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sldIdLst>
    <p:sldId id="275" r:id="rId2"/>
    <p:sldId id="331" r:id="rId3"/>
    <p:sldId id="379" r:id="rId4"/>
    <p:sldId id="332" r:id="rId5"/>
    <p:sldId id="334" r:id="rId6"/>
    <p:sldId id="335" r:id="rId7"/>
    <p:sldId id="339" r:id="rId8"/>
    <p:sldId id="356" r:id="rId9"/>
    <p:sldId id="378" r:id="rId10"/>
    <p:sldId id="330" r:id="rId11"/>
    <p:sldId id="377" r:id="rId12"/>
    <p:sldId id="344" r:id="rId13"/>
    <p:sldId id="345" r:id="rId14"/>
    <p:sldId id="343" r:id="rId15"/>
    <p:sldId id="346" r:id="rId16"/>
    <p:sldId id="336" r:id="rId17"/>
    <p:sldId id="347" r:id="rId18"/>
    <p:sldId id="351" r:id="rId19"/>
    <p:sldId id="352" r:id="rId20"/>
    <p:sldId id="348" r:id="rId21"/>
    <p:sldId id="353" r:id="rId22"/>
    <p:sldId id="360" r:id="rId23"/>
    <p:sldId id="380" r:id="rId24"/>
    <p:sldId id="349" r:id="rId25"/>
    <p:sldId id="361" r:id="rId26"/>
    <p:sldId id="350" r:id="rId27"/>
    <p:sldId id="370" r:id="rId28"/>
    <p:sldId id="381" r:id="rId29"/>
    <p:sldId id="337" r:id="rId30"/>
    <p:sldId id="376" r:id="rId31"/>
    <p:sldId id="365" r:id="rId32"/>
    <p:sldId id="363" r:id="rId33"/>
    <p:sldId id="366" r:id="rId34"/>
    <p:sldId id="373" r:id="rId35"/>
    <p:sldId id="371" r:id="rId36"/>
    <p:sldId id="374" r:id="rId37"/>
    <p:sldId id="372" r:id="rId38"/>
  </p:sldIdLst>
  <p:sldSz cx="12192000" cy="6858000"/>
  <p:notesSz cx="6858000" cy="9144000"/>
  <p:defaultText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ome Alhage" initials="JA" lastIdx="1" clrIdx="0">
    <p:extLst>
      <p:ext uri="{19B8F6BF-5375-455C-9EA6-DF929625EA0E}">
        <p15:presenceInfo xmlns:p15="http://schemas.microsoft.com/office/powerpoint/2012/main" userId="S-1-5-21-4030456262-320625612-449655040-3198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354BD9-B2D6-48AF-822F-8605F44DB43F}" type="datetimeFigureOut">
              <a:rPr lang="en-US" smtClean="0"/>
              <a:t>6/13/2023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70EBB-F433-41AF-81D6-0EB3557105EB}" type="slidenum">
              <a:rPr lang="en-US" smtClean="0"/>
              <a:t>‹#›</a:t>
            </a:fld>
            <a:endParaRPr lang="en-US"/>
          </a:p>
        </p:txBody>
      </p:sp>
    </p:spTree>
    <p:extLst>
      <p:ext uri="{BB962C8B-B14F-4D97-AF65-F5344CB8AC3E}">
        <p14:creationId xmlns:p14="http://schemas.microsoft.com/office/powerpoint/2010/main" val="455922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Jerome Alhage</a:t>
            </a:r>
          </a:p>
          <a:p>
            <a:r>
              <a:rPr lang="en-US" dirty="0"/>
              <a:t>Today I will present what my students and I have been working on for the last year, on the detection of events in plasmas called edge-localized modes.</a:t>
            </a:r>
          </a:p>
        </p:txBody>
      </p:sp>
      <p:sp>
        <p:nvSpPr>
          <p:cNvPr id="4" name="Slide Number Placeholder 3"/>
          <p:cNvSpPr>
            <a:spLocks noGrp="1"/>
          </p:cNvSpPr>
          <p:nvPr>
            <p:ph type="sldNum" sz="quarter" idx="5"/>
          </p:nvPr>
        </p:nvSpPr>
        <p:spPr/>
        <p:txBody>
          <a:bodyPr/>
          <a:lstStyle/>
          <a:p>
            <a:fld id="{DF570EBB-F433-41AF-81D6-0EB3557105EB}" type="slidenum">
              <a:rPr lang="en-US" smtClean="0"/>
              <a:t>1</a:t>
            </a:fld>
            <a:endParaRPr lang="en-US"/>
          </a:p>
        </p:txBody>
      </p:sp>
    </p:spTree>
    <p:extLst>
      <p:ext uri="{BB962C8B-B14F-4D97-AF65-F5344CB8AC3E}">
        <p14:creationId xmlns:p14="http://schemas.microsoft.com/office/powerpoint/2010/main" val="1542166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to notice is that ELMs show two types of variability</a:t>
            </a:r>
          </a:p>
          <a:p>
            <a:r>
              <a:rPr lang="en-US" dirty="0"/>
              <a:t>intra-shot variability, where there is a difference in ELM behavior between different shots (like the case of shots with regular or irregular ELMs)</a:t>
            </a:r>
          </a:p>
          <a:p>
            <a:r>
              <a:rPr lang="en-US" dirty="0"/>
              <a:t>and inter-shot variability, which is variability within the same shot like the case of compound ELMs</a:t>
            </a:r>
          </a:p>
        </p:txBody>
      </p:sp>
      <p:sp>
        <p:nvSpPr>
          <p:cNvPr id="4" name="Slide Number Placeholder 3"/>
          <p:cNvSpPr>
            <a:spLocks noGrp="1"/>
          </p:cNvSpPr>
          <p:nvPr>
            <p:ph type="sldNum" sz="quarter" idx="5"/>
          </p:nvPr>
        </p:nvSpPr>
        <p:spPr/>
        <p:txBody>
          <a:bodyPr/>
          <a:lstStyle/>
          <a:p>
            <a:fld id="{DF570EBB-F433-41AF-81D6-0EB3557105EB}" type="slidenum">
              <a:rPr lang="en-US" smtClean="0"/>
              <a:t>11</a:t>
            </a:fld>
            <a:endParaRPr lang="en-US"/>
          </a:p>
        </p:txBody>
      </p:sp>
    </p:spTree>
    <p:extLst>
      <p:ext uri="{BB962C8B-B14F-4D97-AF65-F5344CB8AC3E}">
        <p14:creationId xmlns:p14="http://schemas.microsoft.com/office/powerpoint/2010/main" val="3874384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want to lose information on those fluctuations</a:t>
            </a:r>
          </a:p>
          <a:p>
            <a:r>
              <a:rPr lang="en-US" dirty="0"/>
              <a:t>which is why we use distribution functions to summarize it</a:t>
            </a:r>
          </a:p>
          <a:p>
            <a:endParaRPr lang="en-US" dirty="0"/>
          </a:p>
          <a:p>
            <a:r>
              <a:rPr lang="en-US" dirty="0"/>
              <a:t>so all the ELMs in the entire shot become the parameters of the distributions functions we fit to their timing and </a:t>
            </a:r>
            <a:r>
              <a:rPr lang="en-US" dirty="0" err="1"/>
              <a:t>zie</a:t>
            </a:r>
            <a:endParaRPr lang="en-US" dirty="0"/>
          </a:p>
          <a:p>
            <a:endParaRPr lang="en-US" dirty="0"/>
          </a:p>
          <a:p>
            <a:r>
              <a:rPr lang="en-US" dirty="0"/>
              <a:t>here for example, instead of ELM frequency, it becomes the distribution of the time between ELMs (Delta T)</a:t>
            </a:r>
          </a:p>
          <a:p>
            <a:r>
              <a:rPr lang="en-US" dirty="0"/>
              <a:t>and also the average ELM energy becomes the distribution of the size of the ELMs</a:t>
            </a:r>
          </a:p>
          <a:p>
            <a:endParaRPr lang="en-US" dirty="0"/>
          </a:p>
          <a:p>
            <a:r>
              <a:rPr lang="en-US" dirty="0"/>
              <a:t>the figure on the right, we see a histogram of the time between ELMs, delta T</a:t>
            </a:r>
          </a:p>
          <a:p>
            <a:r>
              <a:rPr lang="en-US" dirty="0"/>
              <a:t>where a </a:t>
            </a:r>
            <a:r>
              <a:rPr lang="en-US" dirty="0" err="1"/>
              <a:t>weibul</a:t>
            </a:r>
            <a:r>
              <a:rPr lang="en-US" dirty="0"/>
              <a:t> distribution has an extra parameter for skewness</a:t>
            </a:r>
          </a:p>
        </p:txBody>
      </p:sp>
      <p:sp>
        <p:nvSpPr>
          <p:cNvPr id="4" name="Slide Number Placeholder 3"/>
          <p:cNvSpPr>
            <a:spLocks noGrp="1"/>
          </p:cNvSpPr>
          <p:nvPr>
            <p:ph type="sldNum" sz="quarter" idx="5"/>
          </p:nvPr>
        </p:nvSpPr>
        <p:spPr/>
        <p:txBody>
          <a:bodyPr/>
          <a:lstStyle/>
          <a:p>
            <a:fld id="{DF570EBB-F433-41AF-81D6-0EB3557105EB}" type="slidenum">
              <a:rPr lang="en-US" smtClean="0"/>
              <a:t>12</a:t>
            </a:fld>
            <a:endParaRPr lang="en-US"/>
          </a:p>
        </p:txBody>
      </p:sp>
    </p:spTree>
    <p:extLst>
      <p:ext uri="{BB962C8B-B14F-4D97-AF65-F5344CB8AC3E}">
        <p14:creationId xmlns:p14="http://schemas.microsoft.com/office/powerpoint/2010/main" val="2050479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plot one of these parameters versus another, we get distribution maps</a:t>
            </a:r>
          </a:p>
          <a:p>
            <a:r>
              <a:rPr lang="en-US" dirty="0"/>
              <a:t>like the example here</a:t>
            </a:r>
          </a:p>
          <a:p>
            <a:r>
              <a:rPr lang="en-US" dirty="0"/>
              <a:t>which can help us identify groups of ELM behavior</a:t>
            </a:r>
          </a:p>
          <a:p>
            <a:r>
              <a:rPr lang="en-US" dirty="0"/>
              <a:t>in this example, the group on the left at low gas, we have more variability of the time between ELMs</a:t>
            </a:r>
          </a:p>
        </p:txBody>
      </p:sp>
      <p:sp>
        <p:nvSpPr>
          <p:cNvPr id="4" name="Slide Number Placeholder 3"/>
          <p:cNvSpPr>
            <a:spLocks noGrp="1"/>
          </p:cNvSpPr>
          <p:nvPr>
            <p:ph type="sldNum" sz="quarter" idx="5"/>
          </p:nvPr>
        </p:nvSpPr>
        <p:spPr/>
        <p:txBody>
          <a:bodyPr/>
          <a:lstStyle/>
          <a:p>
            <a:fld id="{DF570EBB-F433-41AF-81D6-0EB3557105EB}" type="slidenum">
              <a:rPr lang="en-US" smtClean="0"/>
              <a:t>13</a:t>
            </a:fld>
            <a:endParaRPr lang="en-US"/>
          </a:p>
        </p:txBody>
      </p:sp>
    </p:spTree>
    <p:extLst>
      <p:ext uri="{BB962C8B-B14F-4D97-AF65-F5344CB8AC3E}">
        <p14:creationId xmlns:p14="http://schemas.microsoft.com/office/powerpoint/2010/main" val="3022847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application is in risk analysis</a:t>
            </a:r>
          </a:p>
          <a:p>
            <a:endParaRPr lang="en-US" dirty="0"/>
          </a:p>
          <a:p>
            <a:r>
              <a:rPr lang="en-US" dirty="0"/>
              <a:t>for example, the top 10% of ELMs tend to be 2 times larger than the average</a:t>
            </a:r>
          </a:p>
          <a:p>
            <a:r>
              <a:rPr lang="en-US" dirty="0"/>
              <a:t>and like the figure here, up to 4 times larger than the average</a:t>
            </a:r>
          </a:p>
          <a:p>
            <a:endParaRPr lang="en-US" dirty="0"/>
          </a:p>
          <a:p>
            <a:r>
              <a:rPr lang="en-US" dirty="0"/>
              <a:t>it is important to predict the expected size of those rare ELMs</a:t>
            </a:r>
          </a:p>
          <a:p>
            <a:r>
              <a:rPr lang="en-US" dirty="0"/>
              <a:t>to make sure we don't exceed safety limits</a:t>
            </a:r>
          </a:p>
        </p:txBody>
      </p:sp>
      <p:sp>
        <p:nvSpPr>
          <p:cNvPr id="4" name="Slide Number Placeholder 3"/>
          <p:cNvSpPr>
            <a:spLocks noGrp="1"/>
          </p:cNvSpPr>
          <p:nvPr>
            <p:ph type="sldNum" sz="quarter" idx="5"/>
          </p:nvPr>
        </p:nvSpPr>
        <p:spPr/>
        <p:txBody>
          <a:bodyPr/>
          <a:lstStyle/>
          <a:p>
            <a:fld id="{DF570EBB-F433-41AF-81D6-0EB3557105EB}" type="slidenum">
              <a:rPr lang="en-US" smtClean="0"/>
              <a:t>14</a:t>
            </a:fld>
            <a:endParaRPr lang="en-US"/>
          </a:p>
        </p:txBody>
      </p:sp>
    </p:spTree>
    <p:extLst>
      <p:ext uri="{BB962C8B-B14F-4D97-AF65-F5344CB8AC3E}">
        <p14:creationId xmlns:p14="http://schemas.microsoft.com/office/powerpoint/2010/main" val="1422824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make these kind of studies</a:t>
            </a:r>
          </a:p>
          <a:p>
            <a:r>
              <a:rPr lang="en-US" dirty="0"/>
              <a:t>we need to robustly and reliably detect each individual ELMs</a:t>
            </a:r>
          </a:p>
          <a:p>
            <a:endParaRPr lang="en-US" dirty="0"/>
          </a:p>
          <a:p>
            <a:r>
              <a:rPr lang="en-US" dirty="0"/>
              <a:t>how do we do it?</a:t>
            </a:r>
          </a:p>
        </p:txBody>
      </p:sp>
      <p:sp>
        <p:nvSpPr>
          <p:cNvPr id="4" name="Slide Number Placeholder 3"/>
          <p:cNvSpPr>
            <a:spLocks noGrp="1"/>
          </p:cNvSpPr>
          <p:nvPr>
            <p:ph type="sldNum" sz="quarter" idx="5"/>
          </p:nvPr>
        </p:nvSpPr>
        <p:spPr/>
        <p:txBody>
          <a:bodyPr/>
          <a:lstStyle/>
          <a:p>
            <a:fld id="{DF570EBB-F433-41AF-81D6-0EB3557105EB}" type="slidenum">
              <a:rPr lang="en-US" smtClean="0"/>
              <a:t>15</a:t>
            </a:fld>
            <a:endParaRPr lang="en-US"/>
          </a:p>
        </p:txBody>
      </p:sp>
    </p:spTree>
    <p:extLst>
      <p:ext uri="{BB962C8B-B14F-4D97-AF65-F5344CB8AC3E}">
        <p14:creationId xmlns:p14="http://schemas.microsoft.com/office/powerpoint/2010/main" val="3633193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basic way is with a threshold</a:t>
            </a:r>
          </a:p>
          <a:p>
            <a:r>
              <a:rPr lang="en-US" dirty="0"/>
              <a:t>in my application, I can draw a line on the emissivity signal, and everything above it is an ELM</a:t>
            </a:r>
          </a:p>
          <a:p>
            <a:endParaRPr lang="en-US" dirty="0"/>
          </a:p>
          <a:p>
            <a:r>
              <a:rPr lang="en-US" dirty="0"/>
              <a:t>I can pick this line automatically, by finding the optimal </a:t>
            </a:r>
            <a:r>
              <a:rPr lang="en-US" dirty="0" err="1"/>
              <a:t>seperator</a:t>
            </a:r>
            <a:r>
              <a:rPr lang="en-US" dirty="0"/>
              <a:t> of the two classes </a:t>
            </a:r>
          </a:p>
          <a:p>
            <a:r>
              <a:rPr lang="en-US" dirty="0"/>
              <a:t>the events, in blue, which are the peaks</a:t>
            </a:r>
          </a:p>
          <a:p>
            <a:r>
              <a:rPr lang="en-US" dirty="0"/>
              <a:t>and the non events, in orange, which is the baseline </a:t>
            </a:r>
          </a:p>
        </p:txBody>
      </p:sp>
      <p:sp>
        <p:nvSpPr>
          <p:cNvPr id="4" name="Slide Number Placeholder 3"/>
          <p:cNvSpPr>
            <a:spLocks noGrp="1"/>
          </p:cNvSpPr>
          <p:nvPr>
            <p:ph type="sldNum" sz="quarter" idx="5"/>
          </p:nvPr>
        </p:nvSpPr>
        <p:spPr/>
        <p:txBody>
          <a:bodyPr/>
          <a:lstStyle/>
          <a:p>
            <a:fld id="{DF570EBB-F433-41AF-81D6-0EB3557105EB}" type="slidenum">
              <a:rPr lang="en-US" smtClean="0"/>
              <a:t>16</a:t>
            </a:fld>
            <a:endParaRPr lang="en-US"/>
          </a:p>
        </p:txBody>
      </p:sp>
    </p:spTree>
    <p:extLst>
      <p:ext uri="{BB962C8B-B14F-4D97-AF65-F5344CB8AC3E}">
        <p14:creationId xmlns:p14="http://schemas.microsoft.com/office/powerpoint/2010/main" val="877757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disadvantage is that, no matter how good the threshold is, it can only </a:t>
            </a:r>
            <a:r>
              <a:rPr lang="en-US" dirty="0" err="1"/>
              <a:t>seperate</a:t>
            </a:r>
            <a:r>
              <a:rPr lang="en-US" dirty="0"/>
              <a:t> between two classes</a:t>
            </a:r>
          </a:p>
          <a:p>
            <a:r>
              <a:rPr lang="en-US" dirty="0"/>
              <a:t>so it fails when there are different looking ELMs in the same shot, like the window on the right</a:t>
            </a:r>
          </a:p>
        </p:txBody>
      </p:sp>
      <p:sp>
        <p:nvSpPr>
          <p:cNvPr id="4" name="Slide Number Placeholder 3"/>
          <p:cNvSpPr>
            <a:spLocks noGrp="1"/>
          </p:cNvSpPr>
          <p:nvPr>
            <p:ph type="sldNum" sz="quarter" idx="5"/>
          </p:nvPr>
        </p:nvSpPr>
        <p:spPr/>
        <p:txBody>
          <a:bodyPr/>
          <a:lstStyle/>
          <a:p>
            <a:fld id="{DF570EBB-F433-41AF-81D6-0EB3557105EB}" type="slidenum">
              <a:rPr lang="en-US" smtClean="0"/>
              <a:t>17</a:t>
            </a:fld>
            <a:endParaRPr lang="en-US"/>
          </a:p>
        </p:txBody>
      </p:sp>
    </p:spTree>
    <p:extLst>
      <p:ext uri="{BB962C8B-B14F-4D97-AF65-F5344CB8AC3E}">
        <p14:creationId xmlns:p14="http://schemas.microsoft.com/office/powerpoint/2010/main" val="2867385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second idea is inspired from computer vision, from the SIFT</a:t>
            </a:r>
          </a:p>
          <a:p>
            <a:r>
              <a:rPr lang="en-US" dirty="0"/>
              <a:t>it is a technique used for edge detection</a:t>
            </a:r>
          </a:p>
          <a:p>
            <a:r>
              <a:rPr lang="en-US" dirty="0"/>
              <a:t>in images edges are just rapid changes in color, in 1D becomes peaks</a:t>
            </a:r>
          </a:p>
          <a:p>
            <a:endParaRPr lang="en-US" dirty="0"/>
          </a:p>
          <a:p>
            <a:r>
              <a:rPr lang="en-US" dirty="0"/>
              <a:t>it works by doing convolution with a Gaussian kernel to do smoothing</a:t>
            </a:r>
          </a:p>
          <a:p>
            <a:r>
              <a:rPr lang="en-US" dirty="0"/>
              <a:t>then computes something similar to a 2nd order derivative to find peaks</a:t>
            </a:r>
          </a:p>
          <a:p>
            <a:endParaRPr lang="en-US" dirty="0"/>
          </a:p>
          <a:p>
            <a:r>
              <a:rPr lang="en-US" dirty="0"/>
              <a:t>we just need to do a threshold over the output of the filter, the signal in orange</a:t>
            </a:r>
          </a:p>
          <a:p>
            <a:endParaRPr lang="en-US" dirty="0"/>
          </a:p>
          <a:p>
            <a:r>
              <a:rPr lang="en-US" dirty="0"/>
              <a:t>the kernel used for the convolution is the Laplacian of Gaussian, commonly known as the </a:t>
            </a:r>
            <a:r>
              <a:rPr lang="en-US" dirty="0" err="1"/>
              <a:t>mexican</a:t>
            </a:r>
            <a:r>
              <a:rPr lang="en-US" dirty="0"/>
              <a:t> hat shape</a:t>
            </a:r>
          </a:p>
          <a:p>
            <a:endParaRPr lang="en-US" dirty="0"/>
          </a:p>
          <a:p>
            <a:r>
              <a:rPr lang="en-US" dirty="0"/>
              <a:t>a key property is scale invariance</a:t>
            </a:r>
          </a:p>
          <a:p>
            <a:r>
              <a:rPr lang="en-US" dirty="0"/>
              <a:t>because the integral of the kernel is zero, so it normalizes the signal as it passes through it</a:t>
            </a:r>
          </a:p>
          <a:p>
            <a:r>
              <a:rPr lang="en-US" dirty="0"/>
              <a:t>and peaks with different amplitudes are no longer a problem</a:t>
            </a:r>
          </a:p>
          <a:p>
            <a:endParaRPr lang="en-US" dirty="0"/>
          </a:p>
          <a:p>
            <a:r>
              <a:rPr lang="en-US" dirty="0"/>
              <a:t>we can optimize this kernel, and tune it specifically to ELMs, with a custom kernel</a:t>
            </a:r>
          </a:p>
        </p:txBody>
      </p:sp>
      <p:sp>
        <p:nvSpPr>
          <p:cNvPr id="4" name="Slide Number Placeholder 3"/>
          <p:cNvSpPr>
            <a:spLocks noGrp="1"/>
          </p:cNvSpPr>
          <p:nvPr>
            <p:ph type="sldNum" sz="quarter" idx="5"/>
          </p:nvPr>
        </p:nvSpPr>
        <p:spPr/>
        <p:txBody>
          <a:bodyPr/>
          <a:lstStyle/>
          <a:p>
            <a:fld id="{DF570EBB-F433-41AF-81D6-0EB3557105EB}" type="slidenum">
              <a:rPr lang="en-US" smtClean="0"/>
              <a:t>18</a:t>
            </a:fld>
            <a:endParaRPr lang="en-US"/>
          </a:p>
        </p:txBody>
      </p:sp>
    </p:spTree>
    <p:extLst>
      <p:ext uri="{BB962C8B-B14F-4D97-AF65-F5344CB8AC3E}">
        <p14:creationId xmlns:p14="http://schemas.microsoft.com/office/powerpoint/2010/main" val="2579726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is deconvolution inspired from signal processing</a:t>
            </a:r>
          </a:p>
          <a:p>
            <a:endParaRPr lang="en-US" dirty="0"/>
          </a:p>
          <a:p>
            <a:r>
              <a:rPr lang="en-US" dirty="0"/>
              <a:t>when you convolve a shape with a series of delta functions</a:t>
            </a:r>
          </a:p>
          <a:p>
            <a:r>
              <a:rPr lang="en-US" dirty="0"/>
              <a:t>you get the kernel shape repeated</a:t>
            </a:r>
          </a:p>
          <a:p>
            <a:endParaRPr lang="en-US" dirty="0"/>
          </a:p>
          <a:p>
            <a:r>
              <a:rPr lang="en-US" dirty="0"/>
              <a:t>the other way around is deconvolving this kernel from the signal, to </a:t>
            </a:r>
            <a:r>
              <a:rPr lang="en-US" dirty="0" err="1"/>
              <a:t>retreive</a:t>
            </a:r>
            <a:r>
              <a:rPr lang="en-US" dirty="0"/>
              <a:t> the original positions</a:t>
            </a:r>
          </a:p>
          <a:p>
            <a:endParaRPr lang="en-US" dirty="0"/>
          </a:p>
          <a:p>
            <a:r>
              <a:rPr lang="en-US" dirty="0"/>
              <a:t>so if I know that in the timeseries, my events have the same distinct shape</a:t>
            </a:r>
          </a:p>
          <a:p>
            <a:r>
              <a:rPr lang="en-US" dirty="0"/>
              <a:t>and if I can make a good guess for this shape, this kind of method would be very </a:t>
            </a:r>
            <a:r>
              <a:rPr lang="en-US" dirty="0" err="1"/>
              <a:t>succesful</a:t>
            </a:r>
            <a:endParaRPr lang="en-US" dirty="0"/>
          </a:p>
          <a:p>
            <a:endParaRPr lang="en-US" dirty="0"/>
          </a:p>
          <a:p>
            <a:r>
              <a:rPr lang="en-US" dirty="0"/>
              <a:t>the kernel below on the left is an average of a few representative peak shapes in the emissivity signal</a:t>
            </a:r>
          </a:p>
          <a:p>
            <a:r>
              <a:rPr lang="en-US" dirty="0"/>
              <a:t>and in orange, the result of the deconvolution of this kernel from the blue </a:t>
            </a:r>
            <a:r>
              <a:rPr lang="en-US" dirty="0" err="1"/>
              <a:t>emissvity</a:t>
            </a:r>
            <a:r>
              <a:rPr lang="en-US" dirty="0"/>
              <a:t> signal</a:t>
            </a:r>
          </a:p>
        </p:txBody>
      </p:sp>
      <p:sp>
        <p:nvSpPr>
          <p:cNvPr id="4" name="Slide Number Placeholder 3"/>
          <p:cNvSpPr>
            <a:spLocks noGrp="1"/>
          </p:cNvSpPr>
          <p:nvPr>
            <p:ph type="sldNum" sz="quarter" idx="5"/>
          </p:nvPr>
        </p:nvSpPr>
        <p:spPr/>
        <p:txBody>
          <a:bodyPr/>
          <a:lstStyle/>
          <a:p>
            <a:fld id="{DF570EBB-F433-41AF-81D6-0EB3557105EB}" type="slidenum">
              <a:rPr lang="en-US" smtClean="0"/>
              <a:t>19</a:t>
            </a:fld>
            <a:endParaRPr lang="en-US"/>
          </a:p>
        </p:txBody>
      </p:sp>
    </p:spTree>
    <p:extLst>
      <p:ext uri="{BB962C8B-B14F-4D97-AF65-F5344CB8AC3E}">
        <p14:creationId xmlns:p14="http://schemas.microsoft.com/office/powerpoint/2010/main" val="1582378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fourth method is to scan the signal with a moving buffer of data</a:t>
            </a:r>
          </a:p>
          <a:p>
            <a:r>
              <a:rPr lang="en-US" dirty="0"/>
              <a:t>so this grey window here, it slides over the signal</a:t>
            </a:r>
          </a:p>
          <a:p>
            <a:r>
              <a:rPr lang="en-US" dirty="0"/>
              <a:t>and we calculate over it different statistics like mean, variance, kurtosis</a:t>
            </a:r>
          </a:p>
          <a:p>
            <a:r>
              <a:rPr lang="en-US" dirty="0"/>
              <a:t>then we train a classifier to use all these statistical features to distinguish between two groups: buffers with peaks and buffers without</a:t>
            </a:r>
          </a:p>
          <a:p>
            <a:endParaRPr lang="en-US" dirty="0"/>
          </a:p>
          <a:p>
            <a:r>
              <a:rPr lang="en-US" dirty="0"/>
              <a:t>if we only use the variance, this method is known as "rolling z-score"</a:t>
            </a:r>
          </a:p>
          <a:p>
            <a:r>
              <a:rPr lang="en-US" dirty="0"/>
              <a:t>but of course the threshold is trained</a:t>
            </a:r>
          </a:p>
        </p:txBody>
      </p:sp>
      <p:sp>
        <p:nvSpPr>
          <p:cNvPr id="4" name="Slide Number Placeholder 3"/>
          <p:cNvSpPr>
            <a:spLocks noGrp="1"/>
          </p:cNvSpPr>
          <p:nvPr>
            <p:ph type="sldNum" sz="quarter" idx="5"/>
          </p:nvPr>
        </p:nvSpPr>
        <p:spPr/>
        <p:txBody>
          <a:bodyPr/>
          <a:lstStyle/>
          <a:p>
            <a:fld id="{DF570EBB-F433-41AF-81D6-0EB3557105EB}" type="slidenum">
              <a:rPr lang="en-US" smtClean="0"/>
              <a:t>20</a:t>
            </a:fld>
            <a:endParaRPr lang="en-US"/>
          </a:p>
        </p:txBody>
      </p:sp>
    </p:spTree>
    <p:extLst>
      <p:ext uri="{BB962C8B-B14F-4D97-AF65-F5344CB8AC3E}">
        <p14:creationId xmlns:p14="http://schemas.microsoft.com/office/powerpoint/2010/main" val="37223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talk about my motivation</a:t>
            </a:r>
          </a:p>
          <a:p>
            <a:r>
              <a:rPr lang="en-US" dirty="0"/>
              <a:t>why detecting these events is important</a:t>
            </a:r>
          </a:p>
          <a:p>
            <a:r>
              <a:rPr lang="en-US" dirty="0"/>
              <a:t>how probability distributions can capture their information</a:t>
            </a:r>
          </a:p>
          <a:p>
            <a:r>
              <a:rPr lang="en-US" dirty="0"/>
              <a:t>and then go through how the detection is done and how it was improved</a:t>
            </a:r>
          </a:p>
        </p:txBody>
      </p:sp>
      <p:sp>
        <p:nvSpPr>
          <p:cNvPr id="4" name="Slide Number Placeholder 3"/>
          <p:cNvSpPr>
            <a:spLocks noGrp="1"/>
          </p:cNvSpPr>
          <p:nvPr>
            <p:ph type="sldNum" sz="quarter" idx="5"/>
          </p:nvPr>
        </p:nvSpPr>
        <p:spPr/>
        <p:txBody>
          <a:bodyPr/>
          <a:lstStyle/>
          <a:p>
            <a:fld id="{DF570EBB-F433-41AF-81D6-0EB3557105EB}" type="slidenum">
              <a:rPr lang="en-US" smtClean="0"/>
              <a:t>2</a:t>
            </a:fld>
            <a:endParaRPr lang="en-US"/>
          </a:p>
        </p:txBody>
      </p:sp>
    </p:spTree>
    <p:extLst>
      <p:ext uri="{BB962C8B-B14F-4D97-AF65-F5344CB8AC3E}">
        <p14:creationId xmlns:p14="http://schemas.microsoft.com/office/powerpoint/2010/main" val="2622367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tried neural networks</a:t>
            </a:r>
          </a:p>
          <a:p>
            <a:endParaRPr lang="en-US" dirty="0"/>
          </a:p>
          <a:p>
            <a:r>
              <a:rPr lang="en-US" dirty="0"/>
              <a:t>for convolutional neural networks also work with a sliding window</a:t>
            </a:r>
          </a:p>
          <a:p>
            <a:r>
              <a:rPr lang="en-US" dirty="0"/>
              <a:t>but each successive convolution layer learns more complex features</a:t>
            </a:r>
          </a:p>
          <a:p>
            <a:endParaRPr lang="en-US" dirty="0"/>
          </a:p>
          <a:p>
            <a:r>
              <a:rPr lang="en-US" dirty="0"/>
              <a:t>In the case of image classifiers</a:t>
            </a:r>
          </a:p>
          <a:p>
            <a:r>
              <a:rPr lang="en-US" dirty="0"/>
              <a:t>the first layer learns how to detect edges, then combinations of edges into shapes, then combinations of shapes into objects</a:t>
            </a:r>
          </a:p>
          <a:p>
            <a:endParaRPr lang="en-US" dirty="0"/>
          </a:p>
          <a:p>
            <a:r>
              <a:rPr lang="en-US" dirty="0"/>
              <a:t>and we add a final layer to make a single binary decision signal of ELM / </a:t>
            </a:r>
            <a:r>
              <a:rPr lang="en-US" dirty="0" err="1"/>
              <a:t>noELM</a:t>
            </a:r>
            <a:endParaRPr lang="en-US" dirty="0"/>
          </a:p>
          <a:p>
            <a:endParaRPr lang="en-US" dirty="0"/>
          </a:p>
          <a:p>
            <a:r>
              <a:rPr lang="en-US" dirty="0"/>
              <a:t>an advantage is that we can just give the network many of the previous filtered signals</a:t>
            </a:r>
          </a:p>
          <a:p>
            <a:r>
              <a:rPr lang="en-US" dirty="0"/>
              <a:t>and let it decide how to combine them</a:t>
            </a:r>
          </a:p>
        </p:txBody>
      </p:sp>
      <p:sp>
        <p:nvSpPr>
          <p:cNvPr id="4" name="Slide Number Placeholder 3"/>
          <p:cNvSpPr>
            <a:spLocks noGrp="1"/>
          </p:cNvSpPr>
          <p:nvPr>
            <p:ph type="sldNum" sz="quarter" idx="5"/>
          </p:nvPr>
        </p:nvSpPr>
        <p:spPr/>
        <p:txBody>
          <a:bodyPr/>
          <a:lstStyle/>
          <a:p>
            <a:fld id="{DF570EBB-F433-41AF-81D6-0EB3557105EB}" type="slidenum">
              <a:rPr lang="en-US" smtClean="0"/>
              <a:t>21</a:t>
            </a:fld>
            <a:endParaRPr lang="en-US"/>
          </a:p>
        </p:txBody>
      </p:sp>
    </p:spTree>
    <p:extLst>
      <p:ext uri="{BB962C8B-B14F-4D97-AF65-F5344CB8AC3E}">
        <p14:creationId xmlns:p14="http://schemas.microsoft.com/office/powerpoint/2010/main" val="1885908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different type of neural network is called recurrent neural networks</a:t>
            </a:r>
          </a:p>
          <a:p>
            <a:endParaRPr lang="en-US" dirty="0"/>
          </a:p>
          <a:p>
            <a:r>
              <a:rPr lang="en-US" dirty="0"/>
              <a:t>where the output each recurrent layer is actually part of the inputs to the layer itself</a:t>
            </a:r>
          </a:p>
          <a:p>
            <a:r>
              <a:rPr lang="en-US" dirty="0"/>
              <a:t>you can think like: each recurrent layer will also ask itself, what was the answer of the previous input?</a:t>
            </a:r>
          </a:p>
          <a:p>
            <a:endParaRPr lang="en-US" dirty="0"/>
          </a:p>
          <a:p>
            <a:r>
              <a:rPr lang="en-US" dirty="0"/>
              <a:t>so it takes information from the current and previous sequence</a:t>
            </a:r>
          </a:p>
          <a:p>
            <a:r>
              <a:rPr lang="en-US" dirty="0"/>
              <a:t>which lets the network maintains an internal state which is a sort of memory</a:t>
            </a:r>
          </a:p>
          <a:p>
            <a:endParaRPr lang="en-US" dirty="0"/>
          </a:p>
          <a:p>
            <a:r>
              <a:rPr lang="en-US" dirty="0"/>
              <a:t>a typical application is the word suggestions on your phone</a:t>
            </a:r>
          </a:p>
          <a:p>
            <a:r>
              <a:rPr lang="en-US" dirty="0"/>
              <a:t>where if you give a model a sequence of words, it can make a guess for the next word you want</a:t>
            </a:r>
          </a:p>
          <a:p>
            <a:endParaRPr lang="en-US" dirty="0"/>
          </a:p>
          <a:p>
            <a:r>
              <a:rPr lang="en-US" dirty="0"/>
              <a:t>this memory could be suited for events in timeseries which might have hidden patterns</a:t>
            </a:r>
          </a:p>
        </p:txBody>
      </p:sp>
      <p:sp>
        <p:nvSpPr>
          <p:cNvPr id="4" name="Slide Number Placeholder 3"/>
          <p:cNvSpPr>
            <a:spLocks noGrp="1"/>
          </p:cNvSpPr>
          <p:nvPr>
            <p:ph type="sldNum" sz="quarter" idx="5"/>
          </p:nvPr>
        </p:nvSpPr>
        <p:spPr/>
        <p:txBody>
          <a:bodyPr/>
          <a:lstStyle/>
          <a:p>
            <a:fld id="{DF570EBB-F433-41AF-81D6-0EB3557105EB}" type="slidenum">
              <a:rPr lang="en-US" smtClean="0"/>
              <a:t>22</a:t>
            </a:fld>
            <a:endParaRPr lang="en-US"/>
          </a:p>
        </p:txBody>
      </p:sp>
    </p:spTree>
    <p:extLst>
      <p:ext uri="{BB962C8B-B14F-4D97-AF65-F5344CB8AC3E}">
        <p14:creationId xmlns:p14="http://schemas.microsoft.com/office/powerpoint/2010/main" val="1227021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which one is the best?</a:t>
            </a:r>
          </a:p>
        </p:txBody>
      </p:sp>
      <p:sp>
        <p:nvSpPr>
          <p:cNvPr id="4" name="Slide Number Placeholder 3"/>
          <p:cNvSpPr>
            <a:spLocks noGrp="1"/>
          </p:cNvSpPr>
          <p:nvPr>
            <p:ph type="sldNum" sz="quarter" idx="5"/>
          </p:nvPr>
        </p:nvSpPr>
        <p:spPr/>
        <p:txBody>
          <a:bodyPr/>
          <a:lstStyle/>
          <a:p>
            <a:fld id="{DF570EBB-F433-41AF-81D6-0EB3557105EB}" type="slidenum">
              <a:rPr lang="en-US" smtClean="0"/>
              <a:t>23</a:t>
            </a:fld>
            <a:endParaRPr lang="en-US"/>
          </a:p>
        </p:txBody>
      </p:sp>
    </p:spTree>
    <p:extLst>
      <p:ext uri="{BB962C8B-B14F-4D97-AF65-F5344CB8AC3E}">
        <p14:creationId xmlns:p14="http://schemas.microsoft.com/office/powerpoint/2010/main" val="3997821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answer that, we cannot use simple accuracy as a metric for performance</a:t>
            </a:r>
          </a:p>
          <a:p>
            <a:r>
              <a:rPr lang="en-US" dirty="0"/>
              <a:t>because since anomalies are rare events, a detection method that says "NO event" will be accurate most of the time</a:t>
            </a:r>
          </a:p>
          <a:p>
            <a:endParaRPr lang="en-US" dirty="0"/>
          </a:p>
          <a:p>
            <a:r>
              <a:rPr lang="en-US" dirty="0"/>
              <a:t>so for metrics we picked:</a:t>
            </a:r>
          </a:p>
          <a:p>
            <a:r>
              <a:rPr lang="en-US" dirty="0"/>
              <a:t>- true positive rate, or recall, which is how many of the events were detected correctly?</a:t>
            </a:r>
          </a:p>
          <a:p>
            <a:r>
              <a:rPr lang="en-US" dirty="0"/>
              <a:t>- false discovery rate, which is which fraction of the total were false positives?</a:t>
            </a:r>
          </a:p>
        </p:txBody>
      </p:sp>
      <p:sp>
        <p:nvSpPr>
          <p:cNvPr id="4" name="Slide Number Placeholder 3"/>
          <p:cNvSpPr>
            <a:spLocks noGrp="1"/>
          </p:cNvSpPr>
          <p:nvPr>
            <p:ph type="sldNum" sz="quarter" idx="5"/>
          </p:nvPr>
        </p:nvSpPr>
        <p:spPr/>
        <p:txBody>
          <a:bodyPr/>
          <a:lstStyle/>
          <a:p>
            <a:fld id="{DF570EBB-F433-41AF-81D6-0EB3557105EB}" type="slidenum">
              <a:rPr lang="en-US" smtClean="0"/>
              <a:t>24</a:t>
            </a:fld>
            <a:endParaRPr lang="en-US"/>
          </a:p>
        </p:txBody>
      </p:sp>
    </p:spTree>
    <p:extLst>
      <p:ext uri="{BB962C8B-B14F-4D97-AF65-F5344CB8AC3E}">
        <p14:creationId xmlns:p14="http://schemas.microsoft.com/office/powerpoint/2010/main" val="576199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which combines these two previous numbers, an F-beta-score of 0.5</a:t>
            </a:r>
          </a:p>
          <a:p>
            <a:r>
              <a:rPr lang="en-US" dirty="0"/>
              <a:t>that gives having "less false positives" twice the importance of "detecting all ELMs" correctly</a:t>
            </a:r>
          </a:p>
          <a:p>
            <a:endParaRPr lang="en-US" dirty="0"/>
          </a:p>
          <a:p>
            <a:r>
              <a:rPr lang="en-US" dirty="0"/>
              <a:t>for results we found that most methods were an improvement over a threshold</a:t>
            </a:r>
          </a:p>
          <a:p>
            <a:endParaRPr lang="en-US" dirty="0"/>
          </a:p>
          <a:p>
            <a:r>
              <a:rPr lang="en-US" dirty="0"/>
              <a:t>and the best methods are the </a:t>
            </a:r>
            <a:r>
              <a:rPr lang="en-US" dirty="0" err="1"/>
              <a:t>laplacian</a:t>
            </a:r>
            <a:r>
              <a:rPr lang="en-US" dirty="0"/>
              <a:t> of </a:t>
            </a:r>
            <a:r>
              <a:rPr lang="en-US" dirty="0" err="1"/>
              <a:t>guassian</a:t>
            </a:r>
            <a:r>
              <a:rPr lang="en-US" dirty="0"/>
              <a:t> filter, rolling statistical features, and recurrent neural networks</a:t>
            </a:r>
          </a:p>
          <a:p>
            <a:endParaRPr lang="en-US" dirty="0"/>
          </a:p>
          <a:p>
            <a:r>
              <a:rPr lang="en-US" dirty="0"/>
              <a:t>note for neural networks, due to time constraints, for training we only made two passes over the dataset</a:t>
            </a:r>
          </a:p>
          <a:p>
            <a:r>
              <a:rPr lang="en-US" dirty="0"/>
              <a:t>but were able to achieve really good results which shows good promise</a:t>
            </a:r>
          </a:p>
          <a:p>
            <a:endParaRPr lang="en-US" dirty="0"/>
          </a:p>
          <a:p>
            <a:r>
              <a:rPr lang="en-US" dirty="0"/>
              <a:t>the recurrent neural network model was also much smaller, 100kb instead of 3mb</a:t>
            </a:r>
          </a:p>
          <a:p>
            <a:r>
              <a:rPr lang="en-US" dirty="0"/>
              <a:t>but it takes an order of magnitude more time to execute (x90) than the simpler filters with a threshold</a:t>
            </a:r>
          </a:p>
        </p:txBody>
      </p:sp>
      <p:sp>
        <p:nvSpPr>
          <p:cNvPr id="4" name="Slide Number Placeholder 3"/>
          <p:cNvSpPr>
            <a:spLocks noGrp="1"/>
          </p:cNvSpPr>
          <p:nvPr>
            <p:ph type="sldNum" sz="quarter" idx="5"/>
          </p:nvPr>
        </p:nvSpPr>
        <p:spPr/>
        <p:txBody>
          <a:bodyPr/>
          <a:lstStyle/>
          <a:p>
            <a:fld id="{DF570EBB-F433-41AF-81D6-0EB3557105EB}" type="slidenum">
              <a:rPr lang="en-US" smtClean="0"/>
              <a:t>25</a:t>
            </a:fld>
            <a:endParaRPr lang="en-US"/>
          </a:p>
        </p:txBody>
      </p:sp>
    </p:spTree>
    <p:extLst>
      <p:ext uri="{BB962C8B-B14F-4D97-AF65-F5344CB8AC3E}">
        <p14:creationId xmlns:p14="http://schemas.microsoft.com/office/powerpoint/2010/main" val="362932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quickly show you two examples</a:t>
            </a:r>
          </a:p>
          <a:p>
            <a:endParaRPr lang="en-US" dirty="0"/>
          </a:p>
          <a:p>
            <a:r>
              <a:rPr lang="en-US" dirty="0"/>
              <a:t>over the plotted signals there are markings in green on top for the manual labels</a:t>
            </a:r>
          </a:p>
          <a:p>
            <a:r>
              <a:rPr lang="en-US" dirty="0"/>
              <a:t>and in red is what we get from the detection</a:t>
            </a:r>
          </a:p>
          <a:p>
            <a:endParaRPr lang="en-US" dirty="0"/>
          </a:p>
          <a:p>
            <a:r>
              <a:rPr lang="en-US" dirty="0"/>
              <a:t>we see that most methods are an improvement over a threshold in shots with mixed ELM behavior</a:t>
            </a:r>
          </a:p>
        </p:txBody>
      </p:sp>
      <p:sp>
        <p:nvSpPr>
          <p:cNvPr id="4" name="Slide Number Placeholder 3"/>
          <p:cNvSpPr>
            <a:spLocks noGrp="1"/>
          </p:cNvSpPr>
          <p:nvPr>
            <p:ph type="sldNum" sz="quarter" idx="5"/>
          </p:nvPr>
        </p:nvSpPr>
        <p:spPr/>
        <p:txBody>
          <a:bodyPr/>
          <a:lstStyle/>
          <a:p>
            <a:fld id="{DF570EBB-F433-41AF-81D6-0EB3557105EB}" type="slidenum">
              <a:rPr lang="en-US" smtClean="0"/>
              <a:t>26</a:t>
            </a:fld>
            <a:endParaRPr lang="en-US"/>
          </a:p>
        </p:txBody>
      </p:sp>
    </p:spTree>
    <p:extLst>
      <p:ext uri="{BB962C8B-B14F-4D97-AF65-F5344CB8AC3E}">
        <p14:creationId xmlns:p14="http://schemas.microsoft.com/office/powerpoint/2010/main" val="479009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in a more extreme case</a:t>
            </a:r>
          </a:p>
          <a:p>
            <a:r>
              <a:rPr lang="en-US" dirty="0"/>
              <a:t>I will tell you to look at two things</a:t>
            </a:r>
          </a:p>
          <a:p>
            <a:endParaRPr lang="en-US" dirty="0"/>
          </a:p>
          <a:p>
            <a:r>
              <a:rPr lang="en-US" dirty="0"/>
              <a:t>the second and third plots on the left</a:t>
            </a:r>
          </a:p>
          <a:p>
            <a:r>
              <a:rPr lang="en-US" dirty="0"/>
              <a:t>where using a custom kernel for the </a:t>
            </a:r>
            <a:r>
              <a:rPr lang="en-US" dirty="0" err="1"/>
              <a:t>laplacian</a:t>
            </a:r>
            <a:r>
              <a:rPr lang="en-US" dirty="0"/>
              <a:t> filter let us avoid a false positive, which this dip at around 50.2s</a:t>
            </a:r>
          </a:p>
          <a:p>
            <a:endParaRPr lang="en-US" dirty="0"/>
          </a:p>
          <a:p>
            <a:r>
              <a:rPr lang="en-US" dirty="0"/>
              <a:t>and the last plot on the right</a:t>
            </a:r>
          </a:p>
          <a:p>
            <a:r>
              <a:rPr lang="en-US" dirty="0"/>
              <a:t>for the recurrent neural network</a:t>
            </a:r>
          </a:p>
          <a:p>
            <a:r>
              <a:rPr lang="en-US" dirty="0"/>
              <a:t>it was confused, likely because of the internal memory, the model expects a series of ELMs to follow but there were none</a:t>
            </a:r>
          </a:p>
        </p:txBody>
      </p:sp>
      <p:sp>
        <p:nvSpPr>
          <p:cNvPr id="4" name="Slide Number Placeholder 3"/>
          <p:cNvSpPr>
            <a:spLocks noGrp="1"/>
          </p:cNvSpPr>
          <p:nvPr>
            <p:ph type="sldNum" sz="quarter" idx="5"/>
          </p:nvPr>
        </p:nvSpPr>
        <p:spPr/>
        <p:txBody>
          <a:bodyPr/>
          <a:lstStyle/>
          <a:p>
            <a:fld id="{DF570EBB-F433-41AF-81D6-0EB3557105EB}" type="slidenum">
              <a:rPr lang="en-US" smtClean="0"/>
              <a:t>27</a:t>
            </a:fld>
            <a:endParaRPr lang="en-US"/>
          </a:p>
        </p:txBody>
      </p:sp>
    </p:spTree>
    <p:extLst>
      <p:ext uri="{BB962C8B-B14F-4D97-AF65-F5344CB8AC3E}">
        <p14:creationId xmlns:p14="http://schemas.microsoft.com/office/powerpoint/2010/main" val="1210065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conclusion, we improved ELM detection with many advanced methods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neural network models show a lot of promise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can now run the detection over more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study how these distribution parameters scale towards ITER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especially the scaling of rare and large ELMs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kind of analysis can now be automated at a much larger scale on historic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possibly with data coming from multiple machines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more in general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detection methods shown today can also be used to detect general anomalies or rare events in timeseries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which is important to automate the operation of a future </a:t>
            </a:r>
            <a:r>
              <a:rPr lang="en-US" dirty="0" err="1"/>
              <a:t>commecial</a:t>
            </a:r>
            <a:r>
              <a:rPr lang="en-US" dirty="0"/>
              <a:t> fusion reactor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by helping monitor the condition of all subsystems surrounding the machine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and by optimizing needed human intervention in predictive maintenance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end goal is always, getting electricity from fusion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a:t>
            </a:r>
          </a:p>
        </p:txBody>
      </p:sp>
      <p:sp>
        <p:nvSpPr>
          <p:cNvPr id="4" name="Slide Number Placeholder 3"/>
          <p:cNvSpPr>
            <a:spLocks noGrp="1"/>
          </p:cNvSpPr>
          <p:nvPr>
            <p:ph type="sldNum" sz="quarter" idx="5"/>
          </p:nvPr>
        </p:nvSpPr>
        <p:spPr/>
        <p:txBody>
          <a:bodyPr/>
          <a:lstStyle/>
          <a:p>
            <a:fld id="{DF570EBB-F433-41AF-81D6-0EB3557105EB}" type="slidenum">
              <a:rPr lang="en-US" smtClean="0"/>
              <a:t>29</a:t>
            </a:fld>
            <a:endParaRPr lang="en-US"/>
          </a:p>
        </p:txBody>
      </p:sp>
    </p:spTree>
    <p:extLst>
      <p:ext uri="{BB962C8B-B14F-4D97-AF65-F5344CB8AC3E}">
        <p14:creationId xmlns:p14="http://schemas.microsoft.com/office/powerpoint/2010/main" val="502859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a:t>
            </a:r>
          </a:p>
          <a:p>
            <a:endParaRPr lang="en-US" dirty="0"/>
          </a:p>
          <a:p>
            <a:r>
              <a:rPr lang="en-US" dirty="0"/>
              <a:t>what is the direct output of your work:</a:t>
            </a:r>
          </a:p>
          <a:p>
            <a:r>
              <a:rPr lang="en-US" dirty="0" err="1"/>
              <a:t>i</a:t>
            </a:r>
            <a:r>
              <a:rPr lang="en-US" dirty="0"/>
              <a:t> can tell you how ELMs will look like in ITER or DEMO</a:t>
            </a:r>
          </a:p>
          <a:p>
            <a:r>
              <a:rPr lang="en-US" dirty="0" err="1"/>
              <a:t>i</a:t>
            </a:r>
            <a:r>
              <a:rPr lang="en-US" dirty="0"/>
              <a:t> can tell you how to avoid rare large ELMs in ITER</a:t>
            </a:r>
          </a:p>
          <a:p>
            <a:r>
              <a:rPr lang="en-US" dirty="0" err="1"/>
              <a:t>i</a:t>
            </a:r>
            <a:r>
              <a:rPr lang="en-US" dirty="0"/>
              <a:t> can help ITER monitor all their subsystems</a:t>
            </a:r>
          </a:p>
        </p:txBody>
      </p:sp>
      <p:sp>
        <p:nvSpPr>
          <p:cNvPr id="4" name="Slide Number Placeholder 3"/>
          <p:cNvSpPr>
            <a:spLocks noGrp="1"/>
          </p:cNvSpPr>
          <p:nvPr>
            <p:ph type="sldNum" sz="quarter" idx="5"/>
          </p:nvPr>
        </p:nvSpPr>
        <p:spPr/>
        <p:txBody>
          <a:bodyPr/>
          <a:lstStyle/>
          <a:p>
            <a:fld id="{DF570EBB-F433-41AF-81D6-0EB3557105EB}" type="slidenum">
              <a:rPr lang="en-US" smtClean="0"/>
              <a:t>30</a:t>
            </a:fld>
            <a:endParaRPr lang="en-US"/>
          </a:p>
        </p:txBody>
      </p:sp>
    </p:spTree>
    <p:extLst>
      <p:ext uri="{BB962C8B-B14F-4D97-AF65-F5344CB8AC3E}">
        <p14:creationId xmlns:p14="http://schemas.microsoft.com/office/powerpoint/2010/main" val="494768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NN performance:</a:t>
            </a:r>
          </a:p>
          <a:p>
            <a:r>
              <a:rPr lang="en-US" dirty="0"/>
              <a:t>~60/20/20 split train/test/valid</a:t>
            </a:r>
          </a:p>
          <a:p>
            <a:r>
              <a:rPr lang="en-US" dirty="0"/>
              <a:t>100kb RNN 3mb CNN</a:t>
            </a:r>
          </a:p>
          <a:p>
            <a:r>
              <a:rPr lang="en-US" dirty="0"/>
              <a:t>7 hours epoch training time (CPU 6 core)</a:t>
            </a:r>
          </a:p>
          <a:p>
            <a:r>
              <a:rPr lang="en-US" dirty="0"/>
              <a:t>gated recurrent units</a:t>
            </a:r>
          </a:p>
        </p:txBody>
      </p:sp>
      <p:sp>
        <p:nvSpPr>
          <p:cNvPr id="4" name="Slide Number Placeholder 3"/>
          <p:cNvSpPr>
            <a:spLocks noGrp="1"/>
          </p:cNvSpPr>
          <p:nvPr>
            <p:ph type="sldNum" sz="quarter" idx="5"/>
          </p:nvPr>
        </p:nvSpPr>
        <p:spPr/>
        <p:txBody>
          <a:bodyPr/>
          <a:lstStyle/>
          <a:p>
            <a:fld id="{DF570EBB-F433-41AF-81D6-0EB3557105EB}" type="slidenum">
              <a:rPr lang="en-US" smtClean="0"/>
              <a:t>31</a:t>
            </a:fld>
            <a:endParaRPr lang="en-US"/>
          </a:p>
        </p:txBody>
      </p:sp>
    </p:spTree>
    <p:extLst>
      <p:ext uri="{BB962C8B-B14F-4D97-AF65-F5344CB8AC3E}">
        <p14:creationId xmlns:p14="http://schemas.microsoft.com/office/powerpoint/2010/main" val="51223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fusion plasmas there are various events that require good identification (such as MHD instabilities and disruptions)</a:t>
            </a:r>
          </a:p>
          <a:p>
            <a:r>
              <a:rPr lang="en-US" dirty="0"/>
              <a:t>and more if we include the other subsystems in the machine</a:t>
            </a:r>
          </a:p>
          <a:p>
            <a:endParaRPr lang="en-US" dirty="0"/>
          </a:p>
          <a:p>
            <a:r>
              <a:rPr lang="en-US" dirty="0"/>
              <a:t>fusion produces a large variety of data at a huge scale</a:t>
            </a:r>
          </a:p>
          <a:p>
            <a:r>
              <a:rPr lang="en-US" dirty="0"/>
              <a:t>and we cannot go through all this data by hand</a:t>
            </a:r>
          </a:p>
          <a:p>
            <a:endParaRPr lang="en-US" dirty="0"/>
          </a:p>
          <a:p>
            <a:r>
              <a:rPr lang="en-US" dirty="0"/>
              <a:t>we need to automate the detection of events in this data</a:t>
            </a:r>
          </a:p>
          <a:p>
            <a:r>
              <a:rPr lang="en-US" dirty="0"/>
              <a:t>in a way that is robust against </a:t>
            </a:r>
            <a:r>
              <a:rPr lang="en-US" dirty="0" err="1"/>
              <a:t>noize</a:t>
            </a:r>
            <a:r>
              <a:rPr lang="en-US" dirty="0"/>
              <a:t>, while still preserving as much information as possible</a:t>
            </a:r>
          </a:p>
        </p:txBody>
      </p:sp>
      <p:sp>
        <p:nvSpPr>
          <p:cNvPr id="4" name="Slide Number Placeholder 3"/>
          <p:cNvSpPr>
            <a:spLocks noGrp="1"/>
          </p:cNvSpPr>
          <p:nvPr>
            <p:ph type="sldNum" sz="quarter" idx="5"/>
          </p:nvPr>
        </p:nvSpPr>
        <p:spPr/>
        <p:txBody>
          <a:bodyPr/>
          <a:lstStyle/>
          <a:p>
            <a:fld id="{DF570EBB-F433-41AF-81D6-0EB3557105EB}" type="slidenum">
              <a:rPr lang="en-US" smtClean="0"/>
              <a:t>4</a:t>
            </a:fld>
            <a:endParaRPr lang="en-US"/>
          </a:p>
        </p:txBody>
      </p:sp>
    </p:spTree>
    <p:extLst>
      <p:ext uri="{BB962C8B-B14F-4D97-AF65-F5344CB8AC3E}">
        <p14:creationId xmlns:p14="http://schemas.microsoft.com/office/powerpoint/2010/main" val="1100695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70EBB-F433-41AF-81D6-0EB3557105EB}" type="slidenum">
              <a:rPr lang="en-US" smtClean="0"/>
              <a:t>34</a:t>
            </a:fld>
            <a:endParaRPr lang="en-US"/>
          </a:p>
        </p:txBody>
      </p:sp>
    </p:spTree>
    <p:extLst>
      <p:ext uri="{BB962C8B-B14F-4D97-AF65-F5344CB8AC3E}">
        <p14:creationId xmlns:p14="http://schemas.microsoft.com/office/powerpoint/2010/main" val="880294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70EBB-F433-41AF-81D6-0EB3557105EB}" type="slidenum">
              <a:rPr lang="en-US" smtClean="0"/>
              <a:t>35</a:t>
            </a:fld>
            <a:endParaRPr lang="en-US"/>
          </a:p>
        </p:txBody>
      </p:sp>
    </p:spTree>
    <p:extLst>
      <p:ext uri="{BB962C8B-B14F-4D97-AF65-F5344CB8AC3E}">
        <p14:creationId xmlns:p14="http://schemas.microsoft.com/office/powerpoint/2010/main" val="2560792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70EBB-F433-41AF-81D6-0EB3557105EB}" type="slidenum">
              <a:rPr lang="en-US" smtClean="0"/>
              <a:t>36</a:t>
            </a:fld>
            <a:endParaRPr lang="en-US"/>
          </a:p>
        </p:txBody>
      </p:sp>
    </p:spTree>
    <p:extLst>
      <p:ext uri="{BB962C8B-B14F-4D97-AF65-F5344CB8AC3E}">
        <p14:creationId xmlns:p14="http://schemas.microsoft.com/office/powerpoint/2010/main" val="1533490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70EBB-F433-41AF-81D6-0EB3557105EB}" type="slidenum">
              <a:rPr lang="en-US" smtClean="0"/>
              <a:t>37</a:t>
            </a:fld>
            <a:endParaRPr lang="en-US"/>
          </a:p>
        </p:txBody>
      </p:sp>
    </p:spTree>
    <p:extLst>
      <p:ext uri="{BB962C8B-B14F-4D97-AF65-F5344CB8AC3E}">
        <p14:creationId xmlns:p14="http://schemas.microsoft.com/office/powerpoint/2010/main" val="2259407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these events is edge-localized modes, or ELMs</a:t>
            </a:r>
          </a:p>
          <a:p>
            <a:endParaRPr lang="en-US" dirty="0"/>
          </a:p>
          <a:p>
            <a:r>
              <a:rPr lang="en-US" dirty="0"/>
              <a:t>these are repeating bursts of light and energy</a:t>
            </a:r>
          </a:p>
          <a:p>
            <a:r>
              <a:rPr lang="en-US" dirty="0"/>
              <a:t>that cause loss in confinement and potential damage</a:t>
            </a:r>
          </a:p>
          <a:p>
            <a:r>
              <a:rPr lang="en-US" dirty="0"/>
              <a:t>but are important for impurity control</a:t>
            </a:r>
          </a:p>
          <a:p>
            <a:r>
              <a:rPr lang="en-US" dirty="0"/>
              <a:t>which is one of the reasons </a:t>
            </a:r>
            <a:r>
              <a:rPr lang="en-US" dirty="0" err="1"/>
              <a:t>iter</a:t>
            </a:r>
            <a:r>
              <a:rPr lang="en-US" dirty="0"/>
              <a:t> operate with ELMs</a:t>
            </a:r>
          </a:p>
        </p:txBody>
      </p:sp>
      <p:sp>
        <p:nvSpPr>
          <p:cNvPr id="4" name="Slide Number Placeholder 3"/>
          <p:cNvSpPr>
            <a:spLocks noGrp="1"/>
          </p:cNvSpPr>
          <p:nvPr>
            <p:ph type="sldNum" sz="quarter" idx="5"/>
          </p:nvPr>
        </p:nvSpPr>
        <p:spPr/>
        <p:txBody>
          <a:bodyPr/>
          <a:lstStyle/>
          <a:p>
            <a:fld id="{DF570EBB-F433-41AF-81D6-0EB3557105EB}" type="slidenum">
              <a:rPr lang="en-US" smtClean="0"/>
              <a:t>5</a:t>
            </a:fld>
            <a:endParaRPr lang="en-US"/>
          </a:p>
        </p:txBody>
      </p:sp>
    </p:spTree>
    <p:extLst>
      <p:ext uri="{BB962C8B-B14F-4D97-AF65-F5344CB8AC3E}">
        <p14:creationId xmlns:p14="http://schemas.microsoft.com/office/powerpoint/2010/main" val="4019005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ELMs are detected from the light emission coming from the edge of the plasma</a:t>
            </a:r>
          </a:p>
          <a:p>
            <a:r>
              <a:rPr lang="en-US" dirty="0"/>
              <a:t>and each ELM has an associated with a drop in stored energy</a:t>
            </a:r>
          </a:p>
          <a:p>
            <a:endParaRPr lang="en-US" dirty="0"/>
          </a:p>
          <a:p>
            <a:r>
              <a:rPr lang="en-US" dirty="0"/>
              <a:t>there is a lot variability in ELMs</a:t>
            </a:r>
          </a:p>
          <a:p>
            <a:r>
              <a:rPr lang="en-US" dirty="0"/>
              <a:t>especially from pulse to pulse</a:t>
            </a:r>
          </a:p>
          <a:p>
            <a:r>
              <a:rPr lang="en-US" dirty="0"/>
              <a:t>depending on input plasma conditions</a:t>
            </a:r>
          </a:p>
        </p:txBody>
      </p:sp>
      <p:sp>
        <p:nvSpPr>
          <p:cNvPr id="4" name="Slide Number Placeholder 3"/>
          <p:cNvSpPr>
            <a:spLocks noGrp="1"/>
          </p:cNvSpPr>
          <p:nvPr>
            <p:ph type="sldNum" sz="quarter" idx="5"/>
          </p:nvPr>
        </p:nvSpPr>
        <p:spPr/>
        <p:txBody>
          <a:bodyPr/>
          <a:lstStyle/>
          <a:p>
            <a:fld id="{DF570EBB-F433-41AF-81D6-0EB3557105EB}" type="slidenum">
              <a:rPr lang="en-US" smtClean="0"/>
              <a:t>6</a:t>
            </a:fld>
            <a:endParaRPr lang="en-US"/>
          </a:p>
        </p:txBody>
      </p:sp>
    </p:spTree>
    <p:extLst>
      <p:ext uri="{BB962C8B-B14F-4D97-AF65-F5344CB8AC3E}">
        <p14:creationId xmlns:p14="http://schemas.microsoft.com/office/powerpoint/2010/main" val="1908303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my main questions are:</a:t>
            </a:r>
          </a:p>
          <a:p>
            <a:r>
              <a:rPr lang="en-US" dirty="0"/>
              <a:t>- which conditions influence ELMs the most?</a:t>
            </a:r>
          </a:p>
          <a:p>
            <a:r>
              <a:rPr lang="en-US" dirty="0"/>
              <a:t>- how can we study these effects on a large selection of discharges with varied data?</a:t>
            </a:r>
          </a:p>
          <a:p>
            <a:r>
              <a:rPr lang="en-US" dirty="0"/>
              <a:t>- can we study the ELMs that have the most risk, those rare but large ELMs?</a:t>
            </a:r>
          </a:p>
        </p:txBody>
      </p:sp>
      <p:sp>
        <p:nvSpPr>
          <p:cNvPr id="4" name="Slide Number Placeholder 3"/>
          <p:cNvSpPr>
            <a:spLocks noGrp="1"/>
          </p:cNvSpPr>
          <p:nvPr>
            <p:ph type="sldNum" sz="quarter" idx="5"/>
          </p:nvPr>
        </p:nvSpPr>
        <p:spPr/>
        <p:txBody>
          <a:bodyPr/>
          <a:lstStyle/>
          <a:p>
            <a:fld id="{DF570EBB-F433-41AF-81D6-0EB3557105EB}" type="slidenum">
              <a:rPr lang="en-US" smtClean="0"/>
              <a:t>7</a:t>
            </a:fld>
            <a:endParaRPr lang="en-US"/>
          </a:p>
        </p:txBody>
      </p:sp>
    </p:spTree>
    <p:extLst>
      <p:ext uri="{BB962C8B-B14F-4D97-AF65-F5344CB8AC3E}">
        <p14:creationId xmlns:p14="http://schemas.microsoft.com/office/powerpoint/2010/main" val="85134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answer each of these questions with data science tools</a:t>
            </a:r>
          </a:p>
          <a:p>
            <a:r>
              <a:rPr lang="en-US" dirty="0"/>
              <a:t>- first to detect ELMs</a:t>
            </a:r>
          </a:p>
          <a:p>
            <a:r>
              <a:rPr lang="en-US" dirty="0"/>
              <a:t>- and also to summarize their statistical behavior using a probability distribution function</a:t>
            </a:r>
          </a:p>
          <a:p>
            <a:r>
              <a:rPr lang="en-US" dirty="0"/>
              <a:t>- we check how initial plasma conditions can affect the parameters of the distribution function</a:t>
            </a:r>
          </a:p>
          <a:p>
            <a:r>
              <a:rPr lang="en-US" dirty="0"/>
              <a:t>- and we study rare ELMs by looking at the behavior of not the average, but the tails of these distributions</a:t>
            </a:r>
          </a:p>
        </p:txBody>
      </p:sp>
      <p:sp>
        <p:nvSpPr>
          <p:cNvPr id="4" name="Slide Number Placeholder 3"/>
          <p:cNvSpPr>
            <a:spLocks noGrp="1"/>
          </p:cNvSpPr>
          <p:nvPr>
            <p:ph type="sldNum" sz="quarter" idx="5"/>
          </p:nvPr>
        </p:nvSpPr>
        <p:spPr/>
        <p:txBody>
          <a:bodyPr/>
          <a:lstStyle/>
          <a:p>
            <a:fld id="{DF570EBB-F433-41AF-81D6-0EB3557105EB}" type="slidenum">
              <a:rPr lang="en-US" smtClean="0"/>
              <a:t>8</a:t>
            </a:fld>
            <a:endParaRPr lang="en-US"/>
          </a:p>
        </p:txBody>
      </p:sp>
    </p:spTree>
    <p:extLst>
      <p:ext uri="{BB962C8B-B14F-4D97-AF65-F5344CB8AC3E}">
        <p14:creationId xmlns:p14="http://schemas.microsoft.com/office/powerpoint/2010/main" val="336973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explain this a bit more concretely</a:t>
            </a:r>
          </a:p>
        </p:txBody>
      </p:sp>
      <p:sp>
        <p:nvSpPr>
          <p:cNvPr id="4" name="Slide Number Placeholder 3"/>
          <p:cNvSpPr>
            <a:spLocks noGrp="1"/>
          </p:cNvSpPr>
          <p:nvPr>
            <p:ph type="sldNum" sz="quarter" idx="5"/>
          </p:nvPr>
        </p:nvSpPr>
        <p:spPr/>
        <p:txBody>
          <a:bodyPr/>
          <a:lstStyle/>
          <a:p>
            <a:fld id="{DF570EBB-F433-41AF-81D6-0EB3557105EB}" type="slidenum">
              <a:rPr lang="en-US" smtClean="0"/>
              <a:t>9</a:t>
            </a:fld>
            <a:endParaRPr lang="en-US"/>
          </a:p>
        </p:txBody>
      </p:sp>
    </p:spTree>
    <p:extLst>
      <p:ext uri="{BB962C8B-B14F-4D97-AF65-F5344CB8AC3E}">
        <p14:creationId xmlns:p14="http://schemas.microsoft.com/office/powerpoint/2010/main" val="3211775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dataset is a experiments from JET</a:t>
            </a:r>
          </a:p>
          <a:p>
            <a:r>
              <a:rPr lang="en-US" dirty="0"/>
              <a:t>there are 214 pulses where 268 time windows with stationary plasma conditions were selected</a:t>
            </a:r>
          </a:p>
          <a:p>
            <a:r>
              <a:rPr lang="en-US" dirty="0"/>
              <a:t>- we detect when the ELM has happened by looking at peaks of the </a:t>
            </a:r>
            <a:r>
              <a:rPr lang="en-US" dirty="0" err="1"/>
              <a:t>Berillium</a:t>
            </a:r>
            <a:r>
              <a:rPr lang="en-US" dirty="0"/>
              <a:t> emissivity (the signal on top)</a:t>
            </a:r>
          </a:p>
          <a:p>
            <a:r>
              <a:rPr lang="en-US" dirty="0"/>
              <a:t>- and for each peak, we find the drop in stored energy from the Wp </a:t>
            </a:r>
            <a:r>
              <a:rPr lang="en-US" dirty="0" err="1"/>
              <a:t>signalp</a:t>
            </a:r>
            <a:r>
              <a:rPr lang="en-US" dirty="0"/>
              <a:t> (the bottom in green)</a:t>
            </a:r>
          </a:p>
          <a:p>
            <a:endParaRPr lang="en-US" dirty="0"/>
          </a:p>
          <a:p>
            <a:r>
              <a:rPr lang="en-US" dirty="0"/>
              <a:t>I went through this dataset and manually marked around 14000 ELMs</a:t>
            </a:r>
          </a:p>
          <a:p>
            <a:r>
              <a:rPr lang="en-US" dirty="0"/>
              <a:t>of course with some tools to speed up the process</a:t>
            </a:r>
          </a:p>
        </p:txBody>
      </p:sp>
      <p:sp>
        <p:nvSpPr>
          <p:cNvPr id="4" name="Slide Number Placeholder 3"/>
          <p:cNvSpPr>
            <a:spLocks noGrp="1"/>
          </p:cNvSpPr>
          <p:nvPr>
            <p:ph type="sldNum" sz="quarter" idx="5"/>
          </p:nvPr>
        </p:nvSpPr>
        <p:spPr/>
        <p:txBody>
          <a:bodyPr/>
          <a:lstStyle/>
          <a:p>
            <a:fld id="{DF570EBB-F433-41AF-81D6-0EB3557105EB}" type="slidenum">
              <a:rPr lang="en-US" smtClean="0"/>
              <a:t>10</a:t>
            </a:fld>
            <a:endParaRPr lang="en-US"/>
          </a:p>
        </p:txBody>
      </p:sp>
    </p:spTree>
    <p:extLst>
      <p:ext uri="{BB962C8B-B14F-4D97-AF65-F5344CB8AC3E}">
        <p14:creationId xmlns:p14="http://schemas.microsoft.com/office/powerpoint/2010/main" val="2908123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C4C240-095C-4434-8DC7-6AC6D9EE76B5}" type="datetime1">
              <a:rPr lang="nl-BE" smtClean="0"/>
              <a:t>13/06/2023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F7CB0A-B8A5-4FEE-A16A-0E7AFCF833DB}" type="slidenum">
              <a:rPr lang="en-US" smtClean="0"/>
              <a:t>‹#›</a:t>
            </a:fld>
            <a:endParaRPr lang="en-US"/>
          </a:p>
        </p:txBody>
      </p:sp>
      <p:pic>
        <p:nvPicPr>
          <p:cNvPr id="6" name="Logo Large 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7341" y="1605709"/>
            <a:ext cx="3375635" cy="2933944"/>
          </a:xfrm>
          <a:prstGeom prst="rect">
            <a:avLst/>
          </a:prstGeom>
        </p:spPr>
      </p:pic>
    </p:spTree>
    <p:extLst>
      <p:ext uri="{BB962C8B-B14F-4D97-AF65-F5344CB8AC3E}">
        <p14:creationId xmlns:p14="http://schemas.microsoft.com/office/powerpoint/2010/main" val="1338863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642977" y="979594"/>
            <a:ext cx="11549023" cy="4573969"/>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noProof="0" dirty="0"/>
          </a:p>
        </p:txBody>
      </p:sp>
      <p:sp>
        <p:nvSpPr>
          <p:cNvPr id="2" name="Title 1"/>
          <p:cNvSpPr>
            <a:spLocks noGrp="1"/>
          </p:cNvSpPr>
          <p:nvPr>
            <p:ph type="ctrTitle" hasCustomPrompt="1"/>
          </p:nvPr>
        </p:nvSpPr>
        <p:spPr bwMode="white">
          <a:xfrm>
            <a:off x="907842" y="1225716"/>
            <a:ext cx="5214693" cy="4056750"/>
          </a:xfrm>
        </p:spPr>
        <p:txBody>
          <a:bodyPr anchor="t" anchorCtr="0">
            <a:noAutofit/>
          </a:bodyPr>
          <a:lstStyle>
            <a:lvl1pPr algn="l">
              <a:lnSpc>
                <a:spcPts val="2461"/>
              </a:lnSpc>
              <a:defRPr sz="1758" u="none" cap="none" baseline="0">
                <a:solidFill>
                  <a:schemeClr val="bg1"/>
                </a:solidFill>
                <a:uFill>
                  <a:solidFill>
                    <a:schemeClr val="bg1"/>
                  </a:solidFill>
                </a:uFill>
                <a:latin typeface="+mn-lt"/>
              </a:defRPr>
            </a:lvl1pPr>
          </a:lstStyle>
          <a:p>
            <a:r>
              <a:rPr lang="en-GB" noProof="0" dirty="0"/>
              <a:t>Click to add presenters </a:t>
            </a:r>
            <a:r>
              <a:rPr lang="en-GB" noProof="0"/>
              <a:t>contact data</a:t>
            </a:r>
            <a:endParaRPr lang="en-GB" noProof="0" dirty="0"/>
          </a:p>
        </p:txBody>
      </p:sp>
      <p:sp>
        <p:nvSpPr>
          <p:cNvPr id="8" name="Titles positoning box" hidden="1"/>
          <p:cNvSpPr/>
          <p:nvPr/>
        </p:nvSpPr>
        <p:spPr>
          <a:xfrm>
            <a:off x="964465" y="1285875"/>
            <a:ext cx="10555957" cy="421858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11" name="Tijdelijke aanduiding voor tekst 4"/>
          <p:cNvSpPr>
            <a:spLocks noGrp="1"/>
          </p:cNvSpPr>
          <p:nvPr>
            <p:ph type="body" sz="quarter" idx="10" hasCustomPrompt="1"/>
          </p:nvPr>
        </p:nvSpPr>
        <p:spPr bwMode="white">
          <a:xfrm>
            <a:off x="6480395" y="2176874"/>
            <a:ext cx="5103311" cy="1470444"/>
          </a:xfrm>
        </p:spPr>
        <p:txBody>
          <a:bodyPr>
            <a:normAutofit/>
          </a:bodyPr>
          <a:lstStyle>
            <a:lvl1pPr>
              <a:lnSpc>
                <a:spcPts val="2461"/>
              </a:lnSpc>
              <a:defRPr sz="1687">
                <a:solidFill>
                  <a:schemeClr val="bg1"/>
                </a:solidFill>
              </a:defRPr>
            </a:lvl1pPr>
          </a:lstStyle>
          <a:p>
            <a:pPr lvl="0"/>
            <a:r>
              <a:rPr lang="en-GB" noProof="0" dirty="0"/>
              <a:t>Click to add social media names</a:t>
            </a:r>
            <a:endParaRPr lang="nl-NL" dirty="0"/>
          </a:p>
        </p:txBody>
      </p:sp>
      <p:pic>
        <p:nvPicPr>
          <p:cNvPr id="12"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551" y="0"/>
            <a:ext cx="2938959" cy="979593"/>
          </a:xfrm>
          <a:prstGeom prst="rect">
            <a:avLst/>
          </a:prstGeom>
        </p:spPr>
      </p:pic>
    </p:spTree>
    <p:extLst>
      <p:ext uri="{BB962C8B-B14F-4D97-AF65-F5344CB8AC3E}">
        <p14:creationId xmlns:p14="http://schemas.microsoft.com/office/powerpoint/2010/main" val="1379927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sp>
        <p:nvSpPr>
          <p:cNvPr id="7" name="Rectangle 6"/>
          <p:cNvSpPr/>
          <p:nvPr/>
        </p:nvSpPr>
        <p:spPr>
          <a:xfrm>
            <a:off x="642977" y="979594"/>
            <a:ext cx="11549023" cy="4573969"/>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2" name="Title 1"/>
          <p:cNvSpPr>
            <a:spLocks noGrp="1"/>
          </p:cNvSpPr>
          <p:nvPr>
            <p:ph type="ctrTitle"/>
          </p:nvPr>
        </p:nvSpPr>
        <p:spPr bwMode="white">
          <a:xfrm>
            <a:off x="907842" y="1607344"/>
            <a:ext cx="10676456" cy="3119285"/>
          </a:xfrm>
        </p:spPr>
        <p:txBody>
          <a:bodyPr anchor="b">
            <a:noAutofit/>
          </a:bodyPr>
          <a:lstStyle>
            <a:lvl1pPr algn="l">
              <a:lnSpc>
                <a:spcPts val="7734"/>
              </a:lnSpc>
              <a:defRPr sz="7031" u="sng" baseline="0">
                <a:solidFill>
                  <a:schemeClr val="bg1"/>
                </a:solidFill>
                <a:uFill>
                  <a:solidFill>
                    <a:schemeClr val="bg1"/>
                  </a:solidFill>
                </a:uFill>
              </a:defRPr>
            </a:lvl1pPr>
          </a:lstStyle>
          <a:p>
            <a:r>
              <a:rPr lang="en-US" noProof="0"/>
              <a:t>Click to edit Master title style</a:t>
            </a:r>
            <a:endParaRPr lang="en-GB" noProof="0" dirty="0"/>
          </a:p>
        </p:txBody>
      </p:sp>
      <p:sp>
        <p:nvSpPr>
          <p:cNvPr id="3" name="Subtitle 2"/>
          <p:cNvSpPr>
            <a:spLocks noGrp="1"/>
          </p:cNvSpPr>
          <p:nvPr>
            <p:ph type="subTitle" idx="1" hasCustomPrompt="1"/>
          </p:nvPr>
        </p:nvSpPr>
        <p:spPr bwMode="white">
          <a:xfrm>
            <a:off x="902456" y="4833784"/>
            <a:ext cx="10681842" cy="410063"/>
          </a:xfrm>
        </p:spPr>
        <p:txBody>
          <a:bodyPr>
            <a:normAutofit/>
          </a:bodyPr>
          <a:lstStyle>
            <a:lvl1pPr marL="0" indent="0" algn="l">
              <a:lnSpc>
                <a:spcPts val="2531"/>
              </a:lnSpc>
              <a:buNone/>
              <a:defRPr sz="2109">
                <a:solidFill>
                  <a:schemeClr val="accent1"/>
                </a:solidFill>
              </a:defRPr>
            </a:lvl1pPr>
            <a:lvl2pPr marL="457144" indent="0" algn="ctr">
              <a:buNone/>
              <a:defRPr sz="2000"/>
            </a:lvl2pPr>
            <a:lvl3pPr marL="914289" indent="0" algn="ctr">
              <a:buNone/>
              <a:defRPr sz="1800"/>
            </a:lvl3pPr>
            <a:lvl4pPr marL="1371433" indent="0" algn="ctr">
              <a:buNone/>
              <a:defRPr sz="1600"/>
            </a:lvl4pPr>
            <a:lvl5pPr marL="1828577" indent="0" algn="ctr">
              <a:buNone/>
              <a:defRPr sz="1600"/>
            </a:lvl5pPr>
            <a:lvl6pPr marL="2285723" indent="0" algn="ctr">
              <a:buNone/>
              <a:defRPr sz="1600"/>
            </a:lvl6pPr>
            <a:lvl7pPr marL="2742867" indent="0" algn="ctr">
              <a:buNone/>
              <a:defRPr sz="1600"/>
            </a:lvl7pPr>
            <a:lvl8pPr marL="3200011" indent="0" algn="ctr">
              <a:buNone/>
              <a:defRPr sz="1600"/>
            </a:lvl8pPr>
            <a:lvl9pPr marL="3657156" indent="0" algn="ctr">
              <a:buNone/>
              <a:defRPr sz="1600"/>
            </a:lvl9pPr>
          </a:lstStyle>
          <a:p>
            <a:r>
              <a:rPr lang="en-GB" noProof="0" dirty="0"/>
              <a:t>Click to add subtitle / presenter / date [</a:t>
            </a:r>
            <a:r>
              <a:rPr lang="en-GB" noProof="0" dirty="0" err="1"/>
              <a:t>dd</a:t>
            </a:r>
            <a:r>
              <a:rPr lang="en-GB" noProof="0" dirty="0"/>
              <a:t>-mm-</a:t>
            </a:r>
            <a:r>
              <a:rPr lang="en-GB" noProof="0" dirty="0" err="1"/>
              <a:t>yyyy</a:t>
            </a:r>
            <a:r>
              <a:rPr lang="en-GB" noProof="0" dirty="0"/>
              <a:t>]</a:t>
            </a:r>
          </a:p>
        </p:txBody>
      </p:sp>
      <p:sp>
        <p:nvSpPr>
          <p:cNvPr id="8" name="Titles positoning box" hidden="1"/>
          <p:cNvSpPr/>
          <p:nvPr/>
        </p:nvSpPr>
        <p:spPr>
          <a:xfrm>
            <a:off x="964465" y="4505625"/>
            <a:ext cx="10555957" cy="40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12" name="Picture Placeholder 11"/>
          <p:cNvSpPr>
            <a:spLocks noGrp="1"/>
          </p:cNvSpPr>
          <p:nvPr>
            <p:ph type="pic" sz="quarter" idx="11" hasCustomPrompt="1"/>
          </p:nvPr>
        </p:nvSpPr>
        <p:spPr>
          <a:xfrm>
            <a:off x="2250419" y="5882625"/>
            <a:ext cx="1607442" cy="653063"/>
          </a:xfrm>
        </p:spPr>
        <p:txBody>
          <a:bodyPr/>
          <a:lstStyle>
            <a:lvl1pPr>
              <a:defRPr sz="1125">
                <a:solidFill>
                  <a:schemeClr val="bg1">
                    <a:lumMod val="50000"/>
                  </a:schemeClr>
                </a:solidFill>
              </a:defRPr>
            </a:lvl1pPr>
          </a:lstStyle>
          <a:p>
            <a:r>
              <a:rPr lang="en-GB" noProof="0" dirty="0"/>
              <a:t>Partner Logo 1</a:t>
            </a:r>
          </a:p>
        </p:txBody>
      </p:sp>
      <p:sp>
        <p:nvSpPr>
          <p:cNvPr id="13" name="Picture Placeholder 11"/>
          <p:cNvSpPr>
            <a:spLocks noGrp="1"/>
          </p:cNvSpPr>
          <p:nvPr>
            <p:ph type="pic" sz="quarter" idx="12" hasCustomPrompt="1"/>
          </p:nvPr>
        </p:nvSpPr>
        <p:spPr>
          <a:xfrm>
            <a:off x="4017339" y="5882625"/>
            <a:ext cx="1607442" cy="653063"/>
          </a:xfrm>
        </p:spPr>
        <p:txBody>
          <a:bodyPr/>
          <a:lstStyle>
            <a:lvl1pPr>
              <a:defRPr sz="1125">
                <a:solidFill>
                  <a:schemeClr val="bg1">
                    <a:lumMod val="50000"/>
                  </a:schemeClr>
                </a:solidFill>
              </a:defRPr>
            </a:lvl1pPr>
          </a:lstStyle>
          <a:p>
            <a:r>
              <a:rPr lang="en-GB" noProof="0" dirty="0"/>
              <a:t>Partner Logo 2</a:t>
            </a:r>
          </a:p>
        </p:txBody>
      </p:sp>
      <p:sp>
        <p:nvSpPr>
          <p:cNvPr id="14" name="Picture Placeholder 11"/>
          <p:cNvSpPr>
            <a:spLocks noGrp="1"/>
          </p:cNvSpPr>
          <p:nvPr>
            <p:ph type="pic" sz="quarter" idx="13" hasCustomPrompt="1"/>
          </p:nvPr>
        </p:nvSpPr>
        <p:spPr>
          <a:xfrm>
            <a:off x="5786791" y="5882625"/>
            <a:ext cx="1632756" cy="653063"/>
          </a:xfrm>
        </p:spPr>
        <p:txBody>
          <a:bodyPr/>
          <a:lstStyle>
            <a:lvl1pPr>
              <a:defRPr sz="1125">
                <a:solidFill>
                  <a:schemeClr val="bg1">
                    <a:lumMod val="50000"/>
                  </a:schemeClr>
                </a:solidFill>
              </a:defRPr>
            </a:lvl1pPr>
          </a:lstStyle>
          <a:p>
            <a:r>
              <a:rPr lang="en-GB" noProof="0" dirty="0"/>
              <a:t>Partner Logo 3</a:t>
            </a:r>
          </a:p>
        </p:txBody>
      </p:sp>
      <p:sp>
        <p:nvSpPr>
          <p:cNvPr id="15" name="Picture Placeholder 11"/>
          <p:cNvSpPr>
            <a:spLocks noGrp="1"/>
          </p:cNvSpPr>
          <p:nvPr>
            <p:ph type="pic" sz="quarter" idx="14" hasCustomPrompt="1"/>
          </p:nvPr>
        </p:nvSpPr>
        <p:spPr>
          <a:xfrm>
            <a:off x="7556242" y="5882625"/>
            <a:ext cx="1632756" cy="653063"/>
          </a:xfrm>
        </p:spPr>
        <p:txBody>
          <a:bodyPr/>
          <a:lstStyle>
            <a:lvl1pPr>
              <a:defRPr sz="1125">
                <a:solidFill>
                  <a:schemeClr val="bg1">
                    <a:lumMod val="50000"/>
                  </a:schemeClr>
                </a:solidFill>
              </a:defRPr>
            </a:lvl1pPr>
          </a:lstStyle>
          <a:p>
            <a:r>
              <a:rPr lang="en-GB" noProof="0" dirty="0"/>
              <a:t>Partner Logo 4</a:t>
            </a:r>
          </a:p>
        </p:txBody>
      </p:sp>
      <p:sp>
        <p:nvSpPr>
          <p:cNvPr id="16" name="Oranisation Placeholder"/>
          <p:cNvSpPr>
            <a:spLocks noGrp="1"/>
          </p:cNvSpPr>
          <p:nvPr>
            <p:ph type="body" sz="quarter" idx="15" hasCustomPrompt="1"/>
          </p:nvPr>
        </p:nvSpPr>
        <p:spPr bwMode="white">
          <a:xfrm>
            <a:off x="6033553" y="277740"/>
            <a:ext cx="5832356" cy="379688"/>
          </a:xfrm>
        </p:spPr>
        <p:txBody>
          <a:bodyPr anchor="b" anchorCtr="0">
            <a:normAutofit/>
          </a:bodyPr>
          <a:lstStyle>
            <a:lvl1pPr>
              <a:lnSpc>
                <a:spcPts val="1195"/>
              </a:lnSpc>
              <a:defRPr sz="984" b="1" i="0" u="sng" cap="all" baseline="0">
                <a:solidFill>
                  <a:srgbClr val="1E64C8"/>
                </a:solidFill>
                <a:uFill>
                  <a:solidFill>
                    <a:schemeClr val="bg1"/>
                  </a:solidFill>
                </a:uFill>
              </a:defRPr>
            </a:lvl1pPr>
            <a:lvl2pPr marL="0" indent="0">
              <a:lnSpc>
                <a:spcPts val="1195"/>
              </a:lnSpc>
              <a:buNone/>
              <a:defRPr sz="984" cap="all" baseline="0">
                <a:solidFill>
                  <a:srgbClr val="1E64C8"/>
                </a:solidFill>
              </a:defRPr>
            </a:lvl2pPr>
          </a:lstStyle>
          <a:p>
            <a:pPr lvl="0"/>
            <a:r>
              <a:rPr lang="en-GB" noProof="0" dirty="0"/>
              <a:t>Click to edit organisation styles</a:t>
            </a:r>
          </a:p>
          <a:p>
            <a:pPr lvl="1"/>
            <a:r>
              <a:rPr lang="en-GB" noProof="0" dirty="0"/>
              <a:t>Second level</a:t>
            </a:r>
          </a:p>
        </p:txBody>
      </p:sp>
      <p:pic>
        <p:nvPicPr>
          <p:cNvPr id="1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551" y="0"/>
            <a:ext cx="2938959" cy="979593"/>
          </a:xfrm>
          <a:prstGeom prst="rect">
            <a:avLst/>
          </a:prstGeom>
        </p:spPr>
      </p:pic>
    </p:spTree>
    <p:extLst>
      <p:ext uri="{BB962C8B-B14F-4D97-AF65-F5344CB8AC3E}">
        <p14:creationId xmlns:p14="http://schemas.microsoft.com/office/powerpoint/2010/main" val="109159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7" name="Rectangle 6"/>
          <p:cNvSpPr/>
          <p:nvPr/>
        </p:nvSpPr>
        <p:spPr>
          <a:xfrm>
            <a:off x="642977" y="0"/>
            <a:ext cx="11549023" cy="5553563"/>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2" name="Title 1"/>
          <p:cNvSpPr>
            <a:spLocks noGrp="1"/>
          </p:cNvSpPr>
          <p:nvPr>
            <p:ph type="ctrTitle" hasCustomPrompt="1"/>
          </p:nvPr>
        </p:nvSpPr>
        <p:spPr bwMode="white">
          <a:xfrm>
            <a:off x="907842" y="2282428"/>
            <a:ext cx="10676456" cy="3119285"/>
          </a:xfrm>
        </p:spPr>
        <p:txBody>
          <a:bodyPr anchor="b">
            <a:noAutofit/>
          </a:bodyPr>
          <a:lstStyle>
            <a:lvl1pPr algn="l">
              <a:lnSpc>
                <a:spcPts val="7734"/>
              </a:lnSpc>
              <a:defRPr sz="7031" u="sng" baseline="0">
                <a:solidFill>
                  <a:schemeClr val="bg1"/>
                </a:solidFill>
                <a:uFill>
                  <a:solidFill>
                    <a:schemeClr val="bg1"/>
                  </a:solidFill>
                </a:uFill>
              </a:defRPr>
            </a:lvl1pPr>
          </a:lstStyle>
          <a:p>
            <a:r>
              <a:rPr lang="en-GB" noProof="0" dirty="0"/>
              <a:t>Click to add chapter title</a:t>
            </a:r>
          </a:p>
        </p:txBody>
      </p:sp>
      <p:sp>
        <p:nvSpPr>
          <p:cNvPr id="8" name="Titles positoning box" hidden="1"/>
          <p:cNvSpPr/>
          <p:nvPr/>
        </p:nvSpPr>
        <p:spPr>
          <a:xfrm>
            <a:off x="964465" y="5163750"/>
            <a:ext cx="10555957" cy="405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16" name="Slide Number Placeholder 5"/>
          <p:cNvSpPr>
            <a:spLocks noGrp="1"/>
          </p:cNvSpPr>
          <p:nvPr>
            <p:ph type="sldNum" sz="quarter" idx="4"/>
          </p:nvPr>
        </p:nvSpPr>
        <p:spPr>
          <a:xfrm>
            <a:off x="10962754" y="6292057"/>
            <a:ext cx="648236" cy="365125"/>
          </a:xfrm>
          <a:prstGeom prst="rect">
            <a:avLst/>
          </a:prstGeom>
        </p:spPr>
        <p:txBody>
          <a:bodyPr vert="horz" lIns="91440" tIns="45720" rIns="91440" bIns="45720" rtlCol="0" anchor="ctr"/>
          <a:lstStyle>
            <a:lvl1pPr algn="r">
              <a:defRPr sz="1200">
                <a:solidFill>
                  <a:srgbClr val="1E64C8"/>
                </a:solidFill>
              </a:defRPr>
            </a:lvl1pPr>
          </a:lstStyle>
          <a:p>
            <a:fld id="{1FF7CB0A-B8A5-4FEE-A16A-0E7AFCF833DB}" type="slidenum">
              <a:rPr lang="en-US" smtClean="0"/>
              <a:t>‹#›</a:t>
            </a:fld>
            <a:endParaRPr lang="en-US"/>
          </a:p>
        </p:txBody>
      </p:sp>
    </p:spTree>
    <p:extLst>
      <p:ext uri="{BB962C8B-B14F-4D97-AF65-F5344CB8AC3E}">
        <p14:creationId xmlns:p14="http://schemas.microsoft.com/office/powerpoint/2010/main" val="2241437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Content Placeholder 2"/>
          <p:cNvSpPr>
            <a:spLocks noGrp="1"/>
          </p:cNvSpPr>
          <p:nvPr>
            <p:ph idx="1"/>
          </p:nvPr>
        </p:nvSpPr>
        <p:spPr>
          <a:xfrm>
            <a:off x="587726" y="839787"/>
            <a:ext cx="11039437" cy="4708125"/>
          </a:xfrm>
        </p:spPr>
        <p:txBody>
          <a:bodyPr/>
          <a:lstStyle>
            <a:lvl1pPr marL="377143" indent="-316395" defTabSz="321457">
              <a:lnSpc>
                <a:spcPct val="120000"/>
              </a:lnSpc>
              <a:buFont typeface="Arial" panose="020B0604020202020204" pitchFamily="34" charset="0"/>
              <a:buChar char="̶"/>
              <a:defRPr/>
            </a:lvl1pPr>
            <a:lvl2pPr marL="822627" indent="-316395">
              <a:lnSpc>
                <a:spcPct val="120000"/>
              </a:lnSpc>
              <a:defRPr/>
            </a:lvl2pPr>
            <a:lvl3pPr marL="1235206" indent="-316395" defTabSz="321457">
              <a:lnSpc>
                <a:spcPct val="120000"/>
              </a:lnSpc>
              <a:defRPr/>
            </a:lvl3pPr>
            <a:lvl4pPr marL="1637661" indent="-387267" defTabSz="321457">
              <a:lnSpc>
                <a:spcPct val="120000"/>
              </a:lnSpc>
              <a:defRPr/>
            </a:lvl4pPr>
            <a:lvl5pPr marL="2083145" indent="-311333" defTabSz="321457">
              <a:lnSpc>
                <a:spcPct val="120000"/>
              </a:lnSpc>
              <a:buFont typeface="Arial" panose="020B0604020202020204" pitchFamily="34" charset="0"/>
              <a:buChar cha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0"/>
          </p:nvPr>
        </p:nvSpPr>
        <p:spPr/>
        <p:txBody>
          <a:bodyPr/>
          <a:lstStyle/>
          <a:p>
            <a:fld id="{B9DDC91F-5BE4-47FD-98DF-11BF2EFF5FE0}" type="datetime1">
              <a:rPr lang="nl-BE" smtClean="0"/>
              <a:t>13/06/2023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7CB0A-B8A5-4FEE-A16A-0E7AFCF833DB}" type="slidenum">
              <a:rPr lang="en-US" smtClean="0"/>
              <a:t>‹#›</a:t>
            </a:fld>
            <a:endParaRPr lang="en-US"/>
          </a:p>
        </p:txBody>
      </p:sp>
    </p:spTree>
    <p:extLst>
      <p:ext uri="{BB962C8B-B14F-4D97-AF65-F5344CB8AC3E}">
        <p14:creationId xmlns:p14="http://schemas.microsoft.com/office/powerpoint/2010/main" val="295900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Date Placeholder 3"/>
          <p:cNvSpPr>
            <a:spLocks noGrp="1"/>
          </p:cNvSpPr>
          <p:nvPr>
            <p:ph type="dt" sz="half" idx="10"/>
          </p:nvPr>
        </p:nvSpPr>
        <p:spPr/>
        <p:txBody>
          <a:bodyPr/>
          <a:lstStyle/>
          <a:p>
            <a:fld id="{E8C27E2F-BD33-49EF-B4C5-A8FC812B78B4}" type="datetime1">
              <a:rPr lang="nl-BE" smtClean="0"/>
              <a:t>13/06/2023</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3" hasCustomPrompt="1"/>
          </p:nvPr>
        </p:nvSpPr>
        <p:spPr>
          <a:xfrm>
            <a:off x="7105117" y="964630"/>
            <a:ext cx="4429958" cy="4568906"/>
          </a:xfrm>
        </p:spPr>
        <p:txBody>
          <a:bodyPr/>
          <a:lstStyle>
            <a:lvl1pPr>
              <a:defRPr>
                <a:solidFill>
                  <a:schemeClr val="bg1">
                    <a:lumMod val="50000"/>
                  </a:schemeClr>
                </a:solidFill>
              </a:defRPr>
            </a:lvl1pPr>
          </a:lstStyle>
          <a:p>
            <a:r>
              <a:rPr lang="en-GB" noProof="0" dirty="0"/>
              <a:t>Photo</a:t>
            </a:r>
          </a:p>
        </p:txBody>
      </p:sp>
      <p:sp>
        <p:nvSpPr>
          <p:cNvPr id="9" name="Slide Number Placeholder 5"/>
          <p:cNvSpPr>
            <a:spLocks noGrp="1"/>
          </p:cNvSpPr>
          <p:nvPr>
            <p:ph type="sldNum" sz="quarter" idx="4"/>
          </p:nvPr>
        </p:nvSpPr>
        <p:spPr>
          <a:xfrm>
            <a:off x="10962754" y="6292057"/>
            <a:ext cx="648236" cy="365125"/>
          </a:xfrm>
          <a:prstGeom prst="rect">
            <a:avLst/>
          </a:prstGeom>
        </p:spPr>
        <p:txBody>
          <a:bodyPr vert="horz" lIns="91440" tIns="45720" rIns="91440" bIns="45720" rtlCol="0" anchor="ctr"/>
          <a:lstStyle>
            <a:lvl1pPr algn="r">
              <a:defRPr sz="1200">
                <a:solidFill>
                  <a:srgbClr val="1E64C8"/>
                </a:solidFill>
              </a:defRPr>
            </a:lvl1pPr>
          </a:lstStyle>
          <a:p>
            <a:fld id="{1FF7CB0A-B8A5-4FEE-A16A-0E7AFCF833DB}" type="slidenum">
              <a:rPr lang="en-US" smtClean="0"/>
              <a:t>‹#›</a:t>
            </a:fld>
            <a:endParaRPr lang="en-US"/>
          </a:p>
        </p:txBody>
      </p:sp>
      <p:sp>
        <p:nvSpPr>
          <p:cNvPr id="12" name="Content Placeholder 2"/>
          <p:cNvSpPr>
            <a:spLocks noGrp="1"/>
          </p:cNvSpPr>
          <p:nvPr>
            <p:ph idx="1"/>
          </p:nvPr>
        </p:nvSpPr>
        <p:spPr>
          <a:xfrm>
            <a:off x="587725" y="839787"/>
            <a:ext cx="5936144" cy="4708125"/>
          </a:xfrm>
        </p:spPr>
        <p:txBody>
          <a:bodyPr/>
          <a:lstStyle>
            <a:lvl1pPr defTabSz="321457">
              <a:lnSpc>
                <a:spcPct val="120000"/>
              </a:lnSpc>
              <a:defRPr/>
            </a:lvl1pPr>
            <a:lvl2pPr>
              <a:lnSpc>
                <a:spcPct val="120000"/>
              </a:lnSpc>
              <a:defRPr/>
            </a:lvl2pPr>
            <a:lvl3pPr defTabSz="321457">
              <a:lnSpc>
                <a:spcPct val="120000"/>
              </a:lnSpc>
              <a:defRPr/>
            </a:lvl3pPr>
            <a:lvl4pPr defTabSz="321457">
              <a:lnSpc>
                <a:spcPct val="120000"/>
              </a:lnSpc>
              <a:defRPr/>
            </a:lvl4pPr>
            <a:lvl5pPr defTabSz="321457">
              <a:lnSpc>
                <a:spcPct val="120000"/>
              </a:lnSpc>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3733783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Date Placeholder 2"/>
          <p:cNvSpPr>
            <a:spLocks noGrp="1"/>
          </p:cNvSpPr>
          <p:nvPr>
            <p:ph type="dt" sz="half" idx="10"/>
          </p:nvPr>
        </p:nvSpPr>
        <p:spPr/>
        <p:txBody>
          <a:bodyPr/>
          <a:lstStyle/>
          <a:p>
            <a:fld id="{10243202-63AB-498E-B18E-6E717B231ABE}" type="datetime1">
              <a:rPr lang="nl-BE" smtClean="0"/>
              <a:t>13/06/2023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F7CB0A-B8A5-4FEE-A16A-0E7AFCF833DB}" type="slidenum">
              <a:rPr lang="en-US" smtClean="0"/>
              <a:t>‹#›</a:t>
            </a:fld>
            <a:endParaRPr lang="en-US"/>
          </a:p>
        </p:txBody>
      </p:sp>
      <p:sp>
        <p:nvSpPr>
          <p:cNvPr id="7" name="Picture Placeholder 6"/>
          <p:cNvSpPr>
            <a:spLocks noGrp="1"/>
          </p:cNvSpPr>
          <p:nvPr>
            <p:ph type="pic" sz="quarter" idx="13" hasCustomPrompt="1"/>
          </p:nvPr>
        </p:nvSpPr>
        <p:spPr>
          <a:xfrm>
            <a:off x="669443" y="964406"/>
            <a:ext cx="10885039" cy="4571438"/>
          </a:xfrm>
        </p:spPr>
        <p:txBody>
          <a:bodyPr/>
          <a:lstStyle>
            <a:lvl1pPr>
              <a:defRPr>
                <a:solidFill>
                  <a:schemeClr val="bg1">
                    <a:lumMod val="50000"/>
                  </a:schemeClr>
                </a:solidFill>
              </a:defRPr>
            </a:lvl1pPr>
          </a:lstStyle>
          <a:p>
            <a:r>
              <a:rPr lang="en-GB" noProof="0" dirty="0"/>
              <a:t>Photo</a:t>
            </a:r>
          </a:p>
        </p:txBody>
      </p:sp>
    </p:spTree>
    <p:extLst>
      <p:ext uri="{BB962C8B-B14F-4D97-AF65-F5344CB8AC3E}">
        <p14:creationId xmlns:p14="http://schemas.microsoft.com/office/powerpoint/2010/main" val="45729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C5E3C1-3F1D-44E1-A9EC-B0261C018DB5}" type="datetime1">
              <a:rPr lang="nl-BE" smtClean="0"/>
              <a:t>13/06/2023</a:t>
            </a:fld>
            <a:endParaRPr lang="en-US"/>
          </a:p>
        </p:txBody>
      </p:sp>
      <p:sp>
        <p:nvSpPr>
          <p:cNvPr id="3" name="Footer Placeholder 2"/>
          <p:cNvSpPr>
            <a:spLocks noGrp="1"/>
          </p:cNvSpPr>
          <p:nvPr>
            <p:ph type="ftr" sz="quarter" idx="11"/>
          </p:nvPr>
        </p:nvSpPr>
        <p:spPr/>
        <p:txBody>
          <a:bodyPr/>
          <a:lstStyle/>
          <a:p>
            <a:endParaRPr lang="en-US"/>
          </a:p>
        </p:txBody>
      </p:sp>
      <p:sp>
        <p:nvSpPr>
          <p:cNvPr id="7" name="Covering Background"/>
          <p:cNvSpPr/>
          <p:nvPr/>
        </p:nvSpPr>
        <p:spPr>
          <a:xfrm>
            <a:off x="-1" y="0"/>
            <a:ext cx="12191244"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6" name="Picture Placeholder 5"/>
          <p:cNvSpPr>
            <a:spLocks noGrp="1"/>
          </p:cNvSpPr>
          <p:nvPr>
            <p:ph type="pic" sz="quarter" idx="12" hasCustomPrompt="1"/>
          </p:nvPr>
        </p:nvSpPr>
        <p:spPr>
          <a:xfrm>
            <a:off x="-1" y="0"/>
            <a:ext cx="12191244" cy="6858000"/>
          </a:xfrm>
        </p:spPr>
        <p:txBody>
          <a:bodyPr/>
          <a:lstStyle>
            <a:lvl1pPr>
              <a:defRPr>
                <a:solidFill>
                  <a:schemeClr val="bg1">
                    <a:lumMod val="50000"/>
                  </a:schemeClr>
                </a:solidFill>
              </a:defRPr>
            </a:lvl1pPr>
          </a:lstStyle>
          <a:p>
            <a:r>
              <a:rPr lang="en-GB" noProof="0" dirty="0"/>
              <a:t>Photo</a:t>
            </a:r>
          </a:p>
        </p:txBody>
      </p:sp>
    </p:spTree>
    <p:extLst>
      <p:ext uri="{BB962C8B-B14F-4D97-AF65-F5344CB8AC3E}">
        <p14:creationId xmlns:p14="http://schemas.microsoft.com/office/powerpoint/2010/main" val="3160687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ue textbox over picture">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642977" y="0"/>
            <a:ext cx="11549023" cy="5568750"/>
          </a:xfrm>
        </p:spPr>
        <p:txBody>
          <a:bodyPr/>
          <a:lstStyle>
            <a:lvl1pPr marL="60273" indent="0">
              <a:buNone/>
              <a:defRPr>
                <a:solidFill>
                  <a:schemeClr val="bg1">
                    <a:lumMod val="50000"/>
                  </a:schemeClr>
                </a:solidFill>
              </a:defRPr>
            </a:lvl1pPr>
          </a:lstStyle>
          <a:p>
            <a:r>
              <a:rPr lang="nl-BE" noProof="0"/>
              <a:t>Picture</a:t>
            </a:r>
            <a:endParaRPr lang="nl-BE" noProof="0" dirty="0"/>
          </a:p>
        </p:txBody>
      </p:sp>
      <p:sp>
        <p:nvSpPr>
          <p:cNvPr id="2" name="Date Placeholder 1"/>
          <p:cNvSpPr>
            <a:spLocks noGrp="1"/>
          </p:cNvSpPr>
          <p:nvPr>
            <p:ph type="dt" sz="half" idx="10"/>
          </p:nvPr>
        </p:nvSpPr>
        <p:spPr/>
        <p:txBody>
          <a:bodyPr/>
          <a:lstStyle/>
          <a:p>
            <a:fld id="{34AB2486-408C-452F-8990-D031EEF1B738}" type="datetime1">
              <a:rPr lang="nl-BE" smtClean="0"/>
              <a:t>13/06/2023</a:t>
            </a:fld>
            <a:endParaRPr lang="en-US"/>
          </a:p>
        </p:txBody>
      </p:sp>
      <p:sp>
        <p:nvSpPr>
          <p:cNvPr id="3" name="Footer Placeholder 2"/>
          <p:cNvSpPr>
            <a:spLocks noGrp="1"/>
          </p:cNvSpPr>
          <p:nvPr>
            <p:ph type="ftr" sz="quarter" idx="11"/>
          </p:nvPr>
        </p:nvSpPr>
        <p:spPr/>
        <p:txBody>
          <a:bodyPr/>
          <a:lstStyle/>
          <a:p>
            <a:endParaRPr lang="en-US"/>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hasCustomPrompt="1"/>
          </p:nvPr>
        </p:nvSpPr>
        <p:spPr>
          <a:xfrm>
            <a:off x="642977" y="1892798"/>
            <a:ext cx="4756509" cy="3677906"/>
          </a:xfrm>
          <a:solidFill>
            <a:srgbClr val="1E64C8"/>
          </a:solidFill>
        </p:spPr>
        <p:txBody>
          <a:bodyPr anchor="b" anchorCtr="0">
            <a:noAutofit/>
          </a:bodyPr>
          <a:lstStyle>
            <a:lvl1pPr marL="60273" indent="0">
              <a:buNone/>
              <a:defRPr sz="7031" u="sng" cap="all" baseline="0">
                <a:solidFill>
                  <a:schemeClr val="bg1"/>
                </a:solidFill>
              </a:defRPr>
            </a:lvl1pPr>
            <a:lvl2pPr marL="692026" indent="-439771">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add  text</a:t>
            </a:r>
            <a:endParaRPr lang="en-GB" noProof="0" dirty="0"/>
          </a:p>
        </p:txBody>
      </p:sp>
    </p:spTree>
    <p:extLst>
      <p:ext uri="{BB962C8B-B14F-4D97-AF65-F5344CB8AC3E}">
        <p14:creationId xmlns:p14="http://schemas.microsoft.com/office/powerpoint/2010/main" val="2811312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ight blue textbox over pictur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6AD30-96E8-448B-B97A-24B00ADE12C5}"/>
              </a:ext>
            </a:extLst>
          </p:cNvPr>
          <p:cNvSpPr/>
          <p:nvPr/>
        </p:nvSpPr>
        <p:spPr>
          <a:xfrm>
            <a:off x="642977" y="0"/>
            <a:ext cx="11549023" cy="5553563"/>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66" noProof="0" dirty="0"/>
          </a:p>
        </p:txBody>
      </p:sp>
      <p:sp>
        <p:nvSpPr>
          <p:cNvPr id="6" name="Picture Placeholder 5"/>
          <p:cNvSpPr>
            <a:spLocks noGrp="1"/>
          </p:cNvSpPr>
          <p:nvPr>
            <p:ph type="pic" sz="quarter" idx="12" hasCustomPrompt="1"/>
          </p:nvPr>
        </p:nvSpPr>
        <p:spPr>
          <a:xfrm>
            <a:off x="642977" y="0"/>
            <a:ext cx="11549023" cy="5568750"/>
          </a:xfrm>
        </p:spPr>
        <p:txBody>
          <a:bodyPr/>
          <a:lstStyle>
            <a:lvl1pPr marL="60273" indent="0">
              <a:buNone/>
              <a:defRPr>
                <a:solidFill>
                  <a:schemeClr val="bg1">
                    <a:lumMod val="50000"/>
                  </a:schemeClr>
                </a:solidFill>
              </a:defRPr>
            </a:lvl1pPr>
          </a:lstStyle>
          <a:p>
            <a:r>
              <a:rPr lang="nl-BE" noProof="0"/>
              <a:t>Picture</a:t>
            </a:r>
            <a:endParaRPr lang="nl-BE" noProof="0" dirty="0"/>
          </a:p>
        </p:txBody>
      </p:sp>
      <p:sp>
        <p:nvSpPr>
          <p:cNvPr id="2" name="Date Placeholder 1"/>
          <p:cNvSpPr>
            <a:spLocks noGrp="1"/>
          </p:cNvSpPr>
          <p:nvPr>
            <p:ph type="dt" sz="half" idx="10"/>
          </p:nvPr>
        </p:nvSpPr>
        <p:spPr/>
        <p:txBody>
          <a:bodyPr/>
          <a:lstStyle/>
          <a:p>
            <a:fld id="{3D4721A2-E4B9-4CEF-8ACF-9F4D315D9D61}" type="datetime1">
              <a:rPr lang="nl-BE" smtClean="0"/>
              <a:t>13/06/2023</a:t>
            </a:fld>
            <a:endParaRPr lang="en-US"/>
          </a:p>
        </p:txBody>
      </p:sp>
      <p:sp>
        <p:nvSpPr>
          <p:cNvPr id="3" name="Footer Placeholder 2"/>
          <p:cNvSpPr>
            <a:spLocks noGrp="1"/>
          </p:cNvSpPr>
          <p:nvPr>
            <p:ph type="ftr" sz="quarter" idx="11"/>
          </p:nvPr>
        </p:nvSpPr>
        <p:spPr/>
        <p:txBody>
          <a:bodyPr/>
          <a:lstStyle/>
          <a:p>
            <a:endParaRPr lang="en-US"/>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hasCustomPrompt="1"/>
          </p:nvPr>
        </p:nvSpPr>
        <p:spPr>
          <a:xfrm>
            <a:off x="642976" y="711283"/>
            <a:ext cx="5453024" cy="4857467"/>
          </a:xfrm>
          <a:solidFill>
            <a:srgbClr val="E9F0FA"/>
          </a:solidFill>
        </p:spPr>
        <p:txBody>
          <a:bodyPr>
            <a:normAutofit/>
          </a:bodyPr>
          <a:lstStyle>
            <a:lvl1pPr marL="60273" indent="0">
              <a:buNone/>
              <a:defRPr sz="3797" u="sng" cap="all" baseline="0">
                <a:solidFill>
                  <a:srgbClr val="1E64C8"/>
                </a:solidFill>
              </a:defRPr>
            </a:lvl1pPr>
            <a:lvl2pPr marL="692026" indent="-439771">
              <a:defRPr>
                <a:solidFill>
                  <a:srgbClr val="1E64C8"/>
                </a:solidFill>
              </a:defRPr>
            </a:lvl2pPr>
            <a:lvl3pPr>
              <a:defRPr>
                <a:solidFill>
                  <a:srgbClr val="1E64C8"/>
                </a:solidFill>
              </a:defRPr>
            </a:lvl3pPr>
            <a:lvl4pPr>
              <a:defRPr>
                <a:solidFill>
                  <a:srgbClr val="1E64C8"/>
                </a:solidFill>
              </a:defRPr>
            </a:lvl4pPr>
            <a:lvl5pPr>
              <a:defRPr>
                <a:solidFill>
                  <a:srgbClr val="1E64C8"/>
                </a:solidFill>
              </a:defRPr>
            </a:lvl5pPr>
          </a:lstStyle>
          <a:p>
            <a:pPr lvl="0"/>
            <a:r>
              <a:rPr lang="en-GB" noProof="0"/>
              <a:t>Click to add text</a:t>
            </a:r>
            <a:endParaRPr lang="en-GB" noProof="0" dirty="0"/>
          </a:p>
        </p:txBody>
      </p:sp>
    </p:spTree>
    <p:extLst>
      <p:ext uri="{BB962C8B-B14F-4D97-AF65-F5344CB8AC3E}">
        <p14:creationId xmlns:p14="http://schemas.microsoft.com/office/powerpoint/2010/main" val="1581780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713" y="177188"/>
            <a:ext cx="11043450" cy="607284"/>
          </a:xfrm>
          <a:prstGeom prst="rect">
            <a:avLst/>
          </a:prstGeom>
        </p:spPr>
        <p:txBody>
          <a:bodyPr vert="horz" lIns="91440" tIns="45720" rIns="91440" bIns="45720" rtlCol="0" anchor="t" anchorCtr="0">
            <a:noAutofit/>
          </a:bodyPr>
          <a:lstStyle/>
          <a:p>
            <a:r>
              <a:rPr lang="nl-NL" noProof="0"/>
              <a:t>Klik om de stijl te bewerken</a:t>
            </a:r>
            <a:endParaRPr lang="en-GB" noProof="0" dirty="0"/>
          </a:p>
        </p:txBody>
      </p:sp>
      <p:sp>
        <p:nvSpPr>
          <p:cNvPr id="3" name="Text Placeholder 2"/>
          <p:cNvSpPr>
            <a:spLocks noGrp="1"/>
          </p:cNvSpPr>
          <p:nvPr>
            <p:ph type="body" idx="1"/>
          </p:nvPr>
        </p:nvSpPr>
        <p:spPr>
          <a:xfrm>
            <a:off x="587726" y="839787"/>
            <a:ext cx="11039437" cy="4708125"/>
          </a:xfrm>
          <a:prstGeom prst="rect">
            <a:avLst/>
          </a:prstGeom>
        </p:spPr>
        <p:txBody>
          <a:bodyPr vert="horz" lIns="91440" tIns="45720" rIns="91440" bIns="45720" rtlCol="0">
            <a:normAutofit/>
          </a:bodyPr>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dirty="0"/>
          </a:p>
        </p:txBody>
      </p:sp>
      <p:sp>
        <p:nvSpPr>
          <p:cNvPr id="4" name="Date Placeholder 3"/>
          <p:cNvSpPr>
            <a:spLocks noGrp="1"/>
          </p:cNvSpPr>
          <p:nvPr>
            <p:ph type="dt" sz="half" idx="2"/>
          </p:nvPr>
        </p:nvSpPr>
        <p:spPr>
          <a:xfrm>
            <a:off x="2863577" y="6292057"/>
            <a:ext cx="16158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97635-FB8A-4ACF-A1D6-A0362A767C00}" type="datetime1">
              <a:rPr lang="nl-BE" smtClean="0"/>
              <a:t>13/06/2023</a:t>
            </a:fld>
            <a:endParaRPr lang="en-US"/>
          </a:p>
        </p:txBody>
      </p:sp>
      <p:sp>
        <p:nvSpPr>
          <p:cNvPr id="5" name="Footer Placeholder 4"/>
          <p:cNvSpPr>
            <a:spLocks noGrp="1"/>
          </p:cNvSpPr>
          <p:nvPr>
            <p:ph type="ftr" sz="quarter" idx="3"/>
          </p:nvPr>
        </p:nvSpPr>
        <p:spPr>
          <a:xfrm>
            <a:off x="4788740" y="6324204"/>
            <a:ext cx="5873958" cy="30792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962754" y="6292057"/>
            <a:ext cx="648236" cy="365125"/>
          </a:xfrm>
          <a:prstGeom prst="rect">
            <a:avLst/>
          </a:prstGeom>
        </p:spPr>
        <p:txBody>
          <a:bodyPr vert="horz" lIns="91440" tIns="45720" rIns="91440" bIns="45720" rtlCol="0" anchor="ctr"/>
          <a:lstStyle>
            <a:lvl1pPr algn="r">
              <a:defRPr sz="1200">
                <a:solidFill>
                  <a:srgbClr val="1E64C8"/>
                </a:solidFill>
              </a:defRPr>
            </a:lvl1pPr>
          </a:lstStyle>
          <a:p>
            <a:fld id="{1FF7CB0A-B8A5-4FEE-A16A-0E7AFCF833DB}" type="slidenum">
              <a:rPr lang="en-US" smtClean="0"/>
              <a:t>‹#›</a:t>
            </a:fld>
            <a:endParaRPr lang="en-US"/>
          </a:p>
        </p:txBody>
      </p:sp>
      <p:sp>
        <p:nvSpPr>
          <p:cNvPr id="7" name="Title positioning box" hidden="1"/>
          <p:cNvSpPr/>
          <p:nvPr/>
        </p:nvSpPr>
        <p:spPr>
          <a:xfrm>
            <a:off x="652023" y="258187"/>
            <a:ext cx="10885039" cy="32599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8" name="Text positoning box" hidden="1"/>
          <p:cNvSpPr/>
          <p:nvPr/>
        </p:nvSpPr>
        <p:spPr>
          <a:xfrm>
            <a:off x="652023" y="1113750"/>
            <a:ext cx="5786791" cy="4429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9" name="Logo positioning box" hidden="1"/>
          <p:cNvSpPr/>
          <p:nvPr/>
        </p:nvSpPr>
        <p:spPr>
          <a:xfrm flipV="1">
            <a:off x="653103" y="5539811"/>
            <a:ext cx="10883960" cy="99587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12" name="Text positoning box" hidden="1"/>
          <p:cNvSpPr/>
          <p:nvPr/>
        </p:nvSpPr>
        <p:spPr>
          <a:xfrm>
            <a:off x="6449530" y="1113750"/>
            <a:ext cx="642977" cy="442968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13" name="Text positoning box" hidden="1"/>
          <p:cNvSpPr/>
          <p:nvPr/>
        </p:nvSpPr>
        <p:spPr>
          <a:xfrm>
            <a:off x="7101553" y="953691"/>
            <a:ext cx="4435509" cy="458974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pic>
        <p:nvPicPr>
          <p:cNvPr id="10" name="Logo E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1489" y="5561142"/>
            <a:ext cx="1622630" cy="1298547"/>
          </a:xfrm>
          <a:prstGeom prst="rect">
            <a:avLst/>
          </a:prstGeom>
        </p:spPr>
      </p:pic>
    </p:spTree>
    <p:extLst>
      <p:ext uri="{BB962C8B-B14F-4D97-AF65-F5344CB8AC3E}">
        <p14:creationId xmlns:p14="http://schemas.microsoft.com/office/powerpoint/2010/main" val="2203611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p:txStyles>
    <p:titleStyle>
      <a:lvl1pPr algn="l" defTabSz="914289" rtl="0" eaLnBrk="1" latinLnBrk="0" hangingPunct="1">
        <a:lnSpc>
          <a:spcPct val="90000"/>
        </a:lnSpc>
        <a:spcBef>
          <a:spcPct val="0"/>
        </a:spcBef>
        <a:buNone/>
        <a:defRPr sz="3797" u="sng" kern="1200" cap="all" baseline="0">
          <a:solidFill>
            <a:srgbClr val="1E64C8"/>
          </a:solidFill>
          <a:uFill>
            <a:solidFill>
              <a:srgbClr val="1E64C8"/>
            </a:solidFill>
          </a:uFill>
          <a:latin typeface="+mj-lt"/>
          <a:ea typeface="+mj-ea"/>
          <a:cs typeface="+mj-cs"/>
        </a:defRPr>
      </a:lvl1pPr>
    </p:titleStyle>
    <p:bodyStyle>
      <a:lvl1pPr marL="0" indent="0" algn="l" defTabSz="914289" rtl="0" eaLnBrk="1" latinLnBrk="0" hangingPunct="1">
        <a:lnSpc>
          <a:spcPct val="120000"/>
        </a:lnSpc>
        <a:spcBef>
          <a:spcPts val="0"/>
        </a:spcBef>
        <a:buFont typeface="Arial" panose="020B0604020202020204" pitchFamily="34" charset="0"/>
        <a:buNone/>
        <a:defRPr sz="3375" kern="1200">
          <a:solidFill>
            <a:schemeClr val="tx1"/>
          </a:solidFill>
          <a:latin typeface="+mn-lt"/>
          <a:ea typeface="+mn-ea"/>
          <a:cs typeface="+mn-cs"/>
        </a:defRPr>
      </a:lvl1pPr>
      <a:lvl2pPr marL="321457" indent="-253116" algn="l" defTabSz="321457" rtl="0" eaLnBrk="1" latinLnBrk="0" hangingPunct="1">
        <a:lnSpc>
          <a:spcPct val="120000"/>
        </a:lnSpc>
        <a:spcBef>
          <a:spcPts val="0"/>
        </a:spcBef>
        <a:buFont typeface="Arial" panose="020B0604020202020204" pitchFamily="34" charset="0"/>
        <a:buChar char="̶"/>
        <a:tabLst/>
        <a:defRPr sz="3375" kern="1200">
          <a:solidFill>
            <a:schemeClr val="tx1"/>
          </a:solidFill>
          <a:latin typeface="+mn-lt"/>
          <a:ea typeface="+mn-ea"/>
          <a:cs typeface="+mn-cs"/>
        </a:defRPr>
      </a:lvl2pPr>
      <a:lvl3pPr marL="632869" indent="-322574" algn="l" defTabSz="914289" rtl="0" eaLnBrk="1" latinLnBrk="0" hangingPunct="1">
        <a:lnSpc>
          <a:spcPct val="120000"/>
        </a:lnSpc>
        <a:spcBef>
          <a:spcPts val="0"/>
        </a:spcBef>
        <a:buFont typeface="Arial" panose="020B0604020202020204" pitchFamily="34" charset="0"/>
        <a:buChar char="‒"/>
        <a:defRPr sz="3375" kern="1200">
          <a:solidFill>
            <a:schemeClr val="tx1"/>
          </a:solidFill>
          <a:latin typeface="+mn-lt"/>
          <a:ea typeface="+mn-ea"/>
          <a:cs typeface="+mn-cs"/>
        </a:defRPr>
      </a:lvl3pPr>
      <a:lvl4pPr marL="1013483" indent="-380615" algn="l" defTabSz="914289" rtl="0" eaLnBrk="1" latinLnBrk="0" hangingPunct="1">
        <a:lnSpc>
          <a:spcPct val="120000"/>
        </a:lnSpc>
        <a:spcBef>
          <a:spcPts val="0"/>
        </a:spcBef>
        <a:buFont typeface="Arial" panose="020B0604020202020204" pitchFamily="34" charset="0"/>
        <a:buChar char="‒"/>
        <a:defRPr sz="3375" kern="1200">
          <a:solidFill>
            <a:schemeClr val="tx1"/>
          </a:solidFill>
          <a:latin typeface="+mn-lt"/>
          <a:ea typeface="+mn-ea"/>
          <a:cs typeface="+mn-cs"/>
        </a:defRPr>
      </a:lvl4pPr>
      <a:lvl5pPr marL="1828289" indent="-814805" algn="l" defTabSz="914289" rtl="0" eaLnBrk="1" latinLnBrk="0" hangingPunct="1">
        <a:lnSpc>
          <a:spcPct val="120000"/>
        </a:lnSpc>
        <a:spcBef>
          <a:spcPts val="0"/>
        </a:spcBef>
        <a:buFont typeface="Arial" panose="020B0604020202020204" pitchFamily="34" charset="0"/>
        <a:buNone/>
        <a:defRPr sz="3375" kern="1200">
          <a:solidFill>
            <a:schemeClr val="tx1"/>
          </a:solidFill>
          <a:latin typeface="+mn-lt"/>
          <a:ea typeface="+mn-ea"/>
          <a:cs typeface="+mn-cs"/>
        </a:defRPr>
      </a:lvl5pPr>
      <a:lvl6pPr marL="2514295"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39"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83"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728" indent="-228572" algn="l" defTabSz="9142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89" rtl="0" eaLnBrk="1" latinLnBrk="0" hangingPunct="1">
        <a:defRPr sz="1800" kern="1200">
          <a:solidFill>
            <a:schemeClr val="tx1"/>
          </a:solidFill>
          <a:latin typeface="+mn-lt"/>
          <a:ea typeface="+mn-ea"/>
          <a:cs typeface="+mn-cs"/>
        </a:defRPr>
      </a:lvl1pPr>
      <a:lvl2pPr marL="457144" algn="l" defTabSz="914289" rtl="0" eaLnBrk="1" latinLnBrk="0" hangingPunct="1">
        <a:defRPr sz="1800" kern="1200">
          <a:solidFill>
            <a:schemeClr val="tx1"/>
          </a:solidFill>
          <a:latin typeface="+mn-lt"/>
          <a:ea typeface="+mn-ea"/>
          <a:cs typeface="+mn-cs"/>
        </a:defRPr>
      </a:lvl2pPr>
      <a:lvl3pPr marL="914289" algn="l" defTabSz="914289" rtl="0" eaLnBrk="1" latinLnBrk="0" hangingPunct="1">
        <a:defRPr sz="1800" kern="1200">
          <a:solidFill>
            <a:schemeClr val="tx1"/>
          </a:solidFill>
          <a:latin typeface="+mn-lt"/>
          <a:ea typeface="+mn-ea"/>
          <a:cs typeface="+mn-cs"/>
        </a:defRPr>
      </a:lvl3pPr>
      <a:lvl4pPr marL="1371433" algn="l" defTabSz="914289" rtl="0" eaLnBrk="1" latinLnBrk="0" hangingPunct="1">
        <a:defRPr sz="1800" kern="1200">
          <a:solidFill>
            <a:schemeClr val="tx1"/>
          </a:solidFill>
          <a:latin typeface="+mn-lt"/>
          <a:ea typeface="+mn-ea"/>
          <a:cs typeface="+mn-cs"/>
        </a:defRPr>
      </a:lvl4pPr>
      <a:lvl5pPr marL="1828577" algn="l" defTabSz="914289" rtl="0" eaLnBrk="1" latinLnBrk="0" hangingPunct="1">
        <a:defRPr sz="1800" kern="1200">
          <a:solidFill>
            <a:schemeClr val="tx1"/>
          </a:solidFill>
          <a:latin typeface="+mn-lt"/>
          <a:ea typeface="+mn-ea"/>
          <a:cs typeface="+mn-cs"/>
        </a:defRPr>
      </a:lvl5pPr>
      <a:lvl6pPr marL="2285723" algn="l" defTabSz="914289" rtl="0" eaLnBrk="1" latinLnBrk="0" hangingPunct="1">
        <a:defRPr sz="1800" kern="1200">
          <a:solidFill>
            <a:schemeClr val="tx1"/>
          </a:solidFill>
          <a:latin typeface="+mn-lt"/>
          <a:ea typeface="+mn-ea"/>
          <a:cs typeface="+mn-cs"/>
        </a:defRPr>
      </a:lvl6pPr>
      <a:lvl7pPr marL="2742867" algn="l" defTabSz="914289" rtl="0" eaLnBrk="1" latinLnBrk="0" hangingPunct="1">
        <a:defRPr sz="1800" kern="1200">
          <a:solidFill>
            <a:schemeClr val="tx1"/>
          </a:solidFill>
          <a:latin typeface="+mn-lt"/>
          <a:ea typeface="+mn-ea"/>
          <a:cs typeface="+mn-cs"/>
        </a:defRPr>
      </a:lvl7pPr>
      <a:lvl8pPr marL="3200011" algn="l" defTabSz="914289" rtl="0" eaLnBrk="1" latinLnBrk="0" hangingPunct="1">
        <a:defRPr sz="1800" kern="1200">
          <a:solidFill>
            <a:schemeClr val="tx1"/>
          </a:solidFill>
          <a:latin typeface="+mn-lt"/>
          <a:ea typeface="+mn-ea"/>
          <a:cs typeface="+mn-cs"/>
        </a:defRPr>
      </a:lvl8pPr>
      <a:lvl9pPr marL="3657156" algn="l" defTabSz="9142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44.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3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_rels/slide3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3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F207E-71DE-4EC7-B0C0-4F4E2BC30974}"/>
              </a:ext>
            </a:extLst>
          </p:cNvPr>
          <p:cNvSpPr>
            <a:spLocks noGrp="1"/>
          </p:cNvSpPr>
          <p:nvPr>
            <p:ph type="ctrTitle"/>
          </p:nvPr>
        </p:nvSpPr>
        <p:spPr>
          <a:xfrm>
            <a:off x="907842" y="1607344"/>
            <a:ext cx="10676456" cy="1559367"/>
          </a:xfrm>
        </p:spPr>
        <p:txBody>
          <a:bodyPr/>
          <a:lstStyle/>
          <a:p>
            <a:pPr>
              <a:lnSpc>
                <a:spcPct val="100000"/>
              </a:lnSpc>
            </a:pPr>
            <a:r>
              <a:rPr lang="en-US" sz="3600" u="none" dirty="0"/>
              <a:t>A comparative study of event detection methods in fusion devices</a:t>
            </a:r>
            <a:br>
              <a:rPr lang="en-US" sz="3600" u="none" dirty="0"/>
            </a:br>
            <a:r>
              <a:rPr lang="en-US" sz="2400" u="none" dirty="0"/>
              <a:t>with an application to edge-localized modes</a:t>
            </a:r>
          </a:p>
        </p:txBody>
      </p:sp>
      <p:sp>
        <p:nvSpPr>
          <p:cNvPr id="3" name="Subtitle 2">
            <a:extLst>
              <a:ext uri="{FF2B5EF4-FFF2-40B4-BE49-F238E27FC236}">
                <a16:creationId xmlns:a16="http://schemas.microsoft.com/office/drawing/2014/main" id="{BE3D6F04-39C8-4B30-9135-E2AC97A5A31A}"/>
              </a:ext>
            </a:extLst>
          </p:cNvPr>
          <p:cNvSpPr>
            <a:spLocks noGrp="1"/>
          </p:cNvSpPr>
          <p:nvPr>
            <p:ph type="subTitle" idx="1"/>
          </p:nvPr>
        </p:nvSpPr>
        <p:spPr>
          <a:xfrm>
            <a:off x="907842" y="3344938"/>
            <a:ext cx="10681842" cy="1413527"/>
          </a:xfrm>
        </p:spPr>
        <p:txBody>
          <a:bodyPr>
            <a:normAutofit/>
          </a:bodyPr>
          <a:lstStyle/>
          <a:p>
            <a:r>
              <a:rPr lang="en-US" sz="2000" dirty="0"/>
              <a:t>5</a:t>
            </a:r>
            <a:r>
              <a:rPr lang="en-US" sz="2000" baseline="30000" dirty="0"/>
              <a:t>th</a:t>
            </a:r>
            <a:r>
              <a:rPr lang="en-US" sz="2000" dirty="0"/>
              <a:t> IAEA Technical Meeting on Fusion Data Processing, Validation and Analysis</a:t>
            </a:r>
          </a:p>
          <a:p>
            <a:r>
              <a:rPr lang="en-US" sz="2000" dirty="0"/>
              <a:t>J. Alhage, C. </a:t>
            </a:r>
            <a:r>
              <a:rPr lang="en-US" sz="2000" dirty="0" err="1"/>
              <a:t>Haems</a:t>
            </a:r>
            <a:r>
              <a:rPr lang="en-US" sz="2000" dirty="0"/>
              <a:t>, M. Van Damme, G. </a:t>
            </a:r>
            <a:r>
              <a:rPr lang="en-US" sz="2000" dirty="0" err="1"/>
              <a:t>Verdoolaege</a:t>
            </a:r>
            <a:r>
              <a:rPr lang="en-US" sz="2000" dirty="0"/>
              <a:t> and JET Contributors*</a:t>
            </a:r>
          </a:p>
          <a:p>
            <a:r>
              <a:rPr lang="en-US" sz="2000" dirty="0"/>
              <a:t>Department of Applied Physics, Ghent University, Belgium</a:t>
            </a:r>
          </a:p>
          <a:p>
            <a:r>
              <a:rPr lang="en-US" sz="2000" dirty="0"/>
              <a:t>S-1 13/06/2023</a:t>
            </a:r>
          </a:p>
        </p:txBody>
      </p:sp>
      <p:pic>
        <p:nvPicPr>
          <p:cNvPr id="10" name="Picture Placeholder 9">
            <a:extLst>
              <a:ext uri="{FF2B5EF4-FFF2-40B4-BE49-F238E27FC236}">
                <a16:creationId xmlns:a16="http://schemas.microsoft.com/office/drawing/2014/main" id="{19829CE2-1B2A-4399-8C6F-AEB4E7B7F5B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2250419" y="5948263"/>
            <a:ext cx="1607442" cy="521787"/>
          </a:xfrm>
        </p:spPr>
      </p:pic>
      <p:sp>
        <p:nvSpPr>
          <p:cNvPr id="8" name="Text Placeholder 7">
            <a:extLst>
              <a:ext uri="{FF2B5EF4-FFF2-40B4-BE49-F238E27FC236}">
                <a16:creationId xmlns:a16="http://schemas.microsoft.com/office/drawing/2014/main" id="{EEC57426-6FCC-4AF2-9F41-0EC1C05598F9}"/>
              </a:ext>
            </a:extLst>
          </p:cNvPr>
          <p:cNvSpPr>
            <a:spLocks noGrp="1"/>
          </p:cNvSpPr>
          <p:nvPr>
            <p:ph type="body" sz="quarter" idx="15"/>
          </p:nvPr>
        </p:nvSpPr>
        <p:spPr/>
        <p:txBody>
          <a:bodyPr/>
          <a:lstStyle/>
          <a:p>
            <a:endParaRPr lang="en-US" dirty="0"/>
          </a:p>
        </p:txBody>
      </p:sp>
      <p:sp>
        <p:nvSpPr>
          <p:cNvPr id="19" name="Subtitle 2">
            <a:extLst>
              <a:ext uri="{FF2B5EF4-FFF2-40B4-BE49-F238E27FC236}">
                <a16:creationId xmlns:a16="http://schemas.microsoft.com/office/drawing/2014/main" id="{4D829FAB-E7CB-4E7E-BFAA-153C11736D9A}"/>
              </a:ext>
            </a:extLst>
          </p:cNvPr>
          <p:cNvSpPr txBox="1">
            <a:spLocks/>
          </p:cNvSpPr>
          <p:nvPr/>
        </p:nvSpPr>
        <p:spPr bwMode="white">
          <a:xfrm>
            <a:off x="5214521" y="4829658"/>
            <a:ext cx="6977479" cy="675957"/>
          </a:xfrm>
          <a:prstGeom prst="rect">
            <a:avLst/>
          </a:prstGeom>
        </p:spPr>
        <p:txBody>
          <a:bodyPr vert="horz" lIns="91440" tIns="45720" rIns="91440" bIns="45720" rtlCol="0">
            <a:normAutofit/>
          </a:bodyPr>
          <a:lstStyle>
            <a:lvl1pPr marL="0" indent="0" algn="l" defTabSz="914289" rtl="0" eaLnBrk="1" latinLnBrk="0" hangingPunct="1">
              <a:lnSpc>
                <a:spcPts val="2531"/>
              </a:lnSpc>
              <a:spcBef>
                <a:spcPts val="0"/>
              </a:spcBef>
              <a:buFont typeface="Arial" panose="020B0604020202020204" pitchFamily="34" charset="0"/>
              <a:buNone/>
              <a:defRPr sz="2109" kern="1200">
                <a:solidFill>
                  <a:schemeClr val="accent1"/>
                </a:solidFill>
                <a:latin typeface="+mn-lt"/>
                <a:ea typeface="+mn-ea"/>
                <a:cs typeface="+mn-cs"/>
              </a:defRPr>
            </a:lvl1pPr>
            <a:lvl2pPr marL="457144" indent="0" algn="ctr" defTabSz="321457" rtl="0" eaLnBrk="1" latinLnBrk="0" hangingPunct="1">
              <a:lnSpc>
                <a:spcPct val="120000"/>
              </a:lnSpc>
              <a:spcBef>
                <a:spcPts val="0"/>
              </a:spcBef>
              <a:buFont typeface="Arial" panose="020B0604020202020204" pitchFamily="34" charset="0"/>
              <a:buNone/>
              <a:tabLst/>
              <a:defRPr sz="2000" kern="1200">
                <a:solidFill>
                  <a:schemeClr val="tx1"/>
                </a:solidFill>
                <a:latin typeface="+mn-lt"/>
                <a:ea typeface="+mn-ea"/>
                <a:cs typeface="+mn-cs"/>
              </a:defRPr>
            </a:lvl2pPr>
            <a:lvl3pPr marL="914289" indent="0" algn="ctr" defTabSz="914289" rtl="0" eaLnBrk="1" latinLnBrk="0" hangingPunct="1">
              <a:lnSpc>
                <a:spcPct val="120000"/>
              </a:lnSpc>
              <a:spcBef>
                <a:spcPts val="0"/>
              </a:spcBef>
              <a:buFont typeface="Arial" panose="020B0604020202020204" pitchFamily="34" charset="0"/>
              <a:buNone/>
              <a:defRPr sz="1800" kern="1200">
                <a:solidFill>
                  <a:schemeClr val="tx1"/>
                </a:solidFill>
                <a:latin typeface="+mn-lt"/>
                <a:ea typeface="+mn-ea"/>
                <a:cs typeface="+mn-cs"/>
              </a:defRPr>
            </a:lvl3pPr>
            <a:lvl4pPr marL="1371433" indent="0" algn="ctr" defTabSz="914289" rtl="0" eaLnBrk="1" latinLnBrk="0" hangingPunct="1">
              <a:lnSpc>
                <a:spcPct val="120000"/>
              </a:lnSpc>
              <a:spcBef>
                <a:spcPts val="0"/>
              </a:spcBef>
              <a:buFont typeface="Arial" panose="020B0604020202020204" pitchFamily="34" charset="0"/>
              <a:buNone/>
              <a:defRPr sz="1600" kern="1200">
                <a:solidFill>
                  <a:schemeClr val="tx1"/>
                </a:solidFill>
                <a:latin typeface="+mn-lt"/>
                <a:ea typeface="+mn-ea"/>
                <a:cs typeface="+mn-cs"/>
              </a:defRPr>
            </a:lvl4pPr>
            <a:lvl5pPr marL="1828577" indent="0" algn="ctr" defTabSz="914289" rtl="0" eaLnBrk="1" latinLnBrk="0" hangingPunct="1">
              <a:lnSpc>
                <a:spcPct val="120000"/>
              </a:lnSpc>
              <a:spcBef>
                <a:spcPts val="0"/>
              </a:spcBef>
              <a:buFont typeface="Arial" panose="020B0604020202020204" pitchFamily="34" charset="0"/>
              <a:buNone/>
              <a:defRPr sz="1600" kern="1200">
                <a:solidFill>
                  <a:schemeClr val="tx1"/>
                </a:solidFill>
                <a:latin typeface="+mn-lt"/>
                <a:ea typeface="+mn-ea"/>
                <a:cs typeface="+mn-cs"/>
              </a:defRPr>
            </a:lvl5pPr>
            <a:lvl6pPr marL="2285723" indent="0" algn="ctr" defTabSz="914289"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2867" indent="0" algn="ctr" defTabSz="914289"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011" indent="0" algn="ctr" defTabSz="914289"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156" indent="0" algn="ctr" defTabSz="914289"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900" dirty="0"/>
              <a:t>This work has been carried out within the framework of the </a:t>
            </a:r>
            <a:r>
              <a:rPr lang="en-US" sz="900" dirty="0" err="1"/>
              <a:t>EUROfusion</a:t>
            </a:r>
            <a:r>
              <a:rPr lang="en-US" sz="900" dirty="0"/>
              <a:t> Consortium, funded by the European Union via the Euratom Research and Training </a:t>
            </a:r>
            <a:r>
              <a:rPr lang="en-US" sz="900" dirty="0" err="1"/>
              <a:t>Programme</a:t>
            </a:r>
            <a:r>
              <a:rPr lang="en-US" sz="900" dirty="0"/>
              <a:t> (Grant Agreement No 101052200 — </a:t>
            </a:r>
            <a:r>
              <a:rPr lang="en-US" sz="900" dirty="0" err="1"/>
              <a:t>EUROfusion</a:t>
            </a:r>
            <a:r>
              <a:rPr lang="en-US" sz="900" dirty="0"/>
              <a:t>). Views and opinions expressed are however those of the author(s) only and do not necessarily reflect those of the European Union or the European Commission. Neither the European Union nor the European Commission can be held responsible for them. (Please mind the addendum 2019-2020)</a:t>
            </a:r>
          </a:p>
        </p:txBody>
      </p:sp>
      <p:sp>
        <p:nvSpPr>
          <p:cNvPr id="7" name="Picture Placeholder 6">
            <a:extLst>
              <a:ext uri="{FF2B5EF4-FFF2-40B4-BE49-F238E27FC236}">
                <a16:creationId xmlns:a16="http://schemas.microsoft.com/office/drawing/2014/main" id="{012F8E02-2B1A-460E-AB55-3C85CDCF6DA2}"/>
              </a:ext>
            </a:extLst>
          </p:cNvPr>
          <p:cNvSpPr>
            <a:spLocks noGrp="1"/>
          </p:cNvSpPr>
          <p:nvPr>
            <p:ph type="pic" sz="quarter" idx="14"/>
          </p:nvPr>
        </p:nvSpPr>
        <p:spPr/>
      </p:sp>
      <p:sp>
        <p:nvSpPr>
          <p:cNvPr id="9" name="Picture Placeholder 8">
            <a:extLst>
              <a:ext uri="{FF2B5EF4-FFF2-40B4-BE49-F238E27FC236}">
                <a16:creationId xmlns:a16="http://schemas.microsoft.com/office/drawing/2014/main" id="{74D1EA55-AC1E-4BEC-8B06-2C8FAE149A35}"/>
              </a:ext>
            </a:extLst>
          </p:cNvPr>
          <p:cNvSpPr>
            <a:spLocks noGrp="1"/>
          </p:cNvSpPr>
          <p:nvPr>
            <p:ph type="pic" sz="quarter" idx="13"/>
          </p:nvPr>
        </p:nvSpPr>
        <p:spPr/>
      </p:sp>
      <p:pic>
        <p:nvPicPr>
          <p:cNvPr id="16" name="Picture Placeholder 14">
            <a:extLst>
              <a:ext uri="{FF2B5EF4-FFF2-40B4-BE49-F238E27FC236}">
                <a16:creationId xmlns:a16="http://schemas.microsoft.com/office/drawing/2014/main" id="{CF234105-D0C6-4743-8FAB-A840468C87CD}"/>
              </a:ext>
            </a:extLst>
          </p:cNvPr>
          <p:cNvPicPr>
            <a:picLocks noGrp="1" noChangeAspect="1"/>
          </p:cNvPicPr>
          <p:nvPr>
            <p:ph type="pic" sz="quarter" idx="12"/>
          </p:nvPr>
        </p:nvPicPr>
        <p:blipFill rotWithShape="1">
          <a:blip r:embed="rId4">
            <a:extLst>
              <a:ext uri="{28A0092B-C50C-407E-A947-70E740481C1C}">
                <a14:useLocalDpi xmlns:a14="http://schemas.microsoft.com/office/drawing/2010/main" val="0"/>
              </a:ext>
            </a:extLst>
          </a:blip>
          <a:srcRect t="1697" b="1697"/>
          <a:stretch/>
        </p:blipFill>
        <p:spPr>
          <a:xfrm>
            <a:off x="4498107" y="5883275"/>
            <a:ext cx="2817093" cy="652463"/>
          </a:xfrm>
        </p:spPr>
      </p:pic>
    </p:spTree>
    <p:extLst>
      <p:ext uri="{BB962C8B-B14F-4D97-AF65-F5344CB8AC3E}">
        <p14:creationId xmlns:p14="http://schemas.microsoft.com/office/powerpoint/2010/main" val="3572078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70AD-C81B-41CB-B7C3-0B4DC0EE86EF}"/>
              </a:ext>
            </a:extLst>
          </p:cNvPr>
          <p:cNvSpPr>
            <a:spLocks noGrp="1"/>
          </p:cNvSpPr>
          <p:nvPr>
            <p:ph type="title"/>
          </p:nvPr>
        </p:nvSpPr>
        <p:spPr/>
        <p:txBody>
          <a:bodyPr/>
          <a:lstStyle/>
          <a:p>
            <a:r>
              <a:rPr lang="en-US" dirty="0"/>
              <a:t>Data description</a:t>
            </a:r>
          </a:p>
        </p:txBody>
      </p:sp>
      <p:sp>
        <p:nvSpPr>
          <p:cNvPr id="3" name="Content Placeholder 2">
            <a:extLst>
              <a:ext uri="{FF2B5EF4-FFF2-40B4-BE49-F238E27FC236}">
                <a16:creationId xmlns:a16="http://schemas.microsoft.com/office/drawing/2014/main" id="{A7E77F46-D253-4B93-8A9B-E2E45FD8A5F0}"/>
              </a:ext>
            </a:extLst>
          </p:cNvPr>
          <p:cNvSpPr>
            <a:spLocks noGrp="1"/>
          </p:cNvSpPr>
          <p:nvPr>
            <p:ph idx="1"/>
          </p:nvPr>
        </p:nvSpPr>
        <p:spPr>
          <a:xfrm>
            <a:off x="587726" y="839787"/>
            <a:ext cx="5822309" cy="4708125"/>
          </a:xfrm>
        </p:spPr>
        <p:txBody>
          <a:bodyPr>
            <a:normAutofit/>
          </a:bodyPr>
          <a:lstStyle/>
          <a:p>
            <a:r>
              <a:rPr lang="en-US" sz="2800" dirty="0"/>
              <a:t>JET data from M18-01 baseline scenario (2019-2020)</a:t>
            </a:r>
          </a:p>
          <a:p>
            <a:r>
              <a:rPr lang="en-US" sz="2800" dirty="0"/>
              <a:t>214 shots, 268 windows with stationary plasma conditions</a:t>
            </a:r>
          </a:p>
          <a:p>
            <a:r>
              <a:rPr lang="en-US" sz="2800" dirty="0" err="1"/>
              <a:t>BeII</a:t>
            </a:r>
            <a:r>
              <a:rPr lang="en-US" sz="2800" dirty="0"/>
              <a:t> emissivity for ELM timing</a:t>
            </a:r>
          </a:p>
          <a:p>
            <a:r>
              <a:rPr lang="en-US" sz="2800" dirty="0"/>
              <a:t>W</a:t>
            </a:r>
            <a:r>
              <a:rPr lang="en-US" sz="2800" baseline="-25000" dirty="0"/>
              <a:t>p</a:t>
            </a:r>
            <a:r>
              <a:rPr lang="en-US" sz="2800" dirty="0"/>
              <a:t> for ELM size (energy)</a:t>
            </a:r>
          </a:p>
          <a:p>
            <a:r>
              <a:rPr lang="en-US" sz="2800" dirty="0"/>
              <a:t>13825 ELMs marked manually</a:t>
            </a:r>
          </a:p>
          <a:p>
            <a:endParaRPr lang="en-US" sz="2800" dirty="0"/>
          </a:p>
        </p:txBody>
      </p:sp>
      <p:sp>
        <p:nvSpPr>
          <p:cNvPr id="4" name="Date Placeholder 3">
            <a:extLst>
              <a:ext uri="{FF2B5EF4-FFF2-40B4-BE49-F238E27FC236}">
                <a16:creationId xmlns:a16="http://schemas.microsoft.com/office/drawing/2014/main" id="{B577DE4F-326D-426B-96A4-2EC5C08CF4B4}"/>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F555AE98-09A9-4D62-92A0-C4FDD608D3C7}"/>
              </a:ext>
            </a:extLst>
          </p:cNvPr>
          <p:cNvSpPr>
            <a:spLocks noGrp="1"/>
          </p:cNvSpPr>
          <p:nvPr>
            <p:ph type="sldNum" sz="quarter" idx="12"/>
          </p:nvPr>
        </p:nvSpPr>
        <p:spPr/>
        <p:txBody>
          <a:bodyPr/>
          <a:lstStyle/>
          <a:p>
            <a:fld id="{1FF7CB0A-B8A5-4FEE-A16A-0E7AFCF833DB}" type="slidenum">
              <a:rPr lang="en-US" smtClean="0"/>
              <a:t>10</a:t>
            </a:fld>
            <a:endParaRPr lang="en-US"/>
          </a:p>
        </p:txBody>
      </p:sp>
      <p:pic>
        <p:nvPicPr>
          <p:cNvPr id="6" name="Picture 5">
            <a:extLst>
              <a:ext uri="{FF2B5EF4-FFF2-40B4-BE49-F238E27FC236}">
                <a16:creationId xmlns:a16="http://schemas.microsoft.com/office/drawing/2014/main" id="{A46D8CBD-9355-420A-B7C8-E74152B9693E}"/>
              </a:ext>
            </a:extLst>
          </p:cNvPr>
          <p:cNvPicPr>
            <a:picLocks noChangeAspect="1"/>
          </p:cNvPicPr>
          <p:nvPr/>
        </p:nvPicPr>
        <p:blipFill>
          <a:blip r:embed="rId3"/>
          <a:stretch>
            <a:fillRect/>
          </a:stretch>
        </p:blipFill>
        <p:spPr>
          <a:xfrm>
            <a:off x="6684462" y="305019"/>
            <a:ext cx="4507279" cy="6406898"/>
          </a:xfrm>
          <a:prstGeom prst="rect">
            <a:avLst/>
          </a:prstGeom>
        </p:spPr>
      </p:pic>
    </p:spTree>
    <p:extLst>
      <p:ext uri="{BB962C8B-B14F-4D97-AF65-F5344CB8AC3E}">
        <p14:creationId xmlns:p14="http://schemas.microsoft.com/office/powerpoint/2010/main" val="1018485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B5273-92C8-4621-B248-C60CEB0A56AA}"/>
              </a:ext>
            </a:extLst>
          </p:cNvPr>
          <p:cNvSpPr>
            <a:spLocks noGrp="1"/>
          </p:cNvSpPr>
          <p:nvPr>
            <p:ph type="title"/>
          </p:nvPr>
        </p:nvSpPr>
        <p:spPr/>
        <p:txBody>
          <a:bodyPr/>
          <a:lstStyle/>
          <a:p>
            <a:r>
              <a:rPr lang="en-US" dirty="0"/>
              <a:t>Intra/inter-shot variability</a:t>
            </a:r>
          </a:p>
        </p:txBody>
      </p:sp>
      <p:sp>
        <p:nvSpPr>
          <p:cNvPr id="3" name="Content Placeholder 2">
            <a:extLst>
              <a:ext uri="{FF2B5EF4-FFF2-40B4-BE49-F238E27FC236}">
                <a16:creationId xmlns:a16="http://schemas.microsoft.com/office/drawing/2014/main" id="{C0346D6E-2F00-4D7D-BA47-CCE5709B1AC8}"/>
              </a:ext>
            </a:extLst>
          </p:cNvPr>
          <p:cNvSpPr>
            <a:spLocks noGrp="1"/>
          </p:cNvSpPr>
          <p:nvPr>
            <p:ph idx="1"/>
          </p:nvPr>
        </p:nvSpPr>
        <p:spPr/>
        <p:txBody>
          <a:bodyPr/>
          <a:lstStyle/>
          <a:p>
            <a:endParaRPr lang="en-US" dirty="0"/>
          </a:p>
        </p:txBody>
      </p:sp>
      <p:sp>
        <p:nvSpPr>
          <p:cNvPr id="4" name="Date Placeholder 3">
            <a:extLst>
              <a:ext uri="{FF2B5EF4-FFF2-40B4-BE49-F238E27FC236}">
                <a16:creationId xmlns:a16="http://schemas.microsoft.com/office/drawing/2014/main" id="{20E539E3-B86B-4046-9BB3-6A0A7F85FC74}"/>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E7D48F54-6A4B-4132-B931-2E06AF51DE28}"/>
              </a:ext>
            </a:extLst>
          </p:cNvPr>
          <p:cNvSpPr>
            <a:spLocks noGrp="1"/>
          </p:cNvSpPr>
          <p:nvPr>
            <p:ph type="sldNum" sz="quarter" idx="12"/>
          </p:nvPr>
        </p:nvSpPr>
        <p:spPr/>
        <p:txBody>
          <a:bodyPr/>
          <a:lstStyle/>
          <a:p>
            <a:fld id="{1FF7CB0A-B8A5-4FEE-A16A-0E7AFCF833DB}" type="slidenum">
              <a:rPr lang="en-US" smtClean="0"/>
              <a:t>11</a:t>
            </a:fld>
            <a:endParaRPr lang="en-US"/>
          </a:p>
        </p:txBody>
      </p:sp>
      <p:pic>
        <p:nvPicPr>
          <p:cNvPr id="6" name="Picture 5">
            <a:extLst>
              <a:ext uri="{FF2B5EF4-FFF2-40B4-BE49-F238E27FC236}">
                <a16:creationId xmlns:a16="http://schemas.microsoft.com/office/drawing/2014/main" id="{4A716890-A42E-4896-99F9-D143C2AB2CA9}"/>
              </a:ext>
            </a:extLst>
          </p:cNvPr>
          <p:cNvPicPr>
            <a:picLocks noChangeAspect="1"/>
          </p:cNvPicPr>
          <p:nvPr/>
        </p:nvPicPr>
        <p:blipFill rotWithShape="1">
          <a:blip r:embed="rId3"/>
          <a:srcRect r="3561"/>
          <a:stretch/>
        </p:blipFill>
        <p:spPr>
          <a:xfrm>
            <a:off x="587726" y="996848"/>
            <a:ext cx="10646331" cy="5577216"/>
          </a:xfrm>
          <a:prstGeom prst="rect">
            <a:avLst/>
          </a:prstGeom>
        </p:spPr>
      </p:pic>
    </p:spTree>
    <p:extLst>
      <p:ext uri="{BB962C8B-B14F-4D97-AF65-F5344CB8AC3E}">
        <p14:creationId xmlns:p14="http://schemas.microsoft.com/office/powerpoint/2010/main" val="1326918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28B1-8DA5-4971-A4DB-EB42B6A7F500}"/>
              </a:ext>
            </a:extLst>
          </p:cNvPr>
          <p:cNvSpPr>
            <a:spLocks noGrp="1"/>
          </p:cNvSpPr>
          <p:nvPr>
            <p:ph type="title"/>
          </p:nvPr>
        </p:nvSpPr>
        <p:spPr/>
        <p:txBody>
          <a:bodyPr/>
          <a:lstStyle/>
          <a:p>
            <a:r>
              <a:rPr lang="en-US" dirty="0"/>
              <a:t>Elm distributions</a:t>
            </a:r>
          </a:p>
        </p:txBody>
      </p:sp>
      <p:sp>
        <p:nvSpPr>
          <p:cNvPr id="3" name="Content Placeholder 2">
            <a:extLst>
              <a:ext uri="{FF2B5EF4-FFF2-40B4-BE49-F238E27FC236}">
                <a16:creationId xmlns:a16="http://schemas.microsoft.com/office/drawing/2014/main" id="{BD883849-C684-4399-B0AF-87E5D609B00D}"/>
              </a:ext>
            </a:extLst>
          </p:cNvPr>
          <p:cNvSpPr>
            <a:spLocks noGrp="1"/>
          </p:cNvSpPr>
          <p:nvPr>
            <p:ph idx="1"/>
          </p:nvPr>
        </p:nvSpPr>
        <p:spPr/>
        <p:txBody>
          <a:bodyPr>
            <a:normAutofit/>
          </a:bodyPr>
          <a:lstStyle/>
          <a:p>
            <a:r>
              <a:rPr lang="en-US" sz="2800" dirty="0"/>
              <a:t>Fluctuation is information!</a:t>
            </a:r>
          </a:p>
          <a:p>
            <a:r>
              <a:rPr lang="en-US" sz="2800" dirty="0"/>
              <a:t>Probability distributions summarize and preserve information</a:t>
            </a:r>
          </a:p>
          <a:p>
            <a:r>
              <a:rPr lang="en-US" sz="2800" dirty="0"/>
              <a:t>Changes in plasma conditions affect distribution parameters</a:t>
            </a:r>
          </a:p>
        </p:txBody>
      </p:sp>
      <p:sp>
        <p:nvSpPr>
          <p:cNvPr id="4" name="Date Placeholder 3">
            <a:extLst>
              <a:ext uri="{FF2B5EF4-FFF2-40B4-BE49-F238E27FC236}">
                <a16:creationId xmlns:a16="http://schemas.microsoft.com/office/drawing/2014/main" id="{15899868-B294-4959-B7A7-37FD8C280125}"/>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020C97CC-A48C-420C-A9F0-394E5FF56F83}"/>
              </a:ext>
            </a:extLst>
          </p:cNvPr>
          <p:cNvSpPr>
            <a:spLocks noGrp="1"/>
          </p:cNvSpPr>
          <p:nvPr>
            <p:ph type="sldNum" sz="quarter" idx="12"/>
          </p:nvPr>
        </p:nvSpPr>
        <p:spPr/>
        <p:txBody>
          <a:bodyPr/>
          <a:lstStyle/>
          <a:p>
            <a:fld id="{1FF7CB0A-B8A5-4FEE-A16A-0E7AFCF833DB}" type="slidenum">
              <a:rPr lang="en-US" smtClean="0"/>
              <a:t>12</a:t>
            </a:fld>
            <a:endParaRPr lang="en-US"/>
          </a:p>
        </p:txBody>
      </p:sp>
      <p:graphicFrame>
        <p:nvGraphicFramePr>
          <p:cNvPr id="6" name="Table 5">
            <a:extLst>
              <a:ext uri="{FF2B5EF4-FFF2-40B4-BE49-F238E27FC236}">
                <a16:creationId xmlns:a16="http://schemas.microsoft.com/office/drawing/2014/main" id="{63F9504D-0600-455B-943A-031817180F77}"/>
              </a:ext>
            </a:extLst>
          </p:cNvPr>
          <p:cNvGraphicFramePr>
            <a:graphicFrameLocks noGrp="1"/>
          </p:cNvGraphicFramePr>
          <p:nvPr>
            <p:extLst>
              <p:ext uri="{D42A27DB-BD31-4B8C-83A1-F6EECF244321}">
                <p14:modId xmlns:p14="http://schemas.microsoft.com/office/powerpoint/2010/main" val="2314001952"/>
              </p:ext>
            </p:extLst>
          </p:nvPr>
        </p:nvGraphicFramePr>
        <p:xfrm>
          <a:off x="817456" y="3776663"/>
          <a:ext cx="5167708" cy="1026246"/>
        </p:xfrm>
        <a:graphic>
          <a:graphicData uri="http://schemas.openxmlformats.org/drawingml/2006/table">
            <a:tbl>
              <a:tblPr>
                <a:tableStyleId>{2D5ABB26-0587-4C30-8999-92F81FD0307C}</a:tableStyleId>
              </a:tblPr>
              <a:tblGrid>
                <a:gridCol w="1773837">
                  <a:extLst>
                    <a:ext uri="{9D8B030D-6E8A-4147-A177-3AD203B41FA5}">
                      <a16:colId xmlns:a16="http://schemas.microsoft.com/office/drawing/2014/main" val="4048657990"/>
                    </a:ext>
                  </a:extLst>
                </a:gridCol>
                <a:gridCol w="471657">
                  <a:extLst>
                    <a:ext uri="{9D8B030D-6E8A-4147-A177-3AD203B41FA5}">
                      <a16:colId xmlns:a16="http://schemas.microsoft.com/office/drawing/2014/main" val="3304460441"/>
                    </a:ext>
                  </a:extLst>
                </a:gridCol>
                <a:gridCol w="2922214">
                  <a:extLst>
                    <a:ext uri="{9D8B030D-6E8A-4147-A177-3AD203B41FA5}">
                      <a16:colId xmlns:a16="http://schemas.microsoft.com/office/drawing/2014/main" val="2730430427"/>
                    </a:ext>
                  </a:extLst>
                </a:gridCol>
              </a:tblGrid>
              <a:tr h="513123">
                <a:tc>
                  <a:txBody>
                    <a:bodyPr/>
                    <a:lstStyle/>
                    <a:p>
                      <a:pPr algn="ctr"/>
                      <a:r>
                        <a:rPr lang="en-US" sz="2400" dirty="0"/>
                        <a:t>Frequency</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400" dirty="0"/>
                        <a:t>→</a:t>
                      </a:r>
                    </a:p>
                  </a:txBody>
                  <a:tcPr>
                    <a:lnT w="12700" cap="flat" cmpd="sng" algn="ctr">
                      <a:solidFill>
                        <a:schemeClr val="tx1"/>
                      </a:solidFill>
                      <a:prstDash val="solid"/>
                      <a:round/>
                      <a:headEnd type="none" w="med" len="med"/>
                      <a:tailEnd type="none" w="med" len="med"/>
                    </a:lnT>
                  </a:tcPr>
                </a:tc>
                <a:tc>
                  <a:txBody>
                    <a:bodyPr/>
                    <a:lstStyle/>
                    <a:p>
                      <a:pPr algn="ctr"/>
                      <a:r>
                        <a:rPr lang="en-US" sz="2400" dirty="0"/>
                        <a:t>inter-ELM time (pdf)</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07638018"/>
                  </a:ext>
                </a:extLst>
              </a:tr>
              <a:tr h="513123">
                <a:tc>
                  <a:txBody>
                    <a:bodyPr/>
                    <a:lstStyle/>
                    <a:p>
                      <a:pPr algn="ctr"/>
                      <a:r>
                        <a:rPr lang="en-US" sz="2400" dirty="0"/>
                        <a:t>Energy</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400" dirty="0"/>
                        <a:t>→</a:t>
                      </a:r>
                    </a:p>
                  </a:txBody>
                  <a:tcPr>
                    <a:lnB w="12700" cap="flat" cmpd="sng" algn="ctr">
                      <a:solidFill>
                        <a:schemeClr val="tx1"/>
                      </a:solidFill>
                      <a:prstDash val="solid"/>
                      <a:round/>
                      <a:headEnd type="none" w="med" len="med"/>
                      <a:tailEnd type="none" w="med" len="med"/>
                    </a:lnB>
                  </a:tcPr>
                </a:tc>
                <a:tc>
                  <a:txBody>
                    <a:bodyPr/>
                    <a:lstStyle/>
                    <a:p>
                      <a:pPr algn="ctr"/>
                      <a:r>
                        <a:rPr lang="en-US" sz="2400" dirty="0"/>
                        <a:t>ELM size (pdf)</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7655322"/>
                  </a:ext>
                </a:extLst>
              </a:tr>
            </a:tbl>
          </a:graphicData>
        </a:graphic>
      </p:graphicFrame>
      <p:pic>
        <p:nvPicPr>
          <p:cNvPr id="7" name="Picture 6">
            <a:extLst>
              <a:ext uri="{FF2B5EF4-FFF2-40B4-BE49-F238E27FC236}">
                <a16:creationId xmlns:a16="http://schemas.microsoft.com/office/drawing/2014/main" id="{46DFD24F-1543-47FA-AC5A-5B42E93DE598}"/>
              </a:ext>
            </a:extLst>
          </p:cNvPr>
          <p:cNvPicPr>
            <a:picLocks noChangeAspect="1"/>
          </p:cNvPicPr>
          <p:nvPr/>
        </p:nvPicPr>
        <p:blipFill rotWithShape="1">
          <a:blip r:embed="rId3">
            <a:clrChange>
              <a:clrFrom>
                <a:srgbClr val="FFFFFF"/>
              </a:clrFrom>
              <a:clrTo>
                <a:srgbClr val="FFFFFF">
                  <a:alpha val="0"/>
                </a:srgbClr>
              </a:clrTo>
            </a:clrChange>
          </a:blip>
          <a:srcRect l="51311"/>
          <a:stretch/>
        </p:blipFill>
        <p:spPr>
          <a:xfrm>
            <a:off x="6321075" y="2722197"/>
            <a:ext cx="4729017" cy="3296016"/>
          </a:xfrm>
          <a:prstGeom prst="rect">
            <a:avLst/>
          </a:prstGeom>
        </p:spPr>
      </p:pic>
    </p:spTree>
    <p:extLst>
      <p:ext uri="{BB962C8B-B14F-4D97-AF65-F5344CB8AC3E}">
        <p14:creationId xmlns:p14="http://schemas.microsoft.com/office/powerpoint/2010/main" val="3951538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72C0-6607-47B2-A7D0-9E5079A317CC}"/>
              </a:ext>
            </a:extLst>
          </p:cNvPr>
          <p:cNvSpPr>
            <a:spLocks noGrp="1"/>
          </p:cNvSpPr>
          <p:nvPr>
            <p:ph type="title"/>
          </p:nvPr>
        </p:nvSpPr>
        <p:spPr/>
        <p:txBody>
          <a:bodyPr/>
          <a:lstStyle/>
          <a:p>
            <a:r>
              <a:rPr lang="en-US" dirty="0"/>
              <a:t>ELM distribution MAPS</a:t>
            </a:r>
          </a:p>
        </p:txBody>
      </p:sp>
      <p:sp>
        <p:nvSpPr>
          <p:cNvPr id="4" name="Date Placeholder 3">
            <a:extLst>
              <a:ext uri="{FF2B5EF4-FFF2-40B4-BE49-F238E27FC236}">
                <a16:creationId xmlns:a16="http://schemas.microsoft.com/office/drawing/2014/main" id="{D5748542-FBCD-472C-9201-F720F6B1A4C1}"/>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DE677BB6-8CB3-47EB-AD7D-C66956BF3CCC}"/>
              </a:ext>
            </a:extLst>
          </p:cNvPr>
          <p:cNvSpPr>
            <a:spLocks noGrp="1"/>
          </p:cNvSpPr>
          <p:nvPr>
            <p:ph type="sldNum" sz="quarter" idx="12"/>
          </p:nvPr>
        </p:nvSpPr>
        <p:spPr/>
        <p:txBody>
          <a:bodyPr/>
          <a:lstStyle/>
          <a:p>
            <a:fld id="{1FF7CB0A-B8A5-4FEE-A16A-0E7AFCF833DB}" type="slidenum">
              <a:rPr lang="en-US" smtClean="0"/>
              <a:t>13</a:t>
            </a:fld>
            <a:endParaRPr lang="en-US"/>
          </a:p>
        </p:txBody>
      </p:sp>
      <p:pic>
        <p:nvPicPr>
          <p:cNvPr id="6" name="Picture 5">
            <a:extLst>
              <a:ext uri="{FF2B5EF4-FFF2-40B4-BE49-F238E27FC236}">
                <a16:creationId xmlns:a16="http://schemas.microsoft.com/office/drawing/2014/main" id="{1701E9AC-F098-4078-B2A4-2A10B9F55CAA}"/>
              </a:ext>
            </a:extLst>
          </p:cNvPr>
          <p:cNvPicPr>
            <a:picLocks noChangeAspect="1"/>
          </p:cNvPicPr>
          <p:nvPr/>
        </p:nvPicPr>
        <p:blipFill>
          <a:blip r:embed="rId3">
            <a:clrChange>
              <a:clrFrom>
                <a:srgbClr val="FFFFFF"/>
              </a:clrFrom>
              <a:clrTo>
                <a:srgbClr val="FFFFFF">
                  <a:alpha val="0"/>
                </a:srgbClr>
              </a:clrTo>
            </a:clrChange>
          </a:blip>
          <a:srcRect l="1198" t="10556" r="8799" b="964"/>
          <a:stretch/>
        </p:blipFill>
        <p:spPr>
          <a:xfrm>
            <a:off x="1737198" y="912481"/>
            <a:ext cx="8736480" cy="5379576"/>
          </a:xfrm>
          <a:prstGeom prst="rect">
            <a:avLst/>
          </a:prstGeom>
          <a:ln w="0">
            <a:noFill/>
          </a:ln>
        </p:spPr>
      </p:pic>
    </p:spTree>
    <p:extLst>
      <p:ext uri="{BB962C8B-B14F-4D97-AF65-F5344CB8AC3E}">
        <p14:creationId xmlns:p14="http://schemas.microsoft.com/office/powerpoint/2010/main" val="3481179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711A1-A053-4B32-8E21-9EF3290F53E7}"/>
              </a:ext>
            </a:extLst>
          </p:cNvPr>
          <p:cNvSpPr>
            <a:spLocks noGrp="1"/>
          </p:cNvSpPr>
          <p:nvPr>
            <p:ph type="title"/>
          </p:nvPr>
        </p:nvSpPr>
        <p:spPr/>
        <p:txBody>
          <a:bodyPr/>
          <a:lstStyle/>
          <a:p>
            <a:r>
              <a:rPr lang="en-US" dirty="0"/>
              <a:t>Tail ELM events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3192F9-5602-449F-AFEA-7EC26E8E5F84}"/>
                  </a:ext>
                </a:extLst>
              </p:cNvPr>
              <p:cNvSpPr>
                <a:spLocks noGrp="1"/>
              </p:cNvSpPr>
              <p:nvPr>
                <p:ph idx="1"/>
              </p:nvPr>
            </p:nvSpPr>
            <p:spPr>
              <a:xfrm>
                <a:off x="587727" y="839787"/>
                <a:ext cx="6390016" cy="4708125"/>
              </a:xfrm>
            </p:spPr>
            <p:txBody>
              <a:bodyPr>
                <a:normAutofit/>
              </a:bodyPr>
              <a:lstStyle/>
              <a:p>
                <a:r>
                  <a:rPr lang="en-US" sz="2800" dirty="0"/>
                  <a:t>Study rare but probable large ELMs</a:t>
                </a:r>
              </a:p>
              <a:p>
                <a:r>
                  <a:rPr lang="en-US" sz="2800" dirty="0"/>
                  <a:t>Risk? Top 10% ELMs are:</a:t>
                </a:r>
              </a:p>
              <a:p>
                <a:pPr lvl="1"/>
                <a:r>
                  <a:rPr lang="en-US" sz="2800" dirty="0"/>
                  <a:t>On average x2.19 times</a:t>
                </a:r>
                <a:br>
                  <a:rPr lang="en-US" sz="2800" dirty="0"/>
                </a:br>
                <a:r>
                  <a:rPr lang="en-US" sz="2800" dirty="0"/>
                  <a:t>larger than the mean</a:t>
                </a:r>
              </a:p>
              <a:p>
                <a:pPr lvl="1"/>
                <a:r>
                  <a:rPr lang="en-US" sz="2800" dirty="0"/>
                  <a:t>Up to x4.11 times</a:t>
                </a:r>
              </a:p>
              <a:p>
                <a:r>
                  <a:rPr lang="en-US" sz="2800" dirty="0"/>
                  <a:t>ITER limit </a:t>
                </a:r>
                <a14:m>
                  <m:oMath xmlns:m="http://schemas.openxmlformats.org/officeDocument/2006/math">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𝑊</m:t>
                        </m:r>
                      </m:e>
                      <m:sub>
                        <m:r>
                          <a:rPr lang="en-US" sz="2800" i="1">
                            <a:latin typeface="Cambria Math" panose="02040503050406030204" pitchFamily="18" charset="0"/>
                          </a:rPr>
                          <m:t>𝐸𝐿𝑀</m:t>
                        </m:r>
                      </m:sub>
                    </m:sSub>
                    <m:r>
                      <a:rPr lang="en-US" sz="2800">
                        <a:latin typeface="Cambria Math" panose="02040503050406030204" pitchFamily="18" charset="0"/>
                      </a:rPr>
                      <m:t>= 0.64 </m:t>
                    </m:r>
                    <m:r>
                      <m:rPr>
                        <m:sty m:val="p"/>
                      </m:rPr>
                      <a:rPr lang="en-US" sz="2800">
                        <a:latin typeface="Cambria Math" panose="02040503050406030204" pitchFamily="18" charset="0"/>
                      </a:rPr>
                      <m:t>MJ</m:t>
                    </m:r>
                  </m:oMath>
                </a14:m>
                <a:endParaRPr lang="en-US" sz="2800" dirty="0"/>
              </a:p>
              <a:p>
                <a:pPr marL="60748" indent="0">
                  <a:buNone/>
                </a:pPr>
                <a:endParaRPr lang="en-US" sz="2800" dirty="0"/>
              </a:p>
            </p:txBody>
          </p:sp>
        </mc:Choice>
        <mc:Fallback xmlns="">
          <p:sp>
            <p:nvSpPr>
              <p:cNvPr id="3" name="Content Placeholder 2">
                <a:extLst>
                  <a:ext uri="{FF2B5EF4-FFF2-40B4-BE49-F238E27FC236}">
                    <a16:creationId xmlns:a16="http://schemas.microsoft.com/office/drawing/2014/main" id="{373192F9-5602-449F-AFEA-7EC26E8E5F84}"/>
                  </a:ext>
                </a:extLst>
              </p:cNvPr>
              <p:cNvSpPr>
                <a:spLocks noGrp="1" noRot="1" noChangeAspect="1" noMove="1" noResize="1" noEditPoints="1" noAdjustHandles="1" noChangeArrowheads="1" noChangeShapeType="1" noTextEdit="1"/>
              </p:cNvSpPr>
              <p:nvPr>
                <p:ph idx="1"/>
              </p:nvPr>
            </p:nvSpPr>
            <p:spPr>
              <a:xfrm>
                <a:off x="587727" y="839787"/>
                <a:ext cx="6390016" cy="4708125"/>
              </a:xfrm>
              <a:blipFill>
                <a:blip r:embed="rId3"/>
                <a:stretch>
                  <a:fillRect l="-763" t="-648"/>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60BDF8C9-166F-4D5B-A6B7-91E80334D8E1}"/>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5C3B19C7-F9DA-41BC-96F7-D429886D5640}"/>
              </a:ext>
            </a:extLst>
          </p:cNvPr>
          <p:cNvSpPr>
            <a:spLocks noGrp="1"/>
          </p:cNvSpPr>
          <p:nvPr>
            <p:ph type="sldNum" sz="quarter" idx="12"/>
          </p:nvPr>
        </p:nvSpPr>
        <p:spPr/>
        <p:txBody>
          <a:bodyPr/>
          <a:lstStyle/>
          <a:p>
            <a:fld id="{1FF7CB0A-B8A5-4FEE-A16A-0E7AFCF833DB}" type="slidenum">
              <a:rPr lang="en-US" smtClean="0"/>
              <a:t>14</a:t>
            </a:fld>
            <a:endParaRPr lang="en-US"/>
          </a:p>
        </p:txBody>
      </p:sp>
      <p:pic>
        <p:nvPicPr>
          <p:cNvPr id="6" name="Picture 5">
            <a:extLst>
              <a:ext uri="{FF2B5EF4-FFF2-40B4-BE49-F238E27FC236}">
                <a16:creationId xmlns:a16="http://schemas.microsoft.com/office/drawing/2014/main" id="{A169AE7E-2B67-4B75-97AB-284589836B92}"/>
              </a:ext>
            </a:extLst>
          </p:cNvPr>
          <p:cNvPicPr>
            <a:picLocks noChangeAspect="1"/>
          </p:cNvPicPr>
          <p:nvPr/>
        </p:nvPicPr>
        <p:blipFill rotWithShape="1">
          <a:blip r:embed="rId4"/>
          <a:srcRect l="5792"/>
          <a:stretch/>
        </p:blipFill>
        <p:spPr>
          <a:xfrm>
            <a:off x="6105438" y="1749628"/>
            <a:ext cx="4996245" cy="3798284"/>
          </a:xfrm>
          <a:prstGeom prst="rect">
            <a:avLst/>
          </a:prstGeom>
        </p:spPr>
      </p:pic>
    </p:spTree>
    <p:extLst>
      <p:ext uri="{BB962C8B-B14F-4D97-AF65-F5344CB8AC3E}">
        <p14:creationId xmlns:p14="http://schemas.microsoft.com/office/powerpoint/2010/main" val="843678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9FEE265-94F0-43D0-98B0-AA1E4ACF6945}"/>
              </a:ext>
            </a:extLst>
          </p:cNvPr>
          <p:cNvSpPr>
            <a:spLocks noGrp="1"/>
          </p:cNvSpPr>
          <p:nvPr>
            <p:ph type="ctrTitle"/>
          </p:nvPr>
        </p:nvSpPr>
        <p:spPr/>
        <p:txBody>
          <a:bodyPr/>
          <a:lstStyle/>
          <a:p>
            <a:r>
              <a:rPr lang="en-US" dirty="0"/>
              <a:t>ELM detection</a:t>
            </a:r>
          </a:p>
        </p:txBody>
      </p:sp>
      <p:sp>
        <p:nvSpPr>
          <p:cNvPr id="5" name="Slide Number Placeholder 4">
            <a:extLst>
              <a:ext uri="{FF2B5EF4-FFF2-40B4-BE49-F238E27FC236}">
                <a16:creationId xmlns:a16="http://schemas.microsoft.com/office/drawing/2014/main" id="{EC051E49-4677-430A-A35E-E1713C33DE22}"/>
              </a:ext>
            </a:extLst>
          </p:cNvPr>
          <p:cNvSpPr>
            <a:spLocks noGrp="1"/>
          </p:cNvSpPr>
          <p:nvPr>
            <p:ph type="sldNum" sz="quarter" idx="4"/>
          </p:nvPr>
        </p:nvSpPr>
        <p:spPr/>
        <p:txBody>
          <a:bodyPr/>
          <a:lstStyle/>
          <a:p>
            <a:fld id="{1FF7CB0A-B8A5-4FEE-A16A-0E7AFCF833DB}" type="slidenum">
              <a:rPr lang="en-US" smtClean="0"/>
              <a:t>15</a:t>
            </a:fld>
            <a:endParaRPr lang="en-US"/>
          </a:p>
        </p:txBody>
      </p:sp>
    </p:spTree>
    <p:extLst>
      <p:ext uri="{BB962C8B-B14F-4D97-AF65-F5344CB8AC3E}">
        <p14:creationId xmlns:p14="http://schemas.microsoft.com/office/powerpoint/2010/main" val="108144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BD2F5-C2DB-4FEC-8E12-E7ABC8F78B94}"/>
              </a:ext>
            </a:extLst>
          </p:cNvPr>
          <p:cNvSpPr>
            <a:spLocks noGrp="1"/>
          </p:cNvSpPr>
          <p:nvPr>
            <p:ph type="title"/>
          </p:nvPr>
        </p:nvSpPr>
        <p:spPr/>
        <p:txBody>
          <a:bodyPr/>
          <a:lstStyle/>
          <a:p>
            <a:r>
              <a:rPr lang="en-US" dirty="0"/>
              <a:t>Optimizing a threshold</a:t>
            </a:r>
          </a:p>
        </p:txBody>
      </p:sp>
      <p:sp>
        <p:nvSpPr>
          <p:cNvPr id="3" name="Content Placeholder 2">
            <a:extLst>
              <a:ext uri="{FF2B5EF4-FFF2-40B4-BE49-F238E27FC236}">
                <a16:creationId xmlns:a16="http://schemas.microsoft.com/office/drawing/2014/main" id="{863562A8-4A3E-4C2B-99C8-98CC5DCE66B5}"/>
              </a:ext>
            </a:extLst>
          </p:cNvPr>
          <p:cNvSpPr>
            <a:spLocks noGrp="1"/>
          </p:cNvSpPr>
          <p:nvPr>
            <p:ph idx="1"/>
          </p:nvPr>
        </p:nvSpPr>
        <p:spPr/>
        <p:txBody>
          <a:bodyPr>
            <a:normAutofit/>
          </a:bodyPr>
          <a:lstStyle/>
          <a:p>
            <a:r>
              <a:rPr lang="en-US" sz="2800" dirty="0"/>
              <a:t>Events / no events</a:t>
            </a:r>
          </a:p>
          <a:p>
            <a:r>
              <a:rPr lang="en-US" sz="2800" dirty="0"/>
              <a:t>1</a:t>
            </a:r>
            <a:r>
              <a:rPr lang="en-US" sz="2800" baseline="30000" dirty="0"/>
              <a:t>st</a:t>
            </a:r>
            <a:r>
              <a:rPr lang="en-US" sz="2800" dirty="0"/>
              <a:t> pass (initial guess) top 5%</a:t>
            </a:r>
          </a:p>
          <a:p>
            <a:r>
              <a:rPr lang="en-US" sz="2800" dirty="0"/>
              <a:t>2</a:t>
            </a:r>
            <a:r>
              <a:rPr lang="en-US" sz="2800" baseline="30000" dirty="0"/>
              <a:t>nd</a:t>
            </a:r>
            <a:r>
              <a:rPr lang="en-US" sz="2800" dirty="0"/>
              <a:t> pass best inter-class separator</a:t>
            </a:r>
          </a:p>
          <a:p>
            <a:pPr marL="60748" indent="0">
              <a:buNone/>
            </a:pPr>
            <a:endParaRPr lang="en-US" sz="2800" dirty="0"/>
          </a:p>
        </p:txBody>
      </p:sp>
      <p:sp>
        <p:nvSpPr>
          <p:cNvPr id="4" name="Date Placeholder 3">
            <a:extLst>
              <a:ext uri="{FF2B5EF4-FFF2-40B4-BE49-F238E27FC236}">
                <a16:creationId xmlns:a16="http://schemas.microsoft.com/office/drawing/2014/main" id="{F5BA7426-E4F0-43C2-8F91-D082831C1A38}"/>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1553F519-76D6-4C40-8825-022EB78BECC0}"/>
              </a:ext>
            </a:extLst>
          </p:cNvPr>
          <p:cNvSpPr>
            <a:spLocks noGrp="1"/>
          </p:cNvSpPr>
          <p:nvPr>
            <p:ph type="sldNum" sz="quarter" idx="12"/>
          </p:nvPr>
        </p:nvSpPr>
        <p:spPr/>
        <p:txBody>
          <a:bodyPr/>
          <a:lstStyle/>
          <a:p>
            <a:fld id="{1FF7CB0A-B8A5-4FEE-A16A-0E7AFCF833DB}" type="slidenum">
              <a:rPr lang="en-US" smtClean="0"/>
              <a:t>16</a:t>
            </a:fld>
            <a:endParaRPr lang="en-US"/>
          </a:p>
        </p:txBody>
      </p:sp>
      <p:pic>
        <p:nvPicPr>
          <p:cNvPr id="8" name="Picture 7">
            <a:extLst>
              <a:ext uri="{FF2B5EF4-FFF2-40B4-BE49-F238E27FC236}">
                <a16:creationId xmlns:a16="http://schemas.microsoft.com/office/drawing/2014/main" id="{A81C9A20-E579-4F1C-8A02-051D17E1D86D}"/>
              </a:ext>
            </a:extLst>
          </p:cNvPr>
          <p:cNvPicPr/>
          <p:nvPr/>
        </p:nvPicPr>
        <p:blipFill>
          <a:blip r:embed="rId3"/>
          <a:srcRect r="30658"/>
          <a:stretch/>
        </p:blipFill>
        <p:spPr>
          <a:xfrm>
            <a:off x="450157" y="3553852"/>
            <a:ext cx="5762810" cy="3021119"/>
          </a:xfrm>
          <a:prstGeom prst="rect">
            <a:avLst/>
          </a:prstGeom>
          <a:ln w="0">
            <a:noFill/>
          </a:ln>
        </p:spPr>
      </p:pic>
      <p:grpSp>
        <p:nvGrpSpPr>
          <p:cNvPr id="11" name="Group 10">
            <a:extLst>
              <a:ext uri="{FF2B5EF4-FFF2-40B4-BE49-F238E27FC236}">
                <a16:creationId xmlns:a16="http://schemas.microsoft.com/office/drawing/2014/main" id="{77F29BFC-AD2F-4A52-85A6-2D3B6810E287}"/>
              </a:ext>
            </a:extLst>
          </p:cNvPr>
          <p:cNvGrpSpPr/>
          <p:nvPr/>
        </p:nvGrpSpPr>
        <p:grpSpPr>
          <a:xfrm>
            <a:off x="6662332" y="286328"/>
            <a:ext cx="5120440" cy="6245076"/>
            <a:chOff x="6662332" y="286328"/>
            <a:chExt cx="5120440" cy="6245076"/>
          </a:xfrm>
        </p:grpSpPr>
        <p:pic>
          <p:nvPicPr>
            <p:cNvPr id="6" name="Picture 5">
              <a:extLst>
                <a:ext uri="{FF2B5EF4-FFF2-40B4-BE49-F238E27FC236}">
                  <a16:creationId xmlns:a16="http://schemas.microsoft.com/office/drawing/2014/main" id="{76365DFD-A195-4D9E-83E1-9E065A33CD5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662332" y="2690923"/>
              <a:ext cx="4941941" cy="3714703"/>
            </a:xfrm>
            <a:prstGeom prst="rect">
              <a:avLst/>
            </a:prstGeom>
          </p:spPr>
        </p:pic>
        <p:pic>
          <p:nvPicPr>
            <p:cNvPr id="7" name="Picture 6">
              <a:extLst>
                <a:ext uri="{FF2B5EF4-FFF2-40B4-BE49-F238E27FC236}">
                  <a16:creationId xmlns:a16="http://schemas.microsoft.com/office/drawing/2014/main" id="{E6EB27CE-7F6D-4AD0-B979-99A5D320D299}"/>
                </a:ext>
              </a:extLst>
            </p:cNvPr>
            <p:cNvPicPr/>
            <p:nvPr/>
          </p:nvPicPr>
          <p:blipFill>
            <a:blip r:embed="rId5"/>
            <a:stretch/>
          </p:blipFill>
          <p:spPr>
            <a:xfrm>
              <a:off x="7158857" y="286328"/>
              <a:ext cx="4623915" cy="2364840"/>
            </a:xfrm>
            <a:prstGeom prst="rect">
              <a:avLst/>
            </a:prstGeom>
            <a:ln w="0">
              <a:noFill/>
            </a:ln>
          </p:spPr>
        </p:pic>
        <p:pic>
          <p:nvPicPr>
            <p:cNvPr id="9" name="Picture 8">
              <a:extLst>
                <a:ext uri="{FF2B5EF4-FFF2-40B4-BE49-F238E27FC236}">
                  <a16:creationId xmlns:a16="http://schemas.microsoft.com/office/drawing/2014/main" id="{A6603038-12D9-4C6F-A0C5-223D8EFE7D0A}"/>
                </a:ext>
              </a:extLst>
            </p:cNvPr>
            <p:cNvPicPr>
              <a:picLocks noChangeAspect="1"/>
            </p:cNvPicPr>
            <p:nvPr/>
          </p:nvPicPr>
          <p:blipFill>
            <a:blip r:embed="rId6"/>
            <a:stretch>
              <a:fillRect/>
            </a:stretch>
          </p:blipFill>
          <p:spPr>
            <a:xfrm>
              <a:off x="8360208" y="354510"/>
              <a:ext cx="2047875" cy="295275"/>
            </a:xfrm>
            <a:prstGeom prst="rect">
              <a:avLst/>
            </a:prstGeom>
          </p:spPr>
        </p:pic>
        <p:pic>
          <p:nvPicPr>
            <p:cNvPr id="10" name="Picture 9">
              <a:extLst>
                <a:ext uri="{FF2B5EF4-FFF2-40B4-BE49-F238E27FC236}">
                  <a16:creationId xmlns:a16="http://schemas.microsoft.com/office/drawing/2014/main" id="{8F74EA77-E4DD-4BA6-9B3F-AA13350AB258}"/>
                </a:ext>
              </a:extLst>
            </p:cNvPr>
            <p:cNvPicPr>
              <a:picLocks noChangeAspect="1"/>
            </p:cNvPicPr>
            <p:nvPr/>
          </p:nvPicPr>
          <p:blipFill>
            <a:blip r:embed="rId6"/>
            <a:stretch>
              <a:fillRect/>
            </a:stretch>
          </p:blipFill>
          <p:spPr>
            <a:xfrm>
              <a:off x="8446876" y="6236129"/>
              <a:ext cx="2047875" cy="295275"/>
            </a:xfrm>
            <a:prstGeom prst="rect">
              <a:avLst/>
            </a:prstGeom>
          </p:spPr>
        </p:pic>
      </p:grpSp>
      <p:pic>
        <p:nvPicPr>
          <p:cNvPr id="12" name="Picture 11">
            <a:extLst>
              <a:ext uri="{FF2B5EF4-FFF2-40B4-BE49-F238E27FC236}">
                <a16:creationId xmlns:a16="http://schemas.microsoft.com/office/drawing/2014/main" id="{F277ED79-E2F5-47C9-97F6-DB2277F9C327}"/>
              </a:ext>
            </a:extLst>
          </p:cNvPr>
          <p:cNvPicPr>
            <a:picLocks noChangeAspect="1"/>
          </p:cNvPicPr>
          <p:nvPr/>
        </p:nvPicPr>
        <p:blipFill>
          <a:blip r:embed="rId7"/>
          <a:stretch>
            <a:fillRect/>
          </a:stretch>
        </p:blipFill>
        <p:spPr>
          <a:xfrm>
            <a:off x="322257" y="4004042"/>
            <a:ext cx="371475" cy="2057400"/>
          </a:xfrm>
          <a:prstGeom prst="rect">
            <a:avLst/>
          </a:prstGeom>
        </p:spPr>
      </p:pic>
    </p:spTree>
    <p:extLst>
      <p:ext uri="{BB962C8B-B14F-4D97-AF65-F5344CB8AC3E}">
        <p14:creationId xmlns:p14="http://schemas.microsoft.com/office/powerpoint/2010/main" val="602530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7FD9F-7853-407D-BCEA-1A211D6E1A56}"/>
              </a:ext>
            </a:extLst>
          </p:cNvPr>
          <p:cNvSpPr>
            <a:spLocks noGrp="1"/>
          </p:cNvSpPr>
          <p:nvPr>
            <p:ph type="title"/>
          </p:nvPr>
        </p:nvSpPr>
        <p:spPr/>
        <p:txBody>
          <a:bodyPr/>
          <a:lstStyle/>
          <a:p>
            <a:r>
              <a:rPr lang="en-US" dirty="0"/>
              <a:t>improving ELM detection</a:t>
            </a:r>
          </a:p>
        </p:txBody>
      </p:sp>
      <p:sp>
        <p:nvSpPr>
          <p:cNvPr id="3" name="Content Placeholder 2">
            <a:extLst>
              <a:ext uri="{FF2B5EF4-FFF2-40B4-BE49-F238E27FC236}">
                <a16:creationId xmlns:a16="http://schemas.microsoft.com/office/drawing/2014/main" id="{13F64823-75F3-405E-97B7-60CA98BCCFB3}"/>
              </a:ext>
            </a:extLst>
          </p:cNvPr>
          <p:cNvSpPr>
            <a:spLocks noGrp="1"/>
          </p:cNvSpPr>
          <p:nvPr>
            <p:ph idx="1"/>
          </p:nvPr>
        </p:nvSpPr>
        <p:spPr/>
        <p:txBody>
          <a:bodyPr>
            <a:normAutofit/>
          </a:bodyPr>
          <a:lstStyle/>
          <a:p>
            <a:r>
              <a:rPr lang="en-US" sz="2800" dirty="0"/>
              <a:t>Incomplete results versus:</a:t>
            </a:r>
          </a:p>
          <a:p>
            <a:pPr lvl="1"/>
            <a:r>
              <a:rPr lang="en-US" sz="2800" dirty="0"/>
              <a:t>Compound ELMs</a:t>
            </a:r>
          </a:p>
          <a:p>
            <a:pPr lvl="1"/>
            <a:r>
              <a:rPr lang="en-US" sz="2800" dirty="0"/>
              <a:t>Small or irregular ELMs</a:t>
            </a:r>
          </a:p>
        </p:txBody>
      </p:sp>
      <p:sp>
        <p:nvSpPr>
          <p:cNvPr id="4" name="Date Placeholder 3">
            <a:extLst>
              <a:ext uri="{FF2B5EF4-FFF2-40B4-BE49-F238E27FC236}">
                <a16:creationId xmlns:a16="http://schemas.microsoft.com/office/drawing/2014/main" id="{F9D464B1-9622-4137-8DF1-5204048E250E}"/>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B3884957-B94D-460D-AE6B-6FCE78492F4D}"/>
              </a:ext>
            </a:extLst>
          </p:cNvPr>
          <p:cNvSpPr>
            <a:spLocks noGrp="1"/>
          </p:cNvSpPr>
          <p:nvPr>
            <p:ph type="sldNum" sz="quarter" idx="12"/>
          </p:nvPr>
        </p:nvSpPr>
        <p:spPr/>
        <p:txBody>
          <a:bodyPr/>
          <a:lstStyle/>
          <a:p>
            <a:fld id="{1FF7CB0A-B8A5-4FEE-A16A-0E7AFCF833DB}" type="slidenum">
              <a:rPr lang="en-US" smtClean="0"/>
              <a:t>17</a:t>
            </a:fld>
            <a:endParaRPr lang="en-US"/>
          </a:p>
        </p:txBody>
      </p:sp>
      <p:pic>
        <p:nvPicPr>
          <p:cNvPr id="6" name="Picture 5">
            <a:extLst>
              <a:ext uri="{FF2B5EF4-FFF2-40B4-BE49-F238E27FC236}">
                <a16:creationId xmlns:a16="http://schemas.microsoft.com/office/drawing/2014/main" id="{47628DDE-F0B5-4BEE-9CDB-42C7343A46ED}"/>
              </a:ext>
            </a:extLst>
          </p:cNvPr>
          <p:cNvPicPr>
            <a:picLocks noChangeAspect="1"/>
          </p:cNvPicPr>
          <p:nvPr/>
        </p:nvPicPr>
        <p:blipFill>
          <a:blip r:embed="rId3"/>
          <a:stretch>
            <a:fillRect/>
          </a:stretch>
        </p:blipFill>
        <p:spPr>
          <a:xfrm>
            <a:off x="1426558" y="2856163"/>
            <a:ext cx="9338883" cy="2904082"/>
          </a:xfrm>
          <a:prstGeom prst="rect">
            <a:avLst/>
          </a:prstGeom>
        </p:spPr>
      </p:pic>
    </p:spTree>
    <p:extLst>
      <p:ext uri="{BB962C8B-B14F-4D97-AF65-F5344CB8AC3E}">
        <p14:creationId xmlns:p14="http://schemas.microsoft.com/office/powerpoint/2010/main" val="1834516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AA63D-7779-49AB-A29B-0682ED69A936}"/>
              </a:ext>
            </a:extLst>
          </p:cNvPr>
          <p:cNvSpPr>
            <a:spLocks noGrp="1"/>
          </p:cNvSpPr>
          <p:nvPr>
            <p:ph type="title"/>
          </p:nvPr>
        </p:nvSpPr>
        <p:spPr/>
        <p:txBody>
          <a:bodyPr/>
          <a:lstStyle/>
          <a:p>
            <a:r>
              <a:rPr lang="en-US" dirty="0"/>
              <a:t>Laplacian of Gaussian filter</a:t>
            </a:r>
          </a:p>
        </p:txBody>
      </p:sp>
      <p:sp>
        <p:nvSpPr>
          <p:cNvPr id="3" name="Content Placeholder 2">
            <a:extLst>
              <a:ext uri="{FF2B5EF4-FFF2-40B4-BE49-F238E27FC236}">
                <a16:creationId xmlns:a16="http://schemas.microsoft.com/office/drawing/2014/main" id="{4BB73A95-823E-484C-8A39-FBC04A4BBEFA}"/>
              </a:ext>
            </a:extLst>
          </p:cNvPr>
          <p:cNvSpPr>
            <a:spLocks noGrp="1"/>
          </p:cNvSpPr>
          <p:nvPr>
            <p:ph idx="1"/>
          </p:nvPr>
        </p:nvSpPr>
        <p:spPr/>
        <p:txBody>
          <a:bodyPr>
            <a:normAutofit/>
          </a:bodyPr>
          <a:lstStyle/>
          <a:p>
            <a:r>
              <a:rPr lang="en-US" sz="2800" dirty="0"/>
              <a:t>Inspired by edge detection in images (SIFT)</a:t>
            </a:r>
          </a:p>
          <a:p>
            <a:r>
              <a:rPr lang="en-US" sz="2800" dirty="0"/>
              <a:t>2</a:t>
            </a:r>
            <a:r>
              <a:rPr lang="en-US" sz="2800" baseline="30000" dirty="0"/>
              <a:t>nd</a:t>
            </a:r>
            <a:r>
              <a:rPr lang="en-US" sz="2800" dirty="0"/>
              <a:t> order derivative to look for peaks (edges)</a:t>
            </a:r>
          </a:p>
          <a:p>
            <a:r>
              <a:rPr lang="en-US" sz="2800" dirty="0"/>
              <a:t>Kernel provides scale and translation invariance</a:t>
            </a:r>
          </a:p>
          <a:p>
            <a:r>
              <a:rPr lang="en-US" sz="2800" dirty="0"/>
              <a:t>Kernel can be optimized for ELMs</a:t>
            </a:r>
          </a:p>
          <a:p>
            <a:endParaRPr lang="en-US" sz="2800" dirty="0"/>
          </a:p>
        </p:txBody>
      </p:sp>
      <p:sp>
        <p:nvSpPr>
          <p:cNvPr id="4" name="Date Placeholder 3">
            <a:extLst>
              <a:ext uri="{FF2B5EF4-FFF2-40B4-BE49-F238E27FC236}">
                <a16:creationId xmlns:a16="http://schemas.microsoft.com/office/drawing/2014/main" id="{453411F9-FC16-4BB9-9D3A-986E9915D4C8}"/>
              </a:ext>
            </a:extLst>
          </p:cNvPr>
          <p:cNvSpPr>
            <a:spLocks noGrp="1"/>
          </p:cNvSpPr>
          <p:nvPr>
            <p:ph type="dt" sz="half" idx="10"/>
          </p:nvPr>
        </p:nvSpPr>
        <p:spPr/>
        <p:txBody>
          <a:bodyPr/>
          <a:lstStyle/>
          <a:p>
            <a:fld id="{B9DDC91F-5BE4-47FD-98DF-11BF2EFF5FE0}" type="datetime1">
              <a:rPr lang="nl-BE" smtClean="0"/>
              <a:t>13/06/2023</a:t>
            </a:fld>
            <a:endParaRPr lang="en-US" dirty="0"/>
          </a:p>
        </p:txBody>
      </p:sp>
      <p:sp>
        <p:nvSpPr>
          <p:cNvPr id="5" name="Slide Number Placeholder 4">
            <a:extLst>
              <a:ext uri="{FF2B5EF4-FFF2-40B4-BE49-F238E27FC236}">
                <a16:creationId xmlns:a16="http://schemas.microsoft.com/office/drawing/2014/main" id="{C43B7EA9-33B1-4D94-A770-44988249133A}"/>
              </a:ext>
            </a:extLst>
          </p:cNvPr>
          <p:cNvSpPr>
            <a:spLocks noGrp="1"/>
          </p:cNvSpPr>
          <p:nvPr>
            <p:ph type="sldNum" sz="quarter" idx="12"/>
          </p:nvPr>
        </p:nvSpPr>
        <p:spPr/>
        <p:txBody>
          <a:bodyPr/>
          <a:lstStyle/>
          <a:p>
            <a:fld id="{1FF7CB0A-B8A5-4FEE-A16A-0E7AFCF833DB}" type="slidenum">
              <a:rPr lang="en-US" smtClean="0"/>
              <a:t>18</a:t>
            </a:fld>
            <a:endParaRPr lang="en-US"/>
          </a:p>
        </p:txBody>
      </p:sp>
      <p:grpSp>
        <p:nvGrpSpPr>
          <p:cNvPr id="13" name="Group 12">
            <a:extLst>
              <a:ext uri="{FF2B5EF4-FFF2-40B4-BE49-F238E27FC236}">
                <a16:creationId xmlns:a16="http://schemas.microsoft.com/office/drawing/2014/main" id="{D0CA6002-8930-434A-BBEE-7C8C55356FA7}"/>
              </a:ext>
            </a:extLst>
          </p:cNvPr>
          <p:cNvGrpSpPr/>
          <p:nvPr/>
        </p:nvGrpSpPr>
        <p:grpSpPr>
          <a:xfrm>
            <a:off x="1014298" y="3254827"/>
            <a:ext cx="2920401" cy="2428776"/>
            <a:chOff x="1160136" y="3174451"/>
            <a:chExt cx="2920401" cy="2428776"/>
          </a:xfrm>
        </p:grpSpPr>
        <p:pic>
          <p:nvPicPr>
            <p:cNvPr id="6" name="Picture 5">
              <a:extLst>
                <a:ext uri="{FF2B5EF4-FFF2-40B4-BE49-F238E27FC236}">
                  <a16:creationId xmlns:a16="http://schemas.microsoft.com/office/drawing/2014/main" id="{724EEADE-5EC8-440E-97FF-C683FCA5FBF1}"/>
                </a:ext>
              </a:extLst>
            </p:cNvPr>
            <p:cNvPicPr>
              <a:picLocks noChangeAspect="1"/>
            </p:cNvPicPr>
            <p:nvPr/>
          </p:nvPicPr>
          <p:blipFill>
            <a:blip r:embed="rId3"/>
            <a:stretch>
              <a:fillRect/>
            </a:stretch>
          </p:blipFill>
          <p:spPr>
            <a:xfrm>
              <a:off x="1160136" y="3451679"/>
              <a:ext cx="2920401" cy="2151548"/>
            </a:xfrm>
            <a:prstGeom prst="rect">
              <a:avLst/>
            </a:prstGeom>
          </p:spPr>
        </p:pic>
        <p:sp>
          <p:nvSpPr>
            <p:cNvPr id="8" name="TextBox 7">
              <a:extLst>
                <a:ext uri="{FF2B5EF4-FFF2-40B4-BE49-F238E27FC236}">
                  <a16:creationId xmlns:a16="http://schemas.microsoft.com/office/drawing/2014/main" id="{E0AAA744-4887-47D2-824B-EB353B74F544}"/>
                </a:ext>
              </a:extLst>
            </p:cNvPr>
            <p:cNvSpPr txBox="1"/>
            <p:nvPr/>
          </p:nvSpPr>
          <p:spPr>
            <a:xfrm>
              <a:off x="2120454" y="3174451"/>
              <a:ext cx="1310928" cy="327077"/>
            </a:xfrm>
            <a:prstGeom prst="rect">
              <a:avLst/>
            </a:prstGeom>
            <a:noFill/>
          </p:spPr>
          <p:txBody>
            <a:bodyPr wrap="square" rtlCol="0">
              <a:spAutoFit/>
            </a:bodyPr>
            <a:lstStyle/>
            <a:p>
              <a:pPr algn="l">
                <a:lnSpc>
                  <a:spcPct val="120000"/>
                </a:lnSpc>
              </a:pPr>
              <a:r>
                <a:rPr lang="en-US" sz="1400" dirty="0"/>
                <a:t>Kernel (filter)</a:t>
              </a:r>
            </a:p>
          </p:txBody>
        </p:sp>
      </p:grpSp>
      <p:grpSp>
        <p:nvGrpSpPr>
          <p:cNvPr id="12" name="Group 11">
            <a:extLst>
              <a:ext uri="{FF2B5EF4-FFF2-40B4-BE49-F238E27FC236}">
                <a16:creationId xmlns:a16="http://schemas.microsoft.com/office/drawing/2014/main" id="{7CF5F8C0-2E73-4ED8-80D9-68D924D35CB6}"/>
              </a:ext>
            </a:extLst>
          </p:cNvPr>
          <p:cNvGrpSpPr/>
          <p:nvPr/>
        </p:nvGrpSpPr>
        <p:grpSpPr>
          <a:xfrm>
            <a:off x="4413049" y="3062263"/>
            <a:ext cx="6735764" cy="3005498"/>
            <a:chOff x="4551108" y="3012715"/>
            <a:chExt cx="6735764" cy="3005498"/>
          </a:xfrm>
        </p:grpSpPr>
        <p:pic>
          <p:nvPicPr>
            <p:cNvPr id="7" name="Picture 6">
              <a:extLst>
                <a:ext uri="{FF2B5EF4-FFF2-40B4-BE49-F238E27FC236}">
                  <a16:creationId xmlns:a16="http://schemas.microsoft.com/office/drawing/2014/main" id="{C55C77D1-3CDE-4092-9BC9-4B7781B99801}"/>
                </a:ext>
              </a:extLst>
            </p:cNvPr>
            <p:cNvPicPr>
              <a:picLocks noChangeAspect="1"/>
            </p:cNvPicPr>
            <p:nvPr/>
          </p:nvPicPr>
          <p:blipFill>
            <a:blip r:embed="rId4"/>
            <a:stretch>
              <a:fillRect/>
            </a:stretch>
          </p:blipFill>
          <p:spPr>
            <a:xfrm>
              <a:off x="4551108" y="3231569"/>
              <a:ext cx="6735764" cy="2786644"/>
            </a:xfrm>
            <a:prstGeom prst="rect">
              <a:avLst/>
            </a:prstGeom>
          </p:spPr>
        </p:pic>
        <p:sp>
          <p:nvSpPr>
            <p:cNvPr id="9" name="TextBox 8">
              <a:extLst>
                <a:ext uri="{FF2B5EF4-FFF2-40B4-BE49-F238E27FC236}">
                  <a16:creationId xmlns:a16="http://schemas.microsoft.com/office/drawing/2014/main" id="{26A87263-289F-43C7-86E7-08AF3D967235}"/>
                </a:ext>
              </a:extLst>
            </p:cNvPr>
            <p:cNvSpPr txBox="1"/>
            <p:nvPr/>
          </p:nvSpPr>
          <p:spPr>
            <a:xfrm>
              <a:off x="7537511" y="3012715"/>
              <a:ext cx="1310928" cy="327077"/>
            </a:xfrm>
            <a:prstGeom prst="rect">
              <a:avLst/>
            </a:prstGeom>
            <a:noFill/>
          </p:spPr>
          <p:txBody>
            <a:bodyPr wrap="square" rtlCol="0">
              <a:spAutoFit/>
            </a:bodyPr>
            <a:lstStyle/>
            <a:p>
              <a:pPr algn="l">
                <a:lnSpc>
                  <a:spcPct val="120000"/>
                </a:lnSpc>
              </a:pPr>
              <a:r>
                <a:rPr lang="en-US" sz="1400" dirty="0"/>
                <a:t>Convolution</a:t>
              </a:r>
            </a:p>
          </p:txBody>
        </p:sp>
      </p:grpSp>
    </p:spTree>
    <p:extLst>
      <p:ext uri="{BB962C8B-B14F-4D97-AF65-F5344CB8AC3E}">
        <p14:creationId xmlns:p14="http://schemas.microsoft.com/office/powerpoint/2010/main" val="1218489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AED8E-1BD7-4F12-B1FE-48FA41048F71}"/>
              </a:ext>
            </a:extLst>
          </p:cNvPr>
          <p:cNvSpPr>
            <a:spLocks noGrp="1"/>
          </p:cNvSpPr>
          <p:nvPr>
            <p:ph type="title"/>
          </p:nvPr>
        </p:nvSpPr>
        <p:spPr/>
        <p:txBody>
          <a:bodyPr/>
          <a:lstStyle/>
          <a:p>
            <a:r>
              <a:rPr lang="en-US" dirty="0"/>
              <a:t>Deconvolution</a:t>
            </a:r>
          </a:p>
        </p:txBody>
      </p:sp>
      <p:sp>
        <p:nvSpPr>
          <p:cNvPr id="3" name="Content Placeholder 2">
            <a:extLst>
              <a:ext uri="{FF2B5EF4-FFF2-40B4-BE49-F238E27FC236}">
                <a16:creationId xmlns:a16="http://schemas.microsoft.com/office/drawing/2014/main" id="{8D9737F4-93AC-46D7-ADD1-09C82E15BDED}"/>
              </a:ext>
            </a:extLst>
          </p:cNvPr>
          <p:cNvSpPr>
            <a:spLocks noGrp="1"/>
          </p:cNvSpPr>
          <p:nvPr>
            <p:ph idx="1"/>
          </p:nvPr>
        </p:nvSpPr>
        <p:spPr/>
        <p:txBody>
          <a:bodyPr>
            <a:normAutofit/>
          </a:bodyPr>
          <a:lstStyle/>
          <a:p>
            <a:r>
              <a:rPr lang="en-US" sz="2800" dirty="0"/>
              <a:t>Signal processing technique</a:t>
            </a:r>
          </a:p>
          <a:p>
            <a:r>
              <a:rPr lang="en-US" sz="2800" dirty="0"/>
              <a:t>Matching the kernel returns delta function</a:t>
            </a:r>
          </a:p>
          <a:p>
            <a:r>
              <a:rPr lang="en-US" sz="2800" dirty="0"/>
              <a:t>Needs good estimate of ELM profile</a:t>
            </a:r>
          </a:p>
          <a:p>
            <a:r>
              <a:rPr lang="en-US" sz="2800" dirty="0"/>
              <a:t>Suffers with multiple shapes / widths</a:t>
            </a:r>
          </a:p>
        </p:txBody>
      </p:sp>
      <p:sp>
        <p:nvSpPr>
          <p:cNvPr id="4" name="Date Placeholder 3">
            <a:extLst>
              <a:ext uri="{FF2B5EF4-FFF2-40B4-BE49-F238E27FC236}">
                <a16:creationId xmlns:a16="http://schemas.microsoft.com/office/drawing/2014/main" id="{A7B7D3E9-098E-4A41-B1C6-9905C99DE536}"/>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4F2B0681-B944-4713-98B6-F050AA2D1D48}"/>
              </a:ext>
            </a:extLst>
          </p:cNvPr>
          <p:cNvSpPr>
            <a:spLocks noGrp="1"/>
          </p:cNvSpPr>
          <p:nvPr>
            <p:ph type="sldNum" sz="quarter" idx="12"/>
          </p:nvPr>
        </p:nvSpPr>
        <p:spPr/>
        <p:txBody>
          <a:bodyPr/>
          <a:lstStyle/>
          <a:p>
            <a:fld id="{1FF7CB0A-B8A5-4FEE-A16A-0E7AFCF833DB}" type="slidenum">
              <a:rPr lang="en-US" smtClean="0"/>
              <a:t>19</a:t>
            </a:fld>
            <a:endParaRPr lang="en-US"/>
          </a:p>
        </p:txBody>
      </p:sp>
      <p:grpSp>
        <p:nvGrpSpPr>
          <p:cNvPr id="9" name="Group 8">
            <a:extLst>
              <a:ext uri="{FF2B5EF4-FFF2-40B4-BE49-F238E27FC236}">
                <a16:creationId xmlns:a16="http://schemas.microsoft.com/office/drawing/2014/main" id="{5C59442A-8302-475E-ACDE-24BF6AC25405}"/>
              </a:ext>
            </a:extLst>
          </p:cNvPr>
          <p:cNvGrpSpPr/>
          <p:nvPr/>
        </p:nvGrpSpPr>
        <p:grpSpPr>
          <a:xfrm>
            <a:off x="1161573" y="3310020"/>
            <a:ext cx="2808545" cy="2265499"/>
            <a:chOff x="1161573" y="3310020"/>
            <a:chExt cx="2808545" cy="2265499"/>
          </a:xfrm>
        </p:grpSpPr>
        <p:pic>
          <p:nvPicPr>
            <p:cNvPr id="6" name="Picture 5">
              <a:extLst>
                <a:ext uri="{FF2B5EF4-FFF2-40B4-BE49-F238E27FC236}">
                  <a16:creationId xmlns:a16="http://schemas.microsoft.com/office/drawing/2014/main" id="{AB5F2C3F-C9EC-4BC3-B9D1-90EB85EF3010}"/>
                </a:ext>
              </a:extLst>
            </p:cNvPr>
            <p:cNvPicPr>
              <a:picLocks noChangeAspect="1"/>
            </p:cNvPicPr>
            <p:nvPr/>
          </p:nvPicPr>
          <p:blipFill>
            <a:blip r:embed="rId3"/>
            <a:stretch>
              <a:fillRect/>
            </a:stretch>
          </p:blipFill>
          <p:spPr>
            <a:xfrm>
              <a:off x="1161573" y="3594296"/>
              <a:ext cx="2745409" cy="1981223"/>
            </a:xfrm>
            <a:prstGeom prst="rect">
              <a:avLst/>
            </a:prstGeom>
          </p:spPr>
        </p:pic>
        <p:sp>
          <p:nvSpPr>
            <p:cNvPr id="8" name="TextBox 7">
              <a:extLst>
                <a:ext uri="{FF2B5EF4-FFF2-40B4-BE49-F238E27FC236}">
                  <a16:creationId xmlns:a16="http://schemas.microsoft.com/office/drawing/2014/main" id="{92097BCF-63E6-4E63-82C9-DD83BEBDE74D}"/>
                </a:ext>
              </a:extLst>
            </p:cNvPr>
            <p:cNvSpPr txBox="1"/>
            <p:nvPr/>
          </p:nvSpPr>
          <p:spPr>
            <a:xfrm>
              <a:off x="1293478" y="3310020"/>
              <a:ext cx="2676640" cy="327077"/>
            </a:xfrm>
            <a:prstGeom prst="rect">
              <a:avLst/>
            </a:prstGeom>
            <a:noFill/>
          </p:spPr>
          <p:txBody>
            <a:bodyPr wrap="square" rtlCol="0">
              <a:spAutoFit/>
            </a:bodyPr>
            <a:lstStyle/>
            <a:p>
              <a:pPr algn="l">
                <a:lnSpc>
                  <a:spcPct val="120000"/>
                </a:lnSpc>
              </a:pPr>
              <a:r>
                <a:rPr lang="en-US" sz="1400" dirty="0"/>
                <a:t>Kernel (</a:t>
              </a:r>
              <a:r>
                <a:rPr lang="en-US" sz="1400" dirty="0" err="1"/>
                <a:t>BeII</a:t>
              </a:r>
              <a:r>
                <a:rPr lang="en-US" sz="1400" dirty="0"/>
                <a:t> emissivity scaled)</a:t>
              </a:r>
            </a:p>
          </p:txBody>
        </p:sp>
      </p:grpSp>
      <p:pic>
        <p:nvPicPr>
          <p:cNvPr id="10" name="Picture 9">
            <a:extLst>
              <a:ext uri="{FF2B5EF4-FFF2-40B4-BE49-F238E27FC236}">
                <a16:creationId xmlns:a16="http://schemas.microsoft.com/office/drawing/2014/main" id="{C90FD9E5-9AE8-4E39-A86E-6B26DBDC1B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2543" y="3394370"/>
            <a:ext cx="7065822" cy="2656211"/>
          </a:xfrm>
          <a:prstGeom prst="rect">
            <a:avLst/>
          </a:prstGeom>
        </p:spPr>
      </p:pic>
      <p:sp>
        <p:nvSpPr>
          <p:cNvPr id="11" name="TextBox 10">
            <a:extLst>
              <a:ext uri="{FF2B5EF4-FFF2-40B4-BE49-F238E27FC236}">
                <a16:creationId xmlns:a16="http://schemas.microsoft.com/office/drawing/2014/main" id="{8914614D-5712-4E72-B5A9-F744D7849480}"/>
              </a:ext>
            </a:extLst>
          </p:cNvPr>
          <p:cNvSpPr txBox="1"/>
          <p:nvPr/>
        </p:nvSpPr>
        <p:spPr>
          <a:xfrm>
            <a:off x="7344034" y="3230831"/>
            <a:ext cx="1310928" cy="327077"/>
          </a:xfrm>
          <a:prstGeom prst="rect">
            <a:avLst/>
          </a:prstGeom>
          <a:noFill/>
        </p:spPr>
        <p:txBody>
          <a:bodyPr wrap="square" rtlCol="0">
            <a:spAutoFit/>
          </a:bodyPr>
          <a:lstStyle/>
          <a:p>
            <a:pPr algn="l">
              <a:lnSpc>
                <a:spcPct val="120000"/>
              </a:lnSpc>
            </a:pPr>
            <a:r>
              <a:rPr lang="en-US" sz="1400" dirty="0"/>
              <a:t>Deconvolution</a:t>
            </a:r>
          </a:p>
        </p:txBody>
      </p:sp>
    </p:spTree>
    <p:extLst>
      <p:ext uri="{BB962C8B-B14F-4D97-AF65-F5344CB8AC3E}">
        <p14:creationId xmlns:p14="http://schemas.microsoft.com/office/powerpoint/2010/main" val="800472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F2B3F-AB8F-4FC5-B0E4-8845509A483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85DFE8D-2177-4B78-8871-2DD00C8720F0}"/>
              </a:ext>
            </a:extLst>
          </p:cNvPr>
          <p:cNvSpPr>
            <a:spLocks noGrp="1"/>
          </p:cNvSpPr>
          <p:nvPr>
            <p:ph idx="1"/>
          </p:nvPr>
        </p:nvSpPr>
        <p:spPr/>
        <p:txBody>
          <a:bodyPr numCol="2">
            <a:normAutofit/>
          </a:bodyPr>
          <a:lstStyle/>
          <a:p>
            <a:r>
              <a:rPr lang="en-US" sz="2400" dirty="0"/>
              <a:t>Motivation</a:t>
            </a:r>
          </a:p>
          <a:p>
            <a:r>
              <a:rPr lang="en-US" sz="2400" dirty="0"/>
              <a:t>ELM distributions</a:t>
            </a:r>
          </a:p>
          <a:p>
            <a:r>
              <a:rPr lang="en-US" sz="2400" dirty="0"/>
              <a:t>ELM detection</a:t>
            </a:r>
          </a:p>
          <a:p>
            <a:r>
              <a:rPr lang="en-US" sz="2400" dirty="0"/>
              <a:t>Evaluation of performance</a:t>
            </a:r>
          </a:p>
          <a:p>
            <a:r>
              <a:rPr lang="en-US" sz="2400" dirty="0"/>
              <a:t>Conclusion and outlook</a:t>
            </a:r>
          </a:p>
          <a:p>
            <a:endParaRPr lang="en-US" sz="2400" dirty="0"/>
          </a:p>
        </p:txBody>
      </p:sp>
      <p:sp>
        <p:nvSpPr>
          <p:cNvPr id="4" name="Date Placeholder 3">
            <a:extLst>
              <a:ext uri="{FF2B5EF4-FFF2-40B4-BE49-F238E27FC236}">
                <a16:creationId xmlns:a16="http://schemas.microsoft.com/office/drawing/2014/main" id="{D56D6799-AF9E-45BC-BA85-7F37C6013C9C}"/>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1EFA2799-CC5E-48A6-8452-8C2E5A2D811B}"/>
              </a:ext>
            </a:extLst>
          </p:cNvPr>
          <p:cNvSpPr>
            <a:spLocks noGrp="1"/>
          </p:cNvSpPr>
          <p:nvPr>
            <p:ph type="sldNum" sz="quarter" idx="12"/>
          </p:nvPr>
        </p:nvSpPr>
        <p:spPr/>
        <p:txBody>
          <a:bodyPr/>
          <a:lstStyle/>
          <a:p>
            <a:fld id="{1FF7CB0A-B8A5-4FEE-A16A-0E7AFCF833DB}" type="slidenum">
              <a:rPr lang="en-US" smtClean="0"/>
              <a:t>2</a:t>
            </a:fld>
            <a:endParaRPr lang="en-US"/>
          </a:p>
        </p:txBody>
      </p:sp>
    </p:spTree>
    <p:extLst>
      <p:ext uri="{BB962C8B-B14F-4D97-AF65-F5344CB8AC3E}">
        <p14:creationId xmlns:p14="http://schemas.microsoft.com/office/powerpoint/2010/main" val="2579030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C7DEE-ECA0-4272-AE88-B1C502D679B8}"/>
              </a:ext>
            </a:extLst>
          </p:cNvPr>
          <p:cNvSpPr>
            <a:spLocks noGrp="1"/>
          </p:cNvSpPr>
          <p:nvPr>
            <p:ph type="title"/>
          </p:nvPr>
        </p:nvSpPr>
        <p:spPr/>
        <p:txBody>
          <a:bodyPr/>
          <a:lstStyle/>
          <a:p>
            <a:r>
              <a:rPr lang="en-US" dirty="0"/>
              <a:t>Moving statistical features</a:t>
            </a:r>
          </a:p>
        </p:txBody>
      </p:sp>
      <p:sp>
        <p:nvSpPr>
          <p:cNvPr id="3" name="Content Placeholder 2">
            <a:extLst>
              <a:ext uri="{FF2B5EF4-FFF2-40B4-BE49-F238E27FC236}">
                <a16:creationId xmlns:a16="http://schemas.microsoft.com/office/drawing/2014/main" id="{9C2A2378-5D0D-4B29-95C7-B8068B2D0B41}"/>
              </a:ext>
            </a:extLst>
          </p:cNvPr>
          <p:cNvSpPr>
            <a:spLocks noGrp="1"/>
          </p:cNvSpPr>
          <p:nvPr>
            <p:ph idx="1"/>
          </p:nvPr>
        </p:nvSpPr>
        <p:spPr>
          <a:xfrm>
            <a:off x="587726" y="839787"/>
            <a:ext cx="11039437" cy="4708125"/>
          </a:xfrm>
        </p:spPr>
        <p:txBody>
          <a:bodyPr>
            <a:normAutofit/>
          </a:bodyPr>
          <a:lstStyle/>
          <a:p>
            <a:r>
              <a:rPr lang="en-US" sz="2800" dirty="0"/>
              <a:t>Sliding window where statistical features are calculated</a:t>
            </a:r>
          </a:p>
          <a:p>
            <a:r>
              <a:rPr lang="en-US" sz="2800" dirty="0"/>
              <a:t>Train a custom threshold</a:t>
            </a:r>
          </a:p>
          <a:p>
            <a:r>
              <a:rPr lang="en-US" sz="2800" dirty="0"/>
              <a:t>Known as "rolling z-score" for variance</a:t>
            </a:r>
          </a:p>
        </p:txBody>
      </p:sp>
      <p:sp>
        <p:nvSpPr>
          <p:cNvPr id="4" name="Date Placeholder 3">
            <a:extLst>
              <a:ext uri="{FF2B5EF4-FFF2-40B4-BE49-F238E27FC236}">
                <a16:creationId xmlns:a16="http://schemas.microsoft.com/office/drawing/2014/main" id="{CAED0E0C-E2CE-4F80-B81D-B215D38B5A38}"/>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237CBDCD-773D-4436-873B-6DBBEAC66A9D}"/>
              </a:ext>
            </a:extLst>
          </p:cNvPr>
          <p:cNvSpPr>
            <a:spLocks noGrp="1"/>
          </p:cNvSpPr>
          <p:nvPr>
            <p:ph type="sldNum" sz="quarter" idx="12"/>
          </p:nvPr>
        </p:nvSpPr>
        <p:spPr/>
        <p:txBody>
          <a:bodyPr/>
          <a:lstStyle/>
          <a:p>
            <a:fld id="{1FF7CB0A-B8A5-4FEE-A16A-0E7AFCF833DB}" type="slidenum">
              <a:rPr lang="en-US" smtClean="0"/>
              <a:t>20</a:t>
            </a:fld>
            <a:endParaRPr lang="en-US"/>
          </a:p>
        </p:txBody>
      </p:sp>
      <p:pic>
        <p:nvPicPr>
          <p:cNvPr id="6" name="Picture 5">
            <a:extLst>
              <a:ext uri="{FF2B5EF4-FFF2-40B4-BE49-F238E27FC236}">
                <a16:creationId xmlns:a16="http://schemas.microsoft.com/office/drawing/2014/main" id="{DADA0DAE-7619-4B8C-9C29-3B1C78FCD41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459929" y="2452794"/>
            <a:ext cx="7291017" cy="4228018"/>
          </a:xfrm>
          <a:prstGeom prst="rect">
            <a:avLst/>
          </a:prstGeom>
        </p:spPr>
      </p:pic>
    </p:spTree>
    <p:extLst>
      <p:ext uri="{BB962C8B-B14F-4D97-AF65-F5344CB8AC3E}">
        <p14:creationId xmlns:p14="http://schemas.microsoft.com/office/powerpoint/2010/main" val="213141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B6D1-A7A6-4385-9EF2-A5575FAD4CD9}"/>
              </a:ext>
            </a:extLst>
          </p:cNvPr>
          <p:cNvSpPr>
            <a:spLocks noGrp="1"/>
          </p:cNvSpPr>
          <p:nvPr>
            <p:ph type="title"/>
          </p:nvPr>
        </p:nvSpPr>
        <p:spPr/>
        <p:txBody>
          <a:bodyPr/>
          <a:lstStyle/>
          <a:p>
            <a:r>
              <a:rPr lang="en-US" dirty="0"/>
              <a:t>Convolutional neural networks</a:t>
            </a:r>
          </a:p>
        </p:txBody>
      </p:sp>
      <p:sp>
        <p:nvSpPr>
          <p:cNvPr id="3" name="Content Placeholder 2">
            <a:extLst>
              <a:ext uri="{FF2B5EF4-FFF2-40B4-BE49-F238E27FC236}">
                <a16:creationId xmlns:a16="http://schemas.microsoft.com/office/drawing/2014/main" id="{C4BD2F9A-4D6A-48A2-8607-C4FFFBE2DAC4}"/>
              </a:ext>
            </a:extLst>
          </p:cNvPr>
          <p:cNvSpPr>
            <a:spLocks noGrp="1"/>
          </p:cNvSpPr>
          <p:nvPr>
            <p:ph idx="1"/>
          </p:nvPr>
        </p:nvSpPr>
        <p:spPr>
          <a:xfrm>
            <a:off x="587727" y="839787"/>
            <a:ext cx="6515038" cy="4708125"/>
          </a:xfrm>
        </p:spPr>
        <p:txBody>
          <a:bodyPr>
            <a:normAutofit/>
          </a:bodyPr>
          <a:lstStyle/>
          <a:p>
            <a:r>
              <a:rPr lang="en-US" sz="2800" dirty="0"/>
              <a:t>Sliding window</a:t>
            </a:r>
          </a:p>
          <a:p>
            <a:r>
              <a:rPr lang="en-US" sz="2800" dirty="0"/>
              <a:t>Successive layers learn more complex features</a:t>
            </a:r>
          </a:p>
          <a:p>
            <a:r>
              <a:rPr lang="en-US" sz="2800" dirty="0"/>
              <a:t>Input combines raw emissivity and energy signals, and filtered data</a:t>
            </a:r>
          </a:p>
          <a:p>
            <a:endParaRPr lang="en-US" sz="2800" dirty="0"/>
          </a:p>
        </p:txBody>
      </p:sp>
      <p:sp>
        <p:nvSpPr>
          <p:cNvPr id="4" name="Date Placeholder 3">
            <a:extLst>
              <a:ext uri="{FF2B5EF4-FFF2-40B4-BE49-F238E27FC236}">
                <a16:creationId xmlns:a16="http://schemas.microsoft.com/office/drawing/2014/main" id="{D2321C4E-478F-445C-BF4B-D3937943CD78}"/>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11743839-BEC5-49FE-AB2D-1741FB5CDA11}"/>
              </a:ext>
            </a:extLst>
          </p:cNvPr>
          <p:cNvSpPr>
            <a:spLocks noGrp="1"/>
          </p:cNvSpPr>
          <p:nvPr>
            <p:ph type="sldNum" sz="quarter" idx="12"/>
          </p:nvPr>
        </p:nvSpPr>
        <p:spPr/>
        <p:txBody>
          <a:bodyPr/>
          <a:lstStyle/>
          <a:p>
            <a:fld id="{1FF7CB0A-B8A5-4FEE-A16A-0E7AFCF833DB}" type="slidenum">
              <a:rPr lang="en-US" smtClean="0"/>
              <a:t>21</a:t>
            </a:fld>
            <a:endParaRPr lang="en-US"/>
          </a:p>
        </p:txBody>
      </p:sp>
      <p:pic>
        <p:nvPicPr>
          <p:cNvPr id="6" name="Picture 5">
            <a:extLst>
              <a:ext uri="{FF2B5EF4-FFF2-40B4-BE49-F238E27FC236}">
                <a16:creationId xmlns:a16="http://schemas.microsoft.com/office/drawing/2014/main" id="{2E17F8E8-4801-4A46-94DA-79CEFFBF994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539045" y="2240146"/>
            <a:ext cx="5301973" cy="3122158"/>
          </a:xfrm>
          <a:prstGeom prst="rect">
            <a:avLst/>
          </a:prstGeom>
        </p:spPr>
      </p:pic>
    </p:spTree>
    <p:extLst>
      <p:ext uri="{BB962C8B-B14F-4D97-AF65-F5344CB8AC3E}">
        <p14:creationId xmlns:p14="http://schemas.microsoft.com/office/powerpoint/2010/main" val="759408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B6D1-A7A6-4385-9EF2-A5575FAD4CD9}"/>
              </a:ext>
            </a:extLst>
          </p:cNvPr>
          <p:cNvSpPr>
            <a:spLocks noGrp="1"/>
          </p:cNvSpPr>
          <p:nvPr>
            <p:ph type="title"/>
          </p:nvPr>
        </p:nvSpPr>
        <p:spPr/>
        <p:txBody>
          <a:bodyPr/>
          <a:lstStyle/>
          <a:p>
            <a:r>
              <a:rPr lang="en-US" dirty="0"/>
              <a:t>Recurrent neural networks</a:t>
            </a:r>
          </a:p>
        </p:txBody>
      </p:sp>
      <p:sp>
        <p:nvSpPr>
          <p:cNvPr id="3" name="Content Placeholder 2">
            <a:extLst>
              <a:ext uri="{FF2B5EF4-FFF2-40B4-BE49-F238E27FC236}">
                <a16:creationId xmlns:a16="http://schemas.microsoft.com/office/drawing/2014/main" id="{C4BD2F9A-4D6A-48A2-8607-C4FFFBE2DAC4}"/>
              </a:ext>
            </a:extLst>
          </p:cNvPr>
          <p:cNvSpPr>
            <a:spLocks noGrp="1"/>
          </p:cNvSpPr>
          <p:nvPr>
            <p:ph idx="1"/>
          </p:nvPr>
        </p:nvSpPr>
        <p:spPr>
          <a:xfrm>
            <a:off x="587727" y="839787"/>
            <a:ext cx="11023263" cy="4708125"/>
          </a:xfrm>
        </p:spPr>
        <p:txBody>
          <a:bodyPr>
            <a:normAutofit/>
          </a:bodyPr>
          <a:lstStyle/>
          <a:p>
            <a:r>
              <a:rPr lang="en-US" sz="2800" dirty="0"/>
              <a:t>Interconnected layers for memory between prior inputs</a:t>
            </a:r>
          </a:p>
          <a:p>
            <a:r>
              <a:rPr lang="en-US" sz="2800" dirty="0"/>
              <a:t>Influenced by how data is ordered in a sequence</a:t>
            </a:r>
          </a:p>
          <a:p>
            <a:r>
              <a:rPr lang="en-US" sz="2800" dirty="0"/>
              <a:t>Used for speech, music, natural language processing</a:t>
            </a:r>
          </a:p>
          <a:p>
            <a:endParaRPr lang="en-US" sz="2800" dirty="0"/>
          </a:p>
          <a:p>
            <a:endParaRPr lang="en-US" sz="2800" dirty="0"/>
          </a:p>
        </p:txBody>
      </p:sp>
      <p:sp>
        <p:nvSpPr>
          <p:cNvPr id="4" name="Date Placeholder 3">
            <a:extLst>
              <a:ext uri="{FF2B5EF4-FFF2-40B4-BE49-F238E27FC236}">
                <a16:creationId xmlns:a16="http://schemas.microsoft.com/office/drawing/2014/main" id="{D2321C4E-478F-445C-BF4B-D3937943CD78}"/>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11743839-BEC5-49FE-AB2D-1741FB5CDA11}"/>
              </a:ext>
            </a:extLst>
          </p:cNvPr>
          <p:cNvSpPr>
            <a:spLocks noGrp="1"/>
          </p:cNvSpPr>
          <p:nvPr>
            <p:ph type="sldNum" sz="quarter" idx="12"/>
          </p:nvPr>
        </p:nvSpPr>
        <p:spPr/>
        <p:txBody>
          <a:bodyPr/>
          <a:lstStyle/>
          <a:p>
            <a:fld id="{1FF7CB0A-B8A5-4FEE-A16A-0E7AFCF833DB}" type="slidenum">
              <a:rPr lang="en-US" smtClean="0"/>
              <a:t>22</a:t>
            </a:fld>
            <a:endParaRPr lang="en-US"/>
          </a:p>
        </p:txBody>
      </p:sp>
      <p:pic>
        <p:nvPicPr>
          <p:cNvPr id="1026" name="Picture 2" descr="Getting Started with Recurrent Neural Network (RNNs) | by Derrick Mwiti |  Towards Data Science">
            <a:extLst>
              <a:ext uri="{FF2B5EF4-FFF2-40B4-BE49-F238E27FC236}">
                <a16:creationId xmlns:a16="http://schemas.microsoft.com/office/drawing/2014/main" id="{0F30E56E-3BD4-4A69-B0EF-ECCFEAE5D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800" y="2884664"/>
            <a:ext cx="7620000"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950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DE01A0-23B3-401B-9EC8-BF32CBD20A21}"/>
              </a:ext>
            </a:extLst>
          </p:cNvPr>
          <p:cNvSpPr>
            <a:spLocks noGrp="1"/>
          </p:cNvSpPr>
          <p:nvPr>
            <p:ph type="ctrTitle"/>
          </p:nvPr>
        </p:nvSpPr>
        <p:spPr/>
        <p:txBody>
          <a:bodyPr/>
          <a:lstStyle/>
          <a:p>
            <a:r>
              <a:rPr lang="en-US" dirty="0"/>
              <a:t>Evaluation</a:t>
            </a:r>
          </a:p>
        </p:txBody>
      </p:sp>
      <p:sp>
        <p:nvSpPr>
          <p:cNvPr id="5" name="Slide Number Placeholder 4">
            <a:extLst>
              <a:ext uri="{FF2B5EF4-FFF2-40B4-BE49-F238E27FC236}">
                <a16:creationId xmlns:a16="http://schemas.microsoft.com/office/drawing/2014/main" id="{BD5974B1-BB6D-420C-8A8A-96E1654F24A7}"/>
              </a:ext>
            </a:extLst>
          </p:cNvPr>
          <p:cNvSpPr>
            <a:spLocks noGrp="1"/>
          </p:cNvSpPr>
          <p:nvPr>
            <p:ph type="sldNum" sz="quarter" idx="4"/>
          </p:nvPr>
        </p:nvSpPr>
        <p:spPr/>
        <p:txBody>
          <a:bodyPr/>
          <a:lstStyle/>
          <a:p>
            <a:fld id="{1FF7CB0A-B8A5-4FEE-A16A-0E7AFCF833DB}" type="slidenum">
              <a:rPr lang="en-US" smtClean="0"/>
              <a:t>23</a:t>
            </a:fld>
            <a:endParaRPr lang="en-US"/>
          </a:p>
        </p:txBody>
      </p:sp>
    </p:spTree>
    <p:extLst>
      <p:ext uri="{BB962C8B-B14F-4D97-AF65-F5344CB8AC3E}">
        <p14:creationId xmlns:p14="http://schemas.microsoft.com/office/powerpoint/2010/main" val="210250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8D7D-A81C-4D15-B84A-DC0718DAEFE6}"/>
              </a:ext>
            </a:extLst>
          </p:cNvPr>
          <p:cNvSpPr>
            <a:spLocks noGrp="1"/>
          </p:cNvSpPr>
          <p:nvPr>
            <p:ph type="title"/>
          </p:nvPr>
        </p:nvSpPr>
        <p:spPr/>
        <p:txBody>
          <a:bodyPr/>
          <a:lstStyle/>
          <a:p>
            <a:r>
              <a:rPr lang="en-US" dirty="0"/>
              <a:t>Evaluation metrics</a:t>
            </a:r>
          </a:p>
        </p:txBody>
      </p:sp>
      <p:sp>
        <p:nvSpPr>
          <p:cNvPr id="3" name="Content Placeholder 2">
            <a:extLst>
              <a:ext uri="{FF2B5EF4-FFF2-40B4-BE49-F238E27FC236}">
                <a16:creationId xmlns:a16="http://schemas.microsoft.com/office/drawing/2014/main" id="{677D1461-05F8-46FC-8698-1680725A8DF8}"/>
              </a:ext>
            </a:extLst>
          </p:cNvPr>
          <p:cNvSpPr>
            <a:spLocks noGrp="1"/>
          </p:cNvSpPr>
          <p:nvPr>
            <p:ph idx="1"/>
          </p:nvPr>
        </p:nvSpPr>
        <p:spPr/>
        <p:txBody>
          <a:bodyPr>
            <a:normAutofit/>
          </a:bodyPr>
          <a:lstStyle/>
          <a:p>
            <a:r>
              <a:rPr lang="en-US" sz="2800" dirty="0"/>
              <a:t>Accuracy inadequate for imbalanced data</a:t>
            </a:r>
          </a:p>
          <a:p>
            <a:r>
              <a:rPr lang="en-US" sz="2800" dirty="0"/>
              <a:t>How many of ELMs were detected correctly?</a:t>
            </a:r>
            <a:br>
              <a:rPr lang="en-US" sz="2800" dirty="0"/>
            </a:br>
            <a:r>
              <a:rPr lang="en-US" dirty="0"/>
              <a:t>→ </a:t>
            </a:r>
            <a:r>
              <a:rPr lang="en-US" sz="2800" dirty="0"/>
              <a:t>True positives, recall</a:t>
            </a:r>
          </a:p>
          <a:p>
            <a:r>
              <a:rPr lang="en-US" sz="2800" dirty="0"/>
              <a:t>How many ELMs were wrongly detected?</a:t>
            </a:r>
            <a:br>
              <a:rPr lang="en-US" sz="2800" dirty="0"/>
            </a:br>
            <a:r>
              <a:rPr lang="en-US" dirty="0"/>
              <a:t>→ </a:t>
            </a:r>
            <a:r>
              <a:rPr lang="en-US" sz="2800" dirty="0"/>
              <a:t>False positives</a:t>
            </a:r>
          </a:p>
        </p:txBody>
      </p:sp>
      <p:sp>
        <p:nvSpPr>
          <p:cNvPr id="4" name="Date Placeholder 3">
            <a:extLst>
              <a:ext uri="{FF2B5EF4-FFF2-40B4-BE49-F238E27FC236}">
                <a16:creationId xmlns:a16="http://schemas.microsoft.com/office/drawing/2014/main" id="{20223E1B-388E-4482-A409-B6D8C66DCD11}"/>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599779BF-4805-4A5D-96F9-B4CD35056F7A}"/>
              </a:ext>
            </a:extLst>
          </p:cNvPr>
          <p:cNvSpPr>
            <a:spLocks noGrp="1"/>
          </p:cNvSpPr>
          <p:nvPr>
            <p:ph type="sldNum" sz="quarter" idx="12"/>
          </p:nvPr>
        </p:nvSpPr>
        <p:spPr/>
        <p:txBody>
          <a:bodyPr/>
          <a:lstStyle/>
          <a:p>
            <a:fld id="{1FF7CB0A-B8A5-4FEE-A16A-0E7AFCF833DB}" type="slidenum">
              <a:rPr lang="en-US" smtClean="0"/>
              <a:t>24</a:t>
            </a:fld>
            <a:endParaRPr lang="en-US"/>
          </a:p>
        </p:txBody>
      </p:sp>
    </p:spTree>
    <p:extLst>
      <p:ext uri="{BB962C8B-B14F-4D97-AF65-F5344CB8AC3E}">
        <p14:creationId xmlns:p14="http://schemas.microsoft.com/office/powerpoint/2010/main" val="1315343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8D7D-A81C-4D15-B84A-DC0718DAEFE6}"/>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677D1461-05F8-46FC-8698-1680725A8DF8}"/>
              </a:ext>
            </a:extLst>
          </p:cNvPr>
          <p:cNvSpPr>
            <a:spLocks noGrp="1"/>
          </p:cNvSpPr>
          <p:nvPr>
            <p:ph idx="1"/>
          </p:nvPr>
        </p:nvSpPr>
        <p:spPr>
          <a:xfrm>
            <a:off x="587727" y="839787"/>
            <a:ext cx="4067400" cy="4708125"/>
          </a:xfrm>
        </p:spPr>
        <p:txBody>
          <a:bodyPr>
            <a:normAutofit/>
          </a:bodyPr>
          <a:lstStyle/>
          <a:p>
            <a:pPr marL="60748" indent="0">
              <a:buNone/>
            </a:pPr>
            <a:r>
              <a:rPr lang="en-US" sz="2800" dirty="0"/>
              <a:t>F</a:t>
            </a:r>
            <a:r>
              <a:rPr lang="en-US" sz="2800" baseline="-25000" dirty="0"/>
              <a:t>0.5</a:t>
            </a:r>
            <a:r>
              <a:rPr lang="en-US" sz="2800" dirty="0"/>
              <a:t>: F-score where false positives are twice as important as recall</a:t>
            </a:r>
          </a:p>
        </p:txBody>
      </p:sp>
      <p:sp>
        <p:nvSpPr>
          <p:cNvPr id="4" name="Date Placeholder 3">
            <a:extLst>
              <a:ext uri="{FF2B5EF4-FFF2-40B4-BE49-F238E27FC236}">
                <a16:creationId xmlns:a16="http://schemas.microsoft.com/office/drawing/2014/main" id="{20223E1B-388E-4482-A409-B6D8C66DCD11}"/>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599779BF-4805-4A5D-96F9-B4CD35056F7A}"/>
              </a:ext>
            </a:extLst>
          </p:cNvPr>
          <p:cNvSpPr>
            <a:spLocks noGrp="1"/>
          </p:cNvSpPr>
          <p:nvPr>
            <p:ph type="sldNum" sz="quarter" idx="12"/>
          </p:nvPr>
        </p:nvSpPr>
        <p:spPr/>
        <p:txBody>
          <a:bodyPr/>
          <a:lstStyle/>
          <a:p>
            <a:fld id="{1FF7CB0A-B8A5-4FEE-A16A-0E7AFCF833DB}" type="slidenum">
              <a:rPr lang="en-US" smtClean="0"/>
              <a:t>25</a:t>
            </a:fld>
            <a:endParaRPr lang="en-US"/>
          </a:p>
        </p:txBody>
      </p:sp>
      <p:pic>
        <p:nvPicPr>
          <p:cNvPr id="6" name="Picture 5">
            <a:extLst>
              <a:ext uri="{FF2B5EF4-FFF2-40B4-BE49-F238E27FC236}">
                <a16:creationId xmlns:a16="http://schemas.microsoft.com/office/drawing/2014/main" id="{D5B9BBF4-AEBD-494D-A252-1C178F4A3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6445" y="1116370"/>
            <a:ext cx="6480427" cy="4843788"/>
          </a:xfrm>
          <a:prstGeom prst="rect">
            <a:avLst/>
          </a:prstGeom>
        </p:spPr>
      </p:pic>
    </p:spTree>
    <p:extLst>
      <p:ext uri="{BB962C8B-B14F-4D97-AF65-F5344CB8AC3E}">
        <p14:creationId xmlns:p14="http://schemas.microsoft.com/office/powerpoint/2010/main" val="2523568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99995-0755-4CE1-8C33-79647B19C62A}"/>
              </a:ext>
            </a:extLst>
          </p:cNvPr>
          <p:cNvSpPr>
            <a:spLocks noGrp="1"/>
          </p:cNvSpPr>
          <p:nvPr>
            <p:ph type="title"/>
          </p:nvPr>
        </p:nvSpPr>
        <p:spPr/>
        <p:txBody>
          <a:bodyPr/>
          <a:lstStyle/>
          <a:p>
            <a:r>
              <a:rPr lang="en-US" dirty="0"/>
              <a:t>Comparison: #97943</a:t>
            </a:r>
          </a:p>
        </p:txBody>
      </p:sp>
      <p:sp>
        <p:nvSpPr>
          <p:cNvPr id="4" name="Date Placeholder 3">
            <a:extLst>
              <a:ext uri="{FF2B5EF4-FFF2-40B4-BE49-F238E27FC236}">
                <a16:creationId xmlns:a16="http://schemas.microsoft.com/office/drawing/2014/main" id="{098EC6DD-A4F2-495B-BE00-387495AF6910}"/>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29B88BBC-4CE7-498C-8A29-4CE43C64383E}"/>
              </a:ext>
            </a:extLst>
          </p:cNvPr>
          <p:cNvSpPr>
            <a:spLocks noGrp="1"/>
          </p:cNvSpPr>
          <p:nvPr>
            <p:ph type="sldNum" sz="quarter" idx="12"/>
          </p:nvPr>
        </p:nvSpPr>
        <p:spPr/>
        <p:txBody>
          <a:bodyPr/>
          <a:lstStyle/>
          <a:p>
            <a:fld id="{1FF7CB0A-B8A5-4FEE-A16A-0E7AFCF833DB}" type="slidenum">
              <a:rPr lang="en-US" smtClean="0"/>
              <a:t>26</a:t>
            </a:fld>
            <a:endParaRPr lang="en-US"/>
          </a:p>
        </p:txBody>
      </p:sp>
      <p:graphicFrame>
        <p:nvGraphicFramePr>
          <p:cNvPr id="50" name="Table 49">
            <a:extLst>
              <a:ext uri="{FF2B5EF4-FFF2-40B4-BE49-F238E27FC236}">
                <a16:creationId xmlns:a16="http://schemas.microsoft.com/office/drawing/2014/main" id="{D4180AFE-4DEF-46FB-B987-A6EC8A0D4F21}"/>
              </a:ext>
            </a:extLst>
          </p:cNvPr>
          <p:cNvGraphicFramePr>
            <a:graphicFrameLocks noGrp="1"/>
          </p:cNvGraphicFramePr>
          <p:nvPr>
            <p:extLst>
              <p:ext uri="{D42A27DB-BD31-4B8C-83A1-F6EECF244321}">
                <p14:modId xmlns:p14="http://schemas.microsoft.com/office/powerpoint/2010/main" val="3617291798"/>
              </p:ext>
            </p:extLst>
          </p:nvPr>
        </p:nvGraphicFramePr>
        <p:xfrm>
          <a:off x="96981" y="1059330"/>
          <a:ext cx="11998038" cy="5597852"/>
        </p:xfrm>
        <a:graphic>
          <a:graphicData uri="http://schemas.openxmlformats.org/drawingml/2006/table">
            <a:tbl>
              <a:tblPr>
                <a:tableStyleId>{2D5ABB26-0587-4C30-8999-92F81FD0307C}</a:tableStyleId>
              </a:tblPr>
              <a:tblGrid>
                <a:gridCol w="5999019">
                  <a:extLst>
                    <a:ext uri="{9D8B030D-6E8A-4147-A177-3AD203B41FA5}">
                      <a16:colId xmlns:a16="http://schemas.microsoft.com/office/drawing/2014/main" val="1432822995"/>
                    </a:ext>
                  </a:extLst>
                </a:gridCol>
                <a:gridCol w="5999019">
                  <a:extLst>
                    <a:ext uri="{9D8B030D-6E8A-4147-A177-3AD203B41FA5}">
                      <a16:colId xmlns:a16="http://schemas.microsoft.com/office/drawing/2014/main" val="1843540623"/>
                    </a:ext>
                  </a:extLst>
                </a:gridCol>
              </a:tblGrid>
              <a:tr h="1399463">
                <a:tc>
                  <a:txBody>
                    <a:bodyPr/>
                    <a:lstStyle/>
                    <a:p>
                      <a:pPr lvl="0" algn="r"/>
                      <a:r>
                        <a:rPr lang="en-US" sz="1600" dirty="0"/>
                        <a:t>Threshold</a:t>
                      </a:r>
                    </a:p>
                  </a:txBody>
                  <a:tcPr>
                    <a:blipFill>
                      <a:blip r:embed="rId3"/>
                      <a:stretch>
                        <a:fillRect/>
                      </a:stretch>
                    </a:blipFill>
                  </a:tcPr>
                </a:tc>
                <a:tc>
                  <a:txBody>
                    <a:bodyPr/>
                    <a:lstStyle/>
                    <a:p>
                      <a:pPr lvl="0" algn="r"/>
                      <a:r>
                        <a:rPr lang="en-US" sz="1600" dirty="0"/>
                        <a:t>Rolling</a:t>
                      </a:r>
                      <a:br>
                        <a:rPr lang="en-US" sz="1600" dirty="0"/>
                      </a:br>
                      <a:r>
                        <a:rPr lang="en-US" sz="1600" dirty="0"/>
                        <a:t>z-score</a:t>
                      </a:r>
                    </a:p>
                  </a:txBody>
                  <a:tcPr>
                    <a:blipFill>
                      <a:blip r:embed="rId4"/>
                      <a:stretch>
                        <a:fillRect/>
                      </a:stretch>
                    </a:blipFill>
                  </a:tcPr>
                </a:tc>
                <a:extLst>
                  <a:ext uri="{0D108BD9-81ED-4DB2-BD59-A6C34878D82A}">
                    <a16:rowId xmlns:a16="http://schemas.microsoft.com/office/drawing/2014/main" val="3163819997"/>
                  </a:ext>
                </a:extLst>
              </a:tr>
              <a:tr h="1399463">
                <a:tc>
                  <a:txBody>
                    <a:bodyPr/>
                    <a:lstStyle/>
                    <a:p>
                      <a:pPr lvl="0" algn="r"/>
                      <a:r>
                        <a:rPr lang="en-US" sz="1600" dirty="0"/>
                        <a:t>Laplacian of</a:t>
                      </a:r>
                      <a:br>
                        <a:rPr lang="en-US" sz="1600" dirty="0"/>
                      </a:br>
                      <a:r>
                        <a:rPr lang="en-US" sz="1600" dirty="0"/>
                        <a:t>Gaussian</a:t>
                      </a:r>
                    </a:p>
                  </a:txBody>
                  <a:tcPr>
                    <a:blipFill>
                      <a:blip r:embed="rId5"/>
                      <a:stretch>
                        <a:fillRect/>
                      </a:stretch>
                    </a:blipFill>
                  </a:tcPr>
                </a:tc>
                <a:tc>
                  <a:txBody>
                    <a:bodyPr/>
                    <a:lstStyle/>
                    <a:p>
                      <a:pPr lvl="0" algn="r"/>
                      <a:r>
                        <a:rPr lang="en-US" sz="1600" dirty="0"/>
                        <a:t>Conv. NN</a:t>
                      </a:r>
                    </a:p>
                  </a:txBody>
                  <a:tcPr>
                    <a:blipFill>
                      <a:blip r:embed="rId6"/>
                      <a:stretch>
                        <a:fillRect/>
                      </a:stretch>
                    </a:blipFill>
                  </a:tcPr>
                </a:tc>
                <a:extLst>
                  <a:ext uri="{0D108BD9-81ED-4DB2-BD59-A6C34878D82A}">
                    <a16:rowId xmlns:a16="http://schemas.microsoft.com/office/drawing/2014/main" val="216193735"/>
                  </a:ext>
                </a:extLst>
              </a:tr>
              <a:tr h="1399463">
                <a:tc>
                  <a:txBody>
                    <a:bodyPr/>
                    <a:lstStyle/>
                    <a:p>
                      <a:pPr lvl="0" algn="r"/>
                      <a:r>
                        <a:rPr lang="en-US" sz="1600" dirty="0"/>
                        <a:t>Laplacian with</a:t>
                      </a:r>
                      <a:br>
                        <a:rPr lang="en-US" sz="1600" dirty="0"/>
                      </a:br>
                      <a:r>
                        <a:rPr lang="en-US" sz="1600" dirty="0"/>
                        <a:t>custom kernel</a:t>
                      </a:r>
                    </a:p>
                  </a:txBody>
                  <a:tcPr>
                    <a:blipFill>
                      <a:blip r:embed="rId7"/>
                      <a:stretch>
                        <a:fillRect/>
                      </a:stretch>
                    </a:blipFill>
                  </a:tcPr>
                </a:tc>
                <a:tc>
                  <a:txBody>
                    <a:bodyPr/>
                    <a:lstStyle/>
                    <a:p>
                      <a:pPr lvl="0" algn="r"/>
                      <a:r>
                        <a:rPr lang="en-US" sz="1600" dirty="0"/>
                        <a:t>Recurrent NN</a:t>
                      </a:r>
                    </a:p>
                  </a:txBody>
                  <a:tcPr>
                    <a:blipFill>
                      <a:blip r:embed="rId8"/>
                      <a:stretch>
                        <a:fillRect/>
                      </a:stretch>
                    </a:blipFill>
                  </a:tcPr>
                </a:tc>
                <a:extLst>
                  <a:ext uri="{0D108BD9-81ED-4DB2-BD59-A6C34878D82A}">
                    <a16:rowId xmlns:a16="http://schemas.microsoft.com/office/drawing/2014/main" val="3810365719"/>
                  </a:ext>
                </a:extLst>
              </a:tr>
              <a:tr h="1399463">
                <a:tc>
                  <a:txBody>
                    <a:bodyPr/>
                    <a:lstStyle/>
                    <a:p>
                      <a:pPr lvl="0" algn="r"/>
                      <a:r>
                        <a:rPr lang="en-US" sz="1600" dirty="0"/>
                        <a:t>Deconvolution</a:t>
                      </a:r>
                    </a:p>
                  </a:txBody>
                  <a:tcPr>
                    <a:blipFill>
                      <a:blip r:embed="rId9"/>
                      <a:stretch>
                        <a:fillRect/>
                      </a:stretch>
                    </a:blipFill>
                  </a:tcPr>
                </a:tc>
                <a:tc>
                  <a:txBody>
                    <a:bodyPr/>
                    <a:lstStyle/>
                    <a:p>
                      <a:pPr lvl="0" algn="r"/>
                      <a:endParaRPr lang="en-US" sz="1600" dirty="0"/>
                    </a:p>
                  </a:txBody>
                  <a:tcPr/>
                </a:tc>
                <a:extLst>
                  <a:ext uri="{0D108BD9-81ED-4DB2-BD59-A6C34878D82A}">
                    <a16:rowId xmlns:a16="http://schemas.microsoft.com/office/drawing/2014/main" val="2913449943"/>
                  </a:ext>
                </a:extLst>
              </a:tr>
            </a:tbl>
          </a:graphicData>
        </a:graphic>
      </p:graphicFrame>
    </p:spTree>
    <p:extLst>
      <p:ext uri="{BB962C8B-B14F-4D97-AF65-F5344CB8AC3E}">
        <p14:creationId xmlns:p14="http://schemas.microsoft.com/office/powerpoint/2010/main" val="2126417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99995-0755-4CE1-8C33-79647B19C62A}"/>
              </a:ext>
            </a:extLst>
          </p:cNvPr>
          <p:cNvSpPr>
            <a:spLocks noGrp="1"/>
          </p:cNvSpPr>
          <p:nvPr>
            <p:ph type="title"/>
          </p:nvPr>
        </p:nvSpPr>
        <p:spPr/>
        <p:txBody>
          <a:bodyPr/>
          <a:lstStyle/>
          <a:p>
            <a:r>
              <a:rPr lang="en-US" dirty="0"/>
              <a:t>Comparison: #94776</a:t>
            </a:r>
          </a:p>
        </p:txBody>
      </p:sp>
      <p:sp>
        <p:nvSpPr>
          <p:cNvPr id="4" name="Date Placeholder 3">
            <a:extLst>
              <a:ext uri="{FF2B5EF4-FFF2-40B4-BE49-F238E27FC236}">
                <a16:creationId xmlns:a16="http://schemas.microsoft.com/office/drawing/2014/main" id="{098EC6DD-A4F2-495B-BE00-387495AF6910}"/>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29B88BBC-4CE7-498C-8A29-4CE43C64383E}"/>
              </a:ext>
            </a:extLst>
          </p:cNvPr>
          <p:cNvSpPr>
            <a:spLocks noGrp="1"/>
          </p:cNvSpPr>
          <p:nvPr>
            <p:ph type="sldNum" sz="quarter" idx="12"/>
          </p:nvPr>
        </p:nvSpPr>
        <p:spPr/>
        <p:txBody>
          <a:bodyPr/>
          <a:lstStyle/>
          <a:p>
            <a:fld id="{1FF7CB0A-B8A5-4FEE-A16A-0E7AFCF833DB}" type="slidenum">
              <a:rPr lang="en-US" smtClean="0"/>
              <a:t>27</a:t>
            </a:fld>
            <a:endParaRPr lang="en-US"/>
          </a:p>
        </p:txBody>
      </p:sp>
      <p:graphicFrame>
        <p:nvGraphicFramePr>
          <p:cNvPr id="50" name="Table 49">
            <a:extLst>
              <a:ext uri="{FF2B5EF4-FFF2-40B4-BE49-F238E27FC236}">
                <a16:creationId xmlns:a16="http://schemas.microsoft.com/office/drawing/2014/main" id="{D4180AFE-4DEF-46FB-B987-A6EC8A0D4F21}"/>
              </a:ext>
            </a:extLst>
          </p:cNvPr>
          <p:cNvGraphicFramePr>
            <a:graphicFrameLocks noGrp="1"/>
          </p:cNvGraphicFramePr>
          <p:nvPr>
            <p:extLst>
              <p:ext uri="{D42A27DB-BD31-4B8C-83A1-F6EECF244321}">
                <p14:modId xmlns:p14="http://schemas.microsoft.com/office/powerpoint/2010/main" val="2066256387"/>
              </p:ext>
            </p:extLst>
          </p:nvPr>
        </p:nvGraphicFramePr>
        <p:xfrm>
          <a:off x="96981" y="1059330"/>
          <a:ext cx="11998038" cy="5597852"/>
        </p:xfrm>
        <a:graphic>
          <a:graphicData uri="http://schemas.openxmlformats.org/drawingml/2006/table">
            <a:tbl>
              <a:tblPr>
                <a:tableStyleId>{2D5ABB26-0587-4C30-8999-92F81FD0307C}</a:tableStyleId>
              </a:tblPr>
              <a:tblGrid>
                <a:gridCol w="5999019">
                  <a:extLst>
                    <a:ext uri="{9D8B030D-6E8A-4147-A177-3AD203B41FA5}">
                      <a16:colId xmlns:a16="http://schemas.microsoft.com/office/drawing/2014/main" val="1432822995"/>
                    </a:ext>
                  </a:extLst>
                </a:gridCol>
                <a:gridCol w="5999019">
                  <a:extLst>
                    <a:ext uri="{9D8B030D-6E8A-4147-A177-3AD203B41FA5}">
                      <a16:colId xmlns:a16="http://schemas.microsoft.com/office/drawing/2014/main" val="1843540623"/>
                    </a:ext>
                  </a:extLst>
                </a:gridCol>
              </a:tblGrid>
              <a:tr h="1399463">
                <a:tc>
                  <a:txBody>
                    <a:bodyPr/>
                    <a:lstStyle/>
                    <a:p>
                      <a:pPr lvl="0" algn="r"/>
                      <a:r>
                        <a:rPr lang="en-US" sz="1600" dirty="0"/>
                        <a:t>Threshold</a:t>
                      </a:r>
                    </a:p>
                  </a:txBody>
                  <a:tcPr anchor="ctr">
                    <a:blipFill>
                      <a:blip r:embed="rId3"/>
                      <a:stretch>
                        <a:fillRect/>
                      </a:stretch>
                    </a:blipFill>
                  </a:tcPr>
                </a:tc>
                <a:tc>
                  <a:txBody>
                    <a:bodyPr/>
                    <a:lstStyle/>
                    <a:p>
                      <a:pPr lvl="0" algn="r"/>
                      <a:r>
                        <a:rPr lang="en-US" sz="1600" dirty="0"/>
                        <a:t>Rolling</a:t>
                      </a:r>
                      <a:br>
                        <a:rPr lang="en-US" sz="1600" dirty="0"/>
                      </a:br>
                      <a:r>
                        <a:rPr lang="en-US" sz="1600" dirty="0"/>
                        <a:t>z-score</a:t>
                      </a:r>
                    </a:p>
                  </a:txBody>
                  <a:tcPr anchor="ctr">
                    <a:blipFill>
                      <a:blip r:embed="rId4"/>
                      <a:stretch>
                        <a:fillRect/>
                      </a:stretch>
                    </a:blipFill>
                  </a:tcPr>
                </a:tc>
                <a:extLst>
                  <a:ext uri="{0D108BD9-81ED-4DB2-BD59-A6C34878D82A}">
                    <a16:rowId xmlns:a16="http://schemas.microsoft.com/office/drawing/2014/main" val="3163819997"/>
                  </a:ext>
                </a:extLst>
              </a:tr>
              <a:tr h="1399463">
                <a:tc>
                  <a:txBody>
                    <a:bodyPr/>
                    <a:lstStyle/>
                    <a:p>
                      <a:pPr lvl="0" algn="r"/>
                      <a:r>
                        <a:rPr lang="en-US" sz="1600" dirty="0"/>
                        <a:t>Laplacian of</a:t>
                      </a:r>
                      <a:br>
                        <a:rPr lang="en-US" sz="1600" dirty="0"/>
                      </a:br>
                      <a:r>
                        <a:rPr lang="en-US" sz="1600" dirty="0"/>
                        <a:t>Gaussian</a:t>
                      </a:r>
                    </a:p>
                  </a:txBody>
                  <a:tcPr anchor="ctr">
                    <a:blipFill>
                      <a:blip r:embed="rId5"/>
                      <a:stretch>
                        <a:fillRect/>
                      </a:stretch>
                    </a:blipFill>
                  </a:tcPr>
                </a:tc>
                <a:tc>
                  <a:txBody>
                    <a:bodyPr/>
                    <a:lstStyle/>
                    <a:p>
                      <a:pPr lvl="0" algn="r"/>
                      <a:r>
                        <a:rPr lang="en-US" sz="1600" dirty="0"/>
                        <a:t>Conv. NN</a:t>
                      </a:r>
                    </a:p>
                  </a:txBody>
                  <a:tcPr anchor="ctr">
                    <a:blipFill>
                      <a:blip r:embed="rId6"/>
                      <a:stretch>
                        <a:fillRect/>
                      </a:stretch>
                    </a:blipFill>
                  </a:tcPr>
                </a:tc>
                <a:extLst>
                  <a:ext uri="{0D108BD9-81ED-4DB2-BD59-A6C34878D82A}">
                    <a16:rowId xmlns:a16="http://schemas.microsoft.com/office/drawing/2014/main" val="216193735"/>
                  </a:ext>
                </a:extLst>
              </a:tr>
              <a:tr h="1399463">
                <a:tc>
                  <a:txBody>
                    <a:bodyPr/>
                    <a:lstStyle/>
                    <a:p>
                      <a:pPr lvl="0" algn="r"/>
                      <a:r>
                        <a:rPr lang="en-US" sz="1600" dirty="0"/>
                        <a:t>Laplacian with</a:t>
                      </a:r>
                      <a:br>
                        <a:rPr lang="en-US" sz="1600" dirty="0"/>
                      </a:br>
                      <a:r>
                        <a:rPr lang="en-US" sz="1600" dirty="0"/>
                        <a:t>custom kernel</a:t>
                      </a:r>
                    </a:p>
                  </a:txBody>
                  <a:tcPr anchor="ctr">
                    <a:blipFill>
                      <a:blip r:embed="rId7"/>
                      <a:stretch>
                        <a:fillRect/>
                      </a:stretch>
                    </a:blipFill>
                  </a:tcPr>
                </a:tc>
                <a:tc>
                  <a:txBody>
                    <a:bodyPr/>
                    <a:lstStyle/>
                    <a:p>
                      <a:pPr lvl="0" algn="r"/>
                      <a:r>
                        <a:rPr lang="en-US" sz="1600" dirty="0"/>
                        <a:t>Recurrent NN</a:t>
                      </a:r>
                    </a:p>
                  </a:txBody>
                  <a:tcPr anchor="ctr">
                    <a:blipFill>
                      <a:blip r:embed="rId8"/>
                      <a:stretch>
                        <a:fillRect/>
                      </a:stretch>
                    </a:blipFill>
                  </a:tcPr>
                </a:tc>
                <a:extLst>
                  <a:ext uri="{0D108BD9-81ED-4DB2-BD59-A6C34878D82A}">
                    <a16:rowId xmlns:a16="http://schemas.microsoft.com/office/drawing/2014/main" val="3810365719"/>
                  </a:ext>
                </a:extLst>
              </a:tr>
              <a:tr h="1399463">
                <a:tc>
                  <a:txBody>
                    <a:bodyPr/>
                    <a:lstStyle/>
                    <a:p>
                      <a:pPr lvl="0" algn="r"/>
                      <a:r>
                        <a:rPr lang="en-US" sz="1600" dirty="0"/>
                        <a:t>Deconvolution</a:t>
                      </a:r>
                    </a:p>
                  </a:txBody>
                  <a:tcPr anchor="ctr">
                    <a:blipFill>
                      <a:blip r:embed="rId9"/>
                      <a:stretch>
                        <a:fillRect/>
                      </a:stretch>
                    </a:blipFill>
                  </a:tcPr>
                </a:tc>
                <a:tc>
                  <a:txBody>
                    <a:bodyPr/>
                    <a:lstStyle/>
                    <a:p>
                      <a:pPr lvl="0" algn="r"/>
                      <a:endParaRPr lang="en-US" sz="1600" dirty="0"/>
                    </a:p>
                  </a:txBody>
                  <a:tcPr anchor="ctr"/>
                </a:tc>
                <a:extLst>
                  <a:ext uri="{0D108BD9-81ED-4DB2-BD59-A6C34878D82A}">
                    <a16:rowId xmlns:a16="http://schemas.microsoft.com/office/drawing/2014/main" val="2913449943"/>
                  </a:ext>
                </a:extLst>
              </a:tr>
            </a:tbl>
          </a:graphicData>
        </a:graphic>
      </p:graphicFrame>
    </p:spTree>
    <p:extLst>
      <p:ext uri="{BB962C8B-B14F-4D97-AF65-F5344CB8AC3E}">
        <p14:creationId xmlns:p14="http://schemas.microsoft.com/office/powerpoint/2010/main" val="87850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938908-93AF-42A7-B9E8-88443E1FEF50}"/>
              </a:ext>
            </a:extLst>
          </p:cNvPr>
          <p:cNvSpPr>
            <a:spLocks noGrp="1"/>
          </p:cNvSpPr>
          <p:nvPr>
            <p:ph type="ctrTitle"/>
          </p:nvPr>
        </p:nvSpPr>
        <p:spPr/>
        <p:txBody>
          <a:bodyPr/>
          <a:lstStyle/>
          <a:p>
            <a:r>
              <a:rPr lang="en-US" dirty="0"/>
              <a:t>Conclusion</a:t>
            </a:r>
          </a:p>
        </p:txBody>
      </p:sp>
      <p:sp>
        <p:nvSpPr>
          <p:cNvPr id="5" name="Slide Number Placeholder 4">
            <a:extLst>
              <a:ext uri="{FF2B5EF4-FFF2-40B4-BE49-F238E27FC236}">
                <a16:creationId xmlns:a16="http://schemas.microsoft.com/office/drawing/2014/main" id="{23CC9C23-F8E5-4337-814D-F91F07BF19DB}"/>
              </a:ext>
            </a:extLst>
          </p:cNvPr>
          <p:cNvSpPr>
            <a:spLocks noGrp="1"/>
          </p:cNvSpPr>
          <p:nvPr>
            <p:ph type="sldNum" sz="quarter" idx="4"/>
          </p:nvPr>
        </p:nvSpPr>
        <p:spPr/>
        <p:txBody>
          <a:bodyPr/>
          <a:lstStyle/>
          <a:p>
            <a:fld id="{1FF7CB0A-B8A5-4FEE-A16A-0E7AFCF833DB}" type="slidenum">
              <a:rPr lang="en-US" smtClean="0"/>
              <a:t>28</a:t>
            </a:fld>
            <a:endParaRPr lang="en-US"/>
          </a:p>
        </p:txBody>
      </p:sp>
    </p:spTree>
    <p:extLst>
      <p:ext uri="{BB962C8B-B14F-4D97-AF65-F5344CB8AC3E}">
        <p14:creationId xmlns:p14="http://schemas.microsoft.com/office/powerpoint/2010/main" val="669022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A0B03-62A3-4DF8-88CF-5EF839F16FB4}"/>
              </a:ext>
            </a:extLst>
          </p:cNvPr>
          <p:cNvSpPr>
            <a:spLocks noGrp="1"/>
          </p:cNvSpPr>
          <p:nvPr>
            <p:ph type="title"/>
          </p:nvPr>
        </p:nvSpPr>
        <p:spPr/>
        <p:txBody>
          <a:bodyPr/>
          <a:lstStyle/>
          <a:p>
            <a:r>
              <a:rPr lang="en-US" dirty="0"/>
              <a:t>Conclusion and outlook</a:t>
            </a:r>
          </a:p>
        </p:txBody>
      </p:sp>
      <p:sp>
        <p:nvSpPr>
          <p:cNvPr id="3" name="Content Placeholder 2">
            <a:extLst>
              <a:ext uri="{FF2B5EF4-FFF2-40B4-BE49-F238E27FC236}">
                <a16:creationId xmlns:a16="http://schemas.microsoft.com/office/drawing/2014/main" id="{7C844288-DCD4-4E8C-BB14-2BA11D5195E2}"/>
              </a:ext>
            </a:extLst>
          </p:cNvPr>
          <p:cNvSpPr>
            <a:spLocks noGrp="1"/>
          </p:cNvSpPr>
          <p:nvPr>
            <p:ph idx="1"/>
          </p:nvPr>
        </p:nvSpPr>
        <p:spPr/>
        <p:txBody>
          <a:bodyPr>
            <a:normAutofit/>
          </a:bodyPr>
          <a:lstStyle/>
          <a:p>
            <a:r>
              <a:rPr lang="en-US" sz="2800" dirty="0"/>
              <a:t>Improved automated detection of ELMs</a:t>
            </a:r>
          </a:p>
          <a:p>
            <a:r>
              <a:rPr lang="en-US" sz="2800" dirty="0"/>
              <a:t>Study scaling of ELM distribution parameters towards ITER</a:t>
            </a:r>
          </a:p>
          <a:p>
            <a:r>
              <a:rPr lang="en-US" sz="2800" dirty="0"/>
              <a:t>Study rare events and risk analysis</a:t>
            </a:r>
          </a:p>
          <a:p>
            <a:r>
              <a:rPr lang="en-US" sz="2800" dirty="0"/>
              <a:t>Expand analysis to larger pulse dataset or historic data</a:t>
            </a:r>
          </a:p>
          <a:p>
            <a:r>
              <a:rPr lang="en-US" sz="2800" dirty="0"/>
              <a:t>Methods developed useful for condition monitoring for other subsystems surrounding the machine</a:t>
            </a:r>
          </a:p>
          <a:p>
            <a:endParaRPr lang="en-US" sz="2800" dirty="0"/>
          </a:p>
        </p:txBody>
      </p:sp>
      <p:sp>
        <p:nvSpPr>
          <p:cNvPr id="4" name="Date Placeholder 3">
            <a:extLst>
              <a:ext uri="{FF2B5EF4-FFF2-40B4-BE49-F238E27FC236}">
                <a16:creationId xmlns:a16="http://schemas.microsoft.com/office/drawing/2014/main" id="{E565C6B7-16EE-442D-B4A1-165FAF4C02B0}"/>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3F01BF02-2A20-457F-8DBE-AA34E38276CA}"/>
              </a:ext>
            </a:extLst>
          </p:cNvPr>
          <p:cNvSpPr>
            <a:spLocks noGrp="1"/>
          </p:cNvSpPr>
          <p:nvPr>
            <p:ph type="sldNum" sz="quarter" idx="12"/>
          </p:nvPr>
        </p:nvSpPr>
        <p:spPr/>
        <p:txBody>
          <a:bodyPr/>
          <a:lstStyle/>
          <a:p>
            <a:fld id="{1FF7CB0A-B8A5-4FEE-A16A-0E7AFCF833DB}" type="slidenum">
              <a:rPr lang="en-US" smtClean="0"/>
              <a:t>29</a:t>
            </a:fld>
            <a:endParaRPr lang="en-US"/>
          </a:p>
        </p:txBody>
      </p:sp>
    </p:spTree>
    <p:extLst>
      <p:ext uri="{BB962C8B-B14F-4D97-AF65-F5344CB8AC3E}">
        <p14:creationId xmlns:p14="http://schemas.microsoft.com/office/powerpoint/2010/main" val="1254998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B4D98C-8AB3-4ED5-83AF-905B88383799}"/>
              </a:ext>
            </a:extLst>
          </p:cNvPr>
          <p:cNvSpPr>
            <a:spLocks noGrp="1"/>
          </p:cNvSpPr>
          <p:nvPr>
            <p:ph type="ctrTitle"/>
          </p:nvPr>
        </p:nvSpPr>
        <p:spPr/>
        <p:txBody>
          <a:bodyPr/>
          <a:lstStyle/>
          <a:p>
            <a:r>
              <a:rPr lang="en-US" dirty="0"/>
              <a:t>Motivation</a:t>
            </a:r>
          </a:p>
        </p:txBody>
      </p:sp>
      <p:sp>
        <p:nvSpPr>
          <p:cNvPr id="5" name="Slide Number Placeholder 4">
            <a:extLst>
              <a:ext uri="{FF2B5EF4-FFF2-40B4-BE49-F238E27FC236}">
                <a16:creationId xmlns:a16="http://schemas.microsoft.com/office/drawing/2014/main" id="{F2BBF775-01B7-45EC-9621-0DB8CFE1D744}"/>
              </a:ext>
            </a:extLst>
          </p:cNvPr>
          <p:cNvSpPr>
            <a:spLocks noGrp="1"/>
          </p:cNvSpPr>
          <p:nvPr>
            <p:ph type="sldNum" sz="quarter" idx="4"/>
          </p:nvPr>
        </p:nvSpPr>
        <p:spPr/>
        <p:txBody>
          <a:bodyPr/>
          <a:lstStyle/>
          <a:p>
            <a:fld id="{1FF7CB0A-B8A5-4FEE-A16A-0E7AFCF833DB}" type="slidenum">
              <a:rPr lang="en-US" smtClean="0"/>
              <a:t>3</a:t>
            </a:fld>
            <a:endParaRPr lang="en-US"/>
          </a:p>
        </p:txBody>
      </p:sp>
    </p:spTree>
    <p:extLst>
      <p:ext uri="{BB962C8B-B14F-4D97-AF65-F5344CB8AC3E}">
        <p14:creationId xmlns:p14="http://schemas.microsoft.com/office/powerpoint/2010/main" val="3973746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21BD9C-1984-4A68-826A-7A0DECB760E4}"/>
              </a:ext>
            </a:extLst>
          </p:cNvPr>
          <p:cNvSpPr>
            <a:spLocks noGrp="1"/>
          </p:cNvSpPr>
          <p:nvPr>
            <p:ph type="ctrTitle"/>
          </p:nvPr>
        </p:nvSpPr>
        <p:spPr/>
        <p:txBody>
          <a:bodyPr/>
          <a:lstStyle/>
          <a:p>
            <a:r>
              <a:rPr lang="en-US" dirty="0"/>
              <a:t>backup slides</a:t>
            </a:r>
          </a:p>
        </p:txBody>
      </p:sp>
      <p:sp>
        <p:nvSpPr>
          <p:cNvPr id="4" name="Slide Number Placeholder 3">
            <a:extLst>
              <a:ext uri="{FF2B5EF4-FFF2-40B4-BE49-F238E27FC236}">
                <a16:creationId xmlns:a16="http://schemas.microsoft.com/office/drawing/2014/main" id="{FBC18C80-9398-4D2C-9930-6228475D13F8}"/>
              </a:ext>
            </a:extLst>
          </p:cNvPr>
          <p:cNvSpPr>
            <a:spLocks noGrp="1"/>
          </p:cNvSpPr>
          <p:nvPr>
            <p:ph type="sldNum" sz="quarter" idx="4"/>
          </p:nvPr>
        </p:nvSpPr>
        <p:spPr/>
        <p:txBody>
          <a:bodyPr/>
          <a:lstStyle/>
          <a:p>
            <a:fld id="{1FF7CB0A-B8A5-4FEE-A16A-0E7AFCF833DB}" type="slidenum">
              <a:rPr lang="en-US" smtClean="0"/>
              <a:t>30</a:t>
            </a:fld>
            <a:endParaRPr lang="en-US"/>
          </a:p>
        </p:txBody>
      </p:sp>
    </p:spTree>
    <p:extLst>
      <p:ext uri="{BB962C8B-B14F-4D97-AF65-F5344CB8AC3E}">
        <p14:creationId xmlns:p14="http://schemas.microsoft.com/office/powerpoint/2010/main" val="2127529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8D1FD09-5F87-4C55-82E7-2F4781C4140A}"/>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862BF441-65D7-4867-B58C-4E194B7C5FAE}"/>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6BFF38FA-0873-4549-9114-A7C9D5F2520D}"/>
              </a:ext>
            </a:extLst>
          </p:cNvPr>
          <p:cNvSpPr>
            <a:spLocks noGrp="1"/>
          </p:cNvSpPr>
          <p:nvPr>
            <p:ph type="sldNum" sz="quarter" idx="12"/>
          </p:nvPr>
        </p:nvSpPr>
        <p:spPr/>
        <p:txBody>
          <a:bodyPr/>
          <a:lstStyle/>
          <a:p>
            <a:fld id="{1FF7CB0A-B8A5-4FEE-A16A-0E7AFCF833DB}" type="slidenum">
              <a:rPr lang="en-US" smtClean="0"/>
              <a:t>31</a:t>
            </a:fld>
            <a:endParaRPr lang="en-US"/>
          </a:p>
        </p:txBody>
      </p:sp>
      <p:sp>
        <p:nvSpPr>
          <p:cNvPr id="8" name="Picture Placeholder 7">
            <a:extLst>
              <a:ext uri="{FF2B5EF4-FFF2-40B4-BE49-F238E27FC236}">
                <a16:creationId xmlns:a16="http://schemas.microsoft.com/office/drawing/2014/main" id="{DE5A1325-E07F-44B8-AD6D-929AD6BF32F4}"/>
              </a:ext>
            </a:extLst>
          </p:cNvPr>
          <p:cNvSpPr>
            <a:spLocks noGrp="1"/>
          </p:cNvSpPr>
          <p:nvPr>
            <p:ph type="pic" sz="quarter" idx="13"/>
          </p:nvPr>
        </p:nvSpPr>
        <p:spPr/>
      </p:sp>
      <p:pic>
        <p:nvPicPr>
          <p:cNvPr id="6" name="Picture 2" descr="Gated Recurrent Unit (GRU) With PyTorch">
            <a:extLst>
              <a:ext uri="{FF2B5EF4-FFF2-40B4-BE49-F238E27FC236}">
                <a16:creationId xmlns:a16="http://schemas.microsoft.com/office/drawing/2014/main" id="{1C12F9BE-7BC4-4006-9DC5-024C51739B80}"/>
              </a:ext>
            </a:extLst>
          </p:cNvPr>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096000" y="1943617"/>
            <a:ext cx="5679956" cy="29707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47B06B5-9AF1-4EF6-8C02-A767F7F70884}"/>
              </a:ext>
            </a:extLst>
          </p:cNvPr>
          <p:cNvPicPr>
            <a:picLocks noChangeAspect="1"/>
          </p:cNvPicPr>
          <p:nvPr/>
        </p:nvPicPr>
        <p:blipFill>
          <a:blip r:embed="rId5"/>
          <a:stretch>
            <a:fillRect/>
          </a:stretch>
        </p:blipFill>
        <p:spPr>
          <a:xfrm>
            <a:off x="583713" y="1247124"/>
            <a:ext cx="5139643" cy="4006001"/>
          </a:xfrm>
          <a:prstGeom prst="rect">
            <a:avLst/>
          </a:prstGeom>
        </p:spPr>
      </p:pic>
    </p:spTree>
    <p:extLst>
      <p:ext uri="{BB962C8B-B14F-4D97-AF65-F5344CB8AC3E}">
        <p14:creationId xmlns:p14="http://schemas.microsoft.com/office/powerpoint/2010/main" val="1136384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8D1FD09-5F87-4C55-82E7-2F4781C4140A}"/>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862BF441-65D7-4867-B58C-4E194B7C5FAE}"/>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6BFF38FA-0873-4549-9114-A7C9D5F2520D}"/>
              </a:ext>
            </a:extLst>
          </p:cNvPr>
          <p:cNvSpPr>
            <a:spLocks noGrp="1"/>
          </p:cNvSpPr>
          <p:nvPr>
            <p:ph type="sldNum" sz="quarter" idx="12"/>
          </p:nvPr>
        </p:nvSpPr>
        <p:spPr/>
        <p:txBody>
          <a:bodyPr/>
          <a:lstStyle/>
          <a:p>
            <a:fld id="{1FF7CB0A-B8A5-4FEE-A16A-0E7AFCF833DB}" type="slidenum">
              <a:rPr lang="en-US" smtClean="0"/>
              <a:t>32</a:t>
            </a:fld>
            <a:endParaRPr lang="en-US"/>
          </a:p>
        </p:txBody>
      </p:sp>
      <p:sp>
        <p:nvSpPr>
          <p:cNvPr id="8" name="Picture Placeholder 7">
            <a:extLst>
              <a:ext uri="{FF2B5EF4-FFF2-40B4-BE49-F238E27FC236}">
                <a16:creationId xmlns:a16="http://schemas.microsoft.com/office/drawing/2014/main" id="{DE5A1325-E07F-44B8-AD6D-929AD6BF32F4}"/>
              </a:ext>
            </a:extLst>
          </p:cNvPr>
          <p:cNvSpPr>
            <a:spLocks noGrp="1"/>
          </p:cNvSpPr>
          <p:nvPr>
            <p:ph type="pic" sz="quarter" idx="13"/>
          </p:nvPr>
        </p:nvSpPr>
        <p:spPr/>
      </p:sp>
      <p:pic>
        <p:nvPicPr>
          <p:cNvPr id="9" name="Picture 8">
            <a:extLst>
              <a:ext uri="{FF2B5EF4-FFF2-40B4-BE49-F238E27FC236}">
                <a16:creationId xmlns:a16="http://schemas.microsoft.com/office/drawing/2014/main" id="{A53DAC4A-85EB-4119-ADF3-6326DB786ECF}"/>
              </a:ext>
            </a:extLst>
          </p:cNvPr>
          <p:cNvPicPr>
            <a:picLocks noChangeAspect="1"/>
          </p:cNvPicPr>
          <p:nvPr/>
        </p:nvPicPr>
        <p:blipFill>
          <a:blip r:embed="rId2"/>
          <a:stretch>
            <a:fillRect/>
          </a:stretch>
        </p:blipFill>
        <p:spPr>
          <a:xfrm>
            <a:off x="454342" y="1335925"/>
            <a:ext cx="5248275" cy="3848100"/>
          </a:xfrm>
          <a:prstGeom prst="rect">
            <a:avLst/>
          </a:prstGeom>
        </p:spPr>
      </p:pic>
      <p:pic>
        <p:nvPicPr>
          <p:cNvPr id="10" name="Picture 9">
            <a:extLst>
              <a:ext uri="{FF2B5EF4-FFF2-40B4-BE49-F238E27FC236}">
                <a16:creationId xmlns:a16="http://schemas.microsoft.com/office/drawing/2014/main" id="{8A7887DE-03DF-4918-8897-C596F6C858F8}"/>
              </a:ext>
            </a:extLst>
          </p:cNvPr>
          <p:cNvPicPr>
            <a:picLocks noChangeAspect="1"/>
          </p:cNvPicPr>
          <p:nvPr/>
        </p:nvPicPr>
        <p:blipFill>
          <a:blip r:embed="rId3"/>
          <a:stretch>
            <a:fillRect/>
          </a:stretch>
        </p:blipFill>
        <p:spPr>
          <a:xfrm>
            <a:off x="6445563" y="1340687"/>
            <a:ext cx="5181600" cy="3838575"/>
          </a:xfrm>
          <a:prstGeom prst="rect">
            <a:avLst/>
          </a:prstGeom>
        </p:spPr>
      </p:pic>
    </p:spTree>
    <p:extLst>
      <p:ext uri="{BB962C8B-B14F-4D97-AF65-F5344CB8AC3E}">
        <p14:creationId xmlns:p14="http://schemas.microsoft.com/office/powerpoint/2010/main" val="712871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8D1FD09-5F87-4C55-82E7-2F4781C4140A}"/>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862BF441-65D7-4867-B58C-4E194B7C5FAE}"/>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6BFF38FA-0873-4549-9114-A7C9D5F2520D}"/>
              </a:ext>
            </a:extLst>
          </p:cNvPr>
          <p:cNvSpPr>
            <a:spLocks noGrp="1"/>
          </p:cNvSpPr>
          <p:nvPr>
            <p:ph type="sldNum" sz="quarter" idx="12"/>
          </p:nvPr>
        </p:nvSpPr>
        <p:spPr/>
        <p:txBody>
          <a:bodyPr/>
          <a:lstStyle/>
          <a:p>
            <a:fld id="{1FF7CB0A-B8A5-4FEE-A16A-0E7AFCF833DB}" type="slidenum">
              <a:rPr lang="en-US" smtClean="0"/>
              <a:t>33</a:t>
            </a:fld>
            <a:endParaRPr lang="en-US"/>
          </a:p>
        </p:txBody>
      </p:sp>
      <p:sp>
        <p:nvSpPr>
          <p:cNvPr id="8" name="Picture Placeholder 7">
            <a:extLst>
              <a:ext uri="{FF2B5EF4-FFF2-40B4-BE49-F238E27FC236}">
                <a16:creationId xmlns:a16="http://schemas.microsoft.com/office/drawing/2014/main" id="{DE5A1325-E07F-44B8-AD6D-929AD6BF32F4}"/>
              </a:ext>
            </a:extLst>
          </p:cNvPr>
          <p:cNvSpPr>
            <a:spLocks noGrp="1"/>
          </p:cNvSpPr>
          <p:nvPr>
            <p:ph type="pic" sz="quarter" idx="13"/>
          </p:nvPr>
        </p:nvSpPr>
        <p:spPr/>
      </p:sp>
      <p:pic>
        <p:nvPicPr>
          <p:cNvPr id="6" name="Picture 5">
            <a:extLst>
              <a:ext uri="{FF2B5EF4-FFF2-40B4-BE49-F238E27FC236}">
                <a16:creationId xmlns:a16="http://schemas.microsoft.com/office/drawing/2014/main" id="{702F20CB-2C94-4625-9D22-65891C4B61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43" y="1322156"/>
            <a:ext cx="5150910" cy="3863182"/>
          </a:xfrm>
          <a:prstGeom prst="rect">
            <a:avLst/>
          </a:prstGeom>
        </p:spPr>
      </p:pic>
      <p:pic>
        <p:nvPicPr>
          <p:cNvPr id="9" name="Picture 8">
            <a:extLst>
              <a:ext uri="{FF2B5EF4-FFF2-40B4-BE49-F238E27FC236}">
                <a16:creationId xmlns:a16="http://schemas.microsoft.com/office/drawing/2014/main" id="{5B72C010-DCA5-4415-AC29-8EFCFF27F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813" y="1338228"/>
            <a:ext cx="5150910" cy="3863182"/>
          </a:xfrm>
          <a:prstGeom prst="rect">
            <a:avLst/>
          </a:prstGeom>
        </p:spPr>
      </p:pic>
    </p:spTree>
    <p:extLst>
      <p:ext uri="{BB962C8B-B14F-4D97-AF65-F5344CB8AC3E}">
        <p14:creationId xmlns:p14="http://schemas.microsoft.com/office/powerpoint/2010/main" val="1300606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99995-0755-4CE1-8C33-79647B19C62A}"/>
              </a:ext>
            </a:extLst>
          </p:cNvPr>
          <p:cNvSpPr>
            <a:spLocks noGrp="1"/>
          </p:cNvSpPr>
          <p:nvPr>
            <p:ph type="title"/>
          </p:nvPr>
        </p:nvSpPr>
        <p:spPr/>
        <p:txBody>
          <a:bodyPr/>
          <a:lstStyle/>
          <a:p>
            <a:r>
              <a:rPr lang="en-US" dirty="0"/>
              <a:t>Comparison: #97395</a:t>
            </a:r>
          </a:p>
        </p:txBody>
      </p:sp>
      <p:sp>
        <p:nvSpPr>
          <p:cNvPr id="4" name="Date Placeholder 3">
            <a:extLst>
              <a:ext uri="{FF2B5EF4-FFF2-40B4-BE49-F238E27FC236}">
                <a16:creationId xmlns:a16="http://schemas.microsoft.com/office/drawing/2014/main" id="{098EC6DD-A4F2-495B-BE00-387495AF6910}"/>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29B88BBC-4CE7-498C-8A29-4CE43C64383E}"/>
              </a:ext>
            </a:extLst>
          </p:cNvPr>
          <p:cNvSpPr>
            <a:spLocks noGrp="1"/>
          </p:cNvSpPr>
          <p:nvPr>
            <p:ph type="sldNum" sz="quarter" idx="12"/>
          </p:nvPr>
        </p:nvSpPr>
        <p:spPr/>
        <p:txBody>
          <a:bodyPr/>
          <a:lstStyle/>
          <a:p>
            <a:fld id="{1FF7CB0A-B8A5-4FEE-A16A-0E7AFCF833DB}" type="slidenum">
              <a:rPr lang="en-US" smtClean="0"/>
              <a:t>34</a:t>
            </a:fld>
            <a:endParaRPr lang="en-US"/>
          </a:p>
        </p:txBody>
      </p:sp>
      <p:graphicFrame>
        <p:nvGraphicFramePr>
          <p:cNvPr id="50" name="Table 49">
            <a:extLst>
              <a:ext uri="{FF2B5EF4-FFF2-40B4-BE49-F238E27FC236}">
                <a16:creationId xmlns:a16="http://schemas.microsoft.com/office/drawing/2014/main" id="{D4180AFE-4DEF-46FB-B987-A6EC8A0D4F21}"/>
              </a:ext>
            </a:extLst>
          </p:cNvPr>
          <p:cNvGraphicFramePr>
            <a:graphicFrameLocks noGrp="1"/>
          </p:cNvGraphicFramePr>
          <p:nvPr>
            <p:extLst>
              <p:ext uri="{D42A27DB-BD31-4B8C-83A1-F6EECF244321}">
                <p14:modId xmlns:p14="http://schemas.microsoft.com/office/powerpoint/2010/main" val="941002659"/>
              </p:ext>
            </p:extLst>
          </p:nvPr>
        </p:nvGraphicFramePr>
        <p:xfrm>
          <a:off x="96981" y="1059330"/>
          <a:ext cx="11998038" cy="5597852"/>
        </p:xfrm>
        <a:graphic>
          <a:graphicData uri="http://schemas.openxmlformats.org/drawingml/2006/table">
            <a:tbl>
              <a:tblPr>
                <a:tableStyleId>{2D5ABB26-0587-4C30-8999-92F81FD0307C}</a:tableStyleId>
              </a:tblPr>
              <a:tblGrid>
                <a:gridCol w="5999019">
                  <a:extLst>
                    <a:ext uri="{9D8B030D-6E8A-4147-A177-3AD203B41FA5}">
                      <a16:colId xmlns:a16="http://schemas.microsoft.com/office/drawing/2014/main" val="1432822995"/>
                    </a:ext>
                  </a:extLst>
                </a:gridCol>
                <a:gridCol w="5999019">
                  <a:extLst>
                    <a:ext uri="{9D8B030D-6E8A-4147-A177-3AD203B41FA5}">
                      <a16:colId xmlns:a16="http://schemas.microsoft.com/office/drawing/2014/main" val="1843540623"/>
                    </a:ext>
                  </a:extLst>
                </a:gridCol>
              </a:tblGrid>
              <a:tr h="1399463">
                <a:tc>
                  <a:txBody>
                    <a:bodyPr/>
                    <a:lstStyle/>
                    <a:p>
                      <a:pPr lvl="0" algn="r"/>
                      <a:r>
                        <a:rPr lang="en-US" sz="1600" dirty="0"/>
                        <a:t>Threshold</a:t>
                      </a:r>
                    </a:p>
                  </a:txBody>
                  <a:tcPr anchor="ctr">
                    <a:blipFill>
                      <a:blip r:embed="rId3"/>
                      <a:stretch>
                        <a:fillRect/>
                      </a:stretch>
                    </a:blipFill>
                  </a:tcPr>
                </a:tc>
                <a:tc>
                  <a:txBody>
                    <a:bodyPr/>
                    <a:lstStyle/>
                    <a:p>
                      <a:pPr lvl="0" algn="r"/>
                      <a:r>
                        <a:rPr lang="en-US" sz="1600" dirty="0"/>
                        <a:t>Rolling</a:t>
                      </a:r>
                      <a:br>
                        <a:rPr lang="en-US" sz="1600" dirty="0"/>
                      </a:br>
                      <a:r>
                        <a:rPr lang="en-US" sz="1600" dirty="0"/>
                        <a:t>z-score</a:t>
                      </a:r>
                    </a:p>
                  </a:txBody>
                  <a:tcPr anchor="ctr">
                    <a:blipFill>
                      <a:blip r:embed="rId4"/>
                      <a:stretch>
                        <a:fillRect/>
                      </a:stretch>
                    </a:blipFill>
                  </a:tcPr>
                </a:tc>
                <a:extLst>
                  <a:ext uri="{0D108BD9-81ED-4DB2-BD59-A6C34878D82A}">
                    <a16:rowId xmlns:a16="http://schemas.microsoft.com/office/drawing/2014/main" val="3163819997"/>
                  </a:ext>
                </a:extLst>
              </a:tr>
              <a:tr h="1399463">
                <a:tc>
                  <a:txBody>
                    <a:bodyPr/>
                    <a:lstStyle/>
                    <a:p>
                      <a:pPr lvl="0" algn="r"/>
                      <a:r>
                        <a:rPr lang="en-US" sz="1600" dirty="0"/>
                        <a:t>Laplacian of</a:t>
                      </a:r>
                      <a:br>
                        <a:rPr lang="en-US" sz="1600" dirty="0"/>
                      </a:br>
                      <a:r>
                        <a:rPr lang="en-US" sz="1600" dirty="0"/>
                        <a:t>Gaussian</a:t>
                      </a:r>
                    </a:p>
                  </a:txBody>
                  <a:tcPr anchor="ctr">
                    <a:blipFill>
                      <a:blip r:embed="rId5"/>
                      <a:stretch>
                        <a:fillRect/>
                      </a:stretch>
                    </a:blipFill>
                  </a:tcPr>
                </a:tc>
                <a:tc>
                  <a:txBody>
                    <a:bodyPr/>
                    <a:lstStyle/>
                    <a:p>
                      <a:pPr lvl="0" algn="r"/>
                      <a:r>
                        <a:rPr lang="en-US" sz="1600" dirty="0"/>
                        <a:t>Conv. NN</a:t>
                      </a:r>
                    </a:p>
                  </a:txBody>
                  <a:tcPr anchor="ctr">
                    <a:blipFill>
                      <a:blip r:embed="rId6"/>
                      <a:stretch>
                        <a:fillRect/>
                      </a:stretch>
                    </a:blipFill>
                  </a:tcPr>
                </a:tc>
                <a:extLst>
                  <a:ext uri="{0D108BD9-81ED-4DB2-BD59-A6C34878D82A}">
                    <a16:rowId xmlns:a16="http://schemas.microsoft.com/office/drawing/2014/main" val="216193735"/>
                  </a:ext>
                </a:extLst>
              </a:tr>
              <a:tr h="1399463">
                <a:tc>
                  <a:txBody>
                    <a:bodyPr/>
                    <a:lstStyle/>
                    <a:p>
                      <a:pPr lvl="0" algn="r"/>
                      <a:r>
                        <a:rPr lang="en-US" sz="1600" dirty="0"/>
                        <a:t>Laplacian with</a:t>
                      </a:r>
                      <a:br>
                        <a:rPr lang="en-US" sz="1600" dirty="0"/>
                      </a:br>
                      <a:r>
                        <a:rPr lang="en-US" sz="1600" dirty="0"/>
                        <a:t>custom kernel</a:t>
                      </a:r>
                    </a:p>
                  </a:txBody>
                  <a:tcPr anchor="ctr">
                    <a:blipFill>
                      <a:blip r:embed="rId7"/>
                      <a:stretch>
                        <a:fillRect/>
                      </a:stretch>
                    </a:blipFill>
                  </a:tcPr>
                </a:tc>
                <a:tc>
                  <a:txBody>
                    <a:bodyPr/>
                    <a:lstStyle/>
                    <a:p>
                      <a:pPr lvl="0" algn="r"/>
                      <a:r>
                        <a:rPr lang="en-US" sz="1600" dirty="0"/>
                        <a:t>Recurrent NN</a:t>
                      </a:r>
                    </a:p>
                  </a:txBody>
                  <a:tcPr anchor="ctr">
                    <a:blipFill>
                      <a:blip r:embed="rId8"/>
                      <a:stretch>
                        <a:fillRect/>
                      </a:stretch>
                    </a:blipFill>
                  </a:tcPr>
                </a:tc>
                <a:extLst>
                  <a:ext uri="{0D108BD9-81ED-4DB2-BD59-A6C34878D82A}">
                    <a16:rowId xmlns:a16="http://schemas.microsoft.com/office/drawing/2014/main" val="3810365719"/>
                  </a:ext>
                </a:extLst>
              </a:tr>
              <a:tr h="1399463">
                <a:tc>
                  <a:txBody>
                    <a:bodyPr/>
                    <a:lstStyle/>
                    <a:p>
                      <a:pPr lvl="0" algn="r"/>
                      <a:r>
                        <a:rPr lang="en-US" sz="1600" dirty="0"/>
                        <a:t>Deconvolution</a:t>
                      </a:r>
                    </a:p>
                  </a:txBody>
                  <a:tcPr anchor="ctr">
                    <a:blipFill>
                      <a:blip r:embed="rId9"/>
                      <a:stretch>
                        <a:fillRect/>
                      </a:stretch>
                    </a:blipFill>
                  </a:tcPr>
                </a:tc>
                <a:tc>
                  <a:txBody>
                    <a:bodyPr/>
                    <a:lstStyle/>
                    <a:p>
                      <a:pPr lvl="0" algn="r"/>
                      <a:endParaRPr lang="en-US" sz="1600" dirty="0"/>
                    </a:p>
                  </a:txBody>
                  <a:tcPr anchor="ctr"/>
                </a:tc>
                <a:extLst>
                  <a:ext uri="{0D108BD9-81ED-4DB2-BD59-A6C34878D82A}">
                    <a16:rowId xmlns:a16="http://schemas.microsoft.com/office/drawing/2014/main" val="2913449943"/>
                  </a:ext>
                </a:extLst>
              </a:tr>
            </a:tbl>
          </a:graphicData>
        </a:graphic>
      </p:graphicFrame>
    </p:spTree>
    <p:extLst>
      <p:ext uri="{BB962C8B-B14F-4D97-AF65-F5344CB8AC3E}">
        <p14:creationId xmlns:p14="http://schemas.microsoft.com/office/powerpoint/2010/main" val="478603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99995-0755-4CE1-8C33-79647B19C62A}"/>
              </a:ext>
            </a:extLst>
          </p:cNvPr>
          <p:cNvSpPr>
            <a:spLocks noGrp="1"/>
          </p:cNvSpPr>
          <p:nvPr>
            <p:ph type="title"/>
          </p:nvPr>
        </p:nvSpPr>
        <p:spPr/>
        <p:txBody>
          <a:bodyPr/>
          <a:lstStyle/>
          <a:p>
            <a:r>
              <a:rPr lang="en-US" dirty="0"/>
              <a:t>Comparison: #94442</a:t>
            </a:r>
          </a:p>
        </p:txBody>
      </p:sp>
      <p:sp>
        <p:nvSpPr>
          <p:cNvPr id="4" name="Date Placeholder 3">
            <a:extLst>
              <a:ext uri="{FF2B5EF4-FFF2-40B4-BE49-F238E27FC236}">
                <a16:creationId xmlns:a16="http://schemas.microsoft.com/office/drawing/2014/main" id="{098EC6DD-A4F2-495B-BE00-387495AF6910}"/>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29B88BBC-4CE7-498C-8A29-4CE43C64383E}"/>
              </a:ext>
            </a:extLst>
          </p:cNvPr>
          <p:cNvSpPr>
            <a:spLocks noGrp="1"/>
          </p:cNvSpPr>
          <p:nvPr>
            <p:ph type="sldNum" sz="quarter" idx="12"/>
          </p:nvPr>
        </p:nvSpPr>
        <p:spPr/>
        <p:txBody>
          <a:bodyPr/>
          <a:lstStyle/>
          <a:p>
            <a:fld id="{1FF7CB0A-B8A5-4FEE-A16A-0E7AFCF833DB}" type="slidenum">
              <a:rPr lang="en-US" smtClean="0"/>
              <a:t>35</a:t>
            </a:fld>
            <a:endParaRPr lang="en-US"/>
          </a:p>
        </p:txBody>
      </p:sp>
      <p:graphicFrame>
        <p:nvGraphicFramePr>
          <p:cNvPr id="50" name="Table 49">
            <a:extLst>
              <a:ext uri="{FF2B5EF4-FFF2-40B4-BE49-F238E27FC236}">
                <a16:creationId xmlns:a16="http://schemas.microsoft.com/office/drawing/2014/main" id="{D4180AFE-4DEF-46FB-B987-A6EC8A0D4F21}"/>
              </a:ext>
            </a:extLst>
          </p:cNvPr>
          <p:cNvGraphicFramePr>
            <a:graphicFrameLocks noGrp="1"/>
          </p:cNvGraphicFramePr>
          <p:nvPr>
            <p:extLst>
              <p:ext uri="{D42A27DB-BD31-4B8C-83A1-F6EECF244321}">
                <p14:modId xmlns:p14="http://schemas.microsoft.com/office/powerpoint/2010/main" val="2806527836"/>
              </p:ext>
            </p:extLst>
          </p:nvPr>
        </p:nvGraphicFramePr>
        <p:xfrm>
          <a:off x="96981" y="1059330"/>
          <a:ext cx="11998038" cy="5597852"/>
        </p:xfrm>
        <a:graphic>
          <a:graphicData uri="http://schemas.openxmlformats.org/drawingml/2006/table">
            <a:tbl>
              <a:tblPr>
                <a:tableStyleId>{2D5ABB26-0587-4C30-8999-92F81FD0307C}</a:tableStyleId>
              </a:tblPr>
              <a:tblGrid>
                <a:gridCol w="5999019">
                  <a:extLst>
                    <a:ext uri="{9D8B030D-6E8A-4147-A177-3AD203B41FA5}">
                      <a16:colId xmlns:a16="http://schemas.microsoft.com/office/drawing/2014/main" val="1432822995"/>
                    </a:ext>
                  </a:extLst>
                </a:gridCol>
                <a:gridCol w="5999019">
                  <a:extLst>
                    <a:ext uri="{9D8B030D-6E8A-4147-A177-3AD203B41FA5}">
                      <a16:colId xmlns:a16="http://schemas.microsoft.com/office/drawing/2014/main" val="1843540623"/>
                    </a:ext>
                  </a:extLst>
                </a:gridCol>
              </a:tblGrid>
              <a:tr h="1399463">
                <a:tc>
                  <a:txBody>
                    <a:bodyPr/>
                    <a:lstStyle/>
                    <a:p>
                      <a:pPr lvl="0" algn="r"/>
                      <a:r>
                        <a:rPr lang="en-US" sz="1600" dirty="0"/>
                        <a:t>Threshold</a:t>
                      </a:r>
                    </a:p>
                  </a:txBody>
                  <a:tcPr>
                    <a:blipFill>
                      <a:blip r:embed="rId3"/>
                      <a:stretch>
                        <a:fillRect/>
                      </a:stretch>
                    </a:blipFill>
                  </a:tcPr>
                </a:tc>
                <a:tc>
                  <a:txBody>
                    <a:bodyPr/>
                    <a:lstStyle/>
                    <a:p>
                      <a:pPr lvl="0" algn="r"/>
                      <a:r>
                        <a:rPr lang="en-US" sz="1600" dirty="0"/>
                        <a:t>Rolling</a:t>
                      </a:r>
                      <a:br>
                        <a:rPr lang="en-US" sz="1600" dirty="0"/>
                      </a:br>
                      <a:r>
                        <a:rPr lang="en-US" sz="1600" dirty="0"/>
                        <a:t>z-score</a:t>
                      </a:r>
                    </a:p>
                  </a:txBody>
                  <a:tcPr>
                    <a:blipFill>
                      <a:blip r:embed="rId4"/>
                      <a:stretch>
                        <a:fillRect/>
                      </a:stretch>
                    </a:blipFill>
                  </a:tcPr>
                </a:tc>
                <a:extLst>
                  <a:ext uri="{0D108BD9-81ED-4DB2-BD59-A6C34878D82A}">
                    <a16:rowId xmlns:a16="http://schemas.microsoft.com/office/drawing/2014/main" val="3163819997"/>
                  </a:ext>
                </a:extLst>
              </a:tr>
              <a:tr h="1399463">
                <a:tc>
                  <a:txBody>
                    <a:bodyPr/>
                    <a:lstStyle/>
                    <a:p>
                      <a:pPr lvl="0" algn="r"/>
                      <a:r>
                        <a:rPr lang="en-US" sz="1600" dirty="0"/>
                        <a:t>Laplacian of</a:t>
                      </a:r>
                      <a:br>
                        <a:rPr lang="en-US" sz="1600" dirty="0"/>
                      </a:br>
                      <a:r>
                        <a:rPr lang="en-US" sz="1600" dirty="0"/>
                        <a:t>Gaussian</a:t>
                      </a:r>
                    </a:p>
                  </a:txBody>
                  <a:tcPr>
                    <a:blipFill>
                      <a:blip r:embed="rId5"/>
                      <a:stretch>
                        <a:fillRect/>
                      </a:stretch>
                    </a:blipFill>
                  </a:tcPr>
                </a:tc>
                <a:tc>
                  <a:txBody>
                    <a:bodyPr/>
                    <a:lstStyle/>
                    <a:p>
                      <a:pPr lvl="0" algn="r"/>
                      <a:r>
                        <a:rPr lang="en-US" sz="1600" dirty="0"/>
                        <a:t>Conv. NN</a:t>
                      </a:r>
                    </a:p>
                  </a:txBody>
                  <a:tcPr>
                    <a:blipFill>
                      <a:blip r:embed="rId6"/>
                      <a:stretch>
                        <a:fillRect/>
                      </a:stretch>
                    </a:blipFill>
                  </a:tcPr>
                </a:tc>
                <a:extLst>
                  <a:ext uri="{0D108BD9-81ED-4DB2-BD59-A6C34878D82A}">
                    <a16:rowId xmlns:a16="http://schemas.microsoft.com/office/drawing/2014/main" val="216193735"/>
                  </a:ext>
                </a:extLst>
              </a:tr>
              <a:tr h="1399463">
                <a:tc>
                  <a:txBody>
                    <a:bodyPr/>
                    <a:lstStyle/>
                    <a:p>
                      <a:pPr lvl="0" algn="r"/>
                      <a:r>
                        <a:rPr lang="en-US" sz="1600" dirty="0"/>
                        <a:t>Laplacian with</a:t>
                      </a:r>
                      <a:br>
                        <a:rPr lang="en-US" sz="1600" dirty="0"/>
                      </a:br>
                      <a:r>
                        <a:rPr lang="en-US" sz="1600" dirty="0"/>
                        <a:t>custom kernel</a:t>
                      </a:r>
                    </a:p>
                  </a:txBody>
                  <a:tcPr>
                    <a:blipFill>
                      <a:blip r:embed="rId7"/>
                      <a:stretch>
                        <a:fillRect/>
                      </a:stretch>
                    </a:blipFill>
                  </a:tcPr>
                </a:tc>
                <a:tc>
                  <a:txBody>
                    <a:bodyPr/>
                    <a:lstStyle/>
                    <a:p>
                      <a:pPr lvl="0" algn="r"/>
                      <a:r>
                        <a:rPr lang="en-US" sz="1600" dirty="0"/>
                        <a:t>Recurrent NN</a:t>
                      </a:r>
                    </a:p>
                  </a:txBody>
                  <a:tcPr>
                    <a:blipFill>
                      <a:blip r:embed="rId8"/>
                      <a:stretch>
                        <a:fillRect/>
                      </a:stretch>
                    </a:blipFill>
                  </a:tcPr>
                </a:tc>
                <a:extLst>
                  <a:ext uri="{0D108BD9-81ED-4DB2-BD59-A6C34878D82A}">
                    <a16:rowId xmlns:a16="http://schemas.microsoft.com/office/drawing/2014/main" val="3810365719"/>
                  </a:ext>
                </a:extLst>
              </a:tr>
              <a:tr h="1399463">
                <a:tc>
                  <a:txBody>
                    <a:bodyPr/>
                    <a:lstStyle/>
                    <a:p>
                      <a:pPr lvl="0" algn="r"/>
                      <a:r>
                        <a:rPr lang="en-US" sz="1600" dirty="0"/>
                        <a:t>Deconvolution</a:t>
                      </a:r>
                    </a:p>
                  </a:txBody>
                  <a:tcPr>
                    <a:blipFill>
                      <a:blip r:embed="rId9"/>
                      <a:stretch>
                        <a:fillRect/>
                      </a:stretch>
                    </a:blipFill>
                  </a:tcPr>
                </a:tc>
                <a:tc>
                  <a:txBody>
                    <a:bodyPr/>
                    <a:lstStyle/>
                    <a:p>
                      <a:pPr lvl="0" algn="r"/>
                      <a:endParaRPr lang="en-US" sz="1600" dirty="0"/>
                    </a:p>
                  </a:txBody>
                  <a:tcPr/>
                </a:tc>
                <a:extLst>
                  <a:ext uri="{0D108BD9-81ED-4DB2-BD59-A6C34878D82A}">
                    <a16:rowId xmlns:a16="http://schemas.microsoft.com/office/drawing/2014/main" val="2913449943"/>
                  </a:ext>
                </a:extLst>
              </a:tr>
            </a:tbl>
          </a:graphicData>
        </a:graphic>
      </p:graphicFrame>
    </p:spTree>
    <p:extLst>
      <p:ext uri="{BB962C8B-B14F-4D97-AF65-F5344CB8AC3E}">
        <p14:creationId xmlns:p14="http://schemas.microsoft.com/office/powerpoint/2010/main" val="976784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99995-0755-4CE1-8C33-79647B19C62A}"/>
              </a:ext>
            </a:extLst>
          </p:cNvPr>
          <p:cNvSpPr>
            <a:spLocks noGrp="1"/>
          </p:cNvSpPr>
          <p:nvPr>
            <p:ph type="title"/>
          </p:nvPr>
        </p:nvSpPr>
        <p:spPr/>
        <p:txBody>
          <a:bodyPr/>
          <a:lstStyle/>
          <a:p>
            <a:r>
              <a:rPr lang="en-US" dirty="0"/>
              <a:t>Comparison: #94776</a:t>
            </a:r>
          </a:p>
        </p:txBody>
      </p:sp>
      <p:sp>
        <p:nvSpPr>
          <p:cNvPr id="4" name="Date Placeholder 3">
            <a:extLst>
              <a:ext uri="{FF2B5EF4-FFF2-40B4-BE49-F238E27FC236}">
                <a16:creationId xmlns:a16="http://schemas.microsoft.com/office/drawing/2014/main" id="{098EC6DD-A4F2-495B-BE00-387495AF6910}"/>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29B88BBC-4CE7-498C-8A29-4CE43C64383E}"/>
              </a:ext>
            </a:extLst>
          </p:cNvPr>
          <p:cNvSpPr>
            <a:spLocks noGrp="1"/>
          </p:cNvSpPr>
          <p:nvPr>
            <p:ph type="sldNum" sz="quarter" idx="12"/>
          </p:nvPr>
        </p:nvSpPr>
        <p:spPr/>
        <p:txBody>
          <a:bodyPr/>
          <a:lstStyle/>
          <a:p>
            <a:fld id="{1FF7CB0A-B8A5-4FEE-A16A-0E7AFCF833DB}" type="slidenum">
              <a:rPr lang="en-US" smtClean="0"/>
              <a:t>36</a:t>
            </a:fld>
            <a:endParaRPr lang="en-US"/>
          </a:p>
        </p:txBody>
      </p:sp>
      <p:graphicFrame>
        <p:nvGraphicFramePr>
          <p:cNvPr id="50" name="Table 49">
            <a:extLst>
              <a:ext uri="{FF2B5EF4-FFF2-40B4-BE49-F238E27FC236}">
                <a16:creationId xmlns:a16="http://schemas.microsoft.com/office/drawing/2014/main" id="{D4180AFE-4DEF-46FB-B987-A6EC8A0D4F21}"/>
              </a:ext>
            </a:extLst>
          </p:cNvPr>
          <p:cNvGraphicFramePr>
            <a:graphicFrameLocks noGrp="1"/>
          </p:cNvGraphicFramePr>
          <p:nvPr>
            <p:extLst>
              <p:ext uri="{D42A27DB-BD31-4B8C-83A1-F6EECF244321}">
                <p14:modId xmlns:p14="http://schemas.microsoft.com/office/powerpoint/2010/main" val="1028246971"/>
              </p:ext>
            </p:extLst>
          </p:nvPr>
        </p:nvGraphicFramePr>
        <p:xfrm>
          <a:off x="96981" y="1059330"/>
          <a:ext cx="11998038" cy="5597852"/>
        </p:xfrm>
        <a:graphic>
          <a:graphicData uri="http://schemas.openxmlformats.org/drawingml/2006/table">
            <a:tbl>
              <a:tblPr>
                <a:tableStyleId>{2D5ABB26-0587-4C30-8999-92F81FD0307C}</a:tableStyleId>
              </a:tblPr>
              <a:tblGrid>
                <a:gridCol w="5999019">
                  <a:extLst>
                    <a:ext uri="{9D8B030D-6E8A-4147-A177-3AD203B41FA5}">
                      <a16:colId xmlns:a16="http://schemas.microsoft.com/office/drawing/2014/main" val="1432822995"/>
                    </a:ext>
                  </a:extLst>
                </a:gridCol>
                <a:gridCol w="5999019">
                  <a:extLst>
                    <a:ext uri="{9D8B030D-6E8A-4147-A177-3AD203B41FA5}">
                      <a16:colId xmlns:a16="http://schemas.microsoft.com/office/drawing/2014/main" val="1843540623"/>
                    </a:ext>
                  </a:extLst>
                </a:gridCol>
              </a:tblGrid>
              <a:tr h="1399463">
                <a:tc>
                  <a:txBody>
                    <a:bodyPr/>
                    <a:lstStyle/>
                    <a:p>
                      <a:pPr lvl="0" algn="r"/>
                      <a:r>
                        <a:rPr lang="en-US" sz="1600" dirty="0"/>
                        <a:t>Threshold</a:t>
                      </a:r>
                    </a:p>
                  </a:txBody>
                  <a:tcPr anchor="ctr">
                    <a:blipFill>
                      <a:blip r:embed="rId3"/>
                      <a:stretch>
                        <a:fillRect/>
                      </a:stretch>
                    </a:blipFill>
                  </a:tcPr>
                </a:tc>
                <a:tc>
                  <a:txBody>
                    <a:bodyPr/>
                    <a:lstStyle/>
                    <a:p>
                      <a:pPr lvl="0" algn="r"/>
                      <a:r>
                        <a:rPr lang="en-US" sz="1600" dirty="0"/>
                        <a:t>Rolling</a:t>
                      </a:r>
                      <a:br>
                        <a:rPr lang="en-US" sz="1600" dirty="0"/>
                      </a:br>
                      <a:r>
                        <a:rPr lang="en-US" sz="1600" dirty="0"/>
                        <a:t>z-score</a:t>
                      </a:r>
                    </a:p>
                  </a:txBody>
                  <a:tcPr anchor="ctr">
                    <a:blipFill>
                      <a:blip r:embed="rId4"/>
                      <a:stretch>
                        <a:fillRect/>
                      </a:stretch>
                    </a:blipFill>
                  </a:tcPr>
                </a:tc>
                <a:extLst>
                  <a:ext uri="{0D108BD9-81ED-4DB2-BD59-A6C34878D82A}">
                    <a16:rowId xmlns:a16="http://schemas.microsoft.com/office/drawing/2014/main" val="3163819997"/>
                  </a:ext>
                </a:extLst>
              </a:tr>
              <a:tr h="1399463">
                <a:tc>
                  <a:txBody>
                    <a:bodyPr/>
                    <a:lstStyle/>
                    <a:p>
                      <a:pPr lvl="0" algn="r"/>
                      <a:r>
                        <a:rPr lang="en-US" sz="1600" dirty="0"/>
                        <a:t>Laplacian of</a:t>
                      </a:r>
                      <a:br>
                        <a:rPr lang="en-US" sz="1600" dirty="0"/>
                      </a:br>
                      <a:r>
                        <a:rPr lang="en-US" sz="1600" dirty="0"/>
                        <a:t>Gaussian</a:t>
                      </a:r>
                    </a:p>
                  </a:txBody>
                  <a:tcPr anchor="ctr">
                    <a:blipFill>
                      <a:blip r:embed="rId5"/>
                      <a:stretch>
                        <a:fillRect/>
                      </a:stretch>
                    </a:blipFill>
                  </a:tcPr>
                </a:tc>
                <a:tc>
                  <a:txBody>
                    <a:bodyPr/>
                    <a:lstStyle/>
                    <a:p>
                      <a:pPr lvl="0" algn="r"/>
                      <a:r>
                        <a:rPr lang="en-US" sz="1600" dirty="0"/>
                        <a:t>Conv. NN</a:t>
                      </a:r>
                    </a:p>
                  </a:txBody>
                  <a:tcPr anchor="ctr">
                    <a:blipFill>
                      <a:blip r:embed="rId6"/>
                      <a:stretch>
                        <a:fillRect/>
                      </a:stretch>
                    </a:blipFill>
                  </a:tcPr>
                </a:tc>
                <a:extLst>
                  <a:ext uri="{0D108BD9-81ED-4DB2-BD59-A6C34878D82A}">
                    <a16:rowId xmlns:a16="http://schemas.microsoft.com/office/drawing/2014/main" val="216193735"/>
                  </a:ext>
                </a:extLst>
              </a:tr>
              <a:tr h="1399463">
                <a:tc>
                  <a:txBody>
                    <a:bodyPr/>
                    <a:lstStyle/>
                    <a:p>
                      <a:pPr lvl="0" algn="r"/>
                      <a:r>
                        <a:rPr lang="en-US" sz="1600" dirty="0"/>
                        <a:t>Laplacian with</a:t>
                      </a:r>
                      <a:br>
                        <a:rPr lang="en-US" sz="1600" dirty="0"/>
                      </a:br>
                      <a:r>
                        <a:rPr lang="en-US" sz="1600" dirty="0"/>
                        <a:t>custom kernel</a:t>
                      </a:r>
                    </a:p>
                  </a:txBody>
                  <a:tcPr anchor="ctr">
                    <a:blipFill>
                      <a:blip r:embed="rId7"/>
                      <a:stretch>
                        <a:fillRect/>
                      </a:stretch>
                    </a:blipFill>
                  </a:tcPr>
                </a:tc>
                <a:tc>
                  <a:txBody>
                    <a:bodyPr/>
                    <a:lstStyle/>
                    <a:p>
                      <a:pPr lvl="0" algn="r"/>
                      <a:r>
                        <a:rPr lang="en-US" sz="1600" dirty="0"/>
                        <a:t>Recurrent NN</a:t>
                      </a:r>
                    </a:p>
                  </a:txBody>
                  <a:tcPr anchor="ctr">
                    <a:blipFill>
                      <a:blip r:embed="rId8"/>
                      <a:stretch>
                        <a:fillRect/>
                      </a:stretch>
                    </a:blipFill>
                  </a:tcPr>
                </a:tc>
                <a:extLst>
                  <a:ext uri="{0D108BD9-81ED-4DB2-BD59-A6C34878D82A}">
                    <a16:rowId xmlns:a16="http://schemas.microsoft.com/office/drawing/2014/main" val="3810365719"/>
                  </a:ext>
                </a:extLst>
              </a:tr>
              <a:tr h="1399463">
                <a:tc>
                  <a:txBody>
                    <a:bodyPr/>
                    <a:lstStyle/>
                    <a:p>
                      <a:pPr lvl="0" algn="r"/>
                      <a:r>
                        <a:rPr lang="en-US" sz="1600" dirty="0"/>
                        <a:t>Deconvolution</a:t>
                      </a:r>
                    </a:p>
                  </a:txBody>
                  <a:tcPr anchor="ctr">
                    <a:blipFill>
                      <a:blip r:embed="rId9"/>
                      <a:stretch>
                        <a:fillRect/>
                      </a:stretch>
                    </a:blipFill>
                  </a:tcPr>
                </a:tc>
                <a:tc>
                  <a:txBody>
                    <a:bodyPr/>
                    <a:lstStyle/>
                    <a:p>
                      <a:pPr lvl="0" algn="r"/>
                      <a:endParaRPr lang="en-US" sz="1600" dirty="0"/>
                    </a:p>
                  </a:txBody>
                  <a:tcPr anchor="ctr"/>
                </a:tc>
                <a:extLst>
                  <a:ext uri="{0D108BD9-81ED-4DB2-BD59-A6C34878D82A}">
                    <a16:rowId xmlns:a16="http://schemas.microsoft.com/office/drawing/2014/main" val="2913449943"/>
                  </a:ext>
                </a:extLst>
              </a:tr>
            </a:tbl>
          </a:graphicData>
        </a:graphic>
      </p:graphicFrame>
    </p:spTree>
    <p:extLst>
      <p:ext uri="{BB962C8B-B14F-4D97-AF65-F5344CB8AC3E}">
        <p14:creationId xmlns:p14="http://schemas.microsoft.com/office/powerpoint/2010/main" val="1471122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99995-0755-4CE1-8C33-79647B19C62A}"/>
              </a:ext>
            </a:extLst>
          </p:cNvPr>
          <p:cNvSpPr>
            <a:spLocks noGrp="1"/>
          </p:cNvSpPr>
          <p:nvPr>
            <p:ph type="title"/>
          </p:nvPr>
        </p:nvSpPr>
        <p:spPr/>
        <p:txBody>
          <a:bodyPr/>
          <a:lstStyle/>
          <a:p>
            <a:r>
              <a:rPr lang="en-US" dirty="0"/>
              <a:t>Comparison: #97943</a:t>
            </a:r>
          </a:p>
        </p:txBody>
      </p:sp>
      <p:sp>
        <p:nvSpPr>
          <p:cNvPr id="4" name="Date Placeholder 3">
            <a:extLst>
              <a:ext uri="{FF2B5EF4-FFF2-40B4-BE49-F238E27FC236}">
                <a16:creationId xmlns:a16="http://schemas.microsoft.com/office/drawing/2014/main" id="{098EC6DD-A4F2-495B-BE00-387495AF6910}"/>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29B88BBC-4CE7-498C-8A29-4CE43C64383E}"/>
              </a:ext>
            </a:extLst>
          </p:cNvPr>
          <p:cNvSpPr>
            <a:spLocks noGrp="1"/>
          </p:cNvSpPr>
          <p:nvPr>
            <p:ph type="sldNum" sz="quarter" idx="12"/>
          </p:nvPr>
        </p:nvSpPr>
        <p:spPr/>
        <p:txBody>
          <a:bodyPr/>
          <a:lstStyle/>
          <a:p>
            <a:fld id="{1FF7CB0A-B8A5-4FEE-A16A-0E7AFCF833DB}" type="slidenum">
              <a:rPr lang="en-US" smtClean="0"/>
              <a:t>37</a:t>
            </a:fld>
            <a:endParaRPr lang="en-US"/>
          </a:p>
        </p:txBody>
      </p:sp>
      <p:graphicFrame>
        <p:nvGraphicFramePr>
          <p:cNvPr id="50" name="Table 49">
            <a:extLst>
              <a:ext uri="{FF2B5EF4-FFF2-40B4-BE49-F238E27FC236}">
                <a16:creationId xmlns:a16="http://schemas.microsoft.com/office/drawing/2014/main" id="{D4180AFE-4DEF-46FB-B987-A6EC8A0D4F21}"/>
              </a:ext>
            </a:extLst>
          </p:cNvPr>
          <p:cNvGraphicFramePr>
            <a:graphicFrameLocks noGrp="1"/>
          </p:cNvGraphicFramePr>
          <p:nvPr>
            <p:extLst>
              <p:ext uri="{D42A27DB-BD31-4B8C-83A1-F6EECF244321}">
                <p14:modId xmlns:p14="http://schemas.microsoft.com/office/powerpoint/2010/main" val="41554752"/>
              </p:ext>
            </p:extLst>
          </p:nvPr>
        </p:nvGraphicFramePr>
        <p:xfrm>
          <a:off x="96981" y="1059330"/>
          <a:ext cx="11998038" cy="5597852"/>
        </p:xfrm>
        <a:graphic>
          <a:graphicData uri="http://schemas.openxmlformats.org/drawingml/2006/table">
            <a:tbl>
              <a:tblPr>
                <a:tableStyleId>{2D5ABB26-0587-4C30-8999-92F81FD0307C}</a:tableStyleId>
              </a:tblPr>
              <a:tblGrid>
                <a:gridCol w="5999019">
                  <a:extLst>
                    <a:ext uri="{9D8B030D-6E8A-4147-A177-3AD203B41FA5}">
                      <a16:colId xmlns:a16="http://schemas.microsoft.com/office/drawing/2014/main" val="1432822995"/>
                    </a:ext>
                  </a:extLst>
                </a:gridCol>
                <a:gridCol w="5999019">
                  <a:extLst>
                    <a:ext uri="{9D8B030D-6E8A-4147-A177-3AD203B41FA5}">
                      <a16:colId xmlns:a16="http://schemas.microsoft.com/office/drawing/2014/main" val="1843540623"/>
                    </a:ext>
                  </a:extLst>
                </a:gridCol>
              </a:tblGrid>
              <a:tr h="1399463">
                <a:tc>
                  <a:txBody>
                    <a:bodyPr/>
                    <a:lstStyle/>
                    <a:p>
                      <a:pPr lvl="0" algn="r"/>
                      <a:r>
                        <a:rPr lang="en-US" sz="1600" dirty="0"/>
                        <a:t>Threshold</a:t>
                      </a:r>
                    </a:p>
                  </a:txBody>
                  <a:tcPr>
                    <a:blipFill>
                      <a:blip r:embed="rId3"/>
                      <a:stretch>
                        <a:fillRect/>
                      </a:stretch>
                    </a:blipFill>
                  </a:tcPr>
                </a:tc>
                <a:tc>
                  <a:txBody>
                    <a:bodyPr/>
                    <a:lstStyle/>
                    <a:p>
                      <a:pPr lvl="0" algn="r"/>
                      <a:r>
                        <a:rPr lang="en-US" sz="1600" dirty="0"/>
                        <a:t>Rolling</a:t>
                      </a:r>
                      <a:br>
                        <a:rPr lang="en-US" sz="1600" dirty="0"/>
                      </a:br>
                      <a:r>
                        <a:rPr lang="en-US" sz="1600" dirty="0"/>
                        <a:t>z-score</a:t>
                      </a:r>
                    </a:p>
                  </a:txBody>
                  <a:tcPr>
                    <a:blipFill>
                      <a:blip r:embed="rId4"/>
                      <a:stretch>
                        <a:fillRect/>
                      </a:stretch>
                    </a:blipFill>
                  </a:tcPr>
                </a:tc>
                <a:extLst>
                  <a:ext uri="{0D108BD9-81ED-4DB2-BD59-A6C34878D82A}">
                    <a16:rowId xmlns:a16="http://schemas.microsoft.com/office/drawing/2014/main" val="3163819997"/>
                  </a:ext>
                </a:extLst>
              </a:tr>
              <a:tr h="1399463">
                <a:tc>
                  <a:txBody>
                    <a:bodyPr/>
                    <a:lstStyle/>
                    <a:p>
                      <a:pPr lvl="0" algn="r"/>
                      <a:r>
                        <a:rPr lang="en-US" sz="1600" dirty="0"/>
                        <a:t>Laplacian of</a:t>
                      </a:r>
                      <a:br>
                        <a:rPr lang="en-US" sz="1600" dirty="0"/>
                      </a:br>
                      <a:r>
                        <a:rPr lang="en-US" sz="1600" dirty="0"/>
                        <a:t>Gaussian</a:t>
                      </a:r>
                    </a:p>
                  </a:txBody>
                  <a:tcPr>
                    <a:blipFill>
                      <a:blip r:embed="rId5"/>
                      <a:stretch>
                        <a:fillRect/>
                      </a:stretch>
                    </a:blipFill>
                  </a:tcPr>
                </a:tc>
                <a:tc>
                  <a:txBody>
                    <a:bodyPr/>
                    <a:lstStyle/>
                    <a:p>
                      <a:pPr lvl="0" algn="r"/>
                      <a:r>
                        <a:rPr lang="en-US" sz="1600" dirty="0"/>
                        <a:t>Conv. NN</a:t>
                      </a:r>
                    </a:p>
                  </a:txBody>
                  <a:tcPr>
                    <a:blipFill>
                      <a:blip r:embed="rId6"/>
                      <a:stretch>
                        <a:fillRect/>
                      </a:stretch>
                    </a:blipFill>
                  </a:tcPr>
                </a:tc>
                <a:extLst>
                  <a:ext uri="{0D108BD9-81ED-4DB2-BD59-A6C34878D82A}">
                    <a16:rowId xmlns:a16="http://schemas.microsoft.com/office/drawing/2014/main" val="216193735"/>
                  </a:ext>
                </a:extLst>
              </a:tr>
              <a:tr h="1399463">
                <a:tc>
                  <a:txBody>
                    <a:bodyPr/>
                    <a:lstStyle/>
                    <a:p>
                      <a:pPr lvl="0" algn="r"/>
                      <a:r>
                        <a:rPr lang="en-US" sz="1600" dirty="0"/>
                        <a:t>Laplacian with</a:t>
                      </a:r>
                      <a:br>
                        <a:rPr lang="en-US" sz="1600" dirty="0"/>
                      </a:br>
                      <a:r>
                        <a:rPr lang="en-US" sz="1600" dirty="0"/>
                        <a:t>custom kernel</a:t>
                      </a:r>
                    </a:p>
                  </a:txBody>
                  <a:tcPr>
                    <a:blipFill>
                      <a:blip r:embed="rId7"/>
                      <a:stretch>
                        <a:fillRect/>
                      </a:stretch>
                    </a:blipFill>
                  </a:tcPr>
                </a:tc>
                <a:tc>
                  <a:txBody>
                    <a:bodyPr/>
                    <a:lstStyle/>
                    <a:p>
                      <a:pPr lvl="0" algn="r"/>
                      <a:r>
                        <a:rPr lang="en-US" sz="1600" dirty="0"/>
                        <a:t>Recurrent NN</a:t>
                      </a:r>
                    </a:p>
                  </a:txBody>
                  <a:tcPr>
                    <a:blipFill>
                      <a:blip r:embed="rId8"/>
                      <a:stretch>
                        <a:fillRect/>
                      </a:stretch>
                    </a:blipFill>
                  </a:tcPr>
                </a:tc>
                <a:extLst>
                  <a:ext uri="{0D108BD9-81ED-4DB2-BD59-A6C34878D82A}">
                    <a16:rowId xmlns:a16="http://schemas.microsoft.com/office/drawing/2014/main" val="3810365719"/>
                  </a:ext>
                </a:extLst>
              </a:tr>
              <a:tr h="1399463">
                <a:tc>
                  <a:txBody>
                    <a:bodyPr/>
                    <a:lstStyle/>
                    <a:p>
                      <a:pPr lvl="0" algn="r"/>
                      <a:r>
                        <a:rPr lang="en-US" sz="1600" dirty="0"/>
                        <a:t>Deconvolution</a:t>
                      </a:r>
                    </a:p>
                  </a:txBody>
                  <a:tcPr>
                    <a:blipFill>
                      <a:blip r:embed="rId9"/>
                      <a:stretch>
                        <a:fillRect/>
                      </a:stretch>
                    </a:blipFill>
                  </a:tcPr>
                </a:tc>
                <a:tc>
                  <a:txBody>
                    <a:bodyPr/>
                    <a:lstStyle/>
                    <a:p>
                      <a:pPr lvl="0" algn="r"/>
                      <a:endParaRPr lang="en-US" sz="1600" dirty="0"/>
                    </a:p>
                  </a:txBody>
                  <a:tcPr/>
                </a:tc>
                <a:extLst>
                  <a:ext uri="{0D108BD9-81ED-4DB2-BD59-A6C34878D82A}">
                    <a16:rowId xmlns:a16="http://schemas.microsoft.com/office/drawing/2014/main" val="2913449943"/>
                  </a:ext>
                </a:extLst>
              </a:tr>
            </a:tbl>
          </a:graphicData>
        </a:graphic>
      </p:graphicFrame>
    </p:spTree>
    <p:extLst>
      <p:ext uri="{BB962C8B-B14F-4D97-AF65-F5344CB8AC3E}">
        <p14:creationId xmlns:p14="http://schemas.microsoft.com/office/powerpoint/2010/main" val="4273861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FFFE-3CCF-4A2E-84AD-3BB8CC5DACB4}"/>
              </a:ext>
            </a:extLst>
          </p:cNvPr>
          <p:cNvSpPr>
            <a:spLocks noGrp="1"/>
          </p:cNvSpPr>
          <p:nvPr>
            <p:ph type="title"/>
          </p:nvPr>
        </p:nvSpPr>
        <p:spPr/>
        <p:txBody>
          <a:bodyPr/>
          <a:lstStyle/>
          <a:p>
            <a:r>
              <a:rPr lang="en-US" dirty="0"/>
              <a:t>Events in fusion plasmas</a:t>
            </a:r>
          </a:p>
        </p:txBody>
      </p:sp>
      <p:sp>
        <p:nvSpPr>
          <p:cNvPr id="3" name="Content Placeholder 2">
            <a:extLst>
              <a:ext uri="{FF2B5EF4-FFF2-40B4-BE49-F238E27FC236}">
                <a16:creationId xmlns:a16="http://schemas.microsoft.com/office/drawing/2014/main" id="{9F505217-AC52-4562-9BA8-75E324DF1AE2}"/>
              </a:ext>
            </a:extLst>
          </p:cNvPr>
          <p:cNvSpPr>
            <a:spLocks noGrp="1"/>
          </p:cNvSpPr>
          <p:nvPr>
            <p:ph idx="1"/>
          </p:nvPr>
        </p:nvSpPr>
        <p:spPr/>
        <p:txBody>
          <a:bodyPr>
            <a:normAutofit/>
          </a:bodyPr>
          <a:lstStyle/>
          <a:p>
            <a:r>
              <a:rPr lang="en-US" sz="2800" dirty="0"/>
              <a:t>Fusion plasmas host events (MHD instabilities, disruptions...)</a:t>
            </a:r>
          </a:p>
          <a:p>
            <a:r>
              <a:rPr lang="en-US" sz="2800" dirty="0"/>
              <a:t>Further events in subsystems outside the plasma</a:t>
            </a:r>
          </a:p>
          <a:p>
            <a:r>
              <a:rPr lang="en-US" sz="2800" dirty="0"/>
              <a:t>Data with important variety and scale </a:t>
            </a:r>
          </a:p>
          <a:p>
            <a:r>
              <a:rPr lang="en-US" sz="2800" dirty="0"/>
              <a:t>Automated event detection key for safe and efficient operation</a:t>
            </a:r>
          </a:p>
          <a:p>
            <a:pPr lvl="1"/>
            <a:r>
              <a:rPr lang="en-US" sz="2800" dirty="0"/>
              <a:t>Robust against variability</a:t>
            </a:r>
          </a:p>
          <a:p>
            <a:pPr lvl="1"/>
            <a:r>
              <a:rPr lang="en-US" sz="2800" dirty="0"/>
              <a:t>Preserving the most information</a:t>
            </a:r>
          </a:p>
        </p:txBody>
      </p:sp>
      <p:sp>
        <p:nvSpPr>
          <p:cNvPr id="4" name="Date Placeholder 3">
            <a:extLst>
              <a:ext uri="{FF2B5EF4-FFF2-40B4-BE49-F238E27FC236}">
                <a16:creationId xmlns:a16="http://schemas.microsoft.com/office/drawing/2014/main" id="{9BD39B78-33C8-4804-830C-C49A1F664C6D}"/>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52E35B0F-6B39-4F4F-A086-418517352437}"/>
              </a:ext>
            </a:extLst>
          </p:cNvPr>
          <p:cNvSpPr>
            <a:spLocks noGrp="1"/>
          </p:cNvSpPr>
          <p:nvPr>
            <p:ph type="sldNum" sz="quarter" idx="12"/>
          </p:nvPr>
        </p:nvSpPr>
        <p:spPr/>
        <p:txBody>
          <a:bodyPr/>
          <a:lstStyle/>
          <a:p>
            <a:fld id="{1FF7CB0A-B8A5-4FEE-A16A-0E7AFCF833DB}" type="slidenum">
              <a:rPr lang="en-US" smtClean="0"/>
              <a:t>4</a:t>
            </a:fld>
            <a:endParaRPr lang="en-US"/>
          </a:p>
        </p:txBody>
      </p:sp>
    </p:spTree>
    <p:extLst>
      <p:ext uri="{BB962C8B-B14F-4D97-AF65-F5344CB8AC3E}">
        <p14:creationId xmlns:p14="http://schemas.microsoft.com/office/powerpoint/2010/main" val="2350949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FF572-B7D1-4968-9528-18D39F3F5058}"/>
              </a:ext>
            </a:extLst>
          </p:cNvPr>
          <p:cNvSpPr>
            <a:spLocks noGrp="1"/>
          </p:cNvSpPr>
          <p:nvPr>
            <p:ph type="title"/>
          </p:nvPr>
        </p:nvSpPr>
        <p:spPr/>
        <p:txBody>
          <a:bodyPr/>
          <a:lstStyle/>
          <a:p>
            <a:r>
              <a:rPr lang="en-US" dirty="0"/>
              <a:t>Edge-Localized modes</a:t>
            </a:r>
          </a:p>
        </p:txBody>
      </p:sp>
      <p:sp>
        <p:nvSpPr>
          <p:cNvPr id="3" name="Content Placeholder 2">
            <a:extLst>
              <a:ext uri="{FF2B5EF4-FFF2-40B4-BE49-F238E27FC236}">
                <a16:creationId xmlns:a16="http://schemas.microsoft.com/office/drawing/2014/main" id="{CB96B856-3A37-4740-9C4E-69611FFE6799}"/>
              </a:ext>
            </a:extLst>
          </p:cNvPr>
          <p:cNvSpPr>
            <a:spLocks noGrp="1"/>
          </p:cNvSpPr>
          <p:nvPr>
            <p:ph idx="1"/>
          </p:nvPr>
        </p:nvSpPr>
        <p:spPr/>
        <p:txBody>
          <a:bodyPr>
            <a:normAutofit/>
          </a:bodyPr>
          <a:lstStyle/>
          <a:p>
            <a:r>
              <a:rPr lang="en-US" sz="2800" dirty="0"/>
              <a:t>Recurring releases of heat and particles in H-mode</a:t>
            </a:r>
          </a:p>
          <a:p>
            <a:r>
              <a:rPr lang="en-US" sz="2800" dirty="0"/>
              <a:t>Loss of confinement, wall damage</a:t>
            </a:r>
          </a:p>
          <a:p>
            <a:r>
              <a:rPr lang="en-US" sz="2800" dirty="0"/>
              <a:t>Exhausting of impurities</a:t>
            </a:r>
          </a:p>
          <a:p>
            <a:r>
              <a:rPr lang="en-US" sz="2800" dirty="0"/>
              <a:t>ITER will have ELMs</a:t>
            </a:r>
          </a:p>
        </p:txBody>
      </p:sp>
      <p:sp>
        <p:nvSpPr>
          <p:cNvPr id="4" name="Date Placeholder 3">
            <a:extLst>
              <a:ext uri="{FF2B5EF4-FFF2-40B4-BE49-F238E27FC236}">
                <a16:creationId xmlns:a16="http://schemas.microsoft.com/office/drawing/2014/main" id="{B09643AF-0345-4053-8877-77875388A2B0}"/>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CD117223-0A6E-43A7-8CEF-8A1F2B575445}"/>
              </a:ext>
            </a:extLst>
          </p:cNvPr>
          <p:cNvSpPr>
            <a:spLocks noGrp="1"/>
          </p:cNvSpPr>
          <p:nvPr>
            <p:ph type="sldNum" sz="quarter" idx="12"/>
          </p:nvPr>
        </p:nvSpPr>
        <p:spPr/>
        <p:txBody>
          <a:bodyPr/>
          <a:lstStyle/>
          <a:p>
            <a:fld id="{1FF7CB0A-B8A5-4FEE-A16A-0E7AFCF833DB}" type="slidenum">
              <a:rPr lang="en-US" smtClean="0"/>
              <a:t>5</a:t>
            </a:fld>
            <a:endParaRPr lang="en-US"/>
          </a:p>
        </p:txBody>
      </p:sp>
      <p:pic>
        <p:nvPicPr>
          <p:cNvPr id="6" name="Picture Placeholder 4">
            <a:extLst>
              <a:ext uri="{FF2B5EF4-FFF2-40B4-BE49-F238E27FC236}">
                <a16:creationId xmlns:a16="http://schemas.microsoft.com/office/drawing/2014/main" id="{3B3F8E44-96BF-4D5F-97D7-ED4E743420DC}"/>
              </a:ext>
            </a:extLst>
          </p:cNvPr>
          <p:cNvPicPr>
            <a:picLocks/>
          </p:cNvPicPr>
          <p:nvPr/>
        </p:nvPicPr>
        <p:blipFill rotWithShape="1">
          <a:blip r:embed="rId3">
            <a:clrChange>
              <a:clrFrom>
                <a:srgbClr val="FFFFFF"/>
              </a:clrFrom>
              <a:clrTo>
                <a:srgbClr val="FFFFFF">
                  <a:alpha val="0"/>
                </a:srgbClr>
              </a:clrTo>
            </a:clrChange>
          </a:blip>
          <a:srcRect l="6881" r="4764"/>
          <a:stretch/>
        </p:blipFill>
        <p:spPr>
          <a:xfrm>
            <a:off x="5485961" y="2124839"/>
            <a:ext cx="5617029" cy="4349780"/>
          </a:xfrm>
          <a:prstGeom prst="rect">
            <a:avLst/>
          </a:prstGeom>
          <a:ln w="0">
            <a:noFill/>
          </a:ln>
        </p:spPr>
      </p:pic>
    </p:spTree>
    <p:extLst>
      <p:ext uri="{BB962C8B-B14F-4D97-AF65-F5344CB8AC3E}">
        <p14:creationId xmlns:p14="http://schemas.microsoft.com/office/powerpoint/2010/main" val="3730874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2E2C1-5420-40EC-ACB1-F30B60542DCB}"/>
              </a:ext>
            </a:extLst>
          </p:cNvPr>
          <p:cNvSpPr>
            <a:spLocks noGrp="1"/>
          </p:cNvSpPr>
          <p:nvPr>
            <p:ph type="title"/>
          </p:nvPr>
        </p:nvSpPr>
        <p:spPr/>
        <p:txBody>
          <a:bodyPr/>
          <a:lstStyle/>
          <a:p>
            <a:r>
              <a:rPr lang="en-US" dirty="0"/>
              <a:t>stochasticity in ELMs</a:t>
            </a:r>
          </a:p>
        </p:txBody>
      </p:sp>
      <p:sp>
        <p:nvSpPr>
          <p:cNvPr id="3" name="Content Placeholder 2">
            <a:extLst>
              <a:ext uri="{FF2B5EF4-FFF2-40B4-BE49-F238E27FC236}">
                <a16:creationId xmlns:a16="http://schemas.microsoft.com/office/drawing/2014/main" id="{4027A226-397A-4894-860A-4C7E38D640BB}"/>
              </a:ext>
            </a:extLst>
          </p:cNvPr>
          <p:cNvSpPr>
            <a:spLocks noGrp="1"/>
          </p:cNvSpPr>
          <p:nvPr>
            <p:ph idx="1"/>
          </p:nvPr>
        </p:nvSpPr>
        <p:spPr>
          <a:xfrm>
            <a:off x="587726" y="839787"/>
            <a:ext cx="8039038" cy="4708125"/>
          </a:xfrm>
        </p:spPr>
        <p:txBody>
          <a:bodyPr>
            <a:normAutofit/>
          </a:bodyPr>
          <a:lstStyle/>
          <a:p>
            <a:r>
              <a:rPr lang="en-US" sz="2800" dirty="0"/>
              <a:t>ELMs detected from edge light emission</a:t>
            </a:r>
          </a:p>
          <a:p>
            <a:r>
              <a:rPr lang="en-US" sz="2800" dirty="0"/>
              <a:t>Associated with drop in stored plasma energy</a:t>
            </a:r>
          </a:p>
          <a:p>
            <a:r>
              <a:rPr lang="en-US" sz="2800" dirty="0"/>
              <a:t>Influenced by plasma conditions</a:t>
            </a:r>
          </a:p>
          <a:p>
            <a:r>
              <a:rPr lang="en-US" sz="2800" dirty="0"/>
              <a:t>Behavior varies from pulse to pulse</a:t>
            </a:r>
          </a:p>
          <a:p>
            <a:endParaRPr lang="en-US" sz="2800" dirty="0"/>
          </a:p>
          <a:p>
            <a:endParaRPr lang="en-US" sz="2800" dirty="0"/>
          </a:p>
        </p:txBody>
      </p:sp>
      <p:sp>
        <p:nvSpPr>
          <p:cNvPr id="4" name="Date Placeholder 3">
            <a:extLst>
              <a:ext uri="{FF2B5EF4-FFF2-40B4-BE49-F238E27FC236}">
                <a16:creationId xmlns:a16="http://schemas.microsoft.com/office/drawing/2014/main" id="{1728A824-6718-4F0F-BFFA-2E1BAB91B22C}"/>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1D4694AF-5669-42F9-BAE2-4DBC33A8E090}"/>
              </a:ext>
            </a:extLst>
          </p:cNvPr>
          <p:cNvSpPr>
            <a:spLocks noGrp="1"/>
          </p:cNvSpPr>
          <p:nvPr>
            <p:ph type="sldNum" sz="quarter" idx="12"/>
          </p:nvPr>
        </p:nvSpPr>
        <p:spPr/>
        <p:txBody>
          <a:bodyPr/>
          <a:lstStyle/>
          <a:p>
            <a:fld id="{1FF7CB0A-B8A5-4FEE-A16A-0E7AFCF833DB}" type="slidenum">
              <a:rPr lang="en-US" smtClean="0"/>
              <a:t>6</a:t>
            </a:fld>
            <a:endParaRPr lang="en-US"/>
          </a:p>
        </p:txBody>
      </p:sp>
      <p:pic>
        <p:nvPicPr>
          <p:cNvPr id="6" name="Picture Placeholder 14">
            <a:extLst>
              <a:ext uri="{FF2B5EF4-FFF2-40B4-BE49-F238E27FC236}">
                <a16:creationId xmlns:a16="http://schemas.microsoft.com/office/drawing/2014/main" id="{2D7D9F96-3497-49C6-B155-01E0473BE4DC}"/>
              </a:ext>
            </a:extLst>
          </p:cNvPr>
          <p:cNvPicPr>
            <a:picLocks noChangeAspect="1"/>
          </p:cNvPicPr>
          <p:nvPr/>
        </p:nvPicPr>
        <p:blipFill rotWithShape="1">
          <a:blip r:embed="rId3"/>
          <a:srcRect l="-1091" t="53966" r="-1520" b="-314"/>
          <a:stretch/>
        </p:blipFill>
        <p:spPr>
          <a:xfrm>
            <a:off x="4479405" y="3517880"/>
            <a:ext cx="4725619" cy="2177814"/>
          </a:xfrm>
          <a:prstGeom prst="rect">
            <a:avLst/>
          </a:prstGeom>
        </p:spPr>
      </p:pic>
    </p:spTree>
    <p:extLst>
      <p:ext uri="{BB962C8B-B14F-4D97-AF65-F5344CB8AC3E}">
        <p14:creationId xmlns:p14="http://schemas.microsoft.com/office/powerpoint/2010/main" val="3663843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C6F75-C510-4D0D-BCA0-7D91A0E75839}"/>
              </a:ext>
            </a:extLst>
          </p:cNvPr>
          <p:cNvSpPr>
            <a:spLocks noGrp="1"/>
          </p:cNvSpPr>
          <p:nvPr>
            <p:ph type="title"/>
          </p:nvPr>
        </p:nvSpPr>
        <p:spPr/>
        <p:txBody>
          <a:bodyPr/>
          <a:lstStyle/>
          <a:p>
            <a:r>
              <a:rPr lang="en-US" dirty="0"/>
              <a:t>Motivation: questions</a:t>
            </a:r>
          </a:p>
        </p:txBody>
      </p:sp>
      <p:sp>
        <p:nvSpPr>
          <p:cNvPr id="3" name="Content Placeholder 2">
            <a:extLst>
              <a:ext uri="{FF2B5EF4-FFF2-40B4-BE49-F238E27FC236}">
                <a16:creationId xmlns:a16="http://schemas.microsoft.com/office/drawing/2014/main" id="{73067590-1B33-45B7-8CDA-E4E5BB74CDF3}"/>
              </a:ext>
            </a:extLst>
          </p:cNvPr>
          <p:cNvSpPr>
            <a:spLocks noGrp="1"/>
          </p:cNvSpPr>
          <p:nvPr>
            <p:ph idx="1"/>
          </p:nvPr>
        </p:nvSpPr>
        <p:spPr/>
        <p:txBody>
          <a:bodyPr>
            <a:normAutofit/>
          </a:bodyPr>
          <a:lstStyle/>
          <a:p>
            <a:r>
              <a:rPr lang="en-US" sz="2800" dirty="0"/>
              <a:t>Which conditions/controls influence ELMs?</a:t>
            </a:r>
          </a:p>
          <a:p>
            <a:r>
              <a:rPr lang="en-US" sz="2800" dirty="0"/>
              <a:t>How to study a large set of pulses, while preserving information?</a:t>
            </a:r>
          </a:p>
          <a:p>
            <a:r>
              <a:rPr lang="en-US" sz="2800" dirty="0"/>
              <a:t>How to study rare but violent ELMs?</a:t>
            </a:r>
          </a:p>
        </p:txBody>
      </p:sp>
      <p:sp>
        <p:nvSpPr>
          <p:cNvPr id="4" name="Date Placeholder 3">
            <a:extLst>
              <a:ext uri="{FF2B5EF4-FFF2-40B4-BE49-F238E27FC236}">
                <a16:creationId xmlns:a16="http://schemas.microsoft.com/office/drawing/2014/main" id="{B93DEE74-781C-46AA-B66C-FE2970B63861}"/>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A26F909F-37F7-4A24-BD39-2158DA99F475}"/>
              </a:ext>
            </a:extLst>
          </p:cNvPr>
          <p:cNvSpPr>
            <a:spLocks noGrp="1"/>
          </p:cNvSpPr>
          <p:nvPr>
            <p:ph type="sldNum" sz="quarter" idx="12"/>
          </p:nvPr>
        </p:nvSpPr>
        <p:spPr/>
        <p:txBody>
          <a:bodyPr/>
          <a:lstStyle/>
          <a:p>
            <a:fld id="{1FF7CB0A-B8A5-4FEE-A16A-0E7AFCF833DB}" type="slidenum">
              <a:rPr lang="en-US" smtClean="0"/>
              <a:t>7</a:t>
            </a:fld>
            <a:endParaRPr lang="en-US"/>
          </a:p>
        </p:txBody>
      </p:sp>
    </p:spTree>
    <p:extLst>
      <p:ext uri="{BB962C8B-B14F-4D97-AF65-F5344CB8AC3E}">
        <p14:creationId xmlns:p14="http://schemas.microsoft.com/office/powerpoint/2010/main" val="692651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C6F75-C510-4D0D-BCA0-7D91A0E75839}"/>
              </a:ext>
            </a:extLst>
          </p:cNvPr>
          <p:cNvSpPr>
            <a:spLocks noGrp="1"/>
          </p:cNvSpPr>
          <p:nvPr>
            <p:ph type="title"/>
          </p:nvPr>
        </p:nvSpPr>
        <p:spPr/>
        <p:txBody>
          <a:bodyPr/>
          <a:lstStyle/>
          <a:p>
            <a:r>
              <a:rPr lang="en-US" dirty="0"/>
              <a:t>Motivation: Answers</a:t>
            </a:r>
          </a:p>
        </p:txBody>
      </p:sp>
      <p:sp>
        <p:nvSpPr>
          <p:cNvPr id="3" name="Content Placeholder 2">
            <a:extLst>
              <a:ext uri="{FF2B5EF4-FFF2-40B4-BE49-F238E27FC236}">
                <a16:creationId xmlns:a16="http://schemas.microsoft.com/office/drawing/2014/main" id="{73067590-1B33-45B7-8CDA-E4E5BB74CDF3}"/>
              </a:ext>
            </a:extLst>
          </p:cNvPr>
          <p:cNvSpPr>
            <a:spLocks noGrp="1"/>
          </p:cNvSpPr>
          <p:nvPr>
            <p:ph idx="1"/>
          </p:nvPr>
        </p:nvSpPr>
        <p:spPr/>
        <p:txBody>
          <a:bodyPr>
            <a:normAutofit/>
          </a:bodyPr>
          <a:lstStyle/>
          <a:p>
            <a:pPr marL="60748" indent="0">
              <a:buNone/>
            </a:pPr>
            <a:r>
              <a:rPr lang="en-US" sz="2800" dirty="0"/>
              <a:t>Use data science to:</a:t>
            </a:r>
          </a:p>
          <a:p>
            <a:pPr lvl="1"/>
            <a:r>
              <a:rPr lang="en-US" sz="2800" dirty="0"/>
              <a:t>Detect ELMs</a:t>
            </a:r>
          </a:p>
          <a:p>
            <a:pPr lvl="1"/>
            <a:r>
              <a:rPr lang="en-US" sz="2800" dirty="0"/>
              <a:t>Describe their statistical characteristics</a:t>
            </a:r>
            <a:br>
              <a:rPr lang="en-US" sz="2800" dirty="0"/>
            </a:br>
            <a:r>
              <a:rPr lang="en-US" sz="2800" dirty="0"/>
              <a:t>(for timing and energy loss)</a:t>
            </a:r>
            <a:br>
              <a:rPr lang="en-US" sz="2800" dirty="0"/>
            </a:br>
            <a:r>
              <a:rPr lang="en-US" sz="2800" dirty="0"/>
              <a:t>using probability distributions</a:t>
            </a:r>
          </a:p>
          <a:p>
            <a:pPr lvl="1"/>
            <a:r>
              <a:rPr lang="en-US" sz="2800" dirty="0"/>
              <a:t>Study dependence on plasma conditions</a:t>
            </a:r>
          </a:p>
          <a:p>
            <a:pPr lvl="1"/>
            <a:r>
              <a:rPr lang="en-US" sz="2800" dirty="0"/>
              <a:t>Study rare events using distributions</a:t>
            </a:r>
          </a:p>
        </p:txBody>
      </p:sp>
      <p:sp>
        <p:nvSpPr>
          <p:cNvPr id="4" name="Date Placeholder 3">
            <a:extLst>
              <a:ext uri="{FF2B5EF4-FFF2-40B4-BE49-F238E27FC236}">
                <a16:creationId xmlns:a16="http://schemas.microsoft.com/office/drawing/2014/main" id="{B93DEE74-781C-46AA-B66C-FE2970B63861}"/>
              </a:ext>
            </a:extLst>
          </p:cNvPr>
          <p:cNvSpPr>
            <a:spLocks noGrp="1"/>
          </p:cNvSpPr>
          <p:nvPr>
            <p:ph type="dt" sz="half" idx="10"/>
          </p:nvPr>
        </p:nvSpPr>
        <p:spPr/>
        <p:txBody>
          <a:bodyPr/>
          <a:lstStyle/>
          <a:p>
            <a:fld id="{B9DDC91F-5BE4-47FD-98DF-11BF2EFF5FE0}" type="datetime1">
              <a:rPr lang="nl-BE" smtClean="0"/>
              <a:t>13/06/2023</a:t>
            </a:fld>
            <a:endParaRPr lang="en-US"/>
          </a:p>
        </p:txBody>
      </p:sp>
      <p:sp>
        <p:nvSpPr>
          <p:cNvPr id="5" name="Slide Number Placeholder 4">
            <a:extLst>
              <a:ext uri="{FF2B5EF4-FFF2-40B4-BE49-F238E27FC236}">
                <a16:creationId xmlns:a16="http://schemas.microsoft.com/office/drawing/2014/main" id="{A26F909F-37F7-4A24-BD39-2158DA99F475}"/>
              </a:ext>
            </a:extLst>
          </p:cNvPr>
          <p:cNvSpPr>
            <a:spLocks noGrp="1"/>
          </p:cNvSpPr>
          <p:nvPr>
            <p:ph type="sldNum" sz="quarter" idx="12"/>
          </p:nvPr>
        </p:nvSpPr>
        <p:spPr/>
        <p:txBody>
          <a:bodyPr/>
          <a:lstStyle/>
          <a:p>
            <a:fld id="{1FF7CB0A-B8A5-4FEE-A16A-0E7AFCF833DB}" type="slidenum">
              <a:rPr lang="en-US" smtClean="0"/>
              <a:t>8</a:t>
            </a:fld>
            <a:endParaRPr lang="en-US"/>
          </a:p>
        </p:txBody>
      </p:sp>
      <p:pic>
        <p:nvPicPr>
          <p:cNvPr id="6" name="Picture 5">
            <a:extLst>
              <a:ext uri="{FF2B5EF4-FFF2-40B4-BE49-F238E27FC236}">
                <a16:creationId xmlns:a16="http://schemas.microsoft.com/office/drawing/2014/main" id="{31E5ACCD-9F9B-4AF6-ADA2-6A151464DB4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91692" y="2433782"/>
            <a:ext cx="2895180" cy="1990436"/>
          </a:xfrm>
          <a:prstGeom prst="rect">
            <a:avLst/>
          </a:prstGeom>
        </p:spPr>
      </p:pic>
    </p:spTree>
    <p:extLst>
      <p:ext uri="{BB962C8B-B14F-4D97-AF65-F5344CB8AC3E}">
        <p14:creationId xmlns:p14="http://schemas.microsoft.com/office/powerpoint/2010/main" val="2170565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BDA4EE-F287-4037-ABC1-159F624DFA52}"/>
              </a:ext>
            </a:extLst>
          </p:cNvPr>
          <p:cNvSpPr>
            <a:spLocks noGrp="1"/>
          </p:cNvSpPr>
          <p:nvPr>
            <p:ph type="ctrTitle"/>
          </p:nvPr>
        </p:nvSpPr>
        <p:spPr/>
        <p:txBody>
          <a:bodyPr/>
          <a:lstStyle/>
          <a:p>
            <a:r>
              <a:rPr lang="en-US" dirty="0"/>
              <a:t>ELM distributions</a:t>
            </a:r>
          </a:p>
        </p:txBody>
      </p:sp>
      <p:sp>
        <p:nvSpPr>
          <p:cNvPr id="5" name="Slide Number Placeholder 4">
            <a:extLst>
              <a:ext uri="{FF2B5EF4-FFF2-40B4-BE49-F238E27FC236}">
                <a16:creationId xmlns:a16="http://schemas.microsoft.com/office/drawing/2014/main" id="{BCE1616C-7895-4B13-B63E-79FFBF987A47}"/>
              </a:ext>
            </a:extLst>
          </p:cNvPr>
          <p:cNvSpPr>
            <a:spLocks noGrp="1"/>
          </p:cNvSpPr>
          <p:nvPr>
            <p:ph type="sldNum" sz="quarter" idx="4"/>
          </p:nvPr>
        </p:nvSpPr>
        <p:spPr/>
        <p:txBody>
          <a:bodyPr/>
          <a:lstStyle/>
          <a:p>
            <a:fld id="{1FF7CB0A-B8A5-4FEE-A16A-0E7AFCF833DB}" type="slidenum">
              <a:rPr lang="en-US" smtClean="0"/>
              <a:t>9</a:t>
            </a:fld>
            <a:endParaRPr lang="en-US"/>
          </a:p>
        </p:txBody>
      </p:sp>
    </p:spTree>
    <p:extLst>
      <p:ext uri="{BB962C8B-B14F-4D97-AF65-F5344CB8AC3E}">
        <p14:creationId xmlns:p14="http://schemas.microsoft.com/office/powerpoint/2010/main" val="1563968040"/>
      </p:ext>
    </p:extLst>
  </p:cSld>
  <p:clrMapOvr>
    <a:masterClrMapping/>
  </p:clrMapOvr>
</p:sld>
</file>

<file path=ppt/theme/theme1.xml><?xml version="1.0" encoding="utf-8"?>
<a:theme xmlns:a="http://schemas.openxmlformats.org/drawingml/2006/main" name="Kantoorthema">
  <a:themeElements>
    <a:clrScheme name="Aangepast 2">
      <a:dk1>
        <a:sysClr val="windowText" lastClr="000000"/>
      </a:dk1>
      <a:lt1>
        <a:sysClr val="window" lastClr="FFFFFF"/>
      </a:lt1>
      <a:dk2>
        <a:srgbClr val="1E64C8"/>
      </a:dk2>
      <a:lt2>
        <a:srgbClr val="E9F0FA"/>
      </a:lt2>
      <a:accent1>
        <a:srgbClr val="8BBEE8"/>
      </a:accent1>
      <a:accent2>
        <a:srgbClr val="99CCEF"/>
      </a:accent2>
      <a:accent3>
        <a:srgbClr val="A7DAF6"/>
      </a:accent3>
      <a:accent4>
        <a:srgbClr val="B5E8FD"/>
      </a:accent4>
      <a:accent5>
        <a:srgbClr val="C3F6FF"/>
      </a:accent5>
      <a:accent6>
        <a:srgbClr val="D1FFFF"/>
      </a:accent6>
      <a:hlink>
        <a:srgbClr val="1E64C8"/>
      </a:hlink>
      <a:folHlink>
        <a:srgbClr val="1E64C8"/>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1E64C8"/>
          </a:solidFill>
          <a:headEnd type="none"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342900" indent="-342900" algn="l">
          <a:lnSpc>
            <a:spcPct val="120000"/>
          </a:lnSpc>
          <a:buFont typeface="Arial" panose="020B0604020202020204" pitchFamily="34" charset="0"/>
          <a:buChar char="‒"/>
          <a:defRPr sz="2500" smtClean="0"/>
        </a:defPPr>
      </a:lstStyle>
    </a:txDef>
  </a:objectDefaults>
  <a:extraClrSchemeLst/>
  <a:extLst>
    <a:ext uri="{05A4C25C-085E-4340-85A3-A5531E510DB2}">
      <thm15:themeFamily xmlns:thm15="http://schemas.microsoft.com/office/thememl/2012/main" name="Presentatie1" id="{FA8EA5F8-720D-4D8A-AF53-7ABCC615F791}" vid="{7F1ACACA-295D-4EDA-B8CA-A2BC5F382E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PowerPoint_UGent_EN_EA</Template>
  <TotalTime>6655</TotalTime>
  <Words>2896</Words>
  <Application>Microsoft Office PowerPoint</Application>
  <PresentationFormat>Widescreen</PresentationFormat>
  <Paragraphs>463</Paragraphs>
  <Slides>37</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Cambria Math</vt:lpstr>
      <vt:lpstr>Kantoorthema</vt:lpstr>
      <vt:lpstr>A comparative study of event detection methods in fusion devices with an application to edge-localized modes</vt:lpstr>
      <vt:lpstr>outline</vt:lpstr>
      <vt:lpstr>Motivation</vt:lpstr>
      <vt:lpstr>Events in fusion plasmas</vt:lpstr>
      <vt:lpstr>Edge-Localized modes</vt:lpstr>
      <vt:lpstr>stochasticity in ELMs</vt:lpstr>
      <vt:lpstr>Motivation: questions</vt:lpstr>
      <vt:lpstr>Motivation: Answers</vt:lpstr>
      <vt:lpstr>ELM distributions</vt:lpstr>
      <vt:lpstr>Data description</vt:lpstr>
      <vt:lpstr>Intra/inter-shot variability</vt:lpstr>
      <vt:lpstr>Elm distributions</vt:lpstr>
      <vt:lpstr>ELM distribution MAPS</vt:lpstr>
      <vt:lpstr>Tail ELM events</vt:lpstr>
      <vt:lpstr>ELM detection</vt:lpstr>
      <vt:lpstr>Optimizing a threshold</vt:lpstr>
      <vt:lpstr>improving ELM detection</vt:lpstr>
      <vt:lpstr>Laplacian of Gaussian filter</vt:lpstr>
      <vt:lpstr>Deconvolution</vt:lpstr>
      <vt:lpstr>Moving statistical features</vt:lpstr>
      <vt:lpstr>Convolutional neural networks</vt:lpstr>
      <vt:lpstr>Recurrent neural networks</vt:lpstr>
      <vt:lpstr>Evaluation</vt:lpstr>
      <vt:lpstr>Evaluation metrics</vt:lpstr>
      <vt:lpstr>Evaluation</vt:lpstr>
      <vt:lpstr>Comparison: #97943</vt:lpstr>
      <vt:lpstr>Comparison: #94776</vt:lpstr>
      <vt:lpstr>Conclusion</vt:lpstr>
      <vt:lpstr>Conclusion and outlook</vt:lpstr>
      <vt:lpstr>backup slides</vt:lpstr>
      <vt:lpstr>PowerPoint Presentation</vt:lpstr>
      <vt:lpstr>PowerPoint Presentation</vt:lpstr>
      <vt:lpstr>PowerPoint Presentation</vt:lpstr>
      <vt:lpstr>Comparison: #97395</vt:lpstr>
      <vt:lpstr>Comparison: #94442</vt:lpstr>
      <vt:lpstr>Comparison: #94776</vt:lpstr>
      <vt:lpstr>Comparison: #97943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Alhage</dc:creator>
  <cp:lastModifiedBy>Jerome Alhage</cp:lastModifiedBy>
  <cp:revision>595</cp:revision>
  <dcterms:created xsi:type="dcterms:W3CDTF">2023-01-24T12:00:04Z</dcterms:created>
  <dcterms:modified xsi:type="dcterms:W3CDTF">2023-06-12T23:57:40Z</dcterms:modified>
</cp:coreProperties>
</file>