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3.jpg" ContentType="image/jpg"/>
  <Override PartName="/ppt/media/image94.jpg" ContentType="image/jp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35" r:id="rId1"/>
  </p:sldMasterIdLst>
  <p:notesMasterIdLst>
    <p:notesMasterId r:id="rId26"/>
  </p:notesMasterIdLst>
  <p:sldIdLst>
    <p:sldId id="506" r:id="rId2"/>
    <p:sldId id="722" r:id="rId3"/>
    <p:sldId id="718" r:id="rId4"/>
    <p:sldId id="723" r:id="rId5"/>
    <p:sldId id="724" r:id="rId6"/>
    <p:sldId id="271" r:id="rId7"/>
    <p:sldId id="509" r:id="rId8"/>
    <p:sldId id="708" r:id="rId9"/>
    <p:sldId id="726" r:id="rId10"/>
    <p:sldId id="446" r:id="rId11"/>
    <p:sldId id="720" r:id="rId12"/>
    <p:sldId id="462" r:id="rId13"/>
    <p:sldId id="727" r:id="rId14"/>
    <p:sldId id="530" r:id="rId15"/>
    <p:sldId id="729" r:id="rId16"/>
    <p:sldId id="260" r:id="rId17"/>
    <p:sldId id="730" r:id="rId18"/>
    <p:sldId id="731" r:id="rId19"/>
    <p:sldId id="744" r:id="rId20"/>
    <p:sldId id="257" r:id="rId21"/>
    <p:sldId id="272" r:id="rId22"/>
    <p:sldId id="341" r:id="rId23"/>
    <p:sldId id="743" r:id="rId24"/>
    <p:sldId id="717" r:id="rId25"/>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2" pos="7412">
          <p15:clr>
            <a:srgbClr val="A4A3A4"/>
          </p15:clr>
        </p15:guide>
        <p15:guide id="3" orient="horz" pos="11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94" autoAdjust="0"/>
    <p:restoredTop sz="86418" autoAdjust="0"/>
  </p:normalViewPr>
  <p:slideViewPr>
    <p:cSldViewPr snapToGrid="0" showGuides="1">
      <p:cViewPr varScale="1">
        <p:scale>
          <a:sx n="98" d="100"/>
          <a:sy n="98" d="100"/>
        </p:scale>
        <p:origin x="216" y="840"/>
      </p:cViewPr>
      <p:guideLst>
        <p:guide pos="7412"/>
        <p:guide orient="horz" pos="115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A9B24B8-FF01-4ED1-A91D-753F543FB315}" type="datetimeFigureOut">
              <a:rPr lang="en-US" smtClean="0"/>
              <a:t>1/16/23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35F3B9A-36C0-4798-B56A-DD29120FFB1F}" type="slidenum">
              <a:rPr lang="en-US" smtClean="0"/>
              <a:t>‹#›</a:t>
            </a:fld>
            <a:endParaRPr lang="en-US"/>
          </a:p>
        </p:txBody>
      </p:sp>
    </p:spTree>
    <p:extLst>
      <p:ext uri="{BB962C8B-B14F-4D97-AF65-F5344CB8AC3E}">
        <p14:creationId xmlns:p14="http://schemas.microsoft.com/office/powerpoint/2010/main" val="911346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F3B9A-36C0-4798-B56A-DD29120FFB1F}" type="slidenum">
              <a:rPr lang="en-US" smtClean="0"/>
              <a:t>3</a:t>
            </a:fld>
            <a:endParaRPr lang="en-US"/>
          </a:p>
        </p:txBody>
      </p:sp>
    </p:spTree>
    <p:extLst>
      <p:ext uri="{BB962C8B-B14F-4D97-AF65-F5344CB8AC3E}">
        <p14:creationId xmlns:p14="http://schemas.microsoft.com/office/powerpoint/2010/main" val="255078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F3B9A-36C0-4798-B56A-DD29120FFB1F}" type="slidenum">
              <a:rPr lang="en-US" smtClean="0"/>
              <a:t>4</a:t>
            </a:fld>
            <a:endParaRPr lang="en-US"/>
          </a:p>
        </p:txBody>
      </p:sp>
    </p:spTree>
    <p:extLst>
      <p:ext uri="{BB962C8B-B14F-4D97-AF65-F5344CB8AC3E}">
        <p14:creationId xmlns:p14="http://schemas.microsoft.com/office/powerpoint/2010/main" val="248417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Lathrop, Rolando Flores, Rich Schmitt, Roberto Davila, David Butler, Leonard </a:t>
            </a:r>
            <a:r>
              <a:rPr lang="en-US" dirty="0" err="1"/>
              <a:t>Harbacek</a:t>
            </a:r>
            <a:r>
              <a:rPr lang="en-US" dirty="0"/>
              <a:t> – Fermilab CENNS-10 team</a:t>
            </a:r>
          </a:p>
          <a:p>
            <a:r>
              <a:rPr lang="en-US" dirty="0"/>
              <a:t>Ron Davis and Bill Miner (PAB)</a:t>
            </a:r>
          </a:p>
          <a:p>
            <a:r>
              <a:rPr lang="en-US" dirty="0"/>
              <a:t>Constant purification of boiloff </a:t>
            </a:r>
            <a:r>
              <a:rPr lang="en-US" dirty="0" err="1"/>
              <a:t>Ar</a:t>
            </a:r>
            <a:r>
              <a:rPr lang="en-US" dirty="0"/>
              <a:t> gas via </a:t>
            </a:r>
            <a:r>
              <a:rPr lang="en-US" dirty="0" err="1"/>
              <a:t>Zr</a:t>
            </a:r>
            <a:r>
              <a:rPr lang="en-US" dirty="0"/>
              <a:t> getter</a:t>
            </a:r>
          </a:p>
          <a:p>
            <a:r>
              <a:rPr lang="en-US" dirty="0" err="1"/>
              <a:t>Eng</a:t>
            </a:r>
            <a:r>
              <a:rPr lang="en-US" dirty="0"/>
              <a:t> Run was TPB coated acrylic disks and side reflectors</a:t>
            </a:r>
          </a:p>
          <a:p>
            <a:r>
              <a:rPr lang="en-US" dirty="0"/>
              <a:t>Prod Run was TPB coated Teflon and PMTs</a:t>
            </a:r>
          </a:p>
        </p:txBody>
      </p:sp>
      <p:sp>
        <p:nvSpPr>
          <p:cNvPr id="4" name="Slide Number Placeholder 3"/>
          <p:cNvSpPr>
            <a:spLocks noGrp="1"/>
          </p:cNvSpPr>
          <p:nvPr>
            <p:ph type="sldNum" sz="quarter" idx="5"/>
          </p:nvPr>
        </p:nvSpPr>
        <p:spPr/>
        <p:txBody>
          <a:bodyPr/>
          <a:lstStyle/>
          <a:p>
            <a:fld id="{9706D261-4ACC-5E49-97C5-9D8FD2D9A3AF}" type="slidenum">
              <a:rPr lang="en-US" smtClean="0"/>
              <a:t>14</a:t>
            </a:fld>
            <a:endParaRPr lang="en-US"/>
          </a:p>
        </p:txBody>
      </p:sp>
    </p:spTree>
    <p:extLst>
      <p:ext uri="{BB962C8B-B14F-4D97-AF65-F5344CB8AC3E}">
        <p14:creationId xmlns:p14="http://schemas.microsoft.com/office/powerpoint/2010/main" val="238681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F3B9A-36C0-4798-B56A-DD29120FFB1F}" type="slidenum">
              <a:rPr lang="en-US" smtClean="0"/>
              <a:t>21</a:t>
            </a:fld>
            <a:endParaRPr lang="en-US"/>
          </a:p>
        </p:txBody>
      </p:sp>
    </p:spTree>
    <p:extLst>
      <p:ext uri="{BB962C8B-B14F-4D97-AF65-F5344CB8AC3E}">
        <p14:creationId xmlns:p14="http://schemas.microsoft.com/office/powerpoint/2010/main" val="269767564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rot="5400000" flipH="1">
            <a:off x="-56672" y="47479"/>
            <a:ext cx="4322618" cy="4226359"/>
          </a:xfrm>
          <a:prstGeom prst="rect">
            <a:avLst/>
          </a:prstGeom>
        </p:spPr>
      </p:pic>
      <p:sp>
        <p:nvSpPr>
          <p:cNvPr id="33" name="Freeform 12"/>
          <p:cNvSpPr>
            <a:spLocks/>
          </p:cNvSpPr>
          <p:nvPr/>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355073" y="6296108"/>
            <a:ext cx="2114681" cy="400110"/>
          </a:xfrm>
          <a:prstGeom prst="rect">
            <a:avLst/>
          </a:prstGeom>
          <a:noFill/>
        </p:spPr>
        <p:txBody>
          <a:bodyPr wrap="none" rtlCol="0">
            <a:spAutoFit/>
          </a:bodyPr>
          <a:lstStyle/>
          <a:p>
            <a:r>
              <a:rPr lang="en-US" sz="1000" b="0">
                <a:solidFill>
                  <a:schemeClr val="tx2"/>
                </a:solidFill>
              </a:rPr>
              <a:t>ORNL is managed by UT-Battelle </a:t>
            </a:r>
            <a:br>
              <a:rPr lang="en-US" sz="1000" b="0">
                <a:solidFill>
                  <a:schemeClr val="tx2"/>
                </a:solidFill>
              </a:rPr>
            </a:br>
            <a:r>
              <a:rPr lang="en-US" sz="1000" b="0">
                <a:solidFill>
                  <a:schemeClr val="tx2"/>
                </a:solidFill>
              </a:rPr>
              <a:t>for the US Department of Energy</a:t>
            </a:r>
          </a:p>
        </p:txBody>
      </p:sp>
      <p:sp>
        <p:nvSpPr>
          <p:cNvPr id="2" name="Title 1"/>
          <p:cNvSpPr>
            <a:spLocks noGrp="1"/>
          </p:cNvSpPr>
          <p:nvPr>
            <p:ph type="ctrTitle"/>
          </p:nvPr>
        </p:nvSpPr>
        <p:spPr>
          <a:xfrm>
            <a:off x="339005" y="320040"/>
            <a:ext cx="5545451" cy="929485"/>
          </a:xfrm>
        </p:spPr>
        <p:txBody>
          <a:bodyPr/>
          <a:lstStyle>
            <a:lvl1pPr algn="l">
              <a:defRPr sz="3200" b="1">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9588" y="6313428"/>
            <a:ext cx="1329900" cy="3200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4160" y="6309360"/>
            <a:ext cx="1329900" cy="320040"/>
          </a:xfrm>
          <a:prstGeom prst="rect">
            <a:avLst/>
          </a:prstGeom>
        </p:spPr>
      </p:pic>
      <p:pic>
        <p:nvPicPr>
          <p:cNvPr id="5" name="Picture 4"/>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52043" r="6047" b="8563"/>
          <a:stretch/>
        </p:blipFill>
        <p:spPr>
          <a:xfrm>
            <a:off x="8356600" y="65"/>
            <a:ext cx="3832225" cy="6270643"/>
          </a:xfrm>
          <a:prstGeom prst="rect">
            <a:avLst/>
          </a:prstGeom>
        </p:spPr>
      </p:pic>
      <p:pic>
        <p:nvPicPr>
          <p:cNvPr id="14" name="Picture 13" descr="DifScat_better vibe.jpg.jpeg"/>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8654953" y="1715376"/>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7910682" y="3029079"/>
            <a:ext cx="1664208" cy="1664208"/>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17" name="Picture 8" descr="C:\Users\3v3\Desktop\Neutrons for ACS Denver\za-paper\za-paper\figures\pchd-3d1280030.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992379" y="1465208"/>
            <a:ext cx="1817032" cy="1839949"/>
          </a:xfrm>
          <a:prstGeom prst="ellipse">
            <a:avLst/>
          </a:prstGeom>
          <a:ln w="63500" cap="rnd">
            <a:solidFill>
              <a:schemeClr val="accent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11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39"/>
            <a:ext cx="11422261" cy="51090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47472" y="1637229"/>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254" y="320040"/>
            <a:ext cx="11501908" cy="48474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rot="5400000" flipH="1">
            <a:off x="-56672" y="47479"/>
            <a:ext cx="4322618" cy="422635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1626" r="6047" b="8563"/>
          <a:stretch/>
        </p:blipFill>
        <p:spPr>
          <a:xfrm>
            <a:off x="8318500" y="65"/>
            <a:ext cx="3870325" cy="6270643"/>
          </a:xfrm>
          <a:prstGeom prst="rect">
            <a:avLst/>
          </a:prstGeom>
        </p:spPr>
      </p:pic>
      <p:sp>
        <p:nvSpPr>
          <p:cNvPr id="2" name="Title 1"/>
          <p:cNvSpPr>
            <a:spLocks noGrp="1"/>
          </p:cNvSpPr>
          <p:nvPr>
            <p:ph type="title"/>
          </p:nvPr>
        </p:nvSpPr>
        <p:spPr>
          <a:xfrm>
            <a:off x="343505" y="320041"/>
            <a:ext cx="6569085" cy="478354"/>
          </a:xfrm>
        </p:spPr>
        <p:txBody>
          <a:bodyPr/>
          <a:lstStyle/>
          <a:p>
            <a:r>
              <a:rPr lang="en-US"/>
              <a:t>Click to edit Master title style</a:t>
            </a:r>
            <a:endParaRPr lang="en-US" dirty="0"/>
          </a:p>
        </p:txBody>
      </p:sp>
      <p:sp>
        <p:nvSpPr>
          <p:cNvPr id="20" name="Freeform 13"/>
          <p:cNvSpPr>
            <a:spLocks/>
          </p:cNvSpPr>
          <p:nvPr/>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a:t>Click to edit Master title style</a:t>
            </a:r>
            <a:endParaRPr lang="en-US" dirty="0"/>
          </a:p>
        </p:txBody>
      </p:sp>
    </p:spTree>
    <p:extLst>
      <p:ext uri="{BB962C8B-B14F-4D97-AF65-F5344CB8AC3E}">
        <p14:creationId xmlns:p14="http://schemas.microsoft.com/office/powerpoint/2010/main" val="219886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0223" y="619181"/>
            <a:ext cx="6079188" cy="1039091"/>
          </a:xfrm>
          <a:prstGeom prst="rect">
            <a:avLst/>
          </a:prstGeom>
        </p:spPr>
        <p:txBody>
          <a:bodyPr vert="horz" lIns="91440" tIns="45720" rIns="91440" bIns="45720" rtlCol="0" anchor="ctr">
            <a:noAutofit/>
          </a:bodyPr>
          <a:lstStyle>
            <a:lvl1pPr>
              <a:defRPr sz="3999"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700223" y="2172540"/>
            <a:ext cx="6079188" cy="3723149"/>
          </a:xfrm>
          <a:prstGeom prst="rect">
            <a:avLst/>
          </a:prstGeom>
        </p:spPr>
        <p:txBody>
          <a:bodyPr vert="horz" lIns="91440" tIns="45720" rIns="91440" bIns="45720" rtlCol="0">
            <a:normAutofit/>
          </a:bodyPr>
          <a:lstStyle>
            <a:lvl1pPr marL="457086" indent="-457086">
              <a:lnSpc>
                <a:spcPct val="100000"/>
              </a:lnSpc>
              <a:buFont typeface="Arial"/>
              <a:buChar char="•"/>
              <a:defRPr sz="2399">
                <a:solidFill>
                  <a:srgbClr val="404041"/>
                </a:solidFill>
                <a:latin typeface="Arial"/>
                <a:cs typeface="Arial"/>
              </a:defRPr>
            </a:lvl1pPr>
            <a:lvl2pPr marL="990352" indent="-380905">
              <a:lnSpc>
                <a:spcPct val="100000"/>
              </a:lnSpc>
              <a:buFont typeface="Arial"/>
              <a:buChar char="•"/>
              <a:defRPr sz="2399">
                <a:solidFill>
                  <a:srgbClr val="404041"/>
                </a:solidFill>
                <a:latin typeface="Arial"/>
                <a:cs typeface="Arial"/>
              </a:defRPr>
            </a:lvl2pPr>
            <a:lvl3pPr marL="1523619" indent="-304724">
              <a:lnSpc>
                <a:spcPct val="100000"/>
              </a:lnSpc>
              <a:buFont typeface="Arial"/>
              <a:buChar char="•"/>
              <a:defRPr sz="2399">
                <a:solidFill>
                  <a:srgbClr val="404041"/>
                </a:solidFill>
                <a:latin typeface="Arial"/>
                <a:cs typeface="Arial"/>
              </a:defRPr>
            </a:lvl3pPr>
            <a:lvl4pPr marL="2133067" indent="-304724">
              <a:lnSpc>
                <a:spcPct val="100000"/>
              </a:lnSpc>
              <a:buFont typeface="Arial"/>
              <a:buChar char="•"/>
              <a:defRPr sz="2399">
                <a:solidFill>
                  <a:srgbClr val="404041"/>
                </a:solidFill>
                <a:latin typeface="Arial"/>
                <a:cs typeface="Arial"/>
              </a:defRPr>
            </a:lvl4pPr>
            <a:lvl5pPr marL="2742514" indent="-304724">
              <a:lnSpc>
                <a:spcPct val="100000"/>
              </a:lnSpc>
              <a:buFont typeface="Arial"/>
              <a:buChar char="•"/>
              <a:defRPr sz="2399">
                <a:solidFill>
                  <a:srgbClr val="40404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0"/>
          </p:nvPr>
        </p:nvSpPr>
        <p:spPr>
          <a:xfrm>
            <a:off x="7428809" y="0"/>
            <a:ext cx="4760015" cy="6858000"/>
          </a:xfrm>
        </p:spPr>
        <p:txBody>
          <a:bodyPr/>
          <a:lstStyle/>
          <a:p>
            <a:endParaRPr lang="en-US"/>
          </a:p>
        </p:txBody>
      </p:sp>
      <p:sp>
        <p:nvSpPr>
          <p:cNvPr id="17" name="Rectangle 16"/>
          <p:cNvSpPr/>
          <p:nvPr userDrawn="1"/>
        </p:nvSpPr>
        <p:spPr>
          <a:xfrm>
            <a:off x="0" y="649066"/>
            <a:ext cx="110190"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846851" y="6215357"/>
            <a:ext cx="516128" cy="705284"/>
            <a:chOff x="635303" y="4661517"/>
            <a:chExt cx="387197" cy="528963"/>
          </a:xfrm>
        </p:grpSpPr>
        <p:sp>
          <p:nvSpPr>
            <p:cNvPr id="11" name="Rectangle 10"/>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416355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655" y="274320"/>
            <a:ext cx="11427023" cy="539496"/>
          </a:xfrm>
        </p:spPr>
        <p:txBody>
          <a:bodyPr/>
          <a:lstStyle>
            <a:lvl1pPr>
              <a:lnSpc>
                <a:spcPct val="90000"/>
              </a:lnSpc>
              <a:defRPr sz="3199"/>
            </a:lvl1pPr>
          </a:lstStyle>
          <a:p>
            <a:r>
              <a:rPr lang="en-US"/>
              <a:t>Click to edit Master title style</a:t>
            </a:r>
            <a:endParaRPr lang="en-US" dirty="0"/>
          </a:p>
        </p:txBody>
      </p:sp>
      <p:sp>
        <p:nvSpPr>
          <p:cNvPr id="3" name="Content Placeholder 2"/>
          <p:cNvSpPr>
            <a:spLocks noGrp="1"/>
          </p:cNvSpPr>
          <p:nvPr>
            <p:ph idx="1"/>
          </p:nvPr>
        </p:nvSpPr>
        <p:spPr>
          <a:xfrm>
            <a:off x="447939" y="1653735"/>
            <a:ext cx="11427023" cy="4047778"/>
          </a:xfrm>
        </p:spPr>
        <p:txBody>
          <a:bodyPr/>
          <a:lstStyle>
            <a:lvl1pPr marL="288838" indent="-288838">
              <a:spcBef>
                <a:spcPts val="1799"/>
              </a:spcBef>
              <a:buClr>
                <a:schemeClr val="tx1"/>
              </a:buClr>
              <a:buSzPct val="90000"/>
              <a:buFont typeface="Century Gothic" panose="020B0502020202020204" pitchFamily="34" charset="0"/>
              <a:buChar char="•"/>
              <a:defRPr lang="en-US" sz="2799" kern="1200" dirty="0">
                <a:solidFill>
                  <a:schemeClr val="tx1"/>
                </a:solidFill>
                <a:latin typeface="Century Gothic" panose="020B0502020202020204" pitchFamily="34" charset="0"/>
                <a:ea typeface="+mn-ea"/>
                <a:cs typeface="+mn-cs"/>
              </a:defRPr>
            </a:lvl1pPr>
            <a:lvl2pPr marL="687182" indent="-288838">
              <a:buClr>
                <a:schemeClr val="tx1"/>
              </a:buClr>
              <a:buSzPct val="90000"/>
              <a:buFont typeface="Century Gothic" panose="020B0502020202020204" pitchFamily="34" charset="0"/>
              <a:buChar char="–"/>
              <a:defRPr>
                <a:latin typeface="+mn-lt"/>
                <a:cs typeface="Arial" panose="020B0604020202020204" pitchFamily="34" charset="0"/>
              </a:defRPr>
            </a:lvl2pPr>
            <a:lvl3pPr marL="1031565" indent="-288838">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280" indent="-222183">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47552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rot="5400000" flipH="1">
            <a:off x="-56672" y="47479"/>
            <a:ext cx="4322618" cy="4226359"/>
          </a:xfrm>
          <a:prstGeom prst="rect">
            <a:avLst/>
          </a:prstGeom>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680364" y="1835727"/>
            <a:ext cx="6508461" cy="5022206"/>
          </a:xfrm>
          <a:prstGeom prst="rect">
            <a:avLst/>
          </a:prstGeom>
        </p:spPr>
      </p:pic>
      <p:sp>
        <p:nvSpPr>
          <p:cNvPr id="1026" name="Title Placeholder 1"/>
          <p:cNvSpPr>
            <a:spLocks noGrp="1"/>
          </p:cNvSpPr>
          <p:nvPr>
            <p:ph type="title"/>
          </p:nvPr>
        </p:nvSpPr>
        <p:spPr bwMode="auto">
          <a:xfrm>
            <a:off x="344121" y="320040"/>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47472" y="1636776"/>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6"/>
          <p:cNvSpPr>
            <a:spLocks noChangeArrowheads="1"/>
          </p:cNvSpPr>
          <p:nvPr/>
        </p:nvSpPr>
        <p:spPr bwMode="auto">
          <a:xfrm flipH="1">
            <a:off x="76587" y="651305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a:solidFill>
                <a:schemeClr val="bg1">
                  <a:lumMod val="75000"/>
                </a:schemeClr>
              </a:solidFill>
              <a:latin typeface="Arial" pitchFamily="34" charset="0"/>
              <a:cs typeface="Arial" pitchFamily="34" charset="0"/>
            </a:endParaRP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0" r:id="rId4"/>
    <p:sldLayoutId id="2147483941" r:id="rId5"/>
    <p:sldLayoutId id="2147483946" r:id="rId6"/>
    <p:sldLayoutId id="2147483947" r:id="rId7"/>
  </p:sldLayoutIdLst>
  <p:hf hdr="0" ft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12" Type="http://schemas.openxmlformats.org/officeDocument/2006/relationships/image" Target="../media/image48.jpg"/><Relationship Id="rId2" Type="http://schemas.openxmlformats.org/officeDocument/2006/relationships/image" Target="../media/image38.jpg"/><Relationship Id="rId1" Type="http://schemas.openxmlformats.org/officeDocument/2006/relationships/slideLayout" Target="../slideLayouts/slideLayout5.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1.jp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oleObject" Target="../embeddings/oleObject1.bin"/><Relationship Id="rId1" Type="http://schemas.openxmlformats.org/officeDocument/2006/relationships/slideLayout" Target="../slideLayouts/slideLayout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jpeg"/></Relationships>
</file>

<file path=ppt/slides/_rels/slide2.xml.rels><?xml version="1.0" encoding="UTF-8" standalone="yes"?>
<Relationships xmlns="http://schemas.openxmlformats.org/package/2006/relationships"><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hyperlink" Target="https://arxiv.org/abs/2109.11049" TargetMode="External"/><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6.png"/><Relationship Id="rId4" Type="http://schemas.openxmlformats.org/officeDocument/2006/relationships/image" Target="../media/image93.jpg"/></Relationships>
</file>

<file path=ppt/slides/_rels/slide21.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tiff"/><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hyperlink" Target="https://arxiv.org/abs/2005.10907" TargetMode="External"/><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5" Type="http://schemas.openxmlformats.org/officeDocument/2006/relationships/image" Target="../media/image33.emf"/><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a photo in front of a building&#10;&#10;Description automatically generated">
            <a:extLst>
              <a:ext uri="{FF2B5EF4-FFF2-40B4-BE49-F238E27FC236}">
                <a16:creationId xmlns:a16="http://schemas.microsoft.com/office/drawing/2014/main" id="{2FE2E331-C38C-9B4C-04A1-8C34CBF42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552" y="1445038"/>
            <a:ext cx="7249885" cy="5437415"/>
          </a:xfrm>
          <a:prstGeom prst="rect">
            <a:avLst/>
          </a:prstGeom>
        </p:spPr>
      </p:pic>
      <p:sp>
        <p:nvSpPr>
          <p:cNvPr id="2" name="Title 1">
            <a:extLst>
              <a:ext uri="{FF2B5EF4-FFF2-40B4-BE49-F238E27FC236}">
                <a16:creationId xmlns:a16="http://schemas.microsoft.com/office/drawing/2014/main" id="{18CB2D30-36F7-1147-8F2A-143DF2A7E78B}"/>
              </a:ext>
            </a:extLst>
          </p:cNvPr>
          <p:cNvSpPr>
            <a:spLocks noGrp="1"/>
          </p:cNvSpPr>
          <p:nvPr>
            <p:ph type="title"/>
          </p:nvPr>
        </p:nvSpPr>
        <p:spPr>
          <a:xfrm>
            <a:off x="306511" y="176999"/>
            <a:ext cx="9853691" cy="510909"/>
          </a:xfrm>
        </p:spPr>
        <p:txBody>
          <a:bodyPr/>
          <a:lstStyle/>
          <a:p>
            <a:pPr algn="ctr"/>
            <a:r>
              <a:rPr lang="en-US" dirty="0"/>
              <a:t>Study of </a:t>
            </a:r>
            <a:r>
              <a:rPr lang="en-US" dirty="0" err="1"/>
              <a:t>CEvNS</a:t>
            </a:r>
            <a:r>
              <a:rPr lang="en-US" dirty="0"/>
              <a:t> by the COHERENT collaboration</a:t>
            </a:r>
          </a:p>
        </p:txBody>
      </p:sp>
      <p:pic>
        <p:nvPicPr>
          <p:cNvPr id="5" name="image28.png">
            <a:extLst>
              <a:ext uri="{FF2B5EF4-FFF2-40B4-BE49-F238E27FC236}">
                <a16:creationId xmlns:a16="http://schemas.microsoft.com/office/drawing/2014/main" id="{8831C33C-B133-1645-89C5-8942F7DAD90C}"/>
              </a:ext>
            </a:extLst>
          </p:cNvPr>
          <p:cNvPicPr>
            <a:picLocks noChangeAspect="1"/>
          </p:cNvPicPr>
          <p:nvPr/>
        </p:nvPicPr>
        <p:blipFill>
          <a:blip r:embed="rId3"/>
          <a:stretch>
            <a:fillRect/>
          </a:stretch>
        </p:blipFill>
        <p:spPr>
          <a:xfrm>
            <a:off x="10398868" y="0"/>
            <a:ext cx="1789957" cy="801575"/>
          </a:xfrm>
          <a:prstGeom prst="rect">
            <a:avLst/>
          </a:prstGeom>
          <a:ln w="12700">
            <a:miter lim="400000"/>
          </a:ln>
        </p:spPr>
      </p:pic>
      <p:sp>
        <p:nvSpPr>
          <p:cNvPr id="3" name="TextBox 2">
            <a:extLst>
              <a:ext uri="{FF2B5EF4-FFF2-40B4-BE49-F238E27FC236}">
                <a16:creationId xmlns:a16="http://schemas.microsoft.com/office/drawing/2014/main" id="{1E557E7B-DAA4-C941-AD02-4F801B6DD9F5}"/>
              </a:ext>
            </a:extLst>
          </p:cNvPr>
          <p:cNvSpPr txBox="1"/>
          <p:nvPr/>
        </p:nvSpPr>
        <p:spPr>
          <a:xfrm>
            <a:off x="4290941" y="687908"/>
            <a:ext cx="2829109" cy="757130"/>
          </a:xfrm>
          <a:prstGeom prst="rect">
            <a:avLst/>
          </a:prstGeom>
          <a:noFill/>
        </p:spPr>
        <p:txBody>
          <a:bodyPr wrap="none" rtlCol="0">
            <a:spAutoFit/>
          </a:bodyPr>
          <a:lstStyle/>
          <a:p>
            <a:pPr algn="ctr">
              <a:lnSpc>
                <a:spcPct val="90000"/>
              </a:lnSpc>
            </a:pPr>
            <a:r>
              <a:rPr lang="en-US" sz="1600" b="1" dirty="0">
                <a:solidFill>
                  <a:srgbClr val="00B050"/>
                </a:solidFill>
              </a:rPr>
              <a:t>Yu. </a:t>
            </a:r>
            <a:r>
              <a:rPr lang="en-US" sz="1600" b="1" dirty="0" err="1">
                <a:solidFill>
                  <a:srgbClr val="00B050"/>
                </a:solidFill>
              </a:rPr>
              <a:t>Efremenko</a:t>
            </a:r>
            <a:endParaRPr lang="en-US" sz="1600" b="1" dirty="0">
              <a:solidFill>
                <a:srgbClr val="00B050"/>
              </a:solidFill>
            </a:endParaRPr>
          </a:p>
          <a:p>
            <a:pPr algn="ctr">
              <a:lnSpc>
                <a:spcPct val="90000"/>
              </a:lnSpc>
            </a:pPr>
            <a:endParaRPr lang="en-US" sz="1600" b="1" dirty="0">
              <a:solidFill>
                <a:srgbClr val="00B050"/>
              </a:solidFill>
            </a:endParaRPr>
          </a:p>
          <a:p>
            <a:pPr algn="ctr">
              <a:lnSpc>
                <a:spcPct val="90000"/>
              </a:lnSpc>
            </a:pPr>
            <a:r>
              <a:rPr lang="en-US" sz="1600" b="1" dirty="0">
                <a:solidFill>
                  <a:srgbClr val="00B050"/>
                </a:solidFill>
              </a:rPr>
              <a:t>January 17</a:t>
            </a:r>
            <a:r>
              <a:rPr lang="en-US" sz="1600" b="1" baseline="30000" dirty="0">
                <a:solidFill>
                  <a:srgbClr val="00B050"/>
                </a:solidFill>
              </a:rPr>
              <a:t>th</a:t>
            </a:r>
            <a:r>
              <a:rPr lang="en-US" sz="1600" b="1" dirty="0">
                <a:solidFill>
                  <a:srgbClr val="00B050"/>
                </a:solidFill>
              </a:rPr>
              <a:t>, Vienna.  IAEA</a:t>
            </a:r>
          </a:p>
        </p:txBody>
      </p:sp>
      <p:sp>
        <p:nvSpPr>
          <p:cNvPr id="6" name="Content Placeholder 2">
            <a:extLst>
              <a:ext uri="{FF2B5EF4-FFF2-40B4-BE49-F238E27FC236}">
                <a16:creationId xmlns:a16="http://schemas.microsoft.com/office/drawing/2014/main" id="{36B67F6C-206A-0E4A-9AC9-89EFFEC1D0AA}"/>
              </a:ext>
            </a:extLst>
          </p:cNvPr>
          <p:cNvSpPr txBox="1">
            <a:spLocks/>
          </p:cNvSpPr>
          <p:nvPr/>
        </p:nvSpPr>
        <p:spPr bwMode="auto">
          <a:xfrm>
            <a:off x="1934545" y="6004932"/>
            <a:ext cx="7541903" cy="3710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2400" b="1" dirty="0">
                <a:solidFill>
                  <a:srgbClr val="C00000"/>
                </a:solidFill>
              </a:rPr>
              <a:t>COHERENT collaboration</a:t>
            </a:r>
          </a:p>
          <a:p>
            <a:pPr marL="0" indent="0" algn="ctr">
              <a:buFont typeface="Arial" charset="0"/>
              <a:buNone/>
            </a:pPr>
            <a:r>
              <a:rPr lang="en-US" sz="2400" b="1" dirty="0">
                <a:solidFill>
                  <a:srgbClr val="C00000"/>
                </a:solidFill>
              </a:rPr>
              <a:t>USA, Canada, Korea, Russia, </a:t>
            </a:r>
          </a:p>
        </p:txBody>
      </p:sp>
    </p:spTree>
    <p:extLst>
      <p:ext uri="{BB962C8B-B14F-4D97-AF65-F5344CB8AC3E}">
        <p14:creationId xmlns:p14="http://schemas.microsoft.com/office/powerpoint/2010/main" val="4065242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28.png"/>
          <p:cNvPicPr>
            <a:picLocks noChangeAspect="1"/>
          </p:cNvPicPr>
          <p:nvPr/>
        </p:nvPicPr>
        <p:blipFill>
          <a:blip r:embed="rId2"/>
          <a:stretch>
            <a:fillRect/>
          </a:stretch>
        </p:blipFill>
        <p:spPr>
          <a:xfrm>
            <a:off x="0" y="35374"/>
            <a:ext cx="1482994" cy="664111"/>
          </a:xfrm>
          <a:prstGeom prst="rect">
            <a:avLst/>
          </a:prstGeom>
          <a:ln w="12700">
            <a:miter lim="400000"/>
          </a:ln>
        </p:spPr>
      </p:pic>
      <p:pic>
        <p:nvPicPr>
          <p:cNvPr id="14" name="image75.png">
            <a:extLst>
              <a:ext uri="{FF2B5EF4-FFF2-40B4-BE49-F238E27FC236}">
                <a16:creationId xmlns:a16="http://schemas.microsoft.com/office/drawing/2014/main" id="{B3AA43D3-12D7-9B4F-9ABD-776409BB3C7B}"/>
              </a:ext>
            </a:extLst>
          </p:cNvPr>
          <p:cNvPicPr>
            <a:picLocks noChangeAspect="1"/>
          </p:cNvPicPr>
          <p:nvPr/>
        </p:nvPicPr>
        <p:blipFill>
          <a:blip r:embed="rId3"/>
          <a:stretch>
            <a:fillRect/>
          </a:stretch>
        </p:blipFill>
        <p:spPr>
          <a:xfrm>
            <a:off x="123901" y="5081268"/>
            <a:ext cx="5170004" cy="1684812"/>
          </a:xfrm>
          <a:prstGeom prst="rect">
            <a:avLst/>
          </a:prstGeom>
          <a:ln w="12700" cap="flat">
            <a:noFill/>
            <a:miter lim="400000"/>
          </a:ln>
          <a:effectLst/>
        </p:spPr>
      </p:pic>
      <p:sp>
        <p:nvSpPr>
          <p:cNvPr id="5" name="TextBox 4">
            <a:extLst>
              <a:ext uri="{FF2B5EF4-FFF2-40B4-BE49-F238E27FC236}">
                <a16:creationId xmlns:a16="http://schemas.microsoft.com/office/drawing/2014/main" id="{CD45F316-3AD7-F745-9E2F-BB283E396883}"/>
              </a:ext>
            </a:extLst>
          </p:cNvPr>
          <p:cNvSpPr txBox="1"/>
          <p:nvPr/>
        </p:nvSpPr>
        <p:spPr>
          <a:xfrm rot="361456">
            <a:off x="1684314" y="6084782"/>
            <a:ext cx="1740605" cy="341632"/>
          </a:xfrm>
          <a:prstGeom prst="rect">
            <a:avLst/>
          </a:prstGeom>
          <a:noFill/>
        </p:spPr>
        <p:txBody>
          <a:bodyPr wrap="none" rtlCol="0">
            <a:spAutoFit/>
          </a:bodyPr>
          <a:lstStyle/>
          <a:p>
            <a:pPr algn="ctr">
              <a:lnSpc>
                <a:spcPct val="90000"/>
              </a:lnSpc>
            </a:pPr>
            <a:r>
              <a:rPr lang="en-US" b="1" dirty="0">
                <a:solidFill>
                  <a:srgbClr val="FF0000"/>
                </a:solidFill>
              </a:rPr>
              <a:t>Neutrino Alley</a:t>
            </a:r>
          </a:p>
        </p:txBody>
      </p:sp>
      <p:sp>
        <p:nvSpPr>
          <p:cNvPr id="2" name="TextBox 1">
            <a:extLst>
              <a:ext uri="{FF2B5EF4-FFF2-40B4-BE49-F238E27FC236}">
                <a16:creationId xmlns:a16="http://schemas.microsoft.com/office/drawing/2014/main" id="{60D17773-0B80-FF47-A199-870BBB9DB954}"/>
              </a:ext>
            </a:extLst>
          </p:cNvPr>
          <p:cNvSpPr txBox="1"/>
          <p:nvPr/>
        </p:nvSpPr>
        <p:spPr>
          <a:xfrm>
            <a:off x="1574429" y="459257"/>
            <a:ext cx="4305474" cy="480131"/>
          </a:xfrm>
          <a:prstGeom prst="rect">
            <a:avLst/>
          </a:prstGeom>
          <a:noFill/>
        </p:spPr>
        <p:txBody>
          <a:bodyPr wrap="none" rtlCol="0">
            <a:spAutoFit/>
          </a:bodyPr>
          <a:lstStyle/>
          <a:p>
            <a:pPr algn="ctr">
              <a:lnSpc>
                <a:spcPct val="90000"/>
              </a:lnSpc>
            </a:pPr>
            <a:r>
              <a:rPr lang="en-US" sz="2800" b="1" dirty="0">
                <a:solidFill>
                  <a:schemeClr val="tx2"/>
                </a:solidFill>
              </a:rPr>
              <a:t>Neutrino Alley  Location</a:t>
            </a:r>
          </a:p>
        </p:txBody>
      </p:sp>
      <p:pic>
        <p:nvPicPr>
          <p:cNvPr id="136" name="Picture 2" descr="05-03671_SUNSET_PPT">
            <a:extLst>
              <a:ext uri="{FF2B5EF4-FFF2-40B4-BE49-F238E27FC236}">
                <a16:creationId xmlns:a16="http://schemas.microsoft.com/office/drawing/2014/main" id="{C041E4CC-6DDF-2543-BB50-09D45835F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777" r="5556"/>
          <a:stretch>
            <a:fillRect/>
          </a:stretch>
        </p:blipFill>
        <p:spPr bwMode="auto">
          <a:xfrm>
            <a:off x="5971338" y="35374"/>
            <a:ext cx="6217487" cy="46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 name="Line 5">
            <a:extLst>
              <a:ext uri="{FF2B5EF4-FFF2-40B4-BE49-F238E27FC236}">
                <a16:creationId xmlns:a16="http://schemas.microsoft.com/office/drawing/2014/main" id="{A1C11CF3-8A3E-264F-96C3-E37809E02DDC}"/>
              </a:ext>
            </a:extLst>
          </p:cNvPr>
          <p:cNvSpPr>
            <a:spLocks noChangeShapeType="1"/>
          </p:cNvSpPr>
          <p:nvPr/>
        </p:nvSpPr>
        <p:spPr bwMode="auto">
          <a:xfrm flipV="1">
            <a:off x="9843432" y="1549955"/>
            <a:ext cx="632425" cy="1083643"/>
          </a:xfrm>
          <a:prstGeom prst="line">
            <a:avLst/>
          </a:prstGeom>
          <a:noFill/>
          <a:ln w="34925">
            <a:solidFill>
              <a:srgbClr val="FF0000"/>
            </a:solidFill>
            <a:round/>
            <a:headEnd type="arrow" w="med" len="med"/>
            <a:tailEnd/>
          </a:ln>
        </p:spPr>
        <p:txBody>
          <a:bodyPr/>
          <a:lstStyle/>
          <a:p>
            <a:endParaRPr lang="en-US"/>
          </a:p>
        </p:txBody>
      </p:sp>
      <p:sp>
        <p:nvSpPr>
          <p:cNvPr id="138" name="Line 6">
            <a:extLst>
              <a:ext uri="{FF2B5EF4-FFF2-40B4-BE49-F238E27FC236}">
                <a16:creationId xmlns:a16="http://schemas.microsoft.com/office/drawing/2014/main" id="{F216A78A-353F-F643-BE52-1C00614D5FF6}"/>
              </a:ext>
            </a:extLst>
          </p:cNvPr>
          <p:cNvSpPr>
            <a:spLocks noChangeShapeType="1"/>
          </p:cNvSpPr>
          <p:nvPr/>
        </p:nvSpPr>
        <p:spPr bwMode="auto">
          <a:xfrm flipH="1">
            <a:off x="8927433" y="2978269"/>
            <a:ext cx="876920" cy="1813534"/>
          </a:xfrm>
          <a:prstGeom prst="line">
            <a:avLst/>
          </a:prstGeom>
          <a:noFill/>
          <a:ln w="34925">
            <a:solidFill>
              <a:srgbClr val="FF3300"/>
            </a:solidFill>
            <a:round/>
            <a:headEnd type="arrow" w="med" len="med"/>
            <a:tailEnd/>
          </a:ln>
        </p:spPr>
        <p:txBody>
          <a:bodyPr/>
          <a:lstStyle/>
          <a:p>
            <a:endParaRPr lang="en-US"/>
          </a:p>
        </p:txBody>
      </p:sp>
      <p:sp>
        <p:nvSpPr>
          <p:cNvPr id="139" name="Line 7">
            <a:extLst>
              <a:ext uri="{FF2B5EF4-FFF2-40B4-BE49-F238E27FC236}">
                <a16:creationId xmlns:a16="http://schemas.microsoft.com/office/drawing/2014/main" id="{442D7EF9-E77F-604A-985B-3F3E5E242DAF}"/>
              </a:ext>
            </a:extLst>
          </p:cNvPr>
          <p:cNvSpPr>
            <a:spLocks noChangeShapeType="1"/>
          </p:cNvSpPr>
          <p:nvPr/>
        </p:nvSpPr>
        <p:spPr bwMode="auto">
          <a:xfrm>
            <a:off x="10475858" y="2695206"/>
            <a:ext cx="484910" cy="553320"/>
          </a:xfrm>
          <a:prstGeom prst="line">
            <a:avLst/>
          </a:prstGeom>
          <a:noFill/>
          <a:ln w="34925">
            <a:solidFill>
              <a:srgbClr val="FF3300"/>
            </a:solidFill>
            <a:round/>
            <a:headEnd type="arrow" w="med" len="med"/>
            <a:tailEnd/>
          </a:ln>
        </p:spPr>
        <p:txBody>
          <a:bodyPr/>
          <a:lstStyle/>
          <a:p>
            <a:endParaRPr lang="en-US"/>
          </a:p>
        </p:txBody>
      </p:sp>
      <p:sp>
        <p:nvSpPr>
          <p:cNvPr id="140" name="Text Box 8">
            <a:extLst>
              <a:ext uri="{FF2B5EF4-FFF2-40B4-BE49-F238E27FC236}">
                <a16:creationId xmlns:a16="http://schemas.microsoft.com/office/drawing/2014/main" id="{C5C59988-B236-454B-AD18-B78FFCB73263}"/>
              </a:ext>
            </a:extLst>
          </p:cNvPr>
          <p:cNvSpPr txBox="1">
            <a:spLocks noChangeArrowheads="1"/>
          </p:cNvSpPr>
          <p:nvPr/>
        </p:nvSpPr>
        <p:spPr bwMode="auto">
          <a:xfrm>
            <a:off x="9680551" y="1180624"/>
            <a:ext cx="2223686" cy="369332"/>
          </a:xfrm>
          <a:prstGeom prst="rect">
            <a:avLst/>
          </a:prstGeom>
          <a:noFill/>
          <a:ln w="9525">
            <a:noFill/>
            <a:miter lim="800000"/>
            <a:headEnd/>
            <a:tailEnd/>
          </a:ln>
        </p:spPr>
        <p:txBody>
          <a:bodyPr wrap="none">
            <a:spAutoFit/>
          </a:bodyPr>
          <a:lstStyle/>
          <a:p>
            <a:r>
              <a:rPr lang="en-US" b="1" dirty="0">
                <a:solidFill>
                  <a:srgbClr val="FF3300"/>
                </a:solidFill>
              </a:rPr>
              <a:t>1 GeV proton </a:t>
            </a:r>
            <a:r>
              <a:rPr lang="en-US" b="1" dirty="0" err="1">
                <a:solidFill>
                  <a:srgbClr val="FF3300"/>
                </a:solidFill>
              </a:rPr>
              <a:t>linac</a:t>
            </a:r>
            <a:endParaRPr lang="en-US" b="1" dirty="0">
              <a:solidFill>
                <a:srgbClr val="FF3300"/>
              </a:solidFill>
            </a:endParaRPr>
          </a:p>
        </p:txBody>
      </p:sp>
      <p:sp>
        <p:nvSpPr>
          <p:cNvPr id="141" name="Text Box 9">
            <a:extLst>
              <a:ext uri="{FF2B5EF4-FFF2-40B4-BE49-F238E27FC236}">
                <a16:creationId xmlns:a16="http://schemas.microsoft.com/office/drawing/2014/main" id="{5249D5B9-13D2-4F48-B315-22E268F70EB7}"/>
              </a:ext>
            </a:extLst>
          </p:cNvPr>
          <p:cNvSpPr txBox="1">
            <a:spLocks noChangeArrowheads="1"/>
          </p:cNvSpPr>
          <p:nvPr/>
        </p:nvSpPr>
        <p:spPr bwMode="auto">
          <a:xfrm>
            <a:off x="9959310" y="3248526"/>
            <a:ext cx="2095445" cy="369332"/>
          </a:xfrm>
          <a:prstGeom prst="rect">
            <a:avLst/>
          </a:prstGeom>
          <a:noFill/>
          <a:ln w="9525">
            <a:noFill/>
            <a:miter lim="800000"/>
            <a:headEnd/>
            <a:tailEnd/>
          </a:ln>
        </p:spPr>
        <p:txBody>
          <a:bodyPr wrap="none">
            <a:spAutoFit/>
          </a:bodyPr>
          <a:lstStyle/>
          <a:p>
            <a:r>
              <a:rPr lang="en-US" b="1" dirty="0">
                <a:solidFill>
                  <a:srgbClr val="FF3300"/>
                </a:solidFill>
              </a:rPr>
              <a:t>Accumulator ring</a:t>
            </a:r>
          </a:p>
        </p:txBody>
      </p:sp>
      <p:sp>
        <p:nvSpPr>
          <p:cNvPr id="142" name="Text Box 10">
            <a:extLst>
              <a:ext uri="{FF2B5EF4-FFF2-40B4-BE49-F238E27FC236}">
                <a16:creationId xmlns:a16="http://schemas.microsoft.com/office/drawing/2014/main" id="{00248011-B103-8446-BF2F-38271E5481F5}"/>
              </a:ext>
            </a:extLst>
          </p:cNvPr>
          <p:cNvSpPr txBox="1">
            <a:spLocks noChangeArrowheads="1"/>
          </p:cNvSpPr>
          <p:nvPr/>
        </p:nvSpPr>
        <p:spPr bwMode="auto">
          <a:xfrm>
            <a:off x="7344720" y="4892588"/>
            <a:ext cx="1860317" cy="369332"/>
          </a:xfrm>
          <a:prstGeom prst="rect">
            <a:avLst/>
          </a:prstGeom>
          <a:noFill/>
          <a:ln w="9525">
            <a:noFill/>
            <a:miter lim="800000"/>
            <a:headEnd/>
            <a:tailEnd/>
          </a:ln>
        </p:spPr>
        <p:txBody>
          <a:bodyPr wrap="none">
            <a:spAutoFit/>
          </a:bodyPr>
          <a:lstStyle/>
          <a:p>
            <a:r>
              <a:rPr lang="en-US" b="1" dirty="0">
                <a:solidFill>
                  <a:srgbClr val="FF3300"/>
                </a:solidFill>
              </a:rPr>
              <a:t>Target Building</a:t>
            </a:r>
          </a:p>
        </p:txBody>
      </p:sp>
      <p:pic>
        <p:nvPicPr>
          <p:cNvPr id="135" name="Picture 5" descr="test01">
            <a:extLst>
              <a:ext uri="{FF2B5EF4-FFF2-40B4-BE49-F238E27FC236}">
                <a16:creationId xmlns:a16="http://schemas.microsoft.com/office/drawing/2014/main" id="{B6E1D143-4EF4-914F-81FA-F85648069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57" y="1365290"/>
            <a:ext cx="5355724" cy="329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 name="Line 6">
            <a:extLst>
              <a:ext uri="{FF2B5EF4-FFF2-40B4-BE49-F238E27FC236}">
                <a16:creationId xmlns:a16="http://schemas.microsoft.com/office/drawing/2014/main" id="{39EE5D36-8E76-8945-B293-AEE2279C09EC}"/>
              </a:ext>
            </a:extLst>
          </p:cNvPr>
          <p:cNvSpPr>
            <a:spLocks noChangeShapeType="1"/>
          </p:cNvSpPr>
          <p:nvPr/>
        </p:nvSpPr>
        <p:spPr bwMode="auto">
          <a:xfrm>
            <a:off x="5220452" y="3363490"/>
            <a:ext cx="2526630" cy="1428312"/>
          </a:xfrm>
          <a:prstGeom prst="line">
            <a:avLst/>
          </a:prstGeom>
          <a:noFill/>
          <a:ln w="34925">
            <a:solidFill>
              <a:srgbClr val="FF3300"/>
            </a:solidFill>
            <a:round/>
            <a:headEnd type="arrow" w="med" len="med"/>
            <a:tailEnd/>
          </a:ln>
        </p:spPr>
        <p:txBody>
          <a:bodyPr/>
          <a:lstStyle/>
          <a:p>
            <a:endParaRPr lang="en-US"/>
          </a:p>
        </p:txBody>
      </p:sp>
      <p:cxnSp>
        <p:nvCxnSpPr>
          <p:cNvPr id="145" name="Straight Arrow Connector 144">
            <a:extLst>
              <a:ext uri="{FF2B5EF4-FFF2-40B4-BE49-F238E27FC236}">
                <a16:creationId xmlns:a16="http://schemas.microsoft.com/office/drawing/2014/main" id="{2651F201-900C-464D-A7C9-5346D13E11B9}"/>
              </a:ext>
            </a:extLst>
          </p:cNvPr>
          <p:cNvCxnSpPr>
            <a:cxnSpLocks/>
          </p:cNvCxnSpPr>
          <p:nvPr/>
        </p:nvCxnSpPr>
        <p:spPr>
          <a:xfrm flipH="1" flipV="1">
            <a:off x="2454442" y="2633598"/>
            <a:ext cx="100174" cy="293488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D528EDCD-295E-5549-827E-897626ADDCD4}"/>
              </a:ext>
            </a:extLst>
          </p:cNvPr>
          <p:cNvSpPr txBox="1"/>
          <p:nvPr/>
        </p:nvSpPr>
        <p:spPr>
          <a:xfrm>
            <a:off x="5293905" y="5172623"/>
            <a:ext cx="6863096" cy="1643527"/>
          </a:xfrm>
          <a:prstGeom prst="rect">
            <a:avLst/>
          </a:prstGeom>
          <a:noFill/>
        </p:spPr>
        <p:txBody>
          <a:bodyPr wrap="square" rtlCol="0">
            <a:spAutoFit/>
          </a:bodyPr>
          <a:lstStyle/>
          <a:p>
            <a:pPr algn="ctr">
              <a:lnSpc>
                <a:spcPct val="90000"/>
              </a:lnSpc>
            </a:pPr>
            <a:r>
              <a:rPr lang="en-US" sz="1600" b="1" dirty="0">
                <a:solidFill>
                  <a:srgbClr val="7030A0"/>
                </a:solidFill>
              </a:rPr>
              <a:t>After extensive background studies, good place for experiment has been located at the SNS basement </a:t>
            </a:r>
            <a:r>
              <a:rPr lang="en-US" sz="1600" b="1" dirty="0">
                <a:solidFill>
                  <a:srgbClr val="7030A0"/>
                </a:solidFill>
                <a:sym typeface="Wingdings" pitchFamily="2" charset="2"/>
              </a:rPr>
              <a:t> Neutrino Alley.</a:t>
            </a:r>
          </a:p>
          <a:p>
            <a:pPr algn="ctr">
              <a:lnSpc>
                <a:spcPct val="90000"/>
              </a:lnSpc>
            </a:pPr>
            <a:endParaRPr lang="en-US" sz="1600" b="1" dirty="0">
              <a:solidFill>
                <a:srgbClr val="7030A0"/>
              </a:solidFill>
              <a:sym typeface="Wingdings" pitchFamily="2" charset="2"/>
            </a:endParaRPr>
          </a:p>
          <a:p>
            <a:pPr algn="ctr">
              <a:lnSpc>
                <a:spcPct val="90000"/>
              </a:lnSpc>
            </a:pPr>
            <a:r>
              <a:rPr lang="en-US" sz="1600" b="1" dirty="0">
                <a:solidFill>
                  <a:srgbClr val="7030A0"/>
                </a:solidFill>
                <a:sym typeface="Wingdings" pitchFamily="2" charset="2"/>
              </a:rPr>
              <a:t>It</a:t>
            </a:r>
            <a:r>
              <a:rPr lang="en-US" sz="1600" b="1" dirty="0">
                <a:solidFill>
                  <a:srgbClr val="7030A0"/>
                </a:solidFill>
              </a:rPr>
              <a:t> is 20-30 meters from the target. Space between target and alley is filled with steel, gravel and concrete</a:t>
            </a:r>
          </a:p>
          <a:p>
            <a:pPr algn="ctr">
              <a:lnSpc>
                <a:spcPct val="90000"/>
              </a:lnSpc>
            </a:pPr>
            <a:endParaRPr lang="en-US" sz="1600" b="1" dirty="0">
              <a:solidFill>
                <a:srgbClr val="7030A0"/>
              </a:solidFill>
            </a:endParaRPr>
          </a:p>
          <a:p>
            <a:pPr algn="ctr">
              <a:lnSpc>
                <a:spcPct val="90000"/>
              </a:lnSpc>
            </a:pPr>
            <a:r>
              <a:rPr lang="en-US" sz="1600" b="1" dirty="0">
                <a:solidFill>
                  <a:srgbClr val="7030A0"/>
                </a:solidFill>
              </a:rPr>
              <a:t>There are 10 MWE from above</a:t>
            </a:r>
          </a:p>
        </p:txBody>
      </p:sp>
    </p:spTree>
    <p:extLst>
      <p:ext uri="{BB962C8B-B14F-4D97-AF65-F5344CB8AC3E}">
        <p14:creationId xmlns:p14="http://schemas.microsoft.com/office/powerpoint/2010/main" val="54330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3A452-F762-6D49-A41A-C3C6552935C7}"/>
              </a:ext>
            </a:extLst>
          </p:cNvPr>
          <p:cNvSpPr>
            <a:spLocks noGrp="1"/>
          </p:cNvSpPr>
          <p:nvPr>
            <p:ph type="title"/>
          </p:nvPr>
        </p:nvSpPr>
        <p:spPr>
          <a:xfrm>
            <a:off x="191104" y="156754"/>
            <a:ext cx="11501908" cy="510909"/>
          </a:xfrm>
        </p:spPr>
        <p:txBody>
          <a:bodyPr/>
          <a:lstStyle/>
          <a:p>
            <a:pPr algn="ctr"/>
            <a:r>
              <a:rPr lang="en-US" dirty="0"/>
              <a:t>First Deployment: 14 kg </a:t>
            </a:r>
            <a:r>
              <a:rPr lang="en-US" dirty="0" err="1"/>
              <a:t>CsI</a:t>
            </a:r>
            <a:r>
              <a:rPr lang="en-US" dirty="0"/>
              <a:t> Detector</a:t>
            </a:r>
          </a:p>
        </p:txBody>
      </p:sp>
      <p:pic>
        <p:nvPicPr>
          <p:cNvPr id="3" name="Picture 2" descr="450px-Csina-install-IMG_1700.jpg">
            <a:extLst>
              <a:ext uri="{FF2B5EF4-FFF2-40B4-BE49-F238E27FC236}">
                <a16:creationId xmlns:a16="http://schemas.microsoft.com/office/drawing/2014/main" id="{59F19978-BB10-5F43-BE31-A5D6E9808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75" y="876934"/>
            <a:ext cx="1464925" cy="1953233"/>
          </a:xfrm>
          <a:prstGeom prst="rect">
            <a:avLst/>
          </a:prstGeom>
        </p:spPr>
      </p:pic>
      <p:pic>
        <p:nvPicPr>
          <p:cNvPr id="4" name="Picture 3" descr="450px-Csina-install-IMG_1707.jpg">
            <a:extLst>
              <a:ext uri="{FF2B5EF4-FFF2-40B4-BE49-F238E27FC236}">
                <a16:creationId xmlns:a16="http://schemas.microsoft.com/office/drawing/2014/main" id="{F5705F96-5F15-3641-B61C-9C7B32254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333" y="862300"/>
            <a:ext cx="1475901" cy="1967868"/>
          </a:xfrm>
          <a:prstGeom prst="rect">
            <a:avLst/>
          </a:prstGeom>
        </p:spPr>
      </p:pic>
      <p:pic>
        <p:nvPicPr>
          <p:cNvPr id="5" name="Picture 4" descr="450px-Csina-install-IMG_1750.jpg">
            <a:extLst>
              <a:ext uri="{FF2B5EF4-FFF2-40B4-BE49-F238E27FC236}">
                <a16:creationId xmlns:a16="http://schemas.microsoft.com/office/drawing/2014/main" id="{7438CD81-435C-484B-BC8D-9ED109BC1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7986" y="4767517"/>
            <a:ext cx="2030336" cy="1950150"/>
          </a:xfrm>
          <a:prstGeom prst="rect">
            <a:avLst/>
          </a:prstGeom>
        </p:spPr>
      </p:pic>
      <p:pic>
        <p:nvPicPr>
          <p:cNvPr id="6" name="Picture 5" descr="450px-Csina-install-IMG_5604.jpg">
            <a:extLst>
              <a:ext uri="{FF2B5EF4-FFF2-40B4-BE49-F238E27FC236}">
                <a16:creationId xmlns:a16="http://schemas.microsoft.com/office/drawing/2014/main" id="{FFC74D74-A137-8142-8630-27D4C02A4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234" y="866424"/>
            <a:ext cx="1466905" cy="1955873"/>
          </a:xfrm>
          <a:prstGeom prst="rect">
            <a:avLst/>
          </a:prstGeom>
        </p:spPr>
      </p:pic>
      <p:pic>
        <p:nvPicPr>
          <p:cNvPr id="7" name="Picture 6" descr="450px-Csina-install-IMG_5607.jpg">
            <a:extLst>
              <a:ext uri="{FF2B5EF4-FFF2-40B4-BE49-F238E27FC236}">
                <a16:creationId xmlns:a16="http://schemas.microsoft.com/office/drawing/2014/main" id="{30DEADAF-089C-A34E-8FE3-CD0AF89D9C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275" y="2832807"/>
            <a:ext cx="1462613" cy="1950151"/>
          </a:xfrm>
          <a:prstGeom prst="rect">
            <a:avLst/>
          </a:prstGeom>
        </p:spPr>
      </p:pic>
      <p:pic>
        <p:nvPicPr>
          <p:cNvPr id="8" name="Picture 7" descr="450px-Csina-install-IMG_5608.jpg">
            <a:extLst>
              <a:ext uri="{FF2B5EF4-FFF2-40B4-BE49-F238E27FC236}">
                <a16:creationId xmlns:a16="http://schemas.microsoft.com/office/drawing/2014/main" id="{365A3603-2261-904D-BDAB-0D75D526E8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2200" y="2832809"/>
            <a:ext cx="1464593" cy="1952791"/>
          </a:xfrm>
          <a:prstGeom prst="rect">
            <a:avLst/>
          </a:prstGeom>
        </p:spPr>
      </p:pic>
      <p:pic>
        <p:nvPicPr>
          <p:cNvPr id="9" name="Picture 8" descr="450px-Csina-install-IMG_5617.jpg">
            <a:extLst>
              <a:ext uri="{FF2B5EF4-FFF2-40B4-BE49-F238E27FC236}">
                <a16:creationId xmlns:a16="http://schemas.microsoft.com/office/drawing/2014/main" id="{27386A57-1D0B-9A4C-82B6-379C16616E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2685" y="2832809"/>
            <a:ext cx="1462612" cy="1950150"/>
          </a:xfrm>
          <a:prstGeom prst="rect">
            <a:avLst/>
          </a:prstGeom>
        </p:spPr>
      </p:pic>
      <p:pic>
        <p:nvPicPr>
          <p:cNvPr id="10" name="Picture 9" descr="450px-Csina-install-IMG_5618.jpg">
            <a:extLst>
              <a:ext uri="{FF2B5EF4-FFF2-40B4-BE49-F238E27FC236}">
                <a16:creationId xmlns:a16="http://schemas.microsoft.com/office/drawing/2014/main" id="{B5DB78DB-ECB6-D74C-B5AA-101174ADC5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588" y="4782959"/>
            <a:ext cx="2030335" cy="1950149"/>
          </a:xfrm>
          <a:prstGeom prst="rect">
            <a:avLst/>
          </a:prstGeom>
        </p:spPr>
      </p:pic>
      <p:pic>
        <p:nvPicPr>
          <p:cNvPr id="11" name="Picture 10" descr="450px-Csina-install-IMG_5623.jpg">
            <a:extLst>
              <a:ext uri="{FF2B5EF4-FFF2-40B4-BE49-F238E27FC236}">
                <a16:creationId xmlns:a16="http://schemas.microsoft.com/office/drawing/2014/main" id="{9CEC4AE8-160A-3745-8D3B-4A46C36905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7222" y="4780317"/>
            <a:ext cx="2030336" cy="1952791"/>
          </a:xfrm>
          <a:prstGeom prst="rect">
            <a:avLst/>
          </a:prstGeom>
        </p:spPr>
      </p:pic>
      <p:pic>
        <p:nvPicPr>
          <p:cNvPr id="12" name="Picture 11" descr="800px-Csina-install-IMG_1723.jpg">
            <a:extLst>
              <a:ext uri="{FF2B5EF4-FFF2-40B4-BE49-F238E27FC236}">
                <a16:creationId xmlns:a16="http://schemas.microsoft.com/office/drawing/2014/main" id="{92B8A1D4-725E-7C4A-8DAB-EB8FB5C6F2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76793" y="2832808"/>
            <a:ext cx="2658593" cy="1950150"/>
          </a:xfrm>
          <a:prstGeom prst="rect">
            <a:avLst/>
          </a:prstGeom>
        </p:spPr>
      </p:pic>
      <p:pic>
        <p:nvPicPr>
          <p:cNvPr id="14" name="Picture 13" descr="800px-Csina-install-IMG_2356.jpg">
            <a:extLst>
              <a:ext uri="{FF2B5EF4-FFF2-40B4-BE49-F238E27FC236}">
                <a16:creationId xmlns:a16="http://schemas.microsoft.com/office/drawing/2014/main" id="{894FC5BA-7F4D-4946-8AE8-251DCB4878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2201" y="838818"/>
            <a:ext cx="2655132" cy="1991349"/>
          </a:xfrm>
          <a:prstGeom prst="rect">
            <a:avLst/>
          </a:prstGeom>
        </p:spPr>
      </p:pic>
      <p:sp>
        <p:nvSpPr>
          <p:cNvPr id="15" name="TextBox 14">
            <a:extLst>
              <a:ext uri="{FF2B5EF4-FFF2-40B4-BE49-F238E27FC236}">
                <a16:creationId xmlns:a16="http://schemas.microsoft.com/office/drawing/2014/main" id="{B5C5F754-1D08-0D40-8977-7EF74AAB0C87}"/>
              </a:ext>
            </a:extLst>
          </p:cNvPr>
          <p:cNvSpPr txBox="1"/>
          <p:nvPr/>
        </p:nvSpPr>
        <p:spPr>
          <a:xfrm>
            <a:off x="1138793" y="1938121"/>
            <a:ext cx="582649" cy="307777"/>
          </a:xfrm>
          <a:prstGeom prst="rect">
            <a:avLst/>
          </a:prstGeom>
          <a:noFill/>
        </p:spPr>
        <p:txBody>
          <a:bodyPr wrap="none" rtlCol="0">
            <a:spAutoFit/>
          </a:bodyPr>
          <a:lstStyle/>
          <a:p>
            <a:r>
              <a:rPr lang="en-US" sz="1400" b="1" i="1" dirty="0">
                <a:solidFill>
                  <a:srgbClr val="FF0000"/>
                </a:solidFill>
              </a:rPr>
              <a:t>Base</a:t>
            </a:r>
          </a:p>
        </p:txBody>
      </p:sp>
      <p:sp>
        <p:nvSpPr>
          <p:cNvPr id="16" name="TextBox 15">
            <a:extLst>
              <a:ext uri="{FF2B5EF4-FFF2-40B4-BE49-F238E27FC236}">
                <a16:creationId xmlns:a16="http://schemas.microsoft.com/office/drawing/2014/main" id="{218B70E6-1E3E-6540-8F90-56CD63733BA1}"/>
              </a:ext>
            </a:extLst>
          </p:cNvPr>
          <p:cNvSpPr txBox="1"/>
          <p:nvPr/>
        </p:nvSpPr>
        <p:spPr>
          <a:xfrm>
            <a:off x="3459038" y="1862063"/>
            <a:ext cx="669261" cy="523220"/>
          </a:xfrm>
          <a:prstGeom prst="rect">
            <a:avLst/>
          </a:prstGeom>
          <a:noFill/>
        </p:spPr>
        <p:txBody>
          <a:bodyPr wrap="none" rtlCol="0">
            <a:spAutoFit/>
          </a:bodyPr>
          <a:lstStyle/>
          <a:p>
            <a:r>
              <a:rPr lang="en-US" sz="1400" b="1" i="1" dirty="0">
                <a:solidFill>
                  <a:srgbClr val="FF0000"/>
                </a:solidFill>
              </a:rPr>
              <a:t>Muon </a:t>
            </a:r>
          </a:p>
          <a:p>
            <a:r>
              <a:rPr lang="en-US" sz="1400" b="1" i="1" dirty="0">
                <a:solidFill>
                  <a:srgbClr val="FF0000"/>
                </a:solidFill>
              </a:rPr>
              <a:t>Panel</a:t>
            </a:r>
          </a:p>
        </p:txBody>
      </p:sp>
      <p:sp>
        <p:nvSpPr>
          <p:cNvPr id="17" name="TextBox 16">
            <a:extLst>
              <a:ext uri="{FF2B5EF4-FFF2-40B4-BE49-F238E27FC236}">
                <a16:creationId xmlns:a16="http://schemas.microsoft.com/office/drawing/2014/main" id="{F9E6F27C-8CA9-0949-8AFB-C4022A8F4B9C}"/>
              </a:ext>
            </a:extLst>
          </p:cNvPr>
          <p:cNvSpPr txBox="1"/>
          <p:nvPr/>
        </p:nvSpPr>
        <p:spPr>
          <a:xfrm>
            <a:off x="6321461" y="2033888"/>
            <a:ext cx="1497760" cy="738664"/>
          </a:xfrm>
          <a:prstGeom prst="rect">
            <a:avLst/>
          </a:prstGeom>
          <a:noFill/>
        </p:spPr>
        <p:txBody>
          <a:bodyPr wrap="square" rtlCol="0">
            <a:spAutoFit/>
          </a:bodyPr>
          <a:lstStyle/>
          <a:p>
            <a:r>
              <a:rPr lang="en-US" sz="1400" b="1" i="1" dirty="0">
                <a:solidFill>
                  <a:srgbClr val="FF0000"/>
                </a:solidFill>
              </a:rPr>
              <a:t>First hand-held neutrino detector</a:t>
            </a:r>
          </a:p>
        </p:txBody>
      </p:sp>
      <p:sp>
        <p:nvSpPr>
          <p:cNvPr id="18" name="TextBox 17">
            <a:extLst>
              <a:ext uri="{FF2B5EF4-FFF2-40B4-BE49-F238E27FC236}">
                <a16:creationId xmlns:a16="http://schemas.microsoft.com/office/drawing/2014/main" id="{4DF82167-DE32-914D-9CF3-E658DB74669A}"/>
              </a:ext>
            </a:extLst>
          </p:cNvPr>
          <p:cNvSpPr txBox="1"/>
          <p:nvPr/>
        </p:nvSpPr>
        <p:spPr>
          <a:xfrm>
            <a:off x="991046" y="3875620"/>
            <a:ext cx="847570" cy="523220"/>
          </a:xfrm>
          <a:prstGeom prst="rect">
            <a:avLst/>
          </a:prstGeom>
          <a:noFill/>
        </p:spPr>
        <p:txBody>
          <a:bodyPr wrap="none" rtlCol="0">
            <a:spAutoFit/>
          </a:bodyPr>
          <a:lstStyle/>
          <a:p>
            <a:r>
              <a:rPr lang="en-US" sz="1400" b="1" i="1" dirty="0">
                <a:solidFill>
                  <a:srgbClr val="FF0000"/>
                </a:solidFill>
              </a:rPr>
              <a:t>3” HDPE</a:t>
            </a:r>
          </a:p>
          <a:p>
            <a:r>
              <a:rPr lang="en-US" sz="1400" b="1" i="1" dirty="0">
                <a:solidFill>
                  <a:srgbClr val="FF0000"/>
                </a:solidFill>
              </a:rPr>
              <a:t>around</a:t>
            </a:r>
          </a:p>
        </p:txBody>
      </p:sp>
      <p:sp>
        <p:nvSpPr>
          <p:cNvPr id="19" name="TextBox 18">
            <a:extLst>
              <a:ext uri="{FF2B5EF4-FFF2-40B4-BE49-F238E27FC236}">
                <a16:creationId xmlns:a16="http://schemas.microsoft.com/office/drawing/2014/main" id="{8B6FF0F7-47A4-4D43-89C6-62917FCDEBD0}"/>
              </a:ext>
            </a:extLst>
          </p:cNvPr>
          <p:cNvSpPr txBox="1"/>
          <p:nvPr/>
        </p:nvSpPr>
        <p:spPr>
          <a:xfrm>
            <a:off x="2624986" y="4080598"/>
            <a:ext cx="767270" cy="307777"/>
          </a:xfrm>
          <a:prstGeom prst="rect">
            <a:avLst/>
          </a:prstGeom>
          <a:noFill/>
        </p:spPr>
        <p:txBody>
          <a:bodyPr wrap="none" rtlCol="0">
            <a:spAutoFit/>
          </a:bodyPr>
          <a:lstStyle/>
          <a:p>
            <a:r>
              <a:rPr lang="en-US" sz="1400" b="1" i="1" dirty="0">
                <a:solidFill>
                  <a:srgbClr val="FF0000"/>
                </a:solidFill>
              </a:rPr>
              <a:t>LB lead</a:t>
            </a:r>
          </a:p>
        </p:txBody>
      </p:sp>
      <p:sp>
        <p:nvSpPr>
          <p:cNvPr id="20" name="TextBox 19">
            <a:extLst>
              <a:ext uri="{FF2B5EF4-FFF2-40B4-BE49-F238E27FC236}">
                <a16:creationId xmlns:a16="http://schemas.microsoft.com/office/drawing/2014/main" id="{C9EA9AF5-6A69-B943-A943-C5EA6475A5D2}"/>
              </a:ext>
            </a:extLst>
          </p:cNvPr>
          <p:cNvSpPr txBox="1"/>
          <p:nvPr/>
        </p:nvSpPr>
        <p:spPr>
          <a:xfrm>
            <a:off x="3367679" y="4230453"/>
            <a:ext cx="1402080" cy="307777"/>
          </a:xfrm>
          <a:prstGeom prst="rect">
            <a:avLst/>
          </a:prstGeom>
          <a:noFill/>
        </p:spPr>
        <p:txBody>
          <a:bodyPr wrap="square" rtlCol="0">
            <a:spAutoFit/>
          </a:bodyPr>
          <a:lstStyle/>
          <a:p>
            <a:r>
              <a:rPr lang="en-US" sz="1400" b="1" i="1" dirty="0">
                <a:solidFill>
                  <a:srgbClr val="FF0000"/>
                </a:solidFill>
              </a:rPr>
              <a:t>Lead Stacking</a:t>
            </a:r>
          </a:p>
        </p:txBody>
      </p:sp>
      <p:sp>
        <p:nvSpPr>
          <p:cNvPr id="21" name="TextBox 20">
            <a:extLst>
              <a:ext uri="{FF2B5EF4-FFF2-40B4-BE49-F238E27FC236}">
                <a16:creationId xmlns:a16="http://schemas.microsoft.com/office/drawing/2014/main" id="{29A7B3FF-42DD-CC43-8122-79DE7F0C0EA1}"/>
              </a:ext>
            </a:extLst>
          </p:cNvPr>
          <p:cNvSpPr txBox="1"/>
          <p:nvPr/>
        </p:nvSpPr>
        <p:spPr>
          <a:xfrm>
            <a:off x="6335386" y="3552454"/>
            <a:ext cx="1469911" cy="523220"/>
          </a:xfrm>
          <a:prstGeom prst="rect">
            <a:avLst/>
          </a:prstGeom>
          <a:noFill/>
        </p:spPr>
        <p:txBody>
          <a:bodyPr wrap="square" rtlCol="0">
            <a:spAutoFit/>
          </a:bodyPr>
          <a:lstStyle/>
          <a:p>
            <a:pPr algn="ctr"/>
            <a:r>
              <a:rPr lang="en-US" sz="1400" b="1" i="1" dirty="0">
                <a:solidFill>
                  <a:srgbClr val="FF0000"/>
                </a:solidFill>
              </a:rPr>
              <a:t>Muon panels all over around</a:t>
            </a:r>
          </a:p>
        </p:txBody>
      </p:sp>
      <p:sp>
        <p:nvSpPr>
          <p:cNvPr id="22" name="TextBox 21">
            <a:extLst>
              <a:ext uri="{FF2B5EF4-FFF2-40B4-BE49-F238E27FC236}">
                <a16:creationId xmlns:a16="http://schemas.microsoft.com/office/drawing/2014/main" id="{2F05A06C-669A-2143-99D0-EE1E1C7CA63E}"/>
              </a:ext>
            </a:extLst>
          </p:cNvPr>
          <p:cNvSpPr txBox="1"/>
          <p:nvPr/>
        </p:nvSpPr>
        <p:spPr>
          <a:xfrm>
            <a:off x="1639818" y="5825771"/>
            <a:ext cx="957951" cy="738664"/>
          </a:xfrm>
          <a:prstGeom prst="rect">
            <a:avLst/>
          </a:prstGeom>
          <a:noFill/>
        </p:spPr>
        <p:txBody>
          <a:bodyPr wrap="square" rtlCol="0">
            <a:spAutoFit/>
          </a:bodyPr>
          <a:lstStyle/>
          <a:p>
            <a:pPr algn="ctr"/>
            <a:r>
              <a:rPr lang="en-US" sz="1400" b="1" i="1" dirty="0">
                <a:solidFill>
                  <a:srgbClr val="FF0000"/>
                </a:solidFill>
              </a:rPr>
              <a:t>Water Bricks</a:t>
            </a:r>
          </a:p>
          <a:p>
            <a:pPr algn="ctr"/>
            <a:r>
              <a:rPr lang="en-US" sz="1400" b="1" i="1" dirty="0">
                <a:solidFill>
                  <a:srgbClr val="FF0000"/>
                </a:solidFill>
              </a:rPr>
              <a:t>On Top</a:t>
            </a:r>
          </a:p>
        </p:txBody>
      </p:sp>
      <p:sp>
        <p:nvSpPr>
          <p:cNvPr id="23" name="TextBox 22">
            <a:extLst>
              <a:ext uri="{FF2B5EF4-FFF2-40B4-BE49-F238E27FC236}">
                <a16:creationId xmlns:a16="http://schemas.microsoft.com/office/drawing/2014/main" id="{62A9CD02-7568-A046-91AC-F94130500493}"/>
              </a:ext>
            </a:extLst>
          </p:cNvPr>
          <p:cNvSpPr txBox="1"/>
          <p:nvPr/>
        </p:nvSpPr>
        <p:spPr>
          <a:xfrm>
            <a:off x="5157042" y="5965623"/>
            <a:ext cx="957951" cy="523220"/>
          </a:xfrm>
          <a:prstGeom prst="rect">
            <a:avLst/>
          </a:prstGeom>
          <a:noFill/>
        </p:spPr>
        <p:txBody>
          <a:bodyPr wrap="square" rtlCol="0">
            <a:spAutoFit/>
          </a:bodyPr>
          <a:lstStyle/>
          <a:p>
            <a:pPr algn="ctr"/>
            <a:r>
              <a:rPr lang="en-US" sz="1400" b="1" i="1" dirty="0">
                <a:solidFill>
                  <a:srgbClr val="FF0000"/>
                </a:solidFill>
              </a:rPr>
              <a:t>Final Touches</a:t>
            </a:r>
          </a:p>
        </p:txBody>
      </p:sp>
      <p:cxnSp>
        <p:nvCxnSpPr>
          <p:cNvPr id="25" name="Straight Arrow Connector 24">
            <a:extLst>
              <a:ext uri="{FF2B5EF4-FFF2-40B4-BE49-F238E27FC236}">
                <a16:creationId xmlns:a16="http://schemas.microsoft.com/office/drawing/2014/main" id="{0755414C-431F-8146-8934-ACC82C9C9CDA}"/>
              </a:ext>
            </a:extLst>
          </p:cNvPr>
          <p:cNvCxnSpPr/>
          <p:nvPr/>
        </p:nvCxnSpPr>
        <p:spPr>
          <a:xfrm flipH="1" flipV="1">
            <a:off x="3290389" y="3741782"/>
            <a:ext cx="20320" cy="3948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542848D-8007-B140-8A33-70091C317D5A}"/>
              </a:ext>
            </a:extLst>
          </p:cNvPr>
          <p:cNvSpPr txBox="1"/>
          <p:nvPr/>
        </p:nvSpPr>
        <p:spPr>
          <a:xfrm>
            <a:off x="3869456" y="5936418"/>
            <a:ext cx="957951" cy="738664"/>
          </a:xfrm>
          <a:prstGeom prst="rect">
            <a:avLst/>
          </a:prstGeom>
          <a:noFill/>
        </p:spPr>
        <p:txBody>
          <a:bodyPr wrap="square" rtlCol="0">
            <a:spAutoFit/>
          </a:bodyPr>
          <a:lstStyle/>
          <a:p>
            <a:pPr algn="ctr"/>
            <a:r>
              <a:rPr lang="en-US" sz="1400" b="1" i="1" dirty="0">
                <a:solidFill>
                  <a:srgbClr val="FF0000"/>
                </a:solidFill>
              </a:rPr>
              <a:t>Water Bricks</a:t>
            </a:r>
          </a:p>
          <a:p>
            <a:pPr algn="ctr"/>
            <a:r>
              <a:rPr lang="en-US" sz="1400" b="1" i="1" dirty="0">
                <a:solidFill>
                  <a:srgbClr val="FF0000"/>
                </a:solidFill>
              </a:rPr>
              <a:t>On Sides</a:t>
            </a:r>
          </a:p>
        </p:txBody>
      </p:sp>
      <p:sp>
        <p:nvSpPr>
          <p:cNvPr id="27" name="TextBox 26">
            <a:extLst>
              <a:ext uri="{FF2B5EF4-FFF2-40B4-BE49-F238E27FC236}">
                <a16:creationId xmlns:a16="http://schemas.microsoft.com/office/drawing/2014/main" id="{4DB62C1F-9E08-774F-AF00-14FA8BA648A4}"/>
              </a:ext>
            </a:extLst>
          </p:cNvPr>
          <p:cNvSpPr txBox="1"/>
          <p:nvPr/>
        </p:nvSpPr>
        <p:spPr>
          <a:xfrm>
            <a:off x="7796850" y="1133357"/>
            <a:ext cx="4252282" cy="4330416"/>
          </a:xfrm>
          <a:prstGeom prst="rect">
            <a:avLst/>
          </a:prstGeom>
          <a:noFill/>
        </p:spPr>
        <p:txBody>
          <a:bodyPr wrap="square" rtlCol="0">
            <a:spAutoFit/>
          </a:bodyPr>
          <a:lstStyle/>
          <a:p>
            <a:pPr algn="ctr">
              <a:lnSpc>
                <a:spcPct val="90000"/>
              </a:lnSpc>
            </a:pPr>
            <a:r>
              <a:rPr lang="en-US" b="1" dirty="0">
                <a:solidFill>
                  <a:srgbClr val="1F4FFF"/>
                </a:solidFill>
              </a:rPr>
              <a:t>Single </a:t>
            </a:r>
            <a:r>
              <a:rPr lang="en-US" b="1" dirty="0" err="1">
                <a:solidFill>
                  <a:srgbClr val="1F4FFF"/>
                </a:solidFill>
              </a:rPr>
              <a:t>CsI</a:t>
            </a:r>
            <a:r>
              <a:rPr lang="en-US" b="1" dirty="0">
                <a:solidFill>
                  <a:srgbClr val="1F4FFF"/>
                </a:solidFill>
              </a:rPr>
              <a:t> crystal. </a:t>
            </a:r>
          </a:p>
          <a:p>
            <a:pPr algn="ctr">
              <a:lnSpc>
                <a:spcPct val="90000"/>
              </a:lnSpc>
            </a:pPr>
            <a:endParaRPr lang="en-US" b="1" dirty="0">
              <a:solidFill>
                <a:srgbClr val="1F4FFF"/>
              </a:solidFill>
            </a:endParaRPr>
          </a:p>
          <a:p>
            <a:pPr algn="ctr">
              <a:lnSpc>
                <a:spcPct val="90000"/>
              </a:lnSpc>
            </a:pPr>
            <a:r>
              <a:rPr lang="en-US" b="1" dirty="0">
                <a:solidFill>
                  <a:srgbClr val="1F4FFF"/>
                </a:solidFill>
              </a:rPr>
              <a:t>It has been custom grown from preselected low background material</a:t>
            </a:r>
          </a:p>
          <a:p>
            <a:pPr algn="ctr">
              <a:lnSpc>
                <a:spcPct val="90000"/>
              </a:lnSpc>
            </a:pPr>
            <a:endParaRPr lang="en-US" b="1" dirty="0"/>
          </a:p>
          <a:p>
            <a:pPr algn="ctr">
              <a:lnSpc>
                <a:spcPct val="90000"/>
              </a:lnSpc>
            </a:pPr>
            <a:endParaRPr lang="en-US" b="1" dirty="0"/>
          </a:p>
          <a:p>
            <a:pPr algn="ctr">
              <a:lnSpc>
                <a:spcPct val="90000"/>
              </a:lnSpc>
            </a:pPr>
            <a:r>
              <a:rPr lang="en-US" b="1" dirty="0">
                <a:solidFill>
                  <a:srgbClr val="7030A0"/>
                </a:solidFill>
              </a:rPr>
              <a:t>Layers of dedicated shielding:</a:t>
            </a:r>
          </a:p>
          <a:p>
            <a:pPr algn="ctr">
              <a:lnSpc>
                <a:spcPct val="90000"/>
              </a:lnSpc>
            </a:pPr>
            <a:endParaRPr lang="en-US" b="1" dirty="0">
              <a:solidFill>
                <a:srgbClr val="7030A0"/>
              </a:solidFill>
            </a:endParaRPr>
          </a:p>
          <a:p>
            <a:pPr algn="ctr">
              <a:lnSpc>
                <a:spcPct val="90000"/>
              </a:lnSpc>
            </a:pPr>
            <a:r>
              <a:rPr lang="en-US" b="1" dirty="0">
                <a:solidFill>
                  <a:srgbClr val="7030A0"/>
                </a:solidFill>
              </a:rPr>
              <a:t>Poly to protect from NINs</a:t>
            </a:r>
          </a:p>
          <a:p>
            <a:pPr algn="ctr">
              <a:lnSpc>
                <a:spcPct val="90000"/>
              </a:lnSpc>
            </a:pPr>
            <a:endParaRPr lang="en-US" b="1" dirty="0">
              <a:solidFill>
                <a:srgbClr val="7030A0"/>
              </a:solidFill>
            </a:endParaRPr>
          </a:p>
          <a:p>
            <a:pPr algn="ctr">
              <a:lnSpc>
                <a:spcPct val="90000"/>
              </a:lnSpc>
            </a:pPr>
            <a:r>
              <a:rPr lang="en-US" b="1" dirty="0">
                <a:solidFill>
                  <a:srgbClr val="7030A0"/>
                </a:solidFill>
              </a:rPr>
              <a:t>Low background lead</a:t>
            </a:r>
          </a:p>
          <a:p>
            <a:pPr algn="ctr">
              <a:lnSpc>
                <a:spcPct val="90000"/>
              </a:lnSpc>
            </a:pPr>
            <a:endParaRPr lang="en-US" b="1" dirty="0">
              <a:solidFill>
                <a:srgbClr val="7030A0"/>
              </a:solidFill>
            </a:endParaRPr>
          </a:p>
          <a:p>
            <a:pPr algn="ctr">
              <a:lnSpc>
                <a:spcPct val="90000"/>
              </a:lnSpc>
            </a:pPr>
            <a:r>
              <a:rPr lang="en-US" b="1" dirty="0">
                <a:solidFill>
                  <a:srgbClr val="7030A0"/>
                </a:solidFill>
              </a:rPr>
              <a:t>Regular good quality lead</a:t>
            </a:r>
          </a:p>
          <a:p>
            <a:pPr algn="ctr">
              <a:lnSpc>
                <a:spcPct val="90000"/>
              </a:lnSpc>
            </a:pPr>
            <a:endParaRPr lang="en-US" b="1" dirty="0">
              <a:solidFill>
                <a:srgbClr val="7030A0"/>
              </a:solidFill>
            </a:endParaRPr>
          </a:p>
          <a:p>
            <a:pPr algn="ctr">
              <a:lnSpc>
                <a:spcPct val="90000"/>
              </a:lnSpc>
            </a:pPr>
            <a:r>
              <a:rPr lang="en-US" b="1" dirty="0">
                <a:solidFill>
                  <a:srgbClr val="7030A0"/>
                </a:solidFill>
              </a:rPr>
              <a:t>Veto system</a:t>
            </a:r>
          </a:p>
          <a:p>
            <a:pPr algn="ctr">
              <a:lnSpc>
                <a:spcPct val="90000"/>
              </a:lnSpc>
            </a:pPr>
            <a:endParaRPr lang="en-US" b="1" dirty="0">
              <a:solidFill>
                <a:srgbClr val="7030A0"/>
              </a:solidFill>
            </a:endParaRPr>
          </a:p>
          <a:p>
            <a:pPr algn="ctr">
              <a:lnSpc>
                <a:spcPct val="90000"/>
              </a:lnSpc>
            </a:pPr>
            <a:r>
              <a:rPr lang="en-US" b="1" dirty="0">
                <a:solidFill>
                  <a:srgbClr val="7030A0"/>
                </a:solidFill>
              </a:rPr>
              <a:t>Water shielding</a:t>
            </a:r>
          </a:p>
        </p:txBody>
      </p:sp>
      <p:sp>
        <p:nvSpPr>
          <p:cNvPr id="28" name="TextBox 27">
            <a:extLst>
              <a:ext uri="{FF2B5EF4-FFF2-40B4-BE49-F238E27FC236}">
                <a16:creationId xmlns:a16="http://schemas.microsoft.com/office/drawing/2014/main" id="{6E8CE5F0-1E6A-D695-EA70-7419081571AF}"/>
              </a:ext>
            </a:extLst>
          </p:cNvPr>
          <p:cNvSpPr txBox="1"/>
          <p:nvPr/>
        </p:nvSpPr>
        <p:spPr>
          <a:xfrm>
            <a:off x="6936144" y="5590897"/>
            <a:ext cx="2146742" cy="840230"/>
          </a:xfrm>
          <a:prstGeom prst="rect">
            <a:avLst/>
          </a:prstGeom>
          <a:noFill/>
        </p:spPr>
        <p:txBody>
          <a:bodyPr wrap="none" rtlCol="0">
            <a:spAutoFit/>
          </a:bodyPr>
          <a:lstStyle/>
          <a:p>
            <a:pPr algn="ctr">
              <a:lnSpc>
                <a:spcPct val="90000"/>
              </a:lnSpc>
            </a:pPr>
            <a:r>
              <a:rPr lang="en-US" b="1" dirty="0">
                <a:solidFill>
                  <a:srgbClr val="FF0000"/>
                </a:solidFill>
              </a:rPr>
              <a:t>Field deployment</a:t>
            </a:r>
          </a:p>
          <a:p>
            <a:pPr algn="ctr">
              <a:lnSpc>
                <a:spcPct val="90000"/>
              </a:lnSpc>
            </a:pPr>
            <a:r>
              <a:rPr lang="en-US" b="1" dirty="0">
                <a:solidFill>
                  <a:srgbClr val="FF0000"/>
                </a:solidFill>
              </a:rPr>
              <a:t> was done during </a:t>
            </a:r>
          </a:p>
          <a:p>
            <a:pPr algn="ctr">
              <a:lnSpc>
                <a:spcPct val="90000"/>
              </a:lnSpc>
            </a:pPr>
            <a:r>
              <a:rPr lang="en-US" b="1" dirty="0">
                <a:solidFill>
                  <a:srgbClr val="FF0000"/>
                </a:solidFill>
              </a:rPr>
              <a:t>1 day</a:t>
            </a:r>
          </a:p>
        </p:txBody>
      </p:sp>
      <p:sp>
        <p:nvSpPr>
          <p:cNvPr id="29" name="TextBox 28">
            <a:extLst>
              <a:ext uri="{FF2B5EF4-FFF2-40B4-BE49-F238E27FC236}">
                <a16:creationId xmlns:a16="http://schemas.microsoft.com/office/drawing/2014/main" id="{0B1010E7-798E-7019-A637-1F8CD5C3BBA0}"/>
              </a:ext>
            </a:extLst>
          </p:cNvPr>
          <p:cNvSpPr txBox="1"/>
          <p:nvPr/>
        </p:nvSpPr>
        <p:spPr>
          <a:xfrm>
            <a:off x="991046" y="1012220"/>
            <a:ext cx="1060931" cy="341632"/>
          </a:xfrm>
          <a:prstGeom prst="rect">
            <a:avLst/>
          </a:prstGeom>
          <a:noFill/>
        </p:spPr>
        <p:txBody>
          <a:bodyPr wrap="none" rtlCol="0">
            <a:spAutoFit/>
          </a:bodyPr>
          <a:lstStyle/>
          <a:p>
            <a:pPr algn="ctr">
              <a:lnSpc>
                <a:spcPct val="90000"/>
              </a:lnSpc>
            </a:pPr>
            <a:r>
              <a:rPr lang="en-US" b="1" dirty="0">
                <a:solidFill>
                  <a:schemeClr val="bg1"/>
                </a:solidFill>
              </a:rPr>
              <a:t>9:00 AM</a:t>
            </a:r>
          </a:p>
        </p:txBody>
      </p:sp>
      <p:sp>
        <p:nvSpPr>
          <p:cNvPr id="30" name="TextBox 29">
            <a:extLst>
              <a:ext uri="{FF2B5EF4-FFF2-40B4-BE49-F238E27FC236}">
                <a16:creationId xmlns:a16="http://schemas.microsoft.com/office/drawing/2014/main" id="{0F403191-B7E8-B20C-FAF3-DBB182EF3645}"/>
              </a:ext>
            </a:extLst>
          </p:cNvPr>
          <p:cNvSpPr txBox="1"/>
          <p:nvPr/>
        </p:nvSpPr>
        <p:spPr>
          <a:xfrm>
            <a:off x="4849636" y="5278070"/>
            <a:ext cx="1056701" cy="341632"/>
          </a:xfrm>
          <a:prstGeom prst="rect">
            <a:avLst/>
          </a:prstGeom>
          <a:noFill/>
        </p:spPr>
        <p:txBody>
          <a:bodyPr wrap="none" rtlCol="0">
            <a:spAutoFit/>
          </a:bodyPr>
          <a:lstStyle/>
          <a:p>
            <a:pPr algn="ctr">
              <a:lnSpc>
                <a:spcPct val="90000"/>
              </a:lnSpc>
            </a:pPr>
            <a:r>
              <a:rPr lang="en-US" b="1" dirty="0">
                <a:solidFill>
                  <a:schemeClr val="bg1"/>
                </a:solidFill>
              </a:rPr>
              <a:t>4:00 PM</a:t>
            </a:r>
          </a:p>
        </p:txBody>
      </p:sp>
    </p:spTree>
    <p:extLst>
      <p:ext uri="{BB962C8B-B14F-4D97-AF65-F5344CB8AC3E}">
        <p14:creationId xmlns:p14="http://schemas.microsoft.com/office/powerpoint/2010/main" val="454821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50px-Csina-install-IMG_5604.jpg">
            <a:extLst>
              <a:ext uri="{FF2B5EF4-FFF2-40B4-BE49-F238E27FC236}">
                <a16:creationId xmlns:a16="http://schemas.microsoft.com/office/drawing/2014/main" id="{1AEB8903-3D31-B742-B176-DB6DF6511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606" y="621781"/>
            <a:ext cx="2400780" cy="3201039"/>
          </a:xfrm>
          <a:prstGeom prst="rect">
            <a:avLst/>
          </a:prstGeom>
        </p:spPr>
      </p:pic>
      <p:sp>
        <p:nvSpPr>
          <p:cNvPr id="4" name="Title 1">
            <a:extLst>
              <a:ext uri="{FF2B5EF4-FFF2-40B4-BE49-F238E27FC236}">
                <a16:creationId xmlns:a16="http://schemas.microsoft.com/office/drawing/2014/main" id="{72319F20-C8DF-AC40-9BD9-4C331209A95D}"/>
              </a:ext>
            </a:extLst>
          </p:cNvPr>
          <p:cNvSpPr txBox="1">
            <a:spLocks/>
          </p:cNvSpPr>
          <p:nvPr/>
        </p:nvSpPr>
        <p:spPr bwMode="auto">
          <a:xfrm>
            <a:off x="1562100" y="106204"/>
            <a:ext cx="9410700"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a:t>First Detection of </a:t>
            </a:r>
            <a:r>
              <a:rPr lang="en-US" err="1"/>
              <a:t>CEvNS</a:t>
            </a:r>
            <a:r>
              <a:rPr lang="en-US"/>
              <a:t> with </a:t>
            </a:r>
            <a:r>
              <a:rPr lang="en-US" err="1"/>
              <a:t>CsI</a:t>
            </a:r>
            <a:r>
              <a:rPr lang="en-US"/>
              <a:t> detector</a:t>
            </a:r>
          </a:p>
        </p:txBody>
      </p:sp>
      <p:pic>
        <p:nvPicPr>
          <p:cNvPr id="6" name="Picture 6" descr="sciencecoherentcover_1024">
            <a:extLst>
              <a:ext uri="{FF2B5EF4-FFF2-40B4-BE49-F238E27FC236}">
                <a16:creationId xmlns:a16="http://schemas.microsoft.com/office/drawing/2014/main" id="{B741DF1D-D369-EF47-8696-84235F63C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702" y="629935"/>
            <a:ext cx="2465535" cy="313684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B2564481-8860-6D4E-8866-40ADE8BD359A}"/>
              </a:ext>
            </a:extLst>
          </p:cNvPr>
          <p:cNvPicPr>
            <a:picLocks noChangeAspect="1"/>
          </p:cNvPicPr>
          <p:nvPr/>
        </p:nvPicPr>
        <p:blipFill rotWithShape="1">
          <a:blip r:embed="rId4"/>
          <a:srcRect l="63" t="1013" r="375" b="-1013"/>
          <a:stretch/>
        </p:blipFill>
        <p:spPr>
          <a:xfrm>
            <a:off x="7842229" y="753305"/>
            <a:ext cx="4023360" cy="2651760"/>
          </a:xfrm>
          <a:prstGeom prst="rect">
            <a:avLst/>
          </a:prstGeom>
        </p:spPr>
      </p:pic>
      <p:sp>
        <p:nvSpPr>
          <p:cNvPr id="12" name="TextBox 11">
            <a:extLst>
              <a:ext uri="{FF2B5EF4-FFF2-40B4-BE49-F238E27FC236}">
                <a16:creationId xmlns:a16="http://schemas.microsoft.com/office/drawing/2014/main" id="{A257919E-67BA-924C-B205-34C6FC31DD83}"/>
              </a:ext>
            </a:extLst>
          </p:cNvPr>
          <p:cNvSpPr txBox="1"/>
          <p:nvPr/>
        </p:nvSpPr>
        <p:spPr>
          <a:xfrm>
            <a:off x="8101387" y="2433025"/>
            <a:ext cx="2034531" cy="286232"/>
          </a:xfrm>
          <a:prstGeom prst="rect">
            <a:avLst/>
          </a:prstGeom>
          <a:noFill/>
        </p:spPr>
        <p:txBody>
          <a:bodyPr wrap="none" rtlCol="0">
            <a:spAutoFit/>
          </a:bodyPr>
          <a:lstStyle/>
          <a:p>
            <a:pPr algn="ctr">
              <a:lnSpc>
                <a:spcPct val="90000"/>
              </a:lnSpc>
            </a:pPr>
            <a:r>
              <a:rPr lang="en-US" sz="1400" b="1"/>
              <a:t>1.4*10</a:t>
            </a:r>
            <a:r>
              <a:rPr lang="en-US" sz="1400" b="1" baseline="30000"/>
              <a:t>23</a:t>
            </a:r>
            <a:r>
              <a:rPr lang="en-US" sz="1400" b="1"/>
              <a:t> (~ 0.22g) POT</a:t>
            </a:r>
          </a:p>
        </p:txBody>
      </p:sp>
      <p:sp>
        <p:nvSpPr>
          <p:cNvPr id="16" name="TextBox 15">
            <a:extLst>
              <a:ext uri="{FF2B5EF4-FFF2-40B4-BE49-F238E27FC236}">
                <a16:creationId xmlns:a16="http://schemas.microsoft.com/office/drawing/2014/main" id="{ED765828-9DDF-5946-B674-B9DCA1B1C2B2}"/>
              </a:ext>
            </a:extLst>
          </p:cNvPr>
          <p:cNvSpPr txBox="1"/>
          <p:nvPr/>
        </p:nvSpPr>
        <p:spPr>
          <a:xfrm>
            <a:off x="9463466" y="2079185"/>
            <a:ext cx="1614545" cy="286232"/>
          </a:xfrm>
          <a:prstGeom prst="rect">
            <a:avLst/>
          </a:prstGeom>
          <a:noFill/>
        </p:spPr>
        <p:txBody>
          <a:bodyPr wrap="none" rtlCol="0">
            <a:spAutoFit/>
          </a:bodyPr>
          <a:lstStyle/>
          <a:p>
            <a:pPr algn="ctr">
              <a:lnSpc>
                <a:spcPct val="90000"/>
              </a:lnSpc>
            </a:pPr>
            <a:r>
              <a:rPr lang="en-US" sz="1400" b="1"/>
              <a:t>16 month of data</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72EA011A-99B5-7194-ACFA-E3967727C404}"/>
                  </a:ext>
                </a:extLst>
              </p:cNvPr>
              <p:cNvSpPr txBox="1"/>
              <p:nvPr/>
            </p:nvSpPr>
            <p:spPr>
              <a:xfrm>
                <a:off x="7672005" y="3766781"/>
                <a:ext cx="4516820" cy="2502223"/>
              </a:xfrm>
              <a:prstGeom prst="rect">
                <a:avLst/>
              </a:prstGeom>
              <a:noFill/>
            </p:spPr>
            <p:txBody>
              <a:bodyPr wrap="square" rtlCol="0">
                <a:spAutoFit/>
              </a:bodyPr>
              <a:lstStyle/>
              <a:p>
                <a:pPr algn="ctr">
                  <a:lnSpc>
                    <a:spcPct val="90000"/>
                  </a:lnSpc>
                </a:pPr>
                <a:r>
                  <a:rPr lang="en-US" b="1" dirty="0">
                    <a:solidFill>
                      <a:srgbClr val="7030A0"/>
                    </a:solidFill>
                  </a:rPr>
                  <a:t>11.6</a:t>
                </a:r>
                <a14:m>
                  <m:oMath xmlns:m="http://schemas.openxmlformats.org/officeDocument/2006/math">
                    <m:r>
                      <a:rPr lang="en-US" b="1" dirty="0">
                        <a:solidFill>
                          <a:srgbClr val="7030A0"/>
                        </a:solidFill>
                        <a:latin typeface="Cambria Math" panose="02040503050406030204" pitchFamily="18" charset="0"/>
                        <a:ea typeface="Cambria Math" panose="02040503050406030204" pitchFamily="18" charset="0"/>
                      </a:rPr>
                      <m:t> </m:t>
                    </m:r>
                    <m:r>
                      <a:rPr lang="en-US" b="1" i="1" dirty="0" smtClean="0">
                        <a:solidFill>
                          <a:srgbClr val="7030A0"/>
                        </a:solidFill>
                        <a:latin typeface="Cambria Math" panose="02040503050406030204" pitchFamily="18" charset="0"/>
                        <a:ea typeface="Cambria Math" panose="02040503050406030204" pitchFamily="18" charset="0"/>
                      </a:rPr>
                      <m:t>𝝈</m:t>
                    </m:r>
                  </m:oMath>
                </a14:m>
                <a:r>
                  <a:rPr lang="en-US" b="1" dirty="0">
                    <a:solidFill>
                      <a:srgbClr val="7030A0"/>
                    </a:solidFill>
                  </a:rPr>
                  <a:t> positive effect</a:t>
                </a:r>
              </a:p>
              <a:p>
                <a:pPr algn="ctr">
                  <a:lnSpc>
                    <a:spcPct val="90000"/>
                  </a:lnSpc>
                </a:pPr>
                <a:endParaRPr lang="en-US" b="1" dirty="0">
                  <a:solidFill>
                    <a:srgbClr val="7030A0"/>
                  </a:solidFill>
                </a:endParaRPr>
              </a:p>
              <a:p>
                <a:pPr algn="ctr">
                  <a:lnSpc>
                    <a:spcPct val="90000"/>
                  </a:lnSpc>
                </a:pPr>
                <a:r>
                  <a:rPr lang="en-US" b="1" dirty="0">
                    <a:solidFill>
                      <a:srgbClr val="7030A0"/>
                    </a:solidFill>
                  </a:rPr>
                  <a:t>Cross section </a:t>
                </a:r>
              </a:p>
              <a:p>
                <a:pPr algn="ctr">
                  <a:lnSpc>
                    <a:spcPct val="90000"/>
                  </a:lnSpc>
                </a:pPr>
                <a:r>
                  <a:rPr lang="en-US" b="1" dirty="0">
                    <a:solidFill>
                      <a:srgbClr val="7030A0"/>
                    </a:solidFill>
                  </a:rPr>
                  <a:t>consistent with the standard model within one sigma ~18%</a:t>
                </a:r>
              </a:p>
              <a:p>
                <a:pPr algn="ctr">
                  <a:lnSpc>
                    <a:spcPct val="90000"/>
                  </a:lnSpc>
                </a:pPr>
                <a:endParaRPr lang="en-US" b="1" dirty="0">
                  <a:solidFill>
                    <a:srgbClr val="7030A0"/>
                  </a:solidFill>
                </a:endParaRPr>
              </a:p>
              <a:p>
                <a:pPr algn="ctr">
                  <a:lnSpc>
                    <a:spcPct val="90000"/>
                  </a:lnSpc>
                </a:pPr>
                <a:r>
                  <a:rPr lang="en-US" b="1" dirty="0">
                    <a:solidFill>
                      <a:srgbClr val="7030A0"/>
                    </a:solidFill>
                  </a:rPr>
                  <a:t>Threshold 7 </a:t>
                </a:r>
                <a:r>
                  <a:rPr lang="en-US" b="1" dirty="0" err="1">
                    <a:solidFill>
                      <a:srgbClr val="7030A0"/>
                    </a:solidFill>
                  </a:rPr>
                  <a:t>Ph.e</a:t>
                </a:r>
                <a:r>
                  <a:rPr lang="en-US" b="1" dirty="0">
                    <a:solidFill>
                      <a:srgbClr val="7030A0"/>
                    </a:solidFill>
                  </a:rPr>
                  <a:t>. or 0.45 </a:t>
                </a:r>
                <a:r>
                  <a:rPr lang="en-US" b="1" dirty="0" err="1">
                    <a:solidFill>
                      <a:srgbClr val="7030A0"/>
                    </a:solidFill>
                  </a:rPr>
                  <a:t>keV</a:t>
                </a:r>
                <a:r>
                  <a:rPr lang="en-US" b="1" baseline="-25000" dirty="0" err="1">
                    <a:solidFill>
                      <a:srgbClr val="7030A0"/>
                    </a:solidFill>
                  </a:rPr>
                  <a:t>ee</a:t>
                </a:r>
                <a:endParaRPr lang="en-US" b="1" baseline="-25000" dirty="0">
                  <a:solidFill>
                    <a:srgbClr val="7030A0"/>
                  </a:solidFill>
                </a:endParaRPr>
              </a:p>
              <a:p>
                <a:pPr algn="ctr">
                  <a:lnSpc>
                    <a:spcPct val="90000"/>
                  </a:lnSpc>
                </a:pPr>
                <a:endParaRPr lang="en-US" b="1" baseline="-25000" dirty="0">
                  <a:solidFill>
                    <a:srgbClr val="7030A0"/>
                  </a:solidFill>
                </a:endParaRPr>
              </a:p>
              <a:p>
                <a:pPr algn="ctr">
                  <a:lnSpc>
                    <a:spcPct val="90000"/>
                  </a:lnSpc>
                </a:pPr>
                <a:r>
                  <a:rPr lang="en-US" b="1" dirty="0">
                    <a:solidFill>
                      <a:srgbClr val="7030A0"/>
                    </a:solidFill>
                  </a:rPr>
                  <a:t>or ~5 </a:t>
                </a:r>
                <a:r>
                  <a:rPr lang="en-US" b="1" dirty="0" err="1">
                    <a:solidFill>
                      <a:srgbClr val="7030A0"/>
                    </a:solidFill>
                  </a:rPr>
                  <a:t>keV</a:t>
                </a:r>
                <a:r>
                  <a:rPr lang="en-US" b="1" baseline="-25000" dirty="0" err="1">
                    <a:solidFill>
                      <a:srgbClr val="7030A0"/>
                    </a:solidFill>
                  </a:rPr>
                  <a:t>nr</a:t>
                </a:r>
                <a:endParaRPr lang="en-US" b="1" baseline="-25000" dirty="0">
                  <a:solidFill>
                    <a:srgbClr val="7030A0"/>
                  </a:solidFill>
                </a:endParaRPr>
              </a:p>
              <a:p>
                <a:pPr algn="ctr">
                  <a:lnSpc>
                    <a:spcPct val="90000"/>
                  </a:lnSpc>
                </a:pPr>
                <a:endParaRPr lang="en-US" dirty="0"/>
              </a:p>
            </p:txBody>
          </p:sp>
        </mc:Choice>
        <mc:Fallback>
          <p:sp>
            <p:nvSpPr>
              <p:cNvPr id="9" name="TextBox 8">
                <a:extLst>
                  <a:ext uri="{FF2B5EF4-FFF2-40B4-BE49-F238E27FC236}">
                    <a16:creationId xmlns:a16="http://schemas.microsoft.com/office/drawing/2014/main" id="{72EA011A-99B5-7194-ACFA-E3967727C404}"/>
                  </a:ext>
                </a:extLst>
              </p:cNvPr>
              <p:cNvSpPr txBox="1">
                <a:spLocks noRot="1" noChangeAspect="1" noMove="1" noResize="1" noEditPoints="1" noAdjustHandles="1" noChangeArrowheads="1" noChangeShapeType="1" noTextEdit="1"/>
              </p:cNvSpPr>
              <p:nvPr/>
            </p:nvSpPr>
            <p:spPr>
              <a:xfrm>
                <a:off x="7672005" y="3766781"/>
                <a:ext cx="4516820" cy="2502223"/>
              </a:xfrm>
              <a:prstGeom prst="rect">
                <a:avLst/>
              </a:prstGeom>
              <a:blipFill>
                <a:blip r:embed="rId5"/>
                <a:stretch>
                  <a:fillRect t="-2525"/>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EA77C19-B4AB-DA09-558A-BE5368AC161E}"/>
              </a:ext>
            </a:extLst>
          </p:cNvPr>
          <p:cNvPicPr>
            <a:picLocks noChangeAspect="1"/>
          </p:cNvPicPr>
          <p:nvPr/>
        </p:nvPicPr>
        <p:blipFill>
          <a:blip r:embed="rId6"/>
          <a:stretch>
            <a:fillRect/>
          </a:stretch>
        </p:blipFill>
        <p:spPr>
          <a:xfrm>
            <a:off x="426227" y="3835642"/>
            <a:ext cx="6834159" cy="2987439"/>
          </a:xfrm>
          <a:prstGeom prst="rect">
            <a:avLst/>
          </a:prstGeom>
        </p:spPr>
      </p:pic>
    </p:spTree>
    <p:extLst>
      <p:ext uri="{BB962C8B-B14F-4D97-AF65-F5344CB8AC3E}">
        <p14:creationId xmlns:p14="http://schemas.microsoft.com/office/powerpoint/2010/main" val="385134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C2893-E35A-E292-7FAF-9F6231707AC3}"/>
              </a:ext>
            </a:extLst>
          </p:cNvPr>
          <p:cNvSpPr>
            <a:spLocks noGrp="1"/>
          </p:cNvSpPr>
          <p:nvPr>
            <p:ph type="title"/>
          </p:nvPr>
        </p:nvSpPr>
        <p:spPr>
          <a:xfrm>
            <a:off x="167716" y="137108"/>
            <a:ext cx="11501908" cy="510909"/>
          </a:xfrm>
        </p:spPr>
        <p:txBody>
          <a:bodyPr/>
          <a:lstStyle/>
          <a:p>
            <a:pPr algn="ctr"/>
            <a:r>
              <a:rPr lang="en-US" dirty="0"/>
              <a:t>Potential Improvement for </a:t>
            </a:r>
            <a:r>
              <a:rPr lang="en-US" dirty="0" err="1"/>
              <a:t>CsI</a:t>
            </a:r>
            <a:r>
              <a:rPr lang="en-US" dirty="0"/>
              <a:t> technology</a:t>
            </a:r>
          </a:p>
        </p:txBody>
      </p:sp>
      <p:sp>
        <p:nvSpPr>
          <p:cNvPr id="3" name="TextBox 2">
            <a:extLst>
              <a:ext uri="{FF2B5EF4-FFF2-40B4-BE49-F238E27FC236}">
                <a16:creationId xmlns:a16="http://schemas.microsoft.com/office/drawing/2014/main" id="{1B52348C-34FE-F493-F8DE-2BB7E878E466}"/>
              </a:ext>
            </a:extLst>
          </p:cNvPr>
          <p:cNvSpPr txBox="1"/>
          <p:nvPr/>
        </p:nvSpPr>
        <p:spPr>
          <a:xfrm>
            <a:off x="1810684" y="821994"/>
            <a:ext cx="7276351" cy="341632"/>
          </a:xfrm>
          <a:prstGeom prst="rect">
            <a:avLst/>
          </a:prstGeom>
          <a:noFill/>
        </p:spPr>
        <p:txBody>
          <a:bodyPr wrap="none" rtlCol="0">
            <a:spAutoFit/>
          </a:bodyPr>
          <a:lstStyle/>
          <a:p>
            <a:pPr algn="ctr">
              <a:lnSpc>
                <a:spcPct val="90000"/>
              </a:lnSpc>
            </a:pPr>
            <a:r>
              <a:rPr lang="en-US" b="1" dirty="0">
                <a:solidFill>
                  <a:srgbClr val="7030A0"/>
                </a:solidFill>
              </a:rPr>
              <a:t>COHERENT is running R&amp;D program for Cryogenic </a:t>
            </a:r>
            <a:r>
              <a:rPr lang="en-US" b="1" dirty="0" err="1">
                <a:solidFill>
                  <a:srgbClr val="7030A0"/>
                </a:solidFill>
              </a:rPr>
              <a:t>CsI</a:t>
            </a:r>
            <a:r>
              <a:rPr lang="en-US" b="1" dirty="0">
                <a:solidFill>
                  <a:srgbClr val="7030A0"/>
                </a:solidFill>
              </a:rPr>
              <a:t> crystals</a:t>
            </a:r>
          </a:p>
        </p:txBody>
      </p:sp>
      <p:pic>
        <p:nvPicPr>
          <p:cNvPr id="5" name="Picture 4">
            <a:extLst>
              <a:ext uri="{FF2B5EF4-FFF2-40B4-BE49-F238E27FC236}">
                <a16:creationId xmlns:a16="http://schemas.microsoft.com/office/drawing/2014/main" id="{E1EC708B-6327-76D0-6F50-5EE5FFBA69B8}"/>
              </a:ext>
            </a:extLst>
          </p:cNvPr>
          <p:cNvPicPr>
            <a:picLocks noChangeAspect="1"/>
          </p:cNvPicPr>
          <p:nvPr/>
        </p:nvPicPr>
        <p:blipFill>
          <a:blip r:embed="rId2"/>
          <a:stretch>
            <a:fillRect/>
          </a:stretch>
        </p:blipFill>
        <p:spPr>
          <a:xfrm>
            <a:off x="343458" y="1437364"/>
            <a:ext cx="5105400" cy="4025900"/>
          </a:xfrm>
          <a:prstGeom prst="rect">
            <a:avLst/>
          </a:prstGeom>
        </p:spPr>
      </p:pic>
      <p:pic>
        <p:nvPicPr>
          <p:cNvPr id="6" name="Picture 5">
            <a:extLst>
              <a:ext uri="{FF2B5EF4-FFF2-40B4-BE49-F238E27FC236}">
                <a16:creationId xmlns:a16="http://schemas.microsoft.com/office/drawing/2014/main" id="{325DDD9F-5CC0-3759-6013-90920AA0D55D}"/>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1254170" y="1717379"/>
            <a:ext cx="3687097" cy="2789864"/>
          </a:xfrm>
          <a:prstGeom prst="rect">
            <a:avLst/>
          </a:prstGeom>
        </p:spPr>
      </p:pic>
      <p:pic>
        <p:nvPicPr>
          <p:cNvPr id="7" name="Picture 6">
            <a:extLst>
              <a:ext uri="{FF2B5EF4-FFF2-40B4-BE49-F238E27FC236}">
                <a16:creationId xmlns:a16="http://schemas.microsoft.com/office/drawing/2014/main" id="{78FFF16B-109F-AB7C-B38E-61D981361D4C}"/>
              </a:ext>
            </a:extLst>
          </p:cNvPr>
          <p:cNvPicPr>
            <a:picLocks noChangeAspect="1"/>
          </p:cNvPicPr>
          <p:nvPr/>
        </p:nvPicPr>
        <p:blipFill rotWithShape="1">
          <a:blip r:embed="rId4" cstate="screen">
            <a:alphaModFix amt="35000"/>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a:ext>
            </a:extLst>
          </a:blip>
          <a:srcRect/>
          <a:stretch/>
        </p:blipFill>
        <p:spPr>
          <a:xfrm>
            <a:off x="1146630" y="1835366"/>
            <a:ext cx="4192844" cy="2951891"/>
          </a:xfrm>
          <a:prstGeom prst="rect">
            <a:avLst/>
          </a:prstGeom>
        </p:spPr>
      </p:pic>
      <p:sp>
        <p:nvSpPr>
          <p:cNvPr id="8" name="Rectangle 7">
            <a:extLst>
              <a:ext uri="{FF2B5EF4-FFF2-40B4-BE49-F238E27FC236}">
                <a16:creationId xmlns:a16="http://schemas.microsoft.com/office/drawing/2014/main" id="{8E079EAB-7832-339F-7A73-B978B796EF1D}"/>
              </a:ext>
            </a:extLst>
          </p:cNvPr>
          <p:cNvSpPr/>
          <p:nvPr/>
        </p:nvSpPr>
        <p:spPr>
          <a:xfrm>
            <a:off x="4185694" y="1722254"/>
            <a:ext cx="766916" cy="78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C80A831-0E4A-4348-81E5-FC805745EBFE}"/>
              </a:ext>
            </a:extLst>
          </p:cNvPr>
          <p:cNvSpPr txBox="1"/>
          <p:nvPr/>
        </p:nvSpPr>
        <p:spPr>
          <a:xfrm>
            <a:off x="3685925" y="2657751"/>
            <a:ext cx="1576931" cy="954107"/>
          </a:xfrm>
          <a:prstGeom prst="rect">
            <a:avLst/>
          </a:prstGeom>
          <a:solidFill>
            <a:schemeClr val="bg1"/>
          </a:solidFill>
        </p:spPr>
        <p:txBody>
          <a:bodyPr wrap="square" rtlCol="0">
            <a:spAutoFit/>
          </a:bodyPr>
          <a:lstStyle/>
          <a:p>
            <a:r>
              <a:rPr lang="en-US" sz="1400" dirty="0">
                <a:latin typeface="Times" pitchFamily="2" charset="0"/>
              </a:rPr>
              <a:t>Afterglow:</a:t>
            </a:r>
          </a:p>
          <a:p>
            <a:r>
              <a:rPr lang="en-US" sz="1400" dirty="0">
                <a:latin typeface="Times" pitchFamily="2" charset="0"/>
              </a:rPr>
              <a:t>        CsI(undoped)</a:t>
            </a:r>
          </a:p>
          <a:p>
            <a:r>
              <a:rPr lang="en-US" sz="1400" dirty="0">
                <a:latin typeface="Times" pitchFamily="2" charset="0"/>
              </a:rPr>
              <a:t>        NaI(undoped)</a:t>
            </a:r>
          </a:p>
          <a:p>
            <a:r>
              <a:rPr lang="en-US" sz="1400" dirty="0">
                <a:latin typeface="Times" pitchFamily="2" charset="0"/>
              </a:rPr>
              <a:t>        NaI(Tl)</a:t>
            </a:r>
          </a:p>
        </p:txBody>
      </p:sp>
      <p:sp>
        <p:nvSpPr>
          <p:cNvPr id="10" name="Rectangle 9">
            <a:extLst>
              <a:ext uri="{FF2B5EF4-FFF2-40B4-BE49-F238E27FC236}">
                <a16:creationId xmlns:a16="http://schemas.microsoft.com/office/drawing/2014/main" id="{5D25695E-9E78-D089-A5A1-CA34E8AE5893}"/>
              </a:ext>
            </a:extLst>
          </p:cNvPr>
          <p:cNvSpPr/>
          <p:nvPr/>
        </p:nvSpPr>
        <p:spPr>
          <a:xfrm>
            <a:off x="1465872" y="2379817"/>
            <a:ext cx="309411" cy="4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7EA1C9A0-5FFE-8158-D691-3B1587CE8985}"/>
              </a:ext>
            </a:extLst>
          </p:cNvPr>
          <p:cNvCxnSpPr/>
          <p:nvPr/>
        </p:nvCxnSpPr>
        <p:spPr>
          <a:xfrm flipV="1">
            <a:off x="1745787" y="1599394"/>
            <a:ext cx="0" cy="329728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9A30058-13EA-CE5B-BF38-B2839CCB3B47}"/>
              </a:ext>
            </a:extLst>
          </p:cNvPr>
          <p:cNvSpPr txBox="1"/>
          <p:nvPr/>
        </p:nvSpPr>
        <p:spPr>
          <a:xfrm>
            <a:off x="1465872" y="2780782"/>
            <a:ext cx="538930" cy="307777"/>
          </a:xfrm>
          <a:prstGeom prst="rect">
            <a:avLst/>
          </a:prstGeom>
          <a:noFill/>
        </p:spPr>
        <p:txBody>
          <a:bodyPr wrap="none" rtlCol="0">
            <a:spAutoFit/>
          </a:bodyPr>
          <a:lstStyle/>
          <a:p>
            <a:r>
              <a:rPr lang="en-US" sz="1400" dirty="0">
                <a:latin typeface="Times" pitchFamily="2" charset="0"/>
              </a:rPr>
              <a:t>40 K</a:t>
            </a:r>
          </a:p>
        </p:txBody>
      </p:sp>
      <p:cxnSp>
        <p:nvCxnSpPr>
          <p:cNvPr id="13" name="Straight Connector 12">
            <a:extLst>
              <a:ext uri="{FF2B5EF4-FFF2-40B4-BE49-F238E27FC236}">
                <a16:creationId xmlns:a16="http://schemas.microsoft.com/office/drawing/2014/main" id="{B1B51D73-CEE9-E2DF-DD84-8CA039233DA3}"/>
              </a:ext>
            </a:extLst>
          </p:cNvPr>
          <p:cNvCxnSpPr>
            <a:cxnSpLocks/>
          </p:cNvCxnSpPr>
          <p:nvPr/>
        </p:nvCxnSpPr>
        <p:spPr>
          <a:xfrm>
            <a:off x="3769872" y="3254753"/>
            <a:ext cx="28022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710F6E-30F9-D668-7ED6-4D76FA7274C6}"/>
              </a:ext>
            </a:extLst>
          </p:cNvPr>
          <p:cNvCxnSpPr>
            <a:cxnSpLocks/>
          </p:cNvCxnSpPr>
          <p:nvPr/>
        </p:nvCxnSpPr>
        <p:spPr>
          <a:xfrm>
            <a:off x="3769872" y="3040014"/>
            <a:ext cx="2802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502619-8051-D87C-9634-807CBF44A37A}"/>
              </a:ext>
            </a:extLst>
          </p:cNvPr>
          <p:cNvCxnSpPr>
            <a:cxnSpLocks/>
          </p:cNvCxnSpPr>
          <p:nvPr/>
        </p:nvCxnSpPr>
        <p:spPr>
          <a:xfrm>
            <a:off x="3769872" y="3469492"/>
            <a:ext cx="294968"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FCAFDB-1A21-45CB-83E7-1F3AD83A527E}"/>
              </a:ext>
            </a:extLst>
          </p:cNvPr>
          <p:cNvSpPr txBox="1"/>
          <p:nvPr/>
        </p:nvSpPr>
        <p:spPr>
          <a:xfrm>
            <a:off x="2556011" y="5175111"/>
            <a:ext cx="1382366" cy="307777"/>
          </a:xfrm>
          <a:prstGeom prst="rect">
            <a:avLst/>
          </a:prstGeom>
          <a:solidFill>
            <a:schemeClr val="bg1"/>
          </a:solidFill>
        </p:spPr>
        <p:txBody>
          <a:bodyPr wrap="none" rtlCol="0">
            <a:spAutoFit/>
          </a:bodyPr>
          <a:lstStyle/>
          <a:p>
            <a:r>
              <a:rPr lang="en-US" sz="1400" dirty="0">
                <a:latin typeface="Times" pitchFamily="2" charset="0"/>
              </a:rPr>
              <a:t>Temperature [K]</a:t>
            </a:r>
          </a:p>
        </p:txBody>
      </p:sp>
      <p:sp>
        <p:nvSpPr>
          <p:cNvPr id="17" name="Rectangle 16">
            <a:extLst>
              <a:ext uri="{FF2B5EF4-FFF2-40B4-BE49-F238E27FC236}">
                <a16:creationId xmlns:a16="http://schemas.microsoft.com/office/drawing/2014/main" id="{FB8EE049-E52E-AC2E-A30D-FAB51A7793F0}"/>
              </a:ext>
            </a:extLst>
          </p:cNvPr>
          <p:cNvSpPr/>
          <p:nvPr/>
        </p:nvSpPr>
        <p:spPr>
          <a:xfrm>
            <a:off x="167716" y="1546786"/>
            <a:ext cx="924846" cy="3349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CB90DBB-0853-3AAF-7562-971BD73206C3}"/>
              </a:ext>
            </a:extLst>
          </p:cNvPr>
          <p:cNvSpPr/>
          <p:nvPr/>
        </p:nvSpPr>
        <p:spPr>
          <a:xfrm>
            <a:off x="3035148" y="1722254"/>
            <a:ext cx="1469447" cy="830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5086584-85FC-FA4D-2D4B-63D5647AFA18}"/>
              </a:ext>
            </a:extLst>
          </p:cNvPr>
          <p:cNvSpPr/>
          <p:nvPr/>
        </p:nvSpPr>
        <p:spPr>
          <a:xfrm>
            <a:off x="3661273" y="1599394"/>
            <a:ext cx="1601583" cy="954107"/>
          </a:xfrm>
          <a:prstGeom prst="rect">
            <a:avLst/>
          </a:prstGeom>
          <a:solidFill>
            <a:schemeClr val="bg1"/>
          </a:solidFill>
        </p:spPr>
        <p:txBody>
          <a:bodyPr wrap="square">
            <a:spAutoFit/>
          </a:bodyPr>
          <a:lstStyle/>
          <a:p>
            <a:r>
              <a:rPr lang="en-US" sz="1400" dirty="0">
                <a:latin typeface="Times" pitchFamily="2" charset="0"/>
              </a:rPr>
              <a:t>Scintillation:</a:t>
            </a:r>
          </a:p>
          <a:p>
            <a:r>
              <a:rPr lang="en-US" sz="1400" dirty="0">
                <a:latin typeface="Times" pitchFamily="2" charset="0"/>
              </a:rPr>
              <a:t>        CsI(undoped)</a:t>
            </a:r>
          </a:p>
          <a:p>
            <a:r>
              <a:rPr lang="en-US" sz="1400" dirty="0">
                <a:latin typeface="Times" pitchFamily="2" charset="0"/>
              </a:rPr>
              <a:t>        NaI(undoped)</a:t>
            </a:r>
          </a:p>
          <a:p>
            <a:r>
              <a:rPr lang="en-US" sz="1400" dirty="0">
                <a:latin typeface="Times" pitchFamily="2" charset="0"/>
              </a:rPr>
              <a:t>        NaI(Tl)</a:t>
            </a:r>
          </a:p>
        </p:txBody>
      </p:sp>
      <p:sp>
        <p:nvSpPr>
          <p:cNvPr id="20" name="Oval 19">
            <a:extLst>
              <a:ext uri="{FF2B5EF4-FFF2-40B4-BE49-F238E27FC236}">
                <a16:creationId xmlns:a16="http://schemas.microsoft.com/office/drawing/2014/main" id="{6B7854A8-E64F-4F7B-BEAC-CC7EE2F5549F}"/>
              </a:ext>
            </a:extLst>
          </p:cNvPr>
          <p:cNvSpPr/>
          <p:nvPr/>
        </p:nvSpPr>
        <p:spPr>
          <a:xfrm>
            <a:off x="3917356" y="1925340"/>
            <a:ext cx="88490" cy="884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A556EB67-243A-23B4-38B2-CDAFC9A28C74}"/>
              </a:ext>
            </a:extLst>
          </p:cNvPr>
          <p:cNvSpPr/>
          <p:nvPr/>
        </p:nvSpPr>
        <p:spPr>
          <a:xfrm>
            <a:off x="3922275" y="2151480"/>
            <a:ext cx="88490" cy="884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lus 21">
            <a:extLst>
              <a:ext uri="{FF2B5EF4-FFF2-40B4-BE49-F238E27FC236}">
                <a16:creationId xmlns:a16="http://schemas.microsoft.com/office/drawing/2014/main" id="{35ABBD49-2785-622B-1994-39CF9C57523E}"/>
              </a:ext>
            </a:extLst>
          </p:cNvPr>
          <p:cNvSpPr/>
          <p:nvPr/>
        </p:nvSpPr>
        <p:spPr>
          <a:xfrm>
            <a:off x="3892249" y="2397292"/>
            <a:ext cx="147485" cy="45719"/>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7F3246-7F41-077F-CFE0-3A35A6EB88F3}"/>
              </a:ext>
            </a:extLst>
          </p:cNvPr>
          <p:cNvSpPr/>
          <p:nvPr/>
        </p:nvSpPr>
        <p:spPr>
          <a:xfrm>
            <a:off x="587391" y="1307646"/>
            <a:ext cx="550609" cy="3880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100"/>
              </a:lnSpc>
            </a:pPr>
            <a:r>
              <a:rPr lang="en-US" sz="1400" dirty="0">
                <a:solidFill>
                  <a:schemeClr val="tx1"/>
                </a:solidFill>
                <a:cs typeface="Times" panose="02020603050405020304" pitchFamily="18" charset="0"/>
              </a:rPr>
              <a:t>2.0</a:t>
            </a:r>
          </a:p>
          <a:p>
            <a:pPr algn="r">
              <a:lnSpc>
                <a:spcPts val="2100"/>
              </a:lnSpc>
            </a:pPr>
            <a:endParaRPr lang="en-US" sz="1400" dirty="0">
              <a:solidFill>
                <a:schemeClr val="tx1"/>
              </a:solidFill>
              <a:cs typeface="Times" panose="02020603050405020304" pitchFamily="18" charset="0"/>
            </a:endParaRPr>
          </a:p>
          <a:p>
            <a:pPr algn="r">
              <a:lnSpc>
                <a:spcPts val="2100"/>
              </a:lnSpc>
            </a:pPr>
            <a:endParaRPr lang="en-US" sz="1400" dirty="0">
              <a:solidFill>
                <a:schemeClr val="tx1"/>
              </a:solidFill>
              <a:cs typeface="Times" panose="02020603050405020304" pitchFamily="18" charset="0"/>
            </a:endParaRPr>
          </a:p>
          <a:p>
            <a:pPr algn="r">
              <a:lnSpc>
                <a:spcPts val="2100"/>
              </a:lnSpc>
            </a:pPr>
            <a:r>
              <a:rPr lang="en-US" sz="1400" dirty="0">
                <a:solidFill>
                  <a:schemeClr val="tx1"/>
                </a:solidFill>
                <a:cs typeface="Times" panose="02020603050405020304" pitchFamily="18" charset="0"/>
              </a:rPr>
              <a:t>1.5</a:t>
            </a:r>
          </a:p>
          <a:p>
            <a:pPr algn="r">
              <a:lnSpc>
                <a:spcPts val="2100"/>
              </a:lnSpc>
            </a:pPr>
            <a:endParaRPr lang="en-US" sz="1400" dirty="0">
              <a:solidFill>
                <a:schemeClr val="tx1"/>
              </a:solidFill>
              <a:cs typeface="Times" panose="02020603050405020304" pitchFamily="18" charset="0"/>
            </a:endParaRPr>
          </a:p>
          <a:p>
            <a:pPr algn="r">
              <a:lnSpc>
                <a:spcPts val="2100"/>
              </a:lnSpc>
            </a:pPr>
            <a:endParaRPr lang="en-US" sz="1400" dirty="0">
              <a:solidFill>
                <a:schemeClr val="tx1"/>
              </a:solidFill>
              <a:cs typeface="Times" panose="02020603050405020304" pitchFamily="18" charset="0"/>
            </a:endParaRPr>
          </a:p>
          <a:p>
            <a:pPr algn="r">
              <a:lnSpc>
                <a:spcPts val="2100"/>
              </a:lnSpc>
            </a:pPr>
            <a:r>
              <a:rPr lang="en-US" sz="1400" dirty="0">
                <a:solidFill>
                  <a:schemeClr val="tx1"/>
                </a:solidFill>
                <a:cs typeface="Times" panose="02020603050405020304" pitchFamily="18" charset="0"/>
              </a:rPr>
              <a:t>1.0</a:t>
            </a:r>
          </a:p>
          <a:p>
            <a:pPr algn="r">
              <a:lnSpc>
                <a:spcPts val="2100"/>
              </a:lnSpc>
            </a:pPr>
            <a:endParaRPr lang="en-US" sz="1400" dirty="0">
              <a:solidFill>
                <a:schemeClr val="tx1"/>
              </a:solidFill>
              <a:cs typeface="Times" panose="02020603050405020304" pitchFamily="18" charset="0"/>
            </a:endParaRPr>
          </a:p>
          <a:p>
            <a:pPr algn="r">
              <a:lnSpc>
                <a:spcPts val="2100"/>
              </a:lnSpc>
            </a:pPr>
            <a:endParaRPr lang="en-US" sz="1400" dirty="0">
              <a:solidFill>
                <a:schemeClr val="tx1"/>
              </a:solidFill>
              <a:cs typeface="Times" panose="02020603050405020304" pitchFamily="18" charset="0"/>
            </a:endParaRPr>
          </a:p>
          <a:p>
            <a:pPr algn="r">
              <a:lnSpc>
                <a:spcPts val="2100"/>
              </a:lnSpc>
            </a:pPr>
            <a:r>
              <a:rPr lang="en-US" sz="1400" dirty="0">
                <a:solidFill>
                  <a:schemeClr val="tx1"/>
                </a:solidFill>
                <a:cs typeface="Times" panose="02020603050405020304" pitchFamily="18" charset="0"/>
              </a:rPr>
              <a:t>0.5</a:t>
            </a:r>
          </a:p>
          <a:p>
            <a:pPr algn="r">
              <a:lnSpc>
                <a:spcPts val="2100"/>
              </a:lnSpc>
            </a:pPr>
            <a:endParaRPr lang="en-US" sz="1400" dirty="0">
              <a:solidFill>
                <a:schemeClr val="tx1"/>
              </a:solidFill>
              <a:cs typeface="Times" panose="02020603050405020304" pitchFamily="18" charset="0"/>
            </a:endParaRPr>
          </a:p>
          <a:p>
            <a:pPr algn="r">
              <a:lnSpc>
                <a:spcPts val="2100"/>
              </a:lnSpc>
            </a:pPr>
            <a:endParaRPr lang="en-US" sz="1400" dirty="0">
              <a:solidFill>
                <a:schemeClr val="tx1"/>
              </a:solidFill>
              <a:cs typeface="Times" panose="02020603050405020304" pitchFamily="18" charset="0"/>
            </a:endParaRPr>
          </a:p>
          <a:p>
            <a:pPr algn="r">
              <a:lnSpc>
                <a:spcPts val="2100"/>
              </a:lnSpc>
            </a:pPr>
            <a:r>
              <a:rPr lang="en-US" sz="1400" dirty="0">
                <a:solidFill>
                  <a:schemeClr val="tx1"/>
                </a:solidFill>
                <a:cs typeface="Times" panose="02020603050405020304" pitchFamily="18" charset="0"/>
              </a:rPr>
              <a:t>0.0</a:t>
            </a:r>
          </a:p>
        </p:txBody>
      </p:sp>
      <p:sp>
        <p:nvSpPr>
          <p:cNvPr id="24" name="TextBox 23">
            <a:extLst>
              <a:ext uri="{FF2B5EF4-FFF2-40B4-BE49-F238E27FC236}">
                <a16:creationId xmlns:a16="http://schemas.microsoft.com/office/drawing/2014/main" id="{BC33B2C4-89EB-5328-6AA4-24ABAFC0DB13}"/>
              </a:ext>
            </a:extLst>
          </p:cNvPr>
          <p:cNvSpPr txBox="1"/>
          <p:nvPr/>
        </p:nvSpPr>
        <p:spPr>
          <a:xfrm rot="16200000">
            <a:off x="-960672" y="2977111"/>
            <a:ext cx="3211007" cy="307777"/>
          </a:xfrm>
          <a:prstGeom prst="rect">
            <a:avLst/>
          </a:prstGeom>
          <a:solidFill>
            <a:schemeClr val="bg1"/>
          </a:solidFill>
        </p:spPr>
        <p:txBody>
          <a:bodyPr wrap="none" rtlCol="0">
            <a:spAutoFit/>
          </a:bodyPr>
          <a:lstStyle/>
          <a:p>
            <a:r>
              <a:rPr lang="en-US" sz="1400" dirty="0">
                <a:latin typeface="Times" pitchFamily="2" charset="0"/>
              </a:rPr>
              <a:t>Scintillation or Afterglow Intensity [A.U.]</a:t>
            </a:r>
          </a:p>
        </p:txBody>
      </p:sp>
      <p:cxnSp>
        <p:nvCxnSpPr>
          <p:cNvPr id="25" name="Straight Connector 24">
            <a:extLst>
              <a:ext uri="{FF2B5EF4-FFF2-40B4-BE49-F238E27FC236}">
                <a16:creationId xmlns:a16="http://schemas.microsoft.com/office/drawing/2014/main" id="{718F00E8-1AD5-47A3-6989-F2A53F8D4EBE}"/>
              </a:ext>
            </a:extLst>
          </p:cNvPr>
          <p:cNvCxnSpPr/>
          <p:nvPr/>
        </p:nvCxnSpPr>
        <p:spPr>
          <a:xfrm flipH="1">
            <a:off x="3395546" y="2418299"/>
            <a:ext cx="475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F39A31D-7732-9306-E7EA-AF0099C84753}"/>
              </a:ext>
            </a:extLst>
          </p:cNvPr>
          <p:cNvCxnSpPr/>
          <p:nvPr/>
        </p:nvCxnSpPr>
        <p:spPr>
          <a:xfrm>
            <a:off x="3395546" y="2418299"/>
            <a:ext cx="0" cy="8704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6820206-C240-FA9B-376B-8EE8539F0E09}"/>
              </a:ext>
            </a:extLst>
          </p:cNvPr>
          <p:cNvCxnSpPr/>
          <p:nvPr/>
        </p:nvCxnSpPr>
        <p:spPr>
          <a:xfrm flipH="1" flipV="1">
            <a:off x="1894203" y="1775085"/>
            <a:ext cx="1977079" cy="198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0EA29BF-FC5F-0409-BE10-12CB3DC74919}"/>
              </a:ext>
            </a:extLst>
          </p:cNvPr>
          <p:cNvCxnSpPr/>
          <p:nvPr/>
        </p:nvCxnSpPr>
        <p:spPr>
          <a:xfrm flipH="1" flipV="1">
            <a:off x="2382296" y="2013830"/>
            <a:ext cx="1488985" cy="1813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CCE5FD9-828E-B234-2822-0B17941F9E2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87" b="98885" l="1014" r="97973">
                        <a14:foregroundMark x1="49662" y1="5576" x2="49662" y2="5576"/>
                        <a14:foregroundMark x1="2365" y1="47955" x2="2365" y2="47955"/>
                        <a14:foregroundMark x1="3378" y1="45353" x2="3378" y2="45353"/>
                        <a14:foregroundMark x1="4730" y1="44238" x2="4730" y2="44238"/>
                        <a14:foregroundMark x1="6419" y1="42751" x2="6419" y2="42751"/>
                        <a14:foregroundMark x1="7432" y1="42007" x2="7432" y2="42007"/>
                        <a14:foregroundMark x1="10135" y1="41636" x2="10135" y2="41636"/>
                        <a14:foregroundMark x1="11486" y1="43123" x2="11486" y2="43123"/>
                        <a14:foregroundMark x1="13514" y1="44610" x2="13514" y2="44610"/>
                        <a14:foregroundMark x1="14189" y1="50929" x2="14189" y2="50929"/>
                        <a14:foregroundMark x1="16554" y1="62082" x2="16554" y2="62082"/>
                        <a14:foregroundMark x1="17568" y1="75093" x2="17568" y2="75093"/>
                        <a14:foregroundMark x1="19595" y1="79926" x2="19595" y2="79926"/>
                        <a14:foregroundMark x1="24324" y1="79926" x2="24324" y2="79926"/>
                        <a14:foregroundMark x1="22635" y1="91078" x2="22635" y2="91078"/>
                        <a14:foregroundMark x1="25338" y1="76208" x2="25338" y2="76208"/>
                        <a14:foregroundMark x1="27703" y1="76580" x2="27703" y2="76580"/>
                        <a14:foregroundMark x1="29054" y1="69145" x2="29054" y2="69145"/>
                        <a14:foregroundMark x1="29054" y1="62454" x2="29054" y2="62454"/>
                        <a14:foregroundMark x1="31081" y1="62454" x2="31081" y2="62454"/>
                        <a14:foregroundMark x1="33784" y1="56134" x2="33784" y2="56134"/>
                        <a14:foregroundMark x1="37162" y1="53532" x2="37162" y2="53532"/>
                        <a14:foregroundMark x1="35135" y1="52416" x2="35135" y2="52416"/>
                        <a14:foregroundMark x1="40541" y1="50186" x2="40541" y2="50186"/>
                        <a14:foregroundMark x1="53378" y1="4833" x2="53378" y2="4833"/>
                        <a14:foregroundMark x1="56081" y1="8550" x2="56081" y2="8550"/>
                        <a14:foregroundMark x1="59459" y1="15242" x2="59459" y2="15242"/>
                        <a14:foregroundMark x1="62838" y1="17472" x2="62838" y2="17472"/>
                        <a14:foregroundMark x1="64527" y1="22677" x2="64527" y2="22677"/>
                        <a14:foregroundMark x1="65878" y1="23420" x2="65878" y2="23420"/>
                        <a14:foregroundMark x1="43581" y1="42007" x2="43581" y2="42007"/>
                        <a14:foregroundMark x1="69595" y1="22677" x2="69595" y2="22677"/>
                        <a14:foregroundMark x1="73311" y1="18587" x2="73311" y2="18587"/>
                        <a14:foregroundMark x1="78378" y1="7063" x2="78378" y2="7063"/>
                        <a14:foregroundMark x1="93243" y1="10409" x2="93243" y2="10409"/>
                        <a14:foregroundMark x1="95270" y1="13755" x2="95270" y2="13755"/>
                        <a14:foregroundMark x1="96959" y1="14870" x2="96959" y2="14870"/>
                      </a14:backgroundRemoval>
                    </a14:imgEffect>
                    <a14:imgEffect>
                      <a14:artisticChalkSketch/>
                    </a14:imgEffect>
                  </a14:imgLayer>
                </a14:imgProps>
              </a:ext>
            </a:extLst>
          </a:blip>
          <a:stretch>
            <a:fillRect/>
          </a:stretch>
        </p:blipFill>
        <p:spPr>
          <a:xfrm>
            <a:off x="1231835" y="3268360"/>
            <a:ext cx="4087574" cy="1514036"/>
          </a:xfrm>
          <a:prstGeom prst="rect">
            <a:avLst/>
          </a:prstGeom>
        </p:spPr>
      </p:pic>
      <p:sp>
        <p:nvSpPr>
          <p:cNvPr id="30" name="Rectangle 29">
            <a:extLst>
              <a:ext uri="{FF2B5EF4-FFF2-40B4-BE49-F238E27FC236}">
                <a16:creationId xmlns:a16="http://schemas.microsoft.com/office/drawing/2014/main" id="{2B5924D2-A643-E0C6-1F1F-A0BA85CCC50B}"/>
              </a:ext>
            </a:extLst>
          </p:cNvPr>
          <p:cNvSpPr>
            <a:spLocks/>
          </p:cNvSpPr>
          <p:nvPr/>
        </p:nvSpPr>
        <p:spPr>
          <a:xfrm>
            <a:off x="1117512" y="5375890"/>
            <a:ext cx="3473211" cy="369332"/>
          </a:xfrm>
          <a:prstGeom prst="rect">
            <a:avLst/>
          </a:prstGeom>
        </p:spPr>
        <p:txBody>
          <a:bodyPr wrap="square">
            <a:spAutoFit/>
          </a:bodyPr>
          <a:lstStyle/>
          <a:p>
            <a:r>
              <a:rPr lang="fr-FR" dirty="0" err="1">
                <a:uFillTx/>
              </a:rPr>
              <a:t>Eur</a:t>
            </a:r>
            <a:r>
              <a:rPr lang="fr-FR" dirty="0">
                <a:uFillTx/>
              </a:rPr>
              <a:t>. Phys. J. C (2012) 72:2061</a:t>
            </a:r>
            <a:endParaRPr lang="en-US" dirty="0">
              <a:uFillTx/>
            </a:endParaRPr>
          </a:p>
        </p:txBody>
      </p:sp>
      <p:sp>
        <p:nvSpPr>
          <p:cNvPr id="31" name="TextBox 30">
            <a:extLst>
              <a:ext uri="{FF2B5EF4-FFF2-40B4-BE49-F238E27FC236}">
                <a16:creationId xmlns:a16="http://schemas.microsoft.com/office/drawing/2014/main" id="{A3C9AEB4-D165-4280-2F3C-76965F5D84F2}"/>
              </a:ext>
            </a:extLst>
          </p:cNvPr>
          <p:cNvSpPr txBox="1">
            <a:spLocks/>
          </p:cNvSpPr>
          <p:nvPr/>
        </p:nvSpPr>
        <p:spPr>
          <a:xfrm>
            <a:off x="1129936" y="5729833"/>
            <a:ext cx="3822674" cy="369332"/>
          </a:xfrm>
          <a:prstGeom prst="rect">
            <a:avLst/>
          </a:prstGeom>
          <a:noFill/>
        </p:spPr>
        <p:txBody>
          <a:bodyPr wrap="square" rtlCol="0">
            <a:spAutoFit/>
          </a:bodyPr>
          <a:lstStyle/>
          <a:p>
            <a:r>
              <a:rPr lang="en-US" dirty="0">
                <a:uFillTx/>
              </a:rPr>
              <a:t>Phys. Rev. B 5 (1995) 2167</a:t>
            </a:r>
          </a:p>
        </p:txBody>
      </p:sp>
      <p:sp>
        <p:nvSpPr>
          <p:cNvPr id="32" name="Rectangle 31">
            <a:extLst>
              <a:ext uri="{FF2B5EF4-FFF2-40B4-BE49-F238E27FC236}">
                <a16:creationId xmlns:a16="http://schemas.microsoft.com/office/drawing/2014/main" id="{A053622E-553C-095D-91DB-36F5873FB813}"/>
              </a:ext>
            </a:extLst>
          </p:cNvPr>
          <p:cNvSpPr>
            <a:spLocks/>
          </p:cNvSpPr>
          <p:nvPr/>
        </p:nvSpPr>
        <p:spPr>
          <a:xfrm>
            <a:off x="1039624" y="6122105"/>
            <a:ext cx="3991047" cy="369332"/>
          </a:xfrm>
          <a:prstGeom prst="rect">
            <a:avLst/>
          </a:prstGeom>
        </p:spPr>
        <p:txBody>
          <a:bodyPr wrap="square">
            <a:spAutoFit/>
          </a:bodyPr>
          <a:lstStyle/>
          <a:p>
            <a:r>
              <a:rPr lang="en-US" dirty="0">
                <a:uFillTx/>
              </a:rPr>
              <a:t>J. App. Phys., 123(11):114501, 2018</a:t>
            </a:r>
          </a:p>
        </p:txBody>
      </p:sp>
      <p:cxnSp>
        <p:nvCxnSpPr>
          <p:cNvPr id="33" name="Straight Connector 32">
            <a:extLst>
              <a:ext uri="{FF2B5EF4-FFF2-40B4-BE49-F238E27FC236}">
                <a16:creationId xmlns:a16="http://schemas.microsoft.com/office/drawing/2014/main" id="{98B79034-BF77-3A24-5E3D-AF3679336F05}"/>
              </a:ext>
            </a:extLst>
          </p:cNvPr>
          <p:cNvCxnSpPr/>
          <p:nvPr/>
        </p:nvCxnSpPr>
        <p:spPr>
          <a:xfrm flipV="1">
            <a:off x="2266322" y="1606110"/>
            <a:ext cx="0" cy="329728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F19333C-E989-6AF2-5150-A7414A675B2C}"/>
              </a:ext>
            </a:extLst>
          </p:cNvPr>
          <p:cNvSpPr txBox="1"/>
          <p:nvPr/>
        </p:nvSpPr>
        <p:spPr>
          <a:xfrm>
            <a:off x="2194095" y="2801279"/>
            <a:ext cx="538930" cy="307777"/>
          </a:xfrm>
          <a:prstGeom prst="rect">
            <a:avLst/>
          </a:prstGeom>
          <a:noFill/>
        </p:spPr>
        <p:txBody>
          <a:bodyPr wrap="none" rtlCol="0">
            <a:spAutoFit/>
          </a:bodyPr>
          <a:lstStyle/>
          <a:p>
            <a:r>
              <a:rPr lang="en-US" sz="1400" dirty="0">
                <a:latin typeface="Times" pitchFamily="2" charset="0"/>
              </a:rPr>
              <a:t>77 K</a:t>
            </a:r>
          </a:p>
        </p:txBody>
      </p:sp>
      <p:cxnSp>
        <p:nvCxnSpPr>
          <p:cNvPr id="35" name="Straight Connector 34">
            <a:extLst>
              <a:ext uri="{FF2B5EF4-FFF2-40B4-BE49-F238E27FC236}">
                <a16:creationId xmlns:a16="http://schemas.microsoft.com/office/drawing/2014/main" id="{F0EC2994-3403-4836-C401-D871E2F64691}"/>
              </a:ext>
            </a:extLst>
          </p:cNvPr>
          <p:cNvCxnSpPr>
            <a:cxnSpLocks/>
          </p:cNvCxnSpPr>
          <p:nvPr/>
        </p:nvCxnSpPr>
        <p:spPr>
          <a:xfrm flipV="1">
            <a:off x="3401671" y="2384617"/>
            <a:ext cx="0" cy="251206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EE5CC2C-6EB9-B9B8-DA64-A29FA9C02F24}"/>
              </a:ext>
            </a:extLst>
          </p:cNvPr>
          <p:cNvCxnSpPr/>
          <p:nvPr/>
        </p:nvCxnSpPr>
        <p:spPr>
          <a:xfrm flipH="1" flipV="1">
            <a:off x="1894203" y="1925340"/>
            <a:ext cx="3368653" cy="1544152"/>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95075AB-8089-C06B-885D-7F47D3A4B0D6}"/>
              </a:ext>
            </a:extLst>
          </p:cNvPr>
          <p:cNvSpPr txBox="1"/>
          <p:nvPr/>
        </p:nvSpPr>
        <p:spPr>
          <a:xfrm>
            <a:off x="5783390" y="1365089"/>
            <a:ext cx="5818044" cy="4330416"/>
          </a:xfrm>
          <a:prstGeom prst="rect">
            <a:avLst/>
          </a:prstGeom>
          <a:noFill/>
        </p:spPr>
        <p:txBody>
          <a:bodyPr wrap="square" rtlCol="0">
            <a:spAutoFit/>
          </a:bodyPr>
          <a:lstStyle/>
          <a:p>
            <a:pPr algn="ctr">
              <a:lnSpc>
                <a:spcPct val="90000"/>
              </a:lnSpc>
            </a:pPr>
            <a:r>
              <a:rPr lang="en-US" b="1" dirty="0">
                <a:solidFill>
                  <a:srgbClr val="1F4FFF"/>
                </a:solidFill>
              </a:rPr>
              <a:t>More light yield for undoped CSI at 40K</a:t>
            </a:r>
          </a:p>
          <a:p>
            <a:pPr algn="ctr">
              <a:lnSpc>
                <a:spcPct val="90000"/>
              </a:lnSpc>
            </a:pPr>
            <a:endParaRPr lang="en-US" b="1" dirty="0">
              <a:solidFill>
                <a:srgbClr val="1F4FFF"/>
              </a:solidFill>
            </a:endParaRPr>
          </a:p>
          <a:p>
            <a:pPr algn="ctr">
              <a:lnSpc>
                <a:spcPct val="90000"/>
              </a:lnSpc>
            </a:pPr>
            <a:r>
              <a:rPr lang="en-US" b="1" dirty="0">
                <a:solidFill>
                  <a:srgbClr val="1F4FFF"/>
                </a:solidFill>
              </a:rPr>
              <a:t>More Photocathode Coverage</a:t>
            </a:r>
          </a:p>
          <a:p>
            <a:pPr algn="ctr">
              <a:lnSpc>
                <a:spcPct val="90000"/>
              </a:lnSpc>
            </a:pPr>
            <a:endParaRPr lang="en-US" b="1" dirty="0">
              <a:solidFill>
                <a:srgbClr val="1F4FFF"/>
              </a:solidFill>
            </a:endParaRPr>
          </a:p>
          <a:p>
            <a:pPr algn="ctr">
              <a:lnSpc>
                <a:spcPct val="90000"/>
              </a:lnSpc>
            </a:pPr>
            <a:r>
              <a:rPr lang="en-US" b="1" dirty="0">
                <a:solidFill>
                  <a:srgbClr val="1F4FFF"/>
                </a:solidFill>
              </a:rPr>
              <a:t>Switch to </a:t>
            </a:r>
            <a:r>
              <a:rPr lang="en-US" b="1" dirty="0" err="1">
                <a:solidFill>
                  <a:srgbClr val="1F4FFF"/>
                </a:solidFill>
              </a:rPr>
              <a:t>SiPMs</a:t>
            </a:r>
            <a:r>
              <a:rPr lang="en-US" b="1" dirty="0">
                <a:solidFill>
                  <a:srgbClr val="1F4FFF"/>
                </a:solidFill>
              </a:rPr>
              <a:t> instead of PMT</a:t>
            </a:r>
          </a:p>
          <a:p>
            <a:pPr algn="ctr">
              <a:lnSpc>
                <a:spcPct val="90000"/>
              </a:lnSpc>
            </a:pPr>
            <a:endParaRPr lang="en-US" b="1" dirty="0">
              <a:solidFill>
                <a:srgbClr val="1F4FFF"/>
              </a:solidFill>
            </a:endParaRPr>
          </a:p>
          <a:p>
            <a:pPr algn="ctr">
              <a:lnSpc>
                <a:spcPct val="90000"/>
              </a:lnSpc>
            </a:pPr>
            <a:r>
              <a:rPr lang="en-US" b="1" dirty="0">
                <a:solidFill>
                  <a:srgbClr val="1F4FFF"/>
                </a:solidFill>
              </a:rPr>
              <a:t>Wave shifting coating</a:t>
            </a:r>
          </a:p>
          <a:p>
            <a:pPr algn="ctr">
              <a:lnSpc>
                <a:spcPct val="90000"/>
              </a:lnSpc>
            </a:pPr>
            <a:endParaRPr lang="en-US" b="1" dirty="0">
              <a:solidFill>
                <a:srgbClr val="1F4FFF"/>
              </a:solidFill>
            </a:endParaRPr>
          </a:p>
          <a:p>
            <a:pPr algn="ctr">
              <a:lnSpc>
                <a:spcPct val="90000"/>
              </a:lnSpc>
            </a:pPr>
            <a:r>
              <a:rPr lang="en-US" b="1" dirty="0">
                <a:solidFill>
                  <a:srgbClr val="1F4FFF"/>
                </a:solidFill>
              </a:rPr>
              <a:t>There are indications  that nuclear quenching factor getting less at cryogenic temperatures</a:t>
            </a:r>
          </a:p>
          <a:p>
            <a:pPr algn="ctr">
              <a:lnSpc>
                <a:spcPct val="90000"/>
              </a:lnSpc>
            </a:pPr>
            <a:endParaRPr lang="en-US" dirty="0"/>
          </a:p>
          <a:p>
            <a:pPr algn="ctr">
              <a:lnSpc>
                <a:spcPct val="90000"/>
              </a:lnSpc>
            </a:pPr>
            <a:endParaRPr lang="en-US" dirty="0"/>
          </a:p>
          <a:p>
            <a:pPr algn="ctr">
              <a:lnSpc>
                <a:spcPct val="90000"/>
              </a:lnSpc>
            </a:pPr>
            <a:endParaRPr lang="en-US" dirty="0"/>
          </a:p>
          <a:p>
            <a:pPr algn="ctr">
              <a:lnSpc>
                <a:spcPct val="90000"/>
              </a:lnSpc>
            </a:pPr>
            <a:r>
              <a:rPr lang="en-US" b="1" dirty="0">
                <a:solidFill>
                  <a:srgbClr val="FF0000"/>
                </a:solidFill>
              </a:rPr>
              <a:t>There is potential is to go from 13.5 </a:t>
            </a:r>
            <a:r>
              <a:rPr lang="en-US" b="1" dirty="0" err="1">
                <a:solidFill>
                  <a:srgbClr val="FF0000"/>
                </a:solidFill>
              </a:rPr>
              <a:t>Ph.e</a:t>
            </a:r>
            <a:r>
              <a:rPr lang="en-US" b="1" dirty="0">
                <a:solidFill>
                  <a:srgbClr val="FF0000"/>
                </a:solidFill>
              </a:rPr>
              <a:t>./keV to 60 </a:t>
            </a:r>
            <a:r>
              <a:rPr lang="en-US" b="1" dirty="0" err="1">
                <a:solidFill>
                  <a:srgbClr val="FF0000"/>
                </a:solidFill>
              </a:rPr>
              <a:t>Ph.e</a:t>
            </a:r>
            <a:r>
              <a:rPr lang="en-US" b="1" dirty="0">
                <a:solidFill>
                  <a:srgbClr val="FF0000"/>
                </a:solidFill>
              </a:rPr>
              <a:t>./keV</a:t>
            </a:r>
          </a:p>
          <a:p>
            <a:pPr algn="ctr">
              <a:lnSpc>
                <a:spcPct val="90000"/>
              </a:lnSpc>
            </a:pPr>
            <a:endParaRPr lang="en-US" b="1" dirty="0">
              <a:solidFill>
                <a:srgbClr val="FF0000"/>
              </a:solidFill>
            </a:endParaRPr>
          </a:p>
          <a:p>
            <a:pPr algn="ctr">
              <a:lnSpc>
                <a:spcPct val="90000"/>
              </a:lnSpc>
            </a:pPr>
            <a:r>
              <a:rPr lang="en-US" b="1" dirty="0">
                <a:solidFill>
                  <a:srgbClr val="FF0000"/>
                </a:solidFill>
              </a:rPr>
              <a:t>~0.4 </a:t>
            </a:r>
            <a:r>
              <a:rPr lang="en-US" b="1" dirty="0" err="1">
                <a:solidFill>
                  <a:srgbClr val="FF0000"/>
                </a:solidFill>
              </a:rPr>
              <a:t>keV</a:t>
            </a:r>
            <a:r>
              <a:rPr lang="en-US" b="1" baseline="-25000" dirty="0" err="1">
                <a:solidFill>
                  <a:srgbClr val="FF0000"/>
                </a:solidFill>
              </a:rPr>
              <a:t>nr</a:t>
            </a:r>
            <a:r>
              <a:rPr lang="en-US" b="1" dirty="0">
                <a:solidFill>
                  <a:srgbClr val="FF0000"/>
                </a:solidFill>
              </a:rPr>
              <a:t> threshold is withing a reach </a:t>
            </a:r>
          </a:p>
        </p:txBody>
      </p:sp>
    </p:spTree>
    <p:extLst>
      <p:ext uri="{BB962C8B-B14F-4D97-AF65-F5344CB8AC3E}">
        <p14:creationId xmlns:p14="http://schemas.microsoft.com/office/powerpoint/2010/main" val="16761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arSchematic.jpg" descr="larSchematic.jpg">
            <a:extLst>
              <a:ext uri="{FF2B5EF4-FFF2-40B4-BE49-F238E27FC236}">
                <a16:creationId xmlns:a16="http://schemas.microsoft.com/office/drawing/2014/main" id="{096B6FCE-8A75-C64D-B6D0-756C8AE625C9}"/>
              </a:ext>
            </a:extLst>
          </p:cNvPr>
          <p:cNvPicPr>
            <a:picLocks noChangeAspect="1"/>
          </p:cNvPicPr>
          <p:nvPr/>
        </p:nvPicPr>
        <p:blipFill>
          <a:blip r:embed="rId3"/>
          <a:stretch>
            <a:fillRect/>
          </a:stretch>
        </p:blipFill>
        <p:spPr>
          <a:xfrm>
            <a:off x="6094412" y="973603"/>
            <a:ext cx="2338904" cy="3397387"/>
          </a:xfrm>
          <a:prstGeom prst="rect">
            <a:avLst/>
          </a:prstGeom>
          <a:ln w="12700">
            <a:miter lim="400000"/>
          </a:ln>
        </p:spPr>
      </p:pic>
      <p:pic>
        <p:nvPicPr>
          <p:cNvPr id="9" name="Picture 8">
            <a:extLst>
              <a:ext uri="{FF2B5EF4-FFF2-40B4-BE49-F238E27FC236}">
                <a16:creationId xmlns:a16="http://schemas.microsoft.com/office/drawing/2014/main" id="{E2535994-2960-5B4C-8CE1-F0D73445CD1B}"/>
              </a:ext>
            </a:extLst>
          </p:cNvPr>
          <p:cNvPicPr>
            <a:picLocks noChangeAspect="1"/>
          </p:cNvPicPr>
          <p:nvPr/>
        </p:nvPicPr>
        <p:blipFill>
          <a:blip r:embed="rId4"/>
          <a:stretch>
            <a:fillRect/>
          </a:stretch>
        </p:blipFill>
        <p:spPr>
          <a:xfrm>
            <a:off x="9090568" y="205082"/>
            <a:ext cx="2415054" cy="2035731"/>
          </a:xfrm>
          <a:prstGeom prst="rect">
            <a:avLst/>
          </a:prstGeom>
        </p:spPr>
      </p:pic>
      <p:pic>
        <p:nvPicPr>
          <p:cNvPr id="20" name="Picture 19">
            <a:extLst>
              <a:ext uri="{FF2B5EF4-FFF2-40B4-BE49-F238E27FC236}">
                <a16:creationId xmlns:a16="http://schemas.microsoft.com/office/drawing/2014/main" id="{D3926B64-40B2-664D-8972-D00A1D7EA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0568" y="2299595"/>
            <a:ext cx="2415054" cy="1811292"/>
          </a:xfrm>
          <a:prstGeom prst="rect">
            <a:avLst/>
          </a:prstGeom>
        </p:spPr>
      </p:pic>
      <p:sp>
        <p:nvSpPr>
          <p:cNvPr id="27" name="TextBox 26">
            <a:extLst>
              <a:ext uri="{FF2B5EF4-FFF2-40B4-BE49-F238E27FC236}">
                <a16:creationId xmlns:a16="http://schemas.microsoft.com/office/drawing/2014/main" id="{3AB1B171-2522-5142-8970-21121D5BF376}"/>
              </a:ext>
            </a:extLst>
          </p:cNvPr>
          <p:cNvSpPr txBox="1"/>
          <p:nvPr/>
        </p:nvSpPr>
        <p:spPr>
          <a:xfrm>
            <a:off x="13226138" y="5889636"/>
            <a:ext cx="475861" cy="369332"/>
          </a:xfrm>
          <a:prstGeom prst="rect">
            <a:avLst/>
          </a:prstGeom>
          <a:noFill/>
        </p:spPr>
        <p:txBody>
          <a:bodyPr wrap="square" rtlCol="0">
            <a:spAutoFit/>
          </a:bodyPr>
          <a:lstStyle/>
          <a:p>
            <a:r>
              <a:rPr lang="en-US" dirty="0"/>
              <a:t>17</a:t>
            </a:r>
          </a:p>
        </p:txBody>
      </p:sp>
      <p:sp>
        <p:nvSpPr>
          <p:cNvPr id="3" name="Content Placeholder 2">
            <a:extLst>
              <a:ext uri="{FF2B5EF4-FFF2-40B4-BE49-F238E27FC236}">
                <a16:creationId xmlns:a16="http://schemas.microsoft.com/office/drawing/2014/main" id="{1760D0F6-9F73-CA48-92C3-46C69A3B3F09}"/>
              </a:ext>
            </a:extLst>
          </p:cNvPr>
          <p:cNvSpPr>
            <a:spLocks noGrp="1"/>
          </p:cNvSpPr>
          <p:nvPr>
            <p:ph idx="1"/>
          </p:nvPr>
        </p:nvSpPr>
        <p:spPr>
          <a:xfrm>
            <a:off x="0" y="1289504"/>
            <a:ext cx="5809020" cy="5642765"/>
          </a:xfrm>
          <a:solidFill>
            <a:schemeClr val="bg1"/>
          </a:solidFill>
        </p:spPr>
        <p:txBody>
          <a:bodyPr>
            <a:normAutofit/>
          </a:bodyPr>
          <a:lstStyle/>
          <a:p>
            <a:r>
              <a:rPr lang="en-US" sz="2000" dirty="0">
                <a:solidFill>
                  <a:srgbClr val="7030A0"/>
                </a:solidFill>
              </a:rPr>
              <a:t>Originally built in 2012-2014 by </a:t>
            </a:r>
            <a:r>
              <a:rPr lang="en-US" sz="2000" b="0" i="0" u="none" strike="noStrike" dirty="0" err="1">
                <a:solidFill>
                  <a:srgbClr val="7030A0"/>
                </a:solidFill>
                <a:effectLst/>
                <a:latin typeface="+mn-lt"/>
              </a:rPr>
              <a:t>Jonghee</a:t>
            </a:r>
            <a:r>
              <a:rPr lang="en-US" sz="2000" dirty="0">
                <a:solidFill>
                  <a:srgbClr val="7030A0"/>
                </a:solidFill>
              </a:rPr>
              <a:t> </a:t>
            </a:r>
            <a:r>
              <a:rPr lang="en-US" sz="2000" dirty="0" err="1">
                <a:solidFill>
                  <a:srgbClr val="7030A0"/>
                </a:solidFill>
              </a:rPr>
              <a:t>Yoo</a:t>
            </a:r>
            <a:r>
              <a:rPr lang="en-US" sz="2000" dirty="0">
                <a:solidFill>
                  <a:srgbClr val="7030A0"/>
                </a:solidFill>
              </a:rPr>
              <a:t> et al. at Fermilab for </a:t>
            </a:r>
            <a:r>
              <a:rPr lang="en-US" sz="2000" dirty="0" err="1">
                <a:solidFill>
                  <a:srgbClr val="7030A0"/>
                </a:solidFill>
              </a:rPr>
              <a:t>CEvNS</a:t>
            </a:r>
            <a:r>
              <a:rPr lang="en-US" sz="2000" dirty="0">
                <a:solidFill>
                  <a:srgbClr val="7030A0"/>
                </a:solidFill>
              </a:rPr>
              <a:t> effort at Fermilab</a:t>
            </a:r>
          </a:p>
          <a:p>
            <a:r>
              <a:rPr lang="en-US" sz="2000" dirty="0">
                <a:solidFill>
                  <a:srgbClr val="7030A0"/>
                </a:solidFill>
              </a:rPr>
              <a:t>Moved to the SNS for use by COHERENT in 2016 after upgrades at IU. Rebuild in 2017 at ORNL with new PMTs and TPB coating sputtered in vacuum. L.Y. increased by a factor of 10.</a:t>
            </a:r>
          </a:p>
          <a:p>
            <a:r>
              <a:rPr lang="en-US" sz="2000" dirty="0">
                <a:solidFill>
                  <a:srgbClr val="7030A0"/>
                </a:solidFill>
              </a:rPr>
              <a:t>10 cm Pb/ 1.25 cm Cu/ 20 cm H</a:t>
            </a:r>
            <a:r>
              <a:rPr lang="en-US" sz="2000" baseline="-25000" dirty="0">
                <a:solidFill>
                  <a:srgbClr val="7030A0"/>
                </a:solidFill>
              </a:rPr>
              <a:t>2</a:t>
            </a:r>
            <a:r>
              <a:rPr lang="en-US" sz="2000" dirty="0">
                <a:solidFill>
                  <a:srgbClr val="7030A0"/>
                </a:solidFill>
              </a:rPr>
              <a:t>O shielding</a:t>
            </a:r>
          </a:p>
          <a:p>
            <a:r>
              <a:rPr lang="en-US" sz="2000" dirty="0">
                <a:solidFill>
                  <a:srgbClr val="7030A0"/>
                </a:solidFill>
              </a:rPr>
              <a:t>24 kg fiducial volume</a:t>
            </a:r>
          </a:p>
          <a:p>
            <a:r>
              <a:rPr lang="en-US" sz="2000" dirty="0">
                <a:solidFill>
                  <a:srgbClr val="7030A0"/>
                </a:solidFill>
              </a:rPr>
              <a:t>2x 8” Hamamatsu PMTs, 18% QE at 400 nm</a:t>
            </a:r>
          </a:p>
          <a:p>
            <a:r>
              <a:rPr lang="en-US" sz="2000" dirty="0">
                <a:solidFill>
                  <a:srgbClr val="7030A0"/>
                </a:solidFill>
              </a:rPr>
              <a:t>Tetraphenyl butadiene (TPB) coated side reflectors/PMTs</a:t>
            </a:r>
          </a:p>
          <a:p>
            <a:r>
              <a:rPr lang="en-US" sz="2000" dirty="0">
                <a:solidFill>
                  <a:srgbClr val="7030A0"/>
                </a:solidFill>
              </a:rPr>
              <a:t>Production Run starting July 2017.</a:t>
            </a:r>
          </a:p>
          <a:p>
            <a:r>
              <a:rPr lang="en-US" sz="2000" dirty="0">
                <a:solidFill>
                  <a:srgbClr val="7030A0"/>
                </a:solidFill>
              </a:rPr>
              <a:t>4.6 </a:t>
            </a:r>
            <a:r>
              <a:rPr lang="en-US" sz="2000" dirty="0" err="1">
                <a:solidFill>
                  <a:srgbClr val="7030A0"/>
                </a:solidFill>
              </a:rPr>
              <a:t>Ph.e</a:t>
            </a:r>
            <a:r>
              <a:rPr lang="en-US" sz="2000" dirty="0">
                <a:solidFill>
                  <a:srgbClr val="7030A0"/>
                </a:solidFill>
              </a:rPr>
              <a:t>./</a:t>
            </a:r>
            <a:r>
              <a:rPr lang="en-US" sz="2000" dirty="0" err="1">
                <a:solidFill>
                  <a:srgbClr val="7030A0"/>
                </a:solidFill>
              </a:rPr>
              <a:t>keV</a:t>
            </a:r>
            <a:r>
              <a:rPr lang="en-US" sz="2000" baseline="-25000" dirty="0" err="1">
                <a:solidFill>
                  <a:srgbClr val="7030A0"/>
                </a:solidFill>
              </a:rPr>
              <a:t>ee</a:t>
            </a:r>
            <a:r>
              <a:rPr lang="en-US" sz="2000" baseline="-25000" dirty="0">
                <a:solidFill>
                  <a:srgbClr val="7030A0"/>
                </a:solidFill>
              </a:rPr>
              <a:t> </a:t>
            </a:r>
            <a:r>
              <a:rPr lang="en-US" sz="2000" dirty="0">
                <a:solidFill>
                  <a:srgbClr val="7030A0"/>
                </a:solidFill>
              </a:rPr>
              <a:t>with two 8” PMT</a:t>
            </a:r>
          </a:p>
        </p:txBody>
      </p:sp>
      <p:pic>
        <p:nvPicPr>
          <p:cNvPr id="4" name="Picture 3">
            <a:extLst>
              <a:ext uri="{FF2B5EF4-FFF2-40B4-BE49-F238E27FC236}">
                <a16:creationId xmlns:a16="http://schemas.microsoft.com/office/drawing/2014/main" id="{68787AD7-3AFA-A39B-7E62-81A1B4E275A8}"/>
              </a:ext>
            </a:extLst>
          </p:cNvPr>
          <p:cNvPicPr>
            <a:picLocks noChangeAspect="1"/>
          </p:cNvPicPr>
          <p:nvPr/>
        </p:nvPicPr>
        <p:blipFill>
          <a:blip r:embed="rId6"/>
          <a:stretch>
            <a:fillRect/>
          </a:stretch>
        </p:blipFill>
        <p:spPr>
          <a:xfrm>
            <a:off x="6002772" y="4617188"/>
            <a:ext cx="5955484" cy="214430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64ABD0B-9FCC-35EB-E4C1-AFAA990ED08E}"/>
                  </a:ext>
                </a:extLst>
              </p:cNvPr>
              <p:cNvSpPr txBox="1"/>
              <p:nvPr/>
            </p:nvSpPr>
            <p:spPr>
              <a:xfrm>
                <a:off x="9685824" y="4985656"/>
                <a:ext cx="1937582" cy="341632"/>
              </a:xfrm>
              <a:prstGeom prst="rect">
                <a:avLst/>
              </a:prstGeom>
              <a:noFill/>
            </p:spPr>
            <p:txBody>
              <a:bodyPr wrap="none" rtlCol="0">
                <a:spAutoFit/>
              </a:bodyPr>
              <a:lstStyle/>
              <a:p>
                <a:pPr algn="ctr">
                  <a:lnSpc>
                    <a:spcPct val="90000"/>
                  </a:lnSpc>
                </a:pPr>
                <a:r>
                  <a:rPr lang="en-US" dirty="0"/>
                  <a:t>3 </a:t>
                </a:r>
                <a14:m>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positive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effect</m:t>
                    </m:r>
                  </m:oMath>
                </a14:m>
                <a:endParaRPr lang="en-US" dirty="0"/>
              </a:p>
            </p:txBody>
          </p:sp>
        </mc:Choice>
        <mc:Fallback xmlns="">
          <p:sp>
            <p:nvSpPr>
              <p:cNvPr id="5" name="TextBox 4">
                <a:extLst>
                  <a:ext uri="{FF2B5EF4-FFF2-40B4-BE49-F238E27FC236}">
                    <a16:creationId xmlns:a16="http://schemas.microsoft.com/office/drawing/2014/main" id="{A64ABD0B-9FCC-35EB-E4C1-AFAA990ED08E}"/>
                  </a:ext>
                </a:extLst>
              </p:cNvPr>
              <p:cNvSpPr txBox="1">
                <a:spLocks noRot="1" noChangeAspect="1" noMove="1" noResize="1" noEditPoints="1" noAdjustHandles="1" noChangeArrowheads="1" noChangeShapeType="1" noTextEdit="1"/>
              </p:cNvSpPr>
              <p:nvPr/>
            </p:nvSpPr>
            <p:spPr>
              <a:xfrm>
                <a:off x="9685824" y="4985656"/>
                <a:ext cx="1937582" cy="341632"/>
              </a:xfrm>
              <a:prstGeom prst="rect">
                <a:avLst/>
              </a:prstGeom>
              <a:blipFill>
                <a:blip r:embed="rId7"/>
                <a:stretch>
                  <a:fillRect l="-1948" t="-17857" b="-25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76DED28-49FD-8C74-00AF-EA3FA8EFCBB2}"/>
              </a:ext>
            </a:extLst>
          </p:cNvPr>
          <p:cNvSpPr txBox="1"/>
          <p:nvPr/>
        </p:nvSpPr>
        <p:spPr>
          <a:xfrm>
            <a:off x="7065491" y="4294689"/>
            <a:ext cx="3589124" cy="369332"/>
          </a:xfrm>
          <a:prstGeom prst="rect">
            <a:avLst/>
          </a:prstGeom>
          <a:noFill/>
        </p:spPr>
        <p:txBody>
          <a:bodyPr wrap="none" rtlCol="0">
            <a:spAutoFit/>
          </a:bodyPr>
          <a:lstStyle/>
          <a:p>
            <a:pPr algn="l"/>
            <a:r>
              <a:rPr lang="en-US" b="1" i="1" u="none" strike="noStrike" dirty="0" err="1">
                <a:solidFill>
                  <a:srgbClr val="7030A0"/>
                </a:solidFill>
                <a:effectLst/>
                <a:latin typeface="-apple-system"/>
              </a:rPr>
              <a:t>Phys.Rev.Lett</a:t>
            </a:r>
            <a:r>
              <a:rPr lang="en-US" b="1" i="1" u="none" strike="noStrike" dirty="0">
                <a:solidFill>
                  <a:srgbClr val="7030A0"/>
                </a:solidFill>
                <a:effectLst/>
                <a:latin typeface="-apple-system"/>
              </a:rPr>
              <a:t>.</a:t>
            </a:r>
            <a:r>
              <a:rPr lang="en-US" b="1" i="0" u="none" strike="noStrike" dirty="0">
                <a:solidFill>
                  <a:srgbClr val="7030A0"/>
                </a:solidFill>
                <a:effectLst/>
                <a:latin typeface="-apple-system"/>
              </a:rPr>
              <a:t> 126 (2021) 1, 012002</a:t>
            </a:r>
          </a:p>
        </p:txBody>
      </p:sp>
      <p:sp>
        <p:nvSpPr>
          <p:cNvPr id="7" name="Rectangle 6">
            <a:extLst>
              <a:ext uri="{FF2B5EF4-FFF2-40B4-BE49-F238E27FC236}">
                <a16:creationId xmlns:a16="http://schemas.microsoft.com/office/drawing/2014/main" id="{5ACA5822-CF4B-5D6A-ABF7-16CC77A0E192}"/>
              </a:ext>
            </a:extLst>
          </p:cNvPr>
          <p:cNvSpPr/>
          <p:nvPr/>
        </p:nvSpPr>
        <p:spPr>
          <a:xfrm>
            <a:off x="0" y="0"/>
            <a:ext cx="2560320" cy="1289504"/>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782744AD-AF4C-7A41-A045-1DA07DB101A4}"/>
              </a:ext>
            </a:extLst>
          </p:cNvPr>
          <p:cNvSpPr>
            <a:spLocks noGrp="1"/>
          </p:cNvSpPr>
          <p:nvPr>
            <p:ph type="title"/>
          </p:nvPr>
        </p:nvSpPr>
        <p:spPr>
          <a:xfrm>
            <a:off x="470263" y="207995"/>
            <a:ext cx="8951493" cy="1038820"/>
          </a:xfrm>
        </p:spPr>
        <p:txBody>
          <a:bodyPr/>
          <a:lstStyle/>
          <a:p>
            <a:r>
              <a:rPr lang="en-US" dirty="0" err="1">
                <a:solidFill>
                  <a:schemeClr val="tx2"/>
                </a:solidFill>
              </a:rPr>
              <a:t>Lq</a:t>
            </a:r>
            <a:r>
              <a:rPr lang="en-US" dirty="0">
                <a:solidFill>
                  <a:schemeClr val="tx2"/>
                </a:solidFill>
              </a:rPr>
              <a:t>. Argon CENNS-10 Detector</a:t>
            </a:r>
          </a:p>
        </p:txBody>
      </p:sp>
    </p:spTree>
    <p:extLst>
      <p:ext uri="{BB962C8B-B14F-4D97-AF65-F5344CB8AC3E}">
        <p14:creationId xmlns:p14="http://schemas.microsoft.com/office/powerpoint/2010/main" val="3902629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B489B-5DED-E7DC-CF07-3BFFBBF30D56}"/>
              </a:ext>
            </a:extLst>
          </p:cNvPr>
          <p:cNvSpPr>
            <a:spLocks noGrp="1"/>
          </p:cNvSpPr>
          <p:nvPr>
            <p:ph type="title"/>
          </p:nvPr>
        </p:nvSpPr>
        <p:spPr>
          <a:xfrm>
            <a:off x="466419" y="83823"/>
            <a:ext cx="11501908" cy="510909"/>
          </a:xfrm>
        </p:spPr>
        <p:txBody>
          <a:bodyPr/>
          <a:lstStyle/>
          <a:p>
            <a:r>
              <a:rPr lang="en-US" dirty="0"/>
              <a:t>Next step is 750 kg Lar detector (under construction)</a:t>
            </a:r>
          </a:p>
        </p:txBody>
      </p:sp>
      <p:graphicFrame>
        <p:nvGraphicFramePr>
          <p:cNvPr id="3" name="Object 2">
            <a:extLst>
              <a:ext uri="{FF2B5EF4-FFF2-40B4-BE49-F238E27FC236}">
                <a16:creationId xmlns:a16="http://schemas.microsoft.com/office/drawing/2014/main" id="{6B113FF6-05D0-5ECB-8E6B-B81578C36F99}"/>
              </a:ext>
            </a:extLst>
          </p:cNvPr>
          <p:cNvGraphicFramePr>
            <a:graphicFrameLocks noChangeAspect="1"/>
          </p:cNvGraphicFramePr>
          <p:nvPr>
            <p:extLst>
              <p:ext uri="{D42A27DB-BD31-4B8C-83A1-F6EECF244321}">
                <p14:modId xmlns:p14="http://schemas.microsoft.com/office/powerpoint/2010/main" val="485704605"/>
              </p:ext>
            </p:extLst>
          </p:nvPr>
        </p:nvGraphicFramePr>
        <p:xfrm>
          <a:off x="43061" y="1875606"/>
          <a:ext cx="6339328" cy="4898571"/>
        </p:xfrm>
        <a:graphic>
          <a:graphicData uri="http://schemas.openxmlformats.org/presentationml/2006/ole">
            <mc:AlternateContent xmlns:mc="http://schemas.openxmlformats.org/markup-compatibility/2006">
              <mc:Choice xmlns:v="urn:schemas-microsoft-com:vml" Requires="v">
                <p:oleObj name="Acrobat Document" r:id="rId2" imgW="5029155" imgH="3886200" progId="Acrobat.Document.11">
                  <p:embed/>
                </p:oleObj>
              </mc:Choice>
              <mc:Fallback>
                <p:oleObj name="Acrobat Document" r:id="rId2" imgW="5029155" imgH="3886200" progId="Acrobat.Document.11">
                  <p:embed/>
                  <p:pic>
                    <p:nvPicPr>
                      <p:cNvPr id="12" name="Object 11">
                        <a:extLst>
                          <a:ext uri="{FF2B5EF4-FFF2-40B4-BE49-F238E27FC236}">
                            <a16:creationId xmlns:a16="http://schemas.microsoft.com/office/drawing/2014/main" id="{37EF0A66-4942-DA49-9CA4-629F0D6DDD21}"/>
                          </a:ext>
                        </a:extLst>
                      </p:cNvPr>
                      <p:cNvPicPr/>
                      <p:nvPr/>
                    </p:nvPicPr>
                    <p:blipFill>
                      <a:blip r:embed="rId3"/>
                      <a:stretch>
                        <a:fillRect/>
                      </a:stretch>
                    </p:blipFill>
                    <p:spPr>
                      <a:xfrm>
                        <a:off x="43061" y="1875606"/>
                        <a:ext cx="6339328" cy="4898571"/>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2EB4013-5C70-7CA2-7DFA-31C9F028D305}"/>
              </a:ext>
            </a:extLst>
          </p:cNvPr>
          <p:cNvSpPr txBox="1"/>
          <p:nvPr/>
        </p:nvSpPr>
        <p:spPr>
          <a:xfrm>
            <a:off x="6094412" y="2874942"/>
            <a:ext cx="5442516" cy="2585323"/>
          </a:xfrm>
          <a:prstGeom prst="rect">
            <a:avLst/>
          </a:prstGeom>
          <a:noFill/>
        </p:spPr>
        <p:txBody>
          <a:bodyPr wrap="none" rtlCol="0">
            <a:spAutoFit/>
          </a:bodyPr>
          <a:lstStyle/>
          <a:p>
            <a:pPr algn="ctr">
              <a:lnSpc>
                <a:spcPct val="90000"/>
              </a:lnSpc>
            </a:pPr>
            <a:r>
              <a:rPr lang="en-US" dirty="0">
                <a:solidFill>
                  <a:srgbClr val="1F4FFF"/>
                </a:solidFill>
              </a:rPr>
              <a:t>116 3” Hamamatsu cryogenic PMT’s</a:t>
            </a:r>
          </a:p>
          <a:p>
            <a:pPr algn="ctr">
              <a:lnSpc>
                <a:spcPct val="90000"/>
              </a:lnSpc>
            </a:pPr>
            <a:endParaRPr lang="en-US" dirty="0">
              <a:solidFill>
                <a:srgbClr val="1F4FFF"/>
              </a:solidFill>
            </a:endParaRPr>
          </a:p>
          <a:p>
            <a:pPr algn="ctr">
              <a:lnSpc>
                <a:spcPct val="90000"/>
              </a:lnSpc>
            </a:pPr>
            <a:r>
              <a:rPr lang="en-US" dirty="0">
                <a:solidFill>
                  <a:srgbClr val="1F4FFF"/>
                </a:solidFill>
              </a:rPr>
              <a:t>610 kg fiducial volume</a:t>
            </a:r>
          </a:p>
          <a:p>
            <a:pPr algn="ctr">
              <a:lnSpc>
                <a:spcPct val="90000"/>
              </a:lnSpc>
            </a:pPr>
            <a:endParaRPr lang="en-US" dirty="0">
              <a:solidFill>
                <a:srgbClr val="1F4FFF"/>
              </a:solidFill>
            </a:endParaRPr>
          </a:p>
          <a:p>
            <a:pPr algn="ctr">
              <a:lnSpc>
                <a:spcPct val="90000"/>
              </a:lnSpc>
            </a:pPr>
            <a:r>
              <a:rPr lang="en-US" dirty="0">
                <a:solidFill>
                  <a:srgbClr val="1F4FFF"/>
                </a:solidFill>
              </a:rPr>
              <a:t>Discussions about underground argon</a:t>
            </a:r>
          </a:p>
          <a:p>
            <a:pPr algn="ctr">
              <a:lnSpc>
                <a:spcPct val="90000"/>
              </a:lnSpc>
            </a:pPr>
            <a:endParaRPr lang="en-US" dirty="0">
              <a:solidFill>
                <a:srgbClr val="1F4FFF"/>
              </a:solidFill>
            </a:endParaRPr>
          </a:p>
          <a:p>
            <a:pPr algn="ctr">
              <a:lnSpc>
                <a:spcPct val="90000"/>
              </a:lnSpc>
            </a:pPr>
            <a:r>
              <a:rPr lang="en-US" dirty="0">
                <a:solidFill>
                  <a:srgbClr val="1F4FFF"/>
                </a:solidFill>
              </a:rPr>
              <a:t>Ongoing R&amp;D for Xe doping to boost light collection</a:t>
            </a:r>
          </a:p>
          <a:p>
            <a:pPr algn="ctr">
              <a:lnSpc>
                <a:spcPct val="90000"/>
              </a:lnSpc>
            </a:pPr>
            <a:r>
              <a:rPr lang="en-US" dirty="0">
                <a:solidFill>
                  <a:srgbClr val="1F4FFF"/>
                </a:solidFill>
              </a:rPr>
              <a:t>at CENNS-10</a:t>
            </a:r>
          </a:p>
          <a:p>
            <a:pPr algn="ctr">
              <a:lnSpc>
                <a:spcPct val="90000"/>
              </a:lnSpc>
            </a:pPr>
            <a:endParaRPr lang="en-US" dirty="0">
              <a:solidFill>
                <a:srgbClr val="1F4FFF"/>
              </a:solidFill>
            </a:endParaRPr>
          </a:p>
          <a:p>
            <a:pPr algn="ctr">
              <a:lnSpc>
                <a:spcPct val="90000"/>
              </a:lnSpc>
            </a:pPr>
            <a:endParaRPr lang="en-US" dirty="0"/>
          </a:p>
        </p:txBody>
      </p:sp>
      <p:pic>
        <p:nvPicPr>
          <p:cNvPr id="1026" name="Picture 2" descr="page2image2407806400">
            <a:extLst>
              <a:ext uri="{FF2B5EF4-FFF2-40B4-BE49-F238E27FC236}">
                <a16:creationId xmlns:a16="http://schemas.microsoft.com/office/drawing/2014/main" id="{CF7983A3-A477-B53D-D3D2-607F5C433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4772" y="819472"/>
            <a:ext cx="1828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2image2407806704">
            <a:extLst>
              <a:ext uri="{FF2B5EF4-FFF2-40B4-BE49-F238E27FC236}">
                <a16:creationId xmlns:a16="http://schemas.microsoft.com/office/drawing/2014/main" id="{39B4315F-4E8A-84FF-FECF-E469282FC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9622" y="5042782"/>
            <a:ext cx="22479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2image2407807136">
            <a:extLst>
              <a:ext uri="{FF2B5EF4-FFF2-40B4-BE49-F238E27FC236}">
                <a16:creationId xmlns:a16="http://schemas.microsoft.com/office/drawing/2014/main" id="{45385F28-C070-0B65-D4A9-FA2C3A818B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0005" y="834102"/>
            <a:ext cx="1016000" cy="1816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BC45CE-E455-2830-D273-93FCD46757C7}"/>
              </a:ext>
            </a:extLst>
          </p:cNvPr>
          <p:cNvSpPr txBox="1"/>
          <p:nvPr/>
        </p:nvSpPr>
        <p:spPr>
          <a:xfrm>
            <a:off x="6419819" y="5634355"/>
            <a:ext cx="2878718" cy="590931"/>
          </a:xfrm>
          <a:prstGeom prst="rect">
            <a:avLst/>
          </a:prstGeom>
          <a:noFill/>
        </p:spPr>
        <p:txBody>
          <a:bodyPr wrap="square" rtlCol="0">
            <a:spAutoFit/>
          </a:bodyPr>
          <a:lstStyle/>
          <a:p>
            <a:pPr algn="ctr">
              <a:lnSpc>
                <a:spcPct val="90000"/>
              </a:lnSpc>
            </a:pPr>
            <a:r>
              <a:rPr lang="en-US" dirty="0">
                <a:solidFill>
                  <a:srgbClr val="1F4FFF"/>
                </a:solidFill>
              </a:rPr>
              <a:t>Study of potential of </a:t>
            </a:r>
            <a:r>
              <a:rPr lang="en-US" dirty="0" err="1">
                <a:solidFill>
                  <a:srgbClr val="1F4FFF"/>
                </a:solidFill>
              </a:rPr>
              <a:t>SiPM</a:t>
            </a:r>
            <a:r>
              <a:rPr lang="en-US" dirty="0">
                <a:solidFill>
                  <a:srgbClr val="1F4FFF"/>
                </a:solidFill>
              </a:rPr>
              <a:t> matrix for future upgrade</a:t>
            </a:r>
          </a:p>
        </p:txBody>
      </p:sp>
      <p:sp>
        <p:nvSpPr>
          <p:cNvPr id="6" name="TextBox 5">
            <a:extLst>
              <a:ext uri="{FF2B5EF4-FFF2-40B4-BE49-F238E27FC236}">
                <a16:creationId xmlns:a16="http://schemas.microsoft.com/office/drawing/2014/main" id="{9BC17697-F09C-138C-925C-316AE2E1C563}"/>
              </a:ext>
            </a:extLst>
          </p:cNvPr>
          <p:cNvSpPr txBox="1"/>
          <p:nvPr/>
        </p:nvSpPr>
        <p:spPr>
          <a:xfrm>
            <a:off x="-64120" y="831363"/>
            <a:ext cx="6789103" cy="341632"/>
          </a:xfrm>
          <a:prstGeom prst="rect">
            <a:avLst/>
          </a:prstGeom>
          <a:noFill/>
        </p:spPr>
        <p:txBody>
          <a:bodyPr wrap="none" rtlCol="0">
            <a:spAutoFit/>
          </a:bodyPr>
          <a:lstStyle/>
          <a:p>
            <a:pPr algn="ctr">
              <a:lnSpc>
                <a:spcPct val="90000"/>
              </a:lnSpc>
            </a:pPr>
            <a:r>
              <a:rPr lang="en-US" dirty="0">
                <a:solidFill>
                  <a:srgbClr val="7030A0"/>
                </a:solidFill>
              </a:rPr>
              <a:t>Will be deployed at Neutrino Alley instead of CENNS-10 detector</a:t>
            </a:r>
          </a:p>
        </p:txBody>
      </p:sp>
    </p:spTree>
    <p:extLst>
      <p:ext uri="{BB962C8B-B14F-4D97-AF65-F5344CB8AC3E}">
        <p14:creationId xmlns:p14="http://schemas.microsoft.com/office/powerpoint/2010/main" val="3980436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332D15-49F4-F34A-B3A7-B53DB9167376}"/>
              </a:ext>
            </a:extLst>
          </p:cNvPr>
          <p:cNvSpPr txBox="1"/>
          <p:nvPr/>
        </p:nvSpPr>
        <p:spPr>
          <a:xfrm>
            <a:off x="82288" y="921647"/>
            <a:ext cx="5959251" cy="5014706"/>
          </a:xfrm>
          <a:prstGeom prst="rect">
            <a:avLst/>
          </a:prstGeom>
          <a:noFill/>
        </p:spPr>
        <p:txBody>
          <a:bodyPr wrap="square" rtlCol="0">
            <a:spAutoFit/>
          </a:bodyPr>
          <a:lstStyle/>
          <a:p>
            <a:pPr marL="285664" indent="-285664">
              <a:buFont typeface="Arial" panose="020B0604020202020204" pitchFamily="34" charset="0"/>
              <a:buChar char="•"/>
            </a:pPr>
            <a:r>
              <a:rPr lang="en-US" sz="1999" dirty="0">
                <a:solidFill>
                  <a:srgbClr val="1F4FFF"/>
                </a:solidFill>
                <a:latin typeface="Times New Roman" panose="02020603050405020304" pitchFamily="18" charset="0"/>
                <a:cs typeface="Times New Roman" panose="02020603050405020304" pitchFamily="18" charset="0"/>
              </a:rPr>
              <a:t>Eight detectors with masses about 2.2 kg</a:t>
            </a:r>
          </a:p>
          <a:p>
            <a:pPr marL="285664" indent="-285664">
              <a:buFont typeface="Arial" panose="020B0604020202020204" pitchFamily="34" charset="0"/>
              <a:buChar char="•"/>
            </a:pPr>
            <a:endParaRPr lang="en-US" sz="1999" dirty="0">
              <a:solidFill>
                <a:srgbClr val="1F4FFF"/>
              </a:solidFill>
              <a:latin typeface="Times New Roman" panose="02020603050405020304" pitchFamily="18" charset="0"/>
              <a:cs typeface="Times New Roman" panose="02020603050405020304" pitchFamily="18" charset="0"/>
            </a:endParaRPr>
          </a:p>
          <a:p>
            <a:pPr marL="285664" indent="-285664">
              <a:buFont typeface="Arial" panose="020B0604020202020204" pitchFamily="34" charset="0"/>
              <a:buChar char="•"/>
            </a:pPr>
            <a:r>
              <a:rPr lang="en-US" sz="1999" dirty="0">
                <a:solidFill>
                  <a:srgbClr val="1F4FFF"/>
                </a:solidFill>
                <a:latin typeface="Times New Roman" panose="02020603050405020304" pitchFamily="18" charset="0"/>
                <a:cs typeface="Times New Roman" panose="02020603050405020304" pitchFamily="18" charset="0"/>
              </a:rPr>
              <a:t>Total active mass is 17.3 kg</a:t>
            </a:r>
          </a:p>
          <a:p>
            <a:pPr marL="285664" indent="-285664">
              <a:buFont typeface="Arial" panose="020B0604020202020204" pitchFamily="34" charset="0"/>
              <a:buChar char="•"/>
            </a:pPr>
            <a:endParaRPr lang="en-US" sz="1999" dirty="0">
              <a:solidFill>
                <a:srgbClr val="1F4FFF"/>
              </a:solidFill>
              <a:latin typeface="Times New Roman" panose="02020603050405020304" pitchFamily="18" charset="0"/>
              <a:cs typeface="Times New Roman" panose="02020603050405020304" pitchFamily="18" charset="0"/>
            </a:endParaRPr>
          </a:p>
          <a:p>
            <a:pPr marL="285664" indent="-285664">
              <a:buFont typeface="Arial" panose="020B0604020202020204" pitchFamily="34" charset="0"/>
              <a:buChar char="•"/>
            </a:pPr>
            <a:r>
              <a:rPr lang="en-US" sz="1999" dirty="0">
                <a:solidFill>
                  <a:srgbClr val="1F4FFF"/>
                </a:solidFill>
                <a:latin typeface="Times New Roman" panose="02020603050405020304" pitchFamily="18" charset="0"/>
                <a:cs typeface="Times New Roman" panose="02020603050405020304" pitchFamily="18" charset="0"/>
              </a:rPr>
              <a:t>Estimate ~1000 </a:t>
            </a:r>
            <a:r>
              <a:rPr lang="en-US" sz="1999" dirty="0" err="1">
                <a:solidFill>
                  <a:srgbClr val="1F4FFF"/>
                </a:solidFill>
                <a:latin typeface="Times New Roman" panose="02020603050405020304" pitchFamily="18" charset="0"/>
                <a:cs typeface="Times New Roman" panose="02020603050405020304" pitchFamily="18" charset="0"/>
              </a:rPr>
              <a:t>CEvNS</a:t>
            </a:r>
            <a:r>
              <a:rPr lang="en-US" sz="1999" dirty="0">
                <a:solidFill>
                  <a:srgbClr val="1F4FFF"/>
                </a:solidFill>
                <a:latin typeface="Times New Roman" panose="02020603050405020304" pitchFamily="18" charset="0"/>
                <a:cs typeface="Times New Roman" panose="02020603050405020304" pitchFamily="18" charset="0"/>
              </a:rPr>
              <a:t> events/year</a:t>
            </a:r>
          </a:p>
          <a:p>
            <a:pPr marL="285664" indent="-285664">
              <a:buFont typeface="Arial" panose="020B0604020202020204" pitchFamily="34" charset="0"/>
              <a:buChar char="•"/>
            </a:pPr>
            <a:endParaRPr lang="en-US" sz="1999" dirty="0">
              <a:solidFill>
                <a:srgbClr val="1F4FFF"/>
              </a:solidFill>
              <a:latin typeface="Times New Roman" panose="02020603050405020304" pitchFamily="18" charset="0"/>
              <a:cs typeface="Times New Roman" panose="02020603050405020304" pitchFamily="18" charset="0"/>
            </a:endParaRPr>
          </a:p>
          <a:p>
            <a:pPr marL="285664" indent="-285664">
              <a:buFont typeface="Arial" panose="020B0604020202020204" pitchFamily="34" charset="0"/>
              <a:buChar char="•"/>
            </a:pPr>
            <a:r>
              <a:rPr lang="en-US" sz="1999" dirty="0">
                <a:solidFill>
                  <a:srgbClr val="1F4FFF"/>
                </a:solidFill>
                <a:latin typeface="Times New Roman" panose="02020603050405020304" pitchFamily="18" charset="0"/>
                <a:cs typeface="Times New Roman" panose="02020603050405020304" pitchFamily="18" charset="0"/>
              </a:rPr>
              <a:t>Electronic noise from detector + preamp between</a:t>
            </a:r>
          </a:p>
          <a:p>
            <a:r>
              <a:rPr lang="en-US" sz="1999" dirty="0">
                <a:solidFill>
                  <a:srgbClr val="1F4FFF"/>
                </a:solidFill>
                <a:latin typeface="Times New Roman" panose="02020603050405020304" pitchFamily="18" charset="0"/>
                <a:cs typeface="Times New Roman" panose="02020603050405020304" pitchFamily="18" charset="0"/>
              </a:rPr>
              <a:t> 150 – 100 eV FWHM.</a:t>
            </a:r>
          </a:p>
          <a:p>
            <a:pPr marL="285664" indent="-285664">
              <a:buFont typeface="Arial" panose="020B0604020202020204" pitchFamily="34" charset="0"/>
              <a:buChar char="•"/>
            </a:pPr>
            <a:endParaRPr lang="en-US" sz="1999" dirty="0">
              <a:solidFill>
                <a:srgbClr val="1F4FFF"/>
              </a:solidFill>
              <a:latin typeface="Times New Roman" panose="02020603050405020304" pitchFamily="18" charset="0"/>
              <a:cs typeface="Times New Roman" panose="02020603050405020304" pitchFamily="18" charset="0"/>
            </a:endParaRPr>
          </a:p>
          <a:p>
            <a:pPr marL="285664" indent="-285664">
              <a:buFont typeface="Arial" panose="020B0604020202020204" pitchFamily="34" charset="0"/>
              <a:buChar char="•"/>
            </a:pPr>
            <a:r>
              <a:rPr lang="en-US" sz="1999" dirty="0">
                <a:solidFill>
                  <a:srgbClr val="1F4FFF"/>
                </a:solidFill>
                <a:latin typeface="Times New Roman" panose="02020603050405020304" pitchFamily="18" charset="0"/>
                <a:cs typeface="Times New Roman" panose="02020603050405020304" pitchFamily="18" charset="0"/>
              </a:rPr>
              <a:t>Results in an energy threshold of ~0.4 – 0.25  </a:t>
            </a:r>
            <a:r>
              <a:rPr lang="en-US" sz="1999" dirty="0" err="1">
                <a:solidFill>
                  <a:srgbClr val="1F4FFF"/>
                </a:solidFill>
                <a:latin typeface="Times New Roman" panose="02020603050405020304" pitchFamily="18" charset="0"/>
                <a:cs typeface="Times New Roman" panose="02020603050405020304" pitchFamily="18" charset="0"/>
              </a:rPr>
              <a:t>keV</a:t>
            </a:r>
            <a:r>
              <a:rPr lang="en-US" sz="1999" baseline="-25000" dirty="0" err="1">
                <a:solidFill>
                  <a:srgbClr val="1F4FFF"/>
                </a:solidFill>
                <a:latin typeface="Times New Roman" panose="02020603050405020304" pitchFamily="18" charset="0"/>
                <a:cs typeface="Times New Roman" panose="02020603050405020304" pitchFamily="18" charset="0"/>
              </a:rPr>
              <a:t>ee</a:t>
            </a:r>
            <a:r>
              <a:rPr lang="en-US" sz="1999" dirty="0">
                <a:solidFill>
                  <a:srgbClr val="1F4FFF"/>
                </a:solidFill>
                <a:latin typeface="Times New Roman" panose="02020603050405020304" pitchFamily="18" charset="0"/>
                <a:cs typeface="Times New Roman" panose="02020603050405020304" pitchFamily="18" charset="0"/>
              </a:rPr>
              <a:t>, roughly 2-1.5 </a:t>
            </a:r>
            <a:r>
              <a:rPr lang="en-US" sz="1999" dirty="0" err="1">
                <a:solidFill>
                  <a:srgbClr val="1F4FFF"/>
                </a:solidFill>
                <a:latin typeface="Times New Roman" panose="02020603050405020304" pitchFamily="18" charset="0"/>
                <a:cs typeface="Times New Roman" panose="02020603050405020304" pitchFamily="18" charset="0"/>
              </a:rPr>
              <a:t>keV</a:t>
            </a:r>
            <a:r>
              <a:rPr lang="en-US" sz="1999" baseline="-25000" dirty="0" err="1">
                <a:solidFill>
                  <a:srgbClr val="1F4FFF"/>
                </a:solidFill>
                <a:latin typeface="Times New Roman" panose="02020603050405020304" pitchFamily="18" charset="0"/>
                <a:cs typeface="Times New Roman" panose="02020603050405020304" pitchFamily="18" charset="0"/>
              </a:rPr>
              <a:t>nr</a:t>
            </a:r>
            <a:r>
              <a:rPr lang="en-US" sz="1999" dirty="0">
                <a:solidFill>
                  <a:srgbClr val="1F4FFF"/>
                </a:solidFill>
                <a:latin typeface="Times New Roman" panose="02020603050405020304" pitchFamily="18" charset="0"/>
                <a:cs typeface="Times New Roman" panose="02020603050405020304" pitchFamily="18" charset="0"/>
              </a:rPr>
              <a:t>.</a:t>
            </a:r>
          </a:p>
          <a:p>
            <a:pPr marL="285664" indent="-285664">
              <a:buFont typeface="Arial" panose="020B0604020202020204" pitchFamily="34" charset="0"/>
              <a:buChar char="•"/>
            </a:pPr>
            <a:endParaRPr lang="en-US" sz="1999" dirty="0">
              <a:solidFill>
                <a:srgbClr val="1F4FFF"/>
              </a:solidFill>
              <a:latin typeface="Times New Roman" panose="02020603050405020304" pitchFamily="18" charset="0"/>
              <a:cs typeface="Times New Roman" panose="02020603050405020304" pitchFamily="18" charset="0"/>
            </a:endParaRPr>
          </a:p>
          <a:p>
            <a:pPr marL="285664" indent="-285664">
              <a:buFont typeface="Arial" panose="020B0604020202020204" pitchFamily="34" charset="0"/>
              <a:buChar char="•"/>
            </a:pPr>
            <a:r>
              <a:rPr lang="en-US" sz="1999" dirty="0">
                <a:solidFill>
                  <a:srgbClr val="1F4FFF"/>
                </a:solidFill>
                <a:latin typeface="Times New Roman" panose="02020603050405020304" pitchFamily="18" charset="0"/>
                <a:cs typeface="Times New Roman" panose="02020603050405020304" pitchFamily="18" charset="0"/>
              </a:rPr>
              <a:t>Funded via MRI</a:t>
            </a:r>
          </a:p>
          <a:p>
            <a:pPr marL="285664" indent="-285664">
              <a:buFont typeface="Arial" panose="020B0604020202020204" pitchFamily="34" charset="0"/>
              <a:buChar char="•"/>
            </a:pPr>
            <a:endParaRPr lang="en-US" sz="1999" dirty="0">
              <a:solidFill>
                <a:srgbClr val="1F4FFF"/>
              </a:solidFill>
              <a:latin typeface="Times New Roman" panose="02020603050405020304" pitchFamily="18" charset="0"/>
              <a:cs typeface="Times New Roman" panose="02020603050405020304" pitchFamily="18" charset="0"/>
            </a:endParaRPr>
          </a:p>
          <a:p>
            <a:pPr marL="285664" indent="-285664">
              <a:buFont typeface="Arial" panose="020B0604020202020204" pitchFamily="34" charset="0"/>
              <a:buChar char="•"/>
            </a:pPr>
            <a:r>
              <a:rPr lang="en-US" sz="1999" dirty="0">
                <a:solidFill>
                  <a:srgbClr val="1F4FFF"/>
                </a:solidFill>
                <a:latin typeface="Times New Roman" panose="02020603050405020304" pitchFamily="18" charset="0"/>
                <a:cs typeface="Times New Roman" panose="02020603050405020304" pitchFamily="18" charset="0"/>
              </a:rPr>
              <a:t>Detector array is at the</a:t>
            </a:r>
          </a:p>
          <a:p>
            <a:r>
              <a:rPr lang="en-US" sz="1999" dirty="0">
                <a:solidFill>
                  <a:srgbClr val="1F4FFF"/>
                </a:solidFill>
                <a:latin typeface="Times New Roman" panose="02020603050405020304" pitchFamily="18" charset="0"/>
                <a:cs typeface="Times New Roman" panose="02020603050405020304" pitchFamily="18" charset="0"/>
              </a:rPr>
              <a:t>final stage of commissioning</a:t>
            </a:r>
          </a:p>
        </p:txBody>
      </p:sp>
      <p:sp>
        <p:nvSpPr>
          <p:cNvPr id="7" name="Title 1">
            <a:extLst>
              <a:ext uri="{FF2B5EF4-FFF2-40B4-BE49-F238E27FC236}">
                <a16:creationId xmlns:a16="http://schemas.microsoft.com/office/drawing/2014/main" id="{B39442FB-F236-3A4B-A0EB-B33D00808654}"/>
              </a:ext>
            </a:extLst>
          </p:cNvPr>
          <p:cNvSpPr txBox="1">
            <a:spLocks/>
          </p:cNvSpPr>
          <p:nvPr/>
        </p:nvSpPr>
        <p:spPr>
          <a:xfrm>
            <a:off x="302963" y="-179633"/>
            <a:ext cx="10512862"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99" b="1" dirty="0">
                <a:solidFill>
                  <a:schemeClr val="tx2"/>
                </a:solidFill>
                <a:latin typeface="Times New Roman" panose="02020603050405020304" pitchFamily="18" charset="0"/>
                <a:cs typeface="Times New Roman" panose="02020603050405020304" pitchFamily="18" charset="0"/>
              </a:rPr>
              <a:t>Ge PPC Detectors for COHERENT</a:t>
            </a:r>
          </a:p>
        </p:txBody>
      </p:sp>
      <p:pic>
        <p:nvPicPr>
          <p:cNvPr id="8" name="Picture 7">
            <a:extLst>
              <a:ext uri="{FF2B5EF4-FFF2-40B4-BE49-F238E27FC236}">
                <a16:creationId xmlns:a16="http://schemas.microsoft.com/office/drawing/2014/main" id="{CD2A8C3A-A885-4142-99A9-7C85B1143A8C}"/>
              </a:ext>
            </a:extLst>
          </p:cNvPr>
          <p:cNvPicPr>
            <a:picLocks noChangeAspect="1"/>
          </p:cNvPicPr>
          <p:nvPr/>
        </p:nvPicPr>
        <p:blipFill>
          <a:blip r:embed="rId2"/>
          <a:stretch>
            <a:fillRect/>
          </a:stretch>
        </p:blipFill>
        <p:spPr>
          <a:xfrm>
            <a:off x="10815825" y="6302797"/>
            <a:ext cx="1152924" cy="477072"/>
          </a:xfrm>
          <a:prstGeom prst="rect">
            <a:avLst/>
          </a:prstGeom>
        </p:spPr>
      </p:pic>
      <p:sp>
        <p:nvSpPr>
          <p:cNvPr id="2" name="Slide Number Placeholder 1">
            <a:extLst>
              <a:ext uri="{FF2B5EF4-FFF2-40B4-BE49-F238E27FC236}">
                <a16:creationId xmlns:a16="http://schemas.microsoft.com/office/drawing/2014/main" id="{FB3AA4CC-7109-E64B-A7B1-85D32C509382}"/>
              </a:ext>
            </a:extLst>
          </p:cNvPr>
          <p:cNvSpPr>
            <a:spLocks noGrp="1"/>
          </p:cNvSpPr>
          <p:nvPr>
            <p:ph type="sldNum" sz="quarter" idx="12"/>
          </p:nvPr>
        </p:nvSpPr>
        <p:spPr/>
        <p:txBody>
          <a:bodyPr/>
          <a:lstStyle/>
          <a:p>
            <a:fld id="{82D1F618-B521-BD44-942B-8B1C2206AFAD}" type="slidenum">
              <a:rPr lang="en-US" smtClean="0"/>
              <a:t>16</a:t>
            </a:fld>
            <a:endParaRPr lang="en-US"/>
          </a:p>
        </p:txBody>
      </p:sp>
      <p:pic>
        <p:nvPicPr>
          <p:cNvPr id="2049" name="Picture 1" descr="page3image2399136752">
            <a:extLst>
              <a:ext uri="{FF2B5EF4-FFF2-40B4-BE49-F238E27FC236}">
                <a16:creationId xmlns:a16="http://schemas.microsoft.com/office/drawing/2014/main" id="{9DA07F6B-F33C-CA70-738A-A9BC4A115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120" y="3552608"/>
            <a:ext cx="2853645" cy="33319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3image2399137056">
            <a:extLst>
              <a:ext uri="{FF2B5EF4-FFF2-40B4-BE49-F238E27FC236}">
                <a16:creationId xmlns:a16="http://schemas.microsoft.com/office/drawing/2014/main" id="{642725BD-85BD-D728-589A-8BB24F5DD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9895" y="3552608"/>
            <a:ext cx="2593768" cy="330539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2image2407838496">
            <a:extLst>
              <a:ext uri="{FF2B5EF4-FFF2-40B4-BE49-F238E27FC236}">
                <a16:creationId xmlns:a16="http://schemas.microsoft.com/office/drawing/2014/main" id="{613D48E5-EF43-5FB7-2864-1BF4F692F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3414" y="1099900"/>
            <a:ext cx="1923412" cy="22219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2image2407838800">
            <a:extLst>
              <a:ext uri="{FF2B5EF4-FFF2-40B4-BE49-F238E27FC236}">
                <a16:creationId xmlns:a16="http://schemas.microsoft.com/office/drawing/2014/main" id="{D60C58AA-A777-9560-454C-5A52439452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6231" y="1099900"/>
            <a:ext cx="1623651" cy="209245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page2image2407839888">
            <a:extLst>
              <a:ext uri="{FF2B5EF4-FFF2-40B4-BE49-F238E27FC236}">
                <a16:creationId xmlns:a16="http://schemas.microsoft.com/office/drawing/2014/main" id="{82CE559C-0336-2930-75BA-193527548C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8692" y="1145585"/>
            <a:ext cx="1688236" cy="23829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ge2image2407840192">
            <a:extLst>
              <a:ext uri="{FF2B5EF4-FFF2-40B4-BE49-F238E27FC236}">
                <a16:creationId xmlns:a16="http://schemas.microsoft.com/office/drawing/2014/main" id="{056DAAA7-0DF6-F12A-68B2-60CD25371A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0175" y="426800"/>
            <a:ext cx="1346200" cy="1346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page5image2409728592">
            <a:extLst>
              <a:ext uri="{FF2B5EF4-FFF2-40B4-BE49-F238E27FC236}">
                <a16:creationId xmlns:a16="http://schemas.microsoft.com/office/drawing/2014/main" id="{1071F36A-E938-0D49-9812-D7774A2D7B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1238" y="4893808"/>
            <a:ext cx="3276375" cy="184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622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88CF-8901-0438-7F0A-FADF5ED230BF}"/>
              </a:ext>
            </a:extLst>
          </p:cNvPr>
          <p:cNvSpPr>
            <a:spLocks noGrp="1"/>
          </p:cNvSpPr>
          <p:nvPr>
            <p:ph type="title"/>
          </p:nvPr>
        </p:nvSpPr>
        <p:spPr>
          <a:xfrm>
            <a:off x="3492437" y="435096"/>
            <a:ext cx="5912821" cy="929485"/>
          </a:xfrm>
        </p:spPr>
        <p:txBody>
          <a:bodyPr/>
          <a:lstStyle/>
          <a:p>
            <a:r>
              <a:rPr lang="en-US" dirty="0"/>
              <a:t>Ge Detectors Progress</a:t>
            </a:r>
          </a:p>
        </p:txBody>
      </p:sp>
      <p:pic>
        <p:nvPicPr>
          <p:cNvPr id="4" name="Picture 3">
            <a:extLst>
              <a:ext uri="{FF2B5EF4-FFF2-40B4-BE49-F238E27FC236}">
                <a16:creationId xmlns:a16="http://schemas.microsoft.com/office/drawing/2014/main" id="{8F14140E-2AAE-1C1A-0C9E-620218BE56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7459" y="1240971"/>
            <a:ext cx="8087510" cy="518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46C7AB-735B-F16E-CFDB-DC5AD44E511D}"/>
              </a:ext>
            </a:extLst>
          </p:cNvPr>
          <p:cNvSpPr txBox="1"/>
          <p:nvPr/>
        </p:nvSpPr>
        <p:spPr>
          <a:xfrm>
            <a:off x="1569623" y="4323806"/>
            <a:ext cx="1093121" cy="341632"/>
          </a:xfrm>
          <a:prstGeom prst="rect">
            <a:avLst/>
          </a:prstGeom>
          <a:noFill/>
        </p:spPr>
        <p:txBody>
          <a:bodyPr wrap="none" rtlCol="0">
            <a:spAutoFit/>
          </a:bodyPr>
          <a:lstStyle/>
          <a:p>
            <a:pPr algn="ctr">
              <a:lnSpc>
                <a:spcPct val="90000"/>
              </a:lnSpc>
            </a:pPr>
            <a:r>
              <a:rPr lang="en-US" sz="1800" dirty="0">
                <a:solidFill>
                  <a:srgbClr val="1F4FFF"/>
                </a:solidFill>
                <a:latin typeface="Times New Roman" panose="02020603050405020304" pitchFamily="18" charset="0"/>
                <a:cs typeface="Times New Roman" panose="02020603050405020304" pitchFamily="18" charset="0"/>
              </a:rPr>
              <a:t>0.3 </a:t>
            </a:r>
            <a:r>
              <a:rPr lang="en-US" sz="1800" dirty="0" err="1">
                <a:solidFill>
                  <a:srgbClr val="1F4FFF"/>
                </a:solidFill>
                <a:latin typeface="Times New Roman" panose="02020603050405020304" pitchFamily="18" charset="0"/>
                <a:cs typeface="Times New Roman" panose="02020603050405020304" pitchFamily="18" charset="0"/>
              </a:rPr>
              <a:t>keV</a:t>
            </a:r>
            <a:r>
              <a:rPr lang="en-US" sz="1800" baseline="-25000" dirty="0" err="1">
                <a:solidFill>
                  <a:srgbClr val="1F4FFF"/>
                </a:solidFill>
                <a:latin typeface="Times New Roman" panose="02020603050405020304" pitchFamily="18" charset="0"/>
                <a:cs typeface="Times New Roman" panose="02020603050405020304" pitchFamily="18" charset="0"/>
              </a:rPr>
              <a:t>nr</a:t>
            </a:r>
            <a:r>
              <a:rPr lang="en-US" sz="1800" dirty="0">
                <a:solidFill>
                  <a:srgbClr val="1F4FFF"/>
                </a:solidFill>
                <a:latin typeface="Times New Roman" panose="02020603050405020304" pitchFamily="18" charset="0"/>
                <a:cs typeface="Times New Roman" panose="02020603050405020304" pitchFamily="18" charset="0"/>
              </a:rPr>
              <a:t>.</a:t>
            </a:r>
            <a:endParaRPr lang="en-US" dirty="0"/>
          </a:p>
        </p:txBody>
      </p:sp>
      <p:sp>
        <p:nvSpPr>
          <p:cNvPr id="3" name="TextBox 2">
            <a:extLst>
              <a:ext uri="{FF2B5EF4-FFF2-40B4-BE49-F238E27FC236}">
                <a16:creationId xmlns:a16="http://schemas.microsoft.com/office/drawing/2014/main" id="{1A2C3764-7085-4F01-509A-82D868D0A646}"/>
              </a:ext>
            </a:extLst>
          </p:cNvPr>
          <p:cNvSpPr txBox="1"/>
          <p:nvPr/>
        </p:nvSpPr>
        <p:spPr>
          <a:xfrm>
            <a:off x="6950868" y="1570383"/>
            <a:ext cx="1802096" cy="258532"/>
          </a:xfrm>
          <a:prstGeom prst="rect">
            <a:avLst/>
          </a:prstGeom>
          <a:noFill/>
        </p:spPr>
        <p:txBody>
          <a:bodyPr wrap="none" rtlCol="0">
            <a:spAutoFit/>
          </a:bodyPr>
          <a:lstStyle/>
          <a:p>
            <a:pPr algn="ctr">
              <a:lnSpc>
                <a:spcPct val="90000"/>
              </a:lnSpc>
            </a:pPr>
            <a:r>
              <a:rPr lang="en-US" sz="1200" b="1" dirty="0">
                <a:solidFill>
                  <a:srgbClr val="C00000"/>
                </a:solidFill>
              </a:rPr>
              <a:t>Adopted from </a:t>
            </a:r>
            <a:r>
              <a:rPr lang="en-US" sz="1200" b="1" dirty="0" err="1">
                <a:solidFill>
                  <a:srgbClr val="C00000"/>
                </a:solidFill>
              </a:rPr>
              <a:t>J.Collar</a:t>
            </a:r>
            <a:endParaRPr lang="en-US" sz="1200" b="1" dirty="0">
              <a:solidFill>
                <a:srgbClr val="C00000"/>
              </a:solidFill>
            </a:endParaRPr>
          </a:p>
        </p:txBody>
      </p:sp>
      <p:cxnSp>
        <p:nvCxnSpPr>
          <p:cNvPr id="8" name="Straight Arrow Connector 7">
            <a:extLst>
              <a:ext uri="{FF2B5EF4-FFF2-40B4-BE49-F238E27FC236}">
                <a16:creationId xmlns:a16="http://schemas.microsoft.com/office/drawing/2014/main" id="{C74167EB-90AB-4C9D-BAC9-F5DB713FB926}"/>
              </a:ext>
            </a:extLst>
          </p:cNvPr>
          <p:cNvCxnSpPr>
            <a:cxnSpLocks/>
          </p:cNvCxnSpPr>
          <p:nvPr/>
        </p:nvCxnSpPr>
        <p:spPr>
          <a:xfrm flipH="1">
            <a:off x="9974969" y="2834640"/>
            <a:ext cx="144196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E57BF20-E03F-D60D-A219-5998738AC863}"/>
              </a:ext>
            </a:extLst>
          </p:cNvPr>
          <p:cNvSpPr txBox="1"/>
          <p:nvPr/>
        </p:nvSpPr>
        <p:spPr>
          <a:xfrm>
            <a:off x="10076102" y="2468880"/>
            <a:ext cx="1479892" cy="341632"/>
          </a:xfrm>
          <a:prstGeom prst="rect">
            <a:avLst/>
          </a:prstGeom>
          <a:noFill/>
        </p:spPr>
        <p:txBody>
          <a:bodyPr wrap="none" rtlCol="0">
            <a:spAutoFit/>
          </a:bodyPr>
          <a:lstStyle/>
          <a:p>
            <a:pPr algn="ctr">
              <a:lnSpc>
                <a:spcPct val="90000"/>
              </a:lnSpc>
            </a:pPr>
            <a:r>
              <a:rPr lang="en-US" b="1" dirty="0">
                <a:solidFill>
                  <a:srgbClr val="C00000"/>
                </a:solidFill>
              </a:rPr>
              <a:t>COHERENT</a:t>
            </a:r>
          </a:p>
        </p:txBody>
      </p:sp>
    </p:spTree>
    <p:extLst>
      <p:ext uri="{BB962C8B-B14F-4D97-AF65-F5344CB8AC3E}">
        <p14:creationId xmlns:p14="http://schemas.microsoft.com/office/powerpoint/2010/main" val="2424754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51FE-5D64-2003-9E29-525A126697FC}"/>
              </a:ext>
            </a:extLst>
          </p:cNvPr>
          <p:cNvSpPr>
            <a:spLocks noGrp="1"/>
          </p:cNvSpPr>
          <p:nvPr>
            <p:ph type="title"/>
          </p:nvPr>
        </p:nvSpPr>
        <p:spPr>
          <a:xfrm>
            <a:off x="422665" y="411479"/>
            <a:ext cx="5978135" cy="510909"/>
          </a:xfrm>
        </p:spPr>
        <p:txBody>
          <a:bodyPr/>
          <a:lstStyle/>
          <a:p>
            <a:pPr algn="ctr"/>
            <a:r>
              <a:rPr lang="en-US" dirty="0" err="1"/>
              <a:t>NaI</a:t>
            </a:r>
            <a:r>
              <a:rPr lang="en-US" dirty="0"/>
              <a:t> Array</a:t>
            </a:r>
          </a:p>
        </p:txBody>
      </p:sp>
      <p:pic>
        <p:nvPicPr>
          <p:cNvPr id="4097" name="Picture 1" descr="page3image2410233280">
            <a:extLst>
              <a:ext uri="{FF2B5EF4-FFF2-40B4-BE49-F238E27FC236}">
                <a16:creationId xmlns:a16="http://schemas.microsoft.com/office/drawing/2014/main" id="{98A1E755-7C32-A835-795B-35C0D1A3D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032" y="0"/>
            <a:ext cx="3981559" cy="2769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19D8E0-A4A1-7602-328F-E523BD1EC428}"/>
              </a:ext>
            </a:extLst>
          </p:cNvPr>
          <p:cNvSpPr txBox="1"/>
          <p:nvPr/>
        </p:nvSpPr>
        <p:spPr>
          <a:xfrm>
            <a:off x="-9461" y="1180191"/>
            <a:ext cx="8212506" cy="341632"/>
          </a:xfrm>
          <a:prstGeom prst="rect">
            <a:avLst/>
          </a:prstGeom>
          <a:noFill/>
        </p:spPr>
        <p:txBody>
          <a:bodyPr wrap="none" rtlCol="0">
            <a:spAutoFit/>
          </a:bodyPr>
          <a:lstStyle/>
          <a:p>
            <a:pPr algn="ctr">
              <a:lnSpc>
                <a:spcPct val="90000"/>
              </a:lnSpc>
            </a:pPr>
            <a:r>
              <a:rPr lang="en-US" b="1" dirty="0">
                <a:solidFill>
                  <a:srgbClr val="7030A0"/>
                </a:solidFill>
              </a:rPr>
              <a:t>Sodium has lower cross section than other targets but high recoil energy</a:t>
            </a:r>
          </a:p>
        </p:txBody>
      </p:sp>
      <p:pic>
        <p:nvPicPr>
          <p:cNvPr id="4104" name="Picture 8" descr="page5image2408315520">
            <a:extLst>
              <a:ext uri="{FF2B5EF4-FFF2-40B4-BE49-F238E27FC236}">
                <a16:creationId xmlns:a16="http://schemas.microsoft.com/office/drawing/2014/main" id="{1C304265-1C15-AAB6-5503-5CE62A08F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1" y="1518379"/>
            <a:ext cx="3911600" cy="5219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45FBB4-BF20-8604-62B6-19A3D347C305}"/>
              </a:ext>
            </a:extLst>
          </p:cNvPr>
          <p:cNvSpPr txBox="1"/>
          <p:nvPr/>
        </p:nvSpPr>
        <p:spPr>
          <a:xfrm>
            <a:off x="4163394" y="2042639"/>
            <a:ext cx="5750292" cy="2834622"/>
          </a:xfrm>
          <a:prstGeom prst="rect">
            <a:avLst/>
          </a:prstGeom>
          <a:noFill/>
        </p:spPr>
        <p:txBody>
          <a:bodyPr wrap="none" rtlCol="0">
            <a:spAutoFit/>
          </a:bodyPr>
          <a:lstStyle/>
          <a:p>
            <a:pPr algn="ctr">
              <a:lnSpc>
                <a:spcPct val="90000"/>
              </a:lnSpc>
            </a:pPr>
            <a:r>
              <a:rPr lang="en-US" dirty="0">
                <a:solidFill>
                  <a:srgbClr val="1F4FFF"/>
                </a:solidFill>
              </a:rPr>
              <a:t>Sixty-three  7.7 kg </a:t>
            </a:r>
            <a:r>
              <a:rPr lang="en-US" dirty="0" err="1">
                <a:solidFill>
                  <a:srgbClr val="1F4FFF"/>
                </a:solidFill>
              </a:rPr>
              <a:t>Nai</a:t>
            </a:r>
            <a:r>
              <a:rPr lang="en-US" dirty="0">
                <a:solidFill>
                  <a:srgbClr val="1F4FFF"/>
                </a:solidFill>
              </a:rPr>
              <a:t>[Tl] crystals</a:t>
            </a:r>
          </a:p>
          <a:p>
            <a:pPr algn="ctr">
              <a:lnSpc>
                <a:spcPct val="90000"/>
              </a:lnSpc>
            </a:pPr>
            <a:endParaRPr lang="en-US" dirty="0">
              <a:solidFill>
                <a:srgbClr val="1F4FFF"/>
              </a:solidFill>
            </a:endParaRPr>
          </a:p>
          <a:p>
            <a:pPr algn="ctr">
              <a:lnSpc>
                <a:spcPct val="90000"/>
              </a:lnSpc>
            </a:pPr>
            <a:r>
              <a:rPr lang="en-US" dirty="0">
                <a:solidFill>
                  <a:srgbClr val="1F4FFF"/>
                </a:solidFill>
              </a:rPr>
              <a:t>Total sensitive mass is ~500 kg</a:t>
            </a:r>
          </a:p>
          <a:p>
            <a:pPr algn="ctr">
              <a:lnSpc>
                <a:spcPct val="90000"/>
              </a:lnSpc>
            </a:pPr>
            <a:endParaRPr lang="en-US" dirty="0">
              <a:solidFill>
                <a:srgbClr val="1F4FFF"/>
              </a:solidFill>
            </a:endParaRPr>
          </a:p>
          <a:p>
            <a:pPr algn="ctr">
              <a:lnSpc>
                <a:spcPct val="90000"/>
              </a:lnSpc>
            </a:pPr>
            <a:r>
              <a:rPr lang="en-US" dirty="0">
                <a:solidFill>
                  <a:srgbClr val="1F4FFF"/>
                </a:solidFill>
              </a:rPr>
              <a:t>Surrounded by water bricks to absorb neutrons </a:t>
            </a:r>
          </a:p>
          <a:p>
            <a:pPr algn="ctr">
              <a:lnSpc>
                <a:spcPct val="90000"/>
              </a:lnSpc>
            </a:pPr>
            <a:r>
              <a:rPr lang="en-US" dirty="0">
                <a:solidFill>
                  <a:srgbClr val="1F4FFF"/>
                </a:solidFill>
              </a:rPr>
              <a:t>and gamma shielding</a:t>
            </a:r>
          </a:p>
          <a:p>
            <a:pPr algn="ctr">
              <a:lnSpc>
                <a:spcPct val="90000"/>
              </a:lnSpc>
            </a:pPr>
            <a:endParaRPr lang="en-US" dirty="0">
              <a:solidFill>
                <a:srgbClr val="1F4FFF"/>
              </a:solidFill>
            </a:endParaRPr>
          </a:p>
          <a:p>
            <a:pPr algn="ctr">
              <a:lnSpc>
                <a:spcPct val="90000"/>
              </a:lnSpc>
            </a:pPr>
            <a:r>
              <a:rPr lang="en-US" dirty="0">
                <a:solidFill>
                  <a:srgbClr val="1F4FFF"/>
                </a:solidFill>
              </a:rPr>
              <a:t>Specially developed bases to have dynamic</a:t>
            </a:r>
          </a:p>
          <a:p>
            <a:pPr algn="ctr">
              <a:lnSpc>
                <a:spcPct val="90000"/>
              </a:lnSpc>
            </a:pPr>
            <a:r>
              <a:rPr lang="en-US" dirty="0">
                <a:solidFill>
                  <a:srgbClr val="1F4FFF"/>
                </a:solidFill>
              </a:rPr>
              <a:t> range for both </a:t>
            </a:r>
            <a:r>
              <a:rPr lang="en-US" dirty="0" err="1">
                <a:solidFill>
                  <a:srgbClr val="1F4FFF"/>
                </a:solidFill>
              </a:rPr>
              <a:t>CEvNS</a:t>
            </a:r>
            <a:r>
              <a:rPr lang="en-US" dirty="0">
                <a:solidFill>
                  <a:srgbClr val="1F4FFF"/>
                </a:solidFill>
              </a:rPr>
              <a:t> and charge current interactions</a:t>
            </a:r>
          </a:p>
          <a:p>
            <a:pPr algn="ctr">
              <a:lnSpc>
                <a:spcPct val="90000"/>
              </a:lnSpc>
            </a:pPr>
            <a:endParaRPr lang="en-US" dirty="0">
              <a:solidFill>
                <a:srgbClr val="1F4FFF"/>
              </a:solidFill>
            </a:endParaRPr>
          </a:p>
          <a:p>
            <a:pPr algn="ctr">
              <a:lnSpc>
                <a:spcPct val="90000"/>
              </a:lnSpc>
            </a:pPr>
            <a:r>
              <a:rPr lang="en-US" dirty="0">
                <a:solidFill>
                  <a:srgbClr val="1F4FFF"/>
                </a:solidFill>
              </a:rPr>
              <a:t>Started to take data last week.</a:t>
            </a:r>
          </a:p>
        </p:txBody>
      </p:sp>
      <p:pic>
        <p:nvPicPr>
          <p:cNvPr id="4108" name="Picture 12" descr="page7image2409512752">
            <a:extLst>
              <a:ext uri="{FF2B5EF4-FFF2-40B4-BE49-F238E27FC236}">
                <a16:creationId xmlns:a16="http://schemas.microsoft.com/office/drawing/2014/main" id="{BAD9F46A-9251-A83E-54F9-E0E3C0D81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5711" y="4877261"/>
            <a:ext cx="3065603" cy="19160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960C81-5EF4-A354-FB35-3DE2727656BA}"/>
              </a:ext>
            </a:extLst>
          </p:cNvPr>
          <p:cNvSpPr txBox="1"/>
          <p:nvPr/>
        </p:nvSpPr>
        <p:spPr>
          <a:xfrm>
            <a:off x="4956132" y="5677809"/>
            <a:ext cx="3796873" cy="590931"/>
          </a:xfrm>
          <a:prstGeom prst="rect">
            <a:avLst/>
          </a:prstGeom>
          <a:noFill/>
        </p:spPr>
        <p:txBody>
          <a:bodyPr wrap="none" rtlCol="0">
            <a:spAutoFit/>
          </a:bodyPr>
          <a:lstStyle/>
          <a:p>
            <a:pPr algn="ctr">
              <a:lnSpc>
                <a:spcPct val="90000"/>
              </a:lnSpc>
            </a:pPr>
            <a:r>
              <a:rPr lang="en-US" dirty="0">
                <a:solidFill>
                  <a:srgbClr val="1F4FFF"/>
                </a:solidFill>
              </a:rPr>
              <a:t>We have potential for expansion up</a:t>
            </a:r>
          </a:p>
          <a:p>
            <a:pPr algn="ctr">
              <a:lnSpc>
                <a:spcPct val="90000"/>
              </a:lnSpc>
            </a:pPr>
            <a:r>
              <a:rPr lang="en-US" dirty="0">
                <a:solidFill>
                  <a:srgbClr val="1F4FFF"/>
                </a:solidFill>
              </a:rPr>
              <a:t> to 2500 kg of sensitive mass</a:t>
            </a:r>
          </a:p>
        </p:txBody>
      </p:sp>
    </p:spTree>
    <p:extLst>
      <p:ext uri="{BB962C8B-B14F-4D97-AF65-F5344CB8AC3E}">
        <p14:creationId xmlns:p14="http://schemas.microsoft.com/office/powerpoint/2010/main" val="20607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ge2image662936672">
            <a:extLst>
              <a:ext uri="{FF2B5EF4-FFF2-40B4-BE49-F238E27FC236}">
                <a16:creationId xmlns:a16="http://schemas.microsoft.com/office/drawing/2014/main" id="{39432D58-F141-CA05-028C-631B9E078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567" y="177880"/>
            <a:ext cx="2255588" cy="16898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370E5B-B085-D991-254D-F4E1260E4EFB}"/>
              </a:ext>
            </a:extLst>
          </p:cNvPr>
          <p:cNvSpPr>
            <a:spLocks noGrp="1"/>
          </p:cNvSpPr>
          <p:nvPr>
            <p:ph type="title"/>
          </p:nvPr>
        </p:nvSpPr>
        <p:spPr>
          <a:xfrm>
            <a:off x="122647" y="320039"/>
            <a:ext cx="8394764" cy="510909"/>
          </a:xfrm>
        </p:spPr>
        <p:txBody>
          <a:bodyPr/>
          <a:lstStyle/>
          <a:p>
            <a:pPr algn="ctr"/>
            <a:r>
              <a:rPr lang="en-US" dirty="0" err="1"/>
              <a:t>NuTOR</a:t>
            </a:r>
            <a:r>
              <a:rPr lang="en-US" dirty="0"/>
              <a:t>: Neutrino Induced Nuclear Fission</a:t>
            </a:r>
          </a:p>
        </p:txBody>
      </p:sp>
      <p:pic>
        <p:nvPicPr>
          <p:cNvPr id="5121" name="Picture 1" descr="page2image662936368">
            <a:extLst>
              <a:ext uri="{FF2B5EF4-FFF2-40B4-BE49-F238E27FC236}">
                <a16:creationId xmlns:a16="http://schemas.microsoft.com/office/drawing/2014/main" id="{A534ADDB-7B8F-F0AB-03CC-73B33EC22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2629" y="4381"/>
            <a:ext cx="1327242" cy="110240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page2image662936976">
            <a:extLst>
              <a:ext uri="{FF2B5EF4-FFF2-40B4-BE49-F238E27FC236}">
                <a16:creationId xmlns:a16="http://schemas.microsoft.com/office/drawing/2014/main" id="{3E72B8EF-70FF-A8B9-1401-F4E08F58D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99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ge2image662937280">
            <a:extLst>
              <a:ext uri="{FF2B5EF4-FFF2-40B4-BE49-F238E27FC236}">
                <a16:creationId xmlns:a16="http://schemas.microsoft.com/office/drawing/2014/main" id="{EA1857FC-587A-E77E-CD9C-5FF841819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9265" y="757884"/>
            <a:ext cx="1334496" cy="1182189"/>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page2image662937808">
            <a:extLst>
              <a:ext uri="{FF2B5EF4-FFF2-40B4-BE49-F238E27FC236}">
                <a16:creationId xmlns:a16="http://schemas.microsoft.com/office/drawing/2014/main" id="{BC73312C-32D8-0356-26A6-95C9CF5CCE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556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age3image570946912">
            <a:extLst>
              <a:ext uri="{FF2B5EF4-FFF2-40B4-BE49-F238E27FC236}">
                <a16:creationId xmlns:a16="http://schemas.microsoft.com/office/drawing/2014/main" id="{8E8567B8-3F6C-D04C-1703-85D3FFBA08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713" y="892223"/>
            <a:ext cx="7061200" cy="25781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page3image570947216">
            <a:extLst>
              <a:ext uri="{FF2B5EF4-FFF2-40B4-BE49-F238E27FC236}">
                <a16:creationId xmlns:a16="http://schemas.microsoft.com/office/drawing/2014/main" id="{B495594A-9827-F67C-C777-AED5216C5D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 y="944208"/>
            <a:ext cx="6654800" cy="9017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age3image570947520">
            <a:extLst>
              <a:ext uri="{FF2B5EF4-FFF2-40B4-BE49-F238E27FC236}">
                <a16:creationId xmlns:a16="http://schemas.microsoft.com/office/drawing/2014/main" id="{FB2BA6CB-7985-DC6B-20B2-3414C420B4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913" y="2148425"/>
            <a:ext cx="6908800" cy="1257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DB42EB7-41F8-2D07-2A68-B292D6C0D95C}"/>
              </a:ext>
            </a:extLst>
          </p:cNvPr>
          <p:cNvSpPr/>
          <p:nvPr/>
        </p:nvSpPr>
        <p:spPr>
          <a:xfrm>
            <a:off x="3696789" y="2638697"/>
            <a:ext cx="3513908" cy="138378"/>
          </a:xfrm>
          <a:prstGeom prst="rect">
            <a:avLst/>
          </a:prstGeom>
          <a:solidFill>
            <a:srgbClr val="FFFF00">
              <a:alpha val="40534"/>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 name="Rectangle 4">
            <a:extLst>
              <a:ext uri="{FF2B5EF4-FFF2-40B4-BE49-F238E27FC236}">
                <a16:creationId xmlns:a16="http://schemas.microsoft.com/office/drawing/2014/main" id="{E4FDCDC7-C701-A383-113C-98712103847F}"/>
              </a:ext>
            </a:extLst>
          </p:cNvPr>
          <p:cNvSpPr/>
          <p:nvPr/>
        </p:nvSpPr>
        <p:spPr>
          <a:xfrm>
            <a:off x="537391" y="2790954"/>
            <a:ext cx="6673305" cy="288638"/>
          </a:xfrm>
          <a:prstGeom prst="rect">
            <a:avLst/>
          </a:prstGeom>
          <a:solidFill>
            <a:srgbClr val="FFFF00">
              <a:alpha val="40534"/>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BD253554-33A6-9B9A-D6E7-54BEC1BF6CC5}"/>
              </a:ext>
            </a:extLst>
          </p:cNvPr>
          <p:cNvSpPr/>
          <p:nvPr/>
        </p:nvSpPr>
        <p:spPr>
          <a:xfrm>
            <a:off x="537392" y="3093471"/>
            <a:ext cx="3513908" cy="138378"/>
          </a:xfrm>
          <a:prstGeom prst="rect">
            <a:avLst/>
          </a:prstGeom>
          <a:solidFill>
            <a:srgbClr val="FFFF00">
              <a:alpha val="40534"/>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7" name="Picture 6">
            <a:extLst>
              <a:ext uri="{FF2B5EF4-FFF2-40B4-BE49-F238E27FC236}">
                <a16:creationId xmlns:a16="http://schemas.microsoft.com/office/drawing/2014/main" id="{419C64AB-6782-FD43-293C-D7082822863D}"/>
              </a:ext>
            </a:extLst>
          </p:cNvPr>
          <p:cNvPicPr>
            <a:picLocks noChangeAspect="1"/>
          </p:cNvPicPr>
          <p:nvPr/>
        </p:nvPicPr>
        <p:blipFill>
          <a:blip r:embed="rId10"/>
          <a:stretch>
            <a:fillRect/>
          </a:stretch>
        </p:blipFill>
        <p:spPr>
          <a:xfrm>
            <a:off x="0" y="4245984"/>
            <a:ext cx="5138167" cy="1893518"/>
          </a:xfrm>
          <a:prstGeom prst="rect">
            <a:avLst/>
          </a:prstGeom>
        </p:spPr>
      </p:pic>
      <p:pic>
        <p:nvPicPr>
          <p:cNvPr id="5134" name="Picture 14" descr="page14image571006528">
            <a:extLst>
              <a:ext uri="{FF2B5EF4-FFF2-40B4-BE49-F238E27FC236}">
                <a16:creationId xmlns:a16="http://schemas.microsoft.com/office/drawing/2014/main" id="{8B975595-F00E-8E7C-82A9-481BCB73C8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03282" y="4446748"/>
            <a:ext cx="2005277" cy="204947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age16image577028176">
            <a:extLst>
              <a:ext uri="{FF2B5EF4-FFF2-40B4-BE49-F238E27FC236}">
                <a16:creationId xmlns:a16="http://schemas.microsoft.com/office/drawing/2014/main" id="{2A1031A1-3FB1-F130-463F-FA5AEF694D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14351" y="4406251"/>
            <a:ext cx="1704323" cy="22738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4D60B0-8FF4-9E89-3A8A-18EE795B5160}"/>
              </a:ext>
            </a:extLst>
          </p:cNvPr>
          <p:cNvSpPr txBox="1"/>
          <p:nvPr/>
        </p:nvSpPr>
        <p:spPr>
          <a:xfrm>
            <a:off x="965067" y="6353028"/>
            <a:ext cx="4647491" cy="341632"/>
          </a:xfrm>
          <a:prstGeom prst="rect">
            <a:avLst/>
          </a:prstGeom>
          <a:noFill/>
        </p:spPr>
        <p:txBody>
          <a:bodyPr wrap="none" rtlCol="0">
            <a:spAutoFit/>
          </a:bodyPr>
          <a:lstStyle/>
          <a:p>
            <a:pPr algn="ctr">
              <a:lnSpc>
                <a:spcPct val="90000"/>
              </a:lnSpc>
            </a:pPr>
            <a:r>
              <a:rPr lang="en-US" dirty="0">
                <a:solidFill>
                  <a:srgbClr val="1F4FFF"/>
                </a:solidFill>
              </a:rPr>
              <a:t>Taking data starting from the last November</a:t>
            </a:r>
          </a:p>
        </p:txBody>
      </p:sp>
      <p:pic>
        <p:nvPicPr>
          <p:cNvPr id="5138" name="Picture 18" descr="page8image561867440">
            <a:extLst>
              <a:ext uri="{FF2B5EF4-FFF2-40B4-BE49-F238E27FC236}">
                <a16:creationId xmlns:a16="http://schemas.microsoft.com/office/drawing/2014/main" id="{9147696D-C092-89D0-EBB7-D252EED66A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18118" y="2123272"/>
            <a:ext cx="1133315" cy="1509129"/>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page8image561868112">
            <a:extLst>
              <a:ext uri="{FF2B5EF4-FFF2-40B4-BE49-F238E27FC236}">
                <a16:creationId xmlns:a16="http://schemas.microsoft.com/office/drawing/2014/main" id="{9A56C358-A119-6432-99E2-38334F0812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84113" y="2111658"/>
            <a:ext cx="2186579" cy="12296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4FFCD85-25F7-E771-0707-17E59CF8D4B5}"/>
              </a:ext>
            </a:extLst>
          </p:cNvPr>
          <p:cNvSpPr txBox="1"/>
          <p:nvPr/>
        </p:nvSpPr>
        <p:spPr>
          <a:xfrm>
            <a:off x="7887926" y="3470323"/>
            <a:ext cx="2356479" cy="341632"/>
          </a:xfrm>
          <a:prstGeom prst="rect">
            <a:avLst/>
          </a:prstGeom>
          <a:noFill/>
        </p:spPr>
        <p:txBody>
          <a:bodyPr wrap="none" rtlCol="0">
            <a:spAutoFit/>
          </a:bodyPr>
          <a:lstStyle/>
          <a:p>
            <a:pPr algn="ctr">
              <a:lnSpc>
                <a:spcPct val="90000"/>
              </a:lnSpc>
            </a:pPr>
            <a:r>
              <a:rPr lang="en-US" dirty="0"/>
              <a:t>53 kg Thorium Target</a:t>
            </a:r>
          </a:p>
        </p:txBody>
      </p:sp>
      <p:pic>
        <p:nvPicPr>
          <p:cNvPr id="5146" name="Picture 26" descr="page7image561928400">
            <a:extLst>
              <a:ext uri="{FF2B5EF4-FFF2-40B4-BE49-F238E27FC236}">
                <a16:creationId xmlns:a16="http://schemas.microsoft.com/office/drawing/2014/main" id="{392F6108-5C35-18F6-B8F5-BDE17F888E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85880" y="4112852"/>
            <a:ext cx="2769688" cy="215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1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FA19-246C-5A7B-B32A-476FA1F06301}"/>
              </a:ext>
            </a:extLst>
          </p:cNvPr>
          <p:cNvSpPr>
            <a:spLocks noGrp="1"/>
          </p:cNvSpPr>
          <p:nvPr>
            <p:ph type="title"/>
          </p:nvPr>
        </p:nvSpPr>
        <p:spPr>
          <a:xfrm>
            <a:off x="136081" y="143332"/>
            <a:ext cx="7126487" cy="929485"/>
          </a:xfrm>
        </p:spPr>
        <p:txBody>
          <a:bodyPr/>
          <a:lstStyle/>
          <a:p>
            <a:pPr algn="ctr"/>
            <a:r>
              <a:rPr lang="en-US" dirty="0"/>
              <a:t>Inverse Beta Decay is a Workhorse for the Reactor Neutrinos</a:t>
            </a:r>
          </a:p>
        </p:txBody>
      </p:sp>
      <p:pic>
        <p:nvPicPr>
          <p:cNvPr id="5" name="Picture 119" descr="nuebP_reaction">
            <a:extLst>
              <a:ext uri="{FF2B5EF4-FFF2-40B4-BE49-F238E27FC236}">
                <a16:creationId xmlns:a16="http://schemas.microsoft.com/office/drawing/2014/main" id="{66DFDCC1-3D35-B44A-9CA7-EE9991F6B9EB}"/>
              </a:ext>
            </a:extLst>
          </p:cNvPr>
          <p:cNvPicPr>
            <a:picLocks noChangeAspect="1" noChangeArrowheads="1"/>
          </p:cNvPicPr>
          <p:nvPr/>
        </p:nvPicPr>
        <p:blipFill>
          <a:blip r:embed="rId2" cstate="print"/>
          <a:srcRect/>
          <a:stretch>
            <a:fillRect/>
          </a:stretch>
        </p:blipFill>
        <p:spPr bwMode="auto">
          <a:xfrm>
            <a:off x="7718491" y="125569"/>
            <a:ext cx="2034182" cy="930723"/>
          </a:xfrm>
          <a:prstGeom prst="rect">
            <a:avLst/>
          </a:prstGeom>
          <a:noFill/>
          <a:ln w="9525">
            <a:noFill/>
            <a:miter lim="800000"/>
            <a:headEnd/>
            <a:tailEnd/>
          </a:ln>
        </p:spPr>
      </p:pic>
      <p:sp>
        <p:nvSpPr>
          <p:cNvPr id="6" name="TextBox 5">
            <a:extLst>
              <a:ext uri="{FF2B5EF4-FFF2-40B4-BE49-F238E27FC236}">
                <a16:creationId xmlns:a16="http://schemas.microsoft.com/office/drawing/2014/main" id="{E710AFDF-1930-4DEA-4E30-643254459318}"/>
              </a:ext>
            </a:extLst>
          </p:cNvPr>
          <p:cNvSpPr txBox="1"/>
          <p:nvPr/>
        </p:nvSpPr>
        <p:spPr>
          <a:xfrm>
            <a:off x="9715352" y="280495"/>
            <a:ext cx="2234933" cy="867930"/>
          </a:xfrm>
          <a:prstGeom prst="rect">
            <a:avLst/>
          </a:prstGeom>
          <a:noFill/>
        </p:spPr>
        <p:txBody>
          <a:bodyPr wrap="square" rtlCol="0">
            <a:spAutoFit/>
          </a:bodyPr>
          <a:lstStyle/>
          <a:p>
            <a:pPr algn="ctr">
              <a:lnSpc>
                <a:spcPct val="90000"/>
              </a:lnSpc>
            </a:pPr>
            <a:r>
              <a:rPr lang="en-US" sz="1400" b="1" dirty="0">
                <a:solidFill>
                  <a:srgbClr val="7030A0"/>
                </a:solidFill>
              </a:rPr>
              <a:t>Two flashes correlated in time and in space</a:t>
            </a:r>
          </a:p>
          <a:p>
            <a:pPr algn="ctr">
              <a:lnSpc>
                <a:spcPct val="90000"/>
              </a:lnSpc>
            </a:pPr>
            <a:endParaRPr lang="en-US" sz="1400" b="1" dirty="0">
              <a:solidFill>
                <a:srgbClr val="7030A0"/>
              </a:solidFill>
            </a:endParaRPr>
          </a:p>
          <a:p>
            <a:pPr algn="ctr">
              <a:lnSpc>
                <a:spcPct val="90000"/>
              </a:lnSpc>
            </a:pPr>
            <a:r>
              <a:rPr lang="en-US" sz="1400" b="1" dirty="0">
                <a:solidFill>
                  <a:srgbClr val="7030A0"/>
                </a:solidFill>
              </a:rPr>
              <a:t>Threshold is 1.8 MeV</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BDECA8-5D40-EEC7-FAF6-ED09768D50A7}"/>
                  </a:ext>
                </a:extLst>
              </p:cNvPr>
              <p:cNvSpPr txBox="1"/>
              <p:nvPr/>
            </p:nvSpPr>
            <p:spPr>
              <a:xfrm>
                <a:off x="7421997" y="223206"/>
                <a:ext cx="482760" cy="341632"/>
              </a:xfrm>
              <a:prstGeom prst="rect">
                <a:avLst/>
              </a:prstGeom>
              <a:noFill/>
            </p:spPr>
            <p:txBody>
              <a:bodyPr wrap="none" rtlCol="0">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b="1" i="1" smtClean="0">
                              <a:solidFill>
                                <a:srgbClr val="1F4FFF"/>
                              </a:solidFill>
                              <a:latin typeface="Cambria Math" panose="02040503050406030204" pitchFamily="18" charset="0"/>
                            </a:rPr>
                          </m:ctrlPr>
                        </m:sSubPr>
                        <m:e>
                          <m:acc>
                            <m:accPr>
                              <m:chr m:val="̅"/>
                              <m:ctrlPr>
                                <a:rPr lang="en-US" b="1" i="1" smtClean="0">
                                  <a:solidFill>
                                    <a:srgbClr val="1F4FFF"/>
                                  </a:solidFill>
                                  <a:latin typeface="Cambria Math" panose="02040503050406030204" pitchFamily="18" charset="0"/>
                                </a:rPr>
                              </m:ctrlPr>
                            </m:accPr>
                            <m:e>
                              <m:r>
                                <a:rPr lang="en-US" b="1" i="1" smtClean="0">
                                  <a:solidFill>
                                    <a:srgbClr val="1F4FFF"/>
                                  </a:solidFill>
                                  <a:latin typeface="Cambria Math" panose="02040503050406030204" pitchFamily="18" charset="0"/>
                                  <a:ea typeface="Cambria Math" panose="02040503050406030204" pitchFamily="18" charset="0"/>
                                </a:rPr>
                                <m:t>𝝂</m:t>
                              </m:r>
                            </m:e>
                          </m:acc>
                        </m:e>
                        <m:sub>
                          <m:r>
                            <a:rPr lang="en-US" b="1" i="1" smtClean="0">
                              <a:solidFill>
                                <a:srgbClr val="1F4FFF"/>
                              </a:solidFill>
                              <a:latin typeface="Cambria Math" panose="02040503050406030204" pitchFamily="18" charset="0"/>
                            </a:rPr>
                            <m:t>𝒆</m:t>
                          </m:r>
                        </m:sub>
                      </m:sSub>
                    </m:oMath>
                  </m:oMathPara>
                </a14:m>
                <a:endParaRPr lang="en-US" b="1" dirty="0"/>
              </a:p>
            </p:txBody>
          </p:sp>
        </mc:Choice>
        <mc:Fallback xmlns="">
          <p:sp>
            <p:nvSpPr>
              <p:cNvPr id="10" name="TextBox 9">
                <a:extLst>
                  <a:ext uri="{FF2B5EF4-FFF2-40B4-BE49-F238E27FC236}">
                    <a16:creationId xmlns:a16="http://schemas.microsoft.com/office/drawing/2014/main" id="{38BDECA8-5D40-EEC7-FAF6-ED09768D50A7}"/>
                  </a:ext>
                </a:extLst>
              </p:cNvPr>
              <p:cNvSpPr txBox="1">
                <a:spLocks noRot="1" noChangeAspect="1" noMove="1" noResize="1" noEditPoints="1" noAdjustHandles="1" noChangeArrowheads="1" noChangeShapeType="1" noTextEdit="1"/>
              </p:cNvSpPr>
              <p:nvPr/>
            </p:nvSpPr>
            <p:spPr>
              <a:xfrm>
                <a:off x="7421997" y="223206"/>
                <a:ext cx="482760" cy="341632"/>
              </a:xfrm>
              <a:prstGeom prst="rect">
                <a:avLst/>
              </a:prstGeom>
              <a:blipFill>
                <a:blip r:embed="rId4"/>
                <a:stretch>
                  <a:fillRect/>
                </a:stretch>
              </a:blipFill>
            </p:spPr>
            <p:txBody>
              <a:bodyPr/>
              <a:lstStyle/>
              <a:p>
                <a:r>
                  <a:rPr lang="en-US">
                    <a:noFill/>
                  </a:rPr>
                  <a:t> </a:t>
                </a:r>
              </a:p>
            </p:txBody>
          </p:sp>
        </mc:Fallback>
      </mc:AlternateContent>
      <p:sp>
        <p:nvSpPr>
          <p:cNvPr id="11" name="Oval 9">
            <a:extLst>
              <a:ext uri="{FF2B5EF4-FFF2-40B4-BE49-F238E27FC236}">
                <a16:creationId xmlns:a16="http://schemas.microsoft.com/office/drawing/2014/main" id="{1F24C95B-E212-740C-35E1-C2E8BD2BDFCD}"/>
              </a:ext>
            </a:extLst>
          </p:cNvPr>
          <p:cNvSpPr>
            <a:spLocks noChangeArrowheads="1"/>
          </p:cNvSpPr>
          <p:nvPr/>
        </p:nvSpPr>
        <p:spPr bwMode="auto">
          <a:xfrm>
            <a:off x="2137186" y="5574998"/>
            <a:ext cx="631825" cy="588963"/>
          </a:xfrm>
          <a:prstGeom prst="ellipse">
            <a:avLst/>
          </a:prstGeom>
          <a:noFill/>
          <a:ln w="9525" algn="ctr">
            <a:noFill/>
            <a:round/>
            <a:headEnd/>
            <a:tailEnd/>
          </a:ln>
        </p:spPr>
        <p:txBody>
          <a:bodyPr wrap="none" anchor="ctr"/>
          <a:lstStyle/>
          <a:p>
            <a:endParaRPr lang="ja-JP" altLang="en-US"/>
          </a:p>
        </p:txBody>
      </p:sp>
      <p:pic>
        <p:nvPicPr>
          <p:cNvPr id="12" name="Picture 2">
            <a:extLst>
              <a:ext uri="{FF2B5EF4-FFF2-40B4-BE49-F238E27FC236}">
                <a16:creationId xmlns:a16="http://schemas.microsoft.com/office/drawing/2014/main" id="{6BF7AC41-6ECA-34E4-7257-A9BDB3D4310A}"/>
              </a:ext>
            </a:extLst>
          </p:cNvPr>
          <p:cNvPicPr>
            <a:picLocks noGrp="1" noChangeAspect="1" noChangeArrowheads="1"/>
          </p:cNvPicPr>
          <p:nvPr>
            <p:ph sz="half" idx="1"/>
          </p:nvPr>
        </p:nvPicPr>
        <p:blipFill>
          <a:blip r:embed="rId5" cstate="print">
            <a:clrChange>
              <a:clrFrom>
                <a:srgbClr val="FFFFFE"/>
              </a:clrFrom>
              <a:clrTo>
                <a:srgbClr val="FFFFFE">
                  <a:alpha val="0"/>
                </a:srgbClr>
              </a:clrTo>
            </a:clrChange>
          </a:blip>
          <a:srcRect/>
          <a:stretch>
            <a:fillRect/>
          </a:stretch>
        </p:blipFill>
        <p:spPr>
          <a:xfrm>
            <a:off x="3632359" y="2372384"/>
            <a:ext cx="3477284" cy="4074327"/>
          </a:xfrm>
          <a:noFill/>
        </p:spPr>
      </p:pic>
      <p:sp>
        <p:nvSpPr>
          <p:cNvPr id="14" name="Oval 9">
            <a:extLst>
              <a:ext uri="{FF2B5EF4-FFF2-40B4-BE49-F238E27FC236}">
                <a16:creationId xmlns:a16="http://schemas.microsoft.com/office/drawing/2014/main" id="{18F6DAFE-0339-98FE-124D-04A23C9D37D2}"/>
              </a:ext>
            </a:extLst>
          </p:cNvPr>
          <p:cNvSpPr>
            <a:spLocks noChangeArrowheads="1"/>
          </p:cNvSpPr>
          <p:nvPr/>
        </p:nvSpPr>
        <p:spPr bwMode="auto">
          <a:xfrm>
            <a:off x="2065302" y="4840085"/>
            <a:ext cx="631825" cy="588963"/>
          </a:xfrm>
          <a:prstGeom prst="ellipse">
            <a:avLst/>
          </a:prstGeom>
          <a:noFill/>
          <a:ln w="9525" algn="ctr">
            <a:noFill/>
            <a:round/>
            <a:headEnd/>
            <a:tailEnd/>
          </a:ln>
        </p:spPr>
        <p:txBody>
          <a:bodyPr wrap="none" anchor="ctr"/>
          <a:lstStyle/>
          <a:p>
            <a:endParaRPr lang="ja-JP" altLang="en-US"/>
          </a:p>
        </p:txBody>
      </p:sp>
      <p:grpSp>
        <p:nvGrpSpPr>
          <p:cNvPr id="17" name="Group 10">
            <a:extLst>
              <a:ext uri="{FF2B5EF4-FFF2-40B4-BE49-F238E27FC236}">
                <a16:creationId xmlns:a16="http://schemas.microsoft.com/office/drawing/2014/main" id="{016FE642-7833-4AB5-D841-072544E06E16}"/>
              </a:ext>
            </a:extLst>
          </p:cNvPr>
          <p:cNvGrpSpPr>
            <a:grpSpLocks/>
          </p:cNvGrpSpPr>
          <p:nvPr/>
        </p:nvGrpSpPr>
        <p:grpSpPr bwMode="auto">
          <a:xfrm>
            <a:off x="24826" y="2372384"/>
            <a:ext cx="3580037" cy="4074327"/>
            <a:chOff x="249" y="890"/>
            <a:chExt cx="2402" cy="3220"/>
          </a:xfrm>
        </p:grpSpPr>
        <p:pic>
          <p:nvPicPr>
            <p:cNvPr id="18" name="Picture 11" descr="KamLAND_figure">
              <a:extLst>
                <a:ext uri="{FF2B5EF4-FFF2-40B4-BE49-F238E27FC236}">
                  <a16:creationId xmlns:a16="http://schemas.microsoft.com/office/drawing/2014/main" id="{81FF7786-6411-20FB-D79C-A05D4CBD3425}"/>
                </a:ext>
              </a:extLst>
            </p:cNvPr>
            <p:cNvPicPr>
              <a:picLocks noChangeAspect="1" noChangeArrowheads="1"/>
            </p:cNvPicPr>
            <p:nvPr/>
          </p:nvPicPr>
          <p:blipFill>
            <a:blip r:embed="rId6" cstate="print"/>
            <a:srcRect/>
            <a:stretch>
              <a:fillRect/>
            </a:stretch>
          </p:blipFill>
          <p:spPr bwMode="auto">
            <a:xfrm>
              <a:off x="249" y="890"/>
              <a:ext cx="2402" cy="3220"/>
            </a:xfrm>
            <a:prstGeom prst="rect">
              <a:avLst/>
            </a:prstGeom>
            <a:noFill/>
            <a:ln w="9525">
              <a:noFill/>
              <a:miter lim="800000"/>
              <a:headEnd/>
              <a:tailEnd/>
            </a:ln>
          </p:spPr>
        </p:pic>
        <p:sp>
          <p:nvSpPr>
            <p:cNvPr id="19" name="Line 12">
              <a:extLst>
                <a:ext uri="{FF2B5EF4-FFF2-40B4-BE49-F238E27FC236}">
                  <a16:creationId xmlns:a16="http://schemas.microsoft.com/office/drawing/2014/main" id="{3F0E1EB7-BCE7-7B67-3255-1646A160E34A}"/>
                </a:ext>
              </a:extLst>
            </p:cNvPr>
            <p:cNvSpPr>
              <a:spLocks noChangeShapeType="1"/>
            </p:cNvSpPr>
            <p:nvPr/>
          </p:nvSpPr>
          <p:spPr bwMode="auto">
            <a:xfrm>
              <a:off x="793" y="2750"/>
              <a:ext cx="1292" cy="5"/>
            </a:xfrm>
            <a:prstGeom prst="line">
              <a:avLst/>
            </a:prstGeom>
            <a:noFill/>
            <a:ln w="76200">
              <a:solidFill>
                <a:schemeClr val="bg1"/>
              </a:solidFill>
              <a:round/>
              <a:headEnd type="triangle" w="med" len="med"/>
              <a:tailEnd type="triangle" w="med" len="med"/>
            </a:ln>
          </p:spPr>
          <p:txBody>
            <a:bodyPr wrap="none" anchor="ctr"/>
            <a:lstStyle/>
            <a:p>
              <a:endParaRPr lang="en-US"/>
            </a:p>
          </p:txBody>
        </p:sp>
        <p:sp>
          <p:nvSpPr>
            <p:cNvPr id="20" name="Rectangle 13">
              <a:extLst>
                <a:ext uri="{FF2B5EF4-FFF2-40B4-BE49-F238E27FC236}">
                  <a16:creationId xmlns:a16="http://schemas.microsoft.com/office/drawing/2014/main" id="{CB6E4CD4-F7D5-9125-B510-3446ABA5500A}"/>
                </a:ext>
              </a:extLst>
            </p:cNvPr>
            <p:cNvSpPr>
              <a:spLocks noChangeArrowheads="1"/>
            </p:cNvSpPr>
            <p:nvPr/>
          </p:nvSpPr>
          <p:spPr bwMode="auto">
            <a:xfrm>
              <a:off x="987" y="2382"/>
              <a:ext cx="565" cy="330"/>
            </a:xfrm>
            <a:prstGeom prst="rect">
              <a:avLst/>
            </a:prstGeom>
            <a:noFill/>
            <a:ln w="9525" algn="ctr">
              <a:noFill/>
              <a:miter lim="800000"/>
              <a:headEnd/>
              <a:tailEnd/>
            </a:ln>
          </p:spPr>
          <p:txBody>
            <a:bodyPr wrap="none">
              <a:spAutoFit/>
            </a:bodyPr>
            <a:lstStyle/>
            <a:p>
              <a:pPr algn="ctr">
                <a:spcBef>
                  <a:spcPct val="20000"/>
                </a:spcBef>
              </a:pPr>
              <a:r>
                <a:rPr lang="en-US" altLang="ja-JP" sz="2400" dirty="0">
                  <a:solidFill>
                    <a:srgbClr val="FFFF66"/>
                  </a:solidFill>
                  <a:latin typeface="Arial" charset="0"/>
                </a:rPr>
                <a:t>13m</a:t>
              </a:r>
            </a:p>
          </p:txBody>
        </p:sp>
        <p:sp>
          <p:nvSpPr>
            <p:cNvPr id="21" name="Line 14">
              <a:extLst>
                <a:ext uri="{FF2B5EF4-FFF2-40B4-BE49-F238E27FC236}">
                  <a16:creationId xmlns:a16="http://schemas.microsoft.com/office/drawing/2014/main" id="{12966782-1B7E-D10F-F934-EF1570CC0B2A}"/>
                </a:ext>
              </a:extLst>
            </p:cNvPr>
            <p:cNvSpPr>
              <a:spLocks noChangeShapeType="1"/>
            </p:cNvSpPr>
            <p:nvPr/>
          </p:nvSpPr>
          <p:spPr bwMode="auto">
            <a:xfrm>
              <a:off x="521" y="3657"/>
              <a:ext cx="1769" cy="0"/>
            </a:xfrm>
            <a:prstGeom prst="line">
              <a:avLst/>
            </a:prstGeom>
            <a:noFill/>
            <a:ln w="76200">
              <a:solidFill>
                <a:schemeClr val="bg1"/>
              </a:solidFill>
              <a:round/>
              <a:headEnd type="triangle" w="med" len="med"/>
              <a:tailEnd type="triangle" w="med" len="med"/>
            </a:ln>
          </p:spPr>
          <p:txBody>
            <a:bodyPr wrap="none" anchor="ctr"/>
            <a:lstStyle/>
            <a:p>
              <a:endParaRPr lang="en-US"/>
            </a:p>
          </p:txBody>
        </p:sp>
        <p:sp>
          <p:nvSpPr>
            <p:cNvPr id="22" name="Rectangle 15">
              <a:extLst>
                <a:ext uri="{FF2B5EF4-FFF2-40B4-BE49-F238E27FC236}">
                  <a16:creationId xmlns:a16="http://schemas.microsoft.com/office/drawing/2014/main" id="{285142E3-E26F-C6B2-A1A2-3821A869E332}"/>
                </a:ext>
              </a:extLst>
            </p:cNvPr>
            <p:cNvSpPr>
              <a:spLocks noChangeArrowheads="1"/>
            </p:cNvSpPr>
            <p:nvPr/>
          </p:nvSpPr>
          <p:spPr bwMode="auto">
            <a:xfrm>
              <a:off x="1039" y="3686"/>
              <a:ext cx="564" cy="330"/>
            </a:xfrm>
            <a:prstGeom prst="rect">
              <a:avLst/>
            </a:prstGeom>
            <a:noFill/>
            <a:ln w="9525" algn="ctr">
              <a:noFill/>
              <a:miter lim="800000"/>
              <a:headEnd/>
              <a:tailEnd/>
            </a:ln>
          </p:spPr>
          <p:txBody>
            <a:bodyPr wrap="none">
              <a:spAutoFit/>
            </a:bodyPr>
            <a:lstStyle/>
            <a:p>
              <a:pPr algn="ctr">
                <a:spcBef>
                  <a:spcPct val="20000"/>
                </a:spcBef>
              </a:pPr>
              <a:r>
                <a:rPr lang="en-US" altLang="ja-JP" sz="2400">
                  <a:solidFill>
                    <a:srgbClr val="FFFF66"/>
                  </a:solidFill>
                  <a:latin typeface="Arial" charset="0"/>
                </a:rPr>
                <a:t>18m</a:t>
              </a:r>
            </a:p>
          </p:txBody>
        </p:sp>
      </p:grpSp>
      <p:sp>
        <p:nvSpPr>
          <p:cNvPr id="24" name="TextBox 23">
            <a:extLst>
              <a:ext uri="{FF2B5EF4-FFF2-40B4-BE49-F238E27FC236}">
                <a16:creationId xmlns:a16="http://schemas.microsoft.com/office/drawing/2014/main" id="{72335118-A409-2155-BFEC-D0E3E48EC87F}"/>
              </a:ext>
            </a:extLst>
          </p:cNvPr>
          <p:cNvSpPr txBox="1"/>
          <p:nvPr/>
        </p:nvSpPr>
        <p:spPr>
          <a:xfrm>
            <a:off x="953886" y="1501972"/>
            <a:ext cx="10757100" cy="424732"/>
          </a:xfrm>
          <a:prstGeom prst="rect">
            <a:avLst/>
          </a:prstGeom>
          <a:noFill/>
        </p:spPr>
        <p:txBody>
          <a:bodyPr wrap="square" rtlCol="0">
            <a:spAutoFit/>
          </a:bodyPr>
          <a:lstStyle/>
          <a:p>
            <a:pPr algn="ctr">
              <a:lnSpc>
                <a:spcPct val="90000"/>
              </a:lnSpc>
            </a:pPr>
            <a:r>
              <a:rPr lang="en-US" sz="2400" b="1" dirty="0" err="1">
                <a:solidFill>
                  <a:srgbClr val="7030A0"/>
                </a:solidFill>
              </a:rPr>
              <a:t>KamLAND</a:t>
            </a:r>
            <a:r>
              <a:rPr lang="en-US" sz="2400" b="1" dirty="0">
                <a:solidFill>
                  <a:srgbClr val="7030A0"/>
                </a:solidFill>
              </a:rPr>
              <a:t> as an Example of Global Reactor Monitoring via IBD</a:t>
            </a:r>
          </a:p>
        </p:txBody>
      </p:sp>
      <p:sp>
        <p:nvSpPr>
          <p:cNvPr id="26" name="TextBox 25">
            <a:extLst>
              <a:ext uri="{FF2B5EF4-FFF2-40B4-BE49-F238E27FC236}">
                <a16:creationId xmlns:a16="http://schemas.microsoft.com/office/drawing/2014/main" id="{AF3AC872-40ED-0CA1-A7EC-C6D7CF5E158C}"/>
              </a:ext>
            </a:extLst>
          </p:cNvPr>
          <p:cNvSpPr txBox="1"/>
          <p:nvPr/>
        </p:nvSpPr>
        <p:spPr>
          <a:xfrm>
            <a:off x="1072149" y="3432914"/>
            <a:ext cx="1402948" cy="341632"/>
          </a:xfrm>
          <a:prstGeom prst="rect">
            <a:avLst/>
          </a:prstGeom>
          <a:noFill/>
        </p:spPr>
        <p:txBody>
          <a:bodyPr wrap="none" rtlCol="0">
            <a:spAutoFit/>
          </a:bodyPr>
          <a:lstStyle/>
          <a:p>
            <a:pPr algn="ctr">
              <a:lnSpc>
                <a:spcPct val="90000"/>
              </a:lnSpc>
            </a:pPr>
            <a:r>
              <a:rPr lang="en-US" b="1" dirty="0">
                <a:solidFill>
                  <a:srgbClr val="FF0000"/>
                </a:solidFill>
              </a:rPr>
              <a:t>1 kt </a:t>
            </a:r>
            <a:r>
              <a:rPr lang="en-US" b="1" dirty="0" err="1">
                <a:solidFill>
                  <a:srgbClr val="FF0000"/>
                </a:solidFill>
              </a:rPr>
              <a:t>Liq</a:t>
            </a:r>
            <a:r>
              <a:rPr lang="en-US" b="1" dirty="0">
                <a:solidFill>
                  <a:srgbClr val="FF0000"/>
                </a:solidFill>
              </a:rPr>
              <a:t> Sci</a:t>
            </a:r>
          </a:p>
        </p:txBody>
      </p:sp>
      <p:pic>
        <p:nvPicPr>
          <p:cNvPr id="3" name="Picture 2">
            <a:extLst>
              <a:ext uri="{FF2B5EF4-FFF2-40B4-BE49-F238E27FC236}">
                <a16:creationId xmlns:a16="http://schemas.microsoft.com/office/drawing/2014/main" id="{6265B11E-F217-158B-3FEC-78A7321FD92C}"/>
              </a:ext>
            </a:extLst>
          </p:cNvPr>
          <p:cNvPicPr>
            <a:picLocks noChangeAspect="1"/>
          </p:cNvPicPr>
          <p:nvPr/>
        </p:nvPicPr>
        <p:blipFill>
          <a:blip r:embed="rId7"/>
          <a:stretch>
            <a:fillRect/>
          </a:stretch>
        </p:blipFill>
        <p:spPr>
          <a:xfrm>
            <a:off x="7109643" y="2825374"/>
            <a:ext cx="5054356" cy="2182616"/>
          </a:xfrm>
          <a:prstGeom prst="rect">
            <a:avLst/>
          </a:prstGeom>
        </p:spPr>
      </p:pic>
      <p:sp>
        <p:nvSpPr>
          <p:cNvPr id="25" name="TextBox 24">
            <a:extLst>
              <a:ext uri="{FF2B5EF4-FFF2-40B4-BE49-F238E27FC236}">
                <a16:creationId xmlns:a16="http://schemas.microsoft.com/office/drawing/2014/main" id="{3928F790-1517-A346-D515-6015120B56C2}"/>
              </a:ext>
            </a:extLst>
          </p:cNvPr>
          <p:cNvSpPr txBox="1"/>
          <p:nvPr/>
        </p:nvSpPr>
        <p:spPr>
          <a:xfrm>
            <a:off x="9888583" y="3673236"/>
            <a:ext cx="2061702" cy="590931"/>
          </a:xfrm>
          <a:prstGeom prst="rect">
            <a:avLst/>
          </a:prstGeom>
          <a:solidFill>
            <a:schemeClr val="bg1"/>
          </a:solidFill>
        </p:spPr>
        <p:txBody>
          <a:bodyPr wrap="square" rtlCol="0">
            <a:spAutoFit/>
          </a:bodyPr>
          <a:lstStyle/>
          <a:p>
            <a:pPr algn="ctr">
              <a:lnSpc>
                <a:spcPct val="90000"/>
              </a:lnSpc>
            </a:pPr>
            <a:r>
              <a:rPr lang="en-US" sz="1200" dirty="0">
                <a:solidFill>
                  <a:srgbClr val="FF0000"/>
                </a:solidFill>
              </a:rPr>
              <a:t>Drop in atomic power production in Japan after Fukushima</a:t>
            </a:r>
          </a:p>
        </p:txBody>
      </p:sp>
      <p:sp>
        <p:nvSpPr>
          <p:cNvPr id="4" name="Oval 3">
            <a:extLst>
              <a:ext uri="{FF2B5EF4-FFF2-40B4-BE49-F238E27FC236}">
                <a16:creationId xmlns:a16="http://schemas.microsoft.com/office/drawing/2014/main" id="{8BF23676-B6BB-5B0A-0733-E1A8205CF9A5}"/>
              </a:ext>
            </a:extLst>
          </p:cNvPr>
          <p:cNvSpPr/>
          <p:nvPr/>
        </p:nvSpPr>
        <p:spPr>
          <a:xfrm>
            <a:off x="9625618" y="758149"/>
            <a:ext cx="2414399" cy="509451"/>
          </a:xfrm>
          <a:prstGeom prst="ellipse">
            <a:avLst/>
          </a:prstGeom>
          <a:noFill/>
          <a:ln w="47625">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2723342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416874" y="6312677"/>
            <a:ext cx="1329553" cy="319957"/>
          </a:xfrm>
          <a:prstGeom prst="rect">
            <a:avLst/>
          </a:prstGeom>
        </p:spPr>
      </p:pic>
      <p:pic>
        <p:nvPicPr>
          <p:cNvPr id="3" name="object 3"/>
          <p:cNvPicPr/>
          <p:nvPr/>
        </p:nvPicPr>
        <p:blipFill>
          <a:blip r:embed="rId3" cstate="print"/>
          <a:stretch>
            <a:fillRect/>
          </a:stretch>
        </p:blipFill>
        <p:spPr>
          <a:xfrm>
            <a:off x="4083117" y="3530342"/>
            <a:ext cx="3889797" cy="2405386"/>
          </a:xfrm>
          <a:prstGeom prst="rect">
            <a:avLst/>
          </a:prstGeom>
        </p:spPr>
      </p:pic>
      <p:sp>
        <p:nvSpPr>
          <p:cNvPr id="4" name="object 4"/>
          <p:cNvSpPr txBox="1"/>
          <p:nvPr/>
        </p:nvSpPr>
        <p:spPr>
          <a:xfrm>
            <a:off x="6400041" y="4379525"/>
            <a:ext cx="1029701" cy="306625"/>
          </a:xfrm>
          <a:prstGeom prst="rect">
            <a:avLst/>
          </a:prstGeom>
          <a:solidFill>
            <a:srgbClr val="FFFFFF"/>
          </a:solidFill>
        </p:spPr>
        <p:txBody>
          <a:bodyPr vert="horz" wrap="square" lIns="0" tIns="0" rIns="0" bIns="0" rtlCol="0">
            <a:spAutoFit/>
          </a:bodyPr>
          <a:lstStyle/>
          <a:p>
            <a:pPr algn="ctr">
              <a:lnSpc>
                <a:spcPts val="1150"/>
              </a:lnSpc>
            </a:pPr>
            <a:r>
              <a:rPr sz="1000" spc="-5" dirty="0">
                <a:latin typeface="Arial"/>
                <a:cs typeface="Arial"/>
              </a:rPr>
              <a:t>Decay</a:t>
            </a:r>
            <a:r>
              <a:rPr sz="1000" spc="-35" dirty="0">
                <a:latin typeface="Arial"/>
                <a:cs typeface="Arial"/>
              </a:rPr>
              <a:t> </a:t>
            </a:r>
            <a:r>
              <a:rPr sz="1000" spc="-5" dirty="0">
                <a:latin typeface="Arial"/>
                <a:cs typeface="Arial"/>
              </a:rPr>
              <a:t>at</a:t>
            </a:r>
            <a:r>
              <a:rPr sz="1000" spc="-35" dirty="0">
                <a:latin typeface="Arial"/>
                <a:cs typeface="Arial"/>
              </a:rPr>
              <a:t> </a:t>
            </a:r>
            <a:r>
              <a:rPr sz="1000" spc="-5" dirty="0">
                <a:latin typeface="Arial"/>
                <a:cs typeface="Arial"/>
              </a:rPr>
              <a:t>rest</a:t>
            </a:r>
            <a:endParaRPr sz="1000" dirty="0">
              <a:latin typeface="Arial"/>
              <a:cs typeface="Arial"/>
            </a:endParaRPr>
          </a:p>
          <a:p>
            <a:pPr algn="ctr">
              <a:lnSpc>
                <a:spcPts val="1150"/>
              </a:lnSpc>
            </a:pPr>
            <a:r>
              <a:rPr sz="1000" spc="-10" dirty="0">
                <a:latin typeface="Cambria Math"/>
                <a:cs typeface="Cambria Math"/>
              </a:rPr>
              <a:t>𝛕</a:t>
            </a:r>
            <a:r>
              <a:rPr sz="1000" spc="-10" dirty="0">
                <a:latin typeface="Arial"/>
                <a:cs typeface="Arial"/>
              </a:rPr>
              <a:t>=2200ns</a:t>
            </a:r>
            <a:endParaRPr sz="1000" dirty="0">
              <a:latin typeface="Arial"/>
              <a:cs typeface="Arial"/>
            </a:endParaRPr>
          </a:p>
        </p:txBody>
      </p:sp>
      <p:pic>
        <p:nvPicPr>
          <p:cNvPr id="6" name="object 6"/>
          <p:cNvPicPr/>
          <p:nvPr/>
        </p:nvPicPr>
        <p:blipFill>
          <a:blip r:embed="rId4" cstate="print"/>
          <a:stretch>
            <a:fillRect/>
          </a:stretch>
        </p:blipFill>
        <p:spPr>
          <a:xfrm>
            <a:off x="8619470" y="3351197"/>
            <a:ext cx="2357496" cy="3430639"/>
          </a:xfrm>
          <a:prstGeom prst="rect">
            <a:avLst/>
          </a:prstGeom>
          <a:ln w="9525">
            <a:solidFill>
              <a:srgbClr val="C00000"/>
            </a:solidFill>
          </a:ln>
        </p:spPr>
      </p:pic>
      <p:sp>
        <p:nvSpPr>
          <p:cNvPr id="8" name="object 8"/>
          <p:cNvSpPr txBox="1"/>
          <p:nvPr/>
        </p:nvSpPr>
        <p:spPr>
          <a:xfrm>
            <a:off x="9950889" y="5517518"/>
            <a:ext cx="495805" cy="299642"/>
          </a:xfrm>
          <a:prstGeom prst="rect">
            <a:avLst/>
          </a:prstGeom>
        </p:spPr>
        <p:txBody>
          <a:bodyPr vert="horz" wrap="square" lIns="0" tIns="12697" rIns="0" bIns="0" rtlCol="0">
            <a:spAutoFit/>
          </a:bodyPr>
          <a:lstStyle/>
          <a:p>
            <a:pPr marL="12696">
              <a:spcBef>
                <a:spcPts val="100"/>
              </a:spcBef>
            </a:pPr>
            <a:r>
              <a:rPr sz="1799" spc="-5" dirty="0">
                <a:solidFill>
                  <a:srgbClr val="FF0000"/>
                </a:solidFill>
                <a:latin typeface="Arial"/>
                <a:cs typeface="Arial"/>
              </a:rPr>
              <a:t>S</a:t>
            </a:r>
            <a:r>
              <a:rPr sz="1799" dirty="0">
                <a:solidFill>
                  <a:srgbClr val="FF0000"/>
                </a:solidFill>
                <a:latin typeface="Arial"/>
                <a:cs typeface="Arial"/>
              </a:rPr>
              <a:t>NS</a:t>
            </a:r>
            <a:endParaRPr sz="1799" dirty="0">
              <a:latin typeface="Arial"/>
              <a:cs typeface="Arial"/>
            </a:endParaRPr>
          </a:p>
        </p:txBody>
      </p:sp>
      <mc:AlternateContent xmlns:mc="http://schemas.openxmlformats.org/markup-compatibility/2006" xmlns:a14="http://schemas.microsoft.com/office/drawing/2010/main">
        <mc:Choice Requires="a14">
          <p:sp>
            <p:nvSpPr>
              <p:cNvPr id="9" name="object 9"/>
              <p:cNvSpPr txBox="1"/>
              <p:nvPr/>
            </p:nvSpPr>
            <p:spPr>
              <a:xfrm>
                <a:off x="7912442" y="2018721"/>
                <a:ext cx="3771553" cy="1189759"/>
              </a:xfrm>
              <a:prstGeom prst="rect">
                <a:avLst/>
              </a:prstGeom>
            </p:spPr>
            <p:txBody>
              <a:bodyPr vert="horz" wrap="square" lIns="0" tIns="12697" rIns="0" bIns="0" rtlCol="0">
                <a:spAutoFit/>
              </a:bodyPr>
              <a:lstStyle/>
              <a:p>
                <a:pPr algn="ctr">
                  <a:spcBef>
                    <a:spcPts val="100"/>
                  </a:spcBef>
                </a:pPr>
                <a:r>
                  <a:rPr sz="1799" b="1" spc="-5" dirty="0">
                    <a:solidFill>
                      <a:srgbClr val="7030A0"/>
                    </a:solidFill>
                    <a:latin typeface="Arial"/>
                    <a:cs typeface="Arial"/>
                  </a:rPr>
                  <a:t>At </a:t>
                </a:r>
                <a:r>
                  <a:rPr sz="1799" b="1" dirty="0">
                    <a:solidFill>
                      <a:srgbClr val="7030A0"/>
                    </a:solidFill>
                    <a:latin typeface="Arial"/>
                    <a:cs typeface="Arial"/>
                  </a:rPr>
                  <a:t>the</a:t>
                </a:r>
                <a:r>
                  <a:rPr sz="1799" b="1" spc="-10" dirty="0">
                    <a:solidFill>
                      <a:srgbClr val="7030A0"/>
                    </a:solidFill>
                    <a:latin typeface="Arial"/>
                    <a:cs typeface="Arial"/>
                  </a:rPr>
                  <a:t> </a:t>
                </a:r>
                <a:r>
                  <a:rPr sz="1799" b="1" spc="-5" dirty="0">
                    <a:solidFill>
                      <a:srgbClr val="7030A0"/>
                    </a:solidFill>
                    <a:latin typeface="Arial"/>
                    <a:cs typeface="Arial"/>
                  </a:rPr>
                  <a:t>first approximation:</a:t>
                </a:r>
                <a:endParaRPr sz="1799" dirty="0">
                  <a:latin typeface="Arial"/>
                  <a:cs typeface="Arial"/>
                </a:endParaRPr>
              </a:p>
              <a:p>
                <a:pPr>
                  <a:lnSpc>
                    <a:spcPct val="100000"/>
                  </a:lnSpc>
                </a:pPr>
                <a:endParaRPr sz="1849" dirty="0">
                  <a:latin typeface="Arial"/>
                  <a:cs typeface="Arial"/>
                </a:endParaRPr>
              </a:p>
              <a:p>
                <a:pPr marL="50785" marR="43167" algn="ctr"/>
                <a:r>
                  <a:rPr sz="1999" b="1" dirty="0">
                    <a:solidFill>
                      <a:srgbClr val="7030A0"/>
                    </a:solidFill>
                    <a:latin typeface="Arial"/>
                    <a:cs typeface="Arial"/>
                  </a:rPr>
                  <a:t>N</a:t>
                </a:r>
                <a:r>
                  <a:rPr sz="1999" b="1" spc="-15" dirty="0">
                    <a:solidFill>
                      <a:srgbClr val="7030A0"/>
                    </a:solidFill>
                    <a:latin typeface="Arial"/>
                    <a:cs typeface="Arial"/>
                  </a:rPr>
                  <a:t> </a:t>
                </a:r>
                <a14:m>
                  <m:oMath xmlns:m="http://schemas.openxmlformats.org/officeDocument/2006/math">
                    <m:sSup>
                      <m:sSupPr>
                        <m:ctrlPr>
                          <a:rPr lang="en-US" sz="1999" b="1" i="1" spc="-15">
                            <a:solidFill>
                              <a:srgbClr val="7030A0"/>
                            </a:solidFill>
                            <a:latin typeface="Cambria Math" panose="02040503050406030204" pitchFamily="18" charset="0"/>
                            <a:cs typeface="Arial"/>
                          </a:rPr>
                        </m:ctrlPr>
                      </m:sSupPr>
                      <m:e>
                        <m:r>
                          <a:rPr lang="en-US" sz="1999" b="1" i="1" spc="-15">
                            <a:solidFill>
                              <a:srgbClr val="7030A0"/>
                            </a:solidFill>
                            <a:latin typeface="Cambria Math" panose="02040503050406030204" pitchFamily="18" charset="0"/>
                            <a:ea typeface="Cambria Math" panose="02040503050406030204" pitchFamily="18" charset="0"/>
                            <a:cs typeface="Arial"/>
                          </a:rPr>
                          <m:t>𝝅</m:t>
                        </m:r>
                      </m:e>
                      <m:sup>
                        <m:r>
                          <a:rPr lang="en-US" sz="1999" b="1" i="1" spc="-15">
                            <a:solidFill>
                              <a:srgbClr val="7030A0"/>
                            </a:solidFill>
                            <a:latin typeface="Cambria Math" panose="02040503050406030204" pitchFamily="18" charset="0"/>
                            <a:ea typeface="Cambria Math" panose="02040503050406030204" pitchFamily="18" charset="0"/>
                            <a:cs typeface="Arial"/>
                          </a:rPr>
                          <m:t>+</m:t>
                        </m:r>
                      </m:sup>
                    </m:sSup>
                  </m:oMath>
                </a14:m>
                <a:r>
                  <a:rPr sz="1999" b="1" spc="-80" dirty="0">
                    <a:solidFill>
                      <a:srgbClr val="7030A0"/>
                    </a:solidFill>
                    <a:latin typeface="Arial"/>
                    <a:cs typeface="Arial"/>
                  </a:rPr>
                  <a:t>/proton</a:t>
                </a:r>
                <a:r>
                  <a:rPr sz="1999" b="1" spc="-15" dirty="0">
                    <a:solidFill>
                      <a:srgbClr val="7030A0"/>
                    </a:solidFill>
                    <a:latin typeface="Arial"/>
                    <a:cs typeface="Arial"/>
                  </a:rPr>
                  <a:t> </a:t>
                </a:r>
                <a:r>
                  <a:rPr sz="1999" b="1" dirty="0">
                    <a:solidFill>
                      <a:srgbClr val="7030A0"/>
                    </a:solidFill>
                    <a:latin typeface="Arial"/>
                    <a:cs typeface="Arial"/>
                  </a:rPr>
                  <a:t>=</a:t>
                </a:r>
                <a:r>
                  <a:rPr sz="1999" b="1" spc="-25" dirty="0">
                    <a:solidFill>
                      <a:srgbClr val="7030A0"/>
                    </a:solidFill>
                    <a:latin typeface="Arial"/>
                    <a:cs typeface="Arial"/>
                  </a:rPr>
                  <a:t> </a:t>
                </a:r>
                <a:r>
                  <a:rPr sz="1999" b="1" spc="-5" dirty="0">
                    <a:solidFill>
                      <a:srgbClr val="7030A0"/>
                    </a:solidFill>
                    <a:latin typeface="Arial"/>
                    <a:cs typeface="Arial"/>
                  </a:rPr>
                  <a:t>0.14*E(GeV)-0.05 </a:t>
                </a:r>
                <a:r>
                  <a:rPr sz="1999" b="1" spc="-540" dirty="0">
                    <a:solidFill>
                      <a:srgbClr val="7030A0"/>
                    </a:solidFill>
                    <a:latin typeface="Arial"/>
                    <a:cs typeface="Arial"/>
                  </a:rPr>
                  <a:t> </a:t>
                </a:r>
                <a:r>
                  <a:rPr sz="1999" b="1" dirty="0">
                    <a:solidFill>
                      <a:srgbClr val="7030A0"/>
                    </a:solidFill>
                    <a:latin typeface="Arial"/>
                    <a:cs typeface="Arial"/>
                  </a:rPr>
                  <a:t>For</a:t>
                </a:r>
                <a:r>
                  <a:rPr sz="1999" b="1" spc="-15" dirty="0">
                    <a:solidFill>
                      <a:srgbClr val="7030A0"/>
                    </a:solidFill>
                    <a:latin typeface="Arial"/>
                    <a:cs typeface="Arial"/>
                  </a:rPr>
                  <a:t> </a:t>
                </a:r>
                <a:r>
                  <a:rPr sz="1999" b="1" spc="-5" dirty="0">
                    <a:solidFill>
                      <a:srgbClr val="7030A0"/>
                    </a:solidFill>
                    <a:latin typeface="Arial"/>
                    <a:cs typeface="Arial"/>
                  </a:rPr>
                  <a:t>E~0.8-1.5</a:t>
                </a:r>
                <a:r>
                  <a:rPr sz="1999" b="1" spc="-15" dirty="0">
                    <a:solidFill>
                      <a:srgbClr val="7030A0"/>
                    </a:solidFill>
                    <a:latin typeface="Arial"/>
                    <a:cs typeface="Arial"/>
                  </a:rPr>
                  <a:t> </a:t>
                </a:r>
                <a:r>
                  <a:rPr sz="1999" b="1" spc="-5" dirty="0">
                    <a:solidFill>
                      <a:srgbClr val="7030A0"/>
                    </a:solidFill>
                    <a:latin typeface="Arial"/>
                    <a:cs typeface="Arial"/>
                  </a:rPr>
                  <a:t>GeV</a:t>
                </a:r>
                <a:endParaRPr sz="1999" dirty="0">
                  <a:latin typeface="Arial"/>
                  <a:cs typeface="Arial"/>
                </a:endParaRPr>
              </a:p>
            </p:txBody>
          </p:sp>
        </mc:Choice>
        <mc:Fallback xmlns="">
          <p:sp>
            <p:nvSpPr>
              <p:cNvPr id="9" name="object 9"/>
              <p:cNvSpPr txBox="1">
                <a:spLocks noRot="1" noChangeAspect="1" noMove="1" noResize="1" noEditPoints="1" noAdjustHandles="1" noChangeArrowheads="1" noChangeShapeType="1" noTextEdit="1"/>
              </p:cNvSpPr>
              <p:nvPr/>
            </p:nvSpPr>
            <p:spPr>
              <a:xfrm>
                <a:off x="7912442" y="2018721"/>
                <a:ext cx="3771553" cy="1189759"/>
              </a:xfrm>
              <a:prstGeom prst="rect">
                <a:avLst/>
              </a:prstGeom>
              <a:blipFill>
                <a:blip r:embed="rId5"/>
                <a:stretch>
                  <a:fillRect l="-2685" t="-4211" r="-4362" b="-11579"/>
                </a:stretch>
              </a:blipFill>
            </p:spPr>
            <p:txBody>
              <a:bodyPr/>
              <a:lstStyle/>
              <a:p>
                <a:r>
                  <a:rPr lang="en-US">
                    <a:noFill/>
                  </a:rPr>
                  <a:t> </a:t>
                </a:r>
              </a:p>
            </p:txBody>
          </p:sp>
        </mc:Fallback>
      </mc:AlternateContent>
      <p:pic>
        <p:nvPicPr>
          <p:cNvPr id="10" name="object 10"/>
          <p:cNvPicPr/>
          <p:nvPr/>
        </p:nvPicPr>
        <p:blipFill>
          <a:blip r:embed="rId6" cstate="print"/>
          <a:stretch>
            <a:fillRect/>
          </a:stretch>
        </p:blipFill>
        <p:spPr>
          <a:xfrm>
            <a:off x="157664" y="3437563"/>
            <a:ext cx="3727523" cy="3125017"/>
          </a:xfrm>
          <a:prstGeom prst="rect">
            <a:avLst/>
          </a:prstGeom>
        </p:spPr>
      </p:pic>
      <p:sp>
        <p:nvSpPr>
          <p:cNvPr id="11" name="object 11"/>
          <p:cNvSpPr txBox="1"/>
          <p:nvPr/>
        </p:nvSpPr>
        <p:spPr>
          <a:xfrm>
            <a:off x="4225732" y="5614291"/>
            <a:ext cx="2174309" cy="385345"/>
          </a:xfrm>
          <a:prstGeom prst="rect">
            <a:avLst/>
          </a:prstGeom>
        </p:spPr>
        <p:txBody>
          <a:bodyPr vert="horz" wrap="square" lIns="0" tIns="12697" rIns="0" bIns="0" rtlCol="0">
            <a:spAutoFit/>
          </a:bodyPr>
          <a:lstStyle/>
          <a:p>
            <a:pPr marL="12696">
              <a:lnSpc>
                <a:spcPts val="1415"/>
              </a:lnSpc>
              <a:spcBef>
                <a:spcPts val="100"/>
              </a:spcBef>
            </a:pPr>
            <a:r>
              <a:rPr sz="1200" b="1" spc="-15" dirty="0">
                <a:solidFill>
                  <a:srgbClr val="7030A0"/>
                </a:solidFill>
                <a:latin typeface="Arial"/>
                <a:cs typeface="Arial"/>
              </a:rPr>
              <a:t>Average</a:t>
            </a:r>
            <a:r>
              <a:rPr sz="1200" b="1" spc="-25" dirty="0">
                <a:solidFill>
                  <a:srgbClr val="7030A0"/>
                </a:solidFill>
                <a:latin typeface="Arial"/>
                <a:cs typeface="Arial"/>
              </a:rPr>
              <a:t> </a:t>
            </a:r>
            <a:r>
              <a:rPr sz="1200" b="1" spc="-5" dirty="0">
                <a:solidFill>
                  <a:srgbClr val="7030A0"/>
                </a:solidFill>
                <a:latin typeface="Arial"/>
                <a:cs typeface="Arial"/>
              </a:rPr>
              <a:t>interaction</a:t>
            </a:r>
            <a:r>
              <a:rPr sz="1200" b="1" spc="-15" dirty="0">
                <a:solidFill>
                  <a:srgbClr val="7030A0"/>
                </a:solidFill>
                <a:latin typeface="Arial"/>
                <a:cs typeface="Arial"/>
              </a:rPr>
              <a:t> </a:t>
            </a:r>
            <a:r>
              <a:rPr sz="1200" b="1" spc="-5" dirty="0">
                <a:solidFill>
                  <a:srgbClr val="7030A0"/>
                </a:solidFill>
                <a:latin typeface="Arial"/>
                <a:cs typeface="Arial"/>
              </a:rPr>
              <a:t>energy</a:t>
            </a:r>
            <a:r>
              <a:rPr sz="1200" b="1" spc="-20" dirty="0">
                <a:solidFill>
                  <a:srgbClr val="7030A0"/>
                </a:solidFill>
                <a:latin typeface="Arial"/>
                <a:cs typeface="Arial"/>
              </a:rPr>
              <a:t> </a:t>
            </a:r>
            <a:r>
              <a:rPr sz="1200" b="1" dirty="0">
                <a:solidFill>
                  <a:srgbClr val="7030A0"/>
                </a:solidFill>
                <a:latin typeface="Arial"/>
                <a:cs typeface="Arial"/>
              </a:rPr>
              <a:t>is</a:t>
            </a:r>
            <a:endParaRPr sz="1200" dirty="0">
              <a:latin typeface="Arial"/>
              <a:cs typeface="Arial"/>
            </a:endParaRPr>
          </a:p>
          <a:p>
            <a:pPr marL="12696">
              <a:lnSpc>
                <a:spcPts val="1415"/>
              </a:lnSpc>
            </a:pPr>
            <a:r>
              <a:rPr sz="1200" b="1" spc="-5" dirty="0">
                <a:solidFill>
                  <a:srgbClr val="7030A0"/>
                </a:solidFill>
                <a:latin typeface="Arial"/>
                <a:cs typeface="Arial"/>
              </a:rPr>
              <a:t>~1.1</a:t>
            </a:r>
            <a:r>
              <a:rPr sz="1200" b="1" spc="-15" dirty="0">
                <a:solidFill>
                  <a:srgbClr val="7030A0"/>
                </a:solidFill>
                <a:latin typeface="Arial"/>
                <a:cs typeface="Arial"/>
              </a:rPr>
              <a:t> </a:t>
            </a:r>
            <a:r>
              <a:rPr sz="1200" b="1" spc="-5" dirty="0">
                <a:solidFill>
                  <a:srgbClr val="7030A0"/>
                </a:solidFill>
                <a:latin typeface="Arial"/>
                <a:cs typeface="Arial"/>
              </a:rPr>
              <a:t>GeV </a:t>
            </a:r>
            <a:r>
              <a:rPr sz="1200" b="1" dirty="0">
                <a:solidFill>
                  <a:srgbClr val="7030A0"/>
                </a:solidFill>
                <a:latin typeface="Arial"/>
                <a:cs typeface="Arial"/>
              </a:rPr>
              <a:t>for</a:t>
            </a:r>
            <a:r>
              <a:rPr sz="1200" b="1" spc="-10" dirty="0">
                <a:solidFill>
                  <a:srgbClr val="7030A0"/>
                </a:solidFill>
                <a:latin typeface="Arial"/>
                <a:cs typeface="Arial"/>
              </a:rPr>
              <a:t> </a:t>
            </a:r>
            <a:r>
              <a:rPr sz="1200" b="1" spc="-5" dirty="0">
                <a:solidFill>
                  <a:srgbClr val="7030A0"/>
                </a:solidFill>
                <a:latin typeface="Arial"/>
                <a:cs typeface="Arial"/>
              </a:rPr>
              <a:t>1.3</a:t>
            </a:r>
            <a:r>
              <a:rPr sz="1200" b="1" spc="-10" dirty="0">
                <a:solidFill>
                  <a:srgbClr val="7030A0"/>
                </a:solidFill>
                <a:latin typeface="Arial"/>
                <a:cs typeface="Arial"/>
              </a:rPr>
              <a:t> </a:t>
            </a:r>
            <a:r>
              <a:rPr sz="1200" b="1" spc="-5" dirty="0">
                <a:solidFill>
                  <a:srgbClr val="7030A0"/>
                </a:solidFill>
                <a:latin typeface="Arial"/>
                <a:cs typeface="Arial"/>
              </a:rPr>
              <a:t>GeV protons.</a:t>
            </a:r>
            <a:endParaRPr sz="1200" dirty="0">
              <a:latin typeface="Arial"/>
              <a:cs typeface="Arial"/>
            </a:endParaRPr>
          </a:p>
        </p:txBody>
      </p:sp>
      <p:sp>
        <p:nvSpPr>
          <p:cNvPr id="12" name="object 12"/>
          <p:cNvSpPr txBox="1">
            <a:spLocks noGrp="1"/>
          </p:cNvSpPr>
          <p:nvPr>
            <p:ph type="title"/>
          </p:nvPr>
        </p:nvSpPr>
        <p:spPr>
          <a:xfrm>
            <a:off x="2021425" y="265567"/>
            <a:ext cx="9169955" cy="443595"/>
          </a:xfrm>
          <a:prstGeom prst="rect">
            <a:avLst/>
          </a:prstGeom>
        </p:spPr>
        <p:txBody>
          <a:bodyPr vert="horz" wrap="square" lIns="0" tIns="12697" rIns="0" bIns="0" numCol="1" rtlCol="0" anchor="t" anchorCtr="0" compatLnSpc="1">
            <a:prstTxWarp prst="textNoShape">
              <a:avLst/>
            </a:prstTxWarp>
            <a:spAutoFit/>
          </a:bodyPr>
          <a:lstStyle/>
          <a:p>
            <a:pPr marL="12696">
              <a:lnSpc>
                <a:spcPct val="100000"/>
              </a:lnSpc>
              <a:spcBef>
                <a:spcPts val="100"/>
              </a:spcBef>
            </a:pPr>
            <a:r>
              <a:rPr sz="2799" dirty="0"/>
              <a:t>Neutrino</a:t>
            </a:r>
            <a:r>
              <a:rPr sz="2799" spc="-5" dirty="0"/>
              <a:t> </a:t>
            </a:r>
            <a:r>
              <a:rPr lang="en-US" sz="2799" spc="-5" dirty="0"/>
              <a:t>flux </a:t>
            </a:r>
            <a:r>
              <a:rPr sz="2799" dirty="0"/>
              <a:t>at the </a:t>
            </a:r>
            <a:r>
              <a:rPr sz="2799" spc="-5" dirty="0"/>
              <a:t>SNS</a:t>
            </a:r>
            <a:r>
              <a:rPr sz="2799" spc="-10" dirty="0"/>
              <a:t> </a:t>
            </a:r>
            <a:r>
              <a:rPr lang="en-US" sz="2799" spc="-10" dirty="0"/>
              <a:t>is</a:t>
            </a:r>
            <a:r>
              <a:rPr lang="en-US" sz="2799" spc="-5" dirty="0"/>
              <a:t> </a:t>
            </a:r>
            <a:r>
              <a:rPr sz="2799" dirty="0"/>
              <a:t>known</a:t>
            </a:r>
            <a:r>
              <a:rPr sz="2799" spc="-5" dirty="0"/>
              <a:t> </a:t>
            </a:r>
            <a:r>
              <a:rPr lang="en-US" sz="2799" dirty="0"/>
              <a:t>with</a:t>
            </a:r>
            <a:r>
              <a:rPr sz="2799" dirty="0"/>
              <a:t> 10%</a:t>
            </a:r>
            <a:r>
              <a:rPr sz="2799" spc="-5" dirty="0"/>
              <a:t> </a:t>
            </a:r>
            <a:r>
              <a:rPr sz="2799" dirty="0"/>
              <a:t>accuracy</a:t>
            </a:r>
          </a:p>
        </p:txBody>
      </p:sp>
      <p:sp>
        <p:nvSpPr>
          <p:cNvPr id="21" name="object 21"/>
          <p:cNvSpPr txBox="1">
            <a:spLocks noGrp="1"/>
          </p:cNvSpPr>
          <p:nvPr>
            <p:ph type="sldNum" sz="quarter" idx="7"/>
          </p:nvPr>
        </p:nvSpPr>
        <p:spPr>
          <a:xfrm>
            <a:off x="248036" y="6498682"/>
            <a:ext cx="160020" cy="167640"/>
          </a:xfrm>
          <a:prstGeom prst="rect">
            <a:avLst/>
          </a:prstGeom>
        </p:spPr>
        <p:txBody>
          <a:bodyPr vert="horz" wrap="square" lIns="0" tIns="0" rIns="0" bIns="0" rtlCol="0">
            <a:spAutoFit/>
          </a:bodyPr>
          <a:lstStyle>
            <a:defPPr>
              <a:defRPr lang="en-US"/>
            </a:defPPr>
            <a:lvl1pPr marL="0" algn="l" defTabSz="914400" rtl="0" eaLnBrk="1" latinLnBrk="0" hangingPunct="1">
              <a:defRPr sz="1000" b="0" i="0" kern="1200">
                <a:solidFill>
                  <a:srgbClr val="BFBFBF"/>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89">
              <a:spcBef>
                <a:spcPts val="5"/>
              </a:spcBef>
            </a:pPr>
            <a:fld id="{81D60167-4931-47E6-BA6A-407CBD079E47}" type="slidenum">
              <a:rPr lang="en-US" smtClean="0"/>
              <a:pPr marL="38100">
                <a:spcBef>
                  <a:spcPts val="5"/>
                </a:spcBef>
              </a:pPr>
              <a:t>20</a:t>
            </a:fld>
            <a:endParaRPr dirty="0"/>
          </a:p>
        </p:txBody>
      </p:sp>
      <p:cxnSp>
        <p:nvCxnSpPr>
          <p:cNvPr id="24" name="Straight Arrow Connector 23">
            <a:extLst>
              <a:ext uri="{FF2B5EF4-FFF2-40B4-BE49-F238E27FC236}">
                <a16:creationId xmlns:a16="http://schemas.microsoft.com/office/drawing/2014/main" id="{2C683D18-1917-8544-A560-D5CE26792586}"/>
              </a:ext>
            </a:extLst>
          </p:cNvPr>
          <p:cNvCxnSpPr>
            <a:cxnSpLocks/>
          </p:cNvCxnSpPr>
          <p:nvPr/>
        </p:nvCxnSpPr>
        <p:spPr>
          <a:xfrm>
            <a:off x="9674258" y="6237405"/>
            <a:ext cx="305342" cy="0"/>
          </a:xfrm>
          <a:prstGeom prst="straightConnector1">
            <a:avLst/>
          </a:prstGeom>
          <a:ln w="3492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B914C0F-F60E-51FD-F7B1-447A9A71773C}"/>
              </a:ext>
            </a:extLst>
          </p:cNvPr>
          <p:cNvPicPr>
            <a:picLocks noChangeAspect="1"/>
          </p:cNvPicPr>
          <p:nvPr/>
        </p:nvPicPr>
        <p:blipFill>
          <a:blip r:embed="rId7"/>
          <a:stretch>
            <a:fillRect/>
          </a:stretch>
        </p:blipFill>
        <p:spPr>
          <a:xfrm>
            <a:off x="327960" y="858364"/>
            <a:ext cx="6932394" cy="2562073"/>
          </a:xfrm>
          <a:prstGeom prst="rect">
            <a:avLst/>
          </a:prstGeom>
        </p:spPr>
      </p:pic>
      <p:graphicFrame>
        <p:nvGraphicFramePr>
          <p:cNvPr id="22" name="Table 21">
            <a:extLst>
              <a:ext uri="{FF2B5EF4-FFF2-40B4-BE49-F238E27FC236}">
                <a16:creationId xmlns:a16="http://schemas.microsoft.com/office/drawing/2014/main" id="{1B9D1AF4-CDE0-7C1B-F8BE-1C946F2C4B1A}"/>
              </a:ext>
            </a:extLst>
          </p:cNvPr>
          <p:cNvGraphicFramePr>
            <a:graphicFrameLocks noGrp="1"/>
          </p:cNvGraphicFramePr>
          <p:nvPr/>
        </p:nvGraphicFramePr>
        <p:xfrm>
          <a:off x="5736751" y="840602"/>
          <a:ext cx="3047206" cy="640056"/>
        </p:xfrm>
        <a:graphic>
          <a:graphicData uri="http://schemas.openxmlformats.org/drawingml/2006/table">
            <a:tbl>
              <a:tblPr/>
              <a:tblGrid>
                <a:gridCol w="3047206">
                  <a:extLst>
                    <a:ext uri="{9D8B030D-6E8A-4147-A177-3AD203B41FA5}">
                      <a16:colId xmlns:a16="http://schemas.microsoft.com/office/drawing/2014/main" val="992919844"/>
                    </a:ext>
                  </a:extLst>
                </a:gridCol>
              </a:tblGrid>
              <a:tr h="639913">
                <a:tc>
                  <a:txBody>
                    <a:bodyPr/>
                    <a:lstStyle/>
                    <a:p>
                      <a:pPr fontAlgn="t"/>
                      <a:br>
                        <a:rPr lang="en-US" sz="1800" b="0" u="none" strike="noStrike" dirty="0">
                          <a:effectLst/>
                          <a:hlinkClick r:id="rId8"/>
                        </a:rPr>
                      </a:br>
                      <a:r>
                        <a:rPr lang="en-US" sz="1800" b="0" u="none" strike="noStrike" dirty="0">
                          <a:effectLst/>
                          <a:hlinkClick r:id="rId8"/>
                        </a:rPr>
                        <a:t>arXiv:2109.11049</a:t>
                      </a:r>
                      <a:r>
                        <a:rPr lang="en-US" sz="1800" b="1" dirty="0">
                          <a:effectLst/>
                        </a:rPr>
                        <a:t> [hep-ex]</a:t>
                      </a:r>
                      <a:endParaRPr lang="en-US" sz="1800" dirty="0">
                        <a:effectLst/>
                      </a:endParaRPr>
                    </a:p>
                  </a:txBody>
                  <a:tcPr marL="91416" marR="61897" marT="45708" marB="45708">
                    <a:lnL>
                      <a:noFill/>
                    </a:lnL>
                    <a:lnR>
                      <a:noFill/>
                    </a:lnR>
                    <a:lnT>
                      <a:noFill/>
                    </a:lnT>
                    <a:lnB>
                      <a:noFill/>
                    </a:lnB>
                  </a:tcPr>
                </a:tc>
                <a:extLst>
                  <a:ext uri="{0D108BD9-81ED-4DB2-BD59-A6C34878D82A}">
                    <a16:rowId xmlns:a16="http://schemas.microsoft.com/office/drawing/2014/main" val="3929579134"/>
                  </a:ext>
                </a:extLst>
              </a:tr>
            </a:tbl>
          </a:graphicData>
        </a:graphic>
      </p:graphicFrame>
      <p:sp>
        <p:nvSpPr>
          <p:cNvPr id="23" name="TextBox 22">
            <a:extLst>
              <a:ext uri="{FF2B5EF4-FFF2-40B4-BE49-F238E27FC236}">
                <a16:creationId xmlns:a16="http://schemas.microsoft.com/office/drawing/2014/main" id="{0E51EE64-499A-6C9B-392F-321C7CAE95DA}"/>
              </a:ext>
            </a:extLst>
          </p:cNvPr>
          <p:cNvSpPr txBox="1"/>
          <p:nvPr/>
        </p:nvSpPr>
        <p:spPr>
          <a:xfrm>
            <a:off x="4368442" y="6311753"/>
            <a:ext cx="3826689" cy="369332"/>
          </a:xfrm>
          <a:prstGeom prst="rect">
            <a:avLst/>
          </a:prstGeom>
          <a:noFill/>
        </p:spPr>
        <p:txBody>
          <a:bodyPr wrap="none" rtlCol="0">
            <a:spAutoFit/>
          </a:bodyPr>
          <a:lstStyle/>
          <a:p>
            <a:r>
              <a:rPr lang="en-US" b="1" dirty="0">
                <a:solidFill>
                  <a:srgbClr val="FF0000"/>
                </a:solidFill>
              </a:rPr>
              <a:t>Predictions are model dependent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B143B-38CF-0849-A1C1-0A4C9313B4CC}"/>
              </a:ext>
            </a:extLst>
          </p:cNvPr>
          <p:cNvPicPr>
            <a:picLocks noChangeAspect="1"/>
          </p:cNvPicPr>
          <p:nvPr/>
        </p:nvPicPr>
        <p:blipFill>
          <a:blip r:embed="rId3"/>
          <a:stretch>
            <a:fillRect/>
          </a:stretch>
        </p:blipFill>
        <p:spPr>
          <a:xfrm>
            <a:off x="8946126" y="739102"/>
            <a:ext cx="2810354" cy="6052219"/>
          </a:xfrm>
          <a:prstGeom prst="rect">
            <a:avLst/>
          </a:prstGeom>
        </p:spPr>
      </p:pic>
      <p:sp>
        <p:nvSpPr>
          <p:cNvPr id="566" name="1-ton Heavy Water Detector"/>
          <p:cNvSpPr txBox="1">
            <a:spLocks noGrp="1"/>
          </p:cNvSpPr>
          <p:nvPr>
            <p:ph type="title"/>
          </p:nvPr>
        </p:nvSpPr>
        <p:spPr>
          <a:xfrm>
            <a:off x="0" y="274320"/>
            <a:ext cx="12137849" cy="898964"/>
          </a:xfrm>
          <a:prstGeom prst="rect">
            <a:avLst/>
          </a:prstGeom>
        </p:spPr>
        <p:txBody>
          <a:bodyPr/>
          <a:lstStyle>
            <a:lvl1pPr defTabSz="832104">
              <a:defRPr sz="2912"/>
            </a:lvl1pPr>
          </a:lstStyle>
          <a:p>
            <a:r>
              <a:rPr lang="en-US" dirty="0"/>
              <a:t>Concept of </a:t>
            </a:r>
            <a:r>
              <a:rPr dirty="0"/>
              <a:t>Heavy Water Detector</a:t>
            </a:r>
            <a:r>
              <a:rPr lang="en-US" dirty="0"/>
              <a:t> for Neutrino Flux Measurements</a:t>
            </a:r>
            <a:endParaRPr dirty="0"/>
          </a:p>
        </p:txBody>
      </p:sp>
      <p:sp>
        <p:nvSpPr>
          <p:cNvPr id="567" name="Charged current 𝜈e-d cross section known to about 2-3%.…"/>
          <p:cNvSpPr txBox="1">
            <a:spLocks noGrp="1"/>
          </p:cNvSpPr>
          <p:nvPr>
            <p:ph type="body" sz="quarter" idx="1"/>
          </p:nvPr>
        </p:nvSpPr>
        <p:spPr>
          <a:xfrm>
            <a:off x="431012" y="2602235"/>
            <a:ext cx="4490918" cy="954107"/>
          </a:xfrm>
          <a:prstGeom prst="rect">
            <a:avLst/>
          </a:prstGeom>
        </p:spPr>
        <p:txBody>
          <a:bodyPr/>
          <a:lstStyle/>
          <a:p>
            <a:pPr marL="138071" indent="-138071" algn="ctr" defTabSz="548475">
              <a:spcBef>
                <a:spcPts val="1000"/>
              </a:spcBef>
              <a:buClr>
                <a:srgbClr val="1E7640"/>
              </a:buClr>
              <a:buSzPct val="100000"/>
              <a:buFont typeface="Arial"/>
              <a:defRPr sz="1680">
                <a:latin typeface="Arial"/>
                <a:ea typeface="Arial"/>
                <a:cs typeface="Arial"/>
                <a:sym typeface="Arial"/>
              </a:defRPr>
            </a:pPr>
            <a:endParaRPr lang="en-US" dirty="0">
              <a:solidFill>
                <a:srgbClr val="7030A0"/>
              </a:solidFill>
            </a:endParaRPr>
          </a:p>
          <a:p>
            <a:pPr marL="0" indent="0" algn="ctr" defTabSz="548475">
              <a:spcBef>
                <a:spcPts val="1000"/>
              </a:spcBef>
              <a:buClr>
                <a:srgbClr val="1E7640"/>
              </a:buClr>
              <a:buSzPct val="100000"/>
              <a:buNone/>
              <a:defRPr sz="1680">
                <a:latin typeface="Arial"/>
                <a:ea typeface="Arial"/>
                <a:cs typeface="Arial"/>
                <a:sym typeface="Arial"/>
              </a:defRPr>
            </a:pPr>
            <a:r>
              <a:rPr lang="en-US" b="1" dirty="0">
                <a:solidFill>
                  <a:srgbClr val="7030A0"/>
                </a:solidFill>
              </a:rPr>
              <a:t>Will do CC measurement on Oxygen for support of SN detection </a:t>
            </a:r>
            <a:endParaRPr b="1" dirty="0">
              <a:solidFill>
                <a:srgbClr val="7030A0"/>
              </a:solidFill>
            </a:endParaRPr>
          </a:p>
        </p:txBody>
      </p:sp>
      <p:sp>
        <p:nvSpPr>
          <p:cNvPr id="572" name="1.3 tons D2O within acrylic inner vessel…"/>
          <p:cNvSpPr txBox="1"/>
          <p:nvPr/>
        </p:nvSpPr>
        <p:spPr>
          <a:xfrm>
            <a:off x="5402673" y="1242788"/>
            <a:ext cx="3014268" cy="5117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07" rIns="45707">
            <a:normAutofit/>
          </a:bodyPr>
          <a:lstStyle/>
          <a:p>
            <a:pPr algn="ctr" defTabSz="566757">
              <a:lnSpc>
                <a:spcPct val="90000"/>
              </a:lnSpc>
              <a:spcBef>
                <a:spcPts val="800"/>
              </a:spcBef>
              <a:buClr>
                <a:srgbClr val="1E7640"/>
              </a:buClr>
              <a:buSzPct val="100000"/>
              <a:defRPr sz="1736">
                <a:latin typeface="Arial"/>
                <a:ea typeface="Arial"/>
                <a:cs typeface="Arial"/>
                <a:sym typeface="Arial"/>
              </a:defRPr>
            </a:pPr>
            <a:r>
              <a:rPr lang="en-US" sz="1735" b="1" dirty="0">
                <a:solidFill>
                  <a:srgbClr val="7030A0"/>
                </a:solidFill>
              </a:rPr>
              <a:t>Specifications </a:t>
            </a:r>
          </a:p>
          <a:p>
            <a:pPr marL="142673" indent="-142673" defTabSz="566757">
              <a:lnSpc>
                <a:spcPct val="90000"/>
              </a:lnSpc>
              <a:spcBef>
                <a:spcPts val="800"/>
              </a:spcBef>
              <a:buClr>
                <a:srgbClr val="1E7640"/>
              </a:buClr>
              <a:buSzPct val="100000"/>
              <a:buFont typeface="Arial"/>
              <a:buChar char="•"/>
              <a:defRPr sz="1736">
                <a:latin typeface="Arial"/>
                <a:ea typeface="Arial"/>
                <a:cs typeface="Arial"/>
                <a:sym typeface="Arial"/>
              </a:defRPr>
            </a:pPr>
            <a:r>
              <a:rPr lang="en-US" sz="1735" dirty="0">
                <a:solidFill>
                  <a:srgbClr val="7030A0"/>
                </a:solidFill>
              </a:rPr>
              <a:t>0.8</a:t>
            </a:r>
            <a:r>
              <a:rPr sz="1735" dirty="0">
                <a:solidFill>
                  <a:srgbClr val="7030A0"/>
                </a:solidFill>
              </a:rPr>
              <a:t> tons D</a:t>
            </a:r>
            <a:r>
              <a:rPr sz="1673" baseline="-5999" dirty="0">
                <a:solidFill>
                  <a:srgbClr val="7030A0"/>
                </a:solidFill>
              </a:rPr>
              <a:t>2</a:t>
            </a:r>
            <a:r>
              <a:rPr sz="1735" dirty="0">
                <a:solidFill>
                  <a:srgbClr val="7030A0"/>
                </a:solidFill>
              </a:rPr>
              <a:t>O within acrylic inner vessel</a:t>
            </a:r>
            <a:endParaRPr lang="en-US" sz="1735" dirty="0">
              <a:solidFill>
                <a:srgbClr val="7030A0"/>
              </a:solidFill>
            </a:endParaRPr>
          </a:p>
          <a:p>
            <a:pPr marL="142673" indent="-142673" defTabSz="566757">
              <a:lnSpc>
                <a:spcPct val="90000"/>
              </a:lnSpc>
              <a:spcBef>
                <a:spcPts val="800"/>
              </a:spcBef>
              <a:buClr>
                <a:srgbClr val="1E7640"/>
              </a:buClr>
              <a:buSzPct val="100000"/>
              <a:buFont typeface="Arial"/>
              <a:buChar char="•"/>
              <a:defRPr sz="1736">
                <a:latin typeface="Arial"/>
                <a:ea typeface="Arial"/>
                <a:cs typeface="Arial"/>
                <a:sym typeface="Arial"/>
              </a:defRPr>
            </a:pPr>
            <a:r>
              <a:rPr lang="en-US" sz="1735" dirty="0">
                <a:solidFill>
                  <a:srgbClr val="7030A0"/>
                </a:solidFill>
              </a:rPr>
              <a:t>Water Cherenkov Calorimetry</a:t>
            </a:r>
          </a:p>
          <a:p>
            <a:pPr marL="142673" indent="-142673" defTabSz="566757">
              <a:lnSpc>
                <a:spcPct val="90000"/>
              </a:lnSpc>
              <a:spcBef>
                <a:spcPts val="800"/>
              </a:spcBef>
              <a:buClr>
                <a:srgbClr val="1E7640"/>
              </a:buClr>
              <a:buSzPct val="100000"/>
              <a:buFont typeface="Arial"/>
              <a:buChar char="•"/>
              <a:defRPr sz="1736">
                <a:latin typeface="Arial"/>
                <a:ea typeface="Arial"/>
                <a:cs typeface="Arial"/>
                <a:sym typeface="Arial"/>
              </a:defRPr>
            </a:pPr>
            <a:r>
              <a:rPr sz="1735" dirty="0">
                <a:solidFill>
                  <a:srgbClr val="7030A0"/>
                </a:solidFill>
              </a:rPr>
              <a:t>H</a:t>
            </a:r>
            <a:r>
              <a:rPr sz="1735" baseline="-5999" dirty="0">
                <a:solidFill>
                  <a:srgbClr val="7030A0"/>
                </a:solidFill>
              </a:rPr>
              <a:t>2</a:t>
            </a:r>
            <a:r>
              <a:rPr sz="1735" dirty="0">
                <a:solidFill>
                  <a:srgbClr val="7030A0"/>
                </a:solidFill>
              </a:rPr>
              <a:t>O “tail catcher” for high energy e</a:t>
            </a:r>
            <a:r>
              <a:rPr sz="1735" baseline="31999" dirty="0">
                <a:solidFill>
                  <a:srgbClr val="7030A0"/>
                </a:solidFill>
              </a:rPr>
              <a:t>-</a:t>
            </a:r>
          </a:p>
          <a:p>
            <a:pPr marL="142673" indent="-142673" defTabSz="566757">
              <a:lnSpc>
                <a:spcPct val="90000"/>
              </a:lnSpc>
              <a:spcBef>
                <a:spcPts val="800"/>
              </a:spcBef>
              <a:buClr>
                <a:srgbClr val="1E7640"/>
              </a:buClr>
              <a:buSzPct val="100000"/>
              <a:buFont typeface="Arial"/>
              <a:buChar char="•"/>
              <a:defRPr sz="1736">
                <a:latin typeface="Arial"/>
                <a:ea typeface="Arial"/>
                <a:cs typeface="Arial"/>
                <a:sym typeface="Arial"/>
              </a:defRPr>
            </a:pPr>
            <a:r>
              <a:rPr sz="1735" dirty="0">
                <a:solidFill>
                  <a:srgbClr val="7030A0"/>
                </a:solidFill>
              </a:rPr>
              <a:t>Outer light water vessel contains PMTs, PMT support structure, and optical reflector.</a:t>
            </a:r>
          </a:p>
          <a:p>
            <a:pPr marL="142673" indent="-142673" defTabSz="566757">
              <a:lnSpc>
                <a:spcPct val="90000"/>
              </a:lnSpc>
              <a:spcBef>
                <a:spcPts val="800"/>
              </a:spcBef>
              <a:buClr>
                <a:srgbClr val="1E7640"/>
              </a:buClr>
              <a:buSzPct val="100000"/>
              <a:buFont typeface="Arial"/>
              <a:buChar char="•"/>
              <a:defRPr sz="1736">
                <a:latin typeface="Arial"/>
                <a:ea typeface="Arial"/>
                <a:cs typeface="Arial"/>
                <a:sym typeface="Arial"/>
              </a:defRPr>
            </a:pPr>
            <a:r>
              <a:rPr sz="1735" dirty="0">
                <a:solidFill>
                  <a:srgbClr val="7030A0"/>
                </a:solidFill>
              </a:rPr>
              <a:t>Outer steel vessel to</a:t>
            </a:r>
            <a:endParaRPr lang="en-US" sz="1735" dirty="0">
              <a:solidFill>
                <a:srgbClr val="7030A0"/>
              </a:solidFill>
            </a:endParaRPr>
          </a:p>
          <a:p>
            <a:pPr marL="142673" indent="-142673" defTabSz="566757">
              <a:lnSpc>
                <a:spcPct val="90000"/>
              </a:lnSpc>
              <a:spcBef>
                <a:spcPts val="800"/>
              </a:spcBef>
              <a:buClr>
                <a:srgbClr val="1E7640"/>
              </a:buClr>
              <a:buSzPct val="100000"/>
              <a:buFont typeface="Arial"/>
              <a:buChar char="•"/>
              <a:defRPr sz="1736">
                <a:latin typeface="Arial"/>
                <a:ea typeface="Arial"/>
                <a:cs typeface="Arial"/>
                <a:sym typeface="Arial"/>
              </a:defRPr>
            </a:pPr>
            <a:r>
              <a:rPr lang="en-US" sz="1735" dirty="0">
                <a:solidFill>
                  <a:srgbClr val="7030A0"/>
                </a:solidFill>
              </a:rPr>
              <a:t>Lead Shielding</a:t>
            </a:r>
          </a:p>
          <a:p>
            <a:pPr marL="142673" indent="-142673" defTabSz="566757">
              <a:lnSpc>
                <a:spcPct val="90000"/>
              </a:lnSpc>
              <a:spcBef>
                <a:spcPts val="800"/>
              </a:spcBef>
              <a:buClr>
                <a:srgbClr val="1E7640"/>
              </a:buClr>
              <a:buSzPct val="100000"/>
              <a:buFont typeface="Arial"/>
              <a:buChar char="•"/>
              <a:defRPr sz="1736">
                <a:latin typeface="Arial"/>
                <a:ea typeface="Arial"/>
                <a:cs typeface="Arial"/>
                <a:sym typeface="Arial"/>
              </a:defRPr>
            </a:pPr>
            <a:r>
              <a:rPr lang="en-US" sz="1735" dirty="0">
                <a:solidFill>
                  <a:srgbClr val="7030A0"/>
                </a:solidFill>
              </a:rPr>
              <a:t>Hermetic veto system</a:t>
            </a:r>
            <a:endParaRPr sz="1735" dirty="0">
              <a:solidFill>
                <a:srgbClr val="7030A0"/>
              </a:solidFill>
            </a:endParaRPr>
          </a:p>
        </p:txBody>
      </p:sp>
      <p:sp>
        <p:nvSpPr>
          <p:cNvPr id="27" name="TextBox 26">
            <a:extLst>
              <a:ext uri="{FF2B5EF4-FFF2-40B4-BE49-F238E27FC236}">
                <a16:creationId xmlns:a16="http://schemas.microsoft.com/office/drawing/2014/main" id="{9C62DB79-3E6C-C940-B559-C3A0C06AAD23}"/>
              </a:ext>
            </a:extLst>
          </p:cNvPr>
          <p:cNvSpPr txBox="1"/>
          <p:nvPr/>
        </p:nvSpPr>
        <p:spPr>
          <a:xfrm>
            <a:off x="738195" y="485789"/>
            <a:ext cx="4116726" cy="1384995"/>
          </a:xfrm>
          <a:prstGeom prst="rect">
            <a:avLst/>
          </a:prstGeom>
          <a:noFill/>
        </p:spPr>
        <p:txBody>
          <a:bodyPr wrap="square" rtlCol="0">
            <a:spAutoFit/>
          </a:bodyPr>
          <a:lstStyle/>
          <a:p>
            <a:pPr algn="ctr"/>
            <a:endParaRPr lang="en-US" sz="1400" b="1" dirty="0">
              <a:solidFill>
                <a:srgbClr val="FF0000"/>
              </a:solidFill>
            </a:endParaRPr>
          </a:p>
          <a:p>
            <a:pPr algn="ctr"/>
            <a:r>
              <a:rPr lang="en-US" sz="1400" b="1" i="1" dirty="0" err="1">
                <a:solidFill>
                  <a:srgbClr val="000090"/>
                </a:solidFill>
              </a:rPr>
              <a:t>S.Nakamura</a:t>
            </a:r>
            <a:r>
              <a:rPr lang="en-US" sz="1400" b="1" i="1" dirty="0">
                <a:solidFill>
                  <a:srgbClr val="000090"/>
                </a:solidFill>
              </a:rPr>
              <a:t> et. al. </a:t>
            </a:r>
            <a:r>
              <a:rPr lang="en-US" sz="1400" b="1" i="1" dirty="0" err="1">
                <a:solidFill>
                  <a:srgbClr val="000090"/>
                </a:solidFill>
              </a:rPr>
              <a:t>Nucl.Phys</a:t>
            </a:r>
            <a:r>
              <a:rPr lang="en-US" sz="1400" b="1" i="1" dirty="0">
                <a:solidFill>
                  <a:srgbClr val="000090"/>
                </a:solidFill>
              </a:rPr>
              <a:t>. A721(2003) 549</a:t>
            </a:r>
          </a:p>
          <a:p>
            <a:pPr algn="ctr"/>
            <a:endParaRPr lang="en-US" sz="1400" b="1" i="1" dirty="0">
              <a:solidFill>
                <a:srgbClr val="000090"/>
              </a:solidFill>
            </a:endParaRPr>
          </a:p>
          <a:p>
            <a:pPr algn="ctr"/>
            <a:r>
              <a:rPr lang="en-US" sz="1400" b="1" dirty="0">
                <a:solidFill>
                  <a:srgbClr val="000090"/>
                </a:solidFill>
              </a:rPr>
              <a:t>Prompt NC </a:t>
            </a:r>
            <a:r>
              <a:rPr lang="en-US" sz="1400" b="1" dirty="0" err="1">
                <a:solidFill>
                  <a:srgbClr val="000090"/>
                </a:solidFill>
              </a:rPr>
              <a:t>ν</a:t>
            </a:r>
            <a:r>
              <a:rPr lang="en-US" sz="1400" b="1" baseline="-25000" dirty="0" err="1">
                <a:solidFill>
                  <a:srgbClr val="000090"/>
                </a:solidFill>
              </a:rPr>
              <a:t>μ</a:t>
            </a:r>
            <a:r>
              <a:rPr lang="en-US" sz="1400" b="1" dirty="0">
                <a:solidFill>
                  <a:srgbClr val="000090"/>
                </a:solidFill>
              </a:rPr>
              <a:t> +d </a:t>
            </a:r>
            <a:r>
              <a:rPr lang="en-US" sz="1400" b="1" dirty="0">
                <a:solidFill>
                  <a:srgbClr val="000090"/>
                </a:solidFill>
                <a:sym typeface="Wingdings"/>
              </a:rPr>
              <a:t></a:t>
            </a:r>
            <a:r>
              <a:rPr lang="en-US" sz="1400" b="1" dirty="0">
                <a:solidFill>
                  <a:srgbClr val="000090"/>
                </a:solidFill>
              </a:rPr>
              <a:t> </a:t>
            </a:r>
            <a:r>
              <a:rPr lang="en-US" sz="1400" b="1" dirty="0">
                <a:solidFill>
                  <a:srgbClr val="000090"/>
                </a:solidFill>
                <a:sym typeface="Wingdings"/>
              </a:rPr>
              <a:t>1.8*10</a:t>
            </a:r>
            <a:r>
              <a:rPr lang="en-US" sz="1400" b="1" baseline="30000" dirty="0">
                <a:solidFill>
                  <a:srgbClr val="000090"/>
                </a:solidFill>
                <a:sym typeface="Wingdings"/>
              </a:rPr>
              <a:t>-41 </a:t>
            </a:r>
            <a:r>
              <a:rPr lang="en-US" sz="1400" b="1" dirty="0">
                <a:solidFill>
                  <a:srgbClr val="000090"/>
                </a:solidFill>
                <a:sym typeface="Wingdings"/>
              </a:rPr>
              <a:t>cm</a:t>
            </a:r>
            <a:r>
              <a:rPr lang="en-US" sz="1400" b="1" baseline="30000" dirty="0">
                <a:solidFill>
                  <a:srgbClr val="000090"/>
                </a:solidFill>
                <a:sym typeface="Wingdings"/>
              </a:rPr>
              <a:t>2</a:t>
            </a:r>
          </a:p>
          <a:p>
            <a:pPr algn="ctr"/>
            <a:r>
              <a:rPr lang="en-US" sz="1400" b="1" dirty="0">
                <a:solidFill>
                  <a:srgbClr val="000090"/>
                </a:solidFill>
              </a:rPr>
              <a:t>Delayed NC </a:t>
            </a:r>
            <a:r>
              <a:rPr lang="en-US" sz="1400" b="1" dirty="0" err="1">
                <a:solidFill>
                  <a:srgbClr val="000090"/>
                </a:solidFill>
              </a:rPr>
              <a:t>ν</a:t>
            </a:r>
            <a:r>
              <a:rPr lang="en-US" sz="1400" b="1" baseline="-25000" dirty="0" err="1">
                <a:solidFill>
                  <a:srgbClr val="000090"/>
                </a:solidFill>
              </a:rPr>
              <a:t>eμ</a:t>
            </a:r>
            <a:r>
              <a:rPr lang="en-US" sz="1400" b="1" baseline="-25000" dirty="0">
                <a:solidFill>
                  <a:srgbClr val="000090"/>
                </a:solidFill>
              </a:rPr>
              <a:t>-bar</a:t>
            </a:r>
            <a:r>
              <a:rPr lang="en-US" sz="1400" b="1" dirty="0">
                <a:solidFill>
                  <a:srgbClr val="000090"/>
                </a:solidFill>
              </a:rPr>
              <a:t>+ d </a:t>
            </a:r>
            <a:r>
              <a:rPr lang="en-US" sz="1400" b="1" dirty="0">
                <a:solidFill>
                  <a:srgbClr val="000090"/>
                </a:solidFill>
                <a:sym typeface="Wingdings"/>
              </a:rPr>
              <a:t>6.0*10</a:t>
            </a:r>
            <a:r>
              <a:rPr lang="en-US" sz="1400" b="1" baseline="30000" dirty="0">
                <a:solidFill>
                  <a:srgbClr val="000090"/>
                </a:solidFill>
                <a:sym typeface="Wingdings"/>
              </a:rPr>
              <a:t>-41 </a:t>
            </a:r>
            <a:r>
              <a:rPr lang="en-US" sz="1400" b="1" dirty="0">
                <a:solidFill>
                  <a:srgbClr val="000090"/>
                </a:solidFill>
                <a:sym typeface="Wingdings"/>
              </a:rPr>
              <a:t>cm</a:t>
            </a:r>
            <a:r>
              <a:rPr lang="en-US" sz="1400" b="1" baseline="30000" dirty="0">
                <a:solidFill>
                  <a:srgbClr val="000090"/>
                </a:solidFill>
                <a:sym typeface="Wingdings"/>
              </a:rPr>
              <a:t>2</a:t>
            </a:r>
          </a:p>
          <a:p>
            <a:pPr algn="ctr"/>
            <a:r>
              <a:rPr lang="en-US" sz="1400" b="1" dirty="0">
                <a:solidFill>
                  <a:srgbClr val="000090"/>
                </a:solidFill>
              </a:rPr>
              <a:t>Delayed CC </a:t>
            </a:r>
            <a:r>
              <a:rPr lang="en-US" sz="1400" b="1" dirty="0" err="1">
                <a:solidFill>
                  <a:srgbClr val="000090"/>
                </a:solidFill>
              </a:rPr>
              <a:t>ν</a:t>
            </a:r>
            <a:r>
              <a:rPr lang="en-US" sz="1400" b="1" baseline="-25000" dirty="0" err="1">
                <a:solidFill>
                  <a:srgbClr val="000090"/>
                </a:solidFill>
              </a:rPr>
              <a:t>e</a:t>
            </a:r>
            <a:r>
              <a:rPr lang="en-US" sz="1400" b="1" dirty="0">
                <a:solidFill>
                  <a:srgbClr val="000090"/>
                </a:solidFill>
              </a:rPr>
              <a:t> + d </a:t>
            </a:r>
            <a:r>
              <a:rPr lang="en-US" sz="1400" b="1" dirty="0">
                <a:solidFill>
                  <a:srgbClr val="000090"/>
                </a:solidFill>
                <a:sym typeface="Wingdings"/>
              </a:rPr>
              <a:t></a:t>
            </a:r>
            <a:r>
              <a:rPr lang="en-US" sz="1400" b="1" dirty="0">
                <a:solidFill>
                  <a:srgbClr val="000090"/>
                </a:solidFill>
              </a:rPr>
              <a:t> </a:t>
            </a:r>
            <a:r>
              <a:rPr lang="en-US" sz="1400" b="1" dirty="0">
                <a:solidFill>
                  <a:srgbClr val="000090"/>
                </a:solidFill>
                <a:sym typeface="Wingdings"/>
              </a:rPr>
              <a:t>5.5*10</a:t>
            </a:r>
            <a:r>
              <a:rPr lang="en-US" sz="1400" b="1" baseline="30000" dirty="0">
                <a:solidFill>
                  <a:srgbClr val="000090"/>
                </a:solidFill>
                <a:sym typeface="Wingdings"/>
              </a:rPr>
              <a:t>-41 </a:t>
            </a:r>
            <a:r>
              <a:rPr lang="en-US" sz="1400" b="1" dirty="0">
                <a:solidFill>
                  <a:srgbClr val="000090"/>
                </a:solidFill>
                <a:sym typeface="Wingdings"/>
              </a:rPr>
              <a:t>cm</a:t>
            </a:r>
            <a:r>
              <a:rPr lang="en-US" sz="1400" b="1" baseline="30000" dirty="0">
                <a:solidFill>
                  <a:srgbClr val="000090"/>
                </a:solidFill>
                <a:sym typeface="Wingdings"/>
              </a:rPr>
              <a:t>2</a:t>
            </a:r>
          </a:p>
        </p:txBody>
      </p:sp>
      <p:sp>
        <p:nvSpPr>
          <p:cNvPr id="28" name="TextBox 27">
            <a:extLst>
              <a:ext uri="{FF2B5EF4-FFF2-40B4-BE49-F238E27FC236}">
                <a16:creationId xmlns:a16="http://schemas.microsoft.com/office/drawing/2014/main" id="{F30920BF-B098-FF44-83F8-12DCC7007287}"/>
              </a:ext>
            </a:extLst>
          </p:cNvPr>
          <p:cNvSpPr txBox="1"/>
          <p:nvPr/>
        </p:nvSpPr>
        <p:spPr>
          <a:xfrm>
            <a:off x="722727" y="1738917"/>
            <a:ext cx="3907489" cy="954107"/>
          </a:xfrm>
          <a:prstGeom prst="rect">
            <a:avLst/>
          </a:prstGeom>
          <a:noFill/>
        </p:spPr>
        <p:txBody>
          <a:bodyPr wrap="square" rtlCol="0">
            <a:spAutoFit/>
          </a:bodyPr>
          <a:lstStyle/>
          <a:p>
            <a:pPr algn="ctr"/>
            <a:endParaRPr lang="en-US" sz="1400" b="1" dirty="0">
              <a:solidFill>
                <a:srgbClr val="000090"/>
              </a:solidFill>
            </a:endParaRPr>
          </a:p>
          <a:p>
            <a:pPr algn="ctr"/>
            <a:r>
              <a:rPr lang="en-US" sz="1400" b="1" dirty="0">
                <a:solidFill>
                  <a:srgbClr val="000090"/>
                </a:solidFill>
              </a:rPr>
              <a:t>Detector calibration with </a:t>
            </a:r>
          </a:p>
          <a:p>
            <a:pPr algn="ctr"/>
            <a:r>
              <a:rPr lang="en-US" sz="1400" b="1" dirty="0">
                <a:solidFill>
                  <a:srgbClr val="000090"/>
                </a:solidFill>
              </a:rPr>
              <a:t>Michel Electrons from cosmic muons</a:t>
            </a:r>
          </a:p>
          <a:p>
            <a:pPr algn="ctr"/>
            <a:r>
              <a:rPr lang="en-US" sz="1400" b="1" dirty="0">
                <a:solidFill>
                  <a:srgbClr val="000090"/>
                </a:solidFill>
              </a:rPr>
              <a:t> (same energy range)</a:t>
            </a:r>
          </a:p>
        </p:txBody>
      </p:sp>
      <p:cxnSp>
        <p:nvCxnSpPr>
          <p:cNvPr id="32" name="Straight Arrow Connector 31">
            <a:extLst>
              <a:ext uri="{FF2B5EF4-FFF2-40B4-BE49-F238E27FC236}">
                <a16:creationId xmlns:a16="http://schemas.microsoft.com/office/drawing/2014/main" id="{B8134D47-BB5F-FB40-BABD-C7D38A464932}"/>
              </a:ext>
            </a:extLst>
          </p:cNvPr>
          <p:cNvCxnSpPr>
            <a:cxnSpLocks/>
          </p:cNvCxnSpPr>
          <p:nvPr/>
        </p:nvCxnSpPr>
        <p:spPr>
          <a:xfrm>
            <a:off x="8996864" y="1369805"/>
            <a:ext cx="0" cy="51694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CA7D959-83B7-874A-BD19-6E02EA641480}"/>
              </a:ext>
            </a:extLst>
          </p:cNvPr>
          <p:cNvSpPr txBox="1"/>
          <p:nvPr/>
        </p:nvSpPr>
        <p:spPr>
          <a:xfrm rot="16200000">
            <a:off x="8451954" y="2798899"/>
            <a:ext cx="870751" cy="369332"/>
          </a:xfrm>
          <a:prstGeom prst="rect">
            <a:avLst/>
          </a:prstGeom>
          <a:noFill/>
        </p:spPr>
        <p:txBody>
          <a:bodyPr wrap="none" rtlCol="0">
            <a:spAutoFit/>
          </a:bodyPr>
          <a:lstStyle/>
          <a:p>
            <a:r>
              <a:rPr lang="en-US" b="1" dirty="0"/>
              <a:t>220 cm</a:t>
            </a:r>
          </a:p>
        </p:txBody>
      </p:sp>
      <p:sp>
        <p:nvSpPr>
          <p:cNvPr id="34" name="TextBox 33">
            <a:extLst>
              <a:ext uri="{FF2B5EF4-FFF2-40B4-BE49-F238E27FC236}">
                <a16:creationId xmlns:a16="http://schemas.microsoft.com/office/drawing/2014/main" id="{99961752-8245-D543-88F0-E116C408DDC7}"/>
              </a:ext>
            </a:extLst>
          </p:cNvPr>
          <p:cNvSpPr txBox="1"/>
          <p:nvPr/>
        </p:nvSpPr>
        <p:spPr>
          <a:xfrm>
            <a:off x="9438520" y="629411"/>
            <a:ext cx="1816908" cy="369332"/>
          </a:xfrm>
          <a:prstGeom prst="rect">
            <a:avLst/>
          </a:prstGeom>
          <a:noFill/>
        </p:spPr>
        <p:txBody>
          <a:bodyPr wrap="none" rtlCol="0">
            <a:spAutoFit/>
          </a:bodyPr>
          <a:lstStyle/>
          <a:p>
            <a:r>
              <a:rPr lang="en-US" b="1" dirty="0"/>
              <a:t>100 cm Diameter</a:t>
            </a:r>
          </a:p>
        </p:txBody>
      </p:sp>
      <p:sp>
        <p:nvSpPr>
          <p:cNvPr id="39" name="TextBox 38">
            <a:extLst>
              <a:ext uri="{FF2B5EF4-FFF2-40B4-BE49-F238E27FC236}">
                <a16:creationId xmlns:a16="http://schemas.microsoft.com/office/drawing/2014/main" id="{4F3DE521-1EEE-884B-8E20-5E23875034D7}"/>
              </a:ext>
            </a:extLst>
          </p:cNvPr>
          <p:cNvSpPr txBox="1"/>
          <p:nvPr/>
        </p:nvSpPr>
        <p:spPr>
          <a:xfrm>
            <a:off x="10189588" y="5998611"/>
            <a:ext cx="774571" cy="523220"/>
          </a:xfrm>
          <a:prstGeom prst="rect">
            <a:avLst/>
          </a:prstGeom>
          <a:noFill/>
        </p:spPr>
        <p:txBody>
          <a:bodyPr wrap="none" rtlCol="0">
            <a:spAutoFit/>
          </a:bodyPr>
          <a:lstStyle/>
          <a:p>
            <a:r>
              <a:rPr lang="en-US" sz="2800" b="1" dirty="0">
                <a:solidFill>
                  <a:schemeClr val="bg1"/>
                </a:solidFill>
              </a:rPr>
              <a:t>H</a:t>
            </a:r>
            <a:r>
              <a:rPr lang="en-US" sz="2800" b="1" baseline="-25000" dirty="0">
                <a:solidFill>
                  <a:schemeClr val="bg1"/>
                </a:solidFill>
              </a:rPr>
              <a:t>2</a:t>
            </a:r>
            <a:r>
              <a:rPr lang="en-US" sz="2800" b="1" dirty="0">
                <a:solidFill>
                  <a:schemeClr val="bg1"/>
                </a:solidFill>
              </a:rPr>
              <a:t>O</a:t>
            </a:r>
          </a:p>
        </p:txBody>
      </p:sp>
      <p:sp>
        <p:nvSpPr>
          <p:cNvPr id="40" name="Rectangle 39">
            <a:extLst>
              <a:ext uri="{FF2B5EF4-FFF2-40B4-BE49-F238E27FC236}">
                <a16:creationId xmlns:a16="http://schemas.microsoft.com/office/drawing/2014/main" id="{506DF43F-1260-A24C-9436-958A6FE2B0AA}"/>
              </a:ext>
            </a:extLst>
          </p:cNvPr>
          <p:cNvSpPr/>
          <p:nvPr/>
        </p:nvSpPr>
        <p:spPr>
          <a:xfrm flipH="1">
            <a:off x="9290546" y="675460"/>
            <a:ext cx="84239" cy="5846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D3CD5B8-EAC5-F341-ABC9-626221E5BFD5}"/>
              </a:ext>
            </a:extLst>
          </p:cNvPr>
          <p:cNvSpPr/>
          <p:nvPr/>
        </p:nvSpPr>
        <p:spPr>
          <a:xfrm flipH="1">
            <a:off x="12115952" y="679267"/>
            <a:ext cx="72873" cy="5846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030427A-5BB6-3E42-B029-01A5308A6E6E}"/>
              </a:ext>
            </a:extLst>
          </p:cNvPr>
          <p:cNvSpPr txBox="1"/>
          <p:nvPr/>
        </p:nvSpPr>
        <p:spPr>
          <a:xfrm>
            <a:off x="10151757" y="4412887"/>
            <a:ext cx="1107996" cy="646331"/>
          </a:xfrm>
          <a:prstGeom prst="rect">
            <a:avLst/>
          </a:prstGeom>
          <a:noFill/>
        </p:spPr>
        <p:txBody>
          <a:bodyPr wrap="none" rtlCol="0">
            <a:spAutoFit/>
          </a:bodyPr>
          <a:lstStyle/>
          <a:p>
            <a:pPr algn="ctr"/>
            <a:r>
              <a:rPr lang="en-US" dirty="0" err="1"/>
              <a:t>Tyvec</a:t>
            </a:r>
            <a:endParaRPr lang="en-US" dirty="0"/>
          </a:p>
          <a:p>
            <a:pPr algn="ctr"/>
            <a:r>
              <a:rPr lang="en-US" dirty="0"/>
              <a:t>Reflector</a:t>
            </a:r>
          </a:p>
        </p:txBody>
      </p:sp>
      <p:cxnSp>
        <p:nvCxnSpPr>
          <p:cNvPr id="44" name="Straight Arrow Connector 43">
            <a:extLst>
              <a:ext uri="{FF2B5EF4-FFF2-40B4-BE49-F238E27FC236}">
                <a16:creationId xmlns:a16="http://schemas.microsoft.com/office/drawing/2014/main" id="{3B3B9427-AEFC-9148-81D3-B374782697EF}"/>
              </a:ext>
            </a:extLst>
          </p:cNvPr>
          <p:cNvCxnSpPr>
            <a:cxnSpLocks/>
          </p:cNvCxnSpPr>
          <p:nvPr/>
        </p:nvCxnSpPr>
        <p:spPr>
          <a:xfrm flipH="1" flipV="1">
            <a:off x="9349869" y="4391355"/>
            <a:ext cx="956688" cy="2099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FEF6186-0EFE-BD4C-8532-685AA7558851}"/>
              </a:ext>
            </a:extLst>
          </p:cNvPr>
          <p:cNvSpPr txBox="1"/>
          <p:nvPr/>
        </p:nvSpPr>
        <p:spPr>
          <a:xfrm>
            <a:off x="10235162" y="3152275"/>
            <a:ext cx="797014" cy="480131"/>
          </a:xfrm>
          <a:prstGeom prst="rect">
            <a:avLst/>
          </a:prstGeom>
          <a:noFill/>
        </p:spPr>
        <p:txBody>
          <a:bodyPr wrap="none" rtlCol="0">
            <a:spAutoFit/>
          </a:bodyPr>
          <a:lstStyle/>
          <a:p>
            <a:pPr algn="ctr">
              <a:lnSpc>
                <a:spcPct val="90000"/>
              </a:lnSpc>
            </a:pPr>
            <a:r>
              <a:rPr lang="en-US" sz="2800" dirty="0">
                <a:solidFill>
                  <a:schemeClr val="bg1"/>
                </a:solidFill>
              </a:rPr>
              <a:t>d</a:t>
            </a:r>
            <a:r>
              <a:rPr lang="en-US" sz="2800" baseline="-25000" dirty="0">
                <a:solidFill>
                  <a:schemeClr val="bg1"/>
                </a:solidFill>
              </a:rPr>
              <a:t>2</a:t>
            </a:r>
            <a:r>
              <a:rPr lang="en-US" sz="2800" dirty="0">
                <a:solidFill>
                  <a:schemeClr val="bg1"/>
                </a:solidFill>
              </a:rPr>
              <a:t>O</a:t>
            </a:r>
          </a:p>
        </p:txBody>
      </p:sp>
      <p:sp>
        <p:nvSpPr>
          <p:cNvPr id="6" name="object 10">
            <a:extLst>
              <a:ext uri="{FF2B5EF4-FFF2-40B4-BE49-F238E27FC236}">
                <a16:creationId xmlns:a16="http://schemas.microsoft.com/office/drawing/2014/main" id="{6469F5EE-AF61-1D04-5056-711FBA39540E}"/>
              </a:ext>
            </a:extLst>
          </p:cNvPr>
          <p:cNvSpPr txBox="1">
            <a:spLocks/>
          </p:cNvSpPr>
          <p:nvPr/>
        </p:nvSpPr>
        <p:spPr>
          <a:xfrm>
            <a:off x="913" y="7730517"/>
            <a:ext cx="160020" cy="167640"/>
          </a:xfrm>
          <a:prstGeom prst="rect">
            <a:avLst/>
          </a:prstGeom>
        </p:spPr>
        <p:txBody>
          <a:bodyPr vert="horz" wrap="square" lIns="0" tIns="0" rIns="0" bIns="0" rtlCol="0">
            <a:spAutoFit/>
          </a:bodyPr>
          <a:lstStyle>
            <a:defPPr>
              <a:defRPr lang="en-US"/>
            </a:defPPr>
            <a:lvl1pPr marL="0" algn="l" defTabSz="914400" rtl="0" eaLnBrk="1" fontAlgn="base" latinLnBrk="0" hangingPunct="1">
              <a:spcBef>
                <a:spcPct val="0"/>
              </a:spcBef>
              <a:spcAft>
                <a:spcPct val="0"/>
              </a:spcAft>
              <a:defRPr sz="1000" b="0" i="0" kern="1200">
                <a:solidFill>
                  <a:srgbClr val="BFBFBF"/>
                </a:solidFill>
                <a:latin typeface="Arial"/>
                <a:ea typeface="+mn-ea"/>
                <a:cs typeface="Arial"/>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5"/>
              </a:spcBef>
            </a:pPr>
            <a:fld id="{81D60167-4931-47E6-BA6A-407CBD079E47}" type="slidenum">
              <a:rPr lang="en-US" smtClean="0"/>
              <a:pPr marL="38100">
                <a:spcBef>
                  <a:spcPts val="5"/>
                </a:spcBef>
              </a:pPr>
              <a:t>21</a:t>
            </a:fld>
            <a:endParaRPr lang="en-US" dirty="0"/>
          </a:p>
        </p:txBody>
      </p:sp>
      <p:sp>
        <p:nvSpPr>
          <p:cNvPr id="7" name="object 5">
            <a:extLst>
              <a:ext uri="{FF2B5EF4-FFF2-40B4-BE49-F238E27FC236}">
                <a16:creationId xmlns:a16="http://schemas.microsoft.com/office/drawing/2014/main" id="{025871E1-D08C-4F24-C850-7F17BD824B8D}"/>
              </a:ext>
            </a:extLst>
          </p:cNvPr>
          <p:cNvSpPr txBox="1">
            <a:spLocks/>
          </p:cNvSpPr>
          <p:nvPr/>
        </p:nvSpPr>
        <p:spPr>
          <a:xfrm>
            <a:off x="784684" y="7588205"/>
            <a:ext cx="160020" cy="167640"/>
          </a:xfrm>
          <a:prstGeom prst="rect">
            <a:avLst/>
          </a:prstGeom>
        </p:spPr>
        <p:txBody>
          <a:bodyPr vert="horz" wrap="square" lIns="0" tIns="0" rIns="0" bIns="0" rtlCol="0">
            <a:spAutoFit/>
          </a:bodyPr>
          <a:lstStyle>
            <a:defPPr>
              <a:defRPr lang="en-US"/>
            </a:defPPr>
            <a:lvl1pPr marL="0" algn="l" defTabSz="914400" rtl="0" eaLnBrk="1" fontAlgn="base" latinLnBrk="0" hangingPunct="1">
              <a:spcBef>
                <a:spcPct val="0"/>
              </a:spcBef>
              <a:spcAft>
                <a:spcPct val="0"/>
              </a:spcAft>
              <a:defRPr sz="1000" b="0" i="0" kern="1200">
                <a:solidFill>
                  <a:srgbClr val="BFBFBF"/>
                </a:solidFill>
                <a:latin typeface="Arial"/>
                <a:ea typeface="+mn-ea"/>
                <a:cs typeface="Arial"/>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89">
              <a:spcBef>
                <a:spcPts val="5"/>
              </a:spcBef>
            </a:pPr>
            <a:fld id="{81D60167-4931-47E6-BA6A-407CBD079E47}" type="slidenum">
              <a:rPr lang="en-US" smtClean="0"/>
              <a:pPr marL="38089">
                <a:spcBef>
                  <a:spcPts val="5"/>
                </a:spcBef>
              </a:pPr>
              <a:t>21</a:t>
            </a:fld>
            <a:endParaRPr lang="en-US" dirty="0"/>
          </a:p>
        </p:txBody>
      </p:sp>
      <p:pic>
        <p:nvPicPr>
          <p:cNvPr id="8" name="Picture 7">
            <a:extLst>
              <a:ext uri="{FF2B5EF4-FFF2-40B4-BE49-F238E27FC236}">
                <a16:creationId xmlns:a16="http://schemas.microsoft.com/office/drawing/2014/main" id="{0A9FAB3C-34EC-EC9D-B346-C0B9F09B6CE4}"/>
              </a:ext>
            </a:extLst>
          </p:cNvPr>
          <p:cNvPicPr>
            <a:picLocks noChangeAspect="1"/>
          </p:cNvPicPr>
          <p:nvPr/>
        </p:nvPicPr>
        <p:blipFill>
          <a:blip r:embed="rId4"/>
          <a:stretch>
            <a:fillRect/>
          </a:stretch>
        </p:blipFill>
        <p:spPr>
          <a:xfrm>
            <a:off x="1041503" y="3527381"/>
            <a:ext cx="3209377" cy="2601186"/>
          </a:xfrm>
          <a:prstGeom prst="rect">
            <a:avLst/>
          </a:prstGeom>
        </p:spPr>
      </p:pic>
      <p:sp>
        <p:nvSpPr>
          <p:cNvPr id="9" name="TextBox 8">
            <a:extLst>
              <a:ext uri="{FF2B5EF4-FFF2-40B4-BE49-F238E27FC236}">
                <a16:creationId xmlns:a16="http://schemas.microsoft.com/office/drawing/2014/main" id="{E9CF3295-9616-99FD-E660-09A618F86C65}"/>
              </a:ext>
            </a:extLst>
          </p:cNvPr>
          <p:cNvSpPr txBox="1"/>
          <p:nvPr/>
        </p:nvSpPr>
        <p:spPr>
          <a:xfrm>
            <a:off x="864694" y="6052657"/>
            <a:ext cx="3861851" cy="738664"/>
          </a:xfrm>
          <a:prstGeom prst="rect">
            <a:avLst/>
          </a:prstGeom>
          <a:noFill/>
        </p:spPr>
        <p:txBody>
          <a:bodyPr wrap="square" rtlCol="0">
            <a:spAutoFit/>
          </a:bodyPr>
          <a:lstStyle/>
          <a:p>
            <a:pPr algn="ctr"/>
            <a:r>
              <a:rPr lang="en-US" sz="1400" b="1" dirty="0">
                <a:solidFill>
                  <a:srgbClr val="7030A0"/>
                </a:solidFill>
              </a:rPr>
              <a:t>Expected events rate per month</a:t>
            </a:r>
          </a:p>
          <a:p>
            <a:pPr algn="ctr"/>
            <a:r>
              <a:rPr lang="en-US" sz="1400" b="1" dirty="0">
                <a:solidFill>
                  <a:srgbClr val="7030A0"/>
                </a:solidFill>
              </a:rPr>
              <a:t>CC Deuterium: 67</a:t>
            </a:r>
          </a:p>
          <a:p>
            <a:pPr algn="ctr"/>
            <a:r>
              <a:rPr lang="en-US" sz="1400" b="1" dirty="0">
                <a:solidFill>
                  <a:srgbClr val="7030A0"/>
                </a:solidFill>
              </a:rPr>
              <a:t>CC Oxygen: 24</a:t>
            </a:r>
          </a:p>
        </p:txBody>
      </p:sp>
    </p:spTree>
    <p:extLst>
      <p:ext uri="{BB962C8B-B14F-4D97-AF65-F5344CB8AC3E}">
        <p14:creationId xmlns:p14="http://schemas.microsoft.com/office/powerpoint/2010/main" val="606152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091956-5861-4EF4-43F9-2D0826BE95DC}"/>
              </a:ext>
            </a:extLst>
          </p:cNvPr>
          <p:cNvSpPr txBox="1">
            <a:spLocks/>
          </p:cNvSpPr>
          <p:nvPr/>
        </p:nvSpPr>
        <p:spPr>
          <a:xfrm>
            <a:off x="380901" y="153254"/>
            <a:ext cx="11427023" cy="492315"/>
          </a:xfrm>
          <a:prstGeom prst="rect">
            <a:avLst/>
          </a:prstGeom>
        </p:spPr>
        <p:txBody>
          <a:bodyPr wrap="square" lIns="0" tIns="0" rIns="0" bIns="0">
            <a:spAutoFit/>
          </a:bodyPr>
          <a:lstStyle>
            <a:lvl1pPr>
              <a:defRPr sz="3200" b="1" i="0">
                <a:solidFill>
                  <a:srgbClr val="FFC000"/>
                </a:solidFill>
                <a:latin typeface="Arial"/>
                <a:ea typeface="+mj-ea"/>
                <a:cs typeface="Arial"/>
              </a:defRPr>
            </a:lvl1pPr>
          </a:lstStyle>
          <a:p>
            <a:pPr algn="ctr"/>
            <a:r>
              <a:rPr lang="en-US" sz="3199" kern="0" dirty="0">
                <a:solidFill>
                  <a:schemeClr val="tx2"/>
                </a:solidFill>
              </a:rPr>
              <a:t>D</a:t>
            </a:r>
            <a:r>
              <a:rPr lang="en-US" sz="3199" kern="0" baseline="-25000" dirty="0">
                <a:solidFill>
                  <a:schemeClr val="tx2"/>
                </a:solidFill>
              </a:rPr>
              <a:t>2</a:t>
            </a:r>
            <a:r>
              <a:rPr lang="en-US" sz="3199" kern="0" dirty="0">
                <a:solidFill>
                  <a:schemeClr val="tx2"/>
                </a:solidFill>
              </a:rPr>
              <a:t>O Detector assembly and top veto panel installation</a:t>
            </a:r>
          </a:p>
        </p:txBody>
      </p:sp>
      <p:pic>
        <p:nvPicPr>
          <p:cNvPr id="5" name="Picture 4">
            <a:extLst>
              <a:ext uri="{FF2B5EF4-FFF2-40B4-BE49-F238E27FC236}">
                <a16:creationId xmlns:a16="http://schemas.microsoft.com/office/drawing/2014/main" id="{B8F8B3F2-E504-EBFD-032F-B4459D9B1CA2}"/>
              </a:ext>
            </a:extLst>
          </p:cNvPr>
          <p:cNvPicPr>
            <a:picLocks noChangeAspect="1"/>
          </p:cNvPicPr>
          <p:nvPr/>
        </p:nvPicPr>
        <p:blipFill>
          <a:blip r:embed="rId2"/>
          <a:stretch>
            <a:fillRect/>
          </a:stretch>
        </p:blipFill>
        <p:spPr>
          <a:xfrm>
            <a:off x="7537846" y="3994946"/>
            <a:ext cx="4306914" cy="2422640"/>
          </a:xfrm>
          <a:prstGeom prst="rect">
            <a:avLst/>
          </a:prstGeom>
        </p:spPr>
      </p:pic>
      <p:pic>
        <p:nvPicPr>
          <p:cNvPr id="6" name="Picture 5" descr="A picture containing indoor, subway&#10;&#10;Description automatically generated">
            <a:extLst>
              <a:ext uri="{FF2B5EF4-FFF2-40B4-BE49-F238E27FC236}">
                <a16:creationId xmlns:a16="http://schemas.microsoft.com/office/drawing/2014/main" id="{04A6546B-3E2B-D249-167A-775F87CA1775}"/>
              </a:ext>
            </a:extLst>
          </p:cNvPr>
          <p:cNvPicPr>
            <a:picLocks noChangeAspect="1"/>
          </p:cNvPicPr>
          <p:nvPr/>
        </p:nvPicPr>
        <p:blipFill>
          <a:blip r:embed="rId3"/>
          <a:stretch>
            <a:fillRect/>
          </a:stretch>
        </p:blipFill>
        <p:spPr>
          <a:xfrm>
            <a:off x="4048013" y="3974898"/>
            <a:ext cx="3302852" cy="2477139"/>
          </a:xfrm>
          <a:prstGeom prst="rect">
            <a:avLst/>
          </a:prstGeom>
        </p:spPr>
      </p:pic>
      <p:pic>
        <p:nvPicPr>
          <p:cNvPr id="7" name="Picture 6" descr="A picture containing indoor, several&#10;&#10;Description automatically generated">
            <a:extLst>
              <a:ext uri="{FF2B5EF4-FFF2-40B4-BE49-F238E27FC236}">
                <a16:creationId xmlns:a16="http://schemas.microsoft.com/office/drawing/2014/main" id="{60909D5C-0966-ACFF-BF3F-6FDC7B480CB1}"/>
              </a:ext>
            </a:extLst>
          </p:cNvPr>
          <p:cNvPicPr>
            <a:picLocks noChangeAspect="1"/>
          </p:cNvPicPr>
          <p:nvPr/>
        </p:nvPicPr>
        <p:blipFill>
          <a:blip r:embed="rId4"/>
          <a:stretch>
            <a:fillRect/>
          </a:stretch>
        </p:blipFill>
        <p:spPr>
          <a:xfrm>
            <a:off x="8197598" y="758223"/>
            <a:ext cx="3780343" cy="2835257"/>
          </a:xfrm>
          <a:prstGeom prst="rect">
            <a:avLst/>
          </a:prstGeom>
        </p:spPr>
      </p:pic>
      <p:pic>
        <p:nvPicPr>
          <p:cNvPr id="8" name="Picture 7" descr="A picture containing white&#10;&#10;Description automatically generated">
            <a:extLst>
              <a:ext uri="{FF2B5EF4-FFF2-40B4-BE49-F238E27FC236}">
                <a16:creationId xmlns:a16="http://schemas.microsoft.com/office/drawing/2014/main" id="{B1033A66-6ED9-10D5-0152-16D4999B3F69}"/>
              </a:ext>
            </a:extLst>
          </p:cNvPr>
          <p:cNvPicPr>
            <a:picLocks noChangeAspect="1"/>
          </p:cNvPicPr>
          <p:nvPr/>
        </p:nvPicPr>
        <p:blipFill>
          <a:blip r:embed="rId5"/>
          <a:stretch>
            <a:fillRect/>
          </a:stretch>
        </p:blipFill>
        <p:spPr>
          <a:xfrm>
            <a:off x="460645" y="3962869"/>
            <a:ext cx="3356521" cy="2517390"/>
          </a:xfrm>
          <a:prstGeom prst="rect">
            <a:avLst/>
          </a:prstGeom>
        </p:spPr>
      </p:pic>
      <p:sp>
        <p:nvSpPr>
          <p:cNvPr id="9" name="TextBox 8">
            <a:extLst>
              <a:ext uri="{FF2B5EF4-FFF2-40B4-BE49-F238E27FC236}">
                <a16:creationId xmlns:a16="http://schemas.microsoft.com/office/drawing/2014/main" id="{8935FEE5-981E-4435-FBAE-ED3FC3B5B624}"/>
              </a:ext>
            </a:extLst>
          </p:cNvPr>
          <p:cNvSpPr txBox="1"/>
          <p:nvPr/>
        </p:nvSpPr>
        <p:spPr>
          <a:xfrm>
            <a:off x="990342" y="3962869"/>
            <a:ext cx="2916183" cy="369332"/>
          </a:xfrm>
          <a:prstGeom prst="rect">
            <a:avLst/>
          </a:prstGeom>
          <a:noFill/>
        </p:spPr>
        <p:txBody>
          <a:bodyPr wrap="none" rtlCol="0">
            <a:spAutoFit/>
          </a:bodyPr>
          <a:lstStyle/>
          <a:p>
            <a:r>
              <a:rPr lang="en-US" dirty="0">
                <a:solidFill>
                  <a:srgbClr val="C00000"/>
                </a:solidFill>
              </a:rPr>
              <a:t>LED Flashes at the bottom</a:t>
            </a:r>
          </a:p>
        </p:txBody>
      </p:sp>
      <p:sp>
        <p:nvSpPr>
          <p:cNvPr id="10" name="TextBox 9">
            <a:extLst>
              <a:ext uri="{FF2B5EF4-FFF2-40B4-BE49-F238E27FC236}">
                <a16:creationId xmlns:a16="http://schemas.microsoft.com/office/drawing/2014/main" id="{D62B8D99-EFF4-0481-54F1-4DC3F6385A04}"/>
              </a:ext>
            </a:extLst>
          </p:cNvPr>
          <p:cNvSpPr txBox="1"/>
          <p:nvPr/>
        </p:nvSpPr>
        <p:spPr>
          <a:xfrm>
            <a:off x="10259739" y="4832280"/>
            <a:ext cx="1796197" cy="369332"/>
          </a:xfrm>
          <a:prstGeom prst="rect">
            <a:avLst/>
          </a:prstGeom>
          <a:noFill/>
        </p:spPr>
        <p:txBody>
          <a:bodyPr wrap="none" rtlCol="0">
            <a:spAutoFit/>
          </a:bodyPr>
          <a:lstStyle/>
          <a:p>
            <a:r>
              <a:rPr lang="en-US" b="1" dirty="0">
                <a:solidFill>
                  <a:srgbClr val="C00000"/>
                </a:solidFill>
              </a:rPr>
              <a:t>Top veto panel</a:t>
            </a:r>
          </a:p>
        </p:txBody>
      </p:sp>
      <p:cxnSp>
        <p:nvCxnSpPr>
          <p:cNvPr id="11" name="Straight Arrow Connector 10">
            <a:extLst>
              <a:ext uri="{FF2B5EF4-FFF2-40B4-BE49-F238E27FC236}">
                <a16:creationId xmlns:a16="http://schemas.microsoft.com/office/drawing/2014/main" id="{5D7869DF-BE94-41C2-6F14-28F2195C3737}"/>
              </a:ext>
            </a:extLst>
          </p:cNvPr>
          <p:cNvCxnSpPr>
            <a:cxnSpLocks/>
          </p:cNvCxnSpPr>
          <p:nvPr/>
        </p:nvCxnSpPr>
        <p:spPr>
          <a:xfrm flipH="1" flipV="1">
            <a:off x="10087770" y="4893730"/>
            <a:ext cx="228540" cy="123168"/>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2097E20-3D50-2FDE-3C88-6E7462C86C45}"/>
              </a:ext>
            </a:extLst>
          </p:cNvPr>
          <p:cNvPicPr>
            <a:picLocks noChangeAspect="1"/>
          </p:cNvPicPr>
          <p:nvPr/>
        </p:nvPicPr>
        <p:blipFill rotWithShape="1">
          <a:blip r:embed="rId6"/>
          <a:srcRect l="25539" t="2782" r="25585" b="32252"/>
          <a:stretch/>
        </p:blipFill>
        <p:spPr>
          <a:xfrm>
            <a:off x="837982" y="669141"/>
            <a:ext cx="2943097" cy="2934033"/>
          </a:xfrm>
          <a:prstGeom prst="rect">
            <a:avLst/>
          </a:prstGeom>
        </p:spPr>
      </p:pic>
      <p:pic>
        <p:nvPicPr>
          <p:cNvPr id="13" name="Picture 12" descr="A picture containing person, indoor, person, people&#10;&#10;Description automatically generated">
            <a:extLst>
              <a:ext uri="{FF2B5EF4-FFF2-40B4-BE49-F238E27FC236}">
                <a16:creationId xmlns:a16="http://schemas.microsoft.com/office/drawing/2014/main" id="{8740BEBA-0EE9-2D0C-5913-8AB43C633494}"/>
              </a:ext>
            </a:extLst>
          </p:cNvPr>
          <p:cNvPicPr>
            <a:picLocks noChangeAspect="1"/>
          </p:cNvPicPr>
          <p:nvPr/>
        </p:nvPicPr>
        <p:blipFill>
          <a:blip r:embed="rId7"/>
          <a:stretch>
            <a:fillRect/>
          </a:stretch>
        </p:blipFill>
        <p:spPr>
          <a:xfrm>
            <a:off x="4027965" y="783180"/>
            <a:ext cx="3780343" cy="2835257"/>
          </a:xfrm>
          <a:prstGeom prst="rect">
            <a:avLst/>
          </a:prstGeom>
        </p:spPr>
      </p:pic>
      <p:sp>
        <p:nvSpPr>
          <p:cNvPr id="2" name="TextBox 1">
            <a:extLst>
              <a:ext uri="{FF2B5EF4-FFF2-40B4-BE49-F238E27FC236}">
                <a16:creationId xmlns:a16="http://schemas.microsoft.com/office/drawing/2014/main" id="{025E3E52-F6DE-7EC0-AF6C-6A23B96B153B}"/>
              </a:ext>
            </a:extLst>
          </p:cNvPr>
          <p:cNvSpPr txBox="1"/>
          <p:nvPr/>
        </p:nvSpPr>
        <p:spPr>
          <a:xfrm>
            <a:off x="370932" y="6506055"/>
            <a:ext cx="10565778" cy="341632"/>
          </a:xfrm>
          <a:prstGeom prst="rect">
            <a:avLst/>
          </a:prstGeom>
          <a:noFill/>
        </p:spPr>
        <p:txBody>
          <a:bodyPr wrap="none" rtlCol="0">
            <a:spAutoFit/>
          </a:bodyPr>
          <a:lstStyle/>
          <a:p>
            <a:pPr algn="ctr">
              <a:lnSpc>
                <a:spcPct val="90000"/>
              </a:lnSpc>
            </a:pPr>
            <a:r>
              <a:rPr lang="en-US" b="1" dirty="0">
                <a:solidFill>
                  <a:srgbClr val="C00000"/>
                </a:solidFill>
              </a:rPr>
              <a:t>Presently is engineering run with light water only. Will fill with D2O during the next few months</a:t>
            </a:r>
          </a:p>
        </p:txBody>
      </p:sp>
    </p:spTree>
    <p:extLst>
      <p:ext uri="{BB962C8B-B14F-4D97-AF65-F5344CB8AC3E}">
        <p14:creationId xmlns:p14="http://schemas.microsoft.com/office/powerpoint/2010/main" val="2851658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76B84D0-7DAC-6F45-AB6E-D9FB068805A8}"/>
              </a:ext>
            </a:extLst>
          </p:cNvPr>
          <p:cNvCxnSpPr>
            <a:cxnSpLocks/>
          </p:cNvCxnSpPr>
          <p:nvPr/>
        </p:nvCxnSpPr>
        <p:spPr>
          <a:xfrm>
            <a:off x="7404506" y="1352907"/>
            <a:ext cx="12272" cy="3809062"/>
          </a:xfrm>
          <a:prstGeom prst="line">
            <a:avLst/>
          </a:prstGeom>
          <a:ln w="38100"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FAE4511-ADA6-7B48-B5EB-FC97C7366BF6}"/>
              </a:ext>
            </a:extLst>
          </p:cNvPr>
          <p:cNvPicPr>
            <a:picLocks noChangeAspect="1"/>
          </p:cNvPicPr>
          <p:nvPr/>
        </p:nvPicPr>
        <p:blipFill rotWithShape="1">
          <a:blip r:embed="rId2"/>
          <a:srcRect l="57485" t="34934" r="13463" b="20744"/>
          <a:stretch/>
        </p:blipFill>
        <p:spPr>
          <a:xfrm>
            <a:off x="320248" y="2949947"/>
            <a:ext cx="3411121" cy="1487742"/>
          </a:xfrm>
          <a:prstGeom prst="rect">
            <a:avLst/>
          </a:prstGeom>
        </p:spPr>
      </p:pic>
      <p:pic>
        <p:nvPicPr>
          <p:cNvPr id="5" name="Picture 4">
            <a:extLst>
              <a:ext uri="{FF2B5EF4-FFF2-40B4-BE49-F238E27FC236}">
                <a16:creationId xmlns:a16="http://schemas.microsoft.com/office/drawing/2014/main" id="{14FC0A48-0E23-8B46-A2AD-F173C1B5D37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2763" y="2949948"/>
            <a:ext cx="3773682" cy="1379748"/>
          </a:xfrm>
          <a:prstGeom prst="rect">
            <a:avLst/>
          </a:prstGeom>
          <a:noFill/>
          <a:ln>
            <a:noFill/>
          </a:ln>
        </p:spPr>
      </p:pic>
      <p:pic>
        <p:nvPicPr>
          <p:cNvPr id="6" name="Picture 5">
            <a:extLst>
              <a:ext uri="{FF2B5EF4-FFF2-40B4-BE49-F238E27FC236}">
                <a16:creationId xmlns:a16="http://schemas.microsoft.com/office/drawing/2014/main" id="{C13CA920-9270-6643-B19A-93999D8556CE}"/>
              </a:ext>
            </a:extLst>
          </p:cNvPr>
          <p:cNvPicPr>
            <a:picLocks noChangeAspect="1"/>
          </p:cNvPicPr>
          <p:nvPr/>
        </p:nvPicPr>
        <p:blipFill rotWithShape="1">
          <a:blip r:embed="rId2"/>
          <a:srcRect l="55231" t="34934" r="13463" b="20744"/>
          <a:stretch/>
        </p:blipFill>
        <p:spPr>
          <a:xfrm>
            <a:off x="3619690" y="2933451"/>
            <a:ext cx="3582396" cy="1487742"/>
          </a:xfrm>
          <a:prstGeom prst="rect">
            <a:avLst/>
          </a:prstGeom>
        </p:spPr>
      </p:pic>
      <p:sp>
        <p:nvSpPr>
          <p:cNvPr id="7" name="Arrow: Pentagon 53">
            <a:extLst>
              <a:ext uri="{FF2B5EF4-FFF2-40B4-BE49-F238E27FC236}">
                <a16:creationId xmlns:a16="http://schemas.microsoft.com/office/drawing/2014/main" id="{27573DDD-D83C-9148-B54F-62B9472A4412}"/>
              </a:ext>
            </a:extLst>
          </p:cNvPr>
          <p:cNvSpPr/>
          <p:nvPr/>
        </p:nvSpPr>
        <p:spPr>
          <a:xfrm>
            <a:off x="7404507" y="1064336"/>
            <a:ext cx="4100669" cy="404835"/>
          </a:xfrm>
          <a:prstGeom prst="homePlate">
            <a:avLst/>
          </a:prstGeom>
          <a:solidFill>
            <a:schemeClr val="accent1">
              <a:lumMod val="60000"/>
              <a:lumOff val="40000"/>
            </a:schemeClr>
          </a:solidFill>
          <a:ln w="28575">
            <a:solidFill>
              <a:schemeClr val="bg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6843" tIns="91368" rIns="91368" bIns="91368" numCol="1" spcCol="0" rtlCol="0" fromWordArt="0" anchor="ctr" anchorCtr="0" forceAA="0" compatLnSpc="1">
            <a:prstTxWarp prst="textNoShape">
              <a:avLst/>
            </a:prstTxWarp>
            <a:noAutofit/>
          </a:bodyPr>
          <a:lstStyle/>
          <a:p>
            <a:pPr>
              <a:lnSpc>
                <a:spcPct val="90000"/>
              </a:lnSpc>
            </a:pPr>
            <a:r>
              <a:rPr lang="en-US" dirty="0">
                <a:solidFill>
                  <a:schemeClr val="tx1"/>
                </a:solidFill>
              </a:rPr>
              <a:t>2028 after STS</a:t>
            </a:r>
          </a:p>
        </p:txBody>
      </p:sp>
      <p:sp>
        <p:nvSpPr>
          <p:cNvPr id="8" name="Title 1">
            <a:extLst>
              <a:ext uri="{FF2B5EF4-FFF2-40B4-BE49-F238E27FC236}">
                <a16:creationId xmlns:a16="http://schemas.microsoft.com/office/drawing/2014/main" id="{1C6665AA-785A-314E-A2F8-CE214C071399}"/>
              </a:ext>
            </a:extLst>
          </p:cNvPr>
          <p:cNvSpPr>
            <a:spLocks noGrp="1"/>
          </p:cNvSpPr>
          <p:nvPr>
            <p:ph type="title"/>
          </p:nvPr>
        </p:nvSpPr>
        <p:spPr>
          <a:xfrm>
            <a:off x="433167" y="164970"/>
            <a:ext cx="11424047" cy="824370"/>
          </a:xfrm>
        </p:spPr>
        <p:txBody>
          <a:bodyPr>
            <a:normAutofit/>
          </a:bodyPr>
          <a:lstStyle/>
          <a:p>
            <a:pPr algn="ctr"/>
            <a:r>
              <a:rPr lang="en-US" sz="2799" dirty="0"/>
              <a:t>SNS Future</a:t>
            </a:r>
          </a:p>
        </p:txBody>
      </p:sp>
      <p:sp>
        <p:nvSpPr>
          <p:cNvPr id="9" name="Arrow: Pentagon 25">
            <a:extLst>
              <a:ext uri="{FF2B5EF4-FFF2-40B4-BE49-F238E27FC236}">
                <a16:creationId xmlns:a16="http://schemas.microsoft.com/office/drawing/2014/main" id="{26844B11-8EDD-1F4A-9F98-78B165FB983F}"/>
              </a:ext>
            </a:extLst>
          </p:cNvPr>
          <p:cNvSpPr/>
          <p:nvPr/>
        </p:nvSpPr>
        <p:spPr>
          <a:xfrm>
            <a:off x="3726712" y="1057128"/>
            <a:ext cx="3860907" cy="404835"/>
          </a:xfrm>
          <a:prstGeom prst="homePlate">
            <a:avLst/>
          </a:prstGeom>
          <a:solidFill>
            <a:schemeClr val="accent1">
              <a:lumMod val="60000"/>
              <a:lumOff val="40000"/>
            </a:schemeClr>
          </a:solidFill>
          <a:ln w="28575">
            <a:solidFill>
              <a:schemeClr val="bg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6843" tIns="91368" rIns="91368" bIns="91368" numCol="1" spcCol="0" rtlCol="0" fromWordArt="0" anchor="ctr" anchorCtr="0" forceAA="0" compatLnSpc="1">
            <a:prstTxWarp prst="textNoShape">
              <a:avLst/>
            </a:prstTxWarp>
            <a:noAutofit/>
          </a:bodyPr>
          <a:lstStyle/>
          <a:p>
            <a:pPr>
              <a:lnSpc>
                <a:spcPct val="90000"/>
              </a:lnSpc>
            </a:pPr>
            <a:r>
              <a:rPr lang="en-US" dirty="0">
                <a:solidFill>
                  <a:schemeClr val="tx1"/>
                </a:solidFill>
              </a:rPr>
              <a:t>2024 after PPU</a:t>
            </a:r>
          </a:p>
        </p:txBody>
      </p:sp>
      <p:sp>
        <p:nvSpPr>
          <p:cNvPr id="10" name="Arrow: Pentagon 26">
            <a:extLst>
              <a:ext uri="{FF2B5EF4-FFF2-40B4-BE49-F238E27FC236}">
                <a16:creationId xmlns:a16="http://schemas.microsoft.com/office/drawing/2014/main" id="{DEC3F29D-A6E7-2642-9927-27D935EB4460}"/>
              </a:ext>
            </a:extLst>
          </p:cNvPr>
          <p:cNvSpPr/>
          <p:nvPr/>
        </p:nvSpPr>
        <p:spPr>
          <a:xfrm>
            <a:off x="284214" y="1048180"/>
            <a:ext cx="3628271" cy="404835"/>
          </a:xfrm>
          <a:prstGeom prst="homePlate">
            <a:avLst/>
          </a:prstGeom>
          <a:solidFill>
            <a:schemeClr val="accent1">
              <a:lumMod val="60000"/>
              <a:lumOff val="40000"/>
            </a:schemeClr>
          </a:solidFill>
          <a:ln w="28575">
            <a:solidFill>
              <a:schemeClr val="bg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736" tIns="91368" rIns="91368" bIns="91368" numCol="1" spcCol="0" rtlCol="0" fromWordArt="0" anchor="ctr" anchorCtr="0" forceAA="0" compatLnSpc="1">
            <a:prstTxWarp prst="textNoShape">
              <a:avLst/>
            </a:prstTxWarp>
            <a:noAutofit/>
          </a:bodyPr>
          <a:lstStyle/>
          <a:p>
            <a:pPr>
              <a:lnSpc>
                <a:spcPct val="90000"/>
              </a:lnSpc>
            </a:pPr>
            <a:r>
              <a:rPr lang="en-US" dirty="0">
                <a:solidFill>
                  <a:schemeClr val="tx1"/>
                </a:solidFill>
              </a:rPr>
              <a:t>Today</a:t>
            </a:r>
          </a:p>
        </p:txBody>
      </p:sp>
      <p:sp>
        <p:nvSpPr>
          <p:cNvPr id="11" name="TextBox 10">
            <a:extLst>
              <a:ext uri="{FF2B5EF4-FFF2-40B4-BE49-F238E27FC236}">
                <a16:creationId xmlns:a16="http://schemas.microsoft.com/office/drawing/2014/main" id="{5ADE4F05-B423-E14A-B4E2-4BF11ADE1727}"/>
              </a:ext>
            </a:extLst>
          </p:cNvPr>
          <p:cNvSpPr txBox="1"/>
          <p:nvPr/>
        </p:nvSpPr>
        <p:spPr>
          <a:xfrm>
            <a:off x="338218" y="2768202"/>
            <a:ext cx="848309" cy="978729"/>
          </a:xfrm>
          <a:prstGeom prst="rect">
            <a:avLst/>
          </a:prstGeom>
          <a:noFill/>
        </p:spPr>
        <p:txBody>
          <a:bodyPr wrap="none" rtlCol="0">
            <a:spAutoFit/>
          </a:bodyPr>
          <a:lstStyle/>
          <a:p>
            <a:pPr algn="l">
              <a:lnSpc>
                <a:spcPct val="90000"/>
              </a:lnSpc>
            </a:pPr>
            <a:r>
              <a:rPr lang="en-US" sz="1600" dirty="0"/>
              <a:t>1.4 MW</a:t>
            </a:r>
          </a:p>
          <a:p>
            <a:pPr algn="l">
              <a:lnSpc>
                <a:spcPct val="90000"/>
              </a:lnSpc>
            </a:pPr>
            <a:r>
              <a:rPr lang="en-US" sz="1600" dirty="0"/>
              <a:t>1 GeV</a:t>
            </a:r>
          </a:p>
          <a:p>
            <a:pPr algn="l">
              <a:lnSpc>
                <a:spcPct val="90000"/>
              </a:lnSpc>
            </a:pPr>
            <a:r>
              <a:rPr lang="en-US" sz="1600" dirty="0"/>
              <a:t>25 mA</a:t>
            </a:r>
          </a:p>
          <a:p>
            <a:pPr algn="l">
              <a:lnSpc>
                <a:spcPct val="90000"/>
              </a:lnSpc>
            </a:pPr>
            <a:r>
              <a:rPr lang="en-US" sz="1600" dirty="0"/>
              <a:t>60 Hz </a:t>
            </a:r>
          </a:p>
        </p:txBody>
      </p:sp>
      <p:sp>
        <p:nvSpPr>
          <p:cNvPr id="12" name="TextBox 11">
            <a:extLst>
              <a:ext uri="{FF2B5EF4-FFF2-40B4-BE49-F238E27FC236}">
                <a16:creationId xmlns:a16="http://schemas.microsoft.com/office/drawing/2014/main" id="{4E647619-AC2D-AF42-AFE4-74C9963CC8CE}"/>
              </a:ext>
            </a:extLst>
          </p:cNvPr>
          <p:cNvSpPr txBox="1"/>
          <p:nvPr/>
        </p:nvSpPr>
        <p:spPr>
          <a:xfrm>
            <a:off x="8755784" y="4741261"/>
            <a:ext cx="1468864" cy="840230"/>
          </a:xfrm>
          <a:prstGeom prst="rect">
            <a:avLst/>
          </a:prstGeom>
          <a:solidFill>
            <a:schemeClr val="bg2">
              <a:lumMod val="95000"/>
            </a:schemeClr>
          </a:solidFill>
          <a:ln w="12700">
            <a:solidFill>
              <a:schemeClr val="tx1"/>
            </a:solidFill>
          </a:ln>
        </p:spPr>
        <p:txBody>
          <a:bodyPr wrap="none" rtlCol="0">
            <a:spAutoFit/>
          </a:bodyPr>
          <a:lstStyle/>
          <a:p>
            <a:pPr algn="l">
              <a:lnSpc>
                <a:spcPct val="90000"/>
              </a:lnSpc>
            </a:pPr>
            <a:r>
              <a:rPr lang="en-US" dirty="0"/>
              <a:t>FTS</a:t>
            </a:r>
          </a:p>
          <a:p>
            <a:pPr algn="l">
              <a:lnSpc>
                <a:spcPct val="90000"/>
              </a:lnSpc>
            </a:pPr>
            <a:r>
              <a:rPr lang="en-US" dirty="0"/>
              <a:t>2 MW</a:t>
            </a:r>
          </a:p>
          <a:p>
            <a:pPr algn="l">
              <a:lnSpc>
                <a:spcPct val="90000"/>
              </a:lnSpc>
            </a:pPr>
            <a:r>
              <a:rPr lang="en-US" b="1" dirty="0">
                <a:solidFill>
                  <a:srgbClr val="FF0000"/>
                </a:solidFill>
              </a:rPr>
              <a:t>45 pulses/sec</a:t>
            </a:r>
          </a:p>
        </p:txBody>
      </p:sp>
      <p:sp>
        <p:nvSpPr>
          <p:cNvPr id="13" name="TextBox 12">
            <a:extLst>
              <a:ext uri="{FF2B5EF4-FFF2-40B4-BE49-F238E27FC236}">
                <a16:creationId xmlns:a16="http://schemas.microsoft.com/office/drawing/2014/main" id="{EFB511F5-FC5E-CC42-A0BF-FA1D02A13CC1}"/>
              </a:ext>
            </a:extLst>
          </p:cNvPr>
          <p:cNvSpPr txBox="1"/>
          <p:nvPr/>
        </p:nvSpPr>
        <p:spPr>
          <a:xfrm>
            <a:off x="7703055" y="2737543"/>
            <a:ext cx="859531" cy="978729"/>
          </a:xfrm>
          <a:prstGeom prst="rect">
            <a:avLst/>
          </a:prstGeom>
          <a:noFill/>
        </p:spPr>
        <p:txBody>
          <a:bodyPr wrap="none" rtlCol="0">
            <a:spAutoFit/>
          </a:bodyPr>
          <a:lstStyle/>
          <a:p>
            <a:pPr algn="l">
              <a:lnSpc>
                <a:spcPct val="90000"/>
              </a:lnSpc>
            </a:pPr>
            <a:r>
              <a:rPr lang="en-US" sz="1600" b="1" dirty="0">
                <a:solidFill>
                  <a:srgbClr val="FF0000"/>
                </a:solidFill>
              </a:rPr>
              <a:t>2.8 MW</a:t>
            </a:r>
          </a:p>
          <a:p>
            <a:pPr algn="l">
              <a:lnSpc>
                <a:spcPct val="90000"/>
              </a:lnSpc>
            </a:pPr>
            <a:r>
              <a:rPr lang="en-US" sz="1600" dirty="0"/>
              <a:t>1.3 GeV</a:t>
            </a:r>
          </a:p>
          <a:p>
            <a:pPr algn="l">
              <a:lnSpc>
                <a:spcPct val="90000"/>
              </a:lnSpc>
            </a:pPr>
            <a:r>
              <a:rPr lang="en-US" sz="1600" b="1" dirty="0">
                <a:solidFill>
                  <a:srgbClr val="FF0000"/>
                </a:solidFill>
              </a:rPr>
              <a:t>38 mA</a:t>
            </a:r>
          </a:p>
          <a:p>
            <a:pPr algn="l">
              <a:lnSpc>
                <a:spcPct val="90000"/>
              </a:lnSpc>
            </a:pPr>
            <a:r>
              <a:rPr lang="en-US" sz="1600" dirty="0"/>
              <a:t>60 Hz </a:t>
            </a:r>
          </a:p>
        </p:txBody>
      </p:sp>
      <p:sp>
        <p:nvSpPr>
          <p:cNvPr id="14" name="TextBox 13">
            <a:extLst>
              <a:ext uri="{FF2B5EF4-FFF2-40B4-BE49-F238E27FC236}">
                <a16:creationId xmlns:a16="http://schemas.microsoft.com/office/drawing/2014/main" id="{FC99D9F6-9ECF-B24E-9085-CB817D22EBE6}"/>
              </a:ext>
            </a:extLst>
          </p:cNvPr>
          <p:cNvSpPr txBox="1"/>
          <p:nvPr/>
        </p:nvSpPr>
        <p:spPr>
          <a:xfrm>
            <a:off x="3840645" y="2737542"/>
            <a:ext cx="859531" cy="978729"/>
          </a:xfrm>
          <a:prstGeom prst="rect">
            <a:avLst/>
          </a:prstGeom>
          <a:noFill/>
        </p:spPr>
        <p:txBody>
          <a:bodyPr wrap="none" rtlCol="0">
            <a:spAutoFit/>
          </a:bodyPr>
          <a:lstStyle/>
          <a:p>
            <a:pPr algn="l">
              <a:lnSpc>
                <a:spcPct val="90000"/>
              </a:lnSpc>
            </a:pPr>
            <a:r>
              <a:rPr lang="en-US" sz="1600" b="1" dirty="0">
                <a:solidFill>
                  <a:srgbClr val="FF0000"/>
                </a:solidFill>
              </a:rPr>
              <a:t>2.0 MW</a:t>
            </a:r>
          </a:p>
          <a:p>
            <a:pPr algn="l">
              <a:lnSpc>
                <a:spcPct val="90000"/>
              </a:lnSpc>
            </a:pPr>
            <a:r>
              <a:rPr lang="en-US" sz="1600" b="1" dirty="0">
                <a:solidFill>
                  <a:srgbClr val="FF0000"/>
                </a:solidFill>
              </a:rPr>
              <a:t>1.3 GeV</a:t>
            </a:r>
          </a:p>
          <a:p>
            <a:pPr algn="l">
              <a:lnSpc>
                <a:spcPct val="90000"/>
              </a:lnSpc>
            </a:pPr>
            <a:r>
              <a:rPr lang="en-US" sz="1600" b="1" dirty="0">
                <a:solidFill>
                  <a:srgbClr val="FF0000"/>
                </a:solidFill>
              </a:rPr>
              <a:t>27 mA</a:t>
            </a:r>
          </a:p>
          <a:p>
            <a:pPr algn="l">
              <a:lnSpc>
                <a:spcPct val="90000"/>
              </a:lnSpc>
            </a:pPr>
            <a:r>
              <a:rPr lang="en-US" sz="1600" dirty="0"/>
              <a:t>60 Hz </a:t>
            </a:r>
          </a:p>
        </p:txBody>
      </p:sp>
      <p:sp>
        <p:nvSpPr>
          <p:cNvPr id="15" name="TextBox 14">
            <a:extLst>
              <a:ext uri="{FF2B5EF4-FFF2-40B4-BE49-F238E27FC236}">
                <a16:creationId xmlns:a16="http://schemas.microsoft.com/office/drawing/2014/main" id="{85D2EBE1-A140-1A4C-AC36-FAF30A188866}"/>
              </a:ext>
            </a:extLst>
          </p:cNvPr>
          <p:cNvSpPr txBox="1"/>
          <p:nvPr/>
        </p:nvSpPr>
        <p:spPr>
          <a:xfrm>
            <a:off x="10855278" y="1585827"/>
            <a:ext cx="944489" cy="840230"/>
          </a:xfrm>
          <a:prstGeom prst="rect">
            <a:avLst/>
          </a:prstGeom>
          <a:solidFill>
            <a:schemeClr val="bg2">
              <a:lumMod val="95000"/>
            </a:schemeClr>
          </a:solidFill>
          <a:ln w="12700">
            <a:solidFill>
              <a:schemeClr val="tx1"/>
            </a:solidFill>
          </a:ln>
        </p:spPr>
        <p:txBody>
          <a:bodyPr wrap="none" rtlCol="0">
            <a:spAutoFit/>
          </a:bodyPr>
          <a:lstStyle/>
          <a:p>
            <a:pPr algn="l">
              <a:lnSpc>
                <a:spcPct val="90000"/>
              </a:lnSpc>
            </a:pPr>
            <a:r>
              <a:rPr lang="en-US" b="1" dirty="0">
                <a:solidFill>
                  <a:srgbClr val="FF0000"/>
                </a:solidFill>
              </a:rPr>
              <a:t>STS</a:t>
            </a:r>
          </a:p>
          <a:p>
            <a:pPr algn="l">
              <a:lnSpc>
                <a:spcPct val="90000"/>
              </a:lnSpc>
            </a:pPr>
            <a:r>
              <a:rPr lang="en-US" b="1" dirty="0">
                <a:solidFill>
                  <a:srgbClr val="FF0000"/>
                </a:solidFill>
              </a:rPr>
              <a:t>0.7 MW</a:t>
            </a:r>
          </a:p>
          <a:p>
            <a:pPr algn="l">
              <a:lnSpc>
                <a:spcPct val="90000"/>
              </a:lnSpc>
            </a:pPr>
            <a:r>
              <a:rPr lang="en-US" b="1" dirty="0">
                <a:solidFill>
                  <a:srgbClr val="FF0000"/>
                </a:solidFill>
              </a:rPr>
              <a:t>15 Hz </a:t>
            </a:r>
          </a:p>
        </p:txBody>
      </p:sp>
      <p:sp>
        <p:nvSpPr>
          <p:cNvPr id="16" name="TextBox 15">
            <a:extLst>
              <a:ext uri="{FF2B5EF4-FFF2-40B4-BE49-F238E27FC236}">
                <a16:creationId xmlns:a16="http://schemas.microsoft.com/office/drawing/2014/main" id="{D09C6114-D8AA-4943-AD41-6E39564070F2}"/>
              </a:ext>
            </a:extLst>
          </p:cNvPr>
          <p:cNvSpPr txBox="1"/>
          <p:nvPr/>
        </p:nvSpPr>
        <p:spPr>
          <a:xfrm>
            <a:off x="1839005" y="4785517"/>
            <a:ext cx="931665" cy="840230"/>
          </a:xfrm>
          <a:prstGeom prst="rect">
            <a:avLst/>
          </a:prstGeom>
          <a:solidFill>
            <a:schemeClr val="bg2">
              <a:lumMod val="95000"/>
            </a:schemeClr>
          </a:solidFill>
          <a:ln w="12700">
            <a:solidFill>
              <a:schemeClr val="tx1"/>
            </a:solidFill>
          </a:ln>
        </p:spPr>
        <p:txBody>
          <a:bodyPr wrap="none" rtlCol="0">
            <a:spAutoFit/>
          </a:bodyPr>
          <a:lstStyle/>
          <a:p>
            <a:pPr algn="l">
              <a:lnSpc>
                <a:spcPct val="90000"/>
              </a:lnSpc>
            </a:pPr>
            <a:r>
              <a:rPr lang="en-US" dirty="0"/>
              <a:t>FTS</a:t>
            </a:r>
          </a:p>
          <a:p>
            <a:pPr algn="l">
              <a:lnSpc>
                <a:spcPct val="90000"/>
              </a:lnSpc>
            </a:pPr>
            <a:r>
              <a:rPr lang="en-US" dirty="0"/>
              <a:t>1.4 MW</a:t>
            </a:r>
          </a:p>
          <a:p>
            <a:pPr algn="l">
              <a:lnSpc>
                <a:spcPct val="90000"/>
              </a:lnSpc>
            </a:pPr>
            <a:r>
              <a:rPr lang="en-US" dirty="0"/>
              <a:t>60 Hz </a:t>
            </a:r>
          </a:p>
        </p:txBody>
      </p:sp>
      <p:sp>
        <p:nvSpPr>
          <p:cNvPr id="17" name="TextBox 16">
            <a:extLst>
              <a:ext uri="{FF2B5EF4-FFF2-40B4-BE49-F238E27FC236}">
                <a16:creationId xmlns:a16="http://schemas.microsoft.com/office/drawing/2014/main" id="{9DD9C3A0-2303-4742-9831-4D302D598EC6}"/>
              </a:ext>
            </a:extLst>
          </p:cNvPr>
          <p:cNvSpPr txBox="1"/>
          <p:nvPr/>
        </p:nvSpPr>
        <p:spPr>
          <a:xfrm>
            <a:off x="5462688" y="4785517"/>
            <a:ext cx="766557" cy="840230"/>
          </a:xfrm>
          <a:prstGeom prst="rect">
            <a:avLst/>
          </a:prstGeom>
          <a:solidFill>
            <a:schemeClr val="bg2">
              <a:lumMod val="95000"/>
            </a:schemeClr>
          </a:solidFill>
          <a:ln w="12700">
            <a:solidFill>
              <a:schemeClr val="tx1"/>
            </a:solidFill>
          </a:ln>
        </p:spPr>
        <p:txBody>
          <a:bodyPr wrap="none" rtlCol="0">
            <a:spAutoFit/>
          </a:bodyPr>
          <a:lstStyle/>
          <a:p>
            <a:pPr algn="l">
              <a:lnSpc>
                <a:spcPct val="90000"/>
              </a:lnSpc>
            </a:pPr>
            <a:r>
              <a:rPr lang="en-US" dirty="0"/>
              <a:t>FTS</a:t>
            </a:r>
          </a:p>
          <a:p>
            <a:pPr algn="l">
              <a:lnSpc>
                <a:spcPct val="90000"/>
              </a:lnSpc>
            </a:pPr>
            <a:r>
              <a:rPr lang="en-US" b="1" dirty="0">
                <a:solidFill>
                  <a:srgbClr val="FF0000"/>
                </a:solidFill>
              </a:rPr>
              <a:t>2 MW</a:t>
            </a:r>
          </a:p>
          <a:p>
            <a:pPr algn="l">
              <a:lnSpc>
                <a:spcPct val="90000"/>
              </a:lnSpc>
            </a:pPr>
            <a:r>
              <a:rPr lang="en-US" dirty="0"/>
              <a:t>60 Hz </a:t>
            </a:r>
          </a:p>
        </p:txBody>
      </p:sp>
      <p:cxnSp>
        <p:nvCxnSpPr>
          <p:cNvPr id="18" name="Straight Connector 17">
            <a:extLst>
              <a:ext uri="{FF2B5EF4-FFF2-40B4-BE49-F238E27FC236}">
                <a16:creationId xmlns:a16="http://schemas.microsoft.com/office/drawing/2014/main" id="{17ED0057-4CE4-3248-94A5-6F088EFCE179}"/>
              </a:ext>
            </a:extLst>
          </p:cNvPr>
          <p:cNvCxnSpPr>
            <a:cxnSpLocks/>
          </p:cNvCxnSpPr>
          <p:nvPr/>
        </p:nvCxnSpPr>
        <p:spPr>
          <a:xfrm flipV="1">
            <a:off x="2359525" y="4286027"/>
            <a:ext cx="807368" cy="491892"/>
          </a:xfrm>
          <a:prstGeom prst="line">
            <a:avLst/>
          </a:prstGeom>
          <a:ln w="12700">
            <a:headEnd type="ova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2EA4DF7B-42F2-7447-A1D3-31832F689937}"/>
              </a:ext>
            </a:extLst>
          </p:cNvPr>
          <p:cNvCxnSpPr>
            <a:cxnSpLocks/>
            <a:stCxn id="15" idx="2"/>
          </p:cNvCxnSpPr>
          <p:nvPr/>
        </p:nvCxnSpPr>
        <p:spPr>
          <a:xfrm>
            <a:off x="11327523" y="2426057"/>
            <a:ext cx="28723" cy="607036"/>
          </a:xfrm>
          <a:prstGeom prst="line">
            <a:avLst/>
          </a:prstGeom>
          <a:ln w="12700">
            <a:headEnd type="oval"/>
            <a:tailEnd type="triangle"/>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5ECBA77-8DD5-2E46-AFAB-22E7FD2AA0D9}"/>
              </a:ext>
            </a:extLst>
          </p:cNvPr>
          <p:cNvCxnSpPr>
            <a:cxnSpLocks/>
          </p:cNvCxnSpPr>
          <p:nvPr/>
        </p:nvCxnSpPr>
        <p:spPr>
          <a:xfrm flipV="1">
            <a:off x="9832476" y="4252456"/>
            <a:ext cx="807368" cy="491892"/>
          </a:xfrm>
          <a:prstGeom prst="line">
            <a:avLst/>
          </a:prstGeom>
          <a:ln w="12700">
            <a:headEnd type="oval"/>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E23D700-A6FB-2943-A814-519C886C639C}"/>
              </a:ext>
            </a:extLst>
          </p:cNvPr>
          <p:cNvCxnSpPr>
            <a:cxnSpLocks/>
          </p:cNvCxnSpPr>
          <p:nvPr/>
        </p:nvCxnSpPr>
        <p:spPr>
          <a:xfrm flipV="1">
            <a:off x="5883051" y="4277129"/>
            <a:ext cx="807368" cy="491892"/>
          </a:xfrm>
          <a:prstGeom prst="line">
            <a:avLst/>
          </a:prstGeom>
          <a:ln w="12700">
            <a:headEnd type="oval"/>
            <a:tailEnd type="triangle"/>
          </a:ln>
        </p:spPr>
        <p:style>
          <a:lnRef idx="1">
            <a:schemeClr val="dk1"/>
          </a:lnRef>
          <a:fillRef idx="0">
            <a:schemeClr val="dk1"/>
          </a:fillRef>
          <a:effectRef idx="0">
            <a:schemeClr val="dk1"/>
          </a:effectRef>
          <a:fontRef idx="minor">
            <a:schemeClr val="tx1"/>
          </a:fontRef>
        </p:style>
      </p:cxnSp>
      <p:pic>
        <p:nvPicPr>
          <p:cNvPr id="22" name="Picture 21">
            <a:extLst>
              <a:ext uri="{FF2B5EF4-FFF2-40B4-BE49-F238E27FC236}">
                <a16:creationId xmlns:a16="http://schemas.microsoft.com/office/drawing/2014/main" id="{37453AAD-A05D-594F-83B6-FE2DF3D38EE9}"/>
              </a:ext>
            </a:extLst>
          </p:cNvPr>
          <p:cNvPicPr>
            <a:picLocks noChangeAspect="1"/>
          </p:cNvPicPr>
          <p:nvPr/>
        </p:nvPicPr>
        <p:blipFill rotWithShape="1">
          <a:blip r:embed="rId4"/>
          <a:srcRect l="69032" t="15902" r="17903" b="22113"/>
          <a:stretch/>
        </p:blipFill>
        <p:spPr>
          <a:xfrm>
            <a:off x="10540497" y="4853804"/>
            <a:ext cx="1468602" cy="1959487"/>
          </a:xfrm>
          <a:prstGeom prst="rect">
            <a:avLst/>
          </a:prstGeom>
          <a:ln w="6350">
            <a:solidFill>
              <a:schemeClr val="tx1"/>
            </a:solidFill>
          </a:ln>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12666CA8-8255-FD44-A94E-A57124A2482A}"/>
              </a:ext>
            </a:extLst>
          </p:cNvPr>
          <p:cNvSpPr/>
          <p:nvPr/>
        </p:nvSpPr>
        <p:spPr>
          <a:xfrm>
            <a:off x="2702491" y="5910147"/>
            <a:ext cx="7449055" cy="830781"/>
          </a:xfrm>
          <a:prstGeom prst="rect">
            <a:avLst/>
          </a:prstGeom>
          <a:solidFill>
            <a:schemeClr val="tx2">
              <a:lumMod val="40000"/>
              <a:lumOff val="60000"/>
            </a:schemeClr>
          </a:solidFill>
          <a:ln>
            <a:noFill/>
          </a:ln>
        </p:spPr>
        <p:txBody>
          <a:bodyPr wrap="square">
            <a:spAutoFit/>
          </a:bodyPr>
          <a:lstStyle/>
          <a:p>
            <a:pPr algn="ctr"/>
            <a:r>
              <a:rPr lang="en-US" sz="1600" dirty="0"/>
              <a:t>The choice of 15 Hz and 0.7 MW resulted from a detailed analysis of STS design (reviewed by a panel of experts in 2017) and optimizes performance of STS without impacting performance of FTS</a:t>
            </a:r>
          </a:p>
        </p:txBody>
      </p:sp>
      <p:cxnSp>
        <p:nvCxnSpPr>
          <p:cNvPr id="24" name="Straight Connector 23">
            <a:extLst>
              <a:ext uri="{FF2B5EF4-FFF2-40B4-BE49-F238E27FC236}">
                <a16:creationId xmlns:a16="http://schemas.microsoft.com/office/drawing/2014/main" id="{90C7256A-008D-424A-AF41-FA1422916DCB}"/>
              </a:ext>
            </a:extLst>
          </p:cNvPr>
          <p:cNvCxnSpPr>
            <a:cxnSpLocks/>
            <a:stCxn id="23" idx="3"/>
          </p:cNvCxnSpPr>
          <p:nvPr/>
        </p:nvCxnSpPr>
        <p:spPr>
          <a:xfrm flipV="1">
            <a:off x="10151545" y="5929782"/>
            <a:ext cx="548911" cy="395755"/>
          </a:xfrm>
          <a:prstGeom prst="line">
            <a:avLst/>
          </a:prstGeom>
          <a:ln w="12700">
            <a:headEnd type="ova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26446929-62CC-0041-A08E-38791B8F4FE8}"/>
              </a:ext>
            </a:extLst>
          </p:cNvPr>
          <p:cNvSpPr txBox="1"/>
          <p:nvPr/>
        </p:nvSpPr>
        <p:spPr>
          <a:xfrm>
            <a:off x="311029" y="1488938"/>
            <a:ext cx="3286405" cy="756933"/>
          </a:xfrm>
          <a:prstGeom prst="rect">
            <a:avLst/>
          </a:prstGeom>
          <a:noFill/>
        </p:spPr>
        <p:txBody>
          <a:bodyPr wrap="square" rtlCol="0">
            <a:spAutoFit/>
          </a:bodyPr>
          <a:lstStyle/>
          <a:p>
            <a:pPr marL="285664" indent="-285664">
              <a:lnSpc>
                <a:spcPct val="90000"/>
              </a:lnSpc>
              <a:buFont typeface="Arial" panose="020B0604020202020204" pitchFamily="34" charset="0"/>
              <a:buChar char="•"/>
            </a:pPr>
            <a:r>
              <a:rPr lang="en-US" sz="1600" dirty="0"/>
              <a:t>900 users </a:t>
            </a:r>
          </a:p>
          <a:p>
            <a:pPr marL="285664" indent="-285664">
              <a:lnSpc>
                <a:spcPct val="90000"/>
              </a:lnSpc>
              <a:buFont typeface="Arial" panose="020B0604020202020204" pitchFamily="34" charset="0"/>
              <a:buChar char="•"/>
            </a:pPr>
            <a:r>
              <a:rPr lang="en-US" sz="1600" dirty="0"/>
              <a:t>Materials at atomic resolution and fast dynamics</a:t>
            </a:r>
          </a:p>
        </p:txBody>
      </p:sp>
      <p:sp>
        <p:nvSpPr>
          <p:cNvPr id="26" name="TextBox 25">
            <a:extLst>
              <a:ext uri="{FF2B5EF4-FFF2-40B4-BE49-F238E27FC236}">
                <a16:creationId xmlns:a16="http://schemas.microsoft.com/office/drawing/2014/main" id="{7DC86E16-6FDB-1947-800E-E94CBA1AA0F4}"/>
              </a:ext>
            </a:extLst>
          </p:cNvPr>
          <p:cNvSpPr txBox="1"/>
          <p:nvPr/>
        </p:nvSpPr>
        <p:spPr>
          <a:xfrm>
            <a:off x="3768274" y="1435863"/>
            <a:ext cx="2922146" cy="535392"/>
          </a:xfrm>
          <a:prstGeom prst="rect">
            <a:avLst/>
          </a:prstGeom>
          <a:noFill/>
        </p:spPr>
        <p:txBody>
          <a:bodyPr wrap="square" rtlCol="0">
            <a:spAutoFit/>
          </a:bodyPr>
          <a:lstStyle/>
          <a:p>
            <a:pPr marL="285664" indent="-285664">
              <a:lnSpc>
                <a:spcPct val="90000"/>
              </a:lnSpc>
              <a:buFont typeface="Arial" panose="020B0604020202020204" pitchFamily="34" charset="0"/>
              <a:buChar char="•"/>
            </a:pPr>
            <a:r>
              <a:rPr lang="en-US" sz="1600" b="1" dirty="0">
                <a:solidFill>
                  <a:srgbClr val="FF0000"/>
                </a:solidFill>
              </a:rPr>
              <a:t>1000+</a:t>
            </a:r>
            <a:r>
              <a:rPr lang="en-US" sz="1600" dirty="0"/>
              <a:t> users</a:t>
            </a:r>
          </a:p>
          <a:p>
            <a:pPr marL="285664" indent="-285664">
              <a:lnSpc>
                <a:spcPct val="90000"/>
              </a:lnSpc>
              <a:buFont typeface="Arial" panose="020B0604020202020204" pitchFamily="34" charset="0"/>
              <a:buChar char="•"/>
            </a:pPr>
            <a:r>
              <a:rPr lang="en-US" sz="1600" dirty="0"/>
              <a:t>Enhanced capabilities</a:t>
            </a:r>
          </a:p>
        </p:txBody>
      </p:sp>
      <p:sp>
        <p:nvSpPr>
          <p:cNvPr id="27" name="TextBox 26">
            <a:extLst>
              <a:ext uri="{FF2B5EF4-FFF2-40B4-BE49-F238E27FC236}">
                <a16:creationId xmlns:a16="http://schemas.microsoft.com/office/drawing/2014/main" id="{752A2B8A-9886-D34F-805E-5452FB57C7E7}"/>
              </a:ext>
            </a:extLst>
          </p:cNvPr>
          <p:cNvSpPr txBox="1"/>
          <p:nvPr/>
        </p:nvSpPr>
        <p:spPr>
          <a:xfrm>
            <a:off x="7460957" y="1456501"/>
            <a:ext cx="3540616" cy="756933"/>
          </a:xfrm>
          <a:prstGeom prst="rect">
            <a:avLst/>
          </a:prstGeom>
          <a:noFill/>
        </p:spPr>
        <p:txBody>
          <a:bodyPr wrap="square" rtlCol="0">
            <a:spAutoFit/>
          </a:bodyPr>
          <a:lstStyle/>
          <a:p>
            <a:pPr marL="285664" indent="-285664">
              <a:lnSpc>
                <a:spcPct val="90000"/>
              </a:lnSpc>
              <a:buFont typeface="Arial" panose="020B0604020202020204" pitchFamily="34" charset="0"/>
              <a:buChar char="•"/>
            </a:pPr>
            <a:r>
              <a:rPr lang="en-US" sz="1600" b="1" dirty="0">
                <a:solidFill>
                  <a:srgbClr val="FF0000"/>
                </a:solidFill>
              </a:rPr>
              <a:t>2000+</a:t>
            </a:r>
            <a:r>
              <a:rPr lang="en-US" sz="1600" dirty="0"/>
              <a:t> users</a:t>
            </a:r>
          </a:p>
          <a:p>
            <a:pPr marL="285664" indent="-285664">
              <a:lnSpc>
                <a:spcPct val="90000"/>
              </a:lnSpc>
              <a:buFont typeface="Arial" panose="020B0604020202020204" pitchFamily="34" charset="0"/>
              <a:buChar char="•"/>
            </a:pPr>
            <a:r>
              <a:rPr lang="en-US" sz="1600" dirty="0"/>
              <a:t>Hierarchical materials, time-resolution and small samples</a:t>
            </a:r>
          </a:p>
        </p:txBody>
      </p:sp>
      <p:cxnSp>
        <p:nvCxnSpPr>
          <p:cNvPr id="28" name="Straight Connector 27">
            <a:extLst>
              <a:ext uri="{FF2B5EF4-FFF2-40B4-BE49-F238E27FC236}">
                <a16:creationId xmlns:a16="http://schemas.microsoft.com/office/drawing/2014/main" id="{925312BA-84FC-AF4D-9348-74E5FD66C83A}"/>
              </a:ext>
            </a:extLst>
          </p:cNvPr>
          <p:cNvCxnSpPr>
            <a:cxnSpLocks/>
          </p:cNvCxnSpPr>
          <p:nvPr/>
        </p:nvCxnSpPr>
        <p:spPr>
          <a:xfrm>
            <a:off x="3744965" y="1265956"/>
            <a:ext cx="12272" cy="3809062"/>
          </a:xfrm>
          <a:prstGeom prst="line">
            <a:avLst/>
          </a:prstGeom>
          <a:ln w="38100"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747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35234-6A30-8C39-DAA6-66F857587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57441" y="-765667"/>
            <a:ext cx="3265717" cy="4797051"/>
          </a:xfrm>
          <a:prstGeom prst="rect">
            <a:avLst/>
          </a:prstGeom>
        </p:spPr>
      </p:pic>
      <p:sp>
        <p:nvSpPr>
          <p:cNvPr id="2" name="Title 1">
            <a:extLst>
              <a:ext uri="{FF2B5EF4-FFF2-40B4-BE49-F238E27FC236}">
                <a16:creationId xmlns:a16="http://schemas.microsoft.com/office/drawing/2014/main" id="{8877830E-07B1-4D48-AF2B-5BFA9A0C0411}"/>
              </a:ext>
            </a:extLst>
          </p:cNvPr>
          <p:cNvSpPr>
            <a:spLocks noGrp="1"/>
          </p:cNvSpPr>
          <p:nvPr>
            <p:ph type="title"/>
          </p:nvPr>
        </p:nvSpPr>
        <p:spPr>
          <a:xfrm>
            <a:off x="571951" y="0"/>
            <a:ext cx="6634424" cy="510909"/>
          </a:xfrm>
        </p:spPr>
        <p:txBody>
          <a:bodyPr/>
          <a:lstStyle/>
          <a:p>
            <a:pPr algn="ctr"/>
            <a:r>
              <a:rPr lang="en-US" dirty="0"/>
              <a:t>Summary</a:t>
            </a:r>
          </a:p>
        </p:txBody>
      </p:sp>
      <p:sp>
        <p:nvSpPr>
          <p:cNvPr id="4" name="TextBox 3">
            <a:extLst>
              <a:ext uri="{FF2B5EF4-FFF2-40B4-BE49-F238E27FC236}">
                <a16:creationId xmlns:a16="http://schemas.microsoft.com/office/drawing/2014/main" id="{7EB7D758-02FF-DA46-94D0-E8EC7DE2E35E}"/>
              </a:ext>
            </a:extLst>
          </p:cNvPr>
          <p:cNvSpPr txBox="1"/>
          <p:nvPr/>
        </p:nvSpPr>
        <p:spPr>
          <a:xfrm>
            <a:off x="-40980" y="615450"/>
            <a:ext cx="7719305" cy="3582519"/>
          </a:xfrm>
          <a:prstGeom prst="rect">
            <a:avLst/>
          </a:prstGeom>
          <a:noFill/>
        </p:spPr>
        <p:txBody>
          <a:bodyPr wrap="square" rtlCol="0">
            <a:spAutoFit/>
          </a:bodyPr>
          <a:lstStyle/>
          <a:p>
            <a:pPr marL="342900" indent="-342900" algn="ctr">
              <a:lnSpc>
                <a:spcPct val="90000"/>
              </a:lnSpc>
              <a:buFont typeface="Arial" panose="020B0604020202020204" pitchFamily="34" charset="0"/>
              <a:buChar char="•"/>
            </a:pPr>
            <a:r>
              <a:rPr lang="en-US" b="1" dirty="0">
                <a:solidFill>
                  <a:srgbClr val="7030A0"/>
                </a:solidFill>
              </a:rPr>
              <a:t>Experimental discovery of </a:t>
            </a:r>
            <a:r>
              <a:rPr lang="en-US" b="1" dirty="0" err="1">
                <a:solidFill>
                  <a:srgbClr val="7030A0"/>
                </a:solidFill>
              </a:rPr>
              <a:t>CEvNS</a:t>
            </a:r>
            <a:r>
              <a:rPr lang="en-US" b="1" dirty="0">
                <a:solidFill>
                  <a:srgbClr val="7030A0"/>
                </a:solidFill>
              </a:rPr>
              <a:t> opened new way to detect neutrinos</a:t>
            </a:r>
          </a:p>
          <a:p>
            <a:pPr marL="342900" indent="-342900" algn="ctr">
              <a:lnSpc>
                <a:spcPct val="90000"/>
              </a:lnSpc>
              <a:buFont typeface="Arial" panose="020B0604020202020204" pitchFamily="34" charset="0"/>
              <a:buChar char="•"/>
            </a:pPr>
            <a:endParaRPr lang="en-US" b="1" dirty="0">
              <a:solidFill>
                <a:srgbClr val="7030A0"/>
              </a:solidFill>
            </a:endParaRPr>
          </a:p>
          <a:p>
            <a:pPr marL="342900" indent="-342900" algn="ctr">
              <a:lnSpc>
                <a:spcPct val="90000"/>
              </a:lnSpc>
              <a:buFont typeface="Arial" panose="020B0604020202020204" pitchFamily="34" charset="0"/>
              <a:buChar char="•"/>
            </a:pPr>
            <a:r>
              <a:rPr lang="en-US" b="1" dirty="0">
                <a:solidFill>
                  <a:srgbClr val="7030A0"/>
                </a:solidFill>
              </a:rPr>
              <a:t>COHERENT Collaboration successfully detected </a:t>
            </a:r>
            <a:r>
              <a:rPr lang="en-US" b="1" dirty="0" err="1">
                <a:solidFill>
                  <a:srgbClr val="7030A0"/>
                </a:solidFill>
              </a:rPr>
              <a:t>CEvNS</a:t>
            </a:r>
            <a:r>
              <a:rPr lang="en-US" b="1" dirty="0">
                <a:solidFill>
                  <a:srgbClr val="7030A0"/>
                </a:solidFill>
              </a:rPr>
              <a:t> with two detector technology</a:t>
            </a:r>
          </a:p>
          <a:p>
            <a:pPr marL="342900" indent="-342900" algn="ctr">
              <a:lnSpc>
                <a:spcPct val="90000"/>
              </a:lnSpc>
              <a:buFont typeface="Arial" panose="020B0604020202020204" pitchFamily="34" charset="0"/>
              <a:buChar char="•"/>
            </a:pPr>
            <a:endParaRPr lang="en-US" b="1" dirty="0">
              <a:solidFill>
                <a:srgbClr val="7030A0"/>
              </a:solidFill>
            </a:endParaRPr>
          </a:p>
          <a:p>
            <a:pPr marL="342900" indent="-342900" algn="ctr">
              <a:lnSpc>
                <a:spcPct val="90000"/>
              </a:lnSpc>
              <a:buFont typeface="Arial" panose="020B0604020202020204" pitchFamily="34" charset="0"/>
              <a:buChar char="•"/>
            </a:pPr>
            <a:r>
              <a:rPr lang="en-US" b="1" dirty="0">
                <a:solidFill>
                  <a:srgbClr val="7030A0"/>
                </a:solidFill>
              </a:rPr>
              <a:t>COHERENT collaboration is deploying several new detectors for precision tests of CM predictions for </a:t>
            </a:r>
            <a:r>
              <a:rPr lang="en-US" b="1" dirty="0" err="1">
                <a:solidFill>
                  <a:srgbClr val="7030A0"/>
                </a:solidFill>
              </a:rPr>
              <a:t>CEvNS</a:t>
            </a:r>
            <a:r>
              <a:rPr lang="en-US" b="1" dirty="0">
                <a:solidFill>
                  <a:srgbClr val="7030A0"/>
                </a:solidFill>
              </a:rPr>
              <a:t> for various nuclei </a:t>
            </a:r>
          </a:p>
          <a:p>
            <a:pPr marL="342900" indent="-342900" algn="ctr">
              <a:lnSpc>
                <a:spcPct val="90000"/>
              </a:lnSpc>
              <a:buFont typeface="Arial" panose="020B0604020202020204" pitchFamily="34" charset="0"/>
              <a:buChar char="•"/>
            </a:pPr>
            <a:endParaRPr lang="en-US" b="1" dirty="0">
              <a:solidFill>
                <a:srgbClr val="7030A0"/>
              </a:solidFill>
            </a:endParaRPr>
          </a:p>
          <a:p>
            <a:pPr marL="342900" indent="-342900" algn="ctr">
              <a:lnSpc>
                <a:spcPct val="90000"/>
              </a:lnSpc>
              <a:buFont typeface="Arial" panose="020B0604020202020204" pitchFamily="34" charset="0"/>
              <a:buChar char="•"/>
            </a:pPr>
            <a:r>
              <a:rPr lang="en-US" b="1" dirty="0">
                <a:solidFill>
                  <a:srgbClr val="7030A0"/>
                </a:solidFill>
              </a:rPr>
              <a:t>Neutrino Alley at the SNS is ideal place to study various detector technologies for </a:t>
            </a:r>
            <a:r>
              <a:rPr lang="en-US" b="1" dirty="0" err="1">
                <a:solidFill>
                  <a:srgbClr val="7030A0"/>
                </a:solidFill>
              </a:rPr>
              <a:t>CEvNS</a:t>
            </a:r>
            <a:endParaRPr lang="en-US" b="1" dirty="0">
              <a:solidFill>
                <a:srgbClr val="7030A0"/>
              </a:solidFill>
            </a:endParaRPr>
          </a:p>
          <a:p>
            <a:pPr marL="342900" indent="-342900" algn="ctr">
              <a:lnSpc>
                <a:spcPct val="90000"/>
              </a:lnSpc>
              <a:buFont typeface="Arial" panose="020B0604020202020204" pitchFamily="34" charset="0"/>
              <a:buChar char="•"/>
            </a:pPr>
            <a:endParaRPr lang="en-US" b="1" dirty="0">
              <a:solidFill>
                <a:srgbClr val="7030A0"/>
              </a:solidFill>
            </a:endParaRPr>
          </a:p>
          <a:p>
            <a:pPr marL="342900" indent="-342900" algn="ctr">
              <a:lnSpc>
                <a:spcPct val="90000"/>
              </a:lnSpc>
              <a:buFont typeface="Arial" panose="020B0604020202020204" pitchFamily="34" charset="0"/>
              <a:buChar char="•"/>
            </a:pPr>
            <a:r>
              <a:rPr lang="en-US" b="1" dirty="0" err="1">
                <a:solidFill>
                  <a:srgbClr val="7030A0"/>
                </a:solidFill>
              </a:rPr>
              <a:t>CEvNS</a:t>
            </a:r>
            <a:r>
              <a:rPr lang="en-US" b="1" dirty="0">
                <a:solidFill>
                  <a:srgbClr val="7030A0"/>
                </a:solidFill>
              </a:rPr>
              <a:t> is the only practical possibility to look into reactor neutrino spectra below 1.8 MeV</a:t>
            </a:r>
          </a:p>
        </p:txBody>
      </p:sp>
      <p:sp>
        <p:nvSpPr>
          <p:cNvPr id="6" name="TextBox 5">
            <a:extLst>
              <a:ext uri="{FF2B5EF4-FFF2-40B4-BE49-F238E27FC236}">
                <a16:creationId xmlns:a16="http://schemas.microsoft.com/office/drawing/2014/main" id="{D157FB25-3B8C-384D-9AC4-38BE8EFE09B4}"/>
              </a:ext>
            </a:extLst>
          </p:cNvPr>
          <p:cNvSpPr txBox="1"/>
          <p:nvPr/>
        </p:nvSpPr>
        <p:spPr>
          <a:xfrm>
            <a:off x="9322950" y="564407"/>
            <a:ext cx="629817" cy="230832"/>
          </a:xfrm>
          <a:prstGeom prst="rect">
            <a:avLst/>
          </a:prstGeom>
          <a:noFill/>
        </p:spPr>
        <p:txBody>
          <a:bodyPr wrap="square" rtlCol="0">
            <a:spAutoFit/>
          </a:bodyPr>
          <a:lstStyle/>
          <a:p>
            <a:pPr algn="ctr">
              <a:lnSpc>
                <a:spcPct val="90000"/>
              </a:lnSpc>
            </a:pPr>
            <a:r>
              <a:rPr lang="en-US" sz="1000" b="1" err="1"/>
              <a:t>CEvNS</a:t>
            </a:r>
            <a:endParaRPr lang="en-US" sz="1000" b="1"/>
          </a:p>
        </p:txBody>
      </p:sp>
      <p:cxnSp>
        <p:nvCxnSpPr>
          <p:cNvPr id="7" name="Straight Arrow Connector 6">
            <a:extLst>
              <a:ext uri="{FF2B5EF4-FFF2-40B4-BE49-F238E27FC236}">
                <a16:creationId xmlns:a16="http://schemas.microsoft.com/office/drawing/2014/main" id="{D90903CC-BB54-8347-8654-3634B2FB1009}"/>
              </a:ext>
            </a:extLst>
          </p:cNvPr>
          <p:cNvCxnSpPr>
            <a:cxnSpLocks/>
          </p:cNvCxnSpPr>
          <p:nvPr/>
        </p:nvCxnSpPr>
        <p:spPr>
          <a:xfrm>
            <a:off x="9891266" y="764815"/>
            <a:ext cx="589412" cy="1273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7DE5794-D7A2-FA41-AACF-E86107FB2326}"/>
              </a:ext>
            </a:extLst>
          </p:cNvPr>
          <p:cNvSpPr txBox="1"/>
          <p:nvPr/>
        </p:nvSpPr>
        <p:spPr>
          <a:xfrm>
            <a:off x="8852936" y="1784421"/>
            <a:ext cx="1627742" cy="507831"/>
          </a:xfrm>
          <a:prstGeom prst="rect">
            <a:avLst/>
          </a:prstGeom>
          <a:noFill/>
        </p:spPr>
        <p:txBody>
          <a:bodyPr wrap="square" rtlCol="0">
            <a:spAutoFit/>
          </a:bodyPr>
          <a:lstStyle/>
          <a:p>
            <a:pPr algn="ctr">
              <a:lnSpc>
                <a:spcPct val="90000"/>
              </a:lnSpc>
            </a:pPr>
            <a:r>
              <a:rPr lang="en-US" sz="1000" b="1" dirty="0" err="1">
                <a:solidFill>
                  <a:srgbClr val="00B050"/>
                </a:solidFill>
              </a:rPr>
              <a:t>CEvNS</a:t>
            </a:r>
            <a:r>
              <a:rPr lang="en-US" sz="1000" b="1" dirty="0">
                <a:solidFill>
                  <a:srgbClr val="00B050"/>
                </a:solidFill>
              </a:rPr>
              <a:t> after </a:t>
            </a:r>
          </a:p>
          <a:p>
            <a:pPr algn="ctr">
              <a:lnSpc>
                <a:spcPct val="90000"/>
              </a:lnSpc>
            </a:pPr>
            <a:r>
              <a:rPr lang="en-US" sz="1000" b="1" dirty="0">
                <a:solidFill>
                  <a:srgbClr val="00B050"/>
                </a:solidFill>
              </a:rPr>
              <a:t>Form factor </a:t>
            </a:r>
          </a:p>
          <a:p>
            <a:pPr algn="ctr">
              <a:lnSpc>
                <a:spcPct val="90000"/>
              </a:lnSpc>
            </a:pPr>
            <a:r>
              <a:rPr lang="en-US" sz="1000" b="1" dirty="0">
                <a:solidFill>
                  <a:srgbClr val="00B050"/>
                </a:solidFill>
              </a:rPr>
              <a:t>correction</a:t>
            </a:r>
          </a:p>
        </p:txBody>
      </p:sp>
      <p:cxnSp>
        <p:nvCxnSpPr>
          <p:cNvPr id="9" name="Straight Arrow Connector 8">
            <a:extLst>
              <a:ext uri="{FF2B5EF4-FFF2-40B4-BE49-F238E27FC236}">
                <a16:creationId xmlns:a16="http://schemas.microsoft.com/office/drawing/2014/main" id="{2C3D06F3-0097-F341-8B04-E4AD988EE6A6}"/>
              </a:ext>
            </a:extLst>
          </p:cNvPr>
          <p:cNvCxnSpPr>
            <a:cxnSpLocks/>
          </p:cNvCxnSpPr>
          <p:nvPr/>
        </p:nvCxnSpPr>
        <p:spPr>
          <a:xfrm flipV="1">
            <a:off x="9831775" y="1214588"/>
            <a:ext cx="204480" cy="54471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9FFD46E-7712-49D5-A736-4999EBE5C903}"/>
              </a:ext>
            </a:extLst>
          </p:cNvPr>
          <p:cNvPicPr>
            <a:picLocks noChangeAspect="1"/>
          </p:cNvPicPr>
          <p:nvPr/>
        </p:nvPicPr>
        <p:blipFill rotWithShape="1">
          <a:blip r:embed="rId3"/>
          <a:srcRect b="8448"/>
          <a:stretch/>
        </p:blipFill>
        <p:spPr>
          <a:xfrm>
            <a:off x="46940" y="4451290"/>
            <a:ext cx="11916460" cy="2406710"/>
          </a:xfrm>
          <a:prstGeom prst="rect">
            <a:avLst/>
          </a:prstGeom>
        </p:spPr>
      </p:pic>
    </p:spTree>
    <p:extLst>
      <p:ext uri="{BB962C8B-B14F-4D97-AF65-F5344CB8AC3E}">
        <p14:creationId xmlns:p14="http://schemas.microsoft.com/office/powerpoint/2010/main" val="2360574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xscns_coh_lead_tot.pdf">
            <a:extLst>
              <a:ext uri="{FF2B5EF4-FFF2-40B4-BE49-F238E27FC236}">
                <a16:creationId xmlns:a16="http://schemas.microsoft.com/office/drawing/2014/main" id="{5969397B-5A29-594F-9FE1-15517691E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31941" y="743406"/>
            <a:ext cx="4094019" cy="4836059"/>
          </a:xfrm>
          <a:prstGeom prst="rect">
            <a:avLst/>
          </a:prstGeom>
        </p:spPr>
      </p:pic>
      <p:sp>
        <p:nvSpPr>
          <p:cNvPr id="2" name="Title 1"/>
          <p:cNvSpPr>
            <a:spLocks noGrp="1"/>
          </p:cNvSpPr>
          <p:nvPr>
            <p:ph type="title"/>
          </p:nvPr>
        </p:nvSpPr>
        <p:spPr>
          <a:xfrm>
            <a:off x="343458" y="271720"/>
            <a:ext cx="11501908" cy="510909"/>
          </a:xfrm>
        </p:spPr>
        <p:txBody>
          <a:bodyPr/>
          <a:lstStyle/>
          <a:p>
            <a:r>
              <a:rPr lang="en-US" dirty="0"/>
              <a:t>Coherent Elastic neutrino-Nucleus Scattering (</a:t>
            </a:r>
            <a:r>
              <a:rPr lang="en-US" dirty="0" err="1"/>
              <a:t>CEvNS</a:t>
            </a:r>
            <a:r>
              <a:rPr lang="en-US" dirty="0"/>
              <a:t>)</a:t>
            </a:r>
          </a:p>
        </p:txBody>
      </p:sp>
      <p:sp>
        <p:nvSpPr>
          <p:cNvPr id="38" name="Shape 157"/>
          <p:cNvSpPr/>
          <p:nvPr/>
        </p:nvSpPr>
        <p:spPr>
          <a:xfrm>
            <a:off x="2810952" y="1344491"/>
            <a:ext cx="4632031" cy="962313"/>
          </a:xfrm>
          <a:prstGeom prst="rect">
            <a:avLst/>
          </a:prstGeom>
          <a:ln w="12700">
            <a:miter lim="400000"/>
          </a:ln>
          <a:extLst>
            <a:ext uri="{C572A759-6A51-4108-AA02-DFA0A04FC94B}">
              <ma14:wrappingTextBoxFlag xmlns="" xmlns:ma14="http://schemas.microsoft.com/office/mac/drawingml/2011/main" val="1"/>
            </a:ext>
          </a:extLst>
        </p:spPr>
        <p:txBody>
          <a:bodyPr wrap="square" lIns="65023" tIns="65023" rIns="65023" bIns="65023">
            <a:spAutoFit/>
          </a:bodyPr>
          <a:lstStyle/>
          <a:p>
            <a:pPr algn="ctr"/>
            <a:r>
              <a:rPr b="1" dirty="0" err="1">
                <a:solidFill>
                  <a:srgbClr val="0070C0"/>
                </a:solidFill>
              </a:rPr>
              <a:t>CEvNS</a:t>
            </a:r>
            <a:r>
              <a:rPr b="1" dirty="0">
                <a:solidFill>
                  <a:srgbClr val="0070C0"/>
                </a:solidFill>
              </a:rPr>
              <a:t> cross-section is </a:t>
            </a:r>
            <a:r>
              <a:rPr lang="en-US" b="1" dirty="0">
                <a:solidFill>
                  <a:srgbClr val="0070C0"/>
                </a:solidFill>
              </a:rPr>
              <a:t>larger than any other neutrino interaction cross-sections at low energy, but it is hard to detect</a:t>
            </a:r>
            <a:endParaRPr b="1" dirty="0">
              <a:solidFill>
                <a:srgbClr val="0070C0"/>
              </a:solidFill>
            </a:endParaRPr>
          </a:p>
        </p:txBody>
      </p:sp>
      <p:sp>
        <p:nvSpPr>
          <p:cNvPr id="43" name="TextBox 42">
            <a:extLst>
              <a:ext uri="{FF2B5EF4-FFF2-40B4-BE49-F238E27FC236}">
                <a16:creationId xmlns:a16="http://schemas.microsoft.com/office/drawing/2014/main" id="{D53B30D0-39AB-784B-835E-68161DAE19BE}"/>
              </a:ext>
            </a:extLst>
          </p:cNvPr>
          <p:cNvSpPr txBox="1"/>
          <p:nvPr/>
        </p:nvSpPr>
        <p:spPr>
          <a:xfrm>
            <a:off x="3408244" y="3514763"/>
            <a:ext cx="3781326" cy="338554"/>
          </a:xfrm>
          <a:prstGeom prst="rect">
            <a:avLst/>
          </a:prstGeom>
          <a:noFill/>
        </p:spPr>
        <p:txBody>
          <a:bodyPr wrap="square" rtlCol="0">
            <a:spAutoFit/>
          </a:bodyPr>
          <a:lstStyle/>
          <a:p>
            <a:pPr algn="ctr">
              <a:spcBef>
                <a:spcPct val="50000"/>
              </a:spcBef>
            </a:pPr>
            <a:r>
              <a:rPr lang="en-US" sz="1600" b="1" dirty="0">
                <a:ln w="6350" cmpd="sng">
                  <a:solidFill>
                    <a:schemeClr val="accent1">
                      <a:satMod val="190000"/>
                      <a:alpha val="0"/>
                    </a:schemeClr>
                  </a:solidFill>
                  <a:prstDash val="solid"/>
                </a:ln>
                <a:solidFill>
                  <a:srgbClr val="1F4FFF"/>
                </a:solidFill>
              </a:rPr>
              <a:t>D.Z. Freedman PRD 9 (1974)</a:t>
            </a:r>
            <a:endParaRPr lang="en-US" sz="1600" b="1" dirty="0">
              <a:ln w="6350" cmpd="sng">
                <a:solidFill>
                  <a:schemeClr val="accent1">
                    <a:satMod val="190000"/>
                    <a:alpha val="0"/>
                  </a:schemeClr>
                </a:solidFill>
                <a:prstDash val="solid"/>
              </a:ln>
              <a:solidFill>
                <a:schemeClr val="tx2">
                  <a:lumMod val="60000"/>
                  <a:lumOff val="40000"/>
                </a:schemeClr>
              </a:solidFill>
            </a:endParaRPr>
          </a:p>
        </p:txBody>
      </p:sp>
      <p:pic>
        <p:nvPicPr>
          <p:cNvPr id="13" name="Picture 12">
            <a:extLst>
              <a:ext uri="{FF2B5EF4-FFF2-40B4-BE49-F238E27FC236}">
                <a16:creationId xmlns:a16="http://schemas.microsoft.com/office/drawing/2014/main" id="{AB0FBE57-5394-4A4B-BB02-3CDF18FA9223}"/>
              </a:ext>
            </a:extLst>
          </p:cNvPr>
          <p:cNvPicPr>
            <a:picLocks noChangeAspect="1"/>
          </p:cNvPicPr>
          <p:nvPr/>
        </p:nvPicPr>
        <p:blipFill>
          <a:blip r:embed="rId4"/>
          <a:stretch>
            <a:fillRect/>
          </a:stretch>
        </p:blipFill>
        <p:spPr>
          <a:xfrm>
            <a:off x="3290396" y="3830980"/>
            <a:ext cx="4017023" cy="1898374"/>
          </a:xfrm>
          <a:prstGeom prst="rect">
            <a:avLst/>
          </a:prstGeom>
        </p:spPr>
      </p:pic>
      <p:sp>
        <p:nvSpPr>
          <p:cNvPr id="4" name="Rectangle 3">
            <a:extLst>
              <a:ext uri="{FF2B5EF4-FFF2-40B4-BE49-F238E27FC236}">
                <a16:creationId xmlns:a16="http://schemas.microsoft.com/office/drawing/2014/main" id="{F4D27CE1-530D-A24D-8F1B-7A34C71D8FD1}"/>
              </a:ext>
            </a:extLst>
          </p:cNvPr>
          <p:cNvSpPr/>
          <p:nvPr/>
        </p:nvSpPr>
        <p:spPr>
          <a:xfrm>
            <a:off x="5226283" y="3875653"/>
            <a:ext cx="1239860" cy="417702"/>
          </a:xfrm>
          <a:prstGeom prst="rect">
            <a:avLst/>
          </a:prstGeom>
          <a:no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8" name="Picture 17">
            <a:extLst>
              <a:ext uri="{FF2B5EF4-FFF2-40B4-BE49-F238E27FC236}">
                <a16:creationId xmlns:a16="http://schemas.microsoft.com/office/drawing/2014/main" id="{AD5C8D7F-A875-A641-BA93-64F2420FF43B}"/>
              </a:ext>
            </a:extLst>
          </p:cNvPr>
          <p:cNvPicPr>
            <a:picLocks noChangeAspect="1"/>
          </p:cNvPicPr>
          <p:nvPr/>
        </p:nvPicPr>
        <p:blipFill>
          <a:blip r:embed="rId5"/>
          <a:stretch>
            <a:fillRect/>
          </a:stretch>
        </p:blipFill>
        <p:spPr>
          <a:xfrm>
            <a:off x="475372" y="4722131"/>
            <a:ext cx="2047429" cy="909968"/>
          </a:xfrm>
          <a:prstGeom prst="rect">
            <a:avLst/>
          </a:prstGeom>
        </p:spPr>
      </p:pic>
      <p:pic>
        <p:nvPicPr>
          <p:cNvPr id="15" name="Picture 14" descr="scatter.png">
            <a:extLst>
              <a:ext uri="{FF2B5EF4-FFF2-40B4-BE49-F238E27FC236}">
                <a16:creationId xmlns:a16="http://schemas.microsoft.com/office/drawing/2014/main" id="{DA6F3745-87EF-0741-A076-C20D6B0A2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284" y="1760651"/>
            <a:ext cx="2459606" cy="2535675"/>
          </a:xfrm>
          <a:prstGeom prst="rect">
            <a:avLst/>
          </a:prstGeom>
        </p:spPr>
      </p:pic>
      <p:cxnSp>
        <p:nvCxnSpPr>
          <p:cNvPr id="5" name="Straight Arrow Connector 4">
            <a:extLst>
              <a:ext uri="{FF2B5EF4-FFF2-40B4-BE49-F238E27FC236}">
                <a16:creationId xmlns:a16="http://schemas.microsoft.com/office/drawing/2014/main" id="{587CD926-EB56-ACE2-5598-F77E75CAAC3E}"/>
              </a:ext>
            </a:extLst>
          </p:cNvPr>
          <p:cNvCxnSpPr>
            <a:cxnSpLocks/>
          </p:cNvCxnSpPr>
          <p:nvPr/>
        </p:nvCxnSpPr>
        <p:spPr>
          <a:xfrm>
            <a:off x="8112318" y="2952206"/>
            <a:ext cx="0" cy="1583989"/>
          </a:xfrm>
          <a:prstGeom prst="straightConnector1">
            <a:avLst/>
          </a:prstGeom>
          <a:ln w="666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774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04" y="164392"/>
            <a:ext cx="11501908" cy="510909"/>
          </a:xfrm>
        </p:spPr>
        <p:txBody>
          <a:bodyPr/>
          <a:lstStyle/>
          <a:p>
            <a:r>
              <a:rPr lang="en-US" dirty="0"/>
              <a:t>Coherent Elastic Neutrino Nucleus Scattering (</a:t>
            </a:r>
            <a:r>
              <a:rPr lang="en-US" dirty="0" err="1"/>
              <a:t>CEvNS</a:t>
            </a:r>
            <a:r>
              <a:rPr lang="en-US" dirty="0"/>
              <a:t>)</a:t>
            </a:r>
          </a:p>
        </p:txBody>
      </p:sp>
      <p:sp>
        <p:nvSpPr>
          <p:cNvPr id="3" name="Shape 151"/>
          <p:cNvSpPr/>
          <p:nvPr/>
        </p:nvSpPr>
        <p:spPr>
          <a:xfrm>
            <a:off x="343504" y="782858"/>
            <a:ext cx="6293870" cy="61555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449262">
              <a:spcBef>
                <a:spcPts val="600"/>
              </a:spcBef>
              <a:tabLst>
                <a:tab pos="723900" algn="l"/>
                <a:tab pos="1447800" algn="l"/>
                <a:tab pos="2171700" algn="l"/>
                <a:tab pos="2895600" algn="l"/>
                <a:tab pos="3619500" algn="l"/>
                <a:tab pos="4343400" algn="l"/>
                <a:tab pos="5067300" algn="l"/>
              </a:tabLst>
              <a:defRPr sz="2800" b="1">
                <a:solidFill>
                  <a:srgbClr val="FFFFFF"/>
                </a:solidFill>
              </a:defRPr>
            </a:pPr>
            <a:r>
              <a:rPr sz="2000" b="0" dirty="0">
                <a:solidFill>
                  <a:srgbClr val="7030A0"/>
                </a:solidFill>
              </a:rPr>
              <a:t>A neutrino</a:t>
            </a:r>
            <a:r>
              <a:rPr lang="en-US" sz="2000" b="0" dirty="0">
                <a:solidFill>
                  <a:srgbClr val="7030A0"/>
                </a:solidFill>
              </a:rPr>
              <a:t> scatters on</a:t>
            </a:r>
            <a:r>
              <a:rPr sz="2000" b="0" dirty="0">
                <a:solidFill>
                  <a:srgbClr val="7030A0"/>
                </a:solidFill>
              </a:rPr>
              <a:t> a nucleus via exchange of a Z, and the nucleus recoils as a whole</a:t>
            </a:r>
            <a:endParaRPr lang="en-US" sz="2000" b="1" dirty="0">
              <a:solidFill>
                <a:srgbClr val="7030A0"/>
              </a:solidFill>
            </a:endParaRPr>
          </a:p>
        </p:txBody>
      </p:sp>
      <p:pic>
        <p:nvPicPr>
          <p:cNvPr id="33" name="image6.pdf" descr="latex-image-1.pdf"/>
          <p:cNvPicPr>
            <a:picLocks noChangeAspect="1"/>
          </p:cNvPicPr>
          <p:nvPr/>
        </p:nvPicPr>
        <p:blipFill>
          <a:blip r:embed="rId3"/>
          <a:stretch>
            <a:fillRect/>
          </a:stretch>
        </p:blipFill>
        <p:spPr>
          <a:xfrm>
            <a:off x="641096" y="5207888"/>
            <a:ext cx="7480106" cy="729661"/>
          </a:xfrm>
          <a:prstGeom prst="rect">
            <a:avLst/>
          </a:prstGeom>
          <a:ln w="12700">
            <a:miter lim="400000"/>
          </a:ln>
        </p:spPr>
      </p:pic>
      <p:grpSp>
        <p:nvGrpSpPr>
          <p:cNvPr id="34" name="Group 155"/>
          <p:cNvGrpSpPr>
            <a:grpSpLocks noChangeAspect="1"/>
          </p:cNvGrpSpPr>
          <p:nvPr/>
        </p:nvGrpSpPr>
        <p:grpSpPr>
          <a:xfrm>
            <a:off x="9137037" y="5296886"/>
            <a:ext cx="1028504" cy="619119"/>
            <a:chOff x="0" y="0"/>
            <a:chExt cx="1698657" cy="1022524"/>
          </a:xfrm>
        </p:grpSpPr>
        <p:sp>
          <p:nvSpPr>
            <p:cNvPr id="35" name="Shape 153"/>
            <p:cNvSpPr/>
            <p:nvPr/>
          </p:nvSpPr>
          <p:spPr>
            <a:xfrm>
              <a:off x="0" y="0"/>
              <a:ext cx="1698658" cy="1022525"/>
            </a:xfrm>
            <a:prstGeom prst="rect">
              <a:avLst/>
            </a:prstGeom>
            <a:solidFill>
              <a:srgbClr val="C0FFE6"/>
            </a:solidFill>
            <a:ln w="9525" cap="flat">
              <a:solidFill>
                <a:srgbClr val="000000"/>
              </a:solidFill>
              <a:prstDash val="solid"/>
              <a:round/>
            </a:ln>
            <a:effectLst/>
          </p:spPr>
          <p:txBody>
            <a:bodyPr wrap="square" lIns="45719" tIns="45719" rIns="45719" bIns="45719" numCol="1" anchor="t">
              <a:noAutofit/>
            </a:bodyPr>
            <a:lstStyle/>
            <a:p>
              <a:pPr defTabSz="449262">
                <a:lnSpc>
                  <a:spcPct val="104000"/>
                </a:lnSpc>
                <a:defRPr sz="2800" b="1">
                  <a:solidFill>
                    <a:srgbClr val="FFFFFF"/>
                  </a:solidFill>
                </a:defRPr>
              </a:pPr>
              <a:endParaRPr/>
            </a:p>
          </p:txBody>
        </p:sp>
        <p:pic>
          <p:nvPicPr>
            <p:cNvPr id="36" name="image7.pdf" descr="latex-image-1.pdf"/>
            <p:cNvPicPr>
              <a:picLocks noChangeAspect="1"/>
            </p:cNvPicPr>
            <p:nvPr/>
          </p:nvPicPr>
          <p:blipFill>
            <a:blip r:embed="rId4"/>
            <a:stretch>
              <a:fillRect/>
            </a:stretch>
          </p:blipFill>
          <p:spPr>
            <a:xfrm>
              <a:off x="138972" y="196313"/>
              <a:ext cx="1463264" cy="588875"/>
            </a:xfrm>
            <a:prstGeom prst="rect">
              <a:avLst/>
            </a:prstGeom>
            <a:ln w="12700" cap="flat">
              <a:noFill/>
              <a:miter lim="400000"/>
            </a:ln>
            <a:effectLst/>
          </p:spPr>
        </p:pic>
      </p:grpSp>
      <p:sp>
        <p:nvSpPr>
          <p:cNvPr id="37" name="Shape 156"/>
          <p:cNvSpPr/>
          <p:nvPr/>
        </p:nvSpPr>
        <p:spPr>
          <a:xfrm>
            <a:off x="1458567" y="5995382"/>
            <a:ext cx="7563041" cy="685314"/>
          </a:xfrm>
          <a:prstGeom prst="rect">
            <a:avLst/>
          </a:prstGeom>
          <a:ln w="12700">
            <a:miter lim="400000"/>
          </a:ln>
          <a:extLst>
            <a:ext uri="{C572A759-6A51-4108-AA02-DFA0A04FC94B}">
              <ma14:wrappingTextBoxFlag xmlns="" xmlns:ma14="http://schemas.microsoft.com/office/mac/drawingml/2011/main" val="1"/>
            </a:ext>
          </a:extLst>
        </p:spPr>
        <p:txBody>
          <a:bodyPr wrap="square" lIns="65023" tIns="65023" rIns="65023" bIns="65023">
            <a:spAutoFit/>
          </a:bodyPr>
          <a:lstStyle/>
          <a:p>
            <a:pPr algn="ctr"/>
            <a:r>
              <a:rPr dirty="0" err="1">
                <a:solidFill>
                  <a:srgbClr val="FF0000"/>
                </a:solidFill>
              </a:rPr>
              <a:t>CEvNS</a:t>
            </a:r>
            <a:r>
              <a:rPr dirty="0">
                <a:solidFill>
                  <a:srgbClr val="FF0000"/>
                </a:solidFill>
              </a:rPr>
              <a:t> cross section is </a:t>
            </a:r>
            <a:r>
              <a:rPr lang="en-US" dirty="0">
                <a:solidFill>
                  <a:srgbClr val="FF0000"/>
                </a:solidFill>
              </a:rPr>
              <a:t>accurately calculated in </a:t>
            </a:r>
            <a:r>
              <a:rPr dirty="0">
                <a:solidFill>
                  <a:srgbClr val="FF0000"/>
                </a:solidFill>
              </a:rPr>
              <a:t>the Standard Model</a:t>
            </a:r>
            <a:r>
              <a:rPr lang="en-US" dirty="0">
                <a:solidFill>
                  <a:srgbClr val="FF0000"/>
                </a:solidFill>
              </a:rPr>
              <a:t> !!!</a:t>
            </a:r>
          </a:p>
          <a:p>
            <a:pPr algn="ctr"/>
            <a:r>
              <a:rPr lang="en-US" dirty="0">
                <a:solidFill>
                  <a:srgbClr val="FF0000"/>
                </a:solidFill>
              </a:rPr>
              <a:t>Need to add nuclear physics to calculate form factor</a:t>
            </a:r>
            <a:endParaRPr dirty="0">
              <a:solidFill>
                <a:srgbClr val="FF0000"/>
              </a:solidFill>
            </a:endParaRPr>
          </a:p>
        </p:txBody>
      </p:sp>
      <p:sp>
        <p:nvSpPr>
          <p:cNvPr id="43" name="TextBox 42">
            <a:extLst>
              <a:ext uri="{FF2B5EF4-FFF2-40B4-BE49-F238E27FC236}">
                <a16:creationId xmlns:a16="http://schemas.microsoft.com/office/drawing/2014/main" id="{D53B30D0-39AB-784B-835E-68161DAE19BE}"/>
              </a:ext>
            </a:extLst>
          </p:cNvPr>
          <p:cNvSpPr txBox="1"/>
          <p:nvPr/>
        </p:nvSpPr>
        <p:spPr>
          <a:xfrm>
            <a:off x="4783299" y="2210542"/>
            <a:ext cx="3781326" cy="2185214"/>
          </a:xfrm>
          <a:prstGeom prst="rect">
            <a:avLst/>
          </a:prstGeom>
          <a:noFill/>
        </p:spPr>
        <p:txBody>
          <a:bodyPr wrap="square" rtlCol="0">
            <a:spAutoFit/>
          </a:bodyPr>
          <a:lstStyle/>
          <a:p>
            <a:pPr algn="ctr">
              <a:spcBef>
                <a:spcPct val="50000"/>
              </a:spcBef>
            </a:pPr>
            <a:r>
              <a:rPr lang="en-US" sz="1600" b="1" dirty="0">
                <a:ln w="6350" cmpd="sng">
                  <a:solidFill>
                    <a:schemeClr val="accent1">
                      <a:satMod val="190000"/>
                      <a:alpha val="0"/>
                    </a:schemeClr>
                  </a:solidFill>
                  <a:prstDash val="solid"/>
                </a:ln>
                <a:solidFill>
                  <a:srgbClr val="1F4FFF"/>
                </a:solidFill>
              </a:rPr>
              <a:t>D.Z. Freedman PRD 9 (1974)</a:t>
            </a:r>
          </a:p>
          <a:p>
            <a:pPr algn="ctr">
              <a:spcBef>
                <a:spcPct val="50000"/>
              </a:spcBef>
            </a:pPr>
            <a:r>
              <a:rPr lang="en-US" sz="1600" b="1" dirty="0">
                <a:ln w="6350" cmpd="sng">
                  <a:solidFill>
                    <a:schemeClr val="accent1">
                      <a:satMod val="190000"/>
                      <a:alpha val="0"/>
                    </a:schemeClr>
                  </a:solidFill>
                  <a:prstDash val="solid"/>
                </a:ln>
                <a:solidFill>
                  <a:srgbClr val="1F4FFF"/>
                </a:solidFill>
              </a:rPr>
              <a:t>Submitted Oct 15, 1973 </a:t>
            </a:r>
          </a:p>
          <a:p>
            <a:pPr algn="ctr">
              <a:spcBef>
                <a:spcPct val="50000"/>
              </a:spcBef>
            </a:pPr>
            <a:endParaRPr lang="en-US" sz="1600" b="1" dirty="0">
              <a:ln w="6350" cmpd="sng">
                <a:solidFill>
                  <a:schemeClr val="accent1">
                    <a:satMod val="190000"/>
                    <a:alpha val="0"/>
                  </a:schemeClr>
                </a:solidFill>
                <a:prstDash val="solid"/>
              </a:ln>
              <a:solidFill>
                <a:schemeClr val="tx2">
                  <a:lumMod val="60000"/>
                  <a:lumOff val="40000"/>
                </a:schemeClr>
              </a:solidFill>
            </a:endParaRPr>
          </a:p>
          <a:p>
            <a:pPr algn="ctr">
              <a:spcBef>
                <a:spcPct val="50000"/>
              </a:spcBef>
            </a:pPr>
            <a:r>
              <a:rPr lang="en-US" sz="1600" b="1" dirty="0" err="1">
                <a:ln w="6350" cmpd="sng">
                  <a:solidFill>
                    <a:schemeClr val="accent1">
                      <a:satMod val="190000"/>
                      <a:alpha val="0"/>
                    </a:schemeClr>
                  </a:solidFill>
                  <a:prstDash val="solid"/>
                </a:ln>
                <a:solidFill>
                  <a:srgbClr val="1F4FFF"/>
                </a:solidFill>
              </a:rPr>
              <a:t>V.B.Kopeliovich</a:t>
            </a:r>
            <a:r>
              <a:rPr lang="en-US" sz="1600" b="1" dirty="0">
                <a:ln w="6350" cmpd="sng">
                  <a:solidFill>
                    <a:schemeClr val="accent1">
                      <a:satMod val="190000"/>
                      <a:alpha val="0"/>
                    </a:schemeClr>
                  </a:solidFill>
                  <a:prstDash val="solid"/>
                </a:ln>
                <a:solidFill>
                  <a:srgbClr val="1F4FFF"/>
                </a:solidFill>
              </a:rPr>
              <a:t> &amp; </a:t>
            </a:r>
            <a:r>
              <a:rPr lang="en-US" sz="1600" b="1" dirty="0" err="1">
                <a:ln w="6350" cmpd="sng">
                  <a:solidFill>
                    <a:schemeClr val="accent1">
                      <a:satMod val="190000"/>
                      <a:alpha val="0"/>
                    </a:schemeClr>
                  </a:solidFill>
                  <a:prstDash val="solid"/>
                </a:ln>
                <a:solidFill>
                  <a:srgbClr val="1F4FFF"/>
                </a:solidFill>
              </a:rPr>
              <a:t>L.L.Frankfurt</a:t>
            </a:r>
            <a:endParaRPr lang="en-US" sz="1600" b="1" dirty="0">
              <a:ln w="6350" cmpd="sng">
                <a:solidFill>
                  <a:schemeClr val="accent1">
                    <a:satMod val="190000"/>
                    <a:alpha val="0"/>
                  </a:schemeClr>
                </a:solidFill>
                <a:prstDash val="solid"/>
              </a:ln>
              <a:solidFill>
                <a:srgbClr val="1F4FFF"/>
              </a:solidFill>
            </a:endParaRPr>
          </a:p>
          <a:p>
            <a:pPr algn="ctr">
              <a:spcBef>
                <a:spcPct val="50000"/>
              </a:spcBef>
            </a:pPr>
            <a:r>
              <a:rPr lang="en-US" sz="1600" b="1" dirty="0">
                <a:ln w="6350" cmpd="sng">
                  <a:solidFill>
                    <a:schemeClr val="accent1">
                      <a:satMod val="190000"/>
                      <a:alpha val="0"/>
                    </a:schemeClr>
                  </a:solidFill>
                  <a:prstDash val="solid"/>
                </a:ln>
                <a:solidFill>
                  <a:srgbClr val="1F4FFF"/>
                </a:solidFill>
              </a:rPr>
              <a:t>JETP  Lett. 19 (1974) </a:t>
            </a:r>
          </a:p>
          <a:p>
            <a:pPr algn="ctr">
              <a:spcBef>
                <a:spcPct val="50000"/>
              </a:spcBef>
            </a:pPr>
            <a:r>
              <a:rPr lang="en-US" sz="1600" b="1" dirty="0">
                <a:ln w="6350" cmpd="sng">
                  <a:solidFill>
                    <a:schemeClr val="accent1">
                      <a:satMod val="190000"/>
                      <a:alpha val="0"/>
                    </a:schemeClr>
                  </a:solidFill>
                  <a:prstDash val="solid"/>
                </a:ln>
                <a:solidFill>
                  <a:srgbClr val="1F4FFF"/>
                </a:solidFill>
              </a:rPr>
              <a:t>Submitted Jan 7, 1974</a:t>
            </a:r>
          </a:p>
        </p:txBody>
      </p:sp>
      <p:pic>
        <p:nvPicPr>
          <p:cNvPr id="5" name="Picture 4">
            <a:extLst>
              <a:ext uri="{FF2B5EF4-FFF2-40B4-BE49-F238E27FC236}">
                <a16:creationId xmlns:a16="http://schemas.microsoft.com/office/drawing/2014/main" id="{343F76A5-D7C3-E045-B713-83FB6C9B77C2}"/>
              </a:ext>
            </a:extLst>
          </p:cNvPr>
          <p:cNvPicPr>
            <a:picLocks noChangeAspect="1"/>
          </p:cNvPicPr>
          <p:nvPr/>
        </p:nvPicPr>
        <p:blipFill>
          <a:blip r:embed="rId5"/>
          <a:stretch>
            <a:fillRect/>
          </a:stretch>
        </p:blipFill>
        <p:spPr>
          <a:xfrm>
            <a:off x="591602" y="1665568"/>
            <a:ext cx="4191697" cy="3143773"/>
          </a:xfrm>
          <a:prstGeom prst="rect">
            <a:avLst/>
          </a:prstGeom>
        </p:spPr>
      </p:pic>
      <p:pic>
        <p:nvPicPr>
          <p:cNvPr id="12" name="Picture 11">
            <a:extLst>
              <a:ext uri="{FF2B5EF4-FFF2-40B4-BE49-F238E27FC236}">
                <a16:creationId xmlns:a16="http://schemas.microsoft.com/office/drawing/2014/main" id="{53855D87-E1B0-CA4A-A418-5E5649268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5238" y="1413396"/>
            <a:ext cx="3022564" cy="3250903"/>
          </a:xfrm>
          <a:prstGeom prst="rect">
            <a:avLst/>
          </a:prstGeom>
        </p:spPr>
      </p:pic>
      <p:sp>
        <p:nvSpPr>
          <p:cNvPr id="4" name="Rectangle 3">
            <a:extLst>
              <a:ext uri="{FF2B5EF4-FFF2-40B4-BE49-F238E27FC236}">
                <a16:creationId xmlns:a16="http://schemas.microsoft.com/office/drawing/2014/main" id="{E7AA403D-6508-514D-9312-DE27685C4AE5}"/>
              </a:ext>
            </a:extLst>
          </p:cNvPr>
          <p:cNvSpPr/>
          <p:nvPr/>
        </p:nvSpPr>
        <p:spPr>
          <a:xfrm>
            <a:off x="8564625" y="1034321"/>
            <a:ext cx="572412" cy="88442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4206197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2E43C-773B-F7BB-F762-58C07DA51CC0}"/>
              </a:ext>
            </a:extLst>
          </p:cNvPr>
          <p:cNvSpPr>
            <a:spLocks noGrp="1"/>
          </p:cNvSpPr>
          <p:nvPr>
            <p:ph type="title"/>
          </p:nvPr>
        </p:nvSpPr>
        <p:spPr>
          <a:xfrm>
            <a:off x="2364966" y="311657"/>
            <a:ext cx="7772400" cy="929485"/>
          </a:xfrm>
        </p:spPr>
        <p:txBody>
          <a:bodyPr/>
          <a:lstStyle/>
          <a:p>
            <a:pPr algn="ctr"/>
            <a:r>
              <a:rPr lang="en-US" dirty="0"/>
              <a:t>IBD vs. </a:t>
            </a:r>
            <a:r>
              <a:rPr lang="en-US" dirty="0" err="1"/>
              <a:t>CEvNS</a:t>
            </a:r>
            <a:r>
              <a:rPr lang="en-US" dirty="0"/>
              <a:t> at Nuclear Reactors</a:t>
            </a:r>
          </a:p>
        </p:txBody>
      </p:sp>
      <p:pic>
        <p:nvPicPr>
          <p:cNvPr id="3" name="Picture 2">
            <a:extLst>
              <a:ext uri="{FF2B5EF4-FFF2-40B4-BE49-F238E27FC236}">
                <a16:creationId xmlns:a16="http://schemas.microsoft.com/office/drawing/2014/main" id="{54D8B4F2-E124-2212-16D5-1311FDA5DDFE}"/>
              </a:ext>
            </a:extLst>
          </p:cNvPr>
          <p:cNvPicPr>
            <a:picLocks noChangeAspect="1"/>
          </p:cNvPicPr>
          <p:nvPr/>
        </p:nvPicPr>
        <p:blipFill>
          <a:blip r:embed="rId2"/>
          <a:stretch>
            <a:fillRect/>
          </a:stretch>
        </p:blipFill>
        <p:spPr>
          <a:xfrm>
            <a:off x="2364966" y="908191"/>
            <a:ext cx="7772400" cy="1305640"/>
          </a:xfrm>
          <a:prstGeom prst="rect">
            <a:avLst/>
          </a:prstGeom>
        </p:spPr>
      </p:pic>
      <p:sp>
        <p:nvSpPr>
          <p:cNvPr id="5" name="TextBox 4">
            <a:extLst>
              <a:ext uri="{FF2B5EF4-FFF2-40B4-BE49-F238E27FC236}">
                <a16:creationId xmlns:a16="http://schemas.microsoft.com/office/drawing/2014/main" id="{5D64BD29-CC19-4B1E-ED9B-172A6A419CC6}"/>
              </a:ext>
            </a:extLst>
          </p:cNvPr>
          <p:cNvSpPr txBox="1"/>
          <p:nvPr/>
        </p:nvSpPr>
        <p:spPr>
          <a:xfrm>
            <a:off x="3391724" y="2202498"/>
            <a:ext cx="6100354" cy="307777"/>
          </a:xfrm>
          <a:prstGeom prst="rect">
            <a:avLst/>
          </a:prstGeom>
          <a:noFill/>
        </p:spPr>
        <p:txBody>
          <a:bodyPr wrap="square">
            <a:spAutoFit/>
          </a:bodyPr>
          <a:lstStyle/>
          <a:p>
            <a:r>
              <a:rPr lang="en-US" sz="1400" i="1" dirty="0" err="1">
                <a:effectLst/>
              </a:rPr>
              <a:t>Phys.Rev.D</a:t>
            </a:r>
            <a:r>
              <a:rPr lang="en-US" sz="1400" dirty="0">
                <a:effectLst/>
              </a:rPr>
              <a:t> 102 (2020) 5, 053008,</a:t>
            </a:r>
            <a:r>
              <a:rPr lang="en-US" sz="1400" dirty="0"/>
              <a:t> </a:t>
            </a:r>
            <a:r>
              <a:rPr lang="en-US" sz="1400" dirty="0">
                <a:effectLst/>
              </a:rPr>
              <a:t>e-Print: </a:t>
            </a:r>
            <a:r>
              <a:rPr lang="en-US" sz="1400" u="none" strike="noStrike" dirty="0">
                <a:solidFill>
                  <a:srgbClr val="0050B3"/>
                </a:solidFill>
                <a:effectLst/>
                <a:hlinkClick r:id="rId3"/>
              </a:rPr>
              <a:t>2005.10907</a:t>
            </a:r>
            <a:r>
              <a:rPr lang="en-US" sz="1400" dirty="0">
                <a:effectLst/>
              </a:rPr>
              <a:t> [</a:t>
            </a:r>
            <a:r>
              <a:rPr lang="en-US" sz="1400" dirty="0" err="1">
                <a:effectLst/>
              </a:rPr>
              <a:t>physics.ins</a:t>
            </a:r>
            <a:r>
              <a:rPr lang="en-US" sz="1400" dirty="0">
                <a:effectLst/>
              </a:rPr>
              <a:t>-det]</a:t>
            </a:r>
          </a:p>
        </p:txBody>
      </p:sp>
      <p:sp>
        <p:nvSpPr>
          <p:cNvPr id="6" name="TextBox 5">
            <a:extLst>
              <a:ext uri="{FF2B5EF4-FFF2-40B4-BE49-F238E27FC236}">
                <a16:creationId xmlns:a16="http://schemas.microsoft.com/office/drawing/2014/main" id="{DD600D41-3DD6-17F8-90C3-8188C02681BC}"/>
              </a:ext>
            </a:extLst>
          </p:cNvPr>
          <p:cNvSpPr txBox="1"/>
          <p:nvPr/>
        </p:nvSpPr>
        <p:spPr>
          <a:xfrm>
            <a:off x="1823489" y="2773859"/>
            <a:ext cx="9236824" cy="341632"/>
          </a:xfrm>
          <a:prstGeom prst="rect">
            <a:avLst/>
          </a:prstGeom>
          <a:noFill/>
        </p:spPr>
        <p:txBody>
          <a:bodyPr wrap="none" rtlCol="0">
            <a:spAutoFit/>
          </a:bodyPr>
          <a:lstStyle/>
          <a:p>
            <a:pPr algn="ctr">
              <a:lnSpc>
                <a:spcPct val="90000"/>
              </a:lnSpc>
            </a:pPr>
            <a:r>
              <a:rPr lang="en-US" dirty="0">
                <a:solidFill>
                  <a:srgbClr val="7030A0"/>
                </a:solidFill>
              </a:rPr>
              <a:t>Example if 1 kg detector 10 m away from 100 MW </a:t>
            </a:r>
            <a:r>
              <a:rPr lang="en-US" baseline="30000" dirty="0">
                <a:solidFill>
                  <a:srgbClr val="7030A0"/>
                </a:solidFill>
              </a:rPr>
              <a:t>235</a:t>
            </a:r>
            <a:r>
              <a:rPr lang="en-US" dirty="0">
                <a:solidFill>
                  <a:srgbClr val="7030A0"/>
                </a:solidFill>
              </a:rPr>
              <a:t>U reactor number of events per year</a:t>
            </a:r>
          </a:p>
        </p:txBody>
      </p:sp>
      <p:sp>
        <p:nvSpPr>
          <p:cNvPr id="9" name="TextBox 8">
            <a:extLst>
              <a:ext uri="{FF2B5EF4-FFF2-40B4-BE49-F238E27FC236}">
                <a16:creationId xmlns:a16="http://schemas.microsoft.com/office/drawing/2014/main" id="{DB1A1CE5-2BE4-18A4-74AB-204DA5B51486}"/>
              </a:ext>
            </a:extLst>
          </p:cNvPr>
          <p:cNvSpPr txBox="1"/>
          <p:nvPr/>
        </p:nvSpPr>
        <p:spPr>
          <a:xfrm>
            <a:off x="3609972" y="3742510"/>
            <a:ext cx="4339651" cy="424732"/>
          </a:xfrm>
          <a:prstGeom prst="rect">
            <a:avLst/>
          </a:prstGeom>
          <a:noFill/>
        </p:spPr>
        <p:txBody>
          <a:bodyPr wrap="none" rtlCol="0">
            <a:spAutoFit/>
          </a:bodyPr>
          <a:lstStyle/>
          <a:p>
            <a:pPr algn="ctr">
              <a:lnSpc>
                <a:spcPct val="90000"/>
              </a:lnSpc>
            </a:pPr>
            <a:r>
              <a:rPr lang="en-US" sz="2400" b="1" dirty="0" err="1">
                <a:solidFill>
                  <a:srgbClr val="1F4FFF"/>
                </a:solidFill>
              </a:rPr>
              <a:t>CEvNS</a:t>
            </a:r>
            <a:r>
              <a:rPr lang="en-US" sz="2400" b="1" dirty="0">
                <a:solidFill>
                  <a:srgbClr val="1F4FFF"/>
                </a:solidFill>
              </a:rPr>
              <a:t> for 0.1 keV threshold</a:t>
            </a:r>
          </a:p>
        </p:txBody>
      </p:sp>
      <p:graphicFrame>
        <p:nvGraphicFramePr>
          <p:cNvPr id="11" name="Table 11">
            <a:extLst>
              <a:ext uri="{FF2B5EF4-FFF2-40B4-BE49-F238E27FC236}">
                <a16:creationId xmlns:a16="http://schemas.microsoft.com/office/drawing/2014/main" id="{0A666340-7ED7-92A0-2521-B841334E2C90}"/>
              </a:ext>
            </a:extLst>
          </p:cNvPr>
          <p:cNvGraphicFramePr>
            <a:graphicFrameLocks noGrp="1"/>
          </p:cNvGraphicFramePr>
          <p:nvPr>
            <p:extLst>
              <p:ext uri="{D42A27DB-BD31-4B8C-83A1-F6EECF244321}">
                <p14:modId xmlns:p14="http://schemas.microsoft.com/office/powerpoint/2010/main" val="2316879460"/>
              </p:ext>
            </p:extLst>
          </p:nvPr>
        </p:nvGraphicFramePr>
        <p:xfrm>
          <a:off x="155649" y="4347726"/>
          <a:ext cx="2921462" cy="741680"/>
        </p:xfrm>
        <a:graphic>
          <a:graphicData uri="http://schemas.openxmlformats.org/drawingml/2006/table">
            <a:tbl>
              <a:tblPr firstRow="1" bandRow="1">
                <a:tableStyleId>{5C22544A-7EE6-4342-B048-85BDC9FD1C3A}</a:tableStyleId>
              </a:tblPr>
              <a:tblGrid>
                <a:gridCol w="1460731">
                  <a:extLst>
                    <a:ext uri="{9D8B030D-6E8A-4147-A177-3AD203B41FA5}">
                      <a16:colId xmlns:a16="http://schemas.microsoft.com/office/drawing/2014/main" val="4218851779"/>
                    </a:ext>
                  </a:extLst>
                </a:gridCol>
                <a:gridCol w="1460731">
                  <a:extLst>
                    <a:ext uri="{9D8B030D-6E8A-4147-A177-3AD203B41FA5}">
                      <a16:colId xmlns:a16="http://schemas.microsoft.com/office/drawing/2014/main" val="182975984"/>
                    </a:ext>
                  </a:extLst>
                </a:gridCol>
              </a:tblGrid>
              <a:tr h="370840">
                <a:tc>
                  <a:txBody>
                    <a:bodyPr/>
                    <a:lstStyle/>
                    <a:p>
                      <a:pPr algn="ctr"/>
                      <a:r>
                        <a:rPr lang="en-US" sz="1800" baseline="0" dirty="0"/>
                        <a:t>Target</a:t>
                      </a:r>
                    </a:p>
                  </a:txBody>
                  <a:tcPr/>
                </a:tc>
                <a:tc>
                  <a:txBody>
                    <a:bodyPr/>
                    <a:lstStyle/>
                    <a:p>
                      <a:pPr algn="ctr"/>
                      <a:r>
                        <a:rPr lang="en-US" dirty="0"/>
                        <a:t>CH</a:t>
                      </a:r>
                      <a:r>
                        <a:rPr lang="en-US" baseline="-25000" dirty="0"/>
                        <a:t>2</a:t>
                      </a:r>
                    </a:p>
                  </a:txBody>
                  <a:tcPr/>
                </a:tc>
                <a:extLst>
                  <a:ext uri="{0D108BD9-81ED-4DB2-BD59-A6C34878D82A}">
                    <a16:rowId xmlns:a16="http://schemas.microsoft.com/office/drawing/2014/main" val="2009408881"/>
                  </a:ext>
                </a:extLst>
              </a:tr>
              <a:tr h="370840">
                <a:tc>
                  <a:txBody>
                    <a:bodyPr/>
                    <a:lstStyle/>
                    <a:p>
                      <a:pPr algn="ctr"/>
                      <a:r>
                        <a:rPr lang="en-US" dirty="0"/>
                        <a:t>N. Events</a:t>
                      </a:r>
                    </a:p>
                  </a:txBody>
                  <a:tcPr/>
                </a:tc>
                <a:tc>
                  <a:txBody>
                    <a:bodyPr/>
                    <a:lstStyle/>
                    <a:p>
                      <a:pPr algn="ctr"/>
                      <a:r>
                        <a:rPr lang="en-US" dirty="0"/>
                        <a:t>418</a:t>
                      </a:r>
                    </a:p>
                  </a:txBody>
                  <a:tcPr/>
                </a:tc>
                <a:extLst>
                  <a:ext uri="{0D108BD9-81ED-4DB2-BD59-A6C34878D82A}">
                    <a16:rowId xmlns:a16="http://schemas.microsoft.com/office/drawing/2014/main" val="3321949186"/>
                  </a:ext>
                </a:extLst>
              </a:tr>
            </a:tbl>
          </a:graphicData>
        </a:graphic>
      </p:graphicFrame>
      <p:sp>
        <p:nvSpPr>
          <p:cNvPr id="13" name="TextBox 12">
            <a:extLst>
              <a:ext uri="{FF2B5EF4-FFF2-40B4-BE49-F238E27FC236}">
                <a16:creationId xmlns:a16="http://schemas.microsoft.com/office/drawing/2014/main" id="{3B5618D2-4C88-43C2-2377-42608F9C9FD2}"/>
              </a:ext>
            </a:extLst>
          </p:cNvPr>
          <p:cNvSpPr txBox="1"/>
          <p:nvPr/>
        </p:nvSpPr>
        <p:spPr>
          <a:xfrm>
            <a:off x="1379175" y="3742510"/>
            <a:ext cx="715260" cy="424732"/>
          </a:xfrm>
          <a:prstGeom prst="rect">
            <a:avLst/>
          </a:prstGeom>
          <a:noFill/>
        </p:spPr>
        <p:txBody>
          <a:bodyPr wrap="none" rtlCol="0">
            <a:spAutoFit/>
          </a:bodyPr>
          <a:lstStyle/>
          <a:p>
            <a:pPr algn="ctr">
              <a:lnSpc>
                <a:spcPct val="90000"/>
              </a:lnSpc>
            </a:pPr>
            <a:r>
              <a:rPr lang="en-US" sz="2400" b="1" dirty="0">
                <a:solidFill>
                  <a:srgbClr val="1F4FFF"/>
                </a:solidFill>
              </a:rPr>
              <a:t>IBD</a:t>
            </a:r>
          </a:p>
        </p:txBody>
      </p:sp>
      <p:graphicFrame>
        <p:nvGraphicFramePr>
          <p:cNvPr id="14" name="Table 14">
            <a:extLst>
              <a:ext uri="{FF2B5EF4-FFF2-40B4-BE49-F238E27FC236}">
                <a16:creationId xmlns:a16="http://schemas.microsoft.com/office/drawing/2014/main" id="{F83F0956-86C7-4D9D-646E-6AD33F6CD5A3}"/>
              </a:ext>
            </a:extLst>
          </p:cNvPr>
          <p:cNvGraphicFramePr>
            <a:graphicFrameLocks noGrp="1"/>
          </p:cNvGraphicFramePr>
          <p:nvPr>
            <p:extLst>
              <p:ext uri="{D42A27DB-BD31-4B8C-83A1-F6EECF244321}">
                <p14:modId xmlns:p14="http://schemas.microsoft.com/office/powerpoint/2010/main" val="1447307095"/>
              </p:ext>
            </p:extLst>
          </p:nvPr>
        </p:nvGraphicFramePr>
        <p:xfrm>
          <a:off x="3391724" y="4347726"/>
          <a:ext cx="5089656" cy="741680"/>
        </p:xfrm>
        <a:graphic>
          <a:graphicData uri="http://schemas.openxmlformats.org/drawingml/2006/table">
            <a:tbl>
              <a:tblPr firstRow="1" bandRow="1">
                <a:tableStyleId>{5C22544A-7EE6-4342-B048-85BDC9FD1C3A}</a:tableStyleId>
              </a:tblPr>
              <a:tblGrid>
                <a:gridCol w="848276">
                  <a:extLst>
                    <a:ext uri="{9D8B030D-6E8A-4147-A177-3AD203B41FA5}">
                      <a16:colId xmlns:a16="http://schemas.microsoft.com/office/drawing/2014/main" val="1290630231"/>
                    </a:ext>
                  </a:extLst>
                </a:gridCol>
                <a:gridCol w="848276">
                  <a:extLst>
                    <a:ext uri="{9D8B030D-6E8A-4147-A177-3AD203B41FA5}">
                      <a16:colId xmlns:a16="http://schemas.microsoft.com/office/drawing/2014/main" val="2779699527"/>
                    </a:ext>
                  </a:extLst>
                </a:gridCol>
                <a:gridCol w="848276">
                  <a:extLst>
                    <a:ext uri="{9D8B030D-6E8A-4147-A177-3AD203B41FA5}">
                      <a16:colId xmlns:a16="http://schemas.microsoft.com/office/drawing/2014/main" val="2585040993"/>
                    </a:ext>
                  </a:extLst>
                </a:gridCol>
                <a:gridCol w="848276">
                  <a:extLst>
                    <a:ext uri="{9D8B030D-6E8A-4147-A177-3AD203B41FA5}">
                      <a16:colId xmlns:a16="http://schemas.microsoft.com/office/drawing/2014/main" val="3665987066"/>
                    </a:ext>
                  </a:extLst>
                </a:gridCol>
                <a:gridCol w="848276">
                  <a:extLst>
                    <a:ext uri="{9D8B030D-6E8A-4147-A177-3AD203B41FA5}">
                      <a16:colId xmlns:a16="http://schemas.microsoft.com/office/drawing/2014/main" val="1933538723"/>
                    </a:ext>
                  </a:extLst>
                </a:gridCol>
                <a:gridCol w="848276">
                  <a:extLst>
                    <a:ext uri="{9D8B030D-6E8A-4147-A177-3AD203B41FA5}">
                      <a16:colId xmlns:a16="http://schemas.microsoft.com/office/drawing/2014/main" val="1567380957"/>
                    </a:ext>
                  </a:extLst>
                </a:gridCol>
              </a:tblGrid>
              <a:tr h="370840">
                <a:tc>
                  <a:txBody>
                    <a:bodyPr/>
                    <a:lstStyle/>
                    <a:p>
                      <a:pPr algn="ctr"/>
                      <a:r>
                        <a:rPr lang="en-US" dirty="0"/>
                        <a:t>C</a:t>
                      </a:r>
                    </a:p>
                  </a:txBody>
                  <a:tcPr/>
                </a:tc>
                <a:tc>
                  <a:txBody>
                    <a:bodyPr/>
                    <a:lstStyle/>
                    <a:p>
                      <a:pPr algn="ctr"/>
                      <a:r>
                        <a:rPr lang="en-US" dirty="0"/>
                        <a:t>Ne</a:t>
                      </a:r>
                    </a:p>
                  </a:txBody>
                  <a:tcPr/>
                </a:tc>
                <a:tc>
                  <a:txBody>
                    <a:bodyPr/>
                    <a:lstStyle/>
                    <a:p>
                      <a:pPr algn="ctr"/>
                      <a:r>
                        <a:rPr lang="en-US" dirty="0"/>
                        <a:t>Si</a:t>
                      </a:r>
                    </a:p>
                  </a:txBody>
                  <a:tcPr/>
                </a:tc>
                <a:tc>
                  <a:txBody>
                    <a:bodyPr/>
                    <a:lstStyle/>
                    <a:p>
                      <a:pPr algn="ctr"/>
                      <a:r>
                        <a:rPr lang="en-US" dirty="0" err="1"/>
                        <a:t>Ar</a:t>
                      </a:r>
                      <a:endParaRPr lang="en-US" dirty="0"/>
                    </a:p>
                  </a:txBody>
                  <a:tcPr/>
                </a:tc>
                <a:tc>
                  <a:txBody>
                    <a:bodyPr/>
                    <a:lstStyle/>
                    <a:p>
                      <a:pPr algn="ctr"/>
                      <a:r>
                        <a:rPr lang="en-US" dirty="0"/>
                        <a:t>Ge</a:t>
                      </a:r>
                    </a:p>
                  </a:txBody>
                  <a:tcPr/>
                </a:tc>
                <a:tc>
                  <a:txBody>
                    <a:bodyPr/>
                    <a:lstStyle/>
                    <a:p>
                      <a:pPr algn="ctr"/>
                      <a:r>
                        <a:rPr lang="en-US" dirty="0"/>
                        <a:t>Xe</a:t>
                      </a:r>
                    </a:p>
                  </a:txBody>
                  <a:tcPr/>
                </a:tc>
                <a:extLst>
                  <a:ext uri="{0D108BD9-81ED-4DB2-BD59-A6C34878D82A}">
                    <a16:rowId xmlns:a16="http://schemas.microsoft.com/office/drawing/2014/main" val="158609429"/>
                  </a:ext>
                </a:extLst>
              </a:tr>
              <a:tr h="370840">
                <a:tc>
                  <a:txBody>
                    <a:bodyPr/>
                    <a:lstStyle/>
                    <a:p>
                      <a:pPr algn="ctr"/>
                      <a:r>
                        <a:rPr lang="en-US" dirty="0"/>
                        <a:t>1023</a:t>
                      </a:r>
                    </a:p>
                  </a:txBody>
                  <a:tcPr/>
                </a:tc>
                <a:tc>
                  <a:txBody>
                    <a:bodyPr/>
                    <a:lstStyle/>
                    <a:p>
                      <a:pPr algn="ctr"/>
                      <a:r>
                        <a:rPr lang="en-US" dirty="0"/>
                        <a:t>1565</a:t>
                      </a:r>
                    </a:p>
                  </a:txBody>
                  <a:tcPr/>
                </a:tc>
                <a:tc>
                  <a:txBody>
                    <a:bodyPr/>
                    <a:lstStyle/>
                    <a:p>
                      <a:pPr algn="ctr"/>
                      <a:r>
                        <a:rPr lang="en-US" dirty="0"/>
                        <a:t>1954</a:t>
                      </a:r>
                    </a:p>
                  </a:txBody>
                  <a:tcPr/>
                </a:tc>
                <a:tc>
                  <a:txBody>
                    <a:bodyPr/>
                    <a:lstStyle/>
                    <a:p>
                      <a:pPr algn="ctr"/>
                      <a:r>
                        <a:rPr lang="en-US" dirty="0"/>
                        <a:t>2908</a:t>
                      </a:r>
                    </a:p>
                  </a:txBody>
                  <a:tcPr/>
                </a:tc>
                <a:tc>
                  <a:txBody>
                    <a:bodyPr/>
                    <a:lstStyle/>
                    <a:p>
                      <a:pPr algn="ctr"/>
                      <a:r>
                        <a:rPr lang="en-US" dirty="0"/>
                        <a:t>3913</a:t>
                      </a:r>
                    </a:p>
                  </a:txBody>
                  <a:tcPr/>
                </a:tc>
                <a:tc>
                  <a:txBody>
                    <a:bodyPr/>
                    <a:lstStyle/>
                    <a:p>
                      <a:pPr algn="ctr"/>
                      <a:r>
                        <a:rPr lang="en-US" dirty="0"/>
                        <a:t>4623</a:t>
                      </a:r>
                    </a:p>
                  </a:txBody>
                  <a:tcPr/>
                </a:tc>
                <a:extLst>
                  <a:ext uri="{0D108BD9-81ED-4DB2-BD59-A6C34878D82A}">
                    <a16:rowId xmlns:a16="http://schemas.microsoft.com/office/drawing/2014/main" val="1134204029"/>
                  </a:ext>
                </a:extLst>
              </a:tr>
            </a:tbl>
          </a:graphicData>
        </a:graphic>
      </p:graphicFrame>
      <p:pic>
        <p:nvPicPr>
          <p:cNvPr id="15" name="Picture 14">
            <a:extLst>
              <a:ext uri="{FF2B5EF4-FFF2-40B4-BE49-F238E27FC236}">
                <a16:creationId xmlns:a16="http://schemas.microsoft.com/office/drawing/2014/main" id="{AA727A43-6B01-538B-A728-C278B523A96A}"/>
              </a:ext>
            </a:extLst>
          </p:cNvPr>
          <p:cNvPicPr>
            <a:picLocks noChangeAspect="1"/>
          </p:cNvPicPr>
          <p:nvPr/>
        </p:nvPicPr>
        <p:blipFill>
          <a:blip r:embed="rId4"/>
          <a:stretch>
            <a:fillRect/>
          </a:stretch>
        </p:blipFill>
        <p:spPr>
          <a:xfrm>
            <a:off x="8587683" y="3613670"/>
            <a:ext cx="3601142" cy="2209792"/>
          </a:xfrm>
          <a:prstGeom prst="rect">
            <a:avLst/>
          </a:prstGeom>
        </p:spPr>
      </p:pic>
      <p:sp>
        <p:nvSpPr>
          <p:cNvPr id="16" name="TextBox 15">
            <a:extLst>
              <a:ext uri="{FF2B5EF4-FFF2-40B4-BE49-F238E27FC236}">
                <a16:creationId xmlns:a16="http://schemas.microsoft.com/office/drawing/2014/main" id="{989A0EB7-33B0-9EB6-EC0F-CC7598C008F9}"/>
              </a:ext>
            </a:extLst>
          </p:cNvPr>
          <p:cNvSpPr txBox="1"/>
          <p:nvPr/>
        </p:nvSpPr>
        <p:spPr>
          <a:xfrm>
            <a:off x="10326779" y="4648208"/>
            <a:ext cx="1467068" cy="341632"/>
          </a:xfrm>
          <a:prstGeom prst="rect">
            <a:avLst/>
          </a:prstGeom>
          <a:noFill/>
        </p:spPr>
        <p:txBody>
          <a:bodyPr wrap="none" rtlCol="0">
            <a:spAutoFit/>
          </a:bodyPr>
          <a:lstStyle/>
          <a:p>
            <a:pPr algn="ctr">
              <a:lnSpc>
                <a:spcPct val="90000"/>
              </a:lnSpc>
            </a:pPr>
            <a:r>
              <a:rPr lang="en-US" b="1" dirty="0"/>
              <a:t>Ge detector</a:t>
            </a:r>
          </a:p>
        </p:txBody>
      </p:sp>
      <p:sp>
        <p:nvSpPr>
          <p:cNvPr id="17" name="TextBox 16">
            <a:extLst>
              <a:ext uri="{FF2B5EF4-FFF2-40B4-BE49-F238E27FC236}">
                <a16:creationId xmlns:a16="http://schemas.microsoft.com/office/drawing/2014/main" id="{7494A0FE-37F4-4829-8214-D8228E2EAA2A}"/>
              </a:ext>
            </a:extLst>
          </p:cNvPr>
          <p:cNvSpPr txBox="1"/>
          <p:nvPr/>
        </p:nvSpPr>
        <p:spPr>
          <a:xfrm>
            <a:off x="392561" y="5823462"/>
            <a:ext cx="7720896" cy="341632"/>
          </a:xfrm>
          <a:prstGeom prst="rect">
            <a:avLst/>
          </a:prstGeom>
          <a:noFill/>
        </p:spPr>
        <p:txBody>
          <a:bodyPr wrap="none" rtlCol="0">
            <a:spAutoFit/>
          </a:bodyPr>
          <a:lstStyle/>
          <a:p>
            <a:pPr algn="ctr">
              <a:lnSpc>
                <a:spcPct val="90000"/>
              </a:lnSpc>
            </a:pPr>
            <a:r>
              <a:rPr lang="en-US" b="1" dirty="0">
                <a:solidFill>
                  <a:srgbClr val="FF0000"/>
                </a:solidFill>
              </a:rPr>
              <a:t>To take advantage of </a:t>
            </a:r>
            <a:r>
              <a:rPr lang="en-US" b="1" dirty="0" err="1">
                <a:solidFill>
                  <a:srgbClr val="FF0000"/>
                </a:solidFill>
              </a:rPr>
              <a:t>CEvNS</a:t>
            </a:r>
            <a:r>
              <a:rPr lang="en-US" b="1" dirty="0">
                <a:solidFill>
                  <a:srgbClr val="FF0000"/>
                </a:solidFill>
              </a:rPr>
              <a:t> cross section, low threshold is required</a:t>
            </a:r>
          </a:p>
        </p:txBody>
      </p:sp>
    </p:spTree>
    <p:extLst>
      <p:ext uri="{BB962C8B-B14F-4D97-AF65-F5344CB8AC3E}">
        <p14:creationId xmlns:p14="http://schemas.microsoft.com/office/powerpoint/2010/main" val="3212505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43C681-E583-8CCF-5341-4A331497C3EB}"/>
              </a:ext>
            </a:extLst>
          </p:cNvPr>
          <p:cNvPicPr>
            <a:picLocks noChangeAspect="1"/>
          </p:cNvPicPr>
          <p:nvPr/>
        </p:nvPicPr>
        <p:blipFill>
          <a:blip r:embed="rId2"/>
          <a:stretch>
            <a:fillRect/>
          </a:stretch>
        </p:blipFill>
        <p:spPr>
          <a:xfrm>
            <a:off x="562947" y="1144287"/>
            <a:ext cx="11625878" cy="5704674"/>
          </a:xfrm>
          <a:prstGeom prst="rect">
            <a:avLst/>
          </a:prstGeom>
        </p:spPr>
      </p:pic>
      <p:sp>
        <p:nvSpPr>
          <p:cNvPr id="5" name="TextBox 4">
            <a:extLst>
              <a:ext uri="{FF2B5EF4-FFF2-40B4-BE49-F238E27FC236}">
                <a16:creationId xmlns:a16="http://schemas.microsoft.com/office/drawing/2014/main" id="{29C914A6-0A45-C578-863A-24FBBEC9A385}"/>
              </a:ext>
            </a:extLst>
          </p:cNvPr>
          <p:cNvSpPr txBox="1"/>
          <p:nvPr/>
        </p:nvSpPr>
        <p:spPr>
          <a:xfrm>
            <a:off x="1414287" y="76365"/>
            <a:ext cx="9360256" cy="1076961"/>
          </a:xfrm>
          <a:prstGeom prst="rect">
            <a:avLst/>
          </a:prstGeom>
          <a:noFill/>
        </p:spPr>
        <p:txBody>
          <a:bodyPr wrap="none" rtlCol="0">
            <a:spAutoFit/>
          </a:bodyPr>
          <a:lstStyle/>
          <a:p>
            <a:pPr algn="ctr"/>
            <a:r>
              <a:rPr lang="en-US" sz="3199" b="1" dirty="0">
                <a:solidFill>
                  <a:schemeClr val="tx2"/>
                </a:solidFill>
              </a:rPr>
              <a:t>Worldwide efforts to detect </a:t>
            </a:r>
            <a:r>
              <a:rPr lang="en-US" sz="3199" b="1" dirty="0" err="1">
                <a:solidFill>
                  <a:schemeClr val="tx2"/>
                </a:solidFill>
              </a:rPr>
              <a:t>CEvNS</a:t>
            </a:r>
            <a:endParaRPr lang="en-US" sz="3199" b="1" dirty="0">
              <a:solidFill>
                <a:schemeClr val="tx2"/>
              </a:solidFill>
            </a:endParaRPr>
          </a:p>
          <a:p>
            <a:pPr algn="ctr"/>
            <a:r>
              <a:rPr lang="en-US" sz="3199" b="1" dirty="0">
                <a:solidFill>
                  <a:schemeClr val="tx2"/>
                </a:solidFill>
              </a:rPr>
              <a:t>Majority of efforts are around Nuclear Reactors</a:t>
            </a:r>
          </a:p>
        </p:txBody>
      </p:sp>
      <p:sp>
        <p:nvSpPr>
          <p:cNvPr id="2" name="Oval 1">
            <a:extLst>
              <a:ext uri="{FF2B5EF4-FFF2-40B4-BE49-F238E27FC236}">
                <a16:creationId xmlns:a16="http://schemas.microsoft.com/office/drawing/2014/main" id="{C80C8F80-FE50-B37E-7660-23D3B3F19A48}"/>
              </a:ext>
            </a:extLst>
          </p:cNvPr>
          <p:cNvSpPr/>
          <p:nvPr/>
        </p:nvSpPr>
        <p:spPr>
          <a:xfrm>
            <a:off x="2834638" y="3474572"/>
            <a:ext cx="235132" cy="209005"/>
          </a:xfrm>
          <a:prstGeom prst="ellipse">
            <a:avLst/>
          </a:prstGeom>
          <a:solidFill>
            <a:srgbClr val="FFC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 name="Oval 2">
            <a:extLst>
              <a:ext uri="{FF2B5EF4-FFF2-40B4-BE49-F238E27FC236}">
                <a16:creationId xmlns:a16="http://schemas.microsoft.com/office/drawing/2014/main" id="{24DD3C45-554A-31F1-B210-58B27AEDD95F}"/>
              </a:ext>
            </a:extLst>
          </p:cNvPr>
          <p:cNvSpPr/>
          <p:nvPr/>
        </p:nvSpPr>
        <p:spPr>
          <a:xfrm>
            <a:off x="2229392" y="3330882"/>
            <a:ext cx="235132" cy="209005"/>
          </a:xfrm>
          <a:prstGeom prst="ellipse">
            <a:avLst/>
          </a:prstGeom>
          <a:solidFill>
            <a:srgbClr val="FFC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 name="TextBox 5">
            <a:extLst>
              <a:ext uri="{FF2B5EF4-FFF2-40B4-BE49-F238E27FC236}">
                <a16:creationId xmlns:a16="http://schemas.microsoft.com/office/drawing/2014/main" id="{E98D61E4-E6C5-6FF2-1997-6C4713BBF475}"/>
              </a:ext>
            </a:extLst>
          </p:cNvPr>
          <p:cNvSpPr txBox="1"/>
          <p:nvPr/>
        </p:nvSpPr>
        <p:spPr>
          <a:xfrm>
            <a:off x="5864745" y="6190704"/>
            <a:ext cx="3647152" cy="590931"/>
          </a:xfrm>
          <a:prstGeom prst="rect">
            <a:avLst/>
          </a:prstGeom>
          <a:noFill/>
        </p:spPr>
        <p:txBody>
          <a:bodyPr wrap="none" rtlCol="0">
            <a:spAutoFit/>
          </a:bodyPr>
          <a:lstStyle/>
          <a:p>
            <a:pPr algn="ctr">
              <a:lnSpc>
                <a:spcPct val="90000"/>
              </a:lnSpc>
            </a:pPr>
            <a:r>
              <a:rPr lang="en-US" dirty="0">
                <a:solidFill>
                  <a:srgbClr val="FF0000"/>
                </a:solidFill>
              </a:rPr>
              <a:t>Only two collaborations are using </a:t>
            </a:r>
          </a:p>
          <a:p>
            <a:pPr algn="ctr">
              <a:lnSpc>
                <a:spcPct val="90000"/>
              </a:lnSpc>
            </a:pPr>
            <a:r>
              <a:rPr lang="en-US" dirty="0">
                <a:solidFill>
                  <a:srgbClr val="FF0000"/>
                </a:solidFill>
              </a:rPr>
              <a:t>accelerator produce Neutrinos</a:t>
            </a:r>
          </a:p>
        </p:txBody>
      </p:sp>
      <p:sp>
        <p:nvSpPr>
          <p:cNvPr id="7" name="Oval 6">
            <a:extLst>
              <a:ext uri="{FF2B5EF4-FFF2-40B4-BE49-F238E27FC236}">
                <a16:creationId xmlns:a16="http://schemas.microsoft.com/office/drawing/2014/main" id="{677C4470-1420-A46D-276C-3547C8BB98F3}"/>
              </a:ext>
            </a:extLst>
          </p:cNvPr>
          <p:cNvSpPr/>
          <p:nvPr/>
        </p:nvSpPr>
        <p:spPr>
          <a:xfrm>
            <a:off x="6094412" y="2495005"/>
            <a:ext cx="254137" cy="222069"/>
          </a:xfrm>
          <a:prstGeom prst="ellipse">
            <a:avLst/>
          </a:prstGeom>
          <a:solidFill>
            <a:srgbClr val="00B05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23040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D307-D8D0-8F4C-8894-A4451AD5F459}"/>
              </a:ext>
            </a:extLst>
          </p:cNvPr>
          <p:cNvSpPr>
            <a:spLocks noGrp="1"/>
          </p:cNvSpPr>
          <p:nvPr>
            <p:ph type="title"/>
          </p:nvPr>
        </p:nvSpPr>
        <p:spPr>
          <a:xfrm>
            <a:off x="0" y="222763"/>
            <a:ext cx="11375571" cy="929485"/>
          </a:xfrm>
        </p:spPr>
        <p:txBody>
          <a:bodyPr/>
          <a:lstStyle/>
          <a:p>
            <a:pPr algn="ctr"/>
            <a:r>
              <a:rPr lang="en-US" dirty="0"/>
              <a:t>Experimental Program of COHERENT collaboration at the Spallation Neutron Source (SNS) at Oak Ridge</a:t>
            </a:r>
          </a:p>
        </p:txBody>
      </p:sp>
      <p:pic>
        <p:nvPicPr>
          <p:cNvPr id="4" name="Picture 3" descr="SNS-aerial_0.jpg">
            <a:extLst>
              <a:ext uri="{FF2B5EF4-FFF2-40B4-BE49-F238E27FC236}">
                <a16:creationId xmlns:a16="http://schemas.microsoft.com/office/drawing/2014/main" id="{D824A133-0C35-9F4A-9C5F-D46BD8EC1BF8}"/>
              </a:ext>
            </a:extLst>
          </p:cNvPr>
          <p:cNvPicPr>
            <a:picLocks noChangeAspect="1"/>
          </p:cNvPicPr>
          <p:nvPr/>
        </p:nvPicPr>
        <p:blipFill rotWithShape="1">
          <a:blip r:embed="rId2">
            <a:extLst>
              <a:ext uri="{28A0092B-C50C-407E-A947-70E740481C1C}">
                <a14:useLocalDpi xmlns:a14="http://schemas.microsoft.com/office/drawing/2010/main" val="0"/>
              </a:ext>
            </a:extLst>
          </a:blip>
          <a:srcRect b="15588"/>
          <a:stretch/>
        </p:blipFill>
        <p:spPr>
          <a:xfrm>
            <a:off x="77889" y="1231383"/>
            <a:ext cx="6529463" cy="4623122"/>
          </a:xfrm>
          <a:prstGeom prst="rect">
            <a:avLst/>
          </a:prstGeom>
        </p:spPr>
      </p:pic>
      <p:sp>
        <p:nvSpPr>
          <p:cNvPr id="5" name="TextBox 4">
            <a:extLst>
              <a:ext uri="{FF2B5EF4-FFF2-40B4-BE49-F238E27FC236}">
                <a16:creationId xmlns:a16="http://schemas.microsoft.com/office/drawing/2014/main" id="{A491A13C-AB8C-4544-BF1A-B242C35B7062}"/>
              </a:ext>
            </a:extLst>
          </p:cNvPr>
          <p:cNvSpPr txBox="1"/>
          <p:nvPr/>
        </p:nvSpPr>
        <p:spPr>
          <a:xfrm>
            <a:off x="6607352" y="1524089"/>
            <a:ext cx="5581473" cy="4330416"/>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b="1" dirty="0">
                <a:solidFill>
                  <a:srgbClr val="1F4FFF"/>
                </a:solidFill>
              </a:rPr>
              <a:t>It is world  most powerful pulsed neutrino source. Presently it delivers 7・10</a:t>
            </a:r>
            <a:r>
              <a:rPr lang="en-US" b="1" baseline="30000" dirty="0">
                <a:solidFill>
                  <a:srgbClr val="1F4FFF"/>
                </a:solidFill>
              </a:rPr>
              <a:t>20</a:t>
            </a:r>
            <a:r>
              <a:rPr lang="en-US" b="1" dirty="0">
                <a:solidFill>
                  <a:srgbClr val="1F4FFF"/>
                </a:solidFill>
              </a:rPr>
              <a:t> POT daily</a:t>
            </a:r>
          </a:p>
          <a:p>
            <a:pPr>
              <a:lnSpc>
                <a:spcPct val="90000"/>
              </a:lnSpc>
            </a:pPr>
            <a:r>
              <a:rPr lang="en-US" b="1" dirty="0">
                <a:solidFill>
                  <a:srgbClr val="1F4FFF"/>
                </a:solidFill>
              </a:rPr>
              <a:t>	~</a:t>
            </a:r>
            <a:r>
              <a:rPr lang="en-US" b="1" i="1" dirty="0">
                <a:solidFill>
                  <a:srgbClr val="1F4FFF"/>
                </a:solidFill>
              </a:rPr>
              <a:t>10% of protons produce 3 neutrinos</a:t>
            </a:r>
          </a:p>
          <a:p>
            <a:pPr marL="285750" indent="-285750">
              <a:lnSpc>
                <a:spcPct val="90000"/>
              </a:lnSpc>
              <a:buFont typeface="Arial" panose="020B0604020202020204" pitchFamily="34" charset="0"/>
              <a:buChar char="•"/>
            </a:pPr>
            <a:endParaRPr lang="en-US" b="1" dirty="0">
              <a:solidFill>
                <a:srgbClr val="1F4FFF"/>
              </a:solidFill>
            </a:endParaRPr>
          </a:p>
          <a:p>
            <a:pPr marL="285750" indent="-285750">
              <a:lnSpc>
                <a:spcPct val="90000"/>
              </a:lnSpc>
              <a:buFont typeface="Arial" panose="020B0604020202020204" pitchFamily="34" charset="0"/>
              <a:buChar char="•"/>
            </a:pPr>
            <a:r>
              <a:rPr lang="en-US" b="1" dirty="0">
                <a:solidFill>
                  <a:srgbClr val="1F4FFF"/>
                </a:solidFill>
              </a:rPr>
              <a:t>Neutrino energies at SNS are ideal to study </a:t>
            </a:r>
            <a:r>
              <a:rPr lang="en-US" b="1" dirty="0" err="1">
                <a:solidFill>
                  <a:srgbClr val="1F4FFF"/>
                </a:solidFill>
              </a:rPr>
              <a:t>CEvNS</a:t>
            </a:r>
            <a:r>
              <a:rPr lang="en-US" b="1" dirty="0">
                <a:solidFill>
                  <a:srgbClr val="1F4FFF"/>
                </a:solidFill>
              </a:rPr>
              <a:t>.</a:t>
            </a:r>
          </a:p>
          <a:p>
            <a:pPr marL="285750" indent="-285750">
              <a:lnSpc>
                <a:spcPct val="90000"/>
              </a:lnSpc>
              <a:buFont typeface="Arial" panose="020B0604020202020204" pitchFamily="34" charset="0"/>
              <a:buChar char="•"/>
            </a:pPr>
            <a:endParaRPr lang="en-US" b="1" dirty="0">
              <a:solidFill>
                <a:srgbClr val="1F4FFF"/>
              </a:solidFill>
            </a:endParaRPr>
          </a:p>
          <a:p>
            <a:pPr>
              <a:lnSpc>
                <a:spcPct val="90000"/>
              </a:lnSpc>
            </a:pPr>
            <a:r>
              <a:rPr lang="en-US" b="1" dirty="0">
                <a:solidFill>
                  <a:srgbClr val="1F4FFF"/>
                </a:solidFill>
              </a:rPr>
              <a:t>	</a:t>
            </a:r>
            <a:r>
              <a:rPr lang="en-US" b="1" i="1" dirty="0">
                <a:solidFill>
                  <a:srgbClr val="1F4FFF"/>
                </a:solidFill>
              </a:rPr>
              <a:t>For 99% of neutrinos E</a:t>
            </a:r>
            <a:r>
              <a:rPr lang="en-US" altLang="en-US" b="1" i="1" baseline="-25000" dirty="0">
                <a:solidFill>
                  <a:srgbClr val="1F4FFF"/>
                </a:solidFill>
                <a:sym typeface="Symbol" pitchFamily="2" charset="2"/>
              </a:rPr>
              <a:t> </a:t>
            </a:r>
            <a:r>
              <a:rPr lang="en-US" altLang="en-US" b="1" i="1" dirty="0">
                <a:solidFill>
                  <a:srgbClr val="1F4FFF"/>
                </a:solidFill>
                <a:sym typeface="Symbol" pitchFamily="2" charset="2"/>
              </a:rPr>
              <a:t>&lt; 53 MeV</a:t>
            </a:r>
            <a:endParaRPr lang="en-US" b="1" i="1" dirty="0">
              <a:solidFill>
                <a:srgbClr val="1F4FFF"/>
              </a:solidFill>
            </a:endParaRPr>
          </a:p>
          <a:p>
            <a:pPr marL="285750" indent="-285750">
              <a:lnSpc>
                <a:spcPct val="90000"/>
              </a:lnSpc>
              <a:buFont typeface="Arial" panose="020B0604020202020204" pitchFamily="34" charset="0"/>
              <a:buChar char="•"/>
            </a:pPr>
            <a:endParaRPr lang="en-US" b="1" dirty="0">
              <a:solidFill>
                <a:srgbClr val="1F4FFF"/>
              </a:solidFill>
            </a:endParaRPr>
          </a:p>
          <a:p>
            <a:pPr marL="285750" indent="-285750">
              <a:lnSpc>
                <a:spcPct val="90000"/>
              </a:lnSpc>
              <a:buFont typeface="Arial" panose="020B0604020202020204" pitchFamily="34" charset="0"/>
              <a:buChar char="•"/>
            </a:pPr>
            <a:r>
              <a:rPr lang="en-US" b="1" dirty="0">
                <a:solidFill>
                  <a:srgbClr val="7030A0"/>
                </a:solidFill>
              </a:rPr>
              <a:t>D</a:t>
            </a:r>
            <a:r>
              <a:rPr lang="en-US" b="1" dirty="0">
                <a:solidFill>
                  <a:srgbClr val="1F4FFF"/>
                </a:solidFill>
              </a:rPr>
              <a:t>ecay </a:t>
            </a:r>
            <a:r>
              <a:rPr lang="en-US" b="1" dirty="0">
                <a:solidFill>
                  <a:srgbClr val="7030A0"/>
                </a:solidFill>
              </a:rPr>
              <a:t>A</a:t>
            </a:r>
            <a:r>
              <a:rPr lang="en-US" b="1" dirty="0">
                <a:solidFill>
                  <a:srgbClr val="1F4FFF"/>
                </a:solidFill>
              </a:rPr>
              <a:t>t </a:t>
            </a:r>
            <a:r>
              <a:rPr lang="en-US" b="1" dirty="0">
                <a:solidFill>
                  <a:srgbClr val="7030A0"/>
                </a:solidFill>
              </a:rPr>
              <a:t>R</a:t>
            </a:r>
            <a:r>
              <a:rPr lang="en-US" b="1" dirty="0">
                <a:solidFill>
                  <a:srgbClr val="1F4FFF"/>
                </a:solidFill>
              </a:rPr>
              <a:t>est from </a:t>
            </a:r>
            <a:r>
              <a:rPr lang="en-US" b="1" dirty="0" err="1">
                <a:solidFill>
                  <a:srgbClr val="1F4FFF"/>
                </a:solidFill>
              </a:rPr>
              <a:t>pions</a:t>
            </a:r>
            <a:r>
              <a:rPr lang="en-US" b="1" dirty="0">
                <a:solidFill>
                  <a:srgbClr val="1F4FFF"/>
                </a:solidFill>
              </a:rPr>
              <a:t> and muons (</a:t>
            </a:r>
            <a:r>
              <a:rPr lang="en-US" b="1" dirty="0">
                <a:solidFill>
                  <a:srgbClr val="7030A0"/>
                </a:solidFill>
              </a:rPr>
              <a:t>DAR</a:t>
            </a:r>
            <a:r>
              <a:rPr lang="en-US" b="1" dirty="0">
                <a:solidFill>
                  <a:srgbClr val="1F4FFF"/>
                </a:solidFill>
              </a:rPr>
              <a:t>) gives very well-defined neutrino spectra</a:t>
            </a:r>
          </a:p>
          <a:p>
            <a:pPr marL="285750" indent="-285750">
              <a:lnSpc>
                <a:spcPct val="90000"/>
              </a:lnSpc>
              <a:buFont typeface="Arial" panose="020B0604020202020204" pitchFamily="34" charset="0"/>
              <a:buChar char="•"/>
            </a:pPr>
            <a:endParaRPr lang="en-US" b="1" dirty="0">
              <a:solidFill>
                <a:srgbClr val="1F4FFF"/>
              </a:solidFill>
            </a:endParaRPr>
          </a:p>
          <a:p>
            <a:pPr marL="285750" indent="-285750">
              <a:lnSpc>
                <a:spcPct val="90000"/>
              </a:lnSpc>
              <a:buFont typeface="Arial" panose="020B0604020202020204" pitchFamily="34" charset="0"/>
              <a:buChar char="•"/>
            </a:pPr>
            <a:r>
              <a:rPr lang="en-US" b="1" dirty="0">
                <a:solidFill>
                  <a:srgbClr val="1F4FFF"/>
                </a:solidFill>
              </a:rPr>
              <a:t>Fine duty factor of accelerator let suppression of steady background by a factor of 2000.</a:t>
            </a:r>
          </a:p>
          <a:p>
            <a:pPr>
              <a:lnSpc>
                <a:spcPct val="90000"/>
              </a:lnSpc>
            </a:pPr>
            <a:r>
              <a:rPr lang="en-US" b="1" dirty="0">
                <a:solidFill>
                  <a:srgbClr val="1F4FFF"/>
                </a:solidFill>
              </a:rPr>
              <a:t> </a:t>
            </a:r>
          </a:p>
          <a:p>
            <a:pPr lvl="1">
              <a:lnSpc>
                <a:spcPct val="90000"/>
              </a:lnSpc>
            </a:pPr>
            <a:r>
              <a:rPr lang="en-US" b="1" i="1" dirty="0">
                <a:solidFill>
                  <a:srgbClr val="1F4FFF"/>
                </a:solidFill>
              </a:rPr>
              <a:t>It is like being at the 1000 </a:t>
            </a:r>
            <a:r>
              <a:rPr lang="en-US" b="1" i="1" dirty="0" err="1">
                <a:solidFill>
                  <a:srgbClr val="1F4FFF"/>
                </a:solidFill>
              </a:rPr>
              <a:t>m.w.e</a:t>
            </a:r>
            <a:r>
              <a:rPr lang="en-US" b="1" i="1" dirty="0">
                <a:solidFill>
                  <a:srgbClr val="1F4FFF"/>
                </a:solidFill>
              </a:rPr>
              <a:t> underground</a:t>
            </a:r>
            <a:endParaRPr lang="en-US" dirty="0">
              <a:solidFill>
                <a:srgbClr val="FF0000"/>
              </a:solidFill>
            </a:endParaRPr>
          </a:p>
          <a:p>
            <a:pPr marL="285750" indent="-28575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2383718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C0D4-6736-F041-9357-EB910F2D545C}"/>
              </a:ext>
            </a:extLst>
          </p:cNvPr>
          <p:cNvSpPr>
            <a:spLocks noGrp="1"/>
          </p:cNvSpPr>
          <p:nvPr>
            <p:ph type="title"/>
          </p:nvPr>
        </p:nvSpPr>
        <p:spPr>
          <a:xfrm>
            <a:off x="293847" y="164555"/>
            <a:ext cx="11501908" cy="510909"/>
          </a:xfrm>
        </p:spPr>
        <p:txBody>
          <a:bodyPr/>
          <a:lstStyle/>
          <a:p>
            <a:pPr algn="ctr"/>
            <a:r>
              <a:rPr lang="en-US" dirty="0"/>
              <a:t>Neutrino Production at the SNS</a:t>
            </a:r>
          </a:p>
        </p:txBody>
      </p:sp>
      <p:grpSp>
        <p:nvGrpSpPr>
          <p:cNvPr id="4" name="Group 3">
            <a:extLst>
              <a:ext uri="{FF2B5EF4-FFF2-40B4-BE49-F238E27FC236}">
                <a16:creationId xmlns:a16="http://schemas.microsoft.com/office/drawing/2014/main" id="{18DB7E0E-479C-5E4E-ADA5-D899CE161BD1}"/>
              </a:ext>
            </a:extLst>
          </p:cNvPr>
          <p:cNvGrpSpPr/>
          <p:nvPr/>
        </p:nvGrpSpPr>
        <p:grpSpPr>
          <a:xfrm>
            <a:off x="5837241" y="665709"/>
            <a:ext cx="6071611" cy="2494464"/>
            <a:chOff x="6069956" y="1408743"/>
            <a:chExt cx="6071611" cy="2494464"/>
          </a:xfrm>
        </p:grpSpPr>
        <p:sp>
          <p:nvSpPr>
            <p:cNvPr id="5" name="Oval 7">
              <a:extLst>
                <a:ext uri="{FF2B5EF4-FFF2-40B4-BE49-F238E27FC236}">
                  <a16:creationId xmlns:a16="http://schemas.microsoft.com/office/drawing/2014/main" id="{BCAB8998-3E23-5145-AD37-5B330B51BB29}"/>
                </a:ext>
              </a:extLst>
            </p:cNvPr>
            <p:cNvSpPr>
              <a:spLocks noChangeArrowheads="1"/>
            </p:cNvSpPr>
            <p:nvPr/>
          </p:nvSpPr>
          <p:spPr bwMode="auto">
            <a:xfrm>
              <a:off x="11566106" y="3048931"/>
              <a:ext cx="462364" cy="453114"/>
            </a:xfrm>
            <a:prstGeom prst="ellipse">
              <a:avLst/>
            </a:prstGeom>
            <a:solidFill>
              <a:srgbClr val="FFC000"/>
            </a:solidFill>
            <a:ln w="9525">
              <a:noFill/>
              <a:round/>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latin typeface="+mn-lt"/>
              </a:endParaRPr>
            </a:p>
          </p:txBody>
        </p:sp>
        <p:sp>
          <p:nvSpPr>
            <p:cNvPr id="6" name="Oval 8">
              <a:extLst>
                <a:ext uri="{FF2B5EF4-FFF2-40B4-BE49-F238E27FC236}">
                  <a16:creationId xmlns:a16="http://schemas.microsoft.com/office/drawing/2014/main" id="{BD09E5BD-9A47-F746-8814-2751D0D89EF3}"/>
                </a:ext>
              </a:extLst>
            </p:cNvPr>
            <p:cNvSpPr>
              <a:spLocks noChangeArrowheads="1"/>
            </p:cNvSpPr>
            <p:nvPr/>
          </p:nvSpPr>
          <p:spPr bwMode="auto">
            <a:xfrm>
              <a:off x="11668268" y="1887223"/>
              <a:ext cx="374587" cy="414023"/>
            </a:xfrm>
            <a:prstGeom prst="ellipse">
              <a:avLst/>
            </a:prstGeom>
            <a:solidFill>
              <a:srgbClr val="FFC000"/>
            </a:solidFill>
            <a:ln w="9525">
              <a:noFill/>
              <a:round/>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latin typeface="+mn-lt"/>
              </a:endParaRPr>
            </a:p>
          </p:txBody>
        </p:sp>
        <p:sp>
          <p:nvSpPr>
            <p:cNvPr id="7" name="Oval 9">
              <a:extLst>
                <a:ext uri="{FF2B5EF4-FFF2-40B4-BE49-F238E27FC236}">
                  <a16:creationId xmlns:a16="http://schemas.microsoft.com/office/drawing/2014/main" id="{406B385D-A9C4-9A41-A391-670C572FAD87}"/>
                </a:ext>
              </a:extLst>
            </p:cNvPr>
            <p:cNvSpPr>
              <a:spLocks noChangeArrowheads="1"/>
            </p:cNvSpPr>
            <p:nvPr/>
          </p:nvSpPr>
          <p:spPr bwMode="auto">
            <a:xfrm>
              <a:off x="7601793" y="1996691"/>
              <a:ext cx="756033" cy="781835"/>
            </a:xfrm>
            <a:prstGeom prst="ellipse">
              <a:avLst/>
            </a:prstGeom>
            <a:solidFill>
              <a:schemeClr val="bg1">
                <a:lumMod val="50000"/>
              </a:schemeClr>
            </a:solidFill>
            <a:ln w="12700" cap="sq">
              <a:noFill/>
              <a:round/>
              <a:headEnd type="none" w="sm" len="sm"/>
              <a:tailEnd type="none" w="sm" len="sm"/>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dirty="0">
                  <a:solidFill>
                    <a:schemeClr val="bg1"/>
                  </a:solidFill>
                  <a:latin typeface="+mn-lt"/>
                </a:rPr>
                <a:t>Hg</a:t>
              </a:r>
            </a:p>
          </p:txBody>
        </p:sp>
        <p:sp>
          <p:nvSpPr>
            <p:cNvPr id="8" name="Oval 10">
              <a:extLst>
                <a:ext uri="{FF2B5EF4-FFF2-40B4-BE49-F238E27FC236}">
                  <a16:creationId xmlns:a16="http://schemas.microsoft.com/office/drawing/2014/main" id="{7DAFE254-EC21-3A4A-A615-5BB37FCC9C5A}"/>
                </a:ext>
              </a:extLst>
            </p:cNvPr>
            <p:cNvSpPr>
              <a:spLocks noChangeArrowheads="1"/>
            </p:cNvSpPr>
            <p:nvPr/>
          </p:nvSpPr>
          <p:spPr bwMode="auto">
            <a:xfrm>
              <a:off x="9269992" y="2701756"/>
              <a:ext cx="450886" cy="389134"/>
            </a:xfrm>
            <a:prstGeom prst="ellipse">
              <a:avLst/>
            </a:prstGeom>
            <a:solidFill>
              <a:schemeClr val="tx2">
                <a:lumMod val="40000"/>
                <a:lumOff val="60000"/>
              </a:schemeClr>
            </a:solidFill>
            <a:ln w="12700" cap="sq">
              <a:noFill/>
              <a:round/>
              <a:headEnd type="none" w="sm" len="sm"/>
              <a:tailEnd type="none" w="sm" len="sm"/>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dirty="0">
                  <a:solidFill>
                    <a:schemeClr val="accent2"/>
                  </a:solidFill>
                  <a:latin typeface="+mn-lt"/>
                  <a:sym typeface="Symbol" pitchFamily="2" charset="2"/>
                </a:rPr>
                <a:t></a:t>
              </a:r>
              <a:r>
                <a:rPr lang="en-US" altLang="en-US" baseline="30000" dirty="0">
                  <a:solidFill>
                    <a:schemeClr val="accent2"/>
                  </a:solidFill>
                  <a:latin typeface="+mn-lt"/>
                  <a:sym typeface="Symbol" pitchFamily="2" charset="2"/>
                </a:rPr>
                <a:t>+</a:t>
              </a:r>
              <a:endParaRPr lang="en-US" altLang="en-US" baseline="30000" dirty="0">
                <a:solidFill>
                  <a:schemeClr val="accent2"/>
                </a:solidFill>
                <a:latin typeface="+mn-lt"/>
              </a:endParaRPr>
            </a:p>
          </p:txBody>
        </p:sp>
        <p:sp>
          <p:nvSpPr>
            <p:cNvPr id="9" name="Oval 11">
              <a:extLst>
                <a:ext uri="{FF2B5EF4-FFF2-40B4-BE49-F238E27FC236}">
                  <a16:creationId xmlns:a16="http://schemas.microsoft.com/office/drawing/2014/main" id="{2DBAD751-AF93-3540-89E5-D947039C37B6}"/>
                </a:ext>
              </a:extLst>
            </p:cNvPr>
            <p:cNvSpPr>
              <a:spLocks noChangeArrowheads="1"/>
            </p:cNvSpPr>
            <p:nvPr/>
          </p:nvSpPr>
          <p:spPr bwMode="auto">
            <a:xfrm>
              <a:off x="8701448" y="1700858"/>
              <a:ext cx="456054" cy="493104"/>
            </a:xfrm>
            <a:prstGeom prst="ellipse">
              <a:avLst/>
            </a:prstGeom>
            <a:solidFill>
              <a:schemeClr val="tx2">
                <a:lumMod val="40000"/>
                <a:lumOff val="60000"/>
              </a:schemeClr>
            </a:solidFill>
            <a:ln w="12700" cap="sq">
              <a:noFill/>
              <a:round/>
              <a:headEnd type="none" w="sm" len="sm"/>
              <a:tailEnd type="none" w="sm" len="sm"/>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a:solidFill>
                    <a:schemeClr val="accent2"/>
                  </a:solidFill>
                  <a:latin typeface="+mn-lt"/>
                  <a:sym typeface="Symbol" pitchFamily="2" charset="2"/>
                </a:rPr>
                <a:t></a:t>
              </a:r>
              <a:r>
                <a:rPr lang="en-US" altLang="en-US" baseline="30000">
                  <a:solidFill>
                    <a:schemeClr val="accent2"/>
                  </a:solidFill>
                  <a:latin typeface="+mn-lt"/>
                  <a:sym typeface="Symbol" pitchFamily="2" charset="2"/>
                </a:rPr>
                <a:t>-</a:t>
              </a:r>
              <a:endParaRPr lang="en-US" altLang="en-US" baseline="30000">
                <a:solidFill>
                  <a:schemeClr val="accent2"/>
                </a:solidFill>
                <a:latin typeface="+mn-lt"/>
              </a:endParaRPr>
            </a:p>
          </p:txBody>
        </p:sp>
        <p:sp>
          <p:nvSpPr>
            <p:cNvPr id="10" name="Line 12">
              <a:extLst>
                <a:ext uri="{FF2B5EF4-FFF2-40B4-BE49-F238E27FC236}">
                  <a16:creationId xmlns:a16="http://schemas.microsoft.com/office/drawing/2014/main" id="{FFD98EA0-B078-1C42-BBB4-5250995FD6AB}"/>
                </a:ext>
              </a:extLst>
            </p:cNvPr>
            <p:cNvSpPr>
              <a:spLocks noChangeShapeType="1"/>
            </p:cNvSpPr>
            <p:nvPr/>
          </p:nvSpPr>
          <p:spPr bwMode="auto">
            <a:xfrm flipV="1">
              <a:off x="8324298" y="1808425"/>
              <a:ext cx="783377" cy="76380"/>
            </a:xfrm>
            <a:prstGeom prst="line">
              <a:avLst/>
            </a:prstGeom>
            <a:noFill/>
            <a:ln/>
            <a:extLst>
              <a:ext uri="{909E8E84-426E-40DD-AFC4-6F175D3DCCD1}">
                <a14:hiddenFill xmlns:a14="http://schemas.microsoft.com/office/drawing/2010/main">
                  <a:noFill/>
                </a14:hiddenFill>
              </a:ext>
            </a:extLst>
          </p:spPr>
          <p:txBody>
            <a:bodyPr wrap="none"/>
            <a:lstStyle/>
            <a:p>
              <a:endParaRPr lang="en-US">
                <a:latin typeface="+mn-lt"/>
              </a:endParaRPr>
            </a:p>
          </p:txBody>
        </p:sp>
        <p:sp>
          <p:nvSpPr>
            <p:cNvPr id="11" name="Rectangle 13">
              <a:extLst>
                <a:ext uri="{FF2B5EF4-FFF2-40B4-BE49-F238E27FC236}">
                  <a16:creationId xmlns:a16="http://schemas.microsoft.com/office/drawing/2014/main" id="{39C311E1-75A3-9644-969A-E1466FD1142A}"/>
                </a:ext>
              </a:extLst>
            </p:cNvPr>
            <p:cNvSpPr>
              <a:spLocks noChangeArrowheads="1"/>
            </p:cNvSpPr>
            <p:nvPr/>
          </p:nvSpPr>
          <p:spPr bwMode="auto">
            <a:xfrm>
              <a:off x="8863166" y="1408743"/>
              <a:ext cx="848621" cy="37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800" dirty="0">
                  <a:solidFill>
                    <a:srgbClr val="FF0000"/>
                  </a:solidFill>
                  <a:latin typeface="+mn-lt"/>
                </a:rPr>
                <a:t>~99%</a:t>
              </a:r>
            </a:p>
          </p:txBody>
        </p:sp>
        <p:sp>
          <p:nvSpPr>
            <p:cNvPr id="12" name="Oval 14">
              <a:extLst>
                <a:ext uri="{FF2B5EF4-FFF2-40B4-BE49-F238E27FC236}">
                  <a16:creationId xmlns:a16="http://schemas.microsoft.com/office/drawing/2014/main" id="{BBE88135-7144-1E44-A1C6-960AF0C0D950}"/>
                </a:ext>
              </a:extLst>
            </p:cNvPr>
            <p:cNvSpPr>
              <a:spLocks noChangeArrowheads="1"/>
            </p:cNvSpPr>
            <p:nvPr/>
          </p:nvSpPr>
          <p:spPr bwMode="auto">
            <a:xfrm>
              <a:off x="10434974" y="2246322"/>
              <a:ext cx="471409" cy="504857"/>
            </a:xfrm>
            <a:prstGeom prst="ellipse">
              <a:avLst/>
            </a:prstGeom>
            <a:solidFill>
              <a:schemeClr val="tx2">
                <a:lumMod val="40000"/>
                <a:lumOff val="60000"/>
              </a:schemeClr>
            </a:solidFill>
            <a:ln w="12700" cap="sq">
              <a:noFill/>
              <a:round/>
              <a:headEnd type="none" w="sm" len="sm"/>
              <a:tailEnd type="none" w="sm" len="sm"/>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dirty="0">
                  <a:solidFill>
                    <a:schemeClr val="accent2"/>
                  </a:solidFill>
                  <a:latin typeface="+mn-lt"/>
                  <a:sym typeface="Symbol" pitchFamily="2" charset="2"/>
                </a:rPr>
                <a:t></a:t>
              </a:r>
              <a:r>
                <a:rPr lang="en-US" altLang="en-US" baseline="30000" dirty="0">
                  <a:solidFill>
                    <a:schemeClr val="accent2"/>
                  </a:solidFill>
                  <a:latin typeface="+mn-lt"/>
                  <a:sym typeface="Symbol" pitchFamily="2" charset="2"/>
                </a:rPr>
                <a:t>+</a:t>
              </a:r>
              <a:endParaRPr lang="en-US" altLang="en-US" baseline="30000" dirty="0">
                <a:solidFill>
                  <a:schemeClr val="accent2"/>
                </a:solidFill>
                <a:latin typeface="+mn-lt"/>
              </a:endParaRPr>
            </a:p>
          </p:txBody>
        </p:sp>
        <p:sp>
          <p:nvSpPr>
            <p:cNvPr id="13" name="Oval 15">
              <a:extLst>
                <a:ext uri="{FF2B5EF4-FFF2-40B4-BE49-F238E27FC236}">
                  <a16:creationId xmlns:a16="http://schemas.microsoft.com/office/drawing/2014/main" id="{9D57DF8E-965C-5343-8DE6-B34035FCA6ED}"/>
                </a:ext>
              </a:extLst>
            </p:cNvPr>
            <p:cNvSpPr>
              <a:spLocks noChangeArrowheads="1"/>
            </p:cNvSpPr>
            <p:nvPr/>
          </p:nvSpPr>
          <p:spPr bwMode="auto">
            <a:xfrm>
              <a:off x="11682977" y="2494225"/>
              <a:ext cx="451150" cy="425048"/>
            </a:xfrm>
            <a:prstGeom prst="ellipse">
              <a:avLst/>
            </a:prstGeom>
            <a:solidFill>
              <a:srgbClr val="FFFF00"/>
            </a:solidFill>
            <a:ln w="12700" cap="sq">
              <a:noFill/>
              <a:round/>
              <a:headEnd type="none" w="sm" len="sm"/>
              <a:tailEnd type="none" w="sm" len="sm"/>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b="0" dirty="0">
                  <a:solidFill>
                    <a:srgbClr val="3366FF"/>
                  </a:solidFill>
                  <a:latin typeface="+mn-lt"/>
                </a:rPr>
                <a:t>e</a:t>
              </a:r>
              <a:r>
                <a:rPr lang="en-US" altLang="en-US" b="0" baseline="30000" dirty="0">
                  <a:solidFill>
                    <a:srgbClr val="3366FF"/>
                  </a:solidFill>
                  <a:latin typeface="+mn-lt"/>
                </a:rPr>
                <a:t>+</a:t>
              </a:r>
            </a:p>
          </p:txBody>
        </p:sp>
        <p:sp>
          <p:nvSpPr>
            <p:cNvPr id="14" name="Rectangle 16">
              <a:extLst>
                <a:ext uri="{FF2B5EF4-FFF2-40B4-BE49-F238E27FC236}">
                  <a16:creationId xmlns:a16="http://schemas.microsoft.com/office/drawing/2014/main" id="{1C21C314-66B1-B547-BBDA-79924A6F698B}"/>
                </a:ext>
              </a:extLst>
            </p:cNvPr>
            <p:cNvSpPr>
              <a:spLocks noChangeArrowheads="1"/>
            </p:cNvSpPr>
            <p:nvPr/>
          </p:nvSpPr>
          <p:spPr bwMode="auto">
            <a:xfrm>
              <a:off x="7441800" y="2691890"/>
              <a:ext cx="809490" cy="36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latin typeface="+mn-lt"/>
              </a:endParaRPr>
            </a:p>
          </p:txBody>
        </p:sp>
        <p:sp>
          <p:nvSpPr>
            <p:cNvPr id="15" name="Rectangle 17">
              <a:extLst>
                <a:ext uri="{FF2B5EF4-FFF2-40B4-BE49-F238E27FC236}">
                  <a16:creationId xmlns:a16="http://schemas.microsoft.com/office/drawing/2014/main" id="{438B1C81-E3A9-0443-8E37-1CECDD2220E1}"/>
                </a:ext>
              </a:extLst>
            </p:cNvPr>
            <p:cNvSpPr>
              <a:spLocks noChangeArrowheads="1"/>
            </p:cNvSpPr>
            <p:nvPr/>
          </p:nvSpPr>
          <p:spPr bwMode="auto">
            <a:xfrm>
              <a:off x="7490412" y="3535626"/>
              <a:ext cx="974326" cy="36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latin typeface="+mn-lt"/>
              </a:endParaRPr>
            </a:p>
          </p:txBody>
        </p:sp>
        <p:sp>
          <p:nvSpPr>
            <p:cNvPr id="16" name="AutoShape 18">
              <a:extLst>
                <a:ext uri="{FF2B5EF4-FFF2-40B4-BE49-F238E27FC236}">
                  <a16:creationId xmlns:a16="http://schemas.microsoft.com/office/drawing/2014/main" id="{CAB1A481-A70B-8B43-BCB3-A347FFD3A461}"/>
                </a:ext>
              </a:extLst>
            </p:cNvPr>
            <p:cNvSpPr>
              <a:spLocks noChangeArrowheads="1"/>
            </p:cNvSpPr>
            <p:nvPr/>
          </p:nvSpPr>
          <p:spPr bwMode="auto">
            <a:xfrm rot="20100000">
              <a:off x="6675268" y="2682017"/>
              <a:ext cx="944221" cy="106254"/>
            </a:xfrm>
            <a:prstGeom prst="rightArrow">
              <a:avLst>
                <a:gd name="adj1" fmla="val 50000"/>
                <a:gd name="adj2" fmla="val 114286"/>
              </a:avLst>
            </a:prstGeom>
            <a:solidFill>
              <a:srgbClr val="FF9933"/>
            </a:solidFill>
            <a:ln w="9525">
              <a:solidFill>
                <a:srgbClr val="FF3300"/>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latin typeface="+mn-lt"/>
              </a:endParaRPr>
            </a:p>
          </p:txBody>
        </p:sp>
        <p:grpSp>
          <p:nvGrpSpPr>
            <p:cNvPr id="17" name="Group 19">
              <a:extLst>
                <a:ext uri="{FF2B5EF4-FFF2-40B4-BE49-F238E27FC236}">
                  <a16:creationId xmlns:a16="http://schemas.microsoft.com/office/drawing/2014/main" id="{4C4D506D-DA4C-F441-974D-59A8BECE04D7}"/>
                </a:ext>
              </a:extLst>
            </p:cNvPr>
            <p:cNvGrpSpPr>
              <a:grpSpLocks/>
            </p:cNvGrpSpPr>
            <p:nvPr/>
          </p:nvGrpSpPr>
          <p:grpSpPr bwMode="auto">
            <a:xfrm>
              <a:off x="6069956" y="2780906"/>
              <a:ext cx="584269" cy="585583"/>
              <a:chOff x="576" y="2112"/>
              <a:chExt cx="358" cy="368"/>
            </a:xfrm>
          </p:grpSpPr>
          <p:sp>
            <p:nvSpPr>
              <p:cNvPr id="48" name="Oval 20">
                <a:extLst>
                  <a:ext uri="{FF2B5EF4-FFF2-40B4-BE49-F238E27FC236}">
                    <a16:creationId xmlns:a16="http://schemas.microsoft.com/office/drawing/2014/main" id="{69036EFE-C571-DF40-A806-75F42DB7628C}"/>
                  </a:ext>
                </a:extLst>
              </p:cNvPr>
              <p:cNvSpPr>
                <a:spLocks noChangeArrowheads="1"/>
              </p:cNvSpPr>
              <p:nvPr/>
            </p:nvSpPr>
            <p:spPr bwMode="auto">
              <a:xfrm rot="-1800000">
                <a:off x="576" y="2112"/>
                <a:ext cx="358" cy="368"/>
              </a:xfrm>
              <a:prstGeom prst="ellipse">
                <a:avLst/>
              </a:prstGeom>
              <a:solidFill>
                <a:srgbClr val="0070C0"/>
              </a:solidFill>
              <a:ln w="12700" cap="sq">
                <a:noFill/>
                <a:round/>
                <a:headEnd type="none" w="sm" len="sm"/>
                <a:tailEnd type="none" w="sm" len="sm"/>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sz="3200" dirty="0">
                  <a:solidFill>
                    <a:schemeClr val="accent2"/>
                  </a:solidFill>
                  <a:latin typeface="+mn-lt"/>
                </a:endParaRPr>
              </a:p>
            </p:txBody>
          </p:sp>
          <p:sp>
            <p:nvSpPr>
              <p:cNvPr id="49" name="Rectangle 21">
                <a:extLst>
                  <a:ext uri="{FF2B5EF4-FFF2-40B4-BE49-F238E27FC236}">
                    <a16:creationId xmlns:a16="http://schemas.microsoft.com/office/drawing/2014/main" id="{DD6A33A6-172B-B945-8CD0-5ECE105B3F93}"/>
                  </a:ext>
                </a:extLst>
              </p:cNvPr>
              <p:cNvSpPr>
                <a:spLocks noChangeArrowheads="1"/>
              </p:cNvSpPr>
              <p:nvPr/>
            </p:nvSpPr>
            <p:spPr bwMode="auto">
              <a:xfrm>
                <a:off x="672" y="2112"/>
                <a:ext cx="22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latin typeface="+mn-lt"/>
                  </a:rPr>
                  <a:t>p</a:t>
                </a:r>
              </a:p>
            </p:txBody>
          </p:sp>
        </p:grpSp>
        <p:sp>
          <p:nvSpPr>
            <p:cNvPr id="18" name="Oval 22">
              <a:extLst>
                <a:ext uri="{FF2B5EF4-FFF2-40B4-BE49-F238E27FC236}">
                  <a16:creationId xmlns:a16="http://schemas.microsoft.com/office/drawing/2014/main" id="{EA1DCA8E-EFC0-F948-BF75-1882CDDF8678}"/>
                </a:ext>
              </a:extLst>
            </p:cNvPr>
            <p:cNvSpPr>
              <a:spLocks noChangeArrowheads="1"/>
            </p:cNvSpPr>
            <p:nvPr/>
          </p:nvSpPr>
          <p:spPr bwMode="auto">
            <a:xfrm>
              <a:off x="10238330" y="3445827"/>
              <a:ext cx="472164" cy="457380"/>
            </a:xfrm>
            <a:prstGeom prst="ellipse">
              <a:avLst/>
            </a:prstGeom>
            <a:solidFill>
              <a:srgbClr val="FFC000"/>
            </a:solidFill>
            <a:ln w="9525">
              <a:noFill/>
              <a:round/>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latin typeface="+mn-lt"/>
              </a:endParaRPr>
            </a:p>
          </p:txBody>
        </p:sp>
        <p:sp>
          <p:nvSpPr>
            <p:cNvPr id="19" name="Text Box 23">
              <a:extLst>
                <a:ext uri="{FF2B5EF4-FFF2-40B4-BE49-F238E27FC236}">
                  <a16:creationId xmlns:a16="http://schemas.microsoft.com/office/drawing/2014/main" id="{A5A6DBFE-7848-E940-9FE3-5DBEB4136FBF}"/>
                </a:ext>
              </a:extLst>
            </p:cNvPr>
            <p:cNvSpPr txBox="1">
              <a:spLocks noChangeArrowheads="1"/>
            </p:cNvSpPr>
            <p:nvPr/>
          </p:nvSpPr>
          <p:spPr bwMode="auto">
            <a:xfrm rot="21295600">
              <a:off x="7358201" y="3118227"/>
              <a:ext cx="1504930" cy="40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2000" dirty="0">
                  <a:solidFill>
                    <a:srgbClr val="6600FF"/>
                  </a:solidFill>
                  <a:latin typeface="+mn-lt"/>
                </a:rPr>
                <a:t>Fragments</a:t>
              </a:r>
            </a:p>
          </p:txBody>
        </p:sp>
        <p:sp>
          <p:nvSpPr>
            <p:cNvPr id="20" name="Line 24">
              <a:extLst>
                <a:ext uri="{FF2B5EF4-FFF2-40B4-BE49-F238E27FC236}">
                  <a16:creationId xmlns:a16="http://schemas.microsoft.com/office/drawing/2014/main" id="{FD70DDFB-B282-2741-8417-4E7A5D6DCD4E}"/>
                </a:ext>
              </a:extLst>
            </p:cNvPr>
            <p:cNvSpPr>
              <a:spLocks noChangeShapeType="1"/>
            </p:cNvSpPr>
            <p:nvPr/>
          </p:nvSpPr>
          <p:spPr bwMode="auto">
            <a:xfrm flipH="1" flipV="1">
              <a:off x="6125186" y="1960825"/>
              <a:ext cx="391689" cy="305522"/>
            </a:xfrm>
            <a:prstGeom prst="line">
              <a:avLst/>
            </a:prstGeom>
            <a:noFill/>
            <a:ln/>
            <a:extLst>
              <a:ext uri="{909E8E84-426E-40DD-AFC4-6F175D3DCCD1}">
                <a14:hiddenFill xmlns:a14="http://schemas.microsoft.com/office/drawing/2010/main">
                  <a:noFill/>
                </a14:hiddenFill>
              </a:ext>
            </a:extLst>
          </p:spPr>
          <p:txBody>
            <a:bodyPr wrap="none"/>
            <a:lstStyle/>
            <a:p>
              <a:endParaRPr lang="en-US">
                <a:latin typeface="+mn-lt"/>
              </a:endParaRPr>
            </a:p>
          </p:txBody>
        </p:sp>
        <p:sp>
          <p:nvSpPr>
            <p:cNvPr id="21" name="Line 25">
              <a:extLst>
                <a:ext uri="{FF2B5EF4-FFF2-40B4-BE49-F238E27FC236}">
                  <a16:creationId xmlns:a16="http://schemas.microsoft.com/office/drawing/2014/main" id="{B8C5BD4E-B4D2-BD48-B44F-E52D17F076D7}"/>
                </a:ext>
              </a:extLst>
            </p:cNvPr>
            <p:cNvSpPr>
              <a:spLocks noChangeShapeType="1"/>
            </p:cNvSpPr>
            <p:nvPr/>
          </p:nvSpPr>
          <p:spPr bwMode="auto">
            <a:xfrm flipV="1">
              <a:off x="6819537" y="1656025"/>
              <a:ext cx="78338" cy="458282"/>
            </a:xfrm>
            <a:prstGeom prst="line">
              <a:avLst/>
            </a:prstGeom>
            <a:noFill/>
            <a:ln/>
            <a:extLst>
              <a:ext uri="{909E8E84-426E-40DD-AFC4-6F175D3DCCD1}">
                <a14:hiddenFill xmlns:a14="http://schemas.microsoft.com/office/drawing/2010/main">
                  <a:noFill/>
                </a14:hiddenFill>
              </a:ext>
            </a:extLst>
          </p:spPr>
          <p:txBody>
            <a:bodyPr wrap="none"/>
            <a:lstStyle/>
            <a:p>
              <a:endParaRPr lang="en-US">
                <a:latin typeface="+mn-lt"/>
              </a:endParaRPr>
            </a:p>
          </p:txBody>
        </p:sp>
        <p:sp>
          <p:nvSpPr>
            <p:cNvPr id="22" name="Line 26">
              <a:extLst>
                <a:ext uri="{FF2B5EF4-FFF2-40B4-BE49-F238E27FC236}">
                  <a16:creationId xmlns:a16="http://schemas.microsoft.com/office/drawing/2014/main" id="{405DF353-22B1-5043-805C-6863F669BAA6}"/>
                </a:ext>
              </a:extLst>
            </p:cNvPr>
            <p:cNvSpPr>
              <a:spLocks noChangeShapeType="1"/>
            </p:cNvSpPr>
            <p:nvPr/>
          </p:nvSpPr>
          <p:spPr bwMode="auto">
            <a:xfrm flipV="1">
              <a:off x="7189849" y="2037024"/>
              <a:ext cx="470026" cy="229141"/>
            </a:xfrm>
            <a:prstGeom prst="line">
              <a:avLst/>
            </a:prstGeom>
            <a:noFill/>
            <a:ln/>
            <a:extLst>
              <a:ext uri="{909E8E84-426E-40DD-AFC4-6F175D3DCCD1}">
                <a14:hiddenFill xmlns:a14="http://schemas.microsoft.com/office/drawing/2010/main">
                  <a:noFill/>
                </a14:hiddenFill>
              </a:ext>
            </a:extLst>
          </p:spPr>
          <p:txBody>
            <a:bodyPr wrap="none"/>
            <a:lstStyle/>
            <a:p>
              <a:endParaRPr lang="en-US">
                <a:latin typeface="+mn-lt"/>
              </a:endParaRPr>
            </a:p>
          </p:txBody>
        </p:sp>
        <p:sp>
          <p:nvSpPr>
            <p:cNvPr id="23" name="Line 27">
              <a:extLst>
                <a:ext uri="{FF2B5EF4-FFF2-40B4-BE49-F238E27FC236}">
                  <a16:creationId xmlns:a16="http://schemas.microsoft.com/office/drawing/2014/main" id="{F7461C9E-B18B-A94E-A7E7-8904707522FE}"/>
                </a:ext>
              </a:extLst>
            </p:cNvPr>
            <p:cNvSpPr>
              <a:spLocks noChangeShapeType="1"/>
            </p:cNvSpPr>
            <p:nvPr/>
          </p:nvSpPr>
          <p:spPr bwMode="auto">
            <a:xfrm>
              <a:off x="10608160" y="2722825"/>
              <a:ext cx="861715" cy="381902"/>
            </a:xfrm>
            <a:prstGeom prst="line">
              <a:avLst/>
            </a:prstGeom>
            <a:noFill/>
            <a:ln/>
            <a:extLst>
              <a:ext uri="{909E8E84-426E-40DD-AFC4-6F175D3DCCD1}">
                <a14:hiddenFill xmlns:a14="http://schemas.microsoft.com/office/drawing/2010/main">
                  <a:noFill/>
                </a14:hiddenFill>
              </a:ext>
            </a:extLst>
          </p:spPr>
          <p:txBody>
            <a:bodyPr wrap="none"/>
            <a:lstStyle/>
            <a:p>
              <a:endParaRPr lang="en-US">
                <a:latin typeface="+mn-lt"/>
              </a:endParaRPr>
            </a:p>
          </p:txBody>
        </p:sp>
        <p:sp>
          <p:nvSpPr>
            <p:cNvPr id="24" name="Line 28">
              <a:extLst>
                <a:ext uri="{FF2B5EF4-FFF2-40B4-BE49-F238E27FC236}">
                  <a16:creationId xmlns:a16="http://schemas.microsoft.com/office/drawing/2014/main" id="{70E91170-E73F-1246-8D6A-868F763023B9}"/>
                </a:ext>
              </a:extLst>
            </p:cNvPr>
            <p:cNvSpPr>
              <a:spLocks noChangeShapeType="1"/>
            </p:cNvSpPr>
            <p:nvPr/>
          </p:nvSpPr>
          <p:spPr bwMode="auto">
            <a:xfrm>
              <a:off x="10684360" y="2570425"/>
              <a:ext cx="861715" cy="76380"/>
            </a:xfrm>
            <a:prstGeom prst="line">
              <a:avLst/>
            </a:prstGeom>
            <a:noFill/>
            <a:ln/>
            <a:extLst>
              <a:ext uri="{909E8E84-426E-40DD-AFC4-6F175D3DCCD1}">
                <a14:hiddenFill xmlns:a14="http://schemas.microsoft.com/office/drawing/2010/main">
                  <a:noFill/>
                </a14:hiddenFill>
              </a:ext>
            </a:extLst>
          </p:spPr>
          <p:txBody>
            <a:bodyPr wrap="none"/>
            <a:lstStyle/>
            <a:p>
              <a:endParaRPr lang="en-US">
                <a:latin typeface="+mn-lt"/>
              </a:endParaRPr>
            </a:p>
          </p:txBody>
        </p:sp>
        <p:sp>
          <p:nvSpPr>
            <p:cNvPr id="25" name="Line 29">
              <a:extLst>
                <a:ext uri="{FF2B5EF4-FFF2-40B4-BE49-F238E27FC236}">
                  <a16:creationId xmlns:a16="http://schemas.microsoft.com/office/drawing/2014/main" id="{2BEA489F-4F92-F048-B9CF-A3EC3AD6D717}"/>
                </a:ext>
              </a:extLst>
            </p:cNvPr>
            <p:cNvSpPr>
              <a:spLocks noChangeShapeType="1"/>
            </p:cNvSpPr>
            <p:nvPr/>
          </p:nvSpPr>
          <p:spPr bwMode="auto">
            <a:xfrm flipV="1">
              <a:off x="10534098" y="1993747"/>
              <a:ext cx="1000733" cy="196579"/>
            </a:xfrm>
            <a:prstGeom prst="line">
              <a:avLst/>
            </a:prstGeom>
            <a:noFill/>
            <a:ln/>
            <a:extLst>
              <a:ext uri="{909E8E84-426E-40DD-AFC4-6F175D3DCCD1}">
                <a14:hiddenFill xmlns:a14="http://schemas.microsoft.com/office/drawing/2010/main">
                  <a:noFill/>
                </a14:hiddenFill>
              </a:ext>
            </a:extLst>
          </p:spPr>
          <p:txBody>
            <a:bodyPr wrap="none"/>
            <a:lstStyle/>
            <a:p>
              <a:endParaRPr lang="en-US">
                <a:latin typeface="+mn-lt"/>
              </a:endParaRPr>
            </a:p>
          </p:txBody>
        </p:sp>
        <p:sp>
          <p:nvSpPr>
            <p:cNvPr id="26" name="Line 30">
              <a:extLst>
                <a:ext uri="{FF2B5EF4-FFF2-40B4-BE49-F238E27FC236}">
                  <a16:creationId xmlns:a16="http://schemas.microsoft.com/office/drawing/2014/main" id="{9B568DB2-5606-E945-8D06-798CCB01C8B1}"/>
                </a:ext>
              </a:extLst>
            </p:cNvPr>
            <p:cNvSpPr>
              <a:spLocks noChangeShapeType="1"/>
            </p:cNvSpPr>
            <p:nvPr/>
          </p:nvSpPr>
          <p:spPr bwMode="auto">
            <a:xfrm flipV="1">
              <a:off x="8768671" y="2494225"/>
              <a:ext cx="1253404" cy="305522"/>
            </a:xfrm>
            <a:prstGeom prst="line">
              <a:avLst/>
            </a:prstGeom>
            <a:noFill/>
            <a:ln/>
            <a:extLst>
              <a:ext uri="{909E8E84-426E-40DD-AFC4-6F175D3DCCD1}">
                <a14:hiddenFill xmlns:a14="http://schemas.microsoft.com/office/drawing/2010/main">
                  <a:noFill/>
                </a14:hiddenFill>
              </a:ext>
            </a:extLst>
          </p:spPr>
          <p:txBody>
            <a:bodyPr wrap="none"/>
            <a:lstStyle/>
            <a:p>
              <a:endParaRPr lang="en-US">
                <a:latin typeface="+mn-lt"/>
              </a:endParaRPr>
            </a:p>
          </p:txBody>
        </p:sp>
        <p:sp>
          <p:nvSpPr>
            <p:cNvPr id="27" name="Line 31">
              <a:extLst>
                <a:ext uri="{FF2B5EF4-FFF2-40B4-BE49-F238E27FC236}">
                  <a16:creationId xmlns:a16="http://schemas.microsoft.com/office/drawing/2014/main" id="{F0C75F2E-0C5B-B54E-8FF3-F267CE023C74}"/>
                </a:ext>
              </a:extLst>
            </p:cNvPr>
            <p:cNvSpPr>
              <a:spLocks noChangeShapeType="1"/>
            </p:cNvSpPr>
            <p:nvPr/>
          </p:nvSpPr>
          <p:spPr bwMode="auto">
            <a:xfrm>
              <a:off x="8783635" y="3180025"/>
              <a:ext cx="705040" cy="381902"/>
            </a:xfrm>
            <a:prstGeom prst="line">
              <a:avLst/>
            </a:prstGeom>
            <a:noFill/>
            <a:ln/>
            <a:extLst>
              <a:ext uri="{909E8E84-426E-40DD-AFC4-6F175D3DCCD1}">
                <a14:hiddenFill xmlns:a14="http://schemas.microsoft.com/office/drawing/2010/main">
                  <a:noFill/>
                </a14:hiddenFill>
              </a:ext>
            </a:extLst>
          </p:spPr>
          <p:txBody>
            <a:bodyPr wrap="none"/>
            <a:lstStyle/>
            <a:p>
              <a:endParaRPr lang="en-US">
                <a:latin typeface="+mn-lt"/>
              </a:endParaRPr>
            </a:p>
          </p:txBody>
        </p:sp>
        <p:sp>
          <p:nvSpPr>
            <p:cNvPr id="28" name="Rectangle 33">
              <a:extLst>
                <a:ext uri="{FF2B5EF4-FFF2-40B4-BE49-F238E27FC236}">
                  <a16:creationId xmlns:a16="http://schemas.microsoft.com/office/drawing/2014/main" id="{93DD8455-DFCF-E643-894D-9E780BD48C91}"/>
                </a:ext>
              </a:extLst>
            </p:cNvPr>
            <p:cNvSpPr>
              <a:spLocks noChangeArrowheads="1"/>
            </p:cNvSpPr>
            <p:nvPr/>
          </p:nvSpPr>
          <p:spPr bwMode="auto">
            <a:xfrm>
              <a:off x="10270528" y="3366625"/>
              <a:ext cx="473291" cy="45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dirty="0">
                  <a:solidFill>
                    <a:schemeClr val="accent2"/>
                  </a:solidFill>
                  <a:latin typeface="+mn-lt"/>
                  <a:sym typeface="Symbol" pitchFamily="2" charset="2"/>
                </a:rPr>
                <a:t></a:t>
              </a:r>
              <a:r>
                <a:rPr lang="en-US" altLang="en-US" baseline="-25000" dirty="0">
                  <a:solidFill>
                    <a:schemeClr val="accent2"/>
                  </a:solidFill>
                  <a:latin typeface="+mn-lt"/>
                  <a:sym typeface="Symbol" pitchFamily="2" charset="2"/>
                </a:rPr>
                <a:t></a:t>
              </a:r>
            </a:p>
          </p:txBody>
        </p:sp>
        <p:grpSp>
          <p:nvGrpSpPr>
            <p:cNvPr id="29" name="Group 34">
              <a:extLst>
                <a:ext uri="{FF2B5EF4-FFF2-40B4-BE49-F238E27FC236}">
                  <a16:creationId xmlns:a16="http://schemas.microsoft.com/office/drawing/2014/main" id="{D62ACB45-A343-964B-9214-285DD51443E0}"/>
                </a:ext>
              </a:extLst>
            </p:cNvPr>
            <p:cNvGrpSpPr>
              <a:grpSpLocks/>
            </p:cNvGrpSpPr>
            <p:nvPr/>
          </p:nvGrpSpPr>
          <p:grpSpPr bwMode="auto">
            <a:xfrm>
              <a:off x="11609360" y="3027625"/>
              <a:ext cx="473291" cy="458282"/>
              <a:chOff x="2736" y="2496"/>
              <a:chExt cx="290" cy="288"/>
            </a:xfrm>
          </p:grpSpPr>
          <p:sp>
            <p:nvSpPr>
              <p:cNvPr id="46" name="Line 35">
                <a:extLst>
                  <a:ext uri="{FF2B5EF4-FFF2-40B4-BE49-F238E27FC236}">
                    <a16:creationId xmlns:a16="http://schemas.microsoft.com/office/drawing/2014/main" id="{70673F62-75FF-5C40-8F0B-04A36B07AD9E}"/>
                  </a:ext>
                </a:extLst>
              </p:cNvPr>
              <p:cNvSpPr>
                <a:spLocks noChangeShapeType="1"/>
              </p:cNvSpPr>
              <p:nvPr/>
            </p:nvSpPr>
            <p:spPr bwMode="auto">
              <a:xfrm>
                <a:off x="2784" y="2592"/>
                <a:ext cx="144" cy="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47" name="Rectangle 36">
                <a:extLst>
                  <a:ext uri="{FF2B5EF4-FFF2-40B4-BE49-F238E27FC236}">
                    <a16:creationId xmlns:a16="http://schemas.microsoft.com/office/drawing/2014/main" id="{9CD79B59-EFA1-AA42-A3C2-6F96D4448757}"/>
                  </a:ext>
                </a:extLst>
              </p:cNvPr>
              <p:cNvSpPr>
                <a:spLocks noChangeArrowheads="1"/>
              </p:cNvSpPr>
              <p:nvPr/>
            </p:nvSpPr>
            <p:spPr bwMode="auto">
              <a:xfrm>
                <a:off x="2736" y="2496"/>
                <a:ext cx="2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a:solidFill>
                      <a:schemeClr val="accent2"/>
                    </a:solidFill>
                    <a:latin typeface="+mn-lt"/>
                    <a:sym typeface="Symbol" pitchFamily="2" charset="2"/>
                  </a:rPr>
                  <a:t></a:t>
                </a:r>
                <a:r>
                  <a:rPr lang="en-US" altLang="en-US" baseline="-25000">
                    <a:solidFill>
                      <a:schemeClr val="accent2"/>
                    </a:solidFill>
                    <a:latin typeface="+mn-lt"/>
                    <a:sym typeface="Symbol" pitchFamily="2" charset="2"/>
                  </a:rPr>
                  <a:t></a:t>
                </a:r>
              </a:p>
            </p:txBody>
          </p:sp>
        </p:grpSp>
        <p:sp>
          <p:nvSpPr>
            <p:cNvPr id="30" name="Rectangle 37">
              <a:extLst>
                <a:ext uri="{FF2B5EF4-FFF2-40B4-BE49-F238E27FC236}">
                  <a16:creationId xmlns:a16="http://schemas.microsoft.com/office/drawing/2014/main" id="{CE37E213-A86C-F54B-B43A-2319D6980FD9}"/>
                </a:ext>
              </a:extLst>
            </p:cNvPr>
            <p:cNvSpPr>
              <a:spLocks noChangeArrowheads="1"/>
            </p:cNvSpPr>
            <p:nvPr/>
          </p:nvSpPr>
          <p:spPr bwMode="auto">
            <a:xfrm>
              <a:off x="11668268" y="1812779"/>
              <a:ext cx="473299" cy="46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dirty="0">
                  <a:solidFill>
                    <a:schemeClr val="accent2"/>
                  </a:solidFill>
                  <a:latin typeface="+mn-lt"/>
                  <a:sym typeface="Symbol" pitchFamily="2" charset="2"/>
                </a:rPr>
                <a:t></a:t>
              </a:r>
              <a:r>
                <a:rPr lang="en-US" altLang="en-US" baseline="-25000" dirty="0">
                  <a:solidFill>
                    <a:schemeClr val="accent2"/>
                  </a:solidFill>
                  <a:latin typeface="+mn-lt"/>
                  <a:sym typeface="Symbol" pitchFamily="2" charset="2"/>
                </a:rPr>
                <a:t>e</a:t>
              </a:r>
            </a:p>
          </p:txBody>
        </p:sp>
        <p:sp>
          <p:nvSpPr>
            <p:cNvPr id="31" name="Text Box 38">
              <a:extLst>
                <a:ext uri="{FF2B5EF4-FFF2-40B4-BE49-F238E27FC236}">
                  <a16:creationId xmlns:a16="http://schemas.microsoft.com/office/drawing/2014/main" id="{7915E58F-0952-2743-9E27-09670CF12FF7}"/>
                </a:ext>
              </a:extLst>
            </p:cNvPr>
            <p:cNvSpPr txBox="1">
              <a:spLocks noChangeArrowheads="1"/>
            </p:cNvSpPr>
            <p:nvPr/>
          </p:nvSpPr>
          <p:spPr bwMode="auto">
            <a:xfrm>
              <a:off x="8784821" y="2404051"/>
              <a:ext cx="13714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1400" dirty="0">
                  <a:solidFill>
                    <a:srgbClr val="008000"/>
                  </a:solidFill>
                  <a:latin typeface="+mn-lt"/>
                  <a:sym typeface="Symbol" pitchFamily="2" charset="2"/>
                </a:rPr>
                <a:t>  </a:t>
              </a:r>
              <a:r>
                <a:rPr lang="en-US" altLang="en-US" sz="1400" dirty="0">
                  <a:solidFill>
                    <a:srgbClr val="008000"/>
                  </a:solidFill>
                  <a:latin typeface="+mn-lt"/>
                </a:rPr>
                <a:t>26 </a:t>
              </a:r>
              <a:r>
                <a:rPr lang="en-US" altLang="en-US" sz="1400" dirty="0" err="1">
                  <a:solidFill>
                    <a:srgbClr val="008000"/>
                  </a:solidFill>
                  <a:latin typeface="+mn-lt"/>
                </a:rPr>
                <a:t>nsec</a:t>
              </a:r>
              <a:endParaRPr lang="en-US" altLang="en-US" sz="1400" dirty="0">
                <a:solidFill>
                  <a:srgbClr val="008000"/>
                </a:solidFill>
                <a:latin typeface="+mn-lt"/>
              </a:endParaRPr>
            </a:p>
          </p:txBody>
        </p:sp>
        <p:sp>
          <p:nvSpPr>
            <p:cNvPr id="32" name="Text Box 39">
              <a:extLst>
                <a:ext uri="{FF2B5EF4-FFF2-40B4-BE49-F238E27FC236}">
                  <a16:creationId xmlns:a16="http://schemas.microsoft.com/office/drawing/2014/main" id="{B91BEFA8-129A-8247-B305-BF011C5FC830}"/>
                </a:ext>
              </a:extLst>
            </p:cNvPr>
            <p:cNvSpPr txBox="1">
              <a:spLocks noChangeArrowheads="1"/>
            </p:cNvSpPr>
            <p:nvPr/>
          </p:nvSpPr>
          <p:spPr bwMode="auto">
            <a:xfrm>
              <a:off x="9806523" y="2799412"/>
              <a:ext cx="16285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1400" dirty="0">
                  <a:solidFill>
                    <a:srgbClr val="008000"/>
                  </a:solidFill>
                  <a:latin typeface="+mn-lt"/>
                  <a:sym typeface="Symbol" pitchFamily="2" charset="2"/>
                </a:rPr>
                <a:t>  </a:t>
              </a:r>
              <a:r>
                <a:rPr lang="en-US" altLang="en-US" sz="1400" dirty="0">
                  <a:solidFill>
                    <a:srgbClr val="008000"/>
                  </a:solidFill>
                  <a:latin typeface="+mn-lt"/>
                </a:rPr>
                <a:t>2200 </a:t>
              </a:r>
              <a:r>
                <a:rPr lang="en-US" altLang="en-US" sz="1400" dirty="0" err="1">
                  <a:solidFill>
                    <a:srgbClr val="008000"/>
                  </a:solidFill>
                  <a:latin typeface="+mn-lt"/>
                </a:rPr>
                <a:t>nsec</a:t>
              </a:r>
              <a:endParaRPr lang="en-US" altLang="en-US" sz="1400" dirty="0">
                <a:solidFill>
                  <a:srgbClr val="008000"/>
                </a:solidFill>
                <a:latin typeface="+mn-lt"/>
              </a:endParaRPr>
            </a:p>
          </p:txBody>
        </p:sp>
        <p:sp>
          <p:nvSpPr>
            <p:cNvPr id="33" name="Text Box 40">
              <a:extLst>
                <a:ext uri="{FF2B5EF4-FFF2-40B4-BE49-F238E27FC236}">
                  <a16:creationId xmlns:a16="http://schemas.microsoft.com/office/drawing/2014/main" id="{D7BF428C-184D-1A4F-A935-45AEAB79243B}"/>
                </a:ext>
              </a:extLst>
            </p:cNvPr>
            <p:cNvSpPr txBox="1">
              <a:spLocks noChangeArrowheads="1"/>
            </p:cNvSpPr>
            <p:nvPr/>
          </p:nvSpPr>
          <p:spPr bwMode="auto">
            <a:xfrm rot="20100000">
              <a:off x="6384677" y="2329291"/>
              <a:ext cx="1244551" cy="40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2000" dirty="0">
                  <a:solidFill>
                    <a:srgbClr val="FF9933"/>
                  </a:solidFill>
                  <a:latin typeface="+mn-lt"/>
                </a:rPr>
                <a:t>~ 1 GeV</a:t>
              </a:r>
            </a:p>
          </p:txBody>
        </p:sp>
        <p:sp>
          <p:nvSpPr>
            <p:cNvPr id="34" name="Line 41">
              <a:extLst>
                <a:ext uri="{FF2B5EF4-FFF2-40B4-BE49-F238E27FC236}">
                  <a16:creationId xmlns:a16="http://schemas.microsoft.com/office/drawing/2014/main" id="{4186B028-0274-F944-8B51-F2AEBBD1141B}"/>
                </a:ext>
              </a:extLst>
            </p:cNvPr>
            <p:cNvSpPr>
              <a:spLocks noChangeShapeType="1"/>
            </p:cNvSpPr>
            <p:nvPr/>
          </p:nvSpPr>
          <p:spPr bwMode="auto">
            <a:xfrm flipH="1">
              <a:off x="7131926" y="3061187"/>
              <a:ext cx="235013" cy="381902"/>
            </a:xfrm>
            <a:prstGeom prst="line">
              <a:avLst/>
            </a:prstGeom>
            <a:noFill/>
            <a:ln/>
            <a:extLst>
              <a:ext uri="{909E8E84-426E-40DD-AFC4-6F175D3DCCD1}">
                <a14:hiddenFill xmlns:a14="http://schemas.microsoft.com/office/drawing/2010/main">
                  <a:noFill/>
                </a14:hiddenFill>
              </a:ext>
            </a:extLst>
          </p:spPr>
          <p:txBody>
            <a:bodyPr wrap="none"/>
            <a:lstStyle/>
            <a:p>
              <a:endParaRPr lang="en-US">
                <a:latin typeface="+mn-lt"/>
              </a:endParaRPr>
            </a:p>
          </p:txBody>
        </p:sp>
        <p:sp>
          <p:nvSpPr>
            <p:cNvPr id="35" name="AutoShape 44">
              <a:extLst>
                <a:ext uri="{FF2B5EF4-FFF2-40B4-BE49-F238E27FC236}">
                  <a16:creationId xmlns:a16="http://schemas.microsoft.com/office/drawing/2014/main" id="{7927B4F1-C1FD-7C4C-BC8E-C139151699AD}"/>
                </a:ext>
              </a:extLst>
            </p:cNvPr>
            <p:cNvSpPr>
              <a:spLocks noChangeArrowheads="1"/>
            </p:cNvSpPr>
            <p:nvPr/>
          </p:nvSpPr>
          <p:spPr bwMode="auto">
            <a:xfrm>
              <a:off x="9594812" y="1514801"/>
              <a:ext cx="689714" cy="653495"/>
            </a:xfrm>
            <a:prstGeom prst="octagon">
              <a:avLst>
                <a:gd name="adj" fmla="val 29287"/>
              </a:avLst>
            </a:prstGeom>
            <a:solidFill>
              <a:srgbClr val="FF0000"/>
            </a:solidFill>
            <a:ln w="9525">
              <a:no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1000" dirty="0">
                  <a:solidFill>
                    <a:schemeClr val="bg1"/>
                  </a:solidFill>
                  <a:latin typeface="+mn-lt"/>
                </a:rPr>
                <a:t>CAPTURE</a:t>
              </a:r>
              <a:endParaRPr lang="en-US" altLang="en-US" sz="1200" dirty="0">
                <a:solidFill>
                  <a:schemeClr val="bg1"/>
                </a:solidFill>
                <a:latin typeface="+mn-lt"/>
              </a:endParaRPr>
            </a:p>
          </p:txBody>
        </p:sp>
        <p:cxnSp>
          <p:nvCxnSpPr>
            <p:cNvPr id="36" name="Straight Arrow Connector 35">
              <a:extLst>
                <a:ext uri="{FF2B5EF4-FFF2-40B4-BE49-F238E27FC236}">
                  <a16:creationId xmlns:a16="http://schemas.microsoft.com/office/drawing/2014/main" id="{0430828F-3F98-7B4B-869C-8517B107B710}"/>
                </a:ext>
              </a:extLst>
            </p:cNvPr>
            <p:cNvCxnSpPr>
              <a:cxnSpLocks/>
            </p:cNvCxnSpPr>
            <p:nvPr/>
          </p:nvCxnSpPr>
          <p:spPr bwMode="auto">
            <a:xfrm>
              <a:off x="8333547" y="2774167"/>
              <a:ext cx="207873" cy="316723"/>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69861627-CC6A-1A45-91EC-F7313601DCFA}"/>
                </a:ext>
              </a:extLst>
            </p:cNvPr>
            <p:cNvCxnSpPr>
              <a:cxnSpLocks/>
            </p:cNvCxnSpPr>
            <p:nvPr/>
          </p:nvCxnSpPr>
          <p:spPr bwMode="auto">
            <a:xfrm flipH="1">
              <a:off x="7544577" y="2828627"/>
              <a:ext cx="281471" cy="351969"/>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cxnSp>
          <p:nvCxnSpPr>
            <p:cNvPr id="38" name="Straight Arrow Connector 37">
              <a:extLst>
                <a:ext uri="{FF2B5EF4-FFF2-40B4-BE49-F238E27FC236}">
                  <a16:creationId xmlns:a16="http://schemas.microsoft.com/office/drawing/2014/main" id="{0808487D-4EEE-4847-B692-9E86E977F829}"/>
                </a:ext>
              </a:extLst>
            </p:cNvPr>
            <p:cNvCxnSpPr>
              <a:cxnSpLocks/>
            </p:cNvCxnSpPr>
            <p:nvPr/>
          </p:nvCxnSpPr>
          <p:spPr bwMode="auto">
            <a:xfrm flipV="1">
              <a:off x="8332849" y="2023161"/>
              <a:ext cx="349300" cy="128433"/>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08E0EB28-AD8D-ED4E-9063-40E980A9BFEC}"/>
                </a:ext>
              </a:extLst>
            </p:cNvPr>
            <p:cNvCxnSpPr>
              <a:cxnSpLocks/>
            </p:cNvCxnSpPr>
            <p:nvPr/>
          </p:nvCxnSpPr>
          <p:spPr bwMode="auto">
            <a:xfrm>
              <a:off x="9190558" y="1912839"/>
              <a:ext cx="364535" cy="11638"/>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E827B2AA-901A-AD48-84D6-F58BD1D5F10D}"/>
                </a:ext>
              </a:extLst>
            </p:cNvPr>
            <p:cNvCxnSpPr>
              <a:cxnSpLocks/>
            </p:cNvCxnSpPr>
            <p:nvPr/>
          </p:nvCxnSpPr>
          <p:spPr bwMode="auto">
            <a:xfrm>
              <a:off x="8515341" y="2648627"/>
              <a:ext cx="675217" cy="174927"/>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7C5D90FF-7DB8-804B-ACF8-DF344A2F070B}"/>
                </a:ext>
              </a:extLst>
            </p:cNvPr>
            <p:cNvCxnSpPr>
              <a:cxnSpLocks/>
            </p:cNvCxnSpPr>
            <p:nvPr/>
          </p:nvCxnSpPr>
          <p:spPr bwMode="auto">
            <a:xfrm>
              <a:off x="9849562" y="2978392"/>
              <a:ext cx="445378" cy="429878"/>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75DA8800-C11C-E249-951F-359E27A381DD}"/>
                </a:ext>
              </a:extLst>
            </p:cNvPr>
            <p:cNvCxnSpPr>
              <a:cxnSpLocks/>
            </p:cNvCxnSpPr>
            <p:nvPr/>
          </p:nvCxnSpPr>
          <p:spPr bwMode="auto">
            <a:xfrm flipV="1">
              <a:off x="9858659" y="2636962"/>
              <a:ext cx="431799" cy="152895"/>
            </a:xfrm>
            <a:prstGeom prst="straightConnector1">
              <a:avLst/>
            </a:prstGeom>
            <a:solidFill>
              <a:schemeClr val="accent1"/>
            </a:solidFill>
            <a:ln w="0" cap="flat" cmpd="sng" algn="ctr">
              <a:solidFill>
                <a:schemeClr val="accent6"/>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CEA21A31-8121-ED4B-A042-D3B333FBBCBB}"/>
                </a:ext>
              </a:extLst>
            </p:cNvPr>
            <p:cNvCxnSpPr>
              <a:cxnSpLocks/>
            </p:cNvCxnSpPr>
            <p:nvPr/>
          </p:nvCxnSpPr>
          <p:spPr bwMode="auto">
            <a:xfrm flipV="1">
              <a:off x="10957780" y="2138180"/>
              <a:ext cx="643770" cy="196898"/>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cxnSp>
          <p:nvCxnSpPr>
            <p:cNvPr id="44" name="Straight Arrow Connector 43">
              <a:extLst>
                <a:ext uri="{FF2B5EF4-FFF2-40B4-BE49-F238E27FC236}">
                  <a16:creationId xmlns:a16="http://schemas.microsoft.com/office/drawing/2014/main" id="{895F3849-FC60-4849-B56C-DFB3EDA5D17B}"/>
                </a:ext>
              </a:extLst>
            </p:cNvPr>
            <p:cNvCxnSpPr>
              <a:cxnSpLocks/>
            </p:cNvCxnSpPr>
            <p:nvPr/>
          </p:nvCxnSpPr>
          <p:spPr bwMode="auto">
            <a:xfrm>
              <a:off x="10975906" y="2552052"/>
              <a:ext cx="646369" cy="116004"/>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cxnSp>
          <p:nvCxnSpPr>
            <p:cNvPr id="45" name="Straight Arrow Connector 44">
              <a:extLst>
                <a:ext uri="{FF2B5EF4-FFF2-40B4-BE49-F238E27FC236}">
                  <a16:creationId xmlns:a16="http://schemas.microsoft.com/office/drawing/2014/main" id="{6B481D5D-4618-564B-B25F-FFC131C00832}"/>
                </a:ext>
              </a:extLst>
            </p:cNvPr>
            <p:cNvCxnSpPr>
              <a:cxnSpLocks/>
            </p:cNvCxnSpPr>
            <p:nvPr/>
          </p:nvCxnSpPr>
          <p:spPr bwMode="auto">
            <a:xfrm>
              <a:off x="10897192" y="2700601"/>
              <a:ext cx="629834" cy="433827"/>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grpSp>
      <p:grpSp>
        <p:nvGrpSpPr>
          <p:cNvPr id="50" name="Group 11">
            <a:extLst>
              <a:ext uri="{FF2B5EF4-FFF2-40B4-BE49-F238E27FC236}">
                <a16:creationId xmlns:a16="http://schemas.microsoft.com/office/drawing/2014/main" id="{0F84981F-E490-704D-B304-88F5A33E998E}"/>
              </a:ext>
            </a:extLst>
          </p:cNvPr>
          <p:cNvGrpSpPr>
            <a:grpSpLocks/>
          </p:cNvGrpSpPr>
          <p:nvPr/>
        </p:nvGrpSpPr>
        <p:grpSpPr bwMode="auto">
          <a:xfrm>
            <a:off x="983399" y="811833"/>
            <a:ext cx="3598301" cy="1949903"/>
            <a:chOff x="0" y="864"/>
            <a:chExt cx="3456" cy="2038"/>
          </a:xfrm>
        </p:grpSpPr>
        <p:pic>
          <p:nvPicPr>
            <p:cNvPr id="51" name="Picture 4" descr="C:\WINDOWS\Desktop\snstarget.jpg">
              <a:extLst>
                <a:ext uri="{FF2B5EF4-FFF2-40B4-BE49-F238E27FC236}">
                  <a16:creationId xmlns:a16="http://schemas.microsoft.com/office/drawing/2014/main" id="{1FE470EA-A1CF-1743-BEA0-5E13736E6B94}"/>
                </a:ext>
              </a:extLst>
            </p:cNvPr>
            <p:cNvPicPr>
              <a:picLocks noChangeAspect="1" noChangeArrowheads="1"/>
            </p:cNvPicPr>
            <p:nvPr/>
          </p:nvPicPr>
          <p:blipFill>
            <a:blip r:embed="rId2" cstate="print"/>
            <a:srcRect l="1111"/>
            <a:stretch>
              <a:fillRect/>
            </a:stretch>
          </p:blipFill>
          <p:spPr bwMode="auto">
            <a:xfrm>
              <a:off x="0" y="864"/>
              <a:ext cx="3456" cy="2038"/>
            </a:xfrm>
            <a:prstGeom prst="rect">
              <a:avLst/>
            </a:prstGeom>
            <a:noFill/>
            <a:ln w="9525">
              <a:noFill/>
              <a:miter lim="800000"/>
              <a:headEnd/>
              <a:tailEnd/>
            </a:ln>
          </p:spPr>
        </p:pic>
        <p:sp>
          <p:nvSpPr>
            <p:cNvPr id="52" name="Line 5">
              <a:extLst>
                <a:ext uri="{FF2B5EF4-FFF2-40B4-BE49-F238E27FC236}">
                  <a16:creationId xmlns:a16="http://schemas.microsoft.com/office/drawing/2014/main" id="{381F3274-D663-584C-B3A1-DF66E2758AED}"/>
                </a:ext>
              </a:extLst>
            </p:cNvPr>
            <p:cNvSpPr>
              <a:spLocks noChangeShapeType="1"/>
            </p:cNvSpPr>
            <p:nvPr/>
          </p:nvSpPr>
          <p:spPr bwMode="auto">
            <a:xfrm>
              <a:off x="1152" y="1593"/>
              <a:ext cx="1189" cy="514"/>
            </a:xfrm>
            <a:prstGeom prst="line">
              <a:avLst/>
            </a:prstGeom>
            <a:noFill/>
            <a:ln w="38100">
              <a:solidFill>
                <a:srgbClr val="FF0000"/>
              </a:solidFill>
              <a:round/>
              <a:headEnd type="arrow" w="med" len="med"/>
              <a:tailEnd type="arrow" w="med" len="med"/>
            </a:ln>
          </p:spPr>
          <p:txBody>
            <a:bodyPr/>
            <a:lstStyle/>
            <a:p>
              <a:endParaRPr lang="en-US"/>
            </a:p>
          </p:txBody>
        </p:sp>
        <p:sp>
          <p:nvSpPr>
            <p:cNvPr id="53" name="Text Box 6">
              <a:extLst>
                <a:ext uri="{FF2B5EF4-FFF2-40B4-BE49-F238E27FC236}">
                  <a16:creationId xmlns:a16="http://schemas.microsoft.com/office/drawing/2014/main" id="{BB33CBD0-02D0-BB45-90E9-5B7A125C5600}"/>
                </a:ext>
              </a:extLst>
            </p:cNvPr>
            <p:cNvSpPr txBox="1">
              <a:spLocks noChangeArrowheads="1"/>
            </p:cNvSpPr>
            <p:nvPr/>
          </p:nvSpPr>
          <p:spPr bwMode="auto">
            <a:xfrm rot="1500000">
              <a:off x="1536" y="1632"/>
              <a:ext cx="601" cy="288"/>
            </a:xfrm>
            <a:prstGeom prst="rect">
              <a:avLst/>
            </a:prstGeom>
            <a:noFill/>
            <a:ln w="9525">
              <a:noFill/>
              <a:miter lim="800000"/>
              <a:headEnd/>
              <a:tailEnd/>
            </a:ln>
          </p:spPr>
          <p:txBody>
            <a:bodyPr wrap="none">
              <a:spAutoFit/>
            </a:bodyPr>
            <a:lstStyle/>
            <a:p>
              <a:r>
                <a:rPr lang="en-US" b="1">
                  <a:solidFill>
                    <a:srgbClr val="FF0000"/>
                  </a:solidFill>
                </a:rPr>
                <a:t>21 cm</a:t>
              </a:r>
            </a:p>
          </p:txBody>
        </p:sp>
      </p:grpSp>
      <p:pic>
        <p:nvPicPr>
          <p:cNvPr id="55" name="Picture 66" descr="C:\WINDOWS\Desktop\pions">
            <a:extLst>
              <a:ext uri="{FF2B5EF4-FFF2-40B4-BE49-F238E27FC236}">
                <a16:creationId xmlns:a16="http://schemas.microsoft.com/office/drawing/2014/main" id="{7985E4A2-B09B-334B-B2F9-A90B7BBB39F4}"/>
              </a:ext>
            </a:extLst>
          </p:cNvPr>
          <p:cNvPicPr>
            <a:picLocks noChangeAspect="1" noChangeArrowheads="1"/>
          </p:cNvPicPr>
          <p:nvPr/>
        </p:nvPicPr>
        <p:blipFill>
          <a:blip r:embed="rId3" cstate="print"/>
          <a:srcRect l="7262" t="8551" r="12102" b="8551"/>
          <a:stretch>
            <a:fillRect/>
          </a:stretch>
        </p:blipFill>
        <p:spPr bwMode="auto">
          <a:xfrm>
            <a:off x="164827" y="2905257"/>
            <a:ext cx="2605739" cy="3792555"/>
          </a:xfrm>
          <a:prstGeom prst="rect">
            <a:avLst/>
          </a:prstGeom>
          <a:noFill/>
          <a:ln w="9525">
            <a:noFill/>
            <a:miter lim="800000"/>
            <a:headEnd/>
            <a:tailEnd/>
          </a:ln>
        </p:spPr>
      </p:pic>
      <p:sp>
        <p:nvSpPr>
          <p:cNvPr id="56" name="Text Box 44">
            <a:extLst>
              <a:ext uri="{FF2B5EF4-FFF2-40B4-BE49-F238E27FC236}">
                <a16:creationId xmlns:a16="http://schemas.microsoft.com/office/drawing/2014/main" id="{1256F7EE-D921-0447-9D03-E7E7CC59CE9A}"/>
              </a:ext>
            </a:extLst>
          </p:cNvPr>
          <p:cNvSpPr txBox="1">
            <a:spLocks noChangeArrowheads="1"/>
          </p:cNvSpPr>
          <p:nvPr/>
        </p:nvSpPr>
        <p:spPr bwMode="auto">
          <a:xfrm rot="-1800000">
            <a:off x="2071653" y="5687034"/>
            <a:ext cx="106929" cy="254717"/>
          </a:xfrm>
          <a:prstGeom prst="rect">
            <a:avLst/>
          </a:prstGeom>
          <a:noFill/>
          <a:ln w="12700" cap="sq">
            <a:noFill/>
            <a:miter lim="800000"/>
            <a:headEnd type="none" w="sm" len="sm"/>
            <a:tailEnd type="none" w="sm" len="sm"/>
          </a:ln>
        </p:spPr>
        <p:txBody>
          <a:bodyPr wrap="square">
            <a:spAutoFit/>
          </a:bodyPr>
          <a:lstStyle/>
          <a:p>
            <a:endParaRPr lang="en-US" b="1">
              <a:solidFill>
                <a:srgbClr val="000099"/>
              </a:solidFill>
            </a:endParaRPr>
          </a:p>
        </p:txBody>
      </p:sp>
      <p:grpSp>
        <p:nvGrpSpPr>
          <p:cNvPr id="57" name="Group 75">
            <a:extLst>
              <a:ext uri="{FF2B5EF4-FFF2-40B4-BE49-F238E27FC236}">
                <a16:creationId xmlns:a16="http://schemas.microsoft.com/office/drawing/2014/main" id="{BB3F56F9-1564-9D4A-B641-4BCF35625A86}"/>
              </a:ext>
            </a:extLst>
          </p:cNvPr>
          <p:cNvGrpSpPr>
            <a:grpSpLocks/>
          </p:cNvGrpSpPr>
          <p:nvPr/>
        </p:nvGrpSpPr>
        <p:grpSpPr bwMode="auto">
          <a:xfrm>
            <a:off x="1362841" y="5857120"/>
            <a:ext cx="1744516" cy="283566"/>
            <a:chOff x="4656" y="3341"/>
            <a:chExt cx="469" cy="259"/>
          </a:xfrm>
        </p:grpSpPr>
        <p:sp>
          <p:nvSpPr>
            <p:cNvPr id="58" name="Line 68">
              <a:extLst>
                <a:ext uri="{FF2B5EF4-FFF2-40B4-BE49-F238E27FC236}">
                  <a16:creationId xmlns:a16="http://schemas.microsoft.com/office/drawing/2014/main" id="{D89E713F-F397-C943-84D4-7745FBD1BED2}"/>
                </a:ext>
              </a:extLst>
            </p:cNvPr>
            <p:cNvSpPr>
              <a:spLocks noChangeShapeType="1"/>
            </p:cNvSpPr>
            <p:nvPr/>
          </p:nvSpPr>
          <p:spPr bwMode="auto">
            <a:xfrm>
              <a:off x="4656" y="3427"/>
              <a:ext cx="0" cy="173"/>
            </a:xfrm>
            <a:prstGeom prst="line">
              <a:avLst/>
            </a:prstGeom>
            <a:noFill/>
            <a:ln w="25400">
              <a:solidFill>
                <a:srgbClr val="FF0000"/>
              </a:solidFill>
              <a:round/>
              <a:headEnd/>
              <a:tailEnd type="triangle" w="med" len="med"/>
            </a:ln>
          </p:spPr>
          <p:txBody>
            <a:bodyPr/>
            <a:lstStyle/>
            <a:p>
              <a:endParaRPr lang="en-US"/>
            </a:p>
          </p:txBody>
        </p:sp>
        <p:sp>
          <p:nvSpPr>
            <p:cNvPr id="59" name="Text Box 69">
              <a:extLst>
                <a:ext uri="{FF2B5EF4-FFF2-40B4-BE49-F238E27FC236}">
                  <a16:creationId xmlns:a16="http://schemas.microsoft.com/office/drawing/2014/main" id="{A4644928-362F-284F-BE56-9AFC6C053128}"/>
                </a:ext>
              </a:extLst>
            </p:cNvPr>
            <p:cNvSpPr txBox="1">
              <a:spLocks noChangeArrowheads="1"/>
            </p:cNvSpPr>
            <p:nvPr/>
          </p:nvSpPr>
          <p:spPr bwMode="auto">
            <a:xfrm>
              <a:off x="4656" y="3341"/>
              <a:ext cx="469" cy="233"/>
            </a:xfrm>
            <a:prstGeom prst="rect">
              <a:avLst/>
            </a:prstGeom>
            <a:noFill/>
            <a:ln w="9525">
              <a:noFill/>
              <a:miter lim="800000"/>
              <a:headEnd/>
              <a:tailEnd/>
            </a:ln>
          </p:spPr>
          <p:txBody>
            <a:bodyPr>
              <a:spAutoFit/>
            </a:bodyPr>
            <a:lstStyle/>
            <a:p>
              <a:r>
                <a:rPr lang="en-US" dirty="0">
                  <a:solidFill>
                    <a:srgbClr val="FF0000"/>
                  </a:solidFill>
                </a:rPr>
                <a:t>SNS</a:t>
              </a:r>
            </a:p>
          </p:txBody>
        </p:sp>
      </p:grpSp>
      <p:pic>
        <p:nvPicPr>
          <p:cNvPr id="63" name="Picture 62">
            <a:extLst>
              <a:ext uri="{FF2B5EF4-FFF2-40B4-BE49-F238E27FC236}">
                <a16:creationId xmlns:a16="http://schemas.microsoft.com/office/drawing/2014/main" id="{DF71DD1B-8438-384D-B5ED-F7230C54F410}"/>
              </a:ext>
            </a:extLst>
          </p:cNvPr>
          <p:cNvPicPr>
            <a:picLocks noChangeAspect="1"/>
          </p:cNvPicPr>
          <p:nvPr/>
        </p:nvPicPr>
        <p:blipFill>
          <a:blip r:embed="rId4"/>
          <a:stretch>
            <a:fillRect/>
          </a:stretch>
        </p:blipFill>
        <p:spPr>
          <a:xfrm>
            <a:off x="2815623" y="3226035"/>
            <a:ext cx="4527562" cy="3076919"/>
          </a:xfrm>
          <a:prstGeom prst="rect">
            <a:avLst/>
          </a:prstGeom>
        </p:spPr>
      </p:pic>
      <p:pic>
        <p:nvPicPr>
          <p:cNvPr id="64" name="Picture 63">
            <a:extLst>
              <a:ext uri="{FF2B5EF4-FFF2-40B4-BE49-F238E27FC236}">
                <a16:creationId xmlns:a16="http://schemas.microsoft.com/office/drawing/2014/main" id="{3BA12A5F-B296-2D41-90CB-5D8DA3523031}"/>
              </a:ext>
            </a:extLst>
          </p:cNvPr>
          <p:cNvPicPr>
            <a:picLocks noChangeAspect="1"/>
          </p:cNvPicPr>
          <p:nvPr/>
        </p:nvPicPr>
        <p:blipFill>
          <a:blip r:embed="rId5"/>
          <a:stretch>
            <a:fillRect/>
          </a:stretch>
        </p:blipFill>
        <p:spPr>
          <a:xfrm>
            <a:off x="7298300" y="3270622"/>
            <a:ext cx="4100357" cy="3232046"/>
          </a:xfrm>
          <a:prstGeom prst="rect">
            <a:avLst/>
          </a:prstGeom>
        </p:spPr>
      </p:pic>
      <p:sp>
        <p:nvSpPr>
          <p:cNvPr id="65" name="TextBox 64">
            <a:extLst>
              <a:ext uri="{FF2B5EF4-FFF2-40B4-BE49-F238E27FC236}">
                <a16:creationId xmlns:a16="http://schemas.microsoft.com/office/drawing/2014/main" id="{6E1E0072-ACED-CD47-B8C2-37BF5305E30A}"/>
              </a:ext>
            </a:extLst>
          </p:cNvPr>
          <p:cNvSpPr txBox="1"/>
          <p:nvPr/>
        </p:nvSpPr>
        <p:spPr>
          <a:xfrm>
            <a:off x="3772868" y="3019988"/>
            <a:ext cx="2755900" cy="341632"/>
          </a:xfrm>
          <a:prstGeom prst="rect">
            <a:avLst/>
          </a:prstGeom>
          <a:noFill/>
        </p:spPr>
        <p:txBody>
          <a:bodyPr wrap="square" rtlCol="0">
            <a:spAutoFit/>
          </a:bodyPr>
          <a:lstStyle/>
          <a:p>
            <a:pPr algn="ctr">
              <a:lnSpc>
                <a:spcPct val="90000"/>
              </a:lnSpc>
            </a:pPr>
            <a:r>
              <a:rPr lang="en-US" b="1" dirty="0">
                <a:solidFill>
                  <a:srgbClr val="C00000"/>
                </a:solidFill>
              </a:rPr>
              <a:t>Neutrino Energy</a:t>
            </a:r>
          </a:p>
        </p:txBody>
      </p:sp>
      <p:sp>
        <p:nvSpPr>
          <p:cNvPr id="66" name="TextBox 65">
            <a:extLst>
              <a:ext uri="{FF2B5EF4-FFF2-40B4-BE49-F238E27FC236}">
                <a16:creationId xmlns:a16="http://schemas.microsoft.com/office/drawing/2014/main" id="{059D482D-2F6C-CE4D-9EC6-DF0F525ED3DC}"/>
              </a:ext>
            </a:extLst>
          </p:cNvPr>
          <p:cNvSpPr txBox="1"/>
          <p:nvPr/>
        </p:nvSpPr>
        <p:spPr>
          <a:xfrm>
            <a:off x="8247994" y="3153072"/>
            <a:ext cx="2755900" cy="341632"/>
          </a:xfrm>
          <a:prstGeom prst="rect">
            <a:avLst/>
          </a:prstGeom>
          <a:noFill/>
        </p:spPr>
        <p:txBody>
          <a:bodyPr wrap="square" rtlCol="0">
            <a:spAutoFit/>
          </a:bodyPr>
          <a:lstStyle/>
          <a:p>
            <a:pPr algn="ctr">
              <a:lnSpc>
                <a:spcPct val="90000"/>
              </a:lnSpc>
            </a:pPr>
            <a:r>
              <a:rPr lang="en-US" b="1" dirty="0">
                <a:solidFill>
                  <a:srgbClr val="C00000"/>
                </a:solidFill>
              </a:rPr>
              <a:t>Neutrino Timing</a:t>
            </a:r>
          </a:p>
        </p:txBody>
      </p:sp>
      <p:sp>
        <p:nvSpPr>
          <p:cNvPr id="3" name="TextBox 2">
            <a:extLst>
              <a:ext uri="{FF2B5EF4-FFF2-40B4-BE49-F238E27FC236}">
                <a16:creationId xmlns:a16="http://schemas.microsoft.com/office/drawing/2014/main" id="{2DCB707A-EF90-8240-A226-38FA893634E0}"/>
              </a:ext>
            </a:extLst>
          </p:cNvPr>
          <p:cNvSpPr txBox="1"/>
          <p:nvPr/>
        </p:nvSpPr>
        <p:spPr>
          <a:xfrm>
            <a:off x="2552559" y="6346085"/>
            <a:ext cx="5615640" cy="341632"/>
          </a:xfrm>
          <a:prstGeom prst="rect">
            <a:avLst/>
          </a:prstGeom>
          <a:noFill/>
        </p:spPr>
        <p:txBody>
          <a:bodyPr wrap="none" rtlCol="0">
            <a:spAutoFit/>
          </a:bodyPr>
          <a:lstStyle/>
          <a:p>
            <a:pPr algn="ctr">
              <a:lnSpc>
                <a:spcPct val="90000"/>
              </a:lnSpc>
            </a:pPr>
            <a:r>
              <a:rPr lang="en-US" b="1" dirty="0">
                <a:solidFill>
                  <a:srgbClr val="FF0000"/>
                </a:solidFill>
              </a:rPr>
              <a:t>Present Uncertainties in the neutrino flux is ~10%</a:t>
            </a:r>
          </a:p>
        </p:txBody>
      </p:sp>
    </p:spTree>
    <p:extLst>
      <p:ext uri="{BB962C8B-B14F-4D97-AF65-F5344CB8AC3E}">
        <p14:creationId xmlns:p14="http://schemas.microsoft.com/office/powerpoint/2010/main" val="2248683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75.png">
            <a:extLst>
              <a:ext uri="{FF2B5EF4-FFF2-40B4-BE49-F238E27FC236}">
                <a16:creationId xmlns:a16="http://schemas.microsoft.com/office/drawing/2014/main" id="{B3AA43D3-12D7-9B4F-9ABD-776409BB3C7B}"/>
              </a:ext>
            </a:extLst>
          </p:cNvPr>
          <p:cNvPicPr>
            <a:picLocks noChangeAspect="1"/>
          </p:cNvPicPr>
          <p:nvPr/>
        </p:nvPicPr>
        <p:blipFill>
          <a:blip r:embed="rId2"/>
          <a:stretch>
            <a:fillRect/>
          </a:stretch>
        </p:blipFill>
        <p:spPr>
          <a:xfrm>
            <a:off x="123901" y="5081268"/>
            <a:ext cx="5170004" cy="1684812"/>
          </a:xfrm>
          <a:prstGeom prst="rect">
            <a:avLst/>
          </a:prstGeom>
          <a:ln w="12700" cap="flat">
            <a:noFill/>
            <a:miter lim="400000"/>
          </a:ln>
          <a:effectLst/>
        </p:spPr>
      </p:pic>
      <p:sp>
        <p:nvSpPr>
          <p:cNvPr id="5" name="TextBox 4">
            <a:extLst>
              <a:ext uri="{FF2B5EF4-FFF2-40B4-BE49-F238E27FC236}">
                <a16:creationId xmlns:a16="http://schemas.microsoft.com/office/drawing/2014/main" id="{CD45F316-3AD7-F745-9E2F-BB283E396883}"/>
              </a:ext>
            </a:extLst>
          </p:cNvPr>
          <p:cNvSpPr txBox="1"/>
          <p:nvPr/>
        </p:nvSpPr>
        <p:spPr>
          <a:xfrm rot="361456">
            <a:off x="809078" y="6084782"/>
            <a:ext cx="3491085" cy="341632"/>
          </a:xfrm>
          <a:prstGeom prst="rect">
            <a:avLst/>
          </a:prstGeom>
          <a:noFill/>
        </p:spPr>
        <p:txBody>
          <a:bodyPr wrap="none" rtlCol="0">
            <a:spAutoFit/>
          </a:bodyPr>
          <a:lstStyle/>
          <a:p>
            <a:pPr algn="ctr">
              <a:lnSpc>
                <a:spcPct val="90000"/>
              </a:lnSpc>
            </a:pPr>
            <a:r>
              <a:rPr lang="en-US" b="1" dirty="0">
                <a:solidFill>
                  <a:srgbClr val="FF0000"/>
                </a:solidFill>
              </a:rPr>
              <a:t>Utility tunnel </a:t>
            </a:r>
            <a:r>
              <a:rPr lang="en-US" b="1" dirty="0">
                <a:solidFill>
                  <a:srgbClr val="FF0000"/>
                </a:solidFill>
                <a:sym typeface="Wingdings" pitchFamily="2" charset="2"/>
              </a:rPr>
              <a:t></a:t>
            </a:r>
            <a:r>
              <a:rPr lang="en-US" b="1" dirty="0">
                <a:solidFill>
                  <a:srgbClr val="FF0000"/>
                </a:solidFill>
              </a:rPr>
              <a:t>Neutrino Alley</a:t>
            </a:r>
          </a:p>
        </p:txBody>
      </p:sp>
      <p:sp>
        <p:nvSpPr>
          <p:cNvPr id="2" name="TextBox 1">
            <a:extLst>
              <a:ext uri="{FF2B5EF4-FFF2-40B4-BE49-F238E27FC236}">
                <a16:creationId xmlns:a16="http://schemas.microsoft.com/office/drawing/2014/main" id="{60D17773-0B80-FF47-A199-870BBB9DB954}"/>
              </a:ext>
            </a:extLst>
          </p:cNvPr>
          <p:cNvSpPr txBox="1"/>
          <p:nvPr/>
        </p:nvSpPr>
        <p:spPr>
          <a:xfrm>
            <a:off x="582586" y="179079"/>
            <a:ext cx="8803500" cy="480131"/>
          </a:xfrm>
          <a:prstGeom prst="rect">
            <a:avLst/>
          </a:prstGeom>
          <a:noFill/>
        </p:spPr>
        <p:txBody>
          <a:bodyPr wrap="none" rtlCol="0">
            <a:spAutoFit/>
          </a:bodyPr>
          <a:lstStyle/>
          <a:p>
            <a:pPr algn="ctr">
              <a:lnSpc>
                <a:spcPct val="90000"/>
              </a:lnSpc>
            </a:pPr>
            <a:r>
              <a:rPr lang="en-US" sz="2800" b="1" dirty="0">
                <a:solidFill>
                  <a:schemeClr val="tx2"/>
                </a:solidFill>
              </a:rPr>
              <a:t>COHERENT is using  “Neutrino Alley” at the SNS</a:t>
            </a:r>
          </a:p>
        </p:txBody>
      </p:sp>
      <p:pic>
        <p:nvPicPr>
          <p:cNvPr id="135" name="Picture 5" descr="test01">
            <a:extLst>
              <a:ext uri="{FF2B5EF4-FFF2-40B4-BE49-F238E27FC236}">
                <a16:creationId xmlns:a16="http://schemas.microsoft.com/office/drawing/2014/main" id="{B6E1D143-4EF4-914F-81FA-F85648069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57" y="1365290"/>
            <a:ext cx="5355724" cy="329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5" name="Straight Arrow Connector 144">
            <a:extLst>
              <a:ext uri="{FF2B5EF4-FFF2-40B4-BE49-F238E27FC236}">
                <a16:creationId xmlns:a16="http://schemas.microsoft.com/office/drawing/2014/main" id="{2651F201-900C-464D-A7C9-5346D13E11B9}"/>
              </a:ext>
            </a:extLst>
          </p:cNvPr>
          <p:cNvCxnSpPr>
            <a:cxnSpLocks/>
          </p:cNvCxnSpPr>
          <p:nvPr/>
        </p:nvCxnSpPr>
        <p:spPr>
          <a:xfrm flipH="1" flipV="1">
            <a:off x="2454442" y="2633598"/>
            <a:ext cx="100174" cy="293488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D528EDCD-295E-5549-827E-897626ADDCD4}"/>
              </a:ext>
            </a:extLst>
          </p:cNvPr>
          <p:cNvSpPr txBox="1"/>
          <p:nvPr/>
        </p:nvSpPr>
        <p:spPr>
          <a:xfrm>
            <a:off x="5383212" y="4680298"/>
            <a:ext cx="6863096" cy="1643527"/>
          </a:xfrm>
          <a:prstGeom prst="rect">
            <a:avLst/>
          </a:prstGeom>
          <a:noFill/>
        </p:spPr>
        <p:txBody>
          <a:bodyPr wrap="square" rtlCol="0">
            <a:spAutoFit/>
          </a:bodyPr>
          <a:lstStyle/>
          <a:p>
            <a:pPr algn="ctr">
              <a:lnSpc>
                <a:spcPct val="90000"/>
              </a:lnSpc>
            </a:pPr>
            <a:endParaRPr lang="en-US" sz="1600" b="1" dirty="0">
              <a:solidFill>
                <a:srgbClr val="7030A0"/>
              </a:solidFill>
              <a:sym typeface="Wingdings" pitchFamily="2" charset="2"/>
            </a:endParaRPr>
          </a:p>
          <a:p>
            <a:pPr algn="ctr">
              <a:lnSpc>
                <a:spcPct val="90000"/>
              </a:lnSpc>
            </a:pPr>
            <a:r>
              <a:rPr lang="en-US" sz="1600" b="1" dirty="0">
                <a:solidFill>
                  <a:srgbClr val="0070C0"/>
                </a:solidFill>
                <a:sym typeface="Wingdings" pitchFamily="2" charset="2"/>
              </a:rPr>
              <a:t>Neutrino Alley</a:t>
            </a:r>
            <a:r>
              <a:rPr lang="en-US" sz="1600" b="1" dirty="0">
                <a:solidFill>
                  <a:srgbClr val="0070C0"/>
                </a:solidFill>
              </a:rPr>
              <a:t> is 20-30 meters from the target. Space between the target and the alley is completely filled with steel, gravel and concrete. </a:t>
            </a:r>
            <a:r>
              <a:rPr lang="en-US" sz="1600" b="1" dirty="0">
                <a:solidFill>
                  <a:srgbClr val="7030A0"/>
                </a:solidFill>
              </a:rPr>
              <a:t>This gives good protection from SNS neutrons.</a:t>
            </a:r>
          </a:p>
          <a:p>
            <a:pPr algn="ctr">
              <a:lnSpc>
                <a:spcPct val="90000"/>
              </a:lnSpc>
            </a:pPr>
            <a:endParaRPr lang="en-US" sz="1600" b="1" dirty="0">
              <a:solidFill>
                <a:srgbClr val="7030A0"/>
              </a:solidFill>
            </a:endParaRPr>
          </a:p>
          <a:p>
            <a:pPr algn="ctr">
              <a:lnSpc>
                <a:spcPct val="90000"/>
              </a:lnSpc>
            </a:pPr>
            <a:r>
              <a:rPr lang="en-US" sz="1600" b="1" dirty="0">
                <a:solidFill>
                  <a:srgbClr val="0070C0"/>
                </a:solidFill>
              </a:rPr>
              <a:t>There are 10 M.W.E. of shielding from above,</a:t>
            </a:r>
            <a:r>
              <a:rPr lang="en-US" sz="1600" b="1" dirty="0">
                <a:solidFill>
                  <a:srgbClr val="7030A0"/>
                </a:solidFill>
              </a:rPr>
              <a:t> enough to kill hadronic component of cosmic rays and attenuate muon flux by a factor of 3</a:t>
            </a:r>
          </a:p>
        </p:txBody>
      </p:sp>
      <p:sp>
        <p:nvSpPr>
          <p:cNvPr id="3" name="TextBox 2">
            <a:extLst>
              <a:ext uri="{FF2B5EF4-FFF2-40B4-BE49-F238E27FC236}">
                <a16:creationId xmlns:a16="http://schemas.microsoft.com/office/drawing/2014/main" id="{E3F70C34-AB5A-734F-A23A-1A53AC7A5365}"/>
              </a:ext>
            </a:extLst>
          </p:cNvPr>
          <p:cNvSpPr txBox="1"/>
          <p:nvPr/>
        </p:nvSpPr>
        <p:spPr>
          <a:xfrm>
            <a:off x="240108" y="755774"/>
            <a:ext cx="5143104" cy="590931"/>
          </a:xfrm>
          <a:prstGeom prst="rect">
            <a:avLst/>
          </a:prstGeom>
          <a:noFill/>
        </p:spPr>
        <p:txBody>
          <a:bodyPr wrap="square" rtlCol="0">
            <a:spAutoFit/>
          </a:bodyPr>
          <a:lstStyle/>
          <a:p>
            <a:pPr algn="ctr">
              <a:lnSpc>
                <a:spcPct val="90000"/>
              </a:lnSpc>
            </a:pPr>
            <a:r>
              <a:rPr lang="en-US" b="1" dirty="0">
                <a:solidFill>
                  <a:srgbClr val="1F4FFF"/>
                </a:solidFill>
              </a:rPr>
              <a:t>After extensive background studies we find a well protected location at the SNS basement</a:t>
            </a:r>
          </a:p>
        </p:txBody>
      </p:sp>
      <p:sp>
        <p:nvSpPr>
          <p:cNvPr id="17" name="TextBox 16">
            <a:extLst>
              <a:ext uri="{FF2B5EF4-FFF2-40B4-BE49-F238E27FC236}">
                <a16:creationId xmlns:a16="http://schemas.microsoft.com/office/drawing/2014/main" id="{A7A9F2C2-E3A8-FE47-B928-542DD3CA5A21}"/>
              </a:ext>
            </a:extLst>
          </p:cNvPr>
          <p:cNvSpPr txBox="1"/>
          <p:nvPr/>
        </p:nvSpPr>
        <p:spPr>
          <a:xfrm>
            <a:off x="7273415" y="788477"/>
            <a:ext cx="4675301" cy="1089529"/>
          </a:xfrm>
          <a:prstGeom prst="rect">
            <a:avLst/>
          </a:prstGeom>
          <a:noFill/>
        </p:spPr>
        <p:txBody>
          <a:bodyPr wrap="square" rtlCol="0">
            <a:spAutoFit/>
          </a:bodyPr>
          <a:lstStyle/>
          <a:p>
            <a:pPr algn="ctr">
              <a:lnSpc>
                <a:spcPct val="90000"/>
              </a:lnSpc>
            </a:pPr>
            <a:r>
              <a:rPr lang="en-US" b="1" dirty="0">
                <a:solidFill>
                  <a:srgbClr val="7030A0"/>
                </a:solidFill>
              </a:rPr>
              <a:t>Physicists who are trying to put neutrino detector next to a powerful neutron source should always remember: </a:t>
            </a:r>
          </a:p>
          <a:p>
            <a:pPr algn="ctr">
              <a:lnSpc>
                <a:spcPct val="90000"/>
              </a:lnSpc>
            </a:pPr>
            <a:r>
              <a:rPr lang="en-US" b="1" dirty="0">
                <a:solidFill>
                  <a:srgbClr val="FF0000"/>
                </a:solidFill>
              </a:rPr>
              <a:t>The Legend of Icarus</a:t>
            </a:r>
          </a:p>
        </p:txBody>
      </p:sp>
      <p:pic>
        <p:nvPicPr>
          <p:cNvPr id="18" name="Picture 17">
            <a:extLst>
              <a:ext uri="{FF2B5EF4-FFF2-40B4-BE49-F238E27FC236}">
                <a16:creationId xmlns:a16="http://schemas.microsoft.com/office/drawing/2014/main" id="{C238A6B7-4870-A445-BD8D-1F176E34C793}"/>
              </a:ext>
            </a:extLst>
          </p:cNvPr>
          <p:cNvPicPr>
            <a:picLocks noChangeAspect="1"/>
          </p:cNvPicPr>
          <p:nvPr/>
        </p:nvPicPr>
        <p:blipFill>
          <a:blip r:embed="rId4"/>
          <a:stretch>
            <a:fillRect/>
          </a:stretch>
        </p:blipFill>
        <p:spPr>
          <a:xfrm>
            <a:off x="8102564" y="1973975"/>
            <a:ext cx="3134952" cy="2199145"/>
          </a:xfrm>
          <a:prstGeom prst="rect">
            <a:avLst/>
          </a:prstGeom>
        </p:spPr>
      </p:pic>
      <p:sp>
        <p:nvSpPr>
          <p:cNvPr id="19" name="Rectangle 18">
            <a:extLst>
              <a:ext uri="{FF2B5EF4-FFF2-40B4-BE49-F238E27FC236}">
                <a16:creationId xmlns:a16="http://schemas.microsoft.com/office/drawing/2014/main" id="{254CECA7-8E9A-4847-81A5-3908B0D8E1A2}"/>
              </a:ext>
            </a:extLst>
          </p:cNvPr>
          <p:cNvSpPr/>
          <p:nvPr/>
        </p:nvSpPr>
        <p:spPr>
          <a:xfrm>
            <a:off x="8062249" y="4173120"/>
            <a:ext cx="3621504" cy="369332"/>
          </a:xfrm>
          <a:prstGeom prst="rect">
            <a:avLst/>
          </a:prstGeom>
        </p:spPr>
        <p:txBody>
          <a:bodyPr wrap="none">
            <a:spAutoFit/>
          </a:bodyPr>
          <a:lstStyle/>
          <a:p>
            <a:r>
              <a:rPr lang="en-US" i="1" dirty="0">
                <a:solidFill>
                  <a:srgbClr val="222222"/>
                </a:solidFill>
                <a:latin typeface="Arial" panose="020B0604020202020204" pitchFamily="34" charset="0"/>
              </a:rPr>
              <a:t>don’t try to fly too close to the sun</a:t>
            </a:r>
            <a:endParaRPr lang="en-US" dirty="0"/>
          </a:p>
        </p:txBody>
      </p:sp>
    </p:spTree>
    <p:extLst>
      <p:ext uri="{BB962C8B-B14F-4D97-AF65-F5344CB8AC3E}">
        <p14:creationId xmlns:p14="http://schemas.microsoft.com/office/powerpoint/2010/main" val="1534346200"/>
      </p:ext>
    </p:extLst>
  </p:cSld>
  <p:clrMapOvr>
    <a:masterClrMapping/>
  </p:clrMapOvr>
</p:sld>
</file>

<file path=ppt/theme/theme1.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Default Theme" id="{6EBBBDCC-CE01-45FF-8DFA-3D2112B9C218}" vid="{1C1B7333-F0FF-4DC1-B3B7-867A9886DF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7434D9-31DB-9248-8539-FCDA22A40A98}">
  <we:reference id="fa000000002" version="1.0.0.0" store="en-us" storeType="FirstParty"/>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Default Theme</Template>
  <TotalTime>0</TotalTime>
  <Words>1788</Words>
  <Application>Microsoft Macintosh PowerPoint</Application>
  <PresentationFormat>Custom</PresentationFormat>
  <Paragraphs>370</Paragraphs>
  <Slides>24</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-apple-system</vt:lpstr>
      <vt:lpstr>Arial</vt:lpstr>
      <vt:lpstr>Arial Black</vt:lpstr>
      <vt:lpstr>Calibri</vt:lpstr>
      <vt:lpstr>Cambria Math</vt:lpstr>
      <vt:lpstr>Century Gothic</vt:lpstr>
      <vt:lpstr>Times</vt:lpstr>
      <vt:lpstr>Times New Roman</vt:lpstr>
      <vt:lpstr>Default Theme</vt:lpstr>
      <vt:lpstr>Acrobat Document</vt:lpstr>
      <vt:lpstr>Study of CEvNS by the COHERENT collaboration</vt:lpstr>
      <vt:lpstr>Inverse Beta Decay is a Workhorse for the Reactor Neutrinos</vt:lpstr>
      <vt:lpstr>Coherent Elastic neutrino-Nucleus Scattering (CEvNS)</vt:lpstr>
      <vt:lpstr>Coherent Elastic Neutrino Nucleus Scattering (CEvNS)</vt:lpstr>
      <vt:lpstr>IBD vs. CEvNS at Nuclear Reactors</vt:lpstr>
      <vt:lpstr>PowerPoint Presentation</vt:lpstr>
      <vt:lpstr>Experimental Program of COHERENT collaboration at the Spallation Neutron Source (SNS) at Oak Ridge</vt:lpstr>
      <vt:lpstr>Neutrino Production at the SNS</vt:lpstr>
      <vt:lpstr>PowerPoint Presentation</vt:lpstr>
      <vt:lpstr>PowerPoint Presentation</vt:lpstr>
      <vt:lpstr>First Deployment: 14 kg CsI Detector</vt:lpstr>
      <vt:lpstr>PowerPoint Presentation</vt:lpstr>
      <vt:lpstr>Potential Improvement for CsI technology</vt:lpstr>
      <vt:lpstr>Lq. Argon CENNS-10 Detector</vt:lpstr>
      <vt:lpstr>Next step is 750 kg Lar detector (under construction)</vt:lpstr>
      <vt:lpstr>PowerPoint Presentation</vt:lpstr>
      <vt:lpstr>Ge Detectors Progress</vt:lpstr>
      <vt:lpstr>NaI Array</vt:lpstr>
      <vt:lpstr>NuTOR: Neutrino Induced Nuclear Fission</vt:lpstr>
      <vt:lpstr>Neutrino flux at the SNS is known with 10% accuracy</vt:lpstr>
      <vt:lpstr>Concept of Heavy Water Detector for Neutrino Flux Measurements</vt:lpstr>
      <vt:lpstr>PowerPoint Presentation</vt:lpstr>
      <vt:lpstr>SNS Future</vt:lpstr>
      <vt:lpstr>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2018-09-25T12:05:15Z</cp:lastPrinted>
  <dcterms:created xsi:type="dcterms:W3CDTF">2017-01-18T17:58:42Z</dcterms:created>
  <dcterms:modified xsi:type="dcterms:W3CDTF">2023-01-17T16:20:53Z</dcterms:modified>
</cp:coreProperties>
</file>