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dd1efbc5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dd1efbc5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dd1efbc53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dd1efbc5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de86fe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de86fe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dd1efbc53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dd1efbc53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dd1efbc53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dd1efbc53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dd1efbc53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dd1efbc53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dd1efbc53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9dd1efbc53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9dd1efbc53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9dd1efbc53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9dd1efbc53_3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9dd1efbc53_3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dd1efbc53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dd1efbc53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9dd1efbc53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9dd1efbc53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de86fea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de86fea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9dd1efbc53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9dd1efbc53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9dd1efbc53_3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9dd1efbc53_3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9de86fea0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9de86fea0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9de86fea0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9de86fea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9dd1efbc53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9dd1efbc53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9dd1efbc5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9dd1efbc5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clear that OpenAI models are not open source/weights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ee3fb782a09513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7ee3fb782a09513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ee3fb782a095138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ee3fb782a095138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ee3fb782a09513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ee3fb782a09513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da07b2fa5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da07b2fa5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dd1efbc5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dd1efbc5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dd1efbc53_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dd1efbc53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dd1efbc53_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dd1efbc53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dd1efbc5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dd1efbc5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dd1efbc53_3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dd1efbc53_3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dd1efbc5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dd1efbc5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80114" y="1581342"/>
            <a:ext cx="41919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80114" y="3014650"/>
            <a:ext cx="4191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114" y="557498"/>
            <a:ext cx="2102589" cy="6426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>
            <a:off x="380114" y="2907196"/>
            <a:ext cx="4191900" cy="0"/>
          </a:xfrm>
          <a:prstGeom prst="straightConnector1">
            <a:avLst/>
          </a:prstGeom>
          <a:noFill/>
          <a:ln cap="flat" cmpd="sng" w="12700">
            <a:solidFill>
              <a:srgbClr val="EC1C2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2"/>
          <p:cNvSpPr/>
          <p:nvPr>
            <p:ph idx="2" type="pic"/>
          </p:nvPr>
        </p:nvSpPr>
        <p:spPr>
          <a:xfrm>
            <a:off x="5096348" y="526903"/>
            <a:ext cx="3667500" cy="408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grid">
  <p:cSld name="Picture grid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577916" y="4958254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26788" y="4958255"/>
            <a:ext cx="3204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4869635" y="63518"/>
            <a:ext cx="2114100" cy="166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1"/>
          <p:cNvSpPr/>
          <p:nvPr>
            <p:ph idx="3" type="pic"/>
          </p:nvPr>
        </p:nvSpPr>
        <p:spPr>
          <a:xfrm>
            <a:off x="7047946" y="63008"/>
            <a:ext cx="2012400" cy="2469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1"/>
          <p:cNvSpPr/>
          <p:nvPr>
            <p:ph idx="4" type="pic"/>
          </p:nvPr>
        </p:nvSpPr>
        <p:spPr>
          <a:xfrm>
            <a:off x="4869635" y="1800225"/>
            <a:ext cx="1023900" cy="1543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1"/>
          <p:cNvSpPr/>
          <p:nvPr>
            <p:ph idx="5" type="pic"/>
          </p:nvPr>
        </p:nvSpPr>
        <p:spPr>
          <a:xfrm>
            <a:off x="5963148" y="1800225"/>
            <a:ext cx="1021800" cy="15432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1"/>
          <p:cNvSpPr/>
          <p:nvPr>
            <p:ph idx="6" type="pic"/>
          </p:nvPr>
        </p:nvSpPr>
        <p:spPr>
          <a:xfrm>
            <a:off x="4869636" y="3411905"/>
            <a:ext cx="2114100" cy="1668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/>
          <p:nvPr>
            <p:ph idx="7" type="pic"/>
          </p:nvPr>
        </p:nvSpPr>
        <p:spPr>
          <a:xfrm>
            <a:off x="7053359" y="2611612"/>
            <a:ext cx="2012400" cy="2469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286941" y="301564"/>
            <a:ext cx="44658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25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o"/>
              <a:defRPr/>
            </a:lvl2pPr>
            <a:lvl3pPr indent="-2857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▪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8" name="Google Shape;88;p11"/>
          <p:cNvCxnSpPr/>
          <p:nvPr/>
        </p:nvCxnSpPr>
        <p:spPr>
          <a:xfrm>
            <a:off x="286941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628650" y="273844"/>
            <a:ext cx="6900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3" name="Google Shape;93;p12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3028950" y="4982179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7191596" y="496439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Main, Red">
  <p:cSld name="TITLE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type="ctrTitle"/>
          </p:nvPr>
        </p:nvSpPr>
        <p:spPr>
          <a:xfrm>
            <a:off x="246850" y="1365225"/>
            <a:ext cx="7583700" cy="402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Helvetica Neue"/>
              <a:buNone/>
              <a:defRPr b="1" sz="35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2" type="title"/>
          </p:nvPr>
        </p:nvSpPr>
        <p:spPr>
          <a:xfrm>
            <a:off x="246850" y="1687625"/>
            <a:ext cx="7583700" cy="142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None/>
              <a:defRPr>
                <a:solidFill>
                  <a:srgbClr val="FF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275" y="168400"/>
            <a:ext cx="2713100" cy="4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>
            <p:ph idx="1" type="subTitle"/>
          </p:nvPr>
        </p:nvSpPr>
        <p:spPr>
          <a:xfrm>
            <a:off x="246850" y="4384250"/>
            <a:ext cx="3099600" cy="504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b="1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3" type="subTitle"/>
          </p:nvPr>
        </p:nvSpPr>
        <p:spPr>
          <a:xfrm>
            <a:off x="4647700" y="4384250"/>
            <a:ext cx="3099600" cy="504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Helvetica Neue"/>
              <a:buNone/>
              <a:defRPr b="1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rtl="0"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3pPr>
            <a:lvl4pPr indent="-342900" lvl="3" marL="18288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slide">
  <p:cSld name="Basic title slid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498366" y="1599597"/>
            <a:ext cx="81474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98366" y="3032905"/>
            <a:ext cx="814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9" name="Google Shape;19;p3"/>
          <p:cNvCxnSpPr/>
          <p:nvPr/>
        </p:nvCxnSpPr>
        <p:spPr>
          <a:xfrm>
            <a:off x="498366" y="2925451"/>
            <a:ext cx="8147400" cy="0"/>
          </a:xfrm>
          <a:prstGeom prst="straightConnector1">
            <a:avLst/>
          </a:prstGeom>
          <a:noFill/>
          <a:ln cap="flat" cmpd="sng" w="12700">
            <a:solidFill>
              <a:srgbClr val="EC1C2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3"/>
          <p:cNvSpPr txBox="1"/>
          <p:nvPr/>
        </p:nvSpPr>
        <p:spPr>
          <a:xfrm>
            <a:off x="498366" y="3726154"/>
            <a:ext cx="8147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subtitle style</a:t>
            </a:r>
            <a:endParaRPr sz="1100"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2673" y="604558"/>
            <a:ext cx="5829303" cy="69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28650" y="273844"/>
            <a:ext cx="695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28650" y="1040525"/>
            <a:ext cx="78867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v2">
  <p:cSld name="Title and Content_v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28650" y="273844"/>
            <a:ext cx="695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8650" y="1040525"/>
            <a:ext cx="78867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5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box no bullets">
  <p:cSld name="Textbox no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273844"/>
            <a:ext cx="6900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8650" y="1019676"/>
            <a:ext cx="78567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" name="Google Shape;39;p6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_v2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8650" y="273844"/>
            <a:ext cx="6900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Google Shape;44;p7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blocks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9841" y="2738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29841" y="1102869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29841" y="1811407"/>
            <a:ext cx="38682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▪"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26768" y="110286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29150" y="1811407"/>
            <a:ext cx="38874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indent="-2984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800"/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▪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8"/>
          <p:cNvCxnSpPr/>
          <p:nvPr/>
        </p:nvCxnSpPr>
        <p:spPr>
          <a:xfrm>
            <a:off x="618710" y="1720803"/>
            <a:ext cx="3879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" name="Google Shape;55;p8"/>
          <p:cNvCxnSpPr/>
          <p:nvPr/>
        </p:nvCxnSpPr>
        <p:spPr>
          <a:xfrm>
            <a:off x="4626768" y="1720803"/>
            <a:ext cx="3879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blocks">
  <p:cSld name="1_Two content block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29841" y="27384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629841" y="1102869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29841" y="1811407"/>
            <a:ext cx="38682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▪"/>
              <a:defRPr b="0" i="0" sz="18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26768" y="110286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29150" y="1811407"/>
            <a:ext cx="38874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indent="-2984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800"/>
            </a:lvl2pPr>
            <a:lvl3pPr indent="-3111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Char char="▪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9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" name="Google Shape;65;p9"/>
          <p:cNvCxnSpPr/>
          <p:nvPr/>
        </p:nvCxnSpPr>
        <p:spPr>
          <a:xfrm>
            <a:off x="618710" y="1720803"/>
            <a:ext cx="3879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9"/>
          <p:cNvCxnSpPr/>
          <p:nvPr/>
        </p:nvCxnSpPr>
        <p:spPr>
          <a:xfrm>
            <a:off x="4626768" y="1720803"/>
            <a:ext cx="3879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hoto blocks">
  <p:cSld name="Three photo block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628649" y="273844"/>
            <a:ext cx="75438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Google Shape;71;p10"/>
          <p:cNvCxnSpPr/>
          <p:nvPr/>
        </p:nvCxnSpPr>
        <p:spPr>
          <a:xfrm>
            <a:off x="618710" y="301564"/>
            <a:ext cx="0" cy="553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10"/>
          <p:cNvSpPr/>
          <p:nvPr>
            <p:ph idx="2" type="pic"/>
          </p:nvPr>
        </p:nvSpPr>
        <p:spPr>
          <a:xfrm>
            <a:off x="618710" y="1012752"/>
            <a:ext cx="20574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/>
          <p:nvPr>
            <p:ph idx="3" type="pic"/>
          </p:nvPr>
        </p:nvSpPr>
        <p:spPr>
          <a:xfrm>
            <a:off x="3543300" y="991899"/>
            <a:ext cx="20574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/>
          <p:nvPr>
            <p:ph idx="4" type="pic"/>
          </p:nvPr>
        </p:nvSpPr>
        <p:spPr>
          <a:xfrm>
            <a:off x="6467891" y="991899"/>
            <a:ext cx="20574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18710" y="3187879"/>
            <a:ext cx="20574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5" type="body"/>
          </p:nvPr>
        </p:nvSpPr>
        <p:spPr>
          <a:xfrm>
            <a:off x="3543300" y="3157869"/>
            <a:ext cx="20574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6" type="body"/>
          </p:nvPr>
        </p:nvSpPr>
        <p:spPr>
          <a:xfrm>
            <a:off x="6467891" y="3145898"/>
            <a:ext cx="20574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1111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6900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040525"/>
            <a:ext cx="78867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urier New"/>
              <a:buChar char="o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028950" y="4958255"/>
            <a:ext cx="30861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ctrTitle"/>
          </p:nvPr>
        </p:nvSpPr>
        <p:spPr>
          <a:xfrm>
            <a:off x="380125" y="1581350"/>
            <a:ext cx="8701500" cy="125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Large Language Models as Tools for Searching and Explaining Tokamak Shot Logs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380125" y="2966150"/>
            <a:ext cx="8671500" cy="216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9210"/>
              <a:buFont typeface="Arial"/>
              <a:buNone/>
            </a:pPr>
            <a:r>
              <a:rPr lang="en" sz="2235"/>
              <a:t>Joseph Abbate</a:t>
            </a:r>
            <a:r>
              <a:rPr baseline="30000" lang="en" sz="2235"/>
              <a:t>1</a:t>
            </a:r>
            <a:r>
              <a:rPr lang="en" sz="2235"/>
              <a:t>, Ian Char</a:t>
            </a:r>
            <a:r>
              <a:rPr baseline="30000" lang="en" sz="2235"/>
              <a:t>2</a:t>
            </a:r>
            <a:r>
              <a:rPr lang="en" sz="2235"/>
              <a:t>, Viraj Mehta</a:t>
            </a:r>
            <a:r>
              <a:rPr baseline="30000" lang="en" sz="2235"/>
              <a:t>2</a:t>
            </a:r>
            <a:r>
              <a:rPr lang="en" sz="2235"/>
              <a:t>, Andy Rothstein</a:t>
            </a:r>
            <a:r>
              <a:rPr baseline="30000" lang="en" sz="2235"/>
              <a:t>1</a:t>
            </a:r>
            <a:r>
              <a:rPr lang="en" sz="2235"/>
              <a:t>, Allen Wang</a:t>
            </a:r>
            <a:r>
              <a:rPr baseline="30000" lang="en" sz="2235"/>
              <a:t>3</a:t>
            </a:r>
            <a:endParaRPr sz="2235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9210"/>
              <a:buFont typeface="Arial"/>
              <a:buNone/>
            </a:pPr>
            <a:r>
              <a:rPr lang="en" sz="2235"/>
              <a:t>Darren Garnier</a:t>
            </a:r>
            <a:r>
              <a:rPr baseline="30000" lang="en" sz="2235"/>
              <a:t>3</a:t>
            </a:r>
            <a:r>
              <a:rPr lang="en" sz="2235"/>
              <a:t>, Egemen Kolemen</a:t>
            </a:r>
            <a:r>
              <a:rPr baseline="30000" lang="en" sz="2235"/>
              <a:t>1</a:t>
            </a:r>
            <a:r>
              <a:rPr lang="en" sz="2235"/>
              <a:t>, Cristina Rea</a:t>
            </a:r>
            <a:r>
              <a:rPr baseline="30000" lang="en" sz="2235"/>
              <a:t>3</a:t>
            </a:r>
            <a:r>
              <a:rPr lang="en" sz="2235"/>
              <a:t>, Jeff Schneider</a:t>
            </a:r>
            <a:r>
              <a:rPr baseline="30000" lang="en" sz="2235"/>
              <a:t>2</a:t>
            </a:r>
            <a:br>
              <a:rPr lang="en" sz="2000"/>
            </a:br>
            <a:br>
              <a:rPr lang="en" sz="2000"/>
            </a:br>
            <a:r>
              <a:rPr baseline="30000" lang="en" sz="1728"/>
              <a:t>1 </a:t>
            </a:r>
            <a:r>
              <a:rPr lang="en" sz="1728"/>
              <a:t>Princeton University</a:t>
            </a:r>
            <a:endParaRPr sz="1728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653"/>
              <a:buFont typeface="Arial"/>
              <a:buNone/>
            </a:pPr>
            <a:r>
              <a:rPr baseline="30000" lang="en" sz="1728"/>
              <a:t>2 </a:t>
            </a:r>
            <a:r>
              <a:rPr lang="en" sz="1728"/>
              <a:t>Carnegie</a:t>
            </a:r>
            <a:r>
              <a:rPr lang="en" sz="1728"/>
              <a:t> Mellon University</a:t>
            </a:r>
            <a:endParaRPr sz="1728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653"/>
              <a:buFont typeface="Arial"/>
              <a:buNone/>
            </a:pPr>
            <a:r>
              <a:rPr baseline="30000" lang="en" sz="1728"/>
              <a:t>3 </a:t>
            </a:r>
            <a:r>
              <a:rPr lang="en" sz="1728"/>
              <a:t>Massachusetts</a:t>
            </a:r>
            <a:r>
              <a:rPr lang="en" sz="1728"/>
              <a:t> Institute of Technology</a:t>
            </a:r>
            <a:br>
              <a:rPr lang="en" sz="1728"/>
            </a:br>
            <a:br>
              <a:rPr b="1" lang="en" sz="2000"/>
            </a:br>
            <a:r>
              <a:rPr b="1" lang="en" sz="1882"/>
              <a:t>Presented by:</a:t>
            </a:r>
            <a:r>
              <a:rPr lang="en" sz="1882"/>
              <a:t> Allen Wan</a:t>
            </a:r>
            <a:r>
              <a:rPr lang="en" sz="1882"/>
              <a:t>g</a:t>
            </a:r>
            <a:br>
              <a:rPr lang="en" sz="1682"/>
            </a:br>
            <a:r>
              <a:rPr lang="en" sz="1682"/>
              <a:t>2023 IAEA Workshop on AI for Accelerating Fusion and Plasma Science</a:t>
            </a:r>
            <a:endParaRPr sz="148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1096350" y="2267245"/>
            <a:ext cx="6951300" cy="60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Demo!</a:t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628650" y="273844"/>
            <a:ext cx="6951300" cy="60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DIII-D Discord Bot</a:t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0" l="13111" r="0" t="14588"/>
          <a:stretch/>
        </p:blipFill>
        <p:spPr>
          <a:xfrm>
            <a:off x="2601325" y="1948038"/>
            <a:ext cx="3941349" cy="19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Fine-Tuning</a:t>
            </a:r>
            <a:endParaRPr/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How do we make a LLM “understand” the information in these shot logs?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“Fine-tuning”:</a:t>
            </a:r>
            <a:r>
              <a:rPr lang="en" sz="2400"/>
              <a:t> take a pre-trained LLM and train it on a new domain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Interactive chatbots like ChatGPT are actually fine-tuned from pre-trained models via. “Reinforcement Learning from Human Feedback” (RLHF)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Issues: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Requires access to model weights =&gt; can’t use state-of-the-art GPT models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Requires lots of compute</a:t>
            </a:r>
            <a:endParaRPr sz="1800"/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We found “Retrieval Augmented Generation” (RAG) works great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RAG is a much simpler way to give a LLM domain-specific information</a:t>
            </a:r>
            <a:r>
              <a:rPr lang="en" sz="2200"/>
              <a:t> that has been quite effective [Lewis et al., 2020]</a:t>
            </a:r>
            <a:endParaRPr sz="22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o"/>
            </a:pPr>
            <a:r>
              <a:rPr lang="en" sz="1600"/>
              <a:t>In a nutshell: “what if we have an algorithm search for relevant information in a database and give it to the model”?</a:t>
            </a:r>
            <a:endParaRPr sz="16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/>
              <a:t>Observation 1:</a:t>
            </a:r>
            <a:r>
              <a:rPr lang="en" sz="2200"/>
              <a:t> LLMs have very impressive “few-shot learning capabilities”</a:t>
            </a:r>
            <a:endParaRPr sz="22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o"/>
            </a:pPr>
            <a:r>
              <a:rPr lang="en" sz="1600"/>
              <a:t>You can give a LLM some demonstrations of a task, and it can accomplish it without re-training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o"/>
            </a:pPr>
            <a:r>
              <a:rPr lang="en" sz="1600"/>
              <a:t>Brown, Tom, et al. "Language models are few-shot learners." Advances in neural information processing systems 33 (2020): 1877-1901.</a:t>
            </a:r>
            <a:endParaRPr sz="1600"/>
          </a:p>
        </p:txBody>
      </p:sp>
      <p:sp>
        <p:nvSpPr>
          <p:cNvPr id="227" name="Google Shape;2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8"/>
          <p:cNvSpPr txBox="1"/>
          <p:nvPr>
            <p:ph type="title"/>
          </p:nvPr>
        </p:nvSpPr>
        <p:spPr>
          <a:xfrm>
            <a:off x="311700" y="445025"/>
            <a:ext cx="73323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Augmented Generation (RAG)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311700" y="445025"/>
            <a:ext cx="73323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Augmented Generation (RAG)</a:t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311700" y="1152475"/>
            <a:ext cx="8520600" cy="966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 u="sng"/>
              <a:t>Observation 2:</a:t>
            </a:r>
            <a:r>
              <a:rPr lang="en" sz="2000"/>
              <a:t> LLMs can be used to produce “embeddings models” that enable semantic search</a:t>
            </a:r>
            <a:endParaRPr sz="2000"/>
          </a:p>
        </p:txBody>
      </p: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29"/>
          <p:cNvGrpSpPr/>
          <p:nvPr/>
        </p:nvGrpSpPr>
        <p:grpSpPr>
          <a:xfrm>
            <a:off x="524086" y="2396100"/>
            <a:ext cx="1565700" cy="2259439"/>
            <a:chOff x="524086" y="2396100"/>
            <a:chExt cx="1565700" cy="2259439"/>
          </a:xfrm>
        </p:grpSpPr>
        <p:grpSp>
          <p:nvGrpSpPr>
            <p:cNvPr id="237" name="Google Shape;237;p29"/>
            <p:cNvGrpSpPr/>
            <p:nvPr/>
          </p:nvGrpSpPr>
          <p:grpSpPr>
            <a:xfrm>
              <a:off x="711738" y="3689263"/>
              <a:ext cx="1190376" cy="966276"/>
              <a:chOff x="502575" y="2207425"/>
              <a:chExt cx="1190376" cy="966276"/>
            </a:xfrm>
          </p:grpSpPr>
          <p:sp>
            <p:nvSpPr>
              <p:cNvPr id="238" name="Google Shape;238;p29"/>
              <p:cNvSpPr/>
              <p:nvPr/>
            </p:nvSpPr>
            <p:spPr>
              <a:xfrm>
                <a:off x="502575" y="2207425"/>
                <a:ext cx="1190376" cy="966276"/>
              </a:xfrm>
              <a:prstGeom prst="flowChartMultidocumen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9"/>
              <p:cNvSpPr txBox="1"/>
              <p:nvPr/>
            </p:nvSpPr>
            <p:spPr>
              <a:xfrm>
                <a:off x="573650" y="2374925"/>
                <a:ext cx="8535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Shot Logs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40" name="Google Shape;240;p29"/>
            <p:cNvGrpSpPr/>
            <p:nvPr/>
          </p:nvGrpSpPr>
          <p:grpSpPr>
            <a:xfrm>
              <a:off x="524086" y="2396100"/>
              <a:ext cx="1565700" cy="808500"/>
              <a:chOff x="711736" y="2343375"/>
              <a:chExt cx="1565700" cy="808500"/>
            </a:xfrm>
          </p:grpSpPr>
          <p:sp>
            <p:nvSpPr>
              <p:cNvPr id="241" name="Google Shape;241;p29"/>
              <p:cNvSpPr/>
              <p:nvPr/>
            </p:nvSpPr>
            <p:spPr>
              <a:xfrm>
                <a:off x="801600" y="2343375"/>
                <a:ext cx="1386000" cy="8085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42" name="Google Shape;242;p29"/>
              <p:cNvSpPr txBox="1"/>
              <p:nvPr/>
            </p:nvSpPr>
            <p:spPr>
              <a:xfrm>
                <a:off x="711736" y="2504325"/>
                <a:ext cx="1565700" cy="4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User Question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43" name="Google Shape;243;p29"/>
          <p:cNvGrpSpPr/>
          <p:nvPr/>
        </p:nvGrpSpPr>
        <p:grpSpPr>
          <a:xfrm>
            <a:off x="1902125" y="2280000"/>
            <a:ext cx="1789825" cy="2365925"/>
            <a:chOff x="1902125" y="2280000"/>
            <a:chExt cx="1789825" cy="2365925"/>
          </a:xfrm>
        </p:grpSpPr>
        <p:grpSp>
          <p:nvGrpSpPr>
            <p:cNvPr id="244" name="Google Shape;244;p29"/>
            <p:cNvGrpSpPr/>
            <p:nvPr/>
          </p:nvGrpSpPr>
          <p:grpSpPr>
            <a:xfrm>
              <a:off x="2501550" y="2280000"/>
              <a:ext cx="1190400" cy="1070700"/>
              <a:chOff x="2501550" y="2051400"/>
              <a:chExt cx="1190400" cy="1070700"/>
            </a:xfrm>
          </p:grpSpPr>
          <p:sp>
            <p:nvSpPr>
              <p:cNvPr id="245" name="Google Shape;245;p29"/>
              <p:cNvSpPr/>
              <p:nvPr/>
            </p:nvSpPr>
            <p:spPr>
              <a:xfrm rot="5400000">
                <a:off x="2561400" y="2058000"/>
                <a:ext cx="1070700" cy="1057500"/>
              </a:xfrm>
              <a:prstGeom prst="trapezoid">
                <a:avLst>
                  <a:gd fmla="val 21773" name="adj"/>
                </a:avLst>
              </a:prstGeom>
              <a:solidFill>
                <a:srgbClr val="B6D7A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9"/>
              <p:cNvSpPr txBox="1"/>
              <p:nvPr/>
            </p:nvSpPr>
            <p:spPr>
              <a:xfrm>
                <a:off x="2501550" y="2300400"/>
                <a:ext cx="1190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Embedding Model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47" name="Google Shape;247;p29"/>
            <p:cNvSpPr/>
            <p:nvPr/>
          </p:nvSpPr>
          <p:spPr>
            <a:xfrm>
              <a:off x="1999000" y="2729250"/>
              <a:ext cx="5487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902125" y="4039475"/>
              <a:ext cx="6462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" name="Google Shape;249;p29"/>
            <p:cNvGrpSpPr/>
            <p:nvPr/>
          </p:nvGrpSpPr>
          <p:grpSpPr>
            <a:xfrm>
              <a:off x="2501538" y="3575225"/>
              <a:ext cx="1190400" cy="1070700"/>
              <a:chOff x="2501550" y="2051400"/>
              <a:chExt cx="1190400" cy="1070700"/>
            </a:xfrm>
          </p:grpSpPr>
          <p:sp>
            <p:nvSpPr>
              <p:cNvPr id="250" name="Google Shape;250;p29"/>
              <p:cNvSpPr/>
              <p:nvPr/>
            </p:nvSpPr>
            <p:spPr>
              <a:xfrm rot="5400000">
                <a:off x="2561400" y="2058000"/>
                <a:ext cx="1070700" cy="1057500"/>
              </a:xfrm>
              <a:prstGeom prst="trapezoid">
                <a:avLst>
                  <a:gd fmla="val 21773" name="adj"/>
                </a:avLst>
              </a:prstGeom>
              <a:solidFill>
                <a:srgbClr val="B6D7A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9"/>
              <p:cNvSpPr txBox="1"/>
              <p:nvPr/>
            </p:nvSpPr>
            <p:spPr>
              <a:xfrm>
                <a:off x="2501550" y="2300400"/>
                <a:ext cx="1190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Embedding Model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52" name="Google Shape;252;p29"/>
          <p:cNvGrpSpPr/>
          <p:nvPr/>
        </p:nvGrpSpPr>
        <p:grpSpPr>
          <a:xfrm>
            <a:off x="3175725" y="1922475"/>
            <a:ext cx="2867400" cy="2734100"/>
            <a:chOff x="3175725" y="1922475"/>
            <a:chExt cx="2867400" cy="2734100"/>
          </a:xfrm>
        </p:grpSpPr>
        <p:sp>
          <p:nvSpPr>
            <p:cNvPr id="253" name="Google Shape;253;p29"/>
            <p:cNvSpPr/>
            <p:nvPr/>
          </p:nvSpPr>
          <p:spPr>
            <a:xfrm>
              <a:off x="3626325" y="2729250"/>
              <a:ext cx="7146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4" name="Google Shape;254;p29"/>
            <p:cNvGrpSpPr/>
            <p:nvPr/>
          </p:nvGrpSpPr>
          <p:grpSpPr>
            <a:xfrm>
              <a:off x="4407300" y="2311575"/>
              <a:ext cx="329400" cy="977550"/>
              <a:chOff x="4694275" y="2130000"/>
              <a:chExt cx="329400" cy="977550"/>
            </a:xfrm>
          </p:grpSpPr>
          <p:sp>
            <p:nvSpPr>
              <p:cNvPr id="255" name="Google Shape;255;p29"/>
              <p:cNvSpPr/>
              <p:nvPr/>
            </p:nvSpPr>
            <p:spPr>
              <a:xfrm>
                <a:off x="4694275" y="2141250"/>
                <a:ext cx="329400" cy="966300"/>
              </a:xfrm>
              <a:prstGeom prst="rect">
                <a:avLst/>
              </a:prstGeom>
              <a:solidFill>
                <a:srgbClr val="B4A7D6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9"/>
              <p:cNvSpPr txBox="1"/>
              <p:nvPr/>
            </p:nvSpPr>
            <p:spPr>
              <a:xfrm>
                <a:off x="4694275" y="2130000"/>
                <a:ext cx="329400" cy="9663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4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2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3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6⋮</a:t>
                </a:r>
                <a:endParaRPr sz="10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57" name="Google Shape;257;p29"/>
            <p:cNvGrpSpPr/>
            <p:nvPr/>
          </p:nvGrpSpPr>
          <p:grpSpPr>
            <a:xfrm>
              <a:off x="4341000" y="3564563"/>
              <a:ext cx="462000" cy="1092013"/>
              <a:chOff x="4407300" y="3492963"/>
              <a:chExt cx="462000" cy="1092013"/>
            </a:xfrm>
          </p:grpSpPr>
          <p:grpSp>
            <p:nvGrpSpPr>
              <p:cNvPr id="258" name="Google Shape;258;p29"/>
              <p:cNvGrpSpPr/>
              <p:nvPr/>
            </p:nvGrpSpPr>
            <p:grpSpPr>
              <a:xfrm>
                <a:off x="4539900" y="3492963"/>
                <a:ext cx="329400" cy="977550"/>
                <a:chOff x="4694275" y="2130000"/>
                <a:chExt cx="329400" cy="977550"/>
              </a:xfrm>
            </p:grpSpPr>
            <p:sp>
              <p:nvSpPr>
                <p:cNvPr id="259" name="Google Shape;259;p29"/>
                <p:cNvSpPr/>
                <p:nvPr/>
              </p:nvSpPr>
              <p:spPr>
                <a:xfrm>
                  <a:off x="4694275" y="214125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29"/>
                <p:cNvSpPr txBox="1"/>
                <p:nvPr/>
              </p:nvSpPr>
              <p:spPr>
                <a:xfrm>
                  <a:off x="4694275" y="2130000"/>
                  <a:ext cx="329400" cy="96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lt1"/>
                      </a:solidFill>
                    </a:rPr>
                    <a:t>4</a:t>
                  </a:r>
                  <a:br>
                    <a:rPr lang="en" sz="1000">
                      <a:solidFill>
                        <a:schemeClr val="lt1"/>
                      </a:solidFill>
                    </a:rPr>
                  </a:br>
                  <a:r>
                    <a:rPr lang="en" sz="1000">
                      <a:solidFill>
                        <a:schemeClr val="lt1"/>
                      </a:solidFill>
                    </a:rPr>
                    <a:t>2</a:t>
                  </a:r>
                  <a:br>
                    <a:rPr lang="en" sz="1000">
                      <a:solidFill>
                        <a:schemeClr val="lt1"/>
                      </a:solidFill>
                    </a:rPr>
                  </a:br>
                  <a:r>
                    <a:rPr lang="en" sz="1000">
                      <a:solidFill>
                        <a:schemeClr val="lt1"/>
                      </a:solidFill>
                    </a:rPr>
                    <a:t>3</a:t>
                  </a:r>
                  <a:br>
                    <a:rPr lang="en" sz="1000">
                      <a:solidFill>
                        <a:schemeClr val="lt1"/>
                      </a:solidFill>
                    </a:rPr>
                  </a:br>
                  <a:r>
                    <a:rPr lang="en" sz="1000">
                      <a:solidFill>
                        <a:schemeClr val="lt1"/>
                      </a:solidFill>
                    </a:rPr>
                    <a:t>6⋮</a:t>
                  </a:r>
                  <a:endParaRPr sz="100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61" name="Google Shape;261;p29"/>
              <p:cNvGrpSpPr/>
              <p:nvPr/>
            </p:nvGrpSpPr>
            <p:grpSpPr>
              <a:xfrm>
                <a:off x="4484850" y="3545588"/>
                <a:ext cx="329400" cy="977550"/>
                <a:chOff x="4694275" y="2130000"/>
                <a:chExt cx="329400" cy="977550"/>
              </a:xfrm>
            </p:grpSpPr>
            <p:sp>
              <p:nvSpPr>
                <p:cNvPr id="262" name="Google Shape;262;p29"/>
                <p:cNvSpPr/>
                <p:nvPr/>
              </p:nvSpPr>
              <p:spPr>
                <a:xfrm>
                  <a:off x="4694275" y="214125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29"/>
                <p:cNvSpPr txBox="1"/>
                <p:nvPr/>
              </p:nvSpPr>
              <p:spPr>
                <a:xfrm>
                  <a:off x="4694275" y="2130000"/>
                  <a:ext cx="329400" cy="96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lt1"/>
                      </a:solidFill>
                    </a:rPr>
                    <a:t>4</a:t>
                  </a:r>
                  <a:br>
                    <a:rPr lang="en" sz="1000">
                      <a:solidFill>
                        <a:schemeClr val="lt1"/>
                      </a:solidFill>
                    </a:rPr>
                  </a:br>
                  <a:r>
                    <a:rPr lang="en" sz="1000">
                      <a:solidFill>
                        <a:schemeClr val="lt1"/>
                      </a:solidFill>
                    </a:rPr>
                    <a:t>2</a:t>
                  </a:r>
                  <a:br>
                    <a:rPr lang="en" sz="1000">
                      <a:solidFill>
                        <a:schemeClr val="lt1"/>
                      </a:solidFill>
                    </a:rPr>
                  </a:br>
                  <a:r>
                    <a:rPr lang="en" sz="1000">
                      <a:solidFill>
                        <a:schemeClr val="lt1"/>
                      </a:solidFill>
                    </a:rPr>
                    <a:t>3</a:t>
                  </a:r>
                  <a:br>
                    <a:rPr lang="en" sz="1000">
                      <a:solidFill>
                        <a:schemeClr val="lt1"/>
                      </a:solidFill>
                    </a:rPr>
                  </a:br>
                  <a:r>
                    <a:rPr lang="en" sz="1000">
                      <a:solidFill>
                        <a:schemeClr val="lt1"/>
                      </a:solidFill>
                    </a:rPr>
                    <a:t>6⋮</a:t>
                  </a:r>
                  <a:endParaRPr sz="100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264" name="Google Shape;264;p29"/>
              <p:cNvGrpSpPr/>
              <p:nvPr/>
            </p:nvGrpSpPr>
            <p:grpSpPr>
              <a:xfrm>
                <a:off x="4407300" y="3607425"/>
                <a:ext cx="329400" cy="977550"/>
                <a:chOff x="4694275" y="2130000"/>
                <a:chExt cx="329400" cy="977550"/>
              </a:xfrm>
            </p:grpSpPr>
            <p:sp>
              <p:nvSpPr>
                <p:cNvPr id="265" name="Google Shape;265;p29"/>
                <p:cNvSpPr/>
                <p:nvPr/>
              </p:nvSpPr>
              <p:spPr>
                <a:xfrm>
                  <a:off x="4694275" y="214125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29"/>
                <p:cNvSpPr txBox="1"/>
                <p:nvPr/>
              </p:nvSpPr>
              <p:spPr>
                <a:xfrm>
                  <a:off x="4694275" y="2130000"/>
                  <a:ext cx="329400" cy="96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dk1"/>
                      </a:solidFill>
                    </a:rPr>
                    <a:t>3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1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4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2⋮</a:t>
                  </a:r>
                  <a:endParaRPr sz="1000">
                    <a:solidFill>
                      <a:schemeClr val="dk1"/>
                    </a:solidFill>
                  </a:endParaRPr>
                </a:p>
              </p:txBody>
            </p:sp>
          </p:grpSp>
        </p:grpSp>
        <p:sp>
          <p:nvSpPr>
            <p:cNvPr id="267" name="Google Shape;267;p29"/>
            <p:cNvSpPr/>
            <p:nvPr/>
          </p:nvSpPr>
          <p:spPr>
            <a:xfrm>
              <a:off x="3626325" y="4039475"/>
              <a:ext cx="7146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9"/>
            <p:cNvSpPr txBox="1"/>
            <p:nvPr/>
          </p:nvSpPr>
          <p:spPr>
            <a:xfrm>
              <a:off x="3175725" y="1922475"/>
              <a:ext cx="28674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</a:rPr>
                <a:t>Embedding Vectors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grpSp>
        <p:nvGrpSpPr>
          <p:cNvPr id="269" name="Google Shape;269;p29"/>
          <p:cNvGrpSpPr/>
          <p:nvPr/>
        </p:nvGrpSpPr>
        <p:grpSpPr>
          <a:xfrm>
            <a:off x="7005613" y="1705350"/>
            <a:ext cx="2211000" cy="2242250"/>
            <a:chOff x="7005613" y="1705350"/>
            <a:chExt cx="2211000" cy="2242250"/>
          </a:xfrm>
        </p:grpSpPr>
        <p:grpSp>
          <p:nvGrpSpPr>
            <p:cNvPr id="270" name="Google Shape;270;p29"/>
            <p:cNvGrpSpPr/>
            <p:nvPr/>
          </p:nvGrpSpPr>
          <p:grpSpPr>
            <a:xfrm>
              <a:off x="7282100" y="2531900"/>
              <a:ext cx="1658025" cy="1415700"/>
              <a:chOff x="7416875" y="2546875"/>
              <a:chExt cx="1658025" cy="1415700"/>
            </a:xfrm>
          </p:grpSpPr>
          <p:grpSp>
            <p:nvGrpSpPr>
              <p:cNvPr id="271" name="Google Shape;271;p29"/>
              <p:cNvGrpSpPr/>
              <p:nvPr/>
            </p:nvGrpSpPr>
            <p:grpSpPr>
              <a:xfrm>
                <a:off x="7483500" y="2985025"/>
                <a:ext cx="329400" cy="977550"/>
                <a:chOff x="4694275" y="2130000"/>
                <a:chExt cx="329400" cy="977550"/>
              </a:xfrm>
            </p:grpSpPr>
            <p:sp>
              <p:nvSpPr>
                <p:cNvPr id="272" name="Google Shape;272;p29"/>
                <p:cNvSpPr/>
                <p:nvPr/>
              </p:nvSpPr>
              <p:spPr>
                <a:xfrm>
                  <a:off x="4694275" y="214125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29"/>
                <p:cNvSpPr txBox="1"/>
                <p:nvPr/>
              </p:nvSpPr>
              <p:spPr>
                <a:xfrm>
                  <a:off x="4694275" y="213000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dk1"/>
                      </a:solidFill>
                    </a:rPr>
                    <a:t>2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4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1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9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⋮</a:t>
                  </a:r>
                  <a:endParaRPr sz="10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274" name="Google Shape;274;p29"/>
              <p:cNvGrpSpPr/>
              <p:nvPr/>
            </p:nvGrpSpPr>
            <p:grpSpPr>
              <a:xfrm>
                <a:off x="8513450" y="2985025"/>
                <a:ext cx="329400" cy="977550"/>
                <a:chOff x="4694275" y="2130000"/>
                <a:chExt cx="329400" cy="977550"/>
              </a:xfrm>
            </p:grpSpPr>
            <p:sp>
              <p:nvSpPr>
                <p:cNvPr id="275" name="Google Shape;275;p29"/>
                <p:cNvSpPr/>
                <p:nvPr/>
              </p:nvSpPr>
              <p:spPr>
                <a:xfrm>
                  <a:off x="4694275" y="214125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29"/>
                <p:cNvSpPr txBox="1"/>
                <p:nvPr/>
              </p:nvSpPr>
              <p:spPr>
                <a:xfrm>
                  <a:off x="4694275" y="213000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dk1"/>
                      </a:solidFill>
                    </a:rPr>
                    <a:t>3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1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4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2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⋮</a:t>
                  </a:r>
                  <a:endParaRPr sz="10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277" name="Google Shape;277;p29"/>
              <p:cNvGrpSpPr/>
              <p:nvPr/>
            </p:nvGrpSpPr>
            <p:grpSpPr>
              <a:xfrm>
                <a:off x="7998475" y="2985025"/>
                <a:ext cx="329400" cy="977550"/>
                <a:chOff x="4694275" y="2130000"/>
                <a:chExt cx="329400" cy="977550"/>
              </a:xfrm>
            </p:grpSpPr>
            <p:sp>
              <p:nvSpPr>
                <p:cNvPr id="278" name="Google Shape;278;p29"/>
                <p:cNvSpPr/>
                <p:nvPr/>
              </p:nvSpPr>
              <p:spPr>
                <a:xfrm>
                  <a:off x="4694275" y="214125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29"/>
                <p:cNvSpPr txBox="1"/>
                <p:nvPr/>
              </p:nvSpPr>
              <p:spPr>
                <a:xfrm>
                  <a:off x="4694275" y="2130000"/>
                  <a:ext cx="329400" cy="966300"/>
                </a:xfrm>
                <a:prstGeom prst="rect">
                  <a:avLst/>
                </a:prstGeom>
                <a:solidFill>
                  <a:srgbClr val="4A86E8"/>
                </a:solidFill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dk1"/>
                      </a:solidFill>
                    </a:rPr>
                    <a:t>4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8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7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2</a:t>
                  </a:r>
                  <a:br>
                    <a:rPr lang="en" sz="1000">
                      <a:solidFill>
                        <a:schemeClr val="dk1"/>
                      </a:solidFill>
                    </a:rPr>
                  </a:br>
                  <a:r>
                    <a:rPr lang="en" sz="1000">
                      <a:solidFill>
                        <a:schemeClr val="dk1"/>
                      </a:solidFill>
                    </a:rPr>
                    <a:t>⋮</a:t>
                  </a:r>
                  <a:endParaRPr sz="1000"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280" name="Google Shape;280;p29"/>
              <p:cNvSpPr txBox="1"/>
              <p:nvPr/>
            </p:nvSpPr>
            <p:spPr>
              <a:xfrm>
                <a:off x="7416875" y="2546875"/>
                <a:ext cx="793500" cy="3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</a:rPr>
                  <a:t>0.94</a:t>
                </a:r>
                <a:endParaRPr b="1"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281" name="Google Shape;281;p29"/>
              <p:cNvSpPr txBox="1"/>
              <p:nvPr/>
            </p:nvSpPr>
            <p:spPr>
              <a:xfrm>
                <a:off x="7766425" y="2546875"/>
                <a:ext cx="793500" cy="3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</a:rPr>
                  <a:t>0.83</a:t>
                </a:r>
                <a:endParaRPr b="1"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282" name="Google Shape;282;p29"/>
              <p:cNvSpPr txBox="1"/>
              <p:nvPr/>
            </p:nvSpPr>
            <p:spPr>
              <a:xfrm>
                <a:off x="8281400" y="2546875"/>
                <a:ext cx="793500" cy="3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lt1"/>
                    </a:solidFill>
                  </a:rPr>
                  <a:t>0.31</a:t>
                </a:r>
                <a:endParaRPr b="1" sz="12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83" name="Google Shape;283;p29"/>
            <p:cNvSpPr txBox="1"/>
            <p:nvPr/>
          </p:nvSpPr>
          <p:spPr>
            <a:xfrm>
              <a:off x="7005613" y="1705350"/>
              <a:ext cx="22110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</a:rPr>
                <a:t>Higher “cosine similarity” =&gt; more semantically similar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7005625" y="3326500"/>
              <a:ext cx="3294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4712624" y="2676300"/>
            <a:ext cx="2337600" cy="1919550"/>
            <a:chOff x="4712624" y="2676300"/>
            <a:chExt cx="2337600" cy="1919550"/>
          </a:xfrm>
        </p:grpSpPr>
        <p:sp>
          <p:nvSpPr>
            <p:cNvPr id="286" name="Google Shape;286;p29"/>
            <p:cNvSpPr/>
            <p:nvPr/>
          </p:nvSpPr>
          <p:spPr>
            <a:xfrm rot="2113487">
              <a:off x="4679908" y="2895360"/>
              <a:ext cx="804632" cy="14208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 rot="-2699094">
              <a:off x="4735480" y="3775961"/>
              <a:ext cx="804617" cy="14212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8" name="Google Shape;288;p29"/>
            <p:cNvGrpSpPr/>
            <p:nvPr/>
          </p:nvGrpSpPr>
          <p:grpSpPr>
            <a:xfrm>
              <a:off x="5388674" y="2908900"/>
              <a:ext cx="1661550" cy="1686950"/>
              <a:chOff x="5388674" y="2908900"/>
              <a:chExt cx="1661550" cy="1686950"/>
            </a:xfrm>
          </p:grpSpPr>
          <p:grpSp>
            <p:nvGrpSpPr>
              <p:cNvPr id="289" name="Google Shape;289;p29"/>
              <p:cNvGrpSpPr/>
              <p:nvPr/>
            </p:nvGrpSpPr>
            <p:grpSpPr>
              <a:xfrm>
                <a:off x="5452050" y="2908900"/>
                <a:ext cx="1534800" cy="977400"/>
                <a:chOff x="5577750" y="2994775"/>
                <a:chExt cx="1534800" cy="977400"/>
              </a:xfrm>
            </p:grpSpPr>
            <p:sp>
              <p:nvSpPr>
                <p:cNvPr id="290" name="Google Shape;290;p29"/>
                <p:cNvSpPr/>
                <p:nvPr/>
              </p:nvSpPr>
              <p:spPr>
                <a:xfrm>
                  <a:off x="5577750" y="2994775"/>
                  <a:ext cx="1534800" cy="977400"/>
                </a:xfrm>
                <a:prstGeom prst="rect">
                  <a:avLst/>
                </a:prstGeom>
                <a:solidFill>
                  <a:srgbClr val="F4CCCC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29"/>
                <p:cNvSpPr txBox="1"/>
                <p:nvPr/>
              </p:nvSpPr>
              <p:spPr>
                <a:xfrm>
                  <a:off x="5663850" y="3058450"/>
                  <a:ext cx="1362600" cy="77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>
                      <a:solidFill>
                        <a:schemeClr val="dk1"/>
                      </a:solidFill>
                    </a:rPr>
                    <a:t>Rank by Cosine Similarity</a:t>
                  </a:r>
                  <a:endParaRPr b="1">
                    <a:solidFill>
                      <a:schemeClr val="dk1"/>
                    </a:solidFill>
                  </a:endParaRPr>
                </a:p>
              </p:txBody>
            </p:sp>
          </p:grpSp>
          <p:pic>
            <p:nvPicPr>
              <p:cNvPr id="292" name="Google Shape;292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88674" y="4057525"/>
                <a:ext cx="1661550" cy="538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8" name="Google Shape;298;p30"/>
          <p:cNvGrpSpPr/>
          <p:nvPr/>
        </p:nvGrpSpPr>
        <p:grpSpPr>
          <a:xfrm>
            <a:off x="435775" y="2022625"/>
            <a:ext cx="1658025" cy="1415700"/>
            <a:chOff x="7416875" y="2546875"/>
            <a:chExt cx="1658025" cy="1415700"/>
          </a:xfrm>
        </p:grpSpPr>
        <p:grpSp>
          <p:nvGrpSpPr>
            <p:cNvPr id="299" name="Google Shape;299;p30"/>
            <p:cNvGrpSpPr/>
            <p:nvPr/>
          </p:nvGrpSpPr>
          <p:grpSpPr>
            <a:xfrm>
              <a:off x="7483500" y="2985025"/>
              <a:ext cx="329400" cy="977550"/>
              <a:chOff x="4694275" y="2130000"/>
              <a:chExt cx="329400" cy="977550"/>
            </a:xfrm>
          </p:grpSpPr>
          <p:sp>
            <p:nvSpPr>
              <p:cNvPr id="300" name="Google Shape;300;p30"/>
              <p:cNvSpPr/>
              <p:nvPr/>
            </p:nvSpPr>
            <p:spPr>
              <a:xfrm>
                <a:off x="4694275" y="2141250"/>
                <a:ext cx="329400" cy="966300"/>
              </a:xfrm>
              <a:prstGeom prst="rect">
                <a:avLst/>
              </a:prstGeom>
              <a:solidFill>
                <a:srgbClr val="4A86E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0"/>
              <p:cNvSpPr txBox="1"/>
              <p:nvPr/>
            </p:nvSpPr>
            <p:spPr>
              <a:xfrm>
                <a:off x="4694275" y="2130000"/>
                <a:ext cx="329400" cy="9663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2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4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1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9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⋮</a:t>
                </a:r>
                <a:endParaRPr sz="10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02" name="Google Shape;302;p30"/>
            <p:cNvGrpSpPr/>
            <p:nvPr/>
          </p:nvGrpSpPr>
          <p:grpSpPr>
            <a:xfrm>
              <a:off x="8513450" y="2985025"/>
              <a:ext cx="329400" cy="977550"/>
              <a:chOff x="4694275" y="2130000"/>
              <a:chExt cx="329400" cy="977550"/>
            </a:xfrm>
          </p:grpSpPr>
          <p:sp>
            <p:nvSpPr>
              <p:cNvPr id="303" name="Google Shape;303;p30"/>
              <p:cNvSpPr/>
              <p:nvPr/>
            </p:nvSpPr>
            <p:spPr>
              <a:xfrm>
                <a:off x="4694275" y="2141250"/>
                <a:ext cx="329400" cy="966300"/>
              </a:xfrm>
              <a:prstGeom prst="rect">
                <a:avLst/>
              </a:prstGeom>
              <a:solidFill>
                <a:srgbClr val="4A86E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0"/>
              <p:cNvSpPr txBox="1"/>
              <p:nvPr/>
            </p:nvSpPr>
            <p:spPr>
              <a:xfrm>
                <a:off x="4694275" y="2130000"/>
                <a:ext cx="329400" cy="9663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3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1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4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2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⋮</a:t>
                </a:r>
                <a:endParaRPr sz="10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05" name="Google Shape;305;p30"/>
            <p:cNvGrpSpPr/>
            <p:nvPr/>
          </p:nvGrpSpPr>
          <p:grpSpPr>
            <a:xfrm>
              <a:off x="7998475" y="2985025"/>
              <a:ext cx="329400" cy="977550"/>
              <a:chOff x="4694275" y="2130000"/>
              <a:chExt cx="329400" cy="977550"/>
            </a:xfrm>
          </p:grpSpPr>
          <p:sp>
            <p:nvSpPr>
              <p:cNvPr id="306" name="Google Shape;306;p30"/>
              <p:cNvSpPr/>
              <p:nvPr/>
            </p:nvSpPr>
            <p:spPr>
              <a:xfrm>
                <a:off x="4694275" y="2141250"/>
                <a:ext cx="329400" cy="966300"/>
              </a:xfrm>
              <a:prstGeom prst="rect">
                <a:avLst/>
              </a:prstGeom>
              <a:solidFill>
                <a:srgbClr val="4A86E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0"/>
              <p:cNvSpPr txBox="1"/>
              <p:nvPr/>
            </p:nvSpPr>
            <p:spPr>
              <a:xfrm>
                <a:off x="4694275" y="2130000"/>
                <a:ext cx="329400" cy="9663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</a:rPr>
                  <a:t>4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8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7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2</a:t>
                </a:r>
                <a:br>
                  <a:rPr lang="en" sz="1000">
                    <a:solidFill>
                      <a:schemeClr val="dk1"/>
                    </a:solidFill>
                  </a:rPr>
                </a:br>
                <a:r>
                  <a:rPr lang="en" sz="1000">
                    <a:solidFill>
                      <a:schemeClr val="dk1"/>
                    </a:solidFill>
                  </a:rPr>
                  <a:t>⋮</a:t>
                </a:r>
                <a:endParaRPr sz="10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08" name="Google Shape;308;p30"/>
            <p:cNvSpPr txBox="1"/>
            <p:nvPr/>
          </p:nvSpPr>
          <p:spPr>
            <a:xfrm>
              <a:off x="7416875" y="2546875"/>
              <a:ext cx="793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</a:rPr>
                <a:t>0.94</a:t>
              </a:r>
              <a:endParaRPr b="1" sz="1200">
                <a:solidFill>
                  <a:schemeClr val="lt1"/>
                </a:solidFill>
              </a:endParaRPr>
            </a:p>
          </p:txBody>
        </p:sp>
        <p:sp>
          <p:nvSpPr>
            <p:cNvPr id="309" name="Google Shape;309;p30"/>
            <p:cNvSpPr txBox="1"/>
            <p:nvPr/>
          </p:nvSpPr>
          <p:spPr>
            <a:xfrm>
              <a:off x="7766425" y="2546875"/>
              <a:ext cx="793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</a:rPr>
                <a:t>0.83</a:t>
              </a:r>
              <a:endParaRPr b="1" sz="1200">
                <a:solidFill>
                  <a:schemeClr val="lt1"/>
                </a:solidFill>
              </a:endParaRPr>
            </a:p>
          </p:txBody>
        </p:sp>
        <p:sp>
          <p:nvSpPr>
            <p:cNvPr id="310" name="Google Shape;310;p30"/>
            <p:cNvSpPr txBox="1"/>
            <p:nvPr/>
          </p:nvSpPr>
          <p:spPr>
            <a:xfrm>
              <a:off x="8281400" y="2546875"/>
              <a:ext cx="7935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</a:rPr>
                <a:t>0.31</a:t>
              </a:r>
              <a:endParaRPr b="1" sz="1200">
                <a:solidFill>
                  <a:schemeClr val="lt1"/>
                </a:solidFill>
              </a:endParaRPr>
            </a:p>
          </p:txBody>
        </p:sp>
      </p:grpSp>
      <p:sp>
        <p:nvSpPr>
          <p:cNvPr id="311" name="Google Shape;311;p30"/>
          <p:cNvSpPr txBox="1"/>
          <p:nvPr>
            <p:ph type="title"/>
          </p:nvPr>
        </p:nvSpPr>
        <p:spPr>
          <a:xfrm>
            <a:off x="311700" y="445025"/>
            <a:ext cx="73323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Augmented Generation (RAG)</a:t>
            </a:r>
            <a:endParaRPr/>
          </a:p>
        </p:txBody>
      </p:sp>
      <p:grpSp>
        <p:nvGrpSpPr>
          <p:cNvPr id="312" name="Google Shape;312;p30"/>
          <p:cNvGrpSpPr/>
          <p:nvPr/>
        </p:nvGrpSpPr>
        <p:grpSpPr>
          <a:xfrm>
            <a:off x="1344850" y="1143650"/>
            <a:ext cx="5460350" cy="2929425"/>
            <a:chOff x="1344850" y="1143650"/>
            <a:chExt cx="5460350" cy="2929425"/>
          </a:xfrm>
        </p:grpSpPr>
        <p:sp>
          <p:nvSpPr>
            <p:cNvPr id="313" name="Google Shape;313;p30"/>
            <p:cNvSpPr txBox="1"/>
            <p:nvPr/>
          </p:nvSpPr>
          <p:spPr>
            <a:xfrm>
              <a:off x="1344850" y="1143650"/>
              <a:ext cx="33120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</a:rPr>
                <a:t>Take the best “N” shot logs and feed them into a prompt with the question</a:t>
              </a:r>
              <a:endParaRPr b="1">
                <a:solidFill>
                  <a:schemeClr val="lt1"/>
                </a:solidFill>
              </a:endParaRPr>
            </a:p>
          </p:txBody>
        </p:sp>
        <p:grpSp>
          <p:nvGrpSpPr>
            <p:cNvPr id="314" name="Google Shape;314;p30"/>
            <p:cNvGrpSpPr/>
            <p:nvPr/>
          </p:nvGrpSpPr>
          <p:grpSpPr>
            <a:xfrm>
              <a:off x="2814011" y="3264575"/>
              <a:ext cx="1565700" cy="808500"/>
              <a:chOff x="711736" y="2343375"/>
              <a:chExt cx="1565700" cy="808500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801600" y="2343375"/>
                <a:ext cx="1386000" cy="8085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16" name="Google Shape;316;p30"/>
              <p:cNvSpPr txBox="1"/>
              <p:nvPr/>
            </p:nvSpPr>
            <p:spPr>
              <a:xfrm>
                <a:off x="711736" y="2504325"/>
                <a:ext cx="1565700" cy="4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User Question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17" name="Google Shape;317;p30"/>
            <p:cNvGrpSpPr/>
            <p:nvPr/>
          </p:nvGrpSpPr>
          <p:grpSpPr>
            <a:xfrm>
              <a:off x="5239500" y="2112218"/>
              <a:ext cx="1565700" cy="1764956"/>
              <a:chOff x="711761" y="2343375"/>
              <a:chExt cx="1565700" cy="808500"/>
            </a:xfrm>
          </p:grpSpPr>
          <p:sp>
            <p:nvSpPr>
              <p:cNvPr id="318" name="Google Shape;318;p30"/>
              <p:cNvSpPr/>
              <p:nvPr/>
            </p:nvSpPr>
            <p:spPr>
              <a:xfrm>
                <a:off x="801600" y="2343375"/>
                <a:ext cx="1386000" cy="8085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19" name="Google Shape;319;p30"/>
              <p:cNvSpPr txBox="1"/>
              <p:nvPr/>
            </p:nvSpPr>
            <p:spPr>
              <a:xfrm>
                <a:off x="711761" y="2634169"/>
                <a:ext cx="1565700" cy="4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Model Prompt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20" name="Google Shape;320;p30"/>
            <p:cNvSpPr/>
            <p:nvPr/>
          </p:nvSpPr>
          <p:spPr>
            <a:xfrm rot="-743744">
              <a:off x="4257436" y="3340558"/>
              <a:ext cx="1120828" cy="221497"/>
            </a:xfrm>
            <a:prstGeom prst="rightArrow">
              <a:avLst>
                <a:gd fmla="val 50000" name="adj1"/>
                <a:gd fmla="val 9131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 rot="1604814">
              <a:off x="4885337" y="2380130"/>
              <a:ext cx="507277" cy="221640"/>
            </a:xfrm>
            <a:prstGeom prst="rightArrow">
              <a:avLst>
                <a:gd fmla="val 50000" name="adj1"/>
                <a:gd fmla="val 9131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30"/>
          <p:cNvGrpSpPr/>
          <p:nvPr/>
        </p:nvGrpSpPr>
        <p:grpSpPr>
          <a:xfrm>
            <a:off x="6699623" y="1656702"/>
            <a:ext cx="2156853" cy="2846698"/>
            <a:chOff x="6699623" y="1656702"/>
            <a:chExt cx="2156853" cy="2846698"/>
          </a:xfrm>
        </p:grpSpPr>
        <p:pic>
          <p:nvPicPr>
            <p:cNvPr id="323" name="Google Shape;323;p30"/>
            <p:cNvPicPr preferRelativeResize="0"/>
            <p:nvPr/>
          </p:nvPicPr>
          <p:blipFill rotWithShape="1">
            <a:blip r:embed="rId3">
              <a:alphaModFix/>
            </a:blip>
            <a:srcRect b="0" l="15411" r="16814" t="0"/>
            <a:stretch/>
          </p:blipFill>
          <p:spPr>
            <a:xfrm>
              <a:off x="7290775" y="1656702"/>
              <a:ext cx="1565701" cy="109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0"/>
            <p:cNvPicPr preferRelativeResize="0"/>
            <p:nvPr/>
          </p:nvPicPr>
          <p:blipFill rotWithShape="1">
            <a:blip r:embed="rId4">
              <a:alphaModFix/>
            </a:blip>
            <a:srcRect b="0" l="18379" r="20841" t="0"/>
            <a:stretch/>
          </p:blipFill>
          <p:spPr>
            <a:xfrm>
              <a:off x="7290775" y="3215338"/>
              <a:ext cx="1565700" cy="1288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30"/>
            <p:cNvSpPr/>
            <p:nvPr/>
          </p:nvSpPr>
          <p:spPr>
            <a:xfrm rot="-1867939">
              <a:off x="6762851" y="2277539"/>
              <a:ext cx="507141" cy="221543"/>
            </a:xfrm>
            <a:prstGeom prst="rightArrow">
              <a:avLst>
                <a:gd fmla="val 50000" name="adj1"/>
                <a:gd fmla="val 9131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 rot="1604005">
              <a:off x="6717701" y="3359830"/>
              <a:ext cx="593544" cy="221640"/>
            </a:xfrm>
            <a:prstGeom prst="rightArrow">
              <a:avLst>
                <a:gd fmla="val 50000" name="adj1"/>
                <a:gd fmla="val 9131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30"/>
          <p:cNvGrpSpPr/>
          <p:nvPr/>
        </p:nvGrpSpPr>
        <p:grpSpPr>
          <a:xfrm>
            <a:off x="356700" y="1984050"/>
            <a:ext cx="4565651" cy="1661950"/>
            <a:chOff x="356700" y="1984050"/>
            <a:chExt cx="4565651" cy="1661950"/>
          </a:xfrm>
        </p:grpSpPr>
        <p:grpSp>
          <p:nvGrpSpPr>
            <p:cNvPr id="328" name="Google Shape;328;p30"/>
            <p:cNvGrpSpPr/>
            <p:nvPr/>
          </p:nvGrpSpPr>
          <p:grpSpPr>
            <a:xfrm>
              <a:off x="2426575" y="1984050"/>
              <a:ext cx="1190376" cy="808488"/>
              <a:chOff x="2426575" y="1984050"/>
              <a:chExt cx="1190376" cy="808488"/>
            </a:xfrm>
          </p:grpSpPr>
          <p:sp>
            <p:nvSpPr>
              <p:cNvPr id="329" name="Google Shape;329;p30"/>
              <p:cNvSpPr/>
              <p:nvPr/>
            </p:nvSpPr>
            <p:spPr>
              <a:xfrm>
                <a:off x="2426575" y="1984050"/>
                <a:ext cx="1190376" cy="808488"/>
              </a:xfrm>
              <a:prstGeom prst="flowChartDocumen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0"/>
              <p:cNvSpPr txBox="1"/>
              <p:nvPr/>
            </p:nvSpPr>
            <p:spPr>
              <a:xfrm>
                <a:off x="2492712" y="2049250"/>
                <a:ext cx="10581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Relevant </a:t>
                </a:r>
                <a:r>
                  <a:rPr b="1" lang="en">
                    <a:solidFill>
                      <a:schemeClr val="dk1"/>
                    </a:solidFill>
                  </a:rPr>
                  <a:t>Shot Log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31" name="Google Shape;331;p30"/>
            <p:cNvSpPr/>
            <p:nvPr/>
          </p:nvSpPr>
          <p:spPr>
            <a:xfrm>
              <a:off x="356700" y="2343400"/>
              <a:ext cx="1137900" cy="13026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C1C24"/>
                </a:solidFill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 rot="-743742">
              <a:off x="1383831" y="2484353"/>
              <a:ext cx="1260586" cy="221497"/>
            </a:xfrm>
            <a:prstGeom prst="rightArrow">
              <a:avLst>
                <a:gd fmla="val 50000" name="adj1"/>
                <a:gd fmla="val 91315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3" name="Google Shape;333;p30"/>
            <p:cNvGrpSpPr/>
            <p:nvPr/>
          </p:nvGrpSpPr>
          <p:grpSpPr>
            <a:xfrm>
              <a:off x="3731975" y="1984050"/>
              <a:ext cx="1190376" cy="808488"/>
              <a:chOff x="3731975" y="1984050"/>
              <a:chExt cx="1190376" cy="808488"/>
            </a:xfrm>
          </p:grpSpPr>
          <p:sp>
            <p:nvSpPr>
              <p:cNvPr id="334" name="Google Shape;334;p30"/>
              <p:cNvSpPr/>
              <p:nvPr/>
            </p:nvSpPr>
            <p:spPr>
              <a:xfrm>
                <a:off x="3731975" y="1984050"/>
                <a:ext cx="1190376" cy="808488"/>
              </a:xfrm>
              <a:prstGeom prst="flowChartDocumen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0"/>
              <p:cNvSpPr txBox="1"/>
              <p:nvPr/>
            </p:nvSpPr>
            <p:spPr>
              <a:xfrm>
                <a:off x="3798125" y="2049250"/>
                <a:ext cx="10581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Relevant Shot Log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RAG has shown up in a lot of places the past couple of months</a:t>
            </a:r>
            <a:endParaRPr sz="2000"/>
          </a:p>
        </p:txBody>
      </p:sp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>
            <a:off x="4073325" y="1725175"/>
            <a:ext cx="4215000" cy="2938050"/>
            <a:chOff x="4073325" y="1725175"/>
            <a:chExt cx="4215000" cy="2938050"/>
          </a:xfrm>
        </p:grpSpPr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43969" y="2459900"/>
              <a:ext cx="3673708" cy="2203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31"/>
            <p:cNvSpPr txBox="1"/>
            <p:nvPr/>
          </p:nvSpPr>
          <p:spPr>
            <a:xfrm>
              <a:off x="4073325" y="1725175"/>
              <a:ext cx="4215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New retrieval tool announced by OpenAI Nov 6th</a:t>
              </a:r>
              <a:br>
                <a:rPr lang="en">
                  <a:solidFill>
                    <a:schemeClr val="lt1"/>
                  </a:solidFill>
                </a:rPr>
              </a:b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45" name="Google Shape;345;p31"/>
          <p:cNvGrpSpPr/>
          <p:nvPr/>
        </p:nvGrpSpPr>
        <p:grpSpPr>
          <a:xfrm>
            <a:off x="706425" y="1695225"/>
            <a:ext cx="2924725" cy="3053627"/>
            <a:chOff x="549200" y="1785075"/>
            <a:chExt cx="2924725" cy="3053627"/>
          </a:xfrm>
        </p:grpSpPr>
        <p:grpSp>
          <p:nvGrpSpPr>
            <p:cNvPr id="346" name="Google Shape;346;p31"/>
            <p:cNvGrpSpPr/>
            <p:nvPr/>
          </p:nvGrpSpPr>
          <p:grpSpPr>
            <a:xfrm>
              <a:off x="549200" y="2372850"/>
              <a:ext cx="2924725" cy="2465852"/>
              <a:chOff x="347050" y="2343400"/>
              <a:chExt cx="2924725" cy="2465852"/>
            </a:xfrm>
          </p:grpSpPr>
          <p:pic>
            <p:nvPicPr>
              <p:cNvPr id="347" name="Google Shape;347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47050" y="3032200"/>
                <a:ext cx="2924725" cy="1777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8" name="Google Shape;348;p3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11855" t="0"/>
              <a:stretch/>
            </p:blipFill>
            <p:spPr>
              <a:xfrm>
                <a:off x="347050" y="2343400"/>
                <a:ext cx="2924723" cy="68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9" name="Google Shape;349;p31"/>
            <p:cNvSpPr txBox="1"/>
            <p:nvPr/>
          </p:nvSpPr>
          <p:spPr>
            <a:xfrm>
              <a:off x="549224" y="1785075"/>
              <a:ext cx="2924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Application to the call-center and sales industries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50" name="Google Shape;350;p31"/>
          <p:cNvSpPr txBox="1"/>
          <p:nvPr/>
        </p:nvSpPr>
        <p:spPr>
          <a:xfrm>
            <a:off x="4073325" y="2034800"/>
            <a:ext cx="4215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Fortunately, our </a:t>
            </a:r>
            <a:r>
              <a:rPr lang="en">
                <a:solidFill>
                  <a:schemeClr val="lt1"/>
                </a:solidFill>
              </a:rPr>
              <a:t>paper</a:t>
            </a:r>
            <a:r>
              <a:rPr lang="en">
                <a:solidFill>
                  <a:schemeClr val="lt1"/>
                </a:solidFill>
              </a:rPr>
              <a:t> got accepted Oct 27th :&gt;)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31"/>
          <p:cNvSpPr txBox="1"/>
          <p:nvPr>
            <p:ph type="title"/>
          </p:nvPr>
        </p:nvSpPr>
        <p:spPr>
          <a:xfrm>
            <a:off x="311700" y="445025"/>
            <a:ext cx="73323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Augmented Generation (RAG)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Privacy</a:t>
            </a:r>
            <a:endParaRPr/>
          </a:p>
        </p:txBody>
      </p:sp>
      <p:sp>
        <p:nvSpPr>
          <p:cNvPr id="357" name="Google Shape;35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OpenAI models run on OpenAI servers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They have a data privacy agreement suitable for the </a:t>
            </a:r>
            <a:r>
              <a:rPr lang="en" sz="1800"/>
              <a:t>decommissioned</a:t>
            </a:r>
            <a:r>
              <a:rPr lang="en" sz="1800"/>
              <a:t> Alcator C-Mod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Not suitable for DIII-D given their rules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Motivates the use of open source models that can be downloaded and run locally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Open source models are noticeably worse than GPT-4… for now</a:t>
            </a:r>
            <a:endParaRPr sz="1800"/>
          </a:p>
        </p:txBody>
      </p:sp>
      <p:sp>
        <p:nvSpPr>
          <p:cNvPr id="358" name="Google Shape;35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/>
          <p:nvPr/>
        </p:nvSpPr>
        <p:spPr>
          <a:xfrm>
            <a:off x="793275" y="3009725"/>
            <a:ext cx="8060400" cy="186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Dataflow: Alcator C-Mod</a:t>
            </a:r>
            <a:endParaRPr/>
          </a:p>
        </p:txBody>
      </p:sp>
      <p:sp>
        <p:nvSpPr>
          <p:cNvPr id="365" name="Google Shape;36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6" name="Google Shape;366;p33"/>
          <p:cNvGrpSpPr/>
          <p:nvPr/>
        </p:nvGrpSpPr>
        <p:grpSpPr>
          <a:xfrm>
            <a:off x="1002913" y="3568038"/>
            <a:ext cx="1190376" cy="966276"/>
            <a:chOff x="502575" y="2207425"/>
            <a:chExt cx="1190376" cy="966276"/>
          </a:xfrm>
        </p:grpSpPr>
        <p:sp>
          <p:nvSpPr>
            <p:cNvPr id="367" name="Google Shape;367;p33"/>
            <p:cNvSpPr/>
            <p:nvPr/>
          </p:nvSpPr>
          <p:spPr>
            <a:xfrm>
              <a:off x="502575" y="2207425"/>
              <a:ext cx="1190376" cy="966276"/>
            </a:xfrm>
            <a:prstGeom prst="flowChartMultidocumen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3"/>
            <p:cNvSpPr txBox="1"/>
            <p:nvPr/>
          </p:nvSpPr>
          <p:spPr>
            <a:xfrm>
              <a:off x="573650" y="2374925"/>
              <a:ext cx="853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Shot Logs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sp>
        <p:nvSpPr>
          <p:cNvPr id="369" name="Google Shape;369;p33"/>
          <p:cNvSpPr/>
          <p:nvPr/>
        </p:nvSpPr>
        <p:spPr>
          <a:xfrm>
            <a:off x="828300" y="1017725"/>
            <a:ext cx="8025300" cy="166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33"/>
          <p:cNvGrpSpPr/>
          <p:nvPr/>
        </p:nvGrpSpPr>
        <p:grpSpPr>
          <a:xfrm>
            <a:off x="1237688" y="1253538"/>
            <a:ext cx="1190376" cy="2377787"/>
            <a:chOff x="1237688" y="1253538"/>
            <a:chExt cx="1190376" cy="2377787"/>
          </a:xfrm>
        </p:grpSpPr>
        <p:sp>
          <p:nvSpPr>
            <p:cNvPr id="371" name="Google Shape;371;p33"/>
            <p:cNvSpPr/>
            <p:nvPr/>
          </p:nvSpPr>
          <p:spPr>
            <a:xfrm rot="-4661114">
              <a:off x="937766" y="2828248"/>
              <a:ext cx="1402368" cy="19465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2" name="Google Shape;372;p33"/>
            <p:cNvGrpSpPr/>
            <p:nvPr/>
          </p:nvGrpSpPr>
          <p:grpSpPr>
            <a:xfrm>
              <a:off x="1237688" y="1253538"/>
              <a:ext cx="1190376" cy="966276"/>
              <a:chOff x="502575" y="2207425"/>
              <a:chExt cx="1190376" cy="966276"/>
            </a:xfrm>
          </p:grpSpPr>
          <p:sp>
            <p:nvSpPr>
              <p:cNvPr id="373" name="Google Shape;373;p33"/>
              <p:cNvSpPr/>
              <p:nvPr/>
            </p:nvSpPr>
            <p:spPr>
              <a:xfrm>
                <a:off x="502575" y="2207425"/>
                <a:ext cx="1190376" cy="966276"/>
              </a:xfrm>
              <a:prstGeom prst="flowChartMultidocumen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3"/>
              <p:cNvSpPr txBox="1"/>
              <p:nvPr/>
            </p:nvSpPr>
            <p:spPr>
              <a:xfrm>
                <a:off x="573650" y="2374925"/>
                <a:ext cx="8535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Shot Logs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375" name="Google Shape;375;p33"/>
          <p:cNvGrpSpPr/>
          <p:nvPr/>
        </p:nvGrpSpPr>
        <p:grpSpPr>
          <a:xfrm>
            <a:off x="2428075" y="1201338"/>
            <a:ext cx="2430150" cy="3485388"/>
            <a:chOff x="2428075" y="1201338"/>
            <a:chExt cx="2430150" cy="3485388"/>
          </a:xfrm>
        </p:grpSpPr>
        <p:grpSp>
          <p:nvGrpSpPr>
            <p:cNvPr id="376" name="Google Shape;376;p33"/>
            <p:cNvGrpSpPr/>
            <p:nvPr/>
          </p:nvGrpSpPr>
          <p:grpSpPr>
            <a:xfrm>
              <a:off x="2930625" y="1201338"/>
              <a:ext cx="1190400" cy="1070700"/>
              <a:chOff x="2501550" y="2051400"/>
              <a:chExt cx="1190400" cy="1070700"/>
            </a:xfrm>
          </p:grpSpPr>
          <p:sp>
            <p:nvSpPr>
              <p:cNvPr id="377" name="Google Shape;377;p33"/>
              <p:cNvSpPr/>
              <p:nvPr/>
            </p:nvSpPr>
            <p:spPr>
              <a:xfrm rot="5400000">
                <a:off x="2561400" y="2058000"/>
                <a:ext cx="1070700" cy="1057500"/>
              </a:xfrm>
              <a:prstGeom prst="trapezoid">
                <a:avLst>
                  <a:gd fmla="val 21773" name="adj"/>
                </a:avLst>
              </a:prstGeom>
              <a:solidFill>
                <a:srgbClr val="B6D7A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3"/>
              <p:cNvSpPr txBox="1"/>
              <p:nvPr/>
            </p:nvSpPr>
            <p:spPr>
              <a:xfrm>
                <a:off x="2501550" y="2155875"/>
                <a:ext cx="1190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Embedding Model</a:t>
                </a:r>
                <a:br>
                  <a:rPr b="1" lang="en">
                    <a:solidFill>
                      <a:schemeClr val="dk1"/>
                    </a:solidFill>
                  </a:rPr>
                </a:br>
                <a:r>
                  <a:rPr b="1" lang="en" sz="800">
                    <a:solidFill>
                      <a:schemeClr val="dk1"/>
                    </a:solidFill>
                  </a:rPr>
                  <a:t>text-embedding-ada-002</a:t>
                </a:r>
                <a:endParaRPr b="1" sz="8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79" name="Google Shape;379;p33"/>
            <p:cNvSpPr/>
            <p:nvPr/>
          </p:nvSpPr>
          <p:spPr>
            <a:xfrm>
              <a:off x="2428075" y="1650588"/>
              <a:ext cx="5487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 rot="4524873">
              <a:off x="2992921" y="2686356"/>
              <a:ext cx="1184162" cy="14225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1" name="Google Shape;381;p33"/>
            <p:cNvGrpSpPr/>
            <p:nvPr/>
          </p:nvGrpSpPr>
          <p:grpSpPr>
            <a:xfrm>
              <a:off x="2776825" y="3281900"/>
              <a:ext cx="2081400" cy="1404825"/>
              <a:chOff x="2395825" y="3281900"/>
              <a:chExt cx="2081400" cy="1404825"/>
            </a:xfrm>
          </p:grpSpPr>
          <p:grpSp>
            <p:nvGrpSpPr>
              <p:cNvPr id="382" name="Google Shape;382;p33"/>
              <p:cNvGrpSpPr/>
              <p:nvPr/>
            </p:nvGrpSpPr>
            <p:grpSpPr>
              <a:xfrm>
                <a:off x="3075875" y="3594713"/>
                <a:ext cx="462000" cy="1092013"/>
                <a:chOff x="4407300" y="3492963"/>
                <a:chExt cx="462000" cy="1092013"/>
              </a:xfrm>
            </p:grpSpPr>
            <p:grpSp>
              <p:nvGrpSpPr>
                <p:cNvPr id="383" name="Google Shape;383;p33"/>
                <p:cNvGrpSpPr/>
                <p:nvPr/>
              </p:nvGrpSpPr>
              <p:grpSpPr>
                <a:xfrm>
                  <a:off x="4539900" y="3492963"/>
                  <a:ext cx="329400" cy="977550"/>
                  <a:chOff x="4694275" y="2130000"/>
                  <a:chExt cx="329400" cy="977550"/>
                </a:xfrm>
              </p:grpSpPr>
              <p:sp>
                <p:nvSpPr>
                  <p:cNvPr id="384" name="Google Shape;384;p33"/>
                  <p:cNvSpPr/>
                  <p:nvPr/>
                </p:nvSpPr>
                <p:spPr>
                  <a:xfrm>
                    <a:off x="4694275" y="2141250"/>
                    <a:ext cx="329400" cy="966300"/>
                  </a:xfrm>
                  <a:prstGeom prst="rect">
                    <a:avLst/>
                  </a:prstGeom>
                  <a:solidFill>
                    <a:srgbClr val="4A86E8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5" name="Google Shape;385;p33"/>
                  <p:cNvSpPr txBox="1"/>
                  <p:nvPr/>
                </p:nvSpPr>
                <p:spPr>
                  <a:xfrm>
                    <a:off x="4694275" y="2130000"/>
                    <a:ext cx="329400" cy="96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>
                        <a:solidFill>
                          <a:schemeClr val="lt1"/>
                        </a:solidFill>
                      </a:rPr>
                      <a:t>4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2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3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6⋮</a:t>
                    </a:r>
                    <a:endParaRPr sz="10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386" name="Google Shape;386;p33"/>
                <p:cNvGrpSpPr/>
                <p:nvPr/>
              </p:nvGrpSpPr>
              <p:grpSpPr>
                <a:xfrm>
                  <a:off x="4484850" y="3545588"/>
                  <a:ext cx="329400" cy="977550"/>
                  <a:chOff x="4694275" y="2130000"/>
                  <a:chExt cx="329400" cy="977550"/>
                </a:xfrm>
              </p:grpSpPr>
              <p:sp>
                <p:nvSpPr>
                  <p:cNvPr id="387" name="Google Shape;387;p33"/>
                  <p:cNvSpPr/>
                  <p:nvPr/>
                </p:nvSpPr>
                <p:spPr>
                  <a:xfrm>
                    <a:off x="4694275" y="2141250"/>
                    <a:ext cx="329400" cy="966300"/>
                  </a:xfrm>
                  <a:prstGeom prst="rect">
                    <a:avLst/>
                  </a:prstGeom>
                  <a:solidFill>
                    <a:srgbClr val="4A86E8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8" name="Google Shape;388;p33"/>
                  <p:cNvSpPr txBox="1"/>
                  <p:nvPr/>
                </p:nvSpPr>
                <p:spPr>
                  <a:xfrm>
                    <a:off x="4694275" y="2130000"/>
                    <a:ext cx="329400" cy="96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>
                        <a:solidFill>
                          <a:schemeClr val="lt1"/>
                        </a:solidFill>
                      </a:rPr>
                      <a:t>4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2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3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6⋮</a:t>
                    </a:r>
                    <a:endParaRPr sz="10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389" name="Google Shape;389;p33"/>
                <p:cNvGrpSpPr/>
                <p:nvPr/>
              </p:nvGrpSpPr>
              <p:grpSpPr>
                <a:xfrm>
                  <a:off x="4407300" y="3607425"/>
                  <a:ext cx="329400" cy="977550"/>
                  <a:chOff x="4694275" y="2130000"/>
                  <a:chExt cx="329400" cy="977550"/>
                </a:xfrm>
              </p:grpSpPr>
              <p:sp>
                <p:nvSpPr>
                  <p:cNvPr id="390" name="Google Shape;390;p33"/>
                  <p:cNvSpPr/>
                  <p:nvPr/>
                </p:nvSpPr>
                <p:spPr>
                  <a:xfrm>
                    <a:off x="4694275" y="2141250"/>
                    <a:ext cx="329400" cy="966300"/>
                  </a:xfrm>
                  <a:prstGeom prst="rect">
                    <a:avLst/>
                  </a:prstGeom>
                  <a:solidFill>
                    <a:srgbClr val="4A86E8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1" name="Google Shape;391;p33"/>
                  <p:cNvSpPr txBox="1"/>
                  <p:nvPr/>
                </p:nvSpPr>
                <p:spPr>
                  <a:xfrm>
                    <a:off x="4694275" y="2130000"/>
                    <a:ext cx="329400" cy="96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>
                        <a:solidFill>
                          <a:schemeClr val="dk1"/>
                        </a:solidFill>
                      </a:rPr>
                      <a:t>3</a:t>
                    </a:r>
                    <a:br>
                      <a:rPr lang="en" sz="1000">
                        <a:solidFill>
                          <a:schemeClr val="dk1"/>
                        </a:solidFill>
                      </a:rPr>
                    </a:br>
                    <a:r>
                      <a:rPr lang="en" sz="1000">
                        <a:solidFill>
                          <a:schemeClr val="dk1"/>
                        </a:solidFill>
                      </a:rPr>
                      <a:t>1</a:t>
                    </a:r>
                    <a:br>
                      <a:rPr lang="en" sz="1000">
                        <a:solidFill>
                          <a:schemeClr val="dk1"/>
                        </a:solidFill>
                      </a:rPr>
                    </a:br>
                    <a:r>
                      <a:rPr lang="en" sz="1000">
                        <a:solidFill>
                          <a:schemeClr val="dk1"/>
                        </a:solidFill>
                      </a:rPr>
                      <a:t>4</a:t>
                    </a:r>
                    <a:br>
                      <a:rPr lang="en" sz="1000">
                        <a:solidFill>
                          <a:schemeClr val="dk1"/>
                        </a:solidFill>
                      </a:rPr>
                    </a:br>
                    <a:r>
                      <a:rPr lang="en" sz="1000">
                        <a:solidFill>
                          <a:schemeClr val="dk1"/>
                        </a:solidFill>
                      </a:rPr>
                      <a:t>2⋮</a:t>
                    </a:r>
                    <a:endParaRPr sz="1000"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sp>
            <p:nvSpPr>
              <p:cNvPr id="392" name="Google Shape;392;p33"/>
              <p:cNvSpPr txBox="1"/>
              <p:nvPr/>
            </p:nvSpPr>
            <p:spPr>
              <a:xfrm>
                <a:off x="2395825" y="3281900"/>
                <a:ext cx="20814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lt1"/>
                    </a:solidFill>
                  </a:rPr>
                  <a:t>Embedding Database</a:t>
                </a:r>
                <a:endParaRPr b="1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393" name="Google Shape;393;p33"/>
          <p:cNvGrpSpPr/>
          <p:nvPr/>
        </p:nvGrpSpPr>
        <p:grpSpPr>
          <a:xfrm>
            <a:off x="4446400" y="4226500"/>
            <a:ext cx="1355100" cy="572700"/>
            <a:chOff x="4065400" y="4226500"/>
            <a:chExt cx="1355100" cy="572700"/>
          </a:xfrm>
        </p:grpSpPr>
        <p:sp>
          <p:nvSpPr>
            <p:cNvPr id="394" name="Google Shape;394;p33"/>
            <p:cNvSpPr/>
            <p:nvPr/>
          </p:nvSpPr>
          <p:spPr>
            <a:xfrm>
              <a:off x="4065400" y="4226500"/>
              <a:ext cx="1355100" cy="5727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3"/>
            <p:cNvSpPr txBox="1"/>
            <p:nvPr/>
          </p:nvSpPr>
          <p:spPr>
            <a:xfrm>
              <a:off x="4102750" y="4226500"/>
              <a:ext cx="1280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User Question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396" name="Google Shape;396;p33"/>
          <p:cNvGrpSpPr/>
          <p:nvPr/>
        </p:nvGrpSpPr>
        <p:grpSpPr>
          <a:xfrm>
            <a:off x="2193300" y="3631325"/>
            <a:ext cx="4267200" cy="382500"/>
            <a:chOff x="2193300" y="3631325"/>
            <a:chExt cx="4267200" cy="382500"/>
          </a:xfrm>
        </p:grpSpPr>
        <p:sp>
          <p:nvSpPr>
            <p:cNvPr id="397" name="Google Shape;397;p33"/>
            <p:cNvSpPr/>
            <p:nvPr/>
          </p:nvSpPr>
          <p:spPr>
            <a:xfrm>
              <a:off x="3839975" y="3871625"/>
              <a:ext cx="25668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2193300" y="3631325"/>
              <a:ext cx="4267200" cy="14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33"/>
          <p:cNvGrpSpPr/>
          <p:nvPr/>
        </p:nvGrpSpPr>
        <p:grpSpPr>
          <a:xfrm>
            <a:off x="6204200" y="1188502"/>
            <a:ext cx="1565701" cy="1981173"/>
            <a:chOff x="6204200" y="1188502"/>
            <a:chExt cx="1565701" cy="1981173"/>
          </a:xfrm>
        </p:grpSpPr>
        <p:pic>
          <p:nvPicPr>
            <p:cNvPr id="400" name="Google Shape;400;p33"/>
            <p:cNvPicPr preferRelativeResize="0"/>
            <p:nvPr/>
          </p:nvPicPr>
          <p:blipFill rotWithShape="1">
            <a:blip r:embed="rId3">
              <a:alphaModFix/>
            </a:blip>
            <a:srcRect b="0" l="15411" r="16814" t="0"/>
            <a:stretch/>
          </p:blipFill>
          <p:spPr>
            <a:xfrm>
              <a:off x="6204200" y="1188502"/>
              <a:ext cx="1565701" cy="1096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33"/>
            <p:cNvSpPr/>
            <p:nvPr/>
          </p:nvSpPr>
          <p:spPr>
            <a:xfrm>
              <a:off x="6872300" y="2345275"/>
              <a:ext cx="229500" cy="8244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33"/>
          <p:cNvGrpSpPr/>
          <p:nvPr/>
        </p:nvGrpSpPr>
        <p:grpSpPr>
          <a:xfrm>
            <a:off x="7655725" y="3511350"/>
            <a:ext cx="1100700" cy="754200"/>
            <a:chOff x="5396850" y="3511350"/>
            <a:chExt cx="1100700" cy="754200"/>
          </a:xfrm>
        </p:grpSpPr>
        <p:sp>
          <p:nvSpPr>
            <p:cNvPr id="403" name="Google Shape;403;p33"/>
            <p:cNvSpPr/>
            <p:nvPr/>
          </p:nvSpPr>
          <p:spPr>
            <a:xfrm>
              <a:off x="5396850" y="3511350"/>
              <a:ext cx="1100700" cy="7542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3"/>
            <p:cNvSpPr txBox="1"/>
            <p:nvPr/>
          </p:nvSpPr>
          <p:spPr>
            <a:xfrm>
              <a:off x="5489850" y="3691650"/>
              <a:ext cx="914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Answer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sp>
        <p:nvSpPr>
          <p:cNvPr id="405" name="Google Shape;405;p33"/>
          <p:cNvSpPr/>
          <p:nvPr/>
        </p:nvSpPr>
        <p:spPr>
          <a:xfrm rot="8768621">
            <a:off x="7716427" y="2103887"/>
            <a:ext cx="229397" cy="147988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3"/>
          <p:cNvSpPr txBox="1"/>
          <p:nvPr/>
        </p:nvSpPr>
        <p:spPr>
          <a:xfrm>
            <a:off x="74425" y="1450350"/>
            <a:ext cx="92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OpenAI</a:t>
            </a:r>
            <a:br>
              <a:rPr b="1" lang="en" sz="1200">
                <a:solidFill>
                  <a:schemeClr val="lt1"/>
                </a:solidFill>
              </a:rPr>
            </a:br>
            <a:r>
              <a:rPr b="1" lang="en" sz="1200">
                <a:solidFill>
                  <a:schemeClr val="lt1"/>
                </a:solidFill>
              </a:rPr>
              <a:t>Server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107025" y="3602100"/>
            <a:ext cx="92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Local Server</a:t>
            </a:r>
            <a:endParaRPr b="1" sz="1200">
              <a:solidFill>
                <a:schemeClr val="lt1"/>
              </a:solidFill>
            </a:endParaRPr>
          </a:p>
        </p:txBody>
      </p:sp>
      <p:grpSp>
        <p:nvGrpSpPr>
          <p:cNvPr id="408" name="Google Shape;408;p33"/>
          <p:cNvGrpSpPr/>
          <p:nvPr/>
        </p:nvGrpSpPr>
        <p:grpSpPr>
          <a:xfrm>
            <a:off x="4554570" y="1201338"/>
            <a:ext cx="2952880" cy="3538788"/>
            <a:chOff x="4554570" y="1201338"/>
            <a:chExt cx="2952880" cy="3538788"/>
          </a:xfrm>
        </p:grpSpPr>
        <p:grpSp>
          <p:nvGrpSpPr>
            <p:cNvPr id="409" name="Google Shape;409;p33"/>
            <p:cNvGrpSpPr/>
            <p:nvPr/>
          </p:nvGrpSpPr>
          <p:grpSpPr>
            <a:xfrm>
              <a:off x="6406750" y="3145325"/>
              <a:ext cx="1100700" cy="1594800"/>
              <a:chOff x="5396850" y="3145325"/>
              <a:chExt cx="1100700" cy="1594800"/>
            </a:xfrm>
          </p:grpSpPr>
          <p:sp>
            <p:nvSpPr>
              <p:cNvPr id="410" name="Google Shape;410;p33"/>
              <p:cNvSpPr/>
              <p:nvPr/>
            </p:nvSpPr>
            <p:spPr>
              <a:xfrm>
                <a:off x="5396850" y="3145325"/>
                <a:ext cx="1100700" cy="15948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3"/>
              <p:cNvSpPr txBox="1"/>
              <p:nvPr/>
            </p:nvSpPr>
            <p:spPr>
              <a:xfrm>
                <a:off x="5489850" y="3568050"/>
                <a:ext cx="914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</a:rPr>
                  <a:t>Model Prompt</a:t>
                </a:r>
                <a:br>
                  <a:rPr b="1" lang="en" sz="1200">
                    <a:solidFill>
                      <a:schemeClr val="dk1"/>
                    </a:solidFill>
                  </a:rPr>
                </a:br>
                <a:r>
                  <a:rPr b="1" lang="en" sz="1200">
                    <a:solidFill>
                      <a:schemeClr val="dk1"/>
                    </a:solidFill>
                  </a:rPr>
                  <a:t>Generator</a:t>
                </a:r>
                <a:endParaRPr b="1" sz="12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412" name="Google Shape;412;p33"/>
            <p:cNvGrpSpPr/>
            <p:nvPr/>
          </p:nvGrpSpPr>
          <p:grpSpPr>
            <a:xfrm>
              <a:off x="4554570" y="1201338"/>
              <a:ext cx="1916482" cy="3052197"/>
              <a:chOff x="4554570" y="1201338"/>
              <a:chExt cx="1916482" cy="3052197"/>
            </a:xfrm>
          </p:grpSpPr>
          <p:sp>
            <p:nvSpPr>
              <p:cNvPr id="413" name="Google Shape;413;p33"/>
              <p:cNvSpPr/>
              <p:nvPr/>
            </p:nvSpPr>
            <p:spPr>
              <a:xfrm rot="-4571541">
                <a:off x="3818253" y="3138333"/>
                <a:ext cx="2115534" cy="142103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4" name="Google Shape;414;p33"/>
              <p:cNvGrpSpPr/>
              <p:nvPr/>
            </p:nvGrpSpPr>
            <p:grpSpPr>
              <a:xfrm>
                <a:off x="4797525" y="1201338"/>
                <a:ext cx="1190400" cy="1070700"/>
                <a:chOff x="2501550" y="2051400"/>
                <a:chExt cx="1190400" cy="1070700"/>
              </a:xfrm>
            </p:grpSpPr>
            <p:sp>
              <p:nvSpPr>
                <p:cNvPr id="415" name="Google Shape;415;p33"/>
                <p:cNvSpPr/>
                <p:nvPr/>
              </p:nvSpPr>
              <p:spPr>
                <a:xfrm rot="5400000">
                  <a:off x="2561400" y="2058000"/>
                  <a:ext cx="1070700" cy="1057500"/>
                </a:xfrm>
                <a:prstGeom prst="trapezoid">
                  <a:avLst>
                    <a:gd fmla="val 21773" name="adj"/>
                  </a:avLst>
                </a:prstGeom>
                <a:solidFill>
                  <a:srgbClr val="B6D7A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33"/>
                <p:cNvSpPr txBox="1"/>
                <p:nvPr/>
              </p:nvSpPr>
              <p:spPr>
                <a:xfrm>
                  <a:off x="2501550" y="2155875"/>
                  <a:ext cx="1190400" cy="57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>
                      <a:solidFill>
                        <a:schemeClr val="dk1"/>
                      </a:solidFill>
                    </a:rPr>
                    <a:t>Embedding Model</a:t>
                  </a:r>
                  <a:br>
                    <a:rPr b="1" lang="en">
                      <a:solidFill>
                        <a:schemeClr val="dk1"/>
                      </a:solidFill>
                    </a:rPr>
                  </a:br>
                  <a:r>
                    <a:rPr b="1" lang="en" sz="800">
                      <a:solidFill>
                        <a:schemeClr val="dk1"/>
                      </a:solidFill>
                    </a:rPr>
                    <a:t>text-embedding-ada-002</a:t>
                  </a:r>
                  <a:endParaRPr b="1" sz="800"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417" name="Google Shape;417;p33"/>
              <p:cNvSpPr/>
              <p:nvPr/>
            </p:nvSpPr>
            <p:spPr>
              <a:xfrm rot="4164131">
                <a:off x="5199985" y="2772811"/>
                <a:ext cx="1782233" cy="14203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Dataflow: DIII-D</a:t>
            </a:r>
            <a:endParaRPr/>
          </a:p>
        </p:txBody>
      </p:sp>
      <p:sp>
        <p:nvSpPr>
          <p:cNvPr id="423" name="Google Shape;42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862200" y="2320950"/>
            <a:ext cx="7419600" cy="249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 txBox="1"/>
          <p:nvPr/>
        </p:nvSpPr>
        <p:spPr>
          <a:xfrm>
            <a:off x="89400" y="2865150"/>
            <a:ext cx="92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Local GPU Server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426" name="Google Shape;426;p34"/>
          <p:cNvSpPr/>
          <p:nvPr/>
        </p:nvSpPr>
        <p:spPr>
          <a:xfrm>
            <a:off x="862200" y="999675"/>
            <a:ext cx="7419600" cy="1231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C1C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 txBox="1"/>
          <p:nvPr/>
        </p:nvSpPr>
        <p:spPr>
          <a:xfrm>
            <a:off x="89400" y="1298213"/>
            <a:ext cx="92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Internet</a:t>
            </a:r>
            <a:endParaRPr b="1" sz="1200">
              <a:solidFill>
                <a:schemeClr val="lt1"/>
              </a:solidFill>
            </a:endParaRPr>
          </a:p>
        </p:txBody>
      </p:sp>
      <p:grpSp>
        <p:nvGrpSpPr>
          <p:cNvPr id="428" name="Google Shape;428;p34"/>
          <p:cNvGrpSpPr/>
          <p:nvPr/>
        </p:nvGrpSpPr>
        <p:grpSpPr>
          <a:xfrm>
            <a:off x="1056575" y="1080075"/>
            <a:ext cx="1190400" cy="1070700"/>
            <a:chOff x="2501550" y="2051400"/>
            <a:chExt cx="1190400" cy="1070700"/>
          </a:xfrm>
        </p:grpSpPr>
        <p:sp>
          <p:nvSpPr>
            <p:cNvPr id="429" name="Google Shape;429;p34"/>
            <p:cNvSpPr/>
            <p:nvPr/>
          </p:nvSpPr>
          <p:spPr>
            <a:xfrm rot="5400000">
              <a:off x="2561400" y="2058000"/>
              <a:ext cx="1070700" cy="1057500"/>
            </a:xfrm>
            <a:prstGeom prst="trapezoid">
              <a:avLst>
                <a:gd fmla="val 21773" name="adj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 txBox="1"/>
            <p:nvPr/>
          </p:nvSpPr>
          <p:spPr>
            <a:xfrm>
              <a:off x="2501550" y="2143175"/>
              <a:ext cx="1190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Embedding Model</a:t>
              </a:r>
              <a:br>
                <a:rPr b="1" lang="en">
                  <a:solidFill>
                    <a:schemeClr val="dk1"/>
                  </a:solidFill>
                </a:rPr>
              </a:br>
              <a:r>
                <a:rPr b="1" lang="en" sz="800">
                  <a:solidFill>
                    <a:schemeClr val="dk1"/>
                  </a:solidFill>
                </a:rPr>
                <a:t>Sentence</a:t>
              </a:r>
              <a:br>
                <a:rPr b="1" lang="en" sz="800">
                  <a:solidFill>
                    <a:schemeClr val="dk1"/>
                  </a:solidFill>
                </a:rPr>
              </a:br>
              <a:r>
                <a:rPr b="1" lang="en" sz="800">
                  <a:solidFill>
                    <a:schemeClr val="dk1"/>
                  </a:solidFill>
                </a:rPr>
                <a:t>Transformers</a:t>
              </a:r>
              <a:endParaRPr b="1" sz="800">
                <a:solidFill>
                  <a:schemeClr val="dk1"/>
                </a:solidFill>
              </a:endParaRPr>
            </a:p>
          </p:txBody>
        </p:sp>
      </p:grpSp>
      <p:pic>
        <p:nvPicPr>
          <p:cNvPr id="431" name="Google Shape;431;p34"/>
          <p:cNvPicPr preferRelativeResize="0"/>
          <p:nvPr/>
        </p:nvPicPr>
        <p:blipFill rotWithShape="1">
          <a:blip r:embed="rId3">
            <a:alphaModFix/>
          </a:blip>
          <a:srcRect b="0" l="18379" r="20841" t="0"/>
          <a:stretch/>
        </p:blipFill>
        <p:spPr>
          <a:xfrm>
            <a:off x="6558900" y="1049225"/>
            <a:ext cx="1301499" cy="107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34"/>
          <p:cNvGrpSpPr/>
          <p:nvPr/>
        </p:nvGrpSpPr>
        <p:grpSpPr>
          <a:xfrm>
            <a:off x="1056575" y="3696938"/>
            <a:ext cx="1190376" cy="966276"/>
            <a:chOff x="502575" y="2207425"/>
            <a:chExt cx="1190376" cy="966276"/>
          </a:xfrm>
        </p:grpSpPr>
        <p:sp>
          <p:nvSpPr>
            <p:cNvPr id="433" name="Google Shape;433;p34"/>
            <p:cNvSpPr/>
            <p:nvPr/>
          </p:nvSpPr>
          <p:spPr>
            <a:xfrm>
              <a:off x="502575" y="2207425"/>
              <a:ext cx="1190376" cy="966276"/>
            </a:xfrm>
            <a:prstGeom prst="flowChartMultidocumen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 txBox="1"/>
            <p:nvPr/>
          </p:nvSpPr>
          <p:spPr>
            <a:xfrm>
              <a:off x="573650" y="2374925"/>
              <a:ext cx="853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Shot Logs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435" name="Google Shape;435;p34"/>
          <p:cNvGrpSpPr/>
          <p:nvPr/>
        </p:nvGrpSpPr>
        <p:grpSpPr>
          <a:xfrm>
            <a:off x="1539725" y="2674125"/>
            <a:ext cx="2907525" cy="1404825"/>
            <a:chOff x="1539725" y="2674125"/>
            <a:chExt cx="2907525" cy="1404825"/>
          </a:xfrm>
        </p:grpSpPr>
        <p:grpSp>
          <p:nvGrpSpPr>
            <p:cNvPr id="436" name="Google Shape;436;p34"/>
            <p:cNvGrpSpPr/>
            <p:nvPr/>
          </p:nvGrpSpPr>
          <p:grpSpPr>
            <a:xfrm>
              <a:off x="2365850" y="2674125"/>
              <a:ext cx="2081400" cy="1404825"/>
              <a:chOff x="2395825" y="3281900"/>
              <a:chExt cx="2081400" cy="1404825"/>
            </a:xfrm>
          </p:grpSpPr>
          <p:grpSp>
            <p:nvGrpSpPr>
              <p:cNvPr id="437" name="Google Shape;437;p34"/>
              <p:cNvGrpSpPr/>
              <p:nvPr/>
            </p:nvGrpSpPr>
            <p:grpSpPr>
              <a:xfrm>
                <a:off x="3075875" y="3594713"/>
                <a:ext cx="462000" cy="1092013"/>
                <a:chOff x="4407300" y="3492963"/>
                <a:chExt cx="462000" cy="1092013"/>
              </a:xfrm>
            </p:grpSpPr>
            <p:grpSp>
              <p:nvGrpSpPr>
                <p:cNvPr id="438" name="Google Shape;438;p34"/>
                <p:cNvGrpSpPr/>
                <p:nvPr/>
              </p:nvGrpSpPr>
              <p:grpSpPr>
                <a:xfrm>
                  <a:off x="4539900" y="3492963"/>
                  <a:ext cx="329400" cy="977550"/>
                  <a:chOff x="4694275" y="2130000"/>
                  <a:chExt cx="329400" cy="977550"/>
                </a:xfrm>
              </p:grpSpPr>
              <p:sp>
                <p:nvSpPr>
                  <p:cNvPr id="439" name="Google Shape;439;p34"/>
                  <p:cNvSpPr/>
                  <p:nvPr/>
                </p:nvSpPr>
                <p:spPr>
                  <a:xfrm>
                    <a:off x="4694275" y="2141250"/>
                    <a:ext cx="329400" cy="966300"/>
                  </a:xfrm>
                  <a:prstGeom prst="rect">
                    <a:avLst/>
                  </a:prstGeom>
                  <a:solidFill>
                    <a:srgbClr val="4A86E8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0" name="Google Shape;440;p34"/>
                  <p:cNvSpPr txBox="1"/>
                  <p:nvPr/>
                </p:nvSpPr>
                <p:spPr>
                  <a:xfrm>
                    <a:off x="4694275" y="2130000"/>
                    <a:ext cx="329400" cy="96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>
                        <a:solidFill>
                          <a:schemeClr val="lt1"/>
                        </a:solidFill>
                      </a:rPr>
                      <a:t>4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2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3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6⋮</a:t>
                    </a:r>
                    <a:endParaRPr sz="10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441" name="Google Shape;441;p34"/>
                <p:cNvGrpSpPr/>
                <p:nvPr/>
              </p:nvGrpSpPr>
              <p:grpSpPr>
                <a:xfrm>
                  <a:off x="4484850" y="3545588"/>
                  <a:ext cx="329400" cy="977550"/>
                  <a:chOff x="4694275" y="2130000"/>
                  <a:chExt cx="329400" cy="977550"/>
                </a:xfrm>
              </p:grpSpPr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4694275" y="2141250"/>
                    <a:ext cx="329400" cy="966300"/>
                  </a:xfrm>
                  <a:prstGeom prst="rect">
                    <a:avLst/>
                  </a:prstGeom>
                  <a:solidFill>
                    <a:srgbClr val="4A86E8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 txBox="1"/>
                  <p:nvPr/>
                </p:nvSpPr>
                <p:spPr>
                  <a:xfrm>
                    <a:off x="4694275" y="2130000"/>
                    <a:ext cx="329400" cy="96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>
                        <a:solidFill>
                          <a:schemeClr val="lt1"/>
                        </a:solidFill>
                      </a:rPr>
                      <a:t>4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2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3</a:t>
                    </a:r>
                    <a:br>
                      <a:rPr lang="en" sz="1000">
                        <a:solidFill>
                          <a:schemeClr val="lt1"/>
                        </a:solidFill>
                      </a:rPr>
                    </a:br>
                    <a:r>
                      <a:rPr lang="en" sz="1000">
                        <a:solidFill>
                          <a:schemeClr val="lt1"/>
                        </a:solidFill>
                      </a:rPr>
                      <a:t>6⋮</a:t>
                    </a:r>
                    <a:endParaRPr sz="10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444" name="Google Shape;444;p34"/>
                <p:cNvGrpSpPr/>
                <p:nvPr/>
              </p:nvGrpSpPr>
              <p:grpSpPr>
                <a:xfrm>
                  <a:off x="4407300" y="3607425"/>
                  <a:ext cx="329400" cy="977550"/>
                  <a:chOff x="4694275" y="2130000"/>
                  <a:chExt cx="329400" cy="977550"/>
                </a:xfrm>
              </p:grpSpPr>
              <p:sp>
                <p:nvSpPr>
                  <p:cNvPr id="445" name="Google Shape;445;p34"/>
                  <p:cNvSpPr/>
                  <p:nvPr/>
                </p:nvSpPr>
                <p:spPr>
                  <a:xfrm>
                    <a:off x="4694275" y="2141250"/>
                    <a:ext cx="329400" cy="966300"/>
                  </a:xfrm>
                  <a:prstGeom prst="rect">
                    <a:avLst/>
                  </a:prstGeom>
                  <a:solidFill>
                    <a:srgbClr val="4A86E8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6" name="Google Shape;446;p34"/>
                  <p:cNvSpPr txBox="1"/>
                  <p:nvPr/>
                </p:nvSpPr>
                <p:spPr>
                  <a:xfrm>
                    <a:off x="4694275" y="2130000"/>
                    <a:ext cx="329400" cy="96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000">
                        <a:solidFill>
                          <a:schemeClr val="dk1"/>
                        </a:solidFill>
                      </a:rPr>
                      <a:t>3</a:t>
                    </a:r>
                    <a:br>
                      <a:rPr lang="en" sz="1000">
                        <a:solidFill>
                          <a:schemeClr val="dk1"/>
                        </a:solidFill>
                      </a:rPr>
                    </a:br>
                    <a:r>
                      <a:rPr lang="en" sz="1000">
                        <a:solidFill>
                          <a:schemeClr val="dk1"/>
                        </a:solidFill>
                      </a:rPr>
                      <a:t>1</a:t>
                    </a:r>
                    <a:br>
                      <a:rPr lang="en" sz="1000">
                        <a:solidFill>
                          <a:schemeClr val="dk1"/>
                        </a:solidFill>
                      </a:rPr>
                    </a:br>
                    <a:r>
                      <a:rPr lang="en" sz="1000">
                        <a:solidFill>
                          <a:schemeClr val="dk1"/>
                        </a:solidFill>
                      </a:rPr>
                      <a:t>4</a:t>
                    </a:r>
                    <a:br>
                      <a:rPr lang="en" sz="1000">
                        <a:solidFill>
                          <a:schemeClr val="dk1"/>
                        </a:solidFill>
                      </a:rPr>
                    </a:br>
                    <a:r>
                      <a:rPr lang="en" sz="1000">
                        <a:solidFill>
                          <a:schemeClr val="dk1"/>
                        </a:solidFill>
                      </a:rPr>
                      <a:t>2⋮</a:t>
                    </a:r>
                    <a:endParaRPr sz="1000"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sp>
            <p:nvSpPr>
              <p:cNvPr id="447" name="Google Shape;447;p34"/>
              <p:cNvSpPr txBox="1"/>
              <p:nvPr/>
            </p:nvSpPr>
            <p:spPr>
              <a:xfrm>
                <a:off x="2395825" y="3281900"/>
                <a:ext cx="20814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lt1"/>
                    </a:solidFill>
                  </a:rPr>
                  <a:t>Embedding Database</a:t>
                </a:r>
                <a:endParaRPr b="1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48" name="Google Shape;448;p34"/>
            <p:cNvSpPr/>
            <p:nvPr/>
          </p:nvSpPr>
          <p:spPr>
            <a:xfrm>
              <a:off x="1539725" y="3256800"/>
              <a:ext cx="224100" cy="4791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 rot="2403405">
              <a:off x="2209718" y="3182650"/>
              <a:ext cx="814860" cy="1807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34"/>
          <p:cNvGrpSpPr/>
          <p:nvPr/>
        </p:nvGrpSpPr>
        <p:grpSpPr>
          <a:xfrm>
            <a:off x="2686975" y="4180375"/>
            <a:ext cx="1355100" cy="572700"/>
            <a:chOff x="4065400" y="4226500"/>
            <a:chExt cx="1355100" cy="572700"/>
          </a:xfrm>
        </p:grpSpPr>
        <p:sp>
          <p:nvSpPr>
            <p:cNvPr id="451" name="Google Shape;451;p34"/>
            <p:cNvSpPr/>
            <p:nvPr/>
          </p:nvSpPr>
          <p:spPr>
            <a:xfrm>
              <a:off x="4065400" y="4226500"/>
              <a:ext cx="1355100" cy="5727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4"/>
            <p:cNvSpPr txBox="1"/>
            <p:nvPr/>
          </p:nvSpPr>
          <p:spPr>
            <a:xfrm>
              <a:off x="4102750" y="4226500"/>
              <a:ext cx="1280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User Question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453" name="Google Shape;453;p34"/>
          <p:cNvGrpSpPr/>
          <p:nvPr/>
        </p:nvGrpSpPr>
        <p:grpSpPr>
          <a:xfrm>
            <a:off x="1119125" y="2066375"/>
            <a:ext cx="6640874" cy="1576087"/>
            <a:chOff x="1119125" y="2066375"/>
            <a:chExt cx="6640874" cy="1576087"/>
          </a:xfrm>
        </p:grpSpPr>
        <p:grpSp>
          <p:nvGrpSpPr>
            <p:cNvPr id="454" name="Google Shape;454;p34"/>
            <p:cNvGrpSpPr/>
            <p:nvPr/>
          </p:nvGrpSpPr>
          <p:grpSpPr>
            <a:xfrm>
              <a:off x="1119125" y="2320950"/>
              <a:ext cx="1190400" cy="1070700"/>
              <a:chOff x="2501550" y="2051400"/>
              <a:chExt cx="1190400" cy="1070700"/>
            </a:xfrm>
          </p:grpSpPr>
          <p:sp>
            <p:nvSpPr>
              <p:cNvPr id="455" name="Google Shape;455;p34"/>
              <p:cNvSpPr/>
              <p:nvPr/>
            </p:nvSpPr>
            <p:spPr>
              <a:xfrm rot="5400000">
                <a:off x="2561400" y="2058000"/>
                <a:ext cx="1070700" cy="1057500"/>
              </a:xfrm>
              <a:prstGeom prst="trapezoid">
                <a:avLst>
                  <a:gd fmla="val 21773" name="adj"/>
                </a:avLst>
              </a:prstGeom>
              <a:solidFill>
                <a:srgbClr val="B6D7A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4"/>
              <p:cNvSpPr txBox="1"/>
              <p:nvPr/>
            </p:nvSpPr>
            <p:spPr>
              <a:xfrm>
                <a:off x="2501550" y="2143175"/>
                <a:ext cx="11904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Embedding Model</a:t>
                </a:r>
                <a:br>
                  <a:rPr b="1" lang="en">
                    <a:solidFill>
                      <a:schemeClr val="dk1"/>
                    </a:solidFill>
                  </a:rPr>
                </a:br>
                <a:r>
                  <a:rPr b="1" lang="en" sz="800">
                    <a:solidFill>
                      <a:schemeClr val="dk1"/>
                    </a:solidFill>
                  </a:rPr>
                  <a:t>Sentence</a:t>
                </a:r>
                <a:br>
                  <a:rPr b="1" lang="en" sz="800">
                    <a:solidFill>
                      <a:schemeClr val="dk1"/>
                    </a:solidFill>
                  </a:rPr>
                </a:br>
                <a:r>
                  <a:rPr b="1" lang="en" sz="800">
                    <a:solidFill>
                      <a:schemeClr val="dk1"/>
                    </a:solidFill>
                  </a:rPr>
                  <a:t>Transformers</a:t>
                </a:r>
                <a:endParaRPr b="1" sz="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457" name="Google Shape;457;p34"/>
            <p:cNvPicPr preferRelativeResize="0"/>
            <p:nvPr/>
          </p:nvPicPr>
          <p:blipFill rotWithShape="1">
            <a:blip r:embed="rId3">
              <a:alphaModFix/>
            </a:blip>
            <a:srcRect b="0" l="18379" r="20841" t="0"/>
            <a:stretch/>
          </p:blipFill>
          <p:spPr>
            <a:xfrm>
              <a:off x="6458500" y="2571762"/>
              <a:ext cx="1301499" cy="10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34"/>
            <p:cNvSpPr/>
            <p:nvPr/>
          </p:nvSpPr>
          <p:spPr>
            <a:xfrm>
              <a:off x="1539725" y="2066375"/>
              <a:ext cx="224100" cy="393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7097600" y="2119925"/>
              <a:ext cx="224100" cy="393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34"/>
          <p:cNvGrpSpPr/>
          <p:nvPr/>
        </p:nvGrpSpPr>
        <p:grpSpPr>
          <a:xfrm>
            <a:off x="2209753" y="2631417"/>
            <a:ext cx="3360286" cy="1817805"/>
            <a:chOff x="2209753" y="2631417"/>
            <a:chExt cx="3360286" cy="1817805"/>
          </a:xfrm>
        </p:grpSpPr>
        <p:grpSp>
          <p:nvGrpSpPr>
            <p:cNvPr id="461" name="Google Shape;461;p34"/>
            <p:cNvGrpSpPr/>
            <p:nvPr/>
          </p:nvGrpSpPr>
          <p:grpSpPr>
            <a:xfrm>
              <a:off x="4379632" y="2631417"/>
              <a:ext cx="1190407" cy="1729984"/>
              <a:chOff x="5396850" y="3511350"/>
              <a:chExt cx="1100700" cy="754200"/>
            </a:xfrm>
          </p:grpSpPr>
          <p:sp>
            <p:nvSpPr>
              <p:cNvPr id="462" name="Google Shape;462;p34"/>
              <p:cNvSpPr/>
              <p:nvPr/>
            </p:nvSpPr>
            <p:spPr>
              <a:xfrm>
                <a:off x="5396850" y="3511350"/>
                <a:ext cx="1100700" cy="7542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4"/>
              <p:cNvSpPr txBox="1"/>
              <p:nvPr/>
            </p:nvSpPr>
            <p:spPr>
              <a:xfrm>
                <a:off x="5489850" y="3691650"/>
                <a:ext cx="914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300">
                    <a:solidFill>
                      <a:schemeClr val="dk1"/>
                    </a:solidFill>
                  </a:rPr>
                  <a:t>Model</a:t>
                </a:r>
                <a:br>
                  <a:rPr b="1" lang="en" sz="1300">
                    <a:solidFill>
                      <a:schemeClr val="dk1"/>
                    </a:solidFill>
                  </a:rPr>
                </a:br>
                <a:r>
                  <a:rPr b="1" lang="en" sz="1300">
                    <a:solidFill>
                      <a:schemeClr val="dk1"/>
                    </a:solidFill>
                  </a:rPr>
                  <a:t>Prompt</a:t>
                </a:r>
                <a:br>
                  <a:rPr b="1" lang="en" sz="1300">
                    <a:solidFill>
                      <a:schemeClr val="dk1"/>
                    </a:solidFill>
                  </a:rPr>
                </a:br>
                <a:r>
                  <a:rPr b="1" lang="en" sz="1300">
                    <a:solidFill>
                      <a:schemeClr val="dk1"/>
                    </a:solidFill>
                  </a:rPr>
                  <a:t>Generator</a:t>
                </a:r>
                <a:endParaRPr b="1" sz="13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464" name="Google Shape;464;p34"/>
            <p:cNvSpPr/>
            <p:nvPr/>
          </p:nvSpPr>
          <p:spPr>
            <a:xfrm rot="-2456393">
              <a:off x="3797795" y="4023524"/>
              <a:ext cx="814935" cy="18059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 rot="-13923">
              <a:off x="3564820" y="3406122"/>
              <a:ext cx="814807" cy="180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 rot="-14064">
              <a:off x="2209744" y="3799136"/>
              <a:ext cx="2199918" cy="180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7" name="Google Shape;467;p34"/>
          <p:cNvSpPr/>
          <p:nvPr/>
        </p:nvSpPr>
        <p:spPr>
          <a:xfrm rot="-13923">
            <a:off x="5621545" y="3061197"/>
            <a:ext cx="814807" cy="18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34"/>
          <p:cNvGrpSpPr/>
          <p:nvPr/>
        </p:nvGrpSpPr>
        <p:grpSpPr>
          <a:xfrm>
            <a:off x="6558900" y="3517899"/>
            <a:ext cx="1100700" cy="1145326"/>
            <a:chOff x="6558900" y="3517899"/>
            <a:chExt cx="1100700" cy="1145326"/>
          </a:xfrm>
        </p:grpSpPr>
        <p:grpSp>
          <p:nvGrpSpPr>
            <p:cNvPr id="469" name="Google Shape;469;p34"/>
            <p:cNvGrpSpPr/>
            <p:nvPr/>
          </p:nvGrpSpPr>
          <p:grpSpPr>
            <a:xfrm>
              <a:off x="6558900" y="3909025"/>
              <a:ext cx="1100700" cy="754200"/>
              <a:chOff x="5396850" y="3511350"/>
              <a:chExt cx="1100700" cy="754200"/>
            </a:xfrm>
          </p:grpSpPr>
          <p:sp>
            <p:nvSpPr>
              <p:cNvPr id="470" name="Google Shape;470;p34"/>
              <p:cNvSpPr/>
              <p:nvPr/>
            </p:nvSpPr>
            <p:spPr>
              <a:xfrm>
                <a:off x="5396850" y="3511350"/>
                <a:ext cx="1100700" cy="754200"/>
              </a:xfrm>
              <a:prstGeom prst="round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4"/>
              <p:cNvSpPr txBox="1"/>
              <p:nvPr/>
            </p:nvSpPr>
            <p:spPr>
              <a:xfrm>
                <a:off x="5489850" y="3691650"/>
                <a:ext cx="914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Answer</a:t>
                </a:r>
                <a:endParaRPr b="1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472" name="Google Shape;472;p34"/>
            <p:cNvSpPr/>
            <p:nvPr/>
          </p:nvSpPr>
          <p:spPr>
            <a:xfrm rot="5385845">
              <a:off x="6854257" y="3682599"/>
              <a:ext cx="510004" cy="180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273844"/>
            <a:ext cx="6951300" cy="60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628650" y="1040525"/>
            <a:ext cx="7886700" cy="359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400050" lvl="0" marL="457200" rtl="0" algn="l"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"/>
              <a:t>Background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" sz="2200"/>
              <a:t>Large Language Models (LLMs)</a:t>
            </a:r>
            <a:endParaRPr sz="2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" sz="2200"/>
              <a:t>Tokamak shot logs</a:t>
            </a:r>
            <a:endParaRPr sz="22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/>
              <a:t>Demo!</a:t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/>
              <a:t>Technical approach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" sz="2200"/>
              <a:t>Fine tuning</a:t>
            </a:r>
            <a:endParaRPr sz="2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" sz="2200"/>
              <a:t>Retrieval Augmented Generation (RAG)</a:t>
            </a:r>
            <a:endParaRPr sz="2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o"/>
            </a:pPr>
            <a:r>
              <a:rPr lang="en" sz="2200"/>
              <a:t>Data privacy and </a:t>
            </a:r>
            <a:r>
              <a:rPr lang="en" sz="2200"/>
              <a:t>open</a:t>
            </a:r>
            <a:r>
              <a:rPr lang="en" sz="2200"/>
              <a:t> source models</a:t>
            </a:r>
            <a:endParaRPr sz="22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/>
              <a:t>Potentially interesting future work</a:t>
            </a:r>
            <a:endParaRPr sz="2200"/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Work: Synthesizing Multi-Modal Information</a:t>
            </a:r>
            <a:endParaRPr/>
          </a:p>
        </p:txBody>
      </p:sp>
      <p:sp>
        <p:nvSpPr>
          <p:cNvPr id="478" name="Google Shape;478;p35"/>
          <p:cNvSpPr txBox="1"/>
          <p:nvPr>
            <p:ph idx="1" type="body"/>
          </p:nvPr>
        </p:nvSpPr>
        <p:spPr>
          <a:xfrm>
            <a:off x="311700" y="1152475"/>
            <a:ext cx="8520600" cy="119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Lots of active research on “multi-modal” models</a:t>
            </a:r>
            <a:endParaRPr sz="24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o"/>
            </a:pPr>
            <a:r>
              <a:rPr lang="en" sz="2000"/>
              <a:t>GPT-4V</a:t>
            </a:r>
            <a:r>
              <a:rPr lang="en" sz="2000"/>
              <a:t>, for example, combines text and images</a:t>
            </a:r>
            <a:endParaRPr sz="2400"/>
          </a:p>
        </p:txBody>
      </p:sp>
      <p:sp>
        <p:nvSpPr>
          <p:cNvPr id="479" name="Google Shape;47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>
            <a:off x="568175" y="1954100"/>
            <a:ext cx="3923100" cy="2761551"/>
            <a:chOff x="583150" y="2051400"/>
            <a:chExt cx="3923100" cy="2761551"/>
          </a:xfrm>
        </p:grpSpPr>
        <p:pic>
          <p:nvPicPr>
            <p:cNvPr id="481" name="Google Shape;48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4825" y="2793000"/>
              <a:ext cx="3139750" cy="2019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35"/>
            <p:cNvSpPr txBox="1"/>
            <p:nvPr/>
          </p:nvSpPr>
          <p:spPr>
            <a:xfrm>
              <a:off x="583150" y="2051400"/>
              <a:ext cx="3923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Gato: a single model for text, images, </a:t>
              </a:r>
              <a:r>
                <a:rPr lang="en" sz="1600">
                  <a:solidFill>
                    <a:schemeClr val="lt1"/>
                  </a:solidFill>
                </a:rPr>
                <a:t>and </a:t>
              </a:r>
              <a:r>
                <a:rPr lang="en" sz="1600">
                  <a:solidFill>
                    <a:schemeClr val="lt1"/>
                  </a:solidFill>
                </a:rPr>
                <a:t>video games [Reed et al., 2023]</a:t>
              </a:r>
              <a:endParaRPr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483" name="Google Shape;483;p35"/>
          <p:cNvGrpSpPr/>
          <p:nvPr/>
        </p:nvGrpSpPr>
        <p:grpSpPr>
          <a:xfrm>
            <a:off x="5158300" y="1954100"/>
            <a:ext cx="3009900" cy="2709125"/>
            <a:chOff x="4866325" y="2051400"/>
            <a:chExt cx="3009900" cy="2709125"/>
          </a:xfrm>
        </p:grpSpPr>
        <p:sp>
          <p:nvSpPr>
            <p:cNvPr id="484" name="Google Shape;484;p35"/>
            <p:cNvSpPr txBox="1"/>
            <p:nvPr/>
          </p:nvSpPr>
          <p:spPr>
            <a:xfrm>
              <a:off x="4866325" y="2051400"/>
              <a:ext cx="30099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RT-2 [Brohan et al., 2023], PALM-E [Driess et al., 2023]: Visual-Language-Action models for robots</a:t>
              </a:r>
              <a:endParaRPr sz="1600">
                <a:solidFill>
                  <a:schemeClr val="lt1"/>
                </a:solidFill>
              </a:endParaRPr>
            </a:p>
          </p:txBody>
        </p:sp>
        <p:pic>
          <p:nvPicPr>
            <p:cNvPr id="485" name="Google Shape;48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42525" y="3160325"/>
              <a:ext cx="2857500" cy="1600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Multi-Modal Concept</a:t>
            </a:r>
            <a:endParaRPr/>
          </a:p>
        </p:txBody>
      </p:sp>
      <p:sp>
        <p:nvSpPr>
          <p:cNvPr id="491" name="Google Shape;49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2" name="Google Shape;492;p36"/>
          <p:cNvGrpSpPr/>
          <p:nvPr/>
        </p:nvGrpSpPr>
        <p:grpSpPr>
          <a:xfrm>
            <a:off x="4192182" y="2571721"/>
            <a:ext cx="4387385" cy="2307459"/>
            <a:chOff x="4192375" y="1694977"/>
            <a:chExt cx="4685875" cy="2422275"/>
          </a:xfrm>
        </p:grpSpPr>
        <p:sp>
          <p:nvSpPr>
            <p:cNvPr id="493" name="Google Shape;493;p36"/>
            <p:cNvSpPr/>
            <p:nvPr/>
          </p:nvSpPr>
          <p:spPr>
            <a:xfrm>
              <a:off x="4192375" y="2805013"/>
              <a:ext cx="805200" cy="2022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4" name="Google Shape;494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36025" y="1694977"/>
              <a:ext cx="3742225" cy="242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6"/>
            <p:cNvSpPr/>
            <p:nvPr/>
          </p:nvSpPr>
          <p:spPr>
            <a:xfrm>
              <a:off x="5173450" y="2874975"/>
              <a:ext cx="1594800" cy="10332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 txBox="1"/>
            <p:nvPr/>
          </p:nvSpPr>
          <p:spPr>
            <a:xfrm>
              <a:off x="5270800" y="3069650"/>
              <a:ext cx="14001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Diagnostic Time Series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497" name="Google Shape;497;p36"/>
          <p:cNvGrpSpPr/>
          <p:nvPr/>
        </p:nvGrpSpPr>
        <p:grpSpPr>
          <a:xfrm>
            <a:off x="528814" y="2231150"/>
            <a:ext cx="3454074" cy="2648096"/>
            <a:chOff x="311700" y="1317700"/>
            <a:chExt cx="3742225" cy="2799552"/>
          </a:xfrm>
        </p:grpSpPr>
        <p:pic>
          <p:nvPicPr>
            <p:cNvPr id="498" name="Google Shape;498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694975"/>
              <a:ext cx="3742225" cy="24222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6"/>
            <p:cNvSpPr txBox="1"/>
            <p:nvPr/>
          </p:nvSpPr>
          <p:spPr>
            <a:xfrm>
              <a:off x="311711" y="1317700"/>
              <a:ext cx="37422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CLIP from OpenAI [Radford et al., 2021]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00" name="Google Shape;500;p36"/>
          <p:cNvSpPr txBox="1"/>
          <p:nvPr/>
        </p:nvSpPr>
        <p:spPr>
          <a:xfrm>
            <a:off x="394350" y="1017725"/>
            <a:ext cx="8355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What if we can combine text and diagnostic time series?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Perhaps we can make a model analyze and explain shot time series?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We gave it a quick crack, didn’t get interesting results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Interesting area of future research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Seems it Should Work in Principle…</a:t>
            </a:r>
            <a:endParaRPr/>
          </a:p>
        </p:txBody>
      </p:sp>
      <p:sp>
        <p:nvSpPr>
          <p:cNvPr id="506" name="Google Shape;506;p37"/>
          <p:cNvSpPr txBox="1"/>
          <p:nvPr>
            <p:ph idx="1" type="body"/>
          </p:nvPr>
        </p:nvSpPr>
        <p:spPr>
          <a:xfrm>
            <a:off x="311700" y="1152475"/>
            <a:ext cx="5336100" cy="249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 think there is reason to believe multi-modal </a:t>
            </a:r>
            <a:r>
              <a:rPr b="1" lang="en" sz="1800"/>
              <a:t>can </a:t>
            </a:r>
            <a:r>
              <a:rPr lang="en" sz="1800"/>
              <a:t>work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 uploaded a CSV of </a:t>
            </a:r>
            <a:r>
              <a:rPr lang="en" sz="1800"/>
              <a:t>publicly</a:t>
            </a:r>
            <a:r>
              <a:rPr lang="en" sz="1800"/>
              <a:t> available C-Mod shot data to GPT-4 w/ Code </a:t>
            </a:r>
            <a:r>
              <a:rPr lang="en" sz="1800"/>
              <a:t>Interpreter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Zero-shot identification of a plasma disruption from time-series data</a:t>
            </a:r>
            <a:endParaRPr sz="1800"/>
          </a:p>
        </p:txBody>
      </p:sp>
      <p:sp>
        <p:nvSpPr>
          <p:cNvPr id="507" name="Google Shape;50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8" name="Google Shape;508;p37"/>
          <p:cNvPicPr preferRelativeResize="0"/>
          <p:nvPr/>
        </p:nvPicPr>
        <p:blipFill rotWithShape="1">
          <a:blip r:embed="rId3">
            <a:alphaModFix/>
          </a:blip>
          <a:srcRect b="19993" l="0" r="18280" t="0"/>
          <a:stretch/>
        </p:blipFill>
        <p:spPr>
          <a:xfrm>
            <a:off x="563575" y="3813800"/>
            <a:ext cx="4249900" cy="8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150" y="1400725"/>
            <a:ext cx="3344000" cy="3310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37"/>
          <p:cNvGrpSpPr/>
          <p:nvPr/>
        </p:nvGrpSpPr>
        <p:grpSpPr>
          <a:xfrm>
            <a:off x="4721175" y="4089850"/>
            <a:ext cx="3274250" cy="501500"/>
            <a:chOff x="4729225" y="4522075"/>
            <a:chExt cx="3274250" cy="501500"/>
          </a:xfrm>
        </p:grpSpPr>
        <p:sp>
          <p:nvSpPr>
            <p:cNvPr id="511" name="Google Shape;511;p37"/>
            <p:cNvSpPr txBox="1"/>
            <p:nvPr/>
          </p:nvSpPr>
          <p:spPr>
            <a:xfrm>
              <a:off x="4729225" y="4589475"/>
              <a:ext cx="1073100" cy="43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Correct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2" name="Google Shape;512;p37"/>
            <p:cNvCxnSpPr/>
            <p:nvPr/>
          </p:nvCxnSpPr>
          <p:spPr>
            <a:xfrm flipH="1" rot="10800000">
              <a:off x="5420525" y="4686850"/>
              <a:ext cx="2118900" cy="1422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3" name="Google Shape;513;p37"/>
            <p:cNvSpPr/>
            <p:nvPr/>
          </p:nvSpPr>
          <p:spPr>
            <a:xfrm>
              <a:off x="7501875" y="4522075"/>
              <a:ext cx="501600" cy="254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7"/>
          <p:cNvGrpSpPr/>
          <p:nvPr/>
        </p:nvGrpSpPr>
        <p:grpSpPr>
          <a:xfrm>
            <a:off x="5060575" y="3049175"/>
            <a:ext cx="3511250" cy="396900"/>
            <a:chOff x="5068625" y="3481400"/>
            <a:chExt cx="3511250" cy="396900"/>
          </a:xfrm>
        </p:grpSpPr>
        <p:sp>
          <p:nvSpPr>
            <p:cNvPr id="515" name="Google Shape;515;p37"/>
            <p:cNvSpPr txBox="1"/>
            <p:nvPr/>
          </p:nvSpPr>
          <p:spPr>
            <a:xfrm>
              <a:off x="5068625" y="3481400"/>
              <a:ext cx="1025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Huh?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6" name="Google Shape;516;p37"/>
            <p:cNvCxnSpPr>
              <a:endCxn id="517" idx="1"/>
            </p:cNvCxnSpPr>
            <p:nvPr/>
          </p:nvCxnSpPr>
          <p:spPr>
            <a:xfrm>
              <a:off x="5592775" y="3683575"/>
              <a:ext cx="1856700" cy="93600"/>
            </a:xfrm>
            <a:prstGeom prst="straightConnector1">
              <a:avLst/>
            </a:prstGeom>
            <a:noFill/>
            <a:ln cap="flat" cmpd="sng" w="9525">
              <a:solidFill>
                <a:srgbClr val="EC1C2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7" name="Google Shape;517;p37"/>
            <p:cNvSpPr/>
            <p:nvPr/>
          </p:nvSpPr>
          <p:spPr>
            <a:xfrm>
              <a:off x="7449475" y="3676075"/>
              <a:ext cx="1130400" cy="202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23" name="Google Shape;523;p38"/>
          <p:cNvSpPr txBox="1"/>
          <p:nvPr>
            <p:ph idx="1" type="body"/>
          </p:nvPr>
        </p:nvSpPr>
        <p:spPr>
          <a:xfrm>
            <a:off x="311700" y="1152475"/>
            <a:ext cx="8520600" cy="364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Created “ChatDIII-D” and “ChatCMod” using retrieval augmented generation (RAG) with Llama2 and GPT-4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Use of an open source model shows this can be useful even in data sensitive contexts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ChatDIII-D was available as a discord bot at GA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" sz="1800"/>
              <a:t>ChatCMod is available as an internal website at PSFC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Bots query</a:t>
            </a:r>
            <a:r>
              <a:rPr lang="en" sz="2400"/>
              <a:t> a text database of &gt;80,000 shot logs for DIII-D and &gt;40,000 shot logs for Alcator C-Mod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Utility will only improve over the coming years as LLMs improve further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Synthesizing text with diagnostic time series will be an interesting line of future work</a:t>
            </a:r>
            <a:endParaRPr sz="2400"/>
          </a:p>
        </p:txBody>
      </p:sp>
      <p:sp>
        <p:nvSpPr>
          <p:cNvPr id="524" name="Google Shape;52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/>
          <p:nvPr>
            <p:ph type="title"/>
          </p:nvPr>
        </p:nvSpPr>
        <p:spPr>
          <a:xfrm>
            <a:off x="628650" y="273844"/>
            <a:ext cx="6951300" cy="60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 Questions?</a:t>
            </a:r>
            <a:endParaRPr/>
          </a:p>
        </p:txBody>
      </p:sp>
      <p:sp>
        <p:nvSpPr>
          <p:cNvPr id="530" name="Google Shape;530;p39"/>
          <p:cNvSpPr txBox="1"/>
          <p:nvPr>
            <p:ph idx="1" type="body"/>
          </p:nvPr>
        </p:nvSpPr>
        <p:spPr>
          <a:xfrm>
            <a:off x="628650" y="1040525"/>
            <a:ext cx="7886700" cy="373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10832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Mehta, Viraj, et al. "Towards LLMs as Operational Copilots for Fusion Reactors." NeurIPS 2023 AI for Science Workshop. 2023</a:t>
            </a:r>
            <a:r>
              <a:rPr lang="en" sz="1400"/>
              <a:t>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Brown, Tom, et al. "Language models are few-shot learners." Advances in neural information processing systems 33 (2020): 1877-1901</a:t>
            </a:r>
            <a:r>
              <a:rPr lang="en" sz="1400"/>
              <a:t>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Kaplan, Jared, et al. "Scaling laws for neural language models." arXiv preprint arXiv:2001.08361 (2020).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Mirchandani, Suvir, et al. "Large language models as general pattern machines." arXiv preprint arXiv:2307.04721 (2023).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Liang, Jacky, et al. "Code as policies: Language model programs for embodied control." 2023 IEEE International Conference on Robotics and Automation (ICRA). IEEE, 2023.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Delétang, Grégoire, et al. "Language modeling is compression." arXiv preprint arXiv:2309.10668 (2023).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Touvron, Hugo, et al. "Llama 2: Open foundation and fine-tuned chat models." arXiv preprint arXiv:2307.09288 (2023).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Lewis, Patrick, et al. "Retrieval-augmented generation for knowledge-intensive nlp tasks." Advances in Neural Information Processing Systems 33 (2020): 9459-9474.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Reed, Scott, et al. "A generalist agent." arXiv preprint arXiv:2205.06175 (2022).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Brohan, Anthony, et al. "Rt-2: Vision-language-action models transfer web knowledge to robotic control." arXiv preprint arXiv:2307.15818 (2023).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Driess, Danny, et al. "Palm-e: An embodied multimodal language model." arXiv preprint arXiv:2303.03378 (2023).</a:t>
            </a:r>
            <a:endParaRPr sz="140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Radford, Alec, et al. "Learning transferable visual models from natural language supervision." International conference on machine learning. PMLR, 2021.</a:t>
            </a:r>
            <a:endParaRPr sz="1400"/>
          </a:p>
        </p:txBody>
      </p:sp>
      <p:sp>
        <p:nvSpPr>
          <p:cNvPr id="531" name="Google Shape;531;p39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"/>
          <p:cNvSpPr txBox="1"/>
          <p:nvPr>
            <p:ph type="title"/>
          </p:nvPr>
        </p:nvSpPr>
        <p:spPr>
          <a:xfrm>
            <a:off x="1096350" y="2267245"/>
            <a:ext cx="6951300" cy="609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537" name="Google Shape;537;p40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41"/>
          <p:cNvPicPr preferRelativeResize="0"/>
          <p:nvPr/>
        </p:nvPicPr>
        <p:blipFill rotWithShape="1">
          <a:blip r:embed="rId3">
            <a:alphaModFix/>
          </a:blip>
          <a:srcRect b="0" l="0" r="0" t="39209"/>
          <a:stretch/>
        </p:blipFill>
        <p:spPr>
          <a:xfrm>
            <a:off x="152400" y="2016804"/>
            <a:ext cx="8839199" cy="15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9" name="Google Shape;5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38" y="1544424"/>
            <a:ext cx="8365123" cy="260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3"/>
          <p:cNvSpPr txBox="1"/>
          <p:nvPr>
            <p:ph idx="12" type="sldNum"/>
          </p:nvPr>
        </p:nvSpPr>
        <p:spPr>
          <a:xfrm>
            <a:off x="6457950" y="4958255"/>
            <a:ext cx="1637700" cy="106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5" name="Google Shape;555;p43"/>
          <p:cNvPicPr preferRelativeResize="0"/>
          <p:nvPr/>
        </p:nvPicPr>
        <p:blipFill rotWithShape="1">
          <a:blip r:embed="rId3">
            <a:alphaModFix/>
          </a:blip>
          <a:srcRect b="45208" l="0" r="0" t="19033"/>
          <a:stretch/>
        </p:blipFill>
        <p:spPr>
          <a:xfrm>
            <a:off x="639950" y="2181700"/>
            <a:ext cx="7864100" cy="16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Story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11700" y="882950"/>
            <a:ext cx="8520600" cy="390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5125" lvl="0" marL="457200" rtl="0" algn="l">
              <a:spcBef>
                <a:spcPts val="800"/>
              </a:spcBef>
              <a:spcAft>
                <a:spcPts val="0"/>
              </a:spcAft>
              <a:buSzPts val="2150"/>
              <a:buChar char="•"/>
            </a:pPr>
            <a:r>
              <a:rPr lang="en" sz="2150"/>
              <a:t>Egemen Kolemen’ group hosted an informal “ML Summer Meeting” at Princeton Aug 9 to Aug 11, 2023</a:t>
            </a:r>
            <a:endParaRPr sz="2150"/>
          </a:p>
          <a:p>
            <a:pPr indent="-365125" lvl="0" marL="457200" rtl="0" algn="l">
              <a:spcBef>
                <a:spcPts val="800"/>
              </a:spcBef>
              <a:spcAft>
                <a:spcPts val="0"/>
              </a:spcAft>
              <a:buSzPts val="2150"/>
              <a:buChar char="•"/>
            </a:pPr>
            <a:r>
              <a:rPr lang="en" sz="2150"/>
              <a:t>Viraj M. and Joe A., convinced we can do something interesting, organized a language model hackathon</a:t>
            </a:r>
            <a:endParaRPr sz="2150"/>
          </a:p>
          <a:p>
            <a:pPr indent="-365125" lvl="0" marL="457200" rtl="0" algn="l">
              <a:spcBef>
                <a:spcPts val="800"/>
              </a:spcBef>
              <a:spcAft>
                <a:spcPts val="0"/>
              </a:spcAft>
              <a:buSzPts val="2150"/>
              <a:buChar char="•"/>
            </a:pPr>
            <a:r>
              <a:rPr lang="en" sz="2150"/>
              <a:t>At the hackathon (and for a few weeks after), we built chatbots with knowledge of shot logs from DIII-D and Alcator C-Mod</a:t>
            </a:r>
            <a:endParaRPr sz="2150"/>
          </a:p>
          <a:p>
            <a:pPr indent="-365125" lvl="0" marL="457200" rtl="0" algn="l">
              <a:spcBef>
                <a:spcPts val="800"/>
              </a:spcBef>
              <a:spcAft>
                <a:spcPts val="0"/>
              </a:spcAft>
              <a:buSzPts val="2150"/>
              <a:buChar char="•"/>
            </a:pPr>
            <a:r>
              <a:rPr lang="en" sz="2150"/>
              <a:t>Upcoming workshop paper: </a:t>
            </a:r>
            <a:r>
              <a:rPr lang="en" sz="2150"/>
              <a:t>Mehta, Viraj, et al. "Towards LLMs as Operational Copilots for Fusion Reactors." NeurIPS 2023 AI for Science Workshop. 2023.</a:t>
            </a:r>
            <a:endParaRPr sz="2150"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Large Language Models (LLMs)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152475"/>
            <a:ext cx="8520600" cy="204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ChatGPT is a “Large Language Model” (LLM)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o"/>
            </a:pPr>
            <a:r>
              <a:rPr lang="en" sz="1400"/>
              <a:t>GPT-3 has 175 billion parameters [Brown et al., 2020]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o"/>
            </a:pPr>
            <a:r>
              <a:rPr lang="en" sz="1400"/>
              <a:t>GPT-4 is rumored to have &gt;1 trillion parameters</a:t>
            </a:r>
            <a:endParaRPr sz="1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LLMs are generally trained to perform “next word prediction” on a huge dataset of text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o"/>
            </a:pPr>
            <a:r>
              <a:rPr lang="en" sz="1400"/>
              <a:t>Surprise: “smarts” emerge from LLMs good at “next word prediction”</a:t>
            </a:r>
            <a:endParaRPr sz="1400"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50" y="3541425"/>
            <a:ext cx="3132225" cy="96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9"/>
          <p:cNvGrpSpPr/>
          <p:nvPr/>
        </p:nvGrpSpPr>
        <p:grpSpPr>
          <a:xfrm>
            <a:off x="3833275" y="3065825"/>
            <a:ext cx="5121000" cy="1796850"/>
            <a:chOff x="3833275" y="2913425"/>
            <a:chExt cx="5121000" cy="1796850"/>
          </a:xfrm>
        </p:grpSpPr>
        <p:pic>
          <p:nvPicPr>
            <p:cNvPr id="137" name="Google Shape;13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63225" y="3338350"/>
              <a:ext cx="4871301" cy="137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9"/>
            <p:cNvSpPr txBox="1"/>
            <p:nvPr/>
          </p:nvSpPr>
          <p:spPr>
            <a:xfrm>
              <a:off x="3833275" y="2913425"/>
              <a:ext cx="51210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Dataset used to train GPT-3 [Brown et al., 2020]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Large Language Models (LLMs)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311700" y="1152475"/>
            <a:ext cx="8126100" cy="164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LLM performance has scaled predictably with dataset size and model parameter count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Massive scale enabled by the “Transformer” architecture [Vaswani et al., 2017]</a:t>
            </a:r>
            <a:endParaRPr sz="20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" sz="1600"/>
              <a:t>Overcomes the sequential bottleneck that RNNs suffer in the hidden state</a:t>
            </a:r>
            <a:endParaRPr sz="1600"/>
          </a:p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20"/>
          <p:cNvGrpSpPr/>
          <p:nvPr/>
        </p:nvGrpSpPr>
        <p:grpSpPr>
          <a:xfrm>
            <a:off x="829619" y="3026086"/>
            <a:ext cx="4414867" cy="1419363"/>
            <a:chOff x="3877200" y="2911299"/>
            <a:chExt cx="5200692" cy="1627150"/>
          </a:xfrm>
        </p:grpSpPr>
        <p:pic>
          <p:nvPicPr>
            <p:cNvPr id="147" name="Google Shape;14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77200" y="2911299"/>
              <a:ext cx="5200692" cy="162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0"/>
            <p:cNvSpPr/>
            <p:nvPr/>
          </p:nvSpPr>
          <p:spPr>
            <a:xfrm>
              <a:off x="6258600" y="2995025"/>
              <a:ext cx="1056600" cy="16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4204150" y="3824050"/>
              <a:ext cx="1213800" cy="204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7904525" y="2977175"/>
              <a:ext cx="1056600" cy="204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20"/>
          <p:cNvSpPr txBox="1"/>
          <p:nvPr/>
        </p:nvSpPr>
        <p:spPr>
          <a:xfrm>
            <a:off x="1075500" y="4406275"/>
            <a:ext cx="39231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Kaplan et al., 2020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801" y="2691525"/>
            <a:ext cx="3118625" cy="19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5138550" y="4606650"/>
            <a:ext cx="39231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OpenAI, 2023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02125" y="3026075"/>
            <a:ext cx="217200" cy="1182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0" y="2571750"/>
            <a:ext cx="8610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C1C24"/>
                </a:solidFill>
              </a:rPr>
              <a:t>Worse</a:t>
            </a:r>
            <a:endParaRPr b="1">
              <a:solidFill>
                <a:srgbClr val="EC1C24"/>
              </a:solidFill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0" y="4271425"/>
            <a:ext cx="8610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Better</a:t>
            </a:r>
            <a:endParaRPr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Large Language Models (LLMs)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311700" y="1152475"/>
            <a:ext cx="8520600" cy="1063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LLMs have displayed an astounding array of capabilities</a:t>
            </a:r>
            <a:endParaRPr sz="2400"/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21"/>
          <p:cNvGrpSpPr/>
          <p:nvPr/>
        </p:nvGrpSpPr>
        <p:grpSpPr>
          <a:xfrm>
            <a:off x="-20862" y="1609650"/>
            <a:ext cx="2895900" cy="3142850"/>
            <a:chOff x="-20862" y="1609650"/>
            <a:chExt cx="2895900" cy="3142850"/>
          </a:xfrm>
        </p:grpSpPr>
        <p:pic>
          <p:nvPicPr>
            <p:cNvPr id="165" name="Google Shape;165;p21"/>
            <p:cNvPicPr preferRelativeResize="0"/>
            <p:nvPr/>
          </p:nvPicPr>
          <p:blipFill rotWithShape="1">
            <a:blip r:embed="rId3">
              <a:alphaModFix/>
            </a:blip>
            <a:srcRect b="0" l="0" r="51886" t="0"/>
            <a:stretch/>
          </p:blipFill>
          <p:spPr>
            <a:xfrm>
              <a:off x="495813" y="2171725"/>
              <a:ext cx="1862575" cy="2580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1"/>
            <p:cNvSpPr txBox="1"/>
            <p:nvPr/>
          </p:nvSpPr>
          <p:spPr>
            <a:xfrm>
              <a:off x="-20862" y="1609650"/>
              <a:ext cx="28959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</a:rPr>
                <a:t>A LLM acting as a feedback controller [Mirchandani et al., 2023]</a:t>
              </a:r>
              <a:endParaRPr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167" name="Google Shape;167;p21"/>
          <p:cNvGrpSpPr/>
          <p:nvPr/>
        </p:nvGrpSpPr>
        <p:grpSpPr>
          <a:xfrm>
            <a:off x="5272800" y="1654626"/>
            <a:ext cx="3871200" cy="2635510"/>
            <a:chOff x="5240200" y="1609650"/>
            <a:chExt cx="3871200" cy="2681907"/>
          </a:xfrm>
        </p:grpSpPr>
        <p:grpSp>
          <p:nvGrpSpPr>
            <p:cNvPr id="168" name="Google Shape;168;p21"/>
            <p:cNvGrpSpPr/>
            <p:nvPr/>
          </p:nvGrpSpPr>
          <p:grpSpPr>
            <a:xfrm>
              <a:off x="5472202" y="2587650"/>
              <a:ext cx="3407192" cy="1703907"/>
              <a:chOff x="399450" y="2485500"/>
              <a:chExt cx="3897051" cy="1681874"/>
            </a:xfrm>
          </p:grpSpPr>
          <p:pic>
            <p:nvPicPr>
              <p:cNvPr id="169" name="Google Shape;169;p21"/>
              <p:cNvPicPr preferRelativeResize="0"/>
              <p:nvPr/>
            </p:nvPicPr>
            <p:blipFill rotWithShape="1">
              <a:blip r:embed="rId4">
                <a:alphaModFix/>
              </a:blip>
              <a:srcRect b="65185" l="0" r="0" t="0"/>
              <a:stretch/>
            </p:blipFill>
            <p:spPr>
              <a:xfrm>
                <a:off x="399450" y="2485500"/>
                <a:ext cx="3897051" cy="846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71160"/>
              <a:stretch/>
            </p:blipFill>
            <p:spPr>
              <a:xfrm>
                <a:off x="399450" y="3466425"/>
                <a:ext cx="3897051" cy="7009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1" name="Google Shape;171;p21"/>
            <p:cNvSpPr txBox="1"/>
            <p:nvPr/>
          </p:nvSpPr>
          <p:spPr>
            <a:xfrm>
              <a:off x="5240200" y="1609650"/>
              <a:ext cx="38712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LLMs as image compression algorithms [Delétang, 2023]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72" name="Google Shape;172;p21"/>
          <p:cNvGrpSpPr/>
          <p:nvPr/>
        </p:nvGrpSpPr>
        <p:grpSpPr>
          <a:xfrm>
            <a:off x="2774386" y="1609650"/>
            <a:ext cx="2589600" cy="3053575"/>
            <a:chOff x="2774386" y="1609650"/>
            <a:chExt cx="2589600" cy="3053575"/>
          </a:xfrm>
        </p:grpSpPr>
        <p:pic>
          <p:nvPicPr>
            <p:cNvPr id="173" name="Google Shape;173;p21"/>
            <p:cNvPicPr preferRelativeResize="0"/>
            <p:nvPr/>
          </p:nvPicPr>
          <p:blipFill rotWithShape="1">
            <a:blip r:embed="rId5">
              <a:alphaModFix/>
            </a:blip>
            <a:srcRect b="0" l="0" r="19743" t="0"/>
            <a:stretch/>
          </p:blipFill>
          <p:spPr>
            <a:xfrm>
              <a:off x="2927476" y="2340325"/>
              <a:ext cx="2283424" cy="2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1"/>
            <p:cNvSpPr txBox="1"/>
            <p:nvPr/>
          </p:nvSpPr>
          <p:spPr>
            <a:xfrm>
              <a:off x="2774386" y="1609650"/>
              <a:ext cx="25896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</a:rPr>
                <a:t>LLM generating code to make a robot accomplish a task [Liang et al., 2023]</a:t>
              </a:r>
              <a:endParaRPr sz="12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Tokamak Shot Logs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311700" y="1152475"/>
            <a:ext cx="8520600" cy="200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Tokamak operators usually record text notes recording observations, experimental procedures, etc.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Lots of experimental and </a:t>
            </a:r>
            <a:r>
              <a:rPr lang="en" sz="2000"/>
              <a:t>institutional</a:t>
            </a:r>
            <a:r>
              <a:rPr lang="en" sz="2000"/>
              <a:t> knowledge stored in these shot logs</a:t>
            </a:r>
            <a:endParaRPr sz="1600"/>
          </a:p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2" name="Google Shape;182;p22"/>
          <p:cNvGrpSpPr/>
          <p:nvPr/>
        </p:nvGrpSpPr>
        <p:grpSpPr>
          <a:xfrm>
            <a:off x="2023850" y="2867527"/>
            <a:ext cx="5096300" cy="1795698"/>
            <a:chOff x="1978925" y="2898502"/>
            <a:chExt cx="5096300" cy="1795698"/>
          </a:xfrm>
        </p:grpSpPr>
        <p:pic>
          <p:nvPicPr>
            <p:cNvPr id="183" name="Google Shape;18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8925" y="2898502"/>
              <a:ext cx="5096300" cy="133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22"/>
            <p:cNvSpPr txBox="1"/>
            <p:nvPr/>
          </p:nvSpPr>
          <p:spPr>
            <a:xfrm>
              <a:off x="1999000" y="4222600"/>
              <a:ext cx="50163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Example Alcator C-Mod shot log recording an observed phenomena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b="1" lang="en" sz="2000"/>
              <a:t>Anecdote: </a:t>
            </a:r>
            <a:r>
              <a:rPr lang="en" sz="2000"/>
              <a:t>information in the shot logs is very important for fusion research: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" sz="1600"/>
              <a:t>“In the 2000s, we once ran a shot relevant to this problem, can’t remember which…”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o"/>
            </a:pPr>
            <a:r>
              <a:rPr lang="en" sz="1600"/>
              <a:t>“The data made zero sense until I saw in the shot notes that the sensor was bad”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Our thinking: </a:t>
            </a:r>
            <a:r>
              <a:rPr lang="en" sz="2000"/>
              <a:t>“maybe we can use LLMs to make this information more accessible”</a:t>
            </a:r>
            <a:endParaRPr sz="2000"/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Database</a:t>
            </a:r>
            <a:endParaRPr/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50" y="2403547"/>
            <a:ext cx="3137966" cy="209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12862" l="0" r="0" t="12870"/>
          <a:stretch/>
        </p:blipFill>
        <p:spPr>
          <a:xfrm>
            <a:off x="5572725" y="2403550"/>
            <a:ext cx="2366500" cy="20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568388" y="1536463"/>
            <a:ext cx="33765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DIII-D:</a:t>
            </a:r>
            <a:r>
              <a:rPr lang="en" sz="1600">
                <a:solidFill>
                  <a:schemeClr val="lt1"/>
                </a:solidFill>
              </a:rPr>
              <a:t> Logs for 83,882 shots from 1986-2023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5067725" y="1536463"/>
            <a:ext cx="33765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Alcator C-Mod:</a:t>
            </a:r>
            <a:r>
              <a:rPr lang="en" sz="1600">
                <a:solidFill>
                  <a:schemeClr val="lt1"/>
                </a:solidFill>
              </a:rPr>
              <a:t> Logs for 44,261 shots from 1993-2016</a:t>
            </a:r>
            <a:br>
              <a:rPr lang="en" sz="1600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(Thanks Josh Stillerman for their help)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SFC">
      <a:dk1>
        <a:srgbClr val="000000"/>
      </a:dk1>
      <a:lt1>
        <a:srgbClr val="FFFFFF"/>
      </a:lt1>
      <a:dk2>
        <a:srgbClr val="5E5E5E"/>
      </a:dk2>
      <a:lt2>
        <a:srgbClr val="FEFFFF"/>
      </a:lt2>
      <a:accent1>
        <a:srgbClr val="EC1C24"/>
      </a:accent1>
      <a:accent2>
        <a:srgbClr val="FEA334"/>
      </a:accent2>
      <a:accent3>
        <a:srgbClr val="71BDA3"/>
      </a:accent3>
      <a:accent4>
        <a:srgbClr val="558E8A"/>
      </a:accent4>
      <a:accent5>
        <a:srgbClr val="385F71"/>
      </a:accent5>
      <a:accent6>
        <a:srgbClr val="FEA33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