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 autoCompressPictures="0">
  <p:sldMasterIdLst>
    <p:sldMasterId id="2147483661" r:id="rId1"/>
  </p:sldMasterIdLst>
  <p:notesMasterIdLst>
    <p:notesMasterId r:id="rId37"/>
  </p:notesMasterIdLst>
  <p:sldIdLst>
    <p:sldId id="256" r:id="rId2"/>
    <p:sldId id="564" r:id="rId3"/>
    <p:sldId id="608" r:id="rId4"/>
    <p:sldId id="615" r:id="rId5"/>
    <p:sldId id="590" r:id="rId6"/>
    <p:sldId id="555" r:id="rId7"/>
    <p:sldId id="594" r:id="rId8"/>
    <p:sldId id="554" r:id="rId9"/>
    <p:sldId id="595" r:id="rId10"/>
    <p:sldId id="496" r:id="rId11"/>
    <p:sldId id="399" r:id="rId12"/>
    <p:sldId id="505" r:id="rId13"/>
    <p:sldId id="504" r:id="rId14"/>
    <p:sldId id="506" r:id="rId15"/>
    <p:sldId id="526" r:id="rId16"/>
    <p:sldId id="535" r:id="rId17"/>
    <p:sldId id="596" r:id="rId18"/>
    <p:sldId id="559" r:id="rId19"/>
    <p:sldId id="560" r:id="rId20"/>
    <p:sldId id="561" r:id="rId21"/>
    <p:sldId id="597" r:id="rId22"/>
    <p:sldId id="566" r:id="rId23"/>
    <p:sldId id="603" r:id="rId24"/>
    <p:sldId id="565" r:id="rId25"/>
    <p:sldId id="598" r:id="rId26"/>
    <p:sldId id="606" r:id="rId27"/>
    <p:sldId id="607" r:id="rId28"/>
    <p:sldId id="599" r:id="rId29"/>
    <p:sldId id="572" r:id="rId30"/>
    <p:sldId id="573" r:id="rId31"/>
    <p:sldId id="591" r:id="rId32"/>
    <p:sldId id="600" r:id="rId33"/>
    <p:sldId id="567" r:id="rId34"/>
    <p:sldId id="601" r:id="rId35"/>
    <p:sldId id="612" r:id="rId36"/>
  </p:sldIdLst>
  <p:sldSz cx="14630400" cy="8229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CA62C"/>
    <a:srgbClr val="EEEE60"/>
    <a:srgbClr val="C53535"/>
    <a:srgbClr val="B7313C"/>
    <a:srgbClr val="FFFBFB"/>
    <a:srgbClr val="666666"/>
    <a:srgbClr val="FBFBFB"/>
    <a:srgbClr val="EEEEEE"/>
    <a:srgbClr val="ECFBE5"/>
    <a:srgbClr val="DCF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2" autoAdjust="0"/>
    <p:restoredTop sz="91069" autoAdjust="0"/>
  </p:normalViewPr>
  <p:slideViewPr>
    <p:cSldViewPr snapToGrid="0">
      <p:cViewPr>
        <p:scale>
          <a:sx n="73" d="100"/>
          <a:sy n="73" d="100"/>
        </p:scale>
        <p:origin x="1032" y="51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97"/>
    </p:cViewPr>
  </p:sorterViewPr>
  <p:notesViewPr>
    <p:cSldViewPr snapToGrid="0">
      <p:cViewPr varScale="1">
        <p:scale>
          <a:sx n="86" d="100"/>
          <a:sy n="86" d="100"/>
        </p:scale>
        <p:origin x="36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8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CD21911-1A85-4F46-F1E4-614D84937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3083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29390" y="4343400"/>
            <a:ext cx="5029200" cy="4114800"/>
          </a:xfrm>
        </p:spPr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391"/>
              </a:lnSpc>
              <a:spcBef>
                <a:spcPts val="10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9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C734188-1824-878D-E68F-BA4D7EB65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71846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97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3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272c822a8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205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272c822a8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111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1510B9C-677B-D11F-4898-ED27D6F26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89341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A752E5-AA28-8A5A-B016-E252B7C51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5991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272c822a8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962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66BE08-4DBA-FD17-1031-70DC51CD7F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28344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DC079-C122-5562-F00B-E1ABF481C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41189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7F3B42-D9CD-A521-3279-E168602C9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49623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8D37F9-C1A5-F51C-98FC-FF5C7DD44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5648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DB63D-412F-7819-EA4E-7DF6678B4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86492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DA3C3F-263B-EF95-74A4-29BF9D66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61316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758BACB-49B1-22DF-1E48-8C738EDD8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390" y="4343400"/>
            <a:ext cx="5029200" cy="4114800"/>
          </a:xfr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08996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DB1CE-6145-0305-6D7E-FEFE997DC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654087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0DEE8F-ED79-042A-D3C4-A17C4D438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3982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2794B06-2E09-6B70-742A-5E38FEE8B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16620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272c822a8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5247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81E2DD8-0D59-D08D-2A45-E3CE8B8DD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57049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E162B-563F-4FD3-E002-064828F33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18280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E2E387-965E-5942-4860-BC671EBE9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04376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654AFB-7986-BD94-8385-517985E18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40058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676D53-8D01-67EF-AD83-69620427B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54160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272c822a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FB5DDB-BF87-3195-184B-B091FCDE9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33241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682AE0-BE4A-F790-F985-E0A3259E5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93170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2C09D7-9E87-AEBC-5BE5-38F520551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37544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F24636E-6322-6248-3AFA-9E8297C25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30476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9F4905-BFEE-FE4B-A71B-CD0462C9B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48851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E9074E3-1C26-8723-C733-E00859616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5938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D522D6-CBF0-A933-C36E-58B49D43E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9261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8E735B-160B-E36D-89B5-ED3CED48F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430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hite">
  <p:cSld name="Title whit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Image"/>
          <p:cNvPicPr preferRelativeResize="0"/>
          <p:nvPr/>
        </p:nvPicPr>
        <p:blipFill rotWithShape="1">
          <a:blip r:embed="rId2">
            <a:alphaModFix amt="30455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8401615" y="1990087"/>
            <a:ext cx="8229600" cy="42547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8919009" y="7829814"/>
            <a:ext cx="4565378" cy="41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313C"/>
              </a:buClr>
              <a:buSzPts val="2400"/>
              <a:buFont typeface="Gill Sans"/>
              <a:buNone/>
            </a:pPr>
            <a:r>
              <a:rPr lang="en-US" sz="1440" b="0" i="0" u="none" strike="noStrike" cap="none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A. Mathews</a:t>
            </a:r>
            <a:r>
              <a:rPr lang="en-US" sz="1440" b="0" i="0" u="none" strike="noStrike" cap="none" baseline="0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440" b="0" i="0" u="none" strike="noStrike" cap="none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| IAEA | November 28</a:t>
            </a:r>
            <a:r>
              <a:rPr lang="en-US" sz="1440" b="0" i="0" u="none" strike="noStrike" cap="none" baseline="0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, 2023</a:t>
            </a:r>
            <a:endParaRPr sz="1440" b="0" i="0" u="none" strike="noStrike" cap="none" dirty="0">
              <a:solidFill>
                <a:srgbClr val="B7313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" name="Google Shape;13;p2" descr="PSFC_logo_red_notext.png"/>
          <p:cNvPicPr preferRelativeResize="0"/>
          <p:nvPr userDrawn="1"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86398" y="6960931"/>
            <a:ext cx="2719165" cy="8556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;p2"/>
          <p:cNvSpPr/>
          <p:nvPr userDrawn="1"/>
        </p:nvSpPr>
        <p:spPr>
          <a:xfrm>
            <a:off x="18429" y="898888"/>
            <a:ext cx="9543014" cy="3473797"/>
          </a:xfrm>
          <a:prstGeom prst="rect">
            <a:avLst/>
          </a:prstGeom>
          <a:solidFill>
            <a:srgbClr val="943C44"/>
          </a:solidFill>
          <a:ln w="63500" cap="flat" cmpd="sng">
            <a:solidFill>
              <a:srgbClr val="943C4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 Light"/>
              <a:buNone/>
            </a:pPr>
            <a:endParaRPr sz="216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whithe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-1" y="-953"/>
            <a:ext cx="14630401" cy="1021081"/>
          </a:xfrm>
          <a:prstGeom prst="rect">
            <a:avLst/>
          </a:prstGeom>
          <a:solidFill>
            <a:srgbClr val="943C44"/>
          </a:solidFill>
          <a:ln>
            <a:solidFill>
              <a:srgbClr val="943C44"/>
            </a:solidFill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 Light"/>
              <a:buNone/>
            </a:pPr>
            <a:endParaRPr sz="216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" name="Google Shape;16;p3"/>
          <p:cNvSpPr txBox="1"/>
          <p:nvPr/>
        </p:nvSpPr>
        <p:spPr>
          <a:xfrm>
            <a:off x="8527212" y="7917427"/>
            <a:ext cx="6111186" cy="32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313C"/>
              </a:buClr>
              <a:buSzPts val="2400"/>
              <a:buFont typeface="Gill Sans"/>
              <a:buNone/>
              <a:tabLst/>
              <a:defRPr/>
            </a:pPr>
            <a:r>
              <a:rPr lang="en-US" sz="1440" b="0" i="0" u="none" strike="noStrike" cap="none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A. Mathews | November 28</a:t>
            </a:r>
            <a:r>
              <a:rPr lang="en-US" sz="1440" b="0" i="0" u="none" strike="noStrike" cap="none" baseline="0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, 2023 </a:t>
            </a:r>
            <a:r>
              <a:rPr lang="en-US" sz="1440" b="0" i="0" u="none" strike="noStrike" cap="none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|</a:t>
            </a:r>
            <a:r>
              <a:rPr lang="en-US" sz="400" b="0" i="0" u="none" strike="noStrike" cap="none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fld id="{00000000-1234-1234-1234-123412341234}" type="slidenum">
              <a:rPr lang="en-US" sz="1440" smtClean="0">
                <a:solidFill>
                  <a:srgbClr val="B7313C"/>
                </a:solidFill>
                <a:latin typeface="Gill San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7313C"/>
                </a:buClr>
                <a:buSzPts val="2400"/>
                <a:buFont typeface="Gill Sans"/>
                <a:buNone/>
                <a:tabLst/>
                <a:defRPr/>
              </a:pPr>
              <a:t>‹#›</a:t>
            </a:fld>
            <a:endParaRPr sz="1440" b="0" i="0" u="none" strike="noStrike" cap="none" dirty="0">
              <a:solidFill>
                <a:srgbClr val="B7313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&amp; colors">
  <p:cSld name="graphics &amp; color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>
            <a:off x="-1" y="-953"/>
            <a:ext cx="14630401" cy="102108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 Light"/>
              <a:buNone/>
            </a:pPr>
            <a:endParaRPr sz="216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59" name="Google Shape;59;p9"/>
          <p:cNvGrpSpPr/>
          <p:nvPr/>
        </p:nvGrpSpPr>
        <p:grpSpPr>
          <a:xfrm>
            <a:off x="12251159" y="173756"/>
            <a:ext cx="2049269" cy="671664"/>
            <a:chOff x="0" y="0"/>
            <a:chExt cx="3415448" cy="1119439"/>
          </a:xfrm>
        </p:grpSpPr>
        <p:pic>
          <p:nvPicPr>
            <p:cNvPr id="60" name="Google Shape;60;p9" descr="mit-log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2161794" cy="1117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9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43999" y="357438"/>
              <a:ext cx="1471449" cy="762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Google Shape;62;p9"/>
          <p:cNvSpPr txBox="1"/>
          <p:nvPr/>
        </p:nvSpPr>
        <p:spPr>
          <a:xfrm>
            <a:off x="13695555" y="7713718"/>
            <a:ext cx="1192117" cy="306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313C"/>
              </a:buClr>
              <a:buSzPts val="2400"/>
              <a:buFont typeface="Gill Sans"/>
              <a:buNone/>
            </a:pPr>
            <a:fld id="{00000000-1234-1234-1234-123412341234}" type="slidenum">
              <a:rPr lang="en-US" sz="1440" b="0" i="0" u="none" strike="noStrike" cap="none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7313C"/>
                </a:buClr>
                <a:buSzPts val="2400"/>
                <a:buFont typeface="Gill Sans"/>
                <a:buNone/>
              </a:pPr>
              <a:t>‹#›</a:t>
            </a:fld>
            <a:r>
              <a:rPr lang="en-US" sz="1440" b="0" i="0" u="none" strike="noStrike" cap="none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￼</a:t>
            </a:r>
            <a:endParaRPr sz="504" dirty="0"/>
          </a:p>
        </p:txBody>
      </p:sp>
      <p:grpSp>
        <p:nvGrpSpPr>
          <p:cNvPr id="63" name="Google Shape;63;p9"/>
          <p:cNvGrpSpPr/>
          <p:nvPr/>
        </p:nvGrpSpPr>
        <p:grpSpPr>
          <a:xfrm>
            <a:off x="520804" y="5733030"/>
            <a:ext cx="9129224" cy="1438820"/>
            <a:chOff x="0" y="0"/>
            <a:chExt cx="15215373" cy="2398033"/>
          </a:xfrm>
        </p:grpSpPr>
        <p:sp>
          <p:nvSpPr>
            <p:cNvPr id="64" name="Google Shape;64;p9"/>
            <p:cNvSpPr/>
            <p:nvPr/>
          </p:nvSpPr>
          <p:spPr>
            <a:xfrm>
              <a:off x="584971" y="10080"/>
              <a:ext cx="14630402" cy="2387953"/>
            </a:xfrm>
            <a:prstGeom prst="rect">
              <a:avLst/>
            </a:prstGeom>
            <a:solidFill>
              <a:srgbClr val="696969">
                <a:alpha val="20000"/>
              </a:srgbClr>
            </a:solidFill>
            <a:ln w="50800" cap="flat" cmpd="sng">
              <a:solidFill>
                <a:srgbClr val="69696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1" indent="13716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Gill Sans"/>
                <a:buNone/>
              </a:pPr>
              <a:endParaRPr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0" y="0"/>
              <a:ext cx="420525" cy="711200"/>
            </a:xfrm>
            <a:prstGeom prst="rect">
              <a:avLst/>
            </a:prstGeom>
            <a:solidFill>
              <a:srgbClr val="B7313C"/>
            </a:solidFill>
            <a:ln w="63500" cap="flat" cmpd="sng">
              <a:solidFill>
                <a:srgbClr val="B7313C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Helvetica Neue Light"/>
                <a:buNone/>
              </a:pPr>
              <a:endParaRPr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66" name="Google Shape;66;p9"/>
          <p:cNvSpPr txBox="1"/>
          <p:nvPr/>
        </p:nvSpPr>
        <p:spPr>
          <a:xfrm>
            <a:off x="1008030" y="5777117"/>
            <a:ext cx="8477984" cy="135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Important note:</a:t>
            </a:r>
            <a:endParaRPr sz="504" dirty="0"/>
          </a:p>
          <a:p>
            <a:pPr marL="2667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20"/>
              <a:buFont typeface="Gill Sans"/>
              <a:buChar char="•"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The red rectangle here has standard dimensions w:33pt h: 56pt</a:t>
            </a:r>
            <a:endParaRPr sz="504" dirty="0"/>
          </a:p>
          <a:p>
            <a:pPr marL="2667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20"/>
              <a:buFont typeface="Gill Sans"/>
              <a:buChar char="•"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The color is MIT/PSFC red</a:t>
            </a:r>
            <a:endParaRPr sz="504" dirty="0"/>
          </a:p>
          <a:p>
            <a:pPr marL="2667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20"/>
              <a:buFont typeface="Gill Sans"/>
              <a:buChar char="•"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The distance from the content rectangle is 13 pt</a:t>
            </a:r>
            <a:endParaRPr sz="504" dirty="0"/>
          </a:p>
        </p:txBody>
      </p:sp>
      <p:sp>
        <p:nvSpPr>
          <p:cNvPr id="67" name="Google Shape;67;p9"/>
          <p:cNvSpPr txBox="1"/>
          <p:nvPr/>
        </p:nvSpPr>
        <p:spPr>
          <a:xfrm>
            <a:off x="273795" y="192404"/>
            <a:ext cx="3902080" cy="63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Gill Sans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Graphics &amp; colours</a:t>
            </a:r>
            <a:endParaRPr sz="504" dirty="0"/>
          </a:p>
        </p:txBody>
      </p:sp>
      <p:sp>
        <p:nvSpPr>
          <p:cNvPr id="68" name="Google Shape;68;p9"/>
          <p:cNvSpPr/>
          <p:nvPr/>
        </p:nvSpPr>
        <p:spPr>
          <a:xfrm>
            <a:off x="9121354" y="1641306"/>
            <a:ext cx="762001" cy="762001"/>
          </a:xfrm>
          <a:prstGeom prst="rect">
            <a:avLst/>
          </a:prstGeom>
          <a:solidFill>
            <a:srgbClr val="B7313C"/>
          </a:solidFill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 Light"/>
              <a:buNone/>
            </a:pPr>
            <a:endParaRPr sz="216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" name="Google Shape;69;p9"/>
          <p:cNvSpPr txBox="1"/>
          <p:nvPr/>
        </p:nvSpPr>
        <p:spPr>
          <a:xfrm>
            <a:off x="7908521" y="2641232"/>
            <a:ext cx="6492150" cy="140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MIT/PSFC Red</a:t>
            </a:r>
            <a:endParaRPr sz="504" dirty="0"/>
          </a:p>
          <a:p>
            <a:pPr marL="0" marR="0" lvl="0" indent="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RGB: 183-49-60</a:t>
            </a:r>
            <a:endParaRPr sz="504" dirty="0"/>
          </a:p>
          <a:p>
            <a:pPr marL="0" marR="0" lvl="0" indent="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Hex# B7313C</a:t>
            </a:r>
            <a:endParaRPr sz="504" dirty="0"/>
          </a:p>
          <a:p>
            <a:pPr marL="0" marR="0" lvl="0" indent="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Gray</a:t>
            </a:r>
            <a:endParaRPr sz="504" dirty="0"/>
          </a:p>
          <a:p>
            <a:pPr marL="0" marR="0" lvl="0" indent="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RGB: 105-105-105</a:t>
            </a:r>
            <a:endParaRPr sz="504" dirty="0"/>
          </a:p>
          <a:p>
            <a:pPr marL="0" marR="0" lvl="0" indent="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Hex# 696969</a:t>
            </a:r>
            <a:endParaRPr sz="504" dirty="0"/>
          </a:p>
        </p:txBody>
      </p:sp>
      <p:sp>
        <p:nvSpPr>
          <p:cNvPr id="70" name="Google Shape;70;p9"/>
          <p:cNvSpPr/>
          <p:nvPr/>
        </p:nvSpPr>
        <p:spPr>
          <a:xfrm>
            <a:off x="12479593" y="1641306"/>
            <a:ext cx="762001" cy="762001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 Light"/>
              <a:buNone/>
            </a:pPr>
            <a:endParaRPr sz="216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11493804" y="5670930"/>
            <a:ext cx="2285673" cy="457201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1" indent="1371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600"/>
              <a:buFont typeface="Gill Sans"/>
              <a:buNone/>
            </a:pPr>
            <a:r>
              <a:rPr lang="en-US" sz="2160" b="1" i="0" u="none" strike="noStrike" cap="none" dirty="0">
                <a:solidFill>
                  <a:srgbClr val="FEFDFF"/>
                </a:solidFill>
                <a:latin typeface="Gill Sans"/>
                <a:ea typeface="Gill Sans"/>
                <a:cs typeface="Gill Sans"/>
                <a:sym typeface="Gill Sans"/>
              </a:rPr>
              <a:t>Highlight box</a:t>
            </a:r>
            <a:endParaRPr sz="504" dirty="0"/>
          </a:p>
        </p:txBody>
      </p:sp>
      <p:sp>
        <p:nvSpPr>
          <p:cNvPr id="72" name="Google Shape;72;p9"/>
          <p:cNvSpPr/>
          <p:nvPr/>
        </p:nvSpPr>
        <p:spPr>
          <a:xfrm>
            <a:off x="11493804" y="6409849"/>
            <a:ext cx="2285673" cy="762001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1" indent="1371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600"/>
              <a:buFont typeface="Gill Sans"/>
              <a:buNone/>
            </a:pPr>
            <a:r>
              <a:rPr lang="en-US" sz="2160" b="1" i="0" u="none" strike="noStrike" cap="none" dirty="0">
                <a:solidFill>
                  <a:srgbClr val="FEFDFF"/>
                </a:solidFill>
                <a:latin typeface="Gill Sans"/>
                <a:ea typeface="Gill Sans"/>
                <a:cs typeface="Gill Sans"/>
                <a:sym typeface="Gill Sans"/>
              </a:rPr>
              <a:t>Highlight box</a:t>
            </a:r>
            <a:endParaRPr sz="504" dirty="0"/>
          </a:p>
          <a:p>
            <a:pPr marL="0" marR="0" lvl="1" indent="1371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600"/>
              <a:buFont typeface="Gill Sans"/>
              <a:buNone/>
            </a:pPr>
            <a:r>
              <a:rPr lang="en-US" sz="2160" b="1" i="0" u="none" strike="noStrike" cap="none" dirty="0">
                <a:solidFill>
                  <a:srgbClr val="FEFDFF"/>
                </a:solidFill>
                <a:latin typeface="Gill Sans"/>
                <a:ea typeface="Gill Sans"/>
                <a:cs typeface="Gill Sans"/>
                <a:sym typeface="Gill Sans"/>
              </a:rPr>
              <a:t>2 line</a:t>
            </a:r>
            <a:endParaRPr sz="504" dirty="0"/>
          </a:p>
        </p:txBody>
      </p:sp>
      <p:grpSp>
        <p:nvGrpSpPr>
          <p:cNvPr id="73" name="Google Shape;73;p9"/>
          <p:cNvGrpSpPr/>
          <p:nvPr/>
        </p:nvGrpSpPr>
        <p:grpSpPr>
          <a:xfrm>
            <a:off x="544234" y="1812756"/>
            <a:ext cx="907956" cy="419101"/>
            <a:chOff x="0" y="0"/>
            <a:chExt cx="1513259" cy="698500"/>
          </a:xfrm>
        </p:grpSpPr>
        <p:sp>
          <p:nvSpPr>
            <p:cNvPr id="74" name="Google Shape;74;p9"/>
            <p:cNvSpPr/>
            <p:nvPr/>
          </p:nvSpPr>
          <p:spPr>
            <a:xfrm>
              <a:off x="0" y="0"/>
              <a:ext cx="420525" cy="698500"/>
            </a:xfrm>
            <a:prstGeom prst="rect">
              <a:avLst/>
            </a:prstGeom>
            <a:solidFill>
              <a:srgbClr val="B7313C"/>
            </a:solidFill>
            <a:ln w="63500" cap="flat" cmpd="sng">
              <a:solidFill>
                <a:srgbClr val="B7313C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Helvetica Neue Light"/>
                <a:buNone/>
              </a:pPr>
              <a:endParaRPr sz="216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75" name="Google Shape;75;p9"/>
            <p:cNvCxnSpPr/>
            <p:nvPr/>
          </p:nvCxnSpPr>
          <p:spPr>
            <a:xfrm>
              <a:off x="115993" y="573147"/>
              <a:ext cx="1397266" cy="1"/>
            </a:xfrm>
            <a:prstGeom prst="straightConnector1">
              <a:avLst/>
            </a:prstGeom>
            <a:noFill/>
            <a:ln w="76200" cap="flat" cmpd="sng">
              <a:solidFill>
                <a:srgbClr val="696969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76" name="Google Shape;76;p9"/>
          <p:cNvSpPr txBox="1"/>
          <p:nvPr/>
        </p:nvSpPr>
        <p:spPr>
          <a:xfrm>
            <a:off x="8843333" y="7632259"/>
            <a:ext cx="5322538" cy="49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7313C"/>
              </a:buClr>
              <a:buSzPts val="2400"/>
              <a:buFont typeface="Gill Sans"/>
              <a:buNone/>
            </a:pPr>
            <a:r>
              <a:rPr lang="en-US" sz="1440" b="0" i="0" u="none" strike="noStrike" cap="none" dirty="0">
                <a:solidFill>
                  <a:srgbClr val="B7313C"/>
                </a:solidFill>
                <a:latin typeface="Gill Sans"/>
                <a:ea typeface="Gill Sans"/>
                <a:cs typeface="Gill Sans"/>
                <a:sym typeface="Gill Sans"/>
              </a:rPr>
              <a:t>L. M. Milanese | Group Meeting | October 6 2017 |</a:t>
            </a:r>
            <a:endParaRPr sz="504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32472" y="214313"/>
            <a:ext cx="9365457" cy="182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/>
          <a:lstStyle>
            <a:lvl1pPr marR="0" lvl="0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32472" y="2185987"/>
            <a:ext cx="9365457" cy="530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/>
          <a:lstStyle>
            <a:lvl1pPr marL="457200" marR="0" lvl="0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172462" y="7843837"/>
            <a:ext cx="279761" cy="28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32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32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32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32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32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32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32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32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32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1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1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0.png"/><Relationship Id="rId12" Type="http://schemas.openxmlformats.org/officeDocument/2006/relationships/image" Target="../media/image62.png"/><Relationship Id="rId2" Type="http://schemas.openxmlformats.org/officeDocument/2006/relationships/video" Target="../media/media1.mp4"/><Relationship Id="rId16" Type="http://schemas.openxmlformats.org/officeDocument/2006/relationships/image" Target="../media/image64.png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openxmlformats.org/officeDocument/2006/relationships/image" Target="../media/image22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51.pn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image" Target="../media/image480.png"/><Relationship Id="rId7" Type="http://schemas.openxmlformats.org/officeDocument/2006/relationships/image" Target="../media/image68.png"/><Relationship Id="rId12" Type="http://schemas.openxmlformats.org/officeDocument/2006/relationships/image" Target="../media/image5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590.png"/><Relationship Id="rId10" Type="http://schemas.openxmlformats.org/officeDocument/2006/relationships/image" Target="../media/image71.png"/><Relationship Id="rId4" Type="http://schemas.openxmlformats.org/officeDocument/2006/relationships/image" Target="../media/image660.png"/><Relationship Id="rId9" Type="http://schemas.openxmlformats.org/officeDocument/2006/relationships/image" Target="../media/image70.png"/><Relationship Id="rId14" Type="http://schemas.openxmlformats.org/officeDocument/2006/relationships/image" Target="../media/image5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0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4" Type="http://schemas.openxmlformats.org/officeDocument/2006/relationships/image" Target="../media/image6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0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media" Target="../media/media6.mp4"/><Relationship Id="rId7" Type="http://schemas.openxmlformats.org/officeDocument/2006/relationships/image" Target="../media/image7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10.png"/><Relationship Id="rId4" Type="http://schemas.openxmlformats.org/officeDocument/2006/relationships/video" Target="../media/media6.mp4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10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13" Type="http://schemas.openxmlformats.org/officeDocument/2006/relationships/image" Target="../media/image81.png"/><Relationship Id="rId3" Type="http://schemas.microsoft.com/office/2007/relationships/media" Target="../media/media4.mp4"/><Relationship Id="rId7" Type="http://schemas.openxmlformats.org/officeDocument/2006/relationships/image" Target="../media/image820.png"/><Relationship Id="rId12" Type="http://schemas.openxmlformats.org/officeDocument/2006/relationships/image" Target="../media/image5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35.xml"/><Relationship Id="rId11" Type="http://schemas.openxmlformats.org/officeDocument/2006/relationships/image" Target="../media/image8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9.png"/><Relationship Id="rId10" Type="http://schemas.openxmlformats.org/officeDocument/2006/relationships/image" Target="../media/image77.png"/><Relationship Id="rId4" Type="http://schemas.openxmlformats.org/officeDocument/2006/relationships/video" Target="../media/media4.mp4"/><Relationship Id="rId9" Type="http://schemas.openxmlformats.org/officeDocument/2006/relationships/image" Target="../media/image82.png"/><Relationship Id="rId1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26.png"/><Relationship Id="rId4" Type="http://schemas.openxmlformats.org/officeDocument/2006/relationships/image" Target="../media/image12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2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4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video" Target="../media/media3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1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/>
        </p:nvSpPr>
        <p:spPr>
          <a:xfrm>
            <a:off x="23693" y="1548848"/>
            <a:ext cx="9814564" cy="208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ts val="5000"/>
              </a:lnSpc>
              <a:buClr>
                <a:srgbClr val="FFFFFF"/>
              </a:buClr>
              <a:buSzPts val="72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Physics-informed machine learning techniques for edge plasma turbulence modelling in computational theory and experiment</a:t>
            </a:r>
            <a:endParaRPr sz="36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Google Shape;113;p15">
                <a:extLst>
                  <a:ext uri="{FF2B5EF4-FFF2-40B4-BE49-F238E27FC236}">
                    <a16:creationId xmlns:a16="http://schemas.microsoft.com/office/drawing/2014/main" id="{03B8D5B7-8F27-FA60-C62E-3D8E90F310D9}"/>
                  </a:ext>
                </a:extLst>
              </p:cNvPr>
              <p:cNvSpPr/>
              <p:nvPr/>
            </p:nvSpPr>
            <p:spPr>
              <a:xfrm>
                <a:off x="23693" y="4055217"/>
                <a:ext cx="9946784" cy="2040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t" anchorCtr="0">
                <a:noAutofit/>
              </a:bodyPr>
              <a:lstStyle/>
              <a:p>
                <a:pPr marL="34679" marR="34679">
                  <a:lnSpc>
                    <a:spcPct val="120000"/>
                  </a:lnSpc>
                  <a:buSzPts val="4400"/>
                </a:pPr>
                <a:endParaRPr lang="en-US" sz="2000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34679" marR="34679">
                  <a:lnSpc>
                    <a:spcPct val="120000"/>
                  </a:lnSpc>
                  <a:buSzPts val="4400"/>
                </a:pPr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A. Mathew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s</m:t>
                        </m:r>
                      </m:e>
                      <m:sup>
                        <m:r>
                          <a:rPr lang="en-US" sz="2000" b="0" i="1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1∗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J.W. </a:t>
                </a:r>
                <a:r>
                  <a:rPr lang="en-US" sz="2000" dirty="0" err="1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Hughe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s</m:t>
                        </m:r>
                      </m:e>
                      <m:sup>
                        <m: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J. </a:t>
                </a:r>
                <a:r>
                  <a:rPr lang="en-US" sz="2000" dirty="0" err="1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Terr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y</m:t>
                        </m:r>
                      </m:e>
                      <m:sup>
                        <m:r>
                          <a:rPr lang="en-US" sz="2000" i="1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S.G. Bae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k</m:t>
                        </m:r>
                      </m:e>
                      <m:sup>
                        <m:r>
                          <a:rPr lang="en-US" sz="2000" i="1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M. </a:t>
                </a:r>
                <a:r>
                  <a:rPr lang="en-US" sz="2000" dirty="0" err="1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Francisque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z</m:t>
                        </m:r>
                      </m:e>
                      <m:sup>
                        <m: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N. Mandel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l</m:t>
                        </m:r>
                      </m:e>
                      <m:sup>
                        <m:r>
                          <a:rPr lang="en-US" sz="2000" b="0" i="1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A.Q. </a:t>
                </a:r>
                <a:r>
                  <a:rPr lang="en-US" sz="2000" dirty="0" err="1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Kuan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g</m:t>
                        </m:r>
                      </m:e>
                      <m:sup>
                        <m:r>
                          <a:rPr lang="en-US" sz="2000" b="0" i="1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B. </a:t>
                </a:r>
                <a:r>
                  <a:rPr lang="en-US" sz="2000" dirty="0" err="1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LaBombar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d</m:t>
                        </m:r>
                      </m:e>
                      <m:sup>
                        <m:r>
                          <a:rPr lang="en-US" sz="2000" i="1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M.A. Mille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r</m:t>
                        </m:r>
                      </m:e>
                      <m:sup>
                        <m:r>
                          <a:rPr lang="en-US" sz="2000" i="1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D. Stotle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r</m:t>
                        </m:r>
                      </m:e>
                      <m:sup>
                        <m:r>
                          <a:rPr lang="en-US" sz="2000" i="1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D. </a:t>
                </a:r>
                <a:r>
                  <a:rPr lang="en-US" sz="2000" dirty="0" err="1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Reite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r</m:t>
                        </m:r>
                      </m:e>
                      <m:sup>
                        <m:r>
                          <a:rPr lang="en-US" sz="2000" b="0" i="1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W. </a:t>
                </a:r>
                <a:r>
                  <a:rPr lang="en-US" sz="2000" dirty="0" err="1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Zholobenk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o</m:t>
                        </m:r>
                      </m:e>
                      <m:sup>
                        <m:r>
                          <a:rPr lang="en-US" sz="2000" b="0" i="1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M. Got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o</m:t>
                        </m:r>
                      </m:e>
                      <m:sup>
                        <m:r>
                          <a:rPr lang="en-US" sz="2000" b="0" i="1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D.R. </a:t>
                </a:r>
                <a:r>
                  <a:rPr lang="en-US" sz="2000" dirty="0" err="1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Hatc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h</m:t>
                        </m:r>
                      </m:e>
                      <m:sup>
                        <m:r>
                          <a:rPr lang="en-US" sz="2000" b="0" i="1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B. </a:t>
                </a:r>
                <a:r>
                  <a:rPr lang="en-US" sz="2000" dirty="0" err="1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Zh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u</m:t>
                        </m:r>
                      </m:e>
                      <m:sup>
                        <m:r>
                          <a:rPr lang="en-US" sz="2000" b="0" i="1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A. Haki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m</m:t>
                        </m:r>
                      </m:e>
                      <m:sup>
                        <m:r>
                          <a:rPr lang="en-US" sz="2000" i="1" dirty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n w="3175"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, B.N. Roger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s</m:t>
                        </m:r>
                      </m:e>
                      <m:sup>
                        <m:r>
                          <a:rPr lang="en-US" sz="2000" b="0" i="1" dirty="0" smtClean="0">
                            <a:ln w="3175"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Avenir"/>
                            <a:cs typeface="Avenir"/>
                            <a:sym typeface="Avenir"/>
                          </a:rPr>
                          <m:t>9</m:t>
                        </m:r>
                      </m:sup>
                    </m:sSup>
                  </m:oMath>
                </a14:m>
                <a:endParaRPr lang="en-US" sz="2000" dirty="0">
                  <a:ln w="31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34679" marR="34679">
                  <a:lnSpc>
                    <a:spcPct val="120000"/>
                  </a:lnSpc>
                  <a:buSzPts val="4400"/>
                </a:pPr>
                <a:br>
                  <a:rPr lang="en-US" sz="2000" baseline="300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</a:br>
                <a:r>
                  <a:rPr lang="en-US" sz="2000" baseline="300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1</a:t>
                </a:r>
                <a:r>
                  <a:rPr lang="en-US" sz="2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MIT PSFC, </a:t>
                </a:r>
                <a:r>
                  <a:rPr lang="en-US" sz="2000" baseline="30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2</a:t>
                </a:r>
                <a:r>
                  <a:rPr lang="en-US" sz="2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PPPL, </a:t>
                </a:r>
                <a:r>
                  <a:rPr lang="en-US" sz="2000" baseline="30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3</a:t>
                </a:r>
                <a:r>
                  <a:rPr lang="en-US" sz="2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CFS, </a:t>
                </a:r>
                <a:r>
                  <a:rPr lang="en-US" sz="2000" baseline="30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4</a:t>
                </a:r>
                <a:r>
                  <a:rPr lang="en-US" sz="2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HHU, </a:t>
                </a:r>
                <a:r>
                  <a:rPr lang="en-US" sz="2000" baseline="300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5</a:t>
                </a:r>
                <a:r>
                  <a:rPr lang="en-US" sz="2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IPP, </a:t>
                </a:r>
                <a:r>
                  <a:rPr lang="en-US" sz="2000" baseline="30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6</a:t>
                </a:r>
                <a:r>
                  <a:rPr lang="en-US" sz="2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IFS (Japan), </a:t>
                </a:r>
                <a:r>
                  <a:rPr lang="en-US" sz="2000" baseline="30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7</a:t>
                </a:r>
                <a:r>
                  <a:rPr lang="en-US" sz="2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IFS (UT-Austin), </a:t>
                </a:r>
                <a:r>
                  <a:rPr lang="en-US" sz="2000" baseline="30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8</a:t>
                </a:r>
                <a:r>
                  <a:rPr lang="en-US" sz="2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LLNL, </a:t>
                </a:r>
                <a:r>
                  <a:rPr lang="en-US" sz="2000" baseline="30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9</a:t>
                </a:r>
                <a:r>
                  <a:rPr lang="en-US" sz="20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Dartmouth</a:t>
                </a:r>
                <a:endParaRPr lang="en-US" sz="2000" dirty="0"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34679" marR="34679">
                  <a:lnSpc>
                    <a:spcPct val="120000"/>
                  </a:lnSpc>
                  <a:buSzPts val="4400"/>
                </a:pPr>
                <a:r>
                  <a:rPr lang="en-US" sz="20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*Current affiliation: Vow</a:t>
                </a:r>
              </a:p>
              <a:p>
                <a:pPr marL="34679" marR="34679">
                  <a:lnSpc>
                    <a:spcPct val="120000"/>
                  </a:lnSpc>
                  <a:buSzPts val="4400"/>
                </a:pPr>
                <a:endParaRPr lang="en-US" sz="2000" dirty="0">
                  <a:solidFill>
                    <a:schemeClr val="tx1"/>
                  </a:solidFill>
                  <a:latin typeface="Avenir"/>
                </a:endParaRPr>
              </a:p>
              <a:p>
                <a:endParaRPr lang="en-US" sz="400" dirty="0">
                  <a:ln>
                    <a:noFill/>
                  </a:ln>
                  <a:solidFill>
                    <a:schemeClr val="tx1"/>
                  </a:solidFill>
                  <a:latin typeface="Avenir"/>
                </a:endParaRPr>
              </a:p>
              <a:p>
                <a:endParaRPr lang="en-US" sz="400" dirty="0">
                  <a:ln>
                    <a:noFill/>
                  </a:ln>
                  <a:solidFill>
                    <a:schemeClr val="tx1"/>
                  </a:solidFill>
                  <a:latin typeface="Avenir"/>
                </a:endParaRP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Avenir"/>
                  </a:rPr>
                  <a:t>Funding support came from the Natural Sciences and Engineering Research Council of Canada (NSERC) </a:t>
                </a: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Avenir"/>
                  </a:rPr>
                  <a:t>through the doctoral postgraduate scholarship (PGS D), U.S. Department of Energy (DOE) Office of Science </a:t>
                </a: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Avenir"/>
                  </a:rPr>
                  <a:t>under the Fusion Energy Sciences program by contract DE-SC0014264, Joseph P. Kearney Fellowship, </a:t>
                </a: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Avenir"/>
                  </a:rPr>
                  <a:t>and the Manson Benedict Fellowship from the Department of Nuclear Science and Engineering at MIT.</a:t>
                </a:r>
              </a:p>
              <a:p>
                <a:r>
                  <a:rPr lang="en-US" sz="1500" dirty="0">
                    <a:solidFill>
                      <a:schemeClr val="tx1"/>
                    </a:solidFill>
                    <a:latin typeface="Avenir"/>
                  </a:rPr>
                  <a:t>All work was conducted by the primary author whilst at the Massachusetts Institute of Technology</a:t>
                </a:r>
              </a:p>
            </p:txBody>
          </p:sp>
        </mc:Choice>
        <mc:Fallback>
          <p:sp>
            <p:nvSpPr>
              <p:cNvPr id="2" name="Google Shape;113;p15">
                <a:extLst>
                  <a:ext uri="{FF2B5EF4-FFF2-40B4-BE49-F238E27FC236}">
                    <a16:creationId xmlns:a16="http://schemas.microsoft.com/office/drawing/2014/main" id="{03B8D5B7-8F27-FA60-C62E-3D8E90F310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3" y="4055217"/>
                <a:ext cx="9946784" cy="2040228"/>
              </a:xfrm>
              <a:prstGeom prst="rect">
                <a:avLst/>
              </a:prstGeom>
              <a:blipFill>
                <a:blip r:embed="rId3"/>
                <a:stretch>
                  <a:fillRect l="-764" b="-1061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416;p18"/>
              <p:cNvSpPr txBox="1"/>
              <p:nvPr/>
            </p:nvSpPr>
            <p:spPr>
              <a:xfrm>
                <a:off x="14912" y="-125232"/>
                <a:ext cx="14363700" cy="54938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marL="457200" indent="-457200">
                  <a:lnSpc>
                    <a:spcPct val="140000"/>
                  </a:lnSpc>
                  <a:spcBef>
                    <a:spcPts val="1080"/>
                  </a:spcBef>
                  <a:buSzPct val="150000"/>
                  <a:buFont typeface="Arial" panose="020B0604020202020204" pitchFamily="34" charset="0"/>
                  <a:buChar char="•"/>
                </a:pPr>
                <a:endParaRPr lang="en-US" sz="3360" b="0" i="0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tx1"/>
                  </a:solidFill>
                  <a:latin typeface="Cambria Math" panose="02040503050406030204" pitchFamily="18" charset="0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spcBef>
                    <a:spcPts val="1080"/>
                  </a:spcBef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Every elementary operation in the                                                                           network has its derivative stored exactly</a:t>
                </a:r>
              </a:p>
              <a:p>
                <a:pPr marL="457200" indent="-457200">
                  <a:lnSpc>
                    <a:spcPct val="140000"/>
                  </a:lnSpc>
                  <a:spcBef>
                    <a:spcPts val="1080"/>
                  </a:spcBef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Not an approximation (machine precision)</a:t>
                </a:r>
              </a:p>
              <a:p>
                <a:pPr marL="457200" indent="-457200">
                  <a:lnSpc>
                    <a:spcPct val="140000"/>
                  </a:lnSpc>
                  <a:spcBef>
                    <a:spcPts val="1080"/>
                  </a:spcBef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𝑢</m:t>
                    </m:r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→</m:t>
                    </m:r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𝑛</m:t>
                    </m:r>
                    <m:r>
                      <a:rPr lang="en-US" sz="3360" i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sz="3360" i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en-US" sz="3360" b="0" i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𝑣</m:t>
                        </m:r>
                      </m:e>
                      <m:sub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||</m:t>
                        </m:r>
                        <m: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venir"/>
                      </a:rPr>
                      <m:t>,</m:t>
                    </m:r>
                    <m:sSub>
                      <m:sSubPr>
                        <m:ctrlPr>
                          <a:rPr lang="ar-AE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𝑣</m:t>
                        </m:r>
                      </m:e>
                      <m:sub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||</m:t>
                        </m:r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𝑖</m:t>
                        </m:r>
                      </m:sub>
                    </m:sSub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venir"/>
                      </a:rPr>
                      <m:t>,</m:t>
                    </m:r>
                    <m:sSub>
                      <m:sSubPr>
                        <m:ctrlPr>
                          <a:rPr lang="ar-AE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  <m:r>
                      <a:rPr lang="en-US" sz="3360" i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𝑖</m:t>
                        </m:r>
                      </m:sub>
                    </m:sSub>
                  </m:oMath>
                </a14:m>
                <a:endParaRPr lang="en-US" sz="336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spcBef>
                    <a:spcPts val="1080"/>
                  </a:spcBef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𝑤</m:t>
                        </m:r>
                      </m:e>
                      <m:sub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1</m:t>
                        </m:r>
                      </m:sub>
                    </m:sSub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venir"/>
                      </a:rPr>
                      <m:t>,</m:t>
                    </m:r>
                    <m:sSub>
                      <m:sSubPr>
                        <m:ctrlPr>
                          <a:rPr lang="ar-AE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𝑤</m:t>
                        </m:r>
                      </m:e>
                      <m:sub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2</m:t>
                        </m:r>
                      </m:sub>
                    </m:sSub>
                    <m:r>
                      <a:rPr lang="en-US" sz="3360" i="1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→</m:t>
                    </m:r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𝑥</m:t>
                    </m:r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, </m:t>
                    </m:r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𝑦</m:t>
                    </m:r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, </m:t>
                    </m:r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𝑧</m:t>
                    </m:r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, </m:t>
                    </m:r>
                    <m:r>
                      <a:rPr lang="en-US" sz="3360" b="0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𝑡</m:t>
                    </m:r>
                  </m:oMath>
                </a14:m>
                <a:endParaRPr lang="en-US" sz="336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spcBef>
                    <a:spcPts val="1080"/>
                  </a:spcBef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Chain rule used to construct                                                                                                                                       every term in PDEs (e.g.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36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∂</m:t>
                    </m:r>
                    <m:r>
                      <a:rPr lang="en-US" sz="3360" i="1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𝑛</m:t>
                    </m:r>
                    <m:r>
                      <m:rPr>
                        <m:nor/>
                      </m:rPr>
                      <a:rPr lang="en-US" sz="336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Avenir"/>
                      </a:rPr>
                      <m:t>/</m:t>
                    </m:r>
                    <m:r>
                      <m:rPr>
                        <m:nor/>
                      </m:rPr>
                      <a:rPr lang="en-US" sz="336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∂</m:t>
                    </m:r>
                    <m:r>
                      <a:rPr lang="en-US" sz="3360" i="1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Avenir"/>
                      </a:rPr>
                      <m:t>𝑡</m:t>
                    </m:r>
                  </m:oMath>
                </a14:m>
                <a:r>
                  <a:rPr lang="en-US" sz="336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)</a:t>
                </a:r>
              </a:p>
              <a:p>
                <a:pPr marL="457200" indent="-457200">
                  <a:lnSpc>
                    <a:spcPct val="140000"/>
                  </a:lnSpc>
                  <a:spcBef>
                    <a:spcPts val="1080"/>
                  </a:spcBef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GDB = discrete | PINN = continuous</a:t>
                </a:r>
              </a:p>
              <a:p>
                <a:pPr marL="457200" indent="-457200">
                  <a:lnSpc>
                    <a:spcPct val="140000"/>
                  </a:lnSpc>
                  <a:spcBef>
                    <a:spcPts val="1080"/>
                  </a:spcBef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Solving PDEs via optimization</a:t>
                </a:r>
              </a:p>
              <a:p>
                <a:pPr>
                  <a:lnSpc>
                    <a:spcPct val="140000"/>
                  </a:lnSpc>
                  <a:spcBef>
                    <a:spcPts val="1080"/>
                  </a:spcBef>
                  <a:buSzPct val="150000"/>
                </a:pPr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5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2" y="-125232"/>
                <a:ext cx="14363700" cy="5493854"/>
              </a:xfrm>
              <a:prstGeom prst="rect">
                <a:avLst/>
              </a:prstGeom>
              <a:blipFill>
                <a:blip r:embed="rId3"/>
                <a:stretch>
                  <a:fillRect l="-2121" r="-22698" b="-582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PDEs are constructed by aid of automatic differentiation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8" y="1093303"/>
            <a:ext cx="8460686" cy="67685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Google Shape;416;p18"/>
              <p:cNvSpPr txBox="1"/>
              <p:nvPr/>
            </p:nvSpPr>
            <p:spPr>
              <a:xfrm>
                <a:off x="8955157" y="1214798"/>
                <a:ext cx="2345634" cy="7916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360" i="1" smtClean="0">
                          <a:ln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Avenir"/>
                        </a:rPr>
                        <m:t>𝑢</m:t>
                      </m:r>
                      <m:r>
                        <a:rPr lang="en-US" sz="3360" b="0" i="1" smtClean="0">
                          <a:ln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Avenir"/>
                        </a:rPr>
                        <m:t>(</m:t>
                      </m:r>
                      <m:sSub>
                        <m:sSubPr>
                          <m:ctrlPr>
                            <a:rPr lang="ar-AE" sz="3360" i="1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</m:ctrlPr>
                        </m:sSubPr>
                        <m:e>
                          <m:r>
                            <a:rPr lang="en-US" sz="3360" b="0" i="1" smtClean="0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𝑤</m:t>
                          </m:r>
                        </m:e>
                        <m:sub>
                          <m:r>
                            <a:rPr lang="en-US" sz="3360" i="1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1</m:t>
                          </m:r>
                        </m:sub>
                      </m:sSub>
                      <m:r>
                        <a:rPr lang="en-US" sz="3360" i="1">
                          <a:ln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venir"/>
                        </a:rPr>
                        <m:t>,</m:t>
                      </m:r>
                      <m:sSub>
                        <m:sSubPr>
                          <m:ctrlPr>
                            <a:rPr lang="ar-AE" sz="3360" i="1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</m:ctrlPr>
                        </m:sSubPr>
                        <m:e>
                          <m:r>
                            <a:rPr lang="en-US" sz="3360" b="0" i="1" smtClean="0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𝑤</m:t>
                          </m:r>
                        </m:e>
                        <m:sub>
                          <m:r>
                            <a:rPr lang="en-US" sz="3360" i="1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2</m:t>
                          </m:r>
                        </m:sub>
                      </m:sSub>
                      <m:r>
                        <a:rPr lang="en-US" sz="3360" b="0" i="1" smtClean="0">
                          <a:ln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Avenir"/>
                        </a:rPr>
                        <m:t>)</m:t>
                      </m:r>
                    </m:oMath>
                  </m:oMathPara>
                </a14:m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>
          <p:sp>
            <p:nvSpPr>
              <p:cNvPr id="8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157" y="1214798"/>
                <a:ext cx="2345634" cy="7916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416;p18"/>
          <p:cNvSpPr txBox="1"/>
          <p:nvPr/>
        </p:nvSpPr>
        <p:spPr>
          <a:xfrm flipH="1">
            <a:off x="12182160" y="7178040"/>
            <a:ext cx="516570" cy="47397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endParaRPr lang="en-US" sz="3360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416;p18"/>
              <p:cNvSpPr txBox="1"/>
              <p:nvPr/>
            </p:nvSpPr>
            <p:spPr>
              <a:xfrm flipH="1">
                <a:off x="12165015" y="6969692"/>
                <a:ext cx="550860" cy="754381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3360" i="1" smtClean="0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</m:ctrlPr>
                        </m:sSubPr>
                        <m:e>
                          <m:r>
                            <a:rPr lang="en-US" sz="3360" b="0" i="1" smtClean="0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 </m:t>
                          </m:r>
                          <m:r>
                            <a:rPr lang="en-US" sz="3360" b="0" i="1" smtClean="0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𝑤</m:t>
                          </m:r>
                        </m:e>
                        <m:sub>
                          <m:r>
                            <a:rPr lang="en-US" sz="3360" i="1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2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2165015" y="6969692"/>
                <a:ext cx="550860" cy="7543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416;p18"/>
          <p:cNvSpPr txBox="1"/>
          <p:nvPr/>
        </p:nvSpPr>
        <p:spPr>
          <a:xfrm flipH="1">
            <a:off x="7596278" y="7186427"/>
            <a:ext cx="530452" cy="442729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endParaRPr lang="en-US" sz="3360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Google Shape;416;p18"/>
              <p:cNvSpPr txBox="1"/>
              <p:nvPr/>
            </p:nvSpPr>
            <p:spPr>
              <a:xfrm flipH="1">
                <a:off x="7607708" y="6969692"/>
                <a:ext cx="550860" cy="754381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3360" i="1" smtClean="0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</m:ctrlPr>
                        </m:sSubPr>
                        <m:e>
                          <m:r>
                            <a:rPr lang="en-US" sz="3360" b="0" i="1" smtClean="0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 </m:t>
                          </m:r>
                          <m:r>
                            <a:rPr lang="en-US" sz="3360" b="0" i="1" smtClean="0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𝑤</m:t>
                          </m:r>
                        </m:e>
                        <m:sub>
                          <m:r>
                            <a:rPr lang="en-US" sz="3360" b="0" i="1" smtClean="0">
                              <a:ln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venir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3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07708" y="6969692"/>
                <a:ext cx="550860" cy="7543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9717684" y="3150704"/>
            <a:ext cx="859070" cy="844826"/>
          </a:xfrm>
          <a:prstGeom prst="ellipse">
            <a:avLst/>
          </a:prstGeom>
          <a:solidFill>
            <a:srgbClr val="FFC000">
              <a:alpha val="2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12896" y="4995541"/>
            <a:ext cx="985945" cy="981397"/>
          </a:xfrm>
          <a:prstGeom prst="ellipse">
            <a:avLst/>
          </a:prstGeom>
          <a:solidFill>
            <a:srgbClr val="FFC000">
              <a:alpha val="2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941178" y="5121286"/>
            <a:ext cx="703586" cy="715589"/>
          </a:xfrm>
          <a:prstGeom prst="ellipse">
            <a:avLst/>
          </a:prstGeom>
          <a:solidFill>
            <a:srgbClr val="FFC000">
              <a:alpha val="2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4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9190454" y="2552003"/>
            <a:ext cx="4509484" cy="2042052"/>
          </a:xfrm>
          <a:prstGeom prst="rect">
            <a:avLst/>
          </a:prstGeom>
          <a:solidFill>
            <a:srgbClr val="6CA62C">
              <a:alpha val="22000"/>
            </a:srgb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09017" y="2552003"/>
            <a:ext cx="5438002" cy="2028800"/>
          </a:xfrm>
          <a:prstGeom prst="rect">
            <a:avLst/>
          </a:prstGeom>
          <a:solidFill>
            <a:srgbClr val="C53535">
              <a:alpha val="22000"/>
            </a:srgb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Physics-informed neural networks (PINNs): data-model optimization</a:t>
            </a:r>
          </a:p>
        </p:txBody>
      </p:sp>
      <p:sp>
        <p:nvSpPr>
          <p:cNvPr id="45" name="Google Shape;558;p21"/>
          <p:cNvSpPr txBox="1"/>
          <p:nvPr/>
        </p:nvSpPr>
        <p:spPr>
          <a:xfrm>
            <a:off x="12103711" y="1986122"/>
            <a:ext cx="1740167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3360" dirty="0">
                <a:solidFill>
                  <a:srgbClr val="6CA62C"/>
                </a:solidFill>
                <a:latin typeface="Avenir"/>
                <a:ea typeface="Avenir"/>
                <a:cs typeface="Avenir"/>
                <a:sym typeface="Avenir"/>
              </a:rPr>
              <a:t>MODEL</a:t>
            </a:r>
            <a:endParaRPr sz="3360" dirty="0">
              <a:solidFill>
                <a:srgbClr val="6CA62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" name="Google Shape;558;p21"/>
          <p:cNvSpPr txBox="1"/>
          <p:nvPr/>
        </p:nvSpPr>
        <p:spPr>
          <a:xfrm>
            <a:off x="2377232" y="1990021"/>
            <a:ext cx="1332878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3360" dirty="0">
                <a:solidFill>
                  <a:srgbClr val="C53535"/>
                </a:solidFill>
                <a:latin typeface="Avenir"/>
                <a:ea typeface="Avenir"/>
                <a:cs typeface="Avenir"/>
                <a:sym typeface="Avenir"/>
              </a:rPr>
              <a:t>DATA</a:t>
            </a:r>
            <a:endParaRPr sz="3360" dirty="0">
              <a:solidFill>
                <a:srgbClr val="C5353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" name="Google Shape;558;p21"/>
          <p:cNvSpPr txBox="1"/>
          <p:nvPr/>
        </p:nvSpPr>
        <p:spPr>
          <a:xfrm>
            <a:off x="0" y="1147816"/>
            <a:ext cx="14630400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algn="ctr"/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GOAL:</a:t>
            </a:r>
            <a:r>
              <a:rPr lang="en-US" sz="336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Make the </a:t>
            </a:r>
            <a:r>
              <a:rPr lang="en-US" sz="3360" dirty="0">
                <a:solidFill>
                  <a:srgbClr val="C53535"/>
                </a:solidFill>
                <a:latin typeface="Avenir"/>
                <a:ea typeface="Avenir"/>
                <a:cs typeface="Avenir"/>
                <a:sym typeface="Avenir"/>
              </a:rPr>
              <a:t>DATA</a:t>
            </a:r>
            <a:r>
              <a:rPr lang="en-US" sz="336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and </a:t>
            </a:r>
            <a:r>
              <a:rPr lang="en-US" sz="3360" dirty="0">
                <a:solidFill>
                  <a:srgbClr val="6CA62C"/>
                </a:solidFill>
                <a:latin typeface="Avenir"/>
                <a:ea typeface="Avenir"/>
                <a:cs typeface="Avenir"/>
                <a:sym typeface="Avenir"/>
              </a:rPr>
              <a:t>MODEL </a:t>
            </a:r>
            <a:r>
              <a:rPr lang="en-US" sz="336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loss terms as close to 0 as possible</a:t>
            </a:r>
            <a:endParaRPr sz="3360" dirty="0">
              <a:solidFill>
                <a:schemeClr val="tx1">
                  <a:lumMod val="50000"/>
                  <a:lumOff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577" y="5004012"/>
            <a:ext cx="9229245" cy="2599041"/>
          </a:xfrm>
          <a:prstGeom prst="rect">
            <a:avLst/>
          </a:prstGeom>
          <a:ln w="19050">
            <a:solidFill>
              <a:srgbClr val="6CA62C"/>
            </a:solidFill>
          </a:ln>
        </p:spPr>
      </p:pic>
      <p:sp>
        <p:nvSpPr>
          <p:cNvPr id="20" name="Google Shape;558;p21"/>
          <p:cNvSpPr txBox="1"/>
          <p:nvPr/>
        </p:nvSpPr>
        <p:spPr>
          <a:xfrm>
            <a:off x="7947019" y="2949568"/>
            <a:ext cx="1230183" cy="131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algn="ctr"/>
            <a:r>
              <a:rPr lang="en-US" sz="75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+</a:t>
            </a:r>
            <a:endParaRPr sz="7500" dirty="0">
              <a:ln>
                <a:solidFill>
                  <a:schemeClr val="bg1">
                    <a:lumMod val="85000"/>
                    <a:alpha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" name="Google Shape;558;p21"/>
          <p:cNvSpPr txBox="1"/>
          <p:nvPr/>
        </p:nvSpPr>
        <p:spPr>
          <a:xfrm>
            <a:off x="417301" y="3282671"/>
            <a:ext cx="2161256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algn="ctr"/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LOSS</a:t>
            </a:r>
            <a:r>
              <a:rPr lang="en-US" sz="336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=</a:t>
            </a:r>
            <a:endParaRPr sz="3360" dirty="0">
              <a:solidFill>
                <a:schemeClr val="tx1">
                  <a:lumMod val="50000"/>
                  <a:lumOff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" name="33391501_den2d_comp16-12.0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9135" y="4978368"/>
            <a:ext cx="3905150" cy="292886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47117" y="2650335"/>
                <a:ext cx="5424747" cy="18172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sz="4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  <m:sup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en-US" sz="4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  <m:sup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US" sz="4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en-US" sz="4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4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117" y="2650335"/>
                <a:ext cx="5424747" cy="18172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761397" y="2623445"/>
                <a:ext cx="5424747" cy="1872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4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42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  <m:sup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en-US" sz="4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42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  <m:sup>
                                          <m:r>
                                            <a:rPr lang="en-US" sz="4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4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1397" y="2623445"/>
                <a:ext cx="5424747" cy="18727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9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16;p18"/>
          <p:cNvSpPr txBox="1"/>
          <p:nvPr/>
        </p:nvSpPr>
        <p:spPr>
          <a:xfrm>
            <a:off x="9011478" y="851706"/>
            <a:ext cx="1319867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latin typeface="Avenir"/>
                <a:ea typeface="Avenir"/>
                <a:cs typeface="Avenir"/>
                <a:sym typeface="Avenir"/>
              </a:rPr>
              <a:t>PINN</a:t>
            </a:r>
            <a:endParaRPr lang="en-US" sz="22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3934695" y="1006002"/>
            <a:ext cx="4805271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latin typeface="Avenir"/>
                <a:ea typeface="Avenir"/>
                <a:cs typeface="Avenir"/>
                <a:sym typeface="Avenir"/>
              </a:rPr>
              <a:t>DATA            THEORY</a:t>
            </a:r>
            <a:endParaRPr lang="en-US" sz="2200" dirty="0"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567;p22"/>
              <p:cNvSpPr txBox="1"/>
              <p:nvPr/>
            </p:nvSpPr>
            <p:spPr>
              <a:xfrm>
                <a:off x="167308" y="171547"/>
                <a:ext cx="14294126" cy="695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Only 2-dimensional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of the 3-dimensional plasma observed</a:t>
                </a:r>
              </a:p>
            </p:txBody>
          </p:sp>
        </mc:Choice>
        <mc:Fallback xmlns="">
          <p:sp>
            <p:nvSpPr>
              <p:cNvPr id="2" name="Google Shape;567;p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08" y="171547"/>
                <a:ext cx="14294126" cy="695880"/>
              </a:xfrm>
              <a:prstGeom prst="rect">
                <a:avLst/>
              </a:prstGeom>
              <a:blipFill>
                <a:blip r:embed="rId3"/>
                <a:stretch>
                  <a:fillRect l="-1620" t="-12281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9051234" y="1779661"/>
            <a:ext cx="1325218" cy="132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416;p18"/>
              <p:cNvSpPr txBox="1"/>
              <p:nvPr/>
            </p:nvSpPr>
            <p:spPr>
              <a:xfrm>
                <a:off x="4058846" y="1549977"/>
                <a:ext cx="1496881" cy="949313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:r>
                  <a:rPr lang="en-US" sz="3200" dirty="0">
                    <a:solidFill>
                      <a:schemeClr val="tx1"/>
                    </a:solidFill>
                    <a:latin typeface="Avenir Book" panose="02000503020000020003" pitchFamily="2" charset="0"/>
                    <a:ea typeface="Cambria Math" panose="02040503050406030204" pitchFamily="18" charset="0"/>
                    <a:cs typeface="Avenir"/>
                    <a:sym typeface="Avenir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360" dirty="0">
                    <a:solidFill>
                      <a:schemeClr val="tx1"/>
                    </a:solidFill>
                    <a:latin typeface="Avenir Book" panose="02000503020000020003" pitchFamily="2" charset="0"/>
                    <a:ea typeface="Cambria Math" panose="02040503050406030204" pitchFamily="18" charset="0"/>
                    <a:cs typeface="Avenir"/>
                    <a:sym typeface="Avenir"/>
                  </a:rPr>
                  <a:t>)</a:t>
                </a:r>
              </a:p>
            </p:txBody>
          </p:sp>
        </mc:Choice>
        <mc:Fallback xmlns="">
          <p:sp>
            <p:nvSpPr>
              <p:cNvPr id="16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846" y="1549977"/>
                <a:ext cx="1496881" cy="949313"/>
              </a:xfrm>
              <a:prstGeom prst="rect">
                <a:avLst/>
              </a:prstGeom>
              <a:blipFill>
                <a:blip r:embed="rId4"/>
                <a:stretch>
                  <a:fillRect l="-5042" r="-5882" b="-9211"/>
                </a:stretch>
              </a:blipFill>
              <a:ln w="6032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Google Shape;416;p18"/>
          <p:cNvSpPr txBox="1"/>
          <p:nvPr/>
        </p:nvSpPr>
        <p:spPr>
          <a:xfrm>
            <a:off x="6309949" y="1561701"/>
            <a:ext cx="2600739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n-US" sz="336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Braginskii</a:t>
            </a: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</a:p>
        </p:txBody>
      </p:sp>
      <p:sp>
        <p:nvSpPr>
          <p:cNvPr id="18" name="Google Shape;567;p22"/>
          <p:cNvSpPr txBox="1"/>
          <p:nvPr/>
        </p:nvSpPr>
        <p:spPr>
          <a:xfrm rot="5400000">
            <a:off x="13691824" y="6873211"/>
            <a:ext cx="15392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14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#33883059</a:t>
            </a:r>
            <a:endParaRPr lang="en-US" sz="14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" name="Google Shape;416;p18"/>
          <p:cNvSpPr txBox="1"/>
          <p:nvPr/>
        </p:nvSpPr>
        <p:spPr>
          <a:xfrm>
            <a:off x="5438279" y="1303502"/>
            <a:ext cx="1319867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latin typeface="Avenir"/>
                <a:ea typeface="Avenir"/>
                <a:cs typeface="Avenir"/>
                <a:sym typeface="Avenir"/>
              </a:rPr>
              <a:t>+</a:t>
            </a:r>
            <a:endParaRPr lang="en-US" sz="22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57003" y="1143740"/>
            <a:ext cx="1498975" cy="1333248"/>
          </a:xfrm>
          <a:prstGeom prst="rect">
            <a:avLst/>
          </a:prstGeom>
          <a:solidFill>
            <a:srgbClr val="C53535">
              <a:alpha val="22000"/>
            </a:srgb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50" y="2688889"/>
            <a:ext cx="11887222" cy="5020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36" y="2705147"/>
            <a:ext cx="6167713" cy="50135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00376" y="4688539"/>
            <a:ext cx="508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×</a:t>
            </a:r>
          </a:p>
        </p:txBody>
      </p:sp>
      <p:sp>
        <p:nvSpPr>
          <p:cNvPr id="25" name="Google Shape;416;p18"/>
          <p:cNvSpPr txBox="1"/>
          <p:nvPr/>
        </p:nvSpPr>
        <p:spPr>
          <a:xfrm>
            <a:off x="2855349" y="7457630"/>
            <a:ext cx="8918044" cy="3675020"/>
          </a:xfrm>
          <a:prstGeom prst="rect">
            <a:avLst/>
          </a:prstGeom>
          <a:noFill/>
          <a:ln w="57150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20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*No validation nor testing sets – just one plasma discharge*</a:t>
            </a:r>
          </a:p>
        </p:txBody>
      </p:sp>
      <p:sp>
        <p:nvSpPr>
          <p:cNvPr id="26" name="Google Shape;416;p18"/>
          <p:cNvSpPr txBox="1"/>
          <p:nvPr/>
        </p:nvSpPr>
        <p:spPr>
          <a:xfrm>
            <a:off x="10358358" y="2174834"/>
            <a:ext cx="3586242" cy="692243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2532"/>
              </a:lnSpc>
              <a:buSzPct val="150000"/>
            </a:pPr>
            <a:r>
              <a:rPr lang="en-US" sz="20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Long time series can be easily </a:t>
            </a:r>
          </a:p>
          <a:p>
            <a:pPr algn="ctr">
              <a:lnSpc>
                <a:spcPts val="2532"/>
              </a:lnSpc>
              <a:buSzPct val="150000"/>
            </a:pPr>
            <a:r>
              <a:rPr lang="en-US" sz="20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handled in the framework</a:t>
            </a:r>
          </a:p>
        </p:txBody>
      </p:sp>
    </p:spTree>
    <p:extLst>
      <p:ext uri="{BB962C8B-B14F-4D97-AF65-F5344CB8AC3E}">
        <p14:creationId xmlns:p14="http://schemas.microsoft.com/office/powerpoint/2010/main" val="3086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36" y="2717783"/>
            <a:ext cx="6677528" cy="53983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567;p22"/>
              <p:cNvSpPr txBox="1"/>
              <p:nvPr/>
            </p:nvSpPr>
            <p:spPr>
              <a:xfrm>
                <a:off x="167308" y="171547"/>
                <a:ext cx="14294126" cy="695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The PINN is constrained by our sought theory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∂</m:t>
                    </m:r>
                    <m:sSub>
                      <m:sSubPr>
                        <m:ctrlPr>
                          <a:rPr lang="ar-AE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  <m:r>
                      <m:rPr>
                        <m:nor/>
                      </m:rP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venir"/>
                      </a:rPr>
                      <m:t>/</m:t>
                    </m:r>
                    <m:r>
                      <m:rPr>
                        <m:nor/>
                      </m:rPr>
                      <a:rPr lang="en-US" sz="3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∂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venir"/>
                      </a:rPr>
                      <m:t>𝑡</m:t>
                    </m:r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∂</m:t>
                    </m:r>
                    <m:sSub>
                      <m:sSubPr>
                        <m:ctrlPr>
                          <a:rPr lang="ar-AE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  <m:r>
                      <m:rPr>
                        <m:nor/>
                      </m:rP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venir"/>
                      </a:rPr>
                      <m:t>/</m:t>
                    </m:r>
                    <m:r>
                      <m:rPr>
                        <m:nor/>
                      </m:rPr>
                      <a:rPr lang="en-US" sz="3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∂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venir"/>
                      </a:rPr>
                      <m:t>𝑡</m:t>
                    </m:r>
                  </m:oMath>
                </a14:m>
                <a:endParaRPr lang="en-US" sz="3600" dirty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2" name="Google Shape;567;p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08" y="171547"/>
                <a:ext cx="14294126" cy="695880"/>
              </a:xfrm>
              <a:prstGeom prst="rect">
                <a:avLst/>
              </a:prstGeom>
              <a:blipFill>
                <a:blip r:embed="rId4"/>
                <a:stretch>
                  <a:fillRect l="-1620" t="-12281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9051234" y="1779661"/>
            <a:ext cx="1325218" cy="132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054460" y="1140495"/>
            <a:ext cx="1498975" cy="1333248"/>
          </a:xfrm>
          <a:prstGeom prst="rect">
            <a:avLst/>
          </a:prstGeom>
          <a:solidFill>
            <a:srgbClr val="C53535">
              <a:alpha val="22000"/>
            </a:srgb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70373" y="1188223"/>
            <a:ext cx="2299409" cy="1245708"/>
          </a:xfrm>
          <a:prstGeom prst="rect">
            <a:avLst/>
          </a:prstGeom>
          <a:solidFill>
            <a:srgbClr val="6CA62C">
              <a:alpha val="22000"/>
            </a:srgb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883419" y="3256389"/>
            <a:ext cx="6535182" cy="30449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759343" y="6334554"/>
            <a:ext cx="4453023" cy="1184766"/>
          </a:xfrm>
          <a:prstGeom prst="rect">
            <a:avLst/>
          </a:prstGeom>
          <a:solidFill>
            <a:srgbClr val="6CA62C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970513" y="7554482"/>
            <a:ext cx="6465181" cy="5445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67362" y="2727178"/>
            <a:ext cx="4632972" cy="521347"/>
          </a:xfrm>
          <a:prstGeom prst="rect">
            <a:avLst/>
          </a:prstGeom>
          <a:solidFill>
            <a:srgbClr val="6CA62C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416;p18">
            <a:extLst>
              <a:ext uri="{FF2B5EF4-FFF2-40B4-BE49-F238E27FC236}">
                <a16:creationId xmlns:a16="http://schemas.microsoft.com/office/drawing/2014/main" id="{81203CB0-E54D-10D2-686C-8F370C172408}"/>
              </a:ext>
            </a:extLst>
          </p:cNvPr>
          <p:cNvSpPr txBox="1"/>
          <p:nvPr/>
        </p:nvSpPr>
        <p:spPr>
          <a:xfrm>
            <a:off x="3934695" y="1006002"/>
            <a:ext cx="4805271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latin typeface="Avenir"/>
                <a:ea typeface="Avenir"/>
                <a:cs typeface="Avenir"/>
                <a:sym typeface="Avenir"/>
              </a:rPr>
              <a:t>DATA            THEORY</a:t>
            </a:r>
            <a:endParaRPr lang="en-US" sz="2200" dirty="0"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416;p18">
                <a:extLst>
                  <a:ext uri="{FF2B5EF4-FFF2-40B4-BE49-F238E27FC236}">
                    <a16:creationId xmlns:a16="http://schemas.microsoft.com/office/drawing/2014/main" id="{F7BC3E06-771E-DA88-5263-2D25459E6B8D}"/>
                  </a:ext>
                </a:extLst>
              </p:cNvPr>
              <p:cNvSpPr txBox="1"/>
              <p:nvPr/>
            </p:nvSpPr>
            <p:spPr>
              <a:xfrm>
                <a:off x="4058846" y="1549977"/>
                <a:ext cx="1496881" cy="949313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:r>
                  <a:rPr lang="en-US" sz="3200" dirty="0">
                    <a:solidFill>
                      <a:schemeClr val="tx1"/>
                    </a:solidFill>
                    <a:latin typeface="Avenir Book" panose="02000503020000020003" pitchFamily="2" charset="0"/>
                    <a:ea typeface="Cambria Math" panose="02040503050406030204" pitchFamily="18" charset="0"/>
                    <a:cs typeface="Avenir"/>
                    <a:sym typeface="Avenir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360" dirty="0">
                    <a:solidFill>
                      <a:schemeClr val="tx1"/>
                    </a:solidFill>
                    <a:latin typeface="Avenir Book" panose="02000503020000020003" pitchFamily="2" charset="0"/>
                    <a:ea typeface="Cambria Math" panose="02040503050406030204" pitchFamily="18" charset="0"/>
                    <a:cs typeface="Avenir"/>
                    <a:sym typeface="Avenir"/>
                  </a:rPr>
                  <a:t>)</a:t>
                </a:r>
              </a:p>
            </p:txBody>
          </p:sp>
        </mc:Choice>
        <mc:Fallback xmlns="">
          <p:sp>
            <p:nvSpPr>
              <p:cNvPr id="4" name="Google Shape;416;p18">
                <a:extLst>
                  <a:ext uri="{FF2B5EF4-FFF2-40B4-BE49-F238E27FC236}">
                    <a16:creationId xmlns:a16="http://schemas.microsoft.com/office/drawing/2014/main" id="{F7BC3E06-771E-DA88-5263-2D25459E6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846" y="1549977"/>
                <a:ext cx="1496881" cy="949313"/>
              </a:xfrm>
              <a:prstGeom prst="rect">
                <a:avLst/>
              </a:prstGeom>
              <a:blipFill>
                <a:blip r:embed="rId5"/>
                <a:stretch>
                  <a:fillRect l="-5042" r="-5882" b="-9211"/>
                </a:stretch>
              </a:blipFill>
              <a:ln w="6032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416;p18">
            <a:extLst>
              <a:ext uri="{FF2B5EF4-FFF2-40B4-BE49-F238E27FC236}">
                <a16:creationId xmlns:a16="http://schemas.microsoft.com/office/drawing/2014/main" id="{60B1F7CA-A90B-90AC-9543-91A0C0870408}"/>
              </a:ext>
            </a:extLst>
          </p:cNvPr>
          <p:cNvSpPr txBox="1"/>
          <p:nvPr/>
        </p:nvSpPr>
        <p:spPr>
          <a:xfrm>
            <a:off x="6309949" y="1561701"/>
            <a:ext cx="2600739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n-US" sz="336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Braginskii</a:t>
            </a: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</a:p>
        </p:txBody>
      </p:sp>
      <p:sp>
        <p:nvSpPr>
          <p:cNvPr id="6" name="Google Shape;416;p18">
            <a:extLst>
              <a:ext uri="{FF2B5EF4-FFF2-40B4-BE49-F238E27FC236}">
                <a16:creationId xmlns:a16="http://schemas.microsoft.com/office/drawing/2014/main" id="{BCAB8B72-E8E0-9855-6334-A0CF9415050D}"/>
              </a:ext>
            </a:extLst>
          </p:cNvPr>
          <p:cNvSpPr txBox="1"/>
          <p:nvPr/>
        </p:nvSpPr>
        <p:spPr>
          <a:xfrm>
            <a:off x="5438279" y="1303502"/>
            <a:ext cx="1319867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latin typeface="Avenir"/>
                <a:ea typeface="Avenir"/>
                <a:cs typeface="Avenir"/>
                <a:sym typeface="Avenir"/>
              </a:rPr>
              <a:t>+</a:t>
            </a:r>
            <a:endParaRPr lang="en-US" sz="2200" dirty="0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1336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7;p22"/>
          <p:cNvSpPr txBox="1"/>
          <p:nvPr/>
        </p:nvSpPr>
        <p:spPr>
          <a:xfrm>
            <a:off x="45720" y="171547"/>
            <a:ext cx="1463040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Electric potential is completely unobserved…yet almost fully learned</a:t>
            </a:r>
          </a:p>
        </p:txBody>
      </p:sp>
      <p:sp>
        <p:nvSpPr>
          <p:cNvPr id="24" name="Google Shape;567;p22"/>
          <p:cNvSpPr txBox="1"/>
          <p:nvPr/>
        </p:nvSpPr>
        <p:spPr>
          <a:xfrm>
            <a:off x="49530" y="175357"/>
            <a:ext cx="1463040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Electric potential is completely unobserved…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051234" y="1779661"/>
            <a:ext cx="1325218" cy="132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480314" y="1192696"/>
            <a:ext cx="2276548" cy="1251268"/>
          </a:xfrm>
          <a:prstGeom prst="rect">
            <a:avLst/>
          </a:prstGeom>
          <a:solidFill>
            <a:srgbClr val="6CA62C">
              <a:alpha val="22000"/>
            </a:srgb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028374" y="1105150"/>
            <a:ext cx="1280111" cy="501708"/>
          </a:xfrm>
          <a:prstGeom prst="rect">
            <a:avLst/>
          </a:prstGeom>
          <a:solidFill>
            <a:srgbClr val="FFFBFB">
              <a:alpha val="22000"/>
            </a:srgb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567;p22"/>
          <p:cNvSpPr txBox="1"/>
          <p:nvPr/>
        </p:nvSpPr>
        <p:spPr>
          <a:xfrm rot="5400000">
            <a:off x="13691824" y="7081930"/>
            <a:ext cx="15392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14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#33883059</a:t>
            </a:r>
            <a:endParaRPr lang="en-US" sz="14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52706"/>
            <a:ext cx="7708900" cy="3597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057"/>
            <a:ext cx="7542665" cy="32886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3161" y="4170445"/>
            <a:ext cx="6665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- - - - - - - - - - - - - - - - 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25873" y="4169259"/>
            <a:ext cx="6665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- - - - - - - - - - - - - - - - 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16947" y="2923522"/>
            <a:ext cx="7064253" cy="37022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620" y="6270235"/>
            <a:ext cx="765110" cy="3555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360920" y="5973876"/>
            <a:ext cx="1196096" cy="829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08" y="2808514"/>
            <a:ext cx="8920623" cy="48404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Google Shape;416;p18">
            <a:extLst>
              <a:ext uri="{FF2B5EF4-FFF2-40B4-BE49-F238E27FC236}">
                <a16:creationId xmlns:a16="http://schemas.microsoft.com/office/drawing/2014/main" id="{E5DDCFE3-7614-C573-7638-B164779E1E15}"/>
              </a:ext>
            </a:extLst>
          </p:cNvPr>
          <p:cNvSpPr txBox="1"/>
          <p:nvPr/>
        </p:nvSpPr>
        <p:spPr>
          <a:xfrm>
            <a:off x="3934695" y="1006002"/>
            <a:ext cx="4805271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latin typeface="Avenir"/>
                <a:ea typeface="Avenir"/>
                <a:cs typeface="Avenir"/>
                <a:sym typeface="Avenir"/>
              </a:rPr>
              <a:t>DATA            THEORY</a:t>
            </a:r>
            <a:endParaRPr lang="en-US" sz="2200" dirty="0"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416;p18">
                <a:extLst>
                  <a:ext uri="{FF2B5EF4-FFF2-40B4-BE49-F238E27FC236}">
                    <a16:creationId xmlns:a16="http://schemas.microsoft.com/office/drawing/2014/main" id="{9ABED545-FD16-6031-44CF-F6F823AC8708}"/>
                  </a:ext>
                </a:extLst>
              </p:cNvPr>
              <p:cNvSpPr txBox="1"/>
              <p:nvPr/>
            </p:nvSpPr>
            <p:spPr>
              <a:xfrm>
                <a:off x="4058846" y="1549977"/>
                <a:ext cx="1496881" cy="949313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:r>
                  <a:rPr lang="en-US" sz="3200" dirty="0">
                    <a:solidFill>
                      <a:schemeClr val="tx1"/>
                    </a:solidFill>
                    <a:latin typeface="Avenir Book" panose="02000503020000020003" pitchFamily="2" charset="0"/>
                    <a:ea typeface="Cambria Math" panose="02040503050406030204" pitchFamily="18" charset="0"/>
                    <a:cs typeface="Avenir"/>
                    <a:sym typeface="Avenir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360" dirty="0">
                    <a:solidFill>
                      <a:schemeClr val="tx1"/>
                    </a:solidFill>
                    <a:latin typeface="Avenir Book" panose="02000503020000020003" pitchFamily="2" charset="0"/>
                    <a:ea typeface="Cambria Math" panose="02040503050406030204" pitchFamily="18" charset="0"/>
                    <a:cs typeface="Avenir"/>
                    <a:sym typeface="Avenir"/>
                  </a:rPr>
                  <a:t>)</a:t>
                </a:r>
              </a:p>
            </p:txBody>
          </p:sp>
        </mc:Choice>
        <mc:Fallback xmlns="">
          <p:sp>
            <p:nvSpPr>
              <p:cNvPr id="4" name="Google Shape;416;p18">
                <a:extLst>
                  <a:ext uri="{FF2B5EF4-FFF2-40B4-BE49-F238E27FC236}">
                    <a16:creationId xmlns:a16="http://schemas.microsoft.com/office/drawing/2014/main" id="{9ABED545-FD16-6031-44CF-F6F823AC8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846" y="1549977"/>
                <a:ext cx="1496881" cy="949313"/>
              </a:xfrm>
              <a:prstGeom prst="rect">
                <a:avLst/>
              </a:prstGeom>
              <a:blipFill>
                <a:blip r:embed="rId7"/>
                <a:stretch>
                  <a:fillRect l="-5042" r="-5882" b="-9211"/>
                </a:stretch>
              </a:blipFill>
              <a:ln w="6032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416;p18">
            <a:extLst>
              <a:ext uri="{FF2B5EF4-FFF2-40B4-BE49-F238E27FC236}">
                <a16:creationId xmlns:a16="http://schemas.microsoft.com/office/drawing/2014/main" id="{ACC2050D-E4E2-18BE-8135-5B6749098A5B}"/>
              </a:ext>
            </a:extLst>
          </p:cNvPr>
          <p:cNvSpPr txBox="1"/>
          <p:nvPr/>
        </p:nvSpPr>
        <p:spPr>
          <a:xfrm>
            <a:off x="6309949" y="1561701"/>
            <a:ext cx="2600739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n-US" sz="336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Braginskii</a:t>
            </a: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</a:p>
        </p:txBody>
      </p:sp>
      <p:sp>
        <p:nvSpPr>
          <p:cNvPr id="6" name="Google Shape;416;p18">
            <a:extLst>
              <a:ext uri="{FF2B5EF4-FFF2-40B4-BE49-F238E27FC236}">
                <a16:creationId xmlns:a16="http://schemas.microsoft.com/office/drawing/2014/main" id="{D3F6BA28-C74D-8121-BC5C-A45905E988F0}"/>
              </a:ext>
            </a:extLst>
          </p:cNvPr>
          <p:cNvSpPr txBox="1"/>
          <p:nvPr/>
        </p:nvSpPr>
        <p:spPr>
          <a:xfrm>
            <a:off x="5438279" y="1303502"/>
            <a:ext cx="1319867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latin typeface="Avenir"/>
                <a:ea typeface="Avenir"/>
                <a:cs typeface="Avenir"/>
                <a:sym typeface="Avenir"/>
              </a:rPr>
              <a:t>+</a:t>
            </a:r>
            <a:endParaRPr lang="en-US" sz="22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" name="Google Shape;416;p18">
            <a:extLst>
              <a:ext uri="{FF2B5EF4-FFF2-40B4-BE49-F238E27FC236}">
                <a16:creationId xmlns:a16="http://schemas.microsoft.com/office/drawing/2014/main" id="{F46D7F83-0951-77A4-7488-A79DEEA26F55}"/>
              </a:ext>
            </a:extLst>
          </p:cNvPr>
          <p:cNvSpPr txBox="1"/>
          <p:nvPr/>
        </p:nvSpPr>
        <p:spPr>
          <a:xfrm>
            <a:off x="9011478" y="851706"/>
            <a:ext cx="1319867" cy="949313"/>
          </a:xfrm>
          <a:prstGeom prst="rect">
            <a:avLst/>
          </a:prstGeom>
          <a:noFill/>
          <a:ln w="60325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latin typeface="Avenir"/>
                <a:ea typeface="Avenir"/>
                <a:cs typeface="Avenir"/>
                <a:sym typeface="Avenir"/>
              </a:rPr>
              <a:t>PINN</a:t>
            </a:r>
            <a:endParaRPr lang="en-US" sz="2200" dirty="0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7651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2" grpId="0"/>
      <p:bldP spid="27" grpId="0"/>
      <p:bldP spid="20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16;p18"/>
          <p:cNvSpPr txBox="1"/>
          <p:nvPr/>
        </p:nvSpPr>
        <p:spPr>
          <a:xfrm>
            <a:off x="0" y="-20786"/>
            <a:ext cx="14630400" cy="107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>
              <a:lnSpc>
                <a:spcPct val="140000"/>
              </a:lnSpc>
              <a:spcBef>
                <a:spcPts val="1080"/>
              </a:spcBef>
              <a:buSzPct val="150000"/>
            </a:pPr>
            <a:endParaRPr lang="en-US" sz="3360" b="0" i="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/>
              </a:solidFill>
              <a:latin typeface="Cambria Math" panose="02040503050406030204" pitchFamily="18" charset="0"/>
              <a:sym typeface="Avenir"/>
            </a:endParaRPr>
          </a:p>
        </p:txBody>
      </p:sp>
      <p:sp>
        <p:nvSpPr>
          <p:cNvPr id="575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Can a simple equilibrium model predict electric potential &amp; field?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2" y="1687721"/>
            <a:ext cx="6989433" cy="6230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94" y="1734248"/>
            <a:ext cx="6429080" cy="2771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43" y="4703692"/>
            <a:ext cx="6636470" cy="2809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16;p18"/>
              <p:cNvSpPr txBox="1"/>
              <p:nvPr/>
            </p:nvSpPr>
            <p:spPr>
              <a:xfrm>
                <a:off x="1" y="875717"/>
                <a:ext cx="14630400" cy="98136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sym typeface="Avenir"/>
                  </a:rPr>
                  <a:t>Boltzmann: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ϕ</m:t>
                            </m:r>
                          </m:e>
                          <m:sub>
                            <m:r>
                              <a:rPr lang="en-US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ϕ</m:t>
                            </m:r>
                          </m:e>
                          <m:sub>
                            <m:r>
                              <a:rPr lang="en-US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1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l-GR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l-GR" sz="280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Avenir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Avenir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Avenir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ϕ</m:t>
                            </m:r>
                          </m:e>
                          <m:sub>
                            <m:r>
                              <a:rPr lang="en-US" sz="2800" b="0" i="1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−</m:t>
                        </m:r>
                        <m:sSub>
                          <m:sSubPr>
                            <m:ctrlPr>
                              <a:rPr lang="el-GR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ϕ</m:t>
                            </m:r>
                          </m:e>
                          <m:sub>
                            <m:r>
                              <a:rPr lang="en-US" sz="2800" b="0" i="1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)/</m:t>
                        </m:r>
                        <m:sSub>
                          <m:sSubPr>
                            <m:ctrlPr>
                              <a:rPr lang="el-GR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venir"/>
                              </a:rPr>
                              <m:t>𝑒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; </a:t>
                </a:r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Neoclassical: </a:t>
                </a:r>
                <a:r>
                  <a:rPr lang="en-US" sz="2800" dirty="0">
                    <a:ln>
                      <a:noFill/>
                    </a:ln>
                    <a:latin typeface="Avenir"/>
                  </a:rPr>
                  <a:t>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ϕ</m:t>
                        </m:r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80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dirty="0">
                            <a:ln>
                              <a:noFill/>
                            </a:ln>
                            <a:latin typeface="Avenir"/>
                          </a:rPr>
                          <m:t>∇</m:t>
                        </m:r>
                        <m:r>
                          <a:rPr lang="en-US" sz="2800" i="1" dirty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/</m:t>
                    </m:r>
                    <m:r>
                      <a:rPr lang="en-US" sz="2800" i="1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𝑍</m:t>
                    </m:r>
                    <m:sSub>
                      <m:sSubPr>
                        <m:ctrlPr>
                          <a:rPr lang="el-GR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𝑒</m:t>
                    </m:r>
                  </m:oMath>
                </a14:m>
                <a:endParaRPr lang="en-US" sz="28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:endParaRPr lang="en-US" sz="20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875717"/>
                <a:ext cx="14630400" cy="9813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416;p18"/>
              <p:cNvSpPr txBox="1"/>
              <p:nvPr/>
            </p:nvSpPr>
            <p:spPr>
              <a:xfrm>
                <a:off x="377705" y="3501646"/>
                <a:ext cx="13874990" cy="160129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:r>
                  <a:rPr lang="en-US" sz="3360" b="1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Contrasts classical analytic methods: inverse learning not possible </a:t>
                </a:r>
                <a:r>
                  <a:rPr lang="en-US" sz="3360" b="1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(cannot 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600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3360" b="1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from 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600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3360" b="1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and</a:t>
                </a:r>
                <a:r>
                  <a:rPr lang="en-US" sz="3360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l-GR" sz="3360" i="1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ϕ</a:t>
                </a:r>
                <a:r>
                  <a:rPr lang="en-US" sz="3360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3360" b="1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in this present framework)</a:t>
                </a:r>
              </a:p>
            </p:txBody>
          </p:sp>
        </mc:Choice>
        <mc:Fallback xmlns="">
          <p:sp>
            <p:nvSpPr>
              <p:cNvPr id="12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05" y="3501646"/>
                <a:ext cx="13874990" cy="16012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38400" y="4631130"/>
            <a:ext cx="14060894" cy="3256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oogle Shape;416;p18"/>
              <p:cNvSpPr txBox="1"/>
              <p:nvPr/>
            </p:nvSpPr>
            <p:spPr>
              <a:xfrm>
                <a:off x="-19050" y="7845236"/>
                <a:ext cx="13723356" cy="495936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1800" dirty="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*Target = synthetic plasma created by GDB </a:t>
                </a:r>
                <a:r>
                  <a:rPr lang="en-US" sz="1800" dirty="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</a:t>
                </a:r>
                <a:r>
                  <a:rPr lang="en-US" sz="1800" dirty="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 inputs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 for calculations come from synthetic plasma</a:t>
                </a:r>
                <a:endParaRPr lang="en-US" sz="18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2">
                      <a:lumMod val="40000"/>
                      <a:lumOff val="60000"/>
                    </a:schemeClr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algn="ctr">
                  <a:lnSpc>
                    <a:spcPct val="140000"/>
                  </a:lnSpc>
                  <a:buSzPct val="150000"/>
                </a:pPr>
                <a:endParaRPr lang="en-US" sz="18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2">
                      <a:lumMod val="40000"/>
                      <a:lumOff val="60000"/>
                    </a:schemeClr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algn="ctr">
                  <a:lnSpc>
                    <a:spcPct val="140000"/>
                  </a:lnSpc>
                  <a:buSzPct val="150000"/>
                </a:pPr>
                <a:endParaRPr lang="en-US" sz="18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2">
                      <a:lumMod val="40000"/>
                      <a:lumOff val="60000"/>
                    </a:schemeClr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4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" y="7845236"/>
                <a:ext cx="13723356" cy="495936"/>
              </a:xfrm>
              <a:prstGeom prst="rect">
                <a:avLst/>
              </a:prstGeom>
              <a:blipFill>
                <a:blip r:embed="rId8"/>
                <a:stretch>
                  <a:fillRect l="-666" b="-3704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74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398" y="2790092"/>
            <a:ext cx="7673829" cy="3954413"/>
          </a:xfrm>
          <a:prstGeom prst="rect">
            <a:avLst/>
          </a:prstGeom>
        </p:spPr>
      </p:pic>
      <p:sp>
        <p:nvSpPr>
          <p:cNvPr id="6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Density fluctuations with strong noise present can still be learned</a:t>
            </a:r>
          </a:p>
        </p:txBody>
      </p:sp>
      <p:sp>
        <p:nvSpPr>
          <p:cNvPr id="9" name="Google Shape;416;p18"/>
          <p:cNvSpPr txBox="1"/>
          <p:nvPr/>
        </p:nvSpPr>
        <p:spPr>
          <a:xfrm rot="5400000">
            <a:off x="13075950" y="6604629"/>
            <a:ext cx="2375638" cy="98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1080"/>
              </a:spcBef>
              <a:buSzPct val="150000"/>
            </a:pPr>
            <a:r>
              <a:rPr lang="en-US" sz="20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1"/>
                </a:solidFill>
                <a:sym typeface="Avenir"/>
              </a:rPr>
              <a:t>29926655</a:t>
            </a:r>
            <a:endParaRPr lang="en-US" sz="2000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56" y="2829507"/>
            <a:ext cx="7673829" cy="39498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56" y="2813465"/>
            <a:ext cx="7673829" cy="39498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55" y="1088330"/>
            <a:ext cx="7673829" cy="39498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20" y="4279702"/>
            <a:ext cx="7680339" cy="39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16;p18"/>
              <p:cNvSpPr txBox="1"/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(1) Edge turbulence model to be validated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drift-reduced </a:t>
                </a:r>
                <a:r>
                  <a:rPr lang="en-US" sz="2300" dirty="0" err="1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Braginskii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theory (DRB)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(2) Synthetic plasma data (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GDB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) for testing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fluctuations are inputs to PINNs – 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0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0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(3) Physics-informed neural networks (PINNs)</a:t>
                </a:r>
                <a:endParaRPr lang="en-US" sz="2300" dirty="0">
                  <a:ln>
                    <a:noFill/>
                  </a:ln>
                  <a:solidFill>
                    <a:srgbClr val="C53535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allows learning 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DATA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(4) Comparisons of DRB to gyrokinetic simulations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quantitative testing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v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</a:p>
              <a:p>
                <a:pPr>
                  <a:lnSpc>
                    <a:spcPct val="140000"/>
                  </a:lnSpc>
                  <a:spcBef>
                    <a:spcPts val="1080"/>
                  </a:spcBef>
                  <a:buSzPct val="150000"/>
                </a:pPr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blipFill>
                <a:blip r:embed="rId3"/>
                <a:stretch>
                  <a:fillRect l="-2666" r="-1290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416;p18"/>
          <p:cNvSpPr txBox="1"/>
          <p:nvPr/>
        </p:nvSpPr>
        <p:spPr>
          <a:xfrm>
            <a:off x="1181617" y="1082784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I: SYNTHETIC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8596462" y="1082783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II: EXPERIMENTAL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14" y="4962838"/>
            <a:ext cx="6642824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3114" y="6436021"/>
            <a:ext cx="6690250" cy="1003870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(5) Analyzing gas puff turbulence imaging on C-Mod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collisional radiative (CR) theory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(6) 2-dimensional, time-dependent measurements</a:t>
                </a:r>
                <a:endParaRPr lang="en-US" sz="2300" dirty="0">
                  <a:ln>
                    <a:noFill/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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(7) Initial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in experiment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predictions by DRB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(8)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Summary and future work for fusion research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advancing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ML to improve </a:t>
                </a:r>
                <a:r>
                  <a:rPr lang="en-US" sz="2300" dirty="0"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&amp; </a:t>
                </a:r>
                <a:r>
                  <a:rPr lang="en-US" sz="2300" dirty="0"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endParaRPr lang="en-US" sz="23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accent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blipFill>
                <a:blip r:embed="rId4"/>
                <a:stretch>
                  <a:fillRect l="-2754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Outline of this 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3760" y="1781940"/>
            <a:ext cx="7416800" cy="6102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416;p18"/>
              <p:cNvSpPr txBox="1"/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spcBef>
                    <a:spcPts val="2400"/>
                  </a:spcBef>
                  <a:buSzPct val="150000"/>
                </a:pP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How can we get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in an experimental plasma for reduced model predictions of the turbulent electric field? </a:t>
                </a:r>
              </a:p>
              <a:p>
                <a:pPr algn="ctr">
                  <a:spcBef>
                    <a:spcPts val="2400"/>
                  </a:spcBef>
                  <a:buSzPct val="150000"/>
                </a:pPr>
                <a:endParaRPr lang="en-US" sz="3200" b="0" i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blipFill>
                <a:blip r:embed="rId5"/>
                <a:stretch>
                  <a:fillRect l="-851" r="-25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473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59" y="1070103"/>
            <a:ext cx="11883698" cy="6821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575;p23"/>
              <p:cNvSpPr txBox="1"/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DRB theory closely matches gyrokinetic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in low-</a:t>
                </a:r>
                <a:r>
                  <a:rPr lang="el-GR" sz="3600" dirty="0">
                    <a:solidFill>
                      <a:srgbClr val="FFFFFF"/>
                    </a:solidFill>
                    <a:latin typeface="Arial" panose="020B0604020202020204" pitchFamily="34" charset="0"/>
                    <a:ea typeface="Avenir"/>
                    <a:cs typeface="Arial" panose="020B0604020202020204" pitchFamily="34" charset="0"/>
                    <a:sym typeface="Avenir"/>
                  </a:rPr>
                  <a:t>β</a:t>
                </a: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helical plasma</a:t>
                </a:r>
              </a:p>
            </p:txBody>
          </p:sp>
        </mc:Choice>
        <mc:Fallback xmlns="">
          <p:sp>
            <p:nvSpPr>
              <p:cNvPr id="6" name="Google Shape;575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blipFill>
                <a:blip r:embed="rId4"/>
                <a:stretch>
                  <a:fillRect l="-1685" t="-13158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567;p22"/>
          <p:cNvSpPr txBox="1"/>
          <p:nvPr/>
        </p:nvSpPr>
        <p:spPr>
          <a:xfrm rot="5400000">
            <a:off x="13691824" y="6873211"/>
            <a:ext cx="15392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14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#34587378</a:t>
            </a:r>
            <a:endParaRPr lang="en-US" sz="14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8434" y="1070103"/>
            <a:ext cx="8816613" cy="6821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Google Shape;416;p18"/>
          <p:cNvSpPr txBox="1"/>
          <p:nvPr/>
        </p:nvSpPr>
        <p:spPr>
          <a:xfrm>
            <a:off x="5618178" y="2109231"/>
            <a:ext cx="8606869" cy="3675020"/>
          </a:xfrm>
          <a:prstGeom prst="rect">
            <a:avLst/>
          </a:prstGeom>
          <a:noFill/>
          <a:ln w="57150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spcAft>
                <a:spcPts val="1200"/>
              </a:spcAft>
              <a:buSzPct val="150000"/>
            </a:pP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Given an electron pressure fluctuation,   what is the turbulent </a:t>
            </a:r>
            <a:r>
              <a:rPr lang="el-GR" sz="336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venir"/>
                <a:sym typeface="Avenir"/>
              </a:rPr>
              <a:t>ϕ</a:t>
            </a:r>
            <a:r>
              <a:rPr lang="en-US" sz="336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venir"/>
                <a:sym typeface="Avenir"/>
              </a:rPr>
              <a:t> </a:t>
            </a: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expected from electromagnetic gyrokinetic modelling and electrostatic drift-reduced </a:t>
            </a:r>
            <a:r>
              <a:rPr lang="en-US" sz="336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Braginskii</a:t>
            </a: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theory?</a:t>
            </a:r>
          </a:p>
          <a:p>
            <a:pPr algn="ctr">
              <a:spcAft>
                <a:spcPts val="1200"/>
              </a:spcAft>
              <a:buSzPct val="150000"/>
            </a:pP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A. </a:t>
            </a:r>
            <a:r>
              <a:rPr lang="fr-FR" sz="18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Mathews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8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2021 </a:t>
            </a:r>
            <a:r>
              <a:rPr lang="fr-FR" sz="18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Physics</a:t>
            </a:r>
            <a:r>
              <a:rPr lang="fr-FR" sz="18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of Plasmas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8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28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112301</a:t>
            </a:r>
          </a:p>
          <a:p>
            <a:pPr algn="ctr">
              <a:spcAft>
                <a:spcPts val="1200"/>
              </a:spcAft>
              <a:buSzPct val="150000"/>
            </a:pP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M. </a:t>
            </a:r>
            <a:r>
              <a:rPr lang="fr-FR" sz="18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Francisquez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8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2020 </a:t>
            </a:r>
            <a:r>
              <a:rPr lang="fr-FR" sz="18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Physics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of Plasmas </a:t>
            </a:r>
            <a:r>
              <a:rPr lang="fr-FR" sz="18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27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082301</a:t>
            </a:r>
          </a:p>
          <a:p>
            <a:pPr algn="ctr">
              <a:spcAft>
                <a:spcPts val="1200"/>
              </a:spcAft>
              <a:buSzPct val="150000"/>
            </a:pP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N. </a:t>
            </a:r>
            <a:r>
              <a:rPr lang="fr-FR" sz="18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Mandell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8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2020 Journal of Plasma </a:t>
            </a:r>
            <a:r>
              <a:rPr lang="fr-FR" sz="18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Physics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8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86</a:t>
            </a:r>
            <a:r>
              <a:rPr lang="fr-FR" sz="18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905860109</a:t>
            </a:r>
          </a:p>
          <a:p>
            <a:pPr algn="ctr">
              <a:spcAft>
                <a:spcPts val="1200"/>
              </a:spcAft>
              <a:buSzPct val="150000"/>
            </a:pPr>
            <a:endParaRPr lang="fr-FR" sz="2000" dirty="0">
              <a:ln>
                <a:solidFill>
                  <a:schemeClr val="bg1">
                    <a:lumMod val="85000"/>
                    <a:alpha val="50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endParaRPr lang="en-US" sz="336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endParaRPr lang="en-US" sz="336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575;p23"/>
          <p:cNvSpPr txBox="1"/>
          <p:nvPr/>
        </p:nvSpPr>
        <p:spPr>
          <a:xfrm>
            <a:off x="266700" y="161607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DRB vs. gyrokinetics: electric field in the SOL of NSTX</a:t>
            </a:r>
          </a:p>
        </p:txBody>
      </p:sp>
    </p:spTree>
    <p:extLst>
      <p:ext uri="{BB962C8B-B14F-4D97-AF65-F5344CB8AC3E}">
        <p14:creationId xmlns:p14="http://schemas.microsoft.com/office/powerpoint/2010/main" val="185176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575;p23"/>
              <p:cNvSpPr txBox="1"/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ES DRB theory inconsistent with EM gyrokinetic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at high-</a:t>
                </a:r>
                <a:r>
                  <a:rPr lang="el-GR" sz="3600" dirty="0">
                    <a:solidFill>
                      <a:srgbClr val="FFFFFF"/>
                    </a:solidFill>
                    <a:latin typeface="Arial" panose="020B0604020202020204" pitchFamily="34" charset="0"/>
                    <a:ea typeface="Avenir"/>
                    <a:cs typeface="Arial" panose="020B0604020202020204" pitchFamily="34" charset="0"/>
                    <a:sym typeface="Avenir"/>
                  </a:rPr>
                  <a:t>β</a:t>
                </a:r>
                <a:endParaRPr lang="en-US" sz="3600" dirty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6" name="Google Shape;575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blipFill>
                <a:blip r:embed="rId3"/>
                <a:stretch>
                  <a:fillRect l="-1685" t="-13158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567;p22"/>
          <p:cNvSpPr txBox="1"/>
          <p:nvPr/>
        </p:nvSpPr>
        <p:spPr>
          <a:xfrm rot="5400000">
            <a:off x="13691824" y="6873211"/>
            <a:ext cx="15392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14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#37003300</a:t>
            </a:r>
            <a:endParaRPr lang="en-US" sz="14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39" y="1042383"/>
            <a:ext cx="11820525" cy="685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2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7;p22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Contributions and contributors of this research</a:t>
            </a:r>
          </a:p>
        </p:txBody>
      </p:sp>
      <p:sp>
        <p:nvSpPr>
          <p:cNvPr id="11" name="Google Shape;416;p18"/>
          <p:cNvSpPr txBox="1"/>
          <p:nvPr/>
        </p:nvSpPr>
        <p:spPr>
          <a:xfrm>
            <a:off x="121634" y="846488"/>
            <a:ext cx="14387606" cy="73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marL="514350" indent="-514350">
              <a:spcBef>
                <a:spcPts val="24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Mathews, J.W. Hughes, J.L. Terry, S.G.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Baek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“Deep electric field predictions by drift-reduced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Braginskii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 with plasma-neutral interactions based upon experimental images of boundary turbulence”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 Letters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235002 (2022)</a:t>
            </a:r>
          </a:p>
          <a:p>
            <a:pPr marL="514350" indent="-514350">
              <a:spcBef>
                <a:spcPts val="24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Mathews, J.L. Terry, S.G.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Baek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J.W. Hughes, A.Q.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LaBombard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M.A. Miller, D.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Stotler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Reiter, W.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Zholobenko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“Deep modelling of plasma and neutral fluctuations from gas puff turbulence imaging”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Scientific Instruments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 (2022)</a:t>
            </a:r>
          </a:p>
          <a:p>
            <a:pPr marL="514350" indent="-514350">
              <a:spcBef>
                <a:spcPts val="24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Mathews, N.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Mandell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Francisquez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J.W. Hughes, A. Hakim, “Turbulent field fluctuations in gyrokinetic and fluid plasmas”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of Plasmas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112301 (2021)</a:t>
            </a:r>
          </a:p>
          <a:p>
            <a:pPr marL="514350" indent="-514350">
              <a:spcBef>
                <a:spcPts val="24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Mathews, 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Francisquez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J.W. Hughes, D.R. Hatch, B. Zhu, B.N. Rogers, “Uncovering turbulent plasma dynamics via deep learning from partial observations”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 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025205 (2021)</a:t>
            </a:r>
          </a:p>
          <a:p>
            <a:pPr marL="514350" indent="-514350">
              <a:spcBef>
                <a:spcPts val="24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Mathews, J.W. Hughes, “Quantifying experimental edge plasma evolution via multidimensional adaptive Gaussian process regression”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Plasma Science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 (2021)</a:t>
            </a:r>
          </a:p>
          <a:p>
            <a:pPr algn="ctr">
              <a:spcBef>
                <a:spcPts val="2400"/>
              </a:spcBef>
              <a:buSzPct val="150000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*Special thanks to the Engaging cluster + team at the MGHPCC for their constant support*</a:t>
            </a:r>
            <a:endParaRPr lang="en-US" sz="2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520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5" y="2574795"/>
            <a:ext cx="6890543" cy="4977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70" y="2574795"/>
            <a:ext cx="6699104" cy="4990776"/>
          </a:xfrm>
          <a:prstGeom prst="rect">
            <a:avLst/>
          </a:prstGeom>
        </p:spPr>
      </p:pic>
      <p:sp>
        <p:nvSpPr>
          <p:cNvPr id="6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Can now precisely quantify fluid-gyrokinetic model (dis)agreement</a:t>
            </a:r>
          </a:p>
        </p:txBody>
      </p:sp>
      <p:sp>
        <p:nvSpPr>
          <p:cNvPr id="7" name="Google Shape;567;p22"/>
          <p:cNvSpPr txBox="1"/>
          <p:nvPr/>
        </p:nvSpPr>
        <p:spPr>
          <a:xfrm rot="5400000">
            <a:off x="13081291" y="6586231"/>
            <a:ext cx="2590858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14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#34587378-37003300</a:t>
            </a:r>
            <a:endParaRPr lang="en-US" sz="14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lnSpc>
                <a:spcPct val="110000"/>
              </a:lnSpc>
              <a:buClr>
                <a:srgbClr val="FFFFFF"/>
              </a:buClr>
              <a:buSzPts val="6000"/>
            </a:pPr>
            <a:endParaRPr lang="en-US" sz="14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" name="Google Shape;416;p18"/>
          <p:cNvSpPr txBox="1"/>
          <p:nvPr/>
        </p:nvSpPr>
        <p:spPr>
          <a:xfrm>
            <a:off x="0" y="875868"/>
            <a:ext cx="14630400" cy="996654"/>
          </a:xfrm>
          <a:prstGeom prst="rect">
            <a:avLst/>
          </a:prstGeom>
          <a:noFill/>
          <a:ln w="57150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As expected, the ES reduced model becomes less accurate as </a:t>
            </a:r>
            <a:r>
              <a:rPr lang="el-GR" sz="3360" dirty="0">
                <a:solidFill>
                  <a:schemeClr val="tx1"/>
                </a:solidFill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β</a:t>
            </a:r>
            <a:r>
              <a:rPr lang="en-US" sz="336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increases </a:t>
            </a:r>
          </a:p>
          <a:p>
            <a:pPr algn="ctr">
              <a:lnSpc>
                <a:spcPts val="5032"/>
              </a:lnSpc>
              <a:spcBef>
                <a:spcPts val="1080"/>
              </a:spcBef>
              <a:buSzPct val="150000"/>
            </a:pPr>
            <a:r>
              <a:rPr lang="en-US" sz="336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416;p18"/>
              <p:cNvSpPr txBox="1"/>
              <p:nvPr/>
            </p:nvSpPr>
            <p:spPr>
              <a:xfrm>
                <a:off x="1077966" y="1831368"/>
                <a:ext cx="5921949" cy="996654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 smtClean="0">
                            <a:ln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venir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800" dirty="0">
                            <a:ln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Avenir"/>
                            <a:cs typeface="Arial" panose="020B0604020202020204" pitchFamily="34" charset="0"/>
                            <a:sym typeface="Avenir"/>
                          </a:rPr>
                          <m:t>β</m:t>
                        </m:r>
                      </m:e>
                      <m:sub>
                        <m:r>
                          <a:rPr lang="en-US" sz="2800" b="0" i="1" smtClean="0">
                            <a:ln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Avenir"/>
                    <a:cs typeface="Arial" panose="020B0604020202020204" pitchFamily="34" charset="0"/>
                    <a:sym typeface="Avenir"/>
                  </a:rPr>
                  <a:t> ~ 0.2%</a:t>
                </a:r>
                <a:endParaRPr lang="en-US" sz="2800" b="1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0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966" y="1831368"/>
                <a:ext cx="5921949" cy="9966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16;p18"/>
              <p:cNvSpPr txBox="1"/>
              <p:nvPr/>
            </p:nvSpPr>
            <p:spPr>
              <a:xfrm>
                <a:off x="8266229" y="1831368"/>
                <a:ext cx="5921949" cy="996654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lnSpc>
                    <a:spcPts val="5032"/>
                  </a:lnSpc>
                  <a:spcBef>
                    <a:spcPts val="1080"/>
                  </a:spcBef>
                  <a:buSzPct val="15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>
                            <a:ln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venir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800" dirty="0">
                            <a:ln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Avenir"/>
                            <a:cs typeface="Arial" panose="020B0604020202020204" pitchFamily="34" charset="0"/>
                            <a:sym typeface="Avenir"/>
                          </a:rPr>
                          <m:t>β</m:t>
                        </m:r>
                      </m:e>
                      <m:sub>
                        <m:r>
                          <a:rPr lang="en-US" sz="2800" i="1">
                            <a:ln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Avenir"/>
                    <a:cs typeface="Arial" panose="020B0604020202020204" pitchFamily="34" charset="0"/>
                    <a:sym typeface="Avenir"/>
                  </a:rPr>
                  <a:t> ~ 2.0%</a:t>
                </a:r>
                <a:endParaRPr lang="en-US" sz="2800" b="1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229" y="1831368"/>
                <a:ext cx="5921949" cy="9966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0" y="1653561"/>
            <a:ext cx="14376720" cy="6186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79" y="1682481"/>
            <a:ext cx="9335475" cy="61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16;p18"/>
              <p:cNvSpPr txBox="1"/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(1) Edge turbulence model to be validated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drift-reduced </a:t>
                </a:r>
                <a:r>
                  <a:rPr lang="en-US" sz="2300" dirty="0" err="1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Braginskii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theory (DRB)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(2) Synthetic plasma data (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GDB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) for testing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fluctuations are inputs to PINNs – 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0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0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(3) Physics-informed neural networks (PINNs)</a:t>
                </a:r>
                <a:endParaRPr lang="en-US" sz="2300" dirty="0">
                  <a:ln>
                    <a:noFill/>
                  </a:ln>
                  <a:solidFill>
                    <a:srgbClr val="C53535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allows learning 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DATA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(4) Comparisons of DRB to gyrokinetic simulations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quantitative testing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v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</a:p>
              <a:p>
                <a:pPr>
                  <a:lnSpc>
                    <a:spcPct val="140000"/>
                  </a:lnSpc>
                  <a:spcBef>
                    <a:spcPts val="1080"/>
                  </a:spcBef>
                  <a:buSzPct val="150000"/>
                </a:pPr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blipFill>
                <a:blip r:embed="rId3"/>
                <a:stretch>
                  <a:fillRect l="-2666" r="-1290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416;p18"/>
          <p:cNvSpPr txBox="1"/>
          <p:nvPr/>
        </p:nvSpPr>
        <p:spPr>
          <a:xfrm>
            <a:off x="1181617" y="1082784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I: SYNTHETIC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8596462" y="1082783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II: EXPERIMENTAL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1774" y="2011679"/>
            <a:ext cx="6916348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3114" y="6436021"/>
            <a:ext cx="6686786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(5) Analyzing gas puff turbulence imaging on C-Mod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collisional radiative (CR) theory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(6) 2-dimensional, time-dependent measurements</a:t>
                </a:r>
                <a:endParaRPr lang="en-US" sz="2300" dirty="0">
                  <a:ln>
                    <a:noFill/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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(7) Initial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in experiment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predictions by DRB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(8)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Summary and future work for fusion research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advancing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ML to improve </a:t>
                </a:r>
                <a:r>
                  <a:rPr lang="en-US" sz="2300" dirty="0"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&amp; </a:t>
                </a:r>
                <a:r>
                  <a:rPr lang="en-US" sz="2300" dirty="0"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endParaRPr lang="en-US" sz="23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accent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blipFill>
                <a:blip r:embed="rId4"/>
                <a:stretch>
                  <a:fillRect l="-2754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Outline of this 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3760" y="1781940"/>
            <a:ext cx="7416800" cy="6102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416;p18"/>
              <p:cNvSpPr txBox="1"/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spcBef>
                    <a:spcPts val="2400"/>
                  </a:spcBef>
                  <a:buSzPct val="150000"/>
                </a:pP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How can we get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in an experimental plasma for reduced model predictions of the turbulent electric field? </a:t>
                </a:r>
              </a:p>
              <a:p>
                <a:pPr algn="ctr">
                  <a:spcBef>
                    <a:spcPts val="2400"/>
                  </a:spcBef>
                  <a:buSzPct val="150000"/>
                </a:pPr>
                <a:endParaRPr lang="en-US" sz="3200" b="0" i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blipFill>
                <a:blip r:embed="rId5"/>
                <a:stretch>
                  <a:fillRect l="-851" r="-25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0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8" y="1218765"/>
            <a:ext cx="9679618" cy="2059900"/>
          </a:xfrm>
          <a:prstGeom prst="rect">
            <a:avLst/>
          </a:prstGeom>
        </p:spPr>
      </p:pic>
      <p:sp>
        <p:nvSpPr>
          <p:cNvPr id="2" name="Google Shape;567;p22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What does the HeI GPI diagnostic on Alcator C-Mod measure?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5104" y="1297563"/>
            <a:ext cx="4643255" cy="5524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88941" y="7007997"/>
            <a:ext cx="4292455" cy="738664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Collisional-radiative model for neutral helium in plasma revisited, Journal of Quantitative Spectroscopy and Radiative Transfer, 76(3–4), 331 (2003)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3160320" y="2887579"/>
            <a:ext cx="442926" cy="16069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rot="17157955">
                <a:off x="11771763" y="3541666"/>
                <a:ext cx="303352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587.6 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nm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157955">
                <a:off x="11771763" y="3541666"/>
                <a:ext cx="3033526" cy="1846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298017" y="1452012"/>
            <a:ext cx="974934" cy="459498"/>
          </a:xfrm>
          <a:prstGeom prst="rect">
            <a:avLst/>
          </a:prstGeom>
          <a:solidFill>
            <a:srgbClr val="6CA62C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21916" y="1452012"/>
            <a:ext cx="949504" cy="459498"/>
          </a:xfrm>
          <a:prstGeom prst="rect">
            <a:avLst/>
          </a:prstGeom>
          <a:solidFill>
            <a:srgbClr val="B7313C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01446" y="2447025"/>
            <a:ext cx="3108429" cy="459498"/>
          </a:xfrm>
          <a:prstGeom prst="rect">
            <a:avLst/>
          </a:prstGeom>
          <a:solidFill>
            <a:schemeClr val="accent6"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0" name="Google Shape;558;p21"/>
          <p:cNvSpPr txBox="1"/>
          <p:nvPr/>
        </p:nvSpPr>
        <p:spPr>
          <a:xfrm>
            <a:off x="2020546" y="1102025"/>
            <a:ext cx="1574483" cy="32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rgbClr val="6CA62C"/>
                </a:solidFill>
                <a:latin typeface="Avenir"/>
                <a:ea typeface="Avenir"/>
                <a:cs typeface="Avenir"/>
                <a:sym typeface="Avenir"/>
              </a:rPr>
              <a:t>electron impact</a:t>
            </a:r>
            <a:endParaRPr sz="1600" dirty="0">
              <a:solidFill>
                <a:srgbClr val="6CA62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" name="Google Shape;558;p21"/>
          <p:cNvSpPr txBox="1"/>
          <p:nvPr/>
        </p:nvSpPr>
        <p:spPr>
          <a:xfrm>
            <a:off x="3895736" y="1083000"/>
            <a:ext cx="2246997" cy="35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rgbClr val="B7313C"/>
                </a:solidFill>
                <a:latin typeface="Avenir"/>
                <a:ea typeface="Avenir"/>
                <a:cs typeface="Avenir"/>
                <a:sym typeface="Avenir"/>
              </a:rPr>
              <a:t>spontaneous transition</a:t>
            </a:r>
            <a:endParaRPr sz="1600" dirty="0">
              <a:solidFill>
                <a:srgbClr val="B7313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" name="Google Shape;558;p21"/>
          <p:cNvSpPr txBox="1"/>
          <p:nvPr/>
        </p:nvSpPr>
        <p:spPr>
          <a:xfrm>
            <a:off x="6596093" y="1854125"/>
            <a:ext cx="3240046" cy="63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recombination (three-body, radiative, and </a:t>
            </a:r>
            <a:r>
              <a:rPr lang="en-US" sz="1600" dirty="0" err="1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dielectronic</a:t>
            </a:r>
            <a:r>
              <a:rPr lang="en-US" sz="1600" dirty="0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  <a:endParaRPr sz="1600" dirty="0">
              <a:solidFill>
                <a:schemeClr val="accent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58732" y="1450388"/>
            <a:ext cx="659734" cy="459498"/>
          </a:xfrm>
          <a:prstGeom prst="rect">
            <a:avLst/>
          </a:prstGeom>
          <a:solidFill>
            <a:srgbClr val="FFC000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6" name="Google Shape;558;p21"/>
          <p:cNvSpPr txBox="1"/>
          <p:nvPr/>
        </p:nvSpPr>
        <p:spPr>
          <a:xfrm>
            <a:off x="5078696" y="1859031"/>
            <a:ext cx="2246997" cy="35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ionization</a:t>
            </a:r>
            <a:endParaRPr sz="1600" dirty="0">
              <a:solidFill>
                <a:srgbClr val="FFC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Google Shape;558;p21"/>
              <p:cNvSpPr txBox="1"/>
              <p:nvPr/>
            </p:nvSpPr>
            <p:spPr>
              <a:xfrm>
                <a:off x="2525342" y="2944731"/>
                <a:ext cx="7375573" cy="631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54855" rIns="54855" bIns="54855" anchor="t" anchorCtr="0">
                <a:no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𝑛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𝑝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is the population density of a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𝑝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= 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𝑆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+1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𝐿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determined by the principal quantum number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𝑛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spin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𝑆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and angular momentum quantum number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𝐿</m:t>
                    </m:r>
                  </m:oMath>
                </a14:m>
                <a:endParaRPr sz="1600" dirty="0"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27" name="Google Shape;558;p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342" y="2944731"/>
                <a:ext cx="7375573" cy="631328"/>
              </a:xfrm>
              <a:prstGeom prst="rect">
                <a:avLst/>
              </a:prstGeom>
              <a:blipFill>
                <a:blip r:embed="rId8"/>
                <a:stretch>
                  <a:fillRect r="-909" b="-67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56144" y="1069158"/>
                <a:ext cx="385961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1200" dirty="0">
                    <a:solidFill>
                      <a:schemeClr val="tx1"/>
                    </a:solidFill>
                    <a:ea typeface="Avenir"/>
                    <a:cs typeface="Avenir"/>
                    <a:sym typeface="Avenir"/>
                  </a:rPr>
                  <a:t>*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venir"/>
                        <a:cs typeface="Avenir"/>
                        <a:sym typeface="Avenir"/>
                      </a:rPr>
                      <m:t>𝑞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ea typeface="Avenir"/>
                    <a:sym typeface="Avenir"/>
                  </a:rPr>
                  <a:t>˂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means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𝑞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lies energetically below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𝑝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144" y="1069158"/>
                <a:ext cx="3859619" cy="276999"/>
              </a:xfrm>
              <a:prstGeom prst="rect">
                <a:avLst/>
              </a:prstGeom>
              <a:blipFill>
                <a:blip r:embed="rId9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466" y="3979899"/>
            <a:ext cx="4477620" cy="82566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46836" y="2439295"/>
            <a:ext cx="974934" cy="459498"/>
          </a:xfrm>
          <a:prstGeom prst="rect">
            <a:avLst/>
          </a:prstGeom>
          <a:solidFill>
            <a:srgbClr val="6CA62C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640643" y="2452548"/>
            <a:ext cx="949504" cy="459498"/>
          </a:xfrm>
          <a:prstGeom prst="rect">
            <a:avLst/>
          </a:prstGeom>
          <a:solidFill>
            <a:srgbClr val="B7313C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6200000">
            <a:off x="5183257" y="3472448"/>
            <a:ext cx="704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venir"/>
                <a:sym typeface="Avenir"/>
              </a:rPr>
              <a:t>↔</a:t>
            </a:r>
            <a:endParaRPr lang="en-US" sz="44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" name="Rectangle 32"/>
          <p:cNvSpPr/>
          <p:nvPr/>
        </p:nvSpPr>
        <p:spPr>
          <a:xfrm rot="5400000">
            <a:off x="5294343" y="4571051"/>
            <a:ext cx="657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venir"/>
                <a:sym typeface="Avenir"/>
              </a:rPr>
              <a:t>→</a:t>
            </a:r>
            <a:endParaRPr lang="en-US" sz="44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" name="Google Shape;558;p21"/>
          <p:cNvSpPr txBox="1"/>
          <p:nvPr/>
        </p:nvSpPr>
        <p:spPr>
          <a:xfrm>
            <a:off x="5858732" y="4670697"/>
            <a:ext cx="1682077" cy="63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collisional radiative theory</a:t>
            </a:r>
            <a:endParaRPr sz="16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9092" y="5390187"/>
            <a:ext cx="6705611" cy="8868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2994" y="6884531"/>
            <a:ext cx="5497349" cy="4385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5827" y="7411887"/>
            <a:ext cx="6432756" cy="75964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5400000">
            <a:off x="5295823" y="6161640"/>
            <a:ext cx="657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venir"/>
                <a:sym typeface="Avenir"/>
              </a:rPr>
              <a:t>→</a:t>
            </a:r>
            <a:endParaRPr lang="en-US" sz="44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558;p21"/>
              <p:cNvSpPr txBox="1"/>
              <p:nvPr/>
            </p:nvSpPr>
            <p:spPr>
              <a:xfrm>
                <a:off x="5873600" y="6365170"/>
                <a:ext cx="3679110" cy="48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54855" rIns="54855" bIns="54855" anchor="t" anchorCtr="0"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𝑃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=1 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(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time-dependent ground state)</a:t>
                </a:r>
              </a:p>
              <a:p>
                <a:pPr lvl="0" algn="ctr"/>
                <a:endParaRPr sz="1600" dirty="0"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39" name="Google Shape;558;p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600" y="6365170"/>
                <a:ext cx="3679110" cy="488253"/>
              </a:xfrm>
              <a:prstGeom prst="rect">
                <a:avLst/>
              </a:prstGeom>
              <a:blipFill>
                <a:blip r:embed="rId14"/>
                <a:stretch>
                  <a:fillRect r="-6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4733564" y="6861635"/>
            <a:ext cx="731932" cy="470020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06697" y="6854554"/>
            <a:ext cx="731932" cy="470020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2" name="Google Shape;558;p21"/>
          <p:cNvSpPr txBox="1"/>
          <p:nvPr/>
        </p:nvSpPr>
        <p:spPr>
          <a:xfrm>
            <a:off x="4736792" y="7275122"/>
            <a:ext cx="2246997" cy="35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population coefficients</a:t>
            </a:r>
            <a:endParaRPr sz="1600" dirty="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" name="Google Shape;558;p21"/>
          <p:cNvSpPr txBox="1"/>
          <p:nvPr/>
        </p:nvSpPr>
        <p:spPr>
          <a:xfrm>
            <a:off x="5383863" y="7945302"/>
            <a:ext cx="2246997" cy="35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rate coefficients</a:t>
            </a:r>
            <a:endParaRPr sz="1600" dirty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300481" y="7590971"/>
            <a:ext cx="611906" cy="459498"/>
          </a:xfrm>
          <a:prstGeom prst="rect">
            <a:avLst/>
          </a:prstGeom>
          <a:solidFill>
            <a:schemeClr val="accent4"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917138" y="7584060"/>
            <a:ext cx="611906" cy="459498"/>
          </a:xfrm>
          <a:prstGeom prst="rect">
            <a:avLst/>
          </a:prstGeom>
          <a:solidFill>
            <a:schemeClr val="accent4"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854858" y="1104871"/>
            <a:ext cx="2919227" cy="426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2" name="1120711021_plot-GPI_data_Jerry-7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11356" y="1495764"/>
            <a:ext cx="6254294" cy="6883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62" y="1000076"/>
            <a:ext cx="6262601" cy="553856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949662" y="1071781"/>
            <a:ext cx="2982021" cy="439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0" name="Google Shape;558;p21"/>
          <p:cNvSpPr txBox="1"/>
          <p:nvPr/>
        </p:nvSpPr>
        <p:spPr>
          <a:xfrm>
            <a:off x="5304258" y="1261275"/>
            <a:ext cx="4036534" cy="63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Region of GPI analysis</a:t>
            </a:r>
          </a:p>
        </p:txBody>
      </p:sp>
    </p:spTree>
    <p:extLst>
      <p:ext uri="{BB962C8B-B14F-4D97-AF65-F5344CB8AC3E}">
        <p14:creationId xmlns:p14="http://schemas.microsoft.com/office/powerpoint/2010/main" val="192746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  <p:bldLst>
      <p:bldP spid="13" grpId="0" animBg="1"/>
      <p:bldP spid="15" grpId="0" animBg="1"/>
      <p:bldP spid="17" grpId="0" animBg="1"/>
      <p:bldP spid="20" grpId="0"/>
      <p:bldP spid="23" grpId="0"/>
      <p:bldP spid="24" grpId="0"/>
      <p:bldP spid="25" grpId="0" animBg="1"/>
      <p:bldP spid="26" grpId="0"/>
      <p:bldP spid="27" grpId="0"/>
      <p:bldP spid="10" grpId="0"/>
      <p:bldP spid="30" grpId="0" animBg="1"/>
      <p:bldP spid="31" grpId="0" animBg="1"/>
      <p:bldP spid="32" grpId="0"/>
      <p:bldP spid="33" grpId="0"/>
      <p:bldP spid="34" grpId="0"/>
      <p:bldP spid="38" grpId="0"/>
      <p:bldP spid="39" grpId="0"/>
      <p:bldP spid="40" grpId="0" animBg="1"/>
      <p:bldP spid="41" grpId="0" animBg="1"/>
      <p:bldP spid="42" grpId="0"/>
      <p:bldP spid="43" grpId="0"/>
      <p:bldP spid="44" grpId="0" animBg="1"/>
      <p:bldP spid="45" grpId="0" animBg="1"/>
      <p:bldP spid="49" grpId="0" animBg="1"/>
      <p:bldP spid="53" grpId="1" animBg="1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416;p18"/>
              <p:cNvSpPr txBox="1"/>
              <p:nvPr/>
            </p:nvSpPr>
            <p:spPr>
              <a:xfrm>
                <a:off x="48623" y="5420196"/>
                <a:ext cx="6906114" cy="730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buSzPct val="150000"/>
                </a:pPr>
                <a:endParaRPr lang="en-US" sz="280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  <a:p>
                <a:pPr algn="ctr">
                  <a:buSzPct val="150000"/>
                </a:pPr>
                <a:r>
                  <a:rPr lang="en-US" sz="28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favour</a:t>
                </a:r>
                <a:r>
                  <a:rPr 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correlated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buSzPct val="150000"/>
                </a:pPr>
                <a:endParaRPr lang="en-US" sz="26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3" y="5420196"/>
                <a:ext cx="6906114" cy="730646"/>
              </a:xfrm>
              <a:prstGeom prst="rect">
                <a:avLst/>
              </a:prstGeom>
              <a:blipFill>
                <a:blip r:embed="rId3"/>
                <a:stretch>
                  <a:fillRect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5" name="Google Shape;575;p23"/>
              <p:cNvSpPr txBox="1"/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Constraints from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𝑁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= 1 CR theory on photon emissivity</a:t>
                </a:r>
              </a:p>
            </p:txBody>
          </p:sp>
        </mc:Choice>
        <mc:Fallback xmlns="">
          <p:sp>
            <p:nvSpPr>
              <p:cNvPr id="575" name="Google Shape;575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blipFill>
                <a:blip r:embed="rId4"/>
                <a:stretch>
                  <a:fillRect l="-1685" t="-13158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1063747"/>
            <a:ext cx="7454900" cy="3418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60" y="4505447"/>
            <a:ext cx="7664540" cy="34187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5400000">
            <a:off x="3228053" y="2752949"/>
            <a:ext cx="657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venir"/>
                <a:sym typeface="Avenir"/>
              </a:rPr>
              <a:t>→</a:t>
            </a:r>
            <a:endParaRPr lang="en-US" sz="44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0753" y="3483312"/>
            <a:ext cx="6793614" cy="623146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0287" y="4350452"/>
            <a:ext cx="5563047" cy="720731"/>
          </a:xfrm>
          <a:prstGeom prst="rect">
            <a:avLst/>
          </a:prstGeom>
          <a:noFill/>
          <a:ln w="57150">
            <a:solidFill>
              <a:schemeClr val="accent4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24" y="2321993"/>
            <a:ext cx="5696610" cy="4880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1553" y="2312223"/>
            <a:ext cx="2896047" cy="489628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74481" y="2315939"/>
            <a:ext cx="1923033" cy="489628"/>
          </a:xfrm>
          <a:prstGeom prst="rect">
            <a:avLst/>
          </a:prstGeom>
          <a:solidFill>
            <a:schemeClr val="accent4"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037" y="1103753"/>
            <a:ext cx="4879289" cy="4719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6037" y="1751303"/>
            <a:ext cx="4873171" cy="4143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" y="3572472"/>
            <a:ext cx="6639414" cy="4448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511" y="4443764"/>
            <a:ext cx="5433942" cy="612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Google Shape;416;p18"/>
              <p:cNvSpPr txBox="1"/>
              <p:nvPr/>
            </p:nvSpPr>
            <p:spPr>
              <a:xfrm>
                <a:off x="79512" y="5161417"/>
                <a:ext cx="6906114" cy="730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buSzPct val="15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~−900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~−20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buSzPct val="150000"/>
                </a:pPr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based upon DEGAS2 modelling</a:t>
                </a:r>
                <a:endParaRPr lang="en-US" sz="280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2" y="5161417"/>
                <a:ext cx="6906114" cy="730646"/>
              </a:xfrm>
              <a:prstGeom prst="rect">
                <a:avLst/>
              </a:prstGeom>
              <a:blipFill>
                <a:blip r:embed="rId12"/>
                <a:stretch>
                  <a:fillRect t="-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70" y="1330390"/>
            <a:ext cx="7430265" cy="611715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0021857" y="2486907"/>
            <a:ext cx="4533677" cy="3829672"/>
          </a:xfrm>
          <a:prstGeom prst="rect">
            <a:avLst/>
          </a:prstGeom>
          <a:solidFill>
            <a:schemeClr val="accent1">
              <a:alpha val="10000"/>
            </a:schemeClr>
          </a:solidFill>
          <a:ln w="76200">
            <a:solidFill>
              <a:schemeClr val="accent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416;p18"/>
              <p:cNvSpPr txBox="1"/>
              <p:nvPr/>
            </p:nvSpPr>
            <p:spPr>
              <a:xfrm rot="16200000">
                <a:off x="-3024084" y="1816481"/>
                <a:ext cx="6906114" cy="730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buSzPct val="150000"/>
                </a:pPr>
                <a:r>
                  <a:rPr lang="en-US" sz="10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Einstein A: </a:t>
                </a:r>
                <a14:m>
                  <m:oMath xmlns:m="http://schemas.openxmlformats.org/officeDocument/2006/math">
                    <m:r>
                      <a:rPr lang="en-US" sz="1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1/</m:t>
                    </m:r>
                    <m:r>
                      <m:rPr>
                        <m:sty m:val="p"/>
                      </m:rPr>
                      <a:rPr lang="en-US" sz="1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1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0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.05</m:t>
                    </m:r>
                    <m:r>
                      <a:rPr lang="en-US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0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sz="10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buSzPct val="150000"/>
                </a:pPr>
                <a:endParaRPr lang="en-US" sz="28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024084" y="1816481"/>
                <a:ext cx="6906114" cy="730646"/>
              </a:xfrm>
              <a:prstGeom prst="rect">
                <a:avLst/>
              </a:prstGeom>
              <a:blipFill>
                <a:blip r:embed="rId14"/>
                <a:stretch>
                  <a:fillRect l="-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1260709" y="5849352"/>
            <a:ext cx="4429152" cy="530533"/>
          </a:xfrm>
          <a:prstGeom prst="rect">
            <a:avLst/>
          </a:prstGeom>
          <a:noFill/>
          <a:ln w="57150">
            <a:solidFill>
              <a:srgbClr val="C53535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416;p18"/>
              <p:cNvSpPr txBox="1"/>
              <p:nvPr/>
            </p:nvSpPr>
            <p:spPr>
              <a:xfrm>
                <a:off x="29921" y="6488092"/>
                <a:ext cx="6906114" cy="730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buSzPct val="150000"/>
                </a:pPr>
                <a:r>
                  <a:rPr lang="en-US" sz="280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Networks search for solutions where:</a:t>
                </a:r>
              </a:p>
              <a:p>
                <a:pPr algn="ctr">
                  <a:spcAft>
                    <a:spcPts val="600"/>
                  </a:spcAft>
                  <a:buSzPct val="1500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.5</m:t>
                        </m:r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7.5</m:t>
                        </m:r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sz="2800" b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;</a:t>
                </a:r>
              </a:p>
              <a:p>
                <a:pPr algn="ctr">
                  <a:spcAft>
                    <a:spcPts val="600"/>
                  </a:spcAft>
                  <a:buSzPct val="150000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2.5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eV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)&lt;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arb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.)&lt;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; </a:t>
                </a:r>
              </a:p>
              <a:p>
                <a:pPr algn="ctr">
                  <a:spcAft>
                    <a:spcPts val="600"/>
                  </a:spcAft>
                  <a:buSzPct val="150000"/>
                </a:pPr>
                <a:endParaRPr lang="en-US" sz="280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1" y="6488092"/>
                <a:ext cx="6906114" cy="730646"/>
              </a:xfrm>
              <a:prstGeom prst="rect">
                <a:avLst/>
              </a:prstGeom>
              <a:blipFill>
                <a:blip r:embed="rId15"/>
                <a:stretch>
                  <a:fillRect t="-10833" r="-1942" b="-125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7247653" y="7886259"/>
            <a:ext cx="4028668" cy="383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buSzPct val="150000"/>
            </a:pP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A. Mathews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2022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Rev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Sci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Inst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93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4697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 animBg="1"/>
      <p:bldP spid="19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" name="Google Shape;575;p23"/>
              <p:cNvSpPr txBox="1"/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When is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𝑁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= 1 CR theory valid in fusion plasmas?</a:t>
                </a:r>
              </a:p>
            </p:txBody>
          </p:sp>
        </mc:Choice>
        <mc:Fallback xmlns="">
          <p:sp>
            <p:nvSpPr>
              <p:cNvPr id="575" name="Google Shape;575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blipFill>
                <a:blip r:embed="rId3"/>
                <a:stretch>
                  <a:fillRect l="-1685" t="-13158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416;p18"/>
              <p:cNvSpPr txBox="1"/>
              <p:nvPr/>
            </p:nvSpPr>
            <p:spPr>
              <a:xfrm>
                <a:off x="732763" y="6260987"/>
                <a:ext cx="4451225" cy="844061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buSzPct val="15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τ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sub>
                    </m:sSub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τ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𝐺𝑃𝐼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τ</m:t>
                        </m:r>
                      </m:e>
                      <m:sub>
                        <m:sSub>
                          <m:sSubPr>
                            <m:ctrlPr>
                              <a:rPr lang="el-GR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τ</m:t>
                        </m:r>
                      </m:e>
                      <m:sub>
                        <m:sSub>
                          <m:sSubPr>
                            <m:ctrlPr>
                              <a:rPr lang="el-GR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endParaRPr lang="en-US" sz="4000" dirty="0">
                  <a:solidFill>
                    <a:srgbClr val="6CA62C"/>
                  </a:solidFill>
                  <a:latin typeface="Avenir"/>
                  <a:cs typeface="Times New Roman" panose="02020603050405020304" pitchFamily="18" charset="0"/>
                </a:endParaRPr>
              </a:p>
              <a:p>
                <a:pPr algn="ctr">
                  <a:buSzPct val="150000"/>
                </a:pPr>
                <a:endParaRPr lang="en-US" sz="3200" dirty="0">
                  <a:solidFill>
                    <a:srgbClr val="6CA62C"/>
                  </a:solidFill>
                  <a:latin typeface="Avenir"/>
                  <a:cs typeface="Times New Roman" panose="02020603050405020304" pitchFamily="18" charset="0"/>
                </a:endParaRPr>
              </a:p>
              <a:p>
                <a:pPr algn="ctr">
                  <a:buSzPct val="150000"/>
                </a:pPr>
                <a:endParaRPr lang="en-US" sz="3200" i="0" dirty="0">
                  <a:solidFill>
                    <a:srgbClr val="6CA62C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63" y="6260987"/>
                <a:ext cx="4451225" cy="8440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>
                <a:off x="6189785" y="6927425"/>
                <a:ext cx="8440615" cy="84406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buSzPct val="150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C5353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C5353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τ</m:t>
                          </m:r>
                        </m:e>
                        <m:sub>
                          <m:sSub>
                            <m:sSubPr>
                              <m:ctrlPr>
                                <a:rPr lang="el-GR" sz="2800" i="1">
                                  <a:solidFill>
                                    <a:srgbClr val="C53535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53535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53535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4.2</m:t>
                      </m:r>
                      <m:r>
                        <a:rPr lang="en-US" sz="2800" i="1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2800" i="1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5353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C5353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τ</m:t>
                          </m:r>
                        </m:e>
                        <m:sub>
                          <m:sSub>
                            <m:sSubPr>
                              <m:ctrlPr>
                                <a:rPr lang="el-GR" sz="2800" i="1">
                                  <a:solidFill>
                                    <a:srgbClr val="C53535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53535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53535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i="1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i="1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2800" b="0" i="0" smtClean="0">
                          <a:solidFill>
                            <a:srgbClr val="C5353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6CA62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6CA62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τ</m:t>
                          </m:r>
                        </m:e>
                        <m:sub>
                          <m:sSub>
                            <m:sSubPr>
                              <m:ctrlPr>
                                <a:rPr lang="el-GR" sz="2800" i="1">
                                  <a:solidFill>
                                    <a:srgbClr val="6CA62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6CA62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6CA62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a:rPr lang="en-US" sz="2800" i="1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i="1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2800" i="1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6CA62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6CA62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τ</m:t>
                          </m:r>
                        </m:e>
                        <m:sub>
                          <m:sSub>
                            <m:sSubPr>
                              <m:ctrlPr>
                                <a:rPr lang="el-GR" sz="2800" i="1">
                                  <a:solidFill>
                                    <a:srgbClr val="6CA62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6CA62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6CA62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22</m:t>
                      </m:r>
                      <m:r>
                        <a:rPr lang="en-US" sz="2800" i="1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2800" i="1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6CA62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</m:oMath>
                  </m:oMathPara>
                </a14:m>
                <a:endParaRPr lang="en-US" sz="2800" dirty="0">
                  <a:solidFill>
                    <a:srgbClr val="6CA62C"/>
                  </a:solidFill>
                  <a:latin typeface="Avenir"/>
                  <a:cs typeface="Times New Roman" panose="02020603050405020304" pitchFamily="18" charset="0"/>
                </a:endParaRPr>
              </a:p>
              <a:p>
                <a:pPr algn="ctr">
                  <a:buSzPct val="15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τ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𝐺𝑃𝐼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=2.1 </m:t>
                    </m:r>
                    <m:r>
                      <m:rPr>
                        <m:sty m:val="p"/>
                      </m:rPr>
                      <a:rPr lang="el-G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;</a:t>
                </a:r>
                <a:r>
                  <a:rPr lang="en-US" sz="2800" dirty="0">
                    <a:solidFill>
                      <a:schemeClr val="accent2"/>
                    </a:solidFill>
                    <a:latin typeface="Avenir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C5353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rgbClr val="C5353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τ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5353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sub>
                    </m:sSub>
                    <m:r>
                      <a:rPr lang="en-US" sz="2800" i="1" smtClean="0">
                        <a:solidFill>
                          <a:srgbClr val="C5353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800" b="0" i="1" smtClean="0">
                        <a:solidFill>
                          <a:srgbClr val="C5353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i="1">
                        <a:solidFill>
                          <a:srgbClr val="C5353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rgbClr val="C5353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1−0.3</m:t>
                    </m:r>
                    <m:r>
                      <a:rPr lang="en-US" sz="2800" i="1">
                        <a:solidFill>
                          <a:srgbClr val="C5353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800" i="1">
                        <a:solidFill>
                          <a:srgbClr val="C5353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C5353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;</a:t>
                </a:r>
                <a:r>
                  <a:rPr lang="en-US" sz="2800" dirty="0">
                    <a:solidFill>
                      <a:schemeClr val="accent2"/>
                    </a:solidFill>
                    <a:latin typeface="Avenir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6CA62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rgbClr val="6CA62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τ</m:t>
                        </m:r>
                      </m:e>
                      <m:sub>
                        <m:r>
                          <a:rPr lang="en-US" sz="2800" i="1">
                            <a:solidFill>
                              <a:srgbClr val="6CA62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sub>
                    </m:sSub>
                    <m:r>
                      <a:rPr lang="en-US" sz="2800" i="1">
                        <a:solidFill>
                          <a:srgbClr val="6CA62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800" i="1">
                        <a:solidFill>
                          <a:srgbClr val="6CA62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</m:t>
                    </m:r>
                    <m:r>
                      <a:rPr lang="en-US" sz="2800" b="0" i="1" smtClean="0">
                        <a:solidFill>
                          <a:srgbClr val="6CA62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3−0.7</m:t>
                    </m:r>
                    <m:r>
                      <a:rPr lang="en-US" sz="2800" i="1">
                        <a:solidFill>
                          <a:srgbClr val="6CA62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800" i="1">
                        <a:solidFill>
                          <a:srgbClr val="6CA62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6CA62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sz="2800" dirty="0">
                  <a:solidFill>
                    <a:srgbClr val="6CA62C"/>
                  </a:solidFill>
                  <a:latin typeface="Avenir"/>
                  <a:cs typeface="Times New Roman" panose="02020603050405020304" pitchFamily="18" charset="0"/>
                </a:endParaRPr>
              </a:p>
              <a:p>
                <a:pPr algn="ctr">
                  <a:buSzPct val="150000"/>
                </a:pPr>
                <a:endParaRPr lang="en-US" sz="2800" dirty="0">
                  <a:solidFill>
                    <a:srgbClr val="6CA62C"/>
                  </a:solidFill>
                  <a:latin typeface="Avenir"/>
                  <a:cs typeface="Times New Roman" panose="02020603050405020304" pitchFamily="18" charset="0"/>
                </a:endParaRPr>
              </a:p>
              <a:p>
                <a:pPr algn="ctr">
                  <a:buSzPct val="150000"/>
                </a:pPr>
                <a:endParaRPr lang="en-US" sz="2800" i="0" dirty="0">
                  <a:solidFill>
                    <a:srgbClr val="FF0000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785" y="6927425"/>
                <a:ext cx="8440615" cy="844061"/>
              </a:xfrm>
              <a:prstGeom prst="rect">
                <a:avLst/>
              </a:prstGeom>
              <a:blipFill>
                <a:blip r:embed="rId6"/>
                <a:stretch>
                  <a:fillRect b="-33094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" y="1118090"/>
            <a:ext cx="5897892" cy="49652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1349" y="7198539"/>
            <a:ext cx="5194050" cy="99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buSzPct val="150000"/>
            </a:pP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P.T. </a:t>
            </a:r>
            <a:r>
              <a:rPr lang="fr-FR" sz="16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Greenland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2001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Proc. Roy. Soc. London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457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2012</a:t>
            </a:r>
          </a:p>
          <a:p>
            <a:pPr algn="ctr">
              <a:lnSpc>
                <a:spcPts val="2400"/>
              </a:lnSpc>
              <a:buSzPct val="150000"/>
            </a:pP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D. </a:t>
            </a:r>
            <a:r>
              <a:rPr lang="fr-FR" sz="16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Stotler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2007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Journ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Nucl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 Mat. 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363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686</a:t>
            </a:r>
          </a:p>
          <a:p>
            <a:pPr algn="ctr">
              <a:lnSpc>
                <a:spcPts val="2400"/>
              </a:lnSpc>
              <a:buSzPct val="150000"/>
            </a:pP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A. Mathews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2022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Rev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Sci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Inst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93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85434" y="1026366"/>
            <a:ext cx="7539243" cy="369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buSzPct val="150000"/>
            </a:pP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Probe </a:t>
            </a:r>
            <a:r>
              <a:rPr lang="fr-FR" sz="1600" b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measurements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from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plasma </a:t>
            </a:r>
            <a:r>
              <a:rPr lang="fr-FR" sz="1600" b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discharge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1120711021 on Alcator C-</a:t>
            </a:r>
            <a:r>
              <a:rPr lang="fr-FR" sz="1600" b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Mod</a:t>
            </a:r>
            <a:endParaRPr lang="fr-FR" sz="1600" b="1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1818" y="1426753"/>
            <a:ext cx="8274311" cy="5436882"/>
          </a:xfrm>
          <a:prstGeom prst="rect">
            <a:avLst/>
          </a:prstGeom>
        </p:spPr>
      </p:pic>
      <p:sp>
        <p:nvSpPr>
          <p:cNvPr id="10" name="Google Shape;416;p18"/>
          <p:cNvSpPr txBox="1"/>
          <p:nvPr/>
        </p:nvSpPr>
        <p:spPr>
          <a:xfrm>
            <a:off x="6265432" y="7839432"/>
            <a:ext cx="8102418" cy="676742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>
              <a:lnSpc>
                <a:spcPct val="140000"/>
              </a:lnSpc>
              <a:buSzPct val="150000"/>
            </a:pP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*gray region corresponds to radial width of GPI analysis</a:t>
            </a: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083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6;p18"/>
          <p:cNvSpPr txBox="1"/>
          <p:nvPr/>
        </p:nvSpPr>
        <p:spPr>
          <a:xfrm>
            <a:off x="1181617" y="1082784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I: SYNTHETIC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8596462" y="1082783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II: EXPERIMENTAL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1774" y="2011679"/>
            <a:ext cx="6916348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41774" y="3505505"/>
            <a:ext cx="6611548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(5) Analyzing gas puff turbulence imaging on C-Mod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collisional radiative (CR) theory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(6) 2-dimensional, time-dependent measurements</a:t>
                </a:r>
                <a:endParaRPr lang="en-US" sz="2300" dirty="0">
                  <a:ln>
                    <a:noFill/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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(7) Initial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in experiment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predictions by DRB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(8)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Summary and future work for fusion research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advancing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ML to improve </a:t>
                </a:r>
                <a:r>
                  <a:rPr lang="en-US" sz="2300" dirty="0"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&amp; </a:t>
                </a:r>
                <a:r>
                  <a:rPr lang="en-US" sz="2300" dirty="0"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endParaRPr lang="en-US" sz="23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accent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blipFill>
                <a:blip r:embed="rId3"/>
                <a:stretch>
                  <a:fillRect l="-2754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16;p18"/>
              <p:cNvSpPr txBox="1"/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(1) Edge turbulence model to be validated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drift-reduced </a:t>
                </a:r>
                <a:r>
                  <a:rPr lang="en-US" sz="2300" dirty="0" err="1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Braginskii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theory (DRB)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(2) Synthetic plasma data (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GDB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) for testing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fluctuations are inputs to PINNs – 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0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0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(3) Physics-informed neural networks (PINNs)</a:t>
                </a:r>
                <a:endParaRPr lang="en-US" sz="2300" dirty="0">
                  <a:ln>
                    <a:noFill/>
                  </a:ln>
                  <a:solidFill>
                    <a:srgbClr val="C53535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allows learning 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DATA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(4) Comparisons of DRB to gyrokinetic simulations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quantitative testing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v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</a:p>
              <a:p>
                <a:pPr>
                  <a:lnSpc>
                    <a:spcPct val="140000"/>
                  </a:lnSpc>
                  <a:spcBef>
                    <a:spcPts val="1080"/>
                  </a:spcBef>
                  <a:buSzPct val="150000"/>
                </a:pPr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blipFill>
                <a:blip r:embed="rId4"/>
                <a:stretch>
                  <a:fillRect l="-2666" r="-1290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Outline of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5020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Experimental modelling of 2-dimensional turbulent edge dynamics</a:t>
            </a:r>
          </a:p>
        </p:txBody>
      </p:sp>
      <p:pic>
        <p:nvPicPr>
          <p:cNvPr id="7" name="best__Cn0_2x_less_PINN_full-7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947" y="1292224"/>
            <a:ext cx="14703275" cy="61753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46" y="1294775"/>
            <a:ext cx="11152682" cy="6175375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77628" y="1292224"/>
            <a:ext cx="3452771" cy="6175375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416;p18"/>
              <p:cNvSpPr txBox="1"/>
              <p:nvPr/>
            </p:nvSpPr>
            <p:spPr>
              <a:xfrm rot="17866271">
                <a:off x="9422981" y="4026665"/>
                <a:ext cx="6906114" cy="730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buSzPct val="150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EXPERIMENT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866271">
                <a:off x="9422981" y="4026665"/>
                <a:ext cx="6906114" cy="730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 rot="17956642">
                <a:off x="2138273" y="3682794"/>
                <a:ext cx="6906114" cy="730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buSzPct val="150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DYNAMICS</m:t>
                      </m:r>
                      <m:r>
                        <a:rPr lang="en-US" sz="4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INFERRED</m:t>
                      </m:r>
                    </m:oMath>
                  </m:oMathPara>
                </a14:m>
                <a:endParaRPr lang="en-US" sz="4400" b="0" i="0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buSzPct val="150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BY</m:t>
                      </m:r>
                      <m:r>
                        <a:rPr lang="en-US" sz="4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ML</m:t>
                      </m:r>
                      <m:r>
                        <a:rPr lang="en-US" sz="4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FRAMEWORK</m:t>
                      </m:r>
                    </m:oMath>
                  </m:oMathPara>
                </a14:m>
                <a:endParaRPr lang="en-US" sz="4400" b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956642">
                <a:off x="2138273" y="3682794"/>
                <a:ext cx="6906114" cy="7306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416;p18"/>
          <p:cNvSpPr txBox="1"/>
          <p:nvPr/>
        </p:nvSpPr>
        <p:spPr>
          <a:xfrm>
            <a:off x="789523" y="7406399"/>
            <a:ext cx="13723356" cy="49593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>
              <a:lnSpc>
                <a:spcPct val="140000"/>
              </a:lnSpc>
              <a:buSzPct val="150000"/>
            </a:pP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inferred dynamics                           inferred dynamics                          inferred dynamics                           experimental data</a:t>
            </a: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500" y="1524007"/>
            <a:ext cx="24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- - - - - - 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3501" y="3059722"/>
            <a:ext cx="24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- - - - - - 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3500" y="6321789"/>
            <a:ext cx="24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- - - - - - 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5454" y="1517383"/>
            <a:ext cx="24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- - - - - - 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5455" y="3053098"/>
            <a:ext cx="24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- - - - - - 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25454" y="6315165"/>
            <a:ext cx="24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- - - - - - -</a:t>
            </a:r>
          </a:p>
        </p:txBody>
      </p:sp>
    </p:spTree>
    <p:extLst>
      <p:ext uri="{BB962C8B-B14F-4D97-AF65-F5344CB8AC3E}">
        <p14:creationId xmlns:p14="http://schemas.microsoft.com/office/powerpoint/2010/main" val="5477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" name="Google Shape;575;p23"/>
              <p:cNvSpPr txBox="1"/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Comparison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with independent probe measurements</a:t>
                </a:r>
              </a:p>
            </p:txBody>
          </p:sp>
        </mc:Choice>
        <mc:Fallback xmlns="">
          <p:sp>
            <p:nvSpPr>
              <p:cNvPr id="575" name="Google Shape;575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blipFill>
                <a:blip r:embed="rId3"/>
                <a:stretch>
                  <a:fillRect l="-1685" t="-13158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170"/>
            <a:ext cx="14630400" cy="6884895"/>
          </a:xfrm>
          <a:prstGeom prst="rect">
            <a:avLst/>
          </a:prstGeom>
        </p:spPr>
      </p:pic>
      <p:sp>
        <p:nvSpPr>
          <p:cNvPr id="6" name="Google Shape;416;p18"/>
          <p:cNvSpPr txBox="1"/>
          <p:nvPr/>
        </p:nvSpPr>
        <p:spPr>
          <a:xfrm>
            <a:off x="-5609" y="7817215"/>
            <a:ext cx="13723356" cy="49593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>
              <a:lnSpc>
                <a:spcPct val="140000"/>
              </a:lnSpc>
              <a:buSzPct val="150000"/>
            </a:pP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*Radial profiles of GPI are time-averaged for comparison with magnetically disconnected MLP measurements</a:t>
            </a: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E958D-1EEC-3747-8FD1-E50184ED5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462" y="1123949"/>
            <a:ext cx="8294496" cy="6747336"/>
          </a:xfrm>
          <a:prstGeom prst="rect">
            <a:avLst/>
          </a:prstGeom>
        </p:spPr>
      </p:pic>
      <p:sp>
        <p:nvSpPr>
          <p:cNvPr id="5" name="Google Shape;416;p18">
            <a:extLst>
              <a:ext uri="{FF2B5EF4-FFF2-40B4-BE49-F238E27FC236}">
                <a16:creationId xmlns:a16="http://schemas.microsoft.com/office/drawing/2014/main" id="{5CF03FAC-09E8-E6AB-AB4C-731E171AD27B}"/>
              </a:ext>
            </a:extLst>
          </p:cNvPr>
          <p:cNvSpPr txBox="1"/>
          <p:nvPr/>
        </p:nvSpPr>
        <p:spPr>
          <a:xfrm>
            <a:off x="0" y="7890636"/>
            <a:ext cx="14630400" cy="197683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r>
              <a:rPr lang="en-CH" sz="1800" dirty="0"/>
              <a:t>*MLP scan in the plotted region lasts roughly 6000 𝜇s (i.e. 60× longer than the duration of the GPI analysis)</a:t>
            </a:r>
          </a:p>
          <a:p>
            <a:pPr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44413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6;p18"/>
          <p:cNvSpPr txBox="1"/>
          <p:nvPr/>
        </p:nvSpPr>
        <p:spPr>
          <a:xfrm>
            <a:off x="1181617" y="1082784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I: SYNTHETIC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8596462" y="1082783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II: EXPERIMENTAL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5270" y="4966920"/>
            <a:ext cx="6187478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41774" y="3505505"/>
            <a:ext cx="6611548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(5) Analyzing gas puff turbulence imaging on C-Mod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collisional radiative (CR) theory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(6) 2-dimensional, time-dependent measurements</a:t>
                </a:r>
                <a:endParaRPr lang="en-US" sz="2300" dirty="0">
                  <a:ln>
                    <a:noFill/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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(7) Initial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in experiment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predictions by DRB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(8)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Summary and future work for fusion research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advancing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ML to improve </a:t>
                </a:r>
                <a:r>
                  <a:rPr lang="en-US" sz="2300" dirty="0"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&amp; </a:t>
                </a:r>
                <a:r>
                  <a:rPr lang="en-US" sz="2300" dirty="0"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endParaRPr lang="en-US" sz="23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accent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blipFill>
                <a:blip r:embed="rId3"/>
                <a:stretch>
                  <a:fillRect l="-2754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16;p18"/>
              <p:cNvSpPr txBox="1"/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(1) Edge turbulence model to be validated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drift-reduced </a:t>
                </a:r>
                <a:r>
                  <a:rPr lang="en-US" sz="2300" dirty="0" err="1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Braginskii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theory (DRB)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(2) Synthetic plasma data (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GDB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) for testing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fluctuations are inputs to PINNs – 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0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0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(3) Physics-informed neural networks (PINNs)</a:t>
                </a:r>
                <a:endParaRPr lang="en-US" sz="2300" dirty="0">
                  <a:ln>
                    <a:noFill/>
                  </a:ln>
                  <a:solidFill>
                    <a:srgbClr val="C53535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allows learning 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DATA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(4) Comparisons of DRB to gyrokinetic simulations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quantitative testing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v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</a:p>
              <a:p>
                <a:pPr>
                  <a:lnSpc>
                    <a:spcPct val="140000"/>
                  </a:lnSpc>
                  <a:spcBef>
                    <a:spcPts val="1080"/>
                  </a:spcBef>
                  <a:buSzPct val="150000"/>
                </a:pPr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blipFill>
                <a:blip r:embed="rId4"/>
                <a:stretch>
                  <a:fillRect l="-2666" r="-1290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Outline of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281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75" name="Google Shape;575;p23"/>
              <p:cNvSpPr txBox="1"/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What does the reduced model predict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3600" i="1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in experiment</a:t>
                </a: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?</a:t>
                </a:r>
              </a:p>
            </p:txBody>
          </p:sp>
        </mc:Choice>
        <mc:Fallback>
          <p:sp>
            <p:nvSpPr>
              <p:cNvPr id="575" name="Google Shape;575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61608"/>
                <a:ext cx="14110020" cy="695880"/>
              </a:xfrm>
              <a:prstGeom prst="rect">
                <a:avLst/>
              </a:prstGeom>
              <a:blipFill>
                <a:blip r:embed="rId7"/>
                <a:stretch>
                  <a:fillRect l="-1710" t="-7143" b="-30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_ne_Te_phi_ER_EZ_exp_CMod_lesswide_colnosource-7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000" y="1081825"/>
            <a:ext cx="14844190" cy="6568226"/>
          </a:xfrm>
          <a:prstGeom prst="rect">
            <a:avLst/>
          </a:prstGeom>
        </p:spPr>
      </p:pic>
      <p:pic>
        <p:nvPicPr>
          <p:cNvPr id="6" name="_ne_Te_phi_ER_EZ_exp_CMod_lesswide_colwsource-7.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9401" y="1056069"/>
            <a:ext cx="14913737" cy="6598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575;p23"/>
              <p:cNvSpPr txBox="1"/>
              <p:nvPr/>
            </p:nvSpPr>
            <p:spPr>
              <a:xfrm>
                <a:off x="-85000" y="7528119"/>
                <a:ext cx="14889336" cy="663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 algn="ctr"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*DRB predictions presently assume purely toroidal magnetic field*</a:t>
                </a:r>
              </a:p>
              <a:p>
                <a:pPr algn="ctr"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Can directly test effects (e.g. HeI source scaled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a:rPr lang="en-US" sz="18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19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Avenir"/>
                      </a:rPr>
                      <m:t> </m:t>
                    </m:r>
                    <m:sSup>
                      <m:sSupPr>
                        <m:ctrlPr>
                          <a:rPr lang="en-US" sz="1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m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) on nonlinear calculations</a:t>
                </a:r>
              </a:p>
            </p:txBody>
          </p:sp>
        </mc:Choice>
        <mc:Fallback xmlns="">
          <p:sp>
            <p:nvSpPr>
              <p:cNvPr id="8" name="Google Shape;575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000" y="7528119"/>
                <a:ext cx="14889336" cy="663628"/>
              </a:xfrm>
              <a:prstGeom prst="rect">
                <a:avLst/>
              </a:prstGeom>
              <a:blipFill>
                <a:blip r:embed="rId10"/>
                <a:stretch>
                  <a:fillRect t="-6422" b="-137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6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550" y="4711876"/>
            <a:ext cx="4050204" cy="3026588"/>
          </a:xfrm>
          <a:prstGeom prst="rect">
            <a:avLst/>
          </a:prstGeom>
        </p:spPr>
      </p:pic>
      <p:sp>
        <p:nvSpPr>
          <p:cNvPr id="2" name="Google Shape;567;p22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Understanding edge turbulence is essential for fusion devices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16;p18"/>
              <p:cNvSpPr txBox="1"/>
              <p:nvPr/>
            </p:nvSpPr>
            <p:spPr>
              <a:xfrm>
                <a:off x="0" y="736983"/>
                <a:ext cx="6509657" cy="972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spcBef>
                    <a:spcPts val="2400"/>
                  </a:spcBef>
                  <a:buSzPct val="150000"/>
                </a:pPr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1. To predict fusion energy gain,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sym typeface="Avenir"/>
                      </a:rPr>
                      <m:t>𝑄</m:t>
                    </m:r>
                  </m:oMath>
                </a14:m>
                <a:r>
                  <a:rPr lang="en-US" sz="16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, we need to</a:t>
                </a:r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predict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sym typeface="Avenir"/>
                      </a:rPr>
                      <m:t>𝑛</m:t>
                    </m:r>
                    <m:r>
                      <a:rPr lang="en-US" sz="1600" i="1">
                        <a:latin typeface="Cambria Math" panose="02040503050406030204" pitchFamily="18" charset="0"/>
                        <a:sym typeface="Avenir"/>
                      </a:rPr>
                      <m:t>, </m:t>
                    </m:r>
                    <m:r>
                      <a:rPr lang="en-US" sz="1600" i="1">
                        <a:latin typeface="Cambria Math" panose="02040503050406030204" pitchFamily="18" charset="0"/>
                        <a:sym typeface="Avenir"/>
                      </a:rPr>
                      <m:t>𝑇</m:t>
                    </m:r>
                    <m:r>
                      <a:rPr lang="en-US" sz="1600" i="1">
                        <a:latin typeface="Cambria Math" panose="02040503050406030204" pitchFamily="18" charset="0"/>
                        <a:sym typeface="Avenir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sym typeface="Avenir"/>
                          </a:rPr>
                          <m:t>τ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)</a:t>
                </a:r>
                <a:endParaRPr lang="en-US" sz="1600" b="0" i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36983"/>
                <a:ext cx="6509657" cy="972075"/>
              </a:xfrm>
              <a:prstGeom prst="rect">
                <a:avLst/>
              </a:prstGeom>
              <a:blipFill>
                <a:blip r:embed="rId4"/>
                <a:stretch>
                  <a:fillRect l="-11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416;p18"/>
              <p:cNvSpPr txBox="1"/>
              <p:nvPr/>
            </p:nvSpPr>
            <p:spPr>
              <a:xfrm>
                <a:off x="32654" y="4545925"/>
                <a:ext cx="6527803" cy="972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spcBef>
                    <a:spcPts val="2400"/>
                  </a:spcBef>
                  <a:buSzPct val="150000"/>
                </a:pPr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2. Predictions of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sym typeface="Avenir"/>
                      </a:rPr>
                      <m:t>𝑛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sym typeface="Avenir"/>
                      </a:rPr>
                      <m:t>𝑇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sym typeface="Avenir"/>
                          </a:rPr>
                          <m:t>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strongly influenced by edge boundary</a:t>
                </a:r>
                <a:endParaRPr lang="en-US" sz="1600" b="0" i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4" y="4545925"/>
                <a:ext cx="6527803" cy="972075"/>
              </a:xfrm>
              <a:prstGeom prst="rect">
                <a:avLst/>
              </a:prstGeom>
              <a:blipFill>
                <a:blip r:embed="rId5"/>
                <a:stretch>
                  <a:fillRect l="-1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416;p18"/>
          <p:cNvSpPr txBox="1"/>
          <p:nvPr/>
        </p:nvSpPr>
        <p:spPr>
          <a:xfrm>
            <a:off x="7029450" y="736982"/>
            <a:ext cx="7613969" cy="97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>
              <a:spcBef>
                <a:spcPts val="2400"/>
              </a:spcBef>
              <a:buSzPct val="150000"/>
            </a:pPr>
            <a:r>
              <a:rPr lang="en-US" sz="1600" dirty="0">
                <a:solidFill>
                  <a:schemeClr val="tx1"/>
                </a:solidFill>
                <a:latin typeface="Avenir"/>
                <a:cs typeface="Times New Roman" panose="02020603050405020304" pitchFamily="18" charset="0"/>
              </a:rPr>
              <a:t>3. To trust predictions, need to validate self-consistent edge plasma models</a:t>
            </a:r>
          </a:p>
          <a:p>
            <a:pPr marL="285750" indent="-285750"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venir"/>
                <a:cs typeface="Times New Roman" panose="02020603050405020304" pitchFamily="18" charset="0"/>
              </a:rPr>
              <a:t>Due to vast scales and computational demand, reduced turbulence models (e.g. fluid) are widely applied, but it’s difficult to quantitatively test accuracy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92" y="5280728"/>
            <a:ext cx="2723558" cy="2555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24" y="5221466"/>
            <a:ext cx="4121256" cy="279691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582927" y="5280728"/>
            <a:ext cx="1531423" cy="2173948"/>
          </a:xfrm>
          <a:prstGeom prst="rect">
            <a:avLst/>
          </a:prstGeom>
          <a:solidFill>
            <a:srgbClr val="C53535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1389" y="5280728"/>
            <a:ext cx="1830358" cy="2185738"/>
          </a:xfrm>
          <a:prstGeom prst="rect">
            <a:avLst/>
          </a:prstGeom>
          <a:solidFill>
            <a:srgbClr val="92D050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7350" y="1401533"/>
            <a:ext cx="1409710" cy="154782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50625" y="4324122"/>
            <a:ext cx="272668" cy="220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71937" y="2952910"/>
            <a:ext cx="280675" cy="368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992413" y="4402829"/>
            <a:ext cx="66357" cy="77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1" y="1364429"/>
            <a:ext cx="3345302" cy="31981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3139" y="2979956"/>
            <a:ext cx="1574235" cy="10303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9161" y="4144088"/>
            <a:ext cx="305117" cy="199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Google Shape;416;p18"/>
              <p:cNvSpPr txBox="1"/>
              <p:nvPr/>
            </p:nvSpPr>
            <p:spPr>
              <a:xfrm>
                <a:off x="4107174" y="4032720"/>
                <a:ext cx="2227097" cy="602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spcBef>
                    <a:spcPts val="2400"/>
                  </a:spcBef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sym typeface="Avenir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sym typeface="Avenir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sym typeface="Avenir"/>
                            </a:rPr>
                            <m:t>fusion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sym typeface="Avenir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sym typeface="Avenir"/>
                            </a:rPr>
                            <m:t>power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sym typeface="Avenir"/>
                            </a:rPr>
                            <m:t>external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sym typeface="Avenir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sym typeface="Avenir"/>
                            </a:rPr>
                            <m:t>heating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sym typeface="Avenir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sym typeface="Avenir"/>
                            </a:rPr>
                            <m:t>power</m:t>
                          </m:r>
                        </m:den>
                      </m:f>
                    </m:oMath>
                  </m:oMathPara>
                </a14:m>
                <a:endParaRPr lang="en-US" sz="1200" b="0" i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174" y="4032720"/>
                <a:ext cx="2227097" cy="6020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Google Shape;558;p21"/>
          <p:cNvSpPr txBox="1"/>
          <p:nvPr/>
        </p:nvSpPr>
        <p:spPr>
          <a:xfrm>
            <a:off x="754743" y="4567345"/>
            <a:ext cx="4746170" cy="37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*S.E.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Wurzel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, S.C. Hsu 2022 arXiv:2105.10954</a:t>
            </a:r>
            <a:endParaRPr sz="10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" name="Google Shape;558;p21"/>
          <p:cNvSpPr txBox="1"/>
          <p:nvPr/>
        </p:nvSpPr>
        <p:spPr>
          <a:xfrm>
            <a:off x="-72204" y="7975175"/>
            <a:ext cx="7564958" cy="46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algn="ctr"/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A.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Mathews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, J.W. Hughes 2021 </a:t>
            </a:r>
            <a:r>
              <a:rPr lang="fr-FR" sz="10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IEEE Trans. Plasma Science </a:t>
            </a:r>
            <a:r>
              <a:rPr lang="fr-FR" sz="10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49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12     </a:t>
            </a:r>
            <a:r>
              <a:rPr lang="da-DK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C. Ham </a:t>
            </a:r>
            <a:r>
              <a:rPr lang="da-DK" sz="10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 </a:t>
            </a:r>
            <a:r>
              <a:rPr lang="da-DK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2020 </a:t>
            </a:r>
            <a:r>
              <a:rPr lang="da-DK" sz="10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Nature Rev. Phys.</a:t>
            </a:r>
            <a:r>
              <a:rPr lang="da-DK" sz="10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r>
              <a:rPr lang="da-DK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158–167 </a:t>
            </a:r>
          </a:p>
          <a:p>
            <a:pPr algn="ctr"/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0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" name="Google Shape;558;p21"/>
          <p:cNvSpPr txBox="1"/>
          <p:nvPr/>
        </p:nvSpPr>
        <p:spPr>
          <a:xfrm>
            <a:off x="4916859" y="6460965"/>
            <a:ext cx="750812" cy="30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CORE</a:t>
            </a:r>
            <a:endParaRPr sz="10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" name="Google Shape;416;p18"/>
          <p:cNvSpPr txBox="1"/>
          <p:nvPr/>
        </p:nvSpPr>
        <p:spPr>
          <a:xfrm>
            <a:off x="6560439" y="3849156"/>
            <a:ext cx="8606869" cy="344825"/>
          </a:xfrm>
          <a:prstGeom prst="rect">
            <a:avLst/>
          </a:prstGeom>
          <a:noFill/>
          <a:ln w="57150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spcAft>
                <a:spcPts val="1200"/>
              </a:spcAft>
              <a:buSzPct val="150000"/>
            </a:pP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M.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Francisquez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0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2020 </a:t>
            </a:r>
            <a:r>
              <a:rPr lang="fr-FR" sz="10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PoP</a:t>
            </a:r>
            <a:r>
              <a:rPr lang="fr-FR" sz="10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0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27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082301 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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why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was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this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discrepancy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 in </a:t>
            </a:r>
            <a:r>
              <a:rPr lang="el-GR" sz="1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venir"/>
                <a:sym typeface="Wingdings" panose="05000000000000000000" pitchFamily="2" charset="2"/>
              </a:rPr>
              <a:t>ϕ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found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Wingdings" panose="05000000000000000000" pitchFamily="2" charset="2"/>
              </a:rPr>
              <a:t>?</a:t>
            </a:r>
            <a:endParaRPr lang="fr-FR" sz="10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" name="Google Shape;416;p18"/>
          <p:cNvSpPr txBox="1"/>
          <p:nvPr/>
        </p:nvSpPr>
        <p:spPr>
          <a:xfrm>
            <a:off x="7025977" y="4011684"/>
            <a:ext cx="7604423" cy="97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>
              <a:spcBef>
                <a:spcPts val="600"/>
              </a:spcBef>
              <a:buSzPct val="150000"/>
            </a:pPr>
            <a:r>
              <a:rPr lang="en-US" sz="1600" dirty="0">
                <a:solidFill>
                  <a:schemeClr val="tx1"/>
                </a:solidFill>
                <a:latin typeface="Avenir"/>
                <a:cs typeface="Times New Roman" panose="02020603050405020304" pitchFamily="18" charset="0"/>
              </a:rPr>
              <a:t>4. No good ways to precisely compare edge turbulence models in experiment</a:t>
            </a:r>
          </a:p>
          <a:p>
            <a:pPr marL="285750" indent="-285750"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venir"/>
                <a:cs typeface="Times New Roman" panose="02020603050405020304" pitchFamily="18" charset="0"/>
              </a:rPr>
              <a:t>Even comparing fluid codes against one another can be tough!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2143" y="4944157"/>
            <a:ext cx="3278243" cy="2794308"/>
          </a:xfrm>
          <a:prstGeom prst="rect">
            <a:avLst/>
          </a:prstGeom>
        </p:spPr>
      </p:pic>
      <p:sp>
        <p:nvSpPr>
          <p:cNvPr id="40" name="Google Shape;416;p18"/>
          <p:cNvSpPr txBox="1"/>
          <p:nvPr/>
        </p:nvSpPr>
        <p:spPr>
          <a:xfrm>
            <a:off x="7869712" y="7764487"/>
            <a:ext cx="6422572" cy="135257"/>
          </a:xfrm>
          <a:prstGeom prst="rect">
            <a:avLst/>
          </a:prstGeom>
          <a:noFill/>
          <a:ln w="57150"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>
              <a:spcAft>
                <a:spcPts val="1200"/>
              </a:spcAft>
              <a:buSzPct val="150000"/>
            </a:pP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B.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Dudson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0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2021 </a:t>
            </a:r>
            <a:r>
              <a:rPr lang="fr-FR" sz="10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PPCF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0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63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055013                                               D. </a:t>
            </a:r>
            <a:r>
              <a:rPr lang="fr-FR" sz="10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Galassi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0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2022 </a:t>
            </a:r>
            <a:r>
              <a:rPr lang="fr-FR" sz="10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PoP</a:t>
            </a:r>
            <a:r>
              <a:rPr lang="fr-FR" sz="10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0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29</a:t>
            </a:r>
            <a:r>
              <a:rPr lang="fr-FR" sz="10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012501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43" y="1982863"/>
            <a:ext cx="7421638" cy="177487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94423" y="4098599"/>
            <a:ext cx="77228" cy="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0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1" grpId="0" animBg="1"/>
      <p:bldP spid="22" grpId="0" animBg="1"/>
      <p:bldP spid="33" grpId="0"/>
      <p:bldP spid="34" grpId="0"/>
      <p:bldP spid="36" grpId="0"/>
      <p:bldP spid="38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" y="1060177"/>
            <a:ext cx="14033088" cy="5530401"/>
          </a:xfrm>
          <a:prstGeom prst="rect">
            <a:avLst/>
          </a:prstGeom>
        </p:spPr>
      </p:pic>
      <p:sp>
        <p:nvSpPr>
          <p:cNvPr id="9" name="Google Shape;575;p23"/>
          <p:cNvSpPr txBox="1"/>
          <p:nvPr/>
        </p:nvSpPr>
        <p:spPr>
          <a:xfrm>
            <a:off x="163776" y="161608"/>
            <a:ext cx="143767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HeI sources broaden distribution of turbulent electric field amplitudes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215" y="6820481"/>
            <a:ext cx="6666990" cy="12945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03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" name="Google Shape;575;p23"/>
              <p:cNvSpPr txBox="1"/>
              <p:nvPr/>
            </p:nvSpPr>
            <p:spPr>
              <a:xfrm>
                <a:off x="149288" y="186612"/>
                <a:ext cx="14376720" cy="6708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Inclusion of HeI sources is found to increase turbulent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venir"/>
                      </a:rPr>
                      <m:t>E</m:t>
                    </m:r>
                    <m:r>
                      <m:rPr>
                        <m:nor/>
                      </m:rPr>
                      <a:rPr lang="el-GR" sz="3600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venir"/>
                        <a:sym typeface="Avenir"/>
                      </a:rPr>
                      <m:t>×</m:t>
                    </m:r>
                    <m:r>
                      <m:rPr>
                        <m:sty m:val="p"/>
                      </m:rPr>
                      <a:rPr lang="en-US" sz="3600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venir"/>
                        <a:sym typeface="Avenir"/>
                      </a:rPr>
                      <m:t>B</m:t>
                    </m:r>
                    <m:r>
                      <a:rPr lang="en-US" sz="36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venir"/>
                        <a:sym typeface="Avenir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flow shear</a:t>
                </a:r>
              </a:p>
            </p:txBody>
          </p:sp>
        </mc:Choice>
        <mc:Fallback xmlns="">
          <p:sp>
            <p:nvSpPr>
              <p:cNvPr id="575" name="Google Shape;575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8" y="186612"/>
                <a:ext cx="14376720" cy="670876"/>
              </a:xfrm>
              <a:prstGeom prst="rect">
                <a:avLst/>
              </a:prstGeom>
              <a:blipFill>
                <a:blip r:embed="rId3"/>
                <a:stretch>
                  <a:fillRect l="-1611" t="-15455" b="-2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575;p23"/>
              <p:cNvSpPr txBox="1"/>
              <p:nvPr/>
            </p:nvSpPr>
            <p:spPr>
              <a:xfrm>
                <a:off x="-85000" y="7612343"/>
                <a:ext cx="14889336" cy="663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 algn="ctr"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endParaRPr lang="en-US" sz="2000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algn="ctr"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Can directly test effects (e.g. HeI source scaled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a:rPr lang="en-US" sz="18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19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Avenir"/>
                      </a:rPr>
                      <m:t> </m:t>
                    </m:r>
                    <m:sSup>
                      <m:sSupPr>
                        <m:ctrlPr>
                          <a:rPr lang="en-US" sz="1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m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) on nonlinear calculations</a:t>
                </a:r>
              </a:p>
            </p:txBody>
          </p:sp>
        </mc:Choice>
        <mc:Fallback xmlns="">
          <p:sp>
            <p:nvSpPr>
              <p:cNvPr id="4" name="Google Shape;575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000" y="7612343"/>
                <a:ext cx="14889336" cy="663628"/>
              </a:xfrm>
              <a:prstGeom prst="rect">
                <a:avLst/>
              </a:prstGeom>
              <a:blipFill>
                <a:blip r:embed="rId4"/>
                <a:stretch>
                  <a:fillRect b="-155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76" y="1108016"/>
            <a:ext cx="9121184" cy="6765801"/>
          </a:xfrm>
          <a:prstGeom prst="rect">
            <a:avLst/>
          </a:prstGeom>
        </p:spPr>
      </p:pic>
      <p:sp>
        <p:nvSpPr>
          <p:cNvPr id="3" name="Google Shape;416;p18">
            <a:extLst>
              <a:ext uri="{FF2B5EF4-FFF2-40B4-BE49-F238E27FC236}">
                <a16:creationId xmlns:a16="http://schemas.microsoft.com/office/drawing/2014/main" id="{55E7AB7B-A939-E49B-6108-49E2BE7D16C6}"/>
              </a:ext>
            </a:extLst>
          </p:cNvPr>
          <p:cNvSpPr txBox="1"/>
          <p:nvPr/>
        </p:nvSpPr>
        <p:spPr>
          <a:xfrm>
            <a:off x="3293652" y="3233058"/>
            <a:ext cx="8132031" cy="176348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spcAft>
                <a:spcPts val="2400"/>
              </a:spcAft>
              <a:buSzPct val="150000"/>
            </a:pPr>
            <a:endParaRPr lang="en-US" sz="100" dirty="0">
              <a:solidFill>
                <a:schemeClr val="tx1"/>
              </a:solidFill>
              <a:latin typeface="Avenir"/>
              <a:cs typeface="Times New Roman" panose="02020603050405020304" pitchFamily="18" charset="0"/>
            </a:endParaRPr>
          </a:p>
          <a:p>
            <a:pPr algn="ctr">
              <a:spcAft>
                <a:spcPts val="2400"/>
              </a:spcAft>
              <a:buSzPct val="150000"/>
            </a:pPr>
            <a:r>
              <a:rPr lang="en-US" sz="3200" dirty="0">
                <a:solidFill>
                  <a:schemeClr val="tx1"/>
                </a:solidFill>
                <a:latin typeface="Avenir"/>
                <a:cs typeface="Times New Roman" panose="02020603050405020304" pitchFamily="18" charset="0"/>
              </a:rPr>
              <a:t>A new ML-based approach for testing the nonlinear physics of models in experiment</a:t>
            </a:r>
          </a:p>
        </p:txBody>
      </p:sp>
    </p:spTree>
    <p:extLst>
      <p:ext uri="{BB962C8B-B14F-4D97-AF65-F5344CB8AC3E}">
        <p14:creationId xmlns:p14="http://schemas.microsoft.com/office/powerpoint/2010/main" val="36419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Outline of this presentation</a:t>
            </a:r>
          </a:p>
        </p:txBody>
      </p:sp>
      <p:sp>
        <p:nvSpPr>
          <p:cNvPr id="10" name="Google Shape;416;p18"/>
          <p:cNvSpPr txBox="1"/>
          <p:nvPr/>
        </p:nvSpPr>
        <p:spPr>
          <a:xfrm>
            <a:off x="1181617" y="1082784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I: SYNTHETIC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8596462" y="1082783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II: EXPERIMENTAL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5270" y="4966920"/>
            <a:ext cx="6187478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41773" y="6434238"/>
            <a:ext cx="6412765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(5) Analyzing gas puff turbulence imaging on C-Mod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collisional radiative (CR) theory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(6) 2-dimensional, time-dependent measurements</a:t>
                </a:r>
                <a:endParaRPr lang="en-US" sz="2300" dirty="0">
                  <a:ln>
                    <a:noFill/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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(7) Initial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in experiment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predictions by DRB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(8)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Summary and future work for fusion research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advancing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ML to improve </a:t>
                </a:r>
                <a:r>
                  <a:rPr lang="en-US" sz="2300" dirty="0"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&amp; </a:t>
                </a:r>
                <a:r>
                  <a:rPr lang="en-US" sz="2300" dirty="0"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endParaRPr lang="en-US" sz="23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accent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blipFill>
                <a:blip r:embed="rId3"/>
                <a:stretch>
                  <a:fillRect l="-2754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16;p18"/>
              <p:cNvSpPr txBox="1"/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(1) Edge turbulence model to be validated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drift-reduced </a:t>
                </a:r>
                <a:r>
                  <a:rPr lang="en-US" sz="2300" dirty="0" err="1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Braginskii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theory (DRB)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(2) Synthetic plasma data (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GDB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) for testing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fluctuations are inputs to PINNs – 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0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0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(3) Physics-informed neural networks (PINNs)</a:t>
                </a:r>
                <a:endParaRPr lang="en-US" sz="2300" dirty="0">
                  <a:ln>
                    <a:noFill/>
                  </a:ln>
                  <a:solidFill>
                    <a:srgbClr val="C53535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allows learning 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DATA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(4) Comparisons of DRB to gyrokinetic simulations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quantitative testing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v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</a:p>
              <a:p>
                <a:pPr>
                  <a:lnSpc>
                    <a:spcPct val="140000"/>
                  </a:lnSpc>
                  <a:spcBef>
                    <a:spcPts val="1080"/>
                  </a:spcBef>
                  <a:buSzPct val="150000"/>
                </a:pPr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blipFill>
                <a:blip r:embed="rId4"/>
                <a:stretch>
                  <a:fillRect l="-2666" r="-1290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7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6" name="Google Shape;576;p23"/>
              <p:cNvSpPr txBox="1"/>
              <p:nvPr/>
            </p:nvSpPr>
            <p:spPr>
              <a:xfrm>
                <a:off x="29992" y="1104173"/>
                <a:ext cx="14534148" cy="56939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marL="274320" indent="-350520">
                  <a:lnSpc>
                    <a:spcPct val="120000"/>
                  </a:lnSpc>
                  <a:spcBef>
                    <a:spcPts val="60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Demonstrated system to infer </a:t>
                </a:r>
                <a:r>
                  <a:rPr lang="el-GR" sz="3360" dirty="0">
                    <a:ln>
                      <a:noFill/>
                    </a:ln>
                    <a:solidFill>
                      <a:schemeClr val="dk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venir"/>
                    <a:sym typeface="Avenir"/>
                  </a:rPr>
                  <a:t>φ</a:t>
                </a:r>
                <a:r>
                  <a:rPr lang="en-US" sz="336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accPr>
                      <m:e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𝑥</m:t>
                        </m:r>
                      </m:e>
                    </m:acc>
                    <m:r>
                      <a:rPr lang="en-US" sz="336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,</m:t>
                    </m:r>
                    <m:r>
                      <m:rPr>
                        <m:sty m:val="p"/>
                      </m:rPr>
                      <a:rPr lang="en-US" sz="336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venir"/>
                      </a:rPr>
                      <m:t>t</m:t>
                    </m:r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) from 2D</a:t>
                </a: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36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consistent with</a:t>
                </a:r>
                <a:b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</a:b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drift-reduced Braginskii theory for plasma diagnosis and model validation</a:t>
                </a:r>
              </a:p>
              <a:p>
                <a:pPr marL="274320" indent="-350520">
                  <a:lnSpc>
                    <a:spcPct val="120000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ES DRB and EM GK turbulent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consistent in low-</a:t>
                </a:r>
                <a:r>
                  <a:rPr lang="el-GR" sz="336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  <a:ea typeface="Avenir"/>
                    <a:cs typeface="Arial" panose="020B0604020202020204" pitchFamily="34" charset="0"/>
                    <a:sym typeface="Avenir"/>
                  </a:rPr>
                  <a:t>β</a:t>
                </a: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helical plasmas</a:t>
                </a:r>
              </a:p>
              <a:p>
                <a:pPr marL="274320" indent="-350520">
                  <a:lnSpc>
                    <a:spcPct val="120000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3360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ES DRB and EM GK turbulent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36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3360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inconsistent in high-</a:t>
                </a:r>
                <a:r>
                  <a:rPr lang="el-GR" sz="3360" dirty="0">
                    <a:solidFill>
                      <a:schemeClr val="tx1"/>
                    </a:solidFill>
                    <a:latin typeface="Arial" panose="020B0604020202020204" pitchFamily="34" charset="0"/>
                    <a:ea typeface="Avenir"/>
                    <a:cs typeface="Arial" panose="020B0604020202020204" pitchFamily="34" charset="0"/>
                    <a:sym typeface="Avenir"/>
                  </a:rPr>
                  <a:t>β</a:t>
                </a:r>
                <a:r>
                  <a:rPr lang="en-US" sz="3360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helical plasmas</a:t>
                </a:r>
                <a:endParaRPr lang="en-US" sz="3360" dirty="0">
                  <a:ln>
                    <a:noFill/>
                  </a:ln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274320" indent="-350520">
                  <a:lnSpc>
                    <a:spcPct val="120000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First estimates of experimental 2D turbulent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336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36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in C-Mod SOL</a:t>
                </a:r>
              </a:p>
              <a:p>
                <a:pPr marL="274320" indent="-350520">
                  <a:lnSpc>
                    <a:spcPct val="120000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3360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Novel diagnostic analysis of atomic helium using just a single spectral line</a:t>
                </a:r>
                <a:endParaRPr lang="en-US" sz="3360" dirty="0">
                  <a:ln>
                    <a:noFill/>
                  </a:ln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274320" indent="-350520">
                  <a:lnSpc>
                    <a:spcPct val="120000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3360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C</a:t>
                </a: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alculated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360" b="0" i="1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360" b="0" i="1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in experiment as predicted by (toroidal) DRB</a:t>
                </a:r>
              </a:p>
              <a:p>
                <a:pPr marL="274320" indent="-350520">
                  <a:lnSpc>
                    <a:spcPct val="120000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3360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HeI associated with amplified turbulent electric fields and shearing rates</a:t>
                </a:r>
                <a:endParaRPr lang="en-US" sz="3360" dirty="0">
                  <a:ln>
                    <a:noFill/>
                  </a:ln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576" name="Google Shape;576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2" y="1104173"/>
                <a:ext cx="14534148" cy="5693940"/>
              </a:xfrm>
              <a:prstGeom prst="rect">
                <a:avLst/>
              </a:prstGeom>
              <a:blipFill>
                <a:blip r:embed="rId3"/>
                <a:stretch>
                  <a:fillRect l="-1134" t="-445" r="-960" b="-69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Key results delivered by this collaborative 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100233"/>
            <a:ext cx="14630400" cy="78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buSzPct val="150000"/>
            </a:pP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1) A. </a:t>
            </a:r>
            <a:r>
              <a:rPr lang="fr-FR" sz="16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Mathews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2021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Physical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Review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E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104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025205       2) A. </a:t>
            </a:r>
            <a:r>
              <a:rPr lang="fr-FR" sz="16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Mathews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2021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Physics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of Plasmas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28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112301</a:t>
            </a:r>
          </a:p>
          <a:p>
            <a:pPr algn="ctr">
              <a:lnSpc>
                <a:spcPts val="2800"/>
              </a:lnSpc>
              <a:buSzPct val="150000"/>
            </a:pP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3) A. Mathews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2022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Rev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Sci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Inst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93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6 4) A. </a:t>
            </a:r>
            <a:r>
              <a:rPr lang="fr-FR" sz="16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Mathews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2021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IEEE Trans. Plasma Science 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49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12 5) A. </a:t>
            </a:r>
            <a:r>
              <a:rPr lang="fr-FR" sz="16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Mathews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i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et al. 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2022 Phys. </a:t>
            </a:r>
            <a:r>
              <a:rPr lang="fr-FR" sz="1600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Rev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. Let. </a:t>
            </a:r>
            <a:r>
              <a:rPr lang="fr-FR" sz="16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129</a:t>
            </a:r>
            <a:r>
              <a:rPr lang="fr-FR" sz="1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253002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51" y="5730672"/>
            <a:ext cx="14617149" cy="1180439"/>
          </a:xfrm>
          <a:prstGeom prst="rect">
            <a:avLst/>
          </a:prstGeom>
          <a:solidFill>
            <a:schemeClr val="accent1">
              <a:alpha val="10000"/>
            </a:schemeClr>
          </a:solidFill>
          <a:ln w="76200">
            <a:noFill/>
          </a:ln>
          <a:effectLst>
            <a:glow rad="127000">
              <a:schemeClr val="accent1">
                <a:alpha val="1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34" y="1311061"/>
            <a:ext cx="14612678" cy="1050005"/>
          </a:xfrm>
          <a:prstGeom prst="rect">
            <a:avLst/>
          </a:prstGeom>
          <a:solidFill>
            <a:srgbClr val="C00000">
              <a:alpha val="10000"/>
            </a:srgbClr>
          </a:solidFill>
          <a:ln w="76200">
            <a:noFill/>
          </a:ln>
          <a:effectLst>
            <a:glow rad="127000">
              <a:srgbClr val="C00000">
                <a:alpha val="1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8097" y="7199583"/>
            <a:ext cx="5163327" cy="325276"/>
          </a:xfrm>
          <a:prstGeom prst="rect">
            <a:avLst/>
          </a:prstGeom>
          <a:solidFill>
            <a:srgbClr val="C00000">
              <a:alpha val="10000"/>
            </a:srgbClr>
          </a:solidFill>
          <a:ln w="76200">
            <a:noFill/>
          </a:ln>
          <a:effectLst>
            <a:glow rad="127000">
              <a:srgbClr val="C00000">
                <a:alpha val="1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24" y="2677918"/>
            <a:ext cx="14577392" cy="1184401"/>
          </a:xfrm>
          <a:prstGeom prst="rect">
            <a:avLst/>
          </a:prstGeom>
          <a:solidFill>
            <a:srgbClr val="FFC000">
              <a:alpha val="10000"/>
            </a:srgbClr>
          </a:solidFill>
          <a:ln w="76200">
            <a:noFill/>
          </a:ln>
          <a:effectLst>
            <a:glow rad="127000">
              <a:srgbClr val="FFC000">
                <a:alpha val="1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31380" y="7188207"/>
            <a:ext cx="5163327" cy="336652"/>
          </a:xfrm>
          <a:prstGeom prst="rect">
            <a:avLst/>
          </a:prstGeom>
          <a:solidFill>
            <a:srgbClr val="FFC000">
              <a:alpha val="10000"/>
            </a:srgbClr>
          </a:solidFill>
          <a:ln w="76200">
            <a:noFill/>
          </a:ln>
          <a:effectLst>
            <a:glow rad="127000">
              <a:srgbClr val="FFC000">
                <a:alpha val="1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177002"/>
            <a:ext cx="14612678" cy="1245146"/>
          </a:xfrm>
          <a:prstGeom prst="rect">
            <a:avLst/>
          </a:prstGeom>
          <a:solidFill>
            <a:srgbClr val="6CA62C">
              <a:alpha val="10000"/>
            </a:srgbClr>
          </a:solidFill>
          <a:ln w="76200">
            <a:noFill/>
          </a:ln>
          <a:effectLst>
            <a:glow rad="127000">
              <a:srgbClr val="6CA62C">
                <a:alpha val="1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486" y="7556703"/>
            <a:ext cx="4072729" cy="264395"/>
          </a:xfrm>
          <a:prstGeom prst="rect">
            <a:avLst/>
          </a:prstGeom>
          <a:solidFill>
            <a:srgbClr val="6CA62C">
              <a:alpha val="10000"/>
            </a:srgbClr>
          </a:solidFill>
          <a:ln w="76200">
            <a:noFill/>
          </a:ln>
          <a:effectLst>
            <a:glow rad="127000">
              <a:srgbClr val="6CA62C">
                <a:alpha val="1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03558" y="7556703"/>
            <a:ext cx="4823356" cy="264395"/>
          </a:xfrm>
          <a:prstGeom prst="rect">
            <a:avLst/>
          </a:prstGeom>
          <a:solidFill>
            <a:schemeClr val="accent1">
              <a:alpha val="10000"/>
            </a:schemeClr>
          </a:solidFill>
          <a:ln w="76200">
            <a:noFill/>
          </a:ln>
          <a:effectLst>
            <a:glow rad="127000">
              <a:schemeClr val="accent1">
                <a:alpha val="1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8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6" name="Google Shape;576;p23"/>
              <p:cNvSpPr txBox="1"/>
              <p:nvPr/>
            </p:nvSpPr>
            <p:spPr>
              <a:xfrm>
                <a:off x="0" y="1104731"/>
                <a:ext cx="14534148" cy="56939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marL="457200" indent="-45720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75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Apply GPI analysis across devices (e.g. TCV, W7-X, AUG, DIII-D) </a:t>
                </a:r>
              </a:p>
              <a:p>
                <a:pPr marL="457200" indent="-45720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75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Use time-dependent neutral transport codes (e.g. EIRENE) to infer D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 smtClean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360" dirty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latin typeface="Avenir"/>
                            <a:ea typeface="Avenir"/>
                            <a:cs typeface="Avenir"/>
                            <a:sym typeface="Avenir"/>
                          </a:rPr>
                          <m:t>Ly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3360" i="1" smtClean="0">
                            <a:ln>
                              <a:noFill/>
                            </a:ln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α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for further GPI validation and inclusion of sources for testing DRB</a:t>
                </a:r>
              </a:p>
              <a:p>
                <a:pPr marL="457200" indent="-45720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75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Align collimated HeI cloud with local pitch angle of magnetic field line </a:t>
                </a:r>
              </a:p>
              <a:p>
                <a:pPr marL="457200" indent="-45720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75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Learn dynamics beyond electric field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3360" b="0" i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b="0" i="1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360" b="0" i="1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) in full geometry</a:t>
                </a:r>
              </a:p>
              <a:p>
                <a:pPr marL="457200" indent="-45720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75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Test predictions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60" i="1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60" b="0" i="1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3360" i="1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</m:oMath>
                </a14:m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) by DRB against independent measurements</a:t>
                </a:r>
              </a:p>
              <a:p>
                <a:pPr marL="457200" indent="-45720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75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ln>
                      <a:noFill/>
                    </a:ln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Extend domain of analysis towards closed flux surfaces (e.g. pedestal), which may require advancing ML framework (e.g. diagnostic integration) </a:t>
                </a:r>
              </a:p>
              <a:p>
                <a:pPr marL="457200" indent="-45720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75000"/>
                  <a:buFont typeface="Arial" panose="020B0604020202020204" pitchFamily="34" charset="0"/>
                  <a:buChar char="•"/>
                </a:pPr>
                <a:r>
                  <a:rPr lang="en-US" sz="3360" dirty="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Accelerate forward turbulence simulation codes with PINNs</a:t>
                </a:r>
              </a:p>
            </p:txBody>
          </p:sp>
        </mc:Choice>
        <mc:Fallback xmlns="">
          <p:sp>
            <p:nvSpPr>
              <p:cNvPr id="576" name="Google Shape;576;p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04731"/>
                <a:ext cx="14534148" cy="5693940"/>
              </a:xfrm>
              <a:prstGeom prst="rect">
                <a:avLst/>
              </a:prstGeom>
              <a:blipFill>
                <a:blip r:embed="rId3"/>
                <a:stretch>
                  <a:fillRect l="-2533" t="-4667" r="-1397" b="-20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Future work on the path towards developing accurate edge models</a:t>
            </a:r>
          </a:p>
        </p:txBody>
      </p:sp>
    </p:spTree>
    <p:extLst>
      <p:ext uri="{BB962C8B-B14F-4D97-AF65-F5344CB8AC3E}">
        <p14:creationId xmlns:p14="http://schemas.microsoft.com/office/powerpoint/2010/main" val="2906644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637708" y="3537659"/>
            <a:ext cx="2157692" cy="5509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Google Shape;416;p18"/>
          <p:cNvSpPr txBox="1"/>
          <p:nvPr/>
        </p:nvSpPr>
        <p:spPr>
          <a:xfrm>
            <a:off x="1128609" y="1082784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I: SYNTHETIC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8172399" y="1082783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II: EXPERIMENTAL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>
                <a:off x="643790" y="1361571"/>
                <a:ext cx="6104854" cy="2617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spcBef>
                    <a:spcPts val="2400"/>
                  </a:spcBef>
                  <a:buSzPct val="150000"/>
                </a:pP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We can predict the turbulent electric field for a widely applied reduced turbulence model</a:t>
                </a:r>
                <a:r>
                  <a:rPr lang="en-US" sz="32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given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observations</a:t>
                </a: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90" y="1361571"/>
                <a:ext cx="6104854" cy="2617446"/>
              </a:xfrm>
              <a:prstGeom prst="rect">
                <a:avLst/>
              </a:prstGeom>
              <a:blipFill>
                <a:blip r:embed="rId7"/>
                <a:stretch>
                  <a:fillRect l="-1399" r="-30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oogle Shape;416;p18"/>
              <p:cNvSpPr txBox="1"/>
              <p:nvPr/>
            </p:nvSpPr>
            <p:spPr>
              <a:xfrm>
                <a:off x="7102628" y="1349529"/>
                <a:ext cx="7168741" cy="2617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spcBef>
                    <a:spcPts val="2400"/>
                  </a:spcBef>
                  <a:buSzPct val="150000"/>
                </a:pP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We can get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in an experimental plasma for </a:t>
                </a:r>
                <a:r>
                  <a:rPr lang="en-US" sz="32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quantitative testing of a reduced turbulence model’s </a:t>
                </a: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electric field predictions </a:t>
                </a:r>
              </a:p>
              <a:p>
                <a:pPr algn="ctr">
                  <a:spcBef>
                    <a:spcPts val="2400"/>
                  </a:spcBef>
                  <a:buSzPct val="150000"/>
                </a:pPr>
                <a:endParaRPr lang="en-US" sz="3200" b="0" i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628" y="1349529"/>
                <a:ext cx="7168741" cy="2617446"/>
              </a:xfrm>
              <a:prstGeom prst="rect">
                <a:avLst/>
              </a:prstGeom>
              <a:blipFill>
                <a:blip r:embed="rId8"/>
                <a:stretch>
                  <a:fillRect r="-4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575;p23"/>
          <p:cNvSpPr txBox="1"/>
          <p:nvPr/>
        </p:nvSpPr>
        <p:spPr>
          <a:xfrm>
            <a:off x="0" y="161608"/>
            <a:ext cx="1463040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Talk summary: physics + ML = better way to study edge turbulence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19" y="5980690"/>
            <a:ext cx="3420552" cy="16260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266" y="5970920"/>
            <a:ext cx="3491552" cy="1643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8238" y="3831323"/>
            <a:ext cx="2069806" cy="19132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84" y="5842738"/>
            <a:ext cx="3540865" cy="2032622"/>
          </a:xfrm>
          <a:prstGeom prst="rect">
            <a:avLst/>
          </a:prstGeom>
        </p:spPr>
      </p:pic>
      <p:pic>
        <p:nvPicPr>
          <p:cNvPr id="16" name="_ne_Te_phi_ER_EZ_exp_CMod_lesswide_colwsource-7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7145" y="3814157"/>
            <a:ext cx="5107504" cy="2020712"/>
          </a:xfrm>
          <a:prstGeom prst="rect">
            <a:avLst/>
          </a:prstGeom>
        </p:spPr>
      </p:pic>
      <p:pic>
        <p:nvPicPr>
          <p:cNvPr id="12" name="best__Cn0_2x_less_PINN_full-7.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27266" y="3870607"/>
            <a:ext cx="4542409" cy="1907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4999" y="3824736"/>
            <a:ext cx="1981727" cy="191566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122572" y="3765402"/>
            <a:ext cx="1446487" cy="152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26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58" y="1587194"/>
            <a:ext cx="7250698" cy="5578379"/>
          </a:xfrm>
          <a:prstGeom prst="rect">
            <a:avLst/>
          </a:prstGeom>
        </p:spPr>
      </p:pic>
      <p:sp>
        <p:nvSpPr>
          <p:cNvPr id="2" name="Google Shape;567;p22"/>
          <p:cNvSpPr txBox="1"/>
          <p:nvPr/>
        </p:nvSpPr>
        <p:spPr>
          <a:xfrm>
            <a:off x="135925" y="161608"/>
            <a:ext cx="14296768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We need a framework to quantitatively test edge turbulence models</a:t>
            </a:r>
          </a:p>
        </p:txBody>
      </p:sp>
      <p:sp>
        <p:nvSpPr>
          <p:cNvPr id="11" name="Google Shape;416;p18"/>
          <p:cNvSpPr txBox="1"/>
          <p:nvPr/>
        </p:nvSpPr>
        <p:spPr>
          <a:xfrm>
            <a:off x="-10886" y="3218955"/>
            <a:ext cx="7347044" cy="73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marL="342900" indent="-342900">
              <a:spcBef>
                <a:spcPts val="24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venir"/>
                <a:cs typeface="Times New Roman" panose="02020603050405020304" pitchFamily="18" charset="0"/>
              </a:rPr>
              <a:t>Nonlinear connections b/w dynamical variables define nonlinear models</a:t>
            </a:r>
          </a:p>
          <a:p>
            <a:pPr marL="342900" indent="-342900">
              <a:spcBef>
                <a:spcPts val="24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venir"/>
                <a:cs typeface="Times New Roman" panose="02020603050405020304" pitchFamily="18" charset="0"/>
              </a:rPr>
              <a:t>A novel analysis of edge turbulence using gas </a:t>
            </a:r>
            <a:r>
              <a:rPr lang="en-US" sz="3200" b="0" i="0" dirty="0">
                <a:solidFill>
                  <a:schemeClr val="tx1"/>
                </a:solidFill>
                <a:latin typeface="Avenir"/>
                <a:cs typeface="Times New Roman" panose="02020603050405020304" pitchFamily="18" charset="0"/>
              </a:rPr>
              <a:t>puff imaging (</a:t>
            </a:r>
            <a:r>
              <a:rPr lang="en-US" sz="3200" dirty="0">
                <a:solidFill>
                  <a:schemeClr val="tx1"/>
                </a:solidFill>
                <a:latin typeface="Avenir"/>
                <a:cs typeface="Times New Roman" panose="02020603050405020304" pitchFamily="18" charset="0"/>
              </a:rPr>
              <a:t>GPI)</a:t>
            </a:r>
            <a:endParaRPr lang="en-US" sz="3200" b="0" i="0" dirty="0">
              <a:solidFill>
                <a:schemeClr val="tx1"/>
              </a:solidFill>
              <a:latin typeface="Avenir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Google Shape;416;p18"/>
              <p:cNvSpPr txBox="1"/>
              <p:nvPr/>
            </p:nvSpPr>
            <p:spPr>
              <a:xfrm>
                <a:off x="243326" y="1620741"/>
                <a:ext cx="6476202" cy="1395518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spcAft>
                    <a:spcPts val="2400"/>
                  </a:spcAft>
                  <a:buSzPct val="150000"/>
                </a:pPr>
                <a:r>
                  <a:rPr lang="en-US" sz="3200" dirty="0">
                    <a:solidFill>
                      <a:srgbClr val="C00000"/>
                    </a:solidFill>
                    <a:latin typeface="Avenir"/>
                    <a:cs typeface="Times New Roman" panose="02020603050405020304" pitchFamily="18" charset="0"/>
                  </a:rPr>
                  <a:t>What defines an edge model?</a:t>
                </a:r>
              </a:p>
              <a:p>
                <a:pPr algn="ctr">
                  <a:spcAft>
                    <a:spcPts val="2400"/>
                  </a:spcAft>
                  <a:buSzPct val="150000"/>
                </a:pPr>
                <a:r>
                  <a:rPr lang="en-US" sz="3200" dirty="0">
                    <a:solidFill>
                      <a:srgbClr val="C00000"/>
                    </a:solidFill>
                    <a:latin typeface="Avenir"/>
                    <a:cs typeface="Times New Roman" panose="02020603050405020304" pitchFamily="18" charset="0"/>
                  </a:rPr>
                  <a:t>Diagnostic for turbulent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Avenir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Avenir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26" y="1620741"/>
                <a:ext cx="6476202" cy="1395518"/>
              </a:xfrm>
              <a:prstGeom prst="rect">
                <a:avLst/>
              </a:prstGeom>
              <a:blipFill>
                <a:blip r:embed="rId6"/>
                <a:stretch>
                  <a:fillRect l="-1401" t="-5042" r="-1214" b="-8824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447" y="2233212"/>
            <a:ext cx="446880" cy="461561"/>
          </a:xfrm>
          <a:prstGeom prst="rect">
            <a:avLst/>
          </a:prstGeom>
        </p:spPr>
      </p:pic>
      <p:sp>
        <p:nvSpPr>
          <p:cNvPr id="14" name="Google Shape;416;p18"/>
          <p:cNvSpPr txBox="1"/>
          <p:nvPr/>
        </p:nvSpPr>
        <p:spPr>
          <a:xfrm>
            <a:off x="259130" y="6333778"/>
            <a:ext cx="6446763" cy="10773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buSzPct val="150000"/>
            </a:pPr>
            <a:r>
              <a:rPr lang="en-US" sz="3200" dirty="0">
                <a:solidFill>
                  <a:srgbClr val="6CA62C"/>
                </a:solidFill>
                <a:latin typeface="Avenir"/>
                <a:cs typeface="Times New Roman" panose="02020603050405020304" pitchFamily="18" charset="0"/>
              </a:rPr>
              <a:t>Using neural networks informed by theory and experimental data</a:t>
            </a:r>
          </a:p>
          <a:p>
            <a:pPr algn="ctr">
              <a:spcBef>
                <a:spcPts val="2400"/>
              </a:spcBef>
              <a:buSzPct val="150000"/>
            </a:pPr>
            <a:endParaRPr lang="en-US" sz="3200" i="0" dirty="0">
              <a:solidFill>
                <a:srgbClr val="6CA62C"/>
              </a:solidFill>
              <a:latin typeface="Avenir"/>
              <a:cs typeface="Times New Roman" panose="02020603050405020304" pitchFamily="18" charset="0"/>
            </a:endParaRPr>
          </a:p>
        </p:txBody>
      </p:sp>
      <p:sp>
        <p:nvSpPr>
          <p:cNvPr id="24" name="Google Shape;416;p18"/>
          <p:cNvSpPr txBox="1"/>
          <p:nvPr/>
        </p:nvSpPr>
        <p:spPr>
          <a:xfrm>
            <a:off x="10991263" y="2293583"/>
            <a:ext cx="6770914" cy="475600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spcAft>
                <a:spcPts val="2400"/>
              </a:spcAft>
              <a:buSzPct val="150000"/>
            </a:pPr>
            <a:endParaRPr lang="en-US" sz="3200" i="0" dirty="0">
              <a:solidFill>
                <a:srgbClr val="C00000"/>
              </a:solidFill>
              <a:latin typeface="Avenir"/>
              <a:cs typeface="Times New Roman" panose="02020603050405020304" pitchFamily="18" charset="0"/>
            </a:endParaRPr>
          </a:p>
        </p:txBody>
      </p:sp>
      <p:pic>
        <p:nvPicPr>
          <p:cNvPr id="3" name="1120711021_plot-GPI_data_Jerry-7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5406" y="2618584"/>
            <a:ext cx="3807602" cy="42645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96" y="2412710"/>
            <a:ext cx="7291461" cy="309950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84" y="2293412"/>
            <a:ext cx="7250698" cy="4589686"/>
          </a:xfrm>
          <a:prstGeom prst="rect">
            <a:avLst/>
          </a:prstGeom>
        </p:spPr>
      </p:pic>
      <p:sp>
        <p:nvSpPr>
          <p:cNvPr id="56" name="Google Shape;416;p18"/>
          <p:cNvSpPr txBox="1"/>
          <p:nvPr/>
        </p:nvSpPr>
        <p:spPr>
          <a:xfrm>
            <a:off x="-19050" y="7845236"/>
            <a:ext cx="13723356" cy="49593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>
              <a:lnSpc>
                <a:spcPct val="140000"/>
              </a:lnSpc>
              <a:buSzPct val="150000"/>
            </a:pP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*Neutral dynamics and impurities are also important for edge turbulence models</a:t>
            </a: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89" y="2293417"/>
            <a:ext cx="7265125" cy="4605921"/>
          </a:xfrm>
          <a:prstGeom prst="rect">
            <a:avLst/>
          </a:prstGeom>
        </p:spPr>
      </p:pic>
      <p:sp>
        <p:nvSpPr>
          <p:cNvPr id="16" name="Google Shape;567;p22"/>
          <p:cNvSpPr txBox="1"/>
          <p:nvPr/>
        </p:nvSpPr>
        <p:spPr>
          <a:xfrm>
            <a:off x="184415" y="158143"/>
            <a:ext cx="14296768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 framework to begin quantitatively testing edge turbulence models</a:t>
            </a:r>
          </a:p>
        </p:txBody>
      </p:sp>
    </p:spTree>
    <p:extLst>
      <p:ext uri="{BB962C8B-B14F-4D97-AF65-F5344CB8AC3E}">
        <p14:creationId xmlns:p14="http://schemas.microsoft.com/office/powerpoint/2010/main" val="239080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4" grpId="0" animBg="1"/>
      <p:bldP spid="5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6;p18"/>
          <p:cNvSpPr txBox="1"/>
          <p:nvPr/>
        </p:nvSpPr>
        <p:spPr>
          <a:xfrm>
            <a:off x="1181617" y="1082784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I: SYNTHETIC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8596462" y="1082783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II: EXPERIMENTAL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14" y="2020345"/>
            <a:ext cx="6746298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416;p18"/>
              <p:cNvSpPr txBox="1"/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(5) Analyzing gas puff turbulence imaging on C-Mod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collisional radiative (CR) theory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(6) 2-dimensional, time-dependent measurements</a:t>
                </a:r>
                <a:endParaRPr lang="en-US" sz="2300" dirty="0">
                  <a:ln>
                    <a:noFill/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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(7) Initial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in experiment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predictions by DRB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(8)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Summary and future work for fusion research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advancing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ML to improve </a:t>
                </a:r>
                <a:r>
                  <a:rPr lang="en-US" sz="2300" dirty="0"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&amp; </a:t>
                </a:r>
                <a:r>
                  <a:rPr lang="en-US" sz="2300" dirty="0"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endParaRPr lang="en-US" sz="23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accent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7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blipFill>
                <a:blip r:embed="rId3"/>
                <a:stretch>
                  <a:fillRect l="-2754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416;p18"/>
              <p:cNvSpPr txBox="1"/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(1) Edge turbulence model to be validated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drift-reduced </a:t>
                </a:r>
                <a:r>
                  <a:rPr lang="en-US" sz="2300" dirty="0" err="1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Braginskii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theory (DRB)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(2) Synthetic plasma data (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GDB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) for testing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fluctuations are inputs to PINNs – 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0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0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(3) Physics-informed neural networks (PINNs)</a:t>
                </a:r>
                <a:endParaRPr lang="en-US" sz="2300" dirty="0">
                  <a:ln>
                    <a:noFill/>
                  </a:ln>
                  <a:solidFill>
                    <a:srgbClr val="C53535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allows learning 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DATA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(4) Comparisons of DRB to gyrokinetic simulations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quantitative testing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v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</a:p>
              <a:p>
                <a:pPr>
                  <a:lnSpc>
                    <a:spcPct val="140000"/>
                  </a:lnSpc>
                  <a:spcBef>
                    <a:spcPts val="1080"/>
                  </a:spcBef>
                  <a:buSzPct val="150000"/>
                </a:pPr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8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blipFill>
                <a:blip r:embed="rId4"/>
                <a:stretch>
                  <a:fillRect l="-2666" r="-1290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-111760" y="1863220"/>
            <a:ext cx="7416800" cy="6102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23760" y="1781940"/>
            <a:ext cx="7416800" cy="6102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>
                <a:off x="677711" y="2868953"/>
                <a:ext cx="6037011" cy="2617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spcBef>
                    <a:spcPts val="2400"/>
                  </a:spcBef>
                  <a:buSzPct val="150000"/>
                </a:pP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Given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, how </a:t>
                </a: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can we predict the turbulent electric field for quantitative testing of a reduced turbulence model? </a:t>
                </a: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11" y="2868953"/>
                <a:ext cx="6037011" cy="2617446"/>
              </a:xfrm>
              <a:prstGeom prst="rect">
                <a:avLst/>
              </a:prstGeom>
              <a:blipFill>
                <a:blip r:embed="rId5"/>
                <a:stretch>
                  <a:fillRect l="-2516" r="-4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oogle Shape;416;p18"/>
              <p:cNvSpPr txBox="1"/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spcBef>
                    <a:spcPts val="2400"/>
                  </a:spcBef>
                  <a:buSzPct val="150000"/>
                </a:pP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How can we get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in an experimental plasma for reduced model predictions of the turbulent electric field? </a:t>
                </a:r>
              </a:p>
              <a:p>
                <a:pPr algn="ctr">
                  <a:spcBef>
                    <a:spcPts val="2400"/>
                  </a:spcBef>
                  <a:buSzPct val="150000"/>
                </a:pPr>
                <a:endParaRPr lang="en-US" sz="3200" b="0" i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blipFill>
                <a:blip r:embed="rId6"/>
                <a:stretch>
                  <a:fillRect l="-851" r="-25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Outline of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2630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558;p21"/>
          <p:cNvSpPr txBox="1"/>
          <p:nvPr/>
        </p:nvSpPr>
        <p:spPr>
          <a:xfrm>
            <a:off x="9215186" y="947299"/>
            <a:ext cx="5450416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3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current + </a:t>
            </a:r>
            <a:r>
              <a:rPr lang="en-US" sz="3000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gyroviscous</a:t>
            </a:r>
            <a:r>
              <a:rPr lang="en-US" sz="3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terms</a:t>
            </a:r>
            <a:endParaRPr sz="3000" dirty="0">
              <a:ln>
                <a:solidFill>
                  <a:schemeClr val="bg1">
                    <a:lumMod val="85000"/>
                    <a:alpha val="50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" name="Google Shape;558;p21"/>
          <p:cNvSpPr txBox="1"/>
          <p:nvPr/>
        </p:nvSpPr>
        <p:spPr>
          <a:xfrm>
            <a:off x="9378104" y="3333190"/>
            <a:ext cx="5450416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3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convective derivatives</a:t>
            </a:r>
            <a:endParaRPr sz="3000" dirty="0">
              <a:ln>
                <a:solidFill>
                  <a:schemeClr val="bg1">
                    <a:lumMod val="85000"/>
                    <a:alpha val="50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" name="Google Shape;558;p21"/>
          <p:cNvSpPr txBox="1"/>
          <p:nvPr/>
        </p:nvSpPr>
        <p:spPr>
          <a:xfrm>
            <a:off x="9381914" y="5365085"/>
            <a:ext cx="5450416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3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generalized vorticity</a:t>
            </a:r>
            <a:endParaRPr sz="3000" dirty="0">
              <a:ln>
                <a:solidFill>
                  <a:schemeClr val="bg1">
                    <a:lumMod val="85000"/>
                    <a:alpha val="50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Google Shape;567;p22"/>
              <p:cNvSpPr txBox="1"/>
              <p:nvPr/>
            </p:nvSpPr>
            <p:spPr>
              <a:xfrm>
                <a:off x="252651" y="214758"/>
                <a:ext cx="14221338" cy="6240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2855" tIns="42855" rIns="42855" bIns="42855" anchor="ctr" anchorCtr="0">
                <a:noAutofit/>
              </a:bodyPr>
              <a:lstStyle/>
              <a:p>
                <a:pPr>
                  <a:lnSpc>
                    <a:spcPct val="110000"/>
                  </a:lnSpc>
                  <a:buClr>
                    <a:srgbClr val="FFFFFF"/>
                  </a:buClr>
                  <a:buSzPts val="6000"/>
                </a:pP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Drift-reduced </a:t>
                </a:r>
                <a:r>
                  <a:rPr lang="en-US" sz="3600" dirty="0">
                    <a:solidFill>
                      <a:schemeClr val="bg1"/>
                    </a:solidFill>
                    <a:latin typeface="Avenir"/>
                    <a:ea typeface="Avenir"/>
                    <a:cs typeface="Avenir"/>
                    <a:sym typeface="Avenir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∂</m:t>
                    </m:r>
                    <m:r>
                      <m:rPr>
                        <m:nor/>
                      </m:rP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venir"/>
                      </a:rPr>
                      <m:t>/</m:t>
                    </m:r>
                    <m:r>
                      <m:rPr>
                        <m:nor/>
                      </m:rPr>
                      <a:rPr lang="en-US" sz="3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∂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venir"/>
                      </a:rPr>
                      <m:t>𝑡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venir"/>
                      </a:rPr>
                      <m:t>≪</m:t>
                    </m:r>
                    <m:sSub>
                      <m:sSubPr>
                        <m:ctrlPr>
                          <a:rPr lang="ar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Ω</m:t>
                        </m:r>
                      </m:e>
                      <m:sub>
                        <m:r>
                          <a:rPr lang="en-US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venir"/>
                    <a:ea typeface="Avenir"/>
                    <a:cs typeface="Avenir"/>
                    <a:sym typeface="Avenir"/>
                  </a:rPr>
                  <a:t>)</a:t>
                </a: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3600" dirty="0" err="1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Braginskii</a:t>
                </a:r>
                <a:r>
                  <a:rPr lang="en-US" sz="3600" dirty="0"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"/>
                  </a:rPr>
                  <a:t> two-fluid equations</a:t>
                </a:r>
              </a:p>
            </p:txBody>
          </p:sp>
        </mc:Choice>
        <mc:Fallback xmlns="">
          <p:sp>
            <p:nvSpPr>
              <p:cNvPr id="25" name="Google Shape;567;p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51" y="214758"/>
                <a:ext cx="14221338" cy="624027"/>
              </a:xfrm>
              <a:prstGeom prst="rect">
                <a:avLst/>
              </a:prstGeom>
              <a:blipFill>
                <a:blip r:embed="rId3"/>
                <a:stretch>
                  <a:fillRect l="-1629" t="-19417" b="-339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987" y="3953341"/>
            <a:ext cx="3764650" cy="14117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504" y="5954579"/>
            <a:ext cx="3184764" cy="6721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7379" y="1535791"/>
            <a:ext cx="4101923" cy="18059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1" y="1135477"/>
            <a:ext cx="8659799" cy="70009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5836" y="7247517"/>
            <a:ext cx="2241840" cy="4049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0" name="Google Shape;558;p21"/>
          <p:cNvSpPr txBox="1"/>
          <p:nvPr/>
        </p:nvSpPr>
        <p:spPr>
          <a:xfrm>
            <a:off x="9333678" y="6613223"/>
            <a:ext cx="5450416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3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curvature operator</a:t>
            </a:r>
            <a:endParaRPr sz="3000" dirty="0">
              <a:ln>
                <a:solidFill>
                  <a:schemeClr val="bg1">
                    <a:lumMod val="85000"/>
                    <a:alpha val="50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91093" y="1155797"/>
            <a:ext cx="517388" cy="602984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645920" y="5886115"/>
            <a:ext cx="670560" cy="602984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17500" y="1861001"/>
            <a:ext cx="404746" cy="615891"/>
          </a:xfrm>
          <a:prstGeom prst="rect">
            <a:avLst/>
          </a:prstGeom>
          <a:solidFill>
            <a:schemeClr val="tx1">
              <a:lumMod val="75000"/>
              <a:lumOff val="25000"/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401609" y="4550272"/>
            <a:ext cx="681191" cy="631327"/>
          </a:xfrm>
          <a:prstGeom prst="rect">
            <a:avLst/>
          </a:prstGeom>
          <a:solidFill>
            <a:schemeClr val="tx1">
              <a:lumMod val="75000"/>
              <a:lumOff val="25000"/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487141" y="3213011"/>
            <a:ext cx="687099" cy="617309"/>
          </a:xfrm>
          <a:prstGeom prst="rect">
            <a:avLst/>
          </a:prstGeom>
          <a:solidFill>
            <a:schemeClr val="tx1">
              <a:lumMod val="75000"/>
              <a:lumOff val="25000"/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69263" y="7407913"/>
            <a:ext cx="568657" cy="631327"/>
          </a:xfrm>
          <a:prstGeom prst="rect">
            <a:avLst/>
          </a:prstGeom>
          <a:solidFill>
            <a:schemeClr val="tx1">
              <a:lumMod val="75000"/>
              <a:lumOff val="25000"/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336800" y="5826681"/>
            <a:ext cx="6527336" cy="1497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519307" y="6545664"/>
            <a:ext cx="2493893" cy="718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820636" y="1166402"/>
            <a:ext cx="7043500" cy="6888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174240" y="1855204"/>
            <a:ext cx="6689896" cy="39714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085304" y="4830684"/>
            <a:ext cx="1327693" cy="889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77662" y="1858073"/>
            <a:ext cx="2298047" cy="1257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137920" y="7430234"/>
            <a:ext cx="7726216" cy="6667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19873" y="7280237"/>
            <a:ext cx="826532" cy="80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346405" y="4508909"/>
            <a:ext cx="826532" cy="80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394878" y="3128843"/>
            <a:ext cx="826532" cy="80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87759" y="1763950"/>
            <a:ext cx="826532" cy="80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416171" y="3264003"/>
            <a:ext cx="7815292" cy="2041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-91283" y="1081691"/>
            <a:ext cx="9381914" cy="716151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411655" y="1055187"/>
            <a:ext cx="5175916" cy="68042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410347" y="3252650"/>
            <a:ext cx="7815292" cy="2041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Google Shape;416;p18"/>
          <p:cNvSpPr txBox="1"/>
          <p:nvPr/>
        </p:nvSpPr>
        <p:spPr>
          <a:xfrm>
            <a:off x="3373140" y="2939309"/>
            <a:ext cx="7898079" cy="27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spcBef>
                <a:spcPts val="2400"/>
              </a:spcBef>
              <a:buSzPct val="150000"/>
            </a:pPr>
            <a:r>
              <a:rPr lang="en-US" sz="3200" b="0" dirty="0">
                <a:solidFill>
                  <a:srgbClr val="B7313C"/>
                </a:solidFill>
                <a:latin typeface="Avenir"/>
                <a:cs typeface="Times New Roman" panose="02020603050405020304" pitchFamily="18" charset="0"/>
              </a:rPr>
              <a:t>For full validation, need to evaluate connection with every dynamical variable, i.e. not just the turbulent electric field, but this is a necessary test and important start</a:t>
            </a:r>
          </a:p>
        </p:txBody>
      </p:sp>
    </p:spTree>
    <p:extLst>
      <p:ext uri="{BB962C8B-B14F-4D97-AF65-F5344CB8AC3E}">
        <p14:creationId xmlns:p14="http://schemas.microsoft.com/office/powerpoint/2010/main" val="4817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1" grpId="0" animBg="1"/>
      <p:bldP spid="52" grpId="0" animBg="1"/>
      <p:bldP spid="53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30" grpId="0" animBg="1"/>
      <p:bldP spid="31" grpId="0" animBg="1"/>
      <p:bldP spid="33" grpId="0" animBg="1"/>
      <p:bldP spid="34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416;p18"/>
              <p:cNvSpPr txBox="1"/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(5) Analyzing gas puff turbulence imaging on C-Mod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collisional radiative (CR) theory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(6) 2-dimensional, time-dependent measurements</a:t>
                </a:r>
                <a:endParaRPr lang="en-US" sz="2300" dirty="0">
                  <a:ln>
                    <a:noFill/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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(7) Initial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in experiment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predictions by DRB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(8)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Summary and future work for fusion research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advancing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ML to improve </a:t>
                </a:r>
                <a:r>
                  <a:rPr lang="en-US" sz="2300" dirty="0"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&amp; </a:t>
                </a:r>
                <a:r>
                  <a:rPr lang="en-US" sz="2300" dirty="0"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endParaRPr lang="en-US" sz="23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accent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2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blipFill>
                <a:blip r:embed="rId3"/>
                <a:stretch>
                  <a:fillRect l="-2754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416;p18"/>
              <p:cNvSpPr txBox="1"/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(1) Edge turbulence model to be validated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drift-reduced </a:t>
                </a:r>
                <a:r>
                  <a:rPr lang="en-US" sz="2300" dirty="0" err="1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Braginskii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theory (DRB)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(2) Synthetic plasma data (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GDB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) for testing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fluctuations are inputs to PINNs – 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0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0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(3) Physics-informed neural networks (PINNs)</a:t>
                </a:r>
                <a:endParaRPr lang="en-US" sz="2300" dirty="0">
                  <a:ln>
                    <a:noFill/>
                  </a:ln>
                  <a:solidFill>
                    <a:srgbClr val="C53535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allows learning 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DATA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(4) Comparisons of DRB to gyrokinetic simulations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quantitative testing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v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</a:p>
              <a:p>
                <a:pPr>
                  <a:lnSpc>
                    <a:spcPct val="140000"/>
                  </a:lnSpc>
                  <a:spcBef>
                    <a:spcPts val="1080"/>
                  </a:spcBef>
                  <a:buSzPct val="150000"/>
                </a:pPr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5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blipFill>
                <a:blip r:embed="rId4"/>
                <a:stretch>
                  <a:fillRect l="-2666" r="-1290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416;p18"/>
          <p:cNvSpPr txBox="1"/>
          <p:nvPr/>
        </p:nvSpPr>
        <p:spPr>
          <a:xfrm>
            <a:off x="1181617" y="1082784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I: SYNTHETIC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8596462" y="1082783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II: EXPERIMENTAL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14" y="2020345"/>
            <a:ext cx="6746298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3114" y="3493528"/>
            <a:ext cx="7105886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Outline of this presentation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68278" y="1781940"/>
            <a:ext cx="7072281" cy="6102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oogle Shape;416;p18"/>
              <p:cNvSpPr txBox="1"/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spcBef>
                    <a:spcPts val="2400"/>
                  </a:spcBef>
                  <a:buSzPct val="150000"/>
                </a:pP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How can we get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in an experimental plasma for reduced model predictions of the turbulent electric field? </a:t>
                </a:r>
              </a:p>
              <a:p>
                <a:pPr algn="ctr">
                  <a:spcBef>
                    <a:spcPts val="2400"/>
                  </a:spcBef>
                  <a:buSzPct val="150000"/>
                </a:pPr>
                <a:endParaRPr lang="en-US" sz="3200" b="0" i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blipFill>
                <a:blip r:embed="rId5"/>
                <a:stretch>
                  <a:fillRect l="-851" r="-25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4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93" y="-1703679"/>
            <a:ext cx="10983884" cy="10983884"/>
          </a:xfrm>
          <a:prstGeom prst="rect">
            <a:avLst/>
          </a:prstGeom>
        </p:spPr>
      </p:pic>
      <p:pic>
        <p:nvPicPr>
          <p:cNvPr id="8" name="CMod_GPI_v1_smal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2157" y="2095015"/>
            <a:ext cx="5059084" cy="34311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Google Shape;416;p18"/>
              <p:cNvSpPr txBox="1"/>
              <p:nvPr/>
            </p:nvSpPr>
            <p:spPr>
              <a:xfrm>
                <a:off x="59866" y="1263548"/>
                <a:ext cx="7980218" cy="5446636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Full-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n>
                          <a:noFill/>
                        </a:ln>
                        <a:latin typeface="Cambria Math" panose="02040503050406030204" pitchFamily="18" charset="0"/>
                        <a:sym typeface="Avenir"/>
                      </a:rPr>
                      <m:t>𝑓</m:t>
                    </m:r>
                  </m:oMath>
                </a14:m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fluid model </a:t>
                </a:r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 </a:t>
                </a:r>
                <a:r>
                  <a:rPr lang="el-GR" sz="2800" dirty="0">
                    <a:ln>
                      <a:noFill/>
                    </a:ln>
                    <a:latin typeface="Cambria Math" panose="02040503050406030204" pitchFamily="18" charset="0"/>
                    <a:ea typeface="Cambria Math" panose="02040503050406030204" pitchFamily="18" charset="0"/>
                    <a:cs typeface="Avenir"/>
                    <a:sym typeface="Wingdings" panose="05000000000000000000" pitchFamily="2" charset="2"/>
                  </a:rPr>
                  <a:t>δ</a:t>
                </a:r>
                <a14:m>
                  <m:oMath xmlns:m="http://schemas.openxmlformats.org/officeDocument/2006/math">
                    <m:r>
                      <a:rPr lang="en-US" sz="2800" i="1">
                        <a:ln>
                          <a:noFill/>
                        </a:ln>
                        <a:latin typeface="Cambria Math" panose="02040503050406030204" pitchFamily="18" charset="0"/>
                        <a:sym typeface="Avenir"/>
                      </a:rPr>
                      <m:t>𝑓</m:t>
                    </m:r>
                  </m:oMath>
                </a14:m>
                <a:r>
                  <a:rPr lang="en-US" sz="2800" dirty="0">
                    <a:ln>
                      <a:noFill/>
                    </a:ln>
                    <a:latin typeface="Cambria Math" panose="02040503050406030204" pitchFamily="18" charset="0"/>
                    <a:ea typeface="Cambria Math" panose="02040503050406030204" pitchFamily="18" charset="0"/>
                    <a:cs typeface="Avenir"/>
                    <a:sym typeface="Wingdings" panose="05000000000000000000" pitchFamily="2" charset="2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  <a:sym typeface="Avenir"/>
                      </a:rPr>
                      <m:t>∼</m:t>
                    </m:r>
                    <m:r>
                      <a:rPr lang="en-US" sz="2800" b="0" i="1" smtClean="0">
                        <a:ln>
                          <a:noFill/>
                        </a:ln>
                        <a:latin typeface="Cambria Math" panose="02040503050406030204" pitchFamily="18" charset="0"/>
                        <a:sym typeface="Avenir"/>
                      </a:rPr>
                      <m:t>𝑂</m:t>
                    </m:r>
                    <m:r>
                      <a:rPr lang="en-US" sz="2800" b="0" i="1" smtClean="0">
                        <a:ln>
                          <a:noFill/>
                        </a:ln>
                        <a:latin typeface="Cambria Math" panose="02040503050406030204" pitchFamily="18" charset="0"/>
                        <a:sym typeface="Avenir"/>
                      </a:rPr>
                      <m:t>(1)</m:t>
                    </m:r>
                  </m:oMath>
                </a14:m>
                <a:endParaRPr lang="en-US" sz="28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Electrostatic (low beta)</a:t>
                </a:r>
              </a:p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Deuterium ions and electrons with real mass</a:t>
                </a:r>
              </a:p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𝐵</m:t>
                        </m:r>
                      </m:e>
                      <m:sub>
                        <m:r>
                          <a:rPr lang="en-US" sz="28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80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"/>
                    <a:ea typeface="Avenir"/>
                  </a:rPr>
                  <a:t>=</a:t>
                </a:r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5.0 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= 0.22 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e>
                      <m:sub>
                        <m:r>
                          <a:rPr lang="en-US" sz="28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= 0.68 m</a:t>
                </a:r>
              </a:p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sym typeface="Avenir"/>
                  </a:rPr>
                  <a:t>3D: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𝐿</m:t>
                        </m:r>
                      </m:e>
                      <m:sub>
                        <m:r>
                          <a:rPr lang="en-US" sz="2800" b="0" i="1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</a:rPr>
                  <a:t>≈</a:t>
                </a: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8 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b="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𝐿</m:t>
                        </m:r>
                      </m:e>
                      <m:sub>
                        <m:r>
                          <a:rPr lang="en-US" sz="280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</a:rPr>
                  <a:t> ≈</a:t>
                </a: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6 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𝐿</m:t>
                        </m:r>
                      </m:e>
                      <m:sub>
                        <m:r>
                          <a:rPr lang="en-US" sz="2800" b="0" i="1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</a:rPr>
                  <a:t>≈</a:t>
                </a: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18 m</a:t>
                </a:r>
              </a:p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sym typeface="Avenir"/>
                  </a:rPr>
                  <a:t>2D observations: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b="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𝐿</m:t>
                        </m:r>
                      </m:e>
                      <m:sub>
                        <m:r>
                          <a:rPr lang="en-US" sz="2800" b="0" i="1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</a:rPr>
                  <a:t>≈</a:t>
                </a: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4 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800" b="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𝐿</m:t>
                        </m:r>
                      </m:e>
                      <m:sub>
                        <m:r>
                          <a:rPr lang="en-US" sz="2800" b="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</a:rPr>
                  <a:t> ≈</a:t>
                </a:r>
                <a:r>
                  <a:rPr lang="en-US" sz="28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4 cm</a:t>
                </a:r>
              </a:p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Field-aligned with no magnetic shear</a:t>
                </a:r>
              </a:p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Toroidal domain spans bad curvature region</a:t>
                </a:r>
              </a:p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r>
                  <a:rPr lang="en-US" sz="28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Techniques can be generalized to novel scenarios (e.g. X-point geometry, higher field)</a:t>
                </a:r>
              </a:p>
              <a:p>
                <a:pPr marL="274320" indent="-350520">
                  <a:lnSpc>
                    <a:spcPct val="117391"/>
                  </a:lnSpc>
                  <a:spcBef>
                    <a:spcPts val="1080"/>
                  </a:spcBef>
                  <a:buClr>
                    <a:schemeClr val="dk1"/>
                  </a:buClr>
                  <a:buSzPct val="100000"/>
                  <a:buFont typeface="Arial"/>
                  <a:buChar char="●"/>
                </a:pPr>
                <a:endParaRPr lang="en-US" sz="28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6" y="1263548"/>
                <a:ext cx="7980218" cy="5446636"/>
              </a:xfrm>
              <a:prstGeom prst="rect">
                <a:avLst/>
              </a:prstGeom>
              <a:blipFill>
                <a:blip r:embed="rId9"/>
                <a:stretch>
                  <a:fillRect l="-1746" b="-20000"/>
                </a:stretch>
              </a:blipFill>
              <a:ln w="6032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Google Shape;567;p22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GDB simulations developed for testing in a synthetic C-Mod plasma</a:t>
            </a:r>
          </a:p>
        </p:txBody>
      </p:sp>
      <p:sp>
        <p:nvSpPr>
          <p:cNvPr id="6" name="Google Shape;558;p21"/>
          <p:cNvSpPr txBox="1"/>
          <p:nvPr/>
        </p:nvSpPr>
        <p:spPr>
          <a:xfrm>
            <a:off x="8376445" y="6235722"/>
            <a:ext cx="4528985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336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GDB </a:t>
            </a:r>
          </a:p>
          <a:p>
            <a:pPr lvl="0" algn="ctr"/>
            <a:r>
              <a:rPr lang="en-US" sz="336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(simulated data)</a:t>
            </a:r>
            <a:endParaRPr sz="3360" dirty="0">
              <a:solidFill>
                <a:schemeClr val="bg1">
                  <a:lumMod val="6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558;p21"/>
          <p:cNvSpPr txBox="1"/>
          <p:nvPr/>
        </p:nvSpPr>
        <p:spPr>
          <a:xfrm>
            <a:off x="1686302" y="6235722"/>
            <a:ext cx="4230793" cy="65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336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Gas Puff Imaging</a:t>
            </a:r>
          </a:p>
          <a:p>
            <a:pPr lvl="0" algn="ctr"/>
            <a:r>
              <a:rPr lang="en-US" sz="336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(experimental data)</a:t>
            </a:r>
            <a:endParaRPr sz="3360" dirty="0">
              <a:solidFill>
                <a:schemeClr val="bg1">
                  <a:lumMod val="6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62" y="2165947"/>
            <a:ext cx="446880" cy="461561"/>
          </a:xfrm>
          <a:prstGeom prst="rect">
            <a:avLst/>
          </a:prstGeom>
        </p:spPr>
      </p:pic>
      <p:sp>
        <p:nvSpPr>
          <p:cNvPr id="13" name="Google Shape;558;p21"/>
          <p:cNvSpPr txBox="1"/>
          <p:nvPr/>
        </p:nvSpPr>
        <p:spPr>
          <a:xfrm>
            <a:off x="2698888" y="7336205"/>
            <a:ext cx="2201105" cy="39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Source: J. Terry (MIT) &amp; S.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Zweben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(PPPL)</a:t>
            </a:r>
            <a:endParaRPr sz="1600" dirty="0">
              <a:solidFill>
                <a:schemeClr val="bg1">
                  <a:lumMod val="6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" name="Google Shape;558;p21"/>
          <p:cNvSpPr txBox="1"/>
          <p:nvPr/>
        </p:nvSpPr>
        <p:spPr>
          <a:xfrm>
            <a:off x="7960530" y="7305829"/>
            <a:ext cx="5385673" cy="38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5" tIns="54855" rIns="54855" bIns="54855" anchor="t" anchorCtr="0">
            <a:noAutofit/>
          </a:bodyPr>
          <a:lstStyle/>
          <a:p>
            <a:pPr lvl="0" algn="ctr"/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B. Zhu 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et al 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2018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Comp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Physics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Comm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232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46–58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/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M.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Francisquez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et al 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2020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Physics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of Plasmas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27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082301</a:t>
            </a:r>
          </a:p>
        </p:txBody>
      </p:sp>
      <p:pic>
        <p:nvPicPr>
          <p:cNvPr id="4" name="33391501_den2d_comp16-12.0_Tri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4356" y="1368608"/>
            <a:ext cx="6477128" cy="4839310"/>
          </a:xfrm>
          <a:prstGeom prst="rect">
            <a:avLst/>
          </a:prstGeom>
        </p:spPr>
      </p:pic>
      <p:sp>
        <p:nvSpPr>
          <p:cNvPr id="15" name="Google Shape;416;p18"/>
          <p:cNvSpPr txBox="1"/>
          <p:nvPr/>
        </p:nvSpPr>
        <p:spPr>
          <a:xfrm>
            <a:off x="-19050" y="7845236"/>
            <a:ext cx="13723356" cy="49593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>
              <a:lnSpc>
                <a:spcPct val="140000"/>
              </a:lnSpc>
              <a:buSzPct val="150000"/>
            </a:pP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*GDB is just a numerical solver for the drift-reduced </a:t>
            </a:r>
            <a:r>
              <a:rPr lang="en-US" sz="1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Braginskii</a:t>
            </a: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equations</a:t>
            </a: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lnSpc>
                <a:spcPct val="140000"/>
              </a:lnSpc>
              <a:buSzPct val="150000"/>
            </a:pPr>
            <a:endParaRPr lang="en-US" sz="1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6788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7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6;p18"/>
          <p:cNvSpPr txBox="1"/>
          <p:nvPr/>
        </p:nvSpPr>
        <p:spPr>
          <a:xfrm>
            <a:off x="1181617" y="1082784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I: SYNTHETIC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416;p18"/>
          <p:cNvSpPr txBox="1"/>
          <p:nvPr/>
        </p:nvSpPr>
        <p:spPr>
          <a:xfrm>
            <a:off x="8596462" y="1082783"/>
            <a:ext cx="5029200" cy="78043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spcFirstLastPara="1" wrap="square" lIns="54855" tIns="27420" rIns="54855" bIns="27420" anchor="t" anchorCtr="0">
            <a:no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  <a:buSzPct val="150000"/>
            </a:pPr>
            <a:r>
              <a:rPr lang="en-US" sz="2300" b="1" u="sng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venir"/>
                <a:ea typeface="Avenir"/>
                <a:cs typeface="Avenir"/>
                <a:sym typeface="Avenir"/>
              </a:rPr>
              <a:t>PART II: EXPERIMENTAL PLASMA</a:t>
            </a:r>
            <a:endParaRPr lang="en-US" sz="3360" b="1" u="sng" dirty="0">
              <a:ln>
                <a:solidFill>
                  <a:schemeClr val="bg1">
                    <a:lumMod val="85000"/>
                  </a:schemeClr>
                </a:solidFill>
              </a:ln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14" y="4962838"/>
            <a:ext cx="6642824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3114" y="3493528"/>
            <a:ext cx="7105886" cy="992961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416;p18"/>
              <p:cNvSpPr txBox="1"/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(5) Analyzing gas puff turbulence imaging on C-Mod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collisional radiative (CR) theory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(6) 2-dimensional, time-dependent measurements</a:t>
                </a:r>
                <a:endParaRPr lang="en-US" sz="2300" dirty="0">
                  <a:ln>
                    <a:noFill/>
                  </a:ln>
                  <a:solidFill>
                    <a:schemeClr val="tx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0070C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Wingdings" panose="05000000000000000000" pitchFamily="2" charset="2"/>
                  </a:rPr>
                  <a:t>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(7) Initial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in experiment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predictions by DRB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(8)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Summary and future work for fusion research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advancing </a:t>
                </a:r>
                <a:r>
                  <a:rPr lang="en-US" sz="2300" dirty="0">
                    <a:latin typeface="Avenir"/>
                    <a:ea typeface="Avenir"/>
                    <a:cs typeface="Avenir"/>
                    <a:sym typeface="Avenir"/>
                  </a:rPr>
                  <a:t>ML to improve </a:t>
                </a:r>
                <a:r>
                  <a:rPr lang="en-US" sz="2300" dirty="0"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&amp; </a:t>
                </a:r>
                <a:r>
                  <a:rPr lang="en-US" sz="2300" dirty="0">
                    <a:solidFill>
                      <a:schemeClr val="accent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endParaRPr lang="en-US" sz="230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accent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9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79" y="1972404"/>
                <a:ext cx="7085566" cy="4933337"/>
              </a:xfrm>
              <a:prstGeom prst="rect">
                <a:avLst/>
              </a:prstGeom>
              <a:blipFill>
                <a:blip r:embed="rId3"/>
                <a:stretch>
                  <a:fillRect l="-2754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16;p18"/>
              <p:cNvSpPr txBox="1"/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noFill/>
              <a:ln w="38100">
                <a:noFill/>
                <a:prstDash val="dash"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(1) Edge turbulence model to be validated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drift-reduced </a:t>
                </a:r>
                <a:r>
                  <a:rPr lang="en-US" sz="2300" dirty="0" err="1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Braginskii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theory (DRB)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(2) Synthetic plasma data (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GDB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) for testing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fluctuations are inputs to PINNs – 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DATA</a:t>
                </a: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</a:p>
              <a:p>
                <a:pPr>
                  <a:lnSpc>
                    <a:spcPct val="140000"/>
                  </a:lnSpc>
                  <a:buSzPct val="10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0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(3) Physics-informed neural networks (PINNs)</a:t>
                </a:r>
                <a:endParaRPr lang="en-US" sz="2300" dirty="0">
                  <a:ln>
                    <a:noFill/>
                  </a:ln>
                  <a:solidFill>
                    <a:srgbClr val="C53535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allows learning 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DATA</a:t>
                </a: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endParaRPr lang="en-US" sz="2300" dirty="0">
                  <a:ln>
                    <a:noFill/>
                  </a:ln>
                  <a:latin typeface="Avenir"/>
                  <a:ea typeface="Avenir"/>
                  <a:cs typeface="Avenir"/>
                  <a:sym typeface="Avenir"/>
                </a:endParaRPr>
              </a:p>
              <a:p>
                <a:pPr>
                  <a:lnSpc>
                    <a:spcPct val="140000"/>
                  </a:lnSpc>
                  <a:buSzPct val="150000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(4) Comparisons of DRB to gyrokinetic simulations</a:t>
                </a:r>
              </a:p>
              <a:p>
                <a:pPr marL="457200" indent="-457200">
                  <a:lnSpc>
                    <a:spcPct val="140000"/>
                  </a:lnSpc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quantitative testing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𝐸</m:t>
                        </m:r>
                      </m:e>
                      <m:sub>
                        <m:r>
                          <a:rPr lang="en-US" sz="2300" i="1">
                            <a:ln>
                              <a:noFill/>
                            </a:ln>
                            <a:latin typeface="Cambria Math" panose="02040503050406030204" pitchFamily="18" charset="0"/>
                            <a:sym typeface="Avenir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300" dirty="0">
                    <a:ln>
                      <a:noFill/>
                    </a:ln>
                    <a:latin typeface="Avenir"/>
                    <a:ea typeface="Avenir"/>
                    <a:cs typeface="Avenir"/>
                    <a:sym typeface="Avenir"/>
                  </a:rPr>
                  <a:t> – </a:t>
                </a:r>
                <a:r>
                  <a:rPr lang="en-US" sz="2300" dirty="0">
                    <a:ln>
                      <a:noFill/>
                    </a:ln>
                    <a:solidFill>
                      <a:srgbClr val="6CA62C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r>
                  <a:rPr lang="en-US" sz="2300" dirty="0">
                    <a:ln>
                      <a:noFill/>
                    </a:ln>
                    <a:solidFill>
                      <a:srgbClr val="C53535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US" sz="2300" dirty="0">
                    <a:ln>
                      <a:noFill/>
                    </a:ln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v </a:t>
                </a:r>
                <a:r>
                  <a:rPr lang="en-US" sz="2300" dirty="0">
                    <a:ln>
                      <a:noFill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</a:p>
              <a:p>
                <a:pPr>
                  <a:lnSpc>
                    <a:spcPct val="140000"/>
                  </a:lnSpc>
                  <a:spcBef>
                    <a:spcPts val="1080"/>
                  </a:spcBef>
                  <a:buSzPct val="150000"/>
                </a:pPr>
                <a:endParaRPr lang="en-US" sz="3360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11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4" y="1972404"/>
                <a:ext cx="7085566" cy="4933337"/>
              </a:xfrm>
              <a:prstGeom prst="rect">
                <a:avLst/>
              </a:prstGeom>
              <a:blipFill>
                <a:blip r:embed="rId4"/>
                <a:stretch>
                  <a:fillRect l="-2666" r="-1290" b="-14339"/>
                </a:stretch>
              </a:blipFill>
              <a:ln w="381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575;p23"/>
          <p:cNvSpPr txBox="1"/>
          <p:nvPr/>
        </p:nvSpPr>
        <p:spPr>
          <a:xfrm>
            <a:off x="266700" y="161608"/>
            <a:ext cx="14110020" cy="6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55" tIns="42855" rIns="42855" bIns="4285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6000"/>
            </a:pP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Outline of this presentation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8278" y="1781940"/>
            <a:ext cx="7072281" cy="6102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416;p18"/>
              <p:cNvSpPr txBox="1"/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855" tIns="27420" rIns="54855" bIns="27420" anchor="t" anchorCtr="0">
                <a:noAutofit/>
              </a:bodyPr>
              <a:lstStyle/>
              <a:p>
                <a:pPr algn="ctr">
                  <a:spcBef>
                    <a:spcPts val="2400"/>
                  </a:spcBef>
                  <a:buSzPct val="150000"/>
                </a:pPr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How can we get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venir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3200" b="0" i="0" dirty="0">
                    <a:solidFill>
                      <a:schemeClr val="tx1"/>
                    </a:solidFill>
                    <a:latin typeface="Avenir"/>
                    <a:cs typeface="Times New Roman" panose="02020603050405020304" pitchFamily="18" charset="0"/>
                  </a:rPr>
                  <a:t> in an experimental plasma for reduced model predictions of the turbulent electric field? </a:t>
                </a:r>
              </a:p>
              <a:p>
                <a:pPr algn="ctr">
                  <a:spcBef>
                    <a:spcPts val="2400"/>
                  </a:spcBef>
                  <a:buSzPct val="150000"/>
                </a:pPr>
                <a:endParaRPr lang="en-US" sz="3200" b="0" i="0" dirty="0">
                  <a:solidFill>
                    <a:schemeClr val="tx1"/>
                  </a:solidFill>
                  <a:latin typeface="Aveni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Google Shape;416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02" y="2868953"/>
                <a:ext cx="5733030" cy="2617446"/>
              </a:xfrm>
              <a:prstGeom prst="rect">
                <a:avLst/>
              </a:prstGeom>
              <a:blipFill>
                <a:blip r:embed="rId5"/>
                <a:stretch>
                  <a:fillRect l="-851" r="-25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003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3813</Words>
  <Application>Microsoft Macintosh PowerPoint</Application>
  <PresentationFormat>Custom</PresentationFormat>
  <Paragraphs>424</Paragraphs>
  <Slides>35</Slides>
  <Notes>35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Avenir</vt:lpstr>
      <vt:lpstr>Avenir Book</vt:lpstr>
      <vt:lpstr>Cambria Math</vt:lpstr>
      <vt:lpstr>Gill Sans</vt:lpstr>
      <vt:lpstr>Helvetica Neue</vt:lpstr>
      <vt:lpstr>Helvetica Neue Light</vt:lpstr>
      <vt:lpstr>Tahoma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2023-12-05T21:37:22Z</dcterms:modified>
</cp:coreProperties>
</file>