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5.xml" ContentType="application/vnd.openxmlformats-officedocument.theme+xml"/>
  <Override PartName="/ppt/tags/tag1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6.xml" ContentType="application/vnd.openxmlformats-officedocument.theme+xml"/>
  <Override PartName="/ppt/tags/tag1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7.xml" ContentType="application/vnd.openxmlformats-officedocument.theme+xml"/>
  <Override PartName="/ppt/tags/tag1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8.xml" ContentType="application/vnd.openxmlformats-officedocument.theme+xml"/>
  <Override PartName="/ppt/tags/tag1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9.xml" ContentType="application/vnd.openxmlformats-officedocument.theme+xml"/>
  <Override PartName="/ppt/tags/tag20.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0.xml" ContentType="application/vnd.openxmlformats-officedocument.theme+xml"/>
  <Override PartName="/ppt/tags/tag21.xml" ContentType="application/vnd.openxmlformats-officedocument.presentationml.tags+xml"/>
  <Override PartName="/ppt/theme/theme21.xml" ContentType="application/vnd.openxmlformats-officedocument.theme+xml"/>
  <Override PartName="/ppt/theme/theme2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56" r:id="rId4"/>
    <p:sldMasterId id="2147483659" r:id="rId5"/>
    <p:sldMasterId id="2147483662" r:id="rId6"/>
    <p:sldMasterId id="2147483665" r:id="rId7"/>
    <p:sldMasterId id="2147483668" r:id="rId8"/>
    <p:sldMasterId id="2147483671" r:id="rId9"/>
    <p:sldMasterId id="2147483674" r:id="rId10"/>
    <p:sldMasterId id="2147483677" r:id="rId11"/>
    <p:sldMasterId id="2147483680" r:id="rId12"/>
    <p:sldMasterId id="2147483683" r:id="rId13"/>
    <p:sldMasterId id="2147483686" r:id="rId14"/>
    <p:sldMasterId id="2147483689" r:id="rId15"/>
    <p:sldMasterId id="2147483692" r:id="rId16"/>
    <p:sldMasterId id="2147483695" r:id="rId17"/>
    <p:sldMasterId id="2147483698" r:id="rId18"/>
    <p:sldMasterId id="2147483701" r:id="rId19"/>
    <p:sldMasterId id="2147483704" r:id="rId20"/>
  </p:sldMasterIdLst>
  <p:notesMasterIdLst>
    <p:notesMasterId r:id="rId45"/>
  </p:notesMasterIdLst>
  <p:handoutMasterIdLst>
    <p:handoutMasterId r:id="rId46"/>
  </p:handoutMasterIdLst>
  <p:sldIdLst>
    <p:sldId id="316" r:id="rId21"/>
    <p:sldId id="298" r:id="rId22"/>
    <p:sldId id="689" r:id="rId23"/>
    <p:sldId id="728" r:id="rId24"/>
    <p:sldId id="729" r:id="rId25"/>
    <p:sldId id="731" r:id="rId26"/>
    <p:sldId id="743" r:id="rId27"/>
    <p:sldId id="733" r:id="rId28"/>
    <p:sldId id="735" r:id="rId29"/>
    <p:sldId id="744" r:id="rId30"/>
    <p:sldId id="736" r:id="rId31"/>
    <p:sldId id="738" r:id="rId32"/>
    <p:sldId id="739" r:id="rId33"/>
    <p:sldId id="745" r:id="rId34"/>
    <p:sldId id="746" r:id="rId35"/>
    <p:sldId id="747" r:id="rId36"/>
    <p:sldId id="750" r:id="rId37"/>
    <p:sldId id="751" r:id="rId38"/>
    <p:sldId id="748" r:id="rId39"/>
    <p:sldId id="752" r:id="rId40"/>
    <p:sldId id="695" r:id="rId41"/>
    <p:sldId id="741" r:id="rId42"/>
    <p:sldId id="749" r:id="rId43"/>
    <p:sldId id="727" r:id="rId44"/>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俊" initials="王俊" lastIdx="1" clrIdx="0"/>
  <p:cmAuthor id="1" name="wg1052" initials="w" lastIdx="1" clrIdx="0"/>
  <p:cmAuthor id="2" name="zhengx" initials="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5AA8"/>
    <a:srgbClr val="0000FF"/>
    <a:srgbClr val="F2F2F2"/>
    <a:srgbClr val="000000"/>
    <a:srgbClr val="FFFF00"/>
    <a:srgbClr val="FFC3C3"/>
    <a:srgbClr val="0560AF"/>
    <a:srgbClr val="DA1CCF"/>
    <a:srgbClr val="B85E38"/>
    <a:srgbClr val="6170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76060" autoAdjust="0"/>
  </p:normalViewPr>
  <p:slideViewPr>
    <p:cSldViewPr snapToGrid="0">
      <p:cViewPr varScale="1">
        <p:scale>
          <a:sx n="73" d="100"/>
          <a:sy n="73" d="100"/>
        </p:scale>
        <p:origin x="146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2023/11/29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17114-04A0-4488-B648-8D473DF92825}" type="datetimeFigureOut">
              <a:rPr lang="zh-CN" altLang="en-US" smtClean="0"/>
              <a:t>2023/11/29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C1796-F2CF-4E59-A6D2-03F2DFB64F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Good afternoon, everyone. I am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Zongyu</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Yang from Southwestern Institute of Physics. Today I will represent my group to give this presentation about PFNN, Less data and better performance on disruption prediction via predict-first neural network</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a:t>
            </a:fld>
            <a:endParaRPr lang="zh-CN" altLang="en-US"/>
          </a:p>
        </p:txBody>
      </p:sp>
    </p:spTree>
    <p:extLst>
      <p:ext uri="{BB962C8B-B14F-4D97-AF65-F5344CB8AC3E}">
        <p14:creationId xmlns:p14="http://schemas.microsoft.com/office/powerpoint/2010/main" val="237663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And here is some information about the dataset and model of parameter prediction. We selected 932 ono-disruptive shots and 351 disruptive shots to train the model and reserved about 300 shots to test the model. And the model takes sequence to sequence framework based on LSTM and TCN. The detailed structure of networks is given in the right figure.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10</a:t>
            </a:fld>
            <a:endParaRPr lang="zh-CN" altLang="en-US"/>
          </a:p>
        </p:txBody>
      </p:sp>
    </p:spTree>
    <p:extLst>
      <p:ext uri="{BB962C8B-B14F-4D97-AF65-F5344CB8AC3E}">
        <p14:creationId xmlns:p14="http://schemas.microsoft.com/office/powerpoint/2010/main" val="271582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After training, we find the model successfully predicted the evolution of parameters. We used mean absolute error to evaluate the model, and set a baseline error by computing the MAE between parameters on time of T and 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 In the left figure you can find that the MAE of three parameters are all lower than the baseline error. In the right figure, we give a detailed result of parameter prediction during a shot of HL-2A. The left subfigure compares the parameter before and after the interval of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 An obvious legacy can be observed between the two curves. While in the right subfigure, we compared the predicted curves and the experimental results, where the legacies are almost eliminated. We noticed that the model gives rational responds for the change of control actuators. For example, in this shot the NBI heating is turned on during 700-1200ms, and we can find corresponding increasing and decreasing in the predicted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Te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curve.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11</a:t>
            </a:fld>
            <a:endParaRPr lang="zh-CN" altLang="en-US"/>
          </a:p>
        </p:txBody>
      </p:sp>
    </p:spTree>
    <p:extLst>
      <p:ext uri="{BB962C8B-B14F-4D97-AF65-F5344CB8AC3E}">
        <p14:creationId xmlns:p14="http://schemas.microsoft.com/office/powerpoint/2010/main" val="390578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Up to now, we have good parameter predictors. Then we should turn these models to disruption prediction. The method to embed the parameter prediction model into disruption prediction model is shown in this figure. Here the part in blue box is the structure of an ordinary model, which takes input data, extracts feature by several neural network layers, and outputs a probability of disruption. In PFNN paradigm, we will append an embedded vector given by parameter prediction into the middle layer of ordinary model, as shown in the black box. Then the whole model will be trained on the same dataset as we mentioned earlier, about 1000 shots.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3ABC1796-F2CF-4E59-A6D2-03F2DFB64FBF}" type="slidenum">
              <a:rPr lang="zh-CN" altLang="en-US" smtClean="0"/>
              <a:t>12</a:t>
            </a:fld>
            <a:endParaRPr lang="zh-CN" altLang="en-US"/>
          </a:p>
        </p:txBody>
      </p:sp>
    </p:spTree>
    <p:extLst>
      <p:ext uri="{BB962C8B-B14F-4D97-AF65-F5344CB8AC3E}">
        <p14:creationId xmlns:p14="http://schemas.microsoft.com/office/powerpoint/2010/main" val="123390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Here we got some optimistic results. With the help of PFNN paradigm, we obtained the red ROC curve, which is much higher than the ordinary model. In this figure the x-axis means the False Positive Rate, and the y-axis means the True Positive Rate. From the red curve we can find that PFNN get higher TPRs with almost all the limited FPRs. All the promotion only comes from the change of training strategy and don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 consume any new data. So it should also be helpful when we develop a disruption predictor by limited training data on future large-scale tokamaks.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13</a:t>
            </a:fld>
            <a:endParaRPr lang="zh-CN" altLang="en-US"/>
          </a:p>
        </p:txBody>
      </p:sp>
    </p:spTree>
    <p:extLst>
      <p:ext uri="{BB962C8B-B14F-4D97-AF65-F5344CB8AC3E}">
        <p14:creationId xmlns:p14="http://schemas.microsoft.com/office/powerpoint/2010/main" val="176868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Fortunately, we have a real platform to try our PFNN paradigm, HL-3 </a:t>
            </a:r>
            <a:r>
              <a:rPr lang="en-US" altLang="zh-CN" dirty="0" err="1"/>
              <a:t>toakamk</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14</a:t>
            </a:fld>
            <a:endParaRPr lang="zh-CN" altLang="en-US"/>
          </a:p>
        </p:txBody>
      </p:sp>
    </p:spTree>
    <p:extLst>
      <p:ext uri="{BB962C8B-B14F-4D97-AF65-F5344CB8AC3E}">
        <p14:creationId xmlns:p14="http://schemas.microsoft.com/office/powerpoint/2010/main" val="188304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HL-3 is a newly built tokamak which starts to operate since 2020. It has made some milestones in recent years, such as the 1MA plasma current operation in last year and the 1MA H mode operation several months ago.</a:t>
            </a:r>
            <a:r>
              <a:rPr lang="zh-CN" altLang="en-US" dirty="0"/>
              <a:t> </a:t>
            </a:r>
            <a:r>
              <a:rPr lang="en-US" altLang="zh-CN" dirty="0"/>
              <a:t>As a large scaled tokamak, HL-3 is already under the of disruption induced EM loads. We have observed an acceleration of 50 times of gravitational acceleration recently during a VDE with Ip ~ 700kA. This accident makes us very anxious, and we expects a disruption prediction algorithm right now. But up to now, only about 1000 valid shots are accumulated in HL-3. Such a small dataset makes it very hard to develop a disruption predictor.</a:t>
            </a:r>
          </a:p>
        </p:txBody>
      </p:sp>
      <p:sp>
        <p:nvSpPr>
          <p:cNvPr id="4" name="灯片编号占位符 3"/>
          <p:cNvSpPr>
            <a:spLocks noGrp="1"/>
          </p:cNvSpPr>
          <p:nvPr>
            <p:ph type="sldNum" sz="quarter" idx="5"/>
          </p:nvPr>
        </p:nvSpPr>
        <p:spPr/>
        <p:txBody>
          <a:bodyPr/>
          <a:lstStyle/>
          <a:p>
            <a:fld id="{3ABC1796-F2CF-4E59-A6D2-03F2DFB64FBF}" type="slidenum">
              <a:rPr lang="zh-CN" altLang="en-US" smtClean="0"/>
              <a:t>15</a:t>
            </a:fld>
            <a:endParaRPr lang="zh-CN" altLang="en-US"/>
          </a:p>
        </p:txBody>
      </p:sp>
    </p:spTree>
    <p:extLst>
      <p:ext uri="{BB962C8B-B14F-4D97-AF65-F5344CB8AC3E}">
        <p14:creationId xmlns:p14="http://schemas.microsoft.com/office/powerpoint/2010/main" val="93248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 detailed view of HL-3’s disruptions. We have an incredibly high disruption ratio at first, due to the incomplete control algorithms. But it deceases to about 10% at the end of the last campaign. You can find three local peaks in the curve of disruption ratio. All of them are introduced by some adjustments on operation scenarios, like increasing plasma current, increasing plasma elongation and an abnormal siliconization.</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16</a:t>
            </a:fld>
            <a:endParaRPr lang="zh-CN" altLang="en-US"/>
          </a:p>
        </p:txBody>
      </p:sp>
    </p:spTree>
    <p:extLst>
      <p:ext uri="{BB962C8B-B14F-4D97-AF65-F5344CB8AC3E}">
        <p14:creationId xmlns:p14="http://schemas.microsoft.com/office/powerpoint/2010/main" val="38010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recorded the disruption reasons for each shot as completely as we can. And here we can notice some issues brought by the new device. For example, we find new disruption causes always rise after a certain adjustment of operation strategy. Which means we might train our algorithms on dataset that doesn’t contain any examples of a certain type of disruption, while this new type might occur very frequently after the strategy adjustment.</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17</a:t>
            </a:fld>
            <a:endParaRPr lang="zh-CN" altLang="en-US"/>
          </a:p>
        </p:txBody>
      </p:sp>
    </p:spTree>
    <p:extLst>
      <p:ext uri="{BB962C8B-B14F-4D97-AF65-F5344CB8AC3E}">
        <p14:creationId xmlns:p14="http://schemas.microsoft.com/office/powerpoint/2010/main" val="389116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Although the situation is very tough, we still needs to develop the algorithm, since HL-3 is already exposure to disruption risks. We selected the VDE accident we mentioned before  as the split time. About 800 shots before it are used as the training set. And we tries to develop a reliable disruption predictor that can help us to handle the disruptions in the future. There are many challenges to do this on a new device, such as the incomplete diagnostic data, frequently adjusted scenarios.</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18</a:t>
            </a:fld>
            <a:endParaRPr lang="zh-CN" altLang="en-US"/>
          </a:p>
        </p:txBody>
      </p:sp>
    </p:spTree>
    <p:extLst>
      <p:ext uri="{BB962C8B-B14F-4D97-AF65-F5344CB8AC3E}">
        <p14:creationId xmlns:p14="http://schemas.microsoft.com/office/powerpoint/2010/main" val="421265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here we adopted PFNN paradigm, it really helps a lot.</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19</a:t>
            </a:fld>
            <a:endParaRPr lang="zh-CN" altLang="en-US"/>
          </a:p>
        </p:txBody>
      </p:sp>
    </p:spTree>
    <p:extLst>
      <p:ext uri="{BB962C8B-B14F-4D97-AF65-F5344CB8AC3E}">
        <p14:creationId xmlns:p14="http://schemas.microsoft.com/office/powerpoint/2010/main" val="272614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presentation consists of 5 parts. The first part will introduce the background of disruption prediction and the motivation of this research.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a:t>
            </a:fld>
            <a:endParaRPr lang="zh-CN" altLang="en-US"/>
          </a:p>
        </p:txBody>
      </p:sp>
    </p:spTree>
    <p:extLst>
      <p:ext uri="{BB962C8B-B14F-4D97-AF65-F5344CB8AC3E}">
        <p14:creationId xmlns:p14="http://schemas.microsoft.com/office/powerpoint/2010/main" val="1461045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Firstly, we trained similar parameter predictor work as previous. HL-3 has a more flexible configuration, so we predicted the detailed shape of plasma, including the plasma current, position, elongation and triangularity, instead of only horizontal displacement in HL-2A. We dropped the temperature branch due to incomplete diagnosis and reserved the ne branch almost same as in HL-2A</a:t>
            </a: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20</a:t>
            </a:fld>
            <a:endParaRPr lang="zh-CN" altLang="en-US"/>
          </a:p>
        </p:txBody>
      </p:sp>
    </p:spTree>
    <p:extLst>
      <p:ext uri="{BB962C8B-B14F-4D97-AF65-F5344CB8AC3E}">
        <p14:creationId xmlns:p14="http://schemas.microsoft.com/office/powerpoint/2010/main" val="292872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neural networks can realize similar predict-first performance in HL-3. In the left figure we can see the predicted curve, red dotted line, fits the experimental result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addition, we find a useful function of the parameter prediction model. Let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 see the right figure. In the third subfigure, we compare the real density curve and predicted density curve. They fit well before 1500ms and then become divergent. If we calculate the consistency of the 2 curves, we will get the result in last curve, which is named as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ne controllable proxy</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If we compare the density injection actions in second subfigure and the density curve, we can notice that before 1500ms, the density increases as we expected according to the injection action. While after 1500ms, although we keep injecting by SMBI and gas puffing, the density doesn’t increase any more It even decreases obviously. This means that the density of plasma is out of our control due to some unexpected transportation mechanism. And parameter prediction model can accurately evaluate the proxy of controllable, which is quite helpful information for tokamak operators.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21</a:t>
            </a:fld>
            <a:endParaRPr lang="zh-CN" altLang="en-US"/>
          </a:p>
        </p:txBody>
      </p:sp>
    </p:spTree>
    <p:extLst>
      <p:ext uri="{BB962C8B-B14F-4D97-AF65-F5344CB8AC3E}">
        <p14:creationId xmlns:p14="http://schemas.microsoft.com/office/powerpoint/2010/main" val="1938379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2</a:t>
            </a:r>
            <a:r>
              <a:rPr lang="en-US" altLang="zh-CN" sz="1800" kern="100" baseline="30000" dirty="0">
                <a:effectLst/>
                <a:latin typeface="等线" panose="02010600030101010101" pitchFamily="2" charset="-122"/>
                <a:ea typeface="等线" panose="02010600030101010101" pitchFamily="2" charset="-122"/>
                <a:cs typeface="Times New Roman" panose="02020603050405020304" pitchFamily="18" charset="0"/>
              </a:rPr>
              <a:t>nd</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stage, we appended the vector given by parameter prediction model into the disruption prediction algorithm and get a similar result as in HL-2A. If we use ordinary paradigm to train the model, we can only get an AUC of 0.854. But if we use PFNN, the AUC can be promoted to 0.918. This is the key breakthrough during the development of HL-3 disruption prediction and mitigation system.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3ABC1796-F2CF-4E59-A6D2-03F2DFB64FBF}" type="slidenum">
              <a:rPr lang="zh-CN" altLang="en-US" smtClean="0"/>
              <a:t>22</a:t>
            </a:fld>
            <a:endParaRPr lang="zh-CN" altLang="en-US"/>
          </a:p>
        </p:txBody>
      </p:sp>
    </p:spTree>
    <p:extLst>
      <p:ext uri="{BB962C8B-B14F-4D97-AF65-F5344CB8AC3E}">
        <p14:creationId xmlns:p14="http://schemas.microsoft.com/office/powerpoint/2010/main" val="295801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Ok, let me make a brief summary.</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23</a:t>
            </a:fld>
            <a:endParaRPr lang="zh-CN" altLang="en-US"/>
          </a:p>
        </p:txBody>
      </p:sp>
    </p:spTree>
    <p:extLst>
      <p:ext uri="{BB962C8B-B14F-4D97-AF65-F5344CB8AC3E}">
        <p14:creationId xmlns:p14="http://schemas.microsoft.com/office/powerpoint/2010/main" val="1792639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this research, we proposed a new paradigm to train neural networks, PFNN. It can embed physical information into the neural network to leverage the data-hungry problem. In HL-2A, PFNN promotes the AUC by 3.2% without any extra training data. In HL-3, although we only have 861 shots to support the training of model, PFNN still helps us to develop an algorithm with an AUC of 0.918. This technique should be helpful for large-scale tokamaks, like ITER.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future, we would like to predict more parameters in HL-3, such as temperature, rotation, and some profiles. The more parameters we predict, the more physical information embedded. And we expect a higher accuracy in HL-3.</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24</a:t>
            </a:fld>
            <a:endParaRPr lang="zh-CN" altLang="en-US"/>
          </a:p>
        </p:txBody>
      </p:sp>
    </p:spTree>
    <p:extLst>
      <p:ext uri="{BB962C8B-B14F-4D97-AF65-F5344CB8AC3E}">
        <p14:creationId xmlns:p14="http://schemas.microsoft.com/office/powerpoint/2010/main" val="305718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Disruption means a sudden loss of plasma confinement during tokamak discharges. Since the plasma contains much thermal energy and electromagnetic energy, Its rapid collapse could bring thermal load, halo currents and runaway electrons to the devices. The severities of these events are positively correlated with the size of device. Therefore, it becomes a safety threat for large-scale tokamaks and future devices.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handle the risk of disruption, a widely accepted paradigm is to avoid, prevent and mitigate the disruptions. And accurate disruption prediction is the precondition of prevention and mitigation.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3</a:t>
            </a:fld>
            <a:endParaRPr lang="zh-CN" altLang="en-US"/>
          </a:p>
        </p:txBody>
      </p:sp>
    </p:spTree>
    <p:extLst>
      <p:ext uri="{BB962C8B-B14F-4D97-AF65-F5344CB8AC3E}">
        <p14:creationId xmlns:p14="http://schemas.microsoft.com/office/powerpoint/2010/main" val="179425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So how to predict the disruptions? The basic principle of these algorithms could be explained as disruption precursor detection. This can be realized by setting some physical criterions, such as the Greenwald density ratio and safety factor on plasma boundary. However, during experiments, disruptions could be triggered by various reasons. It is quite difficult to design concise and accurate criterions to predict all disruptions. So we introduced AI-based methods in HL-2A. We train a binary classification algorithm on two types of data. The first type corresponds to the shadowed area in the left figure, which is a short time window before the disruptions. The data in this window will be considered to contain disruption precursors. The second type corresponds to the other areas, data  far from disruptions and data from non-disruptive shots, which should not contain disruption precursors. In HL-2A, we trained a CNN+LSTM neural network to do the binary classification. And after training it can provide output that increases rapidly before the disruptions. In HL-2A this algorithm obtained high accuracies. An AUC of 0.979.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4</a:t>
            </a:fld>
            <a:endParaRPr lang="zh-CN" altLang="en-US"/>
          </a:p>
        </p:txBody>
      </p:sp>
    </p:spTree>
    <p:extLst>
      <p:ext uri="{BB962C8B-B14F-4D97-AF65-F5344CB8AC3E}">
        <p14:creationId xmlns:p14="http://schemas.microsoft.com/office/powerpoint/2010/main" val="166468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Unfortunately, we can expect an issue when extending this method onto future large-scale tokamaks. Due to the severe result of disruptions on these devices, we can hardly collect enough data to develop the AI-based algorithm. For example, in HL-2A we used 8000 shots to get the disruption predictor we mentioned. While in HL-3 we only have about 1000 shots, and the device has already gone into the dangerous parameter space. We can expect a more stressful situation in future devices like ITER. So, to solve the problem, we proposed PFNN paradigm</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which embeds some physical information into the model, to leverage the data-hungry problem.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5</a:t>
            </a:fld>
            <a:endParaRPr lang="zh-CN" altLang="en-US"/>
          </a:p>
        </p:txBody>
      </p:sp>
    </p:spTree>
    <p:extLst>
      <p:ext uri="{BB962C8B-B14F-4D97-AF65-F5344CB8AC3E}">
        <p14:creationId xmlns:p14="http://schemas.microsoft.com/office/powerpoint/2010/main" val="38866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paradigm of PFNN consists of 2 steps. In the first stage, we don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 train on disruption prediction task directly. Instead, we select some predict-first tasks to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teach</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the neural network physics. The network will take the current parameters of plasma and control schedules as input. Then it will be trained to predict the evolution of plasma parameters after a while. In the second stage we will turn the algorithm to disruption prediction task. And the knowledge learned during the 1</a:t>
            </a:r>
            <a:r>
              <a:rPr lang="en-US" altLang="zh-CN" sz="1800" kern="100" baseline="30000" dirty="0">
                <a:effectLst/>
                <a:latin typeface="等线" panose="02010600030101010101" pitchFamily="2" charset="-122"/>
                <a:ea typeface="等线" panose="02010600030101010101" pitchFamily="2" charset="-122"/>
                <a:cs typeface="Times New Roman" panose="02020603050405020304" pitchFamily="18" charset="0"/>
              </a:rPr>
              <a:t>st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stage will be carried into the model by methods like inheriting the weights. As a result, we will get a better performance than ordinary models by training with this new paradigm.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6</a:t>
            </a:fld>
            <a:endParaRPr lang="zh-CN" altLang="en-US"/>
          </a:p>
        </p:txBody>
      </p:sp>
    </p:spTree>
    <p:extLst>
      <p:ext uri="{BB962C8B-B14F-4D97-AF65-F5344CB8AC3E}">
        <p14:creationId xmlns:p14="http://schemas.microsoft.com/office/powerpoint/2010/main" val="149430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OK, now I will introduce the implementation details in HL-2A</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7</a:t>
            </a:fld>
            <a:endParaRPr lang="zh-CN" altLang="en-US"/>
          </a:p>
        </p:txBody>
      </p:sp>
    </p:spTree>
    <p:extLst>
      <p:ext uri="{BB962C8B-B14F-4D97-AF65-F5344CB8AC3E}">
        <p14:creationId xmlns:p14="http://schemas.microsoft.com/office/powerpoint/2010/main" val="7866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HL-2A</a:t>
            </a:r>
            <a:r>
              <a:rPr lang="zh-CN" altLang="en-US" dirty="0"/>
              <a:t> </a:t>
            </a:r>
            <a:r>
              <a:rPr lang="en-US" altLang="zh-CN" dirty="0"/>
              <a:t>is</a:t>
            </a:r>
            <a:r>
              <a:rPr lang="zh-CN" altLang="en-US" dirty="0"/>
              <a:t> </a:t>
            </a:r>
            <a:r>
              <a:rPr lang="en-US" altLang="zh-CN" dirty="0"/>
              <a:t>a medium sized tokamak where disruptions are not so serious. It has accumulated 39351 shots during operation of 20 years. Such a large amount of data can support us to do many algorithm explorations. In this research we randomly selected a small subset, about 1500 shots to study the algorithm performance when training data is limited, as in future devices</a:t>
            </a:r>
          </a:p>
        </p:txBody>
      </p:sp>
      <p:sp>
        <p:nvSpPr>
          <p:cNvPr id="4" name="灯片编号占位符 3"/>
          <p:cNvSpPr>
            <a:spLocks noGrp="1"/>
          </p:cNvSpPr>
          <p:nvPr>
            <p:ph type="sldNum" sz="quarter" idx="5"/>
          </p:nvPr>
        </p:nvSpPr>
        <p:spPr/>
        <p:txBody>
          <a:bodyPr/>
          <a:lstStyle/>
          <a:p>
            <a:fld id="{3ABC1796-F2CF-4E59-A6D2-03F2DFB64FBF}" type="slidenum">
              <a:rPr lang="zh-CN" altLang="en-US" smtClean="0"/>
              <a:t>8</a:t>
            </a:fld>
            <a:endParaRPr lang="zh-CN" altLang="en-US"/>
          </a:p>
        </p:txBody>
      </p:sp>
    </p:spTree>
    <p:extLst>
      <p:ext uri="{BB962C8B-B14F-4D97-AF65-F5344CB8AC3E}">
        <p14:creationId xmlns:p14="http://schemas.microsoft.com/office/powerpoint/2010/main" val="20930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designed three predict-first tasks on HL-2A, the electron temperature prediction, electron density prediction and horizontal displacement prediction. These tasks are selected according to two considerations. Firstly, the data related to these tasks can be completely collected from our experimental database, since most of them are basic plasma parameters and control signals. Secondly, these tasks correspond to three basic balances in plasma, the energy balance, particle balance and momentum balance, which should be basic principles that is helpful for disruption prediction. In the three figures you can find the input and output lists of three tasks. For example, in the electron temperature prediction branch, we take previous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Te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heating powers, radiated losses, transport losses and cold density sources as the input. And the model will be trained to predict the electron temperature with 30ms into the future. Here, we tried different prediction intervals for three parameters, and find the best interval seems to correspond to the time-scale of plasma evolution, such as the energy confinement time.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9</a:t>
            </a:fld>
            <a:endParaRPr lang="zh-CN" altLang="en-US"/>
          </a:p>
        </p:txBody>
      </p:sp>
    </p:spTree>
    <p:extLst>
      <p:ext uri="{BB962C8B-B14F-4D97-AF65-F5344CB8AC3E}">
        <p14:creationId xmlns:p14="http://schemas.microsoft.com/office/powerpoint/2010/main" val="423955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18184" y="1305339"/>
            <a:ext cx="1087221" cy="4916557"/>
          </a:xfrm>
          <a:prstGeom prst="rect">
            <a:avLst/>
          </a:prstGeom>
          <a:noFill/>
        </p:spPr>
        <p:txBody>
          <a:bodyPr vert="eaVert" wrap="square" rtlCol="0">
            <a:spAutoFit/>
          </a:bodyPr>
          <a:lstStyle/>
          <a:p>
            <a:pPr algn="ctr"/>
            <a:r>
              <a:rPr lang="en-US" altLang="zh-CN" sz="5865" b="1" spc="1200" dirty="0">
                <a:solidFill>
                  <a:schemeClr val="bg1"/>
                </a:solidFill>
                <a:uFillTx/>
                <a:latin typeface="微软雅黑" panose="020B0503020204020204" pitchFamily="34" charset="-122"/>
                <a:ea typeface="微软雅黑" panose="020B0503020204020204" pitchFamily="34" charset="-122"/>
              </a:rPr>
              <a:t>Contents</a:t>
            </a:r>
            <a:endParaRPr lang="zh-CN" altLang="en-US" sz="5865" b="1" spc="120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a:xfrm>
            <a:off x="609601" y="6356153"/>
            <a:ext cx="2844800" cy="365115"/>
          </a:xfrm>
        </p:spPr>
        <p:txBody>
          <a:bodyPr/>
          <a:lstStyle/>
          <a:p>
            <a:fld id="{72514870-5082-4025-BC8A-5E070B8EB77D}" type="datetimeFigureOut">
              <a:rPr lang="zh-CN" altLang="en-US" smtClean="0"/>
              <a:t>2023/11/29</a:t>
            </a:fld>
            <a:endParaRPr lang="zh-CN" altLang="en-US"/>
          </a:p>
        </p:txBody>
      </p:sp>
      <p:sp>
        <p:nvSpPr>
          <p:cNvPr id="3" name="文本框"/>
          <p:cNvSpPr>
            <a:spLocks noGrp="1"/>
          </p:cNvSpPr>
          <p:nvPr>
            <p:ph type="ftr" sz="quarter" idx="11"/>
          </p:nvPr>
        </p:nvSpPr>
        <p:spPr>
          <a:xfrm>
            <a:off x="4165601" y="6356153"/>
            <a:ext cx="3860800" cy="365115"/>
          </a:xfrm>
        </p:spPr>
        <p:txBody>
          <a:bodyPr/>
          <a:lstStyle/>
          <a:p>
            <a:endParaRPr lang="zh-CN" altLang="en-US"/>
          </a:p>
        </p:txBody>
      </p:sp>
      <p:sp>
        <p:nvSpPr>
          <p:cNvPr id="4" name="文本框"/>
          <p:cNvSpPr>
            <a:spLocks noGrp="1"/>
          </p:cNvSpPr>
          <p:nvPr>
            <p:ph type="sldNum" sz="quarter" idx="12"/>
          </p:nvPr>
        </p:nvSpPr>
        <p:spPr>
          <a:xfrm>
            <a:off x="8737600" y="6356153"/>
            <a:ext cx="2844800" cy="365115"/>
          </a:xfrm>
        </p:spPr>
        <p:txBody>
          <a:bodyPr/>
          <a:lstStyle/>
          <a:p>
            <a:fld id="{3E00D155-3BB6-43CF-9AC4-BC63A66E74A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2.xml"/><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1.xml"/><Relationship Id="rId9"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1.xml"/><Relationship Id="rId7"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2.xml"/><Relationship Id="rId9"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2.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3.xml"/><Relationship Id="rId9"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3.xml"/><Relationship Id="rId7"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4.xml"/><Relationship Id="rId9"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4.xml"/><Relationship Id="rId7" Type="http://schemas.openxmlformats.org/officeDocument/2006/relationships/image" Target="../media/image5.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5.xml"/><Relationship Id="rId9"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5.xml"/><Relationship Id="rId7" Type="http://schemas.openxmlformats.org/officeDocument/2006/relationships/image" Target="../media/image5.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6.xml"/><Relationship Id="rId9"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6.xml"/><Relationship Id="rId7" Type="http://schemas.openxmlformats.org/officeDocument/2006/relationships/image" Target="../media/image5.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7.xml"/><Relationship Id="rId9"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7.xml"/><Relationship Id="rId7" Type="http://schemas.openxmlformats.org/officeDocument/2006/relationships/image" Target="../media/image5.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8.xml"/><Relationship Id="rId9"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8.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9.xml"/><Relationship Id="rId9"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9.xml"/><Relationship Id="rId7" Type="http://schemas.openxmlformats.org/officeDocument/2006/relationships/image" Target="../media/image5.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20.xml"/><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image" Target="../media/image4.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tags" Target="../tags/tag21.xml"/><Relationship Id="rId10" Type="http://schemas.openxmlformats.org/officeDocument/2006/relationships/image" Target="../media/image7.png"/><Relationship Id="rId4" Type="http://schemas.openxmlformats.org/officeDocument/2006/relationships/theme" Target="../theme/theme20.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5.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5.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6.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7.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7.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8.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8.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9.xml"/><Relationship Id="rId9"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9.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4"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97"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4"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3"/>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5"/>
            </p:custDataLst>
          </p:nvPr>
        </p:nvPicPr>
        <p:blipFill>
          <a:blip r:embed="rId6"/>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7"/>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8"/>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9"/>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0"/>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4.png"/><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4"/>
          <p:cNvPicPr>
            <a:picLocks noChangeAspect="1"/>
          </p:cNvPicPr>
          <p:nvPr>
            <p:custDataLst>
              <p:tags r:id="rId1"/>
            </p:custDataLst>
          </p:nvPr>
        </p:nvPicPr>
        <p:blipFill>
          <a:blip r:embed="rId5"/>
          <a:stretch>
            <a:fillRect/>
          </a:stretch>
        </p:blipFill>
        <p:spPr>
          <a:xfrm>
            <a:off x="0" y="990600"/>
            <a:ext cx="12192000" cy="2438400"/>
          </a:xfrm>
          <a:prstGeom prst="rect">
            <a:avLst/>
          </a:prstGeom>
        </p:spPr>
      </p:pic>
      <p:sp>
        <p:nvSpPr>
          <p:cNvPr id="16" name="矩形 6"/>
          <p:cNvSpPr>
            <a:spLocks noChangeArrowheads="1"/>
          </p:cNvSpPr>
          <p:nvPr/>
        </p:nvSpPr>
        <p:spPr bwMode="auto">
          <a:xfrm>
            <a:off x="0" y="1671508"/>
            <a:ext cx="12192000" cy="1077218"/>
          </a:xfrm>
          <a:prstGeom prst="rect">
            <a:avLst/>
          </a:prstGeom>
          <a:noFill/>
          <a:ln w="9525">
            <a:noFill/>
            <a:miter lim="800000"/>
          </a:ln>
        </p:spPr>
        <p:txBody>
          <a:bodyPr wrap="square" anchor="ctr" anchorCtr="0">
            <a:spAutoFit/>
          </a:bodyPr>
          <a:lstStyle/>
          <a:p>
            <a:pPr algn="ctr" fontAlgn="base">
              <a:spcAft>
                <a:spcPts val="600"/>
              </a:spcAft>
            </a:pPr>
            <a:r>
              <a:rPr kumimoji="1" lang="en-US" altLang="zh-CN" sz="32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PFNN</a:t>
            </a:r>
            <a:r>
              <a:rPr kumimoji="1" lang="zh-CN" altLang="en-US" sz="32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sz="32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Less data and better performance on disruption prediction via predict-first neural network</a:t>
            </a:r>
          </a:p>
        </p:txBody>
      </p:sp>
      <p:sp>
        <p:nvSpPr>
          <p:cNvPr id="17" name="Rectangle 1"/>
          <p:cNvSpPr>
            <a:spLocks noChangeArrowheads="1"/>
          </p:cNvSpPr>
          <p:nvPr>
            <p:custDataLst>
              <p:tags r:id="rId2"/>
            </p:custDataLst>
          </p:nvPr>
        </p:nvSpPr>
        <p:spPr bwMode="auto">
          <a:xfrm>
            <a:off x="347330" y="3847109"/>
            <a:ext cx="11497339" cy="2185214"/>
          </a:xfrm>
          <a:prstGeom prst="rect">
            <a:avLst/>
          </a:prstGeom>
          <a:noFill/>
          <a:ln w="9525">
            <a:noFill/>
            <a:miter lim="800000"/>
          </a:ln>
        </p:spPr>
        <p:txBody>
          <a:bodyPr wrap="square" anchor="ctr" anchorCtr="0">
            <a:spAutoFit/>
          </a:bodyPr>
          <a:lstStyle/>
          <a:p>
            <a:pPr algn="ctr">
              <a:spcBef>
                <a:spcPts val="1200"/>
              </a:spcBef>
            </a:pPr>
            <a:r>
              <a:rPr lang="en-US" altLang="zh-CN" b="1" dirty="0" err="1">
                <a:latin typeface="微软雅黑" panose="020B0503020204020204" pitchFamily="34" charset="-122"/>
                <a:ea typeface="微软雅黑" panose="020B0503020204020204" pitchFamily="34" charset="-122"/>
                <a:cs typeface="Times New Roman" panose="02020603050405020304" charset="0"/>
              </a:rPr>
              <a:t>Zongyu</a:t>
            </a:r>
            <a:r>
              <a:rPr lang="en-US" altLang="zh-CN" b="1" dirty="0">
                <a:latin typeface="微软雅黑" panose="020B0503020204020204" pitchFamily="34" charset="-122"/>
                <a:ea typeface="微软雅黑" panose="020B0503020204020204" pitchFamily="34" charset="-122"/>
                <a:cs typeface="Times New Roman" panose="02020603050405020304" charset="0"/>
              </a:rPr>
              <a:t> Yang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Wulyu</a:t>
            </a:r>
            <a:r>
              <a:rPr lang="en-US" altLang="zh-CN" b="1" dirty="0">
                <a:latin typeface="微软雅黑" panose="020B0503020204020204" pitchFamily="34" charset="-122"/>
                <a:ea typeface="微软雅黑" panose="020B0503020204020204" pitchFamily="34" charset="-122"/>
                <a:cs typeface="Times New Roman" panose="02020603050405020304" charset="0"/>
              </a:rPr>
              <a:t> Zhong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Fan Xia</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Zhe</a:t>
            </a:r>
            <a:r>
              <a:rPr lang="en-US" altLang="zh-CN" b="1" dirty="0">
                <a:latin typeface="微软雅黑" panose="020B0503020204020204" pitchFamily="34" charset="-122"/>
                <a:ea typeface="微软雅黑" panose="020B0503020204020204" pitchFamily="34" charset="-122"/>
                <a:cs typeface="Times New Roman" panose="02020603050405020304" charset="0"/>
              </a:rPr>
              <a:t> Gao</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2</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Yunbo</a:t>
            </a:r>
            <a:r>
              <a:rPr lang="en-US" altLang="zh-CN" b="1" dirty="0">
                <a:latin typeface="微软雅黑" panose="020B0503020204020204" pitchFamily="34" charset="-122"/>
                <a:ea typeface="微软雅黑" panose="020B0503020204020204" pitchFamily="34" charset="-122"/>
                <a:cs typeface="Times New Roman" panose="02020603050405020304" charset="0"/>
              </a:rPr>
              <a:t> Dong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Yipo</a:t>
            </a:r>
            <a:r>
              <a:rPr lang="en-US" altLang="zh-CN" b="1" dirty="0">
                <a:latin typeface="微软雅黑" panose="020B0503020204020204" pitchFamily="34" charset="-122"/>
                <a:ea typeface="微软雅黑" panose="020B0503020204020204" pitchFamily="34" charset="-122"/>
                <a:cs typeface="Times New Roman" panose="02020603050405020304" charset="0"/>
              </a:rPr>
              <a:t> Zhang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Bo Li</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Xiaolong</a:t>
            </a:r>
            <a:r>
              <a:rPr lang="en-US" altLang="zh-CN" b="1" dirty="0">
                <a:latin typeface="微软雅黑" panose="020B0503020204020204" pitchFamily="34" charset="-122"/>
                <a:ea typeface="微软雅黑" panose="020B0503020204020204" pitchFamily="34" charset="-122"/>
                <a:cs typeface="Times New Roman" panose="02020603050405020304" charset="0"/>
              </a:rPr>
              <a:t> Zhang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Shuo</a:t>
            </a:r>
            <a:r>
              <a:rPr lang="en-US" altLang="zh-CN" b="1" dirty="0">
                <a:latin typeface="微软雅黑" panose="020B0503020204020204" pitchFamily="34" charset="-122"/>
                <a:ea typeface="微软雅黑" panose="020B0503020204020204" pitchFamily="34" charset="-122"/>
                <a:cs typeface="Times New Roman" panose="02020603050405020304" charset="0"/>
              </a:rPr>
              <a:t> Wang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Xiaobo Zhu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Liwen</a:t>
            </a:r>
            <a:r>
              <a:rPr lang="en-US" altLang="zh-CN" b="1" dirty="0">
                <a:latin typeface="微软雅黑" panose="020B0503020204020204" pitchFamily="34" charset="-122"/>
                <a:ea typeface="微软雅黑" panose="020B0503020204020204" pitchFamily="34" charset="-122"/>
                <a:cs typeface="Times New Roman" panose="02020603050405020304" charset="0"/>
              </a:rPr>
              <a:t> Hu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Jiyuan</a:t>
            </a:r>
            <a:r>
              <a:rPr lang="en-US" altLang="zh-CN" b="1" dirty="0">
                <a:latin typeface="微软雅黑" panose="020B0503020204020204" pitchFamily="34" charset="-122"/>
                <a:ea typeface="微软雅黑" panose="020B0503020204020204" pitchFamily="34" charset="-122"/>
                <a:cs typeface="Times New Roman" panose="02020603050405020304" charset="0"/>
              </a:rPr>
              <a:t> Li</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 </a:t>
            </a:r>
            <a:r>
              <a:rPr lang="en-US" altLang="zh-CN" b="1" dirty="0">
                <a:latin typeface="微软雅黑" panose="020B0503020204020204" pitchFamily="34" charset="-122"/>
                <a:ea typeface="微软雅黑" panose="020B0503020204020204" pitchFamily="34" charset="-122"/>
                <a:cs typeface="Times New Roman" panose="02020603050405020304" charset="0"/>
              </a:rPr>
              <a:t>and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Zhaohe</a:t>
            </a:r>
            <a:r>
              <a:rPr lang="en-US" altLang="zh-CN" b="1" dirty="0">
                <a:latin typeface="微软雅黑" panose="020B0503020204020204" pitchFamily="34" charset="-122"/>
                <a:ea typeface="微软雅黑" panose="020B0503020204020204" pitchFamily="34" charset="-122"/>
                <a:cs typeface="Times New Roman" panose="02020603050405020304" charset="0"/>
              </a:rPr>
              <a:t> Xu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endParaRPr lang="zh-CN" altLang="en-US" dirty="0">
              <a:latin typeface="微软雅黑" panose="020B0503020204020204" pitchFamily="34" charset="-122"/>
              <a:ea typeface="微软雅黑" panose="020B0503020204020204" pitchFamily="34" charset="-122"/>
              <a:cs typeface="Times New Roman" panose="02020603050405020304" charset="0"/>
            </a:endParaRPr>
          </a:p>
          <a:p>
            <a:pPr marL="342900" indent="-342900" algn="ctr" fontAlgn="auto">
              <a:spcBef>
                <a:spcPts val="600"/>
              </a:spcBef>
              <a:buAutoNum type="arabicPeriod"/>
            </a:pPr>
            <a:r>
              <a:rPr lang="en-US" altLang="zh-CN" dirty="0">
                <a:latin typeface="微软雅黑" panose="020B0503020204020204" pitchFamily="34" charset="-122"/>
                <a:ea typeface="微软雅黑" panose="020B0503020204020204" pitchFamily="34" charset="-122"/>
                <a:cs typeface="Times New Roman" panose="02020603050405020304" charset="0"/>
              </a:rPr>
              <a:t>Southwestern Institute of Physics</a:t>
            </a:r>
          </a:p>
          <a:p>
            <a:pPr marL="342900" indent="-342900" algn="ctr" fontAlgn="auto">
              <a:spcBef>
                <a:spcPts val="600"/>
              </a:spcBef>
              <a:buAutoNum type="arabicPeriod"/>
            </a:pPr>
            <a:r>
              <a:rPr lang="en-US" altLang="zh-CN" dirty="0">
                <a:latin typeface="微软雅黑" panose="020B0503020204020204" pitchFamily="34" charset="-122"/>
                <a:ea typeface="微软雅黑" panose="020B0503020204020204" pitchFamily="34" charset="-122"/>
                <a:cs typeface="Times New Roman" panose="02020603050405020304" charset="0"/>
              </a:rPr>
              <a:t>Tsinghua University</a:t>
            </a:r>
          </a:p>
          <a:p>
            <a:pPr marL="342900" indent="-342900" algn="ctr" fontAlgn="auto">
              <a:buAutoNum type="arabicPeriod"/>
            </a:pPr>
            <a:endParaRPr lang="en-US" altLang="zh-CN" dirty="0">
              <a:latin typeface="微软雅黑" panose="020B0503020204020204" pitchFamily="34" charset="-122"/>
              <a:ea typeface="微软雅黑" panose="020B0503020204020204" pitchFamily="34" charset="-122"/>
              <a:cs typeface="Times New Roman" panose="02020603050405020304" charset="0"/>
            </a:endParaRPr>
          </a:p>
          <a:p>
            <a:pPr marL="342900" indent="-342900" algn="ctr" fontAlgn="auto">
              <a:buAutoNum type="arabicPeriod"/>
            </a:pPr>
            <a:endParaRPr lang="en-US" altLang="zh-CN" dirty="0">
              <a:latin typeface="微软雅黑" panose="020B0503020204020204" pitchFamily="34" charset="-122"/>
              <a:ea typeface="微软雅黑" panose="020B0503020204020204" pitchFamily="34" charset="-122"/>
              <a:cs typeface="Times New Roman" panose="02020603050405020304" charset="0"/>
            </a:endParaRPr>
          </a:p>
          <a:p>
            <a:pPr algn="ctr" fontAlgn="auto"/>
            <a:r>
              <a:rPr lang="en-US" altLang="zh-CN" sz="1600" dirty="0">
                <a:latin typeface="微软雅黑" panose="020B0503020204020204" pitchFamily="34" charset="-122"/>
                <a:ea typeface="微软雅黑" panose="020B0503020204020204" pitchFamily="34" charset="-122"/>
                <a:cs typeface="Times New Roman" panose="02020603050405020304" charset="0"/>
              </a:rPr>
              <a:t>1</a:t>
            </a:r>
            <a:r>
              <a:rPr lang="en-US" altLang="zh-CN" sz="1600" baseline="30000" dirty="0">
                <a:latin typeface="微软雅黑" panose="020B0503020204020204" pitchFamily="34" charset="-122"/>
                <a:ea typeface="微软雅黑" panose="020B0503020204020204" pitchFamily="34" charset="-122"/>
                <a:cs typeface="Times New Roman" panose="02020603050405020304" charset="0"/>
              </a:rPr>
              <a:t>st</a:t>
            </a:r>
            <a:r>
              <a:rPr lang="en-US" altLang="zh-CN" sz="1600" dirty="0">
                <a:latin typeface="微软雅黑" panose="020B0503020204020204" pitchFamily="34" charset="-122"/>
                <a:ea typeface="微软雅黑" panose="020B0503020204020204" pitchFamily="34" charset="-122"/>
                <a:cs typeface="Times New Roman" panose="02020603050405020304" charset="0"/>
              </a:rPr>
              <a:t> IAEA Workshop on AI for Accelerating Fusion and Plasma Science, Vienna, Austria, Nov 28</a:t>
            </a:r>
            <a:r>
              <a:rPr lang="en-US" altLang="zh-CN" sz="1600" baseline="30000" dirty="0">
                <a:latin typeface="微软雅黑" panose="020B0503020204020204" pitchFamily="34" charset="-122"/>
                <a:ea typeface="微软雅黑" panose="020B0503020204020204" pitchFamily="34" charset="-122"/>
                <a:cs typeface="Times New Roman" panose="02020603050405020304" charset="0"/>
              </a:rPr>
              <a:t>th</a:t>
            </a:r>
            <a:r>
              <a:rPr lang="en-US" altLang="zh-CN" sz="1600" dirty="0">
                <a:latin typeface="微软雅黑" panose="020B0503020204020204" pitchFamily="34" charset="-122"/>
                <a:ea typeface="微软雅黑" panose="020B0503020204020204" pitchFamily="34" charset="-122"/>
                <a:cs typeface="Times New Roman" panose="02020603050405020304" charset="0"/>
              </a:rPr>
              <a:t>~Dec 1</a:t>
            </a:r>
            <a:r>
              <a:rPr lang="en-US" altLang="zh-CN" sz="1600" baseline="30000" dirty="0">
                <a:latin typeface="微软雅黑" panose="020B0503020204020204" pitchFamily="34" charset="-122"/>
                <a:ea typeface="微软雅黑" panose="020B0503020204020204" pitchFamily="34" charset="-122"/>
                <a:cs typeface="Times New Roman" panose="02020603050405020304" charset="0"/>
              </a:rPr>
              <a:t>st</a:t>
            </a:r>
            <a:r>
              <a:rPr lang="en-US" altLang="zh-CN" sz="1600" dirty="0">
                <a:latin typeface="微软雅黑" panose="020B0503020204020204" pitchFamily="34" charset="-122"/>
                <a:ea typeface="微软雅黑" panose="020B0503020204020204" pitchFamily="34" charset="-122"/>
                <a:cs typeface="Times New Roman" panose="02020603050405020304" charset="0"/>
              </a:rPr>
              <a:t>, 2023</a:t>
            </a:r>
            <a:endParaRPr lang="en-US" altLang="zh-CN" dirty="0">
              <a:latin typeface="微软雅黑" panose="020B0503020204020204" pitchFamily="34" charset="-122"/>
              <a:ea typeface="微软雅黑" panose="020B0503020204020204" pitchFamily="34" charset="-122"/>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模型流程 (6)">
            <a:extLst>
              <a:ext uri="{FF2B5EF4-FFF2-40B4-BE49-F238E27FC236}">
                <a16:creationId xmlns:a16="http://schemas.microsoft.com/office/drawing/2014/main" id="{8DDC0D25-36EB-5C6B-2BF5-32924C259EFE}"/>
              </a:ext>
            </a:extLst>
          </p:cNvPr>
          <p:cNvPicPr>
            <a:picLocks noChangeAspect="1"/>
          </p:cNvPicPr>
          <p:nvPr>
            <p:custDataLst>
              <p:tags r:id="rId1"/>
            </p:custDataLst>
          </p:nvPr>
        </p:nvPicPr>
        <p:blipFill rotWithShape="1">
          <a:blip r:embed="rId4"/>
          <a:srcRect b="3592"/>
          <a:stretch/>
        </p:blipFill>
        <p:spPr>
          <a:xfrm>
            <a:off x="6760969" y="2043896"/>
            <a:ext cx="4195371" cy="4144253"/>
          </a:xfrm>
          <a:prstGeom prst="rect">
            <a:avLst/>
          </a:prstGeom>
        </p:spPr>
      </p:pic>
      <p:sp>
        <p:nvSpPr>
          <p:cNvPr id="2" name="标题 1"/>
          <p:cNvSpPr>
            <a:spLocks noGrp="1"/>
          </p:cNvSpPr>
          <p:nvPr>
            <p:ph type="title"/>
          </p:nvPr>
        </p:nvSpPr>
        <p:spPr/>
        <p:txBody>
          <a:bodyPr/>
          <a:lstStyle/>
          <a:p>
            <a:r>
              <a:rPr lang="en-US" altLang="zh-CN" dirty="0"/>
              <a:t>Training data and model</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79151" y="879019"/>
            <a:ext cx="11600198" cy="2329754"/>
          </a:xfrm>
          <a:prstGeom prst="rect">
            <a:avLst/>
          </a:prstGeom>
        </p:spPr>
        <p:txBody>
          <a:bodyPr>
            <a:normAutofit/>
          </a:bodyPr>
          <a:lstStyle>
            <a:lvl1pPr marL="360680" indent="-360680" algn="l" rtl="0" eaLnBrk="1" fontAlgn="base" hangingPunct="1">
              <a:spcBef>
                <a:spcPct val="20000"/>
              </a:spcBef>
              <a:spcAft>
                <a:spcPct val="0"/>
              </a:spcAft>
              <a:buBlip>
                <a:blip r:embed="rId5"/>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6"/>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7"/>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8"/>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Training data</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All the non-disruptive shots </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Stable part of the disruptive shot (with time to disruption larger than 500ms)</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Model: seq2seq structure based on LSTM and TCN</a:t>
            </a:r>
            <a:r>
              <a:rPr lang="en-US" altLang="zh-CN" sz="1600" b="0" kern="0" dirty="0">
                <a:latin typeface="微软雅黑" panose="020B0503020204020204" pitchFamily="34" charset="-122"/>
                <a:ea typeface="微软雅黑" panose="020B0503020204020204" pitchFamily="34" charset="-122"/>
              </a:rPr>
              <a:t> </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Using chunk generator as in [J. K. </a:t>
            </a:r>
            <a:r>
              <a:rPr lang="en-US" altLang="zh-CN" sz="1600" b="0" kern="0" dirty="0" err="1">
                <a:latin typeface="微软雅黑" panose="020B0503020204020204" pitchFamily="34" charset="-122"/>
                <a:ea typeface="微软雅黑" panose="020B0503020204020204" pitchFamily="34" charset="-122"/>
              </a:rPr>
              <a:t>Harbeck</a:t>
            </a:r>
            <a:r>
              <a:rPr lang="en-US" altLang="zh-CN" sz="1600" b="0" kern="0" dirty="0">
                <a:latin typeface="微软雅黑" panose="020B0503020204020204" pitchFamily="34" charset="-122"/>
                <a:ea typeface="微软雅黑" panose="020B0503020204020204" pitchFamily="34" charset="-122"/>
              </a:rPr>
              <a:t>, et al. Nature 568]</a:t>
            </a:r>
          </a:p>
        </p:txBody>
      </p:sp>
      <p:sp>
        <p:nvSpPr>
          <p:cNvPr id="6" name="文本框 5">
            <a:extLst>
              <a:ext uri="{FF2B5EF4-FFF2-40B4-BE49-F238E27FC236}">
                <a16:creationId xmlns:a16="http://schemas.microsoft.com/office/drawing/2014/main" id="{E8D0C9CF-B195-0F93-82A7-62AAA5645B2C}"/>
              </a:ext>
            </a:extLst>
          </p:cNvPr>
          <p:cNvSpPr txBox="1"/>
          <p:nvPr/>
        </p:nvSpPr>
        <p:spPr>
          <a:xfrm>
            <a:off x="542108" y="6117601"/>
            <a:ext cx="5701412"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Shot numbers used to train parameter prediction models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6243520" y="6117602"/>
            <a:ext cx="5275086"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Model structure of the parameter prediction algorithm</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graphicFrame>
        <p:nvGraphicFramePr>
          <p:cNvPr id="8" name="表格 7">
            <a:extLst>
              <a:ext uri="{FF2B5EF4-FFF2-40B4-BE49-F238E27FC236}">
                <a16:creationId xmlns:a16="http://schemas.microsoft.com/office/drawing/2014/main" id="{C9476277-CC61-7269-AF52-47F97139085D}"/>
              </a:ext>
            </a:extLst>
          </p:cNvPr>
          <p:cNvGraphicFramePr>
            <a:graphicFrameLocks noGrp="1"/>
          </p:cNvGraphicFramePr>
          <p:nvPr/>
        </p:nvGraphicFramePr>
        <p:xfrm>
          <a:off x="542107" y="3182677"/>
          <a:ext cx="5701413" cy="2592337"/>
        </p:xfrm>
        <a:graphic>
          <a:graphicData uri="http://schemas.openxmlformats.org/drawingml/2006/table">
            <a:tbl>
              <a:tblPr firstRow="1" bandRow="1">
                <a:tableStyleId>{5C22544A-7EE6-4342-B048-85BDC9FD1C3A}</a:tableStyleId>
              </a:tblPr>
              <a:tblGrid>
                <a:gridCol w="1498009">
                  <a:extLst>
                    <a:ext uri="{9D8B030D-6E8A-4147-A177-3AD203B41FA5}">
                      <a16:colId xmlns:a16="http://schemas.microsoft.com/office/drawing/2014/main" val="1262065190"/>
                    </a:ext>
                  </a:extLst>
                </a:gridCol>
                <a:gridCol w="2197396">
                  <a:extLst>
                    <a:ext uri="{9D8B030D-6E8A-4147-A177-3AD203B41FA5}">
                      <a16:colId xmlns:a16="http://schemas.microsoft.com/office/drawing/2014/main" val="1484498458"/>
                    </a:ext>
                  </a:extLst>
                </a:gridCol>
                <a:gridCol w="2006008">
                  <a:extLst>
                    <a:ext uri="{9D8B030D-6E8A-4147-A177-3AD203B41FA5}">
                      <a16:colId xmlns:a16="http://schemas.microsoft.com/office/drawing/2014/main" val="34379588"/>
                    </a:ext>
                  </a:extLst>
                </a:gridCol>
              </a:tblGrid>
              <a:tr h="856139">
                <a:tc>
                  <a:txBody>
                    <a:bodyPr/>
                    <a:lstStyle/>
                    <a:p>
                      <a:endParaRPr lang="zh-CN" altLang="en-US">
                        <a:solidFill>
                          <a:schemeClr val="tx1"/>
                        </a:solidFill>
                      </a:endParaRPr>
                    </a:p>
                  </a:txBody>
                  <a:tcPr/>
                </a:tc>
                <a:tc>
                  <a:txBody>
                    <a:bodyPr/>
                    <a:lstStyle/>
                    <a:p>
                      <a:r>
                        <a:rPr lang="en-US" altLang="zh-CN" dirty="0">
                          <a:solidFill>
                            <a:schemeClr val="tx1"/>
                          </a:solidFill>
                        </a:rPr>
                        <a:t>Shot number</a:t>
                      </a:r>
                    </a:p>
                    <a:p>
                      <a:r>
                        <a:rPr lang="en-US" altLang="zh-CN" dirty="0">
                          <a:solidFill>
                            <a:schemeClr val="tx1"/>
                          </a:solidFill>
                        </a:rPr>
                        <a:t>(non-disruptive)</a:t>
                      </a:r>
                      <a:endParaRPr lang="zh-CN" altLang="en-US" dirty="0">
                        <a:solidFill>
                          <a:schemeClr val="tx1"/>
                        </a:solidFill>
                      </a:endParaRPr>
                    </a:p>
                  </a:txBody>
                  <a:tcPr/>
                </a:tc>
                <a:tc>
                  <a:txBody>
                    <a:bodyPr/>
                    <a:lstStyle/>
                    <a:p>
                      <a:r>
                        <a:rPr lang="en-US" altLang="zh-CN" dirty="0">
                          <a:solidFill>
                            <a:schemeClr val="tx1"/>
                          </a:solidFill>
                        </a:rPr>
                        <a:t>Shot number</a:t>
                      </a:r>
                    </a:p>
                    <a:p>
                      <a:r>
                        <a:rPr lang="en-US" altLang="zh-CN" dirty="0">
                          <a:solidFill>
                            <a:schemeClr val="tx1"/>
                          </a:solidFill>
                        </a:rPr>
                        <a:t>(disruptive)</a:t>
                      </a:r>
                      <a:endParaRPr lang="zh-CN" altLang="en-US" dirty="0">
                        <a:solidFill>
                          <a:schemeClr val="tx1"/>
                        </a:solidFill>
                      </a:endParaRPr>
                    </a:p>
                  </a:txBody>
                  <a:tcPr/>
                </a:tc>
                <a:extLst>
                  <a:ext uri="{0D108BD9-81ED-4DB2-BD59-A6C34878D82A}">
                    <a16:rowId xmlns:a16="http://schemas.microsoft.com/office/drawing/2014/main" val="2072389790"/>
                  </a:ext>
                </a:extLst>
              </a:tr>
              <a:tr h="866336">
                <a:tc>
                  <a:txBody>
                    <a:bodyPr/>
                    <a:lstStyle/>
                    <a:p>
                      <a:r>
                        <a:rPr lang="en-US" altLang="zh-CN" b="1" dirty="0"/>
                        <a:t>Train</a:t>
                      </a:r>
                      <a:endParaRPr lang="zh-CN" altLang="en-US" b="1" dirty="0"/>
                    </a:p>
                  </a:txBody>
                  <a:tcPr/>
                </a:tc>
                <a:tc>
                  <a:txBody>
                    <a:bodyPr/>
                    <a:lstStyle/>
                    <a:p>
                      <a:r>
                        <a:rPr lang="en-US" altLang="zh-CN" dirty="0"/>
                        <a:t>932</a:t>
                      </a:r>
                      <a:endParaRPr lang="zh-CN" altLang="en-US" dirty="0"/>
                    </a:p>
                  </a:txBody>
                  <a:tcPr/>
                </a:tc>
                <a:tc>
                  <a:txBody>
                    <a:bodyPr/>
                    <a:lstStyle/>
                    <a:p>
                      <a:r>
                        <a:rPr lang="en-US" altLang="zh-CN" dirty="0"/>
                        <a:t>351</a:t>
                      </a:r>
                      <a:endParaRPr lang="zh-CN" altLang="en-US" dirty="0"/>
                    </a:p>
                  </a:txBody>
                  <a:tcPr/>
                </a:tc>
                <a:extLst>
                  <a:ext uri="{0D108BD9-81ED-4DB2-BD59-A6C34878D82A}">
                    <a16:rowId xmlns:a16="http://schemas.microsoft.com/office/drawing/2014/main" val="3815334856"/>
                  </a:ext>
                </a:extLst>
              </a:tr>
              <a:tr h="869862">
                <a:tc>
                  <a:txBody>
                    <a:bodyPr/>
                    <a:lstStyle/>
                    <a:p>
                      <a:r>
                        <a:rPr lang="en-US" altLang="zh-CN" b="1" dirty="0"/>
                        <a:t>Validate</a:t>
                      </a:r>
                      <a:endParaRPr lang="zh-CN" altLang="en-US" b="1" dirty="0"/>
                    </a:p>
                  </a:txBody>
                  <a:tcPr/>
                </a:tc>
                <a:tc>
                  <a:txBody>
                    <a:bodyPr/>
                    <a:lstStyle/>
                    <a:p>
                      <a:r>
                        <a:rPr lang="en-US" altLang="zh-CN" dirty="0"/>
                        <a:t>178</a:t>
                      </a:r>
                      <a:endParaRPr lang="zh-CN" altLang="en-US" dirty="0"/>
                    </a:p>
                  </a:txBody>
                  <a:tcPr/>
                </a:tc>
                <a:tc>
                  <a:txBody>
                    <a:bodyPr/>
                    <a:lstStyle/>
                    <a:p>
                      <a:r>
                        <a:rPr lang="en-US" altLang="zh-CN" dirty="0"/>
                        <a:t>105</a:t>
                      </a:r>
                      <a:endParaRPr lang="zh-CN" altLang="en-US" dirty="0"/>
                    </a:p>
                  </a:txBody>
                  <a:tcPr/>
                </a:tc>
                <a:extLst>
                  <a:ext uri="{0D108BD9-81ED-4DB2-BD59-A6C34878D82A}">
                    <a16:rowId xmlns:a16="http://schemas.microsoft.com/office/drawing/2014/main" val="3116829361"/>
                  </a:ext>
                </a:extLst>
              </a:tr>
            </a:tbl>
          </a:graphicData>
        </a:graphic>
      </p:graphicFrame>
    </p:spTree>
    <p:extLst>
      <p:ext uri="{BB962C8B-B14F-4D97-AF65-F5344CB8AC3E}">
        <p14:creationId xmlns:p14="http://schemas.microsoft.com/office/powerpoint/2010/main" val="225715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7219" y="178435"/>
            <a:ext cx="8395881" cy="623570"/>
          </a:xfrm>
        </p:spPr>
        <p:txBody>
          <a:bodyPr/>
          <a:lstStyle/>
          <a:p>
            <a:r>
              <a:rPr lang="en-US" altLang="zh-CN" dirty="0"/>
              <a:t>Performance of parameter prediction</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79151" y="879019"/>
            <a:ext cx="11600198"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The mean absolute error(MAE) of three parameters are obviously lower than baseline</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Baseline: mean absolute difference between the parameters on t=T and t=</a:t>
            </a:r>
            <a:r>
              <a:rPr lang="en-US" altLang="zh-CN" sz="1600" b="0" kern="0" dirty="0" err="1">
                <a:latin typeface="微软雅黑" panose="020B0503020204020204" pitchFamily="34" charset="-122"/>
                <a:ea typeface="微软雅黑" panose="020B0503020204020204" pitchFamily="34" charset="-122"/>
              </a:rPr>
              <a:t>T+Δt</a:t>
            </a:r>
            <a:endParaRPr lang="en-US" altLang="zh-CN" sz="1600" b="0" kern="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Rational responds given for the change of control actuators or plasma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Rising temperature when NBI heating is turned 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Decreasing temperature and perturbated horizontal position when NBI heating is turned off</a:t>
            </a:r>
            <a:endParaRPr lang="en-US" altLang="zh-CN" sz="2000" b="1" kern="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n"/>
            </a:pPr>
            <a:endParaRPr lang="en-US" altLang="zh-CN" sz="1600" b="0" kern="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E8D0C9CF-B195-0F93-82A7-62AAA5645B2C}"/>
              </a:ext>
            </a:extLst>
          </p:cNvPr>
          <p:cNvSpPr txBox="1"/>
          <p:nvPr/>
        </p:nvSpPr>
        <p:spPr>
          <a:xfrm>
            <a:off x="554195" y="6037974"/>
            <a:ext cx="4334617"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MAE comparison between the parameter prediction algorithm and  baseline</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4831349" y="6037974"/>
            <a:ext cx="7089453" cy="738664"/>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Left: comparison between parameters on t=T and t=</a:t>
            </a:r>
            <a:r>
              <a:rPr lang="en-US" altLang="zh-CN" sz="1400" b="1" dirty="0" err="1">
                <a:solidFill>
                  <a:srgbClr val="0066CC"/>
                </a:solidFill>
                <a:latin typeface="微软雅黑" panose="020B0503020204020204" pitchFamily="34" charset="-122"/>
                <a:ea typeface="微软雅黑" panose="020B0503020204020204" pitchFamily="34" charset="-122"/>
              </a:rPr>
              <a:t>T+Δt</a:t>
            </a:r>
            <a:endParaRPr lang="en-US" altLang="zh-CN" sz="1400" b="1" dirty="0">
              <a:solidFill>
                <a:srgbClr val="0066CC"/>
              </a:solidFill>
              <a:latin typeface="微软雅黑" panose="020B0503020204020204" pitchFamily="34" charset="-122"/>
              <a:ea typeface="微软雅黑" panose="020B0503020204020204" pitchFamily="34" charset="-122"/>
            </a:endParaRPr>
          </a:p>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Right: comparison between parameters on t=</a:t>
            </a:r>
            <a:r>
              <a:rPr lang="en-US" altLang="zh-CN" sz="1400" b="1" dirty="0" err="1">
                <a:solidFill>
                  <a:srgbClr val="0066CC"/>
                </a:solidFill>
                <a:latin typeface="微软雅黑" panose="020B0503020204020204" pitchFamily="34" charset="-122"/>
                <a:ea typeface="微软雅黑" panose="020B0503020204020204" pitchFamily="34" charset="-122"/>
              </a:rPr>
              <a:t>T+Δt</a:t>
            </a:r>
            <a:r>
              <a:rPr lang="en-US" altLang="zh-CN" sz="1400" b="1" dirty="0">
                <a:solidFill>
                  <a:srgbClr val="0066CC"/>
                </a:solidFill>
                <a:latin typeface="微软雅黑" panose="020B0503020204020204" pitchFamily="34" charset="-122"/>
                <a:ea typeface="微软雅黑" panose="020B0503020204020204" pitchFamily="34" charset="-122"/>
              </a:rPr>
              <a:t> and predicted parameters</a:t>
            </a:r>
          </a:p>
          <a:p>
            <a:pPr algn="ctr">
              <a:defRPr sz="1400" b="1" i="0" u="none" strike="noStrike" kern="1200" spc="0" baseline="0">
                <a:solidFill>
                  <a:sysClr val="windowText" lastClr="000000">
                    <a:lumMod val="65000"/>
                    <a:lumOff val="35000"/>
                  </a:sysClr>
                </a:solidFill>
                <a:latin typeface="+mn-lt"/>
                <a:ea typeface="+mn-ea"/>
                <a:cs typeface="+mn-cs"/>
              </a:defRPr>
            </a:pP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424BB6E1-AA52-0762-8E7E-8D5018041DEC}"/>
              </a:ext>
            </a:extLst>
          </p:cNvPr>
          <p:cNvPicPr>
            <a:picLocks noChangeAspect="1"/>
          </p:cNvPicPr>
          <p:nvPr>
            <p:custDataLst>
              <p:tags r:id="rId1"/>
            </p:custDataLst>
          </p:nvPr>
        </p:nvPicPr>
        <p:blipFill>
          <a:blip r:embed="rId8"/>
          <a:stretch>
            <a:fillRect/>
          </a:stretch>
        </p:blipFill>
        <p:spPr>
          <a:xfrm>
            <a:off x="660520" y="2742483"/>
            <a:ext cx="4115965" cy="3310987"/>
          </a:xfrm>
          <a:prstGeom prst="rect">
            <a:avLst/>
          </a:prstGeom>
        </p:spPr>
      </p:pic>
      <p:pic>
        <p:nvPicPr>
          <p:cNvPr id="5" name="图片 4" descr="337382">
            <a:extLst>
              <a:ext uri="{FF2B5EF4-FFF2-40B4-BE49-F238E27FC236}">
                <a16:creationId xmlns:a16="http://schemas.microsoft.com/office/drawing/2014/main" id="{8A6080DB-F02D-F4C5-F780-7CD4F8336ADE}"/>
              </a:ext>
            </a:extLst>
          </p:cNvPr>
          <p:cNvPicPr>
            <a:picLocks noChangeAspect="1"/>
          </p:cNvPicPr>
          <p:nvPr/>
        </p:nvPicPr>
        <p:blipFill>
          <a:blip r:embed="rId9"/>
          <a:stretch>
            <a:fillRect/>
          </a:stretch>
        </p:blipFill>
        <p:spPr>
          <a:xfrm>
            <a:off x="6223591" y="2719291"/>
            <a:ext cx="4304970" cy="3310986"/>
          </a:xfrm>
          <a:prstGeom prst="rect">
            <a:avLst/>
          </a:prstGeom>
        </p:spPr>
      </p:pic>
    </p:spTree>
    <p:extLst>
      <p:ext uri="{BB962C8B-B14F-4D97-AF65-F5344CB8AC3E}">
        <p14:creationId xmlns:p14="http://schemas.microsoft.com/office/powerpoint/2010/main" val="302338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7219" y="178435"/>
            <a:ext cx="8395881" cy="623570"/>
          </a:xfrm>
        </p:spPr>
        <p:txBody>
          <a:bodyPr/>
          <a:lstStyle/>
          <a:p>
            <a:r>
              <a:rPr lang="en-US" altLang="zh-CN" dirty="0"/>
              <a:t>Turn to disruption prediction</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76446" y="758517"/>
            <a:ext cx="11826653"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A embedding vector given by previous model will be appended to disruption predictor</a:t>
            </a:r>
            <a:endParaRPr lang="en-US" altLang="zh-CN" sz="1600" b="0" kern="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The rest part will be same as an ordinary disruption predictor</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Temporal convolutional neural network(TCN)</a:t>
            </a:r>
            <a:endParaRPr lang="en-US" altLang="zh-CN" sz="1200" b="0" kern="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800987" y="6066327"/>
            <a:ext cx="10646734"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Based on the ordinary disruption prediction model in blue box, we appended the embeddings given by parameter prediction model into the feature vector in middle layer and get the PFNN model in black dotted box</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3" name="图片 2" descr="模型流程 (7)">
            <a:extLst>
              <a:ext uri="{FF2B5EF4-FFF2-40B4-BE49-F238E27FC236}">
                <a16:creationId xmlns:a16="http://schemas.microsoft.com/office/drawing/2014/main" id="{C86D90FE-6316-8CBC-CF58-C4812D3FA158}"/>
              </a:ext>
            </a:extLst>
          </p:cNvPr>
          <p:cNvPicPr>
            <a:picLocks noChangeAspect="1"/>
          </p:cNvPicPr>
          <p:nvPr>
            <p:custDataLst>
              <p:tags r:id="rId1"/>
            </p:custDataLst>
          </p:nvPr>
        </p:nvPicPr>
        <p:blipFill>
          <a:blip r:embed="rId8"/>
          <a:stretch>
            <a:fillRect/>
          </a:stretch>
        </p:blipFill>
        <p:spPr>
          <a:xfrm>
            <a:off x="3105549" y="1923394"/>
            <a:ext cx="5980901" cy="4219537"/>
          </a:xfrm>
          <a:prstGeom prst="rect">
            <a:avLst/>
          </a:prstGeom>
        </p:spPr>
      </p:pic>
    </p:spTree>
    <p:extLst>
      <p:ext uri="{BB962C8B-B14F-4D97-AF65-F5344CB8AC3E}">
        <p14:creationId xmlns:p14="http://schemas.microsoft.com/office/powerpoint/2010/main" val="3918836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7219" y="178435"/>
            <a:ext cx="8395881" cy="623570"/>
          </a:xfrm>
        </p:spPr>
        <p:txBody>
          <a:bodyPr/>
          <a:lstStyle/>
          <a:p>
            <a:r>
              <a:rPr lang="en-US" altLang="zh-CN" dirty="0"/>
              <a:t>Promotion of accuracy</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76446" y="879019"/>
            <a:ext cx="11826653"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The appended embedding vector obviously promotes the AUC value</a:t>
            </a:r>
            <a:endParaRPr lang="en-US" altLang="zh-CN" sz="1600" b="0"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No extra training data introduced during the whole algorithm</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Should be helpful for disruption prediction on large-scale tokamaks</a:t>
            </a:r>
            <a:endParaRPr lang="en-US" altLang="zh-CN" sz="1200" b="0" kern="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799103" y="6066328"/>
            <a:ext cx="5587520"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Comparison of the ROC curves between ordinary model and PFNN model</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7BD0C03D-0B53-0953-32BF-28AEF53F7841}"/>
              </a:ext>
            </a:extLst>
          </p:cNvPr>
          <p:cNvSpPr txBox="1"/>
          <p:nvPr/>
        </p:nvSpPr>
        <p:spPr>
          <a:xfrm>
            <a:off x="7058281" y="5265341"/>
            <a:ext cx="4334617"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Comparison of the accuracies between ordinary model and PFNN model</a:t>
            </a:r>
          </a:p>
        </p:txBody>
      </p:sp>
      <p:pic>
        <p:nvPicPr>
          <p:cNvPr id="13" name="图片 12">
            <a:extLst>
              <a:ext uri="{FF2B5EF4-FFF2-40B4-BE49-F238E27FC236}">
                <a16:creationId xmlns:a16="http://schemas.microsoft.com/office/drawing/2014/main" id="{E302A911-0ED0-9429-60E5-24C7A71839BF}"/>
              </a:ext>
            </a:extLst>
          </p:cNvPr>
          <p:cNvPicPr>
            <a:picLocks noChangeAspect="1"/>
          </p:cNvPicPr>
          <p:nvPr/>
        </p:nvPicPr>
        <p:blipFill>
          <a:blip r:embed="rId8"/>
          <a:stretch>
            <a:fillRect/>
          </a:stretch>
        </p:blipFill>
        <p:spPr>
          <a:xfrm>
            <a:off x="799102" y="2043896"/>
            <a:ext cx="5587521" cy="4072954"/>
          </a:xfrm>
          <a:prstGeom prst="rect">
            <a:avLst/>
          </a:prstGeom>
        </p:spPr>
      </p:pic>
      <p:graphicFrame>
        <p:nvGraphicFramePr>
          <p:cNvPr id="14" name="表格 13">
            <a:extLst>
              <a:ext uri="{FF2B5EF4-FFF2-40B4-BE49-F238E27FC236}">
                <a16:creationId xmlns:a16="http://schemas.microsoft.com/office/drawing/2014/main" id="{C9B25898-A113-A542-6E1B-3BEB823E1425}"/>
              </a:ext>
            </a:extLst>
          </p:cNvPr>
          <p:cNvGraphicFramePr/>
          <p:nvPr>
            <p:custDataLst>
              <p:tags r:id="rId1"/>
            </p:custDataLst>
            <p:extLst>
              <p:ext uri="{D42A27DB-BD31-4B8C-83A1-F6EECF244321}">
                <p14:modId xmlns:p14="http://schemas.microsoft.com/office/powerpoint/2010/main" val="4028759390"/>
              </p:ext>
            </p:extLst>
          </p:nvPr>
        </p:nvGraphicFramePr>
        <p:xfrm>
          <a:off x="6451100" y="3408843"/>
          <a:ext cx="5587521" cy="1708150"/>
        </p:xfrm>
        <a:graphic>
          <a:graphicData uri="http://schemas.openxmlformats.org/drawingml/2006/table">
            <a:tbl>
              <a:tblPr firstRow="1" bandRow="1">
                <a:tableStyleId>{B301B821-A1FF-4177-AEE7-76D212191A09}</a:tableStyleId>
              </a:tblPr>
              <a:tblGrid>
                <a:gridCol w="1906772">
                  <a:extLst>
                    <a:ext uri="{9D8B030D-6E8A-4147-A177-3AD203B41FA5}">
                      <a16:colId xmlns:a16="http://schemas.microsoft.com/office/drawing/2014/main" val="20000"/>
                    </a:ext>
                  </a:extLst>
                </a:gridCol>
                <a:gridCol w="1913861">
                  <a:extLst>
                    <a:ext uri="{9D8B030D-6E8A-4147-A177-3AD203B41FA5}">
                      <a16:colId xmlns:a16="http://schemas.microsoft.com/office/drawing/2014/main" val="20001"/>
                    </a:ext>
                  </a:extLst>
                </a:gridCol>
                <a:gridCol w="1766888">
                  <a:extLst>
                    <a:ext uri="{9D8B030D-6E8A-4147-A177-3AD203B41FA5}">
                      <a16:colId xmlns:a16="http://schemas.microsoft.com/office/drawing/2014/main" val="20002"/>
                    </a:ext>
                  </a:extLst>
                </a:gridCol>
              </a:tblGrid>
              <a:tr h="640080">
                <a:tc>
                  <a:txBody>
                    <a:bodyPr/>
                    <a:lstStyle/>
                    <a:p>
                      <a:pPr>
                        <a:buNone/>
                      </a:pPr>
                      <a:endParaRPr lang="zh-CN" altLang="en-US"/>
                    </a:p>
                  </a:txBody>
                  <a:tcPr/>
                </a:tc>
                <a:tc>
                  <a:txBody>
                    <a:bodyPr/>
                    <a:lstStyle/>
                    <a:p>
                      <a:pPr algn="ctr" fontAlgn="ctr">
                        <a:lnSpc>
                          <a:spcPct val="100000"/>
                        </a:lnSpc>
                        <a:buNone/>
                      </a:pPr>
                      <a:r>
                        <a:rPr lang="en-US" altLang="zh-CN" dirty="0">
                          <a:solidFill>
                            <a:schemeClr val="tx1"/>
                          </a:solidFill>
                        </a:rPr>
                        <a:t>Ordinary model </a:t>
                      </a:r>
                    </a:p>
                  </a:txBody>
                  <a:tcPr anchor="ctr"/>
                </a:tc>
                <a:tc>
                  <a:txBody>
                    <a:bodyPr/>
                    <a:lstStyle/>
                    <a:p>
                      <a:pPr algn="ctr" fontAlgn="ctr">
                        <a:lnSpc>
                          <a:spcPct val="100000"/>
                        </a:lnSpc>
                        <a:buNone/>
                      </a:pPr>
                      <a:r>
                        <a:rPr lang="en-US" altLang="zh-CN" sz="1800" dirty="0">
                          <a:solidFill>
                            <a:schemeClr val="tx1"/>
                          </a:solidFill>
                          <a:sym typeface="+mn-ea"/>
                        </a:rPr>
                        <a:t>PFNN model</a:t>
                      </a:r>
                    </a:p>
                  </a:txBody>
                  <a:tcPr anchor="ctr"/>
                </a:tc>
                <a:extLst>
                  <a:ext uri="{0D108BD9-81ED-4DB2-BD59-A6C34878D82A}">
                    <a16:rowId xmlns:a16="http://schemas.microsoft.com/office/drawing/2014/main" val="10000"/>
                  </a:ext>
                </a:extLst>
              </a:tr>
              <a:tr h="534035">
                <a:tc>
                  <a:txBody>
                    <a:bodyPr/>
                    <a:lstStyle/>
                    <a:p>
                      <a:pPr algn="ctr" fontAlgn="ctr">
                        <a:buNone/>
                      </a:pPr>
                      <a:r>
                        <a:rPr lang="en-US" altLang="zh-CN" b="1" dirty="0"/>
                        <a:t>AUC</a:t>
                      </a:r>
                    </a:p>
                  </a:txBody>
                  <a:tcPr anchor="ctr"/>
                </a:tc>
                <a:tc>
                  <a:txBody>
                    <a:bodyPr/>
                    <a:lstStyle/>
                    <a:p>
                      <a:pPr algn="ctr">
                        <a:buNone/>
                      </a:pPr>
                      <a:r>
                        <a:rPr lang="en-US" altLang="zh-CN"/>
                        <a:t>0.895</a:t>
                      </a:r>
                    </a:p>
                  </a:txBody>
                  <a:tcPr anchor="ctr"/>
                </a:tc>
                <a:tc>
                  <a:txBody>
                    <a:bodyPr/>
                    <a:lstStyle/>
                    <a:p>
                      <a:pPr algn="ctr">
                        <a:buNone/>
                      </a:pPr>
                      <a:r>
                        <a:rPr lang="en-US" altLang="zh-CN"/>
                        <a:t>0.927</a:t>
                      </a:r>
                    </a:p>
                  </a:txBody>
                  <a:tcPr anchor="ctr"/>
                </a:tc>
                <a:extLst>
                  <a:ext uri="{0D108BD9-81ED-4DB2-BD59-A6C34878D82A}">
                    <a16:rowId xmlns:a16="http://schemas.microsoft.com/office/drawing/2014/main" val="10001"/>
                  </a:ext>
                </a:extLst>
              </a:tr>
              <a:tr h="534035">
                <a:tc>
                  <a:txBody>
                    <a:bodyPr/>
                    <a:lstStyle/>
                    <a:p>
                      <a:pPr algn="ctr" fontAlgn="ctr">
                        <a:buNone/>
                      </a:pPr>
                      <a:r>
                        <a:rPr lang="en-US" altLang="zh-CN" b="1" dirty="0"/>
                        <a:t>TPR(FPR=15%)</a:t>
                      </a:r>
                    </a:p>
                  </a:txBody>
                  <a:tcPr anchor="ctr"/>
                </a:tc>
                <a:tc>
                  <a:txBody>
                    <a:bodyPr/>
                    <a:lstStyle/>
                    <a:p>
                      <a:pPr algn="ctr">
                        <a:buNone/>
                      </a:pPr>
                      <a:r>
                        <a:rPr lang="en-US" altLang="zh-CN" dirty="0"/>
                        <a:t>82.7%</a:t>
                      </a:r>
                    </a:p>
                  </a:txBody>
                  <a:tcPr anchor="ctr"/>
                </a:tc>
                <a:tc>
                  <a:txBody>
                    <a:bodyPr/>
                    <a:lstStyle/>
                    <a:p>
                      <a:pPr algn="ctr">
                        <a:buNone/>
                      </a:pPr>
                      <a:r>
                        <a:rPr lang="en-US" altLang="zh-CN" dirty="0"/>
                        <a:t>90.4%</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20912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751026" y="1293383"/>
            <a:ext cx="6703784"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 HL-2A</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latin typeface="微软雅黑" panose="020B0503020204020204" pitchFamily="34" charset="-122"/>
                <a:ea typeface="微软雅黑" panose="020B0503020204020204" pitchFamily="34" charset="-122"/>
                <a:sym typeface="+mn-ea"/>
              </a:rPr>
              <a:t>3</a:t>
            </a:r>
            <a:r>
              <a:rPr lang="zh-CN" altLang="en-US" sz="2800" b="1" dirty="0">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Challenge of disruption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22816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HL-3 Tokamak</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79151" y="802005"/>
            <a:ext cx="11415900" cy="2406768"/>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A new tokamak operated since 2020</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2022:</a:t>
            </a:r>
            <a:r>
              <a:rPr lang="en-US" altLang="zh-CN" sz="1600" b="0" kern="0" dirty="0">
                <a:latin typeface="微软雅黑" panose="020B0503020204020204" pitchFamily="34" charset="-122"/>
                <a:ea typeface="微软雅黑" panose="020B0503020204020204" pitchFamily="34" charset="-122"/>
              </a:rPr>
              <a:t> 1MA plasma current operation, advanced divertor configurations</a:t>
            </a:r>
          </a:p>
          <a:p>
            <a:pPr lvl="1">
              <a:lnSpc>
                <a:spcPct val="12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2023:</a:t>
            </a:r>
            <a:r>
              <a:rPr lang="en-US" altLang="zh-CN" sz="1600" b="0" kern="0" dirty="0">
                <a:latin typeface="微软雅黑" panose="020B0503020204020204" pitchFamily="34" charset="-122"/>
                <a:ea typeface="微软雅黑" panose="020B0503020204020204" pitchFamily="34" charset="-122"/>
              </a:rPr>
              <a:t> 1MA H-mode operation</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HL-3 is already under the risk of disruption induced EM loads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Shot 3293: a </a:t>
            </a:r>
            <a:r>
              <a:rPr lang="en-US" altLang="zh-CN" sz="1600" kern="0" dirty="0">
                <a:solidFill>
                  <a:srgbClr val="FF0000"/>
                </a:solidFill>
                <a:latin typeface="微软雅黑" panose="020B0503020204020204" pitchFamily="34" charset="-122"/>
                <a:ea typeface="微软雅黑" panose="020B0503020204020204" pitchFamily="34" charset="-122"/>
              </a:rPr>
              <a:t>VDE with Ip~700kA </a:t>
            </a:r>
            <a:r>
              <a:rPr lang="en-US" altLang="zh-CN" sz="1600" b="0" kern="0" dirty="0">
                <a:latin typeface="微软雅黑" panose="020B0503020204020204" pitchFamily="34" charset="-122"/>
                <a:ea typeface="微软雅黑" panose="020B0503020204020204" pitchFamily="34" charset="-122"/>
              </a:rPr>
              <a:t>brings an instantaneous acceleration of </a:t>
            </a:r>
            <a:r>
              <a:rPr lang="en-US" altLang="zh-CN" sz="1600" kern="0" dirty="0">
                <a:solidFill>
                  <a:srgbClr val="FF0000"/>
                </a:solidFill>
                <a:latin typeface="微软雅黑" panose="020B0503020204020204" pitchFamily="34" charset="-122"/>
                <a:ea typeface="微软雅黑" panose="020B0503020204020204" pitchFamily="34" charset="-122"/>
              </a:rPr>
              <a:t>50g</a:t>
            </a:r>
            <a:r>
              <a:rPr lang="en-US" altLang="zh-CN" sz="1600" b="0" kern="0" dirty="0">
                <a:latin typeface="微软雅黑" panose="020B0503020204020204" pitchFamily="34" charset="-122"/>
                <a:ea typeface="微软雅黑" panose="020B0503020204020204" pitchFamily="34" charset="-122"/>
              </a:rPr>
              <a:t> on the vacuum vessel </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However, </a:t>
            </a:r>
            <a:r>
              <a:rPr lang="en-US" altLang="zh-CN" sz="1600" kern="0" dirty="0">
                <a:solidFill>
                  <a:srgbClr val="FF0000"/>
                </a:solidFill>
                <a:latin typeface="微软雅黑" panose="020B0503020204020204" pitchFamily="34" charset="-122"/>
                <a:ea typeface="微软雅黑" panose="020B0503020204020204" pitchFamily="34" charset="-122"/>
              </a:rPr>
              <a:t>only ~1000 shots accumulated</a:t>
            </a:r>
            <a:r>
              <a:rPr lang="en-US" altLang="zh-CN" sz="1600" b="0" kern="0" dirty="0">
                <a:latin typeface="微软雅黑" panose="020B0503020204020204" pitchFamily="34" charset="-122"/>
                <a:ea typeface="微软雅黑" panose="020B0503020204020204" pitchFamily="34" charset="-122"/>
              </a:rPr>
              <a:t>, and the disruption prediction algorithm is hard to develop</a:t>
            </a:r>
          </a:p>
        </p:txBody>
      </p:sp>
      <p:sp>
        <p:nvSpPr>
          <p:cNvPr id="6" name="文本框 5">
            <a:extLst>
              <a:ext uri="{FF2B5EF4-FFF2-40B4-BE49-F238E27FC236}">
                <a16:creationId xmlns:a16="http://schemas.microsoft.com/office/drawing/2014/main" id="{E8D0C9CF-B195-0F93-82A7-62AAA5645B2C}"/>
              </a:ext>
            </a:extLst>
          </p:cNvPr>
          <p:cNvSpPr txBox="1"/>
          <p:nvPr/>
        </p:nvSpPr>
        <p:spPr>
          <a:xfrm>
            <a:off x="1040275" y="6205558"/>
            <a:ext cx="4013200"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overview of HL-3 tokamak</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8" name="图片 7" descr="微信图片_20231120153950">
            <a:extLst>
              <a:ext uri="{FF2B5EF4-FFF2-40B4-BE49-F238E27FC236}">
                <a16:creationId xmlns:a16="http://schemas.microsoft.com/office/drawing/2014/main" id="{E240723B-8B34-2D47-5195-C24E2CF860C3}"/>
              </a:ext>
            </a:extLst>
          </p:cNvPr>
          <p:cNvPicPr>
            <a:picLocks noChangeAspect="1"/>
          </p:cNvPicPr>
          <p:nvPr/>
        </p:nvPicPr>
        <p:blipFill>
          <a:blip r:embed="rId8"/>
          <a:stretch>
            <a:fillRect/>
          </a:stretch>
        </p:blipFill>
        <p:spPr>
          <a:xfrm>
            <a:off x="494520" y="3056076"/>
            <a:ext cx="5104709" cy="3149482"/>
          </a:xfrm>
          <a:prstGeom prst="rect">
            <a:avLst/>
          </a:prstGeom>
        </p:spPr>
      </p:pic>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id="{6AEE2589-FEB6-7E87-2ADD-82F5BDB5DB84}"/>
                  </a:ext>
                </a:extLst>
              </p:cNvPr>
              <p:cNvGraphicFramePr>
                <a:graphicFrameLocks noGrp="1"/>
              </p:cNvGraphicFramePr>
              <p:nvPr>
                <p:custDataLst>
                  <p:tags r:id="rId1"/>
                </p:custDataLst>
                <p:extLst>
                  <p:ext uri="{D42A27DB-BD31-4B8C-83A1-F6EECF244321}">
                    <p14:modId xmlns:p14="http://schemas.microsoft.com/office/powerpoint/2010/main" val="1848269193"/>
                  </p:ext>
                </p:extLst>
              </p:nvPr>
            </p:nvGraphicFramePr>
            <p:xfrm>
              <a:off x="6096000" y="3074344"/>
              <a:ext cx="5160335" cy="3283924"/>
            </p:xfrm>
            <a:graphic>
              <a:graphicData uri="http://schemas.openxmlformats.org/drawingml/2006/table">
                <a:tbl>
                  <a:tblPr/>
                  <a:tblGrid>
                    <a:gridCol w="2552171">
                      <a:extLst>
                        <a:ext uri="{9D8B030D-6E8A-4147-A177-3AD203B41FA5}">
                          <a16:colId xmlns:a16="http://schemas.microsoft.com/office/drawing/2014/main" val="20000"/>
                        </a:ext>
                      </a:extLst>
                    </a:gridCol>
                    <a:gridCol w="2608164">
                      <a:extLst>
                        <a:ext uri="{9D8B030D-6E8A-4147-A177-3AD203B41FA5}">
                          <a16:colId xmlns:a16="http://schemas.microsoft.com/office/drawing/2014/main" val="20001"/>
                        </a:ext>
                      </a:extLst>
                    </a:gridCol>
                  </a:tblGrid>
                  <a:tr h="421573">
                    <a:tc gridSpan="2">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algn="ctr" eaLnBrk="0" hangingPunct="0">
                            <a:spcBef>
                              <a:spcPct val="50000"/>
                            </a:spcBef>
                          </a:pPr>
                          <a:r>
                            <a:rPr lang="en-US" altLang="zh-CN" sz="2000" b="1" dirty="0">
                              <a:solidFill>
                                <a:srgbClr val="0000FF"/>
                              </a:solidFill>
                              <a:latin typeface="微软雅黑" panose="020B0503020204020204" pitchFamily="34" charset="-122"/>
                              <a:ea typeface="微软雅黑" panose="020B0503020204020204" pitchFamily="34" charset="-122"/>
                              <a:cs typeface="+mn-ea"/>
                              <a:sym typeface="Arial" panose="020B0604020202020204" pitchFamily="34" charset="0"/>
                            </a:rPr>
                            <a:t>HL-3  Parameters</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Major radius </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R = 1.78 m</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Min</a:t>
                          </a:r>
                          <a:r>
                            <a:rPr lang="en-US" altLang="zh-CN"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a:t>
                          </a: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r radius </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 = 0.65 m</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113">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Plasma current </a:t>
                          </a:r>
                          <a:endParaRPr kumimoji="0" lang="zh-CN" altLang="en-US" sz="1800" b="1" i="0" u="none" strike="noStrike" cap="none" normalizeH="0" baseline="-2500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I</a:t>
                          </a:r>
                          <a:r>
                            <a:rPr lang="zh-CN" altLang="en-US" sz="1800" b="1" baseline="-25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p</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 </a:t>
                          </a: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2.5~3</a:t>
                          </a:r>
                          <a:r>
                            <a:rPr lang="en-US" altLang="zh-CN" sz="1800" b="1"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MA</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Toroidal field </a:t>
                          </a:r>
                          <a:endParaRPr kumimoji="0" lang="zh-CN" altLang="en-US" sz="1800" b="1" i="0" u="none" strike="noStrike" cap="none" normalizeH="0" baseline="-2500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B</a:t>
                          </a:r>
                          <a:r>
                            <a:rPr lang="zh-CN" altLang="en-US" sz="1800" b="1" baseline="-25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T</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 </a:t>
                          </a: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2.2~3 </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T</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7625">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Elongation </a:t>
                          </a:r>
                          <a:endParaRPr kumimoji="0" lang="zh-CN" altLang="en-US"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360045" marR="0" lvl="0" indent="0" algn="l" defTabSz="914400" rtl="0" eaLnBrk="0" fontAlgn="base" latinLnBrk="0" hangingPunct="0">
                            <a:lnSpc>
                              <a:spcPct val="120000"/>
                            </a:lnSpc>
                            <a:spcBef>
                              <a:spcPct val="20000"/>
                            </a:spcBef>
                            <a:spcAft>
                              <a:spcPct val="0"/>
                            </a:spcAft>
                            <a:buClrTx/>
                            <a:buSzTx/>
                            <a:buFont typeface="Arial" panose="020B0604020202020204" pitchFamily="34" charset="0"/>
                            <a:buNone/>
                          </a:pPr>
                          <a14:m>
                            <m:oMath xmlns:m="http://schemas.openxmlformats.org/officeDocument/2006/math">
                              <m:r>
                                <a:rPr lang="zh-CN" altLang="en-US" sz="1800" b="1" i="1" kern="1200" dirty="0" smtClean="0">
                                  <a:solidFill>
                                    <a:schemeClr val="tx1"/>
                                  </a:solidFill>
                                  <a:latin typeface="Cambria Math" panose="02040503050406030204" pitchFamily="18" charset="0"/>
                                  <a:ea typeface="MS Mincho" charset="0"/>
                                  <a:cs typeface="Cambria Math" panose="02040503050406030204" pitchFamily="18" charset="0"/>
                                  <a:sym typeface="Arial" panose="020B0604020202020204" pitchFamily="34" charset="0"/>
                                </a:rPr>
                                <m:t>𝜿</m:t>
                              </m:r>
                            </m:oMath>
                          </a14:m>
                          <a:r>
                            <a:rPr lang="zh-CN" altLang="en-US" sz="1800" b="1"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 1.8</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7625">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Triangularity </a:t>
                          </a:r>
                          <a:endParaRPr kumimoji="0" lang="zh-CN" altLang="en-US"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δ &gt; 0.5</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113">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en-US" altLang="zh-CN"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Heating power </a:t>
                          </a:r>
                          <a:endParaRPr kumimoji="0" lang="en-US" altLang="zh-CN"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0045" algn="l" eaLnBrk="0" hangingPunct="0">
                            <a:lnSpc>
                              <a:spcPct val="100000"/>
                            </a:lnSpc>
                          </a:pP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&gt;30 MW</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mc:Choice>
        <mc:Fallback xmlns="">
          <p:graphicFrame>
            <p:nvGraphicFramePr>
              <p:cNvPr id="9" name="表格 8">
                <a:extLst>
                  <a:ext uri="{FF2B5EF4-FFF2-40B4-BE49-F238E27FC236}">
                    <a16:creationId xmlns:a16="http://schemas.microsoft.com/office/drawing/2014/main" id="{6AEE2589-FEB6-7E87-2ADD-82F5BDB5DB84}"/>
                  </a:ext>
                </a:extLst>
              </p:cNvPr>
              <p:cNvGraphicFramePr>
                <a:graphicFrameLocks noGrp="1"/>
              </p:cNvGraphicFramePr>
              <p:nvPr>
                <p:custDataLst>
                  <p:tags r:id="rId9"/>
                </p:custDataLst>
                <p:extLst>
                  <p:ext uri="{D42A27DB-BD31-4B8C-83A1-F6EECF244321}">
                    <p14:modId xmlns:p14="http://schemas.microsoft.com/office/powerpoint/2010/main" val="1848269193"/>
                  </p:ext>
                </p:extLst>
              </p:nvPr>
            </p:nvGraphicFramePr>
            <p:xfrm>
              <a:off x="6096000" y="3074344"/>
              <a:ext cx="5160335" cy="3283924"/>
            </p:xfrm>
            <a:graphic>
              <a:graphicData uri="http://schemas.openxmlformats.org/drawingml/2006/table">
                <a:tbl>
                  <a:tblPr/>
                  <a:tblGrid>
                    <a:gridCol w="2552171">
                      <a:extLst>
                        <a:ext uri="{9D8B030D-6E8A-4147-A177-3AD203B41FA5}">
                          <a16:colId xmlns:a16="http://schemas.microsoft.com/office/drawing/2014/main" val="20000"/>
                        </a:ext>
                      </a:extLst>
                    </a:gridCol>
                    <a:gridCol w="2608164">
                      <a:extLst>
                        <a:ext uri="{9D8B030D-6E8A-4147-A177-3AD203B41FA5}">
                          <a16:colId xmlns:a16="http://schemas.microsoft.com/office/drawing/2014/main" val="20001"/>
                        </a:ext>
                      </a:extLst>
                    </a:gridCol>
                  </a:tblGrid>
                  <a:tr h="421573">
                    <a:tc gridSpan="2">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algn="ctr" eaLnBrk="0" hangingPunct="0">
                            <a:spcBef>
                              <a:spcPct val="50000"/>
                            </a:spcBef>
                          </a:pPr>
                          <a:r>
                            <a:rPr lang="en-US" altLang="zh-CN" sz="2000" b="1" dirty="0">
                              <a:solidFill>
                                <a:srgbClr val="0000FF"/>
                              </a:solidFill>
                              <a:latin typeface="微软雅黑" panose="020B0503020204020204" pitchFamily="34" charset="-122"/>
                              <a:ea typeface="微软雅黑" panose="020B0503020204020204" pitchFamily="34" charset="-122"/>
                              <a:cs typeface="+mn-ea"/>
                              <a:sym typeface="Arial" panose="020B0604020202020204" pitchFamily="34" charset="0"/>
                            </a:rPr>
                            <a:t>HL-3  Parameters</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Major radius </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R = 1.78 m</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Min</a:t>
                          </a:r>
                          <a:r>
                            <a:rPr lang="en-US" altLang="zh-CN"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a:t>
                          </a: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r radius </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a = 0.65 m</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113">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Plasma current </a:t>
                          </a:r>
                          <a:endParaRPr kumimoji="0" lang="zh-CN" altLang="en-US" sz="1800" b="1" i="0" u="none" strike="noStrike" cap="none" normalizeH="0" baseline="-2500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I</a:t>
                          </a:r>
                          <a:r>
                            <a:rPr lang="zh-CN" altLang="en-US" sz="1800" b="1" baseline="-25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p</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 </a:t>
                          </a: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2.5~3</a:t>
                          </a:r>
                          <a:r>
                            <a:rPr lang="en-US" altLang="zh-CN" sz="1800" b="1"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MA</a:t>
                          </a:r>
                          <a:endPar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625">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Toroidal field </a:t>
                          </a:r>
                          <a:endParaRPr kumimoji="0" lang="zh-CN" altLang="en-US" sz="1800" b="1" i="0" u="none" strike="noStrike" cap="none" normalizeH="0" baseline="-2500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3300" kern="1200">
                              <a:solidFill>
                                <a:schemeClr val="tx1"/>
                              </a:solidFill>
                              <a:latin typeface="Arial" panose="020B0604020202020204" pitchFamily="34" charset="0"/>
                              <a:ea typeface="宋体" panose="02010600030101010101" pitchFamily="2" charset="-122"/>
                            </a:defRPr>
                          </a:lvl1pPr>
                          <a:lvl2pPr marL="742950" indent="-285750" algn="l" defTabSz="91440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defRPr>
                          </a:lvl2pPr>
                          <a:lvl3pPr marL="1143000" indent="-228600" algn="l" defTabSz="914400" rtl="0" eaLnBrk="1" latinLnBrk="0" hangingPunct="1">
                            <a:spcBef>
                              <a:spcPct val="20000"/>
                            </a:spcBef>
                            <a:defRPr sz="2300" kern="1200">
                              <a:solidFill>
                                <a:schemeClr val="tx1"/>
                              </a:solidFill>
                              <a:latin typeface="Arial" panose="020B0604020202020204" pitchFamily="34" charset="0"/>
                              <a:ea typeface="宋体" panose="02010600030101010101" pitchFamily="2" charset="-122"/>
                            </a:defRPr>
                          </a:lvl3pPr>
                          <a:lvl4pPr marL="16002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4pPr>
                          <a:lvl5pPr marL="2057400" indent="-228600" algn="l" defTabSz="914400" rtl="0" eaLnBrk="1" latinLnBrk="0" hangingPunct="1">
                            <a:spcBef>
                              <a:spcPct val="20000"/>
                            </a:spcBef>
                            <a:defRPr sz="2100" kern="1200">
                              <a:solidFill>
                                <a:schemeClr val="tx1"/>
                              </a:solidFill>
                              <a:latin typeface="Arial" panose="020B0604020202020204" pitchFamily="34" charset="0"/>
                              <a:ea typeface="宋体" panose="02010600030101010101" pitchFamily="2" charset="-122"/>
                            </a:defRPr>
                          </a:lvl5pPr>
                          <a:lvl6pPr marL="25146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6pPr>
                          <a:lvl7pPr marL="29718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7pPr>
                          <a:lvl8pPr marL="34290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8pPr>
                          <a:lvl9pPr marL="3886200" indent="-228600" algn="l" defTabSz="914400" rtl="0" eaLnBrk="0" fontAlgn="base" latinLnBrk="0" hangingPunct="0">
                            <a:spcBef>
                              <a:spcPct val="20000"/>
                            </a:spcBef>
                            <a:spcAft>
                              <a:spcPct val="0"/>
                            </a:spcAft>
                            <a:defRPr sz="2100" kern="1200">
                              <a:solidFill>
                                <a:schemeClr val="tx1"/>
                              </a:solidFill>
                              <a:latin typeface="Arial" panose="020B0604020202020204" pitchFamily="34" charset="0"/>
                              <a:ea typeface="宋体" panose="02010600030101010101" pitchFamily="2" charset="-122"/>
                            </a:defRPr>
                          </a:lvl9p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B</a:t>
                          </a:r>
                          <a:r>
                            <a:rPr lang="zh-CN" altLang="en-US" sz="1800" b="1" baseline="-25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T</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 = </a:t>
                          </a: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2.2~3 </a:t>
                          </a: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T</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7625">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Elongation </a:t>
                          </a:r>
                          <a:endParaRPr kumimoji="0" lang="zh-CN" altLang="en-US"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endParaRPr lang="zh-CN"/>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blipFill>
                          <a:blip r:embed="rId10"/>
                          <a:stretch>
                            <a:fillRect l="-97897" t="-495652" r="-234" b="-210145"/>
                          </a:stretch>
                        </a:blipFill>
                      </a:tcPr>
                    </a:tc>
                    <a:extLst>
                      <a:ext uri="{0D108BD9-81ED-4DB2-BD59-A6C34878D82A}">
                        <a16:rowId xmlns:a16="http://schemas.microsoft.com/office/drawing/2014/main" val="10005"/>
                      </a:ext>
                    </a:extLst>
                  </a:tr>
                  <a:tr h="417625">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Triangularity </a:t>
                          </a:r>
                          <a:endParaRPr kumimoji="0" lang="zh-CN" altLang="en-US"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360045" algn="l" eaLnBrk="0" hangingPunct="0">
                            <a:lnSpc>
                              <a:spcPct val="120000"/>
                            </a:lnSpc>
                          </a:pPr>
                          <a:r>
                            <a:rPr lang="zh-CN"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δ &gt; 0.5</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113">
                    <a:tc>
                      <a:txBody>
                        <a:bodyPr/>
                        <a:lstStyle/>
                        <a:p>
                          <a:pPr marL="360045"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lang="en-US" altLang="zh-CN"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Heating power </a:t>
                          </a:r>
                          <a:endParaRPr kumimoji="0" lang="en-US" altLang="zh-CN" sz="1800" b="1" i="1"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60045" algn="l" eaLnBrk="0" hangingPunct="0">
                            <a:lnSpc>
                              <a:spcPct val="100000"/>
                            </a:lnSpc>
                          </a:pPr>
                          <a:r>
                            <a:rPr lang="en-US" altLang="zh-CN"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&gt;30 MW</a:t>
                          </a:r>
                        </a:p>
                      </a:txBody>
                      <a:tcPr marL="72176" marR="72176" marT="34041" marB="34041"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286682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disruption in HL-3</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79151" y="802005"/>
            <a:ext cx="11415900"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Disruption ratio decreases with the development of PCS</a:t>
            </a:r>
            <a:endParaRPr lang="en-US" altLang="zh-CN" sz="2000" b="1"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Even higher than 50% at first. There is almost no flattop phase then.</a:t>
            </a: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Only 10% at the end of the 2023 campaign.</a:t>
            </a:r>
          </a:p>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Three temporal increases induced by adjustments of operation scenarios</a:t>
            </a:r>
            <a:endParaRPr lang="en-US" altLang="zh-CN" sz="2000" b="1"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Shot 1400~1800</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increasing plasma current</a:t>
            </a: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Shot 2200~2600</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increasing plasma elongation</a:t>
            </a: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Shot 3400~3600</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abnormal siliconization</a:t>
            </a:r>
          </a:p>
        </p:txBody>
      </p:sp>
      <p:pic>
        <p:nvPicPr>
          <p:cNvPr id="7" name="图片 6">
            <a:extLst>
              <a:ext uri="{FF2B5EF4-FFF2-40B4-BE49-F238E27FC236}">
                <a16:creationId xmlns:a16="http://schemas.microsoft.com/office/drawing/2014/main" id="{29BA728D-1D7C-31AD-BC37-B9FB301736B0}"/>
              </a:ext>
            </a:extLst>
          </p:cNvPr>
          <p:cNvPicPr>
            <a:picLocks noChangeAspect="1"/>
          </p:cNvPicPr>
          <p:nvPr/>
        </p:nvPicPr>
        <p:blipFill rotWithShape="1">
          <a:blip r:embed="rId7">
            <a:extLst>
              <a:ext uri="{28A0092B-C50C-407E-A947-70E740481C1C}">
                <a14:useLocalDpi xmlns:a14="http://schemas.microsoft.com/office/drawing/2010/main" val="0"/>
              </a:ext>
            </a:extLst>
          </a:blip>
          <a:srcRect l="5930" t="7520" r="8779"/>
          <a:stretch/>
        </p:blipFill>
        <p:spPr>
          <a:xfrm>
            <a:off x="1045534" y="2998381"/>
            <a:ext cx="10100931" cy="3443886"/>
          </a:xfrm>
          <a:prstGeom prst="rect">
            <a:avLst/>
          </a:prstGeom>
        </p:spPr>
      </p:pic>
    </p:spTree>
    <p:extLst>
      <p:ext uri="{BB962C8B-B14F-4D97-AF65-F5344CB8AC3E}">
        <p14:creationId xmlns:p14="http://schemas.microsoft.com/office/powerpoint/2010/main" val="344798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disruption in HL-3</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18213" y="802005"/>
            <a:ext cx="11504429"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Disruption causes vary and are becoming more and more complex</a:t>
            </a:r>
            <a:endParaRPr lang="en-US" altLang="zh-CN" sz="2000" b="1"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New disruption cause rises after a certain adjustment of operation strategy(red dotted line)</a:t>
            </a:r>
          </a:p>
          <a:p>
            <a:pPr lvl="1">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For example, low q disruption after increasing Ip, VDE after increasing elongation, impurity disruption after advanced divertor configuration </a:t>
            </a:r>
          </a:p>
        </p:txBody>
      </p:sp>
      <p:pic>
        <p:nvPicPr>
          <p:cNvPr id="7" name="图片 6" descr="图表, 条形图&#10;&#10;描述已自动生成">
            <a:extLst>
              <a:ext uri="{FF2B5EF4-FFF2-40B4-BE49-F238E27FC236}">
                <a16:creationId xmlns:a16="http://schemas.microsoft.com/office/drawing/2014/main" id="{5DCD7C98-082D-816B-714E-9906C1291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80" y="2005389"/>
            <a:ext cx="10916093" cy="4517640"/>
          </a:xfrm>
          <a:prstGeom prst="rect">
            <a:avLst/>
          </a:prstGeom>
        </p:spPr>
      </p:pic>
    </p:spTree>
    <p:extLst>
      <p:ext uri="{BB962C8B-B14F-4D97-AF65-F5344CB8AC3E}">
        <p14:creationId xmlns:p14="http://schemas.microsoft.com/office/powerpoint/2010/main" val="67533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disruption in HL-3</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18213" y="802005"/>
            <a:ext cx="11504429"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HL-3 is already under the risk of disruption induced EM loads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Shot 3293: a VDE with Ip~700kA brings an instantaneous acceleration of 50g on the vacuum vessel </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Therefore, we use Shot 1241~3300 (861 valid shots) as the training set of disruption prediction, and try to avoid the risk after Shot 3300</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Other challenges: incomplete diagnostic data, frequently adjusted scenario, etc.</a:t>
            </a:r>
          </a:p>
        </p:txBody>
      </p:sp>
      <p:pic>
        <p:nvPicPr>
          <p:cNvPr id="3" name="图片 2">
            <a:extLst>
              <a:ext uri="{FF2B5EF4-FFF2-40B4-BE49-F238E27FC236}">
                <a16:creationId xmlns:a16="http://schemas.microsoft.com/office/drawing/2014/main" id="{29038ECA-1384-5110-DEFA-5EED2DA7A32A}"/>
              </a:ext>
            </a:extLst>
          </p:cNvPr>
          <p:cNvPicPr>
            <a:picLocks noChangeAspect="1"/>
          </p:cNvPicPr>
          <p:nvPr/>
        </p:nvPicPr>
        <p:blipFill rotWithShape="1">
          <a:blip r:embed="rId7">
            <a:extLst>
              <a:ext uri="{28A0092B-C50C-407E-A947-70E740481C1C}">
                <a14:useLocalDpi xmlns:a14="http://schemas.microsoft.com/office/drawing/2010/main" val="0"/>
              </a:ext>
            </a:extLst>
          </a:blip>
          <a:srcRect l="5930" t="7520" r="8779"/>
          <a:stretch/>
        </p:blipFill>
        <p:spPr>
          <a:xfrm>
            <a:off x="995915" y="3048000"/>
            <a:ext cx="10100931" cy="3443886"/>
          </a:xfrm>
          <a:prstGeom prst="rect">
            <a:avLst/>
          </a:prstGeom>
        </p:spPr>
      </p:pic>
      <p:cxnSp>
        <p:nvCxnSpPr>
          <p:cNvPr id="6" name="直接连接符 5">
            <a:extLst>
              <a:ext uri="{FF2B5EF4-FFF2-40B4-BE49-F238E27FC236}">
                <a16:creationId xmlns:a16="http://schemas.microsoft.com/office/drawing/2014/main" id="{6C406FCB-D404-A7D3-02A9-32E6E694E630}"/>
              </a:ext>
            </a:extLst>
          </p:cNvPr>
          <p:cNvCxnSpPr>
            <a:cxnSpLocks/>
          </p:cNvCxnSpPr>
          <p:nvPr/>
        </p:nvCxnSpPr>
        <p:spPr>
          <a:xfrm>
            <a:off x="8201248" y="2551814"/>
            <a:ext cx="0" cy="1963479"/>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箭头: 左 8">
            <a:extLst>
              <a:ext uri="{FF2B5EF4-FFF2-40B4-BE49-F238E27FC236}">
                <a16:creationId xmlns:a16="http://schemas.microsoft.com/office/drawing/2014/main" id="{9483E94F-4DB8-EE87-59DA-DC05E57CC986}"/>
              </a:ext>
            </a:extLst>
          </p:cNvPr>
          <p:cNvSpPr/>
          <p:nvPr/>
        </p:nvSpPr>
        <p:spPr>
          <a:xfrm>
            <a:off x="7308114" y="2771553"/>
            <a:ext cx="723012" cy="276447"/>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左 9">
            <a:extLst>
              <a:ext uri="{FF2B5EF4-FFF2-40B4-BE49-F238E27FC236}">
                <a16:creationId xmlns:a16="http://schemas.microsoft.com/office/drawing/2014/main" id="{E153F987-1F48-70EE-2624-0086F048E3E5}"/>
              </a:ext>
            </a:extLst>
          </p:cNvPr>
          <p:cNvSpPr/>
          <p:nvPr/>
        </p:nvSpPr>
        <p:spPr>
          <a:xfrm rot="10800000">
            <a:off x="8382005" y="2771552"/>
            <a:ext cx="723012" cy="276447"/>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EDA2C22-EA77-7F59-FC99-F67D7D9B0C42}"/>
              </a:ext>
            </a:extLst>
          </p:cNvPr>
          <p:cNvSpPr txBox="1"/>
          <p:nvPr/>
        </p:nvSpPr>
        <p:spPr>
          <a:xfrm>
            <a:off x="5003060" y="2523454"/>
            <a:ext cx="2441059" cy="646331"/>
          </a:xfrm>
          <a:prstGeom prst="rect">
            <a:avLst/>
          </a:prstGeom>
          <a:noFill/>
          <a:ln>
            <a:noFill/>
          </a:ln>
        </p:spPr>
        <p:txBody>
          <a:bodyPr wrap="square">
            <a:spAutoFit/>
          </a:bodyPr>
          <a:lstStyle/>
          <a:p>
            <a:r>
              <a:rPr lang="en-US" altLang="zh-CN" b="1" kern="0"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Train disruption predictor here</a:t>
            </a:r>
            <a:endParaRPr lang="zh-CN" altLang="en-US" dirty="0">
              <a:solidFill>
                <a:srgbClr val="C00000"/>
              </a:solidFill>
            </a:endParaRPr>
          </a:p>
        </p:txBody>
      </p:sp>
      <p:sp>
        <p:nvSpPr>
          <p:cNvPr id="13" name="文本框 12">
            <a:extLst>
              <a:ext uri="{FF2B5EF4-FFF2-40B4-BE49-F238E27FC236}">
                <a16:creationId xmlns:a16="http://schemas.microsoft.com/office/drawing/2014/main" id="{21E2217D-9647-9799-C4D8-1B912392700E}"/>
              </a:ext>
            </a:extLst>
          </p:cNvPr>
          <p:cNvSpPr txBox="1"/>
          <p:nvPr/>
        </p:nvSpPr>
        <p:spPr>
          <a:xfrm>
            <a:off x="9392093" y="2517499"/>
            <a:ext cx="2210237" cy="646331"/>
          </a:xfrm>
          <a:prstGeom prst="rect">
            <a:avLst/>
          </a:prstGeom>
          <a:noFill/>
          <a:ln>
            <a:noFill/>
          </a:ln>
        </p:spPr>
        <p:txBody>
          <a:bodyPr wrap="square">
            <a:spAutoFit/>
          </a:bodyPr>
          <a:lstStyle/>
          <a:p>
            <a:r>
              <a:rPr lang="en-US" altLang="zh-CN" b="1" kern="0"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Handle the disruptions here</a:t>
            </a:r>
            <a:endParaRPr lang="zh-CN" altLang="en-US" dirty="0">
              <a:solidFill>
                <a:srgbClr val="C00000"/>
              </a:solidFill>
            </a:endParaRPr>
          </a:p>
        </p:txBody>
      </p:sp>
    </p:spTree>
    <p:extLst>
      <p:ext uri="{BB962C8B-B14F-4D97-AF65-F5344CB8AC3E}">
        <p14:creationId xmlns:p14="http://schemas.microsoft.com/office/powerpoint/2010/main" val="333734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751026" y="1293383"/>
            <a:ext cx="6703784"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 HL-2A</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Challenge of disruption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PFNN development in</a:t>
            </a: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3326384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751026" y="1293383"/>
            <a:ext cx="6703784"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 HL-2A</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Challenge of disruption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 of predict-first tasks</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60744" y="879019"/>
            <a:ext cx="11454810" cy="2329754"/>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Changes in predict-first tasks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Ip &amp; shape </a:t>
            </a:r>
            <a:r>
              <a:rPr lang="en-US" altLang="zh-CN" sz="1600" b="0" kern="0" dirty="0">
                <a:latin typeface="微软雅黑" panose="020B0503020204020204" pitchFamily="34" charset="-122"/>
                <a:ea typeface="微软雅黑" panose="020B0503020204020204" pitchFamily="34" charset="-122"/>
              </a:rPr>
              <a:t>prediction (instead of </a:t>
            </a:r>
            <a:r>
              <a:rPr lang="en-US" altLang="zh-CN" sz="1600" kern="0" dirty="0">
                <a:latin typeface="微软雅黑" panose="020B0503020204020204" pitchFamily="34" charset="-122"/>
                <a:ea typeface="微软雅黑" panose="020B0503020204020204" pitchFamily="34" charset="-122"/>
              </a:rPr>
              <a:t>Dh</a:t>
            </a:r>
            <a:r>
              <a:rPr lang="en-US" altLang="zh-CN" sz="1600" b="0" kern="0" dirty="0">
                <a:latin typeface="微软雅黑" panose="020B0503020204020204" pitchFamily="34" charset="-122"/>
                <a:ea typeface="微软雅黑" panose="020B0503020204020204" pitchFamily="34" charset="-122"/>
              </a:rPr>
              <a:t> only), since HL-3 has a more flexible configuration</a:t>
            </a:r>
          </a:p>
          <a:p>
            <a:pPr lvl="1">
              <a:lnSpc>
                <a:spcPct val="120000"/>
              </a:lnSpc>
              <a:buFont typeface="Arial" panose="020B0604020202020204" pitchFamily="34" charset="0"/>
              <a:buChar char="•"/>
            </a:pPr>
            <a:r>
              <a:rPr lang="en-US" altLang="zh-CN" sz="1600" kern="0" dirty="0" err="1">
                <a:latin typeface="微软雅黑" panose="020B0503020204020204" pitchFamily="34" charset="-122"/>
                <a:ea typeface="微软雅黑" panose="020B0503020204020204" pitchFamily="34" charset="-122"/>
              </a:rPr>
              <a:t>Te</a:t>
            </a:r>
            <a:r>
              <a:rPr lang="en-US" altLang="zh-CN" sz="1600" b="0" kern="0" dirty="0">
                <a:latin typeface="微软雅黑" panose="020B0503020204020204" pitchFamily="34" charset="-122"/>
                <a:ea typeface="微软雅黑" panose="020B0503020204020204" pitchFamily="34" charset="-122"/>
              </a:rPr>
              <a:t> prediction dropped due to incomplete diagnosis</a:t>
            </a:r>
          </a:p>
          <a:p>
            <a:pPr lvl="1">
              <a:lnSpc>
                <a:spcPct val="12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ne</a:t>
            </a:r>
            <a:r>
              <a:rPr lang="en-US" altLang="zh-CN" sz="1600" b="0" kern="0" dirty="0">
                <a:latin typeface="微软雅黑" panose="020B0503020204020204" pitchFamily="34" charset="-122"/>
                <a:ea typeface="微软雅黑" panose="020B0503020204020204" pitchFamily="34" charset="-122"/>
              </a:rPr>
              <a:t> prediction is almost the same as in HL-2A</a:t>
            </a:r>
          </a:p>
        </p:txBody>
      </p:sp>
      <p:sp>
        <p:nvSpPr>
          <p:cNvPr id="3" name="文本框 2">
            <a:extLst>
              <a:ext uri="{FF2B5EF4-FFF2-40B4-BE49-F238E27FC236}">
                <a16:creationId xmlns:a16="http://schemas.microsoft.com/office/drawing/2014/main" id="{D7806B36-58AB-375E-3BEF-38B976FC47A8}"/>
              </a:ext>
            </a:extLst>
          </p:cNvPr>
          <p:cNvSpPr txBox="1"/>
          <p:nvPr/>
        </p:nvSpPr>
        <p:spPr>
          <a:xfrm>
            <a:off x="1303648" y="5916819"/>
            <a:ext cx="3791154"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Input and output of Ne prediction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5">
            <a:extLst>
              <a:ext uri="{FF2B5EF4-FFF2-40B4-BE49-F238E27FC236}">
                <a16:creationId xmlns:a16="http://schemas.microsoft.com/office/drawing/2014/main" id="{E8D0C9CF-B195-0F93-82A7-62AAA5645B2C}"/>
              </a:ext>
            </a:extLst>
          </p:cNvPr>
          <p:cNvSpPr txBox="1"/>
          <p:nvPr/>
        </p:nvSpPr>
        <p:spPr>
          <a:xfrm>
            <a:off x="6680713" y="5913600"/>
            <a:ext cx="3873872"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Input and output of </a:t>
            </a:r>
            <a:r>
              <a:rPr lang="en-US" altLang="zh-CN" sz="1400" dirty="0" err="1">
                <a:solidFill>
                  <a:srgbClr val="0066CC"/>
                </a:solidFill>
                <a:latin typeface="微软雅黑" panose="020B0503020204020204" pitchFamily="34" charset="-122"/>
                <a:ea typeface="微软雅黑" panose="020B0503020204020204" pitchFamily="34" charset="-122"/>
              </a:rPr>
              <a:t>Ip&amp;shape</a:t>
            </a:r>
            <a:r>
              <a:rPr lang="en-US" altLang="zh-CN" sz="1400" b="1" dirty="0">
                <a:solidFill>
                  <a:srgbClr val="0066CC"/>
                </a:solidFill>
                <a:latin typeface="微软雅黑" panose="020B0503020204020204" pitchFamily="34" charset="-122"/>
                <a:ea typeface="微软雅黑" panose="020B0503020204020204" pitchFamily="34" charset="-122"/>
              </a:rPr>
              <a:t> prediction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15" name="图片 11" descr="C:\Documents and Settings\mao\Application Data\Tencent\Users\1279436147\QQ\WinTemp\RichOle\8J3$@9N9]46BY]~GN299V1L.jpg">
            <a:extLst>
              <a:ext uri="{FF2B5EF4-FFF2-40B4-BE49-F238E27FC236}">
                <a16:creationId xmlns:a16="http://schemas.microsoft.com/office/drawing/2014/main" id="{92AD9035-3E9D-2289-37B4-5974FAD9E7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5258" y="3554030"/>
            <a:ext cx="1145347" cy="17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圆角 15">
            <a:extLst>
              <a:ext uri="{FF2B5EF4-FFF2-40B4-BE49-F238E27FC236}">
                <a16:creationId xmlns:a16="http://schemas.microsoft.com/office/drawing/2014/main" id="{D5ABEC44-1D93-D58B-3414-AC8936B8FD37}"/>
              </a:ext>
            </a:extLst>
          </p:cNvPr>
          <p:cNvSpPr/>
          <p:nvPr/>
        </p:nvSpPr>
        <p:spPr>
          <a:xfrm>
            <a:off x="1366373" y="3662840"/>
            <a:ext cx="1283521" cy="611713"/>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Injected density</a:t>
            </a:r>
          </a:p>
          <a:p>
            <a:pPr algn="ctr"/>
            <a:r>
              <a:rPr lang="en-US" altLang="zh-CN" sz="1200" b="1" dirty="0">
                <a:solidFill>
                  <a:schemeClr val="tx1"/>
                </a:solidFill>
              </a:rPr>
              <a:t>(gas puffing, NBI, SMBI)</a:t>
            </a:r>
            <a:endParaRPr lang="zh-CN" altLang="en-US" sz="1200" b="1" dirty="0">
              <a:solidFill>
                <a:schemeClr val="tx1"/>
              </a:solidFill>
            </a:endParaRPr>
          </a:p>
        </p:txBody>
      </p:sp>
      <p:sp>
        <p:nvSpPr>
          <p:cNvPr id="18" name="矩形: 圆角 17">
            <a:extLst>
              <a:ext uri="{FF2B5EF4-FFF2-40B4-BE49-F238E27FC236}">
                <a16:creationId xmlns:a16="http://schemas.microsoft.com/office/drawing/2014/main" id="{F82E3346-A442-D5D0-F9EE-0238282385A8}"/>
              </a:ext>
            </a:extLst>
          </p:cNvPr>
          <p:cNvSpPr/>
          <p:nvPr/>
        </p:nvSpPr>
        <p:spPr>
          <a:xfrm>
            <a:off x="1361669" y="4528244"/>
            <a:ext cx="1283521" cy="611713"/>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Transport loss</a:t>
            </a:r>
          </a:p>
          <a:p>
            <a:pPr algn="ctr"/>
            <a:r>
              <a:rPr lang="en-US" altLang="zh-CN" sz="1200" b="1" dirty="0">
                <a:solidFill>
                  <a:schemeClr val="tx1"/>
                </a:solidFill>
              </a:rPr>
              <a:t>(MHD intensity, Dα,</a:t>
            </a:r>
            <a:r>
              <a:rPr lang="zh-CN" altLang="en-US" sz="1200" b="1" dirty="0">
                <a:solidFill>
                  <a:schemeClr val="tx1"/>
                </a:solidFill>
              </a:rPr>
              <a:t> </a:t>
            </a:r>
            <a:r>
              <a:rPr lang="en-US" altLang="zh-CN" sz="1200" b="1" dirty="0">
                <a:solidFill>
                  <a:schemeClr val="tx1"/>
                </a:solidFill>
              </a:rPr>
              <a:t>div)</a:t>
            </a:r>
            <a:endParaRPr lang="zh-CN" altLang="en-US" sz="1200" b="1" dirty="0">
              <a:solidFill>
                <a:schemeClr val="tx1"/>
              </a:solidFill>
            </a:endParaRPr>
          </a:p>
        </p:txBody>
      </p:sp>
      <p:sp>
        <p:nvSpPr>
          <p:cNvPr id="19" name="矩形: 圆角 18">
            <a:extLst>
              <a:ext uri="{FF2B5EF4-FFF2-40B4-BE49-F238E27FC236}">
                <a16:creationId xmlns:a16="http://schemas.microsoft.com/office/drawing/2014/main" id="{04804CFD-C854-27F7-21D5-9B11EFF36124}"/>
              </a:ext>
            </a:extLst>
          </p:cNvPr>
          <p:cNvSpPr/>
          <p:nvPr/>
        </p:nvSpPr>
        <p:spPr>
          <a:xfrm>
            <a:off x="1366373" y="5393649"/>
            <a:ext cx="1283521"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PWI intensity</a:t>
            </a:r>
            <a:endParaRPr lang="zh-CN" altLang="en-US" sz="1200" b="1" dirty="0">
              <a:solidFill>
                <a:schemeClr val="tx1"/>
              </a:solidFill>
            </a:endParaRPr>
          </a:p>
        </p:txBody>
      </p:sp>
      <p:sp>
        <p:nvSpPr>
          <p:cNvPr id="20" name="矩形: 圆角 19">
            <a:extLst>
              <a:ext uri="{FF2B5EF4-FFF2-40B4-BE49-F238E27FC236}">
                <a16:creationId xmlns:a16="http://schemas.microsoft.com/office/drawing/2014/main" id="{A3093175-19BE-DFA9-541E-EAF0C3AE16E6}"/>
              </a:ext>
            </a:extLst>
          </p:cNvPr>
          <p:cNvSpPr/>
          <p:nvPr/>
        </p:nvSpPr>
        <p:spPr>
          <a:xfrm>
            <a:off x="1366373" y="2977560"/>
            <a:ext cx="1283521"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ne(t=T)</a:t>
            </a:r>
            <a:endParaRPr lang="zh-CN" altLang="en-US" sz="1200" b="1" dirty="0">
              <a:solidFill>
                <a:schemeClr val="tx1"/>
              </a:solidFill>
            </a:endParaRPr>
          </a:p>
        </p:txBody>
      </p:sp>
      <p:sp>
        <p:nvSpPr>
          <p:cNvPr id="21" name="矩形: 圆角 20">
            <a:extLst>
              <a:ext uri="{FF2B5EF4-FFF2-40B4-BE49-F238E27FC236}">
                <a16:creationId xmlns:a16="http://schemas.microsoft.com/office/drawing/2014/main" id="{AF612BD7-2EFA-5AA7-0234-DD23C2F1645C}"/>
              </a:ext>
            </a:extLst>
          </p:cNvPr>
          <p:cNvSpPr/>
          <p:nvPr/>
        </p:nvSpPr>
        <p:spPr>
          <a:xfrm>
            <a:off x="4354045" y="4184395"/>
            <a:ext cx="955144"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ne</a:t>
            </a:r>
          </a:p>
          <a:p>
            <a:pPr algn="ctr"/>
            <a:r>
              <a:rPr lang="en-US" altLang="zh-CN" sz="1200" b="1" dirty="0">
                <a:solidFill>
                  <a:schemeClr val="tx1"/>
                </a:solidFill>
              </a:rPr>
              <a:t>t=T+20ms</a:t>
            </a:r>
            <a:endParaRPr lang="zh-CN" altLang="en-US" sz="1200" b="1" dirty="0">
              <a:solidFill>
                <a:schemeClr val="tx1"/>
              </a:solidFill>
            </a:endParaRPr>
          </a:p>
        </p:txBody>
      </p:sp>
      <p:sp>
        <p:nvSpPr>
          <p:cNvPr id="22" name="右大括号 21">
            <a:extLst>
              <a:ext uri="{FF2B5EF4-FFF2-40B4-BE49-F238E27FC236}">
                <a16:creationId xmlns:a16="http://schemas.microsoft.com/office/drawing/2014/main" id="{14E7053C-C984-208F-E99A-67089363E33D}"/>
              </a:ext>
            </a:extLst>
          </p:cNvPr>
          <p:cNvSpPr/>
          <p:nvPr/>
        </p:nvSpPr>
        <p:spPr>
          <a:xfrm>
            <a:off x="2660551" y="3036140"/>
            <a:ext cx="351458" cy="2729143"/>
          </a:xfrm>
          <a:prstGeom prst="rightBrace">
            <a:avLst>
              <a:gd name="adj1" fmla="val 8333"/>
              <a:gd name="adj2" fmla="val 50511"/>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2B216FC0-1C10-7F88-C237-F57252771E96}"/>
              </a:ext>
            </a:extLst>
          </p:cNvPr>
          <p:cNvSpPr/>
          <p:nvPr/>
        </p:nvSpPr>
        <p:spPr>
          <a:xfrm>
            <a:off x="4076429" y="4279287"/>
            <a:ext cx="238062" cy="307777"/>
          </a:xfrm>
          <a:prstGeom prst="rightArrow">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11" descr="C:\Documents and Settings\mao\Application Data\Tencent\Users\1279436147\QQ\WinTemp\RichOle\8J3$@9N9]46BY]~GN299V1L.jpg">
            <a:extLst>
              <a:ext uri="{FF2B5EF4-FFF2-40B4-BE49-F238E27FC236}">
                <a16:creationId xmlns:a16="http://schemas.microsoft.com/office/drawing/2014/main" id="{8C88C053-70BD-8E7A-F5A4-A7CA9ABD7F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3174" y="3478098"/>
            <a:ext cx="1145347" cy="17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圆角 25">
            <a:extLst>
              <a:ext uri="{FF2B5EF4-FFF2-40B4-BE49-F238E27FC236}">
                <a16:creationId xmlns:a16="http://schemas.microsoft.com/office/drawing/2014/main" id="{F7244918-9978-0023-EE75-BF24364C8543}"/>
              </a:ext>
            </a:extLst>
          </p:cNvPr>
          <p:cNvSpPr/>
          <p:nvPr/>
        </p:nvSpPr>
        <p:spPr>
          <a:xfrm>
            <a:off x="6731579" y="3533439"/>
            <a:ext cx="1216231" cy="61171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Magnetic field</a:t>
            </a:r>
          </a:p>
          <a:p>
            <a:pPr algn="ctr"/>
            <a:r>
              <a:rPr lang="en-US" altLang="zh-CN" sz="1200" b="1" dirty="0">
                <a:solidFill>
                  <a:schemeClr val="tx1"/>
                </a:solidFill>
              </a:rPr>
              <a:t>(Coil currents)</a:t>
            </a:r>
            <a:endParaRPr lang="zh-CN" altLang="en-US" sz="1200" b="1" dirty="0">
              <a:solidFill>
                <a:schemeClr val="tx1"/>
              </a:solidFill>
            </a:endParaRPr>
          </a:p>
        </p:txBody>
      </p:sp>
      <p:sp>
        <p:nvSpPr>
          <p:cNvPr id="27" name="矩形: 圆角 26">
            <a:extLst>
              <a:ext uri="{FF2B5EF4-FFF2-40B4-BE49-F238E27FC236}">
                <a16:creationId xmlns:a16="http://schemas.microsoft.com/office/drawing/2014/main" id="{D152EAD4-729B-6C16-FA0B-21688BD9A52D}"/>
              </a:ext>
            </a:extLst>
          </p:cNvPr>
          <p:cNvSpPr/>
          <p:nvPr/>
        </p:nvSpPr>
        <p:spPr>
          <a:xfrm>
            <a:off x="6726875" y="4345374"/>
            <a:ext cx="1216231" cy="77212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Momentum injection</a:t>
            </a:r>
          </a:p>
          <a:p>
            <a:pPr algn="ctr"/>
            <a:r>
              <a:rPr lang="en-US" altLang="zh-CN" sz="1200" b="1" dirty="0">
                <a:solidFill>
                  <a:schemeClr val="tx1"/>
                </a:solidFill>
              </a:rPr>
              <a:t>(gas puffing, NBI, SMBI)</a:t>
            </a:r>
            <a:endParaRPr lang="zh-CN" altLang="en-US" sz="1200" b="1" dirty="0">
              <a:solidFill>
                <a:schemeClr val="tx1"/>
              </a:solidFill>
            </a:endParaRPr>
          </a:p>
        </p:txBody>
      </p:sp>
      <p:sp>
        <p:nvSpPr>
          <p:cNvPr id="28" name="矩形: 圆角 27">
            <a:extLst>
              <a:ext uri="{FF2B5EF4-FFF2-40B4-BE49-F238E27FC236}">
                <a16:creationId xmlns:a16="http://schemas.microsoft.com/office/drawing/2014/main" id="{639E1B1F-464D-07EC-ABFE-1BA8697A9BD4}"/>
              </a:ext>
            </a:extLst>
          </p:cNvPr>
          <p:cNvSpPr/>
          <p:nvPr/>
        </p:nvSpPr>
        <p:spPr>
          <a:xfrm>
            <a:off x="6731579" y="5317717"/>
            <a:ext cx="121623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PWI intensity</a:t>
            </a:r>
            <a:endParaRPr lang="zh-CN" altLang="en-US" sz="1200" b="1" dirty="0">
              <a:solidFill>
                <a:schemeClr val="tx1"/>
              </a:solidFill>
            </a:endParaRPr>
          </a:p>
        </p:txBody>
      </p:sp>
      <p:sp>
        <p:nvSpPr>
          <p:cNvPr id="29" name="矩形: 圆角 28">
            <a:extLst>
              <a:ext uri="{FF2B5EF4-FFF2-40B4-BE49-F238E27FC236}">
                <a16:creationId xmlns:a16="http://schemas.microsoft.com/office/drawing/2014/main" id="{305C78E9-F623-CDC8-45C4-B84615EC5902}"/>
              </a:ext>
            </a:extLst>
          </p:cNvPr>
          <p:cNvSpPr/>
          <p:nvPr/>
        </p:nvSpPr>
        <p:spPr>
          <a:xfrm>
            <a:off x="6731579" y="2901628"/>
            <a:ext cx="121623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solidFill>
                  <a:schemeClr val="tx1"/>
                </a:solidFill>
              </a:rPr>
              <a:t>Ip&amp;shape</a:t>
            </a:r>
            <a:r>
              <a:rPr lang="en-US" altLang="zh-CN" sz="1200" b="1" dirty="0">
                <a:solidFill>
                  <a:schemeClr val="tx1"/>
                </a:solidFill>
              </a:rPr>
              <a:t>(t=T)</a:t>
            </a:r>
            <a:endParaRPr lang="zh-CN" altLang="en-US" sz="1200" b="1" dirty="0">
              <a:solidFill>
                <a:schemeClr val="tx1"/>
              </a:solidFill>
            </a:endParaRPr>
          </a:p>
        </p:txBody>
      </p:sp>
      <p:sp>
        <p:nvSpPr>
          <p:cNvPr id="30" name="矩形: 圆角 29">
            <a:extLst>
              <a:ext uri="{FF2B5EF4-FFF2-40B4-BE49-F238E27FC236}">
                <a16:creationId xmlns:a16="http://schemas.microsoft.com/office/drawing/2014/main" id="{8EE3EA01-044B-442E-35CB-266398856C95}"/>
              </a:ext>
            </a:extLst>
          </p:cNvPr>
          <p:cNvSpPr/>
          <p:nvPr/>
        </p:nvSpPr>
        <p:spPr>
          <a:xfrm>
            <a:off x="9630694" y="4108463"/>
            <a:ext cx="92389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solidFill>
                  <a:schemeClr val="tx1"/>
                </a:solidFill>
              </a:rPr>
              <a:t>Ip&amp;shape</a:t>
            </a:r>
            <a:r>
              <a:rPr lang="en-US" altLang="zh-CN" sz="1200" b="1" dirty="0">
                <a:solidFill>
                  <a:schemeClr val="tx1"/>
                </a:solidFill>
              </a:rPr>
              <a:t> t=T+20ms</a:t>
            </a:r>
            <a:endParaRPr lang="zh-CN" altLang="en-US" sz="1200" b="1" dirty="0">
              <a:solidFill>
                <a:schemeClr val="tx1"/>
              </a:solidFill>
            </a:endParaRPr>
          </a:p>
        </p:txBody>
      </p:sp>
      <p:sp>
        <p:nvSpPr>
          <p:cNvPr id="31" name="右大括号 30">
            <a:extLst>
              <a:ext uri="{FF2B5EF4-FFF2-40B4-BE49-F238E27FC236}">
                <a16:creationId xmlns:a16="http://schemas.microsoft.com/office/drawing/2014/main" id="{DFD5709A-0162-7A74-4B23-7261FEF207F9}"/>
              </a:ext>
            </a:extLst>
          </p:cNvPr>
          <p:cNvSpPr/>
          <p:nvPr/>
        </p:nvSpPr>
        <p:spPr>
          <a:xfrm>
            <a:off x="7958467" y="2960208"/>
            <a:ext cx="351458" cy="2729143"/>
          </a:xfrm>
          <a:prstGeom prst="rightBrace">
            <a:avLst>
              <a:gd name="adj1" fmla="val 8333"/>
              <a:gd name="adj2" fmla="val 50511"/>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4" name="箭头: 右 1023">
            <a:extLst>
              <a:ext uri="{FF2B5EF4-FFF2-40B4-BE49-F238E27FC236}">
                <a16:creationId xmlns:a16="http://schemas.microsoft.com/office/drawing/2014/main" id="{6B4C7D38-C653-0C45-0AC2-2AF3DCD6702C}"/>
              </a:ext>
            </a:extLst>
          </p:cNvPr>
          <p:cNvSpPr/>
          <p:nvPr/>
        </p:nvSpPr>
        <p:spPr>
          <a:xfrm>
            <a:off x="9374345" y="4203355"/>
            <a:ext cx="223314" cy="307777"/>
          </a:xfrm>
          <a:prstGeom prst="rightArrow">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7903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Implementation on HL-3</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25559" y="802006"/>
            <a:ext cx="11340882" cy="5671996"/>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Ip, shape and</a:t>
            </a:r>
            <a:r>
              <a:rPr lang="zh-CN" altLang="en-US" sz="2000" b="1" kern="0" dirty="0">
                <a:latin typeface="微软雅黑" panose="020B0503020204020204" pitchFamily="34" charset="-122"/>
                <a:ea typeface="微软雅黑" panose="020B0503020204020204" pitchFamily="34" charset="-122"/>
              </a:rPr>
              <a:t> </a:t>
            </a:r>
            <a:r>
              <a:rPr lang="en-US" altLang="zh-CN" sz="2000" b="1" kern="0" dirty="0">
                <a:latin typeface="微软雅黑" panose="020B0503020204020204" pitchFamily="34" charset="-122"/>
                <a:ea typeface="微软雅黑" panose="020B0503020204020204" pitchFamily="34" charset="-122"/>
              </a:rPr>
              <a:t>ne</a:t>
            </a:r>
            <a:r>
              <a:rPr lang="zh-CN" altLang="en-US" sz="2000" b="1" kern="0" dirty="0">
                <a:latin typeface="微软雅黑" panose="020B0503020204020204" pitchFamily="34" charset="-122"/>
                <a:ea typeface="微软雅黑" panose="020B0503020204020204" pitchFamily="34" charset="-122"/>
              </a:rPr>
              <a:t> </a:t>
            </a:r>
            <a:r>
              <a:rPr lang="en-US" altLang="zh-CN" sz="2000" b="1" kern="0" dirty="0">
                <a:latin typeface="微软雅黑" panose="020B0503020204020204" pitchFamily="34" charset="-122"/>
                <a:ea typeface="微软雅黑" panose="020B0503020204020204" pitchFamily="34" charset="-122"/>
              </a:rPr>
              <a:t>prediction</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detailed shape and position can also be predicted, elongation, triangularity, etc.</a:t>
            </a:r>
          </a:p>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Useful feature: controllable proxy </a:t>
            </a:r>
            <a:endParaRPr lang="zh-CN" altLang="en-US" sz="2000" b="1"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consistency between predicted and real parameters</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Reflecting</a:t>
            </a:r>
            <a:r>
              <a:rPr lang="zh-CN" altLang="en-US" sz="1800" b="0" kern="0" dirty="0">
                <a:latin typeface="微软雅黑" panose="020B0503020204020204" pitchFamily="34" charset="-122"/>
                <a:ea typeface="微软雅黑" panose="020B0503020204020204" pitchFamily="34" charset="-122"/>
              </a:rPr>
              <a:t> </a:t>
            </a:r>
            <a:r>
              <a:rPr lang="en-US" altLang="zh-CN" sz="1800" b="0" kern="0" dirty="0">
                <a:latin typeface="微软雅黑" panose="020B0503020204020204" pitchFamily="34" charset="-122"/>
                <a:ea typeface="微软雅黑" panose="020B0503020204020204" pitchFamily="34" charset="-122"/>
              </a:rPr>
              <a:t>if the status of plasma is under control, which is quite important for operators</a:t>
            </a:r>
          </a:p>
        </p:txBody>
      </p:sp>
      <p:sp>
        <p:nvSpPr>
          <p:cNvPr id="5" name="文本框 4">
            <a:extLst>
              <a:ext uri="{FF2B5EF4-FFF2-40B4-BE49-F238E27FC236}">
                <a16:creationId xmlns:a16="http://schemas.microsoft.com/office/drawing/2014/main" id="{32A058CE-A441-F0D8-9B95-2C4CAD44BBE5}"/>
              </a:ext>
            </a:extLst>
          </p:cNvPr>
          <p:cNvSpPr txBox="1"/>
          <p:nvPr/>
        </p:nvSpPr>
        <p:spPr>
          <a:xfrm>
            <a:off x="6383421" y="6055994"/>
            <a:ext cx="5442720"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ne controllable proxy decreases to almost 0 when ne is limited by an unexpected transportation loss(Shot 3573)</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53458ED-00ED-89F1-7767-231771049E4E}"/>
              </a:ext>
            </a:extLst>
          </p:cNvPr>
          <p:cNvSpPr txBox="1"/>
          <p:nvPr/>
        </p:nvSpPr>
        <p:spPr>
          <a:xfrm>
            <a:off x="365859" y="6271437"/>
            <a:ext cx="5890764"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Result of Ip, shape and ne prediction during HL-3 Shot 3341</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6" name="图片 5" descr="图表, 折线图&#10;&#10;描述已自动生成">
            <a:extLst>
              <a:ext uri="{FF2B5EF4-FFF2-40B4-BE49-F238E27FC236}">
                <a16:creationId xmlns:a16="http://schemas.microsoft.com/office/drawing/2014/main" id="{13F5B165-B970-05FE-1291-7FD02CFE8C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31" y="2658606"/>
            <a:ext cx="6098330" cy="3658998"/>
          </a:xfrm>
          <a:prstGeom prst="rect">
            <a:avLst/>
          </a:prstGeom>
        </p:spPr>
      </p:pic>
      <p:pic>
        <p:nvPicPr>
          <p:cNvPr id="10" name="图片 9" descr="图表, 折线图, 直方图&#10;&#10;描述已自动生成">
            <a:extLst>
              <a:ext uri="{FF2B5EF4-FFF2-40B4-BE49-F238E27FC236}">
                <a16:creationId xmlns:a16="http://schemas.microsoft.com/office/drawing/2014/main" id="{185C255A-7508-66B8-52F4-A154F82530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76" t="10853" r="9361" b="4030"/>
          <a:stretch/>
        </p:blipFill>
        <p:spPr>
          <a:xfrm>
            <a:off x="6360406" y="2741562"/>
            <a:ext cx="5442720" cy="3314431"/>
          </a:xfrm>
          <a:prstGeom prst="rect">
            <a:avLst/>
          </a:prstGeom>
        </p:spPr>
      </p:pic>
    </p:spTree>
    <p:extLst>
      <p:ext uri="{BB962C8B-B14F-4D97-AF65-F5344CB8AC3E}">
        <p14:creationId xmlns:p14="http://schemas.microsoft.com/office/powerpoint/2010/main" val="373985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图表, 折线图&#10;&#10;描述已自动生成">
            <a:extLst>
              <a:ext uri="{FF2B5EF4-FFF2-40B4-BE49-F238E27FC236}">
                <a16:creationId xmlns:a16="http://schemas.microsoft.com/office/drawing/2014/main" id="{DC5D42AA-A97F-827E-9976-758022A90A9E}"/>
              </a:ext>
            </a:extLst>
          </p:cNvPr>
          <p:cNvPicPr>
            <a:picLocks noChangeAspect="1"/>
          </p:cNvPicPr>
          <p:nvPr/>
        </p:nvPicPr>
        <p:blipFill rotWithShape="1">
          <a:blip r:embed="rId3">
            <a:extLst>
              <a:ext uri="{28A0092B-C50C-407E-A947-70E740481C1C}">
                <a14:useLocalDpi xmlns:a14="http://schemas.microsoft.com/office/drawing/2010/main" val="0"/>
              </a:ext>
            </a:extLst>
          </a:blip>
          <a:srcRect l="1452" t="8732" r="8268"/>
          <a:stretch/>
        </p:blipFill>
        <p:spPr>
          <a:xfrm>
            <a:off x="7040653" y="2331217"/>
            <a:ext cx="5062448" cy="3651464"/>
          </a:xfrm>
          <a:prstGeom prst="rect">
            <a:avLst/>
          </a:prstGeom>
        </p:spPr>
      </p:pic>
      <p:sp>
        <p:nvSpPr>
          <p:cNvPr id="2" name="标题 1"/>
          <p:cNvSpPr>
            <a:spLocks noGrp="1"/>
          </p:cNvSpPr>
          <p:nvPr>
            <p:ph type="title"/>
          </p:nvPr>
        </p:nvSpPr>
        <p:spPr>
          <a:xfrm>
            <a:off x="1708298" y="178435"/>
            <a:ext cx="10394803" cy="623570"/>
          </a:xfrm>
        </p:spPr>
        <p:txBody>
          <a:bodyPr/>
          <a:lstStyle/>
          <a:p>
            <a:r>
              <a:rPr lang="en-US" altLang="zh-CN" dirty="0"/>
              <a:t>Help to develop a model on new tokamak </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90083" y="849690"/>
            <a:ext cx="11340882" cy="5552513"/>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HL-3: limited training data</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861 training shots provided by the first several campaigns (Shot No. 1241~3299)</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309 shots reserved for testing (Shot No. 3300~4077)</a:t>
            </a:r>
          </a:p>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PFNN plays a vital role when developing the model of HL-3</a:t>
            </a:r>
            <a:endParaRPr lang="zh-CN" altLang="en-US" sz="2000" b="1"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AUC value is promoted by 6.4%</a:t>
            </a:r>
          </a:p>
        </p:txBody>
      </p:sp>
      <p:sp>
        <p:nvSpPr>
          <p:cNvPr id="5" name="文本框 4">
            <a:extLst>
              <a:ext uri="{FF2B5EF4-FFF2-40B4-BE49-F238E27FC236}">
                <a16:creationId xmlns:a16="http://schemas.microsoft.com/office/drawing/2014/main" id="{32A058CE-A441-F0D8-9B95-2C4CAD44BBE5}"/>
              </a:ext>
            </a:extLst>
          </p:cNvPr>
          <p:cNvSpPr txBox="1"/>
          <p:nvPr/>
        </p:nvSpPr>
        <p:spPr>
          <a:xfrm>
            <a:off x="7933978" y="5992500"/>
            <a:ext cx="3646157"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ROC curve comparison between PFNN model and ordinary model in HL-3</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53458ED-00ED-89F1-7767-231771049E4E}"/>
              </a:ext>
            </a:extLst>
          </p:cNvPr>
          <p:cNvSpPr txBox="1"/>
          <p:nvPr/>
        </p:nvSpPr>
        <p:spPr>
          <a:xfrm>
            <a:off x="666315" y="6233606"/>
            <a:ext cx="5624076"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PFNN model structure of HL-3 disruption predictor</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18" name="矩形: 圆角 17">
            <a:extLst>
              <a:ext uri="{FF2B5EF4-FFF2-40B4-BE49-F238E27FC236}">
                <a16:creationId xmlns:a16="http://schemas.microsoft.com/office/drawing/2014/main" id="{FEE42C54-2B37-D95D-B728-D571842BAD1A}"/>
              </a:ext>
            </a:extLst>
          </p:cNvPr>
          <p:cNvSpPr/>
          <p:nvPr/>
        </p:nvSpPr>
        <p:spPr>
          <a:xfrm>
            <a:off x="2994497" y="5260788"/>
            <a:ext cx="1192573" cy="78396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Disruption predictor</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9" name="矩形: 圆角 18">
            <a:extLst>
              <a:ext uri="{FF2B5EF4-FFF2-40B4-BE49-F238E27FC236}">
                <a16:creationId xmlns:a16="http://schemas.microsoft.com/office/drawing/2014/main" id="{BE7F340F-BB02-3119-D996-892A0190B8B6}"/>
              </a:ext>
            </a:extLst>
          </p:cNvPr>
          <p:cNvSpPr/>
          <p:nvPr/>
        </p:nvSpPr>
        <p:spPr>
          <a:xfrm>
            <a:off x="5506849" y="5260788"/>
            <a:ext cx="1107350" cy="783960"/>
          </a:xfrm>
          <a:prstGeom prst="round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chemeClr val="tx1"/>
                </a:solidFill>
                <a:latin typeface="微软雅黑" panose="020B0503020204020204" pitchFamily="34" charset="-122"/>
                <a:ea typeface="微软雅黑" panose="020B0503020204020204" pitchFamily="34" charset="-122"/>
              </a:rPr>
              <a:t>disruptivity</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22" name="矩形: 圆角 21">
            <a:extLst>
              <a:ext uri="{FF2B5EF4-FFF2-40B4-BE49-F238E27FC236}">
                <a16:creationId xmlns:a16="http://schemas.microsoft.com/office/drawing/2014/main" id="{9C6C7381-18BB-1DEE-363A-2E2262CF4106}"/>
              </a:ext>
            </a:extLst>
          </p:cNvPr>
          <p:cNvSpPr/>
          <p:nvPr/>
        </p:nvSpPr>
        <p:spPr>
          <a:xfrm>
            <a:off x="644495" y="5260788"/>
            <a:ext cx="1192574" cy="783960"/>
          </a:xfrm>
          <a:prstGeom prst="round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Disruption precursors</a:t>
            </a:r>
          </a:p>
        </p:txBody>
      </p:sp>
      <p:pic>
        <p:nvPicPr>
          <p:cNvPr id="14" name="图片 13">
            <a:extLst>
              <a:ext uri="{FF2B5EF4-FFF2-40B4-BE49-F238E27FC236}">
                <a16:creationId xmlns:a16="http://schemas.microsoft.com/office/drawing/2014/main" id="{5E2C9908-BE0D-5D4D-6E72-076BF1EE8F08}"/>
              </a:ext>
            </a:extLst>
          </p:cNvPr>
          <p:cNvPicPr>
            <a:picLocks noChangeAspect="1"/>
          </p:cNvPicPr>
          <p:nvPr/>
        </p:nvPicPr>
        <p:blipFill>
          <a:blip r:embed="rId8"/>
          <a:stretch>
            <a:fillRect/>
          </a:stretch>
        </p:blipFill>
        <p:spPr>
          <a:xfrm>
            <a:off x="681484" y="2632730"/>
            <a:ext cx="2728026" cy="1882471"/>
          </a:xfrm>
          <a:prstGeom prst="rect">
            <a:avLst/>
          </a:prstGeom>
        </p:spPr>
      </p:pic>
      <p:pic>
        <p:nvPicPr>
          <p:cNvPr id="16" name="图片 15">
            <a:extLst>
              <a:ext uri="{FF2B5EF4-FFF2-40B4-BE49-F238E27FC236}">
                <a16:creationId xmlns:a16="http://schemas.microsoft.com/office/drawing/2014/main" id="{55F2F4EA-DAF2-E76C-8649-397B2A623372}"/>
              </a:ext>
            </a:extLst>
          </p:cNvPr>
          <p:cNvPicPr>
            <a:picLocks noChangeAspect="1"/>
          </p:cNvPicPr>
          <p:nvPr/>
        </p:nvPicPr>
        <p:blipFill>
          <a:blip r:embed="rId9"/>
          <a:stretch>
            <a:fillRect/>
          </a:stretch>
        </p:blipFill>
        <p:spPr>
          <a:xfrm>
            <a:off x="3562364" y="2598088"/>
            <a:ext cx="2728027" cy="1917111"/>
          </a:xfrm>
          <a:prstGeom prst="rect">
            <a:avLst/>
          </a:prstGeom>
        </p:spPr>
      </p:pic>
      <p:cxnSp>
        <p:nvCxnSpPr>
          <p:cNvPr id="20" name="连接符: 肘形 19">
            <a:extLst>
              <a:ext uri="{FF2B5EF4-FFF2-40B4-BE49-F238E27FC236}">
                <a16:creationId xmlns:a16="http://schemas.microsoft.com/office/drawing/2014/main" id="{A30FF104-36E6-B942-75BD-ABABFE9BE4DD}"/>
              </a:ext>
            </a:extLst>
          </p:cNvPr>
          <p:cNvCxnSpPr>
            <a:cxnSpLocks/>
            <a:stCxn id="14" idx="2"/>
            <a:endCxn id="18" idx="0"/>
          </p:cNvCxnSpPr>
          <p:nvPr/>
        </p:nvCxnSpPr>
        <p:spPr>
          <a:xfrm rot="16200000" flipH="1">
            <a:off x="2445347" y="4115350"/>
            <a:ext cx="745587" cy="154528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CA0D44DB-9303-8088-CF3F-EC7A0A4F978D}"/>
              </a:ext>
            </a:extLst>
          </p:cNvPr>
          <p:cNvCxnSpPr>
            <a:stCxn id="16" idx="2"/>
            <a:endCxn id="18" idx="0"/>
          </p:cNvCxnSpPr>
          <p:nvPr/>
        </p:nvCxnSpPr>
        <p:spPr>
          <a:xfrm rot="5400000">
            <a:off x="3885787" y="4220196"/>
            <a:ext cx="745589" cy="133559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7FD38599-C02A-B3F7-9B55-9A094AB9B519}"/>
              </a:ext>
            </a:extLst>
          </p:cNvPr>
          <p:cNvSpPr txBox="1"/>
          <p:nvPr/>
        </p:nvSpPr>
        <p:spPr>
          <a:xfrm>
            <a:off x="2252362" y="4545512"/>
            <a:ext cx="254069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Supplementary features</a:t>
            </a:r>
            <a:endParaRPr lang="zh-CN" altLang="en-US" sz="1600" dirty="0">
              <a:latin typeface="微软雅黑" panose="020B0503020204020204" pitchFamily="34" charset="-122"/>
              <a:ea typeface="微软雅黑" panose="020B0503020204020204" pitchFamily="34" charset="-122"/>
            </a:endParaRPr>
          </a:p>
        </p:txBody>
      </p:sp>
      <p:sp>
        <p:nvSpPr>
          <p:cNvPr id="31" name="箭头: 右 30">
            <a:extLst>
              <a:ext uri="{FF2B5EF4-FFF2-40B4-BE49-F238E27FC236}">
                <a16:creationId xmlns:a16="http://schemas.microsoft.com/office/drawing/2014/main" id="{DAB88B4E-8870-A354-CBE5-A94BF3A6DE74}"/>
              </a:ext>
            </a:extLst>
          </p:cNvPr>
          <p:cNvSpPr/>
          <p:nvPr/>
        </p:nvSpPr>
        <p:spPr>
          <a:xfrm>
            <a:off x="2045497" y="5500577"/>
            <a:ext cx="74057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AC971BD4-4F4B-D9B2-7461-50D40A00B80A}"/>
              </a:ext>
            </a:extLst>
          </p:cNvPr>
          <p:cNvSpPr/>
          <p:nvPr/>
        </p:nvSpPr>
        <p:spPr>
          <a:xfrm>
            <a:off x="4476042" y="5498879"/>
            <a:ext cx="74057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26843934-3245-7689-0888-2E73F61A51D7}"/>
              </a:ext>
            </a:extLst>
          </p:cNvPr>
          <p:cNvSpPr/>
          <p:nvPr/>
        </p:nvSpPr>
        <p:spPr>
          <a:xfrm>
            <a:off x="269358" y="4996513"/>
            <a:ext cx="6932428" cy="1237092"/>
          </a:xfrm>
          <a:prstGeom prst="roundRect">
            <a:avLst/>
          </a:prstGeom>
          <a:noFill/>
          <a:ln w="381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331C08D4-9590-3CFA-4A4B-A220BD3E10E0}"/>
              </a:ext>
            </a:extLst>
          </p:cNvPr>
          <p:cNvSpPr txBox="1"/>
          <p:nvPr/>
        </p:nvSpPr>
        <p:spPr>
          <a:xfrm>
            <a:off x="5372903" y="4967677"/>
            <a:ext cx="1816331" cy="338554"/>
          </a:xfrm>
          <a:prstGeom prst="rect">
            <a:avLst/>
          </a:prstGeom>
          <a:noFill/>
        </p:spPr>
        <p:txBody>
          <a:bodyPr wrap="none" rtlCol="0">
            <a:spAutoFit/>
          </a:bodyPr>
          <a:lstStyle/>
          <a:p>
            <a:r>
              <a:rPr lang="en-US" altLang="zh-CN" sz="1600" b="1" dirty="0" err="1">
                <a:solidFill>
                  <a:srgbClr val="C00000"/>
                </a:solidFill>
                <a:latin typeface="微软雅黑" panose="020B0503020204020204" pitchFamily="34" charset="-122"/>
                <a:ea typeface="微软雅黑" panose="020B0503020204020204" pitchFamily="34" charset="-122"/>
              </a:rPr>
              <a:t>Ordianry</a:t>
            </a:r>
            <a:r>
              <a:rPr lang="en-US" altLang="zh-CN" sz="1600" b="1" dirty="0">
                <a:solidFill>
                  <a:srgbClr val="C00000"/>
                </a:solidFill>
                <a:latin typeface="微软雅黑" panose="020B0503020204020204" pitchFamily="34" charset="-122"/>
                <a:ea typeface="微软雅黑" panose="020B0503020204020204" pitchFamily="34" charset="-122"/>
              </a:rPr>
              <a:t> model</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1977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751026" y="1293383"/>
            <a:ext cx="6703784"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 HL-2A</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Challenge of disruption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latin typeface="微软雅黑" panose="020B0503020204020204" pitchFamily="34" charset="-122"/>
                <a:ea typeface="微软雅黑" panose="020B0503020204020204" pitchFamily="34" charset="-122"/>
                <a:sym typeface="+mn-ea"/>
              </a:rPr>
              <a:t>5</a:t>
            </a:r>
            <a:r>
              <a:rPr lang="zh-CN" altLang="en-US" sz="2800" b="1" dirty="0">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Summary</a:t>
            </a:r>
            <a:endParaRPr lang="zh-CN" altLang="en-US" sz="2800" b="1" noProof="0" dirty="0">
              <a:ln>
                <a:noFill/>
              </a:ln>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574806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67741" y="178435"/>
            <a:ext cx="8835360" cy="623570"/>
          </a:xfrm>
        </p:spPr>
        <p:txBody>
          <a:bodyPr/>
          <a:lstStyle/>
          <a:p>
            <a:r>
              <a:rPr lang="en-US" altLang="zh-CN" dirty="0"/>
              <a:t>Summary</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82772" y="1070344"/>
            <a:ext cx="11582400" cy="4180925"/>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PFNN</a:t>
            </a:r>
            <a:r>
              <a:rPr lang="zh-CN" altLang="en-US" sz="2000" b="1" kern="0" dirty="0">
                <a:latin typeface="微软雅黑" panose="020B0503020204020204" pitchFamily="34" charset="-122"/>
                <a:ea typeface="微软雅黑" panose="020B0503020204020204" pitchFamily="34" charset="-122"/>
              </a:rPr>
              <a:t> </a:t>
            </a:r>
            <a:r>
              <a:rPr lang="en-US" altLang="zh-CN" sz="2000" b="1" kern="0" dirty="0">
                <a:latin typeface="微软雅黑" panose="020B0503020204020204" pitchFamily="34" charset="-122"/>
                <a:ea typeface="微软雅黑" panose="020B0503020204020204" pitchFamily="34" charset="-122"/>
              </a:rPr>
              <a:t>provides a method to embed physical information into the neural network</a:t>
            </a:r>
            <a:endParaRPr lang="zh-CN" altLang="en-US"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Promotes the accuracy by </a:t>
            </a:r>
            <a:r>
              <a:rPr lang="en-US" altLang="zh-CN" sz="1800" kern="0" dirty="0">
                <a:solidFill>
                  <a:srgbClr val="FF0000"/>
                </a:solidFill>
                <a:latin typeface="微软雅黑" panose="020B0503020204020204" pitchFamily="34" charset="-122"/>
                <a:ea typeface="微软雅黑" panose="020B0503020204020204" pitchFamily="34" charset="-122"/>
              </a:rPr>
              <a:t>3.2% </a:t>
            </a:r>
            <a:r>
              <a:rPr lang="en-US" altLang="zh-CN" sz="1800" b="0" kern="0" dirty="0">
                <a:latin typeface="微软雅黑" panose="020B0503020204020204" pitchFamily="34" charset="-122"/>
                <a:ea typeface="微软雅黑" panose="020B0503020204020204" pitchFamily="34" charset="-122"/>
              </a:rPr>
              <a:t>without extra training data (HL-2A)</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Helps to</a:t>
            </a:r>
            <a:r>
              <a:rPr lang="zh-CN" altLang="en-US" sz="1800" b="0" kern="0" dirty="0">
                <a:latin typeface="微软雅黑" panose="020B0503020204020204" pitchFamily="34" charset="-122"/>
                <a:ea typeface="微软雅黑" panose="020B0503020204020204" pitchFamily="34" charset="-122"/>
              </a:rPr>
              <a:t> </a:t>
            </a:r>
            <a:r>
              <a:rPr lang="en-US" altLang="zh-CN" sz="1800" b="0" kern="0" dirty="0">
                <a:latin typeface="微软雅黑" panose="020B0503020204020204" pitchFamily="34" charset="-122"/>
                <a:ea typeface="微软雅黑" panose="020B0503020204020204" pitchFamily="34" charset="-122"/>
              </a:rPr>
              <a:t>develop disruption predictor</a:t>
            </a:r>
            <a:r>
              <a:rPr lang="en-US" altLang="zh-CN" sz="1800" kern="0" dirty="0">
                <a:solidFill>
                  <a:srgbClr val="FF0000"/>
                </a:solidFill>
                <a:latin typeface="微软雅黑" panose="020B0503020204020204" pitchFamily="34" charset="-122"/>
                <a:ea typeface="微软雅黑" panose="020B0503020204020204" pitchFamily="34" charset="-122"/>
              </a:rPr>
              <a:t>(AUC=0.918) </a:t>
            </a:r>
            <a:r>
              <a:rPr lang="en-US" altLang="zh-CN" sz="1800" b="0" kern="0" dirty="0">
                <a:latin typeface="微软雅黑" panose="020B0503020204020204" pitchFamily="34" charset="-122"/>
                <a:ea typeface="微软雅黑" panose="020B0503020204020204" pitchFamily="34" charset="-122"/>
              </a:rPr>
              <a:t>in newly built tokamak (HL-3)</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Evaluate if the status of plasma is under control</a:t>
            </a:r>
          </a:p>
          <a:p>
            <a:pPr lvl="1">
              <a:lnSpc>
                <a:spcPct val="120000"/>
              </a:lnSpc>
              <a:buFont typeface="Arial" panose="020B0604020202020204" pitchFamily="34" charset="0"/>
              <a:buChar char="•"/>
            </a:pPr>
            <a:r>
              <a:rPr lang="en-US" altLang="zh-CN" sz="1800" kern="0" dirty="0">
                <a:solidFill>
                  <a:srgbClr val="FF0000"/>
                </a:solidFill>
                <a:latin typeface="微软雅黑" panose="020B0503020204020204" pitchFamily="34" charset="-122"/>
                <a:ea typeface="微软雅黑" panose="020B0503020204020204" pitchFamily="34" charset="-122"/>
              </a:rPr>
              <a:t>Should</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be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helpful</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for the disruption prediction in</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future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tokamaks</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like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ITER</a:t>
            </a:r>
          </a:p>
          <a:p>
            <a:pPr lvl="1">
              <a:lnSpc>
                <a:spcPct val="120000"/>
              </a:lnSpc>
              <a:buFont typeface="Wingdings" panose="05000000000000000000" pitchFamily="2" charset="2"/>
              <a:buChar char="Ø"/>
            </a:pPr>
            <a:endParaRPr lang="en-US" altLang="zh-CN" sz="2000" b="1" kern="0" dirty="0">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Future works</a:t>
            </a:r>
            <a:endParaRPr lang="zh-CN" altLang="en-US"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Predict more parameters in HL-3, temperature, rotation, profiles, etc.</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More parameters predicted and more physical information introduced  </a:t>
            </a:r>
            <a:r>
              <a:rPr lang="en-US" altLang="zh-CN" sz="1800" b="0" kern="0" dirty="0">
                <a:latin typeface="微软雅黑" panose="020B0503020204020204" pitchFamily="34" charset="-122"/>
                <a:ea typeface="微软雅黑" panose="020B0503020204020204" pitchFamily="34" charset="-122"/>
                <a:sym typeface="Wingdings" panose="05000000000000000000" pitchFamily="2" charset="2"/>
              </a:rPr>
              <a:t>  higher accuracy</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sym typeface="Wingdings" panose="05000000000000000000" pitchFamily="2" charset="2"/>
              </a:rPr>
              <a:t>Validate PFNN paradigm on other AI4Fusion tasks</a:t>
            </a:r>
            <a:endParaRPr lang="en-US" altLang="zh-CN" sz="1800" b="0" kern="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D69CD7E3-AC4C-7322-6C9B-580E2A10423D}"/>
              </a:ext>
            </a:extLst>
          </p:cNvPr>
          <p:cNvSpPr txBox="1"/>
          <p:nvPr/>
        </p:nvSpPr>
        <p:spPr>
          <a:xfrm>
            <a:off x="382771" y="5357041"/>
            <a:ext cx="11338965" cy="700769"/>
          </a:xfrm>
          <a:prstGeom prst="rect">
            <a:avLst/>
          </a:prstGeom>
          <a:noFill/>
        </p:spPr>
        <p:txBody>
          <a:bodyPr wrap="square">
            <a:spAutoFit/>
          </a:bodyPr>
          <a:lstStyle/>
          <a:p>
            <a:pPr algn="ctr">
              <a:lnSpc>
                <a:spcPct val="120000"/>
              </a:lnSpc>
            </a:pPr>
            <a:r>
              <a:rPr lang="en-US" altLang="zh-CN" sz="3600" b="1" kern="0" dirty="0">
                <a:solidFill>
                  <a:srgbClr val="055AA8"/>
                </a:solidFill>
                <a:latin typeface="微软雅黑" panose="020B0503020204020204" pitchFamily="34" charset="-122"/>
                <a:ea typeface="微软雅黑" panose="020B0503020204020204" pitchFamily="34" charset="-122"/>
              </a:rPr>
              <a:t>Thanks for your listening!</a:t>
            </a:r>
            <a:endParaRPr lang="zh-CN" altLang="en-US" sz="3600" b="1" kern="0" dirty="0">
              <a:solidFill>
                <a:srgbClr val="055AA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6707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a:t>Background</a:t>
            </a:r>
            <a:endParaRPr lang="zh-CN" altLang="en-US" dirty="0"/>
          </a:p>
        </p:txBody>
      </p:sp>
      <p:pic>
        <p:nvPicPr>
          <p:cNvPr id="3" name="图片 2">
            <a:extLst>
              <a:ext uri="{FF2B5EF4-FFF2-40B4-BE49-F238E27FC236}">
                <a16:creationId xmlns:a16="http://schemas.microsoft.com/office/drawing/2014/main" id="{C18F15F8-10B6-F078-7F50-4B5CA3D59DA5}"/>
              </a:ext>
            </a:extLst>
          </p:cNvPr>
          <p:cNvPicPr>
            <a:picLocks noChangeAspect="1"/>
          </p:cNvPicPr>
          <p:nvPr/>
        </p:nvPicPr>
        <p:blipFill>
          <a:blip r:embed="rId3"/>
          <a:stretch>
            <a:fillRect/>
          </a:stretch>
        </p:blipFill>
        <p:spPr>
          <a:xfrm>
            <a:off x="790275" y="2970028"/>
            <a:ext cx="4205288" cy="3105443"/>
          </a:xfrm>
          <a:prstGeom prst="rect">
            <a:avLst/>
          </a:prstGeom>
        </p:spPr>
      </p:pic>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11126" y="879019"/>
            <a:ext cx="11554046"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poses a threat for large-scale tokamaks and fusion reactors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Thermal loads, halo currents and runaway electrons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 severity is positively correlated with the size of the device</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To handle the risk of disruption: avoidance—prevention—mitigation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Disruption prediction algorithm provides essential input for prevention and mitigation</a:t>
            </a:r>
          </a:p>
        </p:txBody>
      </p:sp>
      <p:sp>
        <p:nvSpPr>
          <p:cNvPr id="6" name="文本框 5">
            <a:extLst>
              <a:ext uri="{FF2B5EF4-FFF2-40B4-BE49-F238E27FC236}">
                <a16:creationId xmlns:a16="http://schemas.microsoft.com/office/drawing/2014/main" id="{E8D0C9CF-B195-0F93-82A7-62AAA5645B2C}"/>
              </a:ext>
            </a:extLst>
          </p:cNvPr>
          <p:cNvSpPr txBox="1"/>
          <p:nvPr/>
        </p:nvSpPr>
        <p:spPr>
          <a:xfrm>
            <a:off x="790275" y="6075471"/>
            <a:ext cx="4205288"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 typical disruption process measured by CCD camera in HL-2A</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B7B0BB-BC38-3709-FC73-E8761276ACFC}"/>
              </a:ext>
            </a:extLst>
          </p:cNvPr>
          <p:cNvSpPr txBox="1"/>
          <p:nvPr/>
        </p:nvSpPr>
        <p:spPr>
          <a:xfrm>
            <a:off x="5520104" y="6054942"/>
            <a:ext cx="5881622"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avoidance, prevention and mitigation paradigm to handle the risk of disruption [A. </a:t>
            </a:r>
            <a:r>
              <a:rPr lang="en-US" altLang="zh-CN" sz="1400" b="1" dirty="0" err="1">
                <a:solidFill>
                  <a:srgbClr val="0066CC"/>
                </a:solidFill>
                <a:latin typeface="微软雅黑" panose="020B0503020204020204" pitchFamily="34" charset="-122"/>
                <a:ea typeface="微软雅黑" panose="020B0503020204020204" pitchFamily="34" charset="-122"/>
              </a:rPr>
              <a:t>Murari</a:t>
            </a:r>
            <a:r>
              <a:rPr lang="en-US" altLang="zh-CN" sz="1400" b="1" dirty="0">
                <a:solidFill>
                  <a:srgbClr val="0066CC"/>
                </a:solidFill>
                <a:latin typeface="微软雅黑" panose="020B0503020204020204" pitchFamily="34" charset="-122"/>
                <a:ea typeface="微软雅黑" panose="020B0503020204020204" pitchFamily="34" charset="-122"/>
              </a:rPr>
              <a:t>, et al. NF 60 056003]</a:t>
            </a:r>
          </a:p>
        </p:txBody>
      </p:sp>
      <p:pic>
        <p:nvPicPr>
          <p:cNvPr id="10" name="图片 9">
            <a:extLst>
              <a:ext uri="{FF2B5EF4-FFF2-40B4-BE49-F238E27FC236}">
                <a16:creationId xmlns:a16="http://schemas.microsoft.com/office/drawing/2014/main" id="{8C54F9B3-F0FC-B6EF-9EA3-64F1272FBD45}"/>
              </a:ext>
            </a:extLst>
          </p:cNvPr>
          <p:cNvPicPr>
            <a:picLocks noChangeAspect="1"/>
          </p:cNvPicPr>
          <p:nvPr/>
        </p:nvPicPr>
        <p:blipFill rotWithShape="1">
          <a:blip r:embed="rId8"/>
          <a:srcRect t="4082"/>
          <a:stretch/>
        </p:blipFill>
        <p:spPr>
          <a:xfrm>
            <a:off x="5520103" y="2970028"/>
            <a:ext cx="5881622" cy="3170098"/>
          </a:xfrm>
          <a:prstGeom prst="rect">
            <a:avLst/>
          </a:prstGeom>
        </p:spPr>
      </p:pic>
    </p:spTree>
    <p:extLst>
      <p:ext uri="{BB962C8B-B14F-4D97-AF65-F5344CB8AC3E}">
        <p14:creationId xmlns:p14="http://schemas.microsoft.com/office/powerpoint/2010/main" val="29971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AI-based disruption prediction</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65735" y="879019"/>
            <a:ext cx="11837365" cy="2329754"/>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prediction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  disruption precursor detection</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By physical criterion? Difficult to handle diverse disruption causes and complex experiment situations.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Using AI technique to avoid the problem: binary classification on data w/o disruption precursors</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predictor in HL-2A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1.5D CNN+LSTM: using parallel CNN branch to deal with data from different systems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AUC/TPR/FPR:</a:t>
            </a:r>
            <a:r>
              <a:rPr lang="zh-CN" altLang="en-US" sz="1600" b="0" kern="0" dirty="0">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0.979/0.922/0.975</a:t>
            </a:r>
          </a:p>
          <a:p>
            <a:pPr>
              <a:lnSpc>
                <a:spcPct val="120000"/>
              </a:lnSpc>
              <a:buFont typeface="Wingdings" panose="05000000000000000000" pitchFamily="2" charset="2"/>
              <a:buChar char="n"/>
            </a:pPr>
            <a:endParaRPr lang="en-US" altLang="zh-CN" sz="1600" b="0" kern="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E8D0C9CF-B195-0F93-82A7-62AAA5645B2C}"/>
              </a:ext>
            </a:extLst>
          </p:cNvPr>
          <p:cNvSpPr txBox="1"/>
          <p:nvPr/>
        </p:nvSpPr>
        <p:spPr>
          <a:xfrm>
            <a:off x="475655" y="6096738"/>
            <a:ext cx="5262086"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Typical output of HL-2A disruption predictor during disruptive(a) and non- disruptive(b) shots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B7B0BB-BC38-3709-FC73-E8761276ACFC}"/>
              </a:ext>
            </a:extLst>
          </p:cNvPr>
          <p:cNvSpPr txBox="1"/>
          <p:nvPr/>
        </p:nvSpPr>
        <p:spPr>
          <a:xfrm>
            <a:off x="6327287" y="6096738"/>
            <a:ext cx="4752177"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Accuracies obtained with different requirements for prediction advance time</a:t>
            </a:r>
          </a:p>
        </p:txBody>
      </p:sp>
      <p:pic>
        <p:nvPicPr>
          <p:cNvPr id="7" name="图片 6">
            <a:extLst>
              <a:ext uri="{FF2B5EF4-FFF2-40B4-BE49-F238E27FC236}">
                <a16:creationId xmlns:a16="http://schemas.microsoft.com/office/drawing/2014/main" id="{943712AD-044E-ADDB-FDDF-7E7D88A2CD19}"/>
              </a:ext>
            </a:extLst>
          </p:cNvPr>
          <p:cNvPicPr>
            <a:picLocks noChangeAspect="1"/>
          </p:cNvPicPr>
          <p:nvPr/>
        </p:nvPicPr>
        <p:blipFill>
          <a:blip r:embed="rId7"/>
          <a:stretch>
            <a:fillRect/>
          </a:stretch>
        </p:blipFill>
        <p:spPr>
          <a:xfrm>
            <a:off x="475656" y="3067689"/>
            <a:ext cx="5262086" cy="3064489"/>
          </a:xfrm>
          <a:prstGeom prst="rect">
            <a:avLst/>
          </a:prstGeom>
        </p:spPr>
      </p:pic>
      <p:pic>
        <p:nvPicPr>
          <p:cNvPr id="10" name="图片 9">
            <a:extLst>
              <a:ext uri="{FF2B5EF4-FFF2-40B4-BE49-F238E27FC236}">
                <a16:creationId xmlns:a16="http://schemas.microsoft.com/office/drawing/2014/main" id="{E509DF6E-73A8-5378-ABAB-0A67C77775D7}"/>
              </a:ext>
            </a:extLst>
          </p:cNvPr>
          <p:cNvPicPr>
            <a:picLocks noChangeAspect="1"/>
          </p:cNvPicPr>
          <p:nvPr/>
        </p:nvPicPr>
        <p:blipFill>
          <a:blip r:embed="rId8"/>
          <a:stretch>
            <a:fillRect/>
          </a:stretch>
        </p:blipFill>
        <p:spPr>
          <a:xfrm>
            <a:off x="6327286" y="2804338"/>
            <a:ext cx="4752177" cy="3292400"/>
          </a:xfrm>
          <a:prstGeom prst="rect">
            <a:avLst/>
          </a:prstGeom>
        </p:spPr>
      </p:pic>
    </p:spTree>
    <p:extLst>
      <p:ext uri="{BB962C8B-B14F-4D97-AF65-F5344CB8AC3E}">
        <p14:creationId xmlns:p14="http://schemas.microsoft.com/office/powerpoint/2010/main" val="399120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Issue on large-scale tokamaks   </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1" y="879019"/>
            <a:ext cx="12192000" cy="2329754"/>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Severe results of disruptions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  limited training data provided for AI algorithm</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HL-2A algorithm is supported by </a:t>
            </a:r>
            <a:r>
              <a:rPr lang="en-US" altLang="zh-CN" sz="1600" kern="0" dirty="0">
                <a:solidFill>
                  <a:srgbClr val="FF0000"/>
                </a:solidFill>
                <a:latin typeface="微软雅黑" panose="020B0503020204020204" pitchFamily="34" charset="-122"/>
                <a:ea typeface="微软雅黑" panose="020B0503020204020204" pitchFamily="34" charset="-122"/>
              </a:rPr>
              <a:t>~8000 </a:t>
            </a:r>
            <a:r>
              <a:rPr lang="en-US" altLang="zh-CN" sz="1600" b="0" kern="0" dirty="0">
                <a:latin typeface="微软雅黑" panose="020B0503020204020204" pitchFamily="34" charset="-122"/>
                <a:ea typeface="微软雅黑" panose="020B0503020204020204" pitchFamily="34" charset="-122"/>
              </a:rPr>
              <a:t>shots generated in 7 years(2013~2020)</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HL-3 tokamak provides</a:t>
            </a:r>
            <a:r>
              <a:rPr lang="en-US" altLang="zh-CN" sz="1600" kern="0" dirty="0">
                <a:solidFill>
                  <a:srgbClr val="FF0000"/>
                </a:solidFill>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only</a:t>
            </a:r>
            <a:r>
              <a:rPr lang="en-US" altLang="zh-CN" sz="1600" kern="0" dirty="0">
                <a:solidFill>
                  <a:srgbClr val="FF0000"/>
                </a:solidFill>
                <a:latin typeface="微软雅黑" panose="020B0503020204020204" pitchFamily="34" charset="-122"/>
                <a:ea typeface="微软雅黑" panose="020B0503020204020204" pitchFamily="34" charset="-122"/>
              </a:rPr>
              <a:t> ~1000 </a:t>
            </a:r>
            <a:r>
              <a:rPr lang="en-US" altLang="zh-CN" sz="1600" b="0" kern="0" dirty="0">
                <a:latin typeface="微软雅黑" panose="020B0503020204020204" pitchFamily="34" charset="-122"/>
                <a:ea typeface="微软雅黑" panose="020B0503020204020204" pitchFamily="34" charset="-122"/>
              </a:rPr>
              <a:t>shots before it goes into the dangerous parameter space</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For ITER, the training data might be more limited</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Our solution: predict-first neural network(PFNN)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A new paradigm of disruption predictors that utilizing physical information to alleviate the data-hungry problem</a:t>
            </a:r>
          </a:p>
        </p:txBody>
      </p:sp>
      <p:sp>
        <p:nvSpPr>
          <p:cNvPr id="3" name="内容占位符 1">
            <a:extLst>
              <a:ext uri="{FF2B5EF4-FFF2-40B4-BE49-F238E27FC236}">
                <a16:creationId xmlns:a16="http://schemas.microsoft.com/office/drawing/2014/main" id="{AC62F0D3-BC87-E196-97BE-06BBF4BB2B1E}"/>
              </a:ext>
            </a:extLst>
          </p:cNvPr>
          <p:cNvSpPr txBox="1">
            <a:spLocks/>
          </p:cNvSpPr>
          <p:nvPr/>
        </p:nvSpPr>
        <p:spPr>
          <a:xfrm>
            <a:off x="203653" y="5595781"/>
            <a:ext cx="4878710"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HL-2A</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2</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Disruption is</a:t>
            </a:r>
            <a:r>
              <a:rPr lang="zh-CN" altLang="en-US" sz="1600" b="0" kern="0" dirty="0">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not so dangerous</a:t>
            </a:r>
          </a:p>
        </p:txBody>
      </p:sp>
      <p:sp>
        <p:nvSpPr>
          <p:cNvPr id="8" name="箭头: 右 7">
            <a:extLst>
              <a:ext uri="{FF2B5EF4-FFF2-40B4-BE49-F238E27FC236}">
                <a16:creationId xmlns:a16="http://schemas.microsoft.com/office/drawing/2014/main" id="{A3CDB6A5-DAD5-8F55-380F-5A33FAF9FE5D}"/>
              </a:ext>
            </a:extLst>
          </p:cNvPr>
          <p:cNvSpPr/>
          <p:nvPr/>
        </p:nvSpPr>
        <p:spPr>
          <a:xfrm>
            <a:off x="291214" y="3174905"/>
            <a:ext cx="11336866" cy="623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1">
            <a:extLst>
              <a:ext uri="{FF2B5EF4-FFF2-40B4-BE49-F238E27FC236}">
                <a16:creationId xmlns:a16="http://schemas.microsoft.com/office/drawing/2014/main" id="{B379E6FA-FC14-42F9-25CB-64BCC9D666E6}"/>
              </a:ext>
            </a:extLst>
          </p:cNvPr>
          <p:cNvSpPr txBox="1">
            <a:spLocks/>
          </p:cNvSpPr>
          <p:nvPr/>
        </p:nvSpPr>
        <p:spPr>
          <a:xfrm>
            <a:off x="3997841" y="5595781"/>
            <a:ext cx="4742121"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HL-3</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3</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Limited disruptions are acceptable</a:t>
            </a:r>
          </a:p>
        </p:txBody>
      </p:sp>
      <p:sp>
        <p:nvSpPr>
          <p:cNvPr id="10" name="内容占位符 1">
            <a:extLst>
              <a:ext uri="{FF2B5EF4-FFF2-40B4-BE49-F238E27FC236}">
                <a16:creationId xmlns:a16="http://schemas.microsoft.com/office/drawing/2014/main" id="{A915BE66-FA03-4560-37E6-C3CD04AA1201}"/>
              </a:ext>
            </a:extLst>
          </p:cNvPr>
          <p:cNvSpPr txBox="1">
            <a:spLocks/>
          </p:cNvSpPr>
          <p:nvPr/>
        </p:nvSpPr>
        <p:spPr>
          <a:xfrm>
            <a:off x="7721669" y="5595781"/>
            <a:ext cx="4434891"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ITER</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4</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A few disruption will damage the device</a:t>
            </a:r>
            <a:endParaRPr lang="zh-CN" altLang="en-US" sz="1600" b="0" kern="0" dirty="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557565E-E630-CED4-F6DE-826E68241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915" y="3930251"/>
            <a:ext cx="2069446" cy="1409582"/>
          </a:xfrm>
          <a:prstGeom prst="rect">
            <a:avLst/>
          </a:prstGeom>
          <a:effectLst>
            <a:softEdge rad="0"/>
          </a:effectLst>
        </p:spPr>
      </p:pic>
      <p:pic>
        <p:nvPicPr>
          <p:cNvPr id="14" name="图片 13">
            <a:extLst>
              <a:ext uri="{FF2B5EF4-FFF2-40B4-BE49-F238E27FC236}">
                <a16:creationId xmlns:a16="http://schemas.microsoft.com/office/drawing/2014/main" id="{44159850-1CE0-D7D4-FC18-D83018485B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0094" y="3958701"/>
            <a:ext cx="2054262" cy="1381131"/>
          </a:xfrm>
          <a:prstGeom prst="rect">
            <a:avLst/>
          </a:prstGeom>
          <a:effectLst>
            <a:softEdge rad="0"/>
          </a:effectLst>
        </p:spPr>
      </p:pic>
      <p:pic>
        <p:nvPicPr>
          <p:cNvPr id="16" name="Picture 4" descr="https://www.oeaw.ac.at/fileadmin/subsites/_processed_/7/3/csm_ITER_2_1023aef272.png">
            <a:extLst>
              <a:ext uri="{FF2B5EF4-FFF2-40B4-BE49-F238E27FC236}">
                <a16:creationId xmlns:a16="http://schemas.microsoft.com/office/drawing/2014/main" id="{CD0DEA15-9548-90BC-35C8-0075A129B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9769" y="3798475"/>
            <a:ext cx="1872208" cy="184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3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Paradigm of PFNN</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11126" y="802005"/>
            <a:ext cx="11391014"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Stage 1: embedding physical information by predict-first tasks</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Stage 2: gets better performance on disruption prediction with limited training data</a:t>
            </a:r>
          </a:p>
        </p:txBody>
      </p:sp>
      <p:sp>
        <p:nvSpPr>
          <p:cNvPr id="6" name="文本框 5">
            <a:extLst>
              <a:ext uri="{FF2B5EF4-FFF2-40B4-BE49-F238E27FC236}">
                <a16:creationId xmlns:a16="http://schemas.microsoft.com/office/drawing/2014/main" id="{E8D0C9CF-B195-0F93-82A7-62AAA5645B2C}"/>
              </a:ext>
            </a:extLst>
          </p:cNvPr>
          <p:cNvSpPr txBox="1"/>
          <p:nvPr/>
        </p:nvSpPr>
        <p:spPr>
          <a:xfrm>
            <a:off x="410935" y="6192014"/>
            <a:ext cx="5359001"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paradigm PFNN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B7B0BB-BC38-3709-FC73-E8761276ACFC}"/>
              </a:ext>
            </a:extLst>
          </p:cNvPr>
          <p:cNvSpPr txBox="1"/>
          <p:nvPr/>
        </p:nvSpPr>
        <p:spPr>
          <a:xfrm>
            <a:off x="5904614" y="6192013"/>
            <a:ext cx="6092802"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PFNN is expected to get better performance with limited data</a:t>
            </a:r>
          </a:p>
        </p:txBody>
      </p:sp>
      <p:pic>
        <p:nvPicPr>
          <p:cNvPr id="7" name="图片 6">
            <a:extLst>
              <a:ext uri="{FF2B5EF4-FFF2-40B4-BE49-F238E27FC236}">
                <a16:creationId xmlns:a16="http://schemas.microsoft.com/office/drawing/2014/main" id="{BBABB2A1-8A15-C0AE-0025-D20DE0A9A7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935" y="1816351"/>
            <a:ext cx="5359001" cy="4392479"/>
          </a:xfrm>
          <a:prstGeom prst="rect">
            <a:avLst/>
          </a:prstGeom>
          <a:noFill/>
          <a:ln>
            <a:noFill/>
          </a:ln>
        </p:spPr>
      </p:pic>
      <p:pic>
        <p:nvPicPr>
          <p:cNvPr id="9" name="图片 8">
            <a:extLst>
              <a:ext uri="{FF2B5EF4-FFF2-40B4-BE49-F238E27FC236}">
                <a16:creationId xmlns:a16="http://schemas.microsoft.com/office/drawing/2014/main" id="{EDF77382-4120-C1EE-D276-89B52D0F073B}"/>
              </a:ext>
            </a:extLst>
          </p:cNvPr>
          <p:cNvPicPr>
            <a:picLocks noChangeAspect="1"/>
          </p:cNvPicPr>
          <p:nvPr/>
        </p:nvPicPr>
        <p:blipFill rotWithShape="1">
          <a:blip r:embed="rId8">
            <a:extLst>
              <a:ext uri="{28A0092B-C50C-407E-A947-70E740481C1C}">
                <a14:useLocalDpi xmlns:a14="http://schemas.microsoft.com/office/drawing/2010/main" val="0"/>
              </a:ext>
            </a:extLst>
          </a:blip>
          <a:srcRect l="3832" t="6765" r="7968"/>
          <a:stretch/>
        </p:blipFill>
        <p:spPr>
          <a:xfrm>
            <a:off x="5904614" y="1816350"/>
            <a:ext cx="6092802" cy="4375663"/>
          </a:xfrm>
          <a:prstGeom prst="rect">
            <a:avLst/>
          </a:prstGeom>
        </p:spPr>
      </p:pic>
    </p:spTree>
    <p:extLst>
      <p:ext uri="{BB962C8B-B14F-4D97-AF65-F5344CB8AC3E}">
        <p14:creationId xmlns:p14="http://schemas.microsoft.com/office/powerpoint/2010/main" val="1258621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751026" y="1293383"/>
            <a:ext cx="6703784"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PFNN development in HL-2A</a:t>
            </a:r>
            <a:endParaRPr lang="en-US" altLang="zh-CN" sz="2800" b="1" noProof="0" dirty="0">
              <a:ln>
                <a:noFill/>
              </a:ln>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Challenge of disruption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PFNN development in</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08699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HL-2A Tokamak</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79151" y="879019"/>
            <a:ext cx="11600198"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A medium sized tokamak, where disruptions are not so serious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39351 shots are accumulated during operation of 20 years, supporting a thorough algorithm exploration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In this research we randomly selected a small subset(~1500 shots) to study the algorithm performance when training data is limited (as in future devices)</a:t>
            </a:r>
          </a:p>
        </p:txBody>
      </p:sp>
      <p:sp>
        <p:nvSpPr>
          <p:cNvPr id="6" name="文本框 5">
            <a:extLst>
              <a:ext uri="{FF2B5EF4-FFF2-40B4-BE49-F238E27FC236}">
                <a16:creationId xmlns:a16="http://schemas.microsoft.com/office/drawing/2014/main" id="{E8D0C9CF-B195-0F93-82A7-62AAA5645B2C}"/>
              </a:ext>
            </a:extLst>
          </p:cNvPr>
          <p:cNvSpPr txBox="1"/>
          <p:nvPr/>
        </p:nvSpPr>
        <p:spPr>
          <a:xfrm>
            <a:off x="235524" y="5953964"/>
            <a:ext cx="4013200"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overview of HL-2A tokamak</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4427029" y="5953964"/>
            <a:ext cx="7495614"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Several milestones achieved during HL-2A’s operation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3" name="Picture 3">
            <a:extLst>
              <a:ext uri="{FF2B5EF4-FFF2-40B4-BE49-F238E27FC236}">
                <a16:creationId xmlns:a16="http://schemas.microsoft.com/office/drawing/2014/main" id="{0C767885-FBA5-123F-FDA4-5F36B927FF87}"/>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235524" y="3046657"/>
            <a:ext cx="40132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descr="temp">
            <a:extLst>
              <a:ext uri="{FF2B5EF4-FFF2-40B4-BE49-F238E27FC236}">
                <a16:creationId xmlns:a16="http://schemas.microsoft.com/office/drawing/2014/main" id="{6262EF0A-4F98-75A3-18F6-8EC335B1DA36}"/>
              </a:ext>
            </a:extLst>
          </p:cNvPr>
          <p:cNvPicPr>
            <a:picLocks noChangeAspect="1"/>
          </p:cNvPicPr>
          <p:nvPr/>
        </p:nvPicPr>
        <p:blipFill>
          <a:blip r:embed="rId9"/>
          <a:stretch>
            <a:fillRect/>
          </a:stretch>
        </p:blipFill>
        <p:spPr>
          <a:xfrm>
            <a:off x="4427029" y="2608341"/>
            <a:ext cx="7708265" cy="3402330"/>
          </a:xfrm>
          <a:prstGeom prst="rect">
            <a:avLst/>
          </a:prstGeom>
        </p:spPr>
      </p:pic>
    </p:spTree>
    <p:extLst>
      <p:ext uri="{BB962C8B-B14F-4D97-AF65-F5344CB8AC3E}">
        <p14:creationId xmlns:p14="http://schemas.microsoft.com/office/powerpoint/2010/main" val="159551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 of predict-first tasks</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60744" y="879019"/>
            <a:ext cx="11454810" cy="2329754"/>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Physical knowledge hidden in the input and output of three prediction tasks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Electron temperature(</a:t>
            </a:r>
            <a:r>
              <a:rPr lang="en-US" altLang="zh-CN" sz="1600" kern="0" dirty="0" err="1">
                <a:latin typeface="微软雅黑" panose="020B0503020204020204" pitchFamily="34" charset="-122"/>
                <a:ea typeface="微软雅黑" panose="020B0503020204020204" pitchFamily="34" charset="-122"/>
              </a:rPr>
              <a:t>Te</a:t>
            </a:r>
            <a:r>
              <a:rPr lang="en-US" altLang="zh-CN" sz="1600" b="0" kern="0" dirty="0">
                <a:latin typeface="微软雅黑" panose="020B0503020204020204" pitchFamily="34" charset="-122"/>
                <a:ea typeface="微软雅黑" panose="020B0503020204020204" pitchFamily="34" charset="-122"/>
              </a:rPr>
              <a:t>) prediction: energy balance in plasma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Electron density(</a:t>
            </a:r>
            <a:r>
              <a:rPr lang="en-US" altLang="zh-CN" sz="1600" kern="0" dirty="0">
                <a:latin typeface="微软雅黑" panose="020B0503020204020204" pitchFamily="34" charset="-122"/>
                <a:ea typeface="微软雅黑" panose="020B0503020204020204" pitchFamily="34" charset="-122"/>
              </a:rPr>
              <a:t>ne</a:t>
            </a:r>
            <a:r>
              <a:rPr lang="en-US" altLang="zh-CN" sz="1600" b="0" kern="0" dirty="0">
                <a:latin typeface="微软雅黑" panose="020B0503020204020204" pitchFamily="34" charset="-122"/>
                <a:ea typeface="微软雅黑" panose="020B0503020204020204" pitchFamily="34" charset="-122"/>
              </a:rPr>
              <a:t>) prediction: particle balance in plasma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Horizontal displacement(</a:t>
            </a:r>
            <a:r>
              <a:rPr lang="en-US" altLang="zh-CN" sz="1600" kern="0" dirty="0">
                <a:latin typeface="微软雅黑" panose="020B0503020204020204" pitchFamily="34" charset="-122"/>
                <a:ea typeface="微软雅黑" panose="020B0503020204020204" pitchFamily="34" charset="-122"/>
              </a:rPr>
              <a:t>Dh</a:t>
            </a:r>
            <a:r>
              <a:rPr lang="en-US" altLang="zh-CN" sz="1600" b="0" kern="0" dirty="0">
                <a:latin typeface="微软雅黑" panose="020B0503020204020204" pitchFamily="34" charset="-122"/>
                <a:ea typeface="微软雅黑" panose="020B0503020204020204" pitchFamily="34" charset="-122"/>
              </a:rPr>
              <a:t>) prediction: momentum balance in plasma</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A key hyper-parameter: prediction interval</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To be in accord with the time-scale of plasma evolution</a:t>
            </a:r>
          </a:p>
        </p:txBody>
      </p:sp>
      <p:sp>
        <p:nvSpPr>
          <p:cNvPr id="6" name="文本框 5">
            <a:extLst>
              <a:ext uri="{FF2B5EF4-FFF2-40B4-BE49-F238E27FC236}">
                <a16:creationId xmlns:a16="http://schemas.microsoft.com/office/drawing/2014/main" id="{E8D0C9CF-B195-0F93-82A7-62AAA5645B2C}"/>
              </a:ext>
            </a:extLst>
          </p:cNvPr>
          <p:cNvSpPr txBox="1"/>
          <p:nvPr/>
        </p:nvSpPr>
        <p:spPr>
          <a:xfrm>
            <a:off x="359406" y="6171998"/>
            <a:ext cx="4334617"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Input and output of </a:t>
            </a:r>
            <a:r>
              <a:rPr lang="en-US" altLang="zh-CN" sz="1400" b="1" dirty="0" err="1">
                <a:solidFill>
                  <a:srgbClr val="0066CC"/>
                </a:solidFill>
                <a:latin typeface="微软雅黑" panose="020B0503020204020204" pitchFamily="34" charset="-122"/>
                <a:ea typeface="微软雅黑" panose="020B0503020204020204" pitchFamily="34" charset="-122"/>
              </a:rPr>
              <a:t>Te</a:t>
            </a:r>
            <a:r>
              <a:rPr lang="en-US" altLang="zh-CN" sz="1400" b="1" dirty="0">
                <a:solidFill>
                  <a:srgbClr val="0066CC"/>
                </a:solidFill>
                <a:latin typeface="微软雅黑" panose="020B0503020204020204" pitchFamily="34" charset="-122"/>
                <a:ea typeface="微软雅黑" panose="020B0503020204020204" pitchFamily="34" charset="-122"/>
              </a:rPr>
              <a:t> prediction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D7806B36-58AB-375E-3BEF-38B976FC47A8}"/>
              </a:ext>
            </a:extLst>
          </p:cNvPr>
          <p:cNvSpPr txBox="1"/>
          <p:nvPr/>
        </p:nvSpPr>
        <p:spPr>
          <a:xfrm>
            <a:off x="4245331" y="6171998"/>
            <a:ext cx="3791154"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Input and output of Ne prediction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5">
            <a:extLst>
              <a:ext uri="{FF2B5EF4-FFF2-40B4-BE49-F238E27FC236}">
                <a16:creationId xmlns:a16="http://schemas.microsoft.com/office/drawing/2014/main" id="{E8D0C9CF-B195-0F93-82A7-62AAA5645B2C}"/>
              </a:ext>
            </a:extLst>
          </p:cNvPr>
          <p:cNvSpPr txBox="1"/>
          <p:nvPr/>
        </p:nvSpPr>
        <p:spPr>
          <a:xfrm>
            <a:off x="8275600" y="6168779"/>
            <a:ext cx="3540719"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Input and output of Dh prediction</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1026" name="图片 11" descr="C:\Documents and Settings\mao\Application Data\Tencent\Users\1279436147\QQ\WinTemp\RichOle\8J3$@9N9]46BY]~GN299V1L.jpg">
            <a:extLst>
              <a:ext uri="{FF2B5EF4-FFF2-40B4-BE49-F238E27FC236}">
                <a16:creationId xmlns:a16="http://schemas.microsoft.com/office/drawing/2014/main" id="{17DAC73F-7AD6-4660-326E-2343EC023D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5032" y="3815608"/>
            <a:ext cx="1145347" cy="17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圆角 6">
            <a:extLst>
              <a:ext uri="{FF2B5EF4-FFF2-40B4-BE49-F238E27FC236}">
                <a16:creationId xmlns:a16="http://schemas.microsoft.com/office/drawing/2014/main" id="{4307191C-7657-FFA1-238E-41D97F3A547C}"/>
              </a:ext>
            </a:extLst>
          </p:cNvPr>
          <p:cNvSpPr/>
          <p:nvPr/>
        </p:nvSpPr>
        <p:spPr>
          <a:xfrm>
            <a:off x="63795" y="3839980"/>
            <a:ext cx="1516914"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Heating powers</a:t>
            </a:r>
          </a:p>
          <a:p>
            <a:pPr algn="ctr"/>
            <a:r>
              <a:rPr lang="en-US" altLang="zh-CN" sz="1200" b="1" dirty="0">
                <a:solidFill>
                  <a:schemeClr val="tx1"/>
                </a:solidFill>
              </a:rPr>
              <a:t>NBI, EC,</a:t>
            </a:r>
            <a:r>
              <a:rPr lang="zh-CN" altLang="en-US" sz="1200" b="1" dirty="0">
                <a:solidFill>
                  <a:schemeClr val="tx1"/>
                </a:solidFill>
              </a:rPr>
              <a:t> </a:t>
            </a:r>
            <a:r>
              <a:rPr lang="en-US" altLang="zh-CN" sz="1200" b="1" dirty="0">
                <a:solidFill>
                  <a:schemeClr val="tx1"/>
                </a:solidFill>
              </a:rPr>
              <a:t>LH, Ohm</a:t>
            </a:r>
            <a:endParaRPr lang="zh-CN" altLang="en-US" sz="1200" b="1" dirty="0">
              <a:solidFill>
                <a:schemeClr val="tx1"/>
              </a:solidFill>
            </a:endParaRPr>
          </a:p>
        </p:txBody>
      </p:sp>
      <p:sp>
        <p:nvSpPr>
          <p:cNvPr id="8" name="矩形: 圆角 7">
            <a:extLst>
              <a:ext uri="{FF2B5EF4-FFF2-40B4-BE49-F238E27FC236}">
                <a16:creationId xmlns:a16="http://schemas.microsoft.com/office/drawing/2014/main" id="{1D890C3A-B38E-1421-66ED-0D4DC55CA885}"/>
              </a:ext>
            </a:extLst>
          </p:cNvPr>
          <p:cNvSpPr/>
          <p:nvPr/>
        </p:nvSpPr>
        <p:spPr>
          <a:xfrm>
            <a:off x="63795" y="4444002"/>
            <a:ext cx="1516914"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Radiated powers</a:t>
            </a:r>
          </a:p>
          <a:p>
            <a:pPr algn="ctr"/>
            <a:r>
              <a:rPr lang="en-US" altLang="zh-CN" sz="1200" b="1" dirty="0">
                <a:solidFill>
                  <a:schemeClr val="tx1"/>
                </a:solidFill>
              </a:rPr>
              <a:t>(bolometer)</a:t>
            </a:r>
            <a:endParaRPr lang="zh-CN" altLang="en-US" sz="1200" b="1" dirty="0">
              <a:solidFill>
                <a:schemeClr val="tx1"/>
              </a:solidFill>
            </a:endParaRPr>
          </a:p>
        </p:txBody>
      </p:sp>
      <p:sp>
        <p:nvSpPr>
          <p:cNvPr id="9" name="矩形: 圆角 8">
            <a:extLst>
              <a:ext uri="{FF2B5EF4-FFF2-40B4-BE49-F238E27FC236}">
                <a16:creationId xmlns:a16="http://schemas.microsoft.com/office/drawing/2014/main" id="{BBE120CA-EA49-965E-1482-D02F626D06D2}"/>
              </a:ext>
            </a:extLst>
          </p:cNvPr>
          <p:cNvSpPr/>
          <p:nvPr/>
        </p:nvSpPr>
        <p:spPr>
          <a:xfrm>
            <a:off x="63795" y="5048024"/>
            <a:ext cx="1516914"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Transport loss</a:t>
            </a:r>
          </a:p>
          <a:p>
            <a:pPr algn="ctr"/>
            <a:r>
              <a:rPr lang="en-US" altLang="zh-CN" sz="1200" b="1" dirty="0">
                <a:solidFill>
                  <a:schemeClr val="tx1"/>
                </a:solidFill>
              </a:rPr>
              <a:t>(MHD intensity)</a:t>
            </a:r>
            <a:endParaRPr lang="zh-CN" altLang="en-US" sz="1200" b="1" dirty="0">
              <a:solidFill>
                <a:schemeClr val="tx1"/>
              </a:solidFill>
            </a:endParaRPr>
          </a:p>
        </p:txBody>
      </p:sp>
      <p:sp>
        <p:nvSpPr>
          <p:cNvPr id="10" name="矩形: 圆角 9">
            <a:extLst>
              <a:ext uri="{FF2B5EF4-FFF2-40B4-BE49-F238E27FC236}">
                <a16:creationId xmlns:a16="http://schemas.microsoft.com/office/drawing/2014/main" id="{936931D8-1F7A-59C5-A7F8-E543783C1E8A}"/>
              </a:ext>
            </a:extLst>
          </p:cNvPr>
          <p:cNvSpPr/>
          <p:nvPr/>
        </p:nvSpPr>
        <p:spPr>
          <a:xfrm>
            <a:off x="63795" y="5652047"/>
            <a:ext cx="1516914"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Cold density source</a:t>
            </a:r>
          </a:p>
          <a:p>
            <a:pPr algn="ctr"/>
            <a:r>
              <a:rPr lang="en-US" altLang="zh-CN" sz="1200" b="1" dirty="0">
                <a:solidFill>
                  <a:schemeClr val="tx1"/>
                </a:solidFill>
              </a:rPr>
              <a:t>(gas puffing, PWI)</a:t>
            </a:r>
            <a:endParaRPr lang="zh-CN" altLang="en-US" sz="1200" b="1" dirty="0">
              <a:solidFill>
                <a:schemeClr val="tx1"/>
              </a:solidFill>
            </a:endParaRPr>
          </a:p>
        </p:txBody>
      </p:sp>
      <p:sp>
        <p:nvSpPr>
          <p:cNvPr id="11" name="矩形: 圆角 10">
            <a:extLst>
              <a:ext uri="{FF2B5EF4-FFF2-40B4-BE49-F238E27FC236}">
                <a16:creationId xmlns:a16="http://schemas.microsoft.com/office/drawing/2014/main" id="{7276ECC2-D7ED-F1AC-DAF7-14B763E0F31E}"/>
              </a:ext>
            </a:extLst>
          </p:cNvPr>
          <p:cNvSpPr/>
          <p:nvPr/>
        </p:nvSpPr>
        <p:spPr>
          <a:xfrm>
            <a:off x="63795" y="3235958"/>
            <a:ext cx="1516914"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solidFill>
                  <a:schemeClr val="tx1"/>
                </a:solidFill>
              </a:rPr>
              <a:t>Te</a:t>
            </a:r>
            <a:r>
              <a:rPr lang="en-US" altLang="zh-CN" sz="1200" b="1" dirty="0">
                <a:solidFill>
                  <a:schemeClr val="tx1"/>
                </a:solidFill>
              </a:rPr>
              <a:t>(t=T)</a:t>
            </a:r>
            <a:endParaRPr lang="zh-CN" altLang="en-US" sz="1200" b="1" dirty="0">
              <a:solidFill>
                <a:schemeClr val="tx1"/>
              </a:solidFill>
            </a:endParaRPr>
          </a:p>
        </p:txBody>
      </p:sp>
      <p:sp>
        <p:nvSpPr>
          <p:cNvPr id="12" name="矩形: 圆角 11">
            <a:extLst>
              <a:ext uri="{FF2B5EF4-FFF2-40B4-BE49-F238E27FC236}">
                <a16:creationId xmlns:a16="http://schemas.microsoft.com/office/drawing/2014/main" id="{4C66A724-8233-DDCB-6A67-3520313E7D24}"/>
              </a:ext>
            </a:extLst>
          </p:cNvPr>
          <p:cNvSpPr/>
          <p:nvPr/>
        </p:nvSpPr>
        <p:spPr>
          <a:xfrm>
            <a:off x="3306122" y="4456969"/>
            <a:ext cx="918547" cy="431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solidFill>
                  <a:schemeClr val="tx1"/>
                </a:solidFill>
              </a:rPr>
              <a:t>Te</a:t>
            </a:r>
            <a:endParaRPr lang="en-US" altLang="zh-CN" sz="1200" b="1" dirty="0">
              <a:solidFill>
                <a:schemeClr val="tx1"/>
              </a:solidFill>
            </a:endParaRPr>
          </a:p>
          <a:p>
            <a:pPr algn="ctr"/>
            <a:r>
              <a:rPr lang="en-US" altLang="zh-CN" sz="1200" b="1" dirty="0">
                <a:solidFill>
                  <a:schemeClr val="tx1"/>
                </a:solidFill>
              </a:rPr>
              <a:t>t=T+30ms</a:t>
            </a:r>
            <a:endParaRPr lang="zh-CN" altLang="en-US" sz="1200" b="1" dirty="0">
              <a:solidFill>
                <a:schemeClr val="tx1"/>
              </a:solidFill>
            </a:endParaRPr>
          </a:p>
        </p:txBody>
      </p:sp>
      <p:sp>
        <p:nvSpPr>
          <p:cNvPr id="13" name="右大括号 12">
            <a:extLst>
              <a:ext uri="{FF2B5EF4-FFF2-40B4-BE49-F238E27FC236}">
                <a16:creationId xmlns:a16="http://schemas.microsoft.com/office/drawing/2014/main" id="{7C6CB8F9-A294-4D4A-9F8A-96B351A11DE3}"/>
              </a:ext>
            </a:extLst>
          </p:cNvPr>
          <p:cNvSpPr/>
          <p:nvPr/>
        </p:nvSpPr>
        <p:spPr>
          <a:xfrm>
            <a:off x="1619719" y="3294538"/>
            <a:ext cx="351458" cy="2729143"/>
          </a:xfrm>
          <a:prstGeom prst="rightBrace">
            <a:avLst>
              <a:gd name="adj1" fmla="val 8333"/>
              <a:gd name="adj2" fmla="val 50511"/>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E2F53D0B-704D-09BF-9BFE-054D26E5C199}"/>
              </a:ext>
            </a:extLst>
          </p:cNvPr>
          <p:cNvSpPr/>
          <p:nvPr/>
        </p:nvSpPr>
        <p:spPr>
          <a:xfrm>
            <a:off x="3042683" y="4537685"/>
            <a:ext cx="24158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1" descr="C:\Documents and Settings\mao\Application Data\Tencent\Users\1279436147\QQ\WinTemp\RichOle\8J3$@9N9]46BY]~GN299V1L.jpg">
            <a:extLst>
              <a:ext uri="{FF2B5EF4-FFF2-40B4-BE49-F238E27FC236}">
                <a16:creationId xmlns:a16="http://schemas.microsoft.com/office/drawing/2014/main" id="{92AD9035-3E9D-2289-37B4-5974FAD9E7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6941" y="3809209"/>
            <a:ext cx="1145347" cy="17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圆角 15">
            <a:extLst>
              <a:ext uri="{FF2B5EF4-FFF2-40B4-BE49-F238E27FC236}">
                <a16:creationId xmlns:a16="http://schemas.microsoft.com/office/drawing/2014/main" id="{D5ABEC44-1D93-D58B-3414-AC8936B8FD37}"/>
              </a:ext>
            </a:extLst>
          </p:cNvPr>
          <p:cNvSpPr/>
          <p:nvPr/>
        </p:nvSpPr>
        <p:spPr>
          <a:xfrm>
            <a:off x="4308056" y="3918019"/>
            <a:ext cx="1283521" cy="611713"/>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Injected density</a:t>
            </a:r>
          </a:p>
          <a:p>
            <a:pPr algn="ctr"/>
            <a:r>
              <a:rPr lang="en-US" altLang="zh-CN" sz="1200" b="1" dirty="0">
                <a:solidFill>
                  <a:schemeClr val="tx1"/>
                </a:solidFill>
              </a:rPr>
              <a:t>(gas puffing, NBI, SMBI)</a:t>
            </a:r>
            <a:endParaRPr lang="zh-CN" altLang="en-US" sz="1200" b="1" dirty="0">
              <a:solidFill>
                <a:schemeClr val="tx1"/>
              </a:solidFill>
            </a:endParaRPr>
          </a:p>
        </p:txBody>
      </p:sp>
      <p:sp>
        <p:nvSpPr>
          <p:cNvPr id="18" name="矩形: 圆角 17">
            <a:extLst>
              <a:ext uri="{FF2B5EF4-FFF2-40B4-BE49-F238E27FC236}">
                <a16:creationId xmlns:a16="http://schemas.microsoft.com/office/drawing/2014/main" id="{F82E3346-A442-D5D0-F9EE-0238282385A8}"/>
              </a:ext>
            </a:extLst>
          </p:cNvPr>
          <p:cNvSpPr/>
          <p:nvPr/>
        </p:nvSpPr>
        <p:spPr>
          <a:xfrm>
            <a:off x="4303352" y="4783423"/>
            <a:ext cx="1283521" cy="611713"/>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Transport loss</a:t>
            </a:r>
          </a:p>
          <a:p>
            <a:pPr algn="ctr"/>
            <a:r>
              <a:rPr lang="en-US" altLang="zh-CN" sz="1200" b="1" dirty="0">
                <a:solidFill>
                  <a:schemeClr val="tx1"/>
                </a:solidFill>
              </a:rPr>
              <a:t>(MHD intensity, Dα,</a:t>
            </a:r>
            <a:r>
              <a:rPr lang="zh-CN" altLang="en-US" sz="1200" b="1" dirty="0">
                <a:solidFill>
                  <a:schemeClr val="tx1"/>
                </a:solidFill>
              </a:rPr>
              <a:t> </a:t>
            </a:r>
            <a:r>
              <a:rPr lang="en-US" altLang="zh-CN" sz="1200" b="1" dirty="0">
                <a:solidFill>
                  <a:schemeClr val="tx1"/>
                </a:solidFill>
              </a:rPr>
              <a:t>div)</a:t>
            </a:r>
            <a:endParaRPr lang="zh-CN" altLang="en-US" sz="1200" b="1" dirty="0">
              <a:solidFill>
                <a:schemeClr val="tx1"/>
              </a:solidFill>
            </a:endParaRPr>
          </a:p>
        </p:txBody>
      </p:sp>
      <p:sp>
        <p:nvSpPr>
          <p:cNvPr id="19" name="矩形: 圆角 18">
            <a:extLst>
              <a:ext uri="{FF2B5EF4-FFF2-40B4-BE49-F238E27FC236}">
                <a16:creationId xmlns:a16="http://schemas.microsoft.com/office/drawing/2014/main" id="{04804CFD-C854-27F7-21D5-9B11EFF36124}"/>
              </a:ext>
            </a:extLst>
          </p:cNvPr>
          <p:cNvSpPr/>
          <p:nvPr/>
        </p:nvSpPr>
        <p:spPr>
          <a:xfrm>
            <a:off x="4308056" y="5648828"/>
            <a:ext cx="1283521"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PWI intensity</a:t>
            </a:r>
            <a:endParaRPr lang="zh-CN" altLang="en-US" sz="1200" b="1" dirty="0">
              <a:solidFill>
                <a:schemeClr val="tx1"/>
              </a:solidFill>
            </a:endParaRPr>
          </a:p>
        </p:txBody>
      </p:sp>
      <p:sp>
        <p:nvSpPr>
          <p:cNvPr id="20" name="矩形: 圆角 19">
            <a:extLst>
              <a:ext uri="{FF2B5EF4-FFF2-40B4-BE49-F238E27FC236}">
                <a16:creationId xmlns:a16="http://schemas.microsoft.com/office/drawing/2014/main" id="{A3093175-19BE-DFA9-541E-EAF0C3AE16E6}"/>
              </a:ext>
            </a:extLst>
          </p:cNvPr>
          <p:cNvSpPr/>
          <p:nvPr/>
        </p:nvSpPr>
        <p:spPr>
          <a:xfrm>
            <a:off x="4308056" y="3232739"/>
            <a:ext cx="1283521"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ne(t=T)</a:t>
            </a:r>
            <a:endParaRPr lang="zh-CN" altLang="en-US" sz="1200" b="1" dirty="0">
              <a:solidFill>
                <a:schemeClr val="tx1"/>
              </a:solidFill>
            </a:endParaRPr>
          </a:p>
        </p:txBody>
      </p:sp>
      <p:sp>
        <p:nvSpPr>
          <p:cNvPr id="21" name="矩形: 圆角 20">
            <a:extLst>
              <a:ext uri="{FF2B5EF4-FFF2-40B4-BE49-F238E27FC236}">
                <a16:creationId xmlns:a16="http://schemas.microsoft.com/office/drawing/2014/main" id="{AF612BD7-2EFA-5AA7-0234-DD23C2F1645C}"/>
              </a:ext>
            </a:extLst>
          </p:cNvPr>
          <p:cNvSpPr/>
          <p:nvPr/>
        </p:nvSpPr>
        <p:spPr>
          <a:xfrm>
            <a:off x="7295728" y="4439574"/>
            <a:ext cx="955144" cy="431589"/>
          </a:xfrm>
          <a:prstGeom prst="round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ne</a:t>
            </a:r>
          </a:p>
          <a:p>
            <a:pPr algn="ctr"/>
            <a:r>
              <a:rPr lang="en-US" altLang="zh-CN" sz="1200" b="1" dirty="0">
                <a:solidFill>
                  <a:schemeClr val="tx1"/>
                </a:solidFill>
              </a:rPr>
              <a:t>t=T+30ms</a:t>
            </a:r>
            <a:endParaRPr lang="zh-CN" altLang="en-US" sz="1200" b="1" dirty="0">
              <a:solidFill>
                <a:schemeClr val="tx1"/>
              </a:solidFill>
            </a:endParaRPr>
          </a:p>
        </p:txBody>
      </p:sp>
      <p:sp>
        <p:nvSpPr>
          <p:cNvPr id="22" name="右大括号 21">
            <a:extLst>
              <a:ext uri="{FF2B5EF4-FFF2-40B4-BE49-F238E27FC236}">
                <a16:creationId xmlns:a16="http://schemas.microsoft.com/office/drawing/2014/main" id="{14E7053C-C984-208F-E99A-67089363E33D}"/>
              </a:ext>
            </a:extLst>
          </p:cNvPr>
          <p:cNvSpPr/>
          <p:nvPr/>
        </p:nvSpPr>
        <p:spPr>
          <a:xfrm>
            <a:off x="5602234" y="3291319"/>
            <a:ext cx="351458" cy="2729143"/>
          </a:xfrm>
          <a:prstGeom prst="rightBrace">
            <a:avLst>
              <a:gd name="adj1" fmla="val 8333"/>
              <a:gd name="adj2" fmla="val 50511"/>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2B216FC0-1C10-7F88-C237-F57252771E96}"/>
              </a:ext>
            </a:extLst>
          </p:cNvPr>
          <p:cNvSpPr/>
          <p:nvPr/>
        </p:nvSpPr>
        <p:spPr>
          <a:xfrm>
            <a:off x="7018112" y="4534466"/>
            <a:ext cx="238062" cy="307777"/>
          </a:xfrm>
          <a:prstGeom prst="rightArrow">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11" descr="C:\Documents and Settings\mao\Application Data\Tencent\Users\1279436147\QQ\WinTemp\RichOle\8J3$@9N9]46BY]~GN299V1L.jpg">
            <a:extLst>
              <a:ext uri="{FF2B5EF4-FFF2-40B4-BE49-F238E27FC236}">
                <a16:creationId xmlns:a16="http://schemas.microsoft.com/office/drawing/2014/main" id="{8C88C053-70BD-8E7A-F5A4-A7CA9ABD7F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8061" y="3733277"/>
            <a:ext cx="1145347" cy="17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圆角 25">
            <a:extLst>
              <a:ext uri="{FF2B5EF4-FFF2-40B4-BE49-F238E27FC236}">
                <a16:creationId xmlns:a16="http://schemas.microsoft.com/office/drawing/2014/main" id="{F7244918-9978-0023-EE75-BF24364C8543}"/>
              </a:ext>
            </a:extLst>
          </p:cNvPr>
          <p:cNvSpPr/>
          <p:nvPr/>
        </p:nvSpPr>
        <p:spPr>
          <a:xfrm>
            <a:off x="8326466" y="3788618"/>
            <a:ext cx="1216231" cy="61171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Magnetic field</a:t>
            </a:r>
          </a:p>
          <a:p>
            <a:pPr algn="ctr"/>
            <a:r>
              <a:rPr lang="en-US" altLang="zh-CN" sz="1200" b="1" dirty="0">
                <a:solidFill>
                  <a:schemeClr val="tx1"/>
                </a:solidFill>
              </a:rPr>
              <a:t>(Coil currents)</a:t>
            </a:r>
            <a:endParaRPr lang="zh-CN" altLang="en-US" sz="1200" b="1" dirty="0">
              <a:solidFill>
                <a:schemeClr val="tx1"/>
              </a:solidFill>
            </a:endParaRPr>
          </a:p>
        </p:txBody>
      </p:sp>
      <p:sp>
        <p:nvSpPr>
          <p:cNvPr id="27" name="矩形: 圆角 26">
            <a:extLst>
              <a:ext uri="{FF2B5EF4-FFF2-40B4-BE49-F238E27FC236}">
                <a16:creationId xmlns:a16="http://schemas.microsoft.com/office/drawing/2014/main" id="{D152EAD4-729B-6C16-FA0B-21688BD9A52D}"/>
              </a:ext>
            </a:extLst>
          </p:cNvPr>
          <p:cNvSpPr/>
          <p:nvPr/>
        </p:nvSpPr>
        <p:spPr>
          <a:xfrm>
            <a:off x="8321762" y="4600553"/>
            <a:ext cx="1216231" cy="77212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Momentum injection</a:t>
            </a:r>
          </a:p>
          <a:p>
            <a:pPr algn="ctr"/>
            <a:r>
              <a:rPr lang="en-US" altLang="zh-CN" sz="1200" b="1" dirty="0">
                <a:solidFill>
                  <a:schemeClr val="tx1"/>
                </a:solidFill>
              </a:rPr>
              <a:t>(gas puffing, NBI, SMBI)</a:t>
            </a:r>
            <a:endParaRPr lang="zh-CN" altLang="en-US" sz="1200" b="1" dirty="0">
              <a:solidFill>
                <a:schemeClr val="tx1"/>
              </a:solidFill>
            </a:endParaRPr>
          </a:p>
        </p:txBody>
      </p:sp>
      <p:sp>
        <p:nvSpPr>
          <p:cNvPr id="28" name="矩形: 圆角 27">
            <a:extLst>
              <a:ext uri="{FF2B5EF4-FFF2-40B4-BE49-F238E27FC236}">
                <a16:creationId xmlns:a16="http://schemas.microsoft.com/office/drawing/2014/main" id="{639E1B1F-464D-07EC-ABFE-1BA8697A9BD4}"/>
              </a:ext>
            </a:extLst>
          </p:cNvPr>
          <p:cNvSpPr/>
          <p:nvPr/>
        </p:nvSpPr>
        <p:spPr>
          <a:xfrm>
            <a:off x="8326466" y="5572896"/>
            <a:ext cx="121623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PWI intensity</a:t>
            </a:r>
            <a:endParaRPr lang="zh-CN" altLang="en-US" sz="1200" b="1" dirty="0">
              <a:solidFill>
                <a:schemeClr val="tx1"/>
              </a:solidFill>
            </a:endParaRPr>
          </a:p>
        </p:txBody>
      </p:sp>
      <p:sp>
        <p:nvSpPr>
          <p:cNvPr id="29" name="矩形: 圆角 28">
            <a:extLst>
              <a:ext uri="{FF2B5EF4-FFF2-40B4-BE49-F238E27FC236}">
                <a16:creationId xmlns:a16="http://schemas.microsoft.com/office/drawing/2014/main" id="{305C78E9-F623-CDC8-45C4-B84615EC5902}"/>
              </a:ext>
            </a:extLst>
          </p:cNvPr>
          <p:cNvSpPr/>
          <p:nvPr/>
        </p:nvSpPr>
        <p:spPr>
          <a:xfrm>
            <a:off x="8326466" y="3156807"/>
            <a:ext cx="121623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Dh(t=T)</a:t>
            </a:r>
            <a:endParaRPr lang="zh-CN" altLang="en-US" sz="1200" b="1" dirty="0">
              <a:solidFill>
                <a:schemeClr val="tx1"/>
              </a:solidFill>
            </a:endParaRPr>
          </a:p>
        </p:txBody>
      </p:sp>
      <p:sp>
        <p:nvSpPr>
          <p:cNvPr id="30" name="矩形: 圆角 29">
            <a:extLst>
              <a:ext uri="{FF2B5EF4-FFF2-40B4-BE49-F238E27FC236}">
                <a16:creationId xmlns:a16="http://schemas.microsoft.com/office/drawing/2014/main" id="{8EE3EA01-044B-442E-35CB-266398856C95}"/>
              </a:ext>
            </a:extLst>
          </p:cNvPr>
          <p:cNvSpPr/>
          <p:nvPr/>
        </p:nvSpPr>
        <p:spPr>
          <a:xfrm>
            <a:off x="11225581" y="4363642"/>
            <a:ext cx="923891" cy="4315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rPr>
              <a:t>Dh</a:t>
            </a:r>
          </a:p>
          <a:p>
            <a:pPr algn="ctr"/>
            <a:r>
              <a:rPr lang="en-US" altLang="zh-CN" sz="1200" b="1" dirty="0">
                <a:solidFill>
                  <a:schemeClr val="tx1"/>
                </a:solidFill>
              </a:rPr>
              <a:t>t=T+10ms</a:t>
            </a:r>
            <a:endParaRPr lang="zh-CN" altLang="en-US" sz="1200" b="1" dirty="0">
              <a:solidFill>
                <a:schemeClr val="tx1"/>
              </a:solidFill>
            </a:endParaRPr>
          </a:p>
        </p:txBody>
      </p:sp>
      <p:sp>
        <p:nvSpPr>
          <p:cNvPr id="31" name="右大括号 30">
            <a:extLst>
              <a:ext uri="{FF2B5EF4-FFF2-40B4-BE49-F238E27FC236}">
                <a16:creationId xmlns:a16="http://schemas.microsoft.com/office/drawing/2014/main" id="{DFD5709A-0162-7A74-4B23-7261FEF207F9}"/>
              </a:ext>
            </a:extLst>
          </p:cNvPr>
          <p:cNvSpPr/>
          <p:nvPr/>
        </p:nvSpPr>
        <p:spPr>
          <a:xfrm>
            <a:off x="9553354" y="3215387"/>
            <a:ext cx="351458" cy="2729143"/>
          </a:xfrm>
          <a:prstGeom prst="rightBrace">
            <a:avLst>
              <a:gd name="adj1" fmla="val 8333"/>
              <a:gd name="adj2" fmla="val 50511"/>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4" name="箭头: 右 1023">
            <a:extLst>
              <a:ext uri="{FF2B5EF4-FFF2-40B4-BE49-F238E27FC236}">
                <a16:creationId xmlns:a16="http://schemas.microsoft.com/office/drawing/2014/main" id="{6B4C7D38-C653-0C45-0AC2-2AF3DCD6702C}"/>
              </a:ext>
            </a:extLst>
          </p:cNvPr>
          <p:cNvSpPr/>
          <p:nvPr/>
        </p:nvSpPr>
        <p:spPr>
          <a:xfrm>
            <a:off x="10969232" y="4458534"/>
            <a:ext cx="223314" cy="307777"/>
          </a:xfrm>
          <a:prstGeom prst="rightArrow">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9755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c2ZGZiNzZiNDVlOGViOWVmM2JhOTY0NGJkNjUyYzgifQ=="/>
  <p:tag name="KSO_WPP_MARK_KEY" val="b6087448-d253-4ce8-afec-feccc5504c6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36,&quot;width&quot;:7450}"/>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54435b03-52af-4b12-87dd-c938611f4d0f}"/>
  <p:tag name="TABLE_ENDDRAG_ORIGIN_RECT" val="500*92"/>
  <p:tag name="TABLE_ENDDRAG_RECT" val="446*111*501*92"/>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b44face9-219c-44e9-89f3-858ea48c6e2b}"/>
  <p:tag name="TABLE_ENDDRAG_ORIGIN_RECT" val="482*244"/>
  <p:tag name="TABLE_ENDDRAG_RECT" val="18*215*482*244"/>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heme/theme1.xml><?xml version="1.0" encoding="utf-8"?>
<a:theme xmlns:a="http://schemas.openxmlformats.org/drawingml/2006/main" name="4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HL-2M实验规划调研-佟瑞海-20200824</Template>
  <TotalTime>3254</TotalTime>
  <Words>4119</Words>
  <Application>Microsoft Office PowerPoint</Application>
  <PresentationFormat>宽屏</PresentationFormat>
  <Paragraphs>306</Paragraphs>
  <Slides>24</Slides>
  <Notes>24</Notes>
  <HiddenSlides>0</HiddenSlides>
  <MMClips>0</MMClips>
  <ScaleCrop>false</ScaleCrop>
  <HeadingPairs>
    <vt:vector size="6" baseType="variant">
      <vt:variant>
        <vt:lpstr>已用的字体</vt:lpstr>
      </vt:variant>
      <vt:variant>
        <vt:i4>8</vt:i4>
      </vt:variant>
      <vt:variant>
        <vt:lpstr>主题</vt:lpstr>
      </vt:variant>
      <vt:variant>
        <vt:i4>20</vt:i4>
      </vt:variant>
      <vt:variant>
        <vt:lpstr>幻灯片标题</vt:lpstr>
      </vt:variant>
      <vt:variant>
        <vt:i4>24</vt:i4>
      </vt:variant>
    </vt:vector>
  </HeadingPairs>
  <TitlesOfParts>
    <vt:vector size="52" baseType="lpstr">
      <vt:lpstr>等线</vt:lpstr>
      <vt:lpstr>黑体</vt:lpstr>
      <vt:lpstr>微软雅黑</vt:lpstr>
      <vt:lpstr>Arial</vt:lpstr>
      <vt:lpstr>Calibri</vt:lpstr>
      <vt:lpstr>Cambria Math</vt:lpstr>
      <vt:lpstr>Times New Roman</vt:lpstr>
      <vt:lpstr>Wingdings</vt:lpstr>
      <vt:lpstr>4_主题1</vt:lpstr>
      <vt:lpstr>2_主题1</vt:lpstr>
      <vt:lpstr>1_主题1</vt:lpstr>
      <vt:lpstr>3_主题1</vt:lpstr>
      <vt:lpstr>5_主题1</vt:lpstr>
      <vt:lpstr>6_主题1</vt:lpstr>
      <vt:lpstr>7_主题1</vt:lpstr>
      <vt:lpstr>8_主题1</vt:lpstr>
      <vt:lpstr>9_主题1</vt:lpstr>
      <vt:lpstr>10_主题1</vt:lpstr>
      <vt:lpstr>11_主题1</vt:lpstr>
      <vt:lpstr>12_主题1</vt:lpstr>
      <vt:lpstr>13_主题1</vt:lpstr>
      <vt:lpstr>14_主题1</vt:lpstr>
      <vt:lpstr>15_主题1</vt:lpstr>
      <vt:lpstr>16_主题1</vt:lpstr>
      <vt:lpstr>17_主题1</vt:lpstr>
      <vt:lpstr>18_主题1</vt:lpstr>
      <vt:lpstr>19_主题1</vt:lpstr>
      <vt:lpstr>20_主题1</vt:lpstr>
      <vt:lpstr>PowerPoint 演示文稿</vt:lpstr>
      <vt:lpstr>PowerPoint 演示文稿</vt:lpstr>
      <vt:lpstr>Background</vt:lpstr>
      <vt:lpstr>AI-based disruption prediction</vt:lpstr>
      <vt:lpstr>Issue on large-scale tokamaks   </vt:lpstr>
      <vt:lpstr>Paradigm of PFNN</vt:lpstr>
      <vt:lpstr>PowerPoint 演示文稿</vt:lpstr>
      <vt:lpstr>The HL-2A Tokamak</vt:lpstr>
      <vt:lpstr>Design of predict-first tasks</vt:lpstr>
      <vt:lpstr>Training data and model</vt:lpstr>
      <vt:lpstr>Performance of parameter prediction</vt:lpstr>
      <vt:lpstr>Turn to disruption prediction</vt:lpstr>
      <vt:lpstr>Promotion of accuracy</vt:lpstr>
      <vt:lpstr>PowerPoint 演示文稿</vt:lpstr>
      <vt:lpstr>The HL-3 Tokamak</vt:lpstr>
      <vt:lpstr>The disruption in HL-3</vt:lpstr>
      <vt:lpstr>The disruption in HL-3</vt:lpstr>
      <vt:lpstr>The disruption in HL-3</vt:lpstr>
      <vt:lpstr>PowerPoint 演示文稿</vt:lpstr>
      <vt:lpstr>Design of predict-first tasks</vt:lpstr>
      <vt:lpstr>Implementation on HL-3</vt:lpstr>
      <vt:lpstr>Help to develop a model on new tokamak </vt:lpstr>
      <vt:lpstr>PowerPoint 演示文稿</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2020年工作总结</dc:title>
  <dc:creator>佟 瑞海</dc:creator>
  <cp:lastModifiedBy>宗谕 杨</cp:lastModifiedBy>
  <cp:revision>1419</cp:revision>
  <dcterms:created xsi:type="dcterms:W3CDTF">2021-02-07T08:24:00Z</dcterms:created>
  <dcterms:modified xsi:type="dcterms:W3CDTF">2023-11-28T16:20:25Z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F2C8D8232F0248249EFF222AF26BF5F3_13</vt:lpwstr>
  </property>
  <property fmtid="{D5CDD505-2E9C-101B-9397-08002B2CF9AE}" pid="3" name="KSOProductBuildVer">
    <vt:lpwstr>2052-11.1.0.14309</vt:lpwstr>
  </property>
</Properties>
</file>