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wmf" ContentType="image/x-wmf"/>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 id="2147483658" r:id="rId4"/>
  </p:sldMasterIdLst>
  <p:notesMasterIdLst>
    <p:notesMasterId r:id="rId6"/>
  </p:notesMasterIdLst>
  <p:sldIdLst>
    <p:sldId id="309" r:id="rId5"/>
    <p:sldId id="876" r:id="rId7"/>
    <p:sldId id="301" r:id="rId8"/>
    <p:sldId id="867" r:id="rId9"/>
    <p:sldId id="348" r:id="rId10"/>
    <p:sldId id="344" r:id="rId11"/>
    <p:sldId id="868" r:id="rId12"/>
    <p:sldId id="329" r:id="rId13"/>
    <p:sldId id="872" r:id="rId14"/>
    <p:sldId id="727" r:id="rId15"/>
    <p:sldId id="726" r:id="rId16"/>
    <p:sldId id="728" r:id="rId17"/>
    <p:sldId id="735" r:id="rId18"/>
    <p:sldId id="736" r:id="rId19"/>
    <p:sldId id="737" r:id="rId20"/>
    <p:sldId id="871" r:id="rId21"/>
    <p:sldId id="870" r:id="rId22"/>
    <p:sldId id="877" r:id="rId23"/>
    <p:sldId id="325" r:id="rId24"/>
    <p:sldId id="282" r:id="rId25"/>
  </p:sldIdLst>
  <p:sldSz cx="12192000" cy="6858000"/>
  <p:notesSz cx="9144000" cy="6858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6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99FF"/>
    <a:srgbClr val="0000FF"/>
    <a:srgbClr val="99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9" autoAdjust="0"/>
    <p:restoredTop sz="71550" autoAdjust="0"/>
  </p:normalViewPr>
  <p:slideViewPr>
    <p:cSldViewPr showGuides="1">
      <p:cViewPr varScale="1">
        <p:scale>
          <a:sx n="51" d="100"/>
          <a:sy n="51" d="100"/>
        </p:scale>
        <p:origin x="1344" y="45"/>
      </p:cViewPr>
      <p:guideLst>
        <p:guide orient="horz" pos="2866"/>
        <p:guide pos="2880"/>
      </p:guideLst>
    </p:cSldViewPr>
  </p:slideViewPr>
  <p:outlineViewPr>
    <p:cViewPr>
      <p:scale>
        <a:sx n="33" d="100"/>
        <a:sy n="33" d="100"/>
      </p:scale>
      <p:origin x="0" y="-1572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9" Type="http://schemas.openxmlformats.org/officeDocument/2006/relationships/tags" Target="tags/tag3.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C2DA306-44A0-48F6-A64E-A2C8CD51EF5F}" type="doc">
      <dgm:prSet loTypeId="cycle" loCatId="cycle" qsTypeId="urn:microsoft.com/office/officeart/2005/8/quickstyle/simple1" qsCatId="simple" csTypeId="urn:microsoft.com/office/officeart/2005/8/colors/accent1_2" csCatId="accent1" phldr="1"/>
      <dgm:spPr/>
      <dgm:t>
        <a:bodyPr/>
        <a:lstStyle/>
        <a:p>
          <a:endParaRPr lang="zh-CN" altLang="en-US"/>
        </a:p>
      </dgm:t>
    </dgm:pt>
    <dgm:pt modelId="{2705C5AB-19C2-4F35-9D0C-A8697A23C65F}">
      <dgm:prSet phldrT="[文本]" custT="1"/>
      <dgm:spPr/>
      <dgm:t>
        <a:bodyPr/>
        <a:lstStyle/>
        <a:p>
          <a:pPr rtl="0"/>
          <a:r>
            <a:rPr lang="en-US" altLang="zh-CN" sz="1800" dirty="0">
              <a:solidFill>
                <a:schemeClr val="tx1"/>
              </a:solidFill>
            </a:rPr>
            <a:t>MULTI-IFE</a:t>
          </a:r>
          <a:endParaRPr lang="zh-CN" altLang="en-US" sz="1800" dirty="0">
            <a:solidFill>
              <a:schemeClr val="tx1"/>
            </a:solidFill>
          </a:endParaRPr>
        </a:p>
      </dgm:t>
    </dgm:pt>
    <dgm:pt modelId="{10E2318E-1D12-4F04-A094-3B20DBCD8D7A}" cxnId="{ED2EBD22-E5F3-4A67-B8A4-74ED67400113}" type="parTrans">
      <dgm:prSet/>
      <dgm:spPr/>
      <dgm:t>
        <a:bodyPr/>
        <a:lstStyle/>
        <a:p>
          <a:endParaRPr lang="zh-CN" altLang="en-US" sz="2000">
            <a:solidFill>
              <a:schemeClr val="tx1"/>
            </a:solidFill>
          </a:endParaRPr>
        </a:p>
      </dgm:t>
    </dgm:pt>
    <dgm:pt modelId="{022A0F3B-88C6-4B42-9032-C9AA195A7674}" cxnId="{ED2EBD22-E5F3-4A67-B8A4-74ED67400113}" type="sibTrans">
      <dgm:prSet custT="1"/>
      <dgm:spPr>
        <a:solidFill>
          <a:srgbClr val="7030A0"/>
        </a:solidFill>
        <a:ln w="38100">
          <a:solidFill>
            <a:srgbClr val="7030A0"/>
          </a:solidFill>
        </a:ln>
      </dgm:spPr>
      <dgm:t>
        <a:bodyPr/>
        <a:lstStyle/>
        <a:p>
          <a:endParaRPr lang="zh-CN" altLang="en-US" sz="2000">
            <a:solidFill>
              <a:schemeClr val="tx1"/>
            </a:solidFill>
          </a:endParaRPr>
        </a:p>
      </dgm:t>
    </dgm:pt>
    <dgm:pt modelId="{267B6642-AB0F-465C-BCA5-1E0725973E70}">
      <dgm:prSet phldrT="[文本]" custT="1"/>
      <dgm:spPr/>
      <dgm:t>
        <a:bodyPr/>
        <a:lstStyle/>
        <a:p>
          <a:pPr rtl="0"/>
          <a:r>
            <a:rPr lang="en-US" altLang="zh-CN" sz="2000" dirty="0" err="1">
              <a:solidFill>
                <a:schemeClr val="tx1"/>
              </a:solidFill>
            </a:rPr>
            <a:t>Matlab</a:t>
          </a:r>
          <a:endParaRPr lang="zh-CN" altLang="en-US" sz="2000" dirty="0">
            <a:solidFill>
              <a:schemeClr val="tx1"/>
            </a:solidFill>
          </a:endParaRPr>
        </a:p>
      </dgm:t>
    </dgm:pt>
    <dgm:pt modelId="{FD338906-C5F9-4CD9-96FA-DB5D91267A22}" cxnId="{7ADF2C77-B631-4E8C-9178-84E60991824F}" type="parTrans">
      <dgm:prSet/>
      <dgm:spPr/>
      <dgm:t>
        <a:bodyPr/>
        <a:lstStyle/>
        <a:p>
          <a:endParaRPr lang="zh-CN" altLang="en-US" sz="2000">
            <a:solidFill>
              <a:schemeClr val="tx1"/>
            </a:solidFill>
          </a:endParaRPr>
        </a:p>
      </dgm:t>
    </dgm:pt>
    <dgm:pt modelId="{812C318B-CC66-4080-A2FD-969ED34AFF96}" cxnId="{7ADF2C77-B631-4E8C-9178-84E60991824F}" type="sibTrans">
      <dgm:prSet custT="1"/>
      <dgm:spPr>
        <a:solidFill>
          <a:srgbClr val="7030A0"/>
        </a:solidFill>
        <a:ln w="38100">
          <a:solidFill>
            <a:srgbClr val="7030A0"/>
          </a:solidFill>
        </a:ln>
      </dgm:spPr>
      <dgm:t>
        <a:bodyPr/>
        <a:lstStyle/>
        <a:p>
          <a:endParaRPr lang="zh-CN" altLang="en-US" sz="2000">
            <a:solidFill>
              <a:schemeClr val="tx1"/>
            </a:solidFill>
          </a:endParaRPr>
        </a:p>
      </dgm:t>
    </dgm:pt>
    <dgm:pt modelId="{2F8F2FBF-60FB-4851-89D9-469BD6F8675A}" type="pres">
      <dgm:prSet presAssocID="{BC2DA306-44A0-48F6-A64E-A2C8CD51EF5F}" presName="cycle" presStyleCnt="0">
        <dgm:presLayoutVars>
          <dgm:dir/>
          <dgm:resizeHandles val="exact"/>
        </dgm:presLayoutVars>
      </dgm:prSet>
      <dgm:spPr/>
    </dgm:pt>
    <dgm:pt modelId="{28B704A5-D5F2-4C81-AB60-0A6267321915}" type="pres">
      <dgm:prSet presAssocID="{2705C5AB-19C2-4F35-9D0C-A8697A23C65F}" presName="node" presStyleLbl="node1" presStyleIdx="0" presStyleCnt="2" custScaleX="168500" custRadScaleRad="287111" custRadScaleInc="-1342">
        <dgm:presLayoutVars>
          <dgm:bulletEnabled val="1"/>
        </dgm:presLayoutVars>
      </dgm:prSet>
      <dgm:spPr/>
    </dgm:pt>
    <dgm:pt modelId="{157E2AA1-863C-4F4C-AE23-71CC2A503288}" type="pres">
      <dgm:prSet presAssocID="{2705C5AB-19C2-4F35-9D0C-A8697A23C65F}" presName="spNode" presStyleCnt="0"/>
      <dgm:spPr/>
    </dgm:pt>
    <dgm:pt modelId="{80C22715-6135-4B01-A98C-F1810668C938}" type="pres">
      <dgm:prSet presAssocID="{022A0F3B-88C6-4B42-9032-C9AA195A7674}" presName="sibTrans" presStyleLbl="sibTrans1D1" presStyleIdx="0" presStyleCnt="2"/>
      <dgm:spPr/>
    </dgm:pt>
    <dgm:pt modelId="{0AAC538E-143C-4953-8242-DF93B5E4CB0A}" type="pres">
      <dgm:prSet presAssocID="{267B6642-AB0F-465C-BCA5-1E0725973E70}" presName="node" presStyleLbl="node1" presStyleIdx="1" presStyleCnt="2" custScaleX="142186" custRadScaleRad="141444">
        <dgm:presLayoutVars>
          <dgm:bulletEnabled val="1"/>
        </dgm:presLayoutVars>
      </dgm:prSet>
      <dgm:spPr/>
    </dgm:pt>
    <dgm:pt modelId="{5578D623-6A43-4A8F-B573-0643F37E9629}" type="pres">
      <dgm:prSet presAssocID="{267B6642-AB0F-465C-BCA5-1E0725973E70}" presName="spNode" presStyleCnt="0"/>
      <dgm:spPr/>
    </dgm:pt>
    <dgm:pt modelId="{ADCAC7F4-2673-4173-8275-B53D8844934F}" type="pres">
      <dgm:prSet presAssocID="{812C318B-CC66-4080-A2FD-969ED34AFF96}" presName="sibTrans" presStyleLbl="sibTrans1D1" presStyleIdx="1" presStyleCnt="2"/>
      <dgm:spPr/>
    </dgm:pt>
  </dgm:ptLst>
  <dgm:cxnLst>
    <dgm:cxn modelId="{ED2EBD22-E5F3-4A67-B8A4-74ED67400113}" srcId="{BC2DA306-44A0-48F6-A64E-A2C8CD51EF5F}" destId="{2705C5AB-19C2-4F35-9D0C-A8697A23C65F}" srcOrd="0" destOrd="0" parTransId="{10E2318E-1D12-4F04-A094-3B20DBCD8D7A}" sibTransId="{022A0F3B-88C6-4B42-9032-C9AA195A7674}"/>
    <dgm:cxn modelId="{C2840C4F-0E91-4566-A0D2-6ACD00551E54}" type="presOf" srcId="{BC2DA306-44A0-48F6-A64E-A2C8CD51EF5F}" destId="{2F8F2FBF-60FB-4851-89D9-469BD6F8675A}" srcOrd="0" destOrd="0" presId="urn:microsoft.com/office/officeart/2005/8/layout/cycle5"/>
    <dgm:cxn modelId="{7ADF2C77-B631-4E8C-9178-84E60991824F}" srcId="{BC2DA306-44A0-48F6-A64E-A2C8CD51EF5F}" destId="{267B6642-AB0F-465C-BCA5-1E0725973E70}" srcOrd="1" destOrd="0" parTransId="{FD338906-C5F9-4CD9-96FA-DB5D91267A22}" sibTransId="{812C318B-CC66-4080-A2FD-969ED34AFF96}"/>
    <dgm:cxn modelId="{B8F7DC58-2780-4BAA-A30B-3A40F6E214D0}" type="presOf" srcId="{022A0F3B-88C6-4B42-9032-C9AA195A7674}" destId="{80C22715-6135-4B01-A98C-F1810668C938}" srcOrd="0" destOrd="0" presId="urn:microsoft.com/office/officeart/2005/8/layout/cycle5"/>
    <dgm:cxn modelId="{D49985B1-600D-4D50-87B0-F6F3F1C7A590}" type="presOf" srcId="{267B6642-AB0F-465C-BCA5-1E0725973E70}" destId="{0AAC538E-143C-4953-8242-DF93B5E4CB0A}" srcOrd="0" destOrd="0" presId="urn:microsoft.com/office/officeart/2005/8/layout/cycle5"/>
    <dgm:cxn modelId="{F85E3CD8-0249-488C-929A-87064CF4F233}" type="presOf" srcId="{812C318B-CC66-4080-A2FD-969ED34AFF96}" destId="{ADCAC7F4-2673-4173-8275-B53D8844934F}" srcOrd="0" destOrd="0" presId="urn:microsoft.com/office/officeart/2005/8/layout/cycle5"/>
    <dgm:cxn modelId="{24F9C1E6-50C7-4CCC-82C2-50526475EFC1}" type="presOf" srcId="{2705C5AB-19C2-4F35-9D0C-A8697A23C65F}" destId="{28B704A5-D5F2-4C81-AB60-0A6267321915}" srcOrd="0" destOrd="0" presId="urn:microsoft.com/office/officeart/2005/8/layout/cycle5"/>
    <dgm:cxn modelId="{0CD9DA34-024B-4074-8ED0-BEEDC99DEFA7}" type="presParOf" srcId="{2F8F2FBF-60FB-4851-89D9-469BD6F8675A}" destId="{28B704A5-D5F2-4C81-AB60-0A6267321915}" srcOrd="0" destOrd="0" presId="urn:microsoft.com/office/officeart/2005/8/layout/cycle5"/>
    <dgm:cxn modelId="{ABBD9A89-FE5B-4D6D-AD64-A9341ACE14EA}" type="presParOf" srcId="{2F8F2FBF-60FB-4851-89D9-469BD6F8675A}" destId="{157E2AA1-863C-4F4C-AE23-71CC2A503288}" srcOrd="1" destOrd="0" presId="urn:microsoft.com/office/officeart/2005/8/layout/cycle5"/>
    <dgm:cxn modelId="{7C50415F-4FC5-4865-99D7-DB11E4F52167}" type="presParOf" srcId="{2F8F2FBF-60FB-4851-89D9-469BD6F8675A}" destId="{80C22715-6135-4B01-A98C-F1810668C938}" srcOrd="2" destOrd="0" presId="urn:microsoft.com/office/officeart/2005/8/layout/cycle5"/>
    <dgm:cxn modelId="{C361332C-A838-40FF-AC96-E808CC8B9B9A}" type="presParOf" srcId="{2F8F2FBF-60FB-4851-89D9-469BD6F8675A}" destId="{0AAC538E-143C-4953-8242-DF93B5E4CB0A}" srcOrd="3" destOrd="0" presId="urn:microsoft.com/office/officeart/2005/8/layout/cycle5"/>
    <dgm:cxn modelId="{FAC323C3-7B02-4AD6-9A48-85EDE8569374}" type="presParOf" srcId="{2F8F2FBF-60FB-4851-89D9-469BD6F8675A}" destId="{5578D623-6A43-4A8F-B573-0643F37E9629}" srcOrd="4" destOrd="0" presId="urn:microsoft.com/office/officeart/2005/8/layout/cycle5"/>
    <dgm:cxn modelId="{EC9E1729-8A14-4DC1-A186-82E2E2B4FC47}" type="presParOf" srcId="{2F8F2FBF-60FB-4851-89D9-469BD6F8675A}" destId="{ADCAC7F4-2673-4173-8275-B53D8844934F}" srcOrd="5"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664264" cy="1106682"/>
        <a:chOff x="0" y="0"/>
        <a:chExt cx="2664264" cy="1106682"/>
      </a:xfrm>
    </dsp:grpSpPr>
    <dsp:sp modelId="{28B704A5-D5F2-4C81-AB60-0A6267321915}">
      <dsp:nvSpPr>
        <dsp:cNvPr id="3" name="圆角矩形 2"/>
        <dsp:cNvSpPr/>
      </dsp:nvSpPr>
      <dsp:spPr bwMode="white">
        <a:xfrm>
          <a:off x="0" y="303689"/>
          <a:ext cx="824570" cy="535971"/>
        </a:xfrm>
        <a:prstGeom prst="roundRect">
          <a:avLst/>
        </a:prstGeom>
      </dsp:spPr>
      <dsp:style>
        <a:lnRef idx="2">
          <a:schemeClr val="lt1"/>
        </a:lnRef>
        <a:fillRef idx="1">
          <a:schemeClr val="accent1"/>
        </a:fillRef>
        <a:effectRef idx="0">
          <a:scrgbClr r="0" g="0" b="0"/>
        </a:effectRef>
        <a:fontRef idx="minor">
          <a:schemeClr val="lt1"/>
        </a:fontRef>
      </dsp:style>
      <dsp:txBody>
        <a:bodyPr lIns="68580" tIns="68580" rIns="68580" bIns="685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en-US" altLang="zh-CN" sz="1800" dirty="0">
              <a:solidFill>
                <a:schemeClr val="tx1"/>
              </a:solidFill>
            </a:rPr>
            <a:t>MULTI-IFE</a:t>
          </a:r>
          <a:endParaRPr lang="zh-CN" altLang="en-US" sz="1800" dirty="0">
            <a:solidFill>
              <a:schemeClr val="tx1"/>
            </a:solidFill>
          </a:endParaRPr>
        </a:p>
      </dsp:txBody>
      <dsp:txXfrm>
        <a:off x="0" y="303689"/>
        <a:ext cx="824570" cy="535971"/>
      </dsp:txXfrm>
    </dsp:sp>
    <dsp:sp modelId="{80C22715-6135-4B01-A98C-F1810668C938}">
      <dsp:nvSpPr>
        <dsp:cNvPr id="4" name="弧形 3"/>
        <dsp:cNvSpPr/>
      </dsp:nvSpPr>
      <dsp:spPr bwMode="white">
        <a:xfrm>
          <a:off x="802478" y="-33254"/>
          <a:ext cx="918702" cy="918702"/>
        </a:xfrm>
        <a:prstGeom prst="arc">
          <a:avLst>
            <a:gd name="adj1" fmla="val 11889489"/>
            <a:gd name="adj2" fmla="val 18369489"/>
          </a:avLst>
        </a:prstGeom>
        <a:ln w="38100">
          <a:solidFill>
            <a:srgbClr val="7030A0"/>
          </a:solidFill>
          <a:tailEnd type="arrow" w="lg" len="med"/>
        </a:ln>
      </dsp:spPr>
      <dsp:style>
        <a:lnRef idx="1">
          <a:schemeClr val="accent1"/>
        </a:lnRef>
        <a:fillRef idx="0">
          <a:schemeClr val="accent1"/>
        </a:fillRef>
        <a:effectRef idx="0">
          <a:scrgbClr r="0" g="0" b="0"/>
        </a:effectRef>
        <a:fontRef idx="minor"/>
      </dsp:style>
      <dsp:txXfrm>
        <a:off x="802478" y="-33254"/>
        <a:ext cx="918702" cy="918702"/>
      </dsp:txXfrm>
    </dsp:sp>
    <dsp:sp modelId="{0AAC538E-143C-4953-8242-DF93B5E4CB0A}">
      <dsp:nvSpPr>
        <dsp:cNvPr id="5" name="圆角矩形 4"/>
        <dsp:cNvSpPr/>
      </dsp:nvSpPr>
      <dsp:spPr bwMode="white">
        <a:xfrm>
          <a:off x="1562558" y="285356"/>
          <a:ext cx="824570" cy="535971"/>
        </a:xfrm>
        <a:prstGeom prst="roundRect">
          <a:avLst/>
        </a:prstGeom>
      </dsp:spPr>
      <dsp:style>
        <a:lnRef idx="2">
          <a:schemeClr val="lt1"/>
        </a:lnRef>
        <a:fillRef idx="1">
          <a:schemeClr val="accent1"/>
        </a:fillRef>
        <a:effectRef idx="0">
          <a:scrgbClr r="0" g="0" b="0"/>
        </a:effectRef>
        <a:fontRef idx="minor">
          <a:schemeClr val="lt1"/>
        </a:fontRef>
      </dsp:style>
      <dsp:txBody>
        <a:bodyPr lIns="76200" tIns="76200" rIns="76200" bIns="762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rtl="0">
            <a:lnSpc>
              <a:spcPct val="100000"/>
            </a:lnSpc>
            <a:spcBef>
              <a:spcPct val="0"/>
            </a:spcBef>
            <a:spcAft>
              <a:spcPct val="35000"/>
            </a:spcAft>
          </a:pPr>
          <a:r>
            <a:rPr lang="en-US" altLang="zh-CN" sz="2000" dirty="0" err="1">
              <a:solidFill>
                <a:schemeClr val="tx1"/>
              </a:solidFill>
            </a:rPr>
            <a:t>Matlab</a:t>
          </a:r>
          <a:endParaRPr lang="zh-CN" altLang="en-US" sz="2000" dirty="0">
            <a:solidFill>
              <a:schemeClr val="tx1"/>
            </a:solidFill>
          </a:endParaRPr>
        </a:p>
      </dsp:txBody>
      <dsp:txXfrm>
        <a:off x="1562558" y="285356"/>
        <a:ext cx="824570" cy="535971"/>
      </dsp:txXfrm>
    </dsp:sp>
    <dsp:sp modelId="{ADCAC7F4-2673-4173-8275-B53D8844934F}">
      <dsp:nvSpPr>
        <dsp:cNvPr id="6" name="弧形 5"/>
        <dsp:cNvSpPr/>
      </dsp:nvSpPr>
      <dsp:spPr bwMode="white">
        <a:xfrm>
          <a:off x="806432" y="238685"/>
          <a:ext cx="910794" cy="910794"/>
        </a:xfrm>
        <a:prstGeom prst="arc">
          <a:avLst>
            <a:gd name="adj1" fmla="val 3133515"/>
            <a:gd name="adj2" fmla="val 9613515"/>
          </a:avLst>
        </a:prstGeom>
        <a:ln w="38100">
          <a:solidFill>
            <a:srgbClr val="7030A0"/>
          </a:solidFill>
          <a:tailEnd type="arrow" w="lg" len="med"/>
        </a:ln>
      </dsp:spPr>
      <dsp:style>
        <a:lnRef idx="1">
          <a:schemeClr val="accent1"/>
        </a:lnRef>
        <a:fillRef idx="0">
          <a:schemeClr val="accent1"/>
        </a:fillRef>
        <a:effectRef idx="0">
          <a:scrgbClr r="0" g="0" b="0"/>
        </a:effectRef>
        <a:fontRef idx="minor"/>
      </dsp:style>
      <dsp:txXfrm>
        <a:off x="806432" y="238685"/>
        <a:ext cx="910794" cy="910794"/>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7" Type="http://schemas.openxmlformats.org/officeDocument/2006/relationships/image" Target="../media/image18.wmf"/><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2.wmf"/><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C2A83A9-3512-4C16-BA25-77B5B70CA28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3ACD060-DAA7-43EC-9ADD-FDA34392412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D3ACD060-DAA7-43EC-9ADD-FDA34392412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relationship between the peak density, peak areal density, hot spot temperature, and implosion velocity optimization process are shown in the three Figures. </a:t>
            </a:r>
            <a:endParaRPr lang="en-US" altLang="zh-CN" dirty="0"/>
          </a:p>
          <a:p>
            <a:r>
              <a:rPr lang="en-US" altLang="zh-CN" dirty="0"/>
              <a:t>Each point is the calculation result of a new set of target structure and laser pulse shape. </a:t>
            </a:r>
            <a:endParaRPr lang="en-US" altLang="zh-CN" dirty="0"/>
          </a:p>
          <a:p>
            <a:r>
              <a:rPr lang="en-US" altLang="zh-CN" dirty="0"/>
              <a:t>The red lines are from the hydro- equivalent heory. </a:t>
            </a:r>
            <a:endParaRPr lang="en-US" altLang="zh-CN" dirty="0"/>
          </a:p>
          <a:p>
            <a:r>
              <a:rPr lang="en-US" altLang="zh-CN" dirty="0"/>
              <a:t>Since these simulations are performed with the same laser energy, most of the results are not optimal, and there is a certain deviation from the theoretical values given by the theory of hydro-equivalent ignition for inertial fusion. </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ACD060-DAA7-43EC-9ADD-FDA34392412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adiabat of the inner surface of the DT ice has a weak increase in the early stage of implosion process and only increases after the shock wave enters the DT gas.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It can be seen from Figure (b) that the shocks transit the target shell and enter the DT gas in turn.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IFAR increases from the initial 5 to the maximum value of 17 during the ramp compression duration, then it decreases rapidly during the acceleration process.</a:t>
            </a: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ACD060-DAA7-43EC-9ADD-FDA34392412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In order to investigate the correlation between various parameters and the results in detail, we select the top 500 sets of data with high areal density during the optimization process to construct a correlation matrix. </a:t>
            </a:r>
            <a:endParaRPr lang="en-US" altLang="zh-CN" sz="1200" kern="1200" dirty="0">
              <a:solidFill>
                <a:schemeClr val="tx1"/>
              </a:solidFill>
              <a:effectLst/>
              <a:latin typeface="+mn-lt"/>
              <a:ea typeface="+mn-ea"/>
              <a:cs typeface="+mn-cs"/>
            </a:endParaRPr>
          </a:p>
          <a:p>
            <a:r>
              <a:rPr lang="en-US" altLang="zh-CN" dirty="0">
                <a:solidFill>
                  <a:schemeClr val="accent4">
                    <a:lumMod val="10000"/>
                  </a:schemeClr>
                </a:solidFill>
                <a:ea typeface="黑体" panose="02010609060101010101" pitchFamily="49" charset="-122"/>
              </a:rPr>
              <a:t>A correlation matrix can be constructed to analyze the correlation between the parameters. The areal density has a strong correlation with p5, (t5, p5) is around the end of the foot duration and the starting point of the ramp duration. </a:t>
            </a:r>
            <a:endParaRPr lang="en-US" altLang="zh-CN" dirty="0">
              <a:solidFill>
                <a:schemeClr val="accent4">
                  <a:lumMod val="10000"/>
                </a:schemeClr>
              </a:solidFill>
              <a:ea typeface="黑体" panose="02010609060101010101" pitchFamily="49" charset="-122"/>
            </a:endParaRPr>
          </a:p>
          <a:p>
            <a:r>
              <a:rPr lang="en-US" altLang="zh-CN" dirty="0">
                <a:solidFill>
                  <a:schemeClr val="accent4">
                    <a:lumMod val="10000"/>
                  </a:schemeClr>
                </a:solidFill>
                <a:ea typeface="黑体" panose="02010609060101010101" pitchFamily="49" charset="-122"/>
              </a:rPr>
              <a:t>It is found that a areal density of 1.9 can be obtained as t5 and p5 have a linear relationship.</a:t>
            </a:r>
            <a:endParaRPr lang="en-US" altLang="zh-CN" dirty="0">
              <a:solidFill>
                <a:schemeClr val="accent4">
                  <a:lumMod val="10000"/>
                </a:schemeClr>
              </a:solidFill>
              <a:ea typeface="黑体" panose="02010609060101010101" pitchFamily="49"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ACD060-DAA7-43EC-9ADD-FDA34392412E}"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also found that it becomes harder to optimize the parameters as the step size decreases during the optimization process.</a:t>
            </a:r>
            <a:endParaRPr lang="en-US" altLang="zh-CN" dirty="0"/>
          </a:p>
          <a:p>
            <a:r>
              <a:rPr lang="en-US" altLang="zh-CN" dirty="0"/>
              <a:t>As the results close to the maximum value, the time step gets small, so that it is not easy to get the optimum  value quickly. </a:t>
            </a:r>
            <a:endParaRPr lang="en-US" altLang="zh-CN" dirty="0"/>
          </a:p>
          <a:p>
            <a:r>
              <a:rPr lang="en-US" altLang="zh-CN" dirty="0"/>
              <a:t>If the step size is directly increased,  it may leads to that the results deviates the optimum value. </a:t>
            </a:r>
            <a:endParaRPr lang="zh-CN" altLang="en-US" dirty="0"/>
          </a:p>
        </p:txBody>
      </p:sp>
      <p:sp>
        <p:nvSpPr>
          <p:cNvPr id="4" name="灯片编号占位符 3"/>
          <p:cNvSpPr>
            <a:spLocks noGrp="1"/>
          </p:cNvSpPr>
          <p:nvPr>
            <p:ph type="sldNum" sz="quarter" idx="5"/>
          </p:nvPr>
        </p:nvSpPr>
        <p:spPr/>
        <p:txBody>
          <a:bodyPr/>
          <a:lstStyle/>
          <a:p>
            <a:fld id="{D3ACD060-DAA7-43EC-9ADD-FDA34392412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dirty="0">
                <a:solidFill>
                  <a:srgbClr val="C00000"/>
                </a:solidFill>
                <a:ea typeface="黑体" panose="02010609060101010101" pitchFamily="49" charset="-122"/>
              </a:rPr>
              <a:t>Taking the optimization parameters obtained in the random walk optimization as sample of the initial parameters, the Bayesian method can be used to quickly find the optimal parameters. </a:t>
            </a:r>
            <a:endParaRPr lang="en-US" altLang="zh-CN" dirty="0">
              <a:solidFill>
                <a:srgbClr val="C00000"/>
              </a:solidFill>
              <a:ea typeface="黑体" panose="02010609060101010101" pitchFamily="49" charset="-122"/>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a:solidFill>
                  <a:srgbClr val="C00000"/>
                </a:solidFill>
                <a:ea typeface="黑体" panose="02010609060101010101" pitchFamily="49" charset="-122"/>
              </a:rPr>
              <a:t>Moreover, Bayesian optimization overcomes the limitation of the random walk optimization method, that is, it becomes harder to optimize the parameters as the step size decreases during the optimization process. </a:t>
            </a:r>
            <a:endParaRPr lang="en-US" altLang="zh-CN" dirty="0">
              <a:solidFill>
                <a:srgbClr val="C00000"/>
              </a:solidFill>
              <a:ea typeface="黑体" panose="02010609060101010101" pitchFamily="49" charset="-122"/>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a:solidFill>
                  <a:srgbClr val="C00000"/>
                </a:solidFill>
                <a:ea typeface="黑体" panose="02010609060101010101" pitchFamily="49" charset="-122"/>
              </a:rPr>
              <a:t>The hybrid optimization method combines both advantages of the algorithms and is more suitable for optimizing the laser profile and target structure for ICF. </a:t>
            </a:r>
            <a:endParaRPr lang="zh-CN" altLang="zh-CN" kern="100" dirty="0">
              <a:solidFill>
                <a:srgbClr val="C00000"/>
              </a:solidFill>
              <a:ea typeface="宋体" panose="0201060003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D3ACD060-DAA7-43EC-9ADD-FDA34392412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fusion schemes with lower laser energy, the computational cost of the random walk method is significantly higher than that of Bayesian optimization during the hybrid optimization process. </a:t>
            </a:r>
            <a:endParaRPr lang="en-US" altLang="zh-CN" dirty="0"/>
          </a:p>
          <a:p>
            <a:r>
              <a:rPr lang="en-US" altLang="zh-CN" dirty="0"/>
              <a:t>The reason for this is that the random walk method need a step size halving process. It takes several generations of calculation for the step size to become small enough, and only then can the optimization process end.</a:t>
            </a:r>
            <a:endParaRPr lang="zh-CN" altLang="en-US" dirty="0"/>
          </a:p>
        </p:txBody>
      </p:sp>
      <p:sp>
        <p:nvSpPr>
          <p:cNvPr id="4" name="灯片编号占位符 3"/>
          <p:cNvSpPr>
            <a:spLocks noGrp="1"/>
          </p:cNvSpPr>
          <p:nvPr>
            <p:ph type="sldNum" sz="quarter" idx="5"/>
          </p:nvPr>
        </p:nvSpPr>
        <p:spPr/>
        <p:txBody>
          <a:bodyPr/>
          <a:lstStyle/>
          <a:p>
            <a:fld id="{D3ACD060-DAA7-43EC-9ADD-FDA34392412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Figure B shows that the pre-pulse increases the adiabat of the DT ice layer. The internal DT gas is low-adiabat during the pre-pulse, while the adiabat of the ablation layer increases and therefore the ablation rate increases, leading to a reduce of the RTI growth rate.</a:t>
            </a:r>
            <a:endParaRPr lang="en-US" altLang="zh-CN" dirty="0"/>
          </a:p>
          <a:p>
            <a:r>
              <a:rPr lang="en-US" altLang="zh-CN" dirty="0">
                <a:sym typeface="+mn-ea"/>
              </a:rPr>
              <a:t>At 5.5 ns, the adiabat of DT gas near the cold fuel increases to some extent in response to the shock wave, but the DT gas further inside is still in a low-adiabat state. </a:t>
            </a:r>
            <a:endParaRPr lang="en-US" altLang="zh-CN" dirty="0"/>
          </a:p>
          <a:p>
            <a:r>
              <a:rPr lang="en-US" altLang="zh-CN" dirty="0"/>
              <a:t>Figure C shows that the target undergoes a shock wave in the outer layer during the initial compression stage because of the pre-pulse. </a:t>
            </a:r>
            <a:endParaRPr lang="zh-CN" altLang="en-US" dirty="0"/>
          </a:p>
        </p:txBody>
      </p:sp>
      <p:sp>
        <p:nvSpPr>
          <p:cNvPr id="4" name="灯片编号占位符 3"/>
          <p:cNvSpPr>
            <a:spLocks noGrp="1"/>
          </p:cNvSpPr>
          <p:nvPr>
            <p:ph type="sldNum" sz="quarter" idx="5"/>
          </p:nvPr>
        </p:nvSpPr>
        <p:spPr/>
        <p:txBody>
          <a:bodyPr/>
          <a:lstStyle/>
          <a:p>
            <a:fld id="{D3ACD060-DAA7-43EC-9ADD-FDA34392412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Based on 200 sets of laser profile and target structure parameters that are randomly generated, Bayesian method can increase the areal density as the number of iterations increases, but only reaches 1.4 g/cm2. (grams  Per square centimeter</a:t>
            </a:r>
            <a:endParaRPr lang="en-US" altLang="zh-CN" dirty="0"/>
          </a:p>
          <a:p>
            <a:r>
              <a:rPr lang="en-US" altLang="zh-CN" dirty="0"/>
              <a:t>For the random walk optimization method, as the number of calculations increases, the increase in areal density decreases, and the optimization efficiency gradually decreases. </a:t>
            </a:r>
            <a:endParaRPr lang="en-US" altLang="zh-CN" dirty="0"/>
          </a:p>
          <a:p>
            <a:r>
              <a:rPr lang="en-US" altLang="zh-CN" dirty="0"/>
              <a:t>When the Bayesian optimization is performed based on the data calculated by the 200 random walk optimization method. After only 96 iterations, the areal density reached a maximum value.</a:t>
            </a:r>
            <a:endParaRPr lang="en-US" altLang="zh-CN" dirty="0"/>
          </a:p>
          <a:p>
            <a:r>
              <a:rPr lang="en-US" altLang="zh-CN" dirty="0"/>
              <a:t>Therefore, the advantages of hybrid optimization are obvious.</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D3ACD060-DAA7-43EC-9ADD-FDA34392412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By using a hybrid optimization method, we simultaneously optimize parameters related to areal density and Rayleigh-Taylor instability, such as acceleration and ablation rate, combining the MULTI-1D and FLASH-2D codes. </a:t>
            </a:r>
            <a:endParaRPr lang="en-US" altLang="zh-CN" dirty="0"/>
          </a:p>
          <a:p>
            <a:r>
              <a:rPr lang="en-US" altLang="zh-CN" dirty="0"/>
              <a:t>This has resulted in laser pulse shape and target structures that achieve both high areal density and high stability.</a:t>
            </a:r>
            <a:endParaRPr lang="zh-CN" altLang="en-US" dirty="0"/>
          </a:p>
        </p:txBody>
      </p:sp>
      <p:sp>
        <p:nvSpPr>
          <p:cNvPr id="4" name="灯片编号占位符 3"/>
          <p:cNvSpPr>
            <a:spLocks noGrp="1"/>
          </p:cNvSpPr>
          <p:nvPr>
            <p:ph type="sldNum" sz="quarter" idx="5"/>
          </p:nvPr>
        </p:nvSpPr>
        <p:spPr/>
        <p:txBody>
          <a:bodyPr/>
          <a:lstStyle/>
          <a:p>
            <a:fld id="{D3ACD060-DAA7-43EC-9ADD-FDA34392412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solidFill>
                  <a:srgbClr val="2A2B2E"/>
                </a:solidFill>
                <a:effectLst/>
                <a:latin typeface="PingFang SC"/>
              </a:rPr>
              <a:t>a summary of our report.</a:t>
            </a:r>
            <a:endParaRPr lang="en-US" altLang="zh-CN" sz="1200" b="1" dirty="0">
              <a:latin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a:defRPr/>
            </a:pPr>
            <a:fld id="{11D11A7F-889C-4D15-9495-CC5A39AB88D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843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t>This is the contents of we presentation. It contains four parts.</a:t>
            </a:r>
            <a:endParaRPr lang="zh-CN" altLang="en-US" dirty="0"/>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kern="1200" dirty="0">
                <a:solidFill>
                  <a:schemeClr val="tx1"/>
                </a:solidFill>
                <a:effectLst/>
                <a:latin typeface="+mn-lt"/>
                <a:ea typeface="+mn-ea"/>
                <a:cs typeface="+mn-cs"/>
              </a:rPr>
              <a:t>The part one is background, </a:t>
            </a:r>
            <a:endParaRPr lang="en-US" altLang="zh-CN"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kern="1200" dirty="0">
                <a:solidFill>
                  <a:schemeClr val="tx1"/>
                </a:solidFill>
                <a:effectLst/>
                <a:latin typeface="+mn-lt"/>
                <a:ea typeface="+mn-ea"/>
                <a:cs typeface="+mn-cs"/>
              </a:rPr>
              <a:t>The part two is </a:t>
            </a:r>
            <a:r>
              <a:rPr lang="en-US" altLang="zh-CN" dirty="0">
                <a:cs typeface="Times New Roman" panose="02020603050405020304" pitchFamily="18" charset="0"/>
              </a:rPr>
              <a:t>Target designing by random walk method</a:t>
            </a:r>
            <a:r>
              <a:rPr lang="en-US" altLang="zh-CN" sz="1200" kern="1200" dirty="0">
                <a:solidFill>
                  <a:schemeClr val="tx1"/>
                </a:solidFill>
                <a:effectLst/>
                <a:latin typeface="+mn-lt"/>
                <a:ea typeface="+mn-ea"/>
                <a:cs typeface="+mn-cs"/>
              </a:rPr>
              <a:t>, </a:t>
            </a:r>
            <a:endParaRPr lang="en-US" altLang="zh-CN"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kern="1200" dirty="0">
                <a:solidFill>
                  <a:schemeClr val="tx1"/>
                </a:solidFill>
                <a:effectLst/>
                <a:latin typeface="+mn-lt"/>
                <a:ea typeface="+mn-ea"/>
                <a:cs typeface="+mn-cs"/>
              </a:rPr>
              <a:t>The part three is </a:t>
            </a:r>
            <a:r>
              <a:rPr lang="en-US" altLang="zh-CN" dirty="0">
                <a:cs typeface="Times New Roman" panose="02020603050405020304" pitchFamily="18" charset="0"/>
              </a:rPr>
              <a:t>Laser profile designing by hybrid optimization</a:t>
            </a:r>
            <a:r>
              <a:rPr lang="en-US" altLang="zh-CN" sz="1200" b="1" dirty="0">
                <a:solidFill>
                  <a:srgbClr val="000000"/>
                </a:solidFill>
                <a:latin typeface="Times New Roman" panose="02020603050405020304" pitchFamily="18" charset="0"/>
                <a:cs typeface="Times New Roman" panose="02020603050405020304" pitchFamily="18" charset="0"/>
              </a:rPr>
              <a:t>,</a:t>
            </a:r>
            <a:endParaRPr lang="en-US" altLang="zh-CN" sz="1200" b="1"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200" b="1" dirty="0">
                <a:solidFill>
                  <a:srgbClr val="000000"/>
                </a:solidFill>
                <a:latin typeface="Times New Roman" panose="02020603050405020304" pitchFamily="18" charset="0"/>
                <a:cs typeface="Times New Roman" panose="02020603050405020304" pitchFamily="18" charset="0"/>
              </a:rPr>
              <a:t>The part four is summary</a:t>
            </a:r>
            <a:r>
              <a:rPr lang="en-US" altLang="zh-CN" sz="1200" kern="1200" dirty="0">
                <a:solidFill>
                  <a:schemeClr val="tx1"/>
                </a:solidFill>
                <a:effectLst/>
                <a:latin typeface="+mn-lt"/>
                <a:ea typeface="+mn-ea"/>
                <a:cs typeface="+mn-cs"/>
              </a:rPr>
              <a:t>.</a:t>
            </a:r>
            <a:endParaRPr lang="zh-CN" altLang="en-US" dirty="0">
              <a:latin typeface="Times New Roman" panose="02020603050405020304" pitchFamily="18" charset="0"/>
              <a:cs typeface="Times New Roman" panose="02020603050405020304" pitchFamily="18" charset="0"/>
            </a:endParaRPr>
          </a:p>
          <a:p>
            <a:endParaRPr lang="zh-CN" altLang="en-US" dirty="0"/>
          </a:p>
        </p:txBody>
      </p:sp>
      <p:sp>
        <p:nvSpPr>
          <p:cNvPr id="1843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auto" latinLnBrk="0" hangingPunct="1">
              <a:lnSpc>
                <a:spcPct val="100000"/>
              </a:lnSpc>
              <a:spcBef>
                <a:spcPct val="0"/>
              </a:spcBef>
              <a:spcAft>
                <a:spcPts val="0"/>
              </a:spcAft>
              <a:buClrTx/>
              <a:buSzTx/>
              <a:buFontTx/>
              <a:buNone/>
              <a:defRPr/>
            </a:pPr>
            <a:fld id="{D1FD4114-D4D6-474C-9499-A89C44DB82AC}"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48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dirty="0"/>
              <a:t>Laser-driven inertial confinement fusion (ICF) is a promising approachto achieve controlled nuclear fusion. Recently, significant progress has been achieved, that is, the NIF realized the first net energy gain and 3.15 MJ of fusion energy. The main challenge for achieving ignition is to compress  the fuel to high enough density and temperature</a:t>
            </a:r>
            <a:r>
              <a:rPr lang="zh-CN" altLang="en-US" dirty="0"/>
              <a:t>。</a:t>
            </a:r>
            <a:r>
              <a:rPr lang="en-US" altLang="zh-CN" dirty="0"/>
              <a:t> </a:t>
            </a:r>
            <a:endParaRPr lang="zh-CN" altLang="zh-CN" dirty="0"/>
          </a:p>
        </p:txBody>
      </p:sp>
      <p:sp>
        <p:nvSpPr>
          <p:cNvPr id="2048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eaLnBrk="1" hangingPunct="1">
              <a:spcBef>
                <a:spcPct val="0"/>
              </a:spcBef>
            </a:pPr>
            <a:fld id="{BB70DCE0-6EEE-48DE-A6E0-2532C49807D3}" type="slidenum">
              <a:rPr lang="zh-CN" altLang="en-US" smtClean="0">
                <a:latin typeface="Arial" panose="020B0604020202020204" pitchFamily="34" charset="0"/>
              </a:rPr>
            </a:fld>
            <a:endParaRPr lang="zh-CN"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propose a double-cone ignition scheme, namely DCI,  to significantly reduce the energy requirement for both the compression and heating laser pulses as well as to enhance the robustness of the compression and heating processes.</a:t>
            </a:r>
            <a:endParaRPr lang="en-US" altLang="zh-CN" dirty="0"/>
          </a:p>
          <a:p>
            <a:r>
              <a:rPr lang="en-US" altLang="zh-CN" dirty="0"/>
              <a:t>In the DCI scheme, two head-on gold cones are used to confine target shells. </a:t>
            </a:r>
            <a:endParaRPr lang="en-US" altLang="zh-CN" dirty="0"/>
          </a:p>
          <a:p>
            <a:r>
              <a:rPr lang="en-US" altLang="zh-CN" dirty="0"/>
              <a:t>For the cone with an opening angle of 100° , it corresponds to a solid angle of Ω=2.2. That is, DCI only requires 2×Ω/4π of the laser energy for a traditional spherical target to achieve a similar implosion</a:t>
            </a:r>
            <a:r>
              <a:rPr lang="zh-CN" altLang="en-US" dirty="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1D11A7F-889C-4D15-9495-CC5A39AB88D0}"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Quasi-isentropic compression is the most effective way to achieve high-density compression and reduce the energy requirements. </a:t>
            </a:r>
            <a:endParaRPr lang="en-US" altLang="zh-CN" dirty="0"/>
          </a:p>
          <a:p>
            <a:r>
              <a:rPr lang="en-US" altLang="zh-CN" dirty="0"/>
              <a:t>When implosion begins, laser power is set so that the initial shock speed in the imploding matter is comparable to sound speed and subsequently so that the compression is near-isentropic; the hydro-dynamic characteristics intersect only near the </a:t>
            </a:r>
            <a:r>
              <a:rPr lang="en-US" altLang="zh-CN" dirty="0" err="1"/>
              <a:t>centre</a:t>
            </a:r>
            <a:r>
              <a:rPr lang="en-US" altLang="zh-CN" dirty="0"/>
              <a:t> of the</a:t>
            </a:r>
            <a:r>
              <a:rPr lang="en-US" altLang="zh-CN" baseline="0" dirty="0"/>
              <a:t> sphere. </a:t>
            </a:r>
            <a:endParaRPr lang="en-US" altLang="zh-CN" baseline="0" dirty="0"/>
          </a:p>
        </p:txBody>
      </p:sp>
      <p:sp>
        <p:nvSpPr>
          <p:cNvPr id="4" name="灯片编号占位符 3"/>
          <p:cNvSpPr>
            <a:spLocks noGrp="1"/>
          </p:cNvSpPr>
          <p:nvPr>
            <p:ph type="sldNum" sz="quarter" idx="10"/>
          </p:nvPr>
        </p:nvSpPr>
        <p:spPr/>
        <p:txBody>
          <a:bodyPr/>
          <a:lstStyle/>
          <a:p>
            <a:fld id="{D3ACD060-DAA7-43EC-9ADD-FDA34392412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To realize an efficient implosion for the ICF, one has to match the laser pulse shape and the target structure as much as possible.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However, it is not easy to optimize the laser pulse and the target structure under a given laser energy, since many parameters should be optimized simultaneously (</a:t>
            </a:r>
            <a:r>
              <a:rPr lang="en-US" altLang="zh-CN" sz="1200" kern="1200" dirty="0" err="1">
                <a:solidFill>
                  <a:schemeClr val="tx1"/>
                </a:solidFill>
                <a:effectLst/>
                <a:latin typeface="+mn-lt"/>
                <a:ea typeface="+mn-ea"/>
                <a:cs typeface="+mn-cs"/>
              </a:rPr>
              <a:t>sɪm</a:t>
            </a:r>
            <a:r>
              <a:rPr lang="en-US" altLang="zh-CN" sz="1200" kern="1200" dirty="0">
                <a:solidFill>
                  <a:schemeClr val="tx1"/>
                </a:solidFill>
                <a:effectLst/>
                <a:latin typeface="+mn-lt"/>
                <a:ea typeface="+mn-ea"/>
                <a:cs typeface="+mn-cs"/>
              </a:rPr>
              <a:t>(ə)</a:t>
            </a:r>
            <a:r>
              <a:rPr lang="en-US" altLang="zh-CN" sz="1200" kern="1200" dirty="0" err="1">
                <a:solidFill>
                  <a:schemeClr val="tx1"/>
                </a:solidFill>
                <a:effectLst/>
                <a:latin typeface="+mn-lt"/>
                <a:ea typeface="+mn-ea"/>
                <a:cs typeface="+mn-cs"/>
              </a:rPr>
              <a:t>lˈteɪniəsli</a:t>
            </a:r>
            <a:r>
              <a:rPr lang="en-US" altLang="zh-CN" sz="1200" kern="1200" dirty="0">
                <a:solidFill>
                  <a:schemeClr val="tx1"/>
                </a:solidFill>
                <a:effectLst/>
                <a:latin typeface="+mn-lt"/>
                <a:ea typeface="+mn-ea"/>
                <a:cs typeface="+mn-cs"/>
              </a:rPr>
              <a:t>).</a:t>
            </a:r>
            <a:r>
              <a:rPr lang="en-US" altLang="zh-CN" sz="1200" kern="1200" dirty="0">
                <a:solidFill>
                  <a:schemeClr val="tx1"/>
                </a:solidFill>
                <a:effectLst/>
                <a:latin typeface="黑体" panose="02010609060101010101" pitchFamily="49" charset="-122"/>
                <a:ea typeface="黑体" panose="02010609060101010101" pitchFamily="49" charset="-122"/>
                <a:cs typeface="+mn-cs"/>
              </a:rPr>
              <a:t> And t</a:t>
            </a:r>
            <a:r>
              <a:rPr lang="en-US" altLang="zh-CN" dirty="0"/>
              <a:t>here will be more parameters after considering entropy shaping!</a:t>
            </a:r>
            <a:endParaRPr lang="zh-CN" altLang="en-US" dirty="0"/>
          </a:p>
        </p:txBody>
      </p:sp>
      <p:sp>
        <p:nvSpPr>
          <p:cNvPr id="4" name="灯片编号占位符 3"/>
          <p:cNvSpPr>
            <a:spLocks noGrp="1"/>
          </p:cNvSpPr>
          <p:nvPr>
            <p:ph type="sldNum" sz="quarter" idx="5"/>
          </p:nvPr>
        </p:nvSpPr>
        <p:spPr/>
        <p:txBody>
          <a:bodyPr/>
          <a:lstStyle/>
          <a:p>
            <a:fld id="{D3ACD060-DAA7-43EC-9ADD-FDA34392412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2019 year, researchers applied a statistically driven implosion design to optimize the target and laser pulse shape, increasing the neutron production by three times on OMEGA experiments.</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An efficient method to perform laser pulse optimization via hydrodynamic simulations guided by the genetic algorithm and random forest algorithm is proposed.</a:t>
            </a:r>
            <a:endParaRPr lang="zh-CN" altLang="en-US" dirty="0"/>
          </a:p>
        </p:txBody>
      </p:sp>
      <p:sp>
        <p:nvSpPr>
          <p:cNvPr id="4" name="灯片编号占位符 3"/>
          <p:cNvSpPr>
            <a:spLocks noGrp="1"/>
          </p:cNvSpPr>
          <p:nvPr>
            <p:ph type="sldNum" sz="quarter" idx="10"/>
          </p:nvPr>
        </p:nvSpPr>
        <p:spPr/>
        <p:txBody>
          <a:bodyPr/>
          <a:lstStyle/>
          <a:p>
            <a:pPr>
              <a:defRPr/>
            </a:pPr>
            <a:fld id="{11D11A7F-889C-4D15-9495-CC5A39AB88D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5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lvl="0">
              <a:lnSpc>
                <a:spcPct val="130000"/>
              </a:lnSpc>
              <a:spcBef>
                <a:spcPts val="600"/>
              </a:spcBef>
            </a:pPr>
            <a:r>
              <a:rPr lang="en-US" altLang="zh-CN" dirty="0">
                <a:solidFill>
                  <a:schemeClr val="accent4">
                    <a:lumMod val="10000"/>
                  </a:schemeClr>
                </a:solidFill>
                <a:ea typeface="黑体" panose="02010609060101010101" pitchFamily="49" charset="-122"/>
                <a:sym typeface="+mn-ea"/>
              </a:rPr>
              <a:t>We also proposed a random walk method  </a:t>
            </a:r>
            <a:r>
              <a:rPr lang="en-US" altLang="zh-CN" dirty="0">
                <a:effectLst/>
                <a:sym typeface="+mn-ea"/>
              </a:rPr>
              <a:t>to optimize the target and laser pulse shape</a:t>
            </a:r>
            <a:r>
              <a:rPr lang="en-US" altLang="zh-CN" dirty="0">
                <a:solidFill>
                  <a:schemeClr val="accent4">
                    <a:lumMod val="10000"/>
                  </a:schemeClr>
                </a:solidFill>
                <a:ea typeface="黑体" panose="02010609060101010101" pitchFamily="49" charset="-122"/>
              </a:rPr>
              <a:t>.</a:t>
            </a:r>
            <a:endParaRPr lang="en-US" altLang="zh-CN" dirty="0">
              <a:solidFill>
                <a:schemeClr val="accent4">
                  <a:lumMod val="10000"/>
                </a:schemeClr>
              </a:solidFill>
              <a:ea typeface="黑体" panose="02010609060101010101" pitchFamily="49" charset="-122"/>
            </a:endParaRPr>
          </a:p>
          <a:p>
            <a:pPr lvl="0">
              <a:lnSpc>
                <a:spcPct val="130000"/>
              </a:lnSpc>
              <a:spcBef>
                <a:spcPts val="600"/>
              </a:spcBef>
            </a:pPr>
            <a:r>
              <a:rPr lang="en-US" altLang="zh-CN" dirty="0">
                <a:solidFill>
                  <a:schemeClr val="accent4">
                    <a:lumMod val="10000"/>
                  </a:schemeClr>
                </a:solidFill>
                <a:ea typeface="黑体" panose="02010609060101010101" pitchFamily="49" charset="-122"/>
              </a:rPr>
              <a:t>The maximum areal density of the target is one of the most important parameters for ICF. It directly related to the DT fuel burning efficiency. </a:t>
            </a:r>
            <a:endParaRPr lang="en-US" altLang="zh-CN" dirty="0">
              <a:solidFill>
                <a:schemeClr val="accent4">
                  <a:lumMod val="10000"/>
                </a:schemeClr>
              </a:solidFill>
              <a:ea typeface="黑体" panose="02010609060101010101" pitchFamily="49" charset="-122"/>
            </a:endParaRPr>
          </a:p>
          <a:p>
            <a:pPr lvl="0">
              <a:lnSpc>
                <a:spcPct val="130000"/>
              </a:lnSpc>
              <a:spcBef>
                <a:spcPts val="600"/>
              </a:spcBef>
            </a:pPr>
            <a:r>
              <a:rPr lang="en-US" altLang="zh-CN" dirty="0">
                <a:solidFill>
                  <a:schemeClr val="accent4">
                    <a:lumMod val="10000"/>
                  </a:schemeClr>
                </a:solidFill>
                <a:ea typeface="黑体" panose="02010609060101010101" pitchFamily="49" charset="-122"/>
              </a:rPr>
              <a:t>So we consider </a:t>
            </a:r>
            <a:r>
              <a:rPr lang="en-US" altLang="zh-CN" dirty="0" err="1">
                <a:solidFill>
                  <a:schemeClr val="accent4">
                    <a:lumMod val="10000"/>
                  </a:schemeClr>
                </a:solidFill>
                <a:ea typeface="黑体" panose="02010609060101010101" pitchFamily="49" charset="-122"/>
              </a:rPr>
              <a:t>rhoR</a:t>
            </a:r>
            <a:r>
              <a:rPr lang="en-US" altLang="zh-CN" dirty="0">
                <a:solidFill>
                  <a:schemeClr val="accent4">
                    <a:lumMod val="10000"/>
                  </a:schemeClr>
                </a:solidFill>
                <a:ea typeface="黑体" panose="02010609060101010101" pitchFamily="49" charset="-122"/>
              </a:rPr>
              <a:t> as a function of the 23 arguments of the laser pulse shape and target structure, and use the random walk algorithm for optimization. </a:t>
            </a:r>
            <a:endParaRPr lang="en-US" altLang="zh-CN" dirty="0">
              <a:solidFill>
                <a:schemeClr val="accent4">
                  <a:lumMod val="10000"/>
                </a:schemeClr>
              </a:solidFill>
              <a:ea typeface="黑体" panose="02010609060101010101" pitchFamily="49" charset="-122"/>
            </a:endParaRPr>
          </a:p>
          <a:p>
            <a:pPr lvl="0">
              <a:lnSpc>
                <a:spcPct val="130000"/>
              </a:lnSpc>
              <a:spcBef>
                <a:spcPts val="600"/>
              </a:spcBef>
            </a:pPr>
            <a:r>
              <a:rPr lang="en-US" altLang="zh-CN" dirty="0">
                <a:solidFill>
                  <a:schemeClr val="accent4">
                    <a:lumMod val="10000"/>
                  </a:schemeClr>
                </a:solidFill>
                <a:ea typeface="黑体" panose="02010609060101010101" pitchFamily="49" charset="-122"/>
              </a:rPr>
              <a:t>We optimize the laser profile and target structure by combining  the radiation hydrodynamic code MULTI-IFE and the random-walk method. </a:t>
            </a:r>
            <a:endParaRPr lang="en-US" altLang="zh-CN" dirty="0">
              <a:solidFill>
                <a:schemeClr val="accent4">
                  <a:lumMod val="10000"/>
                </a:schemeClr>
              </a:solidFill>
              <a:ea typeface="黑体" panose="02010609060101010101" pitchFamily="49" charset="-122"/>
            </a:endParaRPr>
          </a:p>
          <a:p>
            <a:pPr lvl="0">
              <a:lnSpc>
                <a:spcPct val="130000"/>
              </a:lnSpc>
              <a:spcBef>
                <a:spcPts val="600"/>
              </a:spcBef>
            </a:pPr>
            <a:r>
              <a:rPr lang="en-US" altLang="zh-CN" dirty="0">
                <a:solidFill>
                  <a:schemeClr val="accent4">
                    <a:lumMod val="10000"/>
                  </a:schemeClr>
                </a:solidFill>
                <a:ea typeface="黑体" panose="02010609060101010101" pitchFamily="49" charset="-122"/>
              </a:rPr>
              <a:t>This method can quickly optimize the laser pulse and target structure parameters for an efficient </a:t>
            </a:r>
            <a:r>
              <a:rPr lang="en-US" altLang="zh-CN" dirty="0"/>
              <a:t>Quasi-isentropic</a:t>
            </a:r>
            <a:r>
              <a:rPr lang="en-US" altLang="zh-CN" dirty="0">
                <a:solidFill>
                  <a:schemeClr val="accent4">
                    <a:lumMod val="10000"/>
                  </a:schemeClr>
                </a:solidFill>
                <a:ea typeface="黑体" panose="02010609060101010101" pitchFamily="49" charset="-122"/>
              </a:rPr>
              <a:t> compression of the plasmas.</a:t>
            </a:r>
            <a:endParaRPr lang="en-US" altLang="zh-CN" sz="1200" dirty="0">
              <a:latin typeface="Arial" panose="020B0604020202020204" pitchFamily="34" charset="0"/>
              <a:ea typeface="黑体" panose="02010609060101010101" pitchFamily="49" charset="-122"/>
              <a:cs typeface="Arial" panose="020B0604020202020204" pitchFamily="34" charset="0"/>
            </a:endParaRPr>
          </a:p>
        </p:txBody>
      </p:sp>
      <p:sp>
        <p:nvSpPr>
          <p:cNvPr id="215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eaLnBrk="1" hangingPunct="1">
              <a:spcBef>
                <a:spcPct val="0"/>
              </a:spcBef>
            </a:pPr>
            <a:fld id="{DD817226-240F-4F54-9FA7-B0BC01533DD1}" type="slidenum">
              <a:rPr lang="zh-CN" altLang="en-US" smtClean="0">
                <a:latin typeface="Arial" panose="020B0604020202020204" pitchFamily="34" charset="0"/>
              </a:rPr>
            </a:fld>
            <a:endParaRPr lang="zh-CN" altLang="en-US">
              <a:latin typeface="Arial" panose="020B0604020202020204" pitchFamily="34" charset="0"/>
            </a:endParaRPr>
          </a:p>
        </p:txBody>
      </p:sp>
      <p:sp>
        <p:nvSpPr>
          <p:cNvPr id="2" name="页脚占位符 1"/>
          <p:cNvSpPr>
            <a:spLocks noGrp="1"/>
          </p:cNvSpPr>
          <p:nvPr>
            <p:ph type="ftr" sz="quarter" idx="10"/>
          </p:nvPr>
        </p:nvSpPr>
        <p:spPr/>
        <p:txBody>
          <a:bodyPr/>
          <a:lstStyle/>
          <a:p>
            <a:pPr>
              <a:defRPr/>
            </a:pP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One can see that the duration of a flat-top laser profile with constant laser power becomes shorter </a:t>
            </a:r>
            <a:r>
              <a:rPr lang="en-US" altLang="zh-CN" kern="0" dirty="0">
                <a:solidFill>
                  <a:schemeClr val="accent4">
                    <a:lumMod val="10000"/>
                  </a:schemeClr>
                </a:solidFill>
                <a:cs typeface="Times New Roman" panose="02020603050405020304" pitchFamily="18" charset="0"/>
                <a:sym typeface="+mn-ea"/>
              </a:rPr>
              <a:t>during</a:t>
            </a:r>
            <a:r>
              <a:rPr lang="en-US" altLang="zh-CN" sz="1200" kern="1200" dirty="0">
                <a:solidFill>
                  <a:schemeClr val="tx1"/>
                </a:solidFill>
                <a:effectLst/>
                <a:latin typeface="+mn-lt"/>
                <a:ea typeface="+mn-ea"/>
                <a:cs typeface="+mn-cs"/>
              </a:rPr>
              <a:t> the optimization progresses.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Finally, the flat-top laser profile of the laser pulse shape completely disappears and is replaced by a gentler ramp profile, indicating that the laser power slowly rises in the acceleration stage which would be better than the traditional flat-top laser pulse shape. </a:t>
            </a:r>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ideal isentropic compression laser profile usually has a high peak power, which limits the application of such pulse in ICF implosion. The laser profile here is much closer to the ideal isentropic compression laser profile than the flat top laser profile. </a:t>
            </a:r>
            <a:endParaRPr lang="zh-CN" altLang="en-US" dirty="0"/>
          </a:p>
        </p:txBody>
      </p:sp>
      <p:sp>
        <p:nvSpPr>
          <p:cNvPr id="4" name="灯片编号占位符 3"/>
          <p:cNvSpPr>
            <a:spLocks noGrp="1"/>
          </p:cNvSpPr>
          <p:nvPr>
            <p:ph type="sldNum" sz="quarter" idx="10"/>
          </p:nvPr>
        </p:nvSpPr>
        <p:spPr/>
        <p:txBody>
          <a:bodyPr/>
          <a:lstStyle/>
          <a:p>
            <a:pPr>
              <a:defRPr/>
            </a:pPr>
            <a:fld id="{11D11A7F-889C-4D15-9495-CC5A39AB88D0}" type="slidenum">
              <a:rPr lang="zh-CN" altLang="en-US" smtClean="0"/>
            </a:fld>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719403" y="1052736"/>
            <a:ext cx="10945216" cy="5400600"/>
          </a:xfrm>
          <a:prstGeom prst="rect">
            <a:avLst/>
          </a:prstGeom>
        </p:spPr>
        <p:txBody>
          <a:bodyPr/>
          <a:lstStyle>
            <a:lvl1pPr>
              <a:lnSpc>
                <a:spcPct val="130000"/>
              </a:lnSpc>
              <a:defRPr sz="2400" b="0">
                <a:solidFill>
                  <a:srgbClr val="000000"/>
                </a:solidFill>
                <a:latin typeface="黑体" panose="02010609060101010101" pitchFamily="49" charset="-122"/>
                <a:ea typeface="黑体" panose="02010609060101010101" pitchFamily="49" charset="-122"/>
              </a:defRPr>
            </a:lvl1pPr>
            <a:lvl2pPr marL="742950" indent="-285750">
              <a:lnSpc>
                <a:spcPct val="130000"/>
              </a:lnSpc>
              <a:buFont typeface="Wingdings" panose="05000000000000000000" pitchFamily="2" charset="2"/>
              <a:buChar char="Ø"/>
              <a:defRPr sz="2400" b="0">
                <a:solidFill>
                  <a:srgbClr val="000000"/>
                </a:solidFill>
                <a:latin typeface="黑体" panose="02010609060101010101" pitchFamily="49" charset="-122"/>
                <a:ea typeface="黑体" panose="02010609060101010101" pitchFamily="49" charset="-122"/>
              </a:defRPr>
            </a:lvl2pPr>
            <a:lvl3pPr marL="1143000" indent="-228600">
              <a:lnSpc>
                <a:spcPct val="130000"/>
              </a:lnSpc>
              <a:buFont typeface="Wingdings" panose="05000000000000000000" pitchFamily="2" charset="2"/>
              <a:buChar char="ü"/>
              <a:defRPr sz="2000" b="0">
                <a:solidFill>
                  <a:srgbClr val="000000"/>
                </a:solidFill>
                <a:latin typeface="黑体" panose="02010609060101010101" pitchFamily="49" charset="-122"/>
                <a:ea typeface="黑体" panose="02010609060101010101" pitchFamily="49" charset="-122"/>
              </a:defRPr>
            </a:lvl3pPr>
            <a:lvl4pPr>
              <a:defRPr>
                <a:solidFill>
                  <a:srgbClr val="000000"/>
                </a:solidFill>
                <a:latin typeface="黑体" panose="02010609060101010101" pitchFamily="49" charset="-122"/>
                <a:ea typeface="黑体" panose="02010609060101010101" pitchFamily="49" charset="-122"/>
              </a:defRPr>
            </a:lvl4pPr>
            <a:lvl5pPr>
              <a:defRPr>
                <a:solidFill>
                  <a:srgbClr val="000000"/>
                </a:solidFill>
                <a:latin typeface="黑体" panose="02010609060101010101" pitchFamily="49" charset="-122"/>
                <a:ea typeface="黑体" panose="020106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p:txBody>
      </p:sp>
      <p:sp>
        <p:nvSpPr>
          <p:cNvPr id="4" name="标题 1"/>
          <p:cNvSpPr>
            <a:spLocks noGrp="1"/>
          </p:cNvSpPr>
          <p:nvPr>
            <p:ph type="title"/>
          </p:nvPr>
        </p:nvSpPr>
        <p:spPr>
          <a:xfrm>
            <a:off x="1487488" y="116632"/>
            <a:ext cx="9902891" cy="490066"/>
          </a:xfrm>
          <a:prstGeom prst="rect">
            <a:avLst/>
          </a:prstGeom>
        </p:spPr>
        <p:txBody>
          <a:bodyPr/>
          <a:lstStyle>
            <a:lvl1pPr algn="l">
              <a:defRPr sz="3200">
                <a:solidFill>
                  <a:srgbClr val="C00000"/>
                </a:solidFill>
                <a:latin typeface="黑体" panose="02010609060101010101" pitchFamily="49" charset="-122"/>
                <a:ea typeface="黑体" panose="02010609060101010101" pitchFamily="49"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7D9F1E96-944C-40AE-88A2-3B8E46C6536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FC08AE9-223F-440A-AB06-89E32C30203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7D9F1E96-944C-40AE-88A2-3B8E46C6536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FC08AE9-223F-440A-AB06-89E32C30203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7D9F1E96-944C-40AE-88A2-3B8E46C6536F}"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FC08AE9-223F-440A-AB06-89E32C30203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7D9F1E96-944C-40AE-88A2-3B8E46C6536F}"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8FC08AE9-223F-440A-AB06-89E32C30203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D9F1E96-944C-40AE-88A2-3B8E46C6536F}"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8FC08AE9-223F-440A-AB06-89E32C30203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F1E96-944C-40AE-88A2-3B8E46C6536F}"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FC08AE9-223F-440A-AB06-89E32C30203D}"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7D9F1E96-944C-40AE-88A2-3B8E46C6536F}"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FC08AE9-223F-440A-AB06-89E32C30203D}"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7D9F1E96-944C-40AE-88A2-3B8E46C6536F}"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FC08AE9-223F-440A-AB06-89E32C30203D}"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7D9F1E96-944C-40AE-88A2-3B8E46C6536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FC08AE9-223F-440A-AB06-89E32C30203D}"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7D9F1E96-944C-40AE-88A2-3B8E46C6536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FC08AE9-223F-440A-AB06-89E32C30203D}"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719403" y="1052737"/>
            <a:ext cx="10972800" cy="4525963"/>
          </a:xfrm>
          <a:prstGeom prst="rect">
            <a:avLst/>
          </a:prstGeom>
        </p:spPr>
        <p:txBody>
          <a:bodyPr/>
          <a:lstStyle>
            <a:lvl1pPr>
              <a:lnSpc>
                <a:spcPct val="130000"/>
              </a:lnSpc>
              <a:defRPr sz="2400" b="0">
                <a:solidFill>
                  <a:srgbClr val="000000"/>
                </a:solidFill>
                <a:latin typeface="黑体" panose="02010609060101010101" pitchFamily="49" charset="-122"/>
                <a:ea typeface="黑体" panose="02010609060101010101" pitchFamily="49" charset="-122"/>
              </a:defRPr>
            </a:lvl1pPr>
            <a:lvl2pPr marL="742950" indent="-285750">
              <a:lnSpc>
                <a:spcPct val="130000"/>
              </a:lnSpc>
              <a:buFont typeface="Wingdings" panose="05000000000000000000" pitchFamily="2" charset="2"/>
              <a:buChar char="Ø"/>
              <a:defRPr sz="2400" b="0">
                <a:solidFill>
                  <a:srgbClr val="000000"/>
                </a:solidFill>
                <a:latin typeface="黑体" panose="02010609060101010101" pitchFamily="49" charset="-122"/>
                <a:ea typeface="黑体" panose="02010609060101010101" pitchFamily="49" charset="-122"/>
              </a:defRPr>
            </a:lvl2pPr>
            <a:lvl3pPr marL="1143000" indent="-228600">
              <a:lnSpc>
                <a:spcPct val="130000"/>
              </a:lnSpc>
              <a:buFont typeface="Wingdings" panose="05000000000000000000" pitchFamily="2" charset="2"/>
              <a:buChar char="ü"/>
              <a:defRPr sz="2000" b="0">
                <a:solidFill>
                  <a:srgbClr val="000000"/>
                </a:solidFill>
                <a:latin typeface="黑体" panose="02010609060101010101" pitchFamily="49" charset="-122"/>
                <a:ea typeface="黑体" panose="02010609060101010101" pitchFamily="49" charset="-122"/>
              </a:defRPr>
            </a:lvl3pPr>
            <a:lvl4pPr>
              <a:defRPr>
                <a:solidFill>
                  <a:srgbClr val="000000"/>
                </a:solidFill>
                <a:latin typeface="黑体" panose="02010609060101010101" pitchFamily="49" charset="-122"/>
                <a:ea typeface="黑体" panose="02010609060101010101" pitchFamily="49" charset="-122"/>
              </a:defRPr>
            </a:lvl4pPr>
            <a:lvl5pPr>
              <a:defRPr>
                <a:solidFill>
                  <a:srgbClr val="000000"/>
                </a:solidFill>
                <a:latin typeface="黑体" panose="02010609060101010101" pitchFamily="49" charset="-122"/>
                <a:ea typeface="黑体" panose="020106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p:txBody>
      </p:sp>
      <p:sp>
        <p:nvSpPr>
          <p:cNvPr id="4" name="标题 1"/>
          <p:cNvSpPr>
            <a:spLocks noGrp="1"/>
          </p:cNvSpPr>
          <p:nvPr>
            <p:ph type="title"/>
          </p:nvPr>
        </p:nvSpPr>
        <p:spPr>
          <a:xfrm>
            <a:off x="1583499" y="116632"/>
            <a:ext cx="9902891" cy="490066"/>
          </a:xfrm>
          <a:prstGeom prst="rect">
            <a:avLst/>
          </a:prstGeom>
        </p:spPr>
        <p:txBody>
          <a:bodyPr/>
          <a:lstStyle>
            <a:lvl1pPr algn="l">
              <a:defRPr sz="3200">
                <a:solidFill>
                  <a:srgbClr val="C00000"/>
                </a:solidFill>
                <a:latin typeface="黑体" panose="02010609060101010101" pitchFamily="49" charset="-122"/>
                <a:ea typeface="黑体" panose="02010609060101010101" pitchFamily="49"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719403" y="1052737"/>
            <a:ext cx="10945216" cy="4525963"/>
          </a:xfrm>
          <a:prstGeom prst="rect">
            <a:avLst/>
          </a:prstGeom>
        </p:spPr>
        <p:txBody>
          <a:bodyPr/>
          <a:lstStyle>
            <a:lvl1pPr>
              <a:lnSpc>
                <a:spcPct val="130000"/>
              </a:lnSpc>
              <a:defRPr sz="2400" b="0">
                <a:solidFill>
                  <a:srgbClr val="000000"/>
                </a:solidFill>
                <a:latin typeface="黑体" panose="02010609060101010101" pitchFamily="49" charset="-122"/>
                <a:ea typeface="黑体" panose="02010609060101010101" pitchFamily="49" charset="-122"/>
              </a:defRPr>
            </a:lvl1pPr>
            <a:lvl2pPr marL="742950" indent="-285750">
              <a:lnSpc>
                <a:spcPct val="130000"/>
              </a:lnSpc>
              <a:buFont typeface="Wingdings" panose="05000000000000000000" pitchFamily="2" charset="2"/>
              <a:buChar char="Ø"/>
              <a:defRPr sz="2400" b="0">
                <a:solidFill>
                  <a:srgbClr val="000000"/>
                </a:solidFill>
                <a:latin typeface="黑体" panose="02010609060101010101" pitchFamily="49" charset="-122"/>
                <a:ea typeface="黑体" panose="02010609060101010101" pitchFamily="49" charset="-122"/>
              </a:defRPr>
            </a:lvl2pPr>
            <a:lvl3pPr marL="1143000" indent="-228600">
              <a:lnSpc>
                <a:spcPct val="130000"/>
              </a:lnSpc>
              <a:buFont typeface="Wingdings" panose="05000000000000000000" pitchFamily="2" charset="2"/>
              <a:buChar char="ü"/>
              <a:defRPr sz="2000" b="0">
                <a:solidFill>
                  <a:srgbClr val="000000"/>
                </a:solidFill>
                <a:latin typeface="黑体" panose="02010609060101010101" pitchFamily="49" charset="-122"/>
                <a:ea typeface="黑体" panose="02010609060101010101" pitchFamily="49" charset="-122"/>
              </a:defRPr>
            </a:lvl3pPr>
            <a:lvl4pPr>
              <a:defRPr>
                <a:solidFill>
                  <a:srgbClr val="000000"/>
                </a:solidFill>
                <a:latin typeface="黑体" panose="02010609060101010101" pitchFamily="49" charset="-122"/>
                <a:ea typeface="黑体" panose="02010609060101010101" pitchFamily="49" charset="-122"/>
              </a:defRPr>
            </a:lvl4pPr>
            <a:lvl5pPr>
              <a:defRPr>
                <a:solidFill>
                  <a:srgbClr val="000000"/>
                </a:solidFill>
                <a:latin typeface="黑体" panose="02010609060101010101" pitchFamily="49" charset="-122"/>
                <a:ea typeface="黑体" panose="020106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p:txBody>
      </p:sp>
      <p:sp>
        <p:nvSpPr>
          <p:cNvPr id="4" name="标题 1"/>
          <p:cNvSpPr>
            <a:spLocks noGrp="1"/>
          </p:cNvSpPr>
          <p:nvPr>
            <p:ph type="title"/>
          </p:nvPr>
        </p:nvSpPr>
        <p:spPr>
          <a:xfrm>
            <a:off x="1583499" y="116632"/>
            <a:ext cx="9902891" cy="490066"/>
          </a:xfrm>
          <a:prstGeom prst="rect">
            <a:avLst/>
          </a:prstGeom>
        </p:spPr>
        <p:txBody>
          <a:bodyPr/>
          <a:lstStyle>
            <a:lvl1pPr algn="l">
              <a:defRPr sz="3200">
                <a:solidFill>
                  <a:srgbClr val="C00000"/>
                </a:solidFill>
                <a:latin typeface="黑体" panose="02010609060101010101" pitchFamily="49" charset="-122"/>
                <a:ea typeface="黑体" panose="02010609060101010101" pitchFamily="49"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36E90DAD-3A78-4646-ABCB-442382EB6D22}" type="datetime1">
              <a:rPr lang="en-US" altLang="zh-CN" smtClean="0"/>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719403" y="1052736"/>
            <a:ext cx="10945216" cy="5400600"/>
          </a:xfrm>
          <a:prstGeom prst="rect">
            <a:avLst/>
          </a:prstGeom>
        </p:spPr>
        <p:txBody>
          <a:bodyPr/>
          <a:lstStyle>
            <a:lvl1pPr>
              <a:lnSpc>
                <a:spcPct val="130000"/>
              </a:lnSpc>
              <a:defRPr sz="2400" b="0">
                <a:solidFill>
                  <a:srgbClr val="000000"/>
                </a:solidFill>
                <a:latin typeface="黑体" panose="02010609060101010101" pitchFamily="49" charset="-122"/>
                <a:ea typeface="黑体" panose="02010609060101010101" pitchFamily="49" charset="-122"/>
              </a:defRPr>
            </a:lvl1pPr>
            <a:lvl2pPr marL="742950" indent="-285750">
              <a:lnSpc>
                <a:spcPct val="130000"/>
              </a:lnSpc>
              <a:buFont typeface="Wingdings" panose="05000000000000000000" pitchFamily="2" charset="2"/>
              <a:buChar char="Ø"/>
              <a:defRPr sz="2400" b="0">
                <a:solidFill>
                  <a:srgbClr val="000000"/>
                </a:solidFill>
                <a:latin typeface="黑体" panose="02010609060101010101" pitchFamily="49" charset="-122"/>
                <a:ea typeface="黑体" panose="02010609060101010101" pitchFamily="49" charset="-122"/>
              </a:defRPr>
            </a:lvl2pPr>
            <a:lvl3pPr marL="1143000" indent="-228600">
              <a:lnSpc>
                <a:spcPct val="130000"/>
              </a:lnSpc>
              <a:buFont typeface="Wingdings" panose="05000000000000000000" pitchFamily="2" charset="2"/>
              <a:buChar char="ü"/>
              <a:defRPr sz="2000" b="0">
                <a:solidFill>
                  <a:srgbClr val="000000"/>
                </a:solidFill>
                <a:latin typeface="黑体" panose="02010609060101010101" pitchFamily="49" charset="-122"/>
                <a:ea typeface="黑体" panose="02010609060101010101" pitchFamily="49" charset="-122"/>
              </a:defRPr>
            </a:lvl3pPr>
            <a:lvl4pPr>
              <a:defRPr>
                <a:solidFill>
                  <a:srgbClr val="000000"/>
                </a:solidFill>
                <a:latin typeface="黑体" panose="02010609060101010101" pitchFamily="49" charset="-122"/>
                <a:ea typeface="黑体" panose="02010609060101010101" pitchFamily="49" charset="-122"/>
              </a:defRPr>
            </a:lvl4pPr>
            <a:lvl5pPr>
              <a:defRPr>
                <a:solidFill>
                  <a:srgbClr val="000000"/>
                </a:solidFill>
                <a:latin typeface="黑体" panose="02010609060101010101" pitchFamily="49" charset="-122"/>
                <a:ea typeface="黑体" panose="020106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p:txBody>
      </p:sp>
      <p:sp>
        <p:nvSpPr>
          <p:cNvPr id="4" name="标题 1"/>
          <p:cNvSpPr>
            <a:spLocks noGrp="1"/>
          </p:cNvSpPr>
          <p:nvPr>
            <p:ph type="title"/>
          </p:nvPr>
        </p:nvSpPr>
        <p:spPr>
          <a:xfrm>
            <a:off x="1487488" y="116632"/>
            <a:ext cx="9902891" cy="490066"/>
          </a:xfrm>
          <a:prstGeom prst="rect">
            <a:avLst/>
          </a:prstGeom>
        </p:spPr>
        <p:txBody>
          <a:bodyPr/>
          <a:lstStyle>
            <a:lvl1pPr algn="l">
              <a:defRPr sz="3200">
                <a:solidFill>
                  <a:srgbClr val="C00000"/>
                </a:solidFill>
                <a:latin typeface="黑体" panose="02010609060101010101" pitchFamily="49" charset="-122"/>
                <a:ea typeface="黑体" panose="02010609060101010101" pitchFamily="49"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719403" y="1052737"/>
            <a:ext cx="10972800" cy="4525963"/>
          </a:xfrm>
          <a:prstGeom prst="rect">
            <a:avLst/>
          </a:prstGeom>
        </p:spPr>
        <p:txBody>
          <a:bodyPr/>
          <a:lstStyle>
            <a:lvl1pPr>
              <a:lnSpc>
                <a:spcPct val="130000"/>
              </a:lnSpc>
              <a:defRPr sz="2400" b="0">
                <a:solidFill>
                  <a:srgbClr val="000000"/>
                </a:solidFill>
                <a:latin typeface="黑体" panose="02010609060101010101" pitchFamily="49" charset="-122"/>
                <a:ea typeface="黑体" panose="02010609060101010101" pitchFamily="49" charset="-122"/>
              </a:defRPr>
            </a:lvl1pPr>
            <a:lvl2pPr marL="742950" indent="-285750">
              <a:lnSpc>
                <a:spcPct val="130000"/>
              </a:lnSpc>
              <a:buFont typeface="Wingdings" panose="05000000000000000000" pitchFamily="2" charset="2"/>
              <a:buChar char="Ø"/>
              <a:defRPr sz="2400" b="0">
                <a:solidFill>
                  <a:srgbClr val="000000"/>
                </a:solidFill>
                <a:latin typeface="黑体" panose="02010609060101010101" pitchFamily="49" charset="-122"/>
                <a:ea typeface="黑体" panose="02010609060101010101" pitchFamily="49" charset="-122"/>
              </a:defRPr>
            </a:lvl2pPr>
            <a:lvl3pPr marL="1143000" indent="-228600">
              <a:lnSpc>
                <a:spcPct val="130000"/>
              </a:lnSpc>
              <a:buFont typeface="Wingdings" panose="05000000000000000000" pitchFamily="2" charset="2"/>
              <a:buChar char="ü"/>
              <a:defRPr sz="2000" b="0">
                <a:solidFill>
                  <a:srgbClr val="000000"/>
                </a:solidFill>
                <a:latin typeface="黑体" panose="02010609060101010101" pitchFamily="49" charset="-122"/>
                <a:ea typeface="黑体" panose="02010609060101010101" pitchFamily="49" charset="-122"/>
              </a:defRPr>
            </a:lvl3pPr>
            <a:lvl4pPr>
              <a:defRPr>
                <a:solidFill>
                  <a:srgbClr val="000000"/>
                </a:solidFill>
                <a:latin typeface="黑体" panose="02010609060101010101" pitchFamily="49" charset="-122"/>
                <a:ea typeface="黑体" panose="02010609060101010101" pitchFamily="49" charset="-122"/>
              </a:defRPr>
            </a:lvl4pPr>
            <a:lvl5pPr>
              <a:defRPr>
                <a:solidFill>
                  <a:srgbClr val="000000"/>
                </a:solidFill>
                <a:latin typeface="黑体" panose="02010609060101010101" pitchFamily="49" charset="-122"/>
                <a:ea typeface="黑体" panose="020106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p:txBody>
      </p:sp>
      <p:sp>
        <p:nvSpPr>
          <p:cNvPr id="4" name="标题 1"/>
          <p:cNvSpPr>
            <a:spLocks noGrp="1"/>
          </p:cNvSpPr>
          <p:nvPr>
            <p:ph type="title"/>
          </p:nvPr>
        </p:nvSpPr>
        <p:spPr>
          <a:xfrm>
            <a:off x="1583499" y="116632"/>
            <a:ext cx="9902891" cy="490066"/>
          </a:xfrm>
          <a:prstGeom prst="rect">
            <a:avLst/>
          </a:prstGeom>
        </p:spPr>
        <p:txBody>
          <a:bodyPr/>
          <a:lstStyle>
            <a:lvl1pPr algn="l">
              <a:defRPr sz="3200">
                <a:solidFill>
                  <a:srgbClr val="C00000"/>
                </a:solidFill>
                <a:latin typeface="黑体" panose="02010609060101010101" pitchFamily="49" charset="-122"/>
                <a:ea typeface="黑体" panose="02010609060101010101" pitchFamily="49"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719403" y="1052737"/>
            <a:ext cx="10945216" cy="4525963"/>
          </a:xfrm>
          <a:prstGeom prst="rect">
            <a:avLst/>
          </a:prstGeom>
        </p:spPr>
        <p:txBody>
          <a:bodyPr/>
          <a:lstStyle>
            <a:lvl1pPr>
              <a:lnSpc>
                <a:spcPct val="130000"/>
              </a:lnSpc>
              <a:defRPr sz="2400" b="0">
                <a:solidFill>
                  <a:srgbClr val="000000"/>
                </a:solidFill>
                <a:latin typeface="黑体" panose="02010609060101010101" pitchFamily="49" charset="-122"/>
                <a:ea typeface="黑体" panose="02010609060101010101" pitchFamily="49" charset="-122"/>
              </a:defRPr>
            </a:lvl1pPr>
            <a:lvl2pPr marL="742950" indent="-285750">
              <a:lnSpc>
                <a:spcPct val="130000"/>
              </a:lnSpc>
              <a:buFont typeface="Wingdings" panose="05000000000000000000" pitchFamily="2" charset="2"/>
              <a:buChar char="Ø"/>
              <a:defRPr sz="2400" b="0">
                <a:solidFill>
                  <a:srgbClr val="000000"/>
                </a:solidFill>
                <a:latin typeface="黑体" panose="02010609060101010101" pitchFamily="49" charset="-122"/>
                <a:ea typeface="黑体" panose="02010609060101010101" pitchFamily="49" charset="-122"/>
              </a:defRPr>
            </a:lvl2pPr>
            <a:lvl3pPr marL="1143000" indent="-228600">
              <a:lnSpc>
                <a:spcPct val="130000"/>
              </a:lnSpc>
              <a:buFont typeface="Wingdings" panose="05000000000000000000" pitchFamily="2" charset="2"/>
              <a:buChar char="ü"/>
              <a:defRPr sz="2000" b="0">
                <a:solidFill>
                  <a:srgbClr val="000000"/>
                </a:solidFill>
                <a:latin typeface="黑体" panose="02010609060101010101" pitchFamily="49" charset="-122"/>
                <a:ea typeface="黑体" panose="02010609060101010101" pitchFamily="49" charset="-122"/>
              </a:defRPr>
            </a:lvl3pPr>
            <a:lvl4pPr>
              <a:defRPr>
                <a:solidFill>
                  <a:srgbClr val="000000"/>
                </a:solidFill>
                <a:latin typeface="黑体" panose="02010609060101010101" pitchFamily="49" charset="-122"/>
                <a:ea typeface="黑体" panose="02010609060101010101" pitchFamily="49" charset="-122"/>
              </a:defRPr>
            </a:lvl4pPr>
            <a:lvl5pPr>
              <a:defRPr>
                <a:solidFill>
                  <a:srgbClr val="000000"/>
                </a:solidFill>
                <a:latin typeface="黑体" panose="02010609060101010101" pitchFamily="49" charset="-122"/>
                <a:ea typeface="黑体" panose="02010609060101010101" pitchFamily="49"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p:txBody>
      </p:sp>
      <p:sp>
        <p:nvSpPr>
          <p:cNvPr id="4" name="标题 1"/>
          <p:cNvSpPr>
            <a:spLocks noGrp="1"/>
          </p:cNvSpPr>
          <p:nvPr>
            <p:ph type="title"/>
          </p:nvPr>
        </p:nvSpPr>
        <p:spPr>
          <a:xfrm>
            <a:off x="1583499" y="116632"/>
            <a:ext cx="9902891" cy="490066"/>
          </a:xfrm>
          <a:prstGeom prst="rect">
            <a:avLst/>
          </a:prstGeom>
        </p:spPr>
        <p:txBody>
          <a:bodyPr/>
          <a:lstStyle>
            <a:lvl1pPr algn="l">
              <a:defRPr sz="3200">
                <a:solidFill>
                  <a:srgbClr val="C00000"/>
                </a:solidFill>
                <a:latin typeface="黑体" panose="02010609060101010101" pitchFamily="49" charset="-122"/>
                <a:ea typeface="黑体" panose="02010609060101010101" pitchFamily="49"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5BB36D1-A5D1-40E4-8C48-C901B36F7D2F}" type="datetime1">
              <a:rPr lang="en-US" altLang="zh-CN" smtClean="0"/>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D9F1E96-944C-40AE-88A2-3B8E46C6536F}"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FC08AE9-223F-440A-AB06-89E32C30203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2" Type="http://schemas.openxmlformats.org/officeDocument/2006/relationships/theme" Target="../theme/theme3.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27" name="Rectangle 3"/>
          <p:cNvSpPr>
            <a:spLocks noChangeArrowheads="1"/>
          </p:cNvSpPr>
          <p:nvPr/>
        </p:nvSpPr>
        <p:spPr bwMode="auto">
          <a:xfrm>
            <a:off x="1828800" y="3886200"/>
            <a:ext cx="8534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gn="l">
              <a:spcBef>
                <a:spcPct val="20000"/>
              </a:spcBef>
            </a:pPr>
            <a:endParaRPr lang="zh-CN" altLang="zh-CN" sz="1800">
              <a:solidFill>
                <a:schemeClr val="tx1"/>
              </a:solidFill>
              <a:latin typeface="Times New Roman" panose="02020603050405020304" pitchFamily="18" charset="0"/>
            </a:endParaRPr>
          </a:p>
        </p:txBody>
      </p:sp>
      <p:sp>
        <p:nvSpPr>
          <p:cNvPr id="1028" name="Rectangle 4"/>
          <p:cNvSpPr>
            <a:spLocks noChangeArrowheads="1"/>
          </p:cNvSpPr>
          <p:nvPr/>
        </p:nvSpPr>
        <p:spPr bwMode="auto">
          <a:xfrm>
            <a:off x="5829300" y="6484938"/>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800"/>
          </a:p>
        </p:txBody>
      </p:sp>
      <p:sp>
        <p:nvSpPr>
          <p:cNvPr id="1031" name="Line 7"/>
          <p:cNvSpPr>
            <a:spLocks noChangeShapeType="1"/>
          </p:cNvSpPr>
          <p:nvPr/>
        </p:nvSpPr>
        <p:spPr bwMode="auto">
          <a:xfrm>
            <a:off x="1440640" y="764704"/>
            <a:ext cx="10031957" cy="0"/>
          </a:xfrm>
          <a:prstGeom prst="line">
            <a:avLst/>
          </a:prstGeom>
          <a:noFill/>
          <a:ln w="38100" cmpd="thickThin">
            <a:solidFill>
              <a:srgbClr val="C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sz="1800"/>
          </a:p>
        </p:txBody>
      </p:sp>
      <p:pic>
        <p:nvPicPr>
          <p:cNvPr id="1026" name="Picture 2" descr="C:\Users\Administrator\Desktop\核武器物理与效应\过程文件\(压缩版)国防科技大学校徽.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339" y="44624"/>
            <a:ext cx="1248139" cy="936104"/>
          </a:xfrm>
          <a:prstGeom prst="rect">
            <a:avLst/>
          </a:prstGeom>
          <a:noFill/>
          <a:extLst>
            <a:ext uri="{909E8E84-426E-40DD-AFC4-6F175D3DCCD1}">
              <a14:hiddenFill xmlns:a14="http://schemas.microsoft.com/office/drawing/2010/main">
                <a:solidFill>
                  <a:srgbClr val="FFFFFF"/>
                </a:solidFill>
              </a14:hiddenFill>
            </a:ext>
          </a:extLst>
        </p:spPr>
      </p:pic>
      <p:sp>
        <p:nvSpPr>
          <p:cNvPr id="8" name="灯片编号占位符 4"/>
          <p:cNvSpPr>
            <a:spLocks noGrp="1"/>
          </p:cNvSpPr>
          <p:nvPr userDrawn="1"/>
        </p:nvSpPr>
        <p:spPr>
          <a:xfrm>
            <a:off x="11568608" y="6453336"/>
            <a:ext cx="1152128" cy="476250"/>
          </a:xfrm>
          <a:prstGeom prst="rect">
            <a:avLst/>
          </a:prstGeom>
        </p:spPr>
        <p:txBody>
          <a:bodyPr/>
          <a:lstStyle>
            <a:defPPr>
              <a:defRPr lang="zh-CN"/>
            </a:defPPr>
            <a:lvl1pPr algn="l" rtl="0" fontAlgn="base">
              <a:spcBef>
                <a:spcPct val="0"/>
              </a:spcBef>
              <a:spcAft>
                <a:spcPct val="0"/>
              </a:spcAft>
              <a:defRPr sz="2800" kern="1200">
                <a:solidFill>
                  <a:srgbClr val="00FFFF"/>
                </a:solidFill>
                <a:latin typeface="Bookman Old Style" panose="02050604050505020204" pitchFamily="18" charset="0"/>
                <a:ea typeface="宋体" panose="02010600030101010101" pitchFamily="2" charset="-122"/>
                <a:cs typeface="+mn-cs"/>
              </a:defRPr>
            </a:lvl1pPr>
            <a:lvl2pPr marL="457200" algn="l" rtl="0" fontAlgn="base">
              <a:spcBef>
                <a:spcPct val="0"/>
              </a:spcBef>
              <a:spcAft>
                <a:spcPct val="0"/>
              </a:spcAft>
              <a:defRPr sz="2800" kern="1200">
                <a:solidFill>
                  <a:srgbClr val="00FFFF"/>
                </a:solidFill>
                <a:latin typeface="Bookman Old Style" panose="02050604050505020204" pitchFamily="18" charset="0"/>
                <a:ea typeface="宋体" panose="02010600030101010101" pitchFamily="2" charset="-122"/>
                <a:cs typeface="+mn-cs"/>
              </a:defRPr>
            </a:lvl2pPr>
            <a:lvl3pPr marL="914400" algn="l" rtl="0" fontAlgn="base">
              <a:spcBef>
                <a:spcPct val="0"/>
              </a:spcBef>
              <a:spcAft>
                <a:spcPct val="0"/>
              </a:spcAft>
              <a:defRPr sz="2800" kern="1200">
                <a:solidFill>
                  <a:srgbClr val="00FFFF"/>
                </a:solidFill>
                <a:latin typeface="Bookman Old Style" panose="02050604050505020204" pitchFamily="18" charset="0"/>
                <a:ea typeface="宋体" panose="02010600030101010101" pitchFamily="2" charset="-122"/>
                <a:cs typeface="+mn-cs"/>
              </a:defRPr>
            </a:lvl3pPr>
            <a:lvl4pPr marL="1371600" algn="l" rtl="0" fontAlgn="base">
              <a:spcBef>
                <a:spcPct val="0"/>
              </a:spcBef>
              <a:spcAft>
                <a:spcPct val="0"/>
              </a:spcAft>
              <a:defRPr sz="2800" kern="1200">
                <a:solidFill>
                  <a:srgbClr val="00FFFF"/>
                </a:solidFill>
                <a:latin typeface="Bookman Old Style" panose="02050604050505020204" pitchFamily="18" charset="0"/>
                <a:ea typeface="宋体" panose="02010600030101010101" pitchFamily="2" charset="-122"/>
                <a:cs typeface="+mn-cs"/>
              </a:defRPr>
            </a:lvl4pPr>
            <a:lvl5pPr marL="1828800" algn="l" rtl="0" fontAlgn="base">
              <a:spcBef>
                <a:spcPct val="0"/>
              </a:spcBef>
              <a:spcAft>
                <a:spcPct val="0"/>
              </a:spcAft>
              <a:defRPr sz="2800" kern="1200">
                <a:solidFill>
                  <a:srgbClr val="00FFFF"/>
                </a:solidFill>
                <a:latin typeface="Bookman Old Style" panose="02050604050505020204" pitchFamily="18" charset="0"/>
                <a:ea typeface="宋体" panose="02010600030101010101" pitchFamily="2" charset="-122"/>
                <a:cs typeface="+mn-cs"/>
              </a:defRPr>
            </a:lvl5pPr>
            <a:lvl6pPr marL="2286000" algn="l" defTabSz="914400" rtl="0" eaLnBrk="1" latinLnBrk="0" hangingPunct="1">
              <a:defRPr sz="2800" kern="1200">
                <a:solidFill>
                  <a:srgbClr val="00FFFF"/>
                </a:solidFill>
                <a:latin typeface="Bookman Old Style" panose="02050604050505020204" pitchFamily="18" charset="0"/>
                <a:ea typeface="宋体" panose="02010600030101010101" pitchFamily="2" charset="-122"/>
                <a:cs typeface="+mn-cs"/>
              </a:defRPr>
            </a:lvl6pPr>
            <a:lvl7pPr marL="2743200" algn="l" defTabSz="914400" rtl="0" eaLnBrk="1" latinLnBrk="0" hangingPunct="1">
              <a:defRPr sz="2800" kern="1200">
                <a:solidFill>
                  <a:srgbClr val="00FFFF"/>
                </a:solidFill>
                <a:latin typeface="Bookman Old Style" panose="02050604050505020204" pitchFamily="18" charset="0"/>
                <a:ea typeface="宋体" panose="02010600030101010101" pitchFamily="2" charset="-122"/>
                <a:cs typeface="+mn-cs"/>
              </a:defRPr>
            </a:lvl7pPr>
            <a:lvl8pPr marL="3200400" algn="l" defTabSz="914400" rtl="0" eaLnBrk="1" latinLnBrk="0" hangingPunct="1">
              <a:defRPr sz="2800" kern="1200">
                <a:solidFill>
                  <a:srgbClr val="00FFFF"/>
                </a:solidFill>
                <a:latin typeface="Bookman Old Style" panose="02050604050505020204" pitchFamily="18" charset="0"/>
                <a:ea typeface="宋体" panose="02010600030101010101" pitchFamily="2" charset="-122"/>
                <a:cs typeface="+mn-cs"/>
              </a:defRPr>
            </a:lvl8pPr>
            <a:lvl9pPr marL="3657600" algn="l" defTabSz="914400" rtl="0" eaLnBrk="1" latinLnBrk="0" hangingPunct="1">
              <a:defRPr sz="2800" kern="1200">
                <a:solidFill>
                  <a:srgbClr val="00FFFF"/>
                </a:solidFill>
                <a:latin typeface="Bookman Old Style" panose="02050604050505020204" pitchFamily="18" charset="0"/>
                <a:ea typeface="宋体" panose="02010600030101010101" pitchFamily="2" charset="-122"/>
                <a:cs typeface="+mn-cs"/>
              </a:defRPr>
            </a:lvl9pPr>
          </a:lstStyle>
          <a:p>
            <a:fld id="{FC5CA768-335C-4E65-AFC6-CD79A1C2929B}" type="slidenum">
              <a:rPr lang="en-US" altLang="zh-CN" sz="2000" smtClean="0">
                <a:solidFill>
                  <a:srgbClr val="000000"/>
                </a:solidFill>
              </a:rPr>
            </a:fld>
            <a:endParaRPr lang="en-US" altLang="zh-CN" sz="2000" dirty="0">
              <a:solidFill>
                <a:srgbClr val="000000"/>
              </a:solidFill>
            </a:endParaRP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ctr" rtl="0" eaLnBrk="1" fontAlgn="base" hangingPunct="1">
        <a:spcBef>
          <a:spcPct val="0"/>
        </a:spcBef>
        <a:spcAft>
          <a:spcPct val="0"/>
        </a:spcAft>
        <a:defRPr sz="2000">
          <a:solidFill>
            <a:srgbClr val="00FFFF"/>
          </a:solidFill>
          <a:latin typeface="+mj-lt"/>
          <a:ea typeface="+mj-ea"/>
          <a:cs typeface="+mj-cs"/>
        </a:defRPr>
      </a:lvl1pPr>
      <a:lvl2pPr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2pPr>
      <a:lvl3pPr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3pPr>
      <a:lvl4pPr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4pPr>
      <a:lvl5pPr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5pPr>
      <a:lvl6pPr marL="457200"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6pPr>
      <a:lvl7pPr marL="914400"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7pPr>
      <a:lvl8pPr marL="1371600"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8pPr>
      <a:lvl9pPr marL="1828800"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9pPr>
    </p:titleStyle>
    <p:bodyStyle>
      <a:lvl1pPr marL="342900" indent="-342900" algn="l" rtl="0" eaLnBrk="1" fontAlgn="base" hangingPunct="1">
        <a:spcBef>
          <a:spcPct val="20000"/>
        </a:spcBef>
        <a:spcAft>
          <a:spcPct val="0"/>
        </a:spcAft>
        <a:defRPr b="1">
          <a:solidFill>
            <a:srgbClr val="CCECFF"/>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Times New Roman" panose="02020603050405020304" pitchFamily="18" charset="0"/>
          <a:ea typeface="+mn-ea"/>
        </a:defRPr>
      </a:lvl2pPr>
      <a:lvl3pPr marL="1143000" indent="-228600" algn="l" rtl="0" eaLnBrk="1" fontAlgn="base" hangingPunct="1">
        <a:spcBef>
          <a:spcPct val="20000"/>
        </a:spcBef>
        <a:spcAft>
          <a:spcPct val="0"/>
        </a:spcAft>
        <a:buChar char="•"/>
        <a:defRPr sz="2400">
          <a:solidFill>
            <a:schemeClr val="tx1"/>
          </a:solidFill>
          <a:latin typeface="Times New Roman" panose="02020603050405020304" pitchFamily="18" charset="0"/>
          <a:ea typeface="+mn-ea"/>
        </a:defRPr>
      </a:lvl3pPr>
      <a:lvl4pPr marL="16002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4pPr>
      <a:lvl5pPr marL="20574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5pPr>
      <a:lvl6pPr marL="25146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6pPr>
      <a:lvl7pPr marL="29718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7pPr>
      <a:lvl8pPr marL="34290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8pPr>
      <a:lvl9pPr marL="38862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027" name="Rectangle 3"/>
          <p:cNvSpPr>
            <a:spLocks noChangeArrowheads="1"/>
          </p:cNvSpPr>
          <p:nvPr/>
        </p:nvSpPr>
        <p:spPr bwMode="auto">
          <a:xfrm>
            <a:off x="1828800" y="3886200"/>
            <a:ext cx="8534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algn="l">
              <a:spcBef>
                <a:spcPct val="20000"/>
              </a:spcBef>
            </a:pPr>
            <a:endParaRPr lang="zh-CN" altLang="zh-CN" sz="1800">
              <a:solidFill>
                <a:schemeClr val="tx1"/>
              </a:solidFill>
              <a:latin typeface="Times New Roman" panose="02020603050405020304" pitchFamily="18" charset="0"/>
            </a:endParaRPr>
          </a:p>
        </p:txBody>
      </p:sp>
      <p:sp>
        <p:nvSpPr>
          <p:cNvPr id="1028" name="Rectangle 4"/>
          <p:cNvSpPr>
            <a:spLocks noChangeArrowheads="1"/>
          </p:cNvSpPr>
          <p:nvPr/>
        </p:nvSpPr>
        <p:spPr bwMode="auto">
          <a:xfrm>
            <a:off x="5829300" y="6484938"/>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800"/>
          </a:p>
        </p:txBody>
      </p:sp>
      <p:sp>
        <p:nvSpPr>
          <p:cNvPr id="2" name="矩形 1"/>
          <p:cNvSpPr/>
          <p:nvPr userDrawn="1"/>
        </p:nvSpPr>
        <p:spPr bwMode="auto">
          <a:xfrm>
            <a:off x="-1" y="0"/>
            <a:ext cx="1417527" cy="990600"/>
          </a:xfrm>
          <a:prstGeom prst="rect">
            <a:avLst/>
          </a:prstGeom>
          <a:solidFill>
            <a:schemeClr val="tx1"/>
          </a:solidFill>
          <a:ln>
            <a:noFill/>
          </a:ln>
          <a:effectLst/>
        </p:spPr>
        <p:txBody>
          <a:bodyPr vert="horz" wrap="square" lIns="90000" tIns="46800" rIns="90000" bIns="46800" numCol="1" rtlCol="0" anchor="t" anchorCtr="0" compatLnSpc="1">
            <a:spAutoFit/>
          </a:bodyPr>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3200" b="0" i="0" u="none" strike="noStrike" cap="none" normalizeH="0" baseline="0">
              <a:ln>
                <a:noFill/>
              </a:ln>
              <a:solidFill>
                <a:srgbClr val="00FFFF"/>
              </a:solidFill>
              <a:effectLst/>
              <a:latin typeface="Bookman Old Style" panose="02050604050505020204" pitchFamily="18" charset="0"/>
              <a:ea typeface="宋体" panose="02010600030101010101" pitchFamily="2" charset="-122"/>
            </a:endParaRPr>
          </a:p>
        </p:txBody>
      </p:sp>
      <p:pic>
        <p:nvPicPr>
          <p:cNvPr id="1026" name="Picture 2" descr="C:\Users\Administrator\Desktop\核武器物理与效应\过程文件\(压缩版)国防科技大学校徽.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45300"/>
            <a:ext cx="1005010" cy="900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nvSpPr>
        <p:spPr bwMode="auto">
          <a:xfrm>
            <a:off x="1394413" y="691208"/>
            <a:ext cx="10094986" cy="254092"/>
          </a:xfrm>
          <a:prstGeom prst="rect">
            <a:avLst/>
          </a:prstGeom>
          <a:solidFill>
            <a:schemeClr val="tx1"/>
          </a:solidFill>
          <a:ln>
            <a:noFill/>
          </a:ln>
          <a:effectLst/>
        </p:spPr>
        <p:txBody>
          <a:bodyPr vert="horz" wrap="square" lIns="90000" tIns="46800" rIns="90000" bIns="46800" numCol="1" rtlCol="0" anchor="t" anchorCtr="0" compatLnSpc="1">
            <a:spAutoFit/>
          </a:bodyPr>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3200" b="0" i="0" u="none" strike="noStrike" cap="none" normalizeH="0" baseline="0">
              <a:ln>
                <a:noFill/>
              </a:ln>
              <a:solidFill>
                <a:srgbClr val="00FFFF"/>
              </a:solidFill>
              <a:effectLst/>
              <a:latin typeface="Bookman Old Style" panose="02050604050505020204" pitchFamily="18" charset="0"/>
              <a:ea typeface="宋体" panose="02010600030101010101" pitchFamily="2" charset="-122"/>
            </a:endParaRPr>
          </a:p>
        </p:txBody>
      </p:sp>
      <p:sp>
        <p:nvSpPr>
          <p:cNvPr id="1031" name="Line 7"/>
          <p:cNvSpPr>
            <a:spLocks noChangeShapeType="1"/>
          </p:cNvSpPr>
          <p:nvPr/>
        </p:nvSpPr>
        <p:spPr bwMode="auto">
          <a:xfrm>
            <a:off x="1219200" y="762000"/>
            <a:ext cx="10515600" cy="0"/>
          </a:xfrm>
          <a:prstGeom prst="line">
            <a:avLst/>
          </a:prstGeom>
          <a:noFill/>
          <a:ln w="38100" cmpd="thickThin">
            <a:solidFill>
              <a:srgbClr val="C0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zh-CN" altLang="en-US" sz="1800" dirty="0"/>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hf hdr="0" ftr="0" dt="0"/>
  <p:txStyles>
    <p:titleStyle>
      <a:lvl1pPr algn="ctr" rtl="0" eaLnBrk="1" fontAlgn="base" hangingPunct="1">
        <a:spcBef>
          <a:spcPct val="0"/>
        </a:spcBef>
        <a:spcAft>
          <a:spcPct val="0"/>
        </a:spcAft>
        <a:defRPr sz="2000">
          <a:solidFill>
            <a:srgbClr val="00FFFF"/>
          </a:solidFill>
          <a:latin typeface="+mj-lt"/>
          <a:ea typeface="+mj-ea"/>
          <a:cs typeface="+mj-cs"/>
        </a:defRPr>
      </a:lvl1pPr>
      <a:lvl2pPr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2pPr>
      <a:lvl3pPr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3pPr>
      <a:lvl4pPr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4pPr>
      <a:lvl5pPr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5pPr>
      <a:lvl6pPr marL="457200"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6pPr>
      <a:lvl7pPr marL="914400"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7pPr>
      <a:lvl8pPr marL="1371600"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8pPr>
      <a:lvl9pPr marL="1828800"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9pPr>
    </p:titleStyle>
    <p:bodyStyle>
      <a:lvl1pPr marL="342900" indent="-342900" algn="l" rtl="0" eaLnBrk="1" fontAlgn="base" hangingPunct="1">
        <a:spcBef>
          <a:spcPct val="20000"/>
        </a:spcBef>
        <a:spcAft>
          <a:spcPct val="0"/>
        </a:spcAft>
        <a:defRPr b="1">
          <a:solidFill>
            <a:srgbClr val="CCECFF"/>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Times New Roman" panose="02020603050405020304" pitchFamily="18" charset="0"/>
          <a:ea typeface="+mn-ea"/>
        </a:defRPr>
      </a:lvl2pPr>
      <a:lvl3pPr marL="1143000" indent="-228600" algn="l" rtl="0" eaLnBrk="1" fontAlgn="base" hangingPunct="1">
        <a:spcBef>
          <a:spcPct val="20000"/>
        </a:spcBef>
        <a:spcAft>
          <a:spcPct val="0"/>
        </a:spcAft>
        <a:buChar char="•"/>
        <a:defRPr sz="2400">
          <a:solidFill>
            <a:schemeClr val="tx1"/>
          </a:solidFill>
          <a:latin typeface="Times New Roman" panose="02020603050405020304" pitchFamily="18" charset="0"/>
          <a:ea typeface="+mn-ea"/>
        </a:defRPr>
      </a:lvl3pPr>
      <a:lvl4pPr marL="16002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4pPr>
      <a:lvl5pPr marL="20574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5pPr>
      <a:lvl6pPr marL="25146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6pPr>
      <a:lvl7pPr marL="29718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7pPr>
      <a:lvl8pPr marL="34290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8pPr>
      <a:lvl9pPr marL="38862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F1E96-944C-40AE-88A2-3B8E46C6536F}"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08AE9-223F-440A-AB06-89E32C30203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0.xml"/><Relationship Id="rId3" Type="http://schemas.openxmlformats.org/officeDocument/2006/relationships/themeOverride" Target="../theme/themeOverride1.xml"/><Relationship Id="rId2" Type="http://schemas.openxmlformats.org/officeDocument/2006/relationships/tags" Target="../tags/tag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39.wmf"/><Relationship Id="rId7" Type="http://schemas.openxmlformats.org/officeDocument/2006/relationships/oleObject" Target="../embeddings/oleObject9.bin"/><Relationship Id="rId6" Type="http://schemas.openxmlformats.org/officeDocument/2006/relationships/image" Target="../media/image38.wmf"/><Relationship Id="rId5" Type="http://schemas.openxmlformats.org/officeDocument/2006/relationships/oleObject" Target="../embeddings/oleObject8.bin"/><Relationship Id="rId4" Type="http://schemas.openxmlformats.org/officeDocument/2006/relationships/image" Target="../media/image37.png"/><Relationship Id="rId3" Type="http://schemas.openxmlformats.org/officeDocument/2006/relationships/image" Target="../media/image36.jpeg"/><Relationship Id="rId2" Type="http://schemas.openxmlformats.org/officeDocument/2006/relationships/image" Target="../media/image35.png"/><Relationship Id="rId13" Type="http://schemas.openxmlformats.org/officeDocument/2006/relationships/notesSlide" Target="../notesSlides/notesSlide10.xml"/><Relationship Id="rId12" Type="http://schemas.openxmlformats.org/officeDocument/2006/relationships/vmlDrawing" Target="../drawings/vmlDrawing2.vml"/><Relationship Id="rId11" Type="http://schemas.openxmlformats.org/officeDocument/2006/relationships/slideLayout" Target="../slideLayouts/slideLayout10.xml"/><Relationship Id="rId10" Type="http://schemas.openxmlformats.org/officeDocument/2006/relationships/themeOverride" Target="../theme/themeOverride10.xml"/><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vmlDrawing" Target="../drawings/vmlDrawing3.vml"/><Relationship Id="rId7" Type="http://schemas.openxmlformats.org/officeDocument/2006/relationships/slideLayout" Target="../slideLayouts/slideLayout10.xml"/><Relationship Id="rId6" Type="http://schemas.openxmlformats.org/officeDocument/2006/relationships/themeOverride" Target="../theme/themeOverride11.xml"/><Relationship Id="rId5" Type="http://schemas.openxmlformats.org/officeDocument/2006/relationships/image" Target="../media/image43.png"/><Relationship Id="rId4" Type="http://schemas.openxmlformats.org/officeDocument/2006/relationships/image" Target="../media/image42.wmf"/><Relationship Id="rId3" Type="http://schemas.openxmlformats.org/officeDocument/2006/relationships/oleObject" Target="../embeddings/oleObject10.bin"/><Relationship Id="rId2" Type="http://schemas.openxmlformats.org/officeDocument/2006/relationships/image" Target="../media/image41.png"/><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0.xml"/><Relationship Id="rId6" Type="http://schemas.openxmlformats.org/officeDocument/2006/relationships/themeOverride" Target="../theme/themeOverride12.xml"/><Relationship Id="rId5" Type="http://schemas.openxmlformats.org/officeDocument/2006/relationships/image" Target="../media/image47.png"/><Relationship Id="rId4" Type="http://schemas.openxmlformats.org/officeDocument/2006/relationships/image" Target="../media/image46.wmf"/><Relationship Id="rId3" Type="http://schemas.openxmlformats.org/officeDocument/2006/relationships/image" Target="../media/image45.wmf"/><Relationship Id="rId2" Type="http://schemas.openxmlformats.org/officeDocument/2006/relationships/image" Target="../media/image44.png"/><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0.xml"/><Relationship Id="rId2" Type="http://schemas.openxmlformats.org/officeDocument/2006/relationships/themeOverride" Target="../theme/themeOverride13.xml"/><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0.xml"/><Relationship Id="rId3" Type="http://schemas.openxmlformats.org/officeDocument/2006/relationships/themeOverride" Target="../theme/themeOverride14.xml"/><Relationship Id="rId2" Type="http://schemas.openxmlformats.org/officeDocument/2006/relationships/image" Target="../media/image48.png"/><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0.xml"/><Relationship Id="rId4" Type="http://schemas.openxmlformats.org/officeDocument/2006/relationships/themeOverride" Target="../theme/themeOverride15.xml"/><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0.xml"/><Relationship Id="rId3" Type="http://schemas.openxmlformats.org/officeDocument/2006/relationships/themeOverride" Target="../theme/themeOverride16.xml"/><Relationship Id="rId2" Type="http://schemas.openxmlformats.org/officeDocument/2006/relationships/image" Target="../media/image51.png"/><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themeOverride" Target="../theme/themeOverride17.xml"/><Relationship Id="rId7" Type="http://schemas.openxmlformats.org/officeDocument/2006/relationships/image" Target="../media/image55.wmf"/><Relationship Id="rId6" Type="http://schemas.openxmlformats.org/officeDocument/2006/relationships/oleObject" Target="../embeddings/oleObject12.bin"/><Relationship Id="rId5" Type="http://schemas.openxmlformats.org/officeDocument/2006/relationships/image" Target="../media/image54.wmf"/><Relationship Id="rId4" Type="http://schemas.openxmlformats.org/officeDocument/2006/relationships/oleObject" Target="../embeddings/oleObject11.bin"/><Relationship Id="rId3" Type="http://schemas.openxmlformats.org/officeDocument/2006/relationships/image" Target="../media/image53.jpeg"/><Relationship Id="rId2" Type="http://schemas.openxmlformats.org/officeDocument/2006/relationships/image" Target="../media/image52.png"/><Relationship Id="rId11" Type="http://schemas.openxmlformats.org/officeDocument/2006/relationships/notesSlide" Target="../notesSlides/notesSlide17.xml"/><Relationship Id="rId10" Type="http://schemas.openxmlformats.org/officeDocument/2006/relationships/vmlDrawing" Target="../drawings/vmlDrawing4.vml"/><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themeOverride" Target="../theme/themeOverride18.xml"/><Relationship Id="rId7" Type="http://schemas.openxmlformats.org/officeDocument/2006/relationships/image" Target="../media/image61.png"/><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0" Type="http://schemas.openxmlformats.org/officeDocument/2006/relationships/notesSlide" Target="../notesSlides/notesSlide18.xml"/><Relationship Id="rId1" Type="http://schemas.openxmlformats.org/officeDocument/2006/relationships/image" Target="../media/image3.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0.xml"/><Relationship Id="rId2" Type="http://schemas.openxmlformats.org/officeDocument/2006/relationships/themeOverride" Target="../theme/themeOverride19.xml"/><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0.xml"/><Relationship Id="rId2" Type="http://schemas.openxmlformats.org/officeDocument/2006/relationships/themeOverride" Target="../theme/themeOverride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0.xml"/><Relationship Id="rId2" Type="http://schemas.openxmlformats.org/officeDocument/2006/relationships/themeOverride" Target="../theme/themeOverride20.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0.xml"/><Relationship Id="rId6" Type="http://schemas.openxmlformats.org/officeDocument/2006/relationships/themeOverride" Target="../theme/themeOverride3.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0.xml"/><Relationship Id="rId3" Type="http://schemas.openxmlformats.org/officeDocument/2006/relationships/themeOverride" Target="../theme/themeOverride4.xml"/><Relationship Id="rId2" Type="http://schemas.openxmlformats.org/officeDocument/2006/relationships/image" Target="../media/image8.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9" Type="http://schemas.openxmlformats.org/officeDocument/2006/relationships/image" Target="../media/image12.wmf"/><Relationship Id="rId8" Type="http://schemas.openxmlformats.org/officeDocument/2006/relationships/oleObject" Target="../embeddings/oleObject4.bin"/><Relationship Id="rId7" Type="http://schemas.openxmlformats.org/officeDocument/2006/relationships/image" Target="../media/image11.wmf"/><Relationship Id="rId6" Type="http://schemas.openxmlformats.org/officeDocument/2006/relationships/oleObject" Target="../embeddings/oleObject3.bin"/><Relationship Id="rId5" Type="http://schemas.openxmlformats.org/officeDocument/2006/relationships/image" Target="../media/image10.wmf"/><Relationship Id="rId4" Type="http://schemas.openxmlformats.org/officeDocument/2006/relationships/oleObject" Target="../embeddings/oleObject2.bin"/><Relationship Id="rId3" Type="http://schemas.openxmlformats.org/officeDocument/2006/relationships/image" Target="../media/image9.wmf"/><Relationship Id="rId24" Type="http://schemas.openxmlformats.org/officeDocument/2006/relationships/notesSlide" Target="../notesSlides/notesSlide5.xml"/><Relationship Id="rId23" Type="http://schemas.openxmlformats.org/officeDocument/2006/relationships/vmlDrawing" Target="../drawings/vmlDrawing1.vml"/><Relationship Id="rId22" Type="http://schemas.openxmlformats.org/officeDocument/2006/relationships/slideLayout" Target="../slideLayouts/slideLayout10.xml"/><Relationship Id="rId21" Type="http://schemas.openxmlformats.org/officeDocument/2006/relationships/themeOverride" Target="../theme/themeOverride5.xml"/><Relationship Id="rId20" Type="http://schemas.openxmlformats.org/officeDocument/2006/relationships/tags" Target="../tags/tag2.xml"/><Relationship Id="rId2" Type="http://schemas.openxmlformats.org/officeDocument/2006/relationships/oleObject" Target="../embeddings/oleObject1.bin"/><Relationship Id="rId19" Type="http://schemas.openxmlformats.org/officeDocument/2006/relationships/image" Target="../media/image19.png"/><Relationship Id="rId18" Type="http://schemas.openxmlformats.org/officeDocument/2006/relationships/image" Target="../media/image18.wmf"/><Relationship Id="rId17" Type="http://schemas.openxmlformats.org/officeDocument/2006/relationships/oleObject" Target="../embeddings/oleObject7.bin"/><Relationship Id="rId16" Type="http://schemas.openxmlformats.org/officeDocument/2006/relationships/image" Target="../media/image17.wmf"/><Relationship Id="rId15" Type="http://schemas.openxmlformats.org/officeDocument/2006/relationships/oleObject" Target="../embeddings/oleObject6.bin"/><Relationship Id="rId14" Type="http://schemas.openxmlformats.org/officeDocument/2006/relationships/image" Target="../media/image16.wmf"/><Relationship Id="rId13" Type="http://schemas.openxmlformats.org/officeDocument/2006/relationships/oleObject" Target="../embeddings/oleObject5.bin"/><Relationship Id="rId12" Type="http://schemas.openxmlformats.org/officeDocument/2006/relationships/image" Target="../media/image15.png"/><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themeOverride" Target="../theme/themeOverride6.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4" Type="http://schemas.openxmlformats.org/officeDocument/2006/relationships/notesSlide" Target="../notesSlides/notesSlide7.xml"/><Relationship Id="rId13" Type="http://schemas.openxmlformats.org/officeDocument/2006/relationships/slideLayout" Target="../slideLayouts/slideLayout10.xml"/><Relationship Id="rId12" Type="http://schemas.openxmlformats.org/officeDocument/2006/relationships/themeOverride" Target="../theme/themeOverride7.xml"/><Relationship Id="rId11" Type="http://schemas.openxmlformats.org/officeDocument/2006/relationships/image" Target="../media/image31.emf"/><Relationship Id="rId10" Type="http://schemas.openxmlformats.org/officeDocument/2006/relationships/image" Target="../media/image30.png"/><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themeOverride" Target="../theme/themeOverride8.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32.png"/><Relationship Id="rId10" Type="http://schemas.openxmlformats.org/officeDocument/2006/relationships/notesSlide" Target="../notesSlides/notesSlide8.xml"/><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0.xml"/><Relationship Id="rId4" Type="http://schemas.openxmlformats.org/officeDocument/2006/relationships/themeOverride" Target="../theme/themeOverride9.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838200" y="1863587"/>
            <a:ext cx="10668000" cy="117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83" tIns="32141" rIns="64283" bIns="32141">
            <a:spAutoFit/>
          </a:bodyPr>
          <a:lstStyle>
            <a:lvl1pPr defTabSz="1300480" eaLnBrk="0" hangingPunct="0">
              <a:defRPr sz="2600">
                <a:solidFill>
                  <a:schemeClr val="tx1"/>
                </a:solidFill>
                <a:latin typeface="Arial" panose="020B0604020202020204" pitchFamily="34" charset="0"/>
                <a:ea typeface="宋体" panose="02010600030101010101" pitchFamily="2" charset="-122"/>
              </a:defRPr>
            </a:lvl1pPr>
            <a:lvl2pPr marL="742950" indent="-285750" defTabSz="1300480" eaLnBrk="0" hangingPunct="0">
              <a:defRPr sz="2600">
                <a:solidFill>
                  <a:schemeClr val="tx1"/>
                </a:solidFill>
                <a:latin typeface="Arial" panose="020B0604020202020204" pitchFamily="34" charset="0"/>
                <a:ea typeface="宋体" panose="02010600030101010101" pitchFamily="2" charset="-122"/>
              </a:defRPr>
            </a:lvl2pPr>
            <a:lvl3pPr marL="1143000" indent="-228600" defTabSz="1300480" eaLnBrk="0" hangingPunct="0">
              <a:defRPr sz="2600">
                <a:solidFill>
                  <a:schemeClr val="tx1"/>
                </a:solidFill>
                <a:latin typeface="Arial" panose="020B0604020202020204" pitchFamily="34" charset="0"/>
                <a:ea typeface="宋体" panose="02010600030101010101" pitchFamily="2" charset="-122"/>
              </a:defRPr>
            </a:lvl3pPr>
            <a:lvl4pPr marL="1600200" indent="-228600" defTabSz="1300480" eaLnBrk="0" hangingPunct="0">
              <a:defRPr sz="2600">
                <a:solidFill>
                  <a:schemeClr val="tx1"/>
                </a:solidFill>
                <a:latin typeface="Arial" panose="020B0604020202020204" pitchFamily="34" charset="0"/>
                <a:ea typeface="宋体" panose="02010600030101010101" pitchFamily="2" charset="-122"/>
              </a:defRPr>
            </a:lvl4pPr>
            <a:lvl5pPr marL="2057400" indent="-228600" defTabSz="1300480" eaLnBrk="0" hangingPunct="0">
              <a:defRPr sz="2600">
                <a:solidFill>
                  <a:schemeClr val="tx1"/>
                </a:solidFill>
                <a:latin typeface="Arial" panose="020B0604020202020204" pitchFamily="34" charset="0"/>
                <a:ea typeface="宋体" panose="02010600030101010101" pitchFamily="2" charset="-122"/>
              </a:defRPr>
            </a:lvl5pPr>
            <a:lvl6pPr marL="2514600" indent="-228600" defTabSz="1300480" eaLnBrk="0" fontAlgn="base" hangingPunct="0">
              <a:spcBef>
                <a:spcPct val="0"/>
              </a:spcBef>
              <a:spcAft>
                <a:spcPct val="0"/>
              </a:spcAft>
              <a:defRPr sz="2600">
                <a:solidFill>
                  <a:schemeClr val="tx1"/>
                </a:solidFill>
                <a:latin typeface="Arial" panose="020B0604020202020204" pitchFamily="34" charset="0"/>
                <a:ea typeface="宋体" panose="02010600030101010101" pitchFamily="2" charset="-122"/>
              </a:defRPr>
            </a:lvl6pPr>
            <a:lvl7pPr marL="2971800" indent="-228600" defTabSz="1300480" eaLnBrk="0" fontAlgn="base" hangingPunct="0">
              <a:spcBef>
                <a:spcPct val="0"/>
              </a:spcBef>
              <a:spcAft>
                <a:spcPct val="0"/>
              </a:spcAft>
              <a:defRPr sz="2600">
                <a:solidFill>
                  <a:schemeClr val="tx1"/>
                </a:solidFill>
                <a:latin typeface="Arial" panose="020B0604020202020204" pitchFamily="34" charset="0"/>
                <a:ea typeface="宋体" panose="02010600030101010101" pitchFamily="2" charset="-122"/>
              </a:defRPr>
            </a:lvl7pPr>
            <a:lvl8pPr marL="3429000" indent="-228600" defTabSz="1300480" eaLnBrk="0" fontAlgn="base" hangingPunct="0">
              <a:spcBef>
                <a:spcPct val="0"/>
              </a:spcBef>
              <a:spcAft>
                <a:spcPct val="0"/>
              </a:spcAft>
              <a:defRPr sz="2600">
                <a:solidFill>
                  <a:schemeClr val="tx1"/>
                </a:solidFill>
                <a:latin typeface="Arial" panose="020B0604020202020204" pitchFamily="34" charset="0"/>
                <a:ea typeface="宋体" panose="02010600030101010101" pitchFamily="2" charset="-122"/>
              </a:defRPr>
            </a:lvl8pPr>
            <a:lvl9pPr marL="3886200" indent="-228600" defTabSz="1300480" eaLnBrk="0" fontAlgn="base" hangingPunct="0">
              <a:spcBef>
                <a:spcPct val="0"/>
              </a:spcBef>
              <a:spcAft>
                <a:spcPct val="0"/>
              </a:spcAft>
              <a:defRPr sz="26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600" b="1" dirty="0">
                <a:solidFill>
                  <a:schemeClr val="tx1"/>
                </a:solidFill>
                <a:latin typeface="+mn-lt"/>
                <a:ea typeface="黑体" panose="02010609060101010101" pitchFamily="49" charset="-122"/>
              </a:rPr>
              <a:t>Machine learning optimization for laser driven implosions towards high gain fusion</a:t>
            </a:r>
            <a:endParaRPr lang="en-US" altLang="zh-CN" sz="3600" b="1" dirty="0">
              <a:solidFill>
                <a:schemeClr val="tx1"/>
              </a:solidFill>
              <a:latin typeface="+mn-lt"/>
              <a:ea typeface="黑体" panose="02010609060101010101" pitchFamily="49" charset="-122"/>
            </a:endParaRPr>
          </a:p>
        </p:txBody>
      </p:sp>
      <p:sp>
        <p:nvSpPr>
          <p:cNvPr id="5" name="副标题 2"/>
          <p:cNvSpPr txBox="1"/>
          <p:nvPr/>
        </p:nvSpPr>
        <p:spPr bwMode="auto">
          <a:xfrm>
            <a:off x="1981200" y="3505201"/>
            <a:ext cx="7809942" cy="2590799"/>
          </a:xfrm>
          <a:prstGeom prst="rect">
            <a:avLst/>
          </a:prstGeom>
          <a:noFill/>
          <a:ln>
            <a:noFill/>
          </a:ln>
        </p:spPr>
        <p:txBody>
          <a:bodyPr lIns="91439" tIns="45719" rIns="91439" bIns="45719" anchor="b"/>
          <a:lstStyle>
            <a:lvl1pPr defTabSz="1300480" eaLnBrk="0" hangingPunct="0">
              <a:defRPr sz="2600">
                <a:solidFill>
                  <a:schemeClr val="tx1"/>
                </a:solidFill>
                <a:latin typeface="Arial" panose="020B0604020202020204" pitchFamily="34" charset="0"/>
                <a:ea typeface="宋体" panose="02010600030101010101" pitchFamily="2" charset="-122"/>
              </a:defRPr>
            </a:lvl1pPr>
            <a:lvl2pPr marL="742950" indent="-285750" defTabSz="1300480" eaLnBrk="0" hangingPunct="0">
              <a:defRPr sz="2600">
                <a:solidFill>
                  <a:schemeClr val="tx1"/>
                </a:solidFill>
                <a:latin typeface="Arial" panose="020B0604020202020204" pitchFamily="34" charset="0"/>
                <a:ea typeface="宋体" panose="02010600030101010101" pitchFamily="2" charset="-122"/>
              </a:defRPr>
            </a:lvl2pPr>
            <a:lvl3pPr marL="1143000" indent="-228600" defTabSz="1300480" eaLnBrk="0" hangingPunct="0">
              <a:defRPr sz="2600">
                <a:solidFill>
                  <a:schemeClr val="tx1"/>
                </a:solidFill>
                <a:latin typeface="Arial" panose="020B0604020202020204" pitchFamily="34" charset="0"/>
                <a:ea typeface="宋体" panose="02010600030101010101" pitchFamily="2" charset="-122"/>
              </a:defRPr>
            </a:lvl3pPr>
            <a:lvl4pPr marL="1600200" indent="-228600" defTabSz="1300480" eaLnBrk="0" hangingPunct="0">
              <a:defRPr sz="2600">
                <a:solidFill>
                  <a:schemeClr val="tx1"/>
                </a:solidFill>
                <a:latin typeface="Arial" panose="020B0604020202020204" pitchFamily="34" charset="0"/>
                <a:ea typeface="宋体" panose="02010600030101010101" pitchFamily="2" charset="-122"/>
              </a:defRPr>
            </a:lvl4pPr>
            <a:lvl5pPr marL="2057400" indent="-228600" defTabSz="1300480" eaLnBrk="0" hangingPunct="0">
              <a:defRPr sz="2600">
                <a:solidFill>
                  <a:schemeClr val="tx1"/>
                </a:solidFill>
                <a:latin typeface="Arial" panose="020B0604020202020204" pitchFamily="34" charset="0"/>
                <a:ea typeface="宋体" panose="02010600030101010101" pitchFamily="2" charset="-122"/>
              </a:defRPr>
            </a:lvl5pPr>
            <a:lvl6pPr marL="2514600" indent="-228600" defTabSz="1300480" eaLnBrk="0" fontAlgn="base" hangingPunct="0">
              <a:spcBef>
                <a:spcPct val="0"/>
              </a:spcBef>
              <a:spcAft>
                <a:spcPct val="0"/>
              </a:spcAft>
              <a:defRPr sz="2600">
                <a:solidFill>
                  <a:schemeClr val="tx1"/>
                </a:solidFill>
                <a:latin typeface="Arial" panose="020B0604020202020204" pitchFamily="34" charset="0"/>
                <a:ea typeface="宋体" panose="02010600030101010101" pitchFamily="2" charset="-122"/>
              </a:defRPr>
            </a:lvl6pPr>
            <a:lvl7pPr marL="2971800" indent="-228600" defTabSz="1300480" eaLnBrk="0" fontAlgn="base" hangingPunct="0">
              <a:spcBef>
                <a:spcPct val="0"/>
              </a:spcBef>
              <a:spcAft>
                <a:spcPct val="0"/>
              </a:spcAft>
              <a:defRPr sz="2600">
                <a:solidFill>
                  <a:schemeClr val="tx1"/>
                </a:solidFill>
                <a:latin typeface="Arial" panose="020B0604020202020204" pitchFamily="34" charset="0"/>
                <a:ea typeface="宋体" panose="02010600030101010101" pitchFamily="2" charset="-122"/>
              </a:defRPr>
            </a:lvl7pPr>
            <a:lvl8pPr marL="3429000" indent="-228600" defTabSz="1300480" eaLnBrk="0" fontAlgn="base" hangingPunct="0">
              <a:spcBef>
                <a:spcPct val="0"/>
              </a:spcBef>
              <a:spcAft>
                <a:spcPct val="0"/>
              </a:spcAft>
              <a:defRPr sz="2600">
                <a:solidFill>
                  <a:schemeClr val="tx1"/>
                </a:solidFill>
                <a:latin typeface="Arial" panose="020B0604020202020204" pitchFamily="34" charset="0"/>
                <a:ea typeface="宋体" panose="02010600030101010101" pitchFamily="2" charset="-122"/>
              </a:defRPr>
            </a:lvl8pPr>
            <a:lvl9pPr marL="3886200" indent="-228600" defTabSz="1300480" eaLnBrk="0" fontAlgn="base" hangingPunct="0">
              <a:spcBef>
                <a:spcPct val="0"/>
              </a:spcBef>
              <a:spcAft>
                <a:spcPct val="0"/>
              </a:spcAft>
              <a:defRPr sz="2600">
                <a:solidFill>
                  <a:schemeClr val="tx1"/>
                </a:solidFill>
                <a:latin typeface="Arial" panose="020B0604020202020204" pitchFamily="34" charset="0"/>
                <a:ea typeface="宋体" panose="02010600030101010101" pitchFamily="2" charset="-122"/>
              </a:defRPr>
            </a:lvl9pPr>
          </a:lstStyle>
          <a:p>
            <a:pPr algn="ctr">
              <a:lnSpc>
                <a:spcPct val="150000"/>
              </a:lnSpc>
              <a:spcBef>
                <a:spcPts val="600"/>
              </a:spcBef>
            </a:pPr>
            <a:r>
              <a:rPr lang="nb-NO" altLang="zh-CN" sz="1800" b="1" dirty="0">
                <a:solidFill>
                  <a:srgbClr val="000000"/>
                </a:solidFill>
                <a:effectLst/>
                <a:latin typeface="Times New Roman" panose="02020603050405020304" pitchFamily="18" charset="0"/>
                <a:ea typeface="Times New Roman" panose="02020603050405020304" pitchFamily="18" charset="0"/>
              </a:rPr>
              <a:t>X</a:t>
            </a:r>
            <a:r>
              <a:rPr lang="en-US" altLang="nb-NO" sz="1800" b="1" dirty="0">
                <a:solidFill>
                  <a:srgbClr val="000000"/>
                </a:solidFill>
                <a:effectLst/>
                <a:latin typeface="Times New Roman" panose="02020603050405020304" pitchFamily="18" charset="0"/>
                <a:ea typeface="Times New Roman" panose="02020603050405020304" pitchFamily="18" charset="0"/>
              </a:rPr>
              <a:t>iao-</a:t>
            </a:r>
            <a:r>
              <a:rPr lang="nb-NO" altLang="zh-CN" sz="1800" b="1" dirty="0">
                <a:solidFill>
                  <a:srgbClr val="000000"/>
                </a:solidFill>
                <a:effectLst/>
                <a:latin typeface="Times New Roman" panose="02020603050405020304" pitchFamily="18" charset="0"/>
                <a:ea typeface="Times New Roman" panose="02020603050405020304" pitchFamily="18" charset="0"/>
              </a:rPr>
              <a:t>H</a:t>
            </a:r>
            <a:r>
              <a:rPr lang="en-US" altLang="nb-NO" sz="1800" b="1" dirty="0">
                <a:solidFill>
                  <a:srgbClr val="000000"/>
                </a:solidFill>
                <a:effectLst/>
                <a:latin typeface="Times New Roman" panose="02020603050405020304" pitchFamily="18" charset="0"/>
                <a:ea typeface="Times New Roman" panose="02020603050405020304" pitchFamily="18" charset="0"/>
              </a:rPr>
              <a:t>u</a:t>
            </a:r>
            <a:r>
              <a:rPr lang="nb-NO" altLang="zh-CN" sz="1800" b="1" dirty="0">
                <a:solidFill>
                  <a:srgbClr val="000000"/>
                </a:solidFill>
                <a:effectLst/>
                <a:latin typeface="Times New Roman" panose="02020603050405020304" pitchFamily="18" charset="0"/>
                <a:ea typeface="Times New Roman" panose="02020603050405020304" pitchFamily="18" charset="0"/>
              </a:rPr>
              <a:t> Yang, Z</a:t>
            </a:r>
            <a:r>
              <a:rPr lang="en-US" altLang="nb-NO" sz="1800" b="1" dirty="0">
                <a:solidFill>
                  <a:srgbClr val="000000"/>
                </a:solidFill>
                <a:effectLst/>
                <a:latin typeface="Times New Roman" panose="02020603050405020304" pitchFamily="18" charset="0"/>
                <a:ea typeface="Times New Roman" panose="02020603050405020304" pitchFamily="18" charset="0"/>
              </a:rPr>
              <a:t>e</a:t>
            </a:r>
            <a:r>
              <a:rPr lang="nb-NO" altLang="zh-CN" sz="1800" b="1" dirty="0">
                <a:solidFill>
                  <a:srgbClr val="000000"/>
                </a:solidFill>
                <a:effectLst/>
                <a:latin typeface="Times New Roman" panose="02020603050405020304" pitchFamily="18" charset="0"/>
                <a:ea typeface="Times New Roman" panose="02020603050405020304" pitchFamily="18" charset="0"/>
              </a:rPr>
              <a:t> Li, G</a:t>
            </a:r>
            <a:r>
              <a:rPr lang="en-US" altLang="nb-NO" sz="1800" b="1" dirty="0">
                <a:solidFill>
                  <a:srgbClr val="000000"/>
                </a:solidFill>
                <a:effectLst/>
                <a:latin typeface="Times New Roman" panose="02020603050405020304" pitchFamily="18" charset="0"/>
                <a:ea typeface="Times New Roman" panose="02020603050405020304" pitchFamily="18" charset="0"/>
              </a:rPr>
              <a:t>uo-</a:t>
            </a:r>
            <a:r>
              <a:rPr lang="nb-NO" altLang="zh-CN" sz="1800" b="1" dirty="0">
                <a:solidFill>
                  <a:srgbClr val="000000"/>
                </a:solidFill>
                <a:effectLst/>
                <a:latin typeface="Times New Roman" panose="02020603050405020304" pitchFamily="18" charset="0"/>
                <a:ea typeface="Times New Roman" panose="02020603050405020304" pitchFamily="18" charset="0"/>
              </a:rPr>
              <a:t>B</a:t>
            </a:r>
            <a:r>
              <a:rPr lang="en-US" altLang="nb-NO" sz="1800" b="1" dirty="0">
                <a:solidFill>
                  <a:srgbClr val="000000"/>
                </a:solidFill>
                <a:effectLst/>
                <a:latin typeface="Times New Roman" panose="02020603050405020304" pitchFamily="18" charset="0"/>
                <a:ea typeface="Times New Roman" panose="02020603050405020304" pitchFamily="18" charset="0"/>
              </a:rPr>
              <a:t>o</a:t>
            </a:r>
            <a:r>
              <a:rPr lang="nb-NO" altLang="zh-CN" sz="1800" b="1" dirty="0">
                <a:solidFill>
                  <a:srgbClr val="000000"/>
                </a:solidFill>
                <a:effectLst/>
                <a:latin typeface="Times New Roman" panose="02020603050405020304" pitchFamily="18" charset="0"/>
                <a:ea typeface="Times New Roman" panose="02020603050405020304" pitchFamily="18" charset="0"/>
              </a:rPr>
              <a:t>. Zhang</a:t>
            </a:r>
            <a:r>
              <a:rPr lang="en-US" altLang="zh-CN" sz="1800" b="1" dirty="0">
                <a:solidFill>
                  <a:srgbClr val="000000"/>
                </a:solidFill>
                <a:latin typeface="Times New Roman" panose="02020603050405020304" pitchFamily="18" charset="0"/>
                <a:ea typeface="Times New Roman" panose="02020603050405020304" pitchFamily="18" charset="0"/>
              </a:rPr>
              <a:t>,</a:t>
            </a:r>
            <a:r>
              <a:rPr lang="zh-CN" altLang="en-US" sz="1800" b="1" dirty="0">
                <a:solidFill>
                  <a:srgbClr val="000000"/>
                </a:solidFill>
                <a:latin typeface="Times New Roman" panose="02020603050405020304" pitchFamily="18" charset="0"/>
                <a:ea typeface="Times New Roman" panose="02020603050405020304" pitchFamily="18" charset="0"/>
              </a:rPr>
              <a:t> </a:t>
            </a:r>
            <a:r>
              <a:rPr lang="nb-NO" altLang="zh-CN" sz="1800" b="1" dirty="0">
                <a:solidFill>
                  <a:srgbClr val="000000"/>
                </a:solidFill>
                <a:effectLst/>
                <a:latin typeface="Times New Roman" panose="02020603050405020304" pitchFamily="18" charset="0"/>
                <a:ea typeface="Times New Roman" panose="02020603050405020304" pitchFamily="18" charset="0"/>
              </a:rPr>
              <a:t>Y</a:t>
            </a:r>
            <a:r>
              <a:rPr lang="en-US" altLang="nb-NO" sz="1800" b="1" dirty="0">
                <a:solidFill>
                  <a:srgbClr val="000000"/>
                </a:solidFill>
                <a:effectLst/>
                <a:latin typeface="Times New Roman" panose="02020603050405020304" pitchFamily="18" charset="0"/>
                <a:ea typeface="Times New Roman" panose="02020603050405020304" pitchFamily="18" charset="0"/>
              </a:rPr>
              <a:t>an-</a:t>
            </a:r>
            <a:r>
              <a:rPr lang="nb-NO" altLang="zh-CN" sz="1800" b="1" dirty="0">
                <a:solidFill>
                  <a:srgbClr val="000000"/>
                </a:solidFill>
                <a:effectLst/>
                <a:latin typeface="Times New Roman" panose="02020603050405020304" pitchFamily="18" charset="0"/>
                <a:ea typeface="Times New Roman" panose="02020603050405020304" pitchFamily="18" charset="0"/>
              </a:rPr>
              <a:t>Y</a:t>
            </a:r>
            <a:r>
              <a:rPr lang="en-US" altLang="nb-NO" sz="1800" b="1" dirty="0">
                <a:solidFill>
                  <a:srgbClr val="000000"/>
                </a:solidFill>
                <a:effectLst/>
                <a:latin typeface="Times New Roman" panose="02020603050405020304" pitchFamily="18" charset="0"/>
                <a:ea typeface="Times New Roman" panose="02020603050405020304" pitchFamily="18" charset="0"/>
              </a:rPr>
              <a:t>un</a:t>
            </a:r>
            <a:r>
              <a:rPr lang="nb-NO" altLang="zh-CN" sz="1800" b="1" dirty="0">
                <a:solidFill>
                  <a:srgbClr val="000000"/>
                </a:solidFill>
                <a:effectLst/>
                <a:latin typeface="Times New Roman" panose="02020603050405020304" pitchFamily="18" charset="0"/>
                <a:ea typeface="Times New Roman" panose="02020603050405020304" pitchFamily="18" charset="0"/>
              </a:rPr>
              <a:t> Ma</a:t>
            </a:r>
            <a:endParaRPr lang="zh-CN" altLang="zh-CN" sz="1800" b="1" dirty="0">
              <a:solidFill>
                <a:srgbClr val="000000"/>
              </a:solidFill>
              <a:effectLst/>
              <a:latin typeface="Times New Roman" panose="02020603050405020304" pitchFamily="18" charset="0"/>
              <a:ea typeface="Times New Roman" panose="02020603050405020304" pitchFamily="18" charset="0"/>
            </a:endParaRPr>
          </a:p>
          <a:p>
            <a:pPr algn="ctr">
              <a:lnSpc>
                <a:spcPct val="150000"/>
              </a:lnSpc>
              <a:spcBef>
                <a:spcPts val="600"/>
              </a:spcBef>
            </a:pPr>
            <a:r>
              <a:rPr lang="en-US" altLang="zh-CN" sz="1800" i="1" dirty="0">
                <a:solidFill>
                  <a:srgbClr val="000000"/>
                </a:solidFill>
                <a:effectLst/>
                <a:latin typeface="Times New Roman" panose="02020603050405020304" pitchFamily="18" charset="0"/>
                <a:ea typeface="Times New Roman" panose="02020603050405020304" pitchFamily="18" charset="0"/>
              </a:rPr>
              <a:t>National University of Defense Technology </a:t>
            </a:r>
            <a:endParaRPr lang="en-US" altLang="zh-CN" sz="1800" i="1" dirty="0">
              <a:solidFill>
                <a:srgbClr val="000000"/>
              </a:solidFill>
              <a:effectLst/>
              <a:latin typeface="Times New Roman" panose="02020603050405020304" pitchFamily="18" charset="0"/>
              <a:ea typeface="Times New Roman" panose="02020603050405020304" pitchFamily="18" charset="0"/>
            </a:endParaRPr>
          </a:p>
          <a:p>
            <a:pPr algn="ctr">
              <a:lnSpc>
                <a:spcPct val="150000"/>
              </a:lnSpc>
              <a:spcBef>
                <a:spcPts val="600"/>
              </a:spcBef>
            </a:pPr>
            <a:r>
              <a:rPr lang="en-US" altLang="zh-CN" sz="1800" b="1" dirty="0">
                <a:solidFill>
                  <a:srgbClr val="000000"/>
                </a:solidFill>
                <a:effectLst/>
                <a:latin typeface="Times New Roman" panose="02020603050405020304" pitchFamily="18" charset="0"/>
                <a:ea typeface="Times New Roman" panose="02020603050405020304" pitchFamily="18" charset="0"/>
              </a:rPr>
              <a:t>Fu-Yuan Wu, Jie Zhang</a:t>
            </a:r>
            <a:endParaRPr lang="zh-CN" altLang="zh-CN" sz="1800" dirty="0">
              <a:solidFill>
                <a:srgbClr val="000000"/>
              </a:solidFill>
              <a:effectLst/>
              <a:latin typeface="Times New Roman" panose="02020603050405020304" pitchFamily="18" charset="0"/>
              <a:ea typeface="Times New Roman" panose="02020603050405020304" pitchFamily="18" charset="0"/>
            </a:endParaRPr>
          </a:p>
          <a:p>
            <a:pPr algn="ctr">
              <a:lnSpc>
                <a:spcPct val="150000"/>
              </a:lnSpc>
              <a:spcBef>
                <a:spcPts val="600"/>
              </a:spcBef>
            </a:pPr>
            <a:r>
              <a:rPr lang="en-US" altLang="zh-CN" sz="1800" i="1" dirty="0">
                <a:solidFill>
                  <a:srgbClr val="000000"/>
                </a:solidFill>
                <a:effectLst/>
                <a:latin typeface="Times New Roman" panose="02020603050405020304" pitchFamily="18" charset="0"/>
                <a:ea typeface="Times New Roman" panose="02020603050405020304" pitchFamily="18" charset="0"/>
              </a:rPr>
              <a:t>Shanghai Jiao Tong University </a:t>
            </a:r>
            <a:endParaRPr lang="zh-CN" altLang="zh-CN" sz="1800" dirty="0">
              <a:solidFill>
                <a:srgbClr val="000000"/>
              </a:solidFill>
              <a:effectLst/>
              <a:latin typeface="Times New Roman" panose="02020603050405020304" pitchFamily="18" charset="0"/>
              <a:ea typeface="Times New Roman" panose="02020603050405020304" pitchFamily="18" charset="0"/>
            </a:endParaRPr>
          </a:p>
          <a:p>
            <a:pPr algn="ctr">
              <a:lnSpc>
                <a:spcPct val="150000"/>
              </a:lnSpc>
              <a:spcBef>
                <a:spcPts val="600"/>
              </a:spcBef>
            </a:pPr>
            <a:r>
              <a:rPr lang="en-US" altLang="zh-CN" sz="1800" b="1" dirty="0">
                <a:solidFill>
                  <a:srgbClr val="000000"/>
                </a:solidFill>
                <a:effectLst/>
                <a:latin typeface="Times New Roman" panose="02020603050405020304" pitchFamily="18" charset="0"/>
                <a:ea typeface="Times New Roman" panose="02020603050405020304" pitchFamily="18" charset="0"/>
              </a:rPr>
              <a:t>2023-11-29</a:t>
            </a:r>
            <a:endParaRPr lang="en-US" altLang="zh-CN" sz="1800" b="1" dirty="0">
              <a:solidFill>
                <a:srgbClr val="000000"/>
              </a:solidFill>
              <a:effectLst/>
              <a:latin typeface="Times New Roman" panose="02020603050405020304" pitchFamily="18" charset="0"/>
              <a:ea typeface="Times New Roman" panose="02020603050405020304" pitchFamily="18" charset="0"/>
            </a:endParaRPr>
          </a:p>
        </p:txBody>
      </p:sp>
      <p:sp>
        <p:nvSpPr>
          <p:cNvPr id="2" name="Text Box 4"/>
          <p:cNvSpPr txBox="1">
            <a:spLocks noChangeArrowheads="1"/>
          </p:cNvSpPr>
          <p:nvPr>
            <p:custDataLst>
              <p:tags r:id="rId2"/>
            </p:custDataLst>
          </p:nvPr>
        </p:nvSpPr>
        <p:spPr bwMode="auto">
          <a:xfrm>
            <a:off x="381000" y="152400"/>
            <a:ext cx="1206119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83" tIns="32141" rIns="64283" bIns="32141">
            <a:spAutoFit/>
          </a:bodyPr>
          <a:lstStyle>
            <a:lvl1pPr defTabSz="1300480" eaLnBrk="0" hangingPunct="0">
              <a:defRPr sz="2600">
                <a:solidFill>
                  <a:schemeClr val="tx1"/>
                </a:solidFill>
                <a:latin typeface="Arial" panose="020B0604020202020204" pitchFamily="34" charset="0"/>
                <a:ea typeface="宋体" panose="02010600030101010101" pitchFamily="2" charset="-122"/>
              </a:defRPr>
            </a:lvl1pPr>
            <a:lvl2pPr marL="742950" indent="-285750" defTabSz="1300480" eaLnBrk="0" hangingPunct="0">
              <a:defRPr sz="2600">
                <a:solidFill>
                  <a:schemeClr val="tx1"/>
                </a:solidFill>
                <a:latin typeface="Arial" panose="020B0604020202020204" pitchFamily="34" charset="0"/>
                <a:ea typeface="宋体" panose="02010600030101010101" pitchFamily="2" charset="-122"/>
              </a:defRPr>
            </a:lvl2pPr>
            <a:lvl3pPr marL="1143000" indent="-228600" defTabSz="1300480" eaLnBrk="0" hangingPunct="0">
              <a:defRPr sz="2600">
                <a:solidFill>
                  <a:schemeClr val="tx1"/>
                </a:solidFill>
                <a:latin typeface="Arial" panose="020B0604020202020204" pitchFamily="34" charset="0"/>
                <a:ea typeface="宋体" panose="02010600030101010101" pitchFamily="2" charset="-122"/>
              </a:defRPr>
            </a:lvl3pPr>
            <a:lvl4pPr marL="1600200" indent="-228600" defTabSz="1300480" eaLnBrk="0" hangingPunct="0">
              <a:defRPr sz="2600">
                <a:solidFill>
                  <a:schemeClr val="tx1"/>
                </a:solidFill>
                <a:latin typeface="Arial" panose="020B0604020202020204" pitchFamily="34" charset="0"/>
                <a:ea typeface="宋体" panose="02010600030101010101" pitchFamily="2" charset="-122"/>
              </a:defRPr>
            </a:lvl4pPr>
            <a:lvl5pPr marL="2057400" indent="-228600" defTabSz="1300480" eaLnBrk="0" hangingPunct="0">
              <a:defRPr sz="2600">
                <a:solidFill>
                  <a:schemeClr val="tx1"/>
                </a:solidFill>
                <a:latin typeface="Arial" panose="020B0604020202020204" pitchFamily="34" charset="0"/>
                <a:ea typeface="宋体" panose="02010600030101010101" pitchFamily="2" charset="-122"/>
              </a:defRPr>
            </a:lvl5pPr>
            <a:lvl6pPr marL="2514600" indent="-228600" defTabSz="1300480" eaLnBrk="0" fontAlgn="base" hangingPunct="0">
              <a:spcBef>
                <a:spcPct val="0"/>
              </a:spcBef>
              <a:spcAft>
                <a:spcPct val="0"/>
              </a:spcAft>
              <a:defRPr sz="2600">
                <a:solidFill>
                  <a:schemeClr val="tx1"/>
                </a:solidFill>
                <a:latin typeface="Arial" panose="020B0604020202020204" pitchFamily="34" charset="0"/>
                <a:ea typeface="宋体" panose="02010600030101010101" pitchFamily="2" charset="-122"/>
              </a:defRPr>
            </a:lvl6pPr>
            <a:lvl7pPr marL="2971800" indent="-228600" defTabSz="1300480" eaLnBrk="0" fontAlgn="base" hangingPunct="0">
              <a:spcBef>
                <a:spcPct val="0"/>
              </a:spcBef>
              <a:spcAft>
                <a:spcPct val="0"/>
              </a:spcAft>
              <a:defRPr sz="2600">
                <a:solidFill>
                  <a:schemeClr val="tx1"/>
                </a:solidFill>
                <a:latin typeface="Arial" panose="020B0604020202020204" pitchFamily="34" charset="0"/>
                <a:ea typeface="宋体" panose="02010600030101010101" pitchFamily="2" charset="-122"/>
              </a:defRPr>
            </a:lvl7pPr>
            <a:lvl8pPr marL="3429000" indent="-228600" defTabSz="1300480" eaLnBrk="0" fontAlgn="base" hangingPunct="0">
              <a:spcBef>
                <a:spcPct val="0"/>
              </a:spcBef>
              <a:spcAft>
                <a:spcPct val="0"/>
              </a:spcAft>
              <a:defRPr sz="2600">
                <a:solidFill>
                  <a:schemeClr val="tx1"/>
                </a:solidFill>
                <a:latin typeface="Arial" panose="020B0604020202020204" pitchFamily="34" charset="0"/>
                <a:ea typeface="宋体" panose="02010600030101010101" pitchFamily="2" charset="-122"/>
              </a:defRPr>
            </a:lvl8pPr>
            <a:lvl9pPr marL="3886200" indent="-228600" defTabSz="1300480" eaLnBrk="0" fontAlgn="base" hangingPunct="0">
              <a:spcBef>
                <a:spcPct val="0"/>
              </a:spcBef>
              <a:spcAft>
                <a:spcPct val="0"/>
              </a:spcAft>
              <a:defRPr sz="26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200" b="1" dirty="0">
                <a:solidFill>
                  <a:srgbClr val="C00000"/>
                </a:solidFill>
                <a:latin typeface="+mn-lt"/>
                <a:ea typeface="黑体" panose="02010609060101010101" pitchFamily="49" charset="-122"/>
              </a:rPr>
              <a:t>IAEA Workshop on AI for Accelerating Fusion and Plasma Science</a:t>
            </a:r>
            <a:endParaRPr lang="en-US" altLang="zh-CN" sz="3200" b="1" dirty="0">
              <a:solidFill>
                <a:srgbClr val="C00000"/>
              </a:solidFill>
              <a:latin typeface="+mn-lt"/>
              <a:ea typeface="黑体" panose="02010609060101010101" pitchFamily="49" charset="-122"/>
            </a:endParaRP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549716" y="2402449"/>
            <a:ext cx="3566478" cy="2674859"/>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5646" y="2438400"/>
            <a:ext cx="3566476" cy="2674858"/>
          </a:xfrm>
          <a:prstGeom prst="rect">
            <a:avLst/>
          </a:prstGeom>
        </p:spPr>
      </p:pic>
      <p:pic>
        <p:nvPicPr>
          <p:cNvPr id="6" name="图片 5"/>
          <p:cNvPicPr>
            <a:picLocks noChangeAspect="1"/>
          </p:cNvPicPr>
          <p:nvPr/>
        </p:nvPicPr>
        <p:blipFill>
          <a:blip r:embed="rId4"/>
          <a:stretch>
            <a:fillRect/>
          </a:stretch>
        </p:blipFill>
        <p:spPr>
          <a:xfrm>
            <a:off x="4477681" y="2402450"/>
            <a:ext cx="3566477" cy="2674858"/>
          </a:xfrm>
          <a:prstGeom prst="rect">
            <a:avLst/>
          </a:prstGeom>
        </p:spPr>
      </p:pic>
      <p:sp>
        <p:nvSpPr>
          <p:cNvPr id="7" name="文本框 6"/>
          <p:cNvSpPr txBox="1"/>
          <p:nvPr/>
        </p:nvSpPr>
        <p:spPr>
          <a:xfrm>
            <a:off x="685800" y="1055732"/>
            <a:ext cx="11125200" cy="8976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Tx/>
              <a:buNone/>
              <a:defRPr/>
            </a:pPr>
            <a:r>
              <a:rPr kumimoji="0" lang="en-US" altLang="zh-CN" sz="2400" b="0" i="0" u="none" strike="noStrike" kern="1200" cap="none" spc="0" normalizeH="0" baseline="0" noProof="0" dirty="0">
                <a:ln>
                  <a:noFill/>
                </a:ln>
                <a:solidFill>
                  <a:srgbClr val="C00000"/>
                </a:solidFill>
                <a:effectLst/>
                <a:uLnTx/>
                <a:uFillTx/>
                <a:latin typeface="Calibri" panose="020F0502020204030204"/>
                <a:ea typeface="黑体" panose="02010609060101010101" pitchFamily="49" charset="-122"/>
                <a:cs typeface="+mn-cs"/>
              </a:rPr>
              <a:t>Comparing with the hydro-equivalent implosion theory</a:t>
            </a:r>
            <a:r>
              <a:rPr kumimoji="0" lang="zh-CN" altLang="en-US" sz="2400" b="0" i="0" u="none" strike="noStrike" kern="1200" cap="none" spc="0" normalizeH="0" baseline="0" noProof="0" dirty="0">
                <a:ln>
                  <a:noFill/>
                </a:ln>
                <a:solidFill>
                  <a:srgbClr val="C00000"/>
                </a:solidFill>
                <a:effectLst/>
                <a:uLnTx/>
                <a:uFillTx/>
                <a:latin typeface="Calibri" panose="020F0502020204030204"/>
                <a:ea typeface="黑体" panose="02010609060101010101" pitchFamily="49" charset="-122"/>
                <a:cs typeface="+mn-cs"/>
              </a:rPr>
              <a:t>：</a:t>
            </a:r>
            <a:endParaRPr kumimoji="0" lang="en-US" altLang="zh-CN" sz="2400" b="0" i="0" u="none" strike="noStrike" kern="1200" cap="none" spc="0" normalizeH="0" baseline="0" noProof="0" dirty="0">
              <a:ln>
                <a:noFill/>
              </a:ln>
              <a:solidFill>
                <a:srgbClr val="FFC000">
                  <a:lumMod val="10000"/>
                </a:srgbClr>
              </a:solidFill>
              <a:effectLst/>
              <a:uLnTx/>
              <a:uFillTx/>
              <a:latin typeface="Calibri" panose="020F0502020204030204"/>
              <a:ea typeface="黑体" panose="02010609060101010101" pitchFamily="49" charset="-122"/>
              <a:cs typeface="+mn-cs"/>
            </a:endParaRPr>
          </a:p>
          <a:p>
            <a:pPr marL="0" marR="0" lvl="0" indent="0" algn="l" defTabSz="914400" rtl="0" eaLnBrk="1" fontAlgn="auto" latinLnBrk="0" hangingPunct="1">
              <a:lnSpc>
                <a:spcPct val="100000"/>
              </a:lnSpc>
              <a:spcBef>
                <a:spcPts val="1000"/>
              </a:spcBef>
              <a:spcAft>
                <a:spcPts val="0"/>
              </a:spcAft>
              <a:buClrTx/>
              <a:buSzTx/>
              <a:buFontTx/>
              <a:buNone/>
              <a:defRPr/>
            </a:pPr>
            <a:r>
              <a:rPr kumimoji="0" lang="en-US" altLang="zh-CN" sz="2000" b="0" i="0" u="none" strike="noStrike" kern="1200" cap="none" spc="0" normalizeH="0" baseline="0" noProof="0" dirty="0">
                <a:ln>
                  <a:noFill/>
                </a:ln>
                <a:solidFill>
                  <a:srgbClr val="FFC000">
                    <a:lumMod val="10000"/>
                  </a:srgbClr>
                </a:solidFill>
                <a:effectLst/>
                <a:uLnTx/>
                <a:uFillTx/>
                <a:latin typeface="Calibri" panose="020F0502020204030204"/>
                <a:ea typeface="黑体" panose="02010609060101010101" pitchFamily="49" charset="-122"/>
                <a:cs typeface="+mn-cs"/>
              </a:rPr>
              <a:t>More than 66.5% results in the selected 500 sets of data reach 90% of the hydrodynamic scaling.</a:t>
            </a:r>
            <a:endParaRPr kumimoji="0" lang="en-US" altLang="zh-CN" sz="2000" b="0" i="0" u="none" strike="noStrike" kern="1200" cap="none" spc="0" normalizeH="0" baseline="0" noProof="0" dirty="0">
              <a:ln>
                <a:noFill/>
              </a:ln>
              <a:solidFill>
                <a:srgbClr val="FFC000">
                  <a:lumMod val="10000"/>
                </a:srgbClr>
              </a:solidFill>
              <a:effectLst/>
              <a:uLnTx/>
              <a:uFillTx/>
              <a:latin typeface="Calibri" panose="020F0502020204030204"/>
              <a:ea typeface="黑体" panose="02010609060101010101" pitchFamily="49" charset="-122"/>
              <a:cs typeface="+mn-cs"/>
            </a:endParaRPr>
          </a:p>
        </p:txBody>
      </p:sp>
      <p:graphicFrame>
        <p:nvGraphicFramePr>
          <p:cNvPr id="8" name="对象 7"/>
          <p:cNvGraphicFramePr>
            <a:graphicFrameLocks noChangeAspect="1"/>
          </p:cNvGraphicFramePr>
          <p:nvPr/>
        </p:nvGraphicFramePr>
        <p:xfrm>
          <a:off x="708781" y="5467230"/>
          <a:ext cx="3099359" cy="624838"/>
        </p:xfrm>
        <a:graphic>
          <a:graphicData uri="http://schemas.openxmlformats.org/presentationml/2006/ole">
            <mc:AlternateContent xmlns:mc="http://schemas.openxmlformats.org/markup-compatibility/2006">
              <mc:Choice xmlns:v="urn:schemas-microsoft-com:vml" Requires="v">
                <p:oleObj spid="_x0000_s2" name="Equation" r:id="rId5" imgW="2374900" imgH="482600" progId="Equation.DSMT4">
                  <p:embed/>
                </p:oleObj>
              </mc:Choice>
              <mc:Fallback>
                <p:oleObj name="Equation" r:id="rId5" imgW="2374900" imgH="482600" progId="Equation.DSMT4">
                  <p:embed/>
                  <p:pic>
                    <p:nvPicPr>
                      <p:cNvPr id="0" name="对象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781" y="5467230"/>
                        <a:ext cx="3099359" cy="624838"/>
                      </a:xfrm>
                      <a:prstGeom prst="rect">
                        <a:avLst/>
                      </a:prstGeom>
                      <a:noFill/>
                    </p:spPr>
                  </p:pic>
                </p:oleObj>
              </mc:Fallback>
            </mc:AlternateContent>
          </a:graphicData>
        </a:graphic>
      </p:graphicFrame>
      <p:graphicFrame>
        <p:nvGraphicFramePr>
          <p:cNvPr id="9" name="对象 8"/>
          <p:cNvGraphicFramePr>
            <a:graphicFrameLocks noChangeAspect="1"/>
          </p:cNvGraphicFramePr>
          <p:nvPr/>
        </p:nvGraphicFramePr>
        <p:xfrm>
          <a:off x="4419600" y="5474451"/>
          <a:ext cx="3387305" cy="617617"/>
        </p:xfrm>
        <a:graphic>
          <a:graphicData uri="http://schemas.openxmlformats.org/presentationml/2006/ole">
            <mc:AlternateContent xmlns:mc="http://schemas.openxmlformats.org/markup-compatibility/2006">
              <mc:Choice xmlns:v="urn:schemas-microsoft-com:vml" Requires="v">
                <p:oleObj spid="_x0000_s3" name="Equation" r:id="rId7" imgW="2806700" imgH="508000" progId="Equation.DSMT4">
                  <p:embed/>
                </p:oleObj>
              </mc:Choice>
              <mc:Fallback>
                <p:oleObj name="Equation" r:id="rId7" imgW="2806700" imgH="508000" progId="Equation.DSMT4">
                  <p:embed/>
                  <p:pic>
                    <p:nvPicPr>
                      <p:cNvPr id="0" name="对象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5474451"/>
                        <a:ext cx="3387305" cy="617617"/>
                      </a:xfrm>
                      <a:prstGeom prst="rect">
                        <a:avLst/>
                      </a:prstGeom>
                      <a:noFill/>
                    </p:spPr>
                  </p:pic>
                </p:oleObj>
              </mc:Fallback>
            </mc:AlternateContent>
          </a:graphicData>
        </a:graphic>
      </p:graphicFrame>
      <p:sp>
        <p:nvSpPr>
          <p:cNvPr id="11" name="标题 1"/>
          <p:cNvSpPr>
            <a:spLocks noGrp="1"/>
          </p:cNvSpPr>
          <p:nvPr>
            <p:ph type="title"/>
          </p:nvPr>
        </p:nvSpPr>
        <p:spPr>
          <a:xfrm>
            <a:off x="1371600" y="88281"/>
            <a:ext cx="9525000" cy="673076"/>
          </a:xfrm>
        </p:spPr>
        <p:txBody>
          <a:bodyPr vert="horz" wrap="square" lIns="91439" tIns="45719" rIns="91439" bIns="45719" numCol="1" anchorCtr="0" compatLnSpc="1">
            <a:normAutofit fontScale="90000"/>
          </a:bodyPr>
          <a:lstStyle/>
          <a:p>
            <a:pPr>
              <a:defRPr/>
            </a:pPr>
            <a:r>
              <a:rPr lang="en-US" altLang="zh-CN" dirty="0">
                <a:latin typeface="+mn-lt"/>
                <a:ea typeface="+mn-ea"/>
              </a:rPr>
              <a:t>2. Target designing by random walk method</a:t>
            </a:r>
            <a:endParaRPr lang="en-US" altLang="zh-CN" dirty="0">
              <a:latin typeface="+mn-lt"/>
              <a:ea typeface="+mn-ea"/>
            </a:endParaRPr>
          </a:p>
        </p:txBody>
      </p:sp>
      <p:pic>
        <p:nvPicPr>
          <p:cNvPr id="10" name="图片 9"/>
          <p:cNvPicPr>
            <a:picLocks noChangeAspect="1"/>
          </p:cNvPicPr>
          <p:nvPr/>
        </p:nvPicPr>
        <p:blipFill>
          <a:blip r:embed="rId9"/>
          <a:stretch>
            <a:fillRect/>
          </a:stretch>
        </p:blipFill>
        <p:spPr>
          <a:xfrm>
            <a:off x="8400222" y="5379607"/>
            <a:ext cx="3657600" cy="712461"/>
          </a:xfrm>
          <a:prstGeom prst="rect">
            <a:avLst/>
          </a:prstGeom>
        </p:spPr>
      </p:pic>
      <p:sp>
        <p:nvSpPr>
          <p:cNvPr id="12" name="矩形 11"/>
          <p:cNvSpPr/>
          <p:nvPr/>
        </p:nvSpPr>
        <p:spPr>
          <a:xfrm>
            <a:off x="7620000" y="6454798"/>
            <a:ext cx="468283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a:solidFill>
                  <a:srgbClr val="000000"/>
                </a:solidFill>
                <a:latin typeface="Calibri" panose="020F0502020204030204"/>
                <a:ea typeface="等线" panose="02010600030101010101" pitchFamily="2" charset="-122"/>
              </a:rPr>
              <a:t>R Nora, R </a:t>
            </a:r>
            <a:r>
              <a:rPr lang="en-US" altLang="zh-CN" sz="1400" dirty="0" err="1">
                <a:solidFill>
                  <a:srgbClr val="000000"/>
                </a:solidFill>
                <a:latin typeface="Calibri" panose="020F0502020204030204"/>
                <a:ea typeface="等线" panose="02010600030101010101" pitchFamily="2" charset="-122"/>
              </a:rPr>
              <a:t>Betti</a:t>
            </a:r>
            <a:r>
              <a:rPr lang="en-US" altLang="zh-CN" sz="1400" dirty="0">
                <a:solidFill>
                  <a:srgbClr val="000000"/>
                </a:solidFill>
                <a:latin typeface="Calibri" panose="020F0502020204030204"/>
                <a:ea typeface="等线" panose="02010600030101010101" pitchFamily="2" charset="-122"/>
              </a:rPr>
              <a:t>, et al., Phys. Plasmas 21, 056316 (2014)</a:t>
            </a:r>
            <a:endParaRPr lang="zh-CN" altLang="en-US" sz="1400" dirty="0">
              <a:solidFill>
                <a:srgbClr val="000000"/>
              </a:solidFill>
              <a:latin typeface="Calibri" panose="020F0502020204030204"/>
              <a:ea typeface="等线"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752600" y="1143000"/>
            <a:ext cx="5779293" cy="4334470"/>
          </a:xfrm>
          <a:prstGeom prst="rect">
            <a:avLst/>
          </a:prstGeom>
        </p:spPr>
      </p:pic>
      <p:graphicFrame>
        <p:nvGraphicFramePr>
          <p:cNvPr id="6" name="对象 5"/>
          <p:cNvGraphicFramePr>
            <a:graphicFrameLocks noChangeAspect="1"/>
          </p:cNvGraphicFramePr>
          <p:nvPr/>
        </p:nvGraphicFramePr>
        <p:xfrm>
          <a:off x="1524000" y="5739407"/>
          <a:ext cx="4298932" cy="690058"/>
        </p:xfrm>
        <a:graphic>
          <a:graphicData uri="http://schemas.openxmlformats.org/presentationml/2006/ole">
            <mc:AlternateContent xmlns:mc="http://schemas.openxmlformats.org/markup-compatibility/2006">
              <mc:Choice xmlns:v="urn:schemas-microsoft-com:vml" Requires="v">
                <p:oleObj spid="_x0000_s2" name="Equation" r:id="rId3" imgW="3187700" imgH="508000" progId="Equation.DSMT4">
                  <p:embed/>
                </p:oleObj>
              </mc:Choice>
              <mc:Fallback>
                <p:oleObj name="Equation" r:id="rId3" imgW="3187700" imgH="508000" progId="Equation.DSMT4">
                  <p:embed/>
                  <p:pic>
                    <p:nvPicPr>
                      <p:cNvPr id="0" name="对象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739407"/>
                        <a:ext cx="4298932" cy="690058"/>
                      </a:xfrm>
                      <a:prstGeom prst="rect">
                        <a:avLst/>
                      </a:prstGeom>
                      <a:noFill/>
                    </p:spPr>
                  </p:pic>
                </p:oleObj>
              </mc:Fallback>
            </mc:AlternateContent>
          </a:graphicData>
        </a:graphic>
      </p:graphicFrame>
      <p:sp>
        <p:nvSpPr>
          <p:cNvPr id="7" name="圆角矩形 10"/>
          <p:cNvSpPr/>
          <p:nvPr/>
        </p:nvSpPr>
        <p:spPr bwMode="auto">
          <a:xfrm>
            <a:off x="1447800" y="5638800"/>
            <a:ext cx="10287000" cy="897665"/>
          </a:xfrm>
          <a:prstGeom prst="roundRect">
            <a:avLst/>
          </a:prstGeom>
          <a:noFill/>
          <a:ln w="190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1300480" rtl="0" eaLnBrk="1" fontAlgn="base" latinLnBrk="0" hangingPunct="1">
              <a:lnSpc>
                <a:spcPct val="100000"/>
              </a:lnSpc>
              <a:spcBef>
                <a:spcPct val="0"/>
              </a:spcBef>
              <a:spcAft>
                <a:spcPct val="0"/>
              </a:spcAft>
              <a:buClrTx/>
              <a:buSzTx/>
              <a:buFontTx/>
              <a:buNone/>
              <a:defRPr/>
            </a:pPr>
            <a:endParaRPr kumimoji="0" lang="zh-CN" altLang="en-US" sz="26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8" name="内容占位符 2"/>
          <p:cNvSpPr txBox="1"/>
          <p:nvPr/>
        </p:nvSpPr>
        <p:spPr bwMode="auto">
          <a:xfrm>
            <a:off x="5943601" y="5768436"/>
            <a:ext cx="5771280" cy="297985"/>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lstStyle>
            <a:lvl1pPr marL="342900" indent="-342900" algn="l" rtl="0" eaLnBrk="1" fontAlgn="base" hangingPunct="1">
              <a:spcBef>
                <a:spcPct val="20000"/>
              </a:spcBef>
              <a:spcAft>
                <a:spcPct val="0"/>
              </a:spcAft>
              <a:buFont typeface="Wingdings" panose="05000000000000000000" pitchFamily="2" charset="2"/>
              <a:buChar char="§"/>
              <a:defRPr sz="2800" b="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anose="05000000000000000000" pitchFamily="2" charset="2"/>
              <a:buChar char="§"/>
              <a:defRPr sz="2400" b="0">
                <a:solidFill>
                  <a:schemeClr val="tx1"/>
                </a:solidFill>
                <a:latin typeface="+mn-lt"/>
                <a:ea typeface="+mn-ea"/>
              </a:defRPr>
            </a:lvl2pPr>
            <a:lvl3pPr marL="1143000" indent="-228600" algn="l" rtl="0" eaLnBrk="1" fontAlgn="base" hangingPunct="1">
              <a:spcBef>
                <a:spcPct val="20000"/>
              </a:spcBef>
              <a:spcAft>
                <a:spcPct val="0"/>
              </a:spcAft>
              <a:buFont typeface="Wingdings" panose="05000000000000000000" pitchFamily="2" charset="2"/>
              <a:buChar char="§"/>
              <a:defRPr sz="2000" b="0">
                <a:solidFill>
                  <a:schemeClr val="tx1"/>
                </a:solidFill>
                <a:latin typeface="+mn-lt"/>
                <a:ea typeface="+mn-ea"/>
              </a:defRPr>
            </a:lvl3pPr>
            <a:lvl4pPr marL="1600200" indent="-228600" algn="l" rtl="0" eaLnBrk="1" fontAlgn="base" hangingPunct="1">
              <a:spcBef>
                <a:spcPct val="20000"/>
              </a:spcBef>
              <a:spcAft>
                <a:spcPct val="0"/>
              </a:spcAft>
              <a:buFont typeface="Wingdings" panose="05000000000000000000" pitchFamily="2" charset="2"/>
              <a:buChar char="§"/>
              <a:defRPr sz="1800" b="0">
                <a:solidFill>
                  <a:schemeClr val="tx1"/>
                </a:solidFill>
                <a:latin typeface="+mn-lt"/>
                <a:ea typeface="+mn-ea"/>
              </a:defRPr>
            </a:lvl4pPr>
            <a:lvl5pPr marL="2057400" indent="-228600" algn="l" rtl="0" eaLnBrk="1" fontAlgn="base" hangingPunct="1">
              <a:spcBef>
                <a:spcPct val="20000"/>
              </a:spcBef>
              <a:spcAft>
                <a:spcPct val="0"/>
              </a:spcAft>
              <a:buFont typeface="Wingdings" panose="05000000000000000000" pitchFamily="2" charset="2"/>
              <a:buChar char="§"/>
              <a:defRPr sz="1800" b="0">
                <a:solidFill>
                  <a:schemeClr val="tx1"/>
                </a:solidFill>
                <a:latin typeface="+mn-lt"/>
                <a:ea typeface="+mn-ea"/>
              </a:defRPr>
            </a:lvl5pPr>
            <a:lvl6pPr marL="25146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600"/>
              </a:spcBef>
              <a:spcAft>
                <a:spcPts val="600"/>
              </a:spcAft>
              <a:buClrTx/>
              <a:buSzTx/>
              <a:buFont typeface="Wingdings" panose="05000000000000000000" pitchFamily="2" charset="2"/>
              <a:buNone/>
              <a:defRPr/>
            </a:pPr>
            <a:r>
              <a:rPr kumimoji="0" lang="en-US" altLang="zh-CN" sz="2000" b="0" i="0" u="none" strike="noStrike" kern="0" cap="none" spc="0" normalizeH="0" baseline="0" noProof="0" dirty="0">
                <a:ln>
                  <a:noFill/>
                </a:ln>
                <a:solidFill>
                  <a:srgbClr val="FFC000">
                    <a:lumMod val="10000"/>
                  </a:srgbClr>
                </a:solidFill>
                <a:effectLst/>
                <a:uLnTx/>
                <a:uFillTx/>
                <a:ea typeface="黑体" panose="02010609060101010101" pitchFamily="49" charset="-122"/>
                <a:cs typeface="Arial" panose="020B0604020202020204" pitchFamily="34" charset="0"/>
              </a:rPr>
              <a:t>14% higher than the result given by </a:t>
            </a:r>
            <a:r>
              <a:rPr kumimoji="0" lang="en-US" altLang="zh-CN" sz="2000" b="0" i="0" u="none" strike="noStrike" kern="1200" cap="none" spc="0" normalizeH="0" baseline="0" noProof="0" dirty="0">
                <a:ln>
                  <a:noFill/>
                </a:ln>
                <a:solidFill>
                  <a:srgbClr val="FFC000">
                    <a:lumMod val="10000"/>
                  </a:srgbClr>
                </a:solidFill>
                <a:effectLst/>
                <a:uLnTx/>
                <a:uFillTx/>
                <a:ea typeface="黑体" panose="02010609060101010101" pitchFamily="49" charset="-122"/>
                <a:cs typeface="+mn-cs"/>
              </a:rPr>
              <a:t>hydrodynamic scaling.</a:t>
            </a:r>
            <a:endParaRPr kumimoji="0" lang="en-US" altLang="zh-CN" sz="2000" b="0" i="0" u="none" strike="noStrike" kern="1200" cap="none" spc="0" normalizeH="0" baseline="30000" noProof="0" dirty="0">
              <a:ln>
                <a:noFill/>
              </a:ln>
              <a:solidFill>
                <a:srgbClr val="FFC000">
                  <a:lumMod val="10000"/>
                </a:srgbClr>
              </a:solidFill>
              <a:effectLst/>
              <a:uLnTx/>
              <a:uFillTx/>
              <a:ea typeface="等线" panose="02010600030101010101" pitchFamily="2" charset="-122"/>
              <a:cs typeface="+mn-cs"/>
            </a:endParaRPr>
          </a:p>
        </p:txBody>
      </p:sp>
      <p:sp>
        <p:nvSpPr>
          <p:cNvPr id="9" name="矩形 8"/>
          <p:cNvSpPr/>
          <p:nvPr/>
        </p:nvSpPr>
        <p:spPr>
          <a:xfrm>
            <a:off x="7924800" y="6549326"/>
            <a:ext cx="4628280" cy="308674"/>
          </a:xfrm>
          <a:prstGeom prst="rect">
            <a:avLst/>
          </a:prstGeom>
          <a:noFill/>
        </p:spPr>
        <p:txBody>
          <a:bodyPr wrap="square">
            <a:spAutoFit/>
          </a:bodyPr>
          <a:lstStyle/>
          <a:p>
            <a:pPr marR="0" indent="0" fontAlgn="auto">
              <a:lnSpc>
                <a:spcPct val="100000"/>
              </a:lnSpc>
              <a:spcBef>
                <a:spcPts val="0"/>
              </a:spcBef>
              <a:spcAft>
                <a:spcPts val="0"/>
              </a:spcAft>
              <a:buClrTx/>
              <a:buSzTx/>
              <a:buFontTx/>
              <a:buNone/>
              <a:defRPr/>
            </a:pPr>
            <a:r>
              <a:rPr lang="en-US" altLang="zh-CN" sz="1405" dirty="0">
                <a:solidFill>
                  <a:schemeClr val="accent4">
                    <a:lumMod val="10000"/>
                  </a:schemeClr>
                </a:solidFill>
              </a:rPr>
              <a:t>R Nora, R </a:t>
            </a:r>
            <a:r>
              <a:rPr lang="en-US" altLang="zh-CN" sz="1405" dirty="0" err="1">
                <a:solidFill>
                  <a:schemeClr val="accent4">
                    <a:lumMod val="10000"/>
                  </a:schemeClr>
                </a:solidFill>
              </a:rPr>
              <a:t>Betti</a:t>
            </a:r>
            <a:r>
              <a:rPr lang="en-US" altLang="zh-CN" sz="1405" dirty="0">
                <a:solidFill>
                  <a:schemeClr val="accent4">
                    <a:lumMod val="10000"/>
                  </a:schemeClr>
                </a:solidFill>
              </a:rPr>
              <a:t>, et al., </a:t>
            </a:r>
            <a:r>
              <a:rPr lang="en-US" altLang="zh-CN" sz="1400" dirty="0">
                <a:solidFill>
                  <a:srgbClr val="000000"/>
                </a:solidFill>
              </a:rPr>
              <a:t>Phys. Plasmas</a:t>
            </a:r>
            <a:r>
              <a:rPr lang="en-US" altLang="zh-CN" sz="1405" dirty="0">
                <a:solidFill>
                  <a:schemeClr val="accent4">
                    <a:lumMod val="10000"/>
                  </a:schemeClr>
                </a:solidFill>
              </a:rPr>
              <a:t> 21, 056316 (2014)</a:t>
            </a:r>
            <a:endParaRPr lang="zh-CN" altLang="en-US" sz="1405" dirty="0">
              <a:solidFill>
                <a:schemeClr val="accent4">
                  <a:lumMod val="10000"/>
                </a:schemeClr>
              </a:solidFill>
            </a:endParaRPr>
          </a:p>
        </p:txBody>
      </p:sp>
      <p:sp>
        <p:nvSpPr>
          <p:cNvPr id="3" name="文本框 2"/>
          <p:cNvSpPr txBox="1"/>
          <p:nvPr/>
        </p:nvSpPr>
        <p:spPr>
          <a:xfrm>
            <a:off x="8168131" y="1036756"/>
            <a:ext cx="2736304"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Laser:</a:t>
            </a:r>
            <a:endParaRPr kumimoji="0"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rPr>
              <a:t>Energy: 358.4kJ</a:t>
            </a:r>
            <a:endParaRPr kumimoji="0" lang="en-US" altLang="zh-CN" sz="2000" b="0" i="0" u="none" strike="noStrike" kern="1200" cap="none" spc="0" normalizeH="0" baseline="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rPr>
              <a:t>Peak power: 93 TW</a:t>
            </a:r>
            <a:endParaRPr kumimoji="0" lang="en-US" altLang="zh-CN" sz="2000" b="0" i="0" u="none" strike="noStrike" kern="1200" cap="none" spc="0" normalizeH="0" baseline="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rPr>
              <a:t>Duration:15.4 ns</a:t>
            </a:r>
            <a:endParaRPr kumimoji="0" lang="en-US" altLang="zh-CN" sz="2000" b="0" i="0" u="none" strike="noStrike" kern="1200" cap="none" spc="0" normalizeH="0" baseline="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Target:</a:t>
            </a:r>
            <a:endParaRPr kumimoji="0"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rPr>
              <a:t>800μm DT gas</a:t>
            </a:r>
            <a:endParaRPr kumimoji="0" lang="en-US" altLang="zh-CN" sz="2000" b="0" i="0" u="none" strike="noStrike" kern="1200" cap="none" spc="0" normalizeH="0" baseline="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rPr>
              <a:t>90μm  DT ice</a:t>
            </a:r>
            <a:endParaRPr kumimoji="0" lang="en-US" altLang="zh-CN" sz="2000" b="0" i="0" u="none" strike="noStrike" kern="1200" cap="none" spc="0" normalizeH="0" baseline="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rPr>
              <a:t>80μm  CH</a:t>
            </a:r>
            <a:endParaRPr kumimoji="0" lang="en-US" altLang="zh-CN" sz="2000" b="0" i="0" u="none" strike="noStrike" kern="1200" cap="none" spc="0" normalizeH="0" baseline="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Area density:</a:t>
            </a:r>
            <a:endParaRPr kumimoji="0"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rPr>
              <a:t>2.0 g/cm</a:t>
            </a:r>
            <a:r>
              <a:rPr kumimoji="0" lang="en-US" altLang="zh-CN" sz="2000" b="0" i="0" u="none" strike="noStrike" kern="1200" cap="none" spc="0" normalizeH="0" baseline="3000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endParaRPr kumimoji="0" lang="en-US" altLang="zh-CN" sz="2000" b="0" i="0" u="none" strike="noStrike" kern="1200" cap="none" spc="0" normalizeH="0" baseline="3000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Neutron yield:</a:t>
            </a:r>
            <a:endParaRPr kumimoji="0" lang="en-US" altLang="zh-CN" sz="20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rPr>
              <a:t>3.18×10</a:t>
            </a:r>
            <a:r>
              <a:rPr kumimoji="0" lang="en-US" altLang="zh-CN" sz="2000" b="0" i="0" u="none" strike="noStrike" kern="1200" cap="none" spc="0" normalizeH="0" baseline="3000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rPr>
              <a:t>14</a:t>
            </a:r>
            <a:endParaRPr kumimoji="0" lang="zh-CN" altLang="en-US" sz="2000" b="0" i="0" u="none" strike="noStrike" kern="1200" cap="none" spc="0" normalizeH="0" baseline="30000" noProof="0" dirty="0">
              <a:ln>
                <a:noFill/>
              </a:ln>
              <a:solidFill>
                <a:srgbClr val="FFC000">
                  <a:lumMod val="10000"/>
                </a:srgbClr>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标题 1"/>
          <p:cNvSpPr>
            <a:spLocks noGrp="1"/>
          </p:cNvSpPr>
          <p:nvPr>
            <p:ph type="title"/>
          </p:nvPr>
        </p:nvSpPr>
        <p:spPr>
          <a:xfrm>
            <a:off x="1371600" y="88281"/>
            <a:ext cx="9886080" cy="673076"/>
          </a:xfrm>
        </p:spPr>
        <p:txBody>
          <a:bodyPr vert="horz" wrap="square" lIns="91439" tIns="45719" rIns="91439" bIns="45719" numCol="1" anchorCtr="0" compatLnSpc="1">
            <a:normAutofit fontScale="90000"/>
          </a:bodyPr>
          <a:lstStyle/>
          <a:p>
            <a:pPr>
              <a:defRPr/>
            </a:pPr>
            <a:r>
              <a:rPr lang="en-US" altLang="zh-CN" dirty="0">
                <a:latin typeface="+mn-lt"/>
                <a:ea typeface="+mn-ea"/>
              </a:rPr>
              <a:t>2. Target designing by random walk method</a:t>
            </a:r>
            <a:endParaRPr lang="en-US" altLang="zh-CN" dirty="0">
              <a:latin typeface="+mn-lt"/>
              <a:ea typeface="+mn-ea"/>
            </a:endParaRPr>
          </a:p>
        </p:txBody>
      </p:sp>
      <p:pic>
        <p:nvPicPr>
          <p:cNvPr id="5" name="图片 4"/>
          <p:cNvPicPr>
            <a:picLocks noChangeAspect="1"/>
          </p:cNvPicPr>
          <p:nvPr/>
        </p:nvPicPr>
        <p:blipFill>
          <a:blip r:embed="rId5"/>
          <a:stretch>
            <a:fillRect/>
          </a:stretch>
        </p:blipFill>
        <p:spPr>
          <a:xfrm>
            <a:off x="7324460" y="1905000"/>
            <a:ext cx="228600" cy="4572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467544" y="1659172"/>
            <a:ext cx="8208912" cy="461665"/>
          </a:xfrm>
          <a:prstGeom prst="rect">
            <a:avLst/>
          </a:prstGeom>
          <a:noFill/>
        </p:spPr>
        <p:txBody>
          <a:bodyPr wrap="square">
            <a:spAutoFit/>
          </a:bodyPr>
          <a:lstStyle/>
          <a:p>
            <a:pPr marL="0" marR="0" lvl="0" indent="266700" algn="ju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000000"/>
                </a:solidFill>
                <a:effectLst/>
                <a:uLnTx/>
                <a:uFillTx/>
                <a:latin typeface="Calibri" panose="020F0502020204030204"/>
                <a:ea typeface="等线" panose="02010600030101010101" pitchFamily="2" charset="-122"/>
                <a:cs typeface="+mn-cs"/>
              </a:rPr>
              <a:t>Correlation matrix:</a:t>
            </a:r>
            <a:endParaRPr kumimoji="0" lang="zh-CN" altLang="zh-CN" sz="22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pic>
        <p:nvPicPr>
          <p:cNvPr id="5" name="图片 4"/>
          <p:cNvPicPr>
            <a:picLocks noChangeAspect="1"/>
          </p:cNvPicPr>
          <p:nvPr/>
        </p:nvPicPr>
        <p:blipFill>
          <a:blip r:embed="rId2"/>
          <a:stretch>
            <a:fillRect/>
          </a:stretch>
        </p:blipFill>
        <p:spPr>
          <a:xfrm>
            <a:off x="611560" y="3119499"/>
            <a:ext cx="3291269" cy="3128901"/>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2231844"/>
            <a:ext cx="1512168" cy="82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2377770"/>
            <a:ext cx="4211961" cy="65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5"/>
          <a:stretch>
            <a:fillRect/>
          </a:stretch>
        </p:blipFill>
        <p:spPr>
          <a:xfrm>
            <a:off x="4644008" y="3246092"/>
            <a:ext cx="4104456" cy="3078342"/>
          </a:xfrm>
          <a:prstGeom prst="rect">
            <a:avLst/>
          </a:prstGeom>
        </p:spPr>
      </p:pic>
      <p:sp>
        <p:nvSpPr>
          <p:cNvPr id="9" name="文本框 8"/>
          <p:cNvSpPr txBox="1"/>
          <p:nvPr/>
        </p:nvSpPr>
        <p:spPr>
          <a:xfrm>
            <a:off x="467544" y="1033577"/>
            <a:ext cx="9743256" cy="461665"/>
          </a:xfrm>
          <a:prstGeom prst="rect">
            <a:avLst/>
          </a:prstGeom>
          <a:noFill/>
        </p:spPr>
        <p:txBody>
          <a:bodyPr wrap="square">
            <a:spAutoFit/>
          </a:bodyPr>
          <a:lstStyle/>
          <a:p>
            <a:pPr marL="0" marR="0" lvl="0" indent="266700" algn="ju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C00000"/>
                </a:solidFill>
                <a:effectLst/>
                <a:uLnTx/>
                <a:uFillTx/>
                <a:latin typeface="Calibri" panose="020F0502020204030204"/>
                <a:ea typeface="黑体" panose="02010609060101010101" pitchFamily="49" charset="-122"/>
                <a:cs typeface="+mn-cs"/>
              </a:rPr>
              <a:t>The correlation between the input and output parameters:</a:t>
            </a:r>
            <a:endParaRPr kumimoji="0" lang="zh-CN" altLang="zh-CN" sz="1800" b="0" i="0" u="none" strike="noStrike" kern="100" cap="none" spc="0" normalizeH="0" baseline="0" noProof="0" dirty="0">
              <a:ln>
                <a:noFill/>
              </a:ln>
              <a:solidFill>
                <a:srgbClr val="C00000"/>
              </a:solidFill>
              <a:effectLst/>
              <a:uLnTx/>
              <a:uFillTx/>
              <a:latin typeface="Calibri" panose="020F0502020204030204"/>
              <a:ea typeface="宋体" panose="02010600030101010101" pitchFamily="2" charset="-122"/>
              <a:cs typeface="+mn-cs"/>
            </a:endParaRPr>
          </a:p>
        </p:txBody>
      </p:sp>
      <p:sp>
        <p:nvSpPr>
          <p:cNvPr id="10" name="矩形 9"/>
          <p:cNvSpPr/>
          <p:nvPr/>
        </p:nvSpPr>
        <p:spPr>
          <a:xfrm>
            <a:off x="6444208" y="6341993"/>
            <a:ext cx="1680268" cy="40011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mn-cs"/>
              </a:rPr>
              <a:t>p</a:t>
            </a:r>
            <a:r>
              <a:rPr kumimoji="0" lang="en-US" altLang="zh-CN" sz="2000" b="0" i="0" u="none" strike="noStrike" kern="0" cap="none" spc="0" normalizeH="0" baseline="-25000" noProof="0" dirty="0">
                <a:ln>
                  <a:noFill/>
                </a:ln>
                <a:solidFill>
                  <a:srgbClr val="0000FF"/>
                </a:solidFill>
                <a:effectLst/>
                <a:uLnTx/>
                <a:uFillTx/>
                <a:latin typeface="Times New Roman" panose="02020603050405020304" pitchFamily="18" charset="0"/>
                <a:ea typeface="等线" panose="02010600030101010101" pitchFamily="2" charset="-122"/>
                <a:cs typeface="+mn-cs"/>
              </a:rPr>
              <a:t>5</a:t>
            </a:r>
            <a:r>
              <a:rPr kumimoji="0" lang="en-US" altLang="zh-CN" sz="2000" b="0" i="0" u="none" strike="noStrike" kern="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mn-cs"/>
              </a:rPr>
              <a:t>=0.97t</a:t>
            </a:r>
            <a:r>
              <a:rPr kumimoji="0" lang="en-US" altLang="zh-CN" sz="2000" b="0" i="0" u="none" strike="noStrike" kern="0" cap="none" spc="0" normalizeH="0" baseline="-25000" noProof="0" dirty="0">
                <a:ln>
                  <a:noFill/>
                </a:ln>
                <a:solidFill>
                  <a:srgbClr val="0000FF"/>
                </a:solidFill>
                <a:effectLst/>
                <a:uLnTx/>
                <a:uFillTx/>
                <a:latin typeface="Times New Roman" panose="02020603050405020304" pitchFamily="18" charset="0"/>
                <a:ea typeface="等线" panose="02010600030101010101" pitchFamily="2" charset="-122"/>
                <a:cs typeface="+mn-cs"/>
              </a:rPr>
              <a:t>5</a:t>
            </a:r>
            <a:r>
              <a:rPr kumimoji="0" lang="en-US" altLang="zh-CN" sz="2000" b="0" i="0" u="none" strike="noStrike" kern="0" cap="none" spc="0" normalizeH="0" baseline="0" noProof="0" dirty="0">
                <a:ln>
                  <a:noFill/>
                </a:ln>
                <a:solidFill>
                  <a:srgbClr val="0000FF"/>
                </a:solidFill>
                <a:effectLst/>
                <a:uLnTx/>
                <a:uFillTx/>
                <a:latin typeface="Times New Roman" panose="02020603050405020304" pitchFamily="18" charset="0"/>
                <a:ea typeface="等线" panose="02010600030101010101" pitchFamily="2" charset="-122"/>
                <a:cs typeface="+mn-cs"/>
              </a:rPr>
              <a:t>-2.97</a:t>
            </a:r>
            <a:endParaRPr kumimoji="0" lang="zh-CN" altLang="en-US" sz="2000" b="0" i="0" u="none" strike="noStrike" kern="1200" cap="none" spc="0" normalizeH="0" baseline="0" noProof="0" dirty="0">
              <a:ln>
                <a:noFill/>
              </a:ln>
              <a:solidFill>
                <a:srgbClr val="0000FF"/>
              </a:solidFill>
              <a:effectLst/>
              <a:uLnTx/>
              <a:uFillTx/>
              <a:latin typeface="Calibri" panose="020F0502020204030204"/>
              <a:ea typeface="等线" panose="02010600030101010101" pitchFamily="2" charset="-122"/>
              <a:cs typeface="+mn-cs"/>
            </a:endParaRPr>
          </a:p>
        </p:txBody>
      </p:sp>
      <p:cxnSp>
        <p:nvCxnSpPr>
          <p:cNvPr id="11" name="直接箭头连接符 10"/>
          <p:cNvCxnSpPr/>
          <p:nvPr/>
        </p:nvCxnSpPr>
        <p:spPr bwMode="auto">
          <a:xfrm flipH="1" flipV="1">
            <a:off x="6876256" y="5177502"/>
            <a:ext cx="184770" cy="1194371"/>
          </a:xfrm>
          <a:prstGeom prst="straightConnector1">
            <a:avLst/>
          </a:prstGeom>
          <a:solidFill>
            <a:schemeClr val="accent1"/>
          </a:solidFill>
          <a:ln w="19050" cap="flat" cmpd="sng" algn="ctr">
            <a:solidFill>
              <a:srgbClr val="FF33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
          <p:cNvSpPr txBox="1"/>
          <p:nvPr/>
        </p:nvSpPr>
        <p:spPr>
          <a:xfrm>
            <a:off x="8839200" y="3581400"/>
            <a:ext cx="3026976" cy="19380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2000" dirty="0">
                <a:solidFill>
                  <a:schemeClr val="accent4">
                    <a:lumMod val="10000"/>
                  </a:schemeClr>
                </a:solidFill>
                <a:ea typeface="黑体" panose="02010609060101010101" pitchFamily="49" charset="-122"/>
                <a:sym typeface="+mn-ea"/>
              </a:rPr>
              <a:t> The areal density has a strong correlation with p5, (t5, p5) is around the end of the foot duration and the starting point of the ramp duration.</a:t>
            </a:r>
            <a:endParaRPr kumimoji="0" lang="zh-CN" altLang="en-US" sz="2000" b="0" i="0" u="none" strike="noStrike" kern="1200" cap="none" spc="0" normalizeH="0" baseline="0" noProof="0" dirty="0">
              <a:ln>
                <a:noFill/>
              </a:ln>
              <a:solidFill>
                <a:srgbClr val="FFC000">
                  <a:lumMod val="10000"/>
                </a:srgbClr>
              </a:solidFill>
              <a:effectLst/>
              <a:uLnTx/>
              <a:uFillTx/>
              <a:latin typeface="Calibri" panose="020F0502020204030204"/>
              <a:ea typeface="黑体" panose="02010609060101010101" pitchFamily="49" charset="-122"/>
              <a:cs typeface="+mn-cs"/>
            </a:endParaRPr>
          </a:p>
        </p:txBody>
      </p:sp>
      <p:sp>
        <p:nvSpPr>
          <p:cNvPr id="13" name="标题 1"/>
          <p:cNvSpPr>
            <a:spLocks noGrp="1"/>
          </p:cNvSpPr>
          <p:nvPr>
            <p:ph type="title"/>
          </p:nvPr>
        </p:nvSpPr>
        <p:spPr>
          <a:xfrm>
            <a:off x="1371600" y="88281"/>
            <a:ext cx="9743256" cy="673076"/>
          </a:xfrm>
        </p:spPr>
        <p:txBody>
          <a:bodyPr vert="horz" wrap="square" lIns="91439" tIns="45719" rIns="91439" bIns="45719" numCol="1" anchorCtr="0" compatLnSpc="1">
            <a:normAutofit fontScale="90000"/>
          </a:bodyPr>
          <a:lstStyle/>
          <a:p>
            <a:pPr>
              <a:defRPr/>
            </a:pPr>
            <a:r>
              <a:rPr lang="en-US" altLang="zh-CN" dirty="0">
                <a:latin typeface="+mn-lt"/>
                <a:ea typeface="+mn-ea"/>
              </a:rPr>
              <a:t>2. Target designing by random walk method</a:t>
            </a:r>
            <a:endParaRPr lang="en-US" altLang="zh-CN" dirty="0">
              <a:latin typeface="+mn-lt"/>
              <a:ea typeface="+mn-ea"/>
            </a:endParaRPr>
          </a:p>
        </p:txBody>
      </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6544190" y="1643661"/>
            <a:ext cx="5038210" cy="1938992"/>
          </a:xfrm>
          <a:prstGeom prst="rect">
            <a:avLst/>
          </a:prstGeom>
          <a:noFill/>
        </p:spPr>
        <p:txBody>
          <a:bodyPr wrap="square" rtlCol="0">
            <a:spAutoFit/>
          </a:bodyPr>
          <a:lstStyle/>
          <a:p>
            <a:r>
              <a:rPr lang="en-US" altLang="zh-CN" sz="2000" dirty="0">
                <a:solidFill>
                  <a:schemeClr val="accent4">
                    <a:lumMod val="10000"/>
                  </a:schemeClr>
                </a:solidFill>
                <a:ea typeface="黑体" panose="02010609060101010101" pitchFamily="49" charset="-122"/>
              </a:rPr>
              <a:t>    The random walk method is inefficient at the later stages of the optimization. </a:t>
            </a:r>
            <a:endParaRPr lang="en-US" altLang="zh-CN" sz="2000" dirty="0">
              <a:solidFill>
                <a:schemeClr val="accent4">
                  <a:lumMod val="10000"/>
                </a:schemeClr>
              </a:solidFill>
              <a:ea typeface="黑体" panose="02010609060101010101" pitchFamily="49" charset="-122"/>
            </a:endParaRPr>
          </a:p>
          <a:p>
            <a:endParaRPr lang="en-US" altLang="zh-CN" sz="2000" dirty="0">
              <a:solidFill>
                <a:schemeClr val="accent4">
                  <a:lumMod val="10000"/>
                </a:schemeClr>
              </a:solidFill>
              <a:ea typeface="黑体" panose="02010609060101010101" pitchFamily="49" charset="-122"/>
            </a:endParaRPr>
          </a:p>
          <a:p>
            <a:r>
              <a:rPr lang="en-US" altLang="zh-CN" sz="2000" dirty="0">
                <a:solidFill>
                  <a:schemeClr val="accent4">
                    <a:lumMod val="10000"/>
                  </a:schemeClr>
                </a:solidFill>
                <a:ea typeface="黑体" panose="02010609060101010101" pitchFamily="49" charset="-122"/>
              </a:rPr>
              <a:t>    As the results close to the maximum value, the time step gets small, so that it is not easy to get the optimum value quickly.</a:t>
            </a:r>
            <a:endParaRPr lang="zh-CN" altLang="en-US" sz="2000" dirty="0">
              <a:solidFill>
                <a:schemeClr val="accent4">
                  <a:lumMod val="10000"/>
                </a:schemeClr>
              </a:solidFill>
              <a:ea typeface="黑体" panose="02010609060101010101" pitchFamily="49" charset="-122"/>
            </a:endParaRPr>
          </a:p>
        </p:txBody>
      </p:sp>
      <p:cxnSp>
        <p:nvCxnSpPr>
          <p:cNvPr id="5" name="直接箭头连接符 4"/>
          <p:cNvCxnSpPr/>
          <p:nvPr/>
        </p:nvCxnSpPr>
        <p:spPr>
          <a:xfrm flipH="1" flipV="1">
            <a:off x="4846609" y="2132085"/>
            <a:ext cx="1503982" cy="45344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2" name="组合 1"/>
          <p:cNvGrpSpPr/>
          <p:nvPr/>
        </p:nvGrpSpPr>
        <p:grpSpPr>
          <a:xfrm>
            <a:off x="2103950" y="1833805"/>
            <a:ext cx="3371420" cy="2315696"/>
            <a:chOff x="470337" y="1132391"/>
            <a:chExt cx="3702094" cy="2788203"/>
          </a:xfrm>
        </p:grpSpPr>
        <p:cxnSp>
          <p:nvCxnSpPr>
            <p:cNvPr id="6" name="直接箭头连接符 5"/>
            <p:cNvCxnSpPr/>
            <p:nvPr/>
          </p:nvCxnSpPr>
          <p:spPr>
            <a:xfrm flipV="1">
              <a:off x="1058789" y="1132391"/>
              <a:ext cx="0" cy="2314078"/>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a:off x="1058789" y="3446469"/>
              <a:ext cx="3113642" cy="0"/>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任意多边形: 形状 7"/>
            <p:cNvSpPr/>
            <p:nvPr/>
          </p:nvSpPr>
          <p:spPr>
            <a:xfrm>
              <a:off x="1205093" y="1229651"/>
              <a:ext cx="2670048" cy="2126561"/>
            </a:xfrm>
            <a:custGeom>
              <a:avLst/>
              <a:gdLst>
                <a:gd name="connsiteX0" fmla="*/ 0 w 2670048"/>
                <a:gd name="connsiteY0" fmla="*/ 2126561 h 2126561"/>
                <a:gd name="connsiteX1" fmla="*/ 358444 w 2670048"/>
                <a:gd name="connsiteY1" fmla="*/ 641576 h 2126561"/>
                <a:gd name="connsiteX2" fmla="*/ 950976 w 2670048"/>
                <a:gd name="connsiteY2" fmla="*/ 648891 h 2126561"/>
                <a:gd name="connsiteX3" fmla="*/ 1287475 w 2670048"/>
                <a:gd name="connsiteY3" fmla="*/ 1519400 h 2126561"/>
                <a:gd name="connsiteX4" fmla="*/ 1777593 w 2670048"/>
                <a:gd name="connsiteY4" fmla="*/ 1775432 h 2126561"/>
                <a:gd name="connsiteX5" fmla="*/ 1909267 w 2670048"/>
                <a:gd name="connsiteY5" fmla="*/ 92936 h 2126561"/>
                <a:gd name="connsiteX6" fmla="*/ 2296972 w 2670048"/>
                <a:gd name="connsiteY6" fmla="*/ 392859 h 2126561"/>
                <a:gd name="connsiteX7" fmla="*/ 2670048 w 2670048"/>
                <a:gd name="connsiteY7" fmla="*/ 1863214 h 212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048" h="2126561">
                  <a:moveTo>
                    <a:pt x="0" y="2126561"/>
                  </a:moveTo>
                  <a:cubicBezTo>
                    <a:pt x="99974" y="1507207"/>
                    <a:pt x="199948" y="887854"/>
                    <a:pt x="358444" y="641576"/>
                  </a:cubicBezTo>
                  <a:cubicBezTo>
                    <a:pt x="516940" y="395298"/>
                    <a:pt x="796138" y="502587"/>
                    <a:pt x="950976" y="648891"/>
                  </a:cubicBezTo>
                  <a:cubicBezTo>
                    <a:pt x="1105815" y="795195"/>
                    <a:pt x="1149706" y="1331643"/>
                    <a:pt x="1287475" y="1519400"/>
                  </a:cubicBezTo>
                  <a:cubicBezTo>
                    <a:pt x="1425244" y="1707157"/>
                    <a:pt x="1673961" y="2013176"/>
                    <a:pt x="1777593" y="1775432"/>
                  </a:cubicBezTo>
                  <a:cubicBezTo>
                    <a:pt x="1881225" y="1537688"/>
                    <a:pt x="1822704" y="323365"/>
                    <a:pt x="1909267" y="92936"/>
                  </a:cubicBezTo>
                  <a:cubicBezTo>
                    <a:pt x="1995830" y="-137493"/>
                    <a:pt x="2170175" y="97813"/>
                    <a:pt x="2296972" y="392859"/>
                  </a:cubicBezTo>
                  <a:cubicBezTo>
                    <a:pt x="2423769" y="687905"/>
                    <a:pt x="2601773" y="1594990"/>
                    <a:pt x="2670048" y="1863214"/>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9" name="文本框 8"/>
            <p:cNvSpPr txBox="1"/>
            <p:nvPr/>
          </p:nvSpPr>
          <p:spPr>
            <a:xfrm>
              <a:off x="470337" y="2073534"/>
              <a:ext cx="474671" cy="481751"/>
            </a:xfrm>
            <a:prstGeom prst="rect">
              <a:avLst/>
            </a:prstGeom>
            <a:noFill/>
            <a:ln>
              <a:noFill/>
            </a:ln>
          </p:spPr>
          <p:txBody>
            <a:bodyPr wrap="square" rtlCol="0">
              <a:spAutoFit/>
            </a:bodyPr>
            <a:lstStyle/>
            <a:p>
              <a:r>
                <a:rPr lang="en-US" altLang="zh-CN" sz="2000" dirty="0">
                  <a:solidFill>
                    <a:schemeClr val="accent4">
                      <a:lumMod val="10000"/>
                    </a:schemeClr>
                  </a:solidFill>
                  <a:latin typeface="Times New Roman" panose="02020603050405020304" pitchFamily="18" charset="0"/>
                  <a:ea typeface="黑体" panose="02010609060101010101" pitchFamily="49" charset="-122"/>
                  <a:cs typeface="Times New Roman" panose="02020603050405020304" pitchFamily="18" charset="0"/>
                </a:rPr>
                <a:t>Y</a:t>
              </a:r>
              <a:endParaRPr lang="zh-CN" altLang="en-US" sz="2000" dirty="0">
                <a:solidFill>
                  <a:schemeClr val="accent4">
                    <a:lumMod val="1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 name="文本框 9"/>
            <p:cNvSpPr txBox="1"/>
            <p:nvPr/>
          </p:nvSpPr>
          <p:spPr>
            <a:xfrm>
              <a:off x="2310718" y="3438843"/>
              <a:ext cx="304892" cy="481751"/>
            </a:xfrm>
            <a:prstGeom prst="rect">
              <a:avLst/>
            </a:prstGeom>
            <a:noFill/>
            <a:ln>
              <a:noFill/>
            </a:ln>
          </p:spPr>
          <p:txBody>
            <a:bodyPr wrap="square" rtlCol="0">
              <a:spAutoFit/>
            </a:bodyPr>
            <a:lstStyle/>
            <a:p>
              <a:r>
                <a:rPr lang="en-US" altLang="zh-CN" sz="2000" dirty="0">
                  <a:solidFill>
                    <a:schemeClr val="accent4">
                      <a:lumMod val="10000"/>
                    </a:schemeClr>
                  </a:solidFill>
                  <a:latin typeface="Times New Roman" panose="02020603050405020304" pitchFamily="18" charset="0"/>
                  <a:ea typeface="黑体" panose="02010609060101010101" pitchFamily="49" charset="-122"/>
                  <a:cs typeface="Times New Roman" panose="02020603050405020304" pitchFamily="18" charset="0"/>
                </a:rPr>
                <a:t>X</a:t>
              </a:r>
              <a:endParaRPr lang="zh-CN" altLang="en-US" sz="2000" dirty="0">
                <a:solidFill>
                  <a:schemeClr val="accent4">
                    <a:lumMod val="1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11" name="直接连接符 10"/>
            <p:cNvCxnSpPr/>
            <p:nvPr/>
          </p:nvCxnSpPr>
          <p:spPr>
            <a:xfrm flipH="1">
              <a:off x="1205093" y="3112536"/>
              <a:ext cx="1684113"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2889206" y="2511306"/>
              <a:ext cx="829875" cy="60123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flipV="1">
              <a:off x="3043544" y="2117515"/>
              <a:ext cx="675537" cy="39379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3043544" y="1743692"/>
              <a:ext cx="491120" cy="40840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407545" y="1448869"/>
              <a:ext cx="120086" cy="29482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nvGrpSpPr>
        <p:grpSpPr>
          <a:xfrm>
            <a:off x="2112949" y="4047700"/>
            <a:ext cx="3478990" cy="2642663"/>
            <a:chOff x="588949" y="3867807"/>
            <a:chExt cx="3583482" cy="2824324"/>
          </a:xfrm>
        </p:grpSpPr>
        <p:cxnSp>
          <p:nvCxnSpPr>
            <p:cNvPr id="16" name="直接箭头连接符 15"/>
            <p:cNvCxnSpPr/>
            <p:nvPr/>
          </p:nvCxnSpPr>
          <p:spPr>
            <a:xfrm flipV="1">
              <a:off x="1058789" y="3867807"/>
              <a:ext cx="0" cy="2314078"/>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1058789" y="6181885"/>
              <a:ext cx="3113642" cy="0"/>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8" name="任意多边形: 形状 17"/>
            <p:cNvSpPr/>
            <p:nvPr/>
          </p:nvSpPr>
          <p:spPr>
            <a:xfrm>
              <a:off x="1205093" y="3965067"/>
              <a:ext cx="2670048" cy="2126561"/>
            </a:xfrm>
            <a:custGeom>
              <a:avLst/>
              <a:gdLst>
                <a:gd name="connsiteX0" fmla="*/ 0 w 2670048"/>
                <a:gd name="connsiteY0" fmla="*/ 2126561 h 2126561"/>
                <a:gd name="connsiteX1" fmla="*/ 358444 w 2670048"/>
                <a:gd name="connsiteY1" fmla="*/ 641576 h 2126561"/>
                <a:gd name="connsiteX2" fmla="*/ 950976 w 2670048"/>
                <a:gd name="connsiteY2" fmla="*/ 648891 h 2126561"/>
                <a:gd name="connsiteX3" fmla="*/ 1287475 w 2670048"/>
                <a:gd name="connsiteY3" fmla="*/ 1519400 h 2126561"/>
                <a:gd name="connsiteX4" fmla="*/ 1777593 w 2670048"/>
                <a:gd name="connsiteY4" fmla="*/ 1775432 h 2126561"/>
                <a:gd name="connsiteX5" fmla="*/ 1909267 w 2670048"/>
                <a:gd name="connsiteY5" fmla="*/ 92936 h 2126561"/>
                <a:gd name="connsiteX6" fmla="*/ 2296972 w 2670048"/>
                <a:gd name="connsiteY6" fmla="*/ 392859 h 2126561"/>
                <a:gd name="connsiteX7" fmla="*/ 2670048 w 2670048"/>
                <a:gd name="connsiteY7" fmla="*/ 1863214 h 212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048" h="2126561">
                  <a:moveTo>
                    <a:pt x="0" y="2126561"/>
                  </a:moveTo>
                  <a:cubicBezTo>
                    <a:pt x="99974" y="1507207"/>
                    <a:pt x="199948" y="887854"/>
                    <a:pt x="358444" y="641576"/>
                  </a:cubicBezTo>
                  <a:cubicBezTo>
                    <a:pt x="516940" y="395298"/>
                    <a:pt x="796138" y="502587"/>
                    <a:pt x="950976" y="648891"/>
                  </a:cubicBezTo>
                  <a:cubicBezTo>
                    <a:pt x="1105815" y="795195"/>
                    <a:pt x="1149706" y="1331643"/>
                    <a:pt x="1287475" y="1519400"/>
                  </a:cubicBezTo>
                  <a:cubicBezTo>
                    <a:pt x="1425244" y="1707157"/>
                    <a:pt x="1673961" y="2013176"/>
                    <a:pt x="1777593" y="1775432"/>
                  </a:cubicBezTo>
                  <a:cubicBezTo>
                    <a:pt x="1881225" y="1537688"/>
                    <a:pt x="1822704" y="323365"/>
                    <a:pt x="1909267" y="92936"/>
                  </a:cubicBezTo>
                  <a:cubicBezTo>
                    <a:pt x="1995830" y="-137493"/>
                    <a:pt x="2170175" y="97813"/>
                    <a:pt x="2296972" y="392859"/>
                  </a:cubicBezTo>
                  <a:cubicBezTo>
                    <a:pt x="2423769" y="687905"/>
                    <a:pt x="2601773" y="1594990"/>
                    <a:pt x="2670048" y="1863214"/>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588949" y="4846611"/>
              <a:ext cx="426720" cy="427614"/>
            </a:xfrm>
            <a:prstGeom prst="rect">
              <a:avLst/>
            </a:prstGeom>
            <a:noFill/>
            <a:ln>
              <a:noFill/>
            </a:ln>
          </p:spPr>
          <p:txBody>
            <a:bodyPr wrap="square" rtlCol="0">
              <a:spAutoFit/>
            </a:bodyPr>
            <a:lstStyle/>
            <a:p>
              <a:r>
                <a:rPr lang="en-US" altLang="zh-CN" sz="2000" dirty="0">
                  <a:solidFill>
                    <a:schemeClr val="accent4">
                      <a:lumMod val="10000"/>
                    </a:schemeClr>
                  </a:solidFill>
                  <a:latin typeface="Times New Roman" panose="02020603050405020304" pitchFamily="18" charset="0"/>
                  <a:ea typeface="黑体" panose="02010609060101010101" pitchFamily="49" charset="-122"/>
                  <a:cs typeface="Times New Roman" panose="02020603050405020304" pitchFamily="18" charset="0"/>
                </a:rPr>
                <a:t>Y</a:t>
              </a:r>
              <a:endParaRPr lang="zh-CN" altLang="en-US" sz="2000" dirty="0">
                <a:solidFill>
                  <a:schemeClr val="accent4">
                    <a:lumMod val="1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0" name="文本框 19"/>
            <p:cNvSpPr txBox="1"/>
            <p:nvPr/>
          </p:nvSpPr>
          <p:spPr>
            <a:xfrm>
              <a:off x="2310718" y="6264517"/>
              <a:ext cx="304892" cy="427614"/>
            </a:xfrm>
            <a:prstGeom prst="rect">
              <a:avLst/>
            </a:prstGeom>
            <a:noFill/>
            <a:ln>
              <a:noFill/>
            </a:ln>
          </p:spPr>
          <p:txBody>
            <a:bodyPr wrap="square" rtlCol="0">
              <a:spAutoFit/>
            </a:bodyPr>
            <a:lstStyle/>
            <a:p>
              <a:r>
                <a:rPr lang="en-US" altLang="zh-CN" sz="2000" dirty="0">
                  <a:solidFill>
                    <a:schemeClr val="accent4">
                      <a:lumMod val="10000"/>
                    </a:schemeClr>
                  </a:solidFill>
                  <a:latin typeface="Times New Roman" panose="02020603050405020304" pitchFamily="18" charset="0"/>
                  <a:ea typeface="黑体" panose="02010609060101010101" pitchFamily="49" charset="-122"/>
                  <a:cs typeface="Times New Roman" panose="02020603050405020304" pitchFamily="18" charset="0"/>
                </a:rPr>
                <a:t>X</a:t>
              </a:r>
              <a:endParaRPr lang="zh-CN" altLang="en-US" sz="2000" dirty="0">
                <a:solidFill>
                  <a:schemeClr val="accent4">
                    <a:lumMod val="1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21" name="直接连接符 20"/>
            <p:cNvCxnSpPr/>
            <p:nvPr/>
          </p:nvCxnSpPr>
          <p:spPr>
            <a:xfrm flipH="1">
              <a:off x="1205093" y="5847952"/>
              <a:ext cx="1684113"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2889206" y="5246722"/>
              <a:ext cx="829875" cy="60123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3043544" y="4852931"/>
              <a:ext cx="675537" cy="39379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3043544" y="4479108"/>
              <a:ext cx="491120" cy="40840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3407545" y="4184285"/>
              <a:ext cx="120086" cy="29482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2310718" y="4164642"/>
              <a:ext cx="1093671" cy="696621"/>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cxnSp>
        <p:nvCxnSpPr>
          <p:cNvPr id="27" name="直接箭头连接符 26"/>
          <p:cNvCxnSpPr/>
          <p:nvPr/>
        </p:nvCxnSpPr>
        <p:spPr>
          <a:xfrm flipH="1" flipV="1">
            <a:off x="3980349" y="4944554"/>
            <a:ext cx="2342918" cy="2200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8" name="文本框 27"/>
          <p:cNvSpPr txBox="1"/>
          <p:nvPr/>
        </p:nvSpPr>
        <p:spPr>
          <a:xfrm>
            <a:off x="6499715" y="4876800"/>
            <a:ext cx="5458634" cy="707886"/>
          </a:xfrm>
          <a:prstGeom prst="rect">
            <a:avLst/>
          </a:prstGeom>
          <a:noFill/>
        </p:spPr>
        <p:txBody>
          <a:bodyPr wrap="square" rtlCol="0">
            <a:spAutoFit/>
          </a:bodyPr>
          <a:lstStyle/>
          <a:p>
            <a:r>
              <a:rPr lang="en-US" altLang="zh-CN" sz="2000" dirty="0">
                <a:solidFill>
                  <a:schemeClr val="accent4">
                    <a:lumMod val="10000"/>
                  </a:schemeClr>
                </a:solidFill>
                <a:ea typeface="黑体" panose="02010609060101010101" pitchFamily="49" charset="-122"/>
              </a:rPr>
              <a:t>    It may leads to that the results deviates the optimum value. </a:t>
            </a:r>
            <a:endParaRPr lang="en-US" altLang="zh-CN" sz="2000" dirty="0">
              <a:solidFill>
                <a:schemeClr val="accent4">
                  <a:lumMod val="10000"/>
                </a:schemeClr>
              </a:solidFill>
              <a:ea typeface="黑体" panose="02010609060101010101" pitchFamily="49" charset="-122"/>
            </a:endParaRPr>
          </a:p>
        </p:txBody>
      </p:sp>
      <p:sp>
        <p:nvSpPr>
          <p:cNvPr id="29" name="文本框 28"/>
          <p:cNvSpPr txBox="1"/>
          <p:nvPr/>
        </p:nvSpPr>
        <p:spPr>
          <a:xfrm>
            <a:off x="1213218" y="1038645"/>
            <a:ext cx="5522666" cy="461665"/>
          </a:xfrm>
          <a:prstGeom prst="rect">
            <a:avLst/>
          </a:prstGeom>
          <a:noFill/>
        </p:spPr>
        <p:txBody>
          <a:bodyPr wrap="none" rtlCol="0">
            <a:spAutoFit/>
          </a:bodyPr>
          <a:lstStyle/>
          <a:p>
            <a:r>
              <a:rPr lang="en-US" altLang="zh-CN" sz="2400" dirty="0">
                <a:solidFill>
                  <a:srgbClr val="C00000"/>
                </a:solidFill>
              </a:rPr>
              <a:t>The defect of the random walk method:</a:t>
            </a:r>
            <a:endParaRPr lang="zh-CN" altLang="en-US" sz="2400" dirty="0">
              <a:solidFill>
                <a:srgbClr val="C00000"/>
              </a:solidFill>
            </a:endParaRPr>
          </a:p>
        </p:txBody>
      </p:sp>
      <p:sp>
        <p:nvSpPr>
          <p:cNvPr id="32" name="标题 1"/>
          <p:cNvSpPr>
            <a:spLocks noGrp="1"/>
          </p:cNvSpPr>
          <p:nvPr>
            <p:ph type="title"/>
          </p:nvPr>
        </p:nvSpPr>
        <p:spPr>
          <a:xfrm>
            <a:off x="1206074" y="299182"/>
            <a:ext cx="12115800" cy="673076"/>
          </a:xfrm>
        </p:spPr>
        <p:txBody>
          <a:bodyPr vert="horz" wrap="square" lIns="91439" tIns="45719" rIns="91439" bIns="45719" numCol="1" anchorCtr="0" compatLnSpc="1">
            <a:normAutofit fontScale="90000"/>
          </a:bodyPr>
          <a:lstStyle/>
          <a:p>
            <a:pPr>
              <a:defRPr/>
            </a:pPr>
            <a:r>
              <a:rPr lang="en-US" altLang="zh-CN" dirty="0">
                <a:latin typeface="+mn-lt"/>
                <a:ea typeface="+mn-ea"/>
              </a:rPr>
              <a:t>3. Laser profile designing by hybrid optimization </a:t>
            </a:r>
            <a:br>
              <a:rPr lang="en-US" altLang="zh-CN" dirty="0">
                <a:latin typeface="+mn-lt"/>
                <a:ea typeface="+mn-ea"/>
              </a:rPr>
            </a:br>
            <a:endParaRPr lang="en-US" altLang="zh-CN" dirty="0">
              <a:latin typeface="+mn-lt"/>
              <a:ea typeface="+mn-ea"/>
            </a:endParaRPr>
          </a:p>
        </p:txBody>
      </p:sp>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 y="1579590"/>
            <a:ext cx="6629401" cy="4877470"/>
          </a:xfrm>
          <a:prstGeom prst="rect">
            <a:avLst/>
          </a:prstGeom>
        </p:spPr>
      </p:pic>
      <p:sp>
        <p:nvSpPr>
          <p:cNvPr id="4" name="文本框 3"/>
          <p:cNvSpPr txBox="1"/>
          <p:nvPr/>
        </p:nvSpPr>
        <p:spPr>
          <a:xfrm>
            <a:off x="1143000" y="981389"/>
            <a:ext cx="2895600" cy="452432"/>
          </a:xfrm>
          <a:prstGeom prst="rect">
            <a:avLst/>
          </a:prstGeom>
          <a:solidFill>
            <a:srgbClr val="92D050"/>
          </a:solidFill>
        </p:spPr>
        <p:txBody>
          <a:bodyPr wrap="square">
            <a:spAutoFit/>
          </a:bodyPr>
          <a:lstStyle/>
          <a:p>
            <a:pPr algn="just">
              <a:lnSpc>
                <a:spcPct val="130000"/>
              </a:lnSpc>
            </a:pPr>
            <a:r>
              <a:rPr lang="en-US" altLang="zh-CN" dirty="0">
                <a:solidFill>
                  <a:srgbClr val="000000"/>
                </a:solidFill>
                <a:ea typeface="黑体" panose="02010609060101010101" pitchFamily="49" charset="-122"/>
              </a:rPr>
              <a:t>Random walk optimization</a:t>
            </a:r>
            <a:endParaRPr lang="zh-CN" altLang="zh-CN" kern="100" dirty="0">
              <a:solidFill>
                <a:srgbClr val="000000"/>
              </a:solidFill>
              <a:ea typeface="宋体" panose="02010600030101010101" pitchFamily="2" charset="-122"/>
            </a:endParaRPr>
          </a:p>
        </p:txBody>
      </p:sp>
      <p:sp>
        <p:nvSpPr>
          <p:cNvPr id="35" name="文本框 34"/>
          <p:cNvSpPr txBox="1"/>
          <p:nvPr/>
        </p:nvSpPr>
        <p:spPr>
          <a:xfrm>
            <a:off x="6625706" y="2016831"/>
            <a:ext cx="5397564" cy="1660455"/>
          </a:xfrm>
          <a:prstGeom prst="rect">
            <a:avLst/>
          </a:prstGeom>
          <a:noFill/>
        </p:spPr>
        <p:txBody>
          <a:bodyPr wrap="square">
            <a:spAutoFit/>
          </a:bodyPr>
          <a:lstStyle/>
          <a:p>
            <a:pPr indent="0" algn="just" fontAlgn="auto">
              <a:lnSpc>
                <a:spcPct val="130000"/>
              </a:lnSpc>
            </a:pPr>
            <a:r>
              <a:rPr lang="en-US" altLang="zh-CN" sz="2000" dirty="0">
                <a:solidFill>
                  <a:schemeClr val="accent4">
                    <a:lumMod val="10000"/>
                  </a:schemeClr>
                </a:solidFill>
                <a:ea typeface="黑体" panose="02010609060101010101" pitchFamily="49" charset="-122"/>
              </a:rPr>
              <a:t>The data set of initial parameters obtained from the random walk method is constructed as the optimization parameters for the Bayesian method.</a:t>
            </a:r>
            <a:endParaRPr lang="zh-CN" altLang="zh-CN" sz="2000" kern="100" dirty="0">
              <a:solidFill>
                <a:schemeClr val="accent4">
                  <a:lumMod val="10000"/>
                </a:schemeClr>
              </a:solidFill>
              <a:ea typeface="宋体" panose="02010600030101010101" pitchFamily="2" charset="-122"/>
            </a:endParaRPr>
          </a:p>
        </p:txBody>
      </p:sp>
      <p:sp>
        <p:nvSpPr>
          <p:cNvPr id="36" name="文本框 35"/>
          <p:cNvSpPr txBox="1"/>
          <p:nvPr/>
        </p:nvSpPr>
        <p:spPr>
          <a:xfrm>
            <a:off x="6625590" y="3697605"/>
            <a:ext cx="5414645" cy="2091690"/>
          </a:xfrm>
          <a:prstGeom prst="rect">
            <a:avLst/>
          </a:prstGeom>
          <a:noFill/>
        </p:spPr>
        <p:txBody>
          <a:bodyPr wrap="square">
            <a:spAutoFit/>
          </a:bodyPr>
          <a:lstStyle/>
          <a:p>
            <a:pPr indent="0" algn="just" fontAlgn="auto">
              <a:lnSpc>
                <a:spcPct val="130000"/>
              </a:lnSpc>
            </a:pPr>
            <a:r>
              <a:rPr lang="en-US" altLang="zh-CN" sz="2000" dirty="0">
                <a:solidFill>
                  <a:schemeClr val="accent4">
                    <a:lumMod val="10000"/>
                  </a:schemeClr>
                </a:solidFill>
                <a:ea typeface="黑体" panose="02010609060101010101" pitchFamily="49" charset="-122"/>
              </a:rPr>
              <a:t>It not only solves the problem of low optimization efficiency in the later stage of the random walk algorithm, but also solves the problem that the sampling range is difficult to fully cover in the early stage for the Bayesian algorithm.</a:t>
            </a:r>
            <a:endParaRPr lang="zh-CN" altLang="zh-CN" sz="2000" kern="100" dirty="0">
              <a:solidFill>
                <a:schemeClr val="accent4">
                  <a:lumMod val="10000"/>
                </a:schemeClr>
              </a:solidFill>
              <a:ea typeface="宋体" panose="02010600030101010101" pitchFamily="2" charset="-122"/>
            </a:endParaRPr>
          </a:p>
        </p:txBody>
      </p:sp>
      <p:sp>
        <p:nvSpPr>
          <p:cNvPr id="10" name="矩形 9"/>
          <p:cNvSpPr/>
          <p:nvPr/>
        </p:nvSpPr>
        <p:spPr>
          <a:xfrm>
            <a:off x="6919172" y="6402812"/>
            <a:ext cx="4814326" cy="337185"/>
          </a:xfrm>
          <a:prstGeom prst="rect">
            <a:avLst/>
          </a:prstGeom>
          <a:noFill/>
        </p:spPr>
        <p:txBody>
          <a:bodyPr wrap="square">
            <a:spAutoFit/>
          </a:bodyPr>
          <a:lstStyle/>
          <a:p>
            <a:r>
              <a:rPr lang="en-US" altLang="zh-CN" sz="1600" dirty="0">
                <a:solidFill>
                  <a:srgbClr val="000000"/>
                </a:solidFill>
              </a:rPr>
              <a:t>Z Li, X H Yang*, et al., Plasma. Phys. Contr. Fusion </a:t>
            </a:r>
            <a:endParaRPr lang="en-US" altLang="zh-CN" sz="1600" dirty="0">
              <a:solidFill>
                <a:srgbClr val="000000"/>
              </a:solidFill>
            </a:endParaRPr>
          </a:p>
        </p:txBody>
      </p:sp>
      <p:sp>
        <p:nvSpPr>
          <p:cNvPr id="2" name="右箭头 1"/>
          <p:cNvSpPr/>
          <p:nvPr/>
        </p:nvSpPr>
        <p:spPr bwMode="auto">
          <a:xfrm>
            <a:off x="4191000" y="1108816"/>
            <a:ext cx="457200" cy="216000"/>
          </a:xfrm>
          <a:prstGeom prst="rightArrow">
            <a:avLst/>
          </a:prstGeom>
          <a:solidFill>
            <a:srgbClr val="FF0000"/>
          </a:solidFill>
          <a:ln>
            <a:noFill/>
          </a:ln>
          <a:effectLst/>
        </p:spPr>
        <p:txBody>
          <a:bodyPr vert="horz" wrap="square" lIns="90000" tIns="46800" rIns="90000" bIns="46800" numCol="1" rtlCol="0" anchor="t" anchorCtr="0" compatLnSpc="1">
            <a:spAutoFit/>
          </a:bodyPr>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3200" b="0" i="0" u="none" strike="noStrike" cap="none" normalizeH="0" baseline="0">
              <a:ln>
                <a:noFill/>
              </a:ln>
              <a:solidFill>
                <a:srgbClr val="00FFFF"/>
              </a:solidFill>
              <a:effectLst/>
              <a:latin typeface="Bookman Old Style" panose="02050604050505020204" pitchFamily="18" charset="0"/>
              <a:ea typeface="宋体" panose="02010600030101010101" pitchFamily="2" charset="-122"/>
            </a:endParaRPr>
          </a:p>
        </p:txBody>
      </p:sp>
      <p:sp>
        <p:nvSpPr>
          <p:cNvPr id="13" name="文本框 12"/>
          <p:cNvSpPr txBox="1"/>
          <p:nvPr/>
        </p:nvSpPr>
        <p:spPr>
          <a:xfrm>
            <a:off x="4724400" y="990600"/>
            <a:ext cx="3429000" cy="452432"/>
          </a:xfrm>
          <a:prstGeom prst="rect">
            <a:avLst/>
          </a:prstGeom>
          <a:solidFill>
            <a:srgbClr val="92D050"/>
          </a:solidFill>
        </p:spPr>
        <p:txBody>
          <a:bodyPr wrap="square">
            <a:spAutoFit/>
          </a:bodyPr>
          <a:lstStyle/>
          <a:p>
            <a:pPr algn="just">
              <a:lnSpc>
                <a:spcPct val="130000"/>
              </a:lnSpc>
            </a:pPr>
            <a:r>
              <a:rPr lang="en-US" altLang="zh-CN" dirty="0">
                <a:solidFill>
                  <a:srgbClr val="000000"/>
                </a:solidFill>
                <a:ea typeface="黑体" panose="02010609060101010101" pitchFamily="49" charset="-122"/>
              </a:rPr>
              <a:t>Sample of the initial parameters </a:t>
            </a:r>
            <a:endParaRPr lang="zh-CN" altLang="zh-CN" kern="100" dirty="0">
              <a:solidFill>
                <a:srgbClr val="000000"/>
              </a:solidFill>
              <a:ea typeface="宋体" panose="02010600030101010101" pitchFamily="2" charset="-122"/>
            </a:endParaRPr>
          </a:p>
        </p:txBody>
      </p:sp>
      <p:sp>
        <p:nvSpPr>
          <p:cNvPr id="14" name="右箭头 13"/>
          <p:cNvSpPr/>
          <p:nvPr/>
        </p:nvSpPr>
        <p:spPr bwMode="auto">
          <a:xfrm>
            <a:off x="8305800" y="1108816"/>
            <a:ext cx="457200" cy="216000"/>
          </a:xfrm>
          <a:prstGeom prst="rightArrow">
            <a:avLst/>
          </a:prstGeom>
          <a:solidFill>
            <a:srgbClr val="FF0000"/>
          </a:solidFill>
          <a:ln>
            <a:noFill/>
          </a:ln>
          <a:effectLst/>
        </p:spPr>
        <p:txBody>
          <a:bodyPr vert="horz" wrap="square" lIns="90000" tIns="46800" rIns="90000" bIns="46800" numCol="1" rtlCol="0" anchor="t" anchorCtr="0" compatLnSpc="1">
            <a:spAutoFit/>
          </a:bodyPr>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3200" b="0" i="0" u="none" strike="noStrike" cap="none" normalizeH="0" baseline="0">
              <a:ln>
                <a:noFill/>
              </a:ln>
              <a:solidFill>
                <a:srgbClr val="00FFFF"/>
              </a:solidFill>
              <a:effectLst/>
              <a:latin typeface="Bookman Old Style" panose="02050604050505020204" pitchFamily="18" charset="0"/>
              <a:ea typeface="宋体" panose="02010600030101010101" pitchFamily="2" charset="-122"/>
            </a:endParaRPr>
          </a:p>
        </p:txBody>
      </p:sp>
      <p:sp>
        <p:nvSpPr>
          <p:cNvPr id="15" name="文本框 14"/>
          <p:cNvSpPr txBox="1"/>
          <p:nvPr/>
        </p:nvSpPr>
        <p:spPr>
          <a:xfrm>
            <a:off x="8893629" y="957067"/>
            <a:ext cx="2155371" cy="452432"/>
          </a:xfrm>
          <a:prstGeom prst="rect">
            <a:avLst/>
          </a:prstGeom>
          <a:solidFill>
            <a:srgbClr val="92D050"/>
          </a:solidFill>
        </p:spPr>
        <p:txBody>
          <a:bodyPr wrap="square">
            <a:spAutoFit/>
          </a:bodyPr>
          <a:lstStyle/>
          <a:p>
            <a:pPr algn="just">
              <a:lnSpc>
                <a:spcPct val="130000"/>
              </a:lnSpc>
            </a:pPr>
            <a:r>
              <a:rPr lang="en-US" altLang="zh-CN" dirty="0">
                <a:solidFill>
                  <a:srgbClr val="000000"/>
                </a:solidFill>
                <a:ea typeface="黑体" panose="02010609060101010101" pitchFamily="49" charset="-122"/>
              </a:rPr>
              <a:t>Bayesian algorithm</a:t>
            </a:r>
            <a:endParaRPr lang="zh-CN" altLang="zh-CN" kern="100" dirty="0">
              <a:solidFill>
                <a:srgbClr val="000000"/>
              </a:solidFill>
              <a:ea typeface="宋体" panose="02010600030101010101" pitchFamily="2" charset="-122"/>
            </a:endParaRPr>
          </a:p>
        </p:txBody>
      </p:sp>
      <p:sp>
        <p:nvSpPr>
          <p:cNvPr id="19" name="标题 1"/>
          <p:cNvSpPr>
            <a:spLocks noGrp="1"/>
          </p:cNvSpPr>
          <p:nvPr>
            <p:ph type="title"/>
          </p:nvPr>
        </p:nvSpPr>
        <p:spPr>
          <a:xfrm>
            <a:off x="1206074" y="299182"/>
            <a:ext cx="12115800" cy="673076"/>
          </a:xfrm>
        </p:spPr>
        <p:txBody>
          <a:bodyPr vert="horz" wrap="square" lIns="91439" tIns="45719" rIns="91439" bIns="45719" numCol="1" anchorCtr="0" compatLnSpc="1">
            <a:normAutofit fontScale="90000"/>
          </a:bodyPr>
          <a:lstStyle/>
          <a:p>
            <a:pPr>
              <a:defRPr/>
            </a:pPr>
            <a:r>
              <a:rPr lang="en-US" altLang="zh-CN" dirty="0">
                <a:latin typeface="+mn-lt"/>
                <a:ea typeface="+mn-ea"/>
              </a:rPr>
              <a:t>3. Laser profile designing by hybrid optimization </a:t>
            </a:r>
            <a:br>
              <a:rPr lang="en-US" altLang="zh-CN" dirty="0">
                <a:latin typeface="+mn-lt"/>
                <a:ea typeface="+mn-ea"/>
              </a:rPr>
            </a:br>
            <a:endParaRPr lang="en-US" altLang="zh-CN" dirty="0">
              <a:latin typeface="+mn-lt"/>
              <a:ea typeface="+mn-ea"/>
            </a:endParaRPr>
          </a:p>
        </p:txBody>
      </p:sp>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6" name="标题 1"/>
          <p:cNvSpPr txBox="1"/>
          <p:nvPr/>
        </p:nvSpPr>
        <p:spPr>
          <a:xfrm>
            <a:off x="304800" y="5790734"/>
            <a:ext cx="8160854" cy="506292"/>
          </a:xfrm>
          <a:prstGeom prst="rect">
            <a:avLst/>
          </a:prstGeom>
        </p:spPr>
        <p:txBody>
          <a:bodyPr wrap="square">
            <a:spAutoFit/>
          </a:bodyPr>
          <a:lstStyle>
            <a:lvl1pPr algn="l" rtl="0" eaLnBrk="1" fontAlgn="base" hangingPunct="1">
              <a:spcBef>
                <a:spcPct val="0"/>
              </a:spcBef>
              <a:spcAft>
                <a:spcPct val="0"/>
              </a:spcAft>
              <a:defRPr sz="3200">
                <a:solidFill>
                  <a:srgbClr val="C0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2pPr>
            <a:lvl3pPr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3pPr>
            <a:lvl4pPr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4pPr>
            <a:lvl5pPr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5pPr>
            <a:lvl6pPr marL="457200"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6pPr>
            <a:lvl7pPr marL="914400"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7pPr>
            <a:lvl8pPr marL="1371600"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8pPr>
            <a:lvl9pPr marL="1828800"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9pPr>
          </a:lstStyle>
          <a:p>
            <a:pPr>
              <a:lnSpc>
                <a:spcPct val="150000"/>
              </a:lnSpc>
              <a:buClr>
                <a:srgbClr val="000000"/>
              </a:buClr>
            </a:pPr>
            <a:r>
              <a:rPr lang="en-US" altLang="zh-CN" sz="2000" dirty="0">
                <a:solidFill>
                  <a:srgbClr val="000000"/>
                </a:solidFill>
                <a:latin typeface="+mn-lt"/>
                <a:ea typeface="+mn-ea"/>
                <a:cs typeface="Times New Roman" panose="02020603050405020304" pitchFamily="18" charset="0"/>
              </a:rPr>
              <a:t>Target designing by combination of random walk and Bayesian algorithm</a:t>
            </a:r>
            <a:endParaRPr lang="en-US" altLang="zh-CN" sz="2000" dirty="0">
              <a:solidFill>
                <a:srgbClr val="000000"/>
              </a:solidFill>
              <a:latin typeface="+mn-lt"/>
              <a:ea typeface="+mn-ea"/>
              <a:cs typeface="Times New Roman" panose="02020603050405020304" pitchFamily="18" charset="0"/>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90891" y="1581543"/>
            <a:ext cx="3689350" cy="2766060"/>
          </a:xfrm>
          <a:prstGeom prst="rect">
            <a:avLst/>
          </a:prstGeom>
          <a:noFill/>
          <a:ln>
            <a:noFill/>
          </a:ln>
        </p:spPr>
      </p:pic>
      <p:sp>
        <p:nvSpPr>
          <p:cNvPr id="5" name="标题 1"/>
          <p:cNvSpPr txBox="1"/>
          <p:nvPr/>
        </p:nvSpPr>
        <p:spPr>
          <a:xfrm>
            <a:off x="8754664" y="4476820"/>
            <a:ext cx="2923865" cy="1323439"/>
          </a:xfrm>
          <a:prstGeom prst="rect">
            <a:avLst/>
          </a:prstGeom>
        </p:spPr>
        <p:txBody>
          <a:bodyPr wrap="square">
            <a:spAutoFit/>
          </a:bodyPr>
          <a:lstStyle>
            <a:lvl1pPr algn="l" rtl="0" eaLnBrk="1" fontAlgn="base" hangingPunct="1">
              <a:spcBef>
                <a:spcPct val="0"/>
              </a:spcBef>
              <a:spcAft>
                <a:spcPct val="0"/>
              </a:spcAft>
              <a:defRPr sz="3200">
                <a:solidFill>
                  <a:srgbClr val="C00000"/>
                </a:solidFill>
                <a:latin typeface="黑体" panose="02010609060101010101" pitchFamily="49" charset="-122"/>
                <a:ea typeface="黑体" panose="02010609060101010101" pitchFamily="49" charset="-122"/>
                <a:cs typeface="+mj-cs"/>
              </a:defRPr>
            </a:lvl1pPr>
            <a:lvl2pPr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2pPr>
            <a:lvl3pPr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3pPr>
            <a:lvl4pPr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4pPr>
            <a:lvl5pPr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5pPr>
            <a:lvl6pPr marL="457200"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6pPr>
            <a:lvl7pPr marL="914400"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7pPr>
            <a:lvl8pPr marL="1371600"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8pPr>
            <a:lvl9pPr marL="1828800" algn="ctr" rtl="0" eaLnBrk="1" fontAlgn="base" hangingPunct="1">
              <a:spcBef>
                <a:spcPct val="0"/>
              </a:spcBef>
              <a:spcAft>
                <a:spcPct val="0"/>
              </a:spcAft>
              <a:defRPr sz="2000">
                <a:solidFill>
                  <a:srgbClr val="00FFFF"/>
                </a:solidFill>
                <a:latin typeface="Arial" panose="020B0604020202020204" pitchFamily="34" charset="0"/>
                <a:ea typeface="宋体" panose="02010600030101010101" pitchFamily="2" charset="-122"/>
              </a:defRPr>
            </a:lvl9pPr>
          </a:lstStyle>
          <a:p>
            <a:pPr algn="just">
              <a:buClr>
                <a:srgbClr val="000000"/>
              </a:buClr>
            </a:pPr>
            <a:r>
              <a:rPr lang="en-US" altLang="zh-CN" sz="2000" dirty="0">
                <a:solidFill>
                  <a:srgbClr val="000000"/>
                </a:solidFill>
                <a:latin typeface="+mn-lt"/>
                <a:ea typeface="+mn-ea"/>
                <a:cs typeface="Times New Roman" panose="02020603050405020304" pitchFamily="18" charset="0"/>
              </a:rPr>
              <a:t>The iteration generations for the random walk optimization and the Bayesian optimization</a:t>
            </a:r>
            <a:endParaRPr lang="zh-CN" altLang="en-US" sz="2000" dirty="0">
              <a:solidFill>
                <a:srgbClr val="000000"/>
              </a:solidFill>
              <a:latin typeface="+mn-lt"/>
              <a:ea typeface="+mn-ea"/>
              <a:cs typeface="Times New Roman" panose="02020603050405020304" pitchFamily="18" charset="0"/>
            </a:endParaRPr>
          </a:p>
        </p:txBody>
      </p:sp>
      <p:sp>
        <p:nvSpPr>
          <p:cNvPr id="8" name="矩形: 圆角 7"/>
          <p:cNvSpPr/>
          <p:nvPr/>
        </p:nvSpPr>
        <p:spPr bwMode="auto">
          <a:xfrm>
            <a:off x="8229599" y="1191160"/>
            <a:ext cx="3795091" cy="5209639"/>
          </a:xfrm>
          <a:prstGeom prst="roundRect">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000" tIns="46800" rIns="90000" bIns="46800" numCol="1" rtlCol="0" anchor="t" anchorCtr="0" compatLnSpc="1">
            <a:spAutoFit/>
          </a:bodyPr>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3200" b="0" i="0" u="none" strike="noStrike" cap="none" normalizeH="0" baseline="0">
              <a:ln>
                <a:noFill/>
              </a:ln>
              <a:solidFill>
                <a:srgbClr val="00FFFF"/>
              </a:solidFill>
              <a:effectLst/>
              <a:latin typeface="Bookman Old Style" panose="02050604050505020204" pitchFamily="18" charset="0"/>
              <a:ea typeface="宋体" panose="02010600030101010101" pitchFamily="2" charset="-122"/>
            </a:endParaRPr>
          </a:p>
        </p:txBody>
      </p:sp>
      <p:pic>
        <p:nvPicPr>
          <p:cNvPr id="4" name="图片 3"/>
          <p:cNvPicPr>
            <a:picLocks noChangeAspect="1"/>
          </p:cNvPicPr>
          <p:nvPr/>
        </p:nvPicPr>
        <p:blipFill>
          <a:blip r:embed="rId3"/>
          <a:stretch>
            <a:fillRect/>
          </a:stretch>
        </p:blipFill>
        <p:spPr>
          <a:xfrm>
            <a:off x="211759" y="1191161"/>
            <a:ext cx="7278066" cy="4741197"/>
          </a:xfrm>
          <a:prstGeom prst="rect">
            <a:avLst/>
          </a:prstGeom>
        </p:spPr>
      </p:pic>
      <p:sp>
        <p:nvSpPr>
          <p:cNvPr id="20" name="标题 1"/>
          <p:cNvSpPr>
            <a:spLocks noGrp="1"/>
          </p:cNvSpPr>
          <p:nvPr>
            <p:ph type="title"/>
          </p:nvPr>
        </p:nvSpPr>
        <p:spPr>
          <a:xfrm>
            <a:off x="1206074" y="299182"/>
            <a:ext cx="12115800" cy="673076"/>
          </a:xfrm>
        </p:spPr>
        <p:txBody>
          <a:bodyPr vert="horz" wrap="square" lIns="91439" tIns="45719" rIns="91439" bIns="45719" numCol="1" anchorCtr="0" compatLnSpc="1">
            <a:normAutofit fontScale="90000"/>
          </a:bodyPr>
          <a:lstStyle/>
          <a:p>
            <a:pPr>
              <a:defRPr/>
            </a:pPr>
            <a:r>
              <a:rPr lang="en-US" altLang="zh-CN" dirty="0">
                <a:latin typeface="+mn-lt"/>
                <a:ea typeface="+mn-ea"/>
              </a:rPr>
              <a:t>3. Laser profile designing by hybrid optimization </a:t>
            </a:r>
            <a:br>
              <a:rPr lang="en-US" altLang="zh-CN" dirty="0">
                <a:latin typeface="+mn-lt"/>
                <a:ea typeface="+mn-ea"/>
              </a:rPr>
            </a:br>
            <a:endParaRPr lang="en-US" altLang="zh-CN" dirty="0">
              <a:latin typeface="+mn-lt"/>
              <a:ea typeface="+mn-ea"/>
            </a:endParaRPr>
          </a:p>
        </p:txBody>
      </p:sp>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7774360" y="1229139"/>
            <a:ext cx="3960440" cy="4850623"/>
          </a:xfrm>
          <a:prstGeom prst="rect">
            <a:avLst/>
          </a:prstGeom>
          <a:noFill/>
        </p:spPr>
        <p:txBody>
          <a:bodyPr wrap="square" rtlCol="0">
            <a:spAutoFit/>
          </a:bodyPr>
          <a:lstStyle/>
          <a:p>
            <a:pPr>
              <a:lnSpc>
                <a:spcPct val="130000"/>
              </a:lnSpc>
            </a:pPr>
            <a:r>
              <a:rPr lang="en-US" altLang="zh-CN" sz="2000" dirty="0">
                <a:solidFill>
                  <a:schemeClr val="accent4">
                    <a:lumMod val="10000"/>
                  </a:schemeClr>
                </a:solidFill>
                <a:ea typeface="黑体" panose="02010609060101010101" pitchFamily="49" charset="-122"/>
              </a:rPr>
              <a:t>Target</a:t>
            </a:r>
            <a:r>
              <a:rPr lang="zh-CN" altLang="en-US" sz="2000" dirty="0">
                <a:solidFill>
                  <a:schemeClr val="accent4">
                    <a:lumMod val="10000"/>
                  </a:schemeClr>
                </a:solidFill>
                <a:ea typeface="黑体" panose="02010609060101010101" pitchFamily="49" charset="-122"/>
              </a:rPr>
              <a:t>：</a:t>
            </a:r>
            <a:r>
              <a:rPr lang="en-US" altLang="zh-CN" sz="2000" dirty="0">
                <a:solidFill>
                  <a:schemeClr val="accent4">
                    <a:lumMod val="10000"/>
                  </a:schemeClr>
                </a:solidFill>
                <a:ea typeface="黑体" panose="02010609060101010101" pitchFamily="49" charset="-122"/>
              </a:rPr>
              <a:t>900 </a:t>
            </a:r>
            <a:r>
              <a:rPr lang="en-US" altLang="zh-CN" sz="2000" dirty="0" err="1">
                <a:solidFill>
                  <a:schemeClr val="accent4">
                    <a:lumMod val="10000"/>
                  </a:schemeClr>
                </a:solidFill>
                <a:ea typeface="黑体" panose="02010609060101010101" pitchFamily="49" charset="-122"/>
              </a:rPr>
              <a:t>μm</a:t>
            </a:r>
            <a:r>
              <a:rPr lang="en-US" altLang="zh-CN" sz="2000" dirty="0">
                <a:solidFill>
                  <a:schemeClr val="accent4">
                    <a:lumMod val="10000"/>
                  </a:schemeClr>
                </a:solidFill>
                <a:ea typeface="黑体" panose="02010609060101010101" pitchFamily="49" charset="-122"/>
              </a:rPr>
              <a:t> DT gas</a:t>
            </a:r>
            <a:endParaRPr lang="en-US" altLang="zh-CN" sz="2000" dirty="0">
              <a:solidFill>
                <a:schemeClr val="accent4">
                  <a:lumMod val="10000"/>
                </a:schemeClr>
              </a:solidFill>
              <a:ea typeface="黑体" panose="02010609060101010101" pitchFamily="49" charset="-122"/>
            </a:endParaRPr>
          </a:p>
          <a:p>
            <a:pPr>
              <a:lnSpc>
                <a:spcPct val="130000"/>
              </a:lnSpc>
            </a:pPr>
            <a:r>
              <a:rPr lang="en-US" altLang="zh-CN" sz="2000" dirty="0">
                <a:solidFill>
                  <a:schemeClr val="accent4">
                    <a:lumMod val="10000"/>
                  </a:schemeClr>
                </a:solidFill>
                <a:ea typeface="黑体" panose="02010609060101010101" pitchFamily="49" charset="-122"/>
              </a:rPr>
              <a:t>                  23 </a:t>
            </a:r>
            <a:r>
              <a:rPr lang="en-US" altLang="zh-CN" sz="2000" dirty="0" err="1">
                <a:solidFill>
                  <a:schemeClr val="accent4">
                    <a:lumMod val="10000"/>
                  </a:schemeClr>
                </a:solidFill>
                <a:ea typeface="黑体" panose="02010609060101010101" pitchFamily="49" charset="-122"/>
              </a:rPr>
              <a:t>μm</a:t>
            </a:r>
            <a:r>
              <a:rPr lang="en-US" altLang="zh-CN" sz="2000" dirty="0">
                <a:solidFill>
                  <a:schemeClr val="accent4">
                    <a:lumMod val="10000"/>
                  </a:schemeClr>
                </a:solidFill>
                <a:ea typeface="黑体" panose="02010609060101010101" pitchFamily="49" charset="-122"/>
              </a:rPr>
              <a:t> DT ice</a:t>
            </a:r>
            <a:endParaRPr lang="en-US" altLang="zh-CN" sz="2000" dirty="0">
              <a:solidFill>
                <a:schemeClr val="accent4">
                  <a:lumMod val="10000"/>
                </a:schemeClr>
              </a:solidFill>
              <a:ea typeface="黑体" panose="02010609060101010101" pitchFamily="49" charset="-122"/>
            </a:endParaRPr>
          </a:p>
          <a:p>
            <a:pPr>
              <a:lnSpc>
                <a:spcPct val="130000"/>
              </a:lnSpc>
            </a:pPr>
            <a:r>
              <a:rPr lang="en-US" altLang="zh-CN" sz="2000" dirty="0">
                <a:solidFill>
                  <a:schemeClr val="accent4">
                    <a:lumMod val="10000"/>
                  </a:schemeClr>
                </a:solidFill>
                <a:ea typeface="黑体" panose="02010609060101010101" pitchFamily="49" charset="-122"/>
              </a:rPr>
              <a:t>                113 </a:t>
            </a:r>
            <a:r>
              <a:rPr lang="en-US" altLang="zh-CN" sz="2000" dirty="0" err="1">
                <a:solidFill>
                  <a:schemeClr val="accent4">
                    <a:lumMod val="10000"/>
                  </a:schemeClr>
                </a:solidFill>
                <a:ea typeface="黑体" panose="02010609060101010101" pitchFamily="49" charset="-122"/>
              </a:rPr>
              <a:t>μm</a:t>
            </a:r>
            <a:r>
              <a:rPr lang="en-US" altLang="zh-CN" sz="2000" dirty="0">
                <a:solidFill>
                  <a:schemeClr val="accent4">
                    <a:lumMod val="10000"/>
                  </a:schemeClr>
                </a:solidFill>
                <a:ea typeface="黑体" panose="02010609060101010101" pitchFamily="49" charset="-122"/>
              </a:rPr>
              <a:t> CH</a:t>
            </a:r>
            <a:endParaRPr lang="en-US" altLang="zh-CN" sz="2000" dirty="0">
              <a:solidFill>
                <a:schemeClr val="accent4">
                  <a:lumMod val="10000"/>
                </a:schemeClr>
              </a:solidFill>
              <a:ea typeface="黑体" panose="02010609060101010101" pitchFamily="49" charset="-122"/>
            </a:endParaRPr>
          </a:p>
          <a:p>
            <a:pPr>
              <a:lnSpc>
                <a:spcPct val="130000"/>
              </a:lnSpc>
              <a:defRPr/>
            </a:pPr>
            <a:r>
              <a:rPr lang="en-US" altLang="zh-CN" sz="2000" dirty="0">
                <a:solidFill>
                  <a:schemeClr val="accent4">
                    <a:lumMod val="10000"/>
                  </a:schemeClr>
                </a:solidFill>
                <a:ea typeface="黑体" panose="02010609060101010101" pitchFamily="49" charset="-122"/>
              </a:rPr>
              <a:t>Laser energy in the double cone</a:t>
            </a:r>
            <a:r>
              <a:rPr lang="zh-CN" altLang="en-US" sz="2000" dirty="0">
                <a:solidFill>
                  <a:schemeClr val="accent4">
                    <a:lumMod val="10000"/>
                  </a:schemeClr>
                </a:solidFill>
                <a:ea typeface="黑体" panose="02010609060101010101" pitchFamily="49" charset="-122"/>
              </a:rPr>
              <a:t>：</a:t>
            </a:r>
            <a:r>
              <a:rPr lang="en-US" altLang="zh-CN" sz="2000" dirty="0">
                <a:solidFill>
                  <a:schemeClr val="accent4">
                    <a:lumMod val="10000"/>
                  </a:schemeClr>
                </a:solidFill>
                <a:ea typeface="黑体" panose="02010609060101010101" pitchFamily="49" charset="-122"/>
              </a:rPr>
              <a:t>2</a:t>
            </a:r>
            <a:r>
              <a:rPr lang="zh-CN" altLang="zh-CN" sz="2000" dirty="0">
                <a:solidFill>
                  <a:schemeClr val="accent4">
                    <a:lumMod val="10000"/>
                  </a:schemeClr>
                </a:solidFill>
                <a:ea typeface="黑体" panose="02010609060101010101" pitchFamily="49" charset="-122"/>
              </a:rPr>
              <a:t>×</a:t>
            </a:r>
            <a:r>
              <a:rPr lang="en-US" altLang="zh-CN" sz="2000" dirty="0">
                <a:solidFill>
                  <a:schemeClr val="accent4">
                    <a:lumMod val="10000"/>
                  </a:schemeClr>
                </a:solidFill>
                <a:ea typeface="黑体" panose="02010609060101010101" pitchFamily="49" charset="-122"/>
              </a:rPr>
              <a:t>80 kJ </a:t>
            </a:r>
            <a:endParaRPr lang="en-US" altLang="zh-CN" sz="2000" dirty="0">
              <a:solidFill>
                <a:schemeClr val="accent4">
                  <a:lumMod val="10000"/>
                </a:schemeClr>
              </a:solidFill>
              <a:ea typeface="黑体" panose="02010609060101010101" pitchFamily="49" charset="-122"/>
            </a:endParaRPr>
          </a:p>
          <a:p>
            <a:pPr>
              <a:lnSpc>
                <a:spcPct val="130000"/>
              </a:lnSpc>
              <a:defRPr/>
            </a:pPr>
            <a:r>
              <a:rPr lang="en-US" altLang="zh-CN" sz="2000" dirty="0">
                <a:solidFill>
                  <a:schemeClr val="accent4">
                    <a:lumMod val="10000"/>
                  </a:schemeClr>
                </a:solidFill>
                <a:ea typeface="黑体" panose="02010609060101010101" pitchFamily="49" charset="-122"/>
              </a:rPr>
              <a:t>Laser energy for the whole spherical target</a:t>
            </a:r>
            <a:r>
              <a:rPr lang="zh-CN" altLang="en-US" sz="2000" dirty="0">
                <a:solidFill>
                  <a:schemeClr val="accent4">
                    <a:lumMod val="10000"/>
                  </a:schemeClr>
                </a:solidFill>
                <a:ea typeface="黑体" panose="02010609060101010101" pitchFamily="49" charset="-122"/>
              </a:rPr>
              <a:t>：</a:t>
            </a:r>
            <a:r>
              <a:rPr lang="en-US" altLang="zh-CN" sz="2000" dirty="0">
                <a:solidFill>
                  <a:schemeClr val="accent4">
                    <a:lumMod val="10000"/>
                  </a:schemeClr>
                </a:solidFill>
                <a:ea typeface="黑体" panose="02010609060101010101" pitchFamily="49" charset="-122"/>
              </a:rPr>
              <a:t>448 kJ</a:t>
            </a:r>
            <a:endParaRPr lang="en-US" altLang="zh-CN" sz="2000" dirty="0">
              <a:solidFill>
                <a:schemeClr val="accent4">
                  <a:lumMod val="10000"/>
                </a:schemeClr>
              </a:solidFill>
              <a:ea typeface="黑体" panose="02010609060101010101" pitchFamily="49" charset="-122"/>
            </a:endParaRPr>
          </a:p>
          <a:p>
            <a:pPr>
              <a:lnSpc>
                <a:spcPct val="130000"/>
              </a:lnSpc>
            </a:pPr>
            <a:r>
              <a:rPr lang="en-US" altLang="zh-CN" sz="2000" dirty="0">
                <a:solidFill>
                  <a:schemeClr val="accent4">
                    <a:lumMod val="10000"/>
                  </a:schemeClr>
                </a:solidFill>
                <a:ea typeface="黑体" panose="02010609060101010101" pitchFamily="49" charset="-122"/>
              </a:rPr>
              <a:t>Peak power</a:t>
            </a:r>
            <a:r>
              <a:rPr lang="zh-CN" altLang="en-US" sz="2000" dirty="0">
                <a:solidFill>
                  <a:schemeClr val="accent4">
                    <a:lumMod val="10000"/>
                  </a:schemeClr>
                </a:solidFill>
                <a:ea typeface="黑体" panose="02010609060101010101" pitchFamily="49" charset="-122"/>
              </a:rPr>
              <a:t>：</a:t>
            </a:r>
            <a:r>
              <a:rPr lang="en-US" altLang="zh-CN" sz="2000" dirty="0">
                <a:solidFill>
                  <a:schemeClr val="accent4">
                    <a:lumMod val="10000"/>
                  </a:schemeClr>
                </a:solidFill>
                <a:ea typeface="黑体" panose="02010609060101010101" pitchFamily="49" charset="-122"/>
              </a:rPr>
              <a:t>98.26 TW</a:t>
            </a:r>
            <a:endParaRPr lang="en-US" altLang="zh-CN" sz="2000" dirty="0">
              <a:solidFill>
                <a:schemeClr val="accent4">
                  <a:lumMod val="10000"/>
                </a:schemeClr>
              </a:solidFill>
              <a:ea typeface="黑体" panose="02010609060101010101" pitchFamily="49" charset="-122"/>
            </a:endParaRPr>
          </a:p>
          <a:p>
            <a:pPr>
              <a:lnSpc>
                <a:spcPct val="130000"/>
              </a:lnSpc>
            </a:pPr>
            <a:r>
              <a:rPr lang="en-US" altLang="zh-CN" sz="2000" dirty="0">
                <a:solidFill>
                  <a:schemeClr val="accent4">
                    <a:lumMod val="10000"/>
                  </a:schemeClr>
                </a:solidFill>
                <a:ea typeface="黑体" panose="02010609060101010101" pitchFamily="49" charset="-122"/>
              </a:rPr>
              <a:t>Laser duration</a:t>
            </a:r>
            <a:r>
              <a:rPr lang="zh-CN" altLang="en-US" sz="2000" dirty="0">
                <a:solidFill>
                  <a:schemeClr val="accent4">
                    <a:lumMod val="10000"/>
                  </a:schemeClr>
                </a:solidFill>
                <a:ea typeface="黑体" panose="02010609060101010101" pitchFamily="49" charset="-122"/>
              </a:rPr>
              <a:t>：</a:t>
            </a:r>
            <a:r>
              <a:rPr lang="en-US" altLang="zh-CN" sz="2000" dirty="0">
                <a:solidFill>
                  <a:schemeClr val="accent4">
                    <a:lumMod val="10000"/>
                  </a:schemeClr>
                </a:solidFill>
                <a:ea typeface="黑体" panose="02010609060101010101" pitchFamily="49" charset="-122"/>
              </a:rPr>
              <a:t>9.512 ns</a:t>
            </a:r>
            <a:endParaRPr lang="en-US" altLang="zh-CN" sz="2000" dirty="0">
              <a:solidFill>
                <a:schemeClr val="accent4">
                  <a:lumMod val="10000"/>
                </a:schemeClr>
              </a:solidFill>
              <a:ea typeface="黑体" panose="02010609060101010101" pitchFamily="49" charset="-122"/>
            </a:endParaRPr>
          </a:p>
          <a:p>
            <a:pPr>
              <a:lnSpc>
                <a:spcPct val="130000"/>
              </a:lnSpc>
            </a:pPr>
            <a:endParaRPr lang="en-US" altLang="zh-CN" sz="2000" dirty="0">
              <a:solidFill>
                <a:schemeClr val="accent4">
                  <a:lumMod val="10000"/>
                </a:schemeClr>
              </a:solidFill>
              <a:ea typeface="黑体" panose="02010609060101010101" pitchFamily="49" charset="-122"/>
            </a:endParaRPr>
          </a:p>
          <a:p>
            <a:pPr>
              <a:lnSpc>
                <a:spcPct val="130000"/>
              </a:lnSpc>
            </a:pPr>
            <a:r>
              <a:rPr lang="en-US" altLang="zh-CN" sz="2000" dirty="0">
                <a:solidFill>
                  <a:schemeClr val="accent4">
                    <a:lumMod val="10000"/>
                  </a:schemeClr>
                </a:solidFill>
                <a:ea typeface="黑体" panose="02010609060101010101" pitchFamily="49" charset="-122"/>
              </a:rPr>
              <a:t>Implosion velocity</a:t>
            </a:r>
            <a:r>
              <a:rPr lang="zh-CN" altLang="en-US" sz="2000" dirty="0">
                <a:solidFill>
                  <a:schemeClr val="accent4">
                    <a:lumMod val="10000"/>
                  </a:schemeClr>
                </a:solidFill>
                <a:ea typeface="黑体" panose="02010609060101010101" pitchFamily="49" charset="-122"/>
              </a:rPr>
              <a:t>：</a:t>
            </a:r>
            <a:r>
              <a:rPr lang="en-US" altLang="zh-CN" sz="2000" dirty="0">
                <a:solidFill>
                  <a:schemeClr val="accent4">
                    <a:lumMod val="10000"/>
                  </a:schemeClr>
                </a:solidFill>
                <a:ea typeface="黑体" panose="02010609060101010101" pitchFamily="49" charset="-122"/>
              </a:rPr>
              <a:t>236 km/s</a:t>
            </a:r>
            <a:endParaRPr lang="en-US" altLang="zh-CN" sz="2000" dirty="0">
              <a:solidFill>
                <a:schemeClr val="accent4">
                  <a:lumMod val="10000"/>
                </a:schemeClr>
              </a:solidFill>
              <a:ea typeface="黑体" panose="02010609060101010101" pitchFamily="49" charset="-122"/>
            </a:endParaRPr>
          </a:p>
          <a:p>
            <a:pPr>
              <a:lnSpc>
                <a:spcPct val="130000"/>
              </a:lnSpc>
            </a:pPr>
            <a:r>
              <a:rPr lang="en-US" altLang="zh-CN" sz="2000" dirty="0">
                <a:solidFill>
                  <a:schemeClr val="accent4">
                    <a:lumMod val="10000"/>
                  </a:schemeClr>
                </a:solidFill>
                <a:ea typeface="黑体" panose="02010609060101010101" pitchFamily="49" charset="-122"/>
              </a:rPr>
              <a:t>Hot spot temperature</a:t>
            </a:r>
            <a:r>
              <a:rPr lang="zh-CN" altLang="en-US" sz="2000" dirty="0">
                <a:solidFill>
                  <a:schemeClr val="accent4">
                    <a:lumMod val="10000"/>
                  </a:schemeClr>
                </a:solidFill>
                <a:ea typeface="黑体" panose="02010609060101010101" pitchFamily="49" charset="-122"/>
              </a:rPr>
              <a:t>：</a:t>
            </a:r>
            <a:r>
              <a:rPr lang="en-US" altLang="zh-CN" sz="2000" dirty="0">
                <a:solidFill>
                  <a:schemeClr val="accent4">
                    <a:lumMod val="10000"/>
                  </a:schemeClr>
                </a:solidFill>
                <a:ea typeface="黑体" panose="02010609060101010101" pitchFamily="49" charset="-122"/>
              </a:rPr>
              <a:t>3.62 keV</a:t>
            </a:r>
            <a:endParaRPr lang="en-US" altLang="zh-CN" sz="2000" dirty="0">
              <a:solidFill>
                <a:schemeClr val="accent4">
                  <a:lumMod val="10000"/>
                </a:schemeClr>
              </a:solidFill>
              <a:ea typeface="黑体" panose="02010609060101010101" pitchFamily="49" charset="-122"/>
            </a:endParaRPr>
          </a:p>
        </p:txBody>
      </p:sp>
      <p:sp>
        <p:nvSpPr>
          <p:cNvPr id="9" name="标题 1"/>
          <p:cNvSpPr>
            <a:spLocks noGrp="1"/>
          </p:cNvSpPr>
          <p:nvPr>
            <p:ph type="title"/>
          </p:nvPr>
        </p:nvSpPr>
        <p:spPr>
          <a:xfrm>
            <a:off x="1206074" y="299182"/>
            <a:ext cx="12115800" cy="673076"/>
          </a:xfrm>
        </p:spPr>
        <p:txBody>
          <a:bodyPr vert="horz" wrap="square" lIns="91439" tIns="45719" rIns="91439" bIns="45719" numCol="1" anchorCtr="0" compatLnSpc="1">
            <a:normAutofit fontScale="90000"/>
          </a:bodyPr>
          <a:lstStyle/>
          <a:p>
            <a:pPr>
              <a:defRPr/>
            </a:pPr>
            <a:r>
              <a:rPr lang="en-US" altLang="zh-CN" dirty="0">
                <a:latin typeface="+mn-lt"/>
                <a:ea typeface="+mn-ea"/>
              </a:rPr>
              <a:t>3. Laser profile designing by hybrid optimization </a:t>
            </a:r>
            <a:br>
              <a:rPr lang="en-US" altLang="zh-CN" dirty="0">
                <a:latin typeface="+mn-lt"/>
                <a:ea typeface="+mn-ea"/>
              </a:rPr>
            </a:br>
            <a:endParaRPr lang="en-US" altLang="zh-CN" dirty="0">
              <a:latin typeface="+mn-lt"/>
              <a:ea typeface="+mn-ea"/>
            </a:endParaRPr>
          </a:p>
        </p:txBody>
      </p:sp>
      <p:pic>
        <p:nvPicPr>
          <p:cNvPr id="2" name="图片 1"/>
          <p:cNvPicPr>
            <a:picLocks noChangeAspect="1"/>
          </p:cNvPicPr>
          <p:nvPr/>
        </p:nvPicPr>
        <p:blipFill>
          <a:blip r:embed="rId2"/>
          <a:stretch>
            <a:fillRect/>
          </a:stretch>
        </p:blipFill>
        <p:spPr>
          <a:xfrm>
            <a:off x="381000" y="1066800"/>
            <a:ext cx="7239000" cy="542925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7556926" y="886015"/>
            <a:ext cx="3429000" cy="2571750"/>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231" y="928599"/>
            <a:ext cx="6535569" cy="2451035"/>
          </a:xfrm>
          <a:prstGeom prst="rect">
            <a:avLst/>
          </a:prstGeom>
          <a:noFill/>
          <a:ln>
            <a:noFill/>
          </a:ln>
        </p:spPr>
      </p:pic>
      <p:sp>
        <p:nvSpPr>
          <p:cNvPr id="7" name="文本框 6"/>
          <p:cNvSpPr txBox="1"/>
          <p:nvPr/>
        </p:nvSpPr>
        <p:spPr>
          <a:xfrm>
            <a:off x="90657" y="3429000"/>
            <a:ext cx="7010400" cy="408958"/>
          </a:xfrm>
          <a:prstGeom prst="rect">
            <a:avLst/>
          </a:prstGeom>
          <a:noFill/>
        </p:spPr>
        <p:txBody>
          <a:bodyPr wrap="square" rtlCol="0">
            <a:spAutoFit/>
          </a:bodyPr>
          <a:lstStyle/>
          <a:p>
            <a:pPr>
              <a:lnSpc>
                <a:spcPct val="110000"/>
              </a:lnSpc>
            </a:pPr>
            <a:r>
              <a:rPr lang="en-US" altLang="zh-CN" sz="2000" dirty="0">
                <a:solidFill>
                  <a:schemeClr val="accent4">
                    <a:lumMod val="10000"/>
                  </a:schemeClr>
                </a:solidFill>
                <a:ea typeface="黑体" panose="02010609060101010101" pitchFamily="49" charset="-122"/>
              </a:rPr>
              <a:t>Total area density</a:t>
            </a:r>
            <a:r>
              <a:rPr lang="zh-CN" altLang="en-US" sz="2000" dirty="0">
                <a:solidFill>
                  <a:schemeClr val="accent4">
                    <a:lumMod val="10000"/>
                  </a:schemeClr>
                </a:solidFill>
                <a:ea typeface="黑体" panose="02010609060101010101" pitchFamily="49" charset="-122"/>
              </a:rPr>
              <a:t>：</a:t>
            </a:r>
            <a:r>
              <a:rPr lang="en-US" altLang="zh-CN" sz="2000" dirty="0">
                <a:solidFill>
                  <a:schemeClr val="accent4">
                    <a:lumMod val="10000"/>
                  </a:schemeClr>
                </a:solidFill>
                <a:ea typeface="黑体" panose="02010609060101010101" pitchFamily="49" charset="-122"/>
              </a:rPr>
              <a:t>2.03 g/cm</a:t>
            </a:r>
            <a:r>
              <a:rPr lang="en-US" altLang="zh-CN" sz="2000" baseline="30000" dirty="0">
                <a:solidFill>
                  <a:schemeClr val="accent4">
                    <a:lumMod val="10000"/>
                  </a:schemeClr>
                </a:solidFill>
                <a:ea typeface="黑体" panose="02010609060101010101" pitchFamily="49" charset="-122"/>
              </a:rPr>
              <a:t>2</a:t>
            </a:r>
            <a:r>
              <a:rPr lang="en-US" altLang="zh-CN" sz="2000" dirty="0">
                <a:solidFill>
                  <a:schemeClr val="accent4">
                    <a:lumMod val="10000"/>
                  </a:schemeClr>
                </a:solidFill>
                <a:ea typeface="黑体" panose="02010609060101010101" pitchFamily="49" charset="-122"/>
              </a:rPr>
              <a:t>         neutron yield</a:t>
            </a:r>
            <a:r>
              <a:rPr lang="zh-CN" altLang="en-US" sz="2000" dirty="0">
                <a:solidFill>
                  <a:schemeClr val="accent4">
                    <a:lumMod val="10000"/>
                  </a:schemeClr>
                </a:solidFill>
                <a:ea typeface="黑体" panose="02010609060101010101" pitchFamily="49" charset="-122"/>
              </a:rPr>
              <a:t>：</a:t>
            </a:r>
            <a:r>
              <a:rPr lang="en-US" altLang="zh-CN" sz="2000" dirty="0">
                <a:solidFill>
                  <a:schemeClr val="accent4">
                    <a:lumMod val="10000"/>
                  </a:schemeClr>
                </a:solidFill>
                <a:ea typeface="黑体" panose="02010609060101010101" pitchFamily="49" charset="-122"/>
              </a:rPr>
              <a:t>8.67×10</a:t>
            </a:r>
            <a:r>
              <a:rPr lang="en-US" altLang="zh-CN" sz="2000" baseline="30000" dirty="0">
                <a:solidFill>
                  <a:schemeClr val="accent4">
                    <a:lumMod val="10000"/>
                  </a:schemeClr>
                </a:solidFill>
                <a:ea typeface="黑体" panose="02010609060101010101" pitchFamily="49" charset="-122"/>
              </a:rPr>
              <a:t>14</a:t>
            </a:r>
            <a:endParaRPr lang="zh-CN" altLang="en-US" sz="2000" baseline="30000" dirty="0">
              <a:solidFill>
                <a:schemeClr val="accent4">
                  <a:lumMod val="10000"/>
                </a:schemeClr>
              </a:solidFill>
              <a:ea typeface="黑体" panose="02010609060101010101" pitchFamily="49" charset="-122"/>
            </a:endParaRPr>
          </a:p>
        </p:txBody>
      </p:sp>
      <p:graphicFrame>
        <p:nvGraphicFramePr>
          <p:cNvPr id="8" name="对象 7"/>
          <p:cNvGraphicFramePr>
            <a:graphicFrameLocks noChangeAspect="1"/>
          </p:cNvGraphicFramePr>
          <p:nvPr/>
        </p:nvGraphicFramePr>
        <p:xfrm>
          <a:off x="1219200" y="4154444"/>
          <a:ext cx="4355388" cy="685800"/>
        </p:xfrm>
        <a:graphic>
          <a:graphicData uri="http://schemas.openxmlformats.org/presentationml/2006/ole">
            <mc:AlternateContent xmlns:mc="http://schemas.openxmlformats.org/markup-compatibility/2006">
              <mc:Choice xmlns:v="urn:schemas-microsoft-com:vml" Requires="v">
                <p:oleObj spid="_x0000_s2" name="Equation" r:id="rId4" imgW="3073400" imgH="482600" progId="Equation.DSMT4">
                  <p:embed/>
                </p:oleObj>
              </mc:Choice>
              <mc:Fallback>
                <p:oleObj name="Equation" r:id="rId4" imgW="3073400" imgH="482600" progId="Equation.DSMT4">
                  <p:embed/>
                  <p:pic>
                    <p:nvPicPr>
                      <p:cNvPr id="0" name="对象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4154444"/>
                        <a:ext cx="4355388" cy="685800"/>
                      </a:xfrm>
                      <a:prstGeom prst="rect">
                        <a:avLst/>
                      </a:prstGeom>
                      <a:noFill/>
                    </p:spPr>
                  </p:pic>
                </p:oleObj>
              </mc:Fallback>
            </mc:AlternateContent>
          </a:graphicData>
        </a:graphic>
      </p:graphicFrame>
      <p:graphicFrame>
        <p:nvGraphicFramePr>
          <p:cNvPr id="9" name="对象 8"/>
          <p:cNvGraphicFramePr>
            <a:graphicFrameLocks noChangeAspect="1"/>
          </p:cNvGraphicFramePr>
          <p:nvPr/>
        </p:nvGraphicFramePr>
        <p:xfrm>
          <a:off x="1232507" y="4904595"/>
          <a:ext cx="4247459" cy="685800"/>
        </p:xfrm>
        <a:graphic>
          <a:graphicData uri="http://schemas.openxmlformats.org/presentationml/2006/ole">
            <mc:AlternateContent xmlns:mc="http://schemas.openxmlformats.org/markup-compatibility/2006">
              <mc:Choice xmlns:v="urn:schemas-microsoft-com:vml" Requires="v">
                <p:oleObj spid="_x0000_s3" name="Equation" r:id="rId6" imgW="2997200" imgH="482600" progId="Equation.DSMT4">
                  <p:embed/>
                </p:oleObj>
              </mc:Choice>
              <mc:Fallback>
                <p:oleObj name="Equation" r:id="rId6" imgW="2997200" imgH="482600" progId="Equation.DSMT4">
                  <p:embed/>
                  <p:pic>
                    <p:nvPicPr>
                      <p:cNvPr id="0" name="对象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2507" y="4904595"/>
                        <a:ext cx="4247459" cy="685800"/>
                      </a:xfrm>
                      <a:prstGeom prst="rect">
                        <a:avLst/>
                      </a:prstGeom>
                      <a:noFill/>
                    </p:spPr>
                  </p:pic>
                </p:oleObj>
              </mc:Fallback>
            </mc:AlternateContent>
          </a:graphicData>
        </a:graphic>
      </p:graphicFrame>
      <p:sp>
        <p:nvSpPr>
          <p:cNvPr id="10" name="文本框 9"/>
          <p:cNvSpPr txBox="1"/>
          <p:nvPr/>
        </p:nvSpPr>
        <p:spPr>
          <a:xfrm>
            <a:off x="1232506" y="5801058"/>
            <a:ext cx="4355387" cy="413959"/>
          </a:xfrm>
          <a:prstGeom prst="rect">
            <a:avLst/>
          </a:prstGeom>
          <a:noFill/>
        </p:spPr>
        <p:txBody>
          <a:bodyPr wrap="square" rtlCol="0">
            <a:spAutoFit/>
          </a:bodyPr>
          <a:lstStyle/>
          <a:p>
            <a:pPr>
              <a:lnSpc>
                <a:spcPct val="110000"/>
              </a:lnSpc>
            </a:pPr>
            <a:r>
              <a:rPr lang="en-US" altLang="zh-CN" sz="2000" dirty="0">
                <a:solidFill>
                  <a:schemeClr val="accent4">
                    <a:lumMod val="10000"/>
                  </a:schemeClr>
                </a:solidFill>
                <a:ea typeface="黑体" panose="02010609060101010101" pitchFamily="49" charset="-122"/>
              </a:rPr>
              <a:t>Theoretical area density: 1.29 g/cm</a:t>
            </a:r>
            <a:r>
              <a:rPr lang="en-US" altLang="zh-CN" sz="2000" baseline="30000" dirty="0">
                <a:solidFill>
                  <a:schemeClr val="accent4">
                    <a:lumMod val="10000"/>
                  </a:schemeClr>
                </a:solidFill>
                <a:ea typeface="黑体" panose="02010609060101010101" pitchFamily="49" charset="-122"/>
              </a:rPr>
              <a:t>2</a:t>
            </a:r>
            <a:endParaRPr lang="en-US" altLang="zh-CN" sz="2000" baseline="30000" dirty="0">
              <a:solidFill>
                <a:schemeClr val="accent4">
                  <a:lumMod val="10000"/>
                </a:schemeClr>
              </a:solidFill>
              <a:ea typeface="黑体" panose="02010609060101010101" pitchFamily="49" charset="-122"/>
            </a:endParaRPr>
          </a:p>
        </p:txBody>
      </p:sp>
      <p:sp>
        <p:nvSpPr>
          <p:cNvPr id="11" name="矩形 10"/>
          <p:cNvSpPr/>
          <p:nvPr/>
        </p:nvSpPr>
        <p:spPr>
          <a:xfrm>
            <a:off x="1005226" y="6433591"/>
            <a:ext cx="5486400" cy="307777"/>
          </a:xfrm>
          <a:prstGeom prst="rect">
            <a:avLst/>
          </a:prstGeom>
          <a:noFill/>
        </p:spPr>
        <p:txBody>
          <a:bodyPr wrap="square">
            <a:spAutoFit/>
          </a:bodyPr>
          <a:lstStyle/>
          <a:p>
            <a:r>
              <a:rPr lang="en-US" altLang="zh-CN" sz="1400" dirty="0">
                <a:solidFill>
                  <a:srgbClr val="000000"/>
                </a:solidFill>
                <a:latin typeface="Calibri" panose="020F0502020204030204"/>
                <a:ea typeface="等线" panose="02010600030101010101" pitchFamily="2" charset="-122"/>
              </a:rPr>
              <a:t>R </a:t>
            </a:r>
            <a:r>
              <a:rPr lang="en-US" altLang="zh-CN" sz="1400" dirty="0" err="1">
                <a:solidFill>
                  <a:srgbClr val="000000"/>
                </a:solidFill>
                <a:latin typeface="Calibri" panose="020F0502020204030204"/>
                <a:ea typeface="等线" panose="02010600030101010101" pitchFamily="2" charset="-122"/>
              </a:rPr>
              <a:t>Betti</a:t>
            </a:r>
            <a:r>
              <a:rPr lang="en-US" altLang="zh-CN" sz="1400" dirty="0">
                <a:solidFill>
                  <a:srgbClr val="000000"/>
                </a:solidFill>
                <a:latin typeface="Calibri" panose="020F0502020204030204"/>
                <a:ea typeface="等线" panose="02010600030101010101" pitchFamily="2" charset="-122"/>
              </a:rPr>
              <a:t> and C D Zhou, Phys. Plasmas 12, 110702 (2005)</a:t>
            </a:r>
            <a:endParaRPr lang="en-US" altLang="zh-CN" sz="1400" dirty="0">
              <a:solidFill>
                <a:srgbClr val="000000"/>
              </a:solidFill>
              <a:latin typeface="Calibri" panose="020F0502020204030204"/>
              <a:ea typeface="等线" panose="02010600030101010101" pitchFamily="2" charset="-122"/>
            </a:endParaRPr>
          </a:p>
        </p:txBody>
      </p:sp>
      <p:sp>
        <p:nvSpPr>
          <p:cNvPr id="12" name="矩形 11"/>
          <p:cNvSpPr/>
          <p:nvPr/>
        </p:nvSpPr>
        <p:spPr>
          <a:xfrm>
            <a:off x="6712036" y="3457765"/>
            <a:ext cx="5389307" cy="3416320"/>
          </a:xfrm>
          <a:prstGeom prst="rect">
            <a:avLst/>
          </a:prstGeom>
        </p:spPr>
        <p:txBody>
          <a:bodyPr wrap="square">
            <a:spAutoFit/>
          </a:bodyPr>
          <a:lstStyle/>
          <a:p>
            <a:pPr algn="just">
              <a:spcAft>
                <a:spcPts val="0"/>
              </a:spcAft>
            </a:pPr>
            <a:r>
              <a:rPr lang="en-US" altLang="zh-CN" sz="2000" kern="0" dirty="0">
                <a:solidFill>
                  <a:srgbClr val="000000"/>
                </a:solidFill>
                <a:ea typeface="等线" panose="02010600030101010101" pitchFamily="2" charset="-122"/>
                <a:cs typeface="Times New Roman" panose="02020603050405020304" pitchFamily="18" charset="0"/>
              </a:rPr>
              <a:t>    The area density</a:t>
            </a:r>
            <a:r>
              <a:rPr lang="en-US" altLang="zh-CN" sz="2000" kern="0" dirty="0">
                <a:solidFill>
                  <a:srgbClr val="000000"/>
                </a:solidFill>
                <a:cs typeface="Times New Roman" panose="02020603050405020304" pitchFamily="18" charset="0"/>
              </a:rPr>
              <a:t> reaches 1.4 g/cm</a:t>
            </a:r>
            <a:r>
              <a:rPr lang="en-US" altLang="zh-CN" sz="2000" kern="0" baseline="30000" dirty="0">
                <a:solidFill>
                  <a:srgbClr val="000000"/>
                </a:solidFill>
                <a:cs typeface="Times New Roman" panose="02020603050405020304" pitchFamily="18" charset="0"/>
              </a:rPr>
              <a:t>2 </a:t>
            </a:r>
            <a:r>
              <a:rPr lang="en-US" altLang="zh-CN" sz="2000" kern="0" dirty="0">
                <a:solidFill>
                  <a:srgbClr val="000000"/>
                </a:solidFill>
                <a:cs typeface="Times New Roman" panose="02020603050405020304" pitchFamily="18" charset="0"/>
              </a:rPr>
              <a:t>after 200 generation </a:t>
            </a:r>
            <a:r>
              <a:rPr lang="en-US" altLang="zh-CN" sz="2000" kern="0" dirty="0">
                <a:solidFill>
                  <a:srgbClr val="000000"/>
                </a:solidFill>
                <a:ea typeface="等线" panose="02010600030101010101" pitchFamily="2" charset="-122"/>
                <a:cs typeface="Times New Roman" panose="02020603050405020304" pitchFamily="18" charset="0"/>
              </a:rPr>
              <a:t>optimization by Bayesian method to design the laser profile and target. </a:t>
            </a:r>
            <a:endParaRPr lang="en-US" altLang="zh-CN" sz="2000" kern="0" dirty="0">
              <a:solidFill>
                <a:srgbClr val="000000"/>
              </a:solidFill>
              <a:ea typeface="等线" panose="02010600030101010101" pitchFamily="2" charset="-122"/>
              <a:cs typeface="Times New Roman" panose="02020603050405020304" pitchFamily="18" charset="0"/>
            </a:endParaRPr>
          </a:p>
          <a:p>
            <a:pPr algn="just">
              <a:spcAft>
                <a:spcPts val="0"/>
              </a:spcAft>
            </a:pPr>
            <a:endParaRPr lang="en-US" altLang="zh-CN" sz="800" kern="0" dirty="0">
              <a:solidFill>
                <a:srgbClr val="000000"/>
              </a:solidFill>
              <a:ea typeface="等线" panose="02010600030101010101" pitchFamily="2" charset="-122"/>
              <a:cs typeface="Times New Roman" panose="02020603050405020304" pitchFamily="18" charset="0"/>
            </a:endParaRPr>
          </a:p>
          <a:p>
            <a:pPr algn="just">
              <a:spcAft>
                <a:spcPts val="0"/>
              </a:spcAft>
            </a:pPr>
            <a:r>
              <a:rPr lang="en-US" altLang="zh-CN" sz="2000" kern="0" dirty="0">
                <a:solidFill>
                  <a:srgbClr val="000000"/>
                </a:solidFill>
                <a:ea typeface="等线" panose="02010600030101010101" pitchFamily="2" charset="-122"/>
                <a:cs typeface="Times New Roman" panose="02020603050405020304" pitchFamily="18" charset="0"/>
              </a:rPr>
              <a:t>    The optimization efficiency of random walk method decreases as the number of calculations increases. </a:t>
            </a:r>
            <a:endParaRPr lang="en-US" altLang="zh-CN" sz="2000" kern="0" dirty="0">
              <a:solidFill>
                <a:srgbClr val="000000"/>
              </a:solidFill>
              <a:ea typeface="等线" panose="02010600030101010101" pitchFamily="2" charset="-122"/>
              <a:cs typeface="Times New Roman" panose="02020603050405020304" pitchFamily="18" charset="0"/>
            </a:endParaRPr>
          </a:p>
          <a:p>
            <a:pPr algn="just">
              <a:spcAft>
                <a:spcPts val="0"/>
              </a:spcAft>
            </a:pPr>
            <a:endParaRPr lang="en-US" altLang="zh-CN" sz="800" kern="0" dirty="0">
              <a:solidFill>
                <a:srgbClr val="000000"/>
              </a:solidFill>
              <a:ea typeface="等线" panose="02010600030101010101" pitchFamily="2" charset="-122"/>
              <a:cs typeface="Times New Roman" panose="02020603050405020304" pitchFamily="18" charset="0"/>
            </a:endParaRPr>
          </a:p>
          <a:p>
            <a:pPr algn="just">
              <a:spcAft>
                <a:spcPts val="0"/>
              </a:spcAft>
            </a:pPr>
            <a:r>
              <a:rPr lang="en-US" altLang="zh-CN" sz="2000" kern="0" dirty="0">
                <a:solidFill>
                  <a:srgbClr val="000000"/>
                </a:solidFill>
                <a:ea typeface="等线" panose="02010600030101010101" pitchFamily="2" charset="-122"/>
                <a:cs typeface="Times New Roman" panose="02020603050405020304" pitchFamily="18" charset="0"/>
              </a:rPr>
              <a:t>    When the Bayesian optimization is performed based on the data calculated by the random walk method, the areal density reaches a maximum value after only 96 iterations.</a:t>
            </a:r>
            <a:endParaRPr lang="zh-CN" altLang="zh-CN" sz="2000" kern="100" dirty="0">
              <a:solidFill>
                <a:srgbClr val="000000"/>
              </a:solidFill>
              <a:effectLst/>
              <a:ea typeface="等线" panose="02010600030101010101" pitchFamily="2" charset="-122"/>
              <a:cs typeface="Times New Roman" panose="02020603050405020304" pitchFamily="18" charset="0"/>
            </a:endParaRPr>
          </a:p>
        </p:txBody>
      </p:sp>
      <p:sp>
        <p:nvSpPr>
          <p:cNvPr id="13" name="标题 1"/>
          <p:cNvSpPr>
            <a:spLocks noGrp="1"/>
          </p:cNvSpPr>
          <p:nvPr>
            <p:ph type="title"/>
          </p:nvPr>
        </p:nvSpPr>
        <p:spPr>
          <a:xfrm>
            <a:off x="1206074" y="299182"/>
            <a:ext cx="12115800" cy="673076"/>
          </a:xfrm>
        </p:spPr>
        <p:txBody>
          <a:bodyPr vert="horz" wrap="square" lIns="91439" tIns="45719" rIns="91439" bIns="45719" numCol="1" anchorCtr="0" compatLnSpc="1">
            <a:normAutofit fontScale="90000"/>
          </a:bodyPr>
          <a:lstStyle/>
          <a:p>
            <a:pPr>
              <a:defRPr/>
            </a:pPr>
            <a:r>
              <a:rPr lang="en-US" altLang="zh-CN" dirty="0">
                <a:latin typeface="+mn-lt"/>
                <a:ea typeface="+mn-ea"/>
              </a:rPr>
              <a:t>3. Hybrid optimization of  laser profiles </a:t>
            </a:r>
            <a:br>
              <a:rPr lang="en-US" altLang="zh-CN" dirty="0">
                <a:latin typeface="+mn-lt"/>
                <a:ea typeface="+mn-ea"/>
              </a:rPr>
            </a:br>
            <a:endParaRPr lang="en-US" altLang="zh-CN" dirty="0">
              <a:latin typeface="+mn-lt"/>
              <a:ea typeface="+mn-ea"/>
            </a:endParaRPr>
          </a:p>
        </p:txBody>
      </p:sp>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标题 1"/>
          <p:cNvSpPr>
            <a:spLocks noGrp="1"/>
          </p:cNvSpPr>
          <p:nvPr>
            <p:ph type="title"/>
          </p:nvPr>
        </p:nvSpPr>
        <p:spPr>
          <a:xfrm>
            <a:off x="1206074" y="299182"/>
            <a:ext cx="12115800" cy="673076"/>
          </a:xfrm>
        </p:spPr>
        <p:txBody>
          <a:bodyPr vert="horz" wrap="square" lIns="91439" tIns="45719" rIns="91439" bIns="45719" numCol="1" anchorCtr="0" compatLnSpc="1">
            <a:normAutofit fontScale="90000"/>
          </a:bodyPr>
          <a:lstStyle/>
          <a:p>
            <a:pPr>
              <a:defRPr/>
            </a:pPr>
            <a:r>
              <a:rPr lang="en-US" altLang="zh-CN" dirty="0">
                <a:latin typeface="+mn-lt"/>
                <a:ea typeface="+mn-ea"/>
              </a:rPr>
              <a:t>3. Hybrid optimization of  laser profiles </a:t>
            </a:r>
            <a:br>
              <a:rPr lang="en-US" altLang="zh-CN" dirty="0">
                <a:latin typeface="+mn-lt"/>
                <a:ea typeface="+mn-ea"/>
              </a:rPr>
            </a:br>
            <a:endParaRPr lang="en-US" altLang="zh-CN" dirty="0">
              <a:latin typeface="+mn-lt"/>
              <a:ea typeface="+mn-ea"/>
            </a:endParaRPr>
          </a:p>
        </p:txBody>
      </p:sp>
      <p:pic>
        <p:nvPicPr>
          <p:cNvPr id="6" name="图片 5"/>
          <p:cNvPicPr>
            <a:picLocks noChangeAspect="1"/>
          </p:cNvPicPr>
          <p:nvPr/>
        </p:nvPicPr>
        <p:blipFill>
          <a:blip r:embed="rId2"/>
          <a:stretch>
            <a:fillRect/>
          </a:stretch>
        </p:blipFill>
        <p:spPr>
          <a:xfrm>
            <a:off x="5696" y="4049771"/>
            <a:ext cx="2805861" cy="2802273"/>
          </a:xfrm>
          <a:prstGeom prst="rect">
            <a:avLst/>
          </a:prstGeom>
        </p:spPr>
      </p:pic>
      <p:pic>
        <p:nvPicPr>
          <p:cNvPr id="7" name="图片 6"/>
          <p:cNvPicPr>
            <a:picLocks noChangeAspect="1"/>
          </p:cNvPicPr>
          <p:nvPr/>
        </p:nvPicPr>
        <p:blipFill>
          <a:blip r:embed="rId3"/>
          <a:stretch>
            <a:fillRect/>
          </a:stretch>
        </p:blipFill>
        <p:spPr>
          <a:xfrm>
            <a:off x="2347811" y="4055727"/>
            <a:ext cx="2805861" cy="2802273"/>
          </a:xfrm>
          <a:prstGeom prst="rect">
            <a:avLst/>
          </a:prstGeom>
        </p:spPr>
      </p:pic>
      <p:pic>
        <p:nvPicPr>
          <p:cNvPr id="8" name="图片 7"/>
          <p:cNvPicPr>
            <a:picLocks noChangeAspect="1"/>
          </p:cNvPicPr>
          <p:nvPr/>
        </p:nvPicPr>
        <p:blipFill>
          <a:blip r:embed="rId4"/>
          <a:stretch>
            <a:fillRect/>
          </a:stretch>
        </p:blipFill>
        <p:spPr>
          <a:xfrm>
            <a:off x="4689925" y="4049771"/>
            <a:ext cx="2852831" cy="2808229"/>
          </a:xfrm>
          <a:prstGeom prst="rect">
            <a:avLst/>
          </a:prstGeom>
        </p:spPr>
      </p:pic>
      <p:pic>
        <p:nvPicPr>
          <p:cNvPr id="9" name="图片 8"/>
          <p:cNvPicPr>
            <a:picLocks noChangeAspect="1"/>
          </p:cNvPicPr>
          <p:nvPr/>
        </p:nvPicPr>
        <p:blipFill>
          <a:blip r:embed="rId5"/>
          <a:stretch>
            <a:fillRect/>
          </a:stretch>
        </p:blipFill>
        <p:spPr>
          <a:xfrm>
            <a:off x="7032040" y="4049771"/>
            <a:ext cx="2811825" cy="2767275"/>
          </a:xfrm>
          <a:prstGeom prst="rect">
            <a:avLst/>
          </a:prstGeom>
        </p:spPr>
      </p:pic>
      <p:pic>
        <p:nvPicPr>
          <p:cNvPr id="10" name="图片 9"/>
          <p:cNvPicPr>
            <a:picLocks noChangeAspect="1"/>
          </p:cNvPicPr>
          <p:nvPr/>
        </p:nvPicPr>
        <p:blipFill>
          <a:blip r:embed="rId6"/>
          <a:stretch>
            <a:fillRect/>
          </a:stretch>
        </p:blipFill>
        <p:spPr>
          <a:xfrm>
            <a:off x="9374155" y="4037701"/>
            <a:ext cx="2852831" cy="2808229"/>
          </a:xfrm>
          <a:prstGeom prst="rect">
            <a:avLst/>
          </a:prstGeom>
        </p:spPr>
      </p:pic>
      <p:pic>
        <p:nvPicPr>
          <p:cNvPr id="12" name="图片 11"/>
          <p:cNvPicPr>
            <a:picLocks noChangeAspect="1"/>
          </p:cNvPicPr>
          <p:nvPr/>
        </p:nvPicPr>
        <p:blipFill>
          <a:blip r:embed="rId7"/>
          <a:stretch>
            <a:fillRect/>
          </a:stretch>
        </p:blipFill>
        <p:spPr>
          <a:xfrm>
            <a:off x="972840" y="907751"/>
            <a:ext cx="10287000" cy="1457942"/>
          </a:xfrm>
          <a:prstGeom prst="rect">
            <a:avLst/>
          </a:prstGeom>
        </p:spPr>
      </p:pic>
      <p:sp>
        <p:nvSpPr>
          <p:cNvPr id="14" name="矩形 13"/>
          <p:cNvSpPr/>
          <p:nvPr/>
        </p:nvSpPr>
        <p:spPr>
          <a:xfrm>
            <a:off x="627519" y="2349024"/>
            <a:ext cx="10977642" cy="3908762"/>
          </a:xfrm>
          <a:prstGeom prst="rect">
            <a:avLst/>
          </a:prstGeom>
        </p:spPr>
        <p:txBody>
          <a:bodyPr wrap="square">
            <a:spAutoFit/>
          </a:bodyPr>
          <a:lstStyle/>
          <a:p>
            <a:pPr algn="just">
              <a:spcAft>
                <a:spcPts val="0"/>
              </a:spcAft>
            </a:pPr>
            <a:r>
              <a:rPr lang="en-US" altLang="zh-CN" sz="2000" kern="0" dirty="0">
                <a:solidFill>
                  <a:srgbClr val="000000"/>
                </a:solidFill>
                <a:cs typeface="Times New Roman" panose="02020603050405020304" pitchFamily="18" charset="0"/>
              </a:rPr>
              <a:t>    Using the hybrid optimization method, optimizing the areal density while also optimizing parameters related to Rayleigh-Taylor instability, such as acceleration and ablation rate.</a:t>
            </a:r>
            <a:endParaRPr lang="en-US" altLang="zh-CN" sz="2000" kern="0" dirty="0">
              <a:solidFill>
                <a:srgbClr val="000000"/>
              </a:solidFill>
              <a:cs typeface="Times New Roman" panose="02020603050405020304" pitchFamily="18" charset="0"/>
            </a:endParaRPr>
          </a:p>
          <a:p>
            <a:pPr algn="just">
              <a:spcAft>
                <a:spcPts val="0"/>
              </a:spcAft>
            </a:pPr>
            <a:endParaRPr lang="en-US" altLang="zh-CN" sz="800" kern="0" dirty="0">
              <a:solidFill>
                <a:srgbClr val="000000"/>
              </a:solidFill>
              <a:cs typeface="Times New Roman" panose="02020603050405020304" pitchFamily="18" charset="0"/>
            </a:endParaRPr>
          </a:p>
          <a:p>
            <a:pPr algn="just">
              <a:spcAft>
                <a:spcPts val="0"/>
              </a:spcAft>
            </a:pPr>
            <a:r>
              <a:rPr lang="en-US" altLang="zh-CN" sz="2000" kern="0" dirty="0">
                <a:solidFill>
                  <a:srgbClr val="000000"/>
                </a:solidFill>
                <a:cs typeface="Times New Roman" panose="02020603050405020304" pitchFamily="18" charset="0"/>
              </a:rPr>
              <a:t>    Input the optimized parameters into the radiation hydrodynamics code FLASH-2D to verify the stability of the implosion compression process.</a:t>
            </a:r>
            <a:endParaRPr lang="en-US" altLang="zh-CN" sz="2000" kern="0" dirty="0">
              <a:solidFill>
                <a:srgbClr val="000000"/>
              </a:solidFill>
              <a:cs typeface="Times New Roman" panose="02020603050405020304" pitchFamily="18" charset="0"/>
            </a:endParaRPr>
          </a:p>
          <a:p>
            <a:pPr algn="just">
              <a:spcAft>
                <a:spcPts val="0"/>
              </a:spcAft>
            </a:pPr>
            <a:r>
              <a:rPr lang="en-US" altLang="zh-CN" sz="2000" kern="0" dirty="0">
                <a:solidFill>
                  <a:srgbClr val="000000"/>
                </a:solidFill>
                <a:cs typeface="Times New Roman" panose="02020603050405020304" pitchFamily="18" charset="0"/>
              </a:rPr>
              <a:t>    </a:t>
            </a:r>
            <a:endParaRPr lang="en-US" altLang="zh-CN" sz="2000" kern="0" dirty="0">
              <a:solidFill>
                <a:srgbClr val="000000"/>
              </a:solidFill>
              <a:cs typeface="Times New Roman" panose="02020603050405020304" pitchFamily="18" charset="0"/>
            </a:endParaRPr>
          </a:p>
          <a:p>
            <a:pPr algn="just">
              <a:spcAft>
                <a:spcPts val="0"/>
              </a:spcAft>
            </a:pPr>
            <a:endParaRPr lang="en-US" altLang="zh-CN" sz="2000" kern="0" dirty="0">
              <a:solidFill>
                <a:srgbClr val="000000"/>
              </a:solidFill>
              <a:cs typeface="Times New Roman" panose="02020603050405020304" pitchFamily="18" charset="0"/>
            </a:endParaRPr>
          </a:p>
          <a:p>
            <a:pPr algn="just">
              <a:spcAft>
                <a:spcPts val="0"/>
              </a:spcAft>
            </a:pPr>
            <a:endParaRPr lang="en-US" altLang="zh-CN" sz="2000" kern="0" dirty="0">
              <a:solidFill>
                <a:srgbClr val="000000"/>
              </a:solidFill>
              <a:cs typeface="Times New Roman" panose="02020603050405020304" pitchFamily="18" charset="0"/>
            </a:endParaRPr>
          </a:p>
          <a:p>
            <a:pPr algn="just">
              <a:spcAft>
                <a:spcPts val="0"/>
              </a:spcAft>
            </a:pPr>
            <a:endParaRPr lang="en-US" altLang="zh-CN" sz="2000" kern="0" dirty="0">
              <a:solidFill>
                <a:srgbClr val="000000"/>
              </a:solidFill>
              <a:cs typeface="Times New Roman" panose="02020603050405020304" pitchFamily="18" charset="0"/>
            </a:endParaRPr>
          </a:p>
          <a:p>
            <a:pPr algn="just">
              <a:spcAft>
                <a:spcPts val="0"/>
              </a:spcAft>
            </a:pPr>
            <a:endParaRPr lang="en-US" altLang="zh-CN" sz="2000" kern="0" dirty="0">
              <a:solidFill>
                <a:srgbClr val="000000"/>
              </a:solidFill>
              <a:cs typeface="Times New Roman" panose="02020603050405020304" pitchFamily="18" charset="0"/>
            </a:endParaRPr>
          </a:p>
          <a:p>
            <a:pPr algn="just">
              <a:spcAft>
                <a:spcPts val="0"/>
              </a:spcAft>
            </a:pPr>
            <a:endParaRPr lang="en-US" altLang="zh-CN" sz="2000" kern="0" dirty="0">
              <a:solidFill>
                <a:srgbClr val="000000"/>
              </a:solidFill>
              <a:cs typeface="Times New Roman" panose="02020603050405020304" pitchFamily="18" charset="0"/>
            </a:endParaRPr>
          </a:p>
          <a:p>
            <a:pPr algn="just">
              <a:spcAft>
                <a:spcPts val="0"/>
              </a:spcAft>
            </a:pPr>
            <a:endParaRPr lang="en-US" altLang="zh-CN" sz="2000" b="0" i="0" dirty="0">
              <a:solidFill>
                <a:srgbClr val="24292F"/>
              </a:solidFill>
              <a:effectLst/>
              <a:latin typeface="-apple-system"/>
            </a:endParaRPr>
          </a:p>
          <a:p>
            <a:pPr algn="just">
              <a:spcAft>
                <a:spcPts val="0"/>
              </a:spcAft>
            </a:pPr>
            <a:r>
              <a:rPr lang="en-US" altLang="zh-CN" sz="2000" kern="100" dirty="0">
                <a:solidFill>
                  <a:srgbClr val="24292F"/>
                </a:solidFill>
                <a:latin typeface="-apple-system"/>
                <a:ea typeface="等线" panose="02010600030101010101" pitchFamily="2" charset="-122"/>
                <a:cs typeface="Times New Roman" panose="02020603050405020304" pitchFamily="18" charset="0"/>
              </a:rPr>
              <a:t>    </a:t>
            </a:r>
            <a:endParaRPr lang="zh-CN" altLang="zh-CN" sz="2000" kern="100" dirty="0">
              <a:solidFill>
                <a:srgbClr val="000000"/>
              </a:solidFill>
              <a:effectLst/>
              <a:ea typeface="等线" panose="02010600030101010101" pitchFamily="2" charset="-122"/>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838200" y="1049361"/>
            <a:ext cx="10820400" cy="3881832"/>
          </a:xfrm>
          <a:prstGeom prst="rect">
            <a:avLst/>
          </a:prstGeom>
          <a:noFill/>
        </p:spPr>
        <p:txBody>
          <a:bodyPr wrap="square" rtlCol="0">
            <a:spAutoFit/>
          </a:bodyPr>
          <a:lstStyle/>
          <a:p>
            <a:pPr marL="361950" indent="-361950">
              <a:lnSpc>
                <a:spcPct val="150000"/>
              </a:lnSpc>
              <a:spcBef>
                <a:spcPts val="845"/>
              </a:spcBef>
              <a:spcAft>
                <a:spcPts val="420"/>
              </a:spcAft>
              <a:buFont typeface="+mj-lt"/>
              <a:buAutoNum type="arabicPeriod"/>
            </a:pPr>
            <a:r>
              <a:rPr lang="en-US" altLang="zh-CN" sz="2250" dirty="0">
                <a:solidFill>
                  <a:schemeClr val="accent4">
                    <a:lumMod val="10000"/>
                  </a:schemeClr>
                </a:solidFill>
                <a:ea typeface="黑体" panose="02010609060101010101" pitchFamily="49" charset="-122"/>
              </a:rPr>
              <a:t>We designed an optimization method of laser profile and target structure for the laser directly driven inertial fusion  based on the random walk method, which can quickly obtain the optimal laser profile and target structure under a given laser energy.</a:t>
            </a:r>
            <a:endParaRPr lang="en-US" altLang="zh-CN" sz="2250" dirty="0">
              <a:solidFill>
                <a:schemeClr val="accent4">
                  <a:lumMod val="10000"/>
                </a:schemeClr>
              </a:solidFill>
              <a:ea typeface="黑体" panose="02010609060101010101" pitchFamily="49" charset="-122"/>
            </a:endParaRPr>
          </a:p>
          <a:p>
            <a:pPr marL="361950" indent="-361950">
              <a:lnSpc>
                <a:spcPct val="150000"/>
              </a:lnSpc>
              <a:spcBef>
                <a:spcPts val="845"/>
              </a:spcBef>
              <a:spcAft>
                <a:spcPts val="420"/>
              </a:spcAft>
              <a:buFont typeface="+mj-lt"/>
              <a:buAutoNum type="arabicPeriod"/>
            </a:pPr>
            <a:r>
              <a:rPr lang="en-US" altLang="zh-CN" sz="2250" dirty="0">
                <a:solidFill>
                  <a:schemeClr val="accent4">
                    <a:lumMod val="10000"/>
                  </a:schemeClr>
                </a:solidFill>
                <a:ea typeface="黑体" panose="02010609060101010101" pitchFamily="49" charset="-122"/>
              </a:rPr>
              <a:t>In order to further improve the designing efficiency of laser and target, we propose the method that combines random walk and Bayesian algorithm, which can give the ideal laser profile and target structure more efficiently and quickly.</a:t>
            </a:r>
            <a:endParaRPr lang="en-US" altLang="zh-CN" sz="2250" dirty="0">
              <a:solidFill>
                <a:schemeClr val="accent4">
                  <a:lumMod val="10000"/>
                </a:schemeClr>
              </a:solidFill>
              <a:ea typeface="黑体" panose="02010609060101010101" pitchFamily="49" charset="-122"/>
            </a:endParaRPr>
          </a:p>
        </p:txBody>
      </p:sp>
      <p:sp>
        <p:nvSpPr>
          <p:cNvPr id="5" name="标题 1"/>
          <p:cNvSpPr>
            <a:spLocks noGrp="1"/>
          </p:cNvSpPr>
          <p:nvPr>
            <p:ph type="title"/>
          </p:nvPr>
        </p:nvSpPr>
        <p:spPr>
          <a:xfrm>
            <a:off x="1371600" y="304800"/>
            <a:ext cx="10515600" cy="673076"/>
          </a:xfrm>
        </p:spPr>
        <p:txBody>
          <a:bodyPr vert="horz" wrap="square" lIns="91439" tIns="45719" rIns="91439" bIns="45719" numCol="1" anchorCtr="0" compatLnSpc="1">
            <a:normAutofit fontScale="90000"/>
          </a:bodyPr>
          <a:lstStyle/>
          <a:p>
            <a:pPr>
              <a:defRPr/>
            </a:pPr>
            <a:r>
              <a:rPr lang="en-US" altLang="zh-CN" dirty="0">
                <a:latin typeface="+mn-lt"/>
                <a:ea typeface="+mn-ea"/>
              </a:rPr>
              <a:t>4. Summary</a:t>
            </a:r>
            <a:br>
              <a:rPr lang="en-US" altLang="zh-CN" dirty="0">
                <a:latin typeface="+mn-lt"/>
                <a:ea typeface="+mn-ea"/>
              </a:rPr>
            </a:br>
            <a:endParaRPr lang="en-US" altLang="zh-CN" dirty="0">
              <a:latin typeface="+mn-lt"/>
              <a:ea typeface="+mn-ea"/>
            </a:endParaRPr>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29200" y="152400"/>
            <a:ext cx="2362199" cy="673076"/>
          </a:xfrm>
        </p:spPr>
        <p:txBody>
          <a:bodyPr vert="horz" wrap="square" lIns="91439" tIns="45719" rIns="91439" bIns="45719" numCol="1" anchorCtr="0" compatLnSpc="1">
            <a:normAutofit fontScale="90000"/>
          </a:bodyPr>
          <a:lstStyle/>
          <a:p>
            <a:pPr>
              <a:defRPr/>
            </a:pPr>
            <a:r>
              <a:rPr lang="en-US" altLang="zh-CN" dirty="0">
                <a:latin typeface="+mn-lt"/>
                <a:ea typeface="黑体" panose="02010609060101010101" pitchFamily="49" charset="-122"/>
              </a:rPr>
              <a:t>Contents</a:t>
            </a:r>
            <a:endParaRPr lang="zh-CN" altLang="en-US" dirty="0">
              <a:latin typeface="+mn-lt"/>
              <a:ea typeface="黑体" panose="02010609060101010101" pitchFamily="49" charset="-122"/>
            </a:endParaRPr>
          </a:p>
        </p:txBody>
      </p:sp>
      <p:sp>
        <p:nvSpPr>
          <p:cNvPr id="2051" name="内容占位符 2"/>
          <p:cNvSpPr>
            <a:spLocks noGrp="1"/>
          </p:cNvSpPr>
          <p:nvPr>
            <p:ph idx="1"/>
          </p:nvPr>
        </p:nvSpPr>
        <p:spPr bwMode="auto">
          <a:xfrm>
            <a:off x="1066800" y="1252389"/>
            <a:ext cx="10363200" cy="47081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lstStyle/>
          <a:p>
            <a:pPr marL="602615" indent="-602615">
              <a:lnSpc>
                <a:spcPct val="150000"/>
              </a:lnSpc>
              <a:buClr>
                <a:srgbClr val="000000"/>
              </a:buClr>
              <a:buFont typeface="+mj-lt"/>
              <a:buAutoNum type="arabicPeriod"/>
            </a:pPr>
            <a:r>
              <a:rPr lang="en-US" altLang="zh-CN" dirty="0">
                <a:solidFill>
                  <a:srgbClr val="C00000"/>
                </a:solidFill>
                <a:cs typeface="Times New Roman" panose="02020603050405020304" pitchFamily="18" charset="0"/>
              </a:rPr>
              <a:t>Background</a:t>
            </a:r>
            <a:endParaRPr lang="en-US" altLang="zh-CN" dirty="0">
              <a:solidFill>
                <a:srgbClr val="C00000"/>
              </a:solidFill>
              <a:cs typeface="Times New Roman" panose="02020603050405020304" pitchFamily="18" charset="0"/>
            </a:endParaRPr>
          </a:p>
          <a:p>
            <a:pPr marL="602615" indent="-602615">
              <a:lnSpc>
                <a:spcPct val="150000"/>
              </a:lnSpc>
              <a:buClr>
                <a:srgbClr val="000000"/>
              </a:buClr>
              <a:buFont typeface="+mj-lt"/>
              <a:buAutoNum type="arabicPeriod"/>
            </a:pPr>
            <a:r>
              <a:rPr lang="en-US" altLang="zh-CN" dirty="0">
                <a:cs typeface="Times New Roman" panose="02020603050405020304" pitchFamily="18" charset="0"/>
              </a:rPr>
              <a:t>Target designing by random walk method</a:t>
            </a:r>
            <a:endParaRPr lang="en-US" altLang="zh-CN" dirty="0">
              <a:cs typeface="Times New Roman" panose="02020603050405020304" pitchFamily="18" charset="0"/>
            </a:endParaRPr>
          </a:p>
          <a:p>
            <a:pPr marL="602615" indent="-602615">
              <a:lnSpc>
                <a:spcPct val="150000"/>
              </a:lnSpc>
              <a:buClr>
                <a:srgbClr val="000000"/>
              </a:buClr>
              <a:buFont typeface="+mj-lt"/>
              <a:buAutoNum type="arabicPeriod"/>
            </a:pPr>
            <a:r>
              <a:rPr lang="en-US" altLang="zh-CN" dirty="0">
                <a:cs typeface="Times New Roman" panose="02020603050405020304" pitchFamily="18" charset="0"/>
              </a:rPr>
              <a:t>Laser profile designing by hybrid optimization </a:t>
            </a:r>
            <a:endParaRPr lang="en-US" altLang="zh-CN" dirty="0">
              <a:cs typeface="Times New Roman" panose="02020603050405020304" pitchFamily="18" charset="0"/>
            </a:endParaRPr>
          </a:p>
          <a:p>
            <a:pPr marL="602615" indent="-602615">
              <a:lnSpc>
                <a:spcPct val="150000"/>
              </a:lnSpc>
              <a:buClr>
                <a:srgbClr val="000000"/>
              </a:buClr>
              <a:buFont typeface="+mj-lt"/>
              <a:buAutoNum type="arabicPeriod"/>
            </a:pPr>
            <a:r>
              <a:rPr lang="en-US" altLang="zh-CN" sz="2800" dirty="0">
                <a:latin typeface="+mn-lt"/>
                <a:cs typeface="Times New Roman" panose="02020603050405020304" pitchFamily="18" charset="0"/>
              </a:rPr>
              <a:t>Summary</a:t>
            </a:r>
            <a:endParaRPr lang="en-US" altLang="zh-CN" sz="2800" dirty="0">
              <a:latin typeface="+mn-lt"/>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5362" name="标题 1"/>
          <p:cNvSpPr>
            <a:spLocks noGrp="1"/>
          </p:cNvSpPr>
          <p:nvPr>
            <p:ph type="title"/>
          </p:nvPr>
        </p:nvSpPr>
        <p:spPr bwMode="auto">
          <a:xfrm>
            <a:off x="2667000" y="1752600"/>
            <a:ext cx="7543800" cy="15695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lstStyle/>
          <a:p>
            <a:pPr>
              <a:lnSpc>
                <a:spcPct val="200000"/>
              </a:lnSpc>
            </a:pPr>
            <a:r>
              <a:rPr lang="en-US" altLang="zh-CN" sz="4400" b="1" dirty="0">
                <a:latin typeface="+mn-lt"/>
              </a:rPr>
              <a:t>Thanks for your attentions!</a:t>
            </a:r>
            <a:endParaRPr lang="zh-CN" altLang="en-US" sz="4400" b="1" dirty="0">
              <a:latin typeface="+mn-lt"/>
            </a:endParaRPr>
          </a:p>
        </p:txBody>
      </p:sp>
      <p:sp>
        <p:nvSpPr>
          <p:cNvPr id="2" name="文本框 1"/>
          <p:cNvSpPr txBox="1"/>
          <p:nvPr/>
        </p:nvSpPr>
        <p:spPr>
          <a:xfrm>
            <a:off x="2895600" y="4724400"/>
            <a:ext cx="7061835" cy="398780"/>
          </a:xfrm>
          <a:prstGeom prst="rect">
            <a:avLst/>
          </a:prstGeom>
          <a:noFill/>
        </p:spPr>
        <p:txBody>
          <a:bodyPr wrap="square" rtlCol="0" anchor="t">
            <a:spAutoFit/>
          </a:bodyPr>
          <a:p>
            <a:r>
              <a:rPr lang="en-US" altLang="nb-NO" sz="2000" b="1" dirty="0">
                <a:solidFill>
                  <a:srgbClr val="000000"/>
                </a:solidFill>
                <a:effectLst/>
                <a:latin typeface="Times New Roman" panose="02020603050405020304" pitchFamily="18" charset="0"/>
                <a:ea typeface="Times New Roman" panose="02020603050405020304" pitchFamily="18" charset="0"/>
                <a:sym typeface="+mn-ea"/>
              </a:rPr>
              <a:t>Email :xiaohu.yang@aliyun.com and lize16@nudt.edu.cn</a:t>
            </a:r>
            <a:endParaRPr lang="en-US" altLang="nb-NO" sz="2000" b="1" dirty="0">
              <a:solidFill>
                <a:srgbClr val="000000"/>
              </a:solidFill>
              <a:effectLst/>
              <a:latin typeface="Times New Roman" panose="02020603050405020304" pitchFamily="18" charset="0"/>
              <a:ea typeface="Times New Roman" panose="02020603050405020304" pitchFamily="18" charset="0"/>
              <a:sym typeface="+mn-ea"/>
            </a:endParaRP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371600" y="91937"/>
            <a:ext cx="8228707" cy="673076"/>
          </a:xfrm>
        </p:spPr>
        <p:txBody>
          <a:bodyPr vert="horz" wrap="square" lIns="91439" tIns="45719" rIns="91439" bIns="45719" numCol="1" anchorCtr="0" compatLnSpc="1">
            <a:normAutofit fontScale="90000"/>
          </a:bodyPr>
          <a:lstStyle/>
          <a:p>
            <a:pPr>
              <a:defRPr/>
            </a:pPr>
            <a:r>
              <a:rPr lang="en-US" altLang="zh-CN" dirty="0">
                <a:latin typeface="+mn-lt"/>
                <a:ea typeface="黑体" panose="02010609060101010101" pitchFamily="49" charset="-122"/>
              </a:rPr>
              <a:t>1. Background</a:t>
            </a:r>
            <a:endParaRPr lang="en-US" altLang="zh-CN" dirty="0">
              <a:latin typeface="+mn-lt"/>
              <a:ea typeface="黑体" panose="02010609060101010101" pitchFamily="49" charset="-122"/>
            </a:endParaRPr>
          </a:p>
        </p:txBody>
      </p:sp>
      <p:sp>
        <p:nvSpPr>
          <p:cNvPr id="5" name="矩形 4"/>
          <p:cNvSpPr/>
          <p:nvPr/>
        </p:nvSpPr>
        <p:spPr>
          <a:xfrm>
            <a:off x="819978" y="3594994"/>
            <a:ext cx="2556662" cy="400110"/>
          </a:xfrm>
          <a:prstGeom prst="rect">
            <a:avLst/>
          </a:prstGeom>
          <a:solidFill>
            <a:srgbClr val="FFFF00"/>
          </a:solidFill>
          <a:ln w="3175">
            <a:noFill/>
          </a:ln>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CN" sz="2000" dirty="0">
                <a:solidFill>
                  <a:schemeClr val="accent4">
                    <a:lumMod val="10000"/>
                  </a:schemeClr>
                </a:solidFill>
                <a:latin typeface="微软雅黑" panose="020B0503020204020204" pitchFamily="34" charset="-122"/>
                <a:ea typeface="微软雅黑" panose="020B0503020204020204" pitchFamily="34" charset="-122"/>
              </a:rPr>
              <a:t>direct driven fusion</a:t>
            </a:r>
            <a:endParaRPr lang="zh-CN" altLang="en-US" sz="2000" dirty="0">
              <a:solidFill>
                <a:schemeClr val="accent4">
                  <a:lumMod val="10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765313" y="960629"/>
            <a:ext cx="2790700" cy="400110"/>
          </a:xfrm>
          <a:prstGeom prst="rect">
            <a:avLst/>
          </a:prstGeom>
          <a:solidFill>
            <a:srgbClr val="FFFF00"/>
          </a:solidFill>
          <a:ln w="3175">
            <a:noFill/>
          </a:ln>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CN" sz="2000" dirty="0">
                <a:solidFill>
                  <a:schemeClr val="accent4">
                    <a:lumMod val="10000"/>
                  </a:schemeClr>
                </a:solidFill>
                <a:latin typeface="微软雅黑" panose="020B0503020204020204" pitchFamily="34" charset="-122"/>
                <a:ea typeface="微软雅黑" panose="020B0503020204020204" pitchFamily="34" charset="-122"/>
              </a:rPr>
              <a:t>Indirect driven fusion</a:t>
            </a:r>
            <a:endParaRPr lang="zh-CN" altLang="en-US" sz="2000" dirty="0">
              <a:solidFill>
                <a:schemeClr val="accent4">
                  <a:lumMod val="10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862040" y="1384686"/>
            <a:ext cx="2514600" cy="1819505"/>
            <a:chOff x="-326924" y="1194419"/>
            <a:chExt cx="3700448" cy="2922661"/>
          </a:xfrm>
          <a:solidFill>
            <a:schemeClr val="tx1"/>
          </a:solidFill>
        </p:grpSpPr>
        <p:pic>
          <p:nvPicPr>
            <p:cNvPr id="8" name="图片 7"/>
            <p:cNvPicPr>
              <a:picLocks noChangeAspect="1"/>
            </p:cNvPicPr>
            <p:nvPr/>
          </p:nvPicPr>
          <p:blipFill rotWithShape="1">
            <a:blip r:embed="rId2" cstate="screen"/>
            <a:srcRect/>
            <a:stretch>
              <a:fillRect/>
            </a:stretch>
          </p:blipFill>
          <p:spPr>
            <a:xfrm>
              <a:off x="-326924" y="1265179"/>
              <a:ext cx="3700448" cy="2819390"/>
            </a:xfrm>
            <a:prstGeom prst="rect">
              <a:avLst/>
            </a:prstGeom>
            <a:grpFill/>
          </p:spPr>
        </p:pic>
        <p:sp>
          <p:nvSpPr>
            <p:cNvPr id="15" name="矩形 14"/>
            <p:cNvSpPr/>
            <p:nvPr/>
          </p:nvSpPr>
          <p:spPr>
            <a:xfrm>
              <a:off x="1389556" y="3700203"/>
              <a:ext cx="389106" cy="416877"/>
            </a:xfrm>
            <a:prstGeom prst="rect">
              <a:avLst/>
            </a:prstGeom>
            <a:solidFill>
              <a:schemeClr val="bg1"/>
            </a:solidFill>
          </p:spPr>
          <p:txBody>
            <a:bodyPr rtlCol="0" anchor="ctr">
              <a:spAutoFit/>
            </a:bodyPr>
            <a:lstStyle/>
            <a:p>
              <a:pPr marL="457200" indent="-457200" algn="just" eaLnBrk="1" hangingPunct="1">
                <a:spcBef>
                  <a:spcPct val="20000"/>
                </a:spcBef>
                <a:buFont typeface="Arial" panose="020B0604020202020204" pitchFamily="34" charset="0"/>
                <a:buChar char="•"/>
              </a:pPr>
              <a:endParaRPr lang="zh-CN" altLang="en-US" sz="1800" dirty="0">
                <a:solidFill>
                  <a:srgbClr val="0B4DA2"/>
                </a:solidFill>
                <a:latin typeface="黑体" panose="02010609060101010101" pitchFamily="49" charset="-122"/>
                <a:ea typeface="黑体" panose="02010609060101010101" pitchFamily="49" charset="-122"/>
              </a:endParaRPr>
            </a:p>
          </p:txBody>
        </p:sp>
        <p:sp>
          <p:nvSpPr>
            <p:cNvPr id="16" name="矩形 15"/>
            <p:cNvSpPr/>
            <p:nvPr/>
          </p:nvSpPr>
          <p:spPr>
            <a:xfrm>
              <a:off x="2099740" y="1194419"/>
              <a:ext cx="1273784" cy="416876"/>
            </a:xfrm>
            <a:prstGeom prst="rect">
              <a:avLst/>
            </a:prstGeom>
            <a:solidFill>
              <a:schemeClr val="bg1"/>
            </a:solidFill>
          </p:spPr>
          <p:txBody>
            <a:bodyPr rtlCol="0" anchor="ctr">
              <a:spAutoFit/>
            </a:bodyPr>
            <a:lstStyle/>
            <a:p>
              <a:pPr marL="457200" indent="-457200" algn="just" eaLnBrk="1" hangingPunct="1">
                <a:spcBef>
                  <a:spcPct val="20000"/>
                </a:spcBef>
                <a:buFont typeface="Arial" panose="020B0604020202020204" pitchFamily="34" charset="0"/>
                <a:buChar char="•"/>
              </a:pPr>
              <a:endParaRPr lang="zh-CN" altLang="en-US" sz="1800" dirty="0">
                <a:solidFill>
                  <a:srgbClr val="0B4DA2"/>
                </a:solidFill>
                <a:latin typeface="黑体" panose="02010609060101010101" pitchFamily="49" charset="-122"/>
                <a:ea typeface="黑体" panose="02010609060101010101" pitchFamily="49" charset="-122"/>
              </a:endParaRPr>
            </a:p>
          </p:txBody>
        </p:sp>
      </p:grpSp>
      <p:pic>
        <p:nvPicPr>
          <p:cNvPr id="21" name="图片 20"/>
          <p:cNvPicPr>
            <a:picLocks noChangeAspect="1"/>
          </p:cNvPicPr>
          <p:nvPr/>
        </p:nvPicPr>
        <p:blipFill>
          <a:blip r:embed="rId3" cstate="screen"/>
          <a:stretch>
            <a:fillRect/>
          </a:stretch>
        </p:blipFill>
        <p:spPr>
          <a:xfrm>
            <a:off x="819978" y="4065126"/>
            <a:ext cx="2524546" cy="2183274"/>
          </a:xfrm>
          <a:prstGeom prst="rect">
            <a:avLst/>
          </a:prstGeom>
          <a:solidFill>
            <a:schemeClr val="tx1"/>
          </a:solidFill>
        </p:spPr>
      </p:pic>
      <p:sp>
        <p:nvSpPr>
          <p:cNvPr id="28" name="内容占位符 2"/>
          <p:cNvSpPr txBox="1"/>
          <p:nvPr/>
        </p:nvSpPr>
        <p:spPr bwMode="auto">
          <a:xfrm>
            <a:off x="4109509" y="924111"/>
            <a:ext cx="8082491" cy="5046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lstStyle>
            <a:lvl1pPr marL="342900" indent="-342900" algn="l" rtl="0" eaLnBrk="1" fontAlgn="base" hangingPunct="1">
              <a:lnSpc>
                <a:spcPct val="130000"/>
              </a:lnSpc>
              <a:spcBef>
                <a:spcPct val="20000"/>
              </a:spcBef>
              <a:spcAft>
                <a:spcPct val="0"/>
              </a:spcAft>
              <a:defRPr sz="2400" b="0">
                <a:solidFill>
                  <a:srgbClr val="000000"/>
                </a:solidFill>
                <a:latin typeface="黑体" panose="02010609060101010101" pitchFamily="49" charset="-122"/>
                <a:ea typeface="黑体" panose="02010609060101010101" pitchFamily="49" charset="-122"/>
                <a:cs typeface="+mn-cs"/>
              </a:defRPr>
            </a:lvl1pPr>
            <a:lvl2pPr marL="742950" indent="-285750" algn="l" rtl="0" eaLnBrk="1" fontAlgn="base" hangingPunct="1">
              <a:lnSpc>
                <a:spcPct val="130000"/>
              </a:lnSpc>
              <a:spcBef>
                <a:spcPct val="20000"/>
              </a:spcBef>
              <a:spcAft>
                <a:spcPct val="0"/>
              </a:spcAft>
              <a:buFont typeface="Wingdings" panose="05000000000000000000" pitchFamily="2" charset="2"/>
              <a:buChar char="Ø"/>
              <a:defRPr sz="2400" b="0">
                <a:solidFill>
                  <a:srgbClr val="000000"/>
                </a:solidFill>
                <a:latin typeface="黑体" panose="02010609060101010101" pitchFamily="49" charset="-122"/>
                <a:ea typeface="黑体" panose="02010609060101010101" pitchFamily="49" charset="-122"/>
              </a:defRPr>
            </a:lvl2pPr>
            <a:lvl3pPr marL="1143000" indent="-228600" algn="l" rtl="0" eaLnBrk="1" fontAlgn="base" hangingPunct="1">
              <a:lnSpc>
                <a:spcPct val="130000"/>
              </a:lnSpc>
              <a:spcBef>
                <a:spcPct val="20000"/>
              </a:spcBef>
              <a:spcAft>
                <a:spcPct val="0"/>
              </a:spcAft>
              <a:buFont typeface="Wingdings" panose="05000000000000000000" pitchFamily="2" charset="2"/>
              <a:buChar char="ü"/>
              <a:defRPr sz="2000" b="0">
                <a:solidFill>
                  <a:srgbClr val="000000"/>
                </a:solidFill>
                <a:latin typeface="黑体" panose="02010609060101010101" pitchFamily="49" charset="-122"/>
                <a:ea typeface="黑体" panose="02010609060101010101" pitchFamily="49" charset="-122"/>
              </a:defRPr>
            </a:lvl3pPr>
            <a:lvl4pPr marL="1600200" indent="-228600" algn="l" rtl="0" eaLnBrk="1" fontAlgn="base" hangingPunct="1">
              <a:spcBef>
                <a:spcPct val="20000"/>
              </a:spcBef>
              <a:spcAft>
                <a:spcPct val="0"/>
              </a:spcAft>
              <a:buChar char="–"/>
              <a:defRPr sz="2000">
                <a:solidFill>
                  <a:srgbClr val="000000"/>
                </a:solidFill>
                <a:latin typeface="黑体" panose="02010609060101010101" pitchFamily="49" charset="-122"/>
                <a:ea typeface="黑体" panose="02010609060101010101" pitchFamily="49" charset="-122"/>
              </a:defRPr>
            </a:lvl4pPr>
            <a:lvl5pPr marL="2057400" indent="-228600" algn="l" rtl="0" eaLnBrk="1" fontAlgn="base" hangingPunct="1">
              <a:spcBef>
                <a:spcPct val="20000"/>
              </a:spcBef>
              <a:spcAft>
                <a:spcPct val="0"/>
              </a:spcAft>
              <a:buChar char="»"/>
              <a:defRPr sz="2000">
                <a:solidFill>
                  <a:srgbClr val="000000"/>
                </a:solidFill>
                <a:latin typeface="黑体" panose="02010609060101010101" pitchFamily="49" charset="-122"/>
                <a:ea typeface="黑体" panose="02010609060101010101" pitchFamily="49" charset="-122"/>
              </a:defRPr>
            </a:lvl5pPr>
            <a:lvl6pPr marL="25146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6pPr>
            <a:lvl7pPr marL="29718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7pPr>
            <a:lvl8pPr marL="34290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8pPr>
            <a:lvl9pPr marL="38862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9pPr>
          </a:lstStyle>
          <a:p>
            <a:pPr marL="0" indent="0">
              <a:buClr>
                <a:schemeClr val="tx1"/>
              </a:buClr>
            </a:pPr>
            <a:r>
              <a:rPr lang="en-US" altLang="zh-CN" sz="2250" kern="0" dirty="0">
                <a:latin typeface="+mn-lt"/>
                <a:cs typeface="Times New Roman" panose="02020603050405020304" pitchFamily="18" charset="0"/>
              </a:rPr>
              <a:t>Ignition condition</a:t>
            </a:r>
            <a:r>
              <a:rPr lang="zh-CN" altLang="en-US" sz="2250" kern="0" dirty="0">
                <a:latin typeface="+mn-lt"/>
                <a:cs typeface="Times New Roman" panose="02020603050405020304" pitchFamily="18" charset="0"/>
              </a:rPr>
              <a:t>：</a:t>
            </a:r>
            <a:r>
              <a:rPr lang="en-US" altLang="zh-CN" sz="2250" kern="0" dirty="0">
                <a:latin typeface="+mn-lt"/>
                <a:cs typeface="Times New Roman" panose="02020603050405020304" pitchFamily="18" charset="0"/>
              </a:rPr>
              <a:t>Lawson criterion</a:t>
            </a:r>
            <a:r>
              <a:rPr lang="zh-CN" altLang="en-US" sz="2250" kern="0" dirty="0">
                <a:latin typeface="+mn-lt"/>
                <a:cs typeface="Times New Roman" panose="02020603050405020304" pitchFamily="18" charset="0"/>
              </a:rPr>
              <a:t> </a:t>
            </a:r>
            <a:endParaRPr lang="zh-CN" altLang="en-US" sz="2250" kern="0" dirty="0">
              <a:latin typeface="+mn-lt"/>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9" name="矩形 28"/>
              <p:cNvSpPr/>
              <p:nvPr/>
            </p:nvSpPr>
            <p:spPr>
              <a:xfrm>
                <a:off x="3893195" y="1676207"/>
                <a:ext cx="8418074" cy="194925"/>
              </a:xfrm>
              <a:prstGeom prst="rect">
                <a:avLst/>
              </a:prstGeom>
            </p:spPr>
            <p:txBody>
              <a:bodyPr wrap="none">
                <a:spAutoFit/>
              </a:bodyPr>
              <a:lstStyle/>
              <a:p>
                <a:pPr>
                  <a:lnSpc>
                    <a:spcPts val="845"/>
                  </a:lnSpc>
                  <a:spcAft>
                    <a:spcPts val="845"/>
                  </a:spcAft>
                </a:pPr>
                <a14:m>
                  <m:oMath xmlns:m="http://schemas.openxmlformats.org/officeDocument/2006/math">
                    <m:r>
                      <a:rPr lang="en-US" altLang="zh-CN" sz="1970" b="1" i="1">
                        <a:solidFill>
                          <a:srgbClr val="C00000"/>
                        </a:solidFill>
                        <a:latin typeface="Cambria Math" panose="02040503050406030204" pitchFamily="18" charset="0"/>
                        <a:ea typeface="等线" panose="02010600030101010101" pitchFamily="2" charset="-122"/>
                        <a:cs typeface="Times New Roman" panose="02020603050405020304" pitchFamily="18" charset="0"/>
                      </a:rPr>
                      <m:t>𝒏</m:t>
                    </m:r>
                    <m:r>
                      <a:rPr lang="en-US" altLang="zh-CN" sz="1970" b="1">
                        <a:solidFill>
                          <a:srgbClr val="C00000"/>
                        </a:solidFill>
                        <a:latin typeface="Cambria Math" panose="02040503050406030204" pitchFamily="18" charset="0"/>
                        <a:ea typeface="等线" panose="02010600030101010101" pitchFamily="2" charset="-122"/>
                        <a:cs typeface="Times New Roman" panose="02020603050405020304" pitchFamily="18" charset="0"/>
                      </a:rPr>
                      <m:t>(</m:t>
                    </m:r>
                  </m:oMath>
                </a14:m>
                <a:r>
                  <a:rPr lang="en-US" altLang="zh-CN" sz="1970" b="1" dirty="0">
                    <a:solidFill>
                      <a:srgbClr val="C00000"/>
                    </a:solidFill>
                    <a:latin typeface="Georgia" panose="02040502050405020303" pitchFamily="18" charset="0"/>
                    <a:ea typeface="等线" panose="02010600030101010101" pitchFamily="2" charset="-122"/>
                    <a:cs typeface="Times New Roman" panose="02020603050405020304" pitchFamily="18" charset="0"/>
                  </a:rPr>
                  <a:t> density</a:t>
                </a:r>
                <a:r>
                  <a:rPr lang="zh-CN" altLang="zh-CN" sz="1970" b="1" dirty="0">
                    <a:solidFill>
                      <a:srgbClr val="C00000"/>
                    </a:solidFill>
                    <a:latin typeface="Georgia" panose="02040502050405020303" pitchFamily="18" charset="0"/>
                    <a:ea typeface="等线" panose="02010600030101010101" pitchFamily="2" charset="-122"/>
                    <a:cs typeface="Times New Roman" panose="02020603050405020304" pitchFamily="18" charset="0"/>
                  </a:rPr>
                  <a:t> </a:t>
                </a:r>
                <a14:m>
                  <m:oMath xmlns:m="http://schemas.openxmlformats.org/officeDocument/2006/math">
                    <m:r>
                      <a:rPr lang="en-US" altLang="zh-CN" sz="1970" b="1">
                        <a:solidFill>
                          <a:srgbClr val="C00000"/>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970" b="1" i="1">
                        <a:solidFill>
                          <a:srgbClr val="C00000"/>
                        </a:solidFill>
                        <a:latin typeface="Cambria Math" panose="02040503050406030204" pitchFamily="18" charset="0"/>
                        <a:ea typeface="等线" panose="02010600030101010101" pitchFamily="2" charset="-122"/>
                        <a:cs typeface="Times New Roman" panose="02020603050405020304" pitchFamily="18" charset="0"/>
                      </a:rPr>
                      <m:t>𝝉</m:t>
                    </m:r>
                    <m:r>
                      <a:rPr lang="en-US" altLang="zh-CN" sz="1970" b="1">
                        <a:solidFill>
                          <a:srgbClr val="C00000"/>
                        </a:solidFill>
                        <a:latin typeface="Cambria Math" panose="02040503050406030204" pitchFamily="18" charset="0"/>
                        <a:ea typeface="等线" panose="02010600030101010101" pitchFamily="2" charset="-122"/>
                        <a:cs typeface="Times New Roman" panose="02020603050405020304" pitchFamily="18" charset="0"/>
                      </a:rPr>
                      <m:t>(</m:t>
                    </m:r>
                  </m:oMath>
                </a14:m>
                <a:r>
                  <a:rPr lang="en-US" altLang="zh-CN" sz="1970" b="1" dirty="0">
                    <a:solidFill>
                      <a:srgbClr val="C00000"/>
                    </a:solidFill>
                    <a:latin typeface="Georgia" panose="02040502050405020303" pitchFamily="18" charset="0"/>
                    <a:ea typeface="等线" panose="02010600030101010101" pitchFamily="2" charset="-122"/>
                    <a:cs typeface="Times New Roman" panose="02020603050405020304" pitchFamily="18" charset="0"/>
                  </a:rPr>
                  <a:t>time</a:t>
                </a:r>
                <a:r>
                  <a:rPr lang="zh-CN" altLang="zh-CN" sz="1970" b="1" dirty="0">
                    <a:solidFill>
                      <a:srgbClr val="C00000"/>
                    </a:solidFill>
                    <a:latin typeface="Georgia" panose="02040502050405020303" pitchFamily="18" charset="0"/>
                    <a:ea typeface="等线" panose="02010600030101010101" pitchFamily="2" charset="-122"/>
                    <a:cs typeface="Times New Roman" panose="02020603050405020304" pitchFamily="18" charset="0"/>
                  </a:rPr>
                  <a:t> </a:t>
                </a:r>
                <a14:m>
                  <m:oMath xmlns:m="http://schemas.openxmlformats.org/officeDocument/2006/math">
                    <m:r>
                      <a:rPr lang="en-US" altLang="zh-CN" sz="1970" b="1">
                        <a:solidFill>
                          <a:srgbClr val="C00000"/>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970" b="1" i="1">
                        <a:solidFill>
                          <a:srgbClr val="C00000"/>
                        </a:solidFill>
                        <a:latin typeface="Cambria Math" panose="02040503050406030204" pitchFamily="18" charset="0"/>
                        <a:ea typeface="等线" panose="02010600030101010101" pitchFamily="2" charset="-122"/>
                        <a:cs typeface="Times New Roman" panose="02020603050405020304" pitchFamily="18" charset="0"/>
                      </a:rPr>
                      <m:t>𝑻</m:t>
                    </m:r>
                    <m:r>
                      <a:rPr lang="en-US" altLang="zh-CN" sz="1970" b="1">
                        <a:solidFill>
                          <a:srgbClr val="C00000"/>
                        </a:solidFill>
                        <a:latin typeface="Cambria Math" panose="02040503050406030204" pitchFamily="18" charset="0"/>
                        <a:ea typeface="等线" panose="02010600030101010101" pitchFamily="2" charset="-122"/>
                        <a:cs typeface="Times New Roman" panose="02020603050405020304" pitchFamily="18" charset="0"/>
                      </a:rPr>
                      <m:t>(</m:t>
                    </m:r>
                  </m:oMath>
                </a14:m>
                <a:r>
                  <a:rPr lang="en-US" altLang="zh-CN" sz="1970" b="1" dirty="0">
                    <a:solidFill>
                      <a:srgbClr val="C00000"/>
                    </a:solidFill>
                    <a:latin typeface="Georgia" panose="02040502050405020303" pitchFamily="18" charset="0"/>
                    <a:ea typeface="等线" panose="02010600030101010101" pitchFamily="2" charset="-122"/>
                    <a:cs typeface="Times New Roman" panose="02020603050405020304" pitchFamily="18" charset="0"/>
                  </a:rPr>
                  <a:t>temperature</a:t>
                </a:r>
                <a14:m>
                  <m:oMath xmlns:m="http://schemas.openxmlformats.org/officeDocument/2006/math">
                    <m:r>
                      <a:rPr lang="en-US" altLang="zh-CN" sz="1970" b="1">
                        <a:solidFill>
                          <a:srgbClr val="C00000"/>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970" b="1" i="1">
                        <a:solidFill>
                          <a:srgbClr val="C00000"/>
                        </a:solidFill>
                        <a:latin typeface="Cambria Math" panose="02040503050406030204" pitchFamily="18" charset="0"/>
                        <a:ea typeface="等线" panose="02010600030101010101" pitchFamily="2" charset="-122"/>
                        <a:cs typeface="Times New Roman" panose="02020603050405020304" pitchFamily="18" charset="0"/>
                      </a:rPr>
                      <m:t>𝟑</m:t>
                    </m:r>
                    <m:r>
                      <a:rPr lang="en-US" altLang="zh-CN" sz="1970" b="1">
                        <a:solidFill>
                          <a:srgbClr val="C00000"/>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970" b="1" i="1">
                        <a:solidFill>
                          <a:srgbClr val="C00000"/>
                        </a:solidFill>
                        <a:latin typeface="Cambria Math" panose="02040503050406030204" pitchFamily="18" charset="0"/>
                        <a:ea typeface="等线" panose="02010600030101010101" pitchFamily="2" charset="-122"/>
                        <a:cs typeface="Times New Roman" panose="02020603050405020304" pitchFamily="18" charset="0"/>
                      </a:rPr>
                      <m:t>𝟑</m:t>
                    </m:r>
                    <m:r>
                      <a:rPr lang="en-US" altLang="zh-CN" sz="1970" b="1">
                        <a:solidFill>
                          <a:srgbClr val="C00000"/>
                        </a:solidFill>
                        <a:latin typeface="Cambria Math" panose="02040503050406030204" pitchFamily="18" charset="0"/>
                        <a:ea typeface="等线" panose="02010600030101010101" pitchFamily="2" charset="-122"/>
                        <a:cs typeface="Times New Roman" panose="02020603050405020304" pitchFamily="18" charset="0"/>
                      </a:rPr>
                      <m:t>×</m:t>
                    </m:r>
                    <m:sSup>
                      <m:sSupPr>
                        <m:ctrlPr>
                          <a:rPr lang="zh-CN" altLang="zh-CN" sz="197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970" b="1" i="1">
                            <a:solidFill>
                              <a:srgbClr val="C00000"/>
                            </a:solidFill>
                            <a:latin typeface="Cambria Math" panose="02040503050406030204" pitchFamily="18" charset="0"/>
                            <a:ea typeface="等线" panose="02010600030101010101" pitchFamily="2" charset="-122"/>
                            <a:cs typeface="Times New Roman" panose="02020603050405020304" pitchFamily="18" charset="0"/>
                          </a:rPr>
                          <m:t>𝟏𝟎</m:t>
                        </m:r>
                      </m:e>
                      <m:sup>
                        <m:r>
                          <a:rPr lang="en-US" altLang="zh-CN" sz="1970" b="1" i="1">
                            <a:solidFill>
                              <a:srgbClr val="C00000"/>
                            </a:solidFill>
                            <a:latin typeface="Cambria Math" panose="02040503050406030204" pitchFamily="18" charset="0"/>
                            <a:ea typeface="等线" panose="02010600030101010101" pitchFamily="2" charset="-122"/>
                            <a:cs typeface="Times New Roman" panose="02020603050405020304" pitchFamily="18" charset="0"/>
                          </a:rPr>
                          <m:t>𝟏𝟓</m:t>
                        </m:r>
                      </m:sup>
                    </m:sSup>
                    <m:r>
                      <a:rPr lang="en-US" altLang="zh-CN" sz="1970" b="1">
                        <a:solidFill>
                          <a:srgbClr val="C00000"/>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970" b="1" i="1">
                        <a:solidFill>
                          <a:srgbClr val="C00000"/>
                        </a:solidFill>
                        <a:latin typeface="Cambria Math" panose="02040503050406030204" pitchFamily="18" charset="0"/>
                        <a:ea typeface="等线" panose="02010600030101010101" pitchFamily="2" charset="-122"/>
                        <a:cs typeface="Times New Roman" panose="02020603050405020304" pitchFamily="18" charset="0"/>
                      </a:rPr>
                      <m:t>𝒔</m:t>
                    </m:r>
                    <m:r>
                      <a:rPr lang="en-US" altLang="zh-CN" sz="1970" b="1">
                        <a:solidFill>
                          <a:srgbClr val="C00000"/>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970" b="1" i="1">
                        <a:solidFill>
                          <a:srgbClr val="C00000"/>
                        </a:solidFill>
                        <a:latin typeface="Cambria Math" panose="02040503050406030204" pitchFamily="18" charset="0"/>
                        <a:ea typeface="等线" panose="02010600030101010101" pitchFamily="2" charset="-122"/>
                        <a:cs typeface="Times New Roman" panose="02020603050405020304" pitchFamily="18" charset="0"/>
                      </a:rPr>
                      <m:t>𝒌𝒆𝑽</m:t>
                    </m:r>
                    <m:r>
                      <a:rPr lang="en-US" altLang="zh-CN" sz="1970" b="1">
                        <a:solidFill>
                          <a:srgbClr val="C00000"/>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970" b="1" i="1">
                        <a:solidFill>
                          <a:srgbClr val="C00000"/>
                        </a:solidFill>
                        <a:latin typeface="Cambria Math" panose="02040503050406030204" pitchFamily="18" charset="0"/>
                        <a:ea typeface="等线" panose="02010600030101010101" pitchFamily="2" charset="-122"/>
                        <a:cs typeface="Times New Roman" panose="02020603050405020304" pitchFamily="18" charset="0"/>
                      </a:rPr>
                      <m:t>𝒄</m:t>
                    </m:r>
                    <m:sSup>
                      <m:sSupPr>
                        <m:ctrlPr>
                          <a:rPr lang="zh-CN" altLang="zh-CN" sz="197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970" b="1" i="1">
                            <a:solidFill>
                              <a:srgbClr val="C00000"/>
                            </a:solidFill>
                            <a:latin typeface="Cambria Math" panose="02040503050406030204" pitchFamily="18" charset="0"/>
                            <a:ea typeface="等线" panose="02010600030101010101" pitchFamily="2" charset="-122"/>
                            <a:cs typeface="Times New Roman" panose="02020603050405020304" pitchFamily="18" charset="0"/>
                          </a:rPr>
                          <m:t>𝒎</m:t>
                        </m:r>
                      </m:e>
                      <m:sup>
                        <m:r>
                          <a:rPr lang="en-US" altLang="zh-CN" sz="1970" b="1" i="1">
                            <a:solidFill>
                              <a:srgbClr val="C00000"/>
                            </a:solidFill>
                            <a:latin typeface="Cambria Math" panose="02040503050406030204" pitchFamily="18" charset="0"/>
                            <a:ea typeface="等线" panose="02010600030101010101" pitchFamily="2" charset="-122"/>
                            <a:cs typeface="Times New Roman" panose="02020603050405020304" pitchFamily="18" charset="0"/>
                          </a:rPr>
                          <m:t>𝟑</m:t>
                        </m:r>
                      </m:sup>
                    </m:sSup>
                  </m:oMath>
                </a14:m>
                <a:endParaRPr lang="zh-CN" altLang="zh-CN" sz="1970" b="1" dirty="0">
                  <a:solidFill>
                    <a:srgbClr val="C00000"/>
                  </a:solidFill>
                  <a:latin typeface="Georgia" panose="02040502050405020303" pitchFamily="18" charset="0"/>
                  <a:ea typeface="等线" panose="02010600030101010101" pitchFamily="2" charset="-122"/>
                  <a:cs typeface="Times New Roman" panose="02020603050405020304" pitchFamily="18" charset="0"/>
                </a:endParaRPr>
              </a:p>
            </p:txBody>
          </p:sp>
        </mc:Choice>
        <mc:Fallback>
          <p:sp>
            <p:nvSpPr>
              <p:cNvPr id="29" name="矩形 28"/>
              <p:cNvSpPr>
                <a:spLocks noRot="1" noChangeAspect="1" noMove="1" noResize="1" noEditPoints="1" noAdjustHandles="1" noChangeArrowheads="1" noChangeShapeType="1" noTextEdit="1"/>
              </p:cNvSpPr>
              <p:nvPr/>
            </p:nvSpPr>
            <p:spPr>
              <a:xfrm>
                <a:off x="3893195" y="1676207"/>
                <a:ext cx="8418074" cy="194925"/>
              </a:xfrm>
              <a:prstGeom prst="rect">
                <a:avLst/>
              </a:prstGeom>
              <a:blipFill rotWithShape="1">
                <a:blip r:embed="rId4"/>
                <a:stretch>
                  <a:fillRect t="-59190" r="6" b="216"/>
                </a:stretch>
              </a:blipFill>
            </p:spPr>
            <p:txBody>
              <a:bodyPr/>
              <a:lstStyle/>
              <a:p>
                <a:r>
                  <a:rPr lang="zh-CN" altLang="en-US">
                    <a:noFill/>
                  </a:rPr>
                  <a:t> </a:t>
                </a:r>
              </a:p>
            </p:txBody>
          </p:sp>
        </mc:Fallback>
      </mc:AlternateContent>
      <p:sp>
        <p:nvSpPr>
          <p:cNvPr id="30" name="内容占位符 2"/>
          <p:cNvSpPr txBox="1"/>
          <p:nvPr/>
        </p:nvSpPr>
        <p:spPr bwMode="auto">
          <a:xfrm>
            <a:off x="4228465" y="2011680"/>
            <a:ext cx="4697095" cy="5048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lstStyle>
            <a:lvl1pPr marL="342900" indent="-342900" algn="l" rtl="0" eaLnBrk="0" fontAlgn="base" hangingPunct="0">
              <a:spcBef>
                <a:spcPct val="20000"/>
              </a:spcBef>
              <a:spcAft>
                <a:spcPct val="0"/>
              </a:spcAft>
              <a:buChar char="•"/>
              <a:defRPr sz="3100">
                <a:solidFill>
                  <a:schemeClr val="tx1"/>
                </a:solidFill>
                <a:latin typeface="+mn-lt"/>
                <a:ea typeface="+mn-ea"/>
                <a:cs typeface="+mn-cs"/>
              </a:defRPr>
            </a:lvl1pPr>
            <a:lvl2pPr marL="742950" indent="-287655"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30505"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30000"/>
              </a:lnSpc>
              <a:buClr>
                <a:schemeClr val="tx1"/>
              </a:buClr>
              <a:buNone/>
            </a:pPr>
            <a:r>
              <a:rPr lang="en-US" altLang="zh-CN" sz="2250" kern="0" dirty="0">
                <a:solidFill>
                  <a:schemeClr val="accent4">
                    <a:lumMod val="10000"/>
                  </a:schemeClr>
                </a:solidFill>
                <a:ea typeface="黑体" panose="02010609060101010101" pitchFamily="49" charset="-122"/>
                <a:cs typeface="Times New Roman" panose="02020603050405020304" pitchFamily="18" charset="0"/>
              </a:rPr>
              <a:t>Laser-driven fusion condition:</a:t>
            </a:r>
            <a:endParaRPr lang="en-US" altLang="zh-CN" sz="2250" kern="0" dirty="0">
              <a:solidFill>
                <a:schemeClr val="accent4">
                  <a:lumMod val="10000"/>
                </a:schemeClr>
              </a:solidFill>
              <a:ea typeface="黑体" panose="02010609060101010101" pitchFamily="49" charset="-122"/>
              <a:cs typeface="Times New Roman" panose="02020603050405020304" pitchFamily="18" charset="0"/>
            </a:endParaRPr>
          </a:p>
        </p:txBody>
      </p:sp>
      <p:sp>
        <p:nvSpPr>
          <p:cNvPr id="31" name="文本框 30"/>
          <p:cNvSpPr txBox="1"/>
          <p:nvPr/>
        </p:nvSpPr>
        <p:spPr>
          <a:xfrm>
            <a:off x="4228778" y="2754947"/>
            <a:ext cx="6727233" cy="487056"/>
          </a:xfrm>
          <a:prstGeom prst="rect">
            <a:avLst/>
          </a:prstGeom>
          <a:solidFill>
            <a:srgbClr val="92D050"/>
          </a:solidFill>
          <a:ln w="38100">
            <a:noFill/>
          </a:ln>
        </p:spPr>
        <p:txBody>
          <a:bodyPr wrap="square" rtlCol="0">
            <a:spAutoFit/>
          </a:bodyPr>
          <a:lstStyle/>
          <a:p>
            <a:pPr defTabSz="642620" fontAlgn="base">
              <a:lnSpc>
                <a:spcPct val="114000"/>
              </a:lnSpc>
              <a:spcBef>
                <a:spcPct val="0"/>
              </a:spcBef>
              <a:spcAft>
                <a:spcPct val="0"/>
              </a:spcAft>
              <a:defRPr/>
            </a:pPr>
            <a:r>
              <a:rPr kumimoji="1" lang="en-US" altLang="zh-CN" sz="1970" b="1" dirty="0">
                <a:solidFill>
                  <a:srgbClr val="C00000"/>
                </a:solidFill>
                <a:latin typeface="Arial" panose="020B0604020202020204" pitchFamily="34" charset="0"/>
                <a:ea typeface="微软雅黑" panose="020B0503020204020204" pitchFamily="34" charset="-122"/>
                <a:sym typeface="Arial" panose="020B0604020202020204" pitchFamily="34" charset="0"/>
              </a:rPr>
              <a:t>   P</a:t>
            </a:r>
            <a:r>
              <a:rPr kumimoji="1" lang="en-US" altLang="zh-CN" sz="1970" b="1" dirty="0">
                <a:solidFill>
                  <a:srgbClr val="000000"/>
                </a:solidFill>
                <a:latin typeface="Arial" panose="020B0604020202020204" pitchFamily="34" charset="0"/>
                <a:ea typeface="微软雅黑" panose="020B0503020204020204" pitchFamily="34" charset="-122"/>
                <a:sym typeface="Arial" panose="020B0604020202020204" pitchFamily="34" charset="0"/>
              </a:rPr>
              <a:t>(pressure)</a:t>
            </a:r>
            <a:r>
              <a:rPr kumimoji="1" lang="en-US" altLang="zh-CN" sz="2250" b="1" dirty="0">
                <a:solidFill>
                  <a:srgbClr val="000000"/>
                </a:solidFill>
                <a:latin typeface="Arial" panose="020B0604020202020204" pitchFamily="34" charset="0"/>
                <a:ea typeface="微软雅黑" panose="020B0503020204020204" pitchFamily="34" charset="-122"/>
                <a:sym typeface="Arial" panose="020B0604020202020204" pitchFamily="34" charset="0"/>
              </a:rPr>
              <a:t> ~ </a:t>
            </a:r>
            <a:r>
              <a:rPr kumimoji="1" lang="en-US" altLang="zh-CN" sz="2250" b="1" dirty="0">
                <a:solidFill>
                  <a:srgbClr val="C00000"/>
                </a:solidFill>
                <a:latin typeface="Symbol" panose="05050102010706020507" pitchFamily="18" charset="2"/>
                <a:ea typeface="微软雅黑" panose="020B0503020204020204" pitchFamily="34" charset="-122"/>
                <a:sym typeface="Arial" panose="020B0604020202020204" pitchFamily="34" charset="0"/>
              </a:rPr>
              <a:t>r</a:t>
            </a:r>
            <a:r>
              <a:rPr kumimoji="1" lang="en-US" altLang="zh-CN" sz="1970" b="1" dirty="0">
                <a:solidFill>
                  <a:srgbClr val="000000"/>
                </a:solidFill>
                <a:latin typeface="Arial" panose="020B0604020202020204" pitchFamily="34" charset="0"/>
                <a:ea typeface="微软雅黑" panose="020B0503020204020204" pitchFamily="34" charset="-122"/>
                <a:sym typeface="Arial" panose="020B0604020202020204" pitchFamily="34" charset="0"/>
              </a:rPr>
              <a:t>(density)×</a:t>
            </a:r>
            <a:r>
              <a:rPr kumimoji="1" lang="en-US" altLang="zh-CN" sz="1970" b="1" dirty="0">
                <a:solidFill>
                  <a:srgbClr val="C00000"/>
                </a:solidFill>
                <a:latin typeface="Arial" panose="020B0604020202020204" pitchFamily="34" charset="0"/>
                <a:ea typeface="微软雅黑" panose="020B0503020204020204" pitchFamily="34" charset="-122"/>
                <a:sym typeface="Arial" panose="020B0604020202020204" pitchFamily="34" charset="0"/>
              </a:rPr>
              <a:t>T</a:t>
            </a:r>
            <a:r>
              <a:rPr kumimoji="1" lang="en-US" altLang="zh-CN" sz="1970" b="1" dirty="0">
                <a:solidFill>
                  <a:srgbClr val="000000"/>
                </a:solidFill>
                <a:latin typeface="Arial" panose="020B0604020202020204" pitchFamily="34" charset="0"/>
                <a:ea typeface="微软雅黑" panose="020B0503020204020204" pitchFamily="34" charset="-122"/>
                <a:sym typeface="Arial" panose="020B0604020202020204" pitchFamily="34" charset="0"/>
              </a:rPr>
              <a:t>(temperature) &gt; 10</a:t>
            </a:r>
            <a:r>
              <a:rPr kumimoji="1" lang="en-US" altLang="zh-CN" sz="1970" b="1" baseline="30000" dirty="0">
                <a:solidFill>
                  <a:srgbClr val="000000"/>
                </a:solidFill>
                <a:latin typeface="Arial" panose="020B0604020202020204" pitchFamily="34" charset="0"/>
                <a:ea typeface="微软雅黑" panose="020B0503020204020204" pitchFamily="34" charset="-122"/>
                <a:sym typeface="Arial" panose="020B0604020202020204" pitchFamily="34" charset="0"/>
              </a:rPr>
              <a:t>12</a:t>
            </a:r>
            <a:r>
              <a:rPr kumimoji="1" lang="en-US" altLang="zh-CN" sz="1970" b="1" dirty="0">
                <a:solidFill>
                  <a:srgbClr val="000000"/>
                </a:solidFill>
                <a:latin typeface="Arial" panose="020B0604020202020204" pitchFamily="34" charset="0"/>
                <a:ea typeface="微软雅黑" panose="020B0503020204020204" pitchFamily="34" charset="-122"/>
                <a:sym typeface="Arial" panose="020B0604020202020204" pitchFamily="34" charset="0"/>
              </a:rPr>
              <a:t> Atm </a:t>
            </a:r>
            <a:endParaRPr kumimoji="1" lang="zh-CN" altLang="en-US" sz="1970"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2" name="图片 31"/>
          <p:cNvPicPr>
            <a:picLocks noChangeAspect="1"/>
          </p:cNvPicPr>
          <p:nvPr/>
        </p:nvPicPr>
        <p:blipFill>
          <a:blip r:embed="rId5"/>
          <a:stretch>
            <a:fillRect/>
          </a:stretch>
        </p:blipFill>
        <p:spPr>
          <a:xfrm>
            <a:off x="4109509" y="3447926"/>
            <a:ext cx="3871172" cy="3010331"/>
          </a:xfrm>
          <a:prstGeom prst="rect">
            <a:avLst/>
          </a:prstGeom>
        </p:spPr>
      </p:pic>
      <p:sp>
        <p:nvSpPr>
          <p:cNvPr id="33" name="文本框 32"/>
          <p:cNvSpPr txBox="1"/>
          <p:nvPr/>
        </p:nvSpPr>
        <p:spPr>
          <a:xfrm>
            <a:off x="7467601" y="6484034"/>
            <a:ext cx="4843668" cy="338554"/>
          </a:xfrm>
          <a:prstGeom prst="rect">
            <a:avLst/>
          </a:prstGeom>
          <a:noFill/>
        </p:spPr>
        <p:txBody>
          <a:bodyPr wrap="square">
            <a:spAutoFit/>
          </a:bodyPr>
          <a:lstStyle/>
          <a:p>
            <a:r>
              <a:rPr lang="fr-FR" altLang="zh-CN" sz="1600" dirty="0">
                <a:solidFill>
                  <a:srgbClr val="000000"/>
                </a:solidFill>
              </a:rPr>
              <a:t>R S Craxton et al. Phys. Plasmas 22, 110501 (2015)</a:t>
            </a:r>
            <a:endParaRPr lang="zh-CN" altLang="en-US" sz="1600" dirty="0">
              <a:solidFill>
                <a:srgbClr val="000000"/>
              </a:solidFill>
            </a:endParaRPr>
          </a:p>
        </p:txBody>
      </p:sp>
      <p:sp>
        <p:nvSpPr>
          <p:cNvPr id="34" name="内容占位符 4"/>
          <p:cNvSpPr txBox="1"/>
          <p:nvPr/>
        </p:nvSpPr>
        <p:spPr>
          <a:xfrm>
            <a:off x="8102232" y="3924384"/>
            <a:ext cx="3556368" cy="1623790"/>
          </a:xfrm>
          <a:prstGeom prst="rect">
            <a:avLst/>
          </a:prstGeom>
        </p:spPr>
        <p:txBody>
          <a:bodyPr>
            <a:normAutofit fontScale="85000" lnSpcReduction="20000"/>
          </a:bodyPr>
          <a:lstStyle>
            <a:lvl1pPr marL="342900" indent="-342900" algn="l" rtl="0" eaLnBrk="1" fontAlgn="base" hangingPunct="1">
              <a:lnSpc>
                <a:spcPct val="130000"/>
              </a:lnSpc>
              <a:spcBef>
                <a:spcPct val="20000"/>
              </a:spcBef>
              <a:spcAft>
                <a:spcPct val="0"/>
              </a:spcAft>
              <a:defRPr sz="2400" b="0">
                <a:solidFill>
                  <a:srgbClr val="000000"/>
                </a:solidFill>
                <a:latin typeface="黑体" panose="02010609060101010101" pitchFamily="49" charset="-122"/>
                <a:ea typeface="黑体" panose="02010609060101010101" pitchFamily="49" charset="-122"/>
                <a:cs typeface="+mn-cs"/>
              </a:defRPr>
            </a:lvl1pPr>
            <a:lvl2pPr marL="742950" indent="-285750" algn="l" rtl="0" eaLnBrk="1" fontAlgn="base" hangingPunct="1">
              <a:lnSpc>
                <a:spcPct val="130000"/>
              </a:lnSpc>
              <a:spcBef>
                <a:spcPct val="20000"/>
              </a:spcBef>
              <a:spcAft>
                <a:spcPct val="0"/>
              </a:spcAft>
              <a:buFont typeface="Wingdings" panose="05000000000000000000" pitchFamily="2" charset="2"/>
              <a:buChar char="Ø"/>
              <a:defRPr sz="2400" b="0">
                <a:solidFill>
                  <a:srgbClr val="000000"/>
                </a:solidFill>
                <a:latin typeface="黑体" panose="02010609060101010101" pitchFamily="49" charset="-122"/>
                <a:ea typeface="黑体" panose="02010609060101010101" pitchFamily="49" charset="-122"/>
              </a:defRPr>
            </a:lvl2pPr>
            <a:lvl3pPr marL="1143000" indent="-228600" algn="l" rtl="0" eaLnBrk="1" fontAlgn="base" hangingPunct="1">
              <a:lnSpc>
                <a:spcPct val="130000"/>
              </a:lnSpc>
              <a:spcBef>
                <a:spcPct val="20000"/>
              </a:spcBef>
              <a:spcAft>
                <a:spcPct val="0"/>
              </a:spcAft>
              <a:buFont typeface="Wingdings" panose="05000000000000000000" pitchFamily="2" charset="2"/>
              <a:buChar char="ü"/>
              <a:defRPr sz="2000" b="0">
                <a:solidFill>
                  <a:srgbClr val="000000"/>
                </a:solidFill>
                <a:latin typeface="黑体" panose="02010609060101010101" pitchFamily="49" charset="-122"/>
                <a:ea typeface="黑体" panose="02010609060101010101" pitchFamily="49" charset="-122"/>
              </a:defRPr>
            </a:lvl3pPr>
            <a:lvl4pPr marL="1600200" indent="-228600" algn="l" rtl="0" eaLnBrk="1" fontAlgn="base" hangingPunct="1">
              <a:spcBef>
                <a:spcPct val="20000"/>
              </a:spcBef>
              <a:spcAft>
                <a:spcPct val="0"/>
              </a:spcAft>
              <a:buChar char="–"/>
              <a:defRPr sz="2000">
                <a:solidFill>
                  <a:srgbClr val="000000"/>
                </a:solidFill>
                <a:latin typeface="黑体" panose="02010609060101010101" pitchFamily="49" charset="-122"/>
                <a:ea typeface="黑体" panose="02010609060101010101" pitchFamily="49" charset="-122"/>
              </a:defRPr>
            </a:lvl4pPr>
            <a:lvl5pPr marL="2057400" indent="-228600" algn="l" rtl="0" eaLnBrk="1" fontAlgn="base" hangingPunct="1">
              <a:spcBef>
                <a:spcPct val="20000"/>
              </a:spcBef>
              <a:spcAft>
                <a:spcPct val="0"/>
              </a:spcAft>
              <a:buChar char="»"/>
              <a:defRPr sz="2000">
                <a:solidFill>
                  <a:srgbClr val="000000"/>
                </a:solidFill>
                <a:latin typeface="黑体" panose="02010609060101010101" pitchFamily="49" charset="-122"/>
                <a:ea typeface="黑体" panose="02010609060101010101" pitchFamily="49" charset="-122"/>
              </a:defRPr>
            </a:lvl5pPr>
            <a:lvl6pPr marL="25146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6pPr>
            <a:lvl7pPr marL="29718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7pPr>
            <a:lvl8pPr marL="34290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8pPr>
            <a:lvl9pPr marL="3886200" indent="-228600" algn="l" rtl="0" eaLnBrk="1" fontAlgn="base" hangingPunct="1">
              <a:spcBef>
                <a:spcPct val="20000"/>
              </a:spcBef>
              <a:spcAft>
                <a:spcPct val="0"/>
              </a:spcAft>
              <a:buChar char="»"/>
              <a:defRPr sz="2000">
                <a:solidFill>
                  <a:schemeClr val="tx1"/>
                </a:solidFill>
                <a:latin typeface="Times New Roman" panose="02020603050405020304" pitchFamily="18" charset="0"/>
                <a:ea typeface="+mn-ea"/>
              </a:defRPr>
            </a:lvl9pPr>
          </a:lstStyle>
          <a:p>
            <a:pPr>
              <a:buFont typeface="Wingdings" panose="05000000000000000000" pitchFamily="2" charset="2"/>
              <a:buChar char="ü"/>
            </a:pPr>
            <a:r>
              <a:rPr lang="en-US" altLang="zh-CN" kern="0" dirty="0">
                <a:solidFill>
                  <a:srgbClr val="0070C0"/>
                </a:solidFill>
                <a:latin typeface="+mn-lt"/>
              </a:rPr>
              <a:t>Ablation and compression</a:t>
            </a:r>
            <a:endParaRPr lang="en-US" altLang="zh-CN" kern="0" dirty="0">
              <a:solidFill>
                <a:srgbClr val="0070C0"/>
              </a:solidFill>
              <a:latin typeface="+mn-lt"/>
            </a:endParaRPr>
          </a:p>
          <a:p>
            <a:pPr>
              <a:buFont typeface="Wingdings" panose="05000000000000000000" pitchFamily="2" charset="2"/>
              <a:buChar char="ü"/>
            </a:pPr>
            <a:r>
              <a:rPr lang="en-US" altLang="zh-CN" kern="0" dirty="0">
                <a:solidFill>
                  <a:srgbClr val="0070C0"/>
                </a:solidFill>
                <a:latin typeface="+mn-lt"/>
              </a:rPr>
              <a:t>Acceleration</a:t>
            </a:r>
            <a:endParaRPr lang="en-US" altLang="zh-CN" kern="0" dirty="0">
              <a:solidFill>
                <a:srgbClr val="0070C0"/>
              </a:solidFill>
              <a:latin typeface="+mn-lt"/>
            </a:endParaRPr>
          </a:p>
          <a:p>
            <a:pPr>
              <a:buFont typeface="Wingdings" panose="05000000000000000000" pitchFamily="2" charset="2"/>
              <a:buChar char="ü"/>
            </a:pPr>
            <a:r>
              <a:rPr lang="en-US" altLang="zh-CN" kern="0" dirty="0">
                <a:solidFill>
                  <a:srgbClr val="0070C0"/>
                </a:solidFill>
                <a:latin typeface="+mn-lt"/>
              </a:rPr>
              <a:t>Deceleration</a:t>
            </a:r>
            <a:endParaRPr lang="en-US" altLang="zh-CN" kern="0" dirty="0">
              <a:solidFill>
                <a:srgbClr val="0070C0"/>
              </a:solidFill>
              <a:latin typeface="+mn-lt"/>
            </a:endParaRPr>
          </a:p>
          <a:p>
            <a:pPr>
              <a:buFont typeface="Wingdings" panose="05000000000000000000" pitchFamily="2" charset="2"/>
              <a:buChar char="ü"/>
            </a:pPr>
            <a:r>
              <a:rPr lang="en-US" altLang="zh-CN" kern="0" dirty="0">
                <a:solidFill>
                  <a:srgbClr val="0070C0"/>
                </a:solidFill>
                <a:latin typeface="+mn-lt"/>
              </a:rPr>
              <a:t>Stagnation</a:t>
            </a:r>
            <a:endParaRPr lang="en-US" altLang="zh-CN" kern="0" dirty="0">
              <a:solidFill>
                <a:srgbClr val="0070C0"/>
              </a:solidFill>
              <a:latin typeface="+mn-lt"/>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bldLst>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内容占位符 2"/>
          <p:cNvSpPr txBox="1"/>
          <p:nvPr/>
        </p:nvSpPr>
        <p:spPr bwMode="auto">
          <a:xfrm>
            <a:off x="1143000" y="1190313"/>
            <a:ext cx="5257800" cy="556937"/>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4294" tIns="32147" rIns="64294" bIns="32147" numCol="1" anchor="t" anchorCtr="0" compatLnSpc="1"/>
          <a:lstStyle>
            <a:lvl1pPr marL="342900" indent="-342900" algn="l" rtl="0" eaLnBrk="1" fontAlgn="base" hangingPunct="1">
              <a:spcBef>
                <a:spcPct val="20000"/>
              </a:spcBef>
              <a:spcAft>
                <a:spcPct val="0"/>
              </a:spcAft>
              <a:buFont typeface="Wingdings" panose="05000000000000000000" pitchFamily="2" charset="2"/>
              <a:buChar char="§"/>
              <a:defRPr sz="2800" b="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anose="05000000000000000000" pitchFamily="2" charset="2"/>
              <a:buChar char="§"/>
              <a:defRPr sz="2400" b="0">
                <a:solidFill>
                  <a:schemeClr val="tx1"/>
                </a:solidFill>
                <a:latin typeface="+mn-lt"/>
                <a:ea typeface="+mn-ea"/>
              </a:defRPr>
            </a:lvl2pPr>
            <a:lvl3pPr marL="1143000" indent="-228600" algn="l" rtl="0" eaLnBrk="1" fontAlgn="base" hangingPunct="1">
              <a:spcBef>
                <a:spcPct val="20000"/>
              </a:spcBef>
              <a:spcAft>
                <a:spcPct val="0"/>
              </a:spcAft>
              <a:buFont typeface="Wingdings" panose="05000000000000000000" pitchFamily="2" charset="2"/>
              <a:buChar char="§"/>
              <a:defRPr sz="2000" b="0">
                <a:solidFill>
                  <a:schemeClr val="tx1"/>
                </a:solidFill>
                <a:latin typeface="+mn-lt"/>
                <a:ea typeface="+mn-ea"/>
              </a:defRPr>
            </a:lvl3pPr>
            <a:lvl4pPr marL="1600200" indent="-228600" algn="l" rtl="0" eaLnBrk="1" fontAlgn="base" hangingPunct="1">
              <a:spcBef>
                <a:spcPct val="20000"/>
              </a:spcBef>
              <a:spcAft>
                <a:spcPct val="0"/>
              </a:spcAft>
              <a:buFont typeface="Wingdings" panose="05000000000000000000" pitchFamily="2" charset="2"/>
              <a:buChar char="§"/>
              <a:defRPr sz="1800" b="0">
                <a:solidFill>
                  <a:schemeClr val="tx1"/>
                </a:solidFill>
                <a:latin typeface="+mn-lt"/>
                <a:ea typeface="+mn-ea"/>
              </a:defRPr>
            </a:lvl4pPr>
            <a:lvl5pPr marL="2057400" indent="-228600" algn="l" rtl="0" eaLnBrk="1" fontAlgn="base" hangingPunct="1">
              <a:spcBef>
                <a:spcPct val="20000"/>
              </a:spcBef>
              <a:spcAft>
                <a:spcPct val="0"/>
              </a:spcAft>
              <a:buFont typeface="Wingdings" panose="05000000000000000000" pitchFamily="2" charset="2"/>
              <a:buChar char="§"/>
              <a:defRPr sz="1800" b="0">
                <a:solidFill>
                  <a:schemeClr val="tx1"/>
                </a:solidFill>
                <a:latin typeface="+mn-lt"/>
                <a:ea typeface="+mn-ea"/>
              </a:defRPr>
            </a:lvl5pPr>
            <a:lvl6pPr marL="25146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420"/>
              </a:spcBef>
              <a:spcAft>
                <a:spcPts val="420"/>
              </a:spcAft>
              <a:buClrTx/>
              <a:buSzTx/>
              <a:buFont typeface="Wingdings" panose="05000000000000000000" pitchFamily="2" charset="2"/>
              <a:buNone/>
              <a:defRPr/>
            </a:pPr>
            <a:r>
              <a:rPr kumimoji="0" lang="en-US" altLang="zh-CN" sz="2250" b="0" i="0" u="none" strike="noStrike" kern="0" cap="none" spc="0" normalizeH="0" baseline="0" noProof="0" dirty="0">
                <a:ln>
                  <a:noFill/>
                </a:ln>
                <a:solidFill>
                  <a:srgbClr val="0000FF"/>
                </a:solidFill>
                <a:effectLst/>
                <a:uLnTx/>
                <a:uFillTx/>
                <a:latin typeface="Arial" panose="020B0604020202020204" pitchFamily="34" charset="0"/>
                <a:ea typeface="黑体" panose="02010609060101010101" pitchFamily="49" charset="-122"/>
                <a:cs typeface="Arial" panose="020B0604020202020204" pitchFamily="34" charset="0"/>
              </a:rPr>
              <a:t>Double-cone ignition scheme (DCI):</a:t>
            </a:r>
            <a:endParaRPr kumimoji="0" lang="en-US" altLang="zh-CN" sz="2250" b="0" i="0" u="none" strike="noStrike" kern="0" cap="none" spc="0" normalizeH="0" baseline="0" noProof="0" dirty="0">
              <a:ln>
                <a:noFill/>
              </a:ln>
              <a:solidFill>
                <a:srgbClr val="0000FF"/>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20" name="图片 19"/>
          <p:cNvPicPr>
            <a:picLocks noChangeAspect="1"/>
          </p:cNvPicPr>
          <p:nvPr/>
        </p:nvPicPr>
        <p:blipFill>
          <a:blip r:embed="rId2"/>
          <a:stretch>
            <a:fillRect/>
          </a:stretch>
        </p:blipFill>
        <p:spPr>
          <a:xfrm>
            <a:off x="7269263" y="1295400"/>
            <a:ext cx="4640112" cy="3189729"/>
          </a:xfrm>
          <a:prstGeom prst="rect">
            <a:avLst/>
          </a:prstGeom>
        </p:spPr>
      </p:pic>
      <p:sp>
        <p:nvSpPr>
          <p:cNvPr id="22" name="矩形 21"/>
          <p:cNvSpPr/>
          <p:nvPr/>
        </p:nvSpPr>
        <p:spPr>
          <a:xfrm>
            <a:off x="1066800" y="1843020"/>
            <a:ext cx="5486399" cy="707886"/>
          </a:xfrm>
          <a:prstGeom prst="rect">
            <a:avLst/>
          </a:prstGeom>
        </p:spPr>
        <p:txBody>
          <a:bodyPr wrap="square">
            <a:spAutoFit/>
          </a:bodyPr>
          <a:lstStyle/>
          <a:p>
            <a:pPr marL="361950" marR="0" lvl="0" indent="-361950" algn="l" defTabSz="642620" rtl="0" eaLnBrk="1" fontAlgn="auto" latinLnBrk="0" hangingPunct="1">
              <a:lnSpc>
                <a:spcPct val="100000"/>
              </a:lnSpc>
              <a:spcBef>
                <a:spcPts val="0"/>
              </a:spcBef>
              <a:spcAft>
                <a:spcPts val="0"/>
              </a:spcAft>
              <a:buClrTx/>
              <a:buSzTx/>
              <a:buFont typeface="+mj-ea"/>
              <a:buAutoNum type="circleNumDbPlain"/>
              <a:defRPr/>
            </a:pPr>
            <a:r>
              <a:rPr kumimoji="1" lang="en-US" altLang="zh-CN" sz="2000" b="0" i="0" u="none" strike="noStrike" kern="1200" cap="none" spc="0" normalizeH="0" baseline="0" noProof="0" dirty="0">
                <a:ln>
                  <a:noFill/>
                </a:ln>
                <a:solidFill>
                  <a:srgbClr val="C00000"/>
                </a:solidFill>
                <a:effectLst/>
                <a:uLnTx/>
                <a:uFillTx/>
                <a:latin typeface="Calibri" panose="020F0502020204030204"/>
                <a:ea typeface="黑体" panose="02010609060101010101" pitchFamily="49" charset="-122"/>
                <a:cs typeface="+mn-cs"/>
              </a:rPr>
              <a:t>Isentropic compression</a:t>
            </a:r>
            <a:endParaRPr kumimoji="1" lang="en-US" altLang="zh-CN" sz="2000" b="0" i="0" u="none" strike="noStrike" kern="1200" cap="none" spc="0" normalizeH="0" baseline="0" noProof="0" dirty="0">
              <a:ln>
                <a:noFill/>
              </a:ln>
              <a:solidFill>
                <a:srgbClr val="C00000"/>
              </a:solidFill>
              <a:effectLst/>
              <a:uLnTx/>
              <a:uFillTx/>
              <a:latin typeface="Calibri" panose="020F0502020204030204"/>
              <a:ea typeface="黑体" panose="02010609060101010101" pitchFamily="49" charset="-122"/>
              <a:cs typeface="+mn-cs"/>
            </a:endParaRPr>
          </a:p>
          <a:p>
            <a:pPr marL="0" marR="0" lvl="0" indent="0" algn="l" defTabSz="642620" rtl="0" eaLnBrk="1" fontAlgn="auto" latinLnBrk="0" hangingPunct="1">
              <a:lnSpc>
                <a:spcPct val="100000"/>
              </a:lnSpc>
              <a:spcBef>
                <a:spcPts val="0"/>
              </a:spcBef>
              <a:spcAft>
                <a:spcPts val="0"/>
              </a:spcAft>
              <a:buClrTx/>
              <a:buSzTx/>
              <a:buFontTx/>
              <a:buNone/>
              <a:defRPr/>
            </a:pPr>
            <a:r>
              <a:rPr kumimoji="1" lang="zh-CN" altLang="en-US" sz="2000" b="0" i="0" u="none" strike="noStrike" kern="1200" cap="none" spc="0" normalizeH="0" baseline="0" noProof="0" dirty="0">
                <a:ln>
                  <a:noFill/>
                </a:ln>
                <a:solidFill>
                  <a:srgbClr val="000000"/>
                </a:solidFill>
                <a:effectLst/>
                <a:uLnTx/>
                <a:uFillTx/>
                <a:latin typeface="Calibri" panose="020F0502020204030204"/>
                <a:ea typeface="黑体" panose="02010609060101010101" pitchFamily="49" charset="-122"/>
                <a:cs typeface="+mn-cs"/>
              </a:rPr>
              <a:t>     </a:t>
            </a:r>
            <a:r>
              <a:rPr kumimoji="1" lang="en-US" altLang="zh-CN" sz="2000" b="0" i="0" u="none" strike="noStrike" kern="1200" cap="none" spc="0" normalizeH="0" baseline="0" noProof="0" dirty="0">
                <a:ln>
                  <a:noFill/>
                </a:ln>
                <a:solidFill>
                  <a:srgbClr val="000000"/>
                </a:solidFill>
                <a:effectLst/>
                <a:uLnTx/>
                <a:uFillTx/>
                <a:latin typeface="Calibri" panose="020F0502020204030204"/>
                <a:ea typeface="黑体" panose="02010609060101010101" pitchFamily="49" charset="-122"/>
                <a:cs typeface="+mn-cs"/>
              </a:rPr>
              <a:t>improve the hydrodynamic instability</a:t>
            </a:r>
            <a:endParaRPr kumimoji="1" lang="en-US" altLang="zh-CN" sz="2000" b="0" i="0" u="none" strike="noStrike" kern="1200" cap="none" spc="0" normalizeH="0" baseline="0" noProof="0" dirty="0">
              <a:ln>
                <a:noFill/>
              </a:ln>
              <a:solidFill>
                <a:srgbClr val="000000"/>
              </a:solidFill>
              <a:effectLst/>
              <a:uLnTx/>
              <a:uFillTx/>
              <a:latin typeface="Calibri" panose="020F0502020204030204"/>
              <a:ea typeface="黑体" panose="02010609060101010101" pitchFamily="49" charset="-122"/>
              <a:cs typeface="+mn-cs"/>
            </a:endParaRPr>
          </a:p>
        </p:txBody>
      </p:sp>
      <p:sp>
        <p:nvSpPr>
          <p:cNvPr id="24" name="矩形 23"/>
          <p:cNvSpPr/>
          <p:nvPr/>
        </p:nvSpPr>
        <p:spPr>
          <a:xfrm>
            <a:off x="1066800" y="2780159"/>
            <a:ext cx="5410199" cy="707886"/>
          </a:xfrm>
          <a:prstGeom prst="rect">
            <a:avLst/>
          </a:prstGeom>
        </p:spPr>
        <p:txBody>
          <a:bodyPr wrap="square">
            <a:spAutoFit/>
          </a:bodyPr>
          <a:lstStyle/>
          <a:p>
            <a:pPr marL="321310" marR="0" lvl="0" indent="-321310" algn="l" defTabSz="642620" rtl="0" eaLnBrk="1" fontAlgn="auto" latinLnBrk="0" hangingPunct="1">
              <a:lnSpc>
                <a:spcPct val="100000"/>
              </a:lnSpc>
              <a:spcBef>
                <a:spcPts val="0"/>
              </a:spcBef>
              <a:spcAft>
                <a:spcPts val="0"/>
              </a:spcAft>
              <a:buClrTx/>
              <a:buSzTx/>
              <a:buFont typeface="+mj-ea"/>
              <a:buAutoNum type="circleNumDbPlain" startAt="2"/>
              <a:defRPr/>
            </a:pPr>
            <a:r>
              <a:rPr kumimoji="1" lang="en-US" altLang="zh-CN" sz="2000" b="0" i="0" u="none" strike="noStrike" kern="1200" cap="none" spc="0" normalizeH="0" baseline="0" noProof="0" dirty="0">
                <a:ln>
                  <a:noFill/>
                </a:ln>
                <a:solidFill>
                  <a:srgbClr val="C00000"/>
                </a:solidFill>
                <a:effectLst/>
                <a:uLnTx/>
                <a:uFillTx/>
                <a:latin typeface="Calibri" panose="020F0502020204030204"/>
                <a:ea typeface="黑体" panose="02010609060101010101" pitchFamily="49" charset="-122"/>
                <a:cs typeface="+mn-cs"/>
              </a:rPr>
              <a:t>Acceleration</a:t>
            </a:r>
            <a:endParaRPr kumimoji="1" lang="en-US" altLang="zh-CN" sz="2000" b="0" i="0" u="none" strike="noStrike" kern="1200" cap="none" spc="0" normalizeH="0" baseline="0" noProof="0" dirty="0">
              <a:ln>
                <a:noFill/>
              </a:ln>
              <a:solidFill>
                <a:srgbClr val="002060"/>
              </a:solidFill>
              <a:effectLst/>
              <a:uLnTx/>
              <a:uFillTx/>
              <a:latin typeface="Calibri" panose="020F0502020204030204"/>
              <a:ea typeface="黑体" panose="02010609060101010101" pitchFamily="49" charset="-122"/>
              <a:cs typeface="+mn-cs"/>
            </a:endParaRPr>
          </a:p>
          <a:p>
            <a:pPr marL="361950" marR="0" lvl="0" indent="-361950" algn="l" defTabSz="642620" rtl="0" eaLnBrk="1" fontAlgn="auto" latinLnBrk="0" hangingPunct="1">
              <a:lnSpc>
                <a:spcPct val="100000"/>
              </a:lnSpc>
              <a:spcBef>
                <a:spcPts val="0"/>
              </a:spcBef>
              <a:spcAft>
                <a:spcPts val="0"/>
              </a:spcAft>
              <a:buClrTx/>
              <a:buSzTx/>
              <a:buFontTx/>
              <a:buNone/>
              <a:defRPr/>
            </a:pPr>
            <a:r>
              <a:rPr kumimoji="1" lang="en-US" altLang="zh-CN" sz="2000" b="0" i="0" u="none" strike="noStrike" kern="1200" cap="none" spc="0" normalizeH="0" baseline="0" noProof="0" dirty="0">
                <a:ln>
                  <a:noFill/>
                </a:ln>
                <a:solidFill>
                  <a:srgbClr val="000000"/>
                </a:solidFill>
                <a:effectLst/>
                <a:uLnTx/>
                <a:uFillTx/>
                <a:latin typeface="Calibri" panose="020F0502020204030204"/>
                <a:ea typeface="黑体" panose="02010609060101010101" pitchFamily="49" charset="-122"/>
                <a:cs typeface="+mn-cs"/>
              </a:rPr>
              <a:t>    increase the target kinetic energy </a:t>
            </a:r>
            <a:endParaRPr kumimoji="1" lang="en-US" altLang="zh-CN" sz="2000" b="0" i="0" u="none" strike="noStrike" kern="1200" cap="none" spc="0" normalizeH="0" baseline="0" noProof="0" dirty="0">
              <a:ln>
                <a:noFill/>
              </a:ln>
              <a:solidFill>
                <a:srgbClr val="000000"/>
              </a:solidFill>
              <a:effectLst/>
              <a:uLnTx/>
              <a:uFillTx/>
              <a:latin typeface="Calibri" panose="020F0502020204030204"/>
              <a:ea typeface="黑体" panose="02010609060101010101" pitchFamily="49" charset="-122"/>
              <a:cs typeface="+mn-cs"/>
            </a:endParaRPr>
          </a:p>
        </p:txBody>
      </p:sp>
      <p:sp>
        <p:nvSpPr>
          <p:cNvPr id="30" name="矩形 29"/>
          <p:cNvSpPr/>
          <p:nvPr/>
        </p:nvSpPr>
        <p:spPr>
          <a:xfrm>
            <a:off x="1066801" y="3633418"/>
            <a:ext cx="5410198" cy="1015663"/>
          </a:xfrm>
          <a:prstGeom prst="rect">
            <a:avLst/>
          </a:prstGeom>
        </p:spPr>
        <p:txBody>
          <a:bodyPr wrap="square">
            <a:spAutoFit/>
          </a:bodyPr>
          <a:lstStyle/>
          <a:p>
            <a:pPr marL="361950" marR="0" lvl="0" indent="-361950" algn="l" defTabSz="642620" rtl="0" eaLnBrk="1" fontAlgn="auto" latinLnBrk="0" hangingPunct="1">
              <a:lnSpc>
                <a:spcPct val="100000"/>
              </a:lnSpc>
              <a:spcBef>
                <a:spcPts val="0"/>
              </a:spcBef>
              <a:spcAft>
                <a:spcPts val="0"/>
              </a:spcAft>
              <a:buClrTx/>
              <a:buSzTx/>
              <a:buFont typeface="+mj-ea"/>
              <a:buAutoNum type="circleNumDbPlain" startAt="3"/>
              <a:defRPr/>
            </a:pPr>
            <a:r>
              <a:rPr kumimoji="1" lang="en-US" altLang="zh-CN" sz="2000" b="0" i="0" u="none" strike="noStrike" kern="1200" cap="none" spc="0" normalizeH="0" baseline="0" noProof="0" dirty="0">
                <a:ln>
                  <a:noFill/>
                </a:ln>
                <a:solidFill>
                  <a:srgbClr val="C00000"/>
                </a:solidFill>
                <a:effectLst/>
                <a:uLnTx/>
                <a:uFillTx/>
                <a:latin typeface="Calibri" panose="020F0502020204030204"/>
                <a:ea typeface="黑体" panose="02010609060101010101" pitchFamily="49" charset="-122"/>
                <a:cs typeface="+mn-cs"/>
              </a:rPr>
              <a:t>Collision of the targets</a:t>
            </a:r>
            <a:endParaRPr kumimoji="1" lang="en-US" altLang="zh-CN" sz="2000" b="0" i="0" u="none" strike="noStrike" kern="1200" cap="none" spc="0" normalizeH="0" baseline="0" noProof="0" dirty="0">
              <a:ln>
                <a:noFill/>
              </a:ln>
              <a:solidFill>
                <a:srgbClr val="C00000"/>
              </a:solidFill>
              <a:effectLst/>
              <a:uLnTx/>
              <a:uFillTx/>
              <a:latin typeface="Calibri" panose="020F0502020204030204"/>
              <a:ea typeface="黑体" panose="02010609060101010101" pitchFamily="49" charset="-122"/>
              <a:cs typeface="+mn-cs"/>
            </a:endParaRPr>
          </a:p>
          <a:p>
            <a:pPr marL="683260" marR="0" lvl="1" indent="-361950" algn="l" defTabSz="642620" rtl="0" eaLnBrk="1" fontAlgn="auto" latinLnBrk="0" hangingPunct="1">
              <a:lnSpc>
                <a:spcPct val="100000"/>
              </a:lnSpc>
              <a:spcBef>
                <a:spcPts val="0"/>
              </a:spcBef>
              <a:spcAft>
                <a:spcPts val="0"/>
              </a:spcAft>
              <a:buClrTx/>
              <a:buSzTx/>
              <a:buFontTx/>
              <a:buNone/>
              <a:defRPr/>
            </a:pPr>
            <a:r>
              <a:rPr kumimoji="1" lang="en-US" altLang="zh-CN" sz="2000" b="0" i="0" u="none" strike="noStrike" kern="1200" cap="none" spc="0" normalizeH="0" baseline="0" noProof="0" dirty="0">
                <a:ln>
                  <a:noFill/>
                </a:ln>
                <a:solidFill>
                  <a:srgbClr val="000000"/>
                </a:solidFill>
                <a:effectLst/>
                <a:uLnTx/>
                <a:uFillTx/>
                <a:latin typeface="Calibri" panose="020F0502020204030204"/>
                <a:ea typeface="黑体" panose="02010609060101010101" pitchFamily="49" charset="-122"/>
                <a:cs typeface="+mn-cs"/>
              </a:rPr>
              <a:t>Double the target density, kinetic energy </a:t>
            </a:r>
            <a:endParaRPr kumimoji="1" lang="en-US" altLang="zh-CN" sz="2000" b="0" i="0" u="none" strike="noStrike" kern="1200" cap="none" spc="0" normalizeH="0" baseline="0" noProof="0" dirty="0">
              <a:ln>
                <a:noFill/>
              </a:ln>
              <a:solidFill>
                <a:srgbClr val="000000"/>
              </a:solidFill>
              <a:effectLst/>
              <a:uLnTx/>
              <a:uFillTx/>
              <a:latin typeface="Calibri" panose="020F0502020204030204"/>
              <a:ea typeface="黑体" panose="02010609060101010101" pitchFamily="49" charset="-122"/>
              <a:cs typeface="+mn-cs"/>
            </a:endParaRPr>
          </a:p>
          <a:p>
            <a:pPr marL="683260" marR="0" lvl="1" indent="-361950" algn="l" defTabSz="642620" rtl="0" eaLnBrk="1" fontAlgn="auto" latinLnBrk="0" hangingPunct="1">
              <a:lnSpc>
                <a:spcPct val="100000"/>
              </a:lnSpc>
              <a:spcBef>
                <a:spcPts val="0"/>
              </a:spcBef>
              <a:spcAft>
                <a:spcPts val="0"/>
              </a:spcAft>
              <a:buClrTx/>
              <a:buSzTx/>
              <a:buFontTx/>
              <a:buNone/>
              <a:defRPr/>
            </a:pPr>
            <a:r>
              <a:rPr kumimoji="1" lang="en-US" altLang="zh-CN" sz="2000" b="0" i="0" u="none" strike="noStrike" kern="1200" cap="none" spc="0" normalizeH="0" baseline="0" noProof="0" dirty="0">
                <a:ln>
                  <a:noFill/>
                </a:ln>
                <a:solidFill>
                  <a:srgbClr val="000000"/>
                </a:solidFill>
                <a:effectLst/>
                <a:uLnTx/>
                <a:uFillTx/>
                <a:latin typeface="Calibri" panose="020F0502020204030204"/>
                <a:ea typeface="黑体" panose="02010609060101010101" pitchFamily="49" charset="-122"/>
                <a:cs typeface="+mn-cs"/>
              </a:rPr>
              <a:t>transfers to internal energy</a:t>
            </a:r>
            <a:endParaRPr kumimoji="1" lang="en-US" altLang="zh-CN" sz="2000" b="0" i="0" u="none" strike="noStrike" kern="1200" cap="none" spc="0" normalizeH="0" baseline="0" noProof="0" dirty="0">
              <a:ln>
                <a:noFill/>
              </a:ln>
              <a:solidFill>
                <a:srgbClr val="000000"/>
              </a:solidFill>
              <a:effectLst/>
              <a:uLnTx/>
              <a:uFillTx/>
              <a:latin typeface="Calibri" panose="020F0502020204030204"/>
              <a:ea typeface="黑体" panose="02010609060101010101" pitchFamily="49" charset="-122"/>
              <a:cs typeface="+mn-cs"/>
            </a:endParaRPr>
          </a:p>
        </p:txBody>
      </p:sp>
      <p:sp>
        <p:nvSpPr>
          <p:cNvPr id="31" name="矩形 30"/>
          <p:cNvSpPr/>
          <p:nvPr/>
        </p:nvSpPr>
        <p:spPr>
          <a:xfrm>
            <a:off x="1051076" y="4753319"/>
            <a:ext cx="5867398" cy="1015663"/>
          </a:xfrm>
          <a:prstGeom prst="rect">
            <a:avLst/>
          </a:prstGeom>
        </p:spPr>
        <p:txBody>
          <a:bodyPr wrap="square">
            <a:spAutoFit/>
          </a:bodyPr>
          <a:lstStyle/>
          <a:p>
            <a:pPr marL="361950" marR="0" lvl="0" indent="-361950" algn="l" defTabSz="642620" rtl="0" eaLnBrk="1" fontAlgn="auto" latinLnBrk="0" hangingPunct="1">
              <a:lnSpc>
                <a:spcPct val="100000"/>
              </a:lnSpc>
              <a:spcBef>
                <a:spcPts val="0"/>
              </a:spcBef>
              <a:spcAft>
                <a:spcPts val="0"/>
              </a:spcAft>
              <a:buClrTx/>
              <a:buSzTx/>
              <a:buFont typeface="+mj-ea"/>
              <a:buAutoNum type="circleNumDbPlain" startAt="4"/>
              <a:defRPr/>
            </a:pPr>
            <a:r>
              <a:rPr kumimoji="1" lang="en-US" altLang="zh-CN" sz="2000" b="0" i="0" u="none" strike="noStrike" kern="1200" cap="none" spc="0" normalizeH="0" baseline="0" noProof="0" dirty="0">
                <a:ln>
                  <a:noFill/>
                </a:ln>
                <a:solidFill>
                  <a:srgbClr val="C00000"/>
                </a:solidFill>
                <a:effectLst/>
                <a:uLnTx/>
                <a:uFillTx/>
                <a:latin typeface="Calibri" panose="020F0502020204030204"/>
                <a:ea typeface="黑体" panose="02010609060101010101" pitchFamily="49" charset="-122"/>
                <a:cs typeface="+mn-cs"/>
              </a:rPr>
              <a:t>Ignition under the presence of external magnetic fields</a:t>
            </a:r>
            <a:endParaRPr kumimoji="1" lang="en-US" altLang="zh-CN" sz="2000" b="0" i="0" u="none" strike="noStrike" kern="1200" cap="none" spc="0" normalizeH="0" baseline="0" noProof="0" dirty="0">
              <a:ln>
                <a:noFill/>
              </a:ln>
              <a:solidFill>
                <a:srgbClr val="002060"/>
              </a:solidFill>
              <a:effectLst/>
              <a:uLnTx/>
              <a:uFillTx/>
              <a:latin typeface="Calibri" panose="020F0502020204030204"/>
              <a:ea typeface="黑体" panose="02010609060101010101" pitchFamily="49" charset="-122"/>
              <a:cs typeface="+mn-cs"/>
            </a:endParaRPr>
          </a:p>
          <a:p>
            <a:pPr marL="361950" marR="0" lvl="0" indent="-361950" algn="l" defTabSz="642620" rtl="0" eaLnBrk="1" fontAlgn="auto" latinLnBrk="0" hangingPunct="1">
              <a:lnSpc>
                <a:spcPct val="100000"/>
              </a:lnSpc>
              <a:spcBef>
                <a:spcPts val="0"/>
              </a:spcBef>
              <a:spcAft>
                <a:spcPts val="0"/>
              </a:spcAft>
              <a:buClrTx/>
              <a:buSzTx/>
              <a:buFontTx/>
              <a:buNone/>
              <a:defRPr/>
            </a:pPr>
            <a:r>
              <a:rPr kumimoji="1" lang="en-US" altLang="zh-CN" sz="2000" b="0" i="0" u="none" strike="noStrike" kern="1200" cap="none" spc="0" normalizeH="0" baseline="0" noProof="0" dirty="0">
                <a:ln>
                  <a:noFill/>
                </a:ln>
                <a:solidFill>
                  <a:srgbClr val="000000"/>
                </a:solidFill>
                <a:effectLst/>
                <a:uLnTx/>
                <a:uFillTx/>
                <a:latin typeface="Calibri" panose="020F0502020204030204"/>
                <a:ea typeface="黑体" panose="02010609060101010101" pitchFamily="49" charset="-122"/>
                <a:cs typeface="+mn-cs"/>
              </a:rPr>
              <a:t>	ignition by the fast electron beam</a:t>
            </a:r>
            <a:endParaRPr kumimoji="1" lang="en-US" altLang="zh-CN" sz="2000" b="0" i="0" u="none" strike="noStrike" kern="1200" cap="none" spc="0" normalizeH="0" baseline="0" noProof="0" dirty="0">
              <a:ln>
                <a:noFill/>
              </a:ln>
              <a:solidFill>
                <a:srgbClr val="000000"/>
              </a:solidFill>
              <a:effectLst/>
              <a:uLnTx/>
              <a:uFillTx/>
              <a:latin typeface="Calibri" panose="020F0502020204030204"/>
              <a:ea typeface="黑体" panose="02010609060101010101" pitchFamily="49" charset="-122"/>
              <a:cs typeface="+mn-cs"/>
            </a:endParaRPr>
          </a:p>
        </p:txBody>
      </p:sp>
      <p:sp>
        <p:nvSpPr>
          <p:cNvPr id="41" name="矩形 40"/>
          <p:cNvSpPr/>
          <p:nvPr/>
        </p:nvSpPr>
        <p:spPr>
          <a:xfrm>
            <a:off x="6691630" y="4343400"/>
            <a:ext cx="5276850" cy="1938020"/>
          </a:xfrm>
          <a:prstGeom prst="rect">
            <a:avLst/>
          </a:prstGeom>
        </p:spPr>
        <p:txBody>
          <a:bodyPr wrap="square">
            <a:spAutoFit/>
          </a:bodyPr>
          <a:lstStyle/>
          <a:p>
            <a:pPr marL="342900" marR="0" lvl="0" indent="-342900" algn="l" defTabSz="914400" rtl="0" fontAlgn="auto">
              <a:lnSpc>
                <a:spcPct val="120000"/>
              </a:lnSpc>
              <a:spcBef>
                <a:spcPts val="0"/>
              </a:spcBef>
              <a:spcAft>
                <a:spcPts val="0"/>
              </a:spcAft>
              <a:buClrTx/>
              <a:buSzTx/>
              <a:buFont typeface="Wingdings" panose="05000000000000000000" charset="0"/>
              <a:buChar char="ü"/>
              <a:defRPr/>
            </a:pPr>
            <a:r>
              <a:rPr lang="en-US" altLang="zh-CN" sz="2000" kern="0" dirty="0">
                <a:solidFill>
                  <a:schemeClr val="accent4">
                    <a:lumMod val="10000"/>
                  </a:schemeClr>
                </a:solidFill>
                <a:ea typeface="黑体" panose="02010609060101010101" pitchFamily="49" charset="-122"/>
                <a:cs typeface="Times New Roman" panose="02020603050405020304" pitchFamily="18" charset="0"/>
                <a:sym typeface="+mn-ea"/>
              </a:rPr>
              <a:t>For the cone with an opening angle of </a:t>
            </a:r>
            <a:r>
              <a:rPr lang="en-US" altLang="zh-CN" sz="2000" kern="0" dirty="0">
                <a:solidFill>
                  <a:srgbClr val="C00000"/>
                </a:solidFill>
                <a:ea typeface="黑体" panose="02010609060101010101" pitchFamily="49" charset="-122"/>
                <a:cs typeface="Times New Roman" panose="02020603050405020304" pitchFamily="18" charset="0"/>
                <a:sym typeface="+mn-ea"/>
              </a:rPr>
              <a:t>100°</a:t>
            </a:r>
            <a:r>
              <a:rPr lang="en-US" altLang="zh-CN" sz="2000" kern="0" dirty="0">
                <a:solidFill>
                  <a:schemeClr val="accent4">
                    <a:lumMod val="10000"/>
                  </a:schemeClr>
                </a:solidFill>
                <a:ea typeface="黑体" panose="02010609060101010101" pitchFamily="49" charset="-122"/>
                <a:cs typeface="Times New Roman" panose="02020603050405020304" pitchFamily="18" charset="0"/>
                <a:sym typeface="+mn-ea"/>
              </a:rPr>
              <a:t>, it corresponds to a solid angle of </a:t>
            </a:r>
            <a:r>
              <a:rPr lang="en-US" altLang="zh-CN" sz="2000" kern="0" dirty="0">
                <a:solidFill>
                  <a:srgbClr val="C00000"/>
                </a:solidFill>
                <a:ea typeface="黑体" panose="02010609060101010101" pitchFamily="49" charset="-122"/>
                <a:cs typeface="Times New Roman" panose="02020603050405020304" pitchFamily="18" charset="0"/>
                <a:sym typeface="+mn-ea"/>
              </a:rPr>
              <a:t>Ω=2.2</a:t>
            </a:r>
            <a:r>
              <a:rPr lang="en-US" altLang="zh-CN" sz="2000" kern="0" dirty="0">
                <a:solidFill>
                  <a:schemeClr val="accent4">
                    <a:lumMod val="10000"/>
                  </a:schemeClr>
                </a:solidFill>
                <a:ea typeface="黑体" panose="02010609060101010101" pitchFamily="49" charset="-122"/>
                <a:cs typeface="Times New Roman" panose="02020603050405020304" pitchFamily="18" charset="0"/>
                <a:sym typeface="+mn-ea"/>
              </a:rPr>
              <a:t> </a:t>
            </a:r>
            <a:endParaRPr lang="en-US" altLang="zh-CN" sz="2000" kern="0" dirty="0">
              <a:solidFill>
                <a:schemeClr val="accent4">
                  <a:lumMod val="10000"/>
                </a:schemeClr>
              </a:solidFill>
              <a:ea typeface="黑体" panose="02010609060101010101" pitchFamily="49" charset="-122"/>
              <a:cs typeface="Times New Roman" panose="02020603050405020304" pitchFamily="18" charset="0"/>
              <a:sym typeface="+mn-ea"/>
            </a:endParaRPr>
          </a:p>
          <a:p>
            <a:pPr marL="342900" marR="0" lvl="0" indent="-342900" algn="l" defTabSz="914400" rtl="0" fontAlgn="auto">
              <a:lnSpc>
                <a:spcPct val="120000"/>
              </a:lnSpc>
              <a:spcBef>
                <a:spcPts val="0"/>
              </a:spcBef>
              <a:spcAft>
                <a:spcPts val="0"/>
              </a:spcAft>
              <a:buClrTx/>
              <a:buSzTx/>
              <a:buFont typeface="Wingdings" panose="05000000000000000000" charset="0"/>
              <a:buChar char="ü"/>
              <a:defRPr/>
            </a:pPr>
            <a:r>
              <a:rPr lang="en-US" altLang="zh-CN" sz="2000" kern="0" dirty="0">
                <a:solidFill>
                  <a:schemeClr val="accent4">
                    <a:lumMod val="10000"/>
                  </a:schemeClr>
                </a:solidFill>
                <a:ea typeface="黑体" panose="02010609060101010101" pitchFamily="49" charset="-122"/>
                <a:cs typeface="Times New Roman" panose="02020603050405020304" pitchFamily="18" charset="0"/>
                <a:sym typeface="+mn-ea"/>
              </a:rPr>
              <a:t>DCI only requires </a:t>
            </a:r>
            <a:r>
              <a:rPr lang="en-US" altLang="zh-CN" sz="2000" kern="0" dirty="0">
                <a:solidFill>
                  <a:srgbClr val="C00000"/>
                </a:solidFill>
                <a:ea typeface="黑体" panose="02010609060101010101" pitchFamily="49" charset="-122"/>
                <a:cs typeface="Times New Roman" panose="02020603050405020304" pitchFamily="18" charset="0"/>
                <a:sym typeface="+mn-ea"/>
              </a:rPr>
              <a:t>2×Ω/4π</a:t>
            </a:r>
            <a:r>
              <a:rPr lang="en-US" altLang="zh-CN" sz="2000" kern="0" dirty="0">
                <a:solidFill>
                  <a:schemeClr val="accent4">
                    <a:lumMod val="10000"/>
                  </a:schemeClr>
                </a:solidFill>
                <a:ea typeface="黑体" panose="02010609060101010101" pitchFamily="49" charset="-122"/>
                <a:cs typeface="Times New Roman" panose="02020603050405020304" pitchFamily="18" charset="0"/>
                <a:sym typeface="+mn-ea"/>
              </a:rPr>
              <a:t> of the laser energy for a traditional spherical target to achieve a similar implosion</a:t>
            </a:r>
            <a:endParaRPr lang="en-US" altLang="zh-CN" sz="2000" b="0" i="0" u="none" strike="noStrike" kern="0" cap="none" spc="0" normalizeH="0" baseline="0" dirty="0">
              <a:solidFill>
                <a:schemeClr val="accent4">
                  <a:lumMod val="10000"/>
                </a:schemeClr>
              </a:solidFill>
              <a:ea typeface="黑体" panose="02010609060101010101" pitchFamily="49" charset="-122"/>
              <a:cs typeface="Times New Roman" panose="02020603050405020304" pitchFamily="18" charset="0"/>
            </a:endParaRPr>
          </a:p>
        </p:txBody>
      </p:sp>
      <p:sp>
        <p:nvSpPr>
          <p:cNvPr id="42" name="TextBox 9"/>
          <p:cNvSpPr txBox="1"/>
          <p:nvPr/>
        </p:nvSpPr>
        <p:spPr>
          <a:xfrm>
            <a:off x="76200" y="6485647"/>
            <a:ext cx="9906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00" dirty="0">
                <a:solidFill>
                  <a:srgbClr val="000000"/>
                </a:solidFill>
              </a:rPr>
              <a:t>Zhang J, Wang W M, Yang X H, et al. Philosophical Transactions of the Royal Society A, 2020, 378(2184): 20200015 </a:t>
            </a:r>
            <a:endParaRPr lang="zh-CN" altLang="zh-CN" sz="1600" dirty="0">
              <a:solidFill>
                <a:srgbClr val="000000"/>
              </a:solidFill>
            </a:endParaRPr>
          </a:p>
        </p:txBody>
      </p:sp>
      <p:sp>
        <p:nvSpPr>
          <p:cNvPr id="4" name="标题 1"/>
          <p:cNvSpPr>
            <a:spLocks noGrp="1"/>
          </p:cNvSpPr>
          <p:nvPr>
            <p:ph type="title"/>
          </p:nvPr>
        </p:nvSpPr>
        <p:spPr>
          <a:xfrm>
            <a:off x="1371600" y="91937"/>
            <a:ext cx="8228707" cy="673076"/>
          </a:xfrm>
        </p:spPr>
        <p:txBody>
          <a:bodyPr vert="horz" wrap="square" lIns="91439" tIns="45719" rIns="91439" bIns="45719" numCol="1" anchorCtr="0" compatLnSpc="1">
            <a:normAutofit fontScale="90000"/>
          </a:bodyPr>
          <a:lstStyle/>
          <a:p>
            <a:pPr>
              <a:defRPr/>
            </a:pPr>
            <a:r>
              <a:rPr lang="en-US" altLang="zh-CN" dirty="0">
                <a:latin typeface="+mn-lt"/>
                <a:ea typeface="黑体" panose="02010609060101010101" pitchFamily="49" charset="-122"/>
              </a:rPr>
              <a:t>1. Background</a:t>
            </a:r>
            <a:endParaRPr lang="en-US" altLang="zh-CN" dirty="0">
              <a:latin typeface="+mn-lt"/>
              <a:ea typeface="黑体" panose="02010609060101010101" pitchFamily="49" charset="-122"/>
            </a:endParaRPr>
          </a:p>
        </p:txBody>
      </p:sp>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Rectangle 5"/>
          <p:cNvSpPr>
            <a:spLocks noChangeArrowheads="1"/>
          </p:cNvSpPr>
          <p:nvPr/>
        </p:nvSpPr>
        <p:spPr bwMode="auto">
          <a:xfrm>
            <a:off x="1524000" y="-129859"/>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spAutoFit/>
          </a:bodyPr>
          <a:lstStyle/>
          <a:p>
            <a:endParaRPr lang="zh-CN" altLang="en-US" sz="1265"/>
          </a:p>
        </p:txBody>
      </p:sp>
      <p:sp>
        <p:nvSpPr>
          <p:cNvPr id="9" name="Rectangle 7"/>
          <p:cNvSpPr>
            <a:spLocks noChangeArrowheads="1"/>
          </p:cNvSpPr>
          <p:nvPr/>
        </p:nvSpPr>
        <p:spPr bwMode="auto">
          <a:xfrm>
            <a:off x="1524000" y="-129859"/>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spAutoFit/>
          </a:bodyPr>
          <a:lstStyle/>
          <a:p>
            <a:endParaRPr lang="zh-CN" altLang="en-US" sz="1265"/>
          </a:p>
        </p:txBody>
      </p:sp>
      <p:sp>
        <p:nvSpPr>
          <p:cNvPr id="11" name="Rectangle 9"/>
          <p:cNvSpPr>
            <a:spLocks noChangeArrowheads="1"/>
          </p:cNvSpPr>
          <p:nvPr/>
        </p:nvSpPr>
        <p:spPr bwMode="auto">
          <a:xfrm>
            <a:off x="1524000" y="-129859"/>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spAutoFit/>
          </a:bodyPr>
          <a:lstStyle/>
          <a:p>
            <a:endParaRPr lang="zh-CN" altLang="en-US" sz="1265"/>
          </a:p>
        </p:txBody>
      </p:sp>
      <p:sp>
        <p:nvSpPr>
          <p:cNvPr id="15" name="矩形 14"/>
          <p:cNvSpPr/>
          <p:nvPr/>
        </p:nvSpPr>
        <p:spPr>
          <a:xfrm>
            <a:off x="197398" y="1812486"/>
            <a:ext cx="5376793" cy="395365"/>
          </a:xfrm>
          <a:prstGeom prst="rect">
            <a:avLst/>
          </a:prstGeom>
        </p:spPr>
        <p:txBody>
          <a:bodyPr wrap="none">
            <a:spAutoFit/>
          </a:bodyPr>
          <a:lstStyle/>
          <a:p>
            <a:r>
              <a:rPr lang="zh-CN" altLang="en-US" sz="1970" dirty="0">
                <a:solidFill>
                  <a:srgbClr val="C00000"/>
                </a:solidFill>
                <a:latin typeface="黑体" panose="02010609060101010101" pitchFamily="49" charset="-122"/>
                <a:ea typeface="黑体" panose="02010609060101010101" pitchFamily="49" charset="-122"/>
              </a:rPr>
              <a:t>（</a:t>
            </a:r>
            <a:r>
              <a:rPr lang="en-US" altLang="zh-CN" sz="1970" dirty="0">
                <a:solidFill>
                  <a:srgbClr val="C00000"/>
                </a:solidFill>
                <a:latin typeface="黑体" panose="02010609060101010101" pitchFamily="49" charset="-122"/>
                <a:ea typeface="黑体" panose="02010609060101010101" pitchFamily="49" charset="-122"/>
              </a:rPr>
              <a:t>1</a:t>
            </a:r>
            <a:r>
              <a:rPr lang="zh-CN" altLang="en-US" sz="1970" dirty="0">
                <a:solidFill>
                  <a:srgbClr val="C00000"/>
                </a:solidFill>
                <a:latin typeface="黑体" panose="02010609060101010101" pitchFamily="49" charset="-122"/>
                <a:ea typeface="黑体" panose="02010609060101010101" pitchFamily="49" charset="-122"/>
              </a:rPr>
              <a:t>）</a:t>
            </a:r>
            <a:r>
              <a:rPr lang="en-US" altLang="zh-CN" sz="1970" dirty="0">
                <a:solidFill>
                  <a:srgbClr val="C00000"/>
                </a:solidFill>
                <a:latin typeface="黑体" panose="02010609060101010101" pitchFamily="49" charset="-122"/>
                <a:ea typeface="黑体" panose="02010609060101010101" pitchFamily="49" charset="-122"/>
              </a:rPr>
              <a:t>Nuckolls’s isentropic compression</a:t>
            </a:r>
            <a:r>
              <a:rPr lang="zh-CN" altLang="en-US" sz="1970" dirty="0">
                <a:solidFill>
                  <a:srgbClr val="C00000"/>
                </a:solidFill>
                <a:latin typeface="黑体" panose="02010609060101010101" pitchFamily="49" charset="-122"/>
                <a:ea typeface="黑体" panose="02010609060101010101" pitchFamily="49" charset="-122"/>
              </a:rPr>
              <a:t>：</a:t>
            </a:r>
            <a:endParaRPr lang="zh-CN" altLang="en-US" sz="1970" dirty="0">
              <a:solidFill>
                <a:srgbClr val="C00000"/>
              </a:solidFill>
              <a:latin typeface="黑体" panose="02010609060101010101" pitchFamily="49" charset="-122"/>
              <a:ea typeface="黑体" panose="02010609060101010101" pitchFamily="49" charset="-122"/>
            </a:endParaRPr>
          </a:p>
        </p:txBody>
      </p:sp>
      <p:sp>
        <p:nvSpPr>
          <p:cNvPr id="30" name="标题 1"/>
          <p:cNvSpPr>
            <a:spLocks noGrp="1"/>
          </p:cNvSpPr>
          <p:nvPr>
            <p:ph type="title"/>
          </p:nvPr>
        </p:nvSpPr>
        <p:spPr>
          <a:xfrm>
            <a:off x="1371600" y="91937"/>
            <a:ext cx="8228707" cy="673076"/>
          </a:xfrm>
        </p:spPr>
        <p:txBody>
          <a:bodyPr vert="horz" wrap="square" lIns="91439" tIns="45719" rIns="91439" bIns="45719" numCol="1" anchorCtr="0" compatLnSpc="1">
            <a:normAutofit fontScale="90000"/>
          </a:bodyPr>
          <a:lstStyle/>
          <a:p>
            <a:pPr>
              <a:defRPr/>
            </a:pPr>
            <a:r>
              <a:rPr lang="en-US" altLang="zh-CN" dirty="0">
                <a:latin typeface="+mn-lt"/>
                <a:ea typeface="黑体" panose="02010609060101010101" pitchFamily="49" charset="-122"/>
              </a:rPr>
              <a:t>1. Background</a:t>
            </a:r>
            <a:endParaRPr lang="en-US" altLang="zh-CN" dirty="0">
              <a:latin typeface="+mn-lt"/>
              <a:ea typeface="黑体" panose="02010609060101010101" pitchFamily="49" charset="-122"/>
            </a:endParaRPr>
          </a:p>
        </p:txBody>
      </p:sp>
      <p:sp>
        <p:nvSpPr>
          <p:cNvPr id="18" name="内容占位符 2"/>
          <p:cNvSpPr>
            <a:spLocks noGrp="1"/>
          </p:cNvSpPr>
          <p:nvPr>
            <p:ph idx="1"/>
          </p:nvPr>
        </p:nvSpPr>
        <p:spPr>
          <a:xfrm>
            <a:off x="565150" y="2207895"/>
            <a:ext cx="2177415" cy="394970"/>
          </a:xfrm>
        </p:spPr>
        <p:txBody>
          <a:bodyPr/>
          <a:lstStyle/>
          <a:p>
            <a:pPr marL="0" indent="0"/>
            <a:r>
              <a:rPr lang="en-US" altLang="zh-CN" sz="2000" dirty="0">
                <a:latin typeface="+mn-lt"/>
                <a:ea typeface="+mn-ea"/>
              </a:rPr>
              <a:t>Laser power</a:t>
            </a:r>
            <a:r>
              <a:rPr lang="zh-CN" altLang="en-US" sz="2000" dirty="0">
                <a:latin typeface="+mn-lt"/>
                <a:ea typeface="+mn-ea"/>
              </a:rPr>
              <a:t>：</a:t>
            </a:r>
            <a:endParaRPr lang="zh-CN" altLang="en-US" sz="2000" dirty="0">
              <a:latin typeface="+mn-lt"/>
              <a:ea typeface="+mn-ea"/>
            </a:endParaRPr>
          </a:p>
        </p:txBody>
      </p:sp>
      <p:sp>
        <p:nvSpPr>
          <p:cNvPr id="19" name="TextBox 4"/>
          <p:cNvSpPr txBox="1"/>
          <p:nvPr/>
        </p:nvSpPr>
        <p:spPr>
          <a:xfrm>
            <a:off x="1107704" y="6192510"/>
            <a:ext cx="4191000" cy="330411"/>
          </a:xfrm>
          <a:prstGeom prst="rect">
            <a:avLst/>
          </a:prstGeom>
          <a:noFill/>
        </p:spPr>
        <p:txBody>
          <a:bodyPr wrap="square" rtlCol="0">
            <a:spAutoFit/>
          </a:bodyPr>
          <a:lstStyle/>
          <a:p>
            <a:r>
              <a:rPr lang="en-US" altLang="zh-CN" sz="1545" dirty="0">
                <a:solidFill>
                  <a:schemeClr val="accent4">
                    <a:lumMod val="10000"/>
                  </a:schemeClr>
                </a:solidFill>
              </a:rPr>
              <a:t>J Nuckolls, et al, Nature 239, 139 (1972)</a:t>
            </a:r>
            <a:endParaRPr lang="zh-CN" altLang="en-US" sz="1545" dirty="0">
              <a:solidFill>
                <a:schemeClr val="accent4">
                  <a:lumMod val="10000"/>
                </a:schemeClr>
              </a:solidFill>
            </a:endParaRPr>
          </a:p>
        </p:txBody>
      </p:sp>
      <p:sp>
        <p:nvSpPr>
          <p:cNvPr id="20" name="Rectangle 2"/>
          <p:cNvSpPr>
            <a:spLocks noChangeArrowheads="1"/>
          </p:cNvSpPr>
          <p:nvPr/>
        </p:nvSpPr>
        <p:spPr bwMode="auto">
          <a:xfrm>
            <a:off x="1524000" y="-129859"/>
            <a:ext cx="129908" cy="25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4294" tIns="32147" rIns="64294" bIns="32147" numCol="1" anchor="ctr" anchorCtr="0" compatLnSpc="1">
            <a:spAutoFit/>
          </a:bodyPr>
          <a:lstStyle/>
          <a:p>
            <a:endParaRPr lang="zh-CN" altLang="en-US" sz="1265"/>
          </a:p>
        </p:txBody>
      </p:sp>
      <p:graphicFrame>
        <p:nvGraphicFramePr>
          <p:cNvPr id="21" name="对象 20"/>
          <p:cNvGraphicFramePr>
            <a:graphicFrameLocks noChangeAspect="1"/>
          </p:cNvGraphicFramePr>
          <p:nvPr/>
        </p:nvGraphicFramePr>
        <p:xfrm>
          <a:off x="2362200" y="2144528"/>
          <a:ext cx="1113874" cy="458653"/>
        </p:xfrm>
        <a:graphic>
          <a:graphicData uri="http://schemas.openxmlformats.org/presentationml/2006/ole">
            <mc:AlternateContent xmlns:mc="http://schemas.openxmlformats.org/markup-compatibility/2006">
              <mc:Choice xmlns:v="urn:schemas-microsoft-com:vml" Requires="v">
                <p:oleObj spid="_x0000_s2" name="Equation" r:id="rId2" imgW="596900" imgH="241300" progId="Equation.DSMT4">
                  <p:embed/>
                </p:oleObj>
              </mc:Choice>
              <mc:Fallback>
                <p:oleObj name="Equation" r:id="rId2" imgW="596900" imgH="241300" progId="Equation.DSMT4">
                  <p:embed/>
                  <p:pic>
                    <p:nvPicPr>
                      <p:cNvPr id="0" name="对象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144528"/>
                        <a:ext cx="1113874" cy="458653"/>
                      </a:xfrm>
                      <a:prstGeom prst="rect">
                        <a:avLst/>
                      </a:prstGeom>
                      <a:noFill/>
                    </p:spPr>
                  </p:pic>
                </p:oleObj>
              </mc:Fallback>
            </mc:AlternateContent>
          </a:graphicData>
        </a:graphic>
      </p:graphicFrame>
      <p:graphicFrame>
        <p:nvGraphicFramePr>
          <p:cNvPr id="22" name="对象 21"/>
          <p:cNvGraphicFramePr>
            <a:graphicFrameLocks noChangeAspect="1"/>
          </p:cNvGraphicFramePr>
          <p:nvPr/>
        </p:nvGraphicFramePr>
        <p:xfrm>
          <a:off x="3581606" y="2133748"/>
          <a:ext cx="1293614" cy="413098"/>
        </p:xfrm>
        <a:graphic>
          <a:graphicData uri="http://schemas.openxmlformats.org/presentationml/2006/ole">
            <mc:AlternateContent xmlns:mc="http://schemas.openxmlformats.org/markup-compatibility/2006">
              <mc:Choice xmlns:v="urn:schemas-microsoft-com:vml" Requires="v">
                <p:oleObj spid="_x0000_s3" name="Equation" r:id="rId4" imgW="17373600" imgH="5486400" progId="Equation.DSMT4">
                  <p:embed/>
                </p:oleObj>
              </mc:Choice>
              <mc:Fallback>
                <p:oleObj name="Equation" r:id="rId4" imgW="17373600" imgH="5486400" progId="Equation.DSMT4">
                  <p:embed/>
                  <p:pic>
                    <p:nvPicPr>
                      <p:cNvPr id="0" name="对象 21"/>
                      <p:cNvPicPr>
                        <a:picLocks noChangeAspect="1" noChangeArrowheads="1"/>
                      </p:cNvPicPr>
                      <p:nvPr/>
                    </p:nvPicPr>
                    <p:blipFill>
                      <a:blip r:embed="rId5"/>
                      <a:srcRect/>
                      <a:stretch>
                        <a:fillRect/>
                      </a:stretch>
                    </p:blipFill>
                    <p:spPr bwMode="auto">
                      <a:xfrm>
                        <a:off x="3581606" y="2133748"/>
                        <a:ext cx="1293614" cy="413098"/>
                      </a:xfrm>
                      <a:prstGeom prst="rect">
                        <a:avLst/>
                      </a:prstGeom>
                      <a:noFill/>
                    </p:spPr>
                  </p:pic>
                </p:oleObj>
              </mc:Fallback>
            </mc:AlternateContent>
          </a:graphicData>
        </a:graphic>
      </p:graphicFrame>
      <p:graphicFrame>
        <p:nvGraphicFramePr>
          <p:cNvPr id="23" name="对象 22"/>
          <p:cNvGraphicFramePr>
            <a:graphicFrameLocks noChangeAspect="1"/>
          </p:cNvGraphicFramePr>
          <p:nvPr/>
        </p:nvGraphicFramePr>
        <p:xfrm>
          <a:off x="623407" y="2678772"/>
          <a:ext cx="730051" cy="413888"/>
        </p:xfrm>
        <a:graphic>
          <a:graphicData uri="http://schemas.openxmlformats.org/presentationml/2006/ole">
            <mc:AlternateContent xmlns:mc="http://schemas.openxmlformats.org/markup-compatibility/2006">
              <mc:Choice xmlns:v="urn:schemas-microsoft-com:vml" Requires="v">
                <p:oleObj spid="_x0000_s4" name="Equation" r:id="rId6" imgW="406400" imgH="228600" progId="Equation.DSMT4">
                  <p:embed/>
                </p:oleObj>
              </mc:Choice>
              <mc:Fallback>
                <p:oleObj name="Equation" r:id="rId6" imgW="406400" imgH="228600" progId="Equation.DSMT4">
                  <p:embed/>
                  <p:pic>
                    <p:nvPicPr>
                      <p:cNvPr id="0" name="对象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407" y="2678772"/>
                        <a:ext cx="730051" cy="413888"/>
                      </a:xfrm>
                      <a:prstGeom prst="rect">
                        <a:avLst/>
                      </a:prstGeom>
                      <a:noFill/>
                    </p:spPr>
                  </p:pic>
                </p:oleObj>
              </mc:Fallback>
            </mc:AlternateContent>
          </a:graphicData>
        </a:graphic>
      </p:graphicFrame>
      <p:graphicFrame>
        <p:nvGraphicFramePr>
          <p:cNvPr id="24" name="对象 23"/>
          <p:cNvGraphicFramePr>
            <a:graphicFrameLocks noChangeAspect="1"/>
          </p:cNvGraphicFramePr>
          <p:nvPr/>
        </p:nvGraphicFramePr>
        <p:xfrm>
          <a:off x="565983" y="3127953"/>
          <a:ext cx="1400463" cy="644310"/>
        </p:xfrm>
        <a:graphic>
          <a:graphicData uri="http://schemas.openxmlformats.org/presentationml/2006/ole">
            <mc:AlternateContent xmlns:mc="http://schemas.openxmlformats.org/markup-compatibility/2006">
              <mc:Choice xmlns:v="urn:schemas-microsoft-com:vml" Requires="v">
                <p:oleObj spid="_x0000_s5" name="Equation" r:id="rId8" imgW="21945600" imgH="10058400" progId="Equation.DSMT4">
                  <p:embed/>
                </p:oleObj>
              </mc:Choice>
              <mc:Fallback>
                <p:oleObj name="Equation" r:id="rId8" imgW="21945600" imgH="10058400" progId="Equation.DSMT4">
                  <p:embed/>
                  <p:pic>
                    <p:nvPicPr>
                      <p:cNvPr id="0" name="对象 23"/>
                      <p:cNvPicPr>
                        <a:picLocks noChangeAspect="1" noChangeArrowheads="1"/>
                      </p:cNvPicPr>
                      <p:nvPr/>
                    </p:nvPicPr>
                    <p:blipFill>
                      <a:blip r:embed="rId9"/>
                      <a:srcRect/>
                      <a:stretch>
                        <a:fillRect/>
                      </a:stretch>
                    </p:blipFill>
                    <p:spPr bwMode="auto">
                      <a:xfrm>
                        <a:off x="565983" y="3127953"/>
                        <a:ext cx="1400463" cy="644310"/>
                      </a:xfrm>
                      <a:prstGeom prst="rect">
                        <a:avLst/>
                      </a:prstGeom>
                      <a:noFill/>
                    </p:spPr>
                  </p:pic>
                </p:oleObj>
              </mc:Fallback>
            </mc:AlternateContent>
          </a:graphicData>
        </a:graphic>
      </p:graphicFrame>
      <p:sp>
        <p:nvSpPr>
          <p:cNvPr id="27" name="Rectangle 9"/>
          <p:cNvSpPr>
            <a:spLocks noChangeArrowheads="1"/>
          </p:cNvSpPr>
          <p:nvPr/>
        </p:nvSpPr>
        <p:spPr bwMode="auto">
          <a:xfrm>
            <a:off x="1447801" y="2549722"/>
            <a:ext cx="3656219" cy="67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ctr" anchorCtr="0" compatLnSpc="1">
            <a:spAutoFit/>
          </a:bodyPr>
          <a:lstStyle/>
          <a:p>
            <a:pPr defTabSz="642620" fontAlgn="base">
              <a:spcBef>
                <a:spcPct val="0"/>
              </a:spcBef>
              <a:spcAft>
                <a:spcPct val="0"/>
              </a:spcAft>
            </a:pPr>
            <a:r>
              <a:rPr lang="en-US" altLang="zh-CN" sz="1970" dirty="0">
                <a:solidFill>
                  <a:schemeClr val="accent4">
                    <a:lumMod val="10000"/>
                  </a:schemeClr>
                </a:solidFill>
                <a:ea typeface="黑体" panose="02010609060101010101" pitchFamily="49" charset="-122"/>
                <a:cs typeface="Times New Roman" panose="02020603050405020304" pitchFamily="18" charset="0"/>
              </a:rPr>
              <a:t>is the shock generated by P</a:t>
            </a:r>
            <a:r>
              <a:rPr lang="en-US" altLang="zh-CN" sz="1970" baseline="-30000" dirty="0">
                <a:solidFill>
                  <a:schemeClr val="accent4">
                    <a:lumMod val="10000"/>
                  </a:schemeClr>
                </a:solidFill>
                <a:ea typeface="黑体" panose="02010609060101010101" pitchFamily="49" charset="-122"/>
                <a:cs typeface="Times New Roman" panose="02020603050405020304" pitchFamily="18" charset="0"/>
              </a:rPr>
              <a:t>0 </a:t>
            </a:r>
            <a:r>
              <a:rPr lang="en-US" altLang="zh-CN" sz="1970" dirty="0">
                <a:solidFill>
                  <a:schemeClr val="accent4">
                    <a:lumMod val="10000"/>
                  </a:schemeClr>
                </a:solidFill>
                <a:ea typeface="黑体" panose="02010609060101010101" pitchFamily="49" charset="-122"/>
                <a:cs typeface="Times New Roman" panose="02020603050405020304" pitchFamily="18" charset="0"/>
              </a:rPr>
              <a:t>reaches the center of the target.</a:t>
            </a:r>
            <a:endParaRPr lang="zh-CN" altLang="en-US" sz="1970" dirty="0">
              <a:solidFill>
                <a:schemeClr val="accent4">
                  <a:lumMod val="10000"/>
                </a:schemeClr>
              </a:solidFill>
              <a:ea typeface="黑体" panose="02010609060101010101" pitchFamily="49" charset="-122"/>
              <a:cs typeface="宋体" panose="02010600030101010101" pitchFamily="2" charset="-122"/>
            </a:endParaRPr>
          </a:p>
        </p:txBody>
      </p:sp>
      <p:pic>
        <p:nvPicPr>
          <p:cNvPr id="28" name="图片 27"/>
          <p:cNvPicPr/>
          <p:nvPr/>
        </p:nvPicPr>
        <p:blipFill>
          <a:blip r:embed="rId10"/>
          <a:stretch>
            <a:fillRect/>
          </a:stretch>
        </p:blipFill>
        <p:spPr>
          <a:xfrm>
            <a:off x="1981200" y="3563082"/>
            <a:ext cx="3429000" cy="1710745"/>
          </a:xfrm>
          <a:prstGeom prst="rect">
            <a:avLst/>
          </a:prstGeom>
        </p:spPr>
      </p:pic>
      <mc:AlternateContent xmlns:mc="http://schemas.openxmlformats.org/markup-compatibility/2006">
        <mc:Choice xmlns:a14="http://schemas.microsoft.com/office/drawing/2010/main" Requires="a14">
          <p:sp>
            <p:nvSpPr>
              <p:cNvPr id="29" name="Rectangle 9"/>
              <p:cNvSpPr>
                <a:spLocks noChangeArrowheads="1"/>
              </p:cNvSpPr>
              <p:nvPr/>
            </p:nvSpPr>
            <p:spPr bwMode="auto">
              <a:xfrm>
                <a:off x="1447801" y="5200081"/>
                <a:ext cx="3886200" cy="89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294" tIns="32147" rIns="64294" bIns="32147" numCol="1" anchor="ctr" anchorCtr="0" compatLnSpc="1">
                <a:spAutoFit/>
              </a:bodyPr>
              <a:lstStyle/>
              <a:p>
                <a:pPr defTabSz="642620" fontAlgn="base">
                  <a:spcBef>
                    <a:spcPct val="0"/>
                  </a:spcBef>
                  <a:spcAft>
                    <a:spcPct val="0"/>
                  </a:spcAft>
                </a:pPr>
                <a:r>
                  <a:rPr lang="en-US" altLang="zh-CN" dirty="0">
                    <a:solidFill>
                      <a:schemeClr val="accent4">
                        <a:lumMod val="10000"/>
                      </a:schemeClr>
                    </a:solidFill>
                    <a:ea typeface="黑体" panose="02010609060101010101" pitchFamily="49" charset="-122"/>
                    <a:cs typeface="Times New Roman" panose="02020603050405020304" pitchFamily="18" charset="0"/>
                  </a:rPr>
                  <a:t>Laser of 60 kJ energy and 1</a:t>
                </a:r>
                <a14:m>
                  <m:oMath xmlns:m="http://schemas.openxmlformats.org/officeDocument/2006/math">
                    <m:r>
                      <a:rPr lang="zh-CN" altLang="en-US" i="1">
                        <a:solidFill>
                          <a:schemeClr val="accent4">
                            <a:lumMod val="10000"/>
                          </a:schemeClr>
                        </a:solidFill>
                        <a:latin typeface="Cambria Math" panose="02040503050406030204" pitchFamily="18" charset="0"/>
                        <a:ea typeface="黑体" panose="02010609060101010101" pitchFamily="49" charset="-122"/>
                        <a:cs typeface="Times New Roman" panose="02020603050405020304" pitchFamily="18" charset="0"/>
                      </a:rPr>
                      <m:t>𝜇</m:t>
                    </m:r>
                    <m:r>
                      <a:rPr lang="en-US" altLang="zh-CN" i="1">
                        <a:solidFill>
                          <a:schemeClr val="accent4">
                            <a:lumMod val="10000"/>
                          </a:schemeClr>
                        </a:solidFill>
                        <a:latin typeface="Cambria Math" panose="02040503050406030204" pitchFamily="18" charset="0"/>
                        <a:ea typeface="黑体" panose="02010609060101010101" pitchFamily="49" charset="-122"/>
                        <a:cs typeface="Times New Roman" panose="02020603050405020304" pitchFamily="18" charset="0"/>
                      </a:rPr>
                      <m:t>𝑚</m:t>
                    </m:r>
                  </m:oMath>
                </a14:m>
                <a:r>
                  <a:rPr lang="zh-CN" altLang="en-US" dirty="0">
                    <a:solidFill>
                      <a:schemeClr val="accent4">
                        <a:lumMod val="10000"/>
                      </a:schemeClr>
                    </a:solidFill>
                    <a:ea typeface="黑体" panose="02010609060101010101" pitchFamily="49" charset="-122"/>
                    <a:cs typeface="宋体" panose="02010600030101010101" pitchFamily="2" charset="-122"/>
                  </a:rPr>
                  <a:t> </a:t>
                </a:r>
                <a:r>
                  <a:rPr lang="en-US" altLang="zh-CN" dirty="0">
                    <a:solidFill>
                      <a:schemeClr val="accent4">
                        <a:lumMod val="10000"/>
                      </a:schemeClr>
                    </a:solidFill>
                    <a:ea typeface="黑体" panose="02010609060101010101" pitchFamily="49" charset="-122"/>
                    <a:cs typeface="宋体" panose="02010600030101010101" pitchFamily="2" charset="-122"/>
                  </a:rPr>
                  <a:t>wavelength irradiation on a target of 0.4mm diameter.</a:t>
                </a:r>
                <a:endParaRPr lang="zh-CN" altLang="en-US" dirty="0">
                  <a:solidFill>
                    <a:schemeClr val="accent4">
                      <a:lumMod val="10000"/>
                    </a:schemeClr>
                  </a:solidFill>
                  <a:ea typeface="黑体" panose="02010609060101010101" pitchFamily="49" charset="-122"/>
                  <a:cs typeface="宋体" panose="02010600030101010101" pitchFamily="2" charset="-122"/>
                </a:endParaRPr>
              </a:p>
            </p:txBody>
          </p:sp>
        </mc:Choice>
        <mc:Fallback>
          <p:sp>
            <p:nvSpPr>
              <p:cNvPr id="29" name="Rectangle 9"/>
              <p:cNvSpPr>
                <a:spLocks noRot="1" noChangeAspect="1" noMove="1" noResize="1" noEditPoints="1" noAdjustHandles="1" noChangeArrowheads="1" noChangeShapeType="1" noTextEdit="1"/>
              </p:cNvSpPr>
              <p:nvPr/>
            </p:nvSpPr>
            <p:spPr bwMode="auto">
              <a:xfrm>
                <a:off x="1447801" y="5200081"/>
                <a:ext cx="3886200" cy="895919"/>
              </a:xfrm>
              <a:prstGeom prst="rect">
                <a:avLst/>
              </a:prstGeom>
              <a:blipFill rotWithShape="1">
                <a:blip r:embed="rId11"/>
                <a:stretch>
                  <a:fillRect t="-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grpSp>
        <p:nvGrpSpPr>
          <p:cNvPr id="8" name="组合 7"/>
          <p:cNvGrpSpPr/>
          <p:nvPr/>
        </p:nvGrpSpPr>
        <p:grpSpPr>
          <a:xfrm>
            <a:off x="391915" y="3894290"/>
            <a:ext cx="1377869" cy="1410027"/>
            <a:chOff x="2051131" y="3473470"/>
            <a:chExt cx="2083546" cy="2127557"/>
          </a:xfrm>
        </p:grpSpPr>
        <p:sp>
          <p:nvSpPr>
            <p:cNvPr id="6" name="圆: 空心 1"/>
            <p:cNvSpPr/>
            <p:nvPr/>
          </p:nvSpPr>
          <p:spPr bwMode="auto">
            <a:xfrm>
              <a:off x="2507900" y="3881044"/>
              <a:ext cx="1260000" cy="1260000"/>
            </a:xfrm>
            <a:prstGeom prst="donut">
              <a:avLst>
                <a:gd name="adj" fmla="val 8631"/>
              </a:avLst>
            </a:prstGeom>
            <a:solidFill>
              <a:schemeClr val="tx1">
                <a:lumMod val="65000"/>
              </a:schemeClr>
            </a:solidFill>
            <a:ln>
              <a:noFill/>
            </a:ln>
            <a:effectLst/>
          </p:spPr>
          <p:txBody>
            <a:bodyPr vert="horz" wrap="square" lIns="90000" tIns="46800" rIns="90000" bIns="46800" numCol="1" rtlCol="0" anchor="t" anchorCtr="0" compatLnSpc="1">
              <a:spAutoFit/>
            </a:bodyPr>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3200" b="0" i="0" u="none" strike="noStrike" cap="none" normalizeH="0" baseline="0" dirty="0">
                <a:ln>
                  <a:noFill/>
                </a:ln>
                <a:solidFill>
                  <a:srgbClr val="00FFFF"/>
                </a:solidFill>
                <a:effectLst/>
                <a:latin typeface="Bookman Old Style" panose="02050604050505020204" pitchFamily="18" charset="0"/>
                <a:ea typeface="宋体" panose="02010600030101010101" pitchFamily="2" charset="-122"/>
              </a:endParaRPr>
            </a:p>
          </p:txBody>
        </p:sp>
        <p:sp>
          <p:nvSpPr>
            <p:cNvPr id="10" name="箭头: 右 2"/>
            <p:cNvSpPr/>
            <p:nvPr/>
          </p:nvSpPr>
          <p:spPr bwMode="auto">
            <a:xfrm rot="5400000">
              <a:off x="2947400" y="3522653"/>
              <a:ext cx="381000" cy="282634"/>
            </a:xfrm>
            <a:prstGeom prst="rightArrow">
              <a:avLst/>
            </a:prstGeom>
            <a:solidFill>
              <a:srgbClr val="FF0000"/>
            </a:solidFill>
            <a:ln>
              <a:noFill/>
            </a:ln>
            <a:effectLst/>
          </p:spPr>
          <p:txBody>
            <a:bodyPr vert="horz" wrap="square" lIns="90000" tIns="46800" rIns="90000" bIns="46800" numCol="1" rtlCol="0" anchor="t" anchorCtr="0" compatLnSpc="1">
              <a:spAutoFit/>
            </a:bodyPr>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3200" b="0" i="0" u="none" strike="noStrike" cap="none" normalizeH="0" baseline="0">
                <a:ln>
                  <a:noFill/>
                </a:ln>
                <a:solidFill>
                  <a:srgbClr val="00FFFF"/>
                </a:solidFill>
                <a:effectLst/>
                <a:latin typeface="Bookman Old Style" panose="02050604050505020204" pitchFamily="18" charset="0"/>
                <a:ea typeface="宋体" panose="02010600030101010101" pitchFamily="2" charset="-122"/>
              </a:endParaRPr>
            </a:p>
          </p:txBody>
        </p:sp>
        <p:sp>
          <p:nvSpPr>
            <p:cNvPr id="12" name="箭头: 右 3"/>
            <p:cNvSpPr/>
            <p:nvPr/>
          </p:nvSpPr>
          <p:spPr bwMode="auto">
            <a:xfrm>
              <a:off x="2051131" y="4377061"/>
              <a:ext cx="381000" cy="282634"/>
            </a:xfrm>
            <a:prstGeom prst="rightArrow">
              <a:avLst/>
            </a:prstGeom>
            <a:solidFill>
              <a:srgbClr val="FF0000"/>
            </a:solidFill>
            <a:ln>
              <a:noFill/>
            </a:ln>
            <a:effectLst/>
          </p:spPr>
          <p:txBody>
            <a:bodyPr vert="horz" wrap="square" lIns="90000" tIns="46800" rIns="90000" bIns="46800" numCol="1" rtlCol="0" anchor="t" anchorCtr="0" compatLnSpc="1">
              <a:spAutoFit/>
            </a:bodyPr>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3200" b="0" i="0" u="none" strike="noStrike" cap="none" normalizeH="0" baseline="0">
                <a:ln>
                  <a:noFill/>
                </a:ln>
                <a:solidFill>
                  <a:srgbClr val="00FFFF"/>
                </a:solidFill>
                <a:effectLst/>
                <a:latin typeface="Bookman Old Style" panose="02050604050505020204" pitchFamily="18" charset="0"/>
                <a:ea typeface="宋体" panose="02010600030101010101" pitchFamily="2" charset="-122"/>
              </a:endParaRPr>
            </a:p>
          </p:txBody>
        </p:sp>
        <p:sp>
          <p:nvSpPr>
            <p:cNvPr id="13" name="箭头: 右 4"/>
            <p:cNvSpPr/>
            <p:nvPr/>
          </p:nvSpPr>
          <p:spPr bwMode="auto">
            <a:xfrm rot="16200000">
              <a:off x="2903974" y="5269210"/>
              <a:ext cx="381000" cy="282634"/>
            </a:xfrm>
            <a:prstGeom prst="rightArrow">
              <a:avLst/>
            </a:prstGeom>
            <a:solidFill>
              <a:srgbClr val="FF0000"/>
            </a:solidFill>
            <a:ln>
              <a:noFill/>
            </a:ln>
            <a:effectLst/>
          </p:spPr>
          <p:txBody>
            <a:bodyPr vert="horz" wrap="square" lIns="90000" tIns="46800" rIns="90000" bIns="46800" numCol="1" rtlCol="0" anchor="t" anchorCtr="0" compatLnSpc="1">
              <a:spAutoFit/>
            </a:bodyPr>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3200" b="0" i="0" u="none" strike="noStrike" cap="none" normalizeH="0" baseline="0">
                <a:ln>
                  <a:noFill/>
                </a:ln>
                <a:solidFill>
                  <a:srgbClr val="00FFFF"/>
                </a:solidFill>
                <a:effectLst/>
                <a:latin typeface="Bookman Old Style" panose="02050604050505020204" pitchFamily="18" charset="0"/>
                <a:ea typeface="宋体" panose="02010600030101010101" pitchFamily="2" charset="-122"/>
              </a:endParaRPr>
            </a:p>
          </p:txBody>
        </p:sp>
        <p:sp>
          <p:nvSpPr>
            <p:cNvPr id="14" name="箭头: 右 5"/>
            <p:cNvSpPr/>
            <p:nvPr/>
          </p:nvSpPr>
          <p:spPr bwMode="auto">
            <a:xfrm rot="10800000">
              <a:off x="3774677" y="4377061"/>
              <a:ext cx="360000" cy="282634"/>
            </a:xfrm>
            <a:prstGeom prst="rightArrow">
              <a:avLst/>
            </a:prstGeom>
            <a:solidFill>
              <a:srgbClr val="FF0000"/>
            </a:solidFill>
            <a:ln>
              <a:noFill/>
            </a:ln>
            <a:effectLst/>
          </p:spPr>
          <p:txBody>
            <a:bodyPr vert="horz" wrap="square" lIns="90000" tIns="46800" rIns="90000" bIns="46800" numCol="1" rtlCol="0" anchor="t" anchorCtr="0" compatLnSpc="1">
              <a:spAutoFit/>
            </a:bodyPr>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3200" b="0" i="0" u="none" strike="noStrike" cap="none" normalizeH="0" baseline="0">
                <a:ln>
                  <a:noFill/>
                </a:ln>
                <a:solidFill>
                  <a:srgbClr val="00FFFF"/>
                </a:solidFill>
                <a:effectLst/>
                <a:latin typeface="Bookman Old Style" panose="02050604050505020204" pitchFamily="18" charset="0"/>
                <a:ea typeface="宋体" panose="02010600030101010101" pitchFamily="2" charset="-122"/>
              </a:endParaRPr>
            </a:p>
          </p:txBody>
        </p:sp>
      </p:grpSp>
      <p:sp>
        <p:nvSpPr>
          <p:cNvPr id="16" name="圆角矩形 16"/>
          <p:cNvSpPr/>
          <p:nvPr/>
        </p:nvSpPr>
        <p:spPr bwMode="auto">
          <a:xfrm>
            <a:off x="71120" y="1745615"/>
            <a:ext cx="6043930" cy="4891405"/>
          </a:xfrm>
          <a:prstGeom prst="roundRect">
            <a:avLst/>
          </a:prstGeom>
          <a:noFill/>
          <a:ln w="19050" cap="flat" cmpd="sng" algn="ctr">
            <a:solidFill>
              <a:srgbClr val="0070C0"/>
            </a:solidFill>
            <a:prstDash val="solid"/>
            <a:round/>
            <a:headEnd type="none" w="med" len="med"/>
            <a:tailEnd type="none" w="med" len="med"/>
          </a:ln>
          <a:effectLst/>
        </p:spPr>
        <p:txBody>
          <a:bodyPr vert="horz" wrap="square" lIns="64294" tIns="32147" rIns="64294" bIns="32147" numCol="1" rtlCol="0" anchor="t" anchorCtr="0" compatLnSpc="1"/>
          <a:lstStyle/>
          <a:p>
            <a:pPr defTabSz="914400" fontAlgn="base">
              <a:spcBef>
                <a:spcPct val="0"/>
              </a:spcBef>
              <a:spcAft>
                <a:spcPct val="0"/>
              </a:spcAft>
            </a:pPr>
            <a:endParaRPr lang="zh-CN" altLang="en-US" sz="1830">
              <a:latin typeface="Arial" panose="020B0604020202020204" pitchFamily="34" charset="0"/>
              <a:ea typeface="宋体" panose="02010600030101010101" pitchFamily="2" charset="-122"/>
            </a:endParaRPr>
          </a:p>
        </p:txBody>
      </p:sp>
      <p:pic>
        <p:nvPicPr>
          <p:cNvPr id="17"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58000" y="4385945"/>
            <a:ext cx="1861820" cy="153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5" name="对象 24"/>
          <p:cNvGraphicFramePr>
            <a:graphicFrameLocks noChangeAspect="1"/>
          </p:cNvGraphicFramePr>
          <p:nvPr/>
        </p:nvGraphicFramePr>
        <p:xfrm>
          <a:off x="6526174" y="2723115"/>
          <a:ext cx="2316120" cy="757917"/>
        </p:xfrm>
        <a:graphic>
          <a:graphicData uri="http://schemas.openxmlformats.org/presentationml/2006/ole">
            <mc:AlternateContent xmlns:mc="http://schemas.openxmlformats.org/markup-compatibility/2006">
              <mc:Choice xmlns:v="urn:schemas-microsoft-com:vml" Requires="v">
                <p:oleObj spid="_x0000_s26" name="Equation" r:id="rId13" imgW="1562100" imgH="508000" progId="Equation.DSMT4">
                  <p:embed/>
                </p:oleObj>
              </mc:Choice>
              <mc:Fallback>
                <p:oleObj name="Equation" r:id="rId13" imgW="1562100" imgH="508000" progId="Equation.DSMT4">
                  <p:embed/>
                  <p:pic>
                    <p:nvPicPr>
                      <p:cNvPr id="0" name="对象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26174" y="2723115"/>
                        <a:ext cx="2316120" cy="757917"/>
                      </a:xfrm>
                      <a:prstGeom prst="rect">
                        <a:avLst/>
                      </a:prstGeom>
                      <a:noFill/>
                    </p:spPr>
                  </p:pic>
                </p:oleObj>
              </mc:Fallback>
            </mc:AlternateContent>
          </a:graphicData>
        </a:graphic>
      </p:graphicFrame>
      <p:graphicFrame>
        <p:nvGraphicFramePr>
          <p:cNvPr id="31" name="对象 30"/>
          <p:cNvGraphicFramePr>
            <a:graphicFrameLocks noChangeAspect="1"/>
          </p:cNvGraphicFramePr>
          <p:nvPr/>
        </p:nvGraphicFramePr>
        <p:xfrm>
          <a:off x="6477154" y="3581634"/>
          <a:ext cx="2393108" cy="764465"/>
        </p:xfrm>
        <a:graphic>
          <a:graphicData uri="http://schemas.openxmlformats.org/presentationml/2006/ole">
            <mc:AlternateContent xmlns:mc="http://schemas.openxmlformats.org/markup-compatibility/2006">
              <mc:Choice xmlns:v="urn:schemas-microsoft-com:vml" Requires="v">
                <p:oleObj spid="_x0000_s32" name="Equation" r:id="rId15" imgW="1600200" imgH="508000" progId="Equation.DSMT4">
                  <p:embed/>
                </p:oleObj>
              </mc:Choice>
              <mc:Fallback>
                <p:oleObj name="Equation" r:id="rId15" imgW="1600200" imgH="508000" progId="Equation.DSMT4">
                  <p:embed/>
                  <p:pic>
                    <p:nvPicPr>
                      <p:cNvPr id="0" name="对象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77154" y="3581634"/>
                        <a:ext cx="2393108" cy="764465"/>
                      </a:xfrm>
                      <a:prstGeom prst="rect">
                        <a:avLst/>
                      </a:prstGeom>
                      <a:noFill/>
                    </p:spPr>
                  </p:pic>
                </p:oleObj>
              </mc:Fallback>
            </mc:AlternateContent>
          </a:graphicData>
        </a:graphic>
      </p:graphicFrame>
      <p:graphicFrame>
        <p:nvGraphicFramePr>
          <p:cNvPr id="33" name="对象 32"/>
          <p:cNvGraphicFramePr>
            <a:graphicFrameLocks noChangeAspect="1"/>
          </p:cNvGraphicFramePr>
          <p:nvPr/>
        </p:nvGraphicFramePr>
        <p:xfrm>
          <a:off x="9361011" y="2419400"/>
          <a:ext cx="2241120" cy="753695"/>
        </p:xfrm>
        <a:graphic>
          <a:graphicData uri="http://schemas.openxmlformats.org/presentationml/2006/ole">
            <mc:AlternateContent xmlns:mc="http://schemas.openxmlformats.org/markup-compatibility/2006">
              <mc:Choice xmlns:v="urn:schemas-microsoft-com:vml" Requires="v">
                <p:oleObj spid="_x0000_s34" name="Equation" r:id="rId17" imgW="1422400" imgH="482600" progId="Equation.DSMT4">
                  <p:embed/>
                </p:oleObj>
              </mc:Choice>
              <mc:Fallback>
                <p:oleObj name="Equation" r:id="rId17" imgW="1422400" imgH="482600" progId="Equation.DSMT4">
                  <p:embed/>
                  <p:pic>
                    <p:nvPicPr>
                      <p:cNvPr id="0" name="对象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61011" y="2419400"/>
                        <a:ext cx="2241120" cy="753695"/>
                      </a:xfrm>
                      <a:prstGeom prst="rect">
                        <a:avLst/>
                      </a:prstGeom>
                      <a:noFill/>
                    </p:spPr>
                  </p:pic>
                </p:oleObj>
              </mc:Fallback>
            </mc:AlternateContent>
          </a:graphicData>
        </a:graphic>
      </p:graphicFrame>
      <p:sp>
        <p:nvSpPr>
          <p:cNvPr id="35" name="矩形 34"/>
          <p:cNvSpPr/>
          <p:nvPr/>
        </p:nvSpPr>
        <p:spPr>
          <a:xfrm>
            <a:off x="6705324" y="1904947"/>
            <a:ext cx="5009792" cy="698396"/>
          </a:xfrm>
          <a:prstGeom prst="rect">
            <a:avLst/>
          </a:prstGeom>
        </p:spPr>
        <p:txBody>
          <a:bodyPr wrap="square">
            <a:spAutoFit/>
          </a:bodyPr>
          <a:lstStyle/>
          <a:p>
            <a:r>
              <a:rPr lang="zh-CN" altLang="en-US" sz="1970" dirty="0">
                <a:solidFill>
                  <a:srgbClr val="C00000"/>
                </a:solidFill>
                <a:latin typeface="黑体" panose="02010609060101010101" pitchFamily="49" charset="-122"/>
                <a:ea typeface="黑体" panose="02010609060101010101" pitchFamily="49" charset="-122"/>
              </a:rPr>
              <a:t>（</a:t>
            </a:r>
            <a:r>
              <a:rPr lang="en-US" altLang="zh-CN" sz="1970" dirty="0">
                <a:solidFill>
                  <a:srgbClr val="C00000"/>
                </a:solidFill>
                <a:latin typeface="黑体" panose="02010609060101010101" pitchFamily="49" charset="-122"/>
                <a:ea typeface="黑体" panose="02010609060101010101" pitchFamily="49" charset="-122"/>
              </a:rPr>
              <a:t>2</a:t>
            </a:r>
            <a:r>
              <a:rPr lang="zh-CN" altLang="en-US" sz="1970" dirty="0">
                <a:solidFill>
                  <a:srgbClr val="C00000"/>
                </a:solidFill>
                <a:latin typeface="黑体" panose="02010609060101010101" pitchFamily="49" charset="-122"/>
                <a:ea typeface="黑体" panose="02010609060101010101" pitchFamily="49" charset="-122"/>
              </a:rPr>
              <a:t>）</a:t>
            </a:r>
            <a:r>
              <a:rPr lang="en-US" altLang="zh-CN" sz="1970" dirty="0">
                <a:solidFill>
                  <a:srgbClr val="C00000"/>
                </a:solidFill>
                <a:latin typeface="黑体" panose="02010609060101010101" pitchFamily="49" charset="-122"/>
                <a:ea typeface="黑体" panose="02010609060101010101" pitchFamily="49" charset="-122"/>
              </a:rPr>
              <a:t>Kidder’s homogeneous isentropic compression</a:t>
            </a:r>
            <a:endParaRPr lang="zh-CN" altLang="en-US" sz="1970" dirty="0">
              <a:solidFill>
                <a:srgbClr val="C00000"/>
              </a:solidFill>
              <a:latin typeface="黑体" panose="02010609060101010101" pitchFamily="49" charset="-122"/>
              <a:ea typeface="黑体" panose="02010609060101010101" pitchFamily="49" charset="-122"/>
            </a:endParaRPr>
          </a:p>
        </p:txBody>
      </p:sp>
      <p:sp>
        <p:nvSpPr>
          <p:cNvPr id="36" name="TextBox 4"/>
          <p:cNvSpPr txBox="1"/>
          <p:nvPr/>
        </p:nvSpPr>
        <p:spPr>
          <a:xfrm>
            <a:off x="6801208" y="6031893"/>
            <a:ext cx="4800600" cy="568489"/>
          </a:xfrm>
          <a:prstGeom prst="rect">
            <a:avLst/>
          </a:prstGeom>
          <a:noFill/>
        </p:spPr>
        <p:txBody>
          <a:bodyPr wrap="square" rtlCol="0">
            <a:spAutoFit/>
          </a:bodyPr>
          <a:lstStyle/>
          <a:p>
            <a:r>
              <a:rPr lang="en-US" altLang="zh-CN" sz="1545" dirty="0">
                <a:solidFill>
                  <a:schemeClr val="accent4">
                    <a:lumMod val="10000"/>
                  </a:schemeClr>
                </a:solidFill>
              </a:rPr>
              <a:t>R E Kidder, Nuclear Fusion 14, 53(1974); 14, 797(1974); 19, 223 (1979)</a:t>
            </a:r>
            <a:endParaRPr lang="zh-CN" altLang="en-US" sz="1545" dirty="0">
              <a:solidFill>
                <a:schemeClr val="accent4">
                  <a:lumMod val="10000"/>
                </a:schemeClr>
              </a:solidFill>
            </a:endParaRPr>
          </a:p>
        </p:txBody>
      </p:sp>
      <p:sp>
        <p:nvSpPr>
          <p:cNvPr id="37" name="圆角矩形 16"/>
          <p:cNvSpPr/>
          <p:nvPr/>
        </p:nvSpPr>
        <p:spPr bwMode="auto">
          <a:xfrm>
            <a:off x="6235700" y="1745615"/>
            <a:ext cx="5780405" cy="4885055"/>
          </a:xfrm>
          <a:prstGeom prst="roundRect">
            <a:avLst/>
          </a:prstGeom>
          <a:noFill/>
          <a:ln w="19050" cap="flat" cmpd="sng" algn="ctr">
            <a:solidFill>
              <a:srgbClr val="0070C0"/>
            </a:solidFill>
            <a:prstDash val="solid"/>
            <a:round/>
            <a:headEnd type="none" w="med" len="med"/>
            <a:tailEnd type="none" w="med" len="med"/>
          </a:ln>
          <a:effectLst/>
        </p:spPr>
        <p:txBody>
          <a:bodyPr vert="horz" wrap="square" lIns="64294" tIns="32147" rIns="64294" bIns="32147" numCol="1" rtlCol="0" anchor="t" anchorCtr="0" compatLnSpc="1"/>
          <a:lstStyle/>
          <a:p>
            <a:pPr defTabSz="914400" fontAlgn="base">
              <a:spcBef>
                <a:spcPct val="0"/>
              </a:spcBef>
              <a:spcAft>
                <a:spcPct val="0"/>
              </a:spcAft>
            </a:pPr>
            <a:endParaRPr lang="zh-CN" altLang="en-US" sz="1830">
              <a:latin typeface="Arial" panose="020B0604020202020204" pitchFamily="34" charset="0"/>
              <a:ea typeface="宋体" panose="02010600030101010101" pitchFamily="2" charset="-122"/>
            </a:endParaRPr>
          </a:p>
        </p:txBody>
      </p:sp>
      <p:grpSp>
        <p:nvGrpSpPr>
          <p:cNvPr id="38" name="组合 37"/>
          <p:cNvGrpSpPr/>
          <p:nvPr/>
        </p:nvGrpSpPr>
        <p:grpSpPr>
          <a:xfrm>
            <a:off x="9096375" y="3127375"/>
            <a:ext cx="2612390" cy="2645410"/>
            <a:chOff x="6069397" y="897469"/>
            <a:chExt cx="4495724" cy="5431267"/>
          </a:xfrm>
        </p:grpSpPr>
        <p:pic>
          <p:nvPicPr>
            <p:cNvPr id="39" name="Picture 3"/>
            <p:cNvPicPr>
              <a:picLocks noChangeAspect="1" noChangeArrowheads="1"/>
            </p:cNvPicPr>
            <p:nvPr/>
          </p:nvPicPr>
          <p:blipFill rotWithShape="1">
            <a:blip r:embed="rId19">
              <a:extLst>
                <a:ext uri="{28A0092B-C50C-407E-A947-70E740481C1C}">
                  <a14:useLocalDpi xmlns:a14="http://schemas.microsoft.com/office/drawing/2010/main" val="0"/>
                </a:ext>
              </a:extLst>
            </a:blip>
            <a:srcRect r="5252"/>
            <a:stretch>
              <a:fillRect/>
            </a:stretch>
          </p:blipFill>
          <p:spPr bwMode="auto">
            <a:xfrm>
              <a:off x="6069397" y="897469"/>
              <a:ext cx="4495724" cy="5431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直接连接符 39"/>
            <p:cNvCxnSpPr/>
            <p:nvPr/>
          </p:nvCxnSpPr>
          <p:spPr bwMode="auto">
            <a:xfrm>
              <a:off x="6703567" y="1758188"/>
              <a:ext cx="2987207" cy="0"/>
            </a:xfrm>
            <a:prstGeom prst="line">
              <a:avLst/>
            </a:prstGeom>
            <a:solidFill>
              <a:schemeClr val="accent1"/>
            </a:solidFill>
            <a:ln w="2857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直接连接符 40"/>
            <p:cNvCxnSpPr/>
            <p:nvPr/>
          </p:nvCxnSpPr>
          <p:spPr bwMode="auto">
            <a:xfrm>
              <a:off x="6781800" y="3962400"/>
              <a:ext cx="2987207" cy="0"/>
            </a:xfrm>
            <a:prstGeom prst="line">
              <a:avLst/>
            </a:prstGeom>
            <a:solidFill>
              <a:schemeClr val="accent1"/>
            </a:solidFill>
            <a:ln w="2857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 name="内容占位符 2"/>
          <p:cNvSpPr txBox="1"/>
          <p:nvPr>
            <p:custDataLst>
              <p:tags r:id="rId20"/>
            </p:custDataLst>
          </p:nvPr>
        </p:nvSpPr>
        <p:spPr bwMode="auto">
          <a:xfrm>
            <a:off x="914400" y="915670"/>
            <a:ext cx="10793730" cy="695325"/>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4294" tIns="32147" rIns="64294" bIns="32147" numCol="1" anchor="t" anchorCtr="0" compatLnSpc="1"/>
          <a:lstStyle>
            <a:lvl1pPr marL="342900" indent="-342900" algn="l" rtl="0" eaLnBrk="1" fontAlgn="base" hangingPunct="1">
              <a:spcBef>
                <a:spcPct val="20000"/>
              </a:spcBef>
              <a:spcAft>
                <a:spcPct val="0"/>
              </a:spcAft>
              <a:buFont typeface="Wingdings" panose="05000000000000000000" pitchFamily="2" charset="2"/>
              <a:buChar char="§"/>
              <a:defRPr sz="2800" b="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anose="05000000000000000000" pitchFamily="2" charset="2"/>
              <a:buChar char="§"/>
              <a:defRPr sz="2400" b="0">
                <a:solidFill>
                  <a:schemeClr val="tx1"/>
                </a:solidFill>
                <a:latin typeface="+mn-lt"/>
                <a:ea typeface="+mn-ea"/>
              </a:defRPr>
            </a:lvl2pPr>
            <a:lvl3pPr marL="1143000" indent="-228600" algn="l" rtl="0" eaLnBrk="1" fontAlgn="base" hangingPunct="1">
              <a:spcBef>
                <a:spcPct val="20000"/>
              </a:spcBef>
              <a:spcAft>
                <a:spcPct val="0"/>
              </a:spcAft>
              <a:buFont typeface="Wingdings" panose="05000000000000000000" pitchFamily="2" charset="2"/>
              <a:buChar char="§"/>
              <a:defRPr sz="2000" b="0">
                <a:solidFill>
                  <a:schemeClr val="tx1"/>
                </a:solidFill>
                <a:latin typeface="+mn-lt"/>
                <a:ea typeface="+mn-ea"/>
              </a:defRPr>
            </a:lvl3pPr>
            <a:lvl4pPr marL="1600200" indent="-228600" algn="l" rtl="0" eaLnBrk="1" fontAlgn="base" hangingPunct="1">
              <a:spcBef>
                <a:spcPct val="20000"/>
              </a:spcBef>
              <a:spcAft>
                <a:spcPct val="0"/>
              </a:spcAft>
              <a:buFont typeface="Wingdings" panose="05000000000000000000" pitchFamily="2" charset="2"/>
              <a:buChar char="§"/>
              <a:defRPr sz="1800" b="0">
                <a:solidFill>
                  <a:schemeClr val="tx1"/>
                </a:solidFill>
                <a:latin typeface="+mn-lt"/>
                <a:ea typeface="+mn-ea"/>
              </a:defRPr>
            </a:lvl4pPr>
            <a:lvl5pPr marL="2057400" indent="-228600" algn="l" rtl="0" eaLnBrk="1" fontAlgn="base" hangingPunct="1">
              <a:spcBef>
                <a:spcPct val="20000"/>
              </a:spcBef>
              <a:spcAft>
                <a:spcPct val="0"/>
              </a:spcAft>
              <a:buFont typeface="Wingdings" panose="05000000000000000000" pitchFamily="2" charset="2"/>
              <a:buChar char="§"/>
              <a:defRPr sz="1800" b="0">
                <a:solidFill>
                  <a:schemeClr val="tx1"/>
                </a:solidFill>
                <a:latin typeface="+mn-lt"/>
                <a:ea typeface="+mn-ea"/>
              </a:defRPr>
            </a:lvl5pPr>
            <a:lvl6pPr marL="25146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9pPr>
          </a:lstStyle>
          <a:p>
            <a:pPr marL="0" marR="0" lvl="0" indent="0" algn="l" defTabSz="914400" rtl="0" eaLnBrk="1" fontAlgn="base" latinLnBrk="0" hangingPunct="1">
              <a:lnSpc>
                <a:spcPct val="100000"/>
              </a:lnSpc>
              <a:spcBef>
                <a:spcPts val="420"/>
              </a:spcBef>
              <a:spcAft>
                <a:spcPts val="420"/>
              </a:spcAft>
              <a:buClrTx/>
              <a:buSzTx/>
              <a:buFont typeface="Wingdings" panose="05000000000000000000" pitchFamily="2" charset="2"/>
              <a:buNone/>
              <a:defRPr/>
            </a:pPr>
            <a:r>
              <a:rPr lang="en-US" altLang="zh-CN" sz="2250" dirty="0">
                <a:solidFill>
                  <a:srgbClr val="C00000"/>
                </a:solidFill>
                <a:sym typeface="+mn-ea"/>
              </a:rPr>
              <a:t>Quasi-isentropic compression</a:t>
            </a:r>
            <a:r>
              <a:rPr lang="en-US" altLang="zh-CN" sz="2250" dirty="0">
                <a:sym typeface="+mn-ea"/>
              </a:rPr>
              <a:t> is the most effective way to achieve high-density compression and reduce the energy requirements.</a:t>
            </a:r>
            <a:endParaRPr kumimoji="0" lang="en-US" altLang="zh-CN" sz="2250" b="0" i="0" u="none" strike="noStrike" kern="0" cap="none" spc="0" normalizeH="0" baseline="0" noProof="0" dirty="0">
              <a:ln>
                <a:noFill/>
              </a:ln>
              <a:solidFill>
                <a:srgbClr val="0000FF"/>
              </a:solidFill>
              <a:effectLst/>
              <a:uLnTx/>
              <a:uFillTx/>
              <a:latin typeface="Arial" panose="020B0604020202020204" pitchFamily="34" charset="0"/>
              <a:ea typeface="黑体" panose="02010609060101010101" pitchFamily="49" charset="-122"/>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bldLst>
      <p:bldP spid="17"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1" name="标题 1"/>
          <p:cNvSpPr>
            <a:spLocks noGrp="1"/>
          </p:cNvSpPr>
          <p:nvPr>
            <p:ph type="title"/>
          </p:nvPr>
        </p:nvSpPr>
        <p:spPr>
          <a:xfrm>
            <a:off x="1371600" y="88281"/>
            <a:ext cx="8839200" cy="673076"/>
          </a:xfrm>
        </p:spPr>
        <p:txBody>
          <a:bodyPr vert="horz" wrap="square" lIns="91439" tIns="45719" rIns="91439" bIns="45719" numCol="1" anchorCtr="0" compatLnSpc="1">
            <a:normAutofit fontScale="90000"/>
          </a:bodyPr>
          <a:lstStyle/>
          <a:p>
            <a:pPr>
              <a:defRPr/>
            </a:pPr>
            <a:r>
              <a:rPr lang="en-US" altLang="zh-CN" dirty="0">
                <a:latin typeface="+mn-lt"/>
                <a:ea typeface="+mn-ea"/>
              </a:rPr>
              <a:t>1. Background</a:t>
            </a:r>
            <a:endParaRPr lang="en-US" altLang="zh-CN" dirty="0">
              <a:latin typeface="+mn-lt"/>
              <a:ea typeface="+mn-ea"/>
            </a:endParaRPr>
          </a:p>
        </p:txBody>
      </p:sp>
      <p:pic>
        <p:nvPicPr>
          <p:cNvPr id="5" name="内容占位符 4"/>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762110"/>
            <a:ext cx="6858000" cy="3113030"/>
          </a:xfrm>
          <a:prstGeom prst="rect">
            <a:avLst/>
          </a:prstGeom>
          <a:noFill/>
          <a:ln>
            <a:noFill/>
          </a:ln>
        </p:spPr>
      </p:pic>
      <p:sp>
        <p:nvSpPr>
          <p:cNvPr id="6" name="内容占位符 2"/>
          <p:cNvSpPr txBox="1"/>
          <p:nvPr/>
        </p:nvSpPr>
        <p:spPr bwMode="auto">
          <a:xfrm>
            <a:off x="685800" y="1008011"/>
            <a:ext cx="11125202" cy="17445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lstStyle>
            <a:lvl1pPr marL="342900" indent="-342900" algn="l" rtl="0" eaLnBrk="0" fontAlgn="base" hangingPunct="0">
              <a:spcBef>
                <a:spcPct val="20000"/>
              </a:spcBef>
              <a:spcAft>
                <a:spcPct val="0"/>
              </a:spcAft>
              <a:buChar char="•"/>
              <a:defRPr sz="3100">
                <a:solidFill>
                  <a:schemeClr val="tx1"/>
                </a:solidFill>
                <a:latin typeface="+mn-lt"/>
                <a:ea typeface="+mn-ea"/>
                <a:cs typeface="+mn-cs"/>
              </a:defRPr>
            </a:lvl1pPr>
            <a:lvl2pPr marL="742950" indent="-287655"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30505"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30000"/>
              </a:lnSpc>
              <a:buNone/>
            </a:pPr>
            <a:r>
              <a:rPr lang="en-US" altLang="zh-CN" sz="2000" kern="0" dirty="0">
                <a:solidFill>
                  <a:schemeClr val="accent4">
                    <a:lumMod val="10000"/>
                  </a:schemeClr>
                </a:solidFill>
                <a:ea typeface="黑体" panose="02010609060101010101" pitchFamily="49" charset="-122"/>
                <a:cs typeface="Times New Roman" panose="02020603050405020304" pitchFamily="18" charset="0"/>
              </a:rPr>
              <a:t>    To realize an efficient implosion for the ICF, one has to match the laser pulse shape and the target structure as much as possible. </a:t>
            </a:r>
            <a:endParaRPr lang="en-US" altLang="zh-CN" sz="2000" kern="0" dirty="0">
              <a:solidFill>
                <a:schemeClr val="accent4">
                  <a:lumMod val="10000"/>
                </a:schemeClr>
              </a:solidFill>
              <a:ea typeface="黑体" panose="02010609060101010101" pitchFamily="49" charset="-122"/>
              <a:cs typeface="Times New Roman" panose="02020603050405020304" pitchFamily="18" charset="0"/>
            </a:endParaRPr>
          </a:p>
          <a:p>
            <a:pPr marL="0" indent="0">
              <a:lnSpc>
                <a:spcPct val="130000"/>
              </a:lnSpc>
              <a:buNone/>
            </a:pPr>
            <a:r>
              <a:rPr lang="en-US" altLang="zh-CN" sz="2000" kern="0" dirty="0">
                <a:solidFill>
                  <a:schemeClr val="accent4">
                    <a:lumMod val="10000"/>
                  </a:schemeClr>
                </a:solidFill>
                <a:ea typeface="黑体" panose="02010609060101010101" pitchFamily="49" charset="-122"/>
                <a:cs typeface="Times New Roman" panose="02020603050405020304" pitchFamily="18" charset="0"/>
              </a:rPr>
              <a:t>    It is not easy to optimize the laser pulse and the target structure under a given laser energy, since many parameters (&gt;20) should be optimized simultaneously.</a:t>
            </a:r>
            <a:endParaRPr lang="en-US" altLang="zh-CN" sz="2000" kern="0" dirty="0">
              <a:solidFill>
                <a:schemeClr val="accent4">
                  <a:lumMod val="10000"/>
                </a:schemeClr>
              </a:solidFill>
              <a:ea typeface="黑体" panose="02010609060101010101" pitchFamily="49" charset="-122"/>
              <a:cs typeface="Times New Roman" panose="02020603050405020304" pitchFamily="18" charset="0"/>
            </a:endParaRPr>
          </a:p>
        </p:txBody>
      </p:sp>
      <p:sp>
        <p:nvSpPr>
          <p:cNvPr id="8" name="TextBox 4"/>
          <p:cNvSpPr txBox="1"/>
          <p:nvPr/>
        </p:nvSpPr>
        <p:spPr>
          <a:xfrm>
            <a:off x="1329607" y="6461045"/>
            <a:ext cx="5265585" cy="330860"/>
          </a:xfrm>
          <a:prstGeom prst="rect">
            <a:avLst/>
          </a:prstGeom>
          <a:noFill/>
        </p:spPr>
        <p:txBody>
          <a:bodyPr wrap="square" rtlCol="0">
            <a:spAutoFit/>
          </a:bodyPr>
          <a:lstStyle/>
          <a:p>
            <a:r>
              <a:rPr lang="en-US" altLang="zh-CN" sz="1550" dirty="0">
                <a:solidFill>
                  <a:schemeClr val="accent4">
                    <a:lumMod val="10000"/>
                  </a:schemeClr>
                </a:solidFill>
              </a:rPr>
              <a:t>E M Campbell et al. Phil. Trans. R. Soc. A 379: 20200011 (2021)</a:t>
            </a:r>
            <a:endParaRPr lang="en-US" altLang="zh-CN" sz="1550" dirty="0">
              <a:solidFill>
                <a:schemeClr val="accent4">
                  <a:lumMod val="10000"/>
                </a:schemeClr>
              </a:solidFill>
            </a:endParaRPr>
          </a:p>
        </p:txBody>
      </p:sp>
      <p:sp>
        <p:nvSpPr>
          <p:cNvPr id="9" name="内容占位符 2"/>
          <p:cNvSpPr txBox="1"/>
          <p:nvPr/>
        </p:nvSpPr>
        <p:spPr bwMode="auto">
          <a:xfrm>
            <a:off x="7924800" y="5757676"/>
            <a:ext cx="3810000" cy="5046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lstStyle>
            <a:lvl1pPr marL="342900" indent="-342900" algn="l" rtl="0" eaLnBrk="0" fontAlgn="base" hangingPunct="0">
              <a:spcBef>
                <a:spcPct val="20000"/>
              </a:spcBef>
              <a:spcAft>
                <a:spcPct val="0"/>
              </a:spcAft>
              <a:buChar char="•"/>
              <a:defRPr sz="3100">
                <a:solidFill>
                  <a:schemeClr val="tx1"/>
                </a:solidFill>
                <a:latin typeface="+mn-lt"/>
                <a:ea typeface="+mn-ea"/>
                <a:cs typeface="+mn-cs"/>
              </a:defRPr>
            </a:lvl1pPr>
            <a:lvl2pPr marL="742950" indent="-287655"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30505"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just">
              <a:buClr>
                <a:schemeClr val="tx1"/>
              </a:buClr>
              <a:buNone/>
            </a:pPr>
            <a:r>
              <a:rPr lang="en-US" altLang="zh-CN" sz="2000" dirty="0">
                <a:solidFill>
                  <a:srgbClr val="FF0000"/>
                </a:solidFill>
              </a:rPr>
              <a:t>More parameters are needed after considering </a:t>
            </a:r>
            <a:r>
              <a:rPr lang="en-US" altLang="zh-CN" sz="2000" dirty="0" err="1">
                <a:solidFill>
                  <a:srgbClr val="FF0000"/>
                </a:solidFill>
              </a:rPr>
              <a:t>adiabat</a:t>
            </a:r>
            <a:r>
              <a:rPr lang="en-US" altLang="zh-CN" sz="2000" dirty="0">
                <a:solidFill>
                  <a:srgbClr val="FF0000"/>
                </a:solidFill>
              </a:rPr>
              <a:t> shaping</a:t>
            </a:r>
            <a:r>
              <a:rPr lang="zh-CN" altLang="en-US" sz="2000" kern="0" dirty="0">
                <a:solidFill>
                  <a:srgbClr val="FF0000"/>
                </a:solidFill>
                <a:latin typeface="黑体" panose="02010609060101010101" pitchFamily="49" charset="-122"/>
                <a:ea typeface="黑体" panose="02010609060101010101" pitchFamily="49" charset="-122"/>
                <a:cs typeface="Times New Roman" panose="02020603050405020304" pitchFamily="18" charset="0"/>
              </a:rPr>
              <a:t>！</a:t>
            </a:r>
            <a:endParaRPr lang="en-US" altLang="zh-CN" sz="2000" kern="0" dirty="0">
              <a:solidFill>
                <a:srgbClr val="FF0000"/>
              </a:solidFill>
              <a:latin typeface="黑体" panose="02010609060101010101" pitchFamily="49" charset="-122"/>
              <a:ea typeface="黑体" panose="02010609060101010101" pitchFamily="49" charset="-122"/>
              <a:cs typeface="Times New Roman" panose="02020603050405020304" pitchFamily="18" charset="0"/>
            </a:endParaRPr>
          </a:p>
        </p:txBody>
      </p:sp>
      <p:pic>
        <p:nvPicPr>
          <p:cNvPr id="10" name="图片 9"/>
          <p:cNvPicPr>
            <a:picLocks noChangeAspect="1"/>
          </p:cNvPicPr>
          <p:nvPr/>
        </p:nvPicPr>
        <p:blipFill>
          <a:blip r:embed="rId3"/>
          <a:stretch>
            <a:fillRect/>
          </a:stretch>
        </p:blipFill>
        <p:spPr>
          <a:xfrm>
            <a:off x="7620000" y="2834222"/>
            <a:ext cx="3581400" cy="2923454"/>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9" name="标题 1"/>
          <p:cNvSpPr>
            <a:spLocks noGrp="1"/>
          </p:cNvSpPr>
          <p:nvPr>
            <p:ph type="title"/>
          </p:nvPr>
        </p:nvSpPr>
        <p:spPr>
          <a:xfrm>
            <a:off x="1371600" y="88281"/>
            <a:ext cx="8839200" cy="673076"/>
          </a:xfrm>
        </p:spPr>
        <p:txBody>
          <a:bodyPr vert="horz" wrap="square" lIns="91439" tIns="45719" rIns="91439" bIns="45719" numCol="1" anchorCtr="0" compatLnSpc="1">
            <a:normAutofit fontScale="90000"/>
          </a:bodyPr>
          <a:lstStyle/>
          <a:p>
            <a:pPr>
              <a:defRPr/>
            </a:pPr>
            <a:r>
              <a:rPr lang="en-US" altLang="zh-CN" dirty="0">
                <a:latin typeface="+mn-lt"/>
                <a:ea typeface="+mn-ea"/>
              </a:rPr>
              <a:t>1. Background</a:t>
            </a:r>
            <a:endParaRPr lang="en-US" altLang="zh-CN" dirty="0">
              <a:latin typeface="+mn-lt"/>
              <a:ea typeface="+mn-ea"/>
            </a:endParaRPr>
          </a:p>
        </p:txBody>
      </p:sp>
      <p:sp>
        <p:nvSpPr>
          <p:cNvPr id="6" name="内容占位符 2"/>
          <p:cNvSpPr>
            <a:spLocks noGrp="1"/>
          </p:cNvSpPr>
          <p:nvPr>
            <p:ph idx="1"/>
          </p:nvPr>
        </p:nvSpPr>
        <p:spPr bwMode="auto">
          <a:xfrm>
            <a:off x="609433" y="1171361"/>
            <a:ext cx="6248400" cy="5046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lstStyle/>
          <a:p>
            <a:pPr marL="0" indent="0">
              <a:buClr>
                <a:schemeClr val="tx1"/>
              </a:buClr>
              <a:buNone/>
            </a:pPr>
            <a:r>
              <a:rPr lang="en-US" altLang="zh-CN" sz="2250" dirty="0">
                <a:latin typeface="+mn-lt"/>
                <a:cs typeface="Times New Roman" panose="02020603050405020304" pitchFamily="18" charset="0"/>
              </a:rPr>
              <a:t>Methods for laser-driven fusion target designing:</a:t>
            </a:r>
            <a:endParaRPr lang="en-US" altLang="zh-CN" sz="2250" dirty="0">
              <a:latin typeface="+mn-lt"/>
              <a:cs typeface="Times New Roman" panose="02020603050405020304" pitchFamily="18" charset="0"/>
            </a:endParaRPr>
          </a:p>
        </p:txBody>
      </p:sp>
      <p:sp>
        <p:nvSpPr>
          <p:cNvPr id="7" name="TextBox 9"/>
          <p:cNvSpPr txBox="1"/>
          <p:nvPr/>
        </p:nvSpPr>
        <p:spPr>
          <a:xfrm>
            <a:off x="665948" y="6377033"/>
            <a:ext cx="4018821" cy="308674"/>
          </a:xfrm>
          <a:prstGeom prst="rect">
            <a:avLst/>
          </a:prstGeom>
          <a:noFill/>
        </p:spPr>
        <p:txBody>
          <a:bodyPr wrap="square" rtlCol="0">
            <a:spAutoFit/>
          </a:bodyPr>
          <a:lstStyle/>
          <a:p>
            <a:pPr lvl="0"/>
            <a:r>
              <a:rPr lang="en-US" altLang="zh-CN" sz="1405" dirty="0">
                <a:solidFill>
                  <a:schemeClr val="accent4">
                    <a:lumMod val="10000"/>
                  </a:schemeClr>
                </a:solidFill>
              </a:rPr>
              <a:t>V </a:t>
            </a:r>
            <a:r>
              <a:rPr lang="en-US" altLang="zh-CN" sz="1405" dirty="0" err="1">
                <a:solidFill>
                  <a:schemeClr val="accent4">
                    <a:lumMod val="10000"/>
                  </a:schemeClr>
                </a:solidFill>
              </a:rPr>
              <a:t>Gopalaswamy</a:t>
            </a:r>
            <a:r>
              <a:rPr lang="en-US" altLang="zh-CN" sz="1405" dirty="0">
                <a:solidFill>
                  <a:schemeClr val="accent4">
                    <a:lumMod val="10000"/>
                  </a:schemeClr>
                </a:solidFill>
              </a:rPr>
              <a:t>, et al., Nature,565, 581(2019)</a:t>
            </a:r>
            <a:endParaRPr lang="en-US" altLang="zh-CN" sz="1405" dirty="0">
              <a:solidFill>
                <a:schemeClr val="accent4">
                  <a:lumMod val="10000"/>
                </a:schemeClr>
              </a:solidFill>
            </a:endParaRPr>
          </a:p>
        </p:txBody>
      </p:sp>
      <p:pic>
        <p:nvPicPr>
          <p:cNvPr id="8" name="图片 7"/>
          <p:cNvPicPr>
            <a:picLocks noChangeAspect="1"/>
          </p:cNvPicPr>
          <p:nvPr/>
        </p:nvPicPr>
        <p:blipFill>
          <a:blip r:embed="rId2"/>
          <a:stretch>
            <a:fillRect/>
          </a:stretch>
        </p:blipFill>
        <p:spPr>
          <a:xfrm>
            <a:off x="308341" y="3112433"/>
            <a:ext cx="4607938" cy="1875448"/>
          </a:xfrm>
          <a:prstGeom prst="rect">
            <a:avLst/>
          </a:prstGeom>
          <a:ln w="19050">
            <a:solidFill>
              <a:srgbClr val="0070C0"/>
            </a:solidFill>
          </a:ln>
        </p:spPr>
      </p:pic>
      <p:pic>
        <p:nvPicPr>
          <p:cNvPr id="9" name="图片 8"/>
          <p:cNvPicPr>
            <a:picLocks noChangeAspect="1"/>
          </p:cNvPicPr>
          <p:nvPr/>
        </p:nvPicPr>
        <p:blipFill>
          <a:blip r:embed="rId3"/>
          <a:stretch>
            <a:fillRect/>
          </a:stretch>
        </p:blipFill>
        <p:spPr>
          <a:xfrm>
            <a:off x="2573146" y="2086782"/>
            <a:ext cx="2592003" cy="432001"/>
          </a:xfrm>
          <a:prstGeom prst="rect">
            <a:avLst/>
          </a:prstGeom>
        </p:spPr>
      </p:pic>
      <p:pic>
        <p:nvPicPr>
          <p:cNvPr id="10" name="图片 9"/>
          <p:cNvPicPr>
            <a:picLocks noChangeAspect="1"/>
          </p:cNvPicPr>
          <p:nvPr/>
        </p:nvPicPr>
        <p:blipFill>
          <a:blip r:embed="rId4"/>
          <a:stretch>
            <a:fillRect/>
          </a:stretch>
        </p:blipFill>
        <p:spPr>
          <a:xfrm>
            <a:off x="250211" y="1898062"/>
            <a:ext cx="1896168" cy="841980"/>
          </a:xfrm>
          <a:prstGeom prst="rect">
            <a:avLst/>
          </a:prstGeom>
        </p:spPr>
      </p:pic>
      <p:sp>
        <p:nvSpPr>
          <p:cNvPr id="11" name="右箭头 10"/>
          <p:cNvSpPr/>
          <p:nvPr/>
        </p:nvSpPr>
        <p:spPr bwMode="auto">
          <a:xfrm>
            <a:off x="2137824" y="2205908"/>
            <a:ext cx="435322" cy="432000"/>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63281" tIns="32906" rIns="63281" bIns="32906" numCol="1" rtlCol="0" anchor="t" anchorCtr="0" compatLnSpc="1">
            <a:spAutoFit/>
          </a:bodyPr>
          <a:lstStyle/>
          <a:p>
            <a:pPr algn="ctr" defTabSz="642620" fontAlgn="base">
              <a:spcBef>
                <a:spcPct val="0"/>
              </a:spcBef>
              <a:spcAft>
                <a:spcPct val="0"/>
              </a:spcAft>
            </a:pPr>
            <a:endParaRPr lang="zh-CN" altLang="en-US" sz="2250" dirty="0">
              <a:solidFill>
                <a:srgbClr val="00FFFF"/>
              </a:solidFill>
              <a:latin typeface="Bookman Old Style" panose="02050604050505020204" pitchFamily="18" charset="0"/>
              <a:ea typeface="宋体" panose="02010600030101010101" pitchFamily="2" charset="-122"/>
            </a:endParaRPr>
          </a:p>
        </p:txBody>
      </p:sp>
      <p:sp>
        <p:nvSpPr>
          <p:cNvPr id="17" name="圆角矩形 16"/>
          <p:cNvSpPr/>
          <p:nvPr/>
        </p:nvSpPr>
        <p:spPr bwMode="auto">
          <a:xfrm>
            <a:off x="125275" y="1752600"/>
            <a:ext cx="5000522" cy="4916760"/>
          </a:xfrm>
          <a:prstGeom prst="roundRect">
            <a:avLst/>
          </a:prstGeom>
          <a:noFill/>
          <a:ln w="19050" cap="flat" cmpd="sng" algn="ctr">
            <a:solidFill>
              <a:srgbClr val="0070C0"/>
            </a:solidFill>
            <a:prstDash val="solid"/>
            <a:round/>
            <a:headEnd type="none" w="med" len="med"/>
            <a:tailEnd type="none" w="med" len="med"/>
          </a:ln>
          <a:effectLst/>
        </p:spPr>
        <p:txBody>
          <a:bodyPr vert="horz" wrap="square" lIns="64294" tIns="32147" rIns="64294" bIns="32147" numCol="1" rtlCol="0" anchor="t" anchorCtr="0" compatLnSpc="1"/>
          <a:lstStyle/>
          <a:p>
            <a:pPr defTabSz="914400" fontAlgn="base">
              <a:spcBef>
                <a:spcPct val="0"/>
              </a:spcBef>
              <a:spcAft>
                <a:spcPct val="0"/>
              </a:spcAft>
            </a:pPr>
            <a:endParaRPr lang="zh-CN" altLang="en-US" sz="1830">
              <a:latin typeface="Arial" panose="020B0604020202020204" pitchFamily="34" charset="0"/>
              <a:ea typeface="宋体" panose="02010600030101010101" pitchFamily="2" charset="-122"/>
            </a:endParaRPr>
          </a:p>
        </p:txBody>
      </p:sp>
      <p:sp>
        <p:nvSpPr>
          <p:cNvPr id="18" name="内容占位符 2"/>
          <p:cNvSpPr txBox="1"/>
          <p:nvPr/>
        </p:nvSpPr>
        <p:spPr bwMode="auto">
          <a:xfrm>
            <a:off x="382697" y="5384175"/>
            <a:ext cx="4632710" cy="5046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lstStyle>
            <a:lvl1pPr marL="342900" indent="-342900" algn="l" rtl="0" eaLnBrk="0" fontAlgn="base" hangingPunct="0">
              <a:spcBef>
                <a:spcPct val="20000"/>
              </a:spcBef>
              <a:spcAft>
                <a:spcPct val="0"/>
              </a:spcAft>
              <a:buChar char="•"/>
              <a:defRPr sz="3100">
                <a:solidFill>
                  <a:schemeClr val="tx1"/>
                </a:solidFill>
                <a:latin typeface="+mn-lt"/>
                <a:ea typeface="+mn-ea"/>
                <a:cs typeface="+mn-cs"/>
              </a:defRPr>
            </a:lvl1pPr>
            <a:lvl2pPr marL="742950" indent="-287655"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30505"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30000"/>
              </a:lnSpc>
              <a:buClr>
                <a:schemeClr val="tx1"/>
              </a:buClr>
              <a:buNone/>
            </a:pPr>
            <a:r>
              <a:rPr lang="en-US" altLang="zh-CN" sz="1800" kern="0" dirty="0">
                <a:solidFill>
                  <a:srgbClr val="000000"/>
                </a:solidFill>
                <a:ea typeface="黑体" panose="02010609060101010101" pitchFamily="49" charset="-122"/>
                <a:cs typeface="Times New Roman" panose="02020603050405020304" pitchFamily="18" charset="0"/>
              </a:rPr>
              <a:t>The neutron production increased by 3 times after optimization.</a:t>
            </a:r>
            <a:endParaRPr lang="en-US" altLang="zh-CN" sz="1800" kern="0" dirty="0">
              <a:solidFill>
                <a:srgbClr val="000000"/>
              </a:solidFill>
              <a:ea typeface="黑体" panose="02010609060101010101" pitchFamily="49" charset="-122"/>
              <a:cs typeface="Times New Roman" panose="02020603050405020304" pitchFamily="18" charset="0"/>
            </a:endParaRPr>
          </a:p>
        </p:txBody>
      </p:sp>
      <p:sp>
        <p:nvSpPr>
          <p:cNvPr id="4" name="圆角矩形 2"/>
          <p:cNvSpPr/>
          <p:nvPr/>
        </p:nvSpPr>
        <p:spPr bwMode="auto">
          <a:xfrm>
            <a:off x="5184399" y="1768946"/>
            <a:ext cx="3350001" cy="4916761"/>
          </a:xfrm>
          <a:prstGeom prst="roundRect">
            <a:avLst/>
          </a:prstGeom>
          <a:noFill/>
          <a:ln w="19050" cap="flat" cmpd="sng" algn="ctr">
            <a:solidFill>
              <a:srgbClr val="0070C0"/>
            </a:solidFill>
            <a:prstDash val="solid"/>
            <a:round/>
            <a:headEnd type="none" w="med" len="med"/>
            <a:tailEnd type="none" w="med" len="med"/>
          </a:ln>
          <a:effectLst/>
        </p:spPr>
        <p:txBody>
          <a:bodyPr vert="horz" wrap="square" lIns="64294" tIns="32147" rIns="64294" bIns="32147" numCol="1" rtlCol="0" anchor="t" anchorCtr="0" compatLnSpc="1"/>
          <a:lstStyle/>
          <a:p>
            <a:pPr defTabSz="914400" fontAlgn="base">
              <a:spcBef>
                <a:spcPct val="0"/>
              </a:spcBef>
              <a:spcAft>
                <a:spcPct val="0"/>
              </a:spcAft>
            </a:pPr>
            <a:endParaRPr lang="zh-CN" altLang="en-US" sz="1830">
              <a:latin typeface="Arial" panose="020B0604020202020204" pitchFamily="34" charset="0"/>
              <a:ea typeface="宋体" panose="02010600030101010101" pitchFamily="2" charset="-122"/>
            </a:endParaRPr>
          </a:p>
        </p:txBody>
      </p:sp>
      <p:sp>
        <p:nvSpPr>
          <p:cNvPr id="5" name="TextBox 9"/>
          <p:cNvSpPr txBox="1"/>
          <p:nvPr/>
        </p:nvSpPr>
        <p:spPr>
          <a:xfrm>
            <a:off x="5467772" y="6333987"/>
            <a:ext cx="3048000" cy="307777"/>
          </a:xfrm>
          <a:prstGeom prst="rect">
            <a:avLst/>
          </a:prstGeom>
          <a:noFill/>
        </p:spPr>
        <p:txBody>
          <a:bodyPr wrap="square" rtlCol="0">
            <a:spAutoFit/>
          </a:bodyPr>
          <a:lstStyle/>
          <a:p>
            <a:r>
              <a:rPr lang="en-US" altLang="zh-CN" sz="1405" dirty="0">
                <a:solidFill>
                  <a:schemeClr val="accent4">
                    <a:lumMod val="10000"/>
                  </a:schemeClr>
                </a:solidFill>
              </a:rPr>
              <a:t>A Lees, et al, PRL 127, 105001 (2021)</a:t>
            </a:r>
            <a:endParaRPr lang="en-US" altLang="zh-CN" sz="1405" dirty="0">
              <a:solidFill>
                <a:schemeClr val="accent4">
                  <a:lumMod val="10000"/>
                </a:schemeClr>
              </a:solidFill>
            </a:endParaRPr>
          </a:p>
        </p:txBody>
      </p:sp>
      <p:pic>
        <p:nvPicPr>
          <p:cNvPr id="21" name="图片 20"/>
          <p:cNvPicPr>
            <a:picLocks noChangeAspect="1"/>
          </p:cNvPicPr>
          <p:nvPr/>
        </p:nvPicPr>
        <p:blipFill>
          <a:blip r:embed="rId5"/>
          <a:stretch>
            <a:fillRect/>
          </a:stretch>
        </p:blipFill>
        <p:spPr>
          <a:xfrm>
            <a:off x="5347479" y="1911011"/>
            <a:ext cx="3013501" cy="282152"/>
          </a:xfrm>
          <a:prstGeom prst="rect">
            <a:avLst/>
          </a:prstGeom>
        </p:spPr>
      </p:pic>
      <p:pic>
        <p:nvPicPr>
          <p:cNvPr id="22" name="图片 21"/>
          <p:cNvPicPr>
            <a:picLocks noChangeAspect="1"/>
          </p:cNvPicPr>
          <p:nvPr/>
        </p:nvPicPr>
        <p:blipFill>
          <a:blip r:embed="rId6"/>
          <a:stretch>
            <a:fillRect/>
          </a:stretch>
        </p:blipFill>
        <p:spPr>
          <a:xfrm>
            <a:off x="5314644" y="2336971"/>
            <a:ext cx="3109525" cy="526377"/>
          </a:xfrm>
          <a:prstGeom prst="rect">
            <a:avLst/>
          </a:prstGeom>
        </p:spPr>
      </p:pic>
      <p:pic>
        <p:nvPicPr>
          <p:cNvPr id="23" name="图片 22"/>
          <p:cNvPicPr>
            <a:picLocks noChangeAspect="1"/>
          </p:cNvPicPr>
          <p:nvPr/>
        </p:nvPicPr>
        <p:blipFill>
          <a:blip r:embed="rId7"/>
          <a:stretch>
            <a:fillRect/>
          </a:stretch>
        </p:blipFill>
        <p:spPr>
          <a:xfrm>
            <a:off x="5262026" y="2999822"/>
            <a:ext cx="3068012" cy="2140235"/>
          </a:xfrm>
          <a:prstGeom prst="rect">
            <a:avLst/>
          </a:prstGeom>
        </p:spPr>
      </p:pic>
      <p:sp>
        <p:nvSpPr>
          <p:cNvPr id="24" name="内容占位符 2"/>
          <p:cNvSpPr txBox="1"/>
          <p:nvPr/>
        </p:nvSpPr>
        <p:spPr bwMode="auto">
          <a:xfrm>
            <a:off x="5413515" y="5384175"/>
            <a:ext cx="3001129" cy="7734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lstStyle>
            <a:lvl1pPr marL="342900" indent="-342900" algn="l" rtl="0" eaLnBrk="0" fontAlgn="base" hangingPunct="0">
              <a:spcBef>
                <a:spcPct val="20000"/>
              </a:spcBef>
              <a:spcAft>
                <a:spcPct val="0"/>
              </a:spcAft>
              <a:buChar char="•"/>
              <a:defRPr sz="3100">
                <a:solidFill>
                  <a:schemeClr val="tx1"/>
                </a:solidFill>
                <a:latin typeface="+mn-lt"/>
                <a:ea typeface="+mn-ea"/>
                <a:cs typeface="+mn-cs"/>
              </a:defRPr>
            </a:lvl1pPr>
            <a:lvl2pPr marL="742950" indent="-287655"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30505"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nSpc>
                <a:spcPct val="130000"/>
              </a:lnSpc>
              <a:buClr>
                <a:schemeClr val="tx1"/>
              </a:buClr>
              <a:buNone/>
            </a:pPr>
            <a:r>
              <a:rPr lang="en-US" altLang="zh-CN" sz="1800" dirty="0"/>
              <a:t>Refine the factors influencing neutron yield.</a:t>
            </a:r>
            <a:endParaRPr lang="en-US" altLang="zh-CN" sz="1800" kern="0" dirty="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p:txBody>
      </p:sp>
      <p:pic>
        <p:nvPicPr>
          <p:cNvPr id="2" name="图片 1"/>
          <p:cNvPicPr>
            <a:picLocks noChangeAspect="1"/>
          </p:cNvPicPr>
          <p:nvPr/>
        </p:nvPicPr>
        <p:blipFill rotWithShape="1">
          <a:blip r:embed="rId8"/>
          <a:srcRect l="1977" r="1" b="6501"/>
          <a:stretch>
            <a:fillRect/>
          </a:stretch>
        </p:blipFill>
        <p:spPr>
          <a:xfrm>
            <a:off x="8738151" y="1910575"/>
            <a:ext cx="1008097" cy="1288702"/>
          </a:xfrm>
          <a:prstGeom prst="rect">
            <a:avLst/>
          </a:prstGeom>
        </p:spPr>
      </p:pic>
      <p:pic>
        <p:nvPicPr>
          <p:cNvPr id="3" name="图片 2"/>
          <p:cNvPicPr>
            <a:picLocks noChangeAspect="1"/>
          </p:cNvPicPr>
          <p:nvPr/>
        </p:nvPicPr>
        <p:blipFill rotWithShape="1">
          <a:blip r:embed="rId9"/>
          <a:srcRect l="1257" b="6038"/>
          <a:stretch>
            <a:fillRect/>
          </a:stretch>
        </p:blipFill>
        <p:spPr>
          <a:xfrm>
            <a:off x="9740032" y="1890715"/>
            <a:ext cx="1015497" cy="1290660"/>
          </a:xfrm>
          <a:prstGeom prst="rect">
            <a:avLst/>
          </a:prstGeom>
        </p:spPr>
      </p:pic>
      <p:pic>
        <p:nvPicPr>
          <p:cNvPr id="12" name="图片 11"/>
          <p:cNvPicPr>
            <a:picLocks noChangeAspect="1"/>
          </p:cNvPicPr>
          <p:nvPr/>
        </p:nvPicPr>
        <p:blipFill>
          <a:blip r:embed="rId10"/>
          <a:stretch>
            <a:fillRect/>
          </a:stretch>
        </p:blipFill>
        <p:spPr>
          <a:xfrm>
            <a:off x="10755529" y="1891232"/>
            <a:ext cx="1028428" cy="1305996"/>
          </a:xfrm>
          <a:prstGeom prst="rect">
            <a:avLst/>
          </a:prstGeom>
        </p:spPr>
      </p:pic>
      <p:pic>
        <p:nvPicPr>
          <p:cNvPr id="13" name="图片 12"/>
          <p:cNvPicPr>
            <a:picLocks noChangeAspect="1"/>
          </p:cNvPicPr>
          <p:nvPr/>
        </p:nvPicPr>
        <p:blipFill>
          <a:blip r:embed="rId11"/>
          <a:stretch>
            <a:fillRect/>
          </a:stretch>
        </p:blipFill>
        <p:spPr>
          <a:xfrm>
            <a:off x="8692050" y="3057720"/>
            <a:ext cx="3037500" cy="2278125"/>
          </a:xfrm>
          <a:prstGeom prst="rect">
            <a:avLst/>
          </a:prstGeom>
        </p:spPr>
      </p:pic>
      <p:sp>
        <p:nvSpPr>
          <p:cNvPr id="14" name="TextBox 9"/>
          <p:cNvSpPr txBox="1"/>
          <p:nvPr/>
        </p:nvSpPr>
        <p:spPr>
          <a:xfrm>
            <a:off x="8800256" y="6116748"/>
            <a:ext cx="3315544" cy="525016"/>
          </a:xfrm>
          <a:prstGeom prst="rect">
            <a:avLst/>
          </a:prstGeom>
          <a:noFill/>
        </p:spPr>
        <p:txBody>
          <a:bodyPr wrap="square" rtlCol="0">
            <a:spAutoFit/>
          </a:bodyPr>
          <a:lstStyle/>
          <a:p>
            <a:pPr lvl="0"/>
            <a:r>
              <a:rPr lang="en-US" altLang="zh-CN" sz="1405" dirty="0">
                <a:solidFill>
                  <a:schemeClr val="accent4">
                    <a:lumMod val="10000"/>
                  </a:schemeClr>
                </a:solidFill>
              </a:rPr>
              <a:t>F Y Wu, X H Yang, et al., High Power Laser Science and Engineering 10, e12 (2022)</a:t>
            </a:r>
            <a:endParaRPr lang="en-US" altLang="zh-CN" sz="1405" dirty="0">
              <a:solidFill>
                <a:schemeClr val="accent4">
                  <a:lumMod val="10000"/>
                </a:schemeClr>
              </a:solidFill>
            </a:endParaRPr>
          </a:p>
        </p:txBody>
      </p:sp>
      <p:sp>
        <p:nvSpPr>
          <p:cNvPr id="15" name="圆角矩形 2"/>
          <p:cNvSpPr/>
          <p:nvPr/>
        </p:nvSpPr>
        <p:spPr bwMode="auto">
          <a:xfrm>
            <a:off x="8610600" y="1776765"/>
            <a:ext cx="3429000" cy="4886772"/>
          </a:xfrm>
          <a:prstGeom prst="roundRect">
            <a:avLst/>
          </a:prstGeom>
          <a:noFill/>
          <a:ln w="19050" cap="flat" cmpd="sng" algn="ctr">
            <a:solidFill>
              <a:srgbClr val="0070C0"/>
            </a:solidFill>
            <a:prstDash val="solid"/>
            <a:round/>
            <a:headEnd type="none" w="med" len="med"/>
            <a:tailEnd type="none" w="med" len="med"/>
          </a:ln>
          <a:effectLst/>
        </p:spPr>
        <p:txBody>
          <a:bodyPr vert="horz" wrap="square" lIns="64294" tIns="32147" rIns="64294" bIns="32147" numCol="1" rtlCol="0" anchor="t" anchorCtr="0" compatLnSpc="1"/>
          <a:lstStyle/>
          <a:p>
            <a:pPr defTabSz="914400" fontAlgn="base">
              <a:spcBef>
                <a:spcPct val="0"/>
              </a:spcBef>
              <a:spcAft>
                <a:spcPct val="0"/>
              </a:spcAft>
            </a:pPr>
            <a:endParaRPr lang="zh-CN" altLang="en-US" sz="1830">
              <a:latin typeface="Arial" panose="020B0604020202020204" pitchFamily="34" charset="0"/>
              <a:ea typeface="宋体" panose="02010600030101010101" pitchFamily="2" charset="-122"/>
            </a:endParaRPr>
          </a:p>
        </p:txBody>
      </p:sp>
      <p:sp>
        <p:nvSpPr>
          <p:cNvPr id="26" name="文本框 25"/>
          <p:cNvSpPr txBox="1"/>
          <p:nvPr/>
        </p:nvSpPr>
        <p:spPr>
          <a:xfrm>
            <a:off x="8738151" y="5447748"/>
            <a:ext cx="3252285" cy="646331"/>
          </a:xfrm>
          <a:prstGeom prst="rect">
            <a:avLst/>
          </a:prstGeom>
          <a:noFill/>
        </p:spPr>
        <p:txBody>
          <a:bodyPr wrap="square">
            <a:spAutoFit/>
          </a:bodyPr>
          <a:lstStyle/>
          <a:p>
            <a:r>
              <a:rPr lang="en-US" altLang="zh-CN" dirty="0"/>
              <a:t>Genetic algorithm optimization of laser pulse profile.</a:t>
            </a:r>
            <a:endParaRPr lang="zh-CN" alt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bldLst>
      <p:bldP spid="4" grpId="0" animBg="1"/>
      <p:bldP spid="5" grpId="0"/>
      <p:bldP spid="24" grpId="0"/>
      <p:bldP spid="14"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2" name="标题 1"/>
          <p:cNvSpPr>
            <a:spLocks noGrp="1"/>
          </p:cNvSpPr>
          <p:nvPr>
            <p:ph type="title"/>
          </p:nvPr>
        </p:nvSpPr>
        <p:spPr>
          <a:xfrm>
            <a:off x="1371600" y="88281"/>
            <a:ext cx="10591800" cy="673076"/>
          </a:xfrm>
        </p:spPr>
        <p:txBody>
          <a:bodyPr vert="horz" wrap="square" lIns="91439" tIns="45719" rIns="91439" bIns="45719" numCol="1" anchorCtr="0" compatLnSpc="1">
            <a:normAutofit fontScale="90000"/>
          </a:bodyPr>
          <a:lstStyle/>
          <a:p>
            <a:pPr>
              <a:defRPr/>
            </a:pPr>
            <a:r>
              <a:rPr lang="en-US" altLang="zh-CN" dirty="0">
                <a:latin typeface="+mn-lt"/>
                <a:ea typeface="+mn-ea"/>
              </a:rPr>
              <a:t>2. Target designing by random walk method</a:t>
            </a:r>
            <a:endParaRPr lang="en-US" altLang="zh-CN" dirty="0">
              <a:latin typeface="+mn-lt"/>
              <a:ea typeface="+mn-ea"/>
            </a:endParaRPr>
          </a:p>
        </p:txBody>
      </p:sp>
      <p:sp>
        <p:nvSpPr>
          <p:cNvPr id="6147" name="内容占位符 2"/>
          <p:cNvSpPr>
            <a:spLocks noGrp="1"/>
          </p:cNvSpPr>
          <p:nvPr>
            <p:ph idx="1"/>
          </p:nvPr>
        </p:nvSpPr>
        <p:spPr bwMode="auto">
          <a:xfrm>
            <a:off x="1143000" y="1752600"/>
            <a:ext cx="5487675" cy="25784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lstStyle/>
          <a:p>
            <a:pPr marL="0" indent="0" fontAlgn="auto">
              <a:lnSpc>
                <a:spcPct val="120000"/>
              </a:lnSpc>
              <a:spcBef>
                <a:spcPts val="400"/>
              </a:spcBef>
              <a:buClr>
                <a:schemeClr val="tx1"/>
              </a:buClr>
              <a:buNone/>
            </a:pPr>
            <a:r>
              <a:rPr lang="en-US" altLang="zh-CN" sz="2000" dirty="0">
                <a:solidFill>
                  <a:srgbClr val="C00000"/>
                </a:solidFill>
                <a:latin typeface="Arial" panose="020B0604020202020204" pitchFamily="34" charset="0"/>
                <a:cs typeface="Arial" panose="020B0604020202020204" pitchFamily="34" charset="0"/>
              </a:rPr>
              <a:t>Random walk method: </a:t>
            </a:r>
            <a:endParaRPr lang="en-US" altLang="zh-CN" sz="2000" dirty="0">
              <a:solidFill>
                <a:srgbClr val="C00000"/>
              </a:solidFill>
              <a:latin typeface="Arial" panose="020B0604020202020204" pitchFamily="34" charset="0"/>
              <a:cs typeface="Arial" panose="020B0604020202020204" pitchFamily="34" charset="0"/>
            </a:endParaRPr>
          </a:p>
          <a:p>
            <a:pPr marL="0" indent="0" fontAlgn="auto">
              <a:lnSpc>
                <a:spcPct val="120000"/>
              </a:lnSpc>
              <a:spcBef>
                <a:spcPts val="400"/>
              </a:spcBef>
              <a:buClr>
                <a:schemeClr val="tx1"/>
              </a:buClr>
            </a:pPr>
            <a:r>
              <a:rPr lang="en-US" altLang="zh-CN" sz="2000" dirty="0">
                <a:solidFill>
                  <a:srgbClr val="C00000"/>
                </a:solidFill>
                <a:latin typeface="Arial" panose="020B0604020202020204" pitchFamily="34" charset="0"/>
                <a:cs typeface="Arial" panose="020B0604020202020204" pitchFamily="34" charset="0"/>
              </a:rPr>
              <a:t>   </a:t>
            </a:r>
            <a:r>
              <a:rPr lang="en-US" altLang="zh-CN" sz="2000" dirty="0">
                <a:latin typeface="Times New Roman" panose="02020603050405020304" pitchFamily="18" charset="0"/>
                <a:cs typeface="Times New Roman" panose="02020603050405020304" pitchFamily="18" charset="0"/>
              </a:rPr>
              <a:t>Random numbers: (u</a:t>
            </a:r>
            <a:r>
              <a:rPr lang="en-US" altLang="zh-CN" sz="2000" baseline="-25000" dirty="0">
                <a:latin typeface="Times New Roman" panose="02020603050405020304" pitchFamily="18" charset="0"/>
                <a:cs typeface="Times New Roman" panose="02020603050405020304" pitchFamily="18" charset="0"/>
              </a:rPr>
              <a:t>1</a:t>
            </a:r>
            <a:r>
              <a:rPr lang="en-US" altLang="zh-CN" sz="2000" dirty="0">
                <a:latin typeface="Times New Roman" panose="02020603050405020304" pitchFamily="18" charset="0"/>
                <a:cs typeface="Times New Roman" panose="02020603050405020304" pitchFamily="18" charset="0"/>
              </a:rPr>
              <a:t>, u</a:t>
            </a:r>
            <a:r>
              <a:rPr lang="en-US" altLang="zh-CN" sz="2000" baseline="-25000" dirty="0">
                <a:latin typeface="Times New Roman" panose="02020603050405020304" pitchFamily="18" charset="0"/>
                <a:cs typeface="Times New Roman" panose="02020603050405020304" pitchFamily="18" charset="0"/>
              </a:rPr>
              <a:t>2</a:t>
            </a:r>
            <a:r>
              <a:rPr lang="en-US" altLang="zh-CN" sz="2000" dirty="0">
                <a:latin typeface="Times New Roman" panose="02020603050405020304" pitchFamily="18" charset="0"/>
                <a:cs typeface="Times New Roman" panose="02020603050405020304" pitchFamily="18" charset="0"/>
              </a:rPr>
              <a:t>,……, u</a:t>
            </a:r>
            <a:r>
              <a:rPr lang="en-US" altLang="zh-CN" sz="2000" baseline="-25000" dirty="0">
                <a:latin typeface="Times New Roman" panose="02020603050405020304" pitchFamily="18" charset="0"/>
                <a:cs typeface="Times New Roman" panose="02020603050405020304" pitchFamily="18" charset="0"/>
              </a:rPr>
              <a:t>23</a:t>
            </a:r>
            <a:r>
              <a:rPr lang="en-US" altLang="zh-CN" sz="2000" dirty="0">
                <a:latin typeface="Times New Roman" panose="02020603050405020304" pitchFamily="18" charset="0"/>
                <a:cs typeface="Times New Roman" panose="02020603050405020304" pitchFamily="18" charset="0"/>
              </a:rPr>
              <a:t>)</a:t>
            </a:r>
            <a:endParaRPr lang="en-US" altLang="zh-CN" sz="2000" dirty="0">
              <a:latin typeface="Times New Roman" panose="02020603050405020304" pitchFamily="18" charset="0"/>
              <a:cs typeface="Times New Roman" panose="02020603050405020304" pitchFamily="18" charset="0"/>
            </a:endParaRPr>
          </a:p>
          <a:p>
            <a:pPr marL="0" indent="0" fontAlgn="auto">
              <a:lnSpc>
                <a:spcPct val="120000"/>
              </a:lnSpc>
              <a:spcBef>
                <a:spcPts val="400"/>
              </a:spcBef>
              <a:buClr>
                <a:schemeClr val="tx1"/>
              </a:buClr>
            </a:pPr>
            <a:r>
              <a:rPr lang="en-US" altLang="zh-CN" sz="2000" dirty="0">
                <a:latin typeface="Times New Roman" panose="02020603050405020304" pitchFamily="18" charset="0"/>
                <a:cs typeface="Times New Roman" panose="02020603050405020304" pitchFamily="18" charset="0"/>
              </a:rPr>
              <a:t>    Three steps: (S</a:t>
            </a:r>
            <a:r>
              <a:rPr lang="en-US" altLang="zh-CN" sz="2000" baseline="-25000" dirty="0">
                <a:latin typeface="Times New Roman" panose="02020603050405020304" pitchFamily="18" charset="0"/>
                <a:cs typeface="Times New Roman" panose="02020603050405020304" pitchFamily="18" charset="0"/>
              </a:rPr>
              <a:t>t</a:t>
            </a:r>
            <a:r>
              <a:rPr lang="en-US" altLang="zh-CN" sz="2000" dirty="0">
                <a:latin typeface="Times New Roman" panose="02020603050405020304" pitchFamily="18" charset="0"/>
                <a:cs typeface="Times New Roman" panose="02020603050405020304" pitchFamily="18" charset="0"/>
              </a:rPr>
              <a:t>, </a:t>
            </a:r>
            <a:r>
              <a:rPr lang="en-US" altLang="zh-CN" sz="2000" dirty="0" err="1">
                <a:latin typeface="Times New Roman" panose="02020603050405020304" pitchFamily="18" charset="0"/>
                <a:cs typeface="Times New Roman" panose="02020603050405020304" pitchFamily="18" charset="0"/>
              </a:rPr>
              <a:t>S</a:t>
            </a:r>
            <a:r>
              <a:rPr lang="en-US" altLang="zh-CN" sz="2000" baseline="-25000" dirty="0" err="1">
                <a:latin typeface="Times New Roman" panose="02020603050405020304" pitchFamily="18" charset="0"/>
                <a:cs typeface="Times New Roman" panose="02020603050405020304" pitchFamily="18" charset="0"/>
              </a:rPr>
              <a:t>p</a:t>
            </a:r>
            <a:r>
              <a:rPr lang="en-US" altLang="zh-CN" sz="2000" dirty="0">
                <a:latin typeface="Times New Roman" panose="02020603050405020304" pitchFamily="18" charset="0"/>
                <a:cs typeface="Times New Roman" panose="02020603050405020304" pitchFamily="18" charset="0"/>
              </a:rPr>
              <a:t>, S</a:t>
            </a:r>
            <a:r>
              <a:rPr lang="en-US" altLang="zh-CN" sz="2000" baseline="-25000" dirty="0">
                <a:latin typeface="Times New Roman" panose="02020603050405020304" pitchFamily="18" charset="0"/>
                <a:cs typeface="Times New Roman" panose="02020603050405020304" pitchFamily="18" charset="0"/>
              </a:rPr>
              <a:t>r</a:t>
            </a:r>
            <a:r>
              <a:rPr lang="en-US" altLang="zh-CN" sz="2000" dirty="0">
                <a:latin typeface="Times New Roman" panose="02020603050405020304" pitchFamily="18" charset="0"/>
                <a:cs typeface="Times New Roman" panose="02020603050405020304" pitchFamily="18" charset="0"/>
              </a:rPr>
              <a:t>)</a:t>
            </a:r>
            <a:endParaRPr lang="en-US" altLang="zh-CN" sz="2000" dirty="0">
              <a:latin typeface="Times New Roman" panose="02020603050405020304" pitchFamily="18" charset="0"/>
              <a:cs typeface="Times New Roman" panose="02020603050405020304" pitchFamily="18" charset="0"/>
            </a:endParaRPr>
          </a:p>
          <a:p>
            <a:pPr marL="0" indent="0" fontAlgn="auto">
              <a:lnSpc>
                <a:spcPct val="120000"/>
              </a:lnSpc>
              <a:spcBef>
                <a:spcPts val="400"/>
              </a:spcBef>
              <a:buClr>
                <a:schemeClr val="tx1"/>
              </a:buClr>
            </a:pPr>
            <a:r>
              <a:rPr lang="en-US" altLang="zh-CN" sz="2000" dirty="0">
                <a:latin typeface="Times New Roman" panose="02020603050405020304" pitchFamily="18" charset="0"/>
                <a:cs typeface="Times New Roman" panose="02020603050405020304" pitchFamily="18" charset="0"/>
              </a:rPr>
              <a:t>    t</a:t>
            </a:r>
            <a:r>
              <a:rPr lang="en-US" altLang="zh-CN" sz="2000" baseline="-25000" dirty="0">
                <a:latin typeface="Times New Roman" panose="02020603050405020304" pitchFamily="18" charset="0"/>
                <a:cs typeface="Times New Roman" panose="02020603050405020304" pitchFamily="18" charset="0"/>
              </a:rPr>
              <a:t>1</a:t>
            </a:r>
            <a:r>
              <a:rPr lang="zh-CN" altLang="zh-CN" sz="2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t</a:t>
            </a:r>
            <a:r>
              <a:rPr lang="en-US" altLang="zh-CN" sz="2000" baseline="-25000" dirty="0">
                <a:latin typeface="Times New Roman" panose="02020603050405020304" pitchFamily="18" charset="0"/>
                <a:cs typeface="Times New Roman" panose="02020603050405020304" pitchFamily="18" charset="0"/>
              </a:rPr>
              <a:t>1</a:t>
            </a:r>
            <a:r>
              <a:rPr lang="en-US" altLang="zh-CN" sz="2000" dirty="0">
                <a:latin typeface="Times New Roman" panose="02020603050405020304" pitchFamily="18" charset="0"/>
                <a:cs typeface="Times New Roman" panose="02020603050405020304" pitchFamily="18" charset="0"/>
              </a:rPr>
              <a:t>+u</a:t>
            </a:r>
            <a:r>
              <a:rPr lang="en-US" altLang="zh-CN" sz="2000" baseline="-25000" dirty="0">
                <a:latin typeface="Times New Roman" panose="02020603050405020304" pitchFamily="18" charset="0"/>
                <a:cs typeface="Times New Roman" panose="02020603050405020304" pitchFamily="18" charset="0"/>
              </a:rPr>
              <a:t>1</a:t>
            </a:r>
            <a:r>
              <a:rPr lang="en-US" altLang="zh-CN" sz="2000" dirty="0">
                <a:latin typeface="Times New Roman" panose="02020603050405020304" pitchFamily="18" charset="0"/>
                <a:cs typeface="Times New Roman" panose="02020603050405020304" pitchFamily="18" charset="0"/>
              </a:rPr>
              <a:t>*S</a:t>
            </a:r>
            <a:r>
              <a:rPr lang="en-US" altLang="zh-CN" sz="2000" baseline="-25000" dirty="0">
                <a:latin typeface="Times New Roman" panose="02020603050405020304" pitchFamily="18" charset="0"/>
                <a:cs typeface="Times New Roman" panose="02020603050405020304" pitchFamily="18" charset="0"/>
              </a:rPr>
              <a:t>t</a:t>
            </a:r>
            <a:r>
              <a:rPr lang="en-US" altLang="zh-CN" sz="2000" dirty="0">
                <a:latin typeface="Times New Roman" panose="02020603050405020304" pitchFamily="18" charset="0"/>
                <a:cs typeface="Times New Roman" panose="02020603050405020304" pitchFamily="18" charset="0"/>
              </a:rPr>
              <a:t>, ……, </a:t>
            </a:r>
            <a:endParaRPr lang="en-US" altLang="zh-CN" sz="2000" dirty="0">
              <a:latin typeface="Times New Roman" panose="02020603050405020304" pitchFamily="18" charset="0"/>
              <a:cs typeface="Times New Roman" panose="02020603050405020304" pitchFamily="18" charset="0"/>
            </a:endParaRPr>
          </a:p>
          <a:p>
            <a:pPr marL="0" indent="0" fontAlgn="auto">
              <a:lnSpc>
                <a:spcPct val="120000"/>
              </a:lnSpc>
              <a:spcBef>
                <a:spcPts val="400"/>
              </a:spcBef>
              <a:buClr>
                <a:schemeClr val="tx1"/>
              </a:buClr>
            </a:pPr>
            <a:r>
              <a:rPr lang="en-US" altLang="zh-CN" sz="2000" dirty="0">
                <a:latin typeface="Times New Roman" panose="02020603050405020304" pitchFamily="18" charset="0"/>
                <a:cs typeface="Times New Roman" panose="02020603050405020304" pitchFamily="18" charset="0"/>
              </a:rPr>
              <a:t>     p</a:t>
            </a:r>
            <a:r>
              <a:rPr lang="en-US" altLang="zh-CN" sz="2000" baseline="-25000" dirty="0">
                <a:latin typeface="Times New Roman" panose="02020603050405020304" pitchFamily="18" charset="0"/>
                <a:cs typeface="Times New Roman" panose="02020603050405020304" pitchFamily="18" charset="0"/>
              </a:rPr>
              <a:t>1</a:t>
            </a:r>
            <a:r>
              <a:rPr lang="en-US" altLang="zh-CN" sz="2000" dirty="0">
                <a:latin typeface="Times New Roman" panose="02020603050405020304" pitchFamily="18" charset="0"/>
                <a:cs typeface="Times New Roman" panose="02020603050405020304" pitchFamily="18" charset="0"/>
              </a:rPr>
              <a:t>=p</a:t>
            </a:r>
            <a:r>
              <a:rPr lang="en-US" altLang="zh-CN" sz="2000" baseline="-25000" dirty="0">
                <a:latin typeface="Times New Roman" panose="02020603050405020304" pitchFamily="18" charset="0"/>
                <a:cs typeface="Times New Roman" panose="02020603050405020304" pitchFamily="18" charset="0"/>
              </a:rPr>
              <a:t>1</a:t>
            </a:r>
            <a:r>
              <a:rPr lang="en-US" altLang="zh-CN" sz="2000" dirty="0">
                <a:latin typeface="Times New Roman" panose="02020603050405020304" pitchFamily="18" charset="0"/>
                <a:cs typeface="Times New Roman" panose="02020603050405020304" pitchFamily="18" charset="0"/>
              </a:rPr>
              <a:t>+u</a:t>
            </a:r>
            <a:r>
              <a:rPr lang="en-US" altLang="zh-CN" sz="2000" baseline="-25000" dirty="0">
                <a:latin typeface="Times New Roman" panose="02020603050405020304" pitchFamily="18" charset="0"/>
                <a:cs typeface="Times New Roman" panose="02020603050405020304" pitchFamily="18" charset="0"/>
              </a:rPr>
              <a:t>10</a:t>
            </a:r>
            <a:r>
              <a:rPr lang="en-US" altLang="zh-CN" sz="2000" dirty="0">
                <a:latin typeface="Times New Roman" panose="02020603050405020304" pitchFamily="18" charset="0"/>
                <a:cs typeface="Times New Roman" panose="02020603050405020304" pitchFamily="18" charset="0"/>
              </a:rPr>
              <a:t>*</a:t>
            </a:r>
            <a:r>
              <a:rPr lang="en-US" altLang="zh-CN" sz="2000" dirty="0" err="1">
                <a:latin typeface="Times New Roman" panose="02020603050405020304" pitchFamily="18" charset="0"/>
                <a:cs typeface="Times New Roman" panose="02020603050405020304" pitchFamily="18" charset="0"/>
              </a:rPr>
              <a:t>S</a:t>
            </a:r>
            <a:r>
              <a:rPr lang="en-US" altLang="zh-CN" sz="2000" baseline="-25000" dirty="0" err="1">
                <a:latin typeface="Times New Roman" panose="02020603050405020304" pitchFamily="18" charset="0"/>
                <a:cs typeface="Times New Roman" panose="02020603050405020304" pitchFamily="18" charset="0"/>
              </a:rPr>
              <a:t>p</a:t>
            </a:r>
            <a:r>
              <a:rPr lang="en-US" altLang="zh-CN" sz="2000" dirty="0">
                <a:latin typeface="Times New Roman" panose="02020603050405020304" pitchFamily="18" charset="0"/>
                <a:cs typeface="Times New Roman" panose="02020603050405020304" pitchFamily="18" charset="0"/>
              </a:rPr>
              <a:t>, ……, </a:t>
            </a:r>
            <a:endParaRPr lang="en-US" altLang="zh-CN" sz="2000" dirty="0">
              <a:latin typeface="Times New Roman" panose="02020603050405020304" pitchFamily="18" charset="0"/>
              <a:cs typeface="Times New Roman" panose="02020603050405020304" pitchFamily="18" charset="0"/>
            </a:endParaRPr>
          </a:p>
          <a:p>
            <a:pPr marL="0" indent="0" fontAlgn="auto">
              <a:lnSpc>
                <a:spcPct val="120000"/>
              </a:lnSpc>
              <a:spcBef>
                <a:spcPts val="400"/>
              </a:spcBef>
              <a:buClr>
                <a:schemeClr val="tx1"/>
              </a:buClr>
            </a:pPr>
            <a:r>
              <a:rPr lang="en-US" altLang="zh-CN" sz="2000" dirty="0">
                <a:latin typeface="Times New Roman" panose="02020603050405020304" pitchFamily="18" charset="0"/>
                <a:cs typeface="Times New Roman" panose="02020603050405020304" pitchFamily="18" charset="0"/>
              </a:rPr>
              <a:t>     R</a:t>
            </a:r>
            <a:r>
              <a:rPr lang="en-US" altLang="zh-CN" sz="2000" baseline="-25000" dirty="0">
                <a:latin typeface="Times New Roman" panose="02020603050405020304" pitchFamily="18" charset="0"/>
                <a:cs typeface="Times New Roman" panose="02020603050405020304" pitchFamily="18" charset="0"/>
              </a:rPr>
              <a:t>1</a:t>
            </a:r>
            <a:r>
              <a:rPr lang="zh-CN" altLang="zh-CN" sz="2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R</a:t>
            </a:r>
            <a:r>
              <a:rPr lang="en-US" altLang="zh-CN" sz="2000" baseline="-25000" dirty="0">
                <a:latin typeface="Times New Roman" panose="02020603050405020304" pitchFamily="18" charset="0"/>
                <a:cs typeface="Times New Roman" panose="02020603050405020304" pitchFamily="18" charset="0"/>
              </a:rPr>
              <a:t>1</a:t>
            </a:r>
            <a:r>
              <a:rPr lang="en-US" altLang="zh-CN" sz="2000" dirty="0">
                <a:latin typeface="Times New Roman" panose="02020603050405020304" pitchFamily="18" charset="0"/>
                <a:cs typeface="Times New Roman" panose="02020603050405020304" pitchFamily="18" charset="0"/>
              </a:rPr>
              <a:t>+u</a:t>
            </a:r>
            <a:r>
              <a:rPr lang="en-US" altLang="zh-CN" sz="2000" baseline="-25000" dirty="0">
                <a:latin typeface="Times New Roman" panose="02020603050405020304" pitchFamily="18" charset="0"/>
                <a:cs typeface="Times New Roman" panose="02020603050405020304" pitchFamily="18" charset="0"/>
              </a:rPr>
              <a:t>20</a:t>
            </a:r>
            <a:r>
              <a:rPr lang="en-US" altLang="zh-CN" sz="2000" dirty="0">
                <a:latin typeface="Times New Roman" panose="02020603050405020304" pitchFamily="18" charset="0"/>
                <a:cs typeface="Times New Roman" panose="02020603050405020304" pitchFamily="18" charset="0"/>
              </a:rPr>
              <a:t>*S</a:t>
            </a:r>
            <a:r>
              <a:rPr lang="en-US" altLang="zh-CN" sz="2000" baseline="-25000" dirty="0">
                <a:latin typeface="Times New Roman" panose="02020603050405020304" pitchFamily="18" charset="0"/>
                <a:cs typeface="Times New Roman" panose="02020603050405020304" pitchFamily="18" charset="0"/>
              </a:rPr>
              <a:t>R</a:t>
            </a:r>
            <a:r>
              <a:rPr lang="en-US" altLang="zh-CN" sz="2000" dirty="0">
                <a:latin typeface="Times New Roman" panose="02020603050405020304" pitchFamily="18" charset="0"/>
                <a:cs typeface="Times New Roman" panose="02020603050405020304" pitchFamily="18" charset="0"/>
              </a:rPr>
              <a:t>, ……. </a:t>
            </a:r>
            <a:endParaRPr lang="en-US" altLang="zh-CN" sz="2000" dirty="0">
              <a:solidFill>
                <a:srgbClr val="0000FF"/>
              </a:solidFill>
              <a:latin typeface="Times New Roman" panose="02020603050405020304" pitchFamily="18" charset="0"/>
              <a:cs typeface="Times New Roman" panose="02020603050405020304" pitchFamily="18" charset="0"/>
            </a:endParaRPr>
          </a:p>
        </p:txBody>
      </p:sp>
      <p:pic>
        <p:nvPicPr>
          <p:cNvPr id="10" name="图片 9"/>
          <p:cNvPicPr/>
          <p:nvPr/>
        </p:nvPicPr>
        <p:blipFill rotWithShape="1">
          <a:blip r:embed="rId2">
            <a:extLst>
              <a:ext uri="{28A0092B-C50C-407E-A947-70E740481C1C}">
                <a14:useLocalDpi xmlns:a14="http://schemas.microsoft.com/office/drawing/2010/main" val="0"/>
              </a:ext>
            </a:extLst>
          </a:blip>
          <a:srcRect l="10484" r="9570"/>
          <a:stretch>
            <a:fillRect/>
          </a:stretch>
        </p:blipFill>
        <p:spPr bwMode="auto">
          <a:xfrm>
            <a:off x="8686800" y="973755"/>
            <a:ext cx="3352800" cy="5811475"/>
          </a:xfrm>
          <a:prstGeom prst="rect">
            <a:avLst/>
          </a:prstGeom>
          <a:noFill/>
          <a:ln>
            <a:noFill/>
          </a:ln>
        </p:spPr>
      </p:pic>
      <p:graphicFrame>
        <p:nvGraphicFramePr>
          <p:cNvPr id="5" name="图示 4"/>
          <p:cNvGraphicFramePr/>
          <p:nvPr/>
        </p:nvGraphicFramePr>
        <p:xfrm>
          <a:off x="1333530" y="4530848"/>
          <a:ext cx="2664264" cy="1106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右箭头 5"/>
          <p:cNvSpPr/>
          <p:nvPr/>
        </p:nvSpPr>
        <p:spPr bwMode="auto">
          <a:xfrm>
            <a:off x="4151386" y="4913810"/>
            <a:ext cx="687943" cy="340757"/>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64294" tIns="32147" rIns="64294" bIns="32147" numCol="1" rtlCol="0" anchor="t" anchorCtr="0" compatLnSpc="1"/>
          <a:lstStyle/>
          <a:p>
            <a:pPr defTabSz="914400" fontAlgn="base">
              <a:spcBef>
                <a:spcPct val="0"/>
              </a:spcBef>
              <a:spcAft>
                <a:spcPct val="0"/>
              </a:spcAft>
            </a:pPr>
            <a:endParaRPr lang="zh-CN" altLang="en-US" sz="1830">
              <a:latin typeface="Arial" panose="020B0604020202020204" pitchFamily="34" charset="0"/>
              <a:ea typeface="宋体" panose="02010600030101010101" pitchFamily="2" charset="-122"/>
            </a:endParaRPr>
          </a:p>
        </p:txBody>
      </p:sp>
      <p:sp>
        <p:nvSpPr>
          <p:cNvPr id="7" name="圆角矩形 6"/>
          <p:cNvSpPr/>
          <p:nvPr/>
        </p:nvSpPr>
        <p:spPr bwMode="auto">
          <a:xfrm>
            <a:off x="5061054" y="4762720"/>
            <a:ext cx="1337282" cy="642938"/>
          </a:xfrm>
          <a:prstGeom prst="roundRect">
            <a:avLst/>
          </a:prstGeom>
          <a:solidFill>
            <a:schemeClr val="accent1">
              <a:lumMod val="90000"/>
            </a:schemeClr>
          </a:solidFill>
          <a:ln w="9525" cap="flat" cmpd="sng" algn="ctr">
            <a:solidFill>
              <a:schemeClr val="accent1">
                <a:lumMod val="75000"/>
              </a:schemeClr>
            </a:solidFill>
            <a:prstDash val="solid"/>
            <a:round/>
            <a:headEnd type="none" w="med" len="med"/>
            <a:tailEnd type="none" w="med" len="med"/>
          </a:ln>
          <a:effectLst/>
        </p:spPr>
        <p:txBody>
          <a:bodyPr vert="horz" wrap="square" lIns="64294" tIns="32147" rIns="64294" bIns="32147" numCol="1" rtlCol="0" anchor="t" anchorCtr="0" compatLnSpc="1"/>
          <a:lstStyle/>
          <a:p>
            <a:pPr defTabSz="914400"/>
            <a:r>
              <a:rPr lang="en-US" altLang="zh-CN" sz="1685" dirty="0"/>
              <a:t>Correlation analysis</a:t>
            </a:r>
            <a:endParaRPr lang="zh-CN" altLang="en-US" sz="1685" dirty="0"/>
          </a:p>
        </p:txBody>
      </p:sp>
      <p:sp>
        <p:nvSpPr>
          <p:cNvPr id="2" name="矩形 1"/>
          <p:cNvSpPr/>
          <p:nvPr/>
        </p:nvSpPr>
        <p:spPr>
          <a:xfrm>
            <a:off x="946228" y="825368"/>
            <a:ext cx="8350172" cy="860235"/>
          </a:xfrm>
          <a:prstGeom prst="rect">
            <a:avLst/>
          </a:prstGeom>
        </p:spPr>
        <p:txBody>
          <a:bodyPr wrap="square">
            <a:spAutoFit/>
          </a:bodyPr>
          <a:lstStyle/>
          <a:p>
            <a:pPr lvl="0">
              <a:lnSpc>
                <a:spcPct val="130000"/>
              </a:lnSpc>
              <a:spcBef>
                <a:spcPts val="600"/>
              </a:spcBef>
            </a:pPr>
            <a:r>
              <a:rPr lang="en-US" altLang="zh-CN" sz="2000" dirty="0">
                <a:solidFill>
                  <a:schemeClr val="accent4">
                    <a:lumMod val="10000"/>
                  </a:schemeClr>
                </a:solidFill>
                <a:ea typeface="黑体" panose="02010609060101010101" pitchFamily="49" charset="-122"/>
              </a:rPr>
              <a:t>    The drive laser pulse and the target structure are designed using a random optimization method for a direct-drive ICF implosion. </a:t>
            </a:r>
            <a:endParaRPr lang="en-US" altLang="zh-CN" sz="2000" dirty="0">
              <a:solidFill>
                <a:schemeClr val="accent4">
                  <a:lumMod val="10000"/>
                </a:schemeClr>
              </a:solidFill>
              <a:ea typeface="黑体" panose="02010609060101010101" pitchFamily="49" charset="-122"/>
            </a:endParaRPr>
          </a:p>
        </p:txBody>
      </p:sp>
      <p:sp>
        <p:nvSpPr>
          <p:cNvPr id="3" name="矩形: 圆角 2"/>
          <p:cNvSpPr/>
          <p:nvPr/>
        </p:nvSpPr>
        <p:spPr bwMode="auto">
          <a:xfrm>
            <a:off x="9960377" y="3569162"/>
            <a:ext cx="990600" cy="457200"/>
          </a:xfrm>
          <a:prstGeom prst="roundRect">
            <a:avLst/>
          </a:prstGeom>
          <a:noFill/>
          <a:ln w="12700" cap="flat" cmpd="sng" algn="ctr">
            <a:solidFill>
              <a:srgbClr val="FF0000"/>
            </a:solidFill>
            <a:prstDash val="solid"/>
            <a:round/>
            <a:headEnd type="none" w="med" len="med"/>
            <a:tailEnd type="none" w="med" len="med"/>
          </a:ln>
          <a:effectLst/>
        </p:spPr>
        <p:txBody>
          <a:bodyPr vert="horz" wrap="square" lIns="90000" tIns="46800" rIns="90000" bIns="46800" numCol="1" rtlCol="0" anchor="t" anchorCtr="0" compatLnSpc="1">
            <a:spAutoFit/>
          </a:bodyPr>
          <a:lstStyle/>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3200" b="0" i="0" u="none" strike="noStrike" cap="none" normalizeH="0" baseline="0">
              <a:ln>
                <a:noFill/>
              </a:ln>
              <a:solidFill>
                <a:srgbClr val="00FFFF"/>
              </a:solidFill>
              <a:effectLst/>
              <a:latin typeface="Bookman Old Style" panose="02050604050505020204" pitchFamily="18" charset="0"/>
              <a:ea typeface="宋体" panose="02010600030101010101" pitchFamily="2" charset="-122"/>
            </a:endParaRPr>
          </a:p>
        </p:txBody>
      </p:sp>
      <p:sp>
        <p:nvSpPr>
          <p:cNvPr id="11" name="矩形 10"/>
          <p:cNvSpPr/>
          <p:nvPr/>
        </p:nvSpPr>
        <p:spPr>
          <a:xfrm>
            <a:off x="4038600" y="6474657"/>
            <a:ext cx="5638800" cy="338554"/>
          </a:xfrm>
          <a:prstGeom prst="rect">
            <a:avLst/>
          </a:prstGeom>
          <a:noFill/>
        </p:spPr>
        <p:txBody>
          <a:bodyPr wrap="square">
            <a:spAutoFit/>
          </a:bodyPr>
          <a:lstStyle/>
          <a:p>
            <a:r>
              <a:rPr lang="en-US" altLang="zh-CN" sz="1600" dirty="0">
                <a:solidFill>
                  <a:srgbClr val="000000"/>
                </a:solidFill>
              </a:rPr>
              <a:t>Z Li, X H Yang*, et al., Phys. Plasmas 29, 092705 (2022) </a:t>
            </a:r>
            <a:endParaRPr lang="en-US" altLang="zh-CN" sz="1600" dirty="0">
              <a:solidFill>
                <a:srgbClr val="000000"/>
              </a:solidFill>
            </a:endParaRPr>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内容占位符 2"/>
          <p:cNvSpPr txBox="1"/>
          <p:nvPr/>
        </p:nvSpPr>
        <p:spPr bwMode="auto">
          <a:xfrm>
            <a:off x="1066800" y="985770"/>
            <a:ext cx="3152372" cy="556937"/>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4294" tIns="32147" rIns="64294" bIns="32147" numCol="1" anchor="t" anchorCtr="0" compatLnSpc="1"/>
          <a:lstStyle>
            <a:lvl1pPr marL="342900" indent="-342900" algn="l" rtl="0" eaLnBrk="1" fontAlgn="base" hangingPunct="1">
              <a:spcBef>
                <a:spcPct val="20000"/>
              </a:spcBef>
              <a:spcAft>
                <a:spcPct val="0"/>
              </a:spcAft>
              <a:buFont typeface="Wingdings" panose="05000000000000000000" pitchFamily="2" charset="2"/>
              <a:buChar char="§"/>
              <a:defRPr sz="2800" b="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anose="05000000000000000000" pitchFamily="2" charset="2"/>
              <a:buChar char="§"/>
              <a:defRPr sz="2400" b="0">
                <a:solidFill>
                  <a:schemeClr val="tx1"/>
                </a:solidFill>
                <a:latin typeface="+mn-lt"/>
                <a:ea typeface="+mn-ea"/>
              </a:defRPr>
            </a:lvl2pPr>
            <a:lvl3pPr marL="1143000" indent="-228600" algn="l" rtl="0" eaLnBrk="1" fontAlgn="base" hangingPunct="1">
              <a:spcBef>
                <a:spcPct val="20000"/>
              </a:spcBef>
              <a:spcAft>
                <a:spcPct val="0"/>
              </a:spcAft>
              <a:buFont typeface="Wingdings" panose="05000000000000000000" pitchFamily="2" charset="2"/>
              <a:buChar char="§"/>
              <a:defRPr sz="2000" b="0">
                <a:solidFill>
                  <a:schemeClr val="tx1"/>
                </a:solidFill>
                <a:latin typeface="+mn-lt"/>
                <a:ea typeface="+mn-ea"/>
              </a:defRPr>
            </a:lvl3pPr>
            <a:lvl4pPr marL="1600200" indent="-228600" algn="l" rtl="0" eaLnBrk="1" fontAlgn="base" hangingPunct="1">
              <a:spcBef>
                <a:spcPct val="20000"/>
              </a:spcBef>
              <a:spcAft>
                <a:spcPct val="0"/>
              </a:spcAft>
              <a:buFont typeface="Wingdings" panose="05000000000000000000" pitchFamily="2" charset="2"/>
              <a:buChar char="§"/>
              <a:defRPr sz="1800" b="0">
                <a:solidFill>
                  <a:schemeClr val="tx1"/>
                </a:solidFill>
                <a:latin typeface="+mn-lt"/>
                <a:ea typeface="+mn-ea"/>
              </a:defRPr>
            </a:lvl4pPr>
            <a:lvl5pPr marL="2057400" indent="-228600" algn="l" rtl="0" eaLnBrk="1" fontAlgn="base" hangingPunct="1">
              <a:spcBef>
                <a:spcPct val="20000"/>
              </a:spcBef>
              <a:spcAft>
                <a:spcPct val="0"/>
              </a:spcAft>
              <a:buFont typeface="Wingdings" panose="05000000000000000000" pitchFamily="2" charset="2"/>
              <a:buChar char="§"/>
              <a:defRPr sz="1800" b="0">
                <a:solidFill>
                  <a:schemeClr val="tx1"/>
                </a:solidFill>
                <a:latin typeface="+mn-lt"/>
                <a:ea typeface="+mn-ea"/>
              </a:defRPr>
            </a:lvl5pPr>
            <a:lvl6pPr marL="25146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9pPr>
          </a:lstStyle>
          <a:p>
            <a:pPr marL="0" indent="0">
              <a:spcBef>
                <a:spcPts val="420"/>
              </a:spcBef>
              <a:spcAft>
                <a:spcPts val="420"/>
              </a:spcAft>
              <a:buNone/>
            </a:pPr>
            <a:r>
              <a:rPr lang="en-US" altLang="zh-CN" sz="2250" kern="0" dirty="0">
                <a:solidFill>
                  <a:srgbClr val="0000FF"/>
                </a:solidFill>
                <a:latin typeface="Arial" panose="020B0604020202020204" pitchFamily="34" charset="0"/>
                <a:ea typeface="黑体" panose="02010609060101010101" pitchFamily="49" charset="-122"/>
                <a:cs typeface="Arial" panose="020B0604020202020204" pitchFamily="34" charset="0"/>
              </a:rPr>
              <a:t>Optimization process:</a:t>
            </a:r>
            <a:endParaRPr lang="en-US" altLang="zh-CN" sz="2250" kern="0"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pic>
        <p:nvPicPr>
          <p:cNvPr id="5" name="图片 4"/>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74295"/>
            <a:ext cx="3779471" cy="2987324"/>
          </a:xfrm>
          <a:prstGeom prst="rect">
            <a:avLst/>
          </a:prstGeom>
          <a:noFill/>
          <a:ln>
            <a:noFill/>
          </a:ln>
        </p:spPr>
      </p:pic>
      <p:sp>
        <p:nvSpPr>
          <p:cNvPr id="7" name="内容占位符 2"/>
          <p:cNvSpPr txBox="1"/>
          <p:nvPr/>
        </p:nvSpPr>
        <p:spPr bwMode="auto">
          <a:xfrm>
            <a:off x="990600" y="5383754"/>
            <a:ext cx="10668000" cy="733130"/>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4294" tIns="32147" rIns="64294" bIns="32147" numCol="1" anchor="t" anchorCtr="0" compatLnSpc="1"/>
          <a:lstStyle>
            <a:lvl1pPr marL="342900" indent="-342900" algn="l" rtl="0" eaLnBrk="1" fontAlgn="base" hangingPunct="1">
              <a:spcBef>
                <a:spcPct val="20000"/>
              </a:spcBef>
              <a:spcAft>
                <a:spcPct val="0"/>
              </a:spcAft>
              <a:buFont typeface="Wingdings" panose="05000000000000000000" pitchFamily="2" charset="2"/>
              <a:buChar char="§"/>
              <a:defRPr sz="2800" b="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anose="05000000000000000000" pitchFamily="2" charset="2"/>
              <a:buChar char="§"/>
              <a:defRPr sz="2400" b="0">
                <a:solidFill>
                  <a:schemeClr val="tx1"/>
                </a:solidFill>
                <a:latin typeface="+mn-lt"/>
                <a:ea typeface="+mn-ea"/>
              </a:defRPr>
            </a:lvl2pPr>
            <a:lvl3pPr marL="1143000" indent="-228600" algn="l" rtl="0" eaLnBrk="1" fontAlgn="base" hangingPunct="1">
              <a:spcBef>
                <a:spcPct val="20000"/>
              </a:spcBef>
              <a:spcAft>
                <a:spcPct val="0"/>
              </a:spcAft>
              <a:buFont typeface="Wingdings" panose="05000000000000000000" pitchFamily="2" charset="2"/>
              <a:buChar char="§"/>
              <a:defRPr sz="2000" b="0">
                <a:solidFill>
                  <a:schemeClr val="tx1"/>
                </a:solidFill>
                <a:latin typeface="+mn-lt"/>
                <a:ea typeface="+mn-ea"/>
              </a:defRPr>
            </a:lvl3pPr>
            <a:lvl4pPr marL="1600200" indent="-228600" algn="l" rtl="0" eaLnBrk="1" fontAlgn="base" hangingPunct="1">
              <a:spcBef>
                <a:spcPct val="20000"/>
              </a:spcBef>
              <a:spcAft>
                <a:spcPct val="0"/>
              </a:spcAft>
              <a:buFont typeface="Wingdings" panose="05000000000000000000" pitchFamily="2" charset="2"/>
              <a:buChar char="§"/>
              <a:defRPr sz="1800" b="0">
                <a:solidFill>
                  <a:schemeClr val="tx1"/>
                </a:solidFill>
                <a:latin typeface="+mn-lt"/>
                <a:ea typeface="+mn-ea"/>
              </a:defRPr>
            </a:lvl4pPr>
            <a:lvl5pPr marL="2057400" indent="-228600" algn="l" rtl="0" eaLnBrk="1" fontAlgn="base" hangingPunct="1">
              <a:spcBef>
                <a:spcPct val="20000"/>
              </a:spcBef>
              <a:spcAft>
                <a:spcPct val="0"/>
              </a:spcAft>
              <a:buFont typeface="Wingdings" panose="05000000000000000000" pitchFamily="2" charset="2"/>
              <a:buChar char="§"/>
              <a:defRPr sz="1800" b="0">
                <a:solidFill>
                  <a:schemeClr val="tx1"/>
                </a:solidFill>
                <a:latin typeface="+mn-lt"/>
                <a:ea typeface="+mn-ea"/>
              </a:defRPr>
            </a:lvl5pPr>
            <a:lvl6pPr marL="25146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Wingdings" panose="05000000000000000000" pitchFamily="2" charset="2"/>
              <a:buChar char="§"/>
              <a:defRPr sz="2000">
                <a:solidFill>
                  <a:schemeClr val="tx1"/>
                </a:solidFill>
                <a:latin typeface="+mn-lt"/>
                <a:ea typeface="+mn-ea"/>
              </a:defRPr>
            </a:lvl9pPr>
          </a:lstStyle>
          <a:p>
            <a:pPr marL="0" indent="159385" algn="just">
              <a:lnSpc>
                <a:spcPct val="125000"/>
              </a:lnSpc>
              <a:spcBef>
                <a:spcPts val="420"/>
              </a:spcBef>
              <a:spcAft>
                <a:spcPts val="420"/>
              </a:spcAft>
              <a:buNone/>
            </a:pPr>
            <a:r>
              <a:rPr lang="en-US" altLang="zh-CN" sz="2000" kern="0" dirty="0">
                <a:solidFill>
                  <a:schemeClr val="accent4">
                    <a:lumMod val="10000"/>
                  </a:schemeClr>
                </a:solidFill>
                <a:cs typeface="Times New Roman" panose="02020603050405020304" pitchFamily="18" charset="0"/>
              </a:rPr>
              <a:t>The duration of a flat-top laser profile with constant laser power becomes shorter during the optimization progresses, and approaches to isentropic compression like profile. The maximum area density reaches</a:t>
            </a:r>
            <a:r>
              <a:rPr lang="zh-CN" altLang="en-US" sz="2000" kern="0" dirty="0">
                <a:solidFill>
                  <a:schemeClr val="accent4">
                    <a:lumMod val="10000"/>
                  </a:schemeClr>
                </a:solidFill>
                <a:cs typeface="Times New Roman" panose="02020603050405020304" pitchFamily="18" charset="0"/>
              </a:rPr>
              <a:t> </a:t>
            </a:r>
            <a:r>
              <a:rPr lang="en-US" altLang="zh-CN" sz="2000" dirty="0">
                <a:solidFill>
                  <a:schemeClr val="accent4">
                    <a:lumMod val="10000"/>
                  </a:schemeClr>
                </a:solidFill>
                <a:cs typeface="Times New Roman" panose="02020603050405020304" pitchFamily="18" charset="0"/>
              </a:rPr>
              <a:t>2.0 g/cm</a:t>
            </a:r>
            <a:r>
              <a:rPr lang="en-US" altLang="zh-CN" sz="2000" baseline="30000" dirty="0">
                <a:solidFill>
                  <a:schemeClr val="accent4">
                    <a:lumMod val="10000"/>
                  </a:schemeClr>
                </a:solidFill>
                <a:cs typeface="Times New Roman" panose="02020603050405020304" pitchFamily="18" charset="0"/>
              </a:rPr>
              <a:t>2</a:t>
            </a:r>
            <a:r>
              <a:rPr lang="en-US" altLang="zh-CN" sz="2000" dirty="0">
                <a:solidFill>
                  <a:schemeClr val="accent4">
                    <a:lumMod val="10000"/>
                  </a:schemeClr>
                </a:solidFill>
              </a:rPr>
              <a:t>.</a:t>
            </a:r>
            <a:endParaRPr lang="zh-CN" altLang="en-US" sz="2000" dirty="0">
              <a:solidFill>
                <a:schemeClr val="accent4">
                  <a:lumMod val="10000"/>
                </a:schemeClr>
              </a:solidFill>
            </a:endParaRPr>
          </a:p>
          <a:p>
            <a:pPr marL="0" indent="159385" algn="just">
              <a:lnSpc>
                <a:spcPct val="125000"/>
              </a:lnSpc>
              <a:spcBef>
                <a:spcPts val="420"/>
              </a:spcBef>
              <a:spcAft>
                <a:spcPts val="420"/>
              </a:spcAft>
              <a:buNone/>
            </a:pPr>
            <a:endParaRPr lang="en-US" altLang="zh-CN" sz="2000" kern="0" dirty="0">
              <a:solidFill>
                <a:schemeClr val="accent4">
                  <a:lumMod val="10000"/>
                </a:schemeClr>
              </a:solidFill>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6477000" y="2312408"/>
            <a:ext cx="3886200" cy="2921590"/>
          </a:xfrm>
          <a:prstGeom prst="rect">
            <a:avLst/>
          </a:prstGeom>
        </p:spPr>
      </p:pic>
      <p:sp>
        <p:nvSpPr>
          <p:cNvPr id="4" name="文本框 3"/>
          <p:cNvSpPr txBox="1"/>
          <p:nvPr/>
        </p:nvSpPr>
        <p:spPr>
          <a:xfrm>
            <a:off x="1087362" y="1405406"/>
            <a:ext cx="10863943" cy="707886"/>
          </a:xfrm>
          <a:prstGeom prst="rect">
            <a:avLst/>
          </a:prstGeom>
          <a:noFill/>
        </p:spPr>
        <p:txBody>
          <a:bodyPr wrap="square" rtlCol="0">
            <a:spAutoFit/>
          </a:bodyPr>
          <a:lstStyle/>
          <a:p>
            <a:r>
              <a:rPr lang="en-US" altLang="zh-CN" sz="2000" dirty="0">
                <a:solidFill>
                  <a:schemeClr val="accent4">
                    <a:lumMod val="10000"/>
                  </a:schemeClr>
                </a:solidFill>
              </a:rPr>
              <a:t>After 23 generations of optimization, the step size reaches the minimum value and the laser reaches the optimum profile (red line in the figure).</a:t>
            </a:r>
            <a:endParaRPr lang="zh-CN" altLang="en-US" sz="2000" dirty="0">
              <a:solidFill>
                <a:schemeClr val="accent4">
                  <a:lumMod val="10000"/>
                </a:schemeClr>
              </a:solidFill>
            </a:endParaRPr>
          </a:p>
        </p:txBody>
      </p:sp>
      <p:sp>
        <p:nvSpPr>
          <p:cNvPr id="11" name="标题 1"/>
          <p:cNvSpPr>
            <a:spLocks noGrp="1"/>
          </p:cNvSpPr>
          <p:nvPr>
            <p:ph type="title"/>
          </p:nvPr>
        </p:nvSpPr>
        <p:spPr>
          <a:xfrm>
            <a:off x="1371600" y="88281"/>
            <a:ext cx="10820400" cy="673076"/>
          </a:xfrm>
        </p:spPr>
        <p:txBody>
          <a:bodyPr vert="horz" wrap="square" lIns="91439" tIns="45719" rIns="91439" bIns="45719" numCol="1" anchorCtr="0" compatLnSpc="1">
            <a:normAutofit fontScale="90000"/>
          </a:bodyPr>
          <a:lstStyle/>
          <a:p>
            <a:pPr>
              <a:defRPr/>
            </a:pPr>
            <a:r>
              <a:rPr lang="en-US" altLang="zh-CN" dirty="0">
                <a:latin typeface="+mn-lt"/>
                <a:ea typeface="+mn-ea"/>
              </a:rPr>
              <a:t>2. Target designing by random walk method</a:t>
            </a:r>
            <a:endParaRPr lang="en-US" altLang="zh-CN" dirty="0">
              <a:latin typeface="+mn-lt"/>
              <a:ea typeface="+mn-ea"/>
            </a:endParaRPr>
          </a:p>
        </p:txBody>
      </p:sp>
    </p:spTree>
  </p:cSld>
  <p:clrMapOvr>
    <a:overrideClrMapping bg1="lt1" tx1="dk1" bg2="lt2" tx2="dk2" accent1="accent1" accent2="accent2" accent3="accent3" accent4="accent4" accent5="accent5" accent6="accent6" hlink="hlink" folHlink="folHlink"/>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commondata" val="eyJoZGlkIjoiZDFiOGE5OGQxNWJhZTY2NmY4MmYwMmQ0MmMyM2NiYTMifQ=="/>
</p:tagLst>
</file>

<file path=ppt/theme/theme1.xml><?xml version="1.0" encoding="utf-8"?>
<a:theme xmlns:a="http://schemas.openxmlformats.org/drawingml/2006/main" name="1_课件模板 - 副本">
  <a:themeElements>
    <a:clrScheme name="">
      <a:dk1>
        <a:srgbClr val="808080"/>
      </a:dk1>
      <a:lt1>
        <a:srgbClr val="FFFFFF"/>
      </a:lt1>
      <a:dk2>
        <a:srgbClr val="000099"/>
      </a:dk2>
      <a:lt2>
        <a:srgbClr val="FFFFFF"/>
      </a:lt2>
      <a:accent1>
        <a:srgbClr val="00CC99"/>
      </a:accent1>
      <a:accent2>
        <a:srgbClr val="FFFF00"/>
      </a:accent2>
      <a:accent3>
        <a:srgbClr val="AAAACA"/>
      </a:accent3>
      <a:accent4>
        <a:srgbClr val="DADADA"/>
      </a:accent4>
      <a:accent5>
        <a:srgbClr val="AAE2CA"/>
      </a:accent5>
      <a:accent6>
        <a:srgbClr val="E7E700"/>
      </a:accent6>
      <a:hlink>
        <a:srgbClr val="66FFFF"/>
      </a:hlink>
      <a:folHlink>
        <a:srgbClr val="B2B2B2"/>
      </a:folHlink>
    </a:clrScheme>
    <a:fontScheme name="1_Chapter 0 Introduction (4th versio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none" lIns="90000" tIns="46800" rIns="90000" bIns="46800" numCol="1" anchor="t" anchorCtr="0" compatLnSpc="1">
        <a:spAutoFit/>
      </a:bodyPr>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3200" b="0" i="0" u="none" strike="noStrike" cap="none" normalizeH="0" baseline="0" smtClean="0">
            <a:ln>
              <a:noFill/>
            </a:ln>
            <a:solidFill>
              <a:srgbClr val="00FFFF"/>
            </a:solidFill>
            <a:effectLst/>
            <a:latin typeface="Bookman Old Style" panose="02050604050505020204" pitchFamily="18" charset="0"/>
            <a:ea typeface="宋体" panose="02010600030101010101" pitchFamily="2" charset="-122"/>
          </a:defRPr>
        </a:defPPr>
      </a:lstStyle>
    </a:spDef>
    <a:lnDef>
      <a:spPr bwMode="auto">
        <a:xfrm>
          <a:off x="0" y="0"/>
          <a:ext cx="1" cy="1"/>
        </a:xfrm>
        <a:custGeom>
          <a:avLst/>
          <a:gdLst/>
          <a:ahLst/>
          <a:cxnLst/>
          <a:rect l="0" t="0" r="0" b="0"/>
          <a:pathLst/>
        </a:custGeom>
        <a:noFill/>
        <a:ln>
          <a:noFill/>
        </a:ln>
      </a:spPr>
      <a:bodyPr vert="horz" wrap="none" lIns="90000" tIns="46800" rIns="90000" bIns="46800" numCol="1" anchor="t" anchorCtr="0" compatLnSpc="1">
        <a:spAutoFit/>
      </a:bodyPr>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3200" b="0" i="0" u="none" strike="noStrike" cap="none" normalizeH="0" baseline="0" smtClean="0">
            <a:ln>
              <a:noFill/>
            </a:ln>
            <a:solidFill>
              <a:srgbClr val="00FFFF"/>
            </a:solidFill>
            <a:effectLst/>
            <a:latin typeface="Bookman Old Style" panose="02050604050505020204" pitchFamily="18" charset="0"/>
            <a:ea typeface="宋体" panose="02010600030101010101" pitchFamily="2" charset="-122"/>
          </a:defRPr>
        </a:defPPr>
      </a:lstStyle>
    </a:lnDef>
  </a:objectDefaults>
  <a:extraClrSchemeLst>
    <a:extraClrScheme>
      <a:clrScheme name="1_Chapter 0 Introduction (4th 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hapter 0 Introduction (4th 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hapter 0 Introduction (4th 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hapter 0 Introduction (4th 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hapter 0 Introduction (4th 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hapter 0 Introduction (4th 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hapter 0 Introduction (4th 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课件模板 - 副本">
  <a:themeElements>
    <a:clrScheme name="">
      <a:dk1>
        <a:srgbClr val="808080"/>
      </a:dk1>
      <a:lt1>
        <a:srgbClr val="FFFFFF"/>
      </a:lt1>
      <a:dk2>
        <a:srgbClr val="000099"/>
      </a:dk2>
      <a:lt2>
        <a:srgbClr val="FFFFFF"/>
      </a:lt2>
      <a:accent1>
        <a:srgbClr val="00CC99"/>
      </a:accent1>
      <a:accent2>
        <a:srgbClr val="FFFF00"/>
      </a:accent2>
      <a:accent3>
        <a:srgbClr val="AAAACA"/>
      </a:accent3>
      <a:accent4>
        <a:srgbClr val="DADADA"/>
      </a:accent4>
      <a:accent5>
        <a:srgbClr val="AAE2CA"/>
      </a:accent5>
      <a:accent6>
        <a:srgbClr val="E7E700"/>
      </a:accent6>
      <a:hlink>
        <a:srgbClr val="66FFFF"/>
      </a:hlink>
      <a:folHlink>
        <a:srgbClr val="B2B2B2"/>
      </a:folHlink>
    </a:clrScheme>
    <a:fontScheme name="1_Chapter 0 Introduction (4th versio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none" lIns="90000" tIns="46800" rIns="90000" bIns="46800" numCol="1" anchor="t" anchorCtr="0" compatLnSpc="1">
        <a:spAutoFit/>
      </a:bodyPr>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3200" b="0" i="0" u="none" strike="noStrike" cap="none" normalizeH="0" baseline="0" smtClean="0">
            <a:ln>
              <a:noFill/>
            </a:ln>
            <a:solidFill>
              <a:srgbClr val="00FFFF"/>
            </a:solidFill>
            <a:effectLst/>
            <a:latin typeface="Bookman Old Style" panose="02050604050505020204" pitchFamily="18" charset="0"/>
            <a:ea typeface="宋体" panose="02010600030101010101" pitchFamily="2" charset="-122"/>
          </a:defRPr>
        </a:defPPr>
      </a:lstStyle>
    </a:spDef>
    <a:lnDef>
      <a:spPr bwMode="auto">
        <a:xfrm>
          <a:off x="0" y="0"/>
          <a:ext cx="1" cy="1"/>
        </a:xfrm>
        <a:custGeom>
          <a:avLst/>
          <a:gdLst/>
          <a:ahLst/>
          <a:cxnLst/>
          <a:rect l="0" t="0" r="0" b="0"/>
          <a:pathLst/>
        </a:custGeom>
        <a:noFill/>
        <a:ln>
          <a:noFill/>
        </a:ln>
      </a:spPr>
      <a:bodyPr vert="horz" wrap="none" lIns="90000" tIns="46800" rIns="90000" bIns="46800" numCol="1" anchor="t" anchorCtr="0" compatLnSpc="1">
        <a:spAutoFit/>
      </a:bodyPr>
      <a:lstStyle>
        <a:defPPr marL="0" marR="0" indent="0" algn="ctr" defTabSz="914400" rtl="0" eaLnBrk="1" fontAlgn="base" latinLnBrk="0" hangingPunct="1">
          <a:lnSpc>
            <a:spcPct val="100000"/>
          </a:lnSpc>
          <a:spcBef>
            <a:spcPct val="0"/>
          </a:spcBef>
          <a:spcAft>
            <a:spcPct val="0"/>
          </a:spcAft>
          <a:buClrTx/>
          <a:buSzTx/>
          <a:buFontTx/>
          <a:buNone/>
          <a:defRPr kumimoji="0" lang="zh-CN" altLang="en-US" sz="3200" b="0" i="0" u="none" strike="noStrike" cap="none" normalizeH="0" baseline="0" smtClean="0">
            <a:ln>
              <a:noFill/>
            </a:ln>
            <a:solidFill>
              <a:srgbClr val="00FFFF"/>
            </a:solidFill>
            <a:effectLst/>
            <a:latin typeface="Bookman Old Style" panose="02050604050505020204" pitchFamily="18" charset="0"/>
            <a:ea typeface="宋体" panose="02010600030101010101" pitchFamily="2" charset="-122"/>
          </a:defRPr>
        </a:defPPr>
      </a:lstStyle>
    </a:lnDef>
  </a:objectDefaults>
  <a:extraClrSchemeLst>
    <a:extraClrScheme>
      <a:clrScheme name="1_Chapter 0 Introduction (4th 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hapter 0 Introduction (4th 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hapter 0 Introduction (4th 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hapter 0 Introduction (4th 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hapter 0 Introduction (4th 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hapter 0 Introduction (4th 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hapter 0 Introduction (4th 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7373</Words>
  <Application>WPS 演示</Application>
  <PresentationFormat>宽屏</PresentationFormat>
  <Paragraphs>253</Paragraphs>
  <Slides>20</Slides>
  <Notes>22</Notes>
  <HiddenSlides>0</HiddenSlides>
  <MMClips>0</MMClips>
  <ScaleCrop>false</ScaleCrop>
  <HeadingPairs>
    <vt:vector size="8" baseType="variant">
      <vt:variant>
        <vt:lpstr>已用的字体</vt:lpstr>
      </vt:variant>
      <vt:variant>
        <vt:i4>20</vt:i4>
      </vt:variant>
      <vt:variant>
        <vt:lpstr>主题</vt:lpstr>
      </vt:variant>
      <vt:variant>
        <vt:i4>3</vt:i4>
      </vt:variant>
      <vt:variant>
        <vt:lpstr>嵌入 OLE 服务器</vt:lpstr>
      </vt:variant>
      <vt:variant>
        <vt:i4>12</vt:i4>
      </vt:variant>
      <vt:variant>
        <vt:lpstr>幻灯片标题</vt:lpstr>
      </vt:variant>
      <vt:variant>
        <vt:i4>20</vt:i4>
      </vt:variant>
    </vt:vector>
  </HeadingPairs>
  <TitlesOfParts>
    <vt:vector size="55" baseType="lpstr">
      <vt:lpstr>Arial</vt:lpstr>
      <vt:lpstr>宋体</vt:lpstr>
      <vt:lpstr>Wingdings</vt:lpstr>
      <vt:lpstr>Bookman Old Style</vt:lpstr>
      <vt:lpstr>Times New Roman</vt:lpstr>
      <vt:lpstr>黑体</vt:lpstr>
      <vt:lpstr>Calibri</vt:lpstr>
      <vt:lpstr>微软雅黑</vt:lpstr>
      <vt:lpstr>Cambria Math</vt:lpstr>
      <vt:lpstr>等线</vt:lpstr>
      <vt:lpstr>Georgia</vt:lpstr>
      <vt:lpstr>Symbol</vt:lpstr>
      <vt:lpstr>Calibri</vt:lpstr>
      <vt:lpstr>Wingdings</vt:lpstr>
      <vt:lpstr>Arial Unicode MS</vt:lpstr>
      <vt:lpstr>等线 Light</vt:lpstr>
      <vt:lpstr>Calibri Light</vt:lpstr>
      <vt:lpstr>-apple-system</vt:lpstr>
      <vt:lpstr>Segoe Print</vt:lpstr>
      <vt:lpstr>PingFang SC</vt:lpstr>
      <vt:lpstr>1_课件模板 - 副本</vt:lpstr>
      <vt:lpstr>2_课件模板 - 副本</vt:lpstr>
      <vt:lpstr>Office 主题​​</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PowerPoint 演示文稿</vt:lpstr>
      <vt:lpstr>Contents</vt:lpstr>
      <vt:lpstr>1. Background</vt:lpstr>
      <vt:lpstr>1. Background</vt:lpstr>
      <vt:lpstr>1. Background</vt:lpstr>
      <vt:lpstr>1. Background</vt:lpstr>
      <vt:lpstr>1. Background</vt:lpstr>
      <vt:lpstr>2. Target designing by random walk method</vt:lpstr>
      <vt:lpstr>2. Target designing by random walk method</vt:lpstr>
      <vt:lpstr>2. Target designing by random walk method</vt:lpstr>
      <vt:lpstr>2. Target designing by random walk method</vt:lpstr>
      <vt:lpstr>2. Target designing by random walk method</vt:lpstr>
      <vt:lpstr>3. Laser profile designing by hybrid optimization  </vt:lpstr>
      <vt:lpstr>3. Laser profile designing by hybrid optimization  </vt:lpstr>
      <vt:lpstr>3. Laser profile designing by hybrid optimization  </vt:lpstr>
      <vt:lpstr>3. Laser profile designing by hybrid optimization  </vt:lpstr>
      <vt:lpstr>3. Hybrid optimization of  laser profiles  </vt:lpstr>
      <vt:lpstr>3. Hybrid optimization of  laser profiles  </vt:lpstr>
      <vt:lpstr>4. Summary </vt:lpstr>
      <vt:lpstr>Thanks for your attentions!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Riccardo Betti</dc:creator>
  <cp:lastModifiedBy>国博</cp:lastModifiedBy>
  <cp:revision>590</cp:revision>
  <dcterms:created xsi:type="dcterms:W3CDTF">2020-05-17T00:04:00Z</dcterms:created>
  <dcterms:modified xsi:type="dcterms:W3CDTF">2023-11-29T06:12:47Z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2019-12-30T00:00:00Z</vt:filetime>
  </property>
  <property fmtid="{D5CDD505-2E9C-101B-9397-08002B2CF9AE}" pid="3" name="Creator">
    <vt:lpwstr>Acrobat PDFMaker 15 for PowerPoint</vt:lpwstr>
  </property>
  <property fmtid="{D5CDD505-2E9C-101B-9397-08002B2CF9AE}" pid="4" name="LastSaved">
    <vt:filetime>2020-05-19T00:00:00Z</vt:filetime>
  </property>
  <property fmtid="{D5CDD505-2E9C-101B-9397-08002B2CF9AE}" pid="5" name="ICV">
    <vt:lpwstr>7CD06043A409471CAE7137384F515E7E_12</vt:lpwstr>
  </property>
  <property fmtid="{D5CDD505-2E9C-101B-9397-08002B2CF9AE}" pid="6" name="KSOProductBuildVer">
    <vt:lpwstr>2052-12.1.0.15712</vt:lpwstr>
  </property>
</Properties>
</file>