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</p:sldMasterIdLst>
  <p:notesMasterIdLst>
    <p:notesMasterId r:id="rId8"/>
  </p:notesMasterIdLst>
  <p:handoutMasterIdLst>
    <p:handoutMasterId r:id="rId40"/>
  </p:handoutMasterIdLst>
  <p:sldIdLst>
    <p:sldId id="256" r:id="rId7"/>
    <p:sldId id="399" r:id="rId9"/>
    <p:sldId id="376" r:id="rId10"/>
    <p:sldId id="271" r:id="rId11"/>
    <p:sldId id="499" r:id="rId12"/>
    <p:sldId id="401" r:id="rId13"/>
    <p:sldId id="397" r:id="rId14"/>
    <p:sldId id="415" r:id="rId15"/>
    <p:sldId id="475" r:id="rId16"/>
    <p:sldId id="409" r:id="rId17"/>
    <p:sldId id="405" r:id="rId18"/>
    <p:sldId id="428" r:id="rId19"/>
    <p:sldId id="437" r:id="rId20"/>
    <p:sldId id="438" r:id="rId21"/>
    <p:sldId id="410" r:id="rId22"/>
    <p:sldId id="448" r:id="rId23"/>
    <p:sldId id="451" r:id="rId24"/>
    <p:sldId id="450" r:id="rId25"/>
    <p:sldId id="411" r:id="rId26"/>
    <p:sldId id="407" r:id="rId27"/>
    <p:sldId id="471" r:id="rId28"/>
    <p:sldId id="472" r:id="rId29"/>
    <p:sldId id="473" r:id="rId30"/>
    <p:sldId id="412" r:id="rId31"/>
    <p:sldId id="408" r:id="rId32"/>
    <p:sldId id="460" r:id="rId33"/>
    <p:sldId id="462" r:id="rId34"/>
    <p:sldId id="463" r:id="rId35"/>
    <p:sldId id="465" r:id="rId36"/>
    <p:sldId id="413" r:id="rId37"/>
    <p:sldId id="468" r:id="rId38"/>
    <p:sldId id="261" r:id="rId39"/>
  </p:sldIdLst>
  <p:sldSz cx="12192000" cy="6858000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505"/>
    <a:srgbClr val="000099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19" autoAdjust="0"/>
    <p:restoredTop sz="78228" autoAdjust="0"/>
  </p:normalViewPr>
  <p:slideViewPr>
    <p:cSldViewPr snapToGrid="0">
      <p:cViewPr varScale="1">
        <p:scale>
          <a:sx n="105" d="100"/>
          <a:sy n="105" d="100"/>
        </p:scale>
        <p:origin x="27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4" Type="http://schemas.openxmlformats.org/officeDocument/2006/relationships/tags" Target="tags/tag334.xml"/><Relationship Id="rId43" Type="http://schemas.openxmlformats.org/officeDocument/2006/relationships/tableStyles" Target="tableStyles.xml"/><Relationship Id="rId42" Type="http://schemas.openxmlformats.org/officeDocument/2006/relationships/viewProps" Target="viewProps.xml"/><Relationship Id="rId41" Type="http://schemas.openxmlformats.org/officeDocument/2006/relationships/presProps" Target="presProps.xml"/><Relationship Id="rId40" Type="http://schemas.openxmlformats.org/officeDocument/2006/relationships/handoutMaster" Target="handoutMasters/handoutMaster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2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0FF0A-5320-4405-AF45-2515D029479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32B7E-0B03-4653-8B83-142423A009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2B7E-0B03-4653-8B83-142423A00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2B7E-0B03-4653-8B83-142423A00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232B7E-0B03-4653-8B83-142423A009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7" Type="http://schemas.openxmlformats.org/officeDocument/2006/relationships/tags" Target="../tags/tag8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tags" Target="../tags/tag77.xml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9" Type="http://schemas.openxmlformats.org/officeDocument/2006/relationships/tags" Target="../tags/tag90.xml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859981" y="6137333"/>
            <a:ext cx="2743200" cy="365125"/>
          </a:xfrm>
        </p:spPr>
        <p:txBody>
          <a:bodyPr/>
          <a:lstStyle>
            <a:lvl1pPr algn="r">
              <a:defRPr sz="1600"/>
            </a:lvl1pPr>
          </a:lstStyle>
          <a:p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/>
          <a:srcRect l="-1711" r="29022" b="11478"/>
          <a:stretch>
            <a:fillRect/>
          </a:stretch>
        </p:blipFill>
        <p:spPr>
          <a:xfrm>
            <a:off x="4419598" y="0"/>
            <a:ext cx="7795002" cy="68658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/>
          <a:srcRect l="5556" t="16654" r="46718" b="19427"/>
          <a:stretch>
            <a:fillRect/>
          </a:stretch>
        </p:blipFill>
        <p:spPr>
          <a:xfrm>
            <a:off x="0" y="0"/>
            <a:ext cx="7237730" cy="686562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6623441" y="1099"/>
            <a:ext cx="1076183" cy="686586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0000">
                <a:schemeClr val="bg1">
                  <a:alpha val="78000"/>
                </a:schemeClr>
              </a:gs>
              <a:gs pos="25000">
                <a:srgbClr val="FFFFFF">
                  <a:alpha val="97338"/>
                </a:srgbClr>
              </a:gs>
              <a:gs pos="9009">
                <a:srgbClr val="FAFBFD">
                  <a:alpha val="43892"/>
                </a:srgbClr>
              </a:gs>
              <a:gs pos="22000">
                <a:schemeClr val="bg1">
                  <a:alpha val="76476"/>
                </a:schemeClr>
              </a:gs>
              <a:gs pos="70006">
                <a:srgbClr val="FFFFFF">
                  <a:alpha val="95000"/>
                </a:srgbClr>
              </a:gs>
              <a:gs pos="43000">
                <a:schemeClr val="bg1"/>
              </a:gs>
              <a:gs pos="58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295"/>
          </a:p>
        </p:txBody>
      </p:sp>
      <p:sp>
        <p:nvSpPr>
          <p:cNvPr id="10" name="Rectangle 8"/>
          <p:cNvSpPr>
            <a:spLocks noChangeArrowheads="1"/>
          </p:cNvSpPr>
          <p:nvPr userDrawn="1"/>
        </p:nvSpPr>
        <p:spPr bwMode="auto">
          <a:xfrm>
            <a:off x="326042" y="180515"/>
            <a:ext cx="11140886" cy="86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43" tIns="45622" rIns="91243" bIns="45622" anchor="ctr"/>
          <a:lstStyle>
            <a:lvl1pPr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hlink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kumimoji="1" lang="en-US" altLang="zh-CN" sz="4000" dirty="0">
                <a:solidFill>
                  <a:schemeClr val="bg1"/>
                </a:solidFill>
                <a:latin typeface="Arial Narrow" panose="020B0606020202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Outline</a:t>
            </a:r>
            <a:endParaRPr kumimoji="1" lang="en-US" altLang="zh-CN" sz="4000" dirty="0">
              <a:solidFill>
                <a:schemeClr val="bg1"/>
              </a:solidFill>
              <a:latin typeface="Arial Narrow" panose="020B0606020202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54804" y="6331412"/>
            <a:ext cx="2743200" cy="365125"/>
          </a:xfrm>
        </p:spPr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054804" y="6331412"/>
            <a:ext cx="2743200" cy="365125"/>
          </a:xfrm>
        </p:spPr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4.png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image" Target="../media/image4.png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8" Type="http://schemas.openxmlformats.org/officeDocument/2006/relationships/theme" Target="../theme/theme4.xml"/><Relationship Id="rId17" Type="http://schemas.openxmlformats.org/officeDocument/2006/relationships/tags" Target="../tags/tag61.xml"/><Relationship Id="rId16" Type="http://schemas.openxmlformats.org/officeDocument/2006/relationships/image" Target="../media/image5.png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0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9" Type="http://schemas.openxmlformats.org/officeDocument/2006/relationships/tags" Target="../tags/tag123.xml"/><Relationship Id="rId18" Type="http://schemas.microsoft.com/office/2007/relationships/hdphoto" Target="../media/image7.wdp"/><Relationship Id="rId17" Type="http://schemas.openxmlformats.org/officeDocument/2006/relationships/image" Target="../media/image6.png"/><Relationship Id="rId16" Type="http://schemas.openxmlformats.org/officeDocument/2006/relationships/tags" Target="../tags/tag122.xml"/><Relationship Id="rId15" Type="http://schemas.openxmlformats.org/officeDocument/2006/relationships/tags" Target="../tags/tag121.xml"/><Relationship Id="rId14" Type="http://schemas.openxmlformats.org/officeDocument/2006/relationships/tags" Target="../tags/tag120.xml"/><Relationship Id="rId13" Type="http://schemas.openxmlformats.org/officeDocument/2006/relationships/tags" Target="../tags/tag119.xml"/><Relationship Id="rId12" Type="http://schemas.openxmlformats.org/officeDocument/2006/relationships/tags" Target="../tags/tag118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67030-DD33-4A24-B7FA-FD3ACE2E0CCF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260939"/>
            <a:ext cx="12192000" cy="2060758"/>
          </a:xfrm>
          <a:prstGeom prst="rect">
            <a:avLst/>
          </a:prstGeom>
        </p:spPr>
      </p:pic>
      <p:pic>
        <p:nvPicPr>
          <p:cNvPr id="8" name="图片 7" descr="1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086404" y="312680"/>
            <a:ext cx="1686496" cy="692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29866" y="6339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86570" y="298676"/>
            <a:ext cx="1686496" cy="692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29866" y="63397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1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086570" y="298676"/>
            <a:ext cx="1686496" cy="69225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9009045" y="653982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0" name="矩形 19"/>
          <p:cNvSpPr/>
          <p:nvPr userDrawn="1">
            <p:custDataLst>
              <p:tags r:id="rId13"/>
            </p:custDataLst>
          </p:nvPr>
        </p:nvSpPr>
        <p:spPr>
          <a:xfrm>
            <a:off x="0" y="788114"/>
            <a:ext cx="12191999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outerShdw blurRad="50800" dist="50800" dir="5400000" algn="ctr" rotWithShape="0">
              <a:srgbClr val="000000">
                <a:alpha val="26000"/>
              </a:srgbClr>
            </a:outerShdw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>
            <p:custDataLst>
              <p:tags r:id="rId14"/>
            </p:custDataLst>
          </p:nvPr>
        </p:nvSpPr>
        <p:spPr>
          <a:xfrm>
            <a:off x="1" y="6539671"/>
            <a:ext cx="12191998" cy="45719"/>
          </a:xfrm>
          <a:prstGeom prst="rect">
            <a:avLst/>
          </a:prstGeom>
          <a:solidFill>
            <a:srgbClr val="0083C7"/>
          </a:solidFill>
          <a:ln>
            <a:noFill/>
          </a:ln>
          <a:effectLst>
            <a:reflection stA="45000" endPos="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" descr="图片1"/>
          <p:cNvPicPr>
            <a:picLocks noChangeAspect="1"/>
          </p:cNvPicPr>
          <p:nvPr userDrawn="1"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9533255" y="21590"/>
            <a:ext cx="2623820" cy="737870"/>
          </a:xfrm>
          <a:prstGeom prst="rect">
            <a:avLst/>
          </a:prstGeom>
        </p:spPr>
      </p:pic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4540" y="651442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514425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514425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矩形 7"/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2192000" cy="759538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>
            <a:biLevel thresh="2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44493" y="56419"/>
            <a:ext cx="2284007" cy="646699"/>
          </a:xfrm>
          <a:prstGeom prst="rect">
            <a:avLst/>
          </a:prstGeom>
        </p:spPr>
      </p:pic>
    </p:spTree>
    <p:custDataLst>
      <p:tags r:id="rId19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2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201.xml"/><Relationship Id="rId6" Type="http://schemas.openxmlformats.org/officeDocument/2006/relationships/tags" Target="../tags/tag200.xml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" Type="http://schemas.openxmlformats.org/officeDocument/2006/relationships/tags" Target="../tags/tag19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tags" Target="../tags/tag207.xml"/><Relationship Id="rId7" Type="http://schemas.openxmlformats.org/officeDocument/2006/relationships/image" Target="../media/image23.jpeg"/><Relationship Id="rId6" Type="http://schemas.openxmlformats.org/officeDocument/2006/relationships/tags" Target="../tags/tag206.xml"/><Relationship Id="rId5" Type="http://schemas.openxmlformats.org/officeDocument/2006/relationships/tags" Target="../tags/tag205.xml"/><Relationship Id="rId4" Type="http://schemas.openxmlformats.org/officeDocument/2006/relationships/tags" Target="../tags/tag204.xml"/><Relationship Id="rId3" Type="http://schemas.openxmlformats.org/officeDocument/2006/relationships/image" Target="../media/image22.png"/><Relationship Id="rId2" Type="http://schemas.openxmlformats.org/officeDocument/2006/relationships/tags" Target="../tags/tag203.xml"/><Relationship Id="rId1" Type="http://schemas.openxmlformats.org/officeDocument/2006/relationships/tags" Target="../tags/tag202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tags" Target="../tags/tag210.xml"/><Relationship Id="rId3" Type="http://schemas.openxmlformats.org/officeDocument/2006/relationships/image" Target="../media/image24.png"/><Relationship Id="rId2" Type="http://schemas.openxmlformats.org/officeDocument/2006/relationships/tags" Target="../tags/tag209.xml"/><Relationship Id="rId1" Type="http://schemas.openxmlformats.org/officeDocument/2006/relationships/tags" Target="../tags/tag208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tags" Target="../tags/tag214.xml"/><Relationship Id="rId5" Type="http://schemas.openxmlformats.org/officeDocument/2006/relationships/image" Target="../media/image26.png"/><Relationship Id="rId4" Type="http://schemas.openxmlformats.org/officeDocument/2006/relationships/tags" Target="../tags/tag213.xml"/><Relationship Id="rId3" Type="http://schemas.openxmlformats.org/officeDocument/2006/relationships/image" Target="../media/image25.png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22.xml"/><Relationship Id="rId8" Type="http://schemas.openxmlformats.org/officeDocument/2006/relationships/tags" Target="../tags/tag221.xml"/><Relationship Id="rId7" Type="http://schemas.openxmlformats.org/officeDocument/2006/relationships/tags" Target="../tags/tag220.xml"/><Relationship Id="rId6" Type="http://schemas.openxmlformats.org/officeDocument/2006/relationships/tags" Target="../tags/tag219.xml"/><Relationship Id="rId5" Type="http://schemas.openxmlformats.org/officeDocument/2006/relationships/tags" Target="../tags/tag218.xml"/><Relationship Id="rId4" Type="http://schemas.openxmlformats.org/officeDocument/2006/relationships/tags" Target="../tags/tag217.xml"/><Relationship Id="rId30" Type="http://schemas.openxmlformats.org/officeDocument/2006/relationships/notesSlide" Target="../notesSlides/notesSlide4.xml"/><Relationship Id="rId3" Type="http://schemas.openxmlformats.org/officeDocument/2006/relationships/image" Target="../media/image27.png"/><Relationship Id="rId29" Type="http://schemas.openxmlformats.org/officeDocument/2006/relationships/slideLayout" Target="../slideLayouts/slideLayout47.xml"/><Relationship Id="rId28" Type="http://schemas.openxmlformats.org/officeDocument/2006/relationships/tags" Target="../tags/tag241.xml"/><Relationship Id="rId27" Type="http://schemas.openxmlformats.org/officeDocument/2006/relationships/tags" Target="../tags/tag240.xml"/><Relationship Id="rId26" Type="http://schemas.openxmlformats.org/officeDocument/2006/relationships/tags" Target="../tags/tag239.xml"/><Relationship Id="rId25" Type="http://schemas.openxmlformats.org/officeDocument/2006/relationships/tags" Target="../tags/tag238.xml"/><Relationship Id="rId24" Type="http://schemas.openxmlformats.org/officeDocument/2006/relationships/tags" Target="../tags/tag237.xml"/><Relationship Id="rId23" Type="http://schemas.openxmlformats.org/officeDocument/2006/relationships/tags" Target="../tags/tag236.xml"/><Relationship Id="rId22" Type="http://schemas.openxmlformats.org/officeDocument/2006/relationships/tags" Target="../tags/tag235.xml"/><Relationship Id="rId21" Type="http://schemas.openxmlformats.org/officeDocument/2006/relationships/tags" Target="../tags/tag234.xml"/><Relationship Id="rId20" Type="http://schemas.openxmlformats.org/officeDocument/2006/relationships/tags" Target="../tags/tag233.xml"/><Relationship Id="rId2" Type="http://schemas.openxmlformats.org/officeDocument/2006/relationships/tags" Target="../tags/tag216.xml"/><Relationship Id="rId19" Type="http://schemas.openxmlformats.org/officeDocument/2006/relationships/tags" Target="../tags/tag232.xml"/><Relationship Id="rId18" Type="http://schemas.openxmlformats.org/officeDocument/2006/relationships/tags" Target="../tags/tag231.xml"/><Relationship Id="rId17" Type="http://schemas.openxmlformats.org/officeDocument/2006/relationships/tags" Target="../tags/tag230.xml"/><Relationship Id="rId16" Type="http://schemas.openxmlformats.org/officeDocument/2006/relationships/tags" Target="../tags/tag229.xml"/><Relationship Id="rId15" Type="http://schemas.openxmlformats.org/officeDocument/2006/relationships/tags" Target="../tags/tag228.xml"/><Relationship Id="rId14" Type="http://schemas.openxmlformats.org/officeDocument/2006/relationships/tags" Target="../tags/tag227.xml"/><Relationship Id="rId13" Type="http://schemas.openxmlformats.org/officeDocument/2006/relationships/tags" Target="../tags/tag226.xml"/><Relationship Id="rId12" Type="http://schemas.openxmlformats.org/officeDocument/2006/relationships/tags" Target="../tags/tag225.xml"/><Relationship Id="rId11" Type="http://schemas.openxmlformats.org/officeDocument/2006/relationships/tags" Target="../tags/tag224.xml"/><Relationship Id="rId10" Type="http://schemas.openxmlformats.org/officeDocument/2006/relationships/tags" Target="../tags/tag223.xml"/><Relationship Id="rId1" Type="http://schemas.openxmlformats.org/officeDocument/2006/relationships/tags" Target="../tags/tag21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248.xml"/><Relationship Id="rId6" Type="http://schemas.openxmlformats.org/officeDocument/2006/relationships/tags" Target="../tags/tag247.xml"/><Relationship Id="rId5" Type="http://schemas.openxmlformats.org/officeDocument/2006/relationships/tags" Target="../tags/tag246.xml"/><Relationship Id="rId4" Type="http://schemas.openxmlformats.org/officeDocument/2006/relationships/tags" Target="../tags/tag245.xml"/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tags" Target="../tags/tag253.xml"/><Relationship Id="rId5" Type="http://schemas.openxmlformats.org/officeDocument/2006/relationships/tags" Target="../tags/tag252.xml"/><Relationship Id="rId4" Type="http://schemas.openxmlformats.org/officeDocument/2006/relationships/image" Target="../media/image28.png"/><Relationship Id="rId3" Type="http://schemas.openxmlformats.org/officeDocument/2006/relationships/tags" Target="../tags/tag251.xml"/><Relationship Id="rId2" Type="http://schemas.openxmlformats.org/officeDocument/2006/relationships/tags" Target="../tags/tag250.xml"/><Relationship Id="rId1" Type="http://schemas.openxmlformats.org/officeDocument/2006/relationships/tags" Target="../tags/tag249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image" Target="../media/image29.png"/><Relationship Id="rId3" Type="http://schemas.openxmlformats.org/officeDocument/2006/relationships/tags" Target="../tags/tag256.xml"/><Relationship Id="rId2" Type="http://schemas.openxmlformats.org/officeDocument/2006/relationships/tags" Target="../tags/tag255.xml"/><Relationship Id="rId1" Type="http://schemas.openxmlformats.org/officeDocument/2006/relationships/tags" Target="../tags/tag254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7.xml"/><Relationship Id="rId4" Type="http://schemas.openxmlformats.org/officeDocument/2006/relationships/tags" Target="../tags/tag259.xml"/><Relationship Id="rId3" Type="http://schemas.openxmlformats.org/officeDocument/2006/relationships/image" Target="../media/image30.png"/><Relationship Id="rId2" Type="http://schemas.openxmlformats.org/officeDocument/2006/relationships/tags" Target="../tags/tag258.xml"/><Relationship Id="rId1" Type="http://schemas.openxmlformats.org/officeDocument/2006/relationships/tags" Target="../tags/tag25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266.xml"/><Relationship Id="rId6" Type="http://schemas.openxmlformats.org/officeDocument/2006/relationships/tags" Target="../tags/tag265.xml"/><Relationship Id="rId5" Type="http://schemas.openxmlformats.org/officeDocument/2006/relationships/tags" Target="../tags/tag264.xml"/><Relationship Id="rId4" Type="http://schemas.openxmlformats.org/officeDocument/2006/relationships/tags" Target="../tags/tag263.xml"/><Relationship Id="rId3" Type="http://schemas.openxmlformats.org/officeDocument/2006/relationships/tags" Target="../tags/tag262.xml"/><Relationship Id="rId2" Type="http://schemas.openxmlformats.org/officeDocument/2006/relationships/tags" Target="../tags/tag261.xml"/><Relationship Id="rId1" Type="http://schemas.openxmlformats.org/officeDocument/2006/relationships/tags" Target="../tags/tag26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7" Type="http://schemas.openxmlformats.org/officeDocument/2006/relationships/image" Target="../media/image32.png"/><Relationship Id="rId6" Type="http://schemas.openxmlformats.org/officeDocument/2006/relationships/tags" Target="../tags/tag271.xml"/><Relationship Id="rId5" Type="http://schemas.openxmlformats.org/officeDocument/2006/relationships/tags" Target="../tags/tag270.xml"/><Relationship Id="rId4" Type="http://schemas.openxmlformats.org/officeDocument/2006/relationships/tags" Target="../tags/tag269.xml"/><Relationship Id="rId3" Type="http://schemas.openxmlformats.org/officeDocument/2006/relationships/image" Target="../media/image31.png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openxmlformats.org/officeDocument/2006/relationships/tags" Target="../tags/tag279.xml"/><Relationship Id="rId7" Type="http://schemas.openxmlformats.org/officeDocument/2006/relationships/tags" Target="../tags/tag278.xml"/><Relationship Id="rId6" Type="http://schemas.openxmlformats.org/officeDocument/2006/relationships/tags" Target="../tags/tag277.xml"/><Relationship Id="rId5" Type="http://schemas.openxmlformats.org/officeDocument/2006/relationships/tags" Target="../tags/tag276.xml"/><Relationship Id="rId4" Type="http://schemas.openxmlformats.org/officeDocument/2006/relationships/tags" Target="../tags/tag275.xml"/><Relationship Id="rId3" Type="http://schemas.openxmlformats.org/officeDocument/2006/relationships/tags" Target="../tags/tag274.xml"/><Relationship Id="rId2" Type="http://schemas.openxmlformats.org/officeDocument/2006/relationships/tags" Target="../tags/tag273.xml"/><Relationship Id="rId11" Type="http://schemas.openxmlformats.org/officeDocument/2006/relationships/slideLayout" Target="../slideLayouts/slideLayout47.xml"/><Relationship Id="rId10" Type="http://schemas.openxmlformats.org/officeDocument/2006/relationships/tags" Target="../tags/tag280.xml"/><Relationship Id="rId1" Type="http://schemas.openxmlformats.org/officeDocument/2006/relationships/tags" Target="../tags/tag272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7.xml"/><Relationship Id="rId5" Type="http://schemas.openxmlformats.org/officeDocument/2006/relationships/tags" Target="../tags/tag283.xml"/><Relationship Id="rId4" Type="http://schemas.openxmlformats.org/officeDocument/2006/relationships/tags" Target="../tags/tag28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tags" Target="../tags/tag28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7.xml"/><Relationship Id="rId3" Type="http://schemas.openxmlformats.org/officeDocument/2006/relationships/tags" Target="../tags/tag285.xml"/><Relationship Id="rId2" Type="http://schemas.openxmlformats.org/officeDocument/2006/relationships/image" Target="../media/image36.png"/><Relationship Id="rId1" Type="http://schemas.openxmlformats.org/officeDocument/2006/relationships/tags" Target="../tags/tag28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292.xml"/><Relationship Id="rId6" Type="http://schemas.openxmlformats.org/officeDocument/2006/relationships/tags" Target="../tags/tag291.xml"/><Relationship Id="rId5" Type="http://schemas.openxmlformats.org/officeDocument/2006/relationships/tags" Target="../tags/tag290.xml"/><Relationship Id="rId4" Type="http://schemas.openxmlformats.org/officeDocument/2006/relationships/tags" Target="../tags/tag289.xml"/><Relationship Id="rId3" Type="http://schemas.openxmlformats.org/officeDocument/2006/relationships/tags" Target="../tags/tag288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2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38.png"/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image" Target="../media/image37.png"/><Relationship Id="rId2" Type="http://schemas.openxmlformats.org/officeDocument/2006/relationships/tags" Target="../tags/tag294.xml"/><Relationship Id="rId1" Type="http://schemas.openxmlformats.org/officeDocument/2006/relationships/tags" Target="../tags/tag293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tags" Target="../tags/tag302.xml"/><Relationship Id="rId7" Type="http://schemas.openxmlformats.org/officeDocument/2006/relationships/tags" Target="../tags/tag301.xml"/><Relationship Id="rId6" Type="http://schemas.openxmlformats.org/officeDocument/2006/relationships/image" Target="../media/image40.png"/><Relationship Id="rId5" Type="http://schemas.openxmlformats.org/officeDocument/2006/relationships/tags" Target="../tags/tag300.xml"/><Relationship Id="rId4" Type="http://schemas.openxmlformats.org/officeDocument/2006/relationships/image" Target="../media/image39.png"/><Relationship Id="rId3" Type="http://schemas.openxmlformats.org/officeDocument/2006/relationships/tags" Target="../tags/tag299.xml"/><Relationship Id="rId2" Type="http://schemas.openxmlformats.org/officeDocument/2006/relationships/tags" Target="../tags/tag298.xml"/><Relationship Id="rId13" Type="http://schemas.openxmlformats.org/officeDocument/2006/relationships/slideLayout" Target="../slideLayouts/slideLayout47.xml"/><Relationship Id="rId12" Type="http://schemas.openxmlformats.org/officeDocument/2006/relationships/image" Target="../media/image42.png"/><Relationship Id="rId11" Type="http://schemas.openxmlformats.org/officeDocument/2006/relationships/tags" Target="../tags/tag304.xml"/><Relationship Id="rId10" Type="http://schemas.openxmlformats.org/officeDocument/2006/relationships/tags" Target="../tags/tag303.xml"/><Relationship Id="rId1" Type="http://schemas.openxmlformats.org/officeDocument/2006/relationships/tags" Target="../tags/tag297.xml"/></Relationships>
</file>

<file path=ppt/slides/_rels/slide2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image" Target="../media/image45.png"/><Relationship Id="rId7" Type="http://schemas.openxmlformats.org/officeDocument/2006/relationships/tags" Target="../tags/tag309.xml"/><Relationship Id="rId6" Type="http://schemas.openxmlformats.org/officeDocument/2006/relationships/tags" Target="../tags/tag308.xml"/><Relationship Id="rId5" Type="http://schemas.openxmlformats.org/officeDocument/2006/relationships/image" Target="../media/image44.png"/><Relationship Id="rId4" Type="http://schemas.openxmlformats.org/officeDocument/2006/relationships/tags" Target="../tags/tag307.xml"/><Relationship Id="rId3" Type="http://schemas.openxmlformats.org/officeDocument/2006/relationships/image" Target="../media/image43.png"/><Relationship Id="rId2" Type="http://schemas.openxmlformats.org/officeDocument/2006/relationships/tags" Target="../tags/tag306.xml"/><Relationship Id="rId1" Type="http://schemas.openxmlformats.org/officeDocument/2006/relationships/tags" Target="../tags/tag305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8.png"/><Relationship Id="rId8" Type="http://schemas.openxmlformats.org/officeDocument/2006/relationships/tags" Target="../tags/tag315.xml"/><Relationship Id="rId7" Type="http://schemas.openxmlformats.org/officeDocument/2006/relationships/tags" Target="../tags/tag314.xml"/><Relationship Id="rId6" Type="http://schemas.openxmlformats.org/officeDocument/2006/relationships/image" Target="../media/image47.png"/><Relationship Id="rId5" Type="http://schemas.openxmlformats.org/officeDocument/2006/relationships/tags" Target="../tags/tag313.xml"/><Relationship Id="rId4" Type="http://schemas.openxmlformats.org/officeDocument/2006/relationships/image" Target="../media/image46.png"/><Relationship Id="rId3" Type="http://schemas.openxmlformats.org/officeDocument/2006/relationships/tags" Target="../tags/tag312.xml"/><Relationship Id="rId2" Type="http://schemas.openxmlformats.org/officeDocument/2006/relationships/tags" Target="../tags/tag311.xml"/><Relationship Id="rId12" Type="http://schemas.openxmlformats.org/officeDocument/2006/relationships/slideLayout" Target="../slideLayouts/slideLayout47.xml"/><Relationship Id="rId11" Type="http://schemas.openxmlformats.org/officeDocument/2006/relationships/image" Target="../media/image49.png"/><Relationship Id="rId10" Type="http://schemas.openxmlformats.org/officeDocument/2006/relationships/tags" Target="../tags/tag316.xml"/><Relationship Id="rId1" Type="http://schemas.openxmlformats.org/officeDocument/2006/relationships/tags" Target="../tags/tag310.xml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322.xml"/><Relationship Id="rId8" Type="http://schemas.openxmlformats.org/officeDocument/2006/relationships/image" Target="../media/image52.png"/><Relationship Id="rId7" Type="http://schemas.openxmlformats.org/officeDocument/2006/relationships/tags" Target="../tags/tag321.xml"/><Relationship Id="rId6" Type="http://schemas.openxmlformats.org/officeDocument/2006/relationships/image" Target="../media/image51.png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3" Type="http://schemas.openxmlformats.org/officeDocument/2006/relationships/image" Target="../media/image50.png"/><Relationship Id="rId2" Type="http://schemas.openxmlformats.org/officeDocument/2006/relationships/tags" Target="../tags/tag318.xml"/><Relationship Id="rId13" Type="http://schemas.openxmlformats.org/officeDocument/2006/relationships/slideLayout" Target="../slideLayouts/slideLayout47.xml"/><Relationship Id="rId12" Type="http://schemas.openxmlformats.org/officeDocument/2006/relationships/tags" Target="../tags/tag323.xml"/><Relationship Id="rId11" Type="http://schemas.openxmlformats.org/officeDocument/2006/relationships/image" Target="../media/image54.png"/><Relationship Id="rId10" Type="http://schemas.openxmlformats.org/officeDocument/2006/relationships/image" Target="../media/image53.png"/><Relationship Id="rId1" Type="http://schemas.openxmlformats.org/officeDocument/2006/relationships/tags" Target="../tags/tag317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47.xml"/><Relationship Id="rId5" Type="http://schemas.openxmlformats.org/officeDocument/2006/relationships/tags" Target="../tags/tag134.xml"/><Relationship Id="rId4" Type="http://schemas.openxmlformats.org/officeDocument/2006/relationships/image" Target="../media/image9.png"/><Relationship Id="rId3" Type="http://schemas.openxmlformats.org/officeDocument/2006/relationships/tags" Target="../tags/tag133.xml"/><Relationship Id="rId2" Type="http://schemas.openxmlformats.org/officeDocument/2006/relationships/image" Target="../media/image8.png"/><Relationship Id="rId1" Type="http://schemas.openxmlformats.org/officeDocument/2006/relationships/tags" Target="../tags/tag13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330.xml"/><Relationship Id="rId6" Type="http://schemas.openxmlformats.org/officeDocument/2006/relationships/tags" Target="../tags/tag329.xml"/><Relationship Id="rId5" Type="http://schemas.openxmlformats.org/officeDocument/2006/relationships/tags" Target="../tags/tag328.xml"/><Relationship Id="rId4" Type="http://schemas.openxmlformats.org/officeDocument/2006/relationships/tags" Target="../tags/tag327.xml"/><Relationship Id="rId3" Type="http://schemas.openxmlformats.org/officeDocument/2006/relationships/tags" Target="../tags/tag326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tags" Target="../tags/tag333.xml"/><Relationship Id="rId3" Type="http://schemas.openxmlformats.org/officeDocument/2006/relationships/image" Target="../media/image55.png"/><Relationship Id="rId2" Type="http://schemas.openxmlformats.org/officeDocument/2006/relationships/tags" Target="../tags/tag332.xml"/><Relationship Id="rId1" Type="http://schemas.openxmlformats.org/officeDocument/2006/relationships/tags" Target="../tags/tag3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2.xml"/><Relationship Id="rId4" Type="http://schemas.openxmlformats.org/officeDocument/2006/relationships/image" Target="../media/image11.jpeg"/><Relationship Id="rId3" Type="http://schemas.openxmlformats.org/officeDocument/2006/relationships/image" Target="../media/image10.png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6" Type="http://schemas.openxmlformats.org/officeDocument/2006/relationships/slideLayout" Target="../slideLayouts/slideLayout52.xml"/><Relationship Id="rId45" Type="http://schemas.openxmlformats.org/officeDocument/2006/relationships/tags" Target="../tags/tag179.xml"/><Relationship Id="rId44" Type="http://schemas.openxmlformats.org/officeDocument/2006/relationships/tags" Target="../tags/tag178.xml"/><Relationship Id="rId43" Type="http://schemas.openxmlformats.org/officeDocument/2006/relationships/tags" Target="../tags/tag177.xml"/><Relationship Id="rId42" Type="http://schemas.openxmlformats.org/officeDocument/2006/relationships/tags" Target="../tags/tag176.xml"/><Relationship Id="rId41" Type="http://schemas.openxmlformats.org/officeDocument/2006/relationships/tags" Target="../tags/tag175.xml"/><Relationship Id="rId40" Type="http://schemas.openxmlformats.org/officeDocument/2006/relationships/image" Target="../media/image13.GIF"/><Relationship Id="rId4" Type="http://schemas.openxmlformats.org/officeDocument/2006/relationships/tags" Target="../tags/tag139.xml"/><Relationship Id="rId39" Type="http://schemas.openxmlformats.org/officeDocument/2006/relationships/tags" Target="../tags/tag174.xml"/><Relationship Id="rId38" Type="http://schemas.openxmlformats.org/officeDocument/2006/relationships/tags" Target="../tags/tag173.xml"/><Relationship Id="rId37" Type="http://schemas.openxmlformats.org/officeDocument/2006/relationships/tags" Target="../tags/tag172.xml"/><Relationship Id="rId36" Type="http://schemas.openxmlformats.org/officeDocument/2006/relationships/tags" Target="../tags/tag171.xml"/><Relationship Id="rId35" Type="http://schemas.openxmlformats.org/officeDocument/2006/relationships/tags" Target="../tags/tag170.xml"/><Relationship Id="rId34" Type="http://schemas.openxmlformats.org/officeDocument/2006/relationships/tags" Target="../tags/tag169.xml"/><Relationship Id="rId33" Type="http://schemas.openxmlformats.org/officeDocument/2006/relationships/tags" Target="../tags/tag168.xml"/><Relationship Id="rId32" Type="http://schemas.openxmlformats.org/officeDocument/2006/relationships/tags" Target="../tags/tag167.xml"/><Relationship Id="rId31" Type="http://schemas.openxmlformats.org/officeDocument/2006/relationships/tags" Target="../tags/tag166.xml"/><Relationship Id="rId30" Type="http://schemas.openxmlformats.org/officeDocument/2006/relationships/tags" Target="../tags/tag165.xml"/><Relationship Id="rId3" Type="http://schemas.openxmlformats.org/officeDocument/2006/relationships/image" Target="../media/image12.png"/><Relationship Id="rId29" Type="http://schemas.openxmlformats.org/officeDocument/2006/relationships/tags" Target="../tags/tag164.xml"/><Relationship Id="rId28" Type="http://schemas.openxmlformats.org/officeDocument/2006/relationships/tags" Target="../tags/tag163.xml"/><Relationship Id="rId27" Type="http://schemas.openxmlformats.org/officeDocument/2006/relationships/tags" Target="../tags/tag162.xml"/><Relationship Id="rId26" Type="http://schemas.openxmlformats.org/officeDocument/2006/relationships/tags" Target="../tags/tag161.xml"/><Relationship Id="rId25" Type="http://schemas.openxmlformats.org/officeDocument/2006/relationships/tags" Target="../tags/tag160.xml"/><Relationship Id="rId24" Type="http://schemas.openxmlformats.org/officeDocument/2006/relationships/tags" Target="../tags/tag159.xml"/><Relationship Id="rId23" Type="http://schemas.openxmlformats.org/officeDocument/2006/relationships/tags" Target="../tags/tag158.xml"/><Relationship Id="rId22" Type="http://schemas.openxmlformats.org/officeDocument/2006/relationships/tags" Target="../tags/tag157.xml"/><Relationship Id="rId21" Type="http://schemas.openxmlformats.org/officeDocument/2006/relationships/tags" Target="../tags/tag156.xml"/><Relationship Id="rId20" Type="http://schemas.openxmlformats.org/officeDocument/2006/relationships/tags" Target="../tags/tag155.xml"/><Relationship Id="rId2" Type="http://schemas.openxmlformats.org/officeDocument/2006/relationships/tags" Target="../tags/tag138.xml"/><Relationship Id="rId19" Type="http://schemas.openxmlformats.org/officeDocument/2006/relationships/tags" Target="../tags/tag154.xml"/><Relationship Id="rId18" Type="http://schemas.openxmlformats.org/officeDocument/2006/relationships/tags" Target="../tags/tag153.xml"/><Relationship Id="rId17" Type="http://schemas.openxmlformats.org/officeDocument/2006/relationships/tags" Target="../tags/tag152.xml"/><Relationship Id="rId16" Type="http://schemas.openxmlformats.org/officeDocument/2006/relationships/tags" Target="../tags/tag151.xml"/><Relationship Id="rId15" Type="http://schemas.openxmlformats.org/officeDocument/2006/relationships/tags" Target="../tags/tag150.xml"/><Relationship Id="rId14" Type="http://schemas.openxmlformats.org/officeDocument/2006/relationships/tags" Target="../tags/tag149.xml"/><Relationship Id="rId13" Type="http://schemas.openxmlformats.org/officeDocument/2006/relationships/tags" Target="../tags/tag148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tags" Target="../tags/tag186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4" Type="http://schemas.openxmlformats.org/officeDocument/2006/relationships/tags" Target="../tags/tag183.xml"/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image" Target="../media/image15.png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image" Target="../media/image14.png"/><Relationship Id="rId2" Type="http://schemas.openxmlformats.org/officeDocument/2006/relationships/tags" Target="../tags/tag188.xml"/><Relationship Id="rId1" Type="http://schemas.openxmlformats.org/officeDocument/2006/relationships/tags" Target="../tags/tag187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tags" Target="../tags/tag192.xml"/><Relationship Id="rId1" Type="http://schemas.openxmlformats.org/officeDocument/2006/relationships/tags" Target="../tags/tag191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tags" Target="../tags/tag194.xml"/><Relationship Id="rId2" Type="http://schemas.openxmlformats.org/officeDocument/2006/relationships/image" Target="../media/image19.png"/><Relationship Id="rId1" Type="http://schemas.openxmlformats.org/officeDocument/2006/relationships/tags" Target="../tags/tag1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0" y="1139190"/>
            <a:ext cx="12191365" cy="2190750"/>
          </a:xfrm>
          <a:prstGeom prst="rect">
            <a:avLst/>
          </a:prstGeom>
          <a:solidFill>
            <a:srgbClr val="055A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37462" y="3528061"/>
            <a:ext cx="11395990" cy="277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spcAft>
                <a:spcPts val="600"/>
              </a:spcAft>
            </a:pPr>
            <a:r>
              <a:rPr lang="en-US" altLang="zh-CN" sz="2800" b="1" u="sng" dirty="0">
                <a:latin typeface="Arial Narrow" panose="020B0606020202030204" pitchFamily="34" charset="0"/>
                <a:ea typeface="思源黑體 Medium" panose="020B0600000000000000" charset="-120"/>
              </a:rPr>
              <a:t>Shuo Wang</a:t>
            </a:r>
            <a:r>
              <a:rPr lang="en-US" altLang="zh-CN" sz="2800" b="1" u="sng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 </a:t>
            </a:r>
            <a:r>
              <a:rPr lang="en-US" altLang="zh-CN" sz="2800" b="1" dirty="0" err="1">
                <a:latin typeface="Arial Narrow" panose="020B0606020202030204" pitchFamily="34" charset="0"/>
                <a:ea typeface="思源黑體 Medium" panose="020B0600000000000000" charset="-120"/>
              </a:rPr>
              <a:t>Zongyu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 Yang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 </a:t>
            </a:r>
            <a:r>
              <a:rPr lang="en-US" altLang="zh-CN" sz="2800" b="1" dirty="0" err="1">
                <a:latin typeface="Arial Narrow" panose="020B0606020202030204" pitchFamily="34" charset="0"/>
                <a:ea typeface="思源黑體 Medium" panose="020B0600000000000000" charset="-120"/>
              </a:rPr>
              <a:t>Meihuizi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 He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2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 Xiaobo Zhu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 </a:t>
            </a:r>
            <a:r>
              <a:rPr lang="en-US" altLang="zh-CN" sz="2800" b="1" dirty="0" err="1">
                <a:latin typeface="Arial Narrow" panose="020B0606020202030204" pitchFamily="34" charset="0"/>
                <a:ea typeface="思源黑體 Medium" panose="020B0600000000000000" charset="-120"/>
              </a:rPr>
              <a:t>Yifei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 Zhao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1,3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 </a:t>
            </a:r>
            <a:r>
              <a:rPr lang="en-US" altLang="zh-CN" sz="2800" b="1" dirty="0" err="1">
                <a:latin typeface="Arial Narrow" panose="020B0606020202030204" pitchFamily="34" charset="0"/>
                <a:ea typeface="思源黑體 Medium" panose="020B0600000000000000" charset="-120"/>
              </a:rPr>
              <a:t>Guohui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 Zheng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2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,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 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Fan Xia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 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and </a:t>
            </a:r>
            <a:r>
              <a:rPr lang="en-US" altLang="zh-CN" sz="2800" b="1" dirty="0" err="1">
                <a:latin typeface="Arial Narrow" panose="020B0606020202030204" pitchFamily="34" charset="0"/>
                <a:ea typeface="思源黑體 Medium" panose="020B0600000000000000" charset="-120"/>
              </a:rPr>
              <a:t>Wulyu</a:t>
            </a: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 Zhong</a:t>
            </a:r>
            <a:r>
              <a:rPr lang="en-US" altLang="zh-CN" sz="2800" b="1" baseline="30000" dirty="0">
                <a:latin typeface="Arial Narrow" panose="020B0606020202030204" pitchFamily="34" charset="0"/>
                <a:ea typeface="思源黑體 Medium" panose="020B0600000000000000" charset="-120"/>
              </a:rPr>
              <a:t>1</a:t>
            </a:r>
            <a:endParaRPr lang="en-US" altLang="zh-CN" sz="2800" b="1" dirty="0">
              <a:latin typeface="Arial Narrow" panose="020B0606020202030204" pitchFamily="34" charset="0"/>
              <a:ea typeface="思源黑體 Medium" panose="020B0600000000000000" charset="-120"/>
            </a:endParaRPr>
          </a:p>
          <a:p>
            <a:pPr indent="0" algn="l" fontAlgn="auto">
              <a:lnSpc>
                <a:spcPct val="100000"/>
              </a:lnSpc>
              <a:spcAft>
                <a:spcPts val="1600"/>
              </a:spcAft>
            </a:pPr>
            <a:r>
              <a:rPr lang="en-US" altLang="zh-CN" sz="2800" b="1" dirty="0">
                <a:latin typeface="Arial Narrow" panose="020B0606020202030204" pitchFamily="34" charset="0"/>
                <a:ea typeface="思源黑體 Medium" panose="020B0600000000000000" charset="-120"/>
              </a:rPr>
              <a:t>on behalf of HL-2A/3 Team and collaborators</a:t>
            </a:r>
            <a:r>
              <a:rPr lang="en-US" altLang="zh-CN" sz="2800" b="1" u="sng" dirty="0">
                <a:latin typeface="Arial Narrow" panose="020B0606020202030204" pitchFamily="34" charset="0"/>
                <a:ea typeface="思源黑體 Medium" panose="020B0600000000000000" charset="-120"/>
              </a:rPr>
              <a:t> </a:t>
            </a:r>
            <a:endParaRPr lang="en-US" altLang="zh-CN" sz="2800" b="1" dirty="0">
              <a:latin typeface="Arial Narrow" panose="020B0606020202030204" pitchFamily="34" charset="0"/>
              <a:ea typeface="思源黑體 Medium" panose="020B0600000000000000" charset="-12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i="1" dirty="0">
                <a:latin typeface="Arial Narrow" panose="020B0606020202030204" pitchFamily="34" charset="0"/>
                <a:ea typeface="思源黑體 Medium" panose="020B0600000000000000" charset="-120"/>
              </a:rPr>
              <a:t>1 Southwestern Institute of Physics (SWIP), Chengdu, China</a:t>
            </a:r>
            <a:endParaRPr lang="en-US" altLang="zh-CN" sz="2000" i="1" dirty="0">
              <a:latin typeface="Arial Narrow" panose="020B0606020202030204" pitchFamily="34" charset="0"/>
              <a:ea typeface="思源黑體 Medium" panose="020B0600000000000000" charset="-12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i="1" dirty="0">
                <a:latin typeface="Arial Narrow" panose="020B0606020202030204" pitchFamily="34" charset="0"/>
                <a:ea typeface="思源黑體 Medium" panose="020B0600000000000000" charset="-120"/>
              </a:rPr>
              <a:t>2 Nankai university, Tianjin,</a:t>
            </a:r>
            <a:r>
              <a:rPr lang="zh-CN" altLang="en-US" sz="2000" i="1" dirty="0">
                <a:latin typeface="Arial Narrow" panose="020B0606020202030204" pitchFamily="34" charset="0"/>
                <a:ea typeface="思源黑體 Medium" panose="020B0600000000000000" charset="-120"/>
              </a:rPr>
              <a:t> </a:t>
            </a:r>
            <a:r>
              <a:rPr lang="en-US" altLang="zh-CN" sz="2000" i="1" dirty="0">
                <a:latin typeface="Arial Narrow" panose="020B0606020202030204" pitchFamily="34" charset="0"/>
                <a:ea typeface="思源黑體 Medium" panose="020B0600000000000000" charset="-120"/>
              </a:rPr>
              <a:t>China</a:t>
            </a:r>
            <a:endParaRPr lang="en-US" altLang="zh-CN" sz="2000" i="1" dirty="0">
              <a:latin typeface="Arial Narrow" panose="020B0606020202030204" pitchFamily="34" charset="0"/>
              <a:ea typeface="思源黑體 Medium" panose="020B0600000000000000" charset="-120"/>
            </a:endParaRPr>
          </a:p>
          <a:p>
            <a:pPr algn="l">
              <a:lnSpc>
                <a:spcPct val="120000"/>
              </a:lnSpc>
            </a:pPr>
            <a:r>
              <a:rPr lang="en-US" altLang="zh-CN" sz="2000" i="1" dirty="0">
                <a:latin typeface="Arial Narrow" panose="020B0606020202030204" pitchFamily="34" charset="0"/>
                <a:ea typeface="思源黑體 Medium" panose="020B0600000000000000" charset="-120"/>
              </a:rPr>
              <a:t>3 Dalian university of technology, Dalian, China</a:t>
            </a:r>
            <a:endParaRPr lang="en-US" altLang="zh-CN" sz="2000" i="1" dirty="0">
              <a:latin typeface="Arial Narrow" panose="020B0606020202030204" pitchFamily="34" charset="0"/>
              <a:ea typeface="思源黑體 Medium" panose="020B0600000000000000" charset="-12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2957830" y="1664335"/>
            <a:ext cx="8404225" cy="14230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CN" sz="4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AI-driven tokamak control in HL-2A/3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36570" y="6540500"/>
            <a:ext cx="776478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zh-CN" altLang="en-US" sz="14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Workshop on Al for Accelerating Fusion and Plasma Scienc</a:t>
            </a:r>
            <a:r>
              <a:rPr lang="en-US" altLang="zh-CN" sz="14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e, </a:t>
            </a:r>
            <a:r>
              <a:rPr sz="1400" i="1" dirty="0">
                <a:solidFill>
                  <a:schemeClr val="bg1">
                    <a:lumMod val="50000"/>
                  </a:schemeClr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28th November -1st December 2023, in Vienna, Austria</a:t>
            </a:r>
            <a:endParaRPr sz="1400" i="1" dirty="0">
              <a:solidFill>
                <a:schemeClr val="bg1">
                  <a:lumMod val="50000"/>
                </a:schemeClr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01"/>
    </mc:Choice>
    <mc:Fallback>
      <p:transition spd="slow" advTm="2130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</a:t>
            </a: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80"/>
    </mc:Choice>
    <mc:Fallback>
      <p:transition spd="slow" advTm="638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ELM/L-H transition detector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5" y="1418590"/>
            <a:ext cx="3411220" cy="473583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4"/>
            </p:custDataLst>
          </p:nvPr>
        </p:nvSpPr>
        <p:spPr>
          <a:xfrm>
            <a:off x="840105" y="1012825"/>
            <a:ext cx="323723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H-mode Operation (Ip=0.5 MA)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21" name="文本框 20"/>
          <p:cNvSpPr txBox="1"/>
          <p:nvPr>
            <p:custDataLst>
              <p:tags r:id="rId5"/>
            </p:custDataLst>
          </p:nvPr>
        </p:nvSpPr>
        <p:spPr>
          <a:xfrm>
            <a:off x="505599" y="6253790"/>
            <a:ext cx="3907167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 altLang="zh-CN" sz="1400" b="0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[IAEA-FEC 10/2023]</a:t>
            </a:r>
            <a:endParaRPr lang="en-US" altLang="zh-CN" sz="1400" b="0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文本框 84"/>
          <p:cNvSpPr txBox="1"/>
          <p:nvPr>
            <p:custDataLst>
              <p:tags r:id="rId6"/>
            </p:custDataLst>
          </p:nvPr>
        </p:nvSpPr>
        <p:spPr>
          <a:xfrm>
            <a:off x="4412615" y="1085850"/>
            <a:ext cx="7211060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Type-I edge localized mode (ELM) 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is dangorous for ITER &amp; future fusion plants</a:t>
            </a:r>
            <a:endParaRPr lang="en-US" altLang="zh-CN" sz="20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Energy losses in Type I ELMs can lead to melting, erosion, and evaporation of proposed divertor materials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ELM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2350" y="2423795"/>
            <a:ext cx="6737350" cy="300291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8"/>
            </p:custDataLst>
          </p:nvPr>
        </p:nvSpPr>
        <p:spPr>
          <a:xfrm>
            <a:off x="4412615" y="5456555"/>
            <a:ext cx="7211060" cy="99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type-I ELM should be suppressed or mitigated to small ELMs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How to detect the ELMs in real time?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437"/>
    </mc:Choice>
    <mc:Fallback>
      <p:transition spd="slow" advTm="684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training process of ELM detection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697230" y="1163955"/>
            <a:ext cx="4559935" cy="4350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HL-2A #20000-25200, 760shots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Divertor </a:t>
            </a:r>
            <a:r>
              <a:rPr lang="en-US" altLang="zh-CN" i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r>
              <a:rPr lang="en-US" altLang="zh-CN" i="1" baseline="-25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α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emission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Stored energy </a:t>
            </a:r>
            <a:r>
              <a:rPr lang="en-US" altLang="zh-CN" i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</a:t>
            </a:r>
            <a:r>
              <a:rPr lang="en-US" altLang="zh-CN" i="1" baseline="-25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Line-average density </a:t>
            </a:r>
            <a:r>
              <a:rPr lang="en-US" altLang="zh-CN" i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</a:t>
            </a:r>
            <a:r>
              <a:rPr lang="en-US" altLang="zh-CN" i="1" baseline="-25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Plasma current </a:t>
            </a:r>
            <a:r>
              <a:rPr lang="en-US" altLang="zh-CN" i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</a:t>
            </a:r>
            <a:r>
              <a:rPr lang="en-US" altLang="zh-CN" i="1" baseline="-250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</a:t>
            </a:r>
            <a:endParaRPr lang="en-US" altLang="zh-CN" baseline="-250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Label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Duration of ELM : 1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Others : 0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Detector Model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indent="0" algn="just">
              <a:spcAft>
                <a:spcPts val="600"/>
              </a:spcAft>
              <a:buClrTx/>
              <a:buSzTx/>
              <a:buNone/>
            </a:pPr>
            <a:r>
              <a:rPr lang="en-US" altLang="zh-CN" dirty="0">
                <a:sym typeface="+mn-ea"/>
              </a:rPr>
              <a:t>Conv1D</a:t>
            </a:r>
            <a:r>
              <a:rPr lang="en-US" altLang="zh-CN" dirty="0">
                <a:sym typeface="Wingdings" panose="05000000000000000000" pitchFamily="2" charset="2"/>
              </a:rPr>
              <a:t>LSTMTCN</a:t>
            </a:r>
            <a:endParaRPr lang="en-US" altLang="zh-CN" b="0" dirty="0">
              <a:latin typeface="+mn-lt"/>
              <a:ea typeface="+mn-ea"/>
              <a:sym typeface="Wingdings" panose="05000000000000000000" pitchFamily="2" charset="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Hmo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320" y="1356995"/>
            <a:ext cx="6860540" cy="40925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3463925" y="5938520"/>
            <a:ext cx="8113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Yao Huang et al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Nulcear Fusion &amp; Plasma Physics (in Chinese)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40(4) 300-306</a:t>
            </a:r>
            <a:endParaRPr lang="en-US" altLang="zh-CN" sz="16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276"/>
    </mc:Choice>
    <mc:Fallback>
      <p:transition spd="slow" advTm="41276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Application of AI-ELM-detector in HL-2A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3293745" y="4672330"/>
            <a:ext cx="811339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Yixuan Li et al</a:t>
            </a:r>
            <a:r>
              <a:rPr lang="zh-CN" altLang="en-US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6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Nulcear Fusion &amp; Plasma Physics (in Chinese) , accepted</a:t>
            </a:r>
            <a:endParaRPr lang="en-US" altLang="zh-CN" sz="1600" dirty="0">
              <a:solidFill>
                <a:schemeClr val="accent2"/>
              </a:solidFill>
              <a:highlight>
                <a:srgbClr val="FFFF00"/>
              </a:highligh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 descr="SMBI_EM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600" y="1122680"/>
            <a:ext cx="5686425" cy="296608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6096000" y="989965"/>
            <a:ext cx="5353050" cy="360045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355600" y="5091430"/>
            <a:ext cx="10923270" cy="11798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Disadvantage: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Several ELMs are missed 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beginning of H mode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One possible method: </a:t>
            </a:r>
            <a:r>
              <a:rPr lang="en-US" altLang="zh-CN" sz="24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try to find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the L-H transition time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80"/>
    </mc:Choice>
    <mc:Fallback>
      <p:transition spd="slow" advTm="4418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Identification of the L-H transition</a:t>
            </a:r>
            <a:endParaRPr lang="zh-CN" altLang="en-US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544195" y="1083945"/>
            <a:ext cx="6298565" cy="3515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Label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Start time of L-H transition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Limit-cycle oscillation (LCO) 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End time of L-H transition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: The first ELM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L-H transition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Partial L-H transition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2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W/O L-H transition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-&gt;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 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73/81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 the L-H transition is achieved by the model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LO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9945" y="1044575"/>
            <a:ext cx="4563110" cy="4791710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7569835" y="5756275"/>
            <a:ext cx="398843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Jun Cheng et al</a:t>
            </a:r>
            <a:r>
              <a:rPr lang="zh-CN" altLang="en-US" sz="1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</a:t>
            </a:r>
            <a:r>
              <a:rPr lang="en-US" altLang="zh-CN" sz="1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J. Nucl. Mater. (2015)</a:t>
            </a:r>
            <a:r>
              <a:rPr lang="zh-CN" altLang="en-US" sz="1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altLang="zh-CN" sz="10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463 455-458</a:t>
            </a:r>
            <a:endParaRPr lang="en-US" altLang="zh-CN" sz="10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292100" y="4743522"/>
            <a:ext cx="6939915" cy="1258111"/>
            <a:chOff x="846892" y="4236433"/>
            <a:chExt cx="6939915" cy="1258111"/>
          </a:xfrm>
        </p:grpSpPr>
        <p:grpSp>
          <p:nvGrpSpPr>
            <p:cNvPr id="14" name="组合 13"/>
            <p:cNvGrpSpPr/>
            <p:nvPr/>
          </p:nvGrpSpPr>
          <p:grpSpPr>
            <a:xfrm>
              <a:off x="846892" y="4236433"/>
              <a:ext cx="6939915" cy="1258111"/>
              <a:chOff x="774884" y="2252769"/>
              <a:chExt cx="6939915" cy="1258111"/>
            </a:xfrm>
          </p:grpSpPr>
          <p:sp>
            <p:nvSpPr>
              <p:cNvPr id="15" name="矩形 14"/>
              <p:cNvSpPr/>
              <p:nvPr>
                <p:custDataLst>
                  <p:tags r:id="rId5"/>
                </p:custDataLst>
              </p:nvPr>
            </p:nvSpPr>
            <p:spPr>
              <a:xfrm>
                <a:off x="1331779" y="2636944"/>
                <a:ext cx="6019165" cy="28829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6" name="直接连接符 15"/>
              <p:cNvCxnSpPr/>
              <p:nvPr>
                <p:custDataLst>
                  <p:tags r:id="rId6"/>
                </p:custDataLst>
              </p:nvPr>
            </p:nvCxnSpPr>
            <p:spPr>
              <a:xfrm>
                <a:off x="2339752" y="2636912"/>
                <a:ext cx="0" cy="288032"/>
              </a:xfrm>
              <a:prstGeom prst="line">
                <a:avLst/>
              </a:prstGeom>
              <a:ln w="381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>
                <p:custDataLst>
                  <p:tags r:id="rId7"/>
                </p:custDataLst>
              </p:nvPr>
            </p:nvCxnSpPr>
            <p:spPr>
              <a:xfrm>
                <a:off x="4229336" y="2636912"/>
                <a:ext cx="0" cy="288032"/>
              </a:xfrm>
              <a:prstGeom prst="line">
                <a:avLst/>
              </a:prstGeom>
              <a:ln w="38100"/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文本框 17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1747776" y="2259119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lt"/>
                    <a:ea typeface="+mn-ea"/>
                  </a:rPr>
                  <a:t>LH begin</a:t>
                </a:r>
                <a:endParaRPr lang="zh-CN" altLang="en-US" sz="1400" dirty="0">
                  <a:latin typeface="+mn-lt"/>
                  <a:ea typeface="+mn-ea"/>
                </a:endParaRPr>
              </a:p>
            </p:txBody>
          </p:sp>
          <p:sp>
            <p:nvSpPr>
              <p:cNvPr id="19" name="文本框 18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3707904" y="2279665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lt"/>
                    <a:ea typeface="+mn-ea"/>
                  </a:rPr>
                  <a:t>LH end</a:t>
                </a:r>
                <a:endParaRPr lang="zh-CN" altLang="en-US" sz="1400" dirty="0">
                  <a:latin typeface="+mn-lt"/>
                  <a:ea typeface="+mn-ea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0"/>
                </p:custDataLst>
              </p:nvPr>
            </p:nvSpPr>
            <p:spPr>
              <a:xfrm>
                <a:off x="2333154" y="3212976"/>
                <a:ext cx="1277516" cy="28803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774884" y="2252769"/>
                <a:ext cx="972820" cy="30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lt"/>
                    <a:ea typeface="+mn-ea"/>
                  </a:rPr>
                  <a:t>NBI start</a:t>
                </a:r>
                <a:endParaRPr lang="zh-CN" altLang="en-US" sz="1400" dirty="0">
                  <a:latin typeface="+mn-lt"/>
                  <a:ea typeface="+mn-ea"/>
                </a:endParaRPr>
              </a:p>
            </p:txBody>
          </p:sp>
          <p:sp>
            <p:nvSpPr>
              <p:cNvPr id="22" name="文本框 21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6166669" y="2288329"/>
                <a:ext cx="1548130" cy="306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latin typeface="+mn-lt"/>
                    <a:ea typeface="+mn-ea"/>
                  </a:rPr>
                  <a:t>NBI end +300ms</a:t>
                </a:r>
                <a:endParaRPr lang="zh-CN" altLang="en-US" sz="1400" dirty="0">
                  <a:latin typeface="+mn-lt"/>
                  <a:ea typeface="+mn-ea"/>
                </a:endParaRPr>
              </a:p>
            </p:txBody>
          </p:sp>
          <p:cxnSp>
            <p:nvCxnSpPr>
              <p:cNvPr id="23" name="直接连接符 22"/>
              <p:cNvCxnSpPr/>
              <p:nvPr>
                <p:custDataLst>
                  <p:tags r:id="rId13"/>
                </p:custDataLst>
              </p:nvPr>
            </p:nvCxnSpPr>
            <p:spPr>
              <a:xfrm>
                <a:off x="2339752" y="2924944"/>
                <a:ext cx="0" cy="288032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>
                <p:custDataLst>
                  <p:tags r:id="rId14"/>
                </p:custDataLst>
              </p:nvPr>
            </p:nvCxnSpPr>
            <p:spPr>
              <a:xfrm>
                <a:off x="3610670" y="2933204"/>
                <a:ext cx="0" cy="288032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5" name="矩形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3610422" y="3212976"/>
                <a:ext cx="1170632" cy="288032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cxnSp>
            <p:nvCxnSpPr>
              <p:cNvPr id="26" name="直接连接符 25"/>
              <p:cNvCxnSpPr/>
              <p:nvPr>
                <p:custDataLst>
                  <p:tags r:id="rId16"/>
                </p:custDataLst>
              </p:nvPr>
            </p:nvCxnSpPr>
            <p:spPr>
              <a:xfrm>
                <a:off x="4788024" y="2933204"/>
                <a:ext cx="0" cy="288032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7" name="矩形 26"/>
              <p:cNvSpPr/>
              <p:nvPr>
                <p:custDataLst>
                  <p:tags r:id="rId17"/>
                </p:custDataLst>
              </p:nvPr>
            </p:nvSpPr>
            <p:spPr>
              <a:xfrm>
                <a:off x="4777358" y="3212976"/>
                <a:ext cx="802873" cy="288032"/>
              </a:xfrm>
              <a:prstGeom prst="rect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8" name="直接连接符 27"/>
              <p:cNvCxnSpPr/>
              <p:nvPr>
                <p:custDataLst>
                  <p:tags r:id="rId18"/>
                </p:custDataLst>
              </p:nvPr>
            </p:nvCxnSpPr>
            <p:spPr>
              <a:xfrm>
                <a:off x="5580235" y="2933204"/>
                <a:ext cx="0" cy="288032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29" name="文本框 28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2354532" y="3203103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+mn-lt"/>
                    <a:ea typeface="+mn-ea"/>
                  </a:rPr>
                  <a:t>2</a:t>
                </a:r>
                <a:endParaRPr lang="zh-CN" altLang="en-US" sz="1400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4767331" y="3196506"/>
                <a:ext cx="80593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+mn-lt"/>
                    <a:ea typeface="+mn-ea"/>
                  </a:rPr>
                  <a:t>2</a:t>
                </a:r>
                <a:endParaRPr lang="zh-CN" altLang="en-US" sz="1400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1" name="文本框 30"/>
              <p:cNvSpPr txBox="1"/>
              <p:nvPr>
                <p:custDataLst>
                  <p:tags r:id="rId21"/>
                </p:custDataLst>
              </p:nvPr>
            </p:nvSpPr>
            <p:spPr>
              <a:xfrm>
                <a:off x="3543195" y="3196506"/>
                <a:ext cx="122413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dirty="0">
                    <a:solidFill>
                      <a:schemeClr val="bg1"/>
                    </a:solidFill>
                    <a:latin typeface="+mn-lt"/>
                    <a:ea typeface="+mn-ea"/>
                  </a:rPr>
                  <a:t>1</a:t>
                </a:r>
                <a:endParaRPr lang="zh-CN" altLang="en-US" sz="1400" dirty="0">
                  <a:solidFill>
                    <a:schemeClr val="bg1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32" name="文本框 31"/>
              <p:cNvSpPr txBox="1"/>
              <p:nvPr>
                <p:custDataLst>
                  <p:tags r:id="rId22"/>
                </p:custDataLst>
              </p:nvPr>
            </p:nvSpPr>
            <p:spPr>
              <a:xfrm>
                <a:off x="3610422" y="2927437"/>
                <a:ext cx="11845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+mn-lt"/>
                    <a:ea typeface="+mn-ea"/>
                  </a:rPr>
                  <a:t>10ms</a:t>
                </a:r>
                <a:endParaRPr lang="zh-CN" altLang="en-US" sz="1200" dirty="0">
                  <a:latin typeface="+mn-lt"/>
                  <a:ea typeface="+mn-ea"/>
                </a:endParaRPr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23"/>
                </p:custDataLst>
              </p:nvPr>
            </p:nvSpPr>
            <p:spPr>
              <a:xfrm>
                <a:off x="4788024" y="2927437"/>
                <a:ext cx="78524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+mn-lt"/>
                    <a:ea typeface="+mn-ea"/>
                  </a:rPr>
                  <a:t>5ms</a:t>
                </a:r>
                <a:endParaRPr lang="zh-CN" altLang="en-US" sz="1200" dirty="0">
                  <a:latin typeface="+mn-lt"/>
                  <a:ea typeface="+mn-ea"/>
                </a:endParaRP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24"/>
                </p:custDataLst>
              </p:nvPr>
            </p:nvSpPr>
            <p:spPr>
              <a:xfrm>
                <a:off x="2332784" y="2920871"/>
                <a:ext cx="128485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dirty="0">
                    <a:latin typeface="+mn-lt"/>
                    <a:ea typeface="+mn-ea"/>
                  </a:rPr>
                  <a:t>? </a:t>
                </a:r>
                <a:r>
                  <a:rPr lang="en-US" altLang="zh-CN" sz="1200" dirty="0" err="1">
                    <a:latin typeface="+mn-lt"/>
                    <a:ea typeface="+mn-ea"/>
                  </a:rPr>
                  <a:t>ms</a:t>
                </a:r>
                <a:endParaRPr lang="zh-CN" altLang="en-US" sz="1200" dirty="0">
                  <a:latin typeface="+mn-lt"/>
                  <a:ea typeface="+mn-ea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25"/>
              </p:custDataLst>
            </p:nvPr>
          </p:nvSpPr>
          <p:spPr>
            <a:xfrm>
              <a:off x="1381904" y="5193365"/>
              <a:ext cx="1022886" cy="294582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26"/>
              </p:custDataLst>
            </p:nvPr>
          </p:nvSpPr>
          <p:spPr>
            <a:xfrm>
              <a:off x="5645587" y="5190203"/>
              <a:ext cx="1780540" cy="294005"/>
            </a:xfrm>
            <a:prstGeom prst="rect">
              <a:avLst/>
            </a:prstGeom>
            <a:solidFill>
              <a:schemeClr val="accent1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文本框 37"/>
            <p:cNvSpPr txBox="1"/>
            <p:nvPr>
              <p:custDataLst>
                <p:tags r:id="rId27"/>
              </p:custDataLst>
            </p:nvPr>
          </p:nvSpPr>
          <p:spPr>
            <a:xfrm>
              <a:off x="1430472" y="5180170"/>
              <a:ext cx="9652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n-lt"/>
                  <a:ea typeface="+mn-ea"/>
                </a:rPr>
                <a:t>0</a:t>
              </a:r>
              <a:endParaRPr lang="zh-CN" altLang="en-US" sz="14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  <p:sp>
          <p:nvSpPr>
            <p:cNvPr id="39" name="文本框 38"/>
            <p:cNvSpPr txBox="1"/>
            <p:nvPr>
              <p:custDataLst>
                <p:tags r:id="rId28"/>
              </p:custDataLst>
            </p:nvPr>
          </p:nvSpPr>
          <p:spPr>
            <a:xfrm>
              <a:off x="5603042" y="5213063"/>
              <a:ext cx="568960" cy="26543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r>
                <a:rPr lang="en-US" altLang="zh-CN" sz="1400" dirty="0">
                  <a:solidFill>
                    <a:schemeClr val="bg1"/>
                  </a:solidFill>
                  <a:latin typeface="+mn-lt"/>
                  <a:ea typeface="+mn-ea"/>
                </a:rPr>
                <a:t>0</a:t>
              </a:r>
              <a:endParaRPr lang="zh-CN" altLang="en-US" sz="1400" dirty="0">
                <a:solidFill>
                  <a:schemeClr val="bg1"/>
                </a:solidFill>
                <a:latin typeface="+mn-lt"/>
                <a:ea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7"/>
    </mc:Choice>
    <mc:Fallback>
      <p:transition spd="slow" advTm="5035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27"/>
    </mc:Choice>
    <mc:Fallback>
      <p:transition spd="slow" advTm="105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Identification of FB mode in HL-2A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7680" y="971590"/>
            <a:ext cx="10923270" cy="975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fishbone (FB) mode can be identified by spectrum analysis 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spectrum varies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-&gt; Not easy to identify the mode by programs 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659120" y="2051050"/>
            <a:ext cx="5864225" cy="3590925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6967220" y="5576570"/>
            <a:ext cx="3248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FB spectrum on HL-2A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697230" y="2051050"/>
            <a:ext cx="4559935" cy="4350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0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780 shots</a:t>
            </a:r>
            <a:endParaRPr lang="en-US" altLang="zh-CN" sz="20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Mirnov probes signal -&gt; FFT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 window: 10 ms, 1MHz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42950" lvl="1" indent="-285750" algn="just">
              <a:spcAft>
                <a:spcPts val="600"/>
              </a:spcAft>
              <a:buClrTx/>
              <a:buSzTx/>
              <a:buFont typeface="Wingdings" panose="05000000000000000000" charset="0"/>
              <a:buChar char="Ø"/>
            </a:pP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Frequency: 5-35 kHz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Label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FB mode : 1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Others : 0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just"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Model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indent="0" algn="just">
              <a:spcAft>
                <a:spcPts val="600"/>
              </a:spcAft>
              <a:buClrTx/>
              <a:buSzTx/>
              <a:buNone/>
            </a:pPr>
            <a:r>
              <a:rPr lang="en-US" altLang="zh-CN" b="0" dirty="0">
                <a:latin typeface="+mn-lt"/>
                <a:ea typeface="+mn-ea"/>
                <a:sym typeface="Wingdings" panose="05000000000000000000" pitchFamily="2" charset="2"/>
              </a:rPr>
              <a:t>ResNet-like</a:t>
            </a:r>
            <a:endParaRPr lang="en-US" altLang="zh-CN" b="0" dirty="0">
              <a:latin typeface="+mn-lt"/>
              <a:ea typeface="+mn-ea"/>
              <a:sym typeface="Wingdings" panose="05000000000000000000" pitchFamily="2" charset="2"/>
            </a:endParaRPr>
          </a:p>
          <a:p>
            <a:pPr marL="457200" lvl="1" indent="0" algn="just"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346"/>
    </mc:Choice>
    <mc:Fallback>
      <p:transition spd="slow" advTm="84346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Identification of FB mode in HL-2A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7680" y="925195"/>
            <a:ext cx="10923270" cy="975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results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1" indent="0" algn="just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Accuracy~94.7%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for all the data slices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bb02b05d457de3fc690618e731dd81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6973" r="5358" b="3743"/>
          <a:stretch>
            <a:fillRect/>
          </a:stretch>
        </p:blipFill>
        <p:spPr>
          <a:xfrm>
            <a:off x="2583815" y="1901190"/>
            <a:ext cx="7619365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44"/>
    </mc:Choice>
    <mc:Fallback>
      <p:transition spd="slow" advTm="2364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Multi-MHD identification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7680" y="925195"/>
            <a:ext cx="10923270" cy="1478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Jiont identification of </a:t>
            </a:r>
            <a:r>
              <a:rPr lang="en-US" altLang="zh-CN" sz="24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fishbone mode, tearing mode and long-live mode</a:t>
            </a:r>
            <a:endParaRPr lang="en-US" altLang="zh-CN" sz="24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Multi-task learning could improve the accuracy for the identification of each mode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mult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400" y="2355215"/>
            <a:ext cx="6513830" cy="2614930"/>
          </a:xfrm>
          <a:prstGeom prst="rect">
            <a:avLst/>
          </a:prstGeom>
        </p:spPr>
      </p:pic>
      <p:graphicFrame>
        <p:nvGraphicFramePr>
          <p:cNvPr id="4" name="表格 3"/>
          <p:cNvGraphicFramePr/>
          <p:nvPr>
            <p:custDataLst>
              <p:tags r:id="rId4"/>
            </p:custDataLst>
          </p:nvPr>
        </p:nvGraphicFramePr>
        <p:xfrm>
          <a:off x="1481455" y="5021580"/>
          <a:ext cx="959358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4325"/>
                <a:gridCol w="2170430"/>
                <a:gridCol w="2374265"/>
                <a:gridCol w="2194560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>
                          <a:latin typeface="微软雅黑" panose="020B0503020204020204" pitchFamily="34" charset="-122"/>
                          <a:ea typeface="微软雅黑" panose="020B0503020204020204" pitchFamily="34" charset="-122"/>
                          <a:sym typeface="+mn-ea"/>
                        </a:rPr>
                        <a:t>Accuracy</a:t>
                      </a:r>
                      <a:endParaRPr lang="en-US" altLang="zh-CN" sz="1800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FB mode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TM 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LL mode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Single-task learning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94.7%</a:t>
                      </a:r>
                      <a:endParaRPr lang="en-US" altLang="zh-CN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92.7%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94.1%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Multi-task learning</a:t>
                      </a:r>
                      <a:endParaRPr lang="en-US" altLang="zh-CN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8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95.5%</a:t>
                      </a:r>
                      <a:endParaRPr lang="en-US" altLang="zh-CN" sz="1800" b="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93.7%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95.3%</a:t>
                      </a:r>
                      <a:endParaRPr lang="en-US" altLang="zh-CN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828"/>
    </mc:Choice>
    <mc:Fallback>
      <p:transition spd="slow" advTm="31828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bg2">
                  <a:lumMod val="8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60"/>
    </mc:Choice>
    <mc:Fallback>
      <p:transition spd="slow" advTm="1246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¡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¡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179"/>
    </mc:Choice>
    <mc:Fallback>
      <p:transition spd="slow" advTm="2417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Plasma reconstruction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07885" y="1152525"/>
            <a:ext cx="3815080" cy="377698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6751955" y="5428615"/>
            <a:ext cx="4483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/>
              <a:t> </a:t>
            </a:r>
            <a:r>
              <a:rPr lang="en-US" altLang="zh-CN"/>
              <a:t>[</a:t>
            </a:r>
            <a:r>
              <a:rPr lang="zh-CN" altLang="en-US"/>
              <a:t>L L Lao et al 2022 </a:t>
            </a:r>
            <a:r>
              <a:rPr lang="en-US" altLang="zh-CN"/>
              <a:t>PPCF</a:t>
            </a:r>
            <a:r>
              <a:rPr lang="zh-CN" altLang="en-US"/>
              <a:t> 64 074001</a:t>
            </a:r>
            <a:r>
              <a:rPr lang="en-US" altLang="zh-CN"/>
              <a:t>]</a:t>
            </a:r>
            <a:endParaRPr lang="en-US" altLang="zh-CN"/>
          </a:p>
        </p:txBody>
      </p:sp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487680" y="976630"/>
            <a:ext cx="6720205" cy="35464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plasma reconstruction is important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undamental to tokamak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research and operation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800100" lvl="1" indent="-342900" algn="l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Wingdings" panose="05000000000000000000" charset="0"/>
              <a:buChar char="Ø"/>
            </a:pP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The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important part of fusion</a:t>
            </a:r>
            <a:r>
              <a:rPr lang="en-US" altLang="zh-CN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zh-CN" altLang="en-US" sz="20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data analysis and plasma control</a:t>
            </a:r>
            <a:endParaRPr lang="zh-CN" altLang="en-US" sz="20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42900" lvl="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off-line EFIT cannot be used for plasma control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lvl="0" indent="-342900" algn="l">
              <a:lnSpc>
                <a:spcPct val="120000"/>
              </a:lnSpc>
              <a:spcBef>
                <a:spcPts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RT-EFIT is not sufficient for kinetic control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17245" y="4487545"/>
            <a:ext cx="5236210" cy="20770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364"/>
    </mc:Choice>
    <mc:Fallback>
      <p:transition spd="slow" advTm="7336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Plasma reconstuction with NN in HL-3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矩形: 圆角 1"/>
          <p:cNvSpPr/>
          <p:nvPr>
            <p:custDataLst>
              <p:tags r:id="rId2"/>
            </p:custDataLst>
          </p:nvPr>
        </p:nvSpPr>
        <p:spPr>
          <a:xfrm>
            <a:off x="768986" y="1160145"/>
            <a:ext cx="3613784" cy="12242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Plasma current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Magnetic pick up probes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39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FLux loops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en-US" altLang="zh-CN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PF/CS/TF coils current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18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endParaRPr lang="zh-CN" altLang="en-US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: 圆角 2"/>
          <p:cNvSpPr/>
          <p:nvPr>
            <p:custDataLst>
              <p:tags r:id="rId3"/>
            </p:custDataLst>
          </p:nvPr>
        </p:nvSpPr>
        <p:spPr>
          <a:xfrm>
            <a:off x="929005" y="3086735"/>
            <a:ext cx="3305810" cy="12242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EFITNN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Dense+DeConv2D Net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Multi-task learning model</a:t>
            </a:r>
            <a:endParaRPr lang="en-US" altLang="zh-CN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: 圆角 3"/>
          <p:cNvSpPr/>
          <p:nvPr>
            <p:custDataLst>
              <p:tags r:id="rId4"/>
            </p:custDataLst>
          </p:nvPr>
        </p:nvSpPr>
        <p:spPr>
          <a:xfrm>
            <a:off x="929005" y="5012690"/>
            <a:ext cx="3306445" cy="122428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FLux on grid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Configuration parameters</a:t>
            </a:r>
            <a:endParaRPr lang="en-US" altLang="zh-CN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箭头: 下 4"/>
          <p:cNvSpPr/>
          <p:nvPr>
            <p:custDataLst>
              <p:tags r:id="rId5"/>
            </p:custDataLst>
          </p:nvPr>
        </p:nvSpPr>
        <p:spPr>
          <a:xfrm>
            <a:off x="2437462" y="2496835"/>
            <a:ext cx="288032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箭头: 下 5"/>
          <p:cNvSpPr/>
          <p:nvPr>
            <p:custDataLst>
              <p:tags r:id="rId6"/>
            </p:custDataLst>
          </p:nvPr>
        </p:nvSpPr>
        <p:spPr>
          <a:xfrm>
            <a:off x="2437198" y="4469375"/>
            <a:ext cx="288032" cy="43204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7"/>
          <p:cNvSpPr/>
          <p:nvPr>
            <p:custDataLst>
              <p:tags r:id="rId7"/>
            </p:custDataLst>
          </p:nvPr>
        </p:nvSpPr>
        <p:spPr>
          <a:xfrm>
            <a:off x="540068" y="980440"/>
            <a:ext cx="4086253" cy="5472430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54930" y="3663315"/>
            <a:ext cx="6197600" cy="2789555"/>
          </a:xfrm>
          <a:prstGeom prst="rect">
            <a:avLst/>
          </a:prstGeom>
        </p:spPr>
      </p:pic>
      <p:sp>
        <p:nvSpPr>
          <p:cNvPr id="15" name="右箭头 14"/>
          <p:cNvSpPr/>
          <p:nvPr/>
        </p:nvSpPr>
        <p:spPr>
          <a:xfrm>
            <a:off x="4150995" y="5655310"/>
            <a:ext cx="1122045" cy="317500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10"/>
            </p:custDataLst>
          </p:nvPr>
        </p:nvSpPr>
        <p:spPr>
          <a:xfrm>
            <a:off x="4712017" y="1205836"/>
            <a:ext cx="6939915" cy="235717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magnetic flux and configuration parameters are generated by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off-line EFIT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l">
              <a:lnSpc>
                <a:spcPct val="120000"/>
              </a:lnSpc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Multi-task learning model 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is adopted to train the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flux computational model</a:t>
            </a:r>
            <a:r>
              <a:rPr lang="en-US" altLang="zh-CN" sz="2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and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parameters computational model</a:t>
            </a:r>
            <a:endParaRPr lang="en-US" altLang="zh-CN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08"/>
    </mc:Choice>
    <mc:Fallback>
      <p:transition spd="slow" advTm="79308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flux and current density reconstruction</a:t>
            </a:r>
            <a:endParaRPr lang="en-US" altLang="zh-CN" sz="28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内容占位符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" y="2554544"/>
            <a:ext cx="5279840" cy="3959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62885" y="2554544"/>
            <a:ext cx="5279841" cy="395988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487680" y="925195"/>
            <a:ext cx="5376308" cy="1478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Fully connected NN +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DeconvNet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 set: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Shot 1200-3199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Time: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grid 33*33     -&gt; 0.4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spcAft>
                <a:spcPts val="600"/>
              </a:spcAft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grid 129*129 -&gt; 2.0 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ms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6162885" y="925195"/>
            <a:ext cx="5376308" cy="119078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Relative error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Flux -&gt; 0.4%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Current density -&gt; 1.8%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259"/>
    </mc:Choice>
    <mc:Fallback>
      <p:transition spd="slow" advTm="54259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The parameters reconstruction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26" y="2639432"/>
            <a:ext cx="6900428" cy="3553513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487679" y="925195"/>
            <a:ext cx="11317633" cy="147828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Fully connected NN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Additional confinement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by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reconstruction of flux and plasma current density 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Training set: Shot 1200 – 3200</a:t>
            </a:r>
            <a:endParaRPr lang="en-US" altLang="zh-CN" sz="20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set: Shot 3201-4077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3"/>
          <p:cNvSpPr txBox="1"/>
          <p:nvPr/>
        </p:nvSpPr>
        <p:spPr>
          <a:xfrm>
            <a:off x="7781583" y="2334505"/>
            <a:ext cx="3600400" cy="4003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spcBef>
                <a:spcPts val="600"/>
              </a:spcBef>
              <a:spcAft>
                <a:spcPts val="600"/>
              </a:spcAft>
              <a:buClr>
                <a:srgbClr val="5C2F7D"/>
              </a:buClr>
              <a:buSzPct val="92000"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9920" marR="0" lvl="1" indent="-306070" algn="l" defTabSz="457200" rtl="0" eaLnBrk="1" fontAlgn="auto" latinLnBrk="0" hangingPunct="1">
              <a:lnSpc>
                <a:spcPct val="150000"/>
              </a:lnSpc>
              <a:buClr>
                <a:srgbClr val="5C2F7D"/>
              </a:buClr>
              <a:buSzPct val="92000"/>
              <a:buFont typeface="Wingdings" panose="05000000000000000000" pitchFamily="2" charset="2"/>
              <a:buChar char="Ø"/>
              <a:defRPr/>
            </a:pPr>
            <a:r>
              <a:rPr kumimoji="0"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MRE : </a:t>
            </a:r>
            <a:r>
              <a:rPr kumimoji="0" lang="en-US" altLang="zh-CN" sz="1400" dirty="0">
                <a:solidFill>
                  <a:srgbClr val="3D3D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0.12</a:t>
            </a:r>
            <a:endParaRPr kumimoji="0" lang="en-US" altLang="zh-CN" sz="1400" dirty="0">
              <a:solidFill>
                <a:srgbClr val="3D3D3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629920" marR="0" lvl="1" indent="-306070" algn="l" defTabSz="457200" rtl="0" eaLnBrk="1" fontAlgn="auto" latinLnBrk="0" hangingPunct="1">
              <a:lnSpc>
                <a:spcPct val="150000"/>
              </a:lnSpc>
              <a:buClr>
                <a:srgbClr val="5C2F7D"/>
              </a:buClr>
              <a:buSzPct val="92000"/>
              <a:buFont typeface="Wingdings" panose="05000000000000000000" pitchFamily="2" charset="2"/>
              <a:buChar char="Ø"/>
              <a:defRPr/>
            </a:pPr>
            <a:r>
              <a:rPr lang="en-US" altLang="zh-CN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Absolute error</a:t>
            </a:r>
            <a:r>
              <a:rPr lang="zh-CN" altLang="en-US" sz="1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endParaRPr lang="en-US" altLang="zh-CN" sz="1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li</a:t>
            </a:r>
            <a:r>
              <a:rPr kumimoji="0"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0.00618</a:t>
            </a:r>
            <a:endParaRPr kumimoji="0"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kumimoji="0" lang="en-US" altLang="zh-CN" sz="1600" i="1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</a:t>
            </a:r>
            <a:r>
              <a:rPr kumimoji="0" lang="en-US" altLang="zh-CN" sz="1600" i="1" baseline="-250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95</a:t>
            </a:r>
            <a:r>
              <a:rPr kumimoji="0"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0.200</a:t>
            </a:r>
            <a:endParaRPr kumimoji="0"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</a:t>
            </a:r>
            <a:r>
              <a:rPr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0.782 cm</a:t>
            </a:r>
            <a:endParaRPr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kumimoji="0" lang="en-US" altLang="zh-CN" sz="1600" i="1" baseline="-25000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</a:t>
            </a:r>
            <a:r>
              <a:rPr kumimoji="0"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0.0203</a:t>
            </a:r>
            <a:endParaRPr kumimoji="0"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δ</a:t>
            </a:r>
            <a:r>
              <a:rPr lang="en-US" altLang="zh-CN" sz="1600" i="1" baseline="-25000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</a:t>
            </a:r>
            <a:r>
              <a:rPr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0.0161</a:t>
            </a:r>
            <a:endParaRPr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kumimoji="0" lang="en-US" altLang="zh-CN" sz="1600" i="1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κ</a:t>
            </a:r>
            <a:r>
              <a:rPr kumimoji="0"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kumimoji="0"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0.0182</a:t>
            </a:r>
            <a:endParaRPr kumimoji="0"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</a:t>
            </a:r>
            <a:r>
              <a:rPr lang="en-US" altLang="zh-CN" sz="1600" i="1" baseline="-25000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center</a:t>
            </a:r>
            <a:r>
              <a:rPr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1.17 cm</a:t>
            </a:r>
            <a:endParaRPr lang="en-US" altLang="zh-CN" sz="1600" dirty="0">
              <a:solidFill>
                <a:srgbClr val="3D3D3D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81050" lvl="2" algn="l" defTabSz="457200" fontAlgn="auto">
              <a:lnSpc>
                <a:spcPct val="150000"/>
              </a:lnSpc>
              <a:buClr>
                <a:srgbClr val="5C2F7D"/>
              </a:buClr>
              <a:buSzPct val="92000"/>
              <a:defRPr/>
            </a:pPr>
            <a:r>
              <a:rPr lang="en-US" altLang="zh-CN" sz="1600" i="1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Z</a:t>
            </a:r>
            <a:r>
              <a:rPr lang="en-US" altLang="zh-CN" sz="1600" i="1" baseline="-25000" dirty="0" err="1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center</a:t>
            </a:r>
            <a:r>
              <a:rPr lang="zh-CN" altLang="en-US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：</a:t>
            </a:r>
            <a:r>
              <a:rPr lang="en-US" altLang="zh-CN" sz="1600" dirty="0">
                <a:solidFill>
                  <a:srgbClr val="3D3D3D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0.855 cm</a:t>
            </a:r>
            <a:endParaRPr kumimoji="0" lang="en-US" altLang="zh-CN" sz="1400" u="none" strike="noStrike" kern="1200" cap="none" spc="0" normalizeH="0" baseline="0" noProof="0" dirty="0">
              <a:ln>
                <a:noFill/>
              </a:ln>
              <a:solidFill>
                <a:srgbClr val="3D3D3D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592"/>
    </mc:Choice>
    <mc:Fallback>
      <p:transition spd="slow" advTm="66592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</a:t>
            </a: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12"/>
    </mc:Choice>
    <mc:Fallback>
      <p:transition spd="slow" advTm="24512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Fast prediction of beta limits in HL-3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245350" y="1065530"/>
            <a:ext cx="3869690" cy="421259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>
                <p:custDataLst>
                  <p:tags r:id="rId4"/>
                </p:custDataLst>
              </p:nvPr>
            </p:nvSpPr>
            <p:spPr>
              <a:xfrm>
                <a:off x="487680" y="1065530"/>
                <a:ext cx="6315710" cy="563626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342900" indent="-34290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The advanced tokamak needs high beta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Font typeface="Arial" panose="020B0604020202020204" pitchFamily="34" charset="0"/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Fusion power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None/>
                </a:pP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</a:t>
                </a:r>
                <a:r>
                  <a:rPr lang="en-US" altLang="zh-CN" sz="2400" b="1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fus </a:t>
                </a: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</a:t>
                </a:r>
                <a:r>
                  <a:rPr lang="en-US" altLang="zh-CN" sz="2400" b="1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β</a:t>
                </a:r>
                <a:r>
                  <a:rPr lang="en-US" altLang="zh-CN" sz="2400" b="1" i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2</a:t>
                </a: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</a:t>
                </a:r>
                <a:r>
                  <a:rPr lang="en-US" altLang="zh-CN" sz="2400" b="1" i="1" baseline="30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4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lvl="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2400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Bootstrap current fraction</a:t>
                </a:r>
                <a:endParaRPr lang="en-US" altLang="zh-CN" sz="2400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457200" lvl="1" indent="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None/>
                </a:pP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f</a:t>
                </a:r>
                <a:r>
                  <a:rPr lang="en-US" altLang="zh-CN" sz="2400" b="1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bs</a:t>
                </a:r>
                <a:r>
                  <a:rPr lang="en-US" altLang="zh-CN" sz="2400" b="1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~β</a:t>
                </a:r>
                <a:r>
                  <a:rPr lang="en-US" altLang="zh-CN" sz="2400" b="1" i="1" baseline="-250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</a:t>
                </a:r>
                <a:endParaRPr lang="en-US" altLang="zh-CN" sz="20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High beta will drive MHD disabilities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endParaRPr>
              </a:p>
              <a:p>
                <a:pPr lvl="1" indent="0" algn="l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None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NTM </a:t>
                </a: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Wingdings" panose="05000000000000000000" pitchFamily="2" charset="2"/>
                  </a:rPr>
                  <a:t> soft beta limit</a:t>
                </a:r>
                <a:endParaRPr lang="en-US" altLang="zh-CN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Wingdings" panose="05000000000000000000" pitchFamily="2" charset="2"/>
                </a:endParaRPr>
              </a:p>
              <a:p>
                <a:pPr lvl="1" indent="0" algn="l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None/>
                </a:pPr>
                <a:r>
                  <a:rPr lang="en-US" altLang="zh-CN" sz="20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Wingdings" panose="05000000000000000000" pitchFamily="2" charset="2"/>
                  </a:rPr>
                  <a:t>XK  hard beta limit</a:t>
                </a:r>
                <a:endParaRPr lang="zh-CN" altLang="en-US" sz="20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342900" lvl="0" indent="-342900" algn="just">
                  <a:lnSpc>
                    <a:spcPct val="120000"/>
                  </a:lnSpc>
                  <a:spcBef>
                    <a:spcPts val="0"/>
                  </a:spcBef>
                  <a:spcAft>
                    <a:spcPct val="0"/>
                  </a:spcAft>
                  <a:buClrTx/>
                  <a:buSzTx/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XK should be suppressed to achieve high performance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endParaRPr>
              </a:p>
              <a:p>
                <a:pPr marL="342900" indent="-342900" algn="just">
                  <a:lnSpc>
                    <a:spcPct val="120000"/>
                  </a:lnSpc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How to know the beta limit ?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Wingdings" panose="05000000000000000000" pitchFamily="2" charset="2"/>
                </a:endParaRPr>
              </a:p>
              <a:p>
                <a:pPr lvl="1" algn="just">
                  <a:lnSpc>
                    <a:spcPct val="120000"/>
                  </a:lnSpc>
                  <a:spcAft>
                    <a:spcPct val="0"/>
                  </a:spcAft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𝑛𝑜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𝑤𝑎𝑙𝑙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=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b="1" dirty="0"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4</a:t>
                </a:r>
                <a:r>
                  <a:rPr lang="en-US" altLang="zh-CN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li</a:t>
                </a:r>
                <a:endParaRPr lang="zh-CN" altLang="en-US" sz="20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487680" y="1065530"/>
                <a:ext cx="6315710" cy="5636260"/>
              </a:xfrm>
              <a:prstGeom prst="rect">
                <a:avLst/>
              </a:prstGeom>
              <a:blipFill rotWithShape="1">
                <a:blip r:embed="rId6"/>
                <a:stretch>
                  <a:fillRect b="-2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811"/>
    </mc:Choice>
    <mc:Fallback>
      <p:transition spd="slow" advTm="29811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Generation of database in HL-3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7680" y="925195"/>
            <a:ext cx="10923270" cy="506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equiliria are built by EFIT code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25994" y="1461001"/>
            <a:ext cx="3880445" cy="233959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894580" y="1431925"/>
            <a:ext cx="2979420" cy="233934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8071485" y="1525270"/>
                <a:ext cx="3148965" cy="20300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charset="0"/>
                  <a:buChar char="Ø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Elongation: 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𝜅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=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~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1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.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  <a:ea typeface="MS Mincho" charset="0"/>
                          <a:cs typeface="Cambria Math" panose="02040503050406030204" pitchFamily="18" charset="0"/>
                        </a:rPr>
                        <m:t>83</m:t>
                      </m:r>
                    </m:oMath>
                  </m:oMathPara>
                </a14:m>
                <a:endParaRPr lang="en-US" altLang="zh-CN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Triangularity: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algn="ctr"/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𝛿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=−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8</m:t>
                    </m:r>
                  </m:oMath>
                </a14:m>
                <a:endParaRPr lang="en-US" altLang="zh-CN" b="0" i="1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16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37</m:t>
                    </m:r>
                  </m:oMath>
                </a14:m>
                <a:endParaRPr lang="en-US" altLang="zh-CN" b="0" i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95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94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8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21</m:t>
                    </m:r>
                  </m:oMath>
                </a14:m>
                <a:endParaRPr lang="en-US" altLang="zh-CN" b="0" i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indent="-285750"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~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2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13</m:t>
                    </m:r>
                  </m:oMath>
                </a14:m>
                <a:endParaRPr lang="en-US" altLang="zh-CN" b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8071485" y="1525270"/>
                <a:ext cx="3148965" cy="203009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文本框 5"/>
          <p:cNvSpPr txBox="1"/>
          <p:nvPr>
            <p:custDataLst>
              <p:tags r:id="rId10"/>
            </p:custDataLst>
          </p:nvPr>
        </p:nvSpPr>
        <p:spPr>
          <a:xfrm>
            <a:off x="487680" y="3952875"/>
            <a:ext cx="10923270" cy="5067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Calculate the no-wall and ideal wall beta limit by MARS-F code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39046" y="4391050"/>
            <a:ext cx="3253919" cy="244044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787265" y="4760595"/>
            <a:ext cx="6126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The off-line calculation of the beta limit for each equilibrium could cost </a:t>
            </a:r>
            <a:r>
              <a:rPr lang="en-US" altLang="zh-CN" sz="2000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sevral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hours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365"/>
    </mc:Choice>
    <mc:Fallback>
      <p:transition spd="slow" advTm="67365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10483850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24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Relationships between beta limit and the parameters</a:t>
            </a:r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89991" y="819441"/>
            <a:ext cx="6212759" cy="29898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089099" y="819175"/>
            <a:ext cx="4488017" cy="29898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487680" y="3888740"/>
                <a:ext cx="10923270" cy="2675890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342900" indent="-342900" algn="just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altLang="zh-CN" sz="2400" b="1" dirty="0">
                    <a:solidFill>
                      <a:srgbClr val="0000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+mn-ea"/>
                  </a:rPr>
                  <a:t>All the trends ensure the reliability of the database</a:t>
                </a:r>
                <a:endParaRPr lang="en-US" altLang="zh-CN" sz="24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endParaRPr>
              </a:p>
              <a:p>
                <a:pPr marL="800100" lvl="1" indent="-342900" algn="just">
                  <a:spcAft>
                    <a:spcPts val="600"/>
                  </a:spcAft>
                  <a:buFont typeface="Wingdings" panose="05000000000000000000" charset="0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The plasma elongation generally enhances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400" b="0" i="1" u="none" strike="noStrike" baseline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400" b="0" i="1" u="none" strike="noStrike" baseline="0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u="none" strike="noStrike" baseline="0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limits</a:t>
                </a:r>
                <a:endParaRPr lang="en-US" altLang="zh-CN" sz="24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  <a:p>
                <a:pPr marL="800100" lvl="1" indent="-342900" algn="just">
                  <a:spcAft>
                    <a:spcPts val="600"/>
                  </a:spcAft>
                  <a:buFont typeface="Wingdings" panose="05000000000000000000" charset="0"/>
                  <a:buChar char="Ø"/>
                </a:pP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The effect is more pronounced for positive triangularity plasmas (</a:t>
                </a:r>
                <a14:m>
                  <m:oMath xmlns:m="http://schemas.openxmlformats.org/officeDocument/2006/math">
                    <m:r>
                      <a:rPr lang="zh-CN" altLang="en-US" sz="240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𝛿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&gt;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altLang="zh-CN" sz="2400" b="0" i="1" u="none" strike="noStrike" baseline="0" dirty="0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endParaRPr lang="en-US" altLang="zh-CN" sz="2400" b="0" i="1" u="none" strike="noStrike" baseline="0" dirty="0">
                  <a:latin typeface="Cambria Math" panose="02040503050406030204" pitchFamily="18" charset="0"/>
                  <a:ea typeface="MS Mincho" charset="0"/>
                  <a:cs typeface="Cambria Math" panose="02040503050406030204" pitchFamily="18" charset="0"/>
                </a:endParaRPr>
              </a:p>
              <a:p>
                <a:pPr marL="800100" lvl="1" indent="-342900" algn="just">
                  <a:spcAft>
                    <a:spcPts val="600"/>
                  </a:spcAft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𝑛𝑜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𝑤𝑎𝑙𝑙</m:t>
                        </m:r>
                      </m:sup>
                    </m:sSubSup>
                  </m:oMath>
                </a14:m>
                <a:r>
                  <a:rPr lang="en-US" altLang="zh-CN" sz="2400" b="1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 </a:t>
                </a:r>
                <a:r>
                  <a:rPr lang="en-US" altLang="zh-CN" sz="2400" dirty="0">
                    <a:solidFill>
                      <a:srgbClr val="0000FF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= </a:t>
                </a:r>
                <a:r>
                  <a:rPr lang="en-US" altLang="zh-CN" sz="2400" b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c</a:t>
                </a:r>
                <a:r>
                  <a:rPr lang="en-US" altLang="zh-CN" sz="2400" i="1" dirty="0">
                    <a:solidFill>
                      <a:schemeClr val="tx1"/>
                    </a:solidFill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  <a:sym typeface="+mn-ea"/>
                  </a:rPr>
                  <a:t>li</a:t>
                </a:r>
                <a:endParaRPr lang="en-US" altLang="zh-CN" sz="2400" b="1" i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+mn-ea"/>
                </a:endParaRPr>
              </a:p>
              <a:p>
                <a:pPr marL="800100" lvl="1" indent="-342900" algn="just">
                  <a:spcAft>
                    <a:spcPts val="600"/>
                  </a:spcAft>
                  <a:buFont typeface="Wingdings" panose="05000000000000000000" charset="0"/>
                  <a:buChar char="Ø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sz="240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𝑛𝑜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𝑤𝑎𝑙𝑙</m:t>
                        </m:r>
                      </m:sup>
                    </m:sSub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decreases with increasing pressure peaking factor (</a:t>
                </a:r>
                <a:r>
                  <a:rPr lang="en-US" altLang="zh-CN" sz="2400" dirty="0" err="1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ppf</a:t>
                </a:r>
                <a:r>
                  <a:rPr lang="en-US" altLang="zh-CN" sz="2400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)</a:t>
                </a:r>
                <a:endParaRPr lang="en-US" altLang="zh-CN" sz="2400" b="1" i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7"/>
                </p:custDataLst>
              </p:nvPr>
            </p:nvSpPr>
            <p:spPr>
              <a:xfrm>
                <a:off x="487680" y="3888740"/>
                <a:ext cx="10923270" cy="267589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085"/>
    </mc:Choice>
    <mc:Fallback>
      <p:transition spd="slow" advTm="59085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Construction of NN and CNN models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2"/>
            </p:custDataLst>
          </p:nvPr>
        </p:nvSpPr>
        <p:spPr>
          <a:xfrm>
            <a:off x="487680" y="925195"/>
            <a:ext cx="10923270" cy="9023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NN and CNN models are selected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18041" y="1827690"/>
            <a:ext cx="4768522" cy="18940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90789" y="1827544"/>
            <a:ext cx="4968549" cy="31373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6" name="表格 35"/>
              <p:cNvGraphicFramePr>
                <a:graphicFrameLocks noGrp="1"/>
              </p:cNvGraphicFramePr>
              <p:nvPr>
                <p:custDataLst>
                  <p:tags r:id="rId7"/>
                </p:custDataLst>
              </p:nvPr>
            </p:nvGraphicFramePr>
            <p:xfrm>
              <a:off x="849855" y="4486387"/>
              <a:ext cx="8064896" cy="17405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7105"/>
                    <a:gridCol w="3399482"/>
                    <a:gridCol w="2802209"/>
                    <a:gridCol w="896100"/>
                  </a:tblGrid>
                  <a:tr h="338455"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Plasma boundary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Equilibrium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Other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33850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NN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0" u="none" strike="noStrike" baseline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</a:rPr>
                            <a:t>plasma elongation(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600" i="1" smtClean="0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𝜅</m:t>
                              </m:r>
                            </m:oMath>
                          </a14:m>
                          <a:r>
                            <a:rPr lang="en-US" altLang="zh-CN" sz="1600" b="0" i="0" u="none" strike="noStrike" baseline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</a:rPr>
                            <a:t>)  &amp; triangularity(</a:t>
                          </a:r>
                          <a14:m>
                            <m:oMath xmlns:m="http://schemas.openxmlformats.org/officeDocument/2006/math">
                              <m:r>
                                <a:rPr lang="zh-CN" altLang="en-US" sz="1600" i="1"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</a:rPr>
                                <m:t>𝛿</m:t>
                              </m:r>
                            </m:oMath>
                          </a14:m>
                          <a:r>
                            <a:rPr lang="en-US" altLang="zh-CN" sz="1600" b="0" i="0" u="none" strike="noStrike" baseline="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</a:rPr>
                            <a:t>)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600" b="0" i="1" smtClean="0">
                                      <a:latin typeface="Cambria Math" panose="02040503050406030204" pitchFamily="18" charset="0"/>
                                      <a:ea typeface="MS Mincho" charset="0"/>
                                      <a:cs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,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  <m:t>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+mn-ea"/>
                            </a:rPr>
                            <a:t>,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altLang="zh-CN" sz="1600" i="1"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Cambria Math" panose="02040503050406030204" pitchFamily="18" charset="0"/>
                                      <a:sym typeface="+mn-ea"/>
                                    </a:rPr>
                                    <m:t>𝑚𝑖𝑛</m:t>
                                  </m:r>
                                </m:sub>
                              </m:sSub>
                            </m:oMath>
                          </a14:m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Li, </a:t>
                          </a:r>
                          <a:r>
                            <a:rPr lang="en-US" altLang="zh-CN" sz="16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ppf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CNN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0" u="none" strike="noStrike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RZ</a:t>
                          </a:r>
                          <a:r>
                            <a:rPr lang="en-US" altLang="zh-CN" sz="1600" b="0" i="0" u="none" strike="noStrike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(19 points)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pressure profile(</a:t>
                          </a:r>
                          <a:r>
                            <a:rPr lang="en-US" altLang="zh-CN" sz="1600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 points</a:t>
                          </a: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 &amp; safety factor profile(</a:t>
                          </a:r>
                          <a:r>
                            <a:rPr lang="en-US" altLang="zh-CN" sz="1600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 points</a:t>
                          </a: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Li, </a:t>
                          </a:r>
                          <a:r>
                            <a:rPr lang="en-US" altLang="zh-CN" sz="16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ppf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36" name="表格 35"/>
              <p:cNvGraphicFramePr>
                <a:graphicFrameLocks noGrp="1"/>
              </p:cNvGraphicFramePr>
              <p:nvPr>
                <p:custDataLst>
                  <p:tags r:id="rId8"/>
                </p:custDataLst>
              </p:nvPr>
            </p:nvGraphicFramePr>
            <p:xfrm>
              <a:off x="849855" y="4486387"/>
              <a:ext cx="8064896" cy="174053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967105"/>
                    <a:gridCol w="3399482"/>
                    <a:gridCol w="2802209"/>
                    <a:gridCol w="896100"/>
                  </a:tblGrid>
                  <a:tr h="338455">
                    <a:tc>
                      <a:txBody>
                        <a:bodyPr/>
                        <a:lstStyle/>
                        <a:p>
                          <a:pPr algn="ctr"/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Plasma boundary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Equilibrium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Other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5791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NN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9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Li, </a:t>
                          </a:r>
                          <a:r>
                            <a:rPr lang="en-US" altLang="zh-CN" sz="16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ppf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  <a:tr h="8229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CNN</a:t>
                          </a:r>
                          <a:endParaRPr lang="en-US" altLang="zh-CN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b="0" i="0" u="none" strike="noStrike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RZ</a:t>
                          </a:r>
                          <a:r>
                            <a:rPr lang="en-US" altLang="zh-CN" sz="1600" b="0" i="0" u="none" strike="noStrike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(19 points)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pressure profile(</a:t>
                          </a:r>
                          <a:r>
                            <a:rPr lang="en-US" altLang="zh-CN" sz="1600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11 points</a:t>
                          </a: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 &amp; safety factor profile(</a:t>
                          </a:r>
                          <a:r>
                            <a:rPr lang="en-US" altLang="zh-CN" sz="1600" dirty="0">
                              <a:solidFill>
                                <a:srgbClr val="3333CC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12 points</a:t>
                          </a: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)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Li, </a:t>
                          </a:r>
                          <a:r>
                            <a:rPr lang="en-US" altLang="zh-CN" sz="1600" dirty="0" err="1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ppf</a:t>
                          </a:r>
                          <a:endParaRPr lang="zh-CN" altLang="en-US" sz="16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/>
                    </a:tc>
                  </a:tr>
                </a:tbl>
              </a:graphicData>
            </a:graphic>
          </p:graphicFrame>
        </mc:Fallback>
      </mc:AlternateContent>
      <p:pic>
        <p:nvPicPr>
          <p:cNvPr id="13" name="图片 1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604593" y="4439735"/>
            <a:ext cx="2388968" cy="1737111"/>
          </a:xfrm>
          <a:prstGeom prst="rect">
            <a:avLst/>
          </a:prstGeom>
        </p:spPr>
      </p:pic>
      <p:sp>
        <p:nvSpPr>
          <p:cNvPr id="6" name="左箭头 5"/>
          <p:cNvSpPr/>
          <p:nvPr/>
        </p:nvSpPr>
        <p:spPr>
          <a:xfrm>
            <a:off x="9075420" y="5547360"/>
            <a:ext cx="478790" cy="385445"/>
          </a:xfrm>
          <a:prstGeom prst="leftArrow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487680" y="3874135"/>
            <a:ext cx="4064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Input</a:t>
            </a:r>
            <a:endParaRPr lang="en-US" altLang="zh-CN" sz="24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70"/>
    </mc:Choice>
    <mc:Fallback>
      <p:transition spd="slow" advTm="5527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Results of NN and CNN models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572770" y="1051560"/>
            <a:ext cx="4498975" cy="32715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18"/>
              <p:cNvGraphicFramePr>
                <a:graphicFrameLocks noGrp="1"/>
              </p:cNvGraphicFramePr>
              <p:nvPr>
                <p:custDataLst>
                  <p:tags r:id="rId4"/>
                </p:custDataLst>
              </p:nvPr>
            </p:nvGraphicFramePr>
            <p:xfrm>
              <a:off x="288925" y="4573270"/>
              <a:ext cx="5066030" cy="14351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920"/>
                    <a:gridCol w="1671320"/>
                    <a:gridCol w="1875790"/>
                  </a:tblGrid>
                  <a:tr h="494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(MRE)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 smtClean="0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𝑵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𝒏𝒐</m:t>
                                    </m:r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𝒘𝒂𝒍𝒍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zh-CN" altLang="en-US" sz="20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𝑵</m:t>
                                    </m:r>
                                  </m:sub>
                                  <m:sup>
                                    <m:r>
                                      <a:rPr lang="en-US" altLang="zh-CN" sz="2000" b="1" i="1" smtClean="0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𝒊𝒅𝒆𝒂𝒍</m:t>
                                    </m:r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MS Mincho" charset="0"/>
                                        <a:cs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altLang="zh-CN" sz="2000" b="1" i="1"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  <a:cs typeface="Cambria Math" panose="02040503050406030204" pitchFamily="18" charset="0"/>
                                      </a:rPr>
                                      <m:t>𝒘𝒂𝒍𝒍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zh-CN" altLang="en-US" sz="2000" b="1" i="1" dirty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endParaRPr>
                        </a:p>
                      </a:txBody>
                      <a:tcPr/>
                    </a:tc>
                  </a:tr>
                  <a:tr h="470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NN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0.043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0.05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</a:tr>
                  <a:tr h="470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CNN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0.033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0.055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18"/>
              <p:cNvGraphicFramePr>
                <a:graphicFrameLocks noGrp="1"/>
              </p:cNvGraphicFramePr>
              <p:nvPr>
                <p:custDataLst>
                  <p:tags r:id="rId5"/>
                </p:custDataLst>
              </p:nvPr>
            </p:nvGraphicFramePr>
            <p:xfrm>
              <a:off x="288925" y="4573270"/>
              <a:ext cx="5066030" cy="14351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18920"/>
                    <a:gridCol w="1671320"/>
                    <a:gridCol w="1875790"/>
                  </a:tblGrid>
                  <a:tr h="4940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(MRE)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6"/>
                        </a:blipFill>
                      </a:tcPr>
                    </a:tc>
                  </a:tr>
                  <a:tr h="470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NN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0.043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0.05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</a:tr>
                  <a:tr h="47053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CNN</a:t>
                          </a:r>
                          <a:endParaRPr lang="en-US" altLang="zh-CN" sz="2000" dirty="0"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0.033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rgbClr val="3F43ED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0.055</a:t>
                          </a:r>
                          <a:endParaRPr lang="en-US" altLang="zh-CN" sz="2000" dirty="0">
                            <a:solidFill>
                              <a:srgbClr val="3F43ED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786755" y="1100455"/>
            <a:ext cx="5412740" cy="28613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786755" y="4340860"/>
            <a:ext cx="2557145" cy="21704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88925" y="6118225"/>
            <a:ext cx="549783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The trained NNs predict both the no-wall and ideal-wall limits with as high as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95% accuracy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8506460" y="4420870"/>
            <a:ext cx="33089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Test cases with Tokamak Simulation Code (TSC)</a:t>
            </a:r>
            <a:endParaRPr lang="en-US" altLang="zh-CN" sz="20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8390227" y="5346247"/>
                <a:ext cx="3801773" cy="672556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Within 7%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Wingdings" panose="05000000000000000000" pitchFamily="2" charset="2"/>
                  </a:rPr>
                  <a:t>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𝑛𝑜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𝑤𝑎𝑙𝑙</m:t>
                        </m:r>
                      </m:sup>
                    </m:sSubSup>
                    <m:r>
                      <a:rPr lang="en-US" altLang="zh-CN" b="1" i="1" smtClean="0">
                        <a:latin typeface="Cambria Math" panose="02040503050406030204" pitchFamily="18" charset="0"/>
                        <a:ea typeface="MS Mincho" charset="0"/>
                        <a:cs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limit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Within 10% 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Wingdings" panose="05000000000000000000" pitchFamily="2" charset="2"/>
                  </a:rPr>
                  <a:t>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zh-CN" altLang="en-US" b="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altLang="zh-CN" b="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altLang="zh-CN" b="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𝑖𝑑𝑒𝑎𝑙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MS Mincho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altLang="zh-CN" b="0" i="1"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Cambria Math" panose="02040503050406030204" pitchFamily="18" charset="0"/>
                          </a:rPr>
                          <m:t>𝑤𝑎𝑙𝑙</m:t>
                        </m:r>
                      </m:sup>
                    </m:sSubSup>
                  </m:oMath>
                </a14:m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  <a:cs typeface="微软雅黑" panose="020B0503020204020204" pitchFamily="34" charset="-122"/>
                    <a:sym typeface="+mn-ea"/>
                  </a:rPr>
                  <a:t> limit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  <a:sym typeface="+mn-ea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0227" y="5346247"/>
                <a:ext cx="3801773" cy="672556"/>
              </a:xfrm>
              <a:prstGeom prst="rect">
                <a:avLst/>
              </a:prstGeom>
              <a:blipFill rotWithShape="1">
                <a:blip r:embed="rId11"/>
                <a:stretch>
                  <a:fillRect l="-16" t="-27" b="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 7"/>
          <p:cNvSpPr/>
          <p:nvPr>
            <p:custDataLst>
              <p:tags r:id="rId12"/>
            </p:custDataLst>
          </p:nvPr>
        </p:nvSpPr>
        <p:spPr>
          <a:xfrm>
            <a:off x="5786755" y="6514465"/>
            <a:ext cx="4773295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accent2"/>
                </a:solidFill>
                <a:latin typeface="+mn-lt"/>
                <a:ea typeface="+mn-ea"/>
              </a:rPr>
              <a:t>Yifei Zhao, </a:t>
            </a:r>
            <a:r>
              <a:rPr lang="en-US" altLang="zh-CN" sz="1200" i="1" dirty="0">
                <a:solidFill>
                  <a:schemeClr val="accent2"/>
                </a:solidFill>
                <a:latin typeface="+mn-lt"/>
                <a:ea typeface="+mn-ea"/>
              </a:rPr>
              <a:t>et al</a:t>
            </a:r>
            <a:r>
              <a:rPr lang="en-US" altLang="zh-CN" sz="1200" dirty="0">
                <a:solidFill>
                  <a:schemeClr val="accent2"/>
                </a:solidFill>
                <a:latin typeface="+mn-lt"/>
                <a:ea typeface="+mn-ea"/>
              </a:rPr>
              <a:t> 2022 Plasma Phys. Control. Fusion 64(4) 045010</a:t>
            </a:r>
            <a:endParaRPr lang="en-US" altLang="zh-CN" sz="120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1480165" y="6443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473"/>
    </mc:Choice>
    <mc:Fallback>
      <p:transition spd="slow" advTm="95473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>
            <p:custDataLst>
              <p:tags r:id="rId1"/>
            </p:custDataLst>
          </p:nvPr>
        </p:nvSpPr>
        <p:spPr>
          <a:xfrm>
            <a:off x="424815" y="145415"/>
            <a:ext cx="853948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lumMod val="75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ln>
                  <a:noFill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lt"/>
              </a:rPr>
              <a:t>The HL-2A Tokamak</a:t>
            </a:r>
            <a:endParaRPr lang="en-US" altLang="zh-CN" sz="3200" b="1" dirty="0">
              <a:ln>
                <a:noFill/>
              </a:ln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lt"/>
            </a:endParaRPr>
          </a:p>
        </p:txBody>
      </p:sp>
      <p:sp>
        <p:nvSpPr>
          <p:cNvPr id="13" name="灯片编号占位符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3" name="图片 2" descr="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8005" y="908050"/>
            <a:ext cx="7708265" cy="340233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" y="1099820"/>
            <a:ext cx="4013200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424815" y="4280535"/>
            <a:ext cx="11087100" cy="19082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indent="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Wingdings" panose="05000000000000000000" charset="0"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Lots of ML/AI 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researches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can be done with the diagnostic data of HL-2A tokamak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marR="0" lvl="1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Intelligent operations </a:t>
            </a:r>
            <a:r>
              <a:rPr lang="en-US" altLang="zh-CN" sz="2000" dirty="0">
                <a:solidFill>
                  <a:schemeClr val="bg2">
                    <a:lumMod val="85000"/>
                  </a:schemeClr>
                </a:solidFill>
                <a:sym typeface="+mn-ea"/>
              </a:rPr>
              <a:t> </a:t>
            </a:r>
            <a:endParaRPr lang="en-US" altLang="zh-CN" sz="2000" dirty="0">
              <a:solidFill>
                <a:schemeClr val="bg2">
                  <a:lumMod val="85000"/>
                </a:schemeClr>
              </a:solidFill>
              <a:sym typeface="+mn-ea"/>
            </a:endParaRPr>
          </a:p>
          <a:p>
            <a:pPr marL="800100" marR="0" lvl="1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Prediction &amp; protection </a:t>
            </a:r>
            <a:endParaRPr kumimoji="0" lang="en-US" altLang="es-E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marR="0" lvl="1" indent="-342900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s-ES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Plasma modeling</a:t>
            </a:r>
            <a:endParaRPr kumimoji="0" lang="zh-CN" altLang="en-US" sz="2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51"/>
    </mc:Choice>
    <mc:Fallback>
      <p:transition spd="slow" advTm="6635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</a:t>
            </a: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tx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tx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6"/>
    </mc:Choice>
    <mc:Fallback>
      <p:transition spd="slow" advTm="558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l"/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Summary</a:t>
            </a:r>
            <a:r>
              <a:rPr lang="en-US" altLang="zh-CN" sz="3200" b="1" spc="120" dirty="0">
                <a:ln w="3175">
                  <a:noFill/>
                  <a:prstDash val="dash"/>
                </a:ln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endParaRPr lang="en-US" altLang="zh-CN" sz="3200" b="1" spc="120" dirty="0">
              <a:ln w="3175">
                <a:noFill/>
                <a:prstDash val="dash"/>
              </a:ln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2"/>
            </p:custDataLst>
          </p:nvPr>
        </p:nvSpPr>
        <p:spPr>
          <a:xfrm>
            <a:off x="487680" y="971590"/>
            <a:ext cx="10923270" cy="51881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ML/AI models have been trained for HL-2A/3 tokamak operation: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Disruption prediction: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successfully used to provide signal for MGI to mitigate major disruption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Plasma reconstruction: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for ISO-flux control in the future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MHD recognition: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ELM,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TM/NTM, RWM and other instabilities control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What can we do in the future?</a:t>
            </a:r>
            <a:endParaRPr lang="en-US" altLang="zh-CN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AI-models </a:t>
            </a:r>
            <a:r>
              <a:rPr lang="en-US" altLang="zh-CN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optimization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for the works above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AI-PCS 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altLang="zh-CN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44" y="3429000"/>
            <a:ext cx="2963800" cy="262093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686379" y="5981702"/>
            <a:ext cx="41440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dirty="0"/>
              <a:t>[ David Humphreys, et al Journal of Fusion Energy (2020) 39:123–155]</a:t>
            </a:r>
            <a:endParaRPr lang="zh-CN" altLang="en-US" sz="1000" dirty="0"/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736"/>
    </mc:Choice>
    <mc:Fallback>
      <p:transition spd="slow" advTm="131736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40475"/>
            <a:ext cx="2743200" cy="365125"/>
          </a:xfrm>
        </p:spPr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40" y="3284376"/>
            <a:ext cx="12186960" cy="357362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66507" y="1793902"/>
            <a:ext cx="10795246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chemeClr val="bg1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思源黑体 Regular" panose="020B0500000000000000" charset="-122"/>
              </a:rPr>
              <a:t>Thank you for your attention !</a:t>
            </a:r>
            <a:endParaRPr lang="en-US" altLang="zh-CN" sz="5400" b="1" dirty="0">
              <a:solidFill>
                <a:schemeClr val="bg1"/>
              </a:solidFill>
              <a:latin typeface="Arial Narrow" panose="020B0606020202030204" pitchFamily="34" charset="0"/>
              <a:ea typeface="微软雅黑" panose="020B0503020204020204" pitchFamily="34" charset="-122"/>
              <a:cs typeface="思源黑体 Regular" panose="020B0500000000000000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87255" y="172720"/>
            <a:ext cx="2193925" cy="9467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350" y="3284220"/>
            <a:ext cx="12186285" cy="356298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20"/>
    </mc:Choice>
    <mc:Fallback>
      <p:transition spd="slow" advTm="402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87325" y="1205865"/>
            <a:ext cx="11623675" cy="21837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99415" marR="0" lvl="0" indent="-39941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s-E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ITER-</a:t>
            </a:r>
            <a:r>
              <a:rPr kumimoji="0" lang="en-US" altLang="es-ES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related</a:t>
            </a:r>
            <a:r>
              <a:rPr kumimoji="0" lang="es-E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scenarios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such as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baseline H-mode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hybrid &amp; steady state. Explore </a:t>
            </a:r>
            <a:r>
              <a:rPr kumimoji="0" lang="es-E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high-performce operation regimes toward fusion reactors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such as</a:t>
            </a:r>
            <a:r>
              <a:rPr kumimoji="0" lang="es-ES" altLang="zh-CN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s-ES" altLang="zh-CN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Symbol" panose="05050102010706020507" pitchFamily="18" charset="2"/>
              </a:rPr>
              <a:t></a:t>
            </a:r>
            <a:r>
              <a:rPr kumimoji="0" lang="es-ES" altLang="zh-CN" b="0" i="1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N</a:t>
            </a:r>
            <a:r>
              <a:rPr kumimoji="0" lang="es-ES" altLang="zh-CN" b="0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&gt;3, high density with Greenwald fraction &gt;1, etc.</a:t>
            </a:r>
            <a:endParaRPr kumimoji="0" lang="zh-CN" altLang="zh-CN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9415" marR="0" lvl="0" indent="-399415" algn="just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s-ES" altLang="zh-CN" b="1" noProof="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</a:t>
            </a:r>
            <a:r>
              <a:rPr kumimoji="0" lang="es-E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dvanced divertor configuration concept</a:t>
            </a: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and physics. 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Test and validate </a:t>
            </a:r>
            <a:r>
              <a:rPr kumimoji="0" lang="en-US" altLang="zh-CN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high heat flux 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PFCs</a:t>
            </a:r>
            <a:r>
              <a:rPr kumimoji="0" lang="en-US" altLang="zh-CN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Arial" panose="020B0604020202020204" pitchFamily="34" charset="0"/>
              </a:rPr>
              <a:t>.</a:t>
            </a:r>
            <a:endParaRPr kumimoji="0" lang="en-US" altLang="zh-CN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Arial" panose="020B0604020202020204" pitchFamily="34" charset="0"/>
            </a:endParaRPr>
          </a:p>
          <a:p>
            <a:pPr marL="399415" indent="-399415" algn="just" hangingPunct="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lang="es-ES" altLang="zh-CN" noProof="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K</a:t>
            </a:r>
            <a:r>
              <a:rPr kumimoji="0" lang="es-ES" altLang="zh-CN" b="0" i="0" u="none" kern="1200" cap="none" spc="0" normalizeH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ey plasma physics and technologies concernd by ITER, including </a:t>
            </a:r>
            <a:r>
              <a:rPr kumimoji="0" lang="es-ES" altLang="zh-CN" b="1" i="0" u="non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EP / VDE / NTM / ELM control, disruption alerting &amp; mitigation</a:t>
            </a:r>
            <a:r>
              <a:rPr kumimoji="0" lang="es-ES" altLang="zh-CN" b="0" i="0" u="none" kern="1200" cap="none" spc="0" normalizeH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 etc.  </a:t>
            </a:r>
            <a:endParaRPr kumimoji="0" lang="es-ES" altLang="zh-CN" b="0" i="0" u="none" kern="1200" cap="none" spc="0" normalizeH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99415" indent="-399415" algn="just" hangingPunct="0">
              <a:spcAft>
                <a:spcPts val="400"/>
              </a:spcAft>
              <a:buFont typeface="Arial" panose="020B0604020202020204" pitchFamily="34" charset="0"/>
              <a:buChar char="•"/>
              <a:defRPr/>
            </a:pPr>
            <a:r>
              <a:rPr kumimoji="0" lang="es-ES" altLang="zh-CN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D-T</a:t>
            </a:r>
            <a:r>
              <a:rPr kumimoji="0" lang="es-ES" altLang="zh-CN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fusion experiments</a:t>
            </a:r>
            <a:r>
              <a:rPr kumimoji="0" lang="en-US" altLang="es-ES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to explore</a:t>
            </a:r>
            <a:r>
              <a:rPr kumimoji="0" lang="en-US" altLang="es-ES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</a:t>
            </a:r>
            <a:r>
              <a:rPr kumimoji="0" lang="en-US" altLang="es-ES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buring plasma physics and technologies</a:t>
            </a:r>
            <a:r>
              <a:rPr kumimoji="0" lang="en-US" altLang="es-ES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endParaRPr kumimoji="0" lang="en-US" altLang="es-E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87325" y="796925"/>
            <a:ext cx="11623675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Symbol" panose="05050102010706020507" pitchFamily="18" charset="2"/>
              </a:rPr>
              <a:t>Addressing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critical </a:t>
            </a:r>
            <a:r>
              <a:rPr lang="en-US" altLang="zh-CN" sz="2000" b="1" i="0" dirty="0">
                <a:solidFill>
                  <a:srgbClr val="0000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physics and technology issues for ITER &amp; fusion reactors</a:t>
            </a:r>
            <a:r>
              <a:rPr lang="en-US" altLang="zh-CN" sz="2400" b="1" i="0" dirty="0">
                <a:solidFill>
                  <a:srgbClr val="0000FF"/>
                </a:solidFill>
                <a:effectLst/>
                <a:latin typeface="Arial Narrow" panose="020B0606020202030204" pitchFamily="34" charset="0"/>
                <a:ea typeface="Microsoft YaHei UI" panose="020B0503020204020204" pitchFamily="34" charset="-122"/>
              </a:rPr>
              <a:t> </a:t>
            </a:r>
            <a:endParaRPr lang="en-US" altLang="zh-CN" sz="2400" b="1" i="0" dirty="0">
              <a:solidFill>
                <a:srgbClr val="0000FF"/>
              </a:solidFill>
              <a:effectLst/>
              <a:latin typeface="Arial Narrow" panose="020B0606020202030204" pitchFamily="34" charset="0"/>
              <a:ea typeface="Microsoft YaHei UI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表格 7"/>
              <p:cNvGraphicFramePr>
                <a:graphicFrameLocks noGrp="1"/>
              </p:cNvGraphicFramePr>
              <p:nvPr>
                <p:custDataLst>
                  <p:tags r:id="rId1"/>
                </p:custDataLst>
              </p:nvPr>
            </p:nvGraphicFramePr>
            <p:xfrm>
              <a:off x="981772" y="3545708"/>
              <a:ext cx="4740275" cy="2905134"/>
            </p:xfrm>
            <a:graphic>
              <a:graphicData uri="http://schemas.openxmlformats.org/drawingml/2006/table">
                <a:tbl>
                  <a:tblPr/>
                  <a:tblGrid>
                    <a:gridCol w="2344420"/>
                    <a:gridCol w="2395855"/>
                  </a:tblGrid>
                  <a:tr h="373380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algn="ctr" eaLnBrk="0" hangingPunct="0">
                            <a:spcBef>
                              <a:spcPct val="50000"/>
                            </a:spcBef>
                          </a:pPr>
                          <a:r>
                            <a:rPr lang="en-US" altLang="zh-CN" sz="2000" b="1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a:t>HL-3  Parameters</a:t>
                          </a:r>
                          <a:endParaRPr lang="en-US" altLang="zh-CN" sz="2000" b="1" dirty="0">
                            <a:solidFill>
                              <a:srgbClr val="0000FF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Major radius 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R = 1.78 m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Min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o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r radius 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a = 0.65 m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70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Plasma current </a:t>
                          </a:r>
                          <a:endParaRPr kumimoji="0" lang="zh-CN" altLang="en-US" sz="18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I</a:t>
                          </a:r>
                          <a:r>
                            <a:rPr lang="zh-CN" altLang="en-US" sz="1800" b="1" baseline="-25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p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=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2.5~3</a:t>
                          </a:r>
                          <a:r>
                            <a:rPr lang="en-US" altLang="zh-CN" sz="1800" b="1" baseline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MA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Toroidal field </a:t>
                          </a:r>
                          <a:endParaRPr kumimoji="0" lang="zh-CN" altLang="en-US" sz="18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B</a:t>
                          </a:r>
                          <a:r>
                            <a:rPr lang="zh-CN" altLang="en-US" sz="1800" b="1" baseline="-25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T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=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2.2~3 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T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308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Elongation </a:t>
                          </a:r>
                          <a:endParaRPr kumimoji="0" lang="zh-CN" altLang="en-US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0" fontAlgn="base" latinLnBrk="0" hangingPunct="0">
                            <a:lnSpc>
                              <a:spcPct val="12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14:m>
                            <m:oMath xmlns:m="http://schemas.openxmlformats.org/officeDocument/2006/math">
                              <m:r>
                                <a:rPr lang="zh-CN" altLang="en-US" sz="1800" b="1" i="1" kern="1200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MS Mincho" charset="0"/>
                                  <a:cs typeface="Cambria Math" panose="02040503050406030204" pitchFamily="18" charset="0"/>
                                  <a:sym typeface="Arial" panose="020B0604020202020204" pitchFamily="34" charset="0"/>
                                </a:rPr>
                                <m:t>𝜿</m:t>
                              </m:r>
                            </m:oMath>
                          </a14:m>
                          <a:r>
                            <a:rPr lang="zh-CN" altLang="en-US" sz="1800" b="1" kern="12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微软雅黑" panose="020B0503020204020204" pitchFamily="34" charset="-122"/>
                              <a:sym typeface="Arial" panose="020B0604020202020204" pitchFamily="34" charset="0"/>
                            </a:rPr>
                            <a:t>  = 1.8</a:t>
                          </a:r>
                          <a:endParaRPr lang="zh-CN" altLang="en-US" sz="1800" b="1" kern="12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微软雅黑" panose="020B0503020204020204" pitchFamily="34" charset="-122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Triangularity </a:t>
                          </a:r>
                          <a:endParaRPr kumimoji="0" lang="zh-CN" altLang="en-US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δ &gt; 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7087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Heating power </a:t>
                          </a:r>
                          <a:endParaRPr kumimoji="0" lang="en-US" altLang="zh-CN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360045" algn="l" eaLnBrk="0" hangingPunct="0">
                            <a:lnSpc>
                              <a:spcPct val="100000"/>
                            </a:lnSpc>
                          </a:pP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&gt;30 MW</a:t>
                          </a:r>
                          <a:endParaRPr lang="en-US" altLang="zh-CN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表格 7"/>
              <p:cNvGraphicFramePr>
                <a:graphicFrameLocks noGrp="1"/>
              </p:cNvGraphicFramePr>
              <p:nvPr>
                <p:custDataLst>
                  <p:tags r:id="rId2"/>
                </p:custDataLst>
              </p:nvPr>
            </p:nvGraphicFramePr>
            <p:xfrm>
              <a:off x="981772" y="3545708"/>
              <a:ext cx="4740275" cy="2905134"/>
            </p:xfrm>
            <a:graphic>
              <a:graphicData uri="http://schemas.openxmlformats.org/drawingml/2006/table">
                <a:tbl>
                  <a:tblPr/>
                  <a:tblGrid>
                    <a:gridCol w="2344420"/>
                    <a:gridCol w="2395855"/>
                  </a:tblGrid>
                  <a:tr h="373380">
                    <a:tc gridSpan="2"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algn="ctr" eaLnBrk="0" hangingPunct="0">
                            <a:spcBef>
                              <a:spcPct val="50000"/>
                            </a:spcBef>
                          </a:pPr>
                          <a:r>
                            <a:rPr lang="en-US" altLang="zh-CN" sz="2000" b="1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+mn-ea"/>
                              <a:sym typeface="Arial" panose="020B0604020202020204" pitchFamily="34" charset="0"/>
                            </a:rPr>
                            <a:t>HL-3  Parameters</a:t>
                          </a:r>
                          <a:endParaRPr lang="en-US" altLang="zh-CN" sz="2000" b="1" dirty="0">
                            <a:solidFill>
                              <a:srgbClr val="0000FF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+mn-ea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 hMerge="1"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Major radius 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R = 1.78 m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Min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o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r radius 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a = 0.65 m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7087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Plasma current </a:t>
                          </a:r>
                          <a:endParaRPr kumimoji="0" lang="zh-CN" altLang="en-US" sz="18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I</a:t>
                          </a:r>
                          <a:r>
                            <a:rPr lang="zh-CN" altLang="en-US" sz="1800" b="1" baseline="-25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p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=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2.5~3</a:t>
                          </a:r>
                          <a:r>
                            <a:rPr lang="en-US" altLang="zh-CN" sz="1800" b="1" baseline="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MA</a:t>
                          </a:r>
                          <a:endParaRPr kumimoji="0" lang="zh-CN" altLang="en-US" sz="1800" b="1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17142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Toroidal field </a:t>
                          </a:r>
                          <a:endParaRPr kumimoji="0" lang="zh-CN" altLang="en-US" sz="1800" b="1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spcBef>
                              <a:spcPct val="20000"/>
                            </a:spcBef>
                            <a:defRPr sz="3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1pPr>
                          <a:lvl2pPr marL="742950" indent="-285750" algn="l" defTabSz="914400" rtl="0" eaLnBrk="1" latinLnBrk="0" hangingPunct="1">
                            <a:spcBef>
                              <a:spcPct val="20000"/>
                            </a:spcBef>
                            <a:defRPr sz="28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2pPr>
                          <a:lvl3pPr marL="1143000" indent="-228600" algn="l" defTabSz="914400" rtl="0" eaLnBrk="1" latinLnBrk="0" hangingPunct="1">
                            <a:spcBef>
                              <a:spcPct val="20000"/>
                            </a:spcBef>
                            <a:defRPr sz="23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3pPr>
                          <a:lvl4pPr marL="16002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4pPr>
                          <a:lvl5pPr marL="2057400" indent="-228600" algn="l" defTabSz="914400" rtl="0" eaLnBrk="1" latinLnBrk="0" hangingPunct="1">
                            <a:spcBef>
                              <a:spcPct val="20000"/>
                            </a:spcBef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5pPr>
                          <a:lvl6pPr marL="25146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6pPr>
                          <a:lvl7pPr marL="29718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7pPr>
                          <a:lvl8pPr marL="34290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8pPr>
                          <a:lvl9pPr marL="3886200" indent="-228600" algn="l" defTabSz="914400" rtl="0" eaLnBrk="0" fontAlgn="base" latinLnBrk="0" hangingPunct="0"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defRPr sz="2100" kern="1200">
                              <a:solidFill>
                                <a:schemeClr val="tx1"/>
                              </a:solidFill>
                              <a:latin typeface="Arial" panose="020B0604020202020204" pitchFamily="34" charset="0"/>
                              <a:ea typeface="宋体" panose="02010600030101010101" pitchFamily="2" charset="-122"/>
                            </a:defRPr>
                          </a:lvl9pPr>
                        </a:lstStyle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B</a:t>
                          </a:r>
                          <a:r>
                            <a:rPr lang="zh-CN" altLang="en-US" sz="1800" b="1" baseline="-25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T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 = </a:t>
                          </a: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2.2~3 </a:t>
                          </a: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T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397510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Elongation </a:t>
                          </a:r>
                          <a:endParaRPr kumimoji="0" lang="zh-CN" altLang="en-US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</a:blipFill>
                      </a:tcPr>
                    </a:tc>
                  </a:tr>
                  <a:tr h="317142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Triangularity </a:t>
                          </a:r>
                          <a:endParaRPr kumimoji="0" lang="zh-CN" altLang="en-US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360045" algn="l" eaLnBrk="0" hangingPunct="0">
                            <a:lnSpc>
                              <a:spcPct val="120000"/>
                            </a:lnSpc>
                          </a:pPr>
                          <a:r>
                            <a:rPr lang="zh-CN" altLang="en-US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δ &gt; 0.5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  <a:tr h="297087">
                    <a:tc>
                      <a:txBody>
                        <a:bodyPr/>
                        <a:lstStyle/>
                        <a:p>
                          <a:pPr marL="360045" marR="0" lvl="0" indent="0" algn="l" defTabSz="9144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</a:pP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Arial" panose="020B0604020202020204" pitchFamily="34" charset="0"/>
                              <a:sym typeface="Arial" panose="020B0604020202020204" pitchFamily="34" charset="0"/>
                            </a:rPr>
                            <a:t>Heating power </a:t>
                          </a:r>
                          <a:endParaRPr kumimoji="0" lang="en-US" altLang="zh-CN" sz="1800" b="1" i="1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Arial" panose="020B0604020202020204" pitchFamily="34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360045" algn="l" eaLnBrk="0" hangingPunct="0">
                            <a:lnSpc>
                              <a:spcPct val="100000"/>
                            </a:lnSpc>
                          </a:pPr>
                          <a:r>
                            <a:rPr lang="en-US" altLang="zh-CN" sz="18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  <a:cs typeface="Times New Roman" panose="02020603050405020304" pitchFamily="18" charset="0"/>
                              <a:sym typeface="Arial" panose="020B0604020202020204" pitchFamily="34" charset="0"/>
                            </a:rPr>
                            <a:t>&gt;30 MW</a:t>
                          </a:r>
                          <a:endParaRPr lang="en-US" altLang="zh-CN" sz="18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  <a:cs typeface="Times New Roman" panose="02020603050405020304" pitchFamily="18" charset="0"/>
                            <a:sym typeface="Arial" panose="020B0604020202020204" pitchFamily="34" charset="0"/>
                          </a:endParaRPr>
                        </a:p>
                      </a:txBody>
                      <a:tcPr marL="72176" marR="72176" marT="34041" marB="34041" anchor="ctr" horzOverflow="overflow">
                        <a:lnL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635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9" name="矩形 8"/>
          <p:cNvSpPr/>
          <p:nvPr/>
        </p:nvSpPr>
        <p:spPr>
          <a:xfrm>
            <a:off x="418465" y="175260"/>
            <a:ext cx="9354185" cy="571500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68580" tIns="34290" rIns="68580" bIns="34290" numCol="1" anchor="t" anchorCtr="0" compatLnSpc="1"/>
          <a:lstStyle/>
          <a:p>
            <a:pPr marL="179705"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kumimoji="1"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HL-3 Tokamak (formerly known as HL-2M) </a:t>
            </a:r>
            <a:endParaRPr kumimoji="1"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" name="图片 2" descr="微信图片_202311201539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3540" y="3467735"/>
            <a:ext cx="5064760" cy="31248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18"/>
    </mc:Choice>
    <mc:Fallback>
      <p:transition spd="slow" advTm="13191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右箭头 5"/>
          <p:cNvSpPr/>
          <p:nvPr/>
        </p:nvSpPr>
        <p:spPr>
          <a:xfrm>
            <a:off x="226060" y="5157470"/>
            <a:ext cx="11502390" cy="319405"/>
          </a:xfrm>
          <a:prstGeom prst="rightArrow">
            <a:avLst/>
          </a:prstGeom>
          <a:gradFill>
            <a:gsLst>
              <a:gs pos="70000">
                <a:schemeClr val="accent2"/>
              </a:gs>
              <a:gs pos="31000">
                <a:schemeClr val="accent2">
                  <a:lumMod val="25000"/>
                  <a:lumOff val="75000"/>
                </a:schemeClr>
              </a:gs>
              <a:gs pos="100000">
                <a:schemeClr val="accent2">
                  <a:lumMod val="85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236220" y="5230495"/>
            <a:ext cx="3302635" cy="17081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1"/>
            </p:custDataLst>
          </p:nvPr>
        </p:nvSpPr>
        <p:spPr>
          <a:xfrm>
            <a:off x="3533140" y="1492250"/>
            <a:ext cx="4903470" cy="3764915"/>
          </a:xfrm>
          <a:prstGeom prst="rect">
            <a:avLst/>
          </a:prstGeom>
          <a:solidFill>
            <a:schemeClr val="accent6">
              <a:lumMod val="20000"/>
              <a:lumOff val="8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7" name="组合 106"/>
          <p:cNvGrpSpPr/>
          <p:nvPr/>
        </p:nvGrpSpPr>
        <p:grpSpPr>
          <a:xfrm>
            <a:off x="366395" y="1492250"/>
            <a:ext cx="11191875" cy="4525405"/>
            <a:chOff x="1045" y="733"/>
            <a:chExt cx="17625" cy="6743"/>
          </a:xfrm>
        </p:grpSpPr>
        <p:pic>
          <p:nvPicPr>
            <p:cNvPr id="102" name="图片 10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12493" y="733"/>
              <a:ext cx="6177" cy="5405"/>
            </a:xfrm>
            <a:prstGeom prst="rect">
              <a:avLst/>
            </a:prstGeom>
          </p:spPr>
        </p:pic>
        <p:grpSp>
          <p:nvGrpSpPr>
            <p:cNvPr id="92" name="组合 91"/>
            <p:cNvGrpSpPr/>
            <p:nvPr/>
          </p:nvGrpSpPr>
          <p:grpSpPr>
            <a:xfrm>
              <a:off x="1045" y="2682"/>
              <a:ext cx="11412" cy="4794"/>
              <a:chOff x="1523" y="2150"/>
              <a:chExt cx="11412" cy="4794"/>
            </a:xfrm>
          </p:grpSpPr>
          <p:cxnSp>
            <p:nvCxnSpPr>
              <p:cNvPr id="76" name="直接箭头连接符 75"/>
              <p:cNvCxnSpPr>
                <a:stCxn id="18" idx="0"/>
              </p:cNvCxnSpPr>
              <p:nvPr>
                <p:custDataLst>
                  <p:tags r:id="rId4"/>
                </p:custDataLst>
              </p:nvPr>
            </p:nvCxnSpPr>
            <p:spPr>
              <a:xfrm flipV="1">
                <a:off x="12918" y="2150"/>
                <a:ext cx="17" cy="3516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流程图: 排序 60"/>
              <p:cNvSpPr/>
              <p:nvPr>
                <p:custDataLst>
                  <p:tags r:id="rId5"/>
                </p:custDataLst>
              </p:nvPr>
            </p:nvSpPr>
            <p:spPr>
              <a:xfrm>
                <a:off x="7355" y="5608"/>
                <a:ext cx="838" cy="629"/>
              </a:xfrm>
              <a:prstGeom prst="flowChartSort">
                <a:avLst/>
              </a:prstGeom>
              <a:solidFill>
                <a:srgbClr val="00206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椭圆 50"/>
              <p:cNvSpPr/>
              <p:nvPr>
                <p:custDataLst>
                  <p:tags r:id="rId6"/>
                </p:custDataLst>
              </p:nvPr>
            </p:nvSpPr>
            <p:spPr>
              <a:xfrm>
                <a:off x="6363" y="5714"/>
                <a:ext cx="340" cy="340"/>
              </a:xfrm>
              <a:prstGeom prst="ellipse">
                <a:avLst/>
              </a:prstGeom>
              <a:solidFill>
                <a:schemeClr val="accent2"/>
              </a:solidFill>
              <a:ln>
                <a:solidFill>
                  <a:schemeClr val="tx1">
                    <a:alpha val="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3" name="椭圆 52"/>
              <p:cNvSpPr/>
              <p:nvPr>
                <p:custDataLst>
                  <p:tags r:id="rId7"/>
                </p:custDataLst>
              </p:nvPr>
            </p:nvSpPr>
            <p:spPr>
              <a:xfrm>
                <a:off x="5044" y="5714"/>
                <a:ext cx="340" cy="34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54" name="直接箭头连接符 53"/>
              <p:cNvCxnSpPr/>
              <p:nvPr>
                <p:custDataLst>
                  <p:tags r:id="rId8"/>
                </p:custDataLst>
              </p:nvPr>
            </p:nvCxnSpPr>
            <p:spPr>
              <a:xfrm flipH="1" flipV="1">
                <a:off x="2793" y="5183"/>
                <a:ext cx="23" cy="462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文本框 54"/>
              <p:cNvSpPr txBox="1"/>
              <p:nvPr>
                <p:custDataLst>
                  <p:tags r:id="rId9"/>
                </p:custDataLst>
              </p:nvPr>
            </p:nvSpPr>
            <p:spPr>
              <a:xfrm>
                <a:off x="1523" y="4549"/>
                <a:ext cx="2339" cy="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>
                    <a:solidFill>
                      <a:schemeClr val="tx1"/>
                    </a:solidFill>
                    <a:latin typeface="Arial Narrow" panose="020B0606020202030204" pitchFamily="34" charset="0"/>
                    <a:ea typeface="微软雅黑" panose="020B0503020204020204" pitchFamily="34" charset="-122"/>
                    <a:cs typeface="Arial Narrow" panose="020B0606020202030204" pitchFamily="34" charset="0"/>
                  </a:rPr>
                  <a:t>First Plasma</a:t>
                </a:r>
                <a:endParaRPr lang="en-US" altLang="zh-CN" sz="2000" b="1" dirty="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  <a:cs typeface="Arial Narrow" panose="020B0606020202030204" pitchFamily="34" charset="0"/>
                </a:endParaRPr>
              </a:p>
            </p:txBody>
          </p:sp>
          <p:cxnSp>
            <p:nvCxnSpPr>
              <p:cNvPr id="56" name="直接箭头连接符 55"/>
              <p:cNvCxnSpPr/>
              <p:nvPr>
                <p:custDataLst>
                  <p:tags r:id="rId10"/>
                </p:custDataLst>
              </p:nvPr>
            </p:nvCxnSpPr>
            <p:spPr>
              <a:xfrm flipV="1">
                <a:off x="5214" y="4898"/>
                <a:ext cx="38" cy="701"/>
              </a:xfrm>
              <a:prstGeom prst="straightConnector1">
                <a:avLst/>
              </a:prstGeom>
              <a:ln w="22225">
                <a:solidFill>
                  <a:schemeClr val="bg1">
                    <a:lumMod val="50000"/>
                  </a:schemeClr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文本框 58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4317" y="6394"/>
                <a:ext cx="1593" cy="54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2022</a:t>
                </a:r>
                <a:endParaRPr lang="en-US" altLang="zh-CN" b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57" name="文本框 56"/>
              <p:cNvSpPr txBox="1"/>
              <p:nvPr>
                <p:custDataLst>
                  <p:tags r:id="rId12"/>
                </p:custDataLst>
              </p:nvPr>
            </p:nvSpPr>
            <p:spPr>
              <a:xfrm>
                <a:off x="3629" y="3924"/>
                <a:ext cx="2880" cy="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indent="0" algn="ctr" fontAlgn="auto">
                  <a:lnSpc>
                    <a:spcPct val="80000"/>
                  </a:lnSpc>
                </a:pPr>
                <a:r>
                  <a:rPr lang="en-US" altLang="zh-CN" sz="20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  <a:ea typeface="方正仿宋_GB2312" panose="02000000000000000000" charset="-122"/>
                    <a:cs typeface="Arial Narrow" panose="020B0606020202030204" pitchFamily="34" charset="0"/>
                  </a:rPr>
                  <a:t>1MA limiter </a:t>
                </a:r>
                <a:r>
                  <a:rPr lang="en-US" altLang="zh-CN" sz="2000" b="1" dirty="0" smtClean="0">
                    <a:solidFill>
                      <a:schemeClr val="tx1"/>
                    </a:solidFill>
                    <a:latin typeface="Arial Narrow" panose="020B0606020202030204" pitchFamily="34" charset="0"/>
                    <a:ea typeface="微软雅黑" panose="020B0503020204020204" pitchFamily="34" charset="-122"/>
                    <a:cs typeface="Arial Narrow" panose="020B0606020202030204" pitchFamily="34" charset="0"/>
                    <a:sym typeface="+mn-ea"/>
                  </a:rPr>
                  <a:t>configuration</a:t>
                </a:r>
                <a:endParaRPr lang="en-US" altLang="zh-CN" sz="2000" b="1" dirty="0" smtClean="0">
                  <a:solidFill>
                    <a:schemeClr val="tx1"/>
                  </a:solidFill>
                  <a:latin typeface="Arial Narrow" panose="020B0606020202030204" pitchFamily="34" charset="0"/>
                  <a:ea typeface="微软雅黑" panose="020B0503020204020204" pitchFamily="34" charset="-122"/>
                  <a:cs typeface="Arial Narrow" panose="020B0606020202030204" pitchFamily="34" charset="0"/>
                  <a:sym typeface="+mn-ea"/>
                </a:endParaRPr>
              </a:p>
            </p:txBody>
          </p:sp>
          <p:sp>
            <p:nvSpPr>
              <p:cNvPr id="58" name="文本框 57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1524" y="6395"/>
                <a:ext cx="1678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b="1" dirty="0">
                    <a:solidFill>
                      <a:srgbClr val="000099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2020</a:t>
                </a:r>
                <a:endParaRPr lang="en-US" altLang="zh-CN" b="1" dirty="0">
                  <a:solidFill>
                    <a:srgbClr val="00009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0" name="文本框 5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6510" y="6394"/>
                <a:ext cx="1381" cy="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chemeClr val="accent2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2023</a:t>
                </a:r>
                <a:endParaRPr lang="en-US" altLang="zh-CN" b="1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3" name="文本框 62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7440" y="5651"/>
                <a:ext cx="711" cy="4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chemeClr val="bg1"/>
                    </a:solidFill>
                    <a:latin typeface="Arial Narrow" panose="020B0606020202030204" pitchFamily="34" charset="0"/>
                  </a:rPr>
                  <a:t>Mar.</a:t>
                </a:r>
                <a:endParaRPr lang="en-US" altLang="zh-CN" sz="1400" b="1" dirty="0">
                  <a:solidFill>
                    <a:schemeClr val="bg1"/>
                  </a:solidFill>
                  <a:latin typeface="Arial Narrow" panose="020B0606020202030204" pitchFamily="34" charset="0"/>
                </a:endParaRPr>
              </a:p>
            </p:txBody>
          </p:sp>
          <p:cxnSp>
            <p:nvCxnSpPr>
              <p:cNvPr id="70" name="直接箭头连接符 69"/>
              <p:cNvCxnSpPr/>
              <p:nvPr>
                <p:custDataLst>
                  <p:tags r:id="rId16"/>
                </p:custDataLst>
              </p:nvPr>
            </p:nvCxnSpPr>
            <p:spPr>
              <a:xfrm flipH="1" flipV="1">
                <a:off x="9792" y="3561"/>
                <a:ext cx="25" cy="1919"/>
              </a:xfrm>
              <a:prstGeom prst="straightConnector1">
                <a:avLst/>
              </a:prstGeom>
              <a:ln w="22225">
                <a:solidFill>
                  <a:srgbClr val="0000FF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文本框 71"/>
              <p:cNvSpPr txBox="1"/>
              <p:nvPr>
                <p:custDataLst>
                  <p:tags r:id="rId17"/>
                </p:custDataLst>
              </p:nvPr>
            </p:nvSpPr>
            <p:spPr>
              <a:xfrm>
                <a:off x="8393" y="2901"/>
                <a:ext cx="2803" cy="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000" b="1" dirty="0" smtClean="0">
                    <a:solidFill>
                      <a:srgbClr val="0000FF"/>
                    </a:solidFill>
                    <a:latin typeface="Arial Narrow" panose="020B0606020202030204" pitchFamily="34" charset="0"/>
                    <a:ea typeface="微软雅黑" panose="020B0503020204020204" pitchFamily="34" charset="-122"/>
                    <a:cs typeface="Arial Narrow" panose="020B0606020202030204" pitchFamily="34" charset="0"/>
                  </a:rPr>
                  <a:t>Snowflake</a:t>
                </a:r>
                <a:endParaRPr lang="en-US" altLang="zh-CN" sz="2000" b="1" dirty="0" smtClean="0">
                  <a:solidFill>
                    <a:srgbClr val="0000FF"/>
                  </a:solidFill>
                  <a:latin typeface="Arial Narrow" panose="020B0606020202030204" pitchFamily="34" charset="0"/>
                  <a:ea typeface="微软雅黑" panose="020B0503020204020204" pitchFamily="34" charset="-122"/>
                  <a:cs typeface="Arial Narrow" panose="020B0606020202030204" pitchFamily="34" charset="0"/>
                </a:endParaRPr>
              </a:p>
            </p:txBody>
          </p:sp>
          <p:sp>
            <p:nvSpPr>
              <p:cNvPr id="52" name="椭圆 51"/>
              <p:cNvSpPr/>
              <p:nvPr>
                <p:custDataLst>
                  <p:tags r:id="rId18"/>
                </p:custDataLst>
              </p:nvPr>
            </p:nvSpPr>
            <p:spPr>
              <a:xfrm>
                <a:off x="2639" y="5714"/>
                <a:ext cx="340" cy="340"/>
              </a:xfrm>
              <a:prstGeom prst="ellipse">
                <a:avLst/>
              </a:prstGeom>
              <a:solidFill>
                <a:srgbClr val="000099"/>
              </a:solidFill>
              <a:ln>
                <a:noFill/>
              </a:ln>
              <a:effectLst>
                <a:reflection blurRad="6350" stA="52000" endA="300" endPos="35000" dir="5400000" sy="-100000" algn="bl" rotWithShape="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8" name="文本框 7"/>
          <p:cNvSpPr txBox="1"/>
          <p:nvPr>
            <p:custDataLst>
              <p:tags r:id="rId19"/>
            </p:custDataLst>
          </p:nvPr>
        </p:nvSpPr>
        <p:spPr>
          <a:xfrm>
            <a:off x="6550025" y="2174875"/>
            <a:ext cx="18865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80000"/>
              </a:lnSpc>
            </a:pP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1MA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divertor</a:t>
            </a: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configuration</a:t>
            </a: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 </a:t>
            </a:r>
            <a:endParaRPr lang="en-US" altLang="zh-CN" sz="2000" b="1" dirty="0" smtClean="0">
              <a:solidFill>
                <a:srgbClr val="0000FF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11" name="矩形 10"/>
          <p:cNvSpPr/>
          <p:nvPr>
            <p:custDataLst>
              <p:tags r:id="rId20"/>
            </p:custDataLst>
          </p:nvPr>
        </p:nvSpPr>
        <p:spPr>
          <a:xfrm>
            <a:off x="801370" y="4759325"/>
            <a:ext cx="810895" cy="819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>
            <p:custDataLst>
              <p:tags r:id="rId21"/>
            </p:custDataLst>
          </p:nvPr>
        </p:nvSpPr>
        <p:spPr>
          <a:xfrm>
            <a:off x="2002790" y="4570730"/>
            <a:ext cx="1254125" cy="76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>
            <p:custDataLst>
              <p:tags r:id="rId22"/>
            </p:custDataLst>
          </p:nvPr>
        </p:nvSpPr>
        <p:spPr>
          <a:xfrm>
            <a:off x="5123815" y="3653155"/>
            <a:ext cx="989965" cy="76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23"/>
            </p:custDataLst>
          </p:nvPr>
        </p:nvSpPr>
        <p:spPr>
          <a:xfrm>
            <a:off x="6809105" y="2724150"/>
            <a:ext cx="1388110" cy="76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流程图: 排序 8"/>
          <p:cNvSpPr/>
          <p:nvPr>
            <p:custDataLst>
              <p:tags r:id="rId24"/>
            </p:custDataLst>
          </p:nvPr>
        </p:nvSpPr>
        <p:spPr>
          <a:xfrm>
            <a:off x="5372310" y="5135710"/>
            <a:ext cx="520916" cy="399415"/>
          </a:xfrm>
          <a:prstGeom prst="flowChartSo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>
            <p:custDataLst>
              <p:tags r:id="rId25"/>
            </p:custDataLst>
          </p:nvPr>
        </p:nvSpPr>
        <p:spPr>
          <a:xfrm>
            <a:off x="5450979" y="5154602"/>
            <a:ext cx="432721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Apr.</a:t>
            </a:r>
            <a:endParaRPr lang="en-US" altLang="zh-CN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流程图: 排序 16"/>
          <p:cNvSpPr/>
          <p:nvPr>
            <p:custDataLst>
              <p:tags r:id="rId26"/>
            </p:custDataLst>
          </p:nvPr>
        </p:nvSpPr>
        <p:spPr>
          <a:xfrm>
            <a:off x="7330174" y="5138574"/>
            <a:ext cx="520916" cy="399415"/>
          </a:xfrm>
          <a:prstGeom prst="flowChartSo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>
            <p:custDataLst>
              <p:tags r:id="rId27"/>
            </p:custDataLst>
          </p:nvPr>
        </p:nvSpPr>
        <p:spPr>
          <a:xfrm>
            <a:off x="7353300" y="5160010"/>
            <a:ext cx="4972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Aug.</a:t>
            </a:r>
            <a:endParaRPr lang="en-US" altLang="zh-CN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流程图: 排序 18"/>
          <p:cNvSpPr/>
          <p:nvPr>
            <p:custDataLst>
              <p:tags r:id="rId28"/>
            </p:custDataLst>
          </p:nvPr>
        </p:nvSpPr>
        <p:spPr>
          <a:xfrm>
            <a:off x="8594889" y="5121210"/>
            <a:ext cx="508228" cy="399415"/>
          </a:xfrm>
          <a:prstGeom prst="flowChartSo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>
            <p:custDataLst>
              <p:tags r:id="rId29"/>
            </p:custDataLst>
          </p:nvPr>
        </p:nvSpPr>
        <p:spPr>
          <a:xfrm>
            <a:off x="8626240" y="5168890"/>
            <a:ext cx="476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Sep.</a:t>
            </a:r>
            <a:endParaRPr lang="en-US" altLang="zh-CN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流程图: 排序 20"/>
          <p:cNvSpPr/>
          <p:nvPr>
            <p:custDataLst>
              <p:tags r:id="rId30"/>
            </p:custDataLst>
          </p:nvPr>
        </p:nvSpPr>
        <p:spPr>
          <a:xfrm>
            <a:off x="10241894" y="5136821"/>
            <a:ext cx="508224" cy="399415"/>
          </a:xfrm>
          <a:prstGeom prst="flowChartSo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/>
          <p:cNvSpPr txBox="1"/>
          <p:nvPr>
            <p:custDataLst>
              <p:tags r:id="rId31"/>
            </p:custDataLst>
          </p:nvPr>
        </p:nvSpPr>
        <p:spPr>
          <a:xfrm>
            <a:off x="10267406" y="5179783"/>
            <a:ext cx="47625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Nov.</a:t>
            </a:r>
            <a:endParaRPr lang="en-US" altLang="zh-CN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矩形 22"/>
          <p:cNvSpPr/>
          <p:nvPr>
            <p:custDataLst>
              <p:tags r:id="rId32"/>
            </p:custDataLst>
          </p:nvPr>
        </p:nvSpPr>
        <p:spPr>
          <a:xfrm>
            <a:off x="7613650" y="1926590"/>
            <a:ext cx="1263650" cy="762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24" name="文本框 23"/>
          <p:cNvSpPr txBox="1"/>
          <p:nvPr>
            <p:custDataLst>
              <p:tags r:id="rId33"/>
            </p:custDataLst>
          </p:nvPr>
        </p:nvSpPr>
        <p:spPr>
          <a:xfrm>
            <a:off x="6808403" y="1558485"/>
            <a:ext cx="2919209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1MA H </a:t>
            </a:r>
            <a:r>
              <a:rPr lang="en-US" altLang="zh-CN" sz="2000" b="1" dirty="0">
                <a:solidFill>
                  <a:srgbClr val="C00000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mode</a:t>
            </a:r>
            <a:endParaRPr lang="en-US" altLang="zh-CN" sz="2000" b="1" dirty="0">
              <a:solidFill>
                <a:srgbClr val="C00000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</p:txBody>
      </p:sp>
      <p:sp>
        <p:nvSpPr>
          <p:cNvPr id="25" name="矩形 24"/>
          <p:cNvSpPr/>
          <p:nvPr>
            <p:custDataLst>
              <p:tags r:id="rId34"/>
            </p:custDataLst>
          </p:nvPr>
        </p:nvSpPr>
        <p:spPr>
          <a:xfrm>
            <a:off x="391795" y="151130"/>
            <a:ext cx="7896860" cy="480695"/>
          </a:xfrm>
          <a:prstGeom prst="rect">
            <a:avLst/>
          </a:prstGeom>
          <a:noFill/>
          <a:ln>
            <a:miter lim="800000"/>
          </a:ln>
        </p:spPr>
        <p:txBody>
          <a:bodyPr vert="horz" wrap="square" lIns="68449" tIns="34225" rIns="68449" bIns="34225" numCol="1" anchor="t" anchorCtr="0" compatLnSpc="1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>
                <a:srgbClr val="FF0000"/>
              </a:buClr>
            </a:pPr>
            <a:r>
              <a:rPr kumimoji="1" lang="en-US" altLang="zh-CN" sz="32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Timeline of HL-3</a:t>
            </a:r>
            <a:endParaRPr kumimoji="1" lang="en-US" altLang="zh-CN" sz="32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矩形 25"/>
          <p:cNvSpPr/>
          <p:nvPr>
            <p:custDataLst>
              <p:tags r:id="rId35"/>
            </p:custDataLst>
          </p:nvPr>
        </p:nvSpPr>
        <p:spPr>
          <a:xfrm>
            <a:off x="3655695" y="4236720"/>
            <a:ext cx="1468120" cy="76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文本框 26"/>
          <p:cNvSpPr txBox="1"/>
          <p:nvPr>
            <p:custDataLst>
              <p:tags r:id="rId36"/>
            </p:custDataLst>
          </p:nvPr>
        </p:nvSpPr>
        <p:spPr>
          <a:xfrm>
            <a:off x="3256915" y="3698875"/>
            <a:ext cx="2193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8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First </a:t>
            </a:r>
            <a:r>
              <a:rPr lang="en-US" altLang="zh-CN" sz="2000" b="1" dirty="0" err="1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divertor</a:t>
            </a: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configuration</a:t>
            </a:r>
            <a:endParaRPr lang="en-US" altLang="zh-CN" sz="2000" b="1" dirty="0" smtClean="0">
              <a:solidFill>
                <a:srgbClr val="0000FF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37"/>
            </p:custDataLst>
          </p:nvPr>
        </p:nvCxnSpPr>
        <p:spPr>
          <a:xfrm flipH="1" flipV="1">
            <a:off x="4331394" y="4312985"/>
            <a:ext cx="12065" cy="895350"/>
          </a:xfrm>
          <a:prstGeom prst="straightConnector1">
            <a:avLst/>
          </a:prstGeom>
          <a:ln w="22225">
            <a:solidFill>
              <a:srgbClr val="0000FF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/>
          <p:cNvSpPr txBox="1"/>
          <p:nvPr/>
        </p:nvSpPr>
        <p:spPr>
          <a:xfrm>
            <a:off x="1425224" y="4888821"/>
            <a:ext cx="110948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Upgrade</a:t>
            </a:r>
            <a:endParaRPr lang="en-US" b="1" dirty="0" smtClean="0">
              <a:solidFill>
                <a:schemeClr val="tx1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cxnSp>
        <p:nvCxnSpPr>
          <p:cNvPr id="67" name="直接箭头连接符 66"/>
          <p:cNvCxnSpPr/>
          <p:nvPr>
            <p:custDataLst>
              <p:tags r:id="rId38"/>
            </p:custDataLst>
          </p:nvPr>
        </p:nvCxnSpPr>
        <p:spPr>
          <a:xfrm flipH="1" flipV="1">
            <a:off x="8298503" y="2096848"/>
            <a:ext cx="3175" cy="3112770"/>
          </a:xfrm>
          <a:prstGeom prst="straightConnector1">
            <a:avLst/>
          </a:prstGeom>
          <a:ln w="22225">
            <a:solidFill>
              <a:srgbClr val="C0000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放电GIF.gif"/>
          <p:cNvPicPr>
            <a:picLocks noChangeAspect="1"/>
          </p:cNvPicPr>
          <p:nvPr>
            <p:custDataLst>
              <p:tags r:id="rId39"/>
            </p:custDataLst>
          </p:nvPr>
        </p:nvPicPr>
        <p:blipFill rotWithShape="1">
          <a:blip r:embed="rId40"/>
          <a:srcRect l="6904" r="7186"/>
          <a:stretch>
            <a:fillRect/>
          </a:stretch>
        </p:blipFill>
        <p:spPr>
          <a:xfrm>
            <a:off x="587375" y="1298575"/>
            <a:ext cx="2784475" cy="2237740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1"/>
            </p:custDataLst>
          </p:nvPr>
        </p:nvSpPr>
        <p:spPr>
          <a:xfrm>
            <a:off x="5951220" y="3211195"/>
            <a:ext cx="1544320" cy="762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0000FF"/>
              </a:solidFill>
            </a:endParaRPr>
          </a:p>
        </p:txBody>
      </p:sp>
      <p:sp>
        <p:nvSpPr>
          <p:cNvPr id="16" name="文本框 15"/>
          <p:cNvSpPr txBox="1"/>
          <p:nvPr>
            <p:custDataLst>
              <p:tags r:id="rId42"/>
            </p:custDataLst>
          </p:nvPr>
        </p:nvSpPr>
        <p:spPr>
          <a:xfrm>
            <a:off x="5822315" y="2812360"/>
            <a:ext cx="17799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 dirty="0" smtClean="0">
                <a:solidFill>
                  <a:srgbClr val="0000FF"/>
                </a:solidFill>
                <a:latin typeface="Arial Narrow" panose="020B0606020202030204" pitchFamily="34" charset="0"/>
                <a:ea typeface="微软雅黑" panose="020B0503020204020204" pitchFamily="34" charset="-122"/>
                <a:cs typeface="Arial Narrow" panose="020B0606020202030204" pitchFamily="34" charset="0"/>
              </a:rPr>
              <a:t>First H-mode</a:t>
            </a:r>
            <a:endParaRPr lang="en-US" altLang="zh-CN" sz="2000" b="1" dirty="0" smtClean="0">
              <a:solidFill>
                <a:srgbClr val="0000FF"/>
              </a:solidFill>
              <a:latin typeface="Arial Narrow" panose="020B0606020202030204" pitchFamily="34" charset="0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sp>
        <p:nvSpPr>
          <p:cNvPr id="29" name="流程图: 排序 28"/>
          <p:cNvSpPr/>
          <p:nvPr>
            <p:custDataLst>
              <p:tags r:id="rId43"/>
            </p:custDataLst>
          </p:nvPr>
        </p:nvSpPr>
        <p:spPr>
          <a:xfrm>
            <a:off x="6495149" y="5113809"/>
            <a:ext cx="520916" cy="399415"/>
          </a:xfrm>
          <a:prstGeom prst="flowChartSo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>
            <p:custDataLst>
              <p:tags r:id="rId44"/>
            </p:custDataLst>
          </p:nvPr>
        </p:nvSpPr>
        <p:spPr>
          <a:xfrm>
            <a:off x="6508750" y="5146040"/>
            <a:ext cx="49720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Jul.</a:t>
            </a:r>
            <a:endParaRPr lang="en-US" altLang="zh-CN" sz="14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30" name="直接箭头连接符 29"/>
          <p:cNvCxnSpPr/>
          <p:nvPr>
            <p:custDataLst>
              <p:tags r:id="rId45"/>
            </p:custDataLst>
          </p:nvPr>
        </p:nvCxnSpPr>
        <p:spPr>
          <a:xfrm flipH="1" flipV="1">
            <a:off x="6738620" y="3335601"/>
            <a:ext cx="13335" cy="1873885"/>
          </a:xfrm>
          <a:prstGeom prst="straightConnector1">
            <a:avLst/>
          </a:prstGeom>
          <a:ln w="22225">
            <a:solidFill>
              <a:srgbClr val="0000FF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灯片编号占位符 13"/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/>
        <p:txBody>
          <a:bodyPr/>
          <a:lstStyle/>
          <a:p>
            <a:fld id="{0D867030-DD33-4A24-B7FA-FD3ACE2E0CCF}" type="slidenum">
              <a:rPr lang="zh-CN" altLang="en-US" smtClean="0">
                <a:solidFill>
                  <a:schemeClr val="tx1">
                    <a:tint val="75000"/>
                  </a:schemeClr>
                </a:solidFill>
              </a:rPr>
            </a:fld>
            <a:endParaRPr lang="zh-CN" altLang="en-US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1" name="任意多边形: 形状 4"/>
          <p:cNvSpPr/>
          <p:nvPr>
            <p:custDataLst>
              <p:tags r:id="rId2"/>
            </p:custDataLst>
          </p:nvPr>
        </p:nvSpPr>
        <p:spPr>
          <a:xfrm>
            <a:off x="6609386" y="-1"/>
            <a:ext cx="3416259" cy="6858002"/>
          </a:xfrm>
          <a:custGeom>
            <a:avLst/>
            <a:gdLst>
              <a:gd name="connsiteX0" fmla="*/ 3012597 w 3416259"/>
              <a:gd name="connsiteY0" fmla="*/ 0 h 6858002"/>
              <a:gd name="connsiteX1" fmla="*/ 3416259 w 3416259"/>
              <a:gd name="connsiteY1" fmla="*/ 0 h 6858002"/>
              <a:gd name="connsiteX2" fmla="*/ 403662 w 3416259"/>
              <a:gd name="connsiteY2" fmla="*/ 6858002 h 6858002"/>
              <a:gd name="connsiteX3" fmla="*/ 0 w 3416259"/>
              <a:gd name="connsiteY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16259" h="6858002">
                <a:moveTo>
                  <a:pt x="3012597" y="0"/>
                </a:moveTo>
                <a:lnTo>
                  <a:pt x="3416259" y="0"/>
                </a:lnTo>
                <a:lnTo>
                  <a:pt x="40366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2" name="任意多边形: 形状 5"/>
          <p:cNvSpPr/>
          <p:nvPr>
            <p:custDataLst>
              <p:tags r:id="rId3"/>
            </p:custDataLst>
          </p:nvPr>
        </p:nvSpPr>
        <p:spPr>
          <a:xfrm>
            <a:off x="7203062" y="-1"/>
            <a:ext cx="4989538" cy="6858002"/>
          </a:xfrm>
          <a:custGeom>
            <a:avLst/>
            <a:gdLst>
              <a:gd name="connsiteX0" fmla="*/ 3006417 w 4989538"/>
              <a:gd name="connsiteY0" fmla="*/ 0 h 6858002"/>
              <a:gd name="connsiteX1" fmla="*/ 4989538 w 4989538"/>
              <a:gd name="connsiteY1" fmla="*/ 0 h 6858002"/>
              <a:gd name="connsiteX2" fmla="*/ 4989538 w 4989538"/>
              <a:gd name="connsiteY2" fmla="*/ 2584276 h 6858002"/>
              <a:gd name="connsiteX3" fmla="*/ 3116018 w 4989538"/>
              <a:gd name="connsiteY3" fmla="*/ 6858002 h 6858002"/>
              <a:gd name="connsiteX4" fmla="*/ 0 w 4989538"/>
              <a:gd name="connsiteY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89538" h="6858002">
                <a:moveTo>
                  <a:pt x="3006417" y="0"/>
                </a:moveTo>
                <a:lnTo>
                  <a:pt x="4989538" y="0"/>
                </a:lnTo>
                <a:lnTo>
                  <a:pt x="4989538" y="2584276"/>
                </a:lnTo>
                <a:lnTo>
                  <a:pt x="3116018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矩形 12"/>
          <p:cNvSpPr/>
          <p:nvPr>
            <p:custDataLst>
              <p:tags r:id="rId4"/>
            </p:custDataLst>
          </p:nvPr>
        </p:nvSpPr>
        <p:spPr>
          <a:xfrm>
            <a:off x="0" y="1828800"/>
            <a:ext cx="12192098" cy="4114833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63500" algn="ctr" rotWithShape="0">
              <a:schemeClr val="dk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endParaRPr kumimoji="1" lang="zh-CN" altLang="en-US" sz="1600" b="1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914400" y="762000"/>
            <a:ext cx="7924800" cy="762000"/>
          </a:xfrm>
          <a:prstGeom prst="rect">
            <a:avLst/>
          </a:prstGeom>
          <a:noFill/>
        </p:spPr>
        <p:txBody>
          <a:bodyPr wrap="square" lIns="63500" tIns="25400" rIns="63500" bIns="25400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-US" altLang="zh-CN" sz="4000" b="1" spc="240" dirty="0">
                <a:solidFill>
                  <a:schemeClr val="accent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Outline</a:t>
            </a:r>
            <a:endParaRPr lang="en-US" altLang="zh-CN" sz="4000" b="1" spc="240" dirty="0">
              <a:solidFill>
                <a:schemeClr val="accent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itle 6"/>
          <p:cNvSpPr txBox="1"/>
          <p:nvPr>
            <p:custDataLst>
              <p:tags r:id="rId6"/>
            </p:custDataLst>
          </p:nvPr>
        </p:nvSpPr>
        <p:spPr>
          <a:xfrm>
            <a:off x="914400" y="2286018"/>
            <a:ext cx="10363276" cy="3200425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63500" tIns="25400" rIns="63500" bIns="25400" anchor="ctr" anchorCtr="0">
            <a:normAutofit fontScale="90000" lnSpcReduction="20000"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Brief introduction to HL-2A&amp;HL-3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200" spc="14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Progresses in HL-2A &amp; HL-3</a:t>
            </a:r>
            <a:endParaRPr lang="en-US" altLang="zh-CN" sz="2200" spc="14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n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dk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AI-based disruption prediction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ELM/L-H transition detector 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Identification of MHD Instabilities with AI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Plasma reconstruction 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666750" lvl="1" indent="-28575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p"/>
            </a:pPr>
            <a:r>
              <a:rPr lang="en-US" altLang="zh-CN" sz="20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Fast prediction of beta limits in HL-3</a:t>
            </a:r>
            <a:endParaRPr lang="en-US" altLang="zh-CN" sz="20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381000" lvl="0" indent="-3810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charset="0"/>
              <a:buChar char="¡"/>
            </a:pPr>
            <a:r>
              <a:rPr lang="en-US" altLang="zh-CN" sz="2200" spc="120" dirty="0">
                <a:ln w="3175">
                  <a:noFill/>
                  <a:prstDash val="dash"/>
                </a:ln>
                <a:solidFill>
                  <a:schemeClr val="bg2">
                    <a:lumMod val="7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Summary</a:t>
            </a:r>
            <a:endParaRPr lang="en-US" altLang="zh-CN" sz="2200" spc="120" dirty="0">
              <a:ln w="3175">
                <a:noFill/>
                <a:prstDash val="dash"/>
              </a:ln>
              <a:solidFill>
                <a:schemeClr val="bg2">
                  <a:lumMod val="7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23"/>
    </mc:Choice>
    <mc:Fallback>
      <p:transition spd="slow" advTm="15223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359265" cy="583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Disruptions in tokamaks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343535" y="858520"/>
            <a:ext cx="11581765" cy="1416050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noAutofit/>
          </a:bodyPr>
          <a:lstStyle/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Major disruptions of tokamak plasmas have been the subject of intense investigations</a:t>
            </a:r>
            <a:endParaRPr lang="en-US" sz="2000" b="1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It is not always easy to classify disruptions</a:t>
            </a:r>
            <a:endParaRPr lang="en-US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lvl="1" indent="0" algn="l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The events that lead to a disruption are a complex combination of several factors </a:t>
            </a:r>
            <a:endParaRPr lang="en-US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145" y="2330450"/>
            <a:ext cx="5340350" cy="3688715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4"/>
            </p:custDataLst>
          </p:nvPr>
        </p:nvSpPr>
        <p:spPr>
          <a:xfrm>
            <a:off x="6757035" y="6019165"/>
            <a:ext cx="4197350" cy="275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200" dirty="0">
                <a:solidFill>
                  <a:schemeClr val="accent2"/>
                </a:solidFill>
                <a:latin typeface="+mn-lt"/>
                <a:ea typeface="+mn-ea"/>
              </a:rPr>
              <a:t>F C Schuller 1995 Plasma Phys. Control. Fusion 37 A135</a:t>
            </a:r>
            <a:endParaRPr lang="en-US" altLang="zh-CN" sz="1200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5015" y="2326005"/>
            <a:ext cx="5005070" cy="36931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138555" y="6019165"/>
            <a:ext cx="4064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200" dirty="0">
                <a:solidFill>
                  <a:schemeClr val="accent2"/>
                </a:solidFill>
              </a:rPr>
              <a:t>Hyatt A.W. et al 2001 Bull. Am. Phys Soc. 45 300</a:t>
            </a:r>
            <a:endParaRPr lang="en-US" altLang="zh-CN" sz="120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252"/>
    </mc:Choice>
    <mc:Fallback>
      <p:transition spd="slow" advTm="53252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862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AI Disruption Prediction and Mitigation in HL-2A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87680" y="912495"/>
            <a:ext cx="11551920" cy="19551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noAutofit/>
          </a:bodyPr>
          <a:lstStyle/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Algorithm backbone</a:t>
            </a:r>
            <a:endParaRPr lang="en-US" sz="2000" b="1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  <a:sym typeface="+mn-ea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NN structure: 1.5D CNN+LSTM</a:t>
            </a:r>
            <a:r>
              <a:rPr lang="zh-CN" altLang="en-US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（</a:t>
            </a:r>
            <a:r>
              <a:rPr lang="en-US" altLang="zh-CN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A customized structure that performs well on fusion data)</a:t>
            </a:r>
            <a:endParaRPr lang="en-US" altLang="zh-CN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Performance: 96.1% accuracy with 30ms in advance</a:t>
            </a:r>
            <a:endParaRPr lang="en-US" altLang="zh-CN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Interpretability, transferability and real-time capacity integrated in one framework</a:t>
            </a:r>
            <a:endParaRPr 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sp>
        <p:nvSpPr>
          <p:cNvPr id="21" name="文本框 20"/>
          <p:cNvSpPr txBox="1"/>
          <p:nvPr>
            <p:custDataLst>
              <p:tags r:id="rId2"/>
            </p:custDataLst>
          </p:nvPr>
        </p:nvSpPr>
        <p:spPr>
          <a:xfrm>
            <a:off x="-96381" y="5565178"/>
            <a:ext cx="390716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 altLang="zh-CN" dirty="0"/>
              <a:t>Interpretable: significance analysis for 6 disruption causes in HL-2A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8634565" y="5606718"/>
            <a:ext cx="336900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Transferable</a:t>
            </a:r>
            <a:r>
              <a:rPr lang="zh-CN" alt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：</a:t>
            </a:r>
            <a:r>
              <a:rPr lang="en-US" altLang="zh-CN" sz="1600" b="1" dirty="0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Output of the cross-tokamak disruption predictor on HL-3</a:t>
            </a:r>
            <a:endParaRPr lang="en-US" altLang="zh-CN" sz="1600" b="1" dirty="0">
              <a:solidFill>
                <a:srgbClr val="7030A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32220" y="5606718"/>
            <a:ext cx="5042744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algn="ctr"/>
            <a:r>
              <a:rPr lang="en-US" altLang="zh-CN" dirty="0"/>
              <a:t>Real-time</a:t>
            </a:r>
            <a:r>
              <a:rPr lang="zh-CN" altLang="en-US" dirty="0"/>
              <a:t>：</a:t>
            </a:r>
            <a:r>
              <a:rPr lang="en-US" altLang="zh-CN" dirty="0"/>
              <a:t>Vertical displacement induced disruption mitigated by SMBI during closed-loop online testing</a:t>
            </a:r>
            <a:endParaRPr lang="en-US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487680" y="6379845"/>
            <a:ext cx="881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Highly commended for KU Itoh Project Prize in EPS 2022</a:t>
            </a:r>
            <a:endParaRPr lang="en-US" altLang="zh-CN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 descr="图表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53" y="2838425"/>
            <a:ext cx="2804045" cy="2646485"/>
          </a:xfrm>
          <a:prstGeom prst="rect">
            <a:avLst/>
          </a:prstGeom>
        </p:spPr>
      </p:pic>
      <p:pic>
        <p:nvPicPr>
          <p:cNvPr id="10" name="图片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70" y="3064090"/>
            <a:ext cx="5183239" cy="2465426"/>
          </a:xfrm>
          <a:prstGeom prst="rect">
            <a:avLst/>
          </a:prstGeom>
        </p:spPr>
      </p:pic>
      <p:pic>
        <p:nvPicPr>
          <p:cNvPr id="12" name="图片 11" descr="图形用户界面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6"/>
          <a:stretch>
            <a:fillRect/>
          </a:stretch>
        </p:blipFill>
        <p:spPr>
          <a:xfrm>
            <a:off x="8790470" y="2956705"/>
            <a:ext cx="2874259" cy="26801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5210"/>
    </mc:Choice>
    <mc:Fallback>
      <p:transition spd="slow" advTm="1152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B82D15-D933-4E2B-9323-EC5B94FD219A}" type="slidenum">
              <a:rPr lang="zh-CN" altLang="en-US" smtClean="0"/>
            </a:fld>
            <a:endParaRPr lang="zh-CN" altLang="en-US"/>
          </a:p>
        </p:txBody>
      </p:sp>
      <p:sp>
        <p:nvSpPr>
          <p:cNvPr id="5" name="文本框 4"/>
          <p:cNvSpPr txBox="1"/>
          <p:nvPr>
            <p:custDataLst>
              <p:tags r:id="rId1"/>
            </p:custDataLst>
          </p:nvPr>
        </p:nvSpPr>
        <p:spPr>
          <a:xfrm>
            <a:off x="487680" y="156210"/>
            <a:ext cx="986282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AI Disruption Prediction and Mitigation in HL-3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sp>
        <p:nvSpPr>
          <p:cNvPr id="104" name="文本框 103"/>
          <p:cNvSpPr txBox="1"/>
          <p:nvPr/>
        </p:nvSpPr>
        <p:spPr>
          <a:xfrm>
            <a:off x="487680" y="912495"/>
            <a:ext cx="11551920" cy="1955165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noAutofit/>
          </a:bodyPr>
          <a:lstStyle/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Developed </a:t>
            </a:r>
            <a:r>
              <a:rPr lang="en-US" altLang="zh-CN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I algorithm :  VDE predictor </a:t>
            </a:r>
            <a:r>
              <a:rPr lang="en-US" altLang="zh-CN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(AUC~0.97)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 </a:t>
            </a: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and multi-type predictor.</a:t>
            </a:r>
            <a:endParaRPr lang="en-US" altLang="zh-CN" sz="2000" b="1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Training set extremely limited: </a:t>
            </a:r>
            <a:r>
              <a:rPr lang="en-US" altLang="zh-CN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~600 shots</a:t>
            </a:r>
            <a:endParaRPr lang="en-US" altLang="zh-CN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marL="342900" indent="-34290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  <a:sym typeface="+mn-ea"/>
              </a:rPr>
              <a:t>Implemented </a:t>
            </a:r>
            <a:r>
              <a:rPr lang="en-US" sz="20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closed loop</a:t>
            </a:r>
            <a:r>
              <a:rPr 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 </a:t>
            </a:r>
            <a:r>
              <a:rPr lang="en-US" sz="2000" b="1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: real-time disruption prediction and mitigation in PCS</a:t>
            </a:r>
            <a:endParaRPr lang="en-US" sz="2000" b="1" dirty="0">
              <a:solidFill>
                <a:srgbClr val="34354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34354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Time consumption of a calculation cycle: </a:t>
            </a:r>
            <a:r>
              <a:rPr lang="en-US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Narrow" panose="020B0606020202030204" pitchFamily="34" charset="0"/>
              </a:rPr>
              <a:t>~0.6ms</a:t>
            </a:r>
            <a:endParaRPr lang="en-US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 Narrow" panose="020B0606020202030204" pitchFamily="34" charset="0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/>
          <a:srcRect t="10588" r="8706" b="1629"/>
          <a:stretch>
            <a:fillRect/>
          </a:stretch>
        </p:blipFill>
        <p:spPr>
          <a:xfrm>
            <a:off x="5127460" y="2867454"/>
            <a:ext cx="3209060" cy="2592456"/>
          </a:xfrm>
          <a:prstGeom prst="rect">
            <a:avLst/>
          </a:prstGeom>
        </p:spPr>
      </p:pic>
      <p:sp>
        <p:nvSpPr>
          <p:cNvPr id="21" name="文本框 20"/>
          <p:cNvSpPr txBox="1"/>
          <p:nvPr>
            <p:custDataLst>
              <p:tags r:id="rId3"/>
            </p:custDataLst>
          </p:nvPr>
        </p:nvSpPr>
        <p:spPr>
          <a:xfrm>
            <a:off x="487819" y="5567990"/>
            <a:ext cx="3907167" cy="2616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r>
              <a:rPr lang="en-US" altLang="zh-CN" dirty="0"/>
              <a:t>AI-based VDE prediction algorithm</a:t>
            </a:r>
            <a:endParaRPr lang="en-US" altLang="zh-CN" dirty="0"/>
          </a:p>
        </p:txBody>
      </p:sp>
      <p:sp>
        <p:nvSpPr>
          <p:cNvPr id="3" name="文本框 2"/>
          <p:cNvSpPr txBox="1"/>
          <p:nvPr/>
        </p:nvSpPr>
        <p:spPr>
          <a:xfrm>
            <a:off x="8670600" y="5567990"/>
            <a:ext cx="305262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rPr>
              <a:t>Comparison of halo currents during VDE and MGI induced disruptions</a:t>
            </a:r>
            <a:endParaRPr lang="zh-CN" altLang="en-US" sz="1600" b="1" dirty="0">
              <a:solidFill>
                <a:srgbClr val="7030A0"/>
              </a:solidFill>
              <a:latin typeface="Arial Narrow" panose="020B0606020202030204" pitchFamily="34" charset="0"/>
              <a:cs typeface="Arial Narrow" panose="020B060602020203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45380" y="5567680"/>
            <a:ext cx="37249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algn="ctr">
              <a:defRPr sz="1600" b="1">
                <a:solidFill>
                  <a:srgbClr val="7030A0"/>
                </a:solidFill>
                <a:latin typeface="Arial Narrow" panose="020B0606020202030204" pitchFamily="34" charset="0"/>
                <a:cs typeface="Arial Narrow" panose="020B0606020202030204" pitchFamily="34" charset="0"/>
              </a:defRPr>
            </a:lvl1pPr>
          </a:lstStyle>
          <a:p>
            <a:pPr algn="ctr"/>
            <a:r>
              <a:rPr lang="zh-CN" altLang="en-US" dirty="0"/>
              <a:t>Receiver operator characteristic curves of the VDE predictor and the multi-type disruption predictor</a:t>
            </a:r>
            <a:endParaRPr lang="zh-CN" altLang="en-US" dirty="0"/>
          </a:p>
        </p:txBody>
      </p:sp>
      <p:pic>
        <p:nvPicPr>
          <p:cNvPr id="8" name="图片 7" descr="图表, 散点图&#10;&#10;描述已自动生成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" t="9676" r="7269" b="38"/>
          <a:stretch>
            <a:fillRect/>
          </a:stretch>
        </p:blipFill>
        <p:spPr>
          <a:xfrm>
            <a:off x="8571865" y="2867660"/>
            <a:ext cx="3005455" cy="26117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820" y="2867660"/>
            <a:ext cx="4608195" cy="217551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87680" y="6379845"/>
            <a:ext cx="881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charset="0"/>
              <a:buChar char="Ø"/>
            </a:pP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detailed report will be give</a:t>
            </a:r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n 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29 Nov</a:t>
            </a:r>
            <a:r>
              <a:rPr lang="en-US" altLang="zh-CN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by 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Dr. 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Zongyu</a:t>
            </a: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Yang</a:t>
            </a:r>
            <a:endParaRPr lang="en-US" altLang="zh-CN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014"/>
    </mc:Choice>
    <mc:Fallback>
      <p:transition spd="slow" advTm="81014"/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12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131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UNIT_TABLE_BEAUTIFY" val="smartTable{b44face9-219c-44e9-89f3-858ea48c6e2b}"/>
  <p:tag name="TABLE_ENDDRAG_ORIGIN_RECT" val="482*244"/>
  <p:tag name="TABLE_ENDDRAG_RECT" val="18*215*482*244"/>
</p:tagLst>
</file>

<file path=ppt/tags/tag136.xml><?xml version="1.0" encoding="utf-8"?>
<p:tagLst xmlns:p="http://schemas.openxmlformats.org/presentationml/2006/main">
  <p:tag name="KSO_WM_UNIT_TABLE_BEAUTIFY" val="smartTable{b44face9-219c-44e9-89f3-858ea48c6e2b}"/>
  <p:tag name="TABLE_ENDDRAG_ORIGIN_RECT" val="482*244"/>
  <p:tag name="TABLE_ENDDRAG_RECT" val="18*215*482*244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BEAUTIFY_FLAG" val=""/>
</p:tagLst>
</file>

<file path=ppt/tags/tag153.xml><?xml version="1.0" encoding="utf-8"?>
<p:tagLst xmlns:p="http://schemas.openxmlformats.org/presentationml/2006/main">
  <p:tag name="KSO_WM_BEAUTIFY_FLAG" val=""/>
</p:tagLst>
</file>

<file path=ppt/tags/tag154.xml><?xml version="1.0" encoding="utf-8"?>
<p:tagLst xmlns:p="http://schemas.openxmlformats.org/presentationml/2006/main">
  <p:tag name="KSO_WM_BEAUTIFY_FLAG" val="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"/>
</p:tagLst>
</file>

<file path=ppt/tags/tag171.xml><?xml version="1.0" encoding="utf-8"?>
<p:tagLst xmlns:p="http://schemas.openxmlformats.org/presentationml/2006/main">
  <p:tag name="KSO_WM_BEAUTIFY_FLAG" val="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BEAUTIFY_FLAG" val=""/>
</p:tagLst>
</file>

<file path=ppt/tags/tag175.xml><?xml version="1.0" encoding="utf-8"?>
<p:tagLst xmlns:p="http://schemas.openxmlformats.org/presentationml/2006/main">
  <p:tag name="KSO_WM_BEAUTIFY_FLAG" val=""/>
</p:tagLst>
</file>

<file path=ppt/tags/tag176.xml><?xml version="1.0" encoding="utf-8"?>
<p:tagLst xmlns:p="http://schemas.openxmlformats.org/presentationml/2006/main">
  <p:tag name="KSO_WM_BEAUTIFY_FLAG" val="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1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18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186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187.xml><?xml version="1.0" encoding="utf-8"?>
<p:tagLst xmlns:p="http://schemas.openxmlformats.org/presentationml/2006/main">
  <p:tag name="KSO_WM_BEAUTIFY_FLAG" val=""/>
</p:tagLst>
</file>

<file path=ppt/tags/tag188.xml><?xml version="1.0" encoding="utf-8"?>
<p:tagLst xmlns:p="http://schemas.openxmlformats.org/presentationml/2006/main">
  <p:tag name="KSO_WM_BEAUTIFY_FLAG" val=""/>
</p:tagLst>
</file>

<file path=ppt/tags/tag189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"/>
</p:tagLst>
</file>

<file path=ppt/tags/tag191.xml><?xml version="1.0" encoding="utf-8"?>
<p:tagLst xmlns:p="http://schemas.openxmlformats.org/presentationml/2006/main">
  <p:tag name="KSO_WM_BEAUTIFY_FLAG" val=""/>
</p:tagLst>
</file>

<file path=ppt/tags/tag192.xml><?xml version="1.0" encoding="utf-8"?>
<p:tagLst xmlns:p="http://schemas.openxmlformats.org/presentationml/2006/main">
  <p:tag name="KSO_WM_BEAUTIFY_FLAG" val=""/>
</p:tagLst>
</file>

<file path=ppt/tags/tag193.xml><?xml version="1.0" encoding="utf-8"?>
<p:tagLst xmlns:p="http://schemas.openxmlformats.org/presentationml/2006/main">
  <p:tag name="KSO_WM_BEAUTIFY_FLAG" val=""/>
</p:tagLst>
</file>

<file path=ppt/tags/tag194.xml><?xml version="1.0" encoding="utf-8"?>
<p:tagLst xmlns:p="http://schemas.openxmlformats.org/presentationml/2006/main">
  <p:tag name="KSO_WM_BEAUTIFY_FLAG" val=""/>
</p:tagLst>
</file>

<file path=ppt/tags/tag195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19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01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202.xml><?xml version="1.0" encoding="utf-8"?>
<p:tagLst xmlns:p="http://schemas.openxmlformats.org/presentationml/2006/main">
  <p:tag name="KSO_WM_BEAUTIFY_FLAG" val=""/>
</p:tagLst>
</file>

<file path=ppt/tags/tag203.xml><?xml version="1.0" encoding="utf-8"?>
<p:tagLst xmlns:p="http://schemas.openxmlformats.org/presentationml/2006/main">
  <p:tag name="KSO_WM_BEAUTIFY_FLAG" val=""/>
</p:tagLst>
</file>

<file path=ppt/tags/tag204.xml><?xml version="1.0" encoding="utf-8"?>
<p:tagLst xmlns:p="http://schemas.openxmlformats.org/presentationml/2006/main">
  <p:tag name="KSO_WM_BEAUTIFY_FLAG" val=""/>
</p:tagLst>
</file>

<file path=ppt/tags/tag205.xml><?xml version="1.0" encoding="utf-8"?>
<p:tagLst xmlns:p="http://schemas.openxmlformats.org/presentationml/2006/main">
  <p:tag name="KSO_WM_BEAUTIFY_FLAG" val=""/>
</p:tagLst>
</file>

<file path=ppt/tags/tag206.xml><?xml version="1.0" encoding="utf-8"?>
<p:tagLst xmlns:p="http://schemas.openxmlformats.org/presentationml/2006/main">
  <p:tag name="KSO_WM_BEAUTIFY_FLAG" val=""/>
</p:tagLst>
</file>

<file path=ppt/tags/tag207.xml><?xml version="1.0" encoding="utf-8"?>
<p:tagLst xmlns:p="http://schemas.openxmlformats.org/presentationml/2006/main">
  <p:tag name="KSO_WM_BEAUTIFY_FLAG" val=""/>
</p:tagLst>
</file>

<file path=ppt/tags/tag208.xml><?xml version="1.0" encoding="utf-8"?>
<p:tagLst xmlns:p="http://schemas.openxmlformats.org/presentationml/2006/main">
  <p:tag name="KSO_WM_BEAUTIFY_FLAG" val=""/>
</p:tagLst>
</file>

<file path=ppt/tags/tag209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BEAUTIFY_FLAG" val=""/>
</p:tagLst>
</file>

<file path=ppt/tags/tag211.xml><?xml version="1.0" encoding="utf-8"?>
<p:tagLst xmlns:p="http://schemas.openxmlformats.org/presentationml/2006/main">
  <p:tag name="KSO_WM_BEAUTIFY_FLAG" val=""/>
</p:tagLst>
</file>

<file path=ppt/tags/tag212.xml><?xml version="1.0" encoding="utf-8"?>
<p:tagLst xmlns:p="http://schemas.openxmlformats.org/presentationml/2006/main">
  <p:tag name="KSO_WM_BEAUTIFY_FLAG" val=""/>
</p:tagLst>
</file>

<file path=ppt/tags/tag213.xml><?xml version="1.0" encoding="utf-8"?>
<p:tagLst xmlns:p="http://schemas.openxmlformats.org/presentationml/2006/main">
  <p:tag name="KSO_WM_BEAUTIFY_FLAG" val=""/>
</p:tagLst>
</file>

<file path=ppt/tags/tag214.xml><?xml version="1.0" encoding="utf-8"?>
<p:tagLst xmlns:p="http://schemas.openxmlformats.org/presentationml/2006/main">
  <p:tag name="KSO_WM_BEAUTIFY_FLAG" val=""/>
</p:tagLst>
</file>

<file path=ppt/tags/tag215.xml><?xml version="1.0" encoding="utf-8"?>
<p:tagLst xmlns:p="http://schemas.openxmlformats.org/presentationml/2006/main">
  <p:tag name="KSO_WM_BEAUTIFY_FLAG" val=""/>
</p:tagLst>
</file>

<file path=ppt/tags/tag216.xml><?xml version="1.0" encoding="utf-8"?>
<p:tagLst xmlns:p="http://schemas.openxmlformats.org/presentationml/2006/main">
  <p:tag name="KSO_WM_BEAUTIFY_FLAG" val=""/>
</p:tagLst>
</file>

<file path=ppt/tags/tag217.xml><?xml version="1.0" encoding="utf-8"?>
<p:tagLst xmlns:p="http://schemas.openxmlformats.org/presentationml/2006/main">
  <p:tag name="KSO_WM_BEAUTIFY_FLAG" val=""/>
</p:tagLst>
</file>

<file path=ppt/tags/tag218.xml><?xml version="1.0" encoding="utf-8"?>
<p:tagLst xmlns:p="http://schemas.openxmlformats.org/presentationml/2006/main">
  <p:tag name="KSO_WM_BEAUTIFY_FLAG" val=""/>
</p:tagLst>
</file>

<file path=ppt/tags/tag219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BEAUTIFY_FLAG" val=""/>
</p:tagLst>
</file>

<file path=ppt/tags/tag221.xml><?xml version="1.0" encoding="utf-8"?>
<p:tagLst xmlns:p="http://schemas.openxmlformats.org/presentationml/2006/main">
  <p:tag name="KSO_WM_BEAUTIFY_FLAG" val=""/>
</p:tagLst>
</file>

<file path=ppt/tags/tag222.xml><?xml version="1.0" encoding="utf-8"?>
<p:tagLst xmlns:p="http://schemas.openxmlformats.org/presentationml/2006/main">
  <p:tag name="KSO_WM_BEAUTIFY_FLAG" val=""/>
</p:tagLst>
</file>

<file path=ppt/tags/tag223.xml><?xml version="1.0" encoding="utf-8"?>
<p:tagLst xmlns:p="http://schemas.openxmlformats.org/presentationml/2006/main">
  <p:tag name="KSO_WM_BEAUTIFY_FLAG" val=""/>
</p:tagLst>
</file>

<file path=ppt/tags/tag224.xml><?xml version="1.0" encoding="utf-8"?>
<p:tagLst xmlns:p="http://schemas.openxmlformats.org/presentationml/2006/main">
  <p:tag name="KSO_WM_BEAUTIFY_FLAG" val=""/>
</p:tagLst>
</file>

<file path=ppt/tags/tag225.xml><?xml version="1.0" encoding="utf-8"?>
<p:tagLst xmlns:p="http://schemas.openxmlformats.org/presentationml/2006/main">
  <p:tag name="KSO_WM_BEAUTIFY_FLAG" val=""/>
</p:tagLst>
</file>

<file path=ppt/tags/tag226.xml><?xml version="1.0" encoding="utf-8"?>
<p:tagLst xmlns:p="http://schemas.openxmlformats.org/presentationml/2006/main">
  <p:tag name="KSO_WM_BEAUTIFY_FLAG" val=""/>
</p:tagLst>
</file>

<file path=ppt/tags/tag227.xml><?xml version="1.0" encoding="utf-8"?>
<p:tagLst xmlns:p="http://schemas.openxmlformats.org/presentationml/2006/main">
  <p:tag name="KSO_WM_BEAUTIFY_FLAG" val=""/>
</p:tagLst>
</file>

<file path=ppt/tags/tag228.xml><?xml version="1.0" encoding="utf-8"?>
<p:tagLst xmlns:p="http://schemas.openxmlformats.org/presentationml/2006/main">
  <p:tag name="KSO_WM_BEAUTIFY_FLAG" val=""/>
</p:tagLst>
</file>

<file path=ppt/tags/tag229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BEAUTIFY_FLAG" val=""/>
</p:tagLst>
</file>

<file path=ppt/tags/tag231.xml><?xml version="1.0" encoding="utf-8"?>
<p:tagLst xmlns:p="http://schemas.openxmlformats.org/presentationml/2006/main">
  <p:tag name="KSO_WM_BEAUTIFY_FLAG" val=""/>
</p:tagLst>
</file>

<file path=ppt/tags/tag232.xml><?xml version="1.0" encoding="utf-8"?>
<p:tagLst xmlns:p="http://schemas.openxmlformats.org/presentationml/2006/main">
  <p:tag name="KSO_WM_BEAUTIFY_FLAG" val=""/>
</p:tagLst>
</file>

<file path=ppt/tags/tag233.xml><?xml version="1.0" encoding="utf-8"?>
<p:tagLst xmlns:p="http://schemas.openxmlformats.org/presentationml/2006/main">
  <p:tag name="KSO_WM_BEAUTIFY_FLAG" val=""/>
</p:tagLst>
</file>

<file path=ppt/tags/tag234.xml><?xml version="1.0" encoding="utf-8"?>
<p:tagLst xmlns:p="http://schemas.openxmlformats.org/presentationml/2006/main">
  <p:tag name="KSO_WM_BEAUTIFY_FLAG" val=""/>
</p:tagLst>
</file>

<file path=ppt/tags/tag235.xml><?xml version="1.0" encoding="utf-8"?>
<p:tagLst xmlns:p="http://schemas.openxmlformats.org/presentationml/2006/main">
  <p:tag name="KSO_WM_BEAUTIFY_FLAG" val=""/>
</p:tagLst>
</file>

<file path=ppt/tags/tag236.xml><?xml version="1.0" encoding="utf-8"?>
<p:tagLst xmlns:p="http://schemas.openxmlformats.org/presentationml/2006/main">
  <p:tag name="KSO_WM_BEAUTIFY_FLAG" val=""/>
</p:tagLst>
</file>

<file path=ppt/tags/tag237.xml><?xml version="1.0" encoding="utf-8"?>
<p:tagLst xmlns:p="http://schemas.openxmlformats.org/presentationml/2006/main">
  <p:tag name="KSO_WM_BEAUTIFY_FLAG" val=""/>
</p:tagLst>
</file>

<file path=ppt/tags/tag238.xml><?xml version="1.0" encoding="utf-8"?>
<p:tagLst xmlns:p="http://schemas.openxmlformats.org/presentationml/2006/main">
  <p:tag name="KSO_WM_BEAUTIFY_FLAG" val=""/>
</p:tagLst>
</file>

<file path=ppt/tags/tag239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0.xml><?xml version="1.0" encoding="utf-8"?>
<p:tagLst xmlns:p="http://schemas.openxmlformats.org/presentationml/2006/main">
  <p:tag name="KSO_WM_BEAUTIFY_FLAG" val=""/>
</p:tagLst>
</file>

<file path=ppt/tags/tag241.xml><?xml version="1.0" encoding="utf-8"?>
<p:tagLst xmlns:p="http://schemas.openxmlformats.org/presentationml/2006/main">
  <p:tag name="KSO_WM_BEAUTIFY_FLAG" val=""/>
</p:tagLst>
</file>

<file path=ppt/tags/tag242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2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2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24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47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48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249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0.xml><?xml version="1.0" encoding="utf-8"?>
<p:tagLst xmlns:p="http://schemas.openxmlformats.org/presentationml/2006/main">
  <p:tag name="KSO_WM_BEAUTIFY_FLAG" val=""/>
</p:tagLst>
</file>

<file path=ppt/tags/tag251.xml><?xml version="1.0" encoding="utf-8"?>
<p:tagLst xmlns:p="http://schemas.openxmlformats.org/presentationml/2006/main">
  <p:tag name="KSO_WM_BEAUTIFY_FLAG" val=""/>
</p:tagLst>
</file>

<file path=ppt/tags/tag252.xml><?xml version="1.0" encoding="utf-8"?>
<p:tagLst xmlns:p="http://schemas.openxmlformats.org/presentationml/2006/main">
  <p:tag name="KSO_WM_BEAUTIFY_FLAG" val=""/>
</p:tagLst>
</file>

<file path=ppt/tags/tag253.xml><?xml version="1.0" encoding="utf-8"?>
<p:tagLst xmlns:p="http://schemas.openxmlformats.org/presentationml/2006/main">
  <p:tag name="KSO_WM_BEAUTIFY_FLAG" val=""/>
</p:tagLst>
</file>

<file path=ppt/tags/tag254.xml><?xml version="1.0" encoding="utf-8"?>
<p:tagLst xmlns:p="http://schemas.openxmlformats.org/presentationml/2006/main">
  <p:tag name="KSO_WM_BEAUTIFY_FLAG" val=""/>
</p:tagLst>
</file>

<file path=ppt/tags/tag255.xml><?xml version="1.0" encoding="utf-8"?>
<p:tagLst xmlns:p="http://schemas.openxmlformats.org/presentationml/2006/main">
  <p:tag name="KSO_WM_BEAUTIFY_FLAG" val=""/>
</p:tagLst>
</file>

<file path=ppt/tags/tag256.xml><?xml version="1.0" encoding="utf-8"?>
<p:tagLst xmlns:p="http://schemas.openxmlformats.org/presentationml/2006/main">
  <p:tag name="KSO_WM_BEAUTIFY_FLAG" val=""/>
</p:tagLst>
</file>

<file path=ppt/tags/tag257.xml><?xml version="1.0" encoding="utf-8"?>
<p:tagLst xmlns:p="http://schemas.openxmlformats.org/presentationml/2006/main">
  <p:tag name="KSO_WM_BEAUTIFY_FLAG" val=""/>
</p:tagLst>
</file>

<file path=ppt/tags/tag258.xml><?xml version="1.0" encoding="utf-8"?>
<p:tagLst xmlns:p="http://schemas.openxmlformats.org/presentationml/2006/main">
  <p:tag name="KSO_WM_BEAUTIFY_FLAG" val=""/>
</p:tagLst>
</file>

<file path=ppt/tags/tag259.xml><?xml version="1.0" encoding="utf-8"?>
<p:tagLst xmlns:p="http://schemas.openxmlformats.org/presentationml/2006/main">
  <p:tag name="TABLE_ENDDRAG_ORIGIN_RECT" val="755*110"/>
  <p:tag name="TABLE_ENDDRAG_RECT" val="68*402*755*110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0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2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2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2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65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66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267.xml><?xml version="1.0" encoding="utf-8"?>
<p:tagLst xmlns:p="http://schemas.openxmlformats.org/presentationml/2006/main">
  <p:tag name="KSO_WM_BEAUTIFY_FLAG" val=""/>
</p:tagLst>
</file>

<file path=ppt/tags/tag268.xml><?xml version="1.0" encoding="utf-8"?>
<p:tagLst xmlns:p="http://schemas.openxmlformats.org/presentationml/2006/main">
  <p:tag name="KSO_WM_BEAUTIFY_FLAG" val=""/>
</p:tagLst>
</file>

<file path=ppt/tags/tag269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"/>
</p:tagLst>
</file>

<file path=ppt/tags/tag271.xml><?xml version="1.0" encoding="utf-8"?>
<p:tagLst xmlns:p="http://schemas.openxmlformats.org/presentationml/2006/main">
  <p:tag name="KSO_WM_BEAUTIFY_FLAG" val=""/>
</p:tagLst>
</file>

<file path=ppt/tags/tag272.xml><?xml version="1.0" encoding="utf-8"?>
<p:tagLst xmlns:p="http://schemas.openxmlformats.org/presentationml/2006/main">
  <p:tag name="KSO_WM_BEAUTIFY_FLAG" val=""/>
</p:tagLst>
</file>

<file path=ppt/tags/tag273.xml><?xml version="1.0" encoding="utf-8"?>
<p:tagLst xmlns:p="http://schemas.openxmlformats.org/presentationml/2006/main">
  <p:tag name="KSO_WM_BEAUTIFY_FLAG" val=""/>
</p:tagLst>
</file>

<file path=ppt/tags/tag274.xml><?xml version="1.0" encoding="utf-8"?>
<p:tagLst xmlns:p="http://schemas.openxmlformats.org/presentationml/2006/main">
  <p:tag name="KSO_WM_BEAUTIFY_FLAG" val=""/>
</p:tagLst>
</file>

<file path=ppt/tags/tag275.xml><?xml version="1.0" encoding="utf-8"?>
<p:tagLst xmlns:p="http://schemas.openxmlformats.org/presentationml/2006/main">
  <p:tag name="KSO_WM_BEAUTIFY_FLAG" val=""/>
</p:tagLst>
</file>

<file path=ppt/tags/tag276.xml><?xml version="1.0" encoding="utf-8"?>
<p:tagLst xmlns:p="http://schemas.openxmlformats.org/presentationml/2006/main">
  <p:tag name="KSO_WM_BEAUTIFY_FLAG" val=""/>
</p:tagLst>
</file>

<file path=ppt/tags/tag277.xml><?xml version="1.0" encoding="utf-8"?>
<p:tagLst xmlns:p="http://schemas.openxmlformats.org/presentationml/2006/main">
  <p:tag name="KSO_WM_BEAUTIFY_FLAG" val=""/>
</p:tagLst>
</file>

<file path=ppt/tags/tag278.xml><?xml version="1.0" encoding="utf-8"?>
<p:tagLst xmlns:p="http://schemas.openxmlformats.org/presentationml/2006/main">
  <p:tag name="KSO_WM_BEAUTIFY_FLAG" val=""/>
</p:tagLst>
</file>

<file path=ppt/tags/tag279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0.xml><?xml version="1.0" encoding="utf-8"?>
<p:tagLst xmlns:p="http://schemas.openxmlformats.org/presentationml/2006/main">
  <p:tag name="KSO_WM_BEAUTIFY_FLAG" val=""/>
</p:tagLst>
</file>

<file path=ppt/tags/tag281.xml><?xml version="1.0" encoding="utf-8"?>
<p:tagLst xmlns:p="http://schemas.openxmlformats.org/presentationml/2006/main">
  <p:tag name="KSO_WM_BEAUTIFY_FLAG" val=""/>
</p:tagLst>
</file>

<file path=ppt/tags/tag282.xml><?xml version="1.0" encoding="utf-8"?>
<p:tagLst xmlns:p="http://schemas.openxmlformats.org/presentationml/2006/main">
  <p:tag name="KSO_WM_BEAUTIFY_FLAG" val=""/>
</p:tagLst>
</file>

<file path=ppt/tags/tag283.xml><?xml version="1.0" encoding="utf-8"?>
<p:tagLst xmlns:p="http://schemas.openxmlformats.org/presentationml/2006/main">
  <p:tag name="KSO_WM_BEAUTIFY_FLAG" val=""/>
</p:tagLst>
</file>

<file path=ppt/tags/tag284.xml><?xml version="1.0" encoding="utf-8"?>
<p:tagLst xmlns:p="http://schemas.openxmlformats.org/presentationml/2006/main">
  <p:tag name="KSO_WM_BEAUTIFY_FLAG" val=""/>
</p:tagLst>
</file>

<file path=ppt/tags/tag285.xml><?xml version="1.0" encoding="utf-8"?>
<p:tagLst xmlns:p="http://schemas.openxmlformats.org/presentationml/2006/main">
  <p:tag name="KSO_WM_BEAUTIFY_FLAG" val=""/>
</p:tagLst>
</file>

<file path=ppt/tags/tag286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2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2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2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91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292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293.xml><?xml version="1.0" encoding="utf-8"?>
<p:tagLst xmlns:p="http://schemas.openxmlformats.org/presentationml/2006/main">
  <p:tag name="KSO_WM_BEAUTIFY_FLAG" val=""/>
</p:tagLst>
</file>

<file path=ppt/tags/tag294.xml><?xml version="1.0" encoding="utf-8"?>
<p:tagLst xmlns:p="http://schemas.openxmlformats.org/presentationml/2006/main">
  <p:tag name="KSO_WM_BEAUTIFY_FLAG" val=""/>
</p:tagLst>
</file>

<file path=ppt/tags/tag295.xml><?xml version="1.0" encoding="utf-8"?>
<p:tagLst xmlns:p="http://schemas.openxmlformats.org/presentationml/2006/main">
  <p:tag name="KSO_WM_BEAUTIFY_FLAG" val=""/>
</p:tagLst>
</file>

<file path=ppt/tags/tag296.xml><?xml version="1.0" encoding="utf-8"?>
<p:tagLst xmlns:p="http://schemas.openxmlformats.org/presentationml/2006/main">
  <p:tag name="KSO_WM_BEAUTIFY_FLAG" val=""/>
</p:tagLst>
</file>

<file path=ppt/tags/tag297.xml><?xml version="1.0" encoding="utf-8"?>
<p:tagLst xmlns:p="http://schemas.openxmlformats.org/presentationml/2006/main">
  <p:tag name="KSO_WM_BEAUTIFY_FLAG" val=""/>
</p:tagLst>
</file>

<file path=ppt/tags/tag298.xml><?xml version="1.0" encoding="utf-8"?>
<p:tagLst xmlns:p="http://schemas.openxmlformats.org/presentationml/2006/main">
  <p:tag name="KSO_WM_BEAUTIFY_FLAG" val=""/>
</p:tagLst>
</file>

<file path=ppt/tags/tag29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"/>
</p:tagLst>
</file>

<file path=ppt/tags/tag301.xml><?xml version="1.0" encoding="utf-8"?>
<p:tagLst xmlns:p="http://schemas.openxmlformats.org/presentationml/2006/main">
  <p:tag name="KSO_WM_BEAUTIFY_FLAG" val=""/>
</p:tagLst>
</file>

<file path=ppt/tags/tag302.xml><?xml version="1.0" encoding="utf-8"?>
<p:tagLst xmlns:p="http://schemas.openxmlformats.org/presentationml/2006/main">
  <p:tag name="KSO_WM_BEAUTIFY_FLAG" val=""/>
</p:tagLst>
</file>

<file path=ppt/tags/tag303.xml><?xml version="1.0" encoding="utf-8"?>
<p:tagLst xmlns:p="http://schemas.openxmlformats.org/presentationml/2006/main">
  <p:tag name="KSO_WM_BEAUTIFY_FLAG" val=""/>
</p:tagLst>
</file>

<file path=ppt/tags/tag304.xml><?xml version="1.0" encoding="utf-8"?>
<p:tagLst xmlns:p="http://schemas.openxmlformats.org/presentationml/2006/main">
  <p:tag name="KSO_WM_BEAUTIFY_FLAG" val=""/>
</p:tagLst>
</file>

<file path=ppt/tags/tag305.xml><?xml version="1.0" encoding="utf-8"?>
<p:tagLst xmlns:p="http://schemas.openxmlformats.org/presentationml/2006/main">
  <p:tag name="KSO_WM_BEAUTIFY_FLAG" val=""/>
</p:tagLst>
</file>

<file path=ppt/tags/tag306.xml><?xml version="1.0" encoding="utf-8"?>
<p:tagLst xmlns:p="http://schemas.openxmlformats.org/presentationml/2006/main">
  <p:tag name="KSO_WM_BEAUTIFY_FLAG" val=""/>
</p:tagLst>
</file>

<file path=ppt/tags/tag307.xml><?xml version="1.0" encoding="utf-8"?>
<p:tagLst xmlns:p="http://schemas.openxmlformats.org/presentationml/2006/main">
  <p:tag name="KSO_WM_BEAUTIFY_FLAG" val=""/>
</p:tagLst>
</file>

<file path=ppt/tags/tag308.xml><?xml version="1.0" encoding="utf-8"?>
<p:tagLst xmlns:p="http://schemas.openxmlformats.org/presentationml/2006/main">
  <p:tag name="KSO_WM_BEAUTIFY_FLAG" val=""/>
</p:tagLst>
</file>

<file path=ppt/tags/tag309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0.xml><?xml version="1.0" encoding="utf-8"?>
<p:tagLst xmlns:p="http://schemas.openxmlformats.org/presentationml/2006/main">
  <p:tag name="KSO_WM_BEAUTIFY_FLAG" val=""/>
</p:tagLst>
</file>

<file path=ppt/tags/tag311.xml><?xml version="1.0" encoding="utf-8"?>
<p:tagLst xmlns:p="http://schemas.openxmlformats.org/presentationml/2006/main">
  <p:tag name="KSO_WM_BEAUTIFY_FLAG" val=""/>
</p:tagLst>
</file>

<file path=ppt/tags/tag312.xml><?xml version="1.0" encoding="utf-8"?>
<p:tagLst xmlns:p="http://schemas.openxmlformats.org/presentationml/2006/main">
  <p:tag name="KSO_WM_BEAUTIFY_FLAG" val=""/>
</p:tagLst>
</file>

<file path=ppt/tags/tag313.xml><?xml version="1.0" encoding="utf-8"?>
<p:tagLst xmlns:p="http://schemas.openxmlformats.org/presentationml/2006/main">
  <p:tag name="KSO_WM_BEAUTIFY_FLAG" val=""/>
</p:tagLst>
</file>

<file path=ppt/tags/tag314.xml><?xml version="1.0" encoding="utf-8"?>
<p:tagLst xmlns:p="http://schemas.openxmlformats.org/presentationml/2006/main">
  <p:tag name="KSO_WM_BEAUTIFY_FLAG" val=""/>
</p:tagLst>
</file>

<file path=ppt/tags/tag315.xml><?xml version="1.0" encoding="utf-8"?>
<p:tagLst xmlns:p="http://schemas.openxmlformats.org/presentationml/2006/main">
  <p:tag name="KSO_WM_BEAUTIFY_FLAG" val=""/>
</p:tagLst>
</file>

<file path=ppt/tags/tag316.xml><?xml version="1.0" encoding="utf-8"?>
<p:tagLst xmlns:p="http://schemas.openxmlformats.org/presentationml/2006/main">
  <p:tag name="KSO_WM_BEAUTIFY_FLAG" val=""/>
</p:tagLst>
</file>

<file path=ppt/tags/tag317.xml><?xml version="1.0" encoding="utf-8"?>
<p:tagLst xmlns:p="http://schemas.openxmlformats.org/presentationml/2006/main">
  <p:tag name="KSO_WM_BEAUTIFY_FLAG" val=""/>
</p:tagLst>
</file>

<file path=ppt/tags/tag318.xml><?xml version="1.0" encoding="utf-8"?>
<p:tagLst xmlns:p="http://schemas.openxmlformats.org/presentationml/2006/main">
  <p:tag name="KSO_WM_BEAUTIFY_FLAG" val=""/>
</p:tagLst>
</file>

<file path=ppt/tags/tag319.xml><?xml version="1.0" encoding="utf-8"?>
<p:tagLst xmlns:p="http://schemas.openxmlformats.org/presentationml/2006/main">
  <p:tag name="KSO_WM_UNIT_TABLE_BEAUTIFY" val="smartTable{4b743b6c-1592-4e70-ac65-271e39187701}"/>
  <p:tag name="TABLE_ENDDRAG_ORIGIN_RECT" val="398*113"/>
  <p:tag name="TABLE_ENDDRAG_RECT" val="88*345*398*113"/>
  <p:tag name="KSO_WM_BEAUTIFY_FLAG" val="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0.xml><?xml version="1.0" encoding="utf-8"?>
<p:tagLst xmlns:p="http://schemas.openxmlformats.org/presentationml/2006/main">
  <p:tag name="KSO_WM_UNIT_TABLE_BEAUTIFY" val="smartTable{4b743b6c-1592-4e70-ac65-271e39187701}"/>
  <p:tag name="TABLE_ENDDRAG_ORIGIN_RECT" val="398*113"/>
  <p:tag name="TABLE_ENDDRAG_RECT" val="88*345*398*113"/>
  <p:tag name="KSO_WM_BEAUTIFY_FLAG" val=""/>
</p:tagLst>
</file>

<file path=ppt/tags/tag321.xml><?xml version="1.0" encoding="utf-8"?>
<p:tagLst xmlns:p="http://schemas.openxmlformats.org/presentationml/2006/main">
  <p:tag name="KSO_WM_BEAUTIFY_FLAG" val=""/>
</p:tagLst>
</file>

<file path=ppt/tags/tag322.xml><?xml version="1.0" encoding="utf-8"?>
<p:tagLst xmlns:p="http://schemas.openxmlformats.org/presentationml/2006/main">
  <p:tag name="KSO_WM_BEAUTIFY_FLAG" val=""/>
</p:tagLst>
</file>

<file path=ppt/tags/tag323.xml><?xml version="1.0" encoding="utf-8"?>
<p:tagLst xmlns:p="http://schemas.openxmlformats.org/presentationml/2006/main">
  <p:tag name="KSO_WM_BEAUTIFY_FLAG" val=""/>
</p:tagLst>
</file>

<file path=ppt/tags/tag324.xml><?xml version="1.0" encoding="utf-8"?>
<p:tagLst xmlns:p="http://schemas.openxmlformats.org/presentationml/2006/main">
  <p:tag name="KSO_WM_UNIT_TEXT_FILL_FORE_SCHEMECOLOR_INDEX_BRIGHTNESS" val="0"/>
  <p:tag name="KSO_WM_UNIT_TEXT_FILL_FORE_SCHEMECOLOR_INDEX" val="13"/>
  <p:tag name="KSO_WM_UNIT_TEXT_FILL_TYPE" val="1"/>
</p:tagLst>
</file>

<file path=ppt/tags/tag3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diagram20208554_1*i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f43db63a1bf644c78865d15c43542aff"/>
  <p:tag name="KSO_WM_UNIT_DECORATE_INFO" val="{&quot;ReferentInfo&quot;:{&quot;Id&quot;:&quot;slide&quot;,&quot;X&quot;:{&quot;Pos&quot;:1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368"/>
  <p:tag name="KSO_WM_TEMPLATE_ASSEMBLE_XID" val="60656e7b4054ed1e2fb7f9b0"/>
  <p:tag name="KSO_WM_TEMPLATE_ASSEMBLE_GROUPID" val="60656e7b4054ed1e2fb7f9b0"/>
</p:tagLst>
</file>

<file path=ppt/tags/tag3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2"/>
  <p:tag name="KSO_WM_UNIT_ID" val="diagram20208554_1*i*2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bfc6aae100d546ff901883ad23056572"/>
  <p:tag name="KSO_WM_UNIT_DECORATE_INFO" val="{&quot;ReferentInfo&quot;:{&quot;Id&quot;:&quot;slide&quot;,&quot;X&quot;:{&quot;Pos&quot;:2},&quot;Y&quot;:{&quot;Pos&quot;:0}},&quot;DecorateInfoX&quot;:{&quot;Pos&quot;:2,&quot;IsAbs&quot;:false},&quot;DecorateInfoY&quot;:{&quot;Pos&quot;:0,&quot;IsAbs&quot;:false},&quot;DecorateInfoW&quot;:{&quot;IsAbs&quot;:false},&quot;DecorateInfoH&quot;:{&quot;IsAbs&quot;:false},&quot;whChangeMode&quot;:1}"/>
  <p:tag name="KSO_WM_CHIP_GROUPID" val="5ef2fbd8f1c417157da4526e"/>
  <p:tag name="KSO_WM_CHIP_XID" val="5ef2fbd8f1c417157da4526f"/>
  <p:tag name="KSO_WM_UNIT_FILL_FORE_SCHEMECOLOR_INDEX_BRIGHTNESS" val="0"/>
  <p:tag name="KSO_WM_UNIT_FILL_FORE_SCHEMECOLOR_INDEX" val="5"/>
  <p:tag name="KSO_WM_UNIT_FILL_TYPE" val="1"/>
  <p:tag name="KSO_WM_UNIT_TEXT_FILL_FORE_SCHEMECOLOR_INDEX_BRIGHTNESS" val="0"/>
  <p:tag name="KSO_WM_UNIT_TEXT_FILL_FORE_SCHEMECOLOR_INDEX" val="14"/>
  <p:tag name="KSO_WM_UNIT_TEXT_FILL_TYPE" val="1"/>
  <p:tag name="KSO_WM_UNIT_VALUE" val="552"/>
  <p:tag name="KSO_WM_TEMPLATE_ASSEMBLE_XID" val="60656e7b4054ed1e2fb7f9b0"/>
  <p:tag name="KSO_WM_TEMPLATE_ASSEMBLE_GROUPID" val="60656e7b4054ed1e2fb7f9b0"/>
</p:tagLst>
</file>

<file path=ppt/tags/tag3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3"/>
  <p:tag name="KSO_WM_UNIT_ID" val="diagram20208554_1*i*3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BLOCK" val="0"/>
  <p:tag name="KSO_WM_UNIT_SM_LIMIT_TYPE" val="2"/>
  <p:tag name="KSO_WM_UNIT_DEC_AREA_ID" val="a6a0d380d3c84389b32c792cbc059315"/>
  <p:tag name="KSO_WM_UNIT_DECORATE_INFO" val="{&quot;DecorateInfoH&quot;:{&quot;IsAbs&quot;:true},&quot;DecorateInfoW&quot;:{&quot;IsAbs&quot;:true},&quot;DecorateInfoX&quot;:{&quot;IsAbs&quot;:true,&quot;Pos&quot;:1},&quot;DecorateInfoY&quot;:{&quot;IsAbs&quot;:true,&quot;Pos&quot;:1},&quot;ReferentInfo&quot;:{&quot;Id&quot;:&quot;942011b3264e4eb884e3c71f9d775995&quot;,&quot;X&quot;:{&quot;Pos&quot;:1},&quot;Y&quot;:{&quot;Pos&quot;:1}},&quot;whChangeMode&quot;:0}"/>
  <p:tag name="KSO_WM_CHIP_GROUPID" val="5ef2fbd8f1c417157da4526e"/>
  <p:tag name="KSO_WM_CHIP_XID" val="5ef2fbd8f1c417157da4526f"/>
  <p:tag name="KSO_WM_UNIT_FILL_FORE_SCHEMECOLOR_INDEX_BRIGHTNESS" val="0"/>
  <p:tag name="KSO_WM_UNIT_FILL_FORE_SCHEMECOLOR_INDEX" val="16"/>
  <p:tag name="KSO_WM_UNIT_FILL_TYPE" val="1"/>
  <p:tag name="KSO_WM_UNIT_SHADOW_SCHEMECOLOR_INDEX_BRIGHTNESS" val="0.05"/>
  <p:tag name="KSO_WM_UNIT_SHADOW_SCHEMECOLOR_INDEX" val="13"/>
  <p:tag name="KSO_WM_UNIT_TEXT_FILL_FORE_SCHEMECOLOR_INDEX_BRIGHTNESS" val="0"/>
  <p:tag name="KSO_WM_UNIT_TEXT_FILL_FORE_SCHEMECOLOR_INDEX" val="14"/>
  <p:tag name="KSO_WM_UNIT_TEXT_FILL_TYPE" val="1"/>
  <p:tag name="KSO_WM_UNIT_VALUE" val="840"/>
  <p:tag name="KSO_WM_TEMPLATE_ASSEMBLE_XID" val="60656e7b4054ed1e2fb7f9b0"/>
  <p:tag name="KSO_WM_TEMPLATE_ASSEMBLE_GROUPID" val="60656e7b4054ed1e2fb7f9b0"/>
</p:tagLst>
</file>

<file path=ppt/tags/tag32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7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diagram20208554_1*a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PRESET_TEXT" val="单击添加大标题"/>
  <p:tag name="KSO_WM_UNIT_DEFAULT_FONT" val="24;44;4"/>
  <p:tag name="KSO_WM_UNIT_BLOCK" val="0"/>
  <p:tag name="KSO_WM_UNIT_SHOW_EDIT_AREA_INDICATION" val="1"/>
  <p:tag name="KSO_WM_CHIP_GROUPID" val="5e7881253197e252a37019b5"/>
  <p:tag name="KSO_WM_CHIP_XID" val="5e7881253197e252a37019b6"/>
  <p:tag name="KSO_WM_UNIT_DEC_AREA_ID" val="0d71182042674dc0a5d49e04d43a0e73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78eea759d7a9433584f0c7428e140b2a"/>
  <p:tag name="KSO_WM_UNIT_SUPPORT_BIG_FONT" val="1"/>
  <p:tag name="KSO_WM_UNIT_TEXT_FILL_FORE_SCHEMECOLOR_INDEX_BRIGHTNESS" val="0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329.xml><?xml version="1.0" encoding="utf-8"?>
<p:tagLst xmlns:p="http://schemas.openxmlformats.org/presentationml/2006/main">
  <p:tag name="KSO_WM_UNIT_TEXT_SUBTYPE" val="a"/>
  <p:tag name="KSO_WM_UNIT_SUBTYPE" val="a"/>
  <p:tag name="KSO_WM_UNIT_PRESET_TEXT" val="单击此处添加正文，文字是您思想的提炼，为了演示发布的良好效果，请言简意赅的阐述您的观点。您的内容已经简明扼要，字字珠玑，但信息却千丝万缕、错综复杂，需要用更多的文字来表述；但请您尽可能提炼思想的精髓，否则容易造成观者的阅读压力，适得其反。正如我们都希望改变世界，希望给别人带去光明，但更多时候我们只需要播下一颗种子，自然有微风吹拂，雨露滋养。恰如其分的表达观点，往往事半功倍。当您的内容到达这个限度时，或许已经不纯粹作用于演示，极大可能运用于阅读领域；无论是传播观点、知识分享还是汇报工作，内容的详尽固然重要，但请一定注意信息框架的清晰，这样才能使内容层次分明，页面简洁易读。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8554_1*f*1"/>
  <p:tag name="KSO_WM_TEMPLATE_CATEGORY" val="diagram"/>
  <p:tag name="KSO_WM_TEMPLATE_INDEX" val="20208554"/>
  <p:tag name="KSO_WM_UNIT_LAYERLEVEL" val="1"/>
  <p:tag name="KSO_WM_TAG_VERSION" val="1.0"/>
  <p:tag name="KSO_WM_BEAUTIFY_FLAG" val="#wm#"/>
  <p:tag name="KSO_WM_UNIT_DEFAULT_FONT" val="14;20;2"/>
  <p:tag name="KSO_WM_UNIT_BLOCK" val="0"/>
  <p:tag name="KSO_WM_UNIT_VALUE" val="360"/>
  <p:tag name="KSO_WM_UNIT_SHOW_EDIT_AREA_INDICATION" val="1"/>
  <p:tag name="KSO_WM_CHIP_GROUPID" val="5e6b05596848fb12bee65ac8"/>
  <p:tag name="KSO_WM_CHIP_XID" val="5e6b05596848fb12bee65aca"/>
  <p:tag name="KSO_WM_UNIT_DEC_AREA_ID" val="942011b3264e4eb884e3c71f9d775995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cm&quot;,&quot;fill_mode&quot;:&quot;full&quot;,&quot;sacle_strategy&quot;:&quot;smart&quot;}"/>
  <p:tag name="KSO_WM_ASSEMBLE_CHIP_INDEX" val="92fc279d9a3f4e33a0de64d87a4b1143"/>
  <p:tag name="KSO_WM_UNIT_SUPPORT_BIG_FONT" val="1"/>
  <p:tag name="KSO_WM_UNIT_SUPPORT_UNIT_TYPE" val="[&quot;l&quot;,&quot;m&quot;,&quot;n&quot;,&quot;o&quot;,&quot;p&quot;,&quot;q&quot;,&quot;r&quot;,&quot;δ&quot;,&quot;ε&quot;,&quot;ζ&quot;,&quot;η&quot;,&quot;d&quot;,&quot;α&quot;,&quot;β&quot;,&quot;θ&quot;]"/>
  <p:tag name="KSO_WM_UNIT_TEXT_FILL_FORE_SCHEMECOLOR_INDEX_BRIGHTNESS" val="0.25"/>
  <p:tag name="KSO_WM_UNIT_TEXT_FILL_FORE_SCHEMECOLOR_INDEX" val="13"/>
  <p:tag name="KSO_WM_UNIT_TEXT_FILL_TYPE" val="1"/>
  <p:tag name="KSO_WM_TEMPLATE_ASSEMBLE_XID" val="60656e7b4054ed1e2fb7f9b0"/>
  <p:tag name="KSO_WM_TEMPLATE_ASSEMBLE_GROUPID" val="60656e7b4054ed1e2fb7f9b0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0.xml><?xml version="1.0" encoding="utf-8"?>
<p:tagLst xmlns:p="http://schemas.openxmlformats.org/presentationml/2006/main">
  <p:tag name="KSO_WM_SLIDE_ID" val="diagram20208554_1"/>
  <p:tag name="KSO_WM_TEMPLATE_SUBCATEGORY" val="21"/>
  <p:tag name="KSO_WM_TEMPLATE_MASTER_TYPE" val="0"/>
  <p:tag name="KSO_WM_TEMPLATE_COLOR_TYPE" val="1"/>
  <p:tag name="KSO_WM_SLIDE_TYPE" val="text"/>
  <p:tag name="KSO_WM_SLIDE_SUBTYPE" val="pureTxt"/>
  <p:tag name="KSO_WM_SLIDE_ITEM_CNT" val="0"/>
  <p:tag name="KSO_WM_SLIDE_INDEX" val="1"/>
  <p:tag name="KSO_WM_SLIDE_SIZE" val="960*540"/>
  <p:tag name="KSO_WM_SLIDE_POSITION" val="0*0"/>
  <p:tag name="KSO_WM_TAG_VERSION" val="1.0"/>
  <p:tag name="KSO_WM_BEAUTIFY_FLAG" val="#wm#"/>
  <p:tag name="KSO_WM_TEMPLATE_CATEGORY" val="diagram"/>
  <p:tag name="KSO_WM_TEMPLATE_INDEX" val="20208554"/>
  <p:tag name="KSO_WM_SLIDE_LAYOUT" val="a_f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1-04-01T15:01:30&quot;,&quot;maxSize&quot;:{&quot;size1&quot;:24.4},&quot;minSize&quot;:{&quot;size1&quot;:22.4},&quot;normalSize&quot;:{&quot;size1&quot;:22.4},&quot;subLayout&quot;:[{&quot;id&quot;:&quot;2021-04-01T15:01:30&quot;,&quot;margin&quot;:{&quot;bottom&quot;:0.0260000042617321,&quot;left&quot;:2.5399999618530273,&quot;right&quot;:9.313000679016113,&quot;top&quot;:2.117000102996826},&quot;type&quot;:0},{&quot;id&quot;:&quot;2021-04-01T15:01:30&quot;,&quot;margin&quot;:{&quot;bottom&quot;:2.9629998207092285,&quot;left&quot;:2.5399999618530273,&quot;right&quot;:2.5399999618530273,&quot;top&quot;:2.0899999141693115},&quot;type&quot;:0}],&quot;type&quot;:0}"/>
  <p:tag name="KSO_WM_SLIDE_BACKGROUND" val="[&quot;general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FILLPROP" val="[[{&quot;text_align&quot;:&quot;lm&quot;,&quot;text_direction&quot;:&quot;horizontal&quot;,&quot;support_big_font&quot;:true,&quot;fill_id&quot;:&quot;a6a0dfab663e44c2ba920b65ae69ae35&quot;,&quot;fill_align&quot;:&quot;lm&quot;,&quot;chip_types&quot;:[&quot;header&quot;]},{&quot;text_align&quot;:&quot;lm&quot;,&quot;text_direction&quot;:&quot;horizontal&quot;,&quot;support_features&quot;:[&quot;collage&quot;,&quot;carousel&quot;],&quot;support_big_font&quot;:true,&quot;fill_id&quot;:&quot;374ccdda6b66494bba78fc484e66cf01&quot;,&quot;fill_align&quot;:&quot;cm&quot;,&quot;chip_types&quot;:[&quot;diagram&quot;,&quot;pictext&quot;,&quot;text&quot;,&quot;picture&quot;,&quot;chart&quot;,&quot;table&quot;,&quot;video&quot;]}]]"/>
  <p:tag name="KSO_WM_CHIP_XID" val="5ef2fbd8f1c417157da4526f"/>
  <p:tag name="KSO_WM_CHIP_DECFILLPROP" val="[]"/>
  <p:tag name="KSO_WM_CHIP_GROUPID" val="5ef2fbd8f1c417157da4526e"/>
  <p:tag name="KSO_WM_SLIDE_BK_DARK_LIGHT" val="2"/>
  <p:tag name="KSO_WM_SLIDE_BACKGROUND_TYPE" val="general"/>
  <p:tag name="KSO_WM_SLIDE_SUPPORT_FEATURE_TYPE" val="0"/>
  <p:tag name="KSO_WM_TEMPLATE_ASSEMBLE_XID" val="60656e7b4054ed1e2fb7f9b0"/>
  <p:tag name="KSO_WM_TEMPLATE_ASSEMBLE_GROUPID" val="60656e7b4054ed1e2fb7f9b0"/>
</p:tagLst>
</file>

<file path=ppt/tags/tag331.xml><?xml version="1.0" encoding="utf-8"?>
<p:tagLst xmlns:p="http://schemas.openxmlformats.org/presentationml/2006/main">
  <p:tag name="KSO_WM_BEAUTIFY_FLAG" val=""/>
</p:tagLst>
</file>

<file path=ppt/tags/tag332.xml><?xml version="1.0" encoding="utf-8"?>
<p:tagLst xmlns:p="http://schemas.openxmlformats.org/presentationml/2006/main">
  <p:tag name="KSO_WM_BEAUTIFY_FLAG" val=""/>
</p:tagLst>
</file>

<file path=ppt/tags/tag333.xml><?xml version="1.0" encoding="utf-8"?>
<p:tagLst xmlns:p="http://schemas.openxmlformats.org/presentationml/2006/main">
  <p:tag name="KSO_WM_BEAUTIFY_FLAG" val="#wm#"/>
  <p:tag name="KSO_WM_TEMPLATE_CATEGORY" val="diagram"/>
  <p:tag name="KSO_WM_TEMPLATE_INDEX" val="20208554"/>
</p:tagLst>
</file>

<file path=ppt/tags/tag334.xml><?xml version="1.0" encoding="utf-8"?>
<p:tagLst xmlns:p="http://schemas.openxmlformats.org/presentationml/2006/main">
  <p:tag name="COMMONDATA" val="eyJoZGlkIjoiNTA0YTY3OThmZGMwNjk5YmZiYTY2YWJlNDc3MzQ1ZDAifQ==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PLACING_PICTURE_USER_VIEWPORT" val="{&quot;height&quot;:1006,&quot;width&quot;:4964}"/>
  <p:tag name="KSO_WM_BEAUTIFY_FLAG" val=""/>
</p:tagLst>
</file>

<file path=ppt/tags/tag6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自定义设计方案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9925</Words>
  <Application>WPS 演示</Application>
  <PresentationFormat>宽屏</PresentationFormat>
  <Paragraphs>570</Paragraphs>
  <Slides>32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32</vt:i4>
      </vt:variant>
    </vt:vector>
  </HeadingPairs>
  <TitlesOfParts>
    <vt:vector size="60" baseType="lpstr">
      <vt:lpstr>Arial</vt:lpstr>
      <vt:lpstr>宋体</vt:lpstr>
      <vt:lpstr>Wingdings</vt:lpstr>
      <vt:lpstr>黑体</vt:lpstr>
      <vt:lpstr>Arial Narrow</vt:lpstr>
      <vt:lpstr>Wingdings</vt:lpstr>
      <vt:lpstr>思源黑體 Medium</vt:lpstr>
      <vt:lpstr>微软雅黑</vt:lpstr>
      <vt:lpstr>Segoe UI</vt:lpstr>
      <vt:lpstr>Symbol</vt:lpstr>
      <vt:lpstr>Microsoft YaHei UI</vt:lpstr>
      <vt:lpstr>Times New Roman</vt:lpstr>
      <vt:lpstr>Cambria Math</vt:lpstr>
      <vt:lpstr>MS Mincho</vt:lpstr>
      <vt:lpstr>ESRI AMFM Electric</vt:lpstr>
      <vt:lpstr>Arial Unicode MS</vt:lpstr>
      <vt:lpstr>等线</vt:lpstr>
      <vt:lpstr>思源黑体 Regular</vt:lpstr>
      <vt:lpstr>等线 Light</vt:lpstr>
      <vt:lpstr>Calibri</vt:lpstr>
      <vt:lpstr>方正仿宋_GB2312</vt:lpstr>
      <vt:lpstr>仿宋</vt:lpstr>
      <vt:lpstr>Yu Gothic UI Light</vt:lpstr>
      <vt:lpstr>Office 主题​​</vt:lpstr>
      <vt:lpstr>自定义设计方案</vt:lpstr>
      <vt:lpstr>1_自定义设计方案</vt:lpstr>
      <vt:lpstr>2_自定义设计方案</vt:lpstr>
      <vt:lpstr>3_自定义设计方案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labig</dc:creator>
  <cp:lastModifiedBy>鹦鹉螺</cp:lastModifiedBy>
  <cp:revision>159</cp:revision>
  <dcterms:created xsi:type="dcterms:W3CDTF">2023-04-10T06:09:00Z</dcterms:created>
  <dcterms:modified xsi:type="dcterms:W3CDTF">2023-11-28T07:06:27Z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143641FB8AA14D73962DBD6706F43AAE_13</vt:lpwstr>
  </property>
  <property fmtid="{D5CDD505-2E9C-101B-9397-08002B2CF9AE}" pid="3" name="KSOProductBuildVer">
    <vt:lpwstr>2052-12.1.0.15712</vt:lpwstr>
  </property>
</Properties>
</file>