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Playfair Display"/>
      <p:regular r:id="rId7"/>
      <p:bold r:id="rId8"/>
      <p:italic r:id="rId9"/>
      <p:boldItalic r:id="rId10"/>
    </p:embeddedFont>
    <p:embeddedFont>
      <p:font typeface="Montserrat"/>
      <p:regular r:id="rId11"/>
      <p:bold r:id="rId12"/>
      <p:italic r:id="rId13"/>
      <p:boldItalic r:id="rId14"/>
    </p:embeddedFont>
    <p:embeddedFont>
      <p:font typeface="Oswald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17" roundtripDataSignature="AMtx7mgwwUB9te3pMvEYKqDJ+lW8GZ+R/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regular.fntdata"/><Relationship Id="rId10" Type="http://schemas.openxmlformats.org/officeDocument/2006/relationships/font" Target="fonts/PlayfairDisplay-boldItalic.fntdata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PlayfairDisplay-italic.fntdata"/><Relationship Id="rId15" Type="http://schemas.openxmlformats.org/officeDocument/2006/relationships/font" Target="fonts/Oswald-regular.fntdata"/><Relationship Id="rId14" Type="http://schemas.openxmlformats.org/officeDocument/2006/relationships/font" Target="fonts/Montserrat-boldItalic.fntdata"/><Relationship Id="rId17" Type="http://customschemas.google.com/relationships/presentationmetadata" Target="metadata"/><Relationship Id="rId16" Type="http://schemas.openxmlformats.org/officeDocument/2006/relationships/font" Target="fonts/Oswa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PlayfairDisplay-regular.fntdata"/><Relationship Id="rId8" Type="http://schemas.openxmlformats.org/officeDocument/2006/relationships/font" Target="fonts/PlayfairDispl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" name="Google Shape;11;p3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" name="Google Shape;12;p3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" name="Google Shape;13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2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4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4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4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5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" name="Google Shape;40;p1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10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10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1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b="0" i="0" sz="18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"/>
          <p:cNvSpPr txBox="1"/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45833"/>
              <a:buNone/>
            </a:pPr>
            <a:r>
              <a:rPr lang="en" sz="2400">
                <a:latin typeface="Avenir"/>
                <a:ea typeface="Avenir"/>
                <a:cs typeface="Avenir"/>
                <a:sym typeface="Avenir"/>
              </a:rPr>
              <a:t>Reinforcement Learning for Rampdown Scenario Design and Active Disruption Avoidance</a:t>
            </a:r>
            <a:r>
              <a:rPr lang="en" sz="2400">
                <a:latin typeface="Avenir"/>
                <a:ea typeface="Avenir"/>
                <a:cs typeface="Avenir"/>
                <a:sym typeface="Avenir"/>
              </a:rPr>
              <a:t> - Allen Wang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9" name="Google Shape;59;p1"/>
          <p:cNvSpPr txBox="1"/>
          <p:nvPr>
            <p:ph idx="1" type="body"/>
          </p:nvPr>
        </p:nvSpPr>
        <p:spPr>
          <a:xfrm>
            <a:off x="299325" y="884000"/>
            <a:ext cx="4605900" cy="37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 fontScale="62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4436"/>
              <a:buNone/>
            </a:pPr>
            <a:r>
              <a:rPr lang="en" sz="1658" u="sng">
                <a:latin typeface="Calibri"/>
                <a:ea typeface="Calibri"/>
                <a:cs typeface="Calibri"/>
                <a:sym typeface="Calibri"/>
              </a:rPr>
              <a:t>Motivations</a:t>
            </a:r>
            <a:endParaRPr sz="1658" u="sng">
              <a:latin typeface="Calibri"/>
              <a:ea typeface="Calibri"/>
              <a:cs typeface="Calibri"/>
              <a:sym typeface="Calibri"/>
            </a:endParaRPr>
          </a:p>
          <a:p>
            <a:pPr indent="-283629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" sz="1386">
                <a:latin typeface="Calibri"/>
                <a:ea typeface="Calibri"/>
                <a:cs typeface="Calibri"/>
                <a:sym typeface="Calibri"/>
              </a:rPr>
              <a:t>Disruptions pose a major risk to burning plasma devices</a:t>
            </a:r>
            <a:endParaRPr sz="1386">
              <a:latin typeface="Calibri"/>
              <a:ea typeface="Calibri"/>
              <a:cs typeface="Calibri"/>
              <a:sym typeface="Calibri"/>
            </a:endParaRPr>
          </a:p>
          <a:p>
            <a:pPr indent="-283629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" sz="1386">
                <a:latin typeface="Calibri"/>
                <a:ea typeface="Calibri"/>
                <a:cs typeface="Calibri"/>
                <a:sym typeface="Calibri"/>
              </a:rPr>
              <a:t>It is desirable to be able to rapidly </a:t>
            </a:r>
            <a:r>
              <a:rPr lang="en" sz="1386">
                <a:latin typeface="Calibri"/>
                <a:ea typeface="Calibri"/>
                <a:cs typeface="Calibri"/>
                <a:sym typeface="Calibri"/>
              </a:rPr>
              <a:t>rampdown</a:t>
            </a:r>
            <a:r>
              <a:rPr lang="en" sz="1386">
                <a:latin typeface="Calibri"/>
                <a:ea typeface="Calibri"/>
                <a:cs typeface="Calibri"/>
                <a:sym typeface="Calibri"/>
              </a:rPr>
              <a:t> the plasma current across a wide range of physics scenarios, while avoiding disruptive limits</a:t>
            </a:r>
            <a:endParaRPr sz="1386"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5714"/>
              <a:buFont typeface="Calibri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rPr lang="en" u="sng">
                <a:latin typeface="Calibri"/>
                <a:ea typeface="Calibri"/>
                <a:cs typeface="Calibri"/>
                <a:sym typeface="Calibri"/>
              </a:rPr>
              <a:t>Results</a:t>
            </a:r>
            <a:endParaRPr u="sng">
              <a:latin typeface="Calibri"/>
              <a:ea typeface="Calibri"/>
              <a:cs typeface="Calibri"/>
              <a:sym typeface="Calibri"/>
            </a:endParaRPr>
          </a:p>
          <a:p>
            <a:pPr indent="-283606" lvl="0" marL="457200" rtl="0" algn="l">
              <a:spcBef>
                <a:spcPts val="120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" sz="1386"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" sz="1386">
                <a:latin typeface="Calibri"/>
                <a:ea typeface="Calibri"/>
                <a:cs typeface="Calibri"/>
                <a:sym typeface="Calibri"/>
              </a:rPr>
              <a:t>e build a differentiable gym environment to apply optimization + RL algorithms to this problem</a:t>
            </a:r>
            <a:endParaRPr sz="1386">
              <a:latin typeface="Calibri"/>
              <a:ea typeface="Calibri"/>
              <a:cs typeface="Calibri"/>
              <a:sym typeface="Calibri"/>
            </a:endParaRPr>
          </a:p>
          <a:p>
            <a:pPr indent="-284162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We demonstrate: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76225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Building a library of rampdown trajectories for different scenarios that can be programmed into am machine like SPARC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76225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Sim-to-sim transfer of the control policy as a first step towards active disruption avoidance experiments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rPr lang="en" u="sng">
                <a:latin typeface="Calibri"/>
                <a:ea typeface="Calibri"/>
                <a:cs typeface="Calibri"/>
                <a:sym typeface="Calibri"/>
              </a:rPr>
              <a:t>Challenges</a:t>
            </a:r>
            <a:endParaRPr u="sng">
              <a:latin typeface="Calibri"/>
              <a:ea typeface="Calibri"/>
              <a:cs typeface="Calibri"/>
              <a:sym typeface="Calibri"/>
            </a:endParaRPr>
          </a:p>
          <a:p>
            <a:pPr indent="-27622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85714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Lots of unmodelled physics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84162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Sim-to-real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transfer will be challenging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5714"/>
              <a:buFont typeface="Calibri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p1"/>
          <p:cNvPicPr preferRelativeResize="0"/>
          <p:nvPr/>
        </p:nvPicPr>
        <p:blipFill rotWithShape="1">
          <a:blip r:embed="rId3">
            <a:alphaModFix/>
          </a:blip>
          <a:srcRect b="0" l="0" r="37343" t="0"/>
          <a:stretch/>
        </p:blipFill>
        <p:spPr>
          <a:xfrm>
            <a:off x="6789725" y="4626500"/>
            <a:ext cx="2166099" cy="4854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"/>
          <p:cNvSpPr txBox="1"/>
          <p:nvPr/>
        </p:nvSpPr>
        <p:spPr>
          <a:xfrm>
            <a:off x="2594700" y="4859975"/>
            <a:ext cx="40533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IAEA Workshop on AI for Accelerating Fusion and Plasma Science, 2023 11/28 – 12/1</a:t>
            </a:r>
            <a:endParaRPr b="0" i="0" sz="8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62" name="Google Shape;62;p1"/>
          <p:cNvCxnSpPr/>
          <p:nvPr/>
        </p:nvCxnSpPr>
        <p:spPr>
          <a:xfrm flipH="1" rot="10800000">
            <a:off x="299325" y="808375"/>
            <a:ext cx="8530500" cy="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3" name="Google Shape;63;p1"/>
          <p:cNvPicPr preferRelativeResize="0"/>
          <p:nvPr/>
        </p:nvPicPr>
        <p:blipFill rotWithShape="1">
          <a:blip r:embed="rId4">
            <a:alphaModFix/>
          </a:blip>
          <a:srcRect b="2362" l="2319" r="2214" t="0"/>
          <a:stretch/>
        </p:blipFill>
        <p:spPr>
          <a:xfrm>
            <a:off x="5504998" y="632127"/>
            <a:ext cx="2602201" cy="186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"/>
          <p:cNvPicPr preferRelativeResize="0"/>
          <p:nvPr/>
        </p:nvPicPr>
        <p:blipFill rotWithShape="1">
          <a:blip r:embed="rId5">
            <a:alphaModFix/>
          </a:blip>
          <a:srcRect b="8326" l="9594" r="6095" t="11769"/>
          <a:stretch/>
        </p:blipFill>
        <p:spPr>
          <a:xfrm>
            <a:off x="5875375" y="2566988"/>
            <a:ext cx="2326724" cy="1992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