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8_181B0EA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Lst>
  <p:sldSz cx="30275213" cy="427672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E3B11A-FE92-B626-282A-6BF1B270F002}" name="Javier Alguacil" initials="JA" userId="2d7cfdee31e76c4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218"/>
    <a:srgbClr val="6FB747"/>
    <a:srgbClr val="115740"/>
    <a:srgbClr val="FFFFFF"/>
    <a:srgbClr val="20A478"/>
    <a:srgbClr val="1F9D73"/>
    <a:srgbClr val="187A59"/>
    <a:srgbClr val="C0C4C2"/>
    <a:srgbClr val="20A075"/>
    <a:srgbClr val="2AD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807" autoAdjust="0"/>
  </p:normalViewPr>
  <p:slideViewPr>
    <p:cSldViewPr snapToGrid="0">
      <p:cViewPr>
        <p:scale>
          <a:sx n="25" d="100"/>
          <a:sy n="25" d="100"/>
        </p:scale>
        <p:origin x="301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omments/modernComment_108_181B0EA2.xml><?xml version="1.0" encoding="utf-8"?>
<p188:cmLst xmlns:a="http://schemas.openxmlformats.org/drawingml/2006/main" xmlns:r="http://schemas.openxmlformats.org/officeDocument/2006/relationships" xmlns:p188="http://schemas.microsoft.com/office/powerpoint/2018/8/main">
  <p188:cm id="{AB523390-BE51-4F7B-A42C-C49073890ADF}" authorId="{43E3B11A-FE92-B626-282A-6BF1B270F002}" status="resolved" created="2023-11-22T09:03:23.595" complete="100000">
    <ac:txMkLst xmlns:ac="http://schemas.microsoft.com/office/drawing/2013/main/command">
      <pc:docMk xmlns:pc="http://schemas.microsoft.com/office/powerpoint/2013/main/command"/>
      <pc:sldMk xmlns:pc="http://schemas.microsoft.com/office/powerpoint/2013/main/command" cId="404426402" sldId="264"/>
      <ac:spMk id="1054" creationId="{C74DEDEB-5B2B-34B2-87AA-8481AE7178B5}"/>
      <ac:txMk cp="131">
        <ac:context len="146" hash="83529349"/>
      </ac:txMk>
    </ac:txMkLst>
    <p188:pos x="15057331" y="491653"/>
    <p188:txBody>
      <a:bodyPr/>
      <a:lstStyle/>
      <a:p>
        <a:r>
          <a:rPr lang="en-US"/>
          <a:t>Esto no lo veo correcto.
No modelas la fisica del modelo como un rayo de "luz".  Que es lo que se entiende de esta frase. 
Para evaluar la ecuacion de la derecha necesitas calcular B,mu, y r. Lo cual solo requiere de calcular un rayo entre la fuente y el tally. </a:t>
        </a:r>
      </a:p>
    </p188:txBody>
  </p188:cm>
  <p188:cm id="{4E23AE25-62C5-4D52-BD09-8547C9EB20C4}" authorId="{43E3B11A-FE92-B626-282A-6BF1B270F002}" status="resolved" created="2023-11-22T09:06:59.307" complete="100000">
    <ac:txMkLst xmlns:ac="http://schemas.microsoft.com/office/drawing/2013/main/command">
      <pc:docMk xmlns:pc="http://schemas.microsoft.com/office/powerpoint/2013/main/command"/>
      <pc:sldMk xmlns:pc="http://schemas.microsoft.com/office/powerpoint/2013/main/command" cId="404426402" sldId="264"/>
      <ac:graphicFrameMk id="1119" creationId="{EDDEB9D7-0856-A2AE-FF7A-5F7992DF77E6}"/>
      <ac:tblMk/>
      <ac:tcMk rowId="2560499520" colId="569996984"/>
      <ac:txMk cp="0" len="9">
        <ac:context len="10" hash="1105358326"/>
      </ac:txMk>
    </ac:txMkLst>
    <p188:txBody>
      <a:bodyPr/>
      <a:lstStyle/>
      <a:p>
        <a:r>
          <a:rPr lang="en-US"/>
          <a:t>Yo resaltaría que permite el calculo en tiempo real. Y puede que tambien lo pusiera en características arriba.</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6999180"/>
            <a:ext cx="25733931" cy="14889339"/>
          </a:xfrm>
        </p:spPr>
        <p:txBody>
          <a:bodyPr anchor="b"/>
          <a:lstStyle>
            <a:lvl1pPr algn="ctr">
              <a:defRPr sz="1986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4402" y="22462709"/>
            <a:ext cx="22706410" cy="10325516"/>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ACA0DB-59A2-40B0-9FA6-487AB17C07D6}"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83570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ACA0DB-59A2-40B0-9FA6-487AB17C07D6}"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65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6960"/>
            <a:ext cx="6528093" cy="3624326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81423" y="2276960"/>
            <a:ext cx="19205838" cy="3624326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ACA0DB-59A2-40B0-9FA6-487AB17C07D6}"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249395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ACA0DB-59A2-40B0-9FA6-487AB17C07D6}"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79992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62125"/>
            <a:ext cx="26112371" cy="17789985"/>
          </a:xfrm>
        </p:spPr>
        <p:txBody>
          <a:bodyPr anchor="b"/>
          <a:lstStyle>
            <a:lvl1pPr>
              <a:defRPr sz="1986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5654" y="28620410"/>
            <a:ext cx="26112371" cy="9355333"/>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ACA0DB-59A2-40B0-9FA6-487AB17C07D6}"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03814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81421" y="11384800"/>
            <a:ext cx="12866966" cy="2713542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26826" y="11384800"/>
            <a:ext cx="12866966" cy="2713542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ACA0DB-59A2-40B0-9FA6-487AB17C07D6}"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18334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6970"/>
            <a:ext cx="26112371" cy="826635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5368" y="10483919"/>
            <a:ext cx="12807832" cy="513800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4" name="Content Placeholder 3"/>
          <p:cNvSpPr>
            <a:spLocks noGrp="1"/>
          </p:cNvSpPr>
          <p:nvPr>
            <p:ph sz="half" idx="2"/>
          </p:nvPr>
        </p:nvSpPr>
        <p:spPr>
          <a:xfrm>
            <a:off x="2085368" y="15621926"/>
            <a:ext cx="12807832" cy="22977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26828" y="10483919"/>
            <a:ext cx="12870909" cy="5138007"/>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s-ES"/>
              <a:t>Haga clic para modificar los estilos de texto del patrón</a:t>
            </a:r>
          </a:p>
        </p:txBody>
      </p:sp>
      <p:sp>
        <p:nvSpPr>
          <p:cNvPr id="6" name="Content Placeholder 5"/>
          <p:cNvSpPr>
            <a:spLocks noGrp="1"/>
          </p:cNvSpPr>
          <p:nvPr>
            <p:ph sz="quarter" idx="4"/>
          </p:nvPr>
        </p:nvSpPr>
        <p:spPr>
          <a:xfrm>
            <a:off x="15326828" y="15621926"/>
            <a:ext cx="12870909" cy="22977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ACA0DB-59A2-40B0-9FA6-487AB17C07D6}" type="datetimeFigureOut">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17906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ACA0DB-59A2-40B0-9FA6-487AB17C07D6}" type="datetimeFigureOut">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736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CA0DB-59A2-40B0-9FA6-487AB17C07D6}" type="datetimeFigureOut">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6440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1150"/>
            <a:ext cx="9764544" cy="9979025"/>
          </a:xfrm>
        </p:spPr>
        <p:txBody>
          <a:bodyPr anchor="b"/>
          <a:lstStyle>
            <a:lvl1pPr>
              <a:defRPr sz="10595"/>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70909" y="6157701"/>
            <a:ext cx="15326827" cy="30392467"/>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5364" y="12830175"/>
            <a:ext cx="9764544" cy="23769486"/>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ACA0DB-59A2-40B0-9FA6-487AB17C07D6}"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358328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1150"/>
            <a:ext cx="9764544" cy="9979025"/>
          </a:xfrm>
        </p:spPr>
        <p:txBody>
          <a:bodyPr anchor="b"/>
          <a:lstStyle>
            <a:lvl1pPr>
              <a:defRPr sz="1059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70909" y="6157701"/>
            <a:ext cx="15326827" cy="30392467"/>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5364" y="12830175"/>
            <a:ext cx="9764544" cy="23769486"/>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ACA0DB-59A2-40B0-9FA6-487AB17C07D6}"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550F2E-9840-48F1-A346-5B79E2771961}" type="slidenum">
              <a:rPr lang="en-GB" smtClean="0"/>
              <a:t>‹#›</a:t>
            </a:fld>
            <a:endParaRPr lang="en-GB"/>
          </a:p>
        </p:txBody>
      </p:sp>
    </p:spTree>
    <p:extLst>
      <p:ext uri="{BB962C8B-B14F-4D97-AF65-F5344CB8AC3E}">
        <p14:creationId xmlns:p14="http://schemas.microsoft.com/office/powerpoint/2010/main" val="267692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6970"/>
            <a:ext cx="26112371" cy="826635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1421" y="11384800"/>
            <a:ext cx="26112371" cy="27135427"/>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2081421" y="39638914"/>
            <a:ext cx="6811923" cy="2276960"/>
          </a:xfrm>
          <a:prstGeom prst="rect">
            <a:avLst/>
          </a:prstGeom>
        </p:spPr>
        <p:txBody>
          <a:bodyPr vert="horz" lIns="91440" tIns="45720" rIns="91440" bIns="45720" rtlCol="0" anchor="ctr"/>
          <a:lstStyle>
            <a:lvl1pPr algn="l">
              <a:defRPr sz="3973">
                <a:solidFill>
                  <a:schemeClr val="tx1">
                    <a:tint val="75000"/>
                  </a:schemeClr>
                </a:solidFill>
                <a:latin typeface="Tenorite" panose="00000500000000000000" pitchFamily="2" charset="0"/>
              </a:defRPr>
            </a:lvl1pPr>
          </a:lstStyle>
          <a:p>
            <a:fld id="{52ACA0DB-59A2-40B0-9FA6-487AB17C07D6}" type="datetimeFigureOut">
              <a:rPr lang="en-GB" smtClean="0"/>
              <a:pPr/>
              <a:t>23/11/2023</a:t>
            </a:fld>
            <a:endParaRPr lang="en-GB" dirty="0"/>
          </a:p>
        </p:txBody>
      </p:sp>
      <p:sp>
        <p:nvSpPr>
          <p:cNvPr id="5" name="Footer Placeholder 4"/>
          <p:cNvSpPr>
            <a:spLocks noGrp="1"/>
          </p:cNvSpPr>
          <p:nvPr>
            <p:ph type="ftr" sz="quarter" idx="3"/>
          </p:nvPr>
        </p:nvSpPr>
        <p:spPr>
          <a:xfrm>
            <a:off x="10028665" y="39638914"/>
            <a:ext cx="10217884" cy="2276960"/>
          </a:xfrm>
          <a:prstGeom prst="rect">
            <a:avLst/>
          </a:prstGeom>
        </p:spPr>
        <p:txBody>
          <a:bodyPr vert="horz" lIns="91440" tIns="45720" rIns="91440" bIns="45720" rtlCol="0" anchor="ctr"/>
          <a:lstStyle>
            <a:lvl1pPr algn="ctr">
              <a:defRPr sz="3973">
                <a:solidFill>
                  <a:schemeClr val="tx1">
                    <a:tint val="75000"/>
                  </a:schemeClr>
                </a:solidFill>
                <a:latin typeface="Tenorite" panose="00000500000000000000" pitchFamily="2" charset="0"/>
              </a:defRPr>
            </a:lvl1pPr>
          </a:lstStyle>
          <a:p>
            <a:endParaRPr lang="en-GB" dirty="0"/>
          </a:p>
        </p:txBody>
      </p:sp>
      <p:sp>
        <p:nvSpPr>
          <p:cNvPr id="6" name="Slide Number Placeholder 5"/>
          <p:cNvSpPr>
            <a:spLocks noGrp="1"/>
          </p:cNvSpPr>
          <p:nvPr>
            <p:ph type="sldNum" sz="quarter" idx="4"/>
          </p:nvPr>
        </p:nvSpPr>
        <p:spPr>
          <a:xfrm>
            <a:off x="21381869" y="39638914"/>
            <a:ext cx="6811923" cy="2276960"/>
          </a:xfrm>
          <a:prstGeom prst="rect">
            <a:avLst/>
          </a:prstGeom>
        </p:spPr>
        <p:txBody>
          <a:bodyPr vert="horz" lIns="91440" tIns="45720" rIns="91440" bIns="45720" rtlCol="0" anchor="ctr"/>
          <a:lstStyle>
            <a:lvl1pPr algn="r">
              <a:defRPr sz="3973">
                <a:solidFill>
                  <a:schemeClr val="tx1">
                    <a:tint val="75000"/>
                  </a:schemeClr>
                </a:solidFill>
                <a:latin typeface="Tenorite" panose="00000500000000000000" pitchFamily="2" charset="0"/>
              </a:defRPr>
            </a:lvl1pPr>
          </a:lstStyle>
          <a:p>
            <a:fld id="{03550F2E-9840-48F1-A346-5B79E2771961}" type="slidenum">
              <a:rPr lang="en-GB" smtClean="0"/>
              <a:pPr/>
              <a:t>‹#›</a:t>
            </a:fld>
            <a:endParaRPr lang="en-GB" dirty="0"/>
          </a:p>
        </p:txBody>
      </p:sp>
    </p:spTree>
    <p:extLst>
      <p:ext uri="{BB962C8B-B14F-4D97-AF65-F5344CB8AC3E}">
        <p14:creationId xmlns:p14="http://schemas.microsoft.com/office/powerpoint/2010/main" val="627687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Tenorite" panose="00000500000000000000" pitchFamily="2" charset="0"/>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Tenorite" panose="00000500000000000000" pitchFamily="2" charset="0"/>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Tenorite" panose="00000500000000000000" pitchFamily="2" charset="0"/>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Tenorite" panose="00000500000000000000" pitchFamily="2" charset="0"/>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Tenorite" panose="00000500000000000000" pitchFamily="2" charset="0"/>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sv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microsoft.com/office/2018/10/relationships/comments" Target="../comments/modernComment_108_181B0EA2.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svg"/><Relationship Id="rId27" Type="http://schemas.openxmlformats.org/officeDocument/2006/relationships/image" Target="../media/image24.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15B324-AE5F-6522-162B-F8AE7EA0EC53}"/>
              </a:ext>
            </a:extLst>
          </p:cNvPr>
          <p:cNvPicPr>
            <a:picLocks noChangeAspect="1"/>
          </p:cNvPicPr>
          <p:nvPr/>
        </p:nvPicPr>
        <p:blipFill>
          <a:blip r:embed="rId3"/>
          <a:stretch>
            <a:fillRect/>
          </a:stretch>
        </p:blipFill>
        <p:spPr>
          <a:xfrm>
            <a:off x="24387002" y="15237845"/>
            <a:ext cx="5335003" cy="5115585"/>
          </a:xfrm>
          <a:prstGeom prst="rect">
            <a:avLst/>
          </a:prstGeom>
        </p:spPr>
      </p:pic>
      <p:pic>
        <p:nvPicPr>
          <p:cNvPr id="1126" name="Picture 1125" descr="A graph of error&#10;&#10;Description automatically generated">
            <a:extLst>
              <a:ext uri="{FF2B5EF4-FFF2-40B4-BE49-F238E27FC236}">
                <a16:creationId xmlns:a16="http://schemas.microsoft.com/office/drawing/2014/main" id="{8E98C619-F9CD-F032-4101-A7DDEDD0C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6511" y="36384584"/>
            <a:ext cx="8002190" cy="6001642"/>
          </a:xfrm>
          <a:prstGeom prst="rect">
            <a:avLst/>
          </a:prstGeom>
        </p:spPr>
      </p:pic>
      <p:pic>
        <p:nvPicPr>
          <p:cNvPr id="1110" name="Picture 1109" descr="A graph of a test set error distribution&#10;&#10;Description automatically generated">
            <a:extLst>
              <a:ext uri="{FF2B5EF4-FFF2-40B4-BE49-F238E27FC236}">
                <a16:creationId xmlns:a16="http://schemas.microsoft.com/office/drawing/2014/main" id="{376E769D-3FC5-B9D3-9554-8C44930D1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409" y="24399795"/>
            <a:ext cx="6954876" cy="5216669"/>
          </a:xfrm>
          <a:prstGeom prst="rect">
            <a:avLst/>
          </a:prstGeom>
        </p:spPr>
      </p:pic>
      <p:sp>
        <p:nvSpPr>
          <p:cNvPr id="21" name="Rectangle: Rounded Corners 20">
            <a:extLst>
              <a:ext uri="{FF2B5EF4-FFF2-40B4-BE49-F238E27FC236}">
                <a16:creationId xmlns:a16="http://schemas.microsoft.com/office/drawing/2014/main" id="{BB4834E0-5107-5218-CC49-8C674886CB10}"/>
              </a:ext>
            </a:extLst>
          </p:cNvPr>
          <p:cNvSpPr/>
          <p:nvPr/>
        </p:nvSpPr>
        <p:spPr>
          <a:xfrm>
            <a:off x="17621541" y="12366170"/>
            <a:ext cx="11402504" cy="1463613"/>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7035AD13-A8BA-3245-3853-B85391025A4E}"/>
              </a:ext>
            </a:extLst>
          </p:cNvPr>
          <p:cNvSpPr/>
          <p:nvPr/>
        </p:nvSpPr>
        <p:spPr>
          <a:xfrm>
            <a:off x="662204" y="5471281"/>
            <a:ext cx="29109591" cy="8537203"/>
          </a:xfrm>
          <a:prstGeom prst="roundRect">
            <a:avLst>
              <a:gd name="adj" fmla="val 154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2" name="Rectangle: Top Corners One Rounded and One Snipped 1">
            <a:extLst>
              <a:ext uri="{FF2B5EF4-FFF2-40B4-BE49-F238E27FC236}">
                <a16:creationId xmlns:a16="http://schemas.microsoft.com/office/drawing/2014/main" id="{F868375C-D591-9E7D-CF96-9FBC0E05D6E6}"/>
              </a:ext>
            </a:extLst>
          </p:cNvPr>
          <p:cNvSpPr/>
          <p:nvPr/>
        </p:nvSpPr>
        <p:spPr>
          <a:xfrm>
            <a:off x="23221355" y="869527"/>
            <a:ext cx="1847568" cy="712178"/>
          </a:xfrm>
          <a:prstGeom prst="snipRoundRect">
            <a:avLst>
              <a:gd name="adj1" fmla="val 16667"/>
              <a:gd name="adj2" fmla="val 34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3" name="Rectangle 2">
            <a:extLst>
              <a:ext uri="{FF2B5EF4-FFF2-40B4-BE49-F238E27FC236}">
                <a16:creationId xmlns:a16="http://schemas.microsoft.com/office/drawing/2014/main" id="{3D76E85F-C4D9-DF6C-DE10-D6F582E2FE41}"/>
              </a:ext>
            </a:extLst>
          </p:cNvPr>
          <p:cNvSpPr/>
          <p:nvPr/>
        </p:nvSpPr>
        <p:spPr>
          <a:xfrm>
            <a:off x="0" y="-1"/>
            <a:ext cx="30275213" cy="438404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30" name="Text Placeholder 5">
            <a:extLst>
              <a:ext uri="{FF2B5EF4-FFF2-40B4-BE49-F238E27FC236}">
                <a16:creationId xmlns:a16="http://schemas.microsoft.com/office/drawing/2014/main" id="{C5740916-C120-EBA5-131D-09E707320371}"/>
              </a:ext>
            </a:extLst>
          </p:cNvPr>
          <p:cNvSpPr txBox="1"/>
          <p:nvPr/>
        </p:nvSpPr>
        <p:spPr>
          <a:xfrm>
            <a:off x="2952750" y="-51375"/>
            <a:ext cx="24495410" cy="2733632"/>
          </a:xfrm>
          <a:prstGeom prst="rect">
            <a:avLst/>
          </a:prstGeom>
        </p:spPr>
        <p:txBody>
          <a:bodyPr lIns="0" tIns="0" rIns="0" bIns="0" anchor="ctr">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852110">
              <a:spcBef>
                <a:spcPct val="20000"/>
              </a:spcBef>
              <a:defRPr/>
            </a:pPr>
            <a:r>
              <a:rPr lang="en-US" sz="6600" b="1" dirty="0">
                <a:solidFill>
                  <a:schemeClr val="bg1"/>
                </a:solidFill>
                <a:latin typeface="Tenorite" panose="00000500000000000000" pitchFamily="2" charset="0"/>
              </a:rPr>
              <a:t>Introducing NACARTE: </a:t>
            </a:r>
          </a:p>
          <a:p>
            <a:pPr algn="ctr" defTabSz="2852110">
              <a:spcBef>
                <a:spcPct val="20000"/>
              </a:spcBef>
              <a:defRPr/>
            </a:pPr>
            <a:r>
              <a:rPr lang="en-US" sz="6600" b="1" dirty="0">
                <a:solidFill>
                  <a:schemeClr val="bg1"/>
                </a:solidFill>
                <a:latin typeface="Tenorite" panose="00000500000000000000" pitchFamily="2" charset="0"/>
              </a:rPr>
              <a:t>Neural Network Assisted CAD-based Real Time dose-Estimator</a:t>
            </a:r>
          </a:p>
        </p:txBody>
      </p:sp>
      <p:pic>
        <p:nvPicPr>
          <p:cNvPr id="9" name="Picture 8" descr="A blue symbol with a black background&#10;&#10;Description automatically generated">
            <a:extLst>
              <a:ext uri="{FF2B5EF4-FFF2-40B4-BE49-F238E27FC236}">
                <a16:creationId xmlns:a16="http://schemas.microsoft.com/office/drawing/2014/main" id="{3E746821-4FAF-428B-8E74-33329604D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 y="504142"/>
            <a:ext cx="2081389" cy="2578237"/>
          </a:xfrm>
          <a:prstGeom prst="rect">
            <a:avLst/>
          </a:prstGeom>
        </p:spPr>
      </p:pic>
      <p:pic>
        <p:nvPicPr>
          <p:cNvPr id="11" name="Picture 10" descr="A green square with white text&#10;&#10;Description automatically generated">
            <a:extLst>
              <a:ext uri="{FF2B5EF4-FFF2-40B4-BE49-F238E27FC236}">
                <a16:creationId xmlns:a16="http://schemas.microsoft.com/office/drawing/2014/main" id="{09C8AE24-D081-D86C-A79B-95C2958A3E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906" y="504142"/>
            <a:ext cx="2347853" cy="2347853"/>
          </a:xfrm>
          <a:prstGeom prst="rect">
            <a:avLst/>
          </a:prstGeom>
        </p:spPr>
      </p:pic>
      <p:sp>
        <p:nvSpPr>
          <p:cNvPr id="4" name="TextBox 3">
            <a:extLst>
              <a:ext uri="{FF2B5EF4-FFF2-40B4-BE49-F238E27FC236}">
                <a16:creationId xmlns:a16="http://schemas.microsoft.com/office/drawing/2014/main" id="{4EDBC6FC-B179-2B2D-AF63-187309CA9687}"/>
              </a:ext>
            </a:extLst>
          </p:cNvPr>
          <p:cNvSpPr txBox="1"/>
          <p:nvPr/>
        </p:nvSpPr>
        <p:spPr>
          <a:xfrm>
            <a:off x="2861858" y="2619286"/>
            <a:ext cx="24369712" cy="1654107"/>
          </a:xfrm>
          <a:prstGeom prst="rect">
            <a:avLst/>
          </a:prstGeom>
          <a:noFill/>
        </p:spPr>
        <p:txBody>
          <a:bodyPr wrap="square">
            <a:spAutoFit/>
          </a:bodyPr>
          <a:lstStyle/>
          <a:p>
            <a:pPr marR="6350" indent="120015" algn="ctr">
              <a:lnSpc>
                <a:spcPct val="107000"/>
              </a:lnSpc>
              <a:spcAft>
                <a:spcPts val="840"/>
              </a:spcAft>
            </a:pPr>
            <a:r>
              <a:rPr lang="en-US" sz="2800" kern="100" dirty="0">
                <a:solidFill>
                  <a:schemeClr val="bg1"/>
                </a:solidFill>
                <a:effectLst/>
                <a:latin typeface="Tenorite" panose="00000500000000000000" pitchFamily="2" charset="0"/>
                <a:ea typeface="Calibri" panose="020F0502020204030204" pitchFamily="34" charset="0"/>
              </a:rPr>
              <a:t>Mario </a:t>
            </a:r>
            <a:r>
              <a:rPr lang="en-US" sz="2800" kern="100" dirty="0" err="1">
                <a:solidFill>
                  <a:schemeClr val="bg1"/>
                </a:solidFill>
                <a:effectLst/>
                <a:latin typeface="Tenorite" panose="00000500000000000000" pitchFamily="2" charset="0"/>
                <a:ea typeface="Calibri" panose="020F0502020204030204" pitchFamily="34" charset="0"/>
              </a:rPr>
              <a:t>Belotti</a:t>
            </a:r>
            <a:r>
              <a:rPr lang="en-US" sz="2800" kern="100" baseline="30000" dirty="0" err="1">
                <a:solidFill>
                  <a:schemeClr val="bg1"/>
                </a:solidFill>
                <a:effectLst/>
                <a:latin typeface="Tenorite" panose="00000500000000000000" pitchFamily="2" charset="0"/>
                <a:ea typeface="Calibri" panose="020F0502020204030204" pitchFamily="34" charset="0"/>
              </a:rPr>
              <a:t>a</a:t>
            </a:r>
            <a:r>
              <a:rPr lang="en-US" sz="2800" kern="100" dirty="0">
                <a:solidFill>
                  <a:schemeClr val="bg1"/>
                </a:solidFill>
                <a:effectLst/>
                <a:latin typeface="Tenorite" panose="00000500000000000000" pitchFamily="2" charset="0"/>
                <a:ea typeface="Calibri" panose="020F0502020204030204" pitchFamily="34" charset="0"/>
              </a:rPr>
              <a:t>, Javier </a:t>
            </a:r>
            <a:r>
              <a:rPr lang="en-US" sz="2800" kern="100" dirty="0" err="1">
                <a:solidFill>
                  <a:schemeClr val="bg1"/>
                </a:solidFill>
                <a:effectLst/>
                <a:latin typeface="Tenorite" panose="00000500000000000000" pitchFamily="2" charset="0"/>
                <a:ea typeface="Calibri" panose="020F0502020204030204" pitchFamily="34" charset="0"/>
              </a:rPr>
              <a:t>Aguacil</a:t>
            </a:r>
            <a:r>
              <a:rPr lang="en-US" sz="2800" kern="100" baseline="30000" dirty="0" err="1">
                <a:solidFill>
                  <a:schemeClr val="bg1"/>
                </a:solidFill>
                <a:effectLst/>
                <a:latin typeface="Tenorite" panose="00000500000000000000" pitchFamily="2" charset="0"/>
                <a:ea typeface="Calibri" panose="020F0502020204030204" pitchFamily="34" charset="0"/>
              </a:rPr>
              <a:t>a,b</a:t>
            </a:r>
            <a:r>
              <a:rPr lang="en-US" sz="2800" kern="100" dirty="0">
                <a:solidFill>
                  <a:schemeClr val="bg1"/>
                </a:solidFill>
                <a:effectLst/>
                <a:latin typeface="Tenorite" panose="00000500000000000000" pitchFamily="2" charset="0"/>
                <a:ea typeface="Calibri" panose="020F0502020204030204" pitchFamily="34" charset="0"/>
              </a:rPr>
              <a:t>, Rafael </a:t>
            </a:r>
            <a:r>
              <a:rPr lang="en-US" sz="2800" kern="100" dirty="0" err="1">
                <a:solidFill>
                  <a:schemeClr val="bg1"/>
                </a:solidFill>
                <a:effectLst/>
                <a:latin typeface="Tenorite" panose="00000500000000000000" pitchFamily="2" charset="0"/>
                <a:ea typeface="Calibri" panose="020F0502020204030204" pitchFamily="34" charset="0"/>
              </a:rPr>
              <a:t>Juarez</a:t>
            </a:r>
            <a:r>
              <a:rPr lang="en-US" sz="2800" kern="100" baseline="30000" dirty="0" err="1">
                <a:solidFill>
                  <a:schemeClr val="bg1"/>
                </a:solidFill>
                <a:effectLst/>
                <a:latin typeface="Tenorite" panose="00000500000000000000" pitchFamily="2" charset="0"/>
                <a:ea typeface="Calibri" panose="020F0502020204030204" pitchFamily="34" charset="0"/>
              </a:rPr>
              <a:t>a</a:t>
            </a:r>
            <a:r>
              <a:rPr lang="en-US" sz="2800" kern="100" dirty="0">
                <a:solidFill>
                  <a:schemeClr val="bg1"/>
                </a:solidFill>
                <a:effectLst/>
                <a:latin typeface="Tenorite" panose="00000500000000000000" pitchFamily="2" charset="0"/>
                <a:ea typeface="Calibri" panose="020F0502020204030204" pitchFamily="34" charset="0"/>
              </a:rPr>
              <a:t>, Javier </a:t>
            </a:r>
            <a:r>
              <a:rPr lang="en-US" sz="2800" kern="100" dirty="0" err="1">
                <a:solidFill>
                  <a:schemeClr val="bg1"/>
                </a:solidFill>
                <a:effectLst/>
                <a:latin typeface="Tenorite" panose="00000500000000000000" pitchFamily="2" charset="0"/>
                <a:ea typeface="Calibri" panose="020F0502020204030204" pitchFamily="34" charset="0"/>
              </a:rPr>
              <a:t>Sanz</a:t>
            </a:r>
            <a:r>
              <a:rPr lang="en-US" sz="2800" kern="100" baseline="30000" dirty="0" err="1">
                <a:solidFill>
                  <a:schemeClr val="bg1"/>
                </a:solidFill>
                <a:effectLst/>
                <a:latin typeface="Tenorite" panose="00000500000000000000" pitchFamily="2" charset="0"/>
                <a:ea typeface="Calibri" panose="020F0502020204030204" pitchFamily="34" charset="0"/>
              </a:rPr>
              <a:t>a</a:t>
            </a:r>
            <a:endParaRPr lang="en-US" sz="2800" kern="100" baseline="30000" dirty="0">
              <a:solidFill>
                <a:schemeClr val="bg1"/>
              </a:solidFill>
              <a:effectLst/>
              <a:latin typeface="Tenorite" panose="00000500000000000000" pitchFamily="2" charset="0"/>
              <a:ea typeface="Calibri" panose="020F0502020204030204" pitchFamily="34" charset="0"/>
            </a:endParaRPr>
          </a:p>
          <a:p>
            <a:pPr marR="6350" indent="120015" algn="ctr">
              <a:lnSpc>
                <a:spcPct val="107000"/>
              </a:lnSpc>
              <a:spcAft>
                <a:spcPts val="840"/>
              </a:spcAft>
            </a:pPr>
            <a:r>
              <a:rPr lang="en-US" sz="2800" i="1" kern="100" baseline="30000" dirty="0" err="1">
                <a:solidFill>
                  <a:schemeClr val="bg1"/>
                </a:solidFill>
                <a:effectLst/>
                <a:latin typeface="Tenorite" panose="00000500000000000000" pitchFamily="2" charset="0"/>
                <a:ea typeface="Calibri" panose="020F0502020204030204" pitchFamily="34" charset="0"/>
              </a:rPr>
              <a:t>a</a:t>
            </a:r>
            <a:r>
              <a:rPr lang="en-US" sz="2800" i="1" kern="100" dirty="0" err="1">
                <a:solidFill>
                  <a:schemeClr val="bg1"/>
                </a:solidFill>
                <a:effectLst/>
                <a:latin typeface="Tenorite" panose="00000500000000000000" pitchFamily="2" charset="0"/>
                <a:ea typeface="Calibri" panose="020F0502020204030204" pitchFamily="34" charset="0"/>
              </a:rPr>
              <a:t>UNED</a:t>
            </a:r>
            <a:r>
              <a:rPr lang="en-US" sz="2800" i="1" kern="100" dirty="0">
                <a:solidFill>
                  <a:schemeClr val="bg1"/>
                </a:solidFill>
                <a:effectLst/>
                <a:latin typeface="Tenorite" panose="00000500000000000000" pitchFamily="2" charset="0"/>
                <a:ea typeface="Calibri" panose="020F0502020204030204" pitchFamily="34" charset="0"/>
              </a:rPr>
              <a:t>, Calle de Juan del Rosal 12, Madrid, 28040, Spain, Madrid</a:t>
            </a:r>
          </a:p>
          <a:p>
            <a:pPr marR="6350" indent="120015" algn="ctr">
              <a:lnSpc>
                <a:spcPct val="107000"/>
              </a:lnSpc>
              <a:spcAft>
                <a:spcPts val="840"/>
              </a:spcAft>
            </a:pPr>
            <a:r>
              <a:rPr lang="en-US" sz="2800" i="1" kern="100" baseline="30000" dirty="0">
                <a:solidFill>
                  <a:schemeClr val="bg1"/>
                </a:solidFill>
                <a:effectLst/>
                <a:latin typeface="Tenorite" panose="00000500000000000000" pitchFamily="2" charset="0"/>
                <a:ea typeface="Calibri" panose="020F0502020204030204" pitchFamily="34" charset="0"/>
              </a:rPr>
              <a:t>b </a:t>
            </a:r>
            <a:r>
              <a:rPr lang="en-US" sz="2800" i="1" kern="100" dirty="0">
                <a:solidFill>
                  <a:schemeClr val="bg1"/>
                </a:solidFill>
                <a:effectLst/>
                <a:latin typeface="Tenorite" panose="00000500000000000000" pitchFamily="2" charset="0"/>
                <a:ea typeface="Calibri" panose="020F0502020204030204" pitchFamily="34" charset="0"/>
              </a:rPr>
              <a:t>Instituto de </a:t>
            </a:r>
            <a:r>
              <a:rPr lang="en-US" sz="2800" i="1" kern="100" dirty="0" err="1">
                <a:solidFill>
                  <a:schemeClr val="bg1"/>
                </a:solidFill>
                <a:effectLst/>
                <a:latin typeface="Tenorite" panose="00000500000000000000" pitchFamily="2" charset="0"/>
                <a:ea typeface="Calibri" panose="020F0502020204030204" pitchFamily="34" charset="0"/>
              </a:rPr>
              <a:t>Fusión</a:t>
            </a:r>
            <a:r>
              <a:rPr lang="en-US" sz="2800" i="1" kern="100" dirty="0">
                <a:solidFill>
                  <a:schemeClr val="bg1"/>
                </a:solidFill>
                <a:effectLst/>
                <a:latin typeface="Tenorite" panose="00000500000000000000" pitchFamily="2" charset="0"/>
                <a:ea typeface="Calibri" panose="020F0502020204030204" pitchFamily="34" charset="0"/>
              </a:rPr>
              <a:t> Nuclear “Guillermo Velarde”, Universidad </a:t>
            </a:r>
            <a:r>
              <a:rPr lang="en-US" sz="2800" i="1" kern="100" dirty="0" err="1">
                <a:solidFill>
                  <a:schemeClr val="bg1"/>
                </a:solidFill>
                <a:effectLst/>
                <a:latin typeface="Tenorite" panose="00000500000000000000" pitchFamily="2" charset="0"/>
                <a:ea typeface="Calibri" panose="020F0502020204030204" pitchFamily="34" charset="0"/>
              </a:rPr>
              <a:t>Politécnica</a:t>
            </a:r>
            <a:r>
              <a:rPr lang="en-US" sz="2800" i="1" kern="100" dirty="0">
                <a:solidFill>
                  <a:schemeClr val="bg1"/>
                </a:solidFill>
                <a:effectLst/>
                <a:latin typeface="Tenorite" panose="00000500000000000000" pitchFamily="2" charset="0"/>
                <a:ea typeface="Calibri" panose="020F0502020204030204" pitchFamily="34" charset="0"/>
              </a:rPr>
              <a:t> de Madrid, Madrid, Spain</a:t>
            </a:r>
          </a:p>
        </p:txBody>
      </p:sp>
      <p:sp>
        <p:nvSpPr>
          <p:cNvPr id="12" name="CuadroTexto 26">
            <a:extLst>
              <a:ext uri="{FF2B5EF4-FFF2-40B4-BE49-F238E27FC236}">
                <a16:creationId xmlns:a16="http://schemas.microsoft.com/office/drawing/2014/main" id="{C853765F-A477-F894-D2AC-6A1905760812}"/>
              </a:ext>
            </a:extLst>
          </p:cNvPr>
          <p:cNvSpPr txBox="1"/>
          <p:nvPr/>
        </p:nvSpPr>
        <p:spPr>
          <a:xfrm>
            <a:off x="1328707" y="8790643"/>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Original CAD </a:t>
            </a:r>
          </a:p>
        </p:txBody>
      </p:sp>
      <p:sp>
        <p:nvSpPr>
          <p:cNvPr id="14" name="CuadroTexto 32">
            <a:extLst>
              <a:ext uri="{FF2B5EF4-FFF2-40B4-BE49-F238E27FC236}">
                <a16:creationId xmlns:a16="http://schemas.microsoft.com/office/drawing/2014/main" id="{977EDE1B-83BA-E09E-528A-1EFB8557B1AA}"/>
              </a:ext>
            </a:extLst>
          </p:cNvPr>
          <p:cNvSpPr txBox="1"/>
          <p:nvPr/>
        </p:nvSpPr>
        <p:spPr>
          <a:xfrm>
            <a:off x="13265976" y="8798062"/>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Radiation field</a:t>
            </a:r>
          </a:p>
        </p:txBody>
      </p:sp>
      <p:pic>
        <p:nvPicPr>
          <p:cNvPr id="18" name="Content Placeholder 6">
            <a:extLst>
              <a:ext uri="{FF2B5EF4-FFF2-40B4-BE49-F238E27FC236}">
                <a16:creationId xmlns:a16="http://schemas.microsoft.com/office/drawing/2014/main" id="{0A559AC0-4A24-D798-B7FB-251E16BBDB56}"/>
              </a:ext>
            </a:extLst>
          </p:cNvPr>
          <p:cNvPicPr>
            <a:picLocks noChangeAspect="1"/>
          </p:cNvPicPr>
          <p:nvPr/>
        </p:nvPicPr>
        <p:blipFill>
          <a:blip r:embed="rId8"/>
          <a:stretch>
            <a:fillRect/>
          </a:stretch>
        </p:blipFill>
        <p:spPr>
          <a:xfrm>
            <a:off x="1285189" y="6316023"/>
            <a:ext cx="2532571" cy="2160000"/>
          </a:xfrm>
          <a:prstGeom prst="rect">
            <a:avLst/>
          </a:prstGeom>
        </p:spPr>
      </p:pic>
      <p:pic>
        <p:nvPicPr>
          <p:cNvPr id="19" name="Picture 18">
            <a:extLst>
              <a:ext uri="{FF2B5EF4-FFF2-40B4-BE49-F238E27FC236}">
                <a16:creationId xmlns:a16="http://schemas.microsoft.com/office/drawing/2014/main" id="{43C4217D-580E-DEBA-E48B-992A2CFB1B92}"/>
              </a:ext>
            </a:extLst>
          </p:cNvPr>
          <p:cNvPicPr>
            <a:picLocks noChangeAspect="1"/>
          </p:cNvPicPr>
          <p:nvPr/>
        </p:nvPicPr>
        <p:blipFill>
          <a:blip r:embed="rId9"/>
          <a:stretch>
            <a:fillRect/>
          </a:stretch>
        </p:blipFill>
        <p:spPr>
          <a:xfrm>
            <a:off x="13345237" y="6610791"/>
            <a:ext cx="2041475" cy="1898046"/>
          </a:xfrm>
          <a:prstGeom prst="rect">
            <a:avLst/>
          </a:prstGeom>
        </p:spPr>
      </p:pic>
      <p:grpSp>
        <p:nvGrpSpPr>
          <p:cNvPr id="22" name="Group 21">
            <a:extLst>
              <a:ext uri="{FF2B5EF4-FFF2-40B4-BE49-F238E27FC236}">
                <a16:creationId xmlns:a16="http://schemas.microsoft.com/office/drawing/2014/main" id="{471BE651-34EA-CF7A-5EED-595A287E400E}"/>
              </a:ext>
            </a:extLst>
          </p:cNvPr>
          <p:cNvGrpSpPr>
            <a:grpSpLocks noChangeAspect="1"/>
          </p:cNvGrpSpPr>
          <p:nvPr/>
        </p:nvGrpSpPr>
        <p:grpSpPr>
          <a:xfrm>
            <a:off x="4944803" y="6540481"/>
            <a:ext cx="2790839" cy="2012510"/>
            <a:chOff x="5706533" y="1798023"/>
            <a:chExt cx="5821868" cy="4322647"/>
          </a:xfrm>
        </p:grpSpPr>
        <p:pic>
          <p:nvPicPr>
            <p:cNvPr id="25" name="Picture 24">
              <a:extLst>
                <a:ext uri="{FF2B5EF4-FFF2-40B4-BE49-F238E27FC236}">
                  <a16:creationId xmlns:a16="http://schemas.microsoft.com/office/drawing/2014/main" id="{1CD94303-F6FC-38A4-5A3B-0577D946F695}"/>
                </a:ext>
              </a:extLst>
            </p:cNvPr>
            <p:cNvPicPr>
              <a:picLocks noChangeAspect="1"/>
            </p:cNvPicPr>
            <p:nvPr/>
          </p:nvPicPr>
          <p:blipFill>
            <a:blip r:embed="rId10"/>
            <a:stretch>
              <a:fillRect/>
            </a:stretch>
          </p:blipFill>
          <p:spPr>
            <a:xfrm>
              <a:off x="5891603" y="1798023"/>
              <a:ext cx="5636798" cy="4322647"/>
            </a:xfrm>
            <a:prstGeom prst="rect">
              <a:avLst/>
            </a:prstGeom>
          </p:spPr>
        </p:pic>
        <p:sp>
          <p:nvSpPr>
            <p:cNvPr id="26" name="Rectangle 25">
              <a:extLst>
                <a:ext uri="{FF2B5EF4-FFF2-40B4-BE49-F238E27FC236}">
                  <a16:creationId xmlns:a16="http://schemas.microsoft.com/office/drawing/2014/main" id="{65B9CC56-0DF5-97DB-0FCC-7D616FCC40C9}"/>
                </a:ext>
              </a:extLst>
            </p:cNvPr>
            <p:cNvSpPr/>
            <p:nvPr/>
          </p:nvSpPr>
          <p:spPr>
            <a:xfrm>
              <a:off x="5706533" y="5418667"/>
              <a:ext cx="626534" cy="70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grpSp>
      <p:sp>
        <p:nvSpPr>
          <p:cNvPr id="27" name="CuadroTexto 27">
            <a:extLst>
              <a:ext uri="{FF2B5EF4-FFF2-40B4-BE49-F238E27FC236}">
                <a16:creationId xmlns:a16="http://schemas.microsoft.com/office/drawing/2014/main" id="{E21121A8-2C3C-8C3F-90A9-DFE45CDFED7A}"/>
              </a:ext>
            </a:extLst>
          </p:cNvPr>
          <p:cNvSpPr txBox="1"/>
          <p:nvPr/>
        </p:nvSpPr>
        <p:spPr>
          <a:xfrm>
            <a:off x="5188815" y="8808951"/>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Simplified CAD</a:t>
            </a:r>
          </a:p>
        </p:txBody>
      </p:sp>
      <p:pic>
        <p:nvPicPr>
          <p:cNvPr id="44" name="Picture 43">
            <a:extLst>
              <a:ext uri="{FF2B5EF4-FFF2-40B4-BE49-F238E27FC236}">
                <a16:creationId xmlns:a16="http://schemas.microsoft.com/office/drawing/2014/main" id="{163BB981-1E0A-3770-F333-68E694F90F43}"/>
              </a:ext>
            </a:extLst>
          </p:cNvPr>
          <p:cNvPicPr>
            <a:picLocks noChangeAspect="1"/>
          </p:cNvPicPr>
          <p:nvPr/>
        </p:nvPicPr>
        <p:blipFill>
          <a:blip r:embed="rId11"/>
          <a:stretch>
            <a:fillRect/>
          </a:stretch>
        </p:blipFill>
        <p:spPr>
          <a:xfrm>
            <a:off x="9291771" y="6628169"/>
            <a:ext cx="2472667" cy="1863290"/>
          </a:xfrm>
          <a:prstGeom prst="rect">
            <a:avLst/>
          </a:prstGeom>
        </p:spPr>
      </p:pic>
      <p:sp>
        <p:nvSpPr>
          <p:cNvPr id="45" name="CuadroTexto 25">
            <a:extLst>
              <a:ext uri="{FF2B5EF4-FFF2-40B4-BE49-F238E27FC236}">
                <a16:creationId xmlns:a16="http://schemas.microsoft.com/office/drawing/2014/main" id="{F875FCF1-7034-C1D3-ED91-48D129D44496}"/>
              </a:ext>
            </a:extLst>
          </p:cNvPr>
          <p:cNvSpPr txBox="1"/>
          <p:nvPr/>
        </p:nvSpPr>
        <p:spPr>
          <a:xfrm>
            <a:off x="9183310" y="8817408"/>
            <a:ext cx="2736920"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MCNP model</a:t>
            </a:r>
          </a:p>
        </p:txBody>
      </p:sp>
      <p:sp>
        <p:nvSpPr>
          <p:cNvPr id="48" name="Flecha: a la derecha 29">
            <a:extLst>
              <a:ext uri="{FF2B5EF4-FFF2-40B4-BE49-F238E27FC236}">
                <a16:creationId xmlns:a16="http://schemas.microsoft.com/office/drawing/2014/main" id="{6E2DCAFC-0874-A4B3-5F72-BDF62B69DF5C}"/>
              </a:ext>
            </a:extLst>
          </p:cNvPr>
          <p:cNvSpPr/>
          <p:nvPr/>
        </p:nvSpPr>
        <p:spPr>
          <a:xfrm>
            <a:off x="8017629" y="8902723"/>
            <a:ext cx="857031" cy="29103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58" name="Flecha: a la derecha 29">
            <a:extLst>
              <a:ext uri="{FF2B5EF4-FFF2-40B4-BE49-F238E27FC236}">
                <a16:creationId xmlns:a16="http://schemas.microsoft.com/office/drawing/2014/main" id="{2FAC62E4-6F00-EEA3-14CA-47B9BEF9E66D}"/>
              </a:ext>
            </a:extLst>
          </p:cNvPr>
          <p:cNvSpPr/>
          <p:nvPr/>
        </p:nvSpPr>
        <p:spPr>
          <a:xfrm>
            <a:off x="12149202" y="8876923"/>
            <a:ext cx="857031" cy="29103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60" name="Flecha: a la derecha 29">
            <a:extLst>
              <a:ext uri="{FF2B5EF4-FFF2-40B4-BE49-F238E27FC236}">
                <a16:creationId xmlns:a16="http://schemas.microsoft.com/office/drawing/2014/main" id="{295DA996-B44E-CE75-DC9A-36530706DE11}"/>
              </a:ext>
            </a:extLst>
          </p:cNvPr>
          <p:cNvSpPr/>
          <p:nvPr/>
        </p:nvSpPr>
        <p:spPr>
          <a:xfrm>
            <a:off x="4098302" y="8887451"/>
            <a:ext cx="857031" cy="29103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61" name="CuadroTexto 27">
            <a:extLst>
              <a:ext uri="{FF2B5EF4-FFF2-40B4-BE49-F238E27FC236}">
                <a16:creationId xmlns:a16="http://schemas.microsoft.com/office/drawing/2014/main" id="{FBFA3630-E625-84F5-6B5F-92FD93DB4F9C}"/>
              </a:ext>
            </a:extLst>
          </p:cNvPr>
          <p:cNvSpPr txBox="1"/>
          <p:nvPr/>
        </p:nvSpPr>
        <p:spPr>
          <a:xfrm>
            <a:off x="1314082" y="5570487"/>
            <a:ext cx="14489232" cy="646331"/>
          </a:xfrm>
          <a:prstGeom prst="rect">
            <a:avLst/>
          </a:prstGeom>
          <a:noFill/>
          <a:ln w="12700">
            <a:noFill/>
          </a:ln>
        </p:spPr>
        <p:txBody>
          <a:bodyPr wrap="square" rtlCol="0">
            <a:spAutoFit/>
          </a:bodyPr>
          <a:lstStyle/>
          <a:p>
            <a:pPr algn="ctr"/>
            <a:r>
              <a:rPr lang="en-US" sz="3600" b="1" dirty="0">
                <a:latin typeface="Seaford" panose="00000500000000000000" pitchFamily="2" charset="0"/>
              </a:rPr>
              <a:t>Current workflow for radiation field prediction</a:t>
            </a:r>
          </a:p>
        </p:txBody>
      </p:sp>
      <p:pic>
        <p:nvPicPr>
          <p:cNvPr id="64" name="Gráfico 7" descr="Diana con relleno sólido">
            <a:extLst>
              <a:ext uri="{FF2B5EF4-FFF2-40B4-BE49-F238E27FC236}">
                <a16:creationId xmlns:a16="http://schemas.microsoft.com/office/drawing/2014/main" id="{04249853-BBB0-8E3F-E718-EA450127EA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374033" y="6403619"/>
            <a:ext cx="1080000" cy="1080000"/>
          </a:xfrm>
          <a:prstGeom prst="rect">
            <a:avLst/>
          </a:prstGeom>
        </p:spPr>
      </p:pic>
      <p:sp>
        <p:nvSpPr>
          <p:cNvPr id="67" name="CuadroTexto 27">
            <a:extLst>
              <a:ext uri="{FF2B5EF4-FFF2-40B4-BE49-F238E27FC236}">
                <a16:creationId xmlns:a16="http://schemas.microsoft.com/office/drawing/2014/main" id="{6898DA42-0D89-0B99-252A-ABF75EAD554E}"/>
              </a:ext>
            </a:extLst>
          </p:cNvPr>
          <p:cNvSpPr txBox="1"/>
          <p:nvPr/>
        </p:nvSpPr>
        <p:spPr>
          <a:xfrm>
            <a:off x="4243585" y="9931033"/>
            <a:ext cx="22707693" cy="707886"/>
          </a:xfrm>
          <a:prstGeom prst="rect">
            <a:avLst/>
          </a:prstGeom>
          <a:noFill/>
          <a:ln w="12700">
            <a:noFill/>
          </a:ln>
        </p:spPr>
        <p:txBody>
          <a:bodyPr wrap="square" rtlCol="0">
            <a:spAutoFit/>
          </a:bodyPr>
          <a:lstStyle/>
          <a:p>
            <a:pPr algn="ctr"/>
            <a:r>
              <a:rPr lang="en-US" sz="4000" b="1" dirty="0">
                <a:latin typeface="Seaford" panose="00000500000000000000" pitchFamily="2" charset="0"/>
              </a:rPr>
              <a:t>NACARTE: </a:t>
            </a:r>
            <a:r>
              <a:rPr lang="en-US" sz="4000" b="1" u="sng" dirty="0">
                <a:solidFill>
                  <a:schemeClr val="accent1">
                    <a:lumMod val="75000"/>
                  </a:schemeClr>
                </a:solidFill>
                <a:latin typeface="Tenorite" panose="00000500000000000000" pitchFamily="2" charset="0"/>
              </a:rPr>
              <a:t>N</a:t>
            </a:r>
            <a:r>
              <a:rPr lang="en-US" sz="4000" b="1" dirty="0">
                <a:latin typeface="Tenorite" panose="00000500000000000000" pitchFamily="2" charset="0"/>
              </a:rPr>
              <a:t>eural Network </a:t>
            </a:r>
            <a:r>
              <a:rPr lang="en-US" sz="4000" b="1" u="sng" dirty="0">
                <a:solidFill>
                  <a:schemeClr val="accent1">
                    <a:lumMod val="75000"/>
                  </a:schemeClr>
                </a:solidFill>
                <a:latin typeface="Tenorite" panose="00000500000000000000" pitchFamily="2" charset="0"/>
              </a:rPr>
              <a:t>A</a:t>
            </a:r>
            <a:r>
              <a:rPr lang="en-US" sz="4000" b="1" dirty="0">
                <a:latin typeface="Tenorite" panose="00000500000000000000" pitchFamily="2" charset="0"/>
              </a:rPr>
              <a:t>ssisted </a:t>
            </a:r>
            <a:r>
              <a:rPr lang="en-US" sz="4000" b="1" u="sng" dirty="0">
                <a:solidFill>
                  <a:schemeClr val="accent1">
                    <a:lumMod val="75000"/>
                  </a:schemeClr>
                </a:solidFill>
                <a:latin typeface="Tenorite" panose="00000500000000000000" pitchFamily="2" charset="0"/>
              </a:rPr>
              <a:t>C</a:t>
            </a:r>
            <a:r>
              <a:rPr lang="en-US" sz="4000" b="1" dirty="0">
                <a:latin typeface="Tenorite" panose="00000500000000000000" pitchFamily="2" charset="0"/>
              </a:rPr>
              <a:t>AD-based </a:t>
            </a:r>
            <a:r>
              <a:rPr lang="en-US" sz="4000" b="1" u="sng" dirty="0">
                <a:solidFill>
                  <a:schemeClr val="accent1">
                    <a:lumMod val="75000"/>
                  </a:schemeClr>
                </a:solidFill>
                <a:latin typeface="Tenorite" panose="00000500000000000000" pitchFamily="2" charset="0"/>
              </a:rPr>
              <a:t>A</a:t>
            </a:r>
            <a:r>
              <a:rPr lang="en-US" sz="4000" b="1" dirty="0">
                <a:latin typeface="Tenorite" panose="00000500000000000000" pitchFamily="2" charset="0"/>
              </a:rPr>
              <a:t>nalytical </a:t>
            </a:r>
            <a:r>
              <a:rPr lang="en-US" sz="4000" b="1" u="sng" dirty="0">
                <a:solidFill>
                  <a:schemeClr val="accent1">
                    <a:lumMod val="75000"/>
                  </a:schemeClr>
                </a:solidFill>
                <a:latin typeface="Tenorite" panose="00000500000000000000" pitchFamily="2" charset="0"/>
              </a:rPr>
              <a:t>R</a:t>
            </a:r>
            <a:r>
              <a:rPr lang="en-US" sz="4000" b="1" dirty="0">
                <a:latin typeface="Tenorite" panose="00000500000000000000" pitchFamily="2" charset="0"/>
              </a:rPr>
              <a:t>eal-</a:t>
            </a:r>
            <a:r>
              <a:rPr lang="en-US" sz="4000" b="1" u="sng" dirty="0">
                <a:solidFill>
                  <a:schemeClr val="accent1">
                    <a:lumMod val="75000"/>
                  </a:schemeClr>
                </a:solidFill>
                <a:latin typeface="Tenorite" panose="00000500000000000000" pitchFamily="2" charset="0"/>
              </a:rPr>
              <a:t>T</a:t>
            </a:r>
            <a:r>
              <a:rPr lang="en-US" sz="4000" b="1" dirty="0">
                <a:latin typeface="Tenorite" panose="00000500000000000000" pitchFamily="2" charset="0"/>
              </a:rPr>
              <a:t>ime </a:t>
            </a:r>
            <a:r>
              <a:rPr lang="en-US" sz="4000" b="1" u="sng" dirty="0">
                <a:solidFill>
                  <a:schemeClr val="accent1">
                    <a:lumMod val="75000"/>
                  </a:schemeClr>
                </a:solidFill>
                <a:latin typeface="Tenorite" panose="00000500000000000000" pitchFamily="2" charset="0"/>
              </a:rPr>
              <a:t>E</a:t>
            </a:r>
            <a:r>
              <a:rPr lang="en-US" sz="4000" b="1" dirty="0">
                <a:latin typeface="Tenorite" panose="00000500000000000000" pitchFamily="2" charset="0"/>
              </a:rPr>
              <a:t>stimator</a:t>
            </a:r>
          </a:p>
        </p:txBody>
      </p:sp>
      <p:pic>
        <p:nvPicPr>
          <p:cNvPr id="71" name="Picture 70" descr="A picture containing design&#10;&#10;Description automatically generated">
            <a:extLst>
              <a:ext uri="{FF2B5EF4-FFF2-40B4-BE49-F238E27FC236}">
                <a16:creationId xmlns:a16="http://schemas.microsoft.com/office/drawing/2014/main" id="{3AE64935-D726-FD17-FD58-0CB3C6C122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3398" y="10805317"/>
            <a:ext cx="4479253" cy="3075074"/>
          </a:xfrm>
          <a:prstGeom prst="rect">
            <a:avLst/>
          </a:prstGeom>
        </p:spPr>
      </p:pic>
      <p:sp>
        <p:nvSpPr>
          <p:cNvPr id="72" name="CuadroTexto 26">
            <a:extLst>
              <a:ext uri="{FF2B5EF4-FFF2-40B4-BE49-F238E27FC236}">
                <a16:creationId xmlns:a16="http://schemas.microsoft.com/office/drawing/2014/main" id="{3BF56FD8-5C2F-2947-6BF0-F95D6664BEB7}"/>
              </a:ext>
            </a:extLst>
          </p:cNvPr>
          <p:cNvSpPr txBox="1"/>
          <p:nvPr/>
        </p:nvSpPr>
        <p:spPr>
          <a:xfrm>
            <a:off x="1514207" y="12227953"/>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Original CAD </a:t>
            </a:r>
          </a:p>
        </p:txBody>
      </p:sp>
      <p:sp>
        <p:nvSpPr>
          <p:cNvPr id="75" name="CuadroTexto 32">
            <a:extLst>
              <a:ext uri="{FF2B5EF4-FFF2-40B4-BE49-F238E27FC236}">
                <a16:creationId xmlns:a16="http://schemas.microsoft.com/office/drawing/2014/main" id="{4493E3FD-7465-F430-17A8-34725DD5FEB6}"/>
              </a:ext>
            </a:extLst>
          </p:cNvPr>
          <p:cNvSpPr txBox="1"/>
          <p:nvPr/>
        </p:nvSpPr>
        <p:spPr>
          <a:xfrm>
            <a:off x="9245534" y="12254718"/>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Radiation field</a:t>
            </a:r>
          </a:p>
        </p:txBody>
      </p:sp>
      <p:sp>
        <p:nvSpPr>
          <p:cNvPr id="78" name="CuadroTexto 27">
            <a:extLst>
              <a:ext uri="{FF2B5EF4-FFF2-40B4-BE49-F238E27FC236}">
                <a16:creationId xmlns:a16="http://schemas.microsoft.com/office/drawing/2014/main" id="{D245F219-AD3C-F1EA-B7E2-2BA02ED4AEFD}"/>
              </a:ext>
            </a:extLst>
          </p:cNvPr>
          <p:cNvSpPr txBox="1"/>
          <p:nvPr/>
        </p:nvSpPr>
        <p:spPr>
          <a:xfrm>
            <a:off x="5298115" y="12246261"/>
            <a:ext cx="2498013" cy="461665"/>
          </a:xfrm>
          <a:prstGeom prst="rect">
            <a:avLst/>
          </a:prstGeom>
          <a:noFill/>
          <a:ln w="12700">
            <a:solidFill>
              <a:schemeClr val="tx1"/>
            </a:solidFill>
          </a:ln>
        </p:spPr>
        <p:txBody>
          <a:bodyPr wrap="square" rtlCol="0">
            <a:spAutoFit/>
          </a:bodyPr>
          <a:lstStyle/>
          <a:p>
            <a:pPr algn="ctr"/>
            <a:r>
              <a:rPr lang="en-US" sz="2400" b="1" dirty="0">
                <a:latin typeface="Seaford" panose="00000500000000000000" pitchFamily="2" charset="0"/>
              </a:rPr>
              <a:t>Simplified CAD</a:t>
            </a:r>
          </a:p>
        </p:txBody>
      </p:sp>
      <p:sp>
        <p:nvSpPr>
          <p:cNvPr id="81" name="Flecha: a la derecha 29">
            <a:extLst>
              <a:ext uri="{FF2B5EF4-FFF2-40B4-BE49-F238E27FC236}">
                <a16:creationId xmlns:a16="http://schemas.microsoft.com/office/drawing/2014/main" id="{E7ED2231-8317-B142-5EB8-CCF309B14B0E}"/>
              </a:ext>
            </a:extLst>
          </p:cNvPr>
          <p:cNvSpPr/>
          <p:nvPr/>
        </p:nvSpPr>
        <p:spPr>
          <a:xfrm>
            <a:off x="8050729" y="12340033"/>
            <a:ext cx="857031" cy="29103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86" name="Flecha: a la derecha 29">
            <a:extLst>
              <a:ext uri="{FF2B5EF4-FFF2-40B4-BE49-F238E27FC236}">
                <a16:creationId xmlns:a16="http://schemas.microsoft.com/office/drawing/2014/main" id="{BB4F7E91-6BFA-2D17-4DB0-3A9AF336FDFC}"/>
              </a:ext>
            </a:extLst>
          </p:cNvPr>
          <p:cNvSpPr/>
          <p:nvPr/>
        </p:nvSpPr>
        <p:spPr>
          <a:xfrm>
            <a:off x="4226652" y="12324761"/>
            <a:ext cx="857031" cy="291036"/>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cxnSp>
        <p:nvCxnSpPr>
          <p:cNvPr id="94" name="Straight Connector 93">
            <a:extLst>
              <a:ext uri="{FF2B5EF4-FFF2-40B4-BE49-F238E27FC236}">
                <a16:creationId xmlns:a16="http://schemas.microsoft.com/office/drawing/2014/main" id="{58DC08F3-6C59-F5E9-08C4-117BDDB3EAB8}"/>
              </a:ext>
            </a:extLst>
          </p:cNvPr>
          <p:cNvCxnSpPr>
            <a:cxnSpLocks/>
          </p:cNvCxnSpPr>
          <p:nvPr/>
        </p:nvCxnSpPr>
        <p:spPr>
          <a:xfrm>
            <a:off x="709296" y="9659487"/>
            <a:ext cx="29109591"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1" name="Graphic 100" descr="Turtle with solid fill">
            <a:extLst>
              <a:ext uri="{FF2B5EF4-FFF2-40B4-BE49-F238E27FC236}">
                <a16:creationId xmlns:a16="http://schemas.microsoft.com/office/drawing/2014/main" id="{8FA846C1-0EF8-58D1-72D6-EFF3CFFC713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807042" y="6339759"/>
            <a:ext cx="1080000" cy="1080000"/>
          </a:xfrm>
          <a:prstGeom prst="rect">
            <a:avLst/>
          </a:prstGeom>
        </p:spPr>
      </p:pic>
      <p:sp>
        <p:nvSpPr>
          <p:cNvPr id="102" name="TextBox 101">
            <a:extLst>
              <a:ext uri="{FF2B5EF4-FFF2-40B4-BE49-F238E27FC236}">
                <a16:creationId xmlns:a16="http://schemas.microsoft.com/office/drawing/2014/main" id="{CF96F29F-4156-DD5D-125D-E44E2538EC7A}"/>
              </a:ext>
            </a:extLst>
          </p:cNvPr>
          <p:cNvSpPr txBox="1"/>
          <p:nvPr/>
        </p:nvSpPr>
        <p:spPr>
          <a:xfrm>
            <a:off x="16668665" y="5682318"/>
            <a:ext cx="12859575" cy="523220"/>
          </a:xfrm>
          <a:prstGeom prst="rect">
            <a:avLst/>
          </a:prstGeom>
          <a:noFill/>
        </p:spPr>
        <p:txBody>
          <a:bodyPr wrap="square" rtlCol="0">
            <a:spAutoFit/>
          </a:bodyPr>
          <a:lstStyle/>
          <a:p>
            <a:pPr algn="ctr"/>
            <a:r>
              <a:rPr lang="en-US" sz="2800" dirty="0">
                <a:latin typeface="Tenorite" panose="00000500000000000000" pitchFamily="2" charset="0"/>
              </a:rPr>
              <a:t>The current workflow for radiation field estimations is </a:t>
            </a:r>
            <a:r>
              <a:rPr lang="en-US" sz="2800" b="1" dirty="0">
                <a:latin typeface="Tenorite" panose="00000500000000000000" pitchFamily="2" charset="0"/>
              </a:rPr>
              <a:t>MCNP centered</a:t>
            </a:r>
            <a:r>
              <a:rPr lang="en-US" sz="2800" dirty="0">
                <a:latin typeface="Tenorite" panose="00000500000000000000" pitchFamily="2" charset="0"/>
              </a:rPr>
              <a:t>, making it:</a:t>
            </a:r>
          </a:p>
        </p:txBody>
      </p:sp>
      <p:sp>
        <p:nvSpPr>
          <p:cNvPr id="103" name="TextBox 102">
            <a:extLst>
              <a:ext uri="{FF2B5EF4-FFF2-40B4-BE49-F238E27FC236}">
                <a16:creationId xmlns:a16="http://schemas.microsoft.com/office/drawing/2014/main" id="{2174FDBA-4516-0D91-2B3D-A3FCB48E8D51}"/>
              </a:ext>
            </a:extLst>
          </p:cNvPr>
          <p:cNvSpPr txBox="1"/>
          <p:nvPr/>
        </p:nvSpPr>
        <p:spPr>
          <a:xfrm>
            <a:off x="18651328" y="6665545"/>
            <a:ext cx="3222971" cy="523220"/>
          </a:xfrm>
          <a:prstGeom prst="rect">
            <a:avLst/>
          </a:prstGeom>
          <a:noFill/>
        </p:spPr>
        <p:txBody>
          <a:bodyPr wrap="square" rtlCol="0">
            <a:spAutoFit/>
          </a:bodyPr>
          <a:lstStyle/>
          <a:p>
            <a:pPr algn="just"/>
            <a:r>
              <a:rPr lang="en-US" sz="2800" dirty="0">
                <a:latin typeface="Tenorite" panose="00000500000000000000" pitchFamily="2" charset="0"/>
              </a:rPr>
              <a:t>Very accurate</a:t>
            </a:r>
          </a:p>
        </p:txBody>
      </p:sp>
      <p:sp>
        <p:nvSpPr>
          <p:cNvPr id="113" name="TextBox 112">
            <a:extLst>
              <a:ext uri="{FF2B5EF4-FFF2-40B4-BE49-F238E27FC236}">
                <a16:creationId xmlns:a16="http://schemas.microsoft.com/office/drawing/2014/main" id="{4AE4056A-DDAC-7D90-D785-03CF0FB96DCA}"/>
              </a:ext>
            </a:extLst>
          </p:cNvPr>
          <p:cNvSpPr txBox="1"/>
          <p:nvPr/>
        </p:nvSpPr>
        <p:spPr>
          <a:xfrm>
            <a:off x="25007819" y="6641559"/>
            <a:ext cx="2962392" cy="523220"/>
          </a:xfrm>
          <a:prstGeom prst="rect">
            <a:avLst/>
          </a:prstGeom>
          <a:noFill/>
        </p:spPr>
        <p:txBody>
          <a:bodyPr wrap="square" rtlCol="0">
            <a:spAutoFit/>
          </a:bodyPr>
          <a:lstStyle/>
          <a:p>
            <a:pPr algn="just"/>
            <a:r>
              <a:rPr lang="en-US" sz="2800" dirty="0">
                <a:latin typeface="Tenorite" panose="00000500000000000000" pitchFamily="2" charset="0"/>
              </a:rPr>
              <a:t>Very slow</a:t>
            </a:r>
          </a:p>
        </p:txBody>
      </p:sp>
      <p:sp>
        <p:nvSpPr>
          <p:cNvPr id="115" name="TextBox 114">
            <a:extLst>
              <a:ext uri="{FF2B5EF4-FFF2-40B4-BE49-F238E27FC236}">
                <a16:creationId xmlns:a16="http://schemas.microsoft.com/office/drawing/2014/main" id="{3374269E-6C11-68CE-FA65-9C45EDE8A6F2}"/>
              </a:ext>
            </a:extLst>
          </p:cNvPr>
          <p:cNvSpPr txBox="1"/>
          <p:nvPr/>
        </p:nvSpPr>
        <p:spPr>
          <a:xfrm>
            <a:off x="18477348" y="7909360"/>
            <a:ext cx="3706196" cy="1384995"/>
          </a:xfrm>
          <a:prstGeom prst="rect">
            <a:avLst/>
          </a:prstGeom>
          <a:noFill/>
        </p:spPr>
        <p:txBody>
          <a:bodyPr wrap="square" rtlCol="0">
            <a:spAutoFit/>
          </a:bodyPr>
          <a:lstStyle/>
          <a:p>
            <a:r>
              <a:rPr lang="en-US" sz="2800" dirty="0">
                <a:latin typeface="Tenorite" panose="00000500000000000000" pitchFamily="2" charset="0"/>
              </a:rPr>
              <a:t>Scheduled, long-term &amp; well-resourced safety-related studies</a:t>
            </a:r>
          </a:p>
        </p:txBody>
      </p:sp>
      <p:sp>
        <p:nvSpPr>
          <p:cNvPr id="116" name="TextBox 115">
            <a:extLst>
              <a:ext uri="{FF2B5EF4-FFF2-40B4-BE49-F238E27FC236}">
                <a16:creationId xmlns:a16="http://schemas.microsoft.com/office/drawing/2014/main" id="{ADCD8DC4-3DB4-81E6-2881-C35258CB8845}"/>
              </a:ext>
            </a:extLst>
          </p:cNvPr>
          <p:cNvSpPr txBox="1"/>
          <p:nvPr/>
        </p:nvSpPr>
        <p:spPr>
          <a:xfrm>
            <a:off x="24858271" y="7863909"/>
            <a:ext cx="4241974" cy="1384995"/>
          </a:xfrm>
          <a:prstGeom prst="rect">
            <a:avLst/>
          </a:prstGeom>
          <a:noFill/>
        </p:spPr>
        <p:txBody>
          <a:bodyPr wrap="square" rtlCol="0">
            <a:spAutoFit/>
          </a:bodyPr>
          <a:lstStyle/>
          <a:p>
            <a:pPr algn="just"/>
            <a:r>
              <a:rPr lang="en-US" sz="2800" b="1" dirty="0">
                <a:latin typeface="Tenorite" panose="00000500000000000000" pitchFamily="2" charset="0"/>
              </a:rPr>
              <a:t>Scoping, iterative &amp; design conceptualizations </a:t>
            </a:r>
            <a:r>
              <a:rPr lang="en-US" sz="2800" dirty="0">
                <a:latin typeface="Tenorite" panose="00000500000000000000" pitchFamily="2" charset="0"/>
              </a:rPr>
              <a:t>(e.g., Hot Cell Complex)</a:t>
            </a:r>
          </a:p>
        </p:txBody>
      </p:sp>
      <p:pic>
        <p:nvPicPr>
          <p:cNvPr id="119" name="Graphic 118" descr="Boxing Glove with solid fill">
            <a:extLst>
              <a:ext uri="{FF2B5EF4-FFF2-40B4-BE49-F238E27FC236}">
                <a16:creationId xmlns:a16="http://schemas.microsoft.com/office/drawing/2014/main" id="{EF810FBF-590A-5E3A-E26A-A45AFC4443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7360923" y="10999426"/>
            <a:ext cx="1080000" cy="1080000"/>
          </a:xfrm>
          <a:prstGeom prst="rect">
            <a:avLst/>
          </a:prstGeom>
        </p:spPr>
      </p:pic>
      <p:sp>
        <p:nvSpPr>
          <p:cNvPr id="121" name="TextBox 120">
            <a:extLst>
              <a:ext uri="{FF2B5EF4-FFF2-40B4-BE49-F238E27FC236}">
                <a16:creationId xmlns:a16="http://schemas.microsoft.com/office/drawing/2014/main" id="{C27D5E1B-04FA-DE4E-18E2-DF6EF996CDF1}"/>
              </a:ext>
            </a:extLst>
          </p:cNvPr>
          <p:cNvSpPr txBox="1"/>
          <p:nvPr/>
        </p:nvSpPr>
        <p:spPr>
          <a:xfrm>
            <a:off x="18651328" y="11296468"/>
            <a:ext cx="3391069" cy="523220"/>
          </a:xfrm>
          <a:prstGeom prst="rect">
            <a:avLst/>
          </a:prstGeom>
          <a:noFill/>
        </p:spPr>
        <p:txBody>
          <a:bodyPr wrap="square" rtlCol="0">
            <a:spAutoFit/>
          </a:bodyPr>
          <a:lstStyle/>
          <a:p>
            <a:pPr algn="just"/>
            <a:r>
              <a:rPr lang="en-US" sz="2800" dirty="0">
                <a:latin typeface="Tenorite" panose="00000500000000000000" pitchFamily="2" charset="0"/>
              </a:rPr>
              <a:t>Rough estimations</a:t>
            </a:r>
          </a:p>
        </p:txBody>
      </p:sp>
      <p:pic>
        <p:nvPicPr>
          <p:cNvPr id="1028" name="Graphic 1027" descr="Gauge with solid fill">
            <a:extLst>
              <a:ext uri="{FF2B5EF4-FFF2-40B4-BE49-F238E27FC236}">
                <a16:creationId xmlns:a16="http://schemas.microsoft.com/office/drawing/2014/main" id="{B1A00095-DEB3-D3AF-51EF-F7D809280DE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3807042" y="10945294"/>
            <a:ext cx="1080000" cy="1080000"/>
          </a:xfrm>
          <a:prstGeom prst="rect">
            <a:avLst/>
          </a:prstGeom>
        </p:spPr>
      </p:pic>
      <p:sp>
        <p:nvSpPr>
          <p:cNvPr id="1029" name="TextBox 1028">
            <a:extLst>
              <a:ext uri="{FF2B5EF4-FFF2-40B4-BE49-F238E27FC236}">
                <a16:creationId xmlns:a16="http://schemas.microsoft.com/office/drawing/2014/main" id="{A0A5DA89-BD51-1EEA-D8FB-672C826C2F80}"/>
              </a:ext>
            </a:extLst>
          </p:cNvPr>
          <p:cNvSpPr txBox="1"/>
          <p:nvPr/>
        </p:nvSpPr>
        <p:spPr>
          <a:xfrm>
            <a:off x="25091477" y="11309808"/>
            <a:ext cx="3612958" cy="523220"/>
          </a:xfrm>
          <a:prstGeom prst="rect">
            <a:avLst/>
          </a:prstGeom>
          <a:noFill/>
        </p:spPr>
        <p:txBody>
          <a:bodyPr wrap="square" rtlCol="0">
            <a:spAutoFit/>
          </a:bodyPr>
          <a:lstStyle/>
          <a:p>
            <a:pPr algn="just"/>
            <a:r>
              <a:rPr lang="en-US" sz="2800" dirty="0">
                <a:latin typeface="Tenorite" panose="00000500000000000000" pitchFamily="2" charset="0"/>
              </a:rPr>
              <a:t>Real-time calculation</a:t>
            </a:r>
          </a:p>
        </p:txBody>
      </p:sp>
      <p:sp>
        <p:nvSpPr>
          <p:cNvPr id="1031" name="TextBox 1030">
            <a:extLst>
              <a:ext uri="{FF2B5EF4-FFF2-40B4-BE49-F238E27FC236}">
                <a16:creationId xmlns:a16="http://schemas.microsoft.com/office/drawing/2014/main" id="{35F584C5-85A6-2177-0EBB-3A35A4AF2B5B}"/>
              </a:ext>
            </a:extLst>
          </p:cNvPr>
          <p:cNvSpPr txBox="1"/>
          <p:nvPr/>
        </p:nvSpPr>
        <p:spPr>
          <a:xfrm>
            <a:off x="17670660" y="12426706"/>
            <a:ext cx="11762329"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latin typeface="Tenorite" panose="00000500000000000000" pitchFamily="2" charset="0"/>
              </a:rPr>
              <a:t>Powerful 3D engine:</a:t>
            </a:r>
            <a:r>
              <a:rPr lang="en-US" sz="2800" dirty="0">
                <a:latin typeface="Tenorite" panose="00000500000000000000" pitchFamily="2" charset="0"/>
              </a:rPr>
              <a:t> Integration into the CAD software SpaceClaim</a:t>
            </a:r>
          </a:p>
          <a:p>
            <a:pPr marL="457200" indent="-457200" algn="just">
              <a:buFont typeface="Arial" panose="020B0604020202020204" pitchFamily="34" charset="0"/>
              <a:buChar char="•"/>
            </a:pPr>
            <a:r>
              <a:rPr lang="en-US" sz="2800" b="1" dirty="0">
                <a:latin typeface="Tenorite" panose="00000500000000000000" pitchFamily="2" charset="0"/>
              </a:rPr>
              <a:t>Analytical method: </a:t>
            </a:r>
            <a:r>
              <a:rPr lang="en-US" sz="2800" dirty="0">
                <a:latin typeface="Tenorite" panose="00000500000000000000" pitchFamily="2" charset="0"/>
              </a:rPr>
              <a:t>Point Kernel</a:t>
            </a:r>
          </a:p>
          <a:p>
            <a:pPr marL="457200" indent="-457200" algn="just">
              <a:buFont typeface="Arial" panose="020B0604020202020204" pitchFamily="34" charset="0"/>
              <a:buChar char="•"/>
            </a:pPr>
            <a:r>
              <a:rPr lang="en-US" sz="2800" b="1" dirty="0">
                <a:latin typeface="Tenorite" panose="00000500000000000000" pitchFamily="2" charset="0"/>
              </a:rPr>
              <a:t>Enhanced accuracy</a:t>
            </a:r>
            <a:r>
              <a:rPr lang="en-US" sz="2800" dirty="0">
                <a:latin typeface="Tenorite" panose="00000500000000000000" pitchFamily="2" charset="0"/>
              </a:rPr>
              <a:t>: Neural Network to forecast build-up factor</a:t>
            </a:r>
          </a:p>
        </p:txBody>
      </p:sp>
      <p:pic>
        <p:nvPicPr>
          <p:cNvPr id="1034" name="Graphic 1033" descr="Thumbs Down with solid fill">
            <a:extLst>
              <a:ext uri="{FF2B5EF4-FFF2-40B4-BE49-F238E27FC236}">
                <a16:creationId xmlns:a16="http://schemas.microsoft.com/office/drawing/2014/main" id="{E11ADEB3-36A4-15FD-D6F7-572523FF5A3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3630032" y="8115609"/>
            <a:ext cx="1080000" cy="1080000"/>
          </a:xfrm>
          <a:prstGeom prst="rect">
            <a:avLst/>
          </a:prstGeom>
        </p:spPr>
      </p:pic>
      <p:pic>
        <p:nvPicPr>
          <p:cNvPr id="1036" name="Graphic 1035" descr="Thumbs up sign with solid fill">
            <a:extLst>
              <a:ext uri="{FF2B5EF4-FFF2-40B4-BE49-F238E27FC236}">
                <a16:creationId xmlns:a16="http://schemas.microsoft.com/office/drawing/2014/main" id="{CED70157-CE8D-8F8F-9D0E-C2C6B9BBF95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7135604" y="8066730"/>
            <a:ext cx="1080000" cy="1080000"/>
          </a:xfrm>
          <a:prstGeom prst="rect">
            <a:avLst/>
          </a:prstGeom>
        </p:spPr>
      </p:pic>
      <p:sp>
        <p:nvSpPr>
          <p:cNvPr id="1041" name="Rectangle: Rounded Corners 1040">
            <a:extLst>
              <a:ext uri="{FF2B5EF4-FFF2-40B4-BE49-F238E27FC236}">
                <a16:creationId xmlns:a16="http://schemas.microsoft.com/office/drawing/2014/main" id="{F87869FA-1C9F-6C0A-DAEC-08657B3A13EE}"/>
              </a:ext>
            </a:extLst>
          </p:cNvPr>
          <p:cNvSpPr/>
          <p:nvPr/>
        </p:nvSpPr>
        <p:spPr>
          <a:xfrm>
            <a:off x="15073184" y="21719878"/>
            <a:ext cx="14669692" cy="8137046"/>
          </a:xfrm>
          <a:prstGeom prst="roundRect">
            <a:avLst>
              <a:gd name="adj" fmla="val 154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1042" name="Rectangle: Rounded Corners 1041">
            <a:extLst>
              <a:ext uri="{FF2B5EF4-FFF2-40B4-BE49-F238E27FC236}">
                <a16:creationId xmlns:a16="http://schemas.microsoft.com/office/drawing/2014/main" id="{721EA02D-4041-5E7F-0842-3778F1023DBB}"/>
              </a:ext>
            </a:extLst>
          </p:cNvPr>
          <p:cNvSpPr/>
          <p:nvPr/>
        </p:nvSpPr>
        <p:spPr>
          <a:xfrm>
            <a:off x="648791" y="30853253"/>
            <a:ext cx="29109591" cy="11610836"/>
          </a:xfrm>
          <a:prstGeom prst="roundRect">
            <a:avLst>
              <a:gd name="adj" fmla="val 154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1054" name="TextBox 1053">
            <a:extLst>
              <a:ext uri="{FF2B5EF4-FFF2-40B4-BE49-F238E27FC236}">
                <a16:creationId xmlns:a16="http://schemas.microsoft.com/office/drawing/2014/main" id="{C74DEDEB-5B2B-34B2-87AA-8481AE7178B5}"/>
              </a:ext>
            </a:extLst>
          </p:cNvPr>
          <p:cNvSpPr txBox="1"/>
          <p:nvPr/>
        </p:nvSpPr>
        <p:spPr>
          <a:xfrm>
            <a:off x="782016" y="15374962"/>
            <a:ext cx="24132545" cy="523220"/>
          </a:xfrm>
          <a:prstGeom prst="rect">
            <a:avLst/>
          </a:prstGeom>
          <a:noFill/>
        </p:spPr>
        <p:txBody>
          <a:bodyPr wrap="square" rtlCol="0">
            <a:spAutoFit/>
          </a:bodyPr>
          <a:lstStyle/>
          <a:p>
            <a:pPr algn="ctr"/>
            <a:r>
              <a:rPr lang="en-US" sz="2800" b="1" dirty="0">
                <a:latin typeface="Tenorite" panose="00000500000000000000" pitchFamily="2" charset="0"/>
              </a:rPr>
              <a:t>The point-kernel method estimates radiation dose by integrating contributions from point sources using a ray-based kernel function</a:t>
            </a:r>
          </a:p>
        </p:txBody>
      </p:sp>
      <p:sp>
        <p:nvSpPr>
          <p:cNvPr id="1057" name="TextBox 1056">
            <a:extLst>
              <a:ext uri="{FF2B5EF4-FFF2-40B4-BE49-F238E27FC236}">
                <a16:creationId xmlns:a16="http://schemas.microsoft.com/office/drawing/2014/main" id="{1A2E12FC-B149-E5CC-31F5-41FAF9C8D1F4}"/>
              </a:ext>
            </a:extLst>
          </p:cNvPr>
          <p:cNvSpPr txBox="1"/>
          <p:nvPr/>
        </p:nvSpPr>
        <p:spPr>
          <a:xfrm>
            <a:off x="10673086" y="4697197"/>
            <a:ext cx="9115005" cy="769441"/>
          </a:xfrm>
          <a:prstGeom prst="rect">
            <a:avLst/>
          </a:prstGeom>
          <a:solidFill>
            <a:schemeClr val="bg1"/>
          </a:solidFill>
          <a:ln w="25400">
            <a:solidFill>
              <a:srgbClr val="002060"/>
            </a:solidFill>
          </a:ln>
        </p:spPr>
        <p:txBody>
          <a:bodyPr wrap="square" rtlCol="0">
            <a:spAutoFit/>
          </a:bodyPr>
          <a:lstStyle/>
          <a:p>
            <a:pPr algn="ctr"/>
            <a:r>
              <a:rPr lang="en-US" sz="4400" b="1" dirty="0">
                <a:solidFill>
                  <a:srgbClr val="002060"/>
                </a:solidFill>
                <a:latin typeface="Tenorite" panose="00000500000000000000" pitchFamily="2" charset="0"/>
              </a:rPr>
              <a:t>Introduction</a:t>
            </a:r>
          </a:p>
        </p:txBody>
      </p:sp>
      <p:sp>
        <p:nvSpPr>
          <p:cNvPr id="1058" name="TextBox 1057">
            <a:extLst>
              <a:ext uri="{FF2B5EF4-FFF2-40B4-BE49-F238E27FC236}">
                <a16:creationId xmlns:a16="http://schemas.microsoft.com/office/drawing/2014/main" id="{3FD8AC3E-9DC4-89B5-8202-3A3956862273}"/>
              </a:ext>
            </a:extLst>
          </p:cNvPr>
          <p:cNvSpPr txBox="1"/>
          <p:nvPr/>
        </p:nvSpPr>
        <p:spPr>
          <a:xfrm>
            <a:off x="15932862" y="20950278"/>
            <a:ext cx="12754631" cy="769441"/>
          </a:xfrm>
          <a:prstGeom prst="rect">
            <a:avLst/>
          </a:prstGeom>
          <a:noFill/>
          <a:ln w="25400">
            <a:solidFill>
              <a:srgbClr val="002060"/>
            </a:solidFill>
          </a:ln>
        </p:spPr>
        <p:txBody>
          <a:bodyPr wrap="square" rtlCol="0">
            <a:spAutoFit/>
          </a:bodyPr>
          <a:lstStyle/>
          <a:p>
            <a:pPr algn="ctr"/>
            <a:r>
              <a:rPr lang="en-US" sz="4400" b="1" dirty="0">
                <a:solidFill>
                  <a:srgbClr val="002060"/>
                </a:solidFill>
                <a:latin typeface="Tenorite" panose="00000500000000000000" pitchFamily="2" charset="0"/>
              </a:rPr>
              <a:t>	Point Kernel implementation into Space-Claim</a:t>
            </a:r>
          </a:p>
        </p:txBody>
      </p:sp>
      <p:pic>
        <p:nvPicPr>
          <p:cNvPr id="1091" name="Picture 1090" descr="A drawing of a box&#10;&#10;Description automatically generated">
            <a:extLst>
              <a:ext uri="{FF2B5EF4-FFF2-40B4-BE49-F238E27FC236}">
                <a16:creationId xmlns:a16="http://schemas.microsoft.com/office/drawing/2014/main" id="{F7B3BB79-061D-DD81-ED05-2F16FEA180B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4298" y="21959346"/>
            <a:ext cx="4960791" cy="2828162"/>
          </a:xfrm>
          <a:prstGeom prst="rect">
            <a:avLst/>
          </a:prstGeom>
        </p:spPr>
      </p:pic>
      <p:sp>
        <p:nvSpPr>
          <p:cNvPr id="1092" name="Rectangle: Rounded Corners 1091">
            <a:extLst>
              <a:ext uri="{FF2B5EF4-FFF2-40B4-BE49-F238E27FC236}">
                <a16:creationId xmlns:a16="http://schemas.microsoft.com/office/drawing/2014/main" id="{56891EA4-F7A9-F864-E264-1AF001C4729D}"/>
              </a:ext>
            </a:extLst>
          </p:cNvPr>
          <p:cNvSpPr/>
          <p:nvPr/>
        </p:nvSpPr>
        <p:spPr>
          <a:xfrm>
            <a:off x="643808" y="15159972"/>
            <a:ext cx="29078197" cy="5284154"/>
          </a:xfrm>
          <a:prstGeom prst="roundRect">
            <a:avLst>
              <a:gd name="adj" fmla="val 154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1099" name="Rectangle: Rounded Corners 1098">
            <a:extLst>
              <a:ext uri="{FF2B5EF4-FFF2-40B4-BE49-F238E27FC236}">
                <a16:creationId xmlns:a16="http://schemas.microsoft.com/office/drawing/2014/main" id="{1F757421-33C7-3610-CEEF-9393C84864D6}"/>
              </a:ext>
            </a:extLst>
          </p:cNvPr>
          <p:cNvSpPr/>
          <p:nvPr/>
        </p:nvSpPr>
        <p:spPr>
          <a:xfrm>
            <a:off x="579385" y="21706577"/>
            <a:ext cx="14317907" cy="8137046"/>
          </a:xfrm>
          <a:prstGeom prst="roundRect">
            <a:avLst>
              <a:gd name="adj" fmla="val 1544"/>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enorite" panose="00000500000000000000" pitchFamily="2" charset="0"/>
            </a:endParaRPr>
          </a:p>
        </p:txBody>
      </p:sp>
      <p:sp>
        <p:nvSpPr>
          <p:cNvPr id="1100" name="TextBox 1099">
            <a:extLst>
              <a:ext uri="{FF2B5EF4-FFF2-40B4-BE49-F238E27FC236}">
                <a16:creationId xmlns:a16="http://schemas.microsoft.com/office/drawing/2014/main" id="{7943884B-3EA4-2B70-E5D8-9C6295D5BEA8}"/>
              </a:ext>
            </a:extLst>
          </p:cNvPr>
          <p:cNvSpPr txBox="1"/>
          <p:nvPr/>
        </p:nvSpPr>
        <p:spPr>
          <a:xfrm>
            <a:off x="1360793" y="20941935"/>
            <a:ext cx="12754631" cy="769441"/>
          </a:xfrm>
          <a:prstGeom prst="rect">
            <a:avLst/>
          </a:prstGeom>
          <a:noFill/>
          <a:ln w="25400">
            <a:solidFill>
              <a:srgbClr val="002060"/>
            </a:solidFill>
          </a:ln>
        </p:spPr>
        <p:txBody>
          <a:bodyPr wrap="square" rtlCol="0">
            <a:spAutoFit/>
          </a:bodyPr>
          <a:lstStyle/>
          <a:p>
            <a:pPr algn="ctr"/>
            <a:r>
              <a:rPr lang="en-US" sz="4400" b="1" dirty="0">
                <a:solidFill>
                  <a:srgbClr val="002060"/>
                </a:solidFill>
                <a:latin typeface="Tenorite" panose="00000500000000000000" pitchFamily="2" charset="0"/>
              </a:rPr>
              <a:t>Neural Network based Build-up factor prediction</a:t>
            </a:r>
          </a:p>
        </p:txBody>
      </p:sp>
      <p:sp>
        <p:nvSpPr>
          <p:cNvPr id="1104" name="TextBox 1103">
            <a:extLst>
              <a:ext uri="{FF2B5EF4-FFF2-40B4-BE49-F238E27FC236}">
                <a16:creationId xmlns:a16="http://schemas.microsoft.com/office/drawing/2014/main" id="{FAEE58EB-B8C4-2F7E-0130-56D0C50FE7DE}"/>
              </a:ext>
            </a:extLst>
          </p:cNvPr>
          <p:cNvSpPr txBox="1"/>
          <p:nvPr/>
        </p:nvSpPr>
        <p:spPr>
          <a:xfrm>
            <a:off x="10673086" y="14393505"/>
            <a:ext cx="9115005" cy="769441"/>
          </a:xfrm>
          <a:prstGeom prst="rect">
            <a:avLst/>
          </a:prstGeom>
          <a:noFill/>
          <a:ln w="25400">
            <a:solidFill>
              <a:srgbClr val="002060"/>
            </a:solidFill>
          </a:ln>
        </p:spPr>
        <p:txBody>
          <a:bodyPr wrap="square" rtlCol="0">
            <a:spAutoFit/>
          </a:bodyPr>
          <a:lstStyle/>
          <a:p>
            <a:pPr algn="ctr"/>
            <a:r>
              <a:rPr lang="en-US" sz="4400" b="1" dirty="0">
                <a:solidFill>
                  <a:srgbClr val="002060"/>
                </a:solidFill>
                <a:latin typeface="Tenorite" panose="00000500000000000000" pitchFamily="2" charset="0"/>
              </a:rPr>
              <a:t>Point Kernel method</a:t>
            </a:r>
          </a:p>
        </p:txBody>
      </p:sp>
      <mc:AlternateContent xmlns:mc="http://schemas.openxmlformats.org/markup-compatibility/2006" xmlns:a14="http://schemas.microsoft.com/office/drawing/2010/main">
        <mc:Choice Requires="a14">
          <p:graphicFrame>
            <p:nvGraphicFramePr>
              <p:cNvPr id="1108" name="Table 1107">
                <a:extLst>
                  <a:ext uri="{FF2B5EF4-FFF2-40B4-BE49-F238E27FC236}">
                    <a16:creationId xmlns:a16="http://schemas.microsoft.com/office/drawing/2014/main" id="{F01D41D2-CC10-7DD6-DFAC-D85498320608}"/>
                  </a:ext>
                </a:extLst>
              </p:cNvPr>
              <p:cNvGraphicFramePr>
                <a:graphicFrameLocks noGrp="1"/>
              </p:cNvGraphicFramePr>
              <p:nvPr>
                <p:extLst>
                  <p:ext uri="{D42A27DB-BD31-4B8C-83A1-F6EECF244321}">
                    <p14:modId xmlns:p14="http://schemas.microsoft.com/office/powerpoint/2010/main" val="2838151505"/>
                  </p:ext>
                </p:extLst>
              </p:nvPr>
            </p:nvGraphicFramePr>
            <p:xfrm>
              <a:off x="839209" y="17633870"/>
              <a:ext cx="25262769" cy="2589788"/>
            </p:xfrm>
            <a:graphic>
              <a:graphicData uri="http://schemas.openxmlformats.org/drawingml/2006/table">
                <a:tbl>
                  <a:tblPr firstRow="1" bandRow="1">
                    <a:tableStyleId>{5940675A-B579-460E-94D1-54222C63F5DA}</a:tableStyleId>
                  </a:tblPr>
                  <a:tblGrid>
                    <a:gridCol w="11953465">
                      <a:extLst>
                        <a:ext uri="{9D8B030D-6E8A-4147-A177-3AD203B41FA5}">
                          <a16:colId xmlns:a16="http://schemas.microsoft.com/office/drawing/2014/main" val="4218305007"/>
                        </a:ext>
                      </a:extLst>
                    </a:gridCol>
                    <a:gridCol w="1306577">
                      <a:extLst>
                        <a:ext uri="{9D8B030D-6E8A-4147-A177-3AD203B41FA5}">
                          <a16:colId xmlns:a16="http://schemas.microsoft.com/office/drawing/2014/main" val="3290211081"/>
                        </a:ext>
                      </a:extLst>
                    </a:gridCol>
                    <a:gridCol w="12002727">
                      <a:extLst>
                        <a:ext uri="{9D8B030D-6E8A-4147-A177-3AD203B41FA5}">
                          <a16:colId xmlns:a16="http://schemas.microsoft.com/office/drawing/2014/main" val="3050463267"/>
                        </a:ext>
                      </a:extLst>
                    </a:gridCol>
                  </a:tblGrid>
                  <a:tr h="677329">
                    <a:tc gridSpan="3">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noProof="0" dirty="0">
                              <a:solidFill>
                                <a:srgbClr val="C00000"/>
                              </a:solidFill>
                              <a:latin typeface="Tenorite" panose="00000500000000000000" pitchFamily="2" charset="0"/>
                            </a:rPr>
                            <a:t>Challenges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2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551653"/>
                      </a:ext>
                    </a:extLst>
                  </a:tr>
                  <a:tr h="677329">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dirty="0">
                              <a:solidFill>
                                <a:srgbClr val="C00000"/>
                              </a:solidFill>
                              <a:latin typeface="Tenorite" panose="00000500000000000000" pitchFamily="2" charset="0"/>
                            </a:rPr>
                            <a:t>Build-up factor estimation</a:t>
                          </a:r>
                          <a:endParaRPr lang="en-GB" sz="2800" b="1"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2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dirty="0">
                              <a:solidFill>
                                <a:srgbClr val="C00000"/>
                              </a:solidFill>
                              <a:latin typeface="Tenorite" panose="00000500000000000000" pitchFamily="2" charset="0"/>
                            </a:rPr>
                            <a:t>Real-time dose estimations</a:t>
                          </a:r>
                          <a:endParaRPr lang="en-GB" sz="2800" b="1"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610766"/>
                      </a:ext>
                    </a:extLst>
                  </a:tr>
                  <a:tr h="1235130">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2800" i="1" dirty="0">
                              <a:latin typeface="Tenorite" panose="00000500000000000000" pitchFamily="2" charset="0"/>
                            </a:rPr>
                            <a:t>The </a:t>
                          </a:r>
                          <a:r>
                            <a:rPr lang="en-US" sz="2800" i="1" dirty="0">
                              <a:latin typeface="Tenorite" panose="00000500000000000000" pitchFamily="2" charset="0"/>
                              <a:sym typeface="Wingdings" panose="05000000000000000000" pitchFamily="2" charset="2"/>
                            </a:rPr>
                            <a:t>Build-Up factor (</a:t>
                          </a:r>
                          <a14:m>
                            <m:oMath xmlns:m="http://schemas.openxmlformats.org/officeDocument/2006/math">
                              <m:r>
                                <a:rPr lang="en-US" sz="2800" i="1">
                                  <a:latin typeface="Cambria Math" panose="02040503050406030204" pitchFamily="18" charset="0"/>
                                </a:rPr>
                                <m:t>𝐵</m:t>
                              </m:r>
                            </m:oMath>
                          </a14:m>
                          <a:r>
                            <a:rPr lang="en-US" sz="2800" i="1" dirty="0">
                              <a:latin typeface="Tenorite" panose="00000500000000000000" pitchFamily="2" charset="0"/>
                              <a:sym typeface="Wingdings" panose="05000000000000000000" pitchFamily="2" charset="2"/>
                            </a:rPr>
                            <a:t>) accounts</a:t>
                          </a:r>
                          <a:r>
                            <a:rPr lang="en-US" sz="2800" i="1" baseline="0" dirty="0">
                              <a:latin typeface="Tenorite" panose="00000500000000000000" pitchFamily="2" charset="0"/>
                              <a:sym typeface="Wingdings" panose="05000000000000000000" pitchFamily="2" charset="2"/>
                            </a:rPr>
                            <a:t> for the </a:t>
                          </a:r>
                          <a:r>
                            <a:rPr lang="en-US" sz="2800" i="1" dirty="0">
                              <a:latin typeface="Tenorite" panose="00000500000000000000" pitchFamily="2" charset="0"/>
                              <a:sym typeface="Wingdings" panose="05000000000000000000" pitchFamily="2" charset="2"/>
                            </a:rPr>
                            <a:t>scattered contribution. It </a:t>
                          </a:r>
                          <a:r>
                            <a:rPr lang="en-US" sz="2800" i="1" baseline="0" dirty="0">
                              <a:latin typeface="Tenorite" panose="00000500000000000000" pitchFamily="2" charset="0"/>
                              <a:sym typeface="Wingdings" panose="05000000000000000000" pitchFamily="2" charset="2"/>
                            </a:rPr>
                            <a:t>is case-sensitive and needs gross assumptions or tailored prediction</a:t>
                          </a:r>
                          <a:endParaRPr lang="en-US" sz="2800" i="1" dirty="0">
                            <a:latin typeface="Tenorite" panose="000005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2800" i="1" dirty="0">
                              <a:latin typeface="Tenorite" panose="00000500000000000000" pitchFamily="2"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2800" i="1" dirty="0">
                              <a:latin typeface="Tenorite" panose="00000500000000000000" pitchFamily="2" charset="0"/>
                            </a:rPr>
                            <a:t>                        As 3D complexity grows, ray-tracing get noticeably slower</a:t>
                          </a:r>
                        </a:p>
                        <a:p>
                          <a:pPr algn="just"/>
                          <a:endParaRPr lang="en-GB" sz="2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280311"/>
                      </a:ext>
                    </a:extLst>
                  </a:tr>
                </a:tbl>
              </a:graphicData>
            </a:graphic>
          </p:graphicFrame>
        </mc:Choice>
        <mc:Fallback xmlns="">
          <p:graphicFrame>
            <p:nvGraphicFramePr>
              <p:cNvPr id="1108" name="Table 1107">
                <a:extLst>
                  <a:ext uri="{FF2B5EF4-FFF2-40B4-BE49-F238E27FC236}">
                    <a16:creationId xmlns:a16="http://schemas.microsoft.com/office/drawing/2014/main" id="{F01D41D2-CC10-7DD6-DFAC-D85498320608}"/>
                  </a:ext>
                </a:extLst>
              </p:cNvPr>
              <p:cNvGraphicFramePr>
                <a:graphicFrameLocks noGrp="1"/>
              </p:cNvGraphicFramePr>
              <p:nvPr>
                <p:extLst>
                  <p:ext uri="{D42A27DB-BD31-4B8C-83A1-F6EECF244321}">
                    <p14:modId xmlns:p14="http://schemas.microsoft.com/office/powerpoint/2010/main" val="2838151505"/>
                  </p:ext>
                </p:extLst>
              </p:nvPr>
            </p:nvGraphicFramePr>
            <p:xfrm>
              <a:off x="839209" y="17633870"/>
              <a:ext cx="25262769" cy="2589788"/>
            </p:xfrm>
            <a:graphic>
              <a:graphicData uri="http://schemas.openxmlformats.org/drawingml/2006/table">
                <a:tbl>
                  <a:tblPr firstRow="1" bandRow="1">
                    <a:tableStyleId>{5940675A-B579-460E-94D1-54222C63F5DA}</a:tableStyleId>
                  </a:tblPr>
                  <a:tblGrid>
                    <a:gridCol w="11953465">
                      <a:extLst>
                        <a:ext uri="{9D8B030D-6E8A-4147-A177-3AD203B41FA5}">
                          <a16:colId xmlns:a16="http://schemas.microsoft.com/office/drawing/2014/main" val="4218305007"/>
                        </a:ext>
                      </a:extLst>
                    </a:gridCol>
                    <a:gridCol w="1306577">
                      <a:extLst>
                        <a:ext uri="{9D8B030D-6E8A-4147-A177-3AD203B41FA5}">
                          <a16:colId xmlns:a16="http://schemas.microsoft.com/office/drawing/2014/main" val="3290211081"/>
                        </a:ext>
                      </a:extLst>
                    </a:gridCol>
                    <a:gridCol w="12002727">
                      <a:extLst>
                        <a:ext uri="{9D8B030D-6E8A-4147-A177-3AD203B41FA5}">
                          <a16:colId xmlns:a16="http://schemas.microsoft.com/office/drawing/2014/main" val="3050463267"/>
                        </a:ext>
                      </a:extLst>
                    </a:gridCol>
                  </a:tblGrid>
                  <a:tr h="677329">
                    <a:tc gridSpan="3">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noProof="0" dirty="0">
                              <a:solidFill>
                                <a:srgbClr val="C00000"/>
                              </a:solidFill>
                              <a:latin typeface="Tenorite" panose="00000500000000000000" pitchFamily="2" charset="0"/>
                            </a:rPr>
                            <a:t>Challenges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2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551653"/>
                      </a:ext>
                    </a:extLst>
                  </a:tr>
                  <a:tr h="677329">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dirty="0">
                              <a:solidFill>
                                <a:srgbClr val="C00000"/>
                              </a:solidFill>
                              <a:latin typeface="Tenorite" panose="00000500000000000000" pitchFamily="2" charset="0"/>
                            </a:rPr>
                            <a:t>Build-up factor estimation</a:t>
                          </a:r>
                          <a:endParaRPr lang="en-GB" sz="2800" b="1"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2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2800" b="1" i="1" dirty="0">
                              <a:solidFill>
                                <a:srgbClr val="C00000"/>
                              </a:solidFill>
                              <a:latin typeface="Tenorite" panose="00000500000000000000" pitchFamily="2" charset="0"/>
                            </a:rPr>
                            <a:t>Real-time dose estimations</a:t>
                          </a:r>
                          <a:endParaRPr lang="en-GB" sz="2800" b="1" i="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610766"/>
                      </a:ext>
                    </a:extLst>
                  </a:tr>
                  <a:tr h="1235130">
                    <a:tc>
                      <a:txBody>
                        <a:bodyPr/>
                        <a:lstStyle/>
                        <a:p>
                          <a:endParaRPr lang="es-E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6"/>
                          <a:stretch>
                            <a:fillRect t="-114778" r="-111372"/>
                          </a:stretch>
                        </a:blipFill>
                      </a:tcPr>
                    </a:tc>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2800" i="1" dirty="0">
                              <a:latin typeface="Tenorite" panose="00000500000000000000" pitchFamily="2"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3027487" rtl="0" eaLnBrk="1" fontAlgn="auto" latinLnBrk="0" hangingPunct="1">
                            <a:lnSpc>
                              <a:spcPct val="100000"/>
                            </a:lnSpc>
                            <a:spcBef>
                              <a:spcPts val="0"/>
                            </a:spcBef>
                            <a:spcAft>
                              <a:spcPts val="0"/>
                            </a:spcAft>
                            <a:buClrTx/>
                            <a:buSzTx/>
                            <a:buFontTx/>
                            <a:buNone/>
                            <a:tabLst/>
                            <a:defRPr/>
                          </a:pPr>
                          <a:r>
                            <a:rPr lang="en-US" sz="2800" i="1" dirty="0">
                              <a:latin typeface="Tenorite" panose="00000500000000000000" pitchFamily="2" charset="0"/>
                            </a:rPr>
                            <a:t>                        As 3D complexity grows, ray-tracing get noticeably slower</a:t>
                          </a:r>
                        </a:p>
                        <a:p>
                          <a:pPr algn="just"/>
                          <a:endParaRPr lang="en-GB" sz="28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280311"/>
                      </a:ext>
                    </a:extLst>
                  </a:tr>
                </a:tbl>
              </a:graphicData>
            </a:graphic>
          </p:graphicFrame>
        </mc:Fallback>
      </mc:AlternateContent>
      <p:sp>
        <p:nvSpPr>
          <p:cNvPr id="1109" name="TextBox 1108">
            <a:extLst>
              <a:ext uri="{FF2B5EF4-FFF2-40B4-BE49-F238E27FC236}">
                <a16:creationId xmlns:a16="http://schemas.microsoft.com/office/drawing/2014/main" id="{6EED13E4-65F8-676E-DD18-0D6BFA3FBBD1}"/>
              </a:ext>
            </a:extLst>
          </p:cNvPr>
          <p:cNvSpPr txBox="1"/>
          <p:nvPr/>
        </p:nvSpPr>
        <p:spPr>
          <a:xfrm>
            <a:off x="5520285" y="21812299"/>
            <a:ext cx="9053033" cy="3108543"/>
          </a:xfrm>
          <a:prstGeom prst="rect">
            <a:avLst/>
          </a:prstGeom>
          <a:noFill/>
        </p:spPr>
        <p:txBody>
          <a:bodyPr wrap="square" rtlCol="0">
            <a:spAutoFit/>
          </a:bodyPr>
          <a:lstStyle/>
          <a:p>
            <a:pPr algn="just"/>
            <a:r>
              <a:rPr lang="en-GB" sz="2800" dirty="0">
                <a:latin typeface="Tenorite" panose="00000500000000000000" pitchFamily="2" charset="0"/>
              </a:rPr>
              <a:t>Two adjacent rooms with a point source contains most of the physics to be covered in most of the radiation shielding cases. This is a template for training</a:t>
            </a:r>
          </a:p>
          <a:p>
            <a:pPr algn="just"/>
            <a:endParaRPr lang="en-GB" sz="2800" dirty="0">
              <a:latin typeface="Tenorite" panose="00000500000000000000" pitchFamily="2" charset="0"/>
            </a:endParaRPr>
          </a:p>
          <a:p>
            <a:pPr algn="just"/>
            <a:r>
              <a:rPr lang="en-GB" sz="2800" dirty="0">
                <a:latin typeface="Tenorite" panose="00000500000000000000" pitchFamily="2" charset="0"/>
              </a:rPr>
              <a:t>We propose a Multi-layer Perceptron (MLP) that maps the unique features of this configuration to predict a Build-up factor.</a:t>
            </a:r>
            <a:endParaRPr lang="en-US" sz="2800" dirty="0">
              <a:latin typeface="Tenorite" panose="00000500000000000000" pitchFamily="2" charset="0"/>
            </a:endParaRPr>
          </a:p>
        </p:txBody>
      </p:sp>
      <mc:AlternateContent xmlns:mc="http://schemas.openxmlformats.org/markup-compatibility/2006">
        <mc:Choice xmlns:a14="http://schemas.microsoft.com/office/drawing/2010/main" Requires="a14">
          <p:sp>
            <p:nvSpPr>
              <p:cNvPr id="1111" name="TextBox 1110">
                <a:extLst>
                  <a:ext uri="{FF2B5EF4-FFF2-40B4-BE49-F238E27FC236}">
                    <a16:creationId xmlns:a16="http://schemas.microsoft.com/office/drawing/2014/main" id="{4A7F432A-4C3E-3B7C-B556-C0757B19397A}"/>
                  </a:ext>
                </a:extLst>
              </p:cNvPr>
              <p:cNvSpPr txBox="1"/>
              <p:nvPr/>
            </p:nvSpPr>
            <p:spPr>
              <a:xfrm>
                <a:off x="1055137" y="25383550"/>
                <a:ext cx="6740992" cy="4320093"/>
              </a:xfrm>
              <a:prstGeom prst="rect">
                <a:avLst/>
              </a:prstGeom>
              <a:noFill/>
            </p:spPr>
            <p:txBody>
              <a:bodyPr wrap="square" rtlCol="0">
                <a:spAutoFit/>
              </a:bodyPr>
              <a:lstStyle/>
              <a:p>
                <a:pPr algn="just"/>
                <a:r>
                  <a:rPr lang="en-GB" sz="2800" b="1" dirty="0">
                    <a:latin typeface="Tenorite" panose="00000500000000000000" pitchFamily="2" charset="0"/>
                  </a:rPr>
                  <a:t>Training</a:t>
                </a:r>
                <a:r>
                  <a:rPr lang="en-GB" sz="2800" dirty="0">
                    <a:latin typeface="Tenorite" panose="00000500000000000000" pitchFamily="2" charset="0"/>
                  </a:rPr>
                  <a:t> </a:t>
                </a:r>
              </a:p>
              <a:p>
                <a:pPr algn="just"/>
                <a:endParaRPr lang="en-GB" sz="2800" dirty="0">
                  <a:latin typeface="Tenorite" panose="00000500000000000000" pitchFamily="2" charset="0"/>
                </a:endParaRPr>
              </a:p>
              <a:p>
                <a:pPr marL="457200" indent="-457200" algn="just">
                  <a:buFont typeface="Arial" panose="020B0604020202020204" pitchFamily="34" charset="0"/>
                  <a:buChar char="•"/>
                </a:pPr>
                <a:r>
                  <a:rPr lang="en-GB" sz="2800" i="1" dirty="0">
                    <a:latin typeface="Tenorite" panose="00000500000000000000" pitchFamily="2" charset="0"/>
                  </a:rPr>
                  <a:t>Database</a:t>
                </a:r>
                <a:r>
                  <a:rPr lang="en-GB" sz="2800" dirty="0">
                    <a:latin typeface="Tenorite" panose="00000500000000000000" pitchFamily="2" charset="0"/>
                  </a:rPr>
                  <a:t>: suite of 2631 MCNP cases with varying wall thickness, source energy and source position.</a:t>
                </a:r>
              </a:p>
              <a:p>
                <a:pPr marL="457200" indent="-457200" algn="just">
                  <a:buFont typeface="Arial" panose="020B0604020202020204" pitchFamily="34" charset="0"/>
                  <a:buChar char="•"/>
                </a:pPr>
                <a:endParaRPr lang="en-GB" sz="2800" dirty="0">
                  <a:latin typeface="Tenorite" panose="00000500000000000000" pitchFamily="2" charset="0"/>
                </a:endParaRPr>
              </a:p>
              <a:p>
                <a:pPr marL="457200" indent="-457200" algn="just">
                  <a:buFont typeface="Arial" panose="020B0604020202020204" pitchFamily="34" charset="0"/>
                  <a:buChar char="•"/>
                </a:pPr>
                <a:r>
                  <a:rPr lang="en-GB" sz="2800" i="1" dirty="0">
                    <a:latin typeface="Tenorite" panose="00000500000000000000" pitchFamily="2" charset="0"/>
                  </a:rPr>
                  <a:t>Loss function</a:t>
                </a:r>
                <a:r>
                  <a:rPr lang="en-GB" sz="2800" dirty="0">
                    <a:latin typeface="Tenorite" panose="00000500000000000000" pitchFamily="2" charset="0"/>
                  </a:rPr>
                  <a:t>:  		</a:t>
                </a:r>
              </a:p>
              <a:p>
                <a:pPr algn="just"/>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𝑙𝑜𝑠𝑠</m:t>
                      </m:r>
                      <m:r>
                        <a:rPr lang="es-ES" sz="2800" b="0" i="1" smtClean="0">
                          <a:latin typeface="Cambria Math" panose="02040503050406030204" pitchFamily="18" charset="0"/>
                        </a:rPr>
                        <m:t>=</m:t>
                      </m:r>
                      <m:nary>
                        <m:naryPr>
                          <m:chr m:val="∑"/>
                          <m:ctrlPr>
                            <a:rPr lang="es-ES" sz="2800" b="0" i="1" smtClean="0">
                              <a:latin typeface="Cambria Math" panose="02040503050406030204" pitchFamily="18" charset="0"/>
                            </a:rPr>
                          </m:ctrlPr>
                        </m:naryPr>
                        <m:sub>
                          <m:r>
                            <m:rPr>
                              <m:brk m:alnAt="23"/>
                            </m:rPr>
                            <a:rPr lang="es-ES" sz="2800" b="0" i="1" smtClean="0">
                              <a:latin typeface="Cambria Math" panose="02040503050406030204" pitchFamily="18" charset="0"/>
                            </a:rPr>
                            <m:t>𝑖</m:t>
                          </m:r>
                          <m:r>
                            <a:rPr lang="es-ES" sz="2800" b="0" i="1" smtClean="0">
                              <a:latin typeface="Cambria Math" panose="02040503050406030204" pitchFamily="18" charset="0"/>
                            </a:rPr>
                            <m:t>=1</m:t>
                          </m:r>
                        </m:sub>
                        <m:sup>
                          <m:r>
                            <a:rPr lang="es-ES" sz="2800" b="0" i="1" smtClean="0">
                              <a:latin typeface="Cambria Math" panose="02040503050406030204" pitchFamily="18" charset="0"/>
                            </a:rPr>
                            <m:t>𝑁</m:t>
                          </m:r>
                        </m:sup>
                        <m:e>
                          <m:sSup>
                            <m:sSupPr>
                              <m:ctrlPr>
                                <a:rPr lang="es-ES" sz="2800" b="0" i="1" smtClean="0">
                                  <a:latin typeface="Cambria Math" panose="02040503050406030204" pitchFamily="18" charset="0"/>
                                </a:rPr>
                              </m:ctrlPr>
                            </m:sSupPr>
                            <m:e>
                              <m:d>
                                <m:dPr>
                                  <m:ctrlPr>
                                    <a:rPr lang="es-ES" sz="2800" b="0" i="1" smtClean="0">
                                      <a:latin typeface="Cambria Math" panose="02040503050406030204" pitchFamily="18" charset="0"/>
                                    </a:rPr>
                                  </m:ctrlPr>
                                </m:dPr>
                                <m:e>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𝑦</m:t>
                                              </m:r>
                                            </m:e>
                                          </m:acc>
                                        </m:e>
                                        <m:sub>
                                          <m:r>
                                            <a:rPr lang="es-ES" sz="2800" b="0" i="1" smtClean="0">
                                              <a:latin typeface="Cambria Math" panose="02040503050406030204" pitchFamily="18" charset="0"/>
                                            </a:rPr>
                                            <m:t>𝑖</m:t>
                                          </m:r>
                                        </m:sub>
                                      </m:sSub>
                                      <m:r>
                                        <a:rPr lang="es-ES" sz="2800" b="0" i="1" smtClean="0">
                                          <a:latin typeface="Cambria Math" panose="02040503050406030204" pitchFamily="18" charset="0"/>
                                        </a:rPr>
                                        <m:t>−</m:t>
                                      </m:r>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𝑦</m:t>
                                          </m:r>
                                        </m:e>
                                        <m:sub>
                                          <m:r>
                                            <a:rPr lang="es-ES" sz="2800" b="0" i="1" smtClean="0">
                                              <a:latin typeface="Cambria Math" panose="02040503050406030204" pitchFamily="18" charset="0"/>
                                            </a:rPr>
                                            <m:t>𝑖</m:t>
                                          </m:r>
                                          <m:r>
                                            <a:rPr lang="es-ES" sz="2800" b="0" i="1" smtClean="0">
                                              <a:latin typeface="Cambria Math" panose="02040503050406030204" pitchFamily="18" charset="0"/>
                                            </a:rPr>
                                            <m:t>,   </m:t>
                                          </m:r>
                                          <m:r>
                                            <a:rPr lang="es-ES" sz="2800" b="0" i="1" smtClean="0">
                                              <a:latin typeface="Cambria Math" panose="02040503050406030204" pitchFamily="18" charset="0"/>
                                            </a:rPr>
                                            <m:t>𝑀𝐶𝑁𝑃</m:t>
                                          </m:r>
                                        </m:sub>
                                      </m:sSub>
                                    </m:num>
                                    <m:den>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𝜎</m:t>
                                          </m:r>
                                        </m:e>
                                        <m:sub>
                                          <m:r>
                                            <a:rPr lang="es-ES" sz="2800" b="0" i="1" smtClean="0">
                                              <a:latin typeface="Cambria Math" panose="02040503050406030204" pitchFamily="18" charset="0"/>
                                            </a:rPr>
                                            <m:t>𝑖</m:t>
                                          </m:r>
                                          <m:r>
                                            <a:rPr lang="es-ES" sz="2800" b="0" i="1" smtClean="0">
                                              <a:latin typeface="Cambria Math" panose="02040503050406030204" pitchFamily="18" charset="0"/>
                                            </a:rPr>
                                            <m:t>,   </m:t>
                                          </m:r>
                                          <m:r>
                                            <a:rPr lang="es-ES" sz="2800" b="0" i="1" smtClean="0">
                                              <a:latin typeface="Cambria Math" panose="02040503050406030204" pitchFamily="18" charset="0"/>
                                            </a:rPr>
                                            <m:t>𝑀𝐶𝑁𝑃</m:t>
                                          </m:r>
                                        </m:sub>
                                      </m:sSub>
                                    </m:den>
                                  </m:f>
                                </m:e>
                              </m:d>
                            </m:e>
                            <m:sup>
                              <m:r>
                                <a:rPr lang="es-ES" sz="2800" b="0" i="1" smtClean="0">
                                  <a:latin typeface="Cambria Math" panose="02040503050406030204" pitchFamily="18" charset="0"/>
                                </a:rPr>
                                <m:t>2</m:t>
                              </m:r>
                            </m:sup>
                          </m:sSup>
                        </m:e>
                      </m:nary>
                    </m:oMath>
                  </m:oMathPara>
                </a14:m>
                <a:endParaRPr lang="en-GB" sz="2800" dirty="0">
                  <a:latin typeface="Tenorite" panose="00000500000000000000" pitchFamily="2" charset="0"/>
                </a:endParaRPr>
              </a:p>
            </p:txBody>
          </p:sp>
        </mc:Choice>
        <mc:Fallback>
          <p:sp>
            <p:nvSpPr>
              <p:cNvPr id="1111" name="TextBox 1110">
                <a:extLst>
                  <a:ext uri="{FF2B5EF4-FFF2-40B4-BE49-F238E27FC236}">
                    <a16:creationId xmlns:a16="http://schemas.microsoft.com/office/drawing/2014/main" id="{4A7F432A-4C3E-3B7C-B556-C0757B19397A}"/>
                  </a:ext>
                </a:extLst>
              </p:cNvPr>
              <p:cNvSpPr txBox="1">
                <a:spLocks noRot="1" noChangeAspect="1" noMove="1" noResize="1" noEditPoints="1" noAdjustHandles="1" noChangeArrowheads="1" noChangeShapeType="1" noTextEdit="1"/>
              </p:cNvSpPr>
              <p:nvPr/>
            </p:nvSpPr>
            <p:spPr>
              <a:xfrm>
                <a:off x="1055137" y="25383550"/>
                <a:ext cx="6740992" cy="4320093"/>
              </a:xfrm>
              <a:prstGeom prst="rect">
                <a:avLst/>
              </a:prstGeom>
              <a:blipFill>
                <a:blip r:embed="rId27"/>
                <a:stretch>
                  <a:fillRect l="-1808" t="-1551" r="-1899"/>
                </a:stretch>
              </a:blipFill>
            </p:spPr>
            <p:txBody>
              <a:bodyPr/>
              <a:lstStyle/>
              <a:p>
                <a:r>
                  <a:rPr lang="en-GB">
                    <a:noFill/>
                  </a:rPr>
                  <a:t> </a:t>
                </a:r>
              </a:p>
            </p:txBody>
          </p:sp>
        </mc:Fallback>
      </mc:AlternateContent>
      <p:sp>
        <p:nvSpPr>
          <p:cNvPr id="1112" name="TextBox 1111">
            <a:extLst>
              <a:ext uri="{FF2B5EF4-FFF2-40B4-BE49-F238E27FC236}">
                <a16:creationId xmlns:a16="http://schemas.microsoft.com/office/drawing/2014/main" id="{39ED0883-D756-A05F-458F-7379C54D385B}"/>
              </a:ext>
            </a:extLst>
          </p:cNvPr>
          <p:cNvSpPr txBox="1"/>
          <p:nvPr/>
        </p:nvSpPr>
        <p:spPr>
          <a:xfrm>
            <a:off x="8519281" y="29370263"/>
            <a:ext cx="5987370" cy="400110"/>
          </a:xfrm>
          <a:prstGeom prst="rect">
            <a:avLst/>
          </a:prstGeom>
          <a:noFill/>
        </p:spPr>
        <p:txBody>
          <a:bodyPr wrap="square">
            <a:spAutoFit/>
          </a:bodyPr>
          <a:lstStyle/>
          <a:p>
            <a:pPr algn="ctr"/>
            <a:r>
              <a:rPr lang="it-IT" sz="2000" b="1" dirty="0">
                <a:latin typeface="Tenorite" panose="00000500000000000000" pitchFamily="2" charset="0"/>
              </a:rPr>
              <a:t>Comparison of build-up factor MLP vs. MCNP</a:t>
            </a:r>
            <a:endParaRPr lang="es-ES" sz="2000" b="1" dirty="0"/>
          </a:p>
        </p:txBody>
      </p:sp>
      <mc:AlternateContent xmlns:mc="http://schemas.openxmlformats.org/markup-compatibility/2006" xmlns:a14="http://schemas.microsoft.com/office/drawing/2010/main">
        <mc:Choice Requires="a14">
          <p:sp>
            <p:nvSpPr>
              <p:cNvPr id="1113" name="TextBox 1112">
                <a:extLst>
                  <a:ext uri="{FF2B5EF4-FFF2-40B4-BE49-F238E27FC236}">
                    <a16:creationId xmlns:a16="http://schemas.microsoft.com/office/drawing/2014/main" id="{53F2911E-2A1B-DE0A-34FF-B3DB3DBBE950}"/>
                  </a:ext>
                </a:extLst>
              </p:cNvPr>
              <p:cNvSpPr txBox="1"/>
              <p:nvPr/>
            </p:nvSpPr>
            <p:spPr>
              <a:xfrm>
                <a:off x="10272524" y="16361310"/>
                <a:ext cx="6396141" cy="1017523"/>
              </a:xfrm>
              <a:prstGeom prst="rect">
                <a:avLst/>
              </a:prstGeom>
              <a:solidFill>
                <a:schemeClr val="bg1">
                  <a:lumMod val="9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𝐷𝑜𝑠𝑒</m:t>
                      </m:r>
                      <m:r>
                        <a:rPr lang="en-US" sz="3200" b="0" i="1" smtClean="0">
                          <a:latin typeface="Cambria Math" panose="02040503050406030204" pitchFamily="18" charset="0"/>
                        </a:rPr>
                        <m:t>= </m:t>
                      </m:r>
                      <m:r>
                        <a:rPr lang="en-US" sz="3200" b="0" i="1" smtClean="0">
                          <a:latin typeface="Cambria Math" panose="02040503050406030204" pitchFamily="18" charset="0"/>
                        </a:rPr>
                        <m:t>𝐵</m:t>
                      </m:r>
                      <m:r>
                        <a:rPr lang="en-US" sz="3200" b="0" i="1" smtClean="0">
                          <a:latin typeface="Cambria Math" panose="02040503050406030204" pitchFamily="18" charset="0"/>
                        </a:rPr>
                        <m:t> ∙ </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𝐴𝑐𝑡𝑖𝑣𝑖𝑡𝑦</m:t>
                          </m:r>
                        </m:num>
                        <m:den>
                          <m:r>
                            <a:rPr lang="en-US" sz="3200" b="0" i="1" smtClean="0">
                              <a:latin typeface="Cambria Math" panose="02040503050406030204" pitchFamily="18" charset="0"/>
                              <a:ea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𝜋</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𝑟</m:t>
                              </m:r>
                            </m:e>
                            <m:sup>
                              <m:r>
                                <a:rPr lang="en-US" sz="3200" b="0" i="1" smtClean="0">
                                  <a:latin typeface="Cambria Math" panose="02040503050406030204" pitchFamily="18" charset="0"/>
                                  <a:ea typeface="Cambria Math" panose="02040503050406030204" pitchFamily="18" charset="0"/>
                                </a:rPr>
                                <m:t>2</m:t>
                              </m:r>
                            </m:sup>
                          </m:sSup>
                        </m:den>
                      </m:f>
                      <m:r>
                        <a:rPr lang="en-US" sz="3200" b="0" i="1" smtClean="0">
                          <a:latin typeface="Cambria Math" panose="02040503050406030204" pitchFamily="18" charset="0"/>
                          <a:ea typeface="Cambria Math" panose="02040503050406030204" pitchFamily="18" charset="0"/>
                        </a:rPr>
                        <m:t> ∙</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𝑒</m:t>
                          </m:r>
                        </m:e>
                        <m:sup>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𝑡</m:t>
                          </m:r>
                        </m:sup>
                      </m:sSup>
                    </m:oMath>
                  </m:oMathPara>
                </a14:m>
                <a:endParaRPr lang="en-US" sz="3200" dirty="0">
                  <a:latin typeface="Tenorite" panose="00000500000000000000" pitchFamily="2" charset="0"/>
                </a:endParaRPr>
              </a:p>
            </p:txBody>
          </p:sp>
        </mc:Choice>
        <mc:Fallback xmlns="">
          <p:sp>
            <p:nvSpPr>
              <p:cNvPr id="1113" name="TextBox 1112">
                <a:extLst>
                  <a:ext uri="{FF2B5EF4-FFF2-40B4-BE49-F238E27FC236}">
                    <a16:creationId xmlns:a16="http://schemas.microsoft.com/office/drawing/2014/main" id="{53F2911E-2A1B-DE0A-34FF-B3DB3DBBE950}"/>
                  </a:ext>
                </a:extLst>
              </p:cNvPr>
              <p:cNvSpPr txBox="1">
                <a:spLocks noRot="1" noChangeAspect="1" noMove="1" noResize="1" noEditPoints="1" noAdjustHandles="1" noChangeArrowheads="1" noChangeShapeType="1" noTextEdit="1"/>
              </p:cNvSpPr>
              <p:nvPr/>
            </p:nvSpPr>
            <p:spPr>
              <a:xfrm>
                <a:off x="10272524" y="16361310"/>
                <a:ext cx="6396141" cy="1017523"/>
              </a:xfrm>
              <a:prstGeom prst="rect">
                <a:avLst/>
              </a:prstGeom>
              <a:blipFill>
                <a:blip r:embed="rId28"/>
                <a:stretch>
                  <a:fillRect/>
                </a:stretch>
              </a:blipFill>
            </p:spPr>
            <p:txBody>
              <a:bodyPr/>
              <a:lstStyle/>
              <a:p>
                <a:r>
                  <a:rPr lang="es-ES">
                    <a:noFill/>
                  </a:rPr>
                  <a:t> </a:t>
                </a:r>
              </a:p>
            </p:txBody>
          </p:sp>
        </mc:Fallback>
      </mc:AlternateContent>
      <p:sp>
        <p:nvSpPr>
          <p:cNvPr id="1114" name="TextBox 1113">
            <a:extLst>
              <a:ext uri="{FF2B5EF4-FFF2-40B4-BE49-F238E27FC236}">
                <a16:creationId xmlns:a16="http://schemas.microsoft.com/office/drawing/2014/main" id="{4C25C8FF-B0F6-DC6A-F758-E0ACC617DB25}"/>
              </a:ext>
            </a:extLst>
          </p:cNvPr>
          <p:cNvSpPr txBox="1"/>
          <p:nvPr/>
        </p:nvSpPr>
        <p:spPr>
          <a:xfrm>
            <a:off x="15373043" y="22047102"/>
            <a:ext cx="7260085" cy="7417415"/>
          </a:xfrm>
          <a:prstGeom prst="rect">
            <a:avLst/>
          </a:prstGeom>
          <a:noFill/>
        </p:spPr>
        <p:txBody>
          <a:bodyPr wrap="square">
            <a:spAutoFit/>
          </a:bodyPr>
          <a:lstStyle/>
          <a:p>
            <a:pPr marL="457200" indent="-457200" algn="just">
              <a:buFont typeface="Arial" panose="020B0604020202020204" pitchFamily="34" charset="0"/>
              <a:buChar char="•"/>
            </a:pPr>
            <a:r>
              <a:rPr lang="it-IT" sz="2800" b="1" dirty="0">
                <a:latin typeface="Tenorite" panose="00000500000000000000" pitchFamily="2" charset="0"/>
              </a:rPr>
              <a:t>SpaceClaim as 3D engine </a:t>
            </a:r>
            <a:r>
              <a:rPr lang="it-IT" sz="2800" dirty="0">
                <a:latin typeface="Tenorite" panose="00000500000000000000" pitchFamily="2" charset="0"/>
              </a:rPr>
              <a:t>for direct CAD-based estimate </a:t>
            </a:r>
            <a:r>
              <a:rPr lang="it-IT" sz="2800" dirty="0">
                <a:latin typeface="Tenorite" panose="00000500000000000000" pitchFamily="2" charset="0"/>
                <a:sym typeface="Wingdings" panose="05000000000000000000" pitchFamily="2" charset="2"/>
              </a:rPr>
              <a:t> no meshing, no translation to CSG</a:t>
            </a:r>
          </a:p>
          <a:p>
            <a:pPr marL="457200" indent="-457200" algn="just">
              <a:buFont typeface="Arial" panose="020B0604020202020204" pitchFamily="34" charset="0"/>
              <a:buChar char="•"/>
            </a:pPr>
            <a:endParaRPr lang="it-IT" sz="2800" dirty="0">
              <a:latin typeface="Tenorite" panose="00000500000000000000" pitchFamily="2" charset="0"/>
            </a:endParaRPr>
          </a:p>
          <a:p>
            <a:pPr marL="457200" indent="-457200" algn="just">
              <a:buFont typeface="Arial" panose="020B0604020202020204" pitchFamily="34" charset="0"/>
              <a:buChar char="•"/>
            </a:pPr>
            <a:r>
              <a:rPr lang="it-IT" sz="2800" b="1" dirty="0">
                <a:latin typeface="Tenorite" panose="00000500000000000000" pitchFamily="2" charset="0"/>
              </a:rPr>
              <a:t>Ray tracing algorithms - </a:t>
            </a:r>
            <a:r>
              <a:rPr lang="it-IT" sz="2800" dirty="0">
                <a:latin typeface="Tenorite" panose="00000500000000000000" pitchFamily="2" charset="0"/>
              </a:rPr>
              <a:t>use of accelaration structures (Bounding Volume Hierarchy) to speed-up intersection operations</a:t>
            </a:r>
          </a:p>
          <a:p>
            <a:pPr marL="457200" indent="-457200" algn="just">
              <a:buFont typeface="Arial" panose="020B0604020202020204" pitchFamily="34" charset="0"/>
              <a:buChar char="•"/>
            </a:pPr>
            <a:endParaRPr lang="it-IT" sz="2800" dirty="0">
              <a:latin typeface="Tenorite" panose="00000500000000000000" pitchFamily="2" charset="0"/>
            </a:endParaRPr>
          </a:p>
          <a:p>
            <a:pPr marL="457200" indent="-457200" algn="just">
              <a:buFont typeface="Arial" panose="020B0604020202020204" pitchFamily="34" charset="0"/>
              <a:buChar char="•"/>
            </a:pPr>
            <a:r>
              <a:rPr lang="it-IT" sz="2800" b="1" dirty="0">
                <a:latin typeface="Tenorite" panose="00000500000000000000" pitchFamily="2" charset="0"/>
              </a:rPr>
              <a:t>GPU implementation - </a:t>
            </a:r>
            <a:r>
              <a:rPr lang="it-IT" sz="2800" dirty="0">
                <a:latin typeface="Tenorite" panose="00000500000000000000" pitchFamily="2" charset="0"/>
              </a:rPr>
              <a:t>thousands of cores available for calculation. CUDA based libraries.</a:t>
            </a:r>
          </a:p>
          <a:p>
            <a:pPr marL="457200" indent="-457200" algn="just">
              <a:buFont typeface="Arial" panose="020B0604020202020204" pitchFamily="34" charset="0"/>
              <a:buChar char="•"/>
            </a:pPr>
            <a:endParaRPr lang="it-IT" sz="2800" dirty="0">
              <a:latin typeface="Tenorite" panose="00000500000000000000" pitchFamily="2" charset="0"/>
            </a:endParaRPr>
          </a:p>
          <a:p>
            <a:pPr algn="just"/>
            <a:r>
              <a:rPr lang="en-GB" sz="2800" dirty="0">
                <a:latin typeface="Tenorite" panose="00000500000000000000" pitchFamily="2" charset="0"/>
              </a:rPr>
              <a:t>Calculation time reduced by several orders of magnitude compared to a brute application of already built-in functions in Space-Claim for body intersections. </a:t>
            </a:r>
            <a:endParaRPr lang="it-IT" sz="1400" dirty="0"/>
          </a:p>
        </p:txBody>
      </p:sp>
      <p:pic>
        <p:nvPicPr>
          <p:cNvPr id="1125" name="Picture 1124" descr="A blue roof with a rainbow in the middle of it&#10;&#10;Description automatically generated">
            <a:extLst>
              <a:ext uri="{FF2B5EF4-FFF2-40B4-BE49-F238E27FC236}">
                <a16:creationId xmlns:a16="http://schemas.microsoft.com/office/drawing/2014/main" id="{ACEF04E8-7221-AC44-52DA-F2E438BD37F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550584" y="37848246"/>
            <a:ext cx="6737191" cy="3913141"/>
          </a:xfrm>
          <a:prstGeom prst="rect">
            <a:avLst/>
          </a:prstGeom>
        </p:spPr>
      </p:pic>
      <p:sp>
        <p:nvSpPr>
          <p:cNvPr id="1127" name="TextBox 1126">
            <a:extLst>
              <a:ext uri="{FF2B5EF4-FFF2-40B4-BE49-F238E27FC236}">
                <a16:creationId xmlns:a16="http://schemas.microsoft.com/office/drawing/2014/main" id="{16B2CA94-C4BF-11BC-AC31-2101DD7B83C5}"/>
              </a:ext>
            </a:extLst>
          </p:cNvPr>
          <p:cNvSpPr txBox="1"/>
          <p:nvPr/>
        </p:nvSpPr>
        <p:spPr>
          <a:xfrm>
            <a:off x="-881659" y="30813760"/>
            <a:ext cx="11953266" cy="615553"/>
          </a:xfrm>
          <a:prstGeom prst="rect">
            <a:avLst/>
          </a:prstGeom>
          <a:noFill/>
        </p:spPr>
        <p:txBody>
          <a:bodyPr wrap="square">
            <a:spAutoFit/>
          </a:bodyPr>
          <a:lstStyle/>
          <a:p>
            <a:pPr algn="ctr"/>
            <a:r>
              <a:rPr lang="it-IT" sz="3400" b="1" dirty="0">
                <a:latin typeface="Tenorite" panose="00000500000000000000" pitchFamily="2" charset="0"/>
              </a:rPr>
              <a:t>Application to the ITER Hot Cell Complex</a:t>
            </a:r>
          </a:p>
        </p:txBody>
      </p:sp>
      <p:sp>
        <p:nvSpPr>
          <p:cNvPr id="1130" name="TextBox 1129">
            <a:extLst>
              <a:ext uri="{FF2B5EF4-FFF2-40B4-BE49-F238E27FC236}">
                <a16:creationId xmlns:a16="http://schemas.microsoft.com/office/drawing/2014/main" id="{C8930FE1-D036-64F6-705F-39F4665B5C06}"/>
              </a:ext>
            </a:extLst>
          </p:cNvPr>
          <p:cNvSpPr txBox="1"/>
          <p:nvPr/>
        </p:nvSpPr>
        <p:spPr>
          <a:xfrm>
            <a:off x="10709463" y="30083931"/>
            <a:ext cx="9115005" cy="769441"/>
          </a:xfrm>
          <a:prstGeom prst="rect">
            <a:avLst/>
          </a:prstGeom>
          <a:noFill/>
          <a:ln w="25400">
            <a:solidFill>
              <a:srgbClr val="002060"/>
            </a:solidFill>
          </a:ln>
        </p:spPr>
        <p:txBody>
          <a:bodyPr wrap="square" rtlCol="0">
            <a:spAutoFit/>
          </a:bodyPr>
          <a:lstStyle/>
          <a:p>
            <a:pPr algn="ctr"/>
            <a:r>
              <a:rPr lang="en-US" sz="4400" b="1" dirty="0">
                <a:solidFill>
                  <a:srgbClr val="002060"/>
                </a:solidFill>
                <a:latin typeface="Tenorite" panose="00000500000000000000" pitchFamily="2" charset="0"/>
              </a:rPr>
              <a:t>NACARTE application</a:t>
            </a:r>
          </a:p>
        </p:txBody>
      </p:sp>
      <p:sp>
        <p:nvSpPr>
          <p:cNvPr id="1131" name="TextBox 1130">
            <a:extLst>
              <a:ext uri="{FF2B5EF4-FFF2-40B4-BE49-F238E27FC236}">
                <a16:creationId xmlns:a16="http://schemas.microsoft.com/office/drawing/2014/main" id="{CBE3E068-390E-8141-252D-C362B3036592}"/>
              </a:ext>
            </a:extLst>
          </p:cNvPr>
          <p:cNvSpPr txBox="1"/>
          <p:nvPr/>
        </p:nvSpPr>
        <p:spPr>
          <a:xfrm>
            <a:off x="21595938" y="31137144"/>
            <a:ext cx="7681392" cy="9294852"/>
          </a:xfrm>
          <a:prstGeom prst="rect">
            <a:avLst/>
          </a:prstGeom>
          <a:noFill/>
        </p:spPr>
        <p:txBody>
          <a:bodyPr wrap="square">
            <a:spAutoFit/>
          </a:bodyPr>
          <a:lstStyle/>
          <a:p>
            <a:pPr algn="just">
              <a:spcBef>
                <a:spcPts val="600"/>
              </a:spcBef>
              <a:spcAft>
                <a:spcPts val="600"/>
              </a:spcAft>
            </a:pPr>
            <a:r>
              <a:rPr lang="it-IT" sz="3400" b="1" dirty="0">
                <a:latin typeface="Tenorite" panose="00000500000000000000" pitchFamily="2" charset="0"/>
              </a:rPr>
              <a:t>Future work </a:t>
            </a:r>
          </a:p>
          <a:p>
            <a:pPr algn="just">
              <a:spcBef>
                <a:spcPts val="600"/>
              </a:spcBef>
              <a:spcAft>
                <a:spcPts val="600"/>
              </a:spcAft>
            </a:pPr>
            <a:r>
              <a:rPr lang="it-IT" sz="2800" dirty="0">
                <a:latin typeface="Tenorite" panose="00000500000000000000" pitchFamily="2" charset="0"/>
              </a:rPr>
              <a:t>The </a:t>
            </a:r>
            <a:r>
              <a:rPr lang="it-IT" sz="2800" b="1" dirty="0">
                <a:latin typeface="Tenorite" panose="00000500000000000000" pitchFamily="2" charset="0"/>
              </a:rPr>
              <a:t>future work </a:t>
            </a:r>
            <a:r>
              <a:rPr lang="it-IT" sz="2800" dirty="0">
                <a:latin typeface="Tenorite" panose="00000500000000000000" pitchFamily="2" charset="0"/>
              </a:rPr>
              <a:t>will be articulated around:</a:t>
            </a:r>
          </a:p>
          <a:p>
            <a:pPr algn="just">
              <a:spcBef>
                <a:spcPts val="600"/>
              </a:spcBef>
              <a:spcAft>
                <a:spcPts val="600"/>
              </a:spcAft>
            </a:pPr>
            <a:r>
              <a:rPr lang="it-IT" sz="2800" b="1" dirty="0">
                <a:latin typeface="Tenorite" panose="00000500000000000000" pitchFamily="2" charset="0"/>
              </a:rPr>
              <a:t>Alternative neural-network </a:t>
            </a:r>
            <a:r>
              <a:rPr lang="it-IT" sz="2800" dirty="0">
                <a:latin typeface="Tenorite" panose="00000500000000000000" pitchFamily="2" charset="0"/>
              </a:rPr>
              <a:t>architectures to show a better performance beyond the range of training. Particularly in relation to varying geometries.</a:t>
            </a:r>
          </a:p>
          <a:p>
            <a:pPr algn="just">
              <a:spcBef>
                <a:spcPts val="600"/>
              </a:spcBef>
              <a:spcAft>
                <a:spcPts val="600"/>
              </a:spcAft>
            </a:pPr>
            <a:r>
              <a:rPr lang="it-IT" sz="2800" b="1" dirty="0">
                <a:latin typeface="Tenorite" panose="00000500000000000000" pitchFamily="2" charset="0"/>
              </a:rPr>
              <a:t>Extended training </a:t>
            </a:r>
            <a:r>
              <a:rPr lang="it-IT" sz="2800" dirty="0">
                <a:latin typeface="Tenorite" panose="00000500000000000000" pitchFamily="2" charset="0"/>
              </a:rPr>
              <a:t>once the NN architecture is established. A wider range of cases, including larger spans of wall thickness, source energy, and different shielding shapes.</a:t>
            </a:r>
          </a:p>
          <a:p>
            <a:pPr algn="just">
              <a:spcBef>
                <a:spcPts val="600"/>
              </a:spcBef>
              <a:spcAft>
                <a:spcPts val="600"/>
              </a:spcAft>
            </a:pPr>
            <a:r>
              <a:rPr lang="it-IT" sz="2800" b="1" dirty="0">
                <a:latin typeface="Tenorite" panose="00000500000000000000" pitchFamily="2" charset="0"/>
              </a:rPr>
              <a:t>Lineal, surface and volumetric sources </a:t>
            </a:r>
            <a:r>
              <a:rPr lang="it-IT" sz="2800" dirty="0">
                <a:latin typeface="Tenorite" panose="00000500000000000000" pitchFamily="2" charset="0"/>
              </a:rPr>
              <a:t>as integration of point sources to represent any sort of radiation source.</a:t>
            </a:r>
          </a:p>
          <a:p>
            <a:pPr algn="just">
              <a:spcBef>
                <a:spcPts val="600"/>
              </a:spcBef>
              <a:spcAft>
                <a:spcPts val="600"/>
              </a:spcAft>
            </a:pPr>
            <a:r>
              <a:rPr lang="it-IT" sz="2800" dirty="0">
                <a:latin typeface="Tenorite" panose="00000500000000000000" pitchFamily="2" charset="0"/>
              </a:rPr>
              <a:t>Prediction of build-up factor considering </a:t>
            </a:r>
            <a:r>
              <a:rPr lang="it-IT" sz="2800" b="1" dirty="0">
                <a:latin typeface="Tenorite" panose="00000500000000000000" pitchFamily="2" charset="0"/>
              </a:rPr>
              <a:t>multilayered shielding</a:t>
            </a:r>
            <a:r>
              <a:rPr lang="it-IT" sz="2800" dirty="0">
                <a:latin typeface="Tenorite" panose="00000500000000000000" pitchFamily="2" charset="0"/>
              </a:rPr>
              <a:t>, including different materials and angle between walls.</a:t>
            </a:r>
          </a:p>
          <a:p>
            <a:pPr algn="just">
              <a:spcBef>
                <a:spcPts val="600"/>
              </a:spcBef>
              <a:spcAft>
                <a:spcPts val="600"/>
              </a:spcAft>
            </a:pPr>
            <a:r>
              <a:rPr lang="it-IT" sz="2800" dirty="0">
                <a:latin typeface="Tenorite" panose="00000500000000000000" pitchFamily="2" charset="0"/>
              </a:rPr>
              <a:t>Application to diverse topics of relevance in ITER and comparison versus MCNP as </a:t>
            </a:r>
            <a:r>
              <a:rPr lang="it-IT" sz="2800" b="1" dirty="0">
                <a:latin typeface="Tenorite" panose="00000500000000000000" pitchFamily="2" charset="0"/>
              </a:rPr>
              <a:t>validation</a:t>
            </a:r>
            <a:r>
              <a:rPr lang="it-IT" sz="2800" dirty="0">
                <a:latin typeface="Tenorite" panose="00000500000000000000" pitchFamily="2" charset="0"/>
              </a:rPr>
              <a:t> of the tool in pertinent environments</a:t>
            </a:r>
          </a:p>
        </p:txBody>
      </p:sp>
      <p:sp>
        <p:nvSpPr>
          <p:cNvPr id="5" name="TextBox 4">
            <a:extLst>
              <a:ext uri="{FF2B5EF4-FFF2-40B4-BE49-F238E27FC236}">
                <a16:creationId xmlns:a16="http://schemas.microsoft.com/office/drawing/2014/main" id="{9641F4C5-008B-8B76-EA49-A48650500730}"/>
              </a:ext>
            </a:extLst>
          </p:cNvPr>
          <p:cNvSpPr txBox="1"/>
          <p:nvPr/>
        </p:nvSpPr>
        <p:spPr>
          <a:xfrm>
            <a:off x="23112074" y="24383802"/>
            <a:ext cx="6108003" cy="400110"/>
          </a:xfrm>
          <a:prstGeom prst="rect">
            <a:avLst/>
          </a:prstGeom>
          <a:noFill/>
        </p:spPr>
        <p:txBody>
          <a:bodyPr wrap="square">
            <a:spAutoFit/>
          </a:bodyPr>
          <a:lstStyle/>
          <a:p>
            <a:pPr algn="ctr"/>
            <a:r>
              <a:rPr lang="it-IT" sz="2000" b="1" dirty="0">
                <a:latin typeface="Tenorite" panose="00000500000000000000" pitchFamily="2" charset="0"/>
              </a:rPr>
              <a:t>Ray tracing times in an unknown geometry</a:t>
            </a:r>
            <a:endParaRPr lang="es-ES" sz="2000" b="1" dirty="0"/>
          </a:p>
        </p:txBody>
      </p:sp>
      <p:sp>
        <p:nvSpPr>
          <p:cNvPr id="10" name="TextBox 9">
            <a:extLst>
              <a:ext uri="{FF2B5EF4-FFF2-40B4-BE49-F238E27FC236}">
                <a16:creationId xmlns:a16="http://schemas.microsoft.com/office/drawing/2014/main" id="{095D5534-2AD7-3199-6115-BCD9FAD56C59}"/>
              </a:ext>
            </a:extLst>
          </p:cNvPr>
          <p:cNvSpPr txBox="1"/>
          <p:nvPr/>
        </p:nvSpPr>
        <p:spPr>
          <a:xfrm>
            <a:off x="11502847" y="42063979"/>
            <a:ext cx="7160487" cy="400110"/>
          </a:xfrm>
          <a:prstGeom prst="rect">
            <a:avLst/>
          </a:prstGeom>
          <a:noFill/>
        </p:spPr>
        <p:txBody>
          <a:bodyPr wrap="square">
            <a:spAutoFit/>
          </a:bodyPr>
          <a:lstStyle/>
          <a:p>
            <a:pPr algn="ctr"/>
            <a:r>
              <a:rPr lang="it-IT" sz="2000" b="1" dirty="0">
                <a:latin typeface="Tenorite" panose="00000500000000000000" pitchFamily="2" charset="0"/>
              </a:rPr>
              <a:t>Comparison of dose estimation NACARTE vs. MCNP</a:t>
            </a:r>
            <a:endParaRPr lang="es-ES" sz="2000" b="1" dirty="0"/>
          </a:p>
        </p:txBody>
      </p:sp>
      <p:sp>
        <p:nvSpPr>
          <p:cNvPr id="15" name="TextBox 14">
            <a:extLst>
              <a:ext uri="{FF2B5EF4-FFF2-40B4-BE49-F238E27FC236}">
                <a16:creationId xmlns:a16="http://schemas.microsoft.com/office/drawing/2014/main" id="{83FD076C-D25E-A8CA-1A5C-1F4873A3A809}"/>
              </a:ext>
            </a:extLst>
          </p:cNvPr>
          <p:cNvSpPr txBox="1"/>
          <p:nvPr/>
        </p:nvSpPr>
        <p:spPr>
          <a:xfrm>
            <a:off x="2317599" y="41986116"/>
            <a:ext cx="5203160" cy="400110"/>
          </a:xfrm>
          <a:prstGeom prst="rect">
            <a:avLst/>
          </a:prstGeom>
          <a:noFill/>
        </p:spPr>
        <p:txBody>
          <a:bodyPr wrap="square">
            <a:spAutoFit/>
          </a:bodyPr>
          <a:lstStyle/>
          <a:p>
            <a:pPr algn="ctr"/>
            <a:r>
              <a:rPr lang="it-IT" sz="2000" b="1" dirty="0">
                <a:latin typeface="Tenorite" panose="00000500000000000000" pitchFamily="2" charset="0"/>
              </a:rPr>
              <a:t>Dose rate estimate with NACARTE</a:t>
            </a:r>
            <a:endParaRPr lang="es-ES" sz="2000" b="1" dirty="0"/>
          </a:p>
        </p:txBody>
      </p:sp>
      <p:cxnSp>
        <p:nvCxnSpPr>
          <p:cNvPr id="35" name="Connector: Elbow 34">
            <a:extLst>
              <a:ext uri="{FF2B5EF4-FFF2-40B4-BE49-F238E27FC236}">
                <a16:creationId xmlns:a16="http://schemas.microsoft.com/office/drawing/2014/main" id="{361B7209-79C8-4DBF-CC00-4A14D0864829}"/>
              </a:ext>
            </a:extLst>
          </p:cNvPr>
          <p:cNvCxnSpPr>
            <a:cxnSpLocks/>
          </p:cNvCxnSpPr>
          <p:nvPr/>
        </p:nvCxnSpPr>
        <p:spPr>
          <a:xfrm rot="10800000" flipV="1">
            <a:off x="9199242" y="17936091"/>
            <a:ext cx="3181444" cy="635398"/>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8CBF6664-8C29-D8FF-6A2E-68890BA91215}"/>
              </a:ext>
            </a:extLst>
          </p:cNvPr>
          <p:cNvCxnSpPr>
            <a:cxnSpLocks/>
          </p:cNvCxnSpPr>
          <p:nvPr/>
        </p:nvCxnSpPr>
        <p:spPr>
          <a:xfrm>
            <a:off x="14634014" y="17950613"/>
            <a:ext cx="2987527" cy="64199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9981423-A6B2-A704-76EC-8F3E0891AD7E}"/>
              </a:ext>
            </a:extLst>
          </p:cNvPr>
          <p:cNvSpPr txBox="1"/>
          <p:nvPr/>
        </p:nvSpPr>
        <p:spPr>
          <a:xfrm>
            <a:off x="467309" y="24941294"/>
            <a:ext cx="5203160" cy="338554"/>
          </a:xfrm>
          <a:prstGeom prst="rect">
            <a:avLst/>
          </a:prstGeom>
          <a:noFill/>
        </p:spPr>
        <p:txBody>
          <a:bodyPr wrap="square">
            <a:spAutoFit/>
          </a:bodyPr>
          <a:lstStyle/>
          <a:p>
            <a:pPr algn="ctr"/>
            <a:r>
              <a:rPr lang="it-IT" sz="1600" b="1" dirty="0">
                <a:latin typeface="Tenorite" panose="00000500000000000000" pitchFamily="2" charset="0"/>
              </a:rPr>
              <a:t>Standard radiation scenario</a:t>
            </a:r>
            <a:endParaRPr lang="es-ES" sz="1600" b="1" dirty="0"/>
          </a:p>
        </p:txBody>
      </p:sp>
      <p:graphicFrame>
        <p:nvGraphicFramePr>
          <p:cNvPr id="16" name="Table 15">
            <a:extLst>
              <a:ext uri="{FF2B5EF4-FFF2-40B4-BE49-F238E27FC236}">
                <a16:creationId xmlns:a16="http://schemas.microsoft.com/office/drawing/2014/main" id="{3CDF3F57-BD31-DE8D-9684-AC65330AE27E}"/>
              </a:ext>
            </a:extLst>
          </p:cNvPr>
          <p:cNvGraphicFramePr>
            <a:graphicFrameLocks noGrp="1"/>
          </p:cNvGraphicFramePr>
          <p:nvPr>
            <p:extLst>
              <p:ext uri="{D42A27DB-BD31-4B8C-83A1-F6EECF244321}">
                <p14:modId xmlns:p14="http://schemas.microsoft.com/office/powerpoint/2010/main" val="2696231946"/>
              </p:ext>
            </p:extLst>
          </p:nvPr>
        </p:nvGraphicFramePr>
        <p:xfrm>
          <a:off x="23327801" y="25465350"/>
          <a:ext cx="5892276" cy="3086444"/>
        </p:xfrm>
        <a:graphic>
          <a:graphicData uri="http://schemas.openxmlformats.org/drawingml/2006/table">
            <a:tbl>
              <a:tblPr firstRow="1" firstCol="1" bandRow="1">
                <a:tableStyleId>{5940675A-B579-460E-94D1-54222C63F5DA}</a:tableStyleId>
              </a:tblPr>
              <a:tblGrid>
                <a:gridCol w="4365456">
                  <a:extLst>
                    <a:ext uri="{9D8B030D-6E8A-4147-A177-3AD203B41FA5}">
                      <a16:colId xmlns:a16="http://schemas.microsoft.com/office/drawing/2014/main" val="940441601"/>
                    </a:ext>
                  </a:extLst>
                </a:gridCol>
                <a:gridCol w="1526820">
                  <a:extLst>
                    <a:ext uri="{9D8B030D-6E8A-4147-A177-3AD203B41FA5}">
                      <a16:colId xmlns:a16="http://schemas.microsoft.com/office/drawing/2014/main" val="3062228434"/>
                    </a:ext>
                  </a:extLst>
                </a:gridCol>
              </a:tblGrid>
              <a:tr h="568527">
                <a:tc>
                  <a:txBody>
                    <a:bodyPr/>
                    <a:lstStyle/>
                    <a:p>
                      <a:pPr marL="76200" marR="6350" indent="120015" algn="ctr">
                        <a:lnSpc>
                          <a:spcPct val="107000"/>
                        </a:lnSpc>
                        <a:spcAft>
                          <a:spcPts val="160"/>
                        </a:spcAft>
                      </a:pPr>
                      <a:r>
                        <a:rPr lang="en-GB" sz="2800" b="1" kern="100" dirty="0">
                          <a:effectLst/>
                          <a:latin typeface="Tenorite" panose="00000500000000000000" pitchFamily="2" charset="0"/>
                        </a:rPr>
                        <a:t>Operation</a:t>
                      </a:r>
                      <a:endPar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n-GB" sz="2800" b="1" kern="100" dirty="0">
                          <a:effectLst/>
                          <a:latin typeface="Tenorite" panose="00000500000000000000" pitchFamily="2" charset="0"/>
                        </a:rPr>
                        <a:t>Time (</a:t>
                      </a:r>
                      <a:r>
                        <a:rPr lang="en-GB" sz="2800" b="1" kern="100" dirty="0" err="1">
                          <a:effectLst/>
                          <a:latin typeface="Tenorite" panose="00000500000000000000" pitchFamily="2" charset="0"/>
                        </a:rPr>
                        <a:t>ms</a:t>
                      </a:r>
                      <a:r>
                        <a:rPr lang="en-GB" sz="2800" b="1" kern="100" dirty="0">
                          <a:effectLst/>
                          <a:latin typeface="Tenorite" panose="00000500000000000000" pitchFamily="2" charset="0"/>
                        </a:rPr>
                        <a:t>)</a:t>
                      </a:r>
                      <a:endPar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4280609"/>
                  </a:ext>
                </a:extLst>
              </a:tr>
              <a:tr h="568527">
                <a:tc>
                  <a:txBody>
                    <a:bodyPr/>
                    <a:lstStyle/>
                    <a:p>
                      <a:pPr marL="76200" marR="6350" indent="120015" algn="l">
                        <a:lnSpc>
                          <a:spcPct val="107000"/>
                        </a:lnSpc>
                        <a:spcAft>
                          <a:spcPts val="160"/>
                        </a:spcAft>
                      </a:pPr>
                      <a:r>
                        <a:rPr lang="en-GB" sz="2800" kern="100" dirty="0">
                          <a:effectLst/>
                          <a:latin typeface="Tenorite" panose="00000500000000000000" pitchFamily="2" charset="0"/>
                        </a:rPr>
                        <a:t>Ray tracing</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n-GB" sz="2800" kern="100" dirty="0">
                          <a:effectLst/>
                          <a:latin typeface="Tenorite" panose="00000500000000000000" pitchFamily="2" charset="0"/>
                        </a:rPr>
                        <a:t>72</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1510"/>
                  </a:ext>
                </a:extLst>
              </a:tr>
              <a:tr h="493958">
                <a:tc>
                  <a:txBody>
                    <a:bodyPr/>
                    <a:lstStyle/>
                    <a:p>
                      <a:pPr marL="76200" marR="6350" indent="120015" algn="l">
                        <a:lnSpc>
                          <a:spcPct val="107000"/>
                        </a:lnSpc>
                        <a:spcAft>
                          <a:spcPts val="160"/>
                        </a:spcAft>
                      </a:pPr>
                      <a:r>
                        <a:rPr lang="en-GB" sz="2800" kern="100" dirty="0">
                          <a:effectLst/>
                          <a:latin typeface="Tenorite" panose="00000500000000000000" pitchFamily="2" charset="0"/>
                        </a:rPr>
                        <a:t>Build-up factor calculation</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n-GB" sz="2800" kern="100" dirty="0">
                          <a:effectLst/>
                          <a:latin typeface="Tenorite" panose="00000500000000000000" pitchFamily="2" charset="0"/>
                        </a:rPr>
                        <a:t>118</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6887393"/>
                  </a:ext>
                </a:extLst>
              </a:tr>
              <a:tr h="568527">
                <a:tc>
                  <a:txBody>
                    <a:bodyPr/>
                    <a:lstStyle/>
                    <a:p>
                      <a:pPr marL="76200" marR="6350" indent="120015" algn="l">
                        <a:lnSpc>
                          <a:spcPct val="107000"/>
                        </a:lnSpc>
                        <a:spcAft>
                          <a:spcPts val="160"/>
                        </a:spcAft>
                      </a:pPr>
                      <a:r>
                        <a:rPr lang="en-GB" sz="2800" kern="100" dirty="0">
                          <a:effectLst/>
                          <a:latin typeface="Tenorite" panose="00000500000000000000" pitchFamily="2" charset="0"/>
                        </a:rPr>
                        <a:t>Rendering mesh texture</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s-ES"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1</a:t>
                      </a:r>
                      <a:r>
                        <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576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1587438"/>
                  </a:ext>
                </a:extLst>
              </a:tr>
              <a:tr h="568527">
                <a:tc>
                  <a:txBody>
                    <a:bodyPr/>
                    <a:lstStyle/>
                    <a:p>
                      <a:pPr marL="76200" marR="6350" indent="120015" algn="l">
                        <a:lnSpc>
                          <a:spcPct val="107000"/>
                        </a:lnSpc>
                        <a:spcAft>
                          <a:spcPts val="160"/>
                        </a:spcAft>
                      </a:pPr>
                      <a:r>
                        <a:rPr lang="en-GB" sz="2800" b="1" kern="100" dirty="0">
                          <a:effectLst/>
                          <a:latin typeface="Tenorite" panose="00000500000000000000" pitchFamily="2" charset="0"/>
                        </a:rPr>
                        <a:t>Total</a:t>
                      </a:r>
                      <a:endPar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n-GB" sz="2800" b="1" kern="100" dirty="0">
                          <a:effectLst/>
                          <a:latin typeface="Tenorite" panose="00000500000000000000" pitchFamily="2" charset="0"/>
                        </a:rPr>
                        <a:t>1766</a:t>
                      </a:r>
                      <a:endPar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5444162"/>
                  </a:ext>
                </a:extLst>
              </a:tr>
            </a:tbl>
          </a:graphicData>
        </a:graphic>
      </p:graphicFrame>
      <p:graphicFrame>
        <p:nvGraphicFramePr>
          <p:cNvPr id="23" name="Table 22">
            <a:extLst>
              <a:ext uri="{FF2B5EF4-FFF2-40B4-BE49-F238E27FC236}">
                <a16:creationId xmlns:a16="http://schemas.microsoft.com/office/drawing/2014/main" id="{483F7282-739F-B190-C7CC-8E6E1455FD47}"/>
              </a:ext>
            </a:extLst>
          </p:cNvPr>
          <p:cNvGraphicFramePr>
            <a:graphicFrameLocks noGrp="1"/>
          </p:cNvGraphicFramePr>
          <p:nvPr>
            <p:extLst>
              <p:ext uri="{D42A27DB-BD31-4B8C-83A1-F6EECF244321}">
                <p14:modId xmlns:p14="http://schemas.microsoft.com/office/powerpoint/2010/main" val="2603604796"/>
              </p:ext>
            </p:extLst>
          </p:nvPr>
        </p:nvGraphicFramePr>
        <p:xfrm>
          <a:off x="23340061" y="22997124"/>
          <a:ext cx="5892277" cy="1291020"/>
        </p:xfrm>
        <a:graphic>
          <a:graphicData uri="http://schemas.openxmlformats.org/drawingml/2006/table">
            <a:tbl>
              <a:tblPr firstRow="1" firstCol="1" bandRow="1"/>
              <a:tblGrid>
                <a:gridCol w="1516526">
                  <a:extLst>
                    <a:ext uri="{9D8B030D-6E8A-4147-A177-3AD203B41FA5}">
                      <a16:colId xmlns:a16="http://schemas.microsoft.com/office/drawing/2014/main" val="3684202376"/>
                    </a:ext>
                  </a:extLst>
                </a:gridCol>
                <a:gridCol w="2080646">
                  <a:extLst>
                    <a:ext uri="{9D8B030D-6E8A-4147-A177-3AD203B41FA5}">
                      <a16:colId xmlns:a16="http://schemas.microsoft.com/office/drawing/2014/main" val="226363080"/>
                    </a:ext>
                  </a:extLst>
                </a:gridCol>
                <a:gridCol w="2295105">
                  <a:extLst>
                    <a:ext uri="{9D8B030D-6E8A-4147-A177-3AD203B41FA5}">
                      <a16:colId xmlns:a16="http://schemas.microsoft.com/office/drawing/2014/main" val="726735007"/>
                    </a:ext>
                  </a:extLst>
                </a:gridCol>
              </a:tblGrid>
              <a:tr h="268605">
                <a:tc>
                  <a:txBody>
                    <a:bodyPr/>
                    <a:lstStyle/>
                    <a:p>
                      <a:pPr marR="6350" indent="120015" algn="ctr">
                        <a:lnSpc>
                          <a:spcPct val="107000"/>
                        </a:lnSpc>
                        <a:spcAft>
                          <a:spcPts val="160"/>
                        </a:spcAft>
                      </a:pP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Brute force</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6350" indent="120015" algn="ctr">
                        <a:lnSpc>
                          <a:spcPct val="107000"/>
                        </a:lnSpc>
                        <a:spcAft>
                          <a:spcPts val="160"/>
                        </a:spcAft>
                      </a:pPr>
                      <a:r>
                        <a:rPr lang="es-ES"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Accelerated</a:t>
                      </a:r>
                      <a:endPar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243640"/>
                  </a:ext>
                </a:extLst>
              </a:tr>
              <a:tr h="172720">
                <a:tc>
                  <a:txBody>
                    <a:bodyPr/>
                    <a:lstStyle/>
                    <a:p>
                      <a:pPr marR="6350" indent="120015" algn="ctr">
                        <a:lnSpc>
                          <a:spcPct val="107000"/>
                        </a:lnSpc>
                        <a:spcAft>
                          <a:spcPts val="160"/>
                        </a:spcAft>
                      </a:pPr>
                      <a:r>
                        <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N. rays</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R="2540" indent="120015" algn="ctr">
                        <a:lnSpc>
                          <a:spcPct val="107000"/>
                        </a:lnSpc>
                        <a:spcAft>
                          <a:spcPts val="160"/>
                        </a:spcAft>
                      </a:pPr>
                      <a:r>
                        <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 50</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2540" lvl="0" indent="120015" algn="ctr" defTabSz="3027487" rtl="0" eaLnBrk="1" fontAlgn="auto" latinLnBrk="0" hangingPunct="1">
                        <a:lnSpc>
                          <a:spcPct val="107000"/>
                        </a:lnSpc>
                        <a:spcBef>
                          <a:spcPts val="0"/>
                        </a:spcBef>
                        <a:spcAft>
                          <a:spcPts val="160"/>
                        </a:spcAft>
                        <a:buClrTx/>
                        <a:buSzTx/>
                        <a:buFontTx/>
                        <a:buNone/>
                        <a:tabLst/>
                        <a:defRPr/>
                      </a:pPr>
                      <a:r>
                        <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 500</a:t>
                      </a:r>
                      <a:r>
                        <a:rPr lang="en-GB" sz="2800" i="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k</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3905418"/>
                  </a:ext>
                </a:extLst>
              </a:tr>
              <a:tr h="172720">
                <a:tc>
                  <a:txBody>
                    <a:bodyPr/>
                    <a:lstStyle/>
                    <a:p>
                      <a:pPr marR="6350" indent="120015" algn="ctr">
                        <a:lnSpc>
                          <a:spcPct val="107000"/>
                        </a:lnSpc>
                        <a:spcAft>
                          <a:spcPts val="160"/>
                        </a:spcAft>
                      </a:pPr>
                      <a:r>
                        <a:rPr lang="en-GB" sz="2800" b="1"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Time [s]</a:t>
                      </a:r>
                      <a:endPar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11430" marR="6350" indent="120015" algn="ctr">
                        <a:lnSpc>
                          <a:spcPct val="107000"/>
                        </a:lnSpc>
                        <a:spcAft>
                          <a:spcPts val="160"/>
                        </a:spcAft>
                      </a:pPr>
                      <a:r>
                        <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 120</a:t>
                      </a: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tcPr>
                </a:tc>
                <a:tc>
                  <a:txBody>
                    <a:bodyPr/>
                    <a:lstStyle/>
                    <a:p>
                      <a:pPr marR="6350" indent="120015" algn="ctr">
                        <a:lnSpc>
                          <a:spcPct val="107000"/>
                        </a:lnSpc>
                        <a:spcAft>
                          <a:spcPts val="160"/>
                        </a:spcAft>
                      </a:pPr>
                      <a:r>
                        <a:rPr lang="en-GB" sz="2800" kern="100" dirty="0">
                          <a:solidFill>
                            <a:srgbClr val="000000"/>
                          </a:solidFill>
                          <a:effectLst/>
                          <a:latin typeface="Tenorite" panose="00000500000000000000" pitchFamily="2" charset="0"/>
                          <a:ea typeface="Calibri" panose="020F0502020204030204" pitchFamily="34" charset="0"/>
                          <a:cs typeface="Times New Roman" panose="02020603050405020304" pitchFamily="18" charset="0"/>
                        </a:rPr>
                        <a:t>≈ 1E-2 </a:t>
                      </a:r>
                    </a:p>
                  </a:txBody>
                  <a:tcPr marL="0" marR="0"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560499520"/>
                  </a:ext>
                </a:extLst>
              </a:tr>
            </a:tbl>
          </a:graphicData>
        </a:graphic>
      </p:graphicFrame>
      <p:sp>
        <p:nvSpPr>
          <p:cNvPr id="24" name="TextBox 23">
            <a:extLst>
              <a:ext uri="{FF2B5EF4-FFF2-40B4-BE49-F238E27FC236}">
                <a16:creationId xmlns:a16="http://schemas.microsoft.com/office/drawing/2014/main" id="{81EC0C4B-57DC-AAB9-A2D0-DF1EEFD04321}"/>
              </a:ext>
            </a:extLst>
          </p:cNvPr>
          <p:cNvSpPr txBox="1"/>
          <p:nvPr/>
        </p:nvSpPr>
        <p:spPr>
          <a:xfrm>
            <a:off x="23322793" y="28630309"/>
            <a:ext cx="6108003" cy="707886"/>
          </a:xfrm>
          <a:prstGeom prst="rect">
            <a:avLst/>
          </a:prstGeom>
          <a:noFill/>
        </p:spPr>
        <p:txBody>
          <a:bodyPr wrap="square">
            <a:spAutoFit/>
          </a:bodyPr>
          <a:lstStyle/>
          <a:p>
            <a:pPr algn="ctr"/>
            <a:r>
              <a:rPr lang="it-IT" sz="2000" b="1" dirty="0">
                <a:latin typeface="Tenorite" panose="00000500000000000000" pitchFamily="2" charset="0"/>
              </a:rPr>
              <a:t>NACARTE performance on a 2 rooms case with a mesh of 64000 voxels</a:t>
            </a:r>
            <a:endParaRPr lang="es-ES" sz="2000" b="1" dirty="0"/>
          </a:p>
        </p:txBody>
      </p:sp>
      <p:sp>
        <p:nvSpPr>
          <p:cNvPr id="33" name="Arrow: Down 32">
            <a:extLst>
              <a:ext uri="{FF2B5EF4-FFF2-40B4-BE49-F238E27FC236}">
                <a16:creationId xmlns:a16="http://schemas.microsoft.com/office/drawing/2014/main" id="{CCA60B49-EAC4-7280-286F-A2DE039B22D6}"/>
              </a:ext>
            </a:extLst>
          </p:cNvPr>
          <p:cNvSpPr/>
          <p:nvPr/>
        </p:nvSpPr>
        <p:spPr>
          <a:xfrm>
            <a:off x="7118785" y="19969688"/>
            <a:ext cx="1233714" cy="949031"/>
          </a:xfrm>
          <a:prstGeom prst="downArrow">
            <a:avLst>
              <a:gd name="adj1" fmla="val 50000"/>
              <a:gd name="adj2" fmla="val 48470"/>
            </a:avLst>
          </a:prstGeom>
          <a:solidFill>
            <a:schemeClr val="bg1"/>
          </a:solid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Arrow: Down 33">
            <a:extLst>
              <a:ext uri="{FF2B5EF4-FFF2-40B4-BE49-F238E27FC236}">
                <a16:creationId xmlns:a16="http://schemas.microsoft.com/office/drawing/2014/main" id="{BF2CF85D-624B-71E7-9C99-06CB19C88182}"/>
              </a:ext>
            </a:extLst>
          </p:cNvPr>
          <p:cNvSpPr/>
          <p:nvPr/>
        </p:nvSpPr>
        <p:spPr>
          <a:xfrm>
            <a:off x="21693320" y="19960901"/>
            <a:ext cx="1233714" cy="949031"/>
          </a:xfrm>
          <a:prstGeom prst="downArrow">
            <a:avLst>
              <a:gd name="adj1" fmla="val 50000"/>
              <a:gd name="adj2" fmla="val 48470"/>
            </a:avLst>
          </a:prstGeom>
          <a:solidFill>
            <a:schemeClr val="bg1"/>
          </a:solid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TextBox 38">
            <a:extLst>
              <a:ext uri="{FF2B5EF4-FFF2-40B4-BE49-F238E27FC236}">
                <a16:creationId xmlns:a16="http://schemas.microsoft.com/office/drawing/2014/main" id="{6FEE4505-BA3F-3BD1-F7AF-B3FD931F6807}"/>
              </a:ext>
            </a:extLst>
          </p:cNvPr>
          <p:cNvSpPr txBox="1"/>
          <p:nvPr/>
        </p:nvSpPr>
        <p:spPr>
          <a:xfrm>
            <a:off x="24070817" y="22045338"/>
            <a:ext cx="10566606" cy="523220"/>
          </a:xfrm>
          <a:prstGeom prst="rect">
            <a:avLst/>
          </a:prstGeom>
          <a:noFill/>
        </p:spPr>
        <p:txBody>
          <a:bodyPr wrap="square">
            <a:spAutoFit/>
          </a:bodyPr>
          <a:lstStyle/>
          <a:p>
            <a:r>
              <a:rPr lang="it-IT" sz="2800" b="1" dirty="0">
                <a:latin typeface="Tenorite" panose="00000500000000000000" pitchFamily="2" charset="0"/>
              </a:rPr>
              <a:t>Real-time dose estimation</a:t>
            </a:r>
            <a:endParaRPr lang="es-ES" sz="2800" dirty="0"/>
          </a:p>
        </p:txBody>
      </p:sp>
      <p:pic>
        <p:nvPicPr>
          <p:cNvPr id="40" name="Picture 39">
            <a:extLst>
              <a:ext uri="{FF2B5EF4-FFF2-40B4-BE49-F238E27FC236}">
                <a16:creationId xmlns:a16="http://schemas.microsoft.com/office/drawing/2014/main" id="{601480CA-6BF7-774E-28AA-67FB9B60A4E9}"/>
              </a:ext>
            </a:extLst>
          </p:cNvPr>
          <p:cNvPicPr>
            <a:picLocks noChangeAspect="1"/>
          </p:cNvPicPr>
          <p:nvPr/>
        </p:nvPicPr>
        <p:blipFill>
          <a:blip r:embed="rId30"/>
          <a:stretch>
            <a:fillRect/>
          </a:stretch>
        </p:blipFill>
        <p:spPr>
          <a:xfrm>
            <a:off x="1566276" y="31895690"/>
            <a:ext cx="7808086" cy="5586470"/>
          </a:xfrm>
          <a:prstGeom prst="rect">
            <a:avLst/>
          </a:prstGeom>
        </p:spPr>
      </p:pic>
      <p:sp>
        <p:nvSpPr>
          <p:cNvPr id="41" name="Rectangle 40">
            <a:extLst>
              <a:ext uri="{FF2B5EF4-FFF2-40B4-BE49-F238E27FC236}">
                <a16:creationId xmlns:a16="http://schemas.microsoft.com/office/drawing/2014/main" id="{3CFA2CDB-89B3-82A2-2095-F9AAD3685FC9}"/>
              </a:ext>
            </a:extLst>
          </p:cNvPr>
          <p:cNvSpPr/>
          <p:nvPr/>
        </p:nvSpPr>
        <p:spPr>
          <a:xfrm>
            <a:off x="4711579" y="32947981"/>
            <a:ext cx="2443583" cy="14331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6" name="Straight Arrow Connector 45">
            <a:extLst>
              <a:ext uri="{FF2B5EF4-FFF2-40B4-BE49-F238E27FC236}">
                <a16:creationId xmlns:a16="http://schemas.microsoft.com/office/drawing/2014/main" id="{9DABEDCD-4FF7-1E27-ADC4-3B6B2107ED19}"/>
              </a:ext>
            </a:extLst>
          </p:cNvPr>
          <p:cNvCxnSpPr>
            <a:cxnSpLocks/>
            <a:stCxn id="41" idx="2"/>
          </p:cNvCxnSpPr>
          <p:nvPr/>
        </p:nvCxnSpPr>
        <p:spPr>
          <a:xfrm>
            <a:off x="5933371" y="34381090"/>
            <a:ext cx="0" cy="34671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C77961A-6475-9971-D7BD-1A0BF74770C3}"/>
              </a:ext>
            </a:extLst>
          </p:cNvPr>
          <p:cNvSpPr txBox="1"/>
          <p:nvPr/>
        </p:nvSpPr>
        <p:spPr>
          <a:xfrm>
            <a:off x="10755745" y="31121365"/>
            <a:ext cx="9806571" cy="6001643"/>
          </a:xfrm>
          <a:prstGeom prst="rect">
            <a:avLst/>
          </a:prstGeom>
          <a:noFill/>
        </p:spPr>
        <p:txBody>
          <a:bodyPr wrap="square">
            <a:spAutoFit/>
          </a:bodyPr>
          <a:lstStyle/>
          <a:p>
            <a:pPr>
              <a:spcBef>
                <a:spcPts val="600"/>
              </a:spcBef>
              <a:spcAft>
                <a:spcPts val="600"/>
              </a:spcAft>
            </a:pPr>
            <a:r>
              <a:rPr lang="it-IT" sz="3400" b="1" dirty="0">
                <a:latin typeface="Tenorite" panose="00000500000000000000" pitchFamily="2" charset="0"/>
              </a:rPr>
              <a:t>Conclusions</a:t>
            </a:r>
          </a:p>
          <a:p>
            <a:pPr>
              <a:spcBef>
                <a:spcPts val="600"/>
              </a:spcBef>
              <a:spcAft>
                <a:spcPts val="600"/>
              </a:spcAft>
            </a:pPr>
            <a:r>
              <a:rPr lang="it-IT" sz="2800" dirty="0">
                <a:latin typeface="Tenorite" panose="00000500000000000000" pitchFamily="2" charset="0"/>
              </a:rPr>
              <a:t>NACARTE shows the capability to predict dose rate estimates in relevant conditions:</a:t>
            </a:r>
          </a:p>
          <a:p>
            <a:pPr marL="514350" indent="-514350">
              <a:spcBef>
                <a:spcPts val="600"/>
              </a:spcBef>
              <a:spcAft>
                <a:spcPts val="600"/>
              </a:spcAft>
              <a:buFont typeface="+mj-lt"/>
              <a:buAutoNum type="arabicPeriod"/>
            </a:pPr>
            <a:r>
              <a:rPr lang="it-IT" sz="2800" dirty="0">
                <a:latin typeface="Tenorite" panose="00000500000000000000" pitchFamily="2" charset="0"/>
              </a:rPr>
              <a:t>Reliability within a factor x2</a:t>
            </a:r>
          </a:p>
          <a:p>
            <a:pPr marL="514350" indent="-514350">
              <a:spcBef>
                <a:spcPts val="600"/>
              </a:spcBef>
              <a:spcAft>
                <a:spcPts val="600"/>
              </a:spcAft>
              <a:buFont typeface="+mj-lt"/>
              <a:buAutoNum type="arabicPeriod"/>
            </a:pPr>
            <a:r>
              <a:rPr lang="it-IT" sz="2800" dirty="0">
                <a:latin typeface="Tenorite" panose="00000500000000000000" pitchFamily="2" charset="0"/>
              </a:rPr>
              <a:t>Real-time calculation (few seconds)</a:t>
            </a:r>
          </a:p>
          <a:p>
            <a:pPr marL="514350" indent="-514350">
              <a:spcBef>
                <a:spcPts val="600"/>
              </a:spcBef>
              <a:spcAft>
                <a:spcPts val="600"/>
              </a:spcAft>
              <a:buFont typeface="+mj-lt"/>
              <a:buAutoNum type="arabicPeriod"/>
            </a:pPr>
            <a:r>
              <a:rPr lang="it-IT" sz="2800" dirty="0">
                <a:latin typeface="Tenorite" panose="00000500000000000000" pitchFamily="2" charset="0"/>
              </a:rPr>
              <a:t>ITER Hot Cell Complex</a:t>
            </a:r>
          </a:p>
          <a:p>
            <a:pPr>
              <a:spcBef>
                <a:spcPts val="600"/>
              </a:spcBef>
              <a:spcAft>
                <a:spcPts val="600"/>
              </a:spcAft>
            </a:pPr>
            <a:r>
              <a:rPr lang="it-IT" sz="2800" b="1" dirty="0">
                <a:latin typeface="Tenorite" panose="00000500000000000000" pitchFamily="2" charset="0"/>
              </a:rPr>
              <a:t>NACARTE is the position to assist the design of ITER and many other nuclear facilities worldwide in an efficient manner</a:t>
            </a:r>
          </a:p>
          <a:p>
            <a:pPr>
              <a:spcBef>
                <a:spcPts val="600"/>
              </a:spcBef>
              <a:spcAft>
                <a:spcPts val="600"/>
              </a:spcAft>
            </a:pPr>
            <a:r>
              <a:rPr lang="it-IT" sz="2800" b="1" dirty="0">
                <a:latin typeface="Tenorite" panose="00000500000000000000" pitchFamily="2" charset="0"/>
              </a:rPr>
              <a:t> </a:t>
            </a:r>
            <a:r>
              <a:rPr lang="it-IT" sz="2800" b="1" dirty="0">
                <a:latin typeface="Tenorite" panose="00000500000000000000" pitchFamily="2" charset="0"/>
                <a:sym typeface="Wingdings" panose="05000000000000000000" pitchFamily="2" charset="2"/>
              </a:rPr>
              <a:t> saving thousands € in analysis and securing calendars!</a:t>
            </a:r>
            <a:endParaRPr lang="it-IT" sz="2800" b="1" dirty="0">
              <a:latin typeface="Tenorite" panose="00000500000000000000" pitchFamily="2" charset="0"/>
            </a:endParaRPr>
          </a:p>
          <a:p>
            <a:pPr marL="514350" indent="-514350">
              <a:spcBef>
                <a:spcPts val="600"/>
              </a:spcBef>
              <a:spcAft>
                <a:spcPts val="600"/>
              </a:spcAft>
              <a:buFont typeface="+mj-lt"/>
              <a:buAutoNum type="arabicPeriod"/>
            </a:pPr>
            <a:endParaRPr lang="it-IT" sz="2800" b="1" dirty="0">
              <a:latin typeface="Tenorite" panose="00000500000000000000" pitchFamily="2" charset="0"/>
            </a:endParaRPr>
          </a:p>
        </p:txBody>
      </p:sp>
      <p:sp>
        <p:nvSpPr>
          <p:cNvPr id="53" name="Rectangle 52">
            <a:extLst>
              <a:ext uri="{FF2B5EF4-FFF2-40B4-BE49-F238E27FC236}">
                <a16:creationId xmlns:a16="http://schemas.microsoft.com/office/drawing/2014/main" id="{FC31C702-8F48-C55C-A63E-9039BB2C86CB}"/>
              </a:ext>
            </a:extLst>
          </p:cNvPr>
          <p:cNvSpPr/>
          <p:nvPr/>
        </p:nvSpPr>
        <p:spPr>
          <a:xfrm>
            <a:off x="10747559" y="35922885"/>
            <a:ext cx="9511766" cy="6289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42640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8383</TotalTime>
  <Words>650</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Seaford</vt:lpstr>
      <vt:lpstr>Tenorite</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MARTINEZ ALBERTOS</dc:creator>
  <cp:lastModifiedBy>Mario Belotti</cp:lastModifiedBy>
  <cp:revision>157</cp:revision>
  <dcterms:created xsi:type="dcterms:W3CDTF">2022-07-26T07:12:19Z</dcterms:created>
  <dcterms:modified xsi:type="dcterms:W3CDTF">2023-11-23T13:53:23Z</dcterms:modified>
</cp:coreProperties>
</file>