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1"/>
  </p:notesMasterIdLst>
  <p:handoutMasterIdLst>
    <p:handoutMasterId r:id="rId22"/>
  </p:handoutMasterIdLst>
  <p:sldIdLst>
    <p:sldId id="1614" r:id="rId2"/>
    <p:sldId id="615" r:id="rId3"/>
    <p:sldId id="1606" r:id="rId4"/>
    <p:sldId id="257" r:id="rId5"/>
    <p:sldId id="1603" r:id="rId6"/>
    <p:sldId id="1616" r:id="rId7"/>
    <p:sldId id="1618" r:id="rId8"/>
    <p:sldId id="1605" r:id="rId9"/>
    <p:sldId id="569" r:id="rId10"/>
    <p:sldId id="1601" r:id="rId11"/>
    <p:sldId id="604" r:id="rId12"/>
    <p:sldId id="605" r:id="rId13"/>
    <p:sldId id="1620" r:id="rId14"/>
    <p:sldId id="611" r:id="rId15"/>
    <p:sldId id="291" r:id="rId16"/>
    <p:sldId id="294" r:id="rId17"/>
    <p:sldId id="1611" r:id="rId18"/>
    <p:sldId id="513" r:id="rId19"/>
    <p:sldId id="489" r:id="rId20"/>
  </p:sldIdLst>
  <p:sldSz cx="12192000" cy="6858000"/>
  <p:notesSz cx="7010400" cy="9223375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corn, Nancy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47E"/>
    <a:srgbClr val="DEECF8"/>
    <a:srgbClr val="C8E099"/>
    <a:srgbClr val="2B69A3"/>
    <a:srgbClr val="256AA5"/>
    <a:srgbClr val="8ECCE7"/>
    <a:srgbClr val="70AD47"/>
    <a:srgbClr val="BE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8757" autoAdjust="0"/>
    <p:restoredTop sz="93324" autoAdjust="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0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FF5371-AF24-0924-8064-ABE06D75D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361C-AE8D-4A96-5C83-79A17E304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DB96D7-B4CF-4447-91EA-E739BB9FFF1F}" type="datetimeFigureOut">
              <a:rPr lang="en-CA"/>
              <a:pPr>
                <a:defRPr/>
              </a:pPr>
              <a:t>2023-10-06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E11F4-1664-801F-89A0-38955C3190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F2F8-FE9B-D15D-35C3-1D2756D70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080D3A-4AAB-4E1E-9BF0-92EFD240D1B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7D5A73-A975-1AC6-9086-B71A69315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8A402-649F-8B20-E6D0-E19D0516C6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EAE133-FD2D-48D4-9CB9-81FF45C53AB0}" type="datetimeFigureOut">
              <a:rPr lang="en-US"/>
              <a:pPr>
                <a:defRPr/>
              </a:pPr>
              <a:t>10/6/2023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E0646E-96DF-E886-B5A7-FE31DADF4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A7DDBE-4D4D-A6AF-02BB-6C7C21E0E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63C4C-8519-F3A3-BC95-B5C28F61D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355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56F1B-B053-3FBD-C1F7-33096C5EB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3550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17A97-66C1-40B2-9C94-EF259302B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200F176-3304-445B-D227-9485D61D5B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445B093-B682-67DA-43B4-4B43C3031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38650"/>
            <a:ext cx="560705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br>
              <a:rPr lang="en-CA" altLang="en-US" sz="2400" dirty="0"/>
            </a:br>
            <a:endParaRPr lang="en-US" altLang="en-US" sz="1600" dirty="0"/>
          </a:p>
          <a:p>
            <a:endParaRPr lang="en-US" altLang="en-US" dirty="0"/>
          </a:p>
          <a:p>
            <a:endParaRPr lang="en-CA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DEA3E3C-90A8-C76D-141D-B2634C89D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B2A78-98C5-4876-829C-4699C6583B9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60DC86A-025F-B21E-345D-42250A94B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C532128-E8D7-93DC-965B-EC41C7937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4371975"/>
            <a:ext cx="6551612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E0934BA-6440-6D9D-F16F-E9D96D830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CE5AA-4FEB-4F13-90D8-B4B86012D5CE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98AF2B7-7572-37F3-5393-6DC6859AD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3141155-F79F-35AD-0313-32982E4C7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5163" y="4695128"/>
            <a:ext cx="5607050" cy="4784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CA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2CD0B30-C401-68AB-E522-7899A954C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095BC5-0018-421B-8997-7E510DE66FF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74C6B24-79EE-3D58-67A9-3CFB00A4B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D2F4549-BF78-F7AC-94BE-8012BA4B0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/>
              <a:t>An additional tool in our regulatory framework are standards drafted by the </a:t>
            </a:r>
            <a:r>
              <a:rPr lang="en-US" altLang="en-US" sz="1600" b="1"/>
              <a:t>Canadian Standards Association </a:t>
            </a:r>
            <a:r>
              <a:rPr lang="en-US" altLang="en-US" sz="1600"/>
              <a:t>Group.  </a:t>
            </a:r>
          </a:p>
          <a:p>
            <a:endParaRPr lang="en-US" altLang="en-US" sz="1600"/>
          </a:p>
          <a:p>
            <a:r>
              <a:rPr lang="en-US" altLang="en-US" sz="1600"/>
              <a:t>There are 8 in the N292 suite of nuclear standards, and one on decommissioning.</a:t>
            </a:r>
          </a:p>
          <a:p>
            <a:endParaRPr lang="en-US" altLang="en-US" sz="1600"/>
          </a:p>
          <a:p>
            <a:r>
              <a:rPr lang="en-US" altLang="en-US" sz="1600"/>
              <a:t>The standards are drafted by consensus amongst industry, government, and academia. </a:t>
            </a:r>
          </a:p>
          <a:p>
            <a:endParaRPr lang="en-US" altLang="en-US" sz="1600"/>
          </a:p>
          <a:p>
            <a:r>
              <a:rPr lang="en-US" altLang="en-US" sz="1600"/>
              <a:t>CNSC staff can choose to incorporate these documents as </a:t>
            </a:r>
            <a:r>
              <a:rPr lang="en-US" altLang="en-US" sz="1600" b="1"/>
              <a:t>compliance verification criteria </a:t>
            </a:r>
            <a:r>
              <a:rPr lang="en-US" altLang="en-US" sz="1600"/>
              <a:t>in licence conditions handbooks.</a:t>
            </a:r>
            <a:endParaRPr lang="en-CA" altLang="en-US" sz="1600"/>
          </a:p>
          <a:p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C741E79-83C1-E634-0DCD-31073CE54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E4130C-6B72-41B8-8F04-33BCBFEDABD4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5081041-E214-A909-3FF4-624CE95F1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623AE00-2555-645D-4508-FF168972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80897F5-88FF-6156-E9C8-819163DA7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7473C6-58A2-40DC-8108-B4BC6E84F4F6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94FFF28-3F0B-E8ED-421E-55834ACA7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34F0ACD-7949-7721-DF62-EF49E1BAA2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38650"/>
            <a:ext cx="5607050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endParaRPr lang="en-CA" altLang="en-US" sz="1400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6B0FCC1-21EA-FA57-20B4-75790A3EE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7047E5-77EF-4A83-A818-F0E768C5F52F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9FBAFD2-8B0B-0449-FD2A-4618D83A6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7EB90CC-EB3B-5302-A306-7A6B239BCA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371975"/>
            <a:ext cx="5829300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FC86698-2875-82CF-BAD0-FF7CCEBE4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9B8804-15B9-48DE-8320-C3AFDE5F778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FE177E9-9442-3E25-7316-04C6B89CC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5C027F1D-1A02-ACBE-BC1F-E6C8D47C9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383088"/>
            <a:ext cx="5607050" cy="4840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CA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2B8ECF7-0A1D-5914-F8CC-52EC228D5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24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59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412C9-9BA4-40A9-B9C1-EE55A4423BCE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B17689B-2A7F-BC00-5357-3BC8CC1DE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93759AC-D20C-34DD-D93C-7A05D6AAB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4340225"/>
            <a:ext cx="6459538" cy="48831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endParaRPr lang="en-CA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44891E5-4C63-2A9C-A839-4711B3824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4B035-694C-4A7C-AD2B-B041A8F4366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C5B33CE-EA57-E524-77FE-A4439F2FD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3822422-3FFF-7905-0178-8219C16C6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CA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E3FE8CA-F002-2F60-DEEF-E92E27C36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CC7A8-B14D-4EB4-9566-01913091C84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3A8E45D-2F9B-CB76-470E-C26331958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1DF68AD-725B-6CB8-00D4-1DF3C2B5C4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dirty="0"/>
          </a:p>
          <a:p>
            <a:endParaRPr lang="en-CA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BA62154-22FE-89D7-55C5-894E13150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84DBA-A8CE-40EB-91F4-702399EF09C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4A58720-6027-D621-B032-96A4D5ABE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6EAFAEA-53C6-570A-A4B6-997BB8798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z="1600" dirty="0"/>
          </a:p>
          <a:p>
            <a:endParaRPr lang="en-CA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DE17984-237B-E7B8-4628-C364CD5CE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50EB8-0BE9-4E5E-97C2-C3A5986119FB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34C4F7D-9811-2D0F-2C88-ACCE0FFBC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BF9FCB3-B6BE-2936-0022-510AA3F5BF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C27A53F-77C5-1DD9-0D90-BCE5C0CA1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D9665-2F57-4512-96A7-AC1EB07FA0D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9951670-159D-887F-F650-179CD453B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EF5E34D-50FC-4726-2CCA-7BB79B1B9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1B2C95-8BCA-2D81-3729-9A8639EDE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2B2E81-D3BE-498C-9B83-0E30E78CD2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5ADCF27-2913-4520-A415-18C8953CF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8A25100-217B-E230-3F84-6410A004A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CE96E8-1714-63EA-5C00-E9B1C870A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ACDC63-3FA9-40E5-8090-DE14625A4F0A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7A97-66C1-40B2-9C94-EF259302B60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80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A056857-5974-73FB-BE37-6997ED3BE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F1628F4-DDE7-D480-D1B6-907E1EF14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8678EC5-070B-0CD2-AC66-BDD32A432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71AB7A-BEBB-485C-A4B0-6F9322D8DCF7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07D8921-CA86-04B0-BB45-4C07BD6A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E0E2F1E-A90E-B01C-30EF-BD94F9EA3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1C3B2B7-AD16-757B-E5FA-FEB01133E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29CC4B-83CE-4089-8E48-C633A1CC0B54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64A9F63-16FE-AE7A-0441-36765A9E9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3AD0A79-3B26-5357-BAF5-D8C595764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38650"/>
            <a:ext cx="5607050" cy="4225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CA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CA76576-AA6C-4EE3-11BC-FB3DDADB2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5E82E1-E755-4F24-9905-BDC861F1C71F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B6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D352BA-99E3-DC8A-AD9C-09C33979266D}"/>
              </a:ext>
            </a:extLst>
          </p:cNvPr>
          <p:cNvSpPr/>
          <p:nvPr userDrawn="1"/>
        </p:nvSpPr>
        <p:spPr>
          <a:xfrm>
            <a:off x="0" y="-4763"/>
            <a:ext cx="12192000" cy="628651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2BA7E6A-97F8-88E9-7C8A-7C0EBC015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820738"/>
            <a:ext cx="1968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>
            <a:extLst>
              <a:ext uri="{FF2B5EF4-FFF2-40B4-BE49-F238E27FC236}">
                <a16:creationId xmlns:a16="http://schemas.microsoft.com/office/drawing/2014/main" id="{55B1A3B0-93F1-B707-83FD-2A71EDE90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7000"/>
            <a:ext cx="44434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>
            <a:extLst>
              <a:ext uri="{FF2B5EF4-FFF2-40B4-BE49-F238E27FC236}">
                <a16:creationId xmlns:a16="http://schemas.microsoft.com/office/drawing/2014/main" id="{90D6E693-94C7-F9E5-65A6-22E9573F65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88900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714DF6-95A9-D142-F900-6B4B84DDA10C}"/>
              </a:ext>
            </a:extLst>
          </p:cNvPr>
          <p:cNvCxnSpPr>
            <a:cxnSpLocks/>
          </p:cNvCxnSpPr>
          <p:nvPr userDrawn="1"/>
        </p:nvCxnSpPr>
        <p:spPr>
          <a:xfrm>
            <a:off x="1250950" y="3095625"/>
            <a:ext cx="969010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6121967-D1F9-D1DD-CD3F-72069C08D48B}"/>
              </a:ext>
            </a:extLst>
          </p:cNvPr>
          <p:cNvSpPr/>
          <p:nvPr userDrawn="1"/>
        </p:nvSpPr>
        <p:spPr>
          <a:xfrm>
            <a:off x="0" y="6791325"/>
            <a:ext cx="12192000" cy="69850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85492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7363"/>
            <a:ext cx="9144000" cy="503846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DEECF8"/>
                </a:solidFill>
                <a:latin typeface="Avenir Next LT Pro" panose="020B05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A026B90-866B-9FA6-E0A5-D73D544A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425" y="6367463"/>
            <a:ext cx="2743200" cy="3651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e-Doc 5757985</a:t>
            </a:r>
          </a:p>
        </p:txBody>
      </p:sp>
    </p:spTree>
    <p:extLst>
      <p:ext uri="{BB962C8B-B14F-4D97-AF65-F5344CB8AC3E}">
        <p14:creationId xmlns:p14="http://schemas.microsoft.com/office/powerpoint/2010/main" val="283075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50D7A-A989-C985-67DC-647E0A15315A}"/>
              </a:ext>
            </a:extLst>
          </p:cNvPr>
          <p:cNvSpPr/>
          <p:nvPr userDrawn="1"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40D6D5-7894-AD9B-5A51-0F187A145158}"/>
              </a:ext>
            </a:extLst>
          </p:cNvPr>
          <p:cNvCxnSpPr>
            <a:cxnSpLocks/>
          </p:cNvCxnSpPr>
          <p:nvPr userDrawn="1"/>
        </p:nvCxnSpPr>
        <p:spPr>
          <a:xfrm>
            <a:off x="390525" y="1249363"/>
            <a:ext cx="11387138" cy="0"/>
          </a:xfrm>
          <a:prstGeom prst="line">
            <a:avLst/>
          </a:prstGeom>
          <a:ln w="19050">
            <a:solidFill>
              <a:srgbClr val="0644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C476F5D-7E8C-DE3F-FF78-5202173B9FB5}"/>
              </a:ext>
            </a:extLst>
          </p:cNvPr>
          <p:cNvSpPr/>
          <p:nvPr userDrawn="1"/>
        </p:nvSpPr>
        <p:spPr>
          <a:xfrm>
            <a:off x="1149350" y="377825"/>
            <a:ext cx="109538" cy="666750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B2C72-848A-7E01-46C3-FDC829CB689E}"/>
              </a:ext>
            </a:extLst>
          </p:cNvPr>
          <p:cNvSpPr/>
          <p:nvPr userDrawn="1"/>
        </p:nvSpPr>
        <p:spPr>
          <a:xfrm>
            <a:off x="10937875" y="0"/>
            <a:ext cx="585788" cy="585788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93D0EFA-EA0F-BBAA-4BA1-D9CD6B43C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85725"/>
            <a:ext cx="8620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BE79592-A3B3-311C-F018-953CEF06D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15913"/>
            <a:ext cx="7540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362F8C-E547-EFE4-E1DD-D878918D8BD8}"/>
              </a:ext>
            </a:extLst>
          </p:cNvPr>
          <p:cNvSpPr/>
          <p:nvPr userDrawn="1"/>
        </p:nvSpPr>
        <p:spPr>
          <a:xfrm>
            <a:off x="0" y="6791325"/>
            <a:ext cx="12192000" cy="69850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86" y="318234"/>
            <a:ext cx="9261378" cy="783737"/>
          </a:xfrm>
        </p:spPr>
        <p:txBody>
          <a:bodyPr/>
          <a:lstStyle>
            <a:lvl1pPr algn="l">
              <a:defRPr b="1">
                <a:solidFill>
                  <a:srgbClr val="06447E"/>
                </a:solidFill>
                <a:latin typeface="Avenir Next LT Pro Demi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50" y="1825625"/>
            <a:ext cx="10331450" cy="4351338"/>
          </a:xfrm>
        </p:spPr>
        <p:txBody>
          <a:bodyPr/>
          <a:lstStyle>
            <a:lvl1pPr marL="266700" indent="-266700">
              <a:buClr>
                <a:srgbClr val="06447E"/>
              </a:buClr>
              <a:defRPr>
                <a:latin typeface="+mn-lt"/>
              </a:defRPr>
            </a:lvl1pPr>
            <a:lvl2pPr marL="630238" indent="-268288"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>
                <a:latin typeface="+mn-lt"/>
              </a:defRPr>
            </a:lvl2pPr>
            <a:lvl3pPr marL="982663" indent="-266700">
              <a:buClr>
                <a:srgbClr val="06447E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4CEA8B8-BB1E-CD89-8BA3-F7E2A053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e-Doc 5757985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00EDE3-FF7B-C76A-86C9-63A629496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5500" y="379413"/>
            <a:ext cx="4984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64F3FA-68A3-42F6-81E2-C500CA1E4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4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A06171-A695-A0FC-3073-03E79B20C0D4}"/>
              </a:ext>
            </a:extLst>
          </p:cNvPr>
          <p:cNvSpPr/>
          <p:nvPr userDrawn="1"/>
        </p:nvSpPr>
        <p:spPr>
          <a:xfrm>
            <a:off x="0" y="1271588"/>
            <a:ext cx="12192000" cy="4525962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4163C-00EC-A82B-36D8-93941B1023FF}"/>
              </a:ext>
            </a:extLst>
          </p:cNvPr>
          <p:cNvSpPr/>
          <p:nvPr userDrawn="1"/>
        </p:nvSpPr>
        <p:spPr>
          <a:xfrm>
            <a:off x="250825" y="2733675"/>
            <a:ext cx="11625263" cy="1479550"/>
          </a:xfrm>
          <a:prstGeom prst="rect">
            <a:avLst/>
          </a:prstGeom>
          <a:solidFill>
            <a:srgbClr val="06447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90D195F-12DF-1F13-C123-90F036721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911475"/>
            <a:ext cx="11318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64ED-B612-345E-2F81-437705945BE4}"/>
              </a:ext>
            </a:extLst>
          </p:cNvPr>
          <p:cNvSpPr txBox="1">
            <a:spLocks/>
          </p:cNvSpPr>
          <p:nvPr userDrawn="1"/>
        </p:nvSpPr>
        <p:spPr>
          <a:xfrm>
            <a:off x="10985500" y="379413"/>
            <a:ext cx="4984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E252E46-ADEC-4A9F-B41B-D24CB718EA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FEB0E-3F36-B015-E253-524CBCC44C43}"/>
              </a:ext>
            </a:extLst>
          </p:cNvPr>
          <p:cNvSpPr/>
          <p:nvPr userDrawn="1"/>
        </p:nvSpPr>
        <p:spPr>
          <a:xfrm>
            <a:off x="11090275" y="152400"/>
            <a:ext cx="585788" cy="585788"/>
          </a:xfrm>
          <a:prstGeom prst="rect">
            <a:avLst/>
          </a:prstGeom>
          <a:solidFill>
            <a:srgbClr val="06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3ACA839-B82C-5646-5A4F-8305AE9BD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238125"/>
            <a:ext cx="8620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55" y="3013288"/>
            <a:ext cx="9354433" cy="968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200" b="0" cap="all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 hidden="1"/>
          <p:cNvSpPr>
            <a:spLocks noGrp="1"/>
          </p:cNvSpPr>
          <p:nvPr>
            <p:ph type="subTitle" idx="10"/>
          </p:nvPr>
        </p:nvSpPr>
        <p:spPr>
          <a:xfrm>
            <a:off x="1658055" y="4212834"/>
            <a:ext cx="9354433" cy="5530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644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DAD6A0-EB42-6301-B621-66204F00A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7900" y="531813"/>
            <a:ext cx="4984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759A4-998C-4820-83A3-E4AF5ABE2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4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0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979BEE-5F9A-0755-A38F-61F93A7EFF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57188"/>
            <a:ext cx="10515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808044-1A15-83F6-69ED-E49F6FFDF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B5FC-9D5D-9F39-051E-C3805B36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e-Doc 5757985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93467-91B4-89A2-A66D-A2F6B7717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72225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Canadian Nuclear Safety Commission - nuclearsafety.gc.ca</a:t>
            </a:r>
            <a:endParaRPr lang="en-US" b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</p:sldLayoutIdLst>
  <p:transition/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3E5BAB"/>
          </a:solidFill>
          <a:latin typeface="+mn-lt"/>
          <a:ea typeface="Roboto Black" panose="02000000000000000000" pitchFamily="2" charset="0"/>
          <a:cs typeface="Roboto Black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5BAB"/>
          </a:solidFill>
          <a:latin typeface="Calibri" pitchFamily="34" charset="0"/>
          <a:ea typeface="Roboto Black"/>
          <a:cs typeface="Roboto Black"/>
        </a:defRPr>
      </a:lvl9pPr>
    </p:titleStyle>
    <p:bodyStyle>
      <a:lvl1pPr marL="266700" indent="-266700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6447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587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6447E"/>
        </a:buClr>
        <a:buSzPct val="120000"/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276225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6447E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6447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6447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>
            <a:extLst>
              <a:ext uri="{FF2B5EF4-FFF2-40B4-BE49-F238E27FC236}">
                <a16:creationId xmlns:a16="http://schemas.microsoft.com/office/drawing/2014/main" id="{A41C3D25-DA5F-14EC-4F71-7430F6B5C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713" y="5457825"/>
            <a:ext cx="7585075" cy="116681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cs typeface="Arial" panose="020B0604020202020204" pitchFamily="34" charset="0"/>
              </a:rPr>
              <a:t>Sarah Watt and Kevin Ross </a:t>
            </a:r>
            <a:endParaRPr lang="en-US" altLang="en-US" sz="2800">
              <a:cs typeface="Arial" panose="020B0604020202020204" pitchFamily="34" charset="0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</a:pPr>
            <a:r>
              <a:rPr lang="en-US" altLang="en-US" sz="2000">
                <a:cs typeface="Arial" panose="020B0604020202020204" pitchFamily="34" charset="0"/>
              </a:rPr>
              <a:t>Canadian Nuclear Safety Commission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65903640-462B-EFDC-E096-AA10396B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3095625"/>
            <a:ext cx="112903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9" rIns="91423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lang="en-CA" altLang="en-US" sz="2400" b="1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CA" altLang="en-US" sz="2400" b="1">
                <a:solidFill>
                  <a:schemeClr val="bg1"/>
                </a:solidFill>
                <a:latin typeface="Avenir Next LT Pro" panose="020B0504020202020204" pitchFamily="34" charset="0"/>
              </a:rPr>
              <a:t>Canadian Regulator’s Application of Lessons Learned  in Updating the Regulatory Framework to Incorporate Sustainability in Decision Making</a:t>
            </a:r>
            <a:br>
              <a:rPr lang="en-CA" altLang="en-US" sz="3000" b="1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endParaRPr lang="en-US" altLang="en-US" sz="3000" b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55C5B0-AA12-02FB-D659-2C19C2A52E84}"/>
              </a:ext>
            </a:extLst>
          </p:cNvPr>
          <p:cNvCxnSpPr>
            <a:cxnSpLocks/>
          </p:cNvCxnSpPr>
          <p:nvPr/>
        </p:nvCxnSpPr>
        <p:spPr>
          <a:xfrm>
            <a:off x="3119438" y="5497513"/>
            <a:ext cx="5953125" cy="0"/>
          </a:xfrm>
          <a:prstGeom prst="line">
            <a:avLst/>
          </a:prstGeom>
          <a:ln w="47625">
            <a:solidFill>
              <a:srgbClr val="DEEC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9">
            <a:extLst>
              <a:ext uri="{FF2B5EF4-FFF2-40B4-BE49-F238E27FC236}">
                <a16:creationId xmlns:a16="http://schemas.microsoft.com/office/drawing/2014/main" id="{5986D263-D5F1-4095-FF93-7BD5E818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4330700"/>
            <a:ext cx="82867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chemeClr val="bg1"/>
                </a:solidFill>
                <a:latin typeface="Avenir Next LT Pro" panose="020B0504020202020204" pitchFamily="34" charset="0"/>
              </a:rPr>
              <a:t>International Conference on The Safety of Radioactive Waste Management, Decommissioning, Environmental Protection and Remediation </a:t>
            </a:r>
          </a:p>
          <a:p>
            <a:pPr algn="ctr">
              <a:lnSpc>
                <a:spcPts val="2700"/>
              </a:lnSpc>
            </a:pPr>
            <a:r>
              <a:rPr lang="en-US" altLang="en-US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IAEA Headquarters, Vienna, Austria, 6-10 November 2023</a:t>
            </a:r>
            <a:endParaRPr lang="en-CA" altLang="en-US" sz="2000" b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AF7123D-12BE-2197-545B-9073DE33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437687" cy="784225"/>
          </a:xfrm>
        </p:spPr>
        <p:txBody>
          <a:bodyPr/>
          <a:lstStyle/>
          <a:p>
            <a:r>
              <a:rPr lang="en-US" altLang="en-US" sz="3400">
                <a:latin typeface="Avenir Next LT Pro Demi" panose="020B0704020202020204" pitchFamily="34" charset="0"/>
                <a:cs typeface="Roboto Black" panose="02000000000000000000" pitchFamily="2" charset="0"/>
              </a:rPr>
              <a:t>CNSC Regulatory Framework </a:t>
            </a:r>
            <a:br>
              <a:rPr lang="en-US" altLang="en-US" sz="3400">
                <a:latin typeface="Avenir Next LT Pro Demi" panose="020B0704020202020204" pitchFamily="34" charset="0"/>
                <a:cs typeface="Roboto Black" panose="02000000000000000000" pitchFamily="2" charset="0"/>
              </a:rPr>
            </a:br>
            <a:r>
              <a:rPr lang="en-US" altLang="en-US" sz="3400">
                <a:latin typeface="Avenir Next LT Pro Demi" panose="020B0704020202020204" pitchFamily="34" charset="0"/>
                <a:cs typeface="Roboto Black" panose="02000000000000000000" pitchFamily="2" charset="0"/>
              </a:rPr>
              <a:t>and Philosophy</a:t>
            </a:r>
            <a:endParaRPr lang="en-CA" altLang="en-US" sz="34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24579" name="Content Placeholder 1">
            <a:extLst>
              <a:ext uri="{FF2B5EF4-FFF2-40B4-BE49-F238E27FC236}">
                <a16:creationId xmlns:a16="http://schemas.microsoft.com/office/drawing/2014/main" id="{758AFEFF-DC71-3794-F43A-DE9B42AA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38" y="1662113"/>
            <a:ext cx="10331450" cy="46624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altLang="en-US" sz="2600" dirty="0">
                <a:solidFill>
                  <a:srgbClr val="000000"/>
                </a:solidFill>
              </a:rPr>
              <a:t>Safety focus at all times; licensees ultimately responsible for safety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altLang="en-US" sz="2600" dirty="0">
                <a:solidFill>
                  <a:srgbClr val="000000"/>
                </a:solidFill>
              </a:rPr>
              <a:t>Modern, agile, and flexible regulator for new technologies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altLang="en-US" sz="2600" dirty="0">
                <a:solidFill>
                  <a:srgbClr val="000000"/>
                </a:solidFill>
              </a:rPr>
              <a:t>Pre-licensing activities can help ensure designers understand </a:t>
            </a:r>
            <a:br>
              <a:rPr lang="en-CA" altLang="en-US" sz="2600" dirty="0">
                <a:solidFill>
                  <a:srgbClr val="000000"/>
                </a:solidFill>
              </a:rPr>
            </a:br>
            <a:r>
              <a:rPr lang="en-CA" altLang="en-US" sz="2600" dirty="0">
                <a:solidFill>
                  <a:srgbClr val="000000"/>
                </a:solidFill>
              </a:rPr>
              <a:t>CNSC requirements</a:t>
            </a:r>
          </a:p>
          <a:p>
            <a:pPr marL="271463" indent="-27146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altLang="en-US" sz="2600" dirty="0">
                <a:solidFill>
                  <a:srgbClr val="000000"/>
                </a:solidFill>
              </a:rPr>
              <a:t>Regulatory requirements are continually updated based</a:t>
            </a:r>
            <a:r>
              <a:rPr lang="fr-CA" altLang="en-US" sz="2600" dirty="0">
                <a:solidFill>
                  <a:srgbClr val="000000"/>
                </a:solidFill>
              </a:rPr>
              <a:t> on a </a:t>
            </a:r>
            <a:r>
              <a:rPr lang="en-CA" altLang="en-US" sz="2600" dirty="0">
                <a:solidFill>
                  <a:srgbClr val="000000"/>
                </a:solidFill>
              </a:rPr>
              <a:t>systematic</a:t>
            </a:r>
            <a:r>
              <a:rPr lang="fr-CA" altLang="en-US" sz="2600" dirty="0">
                <a:solidFill>
                  <a:srgbClr val="000000"/>
                </a:solidFill>
              </a:rPr>
              <a:t> and transparent </a:t>
            </a:r>
            <a:r>
              <a:rPr lang="en-CA" altLang="en-US" sz="2600" dirty="0">
                <a:solidFill>
                  <a:srgbClr val="000000"/>
                </a:solidFill>
              </a:rPr>
              <a:t>process</a:t>
            </a:r>
          </a:p>
          <a:p>
            <a:pPr marL="872053" lvl="1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₋"/>
              <a:defRPr/>
            </a:pPr>
            <a:r>
              <a:rPr lang="en-CA" altLang="en-US" sz="2200" dirty="0"/>
              <a:t>Aligned with IAEA safety standards</a:t>
            </a:r>
          </a:p>
          <a:p>
            <a:pPr marL="872053" lvl="1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₋"/>
              <a:defRPr/>
            </a:pPr>
            <a:r>
              <a:rPr lang="en-CA" altLang="en-US" sz="2200" dirty="0"/>
              <a:t>Adoption of national and international standards in regulatory framework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altLang="en-US" sz="2600" dirty="0">
                <a:solidFill>
                  <a:srgbClr val="000000"/>
                </a:solidFill>
              </a:rPr>
              <a:t>Relationship and trust building are key to social acceptance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endParaRPr lang="en-CA" altLang="en-US" dirty="0"/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2B9027B-D62C-9DA5-F72E-A8E8042E8C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788853D-F58B-41AA-82FA-78933CD760EA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10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7688065-F3FE-3C81-43CC-A8220CA9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sz="3600" dirty="0">
                <a:latin typeface="Avenir Next LT Pro Demi" panose="020B0704020202020204" pitchFamily="34" charset="0"/>
                <a:cs typeface="Roboto Black" panose="02000000000000000000" pitchFamily="2" charset="0"/>
              </a:rPr>
              <a:t>How We Regulate Waste Management and Decommissioning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2199E1E-7CDA-1311-A643-C9246C0B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87475"/>
            <a:ext cx="10772775" cy="435133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altLang="en-US" b="1">
                <a:solidFill>
                  <a:srgbClr val="06447E"/>
                </a:solidFill>
              </a:rPr>
              <a:t>Regulatory documents on waste management and decommissioning: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REGDOC-2.11</a:t>
            </a:r>
            <a:r>
              <a:rPr lang="en-US" altLang="en-US" sz="2000"/>
              <a:t>, Framework for Radioactive Waste Management and Decommissioning in Canada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REGDOC-2.11.1</a:t>
            </a:r>
            <a:r>
              <a:rPr lang="en-US" altLang="en-US" sz="2000"/>
              <a:t>, Waste Management, Volume I: </a:t>
            </a:r>
            <a:r>
              <a:rPr lang="en-US" altLang="en-US" sz="2000" i="1"/>
              <a:t>Management of Radioactive Waste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REGDOC-2.11.1</a:t>
            </a:r>
            <a:r>
              <a:rPr lang="en-US" altLang="en-US" sz="2000"/>
              <a:t>, Waste Management, Volume II: </a:t>
            </a:r>
            <a:r>
              <a:rPr lang="en-US" altLang="en-US" sz="2000" i="1"/>
              <a:t>Management of Uranium Mine Waste Rock </a:t>
            </a:r>
            <a:br>
              <a:rPr lang="en-US" altLang="en-US" sz="2000" i="1"/>
            </a:br>
            <a:r>
              <a:rPr lang="en-US" altLang="en-US" sz="2000" i="1"/>
              <a:t>and Mill Tailings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REGDOC-2.11.1</a:t>
            </a:r>
            <a:r>
              <a:rPr lang="en-US" altLang="en-US" sz="2000"/>
              <a:t>, Waste Management, Volume III: </a:t>
            </a:r>
            <a:r>
              <a:rPr lang="en-US" altLang="en-US" sz="2000" i="1"/>
              <a:t>Safety Case for the Disposal of Radioactive Waste, Version 2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REGDOC-2.11.2</a:t>
            </a:r>
            <a:r>
              <a:rPr lang="en-US" altLang="en-US" sz="2000"/>
              <a:t>, </a:t>
            </a:r>
            <a:r>
              <a:rPr lang="en-US" altLang="en-US" sz="2000" i="1"/>
              <a:t>Decommissioning</a:t>
            </a:r>
          </a:p>
          <a:p>
            <a:pPr marL="622300" lvl="1" indent="-355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REGDOC-3.3.1</a:t>
            </a:r>
            <a:r>
              <a:rPr lang="en-US" altLang="en-US" sz="2000"/>
              <a:t>, </a:t>
            </a:r>
            <a:r>
              <a:rPr lang="en-US" altLang="en-US" sz="2000" i="1"/>
              <a:t>Financial Guarantees for Decommissioning of Nuclear Facilities and Termination of Licensed Activities</a:t>
            </a:r>
            <a:endParaRPr lang="en-CA" altLang="en-US" sz="200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A06DB62-6E8B-81F9-B2AE-EF5DF969F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fld id="{7EFFB911-7CE1-4D62-901B-0D60C64DD547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79002BDB-21C4-52B9-09DB-0C0C2DEB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7713"/>
            <a:ext cx="12192000" cy="950912"/>
          </a:xfrm>
          <a:prstGeom prst="rect">
            <a:avLst/>
          </a:prstGeom>
          <a:solidFill>
            <a:srgbClr val="064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Avenir Next LT Pro" panose="020B0504020202020204" pitchFamily="34" charset="0"/>
              </a:rPr>
              <a:t>Regulatory documents are technology neutral </a:t>
            </a:r>
            <a:br>
              <a:rPr lang="en-US" altLang="en-US" sz="240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altLang="en-US" sz="2400">
                <a:solidFill>
                  <a:schemeClr val="bg1"/>
                </a:solidFill>
                <a:latin typeface="Avenir Next LT Pro" panose="020B0504020202020204" pitchFamily="34" charset="0"/>
              </a:rPr>
              <a:t>and applicable to current and future waste streams</a:t>
            </a:r>
            <a:endParaRPr lang="en-CA" altLang="en-US" sz="24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D2F92B-9D20-7635-A49E-C24B067350A9}"/>
              </a:ext>
            </a:extLst>
          </p:cNvPr>
          <p:cNvSpPr/>
          <p:nvPr/>
        </p:nvSpPr>
        <p:spPr>
          <a:xfrm>
            <a:off x="0" y="6778625"/>
            <a:ext cx="12192000" cy="88900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B078C1C-F0D1-7AF7-4C93-3B7F1B05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r>
              <a:rPr lang="en-CA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CSA Group Standards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6BF11D41-5454-B97E-C9BF-6703E146E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0" y="1484313"/>
            <a:ext cx="10766425" cy="5167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6447E"/>
                </a:solidFill>
              </a:rPr>
              <a:t>The CSA Group is a not-for-profit organization composed of representatives </a:t>
            </a:r>
            <a:br>
              <a:rPr lang="en-US" altLang="en-US" sz="2400" b="1">
                <a:solidFill>
                  <a:srgbClr val="06447E"/>
                </a:solidFill>
              </a:rPr>
            </a:br>
            <a:r>
              <a:rPr lang="en-US" altLang="en-US" sz="2400" b="1">
                <a:solidFill>
                  <a:srgbClr val="06447E"/>
                </a:solidFill>
              </a:rPr>
              <a:t>from the government, industry and consumer groups.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200" b="1"/>
              <a:t>CSA Group standards on waste management: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N292.0</a:t>
            </a:r>
            <a:r>
              <a:rPr lang="en-CA" altLang="en-US" sz="2000"/>
              <a:t>, </a:t>
            </a:r>
            <a:r>
              <a:rPr lang="en-CA" altLang="en-US" sz="2000" i="1"/>
              <a:t>General principles for the management of radioactive waste and irradiated fuel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N292.1</a:t>
            </a:r>
            <a:r>
              <a:rPr lang="en-CA" altLang="en-US" sz="2000"/>
              <a:t>, </a:t>
            </a:r>
            <a:r>
              <a:rPr lang="en-CA" altLang="en-US" sz="2000" i="1"/>
              <a:t>Wet storage of irradiated fuel and other radioactive materials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N292.2</a:t>
            </a:r>
            <a:r>
              <a:rPr lang="en-CA" altLang="en-US" sz="2000"/>
              <a:t>,</a:t>
            </a:r>
            <a:r>
              <a:rPr lang="en-CA" altLang="en-US" sz="2000" i="1"/>
              <a:t> Interim dry storage of irradiated fuel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N292.3</a:t>
            </a:r>
            <a:r>
              <a:rPr lang="en-CA" altLang="en-US" sz="2000"/>
              <a:t>,</a:t>
            </a:r>
            <a:r>
              <a:rPr lang="en-CA" altLang="en-US" sz="2000" i="1"/>
              <a:t> Management of low- and intermediate-level radioactive waste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N292.5</a:t>
            </a:r>
            <a:r>
              <a:rPr lang="en-CA" altLang="en-US" sz="2000"/>
              <a:t>, </a:t>
            </a:r>
            <a:r>
              <a:rPr lang="en-CA" altLang="en-US" sz="2000" i="1"/>
              <a:t>Guideline for the exemption or clearance from regulatory control of materials that contain </a:t>
            </a:r>
            <a:br>
              <a:rPr lang="en-CA" altLang="en-US" sz="2000" i="1"/>
            </a:br>
            <a:r>
              <a:rPr lang="en-CA" altLang="en-US" sz="2000" i="1"/>
              <a:t>or potentially contain, nuclear substances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N292.6</a:t>
            </a:r>
            <a:r>
              <a:rPr lang="en-CA" altLang="en-US" sz="2000"/>
              <a:t>,</a:t>
            </a:r>
            <a:r>
              <a:rPr lang="en-CA" altLang="en-US" sz="2000" i="1"/>
              <a:t> Long-term management of radioactive waste and irradiated fuel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N292.7</a:t>
            </a:r>
            <a:r>
              <a:rPr lang="en-CA" altLang="en-US" sz="2000"/>
              <a:t>,</a:t>
            </a:r>
            <a:r>
              <a:rPr lang="en-CA" altLang="en-US" sz="2000" i="1"/>
              <a:t> Deep geological disposal of radioactive waste and irradiated fuel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N292.8</a:t>
            </a:r>
            <a:r>
              <a:rPr lang="en-CA" altLang="en-US" sz="2000"/>
              <a:t>, </a:t>
            </a:r>
            <a:r>
              <a:rPr lang="en-CA" altLang="en-US" sz="2000" i="1"/>
              <a:t>Characterization of radioactive waste and irradiated fuel</a:t>
            </a:r>
          </a:p>
          <a:p>
            <a:pPr marL="361950" lvl="1" indent="-2714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N294-19</a:t>
            </a:r>
            <a:r>
              <a:rPr lang="en-CA" altLang="en-US" sz="2000"/>
              <a:t>, </a:t>
            </a:r>
            <a:r>
              <a:rPr lang="en-CA" altLang="en-US" sz="2000" i="1"/>
              <a:t>Decommissioning of facilities containing nuclear substances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71D9552-AB75-B1D5-E386-28ED85788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5B935C2-51D4-42AA-A035-5EE79CA74014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12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ED2D977-E12E-B549-5D0C-BDAE2C29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r>
              <a:rPr lang="en-US" altLang="en-US" sz="3200">
                <a:latin typeface="Avenir Next LT Pro Demi" panose="020B0704020202020204" pitchFamily="34" charset="0"/>
                <a:cs typeface="Roboto Black" panose="02000000000000000000" pitchFamily="2" charset="0"/>
              </a:rPr>
              <a:t>Regulatory Framework Supporting Sustainability</a:t>
            </a:r>
            <a:endParaRPr lang="en-CA" altLang="en-US" sz="32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6F36B-111E-BAFA-035C-666A58CAF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600200"/>
            <a:ext cx="11006137" cy="4619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rgbClr val="06447E"/>
                </a:solidFill>
              </a:rPr>
              <a:t>Sustainability: </a:t>
            </a:r>
            <a:r>
              <a:rPr lang="en-US" altLang="en-US" i="1" dirty="0">
                <a:solidFill>
                  <a:srgbClr val="06447E"/>
                </a:solidFill>
              </a:rPr>
              <a:t>development that meets the needs of the present without compromising the ability of the future generations to meet their own needs</a:t>
            </a:r>
            <a:endParaRPr lang="en-US" altLang="en-US" dirty="0">
              <a:solidFill>
                <a:srgbClr val="06447E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2600" b="1" dirty="0"/>
              <a:t>Regulatory Framework sets requirements and expectations that support sustainability through</a:t>
            </a:r>
            <a:r>
              <a:rPr lang="en-US" altLang="en-US" sz="2600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Waste management programs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Decommissioning planning from design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Cost estimates for decommissioning and financial guarantees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Life-cycle re-assessment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Early and on-going engagement (Consultation and Engagement Plans)</a:t>
            </a:r>
            <a:endParaRPr lang="en-CA" altLang="en-US" dirty="0">
              <a:solidFill>
                <a:srgbClr val="000000"/>
              </a:solidFill>
            </a:endParaRPr>
          </a:p>
          <a:p>
            <a:pPr marL="361950" lvl="1" indent="0">
              <a:buFont typeface="Calibri" panose="020F050202020403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348C-C787-97F9-3DA2-A2BC9B0BC0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e-Doc 5757985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285C9B5B-2255-D15D-DE6B-8E289DBB06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985500" y="325438"/>
            <a:ext cx="498475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3265AE7-6ECC-4107-A033-CDADCF1B83BF}" type="slidenum">
              <a:rPr lang="en-US" altLang="en-US" sz="1600" smtClean="0">
                <a:solidFill>
                  <a:schemeClr val="bg1"/>
                </a:solidFill>
                <a:latin typeface="+mn-lt"/>
              </a:rPr>
              <a:pPr algn="ctr">
                <a:defRPr/>
              </a:pPr>
              <a:t>13</a:t>
            </a:fld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7E1358E-9947-96C7-C788-3D14B437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373063"/>
            <a:ext cx="9367838" cy="731837"/>
          </a:xfrm>
        </p:spPr>
        <p:txBody>
          <a:bodyPr/>
          <a:lstStyle/>
          <a:p>
            <a:r>
              <a:rPr lang="en-CA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Radioactive Waste Management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7C2DA47-0E46-BB74-93A1-BD3755E5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520825"/>
            <a:ext cx="11256962" cy="4835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6447E"/>
                </a:solidFill>
              </a:rPr>
              <a:t>The licensee shall implement and maintain a waste management program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400" b="1"/>
              <a:t>All licensees who manage radioactive waste shall:</a:t>
            </a:r>
          </a:p>
          <a:p>
            <a:pPr marL="361950" lvl="1" indent="-271463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altLang="en-US" sz="2200"/>
              <a:t>Be responsible for its safe management</a:t>
            </a:r>
          </a:p>
          <a:p>
            <a:pPr marL="361950" lvl="1" indent="-271463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altLang="en-US" sz="2200"/>
              <a:t>Optimize the steps in radioactive waste management to ensure protection of people </a:t>
            </a:r>
            <a:br>
              <a:rPr lang="en-CA" altLang="en-US" sz="2200"/>
            </a:br>
            <a:r>
              <a:rPr lang="en-CA" altLang="en-US" sz="2200"/>
              <a:t>and the environment </a:t>
            </a:r>
          </a:p>
          <a:p>
            <a:pPr marL="361950" lvl="1" indent="-271463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altLang="en-US" sz="2200"/>
              <a:t>Take into account interdependencies among all steps in radioactive waste management</a:t>
            </a:r>
          </a:p>
          <a:p>
            <a:pPr marL="361950" lvl="1" indent="-271463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altLang="en-US" sz="2200"/>
              <a:t>Develop, document and implement programs, procedures and instructions</a:t>
            </a:r>
          </a:p>
          <a:p>
            <a:pPr marL="361950" lvl="1" indent="-271463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altLang="en-US" sz="2200"/>
              <a:t>Use operational experience, lessons learned from other similar facilities or activities, </a:t>
            </a:r>
            <a:br>
              <a:rPr lang="en-CA" altLang="en-US" sz="2200"/>
            </a:br>
            <a:r>
              <a:rPr lang="en-CA" altLang="en-US" sz="2200"/>
              <a:t>and advances in science and technology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3C5A07E-3CC9-A9ED-8011-C6CA0517F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077200" y="6356350"/>
            <a:ext cx="21336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A67324-3531-4BD1-B3D8-C2878DFA4837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23297E1-1CE5-F4B5-9B75-027D35D1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0" y="387350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20C16-E2C8-4B2C-A5A2-3D0AD9795218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14</a:t>
            </a:fld>
            <a:endParaRPr lang="en-US" altLang="en-US" sz="16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0B3F2BD-2C81-8443-2A4C-0C3DD818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Lifecycle Approach to Decommissioning</a:t>
            </a:r>
            <a:endParaRPr lang="en-CA" altLang="en-US" sz="36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6" name="Footer Placeholder 3" hidden="1">
            <a:extLst>
              <a:ext uri="{FF2B5EF4-FFF2-40B4-BE49-F238E27FC236}">
                <a16:creationId xmlns:a16="http://schemas.microsoft.com/office/drawing/2014/main" id="{88122F19-1814-299B-5F5F-D4E3119AF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7613" y="6372225"/>
            <a:ext cx="5056187" cy="365125"/>
          </a:xfrm>
        </p:spPr>
        <p:txBody>
          <a:bodyPr/>
          <a:lstStyle/>
          <a:p>
            <a:pPr algn="l" eaLnBrk="0" hangingPunct="0">
              <a:defRPr/>
            </a:pPr>
            <a:r>
              <a:rPr sz="1467" b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Canadian Nuclear Safety Commission - nuclearsafety.gc.ca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FD13EAED-F88F-760C-A780-F276DF99A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DE019E3-4F31-40F1-BC8D-93443DBF7DFA}" type="slidenum">
              <a:rPr lang="en-US" altLang="en-US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35845" name="Picture 7" hidden="1">
            <a:extLst>
              <a:ext uri="{FF2B5EF4-FFF2-40B4-BE49-F238E27FC236}">
                <a16:creationId xmlns:a16="http://schemas.microsoft.com/office/drawing/2014/main" id="{BB2D42BE-3F42-CC1C-0A47-F46D7179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850" y="174625"/>
            <a:ext cx="68897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>
            <a:extLst>
              <a:ext uri="{FF2B5EF4-FFF2-40B4-BE49-F238E27FC236}">
                <a16:creationId xmlns:a16="http://schemas.microsoft.com/office/drawing/2014/main" id="{F22CE409-1EFE-4DA2-6372-22DF9EAC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39863"/>
            <a:ext cx="945038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3">
            <a:extLst>
              <a:ext uri="{FF2B5EF4-FFF2-40B4-BE49-F238E27FC236}">
                <a16:creationId xmlns:a16="http://schemas.microsoft.com/office/drawing/2014/main" id="{A4DBE601-41CC-3736-BC85-7539B1AF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3775"/>
            <a:ext cx="12192000" cy="784225"/>
          </a:xfrm>
          <a:prstGeom prst="rect">
            <a:avLst/>
          </a:prstGeom>
          <a:solidFill>
            <a:srgbClr val="064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Avenir Next LT Pro" panose="020B0504020202020204" pitchFamily="34" charset="0"/>
              </a:rPr>
              <a:t>Licence Condition: The licensee shall maintain a decommissioning plan </a:t>
            </a:r>
            <a:endParaRPr lang="en-CA" altLang="en-US" sz="24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29A93-4069-046D-6016-349B4043CF17}"/>
              </a:ext>
            </a:extLst>
          </p:cNvPr>
          <p:cNvSpPr/>
          <p:nvPr/>
        </p:nvSpPr>
        <p:spPr>
          <a:xfrm>
            <a:off x="0" y="6778625"/>
            <a:ext cx="12192000" cy="88900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AAB815B-310F-0CFC-8345-A840F930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kern="0" dirty="0"/>
              <a:t>Financial Guarantees for Decommissioning</a:t>
            </a:r>
            <a:endParaRPr lang="en-US" altLang="en-US" sz="3600" dirty="0">
              <a:ea typeface="Roboto Black" panose="02000000000000000000"/>
            </a:endParaRP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F5075BE4-E609-6C6D-E6A7-46D625FA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1590675"/>
            <a:ext cx="10712450" cy="4887913"/>
          </a:xfrm>
        </p:spPr>
        <p:txBody>
          <a:bodyPr rtlCol="0">
            <a:noAutofit/>
          </a:bodyPr>
          <a:lstStyle/>
          <a:p>
            <a:pPr marL="0" indent="0" defTabSz="9144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81000"/>
              <a:buFont typeface="Arial" panose="020B0604020202020204" pitchFamily="34" charset="0"/>
              <a:buNone/>
              <a:defRPr/>
            </a:pPr>
            <a:r>
              <a:rPr lang="en-US" altLang="en-US" sz="3000" b="1" kern="0" dirty="0">
                <a:solidFill>
                  <a:srgbClr val="06447E"/>
                </a:solidFill>
              </a:rPr>
              <a:t>Financial guarantees are: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Required as part of licence application and approved </a:t>
            </a:r>
            <a:br>
              <a:rPr lang="en-US" altLang="en-US" kern="0" dirty="0"/>
            </a:br>
            <a:r>
              <a:rPr lang="en-US" altLang="en-US" kern="0" dirty="0"/>
              <a:t>by the Commission 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Payable to the CNSC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Separate from a licensee’s assets and can be accessed </a:t>
            </a:r>
            <a:br>
              <a:rPr lang="en-US" altLang="en-US" kern="0" dirty="0"/>
            </a:br>
            <a:r>
              <a:rPr lang="en-US" altLang="en-US" kern="0" dirty="0"/>
              <a:t>by the CNSC if required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Required throughout the entire lifecycle of the facility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To be updated and reviewed every five years</a:t>
            </a:r>
          </a:p>
          <a:p>
            <a:pPr marL="361950" lvl="1" indent="-276225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en-US" altLang="en-US" kern="0" dirty="0"/>
              <a:t>Subject to annual reporting to demonstrate value and validity</a:t>
            </a:r>
          </a:p>
          <a:p>
            <a:pPr marL="685783" lvl="1" indent="-228594" defTabSz="914377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B69A3"/>
              </a:buClr>
              <a:buSzPct val="100000"/>
              <a:defRPr/>
            </a:pPr>
            <a:endParaRPr altLang="en-US" dirty="0">
              <a:cs typeface="Lucida Sans Unicode" panose="020B0602030504020204" pitchFamily="34" charset="0"/>
            </a:endParaRPr>
          </a:p>
        </p:txBody>
      </p:sp>
      <p:sp>
        <p:nvSpPr>
          <p:cNvPr id="37892" name="Footer Placeholder 1">
            <a:extLst>
              <a:ext uri="{FF2B5EF4-FFF2-40B4-BE49-F238E27FC236}">
                <a16:creationId xmlns:a16="http://schemas.microsoft.com/office/drawing/2014/main" id="{FD838495-DADD-77C3-FA84-A248482E3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6297613" y="6372225"/>
            <a:ext cx="505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chemeClr val="bg1"/>
                </a:solidFill>
                <a:latin typeface="Arial" panose="020B0604020202020204" pitchFamily="34" charset="0"/>
                <a:cs typeface="Roboto Light" panose="02000000000000000000" pitchFamily="2" charset="0"/>
              </a:rPr>
              <a:t>Canadian Nuclear Safety Commission - nuclearsafety.gc.ca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57FE697D-6A08-FCF5-124A-83CA15FC1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D2F3AC7-D4C7-457B-99E7-E6B76C234F23}" type="slidenum">
              <a:rPr lang="en-US" altLang="en-US" sz="16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grpSp>
        <p:nvGrpSpPr>
          <p:cNvPr id="37894" name="Group 7">
            <a:extLst>
              <a:ext uri="{FF2B5EF4-FFF2-40B4-BE49-F238E27FC236}">
                <a16:creationId xmlns:a16="http://schemas.microsoft.com/office/drawing/2014/main" id="{B671E161-6331-5BDF-52BB-E8B1E7C5B110}"/>
              </a:ext>
            </a:extLst>
          </p:cNvPr>
          <p:cNvGrpSpPr>
            <a:grpSpLocks/>
          </p:cNvGrpSpPr>
          <p:nvPr/>
        </p:nvGrpSpPr>
        <p:grpSpPr bwMode="auto">
          <a:xfrm>
            <a:off x="8105775" y="1524000"/>
            <a:ext cx="3810000" cy="3810000"/>
            <a:chOff x="7086600" y="2057400"/>
            <a:chExt cx="3810000" cy="381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B2A5A8-0370-88CD-393B-D24A4A45EE39}"/>
                </a:ext>
              </a:extLst>
            </p:cNvPr>
            <p:cNvSpPr/>
            <p:nvPr/>
          </p:nvSpPr>
          <p:spPr>
            <a:xfrm>
              <a:off x="7086600" y="2057400"/>
              <a:ext cx="3810000" cy="3810000"/>
            </a:xfrm>
            <a:prstGeom prst="ellipse">
              <a:avLst/>
            </a:prstGeom>
            <a:noFill/>
            <a:ln w="57150">
              <a:solidFill>
                <a:srgbClr val="DEE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 dirty="0">
                <a:latin typeface="Avenir Next LT Pro" panose="020B05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B84104-ACF7-6CBB-5D14-F471D7ED8F74}"/>
                </a:ext>
              </a:extLst>
            </p:cNvPr>
            <p:cNvSpPr/>
            <p:nvPr/>
          </p:nvSpPr>
          <p:spPr>
            <a:xfrm>
              <a:off x="7277100" y="2247900"/>
              <a:ext cx="3429000" cy="3429000"/>
            </a:xfrm>
            <a:prstGeom prst="ellipse">
              <a:avLst/>
            </a:prstGeom>
            <a:solidFill>
              <a:srgbClr val="06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 dirty="0">
                <a:latin typeface="Avenir Next LT Pro" panose="020B0504020202020204" pitchFamily="34" charset="0"/>
              </a:endParaRPr>
            </a:p>
          </p:txBody>
        </p:sp>
        <p:sp>
          <p:nvSpPr>
            <p:cNvPr id="37897" name="Rectangle 10">
              <a:extLst>
                <a:ext uri="{FF2B5EF4-FFF2-40B4-BE49-F238E27FC236}">
                  <a16:creationId xmlns:a16="http://schemas.microsoft.com/office/drawing/2014/main" id="{79FB2073-AC46-AD1D-F5A5-B53B632A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921000"/>
              <a:ext cx="3200400" cy="230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chemeClr val="bg1"/>
                  </a:solidFill>
                  <a:latin typeface="Avenir Next LT Pro" panose="020B0504020202020204" pitchFamily="34" charset="0"/>
                </a:rPr>
                <a:t>Financial </a:t>
              </a:r>
              <a:br>
                <a:rPr lang="en-US" altLang="en-US" sz="2400">
                  <a:solidFill>
                    <a:schemeClr val="bg1"/>
                  </a:solidFill>
                  <a:latin typeface="Avenir Next LT Pro" panose="020B0504020202020204" pitchFamily="34" charset="0"/>
                </a:rPr>
              </a:br>
              <a:r>
                <a:rPr lang="en-US" altLang="en-US" sz="2400">
                  <a:solidFill>
                    <a:schemeClr val="bg1"/>
                  </a:solidFill>
                  <a:latin typeface="Avenir Next LT Pro" panose="020B0504020202020204" pitchFamily="34" charset="0"/>
                </a:rPr>
                <a:t>guarantees cover all decommissioning, dismantling, waste disposal and long-term monitoring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2F0468F-3EBA-F2E4-E569-47A091B5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pPr eaLnBrk="1" hangingPunct="1"/>
            <a:r>
              <a:rPr lang="en-CA" altLang="en-US" sz="2800">
                <a:latin typeface="Avenir Next LT Pro Demi" panose="020B0704020202020204" pitchFamily="34" charset="0"/>
                <a:cs typeface="Roboto Black" panose="02000000000000000000" pitchFamily="2" charset="0"/>
              </a:rPr>
              <a:t>Novel Technologies - Small Modular Reactor Readiness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536CD19-3360-AEFB-21DB-13A26C8C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38" y="2392363"/>
            <a:ext cx="10948987" cy="3546475"/>
          </a:xfrm>
          <a:ln>
            <a:solidFill>
              <a:srgbClr val="06447E"/>
            </a:solidFill>
            <a:miter lim="800000"/>
            <a:headEnd/>
            <a:tailEnd/>
          </a:ln>
        </p:spPr>
        <p:txBody>
          <a:bodyPr tIns="144000"/>
          <a:lstStyle/>
          <a:p>
            <a:pPr marL="361950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400"/>
              <a:t>Waste and Decommissioning Regulatory Framework</a:t>
            </a:r>
          </a:p>
          <a:p>
            <a:pPr marL="725488" lvl="1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000" b="1"/>
              <a:t>Modernized, </a:t>
            </a:r>
            <a:r>
              <a:rPr lang="en-US" altLang="en-US" sz="2000" b="1">
                <a:solidFill>
                  <a:srgbClr val="000000"/>
                </a:solidFill>
              </a:rPr>
              <a:t>risk-informed, </a:t>
            </a:r>
            <a:r>
              <a:rPr lang="en-CA" altLang="en-US" sz="2000" b="1"/>
              <a:t>evergreen, technology neutral</a:t>
            </a:r>
          </a:p>
          <a:p>
            <a:pPr marL="361950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400"/>
              <a:t>International collaboration and regulatory harmonization</a:t>
            </a:r>
          </a:p>
          <a:p>
            <a:pPr marL="361950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400"/>
              <a:t>Building relationships with Indigenous communities and potential host communities</a:t>
            </a:r>
          </a:p>
          <a:p>
            <a:pPr marL="361950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400"/>
              <a:t>Public Consultation </a:t>
            </a:r>
          </a:p>
          <a:p>
            <a:pPr marL="361950" indent="-271463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tabLst>
                <a:tab pos="361950" algn="l"/>
                <a:tab pos="457200" algn="l"/>
              </a:tabLst>
            </a:pPr>
            <a:r>
              <a:rPr lang="en-CA" altLang="en-US" sz="2400"/>
              <a:t>Responsible &amp; effective solutions – no undue burden on future generations</a:t>
            </a: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F49B1147-C4B6-1CCF-F210-65BE1224D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038E28C-03F3-494C-AB3C-4FE7274AE53A}" type="slidenum">
              <a:rPr lang="en-US" altLang="en-US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4DC80C6D-4C32-4515-A45C-D7D7CF0D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719263"/>
            <a:ext cx="10948987" cy="673100"/>
          </a:xfrm>
          <a:prstGeom prst="rect">
            <a:avLst/>
          </a:prstGeom>
          <a:solidFill>
            <a:srgbClr val="06447E"/>
          </a:solidFill>
          <a:ln w="9525">
            <a:solidFill>
              <a:srgbClr val="06447E"/>
            </a:solidFill>
            <a:miter lim="800000"/>
            <a:headEnd/>
            <a:tailEnd/>
          </a:ln>
        </p:spPr>
        <p:txBody>
          <a:bodyPr anchor="ctr"/>
          <a:lstStyle>
            <a:lvl1pPr marL="271463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1000"/>
              <a:buFont typeface="Arial" panose="020B0604020202020204" pitchFamily="34" charset="0"/>
              <a:buNone/>
            </a:pPr>
            <a:r>
              <a:rPr lang="en-CA" altLang="en-US" sz="2800">
                <a:solidFill>
                  <a:schemeClr val="bg1"/>
                </a:solidFill>
                <a:latin typeface="Avenir Next LT Pro" panose="020B0504020202020204" pitchFamily="34" charset="0"/>
              </a:rPr>
              <a:t>Commitment to be ready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99EBA29-B028-12D1-CB19-B876D11B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Summary</a:t>
            </a:r>
            <a:endParaRPr lang="en-CA" altLang="en-US" sz="36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D2444A1F-86A3-9B32-78D1-43B95D45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908175"/>
            <a:ext cx="5367337" cy="2155825"/>
          </a:xfrm>
          <a:solidFill>
            <a:srgbClr val="06447E"/>
          </a:solidFill>
        </p:spPr>
        <p:txBody>
          <a:bodyPr lIns="252000" rIns="252000" anchor="ctr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chemeClr val="bg1"/>
                </a:solidFill>
                <a:latin typeface="Avenir Next LT Pro" panose="020B0504020202020204" pitchFamily="34" charset="0"/>
              </a:rPr>
              <a:t>Canada has a strong regulatory framework for waste management and the decommissioning of nuclear facilities and related activities 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877C6983-6C4C-AC5F-B907-4C9980D3E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SzPct val="120000"/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6447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914CBC0-2AF3-43A4-BCC9-D3BC218192AD}" type="slidenum">
              <a:rPr lang="en-US" altLang="en-US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41989" name="TextBox 7">
            <a:extLst>
              <a:ext uri="{FF2B5EF4-FFF2-40B4-BE49-F238E27FC236}">
                <a16:creationId xmlns:a16="http://schemas.microsoft.com/office/drawing/2014/main" id="{9AD113D8-A53F-3110-2C91-A9AFFA37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1908175"/>
            <a:ext cx="5368925" cy="2155825"/>
          </a:xfrm>
          <a:prstGeom prst="rect">
            <a:avLst/>
          </a:prstGeom>
          <a:solidFill>
            <a:srgbClr val="064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rIns="252000" anchor="ctr"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>
                <a:solidFill>
                  <a:schemeClr val="bg1"/>
                </a:solidFill>
                <a:latin typeface="Avenir Next LT Pro" panose="020B0504020202020204" pitchFamily="34" charset="0"/>
                <a:ea typeface="MS PGothic" panose="020B0600070205080204" pitchFamily="34" charset="-128"/>
              </a:rPr>
              <a:t>Canada recently modernized its </a:t>
            </a:r>
            <a:br>
              <a:rPr lang="en-US" altLang="en-US" sz="2200">
                <a:solidFill>
                  <a:schemeClr val="bg1"/>
                </a:solidFill>
                <a:latin typeface="Avenir Next LT Pro" panose="020B0504020202020204" pitchFamily="34" charset="0"/>
                <a:ea typeface="MS PGothic" panose="020B0600070205080204" pitchFamily="34" charset="-128"/>
              </a:rPr>
            </a:br>
            <a:r>
              <a:rPr lang="en-US" altLang="en-US" sz="2200">
                <a:solidFill>
                  <a:schemeClr val="bg1"/>
                </a:solidFill>
                <a:latin typeface="Avenir Next LT Pro" panose="020B0504020202020204" pitchFamily="34" charset="0"/>
                <a:ea typeface="MS PGothic" panose="020B0600070205080204" pitchFamily="34" charset="-128"/>
              </a:rPr>
              <a:t>waste management and decommissioning framework</a:t>
            </a:r>
          </a:p>
        </p:txBody>
      </p:sp>
      <p:sp>
        <p:nvSpPr>
          <p:cNvPr id="41990" name="TextBox 9">
            <a:extLst>
              <a:ext uri="{FF2B5EF4-FFF2-40B4-BE49-F238E27FC236}">
                <a16:creationId xmlns:a16="http://schemas.microsoft.com/office/drawing/2014/main" id="{BCB504C2-37AF-145F-B48C-15404C5B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510088"/>
            <a:ext cx="5367337" cy="1579562"/>
          </a:xfrm>
          <a:prstGeom prst="rect">
            <a:avLst/>
          </a:prstGeom>
          <a:solidFill>
            <a:srgbClr val="064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rIns="252000" anchor="ctr"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venir Next LT Pro" panose="020B0504020202020204" pitchFamily="34" charset="0"/>
              </a:rPr>
              <a:t>Regulatory documents are technology neutral and are applicable to current and future waste streams</a:t>
            </a:r>
            <a:endParaRPr lang="en-CA" altLang="en-US" sz="20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1991" name="TextBox 11">
            <a:extLst>
              <a:ext uri="{FF2B5EF4-FFF2-40B4-BE49-F238E27FC236}">
                <a16:creationId xmlns:a16="http://schemas.microsoft.com/office/drawing/2014/main" id="{18A5C667-B84A-BDF3-298A-CBFA7A1B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4513263"/>
            <a:ext cx="5368925" cy="1576387"/>
          </a:xfrm>
          <a:prstGeom prst="rect">
            <a:avLst/>
          </a:prstGeom>
          <a:solidFill>
            <a:srgbClr val="064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rIns="252000" anchor="ctr"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venir Next LT Pro" panose="020B0504020202020204" pitchFamily="34" charset="0"/>
              </a:rPr>
              <a:t>Early planning, decision making and re-assessment throughout the lifecycle 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  <a:latin typeface="Avenir Next LT Pro" panose="020B0504020202020204" pitchFamily="34" charset="0"/>
              </a:rPr>
              <a:t>of a nuclear facility support sustainability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DF222-D04A-9BB6-7E47-9A819E324C6E}"/>
              </a:ext>
            </a:extLst>
          </p:cNvPr>
          <p:cNvSpPr/>
          <p:nvPr/>
        </p:nvSpPr>
        <p:spPr>
          <a:xfrm>
            <a:off x="0" y="6535738"/>
            <a:ext cx="12192000" cy="247650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>
            <a:extLst>
              <a:ext uri="{FF2B5EF4-FFF2-40B4-BE49-F238E27FC236}">
                <a16:creationId xmlns:a16="http://schemas.microsoft.com/office/drawing/2014/main" id="{FEC8600E-C235-C30B-01D2-B42477579166}"/>
              </a:ext>
            </a:extLst>
          </p:cNvPr>
          <p:cNvGrpSpPr>
            <a:grpSpLocks/>
          </p:cNvGrpSpPr>
          <p:nvPr/>
        </p:nvGrpSpPr>
        <p:grpSpPr bwMode="auto">
          <a:xfrm>
            <a:off x="2887663" y="1082675"/>
            <a:ext cx="6416675" cy="4691063"/>
            <a:chOff x="4187681" y="720079"/>
            <a:chExt cx="10007662" cy="7316249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5608E9B1-7E5F-DFB6-C2D6-A97478C7E964}"/>
                </a:ext>
              </a:extLst>
            </p:cNvPr>
            <p:cNvSpPr txBox="1">
              <a:spLocks/>
            </p:cNvSpPr>
            <p:nvPr/>
          </p:nvSpPr>
          <p:spPr>
            <a:xfrm>
              <a:off x="4187681" y="5701565"/>
              <a:ext cx="10007662" cy="114633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600" b="1" dirty="0">
                  <a:latin typeface="+mn-lt"/>
                </a:rPr>
                <a:t>nuclearsafety.gc.ca</a:t>
              </a:r>
            </a:p>
          </p:txBody>
        </p:sp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8182AF94-C768-AF07-E97F-E9D4D3DDA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619" y="2832137"/>
              <a:ext cx="2603786" cy="260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A121E875-41FD-B2E8-7069-010539812DAF}"/>
                </a:ext>
              </a:extLst>
            </p:cNvPr>
            <p:cNvSpPr txBox="1">
              <a:spLocks/>
            </p:cNvSpPr>
            <p:nvPr/>
          </p:nvSpPr>
          <p:spPr>
            <a:xfrm>
              <a:off x="6230313" y="720079"/>
              <a:ext cx="5922397" cy="2092126"/>
            </a:xfrm>
            <a:prstGeom prst="rect">
              <a:avLst/>
            </a:prstGeom>
          </p:spPr>
          <p:txBody>
            <a:bodyPr tIns="12066" anchor="ctr">
              <a:normAutofit fontScale="70000" lnSpcReduction="20000"/>
            </a:bodyPr>
            <a:lstStyle>
              <a:lvl1pPr algn="ctr" defTabSz="51433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75" b="1" kern="1200">
                  <a:solidFill>
                    <a:srgbClr val="3E5BAB"/>
                  </a:solidFill>
                  <a:latin typeface="+mn-lt"/>
                  <a:ea typeface="Roboto Black" panose="02000000000000000000" pitchFamily="2" charset="0"/>
                  <a:cs typeface="+mj-cs"/>
                </a:defRPr>
              </a:lvl1pPr>
            </a:lstStyle>
            <a:p>
              <a:pPr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en-US" sz="5400" spc="-6" dirty="0">
                  <a:solidFill>
                    <a:schemeClr val="bg1"/>
                  </a:solidFill>
                </a:rPr>
                <a:t>Connect </a:t>
              </a:r>
              <a:r>
                <a:rPr lang="en-US" sz="5400" spc="-10" dirty="0">
                  <a:solidFill>
                    <a:schemeClr val="bg1"/>
                  </a:solidFill>
                </a:rPr>
                <a:t>With</a:t>
              </a:r>
              <a:r>
                <a:rPr lang="en-US" sz="5400" spc="-30" dirty="0">
                  <a:solidFill>
                    <a:schemeClr val="bg1"/>
                  </a:solidFill>
                </a:rPr>
                <a:t> </a:t>
              </a:r>
              <a:r>
                <a:rPr lang="en-US" sz="5400" spc="-6" dirty="0">
                  <a:solidFill>
                    <a:schemeClr val="bg1"/>
                  </a:solidFill>
                </a:rPr>
                <a:t>Us</a:t>
              </a:r>
              <a:br>
                <a:rPr lang="en-US" sz="2400" spc="-6" dirty="0">
                  <a:solidFill>
                    <a:schemeClr val="bg1"/>
                  </a:solidFill>
                </a:rPr>
              </a:br>
              <a:r>
                <a:rPr lang="en-US" sz="3600" b="0" dirty="0">
                  <a:solidFill>
                    <a:schemeClr val="bg1"/>
                  </a:solidFill>
                </a:rPr>
                <a:t>Join the</a:t>
              </a:r>
              <a:r>
                <a:rPr lang="en-US" sz="3600" b="0" spc="-6" dirty="0">
                  <a:solidFill>
                    <a:schemeClr val="bg1"/>
                  </a:solidFill>
                </a:rPr>
                <a:t> </a:t>
              </a:r>
              <a:r>
                <a:rPr lang="en-US" sz="3600" b="0" spc="-16" dirty="0">
                  <a:solidFill>
                    <a:schemeClr val="bg1"/>
                  </a:solidFill>
                </a:rPr>
                <a:t>conversation</a:t>
              </a:r>
              <a:endParaRPr lang="en-US" sz="3600" b="0" dirty="0">
                <a:solidFill>
                  <a:schemeClr val="bg1"/>
                </a:solidFill>
              </a:endParaRPr>
            </a:p>
          </p:txBody>
        </p:sp>
        <p:grpSp>
          <p:nvGrpSpPr>
            <p:cNvPr id="44040" name="Group 7">
              <a:extLst>
                <a:ext uri="{FF2B5EF4-FFF2-40B4-BE49-F238E27FC236}">
                  <a16:creationId xmlns:a16="http://schemas.microsoft.com/office/drawing/2014/main" id="{7AB65FB3-BA72-A749-FE52-55A709420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2748" y="7098108"/>
              <a:ext cx="9457524" cy="938220"/>
              <a:chOff x="2169869" y="3858189"/>
              <a:chExt cx="4860753" cy="482204"/>
            </a:xfrm>
          </p:grpSpPr>
          <p:grpSp>
            <p:nvGrpSpPr>
              <p:cNvPr id="44041" name="Group 8">
                <a:extLst>
                  <a:ext uri="{FF2B5EF4-FFF2-40B4-BE49-F238E27FC236}">
                    <a16:creationId xmlns:a16="http://schemas.microsoft.com/office/drawing/2014/main" id="{179F67D0-6593-447D-2801-09CA0E8A7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9612" y="3858189"/>
                <a:ext cx="472678" cy="482204"/>
                <a:chOff x="4371047" y="3856312"/>
                <a:chExt cx="472678" cy="48220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D1271CE-25F7-D6CA-D6B4-941F613E77AF}"/>
                    </a:ext>
                  </a:extLst>
                </p:cNvPr>
                <p:cNvSpPr/>
                <p:nvPr/>
              </p:nvSpPr>
              <p:spPr bwMode="auto">
                <a:xfrm>
                  <a:off x="4371067" y="3856239"/>
                  <a:ext cx="472102" cy="482277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3700">
                    <a:defRPr/>
                  </a:pPr>
                  <a:endParaRPr lang="en-US" sz="1520" kern="0" dirty="0">
                    <a:solidFill>
                      <a:schemeClr val="bg2"/>
                    </a:solidFill>
                    <a:latin typeface="Calibri"/>
                    <a:cs typeface="FontAwesome"/>
                  </a:endParaRPr>
                </a:p>
              </p:txBody>
            </p:sp>
            <p:sp>
              <p:nvSpPr>
                <p:cNvPr id="26" name="Freeform 141">
                  <a:extLst>
                    <a:ext uri="{FF2B5EF4-FFF2-40B4-BE49-F238E27FC236}">
                      <a16:creationId xmlns:a16="http://schemas.microsoft.com/office/drawing/2014/main" id="{8745E689-E319-706C-28E5-97EF7E337B0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489410" y="4012757"/>
                  <a:ext cx="235416" cy="169242"/>
                </a:xfrm>
                <a:custGeom>
                  <a:avLst/>
                  <a:gdLst/>
                  <a:ahLst/>
                  <a:cxnLst>
                    <a:cxn ang="0">
                      <a:pos x="67" y="41"/>
                    </a:cxn>
                    <a:cxn ang="0">
                      <a:pos x="59" y="48"/>
                    </a:cxn>
                    <a:cxn ang="0">
                      <a:pos x="34" y="49"/>
                    </a:cxn>
                    <a:cxn ang="0">
                      <a:pos x="8" y="48"/>
                    </a:cxn>
                    <a:cxn ang="0">
                      <a:pos x="1" y="41"/>
                    </a:cxn>
                    <a:cxn ang="0">
                      <a:pos x="0" y="25"/>
                    </a:cxn>
                    <a:cxn ang="0">
                      <a:pos x="1" y="8"/>
                    </a:cxn>
                    <a:cxn ang="0">
                      <a:pos x="8" y="1"/>
                    </a:cxn>
                    <a:cxn ang="0">
                      <a:pos x="34" y="0"/>
                    </a:cxn>
                    <a:cxn ang="0">
                      <a:pos x="59" y="1"/>
                    </a:cxn>
                    <a:cxn ang="0">
                      <a:pos x="67" y="8"/>
                    </a:cxn>
                    <a:cxn ang="0">
                      <a:pos x="68" y="25"/>
                    </a:cxn>
                    <a:cxn ang="0">
                      <a:pos x="67" y="41"/>
                    </a:cxn>
                    <a:cxn ang="0">
                      <a:pos x="47" y="23"/>
                    </a:cxn>
                    <a:cxn ang="0">
                      <a:pos x="28" y="11"/>
                    </a:cxn>
                    <a:cxn ang="0">
                      <a:pos x="25" y="10"/>
                    </a:cxn>
                    <a:cxn ang="0">
                      <a:pos x="24" y="13"/>
                    </a:cxn>
                    <a:cxn ang="0">
                      <a:pos x="24" y="37"/>
                    </a:cxn>
                    <a:cxn ang="0">
                      <a:pos x="25" y="39"/>
                    </a:cxn>
                    <a:cxn ang="0">
                      <a:pos x="26" y="39"/>
                    </a:cxn>
                    <a:cxn ang="0">
                      <a:pos x="28" y="39"/>
                    </a:cxn>
                    <a:cxn ang="0">
                      <a:pos x="47" y="27"/>
                    </a:cxn>
                    <a:cxn ang="0">
                      <a:pos x="48" y="25"/>
                    </a:cxn>
                    <a:cxn ang="0">
                      <a:pos x="47" y="23"/>
                    </a:cxn>
                  </a:cxnLst>
                  <a:rect l="0" t="0" r="r" b="b"/>
                  <a:pathLst>
                    <a:path w="68" h="49">
                      <a:moveTo>
                        <a:pt x="67" y="41"/>
                      </a:moveTo>
                      <a:cubicBezTo>
                        <a:pt x="66" y="45"/>
                        <a:pt x="63" y="48"/>
                        <a:pt x="59" y="48"/>
                      </a:cubicBezTo>
                      <a:cubicBezTo>
                        <a:pt x="51" y="49"/>
                        <a:pt x="42" y="49"/>
                        <a:pt x="34" y="49"/>
                      </a:cubicBezTo>
                      <a:cubicBezTo>
                        <a:pt x="25" y="49"/>
                        <a:pt x="17" y="49"/>
                        <a:pt x="8" y="48"/>
                      </a:cubicBezTo>
                      <a:cubicBezTo>
                        <a:pt x="5" y="48"/>
                        <a:pt x="2" y="45"/>
                        <a:pt x="1" y="41"/>
                      </a:cubicBezTo>
                      <a:cubicBezTo>
                        <a:pt x="0" y="36"/>
                        <a:pt x="0" y="30"/>
                        <a:pt x="0" y="25"/>
                      </a:cubicBezTo>
                      <a:cubicBezTo>
                        <a:pt x="0" y="19"/>
                        <a:pt x="0" y="14"/>
                        <a:pt x="1" y="8"/>
                      </a:cubicBezTo>
                      <a:cubicBezTo>
                        <a:pt x="2" y="5"/>
                        <a:pt x="5" y="2"/>
                        <a:pt x="8" y="1"/>
                      </a:cubicBezTo>
                      <a:cubicBezTo>
                        <a:pt x="17" y="0"/>
                        <a:pt x="25" y="0"/>
                        <a:pt x="34" y="0"/>
                      </a:cubicBezTo>
                      <a:cubicBezTo>
                        <a:pt x="42" y="0"/>
                        <a:pt x="51" y="0"/>
                        <a:pt x="59" y="1"/>
                      </a:cubicBezTo>
                      <a:cubicBezTo>
                        <a:pt x="63" y="2"/>
                        <a:pt x="66" y="5"/>
                        <a:pt x="67" y="8"/>
                      </a:cubicBezTo>
                      <a:cubicBezTo>
                        <a:pt x="68" y="14"/>
                        <a:pt x="68" y="19"/>
                        <a:pt x="68" y="25"/>
                      </a:cubicBezTo>
                      <a:cubicBezTo>
                        <a:pt x="68" y="30"/>
                        <a:pt x="68" y="36"/>
                        <a:pt x="67" y="41"/>
                      </a:cubicBezTo>
                      <a:close/>
                      <a:moveTo>
                        <a:pt x="47" y="23"/>
                      </a:move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7" y="10"/>
                        <a:pt x="26" y="10"/>
                        <a:pt x="25" y="10"/>
                      </a:cubicBezTo>
                      <a:cubicBezTo>
                        <a:pt x="25" y="11"/>
                        <a:pt x="24" y="12"/>
                        <a:pt x="24" y="13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24" y="38"/>
                        <a:pt x="25" y="39"/>
                        <a:pt x="25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7" y="39"/>
                        <a:pt x="27" y="39"/>
                        <a:pt x="28" y="39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8" y="26"/>
                        <a:pt x="48" y="26"/>
                        <a:pt x="48" y="25"/>
                      </a:cubicBezTo>
                      <a:cubicBezTo>
                        <a:pt x="48" y="24"/>
                        <a:pt x="48" y="23"/>
                        <a:pt x="47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14350">
                    <a:defRPr/>
                  </a:pPr>
                  <a:endParaRPr lang="en-US" sz="1014" dirty="0">
                    <a:solidFill>
                      <a:schemeClr val="bg2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2" name="Group 9">
                <a:extLst>
                  <a:ext uri="{FF2B5EF4-FFF2-40B4-BE49-F238E27FC236}">
                    <a16:creationId xmlns:a16="http://schemas.microsoft.com/office/drawing/2014/main" id="{A67552F3-49A0-EB91-5215-20F57B5292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8899" y="3868140"/>
                <a:ext cx="462306" cy="462306"/>
                <a:chOff x="3500334" y="3866319"/>
                <a:chExt cx="462306" cy="462306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B2D985A-A522-CF9D-7DBD-3D3EB1D74576}"/>
                    </a:ext>
                  </a:extLst>
                </p:cNvPr>
                <p:cNvSpPr/>
                <p:nvPr/>
              </p:nvSpPr>
              <p:spPr>
                <a:xfrm>
                  <a:off x="3500668" y="3866475"/>
                  <a:ext cx="461922" cy="461917"/>
                </a:xfrm>
                <a:prstGeom prst="ellipse">
                  <a:avLst/>
                </a:prstGeom>
                <a:noFill/>
                <a:ln w="38100" cmpd="sng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350">
                    <a:defRPr/>
                  </a:pPr>
                  <a:endParaRPr lang="en-US" sz="1014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4" name="Freeform 154">
                  <a:extLst>
                    <a:ext uri="{FF2B5EF4-FFF2-40B4-BE49-F238E27FC236}">
                      <a16:creationId xmlns:a16="http://schemas.microsoft.com/office/drawing/2014/main" id="{B523DC85-5DFC-C565-F3CF-38ED14DB5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8651" y="4000088"/>
                  <a:ext cx="273591" cy="206145"/>
                </a:xfrm>
                <a:custGeom>
                  <a:avLst/>
                  <a:gdLst/>
                  <a:ahLst/>
                  <a:cxnLst>
                    <a:cxn ang="0">
                      <a:pos x="57" y="12"/>
                    </a:cxn>
                    <a:cxn ang="0">
                      <a:pos x="57" y="14"/>
                    </a:cxn>
                    <a:cxn ang="0">
                      <a:pos x="20" y="51"/>
                    </a:cxn>
                    <a:cxn ang="0">
                      <a:pos x="0" y="45"/>
                    </a:cxn>
                    <a:cxn ang="0">
                      <a:pos x="3" y="45"/>
                    </a:cxn>
                    <a:cxn ang="0">
                      <a:pos x="19" y="40"/>
                    </a:cxn>
                    <a:cxn ang="0">
                      <a:pos x="7" y="31"/>
                    </a:cxn>
                    <a:cxn ang="0">
                      <a:pos x="10" y="31"/>
                    </a:cxn>
                    <a:cxn ang="0">
                      <a:pos x="13" y="31"/>
                    </a:cxn>
                    <a:cxn ang="0">
                      <a:pos x="3" y="18"/>
                    </a:cxn>
                    <a:cxn ang="0">
                      <a:pos x="3" y="18"/>
                    </a:cxn>
                    <a:cxn ang="0">
                      <a:pos x="9" y="19"/>
                    </a:cxn>
                    <a:cxn ang="0">
                      <a:pos x="3" y="9"/>
                    </a:cxn>
                    <a:cxn ang="0">
                      <a:pos x="5" y="2"/>
                    </a:cxn>
                    <a:cxn ang="0">
                      <a:pos x="31" y="16"/>
                    </a:cxn>
                    <a:cxn ang="0">
                      <a:pos x="31" y="13"/>
                    </a:cxn>
                    <a:cxn ang="0">
                      <a:pos x="44" y="0"/>
                    </a:cxn>
                    <a:cxn ang="0">
                      <a:pos x="54" y="4"/>
                    </a:cxn>
                    <a:cxn ang="0">
                      <a:pos x="62" y="1"/>
                    </a:cxn>
                    <a:cxn ang="0">
                      <a:pos x="56" y="8"/>
                    </a:cxn>
                    <a:cxn ang="0">
                      <a:pos x="64" y="6"/>
                    </a:cxn>
                    <a:cxn ang="0">
                      <a:pos x="57" y="12"/>
                    </a:cxn>
                  </a:cxnLst>
                  <a:rect l="0" t="0" r="r" b="b"/>
                  <a:pathLst>
                    <a:path w="64" h="51">
                      <a:moveTo>
                        <a:pt x="57" y="12"/>
                      </a:moveTo>
                      <a:cubicBezTo>
                        <a:pt x="57" y="13"/>
                        <a:pt x="57" y="14"/>
                        <a:pt x="57" y="14"/>
                      </a:cubicBezTo>
                      <a:cubicBezTo>
                        <a:pt x="57" y="31"/>
                        <a:pt x="44" y="51"/>
                        <a:pt x="20" y="51"/>
                      </a:cubicBezTo>
                      <a:cubicBezTo>
                        <a:pt x="13" y="51"/>
                        <a:pt x="6" y="49"/>
                        <a:pt x="0" y="45"/>
                      </a:cubicBezTo>
                      <a:cubicBezTo>
                        <a:pt x="1" y="45"/>
                        <a:pt x="2" y="45"/>
                        <a:pt x="3" y="45"/>
                      </a:cubicBezTo>
                      <a:cubicBezTo>
                        <a:pt x="9" y="45"/>
                        <a:pt x="15" y="43"/>
                        <a:pt x="19" y="40"/>
                      </a:cubicBezTo>
                      <a:cubicBezTo>
                        <a:pt x="14" y="40"/>
                        <a:pt x="9" y="36"/>
                        <a:pt x="7" y="31"/>
                      </a:cubicBezTo>
                      <a:cubicBezTo>
                        <a:pt x="8" y="31"/>
                        <a:pt x="9" y="31"/>
                        <a:pt x="10" y="31"/>
                      </a:cubicBezTo>
                      <a:cubicBezTo>
                        <a:pt x="11" y="31"/>
                        <a:pt x="12" y="31"/>
                        <a:pt x="13" y="31"/>
                      </a:cubicBezTo>
                      <a:cubicBezTo>
                        <a:pt x="7" y="29"/>
                        <a:pt x="3" y="24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9"/>
                        <a:pt x="7" y="19"/>
                        <a:pt x="9" y="19"/>
                      </a:cubicBezTo>
                      <a:cubicBezTo>
                        <a:pt x="5" y="17"/>
                        <a:pt x="3" y="13"/>
                        <a:pt x="3" y="9"/>
                      </a:cubicBezTo>
                      <a:cubicBezTo>
                        <a:pt x="3" y="6"/>
                        <a:pt x="4" y="4"/>
                        <a:pt x="5" y="2"/>
                      </a:cubicBezTo>
                      <a:cubicBezTo>
                        <a:pt x="11" y="10"/>
                        <a:pt x="21" y="15"/>
                        <a:pt x="31" y="16"/>
                      </a:cubicBezTo>
                      <a:cubicBezTo>
                        <a:pt x="31" y="15"/>
                        <a:pt x="31" y="14"/>
                        <a:pt x="31" y="13"/>
                      </a:cubicBezTo>
                      <a:cubicBezTo>
                        <a:pt x="31" y="5"/>
                        <a:pt x="37" y="0"/>
                        <a:pt x="44" y="0"/>
                      </a:cubicBezTo>
                      <a:cubicBezTo>
                        <a:pt x="48" y="0"/>
                        <a:pt x="51" y="1"/>
                        <a:pt x="54" y="4"/>
                      </a:cubicBezTo>
                      <a:cubicBezTo>
                        <a:pt x="56" y="3"/>
                        <a:pt x="59" y="2"/>
                        <a:pt x="62" y="1"/>
                      </a:cubicBezTo>
                      <a:cubicBezTo>
                        <a:pt x="61" y="4"/>
                        <a:pt x="59" y="6"/>
                        <a:pt x="56" y="8"/>
                      </a:cubicBezTo>
                      <a:cubicBezTo>
                        <a:pt x="59" y="7"/>
                        <a:pt x="61" y="7"/>
                        <a:pt x="64" y="6"/>
                      </a:cubicBezTo>
                      <a:cubicBezTo>
                        <a:pt x="62" y="8"/>
                        <a:pt x="60" y="11"/>
                        <a:pt x="5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defTabSz="514350">
                    <a:defRPr/>
                  </a:pPr>
                  <a:endParaRPr lang="en-US" sz="1014" dirty="0">
                    <a:solidFill>
                      <a:schemeClr val="bg2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3" name="Group 10">
                <a:extLst>
                  <a:ext uri="{FF2B5EF4-FFF2-40B4-BE49-F238E27FC236}">
                    <a16:creationId xmlns:a16="http://schemas.microsoft.com/office/drawing/2014/main" id="{9F0EDC5E-0455-3557-0888-ABAF640F0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9869" y="3865929"/>
                <a:ext cx="461963" cy="466725"/>
                <a:chOff x="2611304" y="3865837"/>
                <a:chExt cx="461963" cy="46672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690812E-FB5F-95FF-FD8E-0D1956EF5726}"/>
                    </a:ext>
                  </a:extLst>
                </p:cNvPr>
                <p:cNvSpPr/>
                <p:nvPr/>
              </p:nvSpPr>
              <p:spPr>
                <a:xfrm>
                  <a:off x="2611181" y="3865659"/>
                  <a:ext cx="461923" cy="467007"/>
                </a:xfrm>
                <a:prstGeom prst="ellipse">
                  <a:avLst/>
                </a:prstGeom>
                <a:noFill/>
                <a:ln w="38100" cmpd="sng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anchor="ctr"/>
                <a:lstStyle/>
                <a:p>
                  <a:pPr algn="ctr" defTabSz="514350">
                    <a:defRPr/>
                  </a:pPr>
                  <a:endParaRPr lang="en-US" sz="1014" dirty="0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44054" name="Picture 2" descr="C:\Users\gelinass\Desktop\facebook-f.png">
                  <a:extLst>
                    <a:ext uri="{FF2B5EF4-FFF2-40B4-BE49-F238E27FC236}">
                      <a16:creationId xmlns:a16="http://schemas.microsoft.com/office/drawing/2014/main" id="{477565EF-FA1F-232C-A2E5-6DA2AA0B55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8109" y="3921499"/>
                  <a:ext cx="168351" cy="3518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044" name="Group 11">
                <a:extLst>
                  <a:ext uri="{FF2B5EF4-FFF2-40B4-BE49-F238E27FC236}">
                    <a16:creationId xmlns:a16="http://schemas.microsoft.com/office/drawing/2014/main" id="{221E4E75-C1F4-40B1-3AD8-8AD39EE2A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9746" y="3858190"/>
                <a:ext cx="472678" cy="482203"/>
                <a:chOff x="7622496" y="3139357"/>
                <a:chExt cx="472678" cy="48220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07180EB-A85B-3CA7-3E04-A559A061FA93}"/>
                    </a:ext>
                  </a:extLst>
                </p:cNvPr>
                <p:cNvSpPr/>
                <p:nvPr/>
              </p:nvSpPr>
              <p:spPr bwMode="auto">
                <a:xfrm>
                  <a:off x="7622049" y="3139283"/>
                  <a:ext cx="473375" cy="482277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3700">
                    <a:defRPr/>
                  </a:pPr>
                  <a:endParaRPr lang="en-US" sz="1520" kern="0" dirty="0">
                    <a:solidFill>
                      <a:schemeClr val="bg2"/>
                    </a:solidFill>
                    <a:latin typeface="Calibri"/>
                    <a:cs typeface="FontAwesome"/>
                  </a:endParaRPr>
                </a:p>
              </p:txBody>
            </p:sp>
            <p:sp>
              <p:nvSpPr>
                <p:cNvPr id="20" name="Graphic 17">
                  <a:extLst>
                    <a:ext uri="{FF2B5EF4-FFF2-40B4-BE49-F238E27FC236}">
                      <a16:creationId xmlns:a16="http://schemas.microsoft.com/office/drawing/2014/main" id="{9E7AA609-7159-8AED-799A-03CF3BDA82BF}"/>
                    </a:ext>
                  </a:extLst>
                </p:cNvPr>
                <p:cNvSpPr/>
                <p:nvPr/>
              </p:nvSpPr>
              <p:spPr>
                <a:xfrm>
                  <a:off x="7744210" y="3235993"/>
                  <a:ext cx="251958" cy="250682"/>
                </a:xfrm>
                <a:custGeom>
                  <a:avLst/>
                  <a:gdLst>
                    <a:gd name="connsiteX0" fmla="*/ 142986 w 251460"/>
                    <a:gd name="connsiteY0" fmla="*/ 109026 h 251460"/>
                    <a:gd name="connsiteX1" fmla="*/ 143029 w 251460"/>
                    <a:gd name="connsiteY1" fmla="*/ 91891 h 251460"/>
                    <a:gd name="connsiteX2" fmla="*/ 139560 w 251460"/>
                    <a:gd name="connsiteY2" fmla="*/ 88330 h 251460"/>
                    <a:gd name="connsiteX3" fmla="*/ 97443 w 251460"/>
                    <a:gd name="connsiteY3" fmla="*/ 88333 h 251460"/>
                    <a:gd name="connsiteX4" fmla="*/ 93913 w 251460"/>
                    <a:gd name="connsiteY4" fmla="*/ 91763 h 251460"/>
                    <a:gd name="connsiteX5" fmla="*/ 93916 w 251460"/>
                    <a:gd name="connsiteY5" fmla="*/ 246931 h 251460"/>
                    <a:gd name="connsiteX6" fmla="*/ 97398 w 251460"/>
                    <a:gd name="connsiteY6" fmla="*/ 250409 h 251460"/>
                    <a:gd name="connsiteX7" fmla="*/ 141455 w 251460"/>
                    <a:gd name="connsiteY7" fmla="*/ 250415 h 251460"/>
                    <a:gd name="connsiteX8" fmla="*/ 144866 w 251460"/>
                    <a:gd name="connsiteY8" fmla="*/ 246950 h 251460"/>
                    <a:gd name="connsiteX9" fmla="*/ 144860 w 251460"/>
                    <a:gd name="connsiteY9" fmla="*/ 173245 h 251460"/>
                    <a:gd name="connsiteX10" fmla="*/ 145982 w 251460"/>
                    <a:gd name="connsiteY10" fmla="*/ 155058 h 251460"/>
                    <a:gd name="connsiteX11" fmla="*/ 153492 w 251460"/>
                    <a:gd name="connsiteY11" fmla="*/ 137249 h 251460"/>
                    <a:gd name="connsiteX12" fmla="*/ 175451 w 251460"/>
                    <a:gd name="connsiteY12" fmla="*/ 129515 h 251460"/>
                    <a:gd name="connsiteX13" fmla="*/ 197616 w 251460"/>
                    <a:gd name="connsiteY13" fmla="*/ 146258 h 251460"/>
                    <a:gd name="connsiteX14" fmla="*/ 199929 w 251460"/>
                    <a:gd name="connsiteY14" fmla="*/ 168167 h 251460"/>
                    <a:gd name="connsiteX15" fmla="*/ 199939 w 251460"/>
                    <a:gd name="connsiteY15" fmla="*/ 246582 h 251460"/>
                    <a:gd name="connsiteX16" fmla="*/ 203648 w 251460"/>
                    <a:gd name="connsiteY16" fmla="*/ 250358 h 251460"/>
                    <a:gd name="connsiteX17" fmla="*/ 246597 w 251460"/>
                    <a:gd name="connsiteY17" fmla="*/ 250362 h 251460"/>
                    <a:gd name="connsiteX18" fmla="*/ 251065 w 251460"/>
                    <a:gd name="connsiteY18" fmla="*/ 245955 h 251460"/>
                    <a:gd name="connsiteX19" fmla="*/ 250623 w 251460"/>
                    <a:gd name="connsiteY19" fmla="*/ 150947 h 251460"/>
                    <a:gd name="connsiteX20" fmla="*/ 246595 w 251460"/>
                    <a:gd name="connsiteY20" fmla="*/ 122300 h 251460"/>
                    <a:gd name="connsiteX21" fmla="*/ 220791 w 251460"/>
                    <a:gd name="connsiteY21" fmla="*/ 90204 h 251460"/>
                    <a:gd name="connsiteX22" fmla="*/ 175054 w 251460"/>
                    <a:gd name="connsiteY22" fmla="*/ 86494 h 251460"/>
                    <a:gd name="connsiteX23" fmla="*/ 142986 w 251460"/>
                    <a:gd name="connsiteY23" fmla="*/ 109026 h 251460"/>
                    <a:gd name="connsiteX24" fmla="*/ 63332 w 251460"/>
                    <a:gd name="connsiteY24" fmla="*/ 169520 h 251460"/>
                    <a:gd name="connsiteX25" fmla="*/ 63399 w 251460"/>
                    <a:gd name="connsiteY25" fmla="*/ 91945 h 251460"/>
                    <a:gd name="connsiteX26" fmla="*/ 59857 w 251460"/>
                    <a:gd name="connsiteY26" fmla="*/ 88321 h 251460"/>
                    <a:gd name="connsiteX27" fmla="*/ 16083 w 251460"/>
                    <a:gd name="connsiteY27" fmla="*/ 88327 h 251460"/>
                    <a:gd name="connsiteX28" fmla="*/ 12431 w 251460"/>
                    <a:gd name="connsiteY28" fmla="*/ 91923 h 251460"/>
                    <a:gd name="connsiteX29" fmla="*/ 12432 w 251460"/>
                    <a:gd name="connsiteY29" fmla="*/ 246796 h 251460"/>
                    <a:gd name="connsiteX30" fmla="*/ 16061 w 251460"/>
                    <a:gd name="connsiteY30" fmla="*/ 250415 h 251460"/>
                    <a:gd name="connsiteX31" fmla="*/ 59835 w 251460"/>
                    <a:gd name="connsiteY31" fmla="*/ 250416 h 251460"/>
                    <a:gd name="connsiteX32" fmla="*/ 63401 w 251460"/>
                    <a:gd name="connsiteY32" fmla="*/ 246818 h 251460"/>
                    <a:gd name="connsiteX33" fmla="*/ 63332 w 251460"/>
                    <a:gd name="connsiteY33" fmla="*/ 169520 h 251460"/>
                    <a:gd name="connsiteX34" fmla="*/ 8573 w 251460"/>
                    <a:gd name="connsiteY34" fmla="*/ 38019 h 251460"/>
                    <a:gd name="connsiteX35" fmla="*/ 37928 w 251460"/>
                    <a:gd name="connsiteY35" fmla="*/ 67482 h 251460"/>
                    <a:gd name="connsiteX36" fmla="*/ 67488 w 251460"/>
                    <a:gd name="connsiteY36" fmla="*/ 37985 h 251460"/>
                    <a:gd name="connsiteX37" fmla="*/ 37897 w 251460"/>
                    <a:gd name="connsiteY37" fmla="*/ 8573 h 251460"/>
                    <a:gd name="connsiteX38" fmla="*/ 8573 w 251460"/>
                    <a:gd name="connsiteY38" fmla="*/ 38019 h 25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51460" h="251460">
                      <a:moveTo>
                        <a:pt x="142986" y="109026"/>
                      </a:moveTo>
                      <a:cubicBezTo>
                        <a:pt x="142986" y="103313"/>
                        <a:pt x="142889" y="97598"/>
                        <a:pt x="143029" y="91891"/>
                      </a:cubicBezTo>
                      <a:cubicBezTo>
                        <a:pt x="143093" y="89289"/>
                        <a:pt x="142259" y="88311"/>
                        <a:pt x="139560" y="88330"/>
                      </a:cubicBezTo>
                      <a:cubicBezTo>
                        <a:pt x="125522" y="88431"/>
                        <a:pt x="111483" y="88425"/>
                        <a:pt x="97443" y="88333"/>
                      </a:cubicBezTo>
                      <a:cubicBezTo>
                        <a:pt x="94870" y="88317"/>
                        <a:pt x="93909" y="89017"/>
                        <a:pt x="93913" y="91763"/>
                      </a:cubicBezTo>
                      <a:cubicBezTo>
                        <a:pt x="93985" y="143486"/>
                        <a:pt x="93984" y="195209"/>
                        <a:pt x="93916" y="246931"/>
                      </a:cubicBezTo>
                      <a:cubicBezTo>
                        <a:pt x="93911" y="249618"/>
                        <a:pt x="94770" y="250426"/>
                        <a:pt x="97398" y="250409"/>
                      </a:cubicBezTo>
                      <a:cubicBezTo>
                        <a:pt x="112084" y="250313"/>
                        <a:pt x="126770" y="250304"/>
                        <a:pt x="141455" y="250415"/>
                      </a:cubicBezTo>
                      <a:cubicBezTo>
                        <a:pt x="144127" y="250435"/>
                        <a:pt x="144876" y="249610"/>
                        <a:pt x="144866" y="246950"/>
                      </a:cubicBezTo>
                      <a:cubicBezTo>
                        <a:pt x="144770" y="222383"/>
                        <a:pt x="144739" y="197813"/>
                        <a:pt x="144860" y="173245"/>
                      </a:cubicBezTo>
                      <a:cubicBezTo>
                        <a:pt x="144890" y="167178"/>
                        <a:pt x="145263" y="161081"/>
                        <a:pt x="145982" y="155058"/>
                      </a:cubicBezTo>
                      <a:cubicBezTo>
                        <a:pt x="146766" y="148481"/>
                        <a:pt x="148871" y="142265"/>
                        <a:pt x="153492" y="137249"/>
                      </a:cubicBezTo>
                      <a:cubicBezTo>
                        <a:pt x="159424" y="130811"/>
                        <a:pt x="167131" y="129358"/>
                        <a:pt x="175451" y="129515"/>
                      </a:cubicBezTo>
                      <a:cubicBezTo>
                        <a:pt x="187062" y="129732"/>
                        <a:pt x="194299" y="135141"/>
                        <a:pt x="197616" y="146258"/>
                      </a:cubicBezTo>
                      <a:cubicBezTo>
                        <a:pt x="199754" y="153421"/>
                        <a:pt x="199926" y="160785"/>
                        <a:pt x="199929" y="168167"/>
                      </a:cubicBezTo>
                      <a:cubicBezTo>
                        <a:pt x="199943" y="194305"/>
                        <a:pt x="199931" y="220444"/>
                        <a:pt x="199939" y="246582"/>
                      </a:cubicBezTo>
                      <a:cubicBezTo>
                        <a:pt x="199940" y="250234"/>
                        <a:pt x="200058" y="250356"/>
                        <a:pt x="203648" y="250358"/>
                      </a:cubicBezTo>
                      <a:cubicBezTo>
                        <a:pt x="217964" y="250369"/>
                        <a:pt x="232280" y="250364"/>
                        <a:pt x="246597" y="250362"/>
                      </a:cubicBezTo>
                      <a:cubicBezTo>
                        <a:pt x="251060" y="250362"/>
                        <a:pt x="251083" y="250355"/>
                        <a:pt x="251065" y="245955"/>
                      </a:cubicBezTo>
                      <a:cubicBezTo>
                        <a:pt x="250934" y="214287"/>
                        <a:pt x="250851" y="182617"/>
                        <a:pt x="250623" y="150947"/>
                      </a:cubicBezTo>
                      <a:cubicBezTo>
                        <a:pt x="250554" y="141244"/>
                        <a:pt x="249252" y="131651"/>
                        <a:pt x="246595" y="122300"/>
                      </a:cubicBezTo>
                      <a:cubicBezTo>
                        <a:pt x="242527" y="107981"/>
                        <a:pt x="234865" y="96303"/>
                        <a:pt x="220791" y="90204"/>
                      </a:cubicBezTo>
                      <a:cubicBezTo>
                        <a:pt x="206066" y="83822"/>
                        <a:pt x="190644" y="82668"/>
                        <a:pt x="175054" y="86494"/>
                      </a:cubicBezTo>
                      <a:cubicBezTo>
                        <a:pt x="161598" y="89795"/>
                        <a:pt x="150963" y="97346"/>
                        <a:pt x="142986" y="109026"/>
                      </a:cubicBezTo>
                      <a:close/>
                      <a:moveTo>
                        <a:pt x="63332" y="169520"/>
                      </a:moveTo>
                      <a:cubicBezTo>
                        <a:pt x="63332" y="143660"/>
                        <a:pt x="63287" y="117803"/>
                        <a:pt x="63399" y="91945"/>
                      </a:cubicBezTo>
                      <a:cubicBezTo>
                        <a:pt x="63410" y="89137"/>
                        <a:pt x="62662" y="88298"/>
                        <a:pt x="59857" y="88321"/>
                      </a:cubicBezTo>
                      <a:cubicBezTo>
                        <a:pt x="45266" y="88441"/>
                        <a:pt x="30674" y="88433"/>
                        <a:pt x="16083" y="88327"/>
                      </a:cubicBezTo>
                      <a:cubicBezTo>
                        <a:pt x="13349" y="88306"/>
                        <a:pt x="12428" y="89071"/>
                        <a:pt x="12431" y="91923"/>
                      </a:cubicBezTo>
                      <a:cubicBezTo>
                        <a:pt x="12510" y="143548"/>
                        <a:pt x="12510" y="195171"/>
                        <a:pt x="12432" y="246796"/>
                      </a:cubicBezTo>
                      <a:cubicBezTo>
                        <a:pt x="12428" y="249620"/>
                        <a:pt x="13297" y="250436"/>
                        <a:pt x="16061" y="250415"/>
                      </a:cubicBezTo>
                      <a:cubicBezTo>
                        <a:pt x="30652" y="250304"/>
                        <a:pt x="45243" y="250303"/>
                        <a:pt x="59835" y="250416"/>
                      </a:cubicBezTo>
                      <a:cubicBezTo>
                        <a:pt x="62601" y="250438"/>
                        <a:pt x="63414" y="249660"/>
                        <a:pt x="63401" y="246818"/>
                      </a:cubicBezTo>
                      <a:cubicBezTo>
                        <a:pt x="63284" y="221052"/>
                        <a:pt x="63332" y="195286"/>
                        <a:pt x="63332" y="169520"/>
                      </a:cubicBezTo>
                      <a:close/>
                      <a:moveTo>
                        <a:pt x="8573" y="38019"/>
                      </a:moveTo>
                      <a:cubicBezTo>
                        <a:pt x="8576" y="54141"/>
                        <a:pt x="21780" y="67642"/>
                        <a:pt x="37928" y="67482"/>
                      </a:cubicBezTo>
                      <a:cubicBezTo>
                        <a:pt x="54590" y="67314"/>
                        <a:pt x="67519" y="54765"/>
                        <a:pt x="67488" y="37985"/>
                      </a:cubicBezTo>
                      <a:cubicBezTo>
                        <a:pt x="67458" y="20913"/>
                        <a:pt x="54296" y="8478"/>
                        <a:pt x="37897" y="8573"/>
                      </a:cubicBezTo>
                      <a:cubicBezTo>
                        <a:pt x="20409" y="8676"/>
                        <a:pt x="8603" y="22672"/>
                        <a:pt x="8573" y="380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hangingPunct="1">
                    <a:defRPr/>
                  </a:pPr>
                  <a:endParaRPr lang="en-CA" sz="1354" dirty="0">
                    <a:solidFill>
                      <a:schemeClr val="bg2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4045" name="Group 12">
                <a:extLst>
                  <a:ext uri="{FF2B5EF4-FFF2-40B4-BE49-F238E27FC236}">
                    <a16:creationId xmlns:a16="http://schemas.microsoft.com/office/drawing/2014/main" id="{B2CF511F-DD7F-8777-86CD-6584570AA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9340" y="3858190"/>
                <a:ext cx="472678" cy="482203"/>
                <a:chOff x="5689340" y="3858190"/>
                <a:chExt cx="472678" cy="482203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BC01AA6-BFB6-54AA-F0E7-C09DB5274A6C}"/>
                    </a:ext>
                  </a:extLst>
                </p:cNvPr>
                <p:cNvSpPr/>
                <p:nvPr/>
              </p:nvSpPr>
              <p:spPr bwMode="auto">
                <a:xfrm>
                  <a:off x="5689518" y="3858116"/>
                  <a:ext cx="472103" cy="482277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3700">
                    <a:defRPr/>
                  </a:pPr>
                  <a:endParaRPr lang="en-US" sz="1520" kern="0" dirty="0">
                    <a:solidFill>
                      <a:schemeClr val="bg2"/>
                    </a:solidFill>
                    <a:latin typeface="Calibri"/>
                    <a:cs typeface="FontAwesome"/>
                  </a:endParaRPr>
                </a:p>
              </p:txBody>
            </p:sp>
            <p:pic>
              <p:nvPicPr>
                <p:cNvPr id="44050" name="Graphic 17">
                  <a:extLst>
                    <a:ext uri="{FF2B5EF4-FFF2-40B4-BE49-F238E27FC236}">
                      <a16:creationId xmlns:a16="http://schemas.microsoft.com/office/drawing/2014/main" id="{2DDB58B2-31CF-BCD3-01EC-0CF822877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2513" y="3946878"/>
                  <a:ext cx="27432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046" name="Group 13">
                <a:extLst>
                  <a:ext uri="{FF2B5EF4-FFF2-40B4-BE49-F238E27FC236}">
                    <a16:creationId xmlns:a16="http://schemas.microsoft.com/office/drawing/2014/main" id="{A777A48D-CD98-95DF-3BE0-9413A1FF2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7944" y="3858190"/>
                <a:ext cx="472678" cy="482203"/>
                <a:chOff x="6557944" y="3858190"/>
                <a:chExt cx="472678" cy="48220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2B55505-6877-9A23-F050-756F5CBB6DD2}"/>
                    </a:ext>
                  </a:extLst>
                </p:cNvPr>
                <p:cNvSpPr/>
                <p:nvPr/>
              </p:nvSpPr>
              <p:spPr bwMode="auto">
                <a:xfrm>
                  <a:off x="6612090" y="3858116"/>
                  <a:ext cx="418657" cy="482277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3700">
                    <a:defRPr/>
                  </a:pPr>
                  <a:endParaRPr lang="en-US" sz="1520" kern="0" dirty="0">
                    <a:solidFill>
                      <a:schemeClr val="bg2"/>
                    </a:solidFill>
                    <a:latin typeface="Calibri"/>
                    <a:cs typeface="FontAwesome"/>
                  </a:endParaRPr>
                </a:p>
              </p:txBody>
            </p:sp>
            <p:pic>
              <p:nvPicPr>
                <p:cNvPr id="44048" name="Graphic 15">
                  <a:extLst>
                    <a:ext uri="{FF2B5EF4-FFF2-40B4-BE49-F238E27FC236}">
                      <a16:creationId xmlns:a16="http://schemas.microsoft.com/office/drawing/2014/main" id="{50FC682A-9A9E-19D1-763E-8F700AEBD2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1994" y="3982917"/>
                  <a:ext cx="285353" cy="223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4035" name="Picture 52">
            <a:extLst>
              <a:ext uri="{FF2B5EF4-FFF2-40B4-BE49-F238E27FC236}">
                <a16:creationId xmlns:a16="http://schemas.microsoft.com/office/drawing/2014/main" id="{FAE13BFD-C926-C6E5-42A4-295603384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1613"/>
            <a:ext cx="44434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3">
            <a:extLst>
              <a:ext uri="{FF2B5EF4-FFF2-40B4-BE49-F238E27FC236}">
                <a16:creationId xmlns:a16="http://schemas.microsoft.com/office/drawing/2014/main" id="{14B97C76-BFB5-65F9-3386-17CCC86EA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63513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0116DF8-9508-06C5-1F5C-565E26EB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r>
              <a:rPr lang="en-US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Overview</a:t>
            </a:r>
            <a:endParaRPr lang="en-CA" altLang="en-US" sz="36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9606022-4980-9F27-FA9E-7EE61D70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88" y="1593850"/>
            <a:ext cx="8659812" cy="4159250"/>
          </a:xfrm>
        </p:spPr>
        <p:txBody>
          <a:bodyPr/>
          <a:lstStyle/>
          <a:p>
            <a:pPr marL="444500" indent="-355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en-US">
                <a:solidFill>
                  <a:srgbClr val="000000"/>
                </a:solidFill>
              </a:rPr>
              <a:t>Canadian Nuclear Safety Commission (CNSC)</a:t>
            </a:r>
          </a:p>
          <a:p>
            <a:pPr marL="444500" indent="-355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en-US">
                <a:solidFill>
                  <a:srgbClr val="000000"/>
                </a:solidFill>
              </a:rPr>
              <a:t>Case Study – Legacy Facilities  </a:t>
            </a:r>
          </a:p>
          <a:p>
            <a:pPr marL="444500" indent="-355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en-US">
                <a:solidFill>
                  <a:srgbClr val="000000"/>
                </a:solidFill>
              </a:rPr>
              <a:t>Regulatory Framework</a:t>
            </a:r>
          </a:p>
          <a:p>
            <a:pPr marL="444500" indent="-355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en-US">
                <a:solidFill>
                  <a:srgbClr val="000000"/>
                </a:solidFill>
              </a:rPr>
              <a:t>Novel Technologies - Small Modular Reactor Readiness </a:t>
            </a:r>
          </a:p>
          <a:p>
            <a:pPr marL="444500" indent="-355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en-US">
                <a:solidFill>
                  <a:srgbClr val="000000"/>
                </a:solidFill>
              </a:rPr>
              <a:t>Summary</a:t>
            </a:r>
          </a:p>
          <a:p>
            <a:pPr marL="444500" indent="-355600">
              <a:lnSpc>
                <a:spcPct val="100000"/>
              </a:lnSpc>
              <a:spcBef>
                <a:spcPts val="2400"/>
              </a:spcBef>
            </a:pPr>
            <a:endParaRPr lang="en-CA" altLang="en-US" sz="3200">
              <a:solidFill>
                <a:srgbClr val="000000"/>
              </a:solidFill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7CABA254-6BBE-BE7D-3EB3-489A426A3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fld id="{22E3D785-FFB2-469C-8BAB-B78810ACE850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2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57EF4-567B-8444-B4D0-1440F4CA6A6B}"/>
              </a:ext>
            </a:extLst>
          </p:cNvPr>
          <p:cNvSpPr/>
          <p:nvPr/>
        </p:nvSpPr>
        <p:spPr>
          <a:xfrm>
            <a:off x="7007225" y="1903413"/>
            <a:ext cx="5184775" cy="4273550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E53172A3-6021-C79C-AA22-3E5522FD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>
                <a:latin typeface="Avenir Next LT Pro Demi" panose="020B0704020202020204" pitchFamily="34" charset="0"/>
                <a:cs typeface="Roboto Black" panose="02000000000000000000" pitchFamily="2" charset="0"/>
              </a:rPr>
              <a:t>Canadian</a:t>
            </a:r>
            <a:r>
              <a:rPr lang="en-US" altLang="en-US" sz="3600" dirty="0">
                <a:latin typeface="Avenir Next LT Pro Demi" panose="020B0704020202020204" pitchFamily="34" charset="0"/>
                <a:cs typeface="Roboto Black" panose="02000000000000000000" pitchFamily="2" charset="0"/>
              </a:rPr>
              <a:t> Nuclear Safety Commission (CNSC)</a:t>
            </a:r>
          </a:p>
        </p:txBody>
      </p:sp>
      <p:sp>
        <p:nvSpPr>
          <p:cNvPr id="12292" name="Content Placeholder 1">
            <a:extLst>
              <a:ext uri="{FF2B5EF4-FFF2-40B4-BE49-F238E27FC236}">
                <a16:creationId xmlns:a16="http://schemas.microsoft.com/office/drawing/2014/main" id="{E867F2FA-9E40-4B0A-C81C-3392116A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903413"/>
            <a:ext cx="5932488" cy="4273550"/>
          </a:xfrm>
        </p:spPr>
        <p:txBody>
          <a:bodyPr/>
          <a:lstStyle/>
          <a:p>
            <a:pPr marL="354013" indent="-354013"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>
                <a:cs typeface="Calibri" panose="020F0502020204030204" pitchFamily="34" charset="0"/>
              </a:rPr>
              <a:t>I</a:t>
            </a:r>
            <a:r>
              <a:rPr lang="en-US" altLang="en-US" b="1">
                <a:cs typeface="Calibri" panose="020F0502020204030204" pitchFamily="34" charset="0"/>
              </a:rPr>
              <a:t>ndependent agency </a:t>
            </a:r>
            <a:r>
              <a:rPr lang="en-US" altLang="en-US">
                <a:cs typeface="Calibri" panose="020F0502020204030204" pitchFamily="34" charset="0"/>
              </a:rPr>
              <a:t>of the Government of Canada </a:t>
            </a:r>
            <a:r>
              <a:rPr lang="en-CA" altLang="en-US">
                <a:cs typeface="Calibri" panose="020F0502020204030204" pitchFamily="34" charset="0"/>
              </a:rPr>
              <a:t>–</a:t>
            </a:r>
            <a:r>
              <a:rPr lang="en-US" altLang="en-US">
                <a:cs typeface="Calibri" panose="020F0502020204030204" pitchFamily="34" charset="0"/>
              </a:rPr>
              <a:t> </a:t>
            </a:r>
            <a:r>
              <a:rPr lang="en-US" altLang="en-US" b="1">
                <a:cs typeface="Calibri" panose="020F0502020204030204" pitchFamily="34" charset="0"/>
              </a:rPr>
              <a:t>75+ years </a:t>
            </a:r>
            <a:r>
              <a:rPr lang="en-US" altLang="en-US">
                <a:cs typeface="Calibri" panose="020F0502020204030204" pitchFamily="34" charset="0"/>
              </a:rPr>
              <a:t>of</a:t>
            </a:r>
            <a:r>
              <a:rPr lang="en-US" altLang="en-US" b="1">
                <a:cs typeface="Calibri" panose="020F0502020204030204" pitchFamily="34" charset="0"/>
              </a:rPr>
              <a:t> experience</a:t>
            </a:r>
          </a:p>
          <a:p>
            <a:pPr marL="354013" indent="-354013"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b="1">
                <a:cs typeface="Calibri" panose="020F0502020204030204" pitchFamily="34" charset="0"/>
              </a:rPr>
              <a:t>Reports </a:t>
            </a:r>
            <a:r>
              <a:rPr lang="en-US" altLang="en-US">
                <a:cs typeface="Calibri" panose="020F0502020204030204" pitchFamily="34" charset="0"/>
              </a:rPr>
              <a:t>directly</a:t>
            </a:r>
            <a:r>
              <a:rPr lang="en-US" altLang="en-US" b="1">
                <a:cs typeface="Calibri" panose="020F0502020204030204" pitchFamily="34" charset="0"/>
              </a:rPr>
              <a:t> to Parliament </a:t>
            </a:r>
            <a:r>
              <a:rPr lang="en-US" altLang="en-US">
                <a:cs typeface="Calibri" panose="020F0502020204030204" pitchFamily="34" charset="0"/>
              </a:rPr>
              <a:t>through the Minister of </a:t>
            </a:r>
            <a:br>
              <a:rPr lang="en-US" altLang="en-US">
                <a:cs typeface="Calibri" panose="020F0502020204030204" pitchFamily="34" charset="0"/>
              </a:rPr>
            </a:br>
            <a:r>
              <a:rPr lang="en-US" altLang="en-US">
                <a:cs typeface="Calibri" panose="020F0502020204030204" pitchFamily="34" charset="0"/>
              </a:rPr>
              <a:t>Natural Resources</a:t>
            </a:r>
          </a:p>
          <a:p>
            <a:pPr marL="354013" indent="-354013"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b="1">
                <a:cs typeface="Calibri" panose="020F0502020204030204" pitchFamily="34" charset="0"/>
              </a:rPr>
              <a:t>Federal </a:t>
            </a:r>
            <a:r>
              <a:rPr lang="en-US" altLang="en-US">
                <a:cs typeface="Calibri" panose="020F0502020204030204" pitchFamily="34" charset="0"/>
              </a:rPr>
              <a:t>and</a:t>
            </a:r>
            <a:r>
              <a:rPr lang="en-US" altLang="en-US" b="1">
                <a:cs typeface="Calibri" panose="020F0502020204030204" pitchFamily="34" charset="0"/>
              </a:rPr>
              <a:t> provincial partners </a:t>
            </a:r>
            <a:r>
              <a:rPr lang="en-US" altLang="en-US">
                <a:cs typeface="Calibri" panose="020F0502020204030204" pitchFamily="34" charset="0"/>
              </a:rPr>
              <a:t>have jurisdiction for related activities</a:t>
            </a:r>
          </a:p>
        </p:txBody>
      </p:sp>
      <p:sp>
        <p:nvSpPr>
          <p:cNvPr id="12293" name="Rectangle 40">
            <a:extLst>
              <a:ext uri="{FF2B5EF4-FFF2-40B4-BE49-F238E27FC236}">
                <a16:creationId xmlns:a16="http://schemas.microsoft.com/office/drawing/2014/main" id="{899A3556-45D0-5B4A-E502-BFEA0812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0" y="387350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180EF3-DF0B-4110-9A58-C4FC6646C001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3</a:t>
            </a:fld>
            <a:endParaRPr lang="en-US" altLang="en-US" sz="16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Parliament | The Canadian Encyclopedia">
            <a:extLst>
              <a:ext uri="{FF2B5EF4-FFF2-40B4-BE49-F238E27FC236}">
                <a16:creationId xmlns:a16="http://schemas.microsoft.com/office/drawing/2014/main" id="{5FD3F51B-131A-1813-88E1-7EE1069D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7409" t="11066" r="4910" b="18315"/>
          <a:stretch>
            <a:fillRect/>
          </a:stretch>
        </p:blipFill>
        <p:spPr bwMode="auto">
          <a:xfrm>
            <a:off x="7352523" y="2105641"/>
            <a:ext cx="4454071" cy="38866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12700"/>
          </a:effec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440E94-21EF-AF29-368D-A7BD5568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8953500" cy="784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>
                <a:latin typeface="Avenir Next LT Pro Demi" panose="020B0704020202020204" pitchFamily="34" charset="0"/>
                <a:cs typeface="Roboto Black" panose="02000000000000000000" pitchFamily="2" charset="0"/>
              </a:rPr>
              <a:t>The</a:t>
            </a:r>
            <a:r>
              <a:rPr lang="en-US" altLang="en-US" sz="3600" dirty="0">
                <a:latin typeface="Avenir Next LT Pro Demi" panose="020B0704020202020204" pitchFamily="34" charset="0"/>
                <a:cs typeface="Roboto Black" panose="02000000000000000000" pitchFamily="2" charset="0"/>
              </a:rPr>
              <a:t> CNSC Regulates All Nuclear Facilities and Activities in Canada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9AFCB5F-B246-BD5B-0BBA-C072AECD1F30}"/>
              </a:ext>
            </a:extLst>
          </p:cNvPr>
          <p:cNvSpPr/>
          <p:nvPr/>
        </p:nvSpPr>
        <p:spPr>
          <a:xfrm>
            <a:off x="3087688" y="2936875"/>
            <a:ext cx="20335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+mn-lt"/>
                <a:ea typeface="Roboto Condensed Light" panose="02000000000000000000" pitchFamily="2" charset="0"/>
              </a:rPr>
              <a:t>Uranium fuel fabrication and processing</a:t>
            </a:r>
          </a:p>
        </p:txBody>
      </p:sp>
      <p:grpSp>
        <p:nvGrpSpPr>
          <p:cNvPr id="14340" name="Group 171">
            <a:extLst>
              <a:ext uri="{FF2B5EF4-FFF2-40B4-BE49-F238E27FC236}">
                <a16:creationId xmlns:a16="http://schemas.microsoft.com/office/drawing/2014/main" id="{6EB3205C-CA02-BF72-E97D-199CE9BEB509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1970088"/>
            <a:ext cx="1747837" cy="4016375"/>
            <a:chOff x="631174" y="2044787"/>
            <a:chExt cx="1747996" cy="4015692"/>
          </a:xfrm>
        </p:grpSpPr>
        <p:pic>
          <p:nvPicPr>
            <p:cNvPr id="14371" name="Picture 172">
              <a:extLst>
                <a:ext uri="{FF2B5EF4-FFF2-40B4-BE49-F238E27FC236}">
                  <a16:creationId xmlns:a16="http://schemas.microsoft.com/office/drawing/2014/main" id="{0CF480B5-02F0-F4CC-86B5-85076C0D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9" y="4283337"/>
              <a:ext cx="740583" cy="74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173">
              <a:extLst>
                <a:ext uri="{FF2B5EF4-FFF2-40B4-BE49-F238E27FC236}">
                  <a16:creationId xmlns:a16="http://schemas.microsoft.com/office/drawing/2014/main" id="{E0C464A6-5CBA-7D2D-1A52-90E6CD86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9" y="2044787"/>
              <a:ext cx="770545" cy="77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BE4BFD-F8DE-2E16-3009-5B5DA06B2A19}"/>
                </a:ext>
              </a:extLst>
            </p:cNvPr>
            <p:cNvCxnSpPr>
              <a:cxnSpLocks/>
            </p:cNvCxnSpPr>
            <p:nvPr/>
          </p:nvCxnSpPr>
          <p:spPr>
            <a:xfrm>
              <a:off x="712143" y="2900303"/>
              <a:ext cx="1554304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75FADA1-B417-62D7-085B-6E3A1C7A66F8}"/>
                </a:ext>
              </a:extLst>
            </p:cNvPr>
            <p:cNvSpPr/>
            <p:nvPr/>
          </p:nvSpPr>
          <p:spPr>
            <a:xfrm>
              <a:off x="631174" y="3011410"/>
              <a:ext cx="1747996" cy="5856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Uranium mines and mills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17344F1-7E18-89F1-95E6-194CF33D3491}"/>
                </a:ext>
              </a:extLst>
            </p:cNvPr>
            <p:cNvCxnSpPr>
              <a:cxnSpLocks/>
            </p:cNvCxnSpPr>
            <p:nvPr/>
          </p:nvCxnSpPr>
          <p:spPr>
            <a:xfrm>
              <a:off x="712143" y="5117664"/>
              <a:ext cx="1554304" cy="0"/>
            </a:xfrm>
            <a:prstGeom prst="line">
              <a:avLst/>
            </a:prstGeom>
            <a:ln w="38100">
              <a:solidFill>
                <a:srgbClr val="1167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0D79409-CBA8-D367-78A1-2EA1A2263CAB}"/>
                </a:ext>
              </a:extLst>
            </p:cNvPr>
            <p:cNvSpPr/>
            <p:nvPr/>
          </p:nvSpPr>
          <p:spPr>
            <a:xfrm>
              <a:off x="645462" y="5228770"/>
              <a:ext cx="1635274" cy="8317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Nuclear research and educational activities</a:t>
              </a:r>
            </a:p>
          </p:txBody>
        </p:sp>
      </p:grpSp>
      <p:grpSp>
        <p:nvGrpSpPr>
          <p:cNvPr id="14341" name="Group 178">
            <a:extLst>
              <a:ext uri="{FF2B5EF4-FFF2-40B4-BE49-F238E27FC236}">
                <a16:creationId xmlns:a16="http://schemas.microsoft.com/office/drawing/2014/main" id="{348D2AA4-D143-F8BE-63D1-E91E5812F142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2003425"/>
            <a:ext cx="1909763" cy="3735388"/>
            <a:chOff x="2653332" y="2077973"/>
            <a:chExt cx="1908889" cy="3736284"/>
          </a:xfrm>
        </p:grpSpPr>
        <p:pic>
          <p:nvPicPr>
            <p:cNvPr id="14366" name="Picture 179">
              <a:extLst>
                <a:ext uri="{FF2B5EF4-FFF2-40B4-BE49-F238E27FC236}">
                  <a16:creationId xmlns:a16="http://schemas.microsoft.com/office/drawing/2014/main" id="{AECBDC7C-8A06-4152-5D81-4D3BA20F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966" y="4278831"/>
              <a:ext cx="750197" cy="75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180">
              <a:extLst>
                <a:ext uri="{FF2B5EF4-FFF2-40B4-BE49-F238E27FC236}">
                  <a16:creationId xmlns:a16="http://schemas.microsoft.com/office/drawing/2014/main" id="{C3CDBAD4-332D-615A-94ED-9E4E6332B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534" y="2077973"/>
              <a:ext cx="911420" cy="74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74D01E0-D91B-E5D1-593C-E93406CC1B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1861" y="2900495"/>
              <a:ext cx="1555038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F4D25B5-D2C8-A1E9-1922-12362C1A21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1861" y="5118765"/>
              <a:ext cx="1555038" cy="0"/>
            </a:xfrm>
            <a:prstGeom prst="line">
              <a:avLst/>
            </a:prstGeom>
            <a:ln w="38100">
              <a:solidFill>
                <a:srgbClr val="627C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537D80B-83E6-0B0D-CAB4-9E9020861525}"/>
                </a:ext>
              </a:extLst>
            </p:cNvPr>
            <p:cNvSpPr/>
            <p:nvPr/>
          </p:nvSpPr>
          <p:spPr>
            <a:xfrm>
              <a:off x="2653332" y="5229917"/>
              <a:ext cx="1908889" cy="584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Transportation of nuclear substances</a:t>
              </a:r>
            </a:p>
          </p:txBody>
        </p:sp>
      </p:grpSp>
      <p:grpSp>
        <p:nvGrpSpPr>
          <p:cNvPr id="14342" name="Group 184">
            <a:extLst>
              <a:ext uri="{FF2B5EF4-FFF2-40B4-BE49-F238E27FC236}">
                <a16:creationId xmlns:a16="http://schemas.microsoft.com/office/drawing/2014/main" id="{AE53DA43-0AC0-494F-2A1C-8558BF4495F8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1938338"/>
            <a:ext cx="1855787" cy="3800475"/>
            <a:chOff x="5016877" y="2012997"/>
            <a:chExt cx="1856409" cy="3801260"/>
          </a:xfrm>
        </p:grpSpPr>
        <p:pic>
          <p:nvPicPr>
            <p:cNvPr id="14361" name="Picture 186">
              <a:extLst>
                <a:ext uri="{FF2B5EF4-FFF2-40B4-BE49-F238E27FC236}">
                  <a16:creationId xmlns:a16="http://schemas.microsoft.com/office/drawing/2014/main" id="{882C2A8A-23C8-E32D-0156-C2486F2D0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60" y="2012997"/>
              <a:ext cx="780515" cy="78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C89EEC2-8CAD-7FC2-EC34-F1723C99A2CA}"/>
                </a:ext>
              </a:extLst>
            </p:cNvPr>
            <p:cNvCxnSpPr>
              <a:cxnSpLocks/>
            </p:cNvCxnSpPr>
            <p:nvPr/>
          </p:nvCxnSpPr>
          <p:spPr>
            <a:xfrm>
              <a:off x="5101042" y="2900592"/>
              <a:ext cx="1554684" cy="0"/>
            </a:xfrm>
            <a:prstGeom prst="line">
              <a:avLst/>
            </a:prstGeom>
            <a:ln w="38100">
              <a:solidFill>
                <a:srgbClr val="41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38D1275-0BF1-0995-D7AC-E07179B1FC34}"/>
                </a:ext>
              </a:extLst>
            </p:cNvPr>
            <p:cNvSpPr/>
            <p:nvPr/>
          </p:nvSpPr>
          <p:spPr>
            <a:xfrm>
              <a:off x="5016877" y="3011740"/>
              <a:ext cx="1856409" cy="584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Nuclear power plants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0322120-4500-C6AD-9200-D5E140EA166D}"/>
                </a:ext>
              </a:extLst>
            </p:cNvPr>
            <p:cNvCxnSpPr>
              <a:cxnSpLocks/>
            </p:cNvCxnSpPr>
            <p:nvPr/>
          </p:nvCxnSpPr>
          <p:spPr>
            <a:xfrm>
              <a:off x="5101042" y="5118788"/>
              <a:ext cx="155468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521380A3-9F67-0792-2F86-6D7680DB61D7}"/>
                </a:ext>
              </a:extLst>
            </p:cNvPr>
            <p:cNvSpPr/>
            <p:nvPr/>
          </p:nvSpPr>
          <p:spPr>
            <a:xfrm>
              <a:off x="5016877" y="5229936"/>
              <a:ext cx="1735719" cy="584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Nuclear security and safeguards</a:t>
              </a:r>
            </a:p>
          </p:txBody>
        </p: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42E1FC7-0622-21B3-6EDF-434462FE4726}"/>
              </a:ext>
            </a:extLst>
          </p:cNvPr>
          <p:cNvSpPr/>
          <p:nvPr/>
        </p:nvSpPr>
        <p:spPr>
          <a:xfrm>
            <a:off x="7205663" y="2936875"/>
            <a:ext cx="18557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+mn-lt"/>
                <a:ea typeface="Roboto Condensed Light" panose="02000000000000000000" pitchFamily="2" charset="0"/>
              </a:rPr>
              <a:t>Nuclear substance processing</a:t>
            </a:r>
          </a:p>
        </p:txBody>
      </p:sp>
      <p:grpSp>
        <p:nvGrpSpPr>
          <p:cNvPr id="14344" name="Group 192">
            <a:extLst>
              <a:ext uri="{FF2B5EF4-FFF2-40B4-BE49-F238E27FC236}">
                <a16:creationId xmlns:a16="http://schemas.microsoft.com/office/drawing/2014/main" id="{99F4AD51-9A3E-855F-9288-356613EAA2D1}"/>
              </a:ext>
            </a:extLst>
          </p:cNvPr>
          <p:cNvGrpSpPr>
            <a:grpSpLocks/>
          </p:cNvGrpSpPr>
          <p:nvPr/>
        </p:nvGrpSpPr>
        <p:grpSpPr bwMode="auto">
          <a:xfrm>
            <a:off x="7205663" y="1993900"/>
            <a:ext cx="1681162" cy="3744913"/>
            <a:chOff x="7298143" y="2068964"/>
            <a:chExt cx="1682389" cy="3745293"/>
          </a:xfrm>
        </p:grpSpPr>
        <p:pic>
          <p:nvPicPr>
            <p:cNvPr id="14355" name="Picture 193">
              <a:extLst>
                <a:ext uri="{FF2B5EF4-FFF2-40B4-BE49-F238E27FC236}">
                  <a16:creationId xmlns:a16="http://schemas.microsoft.com/office/drawing/2014/main" id="{C35C0F55-9ABA-28CE-B0A0-38E020D6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889" y="4233634"/>
              <a:ext cx="747522" cy="77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94">
              <a:extLst>
                <a:ext uri="{FF2B5EF4-FFF2-40B4-BE49-F238E27FC236}">
                  <a16:creationId xmlns:a16="http://schemas.microsoft.com/office/drawing/2014/main" id="{A296A91F-87B9-34C4-073E-7855B1CE5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69" y="4458727"/>
              <a:ext cx="460103" cy="52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95">
              <a:extLst>
                <a:ext uri="{FF2B5EF4-FFF2-40B4-BE49-F238E27FC236}">
                  <a16:creationId xmlns:a16="http://schemas.microsoft.com/office/drawing/2014/main" id="{F0B7FD61-E20F-A05E-7120-874A5F066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690" y="2068964"/>
              <a:ext cx="733062" cy="73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E2E99F-CBA8-3489-0614-7C4EB0D45652}"/>
                </a:ext>
              </a:extLst>
            </p:cNvPr>
            <p:cNvCxnSpPr>
              <a:cxnSpLocks/>
            </p:cNvCxnSpPr>
            <p:nvPr/>
          </p:nvCxnSpPr>
          <p:spPr>
            <a:xfrm>
              <a:off x="7393463" y="2900898"/>
              <a:ext cx="1555296" cy="0"/>
            </a:xfrm>
            <a:prstGeom prst="line">
              <a:avLst/>
            </a:prstGeom>
            <a:ln w="38100">
              <a:solidFill>
                <a:srgbClr val="D16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6F7A7EA-8045-E41E-5325-EEEBAA520179}"/>
                </a:ext>
              </a:extLst>
            </p:cNvPr>
            <p:cNvCxnSpPr>
              <a:cxnSpLocks/>
            </p:cNvCxnSpPr>
            <p:nvPr/>
          </p:nvCxnSpPr>
          <p:spPr>
            <a:xfrm>
              <a:off x="7393463" y="5118861"/>
              <a:ext cx="155529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76DFF8D-4726-5314-429F-275235276A91}"/>
                </a:ext>
              </a:extLst>
            </p:cNvPr>
            <p:cNvSpPr/>
            <p:nvPr/>
          </p:nvSpPr>
          <p:spPr>
            <a:xfrm>
              <a:off x="7298143" y="5229998"/>
              <a:ext cx="1682389" cy="5842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Import and export controls</a:t>
              </a:r>
            </a:p>
          </p:txBody>
        </p:sp>
      </p:grpSp>
      <p:grpSp>
        <p:nvGrpSpPr>
          <p:cNvPr id="14345" name="Group 199">
            <a:extLst>
              <a:ext uri="{FF2B5EF4-FFF2-40B4-BE49-F238E27FC236}">
                <a16:creationId xmlns:a16="http://schemas.microsoft.com/office/drawing/2014/main" id="{4C43CEBD-DD95-8EF5-2894-ACA5F6D83838}"/>
              </a:ext>
            </a:extLst>
          </p:cNvPr>
          <p:cNvGrpSpPr>
            <a:grpSpLocks/>
          </p:cNvGrpSpPr>
          <p:nvPr/>
        </p:nvGrpSpPr>
        <p:grpSpPr bwMode="auto">
          <a:xfrm>
            <a:off x="9294813" y="1985963"/>
            <a:ext cx="1992312" cy="3057525"/>
            <a:chOff x="9715416" y="2061426"/>
            <a:chExt cx="1991074" cy="3056675"/>
          </a:xfrm>
        </p:grpSpPr>
        <p:pic>
          <p:nvPicPr>
            <p:cNvPr id="14350" name="Picture 200">
              <a:extLst>
                <a:ext uri="{FF2B5EF4-FFF2-40B4-BE49-F238E27FC236}">
                  <a16:creationId xmlns:a16="http://schemas.microsoft.com/office/drawing/2014/main" id="{577CE817-00C9-9A5F-BC5C-BBD5DCE7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725" y="4258257"/>
              <a:ext cx="755447" cy="75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01">
              <a:extLst>
                <a:ext uri="{FF2B5EF4-FFF2-40B4-BE49-F238E27FC236}">
                  <a16:creationId xmlns:a16="http://schemas.microsoft.com/office/drawing/2014/main" id="{351E4D2A-59FB-ADFB-AA37-97A5A214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6579" y="2061426"/>
              <a:ext cx="745708" cy="74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231D3A5-8995-C98A-6822-BC3F2B18254C}"/>
                </a:ext>
              </a:extLst>
            </p:cNvPr>
            <p:cNvCxnSpPr>
              <a:cxnSpLocks/>
            </p:cNvCxnSpPr>
            <p:nvPr/>
          </p:nvCxnSpPr>
          <p:spPr>
            <a:xfrm>
              <a:off x="9799501" y="2900980"/>
              <a:ext cx="1554783" cy="0"/>
            </a:xfrm>
            <a:prstGeom prst="line">
              <a:avLst/>
            </a:prstGeom>
            <a:ln w="38100">
              <a:solidFill>
                <a:srgbClr val="059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40CA269-88D9-F480-794F-8E318DBC66CB}"/>
                </a:ext>
              </a:extLst>
            </p:cNvPr>
            <p:cNvSpPr/>
            <p:nvPr/>
          </p:nvSpPr>
          <p:spPr>
            <a:xfrm>
              <a:off x="9715416" y="3012074"/>
              <a:ext cx="1991074" cy="584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ea typeface="Roboto Condensed Light" panose="02000000000000000000" pitchFamily="2" charset="0"/>
                </a:rPr>
                <a:t>Industrial and medical applications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67405EE-C285-4DC5-8ED2-FB74B9A2DDBC}"/>
                </a:ext>
              </a:extLst>
            </p:cNvPr>
            <p:cNvCxnSpPr>
              <a:cxnSpLocks/>
            </p:cNvCxnSpPr>
            <p:nvPr/>
          </p:nvCxnSpPr>
          <p:spPr>
            <a:xfrm>
              <a:off x="9786809" y="5118101"/>
              <a:ext cx="1554783" cy="0"/>
            </a:xfrm>
            <a:prstGeom prst="line">
              <a:avLst/>
            </a:prstGeom>
            <a:ln w="38100">
              <a:solidFill>
                <a:srgbClr val="659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7E69874-E8AE-1BE0-B659-E395B0F83801}"/>
              </a:ext>
            </a:extLst>
          </p:cNvPr>
          <p:cNvSpPr/>
          <p:nvPr/>
        </p:nvSpPr>
        <p:spPr>
          <a:xfrm>
            <a:off x="9282113" y="5154613"/>
            <a:ext cx="21986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+mn-lt"/>
                <a:ea typeface="Roboto Condensed Light" panose="02000000000000000000" pitchFamily="2" charset="0"/>
              </a:rPr>
              <a:t>Waste management facilities</a:t>
            </a:r>
          </a:p>
        </p:txBody>
      </p:sp>
      <p:pic>
        <p:nvPicPr>
          <p:cNvPr id="14347" name="Picture 4">
            <a:extLst>
              <a:ext uri="{FF2B5EF4-FFF2-40B4-BE49-F238E27FC236}">
                <a16:creationId xmlns:a16="http://schemas.microsoft.com/office/drawing/2014/main" id="{7034D33F-4DCD-14DE-F940-3379CE0AB6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202113"/>
            <a:ext cx="773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40">
            <a:extLst>
              <a:ext uri="{FF2B5EF4-FFF2-40B4-BE49-F238E27FC236}">
                <a16:creationId xmlns:a16="http://schemas.microsoft.com/office/drawing/2014/main" id="{BE0B02F9-9A13-50F4-CC20-8E8A6E7E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100" y="317500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ADC538-951C-4E14-AD76-2977F48FF708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4</a:t>
            </a:fld>
            <a:endParaRPr lang="en-US" altLang="en-US" sz="16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BE7A6E-46BF-52EA-3D89-9FA9B9B2EA0A}"/>
              </a:ext>
            </a:extLst>
          </p:cNvPr>
          <p:cNvSpPr/>
          <p:nvPr/>
        </p:nvSpPr>
        <p:spPr>
          <a:xfrm>
            <a:off x="0" y="6491288"/>
            <a:ext cx="12192000" cy="292100"/>
          </a:xfrm>
          <a:prstGeom prst="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F3AA-A9FF-D4DC-8470-B8FA6C21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13075"/>
            <a:ext cx="9355138" cy="968375"/>
          </a:xfrm>
        </p:spPr>
        <p:txBody>
          <a:bodyPr/>
          <a:lstStyle/>
          <a:p>
            <a:pPr>
              <a:defRPr/>
            </a:pPr>
            <a:r>
              <a:rPr lang="en-US" dirty="0"/>
              <a:t>Case Study – Legacy Facilities</a:t>
            </a:r>
            <a:endParaRPr lang="en-CA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B402839-7B7F-5437-071B-E154CF3967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1693525" y="379413"/>
            <a:ext cx="498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1093C2-F614-4899-A4C9-07E5B0064DD1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Rectangle 40">
            <a:extLst>
              <a:ext uri="{FF2B5EF4-FFF2-40B4-BE49-F238E27FC236}">
                <a16:creationId xmlns:a16="http://schemas.microsoft.com/office/drawing/2014/main" id="{8DAF3DA6-3E21-873A-A190-BB855DAC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25" y="561975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5FB93-CA32-4115-95A9-952FFF94BEB3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5</a:t>
            </a:fld>
            <a:endParaRPr lang="en-US" altLang="en-US" sz="16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3A3742A-FB02-5D6E-687F-0F8317D1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500"/>
            <a:ext cx="9097963" cy="784225"/>
          </a:xfrm>
        </p:spPr>
        <p:txBody>
          <a:bodyPr/>
          <a:lstStyle/>
          <a:p>
            <a:r>
              <a:rPr lang="en-US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Legacy Facilities</a:t>
            </a:r>
            <a:endParaRPr lang="en-CA" altLang="en-US" sz="36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D8FF15B-9F82-D016-258C-5274EE41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43088"/>
            <a:ext cx="9969500" cy="784225"/>
          </a:xfrm>
        </p:spPr>
        <p:txBody>
          <a:bodyPr/>
          <a:lstStyle/>
          <a:p>
            <a:r>
              <a:rPr lang="en-US" altLang="en-US"/>
              <a:t>Facilities in Canada that date back to the birth of nuclear technology in Canada </a:t>
            </a:r>
          </a:p>
          <a:p>
            <a:pPr marL="361950" lvl="1" indent="0">
              <a:buFont typeface="Calibri" panose="020F0502020204030204" pitchFamily="34" charset="0"/>
              <a:buNone/>
            </a:pPr>
            <a:endParaRPr lang="en-CA" altLang="en-US"/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9169AB55-2E69-E815-A661-6502FA199B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985500" y="423863"/>
            <a:ext cx="4984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BACCAF2-7B95-4650-BA5E-992E75F50BE8}" type="slidenum">
              <a:rPr lang="en-US" altLang="en-US" sz="1600" smtClean="0">
                <a:solidFill>
                  <a:schemeClr val="bg1"/>
                </a:solidFill>
              </a:rPr>
              <a:pPr algn="ctr"/>
              <a:t>6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9D2B99AF-9E06-6949-4EA8-7889FDF75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741613"/>
            <a:ext cx="40513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extLst>
              <a:ext uri="{FF2B5EF4-FFF2-40B4-BE49-F238E27FC236}">
                <a16:creationId xmlns:a16="http://schemas.microsoft.com/office/drawing/2014/main" id="{85DD2B92-F81A-B78B-910D-E2A3E15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741613"/>
            <a:ext cx="39719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5">
            <a:extLst>
              <a:ext uri="{FF2B5EF4-FFF2-40B4-BE49-F238E27FC236}">
                <a16:creationId xmlns:a16="http://schemas.microsoft.com/office/drawing/2014/main" id="{51626CB6-8EAD-22B5-9B9E-A430E6AD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6003925"/>
            <a:ext cx="4097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Whiteshell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Laboratories 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9C0EA-5EB5-B0F3-3ED7-71470796A232}"/>
              </a:ext>
            </a:extLst>
          </p:cNvPr>
          <p:cNvSpPr txBox="1"/>
          <p:nvPr/>
        </p:nvSpPr>
        <p:spPr>
          <a:xfrm>
            <a:off x="5991225" y="5991225"/>
            <a:ext cx="3971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Nuclear Power Demonstration</a:t>
            </a:r>
            <a:endParaRPr lang="en-CA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58225-421F-601A-1AD9-15AAE140EC17}"/>
              </a:ext>
            </a:extLst>
          </p:cNvPr>
          <p:cNvSpPr txBox="1"/>
          <p:nvPr/>
        </p:nvSpPr>
        <p:spPr>
          <a:xfrm>
            <a:off x="9244668" y="6451134"/>
            <a:ext cx="2499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Photos source: Canadian Nuclear Laboratories</a:t>
            </a:r>
            <a:endParaRPr lang="en-CA" sz="8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6BA3A5E-2CEC-C749-D28E-6768B8A1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r>
              <a:rPr lang="en-US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Historical Context of Legacy Facilities</a:t>
            </a:r>
            <a:endParaRPr lang="en-CA" altLang="en-US" sz="3600">
              <a:latin typeface="Avenir Next LT Pro Demi" panose="020B0704020202020204" pitchFamily="34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863A-913B-D4FB-C2DF-6CB00A02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At the time of construction: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Indigenous Nations and communities and public not consulted at the time of siting and construction of legacy facilities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No plans for decommissioning or end states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No financial obligation or funding in place for decommissioning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6447E"/>
                </a:solidFill>
              </a:rPr>
              <a:t>Lesson learned: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rgbClr val="06447E"/>
                </a:solidFill>
              </a:rPr>
              <a:t>Absence of early planning for decommissioning or consideration of future use placed environmental, societal and financial burden on the current generation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E9232B55-7286-4ABB-9D62-C7B9A67E43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60ACA984-CB85-4BEB-A683-D01D9A5E6C0F}" type="slidenum">
              <a:rPr lang="en-US" altLang="en-US" sz="1600" smtClean="0">
                <a:solidFill>
                  <a:schemeClr val="bg1"/>
                </a:solidFill>
              </a:rPr>
              <a:pPr algn="ctr"/>
              <a:t>7</a:t>
            </a:fld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3E42-7556-F4FB-34F6-53912293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13075"/>
            <a:ext cx="9355138" cy="968375"/>
          </a:xfrm>
        </p:spPr>
        <p:txBody>
          <a:bodyPr/>
          <a:lstStyle/>
          <a:p>
            <a:pPr>
              <a:defRPr/>
            </a:pPr>
            <a:r>
              <a:rPr lang="en-US" dirty="0"/>
              <a:t>Regulatory Framework</a:t>
            </a:r>
            <a:endParaRPr lang="en-CA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42F341D-2214-830F-755F-712E6FF8E1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1693525" y="379413"/>
            <a:ext cx="498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8A7337-C298-4223-8A32-43019D5A93CE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Rectangle 40">
            <a:extLst>
              <a:ext uri="{FF2B5EF4-FFF2-40B4-BE49-F238E27FC236}">
                <a16:creationId xmlns:a16="http://schemas.microsoft.com/office/drawing/2014/main" id="{58C33CBB-6524-326B-C958-CA70666D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4738" y="506413"/>
            <a:ext cx="39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FD2B86-14B1-4458-9B7F-EF234C7016BF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/>
              <a:t>8</a:t>
            </a:fld>
            <a:endParaRPr lang="en-US" altLang="en-US" sz="16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52D4C2FB-B222-D182-D79B-12472B6CE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"/>
          <a:stretch>
            <a:fillRect/>
          </a:stretch>
        </p:blipFill>
        <p:spPr bwMode="auto">
          <a:xfrm>
            <a:off x="7894638" y="2090738"/>
            <a:ext cx="417036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DB665D67-E446-FE92-16BD-9D14412D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317500"/>
            <a:ext cx="9261475" cy="784225"/>
          </a:xfrm>
        </p:spPr>
        <p:txBody>
          <a:bodyPr/>
          <a:lstStyle/>
          <a:p>
            <a:r>
              <a:rPr lang="en-CA" altLang="en-US" sz="3600">
                <a:latin typeface="Avenir Next LT Pro Demi" panose="020B0704020202020204" pitchFamily="34" charset="0"/>
                <a:cs typeface="Roboto Black" panose="02000000000000000000" pitchFamily="2" charset="0"/>
              </a:rPr>
              <a:t>How We Regulate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EB5C5A-906A-E51C-85D2-4524B336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654175"/>
            <a:ext cx="815181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>
                <a:solidFill>
                  <a:srgbClr val="06447E"/>
                </a:solidFill>
              </a:rPr>
              <a:t>CNSC’s regulatory framework for waste management </a:t>
            </a:r>
            <a:br>
              <a:rPr lang="en-CA" b="1" dirty="0">
                <a:solidFill>
                  <a:srgbClr val="06447E"/>
                </a:solidFill>
              </a:rPr>
            </a:br>
            <a:r>
              <a:rPr lang="en-CA" b="1" dirty="0">
                <a:solidFill>
                  <a:srgbClr val="06447E"/>
                </a:solidFill>
              </a:rPr>
              <a:t>and decommissioning consists of: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altLang="en-US" sz="2000" i="1" dirty="0"/>
              <a:t>Nuclear Safety and Control Act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altLang="en-US" sz="2000" dirty="0"/>
              <a:t>Regulations, such as:</a:t>
            </a:r>
          </a:p>
          <a:p>
            <a:pPr marL="533400" lvl="1" indent="-2667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25000"/>
              <a:buFont typeface="Calibri" panose="020F0502020204030204" pitchFamily="34" charset="0"/>
              <a:buChar char="−"/>
              <a:defRPr/>
            </a:pPr>
            <a:r>
              <a:rPr lang="en-US" altLang="en-US" sz="1600" i="1" dirty="0"/>
              <a:t>General Nuclear Safety and Control Regulations, Class I Nuclear Facilities Regulations, </a:t>
            </a:r>
            <a:br>
              <a:rPr lang="en-US" altLang="en-US" sz="1600" i="1" dirty="0"/>
            </a:br>
            <a:r>
              <a:rPr lang="en-US" altLang="en-US" sz="1600" i="1" dirty="0"/>
              <a:t>Nuclear Substances and Radiation Devices Regulations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CA" altLang="en-US" sz="2000" dirty="0"/>
              <a:t>Licence conditions to implement and maintain a waste management </a:t>
            </a:r>
            <a:br>
              <a:rPr lang="en-CA" altLang="en-US" sz="2000" dirty="0"/>
            </a:br>
            <a:r>
              <a:rPr lang="en-CA" altLang="en-US" sz="2000" dirty="0"/>
              <a:t>program, and to maintain a decommissioning plan and acceptable </a:t>
            </a:r>
            <a:br>
              <a:rPr lang="en-CA" altLang="en-US" sz="2000" dirty="0"/>
            </a:br>
            <a:r>
              <a:rPr lang="en-CA" altLang="en-US" sz="2000" dirty="0"/>
              <a:t>financial guarantee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en-US" altLang="en-US" sz="2000" dirty="0"/>
              <a:t>Regulatory documents on waste management and decommissioning</a:t>
            </a:r>
            <a:endParaRPr lang="en-CA" altLang="en-US" sz="2000" i="1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/>
              <a:t>Waste Management and Decommissioning CSA Group standards</a:t>
            </a:r>
            <a:endParaRPr lang="en-CA" sz="2400" dirty="0"/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6F05D197-9A8A-FE87-9FF6-CD6D4F202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fld id="{CA800C8E-312F-46A1-8D8E-ABAA778FD266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9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NS 16X9_02_ NEW" val="on44Hrgy"/>
  <p:tag name="ARTICULATE_DESIGN_ID_1_OFFICE THEME" val="rkTa34ys"/>
  <p:tag name="MMPROD_NEXTUNIQUEID" val="10010"/>
  <p:tag name="MMPROD_UIDATA" val="&lt;database version=&quot;9.0&quot;&gt;&lt;object type=&quot;1&quot; unique_id=&quot;10001&quot;&gt;&lt;object type=&quot;2&quot; unique_id=&quot;10177&quot;&gt;&lt;object type=&quot;3&quot; unique_id=&quot;10178&quot;&gt;&lt;property id=&quot;20148&quot; value=&quot;5&quot;/&gt;&lt;property id=&quot;20300&quot; value=&quot;Slide 1&quot;/&gt;&lt;property id=&quot;20307&quot; value=&quot;303&quot;/&gt;&lt;/object&gt;&lt;object type=&quot;3&quot; unique_id=&quot;10179&quot;&gt;&lt;property id=&quot;20148&quot; value=&quot;5&quot;/&gt;&lt;property id=&quot;20300&quot; value=&quot;Slide 2 - &amp;quot;CANADIAN NUCLEAR SAFETY COMMISSION&amp;quot;&quot;/&gt;&lt;property id=&quot;20307&quot; value=&quot;304&quot;/&gt;&lt;/object&gt;&lt;object type=&quot;3&quot; unique_id=&quot;10180&quot;&gt;&lt;property id=&quot;20148&quot; value=&quot;5&quot;/&gt;&lt;property id=&quot;20300&quot; value=&quot;Slide 3 - &amp;quot;THE CNSC REGULATES ALL NUCLEAR FACILITIES AND ACTIVITIES IN CANADA&amp;quot;&quot;/&gt;&lt;property id=&quot;20307&quot; value=&quot;257&quot;/&gt;&lt;/object&gt;&lt;object type=&quot;3&quot; unique_id=&quot;10182&quot;&gt;&lt;property id=&quot;20148&quot; value=&quot;5&quot;/&gt;&lt;property id=&quot;20300&quot; value=&quot;Slide 4 - &amp;quot;INDEPENDENT COMMISSION&amp;quot;&quot;/&gt;&lt;property id=&quot;20307&quot; value=&quot;260&quot;/&gt;&lt;/object&gt;&lt;object type=&quot;3&quot; unique_id=&quot;10184&quot;&gt;&lt;property id=&quot;20148&quot; value=&quot;5&quot;/&gt;&lt;property id=&quot;20300&quot; value=&quot;Slide 5 - &amp;quot;PLANNING FOR DECOMMISSIONING THROUGHOUT THE FACILITY LIFECYCLE&amp;quot;&quot;/&gt;&lt;property id=&quot;20307&quot; value=&quot;281&quot;/&gt;&lt;/object&gt;&lt;object type=&quot;3&quot; unique_id=&quot;10185&quot;&gt;&lt;property id=&quot;20148&quot; value=&quot;5&quot;/&gt;&lt;property id=&quot;20300&quot; value=&quot;Slide 7 - &amp;quot;WASTE CLASSIFICATION&amp;quot;&quot;/&gt;&lt;property id=&quot;20307&quot; value=&quot;493&quot;/&gt;&lt;/object&gt;&lt;object type=&quot;3&quot; unique_id=&quot;10186&quot;&gt;&lt;property id=&quot;20148&quot; value=&quot;5&quot;/&gt;&lt;property id=&quot;20300&quot; value=&quot;Slide 6 - &amp;quot;REGULATORY FRAMEWORK&amp;quot;&quot;/&gt;&lt;property id=&quot;20307&quot; value=&quot;282&quot;/&gt;&lt;/object&gt;&lt;object type=&quot;3&quot; unique_id=&quot;10187&quot;&gt;&lt;property id=&quot;20148&quot; value=&quot;5&quot;/&gt;&lt;property id=&quot;20300&quot; value=&quot;Slide 8 - &amp;quot;DECOMMISSIONING STRATEGY OPTIONS&amp;quot;&quot;/&gt;&lt;property id=&quot;20307&quot; value=&quot;283&quot;/&gt;&lt;/object&gt;&lt;object type=&quot;3&quot; unique_id=&quot;10189&quot;&gt;&lt;property id=&quot;20148&quot; value=&quot;5&quot;/&gt;&lt;property id=&quot;20300&quot; value=&quot;Slide 9 - &amp;quot;DECOMMISSIONING PLANNING (1)&amp;quot;&quot;/&gt;&lt;property id=&quot;20307&quot; value=&quot;285&quot;/&gt;&lt;/object&gt;&lt;object type=&quot;3&quot; unique_id=&quot;10190&quot;&gt;&lt;property id=&quot;20148&quot; value=&quot;5&quot;/&gt;&lt;property id=&quot;20300&quot; value=&quot;Slide 16 - &amp;quot;NUCLEAR FACILITIES CARRYING OUT  DECOMMISSIONING ACTIVITIES IN CANADA&amp;quot;&quot;/&gt;&lt;property id=&quot;20307&quot; value=&quot;288&quot;/&gt;&lt;/object&gt;&lt;object type=&quot;3&quot; unique_id=&quot;10191&quot;&gt;&lt;property id=&quot;20148&quot; value=&quot;5&quot;/&gt;&lt;property id=&quot;20300&quot; value=&quot;Slide 12 - &amp;quot;TRANSITION FROM OPERATION  TO PERMANENT SHUTDOWN&amp;quot;&quot;/&gt;&lt;property id=&quot;20307&quot; value=&quot;289&quot;/&gt;&lt;/object&gt;&lt;object type=&quot;3&quot; unique_id=&quot;10192&quot;&gt;&lt;property id=&quot;20148&quot; value=&quot;5&quot;/&gt;&lt;property id=&quot;20300&quot; value=&quot;Slide 11 - &amp;quot;LIFECYCLE APPROACH TO DECOMMISSIONING&amp;quot;&quot;/&gt;&lt;property id=&quot;20307&quot; value=&quot;291&quot;/&gt;&lt;/object&gt;&lt;object type=&quot;3&quot; unique_id=&quot;10193&quot;&gt;&lt;property id=&quot;20148&quot; value=&quot;5&quot;/&gt;&lt;property id=&quot;20300&quot; value=&quot;Slide 17 - &amp;quot;FINANCIAL GUARANTEES (FGS) FOR DECOMMISSIONING &amp;quot;&quot;/&gt;&lt;property id=&quot;20307&quot; value=&quot;294&quot;/&gt;&lt;/object&gt;&lt;object type=&quot;3&quot; unique_id=&quot;10208&quot;&gt;&lt;property id=&quot;20148&quot; value=&quot;5&quot;/&gt;&lt;property id=&quot;20300&quot; value=&quot;Slide 21&quot;/&gt;&lt;property id=&quot;20307&quot; value=&quot;489&quot;/&gt;&lt;/object&gt;&lt;object type=&quot;3&quot; unique_id=&quot;43736&quot;&gt;&lt;property id=&quot;20148&quot; value=&quot;5&quot;/&gt;&lt;property id=&quot;20300&quot; value=&quot;Slide 10 - &amp;quot;DECOMMISSIONING PLANNING (2)&amp;quot;&quot;/&gt;&lt;property id=&quot;20307&quot; value=&quot;506&quot;/&gt;&lt;/object&gt;&lt;object type=&quot;3&quot; unique_id=&quot;45771&quot;&gt;&lt;property id=&quot;20148&quot; value=&quot;5&quot;/&gt;&lt;property id=&quot;20300&quot; value=&quot;Slide 13 - &amp;quot;EXECUTION OF DECOMMISSIONING&amp;quot;&quot;/&gt;&lt;property id=&quot;20307&quot; value=&quot;507&quot;/&gt;&lt;/object&gt;&lt;object type=&quot;3&quot; unique_id=&quot;45772&quot;&gt;&lt;property id=&quot;20148&quot; value=&quot;5&quot;/&gt;&lt;property id=&quot;20300&quot; value=&quot;Slide 14 - &amp;quot;RELEASE FROM REGULATORY CONTROL&amp;quot;&quot;/&gt;&lt;property id=&quot;20307&quot; value=&quot;508&quot;/&gt;&lt;/object&gt;&lt;object type=&quot;3&quot; unique_id=&quot;45773&quot;&gt;&lt;property id=&quot;20148&quot; value=&quot;5&quot;/&gt;&lt;property id=&quot;20300&quot; value=&quot;Slide 15 - &amp;quot;RELEASE FROM REGULATORY CONTROL&amp;quot;&quot;/&gt;&lt;property id=&quot;20307&quot; value=&quot;511&quot;/&gt;&lt;/object&gt;&lt;object type=&quot;3&quot; unique_id=&quot;45774&quot;&gt;&lt;property id=&quot;20148&quot; value=&quot;5&quot;/&gt;&lt;property id=&quot;20300&quot; value=&quot;Slide 18 - &amp;quot;PUBLIC ENGAGEMENT IS A PRIORITY&amp;quot;&quot;/&gt;&lt;property id=&quot;20307&quot; value=&quot;510&quot;/&gt;&lt;/object&gt;&lt;object type=&quot;3&quot; unique_id=&quot;45775&quot;&gt;&lt;property id=&quot;20148&quot; value=&quot;5&quot;/&gt;&lt;property id=&quot;20300&quot; value=&quot;Slide 19 - &amp;quot;CHALLENGES&amp;quot;&quot;/&gt;&lt;property id=&quot;20307&quot; value=&quot;512&quot;/&gt;&lt;/object&gt;&lt;object type=&quot;3&quot; unique_id=&quot;45776&quot;&gt;&lt;property id=&quot;20148&quot; value=&quot;5&quot;/&gt;&lt;property id=&quot;20300&quot; value=&quot;Slide 20 - &amp;quot;SUMMARY&amp;quot;&quot;/&gt;&lt;property id=&quot;20307&quot; value=&quot;513&quot;/&gt;&lt;/object&gt;&lt;/object&gt;&lt;object type=&quot;8&quot; unique_id=&quot;10241&quot;&gt;&lt;/object&gt;&lt;/object&gt;&lt;/database&gt;"/>
  <p:tag name="SECTOMILLISECCONVERTED" val="1"/>
  <p:tag name="ENGAGE" val="{&quot;SavedSwatch&quot;:&quot;-13610875|-11893293|-2577056|-1097675|-5855578|CNSC&quot;,&quot;Id&quot;:&quot;5d3af9e23441352080d6d27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  <p:tag name="ARTICULATE_SLIDE_COUNT" val="24"/>
  <p:tag name="ARTICULATE_DESIGN_ID_2_OFFICE THEME" val="oyZw09xI"/>
  <p:tag name="ARTICULATE_PROJECT_OPEN" val="0"/>
  <p:tag name="ARTICULATE_DESIGN_ID_16-9_CNSC_09-04_E" val="mHzezvSG"/>
  <p:tag name="ARTICULATE_SLIDE_THUMBNAIL_REFRESH" val="1"/>
  <p:tag name="ARTICULATE_DESIGN_ID_CUSTOM DESIGN" val="48j1SB8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PBNC revised (002)</Template>
  <TotalTime>5919</TotalTime>
  <Words>1153</Words>
  <Application>Microsoft Office PowerPoint</Application>
  <PresentationFormat>Widescreen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Avenir Next LT Pro Demi</vt:lpstr>
      <vt:lpstr>Calibri</vt:lpstr>
      <vt:lpstr>Courier New</vt:lpstr>
      <vt:lpstr>Roboto Light</vt:lpstr>
      <vt:lpstr>1_Office Theme</vt:lpstr>
      <vt:lpstr>PowerPoint Presentation</vt:lpstr>
      <vt:lpstr>Overview</vt:lpstr>
      <vt:lpstr>Canadian Nuclear Safety Commission (CNSC)</vt:lpstr>
      <vt:lpstr>The CNSC Regulates All Nuclear Facilities and Activities in Canada </vt:lpstr>
      <vt:lpstr>Case Study – Legacy Facilities</vt:lpstr>
      <vt:lpstr>Legacy Facilities</vt:lpstr>
      <vt:lpstr>Historical Context of Legacy Facilities</vt:lpstr>
      <vt:lpstr>Regulatory Framework</vt:lpstr>
      <vt:lpstr>How We Regulate </vt:lpstr>
      <vt:lpstr>CNSC Regulatory Framework  and Philosophy</vt:lpstr>
      <vt:lpstr>How We Regulate Waste Management and Decommissioning </vt:lpstr>
      <vt:lpstr>CSA Group Standards</vt:lpstr>
      <vt:lpstr>Regulatory Framework Supporting Sustainability</vt:lpstr>
      <vt:lpstr>Radioactive Waste Management</vt:lpstr>
      <vt:lpstr>Lifecycle Approach to Decommissioning</vt:lpstr>
      <vt:lpstr>Financial Guarantees for Decommissioning</vt:lpstr>
      <vt:lpstr>Novel Technologies - Small Modular Reactor Readiness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Meikle, Grace</dc:creator>
  <cp:lastModifiedBy>Watt, Sarah</cp:lastModifiedBy>
  <cp:revision>441</cp:revision>
  <cp:lastPrinted>2019-11-08T13:38:48Z</cp:lastPrinted>
  <dcterms:created xsi:type="dcterms:W3CDTF">2018-08-24T16:02:28Z</dcterms:created>
  <dcterms:modified xsi:type="dcterms:W3CDTF">2023-10-06T21:48:38Z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344C1CCC-E31A-4F75-88FA-A65759E5FF4B</vt:lpwstr>
  </property>
  <property fmtid="{D5CDD505-2E9C-101B-9397-08002B2CF9AE}" pid="3" name="ArticulatePath">
    <vt:lpwstr>E-DOCS-#5626574-v3A-Regulating_Innovative_Nuclear_Technologies (1)</vt:lpwstr>
  </property>
  <property fmtid="{D5CDD505-2E9C-101B-9397-08002B2CF9AE}" pid="4" name="eDOCS AutoSave">
    <vt:lpwstr/>
  </property>
  <property fmtid="{D5CDD505-2E9C-101B-9397-08002B2CF9AE}" pid="5" name="MSIP_Label_d5725669-efcc-4cdf-ab3c-5f9e46e1a48a_Enabled">
    <vt:lpwstr>true</vt:lpwstr>
  </property>
  <property fmtid="{D5CDD505-2E9C-101B-9397-08002B2CF9AE}" pid="6" name="MSIP_Label_d5725669-efcc-4cdf-ab3c-5f9e46e1a48a_SetDate">
    <vt:lpwstr>2023-09-29T03:54:14Z</vt:lpwstr>
  </property>
  <property fmtid="{D5CDD505-2E9C-101B-9397-08002B2CF9AE}" pid="7" name="MSIP_Label_d5725669-efcc-4cdf-ab3c-5f9e46e1a48a_Method">
    <vt:lpwstr>Standard</vt:lpwstr>
  </property>
  <property fmtid="{D5CDD505-2E9C-101B-9397-08002B2CF9AE}" pid="8" name="MSIP_Label_d5725669-efcc-4cdf-ab3c-5f9e46e1a48a_Name">
    <vt:lpwstr>Unclassified - Non classifié</vt:lpwstr>
  </property>
  <property fmtid="{D5CDD505-2E9C-101B-9397-08002B2CF9AE}" pid="9" name="MSIP_Label_d5725669-efcc-4cdf-ab3c-5f9e46e1a48a_SiteId">
    <vt:lpwstr>bb89644a-48bf-49b7-8f8a-6f2519ea6bd4</vt:lpwstr>
  </property>
  <property fmtid="{D5CDD505-2E9C-101B-9397-08002B2CF9AE}" pid="10" name="MSIP_Label_d5725669-efcc-4cdf-ab3c-5f9e46e1a48a_ActionId">
    <vt:lpwstr>214b4bc8-9e07-4a03-a5a6-69ed8b3ddf7f</vt:lpwstr>
  </property>
  <property fmtid="{D5CDD505-2E9C-101B-9397-08002B2CF9AE}" pid="11" name="MSIP_Label_d5725669-efcc-4cdf-ab3c-5f9e46e1a48a_ContentBits">
    <vt:lpwstr>0</vt:lpwstr>
  </property>
</Properties>
</file>