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94" r:id="rId4"/>
    <p:sldId id="256" r:id="rId5"/>
    <p:sldId id="299" r:id="rId6"/>
    <p:sldId id="300" r:id="rId7"/>
    <p:sldId id="295" r:id="rId8"/>
    <p:sldId id="301" r:id="rId9"/>
    <p:sldId id="296" r:id="rId10"/>
    <p:sldId id="302" r:id="rId11"/>
    <p:sldId id="337" r:id="rId12"/>
    <p:sldId id="338" r:id="rId13"/>
    <p:sldId id="340" r:id="rId14"/>
    <p:sldId id="341" r:id="rId15"/>
    <p:sldId id="345" r:id="rId16"/>
    <p:sldId id="297" r:id="rId17"/>
    <p:sldId id="346" r:id="rId18"/>
    <p:sldId id="347" r:id="rId19"/>
    <p:sldId id="344" r:id="rId20"/>
    <p:sldId id="349" r:id="rId21"/>
    <p:sldId id="348" r:id="rId22"/>
    <p:sldId id="350" r:id="rId2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67144" autoAdjust="0"/>
  </p:normalViewPr>
  <p:slideViewPr>
    <p:cSldViewPr>
      <p:cViewPr varScale="1">
        <p:scale>
          <a:sx n="150" d="100"/>
          <a:sy n="150" d="100"/>
        </p:scale>
        <p:origin x="4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/>
              <a:t>Bornhoeft et al.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Methodology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F5A9-422C-EB45-9C38-CDA2D337D9D8}" type="slidenum">
              <a:rPr lang="fr-FR" smtClean="0"/>
              <a:t>10</a:t>
            </a:fld>
            <a:endParaRPr lang="fr-FR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372050B-C1FB-A58B-6DBB-737681F4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458" y="2678711"/>
            <a:ext cx="5944731" cy="964290"/>
          </a:xfrm>
          <a:prstGeom prst="rect">
            <a:avLst/>
          </a:prstGeom>
        </p:spPr>
      </p:pic>
      <p:pic>
        <p:nvPicPr>
          <p:cNvPr id="10" name="Inhaltsplatzhalter 7">
            <a:extLst>
              <a:ext uri="{FF2B5EF4-FFF2-40B4-BE49-F238E27FC236}">
                <a16:creationId xmlns:a16="http://schemas.microsoft.com/office/drawing/2014/main" id="{9121B9B6-751F-0CB9-69EA-FAD8690C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9" y="2245014"/>
            <a:ext cx="2002970" cy="1781783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4E5AACC-035E-43D1-9E10-30B1435EAB9E}"/>
              </a:ext>
            </a:extLst>
          </p:cNvPr>
          <p:cNvSpPr/>
          <p:nvPr/>
        </p:nvSpPr>
        <p:spPr>
          <a:xfrm>
            <a:off x="2217228" y="2763193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0BF2FB-0E75-2251-D0D4-F63C65150FD5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D4E117-05A7-E6BD-09F3-9016C5702723}"/>
              </a:ext>
            </a:extLst>
          </p:cNvPr>
          <p:cNvSpPr txBox="1"/>
          <p:nvPr/>
        </p:nvSpPr>
        <p:spPr>
          <a:xfrm>
            <a:off x="223656" y="3992944"/>
            <a:ext cx="1907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© NDA Nuclear Decommissioning Authority</a:t>
            </a:r>
          </a:p>
        </p:txBody>
      </p:sp>
    </p:spTree>
    <p:extLst>
      <p:ext uri="{BB962C8B-B14F-4D97-AF65-F5344CB8AC3E}">
        <p14:creationId xmlns:p14="http://schemas.microsoft.com/office/powerpoint/2010/main" val="223281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Methodology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F5A9-422C-EB45-9C38-CDA2D337D9D8}" type="slidenum">
              <a:rPr lang="fr-FR" smtClean="0"/>
              <a:t>11</a:t>
            </a:fld>
            <a:endParaRPr lang="fr-FR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372050B-C1FB-A58B-6DBB-737681F4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71" y="1512841"/>
            <a:ext cx="4452844" cy="722292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6D75615-69FA-499C-075A-9F891A45E0D5}"/>
              </a:ext>
            </a:extLst>
          </p:cNvPr>
          <p:cNvSpPr/>
          <p:nvPr/>
        </p:nvSpPr>
        <p:spPr>
          <a:xfrm rot="5400000">
            <a:off x="4332792" y="2220458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F10345-B848-1906-56D2-AE384B1E87D7}"/>
              </a:ext>
            </a:extLst>
          </p:cNvPr>
          <p:cNvSpPr/>
          <p:nvPr/>
        </p:nvSpPr>
        <p:spPr>
          <a:xfrm>
            <a:off x="2622784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2CDB7B-1590-14F3-3ADF-9501702DB3AA}"/>
              </a:ext>
            </a:extLst>
          </p:cNvPr>
          <p:cNvSpPr/>
          <p:nvPr/>
        </p:nvSpPr>
        <p:spPr>
          <a:xfrm>
            <a:off x="3609362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BFC67FC-6A5C-8D47-41C2-C678D26FF26B}"/>
              </a:ext>
            </a:extLst>
          </p:cNvPr>
          <p:cNvSpPr/>
          <p:nvPr/>
        </p:nvSpPr>
        <p:spPr>
          <a:xfrm>
            <a:off x="2622784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9B5C314-2F5D-2E16-B10A-A1483EEE5D21}"/>
              </a:ext>
            </a:extLst>
          </p:cNvPr>
          <p:cNvSpPr/>
          <p:nvPr/>
        </p:nvSpPr>
        <p:spPr>
          <a:xfrm>
            <a:off x="3609362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pic>
        <p:nvPicPr>
          <p:cNvPr id="19" name="Inhaltsplatzhalter 7">
            <a:extLst>
              <a:ext uri="{FF2B5EF4-FFF2-40B4-BE49-F238E27FC236}">
                <a16:creationId xmlns:a16="http://schemas.microsoft.com/office/drawing/2014/main" id="{24F9288F-6B7D-EACD-0303-28B94DBA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9" y="2245014"/>
            <a:ext cx="2002970" cy="1781783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4E5AACC-035E-43D1-9E10-30B1435EAB9E}"/>
              </a:ext>
            </a:extLst>
          </p:cNvPr>
          <p:cNvSpPr/>
          <p:nvPr/>
        </p:nvSpPr>
        <p:spPr>
          <a:xfrm rot="19548472">
            <a:off x="1822133" y="1992271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6841D94-89F3-1B69-1E5D-A25FB939028F}"/>
              </a:ext>
            </a:extLst>
          </p:cNvPr>
          <p:cNvSpPr/>
          <p:nvPr/>
        </p:nvSpPr>
        <p:spPr>
          <a:xfrm>
            <a:off x="2621298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Predisposal options for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170D11E-0C7B-DDA3-B5B7-D14041C8CE7C}"/>
              </a:ext>
            </a:extLst>
          </p:cNvPr>
          <p:cNvSpPr/>
          <p:nvPr/>
        </p:nvSpPr>
        <p:spPr>
          <a:xfrm>
            <a:off x="4704740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078AE8-C292-3C9E-E248-67009A78B25C}"/>
              </a:ext>
            </a:extLst>
          </p:cNvPr>
          <p:cNvSpPr/>
          <p:nvPr/>
        </p:nvSpPr>
        <p:spPr>
          <a:xfrm>
            <a:off x="5691317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C930B05-C72B-DAA2-A7E0-E6DBA5217060}"/>
              </a:ext>
            </a:extLst>
          </p:cNvPr>
          <p:cNvSpPr/>
          <p:nvPr/>
        </p:nvSpPr>
        <p:spPr>
          <a:xfrm>
            <a:off x="4704740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417DC2-6BC3-8134-601B-E062EDEC950D}"/>
              </a:ext>
            </a:extLst>
          </p:cNvPr>
          <p:cNvSpPr/>
          <p:nvPr/>
        </p:nvSpPr>
        <p:spPr>
          <a:xfrm>
            <a:off x="5691317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C348EE6-8677-B2E4-D84F-918BD453D4B9}"/>
              </a:ext>
            </a:extLst>
          </p:cNvPr>
          <p:cNvSpPr/>
          <p:nvPr/>
        </p:nvSpPr>
        <p:spPr>
          <a:xfrm>
            <a:off x="4703254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Disposal options for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3D9461D-5A82-08F5-67FF-29BBB43CEFEB}"/>
              </a:ext>
            </a:extLst>
          </p:cNvPr>
          <p:cNvSpPr/>
          <p:nvPr/>
        </p:nvSpPr>
        <p:spPr>
          <a:xfrm>
            <a:off x="2787493" y="4369704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C8DA0CC9-ABCC-6F59-73C1-AB34F4A14C4A}"/>
              </a:ext>
            </a:extLst>
          </p:cNvPr>
          <p:cNvSpPr/>
          <p:nvPr/>
        </p:nvSpPr>
        <p:spPr>
          <a:xfrm>
            <a:off x="4872548" y="4391365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1B4E25D-35E5-3C4F-8DAD-1CADC0884F5F}"/>
              </a:ext>
            </a:extLst>
          </p:cNvPr>
          <p:cNvSpPr/>
          <p:nvPr/>
        </p:nvSpPr>
        <p:spPr>
          <a:xfrm>
            <a:off x="3245905" y="4373425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D9.21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0482FC9-E5A4-92FD-70CA-B95AD546F6DA}"/>
              </a:ext>
            </a:extLst>
          </p:cNvPr>
          <p:cNvSpPr/>
          <p:nvPr/>
        </p:nvSpPr>
        <p:spPr>
          <a:xfrm>
            <a:off x="5327860" y="4372113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FCC7F26-B1A2-74B0-0C18-05A80FD04BB9}"/>
              </a:ext>
            </a:extLst>
          </p:cNvPr>
          <p:cNvSpPr txBox="1"/>
          <p:nvPr/>
        </p:nvSpPr>
        <p:spPr>
          <a:xfrm>
            <a:off x="4311068" y="2573512"/>
            <a:ext cx="952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Workshops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E12A10-BFC2-D7FF-BEA8-75B28B983539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4269CED-A6A2-B909-3D27-87235B5CBE82}"/>
              </a:ext>
            </a:extLst>
          </p:cNvPr>
          <p:cNvSpPr txBox="1"/>
          <p:nvPr/>
        </p:nvSpPr>
        <p:spPr>
          <a:xfrm>
            <a:off x="223656" y="3992944"/>
            <a:ext cx="1907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© NDA Nuclear Decommissioning Authority</a:t>
            </a:r>
          </a:p>
        </p:txBody>
      </p:sp>
    </p:spTree>
    <p:extLst>
      <p:ext uri="{BB962C8B-B14F-4D97-AF65-F5344CB8AC3E}">
        <p14:creationId xmlns:p14="http://schemas.microsoft.com/office/powerpoint/2010/main" val="282982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Methodology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F5A9-422C-EB45-9C38-CDA2D337D9D8}" type="slidenum">
              <a:rPr lang="fr-FR" smtClean="0"/>
              <a:t>12</a:t>
            </a:fld>
            <a:endParaRPr lang="fr-FR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372050B-C1FB-A58B-6DBB-737681F4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71" y="1512841"/>
            <a:ext cx="4452844" cy="722292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6D75615-69FA-499C-075A-9F891A45E0D5}"/>
              </a:ext>
            </a:extLst>
          </p:cNvPr>
          <p:cNvSpPr/>
          <p:nvPr/>
        </p:nvSpPr>
        <p:spPr>
          <a:xfrm rot="5400000">
            <a:off x="4332792" y="2220458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F10345-B848-1906-56D2-AE384B1E87D7}"/>
              </a:ext>
            </a:extLst>
          </p:cNvPr>
          <p:cNvSpPr/>
          <p:nvPr/>
        </p:nvSpPr>
        <p:spPr>
          <a:xfrm>
            <a:off x="2622784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2CDB7B-1590-14F3-3ADF-9501702DB3AA}"/>
              </a:ext>
            </a:extLst>
          </p:cNvPr>
          <p:cNvSpPr/>
          <p:nvPr/>
        </p:nvSpPr>
        <p:spPr>
          <a:xfrm>
            <a:off x="3609362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BFC67FC-6A5C-8D47-41C2-C678D26FF26B}"/>
              </a:ext>
            </a:extLst>
          </p:cNvPr>
          <p:cNvSpPr/>
          <p:nvPr/>
        </p:nvSpPr>
        <p:spPr>
          <a:xfrm>
            <a:off x="2622784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9B5C314-2F5D-2E16-B10A-A1483EEE5D21}"/>
              </a:ext>
            </a:extLst>
          </p:cNvPr>
          <p:cNvSpPr/>
          <p:nvPr/>
        </p:nvSpPr>
        <p:spPr>
          <a:xfrm>
            <a:off x="3609362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pic>
        <p:nvPicPr>
          <p:cNvPr id="19" name="Inhaltsplatzhalter 7">
            <a:extLst>
              <a:ext uri="{FF2B5EF4-FFF2-40B4-BE49-F238E27FC236}">
                <a16:creationId xmlns:a16="http://schemas.microsoft.com/office/drawing/2014/main" id="{24F9288F-6B7D-EACD-0303-28B94DBA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9" y="2245014"/>
            <a:ext cx="2002970" cy="1781783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4E5AACC-035E-43D1-9E10-30B1435EAB9E}"/>
              </a:ext>
            </a:extLst>
          </p:cNvPr>
          <p:cNvSpPr/>
          <p:nvPr/>
        </p:nvSpPr>
        <p:spPr>
          <a:xfrm rot="19548472">
            <a:off x="1822133" y="1992271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6841D94-89F3-1B69-1E5D-A25FB939028F}"/>
              </a:ext>
            </a:extLst>
          </p:cNvPr>
          <p:cNvSpPr/>
          <p:nvPr/>
        </p:nvSpPr>
        <p:spPr>
          <a:xfrm>
            <a:off x="2621298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Predisposal options for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170D11E-0C7B-DDA3-B5B7-D14041C8CE7C}"/>
              </a:ext>
            </a:extLst>
          </p:cNvPr>
          <p:cNvSpPr/>
          <p:nvPr/>
        </p:nvSpPr>
        <p:spPr>
          <a:xfrm>
            <a:off x="4704740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078AE8-C292-3C9E-E248-67009A78B25C}"/>
              </a:ext>
            </a:extLst>
          </p:cNvPr>
          <p:cNvSpPr/>
          <p:nvPr/>
        </p:nvSpPr>
        <p:spPr>
          <a:xfrm>
            <a:off x="5691317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C930B05-C72B-DAA2-A7E0-E6DBA5217060}"/>
              </a:ext>
            </a:extLst>
          </p:cNvPr>
          <p:cNvSpPr/>
          <p:nvPr/>
        </p:nvSpPr>
        <p:spPr>
          <a:xfrm>
            <a:off x="4704740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417DC2-6BC3-8134-601B-E062EDEC950D}"/>
              </a:ext>
            </a:extLst>
          </p:cNvPr>
          <p:cNvSpPr/>
          <p:nvPr/>
        </p:nvSpPr>
        <p:spPr>
          <a:xfrm>
            <a:off x="5691317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C348EE6-8677-B2E4-D84F-918BD453D4B9}"/>
              </a:ext>
            </a:extLst>
          </p:cNvPr>
          <p:cNvSpPr/>
          <p:nvPr/>
        </p:nvSpPr>
        <p:spPr>
          <a:xfrm>
            <a:off x="4703254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Disposal options for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3D9461D-5A82-08F5-67FF-29BBB43CEFEB}"/>
              </a:ext>
            </a:extLst>
          </p:cNvPr>
          <p:cNvSpPr/>
          <p:nvPr/>
        </p:nvSpPr>
        <p:spPr>
          <a:xfrm>
            <a:off x="2787493" y="4369704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C8DA0CC9-ABCC-6F59-73C1-AB34F4A14C4A}"/>
              </a:ext>
            </a:extLst>
          </p:cNvPr>
          <p:cNvSpPr/>
          <p:nvPr/>
        </p:nvSpPr>
        <p:spPr>
          <a:xfrm>
            <a:off x="4872548" y="4391365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1B4E25D-35E5-3C4F-8DAD-1CADC0884F5F}"/>
              </a:ext>
            </a:extLst>
          </p:cNvPr>
          <p:cNvSpPr/>
          <p:nvPr/>
        </p:nvSpPr>
        <p:spPr>
          <a:xfrm>
            <a:off x="3245905" y="4373425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D9.21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0482FC9-E5A4-92FD-70CA-B95AD546F6DA}"/>
              </a:ext>
            </a:extLst>
          </p:cNvPr>
          <p:cNvSpPr/>
          <p:nvPr/>
        </p:nvSpPr>
        <p:spPr>
          <a:xfrm>
            <a:off x="5327860" y="4372113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DC1432-3913-8500-0E6E-E845F6013C21}"/>
              </a:ext>
            </a:extLst>
          </p:cNvPr>
          <p:cNvSpPr/>
          <p:nvPr/>
        </p:nvSpPr>
        <p:spPr>
          <a:xfrm>
            <a:off x="4782651" y="4263270"/>
            <a:ext cx="1238639" cy="559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D684827-A80B-82DB-DA7A-6937AA834B76}"/>
              </a:ext>
            </a:extLst>
          </p:cNvPr>
          <p:cNvSpPr/>
          <p:nvPr/>
        </p:nvSpPr>
        <p:spPr>
          <a:xfrm>
            <a:off x="2738249" y="4301739"/>
            <a:ext cx="1238639" cy="559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AE3FDB6-292D-07B6-01CE-4F92F4947FBC}"/>
              </a:ext>
            </a:extLst>
          </p:cNvPr>
          <p:cNvSpPr/>
          <p:nvPr/>
        </p:nvSpPr>
        <p:spPr>
          <a:xfrm>
            <a:off x="4625142" y="3829836"/>
            <a:ext cx="1032400" cy="4094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432F590-B020-D62B-DD99-E4B814F0E7D2}"/>
              </a:ext>
            </a:extLst>
          </p:cNvPr>
          <p:cNvSpPr/>
          <p:nvPr/>
        </p:nvSpPr>
        <p:spPr>
          <a:xfrm>
            <a:off x="2546733" y="3817992"/>
            <a:ext cx="1032400" cy="4094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37731D92-F79A-588F-2EB1-1199CB02902F}"/>
              </a:ext>
            </a:extLst>
          </p:cNvPr>
          <p:cNvSpPr/>
          <p:nvPr/>
        </p:nvSpPr>
        <p:spPr>
          <a:xfrm>
            <a:off x="6877031" y="3435068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ABED73D-8C9C-FD4A-50EF-EA7D4F2E6760}"/>
              </a:ext>
            </a:extLst>
          </p:cNvPr>
          <p:cNvSpPr/>
          <p:nvPr/>
        </p:nvSpPr>
        <p:spPr>
          <a:xfrm>
            <a:off x="7659535" y="3280823"/>
            <a:ext cx="1024220" cy="109802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Paper</a:t>
            </a:r>
          </a:p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IAEA </a:t>
            </a:r>
            <a:r>
              <a:rPr lang="en-GB" sz="1350" dirty="0" err="1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SnS</a:t>
            </a:r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 2023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92B51A-1ED5-E23F-EDFE-D451936497B9}"/>
              </a:ext>
            </a:extLst>
          </p:cNvPr>
          <p:cNvSpPr txBox="1"/>
          <p:nvPr/>
        </p:nvSpPr>
        <p:spPr>
          <a:xfrm>
            <a:off x="4311068" y="2573512"/>
            <a:ext cx="952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Workshops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087D2BA-53AA-0A7C-B1F3-2E3C9EB68112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70395E5-01D7-71CD-9D6A-58D86D783439}"/>
              </a:ext>
            </a:extLst>
          </p:cNvPr>
          <p:cNvSpPr txBox="1"/>
          <p:nvPr/>
        </p:nvSpPr>
        <p:spPr>
          <a:xfrm>
            <a:off x="223656" y="3992944"/>
            <a:ext cx="1907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© NDA Nuclear Decommissioning Authority</a:t>
            </a:r>
          </a:p>
        </p:txBody>
      </p:sp>
    </p:spTree>
    <p:extLst>
      <p:ext uri="{BB962C8B-B14F-4D97-AF65-F5344CB8AC3E}">
        <p14:creationId xmlns:p14="http://schemas.microsoft.com/office/powerpoint/2010/main" val="45165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Methodology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F5A9-422C-EB45-9C38-CDA2D337D9D8}" type="slidenum">
              <a:rPr lang="fr-FR" smtClean="0"/>
              <a:t>13</a:t>
            </a:fld>
            <a:endParaRPr lang="fr-FR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372050B-C1FB-A58B-6DBB-737681F4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71" y="1512841"/>
            <a:ext cx="4452844" cy="722292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6D75615-69FA-499C-075A-9F891A45E0D5}"/>
              </a:ext>
            </a:extLst>
          </p:cNvPr>
          <p:cNvSpPr/>
          <p:nvPr/>
        </p:nvSpPr>
        <p:spPr>
          <a:xfrm rot="5400000">
            <a:off x="4332792" y="2220458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F10345-B848-1906-56D2-AE384B1E87D7}"/>
              </a:ext>
            </a:extLst>
          </p:cNvPr>
          <p:cNvSpPr/>
          <p:nvPr/>
        </p:nvSpPr>
        <p:spPr>
          <a:xfrm>
            <a:off x="2622784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2CDB7B-1590-14F3-3ADF-9501702DB3AA}"/>
              </a:ext>
            </a:extLst>
          </p:cNvPr>
          <p:cNvSpPr/>
          <p:nvPr/>
        </p:nvSpPr>
        <p:spPr>
          <a:xfrm>
            <a:off x="3609362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BFC67FC-6A5C-8D47-41C2-C678D26FF26B}"/>
              </a:ext>
            </a:extLst>
          </p:cNvPr>
          <p:cNvSpPr/>
          <p:nvPr/>
        </p:nvSpPr>
        <p:spPr>
          <a:xfrm>
            <a:off x="2622784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9B5C314-2F5D-2E16-B10A-A1483EEE5D21}"/>
              </a:ext>
            </a:extLst>
          </p:cNvPr>
          <p:cNvSpPr/>
          <p:nvPr/>
        </p:nvSpPr>
        <p:spPr>
          <a:xfrm>
            <a:off x="3609362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pic>
        <p:nvPicPr>
          <p:cNvPr id="19" name="Inhaltsplatzhalter 7">
            <a:extLst>
              <a:ext uri="{FF2B5EF4-FFF2-40B4-BE49-F238E27FC236}">
                <a16:creationId xmlns:a16="http://schemas.microsoft.com/office/drawing/2014/main" id="{24F9288F-6B7D-EACD-0303-28B94DBA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9" y="2245014"/>
            <a:ext cx="2002970" cy="1781783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4E5AACC-035E-43D1-9E10-30B1435EAB9E}"/>
              </a:ext>
            </a:extLst>
          </p:cNvPr>
          <p:cNvSpPr/>
          <p:nvPr/>
        </p:nvSpPr>
        <p:spPr>
          <a:xfrm rot="19548472">
            <a:off x="1822133" y="1992271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6841D94-89F3-1B69-1E5D-A25FB939028F}"/>
              </a:ext>
            </a:extLst>
          </p:cNvPr>
          <p:cNvSpPr/>
          <p:nvPr/>
        </p:nvSpPr>
        <p:spPr>
          <a:xfrm>
            <a:off x="2621298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Predisposal options for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170D11E-0C7B-DDA3-B5B7-D14041C8CE7C}"/>
              </a:ext>
            </a:extLst>
          </p:cNvPr>
          <p:cNvSpPr/>
          <p:nvPr/>
        </p:nvSpPr>
        <p:spPr>
          <a:xfrm>
            <a:off x="4704740" y="3417097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SIERs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0078AE8-C292-3C9E-E248-67009A78B25C}"/>
              </a:ext>
            </a:extLst>
          </p:cNvPr>
          <p:cNvSpPr/>
          <p:nvPr/>
        </p:nvSpPr>
        <p:spPr>
          <a:xfrm>
            <a:off x="5691317" y="3417096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DSRS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C930B05-C72B-DAA2-A7E0-E6DBA5217060}"/>
              </a:ext>
            </a:extLst>
          </p:cNvPr>
          <p:cNvSpPr/>
          <p:nvPr/>
        </p:nvSpPr>
        <p:spPr>
          <a:xfrm>
            <a:off x="4704740" y="3836994"/>
            <a:ext cx="909498" cy="372190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Metals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F417DC2-6BC3-8134-601B-E062EDEC950D}"/>
              </a:ext>
            </a:extLst>
          </p:cNvPr>
          <p:cNvSpPr/>
          <p:nvPr/>
        </p:nvSpPr>
        <p:spPr>
          <a:xfrm>
            <a:off x="5691317" y="3836993"/>
            <a:ext cx="909498" cy="372189"/>
          </a:xfrm>
          <a:prstGeom prst="rect">
            <a:avLst/>
          </a:prstGeom>
          <a:solidFill>
            <a:srgbClr val="2E5587"/>
          </a:solidFill>
          <a:ln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Concrete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C348EE6-8677-B2E4-D84F-918BD453D4B9}"/>
              </a:ext>
            </a:extLst>
          </p:cNvPr>
          <p:cNvSpPr/>
          <p:nvPr/>
        </p:nvSpPr>
        <p:spPr>
          <a:xfrm>
            <a:off x="4703254" y="3064408"/>
            <a:ext cx="1897562" cy="295832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Disposal options for</a:t>
            </a: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A3D9461D-5A82-08F5-67FF-29BBB43CEFEB}"/>
              </a:ext>
            </a:extLst>
          </p:cNvPr>
          <p:cNvSpPr/>
          <p:nvPr/>
        </p:nvSpPr>
        <p:spPr>
          <a:xfrm>
            <a:off x="2787493" y="4369704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C8DA0CC9-ABCC-6F59-73C1-AB34F4A14C4A}"/>
              </a:ext>
            </a:extLst>
          </p:cNvPr>
          <p:cNvSpPr/>
          <p:nvPr/>
        </p:nvSpPr>
        <p:spPr>
          <a:xfrm>
            <a:off x="4872548" y="4391365"/>
            <a:ext cx="290040" cy="252274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1B4E25D-35E5-3C4F-8DAD-1CADC0884F5F}"/>
              </a:ext>
            </a:extLst>
          </p:cNvPr>
          <p:cNvSpPr/>
          <p:nvPr/>
        </p:nvSpPr>
        <p:spPr>
          <a:xfrm>
            <a:off x="3245905" y="4373425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D9.21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0482FC9-E5A4-92FD-70CA-B95AD546F6DA}"/>
              </a:ext>
            </a:extLst>
          </p:cNvPr>
          <p:cNvSpPr/>
          <p:nvPr/>
        </p:nvSpPr>
        <p:spPr>
          <a:xfrm>
            <a:off x="5327860" y="4372113"/>
            <a:ext cx="648347" cy="29083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D9.22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DC1432-3913-8500-0E6E-E845F6013C21}"/>
              </a:ext>
            </a:extLst>
          </p:cNvPr>
          <p:cNvSpPr/>
          <p:nvPr/>
        </p:nvSpPr>
        <p:spPr>
          <a:xfrm>
            <a:off x="4782651" y="4263270"/>
            <a:ext cx="1238639" cy="559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D684827-A80B-82DB-DA7A-6937AA834B76}"/>
              </a:ext>
            </a:extLst>
          </p:cNvPr>
          <p:cNvSpPr/>
          <p:nvPr/>
        </p:nvSpPr>
        <p:spPr>
          <a:xfrm>
            <a:off x="2738249" y="4301739"/>
            <a:ext cx="1238639" cy="5599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AE3FDB6-292D-07B6-01CE-4F92F4947FBC}"/>
              </a:ext>
            </a:extLst>
          </p:cNvPr>
          <p:cNvSpPr/>
          <p:nvPr/>
        </p:nvSpPr>
        <p:spPr>
          <a:xfrm>
            <a:off x="4625142" y="3829836"/>
            <a:ext cx="1032400" cy="4094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432F590-B020-D62B-DD99-E4B814F0E7D2}"/>
              </a:ext>
            </a:extLst>
          </p:cNvPr>
          <p:cNvSpPr/>
          <p:nvPr/>
        </p:nvSpPr>
        <p:spPr>
          <a:xfrm>
            <a:off x="2546733" y="3817992"/>
            <a:ext cx="1032400" cy="4094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37731D92-F79A-588F-2EB1-1199CB02902F}"/>
              </a:ext>
            </a:extLst>
          </p:cNvPr>
          <p:cNvSpPr/>
          <p:nvPr/>
        </p:nvSpPr>
        <p:spPr>
          <a:xfrm>
            <a:off x="6877031" y="3435068"/>
            <a:ext cx="559965" cy="795325"/>
          </a:xfrm>
          <a:prstGeom prst="rightArrow">
            <a:avLst/>
          </a:prstGeom>
          <a:solidFill>
            <a:srgbClr val="2E5587"/>
          </a:solidFill>
          <a:ln w="57150">
            <a:solidFill>
              <a:srgbClr val="2E5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ABED73D-8C9C-FD4A-50EF-EA7D4F2E6760}"/>
              </a:ext>
            </a:extLst>
          </p:cNvPr>
          <p:cNvSpPr/>
          <p:nvPr/>
        </p:nvSpPr>
        <p:spPr>
          <a:xfrm>
            <a:off x="7659535" y="3280823"/>
            <a:ext cx="1024220" cy="1098024"/>
          </a:xfrm>
          <a:prstGeom prst="rect">
            <a:avLst/>
          </a:prstGeom>
          <a:solidFill>
            <a:srgbClr val="FCE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Paper</a:t>
            </a:r>
          </a:p>
          <a:p>
            <a:pPr algn="ctr"/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IAEA </a:t>
            </a:r>
            <a:r>
              <a:rPr lang="en-GB" sz="1350" dirty="0" err="1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SnS</a:t>
            </a:r>
            <a:r>
              <a:rPr lang="en-GB" sz="1350" dirty="0">
                <a:ln>
                  <a:solidFill>
                    <a:srgbClr val="2E5587"/>
                  </a:solidFill>
                </a:ln>
                <a:solidFill>
                  <a:srgbClr val="2E5587"/>
                </a:solidFill>
              </a:rPr>
              <a:t> 2023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92B51A-1ED5-E23F-EDFE-D451936497B9}"/>
              </a:ext>
            </a:extLst>
          </p:cNvPr>
          <p:cNvSpPr txBox="1"/>
          <p:nvPr/>
        </p:nvSpPr>
        <p:spPr>
          <a:xfrm>
            <a:off x="4255228" y="2573512"/>
            <a:ext cx="952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Workshops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087D2BA-53AA-0A7C-B1F3-2E3C9EB68112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06777D-FDCA-2C35-999B-96F541C31120}"/>
              </a:ext>
            </a:extLst>
          </p:cNvPr>
          <p:cNvSpPr/>
          <p:nvPr/>
        </p:nvSpPr>
        <p:spPr>
          <a:xfrm>
            <a:off x="3530011" y="3383752"/>
            <a:ext cx="1032400" cy="8795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733563-902C-9262-C8AC-23F0A59C0466}"/>
              </a:ext>
            </a:extLst>
          </p:cNvPr>
          <p:cNvSpPr/>
          <p:nvPr/>
        </p:nvSpPr>
        <p:spPr>
          <a:xfrm>
            <a:off x="5655904" y="3368610"/>
            <a:ext cx="1032400" cy="87951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5E7BE2C-C9C6-78CD-6416-B353CB61C7F3}"/>
              </a:ext>
            </a:extLst>
          </p:cNvPr>
          <p:cNvSpPr/>
          <p:nvPr/>
        </p:nvSpPr>
        <p:spPr>
          <a:xfrm>
            <a:off x="6785210" y="3066246"/>
            <a:ext cx="2057400" cy="161624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60A430A-D058-0E27-14B0-13B4781745D5}"/>
              </a:ext>
            </a:extLst>
          </p:cNvPr>
          <p:cNvSpPr txBox="1"/>
          <p:nvPr/>
        </p:nvSpPr>
        <p:spPr>
          <a:xfrm>
            <a:off x="223656" y="3992944"/>
            <a:ext cx="190789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© NDA Nuclear Decommissioning Authority</a:t>
            </a:r>
          </a:p>
        </p:txBody>
      </p:sp>
    </p:spTree>
    <p:extLst>
      <p:ext uri="{BB962C8B-B14F-4D97-AF65-F5344CB8AC3E}">
        <p14:creationId xmlns:p14="http://schemas.microsoft.com/office/powerpoint/2010/main" val="35848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7CD9335-0DE0-1426-9876-416745D8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A1E44C-206E-7435-FE45-DEE84DDA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759774" cy="326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Implications of predisposal route on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14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DEDABCA-31FF-C32A-057C-ED06C40ED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76" y="1908935"/>
            <a:ext cx="3867150" cy="28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7CD9335-0DE0-1426-9876-416745D8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A1E44C-206E-7435-FE45-DEE84DDA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759774" cy="326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Implications of predisposal route on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15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DEDABCA-31FF-C32A-057C-ED06C40ED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76" y="1908935"/>
            <a:ext cx="3867150" cy="285832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2DAB8C8-3042-A9BE-3507-8F0624BCBCB9}"/>
              </a:ext>
            </a:extLst>
          </p:cNvPr>
          <p:cNvSpPr/>
          <p:nvPr/>
        </p:nvSpPr>
        <p:spPr>
          <a:xfrm>
            <a:off x="3837960" y="2420754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62A697D-57F0-8272-0E03-F267A12FB454}"/>
              </a:ext>
            </a:extLst>
          </p:cNvPr>
          <p:cNvCxnSpPr>
            <a:cxnSpLocks/>
            <a:stCxn id="5" idx="6"/>
            <a:endCxn id="16" idx="1"/>
          </p:cNvCxnSpPr>
          <p:nvPr/>
        </p:nvCxnSpPr>
        <p:spPr>
          <a:xfrm flipV="1">
            <a:off x="4125992" y="2433926"/>
            <a:ext cx="1463707" cy="130844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00B8CF9-933F-7B67-F5CC-75E3D99D19D1}"/>
              </a:ext>
            </a:extLst>
          </p:cNvPr>
          <p:cNvSpPr txBox="1"/>
          <p:nvPr/>
        </p:nvSpPr>
        <p:spPr>
          <a:xfrm>
            <a:off x="5589699" y="2249260"/>
            <a:ext cx="194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Increase of volume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56B9568-4295-F137-662D-50D7F015E710}"/>
              </a:ext>
            </a:extLst>
          </p:cNvPr>
          <p:cNvSpPr/>
          <p:nvPr/>
        </p:nvSpPr>
        <p:spPr>
          <a:xfrm>
            <a:off x="3837960" y="2738914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2826ECD-33D8-2B27-3470-DF914E0A77AE}"/>
              </a:ext>
            </a:extLst>
          </p:cNvPr>
          <p:cNvCxnSpPr>
            <a:cxnSpLocks/>
            <a:stCxn id="17" idx="6"/>
            <a:endCxn id="16" idx="1"/>
          </p:cNvCxnSpPr>
          <p:nvPr/>
        </p:nvCxnSpPr>
        <p:spPr>
          <a:xfrm flipV="1">
            <a:off x="4125992" y="2433926"/>
            <a:ext cx="1463707" cy="449004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2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7CD9335-0DE0-1426-9876-416745D8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5A1E44C-206E-7435-FE45-DEE84DDA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759774" cy="326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Implications of predisposal route on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16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DEDABCA-31FF-C32A-057C-ED06C40ED7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576" y="1908935"/>
            <a:ext cx="3867150" cy="285832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2DAB8C8-3042-A9BE-3507-8F0624BCBCB9}"/>
              </a:ext>
            </a:extLst>
          </p:cNvPr>
          <p:cNvSpPr/>
          <p:nvPr/>
        </p:nvSpPr>
        <p:spPr>
          <a:xfrm>
            <a:off x="2542034" y="2427734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62A697D-57F0-8272-0E03-F267A12FB454}"/>
              </a:ext>
            </a:extLst>
          </p:cNvPr>
          <p:cNvCxnSpPr>
            <a:cxnSpLocks/>
            <a:stCxn id="5" idx="6"/>
            <a:endCxn id="16" idx="1"/>
          </p:cNvCxnSpPr>
          <p:nvPr/>
        </p:nvCxnSpPr>
        <p:spPr>
          <a:xfrm>
            <a:off x="2830066" y="2571750"/>
            <a:ext cx="2759633" cy="332733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00B8CF9-933F-7B67-F5CC-75E3D99D19D1}"/>
              </a:ext>
            </a:extLst>
          </p:cNvPr>
          <p:cNvSpPr txBox="1"/>
          <p:nvPr/>
        </p:nvSpPr>
        <p:spPr>
          <a:xfrm>
            <a:off x="5589699" y="2719817"/>
            <a:ext cx="347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Reduction of activity concentration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56B9568-4295-F137-662D-50D7F015E710}"/>
              </a:ext>
            </a:extLst>
          </p:cNvPr>
          <p:cNvSpPr/>
          <p:nvPr/>
        </p:nvSpPr>
        <p:spPr>
          <a:xfrm>
            <a:off x="3203848" y="3057047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2826ECD-33D8-2B27-3470-DF914E0A77AE}"/>
              </a:ext>
            </a:extLst>
          </p:cNvPr>
          <p:cNvCxnSpPr>
            <a:cxnSpLocks/>
            <a:stCxn id="17" idx="6"/>
            <a:endCxn id="23" idx="1"/>
          </p:cNvCxnSpPr>
          <p:nvPr/>
        </p:nvCxnSpPr>
        <p:spPr>
          <a:xfrm>
            <a:off x="3491880" y="3201063"/>
            <a:ext cx="2099707" cy="457093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86F60EEE-6A59-25E9-B2F2-E24540A02FDA}"/>
              </a:ext>
            </a:extLst>
          </p:cNvPr>
          <p:cNvSpPr/>
          <p:nvPr/>
        </p:nvSpPr>
        <p:spPr>
          <a:xfrm>
            <a:off x="3203445" y="3498416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334FEC7-EFB6-FCA1-9B4B-FE4FF56C446E}"/>
              </a:ext>
            </a:extLst>
          </p:cNvPr>
          <p:cNvSpPr/>
          <p:nvPr/>
        </p:nvSpPr>
        <p:spPr>
          <a:xfrm>
            <a:off x="3203445" y="3935026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A4B83CC-35F8-BACB-EEEB-4A7E278590F1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3491477" y="3642432"/>
            <a:ext cx="2098222" cy="15724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8142193-AFCE-4326-E87E-A2B69C5D1245}"/>
              </a:ext>
            </a:extLst>
          </p:cNvPr>
          <p:cNvCxnSpPr>
            <a:cxnSpLocks/>
            <a:stCxn id="14" idx="6"/>
            <a:endCxn id="23" idx="1"/>
          </p:cNvCxnSpPr>
          <p:nvPr/>
        </p:nvCxnSpPr>
        <p:spPr>
          <a:xfrm flipV="1">
            <a:off x="3491477" y="3658156"/>
            <a:ext cx="2100110" cy="420886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7825B941-F40F-8F1F-F080-9CE628371396}"/>
              </a:ext>
            </a:extLst>
          </p:cNvPr>
          <p:cNvSpPr txBox="1"/>
          <p:nvPr/>
        </p:nvSpPr>
        <p:spPr>
          <a:xfrm>
            <a:off x="5591587" y="3473490"/>
            <a:ext cx="213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Reduction of volume</a:t>
            </a:r>
          </a:p>
        </p:txBody>
      </p:sp>
    </p:spTree>
    <p:extLst>
      <p:ext uri="{BB962C8B-B14F-4D97-AF65-F5344CB8AC3E}">
        <p14:creationId xmlns:p14="http://schemas.microsoft.com/office/powerpoint/2010/main" val="224907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4D510D-DC08-DCCF-FD13-B460E8FE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3884540-4741-23DF-6A12-6C96ADEB6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625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Assessment of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17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5113498-E343-DD20-D483-3A7E4BE23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475" y="1884236"/>
            <a:ext cx="3867150" cy="28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6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4D510D-DC08-DCCF-FD13-B460E8FE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3884540-4741-23DF-6A12-6C96ADEB6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625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Assessment of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18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5113498-E343-DD20-D483-3A7E4BE23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475" y="1884236"/>
            <a:ext cx="3867150" cy="282757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6CA1C24-FC58-26EC-1C9B-053BE56E644D}"/>
              </a:ext>
            </a:extLst>
          </p:cNvPr>
          <p:cNvSpPr/>
          <p:nvPr/>
        </p:nvSpPr>
        <p:spPr>
          <a:xfrm>
            <a:off x="2514114" y="2716760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34DA9E4-DF86-973F-47DD-675BD6AE79AC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 flipV="1">
            <a:off x="2802146" y="2433926"/>
            <a:ext cx="2787553" cy="426850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BAE1152-7EBB-7480-CEE5-3F43CD912D14}"/>
              </a:ext>
            </a:extLst>
          </p:cNvPr>
          <p:cNvSpPr txBox="1"/>
          <p:nvPr/>
        </p:nvSpPr>
        <p:spPr>
          <a:xfrm>
            <a:off x="5589699" y="2249260"/>
            <a:ext cx="29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RN inventory easily accessible</a:t>
            </a:r>
          </a:p>
        </p:txBody>
      </p:sp>
    </p:spTree>
    <p:extLst>
      <p:ext uri="{BB962C8B-B14F-4D97-AF65-F5344CB8AC3E}">
        <p14:creationId xmlns:p14="http://schemas.microsoft.com/office/powerpoint/2010/main" val="207062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4D510D-DC08-DCCF-FD13-B460E8FE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Spent Ion Exchange Resins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3884540-4741-23DF-6A12-6C96ADEB6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625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i="1" dirty="0"/>
              <a:t>Assessment of disposal option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19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0DD281-CC34-9BB2-215B-74A76D19C01F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5113498-E343-DD20-D483-3A7E4BE233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475" y="1884236"/>
            <a:ext cx="3867150" cy="282757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6CA1C24-FC58-26EC-1C9B-053BE56E644D}"/>
              </a:ext>
            </a:extLst>
          </p:cNvPr>
          <p:cNvSpPr/>
          <p:nvPr/>
        </p:nvSpPr>
        <p:spPr>
          <a:xfrm>
            <a:off x="3830980" y="2715766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34DA9E4-DF86-973F-47DD-675BD6AE79AC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 flipV="1">
            <a:off x="4119012" y="2433926"/>
            <a:ext cx="1470687" cy="425856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BAE1152-7EBB-7480-CEE5-3F43CD912D14}"/>
              </a:ext>
            </a:extLst>
          </p:cNvPr>
          <p:cNvSpPr txBox="1"/>
          <p:nvPr/>
        </p:nvSpPr>
        <p:spPr>
          <a:xfrm>
            <a:off x="5589699" y="2249260"/>
            <a:ext cx="24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degree of isolation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AD45A4D-5CD1-A67C-D5E3-1501F1268AC7}"/>
              </a:ext>
            </a:extLst>
          </p:cNvPr>
          <p:cNvSpPr/>
          <p:nvPr/>
        </p:nvSpPr>
        <p:spPr>
          <a:xfrm>
            <a:off x="3830980" y="3033926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084FE9E-2A82-8FB8-DD43-226F06A98888}"/>
              </a:ext>
            </a:extLst>
          </p:cNvPr>
          <p:cNvSpPr/>
          <p:nvPr/>
        </p:nvSpPr>
        <p:spPr>
          <a:xfrm>
            <a:off x="3830980" y="3360045"/>
            <a:ext cx="288032" cy="2880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3DF900B-D21F-2F8A-79E8-80D603676047}"/>
              </a:ext>
            </a:extLst>
          </p:cNvPr>
          <p:cNvCxnSpPr>
            <a:cxnSpLocks/>
            <a:stCxn id="7" idx="6"/>
            <a:endCxn id="13" idx="1"/>
          </p:cNvCxnSpPr>
          <p:nvPr/>
        </p:nvCxnSpPr>
        <p:spPr>
          <a:xfrm flipV="1">
            <a:off x="4119012" y="2433926"/>
            <a:ext cx="1470687" cy="744016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F664309-ACF5-4B92-8E19-B7B9E1B415CD}"/>
              </a:ext>
            </a:extLst>
          </p:cNvPr>
          <p:cNvCxnSpPr>
            <a:cxnSpLocks/>
            <a:stCxn id="9" idx="6"/>
            <a:endCxn id="13" idx="1"/>
          </p:cNvCxnSpPr>
          <p:nvPr/>
        </p:nvCxnSpPr>
        <p:spPr>
          <a:xfrm flipV="1">
            <a:off x="4119012" y="2433926"/>
            <a:ext cx="1470687" cy="1070135"/>
          </a:xfrm>
          <a:prstGeom prst="straightConnector1">
            <a:avLst/>
          </a:prstGeom>
          <a:ln w="25400" cmpd="sng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7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RADIOACTIVE WASTE MANAGEMENT FOR SMALL</a:t>
            </a:r>
            <a:br>
              <a:rPr lang="en-US" sz="4000" dirty="0"/>
            </a:br>
            <a:r>
              <a:rPr lang="en-US" sz="4000" dirty="0"/>
              <a:t>AMOUNTS OF WASTE</a:t>
            </a:r>
            <a:endParaRPr lang="en-AT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 from the EURAD ROUTES Project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64A762-4CEF-BF4A-F951-8636ECE1F74B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81B1D-5AE9-5A85-217E-CA69FF5D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B861FB-AA91-B658-57EE-2BFED373D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Contact: MarieCharlotte.Bornhoeft@dmt-group.com</a:t>
            </a:r>
          </a:p>
          <a:p>
            <a:r>
              <a:rPr lang="en-GB" dirty="0"/>
              <a:t>EURAD Webpage: https://www.ejp-eurad.eu/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DFAB9A-E17F-884B-51D2-20723EEB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2E8E07-88DA-04DB-DEF4-425FC194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20</a:t>
            </a:fld>
            <a:endParaRPr lang="en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BB7A5-DF6D-CA83-0768-E1B8827748D8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8683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39504-951F-7DE9-289C-E9B0F9E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9DA3D-FB79-15F8-DE5C-BF0B8F44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EURAD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ROUTES Work Package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Evaluation of Possible Waste Management Solutions for Small Inventory Member States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3DE29-481B-4853-D0E2-2097A39D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BF41DD-1EA3-7269-10EA-34A307B5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3</a:t>
            </a:fld>
            <a:endParaRPr lang="en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0E3DDC-39B4-877D-FBA9-3CABA9157859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787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0FD2B-E152-8438-0C62-0C3DE7AE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EURAD Project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895E61-29F1-1332-897B-53C5A0FB0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European Joint Programme on Radioactive Waste Management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BA838-B33C-907D-1632-7BE6A680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99C80-ADC8-CD1F-1513-B72228DA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4</a:t>
            </a:fld>
            <a:endParaRPr lang="en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F739C5-98B5-C48A-5838-75F08B606521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1923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– European Joint Programme on </a:t>
            </a:r>
            <a:r>
              <a:rPr lang="de-DE" dirty="0" err="1"/>
              <a:t>Radioactive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Management (EURAD)</a:t>
            </a:r>
            <a:endParaRPr lang="en-AT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BF2F085C-1430-B276-ADAA-60A2E2C29A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2520" y="1545309"/>
            <a:ext cx="3792041" cy="2139881"/>
          </a:xfrm>
          <a:prstGeom prst="rect">
            <a:avLst/>
          </a:prstGeo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2788F1F-9B06-D9C1-575A-203C51251D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EURAD shall support the implementation of the Waste Directive in EU Member-States</a:t>
            </a:r>
          </a:p>
          <a:p>
            <a:pPr lvl="1"/>
            <a:r>
              <a:rPr lang="en-US" sz="1600" dirty="0"/>
              <a:t>RD&amp;D activities </a:t>
            </a:r>
            <a:r>
              <a:rPr lang="en-US" sz="1500" dirty="0"/>
              <a:t>(10 WPs)</a:t>
            </a:r>
          </a:p>
          <a:p>
            <a:pPr lvl="1"/>
            <a:r>
              <a:rPr lang="en-US" sz="1600" dirty="0"/>
              <a:t>Strategic Studies </a:t>
            </a:r>
            <a:r>
              <a:rPr lang="en-US" sz="1500" dirty="0"/>
              <a:t>(2 WPs)</a:t>
            </a:r>
          </a:p>
          <a:p>
            <a:pPr lvl="1"/>
            <a:r>
              <a:rPr lang="en-US" sz="1600" dirty="0"/>
              <a:t>Knowledge Management </a:t>
            </a:r>
            <a:r>
              <a:rPr lang="en-US" sz="1500" dirty="0"/>
              <a:t>(1 WP)</a:t>
            </a:r>
          </a:p>
          <a:p>
            <a:pPr lvl="1"/>
            <a:r>
              <a:rPr lang="en-US" sz="1600" dirty="0"/>
              <a:t>Interaction with Civil Society </a:t>
            </a:r>
            <a:r>
              <a:rPr lang="en-US" sz="1500" dirty="0"/>
              <a:t>(1 WP)</a:t>
            </a:r>
          </a:p>
          <a:p>
            <a:r>
              <a:rPr lang="en-US" sz="2000" dirty="0"/>
              <a:t>EURAD includes</a:t>
            </a:r>
          </a:p>
          <a:p>
            <a:pPr lvl="1"/>
            <a:r>
              <a:rPr lang="en-US" sz="1800" dirty="0"/>
              <a:t>Waste Management </a:t>
            </a:r>
            <a:r>
              <a:rPr lang="en-US" sz="1800" dirty="0" err="1"/>
              <a:t>Organisations</a:t>
            </a:r>
            <a:r>
              <a:rPr lang="en-US" sz="1800" dirty="0"/>
              <a:t> (WMOs)</a:t>
            </a:r>
          </a:p>
          <a:p>
            <a:pPr lvl="1"/>
            <a:r>
              <a:rPr lang="en-GB" sz="1800" dirty="0"/>
              <a:t>Technical Support Organisations (TSOs)</a:t>
            </a:r>
          </a:p>
          <a:p>
            <a:pPr lvl="1"/>
            <a:r>
              <a:rPr lang="en-GB" sz="1800" dirty="0"/>
              <a:t>Research Entities (REs)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5</a:t>
            </a:fld>
            <a:endParaRPr lang="en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1756E7-13D0-297D-E679-8CD716EED1CE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4" name="Inhaltsplatzhalter 11">
            <a:extLst>
              <a:ext uri="{FF2B5EF4-FFF2-40B4-BE49-F238E27FC236}">
                <a16:creationId xmlns:a16="http://schemas.microsoft.com/office/drawing/2014/main" id="{6378A61F-4F44-27D9-4F83-640ABAFB3A72}"/>
              </a:ext>
            </a:extLst>
          </p:cNvPr>
          <p:cNvSpPr txBox="1">
            <a:spLocks/>
          </p:cNvSpPr>
          <p:nvPr/>
        </p:nvSpPr>
        <p:spPr>
          <a:xfrm>
            <a:off x="666204" y="4011910"/>
            <a:ext cx="3867150" cy="62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2019 - 2024</a:t>
            </a:r>
          </a:p>
        </p:txBody>
      </p:sp>
    </p:spTree>
    <p:extLst>
      <p:ext uri="{BB962C8B-B14F-4D97-AF65-F5344CB8AC3E}">
        <p14:creationId xmlns:p14="http://schemas.microsoft.com/office/powerpoint/2010/main" val="28608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830BA-6A75-6627-BADA-5B664F60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WP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EF74C0-2898-C75C-B1D1-7094DE007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Waste Management Routes from Cradle to Grave</a:t>
            </a:r>
            <a:br>
              <a:rPr lang="en-GB" dirty="0"/>
            </a:br>
            <a:endParaRPr lang="en-GB" dirty="0"/>
          </a:p>
          <a:p>
            <a:r>
              <a:rPr lang="en-GB" i="1" dirty="0"/>
              <a:t>Work Package 9 of EURAD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CDBD1D-3440-A403-797D-37E7BED8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979BD2-A5C7-CBBE-3048-50F5A1EE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6</a:t>
            </a:fld>
            <a:endParaRPr lang="en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C419B11-3A43-DB43-A56B-D6174A8E5E91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2797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C67D8C-4A07-FB83-D667-D5CAD3D1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Waste</a:t>
            </a:r>
            <a:r>
              <a:rPr lang="de-DE" dirty="0"/>
              <a:t> Management </a:t>
            </a:r>
            <a:r>
              <a:rPr lang="de-DE" dirty="0" err="1"/>
              <a:t>Routes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Cradle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Grave (ROUTES)</a:t>
            </a:r>
            <a:endParaRPr lang="en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D332897-944D-46FF-C4AC-B168D34F10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ROUTES Objectives:</a:t>
            </a:r>
          </a:p>
          <a:p>
            <a:r>
              <a:rPr lang="en-US" dirty="0"/>
              <a:t>Share experience and knowledge on waste management routes</a:t>
            </a:r>
          </a:p>
          <a:p>
            <a:r>
              <a:rPr lang="en-US" dirty="0"/>
              <a:t>Identify safety relevant issues and their R&amp;D needs</a:t>
            </a:r>
          </a:p>
          <a:p>
            <a:r>
              <a:rPr lang="en-US" dirty="0"/>
              <a:t>Identify opportunities for collaboration between Member States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6F1884-3335-E4A1-3AB8-47697356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21CC4-31EF-539C-D547-7BC12B6C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7</a:t>
            </a:fld>
            <a:endParaRPr lang="en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381011-7EFF-787F-AABE-7252CDFAC0F6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5FD1DCE-D3F7-0881-011B-70A160D05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011910"/>
            <a:ext cx="3867150" cy="6204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35 participating organisations from 21 countries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E592B10-A6C3-8101-4629-1D737476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36" y="1149423"/>
            <a:ext cx="2575628" cy="27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84580-178A-1608-89E4-E90AF371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Evaluation of Possible Waste Management Solutions for Small Inventory Member States</a:t>
            </a:r>
            <a:endParaRPr lang="en-GB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739E3A-155E-AAD7-166E-5685E6FC1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43817F-389D-F875-CF99-9617976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en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5C27EC-1D6B-A1ED-90C4-71462679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8</a:t>
            </a:fld>
            <a:endParaRPr lang="en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D0A93E-1450-D77B-3AF8-C9BEB655508D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72034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Methodology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1366"/>
            <a:ext cx="4303390" cy="3105933"/>
          </a:xfrm>
        </p:spPr>
        <p:txBody>
          <a:bodyPr>
            <a:normAutofit/>
          </a:bodyPr>
          <a:lstStyle/>
          <a:p>
            <a:r>
              <a:rPr lang="en-GB" dirty="0"/>
              <a:t>NDA Value Framework</a:t>
            </a:r>
          </a:p>
          <a:p>
            <a:pPr lvl="1"/>
            <a:r>
              <a:rPr lang="en-GB" dirty="0"/>
              <a:t>3 pillars</a:t>
            </a:r>
          </a:p>
          <a:p>
            <a:pPr lvl="1"/>
            <a:r>
              <a:rPr lang="en-GB" dirty="0"/>
              <a:t>7 values</a:t>
            </a:r>
          </a:p>
          <a:p>
            <a:r>
              <a:rPr lang="en-GB" dirty="0"/>
              <a:t>Enabling of a comparable assessment of predisposal and disposal options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Bornhoeft et al.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F5A9-422C-EB45-9C38-CDA2D337D9D8}" type="slidenum">
              <a:rPr lang="fr-FR" smtClean="0"/>
              <a:t>9</a:t>
            </a:fld>
            <a:endParaRPr lang="fr-FR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229EC6C4-EDD4-2068-9487-64762DDD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380210"/>
            <a:ext cx="3111887" cy="276824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02DD7AB-3F94-5ADD-33D8-90AE534C7DE6}"/>
              </a:ext>
            </a:extLst>
          </p:cNvPr>
          <p:cNvSpPr txBox="1"/>
          <p:nvPr/>
        </p:nvSpPr>
        <p:spPr>
          <a:xfrm>
            <a:off x="1841040" y="4742998"/>
            <a:ext cx="5883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The results presented have been generated within the European Joint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on Radioactive Waste Management (EURAD). EURAD has received funding from the European Union’s Horizon 2020 research and innovation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Arial "/>
              </a:rPr>
              <a:t>programme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 under grant agreement No 847593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.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 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2444B31-7D4D-1055-9B84-7AB8D0FE3125}"/>
              </a:ext>
            </a:extLst>
          </p:cNvPr>
          <p:cNvSpPr txBox="1"/>
          <p:nvPr/>
        </p:nvSpPr>
        <p:spPr>
          <a:xfrm>
            <a:off x="5693827" y="4082415"/>
            <a:ext cx="21643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Arial "/>
              </a:rPr>
              <a:t>© NDA Nuclear Decommissioning Authority</a:t>
            </a:r>
          </a:p>
        </p:txBody>
      </p:sp>
    </p:spTree>
    <p:extLst>
      <p:ext uri="{BB962C8B-B14F-4D97-AF65-F5344CB8AC3E}">
        <p14:creationId xmlns:p14="http://schemas.microsoft.com/office/powerpoint/2010/main" val="139866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0</TotalTime>
  <Words>1214</Words>
  <Application>Microsoft Office PowerPoint</Application>
  <PresentationFormat>Bildschirmpräsentation (16:9)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Arial </vt:lpstr>
      <vt:lpstr>Calibri</vt:lpstr>
      <vt:lpstr>Office Theme</vt:lpstr>
      <vt:lpstr>Custom Design</vt:lpstr>
      <vt:lpstr>1_Custom Design</vt:lpstr>
      <vt:lpstr>PowerPoint-Präsentation</vt:lpstr>
      <vt:lpstr>RADIOACTIVE WASTE MANAGEMENT FOR SMALL AMOUNTS OF WASTE</vt:lpstr>
      <vt:lpstr>Agenda</vt:lpstr>
      <vt:lpstr>EURAD Project</vt:lpstr>
      <vt:lpstr>Overview – European Joint Programme on Radioactive Waste Management (EURAD)</vt:lpstr>
      <vt:lpstr>ROUTES WP</vt:lpstr>
      <vt:lpstr>Waste Management Routes from Cradle to Grave (ROUTES)</vt:lpstr>
      <vt:lpstr>Evaluation of Possible Waste Management Solutions for Small Inventory Member States</vt:lpstr>
      <vt:lpstr>Methodology</vt:lpstr>
      <vt:lpstr>Methodology</vt:lpstr>
      <vt:lpstr>Methodology</vt:lpstr>
      <vt:lpstr>Methodology</vt:lpstr>
      <vt:lpstr>Methodology</vt:lpstr>
      <vt:lpstr>Results for Spent Ion Exchange Resins</vt:lpstr>
      <vt:lpstr>Results for Spent Ion Exchange Resins</vt:lpstr>
      <vt:lpstr>Results for Spent Ion Exchange Resins</vt:lpstr>
      <vt:lpstr>Results for Spent Ion Exchange Resins</vt:lpstr>
      <vt:lpstr>Results for Spent Ion Exchange Resins</vt:lpstr>
      <vt:lpstr>Results for Spent Ion Exchange Resins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Bornhöft, Marie Charlotte Dr.</cp:lastModifiedBy>
  <cp:revision>7</cp:revision>
  <cp:lastPrinted>2015-12-18T15:27:41Z</cp:lastPrinted>
  <dcterms:created xsi:type="dcterms:W3CDTF">2023-02-20T09:28:38Z</dcterms:created>
  <dcterms:modified xsi:type="dcterms:W3CDTF">2023-10-04T13:22:23Z</dcterms:modified>
</cp:coreProperties>
</file>