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94" r:id="rId4"/>
    <p:sldId id="256" r:id="rId5"/>
    <p:sldId id="295" r:id="rId6"/>
    <p:sldId id="297" r:id="rId7"/>
    <p:sldId id="296" r:id="rId8"/>
    <p:sldId id="299" r:id="rId9"/>
    <p:sldId id="301" r:id="rId10"/>
    <p:sldId id="302" r:id="rId11"/>
    <p:sldId id="303" r:id="rId12"/>
    <p:sldId id="298" r:id="rId13"/>
    <p:sldId id="304" r:id="rId14"/>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67144" autoAdjust="0"/>
  </p:normalViewPr>
  <p:slideViewPr>
    <p:cSldViewPr>
      <p:cViewPr varScale="1">
        <p:scale>
          <a:sx n="116" d="100"/>
          <a:sy n="116" d="100"/>
        </p:scale>
        <p:origin x="1440" y="102"/>
      </p:cViewPr>
      <p:guideLst>
        <p:guide orient="horz" pos="1620"/>
        <p:guide pos="2880"/>
      </p:guideLst>
    </p:cSldViewPr>
  </p:slideViewPr>
  <p:notesTextViewPr>
    <p:cViewPr>
      <p:scale>
        <a:sx n="1" d="1"/>
        <a:sy n="1" d="1"/>
      </p:scale>
      <p:origin x="0" y="0"/>
    </p:cViewPr>
  </p:notesTextViewPr>
  <p:notesViewPr>
    <p:cSldViewPr>
      <p:cViewPr varScale="1">
        <p:scale>
          <a:sx n="89" d="100"/>
          <a:sy n="89" d="100"/>
        </p:scale>
        <p:origin x="37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03/11/2023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‹Nr.›</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57722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Taking into account the SDGs social, economic and ecological criteria (or within the framework of justification and </a:t>
            </a:r>
            <a:r>
              <a:rPr lang="en-US" dirty="0" err="1" smtClean="0"/>
              <a:t>optimisation</a:t>
            </a:r>
            <a:r>
              <a:rPr lang="en-US" dirty="0" smtClean="0"/>
              <a:t>), tolerating the discussed spatially limited exceeding of the remediation target by 1-2 </a:t>
            </a:r>
            <a:r>
              <a:rPr lang="en-US" dirty="0" err="1" smtClean="0"/>
              <a:t>mSv</a:t>
            </a:r>
            <a:r>
              <a:rPr lang="en-US" dirty="0" smtClean="0"/>
              <a:t>/a against the background of international safety standards would be a presumably obvious discretionary decision for many supervisory authorities - especially in the Global South - in view of an expected investment of €30 million to remedy the situation. </a:t>
            </a:r>
          </a:p>
          <a:p>
            <a:endParaRPr lang="de-DE" dirty="0"/>
          </a:p>
        </p:txBody>
      </p:sp>
      <p:sp>
        <p:nvSpPr>
          <p:cNvPr id="4" name="Foliennummernplatzhalter 3"/>
          <p:cNvSpPr>
            <a:spLocks noGrp="1"/>
          </p:cNvSpPr>
          <p:nvPr>
            <p:ph type="sldNum" sz="quarter" idx="10"/>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60525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Taking into account the SDGs social, economic and ecological criteria (or within the framework of justification and </a:t>
            </a:r>
            <a:r>
              <a:rPr lang="en-US" dirty="0" err="1" smtClean="0"/>
              <a:t>optimisation</a:t>
            </a:r>
            <a:r>
              <a:rPr lang="en-US" dirty="0" smtClean="0"/>
              <a:t>), tolerating the discussed spatially limited exceeding of the remediation target by 1-2 </a:t>
            </a:r>
            <a:r>
              <a:rPr lang="en-US" dirty="0" err="1" smtClean="0"/>
              <a:t>mSv</a:t>
            </a:r>
            <a:r>
              <a:rPr lang="en-US" dirty="0" smtClean="0"/>
              <a:t>/a against the background of international safety standards would be a presumably obvious discretionary decision for many supervisory authorities - especially in the Global South - in view of an expected investment of €30 million to remedy the situation. </a:t>
            </a:r>
          </a:p>
          <a:p>
            <a:endParaRPr lang="de-DE" dirty="0"/>
          </a:p>
        </p:txBody>
      </p:sp>
      <p:sp>
        <p:nvSpPr>
          <p:cNvPr id="4" name="Foliennummernplatzhalter 3"/>
          <p:cNvSpPr>
            <a:spLocks noGrp="1"/>
          </p:cNvSpPr>
          <p:nvPr>
            <p:ph type="sldNum" sz="quarter" idx="10"/>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394024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There are of course many ways to make the most of the €30 million in this respect, but let's stick to radioactive waste management safety, environmental protection and remediation. </a:t>
            </a:r>
            <a:endParaRPr lang="de-DE" dirty="0"/>
          </a:p>
        </p:txBody>
      </p:sp>
      <p:sp>
        <p:nvSpPr>
          <p:cNvPr id="4" name="Foliennummernplatzhalter 3"/>
          <p:cNvSpPr>
            <a:spLocks noGrp="1"/>
          </p:cNvSpPr>
          <p:nvPr>
            <p:ph type="sldNum" sz="quarter" idx="10"/>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33700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11/03/2023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‹Nr.›</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11/03/2023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‹Nr.›</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11/03/2023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‹Nr.›</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11/03/2023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‹Nr.›</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11/03/2023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‹Nr.›</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11/03/2023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‹Nr.›</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11/03/2023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‹Nr.›</a:t>
            </a:fld>
            <a:endParaRPr lang="en-A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‹Nr.›</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11/03/2023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‹Nr.›</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11/03/2023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‹Nr.›</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0" y="0"/>
            <a:ext cx="7886700" cy="993775"/>
          </a:xfrm>
        </p:spPr>
        <p:txBody>
          <a:bodyPr/>
          <a:lstStyle/>
          <a:p>
            <a:r>
              <a:rPr lang="en-US" dirty="0"/>
              <a:t>So what are the implications of this matter in the interplay of safety and sustainability? </a:t>
            </a:r>
            <a:endParaRPr lang="en-AT" dirty="0"/>
          </a:p>
        </p:txBody>
      </p:sp>
      <p:sp>
        <p:nvSpPr>
          <p:cNvPr id="2" name="Rechteck 1"/>
          <p:cNvSpPr/>
          <p:nvPr/>
        </p:nvSpPr>
        <p:spPr>
          <a:xfrm>
            <a:off x="171450" y="1203598"/>
            <a:ext cx="8801744" cy="3447098"/>
          </a:xfrm>
          <a:prstGeom prst="rect">
            <a:avLst/>
          </a:prstGeom>
        </p:spPr>
        <p:txBody>
          <a:bodyPr wrap="square">
            <a:spAutoFit/>
          </a:bodyPr>
          <a:lstStyle/>
          <a:p>
            <a:pPr>
              <a:spcBef>
                <a:spcPts val="600"/>
              </a:spcBef>
              <a:spcAft>
                <a:spcPts val="600"/>
              </a:spcAft>
            </a:pPr>
            <a:r>
              <a:rPr lang="en-US" b="1" dirty="0"/>
              <a:t>SDG 10 calls for reducing inequalities, including target 10.b, by promoting official development assistance and financial flows to countries where the need is greatest, especially to least developed countries in line with their national plans and </a:t>
            </a:r>
            <a:r>
              <a:rPr lang="en-US" b="1" dirty="0" err="1"/>
              <a:t>programmes</a:t>
            </a:r>
            <a:r>
              <a:rPr lang="en-US" b="1" dirty="0"/>
              <a:t>. </a:t>
            </a:r>
            <a:endParaRPr lang="en-US" b="1" dirty="0" smtClean="0"/>
          </a:p>
          <a:p>
            <a:pPr marL="285750" indent="-285750">
              <a:spcBef>
                <a:spcPts val="600"/>
              </a:spcBef>
              <a:spcAft>
                <a:spcPts val="600"/>
              </a:spcAft>
              <a:buFont typeface="Arial" panose="020B0604020202020204" pitchFamily="34" charset="0"/>
              <a:buChar char="•"/>
            </a:pPr>
            <a:r>
              <a:rPr lang="en-US" dirty="0" smtClean="0"/>
              <a:t>€</a:t>
            </a:r>
            <a:r>
              <a:rPr lang="en-US" dirty="0"/>
              <a:t>30 million would cover approximately 75% of the funds currently still needed to clean up two uranium legacy sites (including </a:t>
            </a:r>
            <a:r>
              <a:rPr lang="en-US" dirty="0" err="1"/>
              <a:t>Degmay</a:t>
            </a:r>
            <a:r>
              <a:rPr lang="en-US" dirty="0"/>
              <a:t> - the largest </a:t>
            </a:r>
            <a:r>
              <a:rPr lang="en-US" dirty="0" err="1"/>
              <a:t>unremediated</a:t>
            </a:r>
            <a:r>
              <a:rPr lang="en-US" dirty="0"/>
              <a:t> uranium mill tailings pond  in Central Asia) in Tajikistan under the EBRD/EU international multi-donor funded </a:t>
            </a:r>
            <a:r>
              <a:rPr lang="en-US" dirty="0" err="1"/>
              <a:t>Envirionmental</a:t>
            </a:r>
            <a:r>
              <a:rPr lang="en-US" dirty="0"/>
              <a:t> Remediation Account (ERA) </a:t>
            </a:r>
            <a:r>
              <a:rPr lang="en-US" dirty="0" err="1"/>
              <a:t>programme</a:t>
            </a:r>
            <a:r>
              <a:rPr lang="en-US" dirty="0"/>
              <a:t>. </a:t>
            </a:r>
            <a:endParaRPr lang="en-US" dirty="0" smtClean="0"/>
          </a:p>
          <a:p>
            <a:pPr marL="285750" indent="-285750">
              <a:spcBef>
                <a:spcPts val="600"/>
              </a:spcBef>
              <a:spcAft>
                <a:spcPts val="600"/>
              </a:spcAft>
              <a:buFont typeface="Arial" panose="020B0604020202020204" pitchFamily="34" charset="0"/>
              <a:buChar char="•"/>
            </a:pPr>
            <a:r>
              <a:rPr lang="en-US" dirty="0" smtClean="0"/>
              <a:t>Germany </a:t>
            </a:r>
            <a:r>
              <a:rPr lang="en-US" dirty="0"/>
              <a:t>has not yet participated in this fund, although there are good reasons for doing </a:t>
            </a:r>
            <a:r>
              <a:rPr lang="en-US" dirty="0" smtClean="0"/>
              <a:t>so. Where </a:t>
            </a:r>
            <a:r>
              <a:rPr lang="en-US" dirty="0"/>
              <a:t>to draw the line when it comes to delineating the scope of this justification and </a:t>
            </a:r>
            <a:r>
              <a:rPr lang="en-US" dirty="0" err="1"/>
              <a:t>optimisation</a:t>
            </a:r>
            <a:r>
              <a:rPr lang="en-US" dirty="0"/>
              <a:t> scenario based on </a:t>
            </a:r>
            <a:r>
              <a:rPr lang="en-US" dirty="0" smtClean="0"/>
              <a:t>this SDG, </a:t>
            </a:r>
            <a:r>
              <a:rPr lang="en-US" dirty="0"/>
              <a:t>given the imbalance between the potential benefits of a €30 million investment and the resulting moral implications as in this case?</a:t>
            </a:r>
            <a:endParaRPr lang="de-DE" dirty="0"/>
          </a:p>
        </p:txBody>
      </p:sp>
    </p:spTree>
    <p:extLst>
      <p:ext uri="{BB962C8B-B14F-4D97-AF65-F5344CB8AC3E}">
        <p14:creationId xmlns:p14="http://schemas.microsoft.com/office/powerpoint/2010/main" val="100115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1707654"/>
            <a:ext cx="8928992" cy="2185214"/>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smtClean="0"/>
              <a:t>The example illustrates </a:t>
            </a:r>
            <a:r>
              <a:rPr lang="en-US" dirty="0"/>
              <a:t>how radiation safety policy making and application can go beyond the restrictive framework of existing mandates, strategies and administrative boundaries </a:t>
            </a:r>
            <a:r>
              <a:rPr lang="en-US" b="1" dirty="0"/>
              <a:t>and bring elements of 'whole systems thinking' into the process. </a:t>
            </a:r>
            <a:endParaRPr lang="en-US" b="1" dirty="0" smtClean="0"/>
          </a:p>
          <a:p>
            <a:pPr marL="285750" indent="-285750">
              <a:spcBef>
                <a:spcPts val="600"/>
              </a:spcBef>
              <a:spcAft>
                <a:spcPts val="600"/>
              </a:spcAft>
              <a:buFont typeface="Arial" panose="020B0604020202020204" pitchFamily="34" charset="0"/>
              <a:buChar char="•"/>
            </a:pPr>
            <a:r>
              <a:rPr lang="en-US" dirty="0" smtClean="0"/>
              <a:t>The idea is to stimulate </a:t>
            </a:r>
            <a:r>
              <a:rPr lang="en-US" dirty="0"/>
              <a:t>discussion on how the philosophy of the 17 SDGS goals can be integrated into future strategies for safety-related policy and decision-making so that, in addition to safety-related goals, </a:t>
            </a:r>
            <a:r>
              <a:rPr lang="en-US" b="1" dirty="0"/>
              <a:t>safety culture also contributes </a:t>
            </a:r>
            <a:r>
              <a:rPr lang="en-US" b="1" dirty="0" smtClean="0"/>
              <a:t>appropriately </a:t>
            </a:r>
            <a:r>
              <a:rPr lang="en-US" b="1" dirty="0"/>
              <a:t>to global justice and sustainable development in line with the 2030 Agenda</a:t>
            </a:r>
            <a:r>
              <a:rPr lang="en-US" dirty="0"/>
              <a:t>.</a:t>
            </a:r>
            <a:endParaRPr lang="de-DE" dirty="0"/>
          </a:p>
        </p:txBody>
      </p:sp>
      <p:sp>
        <p:nvSpPr>
          <p:cNvPr id="3" name="Title 5">
            <a:extLst>
              <a:ext uri="{FF2B5EF4-FFF2-40B4-BE49-F238E27FC236}">
                <a16:creationId xmlns:a16="http://schemas.microsoft.com/office/drawing/2014/main" id="{19C67D8C-4A07-FB83-D667-D5CAD3D1C6B6}"/>
              </a:ext>
            </a:extLst>
          </p:cNvPr>
          <p:cNvSpPr txBox="1">
            <a:spLocks/>
          </p:cNvSpPr>
          <p:nvPr/>
        </p:nvSpPr>
        <p:spPr>
          <a:xfrm>
            <a:off x="395536" y="267495"/>
            <a:ext cx="7886700" cy="504056"/>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smtClean="0"/>
              <a:t>Conclusion</a:t>
            </a:r>
            <a:endParaRPr lang="en-AT" dirty="0"/>
          </a:p>
        </p:txBody>
      </p:sp>
    </p:spTree>
    <p:extLst>
      <p:ext uri="{BB962C8B-B14F-4D97-AF65-F5344CB8AC3E}">
        <p14:creationId xmlns:p14="http://schemas.microsoft.com/office/powerpoint/2010/main" val="377998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p:txBody>
          <a:bodyPr/>
          <a:lstStyle/>
          <a:p>
            <a:r>
              <a:rPr lang="en-US" sz="1800" dirty="0" smtClean="0"/>
              <a:t>Global Justice as a </a:t>
            </a:r>
            <a:r>
              <a:rPr lang="en-US" sz="1800" dirty="0" smtClean="0"/>
              <a:t>Cornerstone of</a:t>
            </a:r>
            <a:r>
              <a:rPr lang="en-US" sz="1800" dirty="0" smtClean="0"/>
              <a:t> Agenda </a:t>
            </a:r>
            <a:r>
              <a:rPr lang="en-US" sz="1800" dirty="0"/>
              <a:t>2030 </a:t>
            </a:r>
            <a:r>
              <a:rPr lang="en-US" sz="1800" dirty="0" smtClean="0"/>
              <a:t>and its importance in the Evolution of a Safety Culture in Remediation, Decommissioning and Waste Management.</a:t>
            </a:r>
            <a:endParaRPr lang="en-AT" sz="1800" dirty="0"/>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p:txBody>
          <a:bodyPr>
            <a:normAutofit/>
          </a:bodyPr>
          <a:lstStyle/>
          <a:p>
            <a:r>
              <a:rPr lang="de-DE" sz="1600" dirty="0"/>
              <a:t>Sven Altfelder</a:t>
            </a:r>
          </a:p>
        </p:txBody>
      </p:sp>
    </p:spTree>
    <p:extLst>
      <p:ext uri="{BB962C8B-B14F-4D97-AF65-F5344CB8AC3E}">
        <p14:creationId xmlns:p14="http://schemas.microsoft.com/office/powerpoint/2010/main" val="382798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5542341" y="-5660"/>
            <a:ext cx="3626591" cy="5149160"/>
          </a:xfrm>
          <a:prstGeom prst="rect">
            <a:avLst/>
          </a:prstGeom>
        </p:spPr>
      </p:pic>
      <p:pic>
        <p:nvPicPr>
          <p:cNvPr id="5" name="Grafik 4"/>
          <p:cNvPicPr>
            <a:picLocks noChangeAspect="1"/>
          </p:cNvPicPr>
          <p:nvPr/>
        </p:nvPicPr>
        <p:blipFill rotWithShape="1">
          <a:blip r:embed="rId3"/>
          <a:srcRect l="4464" t="3" r="14994" b="25820"/>
          <a:stretch/>
        </p:blipFill>
        <p:spPr>
          <a:xfrm>
            <a:off x="28599" y="915566"/>
            <a:ext cx="5460607" cy="4032448"/>
          </a:xfrm>
          <a:prstGeom prst="rect">
            <a:avLst/>
          </a:prstGeom>
        </p:spPr>
      </p:pic>
    </p:spTree>
    <p:extLst>
      <p:ext uri="{BB962C8B-B14F-4D97-AF65-F5344CB8AC3E}">
        <p14:creationId xmlns:p14="http://schemas.microsoft.com/office/powerpoint/2010/main" val="286082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086" y="1153705"/>
            <a:ext cx="9144793" cy="2377646"/>
          </a:xfrm>
          <a:prstGeom prst="rect">
            <a:avLst/>
          </a:prstGeom>
        </p:spPr>
      </p:pic>
      <p:sp>
        <p:nvSpPr>
          <p:cNvPr id="5" name="Rechteck 4"/>
          <p:cNvSpPr/>
          <p:nvPr/>
        </p:nvSpPr>
        <p:spPr>
          <a:xfrm>
            <a:off x="27410" y="3507854"/>
            <a:ext cx="9143999" cy="923330"/>
          </a:xfrm>
          <a:prstGeom prst="rect">
            <a:avLst/>
          </a:prstGeom>
        </p:spPr>
        <p:txBody>
          <a:bodyPr wrap="square">
            <a:spAutoFit/>
          </a:bodyPr>
          <a:lstStyle/>
          <a:p>
            <a:r>
              <a:rPr lang="en-GB" dirty="0" smtClean="0">
                <a:solidFill>
                  <a:srgbClr val="000000"/>
                </a:solidFill>
                <a:latin typeface="Arial "/>
                <a:ea typeface="Times New Roman" panose="02020603050405020304" pitchFamily="18" charset="0"/>
              </a:rPr>
              <a:t>The German operator </a:t>
            </a:r>
            <a:r>
              <a:rPr lang="en-GB" dirty="0">
                <a:solidFill>
                  <a:srgbClr val="000000"/>
                </a:solidFill>
                <a:latin typeface="Arial "/>
                <a:ea typeface="Times New Roman" panose="02020603050405020304" pitchFamily="18" charset="0"/>
              </a:rPr>
              <a:t>(</a:t>
            </a:r>
            <a:r>
              <a:rPr lang="en-GB" dirty="0" err="1">
                <a:solidFill>
                  <a:srgbClr val="000000"/>
                </a:solidFill>
                <a:latin typeface="Arial "/>
                <a:ea typeface="Times New Roman" panose="02020603050405020304" pitchFamily="18" charset="0"/>
              </a:rPr>
              <a:t>Wismut</a:t>
            </a:r>
            <a:r>
              <a:rPr lang="en-GB" dirty="0">
                <a:solidFill>
                  <a:srgbClr val="000000"/>
                </a:solidFill>
                <a:latin typeface="Arial "/>
                <a:ea typeface="Times New Roman" panose="02020603050405020304" pitchFamily="18" charset="0"/>
              </a:rPr>
              <a:t> GmbH) has remediated a large number of heaps from uranium mining at this </a:t>
            </a:r>
            <a:r>
              <a:rPr lang="en-GB" dirty="0" smtClean="0">
                <a:solidFill>
                  <a:srgbClr val="000000"/>
                </a:solidFill>
                <a:latin typeface="Arial "/>
                <a:ea typeface="Times New Roman" panose="02020603050405020304" pitchFamily="18" charset="0"/>
              </a:rPr>
              <a:t>site</a:t>
            </a:r>
            <a:r>
              <a:rPr lang="en-GB" dirty="0">
                <a:solidFill>
                  <a:srgbClr val="000000"/>
                </a:solidFill>
                <a:latin typeface="Arial "/>
                <a:ea typeface="Times New Roman" panose="02020603050405020304" pitchFamily="18" charset="0"/>
              </a:rPr>
              <a:t> </a:t>
            </a:r>
            <a:r>
              <a:rPr lang="en-GB" dirty="0" smtClean="0">
                <a:solidFill>
                  <a:srgbClr val="000000"/>
                </a:solidFill>
                <a:latin typeface="Arial "/>
                <a:ea typeface="Times New Roman" panose="02020603050405020304" pitchFamily="18" charset="0"/>
              </a:rPr>
              <a:t>as part of a 1 </a:t>
            </a:r>
            <a:r>
              <a:rPr lang="en-GB" dirty="0">
                <a:solidFill>
                  <a:srgbClr val="000000"/>
                </a:solidFill>
                <a:latin typeface="Arial "/>
                <a:ea typeface="Times New Roman" panose="02020603050405020304" pitchFamily="18" charset="0"/>
              </a:rPr>
              <a:t>billion </a:t>
            </a:r>
            <a:r>
              <a:rPr lang="en-GB" dirty="0" smtClean="0">
                <a:solidFill>
                  <a:srgbClr val="000000"/>
                </a:solidFill>
                <a:latin typeface="Arial "/>
                <a:ea typeface="Times New Roman" panose="02020603050405020304" pitchFamily="18" charset="0"/>
              </a:rPr>
              <a:t>€ investment  </a:t>
            </a:r>
            <a:r>
              <a:rPr lang="en-GB" dirty="0">
                <a:solidFill>
                  <a:srgbClr val="000000"/>
                </a:solidFill>
                <a:latin typeface="Arial "/>
                <a:ea typeface="Times New Roman" panose="02020603050405020304" pitchFamily="18" charset="0"/>
              </a:rPr>
              <a:t>in the period 1990-2020 for the remediation of old uranium mining and processing facilities in </a:t>
            </a:r>
            <a:r>
              <a:rPr lang="en-GB" dirty="0" err="1">
                <a:solidFill>
                  <a:srgbClr val="000000"/>
                </a:solidFill>
                <a:latin typeface="Arial "/>
                <a:ea typeface="Times New Roman" panose="02020603050405020304" pitchFamily="18" charset="0"/>
              </a:rPr>
              <a:t>Aue</a:t>
            </a:r>
            <a:r>
              <a:rPr lang="en-GB" dirty="0">
                <a:solidFill>
                  <a:srgbClr val="000000"/>
                </a:solidFill>
                <a:latin typeface="Arial "/>
                <a:ea typeface="Times New Roman" panose="02020603050405020304" pitchFamily="18" charset="0"/>
              </a:rPr>
              <a:t>/Bad </a:t>
            </a:r>
            <a:r>
              <a:rPr lang="en-GB" dirty="0" err="1" smtClean="0">
                <a:solidFill>
                  <a:srgbClr val="000000"/>
                </a:solidFill>
                <a:latin typeface="Arial "/>
                <a:ea typeface="Times New Roman" panose="02020603050405020304" pitchFamily="18" charset="0"/>
              </a:rPr>
              <a:t>Schlema</a:t>
            </a:r>
            <a:r>
              <a:rPr lang="en-GB" dirty="0" smtClean="0">
                <a:solidFill>
                  <a:srgbClr val="000000"/>
                </a:solidFill>
                <a:latin typeface="Arial "/>
                <a:ea typeface="Times New Roman" panose="02020603050405020304" pitchFamily="18" charset="0"/>
              </a:rPr>
              <a:t>.</a:t>
            </a:r>
            <a:endParaRPr lang="en-GB" dirty="0" smtClean="0">
              <a:solidFill>
                <a:srgbClr val="000000"/>
              </a:solidFill>
              <a:latin typeface="Arial "/>
              <a:ea typeface="Times New Roman" panose="02020603050405020304" pitchFamily="18" charset="0"/>
            </a:endParaRPr>
          </a:p>
        </p:txBody>
      </p:sp>
      <p:sp>
        <p:nvSpPr>
          <p:cNvPr id="8" name="Rechteck 7"/>
          <p:cNvSpPr/>
          <p:nvPr/>
        </p:nvSpPr>
        <p:spPr>
          <a:xfrm>
            <a:off x="1899618" y="4682097"/>
            <a:ext cx="5408685" cy="369332"/>
          </a:xfrm>
          <a:prstGeom prst="rect">
            <a:avLst/>
          </a:prstGeom>
        </p:spPr>
        <p:txBody>
          <a:bodyPr wrap="square">
            <a:spAutoFit/>
          </a:bodyPr>
          <a:lstStyle/>
          <a:p>
            <a:pPr defTabSz="457200"/>
            <a:r>
              <a:rPr lang="en-AE" b="1" dirty="0" smtClean="0">
                <a:solidFill>
                  <a:prstClr val="black"/>
                </a:solidFill>
                <a:latin typeface="Arial "/>
                <a:sym typeface="Wingdings" panose="05000000000000000000" pitchFamily="2" charset="2"/>
              </a:rPr>
              <a:t> An international reference for remediation</a:t>
            </a:r>
            <a:endParaRPr lang="en-US" b="1" dirty="0">
              <a:solidFill>
                <a:prstClr val="black"/>
              </a:solidFill>
              <a:latin typeface="Arial "/>
            </a:endParaRPr>
          </a:p>
        </p:txBody>
      </p:sp>
      <p:sp>
        <p:nvSpPr>
          <p:cNvPr id="9" name="Rechteck 8"/>
          <p:cNvSpPr/>
          <p:nvPr/>
        </p:nvSpPr>
        <p:spPr>
          <a:xfrm>
            <a:off x="107504" y="123478"/>
            <a:ext cx="7488832" cy="646331"/>
          </a:xfrm>
          <a:prstGeom prst="rect">
            <a:avLst/>
          </a:prstGeom>
        </p:spPr>
        <p:txBody>
          <a:bodyPr wrap="square">
            <a:spAutoFit/>
          </a:bodyPr>
          <a:lstStyle/>
          <a:p>
            <a:r>
              <a:rPr lang="en-GB" dirty="0" smtClean="0">
                <a:solidFill>
                  <a:srgbClr val="000000"/>
                </a:solidFill>
                <a:latin typeface="Arial "/>
                <a:ea typeface="Times New Roman" panose="02020603050405020304" pitchFamily="18" charset="0"/>
              </a:rPr>
              <a:t>Example: Critically </a:t>
            </a:r>
            <a:r>
              <a:rPr lang="en-GB" dirty="0">
                <a:solidFill>
                  <a:srgbClr val="000000"/>
                </a:solidFill>
                <a:latin typeface="Arial "/>
                <a:ea typeface="Times New Roman" panose="02020603050405020304" pitchFamily="18" charset="0"/>
              </a:rPr>
              <a:t>engaging with a local scenario of justification and </a:t>
            </a:r>
            <a:r>
              <a:rPr lang="en-GB" dirty="0" smtClean="0">
                <a:solidFill>
                  <a:srgbClr val="000000"/>
                </a:solidFill>
                <a:latin typeface="Arial "/>
                <a:ea typeface="Times New Roman" panose="02020603050405020304" pitchFamily="18" charset="0"/>
              </a:rPr>
              <a:t>optimisation </a:t>
            </a:r>
            <a:r>
              <a:rPr lang="en-GB" dirty="0" smtClean="0">
                <a:solidFill>
                  <a:srgbClr val="000000"/>
                </a:solidFill>
                <a:latin typeface="Arial "/>
                <a:ea typeface="Times New Roman" panose="02020603050405020304" pitchFamily="18" charset="0"/>
              </a:rPr>
              <a:t>through </a:t>
            </a:r>
            <a:r>
              <a:rPr lang="en-GB" dirty="0" smtClean="0">
                <a:solidFill>
                  <a:srgbClr val="000000"/>
                </a:solidFill>
                <a:latin typeface="Arial "/>
                <a:ea typeface="Times New Roman" panose="02020603050405020304" pitchFamily="18" charset="0"/>
              </a:rPr>
              <a:t>the lens of Agenda 2030. </a:t>
            </a:r>
            <a:endParaRPr lang="de-DE" dirty="0">
              <a:latin typeface="Arial "/>
            </a:endParaRPr>
          </a:p>
        </p:txBody>
      </p:sp>
    </p:spTree>
    <p:extLst>
      <p:ext uri="{BB962C8B-B14F-4D97-AF65-F5344CB8AC3E}">
        <p14:creationId xmlns:p14="http://schemas.microsoft.com/office/powerpoint/2010/main" val="147932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txBox="1">
            <a:spLocks/>
          </p:cNvSpPr>
          <p:nvPr/>
        </p:nvSpPr>
        <p:spPr>
          <a:xfrm>
            <a:off x="7550347" y="4775200"/>
            <a:ext cx="1186855" cy="379258"/>
          </a:xfrm>
          <a:prstGeom prst="rect">
            <a:avLst/>
          </a:prstGeom>
        </p:spPr>
        <p:txBody>
          <a:bodyPr vert="horz" lIns="0" tIns="0" rIns="0" bIns="0" rtlCol="0" anchor="ctr"/>
          <a:lstStyle>
            <a:defPPr>
              <a:defRPr lang="en-US"/>
            </a:defPPr>
            <a:lvl1pPr marL="0" algn="r" defTabSz="457200" rtl="0" eaLnBrk="1" latinLnBrk="0" hangingPunct="1">
              <a:lnSpc>
                <a:spcPts val="1867"/>
              </a:lnSpc>
              <a:defRPr sz="1100" b="1" kern="1200">
                <a:solidFill>
                  <a:schemeClr val="tx2"/>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867"/>
              </a:lnSpc>
              <a:spcBef>
                <a:spcPts val="0"/>
              </a:spcBef>
              <a:spcAft>
                <a:spcPts val="0"/>
              </a:spcAft>
              <a:buClrTx/>
              <a:buSzTx/>
              <a:buFontTx/>
              <a:buNone/>
              <a:tabLst/>
              <a:defRPr/>
            </a:pPr>
            <a:fld id="{01F32AC8-AA64-439B-8F4F-2CB1188EB1C7}" type="slidenum">
              <a:rPr kumimoji="0" lang="de-DE" sz="1100" b="1" i="0" u="none" strike="noStrike" kern="1200" cap="none" spc="0" normalizeH="0" baseline="0" noProof="0" smtClean="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rPr>
              <a:pPr marL="0" marR="0" lvl="0" indent="0" algn="r" defTabSz="457200" rtl="0" eaLnBrk="1" fontAlgn="auto" latinLnBrk="0" hangingPunct="1">
                <a:lnSpc>
                  <a:spcPts val="1867"/>
                </a:lnSpc>
                <a:spcBef>
                  <a:spcPts val="0"/>
                </a:spcBef>
                <a:spcAft>
                  <a:spcPts val="0"/>
                </a:spcAft>
                <a:buClrTx/>
                <a:buSzTx/>
                <a:buFontTx/>
                <a:buNone/>
                <a:tabLst/>
                <a:defRPr/>
              </a:pPr>
              <a:t>5</a:t>
            </a:fld>
            <a:endParaRPr kumimoji="0" lang="de-DE" sz="1100" b="1" i="0" u="none" strike="noStrike" kern="1200" cap="none" spc="0" normalizeH="0" baseline="0" noProof="0" dirty="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endParaRPr>
          </a:p>
        </p:txBody>
      </p:sp>
      <p:pic>
        <p:nvPicPr>
          <p:cNvPr id="5" name="Grafik 4"/>
          <p:cNvPicPr>
            <a:picLocks noChangeAspect="1"/>
          </p:cNvPicPr>
          <p:nvPr/>
        </p:nvPicPr>
        <p:blipFill>
          <a:blip r:embed="rId3"/>
          <a:stretch>
            <a:fillRect/>
          </a:stretch>
        </p:blipFill>
        <p:spPr>
          <a:xfrm>
            <a:off x="5030176" y="886019"/>
            <a:ext cx="4113824" cy="4257481"/>
          </a:xfrm>
          <a:prstGeom prst="rect">
            <a:avLst/>
          </a:prstGeom>
        </p:spPr>
      </p:pic>
      <p:pic>
        <p:nvPicPr>
          <p:cNvPr id="8" name="Grafik 7"/>
          <p:cNvPicPr>
            <a:picLocks noChangeAspect="1"/>
          </p:cNvPicPr>
          <p:nvPr/>
        </p:nvPicPr>
        <p:blipFill>
          <a:blip r:embed="rId4"/>
          <a:stretch>
            <a:fillRect/>
          </a:stretch>
        </p:blipFill>
        <p:spPr>
          <a:xfrm>
            <a:off x="606876" y="0"/>
            <a:ext cx="3816424" cy="2383359"/>
          </a:xfrm>
          <a:prstGeom prst="rect">
            <a:avLst/>
          </a:prstGeom>
        </p:spPr>
      </p:pic>
      <p:sp>
        <p:nvSpPr>
          <p:cNvPr id="9" name="Rechteck 8"/>
          <p:cNvSpPr/>
          <p:nvPr/>
        </p:nvSpPr>
        <p:spPr>
          <a:xfrm>
            <a:off x="0" y="2301918"/>
            <a:ext cx="5184576" cy="2862322"/>
          </a:xfrm>
          <a:prstGeom prst="rect">
            <a:avLst/>
          </a:prstGeom>
        </p:spPr>
        <p:txBody>
          <a:bodyPr wrap="square">
            <a:spAutoFit/>
          </a:bodyPr>
          <a:lstStyle/>
          <a:p>
            <a:pPr marL="285750" indent="-285750" defTabSz="457200">
              <a:buFont typeface="Arial" panose="020B0604020202020204" pitchFamily="34" charset="0"/>
              <a:buChar char="•"/>
            </a:pPr>
            <a:r>
              <a:rPr lang="en-GB" dirty="0">
                <a:solidFill>
                  <a:srgbClr val="000000"/>
                </a:solidFill>
                <a:latin typeface="Arial "/>
                <a:ea typeface="Times New Roman" panose="02020603050405020304" pitchFamily="18" charset="0"/>
              </a:rPr>
              <a:t>Since completion, radon emissions from the remediated heaps have been continuously monitored </a:t>
            </a:r>
            <a:endParaRPr lang="en-GB" dirty="0" smtClean="0">
              <a:solidFill>
                <a:srgbClr val="000000"/>
              </a:solidFill>
              <a:latin typeface="Arial "/>
              <a:ea typeface="Times New Roman" panose="02020603050405020304" pitchFamily="18" charset="0"/>
            </a:endParaRPr>
          </a:p>
          <a:p>
            <a:pPr marL="285750" indent="-285750" defTabSz="457200">
              <a:buFont typeface="Arial" panose="020B0604020202020204" pitchFamily="34" charset="0"/>
              <a:buChar char="•"/>
            </a:pPr>
            <a:r>
              <a:rPr lang="en-GB" b="1" dirty="0">
                <a:solidFill>
                  <a:srgbClr val="000000"/>
                </a:solidFill>
                <a:latin typeface="Arial "/>
                <a:ea typeface="Times New Roman" panose="02020603050405020304" pitchFamily="18" charset="0"/>
              </a:rPr>
              <a:t>T</a:t>
            </a:r>
            <a:r>
              <a:rPr lang="en-GB" b="1" dirty="0" smtClean="0">
                <a:solidFill>
                  <a:srgbClr val="000000"/>
                </a:solidFill>
                <a:latin typeface="Arial "/>
                <a:ea typeface="Times New Roman" panose="02020603050405020304" pitchFamily="18" charset="0"/>
              </a:rPr>
              <a:t>he </a:t>
            </a:r>
            <a:r>
              <a:rPr lang="en-GB" b="1" dirty="0">
                <a:solidFill>
                  <a:srgbClr val="000000"/>
                </a:solidFill>
                <a:latin typeface="Arial "/>
                <a:ea typeface="Times New Roman" panose="02020603050405020304" pitchFamily="18" charset="0"/>
              </a:rPr>
              <a:t>additional effective dose </a:t>
            </a:r>
            <a:r>
              <a:rPr lang="en-GB" dirty="0">
                <a:solidFill>
                  <a:srgbClr val="000000"/>
                </a:solidFill>
                <a:latin typeface="Arial "/>
                <a:ea typeface="Times New Roman" panose="02020603050405020304" pitchFamily="18" charset="0"/>
              </a:rPr>
              <a:t>for the local population at some of the nearest, least favourable exposure sites </a:t>
            </a:r>
            <a:r>
              <a:rPr lang="en-GB" b="1" dirty="0">
                <a:solidFill>
                  <a:srgbClr val="000000"/>
                </a:solidFill>
                <a:latin typeface="Arial "/>
                <a:ea typeface="Times New Roman" panose="02020603050405020304" pitchFamily="18" charset="0"/>
              </a:rPr>
              <a:t>has settled at 1-2 </a:t>
            </a:r>
            <a:r>
              <a:rPr lang="en-GB" b="1" dirty="0" err="1">
                <a:solidFill>
                  <a:srgbClr val="000000"/>
                </a:solidFill>
                <a:latin typeface="Arial "/>
                <a:ea typeface="Times New Roman" panose="02020603050405020304" pitchFamily="18" charset="0"/>
              </a:rPr>
              <a:t>mSv</a:t>
            </a:r>
            <a:r>
              <a:rPr lang="en-GB" b="1" dirty="0">
                <a:solidFill>
                  <a:srgbClr val="000000"/>
                </a:solidFill>
                <a:latin typeface="Arial "/>
                <a:ea typeface="Times New Roman" panose="02020603050405020304" pitchFamily="18" charset="0"/>
              </a:rPr>
              <a:t>/a above the reference value of 1 </a:t>
            </a:r>
            <a:r>
              <a:rPr lang="en-GB" b="1" dirty="0" err="1">
                <a:solidFill>
                  <a:srgbClr val="000000"/>
                </a:solidFill>
                <a:latin typeface="Arial "/>
                <a:ea typeface="Times New Roman" panose="02020603050405020304" pitchFamily="18" charset="0"/>
              </a:rPr>
              <a:t>mSv</a:t>
            </a:r>
            <a:r>
              <a:rPr lang="en-GB" b="1" dirty="0">
                <a:solidFill>
                  <a:srgbClr val="000000"/>
                </a:solidFill>
                <a:latin typeface="Arial "/>
                <a:ea typeface="Times New Roman" panose="02020603050405020304" pitchFamily="18" charset="0"/>
              </a:rPr>
              <a:t>/a </a:t>
            </a:r>
            <a:r>
              <a:rPr lang="en-GB" dirty="0">
                <a:solidFill>
                  <a:srgbClr val="000000"/>
                </a:solidFill>
                <a:latin typeface="Arial "/>
                <a:ea typeface="Times New Roman" panose="02020603050405020304" pitchFamily="18" charset="0"/>
              </a:rPr>
              <a:t>for the population, </a:t>
            </a:r>
            <a:r>
              <a:rPr lang="en-AE" dirty="0" smtClean="0">
                <a:solidFill>
                  <a:srgbClr val="000000"/>
                </a:solidFill>
                <a:latin typeface="Arial "/>
                <a:ea typeface="Times New Roman" panose="02020603050405020304" pitchFamily="18" charset="0"/>
                <a:sym typeface="Wingdings" panose="05000000000000000000" pitchFamily="2" charset="2"/>
              </a:rPr>
              <a:t> </a:t>
            </a:r>
            <a:r>
              <a:rPr lang="en-GB" dirty="0" smtClean="0">
                <a:solidFill>
                  <a:srgbClr val="000000"/>
                </a:solidFill>
                <a:latin typeface="Arial "/>
                <a:ea typeface="Times New Roman" panose="02020603050405020304" pitchFamily="18" charset="0"/>
              </a:rPr>
              <a:t>remediation </a:t>
            </a:r>
            <a:r>
              <a:rPr lang="en-GB" dirty="0">
                <a:solidFill>
                  <a:srgbClr val="000000"/>
                </a:solidFill>
                <a:latin typeface="Arial "/>
                <a:ea typeface="Times New Roman" panose="02020603050405020304" pitchFamily="18" charset="0"/>
              </a:rPr>
              <a:t>target in the radiation protection licence for remediation</a:t>
            </a:r>
            <a:endParaRPr lang="de-DE" dirty="0">
              <a:solidFill>
                <a:prstClr val="black"/>
              </a:solidFill>
              <a:latin typeface="Arial "/>
            </a:endParaRPr>
          </a:p>
        </p:txBody>
      </p:sp>
    </p:spTree>
    <p:extLst>
      <p:ext uri="{BB962C8B-B14F-4D97-AF65-F5344CB8AC3E}">
        <p14:creationId xmlns:p14="http://schemas.microsoft.com/office/powerpoint/2010/main" val="232269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txBox="1">
            <a:spLocks/>
          </p:cNvSpPr>
          <p:nvPr/>
        </p:nvSpPr>
        <p:spPr>
          <a:xfrm>
            <a:off x="7550347" y="4775200"/>
            <a:ext cx="1186855" cy="379258"/>
          </a:xfrm>
          <a:prstGeom prst="rect">
            <a:avLst/>
          </a:prstGeom>
        </p:spPr>
        <p:txBody>
          <a:bodyPr vert="horz" lIns="0" tIns="0" rIns="0" bIns="0" rtlCol="0" anchor="ctr"/>
          <a:lstStyle>
            <a:defPPr>
              <a:defRPr lang="en-US"/>
            </a:defPPr>
            <a:lvl1pPr marL="0" algn="r" defTabSz="457200" rtl="0" eaLnBrk="1" latinLnBrk="0" hangingPunct="1">
              <a:lnSpc>
                <a:spcPts val="1867"/>
              </a:lnSpc>
              <a:defRPr sz="1100" b="1" kern="1200">
                <a:solidFill>
                  <a:schemeClr val="tx2"/>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867"/>
              </a:lnSpc>
              <a:spcBef>
                <a:spcPts val="0"/>
              </a:spcBef>
              <a:spcAft>
                <a:spcPts val="0"/>
              </a:spcAft>
              <a:buClrTx/>
              <a:buSzTx/>
              <a:buFontTx/>
              <a:buNone/>
              <a:tabLst/>
              <a:defRPr/>
            </a:pPr>
            <a:fld id="{01F32AC8-AA64-439B-8F4F-2CB1188EB1C7}" type="slidenum">
              <a:rPr kumimoji="0" lang="de-DE" sz="1100" b="1" i="0" u="none" strike="noStrike" kern="1200" cap="none" spc="0" normalizeH="0" baseline="0" noProof="0" smtClean="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rPr>
              <a:pPr marL="0" marR="0" lvl="0" indent="0" algn="r" defTabSz="457200" rtl="0" eaLnBrk="1" fontAlgn="auto" latinLnBrk="0" hangingPunct="1">
                <a:lnSpc>
                  <a:spcPts val="1867"/>
                </a:lnSpc>
                <a:spcBef>
                  <a:spcPts val="0"/>
                </a:spcBef>
                <a:spcAft>
                  <a:spcPts val="0"/>
                </a:spcAft>
                <a:buClrTx/>
                <a:buSzTx/>
                <a:buFontTx/>
                <a:buNone/>
                <a:tabLst/>
                <a:defRPr/>
              </a:pPr>
              <a:t>6</a:t>
            </a:fld>
            <a:endParaRPr kumimoji="0" lang="de-DE" sz="1100" b="1" i="0" u="none" strike="noStrike" kern="1200" cap="none" spc="0" normalizeH="0" baseline="0" noProof="0" dirty="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endParaRPr>
          </a:p>
        </p:txBody>
      </p:sp>
      <p:pic>
        <p:nvPicPr>
          <p:cNvPr id="6" name="Grafik 5"/>
          <p:cNvPicPr>
            <a:picLocks noChangeAspect="1"/>
          </p:cNvPicPr>
          <p:nvPr/>
        </p:nvPicPr>
        <p:blipFill rotWithShape="1">
          <a:blip r:embed="rId2"/>
          <a:srcRect t="11920" b="12629"/>
          <a:stretch/>
        </p:blipFill>
        <p:spPr>
          <a:xfrm>
            <a:off x="0" y="0"/>
            <a:ext cx="7884368" cy="3287627"/>
          </a:xfrm>
          <a:prstGeom prst="rect">
            <a:avLst/>
          </a:prstGeom>
        </p:spPr>
      </p:pic>
      <p:sp>
        <p:nvSpPr>
          <p:cNvPr id="7" name="Rechteck 6"/>
          <p:cNvSpPr/>
          <p:nvPr/>
        </p:nvSpPr>
        <p:spPr>
          <a:xfrm>
            <a:off x="4986" y="3574871"/>
            <a:ext cx="9151507" cy="1200329"/>
          </a:xfrm>
          <a:prstGeom prst="rect">
            <a:avLst/>
          </a:prstGeom>
        </p:spPr>
        <p:txBody>
          <a:bodyPr wrap="square">
            <a:spAutoFit/>
          </a:bodyPr>
          <a:lstStyle/>
          <a:p>
            <a:pPr marL="285750" indent="-285750" defTabSz="457200">
              <a:buFont typeface="Arial" panose="020B0604020202020204" pitchFamily="34" charset="0"/>
              <a:buChar char="•"/>
            </a:pPr>
            <a:r>
              <a:rPr lang="en-GB" dirty="0" smtClean="0">
                <a:solidFill>
                  <a:srgbClr val="000000"/>
                </a:solidFill>
                <a:latin typeface="Arial "/>
                <a:ea typeface="Times New Roman" panose="02020603050405020304" pitchFamily="18" charset="0"/>
              </a:rPr>
              <a:t>The operator achieves </a:t>
            </a:r>
            <a:r>
              <a:rPr lang="en-GB" dirty="0">
                <a:solidFill>
                  <a:srgbClr val="000000"/>
                </a:solidFill>
                <a:latin typeface="Arial "/>
                <a:ea typeface="Times New Roman" panose="02020603050405020304" pitchFamily="18" charset="0"/>
              </a:rPr>
              <a:t>its remediation target of 1 </a:t>
            </a:r>
            <a:r>
              <a:rPr lang="en-GB" dirty="0" err="1">
                <a:solidFill>
                  <a:srgbClr val="000000"/>
                </a:solidFill>
                <a:latin typeface="Arial "/>
                <a:ea typeface="Times New Roman" panose="02020603050405020304" pitchFamily="18" charset="0"/>
              </a:rPr>
              <a:t>mSv</a:t>
            </a:r>
            <a:r>
              <a:rPr lang="en-GB" dirty="0">
                <a:solidFill>
                  <a:srgbClr val="000000"/>
                </a:solidFill>
                <a:latin typeface="Arial "/>
                <a:ea typeface="Times New Roman" panose="02020603050405020304" pitchFamily="18" charset="0"/>
              </a:rPr>
              <a:t>/a for 99% of its legacy objects </a:t>
            </a:r>
            <a:endParaRPr lang="en-GB" dirty="0" smtClean="0">
              <a:solidFill>
                <a:srgbClr val="000000"/>
              </a:solidFill>
              <a:latin typeface="Arial "/>
              <a:ea typeface="Times New Roman" panose="02020603050405020304" pitchFamily="18" charset="0"/>
            </a:endParaRPr>
          </a:p>
          <a:p>
            <a:pPr marL="285750" indent="-285750" defTabSz="457200">
              <a:buFont typeface="Arial" panose="020B0604020202020204" pitchFamily="34" charset="0"/>
              <a:buChar char="•"/>
            </a:pPr>
            <a:r>
              <a:rPr lang="en-GB" dirty="0" smtClean="0">
                <a:solidFill>
                  <a:srgbClr val="000000"/>
                </a:solidFill>
                <a:latin typeface="Arial "/>
                <a:ea typeface="Times New Roman" panose="02020603050405020304" pitchFamily="18" charset="0"/>
              </a:rPr>
              <a:t>The small exceedance </a:t>
            </a:r>
            <a:r>
              <a:rPr lang="en-GB" dirty="0">
                <a:solidFill>
                  <a:srgbClr val="000000"/>
                </a:solidFill>
                <a:latin typeface="Arial "/>
                <a:ea typeface="Times New Roman" panose="02020603050405020304" pitchFamily="18" charset="0"/>
              </a:rPr>
              <a:t>of the reference value in </a:t>
            </a:r>
            <a:r>
              <a:rPr lang="en-GB" dirty="0" err="1">
                <a:solidFill>
                  <a:srgbClr val="000000"/>
                </a:solidFill>
                <a:latin typeface="Arial "/>
                <a:ea typeface="Times New Roman" panose="02020603050405020304" pitchFamily="18" charset="0"/>
              </a:rPr>
              <a:t>Aue</a:t>
            </a:r>
            <a:r>
              <a:rPr lang="en-GB" dirty="0">
                <a:solidFill>
                  <a:srgbClr val="000000"/>
                </a:solidFill>
                <a:latin typeface="Arial "/>
                <a:ea typeface="Times New Roman" panose="02020603050405020304" pitchFamily="18" charset="0"/>
              </a:rPr>
              <a:t>/Bad </a:t>
            </a:r>
            <a:r>
              <a:rPr lang="en-GB" dirty="0" err="1">
                <a:solidFill>
                  <a:srgbClr val="000000"/>
                </a:solidFill>
                <a:latin typeface="Arial "/>
                <a:ea typeface="Times New Roman" panose="02020603050405020304" pitchFamily="18" charset="0"/>
              </a:rPr>
              <a:t>Schlema</a:t>
            </a:r>
            <a:r>
              <a:rPr lang="en-GB" dirty="0">
                <a:solidFill>
                  <a:srgbClr val="000000"/>
                </a:solidFill>
                <a:latin typeface="Arial "/>
                <a:ea typeface="Times New Roman" panose="02020603050405020304" pitchFamily="18" charset="0"/>
              </a:rPr>
              <a:t> is spatially </a:t>
            </a:r>
            <a:r>
              <a:rPr lang="en-GB" dirty="0" smtClean="0">
                <a:solidFill>
                  <a:srgbClr val="000000"/>
                </a:solidFill>
                <a:latin typeface="Arial "/>
                <a:ea typeface="Times New Roman" panose="02020603050405020304" pitchFamily="18" charset="0"/>
              </a:rPr>
              <a:t>limited</a:t>
            </a:r>
            <a:r>
              <a:rPr lang="en-GB" dirty="0">
                <a:solidFill>
                  <a:srgbClr val="000000"/>
                </a:solidFill>
                <a:latin typeface="Arial "/>
                <a:ea typeface="Times New Roman" panose="02020603050405020304" pitchFamily="18" charset="0"/>
              </a:rPr>
              <a:t>, </a:t>
            </a:r>
            <a:endParaRPr lang="en-GB" dirty="0" smtClean="0">
              <a:solidFill>
                <a:srgbClr val="000000"/>
              </a:solidFill>
              <a:latin typeface="Arial "/>
              <a:ea typeface="Times New Roman" panose="02020603050405020304" pitchFamily="18" charset="0"/>
            </a:endParaRPr>
          </a:p>
          <a:p>
            <a:pPr marL="285750" indent="-285750" defTabSz="457200">
              <a:buFont typeface="Arial" panose="020B0604020202020204" pitchFamily="34" charset="0"/>
              <a:buChar char="•"/>
            </a:pPr>
            <a:r>
              <a:rPr lang="en-GB" dirty="0" smtClean="0">
                <a:solidFill>
                  <a:srgbClr val="000000"/>
                </a:solidFill>
                <a:latin typeface="Arial "/>
                <a:ea typeface="Times New Roman" panose="02020603050405020304" pitchFamily="18" charset="0"/>
              </a:rPr>
              <a:t>Based on justification and optimisation </a:t>
            </a:r>
            <a:r>
              <a:rPr lang="en-GB" b="1" dirty="0" smtClean="0">
                <a:solidFill>
                  <a:srgbClr val="000000"/>
                </a:solidFill>
                <a:latin typeface="Arial "/>
                <a:ea typeface="Times New Roman" panose="02020603050405020304" pitchFamily="18" charset="0"/>
              </a:rPr>
              <a:t>the regulator favours </a:t>
            </a:r>
            <a:r>
              <a:rPr lang="en-GB" b="1" dirty="0">
                <a:solidFill>
                  <a:srgbClr val="000000"/>
                </a:solidFill>
                <a:latin typeface="Arial "/>
                <a:ea typeface="Times New Roman" panose="02020603050405020304" pitchFamily="18" charset="0"/>
              </a:rPr>
              <a:t>a renewed remediation of the affected heaps </a:t>
            </a:r>
            <a:endParaRPr lang="de-DE" b="1" dirty="0">
              <a:solidFill>
                <a:prstClr val="black"/>
              </a:solidFill>
              <a:latin typeface="Arial "/>
            </a:endParaRPr>
          </a:p>
        </p:txBody>
      </p:sp>
    </p:spTree>
    <p:extLst>
      <p:ext uri="{BB962C8B-B14F-4D97-AF65-F5344CB8AC3E}">
        <p14:creationId xmlns:p14="http://schemas.microsoft.com/office/powerpoint/2010/main" val="326577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96490" y="1131590"/>
            <a:ext cx="8424936" cy="1200329"/>
          </a:xfrm>
          <a:prstGeom prst="rect">
            <a:avLst/>
          </a:prstGeom>
        </p:spPr>
        <p:txBody>
          <a:bodyPr wrap="square">
            <a:spAutoFit/>
          </a:bodyPr>
          <a:lstStyle/>
          <a:p>
            <a:r>
              <a:rPr lang="de-DE" b="1" i="1" dirty="0"/>
              <a:t>German </a:t>
            </a:r>
            <a:r>
              <a:rPr lang="de-DE" b="1" i="1" dirty="0" err="1"/>
              <a:t>Calculation</a:t>
            </a:r>
            <a:r>
              <a:rPr lang="de-DE" b="1" i="1" dirty="0"/>
              <a:t> Guide Mining </a:t>
            </a:r>
            <a:r>
              <a:rPr lang="de-DE" b="1" i="1" dirty="0" smtClean="0"/>
              <a:t>(2011</a:t>
            </a:r>
            <a:r>
              <a:rPr lang="de-DE" b="1" i="1" dirty="0" smtClean="0"/>
              <a:t>): </a:t>
            </a:r>
            <a:endParaRPr lang="de-DE" b="1" i="1" dirty="0" smtClean="0"/>
          </a:p>
          <a:p>
            <a:pPr marL="285750" indent="-285750">
              <a:buFont typeface="Arial" panose="020B0604020202020204" pitchFamily="34" charset="0"/>
              <a:buChar char="•"/>
            </a:pPr>
            <a:r>
              <a:rPr lang="de-DE" dirty="0" smtClean="0"/>
              <a:t>E</a:t>
            </a:r>
            <a:r>
              <a:rPr lang="en-US" dirty="0" err="1" smtClean="0"/>
              <a:t>ntry</a:t>
            </a:r>
            <a:r>
              <a:rPr lang="en-US" dirty="0" smtClean="0"/>
              <a:t> </a:t>
            </a:r>
            <a:r>
              <a:rPr lang="en-US" dirty="0"/>
              <a:t>of radon-containing outdoor air originating from the mine site must be taken into account in the dose </a:t>
            </a:r>
            <a:r>
              <a:rPr lang="en-US" dirty="0" smtClean="0"/>
              <a:t>calculation</a:t>
            </a:r>
          </a:p>
          <a:p>
            <a:pPr marL="285750" indent="-285750">
              <a:buFont typeface="Arial" panose="020B0604020202020204" pitchFamily="34" charset="0"/>
              <a:buChar char="•"/>
            </a:pPr>
            <a:r>
              <a:rPr lang="en-US" dirty="0" smtClean="0"/>
              <a:t>Exposure </a:t>
            </a:r>
            <a:r>
              <a:rPr lang="en-US" dirty="0"/>
              <a:t>due to the outdoor radon fraction of the total indoor radon content</a:t>
            </a:r>
            <a:endParaRPr lang="de-DE" dirty="0"/>
          </a:p>
        </p:txBody>
      </p:sp>
      <p:sp>
        <p:nvSpPr>
          <p:cNvPr id="8" name="Rechteck 7"/>
          <p:cNvSpPr/>
          <p:nvPr/>
        </p:nvSpPr>
        <p:spPr>
          <a:xfrm>
            <a:off x="296490" y="2571750"/>
            <a:ext cx="8847509" cy="2031325"/>
          </a:xfrm>
          <a:prstGeom prst="rect">
            <a:avLst/>
          </a:prstGeom>
        </p:spPr>
        <p:txBody>
          <a:bodyPr wrap="square">
            <a:spAutoFit/>
          </a:bodyPr>
          <a:lstStyle/>
          <a:p>
            <a:r>
              <a:rPr lang="en-US" b="1" i="1" dirty="0"/>
              <a:t>German Radiation Protection </a:t>
            </a:r>
            <a:r>
              <a:rPr lang="en-US" b="1" i="1" dirty="0" smtClean="0"/>
              <a:t>Act (</a:t>
            </a:r>
            <a:r>
              <a:rPr lang="en-US" b="1" i="1" dirty="0" smtClean="0"/>
              <a:t>2017): </a:t>
            </a:r>
            <a:endParaRPr lang="en-US" b="1" i="1" dirty="0" smtClean="0"/>
          </a:p>
          <a:p>
            <a:pPr marL="285750" indent="-285750">
              <a:buFont typeface="Arial" panose="020B0604020202020204" pitchFamily="34" charset="0"/>
              <a:buChar char="•"/>
            </a:pPr>
            <a:r>
              <a:rPr lang="en-US" dirty="0" smtClean="0"/>
              <a:t>Based </a:t>
            </a:r>
            <a:r>
              <a:rPr lang="en-US" dirty="0"/>
              <a:t>on the "positive" experience with the decommissioning and remediation of the legacy of uranium ore mining in Saxony and </a:t>
            </a:r>
            <a:r>
              <a:rPr lang="en-US" dirty="0" smtClean="0"/>
              <a:t>Thuringia, the </a:t>
            </a:r>
            <a:r>
              <a:rPr lang="en-US" dirty="0"/>
              <a:t>federal </a:t>
            </a:r>
            <a:r>
              <a:rPr lang="en-US" dirty="0" smtClean="0"/>
              <a:t>legislator decided </a:t>
            </a:r>
            <a:r>
              <a:rPr lang="en-US" dirty="0"/>
              <a:t>on keeping a reference value of 1 </a:t>
            </a:r>
            <a:r>
              <a:rPr lang="en-US" dirty="0" err="1"/>
              <a:t>millisievert</a:t>
            </a:r>
            <a:r>
              <a:rPr lang="en-US" dirty="0"/>
              <a:t> per calendar year </a:t>
            </a:r>
            <a:r>
              <a:rPr lang="en-US" dirty="0" smtClean="0"/>
              <a:t>this </a:t>
            </a:r>
            <a:r>
              <a:rPr lang="en-US" dirty="0"/>
              <a:t>value </a:t>
            </a:r>
            <a:endParaRPr lang="en-US" dirty="0" smtClean="0"/>
          </a:p>
          <a:p>
            <a:pPr marL="285750" indent="-285750">
              <a:buFont typeface="Arial" panose="020B0604020202020204" pitchFamily="34" charset="0"/>
              <a:buChar char="•"/>
            </a:pPr>
            <a:r>
              <a:rPr lang="en-US" dirty="0" smtClean="0"/>
              <a:t>He argues </a:t>
            </a:r>
            <a:r>
              <a:rPr lang="en-US" dirty="0"/>
              <a:t>that the previous </a:t>
            </a:r>
            <a:r>
              <a:rPr lang="en-US" dirty="0" smtClean="0"/>
              <a:t>ambitious </a:t>
            </a:r>
            <a:r>
              <a:rPr lang="en-US" dirty="0"/>
              <a:t>goals of the clean-up of contaminated sites will thereby be continued and a continuity between previous and future measures will be </a:t>
            </a:r>
            <a:r>
              <a:rPr lang="en-US" dirty="0" smtClean="0"/>
              <a:t>established.</a:t>
            </a:r>
            <a:endParaRPr lang="de-DE" dirty="0"/>
          </a:p>
        </p:txBody>
      </p:sp>
    </p:spTree>
    <p:extLst>
      <p:ext uri="{BB962C8B-B14F-4D97-AF65-F5344CB8AC3E}">
        <p14:creationId xmlns:p14="http://schemas.microsoft.com/office/powerpoint/2010/main" val="331464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txBox="1">
            <a:spLocks/>
          </p:cNvSpPr>
          <p:nvPr/>
        </p:nvSpPr>
        <p:spPr>
          <a:xfrm>
            <a:off x="7550347" y="4775200"/>
            <a:ext cx="1186855" cy="379258"/>
          </a:xfrm>
          <a:prstGeom prst="rect">
            <a:avLst/>
          </a:prstGeom>
        </p:spPr>
        <p:txBody>
          <a:bodyPr vert="horz" lIns="0" tIns="0" rIns="0" bIns="0" rtlCol="0" anchor="ctr"/>
          <a:lstStyle>
            <a:defPPr>
              <a:defRPr lang="en-US"/>
            </a:defPPr>
            <a:lvl1pPr marL="0" algn="r" defTabSz="457200" rtl="0" eaLnBrk="1" latinLnBrk="0" hangingPunct="1">
              <a:lnSpc>
                <a:spcPts val="1867"/>
              </a:lnSpc>
              <a:defRPr sz="1100" b="1" kern="1200">
                <a:solidFill>
                  <a:schemeClr val="tx2"/>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867"/>
              </a:lnSpc>
              <a:spcBef>
                <a:spcPts val="0"/>
              </a:spcBef>
              <a:spcAft>
                <a:spcPts val="0"/>
              </a:spcAft>
              <a:buClrTx/>
              <a:buSzTx/>
              <a:buFontTx/>
              <a:buNone/>
              <a:tabLst/>
              <a:defRPr/>
            </a:pPr>
            <a:fld id="{01F32AC8-AA64-439B-8F4F-2CB1188EB1C7}" type="slidenum">
              <a:rPr kumimoji="0" lang="de-DE" sz="1100" b="1" i="0" u="none" strike="noStrike" kern="1200" cap="none" spc="0" normalizeH="0" baseline="0" noProof="0" smtClean="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rPr>
              <a:pPr marL="0" marR="0" lvl="0" indent="0" algn="r" defTabSz="457200" rtl="0" eaLnBrk="1" fontAlgn="auto" latinLnBrk="0" hangingPunct="1">
                <a:lnSpc>
                  <a:spcPts val="1867"/>
                </a:lnSpc>
                <a:spcBef>
                  <a:spcPts val="0"/>
                </a:spcBef>
                <a:spcAft>
                  <a:spcPts val="0"/>
                </a:spcAft>
                <a:buClrTx/>
                <a:buSzTx/>
                <a:buFontTx/>
                <a:buNone/>
                <a:tabLst/>
                <a:defRPr/>
              </a:pPr>
              <a:t>8</a:t>
            </a:fld>
            <a:endParaRPr kumimoji="0" lang="de-DE" sz="1100" b="1" i="0" u="none" strike="noStrike" kern="1200" cap="none" spc="0" normalizeH="0" baseline="0" noProof="0" dirty="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endParaRPr>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0" y="30529"/>
            <a:ext cx="7886700" cy="993775"/>
          </a:xfrm>
        </p:spPr>
        <p:txBody>
          <a:bodyPr/>
          <a:lstStyle/>
          <a:p>
            <a:r>
              <a:rPr lang="en-US" dirty="0"/>
              <a:t>So what are the implications of this matter in the interplay of safety and sustainability? </a:t>
            </a:r>
            <a:endParaRPr lang="en-AT" dirty="0"/>
          </a:p>
        </p:txBody>
      </p:sp>
      <p:sp>
        <p:nvSpPr>
          <p:cNvPr id="3" name="Rechteck 2"/>
          <p:cNvSpPr/>
          <p:nvPr/>
        </p:nvSpPr>
        <p:spPr>
          <a:xfrm>
            <a:off x="323528" y="1635646"/>
            <a:ext cx="8224589" cy="233910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smtClean="0"/>
              <a:t>The </a:t>
            </a:r>
            <a:r>
              <a:rPr lang="en-US" b="1" dirty="0"/>
              <a:t>Global North is consuming resources at a rate that would require several Earths if all people worldwide were consuming resources at that rate</a:t>
            </a:r>
            <a:r>
              <a:rPr lang="en-US" dirty="0"/>
              <a:t>. </a:t>
            </a:r>
            <a:endParaRPr lang="en-US" dirty="0" smtClean="0"/>
          </a:p>
          <a:p>
            <a:pPr marL="285750" indent="-285750">
              <a:spcBef>
                <a:spcPts val="600"/>
              </a:spcBef>
              <a:spcAft>
                <a:spcPts val="600"/>
              </a:spcAft>
              <a:buFont typeface="Arial" panose="020B0604020202020204" pitchFamily="34" charset="0"/>
              <a:buChar char="•"/>
            </a:pPr>
            <a:r>
              <a:rPr lang="en-US" dirty="0" smtClean="0"/>
              <a:t>It </a:t>
            </a:r>
            <a:r>
              <a:rPr lang="en-US" dirty="0"/>
              <a:t>is impossible to strive for an internationally just future in which global resource consumption is even close to that in Germany today. </a:t>
            </a:r>
            <a:endParaRPr lang="en-US" dirty="0" smtClean="0"/>
          </a:p>
          <a:p>
            <a:pPr marL="285750" indent="-285750">
              <a:spcBef>
                <a:spcPts val="600"/>
              </a:spcBef>
              <a:spcAft>
                <a:spcPts val="600"/>
              </a:spcAft>
              <a:buFont typeface="Arial" panose="020B0604020202020204" pitchFamily="34" charset="0"/>
              <a:buChar char="•"/>
            </a:pPr>
            <a:r>
              <a:rPr lang="en-US" dirty="0"/>
              <a:t>The latter, </a:t>
            </a:r>
            <a:r>
              <a:rPr lang="en-US" dirty="0" smtClean="0"/>
              <a:t>characterizes </a:t>
            </a:r>
            <a:r>
              <a:rPr lang="en-US" dirty="0"/>
              <a:t>the current "normal reality" in which the radiation protection authority operates and considers the renewed remediation of heaps mentioned </a:t>
            </a:r>
            <a:r>
              <a:rPr lang="en-US" dirty="0" smtClean="0"/>
              <a:t>above justified. </a:t>
            </a:r>
            <a:endParaRPr lang="de-DE" dirty="0"/>
          </a:p>
        </p:txBody>
      </p:sp>
    </p:spTree>
    <p:extLst>
      <p:ext uri="{BB962C8B-B14F-4D97-AF65-F5344CB8AC3E}">
        <p14:creationId xmlns:p14="http://schemas.microsoft.com/office/powerpoint/2010/main" val="36123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txBox="1">
            <a:spLocks/>
          </p:cNvSpPr>
          <p:nvPr/>
        </p:nvSpPr>
        <p:spPr>
          <a:xfrm>
            <a:off x="7550347" y="4775200"/>
            <a:ext cx="1186855" cy="379258"/>
          </a:xfrm>
          <a:prstGeom prst="rect">
            <a:avLst/>
          </a:prstGeom>
        </p:spPr>
        <p:txBody>
          <a:bodyPr vert="horz" lIns="0" tIns="0" rIns="0" bIns="0" rtlCol="0" anchor="ctr"/>
          <a:lstStyle>
            <a:defPPr>
              <a:defRPr lang="en-US"/>
            </a:defPPr>
            <a:lvl1pPr marL="0" algn="r" defTabSz="457200" rtl="0" eaLnBrk="1" latinLnBrk="0" hangingPunct="1">
              <a:lnSpc>
                <a:spcPts val="1867"/>
              </a:lnSpc>
              <a:defRPr sz="1100" b="1" kern="1200">
                <a:solidFill>
                  <a:schemeClr val="tx2"/>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867"/>
              </a:lnSpc>
              <a:spcBef>
                <a:spcPts val="0"/>
              </a:spcBef>
              <a:spcAft>
                <a:spcPts val="0"/>
              </a:spcAft>
              <a:buClrTx/>
              <a:buSzTx/>
              <a:buFontTx/>
              <a:buNone/>
              <a:tabLst/>
              <a:defRPr/>
            </a:pPr>
            <a:fld id="{01F32AC8-AA64-439B-8F4F-2CB1188EB1C7}" type="slidenum">
              <a:rPr kumimoji="0" lang="de-DE" sz="1100" b="1" i="0" u="none" strike="noStrike" kern="1200" cap="none" spc="0" normalizeH="0" baseline="0" noProof="0" smtClean="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rPr>
              <a:pPr marL="0" marR="0" lvl="0" indent="0" algn="r" defTabSz="457200" rtl="0" eaLnBrk="1" fontAlgn="auto" latinLnBrk="0" hangingPunct="1">
                <a:lnSpc>
                  <a:spcPts val="1867"/>
                </a:lnSpc>
                <a:spcBef>
                  <a:spcPts val="0"/>
                </a:spcBef>
                <a:spcAft>
                  <a:spcPts val="0"/>
                </a:spcAft>
                <a:buClrTx/>
                <a:buSzTx/>
                <a:buFontTx/>
                <a:buNone/>
                <a:tabLst/>
                <a:defRPr/>
              </a:pPr>
              <a:t>9</a:t>
            </a:fld>
            <a:endParaRPr kumimoji="0" lang="de-DE" sz="1100" b="1" i="0" u="none" strike="noStrike" kern="1200" cap="none" spc="0" normalizeH="0" baseline="0" noProof="0" dirty="0">
              <a:ln>
                <a:noFill/>
              </a:ln>
              <a:solidFill>
                <a:srgbClr val="00416E"/>
              </a:solidFill>
              <a:effectLst/>
              <a:uLnTx/>
              <a:uFillTx/>
              <a:latin typeface="Noto Sans Display SemiBold" panose="020B0502040504020204" pitchFamily="34" charset="0"/>
              <a:ea typeface="Noto Sans Display SemiBold" panose="020B0502040504020204" pitchFamily="34" charset="0"/>
              <a:cs typeface="Noto Sans Display SemiBold" panose="020B0502040504020204" pitchFamily="34" charset="0"/>
            </a:endParaRPr>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0" y="30529"/>
            <a:ext cx="7886700" cy="993775"/>
          </a:xfrm>
        </p:spPr>
        <p:txBody>
          <a:bodyPr/>
          <a:lstStyle/>
          <a:p>
            <a:r>
              <a:rPr lang="en-US" dirty="0"/>
              <a:t>So what are the implications of this matter in the interplay of safety and sustainability? </a:t>
            </a:r>
            <a:endParaRPr lang="en-AT" dirty="0"/>
          </a:p>
        </p:txBody>
      </p:sp>
      <p:sp>
        <p:nvSpPr>
          <p:cNvPr id="11" name="Rechteck 10"/>
          <p:cNvSpPr/>
          <p:nvPr/>
        </p:nvSpPr>
        <p:spPr>
          <a:xfrm>
            <a:off x="179512" y="1359447"/>
            <a:ext cx="8892480" cy="3600986"/>
          </a:xfrm>
          <a:prstGeom prst="rect">
            <a:avLst/>
          </a:prstGeom>
        </p:spPr>
        <p:txBody>
          <a:bodyPr wrap="square">
            <a:spAutoFit/>
          </a:bodyPr>
          <a:lstStyle/>
          <a:p>
            <a:pPr>
              <a:spcBef>
                <a:spcPts val="600"/>
              </a:spcBef>
              <a:spcAft>
                <a:spcPts val="600"/>
              </a:spcAft>
            </a:pPr>
            <a:r>
              <a:rPr lang="en-US" b="1" dirty="0" smtClean="0"/>
              <a:t>SDG </a:t>
            </a:r>
            <a:r>
              <a:rPr lang="en-US" b="1" dirty="0"/>
              <a:t>12 calls for sustainable consumption </a:t>
            </a:r>
            <a:r>
              <a:rPr lang="en-US" dirty="0"/>
              <a:t>- resources should not be wasted, but rather recycled, and safely managed. </a:t>
            </a:r>
            <a:endParaRPr lang="en-US" dirty="0" smtClean="0"/>
          </a:p>
          <a:p>
            <a:pPr marL="285750" indent="-285750">
              <a:spcBef>
                <a:spcPts val="600"/>
              </a:spcBef>
              <a:spcAft>
                <a:spcPts val="600"/>
              </a:spcAft>
              <a:buFont typeface="Arial" panose="020B0604020202020204" pitchFamily="34" charset="0"/>
              <a:buChar char="•"/>
            </a:pPr>
            <a:r>
              <a:rPr lang="en-US" dirty="0"/>
              <a:t>T</a:t>
            </a:r>
            <a:r>
              <a:rPr lang="en-US" dirty="0" smtClean="0"/>
              <a:t>aking </a:t>
            </a:r>
            <a:r>
              <a:rPr lang="en-US" dirty="0"/>
              <a:t>into account the current overconsumption of </a:t>
            </a:r>
            <a:r>
              <a:rPr lang="en-US" dirty="0" err="1"/>
              <a:t>ressources</a:t>
            </a:r>
            <a:r>
              <a:rPr lang="en-US" dirty="0"/>
              <a:t> in Germany, </a:t>
            </a:r>
            <a:r>
              <a:rPr lang="en-US" dirty="0" smtClean="0"/>
              <a:t>the </a:t>
            </a:r>
            <a:r>
              <a:rPr lang="en-US" dirty="0"/>
              <a:t>current rate must at least be reduced by two thirds. </a:t>
            </a:r>
            <a:r>
              <a:rPr lang="en-US" dirty="0" smtClean="0"/>
              <a:t>Even </a:t>
            </a:r>
            <a:r>
              <a:rPr lang="en-US" dirty="0"/>
              <a:t>if the renewed remediation proposal discussed above may be justified based on safety considerations, what about its </a:t>
            </a:r>
            <a:r>
              <a:rPr lang="en-US" dirty="0" smtClean="0"/>
              <a:t>justification </a:t>
            </a:r>
            <a:r>
              <a:rPr lang="en-US" dirty="0"/>
              <a:t>in terms of the necessary resource consumption for this “second” </a:t>
            </a:r>
            <a:r>
              <a:rPr lang="en-US" dirty="0" smtClean="0"/>
              <a:t>remediation? </a:t>
            </a:r>
            <a:r>
              <a:rPr lang="en-US" dirty="0" smtClean="0"/>
              <a:t>(Energy: Just </a:t>
            </a:r>
            <a:r>
              <a:rPr lang="en-US" dirty="0"/>
              <a:t>for heap 38neu/208, this is an estimated 80,000 m</a:t>
            </a:r>
            <a:r>
              <a:rPr lang="en-US" baseline="30000" dirty="0"/>
              <a:t>3</a:t>
            </a:r>
            <a:r>
              <a:rPr lang="en-US" dirty="0"/>
              <a:t> of material that will have to be </a:t>
            </a:r>
            <a:r>
              <a:rPr lang="en-US" dirty="0" smtClean="0"/>
              <a:t>moved</a:t>
            </a:r>
            <a:r>
              <a:rPr lang="en-US" dirty="0" smtClean="0"/>
              <a:t>) </a:t>
            </a:r>
            <a:endParaRPr lang="en-US" dirty="0" smtClean="0"/>
          </a:p>
          <a:p>
            <a:pPr>
              <a:spcBef>
                <a:spcPts val="600"/>
              </a:spcBef>
              <a:spcAft>
                <a:spcPts val="600"/>
              </a:spcAft>
            </a:pPr>
            <a:r>
              <a:rPr lang="en-US" b="1" dirty="0" smtClean="0"/>
              <a:t>SDG 13 calls </a:t>
            </a:r>
            <a:r>
              <a:rPr lang="en-US" b="1" dirty="0"/>
              <a:t>for urgent action to combat climate change and its impacts</a:t>
            </a:r>
            <a:r>
              <a:rPr lang="en-US" dirty="0"/>
              <a:t>. </a:t>
            </a:r>
            <a:endParaRPr lang="en-US" dirty="0" smtClean="0"/>
          </a:p>
          <a:p>
            <a:pPr marL="285750" indent="-285750">
              <a:spcBef>
                <a:spcPts val="600"/>
              </a:spcBef>
              <a:spcAft>
                <a:spcPts val="600"/>
              </a:spcAft>
              <a:buFont typeface="Arial" panose="020B0604020202020204" pitchFamily="34" charset="0"/>
              <a:buChar char="•"/>
            </a:pPr>
            <a:r>
              <a:rPr lang="en-US" dirty="0" smtClean="0"/>
              <a:t>The </a:t>
            </a:r>
            <a:r>
              <a:rPr lang="en-US" dirty="0"/>
              <a:t>carbon footprint of HDPE is 1.80 kg CO2eq per kg product. Just one of the affected heaps (38neu/208) requires 200,000 kg of HDPE </a:t>
            </a:r>
            <a:r>
              <a:rPr lang="en-US" dirty="0" smtClean="0"/>
              <a:t>foil </a:t>
            </a:r>
            <a:endParaRPr lang="de-DE" dirty="0"/>
          </a:p>
        </p:txBody>
      </p:sp>
    </p:spTree>
    <p:extLst>
      <p:ext uri="{BB962C8B-B14F-4D97-AF65-F5344CB8AC3E}">
        <p14:creationId xmlns:p14="http://schemas.microsoft.com/office/powerpoint/2010/main" val="2119515547"/>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0</TotalTime>
  <Words>1023</Words>
  <Application>Microsoft Office PowerPoint</Application>
  <PresentationFormat>Bildschirmpräsentation (16:9)</PresentationFormat>
  <Paragraphs>44</Paragraphs>
  <Slides>11</Slides>
  <Notes>5</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11</vt:i4>
      </vt:variant>
    </vt:vector>
  </HeadingPairs>
  <TitlesOfParts>
    <vt:vector size="20" baseType="lpstr">
      <vt:lpstr>Arial</vt:lpstr>
      <vt:lpstr>Arial </vt:lpstr>
      <vt:lpstr>Calibri</vt:lpstr>
      <vt:lpstr>Noto Sans Display SemiBold</vt:lpstr>
      <vt:lpstr>Times New Roman</vt:lpstr>
      <vt:lpstr>Wingdings</vt:lpstr>
      <vt:lpstr>Office Theme</vt:lpstr>
      <vt:lpstr>Custom Design</vt:lpstr>
      <vt:lpstr>1_Custom Design</vt:lpstr>
      <vt:lpstr>PowerPoint-Präsentation</vt:lpstr>
      <vt:lpstr>Global Justice as a Cornerstone of Agenda 2030 and its importance in the Evolution of a Safety Culture in Remediation, Decommissioning and Waste Management.</vt:lpstr>
      <vt:lpstr>PowerPoint-Präsentation</vt:lpstr>
      <vt:lpstr>PowerPoint-Präsentation</vt:lpstr>
      <vt:lpstr>PowerPoint-Präsentation</vt:lpstr>
      <vt:lpstr>PowerPoint-Präsentation</vt:lpstr>
      <vt:lpstr>PowerPoint-Präsentation</vt:lpstr>
      <vt:lpstr>So what are the implications of this matter in the interplay of safety and sustainability? </vt:lpstr>
      <vt:lpstr>So what are the implications of this matter in the interplay of safety and sustainability? </vt:lpstr>
      <vt:lpstr>So what are the implications of this matter in the interplay of safety and sustainability?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Altfelder, Sven</cp:lastModifiedBy>
  <cp:revision>20</cp:revision>
  <cp:lastPrinted>2015-12-18T15:27:41Z</cp:lastPrinted>
  <dcterms:created xsi:type="dcterms:W3CDTF">2023-02-20T09:28:38Z</dcterms:created>
  <dcterms:modified xsi:type="dcterms:W3CDTF">2023-11-03T10:37:12Z</dcterms:modified>
</cp:coreProperties>
</file>