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94" r:id="rId4"/>
    <p:sldId id="256" r:id="rId5"/>
    <p:sldId id="310" r:id="rId6"/>
    <p:sldId id="312" r:id="rId7"/>
    <p:sldId id="319" r:id="rId8"/>
    <p:sldId id="320" r:id="rId9"/>
    <p:sldId id="323" r:id="rId10"/>
    <p:sldId id="316" r:id="rId11"/>
    <p:sldId id="315" r:id="rId12"/>
    <p:sldId id="318" r:id="rId13"/>
    <p:sldId id="313" r:id="rId14"/>
    <p:sldId id="309" r:id="rId15"/>
    <p:sldId id="322" r:id="rId16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5D1D8A1-57EA-428A-89FF-9159F204AE1B}">
          <p14:sldIdLst>
            <p14:sldId id="294"/>
            <p14:sldId id="256"/>
            <p14:sldId id="310"/>
            <p14:sldId id="312"/>
            <p14:sldId id="319"/>
            <p14:sldId id="320"/>
            <p14:sldId id="323"/>
            <p14:sldId id="316"/>
            <p14:sldId id="315"/>
          </p14:sldIdLst>
        </p14:section>
        <p14:section name="In case" id="{850C4A76-2633-459B-9379-A28BD5B3FD38}">
          <p14:sldIdLst>
            <p14:sldId id="318"/>
            <p14:sldId id="313"/>
            <p14:sldId id="309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 autoAdjust="0"/>
    <p:restoredTop sz="67144" autoAdjust="0"/>
  </p:normalViewPr>
  <p:slideViewPr>
    <p:cSldViewPr>
      <p:cViewPr varScale="1">
        <p:scale>
          <a:sx n="88" d="100"/>
          <a:sy n="88" d="100"/>
        </p:scale>
        <p:origin x="66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Action innovante citée également à l’oral: co-construction de scénario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8063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. Idée principale et 3 colonnes 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6C7F1-EFF6-A24E-AB11-3002254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B5C075-5E93-433D-BC8C-16BD21C61CD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 dirty="0"/>
              <a:t>Pied de page à modifier globalement dans "Insertion" / "En-tête/Pied" - Mois 20XX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4DE25-2921-40D7-A114-D7753411652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D96E7005-AF1B-40D2-B219-83AC9F086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0C165D3-EE99-4DFA-9147-EAF9D991DC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:a16="http://schemas.microsoft.com/office/drawing/2014/main" id="{1DA1A6BD-A619-4D52-8923-4D1E504E48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1FC97C4-BA09-4D91-A310-42202E8ADCE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7A6A4594-280E-48CC-89A5-40AFEE09B94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8B3BA32-4620-4F62-9E5E-CEF3B95351E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41D56E37-C0E8-45D8-B172-6910EF5FB75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2239257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6B471B-E7F2-4243-ACEA-22341C25C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Pied de page à modifier globalement dans "Insertion" / "En-tête/Pied" - Mois 20XX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A79D8F-55D3-4EB2-AC8F-00F5004BB8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3541F62-F8F0-4192-B023-9DFB99F984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979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2E9D6-1F60-D349-BD9F-1EA92008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A1E58C-F0BF-427D-90B8-66FE61E2B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Pied de page à modifier globalement dans "Insertion" / "En-tête/Pied" - Mois 20XX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5C09D0-3190-402C-A75C-601FF9A4A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0810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3. Idée principale et 3 colonnes 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6C7F1-EFF6-A24E-AB11-3002254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B5C075-5E93-433D-BC8C-16BD21C61CD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 dirty="0"/>
              <a:t>Pied de page à modifier globalement dans "Insertion" / "En-tête/Pied" - Mois 20XX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4DE25-2921-40D7-A114-D7753411652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D96E7005-AF1B-40D2-B219-83AC9F086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0C165D3-EE99-4DFA-9147-EAF9D991DC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:a16="http://schemas.microsoft.com/office/drawing/2014/main" id="{1DA1A6BD-A619-4D52-8923-4D1E504E48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1FC97C4-BA09-4D91-A310-42202E8ADCE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/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E46D51D9-98EF-4537-AE6B-C7D98DB0A39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2AF23B2-878C-4C66-82CA-F50338EEB96F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850B3DEB-F6E9-4C0D-A664-4998EDB3F60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68444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3D597-CABF-3F00-F43C-C66A9883F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4C7C-23F2-4648-B589-EAEE169A6990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10DD-F67F-5241-BB8B-4C3BA9A2959B}" type="datetimeFigureOut">
              <a:rPr lang="en-AT" smtClean="0"/>
              <a:t>10/19/2023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gif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3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3BDC6-F5F3-5DC1-7FBC-ED4A5F6F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linkClick r:id="rId2" action="ppaction://hlinksldjump"/>
              </a:rPr>
              <a:t>STEP 1 2012-2013: </a:t>
            </a:r>
            <a:r>
              <a:rPr lang="fr-FR" dirty="0" err="1">
                <a:hlinkClick r:id="rId2" action="ppaction://hlinksldjump"/>
              </a:rPr>
              <a:t>Increasing</a:t>
            </a:r>
            <a:r>
              <a:rPr lang="fr-FR" dirty="0">
                <a:hlinkClick r:id="rId2" action="ppaction://hlinksldjump"/>
              </a:rPr>
              <a:t> </a:t>
            </a:r>
            <a:r>
              <a:rPr lang="fr-FR" dirty="0" err="1">
                <a:hlinkClick r:id="rId2" action="ppaction://hlinksldjump"/>
              </a:rPr>
              <a:t>knowledge</a:t>
            </a:r>
            <a:r>
              <a:rPr lang="fr-FR" dirty="0">
                <a:hlinkClick r:id="rId2" action="ppaction://hlinksldjump"/>
              </a:rPr>
              <a:t> and </a:t>
            </a:r>
            <a:r>
              <a:rPr lang="fr-FR" dirty="0" err="1">
                <a:hlinkClick r:id="rId2" action="ppaction://hlinksldjump"/>
              </a:rPr>
              <a:t>skills</a:t>
            </a:r>
            <a:r>
              <a:rPr lang="fr-FR" dirty="0">
                <a:hlinkClick r:id="rId2" action="ppaction://hlinksldjump"/>
              </a:rPr>
              <a:t> of stakeholders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7F35BD-D29C-5EB4-57EB-4E4E49502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9DF95A-726F-55DE-5B30-9092E19CB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CB080D3-14F6-66CE-1D04-28D3EEA8FF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285101"/>
            <a:ext cx="7749778" cy="3268265"/>
          </a:xfrm>
        </p:spPr>
        <p:txBody>
          <a:bodyPr>
            <a:normAutofit/>
          </a:bodyPr>
          <a:lstStyle/>
          <a:p>
            <a:r>
              <a:rPr lang="fr-FR" sz="1400" dirty="0" err="1"/>
              <a:t>Initiated</a:t>
            </a:r>
            <a:r>
              <a:rPr lang="fr-FR" sz="1400" dirty="0"/>
              <a:t> in 2012 for </a:t>
            </a:r>
            <a:r>
              <a:rPr lang="fr-FR" sz="1400" dirty="0" err="1"/>
              <a:t>preparing</a:t>
            </a:r>
            <a:r>
              <a:rPr lang="fr-FR" sz="1400" dirty="0"/>
              <a:t> CS to </a:t>
            </a:r>
            <a:r>
              <a:rPr lang="fr-FR" sz="1400" dirty="0" err="1"/>
              <a:t>participate</a:t>
            </a:r>
            <a:r>
              <a:rPr lang="fr-FR" sz="1400" dirty="0"/>
              <a:t> to public </a:t>
            </a:r>
            <a:r>
              <a:rPr lang="fr-FR" sz="1400" dirty="0" err="1"/>
              <a:t>debate</a:t>
            </a:r>
            <a:r>
              <a:rPr lang="fr-FR" sz="1400" dirty="0"/>
              <a:t>  (in 2013)</a:t>
            </a:r>
          </a:p>
          <a:p>
            <a:r>
              <a:rPr lang="fr-FR" sz="1400" dirty="0" err="1"/>
              <a:t>Define</a:t>
            </a:r>
            <a:r>
              <a:rPr lang="fr-FR" sz="1400" dirty="0"/>
              <a:t> </a:t>
            </a:r>
            <a:r>
              <a:rPr lang="fr-FR" sz="1400" dirty="0" err="1"/>
              <a:t>together</a:t>
            </a:r>
            <a:r>
              <a:rPr lang="fr-FR" sz="1400" dirty="0"/>
              <a:t> </a:t>
            </a:r>
            <a:r>
              <a:rPr lang="fr-FR" sz="1400" dirty="0" err="1"/>
              <a:t>technical</a:t>
            </a:r>
            <a:r>
              <a:rPr lang="fr-FR" sz="1400" dirty="0"/>
              <a:t> topics -</a:t>
            </a:r>
            <a:r>
              <a:rPr lang="fr-FR" sz="1400" b="1" dirty="0" err="1"/>
              <a:t>linked</a:t>
            </a:r>
            <a:r>
              <a:rPr lang="fr-FR" sz="1400" b="1" dirty="0"/>
              <a:t> to </a:t>
            </a:r>
            <a:r>
              <a:rPr lang="en-US" sz="1400" b="1" dirty="0"/>
              <a:t>sustainability goals</a:t>
            </a:r>
            <a:r>
              <a:rPr lang="en-US" sz="1400" dirty="0"/>
              <a:t> with societal and environmental concerns- </a:t>
            </a:r>
            <a:r>
              <a:rPr lang="fr-FR" sz="1400" dirty="0"/>
              <a:t>to </a:t>
            </a:r>
            <a:r>
              <a:rPr lang="fr-FR" sz="1400" dirty="0" err="1"/>
              <a:t>address</a:t>
            </a:r>
            <a:r>
              <a:rPr lang="fr-FR" sz="1400" dirty="0"/>
              <a:t> (</a:t>
            </a:r>
            <a:r>
              <a:rPr lang="fr-FR" sz="1400" dirty="0" err="1"/>
              <a:t>radiactive</a:t>
            </a:r>
            <a:r>
              <a:rPr lang="fr-FR" sz="1400" dirty="0"/>
              <a:t> </a:t>
            </a:r>
            <a:r>
              <a:rPr lang="fr-FR" sz="1400" dirty="0" err="1"/>
              <a:t>waste</a:t>
            </a:r>
            <a:r>
              <a:rPr lang="fr-FR" sz="1400" dirty="0"/>
              <a:t>, </a:t>
            </a:r>
            <a:r>
              <a:rPr lang="fr-FR" sz="1400" dirty="0" err="1"/>
              <a:t>reversibility</a:t>
            </a:r>
            <a:r>
              <a:rPr lang="fr-FR" sz="1400" dirty="0"/>
              <a:t>, </a:t>
            </a:r>
            <a:r>
              <a:rPr lang="fr-FR" sz="1400" dirty="0" err="1"/>
              <a:t>operational</a:t>
            </a:r>
            <a:r>
              <a:rPr lang="fr-FR" sz="1400" dirty="0"/>
              <a:t> </a:t>
            </a:r>
            <a:r>
              <a:rPr lang="fr-FR" sz="1400" dirty="0" err="1"/>
              <a:t>safety</a:t>
            </a:r>
            <a:r>
              <a:rPr lang="fr-FR" sz="1400" dirty="0"/>
              <a:t>, </a:t>
            </a:r>
            <a:r>
              <a:rPr lang="fr-FR" sz="1400" dirty="0" err="1"/>
              <a:t>risk</a:t>
            </a:r>
            <a:r>
              <a:rPr lang="fr-FR" sz="1400" dirty="0"/>
              <a:t> </a:t>
            </a:r>
            <a:r>
              <a:rPr lang="fr-FR" sz="1400" dirty="0" err="1"/>
              <a:t>associated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co-activities</a:t>
            </a:r>
            <a:r>
              <a:rPr lang="fr-FR" sz="1400" dirty="0"/>
              <a:t> as </a:t>
            </a:r>
            <a:r>
              <a:rPr lang="fr-FR" sz="1400" dirty="0" err="1"/>
              <a:t>simultaneous</a:t>
            </a:r>
            <a:r>
              <a:rPr lang="fr-FR" sz="1400" dirty="0"/>
              <a:t> </a:t>
            </a:r>
            <a:r>
              <a:rPr lang="fr-FR" sz="1400" dirty="0" err="1"/>
              <a:t>nuclear</a:t>
            </a:r>
            <a:r>
              <a:rPr lang="fr-FR" sz="1400" dirty="0"/>
              <a:t> </a:t>
            </a:r>
            <a:r>
              <a:rPr lang="fr-FR" sz="1400" dirty="0" err="1"/>
              <a:t>operation</a:t>
            </a:r>
            <a:r>
              <a:rPr lang="fr-FR" sz="1400" dirty="0"/>
              <a:t> </a:t>
            </a:r>
            <a:r>
              <a:rPr lang="fr-FR" sz="1400" dirty="0" err="1"/>
              <a:t>activities</a:t>
            </a:r>
            <a:r>
              <a:rPr lang="fr-FR" sz="1400" dirty="0"/>
              <a:t> </a:t>
            </a:r>
            <a:r>
              <a:rPr lang="fr-FR" sz="1400" dirty="0" err="1"/>
              <a:t>during</a:t>
            </a:r>
            <a:r>
              <a:rPr lang="fr-FR" sz="1400" dirty="0"/>
              <a:t> </a:t>
            </a:r>
            <a:r>
              <a:rPr lang="fr-FR" sz="1400" dirty="0" err="1"/>
              <a:t>galleries</a:t>
            </a:r>
            <a:r>
              <a:rPr lang="fr-FR" sz="1400" dirty="0"/>
              <a:t>) , </a:t>
            </a:r>
            <a:r>
              <a:rPr lang="fr-FR" sz="1400" dirty="0" err="1"/>
              <a:t>waste</a:t>
            </a:r>
            <a:r>
              <a:rPr lang="fr-FR" sz="1400" dirty="0"/>
              <a:t> package transportation)</a:t>
            </a:r>
          </a:p>
          <a:p>
            <a:r>
              <a:rPr lang="fr-FR" sz="1400" dirty="0"/>
              <a:t>Co-</a:t>
            </a:r>
            <a:r>
              <a:rPr lang="fr-FR" sz="1400" dirty="0" err="1"/>
              <a:t>construct</a:t>
            </a:r>
            <a:r>
              <a:rPr lang="fr-FR" sz="1400" dirty="0"/>
              <a:t> a </a:t>
            </a:r>
            <a:r>
              <a:rPr lang="fr-FR" sz="1400" dirty="0" err="1"/>
              <a:t>work</a:t>
            </a:r>
            <a:r>
              <a:rPr lang="fr-FR" sz="1400" dirty="0"/>
              <a:t> program to </a:t>
            </a:r>
            <a:r>
              <a:rPr lang="fr-FR" sz="1400" dirty="0" err="1"/>
              <a:t>address</a:t>
            </a:r>
            <a:r>
              <a:rPr lang="fr-FR" sz="1400" dirty="0"/>
              <a:t> </a:t>
            </a:r>
            <a:r>
              <a:rPr lang="fr-FR" sz="1400" dirty="0" err="1"/>
              <a:t>these</a:t>
            </a:r>
            <a:r>
              <a:rPr lang="fr-FR" sz="1400" dirty="0"/>
              <a:t> issues</a:t>
            </a:r>
          </a:p>
          <a:p>
            <a:r>
              <a:rPr lang="fr-FR" sz="1400" dirty="0" err="1"/>
              <a:t>Organization</a:t>
            </a:r>
            <a:r>
              <a:rPr lang="fr-FR" sz="1400" dirty="0"/>
              <a:t> of </a:t>
            </a:r>
            <a:r>
              <a:rPr lang="fr-FR" sz="1400" dirty="0" err="1"/>
              <a:t>seminars</a:t>
            </a:r>
            <a:r>
              <a:rPr lang="fr-FR" sz="1400" dirty="0"/>
              <a:t> on radioactive </a:t>
            </a:r>
            <a:r>
              <a:rPr lang="fr-FR" sz="1400" dirty="0" err="1"/>
              <a:t>waste</a:t>
            </a:r>
            <a:r>
              <a:rPr lang="fr-FR" sz="1400" dirty="0"/>
              <a:t> in </a:t>
            </a:r>
            <a:r>
              <a:rPr lang="fr-FR" sz="1400" dirty="0" err="1"/>
              <a:t>general</a:t>
            </a:r>
            <a:r>
              <a:rPr lang="fr-FR" sz="1400" dirty="0"/>
              <a:t> + on </a:t>
            </a:r>
            <a:r>
              <a:rPr lang="fr-FR" sz="1400" dirty="0" err="1"/>
              <a:t>specific</a:t>
            </a:r>
            <a:r>
              <a:rPr lang="fr-FR" sz="1400" dirty="0"/>
              <a:t> </a:t>
            </a:r>
            <a:r>
              <a:rPr lang="fr-FR" sz="1400" dirty="0" err="1"/>
              <a:t>subjects</a:t>
            </a:r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8257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EE0C51-4A48-562C-758E-99369CA9236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8623301" y="4869657"/>
            <a:ext cx="520702" cy="273844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3ACCC249-5D5B-4515-B0B4-8C29B88314F6}" type="slidenum">
              <a:rPr lang="fr-FR" smtClean="0"/>
              <a:pPr>
                <a:spcAft>
                  <a:spcPts val="600"/>
                </a:spcAft>
              </a:pPr>
              <a:t>11</a:t>
            </a:fld>
            <a:endParaRPr lang="fr-FR"/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94CAF1B4-F023-E114-BBB7-E5E1DA2382F3}"/>
              </a:ext>
            </a:extLst>
          </p:cNvPr>
          <p:cNvSpPr txBox="1">
            <a:spLocks/>
          </p:cNvSpPr>
          <p:nvPr/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800" i="1" dirty="0">
                <a:solidFill>
                  <a:schemeClr val="bg1"/>
                </a:solidFill>
              </a:rPr>
              <a:t>IAEA, ICWEDR, Vienna 11.10.2023 </a:t>
            </a:r>
          </a:p>
        </p:txBody>
      </p:sp>
      <p:pic>
        <p:nvPicPr>
          <p:cNvPr id="5" name="Image 4" descr="Une image contenant texte, carte, Police, diagramme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05401E71-38E8-DFD3-ECB8-E95613FB8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74" y="86760"/>
            <a:ext cx="4301536" cy="47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5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03223-D204-50AF-5394-47018B53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367072"/>
            <a:ext cx="7749778" cy="431957"/>
          </a:xfrm>
        </p:spPr>
        <p:txBody>
          <a:bodyPr>
            <a:normAutofit fontScale="90000"/>
          </a:bodyPr>
          <a:lstStyle/>
          <a:p>
            <a:r>
              <a:rPr lang="fr-FR" dirty="0"/>
              <a:t>RISK PERCEPTION OF FRENCH POPULATION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E1C33E-387A-9391-E5FD-34E8844003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fr-FR" sz="800" i="1" dirty="0"/>
              <a:t>IAEA, ICWEDR, Vienna 11.10.2023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F04882-36A3-0788-6B25-55AB5E4CBB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AA71867-BED2-DD0C-C3D6-3D64330634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3200" y="1997973"/>
            <a:ext cx="3216195" cy="280750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46% view radwaste risk as “high” or “very high” in the 2023 Barometer (57% average 1997-2018)</a:t>
            </a:r>
          </a:p>
          <a:p>
            <a:r>
              <a:rPr lang="en-US" dirty="0"/>
              <a:t>Since 2020 top 2 arguments against nuclear power are: radwaste production (31%) and risk of accident (27%).</a:t>
            </a:r>
          </a:p>
          <a:p>
            <a:pPr algn="just"/>
            <a:r>
              <a:rPr lang="en-US" dirty="0"/>
              <a:t>78%: not well informed on </a:t>
            </a:r>
            <a:r>
              <a:rPr lang="en-US" dirty="0" err="1"/>
              <a:t>radwastee</a:t>
            </a:r>
            <a:r>
              <a:rPr lang="en-US" dirty="0"/>
              <a:t>, more than on NPPs (60%)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7F1F1D6B-2B4D-95F0-B6FD-13D61D9F3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75" y="2144428"/>
            <a:ext cx="5898612" cy="2725229"/>
          </a:xfrm>
          <a:prstGeom prst="rect">
            <a:avLst/>
          </a:prstGeom>
        </p:spPr>
      </p:pic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5AFF603B-42C7-247C-33C1-6B514B40C0BE}"/>
              </a:ext>
            </a:extLst>
          </p:cNvPr>
          <p:cNvSpPr txBox="1">
            <a:spLocks/>
          </p:cNvSpPr>
          <p:nvPr/>
        </p:nvSpPr>
        <p:spPr bwMode="auto">
          <a:xfrm>
            <a:off x="203200" y="916436"/>
            <a:ext cx="5749727" cy="145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32148" indent="-132148" algn="l" rtl="0" eaLnBrk="1" fontAlgn="base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▌"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kern="0" dirty="0"/>
              <a:t>IRSN Barometer on risk and security perception by French people</a:t>
            </a:r>
            <a:r>
              <a:rPr lang="fr-FR" kern="0" dirty="0"/>
              <a:t>:</a:t>
            </a:r>
          </a:p>
          <a:p>
            <a:pPr lvl="1" algn="just"/>
            <a:r>
              <a:rPr lang="en-US" dirty="0"/>
              <a:t>yearly study designed to monitor the evolution of risk perception in France </a:t>
            </a:r>
            <a:r>
              <a:rPr lang="fr-FR" kern="0" dirty="0" err="1"/>
              <a:t>since</a:t>
            </a:r>
            <a:r>
              <a:rPr lang="fr-FR" kern="0" dirty="0"/>
              <a:t> 90’s</a:t>
            </a:r>
          </a:p>
          <a:p>
            <a:pPr lvl="1" algn="just"/>
            <a:r>
              <a:rPr lang="en-US" dirty="0"/>
              <a:t>follows more than 30 risks of different types</a:t>
            </a:r>
            <a:r>
              <a:rPr lang="fr-FR" kern="0" dirty="0"/>
              <a:t> </a:t>
            </a:r>
          </a:p>
          <a:p>
            <a:pPr lvl="1" algn="just"/>
            <a:endParaRPr lang="fr-FR" kern="0" dirty="0"/>
          </a:p>
        </p:txBody>
      </p:sp>
      <p:pic>
        <p:nvPicPr>
          <p:cNvPr id="11" name="Image 10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6C78D26F-83A2-B555-4D59-D5F68E71B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196">
            <a:off x="5940596" y="516257"/>
            <a:ext cx="1284525" cy="184055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A7B8AC2-1DB3-598D-03E1-2A62F8C4F6DA}"/>
              </a:ext>
            </a:extLst>
          </p:cNvPr>
          <p:cNvSpPr txBox="1"/>
          <p:nvPr/>
        </p:nvSpPr>
        <p:spPr>
          <a:xfrm>
            <a:off x="3698479" y="2473031"/>
            <a:ext cx="5242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/>
              <a:t>In each of the following areas, do you think the risks for the French population in general are: close to null, low, moderate, high, very high? - Radioactive waste (2023 Barometer, in %)</a:t>
            </a:r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158528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802AEA-B9EC-15BE-A60C-8D5D9D330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Pied de page à modifier globalement dans "Insertion" / "En-tête/Pied" - Mois 20XX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A39520-4E00-767D-4228-D17A32E489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0" name="Image 9" descr="Une image contenant carte, texte, atlas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8D55EC5E-C8F9-562D-C46E-0CCD193394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" r="-26"/>
          <a:stretch/>
        </p:blipFill>
        <p:spPr>
          <a:xfrm>
            <a:off x="333040" y="1502949"/>
            <a:ext cx="2312378" cy="2325380"/>
          </a:xfrm>
          <a:prstGeom prst="rect">
            <a:avLst/>
          </a:prstGeom>
        </p:spPr>
      </p:pic>
      <p:pic>
        <p:nvPicPr>
          <p:cNvPr id="6" name="Image 5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ABDCC1A4-17E2-D82D-9487-C89CDF8BA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63" y="554002"/>
            <a:ext cx="6317928" cy="4007296"/>
          </a:xfrm>
          <a:prstGeom prst="rect">
            <a:avLst/>
          </a:prstGeom>
        </p:spPr>
      </p:pic>
      <p:sp>
        <p:nvSpPr>
          <p:cNvPr id="2" name="Ellipse 1">
            <a:hlinkClick r:id="rId2" action="ppaction://hlinksldjump"/>
            <a:extLst>
              <a:ext uri="{FF2B5EF4-FFF2-40B4-BE49-F238E27FC236}">
                <a16:creationId xmlns:a16="http://schemas.microsoft.com/office/drawing/2014/main" id="{2C4DC5AA-AB34-93DE-57DB-55EBCD8DBAD6}"/>
              </a:ext>
            </a:extLst>
          </p:cNvPr>
          <p:cNvSpPr/>
          <p:nvPr/>
        </p:nvSpPr>
        <p:spPr>
          <a:xfrm>
            <a:off x="126930" y="4867130"/>
            <a:ext cx="196598" cy="174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7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916-01C8-E817-FD08-ED24F9E0B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Feedback from technical dialogue set up with civil society on HLW&amp;IL-LL radioactive waste management </a:t>
            </a:r>
            <a:br>
              <a:rPr lang="en-US" sz="2800" b="1" dirty="0"/>
            </a:br>
            <a:r>
              <a:rPr lang="en-US" sz="2800" b="1" dirty="0"/>
              <a:t>in France</a:t>
            </a:r>
            <a:endParaRPr lang="en-AT" sz="2800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D7000-2741-7659-70BC-C4D4D854E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3579862"/>
            <a:ext cx="6858000" cy="12414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1800" u="sng" dirty="0"/>
              <a:t>C. </a:t>
            </a:r>
            <a:r>
              <a:rPr lang="fr-FR" sz="1800" u="sng" dirty="0" err="1"/>
              <a:t>Réaud</a:t>
            </a:r>
            <a:r>
              <a:rPr lang="fr-FR" sz="1800" dirty="0"/>
              <a:t>, E. </a:t>
            </a:r>
            <a:r>
              <a:rPr lang="fr-FR" sz="1800" dirty="0" err="1"/>
              <a:t>Bastin</a:t>
            </a:r>
            <a:r>
              <a:rPr lang="fr-FR" sz="1800" dirty="0"/>
              <a:t>, D. </a:t>
            </a:r>
            <a:r>
              <a:rPr lang="fr-FR" sz="1800" dirty="0" err="1"/>
              <a:t>Pellegrini</a:t>
            </a:r>
            <a:r>
              <a:rPr lang="fr-FR" sz="1800" dirty="0"/>
              <a:t>, F. Marsal, C. </a:t>
            </a:r>
            <a:r>
              <a:rPr lang="fr-FR" sz="1800" dirty="0" err="1"/>
              <a:t>Espivent</a:t>
            </a:r>
            <a:r>
              <a:rPr lang="fr-FR" sz="1800" dirty="0"/>
              <a:t>, S. Charron, A. Lebeau (IRSN)</a:t>
            </a:r>
          </a:p>
          <a:p>
            <a:pPr algn="l"/>
            <a:r>
              <a:rPr lang="fr-FR" sz="1800" dirty="0"/>
              <a:t>Y. </a:t>
            </a:r>
            <a:r>
              <a:rPr lang="fr-FR" sz="1800" dirty="0" err="1"/>
              <a:t>Lheureux</a:t>
            </a:r>
            <a:r>
              <a:rPr lang="fr-FR" sz="1800" dirty="0"/>
              <a:t>, C. Pineau, K. </a:t>
            </a:r>
            <a:r>
              <a:rPr lang="fr-FR" sz="1800" dirty="0" err="1"/>
              <a:t>Basol</a:t>
            </a:r>
            <a:r>
              <a:rPr lang="fr-FR" sz="1800" dirty="0"/>
              <a:t> (</a:t>
            </a:r>
            <a:r>
              <a:rPr lang="fr-FR" sz="1800" dirty="0" err="1"/>
              <a:t>Anccli</a:t>
            </a:r>
            <a:r>
              <a:rPr lang="fr-FR" sz="1800" dirty="0"/>
              <a:t>)</a:t>
            </a:r>
          </a:p>
          <a:p>
            <a:pPr algn="l"/>
            <a:r>
              <a:rPr lang="fr-FR" sz="1800" dirty="0"/>
              <a:t>L. </a:t>
            </a:r>
            <a:r>
              <a:rPr lang="fr-FR" sz="1800" dirty="0" err="1"/>
              <a:t>Faugières</a:t>
            </a:r>
            <a:r>
              <a:rPr lang="fr-FR" sz="1800" dirty="0"/>
              <a:t>, B. Jaquet (</a:t>
            </a:r>
            <a:r>
              <a:rPr lang="fr-FR" sz="1800" dirty="0" err="1"/>
              <a:t>Clis</a:t>
            </a:r>
            <a:r>
              <a:rPr lang="fr-FR" sz="1800" dirty="0"/>
              <a:t> de Bure)</a:t>
            </a:r>
          </a:p>
        </p:txBody>
      </p:sp>
      <p:pic>
        <p:nvPicPr>
          <p:cNvPr id="3" name="Picture 22" descr="logoANCCLI2014">
            <a:extLst>
              <a:ext uri="{FF2B5EF4-FFF2-40B4-BE49-F238E27FC236}">
                <a16:creationId xmlns:a16="http://schemas.microsoft.com/office/drawing/2014/main" id="{2BE89995-63A2-ECB7-9364-AABCF9FA9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66989"/>
            <a:ext cx="1401843" cy="614506"/>
          </a:xfrm>
          <a:prstGeom prst="rect">
            <a:avLst/>
          </a:prstGeom>
          <a:ln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A05E76-7553-5F1B-1F98-5E3C087B64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50" y="2647655"/>
            <a:ext cx="1169421" cy="743183"/>
          </a:xfrm>
          <a:prstGeom prst="rect">
            <a:avLst/>
          </a:prstGeom>
          <a:ln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20C0969-4000-389D-CCCF-F3CC858151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t="23392" r="15225" b="23799"/>
          <a:stretch/>
        </p:blipFill>
        <p:spPr bwMode="auto">
          <a:xfrm>
            <a:off x="2233842" y="2775488"/>
            <a:ext cx="1230297" cy="615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F7E32A-3FC9-8C30-8960-78538D9B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6371"/>
            <a:ext cx="7749778" cy="431957"/>
          </a:xfrm>
        </p:spPr>
        <p:txBody>
          <a:bodyPr wrap="square" anchor="t">
            <a:normAutofit fontScale="90000"/>
          </a:bodyPr>
          <a:lstStyle/>
          <a:p>
            <a:r>
              <a:rPr lang="fr-FR" b="1" dirty="0"/>
              <a:t>FRENCH CONTEXT IN BRIEF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6F0361-AD4F-4630-8A3B-14E925F903F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8623301" y="4869657"/>
            <a:ext cx="520702" cy="273844"/>
          </a:xfrm>
        </p:spPr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3ACCC249-5D5B-4515-B0B4-8C29B88314F6}" type="slidenum">
              <a:rPr lang="fr-FR" smtClean="0"/>
              <a:pPr>
                <a:spcAft>
                  <a:spcPts val="600"/>
                </a:spcAft>
              </a:pPr>
              <a:t>3</a:t>
            </a:fld>
            <a:endParaRPr lang="fr-FR"/>
          </a:p>
        </p:txBody>
      </p:sp>
      <p:pic>
        <p:nvPicPr>
          <p:cNvPr id="23" name="Image 2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13A63875-796D-8FED-1A8D-E5FFD32E9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9662"/>
            <a:ext cx="4123330" cy="2729239"/>
          </a:xfrm>
          <a:prstGeom prst="rect">
            <a:avLst/>
          </a:prstGeom>
        </p:spPr>
      </p:pic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65D617C-4F5A-51F0-630B-DBBAC13D8C69}"/>
              </a:ext>
            </a:extLst>
          </p:cNvPr>
          <p:cNvSpPr txBox="1">
            <a:spLocks/>
          </p:cNvSpPr>
          <p:nvPr/>
        </p:nvSpPr>
        <p:spPr bwMode="auto">
          <a:xfrm>
            <a:off x="5688664" y="1041311"/>
            <a:ext cx="1890000" cy="6595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None/>
              <a:defRPr sz="1100" b="1" i="0" cap="all" baseline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</a:rPr>
              <a:t>French nuclear governance</a:t>
            </a:r>
          </a:p>
        </p:txBody>
      </p:sp>
      <p:sp>
        <p:nvSpPr>
          <p:cNvPr id="31" name="Parchemin : vertical 30">
            <a:hlinkClick r:id="rId4" action="ppaction://hlinksldjump"/>
            <a:extLst>
              <a:ext uri="{FF2B5EF4-FFF2-40B4-BE49-F238E27FC236}">
                <a16:creationId xmlns:a16="http://schemas.microsoft.com/office/drawing/2014/main" id="{DE08CE60-ABD1-BD1D-9F39-4E29667F774F}"/>
              </a:ext>
            </a:extLst>
          </p:cNvPr>
          <p:cNvSpPr/>
          <p:nvPr/>
        </p:nvSpPr>
        <p:spPr>
          <a:xfrm rot="21156215">
            <a:off x="317801" y="1849946"/>
            <a:ext cx="3405202" cy="3185451"/>
          </a:xfrm>
          <a:prstGeom prst="verticalScroll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F8F40B9-FFF1-F0AB-9318-1B098482D9C9}"/>
              </a:ext>
            </a:extLst>
          </p:cNvPr>
          <p:cNvSpPr txBox="1"/>
          <p:nvPr/>
        </p:nvSpPr>
        <p:spPr>
          <a:xfrm rot="21177503">
            <a:off x="786993" y="2309155"/>
            <a:ext cx="271426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/>
              <a:t>2006’s Act on Radioactive waste management</a:t>
            </a:r>
          </a:p>
          <a:p>
            <a:r>
              <a:rPr lang="en-US" sz="1050" b="1" dirty="0">
                <a:solidFill>
                  <a:srgbClr val="7D9ED5"/>
                </a:solidFill>
              </a:rPr>
              <a:t>Deep geological repository </a:t>
            </a:r>
            <a:r>
              <a:rPr lang="en-US" sz="1050" dirty="0"/>
              <a:t>as reference solution for HLW&amp;IL-LLW</a:t>
            </a:r>
          </a:p>
          <a:p>
            <a:endParaRPr lang="en-US" sz="600" dirty="0"/>
          </a:p>
          <a:p>
            <a:endParaRPr lang="en-US" sz="600" dirty="0"/>
          </a:p>
          <a:p>
            <a:r>
              <a:rPr lang="en-US" sz="1050" b="1" dirty="0"/>
              <a:t>1998’s Aarhus convention:</a:t>
            </a:r>
          </a:p>
          <a:p>
            <a:r>
              <a:rPr lang="en-US" sz="1050" dirty="0"/>
              <a:t>Right to </a:t>
            </a:r>
            <a:r>
              <a:rPr lang="en-US" sz="1050" b="1" dirty="0">
                <a:solidFill>
                  <a:srgbClr val="7D9ED5"/>
                </a:solidFill>
              </a:rPr>
              <a:t>know</a:t>
            </a:r>
            <a:r>
              <a:rPr lang="en-US" sz="1050" dirty="0">
                <a:solidFill>
                  <a:srgbClr val="7D9ED5"/>
                </a:solidFill>
              </a:rPr>
              <a:t>,</a:t>
            </a:r>
          </a:p>
          <a:p>
            <a:r>
              <a:rPr lang="en-US" sz="1050" dirty="0"/>
              <a:t>Right to </a:t>
            </a:r>
            <a:r>
              <a:rPr lang="en-US" sz="1050" b="1" dirty="0">
                <a:solidFill>
                  <a:srgbClr val="7D9ED5"/>
                </a:solidFill>
              </a:rPr>
              <a:t>participate</a:t>
            </a:r>
          </a:p>
          <a:p>
            <a:r>
              <a:rPr lang="en-US" sz="1050" dirty="0"/>
              <a:t>Right to </a:t>
            </a:r>
            <a:r>
              <a:rPr lang="en-US" sz="1050" b="1" dirty="0">
                <a:solidFill>
                  <a:srgbClr val="7D9ED5"/>
                </a:solidFill>
              </a:rPr>
              <a:t>justice</a:t>
            </a:r>
            <a:r>
              <a:rPr lang="en-US" sz="1050" dirty="0"/>
              <a:t> in the environmental field</a:t>
            </a:r>
          </a:p>
          <a:p>
            <a:endParaRPr lang="en-US" sz="600" dirty="0"/>
          </a:p>
          <a:p>
            <a:endParaRPr lang="en-US" sz="600" dirty="0"/>
          </a:p>
          <a:p>
            <a:r>
              <a:rPr lang="en-US" sz="1050" b="1" dirty="0"/>
              <a:t>2006’s Act on transparency and security &amp;</a:t>
            </a:r>
            <a:r>
              <a:rPr lang="en-US" sz="1050" dirty="0"/>
              <a:t> </a:t>
            </a:r>
            <a:r>
              <a:rPr lang="en-US" sz="1050" b="1" dirty="0"/>
              <a:t>2015’s Act on energy transition for green growth </a:t>
            </a:r>
          </a:p>
          <a:p>
            <a:r>
              <a:rPr lang="en-US" sz="1050" b="1" dirty="0">
                <a:solidFill>
                  <a:srgbClr val="7D9ED5"/>
                </a:solidFill>
              </a:rPr>
              <a:t>Transparency, Access to information</a:t>
            </a:r>
          </a:p>
        </p:txBody>
      </p:sp>
      <p:pic>
        <p:nvPicPr>
          <p:cNvPr id="5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0D496B15-D151-0946-E250-3BD70506E5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80936" y="2948785"/>
            <a:ext cx="2280567" cy="13797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68FFA84-69C6-35AE-73BF-30BE4848F58E}"/>
              </a:ext>
            </a:extLst>
          </p:cNvPr>
          <p:cNvSpPr txBox="1"/>
          <p:nvPr/>
        </p:nvSpPr>
        <p:spPr>
          <a:xfrm>
            <a:off x="4954427" y="4518595"/>
            <a:ext cx="335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rgbClr val="FF0000"/>
                </a:solidFill>
                <a:latin typeface="+mn-lt"/>
                <a:ea typeface="STXingkai" panose="020B0503020204020204" pitchFamily="2" charset="-122"/>
              </a:rPr>
              <a:t>Civil society : 4th </a:t>
            </a:r>
            <a:r>
              <a:rPr lang="fr-FR" sz="1400" b="1" i="1" dirty="0" err="1">
                <a:solidFill>
                  <a:srgbClr val="FF0000"/>
                </a:solidFill>
                <a:latin typeface="+mn-lt"/>
                <a:ea typeface="STXingkai" panose="020B0503020204020204" pitchFamily="2" charset="-122"/>
              </a:rPr>
              <a:t>pillar</a:t>
            </a:r>
            <a:r>
              <a:rPr lang="fr-FR" sz="1400" b="1" i="1" dirty="0">
                <a:solidFill>
                  <a:srgbClr val="FF0000"/>
                </a:solidFill>
                <a:latin typeface="+mn-lt"/>
                <a:ea typeface="STXingkai" panose="020B0503020204020204" pitchFamily="2" charset="-122"/>
              </a:rPr>
              <a:t> of French </a:t>
            </a:r>
            <a:r>
              <a:rPr lang="fr-FR" sz="1400" b="1" i="1" dirty="0" err="1">
                <a:solidFill>
                  <a:srgbClr val="FF0000"/>
                </a:solidFill>
                <a:latin typeface="+mn-lt"/>
                <a:ea typeface="STXingkai" panose="020B0503020204020204" pitchFamily="2" charset="-122"/>
              </a:rPr>
              <a:t>Radwaste</a:t>
            </a:r>
            <a:r>
              <a:rPr lang="fr-FR" sz="1400" b="1" i="1" dirty="0">
                <a:solidFill>
                  <a:srgbClr val="FF0000"/>
                </a:solidFill>
                <a:latin typeface="+mn-lt"/>
                <a:ea typeface="STXingkai" panose="020B0503020204020204" pitchFamily="2" charset="-122"/>
              </a:rPr>
              <a:t> management </a:t>
            </a:r>
            <a:r>
              <a:rPr lang="fr-FR" sz="1400" b="1" i="1" dirty="0" err="1">
                <a:solidFill>
                  <a:srgbClr val="FF0000"/>
                </a:solidFill>
                <a:latin typeface="+mn-lt"/>
                <a:ea typeface="STXingkai" panose="020B0503020204020204" pitchFamily="2" charset="-122"/>
              </a:rPr>
              <a:t>governance</a:t>
            </a:r>
            <a:endParaRPr lang="fr-FR" sz="1400" b="1" i="1" dirty="0">
              <a:solidFill>
                <a:srgbClr val="FF0000"/>
              </a:solidFill>
              <a:latin typeface="+mn-lt"/>
              <a:ea typeface="STXingkai" panose="020B0503020204020204" pitchFamily="2" charset="-122"/>
            </a:endParaRP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2A9DF035-61A8-7546-856B-8D4E90085709}"/>
              </a:ext>
            </a:extLst>
          </p:cNvPr>
          <p:cNvSpPr txBox="1">
            <a:spLocks/>
          </p:cNvSpPr>
          <p:nvPr/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800" i="1" dirty="0">
                <a:solidFill>
                  <a:schemeClr val="bg1"/>
                </a:solidFill>
              </a:rPr>
              <a:t>IAEA, ICWEDR, Vienna 11.10.2023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DD3CC36-5ABB-C90F-F1D1-59574FD3EEB4}"/>
              </a:ext>
            </a:extLst>
          </p:cNvPr>
          <p:cNvSpPr txBox="1">
            <a:spLocks/>
          </p:cNvSpPr>
          <p:nvPr/>
        </p:nvSpPr>
        <p:spPr bwMode="auto">
          <a:xfrm>
            <a:off x="827584" y="1041311"/>
            <a:ext cx="1890000" cy="6595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None/>
              <a:defRPr sz="1100" b="1" i="0" cap="all" baseline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tx1"/>
                </a:solidFill>
              </a:rPr>
              <a:t>EUROPEAN AND FRENCH LEGAL CONTEXT</a:t>
            </a:r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4073E8B0-CCEA-68B1-3F3F-2E1BD27273D1}"/>
              </a:ext>
            </a:extLst>
          </p:cNvPr>
          <p:cNvSpPr/>
          <p:nvPr/>
        </p:nvSpPr>
        <p:spPr>
          <a:xfrm>
            <a:off x="126930" y="4867130"/>
            <a:ext cx="196598" cy="174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96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3591B-BE55-B5D1-AD51-DAEB608F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" y="48739"/>
            <a:ext cx="7886700" cy="993775"/>
          </a:xfrm>
        </p:spPr>
        <p:txBody>
          <a:bodyPr>
            <a:normAutofit/>
          </a:bodyPr>
          <a:lstStyle/>
          <a:p>
            <a:r>
              <a:rPr lang="fr-FR" sz="2500" b="1" dirty="0"/>
              <a:t>TECHNICAL DIALOGUE WITH CIVIL SOCIETY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B284CE-69E1-EB2C-5CDD-4DD8C36C9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BFD6CD23-4965-EF8C-F45E-C9F97ACA24FA}"/>
              </a:ext>
            </a:extLst>
          </p:cNvPr>
          <p:cNvSpPr/>
          <p:nvPr/>
        </p:nvSpPr>
        <p:spPr>
          <a:xfrm rot="290361" flipV="1">
            <a:off x="129446" y="2677143"/>
            <a:ext cx="675064" cy="513421"/>
          </a:xfrm>
          <a:custGeom>
            <a:avLst/>
            <a:gdLst/>
            <a:ahLst/>
            <a:cxnLst/>
            <a:rect l="l" t="t" r="r" b="b"/>
            <a:pathLst>
              <a:path w="1827796" h="1144681">
                <a:moveTo>
                  <a:pt x="0" y="0"/>
                </a:moveTo>
                <a:lnTo>
                  <a:pt x="1827796" y="0"/>
                </a:lnTo>
                <a:lnTo>
                  <a:pt x="1827796" y="1144681"/>
                </a:lnTo>
                <a:lnTo>
                  <a:pt x="0" y="11446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fr-FR" dirty="0">
              <a:effectLst>
                <a:glow rad="127000">
                  <a:schemeClr val="accent5">
                    <a:lumMod val="50000"/>
                  </a:schemeClr>
                </a:glow>
                <a:outerShdw blurRad="50800" dist="50800" dir="5400000" sx="98000" sy="98000" algn="ctr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C5C69195-A020-A55C-E238-066A9ED064BB}"/>
              </a:ext>
            </a:extLst>
          </p:cNvPr>
          <p:cNvSpPr txBox="1">
            <a:spLocks/>
          </p:cNvSpPr>
          <p:nvPr/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800" i="1" dirty="0">
                <a:solidFill>
                  <a:schemeClr val="bg1"/>
                </a:solidFill>
              </a:rPr>
              <a:t>IAEA, ICWEDR, Vienna 11.10.2023 </a:t>
            </a:r>
          </a:p>
        </p:txBody>
      </p:sp>
      <p:pic>
        <p:nvPicPr>
          <p:cNvPr id="19" name="Image 18" descr="Une image contenant texte, capture d’écran&#10;&#10;Description générée automatiquement">
            <a:hlinkClick r:id="rId3" action="ppaction://hlinksldjump"/>
            <a:extLst>
              <a:ext uri="{FF2B5EF4-FFF2-40B4-BE49-F238E27FC236}">
                <a16:creationId xmlns:a16="http://schemas.microsoft.com/office/drawing/2014/main" id="{9B035B51-48D2-BCF7-5CC7-0DCD707AE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36" y="1275606"/>
            <a:ext cx="5157192" cy="3867894"/>
          </a:xfrm>
          <a:prstGeom prst="rect">
            <a:avLst/>
          </a:prstGeom>
        </p:spPr>
      </p:pic>
      <p:sp>
        <p:nvSpPr>
          <p:cNvPr id="20" name="Espace réservé du numéro de diapositive 3">
            <a:extLst>
              <a:ext uri="{FF2B5EF4-FFF2-40B4-BE49-F238E27FC236}">
                <a16:creationId xmlns:a16="http://schemas.microsoft.com/office/drawing/2014/main" id="{FD9C8CF3-B720-1D74-CCB3-4F6C9DBD8549}"/>
              </a:ext>
            </a:extLst>
          </p:cNvPr>
          <p:cNvSpPr txBox="1">
            <a:spLocks/>
          </p:cNvSpPr>
          <p:nvPr/>
        </p:nvSpPr>
        <p:spPr>
          <a:xfrm>
            <a:off x="7777782" y="4490929"/>
            <a:ext cx="1734881" cy="20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CC249-5D5B-4515-B0B4-8C29B88314F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1" name="Espace réservé du pied de page 2">
            <a:extLst>
              <a:ext uri="{FF2B5EF4-FFF2-40B4-BE49-F238E27FC236}">
                <a16:creationId xmlns:a16="http://schemas.microsoft.com/office/drawing/2014/main" id="{5285FE2D-FD62-CD1B-F0C5-495D8C33D0C0}"/>
              </a:ext>
            </a:extLst>
          </p:cNvPr>
          <p:cNvSpPr txBox="1">
            <a:spLocks/>
          </p:cNvSpPr>
          <p:nvPr/>
        </p:nvSpPr>
        <p:spPr>
          <a:xfrm>
            <a:off x="4482948" y="4593131"/>
            <a:ext cx="5136874" cy="20787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800" i="1" dirty="0">
                <a:solidFill>
                  <a:schemeClr val="bg1"/>
                </a:solidFill>
              </a:rPr>
              <a:t>IAEA, ICWEDR, Vienna 11.10.2023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52077F1-8F0F-35C6-E806-F15938A3B6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6353" y="996349"/>
            <a:ext cx="8571294" cy="3770914"/>
          </a:xfrm>
        </p:spPr>
        <p:txBody>
          <a:bodyPr>
            <a:normAutofit/>
          </a:bodyPr>
          <a:lstStyle/>
          <a:p>
            <a:r>
              <a:rPr lang="fr-FR" sz="1400" dirty="0"/>
              <a:t>Due to high </a:t>
            </a:r>
            <a:r>
              <a:rPr lang="fr-FR" sz="1400" b="1" dirty="0" err="1"/>
              <a:t>technical</a:t>
            </a:r>
            <a:r>
              <a:rPr lang="fr-FR" sz="1400" b="1" dirty="0"/>
              <a:t> and </a:t>
            </a:r>
            <a:r>
              <a:rPr lang="fr-FR" sz="1400" b="1" dirty="0" err="1"/>
              <a:t>societal</a:t>
            </a:r>
            <a:r>
              <a:rPr lang="fr-FR" sz="1400" b="1" dirty="0"/>
              <a:t> challenge </a:t>
            </a:r>
            <a:r>
              <a:rPr lang="fr-FR" sz="1400" dirty="0"/>
              <a:t>and </a:t>
            </a:r>
            <a:r>
              <a:rPr lang="en-US" sz="1400" dirty="0"/>
              <a:t>the need for a </a:t>
            </a:r>
            <a:r>
              <a:rPr lang="en-US" sz="1400" b="1" dirty="0"/>
              <a:t>sustainable approach</a:t>
            </a:r>
            <a:r>
              <a:rPr lang="en-US" sz="1400" dirty="0"/>
              <a:t>, </a:t>
            </a:r>
            <a:r>
              <a:rPr lang="fr-FR" sz="1400" dirty="0"/>
              <a:t>ANCCLI &amp; CLIS de Bure </a:t>
            </a:r>
            <a:r>
              <a:rPr lang="fr-FR" sz="1400" dirty="0" err="1"/>
              <a:t>asked</a:t>
            </a:r>
            <a:r>
              <a:rPr lang="fr-FR" sz="1400" dirty="0"/>
              <a:t> IRSN to </a:t>
            </a:r>
            <a:r>
              <a:rPr lang="fr-FR" sz="1400" b="1" dirty="0"/>
              <a:t>launch an innovative OS initiative </a:t>
            </a:r>
            <a:r>
              <a:rPr lang="fr-FR" sz="1400" dirty="0"/>
              <a:t>on HLW&amp;IL-LL RWM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D495AB4A-79C9-CB28-1B94-C29A289A2FE0}"/>
              </a:ext>
            </a:extLst>
          </p:cNvPr>
          <p:cNvSpPr txBox="1">
            <a:spLocks/>
          </p:cNvSpPr>
          <p:nvPr/>
        </p:nvSpPr>
        <p:spPr bwMode="auto">
          <a:xfrm>
            <a:off x="764009" y="2683324"/>
            <a:ext cx="2661489" cy="95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32148" indent="-132148" algn="l" rtl="0" eaLnBrk="1" fontAlgn="base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▌"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kern="0" dirty="0">
                <a:latin typeface="Arial" panose="020B0604020202020204" pitchFamily="34" charset="0"/>
                <a:cs typeface="Arial" panose="020B0604020202020204" pitchFamily="34" charset="0"/>
              </a:rPr>
              <a:t>Cycle of </a:t>
            </a:r>
            <a:r>
              <a:rPr lang="fr-FR" kern="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FR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kern="0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fr-FR" kern="0" dirty="0">
                <a:latin typeface="Arial" panose="020B0604020202020204" pitchFamily="34" charset="0"/>
                <a:cs typeface="Arial" panose="020B0604020202020204" pitchFamily="34" charset="0"/>
              </a:rPr>
              <a:t> workshops: «</a:t>
            </a:r>
            <a:r>
              <a:rPr lang="fr-FR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fr-FR" b="1" kern="0" dirty="0">
                <a:latin typeface="Arial" panose="020B0604020202020204" pitchFamily="34" charset="0"/>
                <a:cs typeface="Arial" panose="020B0604020202020204" pitchFamily="34" charset="0"/>
              </a:rPr>
              <a:t> dialogue </a:t>
            </a:r>
            <a:r>
              <a:rPr lang="fr-FR" kern="0" dirty="0">
                <a:latin typeface="Arial" panose="020B0604020202020204" pitchFamily="34" charset="0"/>
                <a:cs typeface="Arial" panose="020B0604020202020204" pitchFamily="34" charset="0"/>
              </a:rPr>
              <a:t>» in association </a:t>
            </a:r>
            <a:r>
              <a:rPr lang="fr-FR" kern="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kern="0" dirty="0">
                <a:latin typeface="Arial" panose="020B0604020202020204" pitchFamily="34" charset="0"/>
                <a:cs typeface="Arial" panose="020B0604020202020204" pitchFamily="34" charset="0"/>
              </a:rPr>
              <a:t> ANDRA</a:t>
            </a:r>
          </a:p>
        </p:txBody>
      </p:sp>
      <p:sp>
        <p:nvSpPr>
          <p:cNvPr id="3" name="Ellipse 2">
            <a:hlinkClick r:id="rId3" action="ppaction://hlinksldjump"/>
            <a:extLst>
              <a:ext uri="{FF2B5EF4-FFF2-40B4-BE49-F238E27FC236}">
                <a16:creationId xmlns:a16="http://schemas.microsoft.com/office/drawing/2014/main" id="{2D702DBC-DA8A-74F5-3BF2-989FA1FDAF11}"/>
              </a:ext>
            </a:extLst>
          </p:cNvPr>
          <p:cNvSpPr/>
          <p:nvPr/>
        </p:nvSpPr>
        <p:spPr>
          <a:xfrm>
            <a:off x="8515350" y="1491630"/>
            <a:ext cx="251539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41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0F6DE7-7DA5-B4AB-4072-D7CB862C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1" y="338024"/>
            <a:ext cx="7898165" cy="431957"/>
          </a:xfrm>
        </p:spPr>
        <p:txBody>
          <a:bodyPr>
            <a:noAutofit/>
          </a:bodyPr>
          <a:lstStyle/>
          <a:p>
            <a:r>
              <a:rPr lang="fr-FR" sz="2500" b="1" dirty="0">
                <a:solidFill>
                  <a:srgbClr val="000000"/>
                </a:solidFill>
              </a:rPr>
              <a:t>STEP 2 (2016-2018): </a:t>
            </a:r>
            <a:r>
              <a:rPr lang="fr-FR" sz="2300" b="1" dirty="0" err="1">
                <a:solidFill>
                  <a:srgbClr val="000000"/>
                </a:solidFill>
              </a:rPr>
              <a:t>During</a:t>
            </a:r>
            <a:r>
              <a:rPr lang="fr-FR" sz="2300" b="1" dirty="0">
                <a:solidFill>
                  <a:srgbClr val="000000"/>
                </a:solidFill>
              </a:rPr>
              <a:t> </a:t>
            </a:r>
            <a:r>
              <a:rPr lang="fr-FR" sz="2300" b="1" dirty="0" err="1">
                <a:solidFill>
                  <a:srgbClr val="000000"/>
                </a:solidFill>
              </a:rPr>
              <a:t>technical</a:t>
            </a:r>
            <a:r>
              <a:rPr lang="fr-FR" sz="2300" b="1" dirty="0">
                <a:solidFill>
                  <a:srgbClr val="000000"/>
                </a:solidFill>
              </a:rPr>
              <a:t> </a:t>
            </a:r>
            <a:r>
              <a:rPr lang="fr-FR" sz="2300" b="1" dirty="0" err="1">
                <a:solidFill>
                  <a:srgbClr val="000000"/>
                </a:solidFill>
              </a:rPr>
              <a:t>review</a:t>
            </a:r>
            <a:r>
              <a:rPr lang="fr-FR" sz="2300" b="1" dirty="0">
                <a:solidFill>
                  <a:srgbClr val="000000"/>
                </a:solidFill>
              </a:rPr>
              <a:t> of </a:t>
            </a:r>
            <a:r>
              <a:rPr lang="fr-FR" sz="2300" b="1" dirty="0" err="1">
                <a:solidFill>
                  <a:srgbClr val="000000"/>
                </a:solidFill>
              </a:rPr>
              <a:t>CIGEO’s</a:t>
            </a:r>
            <a:r>
              <a:rPr lang="fr-FR" sz="2300" b="1" dirty="0">
                <a:solidFill>
                  <a:srgbClr val="000000"/>
                </a:solidFill>
              </a:rPr>
              <a:t> </a:t>
            </a:r>
            <a:r>
              <a:rPr lang="fr-FR" sz="2300" b="1" dirty="0" err="1">
                <a:solidFill>
                  <a:srgbClr val="000000"/>
                </a:solidFill>
              </a:rPr>
              <a:t>Safety</a:t>
            </a:r>
            <a:r>
              <a:rPr lang="fr-FR" sz="2300" b="1" dirty="0">
                <a:solidFill>
                  <a:srgbClr val="000000"/>
                </a:solidFill>
              </a:rPr>
              <a:t> Option File (DOS)</a:t>
            </a:r>
            <a:endParaRPr lang="fr-FR" sz="2300" b="1" dirty="0">
              <a:solidFill>
                <a:srgbClr val="000000"/>
              </a:solidFill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050922-B69F-A72E-92E9-7D21148735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666AA2-C1E1-0D34-406A-490D853061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6409" y="998537"/>
            <a:ext cx="8472175" cy="3268265"/>
          </a:xfrm>
        </p:spPr>
        <p:txBody>
          <a:bodyPr>
            <a:noAutofit/>
          </a:bodyPr>
          <a:lstStyle/>
          <a:p>
            <a:pPr algn="just"/>
            <a:r>
              <a:rPr lang="fr-FR" sz="1400" dirty="0"/>
              <a:t>Cycle of </a:t>
            </a:r>
            <a:r>
              <a:rPr lang="fr-FR" sz="1400" dirty="0" err="1"/>
              <a:t>technical</a:t>
            </a:r>
            <a:r>
              <a:rPr lang="fr-FR" sz="1400" dirty="0"/>
              <a:t> workshops in 2016 &amp; 2017 </a:t>
            </a:r>
            <a:r>
              <a:rPr lang="fr-FR" sz="1400" dirty="0" err="1"/>
              <a:t>focused</a:t>
            </a:r>
            <a:r>
              <a:rPr lang="fr-FR" sz="1400" dirty="0"/>
              <a:t> on the sharing of </a:t>
            </a:r>
            <a:r>
              <a:rPr lang="fr-FR" sz="1400" dirty="0" err="1"/>
              <a:t>IRSN’s</a:t>
            </a:r>
            <a:r>
              <a:rPr lang="fr-FR" sz="1400" dirty="0"/>
              <a:t> expertise on DOS file</a:t>
            </a:r>
          </a:p>
          <a:p>
            <a:pPr algn="just"/>
            <a:r>
              <a:rPr lang="fr-FR" sz="1400" dirty="0"/>
              <a:t>Setting up </a:t>
            </a:r>
            <a:r>
              <a:rPr lang="fr-FR" sz="1400" b="1" dirty="0" err="1"/>
              <a:t>pluralist</a:t>
            </a:r>
            <a:r>
              <a:rPr lang="fr-FR" sz="1400" b="1" dirty="0"/>
              <a:t> discussion group </a:t>
            </a:r>
            <a:r>
              <a:rPr lang="fr-FR" sz="1400" dirty="0"/>
              <a:t>of 20 </a:t>
            </a:r>
            <a:r>
              <a:rPr lang="fr-FR" sz="1400" dirty="0" err="1"/>
              <a:t>persons</a:t>
            </a:r>
            <a:r>
              <a:rPr lang="fr-FR" sz="1400" dirty="0"/>
              <a:t>: ANCCLI, </a:t>
            </a:r>
            <a:r>
              <a:rPr lang="fr-FR" sz="1400" dirty="0" err="1"/>
              <a:t>Clis</a:t>
            </a:r>
            <a:r>
              <a:rPr lang="fr-FR" sz="1400" dirty="0"/>
              <a:t> of Bure, </a:t>
            </a:r>
            <a:r>
              <a:rPr lang="fr-FR" sz="1400" dirty="0" err="1"/>
              <a:t>Clis</a:t>
            </a:r>
            <a:r>
              <a:rPr lang="fr-FR" sz="1400" dirty="0"/>
              <a:t>, </a:t>
            </a:r>
            <a:r>
              <a:rPr lang="fr-FR" sz="1400" dirty="0" err="1"/>
              <a:t>NGOs</a:t>
            </a:r>
            <a:r>
              <a:rPr lang="fr-FR" sz="1400" dirty="0"/>
              <a:t>, non </a:t>
            </a:r>
            <a:r>
              <a:rPr lang="fr-FR" sz="1400" dirty="0" err="1"/>
              <a:t>institutional</a:t>
            </a:r>
            <a:r>
              <a:rPr lang="fr-FR" sz="1400" dirty="0"/>
              <a:t> experts + a panel of </a:t>
            </a:r>
            <a:r>
              <a:rPr lang="fr-FR" sz="1400" dirty="0" err="1"/>
              <a:t>citizens</a:t>
            </a:r>
            <a:r>
              <a:rPr lang="fr-FR" sz="1400" dirty="0"/>
              <a:t> </a:t>
            </a:r>
            <a:r>
              <a:rPr lang="fr-FR" sz="1400" dirty="0" err="1"/>
              <a:t>involved</a:t>
            </a:r>
            <a:r>
              <a:rPr lang="fr-FR" sz="1400" dirty="0"/>
              <a:t> in </a:t>
            </a:r>
            <a:r>
              <a:rPr lang="fr-FR" sz="1400" dirty="0" err="1"/>
              <a:t>Cigéo’s</a:t>
            </a:r>
            <a:r>
              <a:rPr lang="fr-FR" sz="1400" dirty="0"/>
              <a:t> public </a:t>
            </a:r>
            <a:r>
              <a:rPr lang="fr-FR" sz="1400" dirty="0" err="1"/>
              <a:t>debate</a:t>
            </a:r>
            <a:r>
              <a:rPr lang="fr-FR" sz="1400" dirty="0"/>
              <a:t> (2013)</a:t>
            </a:r>
          </a:p>
          <a:p>
            <a:pPr algn="just"/>
            <a:r>
              <a:rPr lang="fr-FR" sz="1400" dirty="0"/>
              <a:t>Main </a:t>
            </a:r>
            <a:r>
              <a:rPr lang="fr-FR" sz="1400" dirty="0" err="1"/>
              <a:t>steps</a:t>
            </a:r>
            <a:endParaRPr lang="fr-FR" sz="1400" dirty="0"/>
          </a:p>
          <a:p>
            <a:pPr lvl="1" algn="just"/>
            <a:r>
              <a:rPr lang="fr-FR" sz="1400" dirty="0"/>
              <a:t>Collection, </a:t>
            </a:r>
            <a:r>
              <a:rPr lang="fr-FR" sz="1400" dirty="0" err="1"/>
              <a:t>sorting</a:t>
            </a:r>
            <a:r>
              <a:rPr lang="fr-FR" sz="1400" dirty="0"/>
              <a:t> out and classification of questions</a:t>
            </a:r>
          </a:p>
          <a:p>
            <a:pPr lvl="1" algn="just"/>
            <a:r>
              <a:rPr lang="fr-FR" sz="1400" b="1" dirty="0"/>
              <a:t>Collective </a:t>
            </a:r>
            <a:r>
              <a:rPr lang="fr-FR" sz="1400" b="1" dirty="0" err="1"/>
              <a:t>decision</a:t>
            </a:r>
            <a:r>
              <a:rPr lang="fr-FR" sz="1400" b="1" dirty="0"/>
              <a:t> </a:t>
            </a:r>
            <a:r>
              <a:rPr lang="fr-FR" sz="1400" dirty="0"/>
              <a:t>about questions to </a:t>
            </a:r>
            <a:r>
              <a:rPr lang="fr-FR" sz="1400" dirty="0" err="1"/>
              <a:t>address</a:t>
            </a:r>
            <a:endParaRPr lang="fr-FR" sz="1400" dirty="0"/>
          </a:p>
          <a:p>
            <a:pPr lvl="1" algn="just"/>
            <a:r>
              <a:rPr lang="fr-FR" sz="1400" dirty="0"/>
              <a:t>Insights </a:t>
            </a:r>
            <a:r>
              <a:rPr lang="fr-FR" sz="1400" dirty="0" err="1"/>
              <a:t>from</a:t>
            </a:r>
            <a:r>
              <a:rPr lang="fr-FR" sz="1400" dirty="0"/>
              <a:t> IRSN and discussion</a:t>
            </a:r>
          </a:p>
          <a:p>
            <a:pPr algn="just"/>
            <a:r>
              <a:rPr lang="fr-FR" sz="1400" b="1" dirty="0" err="1"/>
              <a:t>Benefits</a:t>
            </a:r>
            <a:r>
              <a:rPr lang="fr-FR" sz="1400" b="1" dirty="0"/>
              <a:t> for civil society</a:t>
            </a:r>
          </a:p>
          <a:p>
            <a:pPr lvl="1" algn="just"/>
            <a:r>
              <a:rPr lang="fr-FR" sz="1400" b="1" dirty="0" err="1"/>
              <a:t>Understand</a:t>
            </a:r>
            <a:r>
              <a:rPr lang="fr-FR" sz="1400" b="1" dirty="0"/>
              <a:t> </a:t>
            </a:r>
            <a:r>
              <a:rPr lang="fr-FR" sz="1400" b="1" dirty="0" err="1"/>
              <a:t>technical</a:t>
            </a:r>
            <a:r>
              <a:rPr lang="fr-FR" sz="1400" b="1" dirty="0"/>
              <a:t> issues</a:t>
            </a:r>
            <a:r>
              <a:rPr lang="fr-FR" sz="1400" dirty="0"/>
              <a:t>,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clarified</a:t>
            </a:r>
            <a:r>
              <a:rPr lang="fr-FR" sz="1400" dirty="0"/>
              <a:t> </a:t>
            </a:r>
            <a:r>
              <a:rPr lang="fr-FR" sz="1400" dirty="0" err="1"/>
              <a:t>role</a:t>
            </a:r>
            <a:r>
              <a:rPr lang="fr-FR" sz="1400" dirty="0"/>
              <a:t> and </a:t>
            </a:r>
            <a:r>
              <a:rPr lang="fr-FR" sz="1400" dirty="0" err="1"/>
              <a:t>working</a:t>
            </a:r>
            <a:r>
              <a:rPr lang="fr-FR" sz="1400" dirty="0"/>
              <a:t> </a:t>
            </a:r>
            <a:r>
              <a:rPr lang="fr-FR" sz="1400" dirty="0" err="1"/>
              <a:t>method</a:t>
            </a:r>
            <a:r>
              <a:rPr lang="fr-FR" sz="1400" dirty="0"/>
              <a:t> of IRSN </a:t>
            </a:r>
          </a:p>
          <a:p>
            <a:pPr lvl="1" algn="just"/>
            <a:r>
              <a:rPr lang="fr-FR" sz="1400" b="1" dirty="0"/>
              <a:t>Participation</a:t>
            </a:r>
            <a:r>
              <a:rPr lang="fr-FR" sz="1400" dirty="0"/>
              <a:t> </a:t>
            </a:r>
            <a:r>
              <a:rPr lang="fr-FR" sz="1400" b="1" dirty="0"/>
              <a:t>in the expertise process </a:t>
            </a:r>
            <a:r>
              <a:rPr lang="fr-FR" sz="1400" dirty="0" err="1"/>
              <a:t>rather</a:t>
            </a:r>
            <a:r>
              <a:rPr lang="fr-FR" sz="1400" dirty="0"/>
              <a:t> </a:t>
            </a:r>
            <a:r>
              <a:rPr lang="fr-FR" sz="1400" dirty="0" err="1"/>
              <a:t>than</a:t>
            </a:r>
            <a:r>
              <a:rPr lang="fr-FR" sz="1400" dirty="0"/>
              <a:t> </a:t>
            </a:r>
            <a:r>
              <a:rPr lang="fr-FR" sz="1400" dirty="0" err="1"/>
              <a:t>having</a:t>
            </a:r>
            <a:r>
              <a:rPr lang="fr-FR" sz="1400" dirty="0"/>
              <a:t> a </a:t>
            </a:r>
            <a:r>
              <a:rPr lang="fr-FR" sz="1400" dirty="0" err="1"/>
              <a:t>presentation</a:t>
            </a:r>
            <a:r>
              <a:rPr lang="fr-FR" sz="1400" dirty="0"/>
              <a:t> of conclusions </a:t>
            </a:r>
            <a:r>
              <a:rPr lang="fr-FR" sz="1400" dirty="0" err="1"/>
              <a:t>from</a:t>
            </a:r>
            <a:r>
              <a:rPr lang="fr-FR" sz="1400" dirty="0"/>
              <a:t> expertise </a:t>
            </a:r>
            <a:r>
              <a:rPr lang="fr-FR" sz="1400" dirty="0" err="1"/>
              <a:t>highly</a:t>
            </a:r>
            <a:r>
              <a:rPr lang="fr-FR" sz="1400" dirty="0"/>
              <a:t> </a:t>
            </a:r>
            <a:r>
              <a:rPr lang="fr-FR" sz="1400" dirty="0" err="1"/>
              <a:t>appreciated</a:t>
            </a:r>
            <a:endParaRPr lang="fr-FR" sz="1400" dirty="0"/>
          </a:p>
          <a:p>
            <a:pPr algn="just"/>
            <a:r>
              <a:rPr lang="fr-FR" sz="1400" b="1" dirty="0" err="1"/>
              <a:t>Benefits</a:t>
            </a:r>
            <a:r>
              <a:rPr lang="fr-FR" sz="1400" b="1" dirty="0"/>
              <a:t> for IRSN</a:t>
            </a:r>
          </a:p>
          <a:p>
            <a:pPr lvl="1" algn="just"/>
            <a:r>
              <a:rPr lang="fr-FR" sz="1400" dirty="0" err="1"/>
              <a:t>Technical</a:t>
            </a:r>
            <a:r>
              <a:rPr lang="fr-FR" sz="1400" dirty="0"/>
              <a:t> issues relative to </a:t>
            </a:r>
            <a:r>
              <a:rPr lang="fr-FR" sz="1400" dirty="0" err="1"/>
              <a:t>CS’s</a:t>
            </a:r>
            <a:r>
              <a:rPr lang="fr-FR" sz="1400" dirty="0"/>
              <a:t> </a:t>
            </a:r>
            <a:r>
              <a:rPr lang="fr-FR" sz="1400" dirty="0" err="1"/>
              <a:t>concern</a:t>
            </a:r>
            <a:r>
              <a:rPr lang="fr-FR" sz="1400" dirty="0"/>
              <a:t> more </a:t>
            </a:r>
            <a:r>
              <a:rPr lang="fr-FR" sz="1400" dirty="0" err="1"/>
              <a:t>developed</a:t>
            </a:r>
            <a:r>
              <a:rPr lang="fr-FR" sz="1400" dirty="0"/>
              <a:t> in IRSN’ </a:t>
            </a:r>
            <a:r>
              <a:rPr lang="fr-FR" sz="1400" dirty="0" err="1"/>
              <a:t>review</a:t>
            </a:r>
            <a:r>
              <a:rPr lang="fr-FR" sz="1400" dirty="0"/>
              <a:t> report </a:t>
            </a:r>
            <a:r>
              <a:rPr lang="fr-FR" sz="1400" dirty="0" err="1"/>
              <a:t>than</a:t>
            </a:r>
            <a:r>
              <a:rPr lang="fr-FR" sz="1400" dirty="0"/>
              <a:t> </a:t>
            </a:r>
            <a:r>
              <a:rPr lang="fr-FR" sz="1400" dirty="0" err="1"/>
              <a:t>without</a:t>
            </a:r>
            <a:r>
              <a:rPr lang="fr-FR" sz="1400" dirty="0"/>
              <a:t> </a:t>
            </a:r>
            <a:r>
              <a:rPr lang="fr-FR" sz="1400" dirty="0" err="1"/>
              <a:t>this</a:t>
            </a:r>
            <a:r>
              <a:rPr lang="fr-FR" sz="1400" dirty="0"/>
              <a:t> initiative (</a:t>
            </a:r>
            <a:r>
              <a:rPr lang="fr-FR" sz="1400" dirty="0" err="1"/>
              <a:t>e.g</a:t>
            </a:r>
            <a:r>
              <a:rPr lang="fr-FR" sz="1400" dirty="0"/>
              <a:t> </a:t>
            </a:r>
            <a:r>
              <a:rPr lang="fr-FR" sz="1400" dirty="0" err="1"/>
              <a:t>bacterial</a:t>
            </a:r>
            <a:r>
              <a:rPr lang="fr-FR" sz="1400" dirty="0"/>
              <a:t> </a:t>
            </a:r>
            <a:r>
              <a:rPr lang="fr-FR" sz="1400" dirty="0" err="1"/>
              <a:t>activity</a:t>
            </a:r>
            <a:r>
              <a:rPr lang="fr-FR" sz="1400" dirty="0"/>
              <a:t>, </a:t>
            </a:r>
            <a:r>
              <a:rPr lang="fr-FR" sz="1400" dirty="0" err="1"/>
              <a:t>reversibility</a:t>
            </a:r>
            <a:r>
              <a:rPr lang="fr-FR" sz="1400" dirty="0"/>
              <a:t>…),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enriched</a:t>
            </a:r>
            <a:r>
              <a:rPr lang="fr-FR" sz="1400" dirty="0"/>
              <a:t> </a:t>
            </a:r>
            <a:r>
              <a:rPr lang="fr-FR" sz="1400" dirty="0" err="1"/>
              <a:t>IRSN’s</a:t>
            </a:r>
            <a:r>
              <a:rPr lang="fr-FR" sz="1400" dirty="0"/>
              <a:t> expertise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10D0418D-4890-B4B2-CC77-B8F8DED77FEA}"/>
              </a:ext>
            </a:extLst>
          </p:cNvPr>
          <p:cNvSpPr txBox="1">
            <a:spLocks/>
          </p:cNvSpPr>
          <p:nvPr/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800" i="1" dirty="0">
                <a:solidFill>
                  <a:schemeClr val="bg1"/>
                </a:solidFill>
              </a:rPr>
              <a:t>IAEA, ICWEDR, Vienna 11.10.2023 </a:t>
            </a:r>
          </a:p>
        </p:txBody>
      </p:sp>
      <p:sp>
        <p:nvSpPr>
          <p:cNvPr id="3" name="Ellipse 2">
            <a:hlinkClick r:id="rId3" action="ppaction://hlinksldjump"/>
            <a:extLst>
              <a:ext uri="{FF2B5EF4-FFF2-40B4-BE49-F238E27FC236}">
                <a16:creationId xmlns:a16="http://schemas.microsoft.com/office/drawing/2014/main" id="{3198B41D-D655-7DD6-E16D-5C61445D1329}"/>
              </a:ext>
            </a:extLst>
          </p:cNvPr>
          <p:cNvSpPr/>
          <p:nvPr/>
        </p:nvSpPr>
        <p:spPr>
          <a:xfrm>
            <a:off x="179512" y="4767263"/>
            <a:ext cx="238739" cy="180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44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0F6DE7-7DA5-B4AB-4072-D7CB862C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0" y="338024"/>
            <a:ext cx="8725749" cy="431957"/>
          </a:xfrm>
        </p:spPr>
        <p:txBody>
          <a:bodyPr>
            <a:noAutofit/>
          </a:bodyPr>
          <a:lstStyle/>
          <a:p>
            <a:r>
              <a:rPr lang="fr-FR" sz="2500" b="1" dirty="0"/>
              <a:t>STEP 3 (2020-2025): </a:t>
            </a:r>
            <a:r>
              <a:rPr lang="fr-FR" sz="2300" b="1" dirty="0" err="1"/>
              <a:t>During</a:t>
            </a:r>
            <a:r>
              <a:rPr lang="fr-FR" sz="2300" b="1" dirty="0"/>
              <a:t> </a:t>
            </a:r>
            <a:r>
              <a:rPr lang="fr-FR" sz="2300" b="1" dirty="0" err="1"/>
              <a:t>technical</a:t>
            </a:r>
            <a:r>
              <a:rPr lang="fr-FR" sz="2300" b="1" dirty="0"/>
              <a:t> </a:t>
            </a:r>
            <a:r>
              <a:rPr lang="fr-FR" sz="2300" b="1" dirty="0" err="1"/>
              <a:t>review</a:t>
            </a:r>
            <a:r>
              <a:rPr lang="fr-FR" sz="2300" b="1" dirty="0"/>
              <a:t> of </a:t>
            </a:r>
            <a:r>
              <a:rPr lang="fr-FR" sz="2300" b="1" dirty="0" err="1"/>
              <a:t>safety</a:t>
            </a:r>
            <a:r>
              <a:rPr lang="fr-FR" sz="2300" b="1" dirty="0"/>
              <a:t> case </a:t>
            </a:r>
            <a:r>
              <a:rPr lang="fr-FR" sz="2300" b="1" dirty="0" err="1"/>
              <a:t>submitted</a:t>
            </a:r>
            <a:r>
              <a:rPr lang="fr-FR" sz="2300" b="1" dirty="0"/>
              <a:t> </a:t>
            </a:r>
            <a:r>
              <a:rPr lang="fr-FR" sz="2300" b="1" dirty="0" err="1"/>
              <a:t>with</a:t>
            </a:r>
            <a:r>
              <a:rPr lang="fr-FR" sz="2300" b="1" dirty="0"/>
              <a:t> Licence Construction Application (DAC)</a:t>
            </a:r>
            <a:endParaRPr lang="fr-FR" sz="2300" b="1" dirty="0">
              <a:hlinkClick r:id="rId3" action="ppaction://hlinksldjump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050922-B69F-A72E-92E9-7D21148735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666AA2-C1E1-0D34-406A-490D853061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0569" y="1024550"/>
            <a:ext cx="8204257" cy="3268265"/>
          </a:xfrm>
        </p:spPr>
        <p:txBody>
          <a:bodyPr>
            <a:normAutofit/>
          </a:bodyPr>
          <a:lstStyle/>
          <a:p>
            <a:r>
              <a:rPr lang="fr-FR" sz="1400" b="1" dirty="0" err="1"/>
              <a:t>Preparation</a:t>
            </a:r>
            <a:r>
              <a:rPr lang="fr-FR" sz="1400" dirty="0"/>
              <a:t> of </a:t>
            </a:r>
            <a:r>
              <a:rPr lang="fr-FR" sz="1400" dirty="0" err="1"/>
              <a:t>DAC’s</a:t>
            </a:r>
            <a:r>
              <a:rPr lang="fr-FR" sz="1400" dirty="0"/>
              <a:t> </a:t>
            </a:r>
            <a:r>
              <a:rPr lang="fr-FR" sz="1400" dirty="0" err="1"/>
              <a:t>technical</a:t>
            </a:r>
            <a:r>
              <a:rPr lang="fr-FR" sz="1400" dirty="0"/>
              <a:t> </a:t>
            </a:r>
            <a:r>
              <a:rPr lang="fr-FR" sz="1400" dirty="0" err="1"/>
              <a:t>review</a:t>
            </a:r>
            <a:r>
              <a:rPr lang="fr-FR" sz="1400" dirty="0"/>
              <a:t> (2020 -2022) and </a:t>
            </a:r>
            <a:r>
              <a:rPr lang="fr-FR" sz="1400" b="1" dirty="0" err="1"/>
              <a:t>during</a:t>
            </a:r>
            <a:r>
              <a:rPr lang="fr-FR" sz="1400" dirty="0"/>
              <a:t> the </a:t>
            </a:r>
            <a:r>
              <a:rPr lang="fr-FR" sz="1400" dirty="0" err="1"/>
              <a:t>technical</a:t>
            </a:r>
            <a:r>
              <a:rPr lang="fr-FR" sz="1400" dirty="0"/>
              <a:t> </a:t>
            </a:r>
            <a:r>
              <a:rPr lang="fr-FR" sz="1400" dirty="0" err="1"/>
              <a:t>review</a:t>
            </a:r>
            <a:r>
              <a:rPr lang="fr-FR" sz="1400" dirty="0"/>
              <a:t> </a:t>
            </a:r>
            <a:r>
              <a:rPr lang="fr-FR" sz="1400" dirty="0" err="1"/>
              <a:t>itself</a:t>
            </a:r>
            <a:r>
              <a:rPr lang="fr-FR" sz="1400" dirty="0"/>
              <a:t> (2023-2025)</a:t>
            </a:r>
          </a:p>
          <a:p>
            <a:r>
              <a:rPr lang="fr-FR" sz="1400" dirty="0" err="1"/>
              <a:t>Same</a:t>
            </a:r>
            <a:r>
              <a:rPr lang="fr-FR" sz="1400" dirty="0"/>
              <a:t> </a:t>
            </a:r>
            <a:r>
              <a:rPr lang="fr-FR" sz="1400" dirty="0" err="1"/>
              <a:t>principle</a:t>
            </a:r>
            <a:r>
              <a:rPr lang="fr-FR" sz="1400" dirty="0"/>
              <a:t> but </a:t>
            </a:r>
            <a:r>
              <a:rPr lang="fr-FR" sz="1400" dirty="0" err="1"/>
              <a:t>some</a:t>
            </a:r>
            <a:r>
              <a:rPr lang="fr-FR" sz="1400" dirty="0"/>
              <a:t> innovations </a:t>
            </a:r>
            <a:r>
              <a:rPr lang="fr-FR" sz="1400" dirty="0" err="1"/>
              <a:t>compared</a:t>
            </a:r>
            <a:r>
              <a:rPr lang="fr-FR" sz="1400" dirty="0"/>
              <a:t> to the last TD </a:t>
            </a:r>
          </a:p>
          <a:p>
            <a:pPr lvl="1"/>
            <a:r>
              <a:rPr lang="fr-FR" sz="1400" b="1" dirty="0" err="1"/>
              <a:t>Serious</a:t>
            </a:r>
            <a:r>
              <a:rPr lang="fr-FR" sz="1400" b="1" dirty="0"/>
              <a:t> </a:t>
            </a:r>
            <a:r>
              <a:rPr lang="fr-FR" sz="1400" b="1" dirty="0" err="1"/>
              <a:t>game</a:t>
            </a:r>
            <a:r>
              <a:rPr lang="fr-FR" sz="1400" b="1" dirty="0"/>
              <a:t>, system of </a:t>
            </a:r>
            <a:r>
              <a:rPr lang="fr-FR" sz="1400" b="1" dirty="0" err="1"/>
              <a:t>color</a:t>
            </a:r>
            <a:r>
              <a:rPr lang="fr-FR" sz="1400" b="1" dirty="0"/>
              <a:t> votes, Klaxoon</a:t>
            </a:r>
            <a:r>
              <a:rPr lang="fr-FR" sz="1400" b="1" baseline="30000" dirty="0"/>
              <a:t>@</a:t>
            </a:r>
          </a:p>
          <a:p>
            <a:pPr lvl="1"/>
            <a:r>
              <a:rPr lang="fr-FR" sz="1400" b="1" dirty="0"/>
              <a:t>2 </a:t>
            </a:r>
            <a:r>
              <a:rPr lang="fr-FR" sz="1400" b="1" dirty="0" err="1"/>
              <a:t>levels</a:t>
            </a:r>
            <a:r>
              <a:rPr lang="fr-FR" sz="1400" b="1" dirty="0"/>
              <a:t> of participation </a:t>
            </a:r>
            <a:r>
              <a:rPr lang="fr-FR" sz="1400" dirty="0"/>
              <a:t>: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9B9EB4E2-6C37-4768-B4ED-EF1B758A767A}"/>
              </a:ext>
            </a:extLst>
          </p:cNvPr>
          <p:cNvSpPr>
            <a:spLocks noGrp="1"/>
          </p:cNvSpPr>
          <p:nvPr/>
        </p:nvSpPr>
        <p:spPr bwMode="auto">
          <a:xfrm>
            <a:off x="806559" y="2381482"/>
            <a:ext cx="2378061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75000"/>
              <a:buFont typeface="Arial" charset="0"/>
              <a:buNone/>
              <a:defRPr sz="11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600" b="1" dirty="0">
                <a:solidFill>
                  <a:srgbClr val="7D9ED5"/>
                </a:solidFill>
              </a:rPr>
              <a:t>Central group</a:t>
            </a:r>
          </a:p>
          <a:p>
            <a:r>
              <a:rPr lang="fr-FR" sz="1400" dirty="0"/>
              <a:t>50 pax</a:t>
            </a:r>
          </a:p>
          <a:p>
            <a:r>
              <a:rPr lang="fr-FR" sz="1400" b="1" dirty="0"/>
              <a:t>Long lasting participation</a:t>
            </a:r>
            <a:r>
              <a:rPr lang="fr-FR" sz="1400" dirty="0"/>
              <a:t> </a:t>
            </a:r>
            <a:r>
              <a:rPr lang="fr-FR" sz="1400" dirty="0" err="1"/>
              <a:t>during</a:t>
            </a:r>
            <a:r>
              <a:rPr lang="fr-FR" sz="1400" dirty="0"/>
              <a:t> the </a:t>
            </a:r>
            <a:r>
              <a:rPr lang="fr-FR" sz="1400" dirty="0" err="1"/>
              <a:t>technical</a:t>
            </a:r>
            <a:r>
              <a:rPr lang="fr-FR" sz="1400" dirty="0"/>
              <a:t> expertise (2.5 </a:t>
            </a:r>
            <a:r>
              <a:rPr lang="fr-FR" sz="1400" dirty="0" err="1"/>
              <a:t>years</a:t>
            </a:r>
            <a:r>
              <a:rPr lang="fr-FR" sz="1400" dirty="0"/>
              <a:t>)</a:t>
            </a:r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6A923E3-EBA8-4082-A4B3-B8109D231781}"/>
              </a:ext>
            </a:extLst>
          </p:cNvPr>
          <p:cNvSpPr>
            <a:spLocks noGrp="1"/>
          </p:cNvSpPr>
          <p:nvPr/>
        </p:nvSpPr>
        <p:spPr bwMode="auto">
          <a:xfrm>
            <a:off x="3478662" y="2484622"/>
            <a:ext cx="1157723" cy="1106584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None/>
              <a:defRPr sz="1100" b="0" i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35719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269054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404771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538109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b="1" dirty="0"/>
              <a:t>Central group</a:t>
            </a:r>
          </a:p>
          <a:p>
            <a:r>
              <a:rPr lang="fr-FR" sz="1800" b="1" dirty="0"/>
              <a:t>50 pax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B6EC5F77-7D30-4E29-AB37-3F84A5CC1445}"/>
              </a:ext>
            </a:extLst>
          </p:cNvPr>
          <p:cNvSpPr>
            <a:spLocks noGrp="1"/>
          </p:cNvSpPr>
          <p:nvPr/>
        </p:nvSpPr>
        <p:spPr bwMode="auto">
          <a:xfrm>
            <a:off x="7033303" y="2278343"/>
            <a:ext cx="1790278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75000"/>
              <a:buFont typeface="Arial" charset="0"/>
              <a:buNone/>
              <a:defRPr sz="11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600" b="1" dirty="0">
                <a:solidFill>
                  <a:srgbClr val="7D9ED5"/>
                </a:solidFill>
              </a:rPr>
              <a:t>Topic groups</a:t>
            </a:r>
          </a:p>
          <a:p>
            <a:r>
              <a:rPr lang="fr-FR" sz="1400" dirty="0"/>
              <a:t>30-50 pax/gp</a:t>
            </a:r>
          </a:p>
          <a:p>
            <a:r>
              <a:rPr lang="fr-FR" sz="1400" b="1" dirty="0" err="1"/>
              <a:t>Occasional</a:t>
            </a:r>
            <a:r>
              <a:rPr lang="fr-FR" sz="1400" dirty="0"/>
              <a:t>, in </a:t>
            </a:r>
            <a:r>
              <a:rPr lang="fr-FR" sz="1400" dirty="0" err="1"/>
              <a:t>depth</a:t>
            </a:r>
            <a:r>
              <a:rPr lang="fr-FR" sz="1400" dirty="0"/>
              <a:t> discussions on </a:t>
            </a:r>
            <a:r>
              <a:rPr lang="fr-FR" sz="1400" dirty="0" err="1"/>
              <a:t>focused</a:t>
            </a:r>
            <a:r>
              <a:rPr lang="fr-FR" sz="1400" dirty="0"/>
              <a:t> topics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BB55BE-D18D-BE4B-C338-5F7EBFC56C37}"/>
              </a:ext>
            </a:extLst>
          </p:cNvPr>
          <p:cNvSpPr/>
          <p:nvPr/>
        </p:nvSpPr>
        <p:spPr>
          <a:xfrm>
            <a:off x="3255683" y="2484622"/>
            <a:ext cx="84252" cy="940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8B0A6-F1E0-69C5-72D0-53CBC11F2D9A}"/>
              </a:ext>
            </a:extLst>
          </p:cNvPr>
          <p:cNvSpPr/>
          <p:nvPr/>
        </p:nvSpPr>
        <p:spPr>
          <a:xfrm>
            <a:off x="6992756" y="2501513"/>
            <a:ext cx="84252" cy="940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74E597C-372D-FF07-6F3C-8D398E4F7BCB}"/>
              </a:ext>
            </a:extLst>
          </p:cNvPr>
          <p:cNvSpPr txBox="1"/>
          <p:nvPr/>
        </p:nvSpPr>
        <p:spPr>
          <a:xfrm>
            <a:off x="4092737" y="3971531"/>
            <a:ext cx="1668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latin typeface="+mn-lt"/>
              </a:rPr>
              <a:t>Examples</a:t>
            </a:r>
            <a:r>
              <a:rPr lang="fr-FR" sz="1400" b="1" dirty="0">
                <a:latin typeface="+mn-lt"/>
              </a:rPr>
              <a:t> of topics </a:t>
            </a:r>
            <a:r>
              <a:rPr lang="fr-FR" sz="1400" b="1" dirty="0" err="1">
                <a:latin typeface="+mn-lt"/>
              </a:rPr>
              <a:t>adressed</a:t>
            </a:r>
            <a:r>
              <a:rPr lang="fr-FR" sz="1400" b="1" dirty="0">
                <a:latin typeface="+mn-lt"/>
              </a:rPr>
              <a:t> in 2023</a:t>
            </a:r>
          </a:p>
          <a:p>
            <a:pPr algn="ctr"/>
            <a:endParaRPr lang="fr-FR" sz="1400" b="1" dirty="0">
              <a:latin typeface="+mn-lt"/>
            </a:endParaRPr>
          </a:p>
        </p:txBody>
      </p:sp>
      <p:sp>
        <p:nvSpPr>
          <p:cNvPr id="21" name="Espace réservé du pied de page 2">
            <a:extLst>
              <a:ext uri="{FF2B5EF4-FFF2-40B4-BE49-F238E27FC236}">
                <a16:creationId xmlns:a16="http://schemas.microsoft.com/office/drawing/2014/main" id="{0EFE4FCB-E6AB-D525-A634-51B01A6BE839}"/>
              </a:ext>
            </a:extLst>
          </p:cNvPr>
          <p:cNvSpPr txBox="1">
            <a:spLocks/>
          </p:cNvSpPr>
          <p:nvPr/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800" i="1" dirty="0">
                <a:solidFill>
                  <a:schemeClr val="bg1"/>
                </a:solidFill>
              </a:rPr>
              <a:t>IAEA, ICWEDR, Vienna 11.10.2023 </a:t>
            </a:r>
          </a:p>
        </p:txBody>
      </p:sp>
      <p:pic>
        <p:nvPicPr>
          <p:cNvPr id="23" name="Image 22" descr="Une image contenant Graphique, graphisme, texte, capture d’écran&#10;&#10;Description générée automatiquement">
            <a:extLst>
              <a:ext uri="{FF2B5EF4-FFF2-40B4-BE49-F238E27FC236}">
                <a16:creationId xmlns:a16="http://schemas.microsoft.com/office/drawing/2014/main" id="{52C69C19-1BF2-4F35-0D8D-37E56FFAC7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>
          <a:xfrm>
            <a:off x="3339935" y="2206731"/>
            <a:ext cx="1505604" cy="1528336"/>
          </a:xfrm>
          <a:prstGeom prst="rect">
            <a:avLst/>
          </a:prstGeom>
        </p:spPr>
      </p:pic>
      <p:pic>
        <p:nvPicPr>
          <p:cNvPr id="24" name="Image 23" descr="Une image contenant Graphique, graphisme, texte, capture d’écran&#10;&#10;Description générée automatiquement">
            <a:extLst>
              <a:ext uri="{FF2B5EF4-FFF2-40B4-BE49-F238E27FC236}">
                <a16:creationId xmlns:a16="http://schemas.microsoft.com/office/drawing/2014/main" id="{FEB2253F-4EC4-291D-6DA8-01CFF64E2F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>
          <a:xfrm>
            <a:off x="6016821" y="1957736"/>
            <a:ext cx="816865" cy="829198"/>
          </a:xfrm>
          <a:prstGeom prst="rect">
            <a:avLst/>
          </a:prstGeom>
        </p:spPr>
      </p:pic>
      <p:pic>
        <p:nvPicPr>
          <p:cNvPr id="25" name="Image 24" descr="Une image contenant Graphique, graphisme, texte, capture d’écran&#10;&#10;Description générée automatiquement">
            <a:extLst>
              <a:ext uri="{FF2B5EF4-FFF2-40B4-BE49-F238E27FC236}">
                <a16:creationId xmlns:a16="http://schemas.microsoft.com/office/drawing/2014/main" id="{F1D974F9-2CF3-8DEC-E616-7C41F92CED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>
          <a:xfrm>
            <a:off x="5220185" y="1787836"/>
            <a:ext cx="870939" cy="884088"/>
          </a:xfrm>
          <a:prstGeom prst="ellipse">
            <a:avLst/>
          </a:prstGeom>
        </p:spPr>
      </p:pic>
      <p:pic>
        <p:nvPicPr>
          <p:cNvPr id="26" name="Image 25" descr="Une image contenant Graphique, graphisme, texte, capture d’écran&#10;&#10;Description générée automatiquement">
            <a:extLst>
              <a:ext uri="{FF2B5EF4-FFF2-40B4-BE49-F238E27FC236}">
                <a16:creationId xmlns:a16="http://schemas.microsoft.com/office/drawing/2014/main" id="{96FA2004-FA9E-CC72-AB03-D335C445B3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>
          <a:xfrm>
            <a:off x="5361188" y="2662299"/>
            <a:ext cx="816865" cy="829198"/>
          </a:xfrm>
          <a:prstGeom prst="rect">
            <a:avLst/>
          </a:prstGeom>
        </p:spPr>
      </p:pic>
      <p:pic>
        <p:nvPicPr>
          <p:cNvPr id="27" name="Image 26" descr="Une image contenant Graphique, graphisme, texte, capture d’écran&#10;&#10;Description générée automatiquement">
            <a:extLst>
              <a:ext uri="{FF2B5EF4-FFF2-40B4-BE49-F238E27FC236}">
                <a16:creationId xmlns:a16="http://schemas.microsoft.com/office/drawing/2014/main" id="{0E63108A-E81E-DCF5-42C3-A35C6DC79F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>
          <a:xfrm>
            <a:off x="6142206" y="2771165"/>
            <a:ext cx="816865" cy="82919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E58CDE-3FB5-E06C-BE8C-A86A9A30DD05}"/>
              </a:ext>
            </a:extLst>
          </p:cNvPr>
          <p:cNvSpPr/>
          <p:nvPr/>
        </p:nvSpPr>
        <p:spPr>
          <a:xfrm>
            <a:off x="1401809" y="3757524"/>
            <a:ext cx="13159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RW </a:t>
            </a:r>
            <a:r>
              <a:rPr lang="fr-FR" sz="1600" b="0" cap="none" spc="0" dirty="0" err="1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inventory</a:t>
            </a:r>
            <a:endParaRPr lang="fr-FR" sz="16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4270CF-8DFF-847C-49A3-42910E60F039}"/>
              </a:ext>
            </a:extLst>
          </p:cNvPr>
          <p:cNvSpPr/>
          <p:nvPr/>
        </p:nvSpPr>
        <p:spPr>
          <a:xfrm>
            <a:off x="2313869" y="4041750"/>
            <a:ext cx="8707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0" cap="none" spc="0" dirty="0" err="1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Geology</a:t>
            </a:r>
            <a:endParaRPr lang="fr-FR" sz="16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7F2541-DAA0-22EE-C268-EA595A2445C2}"/>
              </a:ext>
            </a:extLst>
          </p:cNvPr>
          <p:cNvSpPr/>
          <p:nvPr/>
        </p:nvSpPr>
        <p:spPr>
          <a:xfrm>
            <a:off x="2008610" y="4316774"/>
            <a:ext cx="19344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0" cap="none" spc="0" dirty="0" err="1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Industrial</a:t>
            </a:r>
            <a:r>
              <a:rPr lang="fr-FR" sz="16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pilot phase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1BFE21-86BC-6981-2B9D-15DC42E84F15}"/>
              </a:ext>
            </a:extLst>
          </p:cNvPr>
          <p:cNvSpPr/>
          <p:nvPr/>
        </p:nvSpPr>
        <p:spPr>
          <a:xfrm>
            <a:off x="6415754" y="3668803"/>
            <a:ext cx="272824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Ground </a:t>
            </a:r>
            <a:r>
              <a:rPr lang="fr-FR" sz="1600" b="0" cap="none" spc="0" dirty="0" err="1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footprint</a:t>
            </a:r>
            <a:r>
              <a:rPr lang="fr-FR" sz="16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of repository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2F638C-0BB2-C1D4-9934-5D2D95B14805}"/>
              </a:ext>
            </a:extLst>
          </p:cNvPr>
          <p:cNvSpPr/>
          <p:nvPr/>
        </p:nvSpPr>
        <p:spPr>
          <a:xfrm>
            <a:off x="7418688" y="3963064"/>
            <a:ext cx="14277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Waste package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A60BAA-C1E6-7866-B178-C601CDEEA4E9}"/>
              </a:ext>
            </a:extLst>
          </p:cNvPr>
          <p:cNvSpPr/>
          <p:nvPr/>
        </p:nvSpPr>
        <p:spPr>
          <a:xfrm>
            <a:off x="5870427" y="4242682"/>
            <a:ext cx="241316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Co-construction</a:t>
            </a:r>
            <a:r>
              <a:rPr lang="fr-FR" sz="1600" b="1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1600" b="1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of scenario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7DF8CC-E747-DC10-A8F5-A3386CBDDD2E}"/>
              </a:ext>
            </a:extLst>
          </p:cNvPr>
          <p:cNvSpPr/>
          <p:nvPr/>
        </p:nvSpPr>
        <p:spPr>
          <a:xfrm>
            <a:off x="2781769" y="4607116"/>
            <a:ext cx="4904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Etc.</a:t>
            </a:r>
            <a:endParaRPr lang="fr-FR" sz="16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7F9821-F23E-1842-025D-A8BDE8D20003}"/>
              </a:ext>
            </a:extLst>
          </p:cNvPr>
          <p:cNvSpPr/>
          <p:nvPr/>
        </p:nvSpPr>
        <p:spPr>
          <a:xfrm>
            <a:off x="7209988" y="4490646"/>
            <a:ext cx="4904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Etc.</a:t>
            </a:r>
            <a:endParaRPr lang="fr-FR" sz="16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485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3591B-BE55-B5D1-AD51-DAEB608F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" y="48739"/>
            <a:ext cx="7886700" cy="993775"/>
          </a:xfrm>
        </p:spPr>
        <p:txBody>
          <a:bodyPr>
            <a:normAutofit/>
          </a:bodyPr>
          <a:lstStyle/>
          <a:p>
            <a:r>
              <a:rPr lang="fr-FR" sz="2500" b="1" dirty="0"/>
              <a:t>A WIN-WIN PROCESS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B284CE-69E1-EB2C-5CDD-4DD8C36C9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803BF659-F0EF-B72F-ADA5-A169EC1CC060}"/>
              </a:ext>
            </a:extLst>
          </p:cNvPr>
          <p:cNvGrpSpPr/>
          <p:nvPr/>
        </p:nvGrpSpPr>
        <p:grpSpPr>
          <a:xfrm>
            <a:off x="6011625" y="986479"/>
            <a:ext cx="3062514" cy="2704720"/>
            <a:chOff x="0" y="0"/>
            <a:chExt cx="7184809" cy="5946525"/>
          </a:xfrm>
        </p:grpSpPr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0E5EC1F7-4BCD-BDE6-8A4C-17BA7DB417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10821" y="0"/>
              <a:ext cx="4573988" cy="4573970"/>
              <a:chOff x="0" y="0"/>
              <a:chExt cx="6350000" cy="6349975"/>
            </a:xfrm>
          </p:grpSpPr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23AE5BB5-9C82-B74E-D224-FC38A340BA8A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6592" r="-16592"/>
                </a:stretch>
              </a:blipFill>
            </p:spPr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944AF930-336B-931A-BCCD-59E00BA776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1245325"/>
              <a:ext cx="3622346" cy="3622331"/>
              <a:chOff x="0" y="0"/>
              <a:chExt cx="6350000" cy="6349975"/>
            </a:xfrm>
          </p:grpSpPr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3AB08AED-4721-5ED9-F773-7C83411B0A3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1464" r="-21720"/>
                </a:stretch>
              </a:blipFill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CE91FD3-3431-9D15-E9E4-EBB392D726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10821" y="3056490"/>
              <a:ext cx="2890046" cy="2890034"/>
              <a:chOff x="0" y="0"/>
              <a:chExt cx="6350000" cy="6349975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3B78481-5460-A187-0671-BAF3CEBE74B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6592" r="-16592"/>
                </a:stretch>
              </a:blipFill>
            </p:spPr>
          </p:sp>
        </p:grpSp>
      </p:grp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C5C69195-A020-A55C-E238-066A9ED064BB}"/>
              </a:ext>
            </a:extLst>
          </p:cNvPr>
          <p:cNvSpPr txBox="1">
            <a:spLocks/>
          </p:cNvSpPr>
          <p:nvPr/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800" i="1" dirty="0">
                <a:solidFill>
                  <a:schemeClr val="bg1"/>
                </a:solidFill>
              </a:rPr>
              <a:t>IAEA, ICWEDR, Vienna 11.10.2023 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A7B2690F-FD5F-C4C4-D2C9-DA6062EB2145}"/>
              </a:ext>
            </a:extLst>
          </p:cNvPr>
          <p:cNvSpPr txBox="1">
            <a:spLocks/>
          </p:cNvSpPr>
          <p:nvPr/>
        </p:nvSpPr>
        <p:spPr bwMode="auto">
          <a:xfrm>
            <a:off x="314971" y="1381767"/>
            <a:ext cx="5506167" cy="140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32148" indent="-132148" algn="l" rtl="0" eaLnBrk="1" fontAlgn="base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▌"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32148" lvl="1" indent="-132148" algn="just">
              <a:spcBef>
                <a:spcPct val="100000"/>
              </a:spcBef>
              <a:buClr>
                <a:schemeClr val="accent6">
                  <a:lumMod val="60000"/>
                  <a:lumOff val="40000"/>
                </a:schemeClr>
              </a:buClr>
              <a:buSzPct val="75000"/>
              <a:buFont typeface="Arial" charset="0"/>
              <a:buChar char="▌"/>
            </a:pP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for civil society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2" indent="-228600" algn="just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Allowing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civil society to </a:t>
            </a:r>
            <a:r>
              <a:rPr lang="fr-F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public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decision-making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notably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lvl="2" indent="-228600" algn="just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vigilance</a:t>
            </a:r>
          </a:p>
          <a:p>
            <a:pPr marL="132148" lvl="1" indent="-132148" algn="just">
              <a:spcBef>
                <a:spcPct val="100000"/>
              </a:spcBef>
              <a:buClr>
                <a:schemeClr val="accent6">
                  <a:lumMod val="60000"/>
                  <a:lumOff val="40000"/>
                </a:schemeClr>
              </a:buClr>
              <a:buSzPct val="75000"/>
              <a:buFont typeface="Arial" charset="0"/>
              <a:buChar char="▌"/>
            </a:pPr>
            <a:r>
              <a:rPr lang="fr-FR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fr-FR" b="1" kern="0" dirty="0">
                <a:latin typeface="Arial" panose="020B0604020202020204" pitchFamily="34" charset="0"/>
                <a:cs typeface="Arial" panose="020B0604020202020204" pitchFamily="34" charset="0"/>
              </a:rPr>
              <a:t> for IRSN</a:t>
            </a:r>
          </a:p>
          <a:p>
            <a:pPr marL="228600" lvl="2" indent="-228600" algn="just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IRSN to </a:t>
            </a:r>
            <a:r>
              <a:rPr lang="fr-F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bolster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expertise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questions of civil society, </a:t>
            </a:r>
          </a:p>
          <a:p>
            <a:pPr marL="228600" lvl="2" indent="-228600" algn="just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stakeholders’ trust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IRSN and the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credibility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its actions/activities,</a:t>
            </a:r>
          </a:p>
          <a:p>
            <a:pPr marL="228600" lvl="2" indent="-228600" algn="just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way to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IRSN’s experts and researchers</a:t>
            </a:r>
          </a:p>
        </p:txBody>
      </p:sp>
      <p:sp>
        <p:nvSpPr>
          <p:cNvPr id="20" name="Espace réservé du numéro de diapositive 3">
            <a:extLst>
              <a:ext uri="{FF2B5EF4-FFF2-40B4-BE49-F238E27FC236}">
                <a16:creationId xmlns:a16="http://schemas.microsoft.com/office/drawing/2014/main" id="{FD9C8CF3-B720-1D74-CCB3-4F6C9DBD8549}"/>
              </a:ext>
            </a:extLst>
          </p:cNvPr>
          <p:cNvSpPr txBox="1">
            <a:spLocks/>
          </p:cNvSpPr>
          <p:nvPr/>
        </p:nvSpPr>
        <p:spPr>
          <a:xfrm>
            <a:off x="7777782" y="4490929"/>
            <a:ext cx="1734881" cy="20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CCC249-5D5B-4515-B0B4-8C29B88314F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1" name="Espace réservé du pied de page 2">
            <a:extLst>
              <a:ext uri="{FF2B5EF4-FFF2-40B4-BE49-F238E27FC236}">
                <a16:creationId xmlns:a16="http://schemas.microsoft.com/office/drawing/2014/main" id="{5285FE2D-FD62-CD1B-F0C5-495D8C33D0C0}"/>
              </a:ext>
            </a:extLst>
          </p:cNvPr>
          <p:cNvSpPr txBox="1">
            <a:spLocks/>
          </p:cNvSpPr>
          <p:nvPr/>
        </p:nvSpPr>
        <p:spPr>
          <a:xfrm>
            <a:off x="4482948" y="4593131"/>
            <a:ext cx="5136874" cy="20787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800" i="1" dirty="0">
                <a:solidFill>
                  <a:schemeClr val="bg1"/>
                </a:solidFill>
              </a:rPr>
              <a:t>IAEA, ICWEDR, Vienna 11.10.2023 </a:t>
            </a:r>
          </a:p>
        </p:txBody>
      </p:sp>
      <p:sp>
        <p:nvSpPr>
          <p:cNvPr id="26" name="Espace réservé du contenu 4">
            <a:extLst>
              <a:ext uri="{FF2B5EF4-FFF2-40B4-BE49-F238E27FC236}">
                <a16:creationId xmlns:a16="http://schemas.microsoft.com/office/drawing/2014/main" id="{3BEFB38E-AE10-B72A-6774-9B1182F2500F}"/>
              </a:ext>
            </a:extLst>
          </p:cNvPr>
          <p:cNvSpPr txBox="1">
            <a:spLocks/>
          </p:cNvSpPr>
          <p:nvPr/>
        </p:nvSpPr>
        <p:spPr bwMode="auto">
          <a:xfrm>
            <a:off x="234245" y="4302829"/>
            <a:ext cx="8839894" cy="140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32148" indent="-132148" algn="l" rtl="0" eaLnBrk="1" fontAlgn="base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▌"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just">
              <a:spcBef>
                <a:spcPct val="100000"/>
              </a:spcBef>
              <a:buClr>
                <a:schemeClr val="accent6">
                  <a:lumMod val="60000"/>
                  <a:lumOff val="40000"/>
                </a:schemeClr>
              </a:buClr>
              <a:buSzPct val="75000"/>
              <a:buNone/>
            </a:pP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=&gt; All these </a:t>
            </a:r>
            <a:r>
              <a:rPr lang="fr-FR" kern="0" dirty="0" err="1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fr-FR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kern="0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fr-FR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OF THE TECHNICAL DIALOGUE PROCESS</a:t>
            </a:r>
            <a:endParaRPr lang="en-GB" b="1" kern="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8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488F68-AFA9-4B57-C0B3-4448A301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26" y="211219"/>
            <a:ext cx="8181189" cy="43195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KEY SUCCESS FACTORS AND CHALLENGES TO</a:t>
            </a:r>
            <a:br>
              <a:rPr lang="fr-FR" b="1" dirty="0"/>
            </a:br>
            <a:r>
              <a:rPr lang="fr-FR" b="1" dirty="0"/>
              <a:t>OVERCOME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5E6941-C140-D881-5288-9EC1F5F7BD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55FA695C-C3AD-2BBC-D572-7235F7E5A469}"/>
              </a:ext>
            </a:extLst>
          </p:cNvPr>
          <p:cNvSpPr txBox="1">
            <a:spLocks/>
          </p:cNvSpPr>
          <p:nvPr/>
        </p:nvSpPr>
        <p:spPr bwMode="auto">
          <a:xfrm>
            <a:off x="4543639" y="1012384"/>
            <a:ext cx="4890136" cy="215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32148" indent="-132148" algn="l" rtl="0" eaLnBrk="1" fontAlgn="base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▌"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/>
              <a:t>As </a:t>
            </a:r>
            <a:r>
              <a:rPr lang="fr-FR" kern="0" dirty="0" err="1"/>
              <a:t>soon</a:t>
            </a:r>
            <a:r>
              <a:rPr lang="fr-FR" kern="0" dirty="0"/>
              <a:t> as possible (</a:t>
            </a:r>
            <a:r>
              <a:rPr lang="fr-FR" kern="0" dirty="0" err="1"/>
              <a:t>various</a:t>
            </a:r>
            <a:r>
              <a:rPr lang="fr-FR" kern="0" dirty="0"/>
              <a:t> options </a:t>
            </a:r>
            <a:r>
              <a:rPr lang="fr-FR" kern="0" dirty="0" err="1"/>
              <a:t>still</a:t>
            </a:r>
            <a:r>
              <a:rPr lang="fr-FR" kern="0" dirty="0"/>
              <a:t> </a:t>
            </a:r>
            <a:r>
              <a:rPr lang="fr-FR" kern="0" dirty="0" err="1"/>
              <a:t>opened</a:t>
            </a:r>
            <a:r>
              <a:rPr lang="fr-FR" kern="0" dirty="0"/>
              <a:t>)</a:t>
            </a:r>
          </a:p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/>
              <a:t>Co-construction</a:t>
            </a:r>
          </a:p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 err="1"/>
              <a:t>Equity</a:t>
            </a:r>
            <a:r>
              <a:rPr lang="fr-FR" kern="0" dirty="0"/>
              <a:t>, </a:t>
            </a:r>
            <a:r>
              <a:rPr lang="fr-FR" kern="0" dirty="0" err="1"/>
              <a:t>sincerity</a:t>
            </a:r>
            <a:r>
              <a:rPr lang="fr-FR" kern="0" dirty="0"/>
              <a:t>, </a:t>
            </a:r>
            <a:r>
              <a:rPr lang="fr-FR" kern="0" dirty="0" err="1"/>
              <a:t>mutual</a:t>
            </a:r>
            <a:r>
              <a:rPr lang="fr-FR" kern="0" dirty="0"/>
              <a:t> </a:t>
            </a:r>
            <a:r>
              <a:rPr lang="fr-FR" kern="0" dirty="0" err="1"/>
              <a:t>benefits</a:t>
            </a:r>
            <a:endParaRPr lang="fr-FR" kern="0" dirty="0"/>
          </a:p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 err="1"/>
              <a:t>Multidisciplinary</a:t>
            </a:r>
            <a:r>
              <a:rPr lang="fr-FR" kern="0" dirty="0"/>
              <a:t> and </a:t>
            </a:r>
            <a:r>
              <a:rPr lang="fr-FR" kern="0" dirty="0" err="1"/>
              <a:t>plurality</a:t>
            </a:r>
            <a:r>
              <a:rPr lang="fr-FR" kern="0" dirty="0"/>
              <a:t> of </a:t>
            </a:r>
            <a:r>
              <a:rPr lang="fr-FR" kern="0" dirty="0" err="1"/>
              <a:t>views</a:t>
            </a:r>
            <a:endParaRPr lang="fr-FR" kern="0" dirty="0"/>
          </a:p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 err="1"/>
              <a:t>Enough</a:t>
            </a:r>
            <a:r>
              <a:rPr lang="fr-FR" kern="0" dirty="0"/>
              <a:t> time</a:t>
            </a:r>
          </a:p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/>
              <a:t>Adaptation</a:t>
            </a:r>
          </a:p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/>
              <a:t>Consensus &amp; </a:t>
            </a:r>
            <a:r>
              <a:rPr lang="fr-FR" kern="0" dirty="0" err="1"/>
              <a:t>disagreement</a:t>
            </a:r>
            <a:endParaRPr lang="fr-FR" kern="0" dirty="0"/>
          </a:p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/>
              <a:t>Report back</a:t>
            </a:r>
          </a:p>
          <a:p>
            <a:pPr lvl="1"/>
            <a:endParaRPr lang="fr-FR" kern="0" dirty="0"/>
          </a:p>
          <a:p>
            <a:pPr lvl="1"/>
            <a:endParaRPr lang="fr-FR" kern="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D5BCB59-706B-287F-64F4-FAD8FD916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9411">
            <a:off x="3482414" y="3123909"/>
            <a:ext cx="1055405" cy="1157917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47FFBC7D-F019-A8F0-B290-B3FDFE219414}"/>
              </a:ext>
            </a:extLst>
          </p:cNvPr>
          <p:cNvSpPr txBox="1">
            <a:spLocks/>
          </p:cNvSpPr>
          <p:nvPr/>
        </p:nvSpPr>
        <p:spPr bwMode="auto">
          <a:xfrm>
            <a:off x="135227" y="3314329"/>
            <a:ext cx="7749778" cy="4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8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732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598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46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Nevertheless, we must stay vigilant on</a:t>
            </a:r>
          </a:p>
        </p:txBody>
      </p:sp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4D2252B8-1EE2-7FAB-8499-11E519355E17}"/>
              </a:ext>
            </a:extLst>
          </p:cNvPr>
          <p:cNvSpPr txBox="1">
            <a:spLocks/>
          </p:cNvSpPr>
          <p:nvPr/>
        </p:nvSpPr>
        <p:spPr bwMode="auto">
          <a:xfrm>
            <a:off x="1240311" y="3746286"/>
            <a:ext cx="6796728" cy="15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32148" indent="-132148" algn="l" rtl="0" eaLnBrk="1" fontAlgn="base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charset="0"/>
              <a:buChar char="▌"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69057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04773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38109" indent="-1333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73827" indent="-135719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5361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096482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439347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782214" indent="-171434" algn="l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 err="1"/>
              <a:t>Reinforcement</a:t>
            </a:r>
            <a:r>
              <a:rPr lang="fr-FR" kern="0" dirty="0"/>
              <a:t> of participation (</a:t>
            </a:r>
            <a:r>
              <a:rPr lang="fr-FR" kern="0" dirty="0" err="1"/>
              <a:t>diversity</a:t>
            </a:r>
            <a:r>
              <a:rPr lang="fr-FR" kern="0" dirty="0"/>
              <a:t>)</a:t>
            </a:r>
          </a:p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/>
              <a:t>Innovative </a:t>
            </a:r>
            <a:r>
              <a:rPr lang="fr-FR" kern="0" dirty="0" err="1"/>
              <a:t>tools</a:t>
            </a:r>
            <a:endParaRPr lang="fr-FR" kern="0" dirty="0"/>
          </a:p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 err="1"/>
              <a:t>Meet</a:t>
            </a:r>
            <a:r>
              <a:rPr lang="fr-FR" kern="0" dirty="0"/>
              <a:t> CS expectations on cross-</a:t>
            </a:r>
            <a:r>
              <a:rPr lang="fr-FR" kern="0" dirty="0" err="1"/>
              <a:t>cutting</a:t>
            </a:r>
            <a:r>
              <a:rPr lang="fr-FR" kern="0" dirty="0"/>
              <a:t> issues (</a:t>
            </a:r>
            <a:r>
              <a:rPr lang="fr-FR" kern="0" dirty="0" err="1"/>
              <a:t>f.i</a:t>
            </a:r>
            <a:r>
              <a:rPr lang="fr-FR" kern="0" dirty="0"/>
              <a:t>. </a:t>
            </a:r>
            <a:r>
              <a:rPr lang="fr-FR" kern="0" dirty="0" err="1"/>
              <a:t>climate</a:t>
            </a:r>
            <a:r>
              <a:rPr lang="fr-FR" kern="0" dirty="0"/>
              <a:t> change…)</a:t>
            </a:r>
          </a:p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fr-FR" kern="0" dirty="0" err="1"/>
              <a:t>Assessment</a:t>
            </a:r>
            <a:r>
              <a:rPr lang="fr-FR" kern="0" dirty="0"/>
              <a:t> </a:t>
            </a:r>
            <a:r>
              <a:rPr lang="fr-FR" kern="0" dirty="0" err="1"/>
              <a:t>study</a:t>
            </a:r>
            <a:r>
              <a:rPr lang="fr-FR" kern="0" dirty="0"/>
              <a:t> on the impact of </a:t>
            </a:r>
            <a:r>
              <a:rPr lang="fr-FR" kern="0" dirty="0" err="1"/>
              <a:t>openess</a:t>
            </a:r>
            <a:r>
              <a:rPr lang="fr-FR" kern="0" dirty="0"/>
              <a:t> to society actions on </a:t>
            </a:r>
            <a:r>
              <a:rPr lang="fr-FR" kern="0" dirty="0" err="1"/>
              <a:t>nuclear</a:t>
            </a:r>
            <a:r>
              <a:rPr lang="fr-FR" kern="0" dirty="0"/>
              <a:t> </a:t>
            </a:r>
            <a:r>
              <a:rPr lang="fr-FR" kern="0" dirty="0" err="1"/>
              <a:t>safety</a:t>
            </a:r>
            <a:endParaRPr lang="fr-FR" kern="0" dirty="0"/>
          </a:p>
          <a:p>
            <a:pPr lvl="1"/>
            <a:endParaRPr lang="fr-FR" kern="0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D8902732-CCBA-9018-B200-D6FBBED93E83}"/>
              </a:ext>
            </a:extLst>
          </p:cNvPr>
          <p:cNvSpPr txBox="1">
            <a:spLocks/>
          </p:cNvSpPr>
          <p:nvPr/>
        </p:nvSpPr>
        <p:spPr>
          <a:xfrm>
            <a:off x="2530674" y="4905943"/>
            <a:ext cx="609183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800" i="1" dirty="0">
                <a:solidFill>
                  <a:schemeClr val="bg1"/>
                </a:solidFill>
              </a:rPr>
              <a:t>IAEA, ICWEDR, Vienna 11.10.2023 </a:t>
            </a:r>
          </a:p>
        </p:txBody>
      </p:sp>
      <p:pic>
        <p:nvPicPr>
          <p:cNvPr id="15" name="Image 14" descr="Une image contenant croquis, Dessin au trait, dessin, illustration&#10;&#10;Description générée automatiquement">
            <a:extLst>
              <a:ext uri="{FF2B5EF4-FFF2-40B4-BE49-F238E27FC236}">
                <a16:creationId xmlns:a16="http://schemas.microsoft.com/office/drawing/2014/main" id="{91BCB1FA-F96D-CE6D-0BF1-3E84EB0D7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07" y="1261537"/>
            <a:ext cx="2960099" cy="1973399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2CB4F6E-18A3-58F1-AF86-1117FFC1052B}"/>
              </a:ext>
            </a:extLst>
          </p:cNvPr>
          <p:cNvSpPr txBox="1">
            <a:spLocks/>
          </p:cNvSpPr>
          <p:nvPr/>
        </p:nvSpPr>
        <p:spPr bwMode="auto">
          <a:xfrm>
            <a:off x="181074" y="1078578"/>
            <a:ext cx="7749778" cy="4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5pPr>
            <a:lvl6pPr marL="34286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6pPr>
            <a:lvl7pPr marL="685732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7pPr>
            <a:lvl8pPr marL="1028598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8pPr>
            <a:lvl9pPr marL="137146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n-US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Key successes</a:t>
            </a:r>
          </a:p>
        </p:txBody>
      </p:sp>
    </p:spTree>
    <p:extLst>
      <p:ext uri="{BB962C8B-B14F-4D97-AF65-F5344CB8AC3E}">
        <p14:creationId xmlns:p14="http://schemas.microsoft.com/office/powerpoint/2010/main" val="243665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370CF5-8459-4C8C-0C60-839BAF4E6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Espace réservé du pied de page 2">
            <a:extLst>
              <a:ext uri="{FF2B5EF4-FFF2-40B4-BE49-F238E27FC236}">
                <a16:creationId xmlns:a16="http://schemas.microsoft.com/office/drawing/2014/main" id="{D6EA23C8-AF99-73A6-F04F-89E3C38F525C}"/>
              </a:ext>
            </a:extLst>
          </p:cNvPr>
          <p:cNvSpPr txBox="1">
            <a:spLocks/>
          </p:cNvSpPr>
          <p:nvPr/>
        </p:nvSpPr>
        <p:spPr>
          <a:xfrm>
            <a:off x="2530674" y="4905943"/>
            <a:ext cx="6091834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8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685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0285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37146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14331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057195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400060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742926" algn="l" defTabSz="68573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fr-FR" sz="800" i="1" dirty="0">
                <a:solidFill>
                  <a:schemeClr val="bg1"/>
                </a:solidFill>
              </a:rPr>
              <a:t>IAEA, ICWEDR, Vienna 11.10.2023 </a:t>
            </a:r>
          </a:p>
        </p:txBody>
      </p:sp>
      <p:pic>
        <p:nvPicPr>
          <p:cNvPr id="5" name="Espace réservé du contenu 7" descr="Une image contenant texte, eau, capture d’écran, livre&#10;&#10;Description générée automatiquement">
            <a:extLst>
              <a:ext uri="{FF2B5EF4-FFF2-40B4-BE49-F238E27FC236}">
                <a16:creationId xmlns:a16="http://schemas.microsoft.com/office/drawing/2014/main" id="{461E663F-3301-9C4A-6919-B6D8A7F4D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7" y="948346"/>
            <a:ext cx="2406083" cy="3379569"/>
          </a:xfrm>
          <a:prstGeom prst="rect">
            <a:avLst/>
          </a:prstGeom>
        </p:spPr>
      </p:pic>
      <p:pic>
        <p:nvPicPr>
          <p:cNvPr id="7" name="Image 6" descr="Une image contenant texte, capture d’écran, Site web&#10;&#10;Description générée automatiquement">
            <a:extLst>
              <a:ext uri="{FF2B5EF4-FFF2-40B4-BE49-F238E27FC236}">
                <a16:creationId xmlns:a16="http://schemas.microsoft.com/office/drawing/2014/main" id="{2BB470FD-1499-B9EF-5A15-14DCB608CA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/>
          <a:stretch/>
        </p:blipFill>
        <p:spPr>
          <a:xfrm>
            <a:off x="3707904" y="948346"/>
            <a:ext cx="5528111" cy="39535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257F3D4-CFBC-1520-9245-4961486C1FAA}"/>
              </a:ext>
            </a:extLst>
          </p:cNvPr>
          <p:cNvSpPr txBox="1"/>
          <p:nvPr/>
        </p:nvSpPr>
        <p:spPr>
          <a:xfrm>
            <a:off x="323528" y="2211710"/>
            <a:ext cx="3042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latin typeface="+mn-lt"/>
              </a:rPr>
              <a:t>Thank</a:t>
            </a:r>
            <a:r>
              <a:rPr lang="fr-FR" sz="3200" dirty="0">
                <a:latin typeface="+mn-lt"/>
              </a:rPr>
              <a:t> </a:t>
            </a:r>
            <a:r>
              <a:rPr lang="fr-FR" sz="3200" dirty="0" err="1">
                <a:latin typeface="+mn-lt"/>
              </a:rPr>
              <a:t>you</a:t>
            </a:r>
            <a:r>
              <a:rPr lang="fr-FR" sz="3200" dirty="0">
                <a:latin typeface="+mn-lt"/>
              </a:rPr>
              <a:t> for </a:t>
            </a:r>
            <a:r>
              <a:rPr lang="fr-FR" sz="3200" dirty="0" err="1">
                <a:latin typeface="+mn-lt"/>
              </a:rPr>
              <a:t>your</a:t>
            </a:r>
            <a:r>
              <a:rPr lang="fr-FR" sz="3200" dirty="0">
                <a:latin typeface="+mn-lt"/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130363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119</TotalTime>
  <Words>1009</Words>
  <Application>Microsoft Office PowerPoint</Application>
  <PresentationFormat>Affichage à l'écran (16:9)</PresentationFormat>
  <Paragraphs>124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Arial </vt:lpstr>
      <vt:lpstr>Calibri</vt:lpstr>
      <vt:lpstr>Calibri Light</vt:lpstr>
      <vt:lpstr>Trebuchet MS</vt:lpstr>
      <vt:lpstr>Wingdings</vt:lpstr>
      <vt:lpstr>Office Theme</vt:lpstr>
      <vt:lpstr>Custom Design</vt:lpstr>
      <vt:lpstr>1_Custom Design</vt:lpstr>
      <vt:lpstr>Présentation PowerPoint</vt:lpstr>
      <vt:lpstr>Feedback from technical dialogue set up with civil society on HLW&amp;IL-LL radioactive waste management  in France</vt:lpstr>
      <vt:lpstr>FRENCH CONTEXT IN BRIEF</vt:lpstr>
      <vt:lpstr>TECHNICAL DIALOGUE WITH CIVIL SOCIETY</vt:lpstr>
      <vt:lpstr>STEP 2 (2016-2018): During technical review of CIGEO’s Safety Option File (DOS)</vt:lpstr>
      <vt:lpstr>STEP 3 (2020-2025): During technical review of safety case submitted with Licence Construction Application (DAC)</vt:lpstr>
      <vt:lpstr>A WIN-WIN PROCESS</vt:lpstr>
      <vt:lpstr>KEY SUCCESS FACTORS AND CHALLENGES TO OVERCOME </vt:lpstr>
      <vt:lpstr>Présentation PowerPoint</vt:lpstr>
      <vt:lpstr>STEP 1 2012-2013: Increasing knowledge and skills of stakeholders</vt:lpstr>
      <vt:lpstr>Présentation PowerPoint</vt:lpstr>
      <vt:lpstr>RISK PERCEPTION OF FRENCH POPULATION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REAUD Cynthia</cp:lastModifiedBy>
  <cp:revision>14</cp:revision>
  <cp:lastPrinted>2015-12-18T15:27:41Z</cp:lastPrinted>
  <dcterms:created xsi:type="dcterms:W3CDTF">2023-02-20T09:28:38Z</dcterms:created>
  <dcterms:modified xsi:type="dcterms:W3CDTF">2023-10-19T14:43:47Z</dcterms:modified>
</cp:coreProperties>
</file>