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61" r:id="rId3"/>
    <p:sldId id="313" r:id="rId4"/>
    <p:sldId id="259" r:id="rId5"/>
    <p:sldId id="300" r:id="rId6"/>
    <p:sldId id="266" r:id="rId7"/>
    <p:sldId id="308" r:id="rId8"/>
    <p:sldId id="285" r:id="rId9"/>
    <p:sldId id="312" r:id="rId10"/>
    <p:sldId id="274" r:id="rId11"/>
    <p:sldId id="263" r:id="rId12"/>
    <p:sldId id="264" r:id="rId13"/>
    <p:sldId id="277" r:id="rId14"/>
    <p:sldId id="314" r:id="rId15"/>
    <p:sldId id="268" r:id="rId16"/>
    <p:sldId id="262" r:id="rId17"/>
    <p:sldId id="309" r:id="rId18"/>
    <p:sldId id="311" r:id="rId19"/>
    <p:sldId id="310" r:id="rId20"/>
    <p:sldId id="324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2FF51-28B2-4F0E-848E-4BE5DEB32F71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F3FFE-568F-40A4-9ED3-4624C3F3D5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213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D71726E-C2C5-2741-2F53-42CB78D2C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7C65C-0037-4044-98D8-BE23D88C528D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5865FF30-7E41-3B53-6BBE-7CDEF5EBB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28AC6AA-E14D-05AE-0F58-3E7D6E989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0C0AC90-0D0A-6EDB-8D80-B165555D8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F8B4D-12B3-453D-BC77-FA5BFEF83A25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7A0427C3-4B12-096D-050F-E49D861F9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FDE20324-3D99-96D0-EBC8-A3263E331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DC9ED50-9C49-8568-62B9-82718FB832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F7609-8BAD-440F-84A7-0FFF81C2E477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4907C4C7-365C-ADBE-EDDB-D030973B1F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8AFA907-9051-A29B-8536-896A040A9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7CE401C-93E8-7B25-48AD-AF69980B2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D8014-4BDC-47E7-A790-E2BAE0A0278F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C7DC750-918A-BFA5-8A04-CE0570B6F7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DBB46FA-58B2-D7D7-FDD7-5B4B37B32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1103-B7D6-8C70-E6A5-EE55DFD84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9C729-08E9-80A2-7BBA-C3B18F3CB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27CD8-9ED8-F4C3-CD64-F1F605BF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09E21-FE72-91DF-FE53-5D5AE7F5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BCF1-0938-D041-26CF-2006295D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485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B55F-477A-8FA1-636C-58100101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E3D9C-2C53-1D8A-8FC6-8A23FF5E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3960-70F7-C1DD-1919-110D747A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0BAA0-EB14-43D6-DC4C-D73F3437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6047C-F19D-3622-3C5F-12B0BB65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656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56F3C-97F3-0577-3CAC-C3BFCD275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4B8B7-64FF-29BB-E816-E4AD50077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7BAFB-5C0E-5C4D-19CE-FD973DC2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E2DF3-7DC9-6D59-8AF9-C5075014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C6EF9-7F7F-842A-1AF3-BF8CA3A5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284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D9D7A-02F6-80AA-7C4A-5211932B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0D577-5362-0D5B-5EB8-F513CD99631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70E9512D-1F53-31A7-9EB7-1BA75854B44B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9EE36-19DE-5E08-ECBE-741A7A82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63E4A-4E64-8D4B-3BF6-120FBA79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7E4F2-8BB2-5E23-9BD9-9EC8259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92CF97B-3991-446C-9A24-80CAB6A709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837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CAE4-E64F-44EC-3610-B8F12139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3665-4038-C42F-9A25-F46668D1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2D3BD-2CAF-95ED-2652-D5600C7E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6F741-988E-B114-9F08-FFD20700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5F369-12AB-0FBD-6D55-81EA2FE4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34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0FEA-B1E7-FAF1-1D8E-DBEFC7AF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B1FE1-FBAD-7DD0-13A3-88D948630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E5D4-C64F-C5C5-56AB-F3086BBC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384E-480C-CD00-D0EA-C305B3C9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7F30A-7130-0B2C-4F6B-614081BD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157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F8E5-53DA-5729-16DC-2F07DDB46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B0FDA-55B7-AE08-DC12-1EDC57B1D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9BA2B-8217-8115-25EA-D5ADA3016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979F9-F4AE-ECB8-9C39-65A65B155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4B94A-D4C3-ADDF-2EC8-258FE40B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11A8C-715F-58E6-B096-C10F7C4F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085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1BDA-5CAD-D874-23DC-4985E7D7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86F97-0FA2-9771-BBF6-365F1012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A205C-1F04-2CA1-68C3-7F74E25A9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1B084-A32C-37F7-B56E-7B0D22A40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B0088-4394-EB67-1530-AA886827E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B98B3D-70B4-A80D-0E28-AAC16EE3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A56BD-D731-94CE-DC71-FE6A01D6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3F9C44-C34F-8879-78AC-9FFDAEC2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98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7194-0EA2-5672-3832-3694EFA3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85E4E-B407-11A5-9CE0-F898EBCC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5B607-3420-3CEC-5AAB-AD1BE439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74436-073A-CB72-936A-4B798150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413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AA6609-2623-6DDF-0352-06B76AB3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DA13F-4CFD-2D8C-1936-5C310950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3A3E2-5D50-3768-CA9D-429693F2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128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C26C5-6EA5-DBF9-92D8-849379F9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BB74A-2E06-4EE0-4C09-95D0B5BE0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F14B-BE57-E4E6-AB07-E0142EF42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58ADB-AB69-F87B-86C3-C9FF32F0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9B5C5-7AC8-6B30-E20A-4BF8D0EF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08777-753C-639B-303D-84CAB359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40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B1E2A-CB7C-BEEC-9CD1-4F04F2C9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B5810-6356-0DB0-93EE-80B5CAE2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16282-A42C-1FD4-0686-C9F5EBFCC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CD333-5610-89B8-43A8-F5E85EE0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A8845-55DD-87D0-EFAF-704708E6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AB631-5582-E349-2702-8B86E9C6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851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B5C818-D9A1-6159-6DB4-AEE859D9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AB5CB-7F84-048C-F008-CABEE77CE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C9E4-1343-AFE8-8F3B-8566CCEF1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53E04-62AE-4113-951D-D99E4F815CAE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8E50A-B892-B382-A509-D1BE54796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BD3C3-54E4-1781-FB24-8F10CBE9A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DB5A-1563-4847-82EB-EE6E35CC52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2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cid:bb314fa3-c1e8-40c1-8ea2-c311e94be8f3@KORP216.PROD.OUTLOOK.COM" TargetMode="Externa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f49428e3-6c53-4860-95c5-ec4a8ae4d071@KORP216.PROD.OUTLOOK.COM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w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0A43-7DD2-FBD4-E919-826463664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4A1F776-0A42-10CC-1587-2033CCF1B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316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D964F2-9420-2D27-562D-BB03AE132A2A}"/>
              </a:ext>
            </a:extLst>
          </p:cNvPr>
          <p:cNvSpPr txBox="1"/>
          <p:nvPr/>
        </p:nvSpPr>
        <p:spPr>
          <a:xfrm>
            <a:off x="400693" y="735955"/>
            <a:ext cx="1026388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Alligator Valley remediation:</a:t>
            </a:r>
          </a:p>
          <a:p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Safety and sustainability in a National Park</a:t>
            </a:r>
          </a:p>
          <a:p>
            <a:endParaRPr lang="en-AU" sz="4400" b="1" dirty="0">
              <a:solidFill>
                <a:srgbClr val="FFFF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Peter Waggitt  </a:t>
            </a:r>
          </a:p>
          <a:p>
            <a:r>
              <a:rPr lang="en-A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Consultant</a:t>
            </a:r>
          </a:p>
          <a:p>
            <a:r>
              <a:rPr lang="en-A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Darwin, Australia</a:t>
            </a:r>
            <a:endParaRPr lang="en-AU" sz="2000" b="1" dirty="0">
              <a:solidFill>
                <a:srgbClr val="FFFF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4400" b="1" dirty="0">
              <a:solidFill>
                <a:srgbClr val="FFFF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AU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AU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A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37A13-113F-14F9-9182-554A5423F62C}"/>
              </a:ext>
            </a:extLst>
          </p:cNvPr>
          <p:cNvSpPr txBox="1"/>
          <p:nvPr/>
        </p:nvSpPr>
        <p:spPr>
          <a:xfrm>
            <a:off x="0" y="6274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0" dirty="0">
                <a:solidFill>
                  <a:schemeClr val="bg1"/>
                </a:solidFill>
                <a:effectLst/>
                <a:latin typeface="Roboto Condensed" panose="020F0502020204030204" pitchFamily="2" charset="0"/>
              </a:rPr>
              <a:t>International Conference on the Safety of Radioactive Waste Management, Decommissioning, Environmental Protection and Remediation: Ensuring Safety and Enabling Sustainability  </a:t>
            </a:r>
            <a:r>
              <a:rPr lang="en-AU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6–10 November 2023,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367612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202B60C-DFDC-72FE-BE8E-BE33294C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en-AU" altLang="en-US" b="1" dirty="0"/>
              <a:t>Risk assessment</a:t>
            </a:r>
          </a:p>
        </p:txBody>
      </p:sp>
      <p:pic>
        <p:nvPicPr>
          <p:cNvPr id="9220" name="Picture 6" descr="Haulage routes on public road">
            <a:extLst>
              <a:ext uri="{FF2B5EF4-FFF2-40B4-BE49-F238E27FC236}">
                <a16:creationId xmlns:a16="http://schemas.microsoft.com/office/drawing/2014/main" id="{150B6D81-14F6-B9C6-1E50-0AEA0CC8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8" y="927440"/>
            <a:ext cx="6462270" cy="471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17F91-459A-E592-55B8-EB8CA403D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35" y="598680"/>
            <a:ext cx="3529012" cy="244316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48DC6F1-81C5-D914-9080-994F4B83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37" y="3640522"/>
            <a:ext cx="2838329" cy="2087229"/>
          </a:xfrm>
          <a:prstGeom prst="rect">
            <a:avLst/>
          </a:prstGeom>
          <a:noFill/>
          <a:ln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FD620-74F3-F489-73FA-79D14A248052}"/>
              </a:ext>
            </a:extLst>
          </p:cNvPr>
          <p:cNvSpPr txBox="1"/>
          <p:nvPr/>
        </p:nvSpPr>
        <p:spPr>
          <a:xfrm>
            <a:off x="407624" y="5816906"/>
            <a:ext cx="568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2007: transport route options and risk levels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AAD0F-5585-F7B8-83E3-46FDC6B4A9B8}"/>
              </a:ext>
            </a:extLst>
          </p:cNvPr>
          <p:cNvSpPr txBox="1"/>
          <p:nvPr/>
        </p:nvSpPr>
        <p:spPr>
          <a:xfrm>
            <a:off x="7397135" y="3158863"/>
            <a:ext cx="399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2003: discovery of old uranium tailings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0852C-43BA-D01F-F2E9-8297637F75FB}"/>
              </a:ext>
            </a:extLst>
          </p:cNvPr>
          <p:cNvSpPr txBox="1"/>
          <p:nvPr/>
        </p:nvSpPr>
        <p:spPr>
          <a:xfrm>
            <a:off x="7432537" y="5840078"/>
            <a:ext cx="303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1992: clearance check after site cleaning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31349F31-8D31-6123-A565-4B6A636B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05" y="0"/>
            <a:ext cx="10515600" cy="1325563"/>
          </a:xfrm>
        </p:spPr>
        <p:txBody>
          <a:bodyPr/>
          <a:lstStyle/>
          <a:p>
            <a:pPr eaLnBrk="1" hangingPunct="1"/>
            <a:r>
              <a:rPr lang="en-AU" altLang="en-US" b="1" dirty="0"/>
              <a:t>Risk  on the ground during works</a:t>
            </a:r>
          </a:p>
        </p:txBody>
      </p:sp>
      <p:pic>
        <p:nvPicPr>
          <p:cNvPr id="10243" name="Picture 5" descr="A - new road 2">
            <a:extLst>
              <a:ext uri="{FF2B5EF4-FFF2-40B4-BE49-F238E27FC236}">
                <a16:creationId xmlns:a16="http://schemas.microsoft.com/office/drawing/2014/main" id="{66203FCE-8059-1673-7818-DCB3EE63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212851"/>
            <a:ext cx="770413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6E839A76-356E-C984-502B-0F7CB56B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0"/>
            <a:ext cx="10515600" cy="1325563"/>
          </a:xfrm>
        </p:spPr>
        <p:txBody>
          <a:bodyPr/>
          <a:lstStyle/>
          <a:p>
            <a:pPr eaLnBrk="1" hangingPunct="1"/>
            <a:r>
              <a:rPr lang="en-AU" altLang="en-US" b="1" dirty="0"/>
              <a:t>New Containment Facility</a:t>
            </a:r>
          </a:p>
        </p:txBody>
      </p:sp>
      <p:pic>
        <p:nvPicPr>
          <p:cNvPr id="2" name="Picture 6" descr="A - Containment 3">
            <a:extLst>
              <a:ext uri="{FF2B5EF4-FFF2-40B4-BE49-F238E27FC236}">
                <a16:creationId xmlns:a16="http://schemas.microsoft.com/office/drawing/2014/main" id="{33EB9224-9096-C932-51B9-682B5E98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60" y="1325563"/>
            <a:ext cx="84963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D05932F-356B-D770-2CD4-FE969EF8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altLang="en-US" b="1" dirty="0"/>
              <a:t>A former containment site - remediated</a:t>
            </a:r>
          </a:p>
        </p:txBody>
      </p:sp>
      <p:pic>
        <p:nvPicPr>
          <p:cNvPr id="25604" name="Picture 5" descr="A - Battery Bund 3">
            <a:extLst>
              <a:ext uri="{FF2B5EF4-FFF2-40B4-BE49-F238E27FC236}">
                <a16:creationId xmlns:a16="http://schemas.microsoft.com/office/drawing/2014/main" id="{40F871A4-947C-FB17-3C82-1E525E86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836614"/>
            <a:ext cx="7056437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A - Battery Bund 4">
            <a:extLst>
              <a:ext uri="{FF2B5EF4-FFF2-40B4-BE49-F238E27FC236}">
                <a16:creationId xmlns:a16="http://schemas.microsoft.com/office/drawing/2014/main" id="{9AE5531A-FF19-946C-7FE1-D88BB6F0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644901"/>
            <a:ext cx="70564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9A840C0A-7D82-5EB8-7C85-663A0098A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-2" b="-2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2F140-76A8-C037-B1A5-8F4E72C9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Sustainability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112A7-F3A3-F7E8-AFD1-091EAD702142}"/>
              </a:ext>
            </a:extLst>
          </p:cNvPr>
          <p:cNvSpPr txBox="1"/>
          <p:nvPr/>
        </p:nvSpPr>
        <p:spPr>
          <a:xfrm flipH="1">
            <a:off x="7104993" y="4845269"/>
            <a:ext cx="4945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Traditional owners being trained as plant operators on SAV remediation works 2007-8 </a:t>
            </a:r>
          </a:p>
        </p:txBody>
      </p:sp>
    </p:spTree>
    <p:extLst>
      <p:ext uri="{BB962C8B-B14F-4D97-AF65-F5344CB8AC3E}">
        <p14:creationId xmlns:p14="http://schemas.microsoft.com/office/powerpoint/2010/main" val="125958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79D7908E-78C2-4B97-4103-A5B87B0A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altLang="en-US" b="1" dirty="0"/>
              <a:t>New Containment Facility 2009 - 2010</a:t>
            </a:r>
          </a:p>
        </p:txBody>
      </p:sp>
      <p:pic>
        <p:nvPicPr>
          <p:cNvPr id="15364" name="Picture 6" descr="A - Containment 7">
            <a:extLst>
              <a:ext uri="{FF2B5EF4-FFF2-40B4-BE49-F238E27FC236}">
                <a16:creationId xmlns:a16="http://schemas.microsoft.com/office/drawing/2014/main" id="{483B38EE-2270-15E6-4776-0C7C9FD14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81075"/>
            <a:ext cx="84963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A - Containment 8">
            <a:extLst>
              <a:ext uri="{FF2B5EF4-FFF2-40B4-BE49-F238E27FC236}">
                <a16:creationId xmlns:a16="http://schemas.microsoft.com/office/drawing/2014/main" id="{16036FC9-7ED7-6A60-E517-C59DFC63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500439"/>
            <a:ext cx="84963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26F3-F9A1-7CD6-4848-56551ABF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75" y="209087"/>
            <a:ext cx="8682507" cy="11470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Containment site 2009 – 2020 - 2021</a:t>
            </a:r>
          </a:p>
        </p:txBody>
      </p:sp>
      <p:grpSp>
        <p:nvGrpSpPr>
          <p:cNvPr id="74" name="Group 63">
            <a:extLst>
              <a:ext uri="{FF2B5EF4-FFF2-40B4-BE49-F238E27FC236}">
                <a16:creationId xmlns:a16="http://schemas.microsoft.com/office/drawing/2014/main" id="{74973377-805B-4874-55A0-B454D806E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6236" y="-34182"/>
            <a:ext cx="2216639" cy="1605261"/>
            <a:chOff x="10156236" y="-34182"/>
            <a:chExt cx="2216639" cy="1605261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C103424-B124-855F-0A9D-B46467FC7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40611">
              <a:off x="10156236" y="-34182"/>
              <a:ext cx="1501408" cy="779014"/>
            </a:xfrm>
            <a:custGeom>
              <a:avLst/>
              <a:gdLst>
                <a:gd name="connsiteX0" fmla="*/ 107273 w 1501408"/>
                <a:gd name="connsiteY0" fmla="*/ 322207 h 779014"/>
                <a:gd name="connsiteX1" fmla="*/ 728670 w 1501408"/>
                <a:gd name="connsiteY1" fmla="*/ 882 h 779014"/>
                <a:gd name="connsiteX2" fmla="*/ 786348 w 1501408"/>
                <a:gd name="connsiteY2" fmla="*/ 0 h 779014"/>
                <a:gd name="connsiteX3" fmla="*/ 873346 w 1501408"/>
                <a:gd name="connsiteY3" fmla="*/ 5795 h 779014"/>
                <a:gd name="connsiteX4" fmla="*/ 1192217 w 1501408"/>
                <a:gd name="connsiteY4" fmla="*/ 133431 h 779014"/>
                <a:gd name="connsiteX5" fmla="*/ 1420329 w 1501408"/>
                <a:gd name="connsiteY5" fmla="*/ 365180 h 779014"/>
                <a:gd name="connsiteX6" fmla="*/ 1501408 w 1501408"/>
                <a:gd name="connsiteY6" fmla="*/ 712896 h 779014"/>
                <a:gd name="connsiteX7" fmla="*/ 1345795 w 1501408"/>
                <a:gd name="connsiteY7" fmla="*/ 716539 h 779014"/>
                <a:gd name="connsiteX8" fmla="*/ 1137273 w 1501408"/>
                <a:gd name="connsiteY8" fmla="*/ 739477 h 779014"/>
                <a:gd name="connsiteX9" fmla="*/ 1077237 w 1501408"/>
                <a:gd name="connsiteY9" fmla="*/ 468367 h 779014"/>
                <a:gd name="connsiteX10" fmla="*/ 826021 w 1501408"/>
                <a:gd name="connsiteY10" fmla="*/ 318456 h 779014"/>
                <a:gd name="connsiteX11" fmla="*/ 590888 w 1501408"/>
                <a:gd name="connsiteY11" fmla="*/ 343393 h 779014"/>
                <a:gd name="connsiteX12" fmla="*/ 393101 w 1501408"/>
                <a:gd name="connsiteY12" fmla="*/ 487649 h 779014"/>
                <a:gd name="connsiteX13" fmla="*/ 345899 w 1501408"/>
                <a:gd name="connsiteY13" fmla="*/ 760363 h 779014"/>
                <a:gd name="connsiteX14" fmla="*/ 0 w 1501408"/>
                <a:gd name="connsiteY14" fmla="*/ 773639 h 779014"/>
                <a:gd name="connsiteX15" fmla="*/ 26322 w 1501408"/>
                <a:gd name="connsiteY15" fmla="*/ 506515 h 779014"/>
                <a:gd name="connsiteX16" fmla="*/ 53733 w 1501408"/>
                <a:gd name="connsiteY16" fmla="*/ 427461 h 77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1408" h="779014">
                  <a:moveTo>
                    <a:pt x="107273" y="322207"/>
                  </a:moveTo>
                  <a:lnTo>
                    <a:pt x="728670" y="882"/>
                  </a:lnTo>
                  <a:lnTo>
                    <a:pt x="786348" y="0"/>
                  </a:lnTo>
                  <a:cubicBezTo>
                    <a:pt x="814638" y="730"/>
                    <a:pt x="843620" y="2637"/>
                    <a:pt x="873346" y="5795"/>
                  </a:cubicBezTo>
                  <a:cubicBezTo>
                    <a:pt x="1000786" y="7635"/>
                    <a:pt x="1101053" y="73534"/>
                    <a:pt x="1192217" y="133431"/>
                  </a:cubicBezTo>
                  <a:cubicBezTo>
                    <a:pt x="1283382" y="193329"/>
                    <a:pt x="1368797" y="268602"/>
                    <a:pt x="1420329" y="365180"/>
                  </a:cubicBezTo>
                  <a:cubicBezTo>
                    <a:pt x="1471861" y="461757"/>
                    <a:pt x="1484874" y="594514"/>
                    <a:pt x="1501408" y="712896"/>
                  </a:cubicBezTo>
                  <a:cubicBezTo>
                    <a:pt x="1439525" y="710490"/>
                    <a:pt x="1411938" y="722331"/>
                    <a:pt x="1345795" y="716539"/>
                  </a:cubicBezTo>
                  <a:cubicBezTo>
                    <a:pt x="1278662" y="721089"/>
                    <a:pt x="1168084" y="739613"/>
                    <a:pt x="1137273" y="739477"/>
                  </a:cubicBezTo>
                  <a:cubicBezTo>
                    <a:pt x="1126550" y="693293"/>
                    <a:pt x="1129112" y="538537"/>
                    <a:pt x="1077237" y="468367"/>
                  </a:cubicBezTo>
                  <a:cubicBezTo>
                    <a:pt x="1025362" y="398197"/>
                    <a:pt x="907079" y="339285"/>
                    <a:pt x="826021" y="318456"/>
                  </a:cubicBezTo>
                  <a:cubicBezTo>
                    <a:pt x="744963" y="297627"/>
                    <a:pt x="663042" y="315194"/>
                    <a:pt x="590888" y="343393"/>
                  </a:cubicBezTo>
                  <a:cubicBezTo>
                    <a:pt x="518735" y="371591"/>
                    <a:pt x="433932" y="418154"/>
                    <a:pt x="393101" y="487649"/>
                  </a:cubicBezTo>
                  <a:cubicBezTo>
                    <a:pt x="352269" y="557143"/>
                    <a:pt x="345165" y="668232"/>
                    <a:pt x="345899" y="760363"/>
                  </a:cubicBezTo>
                  <a:cubicBezTo>
                    <a:pt x="238773" y="767415"/>
                    <a:pt x="38829" y="788947"/>
                    <a:pt x="0" y="773639"/>
                  </a:cubicBezTo>
                  <a:cubicBezTo>
                    <a:pt x="3300" y="701257"/>
                    <a:pt x="8302" y="623018"/>
                    <a:pt x="26322" y="506515"/>
                  </a:cubicBezTo>
                  <a:cubicBezTo>
                    <a:pt x="30641" y="487287"/>
                    <a:pt x="40009" y="459558"/>
                    <a:pt x="53733" y="42746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" name="Freeform: Shape 65">
              <a:extLst>
                <a:ext uri="{FF2B5EF4-FFF2-40B4-BE49-F238E27FC236}">
                  <a16:creationId xmlns:a16="http://schemas.microsoft.com/office/drawing/2014/main" id="{A9E04658-06C7-D350-9F35-43E078530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909430" flipH="1">
              <a:off x="10548010" y="894332"/>
              <a:ext cx="332568" cy="303590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618490 w 4786397"/>
                <a:gd name="connsiteY0" fmla="*/ 334011 h 4492102"/>
                <a:gd name="connsiteX1" fmla="*/ 3990493 w 4786397"/>
                <a:gd name="connsiteY1" fmla="*/ 118959 h 4492102"/>
                <a:gd name="connsiteX2" fmla="*/ 4762261 w 4786397"/>
                <a:gd name="connsiteY2" fmla="*/ 1434061 h 4492102"/>
                <a:gd name="connsiteX3" fmla="*/ 4477383 w 4786397"/>
                <a:gd name="connsiteY3" fmla="*/ 3337242 h 4492102"/>
                <a:gd name="connsiteX4" fmla="*/ 3446218 w 4786397"/>
                <a:gd name="connsiteY4" fmla="*/ 4373010 h 4492102"/>
                <a:gd name="connsiteX5" fmla="*/ 1100888 w 4786397"/>
                <a:gd name="connsiteY5" fmla="*/ 4185391 h 4492102"/>
                <a:gd name="connsiteX6" fmla="*/ 59712 w 4786397"/>
                <a:gd name="connsiteY6" fmla="*/ 2523820 h 4492102"/>
                <a:gd name="connsiteX7" fmla="*/ 618490 w 4786397"/>
                <a:gd name="connsiteY7" fmla="*/ 334011 h 4492102"/>
                <a:gd name="connsiteX0" fmla="*/ 618490 w 4880845"/>
                <a:gd name="connsiteY0" fmla="*/ 334011 h 4207111"/>
                <a:gd name="connsiteX1" fmla="*/ 3990493 w 4880845"/>
                <a:gd name="connsiteY1" fmla="*/ 118959 h 4207111"/>
                <a:gd name="connsiteX2" fmla="*/ 4762261 w 4880845"/>
                <a:gd name="connsiteY2" fmla="*/ 1434061 h 4207111"/>
                <a:gd name="connsiteX3" fmla="*/ 4477383 w 4880845"/>
                <a:gd name="connsiteY3" fmla="*/ 3337242 h 4207111"/>
                <a:gd name="connsiteX4" fmla="*/ 1100888 w 4880845"/>
                <a:gd name="connsiteY4" fmla="*/ 4185391 h 4207111"/>
                <a:gd name="connsiteX5" fmla="*/ 59712 w 4880845"/>
                <a:gd name="connsiteY5" fmla="*/ 2523820 h 4207111"/>
                <a:gd name="connsiteX6" fmla="*/ 618490 w 4880845"/>
                <a:gd name="connsiteY6" fmla="*/ 334011 h 4207111"/>
                <a:gd name="connsiteX0" fmla="*/ 618490 w 4708128"/>
                <a:gd name="connsiteY0" fmla="*/ 334011 h 4207111"/>
                <a:gd name="connsiteX1" fmla="*/ 3990493 w 4708128"/>
                <a:gd name="connsiteY1" fmla="*/ 118959 h 4207111"/>
                <a:gd name="connsiteX2" fmla="*/ 4477383 w 4708128"/>
                <a:gd name="connsiteY2" fmla="*/ 3337242 h 4207111"/>
                <a:gd name="connsiteX3" fmla="*/ 1100888 w 4708128"/>
                <a:gd name="connsiteY3" fmla="*/ 4185391 h 4207111"/>
                <a:gd name="connsiteX4" fmla="*/ 59712 w 4708128"/>
                <a:gd name="connsiteY4" fmla="*/ 2523820 h 4207111"/>
                <a:gd name="connsiteX5" fmla="*/ 618490 w 4708128"/>
                <a:gd name="connsiteY5" fmla="*/ 334011 h 4207111"/>
                <a:gd name="connsiteX0" fmla="*/ 618490 w 4659985"/>
                <a:gd name="connsiteY0" fmla="*/ 334011 h 4457960"/>
                <a:gd name="connsiteX1" fmla="*/ 3990493 w 4659985"/>
                <a:gd name="connsiteY1" fmla="*/ 118959 h 4457960"/>
                <a:gd name="connsiteX2" fmla="*/ 4477383 w 4659985"/>
                <a:gd name="connsiteY2" fmla="*/ 3337242 h 4457960"/>
                <a:gd name="connsiteX3" fmla="*/ 1750735 w 4659985"/>
                <a:gd name="connsiteY3" fmla="*/ 4436235 h 4457960"/>
                <a:gd name="connsiteX4" fmla="*/ 59712 w 4659985"/>
                <a:gd name="connsiteY4" fmla="*/ 2523820 h 4457960"/>
                <a:gd name="connsiteX5" fmla="*/ 618490 w 4659985"/>
                <a:gd name="connsiteY5" fmla="*/ 334011 h 4457960"/>
                <a:gd name="connsiteX0" fmla="*/ 577306 w 4618801"/>
                <a:gd name="connsiteY0" fmla="*/ 304401 h 4428350"/>
                <a:gd name="connsiteX1" fmla="*/ 3949309 w 4618801"/>
                <a:gd name="connsiteY1" fmla="*/ 89349 h 4428350"/>
                <a:gd name="connsiteX2" fmla="*/ 4436199 w 4618801"/>
                <a:gd name="connsiteY2" fmla="*/ 3307632 h 4428350"/>
                <a:gd name="connsiteX3" fmla="*/ 1709551 w 4618801"/>
                <a:gd name="connsiteY3" fmla="*/ 4406625 h 4428350"/>
                <a:gd name="connsiteX4" fmla="*/ 18528 w 4618801"/>
                <a:gd name="connsiteY4" fmla="*/ 2494210 h 4428350"/>
                <a:gd name="connsiteX5" fmla="*/ 577306 w 4618801"/>
                <a:gd name="connsiteY5" fmla="*/ 304401 h 442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8801" h="4428350">
                  <a:moveTo>
                    <a:pt x="577306" y="304401"/>
                  </a:moveTo>
                  <a:cubicBezTo>
                    <a:pt x="692934" y="18127"/>
                    <a:pt x="3258681" y="-93993"/>
                    <a:pt x="3949309" y="89349"/>
                  </a:cubicBezTo>
                  <a:cubicBezTo>
                    <a:pt x="4592458" y="589887"/>
                    <a:pt x="4809492" y="2588086"/>
                    <a:pt x="4436199" y="3307632"/>
                  </a:cubicBezTo>
                  <a:cubicBezTo>
                    <a:pt x="4062906" y="4027178"/>
                    <a:pt x="2445829" y="4542195"/>
                    <a:pt x="1709551" y="4406625"/>
                  </a:cubicBezTo>
                  <a:cubicBezTo>
                    <a:pt x="1145133" y="4098427"/>
                    <a:pt x="130365" y="3123445"/>
                    <a:pt x="18528" y="2494210"/>
                  </a:cubicBezTo>
                  <a:cubicBezTo>
                    <a:pt x="-109257" y="1817128"/>
                    <a:pt x="461678" y="590675"/>
                    <a:pt x="577306" y="304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5D094E1-2E82-FCD2-5532-315D4BD27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406252">
              <a:off x="11132480" y="1109659"/>
              <a:ext cx="1240395" cy="461420"/>
            </a:xfrm>
            <a:custGeom>
              <a:avLst/>
              <a:gdLst>
                <a:gd name="connsiteX0" fmla="*/ 0 w 1240395"/>
                <a:gd name="connsiteY0" fmla="*/ 287617 h 461420"/>
                <a:gd name="connsiteX1" fmla="*/ 240449 w 1240395"/>
                <a:gd name="connsiteY1" fmla="*/ 0 h 461420"/>
                <a:gd name="connsiteX2" fmla="*/ 356772 w 1240395"/>
                <a:gd name="connsiteY2" fmla="*/ 31185 h 461420"/>
                <a:gd name="connsiteX3" fmla="*/ 1240395 w 1240395"/>
                <a:gd name="connsiteY3" fmla="*/ 277090 h 461420"/>
                <a:gd name="connsiteX4" fmla="*/ 1200352 w 1240395"/>
                <a:gd name="connsiteY4" fmla="*/ 461246 h 461420"/>
                <a:gd name="connsiteX5" fmla="*/ 258505 w 1240395"/>
                <a:gd name="connsiteY5" fmla="*/ 328726 h 461420"/>
                <a:gd name="connsiteX6" fmla="*/ 94788 w 1240395"/>
                <a:gd name="connsiteY6" fmla="*/ 301906 h 46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395" h="461420">
                  <a:moveTo>
                    <a:pt x="0" y="287617"/>
                  </a:moveTo>
                  <a:lnTo>
                    <a:pt x="240449" y="0"/>
                  </a:lnTo>
                  <a:lnTo>
                    <a:pt x="356772" y="31185"/>
                  </a:lnTo>
                  <a:cubicBezTo>
                    <a:pt x="757162" y="138096"/>
                    <a:pt x="1210477" y="257478"/>
                    <a:pt x="1240395" y="277090"/>
                  </a:cubicBezTo>
                  <a:cubicBezTo>
                    <a:pt x="1236316" y="317203"/>
                    <a:pt x="1214537" y="467245"/>
                    <a:pt x="1200352" y="461246"/>
                  </a:cubicBezTo>
                  <a:cubicBezTo>
                    <a:pt x="1166894" y="463063"/>
                    <a:pt x="456938" y="396477"/>
                    <a:pt x="258505" y="328726"/>
                  </a:cubicBezTo>
                  <a:cubicBezTo>
                    <a:pt x="201773" y="318656"/>
                    <a:pt x="147011" y="309911"/>
                    <a:pt x="94788" y="301906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67">
              <a:extLst>
                <a:ext uri="{FF2B5EF4-FFF2-40B4-BE49-F238E27FC236}">
                  <a16:creationId xmlns:a16="http://schemas.microsoft.com/office/drawing/2014/main" id="{E828C5A0-7D43-C492-EEF0-096E11E0B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406252">
              <a:off x="11132480" y="1109659"/>
              <a:ext cx="1240395" cy="461420"/>
            </a:xfrm>
            <a:custGeom>
              <a:avLst/>
              <a:gdLst>
                <a:gd name="connsiteX0" fmla="*/ 0 w 1240395"/>
                <a:gd name="connsiteY0" fmla="*/ 287617 h 461420"/>
                <a:gd name="connsiteX1" fmla="*/ 240449 w 1240395"/>
                <a:gd name="connsiteY1" fmla="*/ 0 h 461420"/>
                <a:gd name="connsiteX2" fmla="*/ 356772 w 1240395"/>
                <a:gd name="connsiteY2" fmla="*/ 31185 h 461420"/>
                <a:gd name="connsiteX3" fmla="*/ 1240395 w 1240395"/>
                <a:gd name="connsiteY3" fmla="*/ 277090 h 461420"/>
                <a:gd name="connsiteX4" fmla="*/ 1200352 w 1240395"/>
                <a:gd name="connsiteY4" fmla="*/ 461246 h 461420"/>
                <a:gd name="connsiteX5" fmla="*/ 258505 w 1240395"/>
                <a:gd name="connsiteY5" fmla="*/ 328726 h 461420"/>
                <a:gd name="connsiteX6" fmla="*/ 94788 w 1240395"/>
                <a:gd name="connsiteY6" fmla="*/ 301906 h 46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395" h="461420">
                  <a:moveTo>
                    <a:pt x="0" y="287617"/>
                  </a:moveTo>
                  <a:lnTo>
                    <a:pt x="240449" y="0"/>
                  </a:lnTo>
                  <a:lnTo>
                    <a:pt x="356772" y="31185"/>
                  </a:lnTo>
                  <a:cubicBezTo>
                    <a:pt x="757162" y="138096"/>
                    <a:pt x="1210477" y="257478"/>
                    <a:pt x="1240395" y="277090"/>
                  </a:cubicBezTo>
                  <a:cubicBezTo>
                    <a:pt x="1236316" y="317203"/>
                    <a:pt x="1214537" y="467245"/>
                    <a:pt x="1200352" y="461246"/>
                  </a:cubicBezTo>
                  <a:cubicBezTo>
                    <a:pt x="1166894" y="463063"/>
                    <a:pt x="456938" y="396477"/>
                    <a:pt x="258505" y="328726"/>
                  </a:cubicBezTo>
                  <a:cubicBezTo>
                    <a:pt x="201773" y="318656"/>
                    <a:pt x="147011" y="309911"/>
                    <a:pt x="94788" y="301906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8F38A-67BC-E6D9-6C8E-EA44CBC5F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782"/>
          <a:stretch/>
        </p:blipFill>
        <p:spPr>
          <a:xfrm>
            <a:off x="1066800" y="2494261"/>
            <a:ext cx="3328492" cy="3411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FF779-D57C-A5E3-247C-7AE5F4E00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" r="9369" b="4"/>
          <a:stretch/>
        </p:blipFill>
        <p:spPr>
          <a:xfrm>
            <a:off x="4612918" y="1573760"/>
            <a:ext cx="2515369" cy="252033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B22749-C4DC-8FF6-61B8-E3F00155F338}"/>
              </a:ext>
            </a:extLst>
          </p:cNvPr>
          <p:cNvPicPr>
            <a:picLocks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r="8593" b="-2"/>
          <a:stretch>
            <a:fillRect/>
          </a:stretch>
        </p:blipFill>
        <p:spPr bwMode="auto">
          <a:xfrm>
            <a:off x="4612917" y="4311722"/>
            <a:ext cx="2898226" cy="2306792"/>
          </a:xfrm>
          <a:prstGeom prst="rect">
            <a:avLst/>
          </a:prstGeom>
          <a:noFill/>
        </p:spPr>
      </p:pic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F54613E8-ADE5-31B8-0FBB-1757BC14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868" y="2128262"/>
            <a:ext cx="3707809" cy="414578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Instrumentation installed</a:t>
            </a:r>
          </a:p>
          <a:p>
            <a:r>
              <a:rPr lang="en-US" sz="2400" dirty="0">
                <a:solidFill>
                  <a:schemeClr val="tx2"/>
                </a:solidFill>
              </a:rPr>
              <a:t>Local provenance seed</a:t>
            </a:r>
          </a:p>
          <a:p>
            <a:r>
              <a:rPr lang="en-US" sz="2400" dirty="0">
                <a:solidFill>
                  <a:schemeClr val="tx2"/>
                </a:solidFill>
              </a:rPr>
              <a:t>Weed infestation</a:t>
            </a:r>
          </a:p>
          <a:p>
            <a:r>
              <a:rPr lang="en-US" sz="2400" dirty="0">
                <a:solidFill>
                  <a:schemeClr val="tx2"/>
                </a:solidFill>
              </a:rPr>
              <a:t>Weed management</a:t>
            </a:r>
          </a:p>
          <a:p>
            <a:r>
              <a:rPr lang="en-US" sz="2400" dirty="0">
                <a:solidFill>
                  <a:schemeClr val="tx2"/>
                </a:solidFill>
              </a:rPr>
              <a:t>Fire management</a:t>
            </a:r>
          </a:p>
          <a:p>
            <a:r>
              <a:rPr lang="en-US" sz="2400" dirty="0">
                <a:solidFill>
                  <a:schemeClr val="tx2"/>
                </a:solidFill>
              </a:rPr>
              <a:t>Vegetation development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6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01C8D-2370-C7CF-E0F1-21771CD0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r>
              <a:rPr lang="en-AU" sz="4000"/>
              <a:t>Monitoring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A8628F-0EF6-A7D7-8EA9-ECD92ABFE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8873"/>
            <a:ext cx="4164401" cy="6099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Groundwater sampling 2021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70FA55-7DDB-90F3-D786-B318536D8D00}"/>
              </a:ext>
            </a:extLst>
          </p:cNvPr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10429" b="-3"/>
          <a:stretch>
            <a:fillRect/>
          </a:stretch>
        </p:blipFill>
        <p:spPr bwMode="auto">
          <a:xfrm>
            <a:off x="838199" y="2392325"/>
            <a:ext cx="4164414" cy="391720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DC3C9-ABC1-8690-9343-99626B004199}"/>
              </a:ext>
            </a:extLst>
          </p:cNvPr>
          <p:cNvSpPr txBox="1"/>
          <p:nvPr/>
        </p:nvSpPr>
        <p:spPr>
          <a:xfrm>
            <a:off x="5840800" y="1594223"/>
            <a:ext cx="5931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Erosion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Fence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Weed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Ground water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Lysimeter fluid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Radiation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/>
              <a:t>Vegetation health check</a:t>
            </a:r>
          </a:p>
          <a:p>
            <a:endParaRPr lang="en-AU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43BB6B-F6C5-5978-81C4-3A18F4BF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614" y="1605720"/>
            <a:ext cx="2296754" cy="157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372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C3CDF-2925-384B-5DE5-C054B213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FFFFFF"/>
                </a:solidFill>
              </a:rPr>
              <a:t>Lessons learned</a:t>
            </a:r>
            <a:br>
              <a:rPr lang="en-AU">
                <a:solidFill>
                  <a:srgbClr val="FFFFFF"/>
                </a:solidFill>
              </a:rPr>
            </a:br>
            <a:endParaRPr lang="en-A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58128-B35D-1FAE-F7B2-B2DB007C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292747" cy="5947568"/>
          </a:xfrm>
        </p:spPr>
        <p:txBody>
          <a:bodyPr anchor="ctr">
            <a:normAutofit lnSpcReduction="10000"/>
          </a:bodyPr>
          <a:lstStyle/>
          <a:p>
            <a:endParaRPr lang="en-AU" dirty="0"/>
          </a:p>
          <a:p>
            <a:endParaRPr lang="en-AU" dirty="0"/>
          </a:p>
          <a:p>
            <a:r>
              <a:rPr lang="en-AU" dirty="0"/>
              <a:t>Consultation essential - early and honest</a:t>
            </a:r>
          </a:p>
          <a:p>
            <a:r>
              <a:rPr lang="en-AU" dirty="0"/>
              <a:t>Clear identification of stakeholders at the outset</a:t>
            </a:r>
          </a:p>
          <a:p>
            <a:r>
              <a:rPr lang="en-AU" dirty="0"/>
              <a:t>Clear setting of objectives with stakeholder “buy in” essential</a:t>
            </a:r>
          </a:p>
          <a:p>
            <a:r>
              <a:rPr lang="en-AU" dirty="0"/>
              <a:t>Stay flexible and adapt to circumstances where you can</a:t>
            </a:r>
          </a:p>
          <a:p>
            <a:r>
              <a:rPr lang="en-AU" dirty="0"/>
              <a:t>Establish standards to be used in design and construction</a:t>
            </a:r>
          </a:p>
          <a:p>
            <a:r>
              <a:rPr lang="en-AU" dirty="0"/>
              <a:t>Take time and care to characterise the site and issues</a:t>
            </a:r>
          </a:p>
          <a:p>
            <a:r>
              <a:rPr lang="en-AU" dirty="0"/>
              <a:t>Stay in touch and be honest with stakeholders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2644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EC6F2-8081-11C3-5B10-08B78E8D2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905012"/>
            <a:ext cx="4635957" cy="835654"/>
          </a:xfrm>
        </p:spPr>
        <p:txBody>
          <a:bodyPr anchor="b">
            <a:normAutofit/>
          </a:bodyPr>
          <a:lstStyle/>
          <a:p>
            <a:r>
              <a:rPr lang="en-AU" sz="4800" dirty="0"/>
              <a:t>On going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CEE1E-A798-5F25-9841-4B4E26DD7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1916503"/>
            <a:ext cx="4708411" cy="4036487"/>
          </a:xfrm>
        </p:spPr>
        <p:txBody>
          <a:bodyPr>
            <a:normAutofit/>
          </a:bodyPr>
          <a:lstStyle/>
          <a:p>
            <a:r>
              <a:rPr lang="en-AU" sz="2200" dirty="0"/>
              <a:t>Consultation</a:t>
            </a:r>
          </a:p>
          <a:p>
            <a:pPr lvl="1"/>
            <a:r>
              <a:rPr lang="en-AU" sz="1800" dirty="0"/>
              <a:t>Ensure that “customers” are still content </a:t>
            </a:r>
          </a:p>
          <a:p>
            <a:r>
              <a:rPr lang="en-AU" sz="2200" dirty="0"/>
              <a:t>Monitoring</a:t>
            </a:r>
          </a:p>
          <a:p>
            <a:pPr lvl="1"/>
            <a:r>
              <a:rPr lang="en-AU" sz="1800" dirty="0"/>
              <a:t>Ensure that the system is still working</a:t>
            </a:r>
          </a:p>
          <a:p>
            <a:r>
              <a:rPr lang="en-AU" sz="2200" dirty="0"/>
              <a:t>Maintain sustainability  for traditional owners and tourists</a:t>
            </a:r>
          </a:p>
          <a:p>
            <a:pPr lvl="1"/>
            <a:r>
              <a:rPr lang="en-AU" sz="1800" dirty="0"/>
              <a:t>Area continues to receive a high volume of visitors </a:t>
            </a:r>
            <a:r>
              <a:rPr lang="en-AU" sz="1800" i="1" dirty="0"/>
              <a:t>and no issues </a:t>
            </a:r>
          </a:p>
          <a:p>
            <a:r>
              <a:rPr lang="en-AU" sz="2200" dirty="0"/>
              <a:t>Improve tourism in the region – attractions and information</a:t>
            </a:r>
          </a:p>
          <a:p>
            <a:pPr lvl="1"/>
            <a:r>
              <a:rPr lang="en-AU" sz="1800" dirty="0"/>
              <a:t>Liaise with surrounding authorities and communities to link attractions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9B921-53A0-3C32-2E22-3D98E79E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24" y="1189821"/>
            <a:ext cx="4882568" cy="361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30215-734D-2954-5C9D-31017A6641A9}"/>
              </a:ext>
            </a:extLst>
          </p:cNvPr>
          <p:cNvSpPr txBox="1"/>
          <p:nvPr/>
        </p:nvSpPr>
        <p:spPr>
          <a:xfrm>
            <a:off x="6291624" y="5177928"/>
            <a:ext cx="534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Information display at Pine Creek  90 km from </a:t>
            </a:r>
            <a:r>
              <a:rPr lang="en-AU" dirty="0" err="1"/>
              <a:t>Gunlom</a:t>
            </a:r>
            <a:endParaRPr lang="en-AU" dirty="0"/>
          </a:p>
          <a:p>
            <a:r>
              <a:rPr lang="en-AU" dirty="0"/>
              <a:t> Telling the SAV Uranium story</a:t>
            </a:r>
          </a:p>
        </p:txBody>
      </p:sp>
    </p:spTree>
    <p:extLst>
      <p:ext uri="{BB962C8B-B14F-4D97-AF65-F5344CB8AC3E}">
        <p14:creationId xmlns:p14="http://schemas.microsoft.com/office/powerpoint/2010/main" val="246545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extLst>
              <a:ext uri="{FF2B5EF4-FFF2-40B4-BE49-F238E27FC236}">
                <a16:creationId xmlns:a16="http://schemas.microsoft.com/office/drawing/2014/main" id="{11AFDB36-1C88-6475-EADC-B2BAD1777B5C}"/>
              </a:ext>
            </a:extLst>
          </p:cNvPr>
          <p:cNvSpPr>
            <a:spLocks noChangeArrowheads="1"/>
          </p:cNvSpPr>
          <p:nvPr/>
        </p:nvSpPr>
        <p:spPr bwMode="auto">
          <a:xfrm rot="1985349">
            <a:off x="6743701" y="5229226"/>
            <a:ext cx="2005013" cy="563563"/>
          </a:xfrm>
          <a:prstGeom prst="flowChartTerminator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C7516367-A8C5-3139-AF89-C7EB8CAD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Oval 5">
            <a:extLst>
              <a:ext uri="{FF2B5EF4-FFF2-40B4-BE49-F238E27FC236}">
                <a16:creationId xmlns:a16="http://schemas.microsoft.com/office/drawing/2014/main" id="{C3CCC417-A143-60C3-4B50-CED419C14EC0}"/>
              </a:ext>
            </a:extLst>
          </p:cNvPr>
          <p:cNvSpPr>
            <a:spLocks noChangeArrowheads="1"/>
          </p:cNvSpPr>
          <p:nvPr/>
        </p:nvSpPr>
        <p:spPr bwMode="auto">
          <a:xfrm rot="2153485">
            <a:off x="6851650" y="5243514"/>
            <a:ext cx="1771650" cy="727075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My Pictures\SAV Waggitt June 2009\SAV Waggitt June 2009 047.JPG">
            <a:extLst>
              <a:ext uri="{FF2B5EF4-FFF2-40B4-BE49-F238E27FC236}">
                <a16:creationId xmlns:a16="http://schemas.microsoft.com/office/drawing/2014/main" id="{41BB3180-7BD2-77BF-3D75-77D088D1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57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F284B-0E5C-F911-50E8-42B35FE36D64}"/>
              </a:ext>
            </a:extLst>
          </p:cNvPr>
          <p:cNvSpPr txBox="1"/>
          <p:nvPr/>
        </p:nvSpPr>
        <p:spPr>
          <a:xfrm>
            <a:off x="2302525" y="1150747"/>
            <a:ext cx="6848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4000" dirty="0">
                <a:latin typeface="Arial" charset="0"/>
                <a:cs typeface="Arial" charset="0"/>
              </a:rPr>
              <a:t>Thank You for your attention</a:t>
            </a:r>
          </a:p>
          <a:p>
            <a:pPr>
              <a:defRPr/>
            </a:pPr>
            <a:endParaRPr lang="en-AU" sz="2400" dirty="0">
              <a:solidFill>
                <a:schemeClr val="bg1">
                  <a:lumMod val="9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5E48C-5B86-9F4E-B885-B9FEE79A69F8}"/>
              </a:ext>
            </a:extLst>
          </p:cNvPr>
          <p:cNvSpPr txBox="1"/>
          <p:nvPr/>
        </p:nvSpPr>
        <p:spPr>
          <a:xfrm>
            <a:off x="7810959" y="6488668"/>
            <a:ext cx="511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</a:rPr>
              <a:t>Peter Waggitt: peterwaggitt@hotmail.com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B669-B9EA-6D99-51DC-3A2DCC7E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7B7F9-9F04-37A3-D535-C6138A56E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6307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4FCC-088A-7FD4-8DC6-DD610432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982E7-D7AC-C9DE-3698-718698BAA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75553-3AF1-DE60-29AC-7E2B9F06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162"/>
            <a:ext cx="12192000" cy="6929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A9DD8-7DAD-F994-9912-F90F517B1DDA}"/>
              </a:ext>
            </a:extLst>
          </p:cNvPr>
          <p:cNvSpPr txBox="1"/>
          <p:nvPr/>
        </p:nvSpPr>
        <p:spPr>
          <a:xfrm>
            <a:off x="7182999" y="5552501"/>
            <a:ext cx="378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ighlight>
                  <a:srgbClr val="C0C0C0"/>
                </a:highlight>
              </a:rPr>
              <a:t>Saddle Ridge </a:t>
            </a:r>
            <a:r>
              <a:rPr lang="en-AU" dirty="0" err="1">
                <a:highlight>
                  <a:srgbClr val="C0C0C0"/>
                </a:highlight>
              </a:rPr>
              <a:t>minesite</a:t>
            </a:r>
            <a:r>
              <a:rPr lang="en-AU" dirty="0">
                <a:highlight>
                  <a:srgbClr val="C0C0C0"/>
                </a:highlight>
              </a:rPr>
              <a:t> -2002</a:t>
            </a:r>
          </a:p>
          <a:p>
            <a:r>
              <a:rPr lang="en-AU" dirty="0">
                <a:highlight>
                  <a:srgbClr val="C0C0C0"/>
                </a:highlight>
              </a:rPr>
              <a:t> Note: open cut and waste rock dump and access track </a:t>
            </a:r>
          </a:p>
        </p:txBody>
      </p:sp>
    </p:spTree>
    <p:extLst>
      <p:ext uri="{BB962C8B-B14F-4D97-AF65-F5344CB8AC3E}">
        <p14:creationId xmlns:p14="http://schemas.microsoft.com/office/powerpoint/2010/main" val="148837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4FCC-088A-7FD4-8DC6-DD610432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982E7-D7AC-C9DE-3698-718698BAA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75553-3AF1-DE60-29AC-7E2B9F06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31"/>
            <a:ext cx="12192000" cy="6929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B7ECE-ADDE-BBEA-0948-C05C0475540F}"/>
              </a:ext>
            </a:extLst>
          </p:cNvPr>
          <p:cNvSpPr txBox="1"/>
          <p:nvPr/>
        </p:nvSpPr>
        <p:spPr>
          <a:xfrm>
            <a:off x="481599" y="982304"/>
            <a:ext cx="10326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South Alligator Valley (SAV) Uranium Field - 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4D960A-2E2F-CD82-0053-4FB76E39EA9F}"/>
              </a:ext>
            </a:extLst>
          </p:cNvPr>
          <p:cNvSpPr txBox="1"/>
          <p:nvPr/>
        </p:nvSpPr>
        <p:spPr>
          <a:xfrm>
            <a:off x="164388" y="2182633"/>
            <a:ext cx="537338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Uranium deposits first discovered in 1952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Mined from 1955-1962 at 13 locations by three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Production was 975 t of U3O8 and 312.5 kg (~11k </a:t>
            </a:r>
            <a:r>
              <a:rPr lang="en-AU" sz="2000" dirty="0" err="1">
                <a:solidFill>
                  <a:schemeClr val="bg1"/>
                </a:solidFill>
              </a:rPr>
              <a:t>ozs</a:t>
            </a:r>
            <a:r>
              <a:rPr lang="en-AU" sz="2000" dirty="0">
                <a:solidFill>
                  <a:schemeClr val="bg1"/>
                </a:solidFill>
              </a:rPr>
              <a:t>) of gold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No remediation, sites simply abandoned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Area reverted to cattle  station – extensive grazing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Promulgation of Kakadu National Park (KNP) to the North in 1979 – SAV to be Stage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1986 Site survey  catalogued sites and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Radiation risks very low, many physical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1992-Hazard reduction works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AA0F18-5EAF-AA73-D950-7886C3F32208}"/>
              </a:ext>
            </a:extLst>
          </p:cNvPr>
          <p:cNvSpPr txBox="1"/>
          <p:nvPr/>
        </p:nvSpPr>
        <p:spPr>
          <a:xfrm flipH="1">
            <a:off x="5845993" y="2001713"/>
            <a:ext cx="55994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1987 - Area included in Stage III of KNP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1992 - Stage III added to World Heritage 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1996 - Lease back agreement signed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Plan to be complete by 2000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Works to be complete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1997 – Initial planning meeting with Traditional 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2001 - Overall Plan agreed  in 2 phases: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Part A – non-radiological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Part B radiologically contaminated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2003 - Final  location details agreed  &amp; final site investigation begins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2007 – Complete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2008 &amp; 2009 Dry seasons - works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Monitoring &amp; maintenance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77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BD059011-0DB2-740A-369B-62725E452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1"/>
            <a:ext cx="7772400" cy="823913"/>
          </a:xfrm>
        </p:spPr>
        <p:txBody>
          <a:bodyPr/>
          <a:lstStyle/>
          <a:p>
            <a:r>
              <a:rPr lang="en-US" altLang="en-US" b="1" dirty="0" err="1"/>
              <a:t>Sleisbeck</a:t>
            </a:r>
            <a:r>
              <a:rPr lang="en-US" altLang="en-US" b="1" dirty="0"/>
              <a:t> open cut  </a:t>
            </a:r>
            <a:r>
              <a:rPr lang="en-US" altLang="en-US" dirty="0"/>
              <a:t>(Before)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10C720C-01EA-17E7-2484-ACA5990CBD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033838" cy="45259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55652" name="Picture 4">
            <a:extLst>
              <a:ext uri="{FF2B5EF4-FFF2-40B4-BE49-F238E27FC236}">
                <a16:creationId xmlns:a16="http://schemas.microsoft.com/office/drawing/2014/main" id="{3FA8E56E-11ED-4CC0-2E1B-9C66CB53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8" y="958850"/>
            <a:ext cx="4904680" cy="36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3" name="Picture 5">
            <a:extLst>
              <a:ext uri="{FF2B5EF4-FFF2-40B4-BE49-F238E27FC236}">
                <a16:creationId xmlns:a16="http://schemas.microsoft.com/office/drawing/2014/main" id="{8BE679FA-C559-8A43-63FA-1B5B7DBA6A4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9847" y="2938109"/>
            <a:ext cx="5175609" cy="3691290"/>
          </a:xfrm>
          <a:noFill/>
        </p:spPr>
      </p:pic>
      <p:sp>
        <p:nvSpPr>
          <p:cNvPr id="155654" name="Text Box 6">
            <a:extLst>
              <a:ext uri="{FF2B5EF4-FFF2-40B4-BE49-F238E27FC236}">
                <a16:creationId xmlns:a16="http://schemas.microsoft.com/office/drawing/2014/main" id="{4BF0A6F7-07EF-8D86-7678-777D8C4EF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178" y="1340644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800" dirty="0" err="1"/>
              <a:t>Sleisbeck</a:t>
            </a:r>
            <a:r>
              <a:rPr lang="en-US" altLang="en-US" sz="2800" dirty="0"/>
              <a:t> from the air</a:t>
            </a:r>
          </a:p>
        </p:txBody>
      </p:sp>
      <p:sp>
        <p:nvSpPr>
          <p:cNvPr id="155655" name="Text Box 7">
            <a:extLst>
              <a:ext uri="{FF2B5EF4-FFF2-40B4-BE49-F238E27FC236}">
                <a16:creationId xmlns:a16="http://schemas.microsoft.com/office/drawing/2014/main" id="{FA0A8733-F77F-AA4C-6B03-7BFB3B94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953000"/>
            <a:ext cx="388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800" dirty="0" err="1"/>
              <a:t>Sleisbeck</a:t>
            </a:r>
            <a:r>
              <a:rPr lang="en-US" altLang="en-US" sz="2800" dirty="0"/>
              <a:t> truck dumps &amp; re-growth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47" name="Rectangle 81946">
            <a:extLst>
              <a:ext uri="{FF2B5EF4-FFF2-40B4-BE49-F238E27FC236}">
                <a16:creationId xmlns:a16="http://schemas.microsoft.com/office/drawing/2014/main" id="{201C88F9-E440-45DE-A776-9609EB590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5FFB5-6918-8D42-9878-E50E14BE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19" y="5453050"/>
            <a:ext cx="4523200" cy="372730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br>
              <a:rPr lang="en-US" sz="4800" b="1" dirty="0"/>
            </a:br>
            <a:br>
              <a:rPr lang="en-US" sz="4800" b="1" dirty="0"/>
            </a:br>
            <a:br>
              <a:rPr lang="en-US" sz="4800" b="1" dirty="0"/>
            </a:br>
            <a:br>
              <a:rPr lang="en-US" sz="4800" b="1" dirty="0"/>
            </a:b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/>
              <a:t>Hazard Reduction</a:t>
            </a:r>
            <a:br>
              <a:rPr lang="en-US" sz="4800" b="1" dirty="0"/>
            </a:br>
            <a:br>
              <a:rPr lang="en-US" sz="4800" b="1" dirty="0"/>
            </a:br>
            <a:br>
              <a:rPr lang="en-US" sz="4800" b="1" dirty="0"/>
            </a:br>
            <a:br>
              <a:rPr lang="en-US" sz="4800" b="1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657032EB-D85D-D84C-8F2F-0684BB90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690" y="321126"/>
            <a:ext cx="3309228" cy="253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>
            <a:extLst>
              <a:ext uri="{FF2B5EF4-FFF2-40B4-BE49-F238E27FC236}">
                <a16:creationId xmlns:a16="http://schemas.microsoft.com/office/drawing/2014/main" id="{42C413ED-7FE3-FA00-54B0-274AA24C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8488" y="298981"/>
            <a:ext cx="3309228" cy="25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6" name="Picture 6">
            <a:extLst>
              <a:ext uri="{FF2B5EF4-FFF2-40B4-BE49-F238E27FC236}">
                <a16:creationId xmlns:a16="http://schemas.microsoft.com/office/drawing/2014/main" id="{12353E93-CD6F-D09E-D7F9-ECA23BAC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260" y="2822267"/>
            <a:ext cx="3309228" cy="234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8" name="Picture 8">
            <a:extLst>
              <a:ext uri="{FF2B5EF4-FFF2-40B4-BE49-F238E27FC236}">
                <a16:creationId xmlns:a16="http://schemas.microsoft.com/office/drawing/2014/main" id="{632EB593-22B9-755D-C584-123C57DF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0630" y="2505382"/>
            <a:ext cx="3309228" cy="21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S:\DATA\PWW photos\SAV mill 1988 site.jpg">
            <a:extLst>
              <a:ext uri="{FF2B5EF4-FFF2-40B4-BE49-F238E27FC236}">
                <a16:creationId xmlns:a16="http://schemas.microsoft.com/office/drawing/2014/main" id="{8A6A1146-A8EF-A04E-F710-30E74BB9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11" y="4207196"/>
            <a:ext cx="3070270" cy="224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9A89F-8CB1-FF70-4F78-0B037896FA1A}"/>
              </a:ext>
            </a:extLst>
          </p:cNvPr>
          <p:cNvSpPr txBox="1"/>
          <p:nvPr/>
        </p:nvSpPr>
        <p:spPr>
          <a:xfrm>
            <a:off x="390418" y="3429000"/>
            <a:ext cx="211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Rockhole Mine Shaft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B7117A-9A47-4E20-BFA9-D18E09AA483D}"/>
              </a:ext>
            </a:extLst>
          </p:cNvPr>
          <p:cNvSpPr txBox="1"/>
          <p:nvPr/>
        </p:nvSpPr>
        <p:spPr>
          <a:xfrm>
            <a:off x="9695380" y="1766398"/>
            <a:ext cx="249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South Alligator Mill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88EDC-EE19-5124-79C9-D4052789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en-AU" sz="5400" b="1" dirty="0"/>
              <a:t>Consultation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E13638-3CAB-F27C-8DC9-ECA0A98FF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497335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1997 onwards</a:t>
            </a:r>
          </a:p>
          <a:p>
            <a:r>
              <a:rPr lang="en-US" sz="2200" dirty="0"/>
              <a:t>On site in the Valley</a:t>
            </a:r>
          </a:p>
          <a:p>
            <a:r>
              <a:rPr lang="en-US" sz="2200" dirty="0"/>
              <a:t>Informal setting</a:t>
            </a:r>
          </a:p>
          <a:p>
            <a:r>
              <a:rPr lang="en-US" sz="2200" dirty="0"/>
              <a:t>Dry season camp</a:t>
            </a:r>
          </a:p>
          <a:p>
            <a:r>
              <a:rPr lang="en-US" sz="2200" dirty="0"/>
              <a:t>Allow TOs to set the agenda </a:t>
            </a:r>
          </a:p>
          <a:p>
            <a:r>
              <a:rPr lang="en-US" sz="2200" dirty="0"/>
              <a:t>2-3 days for discussion, site visits and demonstrations</a:t>
            </a:r>
          </a:p>
          <a:p>
            <a:r>
              <a:rPr lang="en-US" sz="2200" dirty="0"/>
              <a:t>No Rush  and minimize pressure</a:t>
            </a:r>
          </a:p>
          <a:p>
            <a:r>
              <a:rPr lang="en-US" sz="2200" dirty="0"/>
              <a:t>“Instant minutes”</a:t>
            </a:r>
          </a:p>
          <a:p>
            <a:endParaRPr lang="en-US" sz="2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E8D0BE-9553-D440-A3B4-5E314C79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818" y="452660"/>
            <a:ext cx="2932090" cy="41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9BF6D3-198E-4F17-C575-1B0337C01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8" r="-1" b="12208"/>
          <a:stretch/>
        </p:blipFill>
        <p:spPr>
          <a:xfrm>
            <a:off x="8309353" y="1232899"/>
            <a:ext cx="3694155" cy="18727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5A825-EC3F-47B8-3404-8F7D97454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8" b="16795"/>
          <a:stretch/>
        </p:blipFill>
        <p:spPr bwMode="auto">
          <a:xfrm>
            <a:off x="6508560" y="4245622"/>
            <a:ext cx="5431536" cy="22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44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11" name="Rectangle 12291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3742A-3E97-D22E-8F7E-B9F8E9FC07C6}"/>
              </a:ext>
            </a:extLst>
          </p:cNvPr>
          <p:cNvSpPr txBox="1"/>
          <p:nvPr/>
        </p:nvSpPr>
        <p:spPr>
          <a:xfrm>
            <a:off x="637674" y="2711395"/>
            <a:ext cx="4740442" cy="34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/>
              <a:t>Sleisbeck</a:t>
            </a:r>
            <a:r>
              <a:rPr lang="en-US" sz="2800" dirty="0"/>
              <a:t>: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Filling the pit and completion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2007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2009</a:t>
            </a:r>
            <a:endParaRPr lang="en-US" sz="20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815D3D8-20F2-25FE-4A46-D3895012A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11963" b="-1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>
            <a:extLst>
              <a:ext uri="{FF2B5EF4-FFF2-40B4-BE49-F238E27FC236}">
                <a16:creationId xmlns:a16="http://schemas.microsoft.com/office/drawing/2014/main" id="{1CEB54E8-0523-F05B-0F2C-0BD719738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r="4675" b="-3"/>
          <a:stretch/>
        </p:blipFill>
        <p:spPr bwMode="auto">
          <a:xfrm>
            <a:off x="5029200" y="2086984"/>
            <a:ext cx="3827443" cy="3847251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34F55A1-1846-D215-184E-18C14A57E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r="741" b="-3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16A3D-5ADE-DA05-D626-9458EEBBAC9C}"/>
              </a:ext>
            </a:extLst>
          </p:cNvPr>
          <p:cNvSpPr txBox="1"/>
          <p:nvPr/>
        </p:nvSpPr>
        <p:spPr>
          <a:xfrm>
            <a:off x="369789" y="394387"/>
            <a:ext cx="6113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Remediation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9314CDC-0064-139E-BEB9-93EDEFC0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dirty="0"/>
              <a:t>Preparation for final works at mill site</a:t>
            </a:r>
          </a:p>
        </p:txBody>
      </p:sp>
      <p:grpSp>
        <p:nvGrpSpPr>
          <p:cNvPr id="8196" name="Group 9">
            <a:extLst>
              <a:ext uri="{FF2B5EF4-FFF2-40B4-BE49-F238E27FC236}">
                <a16:creationId xmlns:a16="http://schemas.microsoft.com/office/drawing/2014/main" id="{6179F394-4E14-7A84-6D00-B309A7CE9DDB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1484314"/>
            <a:ext cx="8532813" cy="4630737"/>
            <a:chOff x="204" y="1026"/>
            <a:chExt cx="5375" cy="2917"/>
          </a:xfrm>
        </p:grpSpPr>
        <p:pic>
          <p:nvPicPr>
            <p:cNvPr id="8197" name="Picture 5" descr="A - wash down pad">
              <a:extLst>
                <a:ext uri="{FF2B5EF4-FFF2-40B4-BE49-F238E27FC236}">
                  <a16:creationId xmlns:a16="http://schemas.microsoft.com/office/drawing/2014/main" id="{5B83C34D-0601-336A-B433-EA12C48C1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026"/>
              <a:ext cx="244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7" descr="A - new road">
              <a:extLst>
                <a:ext uri="{FF2B5EF4-FFF2-40B4-BE49-F238E27FC236}">
                  <a16:creationId xmlns:a16="http://schemas.microsoft.com/office/drawing/2014/main" id="{28A275A9-5A2C-D7C9-255D-AD2B978A6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026"/>
              <a:ext cx="2926" cy="2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8" descr="A - wash down pad 2">
              <a:extLst>
                <a:ext uri="{FF2B5EF4-FFF2-40B4-BE49-F238E27FC236}">
                  <a16:creationId xmlns:a16="http://schemas.microsoft.com/office/drawing/2014/main" id="{3EBB8916-A334-432C-EE1D-192C08921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372"/>
              <a:ext cx="2449" cy="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6342</TotalTime>
  <Words>591</Words>
  <Application>Microsoft Office PowerPoint</Application>
  <PresentationFormat>Widescreen</PresentationFormat>
  <Paragraphs>108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Roboto Condensed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Sleisbeck open cut  (Before)</vt:lpstr>
      <vt:lpstr>      Hazard Reduction            </vt:lpstr>
      <vt:lpstr>Consultation</vt:lpstr>
      <vt:lpstr>PowerPoint Presentation</vt:lpstr>
      <vt:lpstr>Preparation for final works at mill site</vt:lpstr>
      <vt:lpstr>Risk assessment</vt:lpstr>
      <vt:lpstr>Risk  on the ground during works</vt:lpstr>
      <vt:lpstr>New Containment Facility</vt:lpstr>
      <vt:lpstr>A former containment site - remediated</vt:lpstr>
      <vt:lpstr>Sustainability</vt:lpstr>
      <vt:lpstr>New Containment Facility 2009 - 2010</vt:lpstr>
      <vt:lpstr>Containment site 2009 – 2020 - 2021</vt:lpstr>
      <vt:lpstr>Monitoring</vt:lpstr>
      <vt:lpstr>Lessons learned </vt:lpstr>
      <vt:lpstr>On going activity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Waggitt</dc:creator>
  <cp:lastModifiedBy>Peter Waggitt</cp:lastModifiedBy>
  <cp:revision>32</cp:revision>
  <dcterms:created xsi:type="dcterms:W3CDTF">2023-08-23T05:50:06Z</dcterms:created>
  <dcterms:modified xsi:type="dcterms:W3CDTF">2023-10-08T13:51:21Z</dcterms:modified>
</cp:coreProperties>
</file>