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94" r:id="rId4"/>
    <p:sldId id="256" r:id="rId5"/>
    <p:sldId id="303" r:id="rId6"/>
    <p:sldId id="296" r:id="rId7"/>
    <p:sldId id="295" r:id="rId8"/>
    <p:sldId id="306" r:id="rId9"/>
    <p:sldId id="305" r:id="rId10"/>
    <p:sldId id="307" r:id="rId11"/>
    <p:sldId id="304" r:id="rId12"/>
    <p:sldId id="315" r:id="rId13"/>
    <p:sldId id="309" r:id="rId14"/>
    <p:sldId id="308" r:id="rId15"/>
    <p:sldId id="316" r:id="rId16"/>
    <p:sldId id="317" r:id="rId17"/>
    <p:sldId id="318" r:id="rId18"/>
    <p:sldId id="310" r:id="rId19"/>
    <p:sldId id="299" r:id="rId20"/>
    <p:sldId id="312" r:id="rId21"/>
    <p:sldId id="311" r:id="rId22"/>
    <p:sldId id="300" r:id="rId23"/>
    <p:sldId id="313" r:id="rId24"/>
    <p:sldId id="302" r:id="rId25"/>
    <p:sldId id="314" r:id="rId26"/>
    <p:sldId id="298" r:id="rId27"/>
    <p:sldId id="301" r:id="rId28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0000"/>
    <a:srgbClr val="333399"/>
    <a:srgbClr val="33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EA0E1-299C-4E43-B389-4655EAF765D8}" v="3" dt="2023-10-09T07:13:42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67144" autoAdjust="0"/>
  </p:normalViewPr>
  <p:slideViewPr>
    <p:cSldViewPr>
      <p:cViewPr varScale="1">
        <p:scale>
          <a:sx n="88" d="100"/>
          <a:sy n="88" d="100"/>
        </p:scale>
        <p:origin x="644" y="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James Oliver" userId="563c4788-5761-4aa9-a417-6d6b66299749" providerId="ADAL" clId="{26DEA0E1-299C-4E43-B389-4655EAF765D8}"/>
    <pc:docChg chg="undo custSel modSld">
      <pc:chgData name="Jonathan James Oliver" userId="563c4788-5761-4aa9-a417-6d6b66299749" providerId="ADAL" clId="{26DEA0E1-299C-4E43-B389-4655EAF765D8}" dt="2023-10-24T14:46:57.153" v="68" actId="20577"/>
      <pc:docMkLst>
        <pc:docMk/>
      </pc:docMkLst>
      <pc:sldChg chg="modSp mod">
        <pc:chgData name="Jonathan James Oliver" userId="563c4788-5761-4aa9-a417-6d6b66299749" providerId="ADAL" clId="{26DEA0E1-299C-4E43-B389-4655EAF765D8}" dt="2023-10-24T14:46:57.153" v="68" actId="20577"/>
        <pc:sldMkLst>
          <pc:docMk/>
          <pc:sldMk cId="3827987102" sldId="256"/>
        </pc:sldMkLst>
        <pc:spChg chg="mod">
          <ac:chgData name="Jonathan James Oliver" userId="563c4788-5761-4aa9-a417-6d6b66299749" providerId="ADAL" clId="{26DEA0E1-299C-4E43-B389-4655EAF765D8}" dt="2023-10-24T14:46:57.153" v="68" actId="20577"/>
          <ac:spMkLst>
            <pc:docMk/>
            <pc:sldMk cId="3827987102" sldId="256"/>
            <ac:spMk id="2" creationId="{8306C916-01C8-E817-FD08-ED24F9E0BFF6}"/>
          </ac:spMkLst>
        </pc:spChg>
      </pc:sldChg>
      <pc:sldChg chg="modSp mod">
        <pc:chgData name="Jonathan James Oliver" userId="563c4788-5761-4aa9-a417-6d6b66299749" providerId="ADAL" clId="{26DEA0E1-299C-4E43-B389-4655EAF765D8}" dt="2023-10-08T16:01:16.621" v="16" actId="1037"/>
        <pc:sldMkLst>
          <pc:docMk/>
          <pc:sldMk cId="1192982447" sldId="296"/>
        </pc:sldMkLst>
        <pc:spChg chg="mod">
          <ac:chgData name="Jonathan James Oliver" userId="563c4788-5761-4aa9-a417-6d6b66299749" providerId="ADAL" clId="{26DEA0E1-299C-4E43-B389-4655EAF765D8}" dt="2023-10-08T16:01:10.275" v="11" actId="1076"/>
          <ac:spMkLst>
            <pc:docMk/>
            <pc:sldMk cId="1192982447" sldId="296"/>
            <ac:spMk id="5" creationId="{309D5585-4FB2-FE26-9FDB-F80B1CC7485A}"/>
          </ac:spMkLst>
        </pc:spChg>
        <pc:spChg chg="mod">
          <ac:chgData name="Jonathan James Oliver" userId="563c4788-5761-4aa9-a417-6d6b66299749" providerId="ADAL" clId="{26DEA0E1-299C-4E43-B389-4655EAF765D8}" dt="2023-10-08T16:01:16.621" v="16" actId="1037"/>
          <ac:spMkLst>
            <pc:docMk/>
            <pc:sldMk cId="1192982447" sldId="296"/>
            <ac:spMk id="12" creationId="{B4260B32-180D-5B54-C527-B3E39B40F06E}"/>
          </ac:spMkLst>
        </pc:spChg>
      </pc:sldChg>
      <pc:sldChg chg="modSp mod">
        <pc:chgData name="Jonathan James Oliver" userId="563c4788-5761-4aa9-a417-6d6b66299749" providerId="ADAL" clId="{26DEA0E1-299C-4E43-B389-4655EAF765D8}" dt="2023-10-09T07:13:42.717" v="55" actId="20577"/>
        <pc:sldMkLst>
          <pc:docMk/>
          <pc:sldMk cId="1496546950" sldId="298"/>
        </pc:sldMkLst>
        <pc:spChg chg="mod">
          <ac:chgData name="Jonathan James Oliver" userId="563c4788-5761-4aa9-a417-6d6b66299749" providerId="ADAL" clId="{26DEA0E1-299C-4E43-B389-4655EAF765D8}" dt="2023-10-09T07:13:42.717" v="55" actId="20577"/>
          <ac:spMkLst>
            <pc:docMk/>
            <pc:sldMk cId="1496546950" sldId="298"/>
            <ac:spMk id="3" creationId="{3C6130C6-CA07-6F80-60A8-65CAA8F77F16}"/>
          </ac:spMkLst>
        </pc:spChg>
      </pc:sldChg>
      <pc:sldChg chg="modSp mod">
        <pc:chgData name="Jonathan James Oliver" userId="563c4788-5761-4aa9-a417-6d6b66299749" providerId="ADAL" clId="{26DEA0E1-299C-4E43-B389-4655EAF765D8}" dt="2023-10-09T07:15:37.557" v="56" actId="20577"/>
        <pc:sldMkLst>
          <pc:docMk/>
          <pc:sldMk cId="1404243519" sldId="302"/>
        </pc:sldMkLst>
        <pc:spChg chg="mod">
          <ac:chgData name="Jonathan James Oliver" userId="563c4788-5761-4aa9-a417-6d6b66299749" providerId="ADAL" clId="{26DEA0E1-299C-4E43-B389-4655EAF765D8}" dt="2023-10-09T07:15:37.557" v="56" actId="20577"/>
          <ac:spMkLst>
            <pc:docMk/>
            <pc:sldMk cId="1404243519" sldId="302"/>
            <ac:spMk id="3" creationId="{58C1B727-BE23-B4B7-9749-DD729DE95417}"/>
          </ac:spMkLst>
        </pc:spChg>
      </pc:sldChg>
      <pc:sldChg chg="modSp mod">
        <pc:chgData name="Jonathan James Oliver" userId="563c4788-5761-4aa9-a417-6d6b66299749" providerId="ADAL" clId="{26DEA0E1-299C-4E43-B389-4655EAF765D8}" dt="2023-10-08T16:03:58.517" v="32" actId="1037"/>
        <pc:sldMkLst>
          <pc:docMk/>
          <pc:sldMk cId="1941884253" sldId="303"/>
        </pc:sldMkLst>
        <pc:spChg chg="mod">
          <ac:chgData name="Jonathan James Oliver" userId="563c4788-5761-4aa9-a417-6d6b66299749" providerId="ADAL" clId="{26DEA0E1-299C-4E43-B389-4655EAF765D8}" dt="2023-10-08T16:03:58.517" v="32" actId="1037"/>
          <ac:spMkLst>
            <pc:docMk/>
            <pc:sldMk cId="1941884253" sldId="303"/>
            <ac:spMk id="7" creationId="{CD4C2323-5203-F7BB-3015-7BD54F701908}"/>
          </ac:spMkLst>
        </pc:spChg>
      </pc:sldChg>
      <pc:sldChg chg="modSp mod">
        <pc:chgData name="Jonathan James Oliver" userId="563c4788-5761-4aa9-a417-6d6b66299749" providerId="ADAL" clId="{26DEA0E1-299C-4E43-B389-4655EAF765D8}" dt="2023-10-17T16:28:55.296" v="58" actId="20577"/>
        <pc:sldMkLst>
          <pc:docMk/>
          <pc:sldMk cId="3628818564" sldId="304"/>
        </pc:sldMkLst>
        <pc:spChg chg="mod">
          <ac:chgData name="Jonathan James Oliver" userId="563c4788-5761-4aa9-a417-6d6b66299749" providerId="ADAL" clId="{26DEA0E1-299C-4E43-B389-4655EAF765D8}" dt="2023-10-17T16:28:55.296" v="58" actId="20577"/>
          <ac:spMkLst>
            <pc:docMk/>
            <pc:sldMk cId="3628818564" sldId="304"/>
            <ac:spMk id="3" creationId="{4A17DF92-1A05-DDBD-4664-1CC7958BD2F0}"/>
          </ac:spMkLst>
        </pc:spChg>
      </pc:sldChg>
      <pc:sldChg chg="modSp mod">
        <pc:chgData name="Jonathan James Oliver" userId="563c4788-5761-4aa9-a417-6d6b66299749" providerId="ADAL" clId="{26DEA0E1-299C-4E43-B389-4655EAF765D8}" dt="2023-10-08T16:01:24.475" v="17" actId="1037"/>
        <pc:sldMkLst>
          <pc:docMk/>
          <pc:sldMk cId="4222774164" sldId="306"/>
        </pc:sldMkLst>
        <pc:spChg chg="mod">
          <ac:chgData name="Jonathan James Oliver" userId="563c4788-5761-4aa9-a417-6d6b66299749" providerId="ADAL" clId="{26DEA0E1-299C-4E43-B389-4655EAF765D8}" dt="2023-10-08T16:01:24.475" v="17" actId="1037"/>
          <ac:spMkLst>
            <pc:docMk/>
            <pc:sldMk cId="4222774164" sldId="306"/>
            <ac:spMk id="8" creationId="{3FED19A3-5076-64F2-64F2-C966BA66E6B7}"/>
          </ac:spMkLst>
        </pc:spChg>
      </pc:sldChg>
      <pc:sldChg chg="modSp mod">
        <pc:chgData name="Jonathan James Oliver" userId="563c4788-5761-4aa9-a417-6d6b66299749" providerId="ADAL" clId="{26DEA0E1-299C-4E43-B389-4655EAF765D8}" dt="2023-10-08T16:01:32.752" v="19" actId="1037"/>
        <pc:sldMkLst>
          <pc:docMk/>
          <pc:sldMk cId="1152718904" sldId="307"/>
        </pc:sldMkLst>
        <pc:spChg chg="mod">
          <ac:chgData name="Jonathan James Oliver" userId="563c4788-5761-4aa9-a417-6d6b66299749" providerId="ADAL" clId="{26DEA0E1-299C-4E43-B389-4655EAF765D8}" dt="2023-10-08T16:01:32.752" v="19" actId="1037"/>
          <ac:spMkLst>
            <pc:docMk/>
            <pc:sldMk cId="1152718904" sldId="307"/>
            <ac:spMk id="8" creationId="{B7C19BB7-D886-1BED-A588-8B9A05385186}"/>
          </ac:spMkLst>
        </pc:spChg>
      </pc:sldChg>
      <pc:sldChg chg="modSp mod">
        <pc:chgData name="Jonathan James Oliver" userId="563c4788-5761-4aa9-a417-6d6b66299749" providerId="ADAL" clId="{26DEA0E1-299C-4E43-B389-4655EAF765D8}" dt="2023-10-08T16:01:43.286" v="22" actId="1038"/>
        <pc:sldMkLst>
          <pc:docMk/>
          <pc:sldMk cId="1023390356" sldId="309"/>
        </pc:sldMkLst>
        <pc:spChg chg="mod">
          <ac:chgData name="Jonathan James Oliver" userId="563c4788-5761-4aa9-a417-6d6b66299749" providerId="ADAL" clId="{26DEA0E1-299C-4E43-B389-4655EAF765D8}" dt="2023-10-08T16:01:43.286" v="22" actId="1038"/>
          <ac:spMkLst>
            <pc:docMk/>
            <pc:sldMk cId="1023390356" sldId="309"/>
            <ac:spMk id="8" creationId="{B9BBB947-69F0-8656-BA2C-801FAD44B89E}"/>
          </ac:spMkLst>
        </pc:spChg>
      </pc:sldChg>
      <pc:sldChg chg="modSp mod">
        <pc:chgData name="Jonathan James Oliver" userId="563c4788-5761-4aa9-a417-6d6b66299749" providerId="ADAL" clId="{26DEA0E1-299C-4E43-B389-4655EAF765D8}" dt="2023-10-08T16:01:50.809" v="23" actId="1037"/>
        <pc:sldMkLst>
          <pc:docMk/>
          <pc:sldMk cId="2774470915" sldId="310"/>
        </pc:sldMkLst>
        <pc:spChg chg="mod">
          <ac:chgData name="Jonathan James Oliver" userId="563c4788-5761-4aa9-a417-6d6b66299749" providerId="ADAL" clId="{26DEA0E1-299C-4E43-B389-4655EAF765D8}" dt="2023-10-08T16:01:50.809" v="23" actId="1037"/>
          <ac:spMkLst>
            <pc:docMk/>
            <pc:sldMk cId="2774470915" sldId="310"/>
            <ac:spMk id="10" creationId="{9412CD68-3241-DF69-87BA-AA022ACE11BA}"/>
          </ac:spMkLst>
        </pc:spChg>
      </pc:sldChg>
      <pc:sldChg chg="modSp mod">
        <pc:chgData name="Jonathan James Oliver" userId="563c4788-5761-4aa9-a417-6d6b66299749" providerId="ADAL" clId="{26DEA0E1-299C-4E43-B389-4655EAF765D8}" dt="2023-10-08T16:02:14.037" v="29" actId="1038"/>
        <pc:sldMkLst>
          <pc:docMk/>
          <pc:sldMk cId="3170931119" sldId="311"/>
        </pc:sldMkLst>
        <pc:spChg chg="mod">
          <ac:chgData name="Jonathan James Oliver" userId="563c4788-5761-4aa9-a417-6d6b66299749" providerId="ADAL" clId="{26DEA0E1-299C-4E43-B389-4655EAF765D8}" dt="2023-10-08T16:02:14.037" v="29" actId="1038"/>
          <ac:spMkLst>
            <pc:docMk/>
            <pc:sldMk cId="3170931119" sldId="311"/>
            <ac:spMk id="8" creationId="{202D84C6-05C3-BE6C-95B8-0518ED98D804}"/>
          </ac:spMkLst>
        </pc:spChg>
      </pc:sldChg>
      <pc:sldChg chg="modSp mod">
        <pc:chgData name="Jonathan James Oliver" userId="563c4788-5761-4aa9-a417-6d6b66299749" providerId="ADAL" clId="{26DEA0E1-299C-4E43-B389-4655EAF765D8}" dt="2023-10-17T16:30:48.581" v="59" actId="20577"/>
        <pc:sldMkLst>
          <pc:docMk/>
          <pc:sldMk cId="1599700339" sldId="317"/>
        </pc:sldMkLst>
        <pc:spChg chg="mod">
          <ac:chgData name="Jonathan James Oliver" userId="563c4788-5761-4aa9-a417-6d6b66299749" providerId="ADAL" clId="{26DEA0E1-299C-4E43-B389-4655EAF765D8}" dt="2023-10-17T16:30:48.581" v="59" actId="20577"/>
          <ac:spMkLst>
            <pc:docMk/>
            <pc:sldMk cId="1599700339" sldId="317"/>
            <ac:spMk id="6" creationId="{E9EE984E-BD57-1BD3-1898-2D50206BC7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402A-1D93-F4C3-C85E-251216CC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75606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4A820-285E-19A0-63D4-57E8B371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3615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731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23DC-A7D4-09A3-1AE9-6EB6A2A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D2DB-EFE9-35D1-125C-453DD1FA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17C9-42EA-67FC-C2DB-258A3181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476B-6CD9-E8CC-95D0-4BF10F7F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E0A8-6E8C-EBD2-84A5-F8EB4376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8367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631B-1CA2-FAFF-C0E0-C14C5002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35E1B-1539-4DAE-0EFC-9ED89D42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A760-D8EC-9040-6007-BF46219A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0DE1-D38F-9936-5BD1-77D9EFBA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8486-A788-E4BD-1948-995E9EB4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7555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83C7-9BE7-D979-8DC6-22D01730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DAE2-596E-243C-F558-0D1991B34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AD7BD-C78D-1F7C-94E5-D60C9E57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AB4B2-3A2C-F3EB-029F-189784E2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8D5D-3A3C-BE50-3DFD-377831D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6C73-CB1F-0316-515C-9A821BC9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2489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A2F-391B-B9B2-4A0D-42EBFEC8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374C-A035-EED8-80E0-775BFFF2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2D4EB-C08A-5C09-8886-6635B7955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2CCDC-C2DA-ADD3-4D92-88535A4D8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D3F58-64E6-19C2-482C-3DBE78CD8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93CCA-73B7-9C2E-E223-BAB3D207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10/24/2023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41DA9-6788-9952-7703-7CF733CB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76FAB-DBB7-E316-8977-B43B16B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5368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F7F7-7CE9-9A49-A73F-A8461B0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F331C-947F-3B91-6141-596092DA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10/24/2023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866AF-2F2F-92DB-8F2E-17A9462E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511AD-3A19-A128-58D0-9DB64840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4996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F91D0-6817-6B45-06F6-684136E1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10/24/2023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9A13F-98A1-B09A-D100-1BF14F6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39C8-3D69-BFEC-C2F9-540F8886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006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69E6-CB1E-D452-4C01-CF46963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1B67-120E-2262-D258-E5430020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23384-A9EE-1229-DFE2-3D65B30E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447A3-1105-4B52-48E8-557AFB70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D6DAE-1C31-94F4-C037-0BDE8184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49C8C-2001-B2D6-156B-F5535EA0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48278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C135-271A-BA45-6C94-8DE051F5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0B191-3BD1-CD71-4990-36552AAD8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08CCF-11CD-096C-66D2-489B2F87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1ADE6-E632-A8E0-CDA9-A0D1A4A1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B3A4A-F4A9-707B-6CB9-AF85C79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852F-3A27-EAB1-8A07-3ED3E7C7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8093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B6C-64B4-CD5E-08B1-E3501D3F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06F66-9771-467E-DC77-B5A2A843F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7BE59-CF91-3A70-9D9B-86BD4202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F7EE1-5D54-70F0-01AF-49607C1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94E92-EBA1-B507-A8BC-D9C12CDF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517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E2C6B-0554-048C-B7CF-E1EAD184C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786F-A24F-8C10-79C3-1C2BB516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1A7B-2028-97E7-CA5A-84A4FD0C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CB13F-43E0-9D39-4749-04350486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B360-6CC0-E612-0697-3696FF5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983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B029-CD34-007D-4455-2E2948DAD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3CC5A-34C1-81E7-7534-BFD1F67A2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E1B8-5198-9A43-9626-34C359A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10/24/2023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C40A4-7D03-C8E8-89EE-543B5CC4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54A0-5F76-A5D7-7D16-88F40D57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290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5B9-3ED1-E779-6B9C-838E32B8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613D-B40A-B8FD-9EEE-B4A4332B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BC72-CFE8-922F-469E-1AE08093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10/24/2023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312E-AFFB-1A08-1060-EF046B84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453A-7F41-A078-DCE3-20E34670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716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5A9-6CA1-9771-FCA7-D61BF284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3F48-7C6A-9C78-EA33-3DD52D89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F3D0-BE0E-A7C0-7828-9F49D206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10/24/2023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223E-5F91-74C9-A5B3-C167A8A3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4461-5A2A-7645-3185-483CF02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8359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97B4-D581-030F-E847-C2386FA7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988C9-C703-AE60-483F-4D69BE6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6A57F-842E-6B52-4967-28E435FE7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10345-5305-9514-53D7-BC4B0B461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BF8FA-8388-F803-911A-5D1AB74C8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2EA7F-3071-E80C-2482-F1ED9492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10/24/2023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A429A-4224-1E19-3BA8-C8B945FE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9FADE-3C5F-A233-E430-082035CD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599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CF28-435E-C68D-CDAE-E0A9B15F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C9A6D-56EA-01C5-8530-BF6F126F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10/24/2023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3D6F0-6164-EAAD-774B-D37CA81A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25DB-07EE-DE5B-AE9B-6F76FB19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9660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08737-70E7-6AD3-C9BC-A9D7B189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10/24/2023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54B2E-75F7-81AC-1B6F-CBFED9C6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763C-3312-66EA-FF6B-C74C2479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8375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3D597-CABF-3F00-F43C-C66A9883F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AE98FBB-A02A-B11B-8A8D-F45E612C0E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0017-9382-7C80-0FED-5DE265680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A3AD-3BCF-8FB9-3D95-9389AF70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74C7C-23F2-4648-B589-EAEE169A6990}" type="datetimeFigureOut">
              <a:rPr lang="en-AT" smtClean="0"/>
              <a:t>10/24/2023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FF34-C2C5-74BF-98B9-B0288048B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AA55A-1FA2-7FAC-03D5-B3B0474EC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695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, operating system, aqua, blue&#10;&#10;Description automatically generated">
            <a:extLst>
              <a:ext uri="{FF2B5EF4-FFF2-40B4-BE49-F238E27FC236}">
                <a16:creationId xmlns:a16="http://schemas.microsoft.com/office/drawing/2014/main" id="{B50D8E72-883D-F4EE-4AC5-F815AAD889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18190-26C8-C938-A09A-E3122DA8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BADB-49D7-77A0-4E80-E38A30AA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B100-5DA0-D711-3D81-1FF58758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10DD-F67F-5241-BB8B-4C3BA9A2959B}" type="datetimeFigureOut">
              <a:rPr lang="en-AT" smtClean="0"/>
              <a:t>10/24/2023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29F2-ADEB-64ED-66BD-C0BCF11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5D77-855F-FA69-3B1C-CE2242448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907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environment/2015/aug/17/" TargetMode="External"/><Relationship Id="rId2" Type="http://schemas.openxmlformats.org/officeDocument/2006/relationships/hyperlink" Target="https://sdgs.un.org/goals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forbes.com/sites/roddwagner/2019/01/22/have-we-learned-the-alcoa-keystone-habit-lesson/" TargetMode="External"/><Relationship Id="rId5" Type="http://schemas.openxmlformats.org/officeDocument/2006/relationships/hyperlink" Target="https://world-nuclear.org/information-library/nuclear-fuel-cycle/nuclear-wastes/radioactive-waste-management.aspx" TargetMode="External"/><Relationship Id="rId4" Type="http://schemas.openxmlformats.org/officeDocument/2006/relationships/hyperlink" Target="https://www.bbc.com/news/business-6267753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30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B1CD-B612-21E9-56B7-F77921E6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3. </a:t>
            </a:r>
            <a:r>
              <a:rPr lang="es-ES_tradnl" dirty="0" err="1"/>
              <a:t>Overview</a:t>
            </a:r>
            <a:r>
              <a:rPr lang="es-ES_tradnl" dirty="0"/>
              <a:t> 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7DF92-1A05-DDBD-4664-1CC7958B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5686"/>
            <a:ext cx="7886700" cy="2304256"/>
          </a:xfrm>
          <a:solidFill>
            <a:srgbClr val="0070C0">
              <a:alpha val="60000"/>
            </a:srgbClr>
          </a:solidFill>
        </p:spPr>
        <p:txBody>
          <a:bodyPr>
            <a:normAutofit/>
          </a:bodyPr>
          <a:lstStyle/>
          <a:p>
            <a:pPr algn="just">
              <a:lnSpc>
                <a:spcPts val="1300"/>
              </a:lnSpc>
              <a:buFont typeface="Wingdings" panose="05000000000000000000" pitchFamily="2" charset="2"/>
              <a:buChar char="v"/>
            </a:pPr>
            <a:r>
              <a:rPr lang="en-GB" sz="1800" dirty="0">
                <a:ea typeface="Times New Roman" panose="02020603050405020304" pitchFamily="18" charset="0"/>
              </a:rPr>
              <a:t>The paper explored, while not exhaustive, which areas of radioactive waste management (RWM): </a:t>
            </a:r>
          </a:p>
          <a:p>
            <a:pPr lvl="1" algn="just">
              <a:lnSpc>
                <a:spcPts val="1300"/>
              </a:lnSpc>
            </a:pPr>
            <a:r>
              <a:rPr lang="en-GB" sz="1600" b="1" dirty="0">
                <a:ea typeface="Times New Roman" panose="02020603050405020304" pitchFamily="18" charset="0"/>
              </a:rPr>
              <a:t>could </a:t>
            </a:r>
            <a:r>
              <a:rPr lang="en-US" sz="1600" b="1" dirty="0">
                <a:ea typeface="Times New Roman" panose="02020603050405020304" pitchFamily="18" charset="0"/>
              </a:rPr>
              <a:t>benefit from greater engagement of interested parties,</a:t>
            </a:r>
            <a:endParaRPr lang="en-US" sz="1600" dirty="0">
              <a:ea typeface="Times New Roman" panose="02020603050405020304" pitchFamily="18" charset="0"/>
            </a:endParaRPr>
          </a:p>
          <a:p>
            <a:pPr lvl="1" algn="just">
              <a:lnSpc>
                <a:spcPts val="1300"/>
              </a:lnSpc>
            </a:pPr>
            <a:r>
              <a:rPr lang="en-US" sz="1600" dirty="0">
                <a:ea typeface="Times New Roman" panose="02020603050405020304" pitchFamily="18" charset="0"/>
              </a:rPr>
              <a:t>may benefit from greater engagement of interested parties,</a:t>
            </a:r>
          </a:p>
          <a:p>
            <a:pPr lvl="1" algn="just">
              <a:lnSpc>
                <a:spcPts val="1300"/>
              </a:lnSpc>
            </a:pPr>
            <a:r>
              <a:rPr lang="en-US" sz="1600" dirty="0">
                <a:ea typeface="Times New Roman" panose="02020603050405020304" pitchFamily="18" charset="0"/>
              </a:rPr>
              <a:t>would not clearly benefit from greater engagement of interested parties.</a:t>
            </a:r>
          </a:p>
          <a:p>
            <a:pPr algn="just">
              <a:lnSpc>
                <a:spcPts val="13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ea typeface="Times New Roman" panose="02020603050405020304" pitchFamily="18" charset="0"/>
              </a:rPr>
              <a:t>The areas of RWM that could benefit from greater engagement of interested parties include: </a:t>
            </a:r>
          </a:p>
          <a:p>
            <a:pPr lvl="1" algn="just">
              <a:lnSpc>
                <a:spcPts val="1300"/>
              </a:lnSpc>
            </a:pPr>
            <a:r>
              <a:rPr lang="en-US" sz="1600" dirty="0">
                <a:ea typeface="Times New Roman" panose="02020603050405020304" pitchFamily="18" charset="0"/>
              </a:rPr>
              <a:t>waste disposal,</a:t>
            </a:r>
          </a:p>
          <a:p>
            <a:pPr lvl="1" algn="just">
              <a:lnSpc>
                <a:spcPts val="1300"/>
              </a:lnSpc>
            </a:pPr>
            <a:r>
              <a:rPr lang="en-US" sz="1600" dirty="0">
                <a:ea typeface="Times New Roman" panose="02020603050405020304" pitchFamily="18" charset="0"/>
              </a:rPr>
              <a:t>waste minimization, </a:t>
            </a:r>
          </a:p>
          <a:p>
            <a:pPr lvl="1" algn="just">
              <a:lnSpc>
                <a:spcPts val="1300"/>
              </a:lnSpc>
            </a:pPr>
            <a:r>
              <a:rPr lang="en-US" sz="1600" dirty="0">
                <a:ea typeface="Times New Roman" panose="02020603050405020304" pitchFamily="18" charset="0"/>
              </a:rPr>
              <a:t>the involvement of interested parties in regulatory decision-making.</a:t>
            </a:r>
          </a:p>
          <a:p>
            <a:pPr lvl="1" algn="just">
              <a:lnSpc>
                <a:spcPts val="1300"/>
              </a:lnSpc>
            </a:pPr>
            <a:endParaRPr lang="en-US" sz="1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2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>
            <a:extLst>
              <a:ext uri="{FF2B5EF4-FFF2-40B4-BE49-F238E27FC236}">
                <a16:creationId xmlns:a16="http://schemas.microsoft.com/office/drawing/2014/main" id="{CE7757A3-32B4-3482-D295-AC32ED334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2"/>
          <a:stretch/>
        </p:blipFill>
        <p:spPr bwMode="auto">
          <a:xfrm>
            <a:off x="0" y="1880133"/>
            <a:ext cx="9144000" cy="32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0">
            <a:extLst>
              <a:ext uri="{FF2B5EF4-FFF2-40B4-BE49-F238E27FC236}">
                <a16:creationId xmlns:a16="http://schemas.microsoft.com/office/drawing/2014/main" id="{91EA2C51-21EC-0D79-28CA-3CCB4D29F3E2}"/>
              </a:ext>
            </a:extLst>
          </p:cNvPr>
          <p:cNvSpPr/>
          <p:nvPr/>
        </p:nvSpPr>
        <p:spPr>
          <a:xfrm>
            <a:off x="5220072" y="951852"/>
            <a:ext cx="3991909" cy="4227934"/>
          </a:xfrm>
          <a:prstGeom prst="rect">
            <a:avLst/>
          </a:prstGeom>
          <a:solidFill>
            <a:srgbClr val="E7E6E6">
              <a:alpha val="30196"/>
            </a:srgbClr>
          </a:solidFill>
        </p:spPr>
        <p:txBody>
          <a:bodyPr rtlCol="0" anchor="ctr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s-ES" sz="1200" dirty="0" err="1">
              <a:solidFill>
                <a:srgbClr val="616465"/>
              </a:solidFill>
              <a:latin typeface="Helvetica Neue LT Std 55 Roman"/>
            </a:endParaRPr>
          </a:p>
        </p:txBody>
      </p:sp>
      <p:sp>
        <p:nvSpPr>
          <p:cNvPr id="7" name="Rectángulo 11">
            <a:extLst>
              <a:ext uri="{FF2B5EF4-FFF2-40B4-BE49-F238E27FC236}">
                <a16:creationId xmlns:a16="http://schemas.microsoft.com/office/drawing/2014/main" id="{BE987A53-3B0F-1A83-90C1-8A53017A8DFD}"/>
              </a:ext>
            </a:extLst>
          </p:cNvPr>
          <p:cNvSpPr/>
          <p:nvPr/>
        </p:nvSpPr>
        <p:spPr>
          <a:xfrm>
            <a:off x="628328" y="843558"/>
            <a:ext cx="2952328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GB" sz="1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</a:p>
          <a:p>
            <a:pPr lvl="0">
              <a:spcAft>
                <a:spcPts val="300"/>
              </a:spcAft>
              <a:defRPr/>
            </a:pP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Opportunities</a:t>
            </a:r>
          </a:p>
        </p:txBody>
      </p:sp>
      <p:sp>
        <p:nvSpPr>
          <p:cNvPr id="8" name="Rectángulo 11">
            <a:extLst>
              <a:ext uri="{FF2B5EF4-FFF2-40B4-BE49-F238E27FC236}">
                <a16:creationId xmlns:a16="http://schemas.microsoft.com/office/drawing/2014/main" id="{B9BBB947-69F0-8656-BA2C-801FAD44B89E}"/>
              </a:ext>
            </a:extLst>
          </p:cNvPr>
          <p:cNvSpPr/>
          <p:nvPr/>
        </p:nvSpPr>
        <p:spPr>
          <a:xfrm>
            <a:off x="5148064" y="2046309"/>
            <a:ext cx="417646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&amp; Opportunities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Safety </a:t>
            </a:r>
            <a:r>
              <a:rPr lang="en-GB" sz="1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Stepchange</a:t>
            </a:r>
            <a:endParaRPr lang="en-GB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02339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B7AD-7004-BFC5-06F7-A03EC828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4. </a:t>
            </a:r>
            <a:r>
              <a:rPr lang="es-ES_tradnl" dirty="0" err="1"/>
              <a:t>Challenges</a:t>
            </a:r>
            <a:endParaRPr lang="es-E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EE984E-BD57-1BD3-1898-2D50206BC7CD}"/>
              </a:ext>
            </a:extLst>
          </p:cNvPr>
          <p:cNvSpPr txBox="1">
            <a:spLocks/>
          </p:cNvSpPr>
          <p:nvPr/>
        </p:nvSpPr>
        <p:spPr>
          <a:xfrm>
            <a:off x="628650" y="1563638"/>
            <a:ext cx="7886700" cy="3024336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_tradnl" sz="1900" dirty="0" err="1"/>
              <a:t>Two</a:t>
            </a:r>
            <a:r>
              <a:rPr lang="es-ES_tradnl" sz="1900" dirty="0"/>
              <a:t> </a:t>
            </a:r>
            <a:r>
              <a:rPr lang="es-ES_tradnl" sz="1900" dirty="0" err="1"/>
              <a:t>challenges</a:t>
            </a:r>
            <a:r>
              <a:rPr lang="es-ES_tradnl" sz="1900" dirty="0"/>
              <a:t> </a:t>
            </a:r>
            <a:r>
              <a:rPr lang="es-ES_tradnl" sz="1900" dirty="0" err="1"/>
              <a:t>facing</a:t>
            </a:r>
            <a:r>
              <a:rPr lang="es-ES_tradnl" sz="1900" dirty="0"/>
              <a:t> </a:t>
            </a:r>
            <a:r>
              <a:rPr lang="es-ES_tradnl" sz="1900" b="1" dirty="0" err="1"/>
              <a:t>waste</a:t>
            </a:r>
            <a:r>
              <a:rPr lang="es-ES_tradnl" sz="1900" b="1" dirty="0"/>
              <a:t> </a:t>
            </a:r>
            <a:r>
              <a:rPr lang="es-ES_tradnl" sz="1900" b="1" dirty="0" err="1"/>
              <a:t>disposal</a:t>
            </a:r>
            <a:r>
              <a:rPr lang="es-ES_tradnl" sz="1900" b="1" dirty="0"/>
              <a:t> </a:t>
            </a:r>
            <a:r>
              <a:rPr lang="es-ES_tradnl" sz="1900" dirty="0" err="1"/>
              <a:t>include</a:t>
            </a:r>
            <a:r>
              <a:rPr lang="es-ES_tradnl" sz="1900" dirty="0"/>
              <a:t>:</a:t>
            </a:r>
          </a:p>
          <a:p>
            <a:pPr lvl="1"/>
            <a:r>
              <a:rPr lang="es-ES_tradnl" sz="1700" dirty="0" err="1"/>
              <a:t>opposition</a:t>
            </a:r>
            <a:r>
              <a:rPr lang="es-ES_tradnl" sz="1700" dirty="0"/>
              <a:t> </a:t>
            </a:r>
            <a:r>
              <a:rPr lang="es-ES_tradnl" sz="1700" dirty="0" err="1"/>
              <a:t>to</a:t>
            </a:r>
            <a:r>
              <a:rPr lang="es-ES_tradnl" sz="1700" dirty="0"/>
              <a:t> / </a:t>
            </a:r>
            <a:r>
              <a:rPr lang="es-ES_tradnl" sz="1700" dirty="0" err="1"/>
              <a:t>sceptism</a:t>
            </a:r>
            <a:r>
              <a:rPr lang="es-ES_tradnl" sz="1700" dirty="0"/>
              <a:t> </a:t>
            </a:r>
            <a:r>
              <a:rPr lang="es-ES_tradnl" sz="1700" dirty="0" err="1"/>
              <a:t>of</a:t>
            </a:r>
            <a:r>
              <a:rPr lang="es-ES_tradnl" sz="1700" dirty="0"/>
              <a:t> </a:t>
            </a:r>
            <a:r>
              <a:rPr lang="es-ES_tradnl" sz="1700" dirty="0" err="1"/>
              <a:t>disposal</a:t>
            </a:r>
            <a:r>
              <a:rPr lang="es-ES_tradnl" sz="1700" dirty="0"/>
              <a:t> </a:t>
            </a:r>
            <a:r>
              <a:rPr lang="es-ES_tradnl" sz="1700" dirty="0" err="1"/>
              <a:t>solutions</a:t>
            </a:r>
            <a:r>
              <a:rPr lang="es-ES_tradnl" sz="1700" dirty="0"/>
              <a:t>, </a:t>
            </a:r>
          </a:p>
          <a:p>
            <a:pPr lvl="1"/>
            <a:r>
              <a:rPr lang="es-ES_tradnl" sz="1700" dirty="0" err="1"/>
              <a:t>misunderstanding</a:t>
            </a:r>
            <a:r>
              <a:rPr lang="es-ES_tradnl" sz="1700" dirty="0"/>
              <a:t> </a:t>
            </a:r>
            <a:r>
              <a:rPr lang="es-ES_tradnl" sz="1700" dirty="0" err="1"/>
              <a:t>of</a:t>
            </a:r>
            <a:r>
              <a:rPr lang="es-ES_tradnl" sz="1700" dirty="0"/>
              <a:t> </a:t>
            </a:r>
            <a:r>
              <a:rPr lang="es-ES_tradnl" sz="1700" dirty="0" err="1"/>
              <a:t>disposal</a:t>
            </a:r>
            <a:r>
              <a:rPr lang="es-ES_tradnl" sz="1700" dirty="0"/>
              <a:t> </a:t>
            </a:r>
            <a:r>
              <a:rPr lang="es-ES_tradnl" sz="1700" dirty="0" err="1"/>
              <a:t>solutions</a:t>
            </a:r>
            <a:r>
              <a:rPr lang="es-ES_tradnl" sz="17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1900" dirty="0" err="1"/>
              <a:t>Chllanges</a:t>
            </a:r>
            <a:r>
              <a:rPr lang="es-ES_tradnl" sz="1900" dirty="0"/>
              <a:t> </a:t>
            </a:r>
            <a:r>
              <a:rPr lang="es-ES_tradnl" sz="1900" dirty="0" err="1"/>
              <a:t>facing</a:t>
            </a:r>
            <a:r>
              <a:rPr lang="es-ES_tradnl" sz="1900" dirty="0"/>
              <a:t> </a:t>
            </a:r>
            <a:r>
              <a:rPr lang="es-ES_tradnl" sz="1900" b="1" dirty="0" err="1"/>
              <a:t>waste</a:t>
            </a:r>
            <a:r>
              <a:rPr lang="es-ES_tradnl" sz="1900" b="1" dirty="0"/>
              <a:t> </a:t>
            </a:r>
            <a:r>
              <a:rPr lang="es-ES_tradnl" sz="1900" b="1" dirty="0" err="1"/>
              <a:t>minimization</a:t>
            </a:r>
            <a:r>
              <a:rPr lang="es-ES_tradnl" sz="1900" dirty="0"/>
              <a:t> </a:t>
            </a:r>
            <a:r>
              <a:rPr lang="es-ES_tradnl" sz="1900" dirty="0" err="1"/>
              <a:t>include</a:t>
            </a:r>
            <a:r>
              <a:rPr lang="es-ES_tradnl" sz="1900" dirty="0"/>
              <a:t>:</a:t>
            </a:r>
          </a:p>
          <a:p>
            <a:pPr lvl="1"/>
            <a:r>
              <a:rPr lang="es-ES_tradnl" sz="1700" dirty="0" err="1"/>
              <a:t>practical</a:t>
            </a:r>
            <a:r>
              <a:rPr lang="es-ES_tradnl" sz="1700" dirty="0"/>
              <a:t> </a:t>
            </a:r>
            <a:r>
              <a:rPr lang="es-ES_tradnl" sz="1700" dirty="0" err="1"/>
              <a:t>implementation</a:t>
            </a:r>
            <a:r>
              <a:rPr lang="es-ES_tradnl" sz="1700" dirty="0"/>
              <a:t>,</a:t>
            </a:r>
          </a:p>
          <a:p>
            <a:pPr lvl="1"/>
            <a:r>
              <a:rPr lang="es-ES_tradnl" sz="1700" dirty="0" err="1"/>
              <a:t>opposition</a:t>
            </a:r>
            <a:r>
              <a:rPr lang="es-ES_tradnl" sz="1700" dirty="0"/>
              <a:t> </a:t>
            </a:r>
            <a:r>
              <a:rPr lang="es-ES_tradnl" sz="1700" dirty="0" err="1"/>
              <a:t>to</a:t>
            </a:r>
            <a:r>
              <a:rPr lang="es-ES_tradnl" sz="1700" dirty="0"/>
              <a:t> </a:t>
            </a:r>
            <a:r>
              <a:rPr lang="es-ES_tradnl" sz="1700" dirty="0" err="1"/>
              <a:t>practical</a:t>
            </a:r>
            <a:r>
              <a:rPr lang="es-ES_tradnl" sz="1700" dirty="0"/>
              <a:t> </a:t>
            </a:r>
            <a:r>
              <a:rPr lang="es-ES_tradnl" sz="1700" dirty="0" err="1"/>
              <a:t>solutions</a:t>
            </a:r>
            <a:r>
              <a:rPr lang="es-ES_tradnl" sz="17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/>
              <a:t>There are </a:t>
            </a:r>
            <a:r>
              <a:rPr lang="en-US" sz="1900" b="1" dirty="0"/>
              <a:t>nuanced challenges to involving interested parties in regulatory decision-making</a:t>
            </a:r>
            <a:r>
              <a:rPr lang="en-US" sz="1900" dirty="0"/>
              <a:t> with a focus on safety and sustainability. </a:t>
            </a:r>
            <a:endParaRPr lang="es-ES_tradnl" sz="19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900" b="1" dirty="0"/>
              <a:t>Wider society</a:t>
            </a:r>
            <a:r>
              <a:rPr lang="en-US" sz="1900" dirty="0"/>
              <a:t>, namely public citizens and industry outsiders, </a:t>
            </a:r>
            <a:r>
              <a:rPr lang="en-US" sz="1900" b="1" dirty="0"/>
              <a:t>have a lack of knowledge about radioactive waste management in general</a:t>
            </a:r>
            <a:r>
              <a:rPr lang="en-US" sz="1900" dirty="0"/>
              <a:t>. </a:t>
            </a:r>
          </a:p>
          <a:p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254747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B7AD-7004-BFC5-06F7-A03EC828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4. </a:t>
            </a:r>
            <a:r>
              <a:rPr lang="es-ES_tradnl" dirty="0" err="1"/>
              <a:t>Opportunities</a:t>
            </a:r>
            <a:endParaRPr lang="es-E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EE984E-BD57-1BD3-1898-2D50206BC7CD}"/>
              </a:ext>
            </a:extLst>
          </p:cNvPr>
          <p:cNvSpPr txBox="1">
            <a:spLocks/>
          </p:cNvSpPr>
          <p:nvPr/>
        </p:nvSpPr>
        <p:spPr>
          <a:xfrm>
            <a:off x="635035" y="1635646"/>
            <a:ext cx="7886700" cy="2880320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u="sng" dirty="0"/>
              <a:t>Waste Disposal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Further and </a:t>
            </a:r>
            <a:r>
              <a:rPr lang="en-US" sz="1800" b="1" dirty="0"/>
              <a:t>enhanced engagement </a:t>
            </a:r>
            <a:r>
              <a:rPr lang="en-US" sz="1800" dirty="0"/>
              <a:t>with interested parties would not only </a:t>
            </a:r>
            <a:r>
              <a:rPr lang="en-US" sz="1800" b="1" dirty="0"/>
              <a:t>increase trust and transparency </a:t>
            </a:r>
            <a:r>
              <a:rPr lang="en-US" sz="1800" dirty="0"/>
              <a:t>but would potentially </a:t>
            </a:r>
            <a:r>
              <a:rPr lang="en-US" sz="1800" b="1" dirty="0"/>
              <a:t>increase support for waste disposal initiatives</a:t>
            </a:r>
            <a:r>
              <a:rPr lang="en-US" sz="1800" dirty="0"/>
              <a:t>.</a:t>
            </a:r>
            <a:endParaRPr lang="es-ES_tradnl" sz="9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/>
              <a:t>Greater communication </a:t>
            </a:r>
            <a:r>
              <a:rPr lang="en-US" sz="1800" dirty="0"/>
              <a:t>in relation to the following subject areas could be beneficial: </a:t>
            </a:r>
            <a:endParaRPr lang="es-ES_tradnl" sz="1100" dirty="0"/>
          </a:p>
          <a:p>
            <a:pPr lvl="1"/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fact</a:t>
            </a:r>
            <a:r>
              <a:rPr lang="es-ES_tradnl" sz="1600" dirty="0"/>
              <a:t> </a:t>
            </a:r>
            <a:r>
              <a:rPr lang="es-ES_tradnl" sz="1600" dirty="0" err="1"/>
              <a:t>that</a:t>
            </a:r>
            <a:r>
              <a:rPr lang="es-ES_tradnl" sz="1600" dirty="0"/>
              <a:t> </a:t>
            </a:r>
            <a:r>
              <a:rPr lang="es-ES_tradnl" sz="1600" dirty="0" err="1"/>
              <a:t>not</a:t>
            </a:r>
            <a:r>
              <a:rPr lang="es-ES_tradnl" sz="1600" dirty="0"/>
              <a:t> </a:t>
            </a:r>
            <a:r>
              <a:rPr lang="es-ES_tradnl" sz="1600" dirty="0" err="1"/>
              <a:t>all</a:t>
            </a:r>
            <a:r>
              <a:rPr lang="es-ES_tradnl" sz="1600" dirty="0"/>
              <a:t> radioactive </a:t>
            </a:r>
            <a:r>
              <a:rPr lang="es-ES_tradnl" sz="1600" dirty="0" err="1"/>
              <a:t>waste</a:t>
            </a:r>
            <a:r>
              <a:rPr lang="es-ES_tradnl" sz="1600" dirty="0"/>
              <a:t> </a:t>
            </a:r>
            <a:r>
              <a:rPr lang="es-ES_tradnl" sz="1600" dirty="0" err="1"/>
              <a:t>is</a:t>
            </a:r>
            <a:r>
              <a:rPr lang="es-ES_tradnl" sz="1600" dirty="0"/>
              <a:t> </a:t>
            </a:r>
            <a:r>
              <a:rPr lang="es-ES_tradnl" sz="1600" dirty="0" err="1"/>
              <a:t>dangerous</a:t>
            </a:r>
            <a:r>
              <a:rPr lang="es-ES_tradnl" sz="1600" dirty="0"/>
              <a:t>,</a:t>
            </a:r>
          </a:p>
          <a:p>
            <a:pPr lvl="1"/>
            <a:r>
              <a:rPr lang="es-ES_tradnl" sz="1600" dirty="0" err="1"/>
              <a:t>how</a:t>
            </a:r>
            <a:r>
              <a:rPr lang="es-ES_tradnl" sz="1600" dirty="0"/>
              <a:t> radioactive </a:t>
            </a:r>
            <a:r>
              <a:rPr lang="es-ES_tradnl" sz="1600" dirty="0" err="1"/>
              <a:t>waste</a:t>
            </a:r>
            <a:r>
              <a:rPr lang="es-ES_tradnl" sz="1600" dirty="0"/>
              <a:t> </a:t>
            </a:r>
            <a:r>
              <a:rPr lang="es-ES_tradnl" sz="1600" dirty="0" err="1"/>
              <a:t>is</a:t>
            </a:r>
            <a:r>
              <a:rPr lang="es-ES_tradnl" sz="1600" dirty="0"/>
              <a:t> </a:t>
            </a:r>
            <a:r>
              <a:rPr lang="es-ES_tradnl" sz="1600" dirty="0" err="1"/>
              <a:t>regulated</a:t>
            </a:r>
            <a:r>
              <a:rPr lang="es-ES_tradnl" sz="1600" dirty="0"/>
              <a:t>, </a:t>
            </a:r>
          </a:p>
          <a:p>
            <a:pPr lvl="1"/>
            <a:r>
              <a:rPr lang="es-ES_tradnl" sz="1600" dirty="0" err="1"/>
              <a:t>that</a:t>
            </a:r>
            <a:r>
              <a:rPr lang="es-ES_tradnl" sz="1600" dirty="0"/>
              <a:t> </a:t>
            </a:r>
            <a:r>
              <a:rPr lang="es-ES_tradnl" sz="1600" dirty="0" err="1"/>
              <a:t>waste</a:t>
            </a:r>
            <a:r>
              <a:rPr lang="es-ES_tradnl" sz="1600" dirty="0"/>
              <a:t> </a:t>
            </a:r>
            <a:r>
              <a:rPr lang="es-ES_tradnl" sz="1600" dirty="0" err="1"/>
              <a:t>disposal</a:t>
            </a:r>
            <a:r>
              <a:rPr lang="es-ES_tradnl" sz="1600" dirty="0"/>
              <a:t> </a:t>
            </a:r>
            <a:r>
              <a:rPr lang="es-ES_tradnl" sz="1600" dirty="0" err="1"/>
              <a:t>facilities</a:t>
            </a:r>
            <a:r>
              <a:rPr lang="es-ES_tradnl" sz="1600" dirty="0"/>
              <a:t> can be </a:t>
            </a:r>
            <a:r>
              <a:rPr lang="es-ES_tradnl" sz="1600" dirty="0" err="1"/>
              <a:t>permanently</a:t>
            </a:r>
            <a:r>
              <a:rPr lang="es-ES_tradnl" sz="1600" dirty="0"/>
              <a:t> </a:t>
            </a:r>
            <a:r>
              <a:rPr lang="es-ES_tradnl" sz="1600" dirty="0" err="1"/>
              <a:t>safe</a:t>
            </a:r>
            <a:r>
              <a:rPr lang="es-ES_tradnl" sz="1600" dirty="0"/>
              <a:t>, </a:t>
            </a:r>
          </a:p>
          <a:p>
            <a:pPr lvl="1"/>
            <a:r>
              <a:rPr lang="es-ES_tradnl" sz="1600" dirty="0" err="1"/>
              <a:t>where</a:t>
            </a:r>
            <a:r>
              <a:rPr lang="es-ES_tradnl" sz="1600" dirty="0"/>
              <a:t> </a:t>
            </a:r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responsibility</a:t>
            </a:r>
            <a:r>
              <a:rPr lang="es-ES_tradnl" sz="1600" dirty="0"/>
              <a:t> </a:t>
            </a:r>
            <a:r>
              <a:rPr lang="es-ES_tradnl" sz="1600" dirty="0" err="1"/>
              <a:t>for</a:t>
            </a:r>
            <a:r>
              <a:rPr lang="es-ES_tradnl" sz="1600" dirty="0"/>
              <a:t> </a:t>
            </a:r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safe</a:t>
            </a:r>
            <a:r>
              <a:rPr lang="es-ES_tradnl" sz="1600" dirty="0"/>
              <a:t> </a:t>
            </a:r>
            <a:r>
              <a:rPr lang="es-ES_tradnl" sz="1600" dirty="0" err="1"/>
              <a:t>management</a:t>
            </a:r>
            <a:r>
              <a:rPr lang="es-ES_tradnl" sz="1600" dirty="0"/>
              <a:t> </a:t>
            </a:r>
            <a:r>
              <a:rPr lang="es-ES_tradnl" sz="1600" dirty="0" err="1"/>
              <a:t>of</a:t>
            </a:r>
            <a:r>
              <a:rPr lang="es-ES_tradnl" sz="1600" dirty="0"/>
              <a:t> radioactive </a:t>
            </a:r>
            <a:r>
              <a:rPr lang="es-ES_tradnl" sz="1600" dirty="0" err="1"/>
              <a:t>waste</a:t>
            </a:r>
            <a:r>
              <a:rPr lang="es-ES_tradnl" sz="1600" dirty="0"/>
              <a:t> </a:t>
            </a:r>
            <a:r>
              <a:rPr lang="es-ES_tradnl" sz="1600" dirty="0" err="1"/>
              <a:t>lies</a:t>
            </a:r>
            <a:r>
              <a:rPr lang="es-ES_tradnl" sz="1600" dirty="0"/>
              <a:t>.</a:t>
            </a:r>
          </a:p>
          <a:p>
            <a:pPr lvl="1"/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13842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B7AD-7004-BFC5-06F7-A03EC828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4. </a:t>
            </a:r>
            <a:r>
              <a:rPr lang="es-ES_tradnl" dirty="0" err="1"/>
              <a:t>Opportunities</a:t>
            </a:r>
            <a:endParaRPr lang="es-E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EE984E-BD57-1BD3-1898-2D50206BC7CD}"/>
              </a:ext>
            </a:extLst>
          </p:cNvPr>
          <p:cNvSpPr txBox="1">
            <a:spLocks/>
          </p:cNvSpPr>
          <p:nvPr/>
        </p:nvSpPr>
        <p:spPr>
          <a:xfrm>
            <a:off x="628972" y="1491630"/>
            <a:ext cx="7886700" cy="3096344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u="sng" dirty="0"/>
              <a:t>Waste Minimization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dirty="0"/>
              <a:t>Waste </a:t>
            </a:r>
            <a:r>
              <a:rPr lang="en-US" sz="2100" dirty="0"/>
              <a:t>from nuclear applications </a:t>
            </a:r>
            <a:r>
              <a:rPr lang="en-US" sz="2100" b="1" dirty="0"/>
              <a:t>may have properties that make it suitable for further use</a:t>
            </a:r>
            <a:r>
              <a:rPr lang="en-US" sz="2100" dirty="0"/>
              <a:t>. This applies, for example, to: </a:t>
            </a:r>
          </a:p>
          <a:p>
            <a:pPr lvl="1"/>
            <a:r>
              <a:rPr lang="en-US" sz="1900" dirty="0"/>
              <a:t>used radiation sources that can be reused after reprocessing,</a:t>
            </a:r>
          </a:p>
          <a:p>
            <a:pPr lvl="1"/>
            <a:r>
              <a:rPr lang="en-US" sz="1900" dirty="0"/>
              <a:t>low-level materials that can be used as an additive for concrete to stabilize higher-level waste.</a:t>
            </a:r>
            <a:endParaRPr lang="es-ES_tradnl" sz="19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/>
              <a:t>In order to enable or simplify further use, it may be useful to investigate the concept further and consider the potential of designating corresponding materials as </a:t>
            </a:r>
            <a:r>
              <a:rPr lang="en-US" sz="2100" b="1" dirty="0"/>
              <a:t>radioactive material </a:t>
            </a:r>
            <a:r>
              <a:rPr lang="en-US" sz="2100" dirty="0"/>
              <a:t>and not as </a:t>
            </a:r>
            <a:r>
              <a:rPr lang="en-US" sz="2100" b="1"/>
              <a:t>radioactive waste</a:t>
            </a:r>
            <a:r>
              <a:rPr lang="en-US" sz="2100"/>
              <a:t>.</a:t>
            </a:r>
            <a:endParaRPr lang="en-US" sz="21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dirty="0"/>
              <a:t>Greater engagement </a:t>
            </a:r>
            <a:r>
              <a:rPr lang="en-US" sz="2100" dirty="0"/>
              <a:t>between interested parties would help to </a:t>
            </a:r>
            <a:r>
              <a:rPr lang="en-US" sz="2100" dirty="0" err="1"/>
              <a:t>optimise</a:t>
            </a:r>
            <a:r>
              <a:rPr lang="en-US" sz="2100" dirty="0"/>
              <a:t> the approach to </a:t>
            </a:r>
            <a:r>
              <a:rPr lang="en-US" sz="2100" b="1" dirty="0"/>
              <a:t>waste minimization </a:t>
            </a:r>
            <a:r>
              <a:rPr lang="en-US" sz="2100" dirty="0"/>
              <a:t>and could identify </a:t>
            </a:r>
            <a:r>
              <a:rPr lang="en-US" sz="2100" b="1" dirty="0"/>
              <a:t>target areas for future development</a:t>
            </a:r>
            <a:r>
              <a:rPr lang="en-US" sz="2100" dirty="0"/>
              <a:t>. </a:t>
            </a:r>
            <a:endParaRPr lang="es-ES_tradnl" sz="2100" dirty="0"/>
          </a:p>
        </p:txBody>
      </p:sp>
    </p:spTree>
    <p:extLst>
      <p:ext uri="{BB962C8B-B14F-4D97-AF65-F5344CB8AC3E}">
        <p14:creationId xmlns:p14="http://schemas.microsoft.com/office/powerpoint/2010/main" val="1599700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B7AD-7004-BFC5-06F7-A03EC828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4. </a:t>
            </a:r>
            <a:r>
              <a:rPr lang="es-ES_tradnl" dirty="0" err="1"/>
              <a:t>Opportunities</a:t>
            </a:r>
            <a:endParaRPr lang="es-E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EE984E-BD57-1BD3-1898-2D50206BC7CD}"/>
              </a:ext>
            </a:extLst>
          </p:cNvPr>
          <p:cNvSpPr txBox="1">
            <a:spLocks/>
          </p:cNvSpPr>
          <p:nvPr/>
        </p:nvSpPr>
        <p:spPr>
          <a:xfrm>
            <a:off x="628972" y="1779662"/>
            <a:ext cx="7886700" cy="2736304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u="sng" dirty="0"/>
              <a:t>Involvement of interested parties in regulatory decision-making</a:t>
            </a:r>
            <a:endParaRPr lang="en-US" sz="17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/>
              <a:t>Greater engagement </a:t>
            </a:r>
            <a:r>
              <a:rPr lang="en-US" sz="1800" dirty="0"/>
              <a:t>could help to </a:t>
            </a:r>
            <a:r>
              <a:rPr lang="en-US" sz="1800" b="1" dirty="0"/>
              <a:t>develop mechanisms to involve interested parties in regulatory decision-making</a:t>
            </a:r>
            <a:r>
              <a:rPr lang="en-US" sz="1800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/>
              <a:t>Such as: </a:t>
            </a:r>
          </a:p>
          <a:p>
            <a:pPr lvl="1"/>
            <a:r>
              <a:rPr lang="en-US" sz="1600" dirty="0"/>
              <a:t>exploring the concept of how safe RWM features in national policies, including communicating how radioactive waste is regulated to interested parties,</a:t>
            </a:r>
          </a:p>
          <a:p>
            <a:pPr lvl="1"/>
            <a:r>
              <a:rPr lang="en-US" sz="1600" dirty="0"/>
              <a:t>how to balance safety and other aspects of sustainability in decision-making,</a:t>
            </a:r>
          </a:p>
          <a:p>
            <a:pPr lvl="1"/>
            <a:r>
              <a:rPr lang="en-US" sz="1600" dirty="0"/>
              <a:t>considering the processes used in taking account of economic, social and environmental factors when implementing RWM.</a:t>
            </a:r>
          </a:p>
        </p:txBody>
      </p:sp>
    </p:spTree>
    <p:extLst>
      <p:ext uri="{BB962C8B-B14F-4D97-AF65-F5344CB8AC3E}">
        <p14:creationId xmlns:p14="http://schemas.microsoft.com/office/powerpoint/2010/main" val="1311099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7 Imagen">
            <a:extLst>
              <a:ext uri="{FF2B5EF4-FFF2-40B4-BE49-F238E27FC236}">
                <a16:creationId xmlns:a16="http://schemas.microsoft.com/office/drawing/2014/main" id="{E66DA92B-09AD-5CFF-5898-B9D2A50FA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2"/>
          <a:stretch/>
        </p:blipFill>
        <p:spPr bwMode="auto">
          <a:xfrm>
            <a:off x="0" y="1880133"/>
            <a:ext cx="9144000" cy="32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10">
            <a:extLst>
              <a:ext uri="{FF2B5EF4-FFF2-40B4-BE49-F238E27FC236}">
                <a16:creationId xmlns:a16="http://schemas.microsoft.com/office/drawing/2014/main" id="{7DA0E3B5-D5B8-EE40-99BE-421D4E1F3563}"/>
              </a:ext>
            </a:extLst>
          </p:cNvPr>
          <p:cNvSpPr/>
          <p:nvPr/>
        </p:nvSpPr>
        <p:spPr>
          <a:xfrm>
            <a:off x="5220072" y="951852"/>
            <a:ext cx="3991909" cy="4227934"/>
          </a:xfrm>
          <a:prstGeom prst="rect">
            <a:avLst/>
          </a:prstGeom>
          <a:solidFill>
            <a:srgbClr val="E7E6E6">
              <a:alpha val="30196"/>
            </a:srgbClr>
          </a:solidFill>
        </p:spPr>
        <p:txBody>
          <a:bodyPr rtlCol="0" anchor="ctr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s-ES" sz="1200" dirty="0" err="1">
              <a:solidFill>
                <a:srgbClr val="616465"/>
              </a:solidFill>
              <a:latin typeface="Helvetica Neue LT Std 55 Roman"/>
            </a:endParaRP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9412CD68-3241-DF69-87BA-AA022ACE11BA}"/>
              </a:ext>
            </a:extLst>
          </p:cNvPr>
          <p:cNvSpPr/>
          <p:nvPr/>
        </p:nvSpPr>
        <p:spPr>
          <a:xfrm>
            <a:off x="5148064" y="2046309"/>
            <a:ext cx="417646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&amp; Opportunities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Safety </a:t>
            </a:r>
            <a:r>
              <a:rPr lang="en-GB" sz="19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Stepchange</a:t>
            </a:r>
            <a:endParaRPr lang="en-GB" sz="1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Recommendations</a:t>
            </a:r>
          </a:p>
        </p:txBody>
      </p:sp>
      <p:sp>
        <p:nvSpPr>
          <p:cNvPr id="11" name="Rectángulo 11">
            <a:extLst>
              <a:ext uri="{FF2B5EF4-FFF2-40B4-BE49-F238E27FC236}">
                <a16:creationId xmlns:a16="http://schemas.microsoft.com/office/drawing/2014/main" id="{EEB18CD8-4DB5-F2C2-55AB-DDD54F32D1AE}"/>
              </a:ext>
            </a:extLst>
          </p:cNvPr>
          <p:cNvSpPr/>
          <p:nvPr/>
        </p:nvSpPr>
        <p:spPr>
          <a:xfrm>
            <a:off x="539552" y="1203598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GB" sz="1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2774470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A822-E2A8-937A-94B0-8DE1A9A8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5. Case </a:t>
            </a:r>
            <a:r>
              <a:rPr lang="es-ES_tradnl" dirty="0" err="1"/>
              <a:t>Study</a:t>
            </a:r>
            <a:r>
              <a:rPr lang="es-ES_tradnl" dirty="0"/>
              <a:t> – Safety </a:t>
            </a:r>
            <a:r>
              <a:rPr lang="es-ES_tradnl" dirty="0" err="1"/>
              <a:t>Stepchange</a:t>
            </a:r>
            <a:endParaRPr lang="es-E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136A1C-4C4E-E0F2-B158-027576F798FE}"/>
              </a:ext>
            </a:extLst>
          </p:cNvPr>
          <p:cNvSpPr txBox="1">
            <a:spLocks/>
          </p:cNvSpPr>
          <p:nvPr/>
        </p:nvSpPr>
        <p:spPr>
          <a:xfrm>
            <a:off x="636364" y="1059582"/>
            <a:ext cx="7886700" cy="3925615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100" u="sng" dirty="0"/>
              <a:t>ALCOA – </a:t>
            </a:r>
            <a:r>
              <a:rPr lang="es-ES_tradnl" sz="2100" u="sng" dirty="0" err="1"/>
              <a:t>The</a:t>
            </a:r>
            <a:r>
              <a:rPr lang="es-ES_tradnl" sz="2100" u="sng" dirty="0"/>
              <a:t> Narrative [9] [10]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1800" dirty="0" err="1"/>
              <a:t>An</a:t>
            </a:r>
            <a:r>
              <a:rPr lang="es-ES_tradnl" sz="1800" dirty="0"/>
              <a:t> </a:t>
            </a:r>
            <a:r>
              <a:rPr lang="es-ES_tradnl" sz="1800" b="1" dirty="0" err="1"/>
              <a:t>investor´s</a:t>
            </a:r>
            <a:r>
              <a:rPr lang="es-ES_tradnl" sz="1800" b="1" dirty="0"/>
              <a:t> meeting </a:t>
            </a:r>
            <a:r>
              <a:rPr lang="es-ES_tradnl" sz="1800" dirty="0" err="1"/>
              <a:t>was</a:t>
            </a:r>
            <a:r>
              <a:rPr lang="es-ES_tradnl" sz="1800" dirty="0"/>
              <a:t> </a:t>
            </a:r>
            <a:r>
              <a:rPr lang="es-ES_tradnl" sz="1800" dirty="0" err="1"/>
              <a:t>held</a:t>
            </a:r>
            <a:r>
              <a:rPr lang="es-ES_tradnl" sz="1800" dirty="0"/>
              <a:t> in 1987 </a:t>
            </a:r>
            <a:r>
              <a:rPr lang="es-ES_tradnl" sz="1800" dirty="0" err="1"/>
              <a:t>with</a:t>
            </a:r>
            <a:r>
              <a:rPr lang="es-ES_tradnl" sz="1800" dirty="0"/>
              <a:t> </a:t>
            </a:r>
            <a:r>
              <a:rPr lang="es-ES_tradnl" sz="1800" dirty="0" err="1"/>
              <a:t>ALCOA´s</a:t>
            </a:r>
            <a:r>
              <a:rPr lang="es-ES_tradnl" sz="1800" dirty="0"/>
              <a:t> new CEO, Paul Henry O'Neill.</a:t>
            </a:r>
          </a:p>
          <a:p>
            <a:pPr>
              <a:lnSpc>
                <a:spcPct val="110000"/>
              </a:lnSpc>
            </a:pPr>
            <a:endParaRPr lang="es-ES_tradnl" sz="8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1800" dirty="0" err="1"/>
              <a:t>To</a:t>
            </a:r>
            <a:r>
              <a:rPr lang="es-ES_tradnl" sz="1800" dirty="0"/>
              <a:t> </a:t>
            </a:r>
            <a:r>
              <a:rPr lang="es-ES_tradnl" sz="1800" dirty="0" err="1"/>
              <a:t>everyone´s</a:t>
            </a:r>
            <a:r>
              <a:rPr lang="es-ES_tradnl" sz="1800" dirty="0"/>
              <a:t> </a:t>
            </a:r>
            <a:r>
              <a:rPr lang="es-ES_tradnl" sz="1800" b="1" dirty="0" err="1"/>
              <a:t>surprise</a:t>
            </a:r>
            <a:r>
              <a:rPr lang="es-ES_tradnl" sz="1800" dirty="0"/>
              <a:t>, </a:t>
            </a:r>
            <a:r>
              <a:rPr lang="es-ES_tradnl" sz="1800" dirty="0" err="1"/>
              <a:t>instead</a:t>
            </a:r>
            <a:r>
              <a:rPr lang="es-ES_tradnl" sz="1800" dirty="0"/>
              <a:t> </a:t>
            </a:r>
            <a:r>
              <a:rPr lang="es-ES_tradnl" sz="1800" dirty="0" err="1"/>
              <a:t>of</a:t>
            </a:r>
            <a:r>
              <a:rPr lang="es-ES_tradnl" sz="1800" dirty="0"/>
              <a:t> </a:t>
            </a:r>
            <a:r>
              <a:rPr lang="es-ES_tradnl" sz="1800" dirty="0" err="1"/>
              <a:t>talking</a:t>
            </a:r>
            <a:r>
              <a:rPr lang="es-ES_tradnl" sz="1800" dirty="0"/>
              <a:t> </a:t>
            </a:r>
            <a:r>
              <a:rPr lang="es-ES_tradnl" sz="1800" dirty="0" err="1"/>
              <a:t>about</a:t>
            </a:r>
            <a:r>
              <a:rPr lang="es-ES_tradnl" sz="1800" dirty="0"/>
              <a:t> </a:t>
            </a:r>
            <a:r>
              <a:rPr lang="es-ES_tradnl" sz="1800" dirty="0" err="1"/>
              <a:t>profits</a:t>
            </a:r>
            <a:r>
              <a:rPr lang="es-ES_tradnl" sz="1800" dirty="0"/>
              <a:t>, </a:t>
            </a:r>
            <a:r>
              <a:rPr lang="es-ES_tradnl" sz="1800" dirty="0" err="1"/>
              <a:t>Mr</a:t>
            </a:r>
            <a:r>
              <a:rPr lang="es-ES_tradnl" sz="1800" dirty="0"/>
              <a:t> O´Neill </a:t>
            </a:r>
            <a:r>
              <a:rPr lang="es-ES_tradnl" sz="1800" b="1" dirty="0" err="1"/>
              <a:t>focused</a:t>
            </a:r>
            <a:r>
              <a:rPr lang="es-ES_tradnl" sz="1800" b="1" dirty="0"/>
              <a:t> </a:t>
            </a:r>
            <a:r>
              <a:rPr lang="es-ES_tradnl" sz="1800" b="1" dirty="0" err="1"/>
              <a:t>on</a:t>
            </a:r>
            <a:r>
              <a:rPr lang="es-ES_tradnl" sz="1800" b="1" dirty="0"/>
              <a:t> </a:t>
            </a:r>
            <a:r>
              <a:rPr lang="es-ES_tradnl" sz="1800" b="1" dirty="0" err="1"/>
              <a:t>worker</a:t>
            </a:r>
            <a:r>
              <a:rPr lang="es-ES_tradnl" sz="1800" b="1" dirty="0"/>
              <a:t> safety</a:t>
            </a:r>
            <a:r>
              <a:rPr lang="es-ES_tradnl" sz="18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s-ES_tradnl" sz="9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1800" dirty="0" err="1"/>
              <a:t>Mr</a:t>
            </a:r>
            <a:r>
              <a:rPr lang="es-ES_tradnl" sz="1800" dirty="0"/>
              <a:t> O´Neill </a:t>
            </a:r>
            <a:r>
              <a:rPr lang="es-ES_tradnl" sz="1800" dirty="0" err="1"/>
              <a:t>focused</a:t>
            </a:r>
            <a:r>
              <a:rPr lang="es-ES_tradnl" sz="1800" dirty="0"/>
              <a:t> </a:t>
            </a:r>
            <a:r>
              <a:rPr lang="es-ES_tradnl" sz="1800" dirty="0" err="1"/>
              <a:t>on</a:t>
            </a:r>
            <a:r>
              <a:rPr lang="es-ES_tradnl" sz="1800" dirty="0"/>
              <a:t> safety </a:t>
            </a:r>
            <a:r>
              <a:rPr lang="es-ES_tradnl" sz="1800" dirty="0" err="1"/>
              <a:t>because</a:t>
            </a:r>
            <a:r>
              <a:rPr lang="es-ES_tradnl" sz="1800" dirty="0"/>
              <a:t>, </a:t>
            </a:r>
            <a:r>
              <a:rPr lang="es-ES_tradnl" sz="1800" dirty="0" err="1"/>
              <a:t>while</a:t>
            </a:r>
            <a:r>
              <a:rPr lang="es-ES_tradnl" sz="1800" dirty="0"/>
              <a:t> </a:t>
            </a:r>
            <a:r>
              <a:rPr lang="es-ES_tradnl" sz="1800" dirty="0" err="1"/>
              <a:t>ALCOA´s</a:t>
            </a:r>
            <a:r>
              <a:rPr lang="es-ES_tradnl" sz="1800" dirty="0"/>
              <a:t> safety </a:t>
            </a:r>
            <a:r>
              <a:rPr lang="es-ES_tradnl" sz="1800" dirty="0" err="1"/>
              <a:t>record</a:t>
            </a:r>
            <a:r>
              <a:rPr lang="es-ES_tradnl" sz="1800" dirty="0"/>
              <a:t> </a:t>
            </a:r>
            <a:r>
              <a:rPr lang="es-ES_tradnl" sz="1800" dirty="0" err="1"/>
              <a:t>was</a:t>
            </a:r>
            <a:r>
              <a:rPr lang="es-ES_tradnl" sz="1800" dirty="0"/>
              <a:t> </a:t>
            </a:r>
            <a:r>
              <a:rPr lang="es-ES_tradnl" sz="1800" dirty="0" err="1"/>
              <a:t>better</a:t>
            </a:r>
            <a:r>
              <a:rPr lang="es-ES_tradnl" sz="1800" dirty="0"/>
              <a:t> </a:t>
            </a:r>
            <a:r>
              <a:rPr lang="es-ES_tradnl" sz="1800" dirty="0" err="1"/>
              <a:t>than</a:t>
            </a:r>
            <a:r>
              <a:rPr lang="es-ES_tradnl" sz="1800" dirty="0"/>
              <a:t> </a:t>
            </a:r>
            <a:r>
              <a:rPr lang="es-ES_tradnl" sz="1800" dirty="0" err="1"/>
              <a:t>average</a:t>
            </a:r>
            <a:r>
              <a:rPr lang="es-ES_tradnl" sz="1800" dirty="0"/>
              <a:t> at </a:t>
            </a:r>
            <a:r>
              <a:rPr lang="es-ES_tradnl" sz="1800" dirty="0" err="1"/>
              <a:t>the</a:t>
            </a:r>
            <a:r>
              <a:rPr lang="es-ES_tradnl" sz="1800" dirty="0"/>
              <a:t> time, </a:t>
            </a:r>
            <a:r>
              <a:rPr lang="es-ES_tradnl" sz="1800" dirty="0" err="1"/>
              <a:t>every</a:t>
            </a:r>
            <a:r>
              <a:rPr lang="es-ES_tradnl" sz="1800" dirty="0"/>
              <a:t> </a:t>
            </a:r>
            <a:r>
              <a:rPr lang="es-ES_tradnl" sz="1800" dirty="0" err="1"/>
              <a:t>year</a:t>
            </a:r>
            <a:r>
              <a:rPr lang="es-ES_tradnl" sz="1800" dirty="0"/>
              <a:t> </a:t>
            </a:r>
            <a:r>
              <a:rPr lang="es-ES_tradnl" sz="1800" dirty="0" err="1"/>
              <a:t>their</a:t>
            </a:r>
            <a:r>
              <a:rPr lang="es-ES_tradnl" sz="1800" dirty="0"/>
              <a:t> </a:t>
            </a:r>
            <a:r>
              <a:rPr lang="es-ES_tradnl" sz="1800" dirty="0" err="1"/>
              <a:t>workers</a:t>
            </a:r>
            <a:r>
              <a:rPr lang="es-ES_tradnl" sz="1800" dirty="0"/>
              <a:t> </a:t>
            </a:r>
            <a:r>
              <a:rPr lang="es-ES_tradnl" sz="1800" dirty="0" err="1"/>
              <a:t>were</a:t>
            </a:r>
            <a:r>
              <a:rPr lang="es-ES_tradnl" sz="1800" dirty="0"/>
              <a:t> </a:t>
            </a:r>
            <a:r>
              <a:rPr lang="es-ES_tradnl" sz="1800" dirty="0" err="1"/>
              <a:t>injured</a:t>
            </a:r>
            <a:r>
              <a:rPr lang="es-ES_tradnl" sz="1800" dirty="0"/>
              <a:t> so </a:t>
            </a:r>
            <a:r>
              <a:rPr lang="es-ES_tradnl" sz="1800" dirty="0" err="1"/>
              <a:t>badly</a:t>
            </a:r>
            <a:r>
              <a:rPr lang="es-ES_tradnl" sz="1800" dirty="0"/>
              <a:t> </a:t>
            </a:r>
            <a:r>
              <a:rPr lang="es-ES_tradnl" sz="1800" dirty="0" err="1"/>
              <a:t>they</a:t>
            </a:r>
            <a:r>
              <a:rPr lang="es-ES_tradnl" sz="1800" dirty="0"/>
              <a:t> </a:t>
            </a:r>
            <a:r>
              <a:rPr lang="es-ES_tradnl" sz="1800" dirty="0" err="1"/>
              <a:t>would</a:t>
            </a:r>
            <a:r>
              <a:rPr lang="es-ES_tradnl" sz="1800" dirty="0"/>
              <a:t> </a:t>
            </a:r>
            <a:r>
              <a:rPr lang="es-ES_tradnl" sz="1800" b="1" dirty="0"/>
              <a:t>miss </a:t>
            </a:r>
            <a:r>
              <a:rPr lang="es-ES_tradnl" sz="1800" b="1" dirty="0" err="1"/>
              <a:t>days</a:t>
            </a:r>
            <a:r>
              <a:rPr lang="es-ES_tradnl" sz="1800" b="1" dirty="0"/>
              <a:t> </a:t>
            </a:r>
            <a:r>
              <a:rPr lang="es-ES_tradnl" sz="1800" b="1" dirty="0" err="1"/>
              <a:t>of</a:t>
            </a:r>
            <a:r>
              <a:rPr lang="es-ES_tradnl" sz="1800" b="1" dirty="0"/>
              <a:t> </a:t>
            </a:r>
            <a:r>
              <a:rPr lang="es-ES_tradnl" sz="1800" b="1" dirty="0" err="1"/>
              <a:t>work</a:t>
            </a:r>
            <a:r>
              <a:rPr lang="es-ES_tradnl" sz="1800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endParaRPr lang="es-ES_tradnl" sz="11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1800" dirty="0"/>
              <a:t>He </a:t>
            </a:r>
            <a:r>
              <a:rPr lang="es-ES_tradnl" sz="1800" dirty="0" err="1"/>
              <a:t>wanted</a:t>
            </a:r>
            <a:r>
              <a:rPr lang="es-ES_tradnl" sz="1800" dirty="0"/>
              <a:t> </a:t>
            </a:r>
            <a:r>
              <a:rPr lang="es-ES_tradnl" sz="1800" dirty="0" err="1"/>
              <a:t>to</a:t>
            </a:r>
            <a:r>
              <a:rPr lang="es-ES_tradnl" sz="1800" dirty="0"/>
              <a:t> </a:t>
            </a:r>
            <a:r>
              <a:rPr lang="es-ES_tradnl" sz="1800" dirty="0" err="1"/>
              <a:t>ensure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well-being</a:t>
            </a:r>
            <a:r>
              <a:rPr lang="es-ES_tradnl" sz="1800" dirty="0"/>
              <a:t> </a:t>
            </a:r>
            <a:r>
              <a:rPr lang="es-ES_tradnl" sz="1800" dirty="0" err="1"/>
              <a:t>of</a:t>
            </a:r>
            <a:r>
              <a:rPr lang="es-ES_tradnl" sz="1800" dirty="0"/>
              <a:t> </a:t>
            </a:r>
            <a:r>
              <a:rPr lang="es-ES_tradnl" sz="1800" dirty="0" err="1"/>
              <a:t>workers</a:t>
            </a:r>
            <a:r>
              <a:rPr lang="es-ES_tradnl" sz="1800" dirty="0"/>
              <a:t> </a:t>
            </a:r>
            <a:r>
              <a:rPr lang="es-ES_tradnl" sz="1800" dirty="0" err="1"/>
              <a:t>to</a:t>
            </a:r>
            <a:r>
              <a:rPr lang="es-ES_tradnl" sz="1800" dirty="0"/>
              <a:t> </a:t>
            </a:r>
            <a:r>
              <a:rPr lang="es-ES_tradnl" sz="1800" dirty="0" err="1"/>
              <a:t>further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company´s</a:t>
            </a:r>
            <a:r>
              <a:rPr lang="es-ES_tradnl" sz="1800" dirty="0"/>
              <a:t> </a:t>
            </a:r>
            <a:r>
              <a:rPr lang="es-ES_tradnl" sz="1800" b="1" dirty="0" err="1"/>
              <a:t>emphasis</a:t>
            </a:r>
            <a:r>
              <a:rPr lang="es-ES_tradnl" sz="1800" b="1" dirty="0"/>
              <a:t> </a:t>
            </a:r>
            <a:r>
              <a:rPr lang="es-ES_tradnl" sz="1800" b="1" dirty="0" err="1"/>
              <a:t>on</a:t>
            </a:r>
            <a:r>
              <a:rPr lang="es-ES_tradnl" sz="1800" b="1" dirty="0"/>
              <a:t> </a:t>
            </a:r>
            <a:r>
              <a:rPr lang="es-ES_tradnl" sz="1800" b="1" dirty="0" err="1"/>
              <a:t>inherent</a:t>
            </a:r>
            <a:r>
              <a:rPr lang="es-ES_tradnl" sz="1800" b="1" dirty="0"/>
              <a:t> safety</a:t>
            </a:r>
            <a:r>
              <a:rPr lang="es-ES_tradnl" sz="18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s-ES_tradnl" sz="9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1800" b="1" dirty="0" err="1"/>
              <a:t>Investors</a:t>
            </a:r>
            <a:r>
              <a:rPr lang="es-ES_tradnl" sz="1800" b="1" dirty="0"/>
              <a:t> </a:t>
            </a:r>
            <a:r>
              <a:rPr lang="es-ES_tradnl" sz="1800" b="1" dirty="0" err="1"/>
              <a:t>reacted</a:t>
            </a:r>
            <a:r>
              <a:rPr lang="es-ES_tradnl" sz="1800" dirty="0"/>
              <a:t> </a:t>
            </a:r>
            <a:r>
              <a:rPr lang="es-ES_tradnl" sz="1800" dirty="0" err="1"/>
              <a:t>by</a:t>
            </a:r>
            <a:r>
              <a:rPr lang="es-ES_tradnl" sz="1800" dirty="0"/>
              <a:t> </a:t>
            </a:r>
            <a:r>
              <a:rPr lang="es-ES_tradnl" sz="1800" dirty="0" err="1"/>
              <a:t>advising</a:t>
            </a:r>
            <a:r>
              <a:rPr lang="es-ES_tradnl" sz="1800" dirty="0"/>
              <a:t> </a:t>
            </a:r>
            <a:r>
              <a:rPr lang="es-ES_tradnl" sz="1800" dirty="0" err="1"/>
              <a:t>their</a:t>
            </a:r>
            <a:r>
              <a:rPr lang="es-ES_tradnl" sz="1800" dirty="0"/>
              <a:t> </a:t>
            </a:r>
            <a:r>
              <a:rPr lang="es-ES_tradnl" sz="1800" dirty="0" err="1"/>
              <a:t>clients</a:t>
            </a:r>
            <a:r>
              <a:rPr lang="es-ES_tradnl" sz="1800" dirty="0"/>
              <a:t> </a:t>
            </a:r>
            <a:r>
              <a:rPr lang="es-ES_tradnl" sz="1800" dirty="0" err="1"/>
              <a:t>to</a:t>
            </a:r>
            <a:r>
              <a:rPr lang="es-ES_tradnl" sz="1800" dirty="0"/>
              <a:t> </a:t>
            </a:r>
            <a:r>
              <a:rPr lang="es-ES_tradnl" sz="1800" dirty="0" err="1"/>
              <a:t>sell</a:t>
            </a:r>
            <a:r>
              <a:rPr lang="es-ES_tradnl" sz="1800" dirty="0"/>
              <a:t> </a:t>
            </a:r>
            <a:r>
              <a:rPr lang="es-ES_tradnl" sz="1800" dirty="0" err="1"/>
              <a:t>their</a:t>
            </a:r>
            <a:r>
              <a:rPr lang="es-ES_tradnl" sz="1800" dirty="0"/>
              <a:t> stocks.</a:t>
            </a:r>
          </a:p>
          <a:p>
            <a:pPr>
              <a:buFont typeface="Wingdings" panose="05000000000000000000" pitchFamily="2" charset="2"/>
              <a:buChar char="v"/>
            </a:pPr>
            <a:endParaRPr lang="es-ES_tradnl" sz="9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1800" dirty="0" err="1"/>
              <a:t>However</a:t>
            </a:r>
            <a:r>
              <a:rPr lang="es-ES_tradnl" sz="1800" dirty="0"/>
              <a:t>, </a:t>
            </a:r>
            <a:r>
              <a:rPr lang="es-ES_tradnl" sz="1800" dirty="0" err="1"/>
              <a:t>ALCOA´s</a:t>
            </a:r>
            <a:r>
              <a:rPr lang="es-ES_tradnl" sz="1800" dirty="0"/>
              <a:t> </a:t>
            </a:r>
            <a:r>
              <a:rPr lang="es-ES_tradnl" sz="1800" b="1" dirty="0" err="1"/>
              <a:t>profits</a:t>
            </a:r>
            <a:r>
              <a:rPr lang="es-ES_tradnl" sz="1800" b="1" dirty="0"/>
              <a:t> and share </a:t>
            </a:r>
            <a:r>
              <a:rPr lang="es-ES_tradnl" sz="1800" b="1" dirty="0" err="1"/>
              <a:t>price</a:t>
            </a:r>
            <a:r>
              <a:rPr lang="es-ES_tradnl" sz="1800" b="1" dirty="0"/>
              <a:t> </a:t>
            </a:r>
            <a:r>
              <a:rPr lang="es-ES_tradnl" sz="1800" b="1" dirty="0" err="1"/>
              <a:t>experienced</a:t>
            </a:r>
            <a:r>
              <a:rPr lang="es-ES_tradnl" sz="1800" b="1" dirty="0"/>
              <a:t> a </a:t>
            </a:r>
            <a:r>
              <a:rPr lang="es-ES_tradnl" sz="1800" b="1" dirty="0" err="1"/>
              <a:t>marked</a:t>
            </a:r>
            <a:r>
              <a:rPr lang="es-ES_tradnl" sz="1800" b="1" dirty="0"/>
              <a:t> </a:t>
            </a:r>
            <a:r>
              <a:rPr lang="es-ES_tradnl" sz="1800" b="1" dirty="0" err="1"/>
              <a:t>increase</a:t>
            </a:r>
            <a:r>
              <a:rPr lang="es-ES_tradnl" sz="1800" b="1" dirty="0"/>
              <a:t> </a:t>
            </a:r>
            <a:r>
              <a:rPr lang="es-ES_tradnl" sz="1800" dirty="0" err="1"/>
              <a:t>during</a:t>
            </a:r>
            <a:r>
              <a:rPr lang="es-ES_tradnl" sz="1800" dirty="0"/>
              <a:t> </a:t>
            </a:r>
            <a:r>
              <a:rPr lang="es-ES_tradnl" sz="1800" dirty="0" err="1"/>
              <a:t>Mr</a:t>
            </a:r>
            <a:r>
              <a:rPr lang="es-ES_tradnl" sz="1800" dirty="0"/>
              <a:t> </a:t>
            </a:r>
            <a:r>
              <a:rPr lang="es-ES_tradnl" sz="1800" dirty="0" err="1"/>
              <a:t>O´Neill´s</a:t>
            </a:r>
            <a:r>
              <a:rPr lang="es-ES_tradnl" sz="1800" dirty="0"/>
              <a:t> </a:t>
            </a:r>
            <a:r>
              <a:rPr lang="es-ES_tradnl" sz="1800" dirty="0" err="1"/>
              <a:t>tenure</a:t>
            </a:r>
            <a:r>
              <a:rPr lang="es-ES_tradnl" sz="1800" dirty="0"/>
              <a:t>. </a:t>
            </a:r>
          </a:p>
          <a:p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1407081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A822-E2A8-937A-94B0-8DE1A9A8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5. Case </a:t>
            </a:r>
            <a:r>
              <a:rPr lang="es-ES_tradnl" dirty="0" err="1"/>
              <a:t>Study</a:t>
            </a:r>
            <a:r>
              <a:rPr lang="es-ES_tradnl" dirty="0"/>
              <a:t> – Safety </a:t>
            </a:r>
            <a:r>
              <a:rPr lang="es-ES_tradnl" dirty="0" err="1"/>
              <a:t>Stepchange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5A006-4C74-E8B9-05D3-2FA23544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2791222" cy="3262312"/>
          </a:xfrm>
        </p:spPr>
        <p:txBody>
          <a:bodyPr>
            <a:normAutofit/>
          </a:bodyPr>
          <a:lstStyle/>
          <a:p>
            <a:endParaRPr lang="es-ES_tradnl" sz="1800" u="sng" dirty="0"/>
          </a:p>
          <a:p>
            <a:endParaRPr lang="es-ES_tradnl" sz="1800" u="sng" dirty="0"/>
          </a:p>
          <a:p>
            <a:endParaRPr lang="es-ES_tradnl" sz="1800" u="sng" dirty="0"/>
          </a:p>
          <a:p>
            <a:endParaRPr lang="es-ES_tradnl" sz="1800" u="sng" dirty="0"/>
          </a:p>
          <a:p>
            <a:endParaRPr lang="es-ES_tradnl" sz="1800" u="sng" dirty="0"/>
          </a:p>
          <a:p>
            <a:endParaRPr lang="es-ES_tradnl" sz="1800" dirty="0"/>
          </a:p>
          <a:p>
            <a:endParaRPr lang="es-ES_tradnl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4BECD1-93EE-5111-DC4A-865BAC151F39}"/>
              </a:ext>
            </a:extLst>
          </p:cNvPr>
          <p:cNvSpPr txBox="1">
            <a:spLocks/>
          </p:cNvSpPr>
          <p:nvPr/>
        </p:nvSpPr>
        <p:spPr>
          <a:xfrm>
            <a:off x="628650" y="1239884"/>
            <a:ext cx="7886700" cy="3522570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400" u="sng" dirty="0"/>
              <a:t>ALCOA – </a:t>
            </a:r>
            <a:r>
              <a:rPr lang="es-ES_tradnl" sz="2400" u="sng" dirty="0" err="1"/>
              <a:t>Lessons</a:t>
            </a:r>
            <a:r>
              <a:rPr lang="es-ES_tradnl" sz="2400" u="sng" dirty="0"/>
              <a:t> </a:t>
            </a:r>
            <a:r>
              <a:rPr lang="es-ES_tradnl" sz="2400" u="sng" dirty="0" err="1"/>
              <a:t>Learned</a:t>
            </a:r>
            <a:endParaRPr lang="es-ES_tradnl" sz="2400" u="sng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100" dirty="0" err="1"/>
              <a:t>Focusing</a:t>
            </a:r>
            <a:r>
              <a:rPr lang="es-ES_tradnl" sz="2100" dirty="0"/>
              <a:t> </a:t>
            </a:r>
            <a:r>
              <a:rPr lang="es-ES_tradnl" sz="2100" dirty="0" err="1"/>
              <a:t>on</a:t>
            </a:r>
            <a:r>
              <a:rPr lang="es-ES_tradnl" sz="2100" dirty="0"/>
              <a:t> </a:t>
            </a:r>
            <a:r>
              <a:rPr lang="es-ES_tradnl" sz="2100" b="1" dirty="0" err="1"/>
              <a:t>keystone</a:t>
            </a:r>
            <a:r>
              <a:rPr lang="es-ES_tradnl" sz="2100" b="1" dirty="0"/>
              <a:t> </a:t>
            </a:r>
            <a:r>
              <a:rPr lang="es-ES_tradnl" sz="2100" b="1" dirty="0" err="1"/>
              <a:t>habits</a:t>
            </a:r>
            <a:r>
              <a:rPr lang="es-ES_tradnl" sz="2100" b="1" dirty="0"/>
              <a:t> </a:t>
            </a:r>
            <a:r>
              <a:rPr lang="es-ES_tradnl" sz="2100" dirty="0"/>
              <a:t>(</a:t>
            </a:r>
            <a:r>
              <a:rPr lang="es-ES_tradnl" sz="2100" dirty="0" err="1"/>
              <a:t>procedures</a:t>
            </a:r>
            <a:r>
              <a:rPr lang="es-ES_tradnl" sz="2100" dirty="0"/>
              <a:t>) can lead </a:t>
            </a:r>
            <a:r>
              <a:rPr lang="es-ES_tradnl" sz="2100" dirty="0" err="1"/>
              <a:t>to</a:t>
            </a:r>
            <a:r>
              <a:rPr lang="es-ES_tradnl" sz="2100" dirty="0"/>
              <a:t> </a:t>
            </a:r>
            <a:r>
              <a:rPr lang="es-ES_tradnl" sz="2100" b="1" dirty="0" err="1"/>
              <a:t>improved</a:t>
            </a:r>
            <a:r>
              <a:rPr lang="es-ES_tradnl" sz="2100" b="1" dirty="0"/>
              <a:t> </a:t>
            </a:r>
            <a:r>
              <a:rPr lang="es-ES_tradnl" sz="2100" b="1" dirty="0" err="1"/>
              <a:t>organisational</a:t>
            </a:r>
            <a:r>
              <a:rPr lang="es-ES_tradnl" sz="2100" b="1" dirty="0"/>
              <a:t> </a:t>
            </a:r>
            <a:r>
              <a:rPr lang="es-ES_tradnl" sz="2100" b="1" dirty="0" err="1"/>
              <a:t>processes</a:t>
            </a:r>
            <a:r>
              <a:rPr lang="es-ES_tradnl" sz="2100" dirty="0"/>
              <a:t>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es-ES_tradnl" sz="1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dirty="0"/>
              <a:t>Decision-making</a:t>
            </a:r>
            <a:r>
              <a:rPr lang="en-US" sz="2100" dirty="0"/>
              <a:t> can be based on </a:t>
            </a:r>
            <a:r>
              <a:rPr lang="en-US" sz="2100" b="1" dirty="0"/>
              <a:t>ingrained routines/habits/processes</a:t>
            </a:r>
            <a:r>
              <a:rPr lang="en-US" sz="2100" dirty="0"/>
              <a:t> rather than </a:t>
            </a:r>
            <a:r>
              <a:rPr lang="en-US" sz="2100" b="1" dirty="0"/>
              <a:t>deliberate decisions</a:t>
            </a:r>
            <a:r>
              <a:rPr lang="en-US" sz="2100" dirty="0"/>
              <a:t>.</a:t>
            </a:r>
            <a:endParaRPr lang="es-ES_tradnl" sz="2100" dirty="0"/>
          </a:p>
          <a:p>
            <a:pPr>
              <a:buFont typeface="Wingdings" panose="05000000000000000000" pitchFamily="2" charset="2"/>
              <a:buChar char="v"/>
            </a:pPr>
            <a:endParaRPr lang="es-ES_tradnl" sz="10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100" dirty="0" err="1"/>
              <a:t>Focusing</a:t>
            </a:r>
            <a:r>
              <a:rPr lang="es-ES_tradnl" sz="2100" dirty="0"/>
              <a:t> </a:t>
            </a:r>
            <a:r>
              <a:rPr lang="es-ES_tradnl" sz="2100" dirty="0" err="1"/>
              <a:t>on</a:t>
            </a:r>
            <a:r>
              <a:rPr lang="es-ES_tradnl" sz="2100" dirty="0"/>
              <a:t> a </a:t>
            </a:r>
            <a:r>
              <a:rPr lang="es-ES_tradnl" sz="2100" dirty="0" err="1"/>
              <a:t>key-habit</a:t>
            </a:r>
            <a:r>
              <a:rPr lang="es-ES_tradnl" sz="2100" dirty="0"/>
              <a:t> </a:t>
            </a:r>
            <a:r>
              <a:rPr lang="es-ES_tradnl" sz="2100" dirty="0" err="1"/>
              <a:t>or</a:t>
            </a:r>
            <a:r>
              <a:rPr lang="es-ES_tradnl" sz="2100" dirty="0"/>
              <a:t> </a:t>
            </a:r>
            <a:r>
              <a:rPr lang="es-ES_tradnl" sz="2100" dirty="0" err="1"/>
              <a:t>procedure</a:t>
            </a:r>
            <a:r>
              <a:rPr lang="es-ES_tradnl" sz="2100" dirty="0"/>
              <a:t> </a:t>
            </a:r>
            <a:r>
              <a:rPr lang="es-ES_tradnl" sz="2100" dirty="0" err="1"/>
              <a:t>could</a:t>
            </a:r>
            <a:r>
              <a:rPr lang="es-ES_tradnl" sz="2100" dirty="0"/>
              <a:t> lead </a:t>
            </a:r>
            <a:r>
              <a:rPr lang="es-ES_tradnl" sz="2100" dirty="0" err="1"/>
              <a:t>to</a:t>
            </a:r>
            <a:r>
              <a:rPr lang="es-ES_tradnl" sz="2100" dirty="0"/>
              <a:t> </a:t>
            </a:r>
            <a:r>
              <a:rPr lang="es-ES_tradnl" sz="2100" dirty="0" err="1"/>
              <a:t>an</a:t>
            </a:r>
            <a:r>
              <a:rPr lang="es-ES_tradnl" sz="2100" b="1" dirty="0"/>
              <a:t> </a:t>
            </a:r>
            <a:r>
              <a:rPr lang="es-ES_tradnl" sz="2100" b="1" dirty="0" err="1"/>
              <a:t>exponential</a:t>
            </a:r>
            <a:r>
              <a:rPr lang="es-ES_tradnl" sz="2100" b="1" dirty="0"/>
              <a:t> </a:t>
            </a:r>
            <a:r>
              <a:rPr lang="es-ES_tradnl" sz="2100" b="1" dirty="0" err="1"/>
              <a:t>increase</a:t>
            </a:r>
            <a:r>
              <a:rPr lang="es-ES_tradnl" sz="2100" b="1" dirty="0"/>
              <a:t> in </a:t>
            </a:r>
            <a:r>
              <a:rPr lang="es-ES_tradnl" sz="2100" b="1" dirty="0" err="1"/>
              <a:t>efficiency</a:t>
            </a:r>
            <a:r>
              <a:rPr lang="es-ES_tradnl" sz="2100" dirty="0"/>
              <a:t>, and </a:t>
            </a:r>
            <a:r>
              <a:rPr lang="es-ES_tradnl" sz="2100" b="1" dirty="0" err="1"/>
              <a:t>expose</a:t>
            </a:r>
            <a:r>
              <a:rPr lang="es-ES_tradnl" sz="2100" b="1" dirty="0"/>
              <a:t> </a:t>
            </a:r>
            <a:r>
              <a:rPr lang="es-ES_tradnl" sz="2100" b="1" dirty="0" err="1"/>
              <a:t>other</a:t>
            </a:r>
            <a:r>
              <a:rPr lang="es-ES_tradnl" sz="2100" b="1" dirty="0"/>
              <a:t> </a:t>
            </a:r>
            <a:r>
              <a:rPr lang="es-ES_tradnl" sz="2100" b="1" dirty="0" err="1"/>
              <a:t>parameters</a:t>
            </a:r>
            <a:r>
              <a:rPr lang="es-ES_tradnl" sz="2100" b="1" dirty="0"/>
              <a:t> </a:t>
            </a:r>
            <a:r>
              <a:rPr lang="es-ES_tradnl" sz="2100" b="1" dirty="0" err="1"/>
              <a:t>that</a:t>
            </a:r>
            <a:r>
              <a:rPr lang="es-ES_tradnl" sz="2100" b="1" dirty="0"/>
              <a:t> </a:t>
            </a:r>
            <a:r>
              <a:rPr lang="es-ES_tradnl" sz="2100" b="1" dirty="0" err="1"/>
              <a:t>require</a:t>
            </a:r>
            <a:r>
              <a:rPr lang="es-ES_tradnl" sz="2100" b="1" dirty="0"/>
              <a:t> </a:t>
            </a:r>
            <a:r>
              <a:rPr lang="es-ES_tradnl" sz="2100" b="1" dirty="0" err="1"/>
              <a:t>optimisation</a:t>
            </a:r>
            <a:r>
              <a:rPr lang="es-ES_tradnl" sz="21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s-ES_tradnl" sz="9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/>
              <a:t>It is easy to overlook how focusing on an idea such as safety can form part of a </a:t>
            </a:r>
            <a:r>
              <a:rPr lang="en-US" sz="2100" b="1" dirty="0"/>
              <a:t>global improvement strategy</a:t>
            </a:r>
            <a:r>
              <a:rPr lang="en-US" sz="2100" dirty="0"/>
              <a:t>.</a:t>
            </a:r>
            <a:endParaRPr lang="es-ES_tradnl" sz="2100" dirty="0"/>
          </a:p>
          <a:p>
            <a:pPr>
              <a:buFont typeface="Wingdings" panose="05000000000000000000" pitchFamily="2" charset="2"/>
              <a:buChar char="v"/>
            </a:pPr>
            <a:endParaRPr lang="es-ES_tradnl" sz="9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/>
              <a:t>Clear </a:t>
            </a:r>
            <a:r>
              <a:rPr lang="en-US" sz="2100" b="1" dirty="0"/>
              <a:t>synergies </a:t>
            </a:r>
            <a:r>
              <a:rPr lang="en-US" sz="2100" dirty="0"/>
              <a:t>between the approach taken and how to integrate the views of </a:t>
            </a:r>
            <a:r>
              <a:rPr lang="en-US" sz="2100" b="1" dirty="0"/>
              <a:t>interested parties</a:t>
            </a:r>
            <a:r>
              <a:rPr lang="en-US" sz="2100" dirty="0"/>
              <a:t> into decision-making.</a:t>
            </a:r>
          </a:p>
        </p:txBody>
      </p:sp>
    </p:spTree>
    <p:extLst>
      <p:ext uri="{BB962C8B-B14F-4D97-AF65-F5344CB8AC3E}">
        <p14:creationId xmlns:p14="http://schemas.microsoft.com/office/powerpoint/2010/main" val="1557808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>
            <a:extLst>
              <a:ext uri="{FF2B5EF4-FFF2-40B4-BE49-F238E27FC236}">
                <a16:creationId xmlns:a16="http://schemas.microsoft.com/office/drawing/2014/main" id="{9E7E0AF2-9E1C-B11A-EF47-2D27AE0DB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2"/>
          <a:stretch/>
        </p:blipFill>
        <p:spPr bwMode="auto">
          <a:xfrm>
            <a:off x="0" y="1880133"/>
            <a:ext cx="9144000" cy="32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0">
            <a:extLst>
              <a:ext uri="{FF2B5EF4-FFF2-40B4-BE49-F238E27FC236}">
                <a16:creationId xmlns:a16="http://schemas.microsoft.com/office/drawing/2014/main" id="{8182C109-BABE-2BD9-39B9-41F233A46BB6}"/>
              </a:ext>
            </a:extLst>
          </p:cNvPr>
          <p:cNvSpPr/>
          <p:nvPr/>
        </p:nvSpPr>
        <p:spPr>
          <a:xfrm>
            <a:off x="5220072" y="951852"/>
            <a:ext cx="3991909" cy="4227934"/>
          </a:xfrm>
          <a:prstGeom prst="rect">
            <a:avLst/>
          </a:prstGeom>
          <a:solidFill>
            <a:srgbClr val="E7E6E6">
              <a:alpha val="30196"/>
            </a:srgbClr>
          </a:solidFill>
        </p:spPr>
        <p:txBody>
          <a:bodyPr rtlCol="0" anchor="ctr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s-ES" sz="1200" dirty="0" err="1">
              <a:solidFill>
                <a:srgbClr val="616465"/>
              </a:solidFill>
              <a:latin typeface="Helvetica Neue LT Std 55 Roman"/>
            </a:endParaRPr>
          </a:p>
        </p:txBody>
      </p:sp>
      <p:sp>
        <p:nvSpPr>
          <p:cNvPr id="7" name="Rectángulo 11">
            <a:extLst>
              <a:ext uri="{FF2B5EF4-FFF2-40B4-BE49-F238E27FC236}">
                <a16:creationId xmlns:a16="http://schemas.microsoft.com/office/drawing/2014/main" id="{BA0D4B9C-449E-DF75-7200-E12C6D5D0879}"/>
              </a:ext>
            </a:extLst>
          </p:cNvPr>
          <p:cNvSpPr/>
          <p:nvPr/>
        </p:nvSpPr>
        <p:spPr>
          <a:xfrm>
            <a:off x="628327" y="843558"/>
            <a:ext cx="336760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GB" sz="1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Recommendations</a:t>
            </a:r>
          </a:p>
        </p:txBody>
      </p:sp>
      <p:sp>
        <p:nvSpPr>
          <p:cNvPr id="8" name="Rectángulo 11">
            <a:extLst>
              <a:ext uri="{FF2B5EF4-FFF2-40B4-BE49-F238E27FC236}">
                <a16:creationId xmlns:a16="http://schemas.microsoft.com/office/drawing/2014/main" id="{202D84C6-05C3-BE6C-95B8-0518ED98D804}"/>
              </a:ext>
            </a:extLst>
          </p:cNvPr>
          <p:cNvSpPr/>
          <p:nvPr/>
        </p:nvSpPr>
        <p:spPr>
          <a:xfrm>
            <a:off x="5148064" y="2046309"/>
            <a:ext cx="417646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&amp; Opportunities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Safety </a:t>
            </a:r>
            <a:r>
              <a:rPr lang="en-GB" sz="1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Stepchange</a:t>
            </a:r>
            <a:endParaRPr lang="en-GB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17093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C916-01C8-E817-FD08-ED24F9E0B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7173416" cy="1790700"/>
          </a:xfrm>
        </p:spPr>
        <p:txBody>
          <a:bodyPr/>
          <a:lstStyle/>
          <a:p>
            <a:r>
              <a:rPr lang="es-ES_tradnl" sz="3600" dirty="0" err="1"/>
              <a:t>Integrating</a:t>
            </a:r>
            <a:r>
              <a:rPr lang="es-ES_tradnl" sz="3600" dirty="0"/>
              <a:t> </a:t>
            </a:r>
            <a:r>
              <a:rPr lang="es-ES_tradnl" sz="3600" dirty="0" err="1"/>
              <a:t>the</a:t>
            </a:r>
            <a:r>
              <a:rPr lang="es-ES_tradnl" sz="3600" dirty="0"/>
              <a:t> </a:t>
            </a:r>
            <a:r>
              <a:rPr lang="es-ES_tradnl" sz="3600" dirty="0" err="1"/>
              <a:t>Views</a:t>
            </a:r>
            <a:r>
              <a:rPr lang="es-ES_tradnl" sz="3600" dirty="0"/>
              <a:t> </a:t>
            </a:r>
            <a:r>
              <a:rPr lang="es-ES_tradnl" sz="3600" dirty="0" err="1"/>
              <a:t>of</a:t>
            </a:r>
            <a:r>
              <a:rPr lang="es-ES_tradnl" sz="3600" dirty="0"/>
              <a:t> </a:t>
            </a:r>
            <a:r>
              <a:rPr lang="es-ES_tradnl" sz="3600" dirty="0" err="1"/>
              <a:t>Society</a:t>
            </a:r>
            <a:r>
              <a:rPr lang="es-ES_tradnl" sz="3600" dirty="0"/>
              <a:t> </a:t>
            </a:r>
            <a:r>
              <a:rPr lang="es-ES_tradnl" sz="3600" dirty="0" err="1"/>
              <a:t>into</a:t>
            </a:r>
            <a:r>
              <a:rPr lang="es-ES_tradnl" sz="3600" dirty="0"/>
              <a:t> </a:t>
            </a:r>
            <a:r>
              <a:rPr lang="es-ES_tradnl" sz="3600" dirty="0" err="1"/>
              <a:t>Decision-Making</a:t>
            </a:r>
            <a:endParaRPr lang="en-AT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FD7000-2741-7659-70BC-C4D4D854EE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err="1"/>
              <a:t>Challenges</a:t>
            </a:r>
            <a:r>
              <a:rPr lang="es-ES_tradnl" dirty="0"/>
              <a:t> and </a:t>
            </a:r>
            <a:r>
              <a:rPr lang="es-ES_tradnl" dirty="0" err="1"/>
              <a:t>Opportunities</a:t>
            </a:r>
            <a:r>
              <a:rPr lang="es-ES_tradnl" dirty="0"/>
              <a:t> </a:t>
            </a:r>
            <a:r>
              <a:rPr lang="es-ES_tradnl" dirty="0" err="1"/>
              <a:t>within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Field </a:t>
            </a:r>
            <a:r>
              <a:rPr lang="es-ES_tradnl" dirty="0" err="1"/>
              <a:t>of</a:t>
            </a:r>
            <a:r>
              <a:rPr lang="es-ES_tradnl" dirty="0"/>
              <a:t> Radioactive </a:t>
            </a:r>
            <a:r>
              <a:rPr lang="es-ES_tradnl" dirty="0" err="1"/>
              <a:t>Waste</a:t>
            </a:r>
            <a:r>
              <a:rPr lang="es-ES_tradnl" dirty="0"/>
              <a:t> Management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C79E-2619-8B35-EB6C-CD1F5A9D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6. </a:t>
            </a:r>
            <a:r>
              <a:rPr lang="es-ES_tradnl" dirty="0" err="1"/>
              <a:t>Conclusion</a:t>
            </a:r>
            <a:r>
              <a:rPr lang="es-ES_tradnl" dirty="0"/>
              <a:t> &amp; </a:t>
            </a:r>
            <a:r>
              <a:rPr lang="es-ES_tradnl" dirty="0" err="1"/>
              <a:t>Recommendations</a:t>
            </a:r>
            <a:endParaRPr lang="es-E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8A1879-EE5A-8E09-DD7E-C3B4E3B24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8032"/>
            <a:ext cx="7886700" cy="1296144"/>
          </a:xfrm>
          <a:solidFill>
            <a:srgbClr val="0070C0">
              <a:alpha val="60000"/>
            </a:srgb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Clear </a:t>
            </a:r>
            <a:r>
              <a:rPr lang="en-US" sz="1800" b="1" dirty="0"/>
              <a:t>opportunities</a:t>
            </a:r>
            <a:r>
              <a:rPr lang="en-US" sz="1800" dirty="0"/>
              <a:t> and benefits that could be gained through </a:t>
            </a:r>
            <a:r>
              <a:rPr lang="en-US" sz="1800" b="1" dirty="0"/>
              <a:t>greater engagement of interested parties </a:t>
            </a:r>
            <a:r>
              <a:rPr lang="en-US" sz="1800" dirty="0"/>
              <a:t>in relation to: </a:t>
            </a:r>
          </a:p>
          <a:p>
            <a:pPr lvl="1" algn="just">
              <a:lnSpc>
                <a:spcPts val="1300"/>
              </a:lnSpc>
            </a:pPr>
            <a:r>
              <a:rPr lang="en-US" sz="1600" dirty="0">
                <a:ea typeface="Times New Roman" panose="02020603050405020304" pitchFamily="18" charset="0"/>
              </a:rPr>
              <a:t>waste disposal,</a:t>
            </a:r>
          </a:p>
          <a:p>
            <a:pPr lvl="1" algn="just">
              <a:lnSpc>
                <a:spcPts val="1300"/>
              </a:lnSpc>
            </a:pPr>
            <a:r>
              <a:rPr lang="en-US" sz="1600" dirty="0">
                <a:ea typeface="Times New Roman" panose="02020603050405020304" pitchFamily="18" charset="0"/>
              </a:rPr>
              <a:t>waste minimization, </a:t>
            </a:r>
          </a:p>
          <a:p>
            <a:pPr lvl="1" algn="just">
              <a:lnSpc>
                <a:spcPts val="1300"/>
              </a:lnSpc>
            </a:pPr>
            <a:r>
              <a:rPr lang="en-US" sz="1600" dirty="0">
                <a:ea typeface="Times New Roman" panose="02020603050405020304" pitchFamily="18" charset="0"/>
              </a:rPr>
              <a:t>the involvement of interested parties in regulatory decision-making.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909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1BAA9-81F3-7D48-E074-380118F4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6. </a:t>
            </a:r>
            <a:r>
              <a:rPr lang="es-ES_tradnl" dirty="0" err="1"/>
              <a:t>Conclusion</a:t>
            </a:r>
            <a:r>
              <a:rPr lang="es-ES_tradnl" dirty="0"/>
              <a:t> &amp; </a:t>
            </a:r>
            <a:r>
              <a:rPr lang="es-ES_tradnl" dirty="0" err="1"/>
              <a:t>Recommendations</a:t>
            </a:r>
            <a:endParaRPr lang="es-E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1F08F6D-5E31-C93D-CA4B-AE3E3CC1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72" y="2211710"/>
            <a:ext cx="7886700" cy="1849809"/>
          </a:xfrm>
          <a:solidFill>
            <a:srgbClr val="0070C0">
              <a:alpha val="60000"/>
            </a:srgb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Might be possible to define </a:t>
            </a:r>
            <a:r>
              <a:rPr lang="en-US" sz="1800" b="1" dirty="0"/>
              <a:t>higher-level safety and sustainability requirements </a:t>
            </a:r>
            <a:r>
              <a:rPr lang="en-US" sz="1800" dirty="0"/>
              <a:t>which would support a uniformed international approach.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/>
              <a:t>Focused approaches</a:t>
            </a:r>
            <a:r>
              <a:rPr lang="en-US" sz="1800" dirty="0"/>
              <a:t> could be facilitated by: </a:t>
            </a:r>
          </a:p>
          <a:p>
            <a:pPr lvl="1"/>
            <a:r>
              <a:rPr lang="en-US" sz="1600" dirty="0"/>
              <a:t>linking the requirements to the challenges and opportunities identified, </a:t>
            </a:r>
          </a:p>
          <a:p>
            <a:pPr lvl="1"/>
            <a:r>
              <a:rPr lang="en-US" sz="1600" dirty="0"/>
              <a:t>which could divulge information based on the overarching parameters. . .</a:t>
            </a:r>
          </a:p>
          <a:p>
            <a:pPr lvl="1"/>
            <a:r>
              <a:rPr lang="en-US" sz="1600" dirty="0"/>
              <a:t>in a way that is appropriate for the interested parties.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424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CD85-E049-3BDA-9960-4B84DB16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6. </a:t>
            </a:r>
            <a:r>
              <a:rPr lang="es-ES_tradnl" dirty="0" err="1"/>
              <a:t>Conclusion</a:t>
            </a:r>
            <a:r>
              <a:rPr lang="es-ES_tradnl" dirty="0"/>
              <a:t> &amp; </a:t>
            </a:r>
            <a:r>
              <a:rPr lang="es-ES_tradnl" dirty="0" err="1"/>
              <a:t>Recommendations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1B727-BE23-B4B7-9749-DD729DE95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38015"/>
            <a:ext cx="7886700" cy="2304256"/>
          </a:xfrm>
          <a:solidFill>
            <a:srgbClr val="0070C0">
              <a:alpha val="60000"/>
            </a:srgb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b="1" dirty="0"/>
              <a:t>Professional collaboration </a:t>
            </a:r>
            <a:r>
              <a:rPr lang="en-US" sz="1800" dirty="0"/>
              <a:t>to </a:t>
            </a:r>
            <a:r>
              <a:rPr lang="en-US" sz="1800" b="1" dirty="0"/>
              <a:t>structure requirements </a:t>
            </a:r>
            <a:r>
              <a:rPr lang="en-US" sz="1800" dirty="0"/>
              <a:t>is needed in order to be comprehended by interested parties.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If a </a:t>
            </a:r>
            <a:r>
              <a:rPr lang="en-US" sz="1800" b="1" dirty="0" err="1"/>
              <a:t>harmonised</a:t>
            </a:r>
            <a:r>
              <a:rPr lang="en-US" sz="1800" b="1" dirty="0"/>
              <a:t> collaborative approach </a:t>
            </a:r>
            <a:r>
              <a:rPr lang="en-US" sz="1800" dirty="0"/>
              <a:t>is to be pursued, it will be important to first: </a:t>
            </a:r>
          </a:p>
          <a:p>
            <a:pPr lvl="1"/>
            <a:r>
              <a:rPr lang="en-US" sz="1600" dirty="0"/>
              <a:t>establish a more robust understanding of the challenges and opportunities identified, </a:t>
            </a:r>
          </a:p>
          <a:p>
            <a:pPr lvl="1"/>
            <a:r>
              <a:rPr lang="en-US" sz="1600" dirty="0"/>
              <a:t>identify any other challenges and opportunities,</a:t>
            </a:r>
          </a:p>
          <a:p>
            <a:pPr lvl="1"/>
            <a:r>
              <a:rPr lang="en-US" sz="1600" dirty="0"/>
              <a:t>advance future developments appropriately </a:t>
            </a:r>
            <a:r>
              <a:rPr lang="en-US" sz="1600" dirty="0" err="1"/>
              <a:t>utilising</a:t>
            </a:r>
            <a:r>
              <a:rPr lang="en-US" sz="1600" dirty="0"/>
              <a:t> </a:t>
            </a:r>
            <a:r>
              <a:rPr lang="en-US" sz="1600" b="1" dirty="0"/>
              <a:t>systems thinking</a:t>
            </a:r>
            <a:r>
              <a:rPr lang="en-US" sz="1600" dirty="0"/>
              <a:t>.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4243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BF23A-2F6F-F85B-531E-188F976BE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6. </a:t>
            </a:r>
            <a:r>
              <a:rPr lang="es-ES_tradnl" dirty="0" err="1"/>
              <a:t>Conclusion</a:t>
            </a:r>
            <a:r>
              <a:rPr lang="es-ES_tradnl" dirty="0"/>
              <a:t> &amp; </a:t>
            </a:r>
            <a:r>
              <a:rPr lang="es-ES_tradnl" dirty="0" err="1"/>
              <a:t>Recommendations</a:t>
            </a:r>
            <a:endParaRPr lang="es-E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A3F37E-2744-E3AE-9AF5-FDC41738A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63" y="2571750"/>
            <a:ext cx="7886700" cy="993776"/>
          </a:xfrm>
          <a:solidFill>
            <a:srgbClr val="0070C0">
              <a:alpha val="60000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Gaining further understanding 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should not be limited to 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specific stakeholders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, such as regulators, waste producers, and waste management organisations and other government departments, but should also consider the 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views of wider society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4616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A735-749A-7A82-DD8F-5E4FD828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References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130C6-CA07-6F80-60A8-65CAA8F77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1630"/>
            <a:ext cx="7886700" cy="314595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100" dirty="0"/>
              <a:t>[1] IDOM Consulting, Engineering, Architecture SAU, BGE Technology GmbH., Study on radioactive waste classification schemes in the European Union, Publication Office of the European Union, Luxembourg, 2023.</a:t>
            </a:r>
          </a:p>
          <a:p>
            <a:pPr marL="0" indent="0">
              <a:buNone/>
            </a:pPr>
            <a:r>
              <a:rPr lang="en-US" sz="3100" dirty="0"/>
              <a:t>[2] World Commission on Environment and Development., Our Common Future (The Brundtland Report), Oxford University Press, 1987.</a:t>
            </a:r>
          </a:p>
          <a:p>
            <a:pPr marL="0" indent="0">
              <a:buNone/>
            </a:pPr>
            <a:r>
              <a:rPr lang="en-US" sz="3100" dirty="0"/>
              <a:t>[3] United Nations., The 17 Goals, </a:t>
            </a:r>
            <a:r>
              <a:rPr lang="en-US" sz="3100" dirty="0">
                <a:hlinkClick r:id="rId2"/>
              </a:rPr>
              <a:t>https://sdgs.un.org/goals</a:t>
            </a:r>
            <a:r>
              <a:rPr lang="en-US" sz="3100" dirty="0"/>
              <a:t> </a:t>
            </a:r>
          </a:p>
          <a:p>
            <a:pPr marL="0" indent="0">
              <a:buNone/>
            </a:pPr>
            <a:r>
              <a:rPr lang="en-US" sz="3100" dirty="0"/>
              <a:t>[4] Castro, C., </a:t>
            </a:r>
            <a:r>
              <a:rPr lang="en-US" sz="3100" dirty="0" err="1"/>
              <a:t>Trevisan</a:t>
            </a:r>
            <a:r>
              <a:rPr lang="en-US" sz="3100" dirty="0"/>
              <a:t>, A., </a:t>
            </a:r>
            <a:r>
              <a:rPr lang="en-US" sz="3100" dirty="0" err="1"/>
              <a:t>Pigosso</a:t>
            </a:r>
            <a:r>
              <a:rPr lang="en-US" sz="3100" dirty="0"/>
              <a:t>, A., </a:t>
            </a:r>
            <a:r>
              <a:rPr lang="en-US" sz="3100" dirty="0" err="1"/>
              <a:t>Mascarenhas</a:t>
            </a:r>
            <a:r>
              <a:rPr lang="en-US" sz="3100" dirty="0"/>
              <a:t>, J., The rebound effect of circular economy: Definitions, mechanisms and a research agenda, Journal of Cleaner Production 345 (2022) 3-4.</a:t>
            </a:r>
          </a:p>
          <a:p>
            <a:pPr marL="0" indent="0">
              <a:buNone/>
            </a:pPr>
            <a:r>
              <a:rPr lang="en-US" sz="3100" dirty="0"/>
              <a:t>[5] The Guardian., UK radioactive waste disposal site search continues despite opposition, </a:t>
            </a:r>
            <a:r>
              <a:rPr lang="en-US" sz="3100" dirty="0">
                <a:hlinkClick r:id="rId3"/>
              </a:rPr>
              <a:t>https://www.theguardian.com/environment/2015/aug/17/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[6] BBC., UK looks to Sweden for a solution to nuclear waste, </a:t>
            </a:r>
            <a:r>
              <a:rPr lang="en-US" sz="3100" dirty="0">
                <a:hlinkClick r:id="rId4"/>
              </a:rPr>
              <a:t>https://www.bbc.com/news/business-62677534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[7] OECD-NEA., Management and Disposal of High-Level Radioactive Waste: Global Progress and Solutions, Secretary-General of the OECD, 2020</a:t>
            </a:r>
          </a:p>
          <a:p>
            <a:pPr marL="0" indent="0">
              <a:buNone/>
            </a:pPr>
            <a:r>
              <a:rPr lang="en-US" sz="3100" dirty="0"/>
              <a:t>[8] World Nuclear Association., Radioactive Waste Management, </a:t>
            </a:r>
            <a:r>
              <a:rPr lang="en-US" sz="3100" dirty="0">
                <a:hlinkClick r:id="rId5"/>
              </a:rPr>
              <a:t>https://world-nuclear.org/information-library/nuclear-fuel-cycle/nuclear-wastes/radioactive-waste-management.aspx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[9] </a:t>
            </a:r>
            <a:r>
              <a:rPr lang="en-US" sz="3100" dirty="0" err="1"/>
              <a:t>C.Duhigg</a:t>
            </a:r>
            <a:r>
              <a:rPr lang="en-US" sz="3100" dirty="0"/>
              <a:t>., The Power of Habit., why we do what we do and how to change, Random House, 2012</a:t>
            </a:r>
          </a:p>
          <a:p>
            <a:pPr marL="0" indent="0">
              <a:buNone/>
            </a:pPr>
            <a:r>
              <a:rPr lang="en-US" sz="3100" dirty="0"/>
              <a:t>[10]  Forbes., Have we learned the ALCOA keystone habit lesson? </a:t>
            </a:r>
            <a:r>
              <a:rPr lang="en-US" sz="3100" dirty="0">
                <a:hlinkClick r:id="rId6"/>
              </a:rPr>
              <a:t>https://www.forbes.com/sites/roddwagner/2019/01/22/have-we-learned-the-alcoa-keystone-habit-lesson/</a:t>
            </a:r>
            <a:endParaRPr lang="en-U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6546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1D312-F80D-FDB6-2C11-E1B424ABB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986" y="2931790"/>
            <a:ext cx="5140027" cy="4320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_tradnl" sz="4800" dirty="0" err="1">
                <a:solidFill>
                  <a:srgbClr val="0070C0"/>
                </a:solidFill>
              </a:rPr>
              <a:t>Thank</a:t>
            </a:r>
            <a:r>
              <a:rPr lang="es-ES_tradnl" sz="4800" dirty="0">
                <a:solidFill>
                  <a:srgbClr val="0070C0"/>
                </a:solidFill>
              </a:rPr>
              <a:t> </a:t>
            </a:r>
            <a:r>
              <a:rPr lang="es-ES_tradnl" sz="4800" dirty="0" err="1">
                <a:solidFill>
                  <a:srgbClr val="0070C0"/>
                </a:solidFill>
              </a:rPr>
              <a:t>you</a:t>
            </a:r>
            <a:r>
              <a:rPr lang="es-ES_tradnl" sz="4800" dirty="0">
                <a:solidFill>
                  <a:srgbClr val="0070C0"/>
                </a:solidFill>
              </a:rPr>
              <a:t> / Muchas gracias</a:t>
            </a:r>
          </a:p>
          <a:p>
            <a:pPr marL="0" indent="0">
              <a:buNone/>
            </a:pPr>
            <a:endParaRPr lang="es-ES_tradnl" sz="1800" u="sng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479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>
            <a:extLst>
              <a:ext uri="{FF2B5EF4-FFF2-40B4-BE49-F238E27FC236}">
                <a16:creationId xmlns:a16="http://schemas.microsoft.com/office/drawing/2014/main" id="{F3DDDCDF-7C26-CA46-1181-3F88A034C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2"/>
          <a:stretch/>
        </p:blipFill>
        <p:spPr bwMode="auto">
          <a:xfrm>
            <a:off x="0" y="1843847"/>
            <a:ext cx="9144000" cy="32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10">
            <a:extLst>
              <a:ext uri="{FF2B5EF4-FFF2-40B4-BE49-F238E27FC236}">
                <a16:creationId xmlns:a16="http://schemas.microsoft.com/office/drawing/2014/main" id="{8B060323-B173-5880-5B6E-78CB96172AAD}"/>
              </a:ext>
            </a:extLst>
          </p:cNvPr>
          <p:cNvSpPr/>
          <p:nvPr/>
        </p:nvSpPr>
        <p:spPr>
          <a:xfrm>
            <a:off x="5152091" y="916169"/>
            <a:ext cx="3991909" cy="4227934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rtlCol="0" anchor="ctr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s-ES" sz="1200" dirty="0" err="1">
              <a:solidFill>
                <a:srgbClr val="616465"/>
              </a:solidFill>
              <a:latin typeface="Helvetica Neue LT Std 55 Roman"/>
            </a:endParaRPr>
          </a:p>
        </p:txBody>
      </p:sp>
      <p:sp>
        <p:nvSpPr>
          <p:cNvPr id="7" name="Rectángulo 11">
            <a:extLst>
              <a:ext uri="{FF2B5EF4-FFF2-40B4-BE49-F238E27FC236}">
                <a16:creationId xmlns:a16="http://schemas.microsoft.com/office/drawing/2014/main" id="{CD4C2323-5203-F7BB-3015-7BD54F701908}"/>
              </a:ext>
            </a:extLst>
          </p:cNvPr>
          <p:cNvSpPr/>
          <p:nvPr/>
        </p:nvSpPr>
        <p:spPr>
          <a:xfrm>
            <a:off x="5076056" y="2010626"/>
            <a:ext cx="417646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&amp; Opportunities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Safety </a:t>
            </a:r>
            <a:r>
              <a:rPr lang="en-GB" sz="1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Stepchange</a:t>
            </a:r>
            <a:endParaRPr lang="en-GB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Recommendations</a:t>
            </a:r>
          </a:p>
        </p:txBody>
      </p:sp>
      <p:sp>
        <p:nvSpPr>
          <p:cNvPr id="2" name="Rectángulo 11">
            <a:extLst>
              <a:ext uri="{FF2B5EF4-FFF2-40B4-BE49-F238E27FC236}">
                <a16:creationId xmlns:a16="http://schemas.microsoft.com/office/drawing/2014/main" id="{D9697069-B9B1-7F2B-3EB1-9016F8719390}"/>
              </a:ext>
            </a:extLst>
          </p:cNvPr>
          <p:cNvSpPr/>
          <p:nvPr/>
        </p:nvSpPr>
        <p:spPr>
          <a:xfrm>
            <a:off x="971601" y="1552240"/>
            <a:ext cx="302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GB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194188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>
            <a:extLst>
              <a:ext uri="{FF2B5EF4-FFF2-40B4-BE49-F238E27FC236}">
                <a16:creationId xmlns:a16="http://schemas.microsoft.com/office/drawing/2014/main" id="{025F0BBE-C4D8-D86B-A341-EB8F63BF0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2"/>
          <a:stretch/>
        </p:blipFill>
        <p:spPr bwMode="auto">
          <a:xfrm>
            <a:off x="0" y="1880133"/>
            <a:ext cx="9144000" cy="32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0">
            <a:extLst>
              <a:ext uri="{FF2B5EF4-FFF2-40B4-BE49-F238E27FC236}">
                <a16:creationId xmlns:a16="http://schemas.microsoft.com/office/drawing/2014/main" id="{309D5585-4FB2-FE26-9FDB-F80B1CC7485A}"/>
              </a:ext>
            </a:extLst>
          </p:cNvPr>
          <p:cNvSpPr/>
          <p:nvPr/>
        </p:nvSpPr>
        <p:spPr>
          <a:xfrm>
            <a:off x="5148064" y="915566"/>
            <a:ext cx="3991909" cy="4227934"/>
          </a:xfrm>
          <a:prstGeom prst="rect">
            <a:avLst/>
          </a:prstGeom>
          <a:solidFill>
            <a:srgbClr val="E7E6E6">
              <a:alpha val="30196"/>
            </a:srgbClr>
          </a:solidFill>
        </p:spPr>
        <p:txBody>
          <a:bodyPr rtlCol="0" anchor="ctr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s-ES" sz="1200" dirty="0" err="1">
              <a:solidFill>
                <a:srgbClr val="616465"/>
              </a:solidFill>
              <a:latin typeface="Helvetica Neue LT Std 55 Roman"/>
            </a:endParaRPr>
          </a:p>
        </p:txBody>
      </p:sp>
      <p:sp>
        <p:nvSpPr>
          <p:cNvPr id="9" name="Rectángulo 11">
            <a:extLst>
              <a:ext uri="{FF2B5EF4-FFF2-40B4-BE49-F238E27FC236}">
                <a16:creationId xmlns:a16="http://schemas.microsoft.com/office/drawing/2014/main" id="{C8E40FC8-1C26-CA66-026E-47498D208224}"/>
              </a:ext>
            </a:extLst>
          </p:cNvPr>
          <p:cNvSpPr/>
          <p:nvPr/>
        </p:nvSpPr>
        <p:spPr>
          <a:xfrm>
            <a:off x="539552" y="1203598"/>
            <a:ext cx="302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GB" sz="1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4260B32-180D-5B54-C527-B3E39B40F06E}"/>
              </a:ext>
            </a:extLst>
          </p:cNvPr>
          <p:cNvSpPr/>
          <p:nvPr/>
        </p:nvSpPr>
        <p:spPr>
          <a:xfrm>
            <a:off x="5076056" y="2010023"/>
            <a:ext cx="417646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&amp; Opportunities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Safety </a:t>
            </a:r>
            <a:r>
              <a:rPr lang="en-GB" sz="1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Stepchange</a:t>
            </a:r>
            <a:endParaRPr lang="en-GB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19298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1. </a:t>
            </a:r>
            <a:r>
              <a:rPr lang="es-ES_tradnl" dirty="0" err="1"/>
              <a:t>Introduction</a:t>
            </a:r>
            <a:endParaRPr lang="en-AT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A325555-A4CF-E2DD-33C5-EF123611F385}"/>
              </a:ext>
            </a:extLst>
          </p:cNvPr>
          <p:cNvSpPr txBox="1">
            <a:spLocks/>
          </p:cNvSpPr>
          <p:nvPr/>
        </p:nvSpPr>
        <p:spPr>
          <a:xfrm>
            <a:off x="53832" y="1635646"/>
            <a:ext cx="3743358" cy="2952328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7200" u="sng" dirty="0" err="1"/>
              <a:t>Presenter</a:t>
            </a:r>
            <a:r>
              <a:rPr lang="es-ES_tradnl" sz="5600" u="sng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5600" b="1" dirty="0" err="1"/>
              <a:t>Name</a:t>
            </a:r>
            <a:r>
              <a:rPr lang="es-ES_tradnl" sz="5600" b="1" dirty="0"/>
              <a:t>:</a:t>
            </a:r>
            <a:r>
              <a:rPr lang="es-ES_tradnl" sz="5600" dirty="0"/>
              <a:t> Jonathan James Oliver</a:t>
            </a:r>
          </a:p>
          <a:p>
            <a:endParaRPr lang="es-ES_tradnl" sz="56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5600" b="1" dirty="0" err="1"/>
              <a:t>Nationality</a:t>
            </a:r>
            <a:r>
              <a:rPr lang="es-ES_tradnl" sz="5600" b="1" dirty="0"/>
              <a:t>:</a:t>
            </a:r>
            <a:r>
              <a:rPr lang="es-ES_tradnl" sz="5600" dirty="0"/>
              <a:t> British</a:t>
            </a:r>
          </a:p>
          <a:p>
            <a:endParaRPr lang="es-ES_tradnl" sz="56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5600" b="1" dirty="0" err="1"/>
              <a:t>Residence</a:t>
            </a:r>
            <a:r>
              <a:rPr lang="es-ES_tradnl" sz="5600" b="1" dirty="0"/>
              <a:t>:</a:t>
            </a:r>
            <a:r>
              <a:rPr lang="es-ES_tradnl" sz="5600" dirty="0"/>
              <a:t> </a:t>
            </a:r>
            <a:r>
              <a:rPr lang="es-ES_tradnl" sz="5600" dirty="0" err="1"/>
              <a:t>The</a:t>
            </a:r>
            <a:r>
              <a:rPr lang="es-ES_tradnl" sz="5600" dirty="0"/>
              <a:t> </a:t>
            </a:r>
            <a:r>
              <a:rPr lang="es-ES_tradnl" sz="5600" dirty="0" err="1"/>
              <a:t>Basque</a:t>
            </a:r>
            <a:r>
              <a:rPr lang="es-ES_tradnl" sz="5600" dirty="0"/>
              <a:t> Country in </a:t>
            </a:r>
            <a:r>
              <a:rPr lang="es-ES_tradnl" sz="5600" dirty="0" err="1"/>
              <a:t>Spain</a:t>
            </a:r>
            <a:endParaRPr lang="es-ES_tradnl" sz="5600" dirty="0"/>
          </a:p>
          <a:p>
            <a:endParaRPr lang="es-ES_tradnl" sz="56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5600" b="1" dirty="0"/>
              <a:t>Role:</a:t>
            </a:r>
            <a:r>
              <a:rPr lang="es-ES_tradnl" sz="5600" dirty="0"/>
              <a:t> Nuclear Back-</a:t>
            </a:r>
            <a:r>
              <a:rPr lang="es-ES_tradnl" sz="5600" dirty="0" err="1"/>
              <a:t>End</a:t>
            </a:r>
            <a:r>
              <a:rPr lang="es-ES_tradnl" sz="5600" dirty="0"/>
              <a:t> </a:t>
            </a:r>
            <a:r>
              <a:rPr lang="es-ES_tradnl" sz="5600" dirty="0" err="1"/>
              <a:t>Engineer</a:t>
            </a:r>
            <a:r>
              <a:rPr lang="es-ES_tradnl" sz="5600" dirty="0"/>
              <a:t> / </a:t>
            </a:r>
            <a:r>
              <a:rPr lang="es-ES_tradnl" sz="5600" dirty="0" err="1"/>
              <a:t>Assistant</a:t>
            </a:r>
            <a:r>
              <a:rPr lang="es-ES_tradnl" sz="5600" dirty="0"/>
              <a:t> Project Manager</a:t>
            </a:r>
          </a:p>
          <a:p>
            <a:endParaRPr lang="es-ES_tradnl" sz="56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5600" b="1" dirty="0"/>
              <a:t>Company:</a:t>
            </a:r>
            <a:r>
              <a:rPr lang="es-ES_tradnl" sz="5600" dirty="0"/>
              <a:t> IDOM Nuclear Services </a:t>
            </a:r>
          </a:p>
          <a:p>
            <a:endParaRPr lang="es-ES_tradnl" sz="1800" dirty="0"/>
          </a:p>
          <a:p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88096-E934-91AD-9853-56CE581F2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6" t="27267" r="18160" b="27395"/>
          <a:stretch/>
        </p:blipFill>
        <p:spPr bwMode="auto">
          <a:xfrm>
            <a:off x="3852978" y="2571750"/>
            <a:ext cx="5291022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24">
            <a:extLst>
              <a:ext uri="{FF2B5EF4-FFF2-40B4-BE49-F238E27FC236}">
                <a16:creationId xmlns:a16="http://schemas.microsoft.com/office/drawing/2014/main" id="{DCD9F846-E894-9DEB-D130-372BA4B33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89" y="1851670"/>
            <a:ext cx="1440000" cy="3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2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>
            <a:extLst>
              <a:ext uri="{FF2B5EF4-FFF2-40B4-BE49-F238E27FC236}">
                <a16:creationId xmlns:a16="http://schemas.microsoft.com/office/drawing/2014/main" id="{C4961C8E-5AB0-5A6E-08ED-1A476A4A9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2"/>
          <a:stretch/>
        </p:blipFill>
        <p:spPr bwMode="auto">
          <a:xfrm>
            <a:off x="0" y="1880133"/>
            <a:ext cx="9144000" cy="32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0">
            <a:extLst>
              <a:ext uri="{FF2B5EF4-FFF2-40B4-BE49-F238E27FC236}">
                <a16:creationId xmlns:a16="http://schemas.microsoft.com/office/drawing/2014/main" id="{7EBAA91D-8ED9-6242-ED96-AA8AA6A3758A}"/>
              </a:ext>
            </a:extLst>
          </p:cNvPr>
          <p:cNvSpPr/>
          <p:nvPr/>
        </p:nvSpPr>
        <p:spPr>
          <a:xfrm>
            <a:off x="5148064" y="914478"/>
            <a:ext cx="3991909" cy="4227934"/>
          </a:xfrm>
          <a:prstGeom prst="rect">
            <a:avLst/>
          </a:prstGeom>
          <a:solidFill>
            <a:srgbClr val="E7E6E6">
              <a:alpha val="30196"/>
            </a:srgbClr>
          </a:solidFill>
        </p:spPr>
        <p:txBody>
          <a:bodyPr rtlCol="0" anchor="ctr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s-ES" sz="1200" dirty="0" err="1">
              <a:solidFill>
                <a:srgbClr val="616465"/>
              </a:solidFill>
              <a:latin typeface="Helvetica Neue LT Std 55 Roman"/>
            </a:endParaRPr>
          </a:p>
        </p:txBody>
      </p:sp>
      <p:sp>
        <p:nvSpPr>
          <p:cNvPr id="7" name="Rectángulo 11">
            <a:extLst>
              <a:ext uri="{FF2B5EF4-FFF2-40B4-BE49-F238E27FC236}">
                <a16:creationId xmlns:a16="http://schemas.microsoft.com/office/drawing/2014/main" id="{3BBC1DFB-ADBE-0CC2-6461-EAFB64E3C346}"/>
              </a:ext>
            </a:extLst>
          </p:cNvPr>
          <p:cNvSpPr/>
          <p:nvPr/>
        </p:nvSpPr>
        <p:spPr>
          <a:xfrm>
            <a:off x="539552" y="1203598"/>
            <a:ext cx="2448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GB" sz="1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</p:txBody>
      </p:sp>
      <p:sp>
        <p:nvSpPr>
          <p:cNvPr id="8" name="Rectángulo 11">
            <a:extLst>
              <a:ext uri="{FF2B5EF4-FFF2-40B4-BE49-F238E27FC236}">
                <a16:creationId xmlns:a16="http://schemas.microsoft.com/office/drawing/2014/main" id="{3FED19A3-5076-64F2-64F2-C966BA66E6B7}"/>
              </a:ext>
            </a:extLst>
          </p:cNvPr>
          <p:cNvSpPr/>
          <p:nvPr/>
        </p:nvSpPr>
        <p:spPr>
          <a:xfrm>
            <a:off x="5076056" y="2008935"/>
            <a:ext cx="417646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&amp; Opportunities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Safety </a:t>
            </a:r>
            <a:r>
              <a:rPr lang="en-GB" sz="1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Stepchange</a:t>
            </a:r>
            <a:endParaRPr lang="en-GB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22277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CB0D-CE0C-60A4-6A9B-8A1D8527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2. </a:t>
            </a:r>
            <a:r>
              <a:rPr lang="es-ES_tradnl" dirty="0" err="1"/>
              <a:t>Context</a:t>
            </a:r>
            <a:endParaRPr lang="es-ES" dirty="0"/>
          </a:p>
        </p:txBody>
      </p:sp>
      <p:pic>
        <p:nvPicPr>
          <p:cNvPr id="8" name="Picture 7" descr="covid coronavirus SDGs">
            <a:extLst>
              <a:ext uri="{FF2B5EF4-FFF2-40B4-BE49-F238E27FC236}">
                <a16:creationId xmlns:a16="http://schemas.microsoft.com/office/drawing/2014/main" id="{AA2DF0B1-A017-0F8C-445B-019D4C5EF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27048" r="2340" b="12312"/>
          <a:stretch/>
        </p:blipFill>
        <p:spPr bwMode="auto">
          <a:xfrm>
            <a:off x="899592" y="1275606"/>
            <a:ext cx="7198013" cy="3356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0AF6FF4-AACE-14FC-A2FA-F86D6486C000}"/>
              </a:ext>
            </a:extLst>
          </p:cNvPr>
          <p:cNvSpPr/>
          <p:nvPr/>
        </p:nvSpPr>
        <p:spPr>
          <a:xfrm>
            <a:off x="1943708" y="4601396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Nations Sustainable Development Goals (UN SDGs)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122214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>
            <a:extLst>
              <a:ext uri="{FF2B5EF4-FFF2-40B4-BE49-F238E27FC236}">
                <a16:creationId xmlns:a16="http://schemas.microsoft.com/office/drawing/2014/main" id="{9ACE20A8-BB9E-C818-D4EA-C5F2DB796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2"/>
          <a:stretch/>
        </p:blipFill>
        <p:spPr bwMode="auto">
          <a:xfrm>
            <a:off x="0" y="1880133"/>
            <a:ext cx="9144000" cy="32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0">
            <a:extLst>
              <a:ext uri="{FF2B5EF4-FFF2-40B4-BE49-F238E27FC236}">
                <a16:creationId xmlns:a16="http://schemas.microsoft.com/office/drawing/2014/main" id="{2C541175-B0FC-9D18-C429-72F2F650DFE3}"/>
              </a:ext>
            </a:extLst>
          </p:cNvPr>
          <p:cNvSpPr/>
          <p:nvPr/>
        </p:nvSpPr>
        <p:spPr>
          <a:xfrm>
            <a:off x="5148064" y="915566"/>
            <a:ext cx="3991909" cy="4227934"/>
          </a:xfrm>
          <a:prstGeom prst="rect">
            <a:avLst/>
          </a:prstGeom>
          <a:solidFill>
            <a:srgbClr val="E7E6E6">
              <a:alpha val="30196"/>
            </a:srgbClr>
          </a:solidFill>
        </p:spPr>
        <p:txBody>
          <a:bodyPr rtlCol="0" anchor="ctr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s-ES" sz="1200" dirty="0" err="1">
              <a:solidFill>
                <a:srgbClr val="616465"/>
              </a:solidFill>
              <a:latin typeface="Helvetica Neue LT Std 55 Roman"/>
            </a:endParaRPr>
          </a:p>
        </p:txBody>
      </p:sp>
      <p:sp>
        <p:nvSpPr>
          <p:cNvPr id="7" name="Rectángulo 11">
            <a:extLst>
              <a:ext uri="{FF2B5EF4-FFF2-40B4-BE49-F238E27FC236}">
                <a16:creationId xmlns:a16="http://schemas.microsoft.com/office/drawing/2014/main" id="{9C067569-1B87-9AE5-6D2A-DE39360BAD16}"/>
              </a:ext>
            </a:extLst>
          </p:cNvPr>
          <p:cNvSpPr/>
          <p:nvPr/>
        </p:nvSpPr>
        <p:spPr>
          <a:xfrm>
            <a:off x="539552" y="1203598"/>
            <a:ext cx="2592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GB" sz="1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8" name="Rectángulo 11">
            <a:extLst>
              <a:ext uri="{FF2B5EF4-FFF2-40B4-BE49-F238E27FC236}">
                <a16:creationId xmlns:a16="http://schemas.microsoft.com/office/drawing/2014/main" id="{B7C19BB7-D886-1BED-A588-8B9A05385186}"/>
              </a:ext>
            </a:extLst>
          </p:cNvPr>
          <p:cNvSpPr/>
          <p:nvPr/>
        </p:nvSpPr>
        <p:spPr>
          <a:xfrm>
            <a:off x="5076056" y="2010023"/>
            <a:ext cx="417646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&amp; Opportunities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Safety </a:t>
            </a:r>
            <a:r>
              <a:rPr lang="en-GB" sz="1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Stepchange</a:t>
            </a:r>
            <a:endParaRPr lang="en-GB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15271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B1CD-B612-21E9-56B7-F77921E6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3. </a:t>
            </a:r>
            <a:r>
              <a:rPr lang="es-ES_tradnl" dirty="0" err="1"/>
              <a:t>Overview</a:t>
            </a:r>
            <a:r>
              <a:rPr lang="es-ES_tradnl" dirty="0"/>
              <a:t> 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7DF92-1A05-DDBD-4664-1CC7958B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9702"/>
            <a:ext cx="7886700" cy="1777801"/>
          </a:xfrm>
          <a:solidFill>
            <a:srgbClr val="0070C0">
              <a:alpha val="60000"/>
            </a:srgbClr>
          </a:solidFill>
        </p:spPr>
        <p:txBody>
          <a:bodyPr>
            <a:normAutofit/>
          </a:bodyPr>
          <a:lstStyle/>
          <a:p>
            <a:pPr algn="just">
              <a:lnSpc>
                <a:spcPts val="1300"/>
              </a:lnSpc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The paper covers overarching concepts and principles relevant to 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safety and sustainability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1800" dirty="0">
                <a:ea typeface="Times New Roman" panose="02020603050405020304" pitchFamily="18" charset="0"/>
              </a:rPr>
              <a:t>while also bearing cognizance of the </a:t>
            </a:r>
            <a:r>
              <a:rPr lang="en-GB" sz="1800" b="1" dirty="0">
                <a:ea typeface="Times New Roman" panose="02020603050405020304" pitchFamily="18" charset="0"/>
              </a:rPr>
              <a:t>UN SDGs </a:t>
            </a:r>
            <a:r>
              <a:rPr lang="en-GB" sz="1800" dirty="0">
                <a:ea typeface="Times New Roman" panose="02020603050405020304" pitchFamily="18" charset="0"/>
              </a:rPr>
              <a:t>through 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a high-level analysis that covered: </a:t>
            </a:r>
          </a:p>
          <a:p>
            <a:pPr lvl="1" algn="just">
              <a:lnSpc>
                <a:spcPts val="1300"/>
              </a:lnSpc>
            </a:pPr>
            <a:r>
              <a:rPr lang="en-GB" sz="1600" dirty="0">
                <a:effectLst/>
                <a:ea typeface="Times New Roman" panose="02020603050405020304" pitchFamily="18" charset="0"/>
              </a:rPr>
              <a:t>interdependencies with various assessment categories,</a:t>
            </a:r>
          </a:p>
          <a:p>
            <a:pPr lvl="1" algn="just">
              <a:lnSpc>
                <a:spcPts val="1300"/>
              </a:lnSpc>
            </a:pPr>
            <a:r>
              <a:rPr lang="en-GB" sz="1600" dirty="0">
                <a:effectLst/>
                <a:ea typeface="Times New Roman" panose="02020603050405020304" pitchFamily="18" charset="0"/>
              </a:rPr>
              <a:t>the identification of challenges and opportunities, </a:t>
            </a:r>
          </a:p>
          <a:p>
            <a:pPr lvl="1" algn="just">
              <a:lnSpc>
                <a:spcPts val="1300"/>
              </a:lnSpc>
            </a:pPr>
            <a:r>
              <a:rPr lang="en-GB" sz="1600" dirty="0">
                <a:effectLst/>
                <a:ea typeface="Times New Roman" panose="02020603050405020304" pitchFamily="18" charset="0"/>
              </a:rPr>
              <a:t>the elaboration of important factors relevant to the overarching concepts.</a:t>
            </a:r>
          </a:p>
          <a:p>
            <a:pPr algn="just">
              <a:lnSpc>
                <a:spcPts val="1300"/>
              </a:lnSpc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Parallel aim to inspire rigorous deliberation and further collaboration in order to aid the optimization of 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anticipated future developments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ts val="1300"/>
              </a:lnSpc>
              <a:buNone/>
            </a:pPr>
            <a:endParaRPr lang="en-GB" sz="1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1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wide_templ_1.pptx" id="{74F94D85-F321-452F-AFBA-435B7F14D923}" vid="{B994BE24-E5A7-494B-84B3-B72DCB39590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IAEA_Logo_wide</Template>
  <TotalTime>548</TotalTime>
  <Words>1442</Words>
  <Application>Microsoft Office PowerPoint</Application>
  <PresentationFormat>On-screen Show (16:9)</PresentationFormat>
  <Paragraphs>174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</vt:lpstr>
      <vt:lpstr>Calibri</vt:lpstr>
      <vt:lpstr>Helvetica Neue LT Std 55 Roman</vt:lpstr>
      <vt:lpstr>Wingdings</vt:lpstr>
      <vt:lpstr>Office Theme</vt:lpstr>
      <vt:lpstr>Custom Design</vt:lpstr>
      <vt:lpstr>1_Custom Design</vt:lpstr>
      <vt:lpstr>PowerPoint Presentation</vt:lpstr>
      <vt:lpstr>Integrating the Views of Society into Decision-Making</vt:lpstr>
      <vt:lpstr>PowerPoint Presentation</vt:lpstr>
      <vt:lpstr>PowerPoint Presentation</vt:lpstr>
      <vt:lpstr>1. Introduction</vt:lpstr>
      <vt:lpstr>PowerPoint Presentation</vt:lpstr>
      <vt:lpstr>2. Context</vt:lpstr>
      <vt:lpstr>PowerPoint Presentation</vt:lpstr>
      <vt:lpstr>3. Overview </vt:lpstr>
      <vt:lpstr>3. Overview </vt:lpstr>
      <vt:lpstr>PowerPoint Presentation</vt:lpstr>
      <vt:lpstr>4. Challenges</vt:lpstr>
      <vt:lpstr>4. Opportunities</vt:lpstr>
      <vt:lpstr>4. Opportunities</vt:lpstr>
      <vt:lpstr>4. Opportunities</vt:lpstr>
      <vt:lpstr>PowerPoint Presentation</vt:lpstr>
      <vt:lpstr>5. Case Study – Safety Stepchange</vt:lpstr>
      <vt:lpstr>5. Case Study – Safety Stepchange</vt:lpstr>
      <vt:lpstr>PowerPoint Presentation</vt:lpstr>
      <vt:lpstr>6. Conclusion &amp; Recommendations</vt:lpstr>
      <vt:lpstr>6. Conclusion &amp; Recommendations</vt:lpstr>
      <vt:lpstr>6. Conclusion &amp; Recommendations</vt:lpstr>
      <vt:lpstr>6. Conclusion &amp; Recommendations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Jonathan James Oliver</cp:lastModifiedBy>
  <cp:revision>35</cp:revision>
  <cp:lastPrinted>2015-12-18T15:27:41Z</cp:lastPrinted>
  <dcterms:created xsi:type="dcterms:W3CDTF">2023-02-20T09:28:38Z</dcterms:created>
  <dcterms:modified xsi:type="dcterms:W3CDTF">2023-10-24T14:47:04Z</dcterms:modified>
</cp:coreProperties>
</file>