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5"/>
    <p:sldMasterId id="2147483668" r:id="rId6"/>
  </p:sldMasterIdLst>
  <p:notesMasterIdLst>
    <p:notesMasterId r:id="rId19"/>
  </p:notesMasterIdLst>
  <p:sldIdLst>
    <p:sldId id="256" r:id="rId7"/>
    <p:sldId id="434" r:id="rId8"/>
    <p:sldId id="269" r:id="rId9"/>
    <p:sldId id="444" r:id="rId10"/>
    <p:sldId id="443" r:id="rId11"/>
    <p:sldId id="435" r:id="rId12"/>
    <p:sldId id="424" r:id="rId13"/>
    <p:sldId id="436" r:id="rId14"/>
    <p:sldId id="439" r:id="rId15"/>
    <p:sldId id="437" r:id="rId16"/>
    <p:sldId id="259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1224" autoAdjust="0"/>
  </p:normalViewPr>
  <p:slideViewPr>
    <p:cSldViewPr snapToGrid="0">
      <p:cViewPr varScale="1">
        <p:scale>
          <a:sx n="44" d="100"/>
          <a:sy n="44" d="100"/>
        </p:scale>
        <p:origin x="1698" y="48"/>
      </p:cViewPr>
      <p:guideLst/>
    </p:cSldViewPr>
  </p:slideViewPr>
  <p:outlineViewPr>
    <p:cViewPr>
      <p:scale>
        <a:sx n="33" d="100"/>
        <a:sy n="33" d="100"/>
      </p:scale>
      <p:origin x="0" y="-25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3533B-817C-4AFE-B153-901878889A18}" type="datetimeFigureOut">
              <a:rPr lang="en-US" smtClean="0"/>
              <a:t>10/26/2023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555D7-B5B3-4530-B79F-1FC1B77E61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6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55D7-B5B3-4530-B79F-1FC1B77E61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10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55D7-B5B3-4530-B79F-1FC1B77E613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56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55D7-B5B3-4530-B79F-1FC1B77E613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14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5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55D7-B5B3-4530-B79F-1FC1B77E61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2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A1513-075C-4070-B0C4-5D8C2C3545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92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A1513-075C-4070-B0C4-5D8C2C3545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84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55D7-B5B3-4530-B79F-1FC1B77E613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89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F63E80-715D-4489-8A45-37C8FFB179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555D7-B5B3-4530-B79F-1FC1B77E613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6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A1513-075C-4070-B0C4-5D8C2C3545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5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7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3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BD4284-A8C2-4515-8CD1-8B18C24178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24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kicker style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3B8610-1594-481E-8475-B62E6CC0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5A9C7E-799E-4EB6-BF2E-38478A03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868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89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69D41B-3C34-4B88-9046-E9A68409A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0104"/>
            <a:ext cx="4710545" cy="4786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8367E39-AFFC-46AF-81D5-4B0B5FE6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6718" y="1390104"/>
            <a:ext cx="4710545" cy="47868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F97D62-EE46-43A1-81C2-D34F5B11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1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15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420" y="571225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69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51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CEFC-7B72-461B-A055-F6458489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24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654D-DF99-4124-A66C-2CF3F940A9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90118"/>
            <a:ext cx="10150231" cy="48040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47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vers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6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icker, 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38200" y="433183"/>
            <a:ext cx="10150231" cy="40005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marL="0" indent="0">
              <a:buNone/>
              <a:defRPr lang="en-US" sz="2400" i="1" kern="1200" dirty="0" smtClean="0">
                <a:solidFill>
                  <a:srgbClr val="00499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kicker style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3F4ACF-091D-434F-8A5C-EB7F1FCDA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334"/>
            <a:ext cx="10150231" cy="90253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F4D9F7-7B12-42F5-ABB1-3F0E156EE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40868"/>
            <a:ext cx="10150231" cy="44527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14B7E-C800-4FEE-A4A8-303B1E4EF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69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390124"/>
            <a:ext cx="4710545" cy="47868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A0EF2-489B-499B-83C8-A067B8FEE59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6718" y="1390124"/>
            <a:ext cx="4710545" cy="47868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CB589D-D769-4760-BF37-AD5D343F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30"/>
            <a:ext cx="9599063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88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22942-6192-45DC-AA71-3D7D3CDAB5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2420" y="571225"/>
            <a:ext cx="11567160" cy="58900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Wingdings" panose="05000000000000000000" pitchFamily="2" charset="2"/>
              <a:buChar char="§"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CBAC9-B672-46A8-9709-F4ED23A8A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8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80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3621-13DF-4AF3-9A28-C5181490F6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48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CB1C4-9DAA-495C-AB2D-4F2F58E63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631"/>
            <a:ext cx="9144000" cy="15052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916EA3-6F28-4522-8FDB-5467D914E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04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C45C9-55F5-476F-9EC3-B6E7143F4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BAEEF0-D7C4-4B58-9EA0-19FF27D6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3520"/>
            <a:ext cx="10150231" cy="9565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3B213C-7B83-4260-8816-BBD9721F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114"/>
            <a:ext cx="10150231" cy="48041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  <a:lvl2pPr>
              <a:defRPr lang="en-US" sz="2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2pPr>
            <a:lvl3pPr>
              <a:defRPr 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3pPr>
            <a:lvl4pPr>
              <a:defRPr lang="en-US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4pPr>
            <a:lvl5pP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96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4E71320D-1C8C-487C-845C-10F53FD489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1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04D3-267B-434C-88EE-9844EC81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47515" y="6393674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</a:lstStyle>
          <a:p>
            <a:fld id="{A5AB53F2-1F7C-487E-8143-01417D3DC9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1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ga-v58vyXw?feature=oembed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ud.Sokolovich@lm.doe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D4450-6ACB-4A81-826F-DBFE6DCBD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25637"/>
          </a:xfrm>
        </p:spPr>
        <p:txBody>
          <a:bodyPr/>
          <a:lstStyle/>
          <a:p>
            <a:r>
              <a:rPr lang="en-US" sz="2800" dirty="0"/>
              <a:t>COMMITMENT TO LONG-TERM STEWARDSHIP: AN OVERVIEW OF SAFE AND SUSTAINABLE MANAGEMENT AND REUSE OF LEGACY SITES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22154-62B6-49E6-8289-BDE53AC85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2399"/>
            <a:ext cx="9144000" cy="1122363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Bud Sokolovich, Supervisor, Asset Management Team LM-13</a:t>
            </a:r>
          </a:p>
          <a:p>
            <a:r>
              <a:rPr lang="en-US" sz="1800" dirty="0"/>
              <a:t>U.S. Department of Energy Office of Legacy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53072-8F59-83CF-0762-21B3FAB20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492" y="2388067"/>
            <a:ext cx="4759570" cy="2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3FF2-F40A-E156-6C5F-F2DF841F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Uranium Lease Program – Burro Mines Reclamation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31669-C37B-D10D-7B98-02313DA3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71320D-1C8C-487C-845C-10F53FD489A6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6DC557-8E98-4504-3476-0B2192C087C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2944" y="1780857"/>
            <a:ext cx="8894619" cy="4439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854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A5CF-FD3E-465B-AC94-D1E4D71D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33E20-68E3-42D3-B8EE-3F7798C84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AB53F2-1F7C-487E-8143-01417D3DC9C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Online Media 4" title="BurroMinesReclamationProgress SlideshowVid Draft8 20220119">
            <a:hlinkClick r:id="" action="ppaction://media"/>
            <a:extLst>
              <a:ext uri="{FF2B5EF4-FFF2-40B4-BE49-F238E27FC236}">
                <a16:creationId xmlns:a16="http://schemas.microsoft.com/office/drawing/2014/main" id="{853D3CB6-5C0C-4E82-B682-BB3FBA9AA7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56680" y="2050784"/>
            <a:ext cx="4878641" cy="27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1FA31-1E91-4930-97B8-C15AFB23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Questions</a:t>
            </a:r>
          </a:p>
        </p:txBody>
      </p:sp>
      <p:pic>
        <p:nvPicPr>
          <p:cNvPr id="12" name="Content Placeholder 11" descr="A herd of animals in a field&#10;&#10;Description automatically generated with low confidence">
            <a:extLst>
              <a:ext uri="{FF2B5EF4-FFF2-40B4-BE49-F238E27FC236}">
                <a16:creationId xmlns:a16="http://schemas.microsoft.com/office/drawing/2014/main" id="{0F2F3701-D8B5-7BF0-A838-CAA0B8083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" b="7585"/>
          <a:stretch/>
        </p:blipFill>
        <p:spPr>
          <a:xfrm>
            <a:off x="0" y="207150"/>
            <a:ext cx="12176960" cy="655165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02915D-7AF8-427D-B50A-CBB42465D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71320D-1C8C-487C-845C-10F53FD489A6}" type="slidenum">
              <a:rPr lang="en-US" smtClean="0"/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12F40-327E-3963-13DF-D7B7453BABB6}"/>
              </a:ext>
            </a:extLst>
          </p:cNvPr>
          <p:cNvSpPr txBox="1"/>
          <p:nvPr/>
        </p:nvSpPr>
        <p:spPr>
          <a:xfrm>
            <a:off x="2453951" y="1390118"/>
            <a:ext cx="6643397" cy="2673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+mj-lt"/>
              </a:rPr>
              <a:t>Tania Smith Taylor, Technical Director</a:t>
            </a:r>
          </a:p>
          <a:p>
            <a:pPr algn="ctr"/>
            <a:endParaRPr lang="en-US" sz="1800" dirty="0">
              <a:latin typeface="+mj-lt"/>
            </a:endParaRPr>
          </a:p>
          <a:p>
            <a:pPr algn="ctr"/>
            <a:r>
              <a:rPr lang="en-US" sz="1800" dirty="0">
                <a:latin typeface="+mj-lt"/>
              </a:rPr>
              <a:t>Bud Sokolovich, Supervisor, Asset Management Team LM-13</a:t>
            </a:r>
          </a:p>
          <a:p>
            <a:pPr algn="ctr"/>
            <a:r>
              <a:rPr lang="en-US" dirty="0">
                <a:latin typeface="+mj-lt"/>
                <a:ea typeface="Calibri" panose="020F0502020204030204" pitchFamily="34" charset="0"/>
                <a:hlinkClick r:id="rId4"/>
              </a:rPr>
              <a:t>bud.Sokolovich@lm.doe.gov</a:t>
            </a:r>
            <a:endParaRPr lang="en-US" dirty="0">
              <a:latin typeface="+mj-lt"/>
              <a:ea typeface="Calibri" panose="020F0502020204030204" pitchFamily="34" charset="0"/>
            </a:endParaRPr>
          </a:p>
          <a:p>
            <a:pPr algn="ctr"/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United States Department of Energy Office of Legacy Management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5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04825"/>
            <a:ext cx="8686800" cy="55436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  <a:cs typeface="Times New Roman" pitchFamily="18" charset="0"/>
              </a:rPr>
              <a:t>Growing Number of Sites</a:t>
            </a:r>
            <a:endParaRPr lang="en-US" sz="4800" b="0" u="sng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4228" y="6525344"/>
            <a:ext cx="1260140" cy="252028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6056908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U.S. Department of Energy’s Office of Legacy Management will be the steward of nearly 130 Sites by 2030.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BF7FF-40CC-96C3-9A03-A9CFC7BBD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16"/>
          <a:stretch/>
        </p:blipFill>
        <p:spPr>
          <a:xfrm>
            <a:off x="2286001" y="1247776"/>
            <a:ext cx="7444679" cy="4772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815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EDFF-9B09-49FD-9741-4F86DCD7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Beneficial Reuse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18BF9-8202-4906-AF91-A88EBA6B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71320D-1C8C-487C-845C-10F53FD489A6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8B4F54-D8B4-18C5-EE57-317AC261E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8582" y="1716833"/>
            <a:ext cx="5809609" cy="4676841"/>
          </a:xfrm>
        </p:spPr>
      </p:pic>
    </p:spTree>
    <p:extLst>
      <p:ext uri="{BB962C8B-B14F-4D97-AF65-F5344CB8AC3E}">
        <p14:creationId xmlns:p14="http://schemas.microsoft.com/office/powerpoint/2010/main" val="384049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4A52-E8DE-41E2-8057-AE45E7257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5515" y="6393675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43E411-AF0E-4E68-B665-3021CF2B76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5AFAC4-7B9F-8AF7-C5D3-9BFBB378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237503"/>
            <a:ext cx="8316924" cy="78296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  <a:cs typeface="Times New Roman" pitchFamily="18" charset="0"/>
              </a:rPr>
              <a:t>Mound OH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4461C-E5D7-CE25-089F-99B09507FA89}"/>
              </a:ext>
            </a:extLst>
          </p:cNvPr>
          <p:cNvSpPr txBox="1"/>
          <p:nvPr/>
        </p:nvSpPr>
        <p:spPr>
          <a:xfrm>
            <a:off x="9352306" y="636885"/>
            <a:ext cx="20285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/>
                </a:solidFill>
              </a:rPr>
              <a:t>1986 — Start of cleanup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BD645-A3E0-4D82-0E94-D69E19EEE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29" y="1223527"/>
            <a:ext cx="4260455" cy="5170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792E6-27D2-D4D0-09BA-E4012FEB4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223527"/>
            <a:ext cx="4104456" cy="49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3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4A52-E8DE-41E2-8057-AE45E7257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5515" y="6393675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43E411-AF0E-4E68-B665-3021CF2B76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5AFAC4-7B9F-8AF7-C5D3-9BFBB378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237503"/>
            <a:ext cx="8316924" cy="78296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  <a:cs typeface="Times New Roman" pitchFamily="18" charset="0"/>
              </a:rPr>
              <a:t>Mound OH 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4461C-E5D7-CE25-089F-99B09507FA89}"/>
              </a:ext>
            </a:extLst>
          </p:cNvPr>
          <p:cNvSpPr txBox="1"/>
          <p:nvPr/>
        </p:nvSpPr>
        <p:spPr>
          <a:xfrm>
            <a:off x="9352306" y="636885"/>
            <a:ext cx="20285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/>
                </a:solidFill>
              </a:rPr>
              <a:t>1986 — Start of cleanup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DF191-9892-979F-C9CE-B95835C4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30" y="1419845"/>
            <a:ext cx="4377625" cy="4966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3610BA-9F67-4C85-5DF3-B2BD68A99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13" y="1216889"/>
            <a:ext cx="3565916" cy="49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8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C149-DF7A-2260-F0C9-9C4BA841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Stewardship and Disposition of Federal Property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111E-C7D5-2846-2F39-24A562AC7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600" i="1" dirty="0"/>
              <a:t>FUSRAP</a:t>
            </a:r>
            <a:r>
              <a:rPr lang="en-US" sz="1600" dirty="0"/>
              <a:t>, Maywood, New Jersey, Site (Estimated FY2029)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B841B-7759-C3A5-69D4-08124B04A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71320D-1C8C-487C-845C-10F53FD489A6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9E56A-6545-32AA-6A5A-6062096C5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22" y="1916475"/>
            <a:ext cx="4956478" cy="3328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FFD5C-B22E-80E4-42A3-5DE0FB2D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592" y="1916475"/>
            <a:ext cx="3310415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71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4228" y="6525344"/>
            <a:ext cx="1260140" cy="252028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2646" y="512040"/>
            <a:ext cx="8724899" cy="923330"/>
          </a:xfrm>
        </p:spPr>
        <p:txBody>
          <a:bodyPr/>
          <a:lstStyle/>
          <a:p>
            <a:pPr algn="ctr"/>
            <a:r>
              <a:rPr lang="en-US" sz="3600" u="sng" dirty="0">
                <a:latin typeface="Calibri" panose="020F0502020204030204" pitchFamily="34" charset="0"/>
                <a:cs typeface="Times New Roman" pitchFamily="18" charset="0"/>
              </a:rPr>
              <a:t>Preserving the Past</a:t>
            </a:r>
            <a:br>
              <a:rPr lang="en-US" sz="3600" u="sng" dirty="0">
                <a:latin typeface="Calibri" panose="020F0502020204030204" pitchFamily="34" charset="0"/>
                <a:cs typeface="Times New Roman" pitchFamily="18" charset="0"/>
              </a:rPr>
            </a:br>
            <a:r>
              <a:rPr lang="en-US" sz="3600" u="sng" dirty="0">
                <a:latin typeface="Calibri" panose="020F0502020204030204" pitchFamily="34" charset="0"/>
                <a:cs typeface="Times New Roman" pitchFamily="18" charset="0"/>
              </a:rPr>
              <a:t>Developing the Future – </a:t>
            </a:r>
            <a:r>
              <a:rPr lang="en-US" sz="3600" i="1" u="sng" dirty="0">
                <a:latin typeface="Calibri" panose="020F0502020204030204" pitchFamily="34" charset="0"/>
                <a:cs typeface="Times New Roman" pitchFamily="18" charset="0"/>
              </a:rPr>
              <a:t>Fernald Ohio Site</a:t>
            </a:r>
            <a:endParaRPr lang="en-US" sz="3600" u="sng" dirty="0">
              <a:latin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96B482-4B54-4B73-D1E0-A8696FC21D6D}"/>
              </a:ext>
            </a:extLst>
          </p:cNvPr>
          <p:cNvGrpSpPr/>
          <p:nvPr/>
        </p:nvGrpSpPr>
        <p:grpSpPr>
          <a:xfrm>
            <a:off x="1527845" y="1727095"/>
            <a:ext cx="9694929" cy="4666997"/>
            <a:chOff x="1528115" y="1743602"/>
            <a:chExt cx="9999460" cy="5104468"/>
          </a:xfrm>
        </p:grpSpPr>
        <p:pic>
          <p:nvPicPr>
            <p:cNvPr id="7" name="Picture 6" descr="A picture containing sky, outdoor, factory, building&#10;&#10;Description automatically generated">
              <a:extLst>
                <a:ext uri="{FF2B5EF4-FFF2-40B4-BE49-F238E27FC236}">
                  <a16:creationId xmlns:a16="http://schemas.microsoft.com/office/drawing/2014/main" id="{B75A095B-BF4E-739F-F0AB-C2AD345F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115" y="1743602"/>
              <a:ext cx="4885109" cy="23929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" name="Picture 1" descr="A picture containing power shovel, transport&#10;&#10;Description automatically generated">
              <a:extLst>
                <a:ext uri="{FF2B5EF4-FFF2-40B4-BE49-F238E27FC236}">
                  <a16:creationId xmlns:a16="http://schemas.microsoft.com/office/drawing/2014/main" id="{7B902C5C-3BA5-3A5E-F844-002B93BB2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228" y="1743602"/>
              <a:ext cx="4903347" cy="25365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EA86C6-7FED-1C76-AAC0-A7D5410CE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0669" y="4343825"/>
              <a:ext cx="4903347" cy="2504245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465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EDFF-9B09-49FD-9741-4F86DCD7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Liability Considerations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18BF9-8202-4906-AF91-A88EBA6B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71320D-1C8C-487C-845C-10F53FD489A6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B5E11F-268C-52E2-CF78-870979A2D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148" y="1163695"/>
            <a:ext cx="10150231" cy="4804097"/>
          </a:xfrm>
        </p:spPr>
        <p:txBody>
          <a:bodyPr/>
          <a:lstStyle/>
          <a:p>
            <a:pPr lvl="2"/>
            <a:r>
              <a:rPr lang="en-US" sz="2400" dirty="0"/>
              <a:t>Portfolio of assets is aging</a:t>
            </a:r>
          </a:p>
          <a:p>
            <a:pPr lvl="2"/>
            <a:r>
              <a:rPr lang="en-US" sz="2400" dirty="0"/>
              <a:t>Underlying expectations and assumptions change</a:t>
            </a:r>
          </a:p>
          <a:p>
            <a:pPr lvl="3"/>
            <a:r>
              <a:rPr lang="en-US" sz="2400" dirty="0"/>
              <a:t>Remedies</a:t>
            </a:r>
          </a:p>
          <a:p>
            <a:pPr lvl="3"/>
            <a:r>
              <a:rPr lang="en-US" sz="2400" dirty="0"/>
              <a:t>Communities</a:t>
            </a:r>
          </a:p>
          <a:p>
            <a:pPr lvl="3"/>
            <a:r>
              <a:rPr lang="en-US" sz="2400" dirty="0"/>
              <a:t>Weather</a:t>
            </a:r>
          </a:p>
          <a:p>
            <a:pPr lvl="3"/>
            <a:r>
              <a:rPr lang="en-US" sz="2400" dirty="0"/>
              <a:t>Workforce</a:t>
            </a:r>
          </a:p>
          <a:p>
            <a:pPr lvl="3"/>
            <a:r>
              <a:rPr lang="en-US" sz="2400" dirty="0"/>
              <a:t>Regulatory standards</a:t>
            </a:r>
          </a:p>
          <a:p>
            <a:pPr lvl="3"/>
            <a:r>
              <a:rPr lang="en-US" sz="2400" dirty="0"/>
              <a:t>Emerging contaminants</a:t>
            </a:r>
          </a:p>
          <a:p>
            <a:pPr lvl="3"/>
            <a:r>
              <a:rPr lang="en-US" sz="2400" dirty="0"/>
              <a:t>Laws, regulations, policies and guidance</a:t>
            </a:r>
          </a:p>
          <a:p>
            <a:pPr marL="45720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72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4A52-E8DE-41E2-8057-AE45E7257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5515" y="6393675"/>
            <a:ext cx="2129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b="1" i="0" kern="1200" smtClean="0">
                <a:solidFill>
                  <a:schemeClr val="bg1"/>
                </a:solidFill>
                <a:latin typeface="Georgia" panose="02040502050405020303" pitchFamily="18" charset="0"/>
                <a:ea typeface="Microsoft JhengHe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43E411-AF0E-4E68-B665-3021CF2B76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5AFAC4-7B9F-8AF7-C5D3-9BFBB378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237503"/>
            <a:ext cx="8316924" cy="782960"/>
          </a:xfrm>
        </p:spPr>
        <p:txBody>
          <a:bodyPr/>
          <a:lstStyle/>
          <a:p>
            <a:pPr algn="ctr"/>
            <a:r>
              <a:rPr lang="en-US" sz="4800" u="sng" dirty="0">
                <a:latin typeface="Calibri" panose="020F0502020204030204" pitchFamily="34" charset="0"/>
                <a:cs typeface="Times New Roman" pitchFamily="18" charset="0"/>
              </a:rPr>
              <a:t>Split Rock WY Site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EDF5F1-C551-920D-C08C-368C253A26B6}"/>
              </a:ext>
            </a:extLst>
          </p:cNvPr>
          <p:cNvSpPr txBox="1"/>
          <p:nvPr/>
        </p:nvSpPr>
        <p:spPr>
          <a:xfrm>
            <a:off x="2483893" y="1042648"/>
            <a:ext cx="815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/>
              <a:t>  Uranium Mill Tailings Radiation Control Act (UMTRCA) Title II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4461C-E5D7-CE25-089F-99B09507FA89}"/>
              </a:ext>
            </a:extLst>
          </p:cNvPr>
          <p:cNvSpPr txBox="1"/>
          <p:nvPr/>
        </p:nvSpPr>
        <p:spPr>
          <a:xfrm>
            <a:off x="9352306" y="636885"/>
            <a:ext cx="20285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>
                <a:solidFill>
                  <a:schemeClr val="bg1"/>
                </a:solidFill>
              </a:rPr>
              <a:t>1986 — Start of cleanup</a:t>
            </a:r>
          </a:p>
        </p:txBody>
      </p: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2C7C6712-9D33-A4F2-CEBF-218A9ADD5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91" y="4367559"/>
            <a:ext cx="3186547" cy="20078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39217A-BEA3-447D-E82B-10DA0C67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6" y="1790358"/>
            <a:ext cx="3877411" cy="22150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9355CF-4789-89C9-E81E-0BB0736EA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49580" y="901902"/>
            <a:ext cx="4755088" cy="607893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DA7008A-7312-BE82-BB25-1FB110542EEA}"/>
              </a:ext>
            </a:extLst>
          </p:cNvPr>
          <p:cNvSpPr txBox="1"/>
          <p:nvPr/>
        </p:nvSpPr>
        <p:spPr>
          <a:xfrm>
            <a:off x="4898050" y="6345404"/>
            <a:ext cx="39593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dirty="0"/>
              <a:t>Split Rock, WY Long Term Surveillance Boundary with Ownership</a:t>
            </a:r>
          </a:p>
        </p:txBody>
      </p:sp>
    </p:spTree>
    <p:extLst>
      <p:ext uri="{BB962C8B-B14F-4D97-AF65-F5344CB8AC3E}">
        <p14:creationId xmlns:p14="http://schemas.microsoft.com/office/powerpoint/2010/main" val="40844189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M PPT template 012821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PPT template 012821" id="{15B86DC1-CB11-40BA-A18C-2321B7412DFB}" vid="{B9D20244-A0B9-4B96-AF2B-B9C96D682DF5}"/>
    </a:ext>
  </a:extLst>
</a:theme>
</file>

<file path=ppt/theme/theme2.xml><?xml version="1.0" encoding="utf-8"?>
<a:theme xmlns:a="http://schemas.openxmlformats.org/drawingml/2006/main" name="DOE">
  <a:themeElements>
    <a:clrScheme name="Legacy Management">
      <a:dk1>
        <a:sysClr val="windowText" lastClr="000000"/>
      </a:dk1>
      <a:lt1>
        <a:srgbClr val="FFFFFF"/>
      </a:lt1>
      <a:dk2>
        <a:srgbClr val="19325C"/>
      </a:dk2>
      <a:lt2>
        <a:srgbClr val="FFFFFF"/>
      </a:lt2>
      <a:accent1>
        <a:srgbClr val="316BA3"/>
      </a:accent1>
      <a:accent2>
        <a:srgbClr val="106636"/>
      </a:accent2>
      <a:accent3>
        <a:srgbClr val="F2C10E"/>
      </a:accent3>
      <a:accent4>
        <a:srgbClr val="9D1D20"/>
      </a:accent4>
      <a:accent5>
        <a:srgbClr val="9B84B6"/>
      </a:accent5>
      <a:accent6>
        <a:srgbClr val="E36C09"/>
      </a:accent6>
      <a:hlink>
        <a:srgbClr val="316BA3"/>
      </a:hlink>
      <a:folHlink>
        <a:srgbClr val="9B84B6"/>
      </a:folHlink>
    </a:clrScheme>
    <a:fontScheme name="Legacy Management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M Template 2019" id="{E5A2C408-F381-4D22-A694-89643371B9C3}" vid="{E40BBE41-DD96-4B5E-982C-FA1191D3AE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_dlc_DocIdPersistId xmlns="b05a4649-6c86-4a80-89d7-844e5855bc49" xsi:nil="true"/>
    <Ratings xmlns="http://schemas.microsoft.com/sharepoint/v3" xsi:nil="true"/>
    <TaxCatchAll xmlns="b05a4649-6c86-4a80-89d7-844e5855bc49"/>
    <RatingCount xmlns="http://schemas.microsoft.com/sharepoint/v3" xsi:nil="true"/>
    <LikedBy xmlns="http://schemas.microsoft.com/sharepoint/v3">
      <UserInfo>
        <DisplayName/>
        <AccountId xsi:nil="true"/>
        <AccountType/>
      </UserInfo>
    </LikedBy>
    <PublishingExpirationDate xmlns="http://schemas.microsoft.com/sharepoint/v3" xsi:nil="true"/>
    <PublishingStartDate xmlns="http://schemas.microsoft.com/sharepoint/v3" xsi:nil="true"/>
    <AverageRating xmlns="http://schemas.microsoft.com/sharepoint/v3" xsi:nil="true"/>
    <RatedBy xmlns="http://schemas.microsoft.com/sharepoint/v3">
      <UserInfo>
        <DisplayName/>
        <AccountId xsi:nil="true"/>
        <AccountType/>
      </UserInfo>
    </RatedBy>
    <_dlc_DocId xmlns="b05a4649-6c86-4a80-89d7-844e5855bc49">XKTWQDYX5WA6-1553779753-31</_dlc_DocId>
    <_dlc_DocIdUrl xmlns="b05a4649-6c86-4a80-89d7-844e5855bc49">
      <Url>https://sp.share.lm.doe.gov/info/CommunicationsProducts/_layouts/15/DocIdRedir.aspx?ID=XKTWQDYX5WA6-1553779753-31</Url>
      <Description>XKTWQDYX5WA6-1553779753-31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48F4C02092C4D99CF8C287431FEED" ma:contentTypeVersion="53" ma:contentTypeDescription="Create a new document." ma:contentTypeScope="" ma:versionID="3b5619afc4e95288b4a52801b6086494">
  <xsd:schema xmlns:xsd="http://www.w3.org/2001/XMLSchema" xmlns:xs="http://www.w3.org/2001/XMLSchema" xmlns:p="http://schemas.microsoft.com/office/2006/metadata/properties" xmlns:ns1="http://schemas.microsoft.com/sharepoint/v3" xmlns:ns2="b05a4649-6c86-4a80-89d7-844e5855bc49" targetNamespace="http://schemas.microsoft.com/office/2006/metadata/properties" ma:root="true" ma:fieldsID="7f7fad7328e80e482ad5417741f06338" ns1:_="" ns2:_="">
    <xsd:import namespace="http://schemas.microsoft.com/sharepoint/v3"/>
    <xsd:import namespace="b05a4649-6c86-4a80-89d7-844e5855bc4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TaxCatchAl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  <xsd:element name="AverageRating" ma:index="13" nillable="true" ma:displayName="Rating (0-5)" ma:decimals="2" ma:description="Average value of all the ratings that have been submitted" ma:internalName="AverageRating" ma:readOnly="false" ma:percentage="FALSE">
      <xsd:simpleType>
        <xsd:restriction base="dms:Number"/>
      </xsd:simpleType>
    </xsd:element>
    <xsd:element name="RatingCount" ma:index="14" nillable="true" ma:displayName="Number of Ratings" ma:decimals="0" ma:description="Number of ratings submitted" ma:internalName="RatingCount" ma:readOnly="false" ma:percentage="FALSE">
      <xsd:simpleType>
        <xsd:restriction base="dms:Number"/>
      </xsd:simpleType>
    </xsd:element>
    <xsd:element name="RatedBy" ma:index="15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6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7" nillable="true" ma:displayName="Number of Likes" ma:internalName="LikesCount">
      <xsd:simpleType>
        <xsd:restriction base="dms:Unknown"/>
      </xsd:simpleType>
    </xsd:element>
    <xsd:element name="LikedBy" ma:index="18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a4649-6c86-4a80-89d7-844e5855bc4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TaxCatchAll" ma:index="19" nillable="true" ma:displayName="Taxonomy Catch All Column" ma:hidden="true" ma:list="{289e1058-29da-4644-9db1-d3a077eff35b}" ma:internalName="TaxCatchAll" ma:showField="CatchAllData" ma:web="b05a4649-6c86-4a80-89d7-844e5855b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74108-12D4-4439-ACF1-D6B3F5229B9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51B4F6B-593E-4BD9-A863-1CE6452C51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DC02C9-90E7-419D-A8DD-24941928860A}">
  <ds:schemaRefs>
    <ds:schemaRef ds:uri="http://purl.org/dc/elements/1.1/"/>
    <ds:schemaRef ds:uri="http://schemas.microsoft.com/office/2006/metadata/properties"/>
    <ds:schemaRef ds:uri="http://schemas.microsoft.com/sharepoint/v3"/>
    <ds:schemaRef ds:uri="b05a4649-6c86-4a80-89d7-844e5855bc4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8CDE16C-F456-4091-8188-8B0AB13BC7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05a4649-6c86-4a80-89d7-844e5855b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LM PPT template 012821</Template>
  <TotalTime>16259</TotalTime>
  <Words>235</Words>
  <Application>Microsoft Office PowerPoint</Application>
  <PresentationFormat>Widescreen</PresentationFormat>
  <Paragraphs>69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Microsoft JhengHei</vt:lpstr>
      <vt:lpstr>Arial</vt:lpstr>
      <vt:lpstr>Calibri</vt:lpstr>
      <vt:lpstr>Georgia</vt:lpstr>
      <vt:lpstr>Wingdings</vt:lpstr>
      <vt:lpstr>LM PPT template 012821</vt:lpstr>
      <vt:lpstr>DOE</vt:lpstr>
      <vt:lpstr>COMMITMENT TO LONG-TERM STEWARDSHIP: AN OVERVIEW OF SAFE AND SUSTAINABLE MANAGEMENT AND REUSE OF LEGACY SITES </vt:lpstr>
      <vt:lpstr>Growing Number of Sites</vt:lpstr>
      <vt:lpstr>Beneficial Reuse</vt:lpstr>
      <vt:lpstr>Mound OH Site</vt:lpstr>
      <vt:lpstr>Mound OH Site</vt:lpstr>
      <vt:lpstr>Stewardship and Disposition of Federal Property</vt:lpstr>
      <vt:lpstr>Preserving the Past Developing the Future – Fernald Ohio Site</vt:lpstr>
      <vt:lpstr>Liability Considerations </vt:lpstr>
      <vt:lpstr>Split Rock WY Site</vt:lpstr>
      <vt:lpstr>Uranium Lease Program – Burro Mines Reclamation</vt:lpstr>
      <vt:lpstr>Video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 Style Guide: PowerPoint Presentations</dc:title>
  <dc:creator>Stooksberry, Jay (CONTR)</dc:creator>
  <cp:lastModifiedBy>Sokolovich, Bud</cp:lastModifiedBy>
  <cp:revision>58</cp:revision>
  <dcterms:created xsi:type="dcterms:W3CDTF">2021-02-01T21:31:41Z</dcterms:created>
  <dcterms:modified xsi:type="dcterms:W3CDTF">2023-10-28T21:15:03Z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0x01010084148F4C02092C4D99CF8C287431FEED</vt:lpwstr>
  </property>
  <property fmtid="{D5CDD505-2E9C-101B-9397-08002B2CF9AE}" pid="3" name="_dlc_DocIdItemGuid">
    <vt:lpwstr>0d74019a-9467-4417-8c0f-a738ebbfcd35</vt:lpwstr>
  </property>
</Properties>
</file>