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65" r:id="rId2"/>
    <p:sldId id="299" r:id="rId3"/>
    <p:sldId id="298" r:id="rId4"/>
    <p:sldId id="310" r:id="rId5"/>
    <p:sldId id="301" r:id="rId6"/>
    <p:sldId id="304" r:id="rId7"/>
    <p:sldId id="300" r:id="rId8"/>
    <p:sldId id="306" r:id="rId9"/>
    <p:sldId id="311" r:id="rId10"/>
    <p:sldId id="307" r:id="rId11"/>
    <p:sldId id="302" r:id="rId12"/>
    <p:sldId id="266" r:id="rId13"/>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8" autoAdjust="0"/>
    <p:restoredTop sz="87920" autoAdjust="0"/>
  </p:normalViewPr>
  <p:slideViewPr>
    <p:cSldViewPr>
      <p:cViewPr varScale="1">
        <p:scale>
          <a:sx n="150" d="100"/>
          <a:sy n="150" d="100"/>
        </p:scale>
        <p:origin x="438"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04/10/2023</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‹N°›</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a:t>First: </a:t>
            </a:r>
            <a:r>
              <a:rPr lang="fr-FR" dirty="0" err="1"/>
              <a:t>present</a:t>
            </a:r>
            <a:r>
              <a:rPr lang="fr-FR" dirty="0"/>
              <a:t> the </a:t>
            </a:r>
            <a:r>
              <a:rPr lang="fr-FR" dirty="0" err="1"/>
              <a:t>project</a:t>
            </a:r>
            <a:r>
              <a:rPr lang="fr-FR" dirty="0"/>
              <a:t> and the first </a:t>
            </a:r>
            <a:r>
              <a:rPr lang="fr-FR" dirty="0" err="1"/>
              <a:t>steps</a:t>
            </a:r>
            <a:r>
              <a:rPr lang="fr-FR" dirty="0"/>
              <a:t> in </a:t>
            </a:r>
            <a:r>
              <a:rPr lang="fr-FR" dirty="0" err="1"/>
              <a:t>environment</a:t>
            </a:r>
            <a:r>
              <a:rPr lang="fr-FR" dirty="0"/>
              <a:t>, but more on the </a:t>
            </a:r>
            <a:r>
              <a:rPr lang="fr-FR" dirty="0" err="1"/>
              <a:t>safety</a:t>
            </a:r>
            <a:r>
              <a:rPr lang="fr-FR" dirty="0"/>
              <a:t> angle</a:t>
            </a:r>
          </a:p>
          <a:p>
            <a:pPr marL="0" indent="0">
              <a:buFontTx/>
              <a:buNone/>
            </a:pPr>
            <a:endParaRPr lang="fr-FR" dirty="0"/>
          </a:p>
          <a:p>
            <a:pPr marL="0" indent="0">
              <a:buFontTx/>
              <a:buNone/>
            </a:pPr>
            <a:r>
              <a:rPr lang="fr-FR" dirty="0"/>
              <a:t>A </a:t>
            </a:r>
            <a:r>
              <a:rPr lang="fr-FR" dirty="0" err="1"/>
              <a:t>project</a:t>
            </a:r>
            <a:r>
              <a:rPr lang="fr-FR" dirty="0"/>
              <a:t> </a:t>
            </a:r>
            <a:r>
              <a:rPr lang="fr-FR" dirty="0" err="1"/>
              <a:t>required</a:t>
            </a:r>
            <a:r>
              <a:rPr lang="fr-FR" dirty="0"/>
              <a:t> to </a:t>
            </a:r>
            <a:r>
              <a:rPr lang="fr-FR" dirty="0" err="1"/>
              <a:t>meet</a:t>
            </a:r>
            <a:r>
              <a:rPr lang="fr-FR" dirty="0"/>
              <a:t> radioactive </a:t>
            </a:r>
            <a:r>
              <a:rPr lang="fr-FR" dirty="0" err="1"/>
              <a:t>waste</a:t>
            </a:r>
            <a:r>
              <a:rPr lang="fr-FR" dirty="0"/>
              <a:t> </a:t>
            </a:r>
            <a:r>
              <a:rPr lang="fr-FR" dirty="0" err="1"/>
              <a:t>disposal</a:t>
            </a:r>
            <a:r>
              <a:rPr lang="fr-FR" dirty="0"/>
              <a:t> </a:t>
            </a:r>
            <a:r>
              <a:rPr lang="fr-FR" dirty="0" err="1"/>
              <a:t>needs</a:t>
            </a:r>
            <a:r>
              <a:rPr lang="fr-FR" dirty="0"/>
              <a:t>. No </a:t>
            </a:r>
            <a:r>
              <a:rPr lang="fr-FR" dirty="0" err="1"/>
              <a:t>disposal</a:t>
            </a:r>
            <a:r>
              <a:rPr lang="fr-FR" dirty="0"/>
              <a:t> for Long-</a:t>
            </a:r>
            <a:r>
              <a:rPr lang="fr-FR" dirty="0" err="1"/>
              <a:t>Lived</a:t>
            </a:r>
            <a:r>
              <a:rPr lang="fr-FR" dirty="0"/>
              <a:t> Low </a:t>
            </a:r>
            <a:r>
              <a:rPr lang="fr-FR" dirty="0" err="1"/>
              <a:t>Level</a:t>
            </a:r>
            <a:r>
              <a:rPr lang="fr-FR" dirty="0"/>
              <a:t> </a:t>
            </a:r>
            <a:r>
              <a:rPr lang="fr-FR" dirty="0" err="1"/>
              <a:t>waste</a:t>
            </a:r>
            <a:r>
              <a:rPr lang="fr-FR" dirty="0"/>
              <a:t>. And </a:t>
            </a:r>
            <a:r>
              <a:rPr lang="fr-FR" dirty="0" err="1"/>
              <a:t>required</a:t>
            </a:r>
            <a:r>
              <a:rPr lang="fr-FR" dirty="0"/>
              <a:t> by the </a:t>
            </a:r>
            <a:r>
              <a:rPr lang="fr-FR" dirty="0" err="1"/>
              <a:t>authorities</a:t>
            </a:r>
            <a:endParaRPr lang="fr-FR" dirty="0"/>
          </a:p>
          <a:p>
            <a:pPr marL="171450" indent="-171450">
              <a:buFontTx/>
              <a:buChar char="-"/>
            </a:pPr>
            <a:endParaRPr lang="fr-FR" dirty="0"/>
          </a:p>
          <a:p>
            <a:r>
              <a:rPr lang="fr-FR" dirty="0"/>
              <a:t>-A </a:t>
            </a:r>
            <a:r>
              <a:rPr lang="fr-FR" dirty="0" err="1"/>
              <a:t>review</a:t>
            </a:r>
            <a:r>
              <a:rPr lang="fr-FR" dirty="0"/>
              <a:t> on the national </a:t>
            </a:r>
            <a:r>
              <a:rPr lang="fr-FR" dirty="0" err="1"/>
              <a:t>territory</a:t>
            </a:r>
            <a:r>
              <a:rPr lang="fr-FR" dirty="0"/>
              <a:t> </a:t>
            </a:r>
            <a:r>
              <a:rPr lang="fr-FR" dirty="0" err="1"/>
              <a:t>crossing</a:t>
            </a:r>
            <a:r>
              <a:rPr lang="fr-FR" dirty="0"/>
              <a:t> </a:t>
            </a:r>
            <a:r>
              <a:rPr lang="fr-FR" dirty="0" err="1"/>
              <a:t>safety</a:t>
            </a:r>
            <a:r>
              <a:rPr lang="fr-FR" dirty="0"/>
              <a:t> and </a:t>
            </a:r>
            <a:r>
              <a:rPr lang="fr-FR" dirty="0" err="1"/>
              <a:t>environmental</a:t>
            </a:r>
            <a:r>
              <a:rPr lang="fr-FR" dirty="0"/>
              <a:t> </a:t>
            </a:r>
            <a:r>
              <a:rPr lang="fr-FR" dirty="0" err="1"/>
              <a:t>criterias</a:t>
            </a:r>
            <a:r>
              <a:rPr lang="fr-FR" dirty="0"/>
              <a:t>, </a:t>
            </a:r>
            <a:r>
              <a:rPr lang="fr-FR" dirty="0" err="1"/>
              <a:t>such</a:t>
            </a:r>
            <a:r>
              <a:rPr lang="fr-FR" dirty="0"/>
              <a:t> as </a:t>
            </a:r>
            <a:r>
              <a:rPr lang="fr-FR" dirty="0" err="1"/>
              <a:t>argillaceous</a:t>
            </a:r>
            <a:r>
              <a:rPr lang="fr-FR" dirty="0"/>
              <a:t> </a:t>
            </a:r>
            <a:r>
              <a:rPr lang="fr-FR" dirty="0" err="1"/>
              <a:t>depth</a:t>
            </a:r>
            <a:r>
              <a:rPr lang="fr-FR" dirty="0"/>
              <a:t> and </a:t>
            </a:r>
            <a:r>
              <a:rPr lang="fr-FR" dirty="0" err="1"/>
              <a:t>wide</a:t>
            </a:r>
            <a:r>
              <a:rPr lang="fr-FR" dirty="0"/>
              <a:t>, </a:t>
            </a:r>
            <a:r>
              <a:rPr lang="fr-FR" dirty="0" err="1"/>
              <a:t>early</a:t>
            </a:r>
            <a:r>
              <a:rPr lang="fr-FR" dirty="0"/>
              <a:t> exclusion of </a:t>
            </a:r>
            <a:r>
              <a:rPr lang="fr-FR" dirty="0" err="1"/>
              <a:t>environmental</a:t>
            </a:r>
            <a:r>
              <a:rPr lang="fr-FR" dirty="0"/>
              <a:t> </a:t>
            </a:r>
            <a:r>
              <a:rPr lang="fr-FR" dirty="0" err="1"/>
              <a:t>protected</a:t>
            </a:r>
            <a:r>
              <a:rPr lang="fr-FR" dirty="0"/>
              <a:t> </a:t>
            </a:r>
            <a:r>
              <a:rPr lang="fr-FR" dirty="0" err="1"/>
              <a:t>aeras</a:t>
            </a:r>
            <a:r>
              <a:rPr lang="fr-FR" dirty="0"/>
              <a:t> : </a:t>
            </a:r>
            <a:r>
              <a:rPr lang="fr-FR" b="1" dirty="0">
                <a:highlight>
                  <a:srgbClr val="FFFF00"/>
                </a:highlight>
              </a:rPr>
              <a:t>SOME EXAMPLES OF ENVT FACTORS</a:t>
            </a:r>
          </a:p>
          <a:p>
            <a:endParaRPr lang="fr-FR" dirty="0"/>
          </a:p>
          <a:p>
            <a:r>
              <a:rPr lang="en-US" dirty="0"/>
              <a:t>This study led to the identification of dozens of interesting sites</a:t>
            </a:r>
            <a:endParaRPr lang="fr-FR" dirty="0"/>
          </a:p>
          <a:p>
            <a:endParaRPr lang="fr-FR" dirty="0"/>
          </a:p>
          <a:p>
            <a:r>
              <a:rPr lang="fr-FR" dirty="0" err="1"/>
              <a:t>After</a:t>
            </a:r>
            <a:r>
              <a:rPr lang="fr-FR" dirty="0"/>
              <a:t> a call for applications, a </a:t>
            </a:r>
            <a:r>
              <a:rPr lang="fr-FR" dirty="0" err="1"/>
              <a:t>community</a:t>
            </a:r>
            <a:r>
              <a:rPr lang="fr-FR" dirty="0"/>
              <a:t> </a:t>
            </a:r>
            <a:r>
              <a:rPr lang="fr-FR" dirty="0" err="1"/>
              <a:t>volunteered</a:t>
            </a:r>
            <a:r>
              <a:rPr lang="fr-FR" dirty="0"/>
              <a:t> in the East of France, </a:t>
            </a:r>
            <a:r>
              <a:rPr lang="fr-FR" dirty="0" err="1"/>
              <a:t>closed</a:t>
            </a:r>
            <a:r>
              <a:rPr lang="fr-FR" dirty="0"/>
              <a:t> to </a:t>
            </a:r>
            <a:r>
              <a:rPr lang="fr-FR" dirty="0" err="1"/>
              <a:t>our</a:t>
            </a:r>
            <a:r>
              <a:rPr lang="fr-FR" dirty="0"/>
              <a:t> </a:t>
            </a:r>
            <a:r>
              <a:rPr lang="fr-FR" dirty="0" err="1"/>
              <a:t>Aube’s</a:t>
            </a:r>
            <a:r>
              <a:rPr lang="fr-FR" dirty="0"/>
              <a:t> </a:t>
            </a:r>
            <a:r>
              <a:rPr lang="fr-FR" dirty="0" err="1"/>
              <a:t>disposal</a:t>
            </a:r>
            <a:r>
              <a:rPr lang="fr-FR" dirty="0"/>
              <a:t> </a:t>
            </a:r>
            <a:r>
              <a:rPr lang="fr-FR" dirty="0" err="1"/>
              <a:t>facilities</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5750A1E1-C8D9-4447-9192-37BA973CD27A}" type="slidenum">
              <a:rPr lang="en-GB" smtClean="0"/>
              <a:t>2</a:t>
            </a:fld>
            <a:endParaRPr lang="en-GB"/>
          </a:p>
        </p:txBody>
      </p:sp>
    </p:spTree>
    <p:extLst>
      <p:ext uri="{BB962C8B-B14F-4D97-AF65-F5344CB8AC3E}">
        <p14:creationId xmlns:p14="http://schemas.microsoft.com/office/powerpoint/2010/main" val="400441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We</a:t>
            </a:r>
            <a:r>
              <a:rPr lang="fr-FR" dirty="0"/>
              <a:t> check how </a:t>
            </a:r>
            <a:r>
              <a:rPr lang="fr-FR" dirty="0" err="1"/>
              <a:t>this</a:t>
            </a:r>
            <a:r>
              <a:rPr lang="fr-FR" dirty="0"/>
              <a:t> </a:t>
            </a:r>
            <a:r>
              <a:rPr lang="fr-FR" dirty="0" err="1"/>
              <a:t>project</a:t>
            </a:r>
            <a:r>
              <a:rPr lang="fr-FR" dirty="0"/>
              <a:t> </a:t>
            </a:r>
            <a:r>
              <a:rPr lang="fr-FR" dirty="0" err="1"/>
              <a:t>contributes</a:t>
            </a:r>
            <a:r>
              <a:rPr lang="fr-FR" dirty="0"/>
              <a:t> to </a:t>
            </a:r>
            <a:r>
              <a:rPr lang="fr-FR" dirty="0" err="1"/>
              <a:t>sustainable</a:t>
            </a:r>
            <a:r>
              <a:rPr lang="fr-FR" dirty="0"/>
              <a:t> </a:t>
            </a:r>
            <a:r>
              <a:rPr lang="fr-FR" dirty="0" err="1"/>
              <a:t>development</a:t>
            </a:r>
            <a:r>
              <a:rPr lang="fr-FR" dirty="0"/>
              <a:t> goals</a:t>
            </a:r>
          </a:p>
        </p:txBody>
      </p:sp>
      <p:sp>
        <p:nvSpPr>
          <p:cNvPr id="4" name="Espace réservé du numéro de diapositive 3"/>
          <p:cNvSpPr>
            <a:spLocks noGrp="1"/>
          </p:cNvSpPr>
          <p:nvPr>
            <p:ph type="sldNum" sz="quarter" idx="5"/>
          </p:nvPr>
        </p:nvSpPr>
        <p:spPr/>
        <p:txBody>
          <a:bodyPr/>
          <a:lstStyle/>
          <a:p>
            <a:fld id="{5750A1E1-C8D9-4447-9192-37BA973CD27A}" type="slidenum">
              <a:rPr lang="en-GB" smtClean="0"/>
              <a:t>11</a:t>
            </a:fld>
            <a:endParaRPr lang="en-GB"/>
          </a:p>
        </p:txBody>
      </p:sp>
    </p:spTree>
    <p:extLst>
      <p:ext uri="{BB962C8B-B14F-4D97-AF65-F5344CB8AC3E}">
        <p14:creationId xmlns:p14="http://schemas.microsoft.com/office/powerpoint/2010/main" val="312135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Datas are </a:t>
            </a:r>
            <a:r>
              <a:rPr lang="fr-FR" dirty="0" err="1"/>
              <a:t>needed</a:t>
            </a:r>
            <a:r>
              <a:rPr lang="fr-FR" dirty="0"/>
              <a:t> to </a:t>
            </a:r>
            <a:r>
              <a:rPr lang="fr-FR" dirty="0" err="1"/>
              <a:t>be</a:t>
            </a:r>
            <a:r>
              <a:rPr lang="fr-FR" dirty="0"/>
              <a:t> able to </a:t>
            </a:r>
            <a:r>
              <a:rPr lang="fr-FR" dirty="0" err="1"/>
              <a:t>conduce</a:t>
            </a:r>
            <a:r>
              <a:rPr lang="fr-FR" dirty="0"/>
              <a:t> </a:t>
            </a:r>
            <a:r>
              <a:rPr lang="fr-FR" dirty="0" err="1"/>
              <a:t>environmental</a:t>
            </a:r>
            <a:r>
              <a:rPr lang="fr-FR" dirty="0"/>
              <a:t> </a:t>
            </a:r>
            <a:r>
              <a:rPr lang="fr-FR" dirty="0" err="1"/>
              <a:t>studies</a:t>
            </a:r>
            <a:r>
              <a:rPr lang="fr-FR" dirty="0"/>
              <a:t> as </a:t>
            </a:r>
            <a:r>
              <a:rPr lang="fr-FR" dirty="0" err="1"/>
              <a:t>we</a:t>
            </a:r>
            <a:r>
              <a:rPr lang="fr-FR" dirty="0"/>
              <a:t> </a:t>
            </a:r>
            <a:r>
              <a:rPr lang="fr-FR" dirty="0" err="1"/>
              <a:t>will</a:t>
            </a:r>
            <a:r>
              <a:rPr lang="fr-FR" dirty="0"/>
              <a:t> </a:t>
            </a:r>
            <a:r>
              <a:rPr lang="fr-FR" dirty="0" err="1"/>
              <a:t>see</a:t>
            </a:r>
            <a:r>
              <a:rPr lang="fr-FR" dirty="0"/>
              <a:t> for the </a:t>
            </a:r>
            <a:r>
              <a:rPr lang="fr-FR" dirty="0" err="1"/>
              <a:t>landscape’s</a:t>
            </a:r>
            <a:r>
              <a:rPr lang="fr-FR" dirty="0"/>
              <a:t> </a:t>
            </a:r>
            <a:r>
              <a:rPr lang="fr-FR" dirty="0" err="1"/>
              <a:t>study</a:t>
            </a:r>
            <a:endParaRPr lang="fr-FR" dirty="0"/>
          </a:p>
          <a:p>
            <a:endParaRPr lang="fr-FR" dirty="0"/>
          </a:p>
          <a:p>
            <a:pPr marL="0" indent="0">
              <a:buNone/>
            </a:pPr>
            <a:r>
              <a:rPr lang="fr-FR" dirty="0"/>
              <a:t>A </a:t>
            </a:r>
            <a:r>
              <a:rPr lang="en-US" dirty="0"/>
              <a:t>collaborative work between facility’s design, safety and environmental teams:</a:t>
            </a:r>
          </a:p>
          <a:p>
            <a:r>
              <a:rPr lang="en-US" dirty="0"/>
              <a:t>To compare construction’s techniques </a:t>
            </a:r>
          </a:p>
          <a:p>
            <a:r>
              <a:rPr lang="en-US" dirty="0"/>
              <a:t>To define the implementation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a:t>
            </a:r>
            <a:r>
              <a:rPr lang="fr-FR" dirty="0" err="1"/>
              <a:t>sample</a:t>
            </a:r>
            <a:r>
              <a:rPr lang="fr-FR" dirty="0"/>
              <a:t> of </a:t>
            </a:r>
            <a:r>
              <a:rPr lang="fr-FR" dirty="0" err="1"/>
              <a:t>what</a:t>
            </a:r>
            <a:r>
              <a:rPr lang="fr-FR" dirty="0"/>
              <a:t> </a:t>
            </a:r>
            <a:r>
              <a:rPr lang="fr-FR" dirty="0" err="1"/>
              <a:t>we</a:t>
            </a:r>
            <a:r>
              <a:rPr lang="fr-FR" dirty="0"/>
              <a:t> have </a:t>
            </a:r>
            <a:r>
              <a:rPr lang="fr-FR" dirty="0" err="1"/>
              <a:t>done</a:t>
            </a:r>
            <a:r>
              <a:rPr lang="fr-FR" dirty="0"/>
              <a:t>: 2 </a:t>
            </a:r>
            <a:r>
              <a:rPr lang="fr-FR" dirty="0" err="1"/>
              <a:t>factors</a:t>
            </a:r>
            <a:r>
              <a:rPr lang="fr-FR" dirty="0"/>
              <a:t>: </a:t>
            </a:r>
            <a:r>
              <a:rPr lang="fr-FR" dirty="0" err="1"/>
              <a:t>biodiversity</a:t>
            </a:r>
            <a:r>
              <a:rPr lang="fr-FR" dirty="0"/>
              <a:t> and </a:t>
            </a:r>
            <a:r>
              <a:rPr lang="fr-FR" dirty="0" err="1"/>
              <a:t>landscape</a:t>
            </a:r>
            <a:endParaRPr lang="fr-FR" dirty="0"/>
          </a:p>
          <a:p>
            <a:endParaRPr lang="en-US" dirty="0"/>
          </a:p>
          <a:p>
            <a:endParaRPr lang="fr-FR" dirty="0"/>
          </a:p>
        </p:txBody>
      </p:sp>
      <p:sp>
        <p:nvSpPr>
          <p:cNvPr id="4" name="Espace réservé du numéro de diapositive 3"/>
          <p:cNvSpPr>
            <a:spLocks noGrp="1"/>
          </p:cNvSpPr>
          <p:nvPr>
            <p:ph type="sldNum" sz="quarter" idx="5"/>
          </p:nvPr>
        </p:nvSpPr>
        <p:spPr/>
        <p:txBody>
          <a:bodyPr/>
          <a:lstStyle/>
          <a:p>
            <a:fld id="{5750A1E1-C8D9-4447-9192-37BA973CD27A}" type="slidenum">
              <a:rPr lang="en-GB" smtClean="0"/>
              <a:t>3</a:t>
            </a:fld>
            <a:endParaRPr lang="en-GB"/>
          </a:p>
        </p:txBody>
      </p:sp>
    </p:spTree>
    <p:extLst>
      <p:ext uri="{BB962C8B-B14F-4D97-AF65-F5344CB8AC3E}">
        <p14:creationId xmlns:p14="http://schemas.microsoft.com/office/powerpoint/2010/main" val="159901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solidFill>
                  <a:srgbClr val="FF0000"/>
                </a:solidFill>
              </a:rPr>
              <a:t>Avoidance</a:t>
            </a:r>
            <a:r>
              <a:rPr lang="en-US" sz="1200" dirty="0"/>
              <a:t>: an avoidance measure modifies a project to remove a negative or indirect impact that the project would cause.</a:t>
            </a:r>
          </a:p>
          <a:p>
            <a:endParaRPr lang="en-US" sz="1200" dirty="0"/>
          </a:p>
          <a:p>
            <a:r>
              <a:rPr lang="en-US" sz="1200" dirty="0">
                <a:solidFill>
                  <a:schemeClr val="tx2">
                    <a:lumMod val="60000"/>
                    <a:lumOff val="40000"/>
                  </a:schemeClr>
                </a:solidFill>
              </a:rPr>
              <a:t>Reduce</a:t>
            </a:r>
            <a:r>
              <a:rPr lang="en-US" sz="1200" dirty="0"/>
              <a:t>: a reduction measure aims to reduce as far as possible the duration, intensity and/or extent of impacts of a project that could not be avoided.</a:t>
            </a:r>
          </a:p>
          <a:p>
            <a:endParaRPr lang="en-US" sz="1200" dirty="0"/>
          </a:p>
          <a:p>
            <a:r>
              <a:rPr lang="en-US" sz="1200" dirty="0">
                <a:solidFill>
                  <a:schemeClr val="accent1"/>
                </a:solidFill>
              </a:rPr>
              <a:t>Compensate</a:t>
            </a:r>
            <a:r>
              <a:rPr lang="en-US" sz="1200" dirty="0"/>
              <a:t>: the purpose of a compensation measure is to provide at least an equivalent counterpart to the significant direct or indirect negative effects of the project that could not be avoided or reduced</a:t>
            </a:r>
          </a:p>
          <a:p>
            <a:endParaRPr lang="fr-FR" dirty="0"/>
          </a:p>
        </p:txBody>
      </p:sp>
      <p:sp>
        <p:nvSpPr>
          <p:cNvPr id="4" name="Espace réservé du numéro de diapositive 3"/>
          <p:cNvSpPr>
            <a:spLocks noGrp="1"/>
          </p:cNvSpPr>
          <p:nvPr>
            <p:ph type="sldNum" sz="quarter" idx="5"/>
          </p:nvPr>
        </p:nvSpPr>
        <p:spPr/>
        <p:txBody>
          <a:bodyPr/>
          <a:lstStyle/>
          <a:p>
            <a:fld id="{5750A1E1-C8D9-4447-9192-37BA973CD27A}" type="slidenum">
              <a:rPr lang="en-GB" smtClean="0"/>
              <a:t>4</a:t>
            </a:fld>
            <a:endParaRPr lang="en-GB"/>
          </a:p>
        </p:txBody>
      </p:sp>
    </p:spTree>
    <p:extLst>
      <p:ext uri="{BB962C8B-B14F-4D97-AF65-F5344CB8AC3E}">
        <p14:creationId xmlns:p14="http://schemas.microsoft.com/office/powerpoint/2010/main" val="2591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750A1E1-C8D9-4447-9192-37BA973CD27A}" type="slidenum">
              <a:rPr lang="en-GB" smtClean="0"/>
              <a:t>5</a:t>
            </a:fld>
            <a:endParaRPr lang="en-GB"/>
          </a:p>
        </p:txBody>
      </p:sp>
    </p:spTree>
    <p:extLst>
      <p:ext uri="{BB962C8B-B14F-4D97-AF65-F5344CB8AC3E}">
        <p14:creationId xmlns:p14="http://schemas.microsoft.com/office/powerpoint/2010/main" val="147239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750A1E1-C8D9-4447-9192-37BA973CD27A}" type="slidenum">
              <a:rPr lang="en-GB" smtClean="0"/>
              <a:t>6</a:t>
            </a:fld>
            <a:endParaRPr lang="en-GB"/>
          </a:p>
        </p:txBody>
      </p:sp>
    </p:spTree>
    <p:extLst>
      <p:ext uri="{BB962C8B-B14F-4D97-AF65-F5344CB8AC3E}">
        <p14:creationId xmlns:p14="http://schemas.microsoft.com/office/powerpoint/2010/main" val="372424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Talk about the impact </a:t>
            </a:r>
            <a:r>
              <a:rPr lang="fr-FR" dirty="0" err="1"/>
              <a:t>assessment</a:t>
            </a:r>
            <a:r>
              <a:rPr lang="fr-FR" dirty="0"/>
              <a:t> on </a:t>
            </a:r>
            <a:r>
              <a:rPr lang="fr-FR" dirty="0" err="1"/>
              <a:t>wild</a:t>
            </a:r>
            <a:r>
              <a:rPr lang="fr-FR" dirty="0"/>
              <a:t> </a:t>
            </a:r>
            <a:r>
              <a:rPr lang="fr-FR" dirty="0" err="1"/>
              <a:t>fauna</a:t>
            </a:r>
            <a:r>
              <a:rPr lang="fr-FR" dirty="0"/>
              <a:t> and flora </a:t>
            </a:r>
            <a:r>
              <a:rPr lang="fr-FR" dirty="0" err="1"/>
              <a:t>related</a:t>
            </a:r>
            <a:r>
              <a:rPr lang="fr-FR" dirty="0"/>
              <a:t> to the </a:t>
            </a:r>
            <a:r>
              <a:rPr lang="fr-FR" dirty="0" err="1"/>
              <a:t>chemical</a:t>
            </a:r>
            <a:r>
              <a:rPr lang="fr-FR" dirty="0"/>
              <a:t> and radioactive releases</a:t>
            </a:r>
          </a:p>
          <a:p>
            <a:endParaRPr lang="fr-FR" dirty="0"/>
          </a:p>
        </p:txBody>
      </p:sp>
      <p:sp>
        <p:nvSpPr>
          <p:cNvPr id="4" name="Espace réservé du numéro de diapositive 3"/>
          <p:cNvSpPr>
            <a:spLocks noGrp="1"/>
          </p:cNvSpPr>
          <p:nvPr>
            <p:ph type="sldNum" sz="quarter" idx="5"/>
          </p:nvPr>
        </p:nvSpPr>
        <p:spPr/>
        <p:txBody>
          <a:bodyPr/>
          <a:lstStyle/>
          <a:p>
            <a:fld id="{5750A1E1-C8D9-4447-9192-37BA973CD27A}" type="slidenum">
              <a:rPr lang="en-GB" smtClean="0"/>
              <a:t>7</a:t>
            </a:fld>
            <a:endParaRPr lang="en-GB"/>
          </a:p>
        </p:txBody>
      </p:sp>
    </p:spTree>
    <p:extLst>
      <p:ext uri="{BB962C8B-B14F-4D97-AF65-F5344CB8AC3E}">
        <p14:creationId xmlns:p14="http://schemas.microsoft.com/office/powerpoint/2010/main" val="178257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b="0" i="0" u="none" strike="noStrike" baseline="0" dirty="0">
              <a:solidFill>
                <a:srgbClr val="FF0000"/>
              </a:solidFill>
              <a:latin typeface="Arial" panose="020B0604020202020204" pitchFamily="34" charset="0"/>
            </a:endParaRPr>
          </a:p>
          <a:p>
            <a:pPr lvl="0"/>
            <a:r>
              <a:rPr lang="fr-FR" sz="1200" dirty="0" err="1"/>
              <a:t>Here</a:t>
            </a:r>
            <a:r>
              <a:rPr lang="fr-FR" sz="1200" dirty="0"/>
              <a:t>, the </a:t>
            </a:r>
            <a:r>
              <a:rPr lang="fr-FR" sz="1200" dirty="0" err="1"/>
              <a:t>stakes</a:t>
            </a:r>
            <a:r>
              <a:rPr lang="fr-FR" sz="1200" dirty="0"/>
              <a:t> are at the </a:t>
            </a:r>
            <a:r>
              <a:rPr lang="fr-FR" sz="1200" dirty="0" err="1"/>
              <a:t>level</a:t>
            </a:r>
            <a:r>
              <a:rPr lang="fr-FR" sz="1200" dirty="0"/>
              <a:t> of the </a:t>
            </a:r>
            <a:r>
              <a:rPr lang="fr-FR" sz="1200" dirty="0" err="1"/>
              <a:t>woodlands</a:t>
            </a:r>
            <a:r>
              <a:rPr lang="fr-FR" sz="1200" dirty="0"/>
              <a:t>; the ponds and </a:t>
            </a:r>
            <a:r>
              <a:rPr lang="fr-FR" sz="1200" dirty="0" err="1"/>
              <a:t>surroundings</a:t>
            </a:r>
            <a:r>
              <a:rPr lang="fr-FR" sz="1200" dirty="0"/>
              <a:t>, in </a:t>
            </a:r>
            <a:r>
              <a:rPr lang="fr-FR" sz="1200" dirty="0" err="1"/>
              <a:t>particular</a:t>
            </a:r>
            <a:r>
              <a:rPr lang="fr-FR" sz="1200" dirty="0"/>
              <a:t> the ZNIEFF 1 </a:t>
            </a:r>
            <a:r>
              <a:rPr lang="fr-FR" sz="1200" dirty="0" err="1"/>
              <a:t>around</a:t>
            </a:r>
            <a:r>
              <a:rPr lang="fr-FR" sz="1200" dirty="0"/>
              <a:t> the pond of </a:t>
            </a:r>
            <a:r>
              <a:rPr lang="fr-FR" sz="1200" dirty="0" err="1"/>
              <a:t>Verdat</a:t>
            </a:r>
            <a:r>
              <a:rPr lang="fr-FR" sz="1200" dirty="0"/>
              <a:t>; </a:t>
            </a:r>
            <a:r>
              <a:rPr lang="fr-FR" sz="1200" dirty="0" err="1"/>
              <a:t>along</a:t>
            </a:r>
            <a:r>
              <a:rPr lang="fr-FR" sz="1200" dirty="0"/>
              <a:t> the major </a:t>
            </a:r>
            <a:r>
              <a:rPr lang="fr-FR" sz="1200" dirty="0" err="1"/>
              <a:t>bed</a:t>
            </a:r>
            <a:r>
              <a:rPr lang="fr-FR" sz="1200" dirty="0"/>
              <a:t> of the </a:t>
            </a:r>
            <a:r>
              <a:rPr lang="fr-FR" sz="1200" dirty="0" err="1"/>
              <a:t>watercourse</a:t>
            </a:r>
            <a:r>
              <a:rPr lang="fr-FR" sz="1200" dirty="0"/>
              <a:t>.</a:t>
            </a:r>
          </a:p>
          <a:p>
            <a:pPr lvl="0"/>
            <a:r>
              <a:rPr lang="fr-FR" sz="1200" dirty="0"/>
              <a:t>In </a:t>
            </a:r>
            <a:r>
              <a:rPr lang="fr-FR" sz="1200" dirty="0" err="1"/>
              <a:t>red</a:t>
            </a:r>
            <a:r>
              <a:rPr lang="fr-FR" sz="1200" dirty="0"/>
              <a:t>, a Natura 2000 site.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By the </a:t>
            </a:r>
            <a:r>
              <a:rPr lang="fr-FR" dirty="0" err="1"/>
              <a:t>way</a:t>
            </a:r>
            <a:r>
              <a:rPr lang="fr-FR" dirty="0"/>
              <a:t>, </a:t>
            </a:r>
            <a:r>
              <a:rPr lang="fr-FR" dirty="0" err="1"/>
              <a:t>you</a:t>
            </a:r>
            <a:r>
              <a:rPr lang="fr-FR" dirty="0"/>
              <a:t> can </a:t>
            </a:r>
            <a:r>
              <a:rPr lang="fr-FR" dirty="0" err="1"/>
              <a:t>see</a:t>
            </a:r>
            <a:r>
              <a:rPr lang="fr-FR" dirty="0"/>
              <a:t> on the right </a:t>
            </a:r>
            <a:r>
              <a:rPr lang="fr-FR" dirty="0" err="1"/>
              <a:t>below</a:t>
            </a:r>
            <a:r>
              <a:rPr lang="fr-FR" dirty="0"/>
              <a:t> </a:t>
            </a:r>
            <a:r>
              <a:rPr lang="fr-FR" dirty="0" err="1"/>
              <a:t>side</a:t>
            </a:r>
            <a:r>
              <a:rPr lang="fr-FR" dirty="0"/>
              <a:t>, the </a:t>
            </a:r>
            <a:r>
              <a:rPr lang="fr-FR" sz="1200" b="0" i="0" u="none" strike="noStrike" baseline="0" dirty="0">
                <a:solidFill>
                  <a:srgbClr val="FF0000"/>
                </a:solidFill>
                <a:latin typeface="Arial" panose="020B0604020202020204" pitchFamily="34" charset="0"/>
              </a:rPr>
              <a:t>Aube </a:t>
            </a:r>
            <a:r>
              <a:rPr lang="fr-FR" sz="1200" b="0" i="0" u="none" strike="noStrike" baseline="0" dirty="0" err="1">
                <a:solidFill>
                  <a:srgbClr val="FF0000"/>
                </a:solidFill>
                <a:latin typeface="Arial" panose="020B0604020202020204" pitchFamily="34" charset="0"/>
              </a:rPr>
              <a:t>disposal</a:t>
            </a:r>
            <a:r>
              <a:rPr lang="fr-FR" sz="1200" b="0" i="0" u="none" strike="noStrike" baseline="0" dirty="0">
                <a:solidFill>
                  <a:srgbClr val="FF0000"/>
                </a:solidFill>
                <a:latin typeface="Arial" panose="020B0604020202020204" pitchFamily="34" charset="0"/>
              </a:rPr>
              <a:t> </a:t>
            </a:r>
            <a:r>
              <a:rPr lang="fr-FR" sz="1200" b="0" i="0" u="none" strike="noStrike" baseline="0" dirty="0" err="1">
                <a:solidFill>
                  <a:srgbClr val="FF0000"/>
                </a:solidFill>
                <a:latin typeface="Arial" panose="020B0604020202020204" pitchFamily="34" charset="0"/>
              </a:rPr>
              <a:t>facility</a:t>
            </a:r>
            <a:r>
              <a:rPr lang="fr-FR" sz="1200" b="0" i="0" u="none" strike="noStrike" baseline="0" dirty="0">
                <a:solidFill>
                  <a:srgbClr val="FF0000"/>
                </a:solidFill>
                <a:latin typeface="Arial" panose="020B0604020202020204" pitchFamily="34" charset="0"/>
              </a:rPr>
              <a:t>. It enables us to have an </a:t>
            </a:r>
            <a:r>
              <a:rPr lang="fr-FR" sz="1200" b="0" i="0" u="none" strike="noStrike" baseline="0" dirty="0" err="1">
                <a:solidFill>
                  <a:srgbClr val="FF0000"/>
                </a:solidFill>
                <a:latin typeface="Arial" panose="020B0604020202020204" pitchFamily="34" charset="0"/>
              </a:rPr>
              <a:t>idea</a:t>
            </a:r>
            <a:r>
              <a:rPr lang="fr-FR" sz="1200" b="0" i="0" u="none" strike="noStrike" baseline="0" dirty="0">
                <a:solidFill>
                  <a:srgbClr val="FF0000"/>
                </a:solidFill>
                <a:latin typeface="Arial" panose="020B0604020202020204" pitchFamily="34" charset="0"/>
              </a:rPr>
              <a:t> of the </a:t>
            </a:r>
            <a:r>
              <a:rPr lang="fr-FR" sz="1200" b="0" i="0" u="none" strike="noStrike" baseline="0" dirty="0" err="1">
                <a:solidFill>
                  <a:srgbClr val="FF0000"/>
                </a:solidFill>
                <a:latin typeface="Arial" panose="020B0604020202020204" pitchFamily="34" charset="0"/>
              </a:rPr>
              <a:t>extent</a:t>
            </a:r>
            <a:r>
              <a:rPr lang="fr-FR" sz="1200" b="0" i="0" u="none" strike="noStrike" baseline="0" dirty="0">
                <a:solidFill>
                  <a:srgbClr val="FF0000"/>
                </a:solidFill>
                <a:latin typeface="Arial" panose="020B0604020202020204" pitchFamily="34" charset="0"/>
              </a:rPr>
              <a:t> of a future LLLL </a:t>
            </a:r>
            <a:r>
              <a:rPr lang="fr-FR" sz="1200" b="0" i="0" u="none" strike="noStrike" baseline="0" dirty="0" err="1">
                <a:solidFill>
                  <a:srgbClr val="FF0000"/>
                </a:solidFill>
                <a:latin typeface="Arial" panose="020B0604020202020204" pitchFamily="34" charset="0"/>
              </a:rPr>
              <a:t>waste</a:t>
            </a:r>
            <a:r>
              <a:rPr lang="fr-FR" sz="1200" b="0" i="0" u="none" strike="noStrike" baseline="0" dirty="0">
                <a:solidFill>
                  <a:srgbClr val="FF0000"/>
                </a:solidFill>
                <a:latin typeface="Arial" panose="020B0604020202020204" pitchFamily="34" charset="0"/>
              </a:rPr>
              <a:t> </a:t>
            </a:r>
            <a:r>
              <a:rPr lang="fr-FR" sz="1200" b="0" i="0" u="none" strike="noStrike" baseline="0" dirty="0" err="1">
                <a:solidFill>
                  <a:srgbClr val="FF0000"/>
                </a:solidFill>
                <a:latin typeface="Arial" panose="020B0604020202020204" pitchFamily="34" charset="0"/>
              </a:rPr>
              <a:t>disposal</a:t>
            </a:r>
            <a:endParaRPr lang="fr-FR" sz="1200" b="0" i="0" u="none" strike="noStrike" baseline="0" dirty="0">
              <a:solidFill>
                <a:srgbClr val="FF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baseline="0" dirty="0">
              <a:solidFill>
                <a:srgbClr val="FF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The </a:t>
            </a:r>
            <a:r>
              <a:rPr lang="fr-FR" dirty="0" err="1"/>
              <a:t>landscape</a:t>
            </a:r>
            <a:r>
              <a:rPr lang="fr-FR" dirty="0"/>
              <a:t> and </a:t>
            </a:r>
            <a:r>
              <a:rPr lang="fr-FR" dirty="0" err="1"/>
              <a:t>biodiversity</a:t>
            </a:r>
            <a:r>
              <a:rPr lang="fr-FR" dirty="0"/>
              <a:t> </a:t>
            </a:r>
            <a:r>
              <a:rPr lang="fr-FR" dirty="0" err="1"/>
              <a:t>stakes</a:t>
            </a:r>
            <a:r>
              <a:rPr lang="fr-FR" dirty="0"/>
              <a:t> lead to 2 opposite </a:t>
            </a:r>
            <a:r>
              <a:rPr lang="fr-FR" dirty="0" err="1"/>
              <a:t>recommendations</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baseline="0" dirty="0">
              <a:solidFill>
                <a:srgbClr val="FF0000"/>
              </a:solidFill>
              <a:latin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5750A1E1-C8D9-4447-9192-37BA973CD27A}" type="slidenum">
              <a:rPr lang="en-GB" smtClean="0"/>
              <a:t>8</a:t>
            </a:fld>
            <a:endParaRPr lang="en-GB"/>
          </a:p>
        </p:txBody>
      </p:sp>
    </p:spTree>
    <p:extLst>
      <p:ext uri="{BB962C8B-B14F-4D97-AF65-F5344CB8AC3E}">
        <p14:creationId xmlns:p14="http://schemas.microsoft.com/office/powerpoint/2010/main" val="236797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Iterative</a:t>
            </a:r>
            <a:r>
              <a:rPr lang="fr-FR" dirty="0"/>
              <a:t> </a:t>
            </a:r>
            <a:r>
              <a:rPr lang="fr-FR" dirty="0" err="1"/>
              <a:t>approcach</a:t>
            </a:r>
            <a:r>
              <a:rPr lang="fr-FR" dirty="0"/>
              <a:t>:</a:t>
            </a:r>
          </a:p>
          <a:p>
            <a:pPr>
              <a:lnSpc>
                <a:spcPct val="110000"/>
              </a:lnSpc>
            </a:pPr>
            <a:r>
              <a:rPr lang="fr-FR" dirty="0" err="1"/>
              <a:t>Environmental</a:t>
            </a:r>
            <a:r>
              <a:rPr lang="fr-FR" dirty="0"/>
              <a:t> </a:t>
            </a:r>
            <a:r>
              <a:rPr lang="fr-FR" dirty="0" err="1"/>
              <a:t>studies</a:t>
            </a:r>
            <a:r>
              <a:rPr lang="fr-FR" dirty="0"/>
              <a:t> start </a:t>
            </a:r>
            <a:r>
              <a:rPr lang="fr-FR" dirty="0" err="1"/>
              <a:t>before</a:t>
            </a:r>
            <a:r>
              <a:rPr lang="fr-FR" dirty="0"/>
              <a:t> design </a:t>
            </a:r>
            <a:r>
              <a:rPr lang="fr-FR" dirty="0" err="1"/>
              <a:t>studies</a:t>
            </a:r>
            <a:r>
              <a:rPr lang="fr-FR" dirty="0"/>
              <a:t> </a:t>
            </a:r>
            <a:r>
              <a:rPr lang="fr-FR" dirty="0" err="1"/>
              <a:t>because</a:t>
            </a:r>
            <a:r>
              <a:rPr lang="fr-FR" dirty="0"/>
              <a:t> </a:t>
            </a:r>
            <a:r>
              <a:rPr lang="fr-FR" dirty="0" err="1"/>
              <a:t>environmental</a:t>
            </a:r>
            <a:r>
              <a:rPr lang="fr-FR" dirty="0"/>
              <a:t> issues are </a:t>
            </a:r>
            <a:r>
              <a:rPr lang="fr-FR" dirty="0" err="1"/>
              <a:t>necessary</a:t>
            </a:r>
            <a:r>
              <a:rPr lang="fr-FR" dirty="0"/>
              <a:t> information for design </a:t>
            </a:r>
            <a:r>
              <a:rPr lang="fr-FR" dirty="0" err="1"/>
              <a:t>studies</a:t>
            </a:r>
            <a:r>
              <a:rPr lang="fr-FR" dirty="0"/>
              <a:t>: basis for </a:t>
            </a:r>
            <a:r>
              <a:rPr lang="fr-FR" dirty="0" err="1"/>
              <a:t>avoidance</a:t>
            </a:r>
            <a:endParaRPr lang="fr-FR" dirty="0"/>
          </a:p>
          <a:p>
            <a:pPr>
              <a:lnSpc>
                <a:spcPct val="110000"/>
              </a:lnSpc>
            </a:pPr>
            <a:endParaRPr lang="fr-FR" dirty="0"/>
          </a:p>
          <a:p>
            <a:pPr>
              <a:lnSpc>
                <a:spcPct val="110000"/>
              </a:lnSpc>
            </a:pPr>
            <a:r>
              <a:rPr lang="fr-FR" dirty="0"/>
              <a:t>The </a:t>
            </a:r>
            <a:r>
              <a:rPr lang="fr-FR" dirty="0" err="1"/>
              <a:t>environmental</a:t>
            </a:r>
            <a:r>
              <a:rPr lang="fr-FR" dirty="0"/>
              <a:t> </a:t>
            </a:r>
            <a:r>
              <a:rPr lang="fr-FR" dirty="0" err="1"/>
              <a:t>studies</a:t>
            </a:r>
            <a:r>
              <a:rPr lang="fr-FR" dirty="0"/>
              <a:t> and the drafting of the impact </a:t>
            </a:r>
            <a:r>
              <a:rPr lang="fr-FR" dirty="0" err="1"/>
              <a:t>study</a:t>
            </a:r>
            <a:r>
              <a:rPr lang="fr-FR" dirty="0"/>
              <a:t> are </a:t>
            </a:r>
            <a:r>
              <a:rPr lang="fr-FR" dirty="0" err="1"/>
              <a:t>carried</a:t>
            </a:r>
            <a:r>
              <a:rPr lang="fr-FR" dirty="0"/>
              <a:t> out in </a:t>
            </a:r>
            <a:r>
              <a:rPr lang="fr-FR" dirty="0" err="1"/>
              <a:t>parallel</a:t>
            </a:r>
            <a:r>
              <a:rPr lang="fr-FR" dirty="0"/>
              <a:t> </a:t>
            </a:r>
            <a:r>
              <a:rPr lang="fr-FR" dirty="0" err="1"/>
              <a:t>with</a:t>
            </a:r>
            <a:r>
              <a:rPr lang="fr-FR" dirty="0"/>
              <a:t> the design </a:t>
            </a:r>
            <a:r>
              <a:rPr lang="fr-FR" dirty="0" err="1"/>
              <a:t>studies</a:t>
            </a:r>
            <a:r>
              <a:rPr lang="fr-FR" dirty="0"/>
              <a:t> in </a:t>
            </a:r>
            <a:r>
              <a:rPr lang="fr-FR" dirty="0" err="1"/>
              <a:t>order</a:t>
            </a:r>
            <a:r>
              <a:rPr lang="fr-FR" dirty="0"/>
              <a:t> to : </a:t>
            </a:r>
          </a:p>
          <a:p>
            <a:pPr lvl="1">
              <a:lnSpc>
                <a:spcPct val="110000"/>
              </a:lnSpc>
            </a:pPr>
            <a:r>
              <a:rPr lang="fr-FR" dirty="0" err="1"/>
              <a:t>Analyze</a:t>
            </a:r>
            <a:r>
              <a:rPr lang="fr-FR" dirty="0"/>
              <a:t> the </a:t>
            </a:r>
            <a:r>
              <a:rPr lang="fr-FR" dirty="0" err="1"/>
              <a:t>environmental</a:t>
            </a:r>
            <a:r>
              <a:rPr lang="fr-FR" dirty="0"/>
              <a:t> impact of the design solutions </a:t>
            </a:r>
            <a:r>
              <a:rPr lang="fr-FR" dirty="0" err="1"/>
              <a:t>considered</a:t>
            </a:r>
            <a:r>
              <a:rPr lang="fr-FR" dirty="0"/>
              <a:t> and </a:t>
            </a:r>
            <a:r>
              <a:rPr lang="fr-FR" dirty="0" err="1"/>
              <a:t>participate</a:t>
            </a:r>
            <a:r>
              <a:rPr lang="fr-FR" dirty="0"/>
              <a:t> in the </a:t>
            </a:r>
            <a:r>
              <a:rPr lang="fr-FR" dirty="0" err="1"/>
              <a:t>development</a:t>
            </a:r>
            <a:r>
              <a:rPr lang="fr-FR" dirty="0"/>
              <a:t> of the </a:t>
            </a:r>
            <a:r>
              <a:rPr lang="fr-FR" dirty="0" err="1"/>
              <a:t>chosen</a:t>
            </a:r>
            <a:r>
              <a:rPr lang="fr-FR" dirty="0"/>
              <a:t> solution = </a:t>
            </a:r>
            <a:r>
              <a:rPr lang="fr-FR" dirty="0" err="1"/>
              <a:t>optimized</a:t>
            </a:r>
            <a:r>
              <a:rPr lang="fr-FR" dirty="0"/>
              <a:t> </a:t>
            </a:r>
            <a:r>
              <a:rPr lang="fr-FR" dirty="0" err="1"/>
              <a:t>eco-designed</a:t>
            </a:r>
            <a:r>
              <a:rPr lang="fr-FR" dirty="0"/>
              <a:t> </a:t>
            </a:r>
            <a:r>
              <a:rPr lang="fr-FR" dirty="0" err="1"/>
              <a:t>project</a:t>
            </a:r>
            <a:endParaRPr lang="fr-FR" dirty="0"/>
          </a:p>
          <a:p>
            <a:pPr lvl="1">
              <a:lnSpc>
                <a:spcPct val="110000"/>
              </a:lnSpc>
            </a:pPr>
            <a:r>
              <a:rPr lang="fr-FR" dirty="0"/>
              <a:t>Report on the application of the ARC </a:t>
            </a:r>
            <a:r>
              <a:rPr lang="fr-FR" dirty="0" err="1"/>
              <a:t>approach</a:t>
            </a:r>
            <a:r>
              <a:rPr lang="fr-FR" dirty="0"/>
              <a:t> in the impact </a:t>
            </a:r>
            <a:r>
              <a:rPr lang="fr-FR" dirty="0" err="1"/>
              <a:t>study</a:t>
            </a:r>
            <a:endParaRPr lang="fr-FR" dirty="0"/>
          </a:p>
          <a:p>
            <a:pPr lvl="1">
              <a:lnSpc>
                <a:spcPct val="110000"/>
              </a:lnSpc>
            </a:pPr>
            <a:endParaRPr lang="fr-FR" dirty="0"/>
          </a:p>
          <a:p>
            <a:pPr>
              <a:lnSpc>
                <a:spcPct val="110000"/>
              </a:lnSpc>
            </a:pPr>
            <a:r>
              <a:rPr lang="fr-FR" dirty="0" err="1"/>
              <a:t>Environmental</a:t>
            </a:r>
            <a:r>
              <a:rPr lang="fr-FR" dirty="0"/>
              <a:t> </a:t>
            </a:r>
            <a:r>
              <a:rPr lang="fr-FR" dirty="0" err="1"/>
              <a:t>studies</a:t>
            </a:r>
            <a:r>
              <a:rPr lang="fr-FR" dirty="0"/>
              <a:t> continue </a:t>
            </a:r>
            <a:r>
              <a:rPr lang="fr-FR" dirty="0" err="1"/>
              <a:t>after</a:t>
            </a:r>
            <a:r>
              <a:rPr lang="fr-FR" dirty="0"/>
              <a:t> the design </a:t>
            </a:r>
            <a:r>
              <a:rPr lang="fr-FR" dirty="0" err="1"/>
              <a:t>studies</a:t>
            </a:r>
            <a:r>
              <a:rPr lang="fr-FR" dirty="0"/>
              <a:t> for : </a:t>
            </a:r>
          </a:p>
          <a:p>
            <a:pPr lvl="1">
              <a:lnSpc>
                <a:spcPct val="110000"/>
              </a:lnSpc>
            </a:pPr>
            <a:r>
              <a:rPr lang="fr-FR" dirty="0" err="1"/>
              <a:t>Analyze</a:t>
            </a:r>
            <a:r>
              <a:rPr lang="fr-FR" dirty="0"/>
              <a:t> the </a:t>
            </a:r>
            <a:r>
              <a:rPr lang="fr-FR" dirty="0" err="1"/>
              <a:t>residual</a:t>
            </a:r>
            <a:r>
              <a:rPr lang="fr-FR" dirty="0"/>
              <a:t> </a:t>
            </a:r>
            <a:r>
              <a:rPr lang="fr-FR" dirty="0" err="1"/>
              <a:t>environmental</a:t>
            </a:r>
            <a:r>
              <a:rPr lang="fr-FR" dirty="0"/>
              <a:t> impact of the </a:t>
            </a:r>
            <a:r>
              <a:rPr lang="fr-FR" dirty="0" err="1"/>
              <a:t>selected</a:t>
            </a:r>
            <a:r>
              <a:rPr lang="fr-FR" dirty="0"/>
              <a:t> alternative</a:t>
            </a:r>
          </a:p>
          <a:p>
            <a:pPr lvl="1">
              <a:lnSpc>
                <a:spcPct val="110000"/>
              </a:lnSpc>
            </a:pPr>
            <a:r>
              <a:rPr lang="fr-FR" dirty="0" err="1"/>
              <a:t>Develop</a:t>
            </a:r>
            <a:r>
              <a:rPr lang="fr-FR" dirty="0"/>
              <a:t> </a:t>
            </a:r>
            <a:r>
              <a:rPr lang="fr-FR" dirty="0" err="1"/>
              <a:t>additional</a:t>
            </a:r>
            <a:r>
              <a:rPr lang="fr-FR" dirty="0"/>
              <a:t> </a:t>
            </a:r>
            <a:r>
              <a:rPr lang="fr-FR" dirty="0" err="1"/>
              <a:t>reduction</a:t>
            </a:r>
            <a:r>
              <a:rPr lang="fr-FR" dirty="0"/>
              <a:t>, compensation and support </a:t>
            </a:r>
            <a:r>
              <a:rPr lang="fr-FR" dirty="0" err="1"/>
              <a:t>measures</a:t>
            </a:r>
            <a:endParaRPr lang="fr-FR" dirty="0"/>
          </a:p>
          <a:p>
            <a:pPr lvl="1">
              <a:lnSpc>
                <a:spcPct val="110000"/>
              </a:lnSpc>
            </a:pPr>
            <a:r>
              <a:rPr lang="fr-FR" dirty="0"/>
              <a:t>Plan follow-up actions</a:t>
            </a:r>
          </a:p>
          <a:p>
            <a:endParaRPr lang="fr-FR" dirty="0"/>
          </a:p>
        </p:txBody>
      </p:sp>
      <p:sp>
        <p:nvSpPr>
          <p:cNvPr id="4" name="Espace réservé du numéro de diapositive 3"/>
          <p:cNvSpPr>
            <a:spLocks noGrp="1"/>
          </p:cNvSpPr>
          <p:nvPr>
            <p:ph type="sldNum" sz="quarter" idx="5"/>
          </p:nvPr>
        </p:nvSpPr>
        <p:spPr/>
        <p:txBody>
          <a:bodyPr/>
          <a:lstStyle/>
          <a:p>
            <a:fld id="{5750A1E1-C8D9-4447-9192-37BA973CD27A}" type="slidenum">
              <a:rPr lang="en-GB" smtClean="0"/>
              <a:t>9</a:t>
            </a:fld>
            <a:endParaRPr lang="en-GB"/>
          </a:p>
        </p:txBody>
      </p:sp>
    </p:spTree>
    <p:extLst>
      <p:ext uri="{BB962C8B-B14F-4D97-AF65-F5344CB8AC3E}">
        <p14:creationId xmlns:p14="http://schemas.microsoft.com/office/powerpoint/2010/main" val="899936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acquired knowledge is going to be used as entry data to realise a multicriteria (e.g., social, environmental, economic, technical, etc.) and multi-stakeholder analysis mainly by holding public consultations. </a:t>
            </a:r>
            <a:endParaRPr lang="fr-FR" dirty="0"/>
          </a:p>
        </p:txBody>
      </p:sp>
      <p:sp>
        <p:nvSpPr>
          <p:cNvPr id="4" name="Espace réservé du numéro de diapositive 3"/>
          <p:cNvSpPr>
            <a:spLocks noGrp="1"/>
          </p:cNvSpPr>
          <p:nvPr>
            <p:ph type="sldNum" sz="quarter" idx="5"/>
          </p:nvPr>
        </p:nvSpPr>
        <p:spPr/>
        <p:txBody>
          <a:bodyPr/>
          <a:lstStyle/>
          <a:p>
            <a:fld id="{5750A1E1-C8D9-4447-9192-37BA973CD27A}" type="slidenum">
              <a:rPr lang="en-GB" smtClean="0"/>
              <a:t>10</a:t>
            </a:fld>
            <a:endParaRPr lang="en-GB"/>
          </a:p>
        </p:txBody>
      </p:sp>
    </p:spTree>
    <p:extLst>
      <p:ext uri="{BB962C8B-B14F-4D97-AF65-F5344CB8AC3E}">
        <p14:creationId xmlns:p14="http://schemas.microsoft.com/office/powerpoint/2010/main" val="164764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èle Andra - Photo libre - TITRE">
    <p:spTree>
      <p:nvGrpSpPr>
        <p:cNvPr id="1" name=""/>
        <p:cNvGrpSpPr/>
        <p:nvPr/>
      </p:nvGrpSpPr>
      <p:grpSpPr>
        <a:xfrm>
          <a:off x="0" y="0"/>
          <a:ext cx="0" cy="0"/>
          <a:chOff x="0" y="0"/>
          <a:chExt cx="0" cy="0"/>
        </a:xfrm>
      </p:grpSpPr>
      <p:sp>
        <p:nvSpPr>
          <p:cNvPr id="12" name="Espace réservé pour une image  11"/>
          <p:cNvSpPr>
            <a:spLocks noGrp="1"/>
          </p:cNvSpPr>
          <p:nvPr>
            <p:ph type="pic" sz="quarter" idx="15"/>
          </p:nvPr>
        </p:nvSpPr>
        <p:spPr>
          <a:xfrm>
            <a:off x="0" y="-7938"/>
            <a:ext cx="4070350" cy="5172076"/>
          </a:xfrm>
          <a:prstGeom prst="rect">
            <a:avLst/>
          </a:prstGeom>
        </p:spPr>
        <p:txBody>
          <a:bodyPr/>
          <a:lstStyle>
            <a:lvl1pPr marL="0" indent="0">
              <a:buFontTx/>
              <a:buNone/>
              <a:defRPr sz="1600"/>
            </a:lvl1pPr>
          </a:lstStyle>
          <a:p>
            <a:endParaRPr lang="fr-FR" dirty="0"/>
          </a:p>
        </p:txBody>
      </p:sp>
      <p:sp>
        <p:nvSpPr>
          <p:cNvPr id="10" name="Espace réservé de la date 9"/>
          <p:cNvSpPr>
            <a:spLocks noGrp="1"/>
          </p:cNvSpPr>
          <p:nvPr>
            <p:ph type="dt" sz="half" idx="12"/>
          </p:nvPr>
        </p:nvSpPr>
        <p:spPr>
          <a:xfrm>
            <a:off x="5652120" y="2389187"/>
            <a:ext cx="3384376" cy="365125"/>
          </a:xfrm>
          <a:prstGeom prst="rect">
            <a:avLst/>
          </a:prstGeom>
        </p:spPr>
        <p:txBody>
          <a:bodyPr/>
          <a:lstStyle>
            <a:lvl1pPr algn="r">
              <a:defRPr sz="1600">
                <a:solidFill>
                  <a:schemeClr val="tx1"/>
                </a:solidFill>
                <a:latin typeface="Lucida Sans" pitchFamily="34" charset="0"/>
              </a:defRPr>
            </a:lvl1pPr>
          </a:lstStyle>
          <a:p>
            <a:r>
              <a:rPr lang="fr-FR"/>
              <a:t>jj mm aaaa</a:t>
            </a:r>
            <a:endParaRPr lang="fr-FR" dirty="0"/>
          </a:p>
        </p:txBody>
      </p:sp>
      <p:sp>
        <p:nvSpPr>
          <p:cNvPr id="13" name="Espace réservé du pied de page 4"/>
          <p:cNvSpPr>
            <a:spLocks noGrp="1"/>
          </p:cNvSpPr>
          <p:nvPr>
            <p:ph type="ftr" sz="quarter" idx="3"/>
          </p:nvPr>
        </p:nvSpPr>
        <p:spPr>
          <a:xfrm>
            <a:off x="7809103" y="0"/>
            <a:ext cx="1338512" cy="363600"/>
          </a:xfrm>
          <a:prstGeom prst="rect">
            <a:avLst/>
          </a:prstGeom>
        </p:spPr>
        <p:txBody>
          <a:bodyPr anchor="ctr" anchorCtr="0"/>
          <a:lstStyle>
            <a:lvl1pPr algn="r">
              <a:defRPr sz="650" b="0">
                <a:solidFill>
                  <a:schemeClr val="bg1"/>
                </a:solidFill>
                <a:latin typeface="Lucida Sans" pitchFamily="34" charset="0"/>
              </a:defRPr>
            </a:lvl1pPr>
          </a:lstStyle>
          <a:p>
            <a:pPr algn="ctr"/>
            <a:r>
              <a:rPr lang="fr-FR" sz="500">
                <a:solidFill>
                  <a:schemeClr val="tx1"/>
                </a:solidFill>
              </a:rPr>
              <a:t>DISEF/DSE/SE/23-0019</a:t>
            </a:r>
            <a:endParaRPr lang="fr-FR" dirty="0"/>
          </a:p>
        </p:txBody>
      </p:sp>
      <p:sp>
        <p:nvSpPr>
          <p:cNvPr id="4" name="Titre 3"/>
          <p:cNvSpPr>
            <a:spLocks noGrp="1"/>
          </p:cNvSpPr>
          <p:nvPr>
            <p:ph type="title" hasCustomPrompt="1"/>
          </p:nvPr>
        </p:nvSpPr>
        <p:spPr>
          <a:xfrm>
            <a:off x="1872496" y="976762"/>
            <a:ext cx="7164000" cy="1260000"/>
          </a:xfrm>
          <a:prstGeom prst="rect">
            <a:avLst/>
          </a:prstGeom>
          <a:solidFill>
            <a:srgbClr val="003B8E">
              <a:alpha val="89804"/>
            </a:srgbClr>
          </a:solidFill>
        </p:spPr>
        <p:txBody>
          <a:bodyPr anchor="ctr" anchorCtr="0"/>
          <a:lstStyle>
            <a:lvl1pPr marL="2424113" indent="0" algn="l">
              <a:defRPr sz="2800" b="1" cap="all" baseline="0">
                <a:solidFill>
                  <a:schemeClr val="bg1"/>
                </a:solidFill>
                <a:latin typeface="+mj-lt"/>
              </a:defRPr>
            </a:lvl1pPr>
          </a:lstStyle>
          <a:p>
            <a:r>
              <a:rPr lang="fr-FR" dirty="0"/>
              <a:t>Titre de présentation</a:t>
            </a:r>
          </a:p>
        </p:txBody>
      </p:sp>
    </p:spTree>
    <p:extLst>
      <p:ext uri="{BB962C8B-B14F-4D97-AF65-F5344CB8AC3E}">
        <p14:creationId xmlns:p14="http://schemas.microsoft.com/office/powerpoint/2010/main" val="48856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èle Andra - Photo libre - CHAPITRE">
    <p:spTree>
      <p:nvGrpSpPr>
        <p:cNvPr id="1" name=""/>
        <p:cNvGrpSpPr/>
        <p:nvPr/>
      </p:nvGrpSpPr>
      <p:grpSpPr>
        <a:xfrm>
          <a:off x="0" y="0"/>
          <a:ext cx="0" cy="0"/>
          <a:chOff x="0" y="0"/>
          <a:chExt cx="0" cy="0"/>
        </a:xfrm>
      </p:grpSpPr>
      <p:sp>
        <p:nvSpPr>
          <p:cNvPr id="10" name="Espace réservé pour une image  3"/>
          <p:cNvSpPr>
            <a:spLocks noGrp="1"/>
          </p:cNvSpPr>
          <p:nvPr>
            <p:ph type="pic" sz="quarter" idx="13"/>
          </p:nvPr>
        </p:nvSpPr>
        <p:spPr>
          <a:xfrm>
            <a:off x="679449" y="919780"/>
            <a:ext cx="3096000" cy="3312000"/>
          </a:xfrm>
          <a:prstGeom prst="rect">
            <a:avLst/>
          </a:prstGeom>
          <a:ln>
            <a:noFill/>
          </a:ln>
        </p:spPr>
        <p:txBody>
          <a:bodyPr/>
          <a:lstStyle>
            <a:lvl1pPr marL="0" indent="0">
              <a:buNone/>
              <a:defRPr sz="1600"/>
            </a:lvl1pPr>
          </a:lstStyle>
          <a:p>
            <a:endParaRPr lang="fr-FR" dirty="0"/>
          </a:p>
        </p:txBody>
      </p:sp>
      <p:sp>
        <p:nvSpPr>
          <p:cNvPr id="14" name="Rectangle 13"/>
          <p:cNvSpPr/>
          <p:nvPr userDrawn="1"/>
        </p:nvSpPr>
        <p:spPr>
          <a:xfrm>
            <a:off x="4001380" y="919780"/>
            <a:ext cx="72008" cy="3303940"/>
          </a:xfrm>
          <a:prstGeom prst="rect">
            <a:avLst/>
          </a:prstGeom>
          <a:solidFill>
            <a:srgbClr val="003B8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numéro de diapositive 5"/>
          <p:cNvSpPr>
            <a:spLocks noGrp="1"/>
          </p:cNvSpPr>
          <p:nvPr>
            <p:ph type="sldNum" sz="quarter" idx="4"/>
          </p:nvPr>
        </p:nvSpPr>
        <p:spPr>
          <a:xfrm>
            <a:off x="8748464" y="-8109"/>
            <a:ext cx="395536" cy="365125"/>
          </a:xfrm>
          <a:prstGeom prst="rect">
            <a:avLst/>
          </a:prstGeom>
        </p:spPr>
        <p:txBody>
          <a:bodyPr anchor="ctr" anchorCtr="0"/>
          <a:lstStyle>
            <a:lvl1pPr algn="r">
              <a:defRPr sz="500" b="0">
                <a:solidFill>
                  <a:schemeClr val="tx1"/>
                </a:solidFill>
                <a:latin typeface="Lucida Sans" pitchFamily="34" charset="0"/>
              </a:defRPr>
            </a:lvl1pPr>
          </a:lstStyle>
          <a:p>
            <a:fld id="{3F31099B-3674-415A-8495-B5B94815B494}" type="slidenum">
              <a:rPr lang="fr-FR" smtClean="0"/>
              <a:pPr/>
              <a:t>‹N°›</a:t>
            </a:fld>
            <a:endParaRPr lang="fr-FR" dirty="0"/>
          </a:p>
        </p:txBody>
      </p:sp>
      <p:sp>
        <p:nvSpPr>
          <p:cNvPr id="16" name="Titre 1"/>
          <p:cNvSpPr>
            <a:spLocks noGrp="1"/>
          </p:cNvSpPr>
          <p:nvPr>
            <p:ph type="title" hasCustomPrompt="1"/>
          </p:nvPr>
        </p:nvSpPr>
        <p:spPr>
          <a:xfrm>
            <a:off x="4139952" y="915566"/>
            <a:ext cx="4896544" cy="432048"/>
          </a:xfrm>
          <a:prstGeom prst="rect">
            <a:avLst/>
          </a:prstGeom>
        </p:spPr>
        <p:txBody>
          <a:bodyPr anchor="ctr" anchorCtr="0">
            <a:noAutofit/>
          </a:bodyPr>
          <a:lstStyle>
            <a:lvl1pPr algn="l">
              <a:defRPr sz="2600" b="1" cap="none" baseline="0">
                <a:solidFill>
                  <a:srgbClr val="003B8E"/>
                </a:solidFill>
                <a:latin typeface="Lucida Sans" pitchFamily="34" charset="0"/>
              </a:defRPr>
            </a:lvl1pPr>
          </a:lstStyle>
          <a:p>
            <a:r>
              <a:rPr lang="fr-FR" dirty="0"/>
              <a:t>Titre du chapitre</a:t>
            </a:r>
          </a:p>
        </p:txBody>
      </p:sp>
      <p:sp>
        <p:nvSpPr>
          <p:cNvPr id="17" name="Espace réservé du texte 2"/>
          <p:cNvSpPr>
            <a:spLocks noGrp="1"/>
          </p:cNvSpPr>
          <p:nvPr>
            <p:ph type="body" idx="1" hasCustomPrompt="1"/>
          </p:nvPr>
        </p:nvSpPr>
        <p:spPr>
          <a:xfrm>
            <a:off x="4139952" y="1419622"/>
            <a:ext cx="4896544" cy="620710"/>
          </a:xfrm>
          <a:prstGeom prst="rect">
            <a:avLst/>
          </a:prstGeom>
        </p:spPr>
        <p:txBody>
          <a:bodyPr anchor="t" anchorCtr="0">
            <a:noAutofit/>
          </a:bodyPr>
          <a:lstStyle>
            <a:lvl1pPr marL="0" indent="0" algn="l">
              <a:buNone/>
              <a:defRPr sz="1600">
                <a:solidFill>
                  <a:schemeClr val="tx1"/>
                </a:solidFill>
                <a:latin typeface="Lucida San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Sous-titre</a:t>
            </a:r>
          </a:p>
        </p:txBody>
      </p:sp>
      <p:sp>
        <p:nvSpPr>
          <p:cNvPr id="9" name="Espace réservé de la date 3"/>
          <p:cNvSpPr>
            <a:spLocks noGrp="1"/>
          </p:cNvSpPr>
          <p:nvPr>
            <p:ph type="dt" sz="half" idx="2"/>
          </p:nvPr>
        </p:nvSpPr>
        <p:spPr>
          <a:xfrm>
            <a:off x="7336800" y="-7200"/>
            <a:ext cx="1339200" cy="365125"/>
          </a:xfrm>
          <a:prstGeom prst="rect">
            <a:avLst/>
          </a:prstGeom>
        </p:spPr>
        <p:txBody>
          <a:bodyPr anchor="ctr" anchorCtr="0"/>
          <a:lstStyle>
            <a:lvl1pPr algn="ctr">
              <a:defRPr sz="500" b="0">
                <a:solidFill>
                  <a:schemeClr val="tx1"/>
                </a:solidFill>
                <a:latin typeface="Lucida Sans" pitchFamily="34" charset="0"/>
              </a:defRPr>
            </a:lvl1pPr>
          </a:lstStyle>
          <a:p>
            <a:r>
              <a:rPr lang="fr-FR"/>
              <a:t>jj mm aaaa</a:t>
            </a:r>
            <a:endParaRPr lang="fr-FR" dirty="0"/>
          </a:p>
        </p:txBody>
      </p:sp>
      <p:sp>
        <p:nvSpPr>
          <p:cNvPr id="11" name="Espace réservé du pied de page 4"/>
          <p:cNvSpPr>
            <a:spLocks noGrp="1"/>
          </p:cNvSpPr>
          <p:nvPr>
            <p:ph type="ftr" sz="quarter" idx="3"/>
          </p:nvPr>
        </p:nvSpPr>
        <p:spPr>
          <a:xfrm>
            <a:off x="1404000" y="4770000"/>
            <a:ext cx="1338512" cy="363600"/>
          </a:xfrm>
          <a:prstGeom prst="rect">
            <a:avLst/>
          </a:prstGeom>
        </p:spPr>
        <p:txBody>
          <a:bodyPr anchor="ctr" anchorCtr="0"/>
          <a:lstStyle>
            <a:lvl1pPr algn="r">
              <a:defRPr sz="650" b="0">
                <a:solidFill>
                  <a:schemeClr val="bg1"/>
                </a:solidFill>
                <a:latin typeface="Lucida Sans" pitchFamily="34" charset="0"/>
              </a:defRPr>
            </a:lvl1pPr>
          </a:lstStyle>
          <a:p>
            <a:pPr algn="ctr"/>
            <a:r>
              <a:rPr lang="fr-FR" sz="500">
                <a:solidFill>
                  <a:schemeClr val="tx1"/>
                </a:solidFill>
              </a:rPr>
              <a:t>DISEF/DSE/SE/23-0019</a:t>
            </a:r>
            <a:endParaRPr lang="fr-FR" dirty="0"/>
          </a:p>
        </p:txBody>
      </p:sp>
    </p:spTree>
    <p:extLst>
      <p:ext uri="{BB962C8B-B14F-4D97-AF65-F5344CB8AC3E}">
        <p14:creationId xmlns:p14="http://schemas.microsoft.com/office/powerpoint/2010/main" val="251554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èle Andra - Photo libre - CONTENU">
    <p:spTree>
      <p:nvGrpSpPr>
        <p:cNvPr id="1" name=""/>
        <p:cNvGrpSpPr/>
        <p:nvPr/>
      </p:nvGrpSpPr>
      <p:grpSpPr>
        <a:xfrm>
          <a:off x="0" y="0"/>
          <a:ext cx="0" cy="0"/>
          <a:chOff x="0" y="0"/>
          <a:chExt cx="0" cy="0"/>
        </a:xfrm>
      </p:grpSpPr>
      <p:sp>
        <p:nvSpPr>
          <p:cNvPr id="8" name="Espace réservé pour une image  3"/>
          <p:cNvSpPr>
            <a:spLocks noGrp="1"/>
          </p:cNvSpPr>
          <p:nvPr>
            <p:ph type="pic" sz="quarter" idx="13"/>
          </p:nvPr>
        </p:nvSpPr>
        <p:spPr>
          <a:xfrm>
            <a:off x="1" y="-4763"/>
            <a:ext cx="1331640" cy="5148263"/>
          </a:xfrm>
          <a:prstGeom prst="rect">
            <a:avLst/>
          </a:prstGeom>
          <a:ln>
            <a:noFill/>
          </a:ln>
        </p:spPr>
        <p:txBody>
          <a:bodyPr/>
          <a:lstStyle>
            <a:lvl1pPr marL="0" indent="0">
              <a:buNone/>
              <a:defRPr sz="1600"/>
            </a:lvl1pPr>
          </a:lstStyle>
          <a:p>
            <a:endParaRPr lang="fr-FR" dirty="0"/>
          </a:p>
        </p:txBody>
      </p:sp>
      <p:sp>
        <p:nvSpPr>
          <p:cNvPr id="4" name="Espace réservé du texte 3"/>
          <p:cNvSpPr>
            <a:spLocks noGrp="1"/>
          </p:cNvSpPr>
          <p:nvPr>
            <p:ph type="body" sz="quarter" idx="14" hasCustomPrompt="1"/>
          </p:nvPr>
        </p:nvSpPr>
        <p:spPr>
          <a:xfrm>
            <a:off x="1422698" y="1059582"/>
            <a:ext cx="7632700" cy="3384550"/>
          </a:xfrm>
          <a:prstGeom prst="rect">
            <a:avLst/>
          </a:prstGeom>
        </p:spPr>
        <p:txBody>
          <a:bodyPr/>
          <a:lstStyle>
            <a:lvl1pPr marL="0" indent="0">
              <a:spcBef>
                <a:spcPts val="1200"/>
              </a:spcBef>
              <a:buNone/>
              <a:defRPr sz="1600"/>
            </a:lvl1pPr>
            <a:lvl2pPr marL="252000" indent="-180000">
              <a:spcBef>
                <a:spcPts val="500"/>
              </a:spcBef>
              <a:spcAft>
                <a:spcPts val="0"/>
              </a:spcAft>
              <a:buFont typeface="Courier New" panose="02070309020205020404" pitchFamily="49" charset="0"/>
              <a:buChar char="o"/>
              <a:defRPr sz="1500">
                <a:solidFill>
                  <a:srgbClr val="003B8E"/>
                </a:solidFill>
              </a:defRPr>
            </a:lvl2pPr>
            <a:lvl3pPr marL="540000" indent="-144000">
              <a:spcBef>
                <a:spcPts val="350"/>
              </a:spcBef>
              <a:defRPr sz="1400">
                <a:solidFill>
                  <a:srgbClr val="33892D"/>
                </a:solidFill>
              </a:defRPr>
            </a:lvl3pPr>
            <a:lvl4pPr marL="1044000" indent="-144000">
              <a:spcBef>
                <a:spcPts val="225"/>
              </a:spcBef>
              <a:buFont typeface="Wingdings" panose="05000000000000000000" pitchFamily="2" charset="2"/>
              <a:buChar char="§"/>
              <a:defRPr sz="1300">
                <a:solidFill>
                  <a:srgbClr val="F35F00"/>
                </a:solidFill>
              </a:defRPr>
            </a:lvl4pPr>
            <a:lvl5pPr marL="2057400" indent="-228600">
              <a:buFont typeface="Arial" panose="020B0604020202020204" pitchFamily="34" charset="0"/>
              <a:buChar char="•"/>
              <a:defRPr sz="1200">
                <a:solidFill>
                  <a:schemeClr val="accent2">
                    <a:lumMod val="60000"/>
                    <a:lumOff val="40000"/>
                  </a:schemeClr>
                </a:solidFill>
              </a:defRPr>
            </a:lvl5pPr>
          </a:lstStyle>
          <a:p>
            <a:pPr lvl="0"/>
            <a:r>
              <a:rPr lang="fr-FR" dirty="0"/>
              <a:t>Modifiez le texte courant</a:t>
            </a:r>
          </a:p>
          <a:p>
            <a:pPr lvl="1"/>
            <a:r>
              <a:rPr lang="fr-FR" dirty="0"/>
              <a:t>Deuxième niveau</a:t>
            </a:r>
          </a:p>
          <a:p>
            <a:pPr lvl="2"/>
            <a:r>
              <a:rPr lang="fr-FR" dirty="0"/>
              <a:t>Troisième niveau</a:t>
            </a:r>
          </a:p>
          <a:p>
            <a:pPr lvl="3"/>
            <a:r>
              <a:rPr lang="fr-FR" dirty="0"/>
              <a:t>Quatrième niveau</a:t>
            </a:r>
          </a:p>
        </p:txBody>
      </p:sp>
      <p:sp>
        <p:nvSpPr>
          <p:cNvPr id="7" name="Espace réservé du numéro de diapositive 5"/>
          <p:cNvSpPr>
            <a:spLocks noGrp="1"/>
          </p:cNvSpPr>
          <p:nvPr>
            <p:ph type="sldNum" sz="quarter" idx="4"/>
          </p:nvPr>
        </p:nvSpPr>
        <p:spPr>
          <a:xfrm>
            <a:off x="8748464" y="-8109"/>
            <a:ext cx="395536" cy="365125"/>
          </a:xfrm>
          <a:prstGeom prst="rect">
            <a:avLst/>
          </a:prstGeom>
        </p:spPr>
        <p:txBody>
          <a:bodyPr anchor="ctr" anchorCtr="0"/>
          <a:lstStyle>
            <a:lvl1pPr algn="r">
              <a:defRPr sz="500" b="0">
                <a:solidFill>
                  <a:schemeClr val="tx1"/>
                </a:solidFill>
                <a:latin typeface="Lucida Sans" pitchFamily="34" charset="0"/>
              </a:defRPr>
            </a:lvl1pPr>
          </a:lstStyle>
          <a:p>
            <a:fld id="{3F31099B-3674-415A-8495-B5B94815B494}" type="slidenum">
              <a:rPr lang="fr-FR" smtClean="0"/>
              <a:pPr/>
              <a:t>‹N°›</a:t>
            </a:fld>
            <a:endParaRPr lang="fr-FR" dirty="0"/>
          </a:p>
        </p:txBody>
      </p:sp>
      <p:sp>
        <p:nvSpPr>
          <p:cNvPr id="10" name="Espace réservé de la date 3"/>
          <p:cNvSpPr>
            <a:spLocks noGrp="1"/>
          </p:cNvSpPr>
          <p:nvPr>
            <p:ph type="dt" sz="half" idx="2"/>
          </p:nvPr>
        </p:nvSpPr>
        <p:spPr>
          <a:xfrm>
            <a:off x="7336800" y="-7200"/>
            <a:ext cx="1339200" cy="365125"/>
          </a:xfrm>
          <a:prstGeom prst="rect">
            <a:avLst/>
          </a:prstGeom>
        </p:spPr>
        <p:txBody>
          <a:bodyPr anchor="ctr" anchorCtr="0"/>
          <a:lstStyle>
            <a:lvl1pPr algn="ctr">
              <a:defRPr sz="500" b="0">
                <a:solidFill>
                  <a:schemeClr val="tx1"/>
                </a:solidFill>
                <a:latin typeface="Lucida Sans" pitchFamily="34" charset="0"/>
              </a:defRPr>
            </a:lvl1pPr>
          </a:lstStyle>
          <a:p>
            <a:r>
              <a:rPr lang="fr-FR"/>
              <a:t>jj mm aaaa</a:t>
            </a:r>
            <a:endParaRPr lang="fr-FR" dirty="0"/>
          </a:p>
        </p:txBody>
      </p:sp>
      <p:sp>
        <p:nvSpPr>
          <p:cNvPr id="12" name="Espace réservé du pied de page 4"/>
          <p:cNvSpPr>
            <a:spLocks noGrp="1"/>
          </p:cNvSpPr>
          <p:nvPr>
            <p:ph type="ftr" sz="quarter" idx="3"/>
          </p:nvPr>
        </p:nvSpPr>
        <p:spPr>
          <a:xfrm>
            <a:off x="1404000" y="4770000"/>
            <a:ext cx="1338512" cy="363600"/>
          </a:xfrm>
          <a:prstGeom prst="rect">
            <a:avLst/>
          </a:prstGeom>
        </p:spPr>
        <p:txBody>
          <a:bodyPr anchor="ctr" anchorCtr="0"/>
          <a:lstStyle>
            <a:lvl1pPr algn="r">
              <a:defRPr sz="650" b="0">
                <a:solidFill>
                  <a:schemeClr val="bg1"/>
                </a:solidFill>
                <a:latin typeface="Lucida Sans" pitchFamily="34" charset="0"/>
              </a:defRPr>
            </a:lvl1pPr>
          </a:lstStyle>
          <a:p>
            <a:pPr algn="ctr"/>
            <a:r>
              <a:rPr lang="fr-FR" sz="500">
                <a:solidFill>
                  <a:schemeClr val="tx1"/>
                </a:solidFill>
              </a:rPr>
              <a:t>DISEF/DSE/SE/23-0019</a:t>
            </a:r>
            <a:endParaRPr lang="fr-FR" dirty="0"/>
          </a:p>
        </p:txBody>
      </p:sp>
      <p:sp>
        <p:nvSpPr>
          <p:cNvPr id="2" name="Titre 1"/>
          <p:cNvSpPr>
            <a:spLocks noGrp="1"/>
          </p:cNvSpPr>
          <p:nvPr>
            <p:ph type="title" hasCustomPrompt="1"/>
          </p:nvPr>
        </p:nvSpPr>
        <p:spPr>
          <a:xfrm>
            <a:off x="144833" y="262330"/>
            <a:ext cx="7127167" cy="725244"/>
          </a:xfrm>
          <a:prstGeom prst="rect">
            <a:avLst/>
          </a:prstGeom>
          <a:solidFill>
            <a:srgbClr val="003B8E">
              <a:alpha val="89804"/>
            </a:srgbClr>
          </a:solidFill>
        </p:spPr>
        <p:txBody>
          <a:bodyPr anchor="ctr" anchorCtr="0">
            <a:normAutofit/>
          </a:bodyPr>
          <a:lstStyle>
            <a:lvl1pPr marL="1165225" indent="0" algn="l" defTabSz="914400" rtl="0" eaLnBrk="1" latinLnBrk="0" hangingPunct="1">
              <a:spcBef>
                <a:spcPct val="0"/>
              </a:spcBef>
              <a:buNone/>
              <a:tabLst>
                <a:tab pos="1165225" algn="l"/>
              </a:tabLst>
              <a:defRPr lang="fr-FR" sz="2100" kern="1200" dirty="0">
                <a:solidFill>
                  <a:schemeClr val="bg1"/>
                </a:solidFill>
                <a:latin typeface="Lucida Sans" pitchFamily="34" charset="0"/>
                <a:ea typeface="+mj-ea"/>
                <a:cs typeface="+mj-cs"/>
              </a:defRPr>
            </a:lvl1pPr>
          </a:lstStyle>
          <a:p>
            <a:pPr marL="1165225" lvl="0" indent="0" algn="l">
              <a:tabLst>
                <a:tab pos="1165225" algn="l"/>
              </a:tabLst>
            </a:pPr>
            <a:r>
              <a:rPr lang="fr-FR" dirty="0"/>
              <a:t>Titre de la slide</a:t>
            </a:r>
          </a:p>
        </p:txBody>
      </p:sp>
    </p:spTree>
    <p:extLst>
      <p:ext uri="{BB962C8B-B14F-4D97-AF65-F5344CB8AC3E}">
        <p14:creationId xmlns:p14="http://schemas.microsoft.com/office/powerpoint/2010/main" val="249718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23DC-A7D4-09A3-1AE9-6EB6A2A505FA}"/>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D9BFD2DB-EFE9-35D1-125C-453DD1FA48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58F017C9-42EA-67FC-C2DB-258A31811709}"/>
              </a:ext>
            </a:extLst>
          </p:cNvPr>
          <p:cNvSpPr>
            <a:spLocks noGrp="1"/>
          </p:cNvSpPr>
          <p:nvPr>
            <p:ph type="dt" sz="half" idx="10"/>
          </p:nvPr>
        </p:nvSpPr>
        <p:spPr/>
        <p:txBody>
          <a:bodyPr/>
          <a:lstStyle/>
          <a:p>
            <a:r>
              <a:rPr lang="fr-FR"/>
              <a:t>jj mm aaaa</a:t>
            </a:r>
            <a:endParaRPr lang="en-AT"/>
          </a:p>
        </p:txBody>
      </p:sp>
      <p:sp>
        <p:nvSpPr>
          <p:cNvPr id="5" name="Footer Placeholder 4">
            <a:extLst>
              <a:ext uri="{FF2B5EF4-FFF2-40B4-BE49-F238E27FC236}">
                <a16:creationId xmlns:a16="http://schemas.microsoft.com/office/drawing/2014/main" id="{548A476B-6CD9-E8CC-95D0-4BF10F7F0DF0}"/>
              </a:ext>
            </a:extLst>
          </p:cNvPr>
          <p:cNvSpPr>
            <a:spLocks noGrp="1"/>
          </p:cNvSpPr>
          <p:nvPr>
            <p:ph type="ftr" sz="quarter" idx="11"/>
          </p:nvPr>
        </p:nvSpPr>
        <p:spPr/>
        <p:txBody>
          <a:bodyPr/>
          <a:lstStyle/>
          <a:p>
            <a:r>
              <a:rPr lang="fr-FR"/>
              <a:t>DISEF/DSE/SE/23-0019</a:t>
            </a:r>
            <a:endParaRPr lang="en-AT"/>
          </a:p>
        </p:txBody>
      </p:sp>
      <p:sp>
        <p:nvSpPr>
          <p:cNvPr id="6" name="Slide Number Placeholder 5">
            <a:extLst>
              <a:ext uri="{FF2B5EF4-FFF2-40B4-BE49-F238E27FC236}">
                <a16:creationId xmlns:a16="http://schemas.microsoft.com/office/drawing/2014/main" id="{6AA8E0A8-6E8C-EBD2-84A5-F8EB4376596D}"/>
              </a:ext>
            </a:extLst>
          </p:cNvPr>
          <p:cNvSpPr>
            <a:spLocks noGrp="1"/>
          </p:cNvSpPr>
          <p:nvPr>
            <p:ph type="sldNum" sz="quarter" idx="12"/>
          </p:nvPr>
        </p:nvSpPr>
        <p:spPr/>
        <p:txBody>
          <a:bodyPr/>
          <a:lstStyle/>
          <a:p>
            <a:fld id="{72E3AC5B-7CEB-2D49-94B4-1DE2B86299CB}" type="slidenum">
              <a:rPr lang="en-AT" smtClean="0"/>
              <a:t>‹N°›</a:t>
            </a:fld>
            <a:endParaRPr lang="en-AT"/>
          </a:p>
        </p:txBody>
      </p:sp>
    </p:spTree>
    <p:extLst>
      <p:ext uri="{BB962C8B-B14F-4D97-AF65-F5344CB8AC3E}">
        <p14:creationId xmlns:p14="http://schemas.microsoft.com/office/powerpoint/2010/main" val="319358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odèle Andra - Photo 2 - TITR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6" y="0"/>
            <a:ext cx="4064826" cy="5143499"/>
          </a:xfrm>
          <a:prstGeom prst="rect">
            <a:avLst/>
          </a:prstGeom>
        </p:spPr>
      </p:pic>
      <p:sp>
        <p:nvSpPr>
          <p:cNvPr id="14" name="Titre 6"/>
          <p:cNvSpPr txBox="1">
            <a:spLocks/>
          </p:cNvSpPr>
          <p:nvPr userDrawn="1"/>
        </p:nvSpPr>
        <p:spPr>
          <a:xfrm>
            <a:off x="4067944" y="987574"/>
            <a:ext cx="4966394" cy="1260000"/>
          </a:xfrm>
          <a:prstGeom prst="rect">
            <a:avLst/>
          </a:prstGeom>
        </p:spPr>
        <p:txBody>
          <a:bodyPr anchor="ctr" anchorCtr="0">
            <a:normAutofit/>
          </a:bodyPr>
          <a:lstStyle>
            <a:lvl1pPr algn="ctr" defTabSz="914400" rtl="0" eaLnBrk="1" latinLnBrk="0" hangingPunct="1">
              <a:spcBef>
                <a:spcPct val="0"/>
              </a:spcBef>
              <a:buNone/>
              <a:defRPr sz="2800" b="1" kern="1200">
                <a:solidFill>
                  <a:schemeClr val="bg1"/>
                </a:solidFill>
                <a:latin typeface="Lucida Sans" pitchFamily="34" charset="0"/>
                <a:ea typeface="+mj-ea"/>
                <a:cs typeface="+mj-cs"/>
              </a:defRPr>
            </a:lvl1pPr>
          </a:lstStyle>
          <a:p>
            <a:r>
              <a:rPr lang="fr-FR" dirty="0"/>
              <a:t>TITRE </a:t>
            </a:r>
          </a:p>
        </p:txBody>
      </p:sp>
      <p:sp>
        <p:nvSpPr>
          <p:cNvPr id="10" name="Espace réservé de la date 9"/>
          <p:cNvSpPr>
            <a:spLocks noGrp="1"/>
          </p:cNvSpPr>
          <p:nvPr>
            <p:ph type="dt" sz="half" idx="12"/>
          </p:nvPr>
        </p:nvSpPr>
        <p:spPr>
          <a:xfrm>
            <a:off x="5652120" y="2389187"/>
            <a:ext cx="3384376" cy="365125"/>
          </a:xfrm>
          <a:prstGeom prst="rect">
            <a:avLst/>
          </a:prstGeom>
        </p:spPr>
        <p:txBody>
          <a:bodyPr/>
          <a:lstStyle>
            <a:lvl1pPr algn="r">
              <a:defRPr sz="1600">
                <a:solidFill>
                  <a:schemeClr val="tx1"/>
                </a:solidFill>
                <a:latin typeface="Lucida Sans" pitchFamily="34" charset="0"/>
              </a:defRPr>
            </a:lvl1pPr>
          </a:lstStyle>
          <a:p>
            <a:r>
              <a:rPr lang="fr-FR" dirty="0" err="1"/>
              <a:t>jj</a:t>
            </a:r>
            <a:r>
              <a:rPr lang="fr-FR" dirty="0"/>
              <a:t> mm </a:t>
            </a:r>
            <a:r>
              <a:rPr lang="fr-FR" dirty="0" err="1"/>
              <a:t>aaaa</a:t>
            </a:r>
            <a:endParaRPr lang="fr-FR" dirty="0"/>
          </a:p>
        </p:txBody>
      </p:sp>
      <p:sp>
        <p:nvSpPr>
          <p:cNvPr id="12" name="Espace réservé du pied de page 4"/>
          <p:cNvSpPr>
            <a:spLocks noGrp="1"/>
          </p:cNvSpPr>
          <p:nvPr>
            <p:ph type="ftr" sz="quarter" idx="3"/>
          </p:nvPr>
        </p:nvSpPr>
        <p:spPr>
          <a:xfrm>
            <a:off x="7809103" y="0"/>
            <a:ext cx="1338512" cy="363600"/>
          </a:xfrm>
          <a:prstGeom prst="rect">
            <a:avLst/>
          </a:prstGeom>
        </p:spPr>
        <p:txBody>
          <a:bodyPr anchor="ctr" anchorCtr="0"/>
          <a:lstStyle>
            <a:lvl1pPr algn="r">
              <a:defRPr sz="650" b="0">
                <a:solidFill>
                  <a:schemeClr val="bg1"/>
                </a:solidFill>
                <a:latin typeface="Lucida Sans" pitchFamily="34" charset="0"/>
              </a:defRPr>
            </a:lvl1pPr>
          </a:lstStyle>
          <a:p>
            <a:pPr algn="ctr"/>
            <a:r>
              <a:rPr lang="fr-FR" sz="500" dirty="0">
                <a:solidFill>
                  <a:schemeClr val="tx1"/>
                </a:solidFill>
              </a:rPr>
              <a:t>XXX/YY/AA-NN</a:t>
            </a:r>
            <a:r>
              <a:rPr lang="fr-FR" dirty="0"/>
              <a:t>NN</a:t>
            </a:r>
          </a:p>
        </p:txBody>
      </p:sp>
      <p:sp>
        <p:nvSpPr>
          <p:cNvPr id="8" name="Titre 3"/>
          <p:cNvSpPr>
            <a:spLocks noGrp="1"/>
          </p:cNvSpPr>
          <p:nvPr>
            <p:ph type="title" hasCustomPrompt="1"/>
          </p:nvPr>
        </p:nvSpPr>
        <p:spPr>
          <a:xfrm>
            <a:off x="1872496" y="976762"/>
            <a:ext cx="7164000" cy="1260000"/>
          </a:xfrm>
          <a:prstGeom prst="rect">
            <a:avLst/>
          </a:prstGeom>
          <a:solidFill>
            <a:srgbClr val="003B8E">
              <a:alpha val="89804"/>
            </a:srgbClr>
          </a:solidFill>
        </p:spPr>
        <p:txBody>
          <a:bodyPr anchor="ctr" anchorCtr="0"/>
          <a:lstStyle>
            <a:lvl1pPr marL="2424113" indent="0" algn="l">
              <a:defRPr sz="2800" b="1" cap="all" baseline="0">
                <a:solidFill>
                  <a:schemeClr val="bg1"/>
                </a:solidFill>
                <a:latin typeface="+mj-lt"/>
              </a:defRPr>
            </a:lvl1pPr>
          </a:lstStyle>
          <a:p>
            <a:r>
              <a:rPr lang="fr-FR" dirty="0"/>
              <a:t>Titre de présentation</a:t>
            </a:r>
          </a:p>
        </p:txBody>
      </p:sp>
    </p:spTree>
    <p:extLst>
      <p:ext uri="{BB962C8B-B14F-4D97-AF65-F5344CB8AC3E}">
        <p14:creationId xmlns:p14="http://schemas.microsoft.com/office/powerpoint/2010/main" val="272734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odèle Andra - Sans photo - TITRE">
    <p:spTree>
      <p:nvGrpSpPr>
        <p:cNvPr id="1" name=""/>
        <p:cNvGrpSpPr/>
        <p:nvPr/>
      </p:nvGrpSpPr>
      <p:grpSpPr>
        <a:xfrm>
          <a:off x="0" y="0"/>
          <a:ext cx="0" cy="0"/>
          <a:chOff x="0" y="0"/>
          <a:chExt cx="0" cy="0"/>
        </a:xfrm>
      </p:grpSpPr>
      <p:sp>
        <p:nvSpPr>
          <p:cNvPr id="7" name="Rectangle 6"/>
          <p:cNvSpPr/>
          <p:nvPr userDrawn="1"/>
        </p:nvSpPr>
        <p:spPr>
          <a:xfrm>
            <a:off x="145666" y="987574"/>
            <a:ext cx="8856984" cy="1260000"/>
          </a:xfrm>
          <a:prstGeom prst="rect">
            <a:avLst/>
          </a:prstGeom>
          <a:solidFill>
            <a:srgbClr val="003B8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6"/>
          <p:cNvSpPr>
            <a:spLocks noGrp="1"/>
          </p:cNvSpPr>
          <p:nvPr>
            <p:ph type="title" hasCustomPrompt="1"/>
          </p:nvPr>
        </p:nvSpPr>
        <p:spPr>
          <a:xfrm>
            <a:off x="145604" y="987574"/>
            <a:ext cx="8856984" cy="1260000"/>
          </a:xfrm>
          <a:prstGeom prst="rect">
            <a:avLst/>
          </a:prstGeom>
        </p:spPr>
        <p:txBody>
          <a:bodyPr anchor="ctr" anchorCtr="0">
            <a:normAutofit/>
          </a:bodyPr>
          <a:lstStyle>
            <a:lvl1pPr algn="ctr">
              <a:defRPr sz="2800" b="1" baseline="0">
                <a:solidFill>
                  <a:schemeClr val="bg1"/>
                </a:solidFill>
                <a:latin typeface="Lucida Sans" pitchFamily="34" charset="0"/>
              </a:defRPr>
            </a:lvl1pPr>
          </a:lstStyle>
          <a:p>
            <a:r>
              <a:rPr lang="fr-FR" dirty="0"/>
              <a:t>TITRE DE LA PRÉSENTATION</a:t>
            </a:r>
          </a:p>
        </p:txBody>
      </p:sp>
      <p:sp>
        <p:nvSpPr>
          <p:cNvPr id="10" name="Espace réservé de la date 9"/>
          <p:cNvSpPr>
            <a:spLocks noGrp="1"/>
          </p:cNvSpPr>
          <p:nvPr>
            <p:ph type="dt" sz="half" idx="12"/>
          </p:nvPr>
        </p:nvSpPr>
        <p:spPr>
          <a:xfrm>
            <a:off x="5652120" y="2389187"/>
            <a:ext cx="3384376" cy="365125"/>
          </a:xfrm>
          <a:prstGeom prst="rect">
            <a:avLst/>
          </a:prstGeom>
        </p:spPr>
        <p:txBody>
          <a:bodyPr/>
          <a:lstStyle>
            <a:lvl1pPr algn="r">
              <a:defRPr sz="1600">
                <a:solidFill>
                  <a:schemeClr val="tx1"/>
                </a:solidFill>
                <a:latin typeface="Lucida Sans" pitchFamily="34" charset="0"/>
              </a:defRPr>
            </a:lvl1pPr>
          </a:lstStyle>
          <a:p>
            <a:r>
              <a:rPr lang="fr-FR" dirty="0" err="1"/>
              <a:t>jj</a:t>
            </a:r>
            <a:r>
              <a:rPr lang="fr-FR" dirty="0"/>
              <a:t> mm </a:t>
            </a:r>
            <a:r>
              <a:rPr lang="fr-FR" dirty="0" err="1"/>
              <a:t>aaaa</a:t>
            </a:r>
            <a:endParaRPr lang="fr-FR" dirty="0"/>
          </a:p>
        </p:txBody>
      </p:sp>
      <p:sp>
        <p:nvSpPr>
          <p:cNvPr id="8" name="Espace réservé du pied de page 4"/>
          <p:cNvSpPr>
            <a:spLocks noGrp="1"/>
          </p:cNvSpPr>
          <p:nvPr>
            <p:ph type="ftr" sz="quarter" idx="3"/>
          </p:nvPr>
        </p:nvSpPr>
        <p:spPr>
          <a:xfrm>
            <a:off x="7809103" y="0"/>
            <a:ext cx="1338512" cy="363600"/>
          </a:xfrm>
          <a:prstGeom prst="rect">
            <a:avLst/>
          </a:prstGeom>
        </p:spPr>
        <p:txBody>
          <a:bodyPr anchor="ctr" anchorCtr="0"/>
          <a:lstStyle>
            <a:lvl1pPr algn="r">
              <a:defRPr sz="650" b="0">
                <a:solidFill>
                  <a:schemeClr val="bg1"/>
                </a:solidFill>
                <a:latin typeface="Lucida Sans" pitchFamily="34" charset="0"/>
              </a:defRPr>
            </a:lvl1pPr>
          </a:lstStyle>
          <a:p>
            <a:pPr algn="ctr"/>
            <a:r>
              <a:rPr lang="fr-FR" sz="500" dirty="0">
                <a:solidFill>
                  <a:schemeClr val="tx1"/>
                </a:solidFill>
              </a:rPr>
              <a:t>XXX/YY/AA-NN</a:t>
            </a:r>
            <a:r>
              <a:rPr lang="fr-FR" dirty="0"/>
              <a:t>NN</a:t>
            </a:r>
          </a:p>
        </p:txBody>
      </p:sp>
    </p:spTree>
    <p:extLst>
      <p:ext uri="{BB962C8B-B14F-4D97-AF65-F5344CB8AC3E}">
        <p14:creationId xmlns:p14="http://schemas.microsoft.com/office/powerpoint/2010/main" val="3380737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3" name="Connecteur droit 2"/>
          <p:cNvCxnSpPr/>
          <p:nvPr userDrawn="1"/>
        </p:nvCxnSpPr>
        <p:spPr>
          <a:xfrm flipV="1">
            <a:off x="4186319" y="4861093"/>
            <a:ext cx="0" cy="180000"/>
          </a:xfrm>
          <a:prstGeom prst="line">
            <a:avLst/>
          </a:prstGeom>
          <a:ln w="19050">
            <a:solidFill>
              <a:srgbClr val="003B8E">
                <a:alpha val="9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X:\Entites\DOI-CA-COM\DOCUMENTS UTILES\Logos et charte Graphique\2014 Identité Visuelle\2014_AndraCentre.png"/>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8384938" y="4579305"/>
            <a:ext cx="588218" cy="419737"/>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p:cNvSpPr>
            <a:spLocks noGrp="1"/>
          </p:cNvSpPr>
          <p:nvPr>
            <p:ph type="sldNum" sz="quarter" idx="4"/>
          </p:nvPr>
        </p:nvSpPr>
        <p:spPr>
          <a:xfrm>
            <a:off x="8748464" y="-8109"/>
            <a:ext cx="395536" cy="365125"/>
          </a:xfrm>
          <a:prstGeom prst="rect">
            <a:avLst/>
          </a:prstGeom>
        </p:spPr>
        <p:txBody>
          <a:bodyPr anchor="ctr" anchorCtr="0"/>
          <a:lstStyle>
            <a:lvl1pPr algn="r">
              <a:defRPr sz="500" b="0">
                <a:solidFill>
                  <a:schemeClr val="tx1"/>
                </a:solidFill>
                <a:latin typeface="Lucida Sans" pitchFamily="34" charset="0"/>
              </a:defRPr>
            </a:lvl1pPr>
          </a:lstStyle>
          <a:p>
            <a:fld id="{3F31099B-3674-415A-8495-B5B94815B494}" type="slidenum">
              <a:rPr lang="fr-FR" smtClean="0"/>
              <a:pPr/>
              <a:t>‹N°›</a:t>
            </a:fld>
            <a:endParaRPr lang="fr-FR" dirty="0"/>
          </a:p>
        </p:txBody>
      </p:sp>
      <p:sp>
        <p:nvSpPr>
          <p:cNvPr id="8" name="Espace réservé de la date 3"/>
          <p:cNvSpPr>
            <a:spLocks noGrp="1"/>
          </p:cNvSpPr>
          <p:nvPr>
            <p:ph type="dt" sz="half" idx="2"/>
          </p:nvPr>
        </p:nvSpPr>
        <p:spPr>
          <a:xfrm>
            <a:off x="7336800" y="-7200"/>
            <a:ext cx="1339200" cy="365125"/>
          </a:xfrm>
          <a:prstGeom prst="rect">
            <a:avLst/>
          </a:prstGeom>
        </p:spPr>
        <p:txBody>
          <a:bodyPr anchor="ctr" anchorCtr="0"/>
          <a:lstStyle>
            <a:lvl1pPr algn="ctr">
              <a:defRPr sz="500" b="0">
                <a:solidFill>
                  <a:schemeClr val="tx1"/>
                </a:solidFill>
                <a:latin typeface="Lucida Sans" pitchFamily="34" charset="0"/>
              </a:defRPr>
            </a:lvl1pPr>
          </a:lstStyle>
          <a:p>
            <a:r>
              <a:rPr lang="fr-FR"/>
              <a:t>jj mm aaaa</a:t>
            </a:r>
            <a:endParaRPr lang="fr-FR" dirty="0"/>
          </a:p>
        </p:txBody>
      </p:sp>
      <p:sp>
        <p:nvSpPr>
          <p:cNvPr id="9" name="Espace réservé du pied de page 4"/>
          <p:cNvSpPr>
            <a:spLocks noGrp="1"/>
          </p:cNvSpPr>
          <p:nvPr>
            <p:ph type="ftr" sz="quarter" idx="3"/>
          </p:nvPr>
        </p:nvSpPr>
        <p:spPr>
          <a:xfrm>
            <a:off x="1404000" y="4770000"/>
            <a:ext cx="1338512" cy="363600"/>
          </a:xfrm>
          <a:prstGeom prst="rect">
            <a:avLst/>
          </a:prstGeom>
        </p:spPr>
        <p:txBody>
          <a:bodyPr anchor="ctr" anchorCtr="0"/>
          <a:lstStyle>
            <a:lvl1pPr algn="r">
              <a:defRPr sz="650" b="0">
                <a:solidFill>
                  <a:schemeClr val="bg1"/>
                </a:solidFill>
                <a:latin typeface="Lucida Sans" pitchFamily="34" charset="0"/>
              </a:defRPr>
            </a:lvl1pPr>
          </a:lstStyle>
          <a:p>
            <a:pPr algn="ctr"/>
            <a:r>
              <a:rPr lang="fr-FR" sz="500">
                <a:solidFill>
                  <a:schemeClr val="tx1"/>
                </a:solidFill>
              </a:rPr>
              <a:t>DISEF/DSE/SE/23-0019</a:t>
            </a:r>
            <a:endParaRPr lang="fr-FR" dirty="0"/>
          </a:p>
        </p:txBody>
      </p:sp>
      <p:sp>
        <p:nvSpPr>
          <p:cNvPr id="2" name="Espace réservé du titre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fr-FR" dirty="0"/>
              <a:t>Titre de la slide</a:t>
            </a:r>
          </a:p>
        </p:txBody>
      </p:sp>
      <p:sp>
        <p:nvSpPr>
          <p:cNvPr id="4" name="Espace réservé du texte 3"/>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srgbClr val="000000"/>
                </a:solidFill>
                <a:effectLst/>
                <a:uLnTx/>
                <a:uFillTx/>
                <a:latin typeface="+mn-lt"/>
                <a:ea typeface="+mn-ea"/>
                <a:cs typeface="+mn-cs"/>
              </a:rPr>
              <a:t>Modifiez le texte courant</a:t>
            </a:r>
          </a:p>
          <a:p>
            <a:pPr marL="252000" marR="0" lvl="1" indent="-1800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r>
              <a:rPr kumimoji="0" lang="fr-FR" sz="1500" b="0" i="0" u="none" strike="noStrike" kern="1200" cap="none" spc="0" normalizeH="0" baseline="0" noProof="0" dirty="0">
                <a:ln>
                  <a:noFill/>
                </a:ln>
                <a:solidFill>
                  <a:srgbClr val="003B8E"/>
                </a:solidFill>
                <a:effectLst/>
                <a:uLnTx/>
                <a:uFillTx/>
                <a:latin typeface="+mn-lt"/>
                <a:ea typeface="+mn-ea"/>
                <a:cs typeface="+mn-cs"/>
              </a:rPr>
              <a:t>Deuxième niveau</a:t>
            </a:r>
          </a:p>
          <a:p>
            <a:pPr marL="540000" marR="0" lvl="2" indent="-144000" algn="l" defTabSz="9144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33892D"/>
                </a:solidFill>
                <a:effectLst/>
                <a:uLnTx/>
                <a:uFillTx/>
                <a:latin typeface="+mn-lt"/>
                <a:ea typeface="+mn-ea"/>
                <a:cs typeface="+mn-cs"/>
              </a:rPr>
              <a:t>Troisième niveau</a:t>
            </a:r>
          </a:p>
          <a:p>
            <a:pPr lvl="3"/>
            <a:r>
              <a:rPr lang="fr-FR" dirty="0"/>
              <a:t>Quatrième niveau</a:t>
            </a:r>
          </a:p>
        </p:txBody>
      </p:sp>
      <p:sp>
        <p:nvSpPr>
          <p:cNvPr id="10" name="ZoneTexte 9"/>
          <p:cNvSpPr txBox="1"/>
          <p:nvPr userDrawn="1"/>
        </p:nvSpPr>
        <p:spPr>
          <a:xfrm>
            <a:off x="4220680" y="4843081"/>
            <a:ext cx="2727584" cy="216024"/>
          </a:xfrm>
          <a:prstGeom prst="rect">
            <a:avLst/>
          </a:prstGeom>
          <a:noFill/>
        </p:spPr>
        <p:txBody>
          <a:bodyPr wrap="none" lIns="0" tIns="0" rIns="0" bIns="0" rtlCol="0" anchor="ctr" anchorCtr="0">
            <a:noAutofit/>
          </a:bodyPr>
          <a:lstStyle/>
          <a:p>
            <a:pPr indent="0" rtl="0"/>
            <a:r>
              <a:rPr lang="fr-FR" sz="550" b="0" i="0" u="none" strike="noStrike" kern="1200" baseline="0" dirty="0">
                <a:solidFill>
                  <a:schemeClr val="tx1"/>
                </a:solidFill>
                <a:latin typeface="+mn-lt"/>
                <a:ea typeface="+mn-ea"/>
                <a:cs typeface="+mn-cs"/>
              </a:rPr>
              <a:t>This document </a:t>
            </a:r>
            <a:r>
              <a:rPr lang="fr-FR" sz="550" b="0" i="0" u="none" strike="noStrike" kern="1200" baseline="0" dirty="0" err="1">
                <a:solidFill>
                  <a:schemeClr val="tx1"/>
                </a:solidFill>
                <a:latin typeface="+mn-lt"/>
                <a:ea typeface="+mn-ea"/>
                <a:cs typeface="+mn-cs"/>
              </a:rPr>
              <a:t>is</a:t>
            </a:r>
            <a:r>
              <a:rPr lang="fr-FR" sz="550" b="0" i="0" u="none" strike="noStrike" kern="1200" baseline="0" dirty="0">
                <a:solidFill>
                  <a:schemeClr val="tx1"/>
                </a:solidFill>
                <a:latin typeface="+mn-lt"/>
                <a:ea typeface="+mn-ea"/>
                <a:cs typeface="+mn-cs"/>
              </a:rPr>
              <a:t> the sole </a:t>
            </a:r>
            <a:r>
              <a:rPr lang="fr-FR" sz="550" b="0" i="0" u="none" strike="noStrike" kern="1200" baseline="0" dirty="0" err="1">
                <a:solidFill>
                  <a:schemeClr val="tx1"/>
                </a:solidFill>
                <a:latin typeface="+mn-lt"/>
                <a:ea typeface="+mn-ea"/>
                <a:cs typeface="+mn-cs"/>
              </a:rPr>
              <a:t>property</a:t>
            </a:r>
            <a:r>
              <a:rPr lang="fr-FR" sz="550" b="0" i="0" u="none" strike="noStrike" kern="1200" baseline="0" dirty="0">
                <a:solidFill>
                  <a:schemeClr val="tx1"/>
                </a:solidFill>
                <a:latin typeface="+mn-lt"/>
                <a:ea typeface="+mn-ea"/>
                <a:cs typeface="+mn-cs"/>
              </a:rPr>
              <a:t> of Andra.</a:t>
            </a:r>
          </a:p>
          <a:p>
            <a:pPr indent="0" rtl="0"/>
            <a:r>
              <a:rPr lang="fr-FR" sz="550" b="0" i="0" u="none" strike="noStrike" kern="1200" baseline="0" dirty="0">
                <a:solidFill>
                  <a:schemeClr val="tx1"/>
                </a:solidFill>
                <a:latin typeface="+mn-lt"/>
                <a:ea typeface="+mn-ea"/>
                <a:cs typeface="+mn-cs"/>
              </a:rPr>
              <a:t>It </a:t>
            </a:r>
            <a:r>
              <a:rPr lang="fr-FR" sz="550" b="0" i="0" u="none" strike="noStrike" kern="1200" baseline="0" dirty="0" err="1">
                <a:solidFill>
                  <a:schemeClr val="tx1"/>
                </a:solidFill>
                <a:latin typeface="+mn-lt"/>
                <a:ea typeface="+mn-ea"/>
                <a:cs typeface="+mn-cs"/>
              </a:rPr>
              <a:t>cannot</a:t>
            </a:r>
            <a:r>
              <a:rPr lang="fr-FR" sz="550" b="0" i="0" u="none" strike="noStrike" kern="1200" baseline="0" dirty="0">
                <a:solidFill>
                  <a:schemeClr val="tx1"/>
                </a:solidFill>
                <a:latin typeface="+mn-lt"/>
                <a:ea typeface="+mn-ea"/>
                <a:cs typeface="+mn-cs"/>
              </a:rPr>
              <a:t> </a:t>
            </a:r>
            <a:r>
              <a:rPr lang="fr-FR" sz="550" b="0" i="0" u="none" strike="noStrike" kern="1200" baseline="0" dirty="0" err="1">
                <a:solidFill>
                  <a:schemeClr val="tx1"/>
                </a:solidFill>
                <a:latin typeface="+mn-lt"/>
                <a:ea typeface="+mn-ea"/>
                <a:cs typeface="+mn-cs"/>
              </a:rPr>
              <a:t>be</a:t>
            </a:r>
            <a:r>
              <a:rPr lang="fr-FR" sz="550" b="0" i="0" u="none" strike="noStrike" kern="1200" baseline="0" dirty="0">
                <a:solidFill>
                  <a:schemeClr val="tx1"/>
                </a:solidFill>
                <a:latin typeface="+mn-lt"/>
                <a:ea typeface="+mn-ea"/>
                <a:cs typeface="+mn-cs"/>
              </a:rPr>
              <a:t> </a:t>
            </a:r>
            <a:r>
              <a:rPr lang="fr-FR" sz="550" b="0" i="0" u="none" strike="noStrike" kern="1200" baseline="0" dirty="0" err="1">
                <a:solidFill>
                  <a:schemeClr val="tx1"/>
                </a:solidFill>
                <a:latin typeface="+mn-lt"/>
                <a:ea typeface="+mn-ea"/>
                <a:cs typeface="+mn-cs"/>
              </a:rPr>
              <a:t>reproduced</a:t>
            </a:r>
            <a:r>
              <a:rPr lang="fr-FR" sz="550" b="0" i="0" u="none" strike="noStrike" kern="1200" baseline="0" dirty="0">
                <a:solidFill>
                  <a:schemeClr val="tx1"/>
                </a:solidFill>
                <a:latin typeface="+mn-lt"/>
                <a:ea typeface="+mn-ea"/>
                <a:cs typeface="+mn-cs"/>
              </a:rPr>
              <a:t> or </a:t>
            </a:r>
            <a:r>
              <a:rPr lang="fr-FR" sz="550" b="0" i="0" u="none" strike="noStrike" kern="1200" baseline="0" dirty="0" err="1">
                <a:solidFill>
                  <a:schemeClr val="tx1"/>
                </a:solidFill>
                <a:latin typeface="+mn-lt"/>
                <a:ea typeface="+mn-ea"/>
                <a:cs typeface="+mn-cs"/>
              </a:rPr>
              <a:t>communicated</a:t>
            </a:r>
            <a:r>
              <a:rPr lang="fr-FR" sz="550" b="0" i="0" u="none" strike="noStrike" kern="1200" baseline="0" dirty="0">
                <a:solidFill>
                  <a:schemeClr val="tx1"/>
                </a:solidFill>
                <a:latin typeface="+mn-lt"/>
                <a:ea typeface="+mn-ea"/>
                <a:cs typeface="+mn-cs"/>
              </a:rPr>
              <a:t> </a:t>
            </a:r>
            <a:r>
              <a:rPr lang="fr-FR" sz="550" b="0" i="0" u="none" strike="noStrike" kern="1200" baseline="0" dirty="0" err="1">
                <a:solidFill>
                  <a:schemeClr val="tx1"/>
                </a:solidFill>
                <a:latin typeface="+mn-lt"/>
                <a:ea typeface="+mn-ea"/>
                <a:cs typeface="+mn-cs"/>
              </a:rPr>
              <a:t>without</a:t>
            </a:r>
            <a:r>
              <a:rPr lang="fr-FR" sz="550" b="0" i="0" u="none" strike="noStrike" kern="1200" baseline="0" dirty="0">
                <a:solidFill>
                  <a:schemeClr val="tx1"/>
                </a:solidFill>
                <a:latin typeface="+mn-lt"/>
                <a:ea typeface="+mn-ea"/>
                <a:cs typeface="+mn-cs"/>
              </a:rPr>
              <a:t> </a:t>
            </a:r>
            <a:r>
              <a:rPr lang="fr-FR" sz="550" b="0" i="0" u="none" strike="noStrike" kern="1200" baseline="0" dirty="0" err="1">
                <a:solidFill>
                  <a:schemeClr val="tx1"/>
                </a:solidFill>
                <a:latin typeface="+mn-lt"/>
                <a:ea typeface="+mn-ea"/>
                <a:cs typeface="+mn-cs"/>
              </a:rPr>
              <a:t>its</a:t>
            </a:r>
            <a:r>
              <a:rPr lang="fr-FR" sz="550" b="0" i="0" u="none" strike="noStrike" kern="1200" baseline="0" dirty="0">
                <a:solidFill>
                  <a:schemeClr val="tx1"/>
                </a:solidFill>
                <a:latin typeface="+mn-lt"/>
                <a:ea typeface="+mn-ea"/>
                <a:cs typeface="+mn-cs"/>
              </a:rPr>
              <a:t> </a:t>
            </a:r>
            <a:r>
              <a:rPr lang="fr-FR" sz="550" b="0" i="0" u="none" strike="noStrike" kern="1200" baseline="0" dirty="0" err="1">
                <a:solidFill>
                  <a:schemeClr val="tx1"/>
                </a:solidFill>
                <a:latin typeface="+mn-lt"/>
                <a:ea typeface="+mn-ea"/>
                <a:cs typeface="+mn-cs"/>
              </a:rPr>
              <a:t>prior</a:t>
            </a:r>
            <a:r>
              <a:rPr lang="fr-FR" sz="550" b="0" i="0" u="none" strike="noStrike" kern="1200" baseline="0" dirty="0">
                <a:solidFill>
                  <a:schemeClr val="tx1"/>
                </a:solidFill>
                <a:latin typeface="+mn-lt"/>
                <a:ea typeface="+mn-ea"/>
                <a:cs typeface="+mn-cs"/>
              </a:rPr>
              <a:t> permission.</a:t>
            </a:r>
            <a:endParaRPr lang="fr-FR" sz="550" baseline="0" dirty="0"/>
          </a:p>
        </p:txBody>
      </p:sp>
    </p:spTree>
    <p:extLst>
      <p:ext uri="{BB962C8B-B14F-4D97-AF65-F5344CB8AC3E}">
        <p14:creationId xmlns:p14="http://schemas.microsoft.com/office/powerpoint/2010/main" val="19739388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710" r:id="rId4"/>
    <p:sldLayoutId id="2147483711" r:id="rId5"/>
    <p:sldLayoutId id="2147483712" r:id="rId6"/>
  </p:sldLayoutIdLst>
  <p:hf hdr="0" dt="0"/>
  <p:txStyles>
    <p:titleStyle>
      <a:lvl1pPr algn="ctr" defTabSz="914400" rtl="0" eaLnBrk="1" latinLnBrk="0" hangingPunct="1">
        <a:spcBef>
          <a:spcPct val="0"/>
        </a:spcBef>
        <a:buNone/>
        <a:defRPr sz="2100" kern="1200">
          <a:solidFill>
            <a:schemeClr val="tx1"/>
          </a:solidFill>
          <a:latin typeface="+mj-lt"/>
          <a:ea typeface="+mj-ea"/>
          <a:cs typeface="+mj-cs"/>
        </a:defRPr>
      </a:lvl1pPr>
    </p:titleStyle>
    <p:body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kern="1200">
          <a:solidFill>
            <a:schemeClr val="tx1"/>
          </a:solidFill>
          <a:latin typeface="+mn-lt"/>
          <a:ea typeface="+mn-ea"/>
          <a:cs typeface="+mn-cs"/>
        </a:defRPr>
      </a:lvl1pPr>
      <a:lvl2pPr marL="252000" marR="0" indent="-1800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sz="1500" kern="1200">
          <a:solidFill>
            <a:srgbClr val="003B8E"/>
          </a:solidFill>
          <a:latin typeface="+mn-lt"/>
          <a:ea typeface="+mn-ea"/>
          <a:cs typeface="+mn-cs"/>
        </a:defRPr>
      </a:lvl2pPr>
      <a:lvl3pPr marL="540000" marR="0" indent="-144000" algn="l" defTabSz="914400" rtl="0" eaLnBrk="1" fontAlgn="auto" latinLnBrk="0" hangingPunct="1">
        <a:lnSpc>
          <a:spcPct val="100000"/>
        </a:lnSpc>
        <a:spcBef>
          <a:spcPts val="350"/>
        </a:spcBef>
        <a:spcAft>
          <a:spcPts val="0"/>
        </a:spcAft>
        <a:buClrTx/>
        <a:buSzTx/>
        <a:buFont typeface="Arial" panose="020B0604020202020204" pitchFamily="34" charset="0"/>
        <a:buChar char="•"/>
        <a:tabLst/>
        <a:defRPr sz="1400" kern="1200">
          <a:solidFill>
            <a:srgbClr val="33892D"/>
          </a:solidFill>
          <a:latin typeface="+mn-lt"/>
          <a:ea typeface="+mn-ea"/>
          <a:cs typeface="+mn-cs"/>
        </a:defRPr>
      </a:lvl3pPr>
      <a:lvl4pPr marL="1044000" marR="0" indent="-144000" algn="l" defTabSz="914400" rtl="0" eaLnBrk="1" fontAlgn="auto" latinLnBrk="0" hangingPunct="1">
        <a:lnSpc>
          <a:spcPct val="100000"/>
        </a:lnSpc>
        <a:spcBef>
          <a:spcPts val="225"/>
        </a:spcBef>
        <a:spcAft>
          <a:spcPts val="0"/>
        </a:spcAft>
        <a:buClrTx/>
        <a:buSzTx/>
        <a:buFont typeface="Wingdings" panose="05000000000000000000" pitchFamily="2" charset="2"/>
        <a:buChar char="§"/>
        <a:tabLst/>
        <a:defRPr sz="1300" kern="1200">
          <a:solidFill>
            <a:srgbClr val="F35F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onia.guillot@andra.fr"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hyperlink" Target="mailto:sonia.guillot@andra.fr"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1F13DA-0222-D785-0D72-835AFBD8C471}"/>
              </a:ext>
            </a:extLst>
          </p:cNvPr>
          <p:cNvSpPr>
            <a:spLocks noGrp="1"/>
          </p:cNvSpPr>
          <p:nvPr>
            <p:ph type="title"/>
          </p:nvPr>
        </p:nvSpPr>
        <p:spPr/>
        <p:txBody>
          <a:bodyPr>
            <a:noAutofit/>
          </a:bodyPr>
          <a:lstStyle/>
          <a:p>
            <a:pPr marL="268288">
              <a:lnSpc>
                <a:spcPct val="150000"/>
              </a:lnSpc>
              <a:spcBef>
                <a:spcPts val="600"/>
              </a:spcBef>
            </a:pPr>
            <a:r>
              <a:rPr lang="fr-FR" sz="1800" i="0" u="none" strike="noStrike" baseline="0" dirty="0"/>
              <a:t>FRENCH LOW-LEVEL LONG-LIVED REPOSITORY PROJECT: </a:t>
            </a:r>
            <a:br>
              <a:rPr lang="fr-FR" sz="1800" i="0" u="none" strike="noStrike" baseline="0" dirty="0"/>
            </a:br>
            <a:r>
              <a:rPr lang="fr-FR" sz="1800" i="0" u="none" strike="noStrike" baseline="0" dirty="0"/>
              <a:t>ENSURING SUSTAINABILITY FROM THE EARLY STAGES </a:t>
            </a:r>
            <a:endParaRPr lang="fr-FR" sz="1800" dirty="0"/>
          </a:p>
        </p:txBody>
      </p:sp>
      <p:sp>
        <p:nvSpPr>
          <p:cNvPr id="3" name="Subtitle 4">
            <a:extLst>
              <a:ext uri="{FF2B5EF4-FFF2-40B4-BE49-F238E27FC236}">
                <a16:creationId xmlns:a16="http://schemas.microsoft.com/office/drawing/2014/main" id="{1C451803-42D0-0DA3-AC7F-921DFC9A8B3F}"/>
              </a:ext>
            </a:extLst>
          </p:cNvPr>
          <p:cNvSpPr txBox="1">
            <a:spLocks/>
          </p:cNvSpPr>
          <p:nvPr/>
        </p:nvSpPr>
        <p:spPr>
          <a:xfrm>
            <a:off x="4148871" y="2906739"/>
            <a:ext cx="4959633" cy="108630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kern="1200">
                <a:solidFill>
                  <a:schemeClr val="tx1"/>
                </a:solidFill>
                <a:latin typeface="+mn-lt"/>
                <a:ea typeface="+mn-ea"/>
                <a:cs typeface="+mn-cs"/>
              </a:defRPr>
            </a:lvl1pPr>
            <a:lvl2pPr marL="252000" marR="0" indent="-1800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sz="1500" kern="1200">
                <a:solidFill>
                  <a:srgbClr val="003B8E"/>
                </a:solidFill>
                <a:latin typeface="+mn-lt"/>
                <a:ea typeface="+mn-ea"/>
                <a:cs typeface="+mn-cs"/>
              </a:defRPr>
            </a:lvl2pPr>
            <a:lvl3pPr marL="540000" marR="0" indent="-144000" algn="l" defTabSz="914400" rtl="0" eaLnBrk="1" fontAlgn="auto" latinLnBrk="0" hangingPunct="1">
              <a:lnSpc>
                <a:spcPct val="100000"/>
              </a:lnSpc>
              <a:spcBef>
                <a:spcPts val="350"/>
              </a:spcBef>
              <a:spcAft>
                <a:spcPts val="0"/>
              </a:spcAft>
              <a:buClrTx/>
              <a:buSzTx/>
              <a:buFont typeface="Arial" panose="020B0604020202020204" pitchFamily="34" charset="0"/>
              <a:buChar char="•"/>
              <a:tabLst/>
              <a:defRPr sz="1400" kern="1200">
                <a:solidFill>
                  <a:srgbClr val="33892D"/>
                </a:solidFill>
                <a:latin typeface="+mn-lt"/>
                <a:ea typeface="+mn-ea"/>
                <a:cs typeface="+mn-cs"/>
              </a:defRPr>
            </a:lvl3pPr>
            <a:lvl4pPr marL="1044000" marR="0" indent="-144000" algn="l" defTabSz="914400" rtl="0" eaLnBrk="1" fontAlgn="auto" latinLnBrk="0" hangingPunct="1">
              <a:lnSpc>
                <a:spcPct val="100000"/>
              </a:lnSpc>
              <a:spcBef>
                <a:spcPts val="225"/>
              </a:spcBef>
              <a:spcAft>
                <a:spcPts val="0"/>
              </a:spcAft>
              <a:buClrTx/>
              <a:buSzTx/>
              <a:buFont typeface="Wingdings" panose="05000000000000000000" pitchFamily="2" charset="2"/>
              <a:buChar char="§"/>
              <a:tabLst/>
              <a:defRPr sz="1300" kern="1200">
                <a:solidFill>
                  <a:srgbClr val="F35F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1200" dirty="0"/>
          </a:p>
          <a:p>
            <a:r>
              <a:rPr lang="fr-FR" sz="1200" b="1" dirty="0"/>
              <a:t>Sonia GUILLOT, Head of </a:t>
            </a:r>
            <a:r>
              <a:rPr lang="fr-FR" sz="1200" b="1" dirty="0" err="1"/>
              <a:t>Environment</a:t>
            </a:r>
            <a:r>
              <a:rPr lang="fr-FR" sz="1200" b="1" dirty="0"/>
              <a:t> </a:t>
            </a:r>
            <a:r>
              <a:rPr lang="fr-FR" sz="1200" b="1" dirty="0" err="1"/>
              <a:t>Department</a:t>
            </a:r>
            <a:r>
              <a:rPr lang="fr-FR" sz="1200" b="1" dirty="0"/>
              <a:t> </a:t>
            </a:r>
          </a:p>
          <a:p>
            <a:r>
              <a:rPr lang="fr-FR" sz="1200" b="1" dirty="0"/>
              <a:t>Andra</a:t>
            </a:r>
          </a:p>
          <a:p>
            <a:r>
              <a:rPr lang="en-GB" sz="1050" dirty="0"/>
              <a:t>French Radioactive Waste Management Agency </a:t>
            </a:r>
          </a:p>
          <a:p>
            <a:r>
              <a:rPr lang="en-GB" sz="900" dirty="0">
                <a:hlinkClick r:id="rId2"/>
              </a:rPr>
              <a:t>sonia.guillot@andra.fr</a:t>
            </a:r>
            <a:r>
              <a:rPr lang="en-GB" sz="900" dirty="0"/>
              <a:t> </a:t>
            </a:r>
            <a:endParaRPr lang="en-AT" sz="900" dirty="0"/>
          </a:p>
        </p:txBody>
      </p:sp>
      <p:sp>
        <p:nvSpPr>
          <p:cNvPr id="4" name="Espace réservé du pied de page 5">
            <a:extLst>
              <a:ext uri="{FF2B5EF4-FFF2-40B4-BE49-F238E27FC236}">
                <a16:creationId xmlns:a16="http://schemas.microsoft.com/office/drawing/2014/main" id="{57C65DC4-7C30-96EE-6BEF-498D57751EFC}"/>
              </a:ext>
            </a:extLst>
          </p:cNvPr>
          <p:cNvSpPr>
            <a:spLocks noGrp="1"/>
          </p:cNvSpPr>
          <p:nvPr>
            <p:ph type="ftr" sz="quarter" idx="3"/>
          </p:nvPr>
        </p:nvSpPr>
        <p:spPr>
          <a:xfrm>
            <a:off x="7809103" y="0"/>
            <a:ext cx="1338512" cy="363600"/>
          </a:xfrm>
        </p:spPr>
        <p:txBody>
          <a:bodyPr/>
          <a:lstStyle/>
          <a:p>
            <a:pPr algn="ctr"/>
            <a:r>
              <a:rPr lang="fr-FR" sz="500" dirty="0">
                <a:solidFill>
                  <a:schemeClr val="tx1"/>
                </a:solidFill>
              </a:rPr>
              <a:t>DISEF/DSE/SE/23-0019</a:t>
            </a:r>
            <a:endParaRPr lang="fr-FR" dirty="0"/>
          </a:p>
        </p:txBody>
      </p:sp>
    </p:spTree>
    <p:extLst>
      <p:ext uri="{BB962C8B-B14F-4D97-AF65-F5344CB8AC3E}">
        <p14:creationId xmlns:p14="http://schemas.microsoft.com/office/powerpoint/2010/main" val="3022416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8CF35D8-2D47-A562-ADB6-B700979D8FFE}"/>
              </a:ext>
            </a:extLst>
          </p:cNvPr>
          <p:cNvSpPr>
            <a:spLocks noGrp="1"/>
          </p:cNvSpPr>
          <p:nvPr>
            <p:ph type="body" sz="quarter" idx="14"/>
          </p:nvPr>
        </p:nvSpPr>
        <p:spPr>
          <a:xfrm>
            <a:off x="251520" y="1275606"/>
            <a:ext cx="8784976" cy="3384550"/>
          </a:xfrm>
        </p:spPr>
        <p:txBody>
          <a:bodyPr>
            <a:normAutofit/>
          </a:bodyPr>
          <a:lstStyle/>
          <a:p>
            <a:r>
              <a:rPr lang="fr-FR" sz="1800" dirty="0"/>
              <a:t>Next </a:t>
            </a:r>
            <a:r>
              <a:rPr lang="fr-FR" sz="1800" dirty="0" err="1"/>
              <a:t>step</a:t>
            </a:r>
            <a:r>
              <a:rPr lang="fr-FR" sz="1800" dirty="0"/>
              <a:t> : </a:t>
            </a:r>
          </a:p>
          <a:p>
            <a:pPr lvl="1"/>
            <a:r>
              <a:rPr lang="fr-FR" sz="1400" dirty="0"/>
              <a:t>Production of a report </a:t>
            </a:r>
            <a:r>
              <a:rPr lang="fr-FR" sz="1400" dirty="0" err="1"/>
              <a:t>summarizing</a:t>
            </a:r>
            <a:r>
              <a:rPr lang="fr-FR" sz="1400" dirty="0"/>
              <a:t> all the </a:t>
            </a:r>
            <a:r>
              <a:rPr lang="fr-FR" sz="1400" dirty="0" err="1"/>
              <a:t>environnmental</a:t>
            </a:r>
            <a:r>
              <a:rPr lang="fr-FR" sz="1400" dirty="0"/>
              <a:t> and </a:t>
            </a:r>
            <a:r>
              <a:rPr lang="fr-FR" sz="1400" dirty="0" err="1"/>
              <a:t>safety</a:t>
            </a:r>
            <a:r>
              <a:rPr lang="fr-FR" sz="1400" dirty="0"/>
              <a:t> studies </a:t>
            </a:r>
            <a:r>
              <a:rPr lang="fr-FR" sz="1400" dirty="0" err="1"/>
              <a:t>shared</a:t>
            </a:r>
            <a:r>
              <a:rPr lang="fr-FR" sz="1400" dirty="0"/>
              <a:t> with waste </a:t>
            </a:r>
            <a:r>
              <a:rPr lang="fr-FR" sz="1400" dirty="0" err="1"/>
              <a:t>producers</a:t>
            </a:r>
            <a:r>
              <a:rPr lang="fr-FR" sz="1400" dirty="0"/>
              <a:t>, local population and institutions;  </a:t>
            </a:r>
            <a:r>
              <a:rPr lang="fr-FR" sz="1400" dirty="0" err="1"/>
              <a:t>instructed</a:t>
            </a:r>
            <a:r>
              <a:rPr lang="fr-FR" sz="1400" dirty="0"/>
              <a:t> by the French Nuclear </a:t>
            </a:r>
            <a:r>
              <a:rPr lang="fr-FR" sz="1400" dirty="0" err="1"/>
              <a:t>Safety</a:t>
            </a:r>
            <a:r>
              <a:rPr lang="fr-FR" sz="1400" dirty="0"/>
              <a:t> </a:t>
            </a:r>
            <a:r>
              <a:rPr lang="fr-FR" sz="1400" dirty="0" err="1"/>
              <a:t>Authority</a:t>
            </a:r>
            <a:endParaRPr lang="fr-FR" sz="1400" dirty="0"/>
          </a:p>
          <a:p>
            <a:pPr lvl="1"/>
            <a:endParaRPr lang="fr-FR" sz="1400" dirty="0"/>
          </a:p>
          <a:p>
            <a:r>
              <a:rPr lang="fr-FR" sz="1800" dirty="0"/>
              <a:t>Continue the process :</a:t>
            </a:r>
          </a:p>
          <a:p>
            <a:pPr lvl="1"/>
            <a:r>
              <a:rPr lang="fr-FR" sz="1400" dirty="0" err="1"/>
              <a:t>Involvement</a:t>
            </a:r>
            <a:r>
              <a:rPr lang="fr-FR" sz="1400" dirty="0"/>
              <a:t> of stakeholders </a:t>
            </a:r>
          </a:p>
          <a:p>
            <a:pPr lvl="1">
              <a:buFont typeface="Symbol" panose="05050102010706020507" pitchFamily="18" charset="2"/>
              <a:buChar char="Þ"/>
            </a:pPr>
            <a:r>
              <a:rPr lang="fr-FR" sz="1400" dirty="0"/>
              <a:t>A </a:t>
            </a:r>
            <a:r>
              <a:rPr lang="fr-FR" sz="1600" b="1" dirty="0"/>
              <a:t>multi-</a:t>
            </a:r>
            <a:r>
              <a:rPr lang="fr-FR" sz="1600" b="1" dirty="0" err="1"/>
              <a:t>criteria</a:t>
            </a:r>
            <a:r>
              <a:rPr lang="fr-FR" sz="1600" b="1" dirty="0"/>
              <a:t> and multi-stakeholders </a:t>
            </a:r>
            <a:r>
              <a:rPr lang="fr-FR" sz="1600" b="1" dirty="0" err="1"/>
              <a:t>analysis</a:t>
            </a:r>
            <a:endParaRPr lang="fr-FR" sz="1400" b="1" dirty="0"/>
          </a:p>
          <a:p>
            <a:pPr marL="72000" lvl="1" indent="0">
              <a:buNone/>
            </a:pPr>
            <a:endParaRPr lang="fr-FR" sz="1400" dirty="0"/>
          </a:p>
          <a:p>
            <a:pPr marL="0" indent="0">
              <a:buNone/>
            </a:pPr>
            <a:endParaRPr lang="fr-FR" dirty="0"/>
          </a:p>
          <a:p>
            <a:pPr>
              <a:buFont typeface="Symbol" panose="05050102010706020507" pitchFamily="18" charset="2"/>
              <a:buChar char="Þ"/>
            </a:pPr>
            <a:endParaRPr lang="fr-FR" dirty="0"/>
          </a:p>
          <a:p>
            <a:pPr marL="0" indent="0">
              <a:buNone/>
            </a:pPr>
            <a:endParaRPr lang="fr-FR" dirty="0"/>
          </a:p>
          <a:p>
            <a:pPr marL="0" indent="0">
              <a:buNone/>
            </a:pPr>
            <a:endParaRPr lang="en-AT" dirty="0"/>
          </a:p>
        </p:txBody>
      </p:sp>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lstStyle/>
          <a:p>
            <a:r>
              <a:rPr lang="fr-FR" dirty="0"/>
              <a:t>And </a:t>
            </a:r>
            <a:r>
              <a:rPr lang="fr-FR" dirty="0" err="1"/>
              <a:t>then</a:t>
            </a:r>
            <a:r>
              <a:rPr lang="fr-FR" dirty="0"/>
              <a:t> ?</a:t>
            </a:r>
            <a:endParaRPr lang="en-AT" dirty="0"/>
          </a:p>
        </p:txBody>
      </p:sp>
      <p:sp>
        <p:nvSpPr>
          <p:cNvPr id="5" name="Espace réservé du pied de page 4">
            <a:extLst>
              <a:ext uri="{FF2B5EF4-FFF2-40B4-BE49-F238E27FC236}">
                <a16:creationId xmlns:a16="http://schemas.microsoft.com/office/drawing/2014/main" id="{8172681C-179C-FA39-3D4D-A450F8BE7F4C}"/>
              </a:ext>
            </a:extLst>
          </p:cNvPr>
          <p:cNvSpPr>
            <a:spLocks noGrp="1"/>
          </p:cNvSpPr>
          <p:nvPr>
            <p:ph type="ftr" sz="quarter" idx="3"/>
          </p:nvPr>
        </p:nvSpPr>
        <p:spPr/>
        <p:txBody>
          <a:bodyPr/>
          <a:lstStyle/>
          <a:p>
            <a:pPr algn="ctr"/>
            <a:r>
              <a:rPr lang="fr-FR" sz="500">
                <a:solidFill>
                  <a:schemeClr val="tx1"/>
                </a:solidFill>
              </a:rPr>
              <a:t>DISEF/DSE/SE/23-0019</a:t>
            </a:r>
            <a:endParaRPr lang="fr-FR" dirty="0"/>
          </a:p>
        </p:txBody>
      </p:sp>
      <p:sp>
        <p:nvSpPr>
          <p:cNvPr id="8" name="Espace réservé du numéro de diapositive 7">
            <a:extLst>
              <a:ext uri="{FF2B5EF4-FFF2-40B4-BE49-F238E27FC236}">
                <a16:creationId xmlns:a16="http://schemas.microsoft.com/office/drawing/2014/main" id="{06C54CA7-ED85-9226-EA66-5880088B885F}"/>
              </a:ext>
            </a:extLst>
          </p:cNvPr>
          <p:cNvSpPr>
            <a:spLocks noGrp="1"/>
          </p:cNvSpPr>
          <p:nvPr>
            <p:ph type="sldNum" sz="quarter" idx="4"/>
          </p:nvPr>
        </p:nvSpPr>
        <p:spPr/>
        <p:txBody>
          <a:bodyPr/>
          <a:lstStyle/>
          <a:p>
            <a:fld id="{3F31099B-3674-415A-8495-B5B94815B494}" type="slidenum">
              <a:rPr lang="fr-FR" smtClean="0"/>
              <a:pPr/>
              <a:t>10</a:t>
            </a:fld>
            <a:endParaRPr lang="fr-FR" dirty="0"/>
          </a:p>
        </p:txBody>
      </p:sp>
      <p:pic>
        <p:nvPicPr>
          <p:cNvPr id="4" name="Graphique 3" descr="Paramètres contour">
            <a:extLst>
              <a:ext uri="{FF2B5EF4-FFF2-40B4-BE49-F238E27FC236}">
                <a16:creationId xmlns:a16="http://schemas.microsoft.com/office/drawing/2014/main" id="{6CB403E8-4088-B6AB-097E-64D59FB512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1662" y="4041854"/>
            <a:ext cx="673224" cy="673224"/>
          </a:xfrm>
          <a:prstGeom prst="rect">
            <a:avLst/>
          </a:prstGeom>
        </p:spPr>
      </p:pic>
      <p:pic>
        <p:nvPicPr>
          <p:cNvPr id="12" name="Graphique 11" descr="Cercles avec lignes avec un remplissage uni">
            <a:extLst>
              <a:ext uri="{FF2B5EF4-FFF2-40B4-BE49-F238E27FC236}">
                <a16:creationId xmlns:a16="http://schemas.microsoft.com/office/drawing/2014/main" id="{47392C53-5724-90BB-BEE2-25235807E8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78954" y="3487447"/>
            <a:ext cx="754973" cy="754973"/>
          </a:xfrm>
          <a:prstGeom prst="rect">
            <a:avLst/>
          </a:prstGeom>
        </p:spPr>
      </p:pic>
      <p:pic>
        <p:nvPicPr>
          <p:cNvPr id="14" name="Graphique 13" descr="Réunion contour">
            <a:extLst>
              <a:ext uri="{FF2B5EF4-FFF2-40B4-BE49-F238E27FC236}">
                <a16:creationId xmlns:a16="http://schemas.microsoft.com/office/drawing/2014/main" id="{AAC5FF0B-FB8F-1925-1D97-7E3FA56579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47122" y="2784236"/>
            <a:ext cx="815419" cy="815419"/>
          </a:xfrm>
          <a:prstGeom prst="rect">
            <a:avLst/>
          </a:prstGeom>
        </p:spPr>
      </p:pic>
      <p:pic>
        <p:nvPicPr>
          <p:cNvPr id="16" name="Graphique 15" descr="Dossier ouvert contour">
            <a:extLst>
              <a:ext uri="{FF2B5EF4-FFF2-40B4-BE49-F238E27FC236}">
                <a16:creationId xmlns:a16="http://schemas.microsoft.com/office/drawing/2014/main" id="{5A082651-0501-89CB-84B7-F91CF3FA4E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22167" y="2192105"/>
            <a:ext cx="631380" cy="631380"/>
          </a:xfrm>
          <a:prstGeom prst="rect">
            <a:avLst/>
          </a:prstGeom>
        </p:spPr>
      </p:pic>
    </p:spTree>
    <p:extLst>
      <p:ext uri="{BB962C8B-B14F-4D97-AF65-F5344CB8AC3E}">
        <p14:creationId xmlns:p14="http://schemas.microsoft.com/office/powerpoint/2010/main" val="3549068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lstStyle/>
          <a:p>
            <a:r>
              <a:rPr lang="fr-FR" dirty="0" err="1"/>
              <a:t>Sustainable</a:t>
            </a:r>
            <a:r>
              <a:rPr lang="fr-FR" dirty="0"/>
              <a:t> Development Goals </a:t>
            </a:r>
            <a:endParaRPr lang="en-AT" dirty="0"/>
          </a:p>
        </p:txBody>
      </p:sp>
      <p:pic>
        <p:nvPicPr>
          <p:cNvPr id="5" name="Image 4">
            <a:extLst>
              <a:ext uri="{FF2B5EF4-FFF2-40B4-BE49-F238E27FC236}">
                <a16:creationId xmlns:a16="http://schemas.microsoft.com/office/drawing/2014/main" id="{259D84C9-262D-3BE5-0A77-E0BFF317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5613" y="1138236"/>
            <a:ext cx="1029531" cy="1029531"/>
          </a:xfrm>
          <a:prstGeom prst="rect">
            <a:avLst/>
          </a:prstGeom>
        </p:spPr>
      </p:pic>
      <p:pic>
        <p:nvPicPr>
          <p:cNvPr id="9" name="Image 8" descr="Une image contenant conception, texte&#10;&#10;Description générée automatiquement">
            <a:extLst>
              <a:ext uri="{FF2B5EF4-FFF2-40B4-BE49-F238E27FC236}">
                <a16:creationId xmlns:a16="http://schemas.microsoft.com/office/drawing/2014/main" id="{27306312-865C-220C-F75F-02714F6A9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1404207"/>
            <a:ext cx="1029531" cy="1029531"/>
          </a:xfrm>
          <a:prstGeom prst="rect">
            <a:avLst/>
          </a:prstGeom>
        </p:spPr>
      </p:pic>
      <p:pic>
        <p:nvPicPr>
          <p:cNvPr id="11" name="Image 10" descr="Une image contenant texte, conception, Police, capture d’écran&#10;&#10;Description générée automatiquement">
            <a:extLst>
              <a:ext uri="{FF2B5EF4-FFF2-40B4-BE49-F238E27FC236}">
                <a16:creationId xmlns:a16="http://schemas.microsoft.com/office/drawing/2014/main" id="{28C747B7-459F-F199-2749-C4D9A41FE1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2591180"/>
            <a:ext cx="1029531" cy="1029531"/>
          </a:xfrm>
          <a:prstGeom prst="rect">
            <a:avLst/>
          </a:prstGeom>
        </p:spPr>
      </p:pic>
      <p:pic>
        <p:nvPicPr>
          <p:cNvPr id="13" name="Image 12" descr="Une image contenant texte, Police, logo, conception&#10;&#10;Description générée automatiquement">
            <a:extLst>
              <a:ext uri="{FF2B5EF4-FFF2-40B4-BE49-F238E27FC236}">
                <a16:creationId xmlns:a16="http://schemas.microsoft.com/office/drawing/2014/main" id="{4A1AD80C-253C-C142-47A4-1BDD2333CB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7092" y="3723878"/>
            <a:ext cx="1029531" cy="1029531"/>
          </a:xfrm>
          <a:prstGeom prst="rect">
            <a:avLst/>
          </a:prstGeom>
        </p:spPr>
      </p:pic>
      <p:pic>
        <p:nvPicPr>
          <p:cNvPr id="16" name="Image 15" descr="Une image contenant texte, mammifère, logo, Graphique&#10;&#10;Description générée automatiquement">
            <a:extLst>
              <a:ext uri="{FF2B5EF4-FFF2-40B4-BE49-F238E27FC236}">
                <a16:creationId xmlns:a16="http://schemas.microsoft.com/office/drawing/2014/main" id="{6312EE5F-0BEC-3F6B-03AB-A2E07983F2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2053" y="3723878"/>
            <a:ext cx="1029531" cy="1029531"/>
          </a:xfrm>
          <a:prstGeom prst="rect">
            <a:avLst/>
          </a:prstGeom>
        </p:spPr>
      </p:pic>
      <p:pic>
        <p:nvPicPr>
          <p:cNvPr id="18" name="Image 17" descr="Une image contenant texte, Graphique, logo, graphisme&#10;&#10;Description générée automatiquement">
            <a:extLst>
              <a:ext uri="{FF2B5EF4-FFF2-40B4-BE49-F238E27FC236}">
                <a16:creationId xmlns:a16="http://schemas.microsoft.com/office/drawing/2014/main" id="{0A4EF66C-C622-632E-1544-3B7FB1713E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8373" y="2640230"/>
            <a:ext cx="1029531" cy="1029531"/>
          </a:xfrm>
          <a:prstGeom prst="rect">
            <a:avLst/>
          </a:prstGeom>
        </p:spPr>
      </p:pic>
      <p:pic>
        <p:nvPicPr>
          <p:cNvPr id="23" name="Espace réservé du contenu 2" descr="Une image contenant texte, Police, vert, Graphique&#10;&#10;Description générée automatiquement">
            <a:extLst>
              <a:ext uri="{FF2B5EF4-FFF2-40B4-BE49-F238E27FC236}">
                <a16:creationId xmlns:a16="http://schemas.microsoft.com/office/drawing/2014/main" id="{507A55F4-132C-C2B8-942E-4430872D60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22804" y="1474155"/>
            <a:ext cx="1029116" cy="1029116"/>
          </a:xfrm>
          <a:prstGeom prst="rect">
            <a:avLst/>
          </a:prstGeom>
        </p:spPr>
      </p:pic>
      <p:sp>
        <p:nvSpPr>
          <p:cNvPr id="28" name="ZoneTexte 27">
            <a:extLst>
              <a:ext uri="{FF2B5EF4-FFF2-40B4-BE49-F238E27FC236}">
                <a16:creationId xmlns:a16="http://schemas.microsoft.com/office/drawing/2014/main" id="{A5D39B20-C629-1390-3518-90AF1EBAC7E1}"/>
              </a:ext>
            </a:extLst>
          </p:cNvPr>
          <p:cNvSpPr txBox="1"/>
          <p:nvPr/>
        </p:nvSpPr>
        <p:spPr>
          <a:xfrm>
            <a:off x="714185" y="1420038"/>
            <a:ext cx="2175829" cy="523220"/>
          </a:xfrm>
          <a:prstGeom prst="rect">
            <a:avLst/>
          </a:prstGeom>
          <a:noFill/>
        </p:spPr>
        <p:txBody>
          <a:bodyPr wrap="square" rtlCol="0">
            <a:spAutoFit/>
          </a:bodyPr>
          <a:lstStyle/>
          <a:p>
            <a:pPr algn="r"/>
            <a:r>
              <a:rPr lang="fr-FR" sz="1400" dirty="0" err="1"/>
              <a:t>Ensuring</a:t>
            </a:r>
            <a:r>
              <a:rPr lang="fr-FR" sz="1400" dirty="0"/>
              <a:t> </a:t>
            </a:r>
            <a:r>
              <a:rPr lang="fr-FR" sz="1400" dirty="0" err="1"/>
              <a:t>human</a:t>
            </a:r>
            <a:r>
              <a:rPr lang="fr-FR" sz="1400" dirty="0"/>
              <a:t>, </a:t>
            </a:r>
          </a:p>
          <a:p>
            <a:pPr algn="r"/>
            <a:r>
              <a:rPr lang="fr-FR" sz="1400" dirty="0"/>
              <a:t>flora and </a:t>
            </a:r>
            <a:r>
              <a:rPr lang="fr-FR" sz="1400" dirty="0" err="1"/>
              <a:t>fauna</a:t>
            </a:r>
            <a:r>
              <a:rPr lang="fr-FR" sz="1400" dirty="0"/>
              <a:t> protection</a:t>
            </a:r>
          </a:p>
        </p:txBody>
      </p:sp>
      <p:sp>
        <p:nvSpPr>
          <p:cNvPr id="29" name="ZoneTexte 28">
            <a:extLst>
              <a:ext uri="{FF2B5EF4-FFF2-40B4-BE49-F238E27FC236}">
                <a16:creationId xmlns:a16="http://schemas.microsoft.com/office/drawing/2014/main" id="{AAA186B7-18C7-8E07-3A7E-F02A2FE3C154}"/>
              </a:ext>
            </a:extLst>
          </p:cNvPr>
          <p:cNvSpPr txBox="1"/>
          <p:nvPr/>
        </p:nvSpPr>
        <p:spPr>
          <a:xfrm>
            <a:off x="925827" y="2673924"/>
            <a:ext cx="1752546" cy="523220"/>
          </a:xfrm>
          <a:prstGeom prst="rect">
            <a:avLst/>
          </a:prstGeom>
          <a:noFill/>
        </p:spPr>
        <p:txBody>
          <a:bodyPr wrap="square" rtlCol="0">
            <a:spAutoFit/>
          </a:bodyPr>
          <a:lstStyle/>
          <a:p>
            <a:pPr algn="r"/>
            <a:r>
              <a:rPr lang="fr-FR" sz="1400" dirty="0"/>
              <a:t>Reduction of the </a:t>
            </a:r>
            <a:r>
              <a:rPr lang="fr-FR" sz="1400" dirty="0" err="1"/>
              <a:t>project’s</a:t>
            </a:r>
            <a:r>
              <a:rPr lang="fr-FR" sz="1400" dirty="0"/>
              <a:t> right-of-</a:t>
            </a:r>
            <a:r>
              <a:rPr lang="fr-FR" sz="1400" dirty="0" err="1"/>
              <a:t>way</a:t>
            </a:r>
            <a:endParaRPr lang="fr-FR" sz="1400" dirty="0"/>
          </a:p>
        </p:txBody>
      </p:sp>
      <p:sp>
        <p:nvSpPr>
          <p:cNvPr id="31" name="ZoneTexte 30">
            <a:extLst>
              <a:ext uri="{FF2B5EF4-FFF2-40B4-BE49-F238E27FC236}">
                <a16:creationId xmlns:a16="http://schemas.microsoft.com/office/drawing/2014/main" id="{86F1A332-E230-1805-0F55-AB6D35A71D9A}"/>
              </a:ext>
            </a:extLst>
          </p:cNvPr>
          <p:cNvSpPr txBox="1"/>
          <p:nvPr/>
        </p:nvSpPr>
        <p:spPr>
          <a:xfrm>
            <a:off x="1483508" y="4199411"/>
            <a:ext cx="1752546" cy="523220"/>
          </a:xfrm>
          <a:prstGeom prst="rect">
            <a:avLst/>
          </a:prstGeom>
          <a:noFill/>
        </p:spPr>
        <p:txBody>
          <a:bodyPr wrap="square" rtlCol="0">
            <a:spAutoFit/>
          </a:bodyPr>
          <a:lstStyle/>
          <a:p>
            <a:pPr algn="r"/>
            <a:r>
              <a:rPr lang="fr-FR" sz="1400" dirty="0" err="1"/>
              <a:t>Reduce</a:t>
            </a:r>
            <a:r>
              <a:rPr lang="fr-FR" sz="1400" dirty="0"/>
              <a:t> </a:t>
            </a:r>
            <a:r>
              <a:rPr lang="fr-FR" sz="1400" dirty="0" err="1"/>
              <a:t>climate</a:t>
            </a:r>
            <a:r>
              <a:rPr lang="fr-FR" sz="1400" dirty="0"/>
              <a:t> impact</a:t>
            </a:r>
          </a:p>
        </p:txBody>
      </p:sp>
      <p:sp>
        <p:nvSpPr>
          <p:cNvPr id="32" name="ZoneTexte 31">
            <a:extLst>
              <a:ext uri="{FF2B5EF4-FFF2-40B4-BE49-F238E27FC236}">
                <a16:creationId xmlns:a16="http://schemas.microsoft.com/office/drawing/2014/main" id="{5699E191-C485-2A63-EBBE-469CA2908127}"/>
              </a:ext>
            </a:extLst>
          </p:cNvPr>
          <p:cNvSpPr txBox="1"/>
          <p:nvPr/>
        </p:nvSpPr>
        <p:spPr>
          <a:xfrm>
            <a:off x="5604304" y="3732651"/>
            <a:ext cx="2856128" cy="523220"/>
          </a:xfrm>
          <a:prstGeom prst="rect">
            <a:avLst/>
          </a:prstGeom>
          <a:noFill/>
        </p:spPr>
        <p:txBody>
          <a:bodyPr wrap="square" rtlCol="0">
            <a:spAutoFit/>
          </a:bodyPr>
          <a:lstStyle/>
          <a:p>
            <a:r>
              <a:rPr lang="fr-FR" sz="1400" dirty="0" err="1"/>
              <a:t>Through</a:t>
            </a:r>
            <a:r>
              <a:rPr lang="fr-FR" sz="1400" dirty="0"/>
              <a:t> an </a:t>
            </a:r>
            <a:r>
              <a:rPr lang="fr-FR" sz="1400" dirty="0" err="1"/>
              <a:t>environmental</a:t>
            </a:r>
            <a:r>
              <a:rPr lang="fr-FR" sz="1400" dirty="0"/>
              <a:t> management plan</a:t>
            </a:r>
          </a:p>
        </p:txBody>
      </p:sp>
      <p:sp>
        <p:nvSpPr>
          <p:cNvPr id="33" name="ZoneTexte 32">
            <a:extLst>
              <a:ext uri="{FF2B5EF4-FFF2-40B4-BE49-F238E27FC236}">
                <a16:creationId xmlns:a16="http://schemas.microsoft.com/office/drawing/2014/main" id="{7C0CCC1D-DB1A-E8B3-ADB3-EBFB02E1914A}"/>
              </a:ext>
            </a:extLst>
          </p:cNvPr>
          <p:cNvSpPr txBox="1"/>
          <p:nvPr/>
        </p:nvSpPr>
        <p:spPr>
          <a:xfrm>
            <a:off x="6156176" y="2656532"/>
            <a:ext cx="2987824" cy="738664"/>
          </a:xfrm>
          <a:prstGeom prst="rect">
            <a:avLst/>
          </a:prstGeom>
          <a:noFill/>
        </p:spPr>
        <p:txBody>
          <a:bodyPr wrap="square" rtlCol="0">
            <a:spAutoFit/>
          </a:bodyPr>
          <a:lstStyle/>
          <a:p>
            <a:r>
              <a:rPr lang="fr-FR" sz="1400" dirty="0" err="1"/>
              <a:t>Avoid</a:t>
            </a:r>
            <a:r>
              <a:rPr lang="fr-FR" sz="1400" dirty="0"/>
              <a:t> </a:t>
            </a:r>
            <a:r>
              <a:rPr lang="fr-FR" sz="1400" dirty="0" err="1"/>
              <a:t>natural</a:t>
            </a:r>
            <a:r>
              <a:rPr lang="fr-FR" sz="1400" dirty="0"/>
              <a:t> </a:t>
            </a:r>
            <a:r>
              <a:rPr lang="fr-FR" sz="1400" dirty="0" err="1"/>
              <a:t>aeras</a:t>
            </a:r>
            <a:endParaRPr lang="fr-FR" sz="1400" dirty="0"/>
          </a:p>
          <a:p>
            <a:r>
              <a:rPr lang="fr-FR" sz="1400" dirty="0" err="1"/>
              <a:t>Participate</a:t>
            </a:r>
            <a:r>
              <a:rPr lang="fr-FR" sz="1400" dirty="0"/>
              <a:t> in a local </a:t>
            </a:r>
            <a:r>
              <a:rPr lang="fr-FR" sz="1400" dirty="0" err="1"/>
              <a:t>sustainable</a:t>
            </a:r>
            <a:r>
              <a:rPr lang="fr-FR" sz="1400" dirty="0"/>
              <a:t> project</a:t>
            </a:r>
          </a:p>
        </p:txBody>
      </p:sp>
      <p:sp>
        <p:nvSpPr>
          <p:cNvPr id="34" name="ZoneTexte 33">
            <a:extLst>
              <a:ext uri="{FF2B5EF4-FFF2-40B4-BE49-F238E27FC236}">
                <a16:creationId xmlns:a16="http://schemas.microsoft.com/office/drawing/2014/main" id="{FFBCD27D-C334-2AA3-4985-F2BF2D240AC2}"/>
              </a:ext>
            </a:extLst>
          </p:cNvPr>
          <p:cNvSpPr txBox="1"/>
          <p:nvPr/>
        </p:nvSpPr>
        <p:spPr>
          <a:xfrm>
            <a:off x="6028928" y="1716761"/>
            <a:ext cx="3115072" cy="307777"/>
          </a:xfrm>
          <a:prstGeom prst="rect">
            <a:avLst/>
          </a:prstGeom>
          <a:noFill/>
        </p:spPr>
        <p:txBody>
          <a:bodyPr wrap="square" rtlCol="0">
            <a:spAutoFit/>
          </a:bodyPr>
          <a:lstStyle/>
          <a:p>
            <a:r>
              <a:rPr lang="fr-FR" sz="1400" dirty="0" err="1"/>
              <a:t>Developing</a:t>
            </a:r>
            <a:r>
              <a:rPr lang="fr-FR" sz="1400" dirty="0"/>
              <a:t> </a:t>
            </a:r>
            <a:r>
              <a:rPr lang="fr-FR" sz="1400" dirty="0" err="1"/>
              <a:t>sustainable</a:t>
            </a:r>
            <a:r>
              <a:rPr lang="fr-FR" sz="1400" dirty="0"/>
              <a:t> infrastructures</a:t>
            </a:r>
          </a:p>
        </p:txBody>
      </p:sp>
      <p:sp>
        <p:nvSpPr>
          <p:cNvPr id="35" name="ZoneTexte 34">
            <a:extLst>
              <a:ext uri="{FF2B5EF4-FFF2-40B4-BE49-F238E27FC236}">
                <a16:creationId xmlns:a16="http://schemas.microsoft.com/office/drawing/2014/main" id="{3A28C43A-DE0A-C938-9D44-A832C3A0EEC0}"/>
              </a:ext>
            </a:extLst>
          </p:cNvPr>
          <p:cNvSpPr txBox="1"/>
          <p:nvPr/>
        </p:nvSpPr>
        <p:spPr>
          <a:xfrm>
            <a:off x="4941211" y="969324"/>
            <a:ext cx="4739424" cy="523220"/>
          </a:xfrm>
          <a:prstGeom prst="rect">
            <a:avLst/>
          </a:prstGeom>
          <a:noFill/>
        </p:spPr>
        <p:txBody>
          <a:bodyPr wrap="square" rtlCol="0">
            <a:spAutoFit/>
          </a:bodyPr>
          <a:lstStyle/>
          <a:p>
            <a:r>
              <a:rPr lang="fr-FR" sz="1400" dirty="0" err="1"/>
              <a:t>Participate</a:t>
            </a:r>
            <a:r>
              <a:rPr lang="fr-FR" sz="1400" dirty="0"/>
              <a:t> in the territorial </a:t>
            </a:r>
            <a:r>
              <a:rPr lang="fr-FR" sz="1400" dirty="0" err="1"/>
              <a:t>economic</a:t>
            </a:r>
            <a:r>
              <a:rPr lang="fr-FR" sz="1400" dirty="0"/>
              <a:t> </a:t>
            </a:r>
          </a:p>
          <a:p>
            <a:r>
              <a:rPr lang="fr-FR" sz="1400" dirty="0" err="1"/>
              <a:t>development</a:t>
            </a:r>
            <a:endParaRPr lang="fr-FR" sz="1400" dirty="0"/>
          </a:p>
        </p:txBody>
      </p:sp>
      <p:sp>
        <p:nvSpPr>
          <p:cNvPr id="7" name="Espace réservé du pied de page 6">
            <a:extLst>
              <a:ext uri="{FF2B5EF4-FFF2-40B4-BE49-F238E27FC236}">
                <a16:creationId xmlns:a16="http://schemas.microsoft.com/office/drawing/2014/main" id="{B22B55A6-4F0E-1BE5-4E74-30119B0A9292}"/>
              </a:ext>
            </a:extLst>
          </p:cNvPr>
          <p:cNvSpPr>
            <a:spLocks noGrp="1"/>
          </p:cNvSpPr>
          <p:nvPr>
            <p:ph type="ftr" sz="quarter" idx="3"/>
          </p:nvPr>
        </p:nvSpPr>
        <p:spPr/>
        <p:txBody>
          <a:bodyPr/>
          <a:lstStyle/>
          <a:p>
            <a:pPr algn="ctr"/>
            <a:r>
              <a:rPr lang="fr-FR" sz="500">
                <a:solidFill>
                  <a:schemeClr val="tx1"/>
                </a:solidFill>
              </a:rPr>
              <a:t>DISEF/DSE/SE/23-0019</a:t>
            </a:r>
            <a:endParaRPr lang="fr-FR" dirty="0"/>
          </a:p>
        </p:txBody>
      </p:sp>
      <p:sp>
        <p:nvSpPr>
          <p:cNvPr id="8" name="Espace réservé du numéro de diapositive 7">
            <a:extLst>
              <a:ext uri="{FF2B5EF4-FFF2-40B4-BE49-F238E27FC236}">
                <a16:creationId xmlns:a16="http://schemas.microsoft.com/office/drawing/2014/main" id="{0762472C-807F-F9E7-D417-6A2ED1730565}"/>
              </a:ext>
            </a:extLst>
          </p:cNvPr>
          <p:cNvSpPr>
            <a:spLocks noGrp="1"/>
          </p:cNvSpPr>
          <p:nvPr>
            <p:ph type="sldNum" sz="quarter" idx="4"/>
          </p:nvPr>
        </p:nvSpPr>
        <p:spPr/>
        <p:txBody>
          <a:bodyPr/>
          <a:lstStyle/>
          <a:p>
            <a:fld id="{3F31099B-3674-415A-8495-B5B94815B494}" type="slidenum">
              <a:rPr lang="fr-FR" smtClean="0"/>
              <a:pPr/>
              <a:t>11</a:t>
            </a:fld>
            <a:endParaRPr lang="fr-FR" dirty="0"/>
          </a:p>
        </p:txBody>
      </p:sp>
    </p:spTree>
    <p:extLst>
      <p:ext uri="{BB962C8B-B14F-4D97-AF65-F5344CB8AC3E}">
        <p14:creationId xmlns:p14="http://schemas.microsoft.com/office/powerpoint/2010/main" val="163039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C038CF-2BDD-45EE-9CC9-6316CB95F506}"/>
              </a:ext>
            </a:extLst>
          </p:cNvPr>
          <p:cNvSpPr>
            <a:spLocks noGrp="1"/>
          </p:cNvSpPr>
          <p:nvPr>
            <p:ph type="title"/>
          </p:nvPr>
        </p:nvSpPr>
        <p:spPr/>
        <p:txBody>
          <a:bodyPr/>
          <a:lstStyle/>
          <a:p>
            <a:r>
              <a:rPr lang="fr-FR" dirty="0"/>
              <a:t>THANK YOU </a:t>
            </a:r>
          </a:p>
        </p:txBody>
      </p:sp>
      <p:sp>
        <p:nvSpPr>
          <p:cNvPr id="3" name="Subtitle 4">
            <a:extLst>
              <a:ext uri="{FF2B5EF4-FFF2-40B4-BE49-F238E27FC236}">
                <a16:creationId xmlns:a16="http://schemas.microsoft.com/office/drawing/2014/main" id="{BD801765-4921-CE35-9CE4-96AFE682DCFE}"/>
              </a:ext>
            </a:extLst>
          </p:cNvPr>
          <p:cNvSpPr txBox="1">
            <a:spLocks/>
          </p:cNvSpPr>
          <p:nvPr/>
        </p:nvSpPr>
        <p:spPr>
          <a:xfrm>
            <a:off x="1835696" y="2427734"/>
            <a:ext cx="4959633" cy="1086300"/>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kern="1200">
                <a:solidFill>
                  <a:schemeClr val="tx1"/>
                </a:solidFill>
                <a:latin typeface="+mn-lt"/>
                <a:ea typeface="+mn-ea"/>
                <a:cs typeface="+mn-cs"/>
              </a:defRPr>
            </a:lvl1pPr>
            <a:lvl2pPr marL="252000" marR="0" indent="-1800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sz="1500" kern="1200">
                <a:solidFill>
                  <a:srgbClr val="003B8E"/>
                </a:solidFill>
                <a:latin typeface="+mn-lt"/>
                <a:ea typeface="+mn-ea"/>
                <a:cs typeface="+mn-cs"/>
              </a:defRPr>
            </a:lvl2pPr>
            <a:lvl3pPr marL="540000" marR="0" indent="-144000" algn="l" defTabSz="914400" rtl="0" eaLnBrk="1" fontAlgn="auto" latinLnBrk="0" hangingPunct="1">
              <a:lnSpc>
                <a:spcPct val="100000"/>
              </a:lnSpc>
              <a:spcBef>
                <a:spcPts val="350"/>
              </a:spcBef>
              <a:spcAft>
                <a:spcPts val="0"/>
              </a:spcAft>
              <a:buClrTx/>
              <a:buSzTx/>
              <a:buFont typeface="Arial" panose="020B0604020202020204" pitchFamily="34" charset="0"/>
              <a:buChar char="•"/>
              <a:tabLst/>
              <a:defRPr sz="1400" kern="1200">
                <a:solidFill>
                  <a:srgbClr val="33892D"/>
                </a:solidFill>
                <a:latin typeface="+mn-lt"/>
                <a:ea typeface="+mn-ea"/>
                <a:cs typeface="+mn-cs"/>
              </a:defRPr>
            </a:lvl3pPr>
            <a:lvl4pPr marL="1044000" marR="0" indent="-144000" algn="l" defTabSz="914400" rtl="0" eaLnBrk="1" fontAlgn="auto" latinLnBrk="0" hangingPunct="1">
              <a:lnSpc>
                <a:spcPct val="100000"/>
              </a:lnSpc>
              <a:spcBef>
                <a:spcPts val="225"/>
              </a:spcBef>
              <a:spcAft>
                <a:spcPts val="0"/>
              </a:spcAft>
              <a:buClrTx/>
              <a:buSzTx/>
              <a:buFont typeface="Wingdings" panose="05000000000000000000" pitchFamily="2" charset="2"/>
              <a:buChar char="§"/>
              <a:tabLst/>
              <a:defRPr sz="1300" kern="1200">
                <a:solidFill>
                  <a:srgbClr val="F35F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fr-FR" sz="1200" dirty="0"/>
          </a:p>
          <a:p>
            <a:pPr algn="ctr"/>
            <a:r>
              <a:rPr lang="fr-FR" sz="1200" b="1" dirty="0"/>
              <a:t>Mrs Sonia GUILLOT</a:t>
            </a:r>
          </a:p>
          <a:p>
            <a:pPr algn="ctr"/>
            <a:r>
              <a:rPr lang="fr-FR" sz="1200" b="1" dirty="0"/>
              <a:t>Head of </a:t>
            </a:r>
            <a:r>
              <a:rPr lang="fr-FR" sz="1200" b="1" dirty="0" err="1"/>
              <a:t>Environment</a:t>
            </a:r>
            <a:r>
              <a:rPr lang="fr-FR" sz="1200" b="1" dirty="0"/>
              <a:t> </a:t>
            </a:r>
            <a:r>
              <a:rPr lang="fr-FR" sz="1200" b="1" dirty="0" err="1"/>
              <a:t>Department</a:t>
            </a:r>
            <a:r>
              <a:rPr lang="fr-FR" sz="1200" b="1" dirty="0"/>
              <a:t> </a:t>
            </a:r>
          </a:p>
          <a:p>
            <a:pPr algn="ctr"/>
            <a:r>
              <a:rPr lang="fr-FR" sz="1200" b="1" dirty="0"/>
              <a:t>Andra - </a:t>
            </a:r>
            <a:r>
              <a:rPr lang="en-GB" sz="1050" dirty="0"/>
              <a:t>French Radioactive Waste Management Agency </a:t>
            </a:r>
          </a:p>
          <a:p>
            <a:pPr algn="ctr"/>
            <a:r>
              <a:rPr lang="en-GB" sz="900" dirty="0">
                <a:hlinkClick r:id="rId2"/>
              </a:rPr>
              <a:t>sonia.guillot@andra.fr</a:t>
            </a:r>
            <a:r>
              <a:rPr lang="en-GB" sz="900" dirty="0"/>
              <a:t> </a:t>
            </a:r>
            <a:endParaRPr lang="en-AT" sz="900" dirty="0"/>
          </a:p>
        </p:txBody>
      </p:sp>
    </p:spTree>
    <p:extLst>
      <p:ext uri="{BB962C8B-B14F-4D97-AF65-F5344CB8AC3E}">
        <p14:creationId xmlns:p14="http://schemas.microsoft.com/office/powerpoint/2010/main" val="3709684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8CF35D8-2D47-A562-ADB6-B700979D8FFE}"/>
              </a:ext>
            </a:extLst>
          </p:cNvPr>
          <p:cNvSpPr>
            <a:spLocks noGrp="1"/>
          </p:cNvSpPr>
          <p:nvPr>
            <p:ph type="body" sz="quarter" idx="14"/>
          </p:nvPr>
        </p:nvSpPr>
        <p:spPr>
          <a:xfrm>
            <a:off x="395536" y="1059582"/>
            <a:ext cx="7632700" cy="3384550"/>
          </a:xfrm>
        </p:spPr>
        <p:txBody>
          <a:bodyPr>
            <a:noAutofit/>
          </a:bodyPr>
          <a:lstStyle/>
          <a:p>
            <a:pPr marL="0" indent="0">
              <a:buNone/>
            </a:pPr>
            <a:r>
              <a:rPr lang="fr-FR" sz="1800" dirty="0"/>
              <a:t>A </a:t>
            </a:r>
            <a:r>
              <a:rPr lang="fr-FR" sz="1800" dirty="0" err="1"/>
              <a:t>required</a:t>
            </a:r>
            <a:r>
              <a:rPr lang="fr-FR" sz="1800" dirty="0"/>
              <a:t> project :</a:t>
            </a:r>
          </a:p>
          <a:p>
            <a:pPr lvl="1"/>
            <a:r>
              <a:rPr lang="fr-FR" sz="1400" dirty="0"/>
              <a:t>By </a:t>
            </a:r>
            <a:r>
              <a:rPr lang="fr-FR" sz="1400" dirty="0" err="1"/>
              <a:t>authorities</a:t>
            </a:r>
            <a:endParaRPr lang="fr-FR" sz="1400" dirty="0"/>
          </a:p>
          <a:p>
            <a:pPr lvl="1"/>
            <a:r>
              <a:rPr lang="fr-FR" sz="1400" dirty="0"/>
              <a:t>To </a:t>
            </a:r>
            <a:r>
              <a:rPr lang="fr-FR" sz="1400" dirty="0" err="1"/>
              <a:t>meet</a:t>
            </a:r>
            <a:r>
              <a:rPr lang="fr-FR" sz="1400" dirty="0"/>
              <a:t> the radioactive </a:t>
            </a:r>
            <a:r>
              <a:rPr lang="fr-FR" sz="1400" dirty="0" err="1"/>
              <a:t>waste</a:t>
            </a:r>
            <a:r>
              <a:rPr lang="fr-FR" sz="1400" dirty="0"/>
              <a:t> </a:t>
            </a:r>
            <a:r>
              <a:rPr lang="fr-FR" sz="1400" dirty="0" err="1"/>
              <a:t>disposal</a:t>
            </a:r>
            <a:r>
              <a:rPr lang="fr-FR" sz="1400" dirty="0"/>
              <a:t> </a:t>
            </a:r>
            <a:r>
              <a:rPr lang="fr-FR" sz="1400" dirty="0" err="1"/>
              <a:t>needs</a:t>
            </a:r>
            <a:endParaRPr lang="fr-FR" sz="1400" dirty="0"/>
          </a:p>
          <a:p>
            <a:endParaRPr lang="fr-FR" sz="1800" dirty="0"/>
          </a:p>
          <a:p>
            <a:pPr marL="0" indent="0">
              <a:buNone/>
            </a:pPr>
            <a:r>
              <a:rPr lang="fr-FR" sz="1800" dirty="0"/>
              <a:t>The process to </a:t>
            </a:r>
            <a:r>
              <a:rPr lang="fr-FR" sz="1800" dirty="0" err="1"/>
              <a:t>choose</a:t>
            </a:r>
            <a:r>
              <a:rPr lang="fr-FR" sz="1800" dirty="0"/>
              <a:t> the site of investigation</a:t>
            </a:r>
          </a:p>
          <a:p>
            <a:pPr marL="0" indent="0">
              <a:buNone/>
            </a:pPr>
            <a:r>
              <a:rPr lang="fr-FR" sz="1400" dirty="0">
                <a:solidFill>
                  <a:schemeClr val="tx2"/>
                </a:solidFill>
              </a:rPr>
              <a:t>1 - National </a:t>
            </a:r>
            <a:r>
              <a:rPr lang="fr-FR" sz="1400" dirty="0" err="1">
                <a:solidFill>
                  <a:schemeClr val="tx2"/>
                </a:solidFill>
              </a:rPr>
              <a:t>territory</a:t>
            </a:r>
            <a:r>
              <a:rPr lang="fr-FR" sz="1400" dirty="0">
                <a:solidFill>
                  <a:schemeClr val="tx2"/>
                </a:solidFill>
              </a:rPr>
              <a:t> screening  : </a:t>
            </a:r>
            <a:r>
              <a:rPr lang="fr-FR" sz="1400" dirty="0" err="1">
                <a:solidFill>
                  <a:schemeClr val="tx2"/>
                </a:solidFill>
              </a:rPr>
              <a:t>safety</a:t>
            </a:r>
            <a:r>
              <a:rPr lang="fr-FR" sz="1400" dirty="0">
                <a:solidFill>
                  <a:schemeClr val="tx2"/>
                </a:solidFill>
              </a:rPr>
              <a:t> and </a:t>
            </a:r>
            <a:r>
              <a:rPr lang="fr-FR" sz="1400" dirty="0" err="1">
                <a:solidFill>
                  <a:schemeClr val="tx2"/>
                </a:solidFill>
              </a:rPr>
              <a:t>environmental</a:t>
            </a:r>
            <a:r>
              <a:rPr lang="fr-FR" sz="1400" dirty="0">
                <a:solidFill>
                  <a:schemeClr val="tx2"/>
                </a:solidFill>
              </a:rPr>
              <a:t> </a:t>
            </a:r>
            <a:r>
              <a:rPr lang="fr-FR" sz="1400" dirty="0" err="1">
                <a:solidFill>
                  <a:schemeClr val="tx2"/>
                </a:solidFill>
              </a:rPr>
              <a:t>criterias</a:t>
            </a:r>
            <a:r>
              <a:rPr lang="fr-FR" sz="1400" dirty="0">
                <a:solidFill>
                  <a:schemeClr val="tx2"/>
                </a:solidFill>
              </a:rPr>
              <a:t>. </a:t>
            </a:r>
          </a:p>
          <a:p>
            <a:pPr marL="0" indent="0">
              <a:lnSpc>
                <a:spcPct val="100000"/>
              </a:lnSpc>
              <a:spcBef>
                <a:spcPts val="0"/>
              </a:spcBef>
              <a:buNone/>
            </a:pPr>
            <a:r>
              <a:rPr lang="fr-FR" sz="1400" dirty="0">
                <a:solidFill>
                  <a:schemeClr val="tx2"/>
                </a:solidFill>
              </a:rPr>
              <a:t>	Ex : </a:t>
            </a:r>
            <a:r>
              <a:rPr lang="fr-FR" sz="1400" dirty="0" err="1">
                <a:solidFill>
                  <a:schemeClr val="tx2"/>
                </a:solidFill>
              </a:rPr>
              <a:t>argillaceous</a:t>
            </a:r>
            <a:r>
              <a:rPr lang="fr-FR" sz="1400" dirty="0">
                <a:solidFill>
                  <a:schemeClr val="tx2"/>
                </a:solidFill>
              </a:rPr>
              <a:t> </a:t>
            </a:r>
            <a:r>
              <a:rPr lang="fr-FR" sz="1400" dirty="0" err="1">
                <a:solidFill>
                  <a:schemeClr val="tx2"/>
                </a:solidFill>
              </a:rPr>
              <a:t>depth</a:t>
            </a:r>
            <a:r>
              <a:rPr lang="fr-FR" sz="1400" dirty="0">
                <a:solidFill>
                  <a:schemeClr val="tx2"/>
                </a:solidFill>
              </a:rPr>
              <a:t> and </a:t>
            </a:r>
            <a:r>
              <a:rPr lang="fr-FR" sz="1400" dirty="0" err="1">
                <a:solidFill>
                  <a:schemeClr val="tx2"/>
                </a:solidFill>
              </a:rPr>
              <a:t>thickness</a:t>
            </a:r>
            <a:r>
              <a:rPr lang="fr-FR" sz="1400" dirty="0">
                <a:solidFill>
                  <a:schemeClr val="tx2"/>
                </a:solidFill>
              </a:rPr>
              <a:t>, </a:t>
            </a:r>
            <a:r>
              <a:rPr lang="fr-FR" sz="1400" dirty="0" err="1">
                <a:solidFill>
                  <a:schemeClr val="tx2"/>
                </a:solidFill>
              </a:rPr>
              <a:t>environmental</a:t>
            </a:r>
            <a:r>
              <a:rPr lang="fr-FR" sz="1400" dirty="0">
                <a:solidFill>
                  <a:schemeClr val="tx2"/>
                </a:solidFill>
              </a:rPr>
              <a:t> </a:t>
            </a:r>
            <a:r>
              <a:rPr lang="fr-FR" sz="1400" dirty="0" err="1">
                <a:solidFill>
                  <a:schemeClr val="tx2"/>
                </a:solidFill>
              </a:rPr>
              <a:t>protected</a:t>
            </a:r>
            <a:r>
              <a:rPr lang="fr-FR" sz="1400" dirty="0">
                <a:solidFill>
                  <a:schemeClr val="tx2"/>
                </a:solidFill>
              </a:rPr>
              <a:t> </a:t>
            </a:r>
            <a:r>
              <a:rPr lang="fr-FR" sz="1400" dirty="0" err="1">
                <a:solidFill>
                  <a:schemeClr val="tx2"/>
                </a:solidFill>
              </a:rPr>
              <a:t>aeras</a:t>
            </a:r>
            <a:endParaRPr lang="fr-FR" sz="1400" dirty="0">
              <a:solidFill>
                <a:schemeClr val="tx2"/>
              </a:solidFill>
            </a:endParaRPr>
          </a:p>
          <a:p>
            <a:pPr marL="0" indent="0">
              <a:buNone/>
            </a:pPr>
            <a:r>
              <a:rPr lang="fr-FR" sz="1400" dirty="0">
                <a:solidFill>
                  <a:schemeClr val="tx2"/>
                </a:solidFill>
              </a:rPr>
              <a:t>2 - Identification of sites </a:t>
            </a:r>
          </a:p>
          <a:p>
            <a:pPr marL="0" indent="0">
              <a:buNone/>
            </a:pPr>
            <a:r>
              <a:rPr lang="fr-FR" sz="1400" dirty="0">
                <a:solidFill>
                  <a:schemeClr val="tx2"/>
                </a:solidFill>
              </a:rPr>
              <a:t>3 - Call for applications : </a:t>
            </a:r>
            <a:r>
              <a:rPr lang="fr-FR" sz="1400" dirty="0" err="1">
                <a:solidFill>
                  <a:schemeClr val="tx2"/>
                </a:solidFill>
              </a:rPr>
              <a:t>volunteer</a:t>
            </a:r>
            <a:r>
              <a:rPr lang="fr-FR" sz="1400" dirty="0">
                <a:solidFill>
                  <a:schemeClr val="tx2"/>
                </a:solidFill>
              </a:rPr>
              <a:t> </a:t>
            </a:r>
            <a:r>
              <a:rPr lang="fr-FR" sz="1400" dirty="0" err="1">
                <a:solidFill>
                  <a:schemeClr val="tx2"/>
                </a:solidFill>
              </a:rPr>
              <a:t>community</a:t>
            </a:r>
            <a:r>
              <a:rPr lang="fr-FR" sz="1400" dirty="0">
                <a:solidFill>
                  <a:schemeClr val="tx2"/>
                </a:solidFill>
              </a:rPr>
              <a:t> to host </a:t>
            </a:r>
            <a:r>
              <a:rPr lang="fr-FR" sz="1400" dirty="0" err="1">
                <a:solidFill>
                  <a:schemeClr val="tx2"/>
                </a:solidFill>
              </a:rPr>
              <a:t>detailed</a:t>
            </a:r>
            <a:r>
              <a:rPr lang="fr-FR" sz="1400" dirty="0">
                <a:solidFill>
                  <a:schemeClr val="tx2"/>
                </a:solidFill>
              </a:rPr>
              <a:t> </a:t>
            </a:r>
            <a:r>
              <a:rPr lang="fr-FR" sz="1400" dirty="0" err="1">
                <a:solidFill>
                  <a:schemeClr val="tx2"/>
                </a:solidFill>
              </a:rPr>
              <a:t>studies</a:t>
            </a:r>
            <a:endParaRPr lang="fr-FR" sz="1400" dirty="0">
              <a:solidFill>
                <a:schemeClr val="tx2"/>
              </a:solidFill>
            </a:endParaRPr>
          </a:p>
          <a:p>
            <a:pPr marL="0" indent="0">
              <a:buNone/>
            </a:pPr>
            <a:endParaRPr lang="fr-FR" sz="1400" dirty="0"/>
          </a:p>
          <a:p>
            <a:pPr lvl="1">
              <a:buFont typeface="Symbol" panose="05050102010706020507" pitchFamily="18" charset="2"/>
              <a:buChar char="Þ"/>
            </a:pPr>
            <a:r>
              <a:rPr lang="fr-FR" sz="1400" dirty="0"/>
              <a:t> </a:t>
            </a:r>
            <a:r>
              <a:rPr lang="fr-FR" sz="1400" dirty="0" err="1"/>
              <a:t>Further</a:t>
            </a:r>
            <a:r>
              <a:rPr lang="fr-FR" sz="1400" dirty="0"/>
              <a:t> studies are on-</a:t>
            </a:r>
            <a:r>
              <a:rPr lang="fr-FR" sz="1400" dirty="0" err="1"/>
              <a:t>going</a:t>
            </a:r>
            <a:r>
              <a:rPr lang="fr-FR" sz="1400" dirty="0"/>
              <a:t> with </a:t>
            </a:r>
            <a:r>
              <a:rPr lang="fr-FR" sz="1400" dirty="0" err="1"/>
              <a:t>this</a:t>
            </a:r>
            <a:r>
              <a:rPr lang="fr-FR" sz="1400" dirty="0"/>
              <a:t> </a:t>
            </a:r>
            <a:r>
              <a:rPr lang="fr-FR" sz="1400" dirty="0" err="1"/>
              <a:t>community</a:t>
            </a:r>
            <a:endParaRPr lang="fr-FR" sz="1400" dirty="0"/>
          </a:p>
          <a:p>
            <a:pPr lvl="1">
              <a:buFont typeface="Symbol" panose="05050102010706020507" pitchFamily="18" charset="2"/>
              <a:buChar char="Þ"/>
            </a:pPr>
            <a:endParaRPr lang="fr-FR" sz="1800" dirty="0"/>
          </a:p>
          <a:p>
            <a:endParaRPr lang="en-AT" sz="1800" dirty="0"/>
          </a:p>
        </p:txBody>
      </p:sp>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lstStyle/>
          <a:p>
            <a:r>
              <a:rPr lang="fr-FR" dirty="0" err="1"/>
              <a:t>Context</a:t>
            </a:r>
            <a:endParaRPr lang="en-AT" dirty="0"/>
          </a:p>
        </p:txBody>
      </p:sp>
      <p:pic>
        <p:nvPicPr>
          <p:cNvPr id="3" name="Graphique 2" descr="Carte topographique contour">
            <a:extLst>
              <a:ext uri="{FF2B5EF4-FFF2-40B4-BE49-F238E27FC236}">
                <a16:creationId xmlns:a16="http://schemas.microsoft.com/office/drawing/2014/main" id="{7A96D5F2-7A3A-BF35-B15F-54B18F0F1F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2983" y="3291830"/>
            <a:ext cx="626368" cy="626368"/>
          </a:xfrm>
          <a:prstGeom prst="rect">
            <a:avLst/>
          </a:prstGeom>
        </p:spPr>
      </p:pic>
      <p:pic>
        <p:nvPicPr>
          <p:cNvPr id="5" name="Graphique 4" descr="Loupe avec un remplissage uni">
            <a:extLst>
              <a:ext uri="{FF2B5EF4-FFF2-40B4-BE49-F238E27FC236}">
                <a16:creationId xmlns:a16="http://schemas.microsoft.com/office/drawing/2014/main" id="{FF79EA21-395C-EA83-AA7C-6730C5A64C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13836" y="3956468"/>
            <a:ext cx="914400" cy="914400"/>
          </a:xfrm>
          <a:prstGeom prst="rect">
            <a:avLst/>
          </a:prstGeom>
        </p:spPr>
      </p:pic>
      <p:sp>
        <p:nvSpPr>
          <p:cNvPr id="9" name="Espace réservé du pied de page 8">
            <a:extLst>
              <a:ext uri="{FF2B5EF4-FFF2-40B4-BE49-F238E27FC236}">
                <a16:creationId xmlns:a16="http://schemas.microsoft.com/office/drawing/2014/main" id="{CD6E2022-D152-F081-F123-DB6F4A1D6C70}"/>
              </a:ext>
            </a:extLst>
          </p:cNvPr>
          <p:cNvSpPr>
            <a:spLocks noGrp="1"/>
          </p:cNvSpPr>
          <p:nvPr>
            <p:ph type="ftr" sz="quarter" idx="3"/>
          </p:nvPr>
        </p:nvSpPr>
        <p:spPr/>
        <p:txBody>
          <a:bodyPr/>
          <a:lstStyle/>
          <a:p>
            <a:pPr algn="ctr"/>
            <a:r>
              <a:rPr lang="fr-FR" sz="500">
                <a:solidFill>
                  <a:schemeClr val="tx1"/>
                </a:solidFill>
              </a:rPr>
              <a:t>DISEF/DSE/SE/23-0019</a:t>
            </a:r>
            <a:endParaRPr lang="fr-FR" dirty="0"/>
          </a:p>
        </p:txBody>
      </p:sp>
      <p:sp>
        <p:nvSpPr>
          <p:cNvPr id="10" name="Espace réservé du numéro de diapositive 9">
            <a:extLst>
              <a:ext uri="{FF2B5EF4-FFF2-40B4-BE49-F238E27FC236}">
                <a16:creationId xmlns:a16="http://schemas.microsoft.com/office/drawing/2014/main" id="{0EA0374B-DF40-49F1-FAAB-CA55D2E0FE18}"/>
              </a:ext>
            </a:extLst>
          </p:cNvPr>
          <p:cNvSpPr>
            <a:spLocks noGrp="1"/>
          </p:cNvSpPr>
          <p:nvPr>
            <p:ph type="sldNum" sz="quarter" idx="4"/>
          </p:nvPr>
        </p:nvSpPr>
        <p:spPr/>
        <p:txBody>
          <a:bodyPr/>
          <a:lstStyle/>
          <a:p>
            <a:fld id="{3F31099B-3674-415A-8495-B5B94815B494}" type="slidenum">
              <a:rPr lang="fr-FR" smtClean="0"/>
              <a:pPr/>
              <a:t>2</a:t>
            </a:fld>
            <a:endParaRPr lang="fr-FR" dirty="0"/>
          </a:p>
        </p:txBody>
      </p:sp>
    </p:spTree>
    <p:extLst>
      <p:ext uri="{BB962C8B-B14F-4D97-AF65-F5344CB8AC3E}">
        <p14:creationId xmlns:p14="http://schemas.microsoft.com/office/powerpoint/2010/main" val="26208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8CF35D8-2D47-A562-ADB6-B700979D8FFE}"/>
              </a:ext>
            </a:extLst>
          </p:cNvPr>
          <p:cNvSpPr>
            <a:spLocks noGrp="1"/>
          </p:cNvSpPr>
          <p:nvPr>
            <p:ph type="body" sz="quarter" idx="14"/>
          </p:nvPr>
        </p:nvSpPr>
        <p:spPr>
          <a:xfrm>
            <a:off x="323528" y="1186512"/>
            <a:ext cx="8280920" cy="3384550"/>
          </a:xfrm>
        </p:spPr>
        <p:txBody>
          <a:bodyPr>
            <a:normAutofit/>
          </a:bodyPr>
          <a:lstStyle/>
          <a:p>
            <a:pPr marL="0" indent="0">
              <a:buNone/>
            </a:pPr>
            <a:r>
              <a:rPr lang="en-US" sz="2000" dirty="0"/>
              <a:t>Why ?</a:t>
            </a:r>
          </a:p>
          <a:p>
            <a:pPr lvl="1"/>
            <a:r>
              <a:rPr lang="en-US" sz="1600" dirty="0"/>
              <a:t>Major global </a:t>
            </a:r>
            <a:r>
              <a:rPr lang="en-US" sz="1600" b="1" dirty="0"/>
              <a:t>environmental challenges </a:t>
            </a:r>
          </a:p>
          <a:p>
            <a:pPr lvl="1"/>
            <a:r>
              <a:rPr lang="en-US" sz="1600" dirty="0"/>
              <a:t>Growing </a:t>
            </a:r>
            <a:r>
              <a:rPr lang="en-US" sz="1600" b="1" dirty="0"/>
              <a:t>public concern </a:t>
            </a:r>
            <a:r>
              <a:rPr lang="en-US" sz="1600" dirty="0"/>
              <a:t>and authorities' </a:t>
            </a:r>
            <a:r>
              <a:rPr lang="en-US" sz="1600" b="1" dirty="0"/>
              <a:t>requirements</a:t>
            </a:r>
            <a:r>
              <a:rPr lang="en-US" sz="1600" dirty="0"/>
              <a:t> about environmental impacts</a:t>
            </a:r>
          </a:p>
          <a:p>
            <a:pPr marL="0" indent="0">
              <a:buNone/>
            </a:pPr>
            <a:endParaRPr lang="en-US" sz="2000" dirty="0"/>
          </a:p>
          <a:p>
            <a:pPr marL="0" indent="0">
              <a:buNone/>
            </a:pPr>
            <a:r>
              <a:rPr lang="en-US" sz="2000" dirty="0"/>
              <a:t>How ?</a:t>
            </a:r>
          </a:p>
          <a:p>
            <a:pPr lvl="1"/>
            <a:r>
              <a:rPr lang="fr-FR" sz="1600" dirty="0"/>
              <a:t>A </a:t>
            </a:r>
            <a:r>
              <a:rPr lang="en-US" sz="1600" b="1" dirty="0"/>
              <a:t>collaborative work </a:t>
            </a:r>
            <a:r>
              <a:rPr lang="en-US" sz="1600" dirty="0"/>
              <a:t>between facility’s design, safety and environmental teams </a:t>
            </a:r>
            <a:r>
              <a:rPr lang="en-US" sz="1600" b="1" dirty="0"/>
              <a:t>at an early stage</a:t>
            </a:r>
            <a:endParaRPr lang="en-US" sz="1600" dirty="0"/>
          </a:p>
          <a:p>
            <a:pPr lvl="1"/>
            <a:endParaRPr lang="en-US" sz="2000" dirty="0"/>
          </a:p>
          <a:p>
            <a:pPr lvl="1"/>
            <a:endParaRPr lang="en-US" sz="2000" dirty="0"/>
          </a:p>
          <a:p>
            <a:endParaRPr lang="en-US" sz="1800" dirty="0"/>
          </a:p>
        </p:txBody>
      </p:sp>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lstStyle/>
          <a:p>
            <a:r>
              <a:rPr lang="fr-FR" dirty="0"/>
              <a:t>Building a </a:t>
            </a:r>
            <a:r>
              <a:rPr lang="fr-FR" dirty="0" err="1"/>
              <a:t>sustainable</a:t>
            </a:r>
            <a:r>
              <a:rPr lang="fr-FR" dirty="0"/>
              <a:t> </a:t>
            </a:r>
            <a:r>
              <a:rPr lang="fr-FR" dirty="0" err="1"/>
              <a:t>project</a:t>
            </a:r>
            <a:endParaRPr lang="en-AT" dirty="0"/>
          </a:p>
        </p:txBody>
      </p:sp>
      <p:sp>
        <p:nvSpPr>
          <p:cNvPr id="5" name="Espace réservé du pied de page 4">
            <a:extLst>
              <a:ext uri="{FF2B5EF4-FFF2-40B4-BE49-F238E27FC236}">
                <a16:creationId xmlns:a16="http://schemas.microsoft.com/office/drawing/2014/main" id="{8DA61319-B53C-CC7D-D60C-2AA3A110B4F1}"/>
              </a:ext>
            </a:extLst>
          </p:cNvPr>
          <p:cNvSpPr>
            <a:spLocks noGrp="1"/>
          </p:cNvSpPr>
          <p:nvPr>
            <p:ph type="ftr" sz="quarter" idx="3"/>
          </p:nvPr>
        </p:nvSpPr>
        <p:spPr/>
        <p:txBody>
          <a:bodyPr/>
          <a:lstStyle/>
          <a:p>
            <a:pPr algn="ctr"/>
            <a:r>
              <a:rPr lang="fr-FR" sz="500">
                <a:solidFill>
                  <a:schemeClr val="tx1"/>
                </a:solidFill>
              </a:rPr>
              <a:t>DISEF/DSE/SE/23-0019</a:t>
            </a:r>
            <a:endParaRPr lang="fr-FR" dirty="0"/>
          </a:p>
        </p:txBody>
      </p:sp>
      <p:sp>
        <p:nvSpPr>
          <p:cNvPr id="8" name="Espace réservé du numéro de diapositive 7">
            <a:extLst>
              <a:ext uri="{FF2B5EF4-FFF2-40B4-BE49-F238E27FC236}">
                <a16:creationId xmlns:a16="http://schemas.microsoft.com/office/drawing/2014/main" id="{5789AEC3-7BA8-4ACC-BA82-BFF9506688ED}"/>
              </a:ext>
            </a:extLst>
          </p:cNvPr>
          <p:cNvSpPr>
            <a:spLocks noGrp="1"/>
          </p:cNvSpPr>
          <p:nvPr>
            <p:ph type="sldNum" sz="quarter" idx="4"/>
          </p:nvPr>
        </p:nvSpPr>
        <p:spPr/>
        <p:txBody>
          <a:bodyPr/>
          <a:lstStyle/>
          <a:p>
            <a:fld id="{3F31099B-3674-415A-8495-B5B94815B494}" type="slidenum">
              <a:rPr lang="fr-FR" smtClean="0"/>
              <a:pPr/>
              <a:t>3</a:t>
            </a:fld>
            <a:endParaRPr lang="fr-FR" dirty="0"/>
          </a:p>
        </p:txBody>
      </p:sp>
    </p:spTree>
    <p:extLst>
      <p:ext uri="{BB962C8B-B14F-4D97-AF65-F5344CB8AC3E}">
        <p14:creationId xmlns:p14="http://schemas.microsoft.com/office/powerpoint/2010/main" val="3648457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2B50184-726E-157A-9580-3A04098029C9}"/>
              </a:ext>
            </a:extLst>
          </p:cNvPr>
          <p:cNvSpPr>
            <a:spLocks noGrp="1"/>
          </p:cNvSpPr>
          <p:nvPr>
            <p:ph type="body" sz="quarter" idx="14"/>
          </p:nvPr>
        </p:nvSpPr>
        <p:spPr>
          <a:xfrm>
            <a:off x="251520" y="1198344"/>
            <a:ext cx="8640960" cy="3384550"/>
          </a:xfrm>
        </p:spPr>
        <p:txBody>
          <a:bodyPr>
            <a:normAutofit/>
          </a:bodyPr>
          <a:lstStyle/>
          <a:p>
            <a:pPr marL="0" indent="0">
              <a:buNone/>
            </a:pPr>
            <a:r>
              <a:rPr lang="en-US" sz="1800" dirty="0"/>
              <a:t>French Environmental Code : </a:t>
            </a:r>
          </a:p>
          <a:p>
            <a:pPr marL="0" indent="0">
              <a:buNone/>
            </a:pPr>
            <a:endParaRPr lang="en-US" sz="1800" dirty="0"/>
          </a:p>
          <a:p>
            <a:pPr lvl="1"/>
            <a:r>
              <a:rPr lang="en-US" sz="1400" b="1" dirty="0"/>
              <a:t>Avoid</a:t>
            </a:r>
            <a:r>
              <a:rPr lang="en-US" sz="1400" dirty="0"/>
              <a:t> significant adverse effects on the environment or human health </a:t>
            </a:r>
          </a:p>
          <a:p>
            <a:pPr lvl="1"/>
            <a:endParaRPr lang="en-US" sz="1400" dirty="0"/>
          </a:p>
          <a:p>
            <a:pPr lvl="1"/>
            <a:r>
              <a:rPr lang="en-US" sz="1400" b="1" dirty="0"/>
              <a:t>Reduce</a:t>
            </a:r>
            <a:r>
              <a:rPr lang="en-US" sz="1400" dirty="0"/>
              <a:t> those effects that cannot be avoided</a:t>
            </a:r>
          </a:p>
          <a:p>
            <a:pPr lvl="1"/>
            <a:endParaRPr lang="en-US" sz="1400" dirty="0"/>
          </a:p>
          <a:p>
            <a:pPr lvl="1"/>
            <a:r>
              <a:rPr lang="en-US" sz="1400" b="1" dirty="0"/>
              <a:t>Compensate</a:t>
            </a:r>
            <a:r>
              <a:rPr lang="en-US" sz="1400" dirty="0"/>
              <a:t>, where possible, for significant adverse effects on the environment or human health that could not be avoided or sufficiently reduced. If it is not possible to compensate for these effects, the developer must justify this impossibility.</a:t>
            </a:r>
          </a:p>
          <a:p>
            <a:pPr lvl="1"/>
            <a:endParaRPr lang="en-US" sz="1800" dirty="0"/>
          </a:p>
          <a:p>
            <a:pPr lvl="1"/>
            <a:endParaRPr lang="fr-FR" sz="1800" dirty="0"/>
          </a:p>
        </p:txBody>
      </p:sp>
      <p:sp>
        <p:nvSpPr>
          <p:cNvPr id="2" name="Titre 1">
            <a:extLst>
              <a:ext uri="{FF2B5EF4-FFF2-40B4-BE49-F238E27FC236}">
                <a16:creationId xmlns:a16="http://schemas.microsoft.com/office/drawing/2014/main" id="{BA3C70D6-E85E-62C4-A704-F3D74A41FA34}"/>
              </a:ext>
            </a:extLst>
          </p:cNvPr>
          <p:cNvSpPr>
            <a:spLocks noGrp="1"/>
          </p:cNvSpPr>
          <p:nvPr>
            <p:ph type="title"/>
          </p:nvPr>
        </p:nvSpPr>
        <p:spPr/>
        <p:txBody>
          <a:bodyPr/>
          <a:lstStyle/>
          <a:p>
            <a:r>
              <a:rPr lang="fr-FR" dirty="0" err="1"/>
              <a:t>Avoid</a:t>
            </a:r>
            <a:r>
              <a:rPr lang="fr-FR" dirty="0"/>
              <a:t> / </a:t>
            </a:r>
            <a:r>
              <a:rPr lang="fr-FR" dirty="0" err="1"/>
              <a:t>Reduce</a:t>
            </a:r>
            <a:r>
              <a:rPr lang="fr-FR" dirty="0"/>
              <a:t> / </a:t>
            </a:r>
            <a:r>
              <a:rPr lang="fr-FR" dirty="0" err="1"/>
              <a:t>Compensate</a:t>
            </a:r>
            <a:r>
              <a:rPr lang="fr-FR" dirty="0"/>
              <a:t> </a:t>
            </a:r>
            <a:r>
              <a:rPr lang="fr-FR" dirty="0" err="1"/>
              <a:t>Strategy</a:t>
            </a:r>
            <a:endParaRPr lang="fr-FR" dirty="0"/>
          </a:p>
        </p:txBody>
      </p:sp>
      <p:sp>
        <p:nvSpPr>
          <p:cNvPr id="7" name="Espace réservé du pied de page 6">
            <a:extLst>
              <a:ext uri="{FF2B5EF4-FFF2-40B4-BE49-F238E27FC236}">
                <a16:creationId xmlns:a16="http://schemas.microsoft.com/office/drawing/2014/main" id="{3B126A41-CA27-E142-08D7-CF87FB6664CB}"/>
              </a:ext>
            </a:extLst>
          </p:cNvPr>
          <p:cNvSpPr>
            <a:spLocks noGrp="1"/>
          </p:cNvSpPr>
          <p:nvPr>
            <p:ph type="ftr" sz="quarter" idx="3"/>
          </p:nvPr>
        </p:nvSpPr>
        <p:spPr/>
        <p:txBody>
          <a:bodyPr/>
          <a:lstStyle/>
          <a:p>
            <a:pPr algn="ctr"/>
            <a:r>
              <a:rPr lang="fr-FR" sz="500">
                <a:solidFill>
                  <a:schemeClr val="tx1"/>
                </a:solidFill>
              </a:rPr>
              <a:t>DISEF/DSE/SE/23-0019</a:t>
            </a:r>
            <a:endParaRPr lang="fr-FR" dirty="0"/>
          </a:p>
        </p:txBody>
      </p:sp>
      <p:sp>
        <p:nvSpPr>
          <p:cNvPr id="8" name="Espace réservé du numéro de diapositive 7">
            <a:extLst>
              <a:ext uri="{FF2B5EF4-FFF2-40B4-BE49-F238E27FC236}">
                <a16:creationId xmlns:a16="http://schemas.microsoft.com/office/drawing/2014/main" id="{DA05D324-0A8A-4BDA-AE33-EA1D7681676E}"/>
              </a:ext>
            </a:extLst>
          </p:cNvPr>
          <p:cNvSpPr>
            <a:spLocks noGrp="1"/>
          </p:cNvSpPr>
          <p:nvPr>
            <p:ph type="sldNum" sz="quarter" idx="4"/>
          </p:nvPr>
        </p:nvSpPr>
        <p:spPr/>
        <p:txBody>
          <a:bodyPr/>
          <a:lstStyle/>
          <a:p>
            <a:fld id="{3F31099B-3674-415A-8495-B5B94815B494}" type="slidenum">
              <a:rPr lang="fr-FR" smtClean="0"/>
              <a:pPr/>
              <a:t>4</a:t>
            </a:fld>
            <a:endParaRPr lang="fr-FR" dirty="0"/>
          </a:p>
        </p:txBody>
      </p:sp>
    </p:spTree>
    <p:extLst>
      <p:ext uri="{BB962C8B-B14F-4D97-AF65-F5344CB8AC3E}">
        <p14:creationId xmlns:p14="http://schemas.microsoft.com/office/powerpoint/2010/main" val="380903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8CF35D8-2D47-A562-ADB6-B700979D8FFE}"/>
              </a:ext>
            </a:extLst>
          </p:cNvPr>
          <p:cNvSpPr>
            <a:spLocks noGrp="1"/>
          </p:cNvSpPr>
          <p:nvPr>
            <p:ph type="body" sz="quarter" idx="14"/>
          </p:nvPr>
        </p:nvSpPr>
        <p:spPr>
          <a:xfrm>
            <a:off x="251520" y="1059582"/>
            <a:ext cx="8712968" cy="3384550"/>
          </a:xfrm>
        </p:spPr>
        <p:txBody>
          <a:bodyPr/>
          <a:lstStyle/>
          <a:p>
            <a:r>
              <a:rPr lang="fr-FR" sz="1800" dirty="0"/>
              <a:t>A </a:t>
            </a:r>
            <a:r>
              <a:rPr lang="fr-FR" sz="1800" b="1" dirty="0"/>
              <a:t>joint </a:t>
            </a:r>
            <a:r>
              <a:rPr lang="fr-FR" sz="1800" b="1" dirty="0" err="1"/>
              <a:t>work</a:t>
            </a:r>
            <a:r>
              <a:rPr lang="fr-FR" sz="1800" b="1" dirty="0"/>
              <a:t> </a:t>
            </a:r>
            <a:r>
              <a:rPr lang="fr-FR" sz="1800" dirty="0" err="1"/>
              <a:t>with</a:t>
            </a:r>
            <a:r>
              <a:rPr lang="fr-FR" sz="1800" dirty="0"/>
              <a:t> the design team to </a:t>
            </a:r>
            <a:r>
              <a:rPr lang="fr-FR" sz="1800" dirty="0" err="1"/>
              <a:t>define</a:t>
            </a:r>
            <a:r>
              <a:rPr lang="fr-FR" sz="1800" dirty="0"/>
              <a:t> </a:t>
            </a:r>
            <a:r>
              <a:rPr lang="fr-FR" sz="1800" dirty="0" err="1"/>
              <a:t>several</a:t>
            </a:r>
            <a:r>
              <a:rPr lang="fr-FR" sz="1800" dirty="0"/>
              <a:t> </a:t>
            </a:r>
            <a:r>
              <a:rPr lang="fr-FR" sz="1800" dirty="0" err="1"/>
              <a:t>heights</a:t>
            </a:r>
            <a:r>
              <a:rPr lang="fr-FR" sz="1800" dirty="0"/>
              <a:t>, </a:t>
            </a:r>
            <a:r>
              <a:rPr lang="fr-FR" sz="1800" dirty="0" err="1"/>
              <a:t>extents</a:t>
            </a:r>
            <a:r>
              <a:rPr lang="fr-FR" sz="1800" dirty="0"/>
              <a:t> and locations for the </a:t>
            </a:r>
            <a:r>
              <a:rPr lang="fr-FR" sz="1800" dirty="0" err="1"/>
              <a:t>disposal</a:t>
            </a:r>
            <a:endParaRPr lang="fr-FR" sz="1800" dirty="0"/>
          </a:p>
          <a:p>
            <a:r>
              <a:rPr lang="fr-FR" sz="1800" dirty="0"/>
              <a:t>An </a:t>
            </a:r>
            <a:r>
              <a:rPr lang="fr-FR" sz="1800" dirty="0" err="1"/>
              <a:t>adapted</a:t>
            </a:r>
            <a:r>
              <a:rPr lang="fr-FR" sz="1800" dirty="0"/>
              <a:t> </a:t>
            </a:r>
            <a:r>
              <a:rPr lang="fr-FR" sz="1800" dirty="0" err="1"/>
              <a:t>methodology</a:t>
            </a:r>
            <a:r>
              <a:rPr lang="fr-FR" sz="1800" dirty="0"/>
              <a:t> </a:t>
            </a:r>
            <a:r>
              <a:rPr lang="fr-FR" sz="1800" dirty="0" err="1"/>
              <a:t>which</a:t>
            </a:r>
            <a:r>
              <a:rPr lang="fr-FR" sz="1800" dirty="0"/>
              <a:t> crosses :</a:t>
            </a:r>
          </a:p>
          <a:p>
            <a:pPr lvl="1"/>
            <a:r>
              <a:rPr lang="fr-FR" sz="1400" dirty="0" err="1"/>
              <a:t>Landscapes</a:t>
            </a:r>
            <a:r>
              <a:rPr lang="fr-FR" sz="1400" dirty="0"/>
              <a:t> </a:t>
            </a:r>
            <a:r>
              <a:rPr lang="fr-FR" sz="1400" dirty="0" err="1"/>
              <a:t>features</a:t>
            </a:r>
            <a:r>
              <a:rPr lang="fr-FR" sz="1400" dirty="0"/>
              <a:t> </a:t>
            </a:r>
          </a:p>
          <a:p>
            <a:pPr lvl="1"/>
            <a:r>
              <a:rPr lang="fr-FR" sz="1400" dirty="0"/>
              <a:t>Human perception and </a:t>
            </a:r>
            <a:r>
              <a:rPr lang="fr-FR" sz="1400" dirty="0" err="1"/>
              <a:t>sensitivity</a:t>
            </a:r>
            <a:endParaRPr lang="fr-FR" sz="1400" dirty="0"/>
          </a:p>
          <a:p>
            <a:endParaRPr lang="fr-FR" dirty="0"/>
          </a:p>
          <a:p>
            <a:endParaRPr lang="fr-FR" dirty="0"/>
          </a:p>
        </p:txBody>
      </p:sp>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lstStyle/>
          <a:p>
            <a:r>
              <a:rPr lang="fr-FR" dirty="0"/>
              <a:t>Focus : </a:t>
            </a:r>
            <a:r>
              <a:rPr lang="fr-FR" dirty="0" err="1"/>
              <a:t>Landscape</a:t>
            </a:r>
            <a:r>
              <a:rPr lang="fr-FR" dirty="0"/>
              <a:t>  (1/2)</a:t>
            </a:r>
            <a:endParaRPr lang="en-AT" dirty="0"/>
          </a:p>
        </p:txBody>
      </p:sp>
      <p:pic>
        <p:nvPicPr>
          <p:cNvPr id="3" name="Image 2" descr="Une image contenant herbe, ciel, plein air, capture d’écran&#10;&#10;Description générée automatiquement">
            <a:extLst>
              <a:ext uri="{FF2B5EF4-FFF2-40B4-BE49-F238E27FC236}">
                <a16:creationId xmlns:a16="http://schemas.microsoft.com/office/drawing/2014/main" id="{6F92F144-565E-403B-0421-66230D6E0792}"/>
              </a:ext>
            </a:extLst>
          </p:cNvPr>
          <p:cNvPicPr>
            <a:picLocks noChangeAspect="1"/>
          </p:cNvPicPr>
          <p:nvPr/>
        </p:nvPicPr>
        <p:blipFill rotWithShape="1">
          <a:blip r:embed="rId3">
            <a:extLst>
              <a:ext uri="{28A0092B-C50C-407E-A947-70E740481C1C}">
                <a14:useLocalDpi xmlns:a14="http://schemas.microsoft.com/office/drawing/2010/main" val="0"/>
              </a:ext>
            </a:extLst>
          </a:blip>
          <a:srcRect b="11086"/>
          <a:stretch/>
        </p:blipFill>
        <p:spPr bwMode="auto">
          <a:xfrm>
            <a:off x="3059832" y="2751857"/>
            <a:ext cx="4536504" cy="2277473"/>
          </a:xfrm>
          <a:prstGeom prst="rect">
            <a:avLst/>
          </a:prstGeom>
          <a:ln>
            <a:noFill/>
          </a:ln>
          <a:extLst>
            <a:ext uri="{53640926-AAD7-44D8-BBD7-CCE9431645EC}">
              <a14:shadowObscured xmlns:a14="http://schemas.microsoft.com/office/drawing/2010/main"/>
            </a:ext>
          </a:extLst>
        </p:spPr>
      </p:pic>
      <p:sp>
        <p:nvSpPr>
          <p:cNvPr id="8" name="Espace réservé du pied de page 7">
            <a:extLst>
              <a:ext uri="{FF2B5EF4-FFF2-40B4-BE49-F238E27FC236}">
                <a16:creationId xmlns:a16="http://schemas.microsoft.com/office/drawing/2014/main" id="{E803216A-1A04-D33E-237A-F1C05A9A6C98}"/>
              </a:ext>
            </a:extLst>
          </p:cNvPr>
          <p:cNvSpPr>
            <a:spLocks noGrp="1"/>
          </p:cNvSpPr>
          <p:nvPr>
            <p:ph type="ftr" sz="quarter" idx="3"/>
          </p:nvPr>
        </p:nvSpPr>
        <p:spPr/>
        <p:txBody>
          <a:bodyPr/>
          <a:lstStyle/>
          <a:p>
            <a:pPr algn="ctr"/>
            <a:r>
              <a:rPr lang="fr-FR" sz="500">
                <a:solidFill>
                  <a:schemeClr val="tx1"/>
                </a:solidFill>
              </a:rPr>
              <a:t>DISEF/DSE/SE/23-0019</a:t>
            </a:r>
            <a:endParaRPr lang="fr-FR" dirty="0"/>
          </a:p>
        </p:txBody>
      </p:sp>
      <p:sp>
        <p:nvSpPr>
          <p:cNvPr id="9" name="Espace réservé du numéro de diapositive 8">
            <a:extLst>
              <a:ext uri="{FF2B5EF4-FFF2-40B4-BE49-F238E27FC236}">
                <a16:creationId xmlns:a16="http://schemas.microsoft.com/office/drawing/2014/main" id="{33630C98-8466-5849-655B-5B69FF6A1336}"/>
              </a:ext>
            </a:extLst>
          </p:cNvPr>
          <p:cNvSpPr>
            <a:spLocks noGrp="1"/>
          </p:cNvSpPr>
          <p:nvPr>
            <p:ph type="sldNum" sz="quarter" idx="4"/>
          </p:nvPr>
        </p:nvSpPr>
        <p:spPr/>
        <p:txBody>
          <a:bodyPr/>
          <a:lstStyle/>
          <a:p>
            <a:fld id="{3F31099B-3674-415A-8495-B5B94815B494}" type="slidenum">
              <a:rPr lang="fr-FR" smtClean="0"/>
              <a:pPr/>
              <a:t>5</a:t>
            </a:fld>
            <a:endParaRPr lang="fr-FR" dirty="0"/>
          </a:p>
        </p:txBody>
      </p:sp>
    </p:spTree>
    <p:extLst>
      <p:ext uri="{BB962C8B-B14F-4D97-AF65-F5344CB8AC3E}">
        <p14:creationId xmlns:p14="http://schemas.microsoft.com/office/powerpoint/2010/main" val="269025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nchor="ctr">
            <a:normAutofit/>
          </a:bodyPr>
          <a:lstStyle/>
          <a:p>
            <a:r>
              <a:rPr lang="fr-FR" dirty="0"/>
              <a:t>Focus : </a:t>
            </a:r>
            <a:r>
              <a:rPr lang="fr-FR" dirty="0" err="1"/>
              <a:t>Landscape</a:t>
            </a:r>
            <a:r>
              <a:rPr lang="fr-FR" dirty="0"/>
              <a:t> (2/2)</a:t>
            </a:r>
            <a:endParaRPr lang="en-AT" dirty="0"/>
          </a:p>
        </p:txBody>
      </p:sp>
      <p:pic>
        <p:nvPicPr>
          <p:cNvPr id="12" name="Espace réservé du contenu 1" descr="Une image contenant texte, carte, atlas, diagramme&#10;&#10;Description générée automatiquement">
            <a:extLst>
              <a:ext uri="{FF2B5EF4-FFF2-40B4-BE49-F238E27FC236}">
                <a16:creationId xmlns:a16="http://schemas.microsoft.com/office/drawing/2014/main" id="{72E33942-50B5-82C8-DC44-DB587D2BD0A4}"/>
              </a:ext>
            </a:extLst>
          </p:cNvPr>
          <p:cNvPicPr>
            <a:picLocks noGrp="1" noChangeAspect="1"/>
          </p:cNvPicPr>
          <p:nvPr>
            <p:ph idx="1"/>
          </p:nvPr>
        </p:nvPicPr>
        <p:blipFill>
          <a:blip r:embed="rId3"/>
          <a:stretch/>
        </p:blipFill>
        <p:spPr>
          <a:xfrm>
            <a:off x="1547664" y="1059582"/>
            <a:ext cx="6992335" cy="3653495"/>
          </a:xfrm>
          <a:prstGeom prst="rect">
            <a:avLst/>
          </a:prstGeom>
          <a:noFill/>
        </p:spPr>
      </p:pic>
      <p:sp>
        <p:nvSpPr>
          <p:cNvPr id="4" name="Espace réservé du pied de page 3">
            <a:extLst>
              <a:ext uri="{FF2B5EF4-FFF2-40B4-BE49-F238E27FC236}">
                <a16:creationId xmlns:a16="http://schemas.microsoft.com/office/drawing/2014/main" id="{E64059CD-B273-E264-4BE2-308B4F9FD79E}"/>
              </a:ext>
            </a:extLst>
          </p:cNvPr>
          <p:cNvSpPr>
            <a:spLocks noGrp="1"/>
          </p:cNvSpPr>
          <p:nvPr>
            <p:ph type="ftr" sz="quarter" idx="3"/>
          </p:nvPr>
        </p:nvSpPr>
        <p:spPr/>
        <p:txBody>
          <a:bodyPr/>
          <a:lstStyle/>
          <a:p>
            <a:pPr algn="ctr"/>
            <a:r>
              <a:rPr lang="fr-FR" sz="500">
                <a:solidFill>
                  <a:schemeClr val="tx1"/>
                </a:solidFill>
              </a:rPr>
              <a:t>DISEF/DSE/SE/23-0019</a:t>
            </a:r>
            <a:endParaRPr lang="fr-FR" dirty="0"/>
          </a:p>
        </p:txBody>
      </p:sp>
      <p:sp>
        <p:nvSpPr>
          <p:cNvPr id="5" name="Espace réservé du numéro de diapositive 4">
            <a:extLst>
              <a:ext uri="{FF2B5EF4-FFF2-40B4-BE49-F238E27FC236}">
                <a16:creationId xmlns:a16="http://schemas.microsoft.com/office/drawing/2014/main" id="{1C4B5F36-6A0F-ED93-82F7-C0A8DDF84E0A}"/>
              </a:ext>
            </a:extLst>
          </p:cNvPr>
          <p:cNvSpPr>
            <a:spLocks noGrp="1"/>
          </p:cNvSpPr>
          <p:nvPr>
            <p:ph type="sldNum" sz="quarter" idx="4"/>
          </p:nvPr>
        </p:nvSpPr>
        <p:spPr/>
        <p:txBody>
          <a:bodyPr/>
          <a:lstStyle/>
          <a:p>
            <a:fld id="{3F31099B-3674-415A-8495-B5B94815B494}" type="slidenum">
              <a:rPr lang="fr-FR" smtClean="0"/>
              <a:pPr/>
              <a:t>6</a:t>
            </a:fld>
            <a:endParaRPr lang="fr-FR" dirty="0"/>
          </a:p>
        </p:txBody>
      </p:sp>
    </p:spTree>
    <p:extLst>
      <p:ext uri="{BB962C8B-B14F-4D97-AF65-F5344CB8AC3E}">
        <p14:creationId xmlns:p14="http://schemas.microsoft.com/office/powerpoint/2010/main" val="246510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8CF35D8-2D47-A562-ADB6-B700979D8FFE}"/>
              </a:ext>
            </a:extLst>
          </p:cNvPr>
          <p:cNvSpPr>
            <a:spLocks noGrp="1"/>
          </p:cNvSpPr>
          <p:nvPr>
            <p:ph type="body" sz="quarter" idx="14"/>
          </p:nvPr>
        </p:nvSpPr>
        <p:spPr>
          <a:xfrm>
            <a:off x="251520" y="1203598"/>
            <a:ext cx="8640960" cy="3384550"/>
          </a:xfrm>
        </p:spPr>
        <p:txBody>
          <a:bodyPr>
            <a:normAutofit/>
          </a:bodyPr>
          <a:lstStyle/>
          <a:p>
            <a:r>
              <a:rPr lang="fr-FR" sz="1800" dirty="0"/>
              <a:t>An </a:t>
            </a:r>
            <a:r>
              <a:rPr lang="fr-FR" sz="1800" b="1" dirty="0" err="1"/>
              <a:t>adapted</a:t>
            </a:r>
            <a:r>
              <a:rPr lang="fr-FR" sz="1800" b="1" dirty="0"/>
              <a:t> </a:t>
            </a:r>
            <a:r>
              <a:rPr lang="fr-FR" sz="1800" b="1" dirty="0" err="1"/>
              <a:t>methodology</a:t>
            </a:r>
            <a:r>
              <a:rPr lang="fr-FR" sz="1800" b="1" dirty="0"/>
              <a:t> </a:t>
            </a:r>
            <a:r>
              <a:rPr lang="fr-FR" sz="1800" dirty="0"/>
              <a:t>to the </a:t>
            </a:r>
            <a:r>
              <a:rPr lang="fr-FR" sz="1800" dirty="0" err="1"/>
              <a:t>extent</a:t>
            </a:r>
            <a:r>
              <a:rPr lang="fr-FR" sz="1800" dirty="0"/>
              <a:t> of the </a:t>
            </a:r>
            <a:r>
              <a:rPr lang="fr-FR" sz="1800" dirty="0" err="1"/>
              <a:t>aera</a:t>
            </a:r>
            <a:r>
              <a:rPr lang="fr-FR" sz="1800" dirty="0"/>
              <a:t> : </a:t>
            </a:r>
          </a:p>
          <a:p>
            <a:pPr lvl="1"/>
            <a:r>
              <a:rPr lang="fr-FR" sz="1400" dirty="0">
                <a:sym typeface="Wingdings" panose="05000000000000000000" pitchFamily="2" charset="2"/>
              </a:rPr>
              <a:t>F</a:t>
            </a:r>
            <a:r>
              <a:rPr lang="fr-FR" sz="1400" dirty="0"/>
              <a:t>ocus on habitats </a:t>
            </a:r>
            <a:r>
              <a:rPr lang="fr-FR" sz="1400" dirty="0" err="1"/>
              <a:t>instead</a:t>
            </a:r>
            <a:r>
              <a:rPr lang="fr-FR" sz="1400" dirty="0"/>
              <a:t> of </a:t>
            </a:r>
            <a:r>
              <a:rPr lang="fr-FR" sz="1400" dirty="0" err="1"/>
              <a:t>species</a:t>
            </a:r>
            <a:endParaRPr lang="fr-FR" sz="1400" dirty="0"/>
          </a:p>
          <a:p>
            <a:pPr lvl="1"/>
            <a:r>
              <a:rPr lang="fr-FR" sz="1400" dirty="0">
                <a:sym typeface="Wingdings" panose="05000000000000000000" pitchFamily="2" charset="2"/>
              </a:rPr>
              <a:t>I</a:t>
            </a:r>
            <a:r>
              <a:rPr lang="fr-FR" sz="1400" dirty="0"/>
              <a:t>dentification of local </a:t>
            </a:r>
            <a:r>
              <a:rPr lang="fr-FR" sz="1400" dirty="0" err="1"/>
              <a:t>ecological</a:t>
            </a:r>
            <a:r>
              <a:rPr lang="fr-FR" sz="1400" dirty="0"/>
              <a:t> </a:t>
            </a:r>
            <a:r>
              <a:rPr lang="fr-FR" sz="1400" dirty="0" err="1"/>
              <a:t>stake</a:t>
            </a:r>
            <a:r>
              <a:rPr lang="fr-FR" sz="1400" dirty="0"/>
              <a:t> </a:t>
            </a:r>
            <a:r>
              <a:rPr lang="fr-FR" sz="1400" dirty="0" err="1"/>
              <a:t>levels</a:t>
            </a:r>
            <a:endParaRPr lang="fr-FR" sz="1400" dirty="0"/>
          </a:p>
          <a:p>
            <a:pPr lvl="1"/>
            <a:r>
              <a:rPr lang="fr-FR" sz="1400" dirty="0">
                <a:sym typeface="Wingdings" panose="05000000000000000000" pitchFamily="2" charset="2"/>
              </a:rPr>
              <a:t>Relative </a:t>
            </a:r>
            <a:r>
              <a:rPr lang="fr-FR" sz="1400" dirty="0" err="1">
                <a:sym typeface="Wingdings" panose="05000000000000000000" pitchFamily="2" charset="2"/>
              </a:rPr>
              <a:t>comparison</a:t>
            </a:r>
            <a:r>
              <a:rPr lang="fr-FR" sz="1400" dirty="0">
                <a:sym typeface="Wingdings" panose="05000000000000000000" pitchFamily="2" charset="2"/>
              </a:rPr>
              <a:t> </a:t>
            </a:r>
            <a:r>
              <a:rPr lang="fr-FR" sz="1400" dirty="0" err="1">
                <a:sym typeface="Wingdings" panose="05000000000000000000" pitchFamily="2" charset="2"/>
              </a:rPr>
              <a:t>between</a:t>
            </a:r>
            <a:r>
              <a:rPr lang="fr-FR" sz="1400" dirty="0">
                <a:sym typeface="Wingdings" panose="05000000000000000000" pitchFamily="2" charset="2"/>
              </a:rPr>
              <a:t> </a:t>
            </a:r>
            <a:r>
              <a:rPr lang="fr-FR" sz="1400" dirty="0" err="1">
                <a:sym typeface="Wingdings" panose="05000000000000000000" pitchFamily="2" charset="2"/>
              </a:rPr>
              <a:t>ecological</a:t>
            </a:r>
            <a:r>
              <a:rPr lang="fr-FR" sz="1400" dirty="0">
                <a:sym typeface="Wingdings" panose="05000000000000000000" pitchFamily="2" charset="2"/>
              </a:rPr>
              <a:t> </a:t>
            </a:r>
            <a:r>
              <a:rPr lang="fr-FR" sz="1400" dirty="0" err="1">
                <a:sym typeface="Wingdings" panose="05000000000000000000" pitchFamily="2" charset="2"/>
              </a:rPr>
              <a:t>levels</a:t>
            </a:r>
            <a:r>
              <a:rPr lang="fr-FR" sz="1400" dirty="0">
                <a:sym typeface="Wingdings" panose="05000000000000000000" pitchFamily="2" charset="2"/>
              </a:rPr>
              <a:t> </a:t>
            </a:r>
            <a:endParaRPr lang="fr-FR" sz="1400" dirty="0"/>
          </a:p>
          <a:p>
            <a:endParaRPr lang="fr-FR" sz="1800" dirty="0"/>
          </a:p>
          <a:p>
            <a:pPr marL="0" indent="0">
              <a:buNone/>
            </a:pPr>
            <a:endParaRPr lang="fr-FR" sz="1800" dirty="0"/>
          </a:p>
          <a:p>
            <a:pPr marL="0" indent="0">
              <a:buNone/>
            </a:pPr>
            <a:r>
              <a:rPr lang="fr-FR" sz="1800" dirty="0"/>
              <a:t>This </a:t>
            </a:r>
            <a:r>
              <a:rPr lang="fr-FR" sz="1800" dirty="0" err="1"/>
              <a:t>work</a:t>
            </a:r>
            <a:r>
              <a:rPr lang="fr-FR" sz="1800" dirty="0"/>
              <a:t> is </a:t>
            </a:r>
            <a:r>
              <a:rPr lang="fr-FR" sz="1800" dirty="0" err="1"/>
              <a:t>necessary</a:t>
            </a:r>
            <a:r>
              <a:rPr lang="fr-FR" sz="1800" dirty="0"/>
              <a:t> </a:t>
            </a:r>
            <a:r>
              <a:rPr lang="en-US" sz="1800" dirty="0"/>
              <a:t>for both implementing and making choices about construction techniques.</a:t>
            </a:r>
            <a:endParaRPr lang="en-AT" sz="1800" dirty="0"/>
          </a:p>
        </p:txBody>
      </p:sp>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lstStyle/>
          <a:p>
            <a:r>
              <a:rPr lang="fr-FR" dirty="0"/>
              <a:t>Focus : </a:t>
            </a:r>
            <a:r>
              <a:rPr lang="fr-FR" dirty="0" err="1"/>
              <a:t>Biodiversity</a:t>
            </a:r>
            <a:r>
              <a:rPr lang="fr-FR" dirty="0"/>
              <a:t>  (1/2)</a:t>
            </a:r>
            <a:endParaRPr lang="en-AT" dirty="0"/>
          </a:p>
        </p:txBody>
      </p:sp>
      <p:sp>
        <p:nvSpPr>
          <p:cNvPr id="5" name="Espace réservé du pied de page 4">
            <a:extLst>
              <a:ext uri="{FF2B5EF4-FFF2-40B4-BE49-F238E27FC236}">
                <a16:creationId xmlns:a16="http://schemas.microsoft.com/office/drawing/2014/main" id="{46858CF3-5165-F703-4199-7EB832BFDFDF}"/>
              </a:ext>
            </a:extLst>
          </p:cNvPr>
          <p:cNvSpPr>
            <a:spLocks noGrp="1"/>
          </p:cNvSpPr>
          <p:nvPr>
            <p:ph type="ftr" sz="quarter" idx="3"/>
          </p:nvPr>
        </p:nvSpPr>
        <p:spPr/>
        <p:txBody>
          <a:bodyPr/>
          <a:lstStyle/>
          <a:p>
            <a:pPr algn="ctr"/>
            <a:r>
              <a:rPr lang="fr-FR" sz="500">
                <a:solidFill>
                  <a:schemeClr val="tx1"/>
                </a:solidFill>
              </a:rPr>
              <a:t>DISEF/DSE/SE/23-0019</a:t>
            </a:r>
            <a:endParaRPr lang="fr-FR" dirty="0"/>
          </a:p>
        </p:txBody>
      </p:sp>
      <p:sp>
        <p:nvSpPr>
          <p:cNvPr id="8" name="Espace réservé du numéro de diapositive 7">
            <a:extLst>
              <a:ext uri="{FF2B5EF4-FFF2-40B4-BE49-F238E27FC236}">
                <a16:creationId xmlns:a16="http://schemas.microsoft.com/office/drawing/2014/main" id="{3E93405D-D628-BA38-F936-221A544B400F}"/>
              </a:ext>
            </a:extLst>
          </p:cNvPr>
          <p:cNvSpPr>
            <a:spLocks noGrp="1"/>
          </p:cNvSpPr>
          <p:nvPr>
            <p:ph type="sldNum" sz="quarter" idx="4"/>
          </p:nvPr>
        </p:nvSpPr>
        <p:spPr/>
        <p:txBody>
          <a:bodyPr/>
          <a:lstStyle/>
          <a:p>
            <a:fld id="{3F31099B-3674-415A-8495-B5B94815B494}" type="slidenum">
              <a:rPr lang="fr-FR" smtClean="0"/>
              <a:pPr/>
              <a:t>7</a:t>
            </a:fld>
            <a:endParaRPr lang="fr-FR" dirty="0"/>
          </a:p>
        </p:txBody>
      </p:sp>
      <p:pic>
        <p:nvPicPr>
          <p:cNvPr id="4" name="Graphique 3" descr="Règle triangulaire contour">
            <a:extLst>
              <a:ext uri="{FF2B5EF4-FFF2-40B4-BE49-F238E27FC236}">
                <a16:creationId xmlns:a16="http://schemas.microsoft.com/office/drawing/2014/main" id="{2E904DD8-4EC7-D217-C98E-D4E9605386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9952" y="3711750"/>
            <a:ext cx="648248" cy="648248"/>
          </a:xfrm>
          <a:prstGeom prst="rect">
            <a:avLst/>
          </a:prstGeom>
        </p:spPr>
      </p:pic>
      <p:pic>
        <p:nvPicPr>
          <p:cNvPr id="10" name="Graphique 9" descr="Mur de briques en construction contour">
            <a:extLst>
              <a:ext uri="{FF2B5EF4-FFF2-40B4-BE49-F238E27FC236}">
                <a16:creationId xmlns:a16="http://schemas.microsoft.com/office/drawing/2014/main" id="{285F2AD0-7467-E861-380E-4551290A1B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9712" y="4030827"/>
            <a:ext cx="648247" cy="648247"/>
          </a:xfrm>
          <a:prstGeom prst="rect">
            <a:avLst/>
          </a:prstGeom>
        </p:spPr>
      </p:pic>
      <p:pic>
        <p:nvPicPr>
          <p:cNvPr id="12" name="Graphique 11" descr="Homme ouvrier du bâtiment contour">
            <a:extLst>
              <a:ext uri="{FF2B5EF4-FFF2-40B4-BE49-F238E27FC236}">
                <a16:creationId xmlns:a16="http://schemas.microsoft.com/office/drawing/2014/main" id="{333A83C1-B1C6-4CFC-F868-B557B1A58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17294" y="4030827"/>
            <a:ext cx="533322" cy="533322"/>
          </a:xfrm>
          <a:prstGeom prst="rect">
            <a:avLst/>
          </a:prstGeom>
        </p:spPr>
      </p:pic>
    </p:spTree>
    <p:extLst>
      <p:ext uri="{BB962C8B-B14F-4D97-AF65-F5344CB8AC3E}">
        <p14:creationId xmlns:p14="http://schemas.microsoft.com/office/powerpoint/2010/main" val="115210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FC1134-7C75-AC38-39B9-D26642EC9DFD}"/>
              </a:ext>
            </a:extLst>
          </p:cNvPr>
          <p:cNvSpPr>
            <a:spLocks noGrp="1"/>
          </p:cNvSpPr>
          <p:nvPr>
            <p:ph type="title"/>
          </p:nvPr>
        </p:nvSpPr>
        <p:spPr/>
        <p:txBody>
          <a:bodyPr anchor="ctr">
            <a:normAutofit/>
          </a:bodyPr>
          <a:lstStyle/>
          <a:p>
            <a:r>
              <a:rPr lang="fr-FR" dirty="0"/>
              <a:t>Focus : </a:t>
            </a:r>
            <a:r>
              <a:rPr lang="fr-FR" dirty="0" err="1"/>
              <a:t>Biodiversity</a:t>
            </a:r>
            <a:r>
              <a:rPr lang="fr-FR" dirty="0"/>
              <a:t> (2/2)</a:t>
            </a:r>
          </a:p>
        </p:txBody>
      </p:sp>
      <p:pic>
        <p:nvPicPr>
          <p:cNvPr id="9" name="Espace réservé du contenu 3">
            <a:extLst>
              <a:ext uri="{FF2B5EF4-FFF2-40B4-BE49-F238E27FC236}">
                <a16:creationId xmlns:a16="http://schemas.microsoft.com/office/drawing/2014/main" id="{83304B1D-CC3E-214A-D711-F25BDE29534A}"/>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1619672" y="843558"/>
            <a:ext cx="6336703" cy="4170822"/>
          </a:xfrm>
          <a:prstGeom prst="rect">
            <a:avLst/>
          </a:prstGeom>
          <a:noFill/>
          <a:ln>
            <a:noFill/>
          </a:ln>
        </p:spPr>
      </p:pic>
      <p:sp>
        <p:nvSpPr>
          <p:cNvPr id="5" name="Espace réservé du pied de page 4">
            <a:extLst>
              <a:ext uri="{FF2B5EF4-FFF2-40B4-BE49-F238E27FC236}">
                <a16:creationId xmlns:a16="http://schemas.microsoft.com/office/drawing/2014/main" id="{7868E91A-3087-4C2E-D8A6-B3DDAFD23FC5}"/>
              </a:ext>
            </a:extLst>
          </p:cNvPr>
          <p:cNvSpPr>
            <a:spLocks noGrp="1"/>
          </p:cNvSpPr>
          <p:nvPr>
            <p:ph type="ftr" sz="quarter" idx="3"/>
          </p:nvPr>
        </p:nvSpPr>
        <p:spPr/>
        <p:txBody>
          <a:bodyPr/>
          <a:lstStyle/>
          <a:p>
            <a:pPr algn="ctr"/>
            <a:r>
              <a:rPr lang="fr-FR" sz="500">
                <a:solidFill>
                  <a:schemeClr val="tx1"/>
                </a:solidFill>
              </a:rPr>
              <a:t>DISEF/DSE/SE/23-0019</a:t>
            </a:r>
            <a:endParaRPr lang="fr-FR" dirty="0"/>
          </a:p>
        </p:txBody>
      </p:sp>
      <p:sp>
        <p:nvSpPr>
          <p:cNvPr id="6" name="Espace réservé du numéro de diapositive 5">
            <a:extLst>
              <a:ext uri="{FF2B5EF4-FFF2-40B4-BE49-F238E27FC236}">
                <a16:creationId xmlns:a16="http://schemas.microsoft.com/office/drawing/2014/main" id="{4B01839F-1A3B-16D7-D1F4-6CEA2AE596B0}"/>
              </a:ext>
            </a:extLst>
          </p:cNvPr>
          <p:cNvSpPr>
            <a:spLocks noGrp="1"/>
          </p:cNvSpPr>
          <p:nvPr>
            <p:ph type="sldNum" sz="quarter" idx="4"/>
          </p:nvPr>
        </p:nvSpPr>
        <p:spPr/>
        <p:txBody>
          <a:bodyPr/>
          <a:lstStyle/>
          <a:p>
            <a:fld id="{3F31099B-3674-415A-8495-B5B94815B494}" type="slidenum">
              <a:rPr lang="fr-FR" smtClean="0"/>
              <a:pPr/>
              <a:t>8</a:t>
            </a:fld>
            <a:endParaRPr lang="fr-FR" dirty="0"/>
          </a:p>
        </p:txBody>
      </p:sp>
    </p:spTree>
    <p:extLst>
      <p:ext uri="{BB962C8B-B14F-4D97-AF65-F5344CB8AC3E}">
        <p14:creationId xmlns:p14="http://schemas.microsoft.com/office/powerpoint/2010/main" val="329362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4D0A5E-3982-BCDC-04F0-0E25183786A1}"/>
              </a:ext>
            </a:extLst>
          </p:cNvPr>
          <p:cNvSpPr>
            <a:spLocks noGrp="1"/>
          </p:cNvSpPr>
          <p:nvPr>
            <p:ph type="body" sz="quarter" idx="14"/>
          </p:nvPr>
        </p:nvSpPr>
        <p:spPr>
          <a:xfrm>
            <a:off x="179512" y="1131590"/>
            <a:ext cx="8784976" cy="3384550"/>
          </a:xfrm>
        </p:spPr>
        <p:txBody>
          <a:bodyPr>
            <a:normAutofit lnSpcReduction="10000"/>
          </a:bodyPr>
          <a:lstStyle/>
          <a:p>
            <a:pPr>
              <a:buFont typeface="Wingdings" panose="05000000000000000000" pitchFamily="2" charset="2"/>
              <a:buChar char="ü"/>
            </a:pPr>
            <a:r>
              <a:rPr lang="fr-FR" sz="1800" dirty="0" err="1"/>
              <a:t>Avoid</a:t>
            </a:r>
            <a:r>
              <a:rPr lang="fr-FR" sz="1800" dirty="0"/>
              <a:t>, </a:t>
            </a:r>
            <a:r>
              <a:rPr lang="fr-FR" sz="1800" dirty="0" err="1"/>
              <a:t>reduce</a:t>
            </a:r>
            <a:r>
              <a:rPr lang="fr-FR" sz="1800" dirty="0"/>
              <a:t>, </a:t>
            </a:r>
            <a:r>
              <a:rPr lang="fr-FR" sz="1800" dirty="0" err="1"/>
              <a:t>compensate</a:t>
            </a:r>
            <a:r>
              <a:rPr lang="fr-FR" sz="1800" dirty="0"/>
              <a:t> </a:t>
            </a:r>
            <a:r>
              <a:rPr lang="fr-FR" sz="1800" dirty="0" err="1"/>
              <a:t>strategy</a:t>
            </a:r>
            <a:endParaRPr lang="fr-FR" sz="1800" dirty="0"/>
          </a:p>
          <a:p>
            <a:pPr lvl="1"/>
            <a:r>
              <a:rPr lang="fr-FR" sz="1400" dirty="0" err="1"/>
              <a:t>Avoidance</a:t>
            </a:r>
            <a:r>
              <a:rPr lang="fr-FR" sz="1400" dirty="0"/>
              <a:t> can </a:t>
            </a:r>
            <a:r>
              <a:rPr lang="fr-FR" sz="1400" dirty="0" err="1"/>
              <a:t>be</a:t>
            </a:r>
            <a:r>
              <a:rPr lang="fr-FR" sz="1400" dirty="0"/>
              <a:t> </a:t>
            </a:r>
            <a:r>
              <a:rPr lang="fr-FR" sz="1400" dirty="0" err="1"/>
              <a:t>maximized</a:t>
            </a:r>
            <a:r>
              <a:rPr lang="fr-FR" sz="1400" dirty="0"/>
              <a:t> if </a:t>
            </a:r>
            <a:r>
              <a:rPr lang="fr-FR" sz="1400" dirty="0" err="1"/>
              <a:t>taken</a:t>
            </a:r>
            <a:r>
              <a:rPr lang="fr-FR" sz="1400" dirty="0"/>
              <a:t> at an </a:t>
            </a:r>
            <a:r>
              <a:rPr lang="fr-FR" sz="1400" dirty="0" err="1"/>
              <a:t>early</a:t>
            </a:r>
            <a:r>
              <a:rPr lang="fr-FR" sz="1400" dirty="0"/>
              <a:t> stage</a:t>
            </a:r>
          </a:p>
          <a:p>
            <a:pPr>
              <a:buFont typeface="Wingdings" panose="05000000000000000000" pitchFamily="2" charset="2"/>
              <a:buChar char="ü"/>
            </a:pPr>
            <a:r>
              <a:rPr lang="fr-FR" sz="1800" dirty="0" err="1"/>
              <a:t>Iterative</a:t>
            </a:r>
            <a:r>
              <a:rPr lang="fr-FR" sz="1800" dirty="0"/>
              <a:t> </a:t>
            </a:r>
            <a:r>
              <a:rPr lang="fr-FR" sz="1800" dirty="0" err="1"/>
              <a:t>approach</a:t>
            </a:r>
            <a:r>
              <a:rPr lang="fr-FR" sz="1800" dirty="0"/>
              <a:t> </a:t>
            </a:r>
            <a:r>
              <a:rPr lang="fr-FR" sz="1800" dirty="0" err="1"/>
              <a:t>along</a:t>
            </a:r>
            <a:r>
              <a:rPr lang="fr-FR" sz="1800" dirty="0"/>
              <a:t> the life of the </a:t>
            </a:r>
            <a:r>
              <a:rPr lang="fr-FR" sz="1800" dirty="0" err="1"/>
              <a:t>project</a:t>
            </a:r>
            <a:endParaRPr lang="fr-FR" sz="1800" dirty="0"/>
          </a:p>
          <a:p>
            <a:pPr>
              <a:buFont typeface="Wingdings" panose="05000000000000000000" pitchFamily="2" charset="2"/>
              <a:buChar char="ü"/>
            </a:pPr>
            <a:endParaRPr lang="fr-FR" sz="1800" dirty="0"/>
          </a:p>
          <a:p>
            <a:pPr>
              <a:buFont typeface="Wingdings" panose="05000000000000000000" pitchFamily="2" charset="2"/>
              <a:buChar char="ü"/>
            </a:pPr>
            <a:r>
              <a:rPr lang="fr-FR" sz="1800" dirty="0"/>
              <a:t>Global project : </a:t>
            </a:r>
            <a:r>
              <a:rPr lang="fr-FR" sz="1800" dirty="0" err="1"/>
              <a:t>geographically</a:t>
            </a:r>
            <a:r>
              <a:rPr lang="fr-FR" sz="1800" dirty="0"/>
              <a:t> and over time </a:t>
            </a:r>
          </a:p>
          <a:p>
            <a:pPr>
              <a:buFont typeface="Wingdings" panose="05000000000000000000" pitchFamily="2" charset="2"/>
              <a:buChar char="ü"/>
            </a:pPr>
            <a:r>
              <a:rPr lang="fr-FR" sz="1800" dirty="0" err="1"/>
              <a:t>Factors</a:t>
            </a:r>
            <a:r>
              <a:rPr lang="fr-FR" sz="1800" dirty="0"/>
              <a:t> to </a:t>
            </a:r>
            <a:r>
              <a:rPr lang="fr-FR" sz="1800" dirty="0" err="1"/>
              <a:t>be</a:t>
            </a:r>
            <a:r>
              <a:rPr lang="fr-FR" sz="1800" dirty="0"/>
              <a:t> </a:t>
            </a:r>
            <a:r>
              <a:rPr lang="fr-FR" sz="1800" dirty="0" err="1"/>
              <a:t>considered</a:t>
            </a:r>
            <a:r>
              <a:rPr lang="fr-FR" sz="1800" dirty="0"/>
              <a:t> </a:t>
            </a:r>
            <a:r>
              <a:rPr lang="fr-FR" sz="1900" dirty="0"/>
              <a:t>:</a:t>
            </a:r>
          </a:p>
          <a:p>
            <a:pPr lvl="1"/>
            <a:r>
              <a:rPr lang="fr-FR" sz="1400" dirty="0" err="1"/>
              <a:t>Specific</a:t>
            </a:r>
            <a:r>
              <a:rPr lang="fr-FR" sz="1400" dirty="0"/>
              <a:t> to the </a:t>
            </a:r>
            <a:r>
              <a:rPr lang="fr-FR" sz="1400" dirty="0" err="1"/>
              <a:t>environmental</a:t>
            </a:r>
            <a:r>
              <a:rPr lang="fr-FR" sz="1400" dirty="0"/>
              <a:t> </a:t>
            </a:r>
            <a:r>
              <a:rPr lang="fr-FR" sz="1400" dirty="0" err="1"/>
              <a:t>approach</a:t>
            </a:r>
            <a:r>
              <a:rPr lang="fr-FR" sz="1400" dirty="0"/>
              <a:t>. Ex : </a:t>
            </a:r>
            <a:r>
              <a:rPr lang="fr-FR" sz="1400" dirty="0" err="1"/>
              <a:t>landscape</a:t>
            </a:r>
            <a:endParaRPr lang="fr-FR" sz="1400" dirty="0"/>
          </a:p>
          <a:p>
            <a:pPr lvl="1"/>
            <a:r>
              <a:rPr lang="fr-FR" sz="1400" dirty="0"/>
              <a:t>For </a:t>
            </a:r>
            <a:r>
              <a:rPr lang="fr-FR" sz="1400" dirty="0" err="1"/>
              <a:t>safety</a:t>
            </a:r>
            <a:r>
              <a:rPr lang="fr-FR" sz="1400" dirty="0"/>
              <a:t> and </a:t>
            </a:r>
            <a:r>
              <a:rPr lang="fr-FR" sz="1400" dirty="0" err="1"/>
              <a:t>environment</a:t>
            </a:r>
            <a:r>
              <a:rPr lang="fr-FR" sz="1400" dirty="0"/>
              <a:t> but </a:t>
            </a:r>
            <a:r>
              <a:rPr lang="fr-FR" sz="1400" dirty="0" err="1"/>
              <a:t>with</a:t>
            </a:r>
            <a:r>
              <a:rPr lang="fr-FR" sz="1400" dirty="0"/>
              <a:t> </a:t>
            </a:r>
            <a:r>
              <a:rPr lang="fr-FR" sz="1400" dirty="0" err="1"/>
              <a:t>two</a:t>
            </a:r>
            <a:r>
              <a:rPr lang="fr-FR" sz="1400" dirty="0"/>
              <a:t> </a:t>
            </a:r>
            <a:r>
              <a:rPr lang="fr-FR" sz="1400" dirty="0" err="1"/>
              <a:t>different</a:t>
            </a:r>
            <a:r>
              <a:rPr lang="fr-FR" sz="1400" dirty="0"/>
              <a:t> points of </a:t>
            </a:r>
            <a:r>
              <a:rPr lang="fr-FR" sz="1400" dirty="0" err="1"/>
              <a:t>view</a:t>
            </a:r>
            <a:r>
              <a:rPr lang="fr-FR" sz="1400" dirty="0"/>
              <a:t>. Ex : </a:t>
            </a:r>
            <a:r>
              <a:rPr lang="fr-FR" sz="1400" dirty="0" err="1"/>
              <a:t>biodiversity</a:t>
            </a:r>
            <a:endParaRPr lang="fr-FR" sz="1400" dirty="0"/>
          </a:p>
          <a:p>
            <a:pPr lvl="1"/>
            <a:endParaRPr lang="fr-FR" sz="1400" dirty="0"/>
          </a:p>
          <a:p>
            <a:pPr>
              <a:buFont typeface="Wingdings" panose="05000000000000000000" pitchFamily="2" charset="2"/>
              <a:buChar char="ü"/>
            </a:pPr>
            <a:r>
              <a:rPr lang="fr-FR" sz="1800" dirty="0" err="1"/>
              <a:t>Traceability</a:t>
            </a:r>
            <a:r>
              <a:rPr lang="fr-FR" sz="1800" dirty="0"/>
              <a:t> of the </a:t>
            </a:r>
            <a:r>
              <a:rPr lang="fr-FR" sz="1800" dirty="0" err="1"/>
              <a:t>demonstration</a:t>
            </a:r>
            <a:r>
              <a:rPr lang="fr-FR" sz="1800" dirty="0"/>
              <a:t> to stakeholders</a:t>
            </a:r>
          </a:p>
          <a:p>
            <a:endParaRPr lang="fr-FR" sz="1900" dirty="0"/>
          </a:p>
          <a:p>
            <a:endParaRPr lang="fr-FR" dirty="0"/>
          </a:p>
          <a:p>
            <a:endParaRPr lang="fr-FR" dirty="0"/>
          </a:p>
        </p:txBody>
      </p:sp>
      <p:sp>
        <p:nvSpPr>
          <p:cNvPr id="2" name="Titre 1">
            <a:extLst>
              <a:ext uri="{FF2B5EF4-FFF2-40B4-BE49-F238E27FC236}">
                <a16:creationId xmlns:a16="http://schemas.microsoft.com/office/drawing/2014/main" id="{A614A6FF-FBD9-E730-904B-0BB4E67A2783}"/>
              </a:ext>
            </a:extLst>
          </p:cNvPr>
          <p:cNvSpPr>
            <a:spLocks noGrp="1"/>
          </p:cNvSpPr>
          <p:nvPr>
            <p:ph type="title"/>
          </p:nvPr>
        </p:nvSpPr>
        <p:spPr/>
        <p:txBody>
          <a:bodyPr/>
          <a:lstStyle/>
          <a:p>
            <a:r>
              <a:rPr lang="fr-FR" dirty="0" err="1"/>
              <a:t>Specificities</a:t>
            </a:r>
            <a:r>
              <a:rPr lang="fr-FR" dirty="0"/>
              <a:t> of </a:t>
            </a:r>
            <a:r>
              <a:rPr lang="fr-FR" dirty="0" err="1"/>
              <a:t>environmental</a:t>
            </a:r>
            <a:r>
              <a:rPr lang="fr-FR" dirty="0"/>
              <a:t> </a:t>
            </a:r>
            <a:r>
              <a:rPr lang="fr-FR" dirty="0" err="1"/>
              <a:t>approach</a:t>
            </a:r>
            <a:endParaRPr lang="fr-FR" dirty="0"/>
          </a:p>
        </p:txBody>
      </p:sp>
      <p:sp>
        <p:nvSpPr>
          <p:cNvPr id="7" name="Espace réservé du pied de page 6">
            <a:extLst>
              <a:ext uri="{FF2B5EF4-FFF2-40B4-BE49-F238E27FC236}">
                <a16:creationId xmlns:a16="http://schemas.microsoft.com/office/drawing/2014/main" id="{E029F46A-CE1B-5CF3-40F1-C63115C893EA}"/>
              </a:ext>
            </a:extLst>
          </p:cNvPr>
          <p:cNvSpPr>
            <a:spLocks noGrp="1"/>
          </p:cNvSpPr>
          <p:nvPr>
            <p:ph type="ftr" sz="quarter" idx="3"/>
          </p:nvPr>
        </p:nvSpPr>
        <p:spPr/>
        <p:txBody>
          <a:bodyPr/>
          <a:lstStyle/>
          <a:p>
            <a:pPr algn="ctr"/>
            <a:r>
              <a:rPr lang="fr-FR" sz="500">
                <a:solidFill>
                  <a:schemeClr val="tx1"/>
                </a:solidFill>
              </a:rPr>
              <a:t>DISEF/DSE/SE/23-0019</a:t>
            </a:r>
            <a:endParaRPr lang="fr-FR" dirty="0"/>
          </a:p>
        </p:txBody>
      </p:sp>
      <p:sp>
        <p:nvSpPr>
          <p:cNvPr id="8" name="Espace réservé du numéro de diapositive 7">
            <a:extLst>
              <a:ext uri="{FF2B5EF4-FFF2-40B4-BE49-F238E27FC236}">
                <a16:creationId xmlns:a16="http://schemas.microsoft.com/office/drawing/2014/main" id="{962074D9-A529-D79D-3A00-C40FF0C4DD41}"/>
              </a:ext>
            </a:extLst>
          </p:cNvPr>
          <p:cNvSpPr>
            <a:spLocks noGrp="1"/>
          </p:cNvSpPr>
          <p:nvPr>
            <p:ph type="sldNum" sz="quarter" idx="4"/>
          </p:nvPr>
        </p:nvSpPr>
        <p:spPr/>
        <p:txBody>
          <a:bodyPr/>
          <a:lstStyle/>
          <a:p>
            <a:fld id="{3F31099B-3674-415A-8495-B5B94815B494}" type="slidenum">
              <a:rPr lang="fr-FR" smtClean="0"/>
              <a:pPr/>
              <a:t>9</a:t>
            </a:fld>
            <a:endParaRPr lang="fr-FR" dirty="0"/>
          </a:p>
        </p:txBody>
      </p:sp>
    </p:spTree>
    <p:extLst>
      <p:ext uri="{BB962C8B-B14F-4D97-AF65-F5344CB8AC3E}">
        <p14:creationId xmlns:p14="http://schemas.microsoft.com/office/powerpoint/2010/main" val="360870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Andra - Photo libre">
  <a:themeElements>
    <a:clrScheme name="Andra">
      <a:dk1>
        <a:srgbClr val="000000"/>
      </a:dk1>
      <a:lt1>
        <a:sysClr val="window" lastClr="FFFFFF"/>
      </a:lt1>
      <a:dk2>
        <a:srgbClr val="003B8E"/>
      </a:dk2>
      <a:lt2>
        <a:srgbClr val="33892D"/>
      </a:lt2>
      <a:accent1>
        <a:srgbClr val="33892D"/>
      </a:accent1>
      <a:accent2>
        <a:srgbClr val="F35A00"/>
      </a:accent2>
      <a:accent3>
        <a:srgbClr val="003B8E"/>
      </a:accent3>
      <a:accent4>
        <a:srgbClr val="C40098"/>
      </a:accent4>
      <a:accent5>
        <a:srgbClr val="493829"/>
      </a:accent5>
      <a:accent6>
        <a:srgbClr val="B9D300"/>
      </a:accent6>
      <a:hlink>
        <a:srgbClr val="0000FF"/>
      </a:hlink>
      <a:folHlink>
        <a:srgbClr val="800080"/>
      </a:folHlink>
    </a:clrScheme>
    <a:fontScheme name="Andr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345_D_Modele de presentation Anglais.potx [Lecture seule]" id="{CD2CD760-FB50-485A-B33F-D176CEF061A6}" vid="{523F9866-ACCE-4BDD-A02B-C59A247DB9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IAEA_Logo_wide</Template>
  <TotalTime>427</TotalTime>
  <Words>1085</Words>
  <Application>Microsoft Office PowerPoint</Application>
  <PresentationFormat>Affichage à l'écran (16:9)</PresentationFormat>
  <Paragraphs>161</Paragraphs>
  <Slides>12</Slides>
  <Notes>10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Arial</vt:lpstr>
      <vt:lpstr>Calibri</vt:lpstr>
      <vt:lpstr>Courier New</vt:lpstr>
      <vt:lpstr>Lucida Sans</vt:lpstr>
      <vt:lpstr>Symbol</vt:lpstr>
      <vt:lpstr>Times New Roman</vt:lpstr>
      <vt:lpstr>Wingdings</vt:lpstr>
      <vt:lpstr>Modèle Andra - Photo libre</vt:lpstr>
      <vt:lpstr>FRENCH LOW-LEVEL LONG-LIVED REPOSITORY PROJECT:  ENSURING SUSTAINABILITY FROM THE EARLY STAGES </vt:lpstr>
      <vt:lpstr>Context</vt:lpstr>
      <vt:lpstr>Building a sustainable project</vt:lpstr>
      <vt:lpstr>Avoid / Reduce / Compensate Strategy</vt:lpstr>
      <vt:lpstr>Focus : Landscape  (1/2)</vt:lpstr>
      <vt:lpstr>Focus : Landscape (2/2)</vt:lpstr>
      <vt:lpstr>Focus : Biodiversity  (1/2)</vt:lpstr>
      <vt:lpstr>Focus : Biodiversity (2/2)</vt:lpstr>
      <vt:lpstr>Specificities of environmental approach</vt:lpstr>
      <vt:lpstr>And then ?</vt:lpstr>
      <vt:lpstr>Sustainable Development Goals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MAERTENS Marie</cp:lastModifiedBy>
  <cp:revision>31</cp:revision>
  <cp:lastPrinted>2015-12-18T15:27:41Z</cp:lastPrinted>
  <dcterms:created xsi:type="dcterms:W3CDTF">2023-02-20T09:28:38Z</dcterms:created>
  <dcterms:modified xsi:type="dcterms:W3CDTF">2023-10-04T11:23:59Z</dcterms:modified>
</cp:coreProperties>
</file>