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4"/>
  </p:notesMasterIdLst>
  <p:sldIdLst>
    <p:sldId id="294" r:id="rId4"/>
    <p:sldId id="256" r:id="rId5"/>
    <p:sldId id="269" r:id="rId6"/>
    <p:sldId id="359" r:id="rId7"/>
    <p:sldId id="360" r:id="rId8"/>
    <p:sldId id="358" r:id="rId9"/>
    <p:sldId id="363" r:id="rId10"/>
    <p:sldId id="412" r:id="rId11"/>
    <p:sldId id="397" r:id="rId12"/>
    <p:sldId id="413" r:id="rId13"/>
    <p:sldId id="410" r:id="rId14"/>
    <p:sldId id="409" r:id="rId15"/>
    <p:sldId id="316" r:id="rId16"/>
    <p:sldId id="411" r:id="rId17"/>
    <p:sldId id="391" r:id="rId18"/>
    <p:sldId id="405" r:id="rId19"/>
    <p:sldId id="404" r:id="rId20"/>
    <p:sldId id="403" r:id="rId21"/>
    <p:sldId id="368" r:id="rId22"/>
    <p:sldId id="414" r:id="rId23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64" autoAdjust="0"/>
    <p:restoredTop sz="67201" autoAdjust="0"/>
  </p:normalViewPr>
  <p:slideViewPr>
    <p:cSldViewPr>
      <p:cViewPr varScale="1">
        <p:scale>
          <a:sx n="59" d="100"/>
          <a:sy n="59" d="100"/>
        </p:scale>
        <p:origin x="1496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44"/>
    </p:cViewPr>
  </p:sorterViewPr>
  <p:notesViewPr>
    <p:cSldViewPr>
      <p:cViewPr varScale="1">
        <p:scale>
          <a:sx n="50" d="100"/>
          <a:sy n="50" d="100"/>
        </p:scale>
        <p:origin x="2684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uce Watson" userId="a6d56edb-2e60-49b6-92cc-a0317741da1a" providerId="ADAL" clId="{7E930E37-4F33-4BDB-AD9F-8FBFE695B88C}"/>
    <pc:docChg chg="modSld">
      <pc:chgData name="Bruce Watson" userId="a6d56edb-2e60-49b6-92cc-a0317741da1a" providerId="ADAL" clId="{7E930E37-4F33-4BDB-AD9F-8FBFE695B88C}" dt="2023-10-12T10:41:15.938" v="20" actId="6549"/>
      <pc:docMkLst>
        <pc:docMk/>
      </pc:docMkLst>
      <pc:sldChg chg="modNotesTx">
        <pc:chgData name="Bruce Watson" userId="a6d56edb-2e60-49b6-92cc-a0317741da1a" providerId="ADAL" clId="{7E930E37-4F33-4BDB-AD9F-8FBFE695B88C}" dt="2023-10-12T10:39:22.639" v="0" actId="6549"/>
        <pc:sldMkLst>
          <pc:docMk/>
          <pc:sldMk cId="3827987102" sldId="256"/>
        </pc:sldMkLst>
      </pc:sldChg>
      <pc:sldChg chg="modNotesTx">
        <pc:chgData name="Bruce Watson" userId="a6d56edb-2e60-49b6-92cc-a0317741da1a" providerId="ADAL" clId="{7E930E37-4F33-4BDB-AD9F-8FBFE695B88C}" dt="2023-10-12T10:39:28.410" v="1" actId="6549"/>
        <pc:sldMkLst>
          <pc:docMk/>
          <pc:sldMk cId="0" sldId="269"/>
        </pc:sldMkLst>
      </pc:sldChg>
      <pc:sldChg chg="modNotesTx">
        <pc:chgData name="Bruce Watson" userId="a6d56edb-2e60-49b6-92cc-a0317741da1a" providerId="ADAL" clId="{7E930E37-4F33-4BDB-AD9F-8FBFE695B88C}" dt="2023-10-12T10:40:44.845" v="14" actId="6549"/>
        <pc:sldMkLst>
          <pc:docMk/>
          <pc:sldMk cId="714611351" sldId="316"/>
        </pc:sldMkLst>
      </pc:sldChg>
      <pc:sldChg chg="modNotesTx">
        <pc:chgData name="Bruce Watson" userId="a6d56edb-2e60-49b6-92cc-a0317741da1a" providerId="ADAL" clId="{7E930E37-4F33-4BDB-AD9F-8FBFE695B88C}" dt="2023-10-12T10:39:54.290" v="5" actId="6549"/>
        <pc:sldMkLst>
          <pc:docMk/>
          <pc:sldMk cId="2427737517" sldId="358"/>
        </pc:sldMkLst>
      </pc:sldChg>
      <pc:sldChg chg="modNotesTx">
        <pc:chgData name="Bruce Watson" userId="a6d56edb-2e60-49b6-92cc-a0317741da1a" providerId="ADAL" clId="{7E930E37-4F33-4BDB-AD9F-8FBFE695B88C}" dt="2023-10-12T10:39:35.270" v="2" actId="6549"/>
        <pc:sldMkLst>
          <pc:docMk/>
          <pc:sldMk cId="3826386555" sldId="359"/>
        </pc:sldMkLst>
      </pc:sldChg>
      <pc:sldChg chg="modNotesTx">
        <pc:chgData name="Bruce Watson" userId="a6d56edb-2e60-49b6-92cc-a0317741da1a" providerId="ADAL" clId="{7E930E37-4F33-4BDB-AD9F-8FBFE695B88C}" dt="2023-10-12T10:39:47.509" v="4" actId="6549"/>
        <pc:sldMkLst>
          <pc:docMk/>
          <pc:sldMk cId="140566837" sldId="360"/>
        </pc:sldMkLst>
      </pc:sldChg>
      <pc:sldChg chg="modNotesTx">
        <pc:chgData name="Bruce Watson" userId="a6d56edb-2e60-49b6-92cc-a0317741da1a" providerId="ADAL" clId="{7E930E37-4F33-4BDB-AD9F-8FBFE695B88C}" dt="2023-10-12T10:40:00.470" v="6" actId="6549"/>
        <pc:sldMkLst>
          <pc:docMk/>
          <pc:sldMk cId="570197913" sldId="363"/>
        </pc:sldMkLst>
      </pc:sldChg>
      <pc:sldChg chg="modNotesTx">
        <pc:chgData name="Bruce Watson" userId="a6d56edb-2e60-49b6-92cc-a0317741da1a" providerId="ADAL" clId="{7E930E37-4F33-4BDB-AD9F-8FBFE695B88C}" dt="2023-10-12T10:41:15.938" v="20" actId="6549"/>
        <pc:sldMkLst>
          <pc:docMk/>
          <pc:sldMk cId="1281268430" sldId="368"/>
        </pc:sldMkLst>
      </pc:sldChg>
      <pc:sldChg chg="modNotesTx">
        <pc:chgData name="Bruce Watson" userId="a6d56edb-2e60-49b6-92cc-a0317741da1a" providerId="ADAL" clId="{7E930E37-4F33-4BDB-AD9F-8FBFE695B88C}" dt="2023-10-12T10:40:54.612" v="16" actId="6549"/>
        <pc:sldMkLst>
          <pc:docMk/>
          <pc:sldMk cId="519143336" sldId="391"/>
        </pc:sldMkLst>
      </pc:sldChg>
      <pc:sldChg chg="modNotesTx">
        <pc:chgData name="Bruce Watson" userId="a6d56edb-2e60-49b6-92cc-a0317741da1a" providerId="ADAL" clId="{7E930E37-4F33-4BDB-AD9F-8FBFE695B88C}" dt="2023-10-12T10:40:24.595" v="10" actId="6549"/>
        <pc:sldMkLst>
          <pc:docMk/>
          <pc:sldMk cId="28282653" sldId="397"/>
        </pc:sldMkLst>
      </pc:sldChg>
      <pc:sldChg chg="modNotesTx">
        <pc:chgData name="Bruce Watson" userId="a6d56edb-2e60-49b6-92cc-a0317741da1a" providerId="ADAL" clId="{7E930E37-4F33-4BDB-AD9F-8FBFE695B88C}" dt="2023-10-12T10:41:11.455" v="19" actId="6549"/>
        <pc:sldMkLst>
          <pc:docMk/>
          <pc:sldMk cId="2838955416" sldId="403"/>
        </pc:sldMkLst>
      </pc:sldChg>
      <pc:sldChg chg="modNotesTx">
        <pc:chgData name="Bruce Watson" userId="a6d56edb-2e60-49b6-92cc-a0317741da1a" providerId="ADAL" clId="{7E930E37-4F33-4BDB-AD9F-8FBFE695B88C}" dt="2023-10-12T10:41:05.096" v="18" actId="6549"/>
        <pc:sldMkLst>
          <pc:docMk/>
          <pc:sldMk cId="1910540167" sldId="404"/>
        </pc:sldMkLst>
      </pc:sldChg>
      <pc:sldChg chg="modNotesTx">
        <pc:chgData name="Bruce Watson" userId="a6d56edb-2e60-49b6-92cc-a0317741da1a" providerId="ADAL" clId="{7E930E37-4F33-4BDB-AD9F-8FBFE695B88C}" dt="2023-10-12T10:41:00.001" v="17" actId="6549"/>
        <pc:sldMkLst>
          <pc:docMk/>
          <pc:sldMk cId="1105717305" sldId="405"/>
        </pc:sldMkLst>
      </pc:sldChg>
      <pc:sldChg chg="modNotesTx">
        <pc:chgData name="Bruce Watson" userId="a6d56edb-2e60-49b6-92cc-a0317741da1a" providerId="ADAL" clId="{7E930E37-4F33-4BDB-AD9F-8FBFE695B88C}" dt="2023-10-12T10:40:40.283" v="13" actId="6549"/>
        <pc:sldMkLst>
          <pc:docMk/>
          <pc:sldMk cId="694725461" sldId="409"/>
        </pc:sldMkLst>
      </pc:sldChg>
      <pc:sldChg chg="modNotesTx">
        <pc:chgData name="Bruce Watson" userId="a6d56edb-2e60-49b6-92cc-a0317741da1a" providerId="ADAL" clId="{7E930E37-4F33-4BDB-AD9F-8FBFE695B88C}" dt="2023-10-12T10:40:35.171" v="12" actId="6549"/>
        <pc:sldMkLst>
          <pc:docMk/>
          <pc:sldMk cId="4171498531" sldId="410"/>
        </pc:sldMkLst>
      </pc:sldChg>
      <pc:sldChg chg="modNotesTx">
        <pc:chgData name="Bruce Watson" userId="a6d56edb-2e60-49b6-92cc-a0317741da1a" providerId="ADAL" clId="{7E930E37-4F33-4BDB-AD9F-8FBFE695B88C}" dt="2023-10-12T10:40:50.370" v="15" actId="6549"/>
        <pc:sldMkLst>
          <pc:docMk/>
          <pc:sldMk cId="891136527" sldId="411"/>
        </pc:sldMkLst>
      </pc:sldChg>
      <pc:sldChg chg="modNotesTx">
        <pc:chgData name="Bruce Watson" userId="a6d56edb-2e60-49b6-92cc-a0317741da1a" providerId="ADAL" clId="{7E930E37-4F33-4BDB-AD9F-8FBFE695B88C}" dt="2023-10-12T10:40:06.009" v="7" actId="6549"/>
        <pc:sldMkLst>
          <pc:docMk/>
          <pc:sldMk cId="2260153998" sldId="412"/>
        </pc:sldMkLst>
      </pc:sldChg>
      <pc:sldChg chg="modNotesTx">
        <pc:chgData name="Bruce Watson" userId="a6d56edb-2e60-49b6-92cc-a0317741da1a" providerId="ADAL" clId="{7E930E37-4F33-4BDB-AD9F-8FBFE695B88C}" dt="2023-10-12T10:40:30.228" v="11" actId="6549"/>
        <pc:sldMkLst>
          <pc:docMk/>
          <pc:sldMk cId="4202479523" sldId="413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81</a:t>
            </a:r>
            <a:r>
              <a:rPr lang="en-US" sz="2800" baseline="0" dirty="0"/>
              <a:t> </a:t>
            </a:r>
            <a:r>
              <a:rPr lang="en-US" sz="2800" dirty="0"/>
              <a:t>Licenses</a:t>
            </a:r>
            <a:r>
              <a:rPr lang="en-US" sz="2800" baseline="0" dirty="0"/>
              <a:t> Terminated for </a:t>
            </a:r>
            <a:r>
              <a:rPr lang="en-US" sz="2800" dirty="0"/>
              <a:t>Unrestricted Use</a:t>
            </a:r>
            <a:r>
              <a:rPr lang="en-US" sz="2800" baseline="0" dirty="0"/>
              <a:t> – Demonstrating </a:t>
            </a:r>
          </a:p>
          <a:p>
            <a:pPr algn="ctr">
              <a:defRPr/>
            </a:pPr>
            <a:r>
              <a:rPr lang="en-US" sz="2800" baseline="0" dirty="0"/>
              <a:t> Safety and Sustainability </a:t>
            </a:r>
            <a:endParaRPr lang="en-US" sz="2800" dirty="0"/>
          </a:p>
        </c:rich>
      </c:tx>
      <c:layout>
        <c:manualLayout>
          <c:xMode val="edge"/>
          <c:yMode val="edge"/>
          <c:x val="9.4233830896920903E-2"/>
          <c:y val="5.4106896111400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1907909402921192E-2"/>
          <c:y val="0.2409169528639776"/>
          <c:w val="0.88544531844963981"/>
          <c:h val="0.5324999351486980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Sheet1!$A$9</c:f>
              <c:strCache>
                <c:ptCount val="1"/>
                <c:pt idx="0">
                  <c:v>Materials Sites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Sheet1!$B$8:$AA$8</c:f>
              <c:numCache>
                <c:formatCode>General</c:formatCode>
                <c:ptCount val="26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  <c:pt idx="25">
                  <c:v>2023</c:v>
                </c:pt>
              </c:numCache>
            </c:numRef>
          </c:cat>
          <c:val>
            <c:numRef>
              <c:f>Sheet1!$B$9:$AA$9</c:f>
              <c:numCache>
                <c:formatCode>General</c:formatCode>
                <c:ptCount val="26"/>
                <c:pt idx="0">
                  <c:v>3</c:v>
                </c:pt>
                <c:pt idx="1">
                  <c:v>6</c:v>
                </c:pt>
                <c:pt idx="2">
                  <c:v>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16</c:v>
                </c:pt>
                <c:pt idx="7">
                  <c:v>22</c:v>
                </c:pt>
                <c:pt idx="8">
                  <c:v>29</c:v>
                </c:pt>
                <c:pt idx="9">
                  <c:v>35</c:v>
                </c:pt>
                <c:pt idx="10">
                  <c:v>41</c:v>
                </c:pt>
                <c:pt idx="11">
                  <c:v>41</c:v>
                </c:pt>
                <c:pt idx="12">
                  <c:v>41</c:v>
                </c:pt>
                <c:pt idx="13">
                  <c:v>41</c:v>
                </c:pt>
                <c:pt idx="14">
                  <c:v>42</c:v>
                </c:pt>
                <c:pt idx="15">
                  <c:v>44</c:v>
                </c:pt>
                <c:pt idx="16">
                  <c:v>44</c:v>
                </c:pt>
                <c:pt idx="17">
                  <c:v>45</c:v>
                </c:pt>
                <c:pt idx="18">
                  <c:v>47</c:v>
                </c:pt>
                <c:pt idx="19">
                  <c:v>47</c:v>
                </c:pt>
                <c:pt idx="20">
                  <c:v>49</c:v>
                </c:pt>
                <c:pt idx="21">
                  <c:v>50</c:v>
                </c:pt>
                <c:pt idx="22">
                  <c:v>50</c:v>
                </c:pt>
                <c:pt idx="23">
                  <c:v>51</c:v>
                </c:pt>
                <c:pt idx="24">
                  <c:v>51</c:v>
                </c:pt>
                <c:pt idx="25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86-47DA-AF2E-E79D26E5DCEC}"/>
            </c:ext>
          </c:extLst>
        </c:ser>
        <c:ser>
          <c:idx val="1"/>
          <c:order val="1"/>
          <c:tx>
            <c:strRef>
              <c:f>Sheet1!$A$10</c:f>
              <c:strCache>
                <c:ptCount val="1"/>
                <c:pt idx="0">
                  <c:v>Research Reactors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Sheet1!$B$8:$AA$8</c:f>
              <c:numCache>
                <c:formatCode>General</c:formatCode>
                <c:ptCount val="26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  <c:pt idx="25">
                  <c:v>2023</c:v>
                </c:pt>
              </c:numCache>
            </c:numRef>
          </c:cat>
          <c:val>
            <c:numRef>
              <c:f>Sheet1!$B$10:$AA$10</c:f>
              <c:numCache>
                <c:formatCode>General</c:formatCode>
                <c:ptCount val="2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2</c:v>
                </c:pt>
                <c:pt idx="7">
                  <c:v>5</c:v>
                </c:pt>
                <c:pt idx="8">
                  <c:v>5</c:v>
                </c:pt>
                <c:pt idx="9">
                  <c:v>8</c:v>
                </c:pt>
                <c:pt idx="10">
                  <c:v>9</c:v>
                </c:pt>
                <c:pt idx="11">
                  <c:v>9</c:v>
                </c:pt>
                <c:pt idx="12">
                  <c:v>9</c:v>
                </c:pt>
                <c:pt idx="13">
                  <c:v>9</c:v>
                </c:pt>
                <c:pt idx="14">
                  <c:v>10</c:v>
                </c:pt>
                <c:pt idx="15">
                  <c:v>13</c:v>
                </c:pt>
                <c:pt idx="16">
                  <c:v>13</c:v>
                </c:pt>
                <c:pt idx="17">
                  <c:v>15</c:v>
                </c:pt>
                <c:pt idx="18">
                  <c:v>16</c:v>
                </c:pt>
                <c:pt idx="19">
                  <c:v>16</c:v>
                </c:pt>
                <c:pt idx="20">
                  <c:v>17</c:v>
                </c:pt>
                <c:pt idx="21">
                  <c:v>17</c:v>
                </c:pt>
                <c:pt idx="22">
                  <c:v>17</c:v>
                </c:pt>
                <c:pt idx="23">
                  <c:v>17</c:v>
                </c:pt>
                <c:pt idx="24">
                  <c:v>19</c:v>
                </c:pt>
                <c:pt idx="25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86-47DA-AF2E-E79D26E5DCEC}"/>
            </c:ext>
          </c:extLst>
        </c:ser>
        <c:ser>
          <c:idx val="2"/>
          <c:order val="2"/>
          <c:tx>
            <c:strRef>
              <c:f>Sheet1!$A$11</c:f>
              <c:strCache>
                <c:ptCount val="1"/>
                <c:pt idx="0">
                  <c:v>Power Reactors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Sheet1!$B$8:$AA$8</c:f>
              <c:numCache>
                <c:formatCode>General</c:formatCode>
                <c:ptCount val="26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  <c:pt idx="25">
                  <c:v>2023</c:v>
                </c:pt>
              </c:numCache>
            </c:numRef>
          </c:cat>
          <c:val>
            <c:numRef>
              <c:f>Sheet1!$B$11:$AA$11</c:f>
              <c:numCache>
                <c:formatCode>General</c:formatCode>
                <c:ptCount val="2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</c:v>
                </c:pt>
                <c:pt idx="8">
                  <c:v>3</c:v>
                </c:pt>
                <c:pt idx="9">
                  <c:v>5</c:v>
                </c:pt>
                <c:pt idx="10">
                  <c:v>6</c:v>
                </c:pt>
                <c:pt idx="11">
                  <c:v>7</c:v>
                </c:pt>
                <c:pt idx="12">
                  <c:v>7</c:v>
                </c:pt>
                <c:pt idx="13">
                  <c:v>7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  <c:pt idx="24">
                  <c:v>11</c:v>
                </c:pt>
                <c:pt idx="2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86-47DA-AF2E-E79D26E5DC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16310752"/>
        <c:axId val="316308784"/>
      </c:barChart>
      <c:catAx>
        <c:axId val="316310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308784"/>
        <c:crosses val="autoZero"/>
        <c:auto val="1"/>
        <c:lblAlgn val="ctr"/>
        <c:lblOffset val="100"/>
        <c:noMultiLvlLbl val="0"/>
      </c:catAx>
      <c:valAx>
        <c:axId val="316308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310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266"/>
          </a:xfrm>
          <a:prstGeom prst="rect">
            <a:avLst/>
          </a:prstGeom>
        </p:spPr>
        <p:txBody>
          <a:bodyPr vert="horz" lIns="89118" tIns="44559" rIns="89118" bIns="44559" rtlCol="0"/>
          <a:lstStyle>
            <a:lvl1pPr algn="l">
              <a:defRPr sz="11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61" y="0"/>
            <a:ext cx="3038604" cy="465266"/>
          </a:xfrm>
          <a:prstGeom prst="rect">
            <a:avLst/>
          </a:prstGeom>
        </p:spPr>
        <p:txBody>
          <a:bodyPr vert="horz" lIns="89118" tIns="44559" rIns="89118" bIns="44559" rtlCol="0"/>
          <a:lstStyle>
            <a:lvl1pPr algn="r">
              <a:defRPr sz="1100"/>
            </a:lvl1pPr>
          </a:lstStyle>
          <a:p>
            <a:fld id="{5E945880-6D3B-45FB-851F-AFC0D1D23A0C}" type="datetimeFigureOut">
              <a:rPr lang="en-GB" smtClean="0"/>
              <a:t>12/10/2023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1944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118" tIns="44559" rIns="89118" bIns="4455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16" y="4416314"/>
            <a:ext cx="5608975" cy="4182934"/>
          </a:xfrm>
          <a:prstGeom prst="rect">
            <a:avLst/>
          </a:prstGeom>
        </p:spPr>
        <p:txBody>
          <a:bodyPr vert="horz" lIns="89118" tIns="44559" rIns="89118" bIns="4455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48"/>
            <a:ext cx="3038604" cy="465266"/>
          </a:xfrm>
          <a:prstGeom prst="rect">
            <a:avLst/>
          </a:prstGeom>
        </p:spPr>
        <p:txBody>
          <a:bodyPr vert="horz" lIns="89118" tIns="44559" rIns="89118" bIns="44559" rtlCol="0" anchor="b"/>
          <a:lstStyle>
            <a:lvl1pPr algn="l">
              <a:defRPr sz="11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61" y="8829648"/>
            <a:ext cx="3038604" cy="465266"/>
          </a:xfrm>
          <a:prstGeom prst="rect">
            <a:avLst/>
          </a:prstGeom>
        </p:spPr>
        <p:txBody>
          <a:bodyPr vert="horz" lIns="89118" tIns="44559" rIns="89118" bIns="44559" rtlCol="0" anchor="b"/>
          <a:lstStyle>
            <a:lvl1pPr algn="r">
              <a:defRPr sz="1100"/>
            </a:lvl1pPr>
          </a:lstStyle>
          <a:p>
            <a:fld id="{5750A1E1-C8D9-4447-9192-37BA973CD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544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9117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2251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0014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9544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6091" indent="-271574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6295" indent="-217259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20813" indent="-217259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55331" indent="-217259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89848" indent="-2172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24367" indent="-2172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58885" indent="-2172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3403" indent="-2172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970F22A-DDC4-4E96-9719-DA8D028381A0}" type="slidenum">
              <a:rPr lang="en-US" altLang="en-US" sz="1100"/>
              <a:pPr/>
              <a:t>13</a:t>
            </a:fld>
            <a:endParaRPr lang="en-US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0507856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1026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00375" y="1055688"/>
            <a:ext cx="3883025" cy="218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38401" y="3396136"/>
            <a:ext cx="7507189" cy="22685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6BD90-2175-47EF-8D9F-A9CC6A8FA55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5146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1142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5591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5315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407EF-6AEE-4F4D-88DF-8CB0B247FBC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3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4425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21019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300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9316F2-0F1C-4A85-9E91-FFB9D2286EC4}" type="slidenum">
              <a:rPr lang="en-US">
                <a:ea typeface="ヒラギノ角ゴ Pro W3"/>
                <a:cs typeface="ヒラギノ角ゴ Pro W3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410936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407EF-6AEE-4F4D-88DF-8CB0B247FB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699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407EF-6AEE-4F4D-88DF-8CB0B247FBC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476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55875" y="795338"/>
            <a:ext cx="3821113" cy="2149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407EF-6AEE-4F4D-88DF-8CB0B247FBC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320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407EF-6AEE-4F4D-88DF-8CB0B247FBC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440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589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407EF-6AEE-4F4D-88DF-8CB0B247FB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39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8934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2DFD0-E3FB-4B15-B711-ECC47F97BC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951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2402A-1D93-F4C3-C85E-251216CCA1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275606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34A820-285E-19A0-63D4-57E8B371FA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136156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17311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923DC-A7D4-09A3-1AE9-6EB6A2A50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FD2DB-EFE9-35D1-125C-453DD1FA4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017C9-42EA-67FC-C2DB-258A31811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10/12/2023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8A476B-6CD9-E8CC-95D0-4BF10F7F0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8E0A8-6E8C-EBD2-84A5-F8EB4376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183678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1631B-1CA2-FAFF-C0E0-C14C50025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035E1B-1539-4DAE-0EFC-9ED89D424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0A760-D8EC-9040-6007-BF46219AC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10/12/2023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00DE1-D38F-9936-5BD1-77D9EFBA9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88486-A788-E4BD-1948-995E9EB4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675550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283C7-9BE7-D979-8DC6-22D017306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CDAE2-596E-243C-F558-0D1991B349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9AD7BD-C78D-1F7C-94E5-D60C9E57A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6AB4B2-3A2C-F3EB-029F-189784E23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10/12/2023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7B8D5D-3A3C-BE50-3DFD-377831D27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086C73-CB1F-0316-515C-9A821BC9C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024897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84A2F-391B-B9B2-4A0D-42EBFEC88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85374C-A035-EED8-80E0-775BFFF2A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B2D4EB-C08A-5C09-8886-6635B79554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2CCDC-C2DA-ADD3-4D92-88535A4D8B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0D3F58-64E6-19C2-482C-3DBE78CD8A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E93CCA-73B7-9C2E-E223-BAB3D207A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10/12/2023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F41DA9-6788-9952-7703-7CF733CBA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776FAB-DBB7-E316-8977-B43B16B49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53685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EF7F7-7CE9-9A49-A73F-A8461B0C9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F331C-947F-3B91-6141-596092DAE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10/12/2023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5866AF-2F2F-92DB-8F2E-17A9462EB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511AD-3A19-A128-58D0-9DB64840A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49963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3F91D0-6817-6B45-06F6-684136E13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10/12/2023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D9A13F-98A1-B09A-D100-1BF14F66C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B39C8-3D69-BFEC-C2F9-540F88860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700611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069E6-CB1E-D452-4C01-CF46963B5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31B67-120E-2262-D258-E5430020B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623384-A9EE-1229-DFE2-3D65B30EEA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1447A3-1105-4B52-48E8-557AFB703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10/12/2023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2D6DAE-1C31-94F4-C037-0BDE81846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F49C8C-2001-B2D6-156B-F5535EA07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5482788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5C135-271A-BA45-6C94-8DE051F5F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A0B191-3BD1-CD71-4990-36552AAD8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408CCF-11CD-096C-66D2-489B2F8760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D1ADE6-E632-A8E0-CDA9-A0D1A4A12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10/12/2023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5B3A4A-F4A9-707B-6CB9-AF85C79B7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9F852F-3A27-EAB1-8A07-3ED3E7C74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68093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92027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73B6C-64B4-CD5E-08B1-E3501D3FA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706F66-9771-467E-DC77-B5A2A843F7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7BE59-CF91-3A70-9D9B-86BD42027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10/12/2023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F7EE1-5D54-70F0-01AF-49607C163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94E92-EBA1-B507-A8BC-D9C12CDF8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2517428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3E2C6B-0554-048C-B7CF-E1EAD184C7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DD786F-A24F-8C10-79C3-1C2BB5169B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01A7B-2028-97E7-CA5A-84A4FD0C2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10/12/2023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CB13F-43E0-9D39-4749-04350486C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6B360-6CC0-E612-0697-3696FF50C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198320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803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3B029-CD34-007D-4455-2E2948DAD5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83CC5A-34C1-81E7-7534-BFD1F67A22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3E1B8-5198-9A43-9626-34C359ADE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4C7C-23F2-4648-B589-EAEE169A6990}" type="datetimeFigureOut">
              <a:rPr lang="en-AT" smtClean="0"/>
              <a:t>10/12/2023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C40A4-7D03-C8E8-89EE-543B5CC49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554A0-5F76-A5D7-7D16-88F40D57B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A4E6-D212-BA49-BB1D-67D317C50531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629074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C15B9-3ED1-E779-6B9C-838E32B80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D613D-B40A-B8FD-9EEE-B4A4332BA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8BC72-CFE8-922F-469E-1AE080936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4C7C-23F2-4648-B589-EAEE169A6990}" type="datetimeFigureOut">
              <a:rPr lang="en-AT" smtClean="0"/>
              <a:t>10/12/2023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D312E-AFFB-1A08-1060-EF046B842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4453A-7F41-A078-DCE3-20E346703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A4E6-D212-BA49-BB1D-67D317C50531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57168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615A9-6CA1-9771-FCA7-D61BF2849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A73F48-7C6A-9C78-EA33-3DD52D89E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1F3D0-BE0E-A7C0-7828-9F49D206B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4C7C-23F2-4648-B589-EAEE169A6990}" type="datetimeFigureOut">
              <a:rPr lang="en-AT" smtClean="0"/>
              <a:t>10/12/2023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2223E-5F91-74C9-A5B3-C167A8A37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44461-5A2A-7645-3185-483CF0231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A4E6-D212-BA49-BB1D-67D317C50531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483597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B97B4-D581-030F-E847-C2386FA7D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988C9-C703-AE60-483F-4D69BE6DC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46A57F-842E-6B52-4967-28E435FE7A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10345-5305-9514-53D7-BC4B0B461A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1BF8FA-8388-F803-911A-5D1AB74C88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42EA7F-3071-E80C-2482-F1ED94924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4C7C-23F2-4648-B589-EAEE169A6990}" type="datetimeFigureOut">
              <a:rPr lang="en-AT" smtClean="0"/>
              <a:t>10/12/2023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0A429A-4224-1E19-3BA8-C8B945FEF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89FADE-3C5F-A233-E430-082035CDF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A4E6-D212-BA49-BB1D-67D317C50531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715996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ECF28-435E-C68D-CDAE-E0A9B15FC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0C9A6D-56EA-01C5-8530-BF6F126F2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4C7C-23F2-4648-B589-EAEE169A6990}" type="datetimeFigureOut">
              <a:rPr lang="en-AT" smtClean="0"/>
              <a:t>10/12/2023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93D6F0-6164-EAAD-774B-D37CA81A1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0725DB-07EE-DE5B-AE9B-6F76FB198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A4E6-D212-BA49-BB1D-67D317C50531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9660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C08737-70E7-6AD3-C9BC-A9D7B189C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4C7C-23F2-4648-B589-EAEE169A6990}" type="datetimeFigureOut">
              <a:rPr lang="en-AT" smtClean="0"/>
              <a:t>10/12/2023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254B2E-75F7-81AC-1B6F-CBFED9C64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B6763C-3312-66EA-FF6B-C74C2479F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A4E6-D212-BA49-BB1D-67D317C50531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83752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63D597-CABF-3F00-F43C-C66A9883FFA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524328" y="4862044"/>
            <a:ext cx="935460" cy="22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868145" y="4862044"/>
            <a:ext cx="1616025" cy="22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472489" y="4862044"/>
            <a:ext cx="509587" cy="22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75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Arial 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Arial 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0000"/>
          </a:solidFill>
          <a:latin typeface="Arial 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Arial 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0000"/>
          </a:solidFill>
          <a:latin typeface="Arial 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0000"/>
          </a:solidFill>
          <a:latin typeface="Arial 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8AE98FBB-A02A-B11B-8A8D-F45E612C0E3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10017-9382-7C80-0FED-5DE265680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AA3AD-3BCF-8FB9-3D95-9389AF70EF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74C7C-23F2-4648-B589-EAEE169A6990}" type="datetimeFigureOut">
              <a:rPr lang="en-AT" smtClean="0"/>
              <a:t>10/12/2023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6FF34-C2C5-74BF-98B9-B0288048BB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AA55A-1FA2-7FAC-03D5-B3B0474EC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1A4E6-D212-BA49-BB1D-67D317C50531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6953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  <p:sldLayoutId id="2147483667" r:id="rId6"/>
    <p:sldLayoutId id="214748368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creenshot, operating system, aqua, blue&#10;&#10;Description automatically generated">
            <a:extLst>
              <a:ext uri="{FF2B5EF4-FFF2-40B4-BE49-F238E27FC236}">
                <a16:creationId xmlns:a16="http://schemas.microsoft.com/office/drawing/2014/main" id="{B50D8E72-883D-F4EE-4AC5-F815AAD8890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318190-26C8-C938-A09A-E3122DA84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72" y="14287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29BADB-49D7-77A0-4E80-E38A30AA2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0B100-5DA0-D711-3D81-1FF5875809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C10DD-F67F-5241-BB8B-4C3BA9A2959B}" type="datetimeFigureOut">
              <a:rPr lang="en-AT" smtClean="0"/>
              <a:t>10/12/2023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E29F2-ADEB-64ED-66BD-C0BCF11ADB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55D77-855F-FA69-3B1C-CE22424480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990713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eg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Bruce.watson@nrc.go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4309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FA753-8915-F3CC-5CE3-CA3F89797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Ensuring Safety - Inspection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D1E95-299D-EA2D-BE8D-DFD31C061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87574"/>
            <a:ext cx="7886700" cy="36447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Inspection Manual Chapters:</a:t>
            </a:r>
          </a:p>
          <a:p>
            <a:r>
              <a:rPr lang="en-US" dirty="0"/>
              <a:t>2561, Decommissioning Power Reactor Inspection Program </a:t>
            </a:r>
          </a:p>
          <a:p>
            <a:r>
              <a:rPr lang="en-US" dirty="0"/>
              <a:t>2602, Decommissioning Fuel Cycle, Uranium Recovery and Materials Inspection Program</a:t>
            </a:r>
          </a:p>
          <a:p>
            <a:r>
              <a:rPr lang="en-US" dirty="0"/>
              <a:t>2800, Materials Inspection Program</a:t>
            </a:r>
          </a:p>
          <a:p>
            <a:r>
              <a:rPr lang="en-US" dirty="0"/>
              <a:t>2801, Uranium Recovery and 11e(2) Byproduct Material Facility Inspection Program</a:t>
            </a:r>
          </a:p>
        </p:txBody>
      </p:sp>
    </p:spTree>
    <p:extLst>
      <p:ext uri="{BB962C8B-B14F-4D97-AF65-F5344CB8AC3E}">
        <p14:creationId xmlns:p14="http://schemas.microsoft.com/office/powerpoint/2010/main" val="4202479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16F2C-1518-A365-E752-95292F9EB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Ensuring Safety – Independent Verification</a:t>
            </a:r>
            <a:br>
              <a:rPr lang="en-US" sz="3200" dirty="0"/>
            </a:br>
            <a:r>
              <a:rPr lang="en-US" sz="3200" dirty="0"/>
              <a:t>Confirmatory Surveys and Sampling</a:t>
            </a:r>
          </a:p>
        </p:txBody>
      </p:sp>
      <p:pic>
        <p:nvPicPr>
          <p:cNvPr id="5" name="Content Placeholder 4" descr="A picture containing grass, outdoor, person&#10;&#10;Description automatically generated">
            <a:extLst>
              <a:ext uri="{FF2B5EF4-FFF2-40B4-BE49-F238E27FC236}">
                <a16:creationId xmlns:a16="http://schemas.microsoft.com/office/drawing/2014/main" id="{22CD1D2A-32AC-F39A-948D-AE7A4C5DA1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5" y="1268412"/>
            <a:ext cx="4087366" cy="3267535"/>
          </a:xfrm>
        </p:spPr>
      </p:pic>
      <p:pic>
        <p:nvPicPr>
          <p:cNvPr id="6" name="Picture 5" descr="A person holding a shovel in a field&#10;&#10;Description automatically generated with low confidence">
            <a:extLst>
              <a:ext uri="{FF2B5EF4-FFF2-40B4-BE49-F238E27FC236}">
                <a16:creationId xmlns:a16="http://schemas.microsoft.com/office/drawing/2014/main" id="{CFF1C364-38E5-F6CC-F072-ACF75D0BB2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45" y="1268412"/>
            <a:ext cx="2714175" cy="361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498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5CA1E-7D94-702C-BDE9-D0A66A1EA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Maine Yankee – Nature Park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05CBDF-380C-4B7A-5B0D-FA760CF1DC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Operating Plant Before Decommissioning</a:t>
            </a:r>
          </a:p>
        </p:txBody>
      </p:sp>
      <p:pic>
        <p:nvPicPr>
          <p:cNvPr id="8" name="Content Placeholder 7" descr="A picture containing tree, nature, outdoor&#10;&#10;Description automatically generated">
            <a:extLst>
              <a:ext uri="{FF2B5EF4-FFF2-40B4-BE49-F238E27FC236}">
                <a16:creationId xmlns:a16="http://schemas.microsoft.com/office/drawing/2014/main" id="{853BD2CB-A8FA-FCD3-C6DC-77359B4481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38" y="2078611"/>
            <a:ext cx="3868737" cy="236422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80CB19-17FB-A37C-1783-E5176099BF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8413"/>
            <a:ext cx="3887788" cy="84234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A new Community Park and Nature Trail after license termination </a:t>
            </a:r>
          </a:p>
          <a:p>
            <a:endParaRPr lang="en-US" dirty="0"/>
          </a:p>
        </p:txBody>
      </p:sp>
      <p:pic>
        <p:nvPicPr>
          <p:cNvPr id="10" name="Content Placeholder 9" descr="A picture containing sky, nature, outdoor, hill&#10;&#10;Description automatically generated">
            <a:extLst>
              <a:ext uri="{FF2B5EF4-FFF2-40B4-BE49-F238E27FC236}">
                <a16:creationId xmlns:a16="http://schemas.microsoft.com/office/drawing/2014/main" id="{C6EB4162-54AA-0B05-A18B-94D50F3A422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078611"/>
            <a:ext cx="3887788" cy="2364227"/>
          </a:xfrm>
        </p:spPr>
      </p:pic>
    </p:spTree>
    <p:extLst>
      <p:ext uri="{BB962C8B-B14F-4D97-AF65-F5344CB8AC3E}">
        <p14:creationId xmlns:p14="http://schemas.microsoft.com/office/powerpoint/2010/main" val="694725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200" dirty="0"/>
              <a:t>Big Rock Point – </a:t>
            </a:r>
            <a:br>
              <a:rPr lang="en-US" altLang="en-US" sz="3200" dirty="0"/>
            </a:br>
            <a:r>
              <a:rPr lang="en-US" altLang="en-US" sz="3200" dirty="0"/>
              <a:t>Historical Significance to Native Americans </a:t>
            </a:r>
            <a:br>
              <a:rPr lang="en-US" altLang="en-US" sz="3200" dirty="0"/>
            </a:br>
            <a:endParaRPr lang="en-US" alt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A6AC49-7450-F388-4B37-9D2909FCC8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License Terminated in 2007</a:t>
            </a:r>
          </a:p>
        </p:txBody>
      </p:sp>
      <p:pic>
        <p:nvPicPr>
          <p:cNvPr id="61444" name="Content Placeholder 6" descr="BRP big rock view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06" y="1879600"/>
            <a:ext cx="3683000" cy="276225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42E0BA-E6B1-70EF-55A8-0C2FB64AF9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US" dirty="0"/>
              <a:t>The Big Rock Nature Area</a:t>
            </a:r>
          </a:p>
        </p:txBody>
      </p:sp>
      <p:pic>
        <p:nvPicPr>
          <p:cNvPr id="61445" name="Content Placeholder 4" descr="The Big Rock June 2006.JPG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444" y="1879600"/>
            <a:ext cx="2915199" cy="276225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DFD0-E3FB-4B15-B711-ECC47F97BC6E}" type="slidenum">
              <a:rPr lang="en-US" sz="1500">
                <a:solidFill>
                  <a:schemeClr val="tx1"/>
                </a:solidFill>
              </a:rPr>
              <a:t>13</a:t>
            </a:fld>
            <a:endParaRPr lang="en-US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611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36A82-E430-26E2-A517-661D9C18A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Rancho Seco – Combined Cycle fossil plants and new Zinfandel plants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C8649-0A1B-C3F9-E32A-2865B8FDC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618" y="1260475"/>
            <a:ext cx="3941357" cy="619125"/>
          </a:xfrm>
        </p:spPr>
        <p:txBody>
          <a:bodyPr>
            <a:normAutofit fontScale="92500"/>
          </a:bodyPr>
          <a:lstStyle/>
          <a:p>
            <a:r>
              <a:rPr lang="en-US" dirty="0"/>
              <a:t>License Terminated in 2009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1E10B-7602-D879-D662-E90F4C2C8A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US" dirty="0"/>
              <a:t>New Zinfandel Vines </a:t>
            </a:r>
          </a:p>
        </p:txBody>
      </p:sp>
      <p:pic>
        <p:nvPicPr>
          <p:cNvPr id="10" name="Content Placeholder 9" descr="A picture containing grass, sky, outdoor, field&#10;&#10;Description automatically generated">
            <a:extLst>
              <a:ext uri="{FF2B5EF4-FFF2-40B4-BE49-F238E27FC236}">
                <a16:creationId xmlns:a16="http://schemas.microsoft.com/office/drawing/2014/main" id="{4795C56D-7BE5-8C79-CB31-8F0D776C4CF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114" y="1879599"/>
            <a:ext cx="4096456" cy="2762249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4EF9B0-2772-B124-6CAE-F5EA93C35F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062" y="1879599"/>
            <a:ext cx="2131536" cy="1692606"/>
          </a:xfrm>
          <a:prstGeom prst="rect">
            <a:avLst/>
          </a:prstGeo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8D860D81-92AE-F620-38C6-89965FFE04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2249356" y="3267569"/>
            <a:ext cx="2249619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136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65" y="285751"/>
            <a:ext cx="7698467" cy="70212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Humboldt Bay – Reuse for Grid Stability and former intake canal will be a Municipal Marina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ヒラギノ角ゴ Pro W3"/>
                <a:cs typeface="ヒラギノ角ゴ Pro W3"/>
              </a:defRPr>
            </a:lvl1pPr>
            <a:lvl2pPr marL="3429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2pPr>
            <a:lvl3pPr marL="685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3pPr>
            <a:lvl4pPr marL="10287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4pPr>
            <a:lvl5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9pPr>
          </a:lstStyle>
          <a:p>
            <a:fld id="{6642DFD0-E3FB-4B15-B711-ECC47F97BC6E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2" name="Content Placeholder 11" descr="A picture containing grass, outdoor, runway, landing&#10;&#10;Description automatically generated">
            <a:extLst>
              <a:ext uri="{FF2B5EF4-FFF2-40B4-BE49-F238E27FC236}">
                <a16:creationId xmlns:a16="http://schemas.microsoft.com/office/drawing/2014/main" id="{4C56FBEF-DFBF-BBE0-4DD7-786CCDB99F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579" y="1300342"/>
            <a:ext cx="3999987" cy="2855583"/>
          </a:xfrm>
        </p:spPr>
      </p:pic>
      <p:pic>
        <p:nvPicPr>
          <p:cNvPr id="14" name="Picture 13" descr="A picture containing island&#10;&#10;Description automatically generated">
            <a:extLst>
              <a:ext uri="{FF2B5EF4-FFF2-40B4-BE49-F238E27FC236}">
                <a16:creationId xmlns:a16="http://schemas.microsoft.com/office/drawing/2014/main" id="{2B158B71-3DFA-BB06-3B98-95D700E37B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1300190"/>
            <a:ext cx="3888433" cy="2855735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D31AB717-27C6-D30C-8D12-DE374E691F4C}"/>
              </a:ext>
            </a:extLst>
          </p:cNvPr>
          <p:cNvSpPr/>
          <p:nvPr/>
        </p:nvSpPr>
        <p:spPr>
          <a:xfrm>
            <a:off x="4842579" y="1300190"/>
            <a:ext cx="1487092" cy="146547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9CEC5B8B-975A-60A7-64A6-09A6082D15B5}"/>
              </a:ext>
            </a:extLst>
          </p:cNvPr>
          <p:cNvSpPr/>
          <p:nvPr/>
        </p:nvSpPr>
        <p:spPr>
          <a:xfrm>
            <a:off x="7380312" y="2931790"/>
            <a:ext cx="1080120" cy="41262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ISFSI</a:t>
            </a:r>
          </a:p>
        </p:txBody>
      </p:sp>
    </p:spTree>
    <p:extLst>
      <p:ext uri="{BB962C8B-B14F-4D97-AF65-F5344CB8AC3E}">
        <p14:creationId xmlns:p14="http://schemas.microsoft.com/office/powerpoint/2010/main" val="519143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916B2-FAB1-6A39-F4C6-7C54612BE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West Valley Demonstration Project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AB8287-9F9A-6868-C73E-3B9D7DBC84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dirty="0"/>
              <a:t>Main Process Plant Demolition</a:t>
            </a:r>
          </a:p>
        </p:txBody>
      </p:sp>
      <p:pic>
        <p:nvPicPr>
          <p:cNvPr id="8" name="Content Placeholder 7" descr="A picture containing transport, building, outdoor, power shovel&#10;&#10;Description automatically generated">
            <a:extLst>
              <a:ext uri="{FF2B5EF4-FFF2-40B4-BE49-F238E27FC236}">
                <a16:creationId xmlns:a16="http://schemas.microsoft.com/office/drawing/2014/main" id="{FA15CF81-8632-9D56-C9BF-61D094288A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06" y="1879600"/>
            <a:ext cx="3683000" cy="276225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EE282B-E308-F01D-D36D-8D19E678B0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dirty="0"/>
              <a:t>Solar Panels</a:t>
            </a:r>
          </a:p>
        </p:txBody>
      </p:sp>
      <p:pic>
        <p:nvPicPr>
          <p:cNvPr id="7" name="Content Placeholder 6" descr="A high angle view of a building&#10;&#10;Description automatically generated with low confidence">
            <a:extLst>
              <a:ext uri="{FF2B5EF4-FFF2-40B4-BE49-F238E27FC236}">
                <a16:creationId xmlns:a16="http://schemas.microsoft.com/office/drawing/2014/main" id="{98EAA0EE-478A-C200-C42F-DEBC4286AA1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083" y="1779662"/>
            <a:ext cx="4211905" cy="2862188"/>
          </a:xfrm>
        </p:spPr>
      </p:pic>
    </p:spTree>
    <p:extLst>
      <p:ext uri="{BB962C8B-B14F-4D97-AF65-F5344CB8AC3E}">
        <p14:creationId xmlns:p14="http://schemas.microsoft.com/office/powerpoint/2010/main" val="1105717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6D6B-BBAD-444A-6C8B-32294D959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Beneficial Uses at Uranium Mill Tailings Sites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78019C-AB99-B037-D1A2-ABFA64C03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987575"/>
            <a:ext cx="3868737" cy="619125"/>
          </a:xfrm>
        </p:spPr>
        <p:txBody>
          <a:bodyPr>
            <a:normAutofit fontScale="92500"/>
          </a:bodyPr>
          <a:lstStyle/>
          <a:p>
            <a:r>
              <a:rPr lang="en-US" dirty="0"/>
              <a:t>Mill and Mill Tailings Sites</a:t>
            </a:r>
          </a:p>
        </p:txBody>
      </p:sp>
      <p:pic>
        <p:nvPicPr>
          <p:cNvPr id="8" name="Content Placeholder 7" descr="A solar panel on a roof&#10;&#10;Description automatically generated with low confidence">
            <a:extLst>
              <a:ext uri="{FF2B5EF4-FFF2-40B4-BE49-F238E27FC236}">
                <a16:creationId xmlns:a16="http://schemas.microsoft.com/office/drawing/2014/main" id="{F820C699-F3F2-0F71-021D-D93404CD03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067" y="1605944"/>
            <a:ext cx="3456384" cy="276225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827B00-9FEC-A67C-5B33-47B5ACFA5F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364088" y="987575"/>
            <a:ext cx="3152850" cy="619125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/>
              <a:t>Tuba City</a:t>
            </a:r>
          </a:p>
        </p:txBody>
      </p:sp>
      <p:pic>
        <p:nvPicPr>
          <p:cNvPr id="9" name="Picture 8" descr="Letter&#10;&#10;Description automatically generated">
            <a:extLst>
              <a:ext uri="{FF2B5EF4-FFF2-40B4-BE49-F238E27FC236}">
                <a16:creationId xmlns:a16="http://schemas.microsoft.com/office/drawing/2014/main" id="{B6C722F6-F68C-1B0F-F760-116C7DCF64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89" y="3233878"/>
            <a:ext cx="2041430" cy="1531072"/>
          </a:xfrm>
          <a:prstGeom prst="rect">
            <a:avLst/>
          </a:prstGeom>
        </p:spPr>
      </p:pic>
      <p:pic>
        <p:nvPicPr>
          <p:cNvPr id="10" name="Content Placeholder 9" descr="A picture containing grass, sky, outdoor, field&#10;&#10;Description automatically generated">
            <a:extLst>
              <a:ext uri="{FF2B5EF4-FFF2-40B4-BE49-F238E27FC236}">
                <a16:creationId xmlns:a16="http://schemas.microsoft.com/office/drawing/2014/main" id="{D7EB2158-C34F-15C3-FDC2-5AC8B8F0717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96" y="1604913"/>
            <a:ext cx="2408734" cy="1806551"/>
          </a:xfrm>
        </p:spPr>
      </p:pic>
      <p:pic>
        <p:nvPicPr>
          <p:cNvPr id="11" name="Picture 10" descr="A picture containing grass, outdoor, sky, field&#10;&#10;Description automatically generated">
            <a:extLst>
              <a:ext uri="{FF2B5EF4-FFF2-40B4-BE49-F238E27FC236}">
                <a16:creationId xmlns:a16="http://schemas.microsoft.com/office/drawing/2014/main" id="{153D0522-E712-4953-EAB0-3F3979CC5C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367" y="2895591"/>
            <a:ext cx="2551014" cy="191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540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E47E2-0868-AD7F-CCF0-8F04C4DA9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Future Small Modular Reactor Sites?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CDD31AB-9B95-FE8A-D8CB-CD525C43B5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14515" y="874446"/>
            <a:ext cx="3257485" cy="1844551"/>
          </a:xfrm>
          <a:prstGeom prst="rect">
            <a:avLst/>
          </a:prstGeom>
        </p:spPr>
      </p:pic>
      <p:pic>
        <p:nvPicPr>
          <p:cNvPr id="5" name="Picture 4" descr="Aerial view of a factory&#10;&#10;Description automatically generated with low confidence">
            <a:extLst>
              <a:ext uri="{FF2B5EF4-FFF2-40B4-BE49-F238E27FC236}">
                <a16:creationId xmlns:a16="http://schemas.microsoft.com/office/drawing/2014/main" id="{E8C83A65-2A42-6A02-279D-7C3F48CABD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810931"/>
            <a:ext cx="3103462" cy="1948161"/>
          </a:xfrm>
          <a:prstGeom prst="rect">
            <a:avLst/>
          </a:prstGeom>
        </p:spPr>
      </p:pic>
      <p:pic>
        <p:nvPicPr>
          <p:cNvPr id="7" name="Picture 6" descr="A picture containing sky, outdoor, nature, shore&#10;&#10;Description automatically generated">
            <a:extLst>
              <a:ext uri="{FF2B5EF4-FFF2-40B4-BE49-F238E27FC236}">
                <a16:creationId xmlns:a16="http://schemas.microsoft.com/office/drawing/2014/main" id="{9E739DAC-B05A-80FA-A785-114AB62888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115" y="2939695"/>
            <a:ext cx="3257485" cy="1839398"/>
          </a:xfrm>
          <a:prstGeom prst="rect">
            <a:avLst/>
          </a:prstGeom>
        </p:spPr>
      </p:pic>
      <p:sp>
        <p:nvSpPr>
          <p:cNvPr id="8" name="AutoShape 2">
            <a:extLst>
              <a:ext uri="{FF2B5EF4-FFF2-40B4-BE49-F238E27FC236}">
                <a16:creationId xmlns:a16="http://schemas.microsoft.com/office/drawing/2014/main" id="{9C54A8B1-EB4E-23FB-22EB-2DB89E9D2B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7E5E2F23-2780-5133-A941-02115F3EBD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>
            <a:extLst>
              <a:ext uri="{FF2B5EF4-FFF2-40B4-BE49-F238E27FC236}">
                <a16:creationId xmlns:a16="http://schemas.microsoft.com/office/drawing/2014/main" id="{ABDD6E1C-D61A-96A8-C877-72203285C1F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27241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 descr="Train tracks in a field&#10;&#10;Description automatically generated with low confidence">
            <a:extLst>
              <a:ext uri="{FF2B5EF4-FFF2-40B4-BE49-F238E27FC236}">
                <a16:creationId xmlns:a16="http://schemas.microsoft.com/office/drawing/2014/main" id="{C64A49DB-4C98-3D45-AEAD-B4CF21A018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608" y="2876551"/>
            <a:ext cx="3257485" cy="183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955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75B43-DAE0-7C85-46E8-251634F25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Three Mile Island Unit 2 </a:t>
            </a:r>
          </a:p>
        </p:txBody>
      </p:sp>
      <p:pic>
        <p:nvPicPr>
          <p:cNvPr id="5" name="Content Placeholder 4" descr="A picture containing indoor&#10;&#10;Description automatically generated">
            <a:extLst>
              <a:ext uri="{FF2B5EF4-FFF2-40B4-BE49-F238E27FC236}">
                <a16:creationId xmlns:a16="http://schemas.microsoft.com/office/drawing/2014/main" id="{A4FF4204-C674-B332-F32F-A358636512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520" y="1491627"/>
            <a:ext cx="3182540" cy="3066083"/>
          </a:xfrm>
        </p:spPr>
      </p:pic>
      <p:pic>
        <p:nvPicPr>
          <p:cNvPr id="7" name="Picture 6" descr="A picture containing outdoor&#10;&#10;Description automatically generated">
            <a:extLst>
              <a:ext uri="{FF2B5EF4-FFF2-40B4-BE49-F238E27FC236}">
                <a16:creationId xmlns:a16="http://schemas.microsoft.com/office/drawing/2014/main" id="{2C78CEBB-1C36-66F6-8D27-A8D9E1CBD8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40" y="1491630"/>
            <a:ext cx="3760044" cy="306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268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6C916-01C8-E817-FD08-ED24F9E0BF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592" y="111796"/>
            <a:ext cx="7101408" cy="2520279"/>
          </a:xfrm>
        </p:spPr>
        <p:txBody>
          <a:bodyPr/>
          <a:lstStyle/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Overview of the U. S. Nuclear Regulatory Commission Decommissioning Program: PROGRESS </a:t>
            </a:r>
            <a:r>
              <a:rPr lang="en-GB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b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GB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TOWARDS FULFILLING THE SUSTAINABILITY PROMISE!</a:t>
            </a:r>
            <a:b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AT" sz="28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EFD7000-2741-7659-70BC-C4D4D854EE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9592" y="2427734"/>
            <a:ext cx="7272808" cy="2520279"/>
          </a:xfrm>
        </p:spPr>
        <p:txBody>
          <a:bodyPr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Bruce A. Watson, CHP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United States Nuclear Regulatory Commission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Office of Material Safety and Safeguards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Division of Decommissioning, Uranium Recovery and Waste Programs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Washington, D.C., U.S.A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Bruce.watson@nrc.gov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3827987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1443B-518B-06D1-8722-19DBD5864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Final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940C4-7457-678D-4CD5-299268210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NRC’s Regulatory Framework is flexible, performance-based and risk-informed</a:t>
            </a:r>
          </a:p>
          <a:p>
            <a:r>
              <a:rPr lang="en-US" dirty="0"/>
              <a:t>Licensing and Inspection Programs ensure safety</a:t>
            </a:r>
          </a:p>
          <a:p>
            <a:r>
              <a:rPr lang="en-US" dirty="0"/>
              <a:t>Safety leads to sustainability, allowing nuclear sites to be released from regulatory control for unrestricted use</a:t>
            </a:r>
          </a:p>
          <a:p>
            <a:r>
              <a:rPr lang="en-US" dirty="0"/>
              <a:t>In the U.S., all licenses have been terminated for unrestricted use and are available for economic re-development by the property owner</a:t>
            </a:r>
          </a:p>
          <a:p>
            <a:r>
              <a:rPr lang="en-US" dirty="0"/>
              <a:t>Some sites will likely house the new generation of reactors, such as Small </a:t>
            </a:r>
            <a:r>
              <a:rPr lang="en-US"/>
              <a:t>Modular Reactors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830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3"/>
          <p:cNvSpPr>
            <a:spLocks noGrp="1"/>
          </p:cNvSpPr>
          <p:nvPr>
            <p:ph type="title"/>
          </p:nvPr>
        </p:nvSpPr>
        <p:spPr bwMode="auto">
          <a:xfrm>
            <a:off x="428625" y="171450"/>
            <a:ext cx="7229475" cy="628650"/>
          </a:xfrm>
          <a:noFill/>
          <a:ln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3200" b="1" dirty="0"/>
              <a:t>Decommissioning Topics </a:t>
            </a:r>
            <a:br>
              <a:rPr lang="en-US" sz="600" b="1" dirty="0"/>
            </a:br>
            <a:endParaRPr lang="en-US" sz="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4825" y="699542"/>
            <a:ext cx="7848600" cy="347240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2400" dirty="0"/>
              <a:t>Overview of the US NRC Decommissioning Program </a:t>
            </a:r>
          </a:p>
          <a:p>
            <a:pPr>
              <a:lnSpc>
                <a:spcPct val="100000"/>
              </a:lnSpc>
              <a:defRPr/>
            </a:pPr>
            <a:r>
              <a:rPr lang="en-US" sz="2400" dirty="0"/>
              <a:t>Summary of our Regulatory Framework</a:t>
            </a:r>
          </a:p>
          <a:p>
            <a:pPr>
              <a:lnSpc>
                <a:spcPct val="100000"/>
              </a:lnSpc>
              <a:defRPr/>
            </a:pPr>
            <a:r>
              <a:rPr lang="en-US" sz="2400" dirty="0"/>
              <a:t>Experience with 1997 Regulations “License Termination Rule” and overview of current U.S. Decommissioning Process</a:t>
            </a:r>
          </a:p>
          <a:p>
            <a:pPr>
              <a:lnSpc>
                <a:spcPct val="100000"/>
              </a:lnSpc>
              <a:defRPr/>
            </a:pPr>
            <a:r>
              <a:rPr lang="en-US" sz="2400" dirty="0"/>
              <a:t>Ensuring Safety and Enabling Sustainability in the Regulatory Framework and Inspection Program</a:t>
            </a:r>
          </a:p>
          <a:p>
            <a:pPr>
              <a:lnSpc>
                <a:spcPct val="100000"/>
              </a:lnSpc>
              <a:defRPr/>
            </a:pPr>
            <a:r>
              <a:rPr lang="en-US" sz="2400" dirty="0"/>
              <a:t>Examples of Fulfilling the Promise of Sustainability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ヒラギノ角ゴ Pro W3"/>
                <a:cs typeface="ヒラギノ角ゴ Pro W3"/>
              </a:defRPr>
            </a:lvl1pPr>
            <a:lvl2pPr marL="3429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2pPr>
            <a:lvl3pPr marL="685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3pPr>
            <a:lvl4pPr marL="10287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4pPr>
            <a:lvl5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9pPr>
          </a:lstStyle>
          <a:p>
            <a:fld id="{6642DFD0-E3FB-4B15-B711-ECC47F97BC6E}" type="slidenum">
              <a:rPr lang="en-US" smtClean="0"/>
              <a:pPr/>
              <a:t>3</a:t>
            </a:fld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50389-3F29-AAA9-B022-C70BBD137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5486"/>
            <a:ext cx="7886700" cy="1072927"/>
          </a:xfrm>
        </p:spPr>
        <p:txBody>
          <a:bodyPr>
            <a:normAutofit/>
          </a:bodyPr>
          <a:lstStyle/>
          <a:p>
            <a:pPr algn="ctr"/>
            <a:r>
              <a:rPr lang="en-US" sz="2700" dirty="0"/>
              <a:t>Complex Decommissioning Site License Terminations Since 1998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7E7780A-B515-1C59-A195-EEB4263550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1206084"/>
              </p:ext>
            </p:extLst>
          </p:nvPr>
        </p:nvGraphicFramePr>
        <p:xfrm>
          <a:off x="661070" y="987574"/>
          <a:ext cx="7975798" cy="3960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6386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825E7-B3CC-5E32-EBA9-75B43520C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US NRC Decommissioning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61284-FF12-1052-E537-D636AA157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971551"/>
            <a:ext cx="7399734" cy="366117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5000"/>
              </a:lnSpc>
              <a:spcBef>
                <a:spcPts val="503"/>
              </a:spcBef>
              <a:buNone/>
            </a:pPr>
            <a:r>
              <a:rPr lang="en-US" sz="2700" dirty="0"/>
              <a:t>Present Decommissioning Site Status</a:t>
            </a:r>
          </a:p>
          <a:p>
            <a:pPr marL="514350">
              <a:buFont typeface="Times New Roman" panose="02020603050405020304" pitchFamily="18" charset="0"/>
              <a:buChar char="•"/>
              <a:tabLst>
                <a:tab pos="342900" algn="l"/>
              </a:tabLst>
            </a:pPr>
            <a:r>
              <a:rPr lang="en-US" sz="2400" dirty="0"/>
              <a:t>17 Power Plants in active decommissioning</a:t>
            </a:r>
          </a:p>
          <a:p>
            <a:pPr marL="514350">
              <a:buFont typeface="Times New Roman" panose="02020603050405020304" pitchFamily="18" charset="0"/>
              <a:buChar char="•"/>
              <a:tabLst>
                <a:tab pos="342900" algn="l"/>
              </a:tabLst>
            </a:pPr>
            <a:r>
              <a:rPr lang="en-US" sz="2400" dirty="0"/>
              <a:t>8 Power Plants in SAFSTOR</a:t>
            </a:r>
          </a:p>
          <a:p>
            <a:pPr marL="514350">
              <a:buFont typeface="Times New Roman" panose="02020603050405020304" pitchFamily="18" charset="0"/>
              <a:buChar char="•"/>
              <a:tabLst>
                <a:tab pos="342900" algn="l"/>
              </a:tabLst>
            </a:pPr>
            <a:r>
              <a:rPr lang="en-US" sz="2400" dirty="0"/>
              <a:t>2 Research reactors</a:t>
            </a:r>
          </a:p>
          <a:p>
            <a:pPr marL="514350">
              <a:buFont typeface="Times New Roman" panose="02020603050405020304" pitchFamily="18" charset="0"/>
              <a:buChar char="•"/>
              <a:tabLst>
                <a:tab pos="342900" algn="l"/>
              </a:tabLst>
            </a:pPr>
            <a:r>
              <a:rPr lang="en-US" sz="2400" dirty="0"/>
              <a:t>8 Complex materials sites </a:t>
            </a:r>
          </a:p>
          <a:p>
            <a:pPr marL="514350">
              <a:buFont typeface="Times New Roman" panose="02020603050405020304" pitchFamily="18" charset="0"/>
              <a:buChar char="•"/>
              <a:tabLst>
                <a:tab pos="342900" algn="l"/>
              </a:tabLst>
            </a:pPr>
            <a:r>
              <a:rPr lang="en-US" sz="2400" dirty="0"/>
              <a:t>5 Uranium Mill (UMTRCA) Sites in Decommissioning</a:t>
            </a:r>
          </a:p>
          <a:p>
            <a:pPr marL="514350">
              <a:buFont typeface="Times New Roman" panose="02020603050405020304" pitchFamily="18" charset="0"/>
              <a:buChar char="•"/>
              <a:tabLst>
                <a:tab pos="342900" algn="l"/>
              </a:tabLst>
            </a:pPr>
            <a:r>
              <a:rPr lang="en-US" sz="2400" dirty="0"/>
              <a:t>25 Uranium Mill Sites in DOE Long Term Stewardship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66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2394"/>
            <a:ext cx="7886700" cy="891528"/>
          </a:xfrm>
        </p:spPr>
        <p:txBody>
          <a:bodyPr/>
          <a:lstStyle/>
          <a:p>
            <a:pPr algn="ctr"/>
            <a:r>
              <a:rPr lang="en-US" sz="3200" dirty="0"/>
              <a:t>1997 Decommissioning Regulations,  </a:t>
            </a:r>
            <a:br>
              <a:rPr lang="en-US" sz="3200" dirty="0"/>
            </a:br>
            <a:r>
              <a:rPr lang="en-US" sz="3200" dirty="0"/>
              <a:t>Setting Safe Decommissioning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35381"/>
            <a:ext cx="7886700" cy="3764279"/>
          </a:xfrm>
        </p:spPr>
        <p:txBody>
          <a:bodyPr>
            <a:normAutofit fontScale="92500" lnSpcReduction="20000"/>
          </a:bodyPr>
          <a:lstStyle/>
          <a:p>
            <a:r>
              <a:rPr lang="en-US" sz="2550" dirty="0"/>
              <a:t>Decommissioning funding financial assurance requirements for all licensees</a:t>
            </a:r>
          </a:p>
          <a:p>
            <a:r>
              <a:rPr lang="en-US" sz="2550" dirty="0"/>
              <a:t>License termination criteria for unrestricted use is 25 mrem/y (0.25 mSv/y) and demonstration of ALARA/Dose Optimization Principle</a:t>
            </a:r>
          </a:p>
          <a:p>
            <a:r>
              <a:rPr lang="en-US" sz="2550" dirty="0"/>
              <a:t>Complex Material Sites with long lived radionuclides are to begin decommissioning within 2 years </a:t>
            </a:r>
          </a:p>
          <a:p>
            <a:r>
              <a:rPr lang="en-US" sz="2550" dirty="0"/>
              <a:t>Reactor Regulations were based on Lessons Learned from first 3 Power Reactor Decommissionings and allow 60 years to complete decommissioning. The operator decides on the decommissioning strategy, immediate, deferred or a combination of the two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ヒラギノ角ゴ Pro W3"/>
                <a:cs typeface="ヒラギノ角ゴ Pro W3"/>
              </a:defRPr>
            </a:lvl1pPr>
            <a:lvl2pPr marL="3429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2pPr>
            <a:lvl3pPr marL="685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3pPr>
            <a:lvl4pPr marL="10287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4pPr>
            <a:lvl5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9pPr>
          </a:lstStyle>
          <a:p>
            <a:fld id="{6642DFD0-E3FB-4B15-B711-ECC47F97BC6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737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56E99-DB81-11B4-31DD-37619C95A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"/>
            <a:ext cx="7886700" cy="1268017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Decommissioning</a:t>
            </a:r>
            <a:r>
              <a:rPr lang="en-US" sz="3000" dirty="0"/>
              <a:t> Planning Rule, </a:t>
            </a:r>
            <a:br>
              <a:rPr lang="en-US" sz="3000" dirty="0"/>
            </a:br>
            <a:r>
              <a:rPr lang="en-US" sz="3000" dirty="0"/>
              <a:t>Ensuring Safety and Sustainability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59F34-441C-E677-BBAC-6D77999AF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59582"/>
            <a:ext cx="7886700" cy="396044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In 2011, NRC issued the “Decommissioning Planning Rule,” to help prevent legacy sites.</a:t>
            </a:r>
          </a:p>
          <a:p>
            <a:pPr lvl="1"/>
            <a:r>
              <a:rPr lang="en-US" dirty="0"/>
              <a:t>The rule requires the ground water monitoring near the potential sources of leaks from the facility to alert the operator of leaks to allow repairs that over the long-term may impact the environment and the cost of decommissioning</a:t>
            </a:r>
          </a:p>
          <a:p>
            <a:pPr algn="l"/>
            <a:r>
              <a:rPr lang="en-US" sz="2400" dirty="0">
                <a:solidFill>
                  <a:srgbClr val="333333"/>
                </a:solidFill>
              </a:rPr>
              <a:t>In 2012, Reg Guide 4.21, “</a:t>
            </a:r>
            <a:r>
              <a:rPr lang="en-US" sz="2400" b="0" i="0" dirty="0">
                <a:solidFill>
                  <a:srgbClr val="333333"/>
                </a:solidFill>
                <a:effectLst/>
              </a:rPr>
              <a:t>Decommissioning Planning During Operations,”</a:t>
            </a:r>
            <a:r>
              <a:rPr lang="en-US" sz="2400" dirty="0">
                <a:solidFill>
                  <a:srgbClr val="333333"/>
                </a:solidFill>
              </a:rPr>
              <a:t> was issued</a:t>
            </a:r>
            <a:r>
              <a:rPr lang="en-US" sz="2400" b="0" i="0" dirty="0">
                <a:solidFill>
                  <a:srgbClr val="333333"/>
                </a:solidFill>
                <a:effectLst/>
              </a:rPr>
              <a:t> to provide implementation guidance</a:t>
            </a:r>
          </a:p>
          <a:p>
            <a:pPr algn="l"/>
            <a:r>
              <a:rPr lang="en-US" sz="2400" dirty="0">
                <a:solidFill>
                  <a:srgbClr val="333333"/>
                </a:solidFill>
              </a:rPr>
              <a:t>Inspection results since 2012 have proven the new regulation is effective</a:t>
            </a:r>
            <a:endParaRPr lang="en-US" sz="2400" b="0" i="0" dirty="0">
              <a:solidFill>
                <a:srgbClr val="333333"/>
              </a:solidFill>
              <a:effectLst/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197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FA753-8915-F3CC-5CE3-CA3F89797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Ensuring Safety - Licensing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D1E95-299D-EA2D-BE8D-DFD31C061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87574"/>
            <a:ext cx="7886700" cy="364475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Licenses and license amendments</a:t>
            </a:r>
          </a:p>
          <a:p>
            <a:pPr lvl="1"/>
            <a:r>
              <a:rPr lang="en-US" dirty="0"/>
              <a:t>Decommissioning Plans</a:t>
            </a:r>
          </a:p>
          <a:p>
            <a:pPr lvl="1"/>
            <a:r>
              <a:rPr lang="en-US" dirty="0"/>
              <a:t>License Termination Plans</a:t>
            </a:r>
          </a:p>
          <a:p>
            <a:pPr lvl="1"/>
            <a:r>
              <a:rPr lang="en-US" dirty="0"/>
              <a:t>Final Status Survey Reports</a:t>
            </a:r>
          </a:p>
          <a:p>
            <a:r>
              <a:rPr lang="en-US" dirty="0"/>
              <a:t>Security Plans</a:t>
            </a:r>
          </a:p>
          <a:p>
            <a:r>
              <a:rPr lang="en-US" dirty="0"/>
              <a:t>Technical Specifications</a:t>
            </a:r>
          </a:p>
          <a:p>
            <a:r>
              <a:rPr lang="en-US" dirty="0"/>
              <a:t>Environmental Requirements</a:t>
            </a:r>
          </a:p>
          <a:p>
            <a:r>
              <a:rPr lang="en-US" dirty="0"/>
              <a:t>Safety Culture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153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B6445-5D5E-8BE3-6C4A-FD03677BD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105" y="102393"/>
            <a:ext cx="7443787" cy="101322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+mn-lt"/>
              </a:rPr>
              <a:t>License Transfers, Financial and Technical Qualifications Reviews Ensures Safety</a:t>
            </a:r>
            <a:br>
              <a:rPr lang="en-US" sz="3000" dirty="0">
                <a:latin typeface="+mn-lt"/>
              </a:rPr>
            </a:br>
            <a:endParaRPr lang="en-US" sz="30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3583D-4A14-5049-B137-03513C136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107" y="1200150"/>
            <a:ext cx="7622381" cy="356711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Beginning in 2014:</a:t>
            </a:r>
          </a:p>
          <a:p>
            <a:r>
              <a:rPr lang="en-US" dirty="0"/>
              <a:t>Vermont Yankee</a:t>
            </a:r>
          </a:p>
          <a:p>
            <a:r>
              <a:rPr lang="en-US" dirty="0"/>
              <a:t>Oyster Creek</a:t>
            </a:r>
          </a:p>
          <a:p>
            <a:r>
              <a:rPr lang="en-US" dirty="0"/>
              <a:t>Pilgrim</a:t>
            </a:r>
          </a:p>
          <a:p>
            <a:r>
              <a:rPr lang="en-US" dirty="0"/>
              <a:t>Indian Point 1, 2, 3</a:t>
            </a:r>
          </a:p>
          <a:p>
            <a:r>
              <a:rPr lang="en-US" dirty="0"/>
              <a:t>Crystal River</a:t>
            </a:r>
          </a:p>
          <a:p>
            <a:r>
              <a:rPr lang="en-US" dirty="0"/>
              <a:t>Three Mile Island 2</a:t>
            </a:r>
          </a:p>
          <a:p>
            <a:r>
              <a:rPr lang="en-US" dirty="0"/>
              <a:t>Kewaunee</a:t>
            </a:r>
          </a:p>
          <a:p>
            <a:r>
              <a:rPr lang="en-US" dirty="0"/>
              <a:t>Palisades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83DA9D-46F9-96DA-80EA-187556EAE3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ヒラギノ角ゴ Pro W3"/>
                <a:cs typeface="ヒラギノ角ゴ Pro W3"/>
              </a:defRPr>
            </a:lvl1pPr>
            <a:lvl2pPr marL="3429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2pPr>
            <a:lvl3pPr marL="685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3pPr>
            <a:lvl4pPr marL="10287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4pPr>
            <a:lvl5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9pPr>
          </a:lstStyle>
          <a:p>
            <a:fld id="{6642DFD0-E3FB-4B15-B711-ECC47F97BC6E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20BA53DE-0DAA-906E-D242-06463ED458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212" y="1115616"/>
            <a:ext cx="4307681" cy="35671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13144A-4652-617F-6A57-138786356C09}"/>
              </a:ext>
            </a:extLst>
          </p:cNvPr>
          <p:cNvSpPr txBox="1"/>
          <p:nvPr/>
        </p:nvSpPr>
        <p:spPr>
          <a:xfrm>
            <a:off x="5250656" y="3439716"/>
            <a:ext cx="24860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highlight>
                  <a:srgbClr val="FFFF00"/>
                </a:highlight>
              </a:rPr>
              <a:t>Vermont Yankee</a:t>
            </a:r>
          </a:p>
        </p:txBody>
      </p:sp>
    </p:spTree>
    <p:extLst>
      <p:ext uri="{BB962C8B-B14F-4D97-AF65-F5344CB8AC3E}">
        <p14:creationId xmlns:p14="http://schemas.microsoft.com/office/powerpoint/2010/main" val="28282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3399"/>
      </a:dk1>
      <a:lt1>
        <a:sysClr val="window" lastClr="FFFFFF"/>
      </a:lt1>
      <a:dk2>
        <a:srgbClr val="3366CC"/>
      </a:dk2>
      <a:lt2>
        <a:srgbClr val="DBDBDD"/>
      </a:lt2>
      <a:accent1>
        <a:srgbClr val="6699CC"/>
      </a:accent1>
      <a:accent2>
        <a:srgbClr val="FF9900"/>
      </a:accent2>
      <a:accent3>
        <a:srgbClr val="99CC00"/>
      </a:accent3>
      <a:accent4>
        <a:srgbClr val="8681B8"/>
      </a:accent4>
      <a:accent5>
        <a:srgbClr val="32A14C"/>
      </a:accent5>
      <a:accent6>
        <a:srgbClr val="99CCFF"/>
      </a:accent6>
      <a:hlink>
        <a:srgbClr val="6699CC"/>
      </a:hlink>
      <a:folHlink>
        <a:srgbClr val="8681B8"/>
      </a:folHlink>
    </a:clrScheme>
    <a:fontScheme name="procurem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AEA_Presentation_wide_templ_1.pptx" id="{74F94D85-F321-452F-AFBA-435B7F14D923}" vid="{B994BE24-E5A7-494B-84B3-B72DCB395908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e8d01475-c3b5-436a-a065-5def4c64f52e}" enabled="0" method="" siteId="{e8d01475-c3b5-436a-a065-5def4c64f52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IAEA_Logo_wide</Template>
  <TotalTime>5851</TotalTime>
  <Words>700</Words>
  <Application>Microsoft Office PowerPoint</Application>
  <PresentationFormat>On-screen Show (16:9)</PresentationFormat>
  <Paragraphs>114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 </vt:lpstr>
      <vt:lpstr>Calibri</vt:lpstr>
      <vt:lpstr>Calibri Light</vt:lpstr>
      <vt:lpstr>Times New Roman</vt:lpstr>
      <vt:lpstr>Office Theme</vt:lpstr>
      <vt:lpstr>Custom Design</vt:lpstr>
      <vt:lpstr>1_Custom Design</vt:lpstr>
      <vt:lpstr>PowerPoint Presentation</vt:lpstr>
      <vt:lpstr>An Overview of the U. S. Nuclear Regulatory Commission Decommissioning Program: PROGRESS   TOWARDS FULFILLING THE SUSTAINABILITY PROMISE! </vt:lpstr>
      <vt:lpstr>Decommissioning Topics  </vt:lpstr>
      <vt:lpstr>Complex Decommissioning Site License Terminations Since 1998</vt:lpstr>
      <vt:lpstr>US NRC Decommissioning Program</vt:lpstr>
      <vt:lpstr>1997 Decommissioning Regulations,   Setting Safe Decommissioning Standards</vt:lpstr>
      <vt:lpstr>Decommissioning Planning Rule,  Ensuring Safety and Sustainability</vt:lpstr>
      <vt:lpstr>Ensuring Safety - Licensing </vt:lpstr>
      <vt:lpstr>License Transfers, Financial and Technical Qualifications Reviews Ensures Safety </vt:lpstr>
      <vt:lpstr>Ensuring Safety - Inspection Programs</vt:lpstr>
      <vt:lpstr>Ensuring Safety – Independent Verification Confirmatory Surveys and Sampling</vt:lpstr>
      <vt:lpstr>Maine Yankee – Nature Park</vt:lpstr>
      <vt:lpstr>Big Rock Point –  Historical Significance to Native Americans  </vt:lpstr>
      <vt:lpstr>Rancho Seco – Combined Cycle fossil plants and new Zinfandel plants</vt:lpstr>
      <vt:lpstr>Humboldt Bay – Reuse for Grid Stability and former intake canal will be a Municipal Marina </vt:lpstr>
      <vt:lpstr>West Valley Demonstration Project</vt:lpstr>
      <vt:lpstr>Beneficial Uses at Uranium Mill Tailings Sites</vt:lpstr>
      <vt:lpstr>Future Small Modular Reactor Sites?</vt:lpstr>
      <vt:lpstr>Three Mile Island Unit 2 </vt:lpstr>
      <vt:lpstr>Final Thoughts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PARKER, Gregory</dc:creator>
  <cp:lastModifiedBy>Bruce Watson</cp:lastModifiedBy>
  <cp:revision>8</cp:revision>
  <cp:lastPrinted>2023-08-21T09:32:58Z</cp:lastPrinted>
  <dcterms:created xsi:type="dcterms:W3CDTF">2023-02-20T09:28:38Z</dcterms:created>
  <dcterms:modified xsi:type="dcterms:W3CDTF">2023-10-12T10:41:32Z</dcterms:modified>
</cp:coreProperties>
</file>