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6" r:id="rId2"/>
    <p:sldId id="672" r:id="rId3"/>
    <p:sldId id="655" r:id="rId4"/>
    <p:sldId id="642" r:id="rId5"/>
    <p:sldId id="675" r:id="rId6"/>
    <p:sldId id="393" r:id="rId7"/>
    <p:sldId id="673" r:id="rId8"/>
    <p:sldId id="677" r:id="rId9"/>
    <p:sldId id="607" r:id="rId10"/>
    <p:sldId id="657" r:id="rId11"/>
    <p:sldId id="583" r:id="rId12"/>
    <p:sldId id="670" r:id="rId13"/>
    <p:sldId id="668" r:id="rId14"/>
    <p:sldId id="669" r:id="rId15"/>
    <p:sldId id="671" r:id="rId16"/>
    <p:sldId id="582" r:id="rId17"/>
    <p:sldId id="596" r:id="rId18"/>
    <p:sldId id="6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Marc" initials="JM" lastIdx="11" clrIdx="0">
    <p:extLst>
      <p:ext uri="{19B8F6BF-5375-455C-9EA6-DF929625EA0E}">
        <p15:presenceInfo xmlns:p15="http://schemas.microsoft.com/office/powerpoint/2012/main" userId="S::marc.jones@cnl.ca::8d9c052d-6d7c-4eb1-bf83-2c01c620d577" providerId="AD"/>
      </p:ext>
    </p:extLst>
  </p:cmAuthor>
  <p:cmAuthor id="2" name="Muccuth Henry, Shernette" initials="MS" lastIdx="2" clrIdx="1">
    <p:extLst>
      <p:ext uri="{19B8F6BF-5375-455C-9EA6-DF929625EA0E}">
        <p15:presenceInfo xmlns:p15="http://schemas.microsoft.com/office/powerpoint/2012/main" userId="S::shernette.muccuthhenry@cnl.ca::f57a6c8c-5715-4133-a325-e50ce46964a4" providerId="AD"/>
      </p:ext>
    </p:extLst>
  </p:cmAuthor>
  <p:cmAuthor id="3" name="Ross, Kenn" initials="RK" lastIdx="2" clrIdx="2">
    <p:extLst>
      <p:ext uri="{19B8F6BF-5375-455C-9EA6-DF929625EA0E}">
        <p15:presenceInfo xmlns:p15="http://schemas.microsoft.com/office/powerpoint/2012/main" userId="S::kenn.ross@cnl.ca::42ee913c-6249-4a17-a98c-766767a82089" providerId="AD"/>
      </p:ext>
    </p:extLst>
  </p:cmAuthor>
  <p:cmAuthor id="4" name="Schruder, Kristan" initials="SK" lastIdx="1" clrIdx="3">
    <p:extLst>
      <p:ext uri="{19B8F6BF-5375-455C-9EA6-DF929625EA0E}">
        <p15:presenceInfo xmlns:p15="http://schemas.microsoft.com/office/powerpoint/2012/main" userId="S::kristan.schruder@cnl.ca::87a4da71-59a4-4687-ae50-7fc4cb9f5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69F"/>
    <a:srgbClr val="347190"/>
    <a:srgbClr val="1492CD"/>
    <a:srgbClr val="74C38C"/>
    <a:srgbClr val="8DC862"/>
    <a:srgbClr val="4FBFAF"/>
    <a:srgbClr val="223B74"/>
    <a:srgbClr val="055393"/>
    <a:srgbClr val="2F84E4"/>
    <a:srgbClr val="50C1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92" autoAdjust="0"/>
    <p:restoredTop sz="80548" autoAdjust="0"/>
  </p:normalViewPr>
  <p:slideViewPr>
    <p:cSldViewPr snapToGrid="0" snapToObjects="1">
      <p:cViewPr varScale="1">
        <p:scale>
          <a:sx n="64" d="100"/>
          <a:sy n="64" d="100"/>
        </p:scale>
        <p:origin x="317" y="62"/>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40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B05E1-522E-C84C-9BD8-34436484E4B3}"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D0498-ACA5-D346-B51F-029BD0604963}" type="slidenum">
              <a:rPr lang="en-US" smtClean="0"/>
              <a:t>‹#›</a:t>
            </a:fld>
            <a:endParaRPr lang="en-US"/>
          </a:p>
        </p:txBody>
      </p:sp>
    </p:spTree>
    <p:extLst>
      <p:ext uri="{BB962C8B-B14F-4D97-AF65-F5344CB8AC3E}">
        <p14:creationId xmlns:p14="http://schemas.microsoft.com/office/powerpoint/2010/main" val="270196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98-ACA5-D346-B51F-029BD0604963}" type="slidenum">
              <a:rPr lang="en-US" smtClean="0"/>
              <a:t>1</a:t>
            </a:fld>
            <a:endParaRPr lang="en-US"/>
          </a:p>
        </p:txBody>
      </p:sp>
    </p:spTree>
    <p:extLst>
      <p:ext uri="{BB962C8B-B14F-4D97-AF65-F5344CB8AC3E}">
        <p14:creationId xmlns:p14="http://schemas.microsoft.com/office/powerpoint/2010/main" val="27702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D0498-ACA5-D346-B51F-029BD06049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12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600"/>
              </a:spcAft>
              <a:buClrTx/>
              <a:buSzTx/>
              <a:buFontTx/>
              <a:buNone/>
              <a:tabLst/>
              <a:defRPr/>
            </a:pPr>
            <a:r>
              <a:rPr lang="en-CA" sz="1200" dirty="0">
                <a:latin typeface="Calibri" panose="020F0502020204030204" pitchFamily="34" charset="0"/>
                <a:cs typeface="Calibri" panose="020F0502020204030204" pitchFamily="34" charset="0"/>
              </a:rPr>
              <a:t>CNL is Canada’s premier nuclear science and technology organization. Our scientific expertise helps solve some of the world’s biggest problems.</a:t>
            </a:r>
          </a:p>
          <a:p>
            <a:pPr hangingPunct="0">
              <a:spcAft>
                <a:spcPts val="600"/>
              </a:spcAft>
            </a:pPr>
            <a:r>
              <a:rPr lang="en-CA" b="1" dirty="0">
                <a:solidFill>
                  <a:srgbClr val="0079C2"/>
                </a:solidFill>
                <a:ea typeface="Times New Roman" panose="02020603050405020304" pitchFamily="18" charset="0"/>
                <a:cs typeface="Times New Roman"/>
              </a:rPr>
              <a:t>Manage/reduce</a:t>
            </a:r>
            <a:r>
              <a:rPr lang="en-CA" dirty="0">
                <a:solidFill>
                  <a:srgbClr val="0079C2"/>
                </a:solidFill>
                <a:ea typeface="Times New Roman" panose="02020603050405020304" pitchFamily="18" charset="0"/>
                <a:cs typeface="Times New Roman"/>
              </a:rPr>
              <a:t> historic low-level radioactive waste (LLRW) liabilities throughout Canada on behalf of AECL, Government of Canada </a:t>
            </a:r>
            <a:endParaRPr lang="en-CA" dirty="0">
              <a:solidFill>
                <a:srgbClr val="0079C2"/>
              </a:solidFill>
              <a:ea typeface="Times New Roman" panose="02020603050405020304" pitchFamily="18" charset="0"/>
              <a:cs typeface="Times New Roman" panose="02020603050405020304" pitchFamily="18" charset="0"/>
            </a:endParaRPr>
          </a:p>
          <a:p>
            <a:pPr hangingPunct="0">
              <a:spcAft>
                <a:spcPts val="600"/>
              </a:spcAft>
            </a:pPr>
            <a:r>
              <a:rPr lang="en-CA" b="1" dirty="0">
                <a:solidFill>
                  <a:srgbClr val="0079C2"/>
                </a:solidFill>
                <a:ea typeface="Times New Roman" panose="02020603050405020304" pitchFamily="18" charset="0"/>
                <a:cs typeface="Times New Roman"/>
              </a:rPr>
              <a:t>Deliver </a:t>
            </a:r>
            <a:r>
              <a:rPr lang="en-CA" dirty="0">
                <a:solidFill>
                  <a:srgbClr val="0079C2"/>
                </a:solidFill>
                <a:ea typeface="Times New Roman" panose="02020603050405020304" pitchFamily="18" charset="0"/>
                <a:cs typeface="Times New Roman"/>
              </a:rPr>
              <a:t>PHAI and interim waste management programs for historic LLRW in Port Hope</a:t>
            </a:r>
            <a:endParaRPr lang="en-CA" dirty="0">
              <a:solidFill>
                <a:srgbClr val="0079C2"/>
              </a:solidFill>
              <a:ea typeface="Times New Roman" panose="02020603050405020304" pitchFamily="18" charset="0"/>
              <a:cs typeface="Times New Roman" panose="02020603050405020304" pitchFamily="18" charset="0"/>
            </a:endParaRPr>
          </a:p>
          <a:p>
            <a:pPr hangingPunct="0">
              <a:spcAft>
                <a:spcPts val="600"/>
              </a:spcAft>
            </a:pPr>
            <a:r>
              <a:rPr lang="en-CA" b="1" dirty="0">
                <a:solidFill>
                  <a:srgbClr val="0079C2"/>
                </a:solidFill>
                <a:ea typeface="Times New Roman" panose="02020603050405020304" pitchFamily="18" charset="0"/>
                <a:cs typeface="Times New Roman"/>
              </a:rPr>
              <a:t>Address</a:t>
            </a:r>
            <a:r>
              <a:rPr lang="en-CA" dirty="0">
                <a:solidFill>
                  <a:srgbClr val="0079C2"/>
                </a:solidFill>
                <a:ea typeface="Times New Roman" panose="02020603050405020304" pitchFamily="18" charset="0"/>
                <a:cs typeface="Times New Roman"/>
              </a:rPr>
              <a:t> information needs of Indigenous communities and organizations; stakeholders and the public</a:t>
            </a:r>
          </a:p>
          <a:p>
            <a:pPr hangingPunct="0">
              <a:spcAft>
                <a:spcPts val="600"/>
              </a:spcAft>
            </a:pPr>
            <a:endParaRPr lang="en-CA" dirty="0">
              <a:solidFill>
                <a:srgbClr val="0079C2"/>
              </a:solidFill>
              <a:ea typeface="Times New Roman" panose="02020603050405020304" pitchFamily="18" charset="0"/>
              <a:cs typeface="Times New Roman"/>
            </a:endParaRPr>
          </a:p>
          <a:p>
            <a:pPr hangingPunct="0">
              <a:spcAft>
                <a:spcPts val="600"/>
              </a:spcAft>
            </a:pPr>
            <a:r>
              <a:rPr lang="en-CA" dirty="0">
                <a:solidFill>
                  <a:srgbClr val="0079C2"/>
                </a:solidFill>
                <a:ea typeface="Times New Roman" panose="02020603050405020304" pitchFamily="18" charset="0"/>
                <a:cs typeface="Times New Roman"/>
              </a:rPr>
              <a:t>Complete PHAI projects safely and compliantly: </a:t>
            </a:r>
          </a:p>
          <a:p>
            <a:pPr hangingPunct="0">
              <a:spcAft>
                <a:spcPts val="600"/>
              </a:spcAft>
            </a:pPr>
            <a:r>
              <a:rPr lang="en-CA" dirty="0">
                <a:solidFill>
                  <a:srgbClr val="0079C2"/>
                </a:solidFill>
                <a:ea typeface="Times New Roman" panose="02020603050405020304" pitchFamily="18" charset="0"/>
                <a:cs typeface="Times New Roman"/>
              </a:rPr>
              <a:t>Protection of people and the environment remain top priority</a:t>
            </a:r>
          </a:p>
          <a:p>
            <a:pPr hangingPunct="0">
              <a:spcAft>
                <a:spcPts val="600"/>
              </a:spcAft>
            </a:pPr>
            <a:r>
              <a:rPr lang="en-CA" dirty="0">
                <a:solidFill>
                  <a:srgbClr val="0079C2"/>
                </a:solidFill>
                <a:ea typeface="Times New Roman" panose="02020603050405020304" pitchFamily="18" charset="0"/>
                <a:cs typeface="Times New Roman"/>
              </a:rPr>
              <a:t>Continue to meet all licence and reporting requirements</a:t>
            </a:r>
          </a:p>
          <a:p>
            <a:pPr hangingPunct="0">
              <a:spcAft>
                <a:spcPts val="600"/>
              </a:spcAft>
            </a:pPr>
            <a:endParaRPr lang="en-CA" dirty="0">
              <a:solidFill>
                <a:srgbClr val="0079C2"/>
              </a:solidFill>
              <a:ea typeface="Times New Roman" panose="02020603050405020304" pitchFamily="18" charset="0"/>
              <a:cs typeface="Times New Roman"/>
            </a:endParaRPr>
          </a:p>
          <a:p>
            <a:endParaRPr lang="en-CA" dirty="0"/>
          </a:p>
        </p:txBody>
      </p:sp>
      <p:sp>
        <p:nvSpPr>
          <p:cNvPr id="4" name="Slide Number Placeholder 3"/>
          <p:cNvSpPr>
            <a:spLocks noGrp="1"/>
          </p:cNvSpPr>
          <p:nvPr>
            <p:ph type="sldNum" sz="quarter" idx="10"/>
          </p:nvPr>
        </p:nvSpPr>
        <p:spPr/>
        <p:txBody>
          <a:bodyPr/>
          <a:lstStyle/>
          <a:p>
            <a:fld id="{11CD0498-ACA5-D346-B51F-029BD0604963}" type="slidenum">
              <a:rPr lang="en-US" smtClean="0"/>
              <a:t>3</a:t>
            </a:fld>
            <a:endParaRPr lang="en-US"/>
          </a:p>
        </p:txBody>
      </p:sp>
    </p:spTree>
    <p:extLst>
      <p:ext uri="{BB962C8B-B14F-4D97-AF65-F5344CB8AC3E}">
        <p14:creationId xmlns:p14="http://schemas.microsoft.com/office/powerpoint/2010/main" val="59591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r>
              <a:rPr lang="en-CA" sz="1200" kern="1200" dirty="0">
                <a:solidFill>
                  <a:schemeClr val="tx1"/>
                </a:solidFill>
                <a:effectLst/>
                <a:latin typeface="+mn-lt"/>
                <a:ea typeface="+mn-ea"/>
                <a:cs typeface="+mn-cs"/>
              </a:rPr>
              <a:t>CNL acknowledgment</a:t>
            </a:r>
            <a:br>
              <a:rPr lang="en-CA" sz="1200" kern="1200" dirty="0">
                <a:solidFill>
                  <a:schemeClr val="tx1"/>
                </a:solidFill>
                <a:effectLst/>
                <a:latin typeface="+mn-lt"/>
                <a:ea typeface="+mn-ea"/>
                <a:cs typeface="+mn-cs"/>
              </a:rPr>
            </a:br>
            <a:r>
              <a:rPr lang="en-CA" sz="1600" dirty="0">
                <a:solidFill>
                  <a:schemeClr val="bg1"/>
                </a:solidFill>
                <a:latin typeface="F37 Ginger Pro" panose="00000500000000000000" pitchFamily="50" charset="0"/>
                <a:ea typeface="Calibri" panose="020F0502020204030204" pitchFamily="34" charset="0"/>
                <a:cs typeface="Calibri" panose="020F0502020204030204" pitchFamily="34" charset="0"/>
              </a:rPr>
              <a:t>CNL respectfully recognizes and acknowledges that its various sites are located within </a:t>
            </a:r>
            <a:r>
              <a:rPr lang="en-CA" sz="1600" b="0" dirty="0">
                <a:solidFill>
                  <a:schemeClr val="bg1"/>
                </a:solidFill>
                <a:latin typeface="F37 Ginger Pro" panose="00000500000000000000" pitchFamily="50" charset="0"/>
                <a:ea typeface="Calibri" panose="020F0502020204030204" pitchFamily="34" charset="0"/>
                <a:cs typeface="Calibri" panose="020F0502020204030204" pitchFamily="34" charset="0"/>
              </a:rPr>
              <a:t>the territories of many nations. </a:t>
            </a:r>
            <a:r>
              <a:rPr lang="en-CA" sz="1200" dirty="0">
                <a:solidFill>
                  <a:schemeClr val="bg1"/>
                </a:solidFill>
                <a:latin typeface="Calibri" panose="020F0502020204030204" pitchFamily="34" charset="0"/>
                <a:ea typeface="Calibri" panose="020F0502020204030204" pitchFamily="34" charset="0"/>
                <a:cs typeface="Calibri" panose="020F0502020204030204" pitchFamily="34" charset="0"/>
              </a:rPr>
              <a:t>CNL is thankful to have the opportunity to work on these traditionally </a:t>
            </a:r>
            <a:br>
              <a:rPr lang="en-CA" sz="12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CA" sz="1200" dirty="0">
                <a:solidFill>
                  <a:schemeClr val="bg1"/>
                </a:solidFill>
                <a:latin typeface="Calibri" panose="020F0502020204030204" pitchFamily="34" charset="0"/>
                <a:ea typeface="Calibri" panose="020F0502020204030204" pitchFamily="34" charset="0"/>
                <a:cs typeface="Calibri" panose="020F0502020204030204" pitchFamily="34" charset="0"/>
              </a:rPr>
              <a:t>and culturally significant lands and waterways.</a:t>
            </a:r>
            <a:endParaRPr lang="en-CA" sz="1200" dirty="0">
              <a:solidFill>
                <a:schemeClr val="bg1"/>
              </a:solidFill>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HWP</a:t>
            </a:r>
          </a:p>
          <a:p>
            <a:r>
              <a:rPr lang="en-CA" sz="1200" kern="1200" dirty="0">
                <a:solidFill>
                  <a:schemeClr val="tx1"/>
                </a:solidFill>
                <a:effectLst/>
                <a:latin typeface="+mn-lt"/>
                <a:ea typeface="+mn-ea"/>
                <a:cs typeface="+mn-cs"/>
              </a:rPr>
              <a:t>I would like to take this opportunity to acknowledge that the Port Hope Area Initiative projects are situated on the traditional and treaty lands of the Williams Treaties First Nations, and more specifically, the Gunshot Treaty signed by the Mississauga nations.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 also want to acknowledge that these lands are home to Indigenous Peoples from across the Province and Canada and CNL is grateful for the opportunity to work on these traditionally and culturally significant lands and waterways.</a:t>
            </a:r>
          </a:p>
          <a:p>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D0498-ACA5-D346-B51F-029BD06049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11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initiative: two projects</a:t>
            </a:r>
          </a:p>
        </p:txBody>
      </p:sp>
      <p:sp>
        <p:nvSpPr>
          <p:cNvPr id="4" name="Slide Number Placeholder 3"/>
          <p:cNvSpPr>
            <a:spLocks noGrp="1"/>
          </p:cNvSpPr>
          <p:nvPr>
            <p:ph type="sldNum" sz="quarter" idx="5"/>
          </p:nvPr>
        </p:nvSpPr>
        <p:spPr/>
        <p:txBody>
          <a:bodyPr/>
          <a:lstStyle/>
          <a:p>
            <a:fld id="{11CD0498-ACA5-D346-B51F-029BD0604963}" type="slidenum">
              <a:rPr lang="en-US" smtClean="0"/>
              <a:t>7</a:t>
            </a:fld>
            <a:endParaRPr lang="en-US"/>
          </a:p>
        </p:txBody>
      </p:sp>
    </p:spTree>
    <p:extLst>
      <p:ext uri="{BB962C8B-B14F-4D97-AF65-F5344CB8AC3E}">
        <p14:creationId xmlns:p14="http://schemas.microsoft.com/office/powerpoint/2010/main" val="315495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CD0498-ACA5-D346-B51F-029BD0604963}" type="slidenum">
              <a:rPr lang="en-US" smtClean="0"/>
              <a:t>8</a:t>
            </a:fld>
            <a:endParaRPr lang="en-US"/>
          </a:p>
        </p:txBody>
      </p:sp>
    </p:spTree>
    <p:extLst>
      <p:ext uri="{BB962C8B-B14F-4D97-AF65-F5344CB8AC3E}">
        <p14:creationId xmlns:p14="http://schemas.microsoft.com/office/powerpoint/2010/main" val="20804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CD0498-ACA5-D346-B51F-029BD0604963}" type="slidenum">
              <a:rPr lang="en-US" smtClean="0"/>
              <a:t>14</a:t>
            </a:fld>
            <a:endParaRPr lang="en-US"/>
          </a:p>
        </p:txBody>
      </p:sp>
    </p:spTree>
    <p:extLst>
      <p:ext uri="{BB962C8B-B14F-4D97-AF65-F5344CB8AC3E}">
        <p14:creationId xmlns:p14="http://schemas.microsoft.com/office/powerpoint/2010/main" val="226874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1" kern="1200">
              <a:solidFill>
                <a:schemeClr val="tx1"/>
              </a:solidFill>
              <a:effectLst/>
              <a:latin typeface="+mn-lt"/>
              <a:ea typeface="+mn-ea"/>
              <a:cs typeface="+mn-cs"/>
            </a:endParaRPr>
          </a:p>
          <a:p>
            <a:endParaRPr lang="en-CA" b="1"/>
          </a:p>
        </p:txBody>
      </p:sp>
      <p:sp>
        <p:nvSpPr>
          <p:cNvPr id="4" name="Footer Placeholder 3"/>
          <p:cNvSpPr>
            <a:spLocks noGrp="1"/>
          </p:cNvSpPr>
          <p:nvPr>
            <p:ph type="ftr" sz="quarter" idx="10"/>
          </p:nvPr>
        </p:nvSpPr>
        <p:spPr/>
        <p:txBody>
          <a:bodyPr/>
          <a:lstStyle/>
          <a:p>
            <a:r>
              <a:rPr lang="en-US">
                <a:solidFill>
                  <a:prstClr val="black"/>
                </a:solidFill>
              </a:rPr>
              <a:t>OFFICIAL USE ONLY</a:t>
            </a:r>
          </a:p>
        </p:txBody>
      </p:sp>
      <p:sp>
        <p:nvSpPr>
          <p:cNvPr id="5" name="Slide Number Placeholder 4"/>
          <p:cNvSpPr>
            <a:spLocks noGrp="1"/>
          </p:cNvSpPr>
          <p:nvPr>
            <p:ph type="sldNum" sz="quarter" idx="11"/>
          </p:nvPr>
        </p:nvSpPr>
        <p:spPr/>
        <p:txBody>
          <a:bodyPr/>
          <a:lstStyle/>
          <a:p>
            <a:fld id="{329B2972-47EF-544F-9906-3872D36B8B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5083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CA" b="1" dirty="0"/>
          </a:p>
        </p:txBody>
      </p:sp>
      <p:sp>
        <p:nvSpPr>
          <p:cNvPr id="4" name="Footer Placeholder 3"/>
          <p:cNvSpPr>
            <a:spLocks noGrp="1"/>
          </p:cNvSpPr>
          <p:nvPr>
            <p:ph type="ftr" sz="quarter" idx="10"/>
          </p:nvPr>
        </p:nvSpPr>
        <p:spPr/>
        <p:txBody>
          <a:bodyPr/>
          <a:lstStyle/>
          <a:p>
            <a:r>
              <a:rPr lang="en-US">
                <a:solidFill>
                  <a:prstClr val="black"/>
                </a:solidFill>
              </a:rPr>
              <a:t>OFFICIAL USE ONLY</a:t>
            </a:r>
          </a:p>
        </p:txBody>
      </p:sp>
      <p:sp>
        <p:nvSpPr>
          <p:cNvPr id="5" name="Slide Number Placeholder 4"/>
          <p:cNvSpPr>
            <a:spLocks noGrp="1"/>
          </p:cNvSpPr>
          <p:nvPr>
            <p:ph type="sldNum" sz="quarter" idx="11"/>
          </p:nvPr>
        </p:nvSpPr>
        <p:spPr/>
        <p:txBody>
          <a:bodyPr/>
          <a:lstStyle/>
          <a:p>
            <a:fld id="{329B2972-47EF-544F-9906-3872D36B8B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8366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1CD0498-ACA5-D346-B51F-029BD0604963}" type="slidenum">
              <a:rPr lang="en-US" smtClean="0"/>
              <a:t>17</a:t>
            </a:fld>
            <a:endParaRPr lang="en-US"/>
          </a:p>
        </p:txBody>
      </p:sp>
    </p:spTree>
    <p:extLst>
      <p:ext uri="{BB962C8B-B14F-4D97-AF65-F5344CB8AC3E}">
        <p14:creationId xmlns:p14="http://schemas.microsoft.com/office/powerpoint/2010/main" val="175695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Notes Page">
    <p:spTree>
      <p:nvGrpSpPr>
        <p:cNvPr id="1" name=""/>
        <p:cNvGrpSpPr/>
        <p:nvPr/>
      </p:nvGrpSpPr>
      <p:grpSpPr>
        <a:xfrm>
          <a:off x="0" y="0"/>
          <a:ext cx="0" cy="0"/>
          <a:chOff x="0" y="0"/>
          <a:chExt cx="0" cy="0"/>
        </a:xfrm>
      </p:grpSpPr>
      <p:sp>
        <p:nvSpPr>
          <p:cNvPr id="10" name="Text Placeholder 11"/>
          <p:cNvSpPr>
            <a:spLocks noGrp="1"/>
          </p:cNvSpPr>
          <p:nvPr>
            <p:ph type="body" sz="quarter" idx="11" hasCustomPrompt="1"/>
          </p:nvPr>
        </p:nvSpPr>
        <p:spPr>
          <a:xfrm>
            <a:off x="353485" y="1884478"/>
            <a:ext cx="11580987" cy="3162186"/>
          </a:xfrm>
          <a:prstGeom prst="rect">
            <a:avLst/>
          </a:prstGeom>
        </p:spPr>
        <p:txBody>
          <a:bodyPr vert="horz"/>
          <a:lstStyle>
            <a:lvl1pPr marL="0" marR="0" indent="0" algn="l" defTabSz="342900" rtl="0" eaLnBrk="1" fontAlgn="auto" latinLnBrk="0" hangingPunct="1">
              <a:lnSpc>
                <a:spcPct val="100000"/>
              </a:lnSpc>
              <a:spcBef>
                <a:spcPts val="0"/>
              </a:spcBef>
              <a:spcAft>
                <a:spcPts val="600"/>
              </a:spcAft>
              <a:buClrTx/>
              <a:buSzTx/>
              <a:buFont typeface="Arial"/>
              <a:buNone/>
              <a:tabLst/>
              <a:defRPr sz="1800" baseline="0">
                <a:solidFill>
                  <a:schemeClr val="tx1">
                    <a:lumMod val="85000"/>
                    <a:lumOff val="15000"/>
                  </a:schemeClr>
                </a:solidFill>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CA" dirty="0"/>
              <a:t>Click to change text.</a:t>
            </a:r>
          </a:p>
        </p:txBody>
      </p:sp>
      <p:sp>
        <p:nvSpPr>
          <p:cNvPr id="6" name="Title Placeholder 1"/>
          <p:cNvSpPr>
            <a:spLocks noGrp="1"/>
          </p:cNvSpPr>
          <p:nvPr>
            <p:ph type="title" hasCustomPrompt="1"/>
          </p:nvPr>
        </p:nvSpPr>
        <p:spPr>
          <a:xfrm>
            <a:off x="353485" y="476668"/>
            <a:ext cx="11468099" cy="642634"/>
          </a:xfrm>
          <a:prstGeom prst="rect">
            <a:avLst/>
          </a:prstGeom>
        </p:spPr>
        <p:txBody>
          <a:bodyPr vert="horz" lIns="91440" tIns="45720" rIns="91440" bIns="45720" rtlCol="0" anchor="ctr">
            <a:noAutofit/>
          </a:bodyPr>
          <a:lstStyle>
            <a:lvl1pPr algn="l">
              <a:defRPr lang="en-US" sz="3200" kern="1200" dirty="0">
                <a:solidFill>
                  <a:srgbClr val="2F84E4"/>
                </a:solidFill>
                <a:latin typeface="F37 Ginger Pro" pitchFamily="2" charset="0"/>
                <a:ea typeface="+mj-ea"/>
                <a:cs typeface="+mj-cs"/>
              </a:defRPr>
            </a:lvl1pPr>
          </a:lstStyle>
          <a:p>
            <a:r>
              <a:rPr lang="en-CA" dirty="0"/>
              <a:t>Notes</a:t>
            </a:r>
            <a:endParaRPr lang="en-US" dirty="0"/>
          </a:p>
        </p:txBody>
      </p:sp>
      <p:sp>
        <p:nvSpPr>
          <p:cNvPr id="7" name="Text Placeholder 9"/>
          <p:cNvSpPr>
            <a:spLocks noGrp="1"/>
          </p:cNvSpPr>
          <p:nvPr>
            <p:ph type="body" sz="quarter" idx="12"/>
          </p:nvPr>
        </p:nvSpPr>
        <p:spPr>
          <a:xfrm>
            <a:off x="353488" y="1075199"/>
            <a:ext cx="11468097" cy="751922"/>
          </a:xfrm>
          <a:prstGeom prst="rect">
            <a:avLst/>
          </a:prstGeom>
        </p:spPr>
        <p:txBody>
          <a:bodyPr vert="horz"/>
          <a:lstStyle>
            <a:lvl1pPr marL="0" indent="0" algn="l">
              <a:buNone/>
              <a:defRPr sz="2000" b="1" i="0" baseline="0">
                <a:solidFill>
                  <a:schemeClr val="accent1"/>
                </a:solidFill>
                <a:latin typeface="F37 Ginger Pro" panose="020B0604020202020204" charset="0"/>
                <a:cs typeface="F37 Ginger Pro" panose="020B0604020202020204" charset="0"/>
              </a:defRPr>
            </a:lvl1pPr>
          </a:lstStyle>
          <a:p>
            <a:pPr lvl="0"/>
            <a:endParaRPr lang="en-CA" dirty="0"/>
          </a:p>
        </p:txBody>
      </p:sp>
    </p:spTree>
    <p:extLst>
      <p:ext uri="{BB962C8B-B14F-4D97-AF65-F5344CB8AC3E}">
        <p14:creationId xmlns:p14="http://schemas.microsoft.com/office/powerpoint/2010/main" val="113559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891B156B-AC2F-BD4E-93BC-535B61CCC736}"/>
              </a:ext>
            </a:extLst>
          </p:cNvPr>
          <p:cNvSpPr>
            <a:spLocks noGrp="1"/>
          </p:cNvSpPr>
          <p:nvPr>
            <p:ph type="title"/>
          </p:nvPr>
        </p:nvSpPr>
        <p:spPr>
          <a:xfrm>
            <a:off x="388039" y="351924"/>
            <a:ext cx="11014589" cy="643059"/>
          </a:xfrm>
          <a:prstGeom prst="rect">
            <a:avLst/>
          </a:prstGeom>
        </p:spPr>
        <p:txBody>
          <a:bodyPr vert="horz" lIns="91440" tIns="45720" rIns="91440" bIns="45720" rtlCol="0" anchor="ctr">
            <a:noAutofit/>
          </a:bodyPr>
          <a:lstStyle>
            <a:lvl1pPr>
              <a:defRPr sz="3200">
                <a:latin typeface="F37 Ginger Pro" pitchFamily="2"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6224607A-169F-7340-ADE2-1C256F50763D}"/>
              </a:ext>
            </a:extLst>
          </p:cNvPr>
          <p:cNvSpPr>
            <a:spLocks noGrp="1"/>
          </p:cNvSpPr>
          <p:nvPr>
            <p:ph type="body" sz="quarter" idx="12" hasCustomPrompt="1"/>
          </p:nvPr>
        </p:nvSpPr>
        <p:spPr>
          <a:xfrm>
            <a:off x="522371" y="1654774"/>
            <a:ext cx="9980646" cy="272939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r>
              <a:rPr lang="en-CA" sz="1600" dirty="0"/>
              <a:t> </a:t>
            </a:r>
            <a:r>
              <a:rPr lang="en-CA" sz="1600" dirty="0" err="1"/>
              <a:t>adipiscing</a:t>
            </a:r>
            <a:r>
              <a:rPr lang="en-CA" sz="1600" dirty="0"/>
              <a:t> </a:t>
            </a:r>
            <a:r>
              <a:rPr lang="en-CA" sz="1600" dirty="0" err="1"/>
              <a:t>elit</a:t>
            </a:r>
            <a:r>
              <a:rPr lang="en-CA" sz="1600" dirty="0"/>
              <a:t>. Vestibulum </a:t>
            </a:r>
            <a:r>
              <a:rPr lang="en-CA" sz="1600" dirty="0" err="1"/>
              <a:t>eleifend</a:t>
            </a:r>
            <a:r>
              <a:rPr lang="en-CA" sz="1600" dirty="0"/>
              <a:t> </a:t>
            </a:r>
            <a:r>
              <a:rPr lang="en-CA" sz="1600" dirty="0" err="1"/>
              <a:t>nibh</a:t>
            </a:r>
            <a:r>
              <a:rPr lang="en-CA" sz="1600" dirty="0"/>
              <a:t> id </a:t>
            </a:r>
            <a:r>
              <a:rPr lang="en-CA" sz="1600" dirty="0" err="1"/>
              <a:t>mauris</a:t>
            </a:r>
            <a:r>
              <a:rPr lang="en-CA" sz="1600" dirty="0"/>
              <a:t> pharetra, id </a:t>
            </a:r>
            <a:r>
              <a:rPr lang="en-CA" sz="1600" dirty="0" err="1"/>
              <a:t>rutrum</a:t>
            </a:r>
            <a:r>
              <a:rPr lang="en-CA" sz="1600" dirty="0"/>
              <a:t> mi </a:t>
            </a:r>
            <a:r>
              <a:rPr lang="en-CA" sz="1600" dirty="0" err="1"/>
              <a:t>fringilla</a:t>
            </a:r>
            <a:r>
              <a:rPr lang="en-CA" sz="1600" dirty="0"/>
              <a:t>. Sed </a:t>
            </a:r>
            <a:r>
              <a:rPr lang="en-CA" sz="1600" dirty="0" err="1"/>
              <a:t>nec</a:t>
            </a:r>
            <a:r>
              <a:rPr lang="en-CA" sz="1600" dirty="0"/>
              <a:t> </a:t>
            </a:r>
            <a:r>
              <a:rPr lang="en-CA" sz="1600" dirty="0" err="1"/>
              <a:t>vulputate</a:t>
            </a:r>
            <a:r>
              <a:rPr lang="en-CA" sz="1600" dirty="0"/>
              <a:t> </a:t>
            </a:r>
            <a:r>
              <a:rPr lang="en-CA" sz="1600" dirty="0" err="1"/>
              <a:t>metus</a:t>
            </a:r>
            <a:r>
              <a:rPr lang="en-CA" sz="1600" dirty="0"/>
              <a:t>, </a:t>
            </a:r>
            <a:r>
              <a:rPr lang="en-CA" sz="1600" dirty="0" err="1"/>
              <a:t>nec</a:t>
            </a:r>
            <a:r>
              <a:rPr lang="en-CA" sz="1600" dirty="0"/>
              <a:t> </a:t>
            </a:r>
            <a:r>
              <a:rPr lang="en-CA" sz="1600" dirty="0" err="1"/>
              <a:t>ullamcorper</a:t>
            </a:r>
            <a:r>
              <a:rPr lang="en-CA" sz="1600" dirty="0"/>
              <a:t> </a:t>
            </a:r>
            <a:r>
              <a:rPr lang="en-CA" sz="1600" dirty="0" err="1"/>
              <a:t>neque</a:t>
            </a:r>
            <a:r>
              <a:rPr lang="en-CA" sz="1600" dirty="0"/>
              <a:t>. Sed vel ligula </a:t>
            </a:r>
            <a:r>
              <a:rPr lang="en-CA" sz="1600" dirty="0" err="1"/>
              <a:t>sapien</a:t>
            </a:r>
            <a:r>
              <a:rPr lang="en-CA" sz="1600" dirty="0"/>
              <a:t>. </a:t>
            </a:r>
            <a:r>
              <a:rPr lang="en-CA" sz="1600" dirty="0" err="1"/>
              <a:t>Pellentesque</a:t>
            </a:r>
            <a:r>
              <a:rPr lang="en-CA" sz="1600" dirty="0"/>
              <a:t> </a:t>
            </a:r>
            <a:r>
              <a:rPr lang="en-CA" sz="1600" dirty="0" err="1"/>
              <a:t>congue</a:t>
            </a:r>
            <a:r>
              <a:rPr lang="en-CA" sz="1600" dirty="0"/>
              <a:t> </a:t>
            </a:r>
            <a:r>
              <a:rPr lang="en-CA" sz="1600" dirty="0" err="1"/>
              <a:t>nec</a:t>
            </a:r>
            <a:r>
              <a:rPr lang="en-CA" sz="1600" dirty="0"/>
              <a:t> ante a </a:t>
            </a:r>
            <a:r>
              <a:rPr lang="en-CA" sz="1600" dirty="0" err="1"/>
              <a:t>fringilla</a:t>
            </a:r>
            <a:r>
              <a:rPr lang="en-CA" sz="1600" dirty="0"/>
              <a:t>. </a:t>
            </a:r>
            <a:r>
              <a:rPr lang="en-CA" sz="1600" dirty="0" err="1"/>
              <a:t>Pellentesque</a:t>
            </a:r>
            <a:r>
              <a:rPr lang="en-CA" sz="1600" dirty="0"/>
              <a:t> </a:t>
            </a:r>
            <a:r>
              <a:rPr lang="en-CA" sz="1600" dirty="0" err="1"/>
              <a:t>mollis</a:t>
            </a:r>
            <a:r>
              <a:rPr lang="en-CA" sz="1600" dirty="0"/>
              <a:t> </a:t>
            </a:r>
            <a:r>
              <a:rPr lang="en-CA" sz="1600" dirty="0" err="1"/>
              <a:t>elit</a:t>
            </a:r>
            <a:r>
              <a:rPr lang="en-CA" sz="1600" dirty="0"/>
              <a:t> </a:t>
            </a:r>
            <a:r>
              <a:rPr lang="en-CA" sz="1600" dirty="0" err="1"/>
              <a:t>tellus</a:t>
            </a:r>
            <a:r>
              <a:rPr lang="en-CA" sz="1600" dirty="0"/>
              <a:t>, non </a:t>
            </a:r>
            <a:r>
              <a:rPr lang="en-CA" sz="1600" dirty="0" err="1"/>
              <a:t>suscipit</a:t>
            </a:r>
            <a:r>
              <a:rPr lang="en-CA" sz="1600" dirty="0"/>
              <a:t> </a:t>
            </a:r>
            <a:r>
              <a:rPr lang="en-CA" sz="1600" dirty="0" err="1"/>
              <a:t>tellus</a:t>
            </a:r>
            <a:r>
              <a:rPr lang="en-CA" sz="1600" dirty="0"/>
              <a:t> </a:t>
            </a:r>
            <a:r>
              <a:rPr lang="en-CA" sz="1600" dirty="0" err="1"/>
              <a:t>hendrerit</a:t>
            </a:r>
            <a:r>
              <a:rPr lang="en-CA" sz="1600" dirty="0"/>
              <a:t> vel. </a:t>
            </a:r>
            <a:r>
              <a:rPr lang="en-CA" sz="1600" dirty="0" err="1"/>
              <a:t>Praesent</a:t>
            </a:r>
            <a:r>
              <a:rPr lang="en-CA" sz="1600" dirty="0"/>
              <a:t> auctor </a:t>
            </a:r>
            <a:r>
              <a:rPr lang="en-CA" sz="1600" dirty="0" err="1"/>
              <a:t>commodo</a:t>
            </a:r>
            <a:r>
              <a:rPr lang="en-CA" sz="1600" dirty="0"/>
              <a:t> nisi </a:t>
            </a:r>
            <a:r>
              <a:rPr lang="en-CA" sz="1600" dirty="0" err="1"/>
              <a:t>nec</a:t>
            </a:r>
            <a:r>
              <a:rPr lang="en-CA" sz="1600" dirty="0"/>
              <a:t> vestibulum. Donec </a:t>
            </a:r>
            <a:r>
              <a:rPr lang="en-CA" sz="1600" dirty="0" err="1"/>
              <a:t>eleifend</a:t>
            </a:r>
            <a:r>
              <a:rPr lang="en-CA" sz="1600" dirty="0"/>
              <a:t> </a:t>
            </a:r>
            <a:r>
              <a:rPr lang="en-CA" sz="1600" dirty="0" err="1"/>
              <a:t>faucibus</a:t>
            </a:r>
            <a:r>
              <a:rPr lang="en-CA" sz="1600" dirty="0"/>
              <a:t> </a:t>
            </a:r>
            <a:r>
              <a:rPr lang="en-CA" sz="1600" dirty="0" err="1"/>
              <a:t>neque</a:t>
            </a:r>
            <a:r>
              <a:rPr lang="en-CA" sz="1600" dirty="0"/>
              <a:t> non </a:t>
            </a:r>
            <a:r>
              <a:rPr lang="en-CA" sz="1600" dirty="0" err="1"/>
              <a:t>elementum</a:t>
            </a:r>
            <a:r>
              <a:rPr lang="en-CA" sz="1600" dirty="0"/>
              <a:t>.</a:t>
            </a:r>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Donec et </a:t>
            </a:r>
            <a:r>
              <a:rPr lang="en-CA" sz="1600" dirty="0" err="1"/>
              <a:t>consequat</a:t>
            </a:r>
            <a:r>
              <a:rPr lang="en-CA" sz="1600" dirty="0"/>
              <a:t> </a:t>
            </a:r>
            <a:r>
              <a:rPr lang="en-CA" sz="1600" dirty="0" err="1"/>
              <a:t>nulla</a:t>
            </a:r>
            <a:r>
              <a:rPr lang="en-CA" sz="1600" dirty="0"/>
              <a:t>. </a:t>
            </a:r>
            <a:r>
              <a:rPr lang="en-CA" sz="1600" dirty="0" err="1"/>
              <a:t>Nullam</a:t>
            </a:r>
            <a:r>
              <a:rPr lang="en-CA" sz="1600" dirty="0"/>
              <a:t> </a:t>
            </a:r>
            <a:r>
              <a:rPr lang="en-CA" sz="1600" dirty="0" err="1"/>
              <a:t>varius</a:t>
            </a:r>
            <a:r>
              <a:rPr lang="en-CA" sz="1600" dirty="0"/>
              <a:t> </a:t>
            </a:r>
            <a:r>
              <a:rPr lang="en-CA" sz="1600" dirty="0" err="1"/>
              <a:t>nisl</a:t>
            </a:r>
            <a:r>
              <a:rPr lang="en-CA" sz="1600" dirty="0"/>
              <a:t> </a:t>
            </a:r>
            <a:r>
              <a:rPr lang="en-CA" sz="1600" dirty="0" err="1"/>
              <a:t>massa</a:t>
            </a:r>
            <a:r>
              <a:rPr lang="en-CA" sz="1600" dirty="0"/>
              <a:t>. Sed </a:t>
            </a:r>
            <a:r>
              <a:rPr lang="en-CA" sz="1600" dirty="0" err="1"/>
              <a:t>venenatis</a:t>
            </a:r>
            <a:r>
              <a:rPr lang="en-CA" sz="1600" dirty="0"/>
              <a:t> ipsum </a:t>
            </a:r>
            <a:r>
              <a:rPr lang="en-CA" sz="1600" dirty="0" err="1"/>
              <a:t>nec</a:t>
            </a:r>
            <a:r>
              <a:rPr lang="en-CA" sz="1600" dirty="0"/>
              <a:t> </a:t>
            </a:r>
            <a:r>
              <a:rPr lang="en-CA" sz="1600" dirty="0" err="1"/>
              <a:t>sollicitudin</a:t>
            </a:r>
            <a:r>
              <a:rPr lang="en-CA" sz="1600" dirty="0"/>
              <a:t> gravida. Nam </a:t>
            </a:r>
            <a:r>
              <a:rPr lang="en-CA" sz="1600" dirty="0" err="1"/>
              <a:t>dignissim</a:t>
            </a:r>
            <a:r>
              <a:rPr lang="en-CA" sz="1600" dirty="0"/>
              <a:t> </a:t>
            </a:r>
            <a:r>
              <a:rPr lang="en-CA" sz="1600" dirty="0" err="1"/>
              <a:t>varius</a:t>
            </a:r>
            <a:r>
              <a:rPr lang="en-CA" sz="1600" dirty="0"/>
              <a:t> </a:t>
            </a:r>
            <a:r>
              <a:rPr lang="en-CA" sz="1600" dirty="0" err="1"/>
              <a:t>est</a:t>
            </a:r>
            <a:r>
              <a:rPr lang="en-CA" sz="1600" dirty="0"/>
              <a:t>, et vestibulum ex. Vestibulum non </a:t>
            </a:r>
            <a:r>
              <a:rPr lang="en-CA" sz="1600" dirty="0" err="1"/>
              <a:t>rutrum</a:t>
            </a:r>
            <a:r>
              <a:rPr lang="en-CA" sz="1600" dirty="0"/>
              <a:t> </a:t>
            </a:r>
            <a:r>
              <a:rPr lang="en-CA" sz="1600" dirty="0" err="1"/>
              <a:t>augue</a:t>
            </a:r>
            <a:r>
              <a:rPr lang="en-CA" sz="1600" dirty="0"/>
              <a:t>. </a:t>
            </a:r>
            <a:r>
              <a:rPr lang="en-CA" sz="1600" dirty="0" err="1"/>
              <a:t>Quisque</a:t>
            </a:r>
            <a:r>
              <a:rPr lang="en-CA" sz="1600" dirty="0"/>
              <a:t> ipsum </a:t>
            </a:r>
            <a:r>
              <a:rPr lang="en-CA" sz="1600" dirty="0" err="1"/>
              <a:t>tellus</a:t>
            </a:r>
            <a:r>
              <a:rPr lang="en-CA" sz="1600" dirty="0"/>
              <a:t>, </a:t>
            </a:r>
            <a:r>
              <a:rPr lang="en-CA" sz="1600" dirty="0" err="1"/>
              <a:t>imperdiet</a:t>
            </a:r>
            <a:r>
              <a:rPr lang="en-CA" sz="1600" dirty="0"/>
              <a:t> sed </a:t>
            </a:r>
            <a:r>
              <a:rPr lang="en-CA" sz="1600" dirty="0" err="1"/>
              <a:t>nunc</a:t>
            </a:r>
            <a:r>
              <a:rPr lang="en-CA" sz="1600" dirty="0"/>
              <a:t> sed, </a:t>
            </a:r>
            <a:r>
              <a:rPr lang="en-CA" sz="1600" dirty="0" err="1"/>
              <a:t>consectetur</a:t>
            </a:r>
            <a:r>
              <a:rPr lang="en-CA" sz="1600" dirty="0"/>
              <a:t> </a:t>
            </a:r>
            <a:r>
              <a:rPr lang="en-CA" sz="1600" dirty="0" err="1"/>
              <a:t>blandit</a:t>
            </a:r>
            <a:r>
              <a:rPr lang="en-CA" sz="1600" dirty="0"/>
              <a:t> libero. 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a:t>
            </a:r>
          </a:p>
          <a:p>
            <a:endParaRPr lang="en-US" sz="1600" dirty="0"/>
          </a:p>
        </p:txBody>
      </p:sp>
      <p:sp>
        <p:nvSpPr>
          <p:cNvPr id="10" name="Text Placeholder 4">
            <a:extLst>
              <a:ext uri="{FF2B5EF4-FFF2-40B4-BE49-F238E27FC236}">
                <a16:creationId xmlns:a16="http://schemas.microsoft.com/office/drawing/2014/main" id="{6315FA2A-3F21-A942-9E1D-4211C67DD184}"/>
              </a:ext>
            </a:extLst>
          </p:cNvPr>
          <p:cNvSpPr>
            <a:spLocks noGrp="1"/>
          </p:cNvSpPr>
          <p:nvPr>
            <p:ph type="body" sz="quarter" idx="15" hasCustomPrompt="1"/>
          </p:nvPr>
        </p:nvSpPr>
        <p:spPr>
          <a:xfrm>
            <a:off x="522371" y="4484644"/>
            <a:ext cx="4745915" cy="111787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0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r>
              <a:rPr lang="en-CA" sz="1600" dirty="0"/>
              <a:t> </a:t>
            </a:r>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p>
          <a:p>
            <a:r>
              <a:rPr lang="en-CA" sz="1600" dirty="0"/>
              <a:t>Lorem ipsum dolor sit </a:t>
            </a:r>
            <a:r>
              <a:rPr lang="en-CA" sz="1600" dirty="0" err="1"/>
              <a:t>amet</a:t>
            </a:r>
            <a:r>
              <a:rPr lang="en-CA" sz="1600" dirty="0"/>
              <a:t>.</a:t>
            </a:r>
          </a:p>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sz="1600" dirty="0"/>
          </a:p>
        </p:txBody>
      </p:sp>
      <p:sp>
        <p:nvSpPr>
          <p:cNvPr id="11" name="Text Placeholder 4">
            <a:extLst>
              <a:ext uri="{FF2B5EF4-FFF2-40B4-BE49-F238E27FC236}">
                <a16:creationId xmlns:a16="http://schemas.microsoft.com/office/drawing/2014/main" id="{EE67EFB1-6F8E-9340-ABB1-FFBC2BABF414}"/>
              </a:ext>
            </a:extLst>
          </p:cNvPr>
          <p:cNvSpPr>
            <a:spLocks noGrp="1"/>
          </p:cNvSpPr>
          <p:nvPr>
            <p:ph type="body" sz="quarter" idx="16" hasCustomPrompt="1"/>
          </p:nvPr>
        </p:nvSpPr>
        <p:spPr>
          <a:xfrm>
            <a:off x="5555766" y="4484644"/>
            <a:ext cx="4745915" cy="111787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0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endParaRPr lang="en-CA" sz="1600" dirty="0"/>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p>
          <a:p>
            <a:r>
              <a:rPr lang="en-CA" sz="1600" dirty="0"/>
              <a:t>Lorem ipsum dolor sit </a:t>
            </a:r>
            <a:r>
              <a:rPr lang="en-CA" sz="1600" dirty="0" err="1"/>
              <a:t>amet</a:t>
            </a:r>
            <a:r>
              <a:rPr lang="en-CA" sz="1600" dirty="0"/>
              <a:t>.</a:t>
            </a:r>
          </a:p>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sz="1600" dirty="0"/>
          </a:p>
        </p:txBody>
      </p:sp>
      <p:sp>
        <p:nvSpPr>
          <p:cNvPr id="6" name="Text Placeholder 5">
            <a:extLst>
              <a:ext uri="{FF2B5EF4-FFF2-40B4-BE49-F238E27FC236}">
                <a16:creationId xmlns:a16="http://schemas.microsoft.com/office/drawing/2014/main" id="{03B88AF1-2DC7-1448-88A1-2886E2421D50}"/>
              </a:ext>
            </a:extLst>
          </p:cNvPr>
          <p:cNvSpPr>
            <a:spLocks noGrp="1"/>
          </p:cNvSpPr>
          <p:nvPr>
            <p:ph type="body" sz="quarter" idx="18"/>
          </p:nvPr>
        </p:nvSpPr>
        <p:spPr>
          <a:xfrm>
            <a:off x="387350" y="1097915"/>
            <a:ext cx="8848090" cy="400110"/>
          </a:xfrm>
        </p:spPr>
        <p:txBody>
          <a:bodyPr wrap="square">
            <a:noAutofit/>
          </a:bodyPr>
          <a:lstStyle>
            <a:lvl1pPr marL="0" indent="0">
              <a:buNone/>
              <a:defRPr lang="en-US" sz="2000" b="1" dirty="0">
                <a:solidFill>
                  <a:schemeClr val="accent1"/>
                </a:solidFill>
                <a:latin typeface="F37 Ginger Pro" panose="020B0604020202020204" charset="0"/>
                <a:ea typeface="Verdana" panose="020B0604030504040204" pitchFamily="34" charset="0"/>
                <a:cs typeface="Verdana" panose="020B0604030504040204" pitchFamily="34" charset="0"/>
              </a:defRPr>
            </a:lvl1pPr>
          </a:lstStyle>
          <a:p>
            <a:pPr marL="0" lvl="0"/>
            <a:r>
              <a:rPr lang="en-US" dirty="0"/>
              <a:t>Click to edit Master text styles</a:t>
            </a:r>
          </a:p>
        </p:txBody>
      </p:sp>
      <p:sp>
        <p:nvSpPr>
          <p:cNvPr id="5" name="Text Placeholder 4">
            <a:extLst>
              <a:ext uri="{FF2B5EF4-FFF2-40B4-BE49-F238E27FC236}">
                <a16:creationId xmlns:a16="http://schemas.microsoft.com/office/drawing/2014/main" id="{05C8A767-E13C-CE4C-8EA8-43B74DE6E009}"/>
              </a:ext>
            </a:extLst>
          </p:cNvPr>
          <p:cNvSpPr>
            <a:spLocks noGrp="1"/>
          </p:cNvSpPr>
          <p:nvPr>
            <p:ph type="body" sz="quarter" idx="19" hasCustomPrompt="1"/>
          </p:nvPr>
        </p:nvSpPr>
        <p:spPr>
          <a:xfrm>
            <a:off x="522288" y="5770563"/>
            <a:ext cx="5208587" cy="273050"/>
          </a:xfrm>
        </p:spPr>
        <p:txBody>
          <a:bodyPr/>
          <a:lstStyle>
            <a:lvl1pPr>
              <a:buFontTx/>
              <a:buNone/>
              <a:defRPr sz="800">
                <a:latin typeface="+mn-lt"/>
              </a:defRPr>
            </a:lvl1pPr>
            <a:lvl2pPr>
              <a:buFontTx/>
              <a:buNone/>
              <a:defRPr sz="800"/>
            </a:lvl2pPr>
            <a:lvl3pPr>
              <a:buFontTx/>
              <a:buNone/>
              <a:defRPr sz="800"/>
            </a:lvl3pPr>
            <a:lvl4pPr>
              <a:buFontTx/>
              <a:buNone/>
              <a:defRPr sz="800"/>
            </a:lvl4pPr>
            <a:lvl5pPr>
              <a:buFontTx/>
              <a:buNone/>
              <a:defRPr sz="800"/>
            </a:lvl5pPr>
          </a:lstStyle>
          <a:p>
            <a:pPr lvl="0"/>
            <a:r>
              <a:rPr lang="en-US" dirty="0"/>
              <a:t>1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295314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74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1 - General">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891B156B-AC2F-BD4E-93BC-535B61CCC736}"/>
              </a:ext>
            </a:extLst>
          </p:cNvPr>
          <p:cNvSpPr>
            <a:spLocks noGrp="1"/>
          </p:cNvSpPr>
          <p:nvPr>
            <p:ph type="title"/>
          </p:nvPr>
        </p:nvSpPr>
        <p:spPr>
          <a:xfrm>
            <a:off x="388039" y="351924"/>
            <a:ext cx="11014589" cy="643059"/>
          </a:xfrm>
          <a:prstGeom prst="rect">
            <a:avLst/>
          </a:prstGeom>
        </p:spPr>
        <p:txBody>
          <a:bodyPr vert="horz" lIns="91440" tIns="45720" rIns="91440" bIns="45720" rtlCol="0" anchor="ctr">
            <a:noAutofit/>
          </a:bodyPr>
          <a:lstStyle>
            <a:lvl1pPr>
              <a:defRPr>
                <a:latin typeface="F37 Ginger Pro"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32DD1AE-5F6D-364E-A8BF-5EF38B197E8F}"/>
              </a:ext>
            </a:extLst>
          </p:cNvPr>
          <p:cNvSpPr>
            <a:spLocks noGrp="1"/>
          </p:cNvSpPr>
          <p:nvPr>
            <p:ph type="pic" sz="quarter" idx="15"/>
          </p:nvPr>
        </p:nvSpPr>
        <p:spPr>
          <a:xfrm>
            <a:off x="388039" y="1346907"/>
            <a:ext cx="9369425" cy="4344987"/>
          </a:xfrm>
          <a:prstGeom prst="rect">
            <a:avLst/>
          </a:prstGeom>
        </p:spPr>
        <p:txBody>
          <a:bodyPr/>
          <a:lstStyle>
            <a:lvl1pPr>
              <a:defRPr>
                <a:latin typeface="F37 Ginger Pro" pitchFamily="2" charset="0"/>
              </a:defRPr>
            </a:lvl1pPr>
          </a:lstStyle>
          <a:p>
            <a:endParaRPr lang="en-US"/>
          </a:p>
        </p:txBody>
      </p:sp>
    </p:spTree>
    <p:extLst>
      <p:ext uri="{BB962C8B-B14F-4D97-AF65-F5344CB8AC3E}">
        <p14:creationId xmlns:p14="http://schemas.microsoft.com/office/powerpoint/2010/main" val="106315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mage Right + Text">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925152C3-5AF7-0948-A587-052241CB4EF0}"/>
              </a:ext>
            </a:extLst>
          </p:cNvPr>
          <p:cNvSpPr>
            <a:spLocks noGrp="1"/>
          </p:cNvSpPr>
          <p:nvPr>
            <p:ph type="title"/>
          </p:nvPr>
        </p:nvSpPr>
        <p:spPr>
          <a:xfrm>
            <a:off x="388039" y="429981"/>
            <a:ext cx="10652138" cy="506721"/>
          </a:xfrm>
          <a:prstGeom prst="rect">
            <a:avLst/>
          </a:prstGeom>
        </p:spPr>
        <p:txBody>
          <a:bodyPr vert="horz" lIns="91440" tIns="45720" rIns="91440" bIns="45720" rtlCol="0" anchor="t">
            <a:noAutofit/>
          </a:bodyPr>
          <a:lstStyle>
            <a:lvl1pPr>
              <a:defRPr>
                <a:latin typeface="F37 Ginger Pro" pitchFamily="2" charset="0"/>
              </a:defRPr>
            </a:lvl1pPr>
          </a:lstStyle>
          <a:p>
            <a:r>
              <a:rPr lang="en-US" dirty="0"/>
              <a:t>Click to edit Master title style</a:t>
            </a:r>
          </a:p>
        </p:txBody>
      </p:sp>
      <p:sp>
        <p:nvSpPr>
          <p:cNvPr id="19" name="Text Placeholder 13">
            <a:extLst>
              <a:ext uri="{FF2B5EF4-FFF2-40B4-BE49-F238E27FC236}">
                <a16:creationId xmlns:a16="http://schemas.microsoft.com/office/drawing/2014/main" id="{D66AA0C3-B8ED-9649-85A9-C32D29D9085E}"/>
              </a:ext>
            </a:extLst>
          </p:cNvPr>
          <p:cNvSpPr>
            <a:spLocks noGrp="1"/>
          </p:cNvSpPr>
          <p:nvPr>
            <p:ph type="body" sz="quarter" idx="10"/>
          </p:nvPr>
        </p:nvSpPr>
        <p:spPr>
          <a:xfrm>
            <a:off x="938588" y="3903352"/>
            <a:ext cx="3113649" cy="1858148"/>
          </a:xfrm>
          <a:prstGeom prst="rect">
            <a:avLst/>
          </a:prstGeom>
        </p:spPr>
        <p:txBody>
          <a:bodyPr/>
          <a:lstStyle>
            <a:lvl1pPr>
              <a:defRPr sz="1800">
                <a:solidFill>
                  <a:srgbClr val="434343"/>
                </a:solidFill>
                <a:latin typeface="+mn-lt"/>
              </a:defRPr>
            </a:lvl1pPr>
            <a:lvl2pPr>
              <a:defRPr sz="1800">
                <a:solidFill>
                  <a:srgbClr val="777778"/>
                </a:solidFill>
              </a:defRPr>
            </a:lvl2pPr>
            <a:lvl3pPr>
              <a:defRPr sz="1800">
                <a:solidFill>
                  <a:srgbClr val="777778"/>
                </a:solidFill>
              </a:defRPr>
            </a:lvl3pPr>
            <a:lvl4pPr>
              <a:defRPr sz="1800">
                <a:solidFill>
                  <a:srgbClr val="777778"/>
                </a:solidFill>
              </a:defRPr>
            </a:lvl4pPr>
            <a:lvl5pPr>
              <a:defRPr sz="1800">
                <a:solidFill>
                  <a:srgbClr val="777778"/>
                </a:solidFill>
              </a:defRPr>
            </a:lvl5pPr>
          </a:lstStyle>
          <a:p>
            <a:pPr lvl="0"/>
            <a:r>
              <a:rPr lang="en-US" dirty="0"/>
              <a:t>Click to edit Master text styles</a:t>
            </a:r>
          </a:p>
        </p:txBody>
      </p:sp>
      <p:sp>
        <p:nvSpPr>
          <p:cNvPr id="20" name="Picture Placeholder 2">
            <a:extLst>
              <a:ext uri="{FF2B5EF4-FFF2-40B4-BE49-F238E27FC236}">
                <a16:creationId xmlns:a16="http://schemas.microsoft.com/office/drawing/2014/main" id="{795FA7AB-ABBF-AE48-A41F-08A6EB051EFE}"/>
              </a:ext>
            </a:extLst>
          </p:cNvPr>
          <p:cNvSpPr>
            <a:spLocks noGrp="1"/>
          </p:cNvSpPr>
          <p:nvPr>
            <p:ph type="pic" sz="quarter" idx="11"/>
          </p:nvPr>
        </p:nvSpPr>
        <p:spPr>
          <a:xfrm>
            <a:off x="938587" y="1444306"/>
            <a:ext cx="3113649" cy="2184418"/>
          </a:xfrm>
          <a:prstGeom prst="rect">
            <a:avLst/>
          </a:prstGeom>
        </p:spPr>
        <p:txBody>
          <a:bodyPr/>
          <a:lstStyle>
            <a:lvl1pPr>
              <a:defRPr>
                <a:latin typeface="F37 Ginger Pro" pitchFamily="2" charset="0"/>
              </a:defRPr>
            </a:lvl1pPr>
          </a:lstStyle>
          <a:p>
            <a:endParaRPr lang="en-US"/>
          </a:p>
        </p:txBody>
      </p:sp>
      <p:sp>
        <p:nvSpPr>
          <p:cNvPr id="14" name="Text Placeholder 13">
            <a:extLst>
              <a:ext uri="{FF2B5EF4-FFF2-40B4-BE49-F238E27FC236}">
                <a16:creationId xmlns:a16="http://schemas.microsoft.com/office/drawing/2014/main" id="{EC74C8BC-9ACA-A34C-B22C-EC286D0370D1}"/>
              </a:ext>
            </a:extLst>
          </p:cNvPr>
          <p:cNvSpPr>
            <a:spLocks noGrp="1"/>
          </p:cNvSpPr>
          <p:nvPr>
            <p:ph type="body" sz="quarter" idx="15"/>
          </p:nvPr>
        </p:nvSpPr>
        <p:spPr>
          <a:xfrm>
            <a:off x="4394058" y="3903352"/>
            <a:ext cx="3113649" cy="1858148"/>
          </a:xfrm>
          <a:prstGeom prst="rect">
            <a:avLst/>
          </a:prstGeom>
        </p:spPr>
        <p:txBody>
          <a:bodyPr/>
          <a:lstStyle>
            <a:lvl1pPr>
              <a:defRPr sz="1800">
                <a:solidFill>
                  <a:srgbClr val="434343"/>
                </a:solidFill>
                <a:latin typeface="+mn-lt"/>
              </a:defRPr>
            </a:lvl1pPr>
            <a:lvl2pPr>
              <a:defRPr sz="1800">
                <a:solidFill>
                  <a:srgbClr val="777778"/>
                </a:solidFill>
              </a:defRPr>
            </a:lvl2pPr>
            <a:lvl3pPr>
              <a:defRPr sz="1800">
                <a:solidFill>
                  <a:srgbClr val="777778"/>
                </a:solidFill>
              </a:defRPr>
            </a:lvl3pPr>
            <a:lvl4pPr>
              <a:defRPr sz="1800">
                <a:solidFill>
                  <a:srgbClr val="777778"/>
                </a:solidFill>
              </a:defRPr>
            </a:lvl4pPr>
            <a:lvl5pPr>
              <a:defRPr sz="1800">
                <a:solidFill>
                  <a:srgbClr val="777778"/>
                </a:solidFill>
              </a:defRPr>
            </a:lvl5pPr>
          </a:lstStyle>
          <a:p>
            <a:pPr lvl="0"/>
            <a:r>
              <a:rPr lang="en-US" dirty="0"/>
              <a:t>Click to edit Master text styles</a:t>
            </a:r>
          </a:p>
        </p:txBody>
      </p:sp>
      <p:sp>
        <p:nvSpPr>
          <p:cNvPr id="17" name="Picture Placeholder 2">
            <a:extLst>
              <a:ext uri="{FF2B5EF4-FFF2-40B4-BE49-F238E27FC236}">
                <a16:creationId xmlns:a16="http://schemas.microsoft.com/office/drawing/2014/main" id="{6B461FA5-7409-1547-BC9A-6AB435C651D6}"/>
              </a:ext>
            </a:extLst>
          </p:cNvPr>
          <p:cNvSpPr>
            <a:spLocks noGrp="1"/>
          </p:cNvSpPr>
          <p:nvPr>
            <p:ph type="pic" sz="quarter" idx="16"/>
          </p:nvPr>
        </p:nvSpPr>
        <p:spPr>
          <a:xfrm>
            <a:off x="4394057" y="1444306"/>
            <a:ext cx="3113649" cy="2184418"/>
          </a:xfrm>
          <a:prstGeom prst="rect">
            <a:avLst/>
          </a:prstGeom>
        </p:spPr>
        <p:txBody>
          <a:bodyPr/>
          <a:lstStyle>
            <a:lvl1pPr>
              <a:defRPr>
                <a:latin typeface="F37 Ginger Pro" pitchFamily="2" charset="0"/>
              </a:defRPr>
            </a:lvl1pPr>
          </a:lstStyle>
          <a:p>
            <a:endParaRPr lang="en-US"/>
          </a:p>
        </p:txBody>
      </p:sp>
      <p:sp>
        <p:nvSpPr>
          <p:cNvPr id="24" name="Text Placeholder 13">
            <a:extLst>
              <a:ext uri="{FF2B5EF4-FFF2-40B4-BE49-F238E27FC236}">
                <a16:creationId xmlns:a16="http://schemas.microsoft.com/office/drawing/2014/main" id="{6C2972C3-8993-0949-B8FC-A8CFBCEF2247}"/>
              </a:ext>
            </a:extLst>
          </p:cNvPr>
          <p:cNvSpPr>
            <a:spLocks noGrp="1"/>
          </p:cNvSpPr>
          <p:nvPr>
            <p:ph type="body" sz="quarter" idx="17"/>
          </p:nvPr>
        </p:nvSpPr>
        <p:spPr>
          <a:xfrm>
            <a:off x="7811026" y="3903352"/>
            <a:ext cx="3113649" cy="1858148"/>
          </a:xfrm>
          <a:prstGeom prst="rect">
            <a:avLst/>
          </a:prstGeom>
        </p:spPr>
        <p:txBody>
          <a:bodyPr/>
          <a:lstStyle>
            <a:lvl1pPr>
              <a:defRPr sz="1800">
                <a:solidFill>
                  <a:srgbClr val="434343"/>
                </a:solidFill>
                <a:latin typeface="+mn-lt"/>
              </a:defRPr>
            </a:lvl1pPr>
            <a:lvl2pPr>
              <a:defRPr sz="1800">
                <a:solidFill>
                  <a:srgbClr val="777778"/>
                </a:solidFill>
              </a:defRPr>
            </a:lvl2pPr>
            <a:lvl3pPr>
              <a:defRPr sz="1800">
                <a:solidFill>
                  <a:srgbClr val="777778"/>
                </a:solidFill>
              </a:defRPr>
            </a:lvl3pPr>
            <a:lvl4pPr>
              <a:defRPr sz="1800">
                <a:solidFill>
                  <a:srgbClr val="777778"/>
                </a:solidFill>
              </a:defRPr>
            </a:lvl4pPr>
            <a:lvl5pPr>
              <a:defRPr sz="1800">
                <a:solidFill>
                  <a:srgbClr val="777778"/>
                </a:solidFill>
              </a:defRPr>
            </a:lvl5pPr>
          </a:lstStyle>
          <a:p>
            <a:pPr lvl="0"/>
            <a:r>
              <a:rPr lang="en-US" dirty="0"/>
              <a:t>Click to edit Master text styles</a:t>
            </a:r>
          </a:p>
        </p:txBody>
      </p:sp>
      <p:sp>
        <p:nvSpPr>
          <p:cNvPr id="25" name="Picture Placeholder 2">
            <a:extLst>
              <a:ext uri="{FF2B5EF4-FFF2-40B4-BE49-F238E27FC236}">
                <a16:creationId xmlns:a16="http://schemas.microsoft.com/office/drawing/2014/main" id="{041769D0-3BC1-DB4D-8EC8-72CDF9929A7D}"/>
              </a:ext>
            </a:extLst>
          </p:cNvPr>
          <p:cNvSpPr>
            <a:spLocks noGrp="1"/>
          </p:cNvSpPr>
          <p:nvPr>
            <p:ph type="pic" sz="quarter" idx="18"/>
          </p:nvPr>
        </p:nvSpPr>
        <p:spPr>
          <a:xfrm>
            <a:off x="7811025" y="1444306"/>
            <a:ext cx="3113649" cy="2184418"/>
          </a:xfrm>
          <a:prstGeom prst="rect">
            <a:avLst/>
          </a:prstGeom>
        </p:spPr>
        <p:txBody>
          <a:bodyPr/>
          <a:lstStyle>
            <a:lvl1pPr>
              <a:defRPr>
                <a:latin typeface="F37 Ginger Pro" pitchFamily="2" charset="0"/>
              </a:defRPr>
            </a:lvl1pPr>
          </a:lstStyle>
          <a:p>
            <a:endParaRPr lang="en-US"/>
          </a:p>
        </p:txBody>
      </p:sp>
    </p:spTree>
    <p:extLst>
      <p:ext uri="{BB962C8B-B14F-4D97-AF65-F5344CB8AC3E}">
        <p14:creationId xmlns:p14="http://schemas.microsoft.com/office/powerpoint/2010/main" val="302386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85E18609-ED08-1F45-91B7-FC56400AB754}"/>
              </a:ext>
            </a:extLst>
          </p:cNvPr>
          <p:cNvSpPr>
            <a:spLocks noGrp="1"/>
          </p:cNvSpPr>
          <p:nvPr>
            <p:ph type="title"/>
          </p:nvPr>
        </p:nvSpPr>
        <p:spPr>
          <a:xfrm>
            <a:off x="388039" y="351924"/>
            <a:ext cx="11014589" cy="643059"/>
          </a:xfrm>
          <a:prstGeom prst="rect">
            <a:avLst/>
          </a:prstGeom>
        </p:spPr>
        <p:txBody>
          <a:bodyPr vert="horz" lIns="91440" tIns="45720" rIns="91440" bIns="45720" rtlCol="0" anchor="ctr">
            <a:noAutofit/>
          </a:bodyPr>
          <a:lstStyle>
            <a:lvl1pPr>
              <a:defRPr>
                <a:latin typeface="F37 Ginger Pro" pitchFamily="2" charset="0"/>
              </a:defRPr>
            </a:lvl1pPr>
          </a:lstStyle>
          <a:p>
            <a:r>
              <a:rPr lang="en-US" dirty="0"/>
              <a:t>Click to edit Master title style</a:t>
            </a:r>
          </a:p>
        </p:txBody>
      </p:sp>
      <p:sp>
        <p:nvSpPr>
          <p:cNvPr id="18" name="Picture Placeholder 17">
            <a:extLst>
              <a:ext uri="{FF2B5EF4-FFF2-40B4-BE49-F238E27FC236}">
                <a16:creationId xmlns:a16="http://schemas.microsoft.com/office/drawing/2014/main" id="{584BD111-78D2-C442-BA8F-B42FFCD4DACC}"/>
              </a:ext>
            </a:extLst>
          </p:cNvPr>
          <p:cNvSpPr>
            <a:spLocks noGrp="1"/>
          </p:cNvSpPr>
          <p:nvPr>
            <p:ph type="pic" sz="quarter" idx="10"/>
          </p:nvPr>
        </p:nvSpPr>
        <p:spPr>
          <a:xfrm>
            <a:off x="792964" y="1618284"/>
            <a:ext cx="1930400" cy="1930400"/>
          </a:xfrm>
          <a:prstGeom prst="rect">
            <a:avLst/>
          </a:prstGeom>
        </p:spPr>
        <p:txBody>
          <a:bodyPr/>
          <a:lstStyle>
            <a:lvl1pPr>
              <a:defRPr>
                <a:latin typeface="F37 Ginger Pro" pitchFamily="2" charset="0"/>
              </a:defRPr>
            </a:lvl1pPr>
          </a:lstStyle>
          <a:p>
            <a:endParaRPr lang="en-US" dirty="0"/>
          </a:p>
        </p:txBody>
      </p:sp>
      <p:sp>
        <p:nvSpPr>
          <p:cNvPr id="19" name="Picture Placeholder 17">
            <a:extLst>
              <a:ext uri="{FF2B5EF4-FFF2-40B4-BE49-F238E27FC236}">
                <a16:creationId xmlns:a16="http://schemas.microsoft.com/office/drawing/2014/main" id="{FC7EF518-38C0-404B-947E-8876E2B81060}"/>
              </a:ext>
            </a:extLst>
          </p:cNvPr>
          <p:cNvSpPr>
            <a:spLocks noGrp="1"/>
          </p:cNvSpPr>
          <p:nvPr>
            <p:ph type="pic" sz="quarter" idx="11"/>
          </p:nvPr>
        </p:nvSpPr>
        <p:spPr>
          <a:xfrm>
            <a:off x="3618031" y="1618284"/>
            <a:ext cx="1930400" cy="1930400"/>
          </a:xfrm>
          <a:prstGeom prst="rect">
            <a:avLst/>
          </a:prstGeom>
        </p:spPr>
        <p:txBody>
          <a:bodyPr/>
          <a:lstStyle>
            <a:lvl1pPr>
              <a:defRPr>
                <a:latin typeface="F37 Ginger Pro" pitchFamily="2" charset="0"/>
              </a:defRPr>
            </a:lvl1pPr>
          </a:lstStyle>
          <a:p>
            <a:endParaRPr lang="en-US"/>
          </a:p>
        </p:txBody>
      </p:sp>
      <p:sp>
        <p:nvSpPr>
          <p:cNvPr id="20" name="Picture Placeholder 17">
            <a:extLst>
              <a:ext uri="{FF2B5EF4-FFF2-40B4-BE49-F238E27FC236}">
                <a16:creationId xmlns:a16="http://schemas.microsoft.com/office/drawing/2014/main" id="{D89EB4D5-41E8-674A-9B90-F0489F8DD728}"/>
              </a:ext>
            </a:extLst>
          </p:cNvPr>
          <p:cNvSpPr>
            <a:spLocks noGrp="1"/>
          </p:cNvSpPr>
          <p:nvPr>
            <p:ph type="pic" sz="quarter" idx="12"/>
          </p:nvPr>
        </p:nvSpPr>
        <p:spPr>
          <a:xfrm>
            <a:off x="6443098" y="1618284"/>
            <a:ext cx="1930400" cy="1930400"/>
          </a:xfrm>
          <a:prstGeom prst="rect">
            <a:avLst/>
          </a:prstGeom>
        </p:spPr>
        <p:txBody>
          <a:bodyPr/>
          <a:lstStyle>
            <a:lvl1pPr>
              <a:defRPr>
                <a:latin typeface="F37 Ginger Pro" pitchFamily="2" charset="0"/>
              </a:defRPr>
            </a:lvl1pPr>
          </a:lstStyle>
          <a:p>
            <a:endParaRPr lang="en-US"/>
          </a:p>
        </p:txBody>
      </p:sp>
      <p:sp>
        <p:nvSpPr>
          <p:cNvPr id="21" name="Picture Placeholder 17">
            <a:extLst>
              <a:ext uri="{FF2B5EF4-FFF2-40B4-BE49-F238E27FC236}">
                <a16:creationId xmlns:a16="http://schemas.microsoft.com/office/drawing/2014/main" id="{787949F7-E741-704D-AB38-D3C4FA2CB269}"/>
              </a:ext>
            </a:extLst>
          </p:cNvPr>
          <p:cNvSpPr>
            <a:spLocks noGrp="1"/>
          </p:cNvSpPr>
          <p:nvPr>
            <p:ph type="pic" sz="quarter" idx="13"/>
          </p:nvPr>
        </p:nvSpPr>
        <p:spPr>
          <a:xfrm>
            <a:off x="9268165" y="1618284"/>
            <a:ext cx="1930400" cy="1930400"/>
          </a:xfrm>
          <a:prstGeom prst="rect">
            <a:avLst/>
          </a:prstGeom>
        </p:spPr>
        <p:txBody>
          <a:bodyPr/>
          <a:lstStyle>
            <a:lvl1pPr>
              <a:defRPr>
                <a:latin typeface="F37 Ginger Pro" pitchFamily="2" charset="0"/>
              </a:defRPr>
            </a:lvl1pPr>
          </a:lstStyle>
          <a:p>
            <a:endParaRPr lang="en-US"/>
          </a:p>
        </p:txBody>
      </p:sp>
      <p:sp>
        <p:nvSpPr>
          <p:cNvPr id="22" name="Text Placeholder 13">
            <a:extLst>
              <a:ext uri="{FF2B5EF4-FFF2-40B4-BE49-F238E27FC236}">
                <a16:creationId xmlns:a16="http://schemas.microsoft.com/office/drawing/2014/main" id="{93DC687B-D5F9-B748-81E3-A3B94FDB6542}"/>
              </a:ext>
            </a:extLst>
          </p:cNvPr>
          <p:cNvSpPr>
            <a:spLocks noGrp="1"/>
          </p:cNvSpPr>
          <p:nvPr>
            <p:ph type="body" sz="quarter" idx="14"/>
          </p:nvPr>
        </p:nvSpPr>
        <p:spPr>
          <a:xfrm>
            <a:off x="792964" y="3804708"/>
            <a:ext cx="2260729" cy="2054225"/>
          </a:xfrm>
          <a:prstGeom prst="rect">
            <a:avLst/>
          </a:prstGeom>
        </p:spPr>
        <p:txBody>
          <a:bodyPr/>
          <a:lstStyle>
            <a:lvl1pPr marL="0" algn="l">
              <a:lnSpc>
                <a:spcPct val="100000"/>
              </a:lnSpc>
              <a:buNone/>
              <a:defRPr sz="1800">
                <a:solidFill>
                  <a:srgbClr val="434343"/>
                </a:solidFill>
                <a:latin typeface="+mn-lt"/>
              </a:defRPr>
            </a:lvl1pPr>
            <a:lvl2pPr>
              <a:buNone/>
              <a:defRPr sz="2000">
                <a:solidFill>
                  <a:srgbClr val="777778"/>
                </a:solidFill>
              </a:defRPr>
            </a:lvl2pPr>
            <a:lvl3pPr>
              <a:buNone/>
              <a:defRPr>
                <a:solidFill>
                  <a:srgbClr val="777778"/>
                </a:solidFill>
              </a:defRPr>
            </a:lvl3pPr>
            <a:lvl4pPr>
              <a:buNone/>
              <a:defRPr>
                <a:solidFill>
                  <a:srgbClr val="777778"/>
                </a:solidFill>
              </a:defRPr>
            </a:lvl4pPr>
            <a:lvl5pPr>
              <a:buNone/>
              <a:defRPr>
                <a:solidFill>
                  <a:srgbClr val="777778"/>
                </a:solidFill>
              </a:defRPr>
            </a:lvl5pPr>
          </a:lstStyle>
          <a:p>
            <a:pPr lvl="0"/>
            <a:r>
              <a:rPr lang="en-US" dirty="0"/>
              <a:t>Click to edit Master text</a:t>
            </a:r>
          </a:p>
        </p:txBody>
      </p:sp>
      <p:sp>
        <p:nvSpPr>
          <p:cNvPr id="26" name="Text Placeholder 13">
            <a:extLst>
              <a:ext uri="{FF2B5EF4-FFF2-40B4-BE49-F238E27FC236}">
                <a16:creationId xmlns:a16="http://schemas.microsoft.com/office/drawing/2014/main" id="{0EBC2C7F-7A9B-7B44-B6D6-01F528C042CE}"/>
              </a:ext>
            </a:extLst>
          </p:cNvPr>
          <p:cNvSpPr>
            <a:spLocks noGrp="1"/>
          </p:cNvSpPr>
          <p:nvPr>
            <p:ph type="body" sz="quarter" idx="15"/>
          </p:nvPr>
        </p:nvSpPr>
        <p:spPr>
          <a:xfrm>
            <a:off x="3618031" y="3804708"/>
            <a:ext cx="2260729" cy="2054225"/>
          </a:xfrm>
          <a:prstGeom prst="rect">
            <a:avLst/>
          </a:prstGeom>
        </p:spPr>
        <p:txBody>
          <a:bodyPr/>
          <a:lstStyle>
            <a:lvl1pPr marL="0" algn="l">
              <a:lnSpc>
                <a:spcPct val="100000"/>
              </a:lnSpc>
              <a:buNone/>
              <a:defRPr sz="1800">
                <a:solidFill>
                  <a:srgbClr val="434343"/>
                </a:solidFill>
                <a:latin typeface="+mn-lt"/>
              </a:defRPr>
            </a:lvl1pPr>
            <a:lvl2pPr>
              <a:buNone/>
              <a:defRPr sz="2000">
                <a:solidFill>
                  <a:srgbClr val="777778"/>
                </a:solidFill>
              </a:defRPr>
            </a:lvl2pPr>
            <a:lvl3pPr>
              <a:buNone/>
              <a:defRPr>
                <a:solidFill>
                  <a:srgbClr val="777778"/>
                </a:solidFill>
              </a:defRPr>
            </a:lvl3pPr>
            <a:lvl4pPr>
              <a:buNone/>
              <a:defRPr>
                <a:solidFill>
                  <a:srgbClr val="777778"/>
                </a:solidFill>
              </a:defRPr>
            </a:lvl4pPr>
            <a:lvl5pPr>
              <a:buNone/>
              <a:defRPr>
                <a:solidFill>
                  <a:srgbClr val="777778"/>
                </a:solidFill>
              </a:defRPr>
            </a:lvl5pPr>
          </a:lstStyle>
          <a:p>
            <a:pPr lvl="0"/>
            <a:r>
              <a:rPr lang="en-US" dirty="0"/>
              <a:t>Click to edit Master text</a:t>
            </a:r>
          </a:p>
        </p:txBody>
      </p:sp>
      <p:sp>
        <p:nvSpPr>
          <p:cNvPr id="27" name="Text Placeholder 13">
            <a:extLst>
              <a:ext uri="{FF2B5EF4-FFF2-40B4-BE49-F238E27FC236}">
                <a16:creationId xmlns:a16="http://schemas.microsoft.com/office/drawing/2014/main" id="{B121EC6C-A414-A942-8097-717F51E9E4D8}"/>
              </a:ext>
            </a:extLst>
          </p:cNvPr>
          <p:cNvSpPr>
            <a:spLocks noGrp="1"/>
          </p:cNvSpPr>
          <p:nvPr>
            <p:ph type="body" sz="quarter" idx="16"/>
          </p:nvPr>
        </p:nvSpPr>
        <p:spPr>
          <a:xfrm>
            <a:off x="6435977" y="3804708"/>
            <a:ext cx="2260729" cy="2054225"/>
          </a:xfrm>
          <a:prstGeom prst="rect">
            <a:avLst/>
          </a:prstGeom>
        </p:spPr>
        <p:txBody>
          <a:bodyPr/>
          <a:lstStyle>
            <a:lvl1pPr marL="0" algn="l">
              <a:lnSpc>
                <a:spcPct val="100000"/>
              </a:lnSpc>
              <a:buNone/>
              <a:defRPr sz="1800">
                <a:solidFill>
                  <a:srgbClr val="434343"/>
                </a:solidFill>
                <a:latin typeface="+mn-lt"/>
              </a:defRPr>
            </a:lvl1pPr>
            <a:lvl2pPr>
              <a:buNone/>
              <a:defRPr sz="2000">
                <a:solidFill>
                  <a:srgbClr val="777778"/>
                </a:solidFill>
              </a:defRPr>
            </a:lvl2pPr>
            <a:lvl3pPr>
              <a:buNone/>
              <a:defRPr>
                <a:solidFill>
                  <a:srgbClr val="777778"/>
                </a:solidFill>
              </a:defRPr>
            </a:lvl3pPr>
            <a:lvl4pPr>
              <a:buNone/>
              <a:defRPr>
                <a:solidFill>
                  <a:srgbClr val="777778"/>
                </a:solidFill>
              </a:defRPr>
            </a:lvl4pPr>
            <a:lvl5pPr>
              <a:buNone/>
              <a:defRPr>
                <a:solidFill>
                  <a:srgbClr val="777778"/>
                </a:solidFill>
              </a:defRPr>
            </a:lvl5pPr>
          </a:lstStyle>
          <a:p>
            <a:pPr lvl="0"/>
            <a:r>
              <a:rPr lang="en-US" dirty="0"/>
              <a:t>Click to edit Master text</a:t>
            </a:r>
          </a:p>
        </p:txBody>
      </p:sp>
      <p:sp>
        <p:nvSpPr>
          <p:cNvPr id="28" name="Text Placeholder 13">
            <a:extLst>
              <a:ext uri="{FF2B5EF4-FFF2-40B4-BE49-F238E27FC236}">
                <a16:creationId xmlns:a16="http://schemas.microsoft.com/office/drawing/2014/main" id="{7966434B-C392-914A-868C-C7F7FC979F7C}"/>
              </a:ext>
            </a:extLst>
          </p:cNvPr>
          <p:cNvSpPr>
            <a:spLocks noGrp="1"/>
          </p:cNvSpPr>
          <p:nvPr>
            <p:ph type="body" sz="quarter" idx="17"/>
          </p:nvPr>
        </p:nvSpPr>
        <p:spPr>
          <a:xfrm>
            <a:off x="9253923" y="3804708"/>
            <a:ext cx="2260729" cy="2054225"/>
          </a:xfrm>
          <a:prstGeom prst="rect">
            <a:avLst/>
          </a:prstGeom>
        </p:spPr>
        <p:txBody>
          <a:bodyPr/>
          <a:lstStyle>
            <a:lvl1pPr marL="0" algn="l">
              <a:lnSpc>
                <a:spcPct val="100000"/>
              </a:lnSpc>
              <a:buNone/>
              <a:defRPr sz="1800">
                <a:solidFill>
                  <a:srgbClr val="434343"/>
                </a:solidFill>
                <a:latin typeface="+mn-lt"/>
              </a:defRPr>
            </a:lvl1pPr>
            <a:lvl2pPr>
              <a:buNone/>
              <a:defRPr sz="2000">
                <a:solidFill>
                  <a:srgbClr val="777778"/>
                </a:solidFill>
              </a:defRPr>
            </a:lvl2pPr>
            <a:lvl3pPr>
              <a:buNone/>
              <a:defRPr>
                <a:solidFill>
                  <a:srgbClr val="777778"/>
                </a:solidFill>
              </a:defRPr>
            </a:lvl3pPr>
            <a:lvl4pPr>
              <a:buNone/>
              <a:defRPr>
                <a:solidFill>
                  <a:srgbClr val="777778"/>
                </a:solidFill>
              </a:defRPr>
            </a:lvl4pPr>
            <a:lvl5pPr>
              <a:buNone/>
              <a:defRPr>
                <a:solidFill>
                  <a:srgbClr val="777778"/>
                </a:solidFill>
              </a:defRPr>
            </a:lvl5pPr>
          </a:lstStyle>
          <a:p>
            <a:pPr lvl="0"/>
            <a:r>
              <a:rPr lang="en-US" dirty="0"/>
              <a:t>Click to edit Master text</a:t>
            </a:r>
          </a:p>
        </p:txBody>
      </p:sp>
      <p:sp>
        <p:nvSpPr>
          <p:cNvPr id="15" name="Text Placeholder 9">
            <a:extLst>
              <a:ext uri="{FF2B5EF4-FFF2-40B4-BE49-F238E27FC236}">
                <a16:creationId xmlns:a16="http://schemas.microsoft.com/office/drawing/2014/main" id="{E04F82BC-49C6-394C-B782-F3805DE9A781}"/>
              </a:ext>
            </a:extLst>
          </p:cNvPr>
          <p:cNvSpPr>
            <a:spLocks noGrp="1"/>
          </p:cNvSpPr>
          <p:nvPr>
            <p:ph type="body" sz="quarter" idx="18" hasCustomPrompt="1"/>
          </p:nvPr>
        </p:nvSpPr>
        <p:spPr>
          <a:xfrm>
            <a:off x="3317381" y="6308525"/>
            <a:ext cx="5557236" cy="202315"/>
          </a:xfrm>
          <a:prstGeom prst="rect">
            <a:avLst/>
          </a:prstGeom>
        </p:spPr>
        <p:txBody>
          <a:bodyPr/>
          <a:lstStyle>
            <a:lvl1pPr algn="ctr">
              <a:buNone/>
              <a:defRPr sz="900" b="0" i="0">
                <a:solidFill>
                  <a:schemeClr val="bg1">
                    <a:lumMod val="65000"/>
                  </a:schemeClr>
                </a:solidFill>
                <a:latin typeface="+mn-lt"/>
              </a:defRPr>
            </a:lvl1pPr>
          </a:lstStyle>
          <a:p>
            <a:pPr lvl="0"/>
            <a:r>
              <a:rPr lang="en-US" dirty="0"/>
              <a:t>UNRESTRICTED</a:t>
            </a:r>
          </a:p>
        </p:txBody>
      </p:sp>
    </p:spTree>
    <p:extLst>
      <p:ext uri="{BB962C8B-B14F-4D97-AF65-F5344CB8AC3E}">
        <p14:creationId xmlns:p14="http://schemas.microsoft.com/office/powerpoint/2010/main" val="333348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5872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3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E93B76F-52E0-D145-BC33-A7E36D0A4C95}"/>
              </a:ext>
            </a:extLst>
          </p:cNvPr>
          <p:cNvSpPr txBox="1"/>
          <p:nvPr userDrawn="1"/>
        </p:nvSpPr>
        <p:spPr>
          <a:xfrm>
            <a:off x="11417317" y="6274969"/>
            <a:ext cx="367408" cy="276999"/>
          </a:xfrm>
          <a:prstGeom prst="rect">
            <a:avLst/>
          </a:prstGeom>
          <a:noFill/>
        </p:spPr>
        <p:txBody>
          <a:bodyPr wrap="none" rtlCol="0">
            <a:spAutoFit/>
          </a:bodyPr>
          <a:lstStyle/>
          <a:p>
            <a:fld id="{5D663D93-F62C-1044-9997-E69A8BFD6D25}" type="slidenum">
              <a:rPr lang="en-US" sz="1200" smtClean="0">
                <a:solidFill>
                  <a:srgbClr val="C0C2BF"/>
                </a:solidFill>
              </a:rPr>
              <a:pPr/>
              <a:t>‹#›</a:t>
            </a:fld>
            <a:endParaRPr lang="en-US" sz="1200" dirty="0">
              <a:solidFill>
                <a:srgbClr val="C0C2BF"/>
              </a:solidFill>
            </a:endParaRPr>
          </a:p>
        </p:txBody>
      </p:sp>
      <p:sp>
        <p:nvSpPr>
          <p:cNvPr id="17" name="Title Placeholder 1">
            <a:extLst>
              <a:ext uri="{FF2B5EF4-FFF2-40B4-BE49-F238E27FC236}">
                <a16:creationId xmlns:a16="http://schemas.microsoft.com/office/drawing/2014/main" id="{891B156B-AC2F-BD4E-93BC-535B61CCC736}"/>
              </a:ext>
            </a:extLst>
          </p:cNvPr>
          <p:cNvSpPr>
            <a:spLocks noGrp="1"/>
          </p:cNvSpPr>
          <p:nvPr>
            <p:ph type="title"/>
          </p:nvPr>
        </p:nvSpPr>
        <p:spPr>
          <a:xfrm>
            <a:off x="388039" y="351924"/>
            <a:ext cx="11014589" cy="643059"/>
          </a:xfrm>
          <a:prstGeom prst="rect">
            <a:avLst/>
          </a:prstGeom>
        </p:spPr>
        <p:txBody>
          <a:bodyPr vert="horz" lIns="91440" tIns="45720" rIns="91440" bIns="45720" rtlCol="0" anchor="ctr">
            <a:normAutofit/>
          </a:bodyPr>
          <a:lstStyle>
            <a:lvl1pPr>
              <a:defRPr>
                <a:latin typeface="F37 Ginger Pro" pitchFamily="2"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6224607A-169F-7340-ADE2-1C256F50763D}"/>
              </a:ext>
            </a:extLst>
          </p:cNvPr>
          <p:cNvSpPr>
            <a:spLocks noGrp="1"/>
          </p:cNvSpPr>
          <p:nvPr>
            <p:ph type="body" sz="quarter" idx="12" hasCustomPrompt="1"/>
          </p:nvPr>
        </p:nvSpPr>
        <p:spPr>
          <a:xfrm>
            <a:off x="522371" y="1654774"/>
            <a:ext cx="9980646" cy="272939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5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r>
              <a:rPr lang="en-CA" sz="1600" dirty="0"/>
              <a:t> </a:t>
            </a:r>
            <a:r>
              <a:rPr lang="en-CA" sz="1600" dirty="0" err="1"/>
              <a:t>adipiscing</a:t>
            </a:r>
            <a:r>
              <a:rPr lang="en-CA" sz="1600" dirty="0"/>
              <a:t> </a:t>
            </a:r>
            <a:r>
              <a:rPr lang="en-CA" sz="1600" dirty="0" err="1"/>
              <a:t>elit</a:t>
            </a:r>
            <a:r>
              <a:rPr lang="en-CA" sz="1600" dirty="0"/>
              <a:t>. Vestibulum </a:t>
            </a:r>
            <a:r>
              <a:rPr lang="en-CA" sz="1600" dirty="0" err="1"/>
              <a:t>eleifend</a:t>
            </a:r>
            <a:r>
              <a:rPr lang="en-CA" sz="1600" dirty="0"/>
              <a:t> </a:t>
            </a:r>
            <a:r>
              <a:rPr lang="en-CA" sz="1600" dirty="0" err="1"/>
              <a:t>nibh</a:t>
            </a:r>
            <a:r>
              <a:rPr lang="en-CA" sz="1600" dirty="0"/>
              <a:t> id </a:t>
            </a:r>
            <a:r>
              <a:rPr lang="en-CA" sz="1600" dirty="0" err="1"/>
              <a:t>mauris</a:t>
            </a:r>
            <a:r>
              <a:rPr lang="en-CA" sz="1600" dirty="0"/>
              <a:t> pharetra, id </a:t>
            </a:r>
            <a:r>
              <a:rPr lang="en-CA" sz="1600" dirty="0" err="1"/>
              <a:t>rutrum</a:t>
            </a:r>
            <a:r>
              <a:rPr lang="en-CA" sz="1600" dirty="0"/>
              <a:t> mi </a:t>
            </a:r>
            <a:r>
              <a:rPr lang="en-CA" sz="1600" dirty="0" err="1"/>
              <a:t>fringilla</a:t>
            </a:r>
            <a:r>
              <a:rPr lang="en-CA" sz="1600" dirty="0"/>
              <a:t>. Sed </a:t>
            </a:r>
            <a:r>
              <a:rPr lang="en-CA" sz="1600" dirty="0" err="1"/>
              <a:t>nec</a:t>
            </a:r>
            <a:r>
              <a:rPr lang="en-CA" sz="1600" dirty="0"/>
              <a:t> </a:t>
            </a:r>
            <a:r>
              <a:rPr lang="en-CA" sz="1600" dirty="0" err="1"/>
              <a:t>vulputate</a:t>
            </a:r>
            <a:r>
              <a:rPr lang="en-CA" sz="1600" dirty="0"/>
              <a:t> </a:t>
            </a:r>
            <a:r>
              <a:rPr lang="en-CA" sz="1600" dirty="0" err="1"/>
              <a:t>metus</a:t>
            </a:r>
            <a:r>
              <a:rPr lang="en-CA" sz="1600" dirty="0"/>
              <a:t>, </a:t>
            </a:r>
            <a:r>
              <a:rPr lang="en-CA" sz="1600" dirty="0" err="1"/>
              <a:t>nec</a:t>
            </a:r>
            <a:r>
              <a:rPr lang="en-CA" sz="1600" dirty="0"/>
              <a:t> </a:t>
            </a:r>
            <a:r>
              <a:rPr lang="en-CA" sz="1600" dirty="0" err="1"/>
              <a:t>ullamcorper</a:t>
            </a:r>
            <a:r>
              <a:rPr lang="en-CA" sz="1600" dirty="0"/>
              <a:t> </a:t>
            </a:r>
            <a:r>
              <a:rPr lang="en-CA" sz="1600" dirty="0" err="1"/>
              <a:t>neque</a:t>
            </a:r>
            <a:r>
              <a:rPr lang="en-CA" sz="1600" dirty="0"/>
              <a:t>. Sed vel ligula </a:t>
            </a:r>
            <a:r>
              <a:rPr lang="en-CA" sz="1600" dirty="0" err="1"/>
              <a:t>sapien</a:t>
            </a:r>
            <a:r>
              <a:rPr lang="en-CA" sz="1600" dirty="0"/>
              <a:t>. </a:t>
            </a:r>
            <a:r>
              <a:rPr lang="en-CA" sz="1600" dirty="0" err="1"/>
              <a:t>Pellentesque</a:t>
            </a:r>
            <a:r>
              <a:rPr lang="en-CA" sz="1600" dirty="0"/>
              <a:t> </a:t>
            </a:r>
            <a:r>
              <a:rPr lang="en-CA" sz="1600" dirty="0" err="1"/>
              <a:t>congue</a:t>
            </a:r>
            <a:r>
              <a:rPr lang="en-CA" sz="1600" dirty="0"/>
              <a:t> </a:t>
            </a:r>
            <a:r>
              <a:rPr lang="en-CA" sz="1600" dirty="0" err="1"/>
              <a:t>nec</a:t>
            </a:r>
            <a:r>
              <a:rPr lang="en-CA" sz="1600" dirty="0"/>
              <a:t> ante a </a:t>
            </a:r>
            <a:r>
              <a:rPr lang="en-CA" sz="1600" dirty="0" err="1"/>
              <a:t>fringilla</a:t>
            </a:r>
            <a:r>
              <a:rPr lang="en-CA" sz="1600" dirty="0"/>
              <a:t>. </a:t>
            </a:r>
            <a:r>
              <a:rPr lang="en-CA" sz="1600" dirty="0" err="1"/>
              <a:t>Pellentesque</a:t>
            </a:r>
            <a:r>
              <a:rPr lang="en-CA" sz="1600" dirty="0"/>
              <a:t> </a:t>
            </a:r>
            <a:r>
              <a:rPr lang="en-CA" sz="1600" dirty="0" err="1"/>
              <a:t>mollis</a:t>
            </a:r>
            <a:r>
              <a:rPr lang="en-CA" sz="1600" dirty="0"/>
              <a:t> </a:t>
            </a:r>
            <a:r>
              <a:rPr lang="en-CA" sz="1600" dirty="0" err="1"/>
              <a:t>elit</a:t>
            </a:r>
            <a:r>
              <a:rPr lang="en-CA" sz="1600" dirty="0"/>
              <a:t> </a:t>
            </a:r>
            <a:r>
              <a:rPr lang="en-CA" sz="1600" dirty="0" err="1"/>
              <a:t>tellus</a:t>
            </a:r>
            <a:r>
              <a:rPr lang="en-CA" sz="1600" dirty="0"/>
              <a:t>, non </a:t>
            </a:r>
            <a:r>
              <a:rPr lang="en-CA" sz="1600" dirty="0" err="1"/>
              <a:t>suscipit</a:t>
            </a:r>
            <a:r>
              <a:rPr lang="en-CA" sz="1600" dirty="0"/>
              <a:t> </a:t>
            </a:r>
            <a:r>
              <a:rPr lang="en-CA" sz="1600" dirty="0" err="1"/>
              <a:t>tellus</a:t>
            </a:r>
            <a:r>
              <a:rPr lang="en-CA" sz="1600" dirty="0"/>
              <a:t> </a:t>
            </a:r>
            <a:r>
              <a:rPr lang="en-CA" sz="1600" dirty="0" err="1"/>
              <a:t>hendrerit</a:t>
            </a:r>
            <a:r>
              <a:rPr lang="en-CA" sz="1600" dirty="0"/>
              <a:t> vel. </a:t>
            </a:r>
            <a:r>
              <a:rPr lang="en-CA" sz="1600" dirty="0" err="1"/>
              <a:t>Praesent</a:t>
            </a:r>
            <a:r>
              <a:rPr lang="en-CA" sz="1600" dirty="0"/>
              <a:t> auctor </a:t>
            </a:r>
            <a:r>
              <a:rPr lang="en-CA" sz="1600" dirty="0" err="1"/>
              <a:t>commodo</a:t>
            </a:r>
            <a:r>
              <a:rPr lang="en-CA" sz="1600" dirty="0"/>
              <a:t> nisi </a:t>
            </a:r>
            <a:r>
              <a:rPr lang="en-CA" sz="1600" dirty="0" err="1"/>
              <a:t>nec</a:t>
            </a:r>
            <a:r>
              <a:rPr lang="en-CA" sz="1600" dirty="0"/>
              <a:t> vestibulum. Donec </a:t>
            </a:r>
            <a:r>
              <a:rPr lang="en-CA" sz="1600" dirty="0" err="1"/>
              <a:t>eleifend</a:t>
            </a:r>
            <a:r>
              <a:rPr lang="en-CA" sz="1600" dirty="0"/>
              <a:t> </a:t>
            </a:r>
            <a:r>
              <a:rPr lang="en-CA" sz="1600" dirty="0" err="1"/>
              <a:t>faucibus</a:t>
            </a:r>
            <a:r>
              <a:rPr lang="en-CA" sz="1600" dirty="0"/>
              <a:t> </a:t>
            </a:r>
            <a:r>
              <a:rPr lang="en-CA" sz="1600" dirty="0" err="1"/>
              <a:t>neque</a:t>
            </a:r>
            <a:r>
              <a:rPr lang="en-CA" sz="1600" dirty="0"/>
              <a:t> non </a:t>
            </a:r>
            <a:r>
              <a:rPr lang="en-CA" sz="1600" dirty="0" err="1"/>
              <a:t>elementum</a:t>
            </a:r>
            <a:r>
              <a:rPr lang="en-CA" sz="1600" dirty="0"/>
              <a:t>.</a:t>
            </a:r>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Donec et </a:t>
            </a:r>
            <a:r>
              <a:rPr lang="en-CA" sz="1600" dirty="0" err="1"/>
              <a:t>consequat</a:t>
            </a:r>
            <a:r>
              <a:rPr lang="en-CA" sz="1600" dirty="0"/>
              <a:t> </a:t>
            </a:r>
            <a:r>
              <a:rPr lang="en-CA" sz="1600" dirty="0" err="1"/>
              <a:t>nulla</a:t>
            </a:r>
            <a:r>
              <a:rPr lang="en-CA" sz="1600" dirty="0"/>
              <a:t>. </a:t>
            </a:r>
            <a:r>
              <a:rPr lang="en-CA" sz="1600" dirty="0" err="1"/>
              <a:t>Nullam</a:t>
            </a:r>
            <a:r>
              <a:rPr lang="en-CA" sz="1600" dirty="0"/>
              <a:t> </a:t>
            </a:r>
            <a:r>
              <a:rPr lang="en-CA" sz="1600" dirty="0" err="1"/>
              <a:t>varius</a:t>
            </a:r>
            <a:r>
              <a:rPr lang="en-CA" sz="1600" dirty="0"/>
              <a:t> </a:t>
            </a:r>
            <a:r>
              <a:rPr lang="en-CA" sz="1600" dirty="0" err="1"/>
              <a:t>nisl</a:t>
            </a:r>
            <a:r>
              <a:rPr lang="en-CA" sz="1600" dirty="0"/>
              <a:t> </a:t>
            </a:r>
            <a:r>
              <a:rPr lang="en-CA" sz="1600" dirty="0" err="1"/>
              <a:t>massa</a:t>
            </a:r>
            <a:r>
              <a:rPr lang="en-CA" sz="1600" dirty="0"/>
              <a:t>. Sed </a:t>
            </a:r>
            <a:r>
              <a:rPr lang="en-CA" sz="1600" dirty="0" err="1"/>
              <a:t>venenatis</a:t>
            </a:r>
            <a:r>
              <a:rPr lang="en-CA" sz="1600" dirty="0"/>
              <a:t> ipsum </a:t>
            </a:r>
            <a:r>
              <a:rPr lang="en-CA" sz="1600" dirty="0" err="1"/>
              <a:t>nec</a:t>
            </a:r>
            <a:r>
              <a:rPr lang="en-CA" sz="1600" dirty="0"/>
              <a:t> </a:t>
            </a:r>
            <a:r>
              <a:rPr lang="en-CA" sz="1600" dirty="0" err="1"/>
              <a:t>sollicitudin</a:t>
            </a:r>
            <a:r>
              <a:rPr lang="en-CA" sz="1600" dirty="0"/>
              <a:t> gravida. Nam </a:t>
            </a:r>
            <a:r>
              <a:rPr lang="en-CA" sz="1600" dirty="0" err="1"/>
              <a:t>dignissim</a:t>
            </a:r>
            <a:r>
              <a:rPr lang="en-CA" sz="1600" dirty="0"/>
              <a:t> </a:t>
            </a:r>
            <a:r>
              <a:rPr lang="en-CA" sz="1600" dirty="0" err="1"/>
              <a:t>varius</a:t>
            </a:r>
            <a:r>
              <a:rPr lang="en-CA" sz="1600" dirty="0"/>
              <a:t> </a:t>
            </a:r>
            <a:r>
              <a:rPr lang="en-CA" sz="1600" dirty="0" err="1"/>
              <a:t>est</a:t>
            </a:r>
            <a:r>
              <a:rPr lang="en-CA" sz="1600" dirty="0"/>
              <a:t>, et vestibulum ex. Vestibulum non </a:t>
            </a:r>
            <a:r>
              <a:rPr lang="en-CA" sz="1600" dirty="0" err="1"/>
              <a:t>rutrum</a:t>
            </a:r>
            <a:r>
              <a:rPr lang="en-CA" sz="1600" dirty="0"/>
              <a:t> </a:t>
            </a:r>
            <a:r>
              <a:rPr lang="en-CA" sz="1600" dirty="0" err="1"/>
              <a:t>augue</a:t>
            </a:r>
            <a:r>
              <a:rPr lang="en-CA" sz="1600" dirty="0"/>
              <a:t>. </a:t>
            </a:r>
            <a:r>
              <a:rPr lang="en-CA" sz="1600" dirty="0" err="1"/>
              <a:t>Quisque</a:t>
            </a:r>
            <a:r>
              <a:rPr lang="en-CA" sz="1600" dirty="0"/>
              <a:t> ipsum </a:t>
            </a:r>
            <a:r>
              <a:rPr lang="en-CA" sz="1600" dirty="0" err="1"/>
              <a:t>tellus</a:t>
            </a:r>
            <a:r>
              <a:rPr lang="en-CA" sz="1600" dirty="0"/>
              <a:t>, </a:t>
            </a:r>
            <a:r>
              <a:rPr lang="en-CA" sz="1600" dirty="0" err="1"/>
              <a:t>imperdiet</a:t>
            </a:r>
            <a:r>
              <a:rPr lang="en-CA" sz="1600" dirty="0"/>
              <a:t> sed </a:t>
            </a:r>
            <a:r>
              <a:rPr lang="en-CA" sz="1600" dirty="0" err="1"/>
              <a:t>nunc</a:t>
            </a:r>
            <a:r>
              <a:rPr lang="en-CA" sz="1600" dirty="0"/>
              <a:t> sed, </a:t>
            </a:r>
            <a:r>
              <a:rPr lang="en-CA" sz="1600" dirty="0" err="1"/>
              <a:t>consectetur</a:t>
            </a:r>
            <a:r>
              <a:rPr lang="en-CA" sz="1600" dirty="0"/>
              <a:t> </a:t>
            </a:r>
            <a:r>
              <a:rPr lang="en-CA" sz="1600" dirty="0" err="1"/>
              <a:t>blandit</a:t>
            </a:r>
            <a:r>
              <a:rPr lang="en-CA" sz="1600" dirty="0"/>
              <a:t> libero. 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r>
              <a:rPr lang="en-CA" sz="1600" dirty="0" err="1"/>
              <a:t>Aliquam</a:t>
            </a:r>
            <a:r>
              <a:rPr lang="en-CA" sz="1600" dirty="0"/>
              <a:t> </a:t>
            </a:r>
            <a:r>
              <a:rPr lang="en-CA" sz="1600" dirty="0" err="1"/>
              <a:t>quis</a:t>
            </a:r>
            <a:r>
              <a:rPr lang="en-CA" sz="1600" dirty="0"/>
              <a:t> </a:t>
            </a:r>
            <a:r>
              <a:rPr lang="en-CA" sz="1600" dirty="0" err="1"/>
              <a:t>neque</a:t>
            </a:r>
            <a:r>
              <a:rPr lang="en-CA" sz="1600" dirty="0"/>
              <a:t> </a:t>
            </a:r>
            <a:r>
              <a:rPr lang="en-CA" sz="1600" dirty="0" err="1"/>
              <a:t>quis</a:t>
            </a:r>
            <a:r>
              <a:rPr lang="en-CA" sz="1600" dirty="0"/>
              <a:t> </a:t>
            </a:r>
            <a:r>
              <a:rPr lang="en-CA" sz="1600" dirty="0" err="1"/>
              <a:t>lectus</a:t>
            </a:r>
            <a:r>
              <a:rPr lang="en-CA" sz="1600" dirty="0"/>
              <a:t> pharetra semper semper sit </a:t>
            </a:r>
            <a:r>
              <a:rPr lang="en-CA" sz="1600" dirty="0" err="1"/>
              <a:t>amet</a:t>
            </a:r>
            <a:r>
              <a:rPr lang="en-CA" sz="1600" dirty="0"/>
              <a:t> </a:t>
            </a:r>
            <a:r>
              <a:rPr lang="en-CA" sz="1600" dirty="0" err="1"/>
              <a:t>velit</a:t>
            </a:r>
            <a:r>
              <a:rPr lang="en-CA" sz="1600" dirty="0"/>
              <a:t>. </a:t>
            </a:r>
          </a:p>
          <a:p>
            <a:endParaRPr lang="en-US" sz="1600" dirty="0"/>
          </a:p>
        </p:txBody>
      </p:sp>
      <p:sp>
        <p:nvSpPr>
          <p:cNvPr id="10" name="Text Placeholder 4">
            <a:extLst>
              <a:ext uri="{FF2B5EF4-FFF2-40B4-BE49-F238E27FC236}">
                <a16:creationId xmlns:a16="http://schemas.microsoft.com/office/drawing/2014/main" id="{6315FA2A-3F21-A942-9E1D-4211C67DD184}"/>
              </a:ext>
            </a:extLst>
          </p:cNvPr>
          <p:cNvSpPr>
            <a:spLocks noGrp="1"/>
          </p:cNvSpPr>
          <p:nvPr>
            <p:ph type="body" sz="quarter" idx="15" hasCustomPrompt="1"/>
          </p:nvPr>
        </p:nvSpPr>
        <p:spPr>
          <a:xfrm>
            <a:off x="522371" y="4484644"/>
            <a:ext cx="4745915" cy="111787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0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r>
              <a:rPr lang="en-CA" sz="1600" dirty="0"/>
              <a:t> </a:t>
            </a:r>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p>
          <a:p>
            <a:r>
              <a:rPr lang="en-CA" sz="1600" dirty="0"/>
              <a:t>Lorem ipsum dolor sit </a:t>
            </a:r>
            <a:r>
              <a:rPr lang="en-CA" sz="1600" dirty="0" err="1"/>
              <a:t>amet</a:t>
            </a:r>
            <a:r>
              <a:rPr lang="en-CA" sz="1600" dirty="0"/>
              <a:t>.</a:t>
            </a:r>
          </a:p>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sz="1600" dirty="0"/>
          </a:p>
        </p:txBody>
      </p:sp>
      <p:sp>
        <p:nvSpPr>
          <p:cNvPr id="11" name="Text Placeholder 4">
            <a:extLst>
              <a:ext uri="{FF2B5EF4-FFF2-40B4-BE49-F238E27FC236}">
                <a16:creationId xmlns:a16="http://schemas.microsoft.com/office/drawing/2014/main" id="{EE67EFB1-6F8E-9340-ABB1-FFBC2BABF414}"/>
              </a:ext>
            </a:extLst>
          </p:cNvPr>
          <p:cNvSpPr>
            <a:spLocks noGrp="1"/>
          </p:cNvSpPr>
          <p:nvPr>
            <p:ph type="body" sz="quarter" idx="16" hasCustomPrompt="1"/>
          </p:nvPr>
        </p:nvSpPr>
        <p:spPr>
          <a:xfrm>
            <a:off x="5555766" y="4484644"/>
            <a:ext cx="4745915" cy="1117870"/>
          </a:xfrm>
          <a:prstGeom prst="rect">
            <a:avLst/>
          </a:prstGeom>
        </p:spPr>
        <p:txBody>
          <a:bodyPr/>
          <a:lstStyle>
            <a:lvl1pPr marL="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000" b="0">
                <a:solidFill>
                  <a:srgbClr val="434343"/>
                </a:solidFill>
                <a:latin typeface="+mn-lt"/>
              </a:defRPr>
            </a:lvl1pPr>
            <a:lvl2pPr>
              <a:buNone/>
              <a:defRPr sz="1600"/>
            </a:lvl2pPr>
            <a:lvl3pPr>
              <a:buNone/>
              <a:defRPr sz="1600"/>
            </a:lvl3pPr>
            <a:lvl4pPr>
              <a:buNone/>
              <a:defRPr sz="1600"/>
            </a:lvl4pPr>
            <a:lvl5pPr>
              <a:buNone/>
              <a:defRPr sz="1600"/>
            </a:lvl5pPr>
          </a:lstStyle>
          <a:p>
            <a:r>
              <a:rPr lang="en-CA" sz="1600" dirty="0"/>
              <a:t>Lorem ipsum dolor sit </a:t>
            </a:r>
            <a:r>
              <a:rPr lang="en-CA" sz="1600" dirty="0" err="1"/>
              <a:t>amet</a:t>
            </a:r>
            <a:r>
              <a:rPr lang="en-CA" sz="1600" dirty="0"/>
              <a:t>, </a:t>
            </a:r>
            <a:r>
              <a:rPr lang="en-CA" sz="1600" dirty="0" err="1"/>
              <a:t>consectetur</a:t>
            </a:r>
            <a:endParaRPr lang="en-CA" sz="1600" dirty="0"/>
          </a:p>
          <a:p>
            <a:r>
              <a:rPr lang="en-CA" sz="1600" dirty="0"/>
              <a:t>Cras gravida </a:t>
            </a:r>
            <a:r>
              <a:rPr lang="en-CA" sz="1600" dirty="0" err="1"/>
              <a:t>erat</a:t>
            </a:r>
            <a:r>
              <a:rPr lang="en-CA" sz="1600" dirty="0"/>
              <a:t> </a:t>
            </a:r>
            <a:r>
              <a:rPr lang="en-CA" sz="1600" dirty="0" err="1"/>
              <a:t>eu</a:t>
            </a:r>
            <a:r>
              <a:rPr lang="en-CA" sz="1600" dirty="0"/>
              <a:t> </a:t>
            </a:r>
            <a:r>
              <a:rPr lang="en-CA" sz="1600" dirty="0" err="1"/>
              <a:t>ultrices</a:t>
            </a:r>
            <a:r>
              <a:rPr lang="en-CA" sz="1600" dirty="0"/>
              <a:t> </a:t>
            </a:r>
            <a:r>
              <a:rPr lang="en-CA" sz="1600" dirty="0" err="1"/>
              <a:t>iaculis</a:t>
            </a:r>
            <a:r>
              <a:rPr lang="en-CA" sz="1600" dirty="0"/>
              <a:t>. </a:t>
            </a:r>
          </a:p>
          <a:p>
            <a:r>
              <a:rPr lang="en-CA" sz="1600" dirty="0"/>
              <a:t>Lorem ipsum dolor sit </a:t>
            </a:r>
            <a:r>
              <a:rPr lang="en-CA" sz="1600" dirty="0" err="1"/>
              <a:t>amet</a:t>
            </a:r>
            <a:r>
              <a:rPr lang="en-CA" sz="1600" dirty="0"/>
              <a:t>.</a:t>
            </a:r>
          </a:p>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sz="1600" dirty="0"/>
          </a:p>
        </p:txBody>
      </p:sp>
      <p:sp>
        <p:nvSpPr>
          <p:cNvPr id="6" name="Text Placeholder 5">
            <a:extLst>
              <a:ext uri="{FF2B5EF4-FFF2-40B4-BE49-F238E27FC236}">
                <a16:creationId xmlns:a16="http://schemas.microsoft.com/office/drawing/2014/main" id="{03B88AF1-2DC7-1448-88A1-2886E2421D50}"/>
              </a:ext>
            </a:extLst>
          </p:cNvPr>
          <p:cNvSpPr>
            <a:spLocks noGrp="1"/>
          </p:cNvSpPr>
          <p:nvPr>
            <p:ph type="body" sz="quarter" idx="18"/>
          </p:nvPr>
        </p:nvSpPr>
        <p:spPr>
          <a:xfrm>
            <a:off x="387350" y="1097915"/>
            <a:ext cx="8848090" cy="530225"/>
          </a:xfrm>
        </p:spPr>
        <p:txBody>
          <a:bodyPr/>
          <a:lstStyle>
            <a:lvl1pPr>
              <a:buNone/>
              <a:defRPr sz="1900">
                <a:solidFill>
                  <a:srgbClr val="2F84E4"/>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05C8A767-E13C-CE4C-8EA8-43B74DE6E009}"/>
              </a:ext>
            </a:extLst>
          </p:cNvPr>
          <p:cNvSpPr>
            <a:spLocks noGrp="1"/>
          </p:cNvSpPr>
          <p:nvPr>
            <p:ph type="body" sz="quarter" idx="19" hasCustomPrompt="1"/>
          </p:nvPr>
        </p:nvSpPr>
        <p:spPr>
          <a:xfrm>
            <a:off x="522288" y="5770563"/>
            <a:ext cx="5208587" cy="273050"/>
          </a:xfrm>
        </p:spPr>
        <p:txBody>
          <a:bodyPr/>
          <a:lstStyle>
            <a:lvl1pPr>
              <a:buFontTx/>
              <a:buNone/>
              <a:defRPr sz="800">
                <a:latin typeface="+mn-lt"/>
              </a:defRPr>
            </a:lvl1pPr>
            <a:lvl2pPr>
              <a:buFontTx/>
              <a:buNone/>
              <a:defRPr sz="800"/>
            </a:lvl2pPr>
            <a:lvl3pPr>
              <a:buFontTx/>
              <a:buNone/>
              <a:defRPr sz="800"/>
            </a:lvl3pPr>
            <a:lvl4pPr>
              <a:buFontTx/>
              <a:buNone/>
              <a:defRPr sz="800"/>
            </a:lvl4pPr>
            <a:lvl5pPr>
              <a:buFontTx/>
              <a:buNone/>
              <a:defRPr sz="800"/>
            </a:lvl5pPr>
          </a:lstStyle>
          <a:p>
            <a:pPr lvl="0"/>
            <a:r>
              <a:rPr lang="en-US" dirty="0"/>
              <a:t>1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126645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Freeform 10"/>
          <p:cNvSpPr/>
          <p:nvPr userDrawn="1"/>
        </p:nvSpPr>
        <p:spPr>
          <a:xfrm>
            <a:off x="-2173045" y="0"/>
            <a:ext cx="14365045" cy="3184264"/>
          </a:xfrm>
          <a:custGeom>
            <a:avLst/>
            <a:gdLst>
              <a:gd name="connsiteX0" fmla="*/ 0 w 14365045"/>
              <a:gd name="connsiteY0" fmla="*/ 3086100 h 3184264"/>
              <a:gd name="connsiteX1" fmla="*/ 2173045 w 14365045"/>
              <a:gd name="connsiteY1" fmla="*/ 3086100 h 3184264"/>
              <a:gd name="connsiteX2" fmla="*/ 2173045 w 14365045"/>
              <a:gd name="connsiteY2" fmla="*/ 3184264 h 3184264"/>
              <a:gd name="connsiteX3" fmla="*/ 0 w 14365045"/>
              <a:gd name="connsiteY3" fmla="*/ 3184264 h 3184264"/>
              <a:gd name="connsiteX4" fmla="*/ 2173045 w 14365045"/>
              <a:gd name="connsiteY4" fmla="*/ 0 h 3184264"/>
              <a:gd name="connsiteX5" fmla="*/ 14365045 w 14365045"/>
              <a:gd name="connsiteY5" fmla="*/ 0 h 3184264"/>
              <a:gd name="connsiteX6" fmla="*/ 14365045 w 14365045"/>
              <a:gd name="connsiteY6" fmla="*/ 3086100 h 3184264"/>
              <a:gd name="connsiteX7" fmla="*/ 2173045 w 14365045"/>
              <a:gd name="connsiteY7" fmla="*/ 3086100 h 318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65045" h="3184264">
                <a:moveTo>
                  <a:pt x="0" y="3086100"/>
                </a:moveTo>
                <a:lnTo>
                  <a:pt x="2173045" y="3086100"/>
                </a:lnTo>
                <a:lnTo>
                  <a:pt x="2173045" y="3184264"/>
                </a:lnTo>
                <a:lnTo>
                  <a:pt x="0" y="3184264"/>
                </a:lnTo>
                <a:close/>
                <a:moveTo>
                  <a:pt x="2173045" y="0"/>
                </a:moveTo>
                <a:lnTo>
                  <a:pt x="14365045" y="0"/>
                </a:lnTo>
                <a:lnTo>
                  <a:pt x="14365045" y="3086100"/>
                </a:lnTo>
                <a:lnTo>
                  <a:pt x="2173045" y="3086100"/>
                </a:lnTo>
                <a:close/>
              </a:path>
            </a:pathLst>
          </a:custGeom>
          <a:blipFill dpi="0" rotWithShape="1">
            <a:blip r:embed="rId11" cstate="screen">
              <a:alphaModFix amt="56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Placeholder 6">
            <a:extLst>
              <a:ext uri="{FF2B5EF4-FFF2-40B4-BE49-F238E27FC236}">
                <a16:creationId xmlns:a16="http://schemas.microsoft.com/office/drawing/2014/main" id="{4446C1A7-7259-C94E-AAD6-8C8812FCF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8" name="Text Placeholder 7">
            <a:extLst>
              <a:ext uri="{FF2B5EF4-FFF2-40B4-BE49-F238E27FC236}">
                <a16:creationId xmlns:a16="http://schemas.microsoft.com/office/drawing/2014/main" id="{B44BD560-5584-5542-8F02-B2D7A0911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65113" y="6255151"/>
            <a:ext cx="2097088" cy="330635"/>
          </a:xfrm>
          <a:prstGeom prst="rect">
            <a:avLst/>
          </a:prstGeom>
        </p:spPr>
      </p:pic>
      <p:sp>
        <p:nvSpPr>
          <p:cNvPr id="10" name="TextBox 9">
            <a:extLst>
              <a:ext uri="{FF2B5EF4-FFF2-40B4-BE49-F238E27FC236}">
                <a16:creationId xmlns:a16="http://schemas.microsoft.com/office/drawing/2014/main" id="{2EC81913-4DD6-A64D-95A3-02BCEEB170A2}"/>
              </a:ext>
            </a:extLst>
          </p:cNvPr>
          <p:cNvSpPr txBox="1"/>
          <p:nvPr userDrawn="1"/>
        </p:nvSpPr>
        <p:spPr>
          <a:xfrm>
            <a:off x="11211829" y="6354954"/>
            <a:ext cx="327334" cy="230832"/>
          </a:xfrm>
          <a:prstGeom prst="rect">
            <a:avLst/>
          </a:prstGeom>
          <a:noFill/>
        </p:spPr>
        <p:txBody>
          <a:bodyPr wrap="none" rtlCol="0">
            <a:spAutoFit/>
          </a:bodyPr>
          <a:lstStyle/>
          <a:p>
            <a:fld id="{5D663D93-F62C-1044-9997-E69A8BFD6D25}" type="slidenum">
              <a:rPr lang="en-US" sz="9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sp>
        <p:nvSpPr>
          <p:cNvPr id="2" name="MSIPCMContentMarking" descr="{&quot;HashCode&quot;:-843983985,&quot;Placement&quot;:&quot;Header&quot;,&quot;Top&quot;:0.0,&quot;Left&quot;:826.810364,&quot;SlideWidth&quot;:960,&quot;SlideHeight&quot;:540}"/>
          <p:cNvSpPr txBox="1"/>
          <p:nvPr userDrawn="1"/>
        </p:nvSpPr>
        <p:spPr>
          <a:xfrm>
            <a:off x="10500492" y="0"/>
            <a:ext cx="1691508" cy="262344"/>
          </a:xfrm>
          <a:prstGeom prst="rect">
            <a:avLst/>
          </a:prstGeom>
        </p:spPr>
        <p:txBody>
          <a:bodyPr vert="horz" wrap="square" lIns="0" tIns="0" rIns="0" bIns="0" rtlCol="0" anchor="ctr" anchorCtr="1">
            <a:spAutoFit/>
          </a:bodyPr>
          <a:lstStyle/>
          <a:p>
            <a:pPr marL="0" indent="0" algn="r">
              <a:lnSpc>
                <a:spcPct val="100000"/>
              </a:lnSpc>
              <a:spcBef>
                <a:spcPts val="0"/>
              </a:spcBef>
              <a:spcAft>
                <a:spcPts val="0"/>
              </a:spcAft>
              <a:buNone/>
            </a:pPr>
            <a:r>
              <a:rPr lang="en-CA" sz="1000">
                <a:solidFill>
                  <a:srgbClr val="000000"/>
                </a:solidFill>
                <a:latin typeface="Calibri" panose="020F0502020204030204" pitchFamily="34" charset="0"/>
              </a:rPr>
              <a:t>UNRESTRICTED / ILLIMITÉE</a:t>
            </a:r>
            <a:endParaRPr lang="en-CA"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45391500"/>
      </p:ext>
    </p:extLst>
  </p:cSld>
  <p:clrMap bg1="lt1" tx1="dk1" bg2="lt2" tx2="dk2" accent1="accent1" accent2="accent2" accent3="accent3" accent4="accent4" accent5="accent5" accent6="accent6" hlink="hlink" folHlink="folHlink"/>
  <p:sldLayoutIdLst>
    <p:sldLayoutId id="2147483678" r:id="rId1"/>
    <p:sldLayoutId id="2147483660" r:id="rId2"/>
    <p:sldLayoutId id="2147483677" r:id="rId3"/>
    <p:sldLayoutId id="2147483673" r:id="rId4"/>
    <p:sldLayoutId id="2147483675" r:id="rId5"/>
    <p:sldLayoutId id="2147483662" r:id="rId6"/>
    <p:sldLayoutId id="2147483679" r:id="rId7"/>
    <p:sldLayoutId id="2147483758" r:id="rId8"/>
    <p:sldLayoutId id="2147483760" r:id="rId9"/>
  </p:sldLayoutIdLst>
  <p:hf hdr="0" ftr="0" dt="0"/>
  <p:txStyles>
    <p:title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34343"/>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34343"/>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34343"/>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34343"/>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343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B56F12-0EAE-A742-AF37-260BAF0877EE}"/>
              </a:ext>
            </a:extLst>
          </p:cNvPr>
          <p:cNvSpPr txBox="1"/>
          <p:nvPr/>
        </p:nvSpPr>
        <p:spPr>
          <a:xfrm>
            <a:off x="225582" y="1828496"/>
            <a:ext cx="5134904" cy="579646"/>
          </a:xfrm>
          <a:prstGeom prst="rect">
            <a:avLst/>
          </a:prstGeom>
          <a:noFill/>
        </p:spPr>
        <p:txBody>
          <a:bodyPr wrap="square" rtlCol="0">
            <a:spAutoFit/>
          </a:bodyPr>
          <a:lstStyle/>
          <a:p>
            <a:pPr>
              <a:lnSpc>
                <a:spcPts val="3820"/>
              </a:lnSpc>
            </a:pPr>
            <a:r>
              <a:rPr lang="en-US" sz="3200" dirty="0">
                <a:solidFill>
                  <a:srgbClr val="3184E3"/>
                </a:solidFill>
                <a:latin typeface="F37 Ginger Pro" pitchFamily="2" charset="0"/>
                <a:ea typeface="+mj-ea"/>
                <a:cs typeface="+mj-cs"/>
              </a:rPr>
              <a:t>Port Hope Area Initiative</a:t>
            </a:r>
          </a:p>
        </p:txBody>
      </p:sp>
      <p:sp>
        <p:nvSpPr>
          <p:cNvPr id="3" name="TextBox 2">
            <a:extLst>
              <a:ext uri="{FF2B5EF4-FFF2-40B4-BE49-F238E27FC236}">
                <a16:creationId xmlns:a16="http://schemas.microsoft.com/office/drawing/2014/main" id="{2EC33FD0-5523-524A-941C-2A3F07ABED2A}"/>
              </a:ext>
            </a:extLst>
          </p:cNvPr>
          <p:cNvSpPr txBox="1"/>
          <p:nvPr/>
        </p:nvSpPr>
        <p:spPr>
          <a:xfrm>
            <a:off x="228600" y="3921896"/>
            <a:ext cx="5131886" cy="1292662"/>
          </a:xfrm>
          <a:prstGeom prst="rect">
            <a:avLst/>
          </a:prstGeom>
          <a:noFill/>
        </p:spPr>
        <p:txBody>
          <a:bodyPr wrap="square" rtlCol="0">
            <a:spAutoFit/>
          </a:bodyPr>
          <a:lstStyle/>
          <a:p>
            <a:r>
              <a:rPr lang="en-CA" sz="2000" dirty="0">
                <a:solidFill>
                  <a:srgbClr val="434343"/>
                </a:solidFill>
                <a:latin typeface="F37 Ginger Pro" pitchFamily="2" charset="0"/>
                <a:ea typeface="Verdana" panose="020B0604030504040204" pitchFamily="34" charset="0"/>
                <a:cs typeface="Verdana" panose="020B0604030504040204" pitchFamily="34" charset="0"/>
              </a:rPr>
              <a:t>IAEA Conference</a:t>
            </a:r>
            <a:br>
              <a:rPr lang="en-CA" sz="2000" dirty="0">
                <a:solidFill>
                  <a:srgbClr val="434343"/>
                </a:solidFill>
                <a:latin typeface="F37 Ginger Pro" pitchFamily="2" charset="0"/>
                <a:ea typeface="Verdana" panose="020B0604030504040204" pitchFamily="34" charset="0"/>
                <a:cs typeface="Verdana" panose="020B0604030504040204" pitchFamily="34" charset="0"/>
              </a:rPr>
            </a:br>
            <a:r>
              <a:rPr lang="en-CA" dirty="0">
                <a:solidFill>
                  <a:srgbClr val="434343"/>
                </a:solidFill>
                <a:latin typeface="F37 Ginger Pro" pitchFamily="2" charset="0"/>
                <a:ea typeface="Verdana" panose="020B0604030504040204" pitchFamily="34" charset="0"/>
                <a:cs typeface="Verdana" panose="020B0604030504040204" pitchFamily="34" charset="0"/>
              </a:rPr>
              <a:t>Ensuring Safety and Enabling Sustainability</a:t>
            </a:r>
          </a:p>
          <a:p>
            <a:endParaRPr lang="en-CA" sz="2000" dirty="0">
              <a:ea typeface="Verdana" panose="020B0604030504040204" pitchFamily="34" charset="0"/>
              <a:cs typeface="Verdana" panose="020B0604030504040204" pitchFamily="34" charset="0"/>
            </a:endParaRPr>
          </a:p>
          <a:p>
            <a:r>
              <a:rPr lang="en-CA" sz="2000" dirty="0">
                <a:ea typeface="Verdana" panose="020B0604030504040204" pitchFamily="34" charset="0"/>
                <a:cs typeface="Verdana" panose="020B0604030504040204" pitchFamily="34" charset="0"/>
              </a:rPr>
              <a:t>November 2023</a:t>
            </a:r>
            <a:endParaRPr lang="en-US" sz="2000" dirty="0">
              <a:ea typeface="Verdana" panose="020B0604030504040204" pitchFamily="34" charset="0"/>
              <a:cs typeface="Verdana" panose="020B0604030504040204" pitchFamily="34" charset="0"/>
            </a:endParaRPr>
          </a:p>
        </p:txBody>
      </p:sp>
      <p:sp>
        <p:nvSpPr>
          <p:cNvPr id="10" name="Rectangle 9"/>
          <p:cNvSpPr/>
          <p:nvPr/>
        </p:nvSpPr>
        <p:spPr>
          <a:xfrm>
            <a:off x="228599" y="2392877"/>
            <a:ext cx="4051169" cy="830997"/>
          </a:xfrm>
          <a:prstGeom prst="rect">
            <a:avLst/>
          </a:prstGeom>
        </p:spPr>
        <p:txBody>
          <a:bodyPr wrap="square">
            <a:spAutoFit/>
          </a:bodyPr>
          <a:lstStyle/>
          <a:p>
            <a:r>
              <a:rPr lang="en-CA" sz="2400" b="1" dirty="0">
                <a:solidFill>
                  <a:schemeClr val="accent1"/>
                </a:solidFill>
                <a:latin typeface="F37 Ginger Pro" panose="020B0604020202020204" charset="0"/>
                <a:ea typeface="Verdana" panose="020B0604030504040204" pitchFamily="34" charset="0"/>
                <a:cs typeface="Verdana" panose="020B0604030504040204" pitchFamily="34" charset="0"/>
              </a:rPr>
              <a:t>Engaging for Success:</a:t>
            </a:r>
          </a:p>
          <a:p>
            <a:r>
              <a:rPr lang="en-CA" sz="2400" b="1" dirty="0">
                <a:solidFill>
                  <a:schemeClr val="accent1"/>
                </a:solidFill>
                <a:latin typeface="F37 Ginger Pro" panose="020B0604020202020204" charset="0"/>
                <a:ea typeface="Verdana" panose="020B0604030504040204" pitchFamily="34" charset="0"/>
              </a:rPr>
              <a:t>Indigenous Relations</a:t>
            </a:r>
            <a:endParaRPr lang="en-CA" sz="2400" b="1" dirty="0">
              <a:solidFill>
                <a:schemeClr val="accent1"/>
              </a:solidFill>
              <a:latin typeface="F37 Ginger Pro" panose="020B0604020202020204" charset="0"/>
            </a:endParaRP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IiAz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SlHWkp1eseUKKWmilFKwDhS0gpRRYYope1NpaAFpe1JRQAtApKWgLi0tNFKKQxaKKKLALRSUHpSAXtQKSlpgLRSUUgFooooAXNGaSkoAdmjNN70tAC0UUmaAuLQaTNGaBC0UmaM0ALRRkUmaBjscdKSjPHrSqy9xmgBCKKe7qfurimZoBhS0maAaBXDFLijNGaAuAFG2gMRRuoC4YoxRk0UBcMUuOKQUUBcDS4o/Cj8qAuOEbEZxx60hXBoYk8Z4pB1pajbQu32oKkdRijcc9aVmyKeoaDcUYoFO3ccCgSG0UoxS/LQA3FLilyKSmAYpMUtFAgxRilpM0BcMUYozS0AJijFL+VHFACYopc0mRTEFFLkUtADaWl4o4pAJjijFKMUtAxuKMUuRQeKAE20baXdSbhT1FcMUYpd1GRQFxNtG2lyKNwo1C43bRtp529jmjAx94UrjGbaNtPG3uaRtueDRcTQzFG3mlGKXIp2Fcbto206koAbtpNtP4pflx3JpgR7aTbUgwaVV3d6LhYh20hFT7FzgsBTXCr/FmhMGrEBWkK1KStIcUySLbRT+KKYFYUtLilxUliUopcUuKBiClxS4pcUAIKKUClxQAlGKdijFIBtLTsUYoAQUUuKAKQBx6UUuKMUDCg0YpcUANpaXFGKBCUUuKWgBtFOxRQOw2inYoouFhopTS0UgEopTScUwEpaOPUUAj1FAgpDTuKKAG0tL+NH5UDENFLRxSuAlHel4z1FHHrRcQgopTj1oyPWmAUlO49RSZXHUUAFFLkeoo+X1FACUEUZX1FLlf7woASloyvqKMr6igLhRRlfWjcv94UgCijcvqPzpcj1pgJRS5X1H50bl/vCgAoo3J/eFBZP7woDQKSl3L/eFAZf7woC6Cijcv94Ubl/vCjUWgUUbl/vCjcuPvD86NQ0Cijcv94Ubl/vCjUNAoNG9f7wpNy/3hT1DQKKNy+oo3L/eFABRRuX+8Pzo3L/eFAgpeaNy+opNy+ooAXtRzSZX1FGR6igBcmik3LnqKXI9RQAUlLkeopMj1pgFFGR60cUCEpaOPajI9aAEpaOPakyPUUwFpKMj1o49aBBzQSaOKKAEopaOKAEBNGTmiigBMmjJoopiDJxSbjiik/SgYFqQmlNJQAmTSEmlpO9MQZ9qKPyooAz/ALd9KUX30/KsVpWGOwpdzH+I1v7FGHtWbX276UC++lZAkCrzyab5gzil7Jdh+1l3Nr7f7Cj7d9KxN6k9TTg6juafsoi9rI2RfH1H5Uq33PVaxDIB0zSiYUeyXYPayNz7acdqQXp9f0rF84dM0faPRTR7Jdh+1fc2vtx/vUv2w9mBrCMw7q1Hmjg9KPYoXtWbhvDn7+KT7Y39+sUTL6nFPDKf4h9KXskh+0fc2Ptjf89KVbw9fMrHMi57UedxwRR7Ndg9o+5sG8b++PwpPtY/56H86x93ff8AlTTJ6txT9khe0Zs/bP8ApqR+NL9sOP8AWfrWH5yf3iaaZh25p+yQvas3Te/9NKPtmf8Aloaxot8n3R/48BSu8kRw2PfkGl7OI+eVrmz9rH/PQ/nSG8X++fzrGS4YdFFKZmPUCj2SD2jNf7YD/G30pDeD+81Y5m6YyfpSiX3NHs0HtGa4ulKk7yPrQbpcf6zNZTSnbnIP40iyr3kApciDnZqG6Xtk0fah71lmQKfvik3k9zj8afIhczNb7SMd6T7Vj1rLzuyFk5/GgSHAzKPzpciHzM1RdA/4E05rhVx84P0asfzlUfe5+tIZmJzzj6Ucgc7Nf7Tx3xnuaPtAzjp+NY/mv65H1pfN/wBsfTmnyIXMa/2r60C669ayPOGPvfpSfaML98ketLkHzM2VuFIzk9emKX7QvXJrF+1DP3sD605piw/1vXsWo5AUzZ87I3dqBOvYk+vNYhlcAfvCfxp6yyAZwce9HIh8zNhpsYznmgzVkG447/zoEpbG3kk4A6UuULs1vtA7tj6mg3KAZLj86z3tr09YCD2+Yf41FNFPBjzoimehAyP0oSi+o2proan2mP8A56D86abuMH7xrIaUqxU5/wC+akWVTHu8xc+h4p8qJ5maX26L+8fyo+3RD+9+VYxulHGf1H+NDXK5/wBYuMdafIhc5srfRE9TTxdxn+IVh+arJnzBmmiRieufwp+zQc7N/wC1R47H6Ufa1H8WKyE83aCw2r6scUqBmGVKN/wL/wCtUOKHzM1vtSH+Lj60puk/vY/GseYspxt5+oFNDSewz/tr/jRyofMzY+2RA8tx6igXsZ/i/OsyJWcHdcQx47Ow/pmnvEyFM3NuQxxuVwcfXpSaiNKT1Roi8jzwwpRcqTwRWVOXicqrwye6OCKZ5zLyUT1+8tNRTB3T1Noz4JyCPwpwlZvuq35Vhvct1DAj27VLb3u5wrXBiGOrAkfpQ46Amr2ZseZJj7h/KmC4Hpxms6e42qfKvkk9dqsKqi5lkOGZcdyXAz+tKMbjk0tjaNwh43L+dJ56j+L9axlmHmbWIx1zu4qdb0xsWTH4HNVy9iVLuaX2lP7wpRcp/erIk1BZDlvXsMUrX3GCqkfSjk8hc67mt9pTNKLhT0NZBvFIx5S59TSRXYDY8lSPUtijkDn1Nc3CLzn9aQXkecbvwzWU96hz+4x6ENmmrddx8v4UKAOfmbBuVz1xR9pXp1rJFwrHLSAn3p63S4/1igfQ0+QFM1PtSfSj7SmeOayjNCf+WnPfg0CZM8SD6Yo9mhc7NT7ZHnrz9KUXUf8AerLMqsfvr7YqMXEZ/jH4g0/ZoXtGbP2tCeDQLn0/nWQs0RPDZpRLHk/N+tHskHtTW+00G5X1ArJMqZ4P60eYvX39afsgdQ0zeoD0zQt4D0XNZhlHt+dIZkIwf0NHs0L2jNUXgOflNI14ue9ZYmCcg8/Wo2uCxz8tLkQ+dmwLwcdcGlN5g4NYpuMD7pppvUz/AA/iKORBzs2vt0f940ovUx941jfbAADuUZ70pu0b5SwP0p+zQudmyL6P1xSfbUxkMTWO06BSRk0w3kS8HcPwo9mg9ozbF6nrTvta4+9WELqLryKkW7G3cpY/hQ6aBVGbH2pScb6DdKP4qw5LyNfvb/xFBuo9oIJ5oVNB7Rm39rHrR9qH96sJ71QPlVjQt2x+ZY3Pphc0ezQc7N03Q/vUn2isT7YzSY2sG642mnG7YHBIU5/i4o9mhqTNn7R/tUhuf9qseWeZRlihHs4qE30W05c7v9kZpciByZufaPeisH7en+1RT5ELmfcrrOnTNPE2eBn8KgOoLgbYo1OeSFHNSLrM0b/K4xjpgVTk+iGow6sk80gfdJoDtjoR+FMfW7pgQGA+gqm9/O77mkJ/Ghc3VCko9GX946ck0b1xms77Q7NwSfpSmb1zVakl/wA1S2P60vnKPTFZRlOOn6U1p3I2jNOwjVMik9cCpPtQVRyPastHbGCecZ6Vaj2lRlox7mpbGizHcmaQRxqzsegHc1I4lBO+Fhj1FQxxxb1ImYMOQUUcVKsMW4s0lw575as3US2NFC63HK5I6KKaWb/Y/OhbeDZyJGbGMl+9RJbRqoeRhkdTzzS9ogcGWVZcjdIQO+FqCW4w4EaE898fzokMEkRj+UrjPH+NRCGGSIBowqg8HOGI9M+lCl3BxJzLH8/m/IT9z94P14pkRjVytxMGJHChtp+tVgsMJblD9Rn9TU0txbM++OMHgAhhnn61TkybMe6KuQMv/wACxj6802GFWmAlnWGM/eYMWx+FVzNEx2vGB64GKYZrTtCx/E002HKi0ysrERzZHb3pvmSYG5m6c4wDWdIynJAIOfWpoHtix81JiR6NVWdid2WUdR1kdmz90N2/KrjCNVG0TIcc5cH9KzY5IVbbNDMI92cpJzirtv8A2a3Jt58di3OazmzSEbjROpP3z7cU4Tf7QbNJdNZJgW9ujHuTnAqmZEyDsJP04pxlcHC3UvCTn72B7mk8zHQgfTnNUWnVR82FXNSwX21wY3Iwc/Lx/Km7gki3H57tiOORgT12Gi4ZrZjG8jK2Omz/AOvTm1e4kB2yPGCMH5jyPxqnJKT91fm9T0qFKXUqUYJe6ycTBhhWX8TTWuMMAzDNVfL3cu+D3AFLKvlPtVgxHUjpVXRnyss+cM/fGc0eblv9ZmqjysRhtvtmmrI2CNwphYuGQEZ9+xpnnru5GevBNVS207gxJHOM00SdeUB7EmhCsXmu14/doozTGuuNqrnBqqDu6tz6ZpZGhU/PMVI74paBZlsTNt5QD8OlKHOcjy8/SqZKAAtM5zTk8lv+WhH1NS35hYtebKXASSJPcrmpY5Nzr9qvZJEH3kQY/XNUHaGNf3ZLfQ0LKuz7v5mgpOzNuIaO2NxuFz6lhmm3r6eICLQneBj5ieKxmn/iPI9M0kXmGB7h1zGPkyvZqlU+tzT2l1ayJYnaScC4uHCd2znH4U+5f5h5c8sq4/iqknEu3EjHsMZxSu3szY64GcVu9zLWxoRTQkFTFzjv3/GlVo3OFUxD2IH6VkyzoCFVGzTN8jAkRKCP7x61PJ5i5mbnmWuNreUxA53Yp4hgYZVEAPpXPo1w3B8s4GaeLm4HG1fpik4dmNNdTfNpHHHuwc9NozmofJ+XJt5lUfxNwKy4r69XO3A3HkZPNE95cTbfMjzz3z/Wkoy7lNwtsasrx+YF8wYPBIcn9AaeYHH3bjOOgDMP6msRJsNvOU/WrS3CrJkFX56En+lDTXUlWZeKzSPsmklC5+XEgx+opTBCEVmmcA9y3X8qprdiPPlRRrn+JgSf51DNcO4XzpAQOx/pS1BqNi0z7ThM7fc9aktXC3CtMoeJeWGM1Qjugp/dlAGBDZJOc09rndGVSRI2PoMU2Csnc121TT1YxxwQke5xQ+o2oA3WakdwrYrAZI2x+8Ge5p6JGDlmV/xqeSBp7abNM3kk27yYXVcdFAbA981LbatACVurGKQD+6gU/pWeklqqFG2BjQ1woG1Su7gjjNJpPSwRnJO9y1PNbSTsySPCp6KIwcf+PUsMlnFN+88y5Xp9wIfrnmoWvLN4QjRsjAnJCA5qu0kS4MEjHHPKjimhvTVWZp3DabuCw/alT3IxVWYRhm8neV9cc1HazW8jt9tYFcDbtXkU2SSMSt5DBlU5XaSCKIuzsTL3lsSt5g2KzSDPTPH86tx2F87DbFGc88sp4rOe4Zows13Jj+43Iz+NReYUf5ZlKEe+apuXQSUFujSuoprZ1SbyssOMKMfnUQ3dRKvrndRaPpZRftS3bNnnZIAtXPtWjRsTFZyyA9NzdKh1GtLF+zjLXmSRVUzTOF81Sx7s3WpCvlOUe6SN+4wR/Sm311ZyqDBFPC3U/vCR+tZ7TLGf3iPMvowJqoy5iGoxfcvS3UkLAeYJFI4OAR+oqD7VISfkzuHHyVAtzblTiOaMZyiqMgH3zTROd5HO31K81asuhDdy35khKjywdwBADZ/PHSned5bbWAHBznJqA3EsajyZHGQd3b/9dQtPI33hxRe4aGgqxSx7xcWwPXaS2f5U1I5HHyw+YoP3gpA/Os9ZBz8p3Y7Cl89tpRlbnrjNGvcd12ND/SA+PKRfdpMY/WlCShdzSwgk8BWLH9BWWJlLYJfB9M81YBP8Mbn/AICaTuCt2L0cN04LOjog6t5WcfrULSybtivnng4warO1wsZKrIATk8HmmC428+YvXHPrQrhK3Y1vs7KnmSajbKPRTuNVnmXI8q6ZyeMGPAP61SZ0Y8KuaYZJGOWXFCT6sJSXRGjC94CdsbEfQVDczTQyhpFw2cn2qGCaRQBuK4PPNWk1CbABuAAP7yg/zovZ7ArPS4Q6ndbSEmcZ57mpZL55Ttmm3HHeMf1qCXzLglt8ByOCrBf5VAVmj42NJ78Gj3QbkupfWezwA80qj2AxVq2aymP+j3pzjJDwcce+awSYVI89SvPAY4q3pzws/lGV0hI4YYGDUzWm5UHrsjSuRNHgq0EgPTaCCKrbWfPmS4I7bSc+1QTRhICwuHJJ5AccVRSbL/6yTA96cNtwqaPVGmf3ds2HG8Hj0IpitNjeqKfdWzVNJxvJEj49CelWJr2FrYRmFI3z99epHpTvYz0HreuCUkQn8aVrpN+Gtyce54rOaa3bI3v16k9KQPGrBmkZx3GetVZAmzWOoRugDxHIGOGxRHf26cLEw9GJzVB7633p5dnGRj5sk81I2oQ8eXZwrzxzmoa8jRSfcsS3Mcn7wYD+uKga7JzkKx+gpr38jLtEVsh9lFUp/M80TF0VuOgxVR8zOT7Mtfa8PyB7DApZZ0dDhjkmsybzGfzGVm55PpUjSSIihB9cqM47Gr90jUt+Z/tj9KKoedL6n/vgUU7hYkNwvTj/AL6qMzxg/dB/GoeBHxJn/Z7Uke58/Ky4744/OkmjRxJVvGZjthzjoFFWI2umHFrIAe4U1XE8sS7VuGAJ6A8U5LiZwAWBA/2qTn2Q1FEhe6XAbKE9ORxTlLfxSc+gNUZ3kMuNwI9Fyc1LE7qv3Mmht2FYumViuMZ9yajMsg43oMD1zVaeSRlAYkegB/rTGcKPK5yaSBmi9xJtGyQY7n1pi3fynKbsdMjrVBCd+7aSM/dwajaTZK3zYH+9TQrmpHfspYjCHpwKllvpjGv7xVb2NY3nySL9/gUx5tuctluPlUZNHKrhc1xeTKP9aT7CnG7kZCplP0z1rKgj1KRd62cp44DECrlrZ6w//LrGD6buaUrLsNXfQuQTFl3dV9O9IXk3hSjHn0qA2+oQ5Es9rGe43EmqpurtCQ0gYKeqDj9az1b0L23NrzZFj2rb25P95oxVZpJEGNwJ+lZwvbpskSYGepFIbqYsS05A65pcsu45STL7S8F2OD71DJPtYcMR64qt5hkI8yYY7ZOTQFY/duF54JweKdu5D1JvtEnPykAepxSRyOG3YbA7huv1qJoWYD/SomOP9rP8qUWkqgjzldm6BQ39RT92wcjJTPKXJZgR2waPOmBOGznpVYx9R3HJFNbcq8N6H71LliFmW1uZAudzZxwM9DTY7i4ZtpYAdiTnmoEZmAVgwBBwd3BoMTbcgkZ6DfjH9KWnUVmWUu5o2yrbs9sCnnUrj+OZx7BRxVNGG3a7yK3Axwc0qeQEX96zScZAQ8n67qrQauX7ZbzUZG8gSybFyTzx+VL9k1jqun3JQnsh5qp5xiY+W80WR0Rzk9vyqNLu8h+S3v3VGOWCswYY6UKUuha5OtyxcyyQybZxLEf9sY/SmeZyuJASfSo2kluHMjSSSkdSVzj3zU0VlfMfOt9NupMjAZYmx+gp89lqLkbfuoAfnJbBAHXtSxPDGCTGW4xyTVs6NrUsSsmmXGOuMYP61DBofiSQtu0ySJQeN8qrn8zUqtG3xL7y/Y1L/C/uGiaFVZTEASMcnP5VDFcxQzApAsmABiQBh+VaVv4d14xsZ7JEcHhfPQkj8Dio10HW1kfOloq54/fIc/rU+3p66/iP2FVWfKyMakpB2WNpHx1ES5zUSTrM2TkLVuTw/rCAutnaDjvIM/jUEVhqEjFlW2dUGBl1XJPpUqpDp+YSp1L+8gmZZCCYiSo4OaYchSfLQntlql/s3VxkpHbc/wDTwh/rUq6Tqzpwttn/AK6j+ho9ol1BUpPoVWkLdI1Ve/GabuYryUHHOR0qWbTNUhkVCsBZsn744xUJsNYjOVhEhx/C6j+dUqmmjRPsp/ygWO3+8OgIGOcVJFO32OWES7ZSwKrjnioPsusg7pLST8HB/lRt1BWYvZTKmOWZabkxcsl0YhurhXAXHAxu9KRJriPDfuVXP94k1csNLkkAkmnu1dlyV2jAz6VNNoO/aY7h1IPeMH8+ar2kVozRYao1exV+eWLcGi+nPNQFHKkLjjrkk4rUTRLqOXzLcw/juzSDRNRwdi2wJ6/OwP8AKoVVLqN4ap2M+3EwywKtgZK4PFO87e4+Yxngfd4pbmK7tcw3TIkvBPORg9MetUZ7seYB5oyT8ynjn1ql77MHHl0ZozSNFL5bPuTs5GB+PXFM8zzCwaVSCf4W5NRAR7AyhyHPJHQ06NpQ52S/L9KlNDsK8kfG1iwUbdpbAp++HcCiEnHPzn/GmXFzIoWN5GQdQc5yP1qICMD5WBJOc1SloJrUsJcYONqg46E04L5g+Zo2UdAxz+VZ21/M5zg9wKeQQuTJxQ/JjVzQ8vftO7av90DkGleCcrnYCccDGB/OqEDOzfKXZcHFTz+aPmaXYDjqx/yKzbknuVyotfZJDGMnHy+uOfQ81XazuByCgHXPmdfyqJLJmc/6QnH/AE04/lTnjXyCfML4I+UZB/AU+eS6icfImHnqpjZBzjJ6kfjUbLMWIUmQA9Q2KbLbSJjbJGMjJ3OxqKOJXJD3EROM5Bampve4rXLb/avJbdcbtp4TcefpxUUQm6sCFIHBcZpsIjVMrMpyuT1P86kiZeFEYY/gaXtGFiwl1eIhRJmVDjgkYpJJZjxLJ8wBwQw/nUE8rQuT5GwtkEsuPyqt9qJyRGD6Y7U1d9B3dty35wJO5QQeNxYZokljBO2TOOgxz9Kz3fzGDSRp7Zp/kO/3Yd69ygzg+9XZdWQy0Jhjo3enrKR1XFUBHeq2VtmPqxIBFWIY7tAWaP5R1OegokkhIlkm3DnPHXmgz8Ahjn0BzSxWjah/q2RVRTIzHOSPw61VVY2tmbzTGQcsQePpikminFosGZZA3zuemRuwRUmVZQqyN781SSSy2fOtyH52upGMe4NT3Vxp3kCO1QeYTyzcfyOKfyEkiyLWR1dvnLH7hDgAD86BZXSkPtUqRkbpazTctn9zHhmA6ZIzT2lvETzDHMi9CduKPeGkuxrWkdxHJvUvuUAgAYyc+pxWlqkrXUihLr7OhXa+5DjPvXLxXjt1Lop6ncafFPtY4G9euScc1nNa36mkZqKsdF9nubcDyb6IsANo2kZ+mRzVX7TewSEybix4yORWQJ1YgGEZPfdkCkMk+4iO3bGcdTUxT6g59jZW+fBUxsxPTBNRFgAMWwyecOTj8qx0aVZF+0eYi5+96CpZhGzkrd3GFOFJh6j6Zq1FIi7aNn7QZf8AXWcbN3Kp1qCRV8wssDR/Ss1mkhBkguXuiRkoYwpUfmTUjXFysfLYOPuuCCKm0lsNu+5YcENkRvzwTnpUY83YVSEsPQnmozemGIGWN2ycg7s5psWrqjBlQA9jgcVS5+xL5RR9rj+Zo2Qfz9qVJLhrj92wOP4SOlF1rnnAKzcA5/Gmx6vsOY44z7kZq7T7E+7fckd7hWBeENjrle1SJcW0kY8yHYRxleKrtfTXEjOApGPTAqWSO6MYZo4F47yVL03HZdBXNuBlVkx6FwajjwsxLWolGPukkfjwaiMgR8SRj/gL5FCzRMzBZHA+tHNYEXftflhRHYxKf9ok1TleVxyFPt2qJpVUjq4PQ7qjdmVWIVgM8c0KwSbZeguZ0Qr5MTI3UMAcfSrFzewtGBb2pifaAfmyAe/WsaO5eEkMxYewpY57dyd8koHsavl6gpaWNEXDhVDhXHuKSS6iMbL9nRfTjoarAWRUMJLg+wao5mtgo8uaQezDNJWZLsWHkhZBtjCn1HHNRCSTnMnNLpVpJqN4lpDNGjsDje4UH8TTtT027sXkimKmRCMrG4f+VVdXtcrldr2AzSkcEY6VG8krKAGIP0pojkhhWWQM6Ht/EDSJPG/yooz05GDSbtsJkfmTf7f5UVNuX+5/49RRz+RNiJlhUFotxA/2qj81pBJt3qB1wOBXWxeBFXG/Uh/3z3qa38EWseTLqpOTk8Acelc/1yiup3fUaz6HGwWs0ih180Z5OVoaGZZMNuQZOBiu+j8MabCpX+1nwf8AaXiqmp6PotpayTfbprmVFJWMOMk0vr0G7L8hvATS1OMSPyzvMrM2c4xjFWo7llyGiQqeuak8y0nXda6Xcv6l7gYoimitmTz9IV93AH2nr+tbOq3ujJUrdRiqkhaWTOAeBn0qCJVe4aRWdBzksK0jqFnI2J9ECRj+5P8A/Xqve3mk/IlvZtbg/fMsxNSqjvsDpR7ladbRpQJr6dwRnYigY/GrFhaaLNI8X2V0iCbi7y5J7cCqsMemCQF9Sifd1EUeSPzrXt9N0eRfMjuNQfA+YpHkZ/KnKryrdhCg2+g0R6MhMSW5wDgZJOcVI9xZWy74LQM68fKnNRyWds//AB5tfyEHndb9D71TFreeeCtvdHvzHgVKmpdS3Bx2RffVbhY1mFoSm47ueQB7VLPrMhtRIquBkfIBg1lSQagH2x2l4Qe5UYpJLPUlA2W8wJ7FOKVoMlqoXHvLR8SyKNzeuc0yK+t1uFkjhYFRuUsmVP4HrVQ2V8AWkgckDOBEagaO9Z90sN2FUcARkU0o9yOWRPqOqST3HmGN9uADtAUAD2AqtFqG+ZWFu8pVgQjdDTJQZJBGLZieflzz+NRTQTRtg2Uy+taR5bE2le9ztLPVtHeaKI2iLI3DHyhhTiptTsLG8KyW9wbWToSiAgj6f1rhWktoSFmWaJiuSD1H1qWOW0x8k7lmHXOQPxrB00ndNnSq6a5ZK53NpHp2nW7LC6yz92lIBP8AhUZ1CwjvhcXMBWXAUMj5XHqRXDmEMCwl3HPG5jnNO3PDMrvNI4QHKlgQcil7GLfxFfWH0R3N14i0mCMtGkkx7fJwa5rUtUmvJN32eHYOQNuMD+tUtMaETYu3lljx90H/ADxU+LWSR3HlRqoIADk//qpxpwpkVKkqi1IH/eMuHIO3oKkjsLqQho4nYN/Eegp6zNFuaIRYAxkjt6V0FlrOkx2kKyQfvgvzBF4BpyrOK91XJp0Yz3djB/sfUGTdIzRJnGVXJNH2GGCby1e6kkyM8Z/Cugk1yxw223CBVLF36Dj+ftWZaeJZbJT9n0pWlfLGSSTGfw7duKUa1RrYqVClFr3hsaCEEmymJ6bihORU0ZuGdFh0+f5yAG8rA5OOTVjTfG1xcXSrNY7LdQQ7xtyT2644rRPi/SCSqtIZPLZsPwNw/hJrKU6iduU1VDDvXnJNBe9s5JZJ7OfcVUBNylc5OSD171sX+tNHItvbx77hxuVXfAwDz+lY/wDwkulMhMJd8jrt6VT0x/svmSvqdtPKzE75iNyjPQcVyVLX5pr8zrjOFOKjTdzrf7Tj3AGI8453CnTXlnJhZFDMvKhgDg1xOow2rRtLLqgOwhsRuGyaymksTKrNJdM68giQj86mFKEtVcU8a46cp6HFqFvIX2kFl6gODg1BcanarCd0hVicKFIJJrgraSyjYyJO9qQQXdpOcVfsrXRChWO8fDnPzue/cfXNa+wiu4o4pzWit6s0L7VJZtKndba8UcxgkZBP4c1zEcNvt+aS+XDZI2gAH8a6Ky/smyikWO83KMglnJP4fpVi2j0y7j3Rzo6nqrScr+B6VvCoqd7IylRdVrmkrmHptzbQgW8McjDcC0hwSDnrjpV8zWjt887gDOC2BnPsBWnfXVvbw/IYWc8DGD+NZTakhO3zIyfTipdRS1sY1IwpPlbuLBcWiXCYYurfIpxnmtYC380M8rFsY6kCooHtltklmkt4g/3S0igZ9s1cIijUmSSJcDOWIFS6iOyjTtEjC2jJ8ztt6nLmkkt7ea2ZYiTuxzktxmuf1TVlcTRRzxiNm2AjGMV1dnrHh2z0+LZf2qRD5O55+nWplKUVdIKdWFRtaKw8KqgbV6D0oIye/wCVaL3VknlbpYAJhmIlh8/0ouGdXSKOaGGRydqsoO7Aya5/avsddkZM8qwlNxI3sFX3NRJdbrqS3D/NHjOfftTdTs/7WgNvLr1qPLkG7ywBgg9OtMk8Npb7XsL1V1DBYPLIW3g9tpPTrzW0Zxtq9TCTm37q0Ir8W9zOLe5kUMMMPlB654/SqU9joXlPePGxXglwDk84rdsjdFmjlFu7wlRMSv3vcccZqa6W4KFkhs2t2BBBbORj6etX7Zx0TMnFTu2jkbi0YkS6XNFLGTyHkClc1UeC9V33QJIwBZhGwbA/Cug1C2kWFjb6TaMPlyFPXB/Ad607H/RbdooIoolkA3BFxnH/AOutFWSV7GSwqkzgr+NpsLIXhfcAo2UtvAsSEyMWAGP3fB+p5rt7nZjdMqbQDywFUruy0qVVkuY4EULwS4XI/rWn1nSxMsF5mHJo93sEkbIysPl3sFJ/Wqdzpt9HKrfZQVJ5ZJlOB+dbDL4YVBxDJglcbyxqnLceF43GbJZM9wTxVQqv+l/wTKWGivtL+vkUWgCsxkSVFA5yp5qWD7A77bsSuvABR9pFOmu9DAkMVpcY6AfaGUH8Kzo5reSJgBOxIyvzdBnp71XNzLqZNKL0dzdSPRWKKiXm3dhmaUcD14FL/ZelSXAjt7mbe4JGeQOO9YSyyMh+z2szj1Ucip107xBMo+z6dMqOeXdwMY+vNRZr7VvmWm5fZudHPs0+JY/NWQjBU5yR71BLrhWAt9nt9wK4ywww78etYx0fX45Vj+zt8wz8iuwA56kDHamtp+oKnmSafdhjnLG1YBR+IqFCD3dx/vI/CmjYi1KQEeXDbxpjlCMjOOTSNq6tGY2020ZgceYqEZ9+BxUOgaJJqRib+0F4J3BkKsCO2M8k+1b914NlnmdbG9+zKoAIkiZgx7kHd09qiU6MXZmsKNaUbo5iK7mEzCaWMIScA+nanoLiQO8Sw+XsJ3ZAOc8V1knhLT47PL6Xcz3CqMbJ8Bmx15bgZot/DNrJbrHJpVxAW4Yi5B289RzS+tU+gLAVDnbbT7mZVliW2n6hlDENntz2q5/Zl0pHmWaxDjnOcevSnXOg6naTEWc27ad2yRkDAdiSG9PahNUms7uJdUtk2FQG2SBjn14NDqt6pi+rQX8RNElvpvnNtWOFSTwHUAmn31ja6bFvvWVVbIQpGAM9ec1sW+p+H3GUvoAcZILYIqS4l0O4tC8tzaSwE87pARmsvrEr6mywVK2j19Tmd1vYxxXBura3WT7jDjP5UGy0q+kV7ia39d8LbSfqOla17pvhlYTDPDYhcZ27xkD1HNcpc3Oh2100dvo0ckS8MfNbdj14OMVvCpzfDe5jUoKlu1b5mnZeH7WS92Q+TcxeW2fPl2tn0GKzdT0VtPukjcw4kRnQRsGIA45A6U/RG0K9lW3utNuIpOfnglcL/Piujhh0e3tzHbx3IBzy6s5/M1bryg7O4o0YzjpY5W1stQZ1ht8CVxkKjYyPr+BqzJNqHlPa3TvIAQjIWyQQeeav3dvYxb7hpb2JF+Y7YiTjPQcURWMLQQXFvLdeUxBbKruZfXGOtDrc2pl7Gf2WZTAJGB9lGD1yfypLuIWzJ9otFCtgjgkmt1bCz2sGur7gFiWEfT8uKgsf7MvGaG31C7nkQcDCHHuOKlVkL6tIwv3T4aOxDjOM4IwfWpRHcSN5YhcPzn5SMVuy6fPHOgt0mlUj+N1XP1wvFFtaai9wEnsNkZBwyXCkj2OaPrEd/wBRrDTTtY55UuQCvyu3cZp6C+VdqW8pXt8tdLfWFskbF7W8BJC712tjPfioYbxUVo4ZWcJ8p3yAnjvgCmsQmtivq1naTsYUOnapcq8qWJ3YAffwTmpbiW8s5Ba3NvmTgKqgnjFbNrqJuoTKrxlFGSRJ90+nPSohfNIm5onVR0csCufTIqlVTdmh/VoW+IpjR5p1RzZlS3zHDY47cU7/AIR+7ijcwRoZS2VaVc7R6VLFrCK+QwDKOcvyPwqy+u7SV3qZecLuwSaHOothrD0esisNK1jemfsKjPP7qp9Wh+zQFWjyrDBMY6Usus3vkq0dsGkJGVLcAfWoG1jVDG4fTlJ42/NxU3m2r2KVPDpWTMu10y6uApt7OaVS20kyA496t3Gh6ks6r9naSNePv4B/OiS+mUmX7HNbTADmBuv4dDTbbW9dlm2IwIH/AD14P+FVKVV7WMuSjsxX8M3mVAt2K7s7lIOeKim0eW2HlyRyx7z1Kd/rWxHrGuLIqyWMfljO8q4554/rVi41G+ljYR2kAOcAyvnI9eKy9rVT9419hSa0ucjeafNbjlZAr8AhCRVKWzulTb8x47+1dV/aeqWULJ9jjaPt5YyAfpVafxJcGMslrEx4OAuSPUGto16nY550qa6s56ISR/eyGC8Hr+FJMkkqFltlPrsGKtXOpXerTBkAtztI2FCvf6VVK6hbqdyBk9I25roVR/M5pW2TG+XIqqUhkViRle31qwIbh5ljaMj0bt+NUGumz8srsRnCk4NOju3U7lF0jDkDaSDT5pNbCLLWN2khZcAg8YNSt/arKcysT71Rk1a94yrg9vlq7pmqG6nEEsJRsfexgGnKU0rtEk0M91FGBLuLZ6VHJM8z7ZGGe2etaXl8VHJCMnO05rBVE3cpSZSwv91fzoqx9mT+4n5UU+fzHzeRsXGp3SLy1qG9DLWDqmqatPKIoWZD3EQ3fqKZDDYxyGQW6M56s+Wz+dWZL6ba6wskeBhSF61zR5YvRHpzrRktZ2IIrPWryJt88sZzwWGOPzz+lXrTQ/LXN1MZhjne5wD+BFZhv9SMsRkaBY0ZWbIPzgdjz3rS8RTalrckNzptolvaiPayodsRYd8EmrlUltdIiEqT2TbJrbTbGFmCzIGYYXaTx+G41Qv7XS9JX7TfS3l0XO1Ejxx3rLt9N1yW6gbAiQP8wzluDW4mkar507M0bqxBj3PnB/Ok58r1kaJc692BjLqSS/8AHj4VGN3LXUrEY9cE0xYdWmO6aayt+MfuLVcgfXAq1qun6+pIgjBYHH7v7uKypINfjkCzReWP7xfk8elbxkvs2++/5nPUhVW6/A1bK1+zWMtqZ5ZVlfexbGc4xWnpV/PpkAhtJGRAc9c5rm7Cz1ySB5Fju3Rc5YKcE+g71NHpHiCRtzecM/3/AJAPf3qJtO/NJGahUWqubMc8qTXMySSK9wcyEMevqPSpY765jSNRK7BO5OS31qnD4Z1Zo8/2wobHePikm8NalFhpPEEcadyy4qG4P7SLVKutUaLareH7sm36AVDe311dRCP7RJBzktEcMaox6LdxGMv4htn3sVTI+8fQVBpvhtrtpZYdcWc5Ks3IwfTHpQuRa3Hau9Gyw0zXM/2dtQvJJBg7FlI/lVqwn1lWWBYJ4Iyx/eXAL/rzTIPDOo2sL51KBc4ywJHfPNMk0K+1JxEddhYxtkCNjlaTlF6XVi4Uqi1d7lr+y7K6lbfczGaRjvMiMoB9RjGPxNRTw6NbmYqGA4VWNxISX9MY9qb/AMIz4hEEka6pES2MFSQRj8Kji8L+JftNuz6qgSJ2bIJ3HPXPHP41On85bpv+QsWtssqrutXtmcj5pbk4Y9eFxn9a0ZbHw3LCB5ggZW+Ypc5yf+BZqeGDUIbeKGaOO5kA+aTIGaaILqW4RG0tBHu+dmAbI7YrBzk3v+JoqaXT8Crd6T4Xt1QXE+0OTsLy55x2xj9aoT2PhWKN3W+eQoOgXqe2MMBVrXtN1ie4WOy0y2Fp/HujTcT6imQ+GJbeVHmi+2LgcbAAvHp3q4yaWs2RKDbtGBUs7TTb4SyWemPCMDyZZZnwfXK561aXw8oh2/bWU9/3Yxn6Zq7GurR6wIJYYEsiu1XyAQe3HapXiubeeOKORZjLLmNyMlx1Khfb1odWfSQKiuq1MqfRZI5ILexjmAkBEs8nzRs2SRgAfLxx1NTp4U1TJjW5RlJJLM2B7cdf89q6q1julgEiWcjADDEjkY7Ghrt49Qj0+SIpcyDcqEHp/Ko+sSOhYKH2jjL3wnrjELC0TAdf32BVe88K6/8Aw24mPAyJ1HHryR9K62DxFazal/Z8UczT/MFHlNhivUA/hWdJ41sEA3212pZ9ihoiuT+P1rSOIqrRIiWHw61uck/hnxCrEPpkpHtICP0NJDomsQkFtIvQ687lQuCa7a18UadcWcl1IJYVjO0hoydx9sDmr02uWcEHmeY7jA4SNiefbFW8bU2aJ+p0XqpHnSafrUZRf7J1BF53EQNVa7gukIea3uo2P/PRGQc/XvXpdt4gs7p5Uhd90RVX3IVwW6DmuT8Q3F14gv1sXkgtYobghJSGJAAJ5A5PSrp4mUpaqxnVw0IRvGVzCE1xAi+dZXIjxwQp9qas8iosjJIS5ZsNGQePQ1c0+fU45Ws/7R3rO2Q7TkqMZ5x1z14qNYBqUqWs8rSG3Rwihl2qTnLEkjnPb6Vr7WN9TnVO+x1ekeH4buyRrnXLOAyruxHLlkPUgk/5Fa8fgOPaQ2uQlZOV3W6sTjvnI9a80VNDs5jHcXEreV1KbCCT6kNTrE2mo3EkVtfTg5+VWuFVVB7DP0rmnCd21Oy9DeNSnHRw19T0uPwHYpIqvrbbvQRqCfpkmpJPAOns3/IXkGQeNi1wsVlpk1xJarqt5IYzsU/bIxnqO5+lWtH0JdShkawTUrqON9p26kn8vrWTU1q6n4G8XTe1NfedpH8PNLUHfqF6eCPlKjGR9DTl+HuggALd3u5e/mJn/wBBrN0my8WR6gsEkcn9nJGyOJrzfKSeRyP9r9OKtN4Ws7qNb039zpskoGfKcYz35J5PTvWEqtRb1DoUIPamMvvB/hazmjt7vWr6KSbJVXmT8/ucVOvgvQZLdZo9av3iIyri4jIP47Kz9T8N6FE8g1DxNcRSryyMVyDnvknr/Wqa+FfC4sjeyeIrlrfd9/cgyQenqaam7fG/uM3FXfuL7yv4w8OWulLZtY30kiXDneZyGAA75Uf0p7+F7HBUapIFYA48tRx69apa7o/hmW2UWeuXN22fljRhkU7S9JtdSjWO6vLxZI1AGJF5APA45raNV8q978DBQi5tcq+8u/8ACIxoUa31qZWTO3dCpwfbDDFWdW0rXNRaBTqdtOyc7pF2dRg4wDTk8NoyPt1G/UNk/LtJq0Ld7KCKKO7mPl4RcxZbjpnmpdZ73v8AI1VG28dPUwZvAviDedkdkVJJLtM4H8v6VLb+B9dmBWe7tRzgEMz8fU8j8K6E6nLZ6jLcvryzqyiP7OkYKDn745/WrT+KGiiEkPl3cm8Kq42hj3BOabxVXyH9Xof0zmovDmqw/PJq+yaN8EAOQdvAB/WmNp/iAyEJqkATBABllzjP+7Wh4n8TSixRjYT2FzcSBUWMBw5wR+NQ6MviS3aSC823ULKGiEnyFD6H+L1qlUlbmlYn2dO9rMrrpHiPKFdQCbeTiRznH1Wp4tG1FSN+oO/HPB/oKg1Ea0Zmm+2Q2eFZY4hISpOOCc89fyrKfW9XjEjM0iRxIFJkXG4n+IfjT5nLZozlGknqma9xoerkEwztcN3X5l/LismbTNcy7SafMm0YyJQSf1NVV8TX8zQCaZoWUFisYOXA6HPvVh/Hl0jeQYzyQFJ7j29ad5x6XM74d90Vn0zUZAx+w3oJ9VB5x9ealTRtXSL93bMXAyA3Qmlk8WSsf3kcwQnIZeeKhbxIrSrg3DFueDS+sVP5TN+xWzYkdrqEYJmsyr4x80ZXJ9vamx28zrIxwm0FsAg9P8/WnHW3aUiOa6i/vZc8evenf29cM3lvcTshxjEmM8dKft59iPcRY0vVryxGbOeby9+//UdeMc9q1f8AhNNcjRirxsBjGYlB9x1/GsFtQi2KRb5BHzZf/Gqcs8Mkw3WxDkcsGPH09am6m/eiVGpOK91nTt4y8QNGJI7xid2AqxL39sHNU28WeIkie4m1meKQ8eS9ujE/hgYrMN6Vh2JalwBg7j8tMWQyRfNYsFIPIwRj0px5V9n8hurU/mZpWFxdas6LdeJYIJXY4ieE8YGcluhHGcV1EGheJZLeJofFKtEUG1ow2COoPB56158seVCSLLEiqc5OT+HFadhJLaWjW8N5cHcdwCyEZ7duKmrNLZ/gi6dVL41+LOql0PWIkljHiiJwE3OjAj8SMms6107WLpRJD4gfYRtjYyEB/TBGcY9Dg+1YcnmF98gmWTGW2v8AeB7H1FRQyzQI628s0Uf8SgnH+eKiMtNH+AOpFvRP72dBL4R1bd5hurtmbO545FOfzbNYWo6Ld2M7tLDqZiBwJWjKgnPbAPFTtqF8I1imuJmKqyx5cgqWGN3B5P8A9eqlm2q2kJX+1LokAY+c9e5+lawrNK7kiajpvZMj0+K1t5G3PPndyHxx6jpU0sNvMzxlz5bcsI8Zz9cH+VM1GfWLoxmbUVVgRk7ev09fxpdPeQRuLmK1uEC4BaPY2c5ySuO3FaOomuZsyjbYnsoNLBJni1O4KHGWulVcY7fKKvvqfhu2t3t/7ClII2mR5y7DPUjOee9ZcXkyWhjuvO81mOGhbjHYYPP60rgbS62sF4mCqid9pBPcYNSqkJP3pM0jPlWlvuNWw1uGxtWhsbORmDlo3luGGOn8KkKe/ar1j4quoZpWZZW3x7WDuSA2PvDsPbt7Vyul3UKShbmxSNFZiTHJuYegyT04p11fXFwxS38lYd2CxXkc4pzhF6Fe2kludknjS+WBF/cu/Qsy4/Om2vjO7nPlzR2688krx1+tYGh2sd06y3ryrGFKk20Jk+fsCO3vWsLTSY4QGW5u3bLYigZXAHQHPH41k6VNaWN4zrPXmNqHW4p9PeePTy8xztRYyVY+hYCsq/F8ZEmm8MFV6hkQnb+I6fpSTWzvDHa6YLy3TcZAH3FV55BGMZNWYre5YMjRy7lH3lBCsfao+DVFSc5q0iHS9djku5beQCAFf3PmHOcD25qtY+ILyN7nz4kvo45CHeBsBM9ADj+lU9XjtdN1G2uprF/OmOFZjwf/AK9SQ6WLqOe80K+h0+aRtspeXGO5wK0i4N6mXPV2vsWdK8UXAt7ua/hdwMC3MKfuyechmYjpjt71Y0O+Fws7zxgrJIGiOFwp5zjBz1q7pekXlxZJFeJaXjouGnt5sb+vVelZ11/ZFpe/YZ7/AOzMuchoyVU+menWnOzbUUHNVik+nmaE+ozKhNvE2/GB8wI/HNV01DVpbgReXFEnXexGPpjGaxbwNDbq0eoSgnJWUQgxsM+ufSqVlrUibopJxNgf60Dp/jU+zfLcl1qilqz0O3tdTkj3LLZS7vc4A9elK2l3zkF/srN3+X/61efR3+s3V6rafqCRiMEsHO0fh61uW+p+MjKjLPpsiqRuQyD5h/Os3SqdGjrp1oS3T+86X+zdUjkHlramP+IEYJrE1Gz8Ui7YQ2MJgzx+9HIqzps2uqL23u5kaCXmKTcC6Z6jjjFVDY+Jba0FrYaxvjIy0kv3gR0A56UQ5k9Wh1KcZLRMfBZ68y/vbNFP+zKKaLLWn3L9iGf+ui/41On/AAmJtRuubBp+AfkIH1+tVNMh8Z2t4z3EtrcxvKGcFzwvoPSrTeuqMnQjpoynqen+IpofLXT2AJIcNICCPwOarRr4hhMcUmk3mFYEeXlsY465/Q1rx3XjS3v5ZpIYbi2KkLEHHB7EUWWveIrWFVv9NaUDdltvJOcjpV88ktk/mT7GCe7RS1S31W4uUaGPU1TZhv3ezafoM0x/Cn+gJeLqN0bl25gELEj3Jxj9a1rnxtaRlQ9nPGFbLkj+HHv05qu3jeJSklvaymE9Tuyc0KdZLRClTwzfvTZz40/Xo1Zksrl+wBiOaesOvICZNImbA5ypGP8AGtuPx5t3tJYysN3y4GCB71Hc/EBo4nxYurkfKSCcGq5638hm6GE/nOZvrpJAB5MIb+IMPmU02JryRW8vdhByFPQfSr1x4ue9uzLcQxmIAjy2gB6+5qubrSZLmF5PNiY483YMce1bKUrWcTmlTp/ZkQPeX+0Hy2A/3amj1S4XG+13Z/2cEVRN1buk0kNxO7iQiMZAyvqfen2d5tfFxudCclQ2Dj0q2u6MlE2odSiaItLbSLjrwam+2WjL90/99VhRXa4CneFLEgMclV7Zq3braXOV89VYHA3DFS4JByyeiRofabX0P/fVFUv7Ktv+fiP/AL+0VHu9yvZVOxlG7kJCxxs+e5bFSQfb5d2yLYOcZG7d712tvrGivE80Ua4UlVBQAtj0pbjxTpNuoQFmfbnaqHg+ma5nWfSJ3rBU1q5HExQ3Symb7JPO/vGxX8q2NNl1ia6Ectu0SDsImA6euKj1fxdqH28TWIEdsIsFJFzls9ajs/EMS3Hm3st9I2A3zSALux2UUe0bWxdN04OykaMeobbpoWWfzVPKbOfrirxm1lroR2djCsX/AD2lfaOnXHWslfGGnqcx2h3dTyBQnjSNWeOSxkeXJCLux9KjW+x0qvDrM6GysNQ8s/b9Xldi2QIF2jHoSeTVmy0+2t38xYld+0ko3t+Zrjj40uMbRYwq467pOPoKqnx3eFHjW0Gd25WUbsD096OWXQPrNBdT00zTZGHH0xxT0knc+o+nFeb23jy8VlSTTkJyCTzjHp9aff8Aju5lsGSOz8qSTIVt2Rj2HrUckuxf1ulbc9CkuLZX/eTwhvTiq19a6bqkSwzW8M6A5HP+FeN3F3etGsvnTM7NyM9M0Ld6kku3fcGPGBtzyTWnseqZzvHR2cT12ddBtY4o7iS0AjH7tTgkADHA61Cl/wCHIFZo7U4xnMcJGfzxXl5uZYVDPdbGPGN2Tk9hVZryWMYeaUlAQGLY6+lT7OT3Zm8XbaKOq17VLyZnSGGfyDyCQqgCqNobyMCeOYQyY3Ak4xWKbq6YKyGUheAScj3qxDcq/E1jeSOQBkSBQSTz2yOBWqulY53UbdzrNL/tnUNQhshqrMJGCsyKWKg9/aqYutYsQJ4r6aRC5UiTgHnHc4rKhultboXIaUKjcBZcce/GTipryea8gJXZb2QICOGI2vnvle9Sl5F8+nW5qQX3imdGljnUQhS258L/AEq3pPiC+ELXF5dWzQqCpUQZZTj5cnI6/jWTZxiSxeCTUVhliiO0hA4mY9AxPT8M/wBauWml2P2EWs0scjj5nPlDczA8HPb8MDpxUTlFFxlPozRPiq7Fsbo2sDw7tgcMPkxjJYdhzjnHNdJFd2N7Ybo9Tgidh97zhkfQetcZHpWl2ybbi9CRP1UlfmAPHp/k1Uv5PDKPDsNvIx5UuSAOcc46Z9aydpaRNo1JR+LX5noWlaXpUam6hnhumYBzJJJvOD0PXitOOS3aNpVezaKPO5g33Mdee3Q/lXz7f6xjWBNpVuIrWJDC4ySkgzyCvX/9VZ1zq+ozOzLZRxRscsEAXjP5/hWv1Kct5B9ejHRRPoqz1rS7pHe1vrCRFfYx88AbuD369aztY8a+H9MeRbi4hllj4ZYgXIOMgZ9/avncXTfJGkLLIQAFzgc9AaVGu3WbzQUXud4OfatVl8U9ZEPMZ20R7WnxQ0FpYv8AiWyIhzucqAUPpjvmlufiP4VnnjeewuZXjOFZrfOCfTmvEJZWCJ/ro+NxVvTpz6etRJLM/IV2C/NuxjP9K1WBpmX16r5Hv9t8QvC8uFYNB8oPzxDAz2FWoPHPhWSYqL5N2OMxEbh7fnXgMa3LlVSMAhSW+bNOhmeGbzBMfMA2hkO38j61k8DT6MtZhUW6R7+vijwjDdIv2q3jndtuGiYEHrzkfjWR4n13w7LeiWGKyubgxlfMdPlJ7Akc8V45BM6XDzKs7zMpBGCxweppLq9FwyJL5zsgyCOn44pLBxT0bCWPlKNrI9k0eLwzLdrN/bMaGMKSEiVYVfsBkfzrr7b+x7o+XDqljJIjBn2xw5I9MYr5rjkQwPCm/BwG2k4/E/jS2OtNp7C2ikYxqSzq6Bt2eOT/AJ5ong3L4ZDp41R+wfUUdjp8ilVWyZsE5EMZ49cYqmPDul5eS8W2uCwzlreNAPfgD/Ir50GsahcSSStdSxs8Ih5+XKjnFWINd1R7EQtOJFRio253MMg4P5CsXg6i+0a/X4P7B7PJY+ErKa5vBqWnSmQnZGREyofQY5//AF1wF7qU9pI2pR2EkYwJQoASPPY7RyRVO3uJFiSMqETHJZM7cDr+XGas/ZV1CAZn3js2zcQB04J/rTpWh8WphUre0+FWMW58S6w11Ncpd3UUtyQziPIBPGBj2qst9qkkKRbyyA5CmQ4H4dK3JdJhUbftC5Cn5fLwOfbOPxpv2W0Vi32i3VucBck5zyOa6FWp9Ec3LJ7syHuZpH825dizndJITmrUEltt2LJNKyglYh0z+PSrj28K2J8vVLRbn5mMYUhAo7lvX2xWTbKl1LCsOpL5skgV5WUiMHGFRcZ5PqcDn8ad4yHyNFyCeVZl8u1WIJlizP155HH1rUE8cbRzRz/vPvAZ+Ye3FU7PwvqUdtf3cbQTCwVpCiSFjKucAAAHLZIyCRz9KwIbrVTfeTubcM7FICgn0Gf1NY1KXtH7jHZrdHatq+oo58u8kjPTccDP0FOXxFebWX7W0hxywIPr6VxFxHqyzSSSxySKD/DhlHAIJdTgE+h9KfptjqN5bmfnhGJjkU7kYc56Drngc1KwjS1YnOd7K50IFqzF1SXOPnO4nOfbNWFmizmGNoSAfm3HA99vTNcvLNqsFjDCoxKeJGHGT7dKgtX1j7U6SRyx5QlgW284zn+XNWqE3F+8Sm+x1l7fX+npDHdAS2mdyTrJnDfTsa2NP1JWaI6hJqqKAVEiJng/TtXC28ms31tG1vY3d0jfvQ8cZdWKnBxjrg8Zr1r4Vav4nlv3s9dtbzyWi3LLOhwjZ+7kj9KVWLpwuzqw8XKdtTB1fXoWeJbe0upRCf8AWyRud+Oh+ntVy78WwxaKk11pFw/mkxrIHIXIH93qK9ciljkXKbSO/FSEKVxtX8q4vrEdLx/E9FYWWvvnz7bar4YYu0thNDC6gMxncsj+oycYz2pNNk0ltVDP/pce3aoZPlByMH/Z/OvfHt4ic/MM/l+Vc9rvgnRtXuDcTtdLKV25SUgfl0rRYuPmYTwM9Gmn8jj7PTdLvIFdNFWVCSQVyQTkg/qDSXWi6W86D+ybuF9uP3acfnVfXdM1jwhKJILjFkTtWePjjsrA98108fi7QVs4G1G/htZ3jDMshwQfyrR1HvHUcYwd4zSTOVTwzYPK6yQakykdo+31/GoD4P0Xe+6z1UgkbSsbA4x/F+Oa9AtNU0+6t0ubO+glifOx1kHbrVuO8DAMsiSKehBpfWJxK+q0meZzeDNGFq0sjalEoG5twbIH0AqDQNH0y8mlbT77UpYYV2lmjDoc9xxnNeslYZcMrAH0rDv9BtftBuLOV7KfcGMluQoY/wC0vQ01i5NWbFLCRTTikcPaeHXuzPYRX2rwnzOJJbMjI74OO9Qat4P1ewaJrfVruSJ5NrAWzYQY6/0/Guh1C48U6LLC6+XqFmHd5pQ5DHPQMOdoHX5ePX339P1jS/EGmCN7gMwAaSHzCGUg5B65xkdap4ma1WxmsPTl7rVmeR/YryMeXJf3SyyNs+zy2zeYOeuKt3Wm3diYppZHdSmV2qRkEdx2r0e+8MeGb+8e8vLSZ7hyC0n2iUZIHXhqW48K+GZvnktpmP8Ae+0yHt/vewpyxUZL/gGbwD1PLrSW7mLyTyom44+8N2O2asKZsN+94P3SeD1xXfyeCfCcmT9nnIPUCdjn8zXM+MvDGm27xf2Vc+S2fmikYsfbaB070lVpy0WhjPBVILmb/EyUmulCsyElm4XPQetS3bXmFYNCOcBsk/yFZnk39uTC7CcEER7Bgrzz/OpGfZAPmkYjqqNjb+FZ1I2d0YW0LTGYK6ySKZBjBKdfcc+9VWguAC32gRkjJAQgH3pEv1lRYixjZuBwQSPX0FV9QmWVtq3LKyj5hjg/yqYOadiJJblwCRYgyzxBMfN5ZGQ1Iol8oMbxxztyFBGe3GPWsnzFWYQxsobG9Y+W4/D/ABpi3V5ul2NbqoGVDEnHHP0rZRkZ3RriN5EMZuEcHk/IBmiK1k2D/SFEYJOFH5H86wzqn3HmuQT0KghgPxxRFq0WFUSXBkIJwPvHHbitUqi2CLR01rfXFk4mhu5MFv4QVHUYz+NbkfirWowys67T0diCcd+a4rRtS+1hw0JW3U4XCYJJ+nUj1q9a3YkvJ45oZbZQMRtnhvXrUzi29tTeFRrZnR3vizUJ9ONpJdKJGPEyLjPtxVSPxDqlvJiPU7sqQGOFyv61RjiiWImH5z0JfI/Cqt4shmMezzMcYDcY980oq+lipTqWvzG5e+IL3Ubc2t5LFIhAwFjAYEd8/wCFZKXUe0pFy4OMbsge+KaUmQEZAHuRz+H+NRwNIwDSORuPKHGcfh0quVJbGcpTbvI2/DN3Jp98001/9kjZCsgjGT7YHfpU9rFoM0tw019O3mMXXjczHqCM9PofeufkfJyzDGeCBz+easQXNvgFotxxwMj681XP1KVQvaja/vwNPuJfsoi+dWIUluc89KsX+n6hfvGLS0t5o5ohKTbSpluoVjzxjpt61kyXDFdiSeWvJwvPWq/75XWa3u3gKgj7mCx6A8dquNXuHOnujoPBvhZDeXK30l4qiQ5trlPJcj/ZJ4wDkZzziq2v2Eei+JI5LiLVhYM6neiqNoHXB5B/Sol1zWYZY5LjUvtKqm0GUFsZ69frVuPxHqMcWA003mKGAkcNGw9cdPzodV8zb1RonT5bLQW58WXcX76zsTJalgEfO8/Q4A5q8fEuubhNFoEr2u8JkAls4z0HOPfGKNO8ZJAEhm0uKFQpP+jkKCfpyv5YqzB4/tUMzTW0ieWoKjePnJI46enNZN9ofidMaie9S3yEutc16TTHNrpE/nN9wBGyP0roLG+umS0SaxuRJLGTI3lnCMB0NUNG+IOgyR4uWe0BPBYFh9Miuo0rVdO1SLzNPuo7hR12HkfhXNUk4rWNjso2lqp3KNxPcRsqrYzzAjkrgY9uTUjQTOy4t3GRyeOPrzWlKgddrRsR70bGI6N+JFZe0Ojk8znNR0u/uFkRbO1kU4wZW6jvnis4+ErF4kWeCKC5IPzwg7VbHWu12yY+7+ZoEO77yj86pYiS2IlQhLdHnkXgC6FvGh1osdxMrCM/MPbng0278BXXlEW2sMGwABJHxj8K9FMK4+6f++qiaNuP3R+haq+tzvuZPBUX9k8ovNA1/TDhrVb6IDl4zyPfFUFu4GyksflSA4KuMEV7L9lQg5Q/99Vmaz4Y0vVI8XVqpftIGww/GtY43+Y5KuVxf8M8uDWgz8sfPoBTXjtyM7BnvxXRal8N51JksNRVjjCrMvQfUf4VjT+CfE8X7tTbzKvIKTYyfTnFbxxCe0jhlgKkd0U/J0+SItHgt7dDUcghtwsm7AU5HNOPh3xJaZZNMmZs8jhh9eDWXfSahbME1C3Nsc87oyM/nXQqrezMJUKkXqi5/a1v/dT8hRWR9pt/+fg/98iilzPzHys6DTfDN7Asa3j3jqRlym3KkkZABPPGanvfCetXF6sOi211dR4GCVGR9afqmtXllbK5ma2j6sSc7m74zUdx8UruMSPp9z5TjGRGMZx6etcqqzk72O9xpx0ZW17wv4k0hYZdVsDCzDCBnGSaxpUmWQpJJtY9MCrUniHxR4iujeSLcXTM4YN5ZOMdgKV9L8QXFwG/s24cdl24x9ablJPWyI5Yy+FMz2huJEKpKAepwvP50+x0fUTcB7qZTASpbbMFcLn3zW1HoPiVbdvJ0d5ST03qD+PNY2qyXmn3hhurW7WRfldRwoP171KryvZWZLgo6yRen0uzt7qTMrzQiMGOQTLud++R2FJoGnfaG2TyRwFQThJh83p1rNW4kYI/2W7WE8kiEkk1Xka/muh/Z2nXFwuDu3Lgj8KalUehKte6RqSW1xZm1D6lYPvlICNPkspPHuPrT76O7sLnE09pLJj5Fty0jAHpzWN/wj6X11Leakzo8eCYkOCQDgKCeM+1WbqO4s4YRDDMH373RnG6FeMHIrZLmtZq5TXkegeDfBGpeJFdrma300bVCtcfKXJ6AZ6n863NV+EptdMN1J4rtROApCBgQwzgEdD615u9neavp8V7/a1x9sjlBeR5TlhnsvbA/WpLlNMXUIkvNWN1cOhLq1wd6jqoA6d/UYxmk6Ulszem4Wtynbz/AAr1q6W1leaNkyTJOXjCqOwwTwfxqXUvhfdpE8+n3mmvsGWWW4UBB6k5x0ry/UfF2jWulNYac11cIWy0RncBj/u59R+NYeo6pC73DBLu1EkYxEkzDjb9ec5/ChUaknvb5BOdNdDtNat5tIiLTXFjMijOba4V8/lVPw9qdrfySNI8awZKHcx3BscdD36VR0TSv7WSx026uodO0ufc8F3cyJuZQOVGOSQxP8qunwpZaWkcsmoJp9vdyhHS4G6eNQSFkwOOcZwPUUpQhFNN6mfLJ7LQ0ruMW95JHNobPdQRbzGNzqmejOc9Mdhj3qTTNc1C6nWC40mC9juIkK+dGQq7TkbMEAKcduayNfuRBfQRabf38y8GRpm+eUdM4HY84BqpcTSwXUAvbiSGNCBHEzAgx5wRweOM96mLjs2S2k9C7qv2eO8dL6OG4mdlfyraYoIh6fzHrirS6FaXm6Uwm2WchhKtyScDqOeoPb6VyGp3Edxqj/Yomh8sMGErEls9Dj0HNQi6uJIomN5J5cAx0Kr/AMBPTFb3stGLnSex1+uaZpu+G2F89zDJPsk8ucNIR/LqOnvVaTR9F3sJrxorcOw2IcNjPBY889OBxVV4/wCx7edZH09pGh8wzq7Fxkg7Qp6Hvn2qDTYLyTWpoLK0uWmEQf7O8YYuCeqg85wQfcc0lUutGVeL05dRiQ6QsrlVvZAqhj5bY55xkn8OlW9FtfD+oyiZb+W3lhCSYKn5lzhgPQ//AF6x75dWgna2ns5IZIV8trdY9ohweCSO9aFrbXcItILW8F3cQ3C4VUAiZSeQ270J6/pTcrXvIiPxWZuP/YrXMixXCuGbMJER2sw5YMf4cZ61pRxaSdLW1Okwfb2lZDcPOdp4zkDo2B7V5zp630Ulwg05TdXlwflXOF5zwDwAc4/CtKZhHcP5F3O8kbbWaMAR4/HnP9aicFF6O6L5kt0dHd6Kq3NsttDbzz3DFRbSJt4wfmJz044GKbfr4QntTHDo8unsjPHKz3nmLuUDgYAPUgd+orC0fVtQstR+2w3NwksJZoNwBYMwIJy3TrwKpyWslxdC4kjkDKQzKNqrnPPHvxn6ULlWkmK8baIvPZ2F7axWds8kt5M4WMK+wBfckcEVfk8JR29qkkd1aFAuFb7UBhjwd2R196z7PVdLsNZt9Qm0km3tpSEtclUbK8qxzyM+lZr6jaTXLmZf3DTGUwqcKoJBCg9QBge/FX7z+F6C9w2m8FNZW0zyTSFZBgSLcqVbvgVF/YlvDaIvl/NncuLlSfbH1rLTVo1tfs6zJJEXLCKTLKMqR/h+Qq9FrFnDBJDa2dtDBKgV4kc4245w55HPP40P2ltWJKBO+iRwvFBGl0rOokCB1Ak3DJHPXFWYNBVrpbSOSC3m8kSlJ5EA+mfWs26OmTIghuJNqjCJNMWSM5x+WMfjWhDcW7x6ilxDp1w626LDdeXgqqgZYA8liOv0NS5O241CLZcGjJuTzNV02SRiuxUmVyM/Q8VBPo9z9sntzrVirjAUEgbc++etUIbG4mtbhtKjFvaXGJTcbV2IRn5FXO4Cm+GtJvLy4AgMcc9xL5aST3C8E8ZwTyM8euTUSsr2YOCukkdTpVnbQxumqa5ZKSOkbE4HTOfrVu+07RrWTy5dUs5jxzFMWX6HFYWh6hJpem6rof8AZvna9DcPGE8ofMuTyM++SfwrUtv+EUsPClppWqWEt5rSTn7bsl2eWTyMsCdw5HANROm1uaqmrJF9bLSJoI5otSsSGk8nb5uGDYzz3A9/eszUoINNUTXFkVAbawE+3J6j1zxzxVXxJDDKlpZ6Tb29i0SM0xSNhvU4IDHnnHT60zwxaR6xbTPcXimO2O3yGX5mAYBiuRk4UnAA4JqXT5bPoLl97lSHQmONzcW0MTsIz5rMqMM59KjsrpIZ57u3jgSQsd48tQh3DJG08DkKR3681p6Za+G7m01+G7triUQW5ntUV2R9+ejBc4xxnPWsSxvtKHgKW3Zle/inOQvyspY5G7tjtjPrVxV03EfI1szf0nWIYfAmrWckxXUL1j93BTaWDE7sdwPXrms3w/dOoWGDXBDIInwZYS+M9VBP8J9q5i+jeK38m5kmjlfqZI2Qc4wAvp/jWilhYaT4Xgvo5mWeQmJ18ts7XOBweg9+K0jTSTITlL5Grq9xpZ8ONM1ncw6jcSKrsr7wCvBbaDjnjFWdIDaVpjQw3yrucSGZJXSXpyOHwODjp60XfhyHT7jRntb+6ma/RLiS3ZAViH91AO5IPrTfGUSRWsdjJb3US7Q26RdhkZWPP0PFZ8ylonoXyNXltYxr2HR7i7S/8y9BhPygsXO7u2T1rS0+axtra4dpJ729uUAV5uMDptI5zkZrNsUj1jV4LW4uLfT7eQkgtu+Z17ZA6Gt3T9O05NdtfD/2+0W5uNwi1CMNlWLjaoTOOclfxzxVyvbVkQi73TGvqFvBo3mWl80BsHKKiblARipOBjJy2Ca6Pw/4uhEAvZ9Qv5ZCm5EL5VCBg8dcY5riNNs7Sb7TbSXUi3sRCgFSwuJOf3Y9CcHH0rHvb6K42x2CvHKN33VJ5J4UAflWbpqZXPOOtzttE1bULK31COy1HzJ5pPtaB3K52g4DH0zip9M8c+LF8S2F/eXwmtPJYyW0abY3JyMk+x/LaK43wza3esvcW0byDUFgaRwyY4XGSeQR1/TFbOp+H5rDwkusSSO8cswghMcoPle0noSSfzpSgoNqS3KjUqpXT0R2upfFDV45/sdnZRG6feQrNv6424xVnQ/iRdf2ObW6TztShQ+ZLMQicMBluB0z2HWvOVtvDFnFFf3WpX0rvEjy/ZzuMbj+AkjC5rHm1S2ub5Io/tBErgAltzAk5xx1xxWbw0XsivrNWMr8x7tq/inSbrTBHfR70nZYlUANvZicbfy3Z7CvI7nw+uoK8jX08VsDN5ksy7miCfdDKDk7vX2q+2n3dvJNF9qvPPnZYtOVoUaNjyPmIbjn26VR1HTr+38QHw9c3fk3Bt0E7RjGG67Sc9/erpU/Zu8WVWnKpbmRz4WGBFNr/pKADyycqSecjg1ds9TuLMQvbSyQiE4KmVsKOxHNQa3f3kDmx3Wf2gEnCR7GVuynA5P+NSRQavb3tvp+o2EEcnAQiXLSuVzgdiCD7V0qLkm5HGoSu7HSWnj/AFW3jZNsk3H3m6DjqDUjePtS1IrCeFR1kLxDKjGOCfwNVo9Pm/s+3lkWK0lkbBjlGAM9CcZ4PTpRPO1rItobi1LSBVXyxhAxPRjj5RXO4U/so35qqW51P/CZsbEN5CyXBHIEgCj61zlhqV5b67HdwwRxx7vn2NgoD/Sl1DTLiSKGZTp7SMMYSVCdxHHTp36ipYfCfiViPOa1XeoO2I7yOPunB6/SojCKHKVSbR3ouZpS8aXuWHcAEfpTHvL9LYwi7i354cw9efrXFaZ4f8WR6kv2rRr5LVJB8yzCJtp6kZB/Or2pX3iKK6VrLQ75bYKMJMokdzjJy2FA/LPBqPZNdjtjX928kblydYljKm8jQY48uPYen1rG/svVNg3TRSsfvNkg/X60+x8RXRlaK90m4TAzvjG4Z9MUlt4oEUJe/tZI5PNKqEHBXHXnvmjlfYiXsZ6tv8So+m6mHXyodwGd2T1Pas/UNH1+Qv8AZ9P2ZOSQRya3U8Z2ZvDEbVli5w7EZP8AhWHe/EGZnEFkkG/zuSoySmemD3qownfYxnHD23ZjX+i+LNrRrZziEdAuMf561Rl0HVnt/Lka5XePn2xMQPz6VuXniTWLuQwrcPABw275CDnoRT18QXd9Yx201xcyTRvtbyWyXHHXHXBrdSmlsjkcKLelznP7NdJmUzSZ4QIEwyn6nt7UlxoUEsIa4vyoZsIEySf196355NKaN/Nsp55ZSC7GVj07nHSq9rfW0UHlaRZRRqF+WRju5B6c0vbSvdGTpK+gyz0HS40ieSecPnbskwu7GeoI96tQ6RpoAYRwtz91QTg+uai1K41a7CoskUPB/g3cA4zmql5c+bbRQm8faPlcRJzvPFLmnLqUklujcW1so4nlkjuDtIYKGABOfSopLq3DDCxBP4tw5/SsgWsqx5+1lUBbJbJ4ptvYwvzPcSSqzfT05/z61KXVyKulsjSuLpDKvkxrCp++UJYD0qG6a/Y7YmJ5ABUAHPqc0+KODKhFbbHyrHgUA+ey7h5pBDLgc+nX1pxlbYhjLppPKMc8yEOCC2efpinKEjQSH96qqNxUHk1MLeRiGOnzS7SSTtICE9j2qWSxdZhIJGjQqNyEjbj6Gm6jtqJxZWUmYhGjZEf5mweMUHcJm8uPBbgEHPFVrmWCN5ovO8tum9W5xVWS4mhMG3a5jcHhxkjr+fNXGDYcvc0Ub70expPm4dlyWPrSxJdPK+VG1TlSrcn6+grInu7iSKCaRiCu4jDdPrWet9dOfMjnkXblWZe5z6dK19g2rpidrnSXYZQxDKvy/P8AMTis+XU8QLJbRIiqQGznJ9ePSs5NTmjZnMLkkZORiqz6p85HmupPbHrWkKLS1QtDpdPkkvLr7GlynnSMGi+baev3Rn1rW8P2X9vaqLH7ZDaKCQ0s3yomOoYkYB9uvFcMsksmGxMz56hM5q/ZafqGqzfYYklKF/NeLBYvjPPHOeevvUulHduxUPQ9I8eeEotAVGi1ux1C1lTdIV6xY9R6elYmlC901VuNH1aziLruUl8HHU5q7B4C1bUIDI0Emm27qok+0SkjA7jPPTsa2NC8E+H9Lvt0uoS6g6KBs27V685Pfj07VztwirSZ0qm3K6VjqvAuv32uaXP56Rte2pxMoBCsMZyprHsPiA8niq8sZrR2s44iyiNCZYypwxYelbyzBTJa6bJFbDYA/lIeDjr0+lcTJ4avo9Vu7iPVLCEzMdzvJsLBuoycfj1rGNGnJts7faVNEmekPrWlraLdG+i8ljtDBhjPp9avF/lHcV5efCerLpQiiS38iIlo1imDAse4IpkA+IVlFFKm24hGUCTuMtnuD3xWbwbfwyOj27jrJfceo+ZzytKXPauBX/hMpLaNZCscj5kAWQb1x/DjuPpUMviPXWmitRYywXEkZIUoTyD/AD9qxeHmhfW4dUeiZ45FIw/CuGi8W3SbVls1wD8xDnJqY+LozlfssgIwc7+Kz5JFLFU+51rI3ZqjaNyTkjHaufj8T6e2d6XQHrnNK3ifR1VzJ9oAUA9Mk5pJS7F+3pvqbZik/vKKq3dnDcIY7pIJUPUNgin281hcxrJb7HDAEc1ZAhUE+SPrto5mjTcxv7D0X/nwsv8Av0v+FFav2iz9U/75oqvaz7k8seyPme5unt3ispdXtbyFAejnaWP1FB1dbeCSzVII45D8wVRnjvmubNrAZGMgbIfbBGOmPUir8CWcdiJLpZxds5CkD5eenFes4R7ngW1umen/AA88T2On2EOneWJHO4mXGRnrQ/j3Vf7S3NpjG2DHKqnbPBrzyyu7qzUQNZrbXMRwF28tmtq2V4/Dbmz2HV75s3DucKkaNleSOD06HGMVzyoU+ZuaN4152UUegaP8RLO+Ro47SVLwTeSIj2J6Emuc8baxqT6qlrd6dPPL8xX9z8qjHUZ/nXm15fXlnJHasiwTear74+NzZ6k1pXepazcajPLc3MixKhRn64I5/M0PCKD5orQJ1pSjaRtvrFiDaHUGvI7eNjvSCYoQeozwQf8A69W9C1y31bVZnmW4ihiPmEhNysO4J9fwNc/bQ3n2V1iZZ7k5WMLyWJGenrVG/wBY1GxR7XUC8TtFygwVyOnHT8a3owjZ8plGT3Oz8Q3tjZwJYaPlEL+eWuGDuFI+XAI9z64rntV8QSTm2a9kaV4HKmaGMKxBPAPPIHT/ACa5uN4LqZmu5rgSrGFVowGXp0Jzx+tX7OC3+y7pFzbIfmkDEM3sDVtRhownJs6HTtchsbK4SW6mt1u1ZJUDZOCevsatX7QXtxb3K2NvPJdEHdvUGTj5mcZ69OtcU7W88qiOMtJdMY4oyQce/Peuq0zzrc2aWtlYWZtVxJJJI24M6kH75wCPYd6mScFzBG632Ohh1a4t1DGw0hY4ofK8tRGMDGMhQBk+9VPBGkeFIdSspruOPUVlkaKSCQE+SMZ3MMEYHqTjFcrewTzL9rkV7W2mLKHznOD2Faj/ANj/ACq2pyQSxwiMyQwkB8cbSuefXNTFyad3YpTdxfiFd/2lqW/T0ihWMEYlIKQkHAVMDhSAMcD6VlTS3n2mGfVLiG+LIVLl2IXsBzg+47dKaLXSlt3uLzVJbmRmAW3RCAMZGST+FQzSXV62bOzDunGW5wPxovJRsmRNS3uaSXcsi9WdreDa0zSAApnhQB35q4mj3lvbRQTiO0v3l2xwyDzGIbnJcHAwAeDzSaSL6zs5IzGkjSEbyzjA49OnH8qajXsZbfdeSCeAj9/TisVVTbBR6yMy4lkXVm0s208ICFizHBbjIIz1BHIxUEM1xdyTyWFx5SwbGWJiCQc9txyefatie8mN+bt7yGRyArkwjMgHHPHPHrWfqF39reWdcbDgyNHCqHIGOcAVpCUL6ITjG+hctHk07UIbq4C3TM6lkKs2GKtzjkcH+Qqtptw0+qvbrC1urPva+RDlPlxnjt7ZqlJcX9uYvsM8yzsQcLlcZ75qpFcX8Zd/NMTg7dp56fyrRLQfodCJoRNL59/NHJJ8yhU3ZJ7kk8VXnkEWqRWc195UAnCm68stlScbiB29utYUs04Y+Zcj5sZ47fh1oiuriNvNSUuPpxSVBWJt3NHT7y5l1WRbW4mkYK6RYXazj6ZOB7Zqw9rqW4WUkbxXskZbyzjKgYyTzjnPrVCC6YM73MZUcj5Mj86nh1Q7nDMwD/KVGSG9veqaj0QM1tW0K+h02ylluSXlyZ0RkfyRx97ax6elUVabzmjABVCS7uNpCey5yc/jTBes0v7pdo7DPPTnJpFmmaMtJsQMNu1+Sx7fSs3ETt2IxC1zclHRpLWMmRlIxn2HOar3uZZTFbafFHGycsrZye3J6HGfapvMnAAM2FXBwiZz+FSDzWKxDEZbLfczjHNVFuNmJIpC3hsGHlATrkYZoxuJxyAAT346/wCFS3iw+X55i8s8K29CBj2oS58mbEP71dzhwRjHT9Kat7JPIjGJ4/LzgknaB3yK1vJvmBoS0+yREgIyoOd4/iPP5CpDJ8wZ94XIym7Jx6UksszzFjCFyPkznH1+nWpo32XKrPHG5wcAZyBn1x1xUuXVhY09AkhvXP2q7WCCNOcj73sBSxzI12UjnkijBwXZPmOfQZrPke3Zf3MUkbMQeGzkH+VWXvVa23So3DHcGIJA44z2FYSd3dI0Vi/rbSwpmG4iZoBjz8EuB046nn/GprOF7ywS4kRnkCfeJbLEDrx1rE1G+kmi2TIkW/BjaPAI56fpVq11m5tbbyFifCdcHAb3NZTVRw93c0jypu+xqC0jn8tnZklAwys5AwBj157du1S2EcujX73VpEFJJKgMRHk9+MY5x37VzcGoapb300i2J8uUBiN3GelLcXWqTSMZYXj2r8qD+In/APUarlq3s3oCnFao0JvIeUzHi4LM0kruxaTJyScnnmnTaibE/uY4kN0nzyqoG8A+lYtk0+/yi2DtbIVtwWpnmc7WF0vmA5DGMHbg1q52dmzPnZqJdrIv2+4himZGyd/SQ4785/L/AApNTuTBPDcRwww3LjpETu29uc5wM1XX/nm86MxIZSTgYHXA/Kql0q3V0CdqgIfLKtkh/wAecVEZNy30G2zp/wDhJLjVfIW5lSO5tZAsUxJUIoIwOfQj071DCjXs1ysmqSTXRcyRoysyEcEfQfMeg7dK5MQ3cIWISReduO5ieme1TWkU+Nse4zEgE7ck49T0HWtOWK1TGpvqjb1DUrt7oSeTYxtEAiwmDeDzy2Cu0H64PtUaWghtotYiuLqDVvOAVY40PyZBDI2dwORx8v4is26vL5L83fzu20Iyen0NJcaheXVkXaGeOTeGV1XHTofeknLpsK+5prfzJMWiuI1htwPLD53q4yVbcepBz05BHpU3hpNQTU7W1so5HLDzt0TIkhBBBYE8455GfyrGguVaGW1uCShlE3XqwOT+ZArWude+1TQTXVnp0UUK7WWC3EZkGRnJH/6qcpLYpWvdstR291Z3FysVvcRXCu0JkmXarAjplsg/p1FXze65AE0mQ3EVhNEZHhjQff64AGcnrgjrWUdZa4vxFuhVIyHg/wCmTADG0fgPyqUapvvY7q/Mk0saktJFKFBb+EcjjjjPP9Kl8vUpciejKJnjSx8uSOGJGcrKgQDJA+UsMEk+/bpVWK9Mm6Q6EI7fcVEkNsqDOP72OvP69Kikkha9N1BCxPmb1DyeYAc9OgJ/H8qfqWtzXrLGYSkcRK+XtKrjjPH1FWt9DLW7ZqNq95dQLIGWKWyKsjFyZHPGAAOCRgfnUd3+/wDtOoXkk73ZIkb7RIyySOSM7eMMR7dBWbaXqw31tNCiu0X8EoyFJGM5wPX8MVvmdP7DjtV1LUILsK2XhbKA9m9s9OD2qJtq3YqKcviZV124k1a8ivrxLe5ZEEQZduBgADIwDnA6n1pYtQuZ5bNYZLlUtnHmAoVWQ56E/pVa1vtQtds1yzahOcKJml3fLnJBB6+nPNE1/f6kIIo5DBHEuIgclEBOSFHbJyfxNJJ20Yn6lnX9WVvFTSwW/lQhMRwMxaMcc/ePPfGTVzTNauLWFrmOGynQfOouFBCAgAAAj69/Tp3r/arqLS7i2lO6aYBS5B24B7Y55rO0ZYLjW7PSdUvGsdOkdI5fmyACefw9fQGhSbjZbjcnfRiNOt3rkM13JiJctiF9iBu/Bzx9PaugtPE+nQEC3sFuegyZWPsMUuveGxourXNpcxre25DyWrRS7UCN90q2PmA4rndDuGklZo7BbgWwMgilGFyp6sBg469CM03yVbJPYbUoytc6uXU0iv8A7RqMEcdkYxMHjuHC7dowBhWJy3+71GcVrBJb7V/7Pa5u7SPyjMGS9SaPAYD72cDr6k+1Ynw30s+KNXZLu3jhtJpyZrSIHy2ULnIGflA+XGO9anjLWmGuXWn6dfRwadb5jtrW3UIGdfvSM3U89u4pTSXux3NFL3Ls0Wt9W03cLHxYJYU6obtk257ccZ/GrGoT65ZpHJDrXyEEiS4lznpkZ2nNcbLcPL5c0k0T3LjLAYwPrgYNR/aRKE8wCQoCZVadNqj2HU/SsE23cPadLG5PqWsXaGa5uoZTu2BlRWI/Aj+dZ8tzqcN/G90NIvbdycK9lCrsMcfOiHaQfVapT6jZu621rJezjaSv7sA9Mgen457U6C6tpI4CILiNj2mUKU9uCRWqlJLYjnfc0b64nupGa30uxaEqCB5MTuBnI+4q5OfYGobe6jt4zC+jRGXJJVInU5z3AIz+VULjXBaXbK8buxUbWPK49eMVlX+ttGFm8xkeSQqhSM+nUn0qo80/dsTJ3e+p09vc2cajzdFiDliQA0y5+vzCoGfSPtjldGEMcYUuUuHKt3wck1kpcXMgf/TIlPl/LIRxnHI/+vVSO/329ubp5EkYiFnjQ4A6B8d/WhX1aYuZpXOhke1nEkn9nzWgU7VjWU/L6ghsn17ioxeaXFayZiuSU+/KcFcfl/WqGhR315r5sWZru0t9rXTpuLRocDcTjPBbmjxFHGsL6ZYXZvG8xw0Ctjbg4LZ/Cjl5Wk3uJyaVx15eW8kQW0SeSBGB3nOCe2Dx34qiUkmsFWNHiLSO0bMwAZu/PU4/wqs18ml6W8Kh4BNlQzn5mA6jkdOO9TRz/wDEwgjupZpPMQJ5Sr8oOMAZHTgdcVaTtdGavIzLnS9TtUFxLIYrViRG7Sja3qB/9fFbngBL6Fri/juLV4lwhSV8MOc7l7cVp6vow1TRYZLaKOBLQl5I3lXeOwzwM81h6PpTLBNHbxHZK3zSSk8gdduK3dVyptPctx5WdHqmtTxylogscc25pn83OcdwoPH1rmZra31K5cx3k7DqWdydxPPOegp4sbRb2S1iSeUxJzvVgSo9Mfmc9Pwre8PppCB7i10O4lugu4K770QnvgjDH2wRWEX7P4Q5JTlY5G6hsVZJMS71H+rDfex36c09dOgSGB55JEeVCxAYZj4zyO2ePzrSuLBbeSLzLcrqcsbTIJc8AkkcKMA9hVmbQ47W3ZtXSS6vroL5ENvuHcBhnGMgHPpW/ttbXFyavyMHT4Le5hk2wTOUG4ncTgVr6VoLXoc20NxDHt3GRwXUe3Aqne3GlzKLLy5ILmI7duTvZR0z71tWlxpdn4YuYheXraiAjW0YVlRRn52PfoDj3qalV7oXItxv/CLmW7XTY3ukYgBpPKP3sDIyOnOfyrek+GdnYxxXOseJrbTYJmCJLOhyx9AM/qQKLDxr4gtdFtLFI7WZACPPeNs46jp6frWdfazDrV0f7Qk8yyIAS2STbhu+3jAGeazVapfc1UaaR0d0/gXw9p8MNhcf8JHcKdha4uRFAMDrhRzg4Pf61p2Hi24t9NI02/0TTBsLbbWzGFPpyP61xviPQfDVrottNHompWlu4DPcSXAkyW6+mFAB5xnpVjwxoNveXlvbWVvcm2uGZfMkkDhNozkgLwORjsaVWC5blpTT0sb8Ooa9MYp5tZjmMobcGt8gc8ZAOM/nVuwhv50USatiXO1lO4dG3AgDOB/TitmLRbG3jlZYxcNFHtVADvaTGMNzjG4+gridI0zxPHf3Uc2neQS2CkhAUMemOfSuZt9jRRaa5tjqI9N8QXUT3n9tSwoxG1GgAI4AxjbnH1q/JFMEBLwZYHJKnaT75B71yOn2mrgXdzquniIgEKqygZ9sZ/WqMXiLWWht9Ni0250+1H72S4Kkng5wD05q+WT6G79nGN02d7Lqd8uy0h1bR5DgZQq449OlXtPutUkKTBdNmaMZ/dE5yMZzxkHJrybQNR1DVNTv/teoR2zzJ5Ale33EqemFA69se9eheDNQh0vUnbV7i3kicyR29zA2VYuyHaRjIwEHWnKEoxbWpnCcZbs1r7WkY7bq8hhkRs/LLhkP4rUWneLdNZ2Zbpbtyf8AW/KWDD0O0Y/SuS8Y6lr0fiq5J0vT73TNQnRoC6FZYlwAGOMNt4JrQWw1uzuTJFf+EreyZGKKbdsSDbzg5yTkCq9ltzMqM3e19DW1E+G5IybplgSUkCVssoIH+yM9qwJNO0q4BOm6tDKVXLDcwx9cqMetWdd8KxahpenvD4l023vrRxPIyRAxOwzx/e28jrWBf6j4j0C2dL/SLaaCdlYXNkfMSQ56DqV6UnTi1eLMp2T1RN9ltTLGsOqwSeY+w4Y8H3z296iv7dbGBpTdwyCKQI48zJ57/SpJLK++9JpM4E3zqT/EOvy5H6Vo6FC1orxXmjXc0QP3S2SeOxODS06oha9DPmeXT7i1K3sG6ZwoMUvIJ6d62bfXry31y30u41i2VJ0LLJIcqAOuTzjoatzWskkKqLeWyixuEjwlnGemT6Zqp51zdW7Q39hCZEb93cJbru2jIJ2EZwaHTpyWpaco/Cx/9m3P/Q2n/vtv/iaKbu0/+9H/AN+jRR7OmO8v5jxrw7p0FvZNe31/byrFcbTBjbLgdSCfbtWTeTWdxqewTSrFNLg5I4GeDx0FasusvZa1NFc6XbtaLOVUC2G45GOfX1roPDcOlNpWqaxqOj2si2gHkQRhFleTuu3qPriuh8/xNGKp30MNvDcCzQte6i6RzNthlEg2kZxu57fhU2o2Nvp9n5barDOY1C4ifcG457deRXR6Bp2oeKrmK8XT1sdMtzuZJbYNuB7bjwMH/wDVWb4tga5mOn6dDbQNbZNy4dRtUkAHPGfoK55zmkricFFXHDSfDt9oFjqFmbiFUyhM7/Ozgc4GMEZ71T03VrS6B0iNTJfj542fbtDZH61kra6nHZBblj9mOfJJfHmD1x2FV59PhGmKbecRXMJVnbAwck85/CqSdSfLOXoJatI7B/Euk3AuPOhe6dB8yQERu7EY+U9R+HNcdcR3Frd3Nte2slk7Hdic7yoPQZ7nFaQuJP7JF1ZeHLGwRJMNeqgcz+oy/A59K22l0+bQpNS1DU1a+eZUitFRQsKDBcMc4bcOBjpTXJSjy3s/xLsmrN6nLFYpLW1ttNtn3uCkrsRskkz/AAnoBjHWt3yba3s7C6vo4J7eVSHt42KFGBwFJ754PHrVm58U6fLDY6JNodgujZUtHbRmJyyqf3m8fMSSRnnBx+NWvE/ijS9U0iG0W2CR2/l7IU7uc7pNwAI7cE44FQ6mnuiio2epk+HbXTp7m2EOmQTSwynfHPNtUMpyAcc1X8VCa/8AEztc2ckErB5pkE4YMSx+6emO34Uz/hJJrLVJX09JpYcYkQkqN54yMVqad4qtrSN5m0W3bVWI23Dr5r4GDgZzgcDH41oqmiclqCs1a5XktbmwjS6uLF44JWCK0i4GPx9az7q4sZFLpar5cpEaSF8HOf8AGug8S+K/EniNI5tat3msIpA0alsIGxjhc/e5/WqseuQaWtur2TPcoStt+8OEXuOTk1nzLtqW1G+9jH/svUlWeNtEv2tgF/eLZyFevUECjUf+Je8aSxXFtLKoOyWNoy4PcA810Fl471GJ1inuEK3UrSxiQngdduM4AyafpvinUrOUzRNbvK+Q8sil2BPrk5/pTv3QuWD2Zgvay2TK0qXdt5jcedEyLn6mmDULRiUVjK3UtuzgetdBr/iTXNVkljnvIzZSRbWjK7g7Yxu/OsjwmkpSUy6VBIyWskcckaK21uSHx1xU68t7CcbOxS/tK1jIWMIqljn/ABpz6hHIflUHK845OPwrf8MeJraz0JYb26jWYPgqqclexJ79+K3Z9WmXTI7yzEM+4glWZVITu3/1qiWIlF25QTujzyGGLUdTMEUsluwG7LdFH+NOv7iC2kFlJIvkkDfKY+uf4q7G68V6NNavHfW7NGQQVKhsnpgZ6cGuNubnwzLftnQkMQB24nkzn6ZxgD6U4ynN+8mkiXbuSw6bbrdmT7RBInHkq68HI53fSoXsfLSTzDEACOVbIz2AFb2gSeEdSuvLvNNu7aNYmd5ILnb90dv8k110ln4Qsbci1hIWTad73QkySOO3FTLESg9RqDavc8whtcpK17OvlH7roMsx9s09NKKgzmYAbflx1J/Ouyuo9Htr43n9oRCORRGkeAyoc8kjn2qe5utJ+zhV8if1eMZUfoOar6zfuTZdTiBptyiRhrqFTLx5bHB/DvUrWsq28kQz5uSQ2fvenWt15tJsLsFoY5nD+YrygN5THHTjP/6qk/4SELqLxu0aZO1CpBUcfQgVPtnLZByxMSGzEKKt3LPKT/cHODTRp+VZAbwhjhSRtK+1bcWqRzam9w8jFkzEu1QUYdc4Hv3ouNVHnBZIWVWYqo8rGT1z6dKXtZJ7B7vYxbmOOysysNvcvKw2qxUsc/Ssua3vY0854rtBzx5J7fxHjvXZm6gWSKMuTK2dqgj09jVtJ8AgsN3+05ojiOXoJpM4OzlkmhZwTLdKPlRR1AHcfiKdb3NzBgyTKJjnI9RnHSvQFuJgoUEsT1AzkCqt7Zw3ZUzwI5XgHnP0Haj6wm9US4nHxSzTBgMNIOB0GD2pYorox8KrM2FUhgEJ9ce1dMnh2y8iRY4ZYt5++xJ2/jUD6Bc29tLKsSmKEjcxjJIyev4+tP28e5SpnNxKt0HhX/WR5K7x8o/qKsxwxiFZ3l8pn4IAyD+daw0u5LNLKtutsw25XJkz2G36jrVqXTnVolW3hcrGCDuHXnqD3q3iY7Fxh5GPJNDxLM80m/kHO0dPSkupIZlJKFZGO4lzz7itS+s/LQfbGtgMY2HAx+HenfZbS8jME1wloVPMvl8r9fb61KxEXayH5HLXtnDGxkhd2yMOqt1PXNWbW3ZrFFEiRM5woC7j616BonwsF/agW2sXM0glBcxQqV2dzjJbOPw79Kv6n8Hbi61yW2sby4ttNRU2y3Q3O/HI3KBjnPGBx61pOtFrSRX1eb1seW3Ftcw3IjnuEdjkqcYG3HP0NP0T9zZT3AjgkaQsFaT72OmB6V6lZ/A8watbNqWuJJp7OouDHHKZRHn5tnykAmtrx18GvD66Nb/8IXqUougxU/2hLtjCY/3M5zUe1i1a5aw8ld2PBFtriOVp5L6N1x84Azt7jHrxWmEnS282KXfEFH+qYAknOTtrubP4QeKlngtZI9Hmn27t632FwOhII9utU9X+EHiy3v7eG/1OytXnfaiGQtG5LHA3Lk84/ugVbnGbs2Z+wl1RyyTLIxjZFV1yojdsMx/pU1nFOu/5kDufkQvvbHSuv/4Uj42QmV73RPLjG44mlJwOT1TH61yMtnqFmzwO8WUbbkHA9B1Hr/Os5KNvdYnFwtzIp3U17Y3E9pJaKJk25IUHJI9RntioW1GFU33DW7ANjy8ZZfQmlmGow7gFmCtncxi3An2PSoZUjVhut0cF90hCYwccY4+tbxhHQjmHw3NnHKv2a3WdDxlj8ynPX2rRe40jzJFaE7x8pYMccjOfesljptrsJiZsKQhYkflz2GaiM2lS2vkW8cquB88nmFnH1zx7VnKN31CLsbUMkKwEBAS0gKENjOKrCSKO4kbBZAvzIHyQfUkdqzzIp2De6RJyHcZFJaWz/b7hobnEGOGYZySP8apRSbux69C491A0qhFEZYj5mO7jHJq9L5X9mtcC4G8YChF4INYVvod5cQebaXHnHkhAgVT9DuyfyqaOzmsbSOy1GX7NK3RypGM9Ac1s3C1kxK/U29Nh+RytwGyuE46nvRamRbqQsxXB7DgGqsq3MVyLFdoWML8/Hzg9hgnPetTwboWq6/rMOn2MCtLMHaNJWO4KoO48A9hWEnyvcLe8kidr5QESUIzSAhSF4qrJNu0+aBhvYndIFX7nQbh6fXpWX4mN/wCHNWezvbOe0uI3IkjlRslf7w3dj61teHodUXU7DUrezgkEyNsebIVWBOFw/wAp+YLnrwe2OGqbjq9maKLbsyppHi4TabBod8sa20MjSpOsW6RCwGR/u8dPXmtLR4tU17wlHZ6Lotw8Ut3mSeIZJUfwn0UE57nmrPiiPSm8QteTafbC5nOzyIUCRu4/iwMAH1IAH45Jqadq/iCy1lU01hbxxoQTHwiA9eO5+lTKUb+4rCej5XqjqIdQtfh3od7p4ZH1SZfmaA48h89G/wBrGelcTZXUl5dSTtFDOoBVMcnBPPJxVv8Asz+1Lxn1SZ7lpHZi2SQPc8devXoav3mmw2KJJZ2sjfI0aYZtpJ557etRzRte+rG7y22RlW/2uMhY4AiK+ZABwQR1BqKGMRvLcfZ3nhJxlyfm/wCA9/SrRtGulLea0bxkqVVtwz3BNTW1veTRb5k6nhC2P6ZpKV/hJt2GRTTyr5sIIjHOwJjaR2Hr3qxOsc9u8jTxo+cbu2BxzTnt7y9uBptnDK0jjnYeMf73Ste28CXFvorTaxcQ2itnaGbe59W+X9Bz9KTWmhaptnOXQ02VVTIPlDjI6/1A5qIajFZzCL7OgUqUAi5G3HU57nJroZ/BsNr5LxapI0khVQjwOu/PBbkDIxz68Hqeudq/h210KM3WqLexxklYi33X+nA64NNKKdm2J0pGdHe29wTcR28hijXDOUO0AfUYFRXGpLDaie2hA85yoLD/AFnspNaUk0MekaU0iRvZ6qxkjgjl+dNp2ndt6Hv6+1doPDujNOlksMNtdrD8olvWlbDdWPmKMZ3Zxkd6t8se4Ki2tGcNa319oTPKsc1mb6Bh5qvu3KWweRyMn19Kh0xtMsoLa+e6WE73/wBW+64LDnLL/cPPOa0dZ0COymitFMsnmRBpD5RwvPCkhiBz/Oqd74JSHQX11b4OIyHuLcqTLFHnG7j+H3/OnGpGTtfUm0k7CyaFc+RcXmoabqF2JALmzlgtWkUr94Edh0/XpVjQLC6t31PULqOSQyKzqGcIVPXg9N3X5farlt4jvLCxaZ5kuPOjDQtcQMUVB0dc4x356VmWuqNcGJrC5tpLyNJ5HgVpG8whSdxzxkLnAH860i6jjqtC1CNloT2uvWenTSy36lGFudhjAwA3dgevtWdrXiKOaxsYdEjkQRgqxLKCST2PBx04NEHiSCyKXM+mQTyzBk3uzBkwecc4H4Cn6Af7b1YWbaWifapCgkCKWJOfmBYEZ4PPWocFfVaE3vpchvtc1i0023jsb77apjVrkGPEiZU7kGOSARyfpmneGdb1p9PuknsZ2t0hyGgUqD3BYgZ6emK6bxB4Rn8P6JdtHbQz6jKVQbZJAyI3VuDt9QR0pllMyaBotvbSmK0nu2GpJZuCQUIxnALYIzzj8q0dWPLypFcrWhqaZ4Tm8RBdc1fUrA6fJAkdqbYtuRVBIU9B68muWnlt9P1F4L3U4j+9zx94cHgH8TXQN4mj0rwtqY/s8m8knZY7dXmQCI93B68ZAwfr0rjYb+yaCV7rSra73uGiX7rA57k9RwKhKM1e4p20a3H+ZDowdtLtrR5JiAJJ4g0ic84PamyWN40Lzyaisbl23BYjISOnPpkke1FvdWkV3Kl4pctGfKCtgZPOMEf59a2f7Qhh0Czjt4rS3+0yeWr3CFnwTwdx7e/OMU5VE7KZnZS3Ma1uNa0sR3ps5J7W2YPLLLH+6ZR1AHfHHArp9Q1pdaOl6l4e8D6YyW7/AOkS/ZdsaljgHGeVH86q+I9T1Lwr5vh2y1Z76OdN139mLKqEnhTz6MOfeovDevD+xL3w3rNxrMGmtECGhIDKV5CqCp4z781UeTVxRrCybieqXlv4ee/tdH16Gyt7pIN8O8EW6seue59cdKqfD28W51e/0w3NvfWcd1+9vLtfsw8kRrt2qeoDZH05ryCHWLrUNUYzapOURCPOJ2kJ0259wa2LfX9Qni+x/wBoPNax8mVgTkYxt7/55rjn7ukjWOIindo6tfD/AIhs/GEd1LrOnvptxcFCgux5kiHJXauc9MHFa3i/RPFtpexyaTolxfWyLve4iutx6ZPBOc4xXnreXNN9u2wvMrBlxJtKELgYB4HFPPirUbFpTb6hdWoYAuUnZWOPYGqVaU3dMjmhZmpdahdal4iXUxpoQWcR+0WRhePc65++Ow+YA+wrpT4i1a41G3Gn6PEdPNnGpiZ96mX+LAGNgHYelcrpfjvTtP8AOupo1N3JEQHQ4MqkgkSDo4PXmren/E+zTWV1KLSbRmbc0iQpswcYB9vwq4u0XdMadn8R2HiG4trS2hguNCSzuJgkyXEUqvgA4IPPHOPpTTepfaYPO0a0ktLPBjtnuAkr7xgOvQnjFczrfj6HWLOD7RoNnHbhyw2n7znOST1x0/EVm2PjV45GtpVguhFD5CrcxiTyl5xsz061pDl03uTOTcvI7Rftzzw2UBknRbbdcfbufJX0DDJA7ZqJtNtLjQY2ju0EZfa5mk3GLB+6h6ev6VxVn4ui8PQh8Xm6U7ZGWUAOndcY5HrVe38f2/8AZF9Yrp+nGF28xWMXzxsOm3/POTW3tOsUZ27npcFraw3Fzb6PqcpM0J8qFbTJm4GRnpzg5qqbCa40176XThpcybY9qTeWE2/edkY5ORXAaT8U76Ozgs7iZpUVykTEkBVAAAxnFWX8ZXsyGKK8W3EmWcR8bs9TzWUqlRfZGlDud/tu7f8AcrN/aUFpIZY5slHBddoxu4HBz+GapW1vrGr3baaureVdwRC4ijlKnCDgHcO/avOLjxFe20jSw3jSFxhi78sB7VYi+Is0cBt2t7UtNH5O5Ywr7fqMGsm5N7GsK6jeKO8Fj4ggtZba816EAqd374csTnvV42ol8lpLyMz+T5bSLdKFIzk5+tcavjTRG0lf7S0955AnzMsxH6HpWJJ4isJZoTBdTwxozERHkuOwJrNzluhSrKKOw/4V1pH/AEFpf/Bkv+FFc3/wkWn/APPNf+/h/wAaKPrFbuZ+2p9jesrjQPFfg7T5L6G3NtbReYybmMu4Nz8xPcjkZPqMdKyLi30iG9kuIxHYabO23K58wnGNxJ461j6dqWg6Zpcuh2c17c+VceYkZOFb6d/WqPjWFb6wtNaS4Y2jNs2kkKT1OK6ZTtJrU2eiu1qbfijUtV8P6XHBpHiGW40S5k2XFwoAOQxVgMnnH1xWJpkWlW/h27upZH1S3nkKm9V9rJzwoB6c+tc1YTi80e4ti8Ys45lyjMcs7HnHpx3FehzaDpreEo003SNMhsIpA1zJHKzyN8oyG3Hcex6UacrutWZJ31OA1bXIsots/lwgEFdi5655I61J4aZWvjqNxai5hkwyQynCZXn5h3/+vUutr4fWVRHpURSI7PlycnPX1NLeLp9xMYILp0kX5iBxsXHQ+9c0q1tIXv3MtUyTxbqxvYlhlnW1VW+SOMcAY6fSuVkgDKCt4HRzlmZeQOwFK9hPq2pyCzmAtIRuZ2fB9x6mpmhDQlIrmJpFOI4yNowBx9auC9klqS+Zbj7RV3CJriQYOFJXOB3NWYbOTT72SRZluY5UATZz17Edj0pJoIbBIYVZp7hkxIydT3I+lLp+pRSwv50PlOrbWDDGPQflV3unJDtoUmv5l1eS1t4t0RYGTHVT/jWzoH2Wwtbm9vmkM0rbUTBGwe3v1qISwfakdHVdh6Ecse1SzwCV3EzQyhcMoBxswen1rOdS9kQm07jrWMoqtFdvJHJIWEaoeAT6VV1qG3uLpVMskDoNyEN0PrWrLp0MKxvHN5e5BwAemKo6hHCtjJI0gVwCqs6gjpU8+qaZq72sU73T2v3h8tRDHGCofPDZ/lWha2cdqCZJPMkDZ3NzuOPSotF8ptLAtLhmZlyBKO/p7VpeTaW5S2mui7AfNgZwfSqnUkvduTqZM23z0zMvl7NzHH3fX6VqtqywaTHY26kKyHzNpJLe/wCVNSwsGkA+0naB/Eo4HvSq1vbNK9nNFISu0blwoxjPNKVVJe8XqlqUjFYvZ+YkRjjC7t2MbcDH59fzqnDdT2amZJ8Rwn5I85yPf1rRuGuLmBzmN4NmNqfLliay7o/YVSOMDzMlvvAhcc1cJ3VhIhuxPeRteQQybzySBjBx1+nSsyCG5jE0kuTEADkdWJ7fT/CtNdUubtYvNhcocg7Qfmzx/Oo5/NjVI5I5EjUqCrAnpxz6cCto1JR91oVrhZrcQhTIFCP0YNwAfWr3mX73cWzUfLSNceUxOCAP5VlIJJCJJN5Ez5KYPy46cdzWnaO8MSRSQLHLK5O+WM5x0OM+1Ko/vB3RZtbeCYSCaUARqMyFujZ+7t79Kjnu2nkeO2LsqED5SFH602+ZTbGFZVXycFiF68cNxTJbGMWRubR3GV3PwSGbHQH+lYxXVscUR/apICouG3krl0YZHPPIHeiOeGSHdGzJLId6Jng5yME1UbSp4LKC4upZFlliWRxjovQdfSn2em3F5eR3I2wxKwwB1Iycn61s4w3uGpes9WurFpLe0k2hsIeeO+R/9en6fftbkpdO80sjhQnUJn+tUpdIukulVf8Aj3Ep/edSwxwKs3Nk8BaaSMxNuJeRl7cdM/Sofs3p3Gro6jTPE0mhahFFBp1lfhnxIs0KyDHvkcD/ADxXoGt+PtEk0sQ6V4Y0aDU9qlna0jbZnkkfLg14jZn7P5itdFTMokJU/MV9vwpL17jC3Ub4yQgTdgsD61Cpc0rGiqyR6z4p+IGi/wBghdNtNLh1BWX7QwswBHx24wcmuVsfEWq294t9batFbSo+4SJEp5ByAoIwvU9K89tI3uN0KqXnmcAqQdhwR3/GtC1jmCqshKuh+aJj05POK2VKEepLm5PU9Eu/iJ4qvGRbjW5jGmXMhhibnsclSa2NB8eeI7dLSe+uors/L532iUfOAeg544JGe36V5XeLfm3dZopXiQ5bYQAR64qrGt8sU0UZkjU4ChuTzzn+dc86PMrJ2HGbT1Pc4/jPC6SeVpNpI6AcCRvU81pT/E67hgjmTTrQq+NuGcZ+nPWvnixZbaSUKJMqwzxkZzznHp6VpQXd8yR283mBQxCbshe/9KJUWtIs0VeT3Oz1LU7XV/GF54g1KdpZ7jaq28rFlgQdFXnpU02j2+uS20mn3AhRWZDFgkOW45JPH5VxGjFZr5zJGrxxDfkkkOfQ/nWomqT2F+fIY221y5RAcfhWU41HJJMmTT6HZfEK68ReA9e0kabdNFJa2qAOgDEMBghs9fxFbOn/ABs8VNpQa7sdOuH+ZjNLAd3J9iK8/wDE2tXt1dK99cNcSKoAdxk9OOtY15qWoWtkklraSpFuJG35sdevtmtFFSjqtR+1fM2me3WXxQ8Rtai5m0O2SFRuLFGQAepySa3W+IWqRjz77wrJHGcAuJmwT7Z4r5zfxBqF1Yr593Llgo8oPjcAMc+2P51Neatq95phsVv55IzIJXDHd90/eX0pfV4Jle2b6n05aeNrf+zY9SbT5Y4H3HY8hJ4BJPPGMA9DXN6p8ZNJIk/s3Q5rqRJRG3mYTnHYjn1/KvBrHxT4gWE6at0XjBZYhIOTux+natLWNSvbYRTWxaRorfDBT8xbv06+1TKhBNJj9pNrQ7/xH8dIIC1rYaBborKm6QtvJO7J6jkYyOap698QtGkc3kOk2SNKcxiSHGAVyTuXGT1FedLeyS6e8d1ZBbWXCKoRfkHU89a1tDv/AA9fW7WWqQxtBMfkJjOI9oATaR2IGWq4U4tWsZ80pPcox6zHNePdR2UYdQThGO0DoMAnj/61XrvxJBiO3ihVGkUHcTyDjpWvqOjrrUyRWur2sVvHGZJRAgify+ScAj5jgE81kW1p4NjkR9Sj1BZM4txE6qDzgb/r3qoNX1KlBQlaLuiGPUoJGV7iC0dscB0BPP1+lP05DKouI9Ptwjj5SVXIOee34VVudDlvZ21HSdHupYbRiZpYWEiIFwRnnoBmuj8G2Om3+kQzQ3E91cupMkKRlGhII25B4IbHX3FbSs43uTFOTsykiNE+6803TBbnIKMAAOw6VVuf7Nji8kWUEO5wxKp1P4dak1WxjkmMV7LNbFeGjcgsWHsDVidbdLUFN0kuBz6cY4H5Vkkroq1titb3Fjbt50ML+YinBySAfpnFF9aaXqVp/phkLxgP/rCAxHqP/wBVVtS1aO3l328bIpIUgKcZxn+tWbCz1LVRHcWlpKkEpEf2godm709zVuHVC0loZ6f2ZYjZ5amdBI+S4VznkDPXAGcDNWvD8WsXki3ektK8lsozKkrRhAUBK9fc/WtK+8C3Nv4lbSmnS6vkYPPF5BUorJwQTkDk/wBelVtX8JeJYRdRR3FppFnAEEXJLXThAOoHYDH9KmNNSe+pHspJ6oteGPCOpakvna1byw2AVm+0HCqV5wEY5zz/ACq3qd5pel+H20jSoY45Wfc127fvJmA446AfSsex1jVrLSIrC7lkcR5wmcIPYU37Ja3E/wBuvpC0bAGONfl2Aj179+KylN81nshuStaIzTDq0Fm07xRuSzYIGW2duvqea1NDlks0N1d7g7Z3ReWwUj1zWbealELoQ29rMWRQRlyBgDsPXita+1ub7MzvcS4mwVRjxms6km9upmrdBwuPOmdrRkJdhsjCABQOTg45/GtXU2VbNLW6hJZf3gZTg+6kjjrXNJcXDKZZmHmRHcYojn/9dZ+o6rNcXKRxylC/JSRtpGfenCEi76amrcuwt/3UKxyFcqA2QD7A1mRa6ypK0kLPKpC4Ocse2aguo5JpR/xMoTMVDCKMHC9gCx+tLpmn6kzpDpv2ya5JEkht4TIR82MjAPT6VrGy07kJtuyNXSfEF7Z/aMxNbPMDskxk89QOMjpVS11Bls0a8ldQjmQRFiDEfUc8Gr2gR6yLie3/ALPmaaf92POUGWJgQOASMH6+lY93perRXUgu7e3DO+NplBO3+8cdqcVvZle90ZPNfXsFmZbe4uxDIQVgjkJVh1yVzzyB1p174l8Raqiy6hfsnlqUhQqAAN3HAGPx61VLXEVvHDeTTxhm2nyI93yE43Ake4qxoGk6RqtqzXWq3FmAm8ksrMV39PXceT6CrcVYHGXRmSb7VFs9keJ0t2ZpCGX5VPueTWWfE+sy3D3EMz71Q/MADtXFdwmk+H7Cyut0ZlWR/utJjcmfly3b3AqOa88H6fd20NjoLpMspLYy0hwAcYPG3qvStYShrdC5WupnaT4k1OSLzlu55r+5kUtI9xggbSDuz1H3fpzUlh4vGjwHz455ry4yJ0dAEaI9vf6Glumb+2TfLPOsLkvEI4dm5D8uQMEjjGfeo9T8Lre2lu8Ntf225hl7jcx2EdMH7o7+9EfY3d+pUdGPjvdQ8YMunwyqtuX+X7TKF2MRxtA5IwMZ6Vb0XQNc0Rrpv7NvoY4wWurhv9TsHQg8ZPUYH612fgKDwX4Pjg028vLG8u7ucqt5PbErCu0nJCkkrkY6fxfWue8b+NdYvb68s1dH0qC5aOBoI9kTgDAYDqeRkfWjm5PdgtDaTSWu5mQHVda0a4tLPSo/slgXcSOqqAG+9nP3to5xzimadY3Cx2t/DKxtnlx9qjG5lOcEkfwjBOKu+FNS1dtC1G+t2tvKhcLL50yBnLDhVQ8txVqO/F1Z2+mMwht2mE6wxnCq2ec9sYz0rOcXe1zJQUrG54rlupvCq21xqU15BaqFiktjl25XDSHqoAHc9c1wGi+JdTsfCN9pSLc2kr3a3Mcs6ZKpnJ25PDHAyQOfWukW6vbKG5TRNUWGSbMfkEb1ZR0DZ47d62brw23jbwnYS3FvLa38ClLhIpFZm2H7yp1C+g+uK1puys9y5K+vU8zuNVuHido3upLhvmMsvJOT0Jq34ejkvPLimiU2jBRPgqJFBPOM9/biovENtcaZrTWdtKggyEzK/wA/HcjH6VNZXiqEhsw8ocn95j7zE9aykle1jn15rSOl8HeC9Kj1hn1W7S+Ter2WWC/NnpIoyen4VQ8SX9zd+M9TsZrO1AsHAENkg8pFHoAO3TPvVE3eoWUu2Pajo2WYnOzn7w+ldH4Z161/te9uJrPZcGNpnmMO3dtUfIVA+YN1we/Paic7y975GvNB+6ZOp6lMImhsroCKaRZZm3kFyqgDOc8gAAe1YeoeINSWXbLA+Wb5CBkY9vUVpHTbbxBfyTaNKdMeRmeWO6b9x1AAjIGRx68VJqMlpYJHplxpqXJSLmRy2SAeoYduvFKHK3eWpnu7t6GfLu1CyRWwGO4nE2BvPXg96xtLk1Jr97NmkjiAbdydowfX2rpjpWhrowksri6a/K7ngK8Ak/dB+mPes3W57iGZLeO2NqskYUK/3QvUjPfkiqU18O4O3Vj/ADpLewDC7guEMmHLcknHUD0+lams6LcRaGk0cUFzcXSBY3QHCqec89OwxUehM1vD5k1payQugVWMYcE9/pTNFnvby8uWlWSC2STCZB6egz9KlQhzX2KjGD1TM7Q9EZJ1uL6GYsOFRgQqkdCT3/CtHUNPtIfIubZUhyCrsG4YehH9ah1nXTZiHzI3Yu/lljnbt5z9asxWWsTWlzrVjYzXVmB5J2xZ8th3x1xjuKxqOo5qV9BSfSJoeG7nQYZ/L1SW4+zCL5Gj42tnr710ekyeBrCT+1Eae/8AMIikjnkBXnB5GPw61xGj3U91dJELZHt4xvKBc7mPGSO3Nbmj6pa+bLaW0MUMRbcAUXBb8azc3FijU5d1c6jxBYeA9S1eK2k0+5ggKmYGKfbGSOSvOfpgVwGkaNoGoWDPdRS27+a6qFfadoY4+vFdnFq07/cuI89MhV/wpbmeW4uIp7gQytEpVd0S4weucdaf1l8trtBKrCXQ5eHQvCa4TzJmMQLY3ZP/ANeifwtoDf6XDeX8JA3bd3T8MV0Oi6fotk6yS2ZaQZyyvwc/7J4pnieyjvzD/Z+pzWkY2q8bQg8d2JBqfayb0mxxjGUdzj9R0aW3ghu1jup7SYfKzRFSPYnpWXDpEV1e7muXgeNTgFd+eK6/xVf68NRstFhdb+2Mfy3EDHDZ7ODwMUnhSbR3YR68b6G7CNMkFnbGQsqnoR6nnpXp0oJxupaidCV/dOSSCD7Sto19O24gArHyR6YrXt/DceoTEw6lPGY3KFWh+9j8a9jj1H4Z/wBhx31raRST7PN8ofu5t3U9ehzWBb+KPCWpXTTWs90kTJuYPHho3zg54xn2rJK6bu18kU8N56nBf8IPef8AQQf/AL9mivUPt2m/8/2of9+1oqNP5/wQvqrPE/DWoa3DJeTvpU62YA8y4MZBhBbg7j069O+Ki+I11dfZbGGFldGXnawyT2OK6uSb/hI9M1LTZJrl9Yhulia1t4yyygsTuDZI459KXXtH0jwlp1hp2sxx6lrMreeko3DyF/unnlvqK2qVI8ybWpqlaLOPmtrUabZIqNFGsKefKwzJ5n8Rxxx6fSun8VaxfeHYNNWGa8Hlwlwk7fIxOPnZSTz7dq5uSJr7xKbyaJRZbw7RM5O5R/Dwc1T1TWom12IyW4vDGwULKC2QBwAM8496wcnPRmXN7p2Sa9oieCYBBcyT3JumaeKSMj52GWIO4nr9Kx9H0tr6yN3FZ28dtcz5M0lyiuTjkdjwMY+tT2uu+Hvscunnw+1rcBNzS5DKzng7gR8vB4OeKz9OuPK00Rwzb1UlUQ+nX/JqVJU3zLqVdaGZKkVnrEiwA+UW2hOTlscD9Kalrd30b3UtvPFbAEtOIdoz2AbGPwqSB7Oe5N4gIuGLHz1c5jA6/wD66uXEumXVvHPm6vJVYeaZJtxDH3YE4q5TjdS6kOzeo2a3uooLNbfZb2/lojM6sGlc/UnGSRUF9pls08KJI6faBtdlkDBj03HnjrW14lvmk0tJrqKcGFFEayuCxK8A5x1we/NWNFh8J2hubzVpZo5QisiwzcscHK/TOATWPtE/eXUpqN7orLBo8NoLIR7ZOFM68En1PXFZWs2tnBbxJbzTmU/eYPx1wP8AeHTsKvy3mlai97qIt2h2DEcKMdi8dSw6msPw9fWlwkkl9DbTvBKvli4kKqV64wP1+tUoyXvOQrJo09Rh1qGK1muI3islU4mYEq4PT+dUtNSDVbRluDMrsW2BT93Hc5rsNR1KG3TS7q6htruHUIN0IQhkR1O1hhgRkEc/WubuNekltZdNsZDbq0m9Yychjj6f4USn7u2o5WTKF3La6M6w200wZdrbpGB3jvgAfUUtjp+oag66m93FaxSONztkkg+y81q6daWlvYveXTR3NxcjbJHLCrqnJ+5kcGs7XNQu57zyoIA3ygEJAFUDsAFHHA7AVanJ2UdX3Jei1IoNkmlXJa4IulfjYeNozwQR1P1rGka8tJRGPMMrEMqrk54//XXY+HGtNMs45pGlnu7iNWhgkiUMvzY2jOSc1Fdq/wDatvdtb3q3+6QPbNbhRFHnrzyePYdfztzcZNW0NGrWuzB8Oahcx3Is7iNvvMXRzjoMYwehrZn1nTrXUYx5SSOCFIfH5gdq6bxD4Yt7Xw5aala6pbXmpSSkmJovKkiQg+/Jzgcj6Vk+G9B0q8geWVJJtWi3F2KDyUXHXduznr2rGPJVm5J/iZ8rUtGJpM9rf3dxfTxyxtEcRrnAxjqR/npVS3urSPV7i4yzMp6FcquD2/GpPsj2sUUdrcLNuGUYDKcjnPqfpVO0sxY5N20SJMcvl8s2OMD0Gc0o8qvzDva1zYudWtmuFk8hTJgsxKd/Xp1pg/tG8DPaaXPceXG0jmKAyFYv4nIUcKO5PHNI+pWllZuGmkvHJ3MlxLvAb37ZArCPjSaNZPIkZAUaPMfAIPY+ox2rGPvt8kWRzqVzV8NmTWWuI7OxubiOLAeSFQdgOcA/kfyoTXo7W1uLLz53A5ReNpGfm69MVnNrE9jpcbrJCzzRhnEfygbhkVchvLfUNGhuLqSNWnjKyNyXYA4Az9Ku/wBprQUW+4/U9eOoWe+NoJCF2iCRlU7RnBHp09quQ6HNpnh5biG4urhnQTBZLVY8KwzwfMO4cjBwM1xmofZbNglnMkyr8xJX5gPetKz8TareQrbW1y8cMSbPKWRhGFAHbp2H5V029xyitDVPTmsadxqz20yTPdPIqKVeF4wmG/hPBOa2prO2vfCK6nqfiC1thOC6WDq4lmUHgbsYAPrnpXEXmmXV5CLy2Zp5JsfIG3EkdTWpcaa8mmC0N3bQSRKMvKSdynk9Bxioc4KzDm0LqWc02hpfSWMCacsi26zl12l8EjoSex9fxrNW2umvApjZFX5vtI3FDx1x9K6S11TSbD4YWujx28zXS38ktxO9uAGQnA2tglhgDr0JNQ3eoWWn2062N3ez2U8YwWjwSxGD142jP5+lZuSi3qVaC6lL7Jo0NmkmnyzR3oK/6wghjk9Om3Oe5qALci6FnPeRwzEZc5VlwSehBxz6571m2sKahMnm3Ui+UwQJGoViQflOBjt3q1d2Lyak88IkiLKTJvy0ZBGeT15OeOaekVZvUUmnsXtPW/mvntY5Y5RgEPvQDdnoSTgDHqan0/Rdevt19f3FlHbFtqrDcLJKecEqoJ49zxyKgk0q6j023u5JrUee4ZygA6cD3rV0q4utCgtTDc20ibmOJYt24MD8p9V7Y+lL29NvYS97dEa+Fbt5bqHSkuJr2KXbJBOURiuCTlc5HTp6c07RPDutal4i/sfVfO01ZcLJPJEz+QCcbiBj5cnGc1Wg8YXVpqMl3BNLHcR5dGjwBkjBxkenA9qm0jVp7uZ7xb5zIxO5yT3PP/6qcpPdqxceR2vc9V8S/C/wF4P8I6nrGleK7m+vre2LeU93DIrycKvyqM/eI78AmvENTumlvrR3K+XGWzuTA5HA69OK7LW7uLUrEWZmEAKAeZvJwQwP4VD4buPD+k62moXD3EpiGxjlWyG7lSMN1P40c6S5nqa1VG65XoYfiLUbSNtqxrHOiB/m5BJ7il0r7Rf2skt7byCHZkFSQWPcD+lev/GvRfDeoaDo0q28CJLdBHktkEb7WUbSeMYBOcNXm/i/UrCHxhHo+kw3CpZp5TK8gcMVzllPYY5789Ki14pLcl0lHdnK6r5tuoNtsG77yJ/rCMZ78fhkdKgsZJrrTE+ZIXaRg2+UDcOg5PA/GtdLSC4ukSG3llePLEkk7gvJJ7YIp2oNoaarbWuhWsl5G8iCON32FG4ICke561SaUdtbmPI1qZOluz67hYQ8URZGMbBwW6jpnIyO1buqRB403XX2VhjkAnJxjB54qTXdMvNI8Xf8IvCt2b0FWjMjfIpfoCVGD97rn3rntPgvLrVfsOoR3EC/aP8ASGK5MSjk/mT+gqnHnfNskXdq6Ny20/TpPJhu755QrA4MojyOw/E0wQwrqF0llumtom2nHO0tj8fYfjUN5Z2a6hHb2TTLcFsQs7/KD25GM9as6P4R8QE3Ut9HDbLOjhkZwZAw/hCckEjkfUVNOLmm09AvfoUb24UX0csc8lqcAb45DguOvXt29KxtRmkm1EyGR5GzzLu/hx612F54cubbS5NRE4udJt3CJCx3zRtnC7gMYJBz+P41Q8QX2lsLPSfsywW0Mu5nEaq0uegYjHtz7VvGpCPurUTVtCHw7qmsaJqgi0e8eJJLZ4n2kYYPwTtPHv8AlWyl3Lp+pRtZ329irCd8noR3B9eP09qj0qZLO1ltks7UzTtuJSBZDGoxtw5/pjmqupC8nlayGYzcYJfZt6+p9OK5pNucbbFJWWhLH4b166sV1qJWnsrcl3kaRcknuOecenWmQf2nNqlvFo9lc3rsOAkZYe2fxFal82raD4Y/4R+yeSWCS7jkkR2VgSvPzcnAzxtPB96XSb7Uv7KmVVWK5lmaNI44lCOwU4AOMFclenv1rolJQ1eo+VbI6fTraLw/aX95rsGlzEiJpIXXMg3HaMKDgYJGfr3rV0nXprzSRcwvDoGlk+S9vao7HJbJYIWJ29sjH41jpeX2m2ZvNUmdNTtIvJVDLnA5+9jgnJHuP1qjPqR1Lwx/a2oauLURzcxxK5fngBdp6n1IOKh2nLQ3glfXex3HjDxUlxKLLSf3qrGsnmyStFI2BjGGXJAODnI6YrjPFfiW91++e7v7hnkVcgZAC+wCjoOg+grP06DT4bFtStIpBcTSkMbsZkCEZ3bjliOnUg0BI5y0kmVbuMgqfQ+tTVirWT0Jm7oxtG0+6v7+5mntz5MeVO7BDe+DnFXsFpI47gQogH7qLI3KOnFXork2kLxr5ZyPnKqASfpWXcxxtOLmVuIx/rQCcnngDHP4VLalFGCjpoZ+oavbWMZWCJe6nH3s8/4GqCXGp6ury+WIhBNGzRlSNy5/XpWsw8O21l5CxS3Wo3UgfzHYGKI7uQoAz1A79zVu4t9Jm8sWhSxO3y5nik8zziD1IOcH6cU/a0oW01ErJ76mVNfyWxuZrgebE8oXEZKlVPbP4Cqeltarq0Fxd2b6hYGIs7kNjd7nrxjmrsFzoPkXGntZqkxcB3ZmZ8dvYdQcgdqpnVE0qGOK3iNyrlUR8cEDOV9M9KcJpxtFaiVrFzx34jOtapZ22k6ellZ20WwxWxYgnpk+lanhG+1my8OI1jp94bzzGJmjhO8xAAYBx6989sd+e1i8XaTq2jWtjpOiXmmXnlCForWJpFnwOpfkYPXBHWuI8c6trt/e2dnpt/IjviDduWKVwhK7Tsxnv9cCtocskovQ1cVuncuvLrlzeXN7b2v+nF8MLhwkjKc7mAySMkdsmnvf3i6NLcappNl5VrtQ/vCZZCScZAxwDnnGelcvd3GpafdwLf37OZGjj+dCx2bfvHcPTGKuWlqb6S/O+Wf7MAXwxC89+AT+FEqd1YVn0I/7YutcDafpcs0MN3Ht8hd21yv8IHXoOmcZFSw+GobKENd3rLL/AMtUwVaM5wCQBkdDj9avRaLeTXUiaMYJJ0i2xq0qxycrySAfqPx6VgLqa2GoJDfF7q0YeWWcZmhJwMrjJAB6fjUQ+JQW34k8t7cx0niNdBsrOC8sUnlvIZgskMzljGMAq+BgHd16DFSeHbK71TVptb/tCPSNNKlDJKrrJKe5j2qA4yAD8w+veuf8TH+x9YPlmG5hTy/srouzzM8jIOGBxjrW9qX9vXmmR2moa4bm2SZ2tYjId0QYDOB6HdjmqasuaT3Kt71mieDVYbHW7SWfT7KSS3crJeECVdueqAkBcY4xjPWo57zV9RS91i3uLk2ltNsjkaXf8hyVDBiTnGe561l2FqZIIdK+2F2xiUom7OM4GM9cd/aqaWOm2d7Kjs00YiVgHbak7Z746EfjWMEpPlTJe9rl1dda6u44niBjhwYyPU56/wCe5q7o95ocV8k/ia0ub6DaB5SFSEfPUg9eMgCse/tdO+eO3tpYrxm3RSQuWUjtnnAH0HetK50CC20thG8zQSFt8/lMMlhkjk4AUDt6mtHHVWYWluijc/2fN4oaS10WIab5pNvH8oYr2LBevvwa1Z9JubrTm1GBbRLOWVbeUeafl3HhRhRjpxn0Nc7H/ZdpqypHDc3ksUatEhcruJ7Y4r0j4d32o6lY3+nIw0/TbZRPJ9rtovKjbOFcsfmyOBwCTk9KcneWrHFKWhy19omp6jN9l0m9gW5swZWeWbYWUYyeeprv9H16zurW5jfCaxZWQVbiNAwYnqM465AHOPpWBFNo1xYX0glaGe3aWOaRJAEYKMiUAfMwc5Ax047Yqno1jbSare3osZbqGZSsYwwTCjoCcknjrVVGnBK5pDfc5TxLb2t7q39pz3RmucFrlCeC5GOfTn88GmfZ/s0hewtJWUIgj8vcUZj9eRz3P5V33gW18PjWb6E6LaILmFAGmlSRmck5wZMgcZ6DsR6VW1rQLfRdbnGjzR6rbvcK0kIkJ2qOCuQBk5z0zWXtORLmd0ZcvVu5y2n+JtUsbO+FzG9tBKwtsMBlmPYEdcVbsJbiMF7qRAAP4gCCPQmuiufDWhanA0t1q3yWt0BBZyOwVnY8AgcZ7Z4rkdXt9V0rUmtLyz8uzY5hUOSGUnt19PWrlyNXp6iceUvXSW8qGCHzIw53ER46/wD6+ce9O0uKEeTBc2IupmuAru+D8vYLn1P4VgC6lguJIvLjVt+8ESZ2KfU0+C+nupxG7PtjXLqDnce34UpaaomTV7naeMPAVzbwHWtOulhQvumiMKKVA9AvDfjjgVwOteXNcwSS3EzQquViIPbsD+FdA+ovKF+0yFbO1BSAMfl3YyRx6Z9+Kp3qxyXFtIqwOsgaJXWQBSCACM44PIPPtSjGV1JroOXK9VoMWeSy0TzI0L+bjdFjOxfT3qXTb1pkiEBVUH8LNgj6VlNqZj0ueOXarwBlUyJ1PTHNZehX091cwWlrH58m7HlouSff3rT2MrNvcSjynXT6THqMSQ/bYiytkxsxUg+oI5FdNomtXWi+RptpIwt1Rm8yRgW3e571irBfJIkMtrOtyI9iKy7TjJ496brPhDxU2kLdhEWGR2TdvX5QvJyAciuf2LqLcErPQi8U6lcx3T31xIBvIJ8tgCT9B9aoQJb6hbPqVrBKVjcqz+ZhiSOeO5+lT2+iahM6x6hDJJbxrnayjGexyemeans0tLGOOGOGLf5hfhBwSBxThBRXvb+QJN6yK9vqDQmCG0QyDzAJGC8Fe+T2IrefUoluZbeJZZGjj3kjBGew/Gse+vLOZSrQiLDdEGOnXPrVzRdS0G0DSXNveP5qFcbhjHftn9aydBvWwShz6Msz6lIpXbZyj92WYOdpBzjA9ealkF1Po25YZZ52JUrbAnBx0+tb83ifw1HZafZLbGWCOJnO9m3gjkEFSCT2q5oHxH0DTrc2Wn28ltOJvMBEYZskY3Fmyfap9jsUqEV1OAsNQudPxvhmV4lyfOj6jp0Ix1xWlceONWbTIBDMtu6cBo1Ct9Miu01n4iWt/MbHU7XTLuNm4nltxuGPf/CvP9Z1DQrueWOKyjt2ySBbuShx0xnrXbCnS7MrllH4WUbzUDd6jFeXnmXE8rfM7P37VNEzSncquFJwcnIPvVyCfw3DZWUzWrykhvPBkwTxxgVk3FxZSEz2oMKMx2Rl+MdqdrPQWq3N3+1NT/5/JKK5zzG/56P/AN/KKLj5kdLpU3iP4e+HdVXWoLWGaWbzd7TI8pzhcjaSeuOtcDda6+ozmeOR55EXLTO2SCTWZrsK3jvNJePLPOWcvg7WJIPTsKpW9ncWdmLVJFa4nkyUUZIA+lOr7OWqeoqk47J3Ne91KRLV1RgDjB2jqae2oLpOlRSZWS9kAkkDoMq3bn25/Ot/4b+FbTVNF1G41aW4iu/LIsNsibTN0wwzn07AdTmsG3tIbPUEgvVtrx3fYVkIZc57DmsptJ8r2MpXsjLt9Y+1zPHIwR2GdwXjPqfWp9Lvln1GC3aIXB2nJI4+ntXQ6Nounx6/d3F7YWhtrWBnkRtqAZOARwQcfStfTdGtZPFkuiXFvaWS3MPn27OxRFIz90KOSR6en1q1CnKKsONNs4i5uUguJNMFpFbuwKyFRj5c8nNbWjabZw6hFaqFghkk+a4dfMO1f48ccV6N8NrO4TVZ/Da6To09sEb7dqLw7pIWbIVSzcluMAA47+tdPquk6V4Rngjs7DT5opY9sj3qFi5zwByMjueo9aVSNNWSZtCi2rnisFneavJd3QtUuLCKbaZCwA4zgqp5OfWqM1tayai1stn5jRhuF5GAOWPtXf8AirVodbVorXRpLXVA7xtHAFjt3iUFlKqB1xkkk/pjGV4e8NW940es3kyRNFGxeN+FGMYXIPVgR1x0NSqMbe7oiHS2SOf06ErAYIbb9zLGRLOzYHoAB3qg8GmWcR077GJdzBy5GWYbuma27/UTdapPY2q8IWVREjOu0dxgH8zWVE0sjz29vcQecFwZXViASegwDUxjPmsnuKVkkkdRoJ0TTm1XS20tNQlh+e2mLAW0abfnZSf4s4/wrIlW3urOXW5riKJLV1RYwuXYseqj2GaXSby3utQs/C0iSMt06Qu8IGQWYZOP6cYrvbvwHNYGzg0RdOTSmkkS4vtRnQpA3+91/DBOfaqUU7OX3Fxu46HDm48MRm2srEXFxdPM7CWVSAwywAK+pGO/FauleIH0nxKRbWdnEywsrym337BzyM8etYljYzaJqF7b6hcW80guNkbQzCRDnowZeCDx/nitzw99hh03V21B7gPKixxrEu8Pg87icYB59etNTUdLkqV/Us+C/FEM3ieOHTrWGdizuZGgDNGFU4kBxlQDgmsPxHrd3L4kurjIa7vJQrzY4mHdlz0UHNZ2mabeQ3skliuxJAyvcO+1gp6oOOn0BqeKC5jWENGJTvI+VgFxnrjqeK469SLkoyehnKTfusoXLXeoXXmrJGw2+YZYJcA4J5Ye/atjwzdQ2Fv5NxcoJskr+7wGPqG71lXugSTyTyAF/MUDZApDIARkkcZzntnoTwKitHsVT99NIYIwEBKEEY9TwKpSUIrl1XkEZezd9zs9WLahKmoXEccbALxGMBcA5J7EkgY+hrk/GDW0y6VcQ2aWxZjBIwYkynPDEe+CMUy41uW5AttPJDbeVY8Y6ZHtXTfC7xFdeHPFE/kxxu0sY3CdWljUDgHbkAnn0OK0pTnfmkjWMlN2sczYeGtSm1SG2urKcK28zmVvLVMdAD/StLS9N0fw/wCJhceLPDsd5os4cW9na3GA7hgpbPJ4wwx6mvRrrXNQ1jUb/V7+4ngv7iFLaNUt8QxoDk4XBOT6isSW4020lS51dVv/ACSWQMwQo7Md42kc54/+vXQ5Rt7u5p7FJnMeMPCuojxPI6+GZdI0Z5FFvDNJ8gAH3d3U/XFZviPTNBs7KK3td0czJvLeYSNxPQe1ev33ijQtQvrb+1NHs5tKkhhRfLck20TYVc7Txgk56cVw2qeG0n1bUL6CxijsbZAHgVmkjhJHXOCcfUjrU6tb2QnDexy1vpskUcQOkgxToPJeOE7pABy2T2Ocmp7HTo7eKVF06MJAC3zPt3v3Az1xWxdor6PEtu5YISiqjHaig42deR39qzLPT7e+uLmwuNY+xqvKvIpcA4AwMck4H+c1nOU27R2MXFrRD4DbLam4kjtIZVGFSN9qlfX6nvVQ3kfIZreOPO1D13e3Tn/9dSX50eHSE0NY1uZA4DXot9k8nOSQCffp7VMllpdjFDZwedcxZ3xyTQKHGePU4796lx5o7i5XPS5j6/reU8l98sYQn5G+U8//AFz+dS6DqT3KxzSsZFDiJFY5EZ7Dml1mxmtIDJa28Fwhba8e0biM9eO/tV/VrfTYdG0m4h0tI5niEktvHlYy+T8zc56fQelP2MFCzRPsnG9+g+bzImcXUsAZzt85CNwHf61jX19dac0hinE1sxAD98jGMj8qsaHpum6l4hkVGa3SKM3BETFkVl6LjqMsRnOenatW9sbVjb3DWOInchpWlOAw45wSB1z0/wDrEZqDtJ/gUm97mZqniG6mt7W38lSSqqU8nG49Bk1p6kLGwt4FNx5t7DGN4U/uyTngeuMn8qsSa1bahCmi6nNt0yEqWNsgAULkgDjO7J6++az9ci0O4vpJrO3ulhjYt50hJdjxw3ODgVHs6dk4uxVtHJGHHFPqEt3cRFoogx2hxx04xUmj2t1b6Xe36MGjtlQSkDK/MT+talnpup6jY3GpabY317YRTR25ljh2xq2BhN2T+Wev1rs7SzOl/DTWbfUIY7K8kuIPLtm+YuBn5tygqAM9z25rVzlFarQIQk72R5zbTXtxFFGu9fM4DFeD7/ypukx3S6hffapWit4lLl1+bMgPGM9/auo0Hw/NrlnMzeKvDmlCA8rdXDIzrjJZcLg8eh60y8trLSUurQ6hDfKAqLLFA6K5IBHEgVgTuHJH40SnaO25Sulfod78RUn1zw3oWoXBS0WS3BaCVdplKry3oBiuAm0q0tLfT7+3vo5J7otE8CJgW4QnGD3ypB/EV3/xO+1XXgbwxNbo1zfXCiC2hDl15j5zknnA4ORXAzWd9oGjr5mnQojlXM4mD5YDB78YJHt0qYK07yV47GlS/Mei+HPEqRaUPsujW8c1hbxq0yjl1yFyeOvOTXIfEzVLLxXrdhiFdMt7WIJJNHtAyTnOFAyR/Kqng7UUuvDmqC41i1svMYZjnYx+aAGwqNgg557j8awL5bW5jn/tK5YFEIjitXBIb+6xOR+Va1GoyXLoTKb5Uetxazb2ukxXnhe4lnkMUdrcTSR78MgwrndkjcWPf+GuO8Qah9vR5J9pCKi/6OEjEjY5YqOM8c1zfwvu76/1G48MwC5ksZkaWTyif3RQZ3MTwFwDnPoBXdxeFpisN9aLHdaPG8gadmO+N0PzA8DkHqB2qJ3i1CRrySkzz+3+3za5aTGG7mgclo1WNtsbAcZ461vPq11ZatBbaaZzKVZHhuG/jJz8v5V1A1We6ns9WksWkJIjljV8oFxj5gO2RnrTfhzpdt4g8ejUJILaJtNtXdwX+RywKDI5y2W9u3HU1rePs3GxdTDuCSuUvE1zc2vhiyt5/Kgl1bE5MUgkyqjjkcA/MOe9cRc6TceZIzTRtg8F1I24PQZr1fxP/YN1eSeTcJY3WntJAkbKWiViQCQo4GRn/wAd4rz7VZBDZGOO4KS4xhkyJD3H4/hXI/cmuU5KqSeg+aeytktIY/M86R1VfLOdxPc/n+tRa7cRSBYodSnddwhJ2BQnPLD19KdZ/wBm2vhyFm1IPcbwzARNmLjay47j5V5yfp1re8GeDNW8TXqT2iackMTBnlkmRWcH+6pOfX9ac4e/cpRvpYxPEGqaj/ZK2MMEk1zsR/tgX5th4y1dlpr6t4V8KWd3b6qtyl2V8mQKUAXBxhT3Ock/Suh8R+FE0vxBLoFvcL5GxFMZ2AuG5G8546HoBXNfFHULS3jg0HT0gto7DcBBHwGYjgjjsM8frV1Ze7axo1ypu5xzafLdERvqU0Ymk3PJdMW3jHJxXUaN8P8AWmsriPUpLZYrl1mhiiYH92OQxPPX+lc74cs476SO41S8+yspDAbA7SYIAU84x1P4Yr0LxhrNxpGlx6lao1zBIpjadYhGFYYAXgnGO1QpSS0CklbmZzmtxxwSpYWUxuIE4Y78/lWbfvtVo1kWMf7Iywqu9wZpxL5jRggnawC7s/59KaS7bWjPmEt85Dfdpc5LmnsRWqu5MU3l+XK27e2d30HpWrJcxMtrbxSNHHE2CUfHB+vHbtVZhFJJJb+a8LfcVjjcDjPHGKdpGm29vdwSSM94okUtEycOBndnpkcnpg0oT3uSro53X7Wz81YtPjmuru3bDwxHezAtnj05IqrHY38mqxRNDJbb8vJ5xwIge5I4rs77V9DufE8F1pumW+mS3DLCXsTKEkJPCsrswyBjOMZINT+IjJHcTaderbiTf5R/ex7nXkhsK2RwM84x65p8846JX8yPZ3Zw0elxx3M2sPNDKsY2GAgMJXJyB1zjAbntXR3Emn3GmLcy26WDbd8UZYbck46HpnFQ2mhxy6f5+mahp3nif95Gyy7+nowKH6b+lSQeFbd7MSTXcT3cVwFYMUUBSAeFLE5OepAHI+tdN3Lc1jGdtjP8MX+p20txJpuqNAskLM8SybWVU4+Qn69BWdfzXEN3BqVlGf8AR35mK5Pmd+PXkV0qQtoo+y6VpeqXN6WCiGVPMfjqVCxjA6f3vrXoXw98O6jYi51rxBbjSIQxuJ/NCbShU7ty5OecDlQTxg0pTUegRg/hPKPEWpah4vlhWTSZVkBMED20R/dkvuOcDnqBk9AK3vC3hODRZ5h4pv4J7W/jCyi0uN0sZBzyw4GehAzW/rvii1u9auG8P2u2Bj3jARhznG3gHPbn39axbW1so4nkhljS5H7yCKZTsR93UdcfgB2qac5OLvoirRve5saj4gtItmn+HoYbGyiT5Io0+djjqW6k8Z9q426vZLWO8Z4SxcASP5Q3ZB6E9uR061u6polhpc0F5NqiPJLbq5S2OArP1Dnccn249+9a3gDVLCPUJbe+lhtrIB5AwdYxM5TAX5iASTg9c5HXrSbpp8q1Fu9ThbVptTjmXU9Jvja26gQTNu2MT1+fHUDpz2rcOna24Mdroa20lrZtMks0wGY1AyMHqTgEcV0Gu32l6bqzaC008ccFuL6N49LWT524YD59ucZyeB7VHcw3Ot/DqbUNIu/9ORy00b6aQ8K5IO5wSNpxkDHccVs03bTQJRucDG2pLLMo06Y3FwCzSqSVXB+UDHHXPXk5xXbeHfh7bSSl9cub67nMIkuAFjVLdgcgDJzyMcnFZVnaz33h2y01PEVtZNNtneV12ozKDnnPzHr1xzj6VVvbcaXd3aya5dzfbUXy5Io/LGxuTuTlj7Y9eamClrypIzUXF6o6e28I+H4PGrx31/PL9pX/AFf2gRtDkd8AhzzkAYHFS+LdG0HTNOh0++8QXlzby5ktxBE29IckkEk4POeo4AriLa70qO9Enn6nb39qypBLI67DDsxkDAJfJrTh8X2V5PbWclg9vawBQruzyF1PXJdu/XAwKylOa2epXPHVE1zD4dvfB91eaRZ3dzeRSBIJ0YM0Tn+IqBuYEfgKpabe+IptNu9Ij0S4e6EaNMsYbzyMFQwXPzD14OM5rZbxzosl/cX1jotha3DFbWSK0hHmKgAG8A/LjAAz6965XUria08VPqFt9stmkTZGJmO+CM9yR6kYBq+VxXV+o5SSjruZl5DqGn2qG6L27s5YEclVI4z6E46V33hSKO58MNPLrF1FEJQJ3ViEiLcZxn09eua4i7ivLq2eW5uLaa1hO6RZNwaU5BCgqCCfXkdRW38OvEz3Hie007UrU29nJJ5csZlMa7QOOFHJB6CphN3u437mMHZ2aO3l8C+HFvGFvqmoz3LKphbYPKYc9WGSMgHjHtW7p+h2l9HprabYR6dLYTbjc7ZNzYHAPGPvfNx0xWB4wv7mz8WXJhdI9O2pH5eSGZSOZOec855PU8UzQLbSdatLmDS7qCK/kCqn2tzwwJJAOMZOOnXHTvTVeMtGjpioXaiWfHtroVnNHNaXzWWoSuWuLeWNme4k7Mo7AnnmovAOivqOkTv4mv7izy5aOG4AYFOoKYyc4x78YrPv/BOoXM22S+sU1GPiArM7SKT3K7eRj8PpVy71PxB4GsV8N+IrW3uxOfOtmuB86KTnGRjnPTjvWcNG5couV83NJWRV8e/Di1j1C7h8PX1zqF0pH+jGFlIG3JJJHpjua8ssNN163Z4/7PO6TkTM4AwO1eqX15b6tZWb+GJLo3kzF7tZpPlVc87WOM9Dx16VieM2Sxuf7P03TY5bm4hWSadp3Jt2Ocqq9MZPpzXRGquVpr7yKkU9jE0DT8xF9fuFt4ZSVVVbcTxgsM8DtzXQ31voQgtJoLUXMdlcSSfMcGQsF+9jGQNvb1riIdB1tLaZtSuhHaxgseCzHHYA9OmefWpvDl9fRw3cEF1E1tPEFjkmh3chg2FJ5UnABI7etJVHzNqSaXYjWN7o9E1LWtJuof7W1Hwlp8VlJbbfs8LAPIemSD0Oe/FXPhX4estVt49WtWgsY1bMStEBvIblAeCSAoyPcV5/fi81BTJ+5t5NhAgDck446cc+pxTbuSTTra2trq9V4cbhFDwEY4J5BOT06UnNOL119SoS6s9d1zQ9LtYZru6W8mvlUzQm4uPJUAjoBk8Z7VxcGm+IJFkWS9tbSJhtPlqZGK+1Y8XjXXRfiXUorjUNPlthF80YYYUkqenynJwT35rufB1rNr2kQ31jcRvcygzG1Mqq6D+6oyScY6nH0rKqqkUpJ3HNOVnE5u70/U5ZWaSa5uztCq5jIUADA4rLl0a8+2eZJAzRDmPaSDnpzXsV3eX1no4kjupp5UBEqSKiNE3908ZP171yNzrCu6Lc6ekjqoDGRm64788msvbNbMzkuV6s4UaZNtMlxC6sXAUE54ApsqrBcLDdRy4AMgZQfwFd8kkzwRzJpY8skBGAfGT6c1KqzAusujY4/wBsHP50niZPcq19f0PODYSTarBiIR27IfMZnweTwAPwrYt7C3hZlSFGBU/vP4ifT6V0xFqrZk0uAkDABkf/ABqzCumSKT/Z6o3os7YH51lOs5dSElfc47SrF43drhI5IJG+7nlaw9e06RJWns43KK+NqjODXqyafptxGVW2AJzkeYefxrLvdBsomAls7xQ0m4EXI2ggD2qqeJ5ZXbKsl1ONstNiurLz1CrMnLZOCfWqeoWoswomUeS5+Qj9a9Cj8PaeEZobeVgzZ3+f0HcdKp3/AId06QCO4t7kRZJH7zIXPpW0cTG+5XunBebZ/wB+Oiuq/wCEP8Jf887/AP8AAj/61Fbe3p9xXPN5ND1S9LC1t5ntbJgguJOAMdPrWnb6XLo4ivZreUu0TIGdsgkjnr0rW1DUrW/sv7PgsVhljRBK7MQD23Afh/OsXW7u4kKhponRfl2sxznHr61yvEqfux0ZnJR6D7nUCtnJFbRkqAJJG3nG/nr6kZrHj0ZFZ729u2kdj8kcbYA9CTUdpcRXtzHapJ5byyBcOeCegB9Bmt610NYbG7S61BZ7yO4EUsG0jYvUsD+BFdEUqSfMyow01LPhOwtNatR5+pzpC9z9nngMRYyHGR83pxipjc+Z4igiaaS0itl3xMrbXVVO3AycgkEjvU+kaJHqIEOm/ZbaBJFIDS7CxHOAT1+tdLdG51uS+tLPQoJJILfMrYB2bRgHf1PQ/qazqOM0rfI1UUkYfirXNOn8LzWejRSWpeYSSbJCdxB4J55bk/p2Axu3euaJN4aeLUbt57n7JGEllaNJVJ74OTu4PfjrzXn1pZX95FJqEa20aWx2i33fOzE4BCex71X8T+HvENvFJealarbwbxHvLg/NjpgGrovl91lXlJOUY6dRdUvL/T40k+2CWMuGiZHDjgcZIHXn9a1rS/W6tGuZLM20kMWxpUc/MSDuP17Y6CsTwh4Z8QaxcHTrRES1kw5uLjKwhsgcc89vwFdPdQz2sBguZIWJhG6JeBnvkevtRXlGCt3MlFojlvrNF0+aKSG2WKErIqqB5rYxuJHUnkc1HaWkTyLe2+n2jtChMWeQrEg5x0zWDrZiuo/s0EYEiLtjJbpitTwzNrek25gis5GedV2DKjcwPX5jxyfUVjyX/eOVmC0epVsJ90N/eawJ45biQrA5jCMjjGXHTd14qS11uW20WXRbC6u5rWdy8qKxC7s4yccdqu/EO217VrxJ9YhuNP8AKQeTZtInfrjB5JPNYXhq22XBtVs2jt4h++kc43sR2PetoSjdty0JfNF2b0K9xeXiajHaLgPuIiZj0UjGfatGHzrHTILFLmMOflkmLYySc9+cCmutsNZSeONROP3STiTepY/L8w/H9K1tY0bw/aWkUn9s3Nxqyx+a7xojQYJ2kr3xnOD7VnKMai91WSM+TmV4jJ7mKztw/wAtw/Vl3HP4f/WqP7dH9jiZZwrnBKFcsD9cj6VA8apBtO5l7XAQA/X3rOltLa3tVM1wrHI8vPVff+dR7OFk2Eo6HU2dzdLkzX+3zUATBO4MenII/Sub1rTr61mjCyQOz8qnmDOe59Me9LAt5CPPD24Jy4BflgQcH2qxpMmpALcfY5rmTOGdELKfoe9KlDld1Ycbzdh9lozNiS4vYTeAgDGAFGOlUCbi3v2juS0Z+8hA3BsdCP0rqdO02RYmnvvNZwOqqc4ye3+NRS29yZHtWjd0yTE5GSc9vaiFdqTV7/10NFBrYrxS3lwizI8hAYENgAKOvQcVYW7uLq0bS/N/cSSCSRGjDKSMnknkH8asWuj4014heLBM6cKyEFT/ALQ/wqnLpd9DZzwspEjFVSRW+9z1x6YJ/KtVWTb1KvLqUrQMfFsGnwXb24UZ+XjcRyR+hrbttU1CG71GyjnmS1dCk+9sqR2znrWT4Z8ITahrEd9qjXcRiYFY4wCWIAwc5rS8beHLxrWOPQ4bl5w37yJgF49TzyacqkXJR5gTdjMsYA1rL5F3IgbB2YwM84OD3rQ8Habo8t6w1zWrpTNCTaJp8Ildpg2Bk8YHXj25qn4d8HeM74Rafb6a3myMSctwnGMk49P5V1Pinw5P4Vme2t4by8W0275xbEnlRls7cbR9eKvm87gotq5y83h5I9TiuGvWuZw7NgrtAHqTuNTahayWlgZL6GGTLAZjO5Bk8CoLG7uLzUf3kbKoQsxz2HYmiykt769eOTzSsWWKx/MTkjH/AOv3rCq2m7vRCcYq7M/UriVMyRSbd5K/fJ25HQj6VNaaLay6TJ5pvJbsArHsYsCB2wPcn2rffyLeSKzstOJAAy7Elm75Oeg60+7ubq3zHDaPFEFGHRRjP1rH629FFFKCvqzBFhLZxT3kbPb+agj+zLHtUc8ng8n/AB7UtlczvaPbwIsZyXDyE4XjBz26fypZtSuY2YXse1cgAyDGPxq1pOowOZDLiSNeBGOh47n04NbSqOUdVdicFfQwbqCRZSbtiYuNoUAeZ/tAVpR6pBZ2/wA1uBMORG6gqo6c+p/lWpeXYmRBCLdI8AKvl5I/HrUEttaA+ZEYmkzlPNAI49/T2rmnNySU0RKk0UNP8aajpEgtbGdraKWZHe2CbYJCCCCVHXHrwR613mvzXWo3CS3NzbyG7QSyMGCBI2JyVA9BnA69K4GHSm1R/s0Fq887bxHGhOARyWDdB+NdA2majZWhh+0In7jy9rvu49zjit/a042jfXsduBxEqF7K99DZsvCGj6SJry31m98q4swWaQRmWIEhs/JnnCg+o5964eF4/tTQzMYIZGSRpZMszbsEHH49utaOm6etjps8011LLMXCjyjvCpg5JBxznA+hxWf+7vddSOO8vJ43G6WMwiMoVTC4Iz6Hj0FdMIqcHLm2JrThKlCCjZrfzPoC+8KPqvgLSdPW/WeW2iBWfmPb2yBnBwPU/lXl3iTwJrUeqSC9kSbRgwAvGYbBk4y7A8fqSBxXr/gWZta8HXFvdbYQvmJGwBA2LgrnP05/GvC9f1HxZMdRDWBhW4OxYBIv7sD5eF9wAc9auk5NO2w5OPKiW78E3V9dLH4XmsVig2gSLqKyOW56KvK4H9Risy/+GPildYggYtJbyYKzpuIb2GcVk6dfXGm36wWdmjzJgmSWDzMSdCxHqCT7ivTvD2p6jql3aeF9Z8VTvZwb5oZYgUbI5BIPueKqM09djGEY1NbGDIl/4YGpQMz2n2NY4HjiJiMocAkbOM/KVO489qtyXeqWPhy3tdN0m+TS7mR5pI5dzI5fBbBI4HHv1rpdQn8O6Lrz3dzfG/KoFbcQ8k4bHzF+xABFcT4pWLxD4jnvtN1KezsjGsMSTuzrvydzBQcbQDispKFjSaUPhZpQ3CXNxYabaWsEjPcIsi7twALcnAIJ4J4z+Neh6DpOg+BY9c1CbUzHFNdJAXkjEa4C7yEz8xUmQdyOK8I1jS5bO+NpZ6tFNIuW+1IpVGU9MA85r1XXNBPjDw9aSJq0CWQkaeKFY8Og2qpOSemVHBHWm5qVveLpt1W7IwdWNiPEuqXmj3WmNY37fKSEdFXHVfvFWPUjGMnFcpZy68mpNd6LYyxGzZZJbmNNpwemDnk/5xVvX/BuraJElvYGe/aYFvMhhwsSgDl2PAySPy4qp4V8N+JNS0W4vIV2TJni4lEeMdwfr3pSg5NT6GNSnKM+WSOwXx7q8VxHC99JdziHndaxgucdeVx69RUVt4t1LUtVjfV9SsgsSsNps4sFuNgZQuGI24GRxmvOrvUdS/tFYDb3Ml2UCllUuwGfUZ4HXioU07ULe4TVtQmBhJO+N/8AWZXoSv8ADye9UqUm730CNaaldHs3wztPM1fUovEGqtcaje3q30SJK+5zGDy7YIxhuFyPTtSfF3wxYL4mjvrqWK2hvIw+9eZCVHzHB9z6VzvgDxcF8R2DTeTBp7oY7ppPmGT0PPI5rW+JtrqmvXV/d2PlwJasBsYlpHRQMEKuSf4Sccc81FRub00ZpUtOPunMXOnxpMlw2qPMHTbHiDYzbcdc+2Omc12mg6xdNoy2t7JYTo55jk8sFsDg8jINebSaJqGm39lPqF0tk7qSIZVcFUIwv3gK0LSOS2hmuNSjNxbkhluY2LQjnkbx93j1xmpiknaTuZRbi9jV1qzuLp1YWduEIO3ZcqxU89QDk0nh7w9repXLWOm3kETCP7RJ9okJMi7guVKgnqeh7A1mRXEFxepdafHb+XCMNECQMYPI9elOtfEv2G/3WVw0c8S7iR17cew56VnZbRQko3uzsX+G/iwzHZe6XcDHyssrnHqCGFbPhTwNr1pqCLqsli+nvlPLiJ3ZJwCBj1Pc1on4naLd6DaRrDFFdeWXl8klWkmToAewJ5P0xVJPivbSWrveaXbCd8ozwMcqSME479c8elO8E7NG6hT0KZ+G+PEk/maTANEUI8V8XVWUsQSVB+6R3PfAFZ+u/DjSZtUnj0/XFe+ig86Zkt28tB0xlSwU9OM/Suk1zxVaahoUWkeGtLvtbF27ySGVWERUvvG584GBxnP8NXZY9B0m0M3ia4k0q8vIUjaztnKIyYz6YJ45OTWqvtEfLHbocaPDOi2GiLbaMZ9S1tPlkWFwxlkOPmKkA7do464Nb/gjw3cDRbpvFXh/UIpW/wBQ25M7cDgEHhvyq6dY0C2sTaeG9PvLCHcjrdWjp5kpGc5LZJBBAz14q+/j2zktb+1mutYRrtCpSdVdIiQMkdyOB+tOcXH3qiEuS+5kyeItZsNQMdtCbe2ZjKxlyWkQHAyWAAwPTPsBVTV/GcOtaZe6XPJ51vNGYzLuCsXyPQcgDtWj8W7f7L8MmXSVkit0SNsICzyb+Rz15znmvFfCGl61MlxD9leWMr5xTzArrjtg8n1OOcA9qio5S+HSxMpNOyNXUXSxgIg2CHGAEPAH86x9KfVNbENrZ2rPJuGwEHYMf3m7DFSaXA91HdLqUMqwAFRFLlWY85AI5AyME113gX4m2Xg3RLiysNHscrgvMoLK3bBz1OeKcHLaWrM43k/IbeeAdceC7k1CW1ge3QSrbs6q23jkA8Ec8YIIyMjnFYmm66mm3UwuIow+1oWhk6gH29feu+tvHE+pzQaxfxme1zIx8i1ZmjZhtwp6MgznafT2rh5BpHi/xlLbLBFHEXdw7naZF3noR93Cngf7NXCmp7aMc4K146EreMQoQ/Y2hubSJlt3UENhuDv4wykcbTxVrVLxtSg0+bw55tleDEk4eTy1JwuRtHy84PPGR1B610th4d0exaa01eWaOPMR8qVTFIseMgAk8A9+tc/4qttRu9MaDw3p9u92soLzxz7QsfLAYPJIxy3505crukyuR33NG/TTb2+SbWvs1xLEzedFLZTJHI2WA+cnIxn1GcDp1plvofhe+1HUpvEGt2ouVg/cQQOyYUD+DIOe3XAxXBWlzrH7uzvLiZ71nbzXK7lXJ6k9+DXVazD9pMdwBdCeEeUs2MCQd1yOgrlddKbi9ioyjJN22MmDw6ttazyRaPcy6dFL+41bYVAbP3S2cEg49jiotT8O6reacNS1CSOLTTL5ccxO3fj+I/XpnPXjtXSNdyzfCyDw/cLKLi81Bih/5ZgBuRnH+cg5qv4j1jxR4e8O2vhOG3hvreG383zUhMu1sn5SeQW5P5itozcpJsxcOYwrXQPC+n6hZhpriH5xLIJWVFYD5tu4MSV9sZNdZNrAurCbSdSuorm0vJAs0wjKPbxKd6CIjBAJAGCD94159Fq1yk6/aoPMlVyf3yfMnqMEcD0qvq2rXcM8gnhKj7yv0J7VpUlOTSiN2DxDZ2+k+JrWG1lEtqq28iRJJuKmRQxjbkjcGLD8uldN4a0DUpdaGohLfTWc/uZ7xVCJg9Dz355PXpXHTalZMgF5brOd/wAro5BGD1/nTb/UbjVJrZ7m6YWUK4RA2ABuzj68nmh6/EjPlR6J8SLrULbW/OGoW1/JLGhklBXZnYMBQPvDoOPeuX0XUmsL2C4jcQXVvKt1IYowirIrHayjPJxj0602bVLObTRE9kkkMSlY24+Qeg796b4P0DULVTe39xF9kul3RFHMki4weVAyMg9frXNGKkpSSsNR55NrQ7jS9evrC2/4TifVYrqWfG1WyWRkGMcn0Poa2NO1S1u7i78RXl7eanNd4mt2uAHkt4xnK5Bx69MDA6VyGo6rJb6ZLY3XhWKN7w5sp5oQvmpxuAXPJA78VU0PRdRWPfZtciz375G2AqpHGOuSMkDj6V0KN0uU0T1Q7WPEUiSz6jpUf2WRkAJTnbk8nHPJqOLXdd8V21ooWKSeG4RN/wBn2nbnHIGMgev61k61o82nXEkKahKbhABu27UyQDhT9MCqlnrV3ol+txZyNv2FDtcgEn3HXvRGSk7WM/aa2ZsXl9fPq0ljeLnbI0bZO5Dt5yD07dKpf8I7c20Kx6L517OW8wQ4+Zj/ALIHpzxXoH/Cc+Hn8Hz2h02QMsLySmdhKzOVPKseR8xBx6A1iyaS9tZ2PiNPESWtvqMIkSKNS7KuMNls8EGs5LlV46L8ypR0utjko7wSarDDc3DFoiwdXUg7gOQf1qxDpq3kbwreYhkk3/cyFAGf5f1rpvDfgO71QPcXNjPqk10guIGtXKhNxI3OTzg46msPxLbP4Y8tJxG8V0zbfLkL+WQT8jE8Bh169K29lGEU4kcqUSxp0kkkjQLNhl27OP3ZGOQe/auj0uZdCZ7qy2W122TC6ciMk5Iy2SRXHXd/BpNpNb6vunuWWN7JYeFUD+8fp+oqrYa7Jqk+1rJ3IX5xHkge/tRGclHm6DjK0dTZ8dfEnWtWWzt7rZDJbS7nkiGwy8jG7sRwPzNTeJ/E+lRWk1i8PmzGLel3E/3RnhWYdfpWFqNnp2py+Sruk6INy7cYHbg/54rZ8JQ6Lq9u1lr7xRCN0jmZJGVViAALgAEkk5yPU1UFRqtXRStO9zR+Es7+NriHw3HrTafcRuJoEkDOJdp6Yz+uelb+kX1xP4j1wyXEnk6dciNriNm2KBke+B71xWq+FdK8J+LbfVdF1LUJdPRsQShSH3MD0I/hwfrW94ctbjR9Mv7m3acWd8od1VwVfHZ+55ycUq0KUXZLQtRcbJuxzXib4ka3ca46C5heAoiqjRD+71+vP6Vs6R4ktTp9v9pug91LIUMSKSwUdGPpWb4nutJvJRcSaVbxSlQoEUJBbauCfzGT9TXOeG9Dmu75rqa+i0yPGYjNk789BxyKJ0KbSSsjObc3eWrPQpfELR3DravkR4yCD8xxnFb2p+II7DSJLif7rIoQgZG5uAD6V59FDNGkjtK0ogIMZB++3fg9sVgeJdbkubyGzkLLbxlS6A8Mc9T79K51hI31QKKR33gDxAi2F7LqV6LV0k4U/Nu9cCuj0vxRp+ryTW9vJEzRxeZ8zY3Dvx+I/OvEdaH2qdI7NSHfOQv8Rq5oGmxwLvnlkS5UkFTxjHY1VTCU/iuJJHs/2qD/AJ4R/wDfJ/worif7YP8Az/X3/fxqK5r0hXp9zjIHvLuTbayb1KgtITgLVeXR9Ulby2mj2dd7OQp9wP8AGuq8PeFZrdk0e1v49RurwuJ5bfIitgApXDngk8g9qi17wPqdvqUVqmoNG8bgSLKSSR65UYxitZU40/e5kkQ4yuV7KwtY41kuIYPKj5kZVAP0BH+NbWk6TY3Gm3mpX13fCx8+Pzre3jDSyHYwB3ZyASf7vpycVjeNbxNN09divcKpGHCbR+H41Wi1QMWninmhtWjXd2aRiOhx6c1jSqSadSOz0LuaP2e1W0vFS5v7eSNT9kgjiDlx6OeoOO/6Vztvqd1EhX+0JFuGQqsKkqACedx/Gr2nyre6lHF9nuWmyct91Qo/Tn3ovLRra9zBbtczANtWOI7Ap6D64H61UXCK5Zv3jJRd7Gdb6otjbfNC8s00oTcrNgD19+1bMF3puo6BNHqVnrcl6hJUqQsbY+7kkZ/AYruvH/wtsfB/gXRddttWe51G/CylJhiNA6BuD2wOOnevL9GtdZl1h3hWK6tbZfMusEmJkJBKEjoT+FdEVGM2o7msVKDt3PQdG8SWf9j2WkiSa6eIyyraw4UQtt4YMMl+SQVPrmuTFjquswC/lvoYoZJWWOFiTJgc5OAcE9OcfrWvYaYdL87XNAnE7qjGbyIHQWyHPGW+mM96XRy0OmJd3IRJ/NYoigIRzwCPpisatemrSmrvYtU9bSOYs7IX1/J++NmbQlyzDduAOCB0zU2q6k0V4YGjnSbP7sJnGPU54H+easSKn9uy3LJK73aEyNK53ZHdcDp9fbmqmr6gJbWK3uId4Q5jKISc9hxzUz5ZcrWv6GEoJWuzX1K3W5sfttzIktxDIuBNLgbSOMKCScdMn+tY0Sa5cRyJe285so5DumjUiNVH+10IqtqeqNp9r5MM8gnGSzNjLHPI5BJHP6V2nhm4troxrqXmE+QGdJQcKSM88dBirilyO8fQqMVU0ODgurE3E1uFbcfuSJxuOPzz0roL7TIoHVYry5kiESqzSxBTvwMgY42jmofG+qaTDeq+lxf6o7gxOQrEY+Xj0yKksLZ9T0sSzF1WVOSXbcB6ipnNxpqTViuXlVupBO1nZWilJpnSTOxmIwR6ZPQVjasLeZUuJLmfMijcsI7j3PfHtXSwaLpbQILtZZUTICeYWLA9Bnt9cVWk0SS7aTZFHHGhJRPN5j49c5PpWVOuubcxSc2UtFk0q4mSN5rgqEG1WwzFuB1wOD7e9dpcRaq8Nu1qyIu0b4lG3A9PQfSuX0+1XSrIG3RWnfIN0VzwOgHpgVoWWrmSF/MmZmHARFzj8OmajEQqN3hqvM1hP2atYfNqN/DFKrWskshfbtxnOOflx1rIfXfsjpdXDSROzHC7m4HHT8zWkHjSzluNzxZyxBk+8fbt+BFVLWFdUD3Fvai8gjYlopUwoPvj/GiHKviWhU231DStanvLiQTbxbx/NuC/Kyj3PU9Ksah4w8uCURqiyygopGT06Dn3J9aguPEV/Y2AsIpnuVlxGbQR4SIe3+OKm0yzt2mjj0mKCS4MY2qbdGO8993XPXvTcKfNeUbIyhpIj8L+Irux0kzzyEb/APV5X5tqg5YevYfga9k+GXxI0KTwyJb3Rkn1N5GhJRFHmJ/CTmuCs9DivdMtr7xPfWN7BAsuLZnlVnYAgFsHjBII4GR1q1b6XqPiTSrG40W50q0ntoCrWmHjbaD13Y2568DFdFakrOdN6s6IxmndHrFp8VdM8OSqF8O2ZiZgHEL7JEQDI7EcHOelY/ib4zLrunvokOlpbtdxjzX3Evjdk54+6QP17V4XLpOu3WsTxx3dqiRL8zSzkAjoMZ5PTkD+tb1h4Wi0fw5caxrGt6XMcebCyzLK28nlSn8J6Y+vasI06qhrO7HH2s93Y0PFGoW+ptNLYvZaWEVUMca7VY9yeT8x71mfaJILe223kUaxffIAj3LnqQBXJ2aHUBJHpty6z72ZWZyEAI68YOfarmg6fdXN1cW+oswt4Tumu2YHccDgA8ZI79gKzlS5U3OWxktZNk2o3WoXkwuYrpwrSELG42sBnk/l/Ot3wi41a7u9l8yfZCN6uVI54HTrXN6xFZyBZNLuJRKAFAmbJfPcNxjp6fTmtfT0tdF0qPTLPUlvLi4m865aFWjCcABct1POKqpBOjeG5XJZkvijV4NPvpLaRUkc8jMm7dx3B6dMdKzdO1KzvDNHbxrHKPmdVUKrYHHrj8qsap4ZtNdh+1tqE9uqv5KiXEpLHH3duOOufxqtDpMGhRC1t5jO8i7JHBAYA/7J5/D2ow7pezspe8V717MtRSWbW5kmtplIPzHJGCeOMdaiU6TcROqtcxxx4V+MEHHJJP8AKptGiTZfzpGDIZco8oCqiHrj3rO1e6aXU7cSBFiViHkQgOVPY4/z6mq5XOpyp/iJwdr31NuwmOiJcGDUstLAYkAGCOmc449eaw8a1I5H+sWQ7uJd+R74rL1WOy+3CyWe8uPMmOGLhSqk8AjkdOprq9KUWWnLcSNKqMR5e/OflHHQ8/yqnT9knN6v0IjzJasyJ5ruOOOwmRfPl+bO/wBM8Y4xwD+Va+krFb2W6WOJLlch5lhKsD05yO39Ko3F/DJq9rd3txgphjs4+UZyeucjqBn6EV0WvahaQOX8pJWVjiQqMdBz69q6Kcl7L4dWXDbmPTfhl4gtbnw3fWbL5S26O29YztIIyenWvK7/AEO61q3ll0/XoI5PNfzIZbZo2IHKsrZ+YcjkgY9a2vAetNa22tQ27CISxL+6dQAyOCCQB1qrYNJHN5klqqRIfkBIXP4YNYTr+zktNOxq4ucUctIbNNRlt2up4hG7NcSk8u4OCM+nrgYzUGs+Lr+xcpZRR+SqbW2gll+uRxiuxuprZ7iSeewgV2AJ2hABjoQB+nFULnUNGvZttwu6UjG5kDHb6ZIzXIqsZT+FtHO6DvozlotXabQ4bqa0t3nkUqu4YLDPXHTk1cMgkeFW8mK4i5jKrtj567h0wMY//XViy8P3N1qr2tjEBDINwHC4GCffpjqP/wBVy48Lajp8zqGluZmjEoZG3L5QGDjPXpk8cV1XjJp9CZQlfUrT3C29qGljjv8Ay0y37naGPrz/AIio7Txtqr29lb6ZMqW8Z8poufKIBGARjOM4qO71Owa2ks5Z5nikXbsDBcc45rPj0yK3iiFoqCFDwCcu+Ty3pxThTpNvRjj7ruj0m5+JDWttc2d5Y+abiEB4oW8pWbGMucHdxnkY61kaPb6n4i0uC1vtPlsNLLmSS4SYs7KCSAiFggP1AzjiuOvxP9nEsME8qg5ZgoOBzyTnpWjoF1da1aW2kzXE0Nqkm3zEBZo0Y5OMc/hXdSh7OHLe51KfM9Wdl4cu/AOj+HdSihufEUmrxW8l0zpFEoZFOVBJxtOeO55P0rotNbw/FDbi/Jhv7tXczvb+YyHALH5cluSACwzXMeL/AAsuia9YeHo4Zrm2vIRH9ohjVHaPHIBzzxnOfxwK6/4kaB4P0rQLOS48eJBqKQhYo/s6sHJ27wyoW/ujvj3NCld2idFOMeVqStYsp4FbVrY6h4fhk1YrLvz9mMQ44+8SM45GKg8feHfiBfL5dnpEcSXEapeRwr9nlEYxxveTLZIz8p/hArOl+Ll3bJNpPhrXJGs4kEMUkFmkCbnOBsBUNx17etdC+h+ONB1OFv7enupr1SzGGVn8wADJw3p6YPU+lVacWmxycH7qPM5fhj4hS4s7zxHql9Y6e85WRSjefFGBk4LDYM9FGecH0rs/DMPh3wvpxl+z67r3h68lUI+q2SmGCZc8cEfN2/HtWp4nvvHV14Ye0l1CB/tIdJLa7jBcHqq+Yq4yPXeRnjHBrjta0zWtMsXutYhhs9SSRYntghd41cjBznaMjPQDoMk1uqrqRak16HO6cYy0QqaH4dutVZLPWtG3Ox3wGCWNFY9AHzz+eBjjNXdP8N6bNrd9ZT3tk3kQSyzMgZwpiBLJt7jIxx6VZ8O2el3Gn3ENx4mFhK1z5ipayLJdyJsUBCuMKAylwRnqfrWjocXgvStU+y6XqsFxqhImb7VZtuY5zzMc4J569fSsWoxe2voVGEWhdO+HMdxYveavDa2MUx8qMXYWNgD0IHOM54Gc571h+LdC+HHgO1RLrTb/AMQXksjbIoJnEaPgYVmzgDHUEkivcLSTw5qVr51xHbxQxgmaWa5yYx+RB753Y4rk/FvhvwNFCw0N9Ltnk3ySSizZ4WVlwfmjBHP4/wBaxjq7jcLLQ57QtcvLPSbPS9dtjpVg8RP2a1ZHk24z5UjhWH3euNrDA4NVNb03RLqVW0+O5tLKGNtklyftcEuYmUbSNzo/zA8jOB2q1faXcfaIU8I2FzrEhRVnSFJ4UVfkztyCQeG5bjnpxzyy3GqWnitbXVLG90dubaUqgSTaw4zuU7vqR+VTKM4u6C5LZeFrtJoF0/dIv2jT4ZX0+cOgXyWEmU5x8w5zjntU/jEahpPhjUdaeC2uIbO6kg8szqsjqMFW+bHZlzgYzmuk0bSdAs1tJLTUra7aLbFHKrNBcxMc/eZSf++gCT9Kr/Ee6kl8N3aStZanp2oy+Zi4UrNuKqOHBGchR05zmqWMlFrmQpQvFuxm/C3xlqepwsmuCOLTBMlnHHNIHYlk3Bg2MbRis7VPB+snx8g06/jtopW+0W0244fbk8lemO+Ca5630m+1C+m0/abWyaJZJZONqgDAbBPLY4B9a9Q+DviS1umk0W6Ds9k5itVnXEjR4AI6cHkcCs51oynzRVjNWdoniIF9qGoyyWizX967P5scUTSOxB5G0ds8dKh043Ej/ZtSgENtDHvkjUgOTnAU91xX1Jpui6dpviDUNYhX7GZYEinKnajBSHVvrndz14ryD4neFZtU8R32q6dG6vebAIhy8jAcnGDlj069qTipaBKg0tDmPtEsOhj7C95BHjZGlveuvlg98bgMck9f51ja5r8kNqVhhgF62fPuUc7yMY2AHouST05/Cq8FhqDa35LSO8MUjfaI2O3acEbcdRTL7Q0kvQzXGd4+VVHCDqR2qYQaXvPQyTk1qSW2sy6tZqt3NcSOo2N5jkMuPxzn69atR6lqEcK3U9/JcfZ18uAAEBjjB/E9Pwok0tVVJpVPlZwoVzg89evFXfAlnbC7ns72SS8RczJEq7lQE8M3rz29+9EYrW3UIrWzN/U9FXS7C1klnkvdYclpreEHyo8E8D5cs2cZwSOtUraSW/S8W5jZHLAzDzmUBgOw7YrV1y8vgggSdwiJ+5Mi7EA5Jx6dz+NYGn2uoalDcakjDyrT5ZhIVERcjpgMGJIPYEetc8qc3JrZG7UVojXubhbnQ7C3uLxLVLJGMEwQN5hLfxEsMAAD1yfrVHxRdCOys49M1xtTvI4vJvvMiEaxIpwpC7iOn1PrXQeGvDmlatrN9b6pPAkKWDtBFGCqiZQuwZB5P3uP61x3h/wle3XiSKKVY72d2CiBImBY57+vQ9a3wtTn95NW/EyvJPQr2enTajrs9vp6LMyweczOflQeu7sO+PeodR8H6hNcLcahqFiCc7IY2ZmYnODwMYOPX1rp/Fvh+fR/FWo2MN0kMI+V0Ul3UFQf4SVxnjGaxrJfFNreta2NjLLb5zvCY8xAD/ieM11KSve6QNRUtjl9T8K32m3axajjy5BvjdA3z++MfUfUEfXa0/wna3VrDbPIiQ7grSSfKVbuSc9jXV6drGuW+l3NhNY3kSm3WNA8I6j5sjptHI4B+boSOtJp1tJFatJfXiSwhd0UKQNG2fRsjA+gJ+taQqQad5akW97QwNT+HMVveWUUfii1XT2DtJJHC0skTA/dZFwRnnB5Fb/gO11Lw8L22tHtdXt3GY7uZZIQiYAKqr4G7HUAnt71qR6tL9nWODbb/Lsds/LsJHBXuOOcc9az9b8W6rq1rFAt2bRFuBPB5KBFQgnA2+hz3yenNc8q9mo2NVyRdupZ8R2+q6h4Zm0yz/soR2sbFRb3CMA2/JfjJUH0FcV4QurrT2bTJUmaa4/1yc7o1yCDz06Kc1rw65dSXBgmaCRVfbLEoUMQR3IGPw5rS1fw7ZWhGsW9vqqpFEzzmCEEBCuSAWHPTqMY/OqjLmi7aMrVrQra/PcahcNekWkZjURAW6qvyj+8OATjHPPSuY8SaI+jKLqWwhewvlLW1y+Mg9DwCcH61FpM4mik1B768gjWQRuGtmkHsD7nnj2r0u/8caZffDyWyuLAfa0UJHdPCFkRsfeUMchunQYx6VNOM037RmD95O54bo0dzqEj2RcMEO6SLOGIHXGfwrs4NSjvPCljoNjZGOSN2VpLmRVVgSf7wG3rjk8mrGgatB4knXS7t9RvbO6lWGdIY0SYE4wwIOMbgvXirt3/AGxc+JtP8L6hcWulWmloVmUHLtjkFinViCBnnHWuitHW3QHoztPDXiBdP8I29tHrn2W9WAxH7MXVSvYHgZ4/CuNsbG/Fhc2uo2aXGm3cxuokQq+6UKVHzHlfoD3FdpdW+lTtDb34On2105ke7kIcgHkE8np6k81j6lb6JoniOLTZtWgurInhoo22HPRsg8c916Y4rnbdP3olzWqOI0/wpqPiyOW/tFFtPZOqNaXAK71GT8ufmznAwPUe9aH2u20gPaW2mi0Lf63yw5BfGSMsc8ZxXa+INHXT7yzsLzYNPnkCrOJeVGMkgId2Md8DqPeuc1HUvBo11tL0XxNOtjKwjM9xuTae65OfzwPxq4J1o8s4/wDB+ZChZWLOp6NpZsU1DT9Sc308SG7QqCVYdR0GB+JrE0WzgivJGltFhTdxKPvt6/n9ab/YnirT7G8uLlbaTTA3lrMCT5mTxg46kZNV7eOaOwt5rvy8MhVmtyWK4Y4BHryOaThJW6By9zv9N1eHT9Kf+zrqFGeBt9swkMm4EnKkZBGK81m8VSXEz7pGBk+ZstgE59K0tO1S40qVpQqLIFaNWb39PeubuNCnm1ZZreICCYb3lVd3zdx9aHOm3qDle1jp73Q7vXvDwutPMUk0bqJF3hT1ycfliuV8VrqlhZJHd6ZLbyeZ/rWQgkAcAGuq0b7ZavaaLA7yLcTb4y8e3LkY5bGce2av/EHTbu0vFstW8iWR1Exh3Md69sYxwfw9qr2midtByta5yWn2l9PNZ2V0ZLUXCq0bTIwDBxgHPoc4zTdJ8OT3WvC31XT3s0QsDJKflJHO0nPXpV7V7W6H9m6kGX7NbKohMYGF2nOzPUleOuT1qLw1qPiG4kvby32BrmQ/u3UZb5s/KMcc+mKaktddCYx11JI9M1CTXLie20tY57dAIYwyhVPdjk9a0P7K1rUHi1D+xw26AZeEgl23Hlhnrjv6CpXv77Q5i9zbxwyCMNtwWU84IJFZ914k1Q79Q0mW4gjeZjKikiNmxhjx+FKz5tVoXPlF+ze1x/3+/wDr0Vy/9pyf8+4/77f/AOKoo9nHsZ8q7Hr2n+J9Lt/D95Y2WkTxzKiyRvF/q1Y/eBXrn3rjo9V1K4vpJLxbkQHhVI2FienJ7VNZahdLaoqzMr4Bf5cA+9Y+qagsszW8t4JAjhjk7ia8lzVaS51saOpFq5LrWpSXk66Jc2qvDIcADoxHPDf1qeG2QeXa2qKY4zuKr6dyxNYM82dQS6vGVMvtVUOMJ069s1alvUt7VbWxmCl5uqnkj3J610VKTcY8mn5DjJS1kb1zqKRztZNEshlUggZAPHr2rF13UJrILLaTPJGFyUL42eg+lWruzZLSGOPUo5dQk+ZoCcYHYZFY1zHcnUHtZoUkk2BpGT5gBnvU0oQm2m7lyldOx6X8R/Gv/CU/CvwnYQwM1xa2yCSRxkF4128D8K8v03UL+xtLy2U+W8uGbcWUP/TNdDp26RJ4FLDYGEaFSPl7hQP881R1YvcwgO4Tooi7L9cd6rnblytGU9WmjltF8Q6ml5Ha2tzNGSTEVQ43oTkhvX8a61/OaNFt2SWYHcAR95uenr1qzpng+00VLjUry6sjcbTshRskfLxjnnPNFpcwWtut20Me4qBl3wRkdh2q8U3zJ00TyTb3MbTtWntLqeOQLGynBV+Djvgmr9rrFvc3bzJb2kkUeGV+hGQe/Un2pt4NKuLjzn02G4cDuTzjt7+9M1hrezsZGhs7WFdoxjgqevy59P5VM6anDmtZlyp/u27mVrOqLf3se+z+2BZlLqc4OOoOMkCvZ9O8Eap4x0GBNI0BNCtrmRUl1OS6Zkwo+ZAhwck4AFePeDbHUv7Xnuku49NeEgQljtWSU/dBOD716Dr2veM38Opp0XlLmNY5BZ3QbeQcl2+bqT3OK6VJUUoKVkZwjFy1Of8AH3hDS/C+r3Whz3RvGswFdxldzYzisiC8gtvKt4JSzLiN3ZtqnjqPas/xC+ppNHHdxyi6nGXO4OcnuT+lWLDSbqGZGmtIbrEpLAk5JA6DHTHPNKcY1IczehU48+xoP4otbVyiRFkWTbIBgtgd+e1TnXLAoXtYwinAEofLEYyeSOx4/CuIubeeLULq5ltpIyrbVV0P8j7U2Ez30sdnFkGUBR/dX1PsAP5Vi8DT+JMydNo1otbS4uzGshEIXJB74+lSRTyQWMU8Bjjj8wyFc/Ng8Zqjo9tpdhqP2K4dbl3wvnBiq4J5/p+Val/4ftbjwyl3pt80cjXJRoCAUCgnJLdcj0963aV0lsOz6GXqOqXMkI2S7HUtuY8Z4xius8MXr32mR/Z444Y1jBlcNgk98/iDWPp+hP4ntZGtHtIEtIS908j7GIHZR3JApHgay0qBbFVmW6l2RwW0m+ViOQNvbOfTrRUSlHlitQal0L9xMtrfrc3LrMq/Orpw2PQGrunah5o3Wax28vKu4bBA549B/wDWrndZ8L+NLW1l1DUtEvILWEAFmdSRk9wD/hVa8v7dYDhnKlQJEVsc9z/+qonh3KKUtWJRdveNyRtXijHnyIsPnMUkBzvzjp/Ouo8OeKJtF08mSxDyIGGXQ42n3Bzjk8DpXnmiaiTCtrLK7Zl+YkkjHArZuGuNN15B5bS288f7sgk7WHQn0q4xcdJI2ptrU09MuLfVNdeO/c20MsT/ALyLJKbfmB59SMc9yK0rvwzoFwhCatfvBM4eSA42gr645HB4696rx362a2qw6g9rcLnzGTAzxz9epH4mspNYjlvLqWW4uczv5atxnr19ual1VLSOgnNG2tnZwWHl2cNrb8ErsQ5Qf7WfaoX8O/ZbOHU7rxIJ7JoyyRRWbx71I/2vvcHqKfqhsEsGa4EsaAIucnLc9/f61mPqltev9jguL5khBy5bITA4AB7cClKMXDTVjbVkMvrDT7qxWW1xEWOY2AwcDjJPeqVno8+pXI+w3BnVULTMjEKFHfNT2treRA+fdRNZxgcseVOTxjHcf060yykn0yzuPskhH2uTKkJlo0x3bH6Uox5NIu5m5PRGjJqzpHHa6aZJTAcPGxA3DP8An862n1bRdM0tXazgW8lwtz5gDSAHGAM8flXIaTFNqEskjxiV8lVY5Xd7H8v0q0ljEsct9qEQLodrbAGCKAMDHvxz7+9clTCU21Gbt+oOTS1ZZjtZr95b2zZ44ipHls4Ajwep9Kw9W02+3CKO6tnAb95iTDIOx5/HirF3fW08dwluWTzuGIfaxPrn/wDXSWNpd3sHnmSMQpJ8zkHcFHUjjBz7ce1dMpqlZxe3cmU7WaNLU9H8O29u0kl68dxCBzkhWOO3r9fesK41RtQhttP2OWVgm4SYHX72D1pNbu4rNT5USTJEvlhZVyfXqehOcVz0+qM0qNNGiFFxtwMZ+la4WjOabk7lUouXxM2rnTkt9Rt5HupbuLzdpSLarqCMD73HU89q6eG3jjkt9Omngj88t5rAmRhg5xu6dsfjUPhuz0XU3t8zB2QhBLIORLx/CpO4Y9cfSs208P3N9rMcTSvFD5+MNMvIGMjOeBz1Fae0VKPvs0S5D1LwfoN5DqXiCzs5zDbCzUiOWNS0w270O/t6571xTavcSXszbWmitxmYAZx6EY9+tel/D3xNNpV8uiatZxrppspUjkxl2VFIC+YeSME46/lXltzY6XdX93Zwtcq7Mzgmby8BQcDOMZx68GuKU41oqSRc5+6lEj1HVY3KXipOZsqCi4wSOBnPT1qHWdTtoWZp4ImXAxtUgE9wPep9I02GHVY/9EupPIxIzOu5NwPy84GBx1PWovF8cOoXK2S6eYLpGwmDtC55HGOR71UKNNNW2M4ppNjvDfiBW1IWrfaEguUZCyBWPI4wHGCQQOtX7/xLJq4+SFbmC1crGZFWNzkdioGevT2FUPDngttS1rSrG41byJJZdweCBmMLL8xA56YGN2MD8K1Z/hr4suvEH2Kx0PU4bUs58+SHAUD13smeeMg+/tWsqUGkoscozlFKJyl/Z3mtFG0vT3UGXYzA/ePfirdjbXFgYYdTg3t2VshsE4G3H+ea9S1nwH4L8H6THeS6x4qfUnh2CF7RFikk25JU9Qoz6tXPf2ZpUOoT2M10t9crbh2kSfciqy7gB0JwQM+nP1Lkp2UVsN0ZLc5zS5b3VtXu9L0m2ln2Rh1jjIUKoHLMT/CM817z4E1z/hANBisrG18O3RupA5Ekh81pSOfmC8jsK8O0bwv4p0nxpby6La3N2u0tIzW/ljYxwytk4IPIyDz2HTPpfim0tNF8MLfalef2hqAiLwx2KkLAxx95idw9OMEc1u4WaR1UOSzlJal/4w6rNqUQ8TW5XTdTtIxBb2VuAGZt+GIYDOOSfoK5Twn4B1T4gy6p4n1jV7q7t7SV4WhgUTSxAKPmAJwq4B+pH1rl7vXtUvC0F1diUkFemI1XuBkenB7nNdB4J+INz4Z0LU7TTrNLWUyQGV1zGZQCSN237ww35GpjXdNWa1FVrRc7JaHdw6b4Yt/CVrqHg2a0hukYLJaTlSbvkqrfN91uMk5xxXC+O/FXjCLxVFZa5dXMLwputmgcxhuoBjZOWBJxweataPqOqXlr9qudOsdJgUtJ/aE8Yy47Kkecbc+x681ral4fsLfwkni27s49QitxHJFK5EjlScllH3I8Y9yDjilUlGT3uQ48yujBg1PXdYm83UpJ4LCBGjtry7mKiInOW55bnqcZ967HxBpN0ng+xs4bPV9R1S8nt57jVYwXVIMckZ/h29uoqfwPqGneONBuo9N0yCGaLA8t7gtM/P3ix4K+xx04zWh8U5dS8N+CrKGxl8q9zsmNsrfMpHA98fr6UqcuRXW47Pd7GH4f0F9RTSr1fD5t9KTUQloiARyXC45lOefLz1J59ua1fEmkxpdxeTBa2tqZGEK2li1wzkADbMdw/DHYe1ed33ifxBodlptq1xOb5LZJpkSYb0BG4AduM4I/Sup034uXEcAjmOnR3zDdGnmBgcncC+eBjBFZ/W3zXlEn20buD0M7xV4J8T6f4ij0eC0mttFkkUXM9sASwcA8jPIHoa0dKs38Ea7ptno+uHOoymApcQ+VE/7tm6dfvbVzn+KjxN8WtSbUPs4S0t5HRY0uYXEiH1I2E/mDxWhp9tJq/i6TXNWgS6tUs45LHd8wjdlQbs7VIkbacjHAI/vV1QxDqxaktC0lzXW508uueOLqS9/s/wAO2UN3FOVaX7S0cLLkbWB/iOM+mCSK47V9eTwjbWFn4p8Lie5vJJpFure/DSSlmJySeOGIHPYCr/jXUZfD7w6p9v13TxcTiPbBMFWRtpOeRxwvArB8VTX2qX+kQ6O95qssySNvnVWbHI3FgVBHY5qKM4306+p2VqTtyS3XpY2WufCF/wCFrfU/D+oXEd1IFW4tXkLeSxHzgnAGRx09eKhmi0m7023t5rpjNdW6H7OWOSQPmGOdpzmrWjWfirQNI8JaNFp8Op6g1vN5lhOqRLwQQGYZwFX+I9dw9cVzUviSKHxN9k1vwDqls5uSZP7PiW5kZcEbVeMrx34HPOfWifLUjyx7nJrzNtnbPpouNDitYolgClV3Sthdqdie30BxXNac8K+ONNvbBTDtuPKkjUg4zkcexBP5Vu2upabrlmzeFYNXnuSS0kGpK8dvGpbDGTLKQfTnHFPnDaVqmjN4k06wsI7q7jiS4D74k2BnUiQfeJKgHv8ANXK6Kbs3qa+zU1zJaI6rx1Y3F1ZM6rdSxeTlljfCqVbOTk9wzj8K5Pwx40sfBWjTab9ohSWWR5MPCWkhOCAQehzwc16Hf3kd1bX1sY2WDySN0UgLsMEngj5enU+vtXy9daZ4g8bXsuq6Lokn2fGELSeWrAMRgZ4OBjOOPaqlTld8rMZtr4eoXOoq19dPDJ5huJjIXXO53PVmz06dO1Ktj5k7l5E2bhkY5x161T/4QrxVbXC3Fxpc0UUXMhedGBwP9nt7Vbj+1ugjARSXIZiRgfj+NXGLho2Ypdy6+oQ2vmTfupEZTGVcdN3GR7+9aQ07TtMiF5Ff2ds1wmJjNDMNpUYwSvfn6Vy2La3jFnNCbhZeS5BKg59+naugv9Ha58NnZfXT3khKrAtnKysccL5gG3kkDn1FVGMlLctX7GHZXUSaxHJcTRyx3GAsaksqjPYHgdCPfNdd491mx0HSIdH0zTn0+6eItK+woWLLk7h9fyrlPCWn/wDCSajZ6Ra6Skcwm3s53BYwpDEMVHA6gD1q78WpJ9a1maL7QkJixFHKuS5YHB4/mKwle/vdSG5WZieGm1p7K21Cztrm4DEIJRGyrActlzjhucZOe1egaV4mXQbuz162vZLtnBWQScSmQBiHDZOVyx3KecEVgyt4kstDsofCkV61tDEolbaQGHAK5BAIPJJ7Y4puoWvhPVtT0a70myvPD1qdv26xiYzSOerbB6np26Zrrlh1y3iircq0epqTXehteXmsMuoXcktoCwEvCyn7zNxyM54rCbVLpIFuZ53t2OBjplcj+map69rUmmalNZafaXP2K9RFVry2KEBT0U8npjvzVKaSaeOS4vWi+VyIBtDrnG3JB/yMZrmqQaavsRJG0PE0OoOsF9BcNbRJ5QO85dcdT7nk/jVi+jhggt1sUmiSJSVRjktu/wA96w7SfToI3uLmRZGlyVjA4iU+3fGPyFZM93c6jqHkWVxPczuxbbHGWPHRgBzgDvjisuSfNeLMfeR12kzG6M9vLlUQkOGAP1rNudUtJZFgjgWBCwjTyjll6Dn0/wD11l6frJtIbpJonW6hIKMzfJLzgjNX/E2gwqdOmn1OxgvLhyJbOCdQEGOCzscc49B6gkHNaeynKo3fQr3r3BtMaVvOt2yyDAeQZDYPU+or0DR9SvtP0GPyrS4llMaIUlQmJC5/1nckDuBwfavKrjV7lihs0imhyE2sdpAz0XnkV3X/AAkGnS6ZbafdajdrKsLAm1dkERbaCCcEHoODWkarp+80OMrNuSOt1X4f+KNQ8BHxRY63pjTwCSaK2WEoZNjEbVYdztJ/GvItJ1NprD/icWOy/kfeEuY2VseoyMmvVVuYmt4rO+1KX9w6jZEZ3TaQCSD5X3ic5IyMk1DFoumXGuQzX0qyWmd0EgjMkic453YwfqF+ldNTCQmuZ6MHDmfuo4n4Ya5deH/Fsuo6NZ+Za3Y+yTxyx4h3YHy5IOezYrV1PRxqfjUyaXPpjYuGjnjtZCU34GQTxjO7HHHymu/XSfDsGpjRrOaeVLlnaF70FvJcZXAIJxk579/wrhpdN0zwVFdXhk+0vdTPLE6yhkULuJAI9cFec81mqkU+WSuaKDTSkYXicXXh26ijWR5CshV4bkB44wOwBrltevrjUmtp4bjzLmIlRtOcJk8Y+ufpXqfjrw/H4u0DT9Q0ZZoEkRfMMqceYQOQRnj8v6VwS+G5tP1VIpSk1xsG4RN9wgnoMD0/nSb5LSkKdNx9D2v4XeF9Rs9BjuBqsktrexxTTwhvMIcDBAOfl4wD3yK5zx78GbG+vl1Dw0twZXn33AadVCDrwMfliq/hbxpcaKl3Z3kc8y7EuoF4VWAYblbrweRwc9a9H+HHizWvHl7cA2sEM8Sk4VAsZH8IORn8RmqVd8146GqcLKJ5t4w8V6dpdlbW1vHtuYl2z+b8+7GBx6+ufasfwz4f1O4tY1vRKlrfQusM1vh35HHy9m4wfSvWvH3gXR9au57WeKOPVLeDzFih2EPkHDc/7Q4zjpXF/D5tc0nRJ/C+oma0826eXzPkLquCjDaGOAcA59uMjNZrlXxakTjKU/e1RxM/hhVk+zQPd3Ugyy+ZAVZvqKxF1ySwuriFk8owgxqp6Zz+nevWNb8CtqV35tpPeQzLAW37AVZf7wCsDXhupeE9Xj1L7HdXtt50zjyyzsu7J4yCOK1UYPWWxDioPVHVx61qxtvMsp5Y5kYMkkfXjGau3Pi3xA19bz6ldTXRSNUjkkt1YAKQRyRnNZut+EvF2n3kNnpccl9BtV/Ng5UZPIJwOnv2pdY8M+M9LVrm4WO4Mm4GNCzu2eCQpUelYa3tda9CLN6skvfF26RFNnbXPn3BlZAgCmQjHQdjWlc+Dbi/12e+s1ns9IECPZxxgkkMORz15DfTiuZsdch0fRV0y6sVguMmRJHh2yEH3IyR6V3vw91ZvEV2dIkMoghI8qaUvsiJ69uAxwMn1rXmnKXI4/MdOSvys0rzw/4Vh8A30f2vU9P1eOESSPLtKSEZ+XYecHivMNJSFdJVJleVpMFgvyhQfX1NfRniLS9NdI9O1wWMcskeLeSA5kwPbHIFeJ69o1mk8rNfSCC3fZtCkYweQT2NZVuaMeWXyZUlzbHN/wBi6d/0EXorT8vRf+fp/wDv4f8ACisOap3ZPKzmP+EiilDQzbD6hHPfn8ak8HafP4s8TixgysYG5ig+YKD27EgZ4p+m+DrJbK01y71a2kE6bmt0B3ITnAya6TwnqA8KwTXOkxQBZGVmd1ySw6fh9K3jSpUnoFOjZpy2Osm0mx8J6Hc2FxodlqOqfK7NeQvI1vEfuNjODnmvO7zT4dUJkaH7LcyzZQqoVNp5xjgAdMYFbGo3Dapr8msXUsyzX2BJGuQAvpj0HWlW5sRMrC4jWRR8okOSpqJ5goxcYrXyNrQb0K+n6VBEsourkSTHo6pgqMdAamhdbSWWaa1clgApQ5J989/xp0VnJcytLayq7ryV3cH25puozT6baKlxE8JdsCV3yM/hXDOUpO8epSt2IJb+xSKS7hib7Q8ZQOX+bHU1VtdS094U8xAxxtbc2GyfX3qOzsre6skvDIVkcHMfYEjGakt7XyTJ5sSDDDyWkyc+9U+SN7XuZybTvYuNBpFzcwtO06s7YCqdoQD+LODx0qK//s1Lo/ZPNYg7fNlBYOfQdMVSa6tbeOaZZD5mSWweD2x7Vz99rk0kgJU+WCNoK4OKdOhUlK92S4reW5v/AGiM31ubnTcAt+7MQP5sDVu7ht7wLIcFmlGBjgrnknP49qxNM1SR7gtJN5capyxXcMY4FVbnM37yO+hSQqREiqctj+XStJQlda2M5SsrHTm4023tJm028lF0WPlDYCd2eehz0PatW21HT4tHZLq+vf7YkUs0TRfKp7YyckfyrzZY9Q09mdvLkKqNxjJyvqffNX9I1mZ9T/fbFwNoDj7vNP2FtfiFGXvJpHQONHmnZtRvJJ7yFQ0QVWCsew/P/CoR4lsbewkWLd9pPqxG7PIB/wAiqN7NNFdCebyWUg8sBnnj8K5yUKlwszPBguAobOFq4U1UVpbFSqNM6m8vbK9UNdwgyAcsH3cH65/Ssy3e1hAaOeZj1yo+9/snP4fkeOauaKtuNMu7qS0S5eViFWRiFjXp+JNXdJurKGAW6wiMgDG3Gce/qetUqiV4QTGmpPUxLDTrHVJGmuJJokgAZiCMn2yeBz3rpL3UFuYBZ20TyxKoAiQDCL6cVp6dDYW9oXn061uIrr5g8b7s5bgZB6g44qrfWtnpQkSztWxIwys5zgAfrzTrxej+4tvljocLDfzLPJFbM0UZQiRFzyPQj610/wAOYLu4uJ5dSa7t9Ig++fM8tXYYwgPr06Vka9LBJeL9mAS8ZMyADGSP8K7GaPUb/wAEobE3F7cpFErQuhlaL72SrdFBG3tk+vFdMZqUFdWY4TbjYq+Jr4arNDp6QWtmflVJIZ5gWVevDyMMkHtis/VtP02xR5LaJGz8n7xAwQ9MkHOc4/WtHSND8R6deT3GqW9ksAVQGZw7KSMEg/4d6p3sDXp8yxkRgrbRGflBOeT7DFYznVVRLoiJOTexuL9l03T47qbSNMnDjAZLSHc7H7xIROMbeOn61Z8Ovo8+oRSXUktzHFva4hUYyv8AdBP16/pXOpPeLGbVWhU26nKluQC2OPX1/M1Zg11EdNN0u1S4uZAS0cERMhYdckdRTp0nq273Lj7ppePLfwvrHiiztdHkXRrSVQztLIfKPzYJLtjHAPY84FZa+F9Djm8nT7y8+QZW6uQFjZwe4AyBxjvms3xHoviJp/OuLWOEJAGlxIpC98AqeDyB9a63SLaCS0cuynySR5JuBvdhztHY4Hf6inNWWjsTypt3OD1m0125tUmVPmc7GjaQhkHQZBP8q19IsruLT1trhopHLb5ZgflVQMAZ6kgn9a2td+xebJNHa3MbCRf3jOAM47d8Dp9a5i81m4muDCtucN8pdMfNxz7Z6VEYOUVHsQoKJ0N6Uj04W8UkUhkI3KY/kUe3r61m65Ja6airayrf71XNwE287emMnGMkde34VJ4P8NTeLY7iHT9WdNTWQsbae0JhEQQ5Jk6KecYPtVTQfCsmo3flQXPzJK0flLLg7VPLBe4x3ojh47Nj9lOpayLFhcyWNu80ywxcHaEBAwQMtx37VjeIddS6iWGRpAxDHco7HoD146GvXNd8PfD6zvI7KyvrrVYlJ+2tcS7fIIUYKKp6Etgk+lcX4q8O6FePDD4f0u+cxyBrieF2Y+XhsJg88cEn3FaUcLTnLnuDpSSPNdLjZr6ORkM6u5VI8ffOP5V1tlJcs0G25Ul1KNDuChW44+g4P+cVrmwngltBIlnZWzKPKglTDrjjPI65B571Na2hjupoLVkeWQM5DtgBvp+VKrH2j2F7JdTk9YnabUhZ3j79xCGeEfKo9P8APpW//YOj2jRXcul2IkYfuJV1BJ95HcoGOG9u1SarpqRWUNtDYhLpSGEhXIlbk4z9T+lV/EtwrWi214Cl5EgMeVAx3xgdfaok+Wmoq/YatFWNGLU7S3vk1FfKSTYyFvQEjkkd+B+ZFTeItYt5LKRzebp8bkAIBHA55/HmvOZr2SOSNnhYM2CoaJl3HPAArc/4R3xNe2pu/wCxblE2NtWTCs3fgHk1P1S1rvQ0gpyukrnR+E9euo9QVbdIpNsTxFLiGV929OWUqD82OhyB+dYfiaUeZNfMLiKWeXEEOwKqIDjOckk/UcV75+zlrZv/AIZXUl3Fs+yO8MmMZdUTnp149a8k8a6xo/jjxXfxQlbeFWeSK4aPaYxngH1zx196tKNOy5R2jGKOPsvEUtpaXURmcMyqhyxPA6df89Kc2p6teWkM2GkiiVUkMhOMKcnJ7fga7rwr8MNDhGoalq3iW1ure0Jiit44v3hfd8rENj5ec59BUaaXq14lzoUc90lvOPMdlDLAvOFDoDg5GCc57VrJUt76kuLbszsbbTdXvLjQDaWdrpf2AGXz9PvollMUmFlbeScnaTgdu3rWV4h8E6foWvQfZ/HcNjdLIWhZgxY5/iZkJIwSB0APqK1fBXg+NJEd2T7Xar9nijsR5puAQOWHG36k9q73xfb3HhXSYPES+ErC9m3n7a+pXyl1jA/gYDBbP8IHY1lFuD0e51xha9mYXiXwbrXiDw9bSapri3ElpL56yJtVHAUAcBTvHHRh+Jrm/PtJdSu9Ik0S2s78QXEL3VvbrACnlsGDKFxg5A6Dmu4/4TywjsUvNWs5VN3Ejb4ZcMDgEBSRwvNeb+JPHd9qV/F5lrYWFmJDvktI1e6lUEblaRhkEj8jUOSa0lawqrcXqaslpo+oi1/4n8kcrQDEKxlhwOOf4R0HOfrWF4qstes7K30h9VlcXsck8TwnIaLpt5Ge2P8AJrmLKLVZvEDPZowtmdgjynJZO/Tj8D6V7r4W1LxLqtlZLP4csbiOKPyFuBaK6xqB39Acdqarztyyd2Ywt6M8ALx6bMYJMwyooUCTG7PryDg5q3FILqycWIhMqLliTkY6AjjnivW9b8D6Pf3d5e6t4d0eZoWDXk1pfMJEJ9MjGeRxnivO/E1j8O9G1tILaDUJ4ztYr55JA7jcBgHtWNov4r3FyuK1Oh+Gtxol1aLbX+nz6hf2m1YZIEWVCGPGYyduc+xPsaPi34g1b7Slnfi8sg8KD7LOCqD0zGG2lvfAOD74pfh74usdHv75tK8PXFlprwE2d3JmSUMDgg5ODn2FZ+oWsPjXxKF1jUNUUxFmDuoClcE7Qw+77e+KaalaKehcLuPLHcpeGNR1Tw3oV74os5GJkQ2amMZZWyCzndnKhimRjoeoNRwJca0La4vdd1KWYJsJSIEkKcKOWGePUZ+tdbdapo3gfw1bXH9lx3JLn7NCspbYxyMsc85x078Vm6Zfah4k1JgYNPssyYKxoEwMZ6Dqf510VYctNOmyKkKi921mZWp2ejXEiSatpyzXCx+SkwlMPGedwjC7j1PP58VybaAy3l1eQW0aQucxsbjcrccNgg469z3r0Txr4Oku7aA6Xp2q3VylzElxsgHEOPnYc/e6ce9aGleArW9lttNje5khRR+9ubdkG1epcdB0zjPaudSnTSf4Gc4zbvYy/hl4ea+uINa1a7aW2tv3dnbSKZI2lAO1WHPy9zxjpXW3XiKG11+204LLLPJqCxyMgQhnkH3ipXna5U4GOBjvxqeJv+Ef8O6W1ppc0ccVvCywiJgDIf4ip9Sc89q8S8P6jqWn/Emw1839tcTiQgI4JQs4I3Nng43Z+oFdDrRS1evY2Voux6lDOuveKpdPvWuV8jzS1xccJCighm2jkZAIwBWTrekmHX4tGt1uJkDFbeRUYpPjDYT1HzDgjHXisL4heLp9Q1F7O0s9MhuJ38pJIkCtHuzuG8erc/p0rqfD3iLUvBngJTqyWba7EDa2ESuruxc7vMb0UdPxp/W5yjZLfyFFQlLqT/Cz+1rbx54gi1xjHqVlpkhzvDZc8H7r4JOFBAPUD7uK6WSNlgnttO0sWZSyl2syne2F4UfvDjP06VyGh6nbaV4dljuNQt5blmNzcM4yZJGIzznoMA49RWdYaxaaxPd2Fzr08Qij8/Kxkb+RlB2znA/EntXLVnZ2sa86irdzbtNWt/B9lYw6hbNJNeR/aZpVYj5t2AMegweK6bQo9M1zWv7Umih1CCxSFrdDIf3Fxvb51U/KeGyWz/AMDOK8NvG1e/eDTWvpGsoAsbs25xaIScEkc4+nrXtngDQpNB0GwW/uoWuLmZIpXZ2CMDwgAPQ8r+tFF3kmOni6kqfsre6bt8ZtJhtr6KwvLu2IYTeYiuSqoVCs2DkZPJ5ON2Se2X/wm2kWbLbPoOmRQrkIq3ESE9fuq4XrjtXoujassYu0G9rNF22phl8xZQME7h/CxJYfRfeuc+LmseGrjwu82n6ZYajeNIskqkokkUIyHYMehHT866k22aRcF8SPMfEV3pl58OZtQhiuIL/7VNbPbmQOQxfcgYhiM7ORjsa8/tZ4FgLyRFAjZOzGGIA7d/w9K9P8MiC8tb/wvdrFbx3KbreJZg4hc5bAIUDv15zjFcxrGjReEZDGbhb26cNGilOUHLFynOBk4GfSolJq8tzCra91scjqFws0clrHC3l4JGBzjPc9vpW5a3NpY6MUgSPMg2yEwpwpHzdRwenI9R0xWPffZjaMJXMDSMXGDkAVUkvILe6jTzpnDACKNvvMSOp7elR7dPTqY+1S0O3+GFuuh6ZrXjB74ssoNmsEa8KRtO7PbqMYFchBaR3GqvqFteXoc7g6sV2vnqCT6+o6Z7V6P4tmg0n4eWekRQzREwiR0uD84bIPT1ySfoDXm2kLFcW8ExOyAlvXkZ/lVSp81tdinBNJFXVraOGZI2s4pBICDttEbKnk5YD15z+tdV4D1fQrG41Gw1C1YXd0gltHVNjJL8u1flKkKeO46+9dhZeJ303Tmji1SW0tIINyxoF2k55VeMk9OK5bxEuma1rX9qS/Z7q4VEdZFcKcD1K985/MVV3bVjUWnozzyLVhFcXTatZuZpZDJCsrFTE27pz7H9KvRXl5PEj+SRK0wBWFNwx68du2c1veK/7I1hJI7rSYIbx1CwXCORtIPU9vb8ayLC4vobuGDyTbPBIxYRg4Hbr0PGKXLGWrJcNdWY2u+FPEEzQXFvZTGOdvungp05I4I6niuwhl17QfDFvcXelvc6g5WO2aRHyVK8oWD4PPPSty91rUo7CO7N9JcLHIoKEAE9+vTtVqbxTa33hsrNeRu1u/mqJAFXnI6dzxxVe1lblfQ0pt09mcBd+H9Qk8OCS2s5pbydWM8CAEiQtkBe5GD+tdLeeE9bs4PD9xdaNqV5cNaKDFHdMfJbBUbBuJDAAMBkAeg6Vnx60st3DdQ+YsKv8AO3mZJ6ZNdxpdx4a1jV0t01CeB7SX7QsV7MSHC4I24AwTu/DBqIVXe0hLkm7X1PPtZ8G+IGjudWhspoIllVAl/wDJNIzk/MuWIbnjAOajt/BHjDUrZWtFeN7MOMkr0x8yqBknP0+lekeLL3SE05pdMmuVdvmaSSUdjz0FcFaaxM1y3n3RKlDhQcBlzj8sc1msQ52cVdIVWEYvl3O58US6bpFvp11farPcy3sSs1nHEI2gGBncQ3UdMYGT17ASzx2n/CJSaxDZ6q7FT5JhnMgROf8AWBTlDz0rk0itJFzNsS6yT5k0rMrLjnavQdu9c/d6hb3m7TWuDazL8oEGVX8apYuTm4xu1+RLqJMdeeJdTtN/l29vD5kYZZDBGH4POOOp6E16H4OurTxT8PG03Urd7xYpBDFJZANMjOcfMgOdvJOemM9xXBRWatoD2d1awTSZjeK7ccxlWbKqO42nJ+lb/hC8W004x2rRW1xBciZbmBAshcA7d2OoyemPQ9qp1KceovaXauO0HS7uVBBoyxzaZaSBZ5kYxAjbwdrDdn8axrfw/wCJNS1LUI5NKisVt1aNL9A7CR8b1Qndg5HfHHtzXoN/rmtapeSPb29nJFgLJFawqjOT6gct0rP1PxJ4k0awvtG+1i0WdWjFsCUlt8jhhnoeevvWyqwcNm/Udle72OWsWtLfS5rXVLYXF/ERA8kcu4IHfoSvI6kV0HhK41O0s7x9B0+3JuEaOEhirIpGCwwcZBHU1yfgy1Gh3sovtMIhdAhmLdMkEDIPqM/hUN34ufR76dLEqLYNtjiQEbR6e9clfn9rei/8vwEoxUlJvQ9B86+s/B32u8SSHV4FCTXMkjGWaMZwufTJBrlrDxPdTCUXl8yxH5W+bGQTzk/5zWT/AMJjfeJITpct5Ja3EsgWIxx7iB1JPt/hXNv4UvF1ya1e8WSQlkdVON69eD06Dp71VNOd3WdmXKrFO0T6m8J6rb6h4USHwre2T2KYFxMs7LNnHILEE+vGK5jxNotrqWsC/jhsAV2sBNchwZFIIbqDjjpnmuN+HWrQaFBPZIJEilkRjhT8mOMe4r0HW/D0N9CuoaSyLM43eWPuSfT3pzm1f2b2H7TR2Vyjf/2hPafZY20qwGQ3nQXC7gccn5mJI9icfTrVHxy1lHdxapa3Ns7sqq/lXCqi7V+9gkY6c4zzWDqr3VvO1vJb+VKp2srjaQayjdb53jEiysh+YAg4rmjiqkW20czq9LG7p2pWHiCPT7m1/s1ZLCQb2vNriQHqvPPvXb6uNK1uNbeabTLDAAEsJUyL7BhjjPtXmEarF8+Ejz1JwCfSnLdQLEHkuo0DDIy3OKtYmrL4UVGpJ/ZO7sbOPS7K1tU1K3nngkZnumu9sjxn+EYGF+vJrC8VeHbHUrqWaym0nThNtZkFznLfxMTtyc1gNdWu2bbLNI0WGdI0yQKvWtxHLKIrTw/qV5MoDMrhhhT36V0KpXn0NYqT6WND/hEPDX96x/8AAo//ABuiqX2rXP8AoRbn/vh6KfLX7By+h51ctp8dvHbrp8YjUKqs7ckn0NNeeK1VPJaOWOPoit8u71JqG20mOGMpqFy0pGcqOcehHpWzZeH7SSJbVo/KjBDMzHLt+XNeU5JaXbM/fmc8NUNxPMRG80rZTeTjaM9B7frWzDoemHbKxjeZ1DeWc5UEd8Va1XS7OG9t0tb6OCUfNs2N09frUVytrHMXGqEuqFSHXgtkcnHfnpTqTStGN0ONPk6DYvLtVeBrJYVAJaRMnIx1561Subuaa2DwyNcY+YRvHsBx0xU2mGdmkEd0bkSNtMbgBAOnfqavIv79bfUrqBIgf9V5gIx1B49cdPas3Lkd7ic1u3Y5h5dWka3ujGFjWQKfJGQp9CMVbsZoLq2e41SWYRrJtWNPlYY6lv8ACuie8soVMFrPHAyHao28Kzd+e9SRWOmPGBcIY4pW/eOiHDN9BjPPvT+tRteUdPxEo8z5rnF2UVhb38s0UimN9pWKUBvmycAfjWdrt5d6nqR0/YilfvsF5GO9dhdeGbS0uJNRRZDCvCB2wpIOc468VyV7DqCXskdrHH5wbd5xXqMdMnp3ruoVqdX3o627hJaIqGOaFnt40aOR2ChX5U8c5PrSW0cVvqDiRVV0T5VGcoT0/P8ASttY5BLHC9s7TOFWPYQA7npg9+a0LT4dyN4pEPirU49EeVlaNXkRmxjOW+b5e3Xrmuqn7ydzPluc5czCNlTJUFPm3EZz/wDrrY0fwtY32r6Q9vbi8+2zKHe1mLsh75Ujj+XvXe6z8H/Ctr4Gn8TL4ju75rU7JjBErQNKzYVM5yMZGeTXK/DrVdL8Lwy6jahZr2eMwBJ2KtGrcfL745JxWr/dU1JddCoJN6nN+M9Nu7XX723tY4ltYZCsTOuN+DgsMfQ81lafo6X90hmmmkgjO+UbcLj+len+HdPg8X6mkNzYyW4MEjx3TxZQKCNuCRxkmuZ1tdP0WFrK1eaJxuDmUZDNnrjHH51jGpLlstGPke9iO2lhhhKBAkY4UZ4wOwFU7Typbq7ubqMSB3URRgfLjvkD8vzrPT7bfxwR2sqPLPMsMSA4LMSABjtya6IeGNcsWuN93bSNAgM+3d8hyAOgI60lSt11YrpWNZJ45oIy8cUcduMQRRrsUdug96yPEdx5qQmS1mk8pi0khDEKx6Dd0x7VYsvBHj6zvop5tGHkopkYx3McgKdSRgnPH1pl/wCIvOYwcQLGC0YVMHOfU85/Kspc1O0Yq4VJyVkzF0y3hkln1C5IKxYijIJIcYwcn8a6PRrySzgnjsZFtHcKDsJIIA4/nUEmn6hqnhKa8SA3ItJisiA5xnHKjoM5H49O1ULVNTFoZvsQht1QFi8q+ZjkDcM5HP8A+quh03Nu6K8jQvNU1FVNnd3SSncZFCjGAeT096wGkeC7m8mUOWdSqhsketXhIJYULghWYoVUcn/aPtVvwd4OvfEHiuGHTIlubfA885O6H1bADZ9uD1Hpmqg3qrglLZFcWDq1xN587F1IkkOMqM9APX/Cmxra6PFDHpUzK82DPckZmbPUMR91e2K7fx/p0NzeWmhaJNNdpYoVujG2wJJ02AgZPTGcfXFUfCHgLWvEviNtB0pryERweZdTeSJPJ543gldxJ4/oalqUoq+hUou9kYZvJUjjuPsbsTldrDcGHb8ak0fT/EEl0gbS2immULbqeNzseB6HPNdze+C9D0e2u4ZNWu9TvrEL5kMQCBOTlmTk4BXB5OMj61y9/Nbw25uWtpfL3uWX7Sf3e0gg/Kchs+p9RWc7L4luE466nNC4FzNc288dxLcwvtZAT8jA4J4+lbnw3+HWreMdSaNfPtNJhY+dO6kHJPKrgY3df54q7cWMknw7s/FNlbSfZEuHhnAbfI8nJLNg7iOmSR3rW+H3jKXVPDEfhvV7m60+zF5utnjMkaSBuisRyRnJxkdPxGsXO7srIIx973j06bU/Dfga1tfCHh23sy7yiK+mncOVJzuMmDuJ9SRgdK8z1OPwzaXktt4duoIZI4pRPejOUbr5YRsdeg7D0qD4l2t1pOnJFHHdMjTO8MpmM0bqWONrnLDjAwSeh64ycv4Za7Z6VJrNvq9iks13ax+QJIwVWUN/FuGBxz9cVKi9WzZTcZWlsdHqPwovLOwbXE8U24jSE+YkcW/7/BUkPkcnnjt0rldSh1yTTYHXzZ9kaKkkULhZJcAnGPvEgAAfjj039M8UahrWmT+F3kS3sJ7nfKryiPDY3E7j93hc471cuZvCZtotDuNQSzkVIn3KBISj/cZyDkkhxzgfeq4taO1iIxdny7Hn3jHUrzTngbbL5EBVHSdWDE/xKw6jnPpU+na1JbXENxDbebIdzE/KVOV4578E8A+nNdz4p8M2F9BG9pfR3s1pCWEdsgyOPvsGA4HHTJroH0X4c3HgnTryGxu7C+kQNvZlkG5Qd2AcHkgng56VLdKEFKWi/USpWk7HlPiKbWJ9QW+uY2s7ryPtHkj5CARuUqnQK2cj65Fauj2mrbtM1nUn1C1vL1RapcSWkE6SIW/dhMtuR+TyfbpXTDTreDUpmm0mad45D5jXUeN8bbiqNwcgbsZ+9gKM8Cn6Zpt1qN2F06S1sWtP3ozAyMu3nKMIyAc9ORRCvT5uWC+80jSi02jcTxJq2m6Hb2cOkedd20azST6hF84bdxlst8p49etYfirx14z1qSUXFnZq8yLEHihLoeSo3HaMDk8+o9a6C2+Knii80trhYDeXUF35MKppoZWI+VnZv4l5YYA64Ncpaav4lgvJJL7V4II7m5Ml7FHAJUKk/MNh45OTgY5JwaurWjTdmlf7w5vUtHxldaV4dj0VGS3WJyrbUVPMJH8RGOe3SuXkmk1DUnzDZQyOFZZmAUPtViemCeB26/jXW+OLzw9HqEdtp9iVYTC6824QSMz7MdGyAPbkiuE1G4vta1mXVtSkjkuTIRFCg2KABtGAOefT8/SuOEl1bInJ9TdudTtb228pgjTJEjXFyF5LZ2hd3fCKnHXg+1Z0niKSyD2iSuZliBaMzfKV/AfzrEgt7jSbaRZba5Wz8xAWkwMgg89fX/8AWcVJZPbG6W6aWFo8jnO5vYYqrRUm9xNmroV9qVrrBurO5urJniPzISQwXtx0ySK6ey1i/wBR1e1ufFF1qmp2VmVAiaVgqMxIyO6nIIz2xXIX+rG1dk8xlGOARwR3INS6Suo3GmOsNvJZQXJJkmZCWnTBHvnBPtmq9pZcz0LjPl1Oz+JEtjrEt5rL6hFBbQFG+xxTo0rr0zzzniruneErCTT3h0vTVd57YSZP7+Qr1BPOc5x0FHw28LaCsJk12G7vpm+SBNoClT7Z610SaQmk6s+uaFq+q2DBPL+zNHHIrAg9ctkDgnH0qZUpzjpsLSXvHOfDb4d65brcW+oeW8Nyd3mHOEXORlQQTznIJ79K9RfT0j0WLRZL6FJBL81np37hZlJ4DltzfXGPp3pngbxJqOtTyWk02nyLCxjl2sRKDt3DK5OeCPSt6G1TTJT/AGdosAjZy0zEKxc4zkA5zz7Zq48yfmbU0ktDGvrY6p4Jl0SBtN0jMfly2+2XAj7kAFGJ7cZ+teSXFt4MsbiKx0rRfEEPAe4F05QAEdAzq3f3r6LtvF1v5Uf9paNPbMYmkcbAdu3HAHUnB4xmhfFPhe/uLe0jt1F1dwGeOK4tSjlB1yCOKJpzTQSp8x81z6j4dSylttPt7gQFmCMyHPHHy4HzDr0rGg1DS9Ntbia3LpcyRvDDLJISMNxuABznBxX0X4t8K+E9ZtfM1DQIp8HKC0Vw2T0PycmuQT4L+A9SsvJSO7tnTJwk8scm49Rh846dec+lZexVtNCJQl9lnjdj4k8MXbWWl6uLm4t0u4Q7Fiq7M7WPynJHCnjHYVveLrHUftVxJZaxYNbW0witoUiWFJEOMyA7gBjpzzxXZXX7Ofg6RxNBrOsWZyFWNmSRR0x1VW/WtXVPhRePCYrDVra4ZgEIuNyDGMEnbk5qq05q3IrkzVR7q5zWjeHfFNnqlvHaaxplxM0aPG9vf4VgMAAjOckeldaJ59I0hYfEWql7uZwZHuJ8rHngIufbr6nPoDWJ4f8AhzP4Vv4r7U47CSS2jWO1a3ldui8k7uc+n59QM8r8V9S03XY7S1iu3juYZzu3DEbei57dB2opppOdiVFxRzfjnVbq78V3mkq9tFaW6lIpYyD5Y7YHvWZpngfUZtPbXrbV4vK+0/LJMQsIAIyrsTndgnCorE49xWprOh2Ph+VdY8ROl9qNzABb6NDIy7RtwJJJEKsE74wC3sKo6DHe3qwabHGtvZGQyPGinPPUZ9PYYz3yea0pU1L3ktxOMd5ItX+q2em6/LF4dso5iI1jNxPHvLllw7KM4XnpkZAA6ZqbStBuJLsTXUM9/qE5DR29um5mIHBYDvjua2JNCtIJwyrh0AbZjsK9K+EWj6faSajfW0d1O1xsLXEm1om4B2p3GM8810OHsrco4Xn0sjgIvB18kFzLrcml6WZI2+zRyB2kUlWGH2KR3Hrj07VxcPhTxBaTGPTjZaiZSrHZcGMsec4D4OeOgHII/D2vXNB8X3E0ksug2OqqWYxmDUWjYEnOSJNo+vNZ+j6Z4qaIvD4JhtGdWiQyalGJIucGQqQe4JGDyMdqtqnNXk7v5D9nZ6FXwr4BvpIrfVr6ax8lmVLq1tpf3UmMk7sD5jnA7dK67xHoK+JdGtGgvLiKCC4+0jyEOHERwMsVwBk/d6nt0NatlZx2FhaWMV0Vis4vK6gLJI33pDkZ65xzVXx19t/sM/2XrEenhGy05mUBYwCNwXd3z9c/nWCio7GlrHMf8I7cWGv22kahr95aWtxObceWqZR2JYOW7Dnqe1ZT299odvrFpriQzWUzGK1vAYlL7WzuABJGcd8frVaNPGevQafLc6zol1PZrJ57GYQyMQRtbftBkGMcg47etef3eoXNrLcm7vI72UvtjAm3jPfHH86zrOfwxiZuTTvY9S8Fa/YpdXmqXEzDVVgdktjCgiZUGeWGTuIHFcfqeqRaxem81aJVmlkZpvJYq4Q44JHXHpXLjXJLdkLLLaSliV+baxOPzA5plreTWcjX80SeYCf3ko2j2OOh+lZxpzv7ybDn2TNa9stPubKSNLZ/KaMkyKQWUdjz09ad8PPBGl6n4tt21qKe7gSAzSCFi0SHkpuI5XI5B6HpWbp8929ov+pu4JnKN+/VBj+71yOPp9a9H8IeMJ9K0MafB4J8RCOTCwzReXPbgYwoEnykrxnv1NbrT5Fy9nO1kc/8SJLP7VDZxQtEhGyJFbIRAxA7+qt+BFc7NIXtEWPIgztIBBBx06VPrOrebIJrmdWllQKrqhYLj5QD26DsaqWzW7W6QpLGTuO5gvA454GePfrUxu0m0Te5Q1PUl8g2srOQAThsjjp2rQ8M3FudBhXzVaYyMm1TyV3d/pn9Kr3n2GJF1KbUIHDkKkSI2T9DjrUf9paFAtrLaEwrJMI5VRSzKCeozxnOD+dKpGTskiJXujemjgVVa6eMDcGClx2rmvEeq3TXDQQzZkaToDkKvY/hxXR6fH4VvpnGsaxf2rxuRG0cAIJ+u7+dct4huPDYuoZNPEFyd5XLnllHHY9+azjHlmribaNTQNZjecWV4oCMwVgh6n1zR4q1a0tpZbJkjkj27FRRnIPTitDw0NF/t5o5rWOKzbi3/fRKQf4Sxc4GTjnFdpq/ghNNvlvNVg0yKwSNfMik1CJpFmYgbhtQ8e9Wpe9ewRu1oeRaZfwaZBHBJvG47yjKSRz05qceJpDdutrYyfMpVZ1t2JUnrn8MV7Fb6P4U1IapZwNpllf2K8uL8TeZnHzKNuNuOvBPtU1v4J1K0gnF/cXHkhBJm2iXcpDEYUgEYIAPY9OneuWm9ZFqjfU8j1KTV2skW3ju3ndA8hCk5Hcc9Me9LLp8j2YuVike7QHdEki7QvuePf2r1n4eeB9Q1bXpr6K1kj0J4dyveQqXMpPzYz1XuDj1rJvvBp03WL7Rr/WrexlvVfyXWGGVSgJAP8OzkAgDk55z0pKknrDQl0knc88gTWDKqPpK39pGCXRbuMH27549qjfQfL/eXls9ozsWVRIGbpn5mHpXq2ifA6TUreaa48fC4j3ncltbgAFWO1s8EcY4HGecmtPxh4O1S+E1j/aFndW0Izbtc3zfaEbb6nJznp19KcYW6pMFSdm+p5XaeHvENvYqLiUWyZXyg4Zsk+nHPHvWvb+B/FFtprXkcqPaSYjQsMOWbG0YOCScjt3Few2PhDwhqlrZLrN3q91fLHGZI/tMwVXAAyRgV5z8Tfhvq9nd2+naRdXl9pyOZYpWdmMZz91j/e9/5VL5ew3TSWxl2vgnxRHcRXf2uazmDiNQhIYtg4wBzng1p3nwvvLqcz3moXC3BPmMZbpdz4HUhjkVi6v4A8Ya09tNdQzIsD7iWmDB8e24YzU8+ga9pErTX8kcYeLy7fK4Kgd+uTUTlZe6he7/ACjNP0vTri9n0ZrhCVBLSzsSpK56kdO+Kqvo/hqGazX+0NOSS45hk8hz2zk8c89/Wr3hzw7/AGXqLanqF4LiCVMCEygLIcEsCvtnvV3VINJmcTWNtZQygAKs/wDq19xjofpXNKpyS5FcapXjeyHaPY+Bpbd1vvFkNhqUeFZjZsyqx6bSuc9OfSotR8NWqpHJo/iRdYRQZfOWBos/7Izz75x3ru7Hwlc3GjxLLo+gSkgMGKMRnschR/TrU6+FpY2igXS7G3SM+bJIkblPLH8O4Y2npz7dO1dcaaunYpQV9VoeYWen6nJdWgayuAjjzWVJFDSp3AySO/auvstU06O90uDTdYsBGlz81ut35rls4wcHitq91Lw3pzJaXWoMVwQN1szAA8HB285xjisVIfC0V9Ff6Ta2srrJkmHSmUqD3zx/Ku72Ed+T7hJQXwnTazf+HptZtrHVY9PeeUbF3PmUMx+X5fTjqfauauPhroCajeX1zqkw+1EoqRZVYT2JC8/rWXdaLr2qanc6tfBAujuPsu9/JNysmVDxtyOCBx17YFV9F0Xx1YePortrG5k8zd5kajeH4x16dawqU5NXiHOuqPStP+FvghbeOSayl1BiAxke4ZgTx2zitrTPCPhTTZ5JrTRLZDIQSHXcFwMDaD0H0rB8DXFh4g0WZYrmaBiWSe2SXaAQSG4PI6dqvaL9ng1sWNs7xtboYommLbXGeVU52tjnt3FTGTa1NU0dZb2umRyNLFY2ySOArMsQBIHQGpLiZVZVjjQGQFMhTkHHHToK4O01L4gTXlxJdafDaafuKwiOLdORzhiMkdvauge9mWWKO6vY4ZRGHKdG+pFVytPUd9Llv7FqX94/+Bb0VX+1y/8AQS/8dop6isux8k32rRwyARvvBByWHB9qdputSW8BljgzKzjB9STimxqL+KdDGFjVgqyCPaM+o/TpUknhtppYUW+EaxFXkHcgdsjv+FeRCtRpx5ZaMwc0noWbu6uJ0KXysqk5yeWX0Ge3X8q52e5hS/i3TMUVt7gckYGec+9aniqGSGCbyblJGYMRl9rcdB749awPD2kw3V9HNqrXEkUaeaY8cOewzV0pqpBzk9DOpJ3NeyuZIJYmbTFd5U3iQrgKvbrwK04plVRceXEtzK3zuq7vYYY8cA03V45TYK9jDGY5hyXbLLzjgdhUo1a3sYIrRpBANmzeY9xJ7n/69cramk0tSVL3djHuLWNovtGo3zS7mUi3Qjpk/e54HXpWpFquoxtY+XGp2uQpySEGOOPSuOv7+K31tmkmS5jjJKsBkE9R+uKmsdfUROkEm6aQlyoOAAO35+ldc8LKaTtdGbg7nReKNdmjnV47jJUYYE8kd/1rJ1C+1LVNrW9iHWZOgIGP84rldQuGurxkcGSVjjeXNej/AAV8L61ceILfVbvSZbrS0BA3MVSRuwDYIGD1+ldEMGqVJSS2NacHN2PW/hj8NG1TwvpOtaxoJt9TiVi6Szku+3mNwo4U/j2Fdb41+Hg125trqXwxpV3fSlUnubi5k/doABuOME4AxgVuaPrkhu49HsmtDfxuPOhi3ssKAdCwGA/TAOPpUfj59Qi0K/urnXprSOBNyx2ceZWPYFj6nsPSiWInDdHprDwtp0IJPCWheGdDuBbyjTNGRy0sW5pIw7hRlsnAORgfWvnXx5YyTeOYND17SQt7cYWF1YgsjHMTbR3KkcfSuniht7r7O15dXlzbf66bL/6/DkhihYgkAqo+meOafrWj6DceJxr95/aEenhMw2j5E7Nt25Eu75cHn1ralWi0tjm5ed3RmfEJtc8NeFLPTb/Vr2S3hVIrW1lhRBGijbnI5AA7evNecWGk694qnmi0+3E2BlpJn2quMc5PtivQviKviXxZomn6Vb/ZZYrAeVB506mRVIAAP8RPHv8ArXQWWi6z4L8Cf8IvZyR6tdywm+uL6KM7IEOP3eT0cMo98E0+aLXPbUz5W2ecaH4ButJvjNf3VlOVVseWT+6cdDmktNJ8Wf2wlxb3WnxRo+CxcSKQfVSOc571Shm1LxNr0iaVMYyFC3TNMFVOTzluAK9Q+HngXW/C8clxrF5Y3MVyPMKreKCVAOCvysTj2B71EoVPjk1f0JhR532N/wAA39rbXo0N5rCIR2Jjle7lMagnazlVXkkjbgA9PavKfiT4E8MaDr0tvaeKba6lLtOgjjdyqnonccdPWt3Wo9dtGk1HUdGt7n7FOCrDb5g3YCkENu6Y47Vp6XD4Y8a6YLvWtLks7yE7A1lK0Zhx0JBzuY+prRp0Y80paFSg2c34dsfFng/wi0l/eW8WmapIxudPE48yJ16FwDkEgD8qyLH+0LjX7TR9L0uS41O5URvDCAw8stnfgggduT0r2bxR4Rk1TR4dQm+021osoE4lgjy4wArM2ARnPfgZp/hC00XQ7O203wybayutQzHNcz3DTT3HYYlUYXkH5QMDPvT+P30hWadrnK+LvDMfhbw80Mdx/aGtXBEUjswWK2XHPzAck9Celc78Pvh5qGoaq9/b3N1ZM0EbwXEM4AJYDcFIIzjIBxzXV+KbXWtHu531bxJYTyCTdDHBcCVUOcDrgHHTvWn8MPEuh3N3qFnr2jyaoJkPl29hGp2t0cjLjDH2OfTpWanrb8S1ybh4d+Hx07UBHqOqP9qvN0mWl8nzRtyWLnqT1zzmuoWCO38KQR+D1ls9ZsLhGTdd5RxwSJNv3wQR1ye1c9fxzCW3WOx1VINLs3WzW/0p3jiUnLAscg+2RgDIzWD4a1ay1HxPaQ3Nrehrlmyts+x7h+T06AE9hiolW5JJR1BuKtZGR4y8U3+m+JbnSrnR4n1glvNuLcFc7+emeRg9+uOa3LP4eaR4l0qaXUtSLXcjjddWsbfKACWRwRgEbhzmt208N67/AMJ1b6/eeBGulgjaIWqTiMMpUgEyEcsMjnHqPetyN/FVrr15dS6TN4Y0aW1QCFb+O4JkGcjHHB3Y5HYVp7l+d6v1GoRtoeZ6Pp/h6xn00W11dnTUvAEdZHaV9jcM0aLhVJGM5yQfeu98deJvsl3Jpeo+E9OmjDObSTbtCAD5SEI+XIIP161ztto9vJeT3Wn65p9rHPN+8sroBfmGOUb+DoOlO1vQ5rbTUE3ifT3he9V2kW580qMnHO04HIzj0rOpVjLdmrqNK0UVvE1xda1ZaNa6rqANnAXktgVG2PhhyOp4O0Z9vesPWNE05T++02G8kmJkRJg6Y9wM8CunsdXtdKLtcf2Tq0sJzDJLbruLdm3LjP4isW81C4u7yS9v71Xlc7wTGTgZ+77fSuTn5tmZud3fqczceGdJtPOu7i1nxIcbRIxAH4YOK3PD2ipexGSwsrbz/Lyz5UuyqRjjr/nNOe80uWNmS/W6dgGMe0oc9x14FM07XoLC9uGvYhHaDcyiKNdw+h9/f3qvekuWTdybRvqQWl1Z29pcvf6LfQavbSmaC+eV1aNQMFT/AAkHr61mi6XxXcwaTa6ja2Jt0by1EbAyMf4+OvXPNd3aeNLW8iS00rw74muZ3OUs5RGpf3GYm4+vFYXxC8QXOizi8vvDN3pt6YsbA0ZcKwOMtGMD7p468VtGlU6a9tSuWKV7nW6bY6v4fsI7b+1b7U5pIwjyQsXEmMBcoc5x6/4V0ehaHdw3VxrHixNOttPn+Z4rqJVkY4xldp4/ma8Ws/iFqGiWK6l4fnt7m9t1/flkbIycZIJy2MgdO/Wrh+Imq6tpU+qW9xCdUjQyPu/eSKAeoDk7PbFNYaom5Sd/LoVzX0SPWdZ1LSdJhl1Dw/4Wt4E2gHUL5THGB0yoc7j16jHWvH/HWi6ZoeqQ3+vanqXmXkQuYltsGOZGJIZNvO3OcHOax9N8TSeILUx69q1z51yxy7gOM7sDJxwOBwMeldHp/h7U4orS3OoQ3oMRjsje2jtsXqY0RGJbk5/DtW9KKpyfMZ8rnscxeXa6vKklhp1xBt+9M8xaTp0IORyO/FSDQtUt45LhZ5XnGGS2j2sQrHu3c+1eieJPAereFrfSJtY1nS0S5lMciW9gd0SBS2QrPtY5HGfWsnUvEcJ0qaax8RyXMxT/AEfdZQxZPTJUc9M8ClVnrpZDjS6NnLix1nVbdLUWc81uyrndGQo45IYZzV/wl4Ns7PXYbdrjzrmRXZbeaP5H4zt+pxW9/b1jYQw2Nv431qGBV2RxC6s1VQBxwI+PSqk17bvcW0epeINWa8jB89muVVST0KhF+Xj1zXK5NddPRj9nHe5l6f4VhvdRWHVIJHIV2MW4qoAPqPfHH49q7fw1ZR3+u2+k3xkt7UId0kEPmMqKPlAHfJwPxrz3Up7BtRuBHcalqFuGVi1vcyiSNCcEMEHTodxH866aw8L2eoeStjfaneWE0f7uaO7mwSG+YfMQcjafbmipSjNpyloL2XO7I9H8QSeB/D8ostW8UX+jzTAFGm0llyM9jgis7W9T8Dx6JPdaL4yttTvoo8w2qW7eZM5xjqMe5z71jL4Is4Lm3mNvqN7aZZZYrpzKACBjaGYjrWfe+BtP0bxG+qN4ft72wEJLWTW6KQdvbDgMeM9vxrvWLjpqzV4eXY9N+Hdr4f8ABnh1I73WdJ/tW7fz7+b7ShZpG6jIOcKOB9Ce9bR8ZeEbaWWS48WacVYDCNOo249O/P8ASvne1+G+oa5Jcaho3h++8kTEC3jiACZ7MSc5B/r6V6DouleNbGG0tLfw7pyf2eWj23Y2NJGe5ypBPoetTKSbuy1CVtEeiv4/8FLwPElk59Iyz/yBrOvvHPgJw7zXTAx8tNHavujz3yBkZx+NeeRp4g8Ni1RNALyWO6dWiaMRln4cZCEvjj6dcVUEnivXdO1y0s9Bux/aESRzOJlB3JkDa7KA/fgVLcezM3OKbjfVHc678V/Cek6c6afNdzXRBZPPt5Fwv97kZIFc54a+NE2omPbppuZJn8uJYgys554Uepx0z2rGh8B+Ptc0FNR3RvJcRrEournaRGowQRt46VhyfC/x5oyRzrYeVaKjR/abaUyi3kIO1wFG4AHHOPXvWT320Ibd0evX/wARNQis1uL/AMFeJrVI5UJZ4UKE7hx1zj/Gp4fG/iCaaSa18CasIoxsM80kaxk9eMHOK8w0yTxnJqmn6Ld332qSXYoikcrvbjDEEkj8frXrvhvwve2nh1oLrXJUhtwzSSeVHiV/U7gcDoKqElLoWpNo4nXfGPi5NXkt7vwjILmaHzYWku0REjLbMjPXnNcXa+FvEF5ezXFncaKt1I+I1n1uDfG4OT+7xyc5696brGvahqWrXOn3U1yb+OR182aNSEiViMKQfp2HU1y0vgLRfmmzIknLGRT82frXZSoynHnaSsc9WtCM0up2dr4D8SNLq2sSSaVNdQS7L6W+ujIZWxu3KV4b049MVTtG8RXUSHS/7Ih27RNsPzjjkgEjK8Vz93NB9gsLW3W736fC0A/esQ+WzvIHU/WsOw+2Xd+5fzLcKSDJMpETY5xkVzSrz26IqXKnoj13wp4Z8dX0Mt9a+KNF02dHMYkmRpWC8H3C9vf3qSz1bxRPcyWGpfEA2k/2ho7eXT9OBhlx/EWOcA8jNYnhvV/EgsCEs9J+ylPMMItRgg46mtye4k2JNFpmhRusRWGNYwgA9gHzwecYrJ4qMdilUja1jfXSZbuwlkufihq05RG/cO8EUpK54AU5HTjjnNYel+HzN4dmur7xdr82qpa4liiny5IJOMAbtoBB69zXP6n4q12306y0aODQ7i8u3VYJra1Hmsd33Sx6ZyAfpX0NZ6fBcaclzHaxI7w7wqqAQSOBnGfSrp13PXoaRcWjwzXvDGhWUEUNvfa5e3UewTtcXLyRyHGX2qw4HH61PcR+FbwmHw/4VuJI7uzkjM6XMwa3mYYV87tuAckj2rpPF0sseoRXDS2uWgEb4kJ8qTvndjjtyfWuD0LWl0O2W3hv5kt7Bi4VtmHG4FgePmyMj2zxSlXd9W0aSjTUVZ69SppmpaPpDT+Hbrw/YyajZmVprq4ty0oXezK2T6IVx7c1g3+lweJjHBpqyLLKy7GEgwSOv3un51uyTxR+Jn1yCQG6uy/myGJdp38//Wpt1JbWujzlJEjuo3HlwqmPMXOeBXNUr1HJODZyzdynP8K9UuZLKxXULeymjhVbrfNlmkz1UdD+db1j8C5ptNiGoXNwY7Zny5xH5hODz64xXHr4g1O31CObUFmUZHlRgknP8I4469+1d3/wsrWbW2jaOznmIzuSRA24FgcZzuPGe3pWnPU05pP5CXK73RZ0r4QzW5h+zzPBbiQmWFmYsc9TuUjBxXYXek+C47FrS0iT7Sm61hWa6kciRo2Ur87HHy7/AMcVY8IeMdHvLG41W/nsLEkhY41YmU+uQT6+1eR6xNdal4muJ1nzaTz+bNknpnHAHt/WqclBcq6l6RWhnX/9haf5tvDBfW3kuEZSgYErIB1J6Z4zmqgvoLi5leO3tlTdy6sAc5569DWv4n0PwxLaSzeX5k8vyhoLpiYxu67SAORzWXpPhm2hUQPqMbwsNwVYTxjoDyeaU1HRXf4kz1emh6jB8PfD0+hpfXV9eN5sBmjgUhSVwMnbj3Ga49fC2gWOtol9YkRLJvJaYA4JP3RggZ+npVa58Ra1CbCBbt/9Dj+z27o4GIww45OTnA/IVJJrLXQh+0XimRJGk3Zw3JJY+h61rGyLioLdHoOkeE/h1OkktjHd+dISx87lmOeCKxLvRvhbAk9jdaW6XMQyNygbm64JA9f51g2GuzadqrmGye7gIB8wsdynjpjNcz40Oqajq73dnaxDzSRtMmMN261mk16kSUd0j0PRPB/wtkt0muPDst7cLIGa3gmecKOMFiMD8K3b6PwHa3Ubf2TtLMqlZJPkVfpXkvhzV/EOm2jRRXNr1LzeXdZU9No6cYGah1K81iTVxPbTWUaB1bbI+4gjqMdx1pubnoEZrsek6hJJPdTQ6b4N06O7kkCQuAH8zuAeRwQMjmqup+M7jSriPTL3w7ZaY6HbcwpErOcjjt71xF/qV7/bC6hHfLDcqyl44gVXIHBUZwO9Y+uNqOrX8V4dSiRkQLlhuLEdSTT95oG2dxF441TTJ/PsZo7ODzGiECrtVl7fKOBTtG+IFyfNuLhkvbcTbzFKMBnwQR+v5gVw/wBgt2EQurp3VV+VURssM8t9c1UTQYbg+VaX9wN0hkPGcgjH+TURppvdpmau3qe7j4kubOwuLbSlgs7mLd5bkgR4baQCDjrxXYR3kOoWVtfW99FFGJVa4iKbmUDqDzx/vc186S3VzDpUGkQXVx5MDBY4QASvfoR1zWja+IL+1ie3XzmJhZCwU7iMc8D+dW1UWq1NlLue4XE8MOtNqI1J5LFVw9tFcIxX3OR09qfpmv8AhO+8SXVvb65OlwIl8yORf3ahSTxxjPz8+vHpXzpe6xcf2FcSEXn2OcLHuKnazL8wAb171H4G1J5dRW8t4zHdbfKSLcSkvAGTk5J+X9KqSnyNxQ+d3PXPEHiy50rxLcaPCJ9U0v73mnjAI4w3XiuT1XXLyaGFbmFpESY+UruXZAc8H17ce1ZeseIruyv5llvLS31B49gjyScnoOnH44qHT/7Xu9LTVLoGdh8vmKw3DHAOO/UjNc8KU4+8iZKV9GS3uofamnmbzGMbMZA5I+XGOPauZu1SS3VbW8njiUnbnkRnvz3+laWlw+INUk+022nTTwHMUucBVI68nrioby6NpqZs5VSCOM7ZPNj27fXj+oqqtOd+cyleXU6LwJ46utN1iW0bUpBBMvkqJSWU7V9+hr1rWvGXh6+s4rQXVygfO5rdwPMAAIDemc/pXgLavE1zNbw6PGlsrfPI0G0sc9Qx6VsaNJZ3lnHFGjLcqhcoGC7SMnBz07fjUwrSjFe6VTm9j0u88V+HLPTI45kt5pSXU+ZCHZAeVOcYPXGPaqvhXx5pujvqdxPrUskYtkWCL7CsZZwDk/J1yfyxXiOpaleNdFDvaMNjB/Wup0/VNPt9LIupk2xtt2g4PtXUqk46T6mzsmjqINW0/wAV6UG8S61rV7D9pVnR7XDIFDAbcYHVs/hXMeKtZudF8StFocuoX1tbIq2jGPHT0A6c1cj8QaJBas8q74g3Ijkf5h1r1Pw5r3gy40GC90Y2UFmzMrRXyfvI34yAc8itOeFTQxrc1k4K55DM3iPw5ouj689k+n29+5ltxDMXbJ+Yll6jr3r3TwhPp3i7RrSW2ujHqqQ5lbaA6885H5c1r7dIkiWSG70WcKu4LGm4/Qc9a5s+GdUm1a/uI2sbOKXb5bJnOeckYPHbipcILWLIourze9GyLnj7xTeeH40svsE8sjR8zQchMcZJPU+1edeJ/HVvdWcUi6NcG/VVj+0GZQZcdzivSF0qOeIW3iSC2Z4W2wXcUpHmA9ip71z/AMQfAel240XULZbiS0jvgboRICBGFPXHvihWtudV2tTyT/hINX/58k/7/CivR/7N8H/887v/AL4FFTePcXO+54toTy/2F9qvN0MYyfnA+fB7E+pP6Uq3yWVtKPM4YiRlAwCf7vsBUeoXx0nRYrF45Lh9oQyCLIUEdv1rAfzruNp7eGaWMrt+bhie/FedHDc0pSktLnNB+97yDxTqrOrMsiskqqNp6100dxs0Kx2tjfCGkDDoT2/WvPZtLnlhQgSefI+1YscYziukksbvS9BgjlSclmJY7SR9B+Oa7J4eMYxiir+83Y1LbVo/tdtDPcJaxQRnhsfOeelZ+refr+qGK1mjAB+csw2qo53/AM6o6RbC5kYXtruhlX5Cx5B9sUumWN1DK8MluyBgzc9VHTms1QjCTktxJXd2Wzp2hvdLYtxsyz3BYqxHsM4Pp0r1i3+HWgxaLpzaboesald3tmJFuLK2SSKIk4+Z2YDP4V5Lr99bwXcmnQpK08Zbzichg2eVboew/HNe5/s86+dWs49BstP1Kxs7O2Aur6UgmSQH7qjoOpHHYU2qqgpNux14RR53B632LvgX4f8AgO0u7jw9f6DcXc08cdxE91C4dmKfMqMpxk47HHua6hNU8KeD9Cmj0/R3srSOYLLCyfPuIAztJJPbmtC/1SZtcu77dO+lWUSxQ+RuR2kbaGbj+7gAY45JrF07xA+qLqY0n7Xew6n8kMt1aFhGSg2qQV3MRtwckdfxroioVF7zdjWSlT2SOy0SXR9O0ubW4bOWye/xJIpjIaZtvDbe5x39Km0DxBo/iGa5ht7lEurUfvojIocKehZc9Pcj19awdf0fxXovhjSbHw/qUFybSPF095IrMGYHcDnoAWP4YrhP+EFuNQjWRvE9gJXmxe3Lz4V5GyRG2OCOc8+1YypU7OOrZDxM4yukaGvXel634n1PbpFpcRWkbjzLf7zImAxxwMZOM5OSeK8+bwzrt9ew32sN/YemidmjspmYzTQDBwASSGIyCegz+FdtHeaT4XsZdCM8Vzd225kuRCuHkDcgZ6dBjHoDWDqXjK3uY911bTSjyyYm3cqOpB9+9EZ8sUopXMak+fV7i61ceH18Q6dHF4a1XSoHkRL6X7SHHk44cbeM8jjqeenNd1oc3gMgX4lvijF0ubmFWiltiHIDsu7hWUDlc9R06Dy9Lyaa0gk02BzJdHhpiJAgXLA7W4GRmunvfE1xHbW0sfl2UiQhGS3ZQrdCSdoq5V5t3MoLU3PDXh3QHvbzVbi5uWdbhlshBZ7ZGQ92cfMxOSOorRn8OaY08EdvY208xuRNPczgRvuwdoZWcM3Bxww9RXmmrazfaxpcUMl+XMdwZ4QW3bGBzkZp0yynasF2kF3cN5ks4kVWcgkgk/UnHp06U+dSe2ppz9Ej0Lxrqtk7aZKvirSbL+y3JiksbSV32u2CpVdwYc4xnjIpnj620PV9H05tH8QQaXeJIsr3zRAPKMZ+4pABPXpXAy6XdSW0iy62ZIU+8BcHAP0HBNYW3QrfU57a8luGiVFZJUIAcnrkk8YqeZbfqJuXX8z0TUPFGhy6X/ZVz4g8QX0JAW4a3iVGnA5+YkknBHU81nGbwPDb27Q6DrzpDH5UfmXQjXAxyQvc98dcV57rd8zW8o01i8PRGGBnn9elZ9trk01vB56tJHG5ZmLY3HA4Pt/jWac3uzO/Lo2ehzy+C5rnyZ/CaJEyhP32pzyKO+4jOep7Vz765HoPitf7JWNVSYGAbGMYQ8YAY5PXvWJqmow/bEja8ihZiuFBwvPr371n+H7q4u9XuikcUhRiq3PJVVyM8D6frUWqSjzPYnnO0vPFXiqWW6lutVniS5BVgZWPmjHTA7Yrm/7BjjvRqM2qavHJCwaJ0udpQn0IGR+hqd7a5vrtr6OZhBHEf3e4DzCeu0ducfrViw07xML+J4LCaZdis5mjIGD3wBTpRnHYqO5patqfiK9gjfTLzUr+4EgQwpM8jlcdyxJFXL3w14ttRbzW2l3NyAvmzAyBSARnGcDJrR0vwl4qfVdMuPDekX8VzNcFpJZ08qNCPmPzHgDAPXqTivQrvw/8QZryO8tby2tdPsYGikhu7gKXXHDkfTufSjllb4TeEYa8yPn3UodW1A/YbeC5iuCMIjJtO8njcx4x78ZrS8TWXinT7C2sZrG4tY4YgJW8stu4+ZiRx/kV0viHVNT8F376TrF8k16HEh8mYMig8gA9eKi0/wCJNzrDPaW87TnlisjnO0Y/DH1qbS2cdiY8mup5/aQ6m0gZLotbhwxy5XJ5yP0960WvLeaTypjcxzMxLwx/KG6gEkjp34xWpr+mTatdpNI5twucR252jPfP5028t4EiE8zBZFXAZAdwA7UnDmtdox9m0VrdtJtiztiR+A22Ubcr0A79cdaivba01qyEcUkloHcNuJY70Byef0pIdL0W+DNKzxkn5vMYgEdOcdaoXGpyWbS2kNuIo412RsDuVlB+9kZ4+tU6L3i7sbWm5698GNG8HJBfLqUe3UANwX7XIA8I7BQ2Gx34JrnbrQdKvNUuluJYZoZ2kkgkkJ8qRgreWDnp2XnkDP0rkbDxDoE0C3BYG5BI2q+0+nB7fSl1bxDo0YEJnYoAGeKJ0Bcd+cHLYzR77tFt6DXLZI+ib3w74EHhi2sY00uKzhtzGv3EdmzznOCGyMkHnNec674f+Fugssv28QtertmW1jWd0QHJ3BT8ufr9K5yXwnDf6ONa8M+BvEctnNF5nm3dzHjGPvrt5I68YHTrV3R9P0pVjtLL4fw3kpLeXLdajJGbhVGS4UOBjr27V2ckU7Nv+vmdCmn0NC58O/Ba+Au7bxCBAzAEM7Rtx1DROoOPQ5PWrIi+Fcawj+27ieOCfzI1jiYlRsxk/K27pjnFUtK/sttXU2PhLwsrSSBpLaS/ZliIQCNe5O9uo7Zro/G/hu+h1O2vb7wR4KgtbZfPt7e2X5ZflIIZtnIyc/hSdOHW/wB4WV72DxP4m+DOpWFmsTsbm3QxyJa6fJGXGP4vkCk1xfhfxP8AD62mu01bwo4LAiG4YHBHOCFD8HGO+K6W0vNdkiurKDSfD1pbOWjEUelSSfKeCA4UDPvWrNq3xE0PT52s7y20/S7eEvCv9msPKiA4DPuxux7UOMU9vxD3XqchJ4l+HTGGO00XUJPJcBVi2O4HcBfM4J9SKV/EumoPLh0XUwZGJjabSohJnH3QSTkV1On2vxO1eOPVNP1QkagouJp1tox53ChcBj8uFH4ms3XYPH+lRmO41DXL28Yf6O0NnC7Qc/NyCRuI4wfrR7OLVrfiJqDd/wBDB/tS6tgbi38Ka7FJjcZ4tMUgj/gKf1NbFnqs32aNl8AawwEeFC6e8K899qw47np/9ethdG8ZSaXbale+JNUSMIs8kd1NCg2jDFXULnoMEZ71LdeC/FMOjxanDrniDWI5lEkUWn3aq5UjI25XG3B9+1QowWlvzLSjHY56DXPENwNtr8N9UmTO0P5rxng+8YFW7bVvFdvcxLJ4Nv7QploybmQ7Tjhcqp6njpjJGcDmtWDwvqn2C0vNa1vXdAg8vyltnuj9oY7j88gVSOSeo7VeufBszW1pbt40uo7N72KSWaXU2DFMMAA7Iu3k5xzyBTUI9vzLc7oxZ/GfjplaGLwleKzNlmivJY2YjgZKbRxjFZx1HxN4gvLiS68AtcXVsywymfVisgOOOGlBPHevQ7L4W3rWAk0PxHeXNtPkq8uoSTrjkblbI5BYn04pj/BySbMs2oalJcN8rMmoSRbsHgttAyffPQVadnt/X3iUuXWLOAsrfxTaXbw2fgk2rSfMYjqKnOzg8mbP8WeCPWr8kvxI/syPT7XwTotpZcOqRTIhGDnPyTg9+neuw/4U/qixy21rNeJHMq+Y76hKx+UggBi2RnvjGQMGqEvwpWzkEF7dwtI2ch9Qfhu3Bkz3+lVzP+v+HE3zO7ZzsGrfFiWGK6fwroYVDsWNk804Py/d8w7ce2CMVflvvisBFdLpmjwyK4VIox5WPn7gSgEc988V1k3wr0G9+zLe6jEgtIgsSJI67Y8k84l565zzVXTvhr4Wmt31iwurmGKwkL+cnneZ8nJ27nKke+DS59NhWXQ5DRta+L+tyStpq6HHasEeKa8JTzA3I25DE/n0qXxhefFay06Ww1bUPD0lsuN32OdvmYjOCfKH412mjeA/Adrotpe6bpVvqM8kil1uZ5GbAbD4BOM/ex2rlvG3h7R7GKO6m8Ls1s96Xa2juCscJYY3HaRngDnNVzRVv8iWpWZ5NZaPr9xdSSafFpsE4ikkZ2unb5QC7YyntWZcDxPuEdxqFooc4ILDb/6BW1ca7p2k313/AGNMrJcJLavucvticYbBz1xxmsHUl0+ezbYpJyDneT/WvTtT1V9Dzeeemmpu3MjaPp2nyXaQu19GZkZAMthyvTA9PTNRC7utRt/Jj1C306O2XcouATkZ4UEEY7d+/SubRn1660nSLu6NvFa2zRQyRx5cIGLYJJ6ZJ5rqfBPg3SdQ8SWtil1e387XAS5SZUMflkZyV745/SvAqcsJ6s7bvoi5pdnNPdWVja+NkuJ55BA8bW5YRxsfmZc3PPGT0HTqKhTVdKhtJ9/juCOX5vKCWKDcMcbj9oyCe4AP1Ne82/w7+HtrIiw2OnwTJ0aORUcduvWub+I3hn4d+DdBWZtBheSVsRx79oJ9ScdOlXOU4q8gakkeUw6LBD4qgs9Y8eQaY8cCTpIiESxM6AkYEmRwccdRXatc6fZTWVtYfFzWNSnaZN9u1xKgMfVsHfxhQef513fwY0nTpdIOuTaT5N3KQjSyuJTIFHBUnp3AHtXLz6Hqet/EzxPrXiu1E+lRKlnYJAHOEBycFehBPJPXPHFbU25R8/68io3Sucvd63pkuozWs2k3t0NhZLmedysj9gVMmSD647Vyc+qSQmQ3NlZ/vXIURqAAM4545NekXnhrw0WuTbWF1ciMGS3/ANNzt2qCcjGSBz3zxWc+g/Dvxb4cbUPs9/azrK4jku5tgdgCAuMD7zY59BWDTle4mpWOBGrLcXAt01W3UYKgKhHXOB17VWklvF2b9TilfPyRiLHA44Y9PyxWf4sttN0z7Gunafc20jL82Wz5hB42ge3J+tXrC11KTU4tQvNAuJ7NmEbqboxsFJwTjaSB+FQ1onzGUpWWrJbDXLi/v00ye2gLRbnWWdAOB0we/wBPX8qsN/a7FUti/mu3lxxZwDnI4PrXb6dZeFdPmVrqxhtbNULO8tw0xRB6Ywf/ANdUbT4i6Ha3aXml6FYkRRFyZYmOyXOEwSxzwM598U4yk6fPFWQ4870Rf1X4W3XhTwzFfatr1neXF84jCS6aoeB2G4gOHOcYP8PauMstAisPCra0NdhYvKIyFnVNo8wgt5ZOQBjrjuOOcVJfeMtY8TXq2N3qEqiSQKZFYkwgnkqK6Dx54dsZdEsbWxvgbkuGuJZoVUOqjsB3JI4q41pNSnU0NLtPRaEcHww8THRotc1HXbXT7J4PMXzpGZipAKrhAeoPccVzenaJd3FzHp+m3T3xZz5iR253KfUANyP881p61JNJohtdLheW9SJQR9rZVYjgttb1P9K5R9R1bRXso7S8eG8WZZpSp3Dfg8c8cA1VOtza2QpNX2PQ9d8F2VloV5cJ4q0+a7t0ISFcvIZFyCgBYeh5xx6Gszwj8LdT8S2zapca9Y20BTH2eKN2n3r8pBOAvJx1zwa83fWL6S8NiWlkm3lpADkHJzu9skmvV/g74ku4tGj0271GW3DX+NrXMaBcqSWZmBITCr+LURlVUveWgJxnLlH+GPCK3WmvPHq6xoRtAumO4t67Rj0rQ8H6D4Ouru/bXvEF+otS5mhtYVAhVQdz/MrMV+g4z9cbOq6n4VtbqRWY9fMza3iyxSE99yjjn0/wrlri9sV1aSd7ea8jjBVLcTkrJG2AwLEZII4//VWvNzNq1jRwjDTc7zwpovwrhkvW0aZrqGdVEralFKqRKOhWQqMZOO+afrU3h6xfUry0n0y9+yaU8qLDc5RW3hVAXJOeRkk1zWi+MfBWiau2nWHgby7uW3aMSeaTDKQPusvcZPBI75rz7VRYXl6NRfQ7bTDdr8kMJKqhx0A688Gs6lLTme3qP2ijG1tT0vwJ4a8IeINW1Qwx6nPeWrRieQzkFiVDHjIwAcj3xXcz+A/CrnEVvbTS7BvtJpiQwznaQSdvPpXnHhXxRB4fuxHp1ja2zzFUdivzSHPLM2ct9Ca72w0Ce98RRa9bNZiVpSZjJZpvgk/iBGM5zk9T171zUqzqN8ztbua6WtFXKXxBm0IeE7PTRot39itpDFEkKbvI4O5SSeOfX8K4PwDb2sGnFDo9pFFbxtLI7QMxVPMII3YYk4GcY549a7PxXouraZ4609NM1gpb3YLi2fASSRclyU+7znA44xXWXXhaZdct9e0/UU35DS2M8f7ktgA4A+X1PTqBiui6jJSTWpj7JyfoeHeAfCev33izz7OwvtPJCuzGMFVVhhjuOFHJ6e3Bpun+H9dtPFGoK+l6rFCPMjjeKMHzW6BnDNkLnnGM174dEv0v3ksLr7HHImWCHZukA4PyYGM8fSrmq6frZ0+2t7fXLtv3qtOfMwzAddrfwjPbnita001aMtwUJyTurHzZ468J+Lb+40z+x/Duo3C28KrPKkGxS/QhUzgD371dtfh9480nx3YSW/hm9gg81f8ASIbZTbgEYLMqMdvHUZ9a9h8YXninw/He6jql/HBYQxmVZFkdiwHbGcA+3rit3wtJBNoEF5pM900d2izqZJ3lA3DP8THjnpUOs4pRbvYcaPMtT5x+Ivwn+Id7491K707w40kDzho5Ym/dnpz8zE/hmvTPh34Q8daXpM97rUdiyQJtisJ4jJvHHOdy4OcjByK666sr3SdRl1eCCS8WWIR3dnuP7wDnfHk4Vs9u9W/DGu6Nrksl2tvLbCLEYtHUhiOCX59+OtUqrqWuyZU+WWpzWjeCo4dMutQi+06O9ywAhaVfL8wnLPs+YKpz06/KOeueN8W/CXVtU1+G8k1vT7fTjHtN1Nc5aV/VYzgKO2OOleza9caRxamzmFvOwjeRJwojHUMcnPXrjpms64s/Cl9oy2d/cRNb9UV5QZEPu3Uf1rNVY7SloW6S5fM8Qi+FPjNNSCnxFoIshMoiBuxlo89AMdwOc102o/CuMzSXQ1rS7OY5R5I2kc/QhcDjBBz1rsr7VfAGlajp2lS2N9dRSY2NCxlWPkD5mP3V74rtRqnhMGK2sSplB+SGJ+SpOcfz/OokoXvESpUtO54la/B/Q9Z02aS18RTzajayfvJLe2bZu6hdpxgmuePwnjXUbVNUl1yC1nU+dcC1TbBJnCqwDHrxyMjn6175qNhazanDqVvHNZzR/LKVB/fJ6P6/XtVuSCFwyMVeKROvUbSOh/Cm6jv7yK9jGXU8ah+C/hMRpHLrGsSswyqlFjDDHXJOPavOYbrTWuby0ht7nyLSQJArHa3HBJHevZ/GHhnxRpMy33h3Uri8sYnEv2KVyxUjkYz94cdOvFeS6/FLrGotfTRfZbnJ/wBTCVUHGD8tROaOat7jtYv+CdZ01b949TgaYYIWOObY3+zk9uT/ACrvrLxFBJCPs2n3qxp/f1aQZ/75WvPvDvgUXytOdSaK443YQgn869C8IaA2k2ktnqEouhIw2SBSCvsaiUlFWgzoo021rsT/ANqW87JI+kW82GBHnX00gH/fS10DeLrmC2XNjbTWwb96tvuLgeoDferPuvDfykWzsnOduOM1Bb27WxWO9iRkB+8p5rH6xVTN/Yraxpf8Jz4S/wBn/wAAz/hRVD7LZf8APyf++BRWv1t9ifq/mcDaaBqfmyPZ2L6jYyy+TGDFtYD1G7pgfhnirM/w38TvHH/ZNi1qrktKLhkwADgAgZ5I5zWDdeNfGV9utr3ULkW8yENt2opB7ECs+DVNRiB01dWlht4UyE8xwoz7cYrqniLp3jqzhstFY6yz+HniLyneaOw2xudkjyKucd+elQ6ho7W+q2ek3mrQN57H5oo2mjj5xliowvI9a861rULiMgWuqRIswzv+YszDJ6n6VFb6tDbWjedcM0+7ErORzzzx6VzKm97P7xKFn/wT1P8AsLwwFVp9ehtJhKyGX+zyWTb3x6HHBGaabfwLC8b3es6jeSEh2CWCrvwc87jXl6+KIFmuR5qs0aq8Wejn06UzUvFd5MkPmKiSbvmjVMcdvw6Vpaehp0PUPFI8Cw+PtSvdS8LtdXk8vnbjKsXzONxycc8EVqaJ8RfDOmzra+HvDNnbqTueSeYkKxHtXl/xeuL688Q28ksrbbjR7C6wAMKXtoy3/jwNYelfaLRI1uomjkwCFYYbHUUVnUu9SOaUdj1XW/HHjec3zPqGm6ZZGRVie1CsWUH7uD2HHNY9t4u8Qxaf9nj8ZXot7Ryd/kjP+4D6HPWub06yvtcke3nXy42O8PvwFX1PoK1V8PQaS0tpJcRy4IWSMMSG55DYOM+9TGOur1LjBzdy3Ya5rGrSzW9vrVwjShRcKJNvAHBPXJxRpdn5brCJ1uopJCDLLKX3EdSMcDH86p6zby6Wkh07T7O0lZx8vmhW/wCBDPNZsMmo+eY5L20tYNgJMeWIPXCqO+fp+NWk2NRsbWqi5n15PsL2ssaxnfubKI38P41mXGntNHcXmuX0cLGUrCtuOWX19PUU2G3kht3j0+7vZiQSzNAFX1JPemPZ3+sPHG5klXJIIwpPtkdRVKDT3JcXcW5k0+Bre1sLqfaobeFYktleAf1pk90kOmx6dpU8xZXOWklB8vPGM9SPw7GtOz+HOpSMZF01rYLjc7syAE8D75xzmtK08D2doN2oa5pNk5+Z41uBLKw9lTOT7Zokk3uFmchZz3Omu0sDRTL0UqdzEeh/xFM1O7v7+SP/AEO3tQgH+rY4JPJ969QsvAuisI/LfW9RMsmwfZ9OMSkk9A0pAzxXY2vw+8M6MguPEGl3Gm27Haj31/GCzemF4/I1cEr3W4KPmfP2nW13ui825eWPfukSJSWwegGa3PsMN1KI4NJllAXDGSQK3TrjPT8K9juPD3hq6vVm0XVYY7bAUpbSQkg9/nYk07/hCfDRu47u5a0muFO1Zbu9d+PTagCn8qcoK92hqKfQ8Um8N3jfN51rFGMhIvPAOcfT9KsWPgPU7iWPy9NupkjC42QkL0HQng19AaXpmi2R8uHVtLsV6FbbT2/9DPf3NdIug6IsEbT6m9+sjLhGugpQEgFsDBwOp6n60rS6IfIj5y0j4P8AiXVtWVEsbUXDHJNxMvbuQua7FPgFr9hbvcX2r6PpsHV5BKxA54HQd69okufDHhR47032h2m4bFkeX5zk+3JHrWlqN4L++0aCS80+dWuxMI4HJZlEchVuvI3Ac9KaUrasFBI8M0n4P6afLe48ZadLnDMscDneM8817X4NutPm1C/0+LT4bf8As8Rww7MkNDt+XINdNIbW1tyzrbwwoOSQAFFedeDbppviVrcfyAdtvQrgFTWtOmpRkyJS5ZJLqeizRW1zKjyRszpnYcngHr/Kub+JkcLfD7X5reFXkFhLtOc5wpNdImQeKyvGUe/whq8YXObKUY55+U1MEuZGktmef+F9C0HxRpV5c6lp8F1Jq1lEjzkZYAx5O3PQgnqKxbT4HeDdB8y+W1lSUqRIxu3+73zzj0qt+znrEk/hu1sZJEBjwI8tyVC5wPzr2QQ2t/5kVwWJKlThypGRg4I5BrbFR5ZuJlh7OCZ5Sng/wPc2StZ2t7uBZXf7W4AKgbh045Ixzz9OabH8P/CDWcM00bW3mgny75mZ1x6jJxWnN4T1qwnltp9StTCgMgR5pBvToO7NwOpI6iqF1olzeW8TXDI9rBIJsWksm6VkDYjO0DKsSAT2xXIqcE9joaTNCx+HXhG4k/cQ6beIY/kijhyApJ/2u5B/Wsux8P8Ahzwj4n0+2hitLebU4JiwMYYBI2jzGoyfmyf0NaHhPRL6bSZ7/VLC30y9uYCHEdxJIsaIHI2pKSVODnceuBxWFr3hPxZqmqaPJdWN1qNnp5X7GYVzIEkIEhMxCkkoDkk4yRWkYJktJbHQ67o3hm81PTrGfw9puqQ30kkU+bNC0YVMrk8AZPc1neHfhl4DvL/ULvS/CtlbIlx5apNFwSoH3BkgL+Xet9dJntTGk+mahYxKFAd5k25AwoHzDB7Vv+FDJbrHFJ5Sl2YOqyb8HHrgc8CpenUpJPoeWeIvEl7o93faFb2dhBpttN9nUCE7WUxhmGAemd4/D3qvP4utl0aGZ9Jt5WgTbCY4IsxA9QEzuxUvxI02K1vZJA7SSX92853DGzblSPfJYfTGOe3JfZwO9aRpXVzGdVwly2Nux8XQ2gFzY6DaLcsuAWhVAo69AOuffsKRfiD4vaT9/cW7RYOyMR/dOP6GsTyAOmacIs9v0q/ZKxl7eVy9J4t8YSyrt1qa2h28pGByfWqGp6v4lv7WWC91iW6hdCrpJGpDAjkEU8Q07y+Pan7KIvbSE0PV9WsdItrGNgsMLFkWNmjwMcKNp4A616B4E0TXtU8K65fT61cWxdmmhKnd5Y2Z+8x4BI98CuAEfFSW9vDKJTMJGYrtUiRhgfTNTKl2NadZJ++buq6nq2k2VsbjVLMWl2Nls8qBkkOOu48EZB5PFaWja3qFjqEV3rcMEclwu2KZlWNHGI8EBeuSgI4xj14zwp0+ERR+dLIdmQC0rf40s32tJ4mtmgWONQFLRFnXpyCWIzx1xxWLw9S253xxWEcnzRaXqa+r/EzXI/Ekt5BHbGCzZYZFaIgvAzfOSM5468VtfEa4tCtjFqgN1p4v4nMYgaVGAUkEqB93kVxVvaww4ihiEZYFFPPGe+evU5rtvhpPNfeDbW4nkd5oV2v5jZc7WKnPAPb8K3lTUbNHLTq8zZ7R8OZLV/CFkLOCG3iRSphh+5GwPzAe2cn8a6OvMPCHiO0tb6bQ3lP2ySQzIm5QPLPJZQegDbl79B+GprE97qQjX7Zb24VjnbAGZhn3JA7djXNF3djapC2tzuq+efjLax6h4o8S2kjaqrW6Q3TQw3DYuIfKUERx9M5XHB6/WvU45jHF5aFV+XGQMH8un6VjX2h2l5qC38kjLchGjMixR5ZDj5TlTxwPyFaR0dzNrRo+f4tRnigCReB7lUyFRrousnHr+6I/DNeu/s/a7rmv2t7Z6lepI9lEI5bXyFUqrZKHIPQAMuCATjPetzXrQJpRWS+uGiVgAjGOMc8feVNwJ+tc9qEfiLRfCotfhnDp2nane3MZluJETakS53sQwOSSV7E43Y5q/dtZIypwlF7nWh9Ql8Qz6ZJplrbW94d0Ezy4YSISW2gA53IobGRj35rm/HtrC+n5nDhQ4RXVS6qxOMsARx+fWux1SSX+w7PV5lQ3djIk7eXnDbT8wHfBGRz2NPvdMjuNbkjUGWC5jM0DBhscnkD6Vi7rY3Wt0fKWseHdLt7+RZraztmYlirP8o5IxxnB46Vlz6do9odqzWXPURysf/Za9n8X+HrFkmvbK6nuHmfdd2swijdQWAK/u1U5Bz94k89eK8p8c+HItG12fTla48yMIWEkpYruRWx+GcV6ODrKquR7o87EU3SfMzDg0+K+1XdbX1kkSfuyo35UfXbj9a9T8AWf2SyDbZJluGMcCx/edwAWy2MjAYEYrx3UdQi0e0dVml8w/MFzhR7mvVP2dNYb7PPc6lDLFaYMsE0u7YzMcErkHnC8kV5uKpydSWlkb4efMkbFt4H1TX9Pu7jT9UvNKuvNZYZdSiWOQkHOSpUEDByG9vrXaW3hPxJdrBp2vaxZ6gpI5njMzMvpg8c+uK6O11/R5JRHaX1nNMR91ZkLY9MZzWvbzfZbOfVbpcsAdq929B+JwPxqZN1LczvY6XCO6Of8XXk3hnR4dN0TTwsEcYjWSNMiOQngKB/dUOx7Z2jvXDW1qkdvFcedcWruW89Y5nAYt97cARyenIrO1vV7y48TNOpa5+yzP5giZl3zNnewAIGM4UHJyFHFW4da8R3MgH2e2RWwB9pXzc/h/wDXrmqVddyqbtqVBDo+mb7UDcgzhI7hsrkk5Pzc9ap+LfE15qPhWXw6PsUpm2LDKIQrRhHVsnJOeAfTrXRXUOnTx+Zqek27y55aEPHk+vDfzqm+l6HJydHk284Zblhz35IOP/rVCqPmvccoNnkoEM2u3S6laGX7GfMjkMThVG0ZCkgL2HftWpFqGqiWyg0eOL7A7KxKpvdwT8wHXPf8a9MPhvw/cRLA0N/GjcHyrhXVfwIBqTV/BFppkMX2ae5mLuAg3lSgHc4/+tWfK7X3SOd0JX1Jtc1PwDF8OzbT6Pc/2hPKi3GY8zxHcFZmK52gKG457VxmjfDTwxp3w7utWupp5ZpR5Uc9ozurvkgOEfAGDgcccHFWfHkKxPBpNnGpu7/5pJDySCcZJ6nnOetWPGniuzm0SPwpplrtsLRFYXBfaxKkAMeDwSeR15zxXT9YdrMG0m12PPfAvhP7Pqk0tnqto86ZDR3zmJXX2wCefTNaOtXTS6tNDcwJFFE4VXt5S8O4dQpz069un0rHsr22XWS0ccKzrIYo3Mj7iG4DDja3HPXj0rrovhzq39sjY15fxXCGby7eRlUAkDduAYA8tgEDPGfWumdNSSUnsNRlb3Wc9a3qXF0zRhjnGf8AD/GqXi8ptlEalXiJCnjcxI6VPqiWmh3scc9rqkBubdZ4GkEb7kYna4IIyDt9PyrP1C5tGeO7E0v3wzF4ztVQcZ7ke/P+FYzSjbQzm+j3MvS7CxkhaW+kEVwcbX343dP8TwamtrbR1uop4pkZtx3+Yc5Ktzx34Ax0rsj4LvtG0e81rTNQ0fXLP5JPM80RSANwwKtnIzjheeenatbxV4C02PwnHr1vIbWWGJJDNbFWTdJtO1hxzhh9M5xWinJt32FJShPY4/VjDdQzQW+5FUmQeTFn3I46/hVrTdXhtYlWJm5JjbfkN09CK6Lw94b1W30m81fUvJ+zWxjYRu4SV42BIbDNznsBnPtVTxT4XOsJFq1jbamt1GpAVo3MTrsLDnH0x9fxCp0m9VsEU07lLQm0O88W2l7d3UhntZ0IiWdVU89D3I+hq78Q4NPgS4uolSZQ5OEIZYuOFU/XoQfavIbG1u01Bpox9pMco3usowrHJGe/bPUV7V4o8M+Jta8NWzHR5LMSxiZ2RpZMqq5bCMgBPOeG5963rYaUkpX0Kk03oeOy6tcrPalpCSgxvzzyf517X4H8a69omji+1CWCVnQsyzSg+ZG2DGS2cZAJx6dOeleQyeCdTT7NJdG3MKuWKKXyc9ATjj1/AitCbWriz1u2tpJHKgiPyEQsCBxx644/KuOq07ezs+/yI9rKDujq9c8ca1q/j2y1mZ7RY7BCqiPlQTzgjvx3r0vRvipM1qkb2drJIVJVtzBWNeI+ILS7jvZblrPUI0Zg0jwhZAw79OV6VJp+pW1xaJJHIZ9+QMtyB06Dnj1rmnJyinFjhiJc257S/wAUtbNwxWx0wQiMrsw5IfrknPQDtSzfEzxIPmSx0nyyeCElyPr81eVR3jy6dJ9nhNyRkMyNg8f4cc1o23iOG1ijguY3TfgEHDD86p8zXulurN7M6H4keLfEnijwzcaHN9isrS6CrLLFGxKgMCAck8ZHUVe8IeK/EmhaBZaT51nMlpbpDE3lYyFAAz36VRbVrVbNna3Uwqh8ws4wB6EVl6frMccO02bLbn5onl5Gz0GRyOv0rmlUxCi9NCeaotW9T3Xwprtt4o03dBILe8hZRdQMNxU+2f4T2NbFzpFnNbSW8y/JJ1C8fjmvn638Sf2fLHqmmxRJdRdJYZOo9CMcj1BrSvvjJ4gklDQmwjRcZQRllP1JatqNX2kdUddOupR946i20nw3feKZ9GvoZ4TBJsdri7ClumCoPXIPHOa39Z8E+FLFHh0+BpJlA+WdmxnI449q+ZPFPiPxBqfim4v2sJzLLNuLW+5gCTwF57DH5V6V4e+MOrWtlFHLCLm5WLaPtDMnzepHrXRTp8qfNG5zRcG3dHosvhazt5LNYNDs7xXci4YXLAovbaD1Pc89Aa2NDh8K6F4ikjzZQaikW5LcyKWAbjIXOe3615LP8Zru7WGO50WzLK7MzwSPvyRgle3TPriuN1nxVqGn3bXKRzJfMUikk8hUdUA5UhQAwJ556VcqceW8dGV7amtlofVtlPNd2gkJILLnkkAZ9j/KqN5dW2iwm58tTGcq6p8+4n+6PXvivDbf4669FcRzLNbeRINjJ5AKkgYzz6/WqF18SPEV3cTXC6pJEjsG2C2UBCPTr+tVzuaTkx/WIQekT6G+ZAA5DKeQynjFc3r8elteRxM0EdxIflAAG6vDNQ8feJvIM76ncSCM4QDapYZ78c1zWpeJtWa8iupb4x3C/Ou7gEDv61l7Ob2NPrStex7td6zo9v5sYlQvG2GA65pLXVxLH9ojRSinByf8+tfPsmsXF9PMsdxL9omDHKcbvXIPA/CrI1nWQkdtbXchEOPNBB4Ht/ntRHDy6sccVfofRdvr0isYpLZ0BGV3HAArI8UeILW3iWPyCbhhuAHXBOOa83trPxJrWnf2rY3EzJb8XFuxJbb6rz7dK4+41O8mv2urqVlgAKSbjnaF6fjUTo32ZUsTZbHo/wDwmlx/z7H86K8x/tOX/non6UUvq5h7eRiz61eXGmNEzCMquw7STjj+dEVxeTwyeVLJuRUicleWA71tL4fnt444rWzXJcM5+9k9MV02h6Fcee/9oWZhwNyJIu0k+uD2rd1FZyRlqzgdD0jUdW1CeGO2mcQo0qDaduOM4rb0bwFqN/IJrpHggkOWJXgIR6eten2kixrIYFVFeHyyVPRgD0qWbUVWJZGOEjQbxt5P0/Op9rJrQpRR5vrPg2CB4reFoCZFBViMEc9MVlyaLH/aUq3N4QqvjAXJGD27dq9AvtX0NoLmaWymFxvVoZzJ0GORis2y8aabo+pNeWtnaxyHYk4YBt+CTuAPQnPJFQql9tWO8L6s6PxT8O18RaZoN9/ay2NsdGghzMQGwjMP5Cs/VvDXh+0sPJTxTppvSVjTedwY+m7PU10njTUtE1/Q9G8Ua/pCS25gkhihheUIpEx27gpweDznvntXBafrWhWPi9PK062tNPMbSRKYSEDDsM9frmuivUjCN7XYac1l1Ot074S6hqEhhuNehhlKgyRplsD2P+Fa998KPD+l2zfbvEV15+3eCxAGeM968+u/iIt14iza3X2bZvETFiFcbc9fWq+oXHiHxDZRy2+qxlB8yStk8egNclLETjD96rM1q1KcXaKO0Twp4Bg1G1a71a8kkJDPGfnWQY4GePzzVq98T/DfRrk2dnoyzyKSpZguFOPfJzxXmc3hvUtQeMX2rXU5QDOzgA/4VtW2hw26jZZKWGPmkGCfeqnjUrJO5g6zWyIvE3jdrxJI9O065AKshCIxTGc55wOw7VS0jU/F0Olqthb3MQm5ZS3lgAHvjpmur062ZsK7Qoo52hs11/gLR21TXluLiEtZ2w8xs9DjoKUMU5vljHUE3Mj8LeG7rxPEtxqlvttBjHms7vIR1I3HgZ4zXVWVla2OIdH061s0AA88wjzH9MDr3B5rsLciG0mvCoUKhfAXpxwBUPhaCOfUZ7q8wJ87lVhxkn+nArthSUVa5qo6FMWcOlwRalr2oGNDICiy5d3cngBfX6Ctq2sNE1/T1vbu2aaS3kcxgPghh6D1+tXrqyc3xvpJrf8AdDchkj3GMAc45wM9z1rKeXSfMa4MiF1BMCxqVAY/eJ4A/StlKysTKLckya08BeGdUt47ibSZ4WXK+U87LjnvtOD2qw/wy8HuhSTRI2UnJBnl5P8A31UNtqUPkxebIyMEG/Yx25xzj2zVua8SezEkbSFc9SxHSq53/MFvISH4c+D7eIJD4Z08leV8zc+DzjO4knk1HL4ajszLNFpmjoqgNsjgJyAPugAd8CuP1v4g6Fpt4bWQvPICQVimLEkEcD14J5ro/C/iDR9bDmy06+3Rbc+ZJtJBGQ2CelQ6if2rjV+w/Vo4YIYmk8N6TK/mR+U01qCoD9cE8giuoe7tE8oRpaoF+VlYKMLjoPxxXn1n4gGswawsSIh0/UjAse7nI24OT9a6p9Tj+zxiS0tnYrgsZFyD68rVS5bJCXNdh4n0WPxRbfYLy+RNNMivJBDGu6UKwIUtnocc4+lcnJfWWh/Eqf5xaRtag4jtjKSo+UKAvTFdvaX8Dloo7eNZF6qgyR07Ae9cH4qj8VWvxS0zUdH0iSWwlgK3MxjLLEeccA5/KqpSST9CZxbcT0TTL0XUiCO63q6BhmDb1zweeDx+opPFRI8N6uWYIkdnIWbHB+Q5H8vzrItfEOnz6laacwWK4lt2nMicZIIBHrnrxWd8Qjbv4Q1pVvbxJDaSbcmQofl7jGKiK1RT2Pmj4O+P7Hw1BbG9m+yRliFleMucYx0HtXvWo3lp4s0c3mg3d7PBEjSsbQlGlyOg59jXjnh74bab4r8XNeHUJLzRo/Lxb2dtubaFwAWztGcGvebTVNM8OfZtP07w3qVrbOwjVreEFEC8fNjoB1ya3xM4TmpdRUYOEXE89W38VaTc6eJ7rUbm3uL3ygt44f8AdshJRcnIzxkEnlRjiuMj+JVvHosElvYTfajqUlspYpuBjO772wtk+3bvXr/xF1ex8nw9cNdW/wDo2tW0syKwZ0XPJwO2DXm/jT4Z2F5cWUPh7Wk062ttTkv5oL0E5yAZGRxyFPPB/Cs48rvc1ldKLRieH/EviS28QPqypqLQ6kHW6QJuYMyuoH3idqs2fwr6k8KXE9poWi6ZeQ3C3ptE8z92xUFQN2W7e2a8R0rwpo+gzXFzbXH2iCIGVHFxvdU+X5sHoDyOvevFZPiJ4xms4i3iXVFLYcqJyAuedv0HSrp0HV0RFWoon1t4z+IPgaG6udJ1a9kE9jPslTyn+V9oPUdeCK4j4aeJDffF3WNHhWOXTHiS/sZl3BsFSjhgTx8w4rwe08WTxSTXFzp8Go3U3+sluVZmb1JIPPSvb/gV51x431e8aOzjgFtaLGsakOrNDvYc/wAOGXv1DcVVah7KLuRTnzSHfE5vMuLN85bzLjkem8f4Vx3bmu3+IFtO9xbxxxO6o843KpPPmdD+VY+i+GtU1S7a1gs5POC7wHGwY7nmpjJKKM6kXKbsYIwTzxSlcGu6t/hZrFws0d4WjjZWTEUi5GR1BxXM+IvA1n4BuotFsdQvb+KSMXBlu2BfcSQRx2+UfmacZxkTKk47maq+1G3vQBilAarMxpGPSlT5c4oIb0pBQA09WY8njGBQRkDgDIyKXPNIaLgRTxkr8orR+Elzex3mtaXdyyS+VOJYy7ZJikXK/qGqk245xgmodIuE0fxlp0v2oq2qpLBJEOcGMK0bH83A980pfCa0fiO7uUSx8ceGrwtI0Uks8bqOil0ITP19Pau9SECYyr5gEg5IZdox7e9eeeNr27tdDF5bRo0sV1HJHuPI+YLnj/er0DT1iu7USLHIkWdyDPyuGGc8detc7Wh1lh4ld1chty9CGI/ToaAHUMqd+55qFNOs45RKkAVx0IJqSe1hlCiSPft5GSakCre2fnKzMxMmxlX94yryO4Bx+Yrnb4yQeHZBbF4ZYVKLgH5Dx1A5IAyfwrqVtIE+7EB+dZitIut3NsY/LjIjMbKDz0B698HtRezCxLqJuLjwVOsMhmZFAD4B8w7RzgcYP9a4rwX8Rjb+HrXw/cLONa0ubCSspeEp12Fz3wSMduK9D0xn/s66t0GNkWUUjjj/ACK8E8Z6Ncf2DrHlvPCsV2JMqdmMYJ5HUnP6U0rxdt7kyfKel694g0fX7S81PRQ1sxkRSskWxydy7yAevGcGvE/GMv2jxPqTeY0gSdo1d23Fgnyg5+gFV4tX1Ty1VtSu2CjaAZO3pVORyzs8jkliSSepNehhaEqcnKR5uJrqcUkct4t09rqRJFXdgYxivQP2edP1e+1lNP8AtUyachM11GeUES9eDwGYkKD159qwZtr8nBFe8/B/SYPD/g6O4uGWO91bFzIpQkrAOIwTjAHVuSOvtVYuEYxcu4sI5Tko9ETRfD2C78TRXlxfzeSJvtHkrCE53Z253Ele3OCa3PiJ4hsrBBYyxrIEI4Mm0CRgcD3wuW/Kugt/Mt9PutSETzuIy0cajk46KPqa8Z11bm71WS6vZjBb2m4Tb4ixnncgsF5GccL3+7XhySgrRWrPUtFM3oLTSHslkk0u5Cyx7v3dzngjrnsTVmM6PFAVWK+h2joSGwe1cd448Qafp32ePR9WuLmWMfvIpLdo2GB93B75xWYvi/y4ftKrfeS65jeSBzvO7bjOPTP0xXFz3ujZVKfRnoVxNpnkf8fciIifMJIDtA7ktU39jxTQ/aFv4mMoyGAITkdq8U8feLo9Q8PmzgurhrkTLiJIj8/qD34qzpmrXmj6PY6V58k1xt3AM2NjMc7f8BT5XbYl1o3sexacNHsL5UuNWtZZ0yfJRgW4+vT8qS+1YXtxPcMzRQxHy1XP4k18kanqd/b6zcyBsX3nkyOvJz0OD9cV6n4C8Wy+IEg0m+u7S3a5j8ozysQzNkDK9iecV1VMM1BcrHOolsaVnqN9A2reKjBJfNbK9taEj93G0mRknrgDPHqwrhmvLrUIRdRPNFOCpdpSSjrgjaM5PQD8ABXb/EO/ttEh/wCER0wb7ewdml3vj7RcE4YnkZC8Aen41heBvFlwl/cWqae0qBhvUx7iVA6Dgn16ZxWeHs58sldI5VHWzOi8H6Z4b1jT31R/DksBtcWr3EMDzK7HnPUAHArpvCMlv4e0jWJrTU5zYy3C2yOIQkqOU3btnXAHG71IFcH42u7/AEXTba60y11Swtr4vLJZIS4JIyH+U4AOcdKzUvbq90xVk1E2p2gkbCzbj1GOKrGQcPeprQ05oKOq1Oo0vWdF1e9vLLUdWNs8SiO3uJN5DJk8HAOPXH1qrq/hPTtUvJ7Wee7igtXEUc1qFBkIUHI3Dpg59c1kaU1pbviW0BlQAtLtBXPQMPr/AJ9a9DsfFMmp+HVt5tL06acShjdMpYnB5Ur0x2rKm6VFKdRaGPKuXmMTxrf2Gg+HrYwrcXk98VtNQZ4BvVEOYxk8ZGG5B5yc9qZpNv4b8T6RNpdx4knht1QiOKS1yYtx6qR3+UHnI6etbusajNrdlFpeppbTWxZQDJwYVXJyuO+3KjPZjXF+JrnQ/Dq+TpkUcck5+YkkjjBAJPSk8SqmtFO4N3XMejaDoXhfTfDqaVeeJr/UWw0Usr2pHmQkfKmOcbTyD2q/4D8OeHdAuvtVj4k1TUXVGX7OyIg2kYII69K8c0Px1G+rw2ckikzpnKsPlP49a3fEusTW9q0iymJR1m4B+g9aj6xiITUZLcaqeR6NL4e8FretcQ+F7cSsd4IjiJHTkEZ9B2q/NqFhbyRzWun3MUkbbhsm2gn1OF5/Gvn/AELX7qNJfs+rs8kjCKL+8DgZ6c+n611d/wCIfEzaLOLnVLeEsAIiwzuPGB7Grl7WT+KzNITi1sdx4hGm3EQmns2ieRsFOFjXuDkYI5/lXDS+B/B8bPePHFO245FzcsQrZ9T+PNY3ie71iPRv+KgmuTJhS8bthRj7uMfzqt4P03UtdEiaZfadDGkoW4jupjuwe6gAk5GfyqlQm07X9djOpq7JHWXj6XpunJFGiTugK29tG3Jz6n/GvOPEuiXFxc/21p1u1uZCFubWJMGH1Yfrn869vTwbpM0lu99q0jbAA4htnYyYHckDFbVl4Z8M6dEoi065vJMlh50mwfkKqjRlS2F7JI+ftIt77/j00KKa+uZB8sajJYnqOK7CPwH46meNv7FkETjc6M6hge4x9a9nS68uaOSy0fTrVk4ViMkDv0xzxVptW1Rgc3MEYPTZCDj866Y077lXpx3Z5pb/AA18QRqlv5EZWVQzNI6nYx7HnOB0q5rnwh1S60EyW1+n9oqQVh3YjIzyN3GBjpXdrfXQP7y+uJsjBB6flUN/MbogyvKwHQFj/IU/qyvcl16R5DF8IvHlq0LWps7mNz5ksclyqbDnkdeR3qe6+FDrciP7RpaWqsJGLXhJ3+jADJGcj3Feolmfbkt8vQlv8KiKqH3DGfYU1Q6pGLxNGOxyVx4HMdkbm11PTpZ4Y/kjR3RS3HXAGRx+tYvhrwXdX+oT3msi0s7mLKwNsZkPvxXojbc8sB9KdG6DuapUZdiHjqd7nPab4Ngt7idftttBIUAjuYbYnbkEED86uN4S026UJqd3b3PqRZ7D19uuefzrXMy461XnuF65/Wh4aQf2lDscD/wp3wvN4gF413e2tqpyLVDuU4Pr29cV1EHgzR7VHSOaGeEROgiktzuYkcEtntj2q/HcR+Z6mp/tEf8AdGar6vOW5P8AaNNbIzIfBfhvpeMXWOQtAFj+6OOMZ9R+tYXiP4Z+GdW/fR6hfQTxMGh+RSvuDz0NdbJcIR9wVD5ybuQopqhOOwnmULbGYvw98H2LfbYYZ31FrcR+YJl257sVxV3w3oejaZbus2mx3Esv+tdsHPoORVtbiIHtThcx56U/q8m7sz/tKK6FwLplsv8AxL7E2xIO7aFGfyHNc1q3hPwfeyNLPo0gZzmTbOQD747VsvdIAen51UlulbPANP6vJah/aafQ5r/hAPCH/PDUP+/if4UV0H2hfQUUvZTD+0V2Pn99anZ2Nrm4/ehRE44x7kV02r+IVmm8m48q1U24jARwNoPYE/1rjtE0bVbMm4vIp0LuDhU5wM1b1nw7r2pXyPp2k3dxCGBdih2gelea6MXJJbHZ7yZtrcrHYm1s9RLg4ZXZs7SOTnBrDv8AXLiCNw8/mM+FBBBzjitPT/CPjC8uhDb6BNa20YLNI+I19Mknp1pb/wCHvjY3E+nJ4TkLJKN1xuBUZPJDZ+laKE/hew3zdjmJteFukkbI0t32LAYx2GKiSWGSMR3kUIlILSs8fzKT6HtXcSfDXxXNeFr7wwZm2ELILlQFx0HB5pIPhJ48uJDL/Y7wRnHlK1whXnrnJ/lRGmt0rfMSg2Z914puBocNjDel7SyQKgb7gyen51p6LNZ6qgSYyXA2MzKoG0ZHPvjmrp+Dvi8wC3+yWaR92e7jBPPcZ/Guw8N/CmfSbWMNfJJPtPmFr6NYiSP7gP8AOplSVvM2jB31Mb4a/DHwhr2tmLU5zaweQZEkzgKwIwPm46Z/KvXdJ+F/w3htEhTXXkXcygG5GcrjI49Mj865bSvBskVndWeof2RPbzkEj7eATtORkqRxkdKdf+HZ5M/ZdQ8O6ev/ACzbzQ7Lkgk9epIH5VtQqOFO0nqXBWhrud5Z+B/h9YLJMmou2xSW/fBsAfgajt/B/wAMdcjN5HJLcD7pfeQc49MV5vZ+FdZtNWk1SP4g6aLiRDG3MZTaRggAggfUc+9UrPw/beEZTeReOLc3OGd41l3LIp45wOcfpVKvK47vsdt4g8F+GdNltk8Lx+TdPcYunumZ1EA+9jAyCflH/Aq6+0tlh0+KJAm6fG7YpUbR1681xujwSXF6zT+OtMkaUiRwq7yR04LdK9Js7GK9iS6s7mK4RV8sNG4K8VoqyqPUFothBF/ovltGrKxAKkZGM06e1tTH5txAmyIbskfdx3rN1nXNF0u4Wz1PVLeCXO3Hm4Zfriqs2q6SbZWXVZ54J4zsMQ3ZGSOv4Gp5le1zRK+iLl7N4UubdYbKVFupsbJXjKl8DcVXdjn2psek2AiWa61VbZVA3rKgUKTyATnGeD0NYxGgb1Y32ojaML+6Axj61DPq3hCxPlza/JG/8cYZWZGIzyAODzVOUIoTUlqzbvo9IgguRHrdtJcRQPKsPG5gMDgZ55IH1rB8OzXj2dwZUYpcqr/MkizxZUYVgvRgc8DpSJ4o8Bqp/wCKikJ9MHj9KoP4k+Gm4f8AE3bdk8rFz/Kl7anazaM213PJPG81rp3iS7WCaeLUbW8JHmE4KY+UAEc88HP94da9Z+A9tfXXhKS5h1CQPcXXmPINhESj5gi5BOSW5zxjpzXF+MtY+EdpFNfqL+/vJbmGUuFZdqpIrMAeB0DYH0qvovxo8G2MaaTpumaslraRAgbscDqeByTx16k0qcOb3ovQnmj1Z72umvFHmYxbRlneSQfNznJx/nii6syYkZVtJUDo2PNx/EO9edWXxI8EXVms9w2qwzdSn2d32/iFqzcePPCH2UyQnXJcYP8Ax6yZx3/h61Lqw7mntI9z1TT7wW91LNNFYRF0REWOXBwuSecc9R+VWp9Wj8vbvt1WRT85mHGR2GOf0ryuHxJ4fuLae6t7fW3gs4fMlLwMGwWCjAIyxyRx1rn5vENm1xFpp0fxFJctMu8m1bYd5G3kjjgj6U1OL2YXj3O78RaBbzWatp19bWepQl/sl2zKHAYDIDYO0fe7HrnFSW1rqOpq2m6tdw3Vo1okZkgUEFwuJN5PUEg8cVwd94x06GSe0Ph/xD5oVo1byCwCjhmGOoz36VveBr/wxq0Lf2es6tHjcGkKSfMe6HpzTutilNPQ6fwb4PtPDi3bW13MizuHZYwqrhVwMcZ9T170nirw+09neXUF5fC6Ns6QOZwI0bBILL3G7GcckcVbuvsul6BcS+e6QRqSXZiSmeB1/CjwXqUOv6dd2UzCVrbEcueQQwyFPvj86bbBWPn34nW/i7SdE1KO9uzcWtvH5trcxoFBYKpUg4znJPes/wAHeJ5Lzwsy3fijWtQ1ILErRRTIPtAlQluWznAJBzuGOcCvpfVvCGj6/DPZalFb3BGPPhJJOOducEcEZ9utYei/Dnw9Jb3FrY6EuiBGKb1sViZ1xg7WHPI4z6VcZqzuipz5kvI5K/1mGzlbStR021t3n0uecxpdfdVfLjG7+E5VzyR/DwMCuc8aeGfhzN4VEnhWPSBqwkRBI19+6Vc8nbGcE474r2m++H2kak6S3TFM27W8hRQJXQ4G3f129eO/HpXMXfgvQYtck0+y1q4M8sRgMU7hmJREYgAYA+UgnAq6dXkd0zGUebofPj+A9amVY4NW0uWdyQkKyzb3OM4GVx+det/sy6XqVlcaz/alrNE8ckf7ySVWDt5aoVAzkY29T1zxTJvhjJ4N0bTtN0nWtQ1KRLi4uZXmds7WjIxjdtAzjB610vwh03XtG8G3k+rWsd6k0j3VqPOEhEZ5VfmPHAGAOlbVsQ6kLEU6XK7nH3k23U9Ut7p54kfVpmIJJ2gnIIH0OeK7b4Otbt4huzC64EBwAXZsZ75GPyrltL0lb+c397HcSWt7dSypFDhGt1bld+7nouMCvQfh7p9raanJNbW8kQMTL5jjnHtx+NctrJJp3KjFu7udu8/ku2WVlyMjoVz3ryb47KP7fsXHU2xH5Mf8a9J1Rla7P7sS7FU9eRyOSK5X4n6Lb6tq1jJNJMhSPbhMYI3c/wCcVUJKLuKaclZHji5p2e2R7iu91vwz4esdZmgNw8canCxvJyRxznH9KrweGdCuR5luZ3XozrdAjgnIxs/zitXWS6GSoyOILe9NMg6GvQz4b0eC2/485H+X5ne4J49QAo/nXn3i2xttMvIVtDKYnhMiM7Z53fNz3/z1rOeJjFbDdCSI2YUwkVCvzKGHPFO3f7NdBgSDOelZ2rwxjUNGu1UNPHqEcYZ3KqiuQAcA8/NjIPb061oKw+lUPEEE8+mTLa5M+A0fy5+ZWDj9VH60Wui6cuWSPTtSs31TwjfR2smLsW5ZHXG0kDrj0yP5Ve+Gt5Pq3g+0MjCJpFVJR5rI0eOgVhxnbt4GO9YXg7XRJocV0qojSRHMLdY1ccg+hBJpvwbml0+W+0vUA6PFfMI+vIYeufugBeveuOMrwO+2p6dHD5Z4aQ/7zlv5mmzWsMyjzoUkx0DDOKbcXO1mVXt0I5HnShQR6+tRQ6hBnZPfacr9lW5BP61RJMsMaqUWNVX0A4rD1MNDqsccKiNBEQNvQHGce3r+NX7vXtFtDtuda02J89GuFrLtr3Q77xAt1a6hb3mSBJ5c29QMEdBwDz9elNIaaOnsYprXUBG8bKJoyQCc8djXkHjO0WTxDqML7hNNbFgBllIDbcYxgfMwPXNen2mqXV3qYDRskVq0cayH+NDn+VcP8TtF1C48RQXenxh3ty+8ZxlSuQffke9KLdpen5CqRsjwwKwcxvjKnDcdxTZMBhV7X4VtdZvII4yqCUlP908g/jWX8oyTkj1r3abUkpHhT0bRp+GNLk1zX7PS4U3+dKPMycBYxyxJ7cZr6ot4UuxiNNkShVAHRUAwAPyrzj4CeFbew0F/EupssM2oZjtN7BT5Q6kZ/vH9BXrCTW8FsVXKxqCTleteXjaynPlWyPTwdLkhzPdnJeO/iJ4V8K3UelX+sRW923DRIpdowRwW2g7eoIzXlPxC8TLofkXml6pPPY3hLJPcAOAQeQpAAx6Z59zXO/G7QLjXfiH/AGnp11pqPOsbXKTl8BgAAM56bQoPuCK17/SIdW8JDQ7nT/DAaOL/AEK5tIdrQyE8ndvJOTxznivNlOnNcqnv95u3zJx6nH+Jft+pyLdWNxbyyOcyAkJuz/ESfc5qaRrGILEqB3jXYdntjsvb+dVL7wP47sLTaumxEAB3eKUHenXO445GDj2Fd5oPgK2utPe81rwZf2V9tLW7RXsknmEqMbztIGTk5A4z+NckcLKCV5afmRyu+xwer661uyMqxYzgbV+Yt6cDmoVsNUnvJTqSOwZElR3Pk/K2cbcn5uAenpXrOjfD7wPHo8lpqGi6rZajeDyrlZlWdkJwTtk29PoRWr4h+Huj31hbifV/EEhtxmAxwodoA6fd/U+1bUadKlFqOrYKk90eXaRofhnSdJRxb2l7POsjTPdqjuWYjb8jZG1cAjryMkVufBvwjY6Z4v05Ekk8sh3ctJ0Y/cQqcgnqSc88Vi63e29nZrbXS3MhtwY2jlKo8angrj1/HrmqXh74if2FqouIrcEtKFjEnIweOMfypudZ25dUaJL7RqfHTw34ov8A4hanP4Zs7O7gdQWijQI6NjDMSeCSe+e/SsfwN4B8d6naSpdaHdxRfMGljvEVj229SSMg/wCRXpN78SLG30jVLqTTLea5uosMBGY3UnGARzk5/nWF8NfilqUGrz2NppJuZZoxtjaTaikHLkn15rSCbTdv8yWkpXDRPCviXTtAaRNHvGtgWzFPIu6PB5+8OBkVx+padG+rG8W1EVtKC8kK/IsbE+mOO44r1/WPiH4xYTQy6Dp8CMdiN9oEit2wcf8A1q89uvCOuag87mLTY7eRirbpHk2tycARjI6/yrGpCdrQe4SXu6I5eyK6NpkvnyITczsyA4fdDxhcnqAOP610+iat5zm3NtlANyGMjDA+3atjwx4Et7GEfbozO0cYVU2LFEp65Uks3c5yOfWum8OaDHZ3aXTTWiSRA+SYYgGjB6gMc/yFaToqqlCWorpLVnNSeE/E2sKWtbFxAx3QyyN5KKenLYORz6HNWV8D2emr/pF5p93O+3z2uJNy5HdEwQMY4J5+nSu3vlEsmZmeVl/56yFufxNVpAq4PkoQAB8vBx9a2hhlFWRMsRTj0OYt/CeiTTm5bzLqUybhMIQrqMY2gkA496lg8F6TErr/AGYskedwF3OZQx9dp6VtLNKJTtwinouc4/GpPMk28yHFbrDu2xzzzCCOdvvAHh2+SNJLG1t/LPytaKY8evQ89upIq7Y/Dzw3YmO7kuLnUJkIMX2mXd5eO4AGB+ea1VkUH5jn61I93Go+8BVLDyOaWYxuVpdN077Wt0+m2s8y9JZowz/mea0LcKrNIsccZfrsAX+VUJNQgU9RUbarGBxn86qOGZhPMZPY3DIh/wD10hkQcf1rm5dWbHy4FVn1SQnO6tlhTB4+Z1ZmT1x75prXEI5LZ+prkW1GQn7x/Oo3vm7tW0cLYwlipvdnXPqECfxCq8uqRgcGuWa+56kmoHuj/eH51ssOYus+5076sv8ADVeTVm7YFcy90394/hUT3TY9PrVrDozdU6F9Wbdn+dJ/bBxXMtcn6/jSfaD3q1h0T7VnTnViR1qvLqTH3/GsBrlvpUTzn+9VewRPtWb41FweuPpTxqrL/Fn8K5zzm9c0ef71SoxF7RnQvqpPHOaiOpNkHNYbT8dQKiNz83Xij2CIcpdzf/tCQn7xB+tL9ucj/WEfjXPfavY0C6HqaaooV2bsl0Tn94351XkupBwsjD6GsprwAVEb3nkU/ZBeRq/a5v8Ano350VlfbB70UvYrsHNI7uTxd4dtWEGg+G0nYMFEtx610XiBvEEmkJCfs8KKN80iSJEhJ7ZB6D1/GtDwT4P0/T9PWX+y7Z5jAqt54PB/DOM/pW0/h62mdkuNP06W38vYqOGYgenpj2r5GCcfiP0D2fOvePOotFv5Ix52pW+cA4a7VvfPU1ND4dnlxGmq2b7uQPOJ3c/rzXR6BJDdeNdT02HS4ra103ZG84LjcSDwPmwMYBxzwa7Czt9NtLhfs0ahSdokAyB69elaSun6krDUvP7zynUdFbQ9Ku9ZvnF3FZoJHghVi8hJwq9O5wK8j07xJ4wvtbu59RivxYs+7lWjRJT/AAL7BQB+Ar641SexW1na+khFtj94zLwVrxb4mX9vqz6XH4ZQJBDLI12vlbQ+QApHvweT/Wsa9eMKbi92TKlGC9w5C2GoXMPmSyELnHLEnpTbiycD5mZWbp9K3HvI48R/YmDYGcH5Rj6msy/vGa9g4+ckEKo6AHkk9K8aM5SZEnZW6melpcfbX8txDF5e12ZM7mP92s7UdK/s+OAXbXEhlc+WzYUMfSuqK2+/MCyMvQbjnnP0rTv7hDFFsgDlSO/Qj29c11UK979jdQXKcWtklvdxSSWc0bsQEGPlJxVq7ttOkn82+t1kOeVIxgHrxXT39/IkRmvZ4gq/6uNwAS3qM1xd+JtSvpJJpgytyCBgGnLEu3uszqz9krR1Y+SwuP8AhIbK80m9SPTomVpmcfcA/hA7/WvcPglcQLDqlnGwx5yzqM9iME/nXivh+zt4dTVbi6Itz9/yX5Ye2eM/WvWPDlx4Y02wnOk6nLazdHdhuf6YH9KqhUcqqlJodKXMrvQ5bWdKvm8UaiitKWiZ2dmHI+b9a6LwrJBa6c63X2p8rutxGoUZOchs84xj8qo6rrti08s8mrea8qhZJBEwLAdAeKpyeJtLjBH2i+AAGfJiXb+GWz6/jXTSjQpScnK7NFUUep2sl/ojYRdMvmODyzg5OOOMeteazfD8SeKrvXmvJnF7KrParHsQYwASRz7/AI1oxeKNKaQK91eRq3RmH+BNWJ/EGl8N9ovHPfJ2Z/p6/nWssTR2uDqQktWa1/4a8N3WmxW9rob2kwlBkuVlLO6dx7E8etZt54T8N2abxa3UoUZb94tUU8TaeZlja2uUjycubnOcewH+cCt7+19LjsJbwRM8i8bfO3cnoAAM5rJyw7YoqnLYitPh7our6dK1z4blR8KIC8xJOc7jg8dB+tdh4X+H/hzR9OEdvo9lbSSMHuGKKS4znaxPbgZq14H1XSdQkMETqNQWESTQrNv2Djr78jt3rq5WWOB2OCVUtjGc4HpXTGKj8KsVyx6FWDT7OPJSztl57RLz+lVde+12tul1a3Gl2dtBmS7kuoSwEa8naQRjjPJz2rjPhD/bV3f6xrmpa9ql/aTSMLeG4h8uKMbiSEAmkGB06Kar6t8WtIA1uGO3+121mgUbYWy5Y4HDjayn5skkYxjBrd0Wpcq1EpJo7jQNc0HxRE13olzFe2kEu1ZR2ce2BgiuUsfEF4PFGsaXZXkrpCrslq2lOsbOepEinc57kce1b3gW00vT/CyXekwh7e7X7X/o9uqNIWUc7V4LcD615dqV5p761aQXWpa9pmrajqI8i11CKKZ4FbgtyjbA20YGMHHPrVwjFt22JbdrW1PY9OaMaVDf6gLJJI7YiSUAxRquMkAvyq8fxfjWR4PktdRhvNUj0exspDO8aNbzRzLKq4AYSJwR7dcg1peIdK/tDw1daOskaCaHyd8kIkXHfKdCD3HHXtVbwTokPh/w9ZaRDOkq26MoaOIIrHdknaOnJNZOMeW/UpXuM+Ib+T4NkiZeZ5o4/l69c/0FXvh7os0Phq7aSeIXV/MZnaFdjBNoVeh4YAA59aTx7bs/hvdHp9xqEsMiyJBBnexH0B/lXUeG7OG1sEKxvG8qrI6NKX2sRyBnp9MD6VF9WhMlksI1ifZNKkjoqGX7zEDpn17/AJmrNvCtrapCrMwjQKCTk8DqTRcTxRsF3LvxxlsAfX0qCNbaFFS2ngijUk7Aw2nPWmIxdZ8TWGma5DpNzMVmeDzyqxswMbMVB3AYUZU8nFcL5cN14wuvFEGr2q/Y5p7gxNJvUho1iB46YSPPHc81X17RJPEHxWn1FUvDp0GiiBIIrOVVmJkzuEhAGVJJ2nk9sjNbPg+bSdAt10q6dkuUt44XyST8i45yOvJz+FVdR6jUXLZHVaPdRanpME5zIkyhyHGRkjpV3ysx+Uu1VxtwBgAe1R6HGEjhSG2Is1jHl5PLknORntzTfEus2+kWkEklnJ++u4LXG0DmVwgOfYnNIDnxZ6VoN9e3VpY3AuJ3XzSGL7+uOOw6dB3p/wDbmpJOs509o7bdt3nJIPatzVbcyKJozEp/idl+YL3AIrOtta026Yr5MzgHoyccHHXOKm7b1HbQ5TxLrviObWZpLXTdIGkxxo/2uSR/tXG0uoQfLzggGsD4w+IPFurQaPc/Dm40+SGWCQ3UswGYhldpXdznlvyr0S91WxW7QSQNbysnIZQ0RXB5P93J4ycV5P4d8PeJ9U07QJpNN1Lw5cwWTx3AVdzTD5AvBztzgtg4PNauTSTFGKd0P0+71Oa3ZtehbUruRVzIoWVjgfMcE/KM9hTLC+1XTYo7ewt4Lae4wJjISUQbskxg9T713Np4CgvjF9qklW8hAd5ZwsjyYPykgYA/Krt94dsnvRp+oeJlN+It3km3jDbM/exjNZ3b1LXKtGZeiapZX1gjRyEDkbW+8v8Asn3ByPwrg/iTdRwlVt4BKwZ1iZyASWXhRzyPwrtPh7ZWthqOo6bJFFKttfzRQzDau9Wd5OU6n5nOCM/e9qy/iraw3VnqKi0MX2YqVfBXeepxkDscfKT71FaPuuJnUu4XPKvDV1eXWlI95btDMrMjq3Yg4q/Nq2j2f2lbm5lmdIS0YghkwzD+HJT/AApmmsHtZFXqJCfz5/rRIOOVB+ozXdRfNSi12OC6uavhq302/wBD+0S6gqSDcTI9zFGoyQQu1iGJAJyQccYpi2MdtqJurjXF8uOKOS2itZVLNLuZW4ycgKQQfTPFdN4E1LRV0mK3l8N2xu43ZXuWeJPM75JZhj0rM8T+IoJIVtW0G1WdARFLbTRuyryBlskj3Gawl7RtxO2DppKRu+HIDJ4divZTGFupTsxHteQDO456dOfrmsWKb+xPHlpcSZEGrhY5Ov31J546Y4z9am0C9vbVvt17Lfy27QIY4JrhVWRiRtxvwvGc5yOPWug06PS9XuIftkdmosZS0EfmovzHuDz6ZrnpSSVpHTKSm+aJnfFPwT4l8SaxaXGi2kLeUNriORlZQem4nr7YFcZdfBzxXaB7iSO1Td8uZbk7vqPkr1savaLqs9pN4g1eeRn2MohhdSemAwXjv+dWEjj0i5vNbkk1m9uZ4NpWUphwAcKCBgE8Y9wBXZDFTppLoc7pRk9zxHSvgpq15dkzR2QIHVr1ssT2GV5+leieD/AVx4J0C6C2F5cT4aZ/IRpA20dFU4OcfmcV33hm4sZPDlnd6hqRt4HAMKz3atId3TewUEMCSMdRj8KtX+sxwaha2a6rmGZgrZDO2DgDDYx3BJOehp1sTUqaLRBTpxhq9TH0WysbiyOt2t5LLPKuwxAgqo6g4/vdvas/4pTS2+lz3lrMYrpbXzYipw5ZOWxx/d3V2Fr4bTSp0t7GOMWcvLbEWPY2f9kDIOaz/E2hzeIogujagbJQXt53CEPgDDAAjnOcZ44rKE1zpyKkvdfKfM/jOERX1rcbf9bbhcq2R8hKgZ7nAB/GuekjTqpOPQ12/j7RdQ0zRooNUtvst3ZXKxyI0iknzE4IIzkfuiep+9ya4hnyOGOPc162Dlekl20+48XERtUZ03h3VvEPiHXtC8O3WqPJYrdxLFAoChVXrnHXgGva/jFr83h+3hsIeFu4iwl8wDYAcAAdTXhvw6dofEUt8iqz2dnNOpJzg42j/wBCroPGOpGRLCxmeSa9hiLTFQSVJ6DvjaOp9/YV5GazUZqnBa2ud+DlJwbb1OP1XVZJma6+1BSCAFZAFGSME98HH1rsPhvoi+LLQraeILa3vLdg7xGEuOR1XPUCuA03w3rOqXBvbUxXGlzOoEkwDKQDz8u3aRx04znpXsnh5JdJ0iOws1t7VR9/7NbrHvJ7muOGH5leW5tFJO8zp7LwBp6iO68T6y1+UQKqSN5USge2fTP610qat4b0m0jtreYNHGMJHFlsD2rgmjkuiDcTO23ks/OPxp7x2kK4j/fH1AIGfTnr+ldUaOlrl+3SXuo6+48Z2fP2WxkcjoXIH6CsfVPE2sTw/wCjRxWgPRggII9MtWRDKM7ZIU8vOcKAG/76wTimK0iz+dG7KQ25QTnH51p7FGE8Yl1Ob1XwxBq1699qUctxdZx5hkAX1yccEjtms3T/AIf+HhfxXAtCWjYFMudqkd8V2sn72dpp5S7ucsT1NWLcxA8Kv40lCSMZYyPcyLvw5YzzJcS2qSTpja7DoM5/GrGh6JY6eJDDZ28G/wC9sTGfxrYkuIY1ztUe5rOuNSjzgMDVxotswqY6KW5di+xRkBbSElT/AHBTLu8znYirn86yHvhk/NVd9QOeBmtlhjhlmL6GtvD/AHgCfUmpI2jX0FYDag3sKZ9skb+KtYUEjGWLqTOke6jX+IVUnvYsfM/61hvcNjlse2ageTmtlSMZTb3ZsPfxj7tQS3zkddtZRlx3wfeo2l7cn3IrRUzPmRoNeSZ71HJcN3Y/hVF5lH3nqJrgn/Vr9SatUyHNFxpmz1pnmf7VUGuMdW59AaYbhs8cfWrUCHUNBpR681GZh681nmbHckmmtL7/AIZq1ElzZfaY96jMpx3qoJfr+VBdsc4RffrVpE3J3kOMFto9B1pnmAcAfiagaTj5Tx/OmM3sAKtIVydpvVv8TTTJx0wPeq5kP8OFHds80wtjnn6tTSAnaQ/xH8KQyNt6moNzN0pM44JOPbvTsBKZCemaaZMdSKjZvypp4+tOwEokb3/GlaT3NQFmPoPc0m4LwCSe9NICUse/NMD1EW45pGPHJxT5QJ9wPJo3Aiq28nGP1o34HUU+ULE7nsKiOPqaYZPwFIJFPcinYCTJ9vyopPl/56H8qKRNz3aLx/or+JrTSIDJJHcbh9sGBGjDse4z2rWt/GXh2SFGk1NIXaV4wkuVPy9/xryHR44ZLoxz2kpGfuq4zWs2l6VNIIpLcgjJwZxkV8TGs2tYn6DaT1R6C/jLw0hkVLtWOSZNkROT6nA5qOTx94bjAT7RKPTbAxrjE0zSbe1M72d0qjrhwc/41kX0mmqYmttOuZFLhcO208//AF6ylVq+QOMjV8b+JjrUyw2skyWKAkqVIMh9a5SbXAsawqIoGTILnq4PT6VovqaW8hMdhAmOofLY/Ok/th5Y/LeztSrdVVNprllDnbctxcl+pirMrP8A8fabmO7JfOfwrQe2khZTK0QLj5RuGcGm6iLFbZ1GloZcZVm6Y9ahRdCvYkRLW6tZQQWG4FR9KzWEb2YlTaNAyNYYKzW7sUyQCG/XtT9Fbzrn7SzLuQ7gF7n3xXNal9isdjJebVyQ5dS3OeMfh/KsW18TNBqpaxm8udThfnwX69BWaoTjLTUlycZI9A1+0trmE300TvI3Rt3GawYbZGJR8Bc8HIAFQrrcvlj7ZI8r5yRv4BqZdR02Zgzx3EX+6QR71zybbMpzhJ3Lkv2G3VVWEO6jrnIqtJ80ZkyETPC5zzTQNIn+X+0pIDgf6yLgH8KhltFjz5V/azrnAZXxn8DzRaTJk77EcqEvvDZ56elMaP8AhZmx79qvzabcRxrJJcWxXA6SqTz9DUX2OQuBGyknvuH8qnVEezfYrLGAu5SGwcfMcH2psR+0Ex5I55JfhatyWu9/s67S5IXjJP5CrPifwnrPh9IZLoI0MwysiHjPoc9DVx5mm7CcZLWxm+SZZ1SHGSwUY9PX3ru/C+iTPr1pp/m3DxQsJZpSOFI5x04ritNWOCSGaSZFKuDkjgc17X4CfQQtxcahqELfbfki35RZucHaPTJA/GurDRVSaR1UEtzq/D+gaPYTTapYWqLPd5LO1rFG4HcAqgYg4B5Jz1rmPiZ4l0rwqDreu6KXWJvKgdY0d5Q2d2Dg4BwAQT6cc13rpBp1gywwMIbeP5Y4lycDsBXlHxCvbHxN8Q9C8MyXGoQ7JEkeD7IrJu4bDsW6YK8dsV72HjzTtK9jWe2h6JoLpeeH11PTbNIpL+IXCRSgxDLDIDY5HXr1ryOLSvD9vraeF/FF9o2sa5ql6JL+2lvLlTGOqJGUAJ+UlsORyRz3r2jWNNj1KyNm1xd2sZI+a1l8t8Dtkdq4qx8CX8PxQXxBczWs+mwW3lw+aoe5aQcKzNjrgnnrwKdOaV9bBKOq0G/GWS703wHHpWj3Vpp0U2LdprqcALGFwEBYklmOFyc9Sa5nwDp2h3HxB0vT5NIMt/oOlxst8L1iY3I5BXaA3JIByfpXeeOH0S+v7PSL6KzvLiFvtCWzgtJkA4KjpnrSeELXWJJ9Yvpp7aKeeQLAn2IIsQAHDc5f3OacZJU/MGnzHVzSRwQmRmAx2/8ArelQaQJPLVZ0VX4JCg4y3J6++ayRfXE14LF9Nu/MA2i9mt1WJ2GM7QCTjk9QK6W1XI3Y7msGrFX0MnxbpkGti30edW2zbmQh+jgHGR3xnNWJNFu4IC0zxxKIkDSQSFfmAwRz26fWuf8AiTretaPcWN34d06HUby3YtJDJx+7f5WYe4Arm/E/xg0XXNHn0e68M+KlimZA0ltCUYlXVvlOO5X8qLpbm9LCVqyvTVzeuHtY9Uub+LVLBY5gqi3uLzaFK7hkEE8tlevoKni1KxkEUTatpcZlcIEV/Nzu47nHWvEk8HWXiVm1TRfCOq6TZ2N5G6pdsWub7YSWADkAZIHb+L2Nex/DrwTpt7JHq+vaast3HHGYbeaJVFsQScEL8rHPOfatpRha6Ziocuk/wPRYprLTNPiFxeQxxxoE3sQqnFV113w9y39qWBOeSHXmrd/a21xGLW5tIJbYjJVwCoP0x9aw5PBfhe4LY0mOJickx5Q81hLm6Dpey/5eN/ItS+MPC8TiNtfsFbPQyDpXP6nrVlq3i23ax1RbnT4LB55kiOY2YORknsR1rzzx7pdhY+Nm0PQ9QWNoolluklOTFu+6ScdDivXPCMccPh2ximsbcXJtlWfy1GGOOfqDShUlFvmNa9Kgop0m2TafPa3Vk7WZhuCjtE/lOGCuvBUn1FYerXly+lTWp/0e4kjaJIpOzH5VJ7YJxWvZX+nR+I5tGtrZIJvswu3EYUK2XKk4H8Wep+lXbnTre6tZYnjAMjAmQD5hgg8H8Ktcv2jlfN9k8R8M6He6z4ptNch1aw8m2iuLVhEyx+ZKxB2lcc7QG59xXpeo6f4gjNnHpdna2VrbSgzAOm14yhBbBzg9MYxyPSrreFNJh3TQW6BvMMxYj/loQBu49hilM16zSW1zOF/hVgoXcADx6nvScm9CkktQtbXV7Zg8U1tJIcZBYhWXJ474PTn9KhubF7vVZrzWIrOCYwLbkxcMq5Y/6wgHkN07VPc3djbNEs07u7KP9WpPG7jp7/jXOeL4Z7/XI4RcTpEsWJBIpCPuYABT0Yj+tUl0QotX1dir/wAIn4YXxbH4oErTXFokcaKl0QkYRmYOVB+Y/P37fWp/H9iZrsALshu4WWXnHO3APrn/ADmsrV7TR7OE341GNXkKIHUqVyvTOO3GDmuj167j1Pw3YatbqwWZAQWGGXHOPboaJ832ilyv4WfPloxt38lmGfmTbjG0qe/5j8qnb5uwq54os0s9XugzImy63KgPIR+mR9StVDmqwMv3XL2bR5k1ZjHAA3YHFdPqXgfWluFhsbKS7hKq3nB0VTkZ4y3b3rmN3rzUourrdG32q4Hl5KYkPGRiuiopu3I7FU5QV+ZXN608KxNNP53jDxJpF0j7GtrGyik8naMbSdvzZwG69DWr4e8M+ItQtE0zU9c1m1s4ZWP2qSRPtE0fJUBMEAHuSuRWF4avre3e6W7tUujMVkDyDLKR1IPr0Fek+F7i3a2N7bzJPNMQXaZtox2UfTFcUpWlyyeqO+m1Je6c54u8PC11G1a2jufskkCqRESP3g4JbbjJOAfxq3e+FGMNj9nkhDXFsrDzpCSxI7DqOMjHt71reJNYVdU+yXPh/Up4wYxFPbh2jffwSwC4AU4zz0/KtLQ/D/8AaOqRair6gs9rAbdYyxSOAHB+TPJ5yQT6kUvaK/KVyu1zybWfgzdatqpS7uGjEgMrXCH5VPQIq45HuSD7V6F8P/BE/h/QLTR9UkXURp9z5lo3mOmxTyAyggNg8gEEDArsnt7/AHyQtPMFHBCLlj9SaXTtLn86aa4uH3Ow2tIu1goGAOvP1rWVuVamcXLmatZEsF7N9lNk8wldJlRCWy+3jBx3OOTnvmrGtX0um3jXryP9mjhAMYUHJz94e/ameTZabK06p51w/PYdOc/hXEeI76+TRbptReYPeTqhReTEhz6cZPHHtWMm7OxpolqcD8btYj1T7bqC27wC4iiiRZSAwdWX5sZP8OemOv1z4+WkI4JP4Cup+I7Zv7aFWypZmJOeqgDr/wACNcq/B+9k47V6mWtujd9WePineZ1HgYSxWOqXioCAEhbcccE56f1qW1isda1m98QHUJIriDdJIyyqmCMc+mPX6n6Vu/DPS7afw9a/bIw8c97NcMpfGViiI/mRXOWPhXSNL0S5ubVblrrV7kQIrS5CIWIYLnqcFvwBry8TapjJa7HZh7qnFHe+FbfzvD1nIxLM8KsxYg5JGc5ArWjjWP5Sam0yFYbZY1A2KoCgelNu0AJZWrphFHHVqtMUqhHbFMfao4FVxKRxkUb8+tdEYHJUxLegSybAc4qpJeKo+631NSXEgC9VH61l3BBPc/WtoxRwzqMtNqcXo1J/acYHyKSayZDz1wPSmj8q0VNGTqyLtzfSTcZwPaoBKf7x+tQlufl5prOoPLc1SRNr6snaU++KiMmTUTOQO2KjaTnr+VWojukTM2P4qTzWGOMe5qsXGeOv1ppYkcHA9a0jAhzLDXCr1fNMMzYzwo96rGTb6k+9RsxI3Mfz4q1EhzLHnf3cn1I70xpWx12ew61WMobhTk+1NPXkE+3WqsRcnMoH3fzNMZ2brz9eBURPufwFMJ55YYzVWFclM2DtUbj7cCkLbvvEY9Ki3YHoKbnnv+NFhEueCFwopM8d8VGGIzjpQTuHzE/QVVgHs2P4iPpScY7/AM6aM/wrgeppDjPc/SqC48s2ONq/qaTcPcn3NRnpyce1APPHNOwXHndn0x7U07c8HJ9aazdM7efzo39gvHegVwbcflBx9BTcYPQk9yTTt3fOPamMy+5phcUE9uKQYX1J9qbk/wB3ikJGOeaYXFyM4600k/T60u7IwFwPWmMR7n2FNDEY7ep59qZnPTj6ig5J4GMd6Rs+ufpVIdxGY47n3pvJP+NBU9zTWb8TVIYrMOm4E0h5P+FJyPvY/Kml88c0xkmG/vUVDn/Z/WikKx9M2/gqzilkdgkikDywEwU/Hv8AjRP4WhDLItrFJIpGGkTJGPft9OlcPbfEDUkIzqDSD0aMf0rVtPiPc7SJvIduxCEcfnXybwckfaxx9F9S3r3hXXLgK1tdJEQc7UAGfY5FMsfC2oMMXnk8AbSi8rzz9alh+JE+/DWNu6eomwfyIrQtviBp7H99YSpzjKYYVDwsl0No4qm9mYfiHwLf3abtPNupCfeYfMTnP0/SuXufDHiFdVjVdPUmOP5Zdm1VI578H9a9cs/EmiXEYnMjRL3MilQKvwXujaguI76KUegcGsJ4brY1U0zm7HS9tttvlt5pCOcJxj0ryvxlf6WviR7eO3DSQ/ItvEdpY++R0r3K+Gm2NqZEm8wtwiKdxJ7AVz2lfDnSri+m1nU7RDdz5woOdgPXmm6e3YJSdtDwCdNT1e/YwwW1xbwqw8hHG44Hv/OsWztZrLU5bjULaOwGAIoSFJ6cnIJ/KvrrTvCujaVA0WmaTbWu8fMyRgs31PU1j638O/D+rOZb7TUnm/56EFT+S4FYyw6Zm6aa1Pm5byzeNvMZGIfacjGD2/ClEsJmeGOPft67WBx+Jr3yP4V+G7eQrBpePMUqW3thffBPWvP/ABF8K9WsXeOx02HUkY7/ADFl8thnjbjPOB/OuSWBtszF4fzPP/NtRId0m08/KTzxUV/dQ2yxtNMAsjYU9MfnXp/hX4SRLavLrmktHO4KoiXW8DI7j1p0/wAObOEvt1B0K9Y3iywP55/CpeCaGsLdHmyyLvKiRenb+dTIGwSswPqxOMV2jfD0o8jW80bCX5ncZ3Z7cdqyrzwxdLFNbbt/7wFPnGQSo4GfXI4rGWEknuCwjuYDPKjLJHKVZSGVg3f1BrQ1LXNa1e2httQvpZkhX5RI2SffnqalstMjbToo7uzubWeIncw6sM9COKiu9JZHBSSRi7DBb72T61nOlOnuR9WqdCGwsXvLqOMq7pvAbsv0zX0r4bh0qz0bTotUuNJtBbx/uIpZVwQTkN83Oa+dptP1iArDZ7ZTjdiNuQfw+tMk1DxVpjr5s17C2cgqTxjvmt8PUVHeJUX7K6sfTmtJpOq2c6XN9a3EEH77bb32x8Lzk7WHH1OKsWUVvK32lYJFfO4Fn3ckcjqR6e1fLn/CVeJA+/7dPMDyTN8//oWa3rL4neNrSMbdUheNRgJLEh/pn9a6njo22ZpGunoz6R5/H6VXsY50DC6uftDbshvLCYHpxXgo+NPixAqyWulybcfMYWy35NitbTvjjqQlYXmiWbpjhVZkwfrg1McdB7pl+2h3PTNL1WbUZ76PVtBaO0WZoYHa3dpJVHdkKAAHB5DHqOK29OjtI7UNBbi2iIzsEezb68Y4/KvLIPjhp5VvtGgurg4HlTZBH4gUQfFUX09z9ljKLJgQxzDAjOOhIOTk/TpVU8RRb7FuopPRjdL+LHn+IJ9M1SG2l8mWRYp7VGVWA+6CHJOScDPAye1dv8NfFn/CSeGLjUntUt5raV42hVuAAAR39Dj6g18veKfs2n6xPNHqIMqt5zxCIAJuPQ5JyPevQPgJ8RrIanBpFxcaZaiR3WV5ZtplBIwAD3yP1pUKk297r0IUtbSPTrbxRYTaxez6obWBI8qySZ8wKpwCB3zW54f1Lw/rcTPYxKQhIzNbtETjqcMBxXjnxE0yS88StdWLSvLLeLCYoSHKgnk8HPA5/KunvvCOueHtKLKLPU9LhQystxEGAGMnIbP86ccRUi3zRuu6LbPTLeHS5lLW6WxXOA0RBBPfBFaehRxxNKsfQY5r598L+K9cur7Mv22O0zvxbqAuQCcAkfKvI6Z6Cu3X4gxwqLsi4iikEaSQnjY5bBw2OePpW0MRTnrcV7o9ZK5nDbOQmN2ffpUgODiuD0vxhpF9cyWtut2t2r8ozytvTOCw/PocVBqOua2120uhR3t4xIia3ZAERVBO/c2OTuAwc9q6FZq6ZCuZviDwxH4n8ca5BJmEoYWE6yKc/IfkKk8Z9RV63+HckEaqmuantjG1Qkqqq47CmvH4ku7lbp9HuIyxKyFWVASR99jnoOlM0i6ii1qXw5NqU0OoGN7xrZbhXOxmOWzt6At2PHFDi5PubRqygkk7Gz4NhxLcNc2YW9tf9F+0swaR48llU91O0oSO5Oea17qwabUVuorl45Su3aWJTHsOgPvVTw/CkUl9P5bhriZZWlZy3mt5aKTyOMbAO/SpZLi6bW9OWGMmHe4lIPbbx9eaWhnqaC2+pG0miY2u5myjfMQOcgkcHj69u1ZSaNqtxdTrcXSxHIeO5hgHHAG0BnY5x6j1x2FdDcX0Fq0Mcu4NLnaAvoMn6VLZzRXNpHcRqQsi7gCMGncRwHjS803T0dEjllvbSHfFLHCJj0JIA3Dk4PGRXOaJpkk5h1y61UPa+Q0nMLRDJO0q6klgVI6Ag54rtvEXh3w3r2tPFq2mPKsCK29t6REtnoVIDN69abo/hHRrPT49HtZZVtYFCJBtACDdzyeckjnmqU2lZC5VfU861fT4dUmeP7VdO1leFYDPBvV42+YbGC7cYIwc9uTyK6rww4k8InR1isbY28OLezSctJHjOC+7GMnPJ4561p/8IHHZFodNuHggaLylwMkknktxgBQq4x6kVi6n8OL8eM4/E/8AwkF1ZKtrHA1taSEJMygj51I2leT2NF01qPZ6HmXxEsXN7HKq4Z7YMyr/AH04/h7dOPcetYKsGUH1FdV4ztLyzsLWaeYyva3JgbKgEBs8nnuQK5C1/wBXsGPkYqPoDx+lZ4WVqs497M5sRG0iX86THNOxWx4SaNdQ2ywpKkjRxEuobZuP3uQfT8ieR1rrqVOSDkTQo+2qKF7XM61WaG4gZ45vKdgpwCAc9Oa9C8GXSCzWzWTy4g7YXaWJyMgt61U+KnlReHFvfD/iC+ls45o1aymO6IKHB+UgY2gbQo/WoxMLM2N5HvMG0KdqKHDAHf0HOFI/OvLqz5586R6boLDNRvf5WO0Hhrw7by2fiC9jdbq5uUTzDI+Fcn+7nGOPSvQLWLT9E0hltIY4LZN0hC8Aljkn6kkn8a8Z1bVL23tlj0Oz1HU45WWWXzmWU2anPzKjYyoCjkknrzV/RWvrqWPT9Ua01TTRFDHuyysMIu5nKnDMcg9B94+ma3Xuy1QSUqkd9jtLbUri/kuL51jS3LAQl+CcdSMcmsHxv4t+y7NNtlaTUJFWRskDZCSQTggkk4PQHHXtmtvVr+0s9Mdm2xQRxbEyVVI+MD6YrhbTSdS8Tad/bT3DLqYidYr6OFDDGwX76tt3FcZXGfXsTm41Yxnfr2IVKUoeX3GzNerDdWkck9zcXF5M22ZgGXAG4jI6LxhQcHBIql8QWU6VFHPO6BpsMVGSSASKxbZZr3xtbw/aZ3ttFiCvM5VHlkGV2sq8BdwJGOPkA7c2fHeqW6yR29wzYFvJMWTOVIGB3wR1PeqrJ8nvbvexgmrWWx4j4yu0uNc8tHDGCIK5HQueTj8MVhO7dQR09aVpnuJJbh/vTSNIcnOMnpUlhbNdahbWsS73mlVAMZ6mvWw8PZUox7HkVHzTPbLWP+zPBNtCVKPaaHuZlUE75mBBJzjpXM+L77T/AA7ofhsXUU73isLiKKHBbnO4YyPmO/8AHjjnNdd4ntt2nalBGjLG17DZooGCUjXt2rk/iFew3vjXRLZUlulj3bY1VWKjco3knkDOcY6dR1r53DP2laUn/Wp68o8vyR3OnS+daRuUZCyglW6j2OKivBx96noxjj7fhVS5m9f1r1oRPn69XoVH6FhmoWlb+JsD3NLc3CrG3zEnHGKzGuPb8a6oo85yLUk2fuj8+Kpyvnq24+gNNaUt68etQsxz6+4FaJE2bHdTnp9ajZsHHJPoKaSDncaazHGAwHsDTQWSHMxx8zYHoKj3YHGFB6c5JphIHKj6saYzn/65rRIhyHsy/U+9RMxPVsD071G0h6A/iRUbZIHGT/tHArRIzbJC3pyBTCT3pu7jGc/7vSmsOcZx6ADNUTcd5nZWy3rTPlzub5m9+aQHk7ST7mkzwSxGfbrVCFZm9kA64HNNXB7frzQWVR8opPmbliAv5Ci4Ct8owSR9KTlhkYx6mkLKv3VP17UHONzOF9M0xXDAHVvyoO7HA2jPc0nA/h49TRuOPl4HrimFxQo68Z9TSZ9MsfXoKDsHLEE+/NIXbgKp/p+VFxXF2nqWx9OR+dIWxwAc+p4pCMcyP0pA4zhFz9DTFcD/ALTY9u5pGz/dBHvnFByOp59BTenUAe2aoA6c5APrikJ+v1pf938+1MLr/eBP0pgL27mm5/u4/OkY/wB7/GhsY3GgY09epJ/KkLYPOM0McjuaYVA6iqC44lmGSwxSFl7E59qT5s/Tv6Um7t1NNDFLMf8AZFINvoOO5NIfp+NNYbupwPSmAM+T8vP4U0Zxnj8KXO0YUYppyeTx707juNbvnj1zSHkdwKeMA/KuT6kUxiWbG7NNMaYmPZfzNFHlj+8fzop3Hc3VY44LY/Kn+Yexaq+7P8Q/OhZOcBs/QV5J0pNFuO4YDGD+dSpdkH7xFUPMbsp/KnKN38Kj6mlZFc8kbEGqSJyJDVu31mSM7lZVJ74xXOlfdfzo3kDAOPwpciZpHEzXU6yDWmVw+5twOQQ5GK27XxpqMaBY7ySMD0bOfzrzgSsD1apftbj+Fh78CodFHRDHVF1PVrXx/q6D5rxZP96MVci+JWpoQGt7SUZ5zkGvJI7piP8A6+amS6bsxrJ0F2OiOZT7ntFt8TI2+WfSyeOqSj+VWl+Ifh+Vh9p0+8T/AGvLDAfjmvEkupAeC38qsJfSDHP61m8PHsdMMyue7W3ifwnOqv8AahDu5HmAitC2k0O/Yta39pMzf3ZFJzXgCX27hiR9DS+Yp5WQ/iKzeHR0Rx6Z7uvhPTUv5NQjV/PkzuPmHac+1V5fBukPcy3bWMRuJGDGRsk5HSvHLXVdXtMfZdQuYwOgjmYVrWnj7xLZ/LJePKvbzo1b9cA1k8NfqbxxkOp6r/YNuD88UbgAcFB1rhvH/h+4t9Xtb7TdDkvzJxIIkUbMdOppdP8AincKVF7ZQSjHLREoc/Q5/nW5Z/Evw9NIEuFuLct3ePIH4qTWU8M+qOiGJi9mOsrO2uLOBJtKayfy1LRyxgsSQcDI4J4rD1yO6tklksNOsrhFypXAJBHXPPFdvH4h0OYhRfwIT0DuFz+dWo7OykBe38nLksSmOSe/vWM6TNFNHjlxefa7eJINFRl8vLyIQU38ZUelY+pxW6yNa3enrFKib3ZEUogPctXtt94bsbq2ltZ7KJ45fv4GM56njvVePwvp6Wy28dr5aqoUuCQ5UY4Ldew4zWXs5dQdjwOPS5PtgX+zY5EcBlk2bkx9Qa1bHwncX7MsVngZI/dKwJ/MY717DL4XsJt5vI3uBjAU5CKPQAVl+JNW1Lw9qukWuleHLq+tJR5byWyMwgXIznsOMdamVKKWqFyxXQ8+X4Y6t9n3R2Uqtk/edSW/DPFYr/Dn4izTrHDpsNsoPDidQPxr6HEjEZbNODe9VGhCLuhezieB2v7PF1f3C3PiDxCDnmSO3TLH23Ht+FdHY/AfwDpTtKmk3F45wVE85YKR6V61vb3pfNPpmtFGysmONOEeh8/rpvjTUfF1/pnh+e48O22mSArdTWzFXXGMKx+8fcV20+h+J5vB9/Z6j4uvNWvJYj5RICRhwDtGMZwTjJNdP4uvprXa25liKnHGRnrT/BzNd6b9okUbXxt46j1rBS19mloWoR3Z8632l/FCMf2fbWd24sJ2kxEmYjH8p3FyRvAwBjHarng7xV4u1yyHhL+1rBDO7PDPNEuQ27O0E859K+m/JXYRj8K8N+PHgDWptVtvE/hqMMbZQDbW8REm4HO9cfepyjrpoR7NR1R6N4CsfF8GliHWpLKNvMdpHhdi8hzww7Dt1rqbVo9Pkuy0I/0mUy+YfXaqge3CivAfAfxvnsbt9N8VWsivGcGRB8wbDHDKehyAP6V7pomraR4g0q01C0uUeG5QyRjdjcBwePatoNJWDR7FjW9G0fVJmudQhluYyuDC1w6xAeu0ECvPtevdQ8N3GoTaJa6bLJDAwMUq+UsY+UqglyTyGJ5wK7IXamN1sriO+ttxWVImEjRD3AOSKy9a8NXmoaKIvDt/ZWtw77luZrUTjGDgbcgZzjrkcdK6I1F6oycC78K/FGr+IvCYvde0+O0vEkaMmJgY5B1BX6AhT7qSOK37fUPJ1K3iezk+eYKkpHyjI+uf0qhp/wBuit4YL1N0sUYWadiB5jjqwUZ+U9uQeOlc14kvLOy8YaVdahrF/BE8oggtYrZhHLK3AzJ04znAPFTPV3SHHRHryIjD5hvwxwWGSPWpFGBjtWDE0okl3XMoCMB/rT0wDzVZZGmW33MokK5mGRwSp4/OkI37p4YsNOyqh4GR3qqtvZQxBkZxuk8xeSTuwT/Q1518Rtcm03SoltQZLmLULQNwSPKY4Y5HUj06121jqFjc6MtyPMKL+8G6LB4PcN0Pt1pdR20uO1PxFFa6rDp8W0zSZyrgjH3cY9fvVk+O/FsegaMdQu7dpY0kiVljYA4dwuefTOcV5p8Q9V1Vvj3pdjYxrHbWtlFqNw0zqqxRtI8crd9xIEYAB654rrPGehWvjXwcNPa8eG2uljaSWOUeYy53AhWHyZ+laWimuYVm1dHP/Fa3a4GoWyAeXJEt0pAwc9c/0ryyNljCjYFLru4+p6+/SvcPG2kQz2NvNGzCZYRbMC4+dADjPHXPH414R4ytWtvDLiO5/wBNjfZKykK0aZwcNjjPPO7jg1yq8K6l01RVWHtEi35hyF4yegqay1XUNJvIriwginy481ZGwAoyc/XOP1rHg1v4V2ekRm78Ma9NfeWFkYzs4LDod+8D8QB9K5TSPFNvqWqzG50Y/wBlW8jNb29xdN+/TsrtnGVzwe/SuyU+aL00Jp0HTmmpWZ6/F4svL+2h0jV9Pih0p5AsgT5QIxg8BR27V0Wmx2s1vCJ7iCW2V3j2REBlIGBkHDYIwcjrXlGt/ETw3Hps3keArc3XCxGLUFI+UcElRu4447+tafwh1rVdT0ia41VLdbpC21EXA2npkD/PFclWMacHJaI1lJ8yU3dnpfim18QReHLSTwnpa3U8d3GZI9+3MQTDKTnue3oTW74d1uxvdU/sFLeaDUvK854THgxL0O4+vT8xXHDVNWtdXi+x2t5JZQW3mPHFE+xwoAYq/AL+2W7kLVbQPGVzca+E1rTtaks2hO25Gmy43BjtJKjcQVAxxj5h71tDlUbNXKlFt6M2viJr+nTzf2HJ4g/s1LeZd48kFpGHQc9R71d+HHiK/wBU069sre4uDFbAyRTgBVCbsLnsMnsO2a5//hHb3+07tv7UWUXcCJFJHcJiNd+QG3rkMFP8OQMYPPNdBp0Ufg3QLm20mcXc1xMGG9ljDAAjYdu3PJPOO444qE3e9ip+zULJ3ZN4f8Pw6KJ5/tJuLq5cyzyseCcYwM9FGOB9a83+NOpNHFKI5FE86pbKqnlc8t9eP512fhzxAr6PcHVriSG5Rn85ZiztnPQnHJ5rx34o6l9v8UrBnHkR+Y/f537Z9hxXTB+1qKO//AOGs+SDOZ3BQAoAx0Nafh3UHsdZs9QVUle3mWRVcfKSD3x2rL54/StfSLFZJEaSVVGfu9a9OpJKOp5MdHc9b8R6rc+J/D/2dZYtOupG3RXBw0TN3yByD6c1yfwv0e9/tDUNU1eKGW4DCGGcBgZFXI3AHopGP1Pet+1VtP0RLlfK2QYkHQjA68EHtntT/BInSC+iuZA8iXsg2+WI/LVsMqbckgBWHGa8mEYqTsj0qtRypcxt3IOOuKzLgHPT8TWnc8Z9ay7ljnJwBXbA+eq6soXHXbkk9hVCRSGO0ZNaMg3HA4X68mqkwAHHAroRzNFRm/vfN7CmGQ59KbLuySMjNQNJg47+uK1SM2yZmz1z+PFMMgwfmNQO3dnxUbSEHAUk+/AFWokNsnZjjjk+pqLcOMDPuTUbuQPnfOfQVG0nZVI/nVpEE7Nx82fpURbPoB71GWP97FIWznBB+p/pVCHbuw+Yeo4pN57gAfnTGOT83FIOnGU9+p/SmIkZwB94n27UzJb+EKB71GGUHCgM3q9Kdzep984FMB5bb0wvvSFh95m49SOajyq8lsn6UFiedgPpk0CJQ3/PMcf3mNIW9cn3IqNmOPmbB9BTScAdB9TTsIkyCSS22jzCc8bqhdh3OT2FLznuPanYCQNjq2PYU0uei9O9RZOeQMelG7srbOOadhEg2qM4BPqaXcT0IUeoqEt1LHgd+9Bbd0BOfXinYB+VHGfxPOaC3/Afw61EXAG0FQfQUgYk/KGY07ASE7uMEgUhZjxkAUxiP4249KaXOflWmBICq9Mmmlz1xlsUwn+8wJ9KQtnnqPrQA7JI479z0pCyjod3uKYXDfxAj2o3Y4BC+2KYDyO7NgDtSEjGe1N3YOcE0bmbOdqj1JpgLkc/Lz9KDnGSR+FNL4HB/GkJI6Z+ppgLx2pOvuM0hAIyaC3vmgYHLEjP4CkyF9FFIxppJ6nr6GmMXzB7flRTN3+0tFAGqrYP3lFP38cMfwqorDPAFSB29eK89o6+Yn3A9pGP5Cl3DPf6A1Dv9Tx7Uu5RxgipKuiZGK9kT8cmpBIM4DZqspxyBj60/d6sB9TQFkTF+f4j9KMrn7uPrUe7j5efc8Cmhlz97cfRVpC5SXdg/eFPWTbzub8BUO7P8LfQU4Z9l+pouKzJvObrtY/U05bhsfdX8TVYHP8AFx7Ckbb2BJo0C5djuvdQfQVMtx9T74xWYvmgfKuB6nimNcFThpFB9BzScEzRVGjdjuiO+KnS7zwf51gpcE/32/4DUouGx0wPc1lKmbwxDRvrNAxwRiq9zbRzEMrkH61lrPk/eFSrdOvRhis3B9DojiE9zQSGdVwJQw9DVu3vNThIeO4nQr0MczL/ACrLjut38YBp5uZBn5qVmbKulszrbHxv4otSoN9JIo7SKG4+tbdp8UNUjCrcWNvOMc9UP9a81N868Fqel9uGGGfqKzdJPobxxsl1PXbL4pWMmRdabcQ4/iUhgfy5rb03xl4W1Bwg1COGYj7j5Un8DXhImVunFOxuI4U/Ws3QgbRx8uqPo+3+yXH/AB63MUw74YGllQx/wnHrjivniCS4gk8y1uLiB/70cpFdBpvjzxRpwCvcJeIOizLg/iRWbw3ZnVDGxe57J1NKEP4VwFh8U9NkCjVtLnhfu8JDAf1rpbDxh4Uvgot9agjY/wAMp2kfXNYypTj0OmFWMtmS+K7SS80G7ght/OmMZ8tc4y3bFcr8PrnxjLp9ra3WippNvDGEbzl+dj3OO1egQSQ3CCS3mhuEPRo3BFP4zjGD6GstFrY03EjY4GevenGPIzSYHXPFBmCjavPvSGcj458B+HfFWnSwX9mkMu8SC5hULIHAIBJxzwehyK8T+IvhrUvBt9YQ+FjfPbRRPIB5xJZiQpUj0x/OvobWrx7eykNvtM2OC33R9Sa4LxPq2lz239o3sqXN8ibNluwdVHBxyQDyvvWFSwpRTR5/8I/iRZaV4guLe+0G4AkGyS4ilwYh/d2Ny3PuT7V7/pS2d0hutKvsmVd8kZ/iBHR0PKn36+ua8IvNVmuJDNY6Zb2bv/y8GJWlc/lgfhT/AAdp3iS41FZdNmkhvRLl5lYjjtuJ7e1Zwr8tkloYLTQ+gZ5BOCu0xTgZdGP8vWsSXw/p11qkWqzefHfIgCSrK2wDHPyZ289zjPvW7a2cl3psK6l5ck4Rd7qNuWxyw9OaoXMNzpufM3XNvjH+0F/rXoJ3RVmit4eke2a6N7r73cXn73NtbYIGRiPjP498VrTWeh3l79umTLbtq7/QDqfTv1rLht7Cby2t1UwtJmSPAOeD69+lTyLHC3lpmMEnblNvFF2mHKjI8aW7aRJYXOg6Y945vohcRWygkRHcS2MdAcVr6Hdy3nhGW4ltZLSSPMklvcIQ4+fIyO2cGomhyfM2KxHVsDp9atxP9k0XU7mXasb24MYTl2KljgD19Kd+ZrQTjZPU891SQa14nt9SsrtrXULmz+yloi6yGBXkO0sRj/WbT0z8vXmtC2j19LnSba/azmSCVU87BR3bBHJB546A56Vz9nNqdrfrcQ2Ny7Qs0eYEG4HzScdemOteihxNI0bqWeGXaSZcsCMdfSqqR2KpVOVOxavrFbiKPcxZtw2gDJz7f59K8p8UeH9Knt9Y0mSaX+0rlZJLIMg+ZmViFIAztJGK9gkt1uCYmUsCONueM8ZFeQ3VxqD+JrKW3l82ZGa2LkAnAcgAk/7LD9a5cRPkSlbYl7aHi9toOlzFFW6iOVB3PlF/MjFaLaHZwQeUJ7F1PPyTKau6/Z/2Zq17pv2eONLW7kRCFwxUnKg+vy4qtZ3DQPIyRxPvjaM+YoYAMMZHoR2NepyaXR5Dm72ZXGg2aRGZprQ4/hEwLflWppmrWvht5rhFN4ssewJEjA5ByDyPwrMOF9RTG+b5d5H1PFKeHjODjLYI1nGV0bafEeUhlfSbrbnjM7gAewHT8KiPj64jCxQaE5gwFIa4Ynb26jtzWDuTPBzTJLiNflCZPrXP/ZtLz+9m31yfY3z49u4h/o2iSRjGDmTjHpw1JD8QtTSDyn0a1VVJ24UHGce/17+lc2x3HJJPtR8zAgFFHv1q45dQXQX1uobjePteaUFdPs1hGMxgFQTxz1PPX9KwpZJby7uL66kjSe5cySbBwDgDA/AChkAx1b8aULI4wqDH0rppUKdF80UZVK0pqzITHzjG7HfNdD4XsJZrpAik88LVTTrVd43nJ9h3r0Dwsltb7SIvnI4Y9qKtTSxktzaNvHa6ciSNtUFd5MXmADPPy/xfSqfhG5+13er3KwoPMvWbzY8hJcADKjoBx2/OtHULrTbfTZb3VrtbazjdU3vna8h+6mRzknHY1neErm7urFrq+UrNPK8hHTAJ4AHYAY4rliryOytLkoamzdOB0GayrgjJLECrl4+VODWbIe+OfTFdsEfP1JakUrFh049Saqysqj1I6CrEnJ+bOary7VBwdvqQeTWyMGzNvOMNMdo7Dv8AlVbdkAKmPTPU1JdMGk+QZA/iIzVV5BnG4HPoa3SMHIVyo+8/PoBUTSE8Ku0fXk0pz12EfWo2dc/fq0K44/L836mm7uchgB696YSpPOWFDb84PCjtTEKTjk4Ppmmlu1MOA33SPxzSFmxkNtX2HJpiHbgCAq5PqaaWBPLbj6YppyFyF2j1PNISSOMgeoqgHkkY3YHsf/rU3dv+6MD2FRgx567j70pZyME5HpnGKYh4IzzJ9RQHLH93Hj3FR/L1bn2NG7dxj5ffOBQK45WyeucdqCwBywx7GmsWPAdtv+yKaCq9Bg+p5piJFc9R8o9qTqPl6d80xiR1+Y+1MLDA3uoHoBTAeWHRTu+lG446bR6Uzdn7iH6mmlhjltxPYf40wJCwHOC1Rs275Sfwz/hTTxz/AFzTTIAOAo+lUMl3BQOn5UjO2MbsD0qEbm5yAtIWQck89OuadgsTKVz6+5prOcY6e5NRM5b7vApF9WagCUsvcHn8qTdn+H9KZu5wvJ9c9KQ/KfmYEexpgSBs9M/hSZOeP8TTCQeF4+lIT6UwH7ueP50ZJxnpUQPfP5Up6c5oGSbvT86QuF75PvzURbPTJ9cmk3c/4UwJS5PqaTcAPeombH3m/CmbtwPSgdicuc8DH1puQTycmog3p+NNJ7dqYWJt3sKKh+X/AGfzooCxqAf7RP0FHGehpCy5+bJpyljnapx9K8+5rceGbuAPw5pwLH1x78VHt7sygfmaTKe7fQ0MdybKjuufTvTwfRC3Pc4FQKf7qqv0FL2+ZmpWHzE6mT+JkUegFPDdtxNVlZSDhN31PFPDnH8I+gpWGpk4IYYJb8KcCq/dj/Fzj9KhD8fMxxSq39zP1xS5SuYmy+NzsoHsKTcG+4341HlS3Khz6sc0rM2PmZQPQUrBoxSI84O+Q/pRtI6KsQ9xSeYcYBbH5U0Fc8KTRZiaBhz/AKxmPoKaOOiH8TTtzYzhR7mnDJ6jI9egpiu0CN6Y/Knh2xz0qM98Mzf7vApB8vO0D8ealq4KZZST/aP4GplmOME5/nVNWbtzTxIw4Z0UfrUOJrGsXFZT/EakX0H8qzzIf7zH9KQzYPB/Olys1jXRqqT3x+lO8zH90fVhWQLlvbFH2hs/ex9Kn2bNFiEba3B6Aj86lS69Nv51hpO3rUqzNjqPyqHSNY4pm2JVYjKg/iKbNbW0w5j2n2rNjuDn5iv5VajmXswFYuLWx1U8QmOaO8s03WVxJEO/luUJ/KtbQ/GniayOz+0ppPRLk+Yv5nn8iKoRuW9xSz2wdNwH1rFvX3jtjUla8WehaZ8SlRkGq2EgTvLCNyfl1H5mu60TWtJ1mDztLu7eXJwQTkg/0P1r54ika3fHJX0PSrdtL5cy3NnM9tcL0eNyp/Sk6MWaQxj2ke7eItAuNThRIb2S0VXyxiAO9e4INY0PgS1+2NcXWoXN0SBlJFXaT9B0/DFc1oHxK1LTQsWrw/a4Rx5qYDj8Oh/Su60jxp4d1VgIriHzG/gY7W/I1lLDrex0wqqWzMDUvBemC5N5qF3BFETtUpGI+vQZzgn8K6bQZtFsI1s7Oe2VCu5BxubnGSe/pWjcLY31u8DHKSqV+o9q4LWfh79oUxaZql3awAncCA4bJ78qSPbmuaVHkd4LU0TO61bULWzg86bfsHXahP59vzrz2/8AiZZ2t7J9m0+/uINwDsu3cvr8ucfqKs6r4Z1ux8OLbabq1zLMse1ywOxz/uknaO2BXj97D4y8OvLceIitvEzbkYwKqE/3R6+tc1apWi7xRT2PcrbxP4X1KyN5FdtbMMZV4yrA+mOQfwzWlYagLi38yMNcw/31U8fUdRXz7qnja71TT7a3FtpvmIAwSGEhmBzwvpzk/WqfhL4neJNHhktbHMsfUSGEMEHoSMdKulWrOeq0IlKN7M+irmV5HVrQW0hU8rIxBH4jP8qn0+Z4b1rlrWOWWEgRlsYGV5xyP19a8csfjDrRt1uda0K3aEtsWTZtJbGePw5rt/DvxC8Oa5Otqb02dwcAR3DFASR0Gcfzrt5haNHYRyMoZWimzgksCm089PvZqD7BDbX0kkE8YWcqXCrn7o469+etSRRtsAUi4RhgMhOG/X+tSLtOQ1q4P+1Gc0XQ7Mt+aoRz5rRHYQrJ95TjgivL/Gunx2+qTS2u1Y/tqzMygqo3qynOOnIU129zr2kWrSxzSKGiGZBtzt/Ss/XGXU9GnWz0+eUyKpib7K208jHOOnP86wquNVOKY7aHkPxRt449UtLhJRMZbZS0i5IZh8p688YWuNMi+/X0r1H406fDHp9nOkcqfZHMRyvyYcZ+U/UV5UGUnBJr0sLK9GLZ5WKj+9aBphnA2Z9MVE7SMPu9f7q1bihhYCnPAufkAY+9a+0SMORmay7enH6VH0J+ZT/wLmrs8U5JG1fwNVZYZM/NjH41SmmKzRGX9HB+gpEOfuqpHr1p4t328KMe1Sxws33s8etU5IVx1tCrMN1XkiwcbcCn2FuWOV3e2ea3tN0uW4lCxxsWwWIXngdawlMm1yPRdMEp3eXj1Irrrg2Ph3SY77VGaBJHMcCJEXlmkAztC4PHGCTwPxFVh/Zvh+1a61ViVWIstujZMrkYRODuGSU7fxCsSy06C+v/AO19Qt47nUpstLJNEBsO75PLAPGFCjPfHQVl8bsjrjBUI+0qfcWNMu9c8Q3z6hqkuyxEsn2W0Vh5YiLHaSpGc4x3yK6TzAIgq4H04qpAwij2cYHb0pGm8w7VGQK6YU1E8nEYmVaV2WJZhgqOT9apySAKSTz7UO38I/nVeUqmDvDHPpmtkjjbGzStjoQvvVGd1wGZcHsuanlk7gc+pOazr6fYh+bJPGa1ijGTKkzZJLMVUdgKjLHsqAep4xUZk5wm7J79aYylv9Ycj361skZCu+WwrMTmm9DlvnPc+lIZAo2x5C+rd6bh2G5mGPUVSAXzCB8uEHqBmlB4+8SPyqNpY0Pybmb1NIVdvv8AH0piH7xnG0E+g5pCWAzuUVEZAowrE+3emlnzlwV9hTESZQHChmb1NIQSRvx6gE0zensT+dIWkI/uL6mmBIWJ4A4x1YYphKjqxH0/xpFwT8p3HuWPFNMnPBAPtyaYmSEcfNSMw6ZYe3rTBknLZHH1o3AdwR6mgQ78OaaXOOWHvjg00sz/ACrwP8/hSHamOQT61Qhw4+9x6Z600vzhVBb34xSFiRwCBnvSfKO+fpTAUljwzEn09KRmRe5J9u1NLbiFHTPTFJtYfw8eppoYMZDx2oO0HOcn1xmkd1H8WT6AcU0BmPQj3pjuBZiQApI9T0o92IY+goIH8X55600sxOEGPemFxw6fMx9xTSwzgYx70FQwzI5x6CgHHCZx24oC4gLHHb2Apx4GchaTcx4B59qaQq8nGfencBc5HynAo4HIBPvSZ6dfpSMfXJ9s0AKzKByefQUwtnsfxoPB6c0hLYznFMYvI68U0sOmC1JznJPXuTTSFLfeyfWqKHAkHtQ3QFm/AUzdtHpSZLHnp60AKWOeh9u1J90ep9qCQB8o/Gmn1JoGO49B/wB9UVHlfb9aKANhd2cgKPxpxz/y0mA9hUeR0Z8n0X/GlUYPyxge7da88Y9Wj/gjeQ+/Ap480/won0GTTNzE/eP8hScdzx9c0BckJ7NIx9loH+zGP+BHNNUjHAAHvS5bpuIHsKBXHnIHzMq+1GeOD/jTcKD90k+ppxLZ4Uf8CNFwuKM/wrn3NL83dhTfmJBZh/n2pflz90tRcdxd/OC+f900qyEn5VJHrSfN/Cqr9RTXIzh5CT6LzQO5Jvz/AA7vcnil3BjgyDI7CoTj+4Se27mjO0dVHsT/AEosUpEoYA/Lkn2GTTveQ/mf6VGsmeFZ2H+yMD86X5R9/bn0LZpD5iQNu4QM/vjApQ3qyAj05qNuRl+B78D/AOvSqwYYRMj1I4pNCH9uCzfjgUoO3gJ+mKTI9Qx+nApcnv09SMCpCwEnHOPypjc+/wBBTiO+R+fFNY5+6u78MD86ETcbu9B+tKCfQU1zg/NIq+xPNIpBHQn36CnYOYmQtnoBUqE/7IqsD6BfwqaEsT939aiSKUy0odh6inLIImw5H51LaR+ZkIjSEAsQoJwB1P0q3YWEl9KsdpYyXDtnAVCc4GT+grCTXU6qU29kQR3hAG0cewq5Ff7cBunpWheaBfW1srXv2S1jOMCWYA8+wyazdWk0fS3tLdbzz7hmb7Q8K5SNe2CRk89a55ODPTpuqulvXQuLNDLjKAt7CrENi0rgRwnn2rDvtb0+1uZTaxy38YlcoocxjZk7QSDnPTJ474pL3xdqN69n5GnWmnx26cRwjcXfPJYtnPHHap5JfZRq68be+1+Z1I08eXtJUkjgetNOkW0Mam4UjeQEyvDE9B9frXJal4m16+uJGk1IW8boE8uFQoUAg8Y75Uc1jPGJrhriaa4nmY5ZixOTx/gKpU6hisRRi9G2drL4iOm3Mlna6pf2k8bbSpkxGD9WOPyFZeq+M9WMm1davbtyq4/flPLY5JBAA9B+dc+LdSxJh4z/AB8mpxHg8Lj3yBTVJ9TR5j/KjSv/ABp4ljm/4lt1cnBALSyEhh34P16+3vVZPEOs3gePX7ua/teNkDPlUwc55HU1XI/2kz9SaYU/L6UnRRDzGqytaq9vKJLdYokWXzANm5iAchc9l7YFdDpvjDXLWKa2VNPa3mXDRNZpgjJPpnqaywgA+anIqE0/ZrqL69V7nd2/xCsLmEQ614T0y5Ax88UYRhjsOKvNrPgTU7GSG3hTS7uRWjMl1b+cm1hzn3wAARyK84MYHQgUxs7uTn8KHRgzWOYy+0jv10/WtBJvfCniFdQjcea8NnJtjjUY42OeAR+PWtzTPiB4tXSGutS8OzTKx2xSxRn5hjlsrlcD1ryISSR5CMy567SRWppHijXtHYvY6lcKmDmJzuQ/VTwawnhV0OiGYU/Qy9d+IRmvbxI7W9eZgVkjMDcDhtxx2wDya9F+CvxW8PJoT6fr0k+nTwOdrTK22YYH3ciuAk8T2eqXrJeA6fdXEf2eW4A2wLHjJ3rht4LAcYz0rYtrWyuI1aebQrq0kdWkukuxag9QQ6HnkhcEcc56YB5KWFp0/h3O2nUT1Tudv8VviB4S1vwhd6VbX0ctwdklugQ5Lq3H8zXjGGPOf0rq9V8EXUE0LRwCyWZAwy4niUnkAyJ0455H1xnFYur6FrGlWsd1f6fPDbykCKV+FkOM8fgOnbviu+iko2uceK5pS5miiMdgw/GrMG5hzux7NVOIgthRg+3NXrfeCMEEenQ/lWjRxuTLKwqcHaDQYUGdy5+nBqaKbswbI9anXL88N/vcfrWfKLnZntCpHEZBNXLXTAyh2kyeoBqYRED7pBP4ip7dgnGRn2p2E3fcs6dprSSrHFEWkP3QOpq9d+MPDnhOWK2a1vLrUJUwTDFvMbEfKCDjGTxyOlT6DdiHR9V1WN2L20eIyoBCNgtls4BOVAAB+o5Fc3oVrc3TNqGsPDNeyHczCDyyvsQQCSOmTWaXPLl6HV7uFpe1krt7FbStBW81IaxeRMZiQ0KyNuaEZzjOPeuuhUQRiNV56VFCrAZUYUdxTmbjjcT2rsjBLY8WtiZ1neTFYopO/LHsBSkvs25Ea9TxzUW7HcZ75GcUB1Byd3TqT/StLGHMObphCR/Wq8+1fvdR0FOeU87Tx9KqzzBM7m3Y61SRDkRTOzfeAUd89Kyrx1kkPzZXtnpVm7mYj74jz0x1xWazfNxhj71rFGLYrMQvYD1qLIY4Xc3ueKXAPO459xxTGfqMF89q0QrgSE69R26io3bccyMT6AdKc3H3uPYmonIA6gH2qguSbjgnAx7daiZwx4IH60z5mOADj2FKXABXARR3J5NMQ44/3vcVH5hzhcH9aafmPDY+gpTtHHJA645piFGey801yo++/I7DnFNLMRtHA9utJ8qAdGb+VMBwdnwoGB6Z/nTt6pxuUew5FRMSxLE8fTAH4Uivx8hyPpTsIkLF/ug+57UvPRefU0wEbe5x2HakLdwDjt6U7EkhIAwSBQGOOCcep4qIAHliAPT/ABo3D+HL+/pQIeSOoG7+lByy5b5R60122n5mGfQdaTcXYZP5nFMQpfaDtXb6saaWZ/4jTio6Z59Ka7Kn3m/Cmhpi4AyWIHvTS4JwuT9PSoizMfkX/GlwV+8fqM0xjl/SlDbhtVcnvTVI6gKV7kilMg/vHHp0oAd5bscsQPapNiKo3MfzqESgdOPXAprOG4VST6mgWo9zGDhT+dR/KpzjdSbT3P4CmlwDhcZplDizseuPoKDj3/Gm/N3Iz6mm7gSPmJpjHfePJwPamn0HHvS9Tj09BR93jAX69aYXG8n+tJlVx3owxbggU9Y1UZOWPvRcdyMDc2dpJ9TSMWH+NPkkwccD2FMBUnLEU7juMwS3XJpenH8qVnHvTWfuOtA02Lz/AM8zRTPMPqaKY7GpuYcFsegWjeufm6/Uk1GMYxk4pR8vYL/OvPGTj5v4PzNKGA9Ce20YqA/n9TinK+BxgD6UWAmLNuG7j9TTwSeB8o+lQhnPfbz/AJ4pflA+ZiB7U7CJiVXqc/U0Kxb7is306VEroOFjGfVuak3OfvHA/KkTccVYffZV9hzShl+6uTTN0eP4mPt3pQX6LiNfRRk0Bcd9E/FjShuy4+oFNOB6sfSjcfSgLjjkj73HtTdvPGPrSbs9Tn2FB3Hjdt+nWgdxxB/iY/SlDBB95V+nJqPCKfmb8M5JpdwU8KB9aY0yVZF/hQn3anlmP3sAVWDnPRmPvUitJkEjB9T/AEqbFXJxvx97YvYL1pDyeFJPrmowy5+aQs1ODIeiM1Sykw3hT2ZvTkgfhT23Op3u2PT7o/KmfPt+XCL7cVGy8cgke9JCaEZkQnYBxTGkduoAH9524/Kn/OR0WNfU/wBKhKBmwC0h9T0qibFyFrFQGmuJ5Tj5lRQoz7GrkGqWFuS1vpisCvBnfec454wP0rIzsO0AZ9QM08ryNw59D1rOVNPdm0KvJsjSbxNrwhkhsLsaekkXlTC3XaJEzkhux7c9QMgEBmBpm/vzbx2/26ZIYwNkcbbFTBzwB781AyN/EcD0ApAjH7qtgVKpQXQ1eLqyVuYlkvLpwBNdTyAdN7kgfnUefMOeW9z0o2hTy4+nWkLNnhS1VZIz5m9x69ME5p2V9WPsOlRhJDnOAPalDLnAZpD6L0qWBMjH+GIfUnNP3t0Zj9BUILEc/KPY07OPu1JVyXccfeI/GkDKcbVLf596ZnHUZNBkY/ebaPQcmlYdyYswGCdg9DxTdyk8Et9ATUYI/hUH3NNaT1fPsoosNSJwwB//AFCnLIc/e/SqoYtkKpx7mgZ6Z/BaVilMuq6/5FG8Z4Kk1VDYHOF+vJo3DH3s5qeUrnLW5e+M/WonJKn58iocE9hQWKggHGRzg9RRyhzlSaCJ3J2g0pt4CgBjGR7U8hff8qUtxj+YpKA/aHrX7L+gre+Kb3V5w8sVhBsi3sSqu/XAPQ7RSftZ6os3inQ9BhfalnavcyBO7SMFAPuAmf8AgVekfs26P/Zvw5jvWQCXUZmnJ9VHyr/I18+fFnWG174na/qCMrxLcfZ4sHOUjAQEemcZ/GudJOq32PbTcMMk+pzkeewJH1q5btHnlcGs9WXdyzKf0q1GW/u5HqTVs42aKTY4XJH0zzVy32sRtbn0xWbAxFXYPmIG7B/KpIZe8xkH3SBVaSXdlU25PXrx+VSSs0a8MfcGtDwfbtJrP25bW4uhaqZGjiwAMYwW45Xrx1PA7072i2VRj7SookvjOS1tNB07Rba8tkmvHUXEx+c+XuXcAwB2gqvTgABvWprJo2XfwS3sPp2Aqp4nubzVvGMLNb+RaxaekgWRsPOrnIOFwrDK8ZyevNXbGPyYlULhsdTSw0bXNM3qq0Yoslm24bG3r05qs7rk7MAZ6k0+ZwOMkn2NU5JTkhQCM8npXakeC5EpYjvge9ML/P2PvVcyHdk8Z9etMeUnoT7Yqkibj5ncqQG2gnk5qrNIqKfm+pJ5pk0hx2XHcnNZdxMZDknKCtFEhsWadpXO3jPp6UwnYOWJPoBTDI2Dhgi1GODzn8TitEiR5fdwWAH6013dflTIHcnvTGkz91T9aYdxUlhj6mnYBxx3wvse9NMip15Pp1prMoH3Qc+pppdv4Bn36YpiHM7N947B6VGBH9R3NRupAOWAJ7imIG6bmbnmqSAn37Tti4HsKaTg46n8xTSwAxwPYHrTd3ZQcfXFMRIw+v8ASmZP8IVR6imZPAY8e3enLgkbhz2yaYBjo3H4nNDNxgsT/sgUjOPX8BTCD0UfiRTEBkBGMtn0XjFLvTO58L7k8mmE7ejZbtjmqUyuzYbJH50yoxT3NBJo5DiMj2yaeG4+ZsD0HFZ9tGFY5GMHirQcA5C807ClFJ6E4AHJ4z2pu4BsqAfrUDM5JJYe5pN6r3J/rRYnlJnnONob8FpgUnk5JpqufovvxR8zn0X1FMEh5dVGFfnvTMgZPJJ/E00sg+7jOaXa7c7sD2pjFLBSGYlj2B7fhR5jk8Z/LpSfKnYFvU801mLN1FMB5J/iZR68UM3HXj3OKjG7P3iKcqHPTJPc0AGeBjgZ7d6cOPakyFXLMDj1pu7eMGTA+lAC/ebq34GnKqqPQfzpm+ML8qlsd6a8h9APpQBNu9OB+VMbqNxzURZjgZ5HpzQxA5Y5phYleXaMAjp1JqF5Cxxu3GmF1BAVM0hkb/6wplqJKF/ibj2prtt6celRGTrzk03O5/mbn1oHYkDdzwPpSMf8mm5X3NNJbGeFFBVhce4opm8f3jRQOxrBj6kn2oG4n5Vz7mmktjJ4+poALdyfr0rhJHn5fvNn6dKAzE/L+ZNJhR/Dvx6DpTgZG4X5fxphccBJ3Yj6ClXyR6ufzpgjyefmPpinruHTAH60CJFdh8qqE+vWlHX5mJ9upqL7o4Xn3pf945HoBxQIm8xRwoH4ml3OerbR7DFQhscKp+g4zRuJ64+g5pAT7kAxuNCtnon1qFZBn5V3H1pT5jctg8fQUCJgz4+VQg9SaQYPG4t9MVE7Io/eOD6AUokZuFjP45oAkACn7231xyaVWiX7iZ92NM4UDzHUewp6yL/Av4mgLj90jdFI+nFNZSo/eSKnsOSaTfI3FGxUyX4PuetA7jkZQPlQn3Y4p4kYjlgo9AKh3J027vzNPTzCOFC/hSZSZJk5ycsfVz/Sg7mHJPH4U1hj7z49u9ISSflUf8C5NQWKVBPJUD0HJpx24AOSOwxTR1OWBPtwBShgD6n/AD2qWxpXAfKPlGwHueCaXBB7g/rRuPb5fUjrTR7A47kVLkUoDjHzkgk/SkZF+9JJx6A8ChE7rGQP7zMKCiD+HefVj/SpbZSgJuhUfKAf60K7N0UAe1KJcZ8sDPqKP3rH5mNK5XKKIy339xA7Glyq8DjHbGKaVz9+QY9M8fpRujBHz/kMYpDsOxnG9hj0zz+VBI6JGT+FN3HsrfT1pR5n8IUH9RQFhwDDk4TPemkop+aU59FAprIAS00vP15pN6qP3ce0e/f8qB2HEh+FjdvrwKU4X72C3pmkBkxySAey85pu1l/uRj1JyaAsOPPDMv8AuihSvYA+2cD/AOvTQqYyWZ/0FO34+6Dn0Bxj60rjsOyq9x9EFBZiPu49yaaN2Ms6qPbNNJXPG764/wAaQ7Clh/E4/DFJu9ASPcmj5ic8gerc1G+O+T+H/wBemhMRj3IA/Gn2kEl7fQWduu6WeRY1A5JJOKrs/OFH5Cu6/Z/0eXWvihp7NHuhsFa8fK8Ar93/AMeK1W0XIqjB1Kij3PpTXLiDwP8ADK5mRgqaVpxCN2LhcKfxbH518UWu3YGk+WVyXYH+8eTX0r+1lrn2XwFYaMkhWXVL1Q4Q9Y4xuYfTOPyr5xjO0YjiAz3JH9K4qfw37nuYuWqiug9PPA9U9DU0K5+ZOPUZzTIkYdWB9eOPzNS4X+8zN7f54qrnG2TxsVHMlXLUqWGP0FUIlbI+Xb+uav2YbeMD+mKCGzScjygu3dXofwa8Kw+ILO8kluHj8uZWCgZUkbSobnkZHI9q84mcbfvA/TmvX/2ccnTtXeHzWYTISkWMnHbnjnkVFW6gdGAs63yPNb/TLrTtbeG4lL3KkrKwYsu1SdigHlQA3IBxnNXkMmzDLgflT/GbN/wnOrMGcZuXwpOdo4+X25zxVUSNtG78MmuqhH92jy8xm3iZJ9BtyY9hKt359azmkdicZ25qa5kQg88n8qz5JecDoO/aumMTz2yZnUehJ9ec1BNMRxux681C8pX1JPbv+lZ9/deXld21j2B6VqoiuS3d0rZjjy474HBqo7MT82N3oelV1l3DIGB6nrSM+0HsPXpVWFcsEqo+Z9vsB1qNpgR8qnFQ7kHzck00u2eSFX/Z607CJ2bP3jj8c01nU87f++u9Q7k5PJ98nJpC+eVUY9SMU0BKzKD1Vj79qa8hYY3Z9ecVGCQuSQRSblx8zMx9FGRTEKNv3VUE/nTmIX7zjPoOaYGkYFVXy19e5puF7tuOfwpiHqfl+WPA9W70dBzy3ueBTGZcDOcen/1hTWkI6Kv0ApgSD5u/5dqa7qB14qMs7Dktj14AFNDBf4hn2yTTAly33iQg9TSFl9WP0qJmHbGfUikyzN8rNj3PFMCQt/sgD3NNEgPyx5P+6KYVQcNgn6daGkwOcKOw70xof82B8px78U35uPn/AAFR785wQB3/AMikADNxuOOpNMB3yAjqT704OPYeuBSBgo+6Me5pm47z8y/gM0wJd/TCnHqaazknHBP50wq7csSB7nr+FA+U/Jge5oCxKuRznFEsmMfeP1qPcrZ+YsfemhtrbQvPTOKAJfmYg/KPpSjap5O49u9Rbtq5Zjn/AGj/AEpFZSCduT3J4FMLEzT+ikmoy0h+Zjj6VGX6/MD9KRmP0HYUDUSQbOWbBHqTSGTdwuMduKiZmPcZHSkOT7H3NVYqw4yZB3FiaQFiOCOOnNAKqPmOfoKaWUk4UD2oGP3nH3ifpTc/5zSbs9mP4UF9uNq496AF3ODjgA+lLnaOeaYzcZ4H0pjPuPVvegdh+5mPGQB6Uvbnk/WmDjhV/Gkkb5Mc4HvQOw6STb/Fk+wpvUZbGPemDaV+6R9etK0mF9DQOw7cv939KKj83/ODRSCxtKyA/wB4/SnAs3bAqssn91Sfc0oZmPJJ+lcRNizuUcsc+2KXzMjhcD3qJQB97FL5qj7uCfWgRMGlf7qnFLwv+slBPopzUW53+8xIpyjA4A/GgRIHwflUD3PNLye7fyqPdwAG/EDAoAB5wSPVjigB4aPpjcfQUvLfwjHoen41GH2nauPotKW7sMjt6UBYeTjqwJ7BRSMo/wCWjY/2R1pMnHGEHsOaTeo+6pz6mmA9Nq8qu337ml3M3r+eaj3Huxz6CgFj0B/GgViUeWuSSM/XmjzP7vJqLKIfnZc9h1NKJG2nahA7seBQBKXlP3nEY7460IqryB+JqHzCMbdoP94inBc8yOSOpyaQWJhIc4jyx9SakBY9WLn6cVDGVPEcTN7nipAZCdoIB9qiTKiiQiNPvnJ+v+FNDBuEViPpxSCOFOXO9v0pTMSPlwB6DmsrmlhwWRsb2AHu39BS8D3+g4pgVsfNx+NA24PzgD16mpKVx+7HBwT6Um454Gfp0pA2F+QKoP8AEx60FhjlyfZRilcpCn1b5j6UfKBmRUHsOTSbW9CufXrSEIvLOc+nelcskDttwqYHYDvRsfb+8bYPTNRlzj5MqPXvSKkjHPT3bigZLiHqcsffpQJFU8KM+gFRM0akDeZG9Fpdzjn7n060ATHfjdIVjX3NN+8DtbC+uOT+JqBdxyeB6knJoHzEBSW+vSkOxMvlr90EnuT1o8zaflCg/TJqPnH3vwHP50qlff3560XGkL87nALE9zmnCDudq/7ROfypplOMLuVfamnc3HH1bk0tStESHyVPLMx9u9KJI1+7Hub0qM7F65J9zimGbPyrtA745osO6JWkkz80gX2HWjdg/NyfU9qiDkH5eD6hckUm44LMT/wIdaOUOZExb5ckcVEyrjcxyPyxTFDMckjPpTy0Scvhj7n/AAppEtkTruyFZQPetHw14h8QeF7qW58P6o1jLMoSVhGrblznHIqj5xk4Q8d8LQY1HDMF/wBkdTTlrGw6c3CXMty74s8UeIfFVzazeIdSbUHtFZYP3SpjJ5Jx34rPjVs/NhPYHmgEZ2wgE+tSqqoP3khH0rnasrHX7WU3di4HVmOfTGMfhUkZLD90uPV2OSfp6UisS22CEe5PJqVchgJX57KBSjFyehE6iitRV7KjF27t2FXrNYk+9lqgiSL++frirCFO28+5GK19gzleKTLEjf3VAPoDWz4a17xF4cjn/sPUxYicqZd0QfdjOOvTqaxUlZiFTIH1qZZFVwWwfbPNaRopr3kZPFzhK9N2NCSa7vL+a/1G4+03dw2+aTaF3NjHQfSlmdWG1m4789KqPdKozwSRwPSqVzdNtIXrW8YJaI5p1JTk5SepJd3IZykKrtHcjiqzTf7W5vWqwIfq2fc9Kr3d7Hbjy4fmkPfHStUjMlv7hoYyd3zH7oPFZLOvLHgnqW6mo5JGdizHLHqSaYvXjn3qhj2kbPG4/UU1SzHOd3uTTSyDO4lj69qXLvz0X1J/pTC49nye+P71ICMZPT3NR7lU4XBPr6UhZQwLAk+9MRKHYnggD6UrMf7xH4VB5jN0wv0oyM4kagCTfuxgf8C70oZQOpFQeazZWNcKOpNMLr3bP0phYsPJu+VcBe+OtIX6ADP1qt5v8Ma/WhnIHJcn0UUwsWCR/FJn2HFMa4XJAB9sVX+ZvvfKPrSho1HygE9MmmFiQsXOWJI9M0bjnAP6VF5px/gKZ5jsDjaF96ZVifIzgdf1pC55AJZqiyANzMcetHmAD5FJ+tMLEwUhcs2KjaWNfVz7VFkbt0nzHpinq2O4X2AphYGnbnagz2BpwkJXDuWPcL0qu8sYztUM314pg3P95gB7LxVFcpa3ddzAD8zS+ZgfJ8nuepqqTHH8xJY9gTSrI7nIUAeuMCkHKThsnOWb3pR64P41Fu9W6VGXGSxOT2phYsBlX5mbFIJWfiNdqj1qBehZmwPUjFDSDHyqSOx9aB8pLlQfmJdvakaQsRkce5qLc5PzMFHovWlVkXoufrQHKShgw+XBNBYD1Y1A0/RV/lTclRk8Z9KY+UmLHqcgU1pFx8oP5VCZMNjLH8KUtjrgUyuUcSzHk5+tSFuB8yj6VXLMc/MAAfSghcZZifoaAsTtLjhRuJ60L0yxJ9s1D5kYXA/AdaQOxU7Vwe5oDlJ2YY+bj2qPzMfdXJqM8D5ju9s06Nmxn5QPagLDwZD1wD6d6QcZzk+9Ek2AMc+5qEkls9frzigdiX8aPl7kn8KaGI5602Rm/iIH40gsS5+n6UVXyP7wop3HY1x0P1qden40UVxGbGv/AK3HarA4TI4NFFAhGJ3dT1pkhPmqvb07UUUwLSgAjAApj/eNFFIQ8ACMkAA1EOme+aKKAYSf68L244qXpG2OKKKBMji5fnnmlJOzrRRQMituWbP96ppPvn26e1FFAmA4jZhweeaS3+aQbvm69aKKmQLcuzccDgbelPiA2gYGMdKKKwkboqSfeb61bj4DEcHA6UUVKGyLJKjJJyeaRPmuCrcgdAaKKBkhGA7Dg560kJ+Un2oooAZMzCIEMQee9NBIQYJHFFFDAs2vzRFm5PPJqpMzEcsTz60UUmMmtf8AV/jUEZJlOeevWiikxokuCfNI7ccU4/cb8KKKTLiPtFVpwGUEY7iluSRKq9tvSiikV1CIDzQMcYNRys3z/MeMd6KKpEsjk4iQjqepqeNV+z52jOPSiijqBDMTkjJwOlROSZeSTRRTYkTAAo2QPvGoJf8AXFe2RxRRSGWV+VZMcYXjHaoLf5kXdz060UVMy4EkJOTyehpsPTPfBoorCR1LY17L/j3U9z1qu3+uNFFdWFPOxe6I4CWePcSee9adkAZDkZ5NFFdTOIfKzZxuOPrUjABSQMfMBRRSAhh5L555qtccyrnnk0UVSAg6gZ5571i3JP2lhk49KKKYIdKAFGABzTbnhlUcDZnFFFUNEUf3iPQce1Ipyr55x0oooBir/qj/ALoNRxElST/foopjAMTM4JOBnA9KSP7hPeiimBExJmVSSR6VI6r5qrtGMdMUUUDEuOHCjgbBwKSP7v4miimHQqM7luXY/jVy3AMJJAztzRRR1BkMhPmAdttTxKuxeB09KKKob2IMkq7Ekn1picq2ecKMUUUDQqf8e5PcHg0zqxB5HFFFUMb/AMs896cv8X0oopgRoB5h4HSpJSfU0UUIbCABmO4A/WmMT9oAzxjpRRQHUdN0H1pkn3x9KKKYCygBV4HJ5psnCgDgYoop9ChAOYx2PUUkx6/WiigfURPun6imD/W0UUxjx/Q1A5O3qelFFAh1tz15qdidhoooQSIoun41Zm/1dFFJCkVl6Z74pq9B+FFFBQ9yQ3B7VHHy3PNFFMES4ooooA//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8180" y="7621313"/>
            <a:ext cx="7072181" cy="4719660"/>
          </a:xfrm>
          <a:prstGeom prst="rect">
            <a:avLst/>
          </a:prstGeom>
        </p:spPr>
      </p:pic>
      <p:pic>
        <p:nvPicPr>
          <p:cNvPr id="7" name="Picture 6" descr="A group of men planting a tree&#10;&#10;Description automatically generated">
            <a:extLst>
              <a:ext uri="{FF2B5EF4-FFF2-40B4-BE49-F238E27FC236}">
                <a16:creationId xmlns:a16="http://schemas.microsoft.com/office/drawing/2014/main" id="{49D97726-CE03-37C8-AD0B-0BA4851173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2587" y="1181099"/>
            <a:ext cx="6500813" cy="4333875"/>
          </a:xfrm>
          <a:prstGeom prst="rect">
            <a:avLst/>
          </a:prstGeom>
        </p:spPr>
      </p:pic>
    </p:spTree>
    <p:extLst>
      <p:ext uri="{BB962C8B-B14F-4D97-AF65-F5344CB8AC3E}">
        <p14:creationId xmlns:p14="http://schemas.microsoft.com/office/powerpoint/2010/main" val="1929142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11" y="253335"/>
            <a:ext cx="11068917" cy="643059"/>
          </a:xfrm>
        </p:spPr>
        <p:txBody>
          <a:bodyPr/>
          <a:lstStyle/>
          <a:p>
            <a:r>
              <a:rPr lang="en-CA" dirty="0"/>
              <a:t>PHAI Community Engagement</a:t>
            </a:r>
          </a:p>
        </p:txBody>
      </p:sp>
      <p:sp>
        <p:nvSpPr>
          <p:cNvPr id="22" name="Rectangle 21"/>
          <p:cNvSpPr/>
          <p:nvPr/>
        </p:nvSpPr>
        <p:spPr>
          <a:xfrm>
            <a:off x="333711" y="836078"/>
            <a:ext cx="8542452" cy="1077218"/>
          </a:xfrm>
          <a:prstGeom prst="rect">
            <a:avLst/>
          </a:prstGeom>
        </p:spPr>
        <p:txBody>
          <a:bodyPr wrap="square" lIns="91440" tIns="45720" rIns="91440" bIns="45720" anchor="t">
            <a:spAutoFit/>
          </a:bodyPr>
          <a:lstStyle/>
          <a:p>
            <a:pPr marL="180975" indent="-180975">
              <a:spcAft>
                <a:spcPts val="600"/>
              </a:spcAft>
              <a:buFont typeface="Arial" panose="020B0604020202020204" pitchFamily="34" charset="0"/>
              <a:buChar char="•"/>
            </a:pPr>
            <a:r>
              <a:rPr lang="en-CA" dirty="0">
                <a:solidFill>
                  <a:srgbClr val="000000"/>
                </a:solidFill>
              </a:rPr>
              <a:t>Transparently provide access to project information and updates</a:t>
            </a:r>
          </a:p>
          <a:p>
            <a:pPr marL="180975" indent="-180975">
              <a:spcAft>
                <a:spcPts val="600"/>
              </a:spcAft>
              <a:buFont typeface="Arial" panose="020B0604020202020204" pitchFamily="34" charset="0"/>
              <a:buChar char="•"/>
            </a:pPr>
            <a:r>
              <a:rPr lang="en-CA" dirty="0">
                <a:solidFill>
                  <a:srgbClr val="000000"/>
                </a:solidFill>
              </a:rPr>
              <a:t>Engage early to discuss project plans, activities, reports, issues - invite feedback </a:t>
            </a:r>
          </a:p>
          <a:p>
            <a:pPr marL="180975" indent="-180975">
              <a:spcAft>
                <a:spcPts val="600"/>
              </a:spcAft>
              <a:buFont typeface="Arial" panose="020B0604020202020204" pitchFamily="34" charset="0"/>
              <a:buChar char="•"/>
            </a:pPr>
            <a:r>
              <a:rPr lang="en-CA" dirty="0">
                <a:solidFill>
                  <a:srgbClr val="000000"/>
                </a:solidFill>
              </a:rPr>
              <a:t>Focus on two-way dialogue and ongoing information sharing </a:t>
            </a:r>
          </a:p>
        </p:txBody>
      </p:sp>
      <p:sp>
        <p:nvSpPr>
          <p:cNvPr id="23" name="Rectangle 22"/>
          <p:cNvSpPr/>
          <p:nvPr/>
        </p:nvSpPr>
        <p:spPr>
          <a:xfrm>
            <a:off x="350332" y="4070389"/>
            <a:ext cx="4583691" cy="2067233"/>
          </a:xfrm>
          <a:prstGeom prst="rect">
            <a:avLst/>
          </a:prstGeom>
        </p:spPr>
        <p:txBody>
          <a:bodyPr wrap="square">
            <a:spAutoFit/>
          </a:bodyPr>
          <a:lstStyle/>
          <a:p>
            <a:pPr>
              <a:spcAft>
                <a:spcPts val="600"/>
              </a:spcAft>
            </a:pPr>
            <a:r>
              <a:rPr lang="en-CA" sz="2000" b="1" dirty="0">
                <a:solidFill>
                  <a:srgbClr val="9EC738"/>
                </a:solidFill>
                <a:latin typeface="F37 Ginger Pro" panose="020B0604020202020204" charset="0"/>
                <a:cs typeface="F37 Ginger Pro" panose="020B0604020202020204" charset="0"/>
              </a:rPr>
              <a:t>Indigenous Relations Program</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Engagement meetings/site tours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Mutual information sharing/updates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Participation/observation/demonstrations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Archaeological protocol</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Community visits/cultural awareness</a:t>
            </a:r>
          </a:p>
        </p:txBody>
      </p:sp>
      <p:sp>
        <p:nvSpPr>
          <p:cNvPr id="24" name="Rectangle 23"/>
          <p:cNvSpPr/>
          <p:nvPr/>
        </p:nvSpPr>
        <p:spPr>
          <a:xfrm>
            <a:off x="373266" y="1958226"/>
            <a:ext cx="4042617" cy="2067233"/>
          </a:xfrm>
          <a:prstGeom prst="rect">
            <a:avLst/>
          </a:prstGeom>
        </p:spPr>
        <p:txBody>
          <a:bodyPr wrap="square">
            <a:spAutoFit/>
          </a:bodyPr>
          <a:lstStyle/>
          <a:p>
            <a:pPr>
              <a:spcAft>
                <a:spcPts val="600"/>
              </a:spcAft>
            </a:pPr>
            <a:r>
              <a:rPr lang="en-CA" sz="2000" b="1" dirty="0">
                <a:solidFill>
                  <a:srgbClr val="9EC738"/>
                </a:solidFill>
                <a:latin typeface="F37 Ginger Pro" panose="020B0604020202020204" charset="0"/>
                <a:cs typeface="F37 Ginger Pro" panose="020B0604020202020204" charset="0"/>
              </a:rPr>
              <a:t>Public Information Program</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Project Information Office</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Online communications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Presentations/site tours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Information sessions</a:t>
            </a:r>
          </a:p>
          <a:p>
            <a:pPr marL="174625" lvl="5" indent="-174625">
              <a:spcAft>
                <a:spcPts val="400"/>
              </a:spcAft>
              <a:buFont typeface="Arial" panose="020B0604020202020204" pitchFamily="34" charset="0"/>
              <a:buChar char="•"/>
              <a:defRPr/>
            </a:pPr>
            <a:r>
              <a:rPr lang="en-CA" dirty="0">
                <a:solidFill>
                  <a:srgbClr val="434343"/>
                </a:solidFill>
                <a:cs typeface="Calibri" panose="020F0502020204030204" pitchFamily="34" charset="0"/>
              </a:rPr>
              <a:t>Newsletters</a:t>
            </a:r>
            <a:endParaRPr lang="en-CA" sz="1600" dirty="0">
              <a:solidFill>
                <a:srgbClr val="434343"/>
              </a:solidFill>
              <a:cs typeface="Calibri" panose="020F0502020204030204" pitchFamily="34" charset="0"/>
            </a:endParaRPr>
          </a:p>
        </p:txBody>
      </p:sp>
      <p:pic>
        <p:nvPicPr>
          <p:cNvPr id="27" name="Picture 2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62141" y="1460888"/>
            <a:ext cx="3094456" cy="2320842"/>
          </a:xfrm>
          <a:prstGeom prst="rect">
            <a:avLst/>
          </a:prstGeom>
        </p:spPr>
      </p:pic>
      <p:sp>
        <p:nvSpPr>
          <p:cNvPr id="30" name="TextBox 29"/>
          <p:cNvSpPr txBox="1"/>
          <p:nvPr/>
        </p:nvSpPr>
        <p:spPr>
          <a:xfrm>
            <a:off x="9180908" y="3429000"/>
            <a:ext cx="2526280" cy="286791"/>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Port Hope Fall Fair</a:t>
            </a:r>
          </a:p>
        </p:txBody>
      </p:sp>
      <p:pic>
        <p:nvPicPr>
          <p:cNvPr id="3" name="Picture 2">
            <a:extLst>
              <a:ext uri="{FF2B5EF4-FFF2-40B4-BE49-F238E27FC236}">
                <a16:creationId xmlns:a16="http://schemas.microsoft.com/office/drawing/2014/main" id="{BC50267C-E5D8-A41D-645C-092B07A9F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4023" y="3943585"/>
            <a:ext cx="3461979" cy="2320843"/>
          </a:xfrm>
          <a:prstGeom prst="rect">
            <a:avLst/>
          </a:prstGeom>
        </p:spPr>
      </p:pic>
      <p:sp>
        <p:nvSpPr>
          <p:cNvPr id="4" name="TextBox 3">
            <a:extLst>
              <a:ext uri="{FF2B5EF4-FFF2-40B4-BE49-F238E27FC236}">
                <a16:creationId xmlns:a16="http://schemas.microsoft.com/office/drawing/2014/main" id="{DAA429E5-6DAD-E3E4-5590-B8340F22FBA4}"/>
              </a:ext>
            </a:extLst>
          </p:cNvPr>
          <p:cNvSpPr txBox="1"/>
          <p:nvPr/>
        </p:nvSpPr>
        <p:spPr>
          <a:xfrm>
            <a:off x="5964346" y="5956401"/>
            <a:ext cx="2431656" cy="276999"/>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PHAI sites tour</a:t>
            </a:r>
          </a:p>
        </p:txBody>
      </p:sp>
      <p:pic>
        <p:nvPicPr>
          <p:cNvPr id="6" name="Picture 5">
            <a:extLst>
              <a:ext uri="{FF2B5EF4-FFF2-40B4-BE49-F238E27FC236}">
                <a16:creationId xmlns:a16="http://schemas.microsoft.com/office/drawing/2014/main" id="{C93E94FB-60AF-8359-4157-3EF1385B03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3899" y="3944739"/>
            <a:ext cx="3387769" cy="2320842"/>
          </a:xfrm>
          <a:prstGeom prst="rect">
            <a:avLst/>
          </a:prstGeom>
          <a:ln>
            <a:noFill/>
          </a:ln>
          <a:effectLst/>
        </p:spPr>
      </p:pic>
      <p:sp>
        <p:nvSpPr>
          <p:cNvPr id="5" name="TextBox 4">
            <a:extLst>
              <a:ext uri="{FF2B5EF4-FFF2-40B4-BE49-F238E27FC236}">
                <a16:creationId xmlns:a16="http://schemas.microsoft.com/office/drawing/2014/main" id="{0CE73750-924F-EF6A-8B44-EE241DE0CE8A}"/>
              </a:ext>
            </a:extLst>
          </p:cNvPr>
          <p:cNvSpPr txBox="1"/>
          <p:nvPr/>
        </p:nvSpPr>
        <p:spPr>
          <a:xfrm>
            <a:off x="9228220" y="5916384"/>
            <a:ext cx="2431656" cy="276999"/>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Meeting</a:t>
            </a:r>
          </a:p>
        </p:txBody>
      </p:sp>
    </p:spTree>
    <p:extLst>
      <p:ext uri="{BB962C8B-B14F-4D97-AF65-F5344CB8AC3E}">
        <p14:creationId xmlns:p14="http://schemas.microsoft.com/office/powerpoint/2010/main" val="414740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p:nvPr/>
        </p:nvSpPr>
        <p:spPr>
          <a:xfrm>
            <a:off x="350544" y="1037315"/>
            <a:ext cx="5482628" cy="2508379"/>
          </a:xfrm>
          <a:prstGeom prst="rect">
            <a:avLst/>
          </a:prstGeom>
        </p:spPr>
        <p:txBody>
          <a:bodyPr wrap="square">
            <a:spAutoFit/>
          </a:bodyPr>
          <a:lstStyle/>
          <a:p>
            <a:pPr marL="0" lvl="5" defTabSz="342900">
              <a:spcAft>
                <a:spcPts val="600"/>
              </a:spcAft>
              <a:defRPr/>
            </a:pPr>
            <a:r>
              <a:rPr lang="en-CA" b="1" dirty="0">
                <a:solidFill>
                  <a:schemeClr val="accent1"/>
                </a:solidFill>
                <a:latin typeface="F37 Ginger Pro"/>
                <a:ea typeface="Verdana"/>
                <a:cs typeface="Verdana" panose="020B0604030504040204" pitchFamily="34" charset="0"/>
              </a:rPr>
              <a:t>Indigenous Communities with Treaty Rights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Alderville First Nation </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Curve Lake First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Hiawatha First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Mississaugas of Scugog Island First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Beausoleil First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Chippewas of Georgina Island First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Chippewas of Rama First Nation</a:t>
            </a:r>
          </a:p>
        </p:txBody>
      </p:sp>
      <p:sp>
        <p:nvSpPr>
          <p:cNvPr id="3" name="Rectangle 2"/>
          <p:cNvSpPr/>
          <p:nvPr/>
        </p:nvSpPr>
        <p:spPr>
          <a:xfrm>
            <a:off x="333710" y="3591170"/>
            <a:ext cx="5516297" cy="1020792"/>
          </a:xfrm>
          <a:prstGeom prst="rect">
            <a:avLst/>
          </a:prstGeom>
        </p:spPr>
        <p:txBody>
          <a:bodyPr wrap="square">
            <a:spAutoFit/>
          </a:bodyPr>
          <a:lstStyle/>
          <a:p>
            <a:pPr marL="0" lvl="5" defTabSz="342900">
              <a:spcAft>
                <a:spcPts val="600"/>
              </a:spcAft>
              <a:defRPr/>
            </a:pPr>
            <a:r>
              <a:rPr lang="en-CA" b="1" dirty="0">
                <a:solidFill>
                  <a:schemeClr val="accent1"/>
                </a:solidFill>
                <a:latin typeface="F37 Ginger Pro"/>
                <a:ea typeface="Verdana"/>
                <a:cs typeface="Verdana" panose="020B0604030504040204" pitchFamily="34" charset="0"/>
              </a:rPr>
              <a:t>Indigenous Communities with Interests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Métis Locals Regions 6, 8</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Mohawks of the Bay of Quinte</a:t>
            </a:r>
          </a:p>
        </p:txBody>
      </p:sp>
      <p:sp>
        <p:nvSpPr>
          <p:cNvPr id="4" name="Title 1"/>
          <p:cNvSpPr txBox="1">
            <a:spLocks/>
          </p:cNvSpPr>
          <p:nvPr/>
        </p:nvSpPr>
        <p:spPr>
          <a:xfrm>
            <a:off x="315989" y="399366"/>
            <a:ext cx="10478316" cy="642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a:solidFill>
                  <a:srgbClr val="3184E3"/>
                </a:solidFill>
              </a:rPr>
              <a:t>Indigenous Communities and Organizations</a:t>
            </a:r>
          </a:p>
        </p:txBody>
      </p:sp>
      <p:sp>
        <p:nvSpPr>
          <p:cNvPr id="7" name="Rectangle 6"/>
          <p:cNvSpPr/>
          <p:nvPr/>
        </p:nvSpPr>
        <p:spPr>
          <a:xfrm>
            <a:off x="350544" y="4674369"/>
            <a:ext cx="3037563" cy="990015"/>
          </a:xfrm>
          <a:prstGeom prst="rect">
            <a:avLst/>
          </a:prstGeom>
        </p:spPr>
        <p:txBody>
          <a:bodyPr wrap="square">
            <a:spAutoFit/>
          </a:bodyPr>
          <a:lstStyle/>
          <a:p>
            <a:pPr marL="0" lvl="5" defTabSz="342900">
              <a:spcAft>
                <a:spcPts val="600"/>
              </a:spcAft>
              <a:defRPr/>
            </a:pPr>
            <a:r>
              <a:rPr lang="en-CA" b="1" dirty="0">
                <a:solidFill>
                  <a:schemeClr val="accent1"/>
                </a:solidFill>
                <a:latin typeface="F37 Ginger Pro"/>
                <a:ea typeface="Verdana"/>
                <a:cs typeface="Verdana" panose="020B0604030504040204" pitchFamily="34" charset="0"/>
              </a:rPr>
              <a:t>Indigenous Organizations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Anishinabek Nation</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Métis Nation of Ontario</a:t>
            </a:r>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5998" y="1364952"/>
            <a:ext cx="4061802" cy="2612504"/>
          </a:xfrm>
          <a:prstGeom prst="rect">
            <a:avLst/>
          </a:prstGeom>
        </p:spPr>
      </p:pic>
      <p:pic>
        <p:nvPicPr>
          <p:cNvPr id="6" name="Picture 5">
            <a:extLst>
              <a:ext uri="{FF2B5EF4-FFF2-40B4-BE49-F238E27FC236}">
                <a16:creationId xmlns:a16="http://schemas.microsoft.com/office/drawing/2014/main" id="{9F047718-9529-37DA-B013-168C08ED18A2}"/>
              </a:ext>
            </a:extLst>
          </p:cNvPr>
          <p:cNvPicPr>
            <a:picLocks noChangeAspect="1"/>
          </p:cNvPicPr>
          <p:nvPr/>
        </p:nvPicPr>
        <p:blipFill>
          <a:blip r:embed="rId3"/>
          <a:stretch>
            <a:fillRect/>
          </a:stretch>
        </p:blipFill>
        <p:spPr>
          <a:xfrm>
            <a:off x="5045800" y="2952323"/>
            <a:ext cx="2882435" cy="3768453"/>
          </a:xfrm>
          <a:prstGeom prst="rect">
            <a:avLst/>
          </a:prstGeom>
        </p:spPr>
      </p:pic>
      <p:pic>
        <p:nvPicPr>
          <p:cNvPr id="9" name="Picture 8">
            <a:extLst>
              <a:ext uri="{FF2B5EF4-FFF2-40B4-BE49-F238E27FC236}">
                <a16:creationId xmlns:a16="http://schemas.microsoft.com/office/drawing/2014/main" id="{29CFC2FB-EAC2-866F-2543-89DF4884C0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0148" y="4108271"/>
            <a:ext cx="4093502" cy="2612505"/>
          </a:xfrm>
          <a:prstGeom prst="rect">
            <a:avLst/>
          </a:prstGeom>
        </p:spPr>
      </p:pic>
    </p:spTree>
    <p:extLst>
      <p:ext uri="{BB962C8B-B14F-4D97-AF65-F5344CB8AC3E}">
        <p14:creationId xmlns:p14="http://schemas.microsoft.com/office/powerpoint/2010/main" val="47043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field&#10;&#10;Description automatically generated">
            <a:extLst>
              <a:ext uri="{FF2B5EF4-FFF2-40B4-BE49-F238E27FC236}">
                <a16:creationId xmlns:a16="http://schemas.microsoft.com/office/drawing/2014/main" id="{7A6E2292-74DA-7997-350B-380E6946AB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2450" y="1678948"/>
            <a:ext cx="3291423" cy="4094133"/>
          </a:xfrm>
          <a:prstGeom prst="rect">
            <a:avLst/>
          </a:prstGeom>
        </p:spPr>
      </p:pic>
      <p:sp>
        <p:nvSpPr>
          <p:cNvPr id="2" name="Title 3">
            <a:extLst>
              <a:ext uri="{FF2B5EF4-FFF2-40B4-BE49-F238E27FC236}">
                <a16:creationId xmlns:a16="http://schemas.microsoft.com/office/drawing/2014/main" id="{C1A36162-7EAB-434C-CA2C-244C934438BD}"/>
              </a:ext>
            </a:extLst>
          </p:cNvPr>
          <p:cNvSpPr txBox="1">
            <a:spLocks/>
          </p:cNvSpPr>
          <p:nvPr/>
        </p:nvSpPr>
        <p:spPr>
          <a:xfrm>
            <a:off x="350196" y="242893"/>
            <a:ext cx="11841805" cy="721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dirty="0"/>
              <a:t>Engagement Priorities </a:t>
            </a:r>
          </a:p>
        </p:txBody>
      </p:sp>
      <p:sp>
        <p:nvSpPr>
          <p:cNvPr id="3" name="Title 1">
            <a:extLst>
              <a:ext uri="{FF2B5EF4-FFF2-40B4-BE49-F238E27FC236}">
                <a16:creationId xmlns:a16="http://schemas.microsoft.com/office/drawing/2014/main" id="{D766EDD5-3E85-D24B-F068-956F3AB5F5D0}"/>
              </a:ext>
            </a:extLst>
          </p:cNvPr>
          <p:cNvSpPr txBox="1">
            <a:spLocks/>
          </p:cNvSpPr>
          <p:nvPr/>
        </p:nvSpPr>
        <p:spPr>
          <a:xfrm>
            <a:off x="350197" y="802903"/>
            <a:ext cx="11775128" cy="429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2F84E4"/>
                </a:solidFill>
                <a:latin typeface="F37 Ginger Pro" pitchFamily="2" charset="0"/>
                <a:ea typeface="+mj-ea"/>
                <a:cs typeface="+mj-cs"/>
              </a:defRPr>
            </a:lvl1pPr>
          </a:lstStyle>
          <a:p>
            <a:r>
              <a:rPr lang="en-US" sz="2000" b="1" dirty="0">
                <a:solidFill>
                  <a:schemeClr val="accent1"/>
                </a:solidFill>
                <a:latin typeface="F37 Ginger Pro" panose="020B0604020202020204" charset="0"/>
              </a:rPr>
              <a:t>Environmental Protection, Habitat Restoration &amp; Application of Indigenous Knowledge Systems</a:t>
            </a:r>
          </a:p>
        </p:txBody>
      </p:sp>
      <p:pic>
        <p:nvPicPr>
          <p:cNvPr id="5" name="Picture 4">
            <a:extLst>
              <a:ext uri="{FF2B5EF4-FFF2-40B4-BE49-F238E27FC236}">
                <a16:creationId xmlns:a16="http://schemas.microsoft.com/office/drawing/2014/main" id="{F859FCDB-E4EE-F8A3-6DC3-329682BB0C17}"/>
              </a:ext>
            </a:extLst>
          </p:cNvPr>
          <p:cNvPicPr>
            <a:picLocks noChangeAspect="1"/>
          </p:cNvPicPr>
          <p:nvPr/>
        </p:nvPicPr>
        <p:blipFill>
          <a:blip r:embed="rId3"/>
          <a:stretch>
            <a:fillRect/>
          </a:stretch>
        </p:blipFill>
        <p:spPr>
          <a:xfrm>
            <a:off x="8843073" y="1711320"/>
            <a:ext cx="3049565" cy="4061761"/>
          </a:xfrm>
          <a:prstGeom prst="rect">
            <a:avLst/>
          </a:prstGeom>
        </p:spPr>
      </p:pic>
      <p:sp>
        <p:nvSpPr>
          <p:cNvPr id="6" name="TextBox 5">
            <a:extLst>
              <a:ext uri="{FF2B5EF4-FFF2-40B4-BE49-F238E27FC236}">
                <a16:creationId xmlns:a16="http://schemas.microsoft.com/office/drawing/2014/main" id="{9EC88B78-A295-0BC3-332D-BB0E0D2C1561}"/>
              </a:ext>
            </a:extLst>
          </p:cNvPr>
          <p:cNvSpPr txBox="1"/>
          <p:nvPr/>
        </p:nvSpPr>
        <p:spPr>
          <a:xfrm>
            <a:off x="771728" y="5316813"/>
            <a:ext cx="2976979" cy="276999"/>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Water Works West – Fish Rescue</a:t>
            </a:r>
          </a:p>
        </p:txBody>
      </p:sp>
      <p:grpSp>
        <p:nvGrpSpPr>
          <p:cNvPr id="9" name="Group 8">
            <a:extLst>
              <a:ext uri="{FF2B5EF4-FFF2-40B4-BE49-F238E27FC236}">
                <a16:creationId xmlns:a16="http://schemas.microsoft.com/office/drawing/2014/main" id="{B6CDE53A-3870-5AAA-5596-9FEED38B4588}"/>
              </a:ext>
            </a:extLst>
          </p:cNvPr>
          <p:cNvGrpSpPr/>
          <p:nvPr/>
        </p:nvGrpSpPr>
        <p:grpSpPr>
          <a:xfrm>
            <a:off x="3922098" y="2427533"/>
            <a:ext cx="4719675" cy="3345548"/>
            <a:chOff x="6151502" y="1522136"/>
            <a:chExt cx="2976978" cy="2142684"/>
          </a:xfrm>
        </p:grpSpPr>
        <p:pic>
          <p:nvPicPr>
            <p:cNvPr id="10" name="Picture 9">
              <a:extLst>
                <a:ext uri="{FF2B5EF4-FFF2-40B4-BE49-F238E27FC236}">
                  <a16:creationId xmlns:a16="http://schemas.microsoft.com/office/drawing/2014/main" id="{F7558968-D3CC-3A09-FCED-AB7F93BDAC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1502" y="1522136"/>
              <a:ext cx="2976978" cy="2142684"/>
            </a:xfrm>
            <a:prstGeom prst="rect">
              <a:avLst/>
            </a:prstGeom>
          </p:spPr>
        </p:pic>
        <p:sp>
          <p:nvSpPr>
            <p:cNvPr id="11" name="TextBox 10">
              <a:extLst>
                <a:ext uri="{FF2B5EF4-FFF2-40B4-BE49-F238E27FC236}">
                  <a16:creationId xmlns:a16="http://schemas.microsoft.com/office/drawing/2014/main" id="{728E9248-4754-E553-F1E3-7DA52CE9DA7B}"/>
                </a:ext>
              </a:extLst>
            </p:cNvPr>
            <p:cNvSpPr txBox="1"/>
            <p:nvPr/>
          </p:nvSpPr>
          <p:spPr>
            <a:xfrm>
              <a:off x="6183377" y="3384057"/>
              <a:ext cx="2899555" cy="165949"/>
            </a:xfrm>
            <a:prstGeom prst="rect">
              <a:avLst/>
            </a:prstGeom>
            <a:noFill/>
          </p:spPr>
          <p:txBody>
            <a:bodyPr wrap="square" lIns="91440" tIns="45720" rIns="91440" bIns="45720" rtlCol="0" anchor="t">
              <a:spAutoFit/>
            </a:bodyPr>
            <a:lstStyle/>
            <a:p>
              <a:pPr algn="r"/>
              <a:r>
                <a:rPr lang="en-CA" sz="1200" b="1" i="1" dirty="0">
                  <a:solidFill>
                    <a:prstClr val="white"/>
                  </a:solidFill>
                  <a:effectLst>
                    <a:glow rad="114300">
                      <a:prstClr val="black">
                        <a:alpha val="61000"/>
                      </a:prstClr>
                    </a:glow>
                  </a:effectLst>
                </a:rPr>
                <a:t>Applying Indigenous knowledge systems</a:t>
              </a:r>
            </a:p>
          </p:txBody>
        </p:sp>
      </p:grpSp>
    </p:spTree>
    <p:extLst>
      <p:ext uri="{BB962C8B-B14F-4D97-AF65-F5344CB8AC3E}">
        <p14:creationId xmlns:p14="http://schemas.microsoft.com/office/powerpoint/2010/main" val="152282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1A36162-7EAB-434C-CA2C-244C934438BD}"/>
              </a:ext>
            </a:extLst>
          </p:cNvPr>
          <p:cNvSpPr txBox="1">
            <a:spLocks/>
          </p:cNvSpPr>
          <p:nvPr/>
        </p:nvSpPr>
        <p:spPr>
          <a:xfrm>
            <a:off x="350197" y="375564"/>
            <a:ext cx="11841805" cy="568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dirty="0"/>
              <a:t>Engagement Priorities </a:t>
            </a:r>
          </a:p>
        </p:txBody>
      </p:sp>
      <p:sp>
        <p:nvSpPr>
          <p:cNvPr id="3" name="Title 1">
            <a:extLst>
              <a:ext uri="{FF2B5EF4-FFF2-40B4-BE49-F238E27FC236}">
                <a16:creationId xmlns:a16="http://schemas.microsoft.com/office/drawing/2014/main" id="{D766EDD5-3E85-D24B-F068-956F3AB5F5D0}"/>
              </a:ext>
            </a:extLst>
          </p:cNvPr>
          <p:cNvSpPr txBox="1">
            <a:spLocks/>
          </p:cNvSpPr>
          <p:nvPr/>
        </p:nvSpPr>
        <p:spPr>
          <a:xfrm>
            <a:off x="350197" y="802904"/>
            <a:ext cx="11164192" cy="417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2F84E4"/>
                </a:solidFill>
                <a:latin typeface="F37 Ginger Pro" pitchFamily="2" charset="0"/>
                <a:ea typeface="+mj-ea"/>
                <a:cs typeface="+mj-cs"/>
              </a:defRPr>
            </a:lvl1pPr>
          </a:lstStyle>
          <a:p>
            <a:r>
              <a:rPr lang="en-US" sz="2000" b="1" dirty="0">
                <a:solidFill>
                  <a:schemeClr val="accent1"/>
                </a:solidFill>
                <a:latin typeface="F37 Ginger Pro" panose="020B0604020202020204" charset="0"/>
              </a:rPr>
              <a:t>Indigenous Cultural Resource Preservation &amp; Archaeology</a:t>
            </a:r>
          </a:p>
        </p:txBody>
      </p:sp>
      <p:pic>
        <p:nvPicPr>
          <p:cNvPr id="4" name="Picture 3">
            <a:extLst>
              <a:ext uri="{FF2B5EF4-FFF2-40B4-BE49-F238E27FC236}">
                <a16:creationId xmlns:a16="http://schemas.microsoft.com/office/drawing/2014/main" id="{E89431FB-EDF9-A07B-BBAF-4400E84AFB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0446" y="3429000"/>
            <a:ext cx="3557870" cy="2673952"/>
          </a:xfrm>
          <a:prstGeom prst="rect">
            <a:avLst/>
          </a:prstGeom>
        </p:spPr>
      </p:pic>
      <p:grpSp>
        <p:nvGrpSpPr>
          <p:cNvPr id="11" name="Group 10">
            <a:extLst>
              <a:ext uri="{FF2B5EF4-FFF2-40B4-BE49-F238E27FC236}">
                <a16:creationId xmlns:a16="http://schemas.microsoft.com/office/drawing/2014/main" id="{D72BEE0F-2D9F-1571-87C8-917C68742C9D}"/>
              </a:ext>
            </a:extLst>
          </p:cNvPr>
          <p:cNvGrpSpPr/>
          <p:nvPr/>
        </p:nvGrpSpPr>
        <p:grpSpPr>
          <a:xfrm>
            <a:off x="8349752" y="1141794"/>
            <a:ext cx="3646586" cy="4958265"/>
            <a:chOff x="8445664" y="1368744"/>
            <a:chExt cx="3550673" cy="4734230"/>
          </a:xfrm>
        </p:grpSpPr>
        <p:pic>
          <p:nvPicPr>
            <p:cNvPr id="6" name="Picture 5">
              <a:extLst>
                <a:ext uri="{FF2B5EF4-FFF2-40B4-BE49-F238E27FC236}">
                  <a16:creationId xmlns:a16="http://schemas.microsoft.com/office/drawing/2014/main" id="{D24DE8FA-9429-7823-76A5-BC8EF14209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5664" y="1368744"/>
              <a:ext cx="3550673" cy="4734230"/>
            </a:xfrm>
            <a:prstGeom prst="rect">
              <a:avLst/>
            </a:prstGeom>
          </p:spPr>
        </p:pic>
        <p:sp>
          <p:nvSpPr>
            <p:cNvPr id="7" name="TextBox 6">
              <a:extLst>
                <a:ext uri="{FF2B5EF4-FFF2-40B4-BE49-F238E27FC236}">
                  <a16:creationId xmlns:a16="http://schemas.microsoft.com/office/drawing/2014/main" id="{6847995D-BE6E-2D87-56B0-543DF09A1612}"/>
                </a:ext>
              </a:extLst>
            </p:cNvPr>
            <p:cNvSpPr txBox="1"/>
            <p:nvPr/>
          </p:nvSpPr>
          <p:spPr>
            <a:xfrm>
              <a:off x="9220904" y="5691169"/>
              <a:ext cx="2647454" cy="264483"/>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Archaeology walk down </a:t>
              </a:r>
            </a:p>
          </p:txBody>
        </p:sp>
      </p:grpSp>
      <p:pic>
        <p:nvPicPr>
          <p:cNvPr id="10" name="Picture 9" descr="A person holding a piece of stone&#10;&#10;Description automatically generated">
            <a:extLst>
              <a:ext uri="{FF2B5EF4-FFF2-40B4-BE49-F238E27FC236}">
                <a16:creationId xmlns:a16="http://schemas.microsoft.com/office/drawing/2014/main" id="{5414E9D0-9D11-0265-D2AB-9447445F42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38389" y="1788996"/>
            <a:ext cx="2679927" cy="1831930"/>
          </a:xfrm>
          <a:prstGeom prst="rect">
            <a:avLst/>
          </a:prstGeom>
        </p:spPr>
      </p:pic>
      <p:sp>
        <p:nvSpPr>
          <p:cNvPr id="5" name="TextBox 4">
            <a:extLst>
              <a:ext uri="{FF2B5EF4-FFF2-40B4-BE49-F238E27FC236}">
                <a16:creationId xmlns:a16="http://schemas.microsoft.com/office/drawing/2014/main" id="{1AE0E443-4750-3AF0-C5B1-6B278CBCFE81}"/>
              </a:ext>
            </a:extLst>
          </p:cNvPr>
          <p:cNvSpPr txBox="1"/>
          <p:nvPr/>
        </p:nvSpPr>
        <p:spPr>
          <a:xfrm>
            <a:off x="4896173" y="5689695"/>
            <a:ext cx="3322143" cy="276999"/>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Port Granby Archaeological investigation</a:t>
            </a:r>
          </a:p>
        </p:txBody>
      </p:sp>
      <p:pic>
        <p:nvPicPr>
          <p:cNvPr id="13" name="Picture 12">
            <a:extLst>
              <a:ext uri="{FF2B5EF4-FFF2-40B4-BE49-F238E27FC236}">
                <a16:creationId xmlns:a16="http://schemas.microsoft.com/office/drawing/2014/main" id="{2664CDDD-6BCF-A5EB-30C9-CC60C0B18CCF}"/>
              </a:ext>
            </a:extLst>
          </p:cNvPr>
          <p:cNvPicPr>
            <a:picLocks noChangeAspect="1"/>
          </p:cNvPicPr>
          <p:nvPr/>
        </p:nvPicPr>
        <p:blipFill>
          <a:blip r:embed="rId5"/>
          <a:stretch>
            <a:fillRect/>
          </a:stretch>
        </p:blipFill>
        <p:spPr>
          <a:xfrm>
            <a:off x="703389" y="1335187"/>
            <a:ext cx="3646586" cy="4764872"/>
          </a:xfrm>
          <a:prstGeom prst="rect">
            <a:avLst/>
          </a:prstGeom>
        </p:spPr>
      </p:pic>
    </p:spTree>
    <p:extLst>
      <p:ext uri="{BB962C8B-B14F-4D97-AF65-F5344CB8AC3E}">
        <p14:creationId xmlns:p14="http://schemas.microsoft.com/office/powerpoint/2010/main" val="169790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1A36162-7EAB-434C-CA2C-244C934438BD}"/>
              </a:ext>
            </a:extLst>
          </p:cNvPr>
          <p:cNvSpPr txBox="1">
            <a:spLocks/>
          </p:cNvSpPr>
          <p:nvPr/>
        </p:nvSpPr>
        <p:spPr>
          <a:xfrm>
            <a:off x="350195" y="271397"/>
            <a:ext cx="11841805" cy="721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dirty="0"/>
              <a:t>Engagement Priorities </a:t>
            </a:r>
          </a:p>
        </p:txBody>
      </p:sp>
      <p:sp>
        <p:nvSpPr>
          <p:cNvPr id="3" name="Title 1">
            <a:extLst>
              <a:ext uri="{FF2B5EF4-FFF2-40B4-BE49-F238E27FC236}">
                <a16:creationId xmlns:a16="http://schemas.microsoft.com/office/drawing/2014/main" id="{D766EDD5-3E85-D24B-F068-956F3AB5F5D0}"/>
              </a:ext>
            </a:extLst>
          </p:cNvPr>
          <p:cNvSpPr txBox="1">
            <a:spLocks/>
          </p:cNvSpPr>
          <p:nvPr/>
        </p:nvSpPr>
        <p:spPr>
          <a:xfrm>
            <a:off x="350196" y="802903"/>
            <a:ext cx="11841803" cy="4162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2F84E4"/>
                </a:solidFill>
                <a:latin typeface="F37 Ginger Pro" pitchFamily="2" charset="0"/>
                <a:ea typeface="+mj-ea"/>
                <a:cs typeface="+mj-cs"/>
              </a:defRPr>
            </a:lvl1pPr>
          </a:lstStyle>
          <a:p>
            <a:r>
              <a:rPr lang="en-US" sz="2000" b="1" dirty="0">
                <a:solidFill>
                  <a:schemeClr val="accent1"/>
                </a:solidFill>
                <a:latin typeface="F37 Ginger Pro" panose="020B0604020202020204" charset="0"/>
              </a:rPr>
              <a:t>Economic/Business Opportunity, Employment, Skills Development &amp; Community Capacity Building</a:t>
            </a:r>
          </a:p>
        </p:txBody>
      </p:sp>
      <p:pic>
        <p:nvPicPr>
          <p:cNvPr id="5" name="Picture 4" descr="A group of people standing in front of a bridge&#10;&#10;Description automatically generated">
            <a:extLst>
              <a:ext uri="{FF2B5EF4-FFF2-40B4-BE49-F238E27FC236}">
                <a16:creationId xmlns:a16="http://schemas.microsoft.com/office/drawing/2014/main" id="{489BCACB-B53C-B816-5D92-6D32541991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5468" y="1314449"/>
            <a:ext cx="4251385" cy="2749931"/>
          </a:xfrm>
          <a:prstGeom prst="rect">
            <a:avLst/>
          </a:prstGeom>
        </p:spPr>
      </p:pic>
      <p:pic>
        <p:nvPicPr>
          <p:cNvPr id="8" name="Picture 7">
            <a:extLst>
              <a:ext uri="{FF2B5EF4-FFF2-40B4-BE49-F238E27FC236}">
                <a16:creationId xmlns:a16="http://schemas.microsoft.com/office/drawing/2014/main" id="{735B626E-0804-C3C9-6891-299BAB4CC5A5}"/>
              </a:ext>
            </a:extLst>
          </p:cNvPr>
          <p:cNvPicPr>
            <a:picLocks noChangeAspect="1"/>
          </p:cNvPicPr>
          <p:nvPr/>
        </p:nvPicPr>
        <p:blipFill rotWithShape="1">
          <a:blip r:embed="rId4"/>
          <a:srcRect l="2648" t="3305" r="5396" b="6845"/>
          <a:stretch/>
        </p:blipFill>
        <p:spPr>
          <a:xfrm>
            <a:off x="8109284" y="3589061"/>
            <a:ext cx="3465095" cy="2466036"/>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E5ED1E6-7C6C-BAE6-9FFA-EE99447DD7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8534" y="1905417"/>
            <a:ext cx="5750031" cy="3357967"/>
          </a:xfrm>
          <a:prstGeom prst="rect">
            <a:avLst/>
          </a:prstGeom>
        </p:spPr>
      </p:pic>
    </p:spTree>
    <p:extLst>
      <p:ext uri="{BB962C8B-B14F-4D97-AF65-F5344CB8AC3E}">
        <p14:creationId xmlns:p14="http://schemas.microsoft.com/office/powerpoint/2010/main" val="369492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3710" y="356540"/>
            <a:ext cx="11858290" cy="642938"/>
          </a:xfrm>
        </p:spPr>
        <p:txBody>
          <a:bodyPr/>
          <a:lstStyle/>
          <a:p>
            <a:r>
              <a:rPr lang="en-CA" sz="3100" dirty="0">
                <a:solidFill>
                  <a:srgbClr val="3184E3"/>
                </a:solidFill>
                <a:latin typeface="F37 Ginger Pro"/>
              </a:rPr>
              <a:t>Ongoing Relationship Building</a:t>
            </a:r>
          </a:p>
        </p:txBody>
      </p:sp>
      <p:sp>
        <p:nvSpPr>
          <p:cNvPr id="3" name="Rectangle 2"/>
          <p:cNvSpPr/>
          <p:nvPr/>
        </p:nvSpPr>
        <p:spPr>
          <a:xfrm>
            <a:off x="1677486" y="6963427"/>
            <a:ext cx="4886775" cy="1913344"/>
          </a:xfrm>
          <a:prstGeom prst="rect">
            <a:avLst/>
          </a:prstGeom>
        </p:spPr>
        <p:txBody>
          <a:bodyPr wrap="square">
            <a:spAutoFit/>
          </a:bodyPr>
          <a:lstStyle/>
          <a:p>
            <a:pPr marL="0" lvl="5" defTabSz="342900">
              <a:spcAft>
                <a:spcPts val="600"/>
              </a:spcAft>
              <a:defRPr/>
            </a:pPr>
            <a:r>
              <a:rPr lang="en-CA" sz="2000" b="1" dirty="0">
                <a:solidFill>
                  <a:schemeClr val="accent1"/>
                </a:solidFill>
                <a:latin typeface="F37 Ginger Pro"/>
                <a:ea typeface="Verdana"/>
                <a:cs typeface="Verdana" panose="020B0604030504040204" pitchFamily="34" charset="0"/>
              </a:rPr>
              <a:t>Engagement</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Engagement meetings, site tours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Information sharing/updates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Newsletters, event invitations, disclosures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Observation/demonstrations</a:t>
            </a:r>
          </a:p>
          <a:p>
            <a:pPr marL="174625" lvl="5" indent="-174625">
              <a:spcAft>
                <a:spcPts val="400"/>
              </a:spcAft>
              <a:buFont typeface="Arial" panose="020B0604020202020204" pitchFamily="34" charset="0"/>
              <a:buChar char="•"/>
              <a:defRPr/>
            </a:pPr>
            <a:r>
              <a:rPr lang="en-CA" sz="1600" dirty="0">
                <a:cs typeface="Calibri" panose="020F0502020204030204" pitchFamily="34" charset="0"/>
              </a:rPr>
              <a:t>Archaeological protocol</a:t>
            </a:r>
          </a:p>
        </p:txBody>
      </p:sp>
      <p:sp>
        <p:nvSpPr>
          <p:cNvPr id="8" name="Rectangle 7"/>
          <p:cNvSpPr/>
          <p:nvPr/>
        </p:nvSpPr>
        <p:spPr>
          <a:xfrm>
            <a:off x="333711" y="1088900"/>
            <a:ext cx="6037024" cy="4493538"/>
          </a:xfrm>
          <a:prstGeom prst="rect">
            <a:avLst/>
          </a:prstGeom>
        </p:spPr>
        <p:txBody>
          <a:bodyPr wrap="square" lIns="91440" tIns="45720" rIns="91440" bIns="45720" anchor="t">
            <a:spAutoFit/>
          </a:bodyPr>
          <a:lstStyle/>
          <a:p>
            <a:pPr marL="0" lvl="5" defTabSz="342900">
              <a:spcAft>
                <a:spcPts val="600"/>
              </a:spcAft>
              <a:defRPr/>
            </a:pPr>
            <a:r>
              <a:rPr lang="en-CA" sz="2000" b="1" dirty="0">
                <a:solidFill>
                  <a:schemeClr val="accent1"/>
                </a:solidFill>
                <a:latin typeface="F37 Ginger Pro"/>
                <a:ea typeface="Verdana"/>
                <a:cs typeface="Verdana" panose="020B0604030504040204" pitchFamily="34" charset="0"/>
              </a:rPr>
              <a:t>Continued Growth and Project Integration</a:t>
            </a:r>
            <a:br>
              <a:rPr lang="en-CA" sz="2000" b="1" dirty="0">
                <a:solidFill>
                  <a:schemeClr val="accent1"/>
                </a:solidFill>
                <a:latin typeface="F37 Ginger Pro"/>
                <a:ea typeface="Verdana"/>
                <a:cs typeface="Verdana" panose="020B0604030504040204" pitchFamily="34" charset="0"/>
              </a:rPr>
            </a:br>
            <a:endParaRPr lang="en-CA" sz="1000" b="1" dirty="0">
              <a:solidFill>
                <a:schemeClr val="accent1"/>
              </a:solidFill>
              <a:latin typeface="F37 Ginger Pro"/>
              <a:ea typeface="Verdana"/>
              <a:cs typeface="Verdana" panose="020B0604030504040204" pitchFamily="34" charset="0"/>
            </a:endParaRPr>
          </a:p>
          <a:p>
            <a:pPr marL="174625" indent="-174625">
              <a:spcAft>
                <a:spcPts val="600"/>
              </a:spcAft>
              <a:buFont typeface="Arial" panose="020B0604020202020204" pitchFamily="34" charset="0"/>
              <a:buChar char="•"/>
            </a:pPr>
            <a:r>
              <a:rPr lang="en-CA" b="1" dirty="0">
                <a:cs typeface="Calibri"/>
              </a:rPr>
              <a:t>Respect</a:t>
            </a:r>
            <a:r>
              <a:rPr lang="en-CA" dirty="0">
                <a:cs typeface="Calibri"/>
              </a:rPr>
              <a:t> Constitutional and treaty rights, Indigenous worldviews, interests into project planning </a:t>
            </a:r>
          </a:p>
          <a:p>
            <a:pPr marL="174625" indent="-174625">
              <a:spcAft>
                <a:spcPts val="600"/>
              </a:spcAft>
              <a:buFont typeface="Arial" panose="020B0604020202020204" pitchFamily="34" charset="0"/>
              <a:buChar char="•"/>
            </a:pPr>
            <a:r>
              <a:rPr lang="en-CA" b="1" dirty="0">
                <a:cs typeface="Calibri"/>
              </a:rPr>
              <a:t>Advance</a:t>
            </a:r>
            <a:r>
              <a:rPr lang="en-CA" dirty="0">
                <a:cs typeface="Calibri"/>
              </a:rPr>
              <a:t> reconciliation through meaningful actions and engagement</a:t>
            </a:r>
          </a:p>
          <a:p>
            <a:pPr marL="174625" indent="-174625">
              <a:spcAft>
                <a:spcPts val="600"/>
              </a:spcAft>
              <a:buFont typeface="Arial" panose="020B0604020202020204" pitchFamily="34" charset="0"/>
              <a:buChar char="•"/>
            </a:pPr>
            <a:r>
              <a:rPr lang="en-US" b="1" dirty="0">
                <a:cs typeface="Calibri"/>
              </a:rPr>
              <a:t>Continue</a:t>
            </a:r>
            <a:r>
              <a:rPr lang="en-US" dirty="0">
                <a:cs typeface="Calibri"/>
              </a:rPr>
              <a:t> to build relationships with Indigenous communities </a:t>
            </a:r>
            <a:br>
              <a:rPr lang="en-US" dirty="0">
                <a:cs typeface="Calibri"/>
              </a:rPr>
            </a:br>
            <a:r>
              <a:rPr lang="en-US" dirty="0">
                <a:cs typeface="Calibri"/>
              </a:rPr>
              <a:t>with ongoing learning about values/interests </a:t>
            </a:r>
          </a:p>
          <a:p>
            <a:pPr marL="174625" indent="-174625">
              <a:spcAft>
                <a:spcPts val="600"/>
              </a:spcAft>
              <a:buFont typeface="Arial" panose="020B0604020202020204" pitchFamily="34" charset="0"/>
              <a:buChar char="•"/>
            </a:pPr>
            <a:r>
              <a:rPr lang="en-CA" b="1" dirty="0">
                <a:cs typeface="Calibri"/>
              </a:rPr>
              <a:t>Evolve</a:t>
            </a:r>
            <a:r>
              <a:rPr lang="en-CA" dirty="0">
                <a:cs typeface="Calibri"/>
              </a:rPr>
              <a:t> inclusion and participation in project activities </a:t>
            </a:r>
            <a:endParaRPr lang="en-CA" dirty="0">
              <a:cs typeface="Calibri" panose="020F0502020204030204" pitchFamily="34" charset="0"/>
            </a:endParaRPr>
          </a:p>
          <a:p>
            <a:pPr marL="174625" indent="-174625">
              <a:spcAft>
                <a:spcPts val="600"/>
              </a:spcAft>
              <a:buFont typeface="Arial" panose="020B0604020202020204" pitchFamily="34" charset="0"/>
              <a:buChar char="•"/>
            </a:pPr>
            <a:r>
              <a:rPr lang="en-CA" b="1" dirty="0">
                <a:cs typeface="Calibri"/>
              </a:rPr>
              <a:t>Focus </a:t>
            </a:r>
            <a:r>
              <a:rPr lang="en-CA" dirty="0">
                <a:cs typeface="Calibri"/>
              </a:rPr>
              <a:t>project planning on environmental protection, </a:t>
            </a:r>
            <a:br>
              <a:rPr lang="en-CA" dirty="0">
                <a:cs typeface="Calibri"/>
              </a:rPr>
            </a:br>
            <a:r>
              <a:rPr lang="en-CA" dirty="0">
                <a:cs typeface="Calibri"/>
              </a:rPr>
              <a:t>sustainability, in consideration of Indigenous knowledge systems</a:t>
            </a:r>
          </a:p>
          <a:p>
            <a:pPr marL="174625" indent="-174625">
              <a:spcAft>
                <a:spcPts val="600"/>
              </a:spcAft>
              <a:buFont typeface="Arial" panose="020B0604020202020204" pitchFamily="34" charset="0"/>
              <a:buChar char="•"/>
            </a:pPr>
            <a:r>
              <a:rPr lang="en-CA" b="1" dirty="0">
                <a:cs typeface="Calibri"/>
              </a:rPr>
              <a:t>Enhance</a:t>
            </a:r>
            <a:r>
              <a:rPr lang="en-CA" dirty="0">
                <a:cs typeface="Calibri"/>
              </a:rPr>
              <a:t> communications, plans, reporting with balanced </a:t>
            </a:r>
            <a:br>
              <a:rPr lang="en-CA" dirty="0">
                <a:cs typeface="Calibri"/>
              </a:rPr>
            </a:br>
            <a:r>
              <a:rPr lang="en-CA" dirty="0">
                <a:cs typeface="Calibri"/>
              </a:rPr>
              <a:t>language, acknowledging Indigenous rights/perspectives</a:t>
            </a:r>
          </a:p>
        </p:txBody>
      </p:sp>
      <p:pic>
        <p:nvPicPr>
          <p:cNvPr id="7" name="Picture 6" descr="A group of people standing in a field&#10;&#10;Description automatically generated">
            <a:extLst>
              <a:ext uri="{FF2B5EF4-FFF2-40B4-BE49-F238E27FC236}">
                <a16:creationId xmlns:a16="http://schemas.microsoft.com/office/drawing/2014/main" id="{99D6EC94-863B-2D85-9227-24E1BB5B6E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0735" y="3114779"/>
            <a:ext cx="5605833" cy="3210805"/>
          </a:xfrm>
          <a:prstGeom prst="rect">
            <a:avLst/>
          </a:prstGeom>
        </p:spPr>
      </p:pic>
      <p:sp>
        <p:nvSpPr>
          <p:cNvPr id="9" name="TextBox 8">
            <a:extLst>
              <a:ext uri="{FF2B5EF4-FFF2-40B4-BE49-F238E27FC236}">
                <a16:creationId xmlns:a16="http://schemas.microsoft.com/office/drawing/2014/main" id="{9A0A93CE-9900-8714-A870-7D5AC57991CD}"/>
              </a:ext>
            </a:extLst>
          </p:cNvPr>
          <p:cNvSpPr txBox="1"/>
          <p:nvPr/>
        </p:nvSpPr>
        <p:spPr>
          <a:xfrm>
            <a:off x="6933924" y="5905818"/>
            <a:ext cx="4936766" cy="276999"/>
          </a:xfrm>
          <a:prstGeom prst="rect">
            <a:avLst/>
          </a:prstGeom>
          <a:noFill/>
        </p:spPr>
        <p:txBody>
          <a:bodyPr wrap="square" rtlCol="0">
            <a:spAutoFit/>
          </a:bodyPr>
          <a:lstStyle/>
          <a:p>
            <a:pPr algn="r"/>
            <a:r>
              <a:rPr lang="en-CA" sz="1200" b="1" i="1" dirty="0">
                <a:solidFill>
                  <a:prstClr val="white"/>
                </a:solidFill>
                <a:effectLst>
                  <a:glow rad="114300">
                    <a:prstClr val="black">
                      <a:alpha val="61000"/>
                    </a:prstClr>
                  </a:glow>
                </a:effectLst>
              </a:rPr>
              <a:t>Curve Lake First Nation Cultural Sharing Day</a:t>
            </a:r>
          </a:p>
        </p:txBody>
      </p:sp>
      <p:pic>
        <p:nvPicPr>
          <p:cNvPr id="5" name="Picture 4">
            <a:extLst>
              <a:ext uri="{FF2B5EF4-FFF2-40B4-BE49-F238E27FC236}">
                <a16:creationId xmlns:a16="http://schemas.microsoft.com/office/drawing/2014/main" id="{60F46E0B-ED09-493D-8C60-AFD017DBBC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9768" y="424338"/>
            <a:ext cx="4876800" cy="2589844"/>
          </a:xfrm>
          <a:prstGeom prst="rect">
            <a:avLst/>
          </a:prstGeom>
        </p:spPr>
      </p:pic>
      <p:sp>
        <p:nvSpPr>
          <p:cNvPr id="6" name="TextBox 5">
            <a:extLst>
              <a:ext uri="{FF2B5EF4-FFF2-40B4-BE49-F238E27FC236}">
                <a16:creationId xmlns:a16="http://schemas.microsoft.com/office/drawing/2014/main" id="{8D9945CD-BA5F-1D27-0414-47B5CDA95926}"/>
              </a:ext>
            </a:extLst>
          </p:cNvPr>
          <p:cNvSpPr txBox="1"/>
          <p:nvPr/>
        </p:nvSpPr>
        <p:spPr>
          <a:xfrm>
            <a:off x="8096886" y="2624637"/>
            <a:ext cx="3515165" cy="276999"/>
          </a:xfrm>
          <a:prstGeom prst="rect">
            <a:avLst/>
          </a:prstGeom>
        </p:spPr>
        <p:txBody>
          <a:bodyPr wrap="square" rtlCol="0">
            <a:spAutoFit/>
          </a:bodyPr>
          <a:lstStyle/>
          <a:p>
            <a:pPr marL="0" indent="0" algn="r">
              <a:lnSpc>
                <a:spcPct val="100000"/>
              </a:lnSpc>
              <a:buNone/>
            </a:pPr>
            <a:r>
              <a:rPr lang="en-CA" sz="1200" b="1" i="1" dirty="0">
                <a:solidFill>
                  <a:prstClr val="white"/>
                </a:solidFill>
                <a:effectLst>
                  <a:glow rad="114300">
                    <a:prstClr val="black">
                      <a:alpha val="61000"/>
                    </a:prstClr>
                  </a:glow>
                </a:effectLst>
              </a:rPr>
              <a:t>Tour of Port Granby lands</a:t>
            </a:r>
          </a:p>
        </p:txBody>
      </p:sp>
    </p:spTree>
    <p:extLst>
      <p:ext uri="{BB962C8B-B14F-4D97-AF65-F5344CB8AC3E}">
        <p14:creationId xmlns:p14="http://schemas.microsoft.com/office/powerpoint/2010/main" val="483703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6145" y="146551"/>
            <a:ext cx="11858290" cy="642938"/>
          </a:xfrm>
        </p:spPr>
        <p:txBody>
          <a:bodyPr/>
          <a:lstStyle/>
          <a:p>
            <a:r>
              <a:rPr lang="en-CA" sz="3100" dirty="0">
                <a:solidFill>
                  <a:srgbClr val="3184E3"/>
                </a:solidFill>
                <a:latin typeface="F37 Ginger Pro"/>
              </a:rPr>
              <a:t>Corporate Commitment</a:t>
            </a:r>
          </a:p>
        </p:txBody>
      </p:sp>
      <p:sp>
        <p:nvSpPr>
          <p:cNvPr id="8" name="Rectangle 7"/>
          <p:cNvSpPr/>
          <p:nvPr/>
        </p:nvSpPr>
        <p:spPr>
          <a:xfrm>
            <a:off x="187565" y="661256"/>
            <a:ext cx="6148507" cy="1615827"/>
          </a:xfrm>
          <a:prstGeom prst="rect">
            <a:avLst/>
          </a:prstGeom>
        </p:spPr>
        <p:txBody>
          <a:bodyPr wrap="square" lIns="91440" tIns="45720" rIns="91440" bIns="45720" anchor="t">
            <a:spAutoFit/>
          </a:bodyPr>
          <a:lstStyle/>
          <a:p>
            <a:pPr marL="0" lvl="5" defTabSz="342900">
              <a:spcAft>
                <a:spcPts val="600"/>
              </a:spcAft>
              <a:defRPr/>
            </a:pPr>
            <a:r>
              <a:rPr lang="en-CA" sz="2000" b="1" dirty="0">
                <a:solidFill>
                  <a:schemeClr val="accent1"/>
                </a:solidFill>
                <a:latin typeface="F37 Ginger Pro"/>
                <a:ea typeface="Verdana"/>
                <a:cs typeface="Verdana" panose="020B0604030504040204" pitchFamily="34" charset="0"/>
              </a:rPr>
              <a:t>Evolving Journey toward Reconciliation </a:t>
            </a:r>
          </a:p>
          <a:p>
            <a:pPr marL="292100" indent="-174625">
              <a:spcAft>
                <a:spcPts val="600"/>
              </a:spcAft>
              <a:buFont typeface="Arial" panose="020B0604020202020204" pitchFamily="34" charset="0"/>
              <a:buChar char="•"/>
            </a:pPr>
            <a:r>
              <a:rPr lang="en-CA" sz="1600" dirty="0">
                <a:cs typeface="Calibri"/>
              </a:rPr>
              <a:t>United Nations Declaration on the Rights of Indigenous Peoples (UNDRIP) – harmonizing with Canadian law</a:t>
            </a:r>
          </a:p>
          <a:p>
            <a:pPr marL="749300" lvl="1" indent="-174625">
              <a:spcAft>
                <a:spcPts val="600"/>
              </a:spcAft>
              <a:buFont typeface="Arial" panose="020B0604020202020204" pitchFamily="34" charset="0"/>
              <a:buChar char="•"/>
            </a:pPr>
            <a:r>
              <a:rPr lang="en-CA" sz="1600" dirty="0">
                <a:cs typeface="Calibri"/>
              </a:rPr>
              <a:t>Free, prior and informed consent (FPIC)</a:t>
            </a:r>
          </a:p>
          <a:p>
            <a:pPr lvl="1"/>
            <a:endParaRPr lang="en-CA" sz="1600" dirty="0">
              <a:cs typeface="Calibri"/>
            </a:endParaRPr>
          </a:p>
        </p:txBody>
      </p:sp>
      <p:pic>
        <p:nvPicPr>
          <p:cNvPr id="6" name="Picture 5">
            <a:extLst>
              <a:ext uri="{FF2B5EF4-FFF2-40B4-BE49-F238E27FC236}">
                <a16:creationId xmlns:a16="http://schemas.microsoft.com/office/drawing/2014/main" id="{D1ABDFB5-3D76-EF83-EF33-8340908CBF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0846" y="2686588"/>
            <a:ext cx="2861154" cy="3814872"/>
          </a:xfrm>
          <a:prstGeom prst="rect">
            <a:avLst/>
          </a:prstGeom>
        </p:spPr>
      </p:pic>
      <p:sp>
        <p:nvSpPr>
          <p:cNvPr id="4" name="TextBox 3">
            <a:extLst>
              <a:ext uri="{FF2B5EF4-FFF2-40B4-BE49-F238E27FC236}">
                <a16:creationId xmlns:a16="http://schemas.microsoft.com/office/drawing/2014/main" id="{BA82A177-1F2F-D9F3-D930-8B9B637565F9}"/>
              </a:ext>
            </a:extLst>
          </p:cNvPr>
          <p:cNvSpPr txBox="1"/>
          <p:nvPr/>
        </p:nvSpPr>
        <p:spPr>
          <a:xfrm>
            <a:off x="-292835" y="3320109"/>
            <a:ext cx="8293835" cy="3524042"/>
          </a:xfrm>
          <a:prstGeom prst="rect">
            <a:avLst/>
          </a:prstGeom>
          <a:noFill/>
        </p:spPr>
        <p:txBody>
          <a:bodyPr wrap="square">
            <a:spAutoFit/>
          </a:bodyPr>
          <a:lstStyle/>
          <a:p>
            <a:pPr marL="742950" lvl="1" indent="-285750">
              <a:spcAft>
                <a:spcPts val="600"/>
              </a:spcAft>
              <a:buFont typeface="Arial" panose="020B0604020202020204" pitchFamily="34" charset="0"/>
              <a:buChar char="•"/>
            </a:pPr>
            <a:r>
              <a:rPr lang="en-CA" sz="1800" dirty="0">
                <a:cs typeface="Calibri"/>
              </a:rPr>
              <a:t>CNL Indigenous Relations Program</a:t>
            </a:r>
          </a:p>
          <a:p>
            <a:pPr marL="1206500" lvl="2" indent="-174625">
              <a:spcAft>
                <a:spcPts val="600"/>
              </a:spcAft>
              <a:buFont typeface="Arial" panose="020B0604020202020204" pitchFamily="34" charset="0"/>
              <a:buChar char="•"/>
            </a:pPr>
            <a:r>
              <a:rPr lang="en-CA" sz="1800" dirty="0">
                <a:cs typeface="Calibri"/>
              </a:rPr>
              <a:t>Policy </a:t>
            </a:r>
            <a:r>
              <a:rPr lang="en-CA" dirty="0">
                <a:cs typeface="Calibri"/>
              </a:rPr>
              <a:t>creation: </a:t>
            </a:r>
            <a:r>
              <a:rPr lang="en-CA" sz="1800" dirty="0">
                <a:cs typeface="Calibri"/>
              </a:rPr>
              <a:t>Reconciliation Action Plan; </a:t>
            </a:r>
            <a:br>
              <a:rPr lang="en-CA" sz="1800" dirty="0">
                <a:cs typeface="Calibri"/>
              </a:rPr>
            </a:br>
            <a:r>
              <a:rPr lang="en-CA" sz="1800" dirty="0">
                <a:cs typeface="Calibri"/>
              </a:rPr>
              <a:t>Indigenous Relations Procurement Strategy; Engagement Plans</a:t>
            </a:r>
          </a:p>
          <a:p>
            <a:pPr marL="1206500" lvl="2" indent="-174625">
              <a:spcAft>
                <a:spcPts val="600"/>
              </a:spcAft>
              <a:buFont typeface="Arial" panose="020B0604020202020204" pitchFamily="34" charset="0"/>
              <a:buChar char="•"/>
            </a:pPr>
            <a:r>
              <a:rPr lang="en-CA" dirty="0">
                <a:cs typeface="Calibri"/>
              </a:rPr>
              <a:t>M</a:t>
            </a:r>
            <a:r>
              <a:rPr lang="en-CA" sz="1800" dirty="0">
                <a:cs typeface="Calibri"/>
              </a:rPr>
              <a:t>eaningful actions/consultation in all mission activities and departments</a:t>
            </a:r>
          </a:p>
          <a:p>
            <a:pPr marL="1206500" lvl="2" indent="-174625">
              <a:spcAft>
                <a:spcPts val="600"/>
              </a:spcAft>
              <a:buFont typeface="Arial" panose="020B0604020202020204" pitchFamily="34" charset="0"/>
              <a:buChar char="•"/>
            </a:pPr>
            <a:r>
              <a:rPr lang="en-CA" sz="1800" dirty="0">
                <a:cs typeface="Calibri"/>
              </a:rPr>
              <a:t>Indigenous Relations leadership, team, and integration through Diversity, Equity &amp; Inclusion objectives, staff education and awareness</a:t>
            </a:r>
          </a:p>
          <a:p>
            <a:pPr marL="1206500" lvl="2" indent="-174625">
              <a:spcAft>
                <a:spcPts val="600"/>
              </a:spcAft>
              <a:buFont typeface="Arial" panose="020B0604020202020204" pitchFamily="34" charset="0"/>
              <a:buChar char="•"/>
            </a:pPr>
            <a:r>
              <a:rPr lang="en-CA" dirty="0">
                <a:cs typeface="Calibri"/>
              </a:rPr>
              <a:t>Establishing long-term relationship agreements with Indigenous communities and organizations, support sustainable capacity building, skills training and economic development opportunities</a:t>
            </a:r>
          </a:p>
          <a:p>
            <a:pPr lvl="1"/>
            <a:br>
              <a:rPr lang="en-CA" sz="1800" dirty="0">
                <a:cs typeface="Calibri"/>
              </a:rPr>
            </a:br>
            <a:endParaRPr lang="en-CA" sz="1800" dirty="0">
              <a:cs typeface="Calibri"/>
            </a:endParaRPr>
          </a:p>
        </p:txBody>
      </p:sp>
      <p:sp>
        <p:nvSpPr>
          <p:cNvPr id="7" name="TextBox 6">
            <a:extLst>
              <a:ext uri="{FF2B5EF4-FFF2-40B4-BE49-F238E27FC236}">
                <a16:creationId xmlns:a16="http://schemas.microsoft.com/office/drawing/2014/main" id="{7CCF4685-A348-18DA-4309-6F7140B8D74E}"/>
              </a:ext>
            </a:extLst>
          </p:cNvPr>
          <p:cNvSpPr txBox="1"/>
          <p:nvPr/>
        </p:nvSpPr>
        <p:spPr>
          <a:xfrm>
            <a:off x="223064" y="2019670"/>
            <a:ext cx="7182852" cy="1308050"/>
          </a:xfrm>
          <a:prstGeom prst="rect">
            <a:avLst/>
          </a:prstGeom>
          <a:noFill/>
        </p:spPr>
        <p:txBody>
          <a:bodyPr wrap="square">
            <a:spAutoFit/>
          </a:bodyPr>
          <a:lstStyle/>
          <a:p>
            <a:pPr marL="174625" indent="-174625">
              <a:spcAft>
                <a:spcPts val="600"/>
              </a:spcAft>
              <a:buFont typeface="Arial" panose="020B0604020202020204" pitchFamily="34" charset="0"/>
              <a:buChar char="•"/>
            </a:pPr>
            <a:r>
              <a:rPr lang="en-CA" sz="1600" dirty="0">
                <a:cs typeface="Calibri"/>
              </a:rPr>
              <a:t>Canadian Federal Constitution – Section 35 Rights of Aboriginal Peoples</a:t>
            </a:r>
          </a:p>
          <a:p>
            <a:pPr marL="631825" lvl="1" indent="-174625">
              <a:spcAft>
                <a:spcPts val="600"/>
              </a:spcAft>
              <a:buFont typeface="Arial" panose="020B0604020202020204" pitchFamily="34" charset="0"/>
              <a:buChar char="•"/>
            </a:pPr>
            <a:r>
              <a:rPr lang="en-CA" sz="1600" dirty="0">
                <a:cs typeface="Calibri"/>
              </a:rPr>
              <a:t>Crown Duty to Consult (AECL &amp; CNSC)</a:t>
            </a:r>
          </a:p>
          <a:p>
            <a:pPr marL="631825" lvl="1" indent="-174625">
              <a:spcAft>
                <a:spcPts val="600"/>
              </a:spcAft>
              <a:buFont typeface="Arial" panose="020B0604020202020204" pitchFamily="34" charset="0"/>
              <a:buChar char="•"/>
            </a:pPr>
            <a:r>
              <a:rPr lang="en-CA" sz="1600" dirty="0">
                <a:cs typeface="Calibri"/>
              </a:rPr>
              <a:t>Truth &amp; Reconciliation Calls to Action (#92)</a:t>
            </a:r>
          </a:p>
          <a:p>
            <a:pPr marL="631825" lvl="1" indent="-174625">
              <a:spcAft>
                <a:spcPts val="600"/>
              </a:spcAft>
              <a:buFont typeface="Arial" panose="020B0604020202020204" pitchFamily="34" charset="0"/>
              <a:buChar char="•"/>
            </a:pPr>
            <a:r>
              <a:rPr lang="en-CA" sz="1600" dirty="0">
                <a:cs typeface="Calibri"/>
              </a:rPr>
              <a:t>Treaty Rights</a:t>
            </a:r>
          </a:p>
        </p:txBody>
      </p:sp>
      <p:pic>
        <p:nvPicPr>
          <p:cNvPr id="9" name="Picture 8">
            <a:extLst>
              <a:ext uri="{FF2B5EF4-FFF2-40B4-BE49-F238E27FC236}">
                <a16:creationId xmlns:a16="http://schemas.microsoft.com/office/drawing/2014/main" id="{E5A0548F-BE49-AD07-C046-42A966CAB4BC}"/>
              </a:ext>
            </a:extLst>
          </p:cNvPr>
          <p:cNvPicPr>
            <a:picLocks noChangeAspect="1"/>
          </p:cNvPicPr>
          <p:nvPr/>
        </p:nvPicPr>
        <p:blipFill>
          <a:blip r:embed="rId4"/>
          <a:stretch>
            <a:fillRect/>
          </a:stretch>
        </p:blipFill>
        <p:spPr>
          <a:xfrm>
            <a:off x="6685323" y="220494"/>
            <a:ext cx="2813965" cy="3668610"/>
          </a:xfrm>
          <a:prstGeom prst="rect">
            <a:avLst/>
          </a:prstGeom>
        </p:spPr>
      </p:pic>
      <p:pic>
        <p:nvPicPr>
          <p:cNvPr id="11" name="Picture 10">
            <a:extLst>
              <a:ext uri="{FF2B5EF4-FFF2-40B4-BE49-F238E27FC236}">
                <a16:creationId xmlns:a16="http://schemas.microsoft.com/office/drawing/2014/main" id="{DD9E7647-4EBE-987B-0397-3C3906F670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9959" y="3562180"/>
            <a:ext cx="1266262" cy="1633102"/>
          </a:xfrm>
          <a:prstGeom prst="rect">
            <a:avLst/>
          </a:prstGeom>
        </p:spPr>
      </p:pic>
    </p:spTree>
    <p:extLst>
      <p:ext uri="{BB962C8B-B14F-4D97-AF65-F5344CB8AC3E}">
        <p14:creationId xmlns:p14="http://schemas.microsoft.com/office/powerpoint/2010/main" val="16233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3485" y="1119302"/>
            <a:ext cx="7885639" cy="4578113"/>
          </a:xfrm>
        </p:spPr>
        <p:txBody>
          <a:bodyPr vert="horz" lIns="91440" tIns="45720" rIns="91440" bIns="45720" rtlCol="0" anchor="t">
            <a:noAutofit/>
          </a:bodyPr>
          <a:lstStyle/>
          <a:p>
            <a:pPr marL="180975" indent="-180975" defTabSz="914400" fontAlgn="base">
              <a:buFont typeface="Arial" panose="020B0604020202020204" pitchFamily="34" charset="0"/>
              <a:buChar char="•"/>
              <a:defRPr/>
            </a:pPr>
            <a:r>
              <a:rPr lang="en-CA" b="1" kern="0" dirty="0">
                <a:solidFill>
                  <a:schemeClr val="tx1"/>
                </a:solidFill>
                <a:ea typeface="Verdana"/>
                <a:cs typeface="Verdana" panose="020B0604030504040204" pitchFamily="34" charset="0"/>
              </a:rPr>
              <a:t>Recognize</a:t>
            </a:r>
            <a:r>
              <a:rPr lang="en-CA" kern="0" dirty="0">
                <a:solidFill>
                  <a:schemeClr val="tx1"/>
                </a:solidFill>
                <a:ea typeface="Verdana"/>
                <a:cs typeface="Verdana" panose="020B0604030504040204" pitchFamily="34" charset="0"/>
              </a:rPr>
              <a:t> Indigenous peoples are stewards of land - working </a:t>
            </a:r>
            <a:br>
              <a:rPr lang="en-CA" kern="0" dirty="0">
                <a:solidFill>
                  <a:schemeClr val="tx1"/>
                </a:solidFill>
                <a:ea typeface="Verdana"/>
                <a:cs typeface="Verdana" panose="020B0604030504040204" pitchFamily="34" charset="0"/>
              </a:rPr>
            </a:br>
            <a:r>
              <a:rPr lang="en-CA" kern="0" dirty="0">
                <a:solidFill>
                  <a:schemeClr val="tx1"/>
                </a:solidFill>
                <a:ea typeface="Verdana"/>
                <a:cs typeface="Verdana" panose="020B0604030504040204" pitchFamily="34" charset="0"/>
              </a:rPr>
              <a:t>with Indigenous communities plays a key role in environmental protection</a:t>
            </a:r>
          </a:p>
          <a:p>
            <a:pPr marL="180975" indent="-180975" defTabSz="914400" fontAlgn="base">
              <a:buFont typeface="Arial" panose="020B0604020202020204" pitchFamily="34" charset="0"/>
              <a:buChar char="•"/>
              <a:defRPr/>
            </a:pPr>
            <a:r>
              <a:rPr lang="en-CA" b="1" kern="0" dirty="0">
                <a:solidFill>
                  <a:schemeClr val="tx1"/>
                </a:solidFill>
                <a:ea typeface="Verdana"/>
                <a:cs typeface="Verdana" panose="020B0604030504040204" pitchFamily="34" charset="0"/>
              </a:rPr>
              <a:t>Embrace</a:t>
            </a:r>
            <a:r>
              <a:rPr lang="en-CA" kern="0" dirty="0">
                <a:solidFill>
                  <a:schemeClr val="tx1"/>
                </a:solidFill>
                <a:ea typeface="Verdana"/>
                <a:cs typeface="Verdana" panose="020B0604030504040204" pitchFamily="34" charset="0"/>
              </a:rPr>
              <a:t> </a:t>
            </a:r>
            <a:r>
              <a:rPr lang="en-CA" dirty="0">
                <a:solidFill>
                  <a:srgbClr val="040C28"/>
                </a:solidFill>
                <a:latin typeface="Google Sans"/>
              </a:rPr>
              <a:t>Indigenous philosophy - decisions made today should result</a:t>
            </a:r>
            <a:br>
              <a:rPr lang="en-CA" dirty="0">
                <a:solidFill>
                  <a:srgbClr val="040C28"/>
                </a:solidFill>
                <a:latin typeface="Google Sans"/>
              </a:rPr>
            </a:br>
            <a:r>
              <a:rPr lang="en-CA" dirty="0">
                <a:solidFill>
                  <a:srgbClr val="040C28"/>
                </a:solidFill>
                <a:latin typeface="Google Sans"/>
              </a:rPr>
              <a:t>in a sustainable world for seven generations into future</a:t>
            </a:r>
            <a:endParaRPr lang="en-CA" kern="0" dirty="0">
              <a:solidFill>
                <a:schemeClr val="tx1"/>
              </a:solidFill>
              <a:ea typeface="Verdana"/>
              <a:cs typeface="Verdana" panose="020B0604030504040204" pitchFamily="34" charset="0"/>
            </a:endParaRPr>
          </a:p>
          <a:p>
            <a:pPr marL="180975" indent="-180975" defTabSz="914400" fontAlgn="base">
              <a:buFont typeface="Arial" panose="020B0604020202020204" pitchFamily="34" charset="0"/>
              <a:buChar char="•"/>
              <a:defRPr/>
            </a:pPr>
            <a:r>
              <a:rPr lang="en-CA" b="1" kern="0" dirty="0">
                <a:solidFill>
                  <a:schemeClr val="tx1"/>
                </a:solidFill>
                <a:ea typeface="Verdana"/>
                <a:cs typeface="Verdana" panose="020B0604030504040204" pitchFamily="34" charset="0"/>
              </a:rPr>
              <a:t>Balance </a:t>
            </a:r>
            <a:r>
              <a:rPr lang="en-CA" kern="0" dirty="0">
                <a:solidFill>
                  <a:schemeClr val="tx1"/>
                </a:solidFill>
                <a:ea typeface="Verdana"/>
                <a:cs typeface="Verdana" panose="020B0604030504040204" pitchFamily="34" charset="0"/>
              </a:rPr>
              <a:t>commitment to remove contaminated soils with the protection</a:t>
            </a:r>
            <a:br>
              <a:rPr lang="en-CA" kern="0" dirty="0">
                <a:solidFill>
                  <a:schemeClr val="tx1"/>
                </a:solidFill>
                <a:ea typeface="Verdana"/>
                <a:cs typeface="Verdana" panose="020B0604030504040204" pitchFamily="34" charset="0"/>
              </a:rPr>
            </a:br>
            <a:r>
              <a:rPr lang="en-CA" kern="0" dirty="0">
                <a:solidFill>
                  <a:schemeClr val="tx1"/>
                </a:solidFill>
                <a:ea typeface="Verdana"/>
                <a:cs typeface="Verdana" panose="020B0604030504040204" pitchFamily="34" charset="0"/>
              </a:rPr>
              <a:t>of lands and waters</a:t>
            </a:r>
          </a:p>
          <a:p>
            <a:pPr marL="180975" indent="-180975" defTabSz="914400" fontAlgn="base">
              <a:buFont typeface="Arial" panose="020B0604020202020204" pitchFamily="34" charset="0"/>
              <a:buChar char="•"/>
              <a:defRPr/>
            </a:pPr>
            <a:r>
              <a:rPr lang="en-CA" sz="1800" b="1" kern="0" dirty="0">
                <a:solidFill>
                  <a:schemeClr val="tx1"/>
                </a:solidFill>
                <a:ea typeface="Verdana"/>
                <a:cs typeface="Verdana" panose="020B0604030504040204" pitchFamily="34" charset="0"/>
              </a:rPr>
              <a:t>Engage</a:t>
            </a:r>
            <a:r>
              <a:rPr lang="en-CA" sz="1800" kern="0" dirty="0">
                <a:solidFill>
                  <a:schemeClr val="tx1"/>
                </a:solidFill>
                <a:ea typeface="Verdana"/>
                <a:cs typeface="Verdana" panose="020B0604030504040204" pitchFamily="34" charset="0"/>
              </a:rPr>
              <a:t> </a:t>
            </a:r>
            <a:r>
              <a:rPr lang="en-CA" kern="0" dirty="0">
                <a:solidFill>
                  <a:schemeClr val="tx1"/>
                </a:solidFill>
                <a:ea typeface="Verdana"/>
                <a:cs typeface="Verdana" panose="020B0604030504040204" pitchFamily="34" charset="0"/>
              </a:rPr>
              <a:t>on </a:t>
            </a:r>
            <a:r>
              <a:rPr lang="en-CA" sz="1800" kern="0" dirty="0">
                <a:solidFill>
                  <a:schemeClr val="tx1"/>
                </a:solidFill>
                <a:ea typeface="Verdana"/>
                <a:cs typeface="Verdana" panose="020B0604030504040204" pitchFamily="34" charset="0"/>
              </a:rPr>
              <a:t>plans/activities to </a:t>
            </a:r>
            <a:r>
              <a:rPr lang="en-CA" kern="0" dirty="0">
                <a:solidFill>
                  <a:schemeClr val="tx1"/>
                </a:solidFill>
                <a:ea typeface="Verdana"/>
                <a:cs typeface="Verdana" panose="020B0604030504040204" pitchFamily="34" charset="0"/>
              </a:rPr>
              <a:t>incorporate Indigenous knowledge systems - protect </a:t>
            </a:r>
            <a:r>
              <a:rPr lang="en-CA" sz="1800" kern="0" dirty="0">
                <a:solidFill>
                  <a:schemeClr val="tx1"/>
                </a:solidFill>
                <a:ea typeface="Verdana"/>
                <a:cs typeface="Verdana" panose="020B0604030504040204" pitchFamily="34" charset="0"/>
              </a:rPr>
              <a:t>environment, responsibly manage legacy waste</a:t>
            </a:r>
          </a:p>
          <a:p>
            <a:pPr marL="180975" indent="-180975" defTabSz="914400" fontAlgn="base">
              <a:buFont typeface="Arial" panose="020B0604020202020204" pitchFamily="34" charset="0"/>
              <a:buChar char="•"/>
              <a:defRPr/>
            </a:pPr>
            <a:r>
              <a:rPr lang="en-CA" sz="1800" b="1" kern="0" dirty="0">
                <a:solidFill>
                  <a:schemeClr val="tx1"/>
                </a:solidFill>
                <a:ea typeface="Verdana"/>
                <a:cs typeface="Verdana" panose="020B0604030504040204" pitchFamily="34" charset="0"/>
              </a:rPr>
              <a:t>Collaborate</a:t>
            </a:r>
            <a:r>
              <a:rPr lang="en-CA" sz="1800" kern="0" dirty="0">
                <a:solidFill>
                  <a:schemeClr val="tx1"/>
                </a:solidFill>
                <a:ea typeface="Verdana"/>
                <a:cs typeface="Verdana" panose="020B0604030504040204" pitchFamily="34" charset="0"/>
              </a:rPr>
              <a:t> to fulfil project objectives to complete the PHAI projects safely and compliantly while protecting people and the environment</a:t>
            </a:r>
          </a:p>
          <a:p>
            <a:pPr marL="180975" indent="-180975" defTabSz="914400" fontAlgn="base">
              <a:buFont typeface="Arial" panose="020B0604020202020204" pitchFamily="34" charset="0"/>
              <a:buChar char="•"/>
              <a:defRPr/>
            </a:pPr>
            <a:r>
              <a:rPr lang="en-CA" b="1" kern="0" dirty="0">
                <a:solidFill>
                  <a:schemeClr val="tx1"/>
                </a:solidFill>
                <a:ea typeface="Verdana"/>
                <a:cs typeface="Verdana" panose="020B0604030504040204" pitchFamily="34" charset="0"/>
              </a:rPr>
              <a:t>Work</a:t>
            </a:r>
            <a:r>
              <a:rPr lang="en-CA" kern="0" dirty="0">
                <a:solidFill>
                  <a:schemeClr val="tx1"/>
                </a:solidFill>
                <a:ea typeface="Verdana"/>
                <a:cs typeface="Verdana" panose="020B0604030504040204" pitchFamily="34" charset="0"/>
              </a:rPr>
              <a:t> toward a cleaner environment “healing the earth” and restoring the land for future generations as path toward reconciliation </a:t>
            </a:r>
            <a:endParaRPr lang="en-CA" sz="1800" kern="0" dirty="0">
              <a:solidFill>
                <a:schemeClr val="tx1"/>
              </a:solidFill>
              <a:ea typeface="Verdana"/>
              <a:cs typeface="Verdana" panose="020B0604030504040204" pitchFamily="34" charset="0"/>
            </a:endParaRPr>
          </a:p>
        </p:txBody>
      </p:sp>
      <p:sp>
        <p:nvSpPr>
          <p:cNvPr id="3" name="Title 2"/>
          <p:cNvSpPr>
            <a:spLocks noGrp="1"/>
          </p:cNvSpPr>
          <p:nvPr>
            <p:ph type="title"/>
          </p:nvPr>
        </p:nvSpPr>
        <p:spPr/>
        <p:txBody>
          <a:bodyPr/>
          <a:lstStyle/>
          <a:p>
            <a:r>
              <a:rPr lang="en-CA" dirty="0"/>
              <a:t>Sustainable Solutions for Success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6913" y="553166"/>
            <a:ext cx="4115087" cy="5579780"/>
          </a:xfrm>
          <a:prstGeom prst="rect">
            <a:avLst/>
          </a:prstGeom>
        </p:spPr>
      </p:pic>
    </p:spTree>
    <p:extLst>
      <p:ext uri="{BB962C8B-B14F-4D97-AF65-F5344CB8AC3E}">
        <p14:creationId xmlns:p14="http://schemas.microsoft.com/office/powerpoint/2010/main" val="216187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itle 2"/>
          <p:cNvSpPr txBox="1">
            <a:spLocks/>
          </p:cNvSpPr>
          <p:nvPr/>
        </p:nvSpPr>
        <p:spPr>
          <a:xfrm>
            <a:off x="474847" y="4223541"/>
            <a:ext cx="11242306" cy="642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200" b="0" i="0" u="none" strike="noStrike" kern="1200" cap="none" spc="0" normalizeH="0" baseline="0" noProof="0" dirty="0">
                <a:ln>
                  <a:noFill/>
                </a:ln>
                <a:solidFill>
                  <a:srgbClr val="4780D6"/>
                </a:solidFill>
                <a:effectLst/>
                <a:uLnTx/>
                <a:uFillTx/>
                <a:latin typeface="Calibri" panose="020F0502020204030204" pitchFamily="34" charset="0"/>
                <a:ea typeface="+mj-ea"/>
                <a:cs typeface="Calibri" panose="020F0502020204030204" pitchFamily="34" charset="0"/>
              </a:rPr>
              <a:t>Miigwetch | Thank you | Merci</a:t>
            </a:r>
          </a:p>
        </p:txBody>
      </p:sp>
      <p:sp>
        <p:nvSpPr>
          <p:cNvPr id="11" name="Oval 10"/>
          <p:cNvSpPr/>
          <p:nvPr/>
        </p:nvSpPr>
        <p:spPr>
          <a:xfrm>
            <a:off x="2364217" y="5590694"/>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4100" y="5668887"/>
            <a:ext cx="398929" cy="386633"/>
          </a:xfrm>
          <a:prstGeom prst="rect">
            <a:avLst/>
          </a:prstGeom>
        </p:spPr>
      </p:pic>
      <p:sp>
        <p:nvSpPr>
          <p:cNvPr id="5" name="Oval 4"/>
          <p:cNvSpPr/>
          <p:nvPr/>
        </p:nvSpPr>
        <p:spPr>
          <a:xfrm>
            <a:off x="2364217" y="4960987"/>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62109" y="5043373"/>
            <a:ext cx="366038" cy="365438"/>
          </a:xfrm>
          <a:prstGeom prst="rect">
            <a:avLst/>
          </a:prstGeom>
          <a:solidFill>
            <a:srgbClr val="2F84E4"/>
          </a:solidFill>
          <a:ln>
            <a:noFill/>
          </a:ln>
        </p:spPr>
      </p:pic>
      <p:sp>
        <p:nvSpPr>
          <p:cNvPr id="12" name="Oval 11"/>
          <p:cNvSpPr/>
          <p:nvPr/>
        </p:nvSpPr>
        <p:spPr>
          <a:xfrm>
            <a:off x="4362427" y="4960987"/>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89444" y="5076167"/>
            <a:ext cx="306620" cy="306620"/>
          </a:xfrm>
          <a:prstGeom prst="rect">
            <a:avLst/>
          </a:prstGeom>
        </p:spPr>
      </p:pic>
      <p:sp>
        <p:nvSpPr>
          <p:cNvPr id="13" name="Oval 12"/>
          <p:cNvSpPr/>
          <p:nvPr/>
        </p:nvSpPr>
        <p:spPr>
          <a:xfrm>
            <a:off x="6664368" y="4960987"/>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92674" y="5082197"/>
            <a:ext cx="338994" cy="338994"/>
          </a:xfrm>
          <a:prstGeom prst="rect">
            <a:avLst/>
          </a:prstGeom>
        </p:spPr>
      </p:pic>
      <p:sp>
        <p:nvSpPr>
          <p:cNvPr id="10" name="Oval 9"/>
          <p:cNvSpPr/>
          <p:nvPr/>
        </p:nvSpPr>
        <p:spPr>
          <a:xfrm>
            <a:off x="4362427" y="5590694"/>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60319" y="5692812"/>
            <a:ext cx="361849" cy="361849"/>
          </a:xfrm>
          <a:prstGeom prst="rect">
            <a:avLst/>
          </a:prstGeom>
        </p:spPr>
      </p:pic>
      <p:sp>
        <p:nvSpPr>
          <p:cNvPr id="20" name="Oval 19"/>
          <p:cNvSpPr/>
          <p:nvPr/>
        </p:nvSpPr>
        <p:spPr>
          <a:xfrm>
            <a:off x="6664368" y="5572198"/>
            <a:ext cx="540000" cy="540000"/>
          </a:xfrm>
          <a:prstGeom prst="ellipse">
            <a:avLst/>
          </a:prstGeom>
          <a:solidFill>
            <a:srgbClr val="2F84E4"/>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4780D6"/>
              </a:solidFill>
              <a:effectLst/>
              <a:uLnTx/>
              <a:uFillTx/>
              <a:latin typeface="Calibri" panose="020F0502020204030204"/>
              <a:ea typeface="+mn-ea"/>
              <a:cs typeface="+mn-cs"/>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3126" y="5695773"/>
            <a:ext cx="278581" cy="278581"/>
          </a:xfrm>
          <a:prstGeom prst="rect">
            <a:avLst/>
          </a:prstGeom>
        </p:spPr>
      </p:pic>
      <p:sp>
        <p:nvSpPr>
          <p:cNvPr id="24" name="TextBox 23"/>
          <p:cNvSpPr txBox="1"/>
          <p:nvPr/>
        </p:nvSpPr>
        <p:spPr>
          <a:xfrm>
            <a:off x="2955533" y="5049148"/>
            <a:ext cx="1279720"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info@phai.ca</a:t>
            </a:r>
          </a:p>
        </p:txBody>
      </p:sp>
      <p:sp>
        <p:nvSpPr>
          <p:cNvPr id="25" name="TextBox 24"/>
          <p:cNvSpPr txBox="1"/>
          <p:nvPr/>
        </p:nvSpPr>
        <p:spPr>
          <a:xfrm>
            <a:off x="2967296" y="5742099"/>
            <a:ext cx="1292470"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PHAI.ca</a:t>
            </a:r>
          </a:p>
        </p:txBody>
      </p:sp>
      <p:sp>
        <p:nvSpPr>
          <p:cNvPr id="26" name="TextBox 25"/>
          <p:cNvSpPr txBox="1"/>
          <p:nvPr/>
        </p:nvSpPr>
        <p:spPr>
          <a:xfrm>
            <a:off x="4923082" y="5062368"/>
            <a:ext cx="1741286"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PH.Area.Initiative</a:t>
            </a:r>
          </a:p>
        </p:txBody>
      </p:sp>
      <p:sp>
        <p:nvSpPr>
          <p:cNvPr id="27" name="TextBox 26"/>
          <p:cNvSpPr txBox="1"/>
          <p:nvPr/>
        </p:nvSpPr>
        <p:spPr>
          <a:xfrm>
            <a:off x="7204368" y="5044629"/>
            <a:ext cx="2045097"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@PHAI_PORT_HOPE</a:t>
            </a:r>
          </a:p>
        </p:txBody>
      </p:sp>
      <p:sp>
        <p:nvSpPr>
          <p:cNvPr id="28" name="TextBox 27"/>
          <p:cNvSpPr txBox="1"/>
          <p:nvPr/>
        </p:nvSpPr>
        <p:spPr>
          <a:xfrm>
            <a:off x="4902427" y="5704459"/>
            <a:ext cx="1548922"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Phai_porthope</a:t>
            </a:r>
          </a:p>
        </p:txBody>
      </p:sp>
      <p:sp>
        <p:nvSpPr>
          <p:cNvPr id="29" name="TextBox 28"/>
          <p:cNvSpPr txBox="1"/>
          <p:nvPr/>
        </p:nvSpPr>
        <p:spPr>
          <a:xfrm>
            <a:off x="7204368" y="5672921"/>
            <a:ext cx="2872569" cy="3385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4780D6"/>
                </a:solidFill>
                <a:effectLst/>
                <a:uLnTx/>
                <a:uFillTx/>
                <a:latin typeface="Calibri" panose="020F0502020204030204" pitchFamily="34" charset="0"/>
                <a:ea typeface="+mn-ea"/>
                <a:cs typeface="Calibri" panose="020F0502020204030204" pitchFamily="34" charset="0"/>
              </a:rPr>
              <a:t>CNL’s Port Hope Area Initiative</a:t>
            </a:r>
          </a:p>
        </p:txBody>
      </p:sp>
      <p:cxnSp>
        <p:nvCxnSpPr>
          <p:cNvPr id="6" name="Straight Connector 5"/>
          <p:cNvCxnSpPr/>
          <p:nvPr/>
        </p:nvCxnSpPr>
        <p:spPr>
          <a:xfrm>
            <a:off x="2364217" y="4825530"/>
            <a:ext cx="7407856" cy="6255"/>
          </a:xfrm>
          <a:prstGeom prst="line">
            <a:avLst/>
          </a:prstGeom>
          <a:ln w="19050">
            <a:solidFill>
              <a:srgbClr val="2F84E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82190" y="13138"/>
            <a:ext cx="6223069" cy="4049144"/>
          </a:xfrm>
          <a:prstGeom prst="rect">
            <a:avLst/>
          </a:prstGeom>
          <a:ln>
            <a:noFill/>
          </a:ln>
          <a:effectLst/>
        </p:spPr>
      </p:pic>
    </p:spTree>
    <p:extLst>
      <p:ext uri="{BB962C8B-B14F-4D97-AF65-F5344CB8AC3E}">
        <p14:creationId xmlns:p14="http://schemas.microsoft.com/office/powerpoint/2010/main" val="238395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B90926-F7DD-92BC-7235-3FB12D566EB1}"/>
              </a:ext>
            </a:extLst>
          </p:cNvPr>
          <p:cNvSpPr/>
          <p:nvPr/>
        </p:nvSpPr>
        <p:spPr>
          <a:xfrm>
            <a:off x="0" y="0"/>
            <a:ext cx="12192000" cy="1118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solidFill>
                  <a:schemeClr val="accent2"/>
                </a:solidFill>
              </a:rPr>
              <a:t>	</a:t>
            </a:r>
            <a:r>
              <a:rPr lang="en-CA" sz="4800" dirty="0">
                <a:solidFill>
                  <a:schemeClr val="accent2"/>
                </a:solidFill>
              </a:rPr>
              <a:t>Sarah Anderson</a:t>
            </a:r>
            <a:endParaRPr lang="en-CA" dirty="0">
              <a:solidFill>
                <a:schemeClr val="accent2"/>
              </a:solidFill>
            </a:endParaRPr>
          </a:p>
        </p:txBody>
      </p:sp>
      <p:sp>
        <p:nvSpPr>
          <p:cNvPr id="3" name="TextBox 2">
            <a:extLst>
              <a:ext uri="{FF2B5EF4-FFF2-40B4-BE49-F238E27FC236}">
                <a16:creationId xmlns:a16="http://schemas.microsoft.com/office/drawing/2014/main" id="{55C47027-215B-3421-247C-637BC96972D2}"/>
              </a:ext>
            </a:extLst>
          </p:cNvPr>
          <p:cNvSpPr txBox="1"/>
          <p:nvPr/>
        </p:nvSpPr>
        <p:spPr>
          <a:xfrm>
            <a:off x="923826" y="1174796"/>
            <a:ext cx="7803485" cy="1000274"/>
          </a:xfrm>
          <a:prstGeom prst="rect">
            <a:avLst/>
          </a:prstGeom>
        </p:spPr>
        <p:txBody>
          <a:bodyPr wrap="square" rtlCol="0">
            <a:spAutoFit/>
          </a:bodyPr>
          <a:lstStyle/>
          <a:p>
            <a:pPr marL="0" indent="0" algn="l">
              <a:lnSpc>
                <a:spcPct val="100000"/>
              </a:lnSpc>
              <a:spcAft>
                <a:spcPts val="600"/>
              </a:spcAft>
              <a:buNone/>
            </a:pPr>
            <a:r>
              <a:rPr lang="en-CA" b="1" dirty="0">
                <a:solidFill>
                  <a:schemeClr val="tx2"/>
                </a:solidFill>
                <a:latin typeface="F37 Ginger Pro" pitchFamily="2" charset="0"/>
              </a:rPr>
              <a:t>Manager, Stakeholder &amp; Indigenous Relations</a:t>
            </a:r>
          </a:p>
          <a:p>
            <a:pPr marL="0" indent="0" algn="l">
              <a:lnSpc>
                <a:spcPct val="100000"/>
              </a:lnSpc>
              <a:spcAft>
                <a:spcPts val="600"/>
              </a:spcAft>
              <a:buNone/>
            </a:pPr>
            <a:r>
              <a:rPr lang="en-CA" dirty="0">
                <a:solidFill>
                  <a:schemeClr val="tx2"/>
                </a:solidFill>
                <a:latin typeface="F37 Ginger Pro" pitchFamily="2" charset="0"/>
              </a:rPr>
              <a:t>CANADIAN NUCLEAR LABORATORIES</a:t>
            </a:r>
            <a:br>
              <a:rPr lang="en-CA" dirty="0">
                <a:solidFill>
                  <a:schemeClr val="tx2"/>
                </a:solidFill>
                <a:latin typeface="F37 Ginger Pro" pitchFamily="2" charset="0"/>
              </a:rPr>
            </a:br>
            <a:r>
              <a:rPr lang="en-CA" dirty="0">
                <a:solidFill>
                  <a:schemeClr val="tx2"/>
                </a:solidFill>
                <a:latin typeface="F37 Ginger Pro" pitchFamily="2" charset="0"/>
              </a:rPr>
              <a:t>Historic Waste Program</a:t>
            </a:r>
          </a:p>
        </p:txBody>
      </p:sp>
      <p:sp>
        <p:nvSpPr>
          <p:cNvPr id="7" name="TextBox 6">
            <a:extLst>
              <a:ext uri="{FF2B5EF4-FFF2-40B4-BE49-F238E27FC236}">
                <a16:creationId xmlns:a16="http://schemas.microsoft.com/office/drawing/2014/main" id="{F2157B06-543A-9310-968A-B5E1298E660C}"/>
              </a:ext>
            </a:extLst>
          </p:cNvPr>
          <p:cNvSpPr txBox="1"/>
          <p:nvPr/>
        </p:nvSpPr>
        <p:spPr>
          <a:xfrm>
            <a:off x="5346700" y="2768416"/>
            <a:ext cx="6172200" cy="2185214"/>
          </a:xfrm>
          <a:prstGeom prst="rect">
            <a:avLst/>
          </a:prstGeom>
          <a:noFill/>
        </p:spPr>
        <p:txBody>
          <a:bodyPr wrap="square">
            <a:spAutoFit/>
          </a:bodyPr>
          <a:lstStyle/>
          <a:p>
            <a:pPr marL="177800" indent="-177800">
              <a:spcAft>
                <a:spcPts val="600"/>
              </a:spcAft>
              <a:buFont typeface="Arial" panose="020B0604020202020204" pitchFamily="34" charset="0"/>
              <a:buChar char="•"/>
            </a:pPr>
            <a:r>
              <a:rPr lang="en-CA" dirty="0">
                <a:solidFill>
                  <a:schemeClr val="bg1"/>
                </a:solidFill>
              </a:rPr>
              <a:t>Extensive experience in grass-roots community development, sustainable land-use planning and relationship building</a:t>
            </a:r>
          </a:p>
          <a:p>
            <a:pPr marL="177800" indent="-177800">
              <a:spcAft>
                <a:spcPts val="600"/>
              </a:spcAft>
              <a:buFont typeface="Arial" panose="020B0604020202020204" pitchFamily="34" charset="0"/>
              <a:buChar char="•"/>
            </a:pPr>
            <a:r>
              <a:rPr lang="en-CA" dirty="0">
                <a:solidFill>
                  <a:schemeClr val="bg1"/>
                </a:solidFill>
              </a:rPr>
              <a:t>15 years delivering government programs and developing strategic projects in northern and rural communities</a:t>
            </a:r>
          </a:p>
          <a:p>
            <a:pPr marL="177800" indent="-177800">
              <a:spcAft>
                <a:spcPts val="600"/>
              </a:spcAft>
              <a:buFont typeface="Arial" panose="020B0604020202020204" pitchFamily="34" charset="0"/>
              <a:buChar char="•"/>
            </a:pPr>
            <a:r>
              <a:rPr lang="en-CA" dirty="0">
                <a:solidFill>
                  <a:schemeClr val="bg1"/>
                </a:solidFill>
              </a:rPr>
              <a:t>10 years with CNL fostering Indigenous relations, working with First Nation and Métis communities and organizations in Ontario, Northern Alberta and Northwest Territories, Canada</a:t>
            </a:r>
          </a:p>
        </p:txBody>
      </p:sp>
      <p:pic>
        <p:nvPicPr>
          <p:cNvPr id="4" name="Picture 3">
            <a:extLst>
              <a:ext uri="{FF2B5EF4-FFF2-40B4-BE49-F238E27FC236}">
                <a16:creationId xmlns:a16="http://schemas.microsoft.com/office/drawing/2014/main" id="{0F71FF70-9484-6C23-4D73-F388FEA6411C}"/>
              </a:ext>
            </a:extLst>
          </p:cNvPr>
          <p:cNvPicPr>
            <a:picLocks noChangeAspect="1"/>
          </p:cNvPicPr>
          <p:nvPr/>
        </p:nvPicPr>
        <p:blipFill>
          <a:blip r:embed="rId2"/>
          <a:stretch>
            <a:fillRect/>
          </a:stretch>
        </p:blipFill>
        <p:spPr>
          <a:xfrm>
            <a:off x="923826" y="2231508"/>
            <a:ext cx="4227302" cy="3511913"/>
          </a:xfrm>
          <a:prstGeom prst="rect">
            <a:avLst/>
          </a:prstGeom>
        </p:spPr>
      </p:pic>
    </p:spTree>
    <p:extLst>
      <p:ext uri="{BB962C8B-B14F-4D97-AF65-F5344CB8AC3E}">
        <p14:creationId xmlns:p14="http://schemas.microsoft.com/office/powerpoint/2010/main" val="381093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a:spLocks noChangeAspect="1"/>
          </p:cNvSpPr>
          <p:nvPr/>
        </p:nvSpPr>
        <p:spPr>
          <a:xfrm>
            <a:off x="6374685" y="4321870"/>
            <a:ext cx="1044821" cy="1044821"/>
          </a:xfrm>
          <a:prstGeom prst="ellipse">
            <a:avLst/>
          </a:prstGeom>
          <a:solidFill>
            <a:srgbClr val="00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latin typeface="F37 Ginger Pro" panose="00000500000000000000" pitchFamily="50" charset="0"/>
            </a:endParaRPr>
          </a:p>
        </p:txBody>
      </p:sp>
      <p:sp>
        <p:nvSpPr>
          <p:cNvPr id="28" name="Oval 27"/>
          <p:cNvSpPr>
            <a:spLocks noChangeAspect="1"/>
          </p:cNvSpPr>
          <p:nvPr/>
        </p:nvSpPr>
        <p:spPr>
          <a:xfrm>
            <a:off x="6399025" y="2737754"/>
            <a:ext cx="1044821" cy="1044821"/>
          </a:xfrm>
          <a:prstGeom prst="ellipse">
            <a:avLst/>
          </a:prstGeom>
          <a:solidFill>
            <a:srgbClr val="00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latin typeface="F37 Ginger Pro" panose="00000500000000000000" pitchFamily="50" charset="0"/>
            </a:endParaRPr>
          </a:p>
        </p:txBody>
      </p:sp>
      <p:sp>
        <p:nvSpPr>
          <p:cNvPr id="5" name="Oval 4"/>
          <p:cNvSpPr>
            <a:spLocks noChangeAspect="1"/>
          </p:cNvSpPr>
          <p:nvPr/>
        </p:nvSpPr>
        <p:spPr>
          <a:xfrm>
            <a:off x="6399025" y="1315343"/>
            <a:ext cx="1044821" cy="1044821"/>
          </a:xfrm>
          <a:prstGeom prst="ellipse">
            <a:avLst/>
          </a:prstGeom>
          <a:solidFill>
            <a:srgbClr val="00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latin typeface="F37 Ginger Pro" panose="00000500000000000000" pitchFamily="50" charset="0"/>
            </a:endParaRPr>
          </a:p>
        </p:txBody>
      </p:sp>
      <p:sp>
        <p:nvSpPr>
          <p:cNvPr id="19" name="Rectangle 18"/>
          <p:cNvSpPr/>
          <p:nvPr/>
        </p:nvSpPr>
        <p:spPr>
          <a:xfrm>
            <a:off x="7697292" y="1390792"/>
            <a:ext cx="3819794" cy="830997"/>
          </a:xfrm>
          <a:prstGeom prst="rect">
            <a:avLst/>
          </a:prstGeom>
        </p:spPr>
        <p:txBody>
          <a:bodyPr wrap="square" lIns="91440" tIns="45720" rIns="91440" bIns="45720" anchor="t">
            <a:spAutoFit/>
          </a:bodyPr>
          <a:lstStyle/>
          <a:p>
            <a:r>
              <a:rPr lang="en-CA" sz="2400" dirty="0">
                <a:solidFill>
                  <a:srgbClr val="006FAC"/>
                </a:solidFill>
                <a:latin typeface="F37 Ginger Pro" pitchFamily="2" charset="0"/>
              </a:rPr>
              <a:t>Contributing to </a:t>
            </a:r>
            <a:br>
              <a:rPr lang="en-CA" sz="2400" dirty="0">
                <a:solidFill>
                  <a:srgbClr val="006FAC"/>
                </a:solidFill>
                <a:latin typeface="F37 Ginger Pro" pitchFamily="2" charset="0"/>
              </a:rPr>
            </a:br>
            <a:r>
              <a:rPr lang="en-CA" sz="2400" dirty="0">
                <a:solidFill>
                  <a:srgbClr val="006FAC"/>
                </a:solidFill>
                <a:latin typeface="F37 Ginger Pro" pitchFamily="2" charset="0"/>
              </a:rPr>
              <a:t>the health of Canadians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5947" y="1437112"/>
            <a:ext cx="748135" cy="738359"/>
          </a:xfrm>
          <a:prstGeom prst="rect">
            <a:avLst/>
          </a:prstGeom>
        </p:spPr>
      </p:pic>
      <p:sp>
        <p:nvSpPr>
          <p:cNvPr id="13" name="Rectangle 12"/>
          <p:cNvSpPr/>
          <p:nvPr/>
        </p:nvSpPr>
        <p:spPr>
          <a:xfrm>
            <a:off x="7697292" y="2737754"/>
            <a:ext cx="3819794" cy="830997"/>
          </a:xfrm>
          <a:prstGeom prst="rect">
            <a:avLst/>
          </a:prstGeom>
        </p:spPr>
        <p:txBody>
          <a:bodyPr wrap="square" lIns="91440" tIns="45720" rIns="91440" bIns="45720" anchor="t">
            <a:spAutoFit/>
          </a:bodyPr>
          <a:lstStyle/>
          <a:p>
            <a:r>
              <a:rPr lang="en-CA" sz="2400" dirty="0">
                <a:solidFill>
                  <a:srgbClr val="006FAC"/>
                </a:solidFill>
                <a:latin typeface="F37 Ginger Pro" pitchFamily="2" charset="0"/>
              </a:rPr>
              <a:t>Clean energy for today and tomorrow</a:t>
            </a:r>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6789" y="2838878"/>
            <a:ext cx="849291" cy="842571"/>
          </a:xfrm>
          <a:prstGeom prst="rect">
            <a:avLst/>
          </a:prstGeom>
        </p:spPr>
      </p:pic>
      <p:sp>
        <p:nvSpPr>
          <p:cNvPr id="2" name="Oval 1">
            <a:extLst>
              <a:ext uri="{FF2B5EF4-FFF2-40B4-BE49-F238E27FC236}">
                <a16:creationId xmlns:a16="http://schemas.microsoft.com/office/drawing/2014/main" id="{908EFB15-DB2C-F32D-ACB0-1691EF6A8223}"/>
              </a:ext>
            </a:extLst>
          </p:cNvPr>
          <p:cNvSpPr/>
          <p:nvPr/>
        </p:nvSpPr>
        <p:spPr>
          <a:xfrm>
            <a:off x="6198540" y="4160165"/>
            <a:ext cx="1399779" cy="1393238"/>
          </a:xfrm>
          <a:prstGeom prst="ellipse">
            <a:avLst/>
          </a:prstGeom>
          <a:noFill/>
          <a:ln w="76200">
            <a:solidFill>
              <a:srgbClr val="006F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solidFill>
                <a:srgbClr val="3AA3E4"/>
              </a:solidFill>
            </a:endParaRPr>
          </a:p>
        </p:txBody>
      </p:sp>
      <p:sp>
        <p:nvSpPr>
          <p:cNvPr id="16" name="Rectangle 15"/>
          <p:cNvSpPr/>
          <p:nvPr/>
        </p:nvSpPr>
        <p:spPr>
          <a:xfrm>
            <a:off x="7697292" y="4348882"/>
            <a:ext cx="4225140" cy="830997"/>
          </a:xfrm>
          <a:prstGeom prst="rect">
            <a:avLst/>
          </a:prstGeom>
        </p:spPr>
        <p:txBody>
          <a:bodyPr wrap="square" lIns="91440" tIns="45720" rIns="91440" bIns="45720" anchor="t">
            <a:spAutoFit/>
          </a:bodyPr>
          <a:lstStyle/>
          <a:p>
            <a:r>
              <a:rPr lang="en-CA" sz="2400" dirty="0">
                <a:solidFill>
                  <a:srgbClr val="006FAC"/>
                </a:solidFill>
                <a:latin typeface="F37 Ginger Pro" pitchFamily="2" charset="0"/>
              </a:rPr>
              <a:t>Restore &amp; protect </a:t>
            </a:r>
            <a:br>
              <a:rPr lang="en-CA" sz="2400" dirty="0">
                <a:solidFill>
                  <a:srgbClr val="006FAC"/>
                </a:solidFill>
                <a:latin typeface="F37 Ginger Pro" pitchFamily="2" charset="0"/>
              </a:rPr>
            </a:br>
            <a:r>
              <a:rPr lang="en-CA" sz="2400" dirty="0">
                <a:solidFill>
                  <a:srgbClr val="006FAC"/>
                </a:solidFill>
                <a:latin typeface="F37 Ginger Pro" pitchFamily="2" charset="0"/>
              </a:rPr>
              <a:t>Canada’s environment</a:t>
            </a:r>
          </a:p>
        </p:txBody>
      </p:sp>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81447">
            <a:off x="6473658" y="4423336"/>
            <a:ext cx="817877" cy="841887"/>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781" y="885972"/>
            <a:ext cx="4235336" cy="3802958"/>
          </a:xfrm>
          <a:prstGeom prst="rect">
            <a:avLst/>
          </a:prstGeom>
        </p:spPr>
      </p:pic>
      <p:sp>
        <p:nvSpPr>
          <p:cNvPr id="27" name="TextBox 26"/>
          <p:cNvSpPr txBox="1"/>
          <p:nvPr/>
        </p:nvSpPr>
        <p:spPr>
          <a:xfrm>
            <a:off x="627200" y="4979824"/>
            <a:ext cx="4608188" cy="400110"/>
          </a:xfrm>
          <a:prstGeom prst="rect">
            <a:avLst/>
          </a:prstGeom>
        </p:spPr>
        <p:txBody>
          <a:bodyPr wrap="square" bIns="0" rtlCol="0">
            <a:spAutoFit/>
          </a:bodyPr>
          <a:lstStyle/>
          <a:p>
            <a:pPr marL="0" indent="0" algn="l">
              <a:lnSpc>
                <a:spcPct val="100000"/>
              </a:lnSpc>
              <a:buNone/>
            </a:pPr>
            <a:r>
              <a:rPr lang="en-CA" sz="2300" dirty="0">
                <a:solidFill>
                  <a:srgbClr val="006FAC"/>
                </a:solidFill>
                <a:latin typeface="F37 Ginger Pro" pitchFamily="2" charset="0"/>
              </a:rPr>
              <a:t>The science of tomorrow, today.</a:t>
            </a:r>
          </a:p>
        </p:txBody>
      </p:sp>
    </p:spTree>
    <p:extLst>
      <p:ext uri="{BB962C8B-B14F-4D97-AF65-F5344CB8AC3E}">
        <p14:creationId xmlns:p14="http://schemas.microsoft.com/office/powerpoint/2010/main" val="21578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72515"/>
          </a:xfrm>
          <a:prstGeom prst="rect">
            <a:avLst/>
          </a:prstGeom>
        </p:spPr>
      </p:pic>
      <p:sp>
        <p:nvSpPr>
          <p:cNvPr id="4" name="Rectangle 3"/>
          <p:cNvSpPr/>
          <p:nvPr/>
        </p:nvSpPr>
        <p:spPr>
          <a:xfrm>
            <a:off x="-24000" y="2413214"/>
            <a:ext cx="12240000" cy="1507475"/>
          </a:xfrm>
          <a:prstGeom prst="rect">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5C5E60"/>
              </a:solidFill>
              <a:effectLst/>
              <a:uLnTx/>
              <a:uFillTx/>
              <a:latin typeface="Calibri" panose="020F0502020204030204"/>
              <a:ea typeface="+mn-ea"/>
              <a:cs typeface="+mn-cs"/>
            </a:endParaRPr>
          </a:p>
        </p:txBody>
      </p:sp>
      <p:sp>
        <p:nvSpPr>
          <p:cNvPr id="3" name="Rectangle 2"/>
          <p:cNvSpPr/>
          <p:nvPr/>
        </p:nvSpPr>
        <p:spPr>
          <a:xfrm>
            <a:off x="219765" y="2782232"/>
            <a:ext cx="7407951" cy="830997"/>
          </a:xfrm>
          <a:prstGeom prst="rect">
            <a:avLst/>
          </a:prstGeom>
        </p:spPr>
        <p:txBody>
          <a:bodyPr wrap="square">
            <a:spAutoFit/>
          </a:bodyPr>
          <a:lstStyle/>
          <a:p>
            <a:pPr marL="0" marR="0" lvl="0" indent="0" algn="l" defTabSz="933237" rtl="0" eaLnBrk="1" fontAlgn="auto" latinLnBrk="0" hangingPunct="1">
              <a:lnSpc>
                <a:spcPct val="100000"/>
              </a:lnSpc>
              <a:spcBef>
                <a:spcPts val="0"/>
              </a:spcBef>
              <a:spcAft>
                <a:spcPts val="600"/>
              </a:spcAft>
              <a:buClrTx/>
              <a:buSzTx/>
              <a:buFontTx/>
              <a:buNone/>
              <a:tabLst/>
              <a:defRPr/>
            </a:pPr>
            <a:r>
              <a:rPr kumimoji="0" lang="en-CA" sz="4800" b="0" i="0" u="none" strike="noStrike" kern="1200" cap="none" spc="0" normalizeH="0" baseline="0" noProof="0" dirty="0">
                <a:ln>
                  <a:noFill/>
                </a:ln>
                <a:solidFill>
                  <a:srgbClr val="FFFFFF"/>
                </a:solidFill>
                <a:effectLst/>
                <a:uLnTx/>
                <a:uFillTx/>
                <a:latin typeface="F37 Ginger Pro" panose="00000500000000000000" pitchFamily="50" charset="0"/>
                <a:ea typeface="Calibri" panose="020F0502020204030204" pitchFamily="34" charset="0"/>
                <a:cs typeface="Calibri" panose="020F0502020204030204" pitchFamily="34" charset="0"/>
              </a:rPr>
              <a:t>PHAI Land Acknowledgment</a:t>
            </a:r>
            <a:endParaRPr kumimoji="0" lang="en-CA" sz="4800" b="1" i="0" u="none" strike="noStrike" kern="1200" cap="none" spc="0" normalizeH="0" baseline="0" noProof="0" dirty="0">
              <a:ln>
                <a:noFill/>
              </a:ln>
              <a:solidFill>
                <a:srgbClr val="FFFFFF"/>
              </a:solidFill>
              <a:effectLst/>
              <a:uLnTx/>
              <a:uFillTx/>
              <a:latin typeface="F37 Ginger Pro" panose="00000500000000000000" pitchFamily="50" charset="0"/>
              <a:ea typeface="+mn-ea"/>
              <a:cs typeface="+mn-cs"/>
            </a:endParaRPr>
          </a:p>
        </p:txBody>
      </p:sp>
    </p:spTree>
    <p:extLst>
      <p:ext uri="{BB962C8B-B14F-4D97-AF65-F5344CB8AC3E}">
        <p14:creationId xmlns:p14="http://schemas.microsoft.com/office/powerpoint/2010/main" val="217387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6161B-FCFB-882F-5B74-872DC95A899D}"/>
              </a:ext>
            </a:extLst>
          </p:cNvPr>
          <p:cNvSpPr>
            <a:spLocks noGrp="1"/>
          </p:cNvSpPr>
          <p:nvPr>
            <p:ph type="title"/>
          </p:nvPr>
        </p:nvSpPr>
        <p:spPr/>
        <p:txBody>
          <a:bodyPr/>
          <a:lstStyle/>
          <a:p>
            <a:r>
              <a:rPr lang="en-CA" dirty="0"/>
              <a:t>Origins of Low-Level Radioactive Waste in Port Hope</a:t>
            </a:r>
          </a:p>
        </p:txBody>
      </p:sp>
      <p:sp>
        <p:nvSpPr>
          <p:cNvPr id="4" name="Text Placeholder 3">
            <a:extLst>
              <a:ext uri="{FF2B5EF4-FFF2-40B4-BE49-F238E27FC236}">
                <a16:creationId xmlns:a16="http://schemas.microsoft.com/office/drawing/2014/main" id="{ABEA3EB3-2F81-BD89-D770-C4ECFB6E8C6F}"/>
              </a:ext>
            </a:extLst>
          </p:cNvPr>
          <p:cNvSpPr>
            <a:spLocks noGrp="1"/>
          </p:cNvSpPr>
          <p:nvPr>
            <p:ph type="body" sz="quarter" idx="12"/>
          </p:nvPr>
        </p:nvSpPr>
        <p:spPr>
          <a:xfrm>
            <a:off x="353488" y="1075199"/>
            <a:ext cx="11468097" cy="445593"/>
          </a:xfrm>
        </p:spPr>
        <p:txBody>
          <a:bodyPr/>
          <a:lstStyle/>
          <a:p>
            <a:r>
              <a:rPr lang="en-CA" dirty="0"/>
              <a:t>The Northern Transportation Route</a:t>
            </a:r>
          </a:p>
        </p:txBody>
      </p:sp>
      <p:pic>
        <p:nvPicPr>
          <p:cNvPr id="5" name="Picture 4" descr="northern-transportation-route-map.jpg">
            <a:extLst>
              <a:ext uri="{FF2B5EF4-FFF2-40B4-BE49-F238E27FC236}">
                <a16:creationId xmlns:a16="http://schemas.microsoft.com/office/drawing/2014/main" id="{6C13C9AC-E4F4-48FC-52A4-F165ECC119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247492" y="1629163"/>
            <a:ext cx="6480720" cy="4615324"/>
          </a:xfrm>
          <a:prstGeom prst="rect">
            <a:avLst/>
          </a:prstGeom>
        </p:spPr>
      </p:pic>
      <p:pic>
        <p:nvPicPr>
          <p:cNvPr id="6" name="Picture 2" descr="Q:\LLRWMO\Staff Shared Documents\Port Hope\5 Mill St\Glenn Case\Msc Photos\Radium Tug na-1802-7[1].jpg">
            <a:extLst>
              <a:ext uri="{FF2B5EF4-FFF2-40B4-BE49-F238E27FC236}">
                <a16:creationId xmlns:a16="http://schemas.microsoft.com/office/drawing/2014/main" id="{98D9F4D3-2133-9118-D09E-7524DC597B5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8622" y="1717833"/>
            <a:ext cx="2387094" cy="1368152"/>
          </a:xfrm>
          <a:prstGeom prst="rect">
            <a:avLst/>
          </a:prstGeom>
          <a:ln>
            <a:solidFill>
              <a:schemeClr val="tx1"/>
            </a:solidFill>
          </a:ln>
          <a:effectLst/>
        </p:spPr>
      </p:pic>
      <p:pic>
        <p:nvPicPr>
          <p:cNvPr id="7" name="Picture 6" descr="port-radium (1).jpg">
            <a:extLst>
              <a:ext uri="{FF2B5EF4-FFF2-40B4-BE49-F238E27FC236}">
                <a16:creationId xmlns:a16="http://schemas.microsoft.com/office/drawing/2014/main" id="{3A0E8B28-D981-6370-DC20-E8517937E62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507598" y="1243833"/>
            <a:ext cx="2425349" cy="1728192"/>
          </a:xfrm>
          <a:prstGeom prst="rect">
            <a:avLst/>
          </a:prstGeom>
          <a:ln>
            <a:solidFill>
              <a:schemeClr val="tx1"/>
            </a:solidFill>
          </a:ln>
          <a:effectLst/>
        </p:spPr>
      </p:pic>
      <p:pic>
        <p:nvPicPr>
          <p:cNvPr id="8" name="Picture 7" descr="Radium .JPG">
            <a:extLst>
              <a:ext uri="{FF2B5EF4-FFF2-40B4-BE49-F238E27FC236}">
                <a16:creationId xmlns:a16="http://schemas.microsoft.com/office/drawing/2014/main" id="{9E41FB22-ECD4-F4F8-B0B7-D9D28526243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507598" y="4852195"/>
            <a:ext cx="2407948" cy="1584176"/>
          </a:xfrm>
          <a:prstGeom prst="rect">
            <a:avLst/>
          </a:prstGeom>
          <a:ln>
            <a:solidFill>
              <a:schemeClr val="tx1"/>
            </a:solidFill>
          </a:ln>
          <a:effectLst/>
        </p:spPr>
      </p:pic>
      <p:pic>
        <p:nvPicPr>
          <p:cNvPr id="9" name="Picture 4" descr="C:\Documents and Settings\caseg\My Documents\CASE\00FILES\Port Hope Longterm\HARBOUR\Msc Photos\Boardwalk.jpg">
            <a:extLst>
              <a:ext uri="{FF2B5EF4-FFF2-40B4-BE49-F238E27FC236}">
                <a16:creationId xmlns:a16="http://schemas.microsoft.com/office/drawing/2014/main" id="{A8908CC4-6819-E87F-02A9-AE934CB3AB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507598" y="3192030"/>
            <a:ext cx="2398646" cy="1440160"/>
          </a:xfrm>
          <a:prstGeom prst="rect">
            <a:avLst/>
          </a:prstGeom>
          <a:ln>
            <a:solidFill>
              <a:schemeClr val="tx1"/>
            </a:solidFill>
          </a:ln>
          <a:effectLst/>
        </p:spPr>
      </p:pic>
      <p:sp>
        <p:nvSpPr>
          <p:cNvPr id="10" name="TextBox 9">
            <a:extLst>
              <a:ext uri="{FF2B5EF4-FFF2-40B4-BE49-F238E27FC236}">
                <a16:creationId xmlns:a16="http://schemas.microsoft.com/office/drawing/2014/main" id="{181F7B79-BAA6-6974-C6D6-6F01C16E6196}"/>
              </a:ext>
            </a:extLst>
          </p:cNvPr>
          <p:cNvSpPr txBox="1"/>
          <p:nvPr/>
        </p:nvSpPr>
        <p:spPr>
          <a:xfrm>
            <a:off x="8008132" y="2493259"/>
            <a:ext cx="2781788" cy="369332"/>
          </a:xfrm>
          <a:prstGeom prst="rect">
            <a:avLst/>
          </a:prstGeom>
          <a:noFill/>
          <a:ln>
            <a:noFill/>
          </a:ln>
        </p:spPr>
        <p:txBody>
          <a:bodyPr wrap="square" rtlCol="0">
            <a:spAutoFit/>
          </a:bodyPr>
          <a:lstStyle/>
          <a:p>
            <a:pPr algn="r"/>
            <a:r>
              <a:rPr lang="en-CA" dirty="0">
                <a:solidFill>
                  <a:schemeClr val="accent2"/>
                </a:solidFill>
                <a:effectLst>
                  <a:glow rad="228600">
                    <a:schemeClr val="accent3">
                      <a:satMod val="175000"/>
                      <a:alpha val="40000"/>
                    </a:schemeClr>
                  </a:glow>
                </a:effectLst>
              </a:rPr>
              <a:t>Pitchblende</a:t>
            </a:r>
          </a:p>
        </p:txBody>
      </p:sp>
      <p:sp>
        <p:nvSpPr>
          <p:cNvPr id="11" name="Rectangle 10">
            <a:extLst>
              <a:ext uri="{FF2B5EF4-FFF2-40B4-BE49-F238E27FC236}">
                <a16:creationId xmlns:a16="http://schemas.microsoft.com/office/drawing/2014/main" id="{8CACDDBD-06E7-636A-E81B-6AD4551C3D43}"/>
              </a:ext>
            </a:extLst>
          </p:cNvPr>
          <p:cNvSpPr/>
          <p:nvPr/>
        </p:nvSpPr>
        <p:spPr>
          <a:xfrm>
            <a:off x="353488" y="5021713"/>
            <a:ext cx="4248472" cy="954107"/>
          </a:xfrm>
          <a:prstGeom prst="rect">
            <a:avLst/>
          </a:prstGeom>
          <a:solidFill>
            <a:schemeClr val="accent3">
              <a:lumMod val="20000"/>
              <a:lumOff val="80000"/>
            </a:schemeClr>
          </a:solidFill>
          <a:ln>
            <a:solidFill>
              <a:schemeClr val="tx1">
                <a:lumMod val="65000"/>
                <a:lumOff val="35000"/>
              </a:schemeClr>
            </a:solidFill>
          </a:ln>
        </p:spPr>
        <p:txBody>
          <a:bodyPr wrap="square">
            <a:spAutoFit/>
          </a:bodyPr>
          <a:lstStyle/>
          <a:p>
            <a:r>
              <a:rPr lang="en-CA" sz="1400" b="1" i="1" dirty="0"/>
              <a:t>What is historic low-level radioactive waste?</a:t>
            </a:r>
          </a:p>
          <a:p>
            <a:r>
              <a:rPr lang="en-CA" sz="1400" i="1" dirty="0"/>
              <a:t>Soil, contaminated with uranium, radium and arsenic, resulting from past activities involving the refining of radium and uranium by Eldorado Nuclear</a:t>
            </a:r>
          </a:p>
        </p:txBody>
      </p:sp>
      <p:sp>
        <p:nvSpPr>
          <p:cNvPr id="12" name="TextBox 11">
            <a:extLst>
              <a:ext uri="{FF2B5EF4-FFF2-40B4-BE49-F238E27FC236}">
                <a16:creationId xmlns:a16="http://schemas.microsoft.com/office/drawing/2014/main" id="{70C68069-21DB-AD3E-055F-024F599E2C85}"/>
              </a:ext>
            </a:extLst>
          </p:cNvPr>
          <p:cNvSpPr txBox="1"/>
          <p:nvPr/>
        </p:nvSpPr>
        <p:spPr>
          <a:xfrm>
            <a:off x="8008132" y="4221451"/>
            <a:ext cx="2781788" cy="369332"/>
          </a:xfrm>
          <a:prstGeom prst="rect">
            <a:avLst/>
          </a:prstGeom>
          <a:noFill/>
          <a:ln>
            <a:noFill/>
          </a:ln>
        </p:spPr>
        <p:txBody>
          <a:bodyPr wrap="square" rtlCol="0">
            <a:spAutoFit/>
          </a:bodyPr>
          <a:lstStyle/>
          <a:p>
            <a:pPr algn="r"/>
            <a:r>
              <a:rPr lang="en-CA" dirty="0">
                <a:solidFill>
                  <a:schemeClr val="accent2"/>
                </a:solidFill>
                <a:effectLst>
                  <a:glow rad="228600">
                    <a:schemeClr val="accent3">
                      <a:satMod val="175000"/>
                      <a:alpha val="40000"/>
                    </a:schemeClr>
                  </a:glow>
                </a:effectLst>
              </a:rPr>
              <a:t>Processing</a:t>
            </a:r>
          </a:p>
        </p:txBody>
      </p:sp>
      <p:sp>
        <p:nvSpPr>
          <p:cNvPr id="13" name="TextBox 12">
            <a:extLst>
              <a:ext uri="{FF2B5EF4-FFF2-40B4-BE49-F238E27FC236}">
                <a16:creationId xmlns:a16="http://schemas.microsoft.com/office/drawing/2014/main" id="{AA10A8CE-4351-18D9-309C-5317FE9DAA92}"/>
              </a:ext>
            </a:extLst>
          </p:cNvPr>
          <p:cNvSpPr txBox="1"/>
          <p:nvPr/>
        </p:nvSpPr>
        <p:spPr>
          <a:xfrm>
            <a:off x="8576356" y="6039875"/>
            <a:ext cx="2213564" cy="369332"/>
          </a:xfrm>
          <a:prstGeom prst="rect">
            <a:avLst/>
          </a:prstGeom>
          <a:noFill/>
          <a:ln>
            <a:noFill/>
          </a:ln>
        </p:spPr>
        <p:txBody>
          <a:bodyPr wrap="square" rtlCol="0">
            <a:spAutoFit/>
          </a:bodyPr>
          <a:lstStyle/>
          <a:p>
            <a:pPr algn="r"/>
            <a:r>
              <a:rPr lang="en-CA" dirty="0">
                <a:solidFill>
                  <a:schemeClr val="accent2"/>
                </a:solidFill>
                <a:effectLst>
                  <a:glow rad="228600">
                    <a:schemeClr val="accent3">
                      <a:satMod val="175000"/>
                      <a:alpha val="40000"/>
                    </a:schemeClr>
                  </a:glow>
                </a:effectLst>
              </a:rPr>
              <a:t>Product</a:t>
            </a:r>
          </a:p>
        </p:txBody>
      </p:sp>
    </p:spTree>
    <p:extLst>
      <p:ext uri="{BB962C8B-B14F-4D97-AF65-F5344CB8AC3E}">
        <p14:creationId xmlns:p14="http://schemas.microsoft.com/office/powerpoint/2010/main" val="123564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a:solidFill>
                  <a:srgbClr val="3184E3"/>
                </a:solidFill>
              </a:rPr>
              <a:t>Refining Radium &amp; Uranium in Port Hope</a:t>
            </a:r>
          </a:p>
        </p:txBody>
      </p:sp>
      <p:sp>
        <p:nvSpPr>
          <p:cNvPr id="5" name="Title 1">
            <a:extLst>
              <a:ext uri="{FF2B5EF4-FFF2-40B4-BE49-F238E27FC236}">
                <a16:creationId xmlns:a16="http://schemas.microsoft.com/office/drawing/2014/main" id="{EC8BE829-D61D-2144-88BA-2C39B98A59E6}"/>
              </a:ext>
            </a:extLst>
          </p:cNvPr>
          <p:cNvSpPr txBox="1">
            <a:spLocks/>
          </p:cNvSpPr>
          <p:nvPr/>
        </p:nvSpPr>
        <p:spPr>
          <a:xfrm>
            <a:off x="388039" y="803122"/>
            <a:ext cx="8528241" cy="473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2F84E4"/>
                </a:solidFill>
                <a:latin typeface="F37 Ginger Pro" pitchFamily="2" charset="0"/>
                <a:ea typeface="+mj-ea"/>
                <a:cs typeface="+mj-cs"/>
              </a:defRPr>
            </a:lvl1pPr>
          </a:lstStyle>
          <a:p>
            <a:r>
              <a:rPr lang="en-US" sz="2000" b="1" dirty="0">
                <a:solidFill>
                  <a:schemeClr val="accent1"/>
                </a:solidFill>
                <a:latin typeface="F37 Ginger Pro" panose="020B0604020202020204" charset="0"/>
              </a:rPr>
              <a:t>1 Ton of Ore + 10 Tons of Chemicals = less than 1 gram of radium</a:t>
            </a:r>
          </a:p>
        </p:txBody>
      </p:sp>
      <p:pic>
        <p:nvPicPr>
          <p:cNvPr id="6" name="Content Placeholder 5" descr="PHHarbour-Terbenche Photo Sc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224" y="1627124"/>
            <a:ext cx="4916963" cy="3771773"/>
          </a:xfrm>
          <a:prstGeom prst="rect">
            <a:avLst/>
          </a:prstGeom>
          <a:ln>
            <a:solidFill>
              <a:schemeClr val="tx1"/>
            </a:solidFill>
          </a:ln>
          <a:effectLst/>
        </p:spPr>
      </p:pic>
      <p:pic>
        <p:nvPicPr>
          <p:cNvPr id="7" name="Picture 4" descr="D:\Pic 6.jpg"/>
          <p:cNvPicPr>
            <a:picLocks noChangeAspect="1" noChangeArrowheads="1"/>
          </p:cNvPicPr>
          <p:nvPr/>
        </p:nvPicPr>
        <p:blipFill rotWithShape="1">
          <a:blip r:embed="rId3" cstate="print">
            <a:lum contrast="30000"/>
            <a:extLst>
              <a:ext uri="{28A0092B-C50C-407E-A947-70E740481C1C}">
                <a14:useLocalDpi xmlns:a14="http://schemas.microsoft.com/office/drawing/2010/main"/>
              </a:ext>
            </a:extLst>
          </a:blip>
          <a:srcRect/>
          <a:stretch/>
        </p:blipFill>
        <p:spPr bwMode="auto">
          <a:xfrm>
            <a:off x="6682034" y="1617850"/>
            <a:ext cx="1322476" cy="1751248"/>
          </a:xfrm>
          <a:prstGeom prst="rect">
            <a:avLst/>
          </a:prstGeom>
          <a:ln w="6350">
            <a:solidFill>
              <a:schemeClr val="tx1"/>
            </a:solidFill>
          </a:ln>
          <a:effectLst/>
        </p:spPr>
      </p:pic>
      <p:pic>
        <p:nvPicPr>
          <p:cNvPr id="8" name="Picture 1026" descr="C:\00Files\Presentations\Msc Local Port Hope Groups\Radium Needle.JPG"/>
          <p:cNvPicPr>
            <a:picLocks noChangeAspect="1" noChangeArrowheads="1"/>
          </p:cNvPicPr>
          <p:nvPr/>
        </p:nvPicPr>
        <p:blipFill rotWithShape="1">
          <a:blip r:embed="rId4" cstate="print">
            <a:lum contrast="30000"/>
            <a:extLst>
              <a:ext uri="{28A0092B-C50C-407E-A947-70E740481C1C}">
                <a14:useLocalDpi xmlns:a14="http://schemas.microsoft.com/office/drawing/2010/main"/>
              </a:ext>
            </a:extLst>
          </a:blip>
          <a:srcRect/>
          <a:stretch/>
        </p:blipFill>
        <p:spPr bwMode="auto">
          <a:xfrm>
            <a:off x="5417396" y="3627134"/>
            <a:ext cx="2587114" cy="1751247"/>
          </a:xfrm>
          <a:prstGeom prst="rect">
            <a:avLst/>
          </a:prstGeom>
          <a:ln w="6350">
            <a:solidFill>
              <a:schemeClr val="tx1"/>
            </a:solidFill>
          </a:ln>
          <a:effectLst/>
        </p:spPr>
      </p:pic>
      <p:pic>
        <p:nvPicPr>
          <p:cNvPr id="9" name="Picture 3" descr="D:\Pic 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7396" y="1617851"/>
            <a:ext cx="1202779" cy="1751247"/>
          </a:xfrm>
          <a:prstGeom prst="rect">
            <a:avLst/>
          </a:prstGeom>
          <a:ln>
            <a:solidFill>
              <a:schemeClr val="tx1"/>
            </a:solidFill>
          </a:ln>
          <a:effectLst/>
        </p:spPr>
      </p:pic>
      <p:cxnSp>
        <p:nvCxnSpPr>
          <p:cNvPr id="3" name="Straight Arrow Connector 2">
            <a:extLst>
              <a:ext uri="{FF2B5EF4-FFF2-40B4-BE49-F238E27FC236}">
                <a16:creationId xmlns:a16="http://schemas.microsoft.com/office/drawing/2014/main" id="{2F8CE6F4-2990-58E0-5C7D-36CED5C4BCB1}"/>
              </a:ext>
            </a:extLst>
          </p:cNvPr>
          <p:cNvCxnSpPr>
            <a:cxnSpLocks/>
            <a:stCxn id="15" idx="4"/>
          </p:cNvCxnSpPr>
          <p:nvPr/>
        </p:nvCxnSpPr>
        <p:spPr>
          <a:xfrm>
            <a:off x="8469305" y="1968963"/>
            <a:ext cx="0" cy="3088812"/>
          </a:xfrm>
          <a:prstGeom prst="straightConnector1">
            <a:avLst/>
          </a:prstGeom>
          <a:ln w="25400">
            <a:solidFill>
              <a:srgbClr val="34719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717D4FB-BAFA-5DA8-0191-EBEC9582D3DE}"/>
              </a:ext>
            </a:extLst>
          </p:cNvPr>
          <p:cNvSpPr/>
          <p:nvPr/>
        </p:nvSpPr>
        <p:spPr>
          <a:xfrm>
            <a:off x="8771439" y="1370516"/>
            <a:ext cx="2574416" cy="584775"/>
          </a:xfrm>
          <a:prstGeom prst="rect">
            <a:avLst/>
          </a:prstGeom>
        </p:spPr>
        <p:txBody>
          <a:bodyPr wrap="square">
            <a:spAutoFit/>
          </a:bodyPr>
          <a:lstStyle/>
          <a:p>
            <a:pPr>
              <a:spcAft>
                <a:spcPts val="600"/>
              </a:spcAft>
            </a:pPr>
            <a:r>
              <a:rPr lang="en-CA" sz="1600" dirty="0">
                <a:solidFill>
                  <a:srgbClr val="347190"/>
                </a:solidFill>
              </a:rPr>
              <a:t>Mid-1970s LLRW</a:t>
            </a:r>
            <a:br>
              <a:rPr lang="en-CA" sz="1600" dirty="0">
                <a:solidFill>
                  <a:schemeClr val="tx2"/>
                </a:solidFill>
              </a:rPr>
            </a:br>
            <a:r>
              <a:rPr lang="en-CA" sz="1600" dirty="0"/>
              <a:t>problem identified</a:t>
            </a:r>
          </a:p>
        </p:txBody>
      </p:sp>
      <p:sp>
        <p:nvSpPr>
          <p:cNvPr id="10" name="TextBox 9">
            <a:extLst>
              <a:ext uri="{FF2B5EF4-FFF2-40B4-BE49-F238E27FC236}">
                <a16:creationId xmlns:a16="http://schemas.microsoft.com/office/drawing/2014/main" id="{EBC45AE2-B48B-5C0E-B8C8-2D62C9F4903A}"/>
              </a:ext>
            </a:extLst>
          </p:cNvPr>
          <p:cNvSpPr txBox="1"/>
          <p:nvPr/>
        </p:nvSpPr>
        <p:spPr>
          <a:xfrm>
            <a:off x="8771439" y="2320390"/>
            <a:ext cx="2728760" cy="584775"/>
          </a:xfrm>
          <a:prstGeom prst="rect">
            <a:avLst/>
          </a:prstGeom>
          <a:noFill/>
        </p:spPr>
        <p:txBody>
          <a:bodyPr wrap="square" rtlCol="0">
            <a:spAutoFit/>
          </a:bodyPr>
          <a:lstStyle/>
          <a:p>
            <a:r>
              <a:rPr lang="en-CA" sz="1600" dirty="0">
                <a:solidFill>
                  <a:srgbClr val="347190"/>
                </a:solidFill>
              </a:rPr>
              <a:t>1976-82 Initial Cleanup  </a:t>
            </a:r>
            <a:br>
              <a:rPr lang="en-CA" sz="1600" dirty="0">
                <a:solidFill>
                  <a:schemeClr val="tx2"/>
                </a:solidFill>
              </a:rPr>
            </a:br>
            <a:r>
              <a:rPr lang="en-CA" sz="1600" dirty="0"/>
              <a:t>100,000 m</a:t>
            </a:r>
            <a:r>
              <a:rPr lang="en-CA" sz="1600" baseline="30000" dirty="0"/>
              <a:t>3</a:t>
            </a:r>
            <a:r>
              <a:rPr lang="en-CA" sz="1600" dirty="0"/>
              <a:t> to Chalk River</a:t>
            </a:r>
          </a:p>
        </p:txBody>
      </p:sp>
      <p:sp>
        <p:nvSpPr>
          <p:cNvPr id="11" name="Rectangle 10">
            <a:extLst>
              <a:ext uri="{FF2B5EF4-FFF2-40B4-BE49-F238E27FC236}">
                <a16:creationId xmlns:a16="http://schemas.microsoft.com/office/drawing/2014/main" id="{A795A099-B3E3-845E-D138-B5544D124168}"/>
              </a:ext>
            </a:extLst>
          </p:cNvPr>
          <p:cNvSpPr/>
          <p:nvPr/>
        </p:nvSpPr>
        <p:spPr>
          <a:xfrm>
            <a:off x="8771438" y="3219646"/>
            <a:ext cx="3420561" cy="584775"/>
          </a:xfrm>
          <a:prstGeom prst="rect">
            <a:avLst/>
          </a:prstGeom>
        </p:spPr>
        <p:txBody>
          <a:bodyPr wrap="square" lIns="90000">
            <a:spAutoFit/>
          </a:bodyPr>
          <a:lstStyle/>
          <a:p>
            <a:pPr>
              <a:spcAft>
                <a:spcPts val="600"/>
              </a:spcAft>
            </a:pPr>
            <a:r>
              <a:rPr lang="en-CA" sz="1600" dirty="0">
                <a:solidFill>
                  <a:srgbClr val="347190"/>
                </a:solidFill>
              </a:rPr>
              <a:t>1986-96 Independent Siting Task Force</a:t>
            </a:r>
            <a:br>
              <a:rPr lang="en-CA" sz="1600" b="1" dirty="0">
                <a:solidFill>
                  <a:srgbClr val="347190"/>
                </a:solidFill>
              </a:rPr>
            </a:br>
            <a:r>
              <a:rPr lang="en-CA" sz="1600" dirty="0"/>
              <a:t>province-wide search unsuccessful</a:t>
            </a:r>
          </a:p>
        </p:txBody>
      </p:sp>
      <p:sp>
        <p:nvSpPr>
          <p:cNvPr id="12" name="Rectangle 11">
            <a:extLst>
              <a:ext uri="{FF2B5EF4-FFF2-40B4-BE49-F238E27FC236}">
                <a16:creationId xmlns:a16="http://schemas.microsoft.com/office/drawing/2014/main" id="{99B4F48C-767E-0F1F-7C3D-49CEC2DA6EF3}"/>
              </a:ext>
            </a:extLst>
          </p:cNvPr>
          <p:cNvSpPr/>
          <p:nvPr/>
        </p:nvSpPr>
        <p:spPr>
          <a:xfrm>
            <a:off x="8771439" y="5140612"/>
            <a:ext cx="3207201" cy="830997"/>
          </a:xfrm>
          <a:prstGeom prst="rect">
            <a:avLst/>
          </a:prstGeom>
        </p:spPr>
        <p:txBody>
          <a:bodyPr wrap="square">
            <a:spAutoFit/>
          </a:bodyPr>
          <a:lstStyle/>
          <a:p>
            <a:pPr>
              <a:spcAft>
                <a:spcPts val="600"/>
              </a:spcAft>
            </a:pPr>
            <a:r>
              <a:rPr lang="en-CA" sz="1600" dirty="0">
                <a:solidFill>
                  <a:srgbClr val="347190"/>
                </a:solidFill>
              </a:rPr>
              <a:t>2001 Legal Agreement</a:t>
            </a:r>
            <a:br>
              <a:rPr lang="en-CA" sz="1600" b="1" dirty="0">
                <a:solidFill>
                  <a:schemeClr val="tx2"/>
                </a:solidFill>
              </a:rPr>
            </a:br>
            <a:r>
              <a:rPr lang="en-CA" sz="1600" dirty="0"/>
              <a:t>Canada, Clarington, </a:t>
            </a:r>
            <a:br>
              <a:rPr lang="en-CA" sz="1600" dirty="0"/>
            </a:br>
            <a:r>
              <a:rPr lang="en-CA" sz="1600" dirty="0"/>
              <a:t>Town of Port Hope, Hope Township </a:t>
            </a:r>
          </a:p>
        </p:txBody>
      </p:sp>
      <p:sp>
        <p:nvSpPr>
          <p:cNvPr id="13" name="Rectangle 12">
            <a:extLst>
              <a:ext uri="{FF2B5EF4-FFF2-40B4-BE49-F238E27FC236}">
                <a16:creationId xmlns:a16="http://schemas.microsoft.com/office/drawing/2014/main" id="{88C9F60A-F3BC-B914-8B29-69E005568FF7}"/>
              </a:ext>
            </a:extLst>
          </p:cNvPr>
          <p:cNvSpPr/>
          <p:nvPr/>
        </p:nvSpPr>
        <p:spPr>
          <a:xfrm>
            <a:off x="8771438" y="4289677"/>
            <a:ext cx="3681383" cy="584775"/>
          </a:xfrm>
          <a:prstGeom prst="rect">
            <a:avLst/>
          </a:prstGeom>
        </p:spPr>
        <p:txBody>
          <a:bodyPr wrap="square">
            <a:spAutoFit/>
          </a:bodyPr>
          <a:lstStyle/>
          <a:p>
            <a:pPr>
              <a:spcAft>
                <a:spcPts val="600"/>
              </a:spcAft>
            </a:pPr>
            <a:r>
              <a:rPr lang="en-CA" sz="1600" dirty="0">
                <a:solidFill>
                  <a:srgbClr val="347190"/>
                </a:solidFill>
              </a:rPr>
              <a:t>1997-99 Community Solution</a:t>
            </a:r>
            <a:r>
              <a:rPr lang="en-CA" sz="1600" dirty="0">
                <a:solidFill>
                  <a:schemeClr val="tx2"/>
                </a:solidFill>
              </a:rPr>
              <a:t>s</a:t>
            </a:r>
            <a:br>
              <a:rPr lang="en-CA" sz="1600" b="1" dirty="0">
                <a:solidFill>
                  <a:srgbClr val="347190"/>
                </a:solidFill>
              </a:rPr>
            </a:br>
            <a:r>
              <a:rPr lang="en-CA" sz="1600" dirty="0"/>
              <a:t>brought to federal government </a:t>
            </a:r>
          </a:p>
        </p:txBody>
      </p:sp>
      <p:grpSp>
        <p:nvGrpSpPr>
          <p:cNvPr id="29" name="Group 28">
            <a:extLst>
              <a:ext uri="{FF2B5EF4-FFF2-40B4-BE49-F238E27FC236}">
                <a16:creationId xmlns:a16="http://schemas.microsoft.com/office/drawing/2014/main" id="{10329DB2-8B93-4C94-712D-AC3B133E0DC7}"/>
              </a:ext>
            </a:extLst>
          </p:cNvPr>
          <p:cNvGrpSpPr/>
          <p:nvPr/>
        </p:nvGrpSpPr>
        <p:grpSpPr>
          <a:xfrm>
            <a:off x="8167172" y="1364697"/>
            <a:ext cx="604266" cy="604266"/>
            <a:chOff x="8617049" y="1218042"/>
            <a:chExt cx="604266" cy="604266"/>
          </a:xfrm>
        </p:grpSpPr>
        <p:sp>
          <p:nvSpPr>
            <p:cNvPr id="15" name="Oval 14">
              <a:extLst>
                <a:ext uri="{FF2B5EF4-FFF2-40B4-BE49-F238E27FC236}">
                  <a16:creationId xmlns:a16="http://schemas.microsoft.com/office/drawing/2014/main" id="{2C99D51A-DC71-F160-27AE-B3F5F1EDC858}"/>
                </a:ext>
              </a:extLst>
            </p:cNvPr>
            <p:cNvSpPr>
              <a:spLocks noChangeAspect="1"/>
            </p:cNvSpPr>
            <p:nvPr/>
          </p:nvSpPr>
          <p:spPr>
            <a:xfrm>
              <a:off x="8617049" y="1218042"/>
              <a:ext cx="604266" cy="604266"/>
            </a:xfrm>
            <a:prstGeom prst="ellipse">
              <a:avLst/>
            </a:prstGeom>
            <a:solidFill>
              <a:schemeClr val="accent2"/>
            </a:solidFill>
            <a:ln w="19050">
              <a:solidFill>
                <a:srgbClr val="3471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100"/>
                </a:lnSpc>
              </a:pPr>
              <a:endParaRPr lang="en-CA" sz="900" b="1">
                <a:solidFill>
                  <a:srgbClr val="70AC2E"/>
                </a:solidFill>
              </a:endParaRPr>
            </a:p>
          </p:txBody>
        </p:sp>
        <p:pic>
          <p:nvPicPr>
            <p:cNvPr id="16" name="Picture 15">
              <a:extLst>
                <a:ext uri="{FF2B5EF4-FFF2-40B4-BE49-F238E27FC236}">
                  <a16:creationId xmlns:a16="http://schemas.microsoft.com/office/drawing/2014/main" id="{478E7705-54B2-36A6-FF05-E1C94CDFE3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6998" y="1326703"/>
              <a:ext cx="387186" cy="387186"/>
            </a:xfrm>
            <a:prstGeom prst="rect">
              <a:avLst/>
            </a:prstGeom>
            <a:solidFill>
              <a:schemeClr val="accent2"/>
            </a:solidFill>
            <a:ln>
              <a:noFill/>
            </a:ln>
          </p:spPr>
        </p:pic>
      </p:grpSp>
      <p:sp>
        <p:nvSpPr>
          <p:cNvPr id="18" name="Oval 17">
            <a:extLst>
              <a:ext uri="{FF2B5EF4-FFF2-40B4-BE49-F238E27FC236}">
                <a16:creationId xmlns:a16="http://schemas.microsoft.com/office/drawing/2014/main" id="{609D2D48-E7EE-C027-4863-0D23B4E3449D}"/>
              </a:ext>
            </a:extLst>
          </p:cNvPr>
          <p:cNvSpPr/>
          <p:nvPr/>
        </p:nvSpPr>
        <p:spPr>
          <a:xfrm>
            <a:off x="8291298" y="2403666"/>
            <a:ext cx="297755" cy="297791"/>
          </a:xfrm>
          <a:prstGeom prst="ellipse">
            <a:avLst/>
          </a:prstGeom>
          <a:solidFill>
            <a:schemeClr val="accent2"/>
          </a:solidFill>
          <a:ln>
            <a:solidFill>
              <a:srgbClr val="347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0" name="Group 29">
            <a:extLst>
              <a:ext uri="{FF2B5EF4-FFF2-40B4-BE49-F238E27FC236}">
                <a16:creationId xmlns:a16="http://schemas.microsoft.com/office/drawing/2014/main" id="{C63AC6DB-013E-E9E9-2F45-ABA344BC5890}"/>
              </a:ext>
            </a:extLst>
          </p:cNvPr>
          <p:cNvGrpSpPr/>
          <p:nvPr/>
        </p:nvGrpSpPr>
        <p:grpSpPr>
          <a:xfrm>
            <a:off x="8167172" y="2309380"/>
            <a:ext cx="604266" cy="604338"/>
            <a:chOff x="8617049" y="2286585"/>
            <a:chExt cx="604266" cy="604338"/>
          </a:xfrm>
        </p:grpSpPr>
        <p:sp>
          <p:nvSpPr>
            <p:cNvPr id="19" name="Oval 18">
              <a:extLst>
                <a:ext uri="{FF2B5EF4-FFF2-40B4-BE49-F238E27FC236}">
                  <a16:creationId xmlns:a16="http://schemas.microsoft.com/office/drawing/2014/main" id="{8478687F-BCD3-8363-A6E3-6DBBEDB768EC}"/>
                </a:ext>
              </a:extLst>
            </p:cNvPr>
            <p:cNvSpPr>
              <a:spLocks noChangeAspect="1"/>
            </p:cNvSpPr>
            <p:nvPr/>
          </p:nvSpPr>
          <p:spPr>
            <a:xfrm>
              <a:off x="8617049" y="2286585"/>
              <a:ext cx="604266" cy="604338"/>
            </a:xfrm>
            <a:prstGeom prst="ellipse">
              <a:avLst/>
            </a:prstGeom>
            <a:solidFill>
              <a:schemeClr val="accent2"/>
            </a:solidFill>
            <a:ln w="19050">
              <a:solidFill>
                <a:srgbClr val="3471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100"/>
                </a:lnSpc>
              </a:pPr>
              <a:endParaRPr lang="en-CA" sz="900" b="1">
                <a:solidFill>
                  <a:srgbClr val="70AC2E"/>
                </a:solidFill>
              </a:endParaRPr>
            </a:p>
          </p:txBody>
        </p:sp>
        <p:pic>
          <p:nvPicPr>
            <p:cNvPr id="20" name="Picture 19">
              <a:extLst>
                <a:ext uri="{FF2B5EF4-FFF2-40B4-BE49-F238E27FC236}">
                  <a16:creationId xmlns:a16="http://schemas.microsoft.com/office/drawing/2014/main" id="{772D6A58-12E8-9C95-F08F-F717ADEC0A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78260" y="2439400"/>
              <a:ext cx="464365" cy="298793"/>
            </a:xfrm>
            <a:prstGeom prst="rect">
              <a:avLst/>
            </a:prstGeom>
            <a:solidFill>
              <a:schemeClr val="accent2"/>
            </a:solidFill>
            <a:ln>
              <a:noFill/>
            </a:ln>
          </p:spPr>
        </p:pic>
      </p:grpSp>
      <p:grpSp>
        <p:nvGrpSpPr>
          <p:cNvPr id="32" name="Group 31">
            <a:extLst>
              <a:ext uri="{FF2B5EF4-FFF2-40B4-BE49-F238E27FC236}">
                <a16:creationId xmlns:a16="http://schemas.microsoft.com/office/drawing/2014/main" id="{924FAF94-1334-DE7C-1FCD-532391105814}"/>
              </a:ext>
            </a:extLst>
          </p:cNvPr>
          <p:cNvGrpSpPr/>
          <p:nvPr/>
        </p:nvGrpSpPr>
        <p:grpSpPr>
          <a:xfrm>
            <a:off x="8167172" y="4198890"/>
            <a:ext cx="604266" cy="604338"/>
            <a:chOff x="8617049" y="4423843"/>
            <a:chExt cx="604266" cy="604338"/>
          </a:xfrm>
        </p:grpSpPr>
        <p:sp>
          <p:nvSpPr>
            <p:cNvPr id="23" name="Oval 22">
              <a:extLst>
                <a:ext uri="{FF2B5EF4-FFF2-40B4-BE49-F238E27FC236}">
                  <a16:creationId xmlns:a16="http://schemas.microsoft.com/office/drawing/2014/main" id="{CDBF1FB9-61F9-8529-A711-CF732FD5FFC5}"/>
                </a:ext>
              </a:extLst>
            </p:cNvPr>
            <p:cNvSpPr>
              <a:spLocks noChangeAspect="1"/>
            </p:cNvSpPr>
            <p:nvPr/>
          </p:nvSpPr>
          <p:spPr>
            <a:xfrm>
              <a:off x="8617049" y="4423843"/>
              <a:ext cx="604266" cy="604338"/>
            </a:xfrm>
            <a:prstGeom prst="ellipse">
              <a:avLst/>
            </a:prstGeom>
            <a:solidFill>
              <a:schemeClr val="accent2"/>
            </a:solidFill>
            <a:ln w="19050">
              <a:solidFill>
                <a:srgbClr val="3471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100"/>
                </a:lnSpc>
              </a:pPr>
              <a:endParaRPr lang="en-CA" sz="900" b="1">
                <a:solidFill>
                  <a:srgbClr val="70AC2E"/>
                </a:solidFill>
              </a:endParaRPr>
            </a:p>
          </p:txBody>
        </p:sp>
        <p:pic>
          <p:nvPicPr>
            <p:cNvPr id="24" name="Picture 23">
              <a:extLst>
                <a:ext uri="{FF2B5EF4-FFF2-40B4-BE49-F238E27FC236}">
                  <a16:creationId xmlns:a16="http://schemas.microsoft.com/office/drawing/2014/main" id="{B2584EE4-6F83-FA5B-096C-430720551D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12701" y="4519530"/>
              <a:ext cx="412962" cy="412963"/>
            </a:xfrm>
            <a:prstGeom prst="rect">
              <a:avLst/>
            </a:prstGeom>
            <a:noFill/>
            <a:ln>
              <a:noFill/>
            </a:ln>
          </p:spPr>
        </p:pic>
      </p:grpSp>
      <p:grpSp>
        <p:nvGrpSpPr>
          <p:cNvPr id="33" name="Group 32">
            <a:extLst>
              <a:ext uri="{FF2B5EF4-FFF2-40B4-BE49-F238E27FC236}">
                <a16:creationId xmlns:a16="http://schemas.microsoft.com/office/drawing/2014/main" id="{AE971D06-9626-1077-7B7B-3303EE9E694C}"/>
              </a:ext>
            </a:extLst>
          </p:cNvPr>
          <p:cNvGrpSpPr/>
          <p:nvPr/>
        </p:nvGrpSpPr>
        <p:grpSpPr>
          <a:xfrm>
            <a:off x="8167172" y="5143647"/>
            <a:ext cx="604266" cy="604338"/>
            <a:chOff x="8617049" y="5492471"/>
            <a:chExt cx="604266" cy="604338"/>
          </a:xfrm>
        </p:grpSpPr>
        <p:sp>
          <p:nvSpPr>
            <p:cNvPr id="26" name="Oval 25">
              <a:extLst>
                <a:ext uri="{FF2B5EF4-FFF2-40B4-BE49-F238E27FC236}">
                  <a16:creationId xmlns:a16="http://schemas.microsoft.com/office/drawing/2014/main" id="{93A44C23-3361-AB08-B8FA-C5BE59AC32CD}"/>
                </a:ext>
              </a:extLst>
            </p:cNvPr>
            <p:cNvSpPr>
              <a:spLocks noChangeAspect="1"/>
            </p:cNvSpPr>
            <p:nvPr/>
          </p:nvSpPr>
          <p:spPr>
            <a:xfrm>
              <a:off x="8617049" y="5492471"/>
              <a:ext cx="604266" cy="604338"/>
            </a:xfrm>
            <a:prstGeom prst="ellipse">
              <a:avLst/>
            </a:prstGeom>
            <a:solidFill>
              <a:schemeClr val="accent2"/>
            </a:solidFill>
            <a:ln w="19050">
              <a:solidFill>
                <a:srgbClr val="3471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100"/>
                </a:lnSpc>
              </a:pPr>
              <a:endParaRPr lang="en-CA" sz="900" b="1">
                <a:solidFill>
                  <a:srgbClr val="70AC2E"/>
                </a:solidFill>
              </a:endParaRPr>
            </a:p>
          </p:txBody>
        </p:sp>
        <p:pic>
          <p:nvPicPr>
            <p:cNvPr id="27" name="Picture 26">
              <a:extLst>
                <a:ext uri="{FF2B5EF4-FFF2-40B4-BE49-F238E27FC236}">
                  <a16:creationId xmlns:a16="http://schemas.microsoft.com/office/drawing/2014/main" id="{95B80FAA-DB2E-A19F-0070-004BDDDCD8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87331" y="5566807"/>
              <a:ext cx="463702" cy="463704"/>
            </a:xfrm>
            <a:prstGeom prst="rect">
              <a:avLst/>
            </a:prstGeom>
            <a:noFill/>
            <a:ln>
              <a:noFill/>
            </a:ln>
          </p:spPr>
        </p:pic>
      </p:grpSp>
      <p:grpSp>
        <p:nvGrpSpPr>
          <p:cNvPr id="31" name="Group 30">
            <a:extLst>
              <a:ext uri="{FF2B5EF4-FFF2-40B4-BE49-F238E27FC236}">
                <a16:creationId xmlns:a16="http://schemas.microsoft.com/office/drawing/2014/main" id="{45887981-0EB8-DD74-F8B1-06075ED78636}"/>
              </a:ext>
            </a:extLst>
          </p:cNvPr>
          <p:cNvGrpSpPr/>
          <p:nvPr/>
        </p:nvGrpSpPr>
        <p:grpSpPr>
          <a:xfrm>
            <a:off x="8167172" y="3254135"/>
            <a:ext cx="604266" cy="604338"/>
            <a:chOff x="8617049" y="3355214"/>
            <a:chExt cx="604266" cy="604338"/>
          </a:xfrm>
        </p:grpSpPr>
        <p:sp>
          <p:nvSpPr>
            <p:cNvPr id="21" name="Oval 20">
              <a:extLst>
                <a:ext uri="{FF2B5EF4-FFF2-40B4-BE49-F238E27FC236}">
                  <a16:creationId xmlns:a16="http://schemas.microsoft.com/office/drawing/2014/main" id="{A5867509-82D9-B56A-31B4-ADB2A74DE2F4}"/>
                </a:ext>
              </a:extLst>
            </p:cNvPr>
            <p:cNvSpPr>
              <a:spLocks noChangeAspect="1"/>
            </p:cNvSpPr>
            <p:nvPr/>
          </p:nvSpPr>
          <p:spPr>
            <a:xfrm>
              <a:off x="8617049" y="3355214"/>
              <a:ext cx="604266" cy="604338"/>
            </a:xfrm>
            <a:prstGeom prst="ellipse">
              <a:avLst/>
            </a:prstGeom>
            <a:solidFill>
              <a:schemeClr val="accent2"/>
            </a:solidFill>
            <a:ln w="19050">
              <a:solidFill>
                <a:srgbClr val="34719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1100"/>
                </a:lnSpc>
              </a:pPr>
              <a:endParaRPr lang="en-CA" sz="900" b="1">
                <a:solidFill>
                  <a:srgbClr val="70AC2E"/>
                </a:solidFill>
              </a:endParaRPr>
            </a:p>
          </p:txBody>
        </p:sp>
        <p:pic>
          <p:nvPicPr>
            <p:cNvPr id="28" name="Picture 27">
              <a:extLst>
                <a:ext uri="{FF2B5EF4-FFF2-40B4-BE49-F238E27FC236}">
                  <a16:creationId xmlns:a16="http://schemas.microsoft.com/office/drawing/2014/main" id="{91AD2CF1-9C11-3011-9F2C-78729D42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06404" y="3399347"/>
              <a:ext cx="467660" cy="467662"/>
            </a:xfrm>
            <a:prstGeom prst="rect">
              <a:avLst/>
            </a:prstGeom>
            <a:noFill/>
            <a:ln>
              <a:noFill/>
            </a:ln>
          </p:spPr>
        </p:pic>
      </p:grpSp>
    </p:spTree>
    <p:extLst>
      <p:ext uri="{BB962C8B-B14F-4D97-AF65-F5344CB8AC3E}">
        <p14:creationId xmlns:p14="http://schemas.microsoft.com/office/powerpoint/2010/main" val="2180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a:solidFill>
                  <a:srgbClr val="3184E3"/>
                </a:solidFill>
              </a:rPr>
              <a:t>Historic Waste Locations in Port Hope &amp; Port Granby</a:t>
            </a:r>
          </a:p>
        </p:txBody>
      </p:sp>
      <p:pic>
        <p:nvPicPr>
          <p:cNvPr id="10" name="Picture 9" descr="PH Waterfront2011 (12).jpg"/>
          <p:cNvPicPr>
            <a:picLocks noChangeAspect="1"/>
          </p:cNvPicPr>
          <p:nvPr/>
        </p:nvPicPr>
        <p:blipFill rotWithShape="1">
          <a:blip r:embed="rId3" cstate="print">
            <a:lum bright="-10000"/>
            <a:extLst>
              <a:ext uri="{28A0092B-C50C-407E-A947-70E740481C1C}">
                <a14:useLocalDpi xmlns:a14="http://schemas.microsoft.com/office/drawing/2010/main"/>
              </a:ext>
            </a:extLst>
          </a:blip>
          <a:srcRect/>
          <a:stretch/>
        </p:blipFill>
        <p:spPr>
          <a:xfrm>
            <a:off x="355525" y="1088492"/>
            <a:ext cx="7874075" cy="4673042"/>
          </a:xfrm>
          <a:prstGeom prst="rect">
            <a:avLst/>
          </a:prstGeom>
        </p:spPr>
      </p:pic>
      <p:sp>
        <p:nvSpPr>
          <p:cNvPr id="11" name="TextBox 10"/>
          <p:cNvSpPr txBox="1"/>
          <p:nvPr/>
        </p:nvSpPr>
        <p:spPr>
          <a:xfrm>
            <a:off x="6728853" y="4979670"/>
            <a:ext cx="2337204" cy="590018"/>
          </a:xfrm>
          <a:prstGeom prst="rect">
            <a:avLst/>
          </a:prstGeom>
          <a:noFill/>
        </p:spPr>
        <p:txBody>
          <a:bodyPr wrap="square" rtlCol="0">
            <a:spAutoFit/>
          </a:bodyPr>
          <a:lstStyle/>
          <a:p>
            <a:pPr marL="450850">
              <a:lnSpc>
                <a:spcPct val="150000"/>
              </a:lnSpc>
            </a:pPr>
            <a:r>
              <a:rPr lang="en-CA" sz="1100" dirty="0">
                <a:solidFill>
                  <a:prstClr val="white"/>
                </a:solidFill>
              </a:rPr>
              <a:t>Planned </a:t>
            </a:r>
          </a:p>
          <a:p>
            <a:pPr marL="450850">
              <a:lnSpc>
                <a:spcPct val="150000"/>
              </a:lnSpc>
            </a:pPr>
            <a:r>
              <a:rPr lang="en-CA" sz="1100" dirty="0">
                <a:solidFill>
                  <a:prstClr val="white"/>
                </a:solidFill>
              </a:rPr>
              <a:t>Unplanned </a:t>
            </a:r>
          </a:p>
        </p:txBody>
      </p:sp>
      <p:sp>
        <p:nvSpPr>
          <p:cNvPr id="12" name="Oval 11"/>
          <p:cNvSpPr/>
          <p:nvPr/>
        </p:nvSpPr>
        <p:spPr>
          <a:xfrm>
            <a:off x="6869140" y="4991516"/>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Isosceles Triangle 12"/>
          <p:cNvSpPr/>
          <p:nvPr/>
        </p:nvSpPr>
        <p:spPr>
          <a:xfrm>
            <a:off x="6859159" y="5274679"/>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461215" y="1442445"/>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4850236" y="3283003"/>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3859166" y="3636956"/>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Isosceles Triangle 16"/>
          <p:cNvSpPr/>
          <p:nvPr/>
        </p:nvSpPr>
        <p:spPr>
          <a:xfrm>
            <a:off x="4354701" y="1725608"/>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Isosceles Triangle 17"/>
          <p:cNvSpPr/>
          <p:nvPr/>
        </p:nvSpPr>
        <p:spPr>
          <a:xfrm>
            <a:off x="5204189" y="2008771"/>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Isosceles Triangle 18"/>
          <p:cNvSpPr/>
          <p:nvPr/>
        </p:nvSpPr>
        <p:spPr>
          <a:xfrm>
            <a:off x="6266049" y="1867189"/>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Isosceles Triangle 19"/>
          <p:cNvSpPr/>
          <p:nvPr/>
        </p:nvSpPr>
        <p:spPr>
          <a:xfrm>
            <a:off x="4283910" y="2433515"/>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1" name="Isosceles Triangle 20"/>
          <p:cNvSpPr/>
          <p:nvPr/>
        </p:nvSpPr>
        <p:spPr>
          <a:xfrm>
            <a:off x="3080469" y="3212212"/>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Isosceles Triangle 21"/>
          <p:cNvSpPr/>
          <p:nvPr/>
        </p:nvSpPr>
        <p:spPr>
          <a:xfrm>
            <a:off x="5274980" y="3283003"/>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Isosceles Triangle 22"/>
          <p:cNvSpPr/>
          <p:nvPr/>
        </p:nvSpPr>
        <p:spPr>
          <a:xfrm>
            <a:off x="6266049" y="3141422"/>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Isosceles Triangle 23"/>
          <p:cNvSpPr/>
          <p:nvPr/>
        </p:nvSpPr>
        <p:spPr>
          <a:xfrm>
            <a:off x="5699724" y="3283003"/>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Isosceles Triangle 24"/>
          <p:cNvSpPr/>
          <p:nvPr/>
        </p:nvSpPr>
        <p:spPr>
          <a:xfrm>
            <a:off x="5298783" y="2999840"/>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Isosceles Triangle 25"/>
          <p:cNvSpPr/>
          <p:nvPr/>
        </p:nvSpPr>
        <p:spPr>
          <a:xfrm>
            <a:off x="5274980" y="1725608"/>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Isosceles Triangle 26"/>
          <p:cNvSpPr/>
          <p:nvPr/>
        </p:nvSpPr>
        <p:spPr>
          <a:xfrm>
            <a:off x="3505213" y="3566166"/>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8" name="Isosceles Triangle 27"/>
          <p:cNvSpPr/>
          <p:nvPr/>
        </p:nvSpPr>
        <p:spPr>
          <a:xfrm>
            <a:off x="5062608" y="1725608"/>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Oval 28"/>
          <p:cNvSpPr/>
          <p:nvPr/>
        </p:nvSpPr>
        <p:spPr>
          <a:xfrm>
            <a:off x="5133398" y="1867189"/>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0" name="Isosceles Triangle 29"/>
          <p:cNvSpPr/>
          <p:nvPr/>
        </p:nvSpPr>
        <p:spPr>
          <a:xfrm>
            <a:off x="5487352" y="1937980"/>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1" name="Isosceles Triangle 30"/>
          <p:cNvSpPr/>
          <p:nvPr/>
        </p:nvSpPr>
        <p:spPr>
          <a:xfrm>
            <a:off x="4283910" y="3566166"/>
            <a:ext cx="259359" cy="212372"/>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100" y="3672355"/>
            <a:ext cx="2300197" cy="1712369"/>
          </a:xfrm>
          <a:prstGeom prst="rect">
            <a:avLst/>
          </a:prstGeom>
          <a:effectLst>
            <a:glow rad="114300">
              <a:schemeClr val="tx1">
                <a:alpha val="42000"/>
              </a:schemeClr>
            </a:glow>
          </a:effectLst>
        </p:spPr>
      </p:pic>
      <p:sp>
        <p:nvSpPr>
          <p:cNvPr id="33" name="Oval 32"/>
          <p:cNvSpPr/>
          <p:nvPr/>
        </p:nvSpPr>
        <p:spPr>
          <a:xfrm>
            <a:off x="1452284" y="4553291"/>
            <a:ext cx="215586" cy="212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4" name="Left Arrow 33"/>
          <p:cNvSpPr/>
          <p:nvPr/>
        </p:nvSpPr>
        <p:spPr>
          <a:xfrm>
            <a:off x="716104" y="5453846"/>
            <a:ext cx="736179" cy="238562"/>
          </a:xfrm>
          <a:prstGeom prst="leftArrow">
            <a:avLst/>
          </a:prstGeom>
          <a:solidFill>
            <a:srgbClr val="7CBF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prstClr val="white"/>
              </a:solidFill>
            </a:endParaRPr>
          </a:p>
        </p:txBody>
      </p:sp>
      <p:sp>
        <p:nvSpPr>
          <p:cNvPr id="35" name="TextBox 34"/>
          <p:cNvSpPr txBox="1"/>
          <p:nvPr/>
        </p:nvSpPr>
        <p:spPr>
          <a:xfrm>
            <a:off x="1560077" y="5348787"/>
            <a:ext cx="2306536" cy="345468"/>
          </a:xfrm>
          <a:prstGeom prst="rect">
            <a:avLst/>
          </a:prstGeom>
          <a:noFill/>
        </p:spPr>
        <p:txBody>
          <a:bodyPr wrap="square" lIns="0" rtlCol="0" anchor="ctr" anchorCtr="0">
            <a:spAutoFit/>
          </a:bodyPr>
          <a:lstStyle/>
          <a:p>
            <a:pPr>
              <a:lnSpc>
                <a:spcPct val="150000"/>
              </a:lnSpc>
            </a:pPr>
            <a:r>
              <a:rPr lang="en-CA" sz="1100" dirty="0">
                <a:solidFill>
                  <a:prstClr val="white"/>
                </a:solidFill>
              </a:rPr>
              <a:t>After 1955 to Port Granby</a:t>
            </a:r>
          </a:p>
        </p:txBody>
      </p:sp>
      <p:pic>
        <p:nvPicPr>
          <p:cNvPr id="5" name="Picture 4">
            <a:extLst>
              <a:ext uri="{FF2B5EF4-FFF2-40B4-BE49-F238E27FC236}">
                <a16:creationId xmlns:a16="http://schemas.microsoft.com/office/drawing/2014/main" id="{92911506-E7A4-80B4-ACEA-85585784493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08179" y="3872728"/>
            <a:ext cx="3578938" cy="2290622"/>
          </a:xfrm>
          <a:prstGeom prst="rect">
            <a:avLst/>
          </a:prstGeom>
        </p:spPr>
      </p:pic>
      <p:pic>
        <p:nvPicPr>
          <p:cNvPr id="8" name="Picture 7">
            <a:extLst>
              <a:ext uri="{FF2B5EF4-FFF2-40B4-BE49-F238E27FC236}">
                <a16:creationId xmlns:a16="http://schemas.microsoft.com/office/drawing/2014/main" id="{FB3D8219-273E-C070-3655-191C3A92ABA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01329" y="1088491"/>
            <a:ext cx="3592638" cy="2690047"/>
          </a:xfrm>
          <a:prstGeom prst="rect">
            <a:avLst/>
          </a:prstGeom>
        </p:spPr>
      </p:pic>
      <p:sp>
        <p:nvSpPr>
          <p:cNvPr id="9" name="TextBox 8">
            <a:extLst>
              <a:ext uri="{FF2B5EF4-FFF2-40B4-BE49-F238E27FC236}">
                <a16:creationId xmlns:a16="http://schemas.microsoft.com/office/drawing/2014/main" id="{8A6A301F-CA20-1792-B67D-92EBDA1E52B4}"/>
              </a:ext>
            </a:extLst>
          </p:cNvPr>
          <p:cNvSpPr txBox="1"/>
          <p:nvPr/>
        </p:nvSpPr>
        <p:spPr>
          <a:xfrm>
            <a:off x="9072469" y="3212212"/>
            <a:ext cx="2781788" cy="461665"/>
          </a:xfrm>
          <a:prstGeom prst="rect">
            <a:avLst/>
          </a:prstGeom>
          <a:noFill/>
          <a:ln>
            <a:noFill/>
          </a:ln>
        </p:spPr>
        <p:txBody>
          <a:bodyPr wrap="square" rtlCol="0">
            <a:spAutoFit/>
          </a:bodyPr>
          <a:lstStyle/>
          <a:p>
            <a:pPr algn="r"/>
            <a:r>
              <a:rPr lang="en-CA" sz="1200" b="1" dirty="0">
                <a:solidFill>
                  <a:schemeClr val="accent2"/>
                </a:solidFill>
                <a:effectLst>
                  <a:glow rad="228600">
                    <a:schemeClr val="accent3">
                      <a:satMod val="175000"/>
                      <a:alpha val="40000"/>
                    </a:schemeClr>
                  </a:glow>
                </a:effectLst>
              </a:rPr>
              <a:t>Port Hope Project</a:t>
            </a:r>
            <a:br>
              <a:rPr lang="en-CA" sz="1200" b="1" dirty="0">
                <a:solidFill>
                  <a:schemeClr val="accent2"/>
                </a:solidFill>
                <a:effectLst>
                  <a:glow rad="228600">
                    <a:schemeClr val="accent3">
                      <a:satMod val="175000"/>
                      <a:alpha val="40000"/>
                    </a:schemeClr>
                  </a:glow>
                </a:effectLst>
              </a:rPr>
            </a:br>
            <a:r>
              <a:rPr lang="en-CA" sz="1200" b="1" dirty="0">
                <a:solidFill>
                  <a:schemeClr val="accent2"/>
                </a:solidFill>
                <a:effectLst>
                  <a:glow rad="228600">
                    <a:schemeClr val="accent3">
                      <a:satMod val="175000"/>
                      <a:alpha val="40000"/>
                    </a:schemeClr>
                  </a:glow>
                </a:effectLst>
              </a:rPr>
              <a:t>Long-Term Waste Management Facility</a:t>
            </a:r>
          </a:p>
        </p:txBody>
      </p:sp>
      <p:sp>
        <p:nvSpPr>
          <p:cNvPr id="36" name="TextBox 35">
            <a:extLst>
              <a:ext uri="{FF2B5EF4-FFF2-40B4-BE49-F238E27FC236}">
                <a16:creationId xmlns:a16="http://schemas.microsoft.com/office/drawing/2014/main" id="{F9723560-74EB-E8A1-E5B2-36C284C766FA}"/>
              </a:ext>
            </a:extLst>
          </p:cNvPr>
          <p:cNvSpPr txBox="1"/>
          <p:nvPr/>
        </p:nvSpPr>
        <p:spPr>
          <a:xfrm>
            <a:off x="9251482" y="5517019"/>
            <a:ext cx="2781788" cy="646331"/>
          </a:xfrm>
          <a:prstGeom prst="rect">
            <a:avLst/>
          </a:prstGeom>
          <a:noFill/>
          <a:ln>
            <a:noFill/>
          </a:ln>
        </p:spPr>
        <p:txBody>
          <a:bodyPr wrap="square" rtlCol="0">
            <a:spAutoFit/>
          </a:bodyPr>
          <a:lstStyle/>
          <a:p>
            <a:pPr algn="r"/>
            <a:r>
              <a:rPr lang="en-CA" sz="1200" b="1" dirty="0">
                <a:solidFill>
                  <a:schemeClr val="accent2"/>
                </a:solidFill>
                <a:effectLst>
                  <a:glow rad="228600">
                    <a:schemeClr val="accent3">
                      <a:satMod val="175000"/>
                      <a:alpha val="40000"/>
                    </a:schemeClr>
                  </a:glow>
                </a:effectLst>
              </a:rPr>
              <a:t>Port Granby Project</a:t>
            </a:r>
            <a:br>
              <a:rPr lang="en-CA" sz="1200" b="1" dirty="0">
                <a:solidFill>
                  <a:schemeClr val="accent2"/>
                </a:solidFill>
                <a:effectLst>
                  <a:glow rad="228600">
                    <a:schemeClr val="accent3">
                      <a:satMod val="175000"/>
                      <a:alpha val="40000"/>
                    </a:schemeClr>
                  </a:glow>
                </a:effectLst>
              </a:rPr>
            </a:br>
            <a:r>
              <a:rPr lang="en-CA" sz="1200" b="1" dirty="0">
                <a:solidFill>
                  <a:schemeClr val="accent2"/>
                </a:solidFill>
                <a:effectLst>
                  <a:glow rad="228600">
                    <a:schemeClr val="accent3">
                      <a:satMod val="175000"/>
                      <a:alpha val="40000"/>
                    </a:schemeClr>
                  </a:glow>
                </a:effectLst>
              </a:rPr>
              <a:t>Long-Term Waste Management Facility</a:t>
            </a:r>
            <a:br>
              <a:rPr lang="en-CA" sz="1200" b="1" dirty="0">
                <a:solidFill>
                  <a:schemeClr val="accent2"/>
                </a:solidFill>
                <a:effectLst>
                  <a:glow rad="228600">
                    <a:schemeClr val="accent3">
                      <a:satMod val="175000"/>
                      <a:alpha val="40000"/>
                    </a:schemeClr>
                  </a:glow>
                </a:effectLst>
              </a:rPr>
            </a:br>
            <a:r>
              <a:rPr lang="en-CA" sz="1200" b="1" dirty="0">
                <a:solidFill>
                  <a:schemeClr val="accent2"/>
                </a:solidFill>
                <a:effectLst>
                  <a:glow rad="228600">
                    <a:schemeClr val="accent3">
                      <a:satMod val="175000"/>
                      <a:alpha val="40000"/>
                    </a:schemeClr>
                  </a:glow>
                </a:effectLst>
              </a:rPr>
              <a:t>Capped/Closed in 2021</a:t>
            </a:r>
          </a:p>
        </p:txBody>
      </p:sp>
    </p:spTree>
    <p:extLst>
      <p:ext uri="{BB962C8B-B14F-4D97-AF65-F5344CB8AC3E}">
        <p14:creationId xmlns:p14="http://schemas.microsoft.com/office/powerpoint/2010/main" val="119925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F398B23-9B7B-5F95-7202-A9AA0E411CD4}"/>
              </a:ext>
            </a:extLst>
          </p:cNvPr>
          <p:cNvSpPr/>
          <p:nvPr/>
        </p:nvSpPr>
        <p:spPr>
          <a:xfrm>
            <a:off x="6818159" y="1762124"/>
            <a:ext cx="2826484" cy="351472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E2071E6B-E85E-1950-7406-D852DC2DE036}"/>
              </a:ext>
            </a:extLst>
          </p:cNvPr>
          <p:cNvSpPr/>
          <p:nvPr/>
        </p:nvSpPr>
        <p:spPr>
          <a:xfrm>
            <a:off x="866775" y="1762124"/>
            <a:ext cx="2952750" cy="351472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6E631ABA-077B-B786-9EBB-8301FD00F678}"/>
              </a:ext>
            </a:extLst>
          </p:cNvPr>
          <p:cNvSpPr/>
          <p:nvPr/>
        </p:nvSpPr>
        <p:spPr>
          <a:xfrm>
            <a:off x="1627149" y="1137425"/>
            <a:ext cx="3909600" cy="1422000"/>
          </a:xfrm>
          <a:prstGeom prst="roundRect">
            <a:avLst/>
          </a:prstGeom>
          <a:solidFill>
            <a:schemeClr val="accent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
              <a:spcAft>
                <a:spcPts val="300"/>
              </a:spcAft>
            </a:pPr>
            <a:r>
              <a:rPr lang="en-US" sz="1600" b="1" dirty="0">
                <a:solidFill>
                  <a:schemeClr val="tx2"/>
                </a:solidFill>
                <a:latin typeface="F37 Ginger Pro" panose="00000500000000000000" pitchFamily="50" charset="0"/>
                <a:ea typeface="Roboto" charset="0"/>
                <a:cs typeface="Roboto" charset="0"/>
              </a:rPr>
              <a:t>Legal Agreement</a:t>
            </a:r>
            <a:endParaRPr lang="en-US" sz="1600" dirty="0"/>
          </a:p>
          <a:p>
            <a:pPr marL="266700" indent="-180975" defTabSz="914400">
              <a:buFont typeface="Arial" panose="020B0604020202020204" pitchFamily="34" charset="0"/>
              <a:buChar char="•"/>
            </a:pPr>
            <a:r>
              <a:rPr lang="en-US" sz="1600" dirty="0"/>
              <a:t>Public communications program</a:t>
            </a:r>
          </a:p>
          <a:p>
            <a:pPr marL="266700" indent="-180975" defTabSz="914400">
              <a:buFont typeface="Arial" panose="020B0604020202020204" pitchFamily="34" charset="0"/>
              <a:buChar char="•"/>
            </a:pPr>
            <a:r>
              <a:rPr lang="en-US" sz="1600" dirty="0"/>
              <a:t>Complaints Resolution Program </a:t>
            </a:r>
          </a:p>
          <a:p>
            <a:pPr marL="266700" indent="-180975" defTabSz="914400">
              <a:buFont typeface="Arial" panose="020B0604020202020204" pitchFamily="34" charset="0"/>
              <a:buChar char="•"/>
            </a:pPr>
            <a:r>
              <a:rPr lang="en-US" sz="1600" dirty="0"/>
              <a:t>Property Value Protection Program </a:t>
            </a:r>
          </a:p>
        </p:txBody>
      </p:sp>
      <p:sp>
        <p:nvSpPr>
          <p:cNvPr id="9" name="Rectangle: Rounded Corners 8">
            <a:extLst>
              <a:ext uri="{FF2B5EF4-FFF2-40B4-BE49-F238E27FC236}">
                <a16:creationId xmlns:a16="http://schemas.microsoft.com/office/drawing/2014/main" id="{E5EDBD4D-FA28-3193-22CB-4581EE6C882D}"/>
              </a:ext>
            </a:extLst>
          </p:cNvPr>
          <p:cNvSpPr/>
          <p:nvPr/>
        </p:nvSpPr>
        <p:spPr>
          <a:xfrm>
            <a:off x="1627149" y="2849138"/>
            <a:ext cx="3909600" cy="1422000"/>
          </a:xfrm>
          <a:prstGeom prst="roundRect">
            <a:avLst/>
          </a:prstGeom>
          <a:solidFill>
            <a:schemeClr val="accent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
              <a:spcAft>
                <a:spcPts val="300"/>
              </a:spcAft>
            </a:pPr>
            <a:r>
              <a:rPr lang="en-US" sz="1600" b="1" dirty="0">
                <a:solidFill>
                  <a:schemeClr val="tx2"/>
                </a:solidFill>
                <a:latin typeface="F37 Ginger Pro" panose="00000500000000000000" pitchFamily="50" charset="0"/>
                <a:ea typeface="Roboto" charset="0"/>
                <a:cs typeface="Roboto" charset="0"/>
              </a:rPr>
              <a:t>Environmental Assessments</a:t>
            </a:r>
          </a:p>
          <a:p>
            <a:pPr marL="266700" indent="-180975">
              <a:buFont typeface="Arial" panose="020B0604020202020204" pitchFamily="34" charset="0"/>
              <a:buChar char="•"/>
            </a:pPr>
            <a:r>
              <a:rPr lang="en-US" sz="1600" dirty="0"/>
              <a:t>Community consultation</a:t>
            </a:r>
          </a:p>
          <a:p>
            <a:pPr marL="266700" indent="-180975">
              <a:buFont typeface="Arial" panose="020B0604020202020204" pitchFamily="34" charset="0"/>
              <a:buChar char="•"/>
            </a:pPr>
            <a:r>
              <a:rPr lang="en-US" sz="1600" dirty="0"/>
              <a:t>Business communications plan</a:t>
            </a:r>
          </a:p>
          <a:p>
            <a:pPr marL="266700" indent="-180975">
              <a:buFont typeface="Arial" panose="020B0604020202020204" pitchFamily="34" charset="0"/>
              <a:buChar char="•"/>
            </a:pPr>
            <a:r>
              <a:rPr lang="en-US" sz="1600" dirty="0"/>
              <a:t>Public Attitude Surveys</a:t>
            </a:r>
          </a:p>
        </p:txBody>
      </p:sp>
      <p:sp>
        <p:nvSpPr>
          <p:cNvPr id="10" name="Rectangle: Rounded Corners 9">
            <a:extLst>
              <a:ext uri="{FF2B5EF4-FFF2-40B4-BE49-F238E27FC236}">
                <a16:creationId xmlns:a16="http://schemas.microsoft.com/office/drawing/2014/main" id="{61F2EFA0-24C7-B777-6749-372E3554005E}"/>
              </a:ext>
            </a:extLst>
          </p:cNvPr>
          <p:cNvSpPr/>
          <p:nvPr/>
        </p:nvSpPr>
        <p:spPr>
          <a:xfrm>
            <a:off x="1627149" y="4557421"/>
            <a:ext cx="3909600" cy="1422000"/>
          </a:xfrm>
          <a:prstGeom prst="roundRect">
            <a:avLst/>
          </a:prstGeom>
          <a:solidFill>
            <a:schemeClr val="accent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
              <a:spcAft>
                <a:spcPts val="300"/>
              </a:spcAft>
            </a:pPr>
            <a:r>
              <a:rPr lang="en-CA" sz="1600" b="1" dirty="0">
                <a:solidFill>
                  <a:schemeClr val="tx2"/>
                </a:solidFill>
                <a:latin typeface="F37 Ginger Pro" panose="00000500000000000000" pitchFamily="50" charset="0"/>
                <a:ea typeface="Roboto" charset="0"/>
                <a:cs typeface="Roboto" charset="0"/>
              </a:rPr>
              <a:t>CNSC Licence</a:t>
            </a:r>
          </a:p>
          <a:p>
            <a:pPr marL="266700" indent="-180975">
              <a:buFont typeface="Arial" panose="020B0604020202020204" pitchFamily="34" charset="0"/>
              <a:buChar char="•"/>
            </a:pPr>
            <a:r>
              <a:rPr lang="en-CA" sz="1600" dirty="0"/>
              <a:t>Health, safety, radiation protection</a:t>
            </a:r>
          </a:p>
          <a:p>
            <a:pPr marL="266700" indent="-180975">
              <a:buFont typeface="Arial" panose="020B0604020202020204" pitchFamily="34" charset="0"/>
              <a:buChar char="•"/>
            </a:pPr>
            <a:r>
              <a:rPr lang="en-CA" sz="1600" dirty="0"/>
              <a:t>PHAI Public Information Program</a:t>
            </a:r>
          </a:p>
          <a:p>
            <a:pPr marL="266700" indent="-180975">
              <a:buFont typeface="Arial" panose="020B0604020202020204" pitchFamily="34" charset="0"/>
              <a:buChar char="•"/>
            </a:pPr>
            <a:r>
              <a:rPr lang="en-CA" sz="1600" dirty="0"/>
              <a:t>Public Disclosure program</a:t>
            </a:r>
          </a:p>
        </p:txBody>
      </p:sp>
      <p:sp>
        <p:nvSpPr>
          <p:cNvPr id="11" name="Rectangle: Rounded Corners 10">
            <a:extLst>
              <a:ext uri="{FF2B5EF4-FFF2-40B4-BE49-F238E27FC236}">
                <a16:creationId xmlns:a16="http://schemas.microsoft.com/office/drawing/2014/main" id="{1A8BF75F-5A7C-E74C-05BD-75F1FF6E1F54}"/>
              </a:ext>
            </a:extLst>
          </p:cNvPr>
          <p:cNvSpPr/>
          <p:nvPr/>
        </p:nvSpPr>
        <p:spPr>
          <a:xfrm>
            <a:off x="7447853" y="1137425"/>
            <a:ext cx="3909914" cy="1422000"/>
          </a:xfrm>
          <a:prstGeom prst="roundRect">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n-CA" sz="1600" b="1" dirty="0">
                <a:solidFill>
                  <a:schemeClr val="accent1"/>
                </a:solidFill>
                <a:latin typeface="F37 Ginger Pro" panose="00000500000000000000" pitchFamily="50" charset="0"/>
              </a:rPr>
              <a:t>PHASE 1 </a:t>
            </a:r>
            <a:br>
              <a:rPr lang="en-CA" sz="2000" b="1" dirty="0">
                <a:solidFill>
                  <a:schemeClr val="accent1"/>
                </a:solidFill>
                <a:latin typeface="F37 Ginger Pro" panose="00000500000000000000" pitchFamily="50" charset="0"/>
              </a:rPr>
            </a:br>
            <a:r>
              <a:rPr lang="en-CA" sz="1600" b="1" dirty="0">
                <a:solidFill>
                  <a:schemeClr val="accent1"/>
                </a:solidFill>
                <a:latin typeface="F37 Ginger Pro" panose="00000500000000000000" pitchFamily="50" charset="0"/>
              </a:rPr>
              <a:t>Planning &amp; Preparation</a:t>
            </a:r>
          </a:p>
          <a:p>
            <a:pPr marL="177800" indent="-177800">
              <a:buFont typeface="Arial" panose="020B0604020202020204" pitchFamily="34" charset="0"/>
              <a:buChar char="•"/>
            </a:pPr>
            <a:r>
              <a:rPr lang="en-CA" sz="1600" dirty="0"/>
              <a:t>Environmental Assessments</a:t>
            </a:r>
          </a:p>
          <a:p>
            <a:pPr marL="177800" indent="-177800">
              <a:buFont typeface="Arial" panose="020B0604020202020204" pitchFamily="34" charset="0"/>
              <a:buChar char="•"/>
            </a:pPr>
            <a:r>
              <a:rPr lang="en-CA" sz="1600" dirty="0"/>
              <a:t>Waste Excavation Management plans</a:t>
            </a:r>
          </a:p>
          <a:p>
            <a:pPr marL="177800" indent="-177800">
              <a:buFont typeface="Arial" panose="020B0604020202020204" pitchFamily="34" charset="0"/>
              <a:buChar char="•"/>
            </a:pPr>
            <a:r>
              <a:rPr lang="en-CA" sz="1600" dirty="0"/>
              <a:t>CNSC licencing process</a:t>
            </a:r>
          </a:p>
        </p:txBody>
      </p:sp>
      <p:sp>
        <p:nvSpPr>
          <p:cNvPr id="12" name="Rectangle: Rounded Corners 11">
            <a:extLst>
              <a:ext uri="{FF2B5EF4-FFF2-40B4-BE49-F238E27FC236}">
                <a16:creationId xmlns:a16="http://schemas.microsoft.com/office/drawing/2014/main" id="{85DB87D0-69B4-3BEC-189E-B2E3EA589832}"/>
              </a:ext>
            </a:extLst>
          </p:cNvPr>
          <p:cNvSpPr/>
          <p:nvPr/>
        </p:nvSpPr>
        <p:spPr>
          <a:xfrm>
            <a:off x="7447853" y="2849137"/>
            <a:ext cx="3909914" cy="1422245"/>
          </a:xfrm>
          <a:prstGeom prst="roundRect">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300"/>
              </a:spcAft>
            </a:pPr>
            <a:r>
              <a:rPr lang="en-CA" sz="1600" b="1" dirty="0">
                <a:solidFill>
                  <a:schemeClr val="accent1"/>
                </a:solidFill>
                <a:latin typeface="F37 Ginger Pro" panose="00000500000000000000" pitchFamily="50" charset="0"/>
              </a:rPr>
              <a:t>PHASE 2 </a:t>
            </a:r>
            <a:br>
              <a:rPr lang="en-CA" sz="2000" b="1" dirty="0">
                <a:solidFill>
                  <a:schemeClr val="accent1"/>
                </a:solidFill>
                <a:latin typeface="F37 Ginger Pro" panose="00000500000000000000" pitchFamily="50" charset="0"/>
              </a:rPr>
            </a:br>
            <a:r>
              <a:rPr lang="en-CA" sz="1600" b="1" dirty="0">
                <a:solidFill>
                  <a:schemeClr val="accent1"/>
                </a:solidFill>
                <a:latin typeface="F37 Ginger Pro" panose="00000500000000000000" pitchFamily="50" charset="0"/>
              </a:rPr>
              <a:t>Construction/Remediation/Closure</a:t>
            </a:r>
          </a:p>
          <a:p>
            <a:pPr marL="177800" indent="-177800">
              <a:buFont typeface="Arial" panose="020B0604020202020204" pitchFamily="34" charset="0"/>
              <a:buChar char="•"/>
            </a:pPr>
            <a:r>
              <a:rPr lang="en-CA" sz="1600" dirty="0"/>
              <a:t>CNSC licences issued</a:t>
            </a:r>
          </a:p>
          <a:p>
            <a:pPr marL="177800" indent="-177800">
              <a:buFont typeface="Arial" panose="020B0604020202020204" pitchFamily="34" charset="0"/>
              <a:buChar char="•"/>
            </a:pPr>
            <a:r>
              <a:rPr lang="en-CA" sz="1600" dirty="0"/>
              <a:t>Facility construction/start of remediation</a:t>
            </a:r>
          </a:p>
          <a:p>
            <a:pPr marL="177800" indent="-177800">
              <a:buFont typeface="Arial" panose="020B0604020202020204" pitchFamily="34" charset="0"/>
              <a:buChar char="•"/>
            </a:pPr>
            <a:r>
              <a:rPr lang="en-CA" sz="1600" dirty="0"/>
              <a:t>Property Radiological Survey </a:t>
            </a:r>
          </a:p>
        </p:txBody>
      </p:sp>
      <p:sp>
        <p:nvSpPr>
          <p:cNvPr id="13" name="Rectangle: Rounded Corners 12">
            <a:extLst>
              <a:ext uri="{FF2B5EF4-FFF2-40B4-BE49-F238E27FC236}">
                <a16:creationId xmlns:a16="http://schemas.microsoft.com/office/drawing/2014/main" id="{8E2D1704-9C5D-F812-53AF-0C2B2BEF4D29}"/>
              </a:ext>
            </a:extLst>
          </p:cNvPr>
          <p:cNvSpPr/>
          <p:nvPr/>
        </p:nvSpPr>
        <p:spPr>
          <a:xfrm>
            <a:off x="7447853" y="4560850"/>
            <a:ext cx="3909914" cy="1422000"/>
          </a:xfrm>
          <a:prstGeom prst="roundRect">
            <a:avLst/>
          </a:prstGeom>
          <a:solidFill>
            <a:schemeClr val="accent2"/>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300"/>
              </a:spcAft>
            </a:pPr>
            <a:r>
              <a:rPr lang="en-CA" sz="1600" b="1" dirty="0">
                <a:solidFill>
                  <a:schemeClr val="accent1"/>
                </a:solidFill>
                <a:latin typeface="F37 Ginger Pro" panose="00000500000000000000" pitchFamily="50" charset="0"/>
              </a:rPr>
              <a:t>PHASE 3</a:t>
            </a:r>
            <a:br>
              <a:rPr lang="en-CA" sz="2000" b="1" dirty="0">
                <a:solidFill>
                  <a:schemeClr val="accent1"/>
                </a:solidFill>
                <a:latin typeface="F37 Ginger Pro" panose="00000500000000000000" pitchFamily="50" charset="0"/>
              </a:rPr>
            </a:br>
            <a:r>
              <a:rPr lang="en-CA" sz="1600" b="1" dirty="0">
                <a:solidFill>
                  <a:schemeClr val="accent1"/>
                </a:solidFill>
                <a:latin typeface="F37 Ginger Pro" panose="00000500000000000000" pitchFamily="50" charset="0"/>
              </a:rPr>
              <a:t>Long-Term Monitoring</a:t>
            </a:r>
          </a:p>
          <a:p>
            <a:pPr marL="177800" indent="-177800">
              <a:buFont typeface="Arial" panose="020B0604020202020204" pitchFamily="34" charset="0"/>
              <a:buChar char="•"/>
            </a:pPr>
            <a:r>
              <a:rPr lang="en-CA" sz="1600" dirty="0"/>
              <a:t>Routine inspections</a:t>
            </a:r>
          </a:p>
          <a:p>
            <a:pPr marL="177800" indent="-177800">
              <a:buFont typeface="Arial" panose="020B0604020202020204" pitchFamily="34" charset="0"/>
              <a:buChar char="•"/>
            </a:pPr>
            <a:r>
              <a:rPr lang="en-CA" sz="1600" dirty="0"/>
              <a:t>Internal and external monitoring systems</a:t>
            </a:r>
          </a:p>
          <a:p>
            <a:pPr marL="177800" indent="-177800">
              <a:buFont typeface="Arial" panose="020B0604020202020204" pitchFamily="34" charset="0"/>
              <a:buChar char="•"/>
            </a:pPr>
            <a:r>
              <a:rPr lang="en-CA" sz="1600" dirty="0"/>
              <a:t>Continue wastewater treatment</a:t>
            </a:r>
          </a:p>
        </p:txBody>
      </p:sp>
      <p:sp>
        <p:nvSpPr>
          <p:cNvPr id="14" name="Title 2">
            <a:extLst>
              <a:ext uri="{FF2B5EF4-FFF2-40B4-BE49-F238E27FC236}">
                <a16:creationId xmlns:a16="http://schemas.microsoft.com/office/drawing/2014/main" id="{85C70A24-D1EE-66FE-781B-17A8193ED16D}"/>
              </a:ext>
            </a:extLst>
          </p:cNvPr>
          <p:cNvSpPr txBox="1">
            <a:spLocks/>
          </p:cNvSpPr>
          <p:nvPr/>
        </p:nvSpPr>
        <p:spPr>
          <a:xfrm>
            <a:off x="352424" y="382588"/>
            <a:ext cx="10274687" cy="64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dirty="0"/>
              <a:t>PHAI Foundation and Phases</a:t>
            </a:r>
          </a:p>
        </p:txBody>
      </p:sp>
      <p:sp>
        <p:nvSpPr>
          <p:cNvPr id="15" name="TextBox 14">
            <a:extLst>
              <a:ext uri="{FF2B5EF4-FFF2-40B4-BE49-F238E27FC236}">
                <a16:creationId xmlns:a16="http://schemas.microsoft.com/office/drawing/2014/main" id="{8E0AFA51-BA06-781E-5F4F-A1829CEE1DB1}"/>
              </a:ext>
            </a:extLst>
          </p:cNvPr>
          <p:cNvSpPr txBox="1"/>
          <p:nvPr/>
        </p:nvSpPr>
        <p:spPr>
          <a:xfrm>
            <a:off x="314917" y="3168074"/>
            <a:ext cx="1122766" cy="646986"/>
          </a:xfrm>
          <a:prstGeom prst="roundRect">
            <a:avLst/>
          </a:prstGeom>
          <a:solidFill>
            <a:schemeClr val="tx2"/>
          </a:solidFill>
        </p:spPr>
        <p:txBody>
          <a:bodyPr wrap="none" lIns="0" rIns="0" rtlCol="0">
            <a:spAutoFit/>
          </a:bodyPr>
          <a:lstStyle/>
          <a:p>
            <a:pPr marL="0" indent="0" algn="ctr">
              <a:lnSpc>
                <a:spcPct val="100000"/>
              </a:lnSpc>
              <a:buNone/>
            </a:pPr>
            <a:r>
              <a:rPr lang="en-CA" sz="1600" dirty="0">
                <a:solidFill>
                  <a:schemeClr val="accent2"/>
                </a:solidFill>
                <a:latin typeface="F37 Ginger Pro" pitchFamily="2" charset="0"/>
              </a:rPr>
              <a:t>Foundation</a:t>
            </a:r>
          </a:p>
          <a:p>
            <a:pPr marL="0" indent="0" algn="ctr">
              <a:lnSpc>
                <a:spcPct val="100000"/>
              </a:lnSpc>
              <a:buNone/>
            </a:pPr>
            <a:r>
              <a:rPr lang="en-CA" sz="1600" dirty="0">
                <a:solidFill>
                  <a:schemeClr val="accent2"/>
                </a:solidFill>
                <a:latin typeface="F37 Ginger Pro" pitchFamily="2" charset="0"/>
              </a:rPr>
              <a:t>Documents</a:t>
            </a:r>
          </a:p>
        </p:txBody>
      </p:sp>
      <p:sp>
        <p:nvSpPr>
          <p:cNvPr id="18" name="TextBox 17">
            <a:extLst>
              <a:ext uri="{FF2B5EF4-FFF2-40B4-BE49-F238E27FC236}">
                <a16:creationId xmlns:a16="http://schemas.microsoft.com/office/drawing/2014/main" id="{01E90F76-9103-6BC9-E551-67C0CF1E0606}"/>
              </a:ext>
            </a:extLst>
          </p:cNvPr>
          <p:cNvSpPr txBox="1"/>
          <p:nvPr/>
        </p:nvSpPr>
        <p:spPr>
          <a:xfrm>
            <a:off x="6258758" y="3182462"/>
            <a:ext cx="1122765" cy="646986"/>
          </a:xfrm>
          <a:prstGeom prst="roundRect">
            <a:avLst/>
          </a:prstGeom>
          <a:solidFill>
            <a:schemeClr val="accent1"/>
          </a:solidFill>
        </p:spPr>
        <p:txBody>
          <a:bodyPr wrap="square" lIns="0" rIns="0" rtlCol="0">
            <a:spAutoFit/>
          </a:bodyPr>
          <a:lstStyle>
            <a:defPPr>
              <a:defRPr lang="en-US"/>
            </a:defPPr>
            <a:lvl1pPr indent="0" algn="ctr">
              <a:lnSpc>
                <a:spcPct val="100000"/>
              </a:lnSpc>
              <a:buNone/>
              <a:defRPr>
                <a:solidFill>
                  <a:schemeClr val="accent2"/>
                </a:solidFill>
                <a:latin typeface="F37 Ginger Pro" pitchFamily="2" charset="0"/>
              </a:defRPr>
            </a:lvl1pPr>
          </a:lstStyle>
          <a:p>
            <a:r>
              <a:rPr lang="en-CA" sz="1600" dirty="0"/>
              <a:t>Project</a:t>
            </a:r>
            <a:br>
              <a:rPr lang="en-CA" sz="1600" dirty="0"/>
            </a:br>
            <a:r>
              <a:rPr lang="en-CA" sz="1600" dirty="0"/>
              <a:t>Phases</a:t>
            </a:r>
          </a:p>
        </p:txBody>
      </p:sp>
      <p:grpSp>
        <p:nvGrpSpPr>
          <p:cNvPr id="34" name="Group 33">
            <a:extLst>
              <a:ext uri="{FF2B5EF4-FFF2-40B4-BE49-F238E27FC236}">
                <a16:creationId xmlns:a16="http://schemas.microsoft.com/office/drawing/2014/main" id="{AD7EA21F-4001-6087-36B9-72A66BAE96A4}"/>
              </a:ext>
            </a:extLst>
          </p:cNvPr>
          <p:cNvGrpSpPr>
            <a:grpSpLocks noChangeAspect="1"/>
          </p:cNvGrpSpPr>
          <p:nvPr/>
        </p:nvGrpSpPr>
        <p:grpSpPr>
          <a:xfrm>
            <a:off x="10980969" y="906907"/>
            <a:ext cx="583200" cy="583200"/>
            <a:chOff x="11172825" y="964580"/>
            <a:chExt cx="742950" cy="742950"/>
          </a:xfrm>
        </p:grpSpPr>
        <p:sp>
          <p:nvSpPr>
            <p:cNvPr id="19" name="Oval 18">
              <a:extLst>
                <a:ext uri="{FF2B5EF4-FFF2-40B4-BE49-F238E27FC236}">
                  <a16:creationId xmlns:a16="http://schemas.microsoft.com/office/drawing/2014/main" id="{305B0B80-8ABF-49B4-FDF0-BCA30C8724E5}"/>
                </a:ext>
              </a:extLst>
            </p:cNvPr>
            <p:cNvSpPr/>
            <p:nvPr/>
          </p:nvSpPr>
          <p:spPr>
            <a:xfrm>
              <a:off x="11172825" y="964580"/>
              <a:ext cx="742950" cy="7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a:extLst>
                <a:ext uri="{FF2B5EF4-FFF2-40B4-BE49-F238E27FC236}">
                  <a16:creationId xmlns:a16="http://schemas.microsoft.com/office/drawing/2014/main" id="{270CBF3F-589F-A2B1-3D3A-0E1F0F513A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2189" y="1125862"/>
              <a:ext cx="484221" cy="420385"/>
            </a:xfrm>
            <a:prstGeom prst="rect">
              <a:avLst/>
            </a:prstGeom>
          </p:spPr>
        </p:pic>
      </p:grpSp>
      <p:grpSp>
        <p:nvGrpSpPr>
          <p:cNvPr id="35" name="Group 34">
            <a:extLst>
              <a:ext uri="{FF2B5EF4-FFF2-40B4-BE49-F238E27FC236}">
                <a16:creationId xmlns:a16="http://schemas.microsoft.com/office/drawing/2014/main" id="{B9652BEC-76B7-D960-C7E9-ACEFF9024B59}"/>
              </a:ext>
            </a:extLst>
          </p:cNvPr>
          <p:cNvGrpSpPr>
            <a:grpSpLocks noChangeAspect="1"/>
          </p:cNvGrpSpPr>
          <p:nvPr/>
        </p:nvGrpSpPr>
        <p:grpSpPr>
          <a:xfrm>
            <a:off x="10980969" y="2604612"/>
            <a:ext cx="583200" cy="583200"/>
            <a:chOff x="11296649" y="2748288"/>
            <a:chExt cx="742950" cy="742950"/>
          </a:xfrm>
        </p:grpSpPr>
        <p:sp>
          <p:nvSpPr>
            <p:cNvPr id="22" name="Oval 21">
              <a:extLst>
                <a:ext uri="{FF2B5EF4-FFF2-40B4-BE49-F238E27FC236}">
                  <a16:creationId xmlns:a16="http://schemas.microsoft.com/office/drawing/2014/main" id="{FA98CA20-7CE1-C982-3295-AE12B4A5024B}"/>
                </a:ext>
              </a:extLst>
            </p:cNvPr>
            <p:cNvSpPr/>
            <p:nvPr/>
          </p:nvSpPr>
          <p:spPr>
            <a:xfrm>
              <a:off x="11296649" y="2748288"/>
              <a:ext cx="742950" cy="7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F3A3D22F-EA0A-F208-2D27-C14ACFFA9D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09979" y="2896763"/>
              <a:ext cx="505796" cy="436550"/>
            </a:xfrm>
            <a:prstGeom prst="rect">
              <a:avLst/>
            </a:prstGeom>
          </p:spPr>
        </p:pic>
      </p:grpSp>
      <p:grpSp>
        <p:nvGrpSpPr>
          <p:cNvPr id="36" name="Group 35">
            <a:extLst>
              <a:ext uri="{FF2B5EF4-FFF2-40B4-BE49-F238E27FC236}">
                <a16:creationId xmlns:a16="http://schemas.microsoft.com/office/drawing/2014/main" id="{3514FD50-5233-D458-4A6E-2DCF4B9E9693}"/>
              </a:ext>
            </a:extLst>
          </p:cNvPr>
          <p:cNvGrpSpPr>
            <a:grpSpLocks noChangeAspect="1"/>
          </p:cNvGrpSpPr>
          <p:nvPr/>
        </p:nvGrpSpPr>
        <p:grpSpPr>
          <a:xfrm>
            <a:off x="10998522" y="4329567"/>
            <a:ext cx="583200" cy="583200"/>
            <a:chOff x="11296649" y="4494753"/>
            <a:chExt cx="742950" cy="742950"/>
          </a:xfrm>
        </p:grpSpPr>
        <p:sp>
          <p:nvSpPr>
            <p:cNvPr id="21" name="Oval 20">
              <a:extLst>
                <a:ext uri="{FF2B5EF4-FFF2-40B4-BE49-F238E27FC236}">
                  <a16:creationId xmlns:a16="http://schemas.microsoft.com/office/drawing/2014/main" id="{C1C8A273-C545-868D-F122-BE7DF583C55A}"/>
                </a:ext>
              </a:extLst>
            </p:cNvPr>
            <p:cNvSpPr/>
            <p:nvPr/>
          </p:nvSpPr>
          <p:spPr>
            <a:xfrm>
              <a:off x="11296649" y="4494753"/>
              <a:ext cx="742950" cy="7429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a:extLst>
                <a:ext uri="{FF2B5EF4-FFF2-40B4-BE49-F238E27FC236}">
                  <a16:creationId xmlns:a16="http://schemas.microsoft.com/office/drawing/2014/main" id="{C61539A7-4124-FF37-FC4B-719B91C25C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98454" y="4657155"/>
              <a:ext cx="542062" cy="412272"/>
            </a:xfrm>
            <a:prstGeom prst="rect">
              <a:avLst/>
            </a:prstGeom>
          </p:spPr>
        </p:pic>
      </p:grpSp>
      <p:grpSp>
        <p:nvGrpSpPr>
          <p:cNvPr id="31" name="Group 30">
            <a:extLst>
              <a:ext uri="{FF2B5EF4-FFF2-40B4-BE49-F238E27FC236}">
                <a16:creationId xmlns:a16="http://schemas.microsoft.com/office/drawing/2014/main" id="{39B38D51-494A-DB9F-4AF7-D6859D924F30}"/>
              </a:ext>
            </a:extLst>
          </p:cNvPr>
          <p:cNvGrpSpPr/>
          <p:nvPr/>
        </p:nvGrpSpPr>
        <p:grpSpPr>
          <a:xfrm>
            <a:off x="5134895" y="1000381"/>
            <a:ext cx="581668" cy="581668"/>
            <a:chOff x="5489767" y="964579"/>
            <a:chExt cx="742950" cy="742950"/>
          </a:xfrm>
        </p:grpSpPr>
        <p:sp>
          <p:nvSpPr>
            <p:cNvPr id="25" name="Oval 24">
              <a:extLst>
                <a:ext uri="{FF2B5EF4-FFF2-40B4-BE49-F238E27FC236}">
                  <a16:creationId xmlns:a16="http://schemas.microsoft.com/office/drawing/2014/main" id="{975BAD85-565E-BE8C-1EC1-E5FE9B734D88}"/>
                </a:ext>
              </a:extLst>
            </p:cNvPr>
            <p:cNvSpPr/>
            <p:nvPr/>
          </p:nvSpPr>
          <p:spPr>
            <a:xfrm>
              <a:off x="5489767" y="964579"/>
              <a:ext cx="742950" cy="74295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7">
              <a:extLst>
                <a:ext uri="{FF2B5EF4-FFF2-40B4-BE49-F238E27FC236}">
                  <a16:creationId xmlns:a16="http://schemas.microsoft.com/office/drawing/2014/main" id="{35641F3E-FD73-3FAA-04CF-B26780B1FD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12084" y="1086896"/>
              <a:ext cx="498316" cy="498316"/>
            </a:xfrm>
            <a:prstGeom prst="rect">
              <a:avLst/>
            </a:prstGeom>
            <a:noFill/>
          </p:spPr>
        </p:pic>
      </p:grpSp>
      <p:grpSp>
        <p:nvGrpSpPr>
          <p:cNvPr id="32" name="Group 31">
            <a:extLst>
              <a:ext uri="{FF2B5EF4-FFF2-40B4-BE49-F238E27FC236}">
                <a16:creationId xmlns:a16="http://schemas.microsoft.com/office/drawing/2014/main" id="{355DC137-92BC-E250-A52A-3F7EE0F6B7DF}"/>
              </a:ext>
            </a:extLst>
          </p:cNvPr>
          <p:cNvGrpSpPr/>
          <p:nvPr/>
        </p:nvGrpSpPr>
        <p:grpSpPr>
          <a:xfrm>
            <a:off x="5134895" y="2711150"/>
            <a:ext cx="581668" cy="581668"/>
            <a:chOff x="5529495" y="2679722"/>
            <a:chExt cx="742950" cy="742950"/>
          </a:xfrm>
        </p:grpSpPr>
        <p:sp>
          <p:nvSpPr>
            <p:cNvPr id="26" name="Oval 25">
              <a:extLst>
                <a:ext uri="{FF2B5EF4-FFF2-40B4-BE49-F238E27FC236}">
                  <a16:creationId xmlns:a16="http://schemas.microsoft.com/office/drawing/2014/main" id="{E1E0B466-F54D-5145-3D76-2C92F5ABDDA8}"/>
                </a:ext>
              </a:extLst>
            </p:cNvPr>
            <p:cNvSpPr/>
            <p:nvPr/>
          </p:nvSpPr>
          <p:spPr>
            <a:xfrm>
              <a:off x="5529495" y="2679722"/>
              <a:ext cx="742950" cy="74295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a:extLst>
                <a:ext uri="{FF2B5EF4-FFF2-40B4-BE49-F238E27FC236}">
                  <a16:creationId xmlns:a16="http://schemas.microsoft.com/office/drawing/2014/main" id="{98594DF9-9E8D-A9F6-C23D-F0039B753B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43230" y="2829146"/>
              <a:ext cx="452156" cy="452156"/>
            </a:xfrm>
            <a:prstGeom prst="rect">
              <a:avLst/>
            </a:prstGeom>
            <a:noFill/>
          </p:spPr>
        </p:pic>
      </p:grpSp>
      <p:grpSp>
        <p:nvGrpSpPr>
          <p:cNvPr id="33" name="Group 32">
            <a:extLst>
              <a:ext uri="{FF2B5EF4-FFF2-40B4-BE49-F238E27FC236}">
                <a16:creationId xmlns:a16="http://schemas.microsoft.com/office/drawing/2014/main" id="{297F5A29-EAE0-8F61-5AD3-979052C98E21}"/>
              </a:ext>
            </a:extLst>
          </p:cNvPr>
          <p:cNvGrpSpPr/>
          <p:nvPr/>
        </p:nvGrpSpPr>
        <p:grpSpPr>
          <a:xfrm>
            <a:off x="5103233" y="4388657"/>
            <a:ext cx="581668" cy="581668"/>
            <a:chOff x="5534664" y="4491816"/>
            <a:chExt cx="742950" cy="742950"/>
          </a:xfrm>
        </p:grpSpPr>
        <p:sp>
          <p:nvSpPr>
            <p:cNvPr id="27" name="Oval 26">
              <a:extLst>
                <a:ext uri="{FF2B5EF4-FFF2-40B4-BE49-F238E27FC236}">
                  <a16:creationId xmlns:a16="http://schemas.microsoft.com/office/drawing/2014/main" id="{0C53E970-11F7-2D19-28F2-73AC4B4C8E06}"/>
                </a:ext>
              </a:extLst>
            </p:cNvPr>
            <p:cNvSpPr/>
            <p:nvPr/>
          </p:nvSpPr>
          <p:spPr>
            <a:xfrm>
              <a:off x="5534664" y="4491816"/>
              <a:ext cx="742950" cy="74295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a:extLst>
                <a:ext uri="{FF2B5EF4-FFF2-40B4-BE49-F238E27FC236}">
                  <a16:creationId xmlns:a16="http://schemas.microsoft.com/office/drawing/2014/main" id="{3C04F970-DE12-6D33-E613-F453CA54903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90432" y="4657155"/>
              <a:ext cx="471676" cy="471677"/>
            </a:xfrm>
            <a:prstGeom prst="rect">
              <a:avLst/>
            </a:prstGeom>
            <a:noFill/>
          </p:spPr>
        </p:pic>
      </p:grpSp>
    </p:spTree>
    <p:extLst>
      <p:ext uri="{BB962C8B-B14F-4D97-AF65-F5344CB8AC3E}">
        <p14:creationId xmlns:p14="http://schemas.microsoft.com/office/powerpoint/2010/main" val="333277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p:cNvSpPr txBox="1">
            <a:spLocks/>
          </p:cNvSpPr>
          <p:nvPr/>
        </p:nvSpPr>
        <p:spPr>
          <a:xfrm>
            <a:off x="352424" y="382588"/>
            <a:ext cx="10274687" cy="64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2F84E4"/>
                </a:solidFill>
                <a:latin typeface="F37 Ginger Pro" pitchFamily="2" charset="0"/>
                <a:ea typeface="+mj-ea"/>
                <a:cs typeface="+mj-cs"/>
              </a:defRPr>
            </a:lvl1pPr>
          </a:lstStyle>
          <a:p>
            <a:r>
              <a:rPr lang="en-CA" dirty="0"/>
              <a:t>Environmental Assessment Follow Up Program</a:t>
            </a:r>
          </a:p>
        </p:txBody>
      </p:sp>
      <p:sp>
        <p:nvSpPr>
          <p:cNvPr id="79" name="Rectangle 78"/>
          <p:cNvSpPr/>
          <p:nvPr/>
        </p:nvSpPr>
        <p:spPr>
          <a:xfrm>
            <a:off x="345394" y="1629600"/>
            <a:ext cx="2586644" cy="1384995"/>
          </a:xfrm>
          <a:prstGeom prst="rect">
            <a:avLst/>
          </a:prstGeom>
        </p:spPr>
        <p:txBody>
          <a:bodyPr wrap="square">
            <a:spAutoFit/>
          </a:bodyPr>
          <a:lstStyle/>
          <a:p>
            <a:pPr algn="ctr"/>
            <a:r>
              <a:rPr lang="en-US" dirty="0">
                <a:solidFill>
                  <a:srgbClr val="25669F"/>
                </a:solidFill>
                <a:latin typeface="F37 Ginger Pro"/>
              </a:rPr>
              <a:t>INDIGENOUS </a:t>
            </a:r>
            <a:br>
              <a:rPr lang="en-US" dirty="0">
                <a:solidFill>
                  <a:srgbClr val="25669F"/>
                </a:solidFill>
                <a:latin typeface="F37 Ginger Pro"/>
              </a:rPr>
            </a:br>
            <a:r>
              <a:rPr lang="en-US" dirty="0">
                <a:solidFill>
                  <a:srgbClr val="25669F"/>
                </a:solidFill>
                <a:latin typeface="F37 Ginger Pro"/>
              </a:rPr>
              <a:t>RIGHTS &amp; INTERESTS</a:t>
            </a:r>
          </a:p>
          <a:p>
            <a:pPr algn="ctr"/>
            <a:r>
              <a:rPr lang="en-CA" sz="1600" dirty="0"/>
              <a:t>Constitutional and treaty rights, traditional practices and knowledge systems</a:t>
            </a:r>
          </a:p>
        </p:txBody>
      </p:sp>
      <p:sp>
        <p:nvSpPr>
          <p:cNvPr id="81" name="TextBox 80"/>
          <p:cNvSpPr txBox="1"/>
          <p:nvPr/>
        </p:nvSpPr>
        <p:spPr>
          <a:xfrm>
            <a:off x="2698040" y="4046258"/>
            <a:ext cx="1892099" cy="815608"/>
          </a:xfrm>
          <a:prstGeom prst="rect">
            <a:avLst/>
          </a:prstGeom>
          <a:noFill/>
        </p:spPr>
        <p:txBody>
          <a:bodyPr wrap="square" tIns="0" rtlCol="0">
            <a:spAutoFit/>
          </a:bodyPr>
          <a:lstStyle/>
          <a:p>
            <a:pPr algn="ctr"/>
            <a:r>
              <a:rPr lang="en-CA" dirty="0">
                <a:solidFill>
                  <a:srgbClr val="4FBFAF"/>
                </a:solidFill>
                <a:latin typeface="F37 Ginger Pro"/>
              </a:rPr>
              <a:t>ATMOSPHERIC</a:t>
            </a:r>
          </a:p>
          <a:p>
            <a:pPr algn="ctr"/>
            <a:r>
              <a:rPr lang="en-US" sz="1600" dirty="0">
                <a:solidFill>
                  <a:srgbClr val="000000"/>
                </a:solidFill>
              </a:rPr>
              <a:t>Air quality </a:t>
            </a:r>
            <a:br>
              <a:rPr lang="en-US" sz="1600" dirty="0">
                <a:solidFill>
                  <a:srgbClr val="000000"/>
                </a:solidFill>
              </a:rPr>
            </a:br>
            <a:r>
              <a:rPr lang="en-US" sz="1600" dirty="0">
                <a:solidFill>
                  <a:srgbClr val="000000"/>
                </a:solidFill>
              </a:rPr>
              <a:t>and noise</a:t>
            </a:r>
            <a:endParaRPr lang="en-CA" sz="1600" dirty="0">
              <a:solidFill>
                <a:srgbClr val="000000"/>
              </a:solidFill>
            </a:endParaRPr>
          </a:p>
        </p:txBody>
      </p:sp>
      <p:sp>
        <p:nvSpPr>
          <p:cNvPr id="82" name="TextBox 81"/>
          <p:cNvSpPr txBox="1"/>
          <p:nvPr/>
        </p:nvSpPr>
        <p:spPr>
          <a:xfrm>
            <a:off x="4252447" y="1708380"/>
            <a:ext cx="1984341" cy="815608"/>
          </a:xfrm>
          <a:prstGeom prst="rect">
            <a:avLst/>
          </a:prstGeom>
          <a:noFill/>
        </p:spPr>
        <p:txBody>
          <a:bodyPr wrap="square" tIns="0" rtlCol="0">
            <a:spAutoFit/>
          </a:bodyPr>
          <a:lstStyle/>
          <a:p>
            <a:pPr algn="ctr"/>
            <a:r>
              <a:rPr lang="en-CA" dirty="0">
                <a:solidFill>
                  <a:srgbClr val="8DC862"/>
                </a:solidFill>
                <a:latin typeface="F37 Ginger Pro"/>
              </a:rPr>
              <a:t>TERRESTRIAL</a:t>
            </a:r>
          </a:p>
          <a:p>
            <a:pPr lvl="0" algn="ctr" defTabSz="457200"/>
            <a:r>
              <a:rPr lang="en-US" sz="1600" dirty="0"/>
              <a:t>Plants </a:t>
            </a:r>
            <a:br>
              <a:rPr lang="en-US" sz="1600" dirty="0"/>
            </a:br>
            <a:r>
              <a:rPr lang="en-US" sz="1600" dirty="0"/>
              <a:t>and wildlife habitat</a:t>
            </a:r>
            <a:endParaRPr lang="en-CA" sz="1600" dirty="0"/>
          </a:p>
        </p:txBody>
      </p:sp>
      <p:sp>
        <p:nvSpPr>
          <p:cNvPr id="83" name="TextBox 82"/>
          <p:cNvSpPr txBox="1"/>
          <p:nvPr/>
        </p:nvSpPr>
        <p:spPr>
          <a:xfrm>
            <a:off x="5819644" y="4269957"/>
            <a:ext cx="2350347" cy="815608"/>
          </a:xfrm>
          <a:prstGeom prst="rect">
            <a:avLst/>
          </a:prstGeom>
          <a:noFill/>
        </p:spPr>
        <p:txBody>
          <a:bodyPr wrap="square" lIns="91440" tIns="0" rIns="91440" bIns="45720" rtlCol="0" anchor="t">
            <a:spAutoFit/>
          </a:bodyPr>
          <a:lstStyle/>
          <a:p>
            <a:pPr algn="ctr"/>
            <a:r>
              <a:rPr lang="en-CA" dirty="0">
                <a:solidFill>
                  <a:srgbClr val="25669F"/>
                </a:solidFill>
                <a:latin typeface="F37 Ginger Pro"/>
              </a:rPr>
              <a:t>SOCIO-ECONOMIC</a:t>
            </a:r>
          </a:p>
          <a:p>
            <a:pPr algn="ctr"/>
            <a:r>
              <a:rPr lang="en-US" sz="1600" dirty="0">
                <a:solidFill>
                  <a:srgbClr val="000000"/>
                </a:solidFill>
              </a:rPr>
              <a:t>Community life, heritage, traffic and transportation</a:t>
            </a:r>
            <a:endParaRPr lang="en-CA" sz="1600" dirty="0">
              <a:solidFill>
                <a:srgbClr val="000000"/>
              </a:solidFill>
            </a:endParaRPr>
          </a:p>
        </p:txBody>
      </p:sp>
      <p:sp>
        <p:nvSpPr>
          <p:cNvPr id="84" name="TextBox 83"/>
          <p:cNvSpPr txBox="1"/>
          <p:nvPr/>
        </p:nvSpPr>
        <p:spPr>
          <a:xfrm>
            <a:off x="7424953" y="1450451"/>
            <a:ext cx="2590651" cy="1338828"/>
          </a:xfrm>
          <a:prstGeom prst="rect">
            <a:avLst/>
          </a:prstGeom>
          <a:noFill/>
        </p:spPr>
        <p:txBody>
          <a:bodyPr wrap="square" tIns="0" rtlCol="0">
            <a:spAutoFit/>
          </a:bodyPr>
          <a:lstStyle/>
          <a:p>
            <a:pPr algn="ctr"/>
            <a:r>
              <a:rPr lang="en-CA" dirty="0">
                <a:solidFill>
                  <a:srgbClr val="74C38C"/>
                </a:solidFill>
                <a:latin typeface="F37 Ginger Pro"/>
              </a:rPr>
              <a:t>GEOLOGY </a:t>
            </a:r>
            <a:br>
              <a:rPr lang="en-CA" dirty="0">
                <a:solidFill>
                  <a:srgbClr val="74C38C"/>
                </a:solidFill>
                <a:latin typeface="F37 Ginger Pro"/>
              </a:rPr>
            </a:br>
            <a:r>
              <a:rPr lang="en-CA" dirty="0">
                <a:solidFill>
                  <a:srgbClr val="74C38C"/>
                </a:solidFill>
                <a:latin typeface="F37 Ginger Pro"/>
              </a:rPr>
              <a:t>&amp; GROUNDWATER</a:t>
            </a:r>
          </a:p>
          <a:p>
            <a:pPr algn="ctr"/>
            <a:r>
              <a:rPr lang="en-US" sz="1600" dirty="0">
                <a:solidFill>
                  <a:srgbClr val="000000"/>
                </a:solidFill>
              </a:rPr>
              <a:t>Groundwater, storm water,  waste water quality; </a:t>
            </a:r>
            <a:br>
              <a:rPr lang="en-US" sz="1600" dirty="0">
                <a:solidFill>
                  <a:srgbClr val="000000"/>
                </a:solidFill>
              </a:rPr>
            </a:br>
            <a:r>
              <a:rPr lang="en-US" sz="1600" dirty="0">
                <a:solidFill>
                  <a:srgbClr val="000000"/>
                </a:solidFill>
              </a:rPr>
              <a:t>flow, soil quality</a:t>
            </a:r>
            <a:endParaRPr lang="en-CA" sz="1600" dirty="0">
              <a:solidFill>
                <a:srgbClr val="000000"/>
              </a:solidFill>
            </a:endParaRPr>
          </a:p>
        </p:txBody>
      </p:sp>
      <p:sp>
        <p:nvSpPr>
          <p:cNvPr id="85" name="TextBox 84"/>
          <p:cNvSpPr txBox="1"/>
          <p:nvPr/>
        </p:nvSpPr>
        <p:spPr>
          <a:xfrm>
            <a:off x="9379005" y="3826533"/>
            <a:ext cx="2003742" cy="815608"/>
          </a:xfrm>
          <a:prstGeom prst="rect">
            <a:avLst/>
          </a:prstGeom>
          <a:noFill/>
        </p:spPr>
        <p:txBody>
          <a:bodyPr wrap="square" tIns="0" rtlCol="0">
            <a:spAutoFit/>
          </a:bodyPr>
          <a:lstStyle/>
          <a:p>
            <a:pPr algn="ctr"/>
            <a:r>
              <a:rPr lang="en-CA" dirty="0">
                <a:solidFill>
                  <a:srgbClr val="1492CD"/>
                </a:solidFill>
                <a:latin typeface="F37 Ginger Pro"/>
              </a:rPr>
              <a:t>AQUATIC</a:t>
            </a:r>
          </a:p>
          <a:p>
            <a:pPr algn="ctr"/>
            <a:r>
              <a:rPr lang="en-US" sz="1600" dirty="0">
                <a:solidFill>
                  <a:srgbClr val="000000"/>
                </a:solidFill>
              </a:rPr>
              <a:t>Water quality, flow and sediment quality</a:t>
            </a:r>
            <a:endParaRPr lang="en-CA" sz="1600" dirty="0">
              <a:solidFill>
                <a:srgbClr val="000000"/>
              </a:solidFill>
            </a:endParaRPr>
          </a:p>
        </p:txBody>
      </p:sp>
      <p:sp>
        <p:nvSpPr>
          <p:cNvPr id="89" name="Freeform 24"/>
          <p:cNvSpPr>
            <a:spLocks/>
          </p:cNvSpPr>
          <p:nvPr/>
        </p:nvSpPr>
        <p:spPr bwMode="auto">
          <a:xfrm rot="1056640">
            <a:off x="7098856" y="2930889"/>
            <a:ext cx="1425523" cy="908564"/>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rgbClr val="055393"/>
          </a:solidFill>
          <a:ln>
            <a:no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87" name="Freeform 24"/>
          <p:cNvSpPr>
            <a:spLocks/>
          </p:cNvSpPr>
          <p:nvPr/>
        </p:nvSpPr>
        <p:spPr bwMode="auto">
          <a:xfrm rot="19293937">
            <a:off x="5351188" y="2893387"/>
            <a:ext cx="1425523" cy="922408"/>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rgbClr val="055393"/>
          </a:solidFill>
          <a:ln>
            <a:no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88" name="Freeform 24"/>
          <p:cNvSpPr>
            <a:spLocks/>
          </p:cNvSpPr>
          <p:nvPr/>
        </p:nvSpPr>
        <p:spPr bwMode="auto">
          <a:xfrm rot="19293937">
            <a:off x="8633793" y="2901402"/>
            <a:ext cx="1499298" cy="889361"/>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rgbClr val="055393"/>
          </a:solidFill>
          <a:ln>
            <a:no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86" name="Freeform 24"/>
          <p:cNvSpPr>
            <a:spLocks/>
          </p:cNvSpPr>
          <p:nvPr/>
        </p:nvSpPr>
        <p:spPr bwMode="auto">
          <a:xfrm rot="1056640">
            <a:off x="3798954" y="2907573"/>
            <a:ext cx="1425523" cy="828554"/>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rgbClr val="055393"/>
          </a:solidFill>
          <a:ln>
            <a:no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58" name="Freeform 24"/>
          <p:cNvSpPr>
            <a:spLocks/>
          </p:cNvSpPr>
          <p:nvPr/>
        </p:nvSpPr>
        <p:spPr bwMode="auto">
          <a:xfrm rot="19293937">
            <a:off x="1930528" y="2996051"/>
            <a:ext cx="1425523" cy="843194"/>
          </a:xfrm>
          <a:custGeom>
            <a:avLst/>
            <a:gdLst>
              <a:gd name="T0" fmla="*/ 291 w 347"/>
              <a:gd name="T1" fmla="*/ 245 h 300"/>
              <a:gd name="T2" fmla="*/ 324 w 347"/>
              <a:gd name="T3" fmla="*/ 125 h 300"/>
              <a:gd name="T4" fmla="*/ 347 w 347"/>
              <a:gd name="T5" fmla="*/ 39 h 300"/>
              <a:gd name="T6" fmla="*/ 192 w 347"/>
              <a:gd name="T7" fmla="*/ 57 h 300"/>
              <a:gd name="T8" fmla="*/ 70 w 347"/>
              <a:gd name="T9" fmla="*/ 0 h 300"/>
              <a:gd name="T10" fmla="*/ 55 w 347"/>
              <a:gd name="T11" fmla="*/ 56 h 300"/>
              <a:gd name="T12" fmla="*/ 23 w 347"/>
              <a:gd name="T13" fmla="*/ 176 h 300"/>
              <a:gd name="T14" fmla="*/ 0 w 347"/>
              <a:gd name="T15" fmla="*/ 262 h 300"/>
              <a:gd name="T16" fmla="*/ 152 w 347"/>
              <a:gd name="T17" fmla="*/ 247 h 300"/>
              <a:gd name="T18" fmla="*/ 277 w 347"/>
              <a:gd name="T19" fmla="*/ 300 h 300"/>
              <a:gd name="T20" fmla="*/ 291 w 347"/>
              <a:gd name="T2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00">
                <a:moveTo>
                  <a:pt x="291" y="245"/>
                </a:moveTo>
                <a:cubicBezTo>
                  <a:pt x="324" y="125"/>
                  <a:pt x="324" y="125"/>
                  <a:pt x="324" y="125"/>
                </a:cubicBezTo>
                <a:cubicBezTo>
                  <a:pt x="347" y="39"/>
                  <a:pt x="347" y="39"/>
                  <a:pt x="347" y="39"/>
                </a:cubicBezTo>
                <a:cubicBezTo>
                  <a:pt x="347" y="39"/>
                  <a:pt x="321" y="85"/>
                  <a:pt x="192" y="57"/>
                </a:cubicBezTo>
                <a:cubicBezTo>
                  <a:pt x="62" y="29"/>
                  <a:pt x="70" y="0"/>
                  <a:pt x="70" y="0"/>
                </a:cubicBezTo>
                <a:cubicBezTo>
                  <a:pt x="55" y="56"/>
                  <a:pt x="55" y="56"/>
                  <a:pt x="55" y="56"/>
                </a:cubicBezTo>
                <a:cubicBezTo>
                  <a:pt x="23" y="176"/>
                  <a:pt x="23" y="176"/>
                  <a:pt x="23" y="176"/>
                </a:cubicBezTo>
                <a:cubicBezTo>
                  <a:pt x="0" y="262"/>
                  <a:pt x="0" y="262"/>
                  <a:pt x="0" y="262"/>
                </a:cubicBezTo>
                <a:cubicBezTo>
                  <a:pt x="0" y="262"/>
                  <a:pt x="20" y="224"/>
                  <a:pt x="152" y="247"/>
                </a:cubicBezTo>
                <a:cubicBezTo>
                  <a:pt x="285" y="270"/>
                  <a:pt x="277" y="300"/>
                  <a:pt x="277" y="300"/>
                </a:cubicBezTo>
                <a:lnTo>
                  <a:pt x="291" y="245"/>
                </a:lnTo>
                <a:close/>
              </a:path>
            </a:pathLst>
          </a:custGeom>
          <a:solidFill>
            <a:srgbClr val="055393"/>
          </a:solidFill>
          <a:ln>
            <a:no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92" name="Oval 21"/>
          <p:cNvSpPr>
            <a:spLocks noChangeArrowheads="1"/>
          </p:cNvSpPr>
          <p:nvPr/>
        </p:nvSpPr>
        <p:spPr bwMode="auto">
          <a:xfrm rot="18956076">
            <a:off x="1269024" y="3167747"/>
            <a:ext cx="1236994" cy="1236995"/>
          </a:xfrm>
          <a:prstGeom prst="ellipse">
            <a:avLst/>
          </a:prstGeom>
          <a:solidFill>
            <a:srgbClr val="347190"/>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dirty="0">
              <a:latin typeface="Roboto Bold" charset="0"/>
            </a:endParaRPr>
          </a:p>
        </p:txBody>
      </p:sp>
      <p:sp>
        <p:nvSpPr>
          <p:cNvPr id="59" name="Oval 20"/>
          <p:cNvSpPr>
            <a:spLocks noChangeArrowheads="1"/>
          </p:cNvSpPr>
          <p:nvPr/>
        </p:nvSpPr>
        <p:spPr bwMode="auto">
          <a:xfrm rot="18956076">
            <a:off x="1311954" y="3195561"/>
            <a:ext cx="1153476" cy="1153478"/>
          </a:xfrm>
          <a:prstGeom prst="ellipse">
            <a:avLst/>
          </a:prstGeom>
          <a:solidFill>
            <a:srgbClr val="223B74"/>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6622" y="3446956"/>
            <a:ext cx="630831" cy="630831"/>
          </a:xfrm>
          <a:prstGeom prst="rect">
            <a:avLst/>
          </a:prstGeom>
          <a:ln w="38100">
            <a:noFill/>
          </a:ln>
        </p:spPr>
      </p:pic>
      <p:sp>
        <p:nvSpPr>
          <p:cNvPr id="95" name="Oval 21"/>
          <p:cNvSpPr>
            <a:spLocks noChangeArrowheads="1"/>
          </p:cNvSpPr>
          <p:nvPr/>
        </p:nvSpPr>
        <p:spPr bwMode="auto">
          <a:xfrm rot="18956076">
            <a:off x="2987054" y="2326604"/>
            <a:ext cx="1236994" cy="1236995"/>
          </a:xfrm>
          <a:prstGeom prst="ellipse">
            <a:avLst/>
          </a:prstGeom>
          <a:solidFill>
            <a:srgbClr val="347190"/>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97" name="Oval 20"/>
          <p:cNvSpPr>
            <a:spLocks noChangeArrowheads="1"/>
          </p:cNvSpPr>
          <p:nvPr/>
        </p:nvSpPr>
        <p:spPr bwMode="auto">
          <a:xfrm rot="18956076">
            <a:off x="3020096" y="2361959"/>
            <a:ext cx="1168498" cy="1167080"/>
          </a:xfrm>
          <a:prstGeom prst="ellipse">
            <a:avLst/>
          </a:prstGeom>
          <a:solidFill>
            <a:srgbClr val="4FBFAF"/>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pic>
        <p:nvPicPr>
          <p:cNvPr id="99" name="Picture 9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5888" y="2567469"/>
            <a:ext cx="782507" cy="778615"/>
          </a:xfrm>
          <a:prstGeom prst="rect">
            <a:avLst/>
          </a:prstGeom>
          <a:noFill/>
          <a:ln w="38100">
            <a:noFill/>
          </a:ln>
        </p:spPr>
      </p:pic>
      <p:sp>
        <p:nvSpPr>
          <p:cNvPr id="119" name="Oval 21"/>
          <p:cNvSpPr>
            <a:spLocks noChangeArrowheads="1"/>
          </p:cNvSpPr>
          <p:nvPr/>
        </p:nvSpPr>
        <p:spPr bwMode="auto">
          <a:xfrm rot="18956076">
            <a:off x="7979162" y="3041245"/>
            <a:ext cx="1236994" cy="1236995"/>
          </a:xfrm>
          <a:prstGeom prst="ellipse">
            <a:avLst/>
          </a:prstGeom>
          <a:solidFill>
            <a:srgbClr val="055393"/>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120" name="Oval 20"/>
          <p:cNvSpPr>
            <a:spLocks noChangeArrowheads="1"/>
          </p:cNvSpPr>
          <p:nvPr/>
        </p:nvSpPr>
        <p:spPr bwMode="auto">
          <a:xfrm rot="18956076">
            <a:off x="8019859" y="3070599"/>
            <a:ext cx="1171889" cy="1171890"/>
          </a:xfrm>
          <a:prstGeom prst="ellipse">
            <a:avLst/>
          </a:prstGeom>
          <a:solidFill>
            <a:srgbClr val="74C38C"/>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110" name="Oval 21"/>
          <p:cNvSpPr>
            <a:spLocks noChangeArrowheads="1"/>
          </p:cNvSpPr>
          <p:nvPr/>
        </p:nvSpPr>
        <p:spPr bwMode="auto">
          <a:xfrm rot="18956076">
            <a:off x="6292041" y="2293176"/>
            <a:ext cx="1236994" cy="1236995"/>
          </a:xfrm>
          <a:prstGeom prst="ellipse">
            <a:avLst/>
          </a:prstGeom>
          <a:solidFill>
            <a:srgbClr val="347190"/>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sp>
        <p:nvSpPr>
          <p:cNvPr id="111" name="Oval 20"/>
          <p:cNvSpPr>
            <a:spLocks noChangeArrowheads="1"/>
          </p:cNvSpPr>
          <p:nvPr/>
        </p:nvSpPr>
        <p:spPr bwMode="auto">
          <a:xfrm rot="18956076">
            <a:off x="6332229" y="2345011"/>
            <a:ext cx="1157248" cy="1155845"/>
          </a:xfrm>
          <a:prstGeom prst="ellipse">
            <a:avLst/>
          </a:prstGeom>
          <a:solidFill>
            <a:srgbClr val="25669F"/>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pic>
        <p:nvPicPr>
          <p:cNvPr id="122" name="Picture 1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7833" y="2511863"/>
            <a:ext cx="711639" cy="769681"/>
          </a:xfrm>
          <a:prstGeom prst="rect">
            <a:avLst/>
          </a:prstGeom>
          <a:noFill/>
          <a:ln w="38100">
            <a:noFill/>
          </a:ln>
        </p:spPr>
      </p:pic>
      <p:pic>
        <p:nvPicPr>
          <p:cNvPr id="123" name="Picture 1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9453" y="3272212"/>
            <a:ext cx="665458" cy="672717"/>
          </a:xfrm>
          <a:prstGeom prst="rect">
            <a:avLst/>
          </a:prstGeom>
          <a:noFill/>
          <a:ln w="38100">
            <a:noFill/>
          </a:ln>
        </p:spPr>
      </p:pic>
      <p:sp>
        <p:nvSpPr>
          <p:cNvPr id="116" name="Oval 21"/>
          <p:cNvSpPr>
            <a:spLocks noChangeArrowheads="1"/>
          </p:cNvSpPr>
          <p:nvPr/>
        </p:nvSpPr>
        <p:spPr bwMode="auto">
          <a:xfrm rot="18956076">
            <a:off x="9726969" y="2295997"/>
            <a:ext cx="1236994" cy="1236995"/>
          </a:xfrm>
          <a:prstGeom prst="ellipse">
            <a:avLst/>
          </a:prstGeom>
          <a:solidFill>
            <a:srgbClr val="347190"/>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dirty="0">
              <a:latin typeface="Roboto Bold" charset="0"/>
            </a:endParaRPr>
          </a:p>
        </p:txBody>
      </p:sp>
      <p:sp>
        <p:nvSpPr>
          <p:cNvPr id="117" name="Oval 20"/>
          <p:cNvSpPr>
            <a:spLocks noChangeArrowheads="1"/>
          </p:cNvSpPr>
          <p:nvPr/>
        </p:nvSpPr>
        <p:spPr bwMode="auto">
          <a:xfrm rot="18956076">
            <a:off x="9773666" y="2330569"/>
            <a:ext cx="1175285" cy="1173859"/>
          </a:xfrm>
          <a:prstGeom prst="ellipse">
            <a:avLst/>
          </a:prstGeom>
          <a:solidFill>
            <a:srgbClr val="1492CD"/>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pic>
        <p:nvPicPr>
          <p:cNvPr id="124" name="Picture 1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4395" y="2542521"/>
            <a:ext cx="754796" cy="738305"/>
          </a:xfrm>
          <a:prstGeom prst="rect">
            <a:avLst/>
          </a:prstGeom>
          <a:noFill/>
          <a:ln w="38100">
            <a:noFill/>
          </a:ln>
        </p:spPr>
      </p:pic>
      <p:sp>
        <p:nvSpPr>
          <p:cNvPr id="8" name="Oval 21">
            <a:extLst>
              <a:ext uri="{FF2B5EF4-FFF2-40B4-BE49-F238E27FC236}">
                <a16:creationId xmlns:a16="http://schemas.microsoft.com/office/drawing/2014/main" id="{902C8718-52C3-7A6D-BA9A-6ED629980A13}"/>
              </a:ext>
            </a:extLst>
          </p:cNvPr>
          <p:cNvSpPr>
            <a:spLocks noChangeArrowheads="1"/>
          </p:cNvSpPr>
          <p:nvPr/>
        </p:nvSpPr>
        <p:spPr bwMode="auto">
          <a:xfrm rot="18956076">
            <a:off x="4598266" y="3110865"/>
            <a:ext cx="1236994" cy="1236995"/>
          </a:xfrm>
          <a:prstGeom prst="ellipse">
            <a:avLst/>
          </a:prstGeom>
          <a:solidFill>
            <a:srgbClr val="347190"/>
          </a:solidFill>
          <a:ln w="161925">
            <a:solidFill>
              <a:srgbClr val="055393"/>
            </a:solidFill>
          </a:ln>
        </p:spPr>
        <p:txBody>
          <a:bodyPr vert="horz" wrap="square" lIns="45720" tIns="22860" rIns="45720" bIns="22860" numCol="1" anchor="t" anchorCtr="0" compatLnSpc="1">
            <a:prstTxWarp prst="textNoShape">
              <a:avLst/>
            </a:prstTxWarp>
          </a:bodyPr>
          <a:lstStyle/>
          <a:p>
            <a:endParaRPr lang="en-US" sz="900" b="1" dirty="0">
              <a:latin typeface="Roboto Bold" charset="0"/>
            </a:endParaRPr>
          </a:p>
        </p:txBody>
      </p:sp>
      <p:sp>
        <p:nvSpPr>
          <p:cNvPr id="6" name="Oval 20">
            <a:extLst>
              <a:ext uri="{FF2B5EF4-FFF2-40B4-BE49-F238E27FC236}">
                <a16:creationId xmlns:a16="http://schemas.microsoft.com/office/drawing/2014/main" id="{8F53E7A0-67B3-8F2C-7CDA-4F4E50171C50}"/>
              </a:ext>
            </a:extLst>
          </p:cNvPr>
          <p:cNvSpPr>
            <a:spLocks noChangeArrowheads="1"/>
          </p:cNvSpPr>
          <p:nvPr/>
        </p:nvSpPr>
        <p:spPr bwMode="auto">
          <a:xfrm rot="18956076">
            <a:off x="4657881" y="3150458"/>
            <a:ext cx="1153476" cy="1153478"/>
          </a:xfrm>
          <a:prstGeom prst="ellipse">
            <a:avLst/>
          </a:prstGeom>
          <a:solidFill>
            <a:srgbClr val="8DC862"/>
          </a:solidFill>
          <a:ln w="38100">
            <a:solidFill>
              <a:schemeClr val="accent2"/>
            </a:solidFill>
          </a:ln>
        </p:spPr>
        <p:txBody>
          <a:bodyPr vert="horz" wrap="square" lIns="45720" tIns="22860" rIns="45720" bIns="22860" numCol="1" anchor="t" anchorCtr="0" compatLnSpc="1">
            <a:prstTxWarp prst="textNoShape">
              <a:avLst/>
            </a:prstTxWarp>
          </a:bodyPr>
          <a:lstStyle/>
          <a:p>
            <a:endParaRPr lang="en-US" sz="900" b="1">
              <a:latin typeface="Roboto Bold" charset="0"/>
            </a:endParaRPr>
          </a:p>
        </p:txBody>
      </p:sp>
      <p:pic>
        <p:nvPicPr>
          <p:cNvPr id="121" name="Picture 1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5887" y="3346082"/>
            <a:ext cx="711699" cy="711699"/>
          </a:xfrm>
          <a:prstGeom prst="rect">
            <a:avLst/>
          </a:prstGeom>
          <a:noFill/>
          <a:ln w="38100">
            <a:noFill/>
          </a:ln>
        </p:spPr>
      </p:pic>
    </p:spTree>
    <p:extLst>
      <p:ext uri="{BB962C8B-B14F-4D97-AF65-F5344CB8AC3E}">
        <p14:creationId xmlns:p14="http://schemas.microsoft.com/office/powerpoint/2010/main" val="4151669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Cover">
  <a:themeElements>
    <a:clrScheme name="CNL Brand Colours">
      <a:dk1>
        <a:srgbClr val="304047"/>
      </a:dk1>
      <a:lt1>
        <a:srgbClr val="5C5E60"/>
      </a:lt1>
      <a:dk2>
        <a:srgbClr val="4780D6"/>
      </a:dk2>
      <a:lt2>
        <a:srgbClr val="00B2EB"/>
      </a:lt2>
      <a:accent1>
        <a:srgbClr val="9EC738"/>
      </a:accent1>
      <a:accent2>
        <a:srgbClr val="FFFFFF"/>
      </a:accent2>
      <a:accent3>
        <a:srgbClr val="A5A5A5"/>
      </a:accent3>
      <a:accent4>
        <a:srgbClr val="E8EBEB"/>
      </a:accent4>
      <a:accent5>
        <a:srgbClr val="E8EBEB"/>
      </a:accent5>
      <a:accent6>
        <a:srgbClr val="E8EBEB"/>
      </a:accent6>
      <a:hlink>
        <a:srgbClr val="4780D6"/>
      </a:hlink>
      <a:folHlink>
        <a:srgbClr val="9EC7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l">
          <a:lnSpc>
            <a:spcPct val="100000"/>
          </a:lnSpc>
          <a:buNone/>
          <a:defRPr sz="1600" dirty="0">
            <a:solidFill>
              <a:srgbClr val="434343"/>
            </a:solidFill>
            <a:latin typeface="F37 Ginger Pro"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44614</TotalTime>
  <Words>1270</Words>
  <Application>Microsoft Office PowerPoint</Application>
  <PresentationFormat>Widescreen</PresentationFormat>
  <Paragraphs>194</Paragraphs>
  <Slides>18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F37 Ginger Pro</vt:lpstr>
      <vt:lpstr>Google Sans</vt:lpstr>
      <vt:lpstr>Roboto Bold</vt:lpstr>
      <vt:lpstr>Cover</vt:lpstr>
      <vt:lpstr>PowerPoint Presentation</vt:lpstr>
      <vt:lpstr>PowerPoint Presentation</vt:lpstr>
      <vt:lpstr>PowerPoint Presentation</vt:lpstr>
      <vt:lpstr>PowerPoint Presentation</vt:lpstr>
      <vt:lpstr>Origins of Low-Level Radioactive Waste in Port Hope</vt:lpstr>
      <vt:lpstr>Refining Radium &amp; Uranium in Port Hope</vt:lpstr>
      <vt:lpstr>Historic Waste Locations in Port Hope &amp; Port Granby</vt:lpstr>
      <vt:lpstr>PowerPoint Presentation</vt:lpstr>
      <vt:lpstr>PowerPoint Presentation</vt:lpstr>
      <vt:lpstr>PHAI Community Engagement</vt:lpstr>
      <vt:lpstr>PowerPoint Presentation</vt:lpstr>
      <vt:lpstr>PowerPoint Presentation</vt:lpstr>
      <vt:lpstr>PowerPoint Presentation</vt:lpstr>
      <vt:lpstr>PowerPoint Presentation</vt:lpstr>
      <vt:lpstr>Ongoing Relationship Building</vt:lpstr>
      <vt:lpstr>Corporate Commitment</vt:lpstr>
      <vt:lpstr>Sustainable Solutions for Success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Davide Giliati</dc:creator>
  <cp:lastModifiedBy>Anderson, Sarah</cp:lastModifiedBy>
  <cp:revision>483</cp:revision>
  <dcterms:created xsi:type="dcterms:W3CDTF">2020-10-15T03:04:27Z</dcterms:created>
  <dcterms:modified xsi:type="dcterms:W3CDTF">2023-10-07T00:17:06Z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e180b8-d0e0-4111-ab79-256bace84561_Enabled">
    <vt:lpwstr>true</vt:lpwstr>
  </property>
  <property fmtid="{D5CDD505-2E9C-101B-9397-08002B2CF9AE}" pid="3" name="MSIP_Label_b6e180b8-d0e0-4111-ab79-256bace84561_SetDate">
    <vt:lpwstr>2023-09-13T13:27:28Z</vt:lpwstr>
  </property>
  <property fmtid="{D5CDD505-2E9C-101B-9397-08002B2CF9AE}" pid="4" name="MSIP_Label_b6e180b8-d0e0-4111-ab79-256bace84561_Method">
    <vt:lpwstr>Privileged</vt:lpwstr>
  </property>
  <property fmtid="{D5CDD505-2E9C-101B-9397-08002B2CF9AE}" pid="5" name="MSIP_Label_b6e180b8-d0e0-4111-ab79-256bace84561_Name">
    <vt:lpwstr>UNRESTRICTED</vt:lpwstr>
  </property>
  <property fmtid="{D5CDD505-2E9C-101B-9397-08002B2CF9AE}" pid="6" name="MSIP_Label_b6e180b8-d0e0-4111-ab79-256bace84561_SiteId">
    <vt:lpwstr>a483a0b6-671f-4e86-a04d-998385c0e199</vt:lpwstr>
  </property>
  <property fmtid="{D5CDD505-2E9C-101B-9397-08002B2CF9AE}" pid="7" name="MSIP_Label_b6e180b8-d0e0-4111-ab79-256bace84561_ActionId">
    <vt:lpwstr>54b99075-c8dd-4f4b-9954-899f86b084a9</vt:lpwstr>
  </property>
  <property fmtid="{D5CDD505-2E9C-101B-9397-08002B2CF9AE}" pid="8" name="MSIP_Label_b6e180b8-d0e0-4111-ab79-256bace84561_ContentBits">
    <vt:lpwstr>1</vt:lpwstr>
  </property>
</Properties>
</file>