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2"/>
  </p:notesMasterIdLst>
  <p:sldIdLst>
    <p:sldId id="294" r:id="rId4"/>
    <p:sldId id="256" r:id="rId5"/>
    <p:sldId id="296" r:id="rId6"/>
    <p:sldId id="295" r:id="rId7"/>
    <p:sldId id="297" r:id="rId8"/>
    <p:sldId id="298" r:id="rId9"/>
    <p:sldId id="299" r:id="rId10"/>
    <p:sldId id="300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0" autoAdjust="0"/>
    <p:restoredTop sz="67144" autoAdjust="0"/>
  </p:normalViewPr>
  <p:slideViewPr>
    <p:cSldViewPr>
      <p:cViewPr varScale="1">
        <p:scale>
          <a:sx n="55" d="100"/>
          <a:sy n="55" d="100"/>
        </p:scale>
        <p:origin x="90" y="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347E8B-ACCB-4688-B0BC-21CE830F2C31}" type="doc">
      <dgm:prSet loTypeId="urn:microsoft.com/office/officeart/2005/8/layout/bList2" loCatId="pictur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06330417-6EB1-4C7C-8B37-6776C954CF0B}">
      <dgm:prSet phldrT="[نص]" custT="1"/>
      <dgm:spPr/>
      <dgm:t>
        <a:bodyPr/>
        <a:lstStyle/>
        <a:p>
          <a:pPr rtl="0"/>
          <a:r>
            <a:rPr lang="en-US" sz="1400">
              <a:latin typeface="Times New Roman" panose="02020603050405020304" pitchFamily="18" charset="0"/>
              <a:cs typeface="Times New Roman" panose="02020603050405020304" pitchFamily="18" charset="0"/>
            </a:rPr>
            <a:t>Skills Gap Analysis</a:t>
          </a:r>
          <a:endParaRPr lang="ar-SA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A5F8EE-D361-4944-995E-5C387DA79E17}" type="parTrans" cxnId="{924E5A1F-2FAA-47A9-85C8-6C90E14E9008}">
      <dgm:prSet/>
      <dgm:spPr/>
      <dgm:t>
        <a:bodyPr/>
        <a:lstStyle/>
        <a:p>
          <a:pPr rtl="0"/>
          <a:endParaRPr lang="ar-SA" sz="1800"/>
        </a:p>
      </dgm:t>
    </dgm:pt>
    <dgm:pt modelId="{638E71F5-BA59-4ADD-BC2D-99060579EB33}" type="sibTrans" cxnId="{924E5A1F-2FAA-47A9-85C8-6C90E14E9008}">
      <dgm:prSet/>
      <dgm:spPr/>
      <dgm:t>
        <a:bodyPr/>
        <a:lstStyle/>
        <a:p>
          <a:pPr rtl="0"/>
          <a:endParaRPr lang="ar-SA" sz="1800"/>
        </a:p>
      </dgm:t>
    </dgm:pt>
    <dgm:pt modelId="{82C0B973-9B03-4DA8-B9D9-1614E9A15F9B}">
      <dgm:prSet phldrT="[نص]" custT="1"/>
      <dgm:spPr/>
      <dgm:t>
        <a:bodyPr/>
        <a:lstStyle/>
        <a:p>
          <a:pPr rtl="0"/>
          <a:r>
            <a:rPr lang="en-US" sz="900" dirty="0">
              <a:latin typeface="Times New Roman" panose="02020603050405020304" pitchFamily="18" charset="0"/>
              <a:cs typeface="Times New Roman" panose="02020603050405020304" pitchFamily="18" charset="0"/>
            </a:rPr>
            <a:t>Technical design, maintenance, and modeling skills are the top 3 priorities for curriculum development.</a:t>
          </a:r>
          <a:endParaRPr lang="ar-SA" sz="9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E23847-43EB-4E5A-AAA6-571F57CF6D9B}" type="parTrans" cxnId="{09DEF605-F0D7-4E6E-B186-4F63F1F743C6}">
      <dgm:prSet/>
      <dgm:spPr/>
      <dgm:t>
        <a:bodyPr/>
        <a:lstStyle/>
        <a:p>
          <a:pPr rtl="0"/>
          <a:endParaRPr lang="ar-SA" sz="1800"/>
        </a:p>
      </dgm:t>
    </dgm:pt>
    <dgm:pt modelId="{582D5F21-B738-4E16-92F0-3C5F41F90426}" type="sibTrans" cxnId="{09DEF605-F0D7-4E6E-B186-4F63F1F743C6}">
      <dgm:prSet/>
      <dgm:spPr/>
      <dgm:t>
        <a:bodyPr/>
        <a:lstStyle/>
        <a:p>
          <a:pPr rtl="0"/>
          <a:endParaRPr lang="ar-SA" sz="1800"/>
        </a:p>
      </dgm:t>
    </dgm:pt>
    <dgm:pt modelId="{F4607886-AA0A-4994-81CE-0D6B119614E4}">
      <dgm:prSet phldrT="[نص]" custT="1"/>
      <dgm:spPr/>
      <dgm:t>
        <a:bodyPr/>
        <a:lstStyle/>
        <a:p>
          <a:pPr rtl="0"/>
          <a:r>
            <a:rPr lang="en-US" sz="1400">
              <a:latin typeface="Times New Roman" panose="02020603050405020304" pitchFamily="18" charset="0"/>
              <a:cs typeface="Times New Roman" panose="02020603050405020304" pitchFamily="18" charset="0"/>
            </a:rPr>
            <a:t>Curriculum Development</a:t>
          </a:r>
          <a:endParaRPr lang="ar-SA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CB3B5E-2923-4535-9685-D277D538300E}" type="parTrans" cxnId="{3C202AEC-ED11-46FA-A556-3C37ED5DC1BE}">
      <dgm:prSet/>
      <dgm:spPr/>
      <dgm:t>
        <a:bodyPr/>
        <a:lstStyle/>
        <a:p>
          <a:pPr rtl="0"/>
          <a:endParaRPr lang="ar-SA" sz="1800"/>
        </a:p>
      </dgm:t>
    </dgm:pt>
    <dgm:pt modelId="{02E486D7-F37A-44DF-BE4C-63E579F6180E}" type="sibTrans" cxnId="{3C202AEC-ED11-46FA-A556-3C37ED5DC1BE}">
      <dgm:prSet/>
      <dgm:spPr/>
      <dgm:t>
        <a:bodyPr/>
        <a:lstStyle/>
        <a:p>
          <a:pPr rtl="0"/>
          <a:endParaRPr lang="ar-SA" sz="1800"/>
        </a:p>
      </dgm:t>
    </dgm:pt>
    <dgm:pt modelId="{5205FEAE-9F15-4475-8740-FB64EF944989}">
      <dgm:prSet phldrT="[نص]" custT="1"/>
      <dgm:spPr/>
      <dgm:t>
        <a:bodyPr/>
        <a:lstStyle/>
        <a:p>
          <a:pPr rtl="0"/>
          <a:r>
            <a:rPr lang="en-US" sz="1000">
              <a:latin typeface="Times New Roman" panose="02020603050405020304" pitchFamily="18" charset="0"/>
              <a:cs typeface="Times New Roman" panose="02020603050405020304" pitchFamily="18" charset="0"/>
            </a:rPr>
            <a:t>Modular curricula can be designed covering 5 core competency areas: Technical skills, policy knowledge. business acumen, communications, and data modeling.</a:t>
          </a:r>
          <a:endParaRPr lang="ar-SA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70AFDD-032D-484E-A0B6-D2339FE4F7BB}" type="parTrans" cxnId="{BBED88BA-34EB-48DD-94B3-A687E8F23793}">
      <dgm:prSet/>
      <dgm:spPr/>
      <dgm:t>
        <a:bodyPr/>
        <a:lstStyle/>
        <a:p>
          <a:pPr rtl="0"/>
          <a:endParaRPr lang="ar-SA" sz="1800"/>
        </a:p>
      </dgm:t>
    </dgm:pt>
    <dgm:pt modelId="{892ACE7E-4F57-4EEE-B075-436D911B505D}" type="sibTrans" cxnId="{BBED88BA-34EB-48DD-94B3-A687E8F23793}">
      <dgm:prSet/>
      <dgm:spPr/>
      <dgm:t>
        <a:bodyPr/>
        <a:lstStyle/>
        <a:p>
          <a:pPr rtl="0"/>
          <a:endParaRPr lang="ar-SA" sz="1800"/>
        </a:p>
      </dgm:t>
    </dgm:pt>
    <dgm:pt modelId="{12252259-FF04-45BF-8CA9-419406FD3F69}">
      <dgm:prSet phldrT="[نص]" custT="1"/>
      <dgm:spPr/>
      <dgm:t>
        <a:bodyPr/>
        <a:lstStyle/>
        <a:p>
          <a:pPr rtl="0"/>
          <a:r>
            <a:rPr lang="en-US" sz="1400">
              <a:latin typeface="Times New Roman" panose="02020603050405020304" pitchFamily="18" charset="0"/>
              <a:cs typeface="Times New Roman" panose="02020603050405020304" pitchFamily="18" charset="0"/>
            </a:rPr>
            <a:t>Partnership Development</a:t>
          </a:r>
          <a:endParaRPr lang="ar-SA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CC5BA3-0933-408B-A348-7FD7AC96EBE8}" type="parTrans" cxnId="{357CEABD-30C7-476D-8623-97A547434C29}">
      <dgm:prSet/>
      <dgm:spPr/>
      <dgm:t>
        <a:bodyPr/>
        <a:lstStyle/>
        <a:p>
          <a:pPr rtl="0"/>
          <a:endParaRPr lang="ar-SA" sz="1800"/>
        </a:p>
      </dgm:t>
    </dgm:pt>
    <dgm:pt modelId="{EE6921A6-590B-4B4A-A91C-316CEAE9A153}" type="sibTrans" cxnId="{357CEABD-30C7-476D-8623-97A547434C29}">
      <dgm:prSet/>
      <dgm:spPr/>
      <dgm:t>
        <a:bodyPr/>
        <a:lstStyle/>
        <a:p>
          <a:pPr rtl="0"/>
          <a:endParaRPr lang="ar-SA" sz="1800"/>
        </a:p>
      </dgm:t>
    </dgm:pt>
    <dgm:pt modelId="{051DD3F3-F086-43D0-BEDE-E9731D49B380}">
      <dgm:prSet custT="1"/>
      <dgm:spPr/>
      <dgm:t>
        <a:bodyPr/>
        <a:lstStyle/>
        <a:p>
          <a:pPr rtl="0"/>
          <a:r>
            <a:rPr lang="en-US" sz="900" dirty="0">
              <a:latin typeface="Times New Roman" panose="02020603050405020304" pitchFamily="18" charset="0"/>
              <a:cs typeface="Times New Roman" panose="02020603050405020304" pitchFamily="18" charset="0"/>
            </a:rPr>
            <a:t>Regulatory and incentive frameworks in renewable energy policy knowledge are an existing gap.</a:t>
          </a:r>
          <a:endParaRPr lang="ar-SA" sz="9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828952-9A65-42CD-9024-21D3E99A9D12}" type="parTrans" cxnId="{D4442E28-A0A9-4237-9095-28F75056A322}">
      <dgm:prSet/>
      <dgm:spPr/>
      <dgm:t>
        <a:bodyPr/>
        <a:lstStyle/>
        <a:p>
          <a:pPr rtl="0"/>
          <a:endParaRPr lang="ar-SA" sz="1800"/>
        </a:p>
      </dgm:t>
    </dgm:pt>
    <dgm:pt modelId="{8EC94E08-2B2D-481A-8EFD-2829CF722FFA}" type="sibTrans" cxnId="{D4442E28-A0A9-4237-9095-28F75056A322}">
      <dgm:prSet/>
      <dgm:spPr/>
      <dgm:t>
        <a:bodyPr/>
        <a:lstStyle/>
        <a:p>
          <a:pPr rtl="0"/>
          <a:endParaRPr lang="ar-SA" sz="1800"/>
        </a:p>
      </dgm:t>
    </dgm:pt>
    <dgm:pt modelId="{1DA351BB-2C26-469C-A00F-A24062A307C6}">
      <dgm:prSet custT="1"/>
      <dgm:spPr/>
      <dgm:t>
        <a:bodyPr/>
        <a:lstStyle/>
        <a:p>
          <a:pPr rtl="0"/>
          <a:r>
            <a:rPr lang="en-US" sz="900" dirty="0">
              <a:latin typeface="Times New Roman" panose="02020603050405020304" pitchFamily="18" charset="0"/>
              <a:cs typeface="Times New Roman" panose="02020603050405020304" pitchFamily="18" charset="0"/>
            </a:rPr>
            <a:t>Communications and public awareness skills are highly important.</a:t>
          </a:r>
          <a:endParaRPr lang="ar-SA" sz="9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4B7B1B-6CDA-4093-AA49-F50602B62CE0}" type="parTrans" cxnId="{261E0E84-6963-42D4-9A2F-37E860B3C453}">
      <dgm:prSet/>
      <dgm:spPr/>
      <dgm:t>
        <a:bodyPr/>
        <a:lstStyle/>
        <a:p>
          <a:pPr rtl="0"/>
          <a:endParaRPr lang="ar-SA" sz="1800"/>
        </a:p>
      </dgm:t>
    </dgm:pt>
    <dgm:pt modelId="{03BC5205-828E-4F17-BD91-C92048DA797E}" type="sibTrans" cxnId="{261E0E84-6963-42D4-9A2F-37E860B3C453}">
      <dgm:prSet/>
      <dgm:spPr/>
      <dgm:t>
        <a:bodyPr/>
        <a:lstStyle/>
        <a:p>
          <a:pPr rtl="0"/>
          <a:endParaRPr lang="ar-SA" sz="1800"/>
        </a:p>
      </dgm:t>
    </dgm:pt>
    <dgm:pt modelId="{0901E3D3-42A8-43A3-96E6-5EC8E2298ED2}">
      <dgm:prSet custT="1"/>
      <dgm:spPr/>
      <dgm:t>
        <a:bodyPr/>
        <a:lstStyle/>
        <a:p>
          <a:pPr rtl="0"/>
          <a:r>
            <a:rPr lang="en-US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Programs allow flexibility.</a:t>
          </a:r>
          <a:endParaRPr lang="ar-SA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7B7F16-F6E0-41FA-9542-A1EB6265B339}" type="parTrans" cxnId="{0091865A-CEB1-4548-9599-33E66BD5CBB7}">
      <dgm:prSet/>
      <dgm:spPr/>
      <dgm:t>
        <a:bodyPr/>
        <a:lstStyle/>
        <a:p>
          <a:pPr rtl="0"/>
          <a:endParaRPr lang="ar-SA" sz="1800"/>
        </a:p>
      </dgm:t>
    </dgm:pt>
    <dgm:pt modelId="{2AAF8686-23A3-4E3F-B1C8-D1E5CA25D446}" type="sibTrans" cxnId="{0091865A-CEB1-4548-9599-33E66BD5CBB7}">
      <dgm:prSet/>
      <dgm:spPr/>
      <dgm:t>
        <a:bodyPr/>
        <a:lstStyle/>
        <a:p>
          <a:pPr rtl="0"/>
          <a:endParaRPr lang="ar-SA" sz="1800"/>
        </a:p>
      </dgm:t>
    </dgm:pt>
    <dgm:pt modelId="{4EBC13F2-0BAF-47D0-A268-93E46BC31310}">
      <dgm:prSet phldrT="[نص]" custT="1"/>
      <dgm:spPr/>
      <dgm:t>
        <a:bodyPr/>
        <a:lstStyle/>
        <a:p>
          <a:pPr algn="l" rtl="0"/>
          <a:r>
            <a:rPr lang="en-US" sz="1000">
              <a:latin typeface="Times New Roman" panose="02020603050405020304" pitchFamily="18" charset="0"/>
              <a:cs typeface="Times New Roman" panose="02020603050405020304" pitchFamily="18" charset="0"/>
            </a:rPr>
            <a:t>Partnerships can be established with universities to utilize faculty and lab facilities.</a:t>
          </a:r>
          <a:endParaRPr lang="ar-SA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8E6657-20EC-4FDE-8758-5E026A2383B4}" type="parTrans" cxnId="{8B27B78B-78ED-44B3-8CA2-76B863BC097F}">
      <dgm:prSet/>
      <dgm:spPr/>
      <dgm:t>
        <a:bodyPr/>
        <a:lstStyle/>
        <a:p>
          <a:pPr rtl="0"/>
          <a:endParaRPr lang="ar-SA" sz="1800"/>
        </a:p>
      </dgm:t>
    </dgm:pt>
    <dgm:pt modelId="{ECB0BBC7-328D-42D2-B8A9-0A75E2887D6E}" type="sibTrans" cxnId="{8B27B78B-78ED-44B3-8CA2-76B863BC097F}">
      <dgm:prSet/>
      <dgm:spPr/>
      <dgm:t>
        <a:bodyPr/>
        <a:lstStyle/>
        <a:p>
          <a:pPr rtl="0"/>
          <a:endParaRPr lang="ar-SA" sz="1800"/>
        </a:p>
      </dgm:t>
    </dgm:pt>
    <dgm:pt modelId="{33B80EEB-F0F1-4DF1-86F1-6026323F7E95}">
      <dgm:prSet custT="1"/>
      <dgm:spPr/>
      <dgm:t>
        <a:bodyPr/>
        <a:lstStyle/>
        <a:p>
          <a:pPr algn="l" rtl="0"/>
          <a:r>
            <a:rPr lang="en-US" sz="1000">
              <a:latin typeface="Times New Roman" panose="02020603050405020304" pitchFamily="18" charset="0"/>
              <a:cs typeface="Times New Roman" panose="02020603050405020304" pitchFamily="18" charset="0"/>
            </a:rPr>
            <a:t>Leading renewable energy companies can provide expert instructors and site visits to operational plants.</a:t>
          </a:r>
          <a:endParaRPr lang="ar-SA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6243A2-6403-4F96-A625-3DAE7AAE3240}" type="parTrans" cxnId="{9E1E77B1-2E49-470B-ADD3-8EF42CA59536}">
      <dgm:prSet/>
      <dgm:spPr/>
      <dgm:t>
        <a:bodyPr/>
        <a:lstStyle/>
        <a:p>
          <a:pPr rtl="0"/>
          <a:endParaRPr lang="ar-SA" sz="1800"/>
        </a:p>
      </dgm:t>
    </dgm:pt>
    <dgm:pt modelId="{71DD0B92-1C91-4D32-B107-06DBDBFA376D}" type="sibTrans" cxnId="{9E1E77B1-2E49-470B-ADD3-8EF42CA59536}">
      <dgm:prSet/>
      <dgm:spPr/>
      <dgm:t>
        <a:bodyPr/>
        <a:lstStyle/>
        <a:p>
          <a:pPr rtl="0"/>
          <a:endParaRPr lang="ar-SA" sz="1800"/>
        </a:p>
      </dgm:t>
    </dgm:pt>
    <dgm:pt modelId="{6EACB0F4-A39F-4EBD-B26A-B922D79CA9A1}">
      <dgm:prSet custT="1"/>
      <dgm:spPr/>
      <dgm:t>
        <a:bodyPr/>
        <a:lstStyle/>
        <a:p>
          <a:pPr algn="l" rtl="0"/>
          <a:r>
            <a:rPr lang="en-US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Vocational centers can offer certification programs to complement curriculum</a:t>
          </a:r>
          <a:r>
            <a:rPr lang="en-US" sz="9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ar-SA" sz="9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E9373E-01F6-4A47-984F-34AFCF2A3530}" type="parTrans" cxnId="{7021B45F-F38F-47CD-B3FE-C85D12397802}">
      <dgm:prSet/>
      <dgm:spPr/>
      <dgm:t>
        <a:bodyPr/>
        <a:lstStyle/>
        <a:p>
          <a:pPr rtl="0"/>
          <a:endParaRPr lang="ar-SA" sz="1800"/>
        </a:p>
      </dgm:t>
    </dgm:pt>
    <dgm:pt modelId="{FC68508E-AA82-48B8-9A54-97F1F59A747B}" type="sibTrans" cxnId="{7021B45F-F38F-47CD-B3FE-C85D12397802}">
      <dgm:prSet/>
      <dgm:spPr/>
      <dgm:t>
        <a:bodyPr/>
        <a:lstStyle/>
        <a:p>
          <a:pPr rtl="0"/>
          <a:endParaRPr lang="ar-SA" sz="1800"/>
        </a:p>
      </dgm:t>
    </dgm:pt>
    <dgm:pt modelId="{4C6300BB-504C-4985-8496-F8AB558A7DB6}">
      <dgm:prSet custT="1"/>
      <dgm:spPr/>
      <dgm:t>
        <a:bodyPr/>
        <a:lstStyle/>
        <a:p>
          <a:pPr rtl="0"/>
          <a:r>
            <a:rPr lang="en-US" sz="1400">
              <a:latin typeface="Times New Roman" panose="02020603050405020304" pitchFamily="18" charset="0"/>
              <a:cs typeface="Times New Roman" panose="02020603050405020304" pitchFamily="18" charset="0"/>
            </a:rPr>
            <a:t>Validation</a:t>
          </a:r>
          <a:endParaRPr lang="ar-SA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ACDF77-2CEE-46E2-BB1B-037DB38841A2}" type="parTrans" cxnId="{ED18BAA1-29F6-4494-A04A-E1657EEA1053}">
      <dgm:prSet/>
      <dgm:spPr/>
      <dgm:t>
        <a:bodyPr/>
        <a:lstStyle/>
        <a:p>
          <a:pPr rtl="0"/>
          <a:endParaRPr lang="ar-SA" sz="1800"/>
        </a:p>
      </dgm:t>
    </dgm:pt>
    <dgm:pt modelId="{9C869A17-C05A-407B-9F3D-2502CEA78E4F}" type="sibTrans" cxnId="{ED18BAA1-29F6-4494-A04A-E1657EEA1053}">
      <dgm:prSet/>
      <dgm:spPr/>
      <dgm:t>
        <a:bodyPr/>
        <a:lstStyle/>
        <a:p>
          <a:pPr rtl="0"/>
          <a:endParaRPr lang="ar-SA" sz="1800"/>
        </a:p>
      </dgm:t>
    </dgm:pt>
    <dgm:pt modelId="{E60BF6C0-C076-4B24-8DE0-8691773A6B65}">
      <dgm:prSet custT="1"/>
      <dgm:spPr/>
      <dgm:t>
        <a:bodyPr/>
        <a:lstStyle/>
        <a:p>
          <a:pPr rtl="0"/>
          <a:r>
            <a:rPr lang="en-US" sz="1000">
              <a:latin typeface="Times New Roman" panose="02020603050405020304" pitchFamily="18" charset="0"/>
              <a:cs typeface="Times New Roman" panose="02020603050405020304" pitchFamily="18" charset="0"/>
            </a:rPr>
            <a:t>Pilot training program can be conducted for the learners from diverse backgrounds.</a:t>
          </a:r>
          <a:endParaRPr lang="ar-SA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C70797-1EC8-47AF-8C2C-CF0F7A4ED51D}" type="parTrans" cxnId="{F9BFB9EB-0180-4D18-9801-F14515102DDC}">
      <dgm:prSet/>
      <dgm:spPr/>
      <dgm:t>
        <a:bodyPr/>
        <a:lstStyle/>
        <a:p>
          <a:pPr rtl="0"/>
          <a:endParaRPr lang="ar-SA" sz="1800"/>
        </a:p>
      </dgm:t>
    </dgm:pt>
    <dgm:pt modelId="{96622AC1-8435-432A-84CB-5A727059D914}" type="sibTrans" cxnId="{F9BFB9EB-0180-4D18-9801-F14515102DDC}">
      <dgm:prSet/>
      <dgm:spPr/>
      <dgm:t>
        <a:bodyPr/>
        <a:lstStyle/>
        <a:p>
          <a:pPr rtl="0"/>
          <a:endParaRPr lang="ar-SA" sz="1800"/>
        </a:p>
      </dgm:t>
    </dgm:pt>
    <dgm:pt modelId="{0E20913C-AF4C-4962-971B-E29515858C4F}">
      <dgm:prSet custT="1"/>
      <dgm:spPr/>
      <dgm:t>
        <a:bodyPr/>
        <a:lstStyle/>
        <a:p>
          <a:pPr rtl="0"/>
          <a:r>
            <a:rPr lang="en-US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Qualitative feedback can be used for validation.</a:t>
          </a:r>
          <a:endParaRPr lang="ar-SA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5ED7EE-BF13-4F75-8160-8C2B9E8C1530}" type="parTrans" cxnId="{04893BDC-5A78-49DE-A841-AB6190BA9C26}">
      <dgm:prSet/>
      <dgm:spPr/>
      <dgm:t>
        <a:bodyPr/>
        <a:lstStyle/>
        <a:p>
          <a:pPr rtl="0"/>
          <a:endParaRPr lang="ar-SA" sz="1800"/>
        </a:p>
      </dgm:t>
    </dgm:pt>
    <dgm:pt modelId="{890E1155-2E6B-4066-B83F-FA8CF9502327}" type="sibTrans" cxnId="{04893BDC-5A78-49DE-A841-AB6190BA9C26}">
      <dgm:prSet/>
      <dgm:spPr/>
      <dgm:t>
        <a:bodyPr/>
        <a:lstStyle/>
        <a:p>
          <a:pPr rtl="0"/>
          <a:endParaRPr lang="ar-SA" sz="1800"/>
        </a:p>
      </dgm:t>
    </dgm:pt>
    <dgm:pt modelId="{F2C0D7E0-7F4E-4BF2-9006-D213155114B6}">
      <dgm:prSet custT="1"/>
      <dgm:spPr/>
      <dgm:t>
        <a:bodyPr/>
        <a:lstStyle/>
        <a:p>
          <a:pPr rtl="0"/>
          <a:r>
            <a:rPr lang="en-US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Training duration can be expanded based on pilot results.</a:t>
          </a:r>
          <a:endParaRPr lang="ar-SA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36C4F2-0E93-4BDC-8CB3-B7F42D6C34DE}" type="parTrans" cxnId="{C08D8175-F9D0-45AF-82B9-7C100CE74A9D}">
      <dgm:prSet/>
      <dgm:spPr/>
      <dgm:t>
        <a:bodyPr/>
        <a:lstStyle/>
        <a:p>
          <a:pPr rtl="0"/>
          <a:endParaRPr lang="ar-SA" sz="1800"/>
        </a:p>
      </dgm:t>
    </dgm:pt>
    <dgm:pt modelId="{BA2C6A78-F65D-4CD8-B84C-FA16E083E88F}" type="sibTrans" cxnId="{C08D8175-F9D0-45AF-82B9-7C100CE74A9D}">
      <dgm:prSet/>
      <dgm:spPr/>
      <dgm:t>
        <a:bodyPr/>
        <a:lstStyle/>
        <a:p>
          <a:pPr rtl="0"/>
          <a:endParaRPr lang="ar-SA" sz="1800"/>
        </a:p>
      </dgm:t>
    </dgm:pt>
    <dgm:pt modelId="{367519D5-406B-4B00-A432-3A9FBB279315}">
      <dgm:prSet custT="1"/>
      <dgm:spPr/>
      <dgm:t>
        <a:bodyPr/>
        <a:lstStyle/>
        <a:p>
          <a:pPr rtl="0"/>
          <a:r>
            <a:rPr lang="en-US" sz="1400">
              <a:latin typeface="Times New Roman" panose="02020603050405020304" pitchFamily="18" charset="0"/>
              <a:cs typeface="Times New Roman" panose="02020603050405020304" pitchFamily="18" charset="0"/>
            </a:rPr>
            <a:t>Scaling Up</a:t>
          </a:r>
          <a:endParaRPr lang="ar-SA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17CDBF-FC93-443D-A0FE-E63735F064B2}" type="parTrans" cxnId="{3413695F-A8F9-4E32-B71A-CBD4A0504222}">
      <dgm:prSet/>
      <dgm:spPr/>
      <dgm:t>
        <a:bodyPr/>
        <a:lstStyle/>
        <a:p>
          <a:pPr rtl="0"/>
          <a:endParaRPr lang="ar-SA" sz="1800"/>
        </a:p>
      </dgm:t>
    </dgm:pt>
    <dgm:pt modelId="{52F4A389-ED09-45AF-BDD0-9073F5BF0CA0}" type="sibTrans" cxnId="{3413695F-A8F9-4E32-B71A-CBD4A0504222}">
      <dgm:prSet/>
      <dgm:spPr/>
      <dgm:t>
        <a:bodyPr/>
        <a:lstStyle/>
        <a:p>
          <a:pPr rtl="0"/>
          <a:endParaRPr lang="ar-SA" sz="1800"/>
        </a:p>
      </dgm:t>
    </dgm:pt>
    <dgm:pt modelId="{8FC3BBBF-EBBB-48D6-8748-A13CA4DFD189}">
      <dgm:prSet custT="1"/>
      <dgm:spPr/>
      <dgm:t>
        <a:bodyPr/>
        <a:lstStyle/>
        <a:p>
          <a:pPr rtl="0"/>
          <a:r>
            <a:rPr lang="en-US" sz="900">
              <a:latin typeface="Times New Roman" panose="02020603050405020304" pitchFamily="18" charset="0"/>
              <a:cs typeface="Times New Roman" panose="02020603050405020304" pitchFamily="18" charset="0"/>
            </a:rPr>
            <a:t>The program aims to train 500 professionals in the first year.</a:t>
          </a:r>
          <a:endParaRPr lang="ar-SA" sz="9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CEE4A1-0EAE-4432-AF8D-B33E98BC6499}" type="parTrans" cxnId="{BEF25450-269F-49B0-9132-C2CDA8365C1D}">
      <dgm:prSet/>
      <dgm:spPr/>
      <dgm:t>
        <a:bodyPr/>
        <a:lstStyle/>
        <a:p>
          <a:pPr rtl="0"/>
          <a:endParaRPr lang="ar-SA" sz="1800"/>
        </a:p>
      </dgm:t>
    </dgm:pt>
    <dgm:pt modelId="{741E92C0-C848-4D64-A2A4-F8A047AE1017}" type="sibTrans" cxnId="{BEF25450-269F-49B0-9132-C2CDA8365C1D}">
      <dgm:prSet/>
      <dgm:spPr/>
      <dgm:t>
        <a:bodyPr/>
        <a:lstStyle/>
        <a:p>
          <a:pPr rtl="0"/>
          <a:endParaRPr lang="ar-SA" sz="1800"/>
        </a:p>
      </dgm:t>
    </dgm:pt>
    <dgm:pt modelId="{2BB53EE9-E6B2-4FEC-866A-5BACB9155485}">
      <dgm:prSet custT="1"/>
      <dgm:spPr/>
      <dgm:t>
        <a:bodyPr/>
        <a:lstStyle/>
        <a:p>
          <a:pPr rtl="0"/>
          <a:r>
            <a:rPr lang="en-US" sz="900">
              <a:latin typeface="Times New Roman" panose="02020603050405020304" pitchFamily="18" charset="0"/>
              <a:cs typeface="Times New Roman" panose="02020603050405020304" pitchFamily="18" charset="0"/>
            </a:rPr>
            <a:t>A train-the-trainer model will be used to replicate the program.</a:t>
          </a:r>
          <a:endParaRPr lang="ar-SA" sz="9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C5BE39-05F6-42B0-8841-5E36F332E7F6}" type="parTrans" cxnId="{9165E406-5077-4227-B1DA-736C62280B92}">
      <dgm:prSet/>
      <dgm:spPr/>
      <dgm:t>
        <a:bodyPr/>
        <a:lstStyle/>
        <a:p>
          <a:pPr rtl="0"/>
          <a:endParaRPr lang="ar-SA" sz="1800"/>
        </a:p>
      </dgm:t>
    </dgm:pt>
    <dgm:pt modelId="{CB1C7810-7DFB-4B06-A090-EA36AC99DBB1}" type="sibTrans" cxnId="{9165E406-5077-4227-B1DA-736C62280B92}">
      <dgm:prSet/>
      <dgm:spPr/>
      <dgm:t>
        <a:bodyPr/>
        <a:lstStyle/>
        <a:p>
          <a:pPr rtl="0"/>
          <a:endParaRPr lang="ar-SA" sz="1800"/>
        </a:p>
      </dgm:t>
    </dgm:pt>
    <dgm:pt modelId="{7FEEDEDC-22F4-433E-BB29-88D91EC3E7D3}">
      <dgm:prSet custT="1"/>
      <dgm:spPr/>
      <dgm:t>
        <a:bodyPr/>
        <a:lstStyle/>
        <a:p>
          <a:pPr rtl="0"/>
          <a:r>
            <a:rPr lang="en-US" sz="900">
              <a:latin typeface="Times New Roman" panose="02020603050405020304" pitchFamily="18" charset="0"/>
              <a:cs typeface="Times New Roman" panose="02020603050405020304" pitchFamily="18" charset="0"/>
            </a:rPr>
            <a:t>Partnerships will be expanded across the UAE.</a:t>
          </a:r>
          <a:endParaRPr lang="ar-SA" sz="9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32B030-BA8A-475F-9284-AE571FE7A3C3}" type="parTrans" cxnId="{6EB0BBD6-78B0-4619-A012-F86B33D07A68}">
      <dgm:prSet/>
      <dgm:spPr/>
      <dgm:t>
        <a:bodyPr/>
        <a:lstStyle/>
        <a:p>
          <a:pPr rtl="0"/>
          <a:endParaRPr lang="ar-SA" sz="1800"/>
        </a:p>
      </dgm:t>
    </dgm:pt>
    <dgm:pt modelId="{554E0CEB-CAB7-487C-9888-AE83CF58DD9D}" type="sibTrans" cxnId="{6EB0BBD6-78B0-4619-A012-F86B33D07A68}">
      <dgm:prSet/>
      <dgm:spPr/>
      <dgm:t>
        <a:bodyPr/>
        <a:lstStyle/>
        <a:p>
          <a:pPr rtl="0"/>
          <a:endParaRPr lang="ar-SA" sz="1800"/>
        </a:p>
      </dgm:t>
    </dgm:pt>
    <dgm:pt modelId="{98145E99-2669-4CAF-A96D-88B1C05E91F1}">
      <dgm:prSet custT="1"/>
      <dgm:spPr/>
      <dgm:t>
        <a:bodyPr/>
        <a:lstStyle/>
        <a:p>
          <a:pPr rtl="0"/>
          <a:r>
            <a:rPr lang="en-US" sz="900" dirty="0">
              <a:latin typeface="Times New Roman" panose="02020603050405020304" pitchFamily="18" charset="0"/>
              <a:cs typeface="Times New Roman" panose="02020603050405020304" pitchFamily="18" charset="0"/>
            </a:rPr>
            <a:t>Online and blended models will supplement in-person delivery.</a:t>
          </a:r>
          <a:endParaRPr lang="ar-SA" sz="9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060525-4C13-4807-902B-92E87FCFA4D5}" type="parTrans" cxnId="{77EA7B1B-4911-4E4A-90E3-6B9E31978055}">
      <dgm:prSet/>
      <dgm:spPr/>
      <dgm:t>
        <a:bodyPr/>
        <a:lstStyle/>
        <a:p>
          <a:pPr rtl="0"/>
          <a:endParaRPr lang="ar-SA" sz="1800"/>
        </a:p>
      </dgm:t>
    </dgm:pt>
    <dgm:pt modelId="{03D1C5DC-C37A-43DA-A2A1-CD0BABBCEECA}" type="sibTrans" cxnId="{77EA7B1B-4911-4E4A-90E3-6B9E31978055}">
      <dgm:prSet/>
      <dgm:spPr/>
      <dgm:t>
        <a:bodyPr/>
        <a:lstStyle/>
        <a:p>
          <a:pPr rtl="0"/>
          <a:endParaRPr lang="ar-SA" sz="1800"/>
        </a:p>
      </dgm:t>
    </dgm:pt>
    <dgm:pt modelId="{84323D4B-9496-4156-9E1F-5DA4C511D537}">
      <dgm:prSet custT="1"/>
      <dgm:spPr/>
      <dgm:t>
        <a:bodyPr/>
        <a:lstStyle/>
        <a:p>
          <a:pPr rtl="0"/>
          <a:r>
            <a:rPr lang="en-US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Instructional design are incorporated.</a:t>
          </a:r>
          <a:endParaRPr lang="ar-SA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D0C246-E13C-4D51-93DE-864B808E2629}" type="sibTrans" cxnId="{A9919FCA-ADE2-4BA6-817D-554A434C70DD}">
      <dgm:prSet/>
      <dgm:spPr/>
      <dgm:t>
        <a:bodyPr/>
        <a:lstStyle/>
        <a:p>
          <a:pPr rtl="0"/>
          <a:endParaRPr lang="ar-SA" sz="1800"/>
        </a:p>
      </dgm:t>
    </dgm:pt>
    <dgm:pt modelId="{8C9C0956-4FAA-4B12-BDF1-594FE9AFD627}" type="parTrans" cxnId="{A9919FCA-ADE2-4BA6-817D-554A434C70DD}">
      <dgm:prSet/>
      <dgm:spPr/>
      <dgm:t>
        <a:bodyPr/>
        <a:lstStyle/>
        <a:p>
          <a:pPr rtl="0"/>
          <a:endParaRPr lang="ar-SA" sz="1800"/>
        </a:p>
      </dgm:t>
    </dgm:pt>
    <dgm:pt modelId="{8404D7CD-41CD-4944-9C8D-34BC68EE1F83}" type="pres">
      <dgm:prSet presAssocID="{B8347E8B-ACCB-4688-B0BC-21CE830F2C31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B128E1C2-87C0-4832-BA61-277A9971DD6C}" type="pres">
      <dgm:prSet presAssocID="{06330417-6EB1-4C7C-8B37-6776C954CF0B}" presName="compNode" presStyleCnt="0"/>
      <dgm:spPr/>
    </dgm:pt>
    <dgm:pt modelId="{CC33C13A-53D5-4F22-B732-D9414FD6BAD7}" type="pres">
      <dgm:prSet presAssocID="{06330417-6EB1-4C7C-8B37-6776C954CF0B}" presName="childRect" presStyleLbl="bgAcc1" presStyleIdx="0" presStyleCnt="5" custScaleX="14405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A501A6A-AD66-418E-82E2-77E292FE9CAE}" type="pres">
      <dgm:prSet presAssocID="{06330417-6EB1-4C7C-8B37-6776C954CF0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8058AA6-3812-419A-A5D7-57ABBA499A50}" type="pres">
      <dgm:prSet presAssocID="{06330417-6EB1-4C7C-8B37-6776C954CF0B}" presName="parentRect" presStyleLbl="alignNode1" presStyleIdx="0" presStyleCnt="5" custScaleX="144051"/>
      <dgm:spPr/>
      <dgm:t>
        <a:bodyPr/>
        <a:lstStyle/>
        <a:p>
          <a:pPr rtl="1"/>
          <a:endParaRPr lang="ar-SA"/>
        </a:p>
      </dgm:t>
    </dgm:pt>
    <dgm:pt modelId="{0C521704-A0C6-4274-8449-EA9EB3468FFC}" type="pres">
      <dgm:prSet presAssocID="{06330417-6EB1-4C7C-8B37-6776C954CF0B}" presName="adorn" presStyleLbl="fgAccFollowNode1" presStyleIdx="0" presStyleCnt="5" custLinFactNeighborX="59645" custLinFactNeighborY="2328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pPr rtl="1"/>
          <a:endParaRPr lang="ar-SA"/>
        </a:p>
      </dgm:t>
    </dgm:pt>
    <dgm:pt modelId="{0E0A2CB0-82BB-4A9F-8456-E988F27554E6}" type="pres">
      <dgm:prSet presAssocID="{638E71F5-BA59-4ADD-BC2D-99060579EB33}" presName="sibTrans" presStyleLbl="sibTrans2D1" presStyleIdx="0" presStyleCnt="0"/>
      <dgm:spPr/>
      <dgm:t>
        <a:bodyPr/>
        <a:lstStyle/>
        <a:p>
          <a:pPr rtl="1"/>
          <a:endParaRPr lang="ar-SA"/>
        </a:p>
      </dgm:t>
    </dgm:pt>
    <dgm:pt modelId="{6369DD3E-D4D8-41F7-AE73-3BD1AB3FBD94}" type="pres">
      <dgm:prSet presAssocID="{F4607886-AA0A-4994-81CE-0D6B119614E4}" presName="compNode" presStyleCnt="0"/>
      <dgm:spPr/>
    </dgm:pt>
    <dgm:pt modelId="{50139D4B-753E-46F2-902B-86D79F425ACE}" type="pres">
      <dgm:prSet presAssocID="{F4607886-AA0A-4994-81CE-0D6B119614E4}" presName="childRect" presStyleLbl="bgAcc1" presStyleIdx="1" presStyleCnt="5" custScaleX="14405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6FDA0BA-65EA-4C39-8B01-9A106242D114}" type="pres">
      <dgm:prSet presAssocID="{F4607886-AA0A-4994-81CE-0D6B119614E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D0CFD58-9194-4607-B848-C582C4503740}" type="pres">
      <dgm:prSet presAssocID="{F4607886-AA0A-4994-81CE-0D6B119614E4}" presName="parentRect" presStyleLbl="alignNode1" presStyleIdx="1" presStyleCnt="5" custScaleX="144051"/>
      <dgm:spPr/>
      <dgm:t>
        <a:bodyPr/>
        <a:lstStyle/>
        <a:p>
          <a:pPr rtl="1"/>
          <a:endParaRPr lang="ar-SA"/>
        </a:p>
      </dgm:t>
    </dgm:pt>
    <dgm:pt modelId="{0FF9F3C7-64A2-4989-8A53-86174CA844E9}" type="pres">
      <dgm:prSet presAssocID="{F4607886-AA0A-4994-81CE-0D6B119614E4}" presName="adorn" presStyleLbl="fgAccFollowNode1" presStyleIdx="1" presStyleCnt="5" custLinFactNeighborX="59645" custLinFactNeighborY="2328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</dgm:spPr>
      <dgm:t>
        <a:bodyPr/>
        <a:lstStyle/>
        <a:p>
          <a:pPr rtl="1"/>
          <a:endParaRPr lang="ar-SA"/>
        </a:p>
      </dgm:t>
    </dgm:pt>
    <dgm:pt modelId="{21C21A4D-72C5-44BB-A21D-D395B07E07CB}" type="pres">
      <dgm:prSet presAssocID="{02E486D7-F37A-44DF-BE4C-63E579F6180E}" presName="sibTrans" presStyleLbl="sibTrans2D1" presStyleIdx="0" presStyleCnt="0"/>
      <dgm:spPr/>
      <dgm:t>
        <a:bodyPr/>
        <a:lstStyle/>
        <a:p>
          <a:pPr rtl="1"/>
          <a:endParaRPr lang="ar-SA"/>
        </a:p>
      </dgm:t>
    </dgm:pt>
    <dgm:pt modelId="{185ED1FC-8941-41BC-A22E-422E34957626}" type="pres">
      <dgm:prSet presAssocID="{12252259-FF04-45BF-8CA9-419406FD3F69}" presName="compNode" presStyleCnt="0"/>
      <dgm:spPr/>
    </dgm:pt>
    <dgm:pt modelId="{E1C20E40-C883-4F59-AC77-341AB161B0CF}" type="pres">
      <dgm:prSet presAssocID="{12252259-FF04-45BF-8CA9-419406FD3F69}" presName="childRect" presStyleLbl="bgAcc1" presStyleIdx="2" presStyleCnt="5" custScaleX="14405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7125239-050C-4640-A6D7-F02D8C0BC573}" type="pres">
      <dgm:prSet presAssocID="{12252259-FF04-45BF-8CA9-419406FD3F6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EC64BE2-D1CD-47A6-9EFB-EB99189C16D6}" type="pres">
      <dgm:prSet presAssocID="{12252259-FF04-45BF-8CA9-419406FD3F69}" presName="parentRect" presStyleLbl="alignNode1" presStyleIdx="2" presStyleCnt="5" custScaleX="144051"/>
      <dgm:spPr/>
      <dgm:t>
        <a:bodyPr/>
        <a:lstStyle/>
        <a:p>
          <a:pPr rtl="1"/>
          <a:endParaRPr lang="ar-SA"/>
        </a:p>
      </dgm:t>
    </dgm:pt>
    <dgm:pt modelId="{9C794A28-7750-4FB6-8141-D90B02D4525A}" type="pres">
      <dgm:prSet presAssocID="{12252259-FF04-45BF-8CA9-419406FD3F69}" presName="adorn" presStyleLbl="fgAccFollowNode1" presStyleIdx="2" presStyleCnt="5" custLinFactNeighborX="59645" custLinFactNeighborY="2328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pPr rtl="1"/>
          <a:endParaRPr lang="ar-SA"/>
        </a:p>
      </dgm:t>
    </dgm:pt>
    <dgm:pt modelId="{F91B6021-2FC7-4E0D-B2D4-2880F1E40D2F}" type="pres">
      <dgm:prSet presAssocID="{EE6921A6-590B-4B4A-A91C-316CEAE9A153}" presName="sibTrans" presStyleLbl="sibTrans2D1" presStyleIdx="0" presStyleCnt="0"/>
      <dgm:spPr/>
      <dgm:t>
        <a:bodyPr/>
        <a:lstStyle/>
        <a:p>
          <a:pPr rtl="1"/>
          <a:endParaRPr lang="ar-SA"/>
        </a:p>
      </dgm:t>
    </dgm:pt>
    <dgm:pt modelId="{61DDE431-FFEC-425B-BBD0-D3AACCB69951}" type="pres">
      <dgm:prSet presAssocID="{4C6300BB-504C-4985-8496-F8AB558A7DB6}" presName="compNode" presStyleCnt="0"/>
      <dgm:spPr/>
    </dgm:pt>
    <dgm:pt modelId="{60B71D52-CEE8-4CBD-A320-AFCD45D2C12E}" type="pres">
      <dgm:prSet presAssocID="{4C6300BB-504C-4985-8496-F8AB558A7DB6}" presName="childRect" presStyleLbl="bgAcc1" presStyleIdx="3" presStyleCnt="5" custScaleX="14405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816C2B6-1D9B-40CD-84C5-1245521F7ED8}" type="pres">
      <dgm:prSet presAssocID="{4C6300BB-504C-4985-8496-F8AB558A7DB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ECD5740-89FD-4EB7-9E65-3A4915560198}" type="pres">
      <dgm:prSet presAssocID="{4C6300BB-504C-4985-8496-F8AB558A7DB6}" presName="parentRect" presStyleLbl="alignNode1" presStyleIdx="3" presStyleCnt="5" custScaleX="144051"/>
      <dgm:spPr/>
      <dgm:t>
        <a:bodyPr/>
        <a:lstStyle/>
        <a:p>
          <a:pPr rtl="1"/>
          <a:endParaRPr lang="ar-SA"/>
        </a:p>
      </dgm:t>
    </dgm:pt>
    <dgm:pt modelId="{C1B9F29A-F6E6-40C2-B434-9CBD69F4539E}" type="pres">
      <dgm:prSet presAssocID="{4C6300BB-504C-4985-8496-F8AB558A7DB6}" presName="adorn" presStyleLbl="fgAccFollowNode1" presStyleIdx="3" presStyleCnt="5" custLinFactNeighborX="59645" custLinFactNeighborY="2328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</dgm:spPr>
      <dgm:t>
        <a:bodyPr/>
        <a:lstStyle/>
        <a:p>
          <a:pPr rtl="1"/>
          <a:endParaRPr lang="ar-SA"/>
        </a:p>
      </dgm:t>
    </dgm:pt>
    <dgm:pt modelId="{4B0B2740-1B6D-477A-95F0-802BD7426F60}" type="pres">
      <dgm:prSet presAssocID="{9C869A17-C05A-407B-9F3D-2502CEA78E4F}" presName="sibTrans" presStyleLbl="sibTrans2D1" presStyleIdx="0" presStyleCnt="0"/>
      <dgm:spPr/>
      <dgm:t>
        <a:bodyPr/>
        <a:lstStyle/>
        <a:p>
          <a:pPr rtl="1"/>
          <a:endParaRPr lang="ar-SA"/>
        </a:p>
      </dgm:t>
    </dgm:pt>
    <dgm:pt modelId="{7FFACCA2-9049-4C5D-9B76-CB0E4D13A299}" type="pres">
      <dgm:prSet presAssocID="{367519D5-406B-4B00-A432-3A9FBB279315}" presName="compNode" presStyleCnt="0"/>
      <dgm:spPr/>
    </dgm:pt>
    <dgm:pt modelId="{30098A46-9015-4BA7-8F93-7D586FA50D56}" type="pres">
      <dgm:prSet presAssocID="{367519D5-406B-4B00-A432-3A9FBB279315}" presName="childRect" presStyleLbl="bgAcc1" presStyleIdx="4" presStyleCnt="5" custScaleX="14405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D1C0A95-4155-4B35-B211-8E1BF6579857}" type="pres">
      <dgm:prSet presAssocID="{367519D5-406B-4B00-A432-3A9FBB27931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062E1D9-45D8-4686-977A-114173D634F4}" type="pres">
      <dgm:prSet presAssocID="{367519D5-406B-4B00-A432-3A9FBB279315}" presName="parentRect" presStyleLbl="alignNode1" presStyleIdx="4" presStyleCnt="5" custScaleX="144051"/>
      <dgm:spPr/>
      <dgm:t>
        <a:bodyPr/>
        <a:lstStyle/>
        <a:p>
          <a:pPr rtl="1"/>
          <a:endParaRPr lang="ar-SA"/>
        </a:p>
      </dgm:t>
    </dgm:pt>
    <dgm:pt modelId="{5AC4B74E-69A3-4AD3-847A-A1C2D3679352}" type="pres">
      <dgm:prSet presAssocID="{367519D5-406B-4B00-A432-3A9FBB279315}" presName="adorn" presStyleLbl="fgAccFollowNode1" presStyleIdx="4" presStyleCnt="5" custLinFactNeighborX="59645" custLinFactNeighborY="2328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pPr rtl="1"/>
          <a:endParaRPr lang="ar-SA"/>
        </a:p>
      </dgm:t>
    </dgm:pt>
  </dgm:ptLst>
  <dgm:cxnLst>
    <dgm:cxn modelId="{7A0FF883-9358-41FE-A41D-FDFA45F75091}" type="presOf" srcId="{12252259-FF04-45BF-8CA9-419406FD3F69}" destId="{97125239-050C-4640-A6D7-F02D8C0BC573}" srcOrd="0" destOrd="0" presId="urn:microsoft.com/office/officeart/2005/8/layout/bList2"/>
    <dgm:cxn modelId="{F9BFB9EB-0180-4D18-9801-F14515102DDC}" srcId="{4C6300BB-504C-4985-8496-F8AB558A7DB6}" destId="{E60BF6C0-C076-4B24-8DE0-8691773A6B65}" srcOrd="0" destOrd="0" parTransId="{D0C70797-1EC8-47AF-8C2C-CF0F7A4ED51D}" sibTransId="{96622AC1-8435-432A-84CB-5A727059D914}"/>
    <dgm:cxn modelId="{E8D67CD1-8E10-4F56-A214-07424ACAEDF4}" type="presOf" srcId="{638E71F5-BA59-4ADD-BC2D-99060579EB33}" destId="{0E0A2CB0-82BB-4A9F-8456-E988F27554E6}" srcOrd="0" destOrd="0" presId="urn:microsoft.com/office/officeart/2005/8/layout/bList2"/>
    <dgm:cxn modelId="{99BCF7C3-0755-4071-AE48-4813B2F5EBB9}" type="presOf" srcId="{051DD3F3-F086-43D0-BEDE-E9731D49B380}" destId="{CC33C13A-53D5-4F22-B732-D9414FD6BAD7}" srcOrd="0" destOrd="1" presId="urn:microsoft.com/office/officeart/2005/8/layout/bList2"/>
    <dgm:cxn modelId="{B9EB3506-381F-4C2D-A4C5-D8E9111E5B9B}" type="presOf" srcId="{4C6300BB-504C-4985-8496-F8AB558A7DB6}" destId="{5ECD5740-89FD-4EB7-9E65-3A4915560198}" srcOrd="1" destOrd="0" presId="urn:microsoft.com/office/officeart/2005/8/layout/bList2"/>
    <dgm:cxn modelId="{37DFF780-1025-4705-A185-2017681F20FE}" type="presOf" srcId="{EE6921A6-590B-4B4A-A91C-316CEAE9A153}" destId="{F91B6021-2FC7-4E0D-B2D4-2880F1E40D2F}" srcOrd="0" destOrd="0" presId="urn:microsoft.com/office/officeart/2005/8/layout/bList2"/>
    <dgm:cxn modelId="{9F49DFBB-EF34-498B-B3CA-821E26464C54}" type="presOf" srcId="{84323D4B-9496-4156-9E1F-5DA4C511D537}" destId="{50139D4B-753E-46F2-902B-86D79F425ACE}" srcOrd="0" destOrd="2" presId="urn:microsoft.com/office/officeart/2005/8/layout/bList2"/>
    <dgm:cxn modelId="{699890AA-1195-46DD-B42F-C066CF322864}" type="presOf" srcId="{4EBC13F2-0BAF-47D0-A268-93E46BC31310}" destId="{E1C20E40-C883-4F59-AC77-341AB161B0CF}" srcOrd="0" destOrd="0" presId="urn:microsoft.com/office/officeart/2005/8/layout/bList2"/>
    <dgm:cxn modelId="{6EB0BBD6-78B0-4619-A012-F86B33D07A68}" srcId="{367519D5-406B-4B00-A432-3A9FBB279315}" destId="{7FEEDEDC-22F4-433E-BB29-88D91EC3E7D3}" srcOrd="2" destOrd="0" parTransId="{7832B030-BA8A-475F-9284-AE571FE7A3C3}" sibTransId="{554E0CEB-CAB7-487C-9888-AE83CF58DD9D}"/>
    <dgm:cxn modelId="{77EA7B1B-4911-4E4A-90E3-6B9E31978055}" srcId="{367519D5-406B-4B00-A432-3A9FBB279315}" destId="{98145E99-2669-4CAF-A96D-88B1C05E91F1}" srcOrd="3" destOrd="0" parTransId="{C4060525-4C13-4807-902B-92E87FCFA4D5}" sibTransId="{03D1C5DC-C37A-43DA-A2A1-CD0BABBCEECA}"/>
    <dgm:cxn modelId="{BBED88BA-34EB-48DD-94B3-A687E8F23793}" srcId="{F4607886-AA0A-4994-81CE-0D6B119614E4}" destId="{5205FEAE-9F15-4475-8740-FB64EF944989}" srcOrd="0" destOrd="0" parTransId="{FB70AFDD-032D-484E-A0B6-D2339FE4F7BB}" sibTransId="{892ACE7E-4F57-4EEE-B075-436D911B505D}"/>
    <dgm:cxn modelId="{09DEF605-F0D7-4E6E-B186-4F63F1F743C6}" srcId="{06330417-6EB1-4C7C-8B37-6776C954CF0B}" destId="{82C0B973-9B03-4DA8-B9D9-1614E9A15F9B}" srcOrd="0" destOrd="0" parTransId="{BFE23847-43EB-4E5A-AAA6-571F57CF6D9B}" sibTransId="{582D5F21-B738-4E16-92F0-3C5F41F90426}"/>
    <dgm:cxn modelId="{C08D8175-F9D0-45AF-82B9-7C100CE74A9D}" srcId="{4C6300BB-504C-4985-8496-F8AB558A7DB6}" destId="{F2C0D7E0-7F4E-4BF2-9006-D213155114B6}" srcOrd="2" destOrd="0" parTransId="{4536C4F2-0E93-4BDC-8CB3-B7F42D6C34DE}" sibTransId="{BA2C6A78-F65D-4CD8-B84C-FA16E083E88F}"/>
    <dgm:cxn modelId="{9E3DC733-5835-41D9-B40E-FFECF19B1AD6}" type="presOf" srcId="{5205FEAE-9F15-4475-8740-FB64EF944989}" destId="{50139D4B-753E-46F2-902B-86D79F425ACE}" srcOrd="0" destOrd="0" presId="urn:microsoft.com/office/officeart/2005/8/layout/bList2"/>
    <dgm:cxn modelId="{8B27B78B-78ED-44B3-8CA2-76B863BC097F}" srcId="{12252259-FF04-45BF-8CA9-419406FD3F69}" destId="{4EBC13F2-0BAF-47D0-A268-93E46BC31310}" srcOrd="0" destOrd="0" parTransId="{F58E6657-20EC-4FDE-8758-5E026A2383B4}" sibTransId="{ECB0BBC7-328D-42D2-B8A9-0A75E2887D6E}"/>
    <dgm:cxn modelId="{A9919FCA-ADE2-4BA6-817D-554A434C70DD}" srcId="{F4607886-AA0A-4994-81CE-0D6B119614E4}" destId="{84323D4B-9496-4156-9E1F-5DA4C511D537}" srcOrd="2" destOrd="0" parTransId="{8C9C0956-4FAA-4B12-BDF1-594FE9AFD627}" sibTransId="{41D0C246-E13C-4D51-93DE-864B808E2629}"/>
    <dgm:cxn modelId="{9165E406-5077-4227-B1DA-736C62280B92}" srcId="{367519D5-406B-4B00-A432-3A9FBB279315}" destId="{2BB53EE9-E6B2-4FEC-866A-5BACB9155485}" srcOrd="1" destOrd="0" parTransId="{1DC5BE39-05F6-42B0-8841-5E36F332E7F6}" sibTransId="{CB1C7810-7DFB-4B06-A090-EA36AC99DBB1}"/>
    <dgm:cxn modelId="{594D48D4-C1AB-4CC7-8A41-32459BABF3EF}" type="presOf" srcId="{7FEEDEDC-22F4-433E-BB29-88D91EC3E7D3}" destId="{30098A46-9015-4BA7-8F93-7D586FA50D56}" srcOrd="0" destOrd="2" presId="urn:microsoft.com/office/officeart/2005/8/layout/bList2"/>
    <dgm:cxn modelId="{8065BCBD-5848-4391-8A41-42C0D355AD40}" type="presOf" srcId="{6EACB0F4-A39F-4EBD-B26A-B922D79CA9A1}" destId="{E1C20E40-C883-4F59-AC77-341AB161B0CF}" srcOrd="0" destOrd="2" presId="urn:microsoft.com/office/officeart/2005/8/layout/bList2"/>
    <dgm:cxn modelId="{BE5CC724-5366-46BF-B98A-909C126509EF}" type="presOf" srcId="{33B80EEB-F0F1-4DF1-86F1-6026323F7E95}" destId="{E1C20E40-C883-4F59-AC77-341AB161B0CF}" srcOrd="0" destOrd="1" presId="urn:microsoft.com/office/officeart/2005/8/layout/bList2"/>
    <dgm:cxn modelId="{26CA3B25-7569-442E-B221-C1EDF8B931A9}" type="presOf" srcId="{12252259-FF04-45BF-8CA9-419406FD3F69}" destId="{DEC64BE2-D1CD-47A6-9EFB-EB99189C16D6}" srcOrd="1" destOrd="0" presId="urn:microsoft.com/office/officeart/2005/8/layout/bList2"/>
    <dgm:cxn modelId="{CEF41EF5-DD25-45EF-8FAA-C74DCBF9428E}" type="presOf" srcId="{2BB53EE9-E6B2-4FEC-866A-5BACB9155485}" destId="{30098A46-9015-4BA7-8F93-7D586FA50D56}" srcOrd="0" destOrd="1" presId="urn:microsoft.com/office/officeart/2005/8/layout/bList2"/>
    <dgm:cxn modelId="{AE453534-918E-41CF-B9B5-DA73A6D0AABA}" type="presOf" srcId="{F2C0D7E0-7F4E-4BF2-9006-D213155114B6}" destId="{60B71D52-CEE8-4CBD-A320-AFCD45D2C12E}" srcOrd="0" destOrd="2" presId="urn:microsoft.com/office/officeart/2005/8/layout/bList2"/>
    <dgm:cxn modelId="{04893BDC-5A78-49DE-A841-AB6190BA9C26}" srcId="{4C6300BB-504C-4985-8496-F8AB558A7DB6}" destId="{0E20913C-AF4C-4962-971B-E29515858C4F}" srcOrd="1" destOrd="0" parTransId="{FB5ED7EE-BF13-4F75-8160-8C2B9E8C1530}" sibTransId="{890E1155-2E6B-4066-B83F-FA8CF9502327}"/>
    <dgm:cxn modelId="{BEF25450-269F-49B0-9132-C2CDA8365C1D}" srcId="{367519D5-406B-4B00-A432-3A9FBB279315}" destId="{8FC3BBBF-EBBB-48D6-8748-A13CA4DFD189}" srcOrd="0" destOrd="0" parTransId="{A7CEE4A1-0EAE-4432-AF8D-B33E98BC6499}" sibTransId="{741E92C0-C848-4D64-A2A4-F8A047AE1017}"/>
    <dgm:cxn modelId="{42D28FE5-680C-4532-ACCA-076C520AEE2F}" type="presOf" srcId="{E60BF6C0-C076-4B24-8DE0-8691773A6B65}" destId="{60B71D52-CEE8-4CBD-A320-AFCD45D2C12E}" srcOrd="0" destOrd="0" presId="urn:microsoft.com/office/officeart/2005/8/layout/bList2"/>
    <dgm:cxn modelId="{4852AF23-EF72-426F-88A7-E7138BC8D504}" type="presOf" srcId="{06330417-6EB1-4C7C-8B37-6776C954CF0B}" destId="{B8058AA6-3812-419A-A5D7-57ABBA499A50}" srcOrd="1" destOrd="0" presId="urn:microsoft.com/office/officeart/2005/8/layout/bList2"/>
    <dgm:cxn modelId="{2337BCA9-918B-4FE5-BB1A-9677BD5E1867}" type="presOf" srcId="{1DA351BB-2C26-469C-A00F-A24062A307C6}" destId="{CC33C13A-53D5-4F22-B732-D9414FD6BAD7}" srcOrd="0" destOrd="2" presId="urn:microsoft.com/office/officeart/2005/8/layout/bList2"/>
    <dgm:cxn modelId="{29D67ABF-4AE1-4F8B-B123-F05C925B68E9}" type="presOf" srcId="{02E486D7-F37A-44DF-BE4C-63E579F6180E}" destId="{21C21A4D-72C5-44BB-A21D-D395B07E07CB}" srcOrd="0" destOrd="0" presId="urn:microsoft.com/office/officeart/2005/8/layout/bList2"/>
    <dgm:cxn modelId="{D91D4BBD-8546-4530-9748-2738B296F46D}" type="presOf" srcId="{367519D5-406B-4B00-A432-3A9FBB279315}" destId="{DD1C0A95-4155-4B35-B211-8E1BF6579857}" srcOrd="0" destOrd="0" presId="urn:microsoft.com/office/officeart/2005/8/layout/bList2"/>
    <dgm:cxn modelId="{924E5A1F-2FAA-47A9-85C8-6C90E14E9008}" srcId="{B8347E8B-ACCB-4688-B0BC-21CE830F2C31}" destId="{06330417-6EB1-4C7C-8B37-6776C954CF0B}" srcOrd="0" destOrd="0" parTransId="{A8A5F8EE-D361-4944-995E-5C387DA79E17}" sibTransId="{638E71F5-BA59-4ADD-BC2D-99060579EB33}"/>
    <dgm:cxn modelId="{7021B45F-F38F-47CD-B3FE-C85D12397802}" srcId="{12252259-FF04-45BF-8CA9-419406FD3F69}" destId="{6EACB0F4-A39F-4EBD-B26A-B922D79CA9A1}" srcOrd="2" destOrd="0" parTransId="{93E9373E-01F6-4A47-984F-34AFCF2A3530}" sibTransId="{FC68508E-AA82-48B8-9A54-97F1F59A747B}"/>
    <dgm:cxn modelId="{ED18BAA1-29F6-4494-A04A-E1657EEA1053}" srcId="{B8347E8B-ACCB-4688-B0BC-21CE830F2C31}" destId="{4C6300BB-504C-4985-8496-F8AB558A7DB6}" srcOrd="3" destOrd="0" parTransId="{26ACDF77-2CEE-46E2-BB1B-037DB38841A2}" sibTransId="{9C869A17-C05A-407B-9F3D-2502CEA78E4F}"/>
    <dgm:cxn modelId="{D7D07C34-7ED8-41D4-94F1-1A328B380CE0}" type="presOf" srcId="{0E20913C-AF4C-4962-971B-E29515858C4F}" destId="{60B71D52-CEE8-4CBD-A320-AFCD45D2C12E}" srcOrd="0" destOrd="1" presId="urn:microsoft.com/office/officeart/2005/8/layout/bList2"/>
    <dgm:cxn modelId="{D4442E28-A0A9-4237-9095-28F75056A322}" srcId="{06330417-6EB1-4C7C-8B37-6776C954CF0B}" destId="{051DD3F3-F086-43D0-BEDE-E9731D49B380}" srcOrd="1" destOrd="0" parTransId="{4B828952-9A65-42CD-9024-21D3E99A9D12}" sibTransId="{8EC94E08-2B2D-481A-8EFD-2829CF722FFA}"/>
    <dgm:cxn modelId="{357CEABD-30C7-476D-8623-97A547434C29}" srcId="{B8347E8B-ACCB-4688-B0BC-21CE830F2C31}" destId="{12252259-FF04-45BF-8CA9-419406FD3F69}" srcOrd="2" destOrd="0" parTransId="{7CCC5BA3-0933-408B-A348-7FD7AC96EBE8}" sibTransId="{EE6921A6-590B-4B4A-A91C-316CEAE9A153}"/>
    <dgm:cxn modelId="{3413695F-A8F9-4E32-B71A-CBD4A0504222}" srcId="{B8347E8B-ACCB-4688-B0BC-21CE830F2C31}" destId="{367519D5-406B-4B00-A432-3A9FBB279315}" srcOrd="4" destOrd="0" parTransId="{E717CDBF-FC93-443D-A0FE-E63735F064B2}" sibTransId="{52F4A389-ED09-45AF-BDD0-9073F5BF0CA0}"/>
    <dgm:cxn modelId="{353E4CD6-25D7-4EA6-8A2E-BD7148B1DE10}" type="presOf" srcId="{98145E99-2669-4CAF-A96D-88B1C05E91F1}" destId="{30098A46-9015-4BA7-8F93-7D586FA50D56}" srcOrd="0" destOrd="3" presId="urn:microsoft.com/office/officeart/2005/8/layout/bList2"/>
    <dgm:cxn modelId="{D099B3AE-36B6-4E29-A1DB-6B6F774A7CDD}" type="presOf" srcId="{4C6300BB-504C-4985-8496-F8AB558A7DB6}" destId="{6816C2B6-1D9B-40CD-84C5-1245521F7ED8}" srcOrd="0" destOrd="0" presId="urn:microsoft.com/office/officeart/2005/8/layout/bList2"/>
    <dgm:cxn modelId="{BF7A15BA-0151-4FD7-A594-29A8D3AD9D40}" type="presOf" srcId="{06330417-6EB1-4C7C-8B37-6776C954CF0B}" destId="{7A501A6A-AD66-418E-82E2-77E292FE9CAE}" srcOrd="0" destOrd="0" presId="urn:microsoft.com/office/officeart/2005/8/layout/bList2"/>
    <dgm:cxn modelId="{FAAA85F0-E2E8-45B7-9DBC-22F227CE55A4}" type="presOf" srcId="{8FC3BBBF-EBBB-48D6-8748-A13CA4DFD189}" destId="{30098A46-9015-4BA7-8F93-7D586FA50D56}" srcOrd="0" destOrd="0" presId="urn:microsoft.com/office/officeart/2005/8/layout/bList2"/>
    <dgm:cxn modelId="{8E9B5841-865A-4685-BC1B-56D18F4FDC5E}" type="presOf" srcId="{9C869A17-C05A-407B-9F3D-2502CEA78E4F}" destId="{4B0B2740-1B6D-477A-95F0-802BD7426F60}" srcOrd="0" destOrd="0" presId="urn:microsoft.com/office/officeart/2005/8/layout/bList2"/>
    <dgm:cxn modelId="{6E9F100C-3E38-4754-9A20-17A3ECB74181}" type="presOf" srcId="{0901E3D3-42A8-43A3-96E6-5EC8E2298ED2}" destId="{50139D4B-753E-46F2-902B-86D79F425ACE}" srcOrd="0" destOrd="1" presId="urn:microsoft.com/office/officeart/2005/8/layout/bList2"/>
    <dgm:cxn modelId="{0091865A-CEB1-4548-9599-33E66BD5CBB7}" srcId="{F4607886-AA0A-4994-81CE-0D6B119614E4}" destId="{0901E3D3-42A8-43A3-96E6-5EC8E2298ED2}" srcOrd="1" destOrd="0" parTransId="{6D7B7F16-F6E0-41FA-9542-A1EB6265B339}" sibTransId="{2AAF8686-23A3-4E3F-B1C8-D1E5CA25D446}"/>
    <dgm:cxn modelId="{3C202AEC-ED11-46FA-A556-3C37ED5DC1BE}" srcId="{B8347E8B-ACCB-4688-B0BC-21CE830F2C31}" destId="{F4607886-AA0A-4994-81CE-0D6B119614E4}" srcOrd="1" destOrd="0" parTransId="{00CB3B5E-2923-4535-9685-D277D538300E}" sibTransId="{02E486D7-F37A-44DF-BE4C-63E579F6180E}"/>
    <dgm:cxn modelId="{9E1E77B1-2E49-470B-ADD3-8EF42CA59536}" srcId="{12252259-FF04-45BF-8CA9-419406FD3F69}" destId="{33B80EEB-F0F1-4DF1-86F1-6026323F7E95}" srcOrd="1" destOrd="0" parTransId="{C46243A2-6403-4F96-A625-3DAE7AAE3240}" sibTransId="{71DD0B92-1C91-4D32-B107-06DBDBFA376D}"/>
    <dgm:cxn modelId="{D5A7B074-D692-4E8D-8E27-05527F292E31}" type="presOf" srcId="{F4607886-AA0A-4994-81CE-0D6B119614E4}" destId="{8D0CFD58-9194-4607-B848-C582C4503740}" srcOrd="1" destOrd="0" presId="urn:microsoft.com/office/officeart/2005/8/layout/bList2"/>
    <dgm:cxn modelId="{261E0E84-6963-42D4-9A2F-37E860B3C453}" srcId="{06330417-6EB1-4C7C-8B37-6776C954CF0B}" destId="{1DA351BB-2C26-469C-A00F-A24062A307C6}" srcOrd="2" destOrd="0" parTransId="{3D4B7B1B-6CDA-4093-AA49-F50602B62CE0}" sibTransId="{03BC5205-828E-4F17-BD91-C92048DA797E}"/>
    <dgm:cxn modelId="{4E24CE38-6439-4D72-9B42-B84D7D3DEEA2}" type="presOf" srcId="{B8347E8B-ACCB-4688-B0BC-21CE830F2C31}" destId="{8404D7CD-41CD-4944-9C8D-34BC68EE1F83}" srcOrd="0" destOrd="0" presId="urn:microsoft.com/office/officeart/2005/8/layout/bList2"/>
    <dgm:cxn modelId="{0A3FC133-08AA-4095-82AE-72933D395684}" type="presOf" srcId="{F4607886-AA0A-4994-81CE-0D6B119614E4}" destId="{B6FDA0BA-65EA-4C39-8B01-9A106242D114}" srcOrd="0" destOrd="0" presId="urn:microsoft.com/office/officeart/2005/8/layout/bList2"/>
    <dgm:cxn modelId="{A09A121C-F350-4DB0-A079-08A823CDAFC6}" type="presOf" srcId="{367519D5-406B-4B00-A432-3A9FBB279315}" destId="{A062E1D9-45D8-4686-977A-114173D634F4}" srcOrd="1" destOrd="0" presId="urn:microsoft.com/office/officeart/2005/8/layout/bList2"/>
    <dgm:cxn modelId="{73EE79A3-25C4-48C0-9369-44C28A5914C9}" type="presOf" srcId="{82C0B973-9B03-4DA8-B9D9-1614E9A15F9B}" destId="{CC33C13A-53D5-4F22-B732-D9414FD6BAD7}" srcOrd="0" destOrd="0" presId="urn:microsoft.com/office/officeart/2005/8/layout/bList2"/>
    <dgm:cxn modelId="{F35DDD1B-B3BF-4D75-AEE8-54FA5E7BF2BE}" type="presParOf" srcId="{8404D7CD-41CD-4944-9C8D-34BC68EE1F83}" destId="{B128E1C2-87C0-4832-BA61-277A9971DD6C}" srcOrd="0" destOrd="0" presId="urn:microsoft.com/office/officeart/2005/8/layout/bList2"/>
    <dgm:cxn modelId="{C8F7F2AE-C287-473C-8E96-80C31CFB8C60}" type="presParOf" srcId="{B128E1C2-87C0-4832-BA61-277A9971DD6C}" destId="{CC33C13A-53D5-4F22-B732-D9414FD6BAD7}" srcOrd="0" destOrd="0" presId="urn:microsoft.com/office/officeart/2005/8/layout/bList2"/>
    <dgm:cxn modelId="{95611C73-B707-4540-B391-FCDC0B5C150C}" type="presParOf" srcId="{B128E1C2-87C0-4832-BA61-277A9971DD6C}" destId="{7A501A6A-AD66-418E-82E2-77E292FE9CAE}" srcOrd="1" destOrd="0" presId="urn:microsoft.com/office/officeart/2005/8/layout/bList2"/>
    <dgm:cxn modelId="{DB949C85-5431-4EB4-80E3-6CC04E5B4F08}" type="presParOf" srcId="{B128E1C2-87C0-4832-BA61-277A9971DD6C}" destId="{B8058AA6-3812-419A-A5D7-57ABBA499A50}" srcOrd="2" destOrd="0" presId="urn:microsoft.com/office/officeart/2005/8/layout/bList2"/>
    <dgm:cxn modelId="{205284E4-8ECE-4A23-B6F9-167C06AB50E2}" type="presParOf" srcId="{B128E1C2-87C0-4832-BA61-277A9971DD6C}" destId="{0C521704-A0C6-4274-8449-EA9EB3468FFC}" srcOrd="3" destOrd="0" presId="urn:microsoft.com/office/officeart/2005/8/layout/bList2"/>
    <dgm:cxn modelId="{3DCE936E-7876-463F-8B96-7FA8E8AA9BB1}" type="presParOf" srcId="{8404D7CD-41CD-4944-9C8D-34BC68EE1F83}" destId="{0E0A2CB0-82BB-4A9F-8456-E988F27554E6}" srcOrd="1" destOrd="0" presId="urn:microsoft.com/office/officeart/2005/8/layout/bList2"/>
    <dgm:cxn modelId="{742084C3-7B93-4B18-90DE-45AA73ECB4E6}" type="presParOf" srcId="{8404D7CD-41CD-4944-9C8D-34BC68EE1F83}" destId="{6369DD3E-D4D8-41F7-AE73-3BD1AB3FBD94}" srcOrd="2" destOrd="0" presId="urn:microsoft.com/office/officeart/2005/8/layout/bList2"/>
    <dgm:cxn modelId="{310D56B7-1DAB-4509-8573-99B788048A16}" type="presParOf" srcId="{6369DD3E-D4D8-41F7-AE73-3BD1AB3FBD94}" destId="{50139D4B-753E-46F2-902B-86D79F425ACE}" srcOrd="0" destOrd="0" presId="urn:microsoft.com/office/officeart/2005/8/layout/bList2"/>
    <dgm:cxn modelId="{600C4690-07ED-4265-80B7-8D5F864E7A19}" type="presParOf" srcId="{6369DD3E-D4D8-41F7-AE73-3BD1AB3FBD94}" destId="{B6FDA0BA-65EA-4C39-8B01-9A106242D114}" srcOrd="1" destOrd="0" presId="urn:microsoft.com/office/officeart/2005/8/layout/bList2"/>
    <dgm:cxn modelId="{4B183270-6C21-455C-B73D-91ED82D296B3}" type="presParOf" srcId="{6369DD3E-D4D8-41F7-AE73-3BD1AB3FBD94}" destId="{8D0CFD58-9194-4607-B848-C582C4503740}" srcOrd="2" destOrd="0" presId="urn:microsoft.com/office/officeart/2005/8/layout/bList2"/>
    <dgm:cxn modelId="{17E037A0-8691-42B1-80A9-C69C65CF9835}" type="presParOf" srcId="{6369DD3E-D4D8-41F7-AE73-3BD1AB3FBD94}" destId="{0FF9F3C7-64A2-4989-8A53-86174CA844E9}" srcOrd="3" destOrd="0" presId="urn:microsoft.com/office/officeart/2005/8/layout/bList2"/>
    <dgm:cxn modelId="{65BAE9D9-08FB-4FA5-BEAD-88BC47F05882}" type="presParOf" srcId="{8404D7CD-41CD-4944-9C8D-34BC68EE1F83}" destId="{21C21A4D-72C5-44BB-A21D-D395B07E07CB}" srcOrd="3" destOrd="0" presId="urn:microsoft.com/office/officeart/2005/8/layout/bList2"/>
    <dgm:cxn modelId="{60D101B6-1000-4FE1-9470-767D33A206BA}" type="presParOf" srcId="{8404D7CD-41CD-4944-9C8D-34BC68EE1F83}" destId="{185ED1FC-8941-41BC-A22E-422E34957626}" srcOrd="4" destOrd="0" presId="urn:microsoft.com/office/officeart/2005/8/layout/bList2"/>
    <dgm:cxn modelId="{0C47E6F5-BD1B-4677-9FC6-CE92E0888AD8}" type="presParOf" srcId="{185ED1FC-8941-41BC-A22E-422E34957626}" destId="{E1C20E40-C883-4F59-AC77-341AB161B0CF}" srcOrd="0" destOrd="0" presId="urn:microsoft.com/office/officeart/2005/8/layout/bList2"/>
    <dgm:cxn modelId="{82080BC5-07A6-4C21-A143-C1A7093988B3}" type="presParOf" srcId="{185ED1FC-8941-41BC-A22E-422E34957626}" destId="{97125239-050C-4640-A6D7-F02D8C0BC573}" srcOrd="1" destOrd="0" presId="urn:microsoft.com/office/officeart/2005/8/layout/bList2"/>
    <dgm:cxn modelId="{96B9879A-347C-4189-A9E4-6D6BE48F09E0}" type="presParOf" srcId="{185ED1FC-8941-41BC-A22E-422E34957626}" destId="{DEC64BE2-D1CD-47A6-9EFB-EB99189C16D6}" srcOrd="2" destOrd="0" presId="urn:microsoft.com/office/officeart/2005/8/layout/bList2"/>
    <dgm:cxn modelId="{69488C9C-87CA-43F4-9730-DF9DD5E4AFC0}" type="presParOf" srcId="{185ED1FC-8941-41BC-A22E-422E34957626}" destId="{9C794A28-7750-4FB6-8141-D90B02D4525A}" srcOrd="3" destOrd="0" presId="urn:microsoft.com/office/officeart/2005/8/layout/bList2"/>
    <dgm:cxn modelId="{56545F46-7442-4643-A596-33A01065BC4A}" type="presParOf" srcId="{8404D7CD-41CD-4944-9C8D-34BC68EE1F83}" destId="{F91B6021-2FC7-4E0D-B2D4-2880F1E40D2F}" srcOrd="5" destOrd="0" presId="urn:microsoft.com/office/officeart/2005/8/layout/bList2"/>
    <dgm:cxn modelId="{4E76F472-58C9-4081-9E12-E8436DC6C52D}" type="presParOf" srcId="{8404D7CD-41CD-4944-9C8D-34BC68EE1F83}" destId="{61DDE431-FFEC-425B-BBD0-D3AACCB69951}" srcOrd="6" destOrd="0" presId="urn:microsoft.com/office/officeart/2005/8/layout/bList2"/>
    <dgm:cxn modelId="{EFFAAB21-2991-49D4-BCBB-A41A3730BE55}" type="presParOf" srcId="{61DDE431-FFEC-425B-BBD0-D3AACCB69951}" destId="{60B71D52-CEE8-4CBD-A320-AFCD45D2C12E}" srcOrd="0" destOrd="0" presId="urn:microsoft.com/office/officeart/2005/8/layout/bList2"/>
    <dgm:cxn modelId="{D693CA87-2057-452B-84FF-58523423C690}" type="presParOf" srcId="{61DDE431-FFEC-425B-BBD0-D3AACCB69951}" destId="{6816C2B6-1D9B-40CD-84C5-1245521F7ED8}" srcOrd="1" destOrd="0" presId="urn:microsoft.com/office/officeart/2005/8/layout/bList2"/>
    <dgm:cxn modelId="{416F4499-A8C8-414E-B915-314B1C12B8FB}" type="presParOf" srcId="{61DDE431-FFEC-425B-BBD0-D3AACCB69951}" destId="{5ECD5740-89FD-4EB7-9E65-3A4915560198}" srcOrd="2" destOrd="0" presId="urn:microsoft.com/office/officeart/2005/8/layout/bList2"/>
    <dgm:cxn modelId="{C7C3587C-7D50-4635-9358-D6EC1779DA60}" type="presParOf" srcId="{61DDE431-FFEC-425B-BBD0-D3AACCB69951}" destId="{C1B9F29A-F6E6-40C2-B434-9CBD69F4539E}" srcOrd="3" destOrd="0" presId="urn:microsoft.com/office/officeart/2005/8/layout/bList2"/>
    <dgm:cxn modelId="{2C7A0663-5620-484F-962B-BFCA079BB721}" type="presParOf" srcId="{8404D7CD-41CD-4944-9C8D-34BC68EE1F83}" destId="{4B0B2740-1B6D-477A-95F0-802BD7426F60}" srcOrd="7" destOrd="0" presId="urn:microsoft.com/office/officeart/2005/8/layout/bList2"/>
    <dgm:cxn modelId="{C95DA85F-585E-4C10-B9D7-A631C2A3B52B}" type="presParOf" srcId="{8404D7CD-41CD-4944-9C8D-34BC68EE1F83}" destId="{7FFACCA2-9049-4C5D-9B76-CB0E4D13A299}" srcOrd="8" destOrd="0" presId="urn:microsoft.com/office/officeart/2005/8/layout/bList2"/>
    <dgm:cxn modelId="{66EECCE1-1E49-483E-8D2A-ED125148ED1C}" type="presParOf" srcId="{7FFACCA2-9049-4C5D-9B76-CB0E4D13A299}" destId="{30098A46-9015-4BA7-8F93-7D586FA50D56}" srcOrd="0" destOrd="0" presId="urn:microsoft.com/office/officeart/2005/8/layout/bList2"/>
    <dgm:cxn modelId="{066319C4-1F17-4A85-87A7-B2913D7C2ABA}" type="presParOf" srcId="{7FFACCA2-9049-4C5D-9B76-CB0E4D13A299}" destId="{DD1C0A95-4155-4B35-B211-8E1BF6579857}" srcOrd="1" destOrd="0" presId="urn:microsoft.com/office/officeart/2005/8/layout/bList2"/>
    <dgm:cxn modelId="{5227F514-0532-4579-97BB-C3CA9F88E419}" type="presParOf" srcId="{7FFACCA2-9049-4C5D-9B76-CB0E4D13A299}" destId="{A062E1D9-45D8-4686-977A-114173D634F4}" srcOrd="2" destOrd="0" presId="urn:microsoft.com/office/officeart/2005/8/layout/bList2"/>
    <dgm:cxn modelId="{A9E786CE-A6A6-4DE0-BBE9-0ECC51373AE6}" type="presParOf" srcId="{7FFACCA2-9049-4C5D-9B76-CB0E4D13A299}" destId="{5AC4B74E-69A3-4AD3-847A-A1C2D3679352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33C13A-53D5-4F22-B732-D9414FD6BAD7}">
      <dsp:nvSpPr>
        <dsp:cNvPr id="0" name=""/>
        <dsp:cNvSpPr/>
      </dsp:nvSpPr>
      <dsp:spPr>
        <a:xfrm>
          <a:off x="366031" y="2845"/>
          <a:ext cx="2292867" cy="1188174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34290" rIns="11430" bIns="11430" numCol="1" spcCol="1270" anchor="t" anchorCtr="0">
          <a:noAutofit/>
        </a:bodyPr>
        <a:lstStyle/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Technical design, maintenance, and modeling skills are the top 3 priorities for curriculum development.</a:t>
          </a:r>
          <a:endParaRPr lang="ar-SA" sz="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Regulatory and incentive frameworks in renewable energy policy knowledge are an existing gap.</a:t>
          </a:r>
          <a:endParaRPr lang="ar-SA" sz="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Communications and public awareness skills are highly important.</a:t>
          </a:r>
          <a:endParaRPr lang="ar-SA" sz="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3871" y="30685"/>
        <a:ext cx="2237187" cy="1160334"/>
      </dsp:txXfrm>
    </dsp:sp>
    <dsp:sp modelId="{B8058AA6-3812-419A-A5D7-57ABBA499A50}">
      <dsp:nvSpPr>
        <dsp:cNvPr id="0" name=""/>
        <dsp:cNvSpPr/>
      </dsp:nvSpPr>
      <dsp:spPr>
        <a:xfrm>
          <a:off x="366031" y="1191019"/>
          <a:ext cx="2292867" cy="5109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Skills Gap Analysis</a:t>
          </a:r>
          <a:endParaRPr lang="ar-SA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6031" y="1191019"/>
        <a:ext cx="1614695" cy="510914"/>
      </dsp:txXfrm>
    </dsp:sp>
    <dsp:sp modelId="{0C521704-A0C6-4274-8449-EA9EB3468FFC}">
      <dsp:nvSpPr>
        <dsp:cNvPr id="0" name=""/>
        <dsp:cNvSpPr/>
      </dsp:nvSpPr>
      <dsp:spPr>
        <a:xfrm>
          <a:off x="2214839" y="1285143"/>
          <a:ext cx="557096" cy="55709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139D4B-753E-46F2-902B-86D79F425ACE}">
      <dsp:nvSpPr>
        <dsp:cNvPr id="0" name=""/>
        <dsp:cNvSpPr/>
      </dsp:nvSpPr>
      <dsp:spPr>
        <a:xfrm>
          <a:off x="2796916" y="2845"/>
          <a:ext cx="2292867" cy="1188174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8100" rIns="12700" bIns="12700" numCol="1" spcCol="1270" anchor="t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Modular curricula can be designed covering 5 core competency areas: Technical skills, policy knowledge. business acumen, communications, and data modeling.</a:t>
          </a:r>
          <a:endParaRPr lang="ar-SA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Programs allow flexibility.</a:t>
          </a:r>
          <a:endParaRPr lang="ar-SA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Instructional design are incorporated.</a:t>
          </a:r>
          <a:endParaRPr lang="ar-SA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24756" y="30685"/>
        <a:ext cx="2237187" cy="1160334"/>
      </dsp:txXfrm>
    </dsp:sp>
    <dsp:sp modelId="{8D0CFD58-9194-4607-B848-C582C4503740}">
      <dsp:nvSpPr>
        <dsp:cNvPr id="0" name=""/>
        <dsp:cNvSpPr/>
      </dsp:nvSpPr>
      <dsp:spPr>
        <a:xfrm>
          <a:off x="2796916" y="1191019"/>
          <a:ext cx="2292867" cy="5109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Curriculum Development</a:t>
          </a:r>
          <a:endParaRPr lang="ar-SA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96916" y="1191019"/>
        <a:ext cx="1614695" cy="510914"/>
      </dsp:txXfrm>
    </dsp:sp>
    <dsp:sp modelId="{0FF9F3C7-64A2-4989-8A53-86174CA844E9}">
      <dsp:nvSpPr>
        <dsp:cNvPr id="0" name=""/>
        <dsp:cNvSpPr/>
      </dsp:nvSpPr>
      <dsp:spPr>
        <a:xfrm>
          <a:off x="4645723" y="1285143"/>
          <a:ext cx="557096" cy="557096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C20E40-C883-4F59-AC77-341AB161B0CF}">
      <dsp:nvSpPr>
        <dsp:cNvPr id="0" name=""/>
        <dsp:cNvSpPr/>
      </dsp:nvSpPr>
      <dsp:spPr>
        <a:xfrm>
          <a:off x="5227800" y="2845"/>
          <a:ext cx="2292867" cy="1188174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8100" rIns="12700" bIns="12700" numCol="1" spcCol="1270" anchor="t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Partnerships can be established with universities to utilize faculty and lab facilities.</a:t>
          </a:r>
          <a:endParaRPr lang="ar-SA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Leading renewable energy companies can provide expert instructors and site visits to operational plants.</a:t>
          </a:r>
          <a:endParaRPr lang="ar-SA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Vocational centers can offer certification programs to complement curriculum</a:t>
          </a:r>
          <a:r>
            <a:rPr lang="en-US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ar-SA" sz="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55640" y="30685"/>
        <a:ext cx="2237187" cy="1160334"/>
      </dsp:txXfrm>
    </dsp:sp>
    <dsp:sp modelId="{DEC64BE2-D1CD-47A6-9EFB-EB99189C16D6}">
      <dsp:nvSpPr>
        <dsp:cNvPr id="0" name=""/>
        <dsp:cNvSpPr/>
      </dsp:nvSpPr>
      <dsp:spPr>
        <a:xfrm>
          <a:off x="5227800" y="1191019"/>
          <a:ext cx="2292867" cy="5109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Partnership Development</a:t>
          </a:r>
          <a:endParaRPr lang="ar-SA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27800" y="1191019"/>
        <a:ext cx="1614695" cy="510914"/>
      </dsp:txXfrm>
    </dsp:sp>
    <dsp:sp modelId="{9C794A28-7750-4FB6-8141-D90B02D4525A}">
      <dsp:nvSpPr>
        <dsp:cNvPr id="0" name=""/>
        <dsp:cNvSpPr/>
      </dsp:nvSpPr>
      <dsp:spPr>
        <a:xfrm>
          <a:off x="7076608" y="1285143"/>
          <a:ext cx="557096" cy="557096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B71D52-CEE8-4CBD-A320-AFCD45D2C12E}">
      <dsp:nvSpPr>
        <dsp:cNvPr id="0" name=""/>
        <dsp:cNvSpPr/>
      </dsp:nvSpPr>
      <dsp:spPr>
        <a:xfrm>
          <a:off x="1581474" y="2105189"/>
          <a:ext cx="2292867" cy="1188174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8100" rIns="12700" bIns="12700" numCol="1" spcCol="1270" anchor="t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>
              <a:latin typeface="Times New Roman" panose="02020603050405020304" pitchFamily="18" charset="0"/>
              <a:cs typeface="Times New Roman" panose="02020603050405020304" pitchFamily="18" charset="0"/>
            </a:rPr>
            <a:t>Pilot training program can be conducted for the learners from diverse backgrounds.</a:t>
          </a:r>
          <a:endParaRPr lang="ar-SA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Qualitative feedback can be used for validation.</a:t>
          </a:r>
          <a:endParaRPr lang="ar-SA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Training duration can be expanded based on pilot results.</a:t>
          </a:r>
          <a:endParaRPr lang="ar-SA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09314" y="2133029"/>
        <a:ext cx="2237187" cy="1160334"/>
      </dsp:txXfrm>
    </dsp:sp>
    <dsp:sp modelId="{5ECD5740-89FD-4EB7-9E65-3A4915560198}">
      <dsp:nvSpPr>
        <dsp:cNvPr id="0" name=""/>
        <dsp:cNvSpPr/>
      </dsp:nvSpPr>
      <dsp:spPr>
        <a:xfrm>
          <a:off x="1581474" y="3293363"/>
          <a:ext cx="2292867" cy="5109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Validation</a:t>
          </a:r>
          <a:endParaRPr lang="ar-SA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81474" y="3293363"/>
        <a:ext cx="1614695" cy="510914"/>
      </dsp:txXfrm>
    </dsp:sp>
    <dsp:sp modelId="{C1B9F29A-F6E6-40C2-B434-9CBD69F4539E}">
      <dsp:nvSpPr>
        <dsp:cNvPr id="0" name=""/>
        <dsp:cNvSpPr/>
      </dsp:nvSpPr>
      <dsp:spPr>
        <a:xfrm>
          <a:off x="3430281" y="3377363"/>
          <a:ext cx="557096" cy="557096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098A46-9015-4BA7-8F93-7D586FA50D56}">
      <dsp:nvSpPr>
        <dsp:cNvPr id="0" name=""/>
        <dsp:cNvSpPr/>
      </dsp:nvSpPr>
      <dsp:spPr>
        <a:xfrm>
          <a:off x="4012358" y="2105189"/>
          <a:ext cx="2292867" cy="1188174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34290" rIns="11430" bIns="11430" numCol="1" spcCol="1270" anchor="t" anchorCtr="0">
          <a:noAutofit/>
        </a:bodyPr>
        <a:lstStyle/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>
              <a:latin typeface="Times New Roman" panose="02020603050405020304" pitchFamily="18" charset="0"/>
              <a:cs typeface="Times New Roman" panose="02020603050405020304" pitchFamily="18" charset="0"/>
            </a:rPr>
            <a:t>The program aims to train 500 professionals in the first year.</a:t>
          </a:r>
          <a:endParaRPr lang="ar-SA" sz="900" kern="120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>
              <a:latin typeface="Times New Roman" panose="02020603050405020304" pitchFamily="18" charset="0"/>
              <a:cs typeface="Times New Roman" panose="02020603050405020304" pitchFamily="18" charset="0"/>
            </a:rPr>
            <a:t>A train-the-trainer model will be used to replicate the program.</a:t>
          </a:r>
          <a:endParaRPr lang="ar-SA" sz="900" kern="120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>
              <a:latin typeface="Times New Roman" panose="02020603050405020304" pitchFamily="18" charset="0"/>
              <a:cs typeface="Times New Roman" panose="02020603050405020304" pitchFamily="18" charset="0"/>
            </a:rPr>
            <a:t>Partnerships will be expanded across the UAE.</a:t>
          </a:r>
          <a:endParaRPr lang="ar-SA" sz="900" kern="120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Online and blended models will supplement in-person delivery.</a:t>
          </a:r>
          <a:endParaRPr lang="ar-SA" sz="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40198" y="2133029"/>
        <a:ext cx="2237187" cy="1160334"/>
      </dsp:txXfrm>
    </dsp:sp>
    <dsp:sp modelId="{A062E1D9-45D8-4686-977A-114173D634F4}">
      <dsp:nvSpPr>
        <dsp:cNvPr id="0" name=""/>
        <dsp:cNvSpPr/>
      </dsp:nvSpPr>
      <dsp:spPr>
        <a:xfrm>
          <a:off x="4012358" y="3293363"/>
          <a:ext cx="2292867" cy="5109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Scaling Up</a:t>
          </a:r>
          <a:endParaRPr lang="ar-SA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12358" y="3293363"/>
        <a:ext cx="1614695" cy="510914"/>
      </dsp:txXfrm>
    </dsp:sp>
    <dsp:sp modelId="{5AC4B74E-69A3-4AD3-847A-A1C2D3679352}">
      <dsp:nvSpPr>
        <dsp:cNvPr id="0" name=""/>
        <dsp:cNvSpPr/>
      </dsp:nvSpPr>
      <dsp:spPr>
        <a:xfrm>
          <a:off x="5861166" y="3377363"/>
          <a:ext cx="557096" cy="557096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222"/>
          </a:xfrm>
          <a:prstGeom prst="rect">
            <a:avLst/>
          </a:prstGeom>
        </p:spPr>
        <p:txBody>
          <a:bodyPr vert="horz" lIns="94736" tIns="47368" rIns="94736" bIns="4736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0507" y="0"/>
            <a:ext cx="3077137" cy="512222"/>
          </a:xfrm>
          <a:prstGeom prst="rect">
            <a:avLst/>
          </a:prstGeom>
        </p:spPr>
        <p:txBody>
          <a:bodyPr vert="horz" lIns="94736" tIns="47368" rIns="94736" bIns="47368" rtlCol="0"/>
          <a:lstStyle>
            <a:lvl1pPr algn="r">
              <a:defRPr sz="1200"/>
            </a:lvl1pPr>
          </a:lstStyle>
          <a:p>
            <a:fld id="{5E945880-6D3B-45FB-851F-AFC0D1D23A0C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36" tIns="47368" rIns="94736" bIns="4736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02" y="4862017"/>
            <a:ext cx="5680103" cy="4605085"/>
          </a:xfrm>
          <a:prstGeom prst="rect">
            <a:avLst/>
          </a:prstGeom>
        </p:spPr>
        <p:txBody>
          <a:bodyPr vert="horz" lIns="94736" tIns="47368" rIns="94736" bIns="473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755"/>
            <a:ext cx="3077137" cy="512222"/>
          </a:xfrm>
          <a:prstGeom prst="rect">
            <a:avLst/>
          </a:prstGeom>
        </p:spPr>
        <p:txBody>
          <a:bodyPr vert="horz" lIns="94736" tIns="47368" rIns="94736" bIns="4736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0507" y="9720755"/>
            <a:ext cx="3077137" cy="512222"/>
          </a:xfrm>
          <a:prstGeom prst="rect">
            <a:avLst/>
          </a:prstGeom>
        </p:spPr>
        <p:txBody>
          <a:bodyPr vert="horz" lIns="94736" tIns="47368" rIns="94736" bIns="47368" rtlCol="0" anchor="b"/>
          <a:lstStyle>
            <a:lvl1pPr algn="r">
              <a:defRPr sz="1200"/>
            </a:lvl1pPr>
          </a:lstStyle>
          <a:p>
            <a:fld id="{5750A1E1-C8D9-4447-9192-37BA973CD2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544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101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8934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2402A-1D93-F4C3-C85E-251216CCA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275606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34A820-285E-19A0-63D4-57E8B371F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136156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17311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923DC-A7D4-09A3-1AE9-6EB6A2A50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FD2DB-EFE9-35D1-125C-453DD1FA4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017C9-42EA-67FC-C2DB-258A31811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11/03/2023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A476B-6CD9-E8CC-95D0-4BF10F7F0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8E0A8-6E8C-EBD2-84A5-F8EB43765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183678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1631B-1CA2-FAFF-C0E0-C14C50025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035E1B-1539-4DAE-0EFC-9ED89D424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0A760-D8EC-9040-6007-BF46219AC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11/03/2023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00DE1-D38F-9936-5BD1-77D9EFBA9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88486-A788-E4BD-1948-995E9EB4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675550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283C7-9BE7-D979-8DC6-22D017306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CDAE2-596E-243C-F558-0D1991B349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9AD7BD-C78D-1F7C-94E5-D60C9E57A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6AB4B2-3A2C-F3EB-029F-189784E23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11/03/2023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7B8D5D-3A3C-BE50-3DFD-377831D27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086C73-CB1F-0316-515C-9A821BC9C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024897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84A2F-391B-B9B2-4A0D-42EBFEC88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85374C-A035-EED8-80E0-775BFFF2A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B2D4EB-C08A-5C09-8886-6635B7955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12CCDC-C2DA-ADD3-4D92-88535A4D8B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0D3F58-64E6-19C2-482C-3DBE78CD8A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E93CCA-73B7-9C2E-E223-BAB3D207A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11/03/2023</a:t>
            </a:fld>
            <a:endParaRPr lang="en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F41DA9-6788-9952-7703-7CF733CBA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776FAB-DBB7-E316-8977-B43B16B49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053685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EF7F7-7CE9-9A49-A73F-A8461B0C9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1F331C-947F-3B91-6141-596092DAE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11/03/2023</a:t>
            </a:fld>
            <a:endParaRPr lang="en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5866AF-2F2F-92DB-8F2E-17A9462EB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A511AD-3A19-A128-58D0-9DB64840A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8499631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3F91D0-6817-6B45-06F6-684136E13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11/03/2023</a:t>
            </a:fld>
            <a:endParaRPr lang="en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D9A13F-98A1-B09A-D100-1BF14F66C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FB39C8-3D69-BFEC-C2F9-540F8886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70061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069E6-CB1E-D452-4C01-CF46963B5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31B67-120E-2262-D258-E5430020B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623384-A9EE-1229-DFE2-3D65B30EEA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1447A3-1105-4B52-48E8-557AFB703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11/03/2023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2D6DAE-1C31-94F4-C037-0BDE81846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F49C8C-2001-B2D6-156B-F5535EA07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5482788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5C135-271A-BA45-6C94-8DE051F5F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A0B191-3BD1-CD71-4990-36552AAD83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408CCF-11CD-096C-66D2-489B2F876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D1ADE6-E632-A8E0-CDA9-A0D1A4A12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11/03/2023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5B3A4A-F4A9-707B-6CB9-AF85C79B7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9F852F-3A27-EAB1-8A07-3ED3E7C74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7680938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73B6C-64B4-CD5E-08B1-E3501D3FA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706F66-9771-467E-DC77-B5A2A843F7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E7BE59-CF91-3A70-9D9B-86BD42027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11/03/2023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F7EE1-5D54-70F0-01AF-49607C163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94E92-EBA1-B507-A8BC-D9C12CDF8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25174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92027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3E2C6B-0554-048C-B7CF-E1EAD184C7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DD786F-A24F-8C10-79C3-1C2BB5169B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01A7B-2028-97E7-CA5A-84A4FD0C2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11/03/2023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CB13F-43E0-9D39-4749-04350486C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6B360-6CC0-E612-0697-3696FF50C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198320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180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3B029-CD34-007D-4455-2E2948DAD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A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3CC5A-34C1-81E7-7534-BFD1F67A22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A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63E1B8-5198-9A43-9626-34C359ADE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4C7C-23F2-4648-B589-EAEE169A6990}" type="datetimeFigureOut">
              <a:rPr lang="en-AT" smtClean="0"/>
              <a:t>11/03/2023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C40A4-7D03-C8E8-89EE-543B5CC49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554A0-5F76-A5D7-7D16-88F40D57B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A4E6-D212-BA49-BB1D-67D317C5053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629074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C15B9-3ED1-E779-6B9C-838E32B80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A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D613D-B40A-B8FD-9EEE-B4A4332BA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8BC72-CFE8-922F-469E-1AE080936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4C7C-23F2-4648-B589-EAEE169A6990}" type="datetimeFigureOut">
              <a:rPr lang="en-AT" smtClean="0"/>
              <a:t>11/03/2023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D312E-AFFB-1A08-1060-EF046B842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4453A-7F41-A078-DCE3-20E346703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A4E6-D212-BA49-BB1D-67D317C5053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571689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615A9-6CA1-9771-FCA7-D61BF2849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A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A73F48-7C6A-9C78-EA33-3DD52D89E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1F3D0-BE0E-A7C0-7828-9F49D206B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4C7C-23F2-4648-B589-EAEE169A6990}" type="datetimeFigureOut">
              <a:rPr lang="en-AT" smtClean="0"/>
              <a:t>11/03/2023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2223E-5F91-74C9-A5B3-C167A8A37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44461-5A2A-7645-3185-483CF0231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A4E6-D212-BA49-BB1D-67D317C5053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48359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B97B4-D581-030F-E847-C2386FA7D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A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B988C9-C703-AE60-483F-4D69BE6DC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46A57F-842E-6B52-4967-28E435FE7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010345-5305-9514-53D7-BC4B0B461A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1BF8FA-8388-F803-911A-5D1AB74C88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42EA7F-3071-E80C-2482-F1ED94924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4C7C-23F2-4648-B589-EAEE169A6990}" type="datetimeFigureOut">
              <a:rPr lang="en-AT" smtClean="0"/>
              <a:t>11/03/2023</a:t>
            </a:fld>
            <a:endParaRPr lang="en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0A429A-4224-1E19-3BA8-C8B945FEF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9FADE-3C5F-A233-E430-082035CDF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A4E6-D212-BA49-BB1D-67D317C5053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715996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ECF28-435E-C68D-CDAE-E0A9B15FC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AT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0C9A6D-56EA-01C5-8530-BF6F126F2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4C7C-23F2-4648-B589-EAEE169A6990}" type="datetimeFigureOut">
              <a:rPr lang="en-AT" smtClean="0"/>
              <a:t>11/03/2023</a:t>
            </a:fld>
            <a:endParaRPr lang="en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93D6F0-6164-EAAD-774B-D37CA81A1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0725DB-07EE-DE5B-AE9B-6F76FB198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A4E6-D212-BA49-BB1D-67D317C5053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99660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C08737-70E7-6AD3-C9BC-A9D7B189C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4C7C-23F2-4648-B589-EAEE169A6990}" type="datetimeFigureOut">
              <a:rPr lang="en-AT" smtClean="0"/>
              <a:t>11/03/2023</a:t>
            </a:fld>
            <a:endParaRPr lang="en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254B2E-75F7-81AC-1B6F-CBFED9C64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B6763C-3312-66EA-FF6B-C74C2479F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A4E6-D212-BA49-BB1D-67D317C5053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408375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663D597-CABF-3F00-F43C-C66A9883FFA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7524328" y="4862044"/>
            <a:ext cx="935460" cy="220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5868145" y="4862044"/>
            <a:ext cx="1616025" cy="220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472489" y="4862044"/>
            <a:ext cx="509587" cy="220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75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Arial 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0000"/>
          </a:solidFill>
          <a:latin typeface="Arial 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0000"/>
          </a:solidFill>
          <a:latin typeface="Arial 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Arial 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0000"/>
          </a:solidFill>
          <a:latin typeface="Arial 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0000"/>
          </a:solidFill>
          <a:latin typeface="Arial 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8AE98FBB-A02A-B11B-8A8D-F45E612C0E32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10017-9382-7C80-0FED-5DE265680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A3AD-3BCF-8FB9-3D95-9389AF70EF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74C7C-23F2-4648-B589-EAEE169A6990}" type="datetimeFigureOut">
              <a:rPr lang="en-AT" smtClean="0"/>
              <a:t>11/03/2023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6FF34-C2C5-74BF-98B9-B0288048BB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AA55A-1FA2-7FAC-03D5-B3B0474EC2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1A4E6-D212-BA49-BB1D-67D317C5053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469536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screenshot, operating system, aqua, blue&#10;&#10;Description automatically generated">
            <a:extLst>
              <a:ext uri="{FF2B5EF4-FFF2-40B4-BE49-F238E27FC236}">
                <a16:creationId xmlns:a16="http://schemas.microsoft.com/office/drawing/2014/main" id="{B50D8E72-883D-F4EE-4AC5-F815AAD8890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318190-26C8-C938-A09A-E3122DA84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72" y="14287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A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BADB-49D7-77A0-4E80-E38A30AA2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0B100-5DA0-D711-3D81-1FF5875809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C10DD-F67F-5241-BB8B-4C3BA9A2959B}" type="datetimeFigureOut">
              <a:rPr lang="en-AT" smtClean="0"/>
              <a:t>11/03/2023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E29F2-ADEB-64ED-66BD-C0BCF11ADB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55D77-855F-FA69-3B1C-CE22424480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990713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430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9C67D8C-4A07-FB83-D667-D5CAD3D1C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AT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9648"/>
            <a:ext cx="7886700" cy="3503852"/>
          </a:xfrm>
        </p:spPr>
        <p:txBody>
          <a:bodyPr>
            <a:noAutofit/>
          </a:bodyPr>
          <a:lstStyle/>
          <a:p>
            <a:pPr algn="just"/>
            <a:r>
              <a:rPr lang="en-US" sz="1100" dirty="0" smtClean="0"/>
              <a:t>In-depth </a:t>
            </a:r>
            <a:r>
              <a:rPr lang="en-US" sz="1100" dirty="0"/>
              <a:t>understanding of various renewable energy sources and technologies (solar, wind, hydro power, etc.) is essential.</a:t>
            </a:r>
          </a:p>
          <a:p>
            <a:pPr algn="just"/>
            <a:r>
              <a:rPr lang="en-US" sz="1100" dirty="0" smtClean="0"/>
              <a:t>Knowledge </a:t>
            </a:r>
            <a:r>
              <a:rPr lang="en-US" sz="1100" dirty="0"/>
              <a:t>of relevant energy policies, regulations, and incentives related to renewable energy adoption is necessary.</a:t>
            </a:r>
          </a:p>
          <a:p>
            <a:pPr algn="just"/>
            <a:r>
              <a:rPr lang="en-US" sz="1100" dirty="0" smtClean="0"/>
              <a:t>Technical </a:t>
            </a:r>
            <a:r>
              <a:rPr lang="en-US" sz="1100" dirty="0"/>
              <a:t>skills to design, implement, and maintain renewable energy systems are required.</a:t>
            </a:r>
          </a:p>
          <a:p>
            <a:pPr algn="just"/>
            <a:r>
              <a:rPr lang="en-US" sz="1100" dirty="0" smtClean="0"/>
              <a:t>Project </a:t>
            </a:r>
            <a:r>
              <a:rPr lang="en-US" sz="1100" dirty="0"/>
              <a:t>management and business skills are crucial for developing viable initiatives.</a:t>
            </a:r>
          </a:p>
          <a:p>
            <a:pPr algn="just"/>
            <a:r>
              <a:rPr lang="en-US" sz="1100" dirty="0" smtClean="0"/>
              <a:t>Communication </a:t>
            </a:r>
            <a:r>
              <a:rPr lang="en-US" sz="1100" dirty="0"/>
              <a:t>and education skills are needed to effectively raise awareness and promote behavior change.</a:t>
            </a:r>
          </a:p>
          <a:p>
            <a:pPr algn="just"/>
            <a:r>
              <a:rPr lang="en-US" sz="1100" dirty="0" smtClean="0"/>
              <a:t>Data </a:t>
            </a:r>
            <a:r>
              <a:rPr lang="en-US" sz="1100" dirty="0"/>
              <a:t>analysis and modeling capabilities are necessary to forecast potential economic impacts of renewable energy adoption.</a:t>
            </a:r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 txBox="1">
            <a:spLocks/>
          </p:cNvSpPr>
          <p:nvPr/>
        </p:nvSpPr>
        <p:spPr>
          <a:xfrm>
            <a:off x="657572" y="1032602"/>
            <a:ext cx="7886700" cy="4590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400" b="1" dirty="0" smtClean="0"/>
              <a:t>II</a:t>
            </a:r>
            <a:r>
              <a:rPr lang="en-US" sz="1400" b="1" dirty="0"/>
              <a:t>. What are the main knowledge and skill areas that need to be developed for training capacities on peaceful energy?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4727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9C67D8C-4A07-FB83-D667-D5CAD3D1C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AT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1630"/>
            <a:ext cx="7886700" cy="3503852"/>
          </a:xfrm>
        </p:spPr>
        <p:txBody>
          <a:bodyPr>
            <a:noAutofit/>
          </a:bodyPr>
          <a:lstStyle/>
          <a:p>
            <a:pPr algn="just"/>
            <a:r>
              <a:rPr lang="en-US" sz="1100" dirty="0" smtClean="0"/>
              <a:t>Lack </a:t>
            </a:r>
            <a:r>
              <a:rPr lang="en-US" sz="1100" dirty="0"/>
              <a:t>of organized efforts and training capacities for promoting a culture of peaceful energy in the Arab world</a:t>
            </a:r>
          </a:p>
          <a:p>
            <a:pPr algn="just"/>
            <a:r>
              <a:rPr lang="en-US" sz="1100" dirty="0" smtClean="0"/>
              <a:t>Renewable </a:t>
            </a:r>
            <a:r>
              <a:rPr lang="en-US" sz="1100" dirty="0"/>
              <a:t>energy adoption in the UAE and globally demonstrates the feasibility of peaceful energy</a:t>
            </a:r>
          </a:p>
          <a:p>
            <a:pPr algn="just"/>
            <a:r>
              <a:rPr lang="en-US" sz="1100" dirty="0" smtClean="0"/>
              <a:t>Right </a:t>
            </a:r>
            <a:r>
              <a:rPr lang="en-US" sz="1100" dirty="0"/>
              <a:t>knowledge, skills, and promotional efforts are needed for peaceful energy</a:t>
            </a:r>
          </a:p>
          <a:p>
            <a:pPr algn="just"/>
            <a:r>
              <a:rPr lang="en-US" sz="1100" dirty="0" smtClean="0"/>
              <a:t>Developing </a:t>
            </a:r>
            <a:r>
              <a:rPr lang="en-US" sz="1100" dirty="0"/>
              <a:t>targeted training capacities can catalyze a transition to peaceful energy</a:t>
            </a:r>
          </a:p>
          <a:p>
            <a:pPr algn="just"/>
            <a:r>
              <a:rPr lang="en-US" sz="1100" dirty="0" smtClean="0"/>
              <a:t>Peaceful </a:t>
            </a:r>
            <a:r>
              <a:rPr lang="en-US" sz="1100" dirty="0"/>
              <a:t>energy transition offers economic, environmental, and social advantages in the Arab world</a:t>
            </a:r>
          </a:p>
          <a:p>
            <a:pPr algn="just"/>
            <a:r>
              <a:rPr lang="en-US" sz="1100" dirty="0" smtClean="0"/>
              <a:t>Lack </a:t>
            </a:r>
            <a:r>
              <a:rPr lang="en-US" sz="1100" dirty="0"/>
              <a:t>of comprehensive training programs and initiatives for promoting peaceful energy in the Arab world</a:t>
            </a:r>
          </a:p>
          <a:p>
            <a:pPr algn="just"/>
            <a:r>
              <a:rPr lang="en-US" sz="1100" dirty="0" smtClean="0"/>
              <a:t>Existing </a:t>
            </a:r>
            <a:r>
              <a:rPr lang="en-US" sz="1100" dirty="0"/>
              <a:t>programs are limited in scope and scale</a:t>
            </a:r>
          </a:p>
          <a:p>
            <a:pPr algn="just"/>
            <a:r>
              <a:rPr lang="en-US" sz="1100" dirty="0" smtClean="0"/>
              <a:t>Minimal </a:t>
            </a:r>
            <a:r>
              <a:rPr lang="en-US" sz="1100" dirty="0"/>
              <a:t>research on quantifying the potential economic benefits of peaceful energy in the region.</a:t>
            </a:r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 txBox="1">
            <a:spLocks/>
          </p:cNvSpPr>
          <p:nvPr/>
        </p:nvSpPr>
        <p:spPr>
          <a:xfrm>
            <a:off x="657572" y="1032602"/>
            <a:ext cx="7886700" cy="4590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400" b="1" dirty="0" smtClean="0"/>
              <a:t>III</a:t>
            </a:r>
            <a:r>
              <a:rPr lang="en-US" sz="1400" b="1" dirty="0"/>
              <a:t>. What are the implications of the lack of existing training capacities in this area?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68235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9C67D8C-4A07-FB83-D667-D5CAD3D1C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AT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1630"/>
            <a:ext cx="7886700" cy="3503852"/>
          </a:xfrm>
        </p:spPr>
        <p:txBody>
          <a:bodyPr>
            <a:noAutofit/>
          </a:bodyPr>
          <a:lstStyle/>
          <a:p>
            <a:pPr algn="just">
              <a:buFont typeface="+mj-lt"/>
              <a:buAutoNum type="arabicPeriod"/>
            </a:pPr>
            <a:r>
              <a:rPr lang="en-US" sz="1100" dirty="0" smtClean="0"/>
              <a:t>In-depth </a:t>
            </a:r>
            <a:r>
              <a:rPr lang="en-US" sz="1100" dirty="0"/>
              <a:t>understanding of renewable energy sources and technologies (solar, wind, hydro, etc.).</a:t>
            </a:r>
          </a:p>
          <a:p>
            <a:pPr algn="just">
              <a:buFont typeface="+mj-lt"/>
              <a:buAutoNum type="arabicPeriod"/>
            </a:pPr>
            <a:r>
              <a:rPr lang="en-US" sz="1100" dirty="0" smtClean="0"/>
              <a:t>Knowledge </a:t>
            </a:r>
            <a:r>
              <a:rPr lang="en-US" sz="1100" dirty="0"/>
              <a:t>of energy policies, regulations, and incentives related to renewable energy.</a:t>
            </a:r>
          </a:p>
          <a:p>
            <a:pPr algn="just">
              <a:buFont typeface="+mj-lt"/>
              <a:buAutoNum type="arabicPeriod"/>
            </a:pPr>
            <a:r>
              <a:rPr lang="en-US" sz="1100" dirty="0" smtClean="0"/>
              <a:t>Technical </a:t>
            </a:r>
            <a:r>
              <a:rPr lang="en-US" sz="1100" dirty="0"/>
              <a:t>skills to design, implement, and maintain renewable energy systems.</a:t>
            </a:r>
          </a:p>
          <a:p>
            <a:pPr algn="just">
              <a:buFont typeface="+mj-lt"/>
              <a:buAutoNum type="arabicPeriod"/>
            </a:pPr>
            <a:r>
              <a:rPr lang="en-US" sz="1100" dirty="0" smtClean="0"/>
              <a:t>Project </a:t>
            </a:r>
            <a:r>
              <a:rPr lang="en-US" sz="1100" dirty="0"/>
              <a:t>management and business skills to develop viable initiatives.</a:t>
            </a:r>
          </a:p>
          <a:p>
            <a:pPr algn="just">
              <a:buFont typeface="+mj-lt"/>
              <a:buAutoNum type="arabicPeriod"/>
            </a:pPr>
            <a:r>
              <a:rPr lang="en-US" sz="1100" dirty="0" smtClean="0"/>
              <a:t>Communication </a:t>
            </a:r>
            <a:r>
              <a:rPr lang="en-US" sz="1100" dirty="0"/>
              <a:t>and education skills to raise awareness and promote behavior change.</a:t>
            </a:r>
          </a:p>
          <a:p>
            <a:pPr algn="just">
              <a:buFont typeface="+mj-lt"/>
              <a:buAutoNum type="arabicPeriod"/>
            </a:pPr>
            <a:r>
              <a:rPr lang="en-US" sz="1100" dirty="0" smtClean="0"/>
              <a:t>Data </a:t>
            </a:r>
            <a:r>
              <a:rPr lang="en-US" sz="1100" dirty="0"/>
              <a:t>analysis and modeling capabilities to forecast economic impacts.</a:t>
            </a:r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 txBox="1">
            <a:spLocks/>
          </p:cNvSpPr>
          <p:nvPr/>
        </p:nvSpPr>
        <p:spPr>
          <a:xfrm>
            <a:off x="657572" y="1032602"/>
            <a:ext cx="7886700" cy="4590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400" b="1" dirty="0" smtClean="0"/>
              <a:t>The </a:t>
            </a:r>
            <a:r>
              <a:rPr lang="en-US" sz="1400" b="1" dirty="0"/>
              <a:t>key knowledge and skills required for training capacities on peaceful energy include: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404614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9C67D8C-4A07-FB83-D667-D5CAD3D1C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AT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75606"/>
            <a:ext cx="7886700" cy="3456384"/>
          </a:xfrm>
        </p:spPr>
        <p:txBody>
          <a:bodyPr>
            <a:noAutofit/>
          </a:bodyPr>
          <a:lstStyle/>
          <a:p>
            <a:pPr algn="just"/>
            <a:r>
              <a:rPr lang="en-US" sz="1100" dirty="0" smtClean="0"/>
              <a:t>The </a:t>
            </a:r>
            <a:r>
              <a:rPr lang="en-US" sz="1100" dirty="0"/>
              <a:t>study </a:t>
            </a:r>
            <a:r>
              <a:rPr lang="en-US" sz="1100" dirty="0" smtClean="0"/>
              <a:t>emphasized </a:t>
            </a:r>
            <a:r>
              <a:rPr lang="en-US" sz="1100" dirty="0"/>
              <a:t>the urgent need for targeted training programs to promote a culture of peaceful energy in the Arab world.</a:t>
            </a:r>
          </a:p>
          <a:p>
            <a:pPr algn="just"/>
            <a:r>
              <a:rPr lang="en-US" sz="1100" dirty="0" smtClean="0"/>
              <a:t>Currently</a:t>
            </a:r>
            <a:r>
              <a:rPr lang="en-US" sz="1100" dirty="0"/>
              <a:t>, there is a lack of comprehensive initiatives and programs focused on building the necessary capabilities for renewable energy adoption in the region.</a:t>
            </a:r>
          </a:p>
          <a:p>
            <a:pPr algn="just"/>
            <a:r>
              <a:rPr lang="en-US" sz="1100" dirty="0" smtClean="0"/>
              <a:t>The </a:t>
            </a:r>
            <a:r>
              <a:rPr lang="en-US" sz="1100" dirty="0"/>
              <a:t>research </a:t>
            </a:r>
            <a:r>
              <a:rPr lang="en-US" sz="1100" dirty="0" smtClean="0"/>
              <a:t>aimed </a:t>
            </a:r>
            <a:r>
              <a:rPr lang="en-US" sz="1100" dirty="0"/>
              <a:t>to develop a vision and framework for training on peaceful energy to drive progress in this area.</a:t>
            </a:r>
          </a:p>
          <a:p>
            <a:pPr algn="just"/>
            <a:r>
              <a:rPr lang="en-US" sz="1100" dirty="0" smtClean="0"/>
              <a:t>The </a:t>
            </a:r>
            <a:r>
              <a:rPr lang="en-US" sz="1100" dirty="0"/>
              <a:t>identified knowledge and skills, including technical, policy, project management, and communication competencies, serve as a foundation for curriculum development.</a:t>
            </a:r>
          </a:p>
          <a:p>
            <a:pPr algn="just"/>
            <a:r>
              <a:rPr lang="en-US" sz="1100" dirty="0" smtClean="0"/>
              <a:t>Tailored </a:t>
            </a:r>
            <a:r>
              <a:rPr lang="en-US" sz="1100" dirty="0"/>
              <a:t>training programs, utilizing best practices like the constructivist approach, can produce qualified professionals to effectively promote peaceful energy.</a:t>
            </a:r>
          </a:p>
          <a:p>
            <a:pPr algn="just"/>
            <a:r>
              <a:rPr lang="en-US" sz="1100" dirty="0" smtClean="0"/>
              <a:t>Further </a:t>
            </a:r>
            <a:r>
              <a:rPr lang="en-US" sz="1100" dirty="0"/>
              <a:t>research is required to validate and refine the proposed conceptual framework, including implementing pilot training programs and gathering feedback from trainees.</a:t>
            </a:r>
          </a:p>
          <a:p>
            <a:pPr algn="just"/>
            <a:r>
              <a:rPr lang="en-US" sz="1100" dirty="0" smtClean="0"/>
              <a:t>It </a:t>
            </a:r>
            <a:r>
              <a:rPr lang="en-US" sz="1100" dirty="0"/>
              <a:t>is crucial to establish partnerships with universities, vocational centers, and industry to execute this vision and build the Arab world's capacity for peaceful energy, contributing to the renewable energy transition for a sustainable future.</a:t>
            </a:r>
            <a:endParaRPr lang="en-AT" sz="1100" dirty="0"/>
          </a:p>
        </p:txBody>
      </p:sp>
    </p:spTree>
    <p:extLst>
      <p:ext uri="{BB962C8B-B14F-4D97-AF65-F5344CB8AC3E}">
        <p14:creationId xmlns:p14="http://schemas.microsoft.com/office/powerpoint/2010/main" val="194270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9C67D8C-4A07-FB83-D667-D5CAD3D1C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Vision</a:t>
            </a:r>
            <a:endParaRPr lang="en-AT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1630"/>
            <a:ext cx="7886700" cy="3503852"/>
          </a:xfrm>
        </p:spPr>
        <p:txBody>
          <a:bodyPr>
            <a:noAutofit/>
          </a:bodyPr>
          <a:lstStyle/>
          <a:p>
            <a:pPr algn="just"/>
            <a:r>
              <a:rPr lang="en-US" sz="1100" dirty="0" smtClean="0"/>
              <a:t>This proposal </a:t>
            </a:r>
            <a:r>
              <a:rPr lang="en-US" sz="1100" dirty="0"/>
              <a:t>recognizes the potential benefits of renewable energy sources like solar, wind, and hydro power</a:t>
            </a:r>
          </a:p>
          <a:p>
            <a:pPr algn="just"/>
            <a:r>
              <a:rPr lang="en-US" sz="1100" dirty="0" smtClean="0"/>
              <a:t>Renewable </a:t>
            </a:r>
            <a:r>
              <a:rPr lang="en-US" sz="1100" dirty="0"/>
              <a:t>energy sources can reduce carbon emissions, mitigate climate change, improve energy security, drive economic growth and sustainability, and improve public health by reducing pollution</a:t>
            </a:r>
          </a:p>
          <a:p>
            <a:pPr algn="just"/>
            <a:r>
              <a:rPr lang="en-US" sz="1100" dirty="0" smtClean="0"/>
              <a:t>Building </a:t>
            </a:r>
            <a:r>
              <a:rPr lang="en-US" sz="1100" dirty="0"/>
              <a:t>knowledge, skills, and communication capacities are essential for the mass adoption of renewable energy</a:t>
            </a:r>
          </a:p>
          <a:p>
            <a:pPr algn="just"/>
            <a:r>
              <a:rPr lang="en-US" sz="1100" dirty="0" smtClean="0"/>
              <a:t>The </a:t>
            </a:r>
            <a:r>
              <a:rPr lang="en-US" sz="1100" dirty="0"/>
              <a:t>UAE is well-positioned to develop these capabilities</a:t>
            </a:r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 txBox="1">
            <a:spLocks/>
          </p:cNvSpPr>
          <p:nvPr/>
        </p:nvSpPr>
        <p:spPr>
          <a:xfrm>
            <a:off x="657572" y="1032602"/>
            <a:ext cx="7886700" cy="4590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400" b="1" dirty="0"/>
              <a:t>I. Philosophy and Starting Points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390852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9C67D8C-4A07-FB83-D667-D5CAD3D1C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Vision</a:t>
            </a:r>
            <a:endParaRPr lang="en-AT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1630"/>
            <a:ext cx="7886700" cy="3503852"/>
          </a:xfrm>
        </p:spPr>
        <p:txBody>
          <a:bodyPr>
            <a:noAutofit/>
          </a:bodyPr>
          <a:lstStyle/>
          <a:p>
            <a:pPr algn="just"/>
            <a:r>
              <a:rPr lang="en-US" sz="1100" dirty="0" smtClean="0"/>
              <a:t>Develop </a:t>
            </a:r>
            <a:r>
              <a:rPr lang="en-US" sz="1100" dirty="0"/>
              <a:t>comprehensive training curricula covering all aspects of peaceful energy promotion</a:t>
            </a:r>
          </a:p>
          <a:p>
            <a:pPr algn="just"/>
            <a:r>
              <a:rPr lang="en-US" sz="1100" dirty="0" smtClean="0"/>
              <a:t>Include </a:t>
            </a:r>
            <a:r>
              <a:rPr lang="en-US" sz="1100" dirty="0"/>
              <a:t>technical skills for designing, implementing, and maintaining renewable systems</a:t>
            </a:r>
          </a:p>
          <a:p>
            <a:pPr algn="just"/>
            <a:r>
              <a:rPr lang="en-US" sz="1100" dirty="0" smtClean="0"/>
              <a:t>Provide </a:t>
            </a:r>
            <a:r>
              <a:rPr lang="en-US" sz="1100" dirty="0"/>
              <a:t>knowledge of relevant policies and regulations</a:t>
            </a:r>
          </a:p>
          <a:p>
            <a:pPr algn="just"/>
            <a:r>
              <a:rPr lang="en-US" sz="1100" dirty="0" smtClean="0"/>
              <a:t>Offer </a:t>
            </a:r>
            <a:r>
              <a:rPr lang="en-US" sz="1100" dirty="0"/>
              <a:t>project management and business skills training</a:t>
            </a:r>
          </a:p>
          <a:p>
            <a:pPr algn="just"/>
            <a:r>
              <a:rPr lang="en-US" sz="1100" dirty="0" smtClean="0"/>
              <a:t>Teach </a:t>
            </a:r>
            <a:r>
              <a:rPr lang="en-US" sz="1100" dirty="0"/>
              <a:t>effective communication and public awareness strategies</a:t>
            </a:r>
          </a:p>
          <a:p>
            <a:pPr algn="just"/>
            <a:r>
              <a:rPr lang="en-US" sz="1100" dirty="0" smtClean="0"/>
              <a:t>Provide </a:t>
            </a:r>
            <a:r>
              <a:rPr lang="en-US" sz="1100" dirty="0"/>
              <a:t>data analysis capabilities for modeling economic impacts</a:t>
            </a:r>
          </a:p>
          <a:p>
            <a:pPr algn="just"/>
            <a:r>
              <a:rPr lang="en-US" sz="1100" dirty="0" smtClean="0"/>
              <a:t>Implement </a:t>
            </a:r>
            <a:r>
              <a:rPr lang="en-US" sz="1100" dirty="0"/>
              <a:t>high-quality training programs</a:t>
            </a:r>
          </a:p>
          <a:p>
            <a:pPr algn="just"/>
            <a:r>
              <a:rPr lang="en-US" sz="1100" dirty="0" smtClean="0"/>
              <a:t>Use </a:t>
            </a:r>
            <a:r>
              <a:rPr lang="en-US" sz="1100" dirty="0"/>
              <a:t>best practices like constructivist pedagogy</a:t>
            </a:r>
          </a:p>
          <a:p>
            <a:pPr algn="just"/>
            <a:r>
              <a:rPr lang="en-US" sz="1100" dirty="0" smtClean="0"/>
              <a:t>Equip </a:t>
            </a:r>
            <a:r>
              <a:rPr lang="en-US" sz="1100" dirty="0"/>
              <a:t>professionals with the full range of competencies needed for driving peaceful energy adoption in the Arab world</a:t>
            </a:r>
          </a:p>
          <a:p>
            <a:pPr algn="just"/>
            <a:r>
              <a:rPr lang="en-US" sz="1100" dirty="0" smtClean="0"/>
              <a:t>Catalyze </a:t>
            </a:r>
            <a:r>
              <a:rPr lang="en-US" sz="1100" dirty="0"/>
              <a:t>a broader transition to renewable energy in the region</a:t>
            </a:r>
          </a:p>
          <a:p>
            <a:pPr algn="just"/>
            <a:r>
              <a:rPr lang="en-US" sz="1100" dirty="0" smtClean="0"/>
              <a:t>Develop </a:t>
            </a:r>
            <a:r>
              <a:rPr lang="en-US" sz="1100" dirty="0"/>
              <a:t>a critical mass of qualified professionals</a:t>
            </a:r>
          </a:p>
          <a:p>
            <a:pPr algn="just"/>
            <a:r>
              <a:rPr lang="en-US" sz="1100" dirty="0" smtClean="0"/>
              <a:t>Enable </a:t>
            </a:r>
            <a:r>
              <a:rPr lang="en-US" sz="1100" dirty="0"/>
              <a:t>professionals to educate the public and influence decision makers.</a:t>
            </a:r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 txBox="1">
            <a:spLocks/>
          </p:cNvSpPr>
          <p:nvPr/>
        </p:nvSpPr>
        <p:spPr>
          <a:xfrm>
            <a:off x="657572" y="1032602"/>
            <a:ext cx="7886700" cy="4590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400" b="1" dirty="0" smtClean="0"/>
              <a:t>II</a:t>
            </a:r>
            <a:r>
              <a:rPr lang="en-US" sz="1400" b="1" dirty="0"/>
              <a:t>. Objectives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05761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9C67D8C-4A07-FB83-D667-D5CAD3D1C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Vision</a:t>
            </a:r>
            <a:endParaRPr lang="en-AT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1630"/>
            <a:ext cx="7886700" cy="35038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100" b="1" dirty="0" smtClean="0"/>
              <a:t>Skills </a:t>
            </a:r>
            <a:r>
              <a:rPr lang="en-US" sz="1100" b="1" dirty="0"/>
              <a:t>Gap Analysis:</a:t>
            </a:r>
          </a:p>
          <a:p>
            <a:pPr algn="just"/>
            <a:r>
              <a:rPr lang="en-US" sz="1100" dirty="0" smtClean="0"/>
              <a:t>Technical </a:t>
            </a:r>
            <a:r>
              <a:rPr lang="en-US" sz="1100" dirty="0"/>
              <a:t>design, maintenance, and modeling skills are the top priorities for curriculum development.</a:t>
            </a:r>
          </a:p>
          <a:p>
            <a:pPr marL="0" indent="0" algn="just">
              <a:buNone/>
            </a:pPr>
            <a:r>
              <a:rPr lang="en-US" sz="1100" b="1" dirty="0" smtClean="0"/>
              <a:t>Curriculum </a:t>
            </a:r>
            <a:r>
              <a:rPr lang="en-US" sz="1100" b="1" dirty="0"/>
              <a:t>Development:</a:t>
            </a:r>
          </a:p>
          <a:p>
            <a:pPr algn="just"/>
            <a:r>
              <a:rPr lang="en-US" sz="1100" dirty="0" smtClean="0"/>
              <a:t>Modular </a:t>
            </a:r>
            <a:r>
              <a:rPr lang="en-US" sz="1100" dirty="0"/>
              <a:t>curricula can be designed covering 5 core competency areas: technical skills, policy knowledge, business acumen, communications, and data modeling.</a:t>
            </a:r>
          </a:p>
          <a:p>
            <a:pPr marL="0" indent="0" algn="just">
              <a:buNone/>
            </a:pPr>
            <a:r>
              <a:rPr lang="en-US" sz="1100" b="1" dirty="0" smtClean="0"/>
              <a:t>Partnership </a:t>
            </a:r>
            <a:r>
              <a:rPr lang="en-US" sz="1100" b="1" dirty="0"/>
              <a:t>Development:</a:t>
            </a:r>
          </a:p>
          <a:p>
            <a:pPr algn="just"/>
            <a:r>
              <a:rPr lang="en-US" sz="1100" dirty="0" smtClean="0"/>
              <a:t>Partnerships </a:t>
            </a:r>
            <a:r>
              <a:rPr lang="en-US" sz="1100" dirty="0"/>
              <a:t>can be established with 2 or 3 universities to utilize faculty and lab facilities.</a:t>
            </a:r>
          </a:p>
          <a:p>
            <a:pPr marL="0" indent="0" algn="just">
              <a:buNone/>
            </a:pPr>
            <a:r>
              <a:rPr lang="en-US" sz="1100" b="1" dirty="0" smtClean="0"/>
              <a:t>Validation</a:t>
            </a:r>
            <a:r>
              <a:rPr lang="en-US" sz="1100" b="1" dirty="0"/>
              <a:t>:</a:t>
            </a:r>
          </a:p>
          <a:p>
            <a:pPr algn="just"/>
            <a:r>
              <a:rPr lang="en-US" sz="1100" dirty="0" smtClean="0"/>
              <a:t>Pilot </a:t>
            </a:r>
            <a:r>
              <a:rPr lang="en-US" sz="1100" dirty="0"/>
              <a:t>training program can be conducted for learners from diverse </a:t>
            </a:r>
            <a:r>
              <a:rPr lang="en-US" sz="1100" dirty="0" smtClean="0"/>
              <a:t>backgrounds.</a:t>
            </a:r>
          </a:p>
          <a:p>
            <a:pPr marL="0" indent="0" algn="just">
              <a:buNone/>
            </a:pPr>
            <a:r>
              <a:rPr lang="en-US" sz="1100" b="1" dirty="0" smtClean="0"/>
              <a:t>Scaling </a:t>
            </a:r>
            <a:r>
              <a:rPr lang="en-US" sz="1100" b="1" dirty="0"/>
              <a:t>Up:</a:t>
            </a:r>
          </a:p>
          <a:p>
            <a:pPr algn="just"/>
            <a:r>
              <a:rPr lang="en-US" sz="1100" dirty="0" smtClean="0"/>
              <a:t>The </a:t>
            </a:r>
            <a:r>
              <a:rPr lang="en-US" sz="1100" dirty="0"/>
              <a:t>program aims to train 500 professionals in the first year with a validated curriculum</a:t>
            </a:r>
            <a:r>
              <a:rPr lang="en-US" sz="1100" dirty="0" smtClean="0"/>
              <a:t>.</a:t>
            </a:r>
            <a:endParaRPr lang="en-US" sz="1100" dirty="0"/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 txBox="1">
            <a:spLocks/>
          </p:cNvSpPr>
          <p:nvPr/>
        </p:nvSpPr>
        <p:spPr>
          <a:xfrm>
            <a:off x="657572" y="1032602"/>
            <a:ext cx="7886700" cy="4590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400" b="1" dirty="0" smtClean="0"/>
              <a:t>III</a:t>
            </a:r>
            <a:r>
              <a:rPr lang="en-US" sz="1400" b="1" dirty="0"/>
              <a:t>. Components and Procedures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68504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9C67D8C-4A07-FB83-D667-D5CAD3D1C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Proposed Vision</a:t>
            </a:r>
            <a:endParaRPr lang="en-AT" dirty="0"/>
          </a:p>
        </p:txBody>
      </p:sp>
      <p:graphicFrame>
        <p:nvGraphicFramePr>
          <p:cNvPr id="8" name="رسم تخطيطي 7"/>
          <p:cNvGraphicFramePr/>
          <p:nvPr>
            <p:extLst>
              <p:ext uri="{D42A27DB-BD31-4B8C-83A1-F6EECF244321}">
                <p14:modId xmlns:p14="http://schemas.microsoft.com/office/powerpoint/2010/main" val="432425468"/>
              </p:ext>
            </p:extLst>
          </p:nvPr>
        </p:nvGraphicFramePr>
        <p:xfrm>
          <a:off x="628972" y="1031386"/>
          <a:ext cx="7886700" cy="3934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93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9C67D8C-4A07-FB83-D667-D5CAD3D1C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AT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75606"/>
            <a:ext cx="7886700" cy="3456384"/>
          </a:xfrm>
        </p:spPr>
        <p:txBody>
          <a:bodyPr>
            <a:noAutofit/>
          </a:bodyPr>
          <a:lstStyle/>
          <a:p>
            <a:pPr algn="just"/>
            <a:r>
              <a:rPr lang="en-US" sz="1100" dirty="0" smtClean="0"/>
              <a:t>There </a:t>
            </a:r>
            <a:r>
              <a:rPr lang="en-US" sz="1100" dirty="0"/>
              <a:t>is an urgent need for specialized training capacities in the United Arab Emirates (UAE) to promote the adoption of renewable energy sources in the Arab world.</a:t>
            </a:r>
          </a:p>
          <a:p>
            <a:pPr algn="just"/>
            <a:r>
              <a:rPr lang="en-US" sz="1100" dirty="0" smtClean="0"/>
              <a:t>This </a:t>
            </a:r>
            <a:r>
              <a:rPr lang="en-US" sz="1100" dirty="0"/>
              <a:t>study proposes a framework for developing tailored training curricula, implementing immersive learning programs, and forming strategic partnerships to build the knowledge and skills needed to promote peaceful energy.</a:t>
            </a:r>
          </a:p>
          <a:p>
            <a:pPr algn="just"/>
            <a:r>
              <a:rPr lang="en-US" sz="1100" dirty="0" smtClean="0"/>
              <a:t>The </a:t>
            </a:r>
            <a:r>
              <a:rPr lang="en-US" sz="1100" dirty="0"/>
              <a:t>research identifies core technical, policy, business, communications, and analytical competencies as the foundation for developing professionals who can actively advance the renewable energy transition.</a:t>
            </a:r>
          </a:p>
          <a:p>
            <a:pPr algn="just"/>
            <a:r>
              <a:rPr lang="en-US" sz="1100" dirty="0" smtClean="0"/>
              <a:t>Future </a:t>
            </a:r>
            <a:r>
              <a:rPr lang="en-US" sz="1100" dirty="0"/>
              <a:t>research should focus on validating the proposed approach through pilot programs and quantifying the potential returns on investment.</a:t>
            </a:r>
          </a:p>
          <a:p>
            <a:pPr algn="just"/>
            <a:r>
              <a:rPr lang="en-US" sz="1100" dirty="0" smtClean="0"/>
              <a:t>Targeted </a:t>
            </a:r>
            <a:r>
              <a:rPr lang="en-US" sz="1100" dirty="0"/>
              <a:t>training capacities on peaceful energy can play a pivotal role in securing a sustainable future for the Arab world.</a:t>
            </a:r>
          </a:p>
          <a:p>
            <a:pPr algn="just"/>
            <a:r>
              <a:rPr lang="en-US" sz="1100" dirty="0" smtClean="0"/>
              <a:t>The </a:t>
            </a:r>
            <a:r>
              <a:rPr lang="en-US" sz="1100" dirty="0"/>
              <a:t>UAE, being a leading regional actor with significant investments in clean energy infrastructure, is well-positioned to spearhead this effort.</a:t>
            </a:r>
          </a:p>
          <a:p>
            <a:pPr algn="just"/>
            <a:r>
              <a:rPr lang="en-US" sz="1100" dirty="0" smtClean="0"/>
              <a:t>By </a:t>
            </a:r>
            <a:r>
              <a:rPr lang="en-US" sz="1100" dirty="0"/>
              <a:t>equipping professionals with the necessary resources and expertise, the UAE can lead the drive towards a low-carbon, resource-efficient economy across the Middle East and North Africa.</a:t>
            </a:r>
          </a:p>
          <a:p>
            <a:pPr algn="just"/>
            <a:r>
              <a:rPr lang="en-US" sz="1100" dirty="0" smtClean="0"/>
              <a:t>Establishing </a:t>
            </a:r>
            <a:r>
              <a:rPr lang="en-US" sz="1100" dirty="0"/>
              <a:t>world-class training programs is a crucial first step in this endeavor.</a:t>
            </a:r>
            <a:endParaRPr lang="en-AT" sz="1100" dirty="0"/>
          </a:p>
        </p:txBody>
      </p:sp>
    </p:spTree>
    <p:extLst>
      <p:ext uri="{BB962C8B-B14F-4D97-AF65-F5344CB8AC3E}">
        <p14:creationId xmlns:p14="http://schemas.microsoft.com/office/powerpoint/2010/main" val="338757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6C916-01C8-E817-FD08-ED24F9E0B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425464"/>
            <a:ext cx="6858000" cy="2292573"/>
          </a:xfrm>
        </p:spPr>
        <p:txBody>
          <a:bodyPr/>
          <a:lstStyle/>
          <a:p>
            <a:r>
              <a:rPr lang="en-US" sz="3200" dirty="0" smtClean="0"/>
              <a:t>A Suggested Vision for Building Training Capacities in The United Arab Emirates Qualified to Spread the Culture of Peaceful Energy Among Arabic Speakers</a:t>
            </a:r>
            <a:endParaRPr lang="en-AT" sz="3200" dirty="0"/>
          </a:p>
        </p:txBody>
      </p:sp>
    </p:spTree>
    <p:extLst>
      <p:ext uri="{BB962C8B-B14F-4D97-AF65-F5344CB8AC3E}">
        <p14:creationId xmlns:p14="http://schemas.microsoft.com/office/powerpoint/2010/main" val="382798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9C67D8C-4A07-FB83-D667-D5CAD3D1C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AT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en-US" dirty="0" smtClean="0"/>
              <a:t>The </a:t>
            </a:r>
            <a:r>
              <a:rPr lang="en-US" dirty="0"/>
              <a:t>study aims to build training capacities in the United Arab Emirates to spread the culture of peaceful energy in the Arab </a:t>
            </a:r>
            <a:r>
              <a:rPr lang="en-US" dirty="0" smtClean="0"/>
              <a:t>world.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goal is to educate all Arabic speakers about the importance of renewable and green </a:t>
            </a:r>
            <a:r>
              <a:rPr lang="en-US" dirty="0" smtClean="0"/>
              <a:t>energy.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focus is on defining the knowledge and skills required to effectively spread this culture and raise </a:t>
            </a:r>
            <a:r>
              <a:rPr lang="en-US" dirty="0" smtClean="0"/>
              <a:t>awareness.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Western world's strong movement towards clean energy is highlighted as an </a:t>
            </a:r>
            <a:r>
              <a:rPr lang="en-US" dirty="0" smtClean="0"/>
              <a:t>example.</a:t>
            </a:r>
          </a:p>
          <a:p>
            <a:pPr algn="just"/>
            <a:r>
              <a:rPr lang="en-US" dirty="0" smtClean="0"/>
              <a:t>A </a:t>
            </a:r>
            <a:r>
              <a:rPr lang="en-US" dirty="0"/>
              <a:t>documentary approach </a:t>
            </a:r>
            <a:r>
              <a:rPr lang="en-US" dirty="0" smtClean="0"/>
              <a:t>was used </a:t>
            </a:r>
            <a:r>
              <a:rPr lang="en-US" dirty="0"/>
              <a:t>to analyze relevant documents and </a:t>
            </a:r>
            <a:r>
              <a:rPr lang="en-US" dirty="0" smtClean="0"/>
              <a:t>studies.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constructivist approach </a:t>
            </a:r>
            <a:r>
              <a:rPr lang="en-US" dirty="0" smtClean="0"/>
              <a:t>was </a:t>
            </a:r>
            <a:r>
              <a:rPr lang="en-US" dirty="0"/>
              <a:t>used to develop a proposed scenario for training and building </a:t>
            </a:r>
            <a:r>
              <a:rPr lang="en-US" dirty="0" smtClean="0"/>
              <a:t>capacities.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researcher </a:t>
            </a:r>
            <a:r>
              <a:rPr lang="en-US" dirty="0" smtClean="0"/>
              <a:t>presented </a:t>
            </a:r>
            <a:r>
              <a:rPr lang="en-US" dirty="0"/>
              <a:t>a vision for selecting, training, and qualifying human capabilities in the </a:t>
            </a:r>
            <a:r>
              <a:rPr lang="en-US" dirty="0" smtClean="0"/>
              <a:t>UAE.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lack of qualified capabilities in the Arab world is seen as a significant </a:t>
            </a:r>
            <a:r>
              <a:rPr lang="en-US" dirty="0" smtClean="0"/>
              <a:t>challenge.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ultimate goal is to spread the culture of peaceful energy across the Arab world.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377020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9C67D8C-4A07-FB83-D667-D5CAD3D1C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AT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1100" dirty="0" smtClean="0"/>
              <a:t>Peaceful </a:t>
            </a:r>
            <a:r>
              <a:rPr lang="en-US" sz="1100" dirty="0"/>
              <a:t>energy refers to the use of renewable energy sources with low environmental impact and carbon </a:t>
            </a:r>
            <a:r>
              <a:rPr lang="en-US" sz="1100" dirty="0" smtClean="0"/>
              <a:t>emissions.</a:t>
            </a:r>
          </a:p>
          <a:p>
            <a:pPr algn="just"/>
            <a:r>
              <a:rPr lang="en-US" sz="1100" dirty="0" smtClean="0"/>
              <a:t>Sources </a:t>
            </a:r>
            <a:r>
              <a:rPr lang="en-US" sz="1100" dirty="0"/>
              <a:t>of peaceful energy include solar, wind, and hydro </a:t>
            </a:r>
            <a:r>
              <a:rPr lang="en-US" sz="1100" dirty="0" smtClean="0"/>
              <a:t>energy.</a:t>
            </a:r>
          </a:p>
          <a:p>
            <a:pPr algn="just"/>
            <a:r>
              <a:rPr lang="en-US" sz="1100" dirty="0" smtClean="0"/>
              <a:t>Adopting </a:t>
            </a:r>
            <a:r>
              <a:rPr lang="en-US" sz="1100" dirty="0"/>
              <a:t>peaceful energy practices helps countries reduce reliance on non-renewable energy sources and combat climate </a:t>
            </a:r>
            <a:r>
              <a:rPr lang="en-US" sz="1100" dirty="0" smtClean="0"/>
              <a:t>change.</a:t>
            </a:r>
          </a:p>
          <a:p>
            <a:pPr algn="just"/>
            <a:r>
              <a:rPr lang="en-US" sz="1100" dirty="0" smtClean="0"/>
              <a:t>Peaceful </a:t>
            </a:r>
            <a:r>
              <a:rPr lang="en-US" sz="1100" dirty="0"/>
              <a:t>energy promotes stability by reducing dependence on fossil fuel imports and minimizing geopolitical </a:t>
            </a:r>
            <a:r>
              <a:rPr lang="en-US" sz="1100" dirty="0" smtClean="0"/>
              <a:t>tensions.</a:t>
            </a:r>
          </a:p>
          <a:p>
            <a:pPr algn="just"/>
            <a:r>
              <a:rPr lang="en-US" sz="1100" dirty="0" smtClean="0"/>
              <a:t>The </a:t>
            </a:r>
            <a:r>
              <a:rPr lang="en-US" sz="1100" dirty="0"/>
              <a:t>United Arab Emirates recognizes the importance of sustainable energy practices and the economic potential they </a:t>
            </a:r>
            <a:r>
              <a:rPr lang="en-US" sz="1100" dirty="0" smtClean="0"/>
              <a:t>offer.</a:t>
            </a:r>
          </a:p>
          <a:p>
            <a:pPr algn="just"/>
            <a:r>
              <a:rPr lang="en-US" sz="1100" dirty="0" smtClean="0"/>
              <a:t>Building </a:t>
            </a:r>
            <a:r>
              <a:rPr lang="en-US" sz="1100" dirty="0"/>
              <a:t>and enhancing training capacities within the UAE will promote a culture of peaceful energy in the Arab </a:t>
            </a:r>
            <a:r>
              <a:rPr lang="en-US" sz="1100" dirty="0" smtClean="0"/>
              <a:t>world.</a:t>
            </a:r>
          </a:p>
          <a:p>
            <a:pPr algn="just"/>
            <a:r>
              <a:rPr lang="en-US" sz="1100" dirty="0" smtClean="0"/>
              <a:t>Western </a:t>
            </a:r>
            <a:r>
              <a:rPr lang="en-US" sz="1100" dirty="0"/>
              <a:t>countries have made significant progress in adopting peaceful energy practices, inspiring others, like the UAE, to follow </a:t>
            </a:r>
            <a:r>
              <a:rPr lang="en-US" sz="1100" dirty="0" smtClean="0"/>
              <a:t>suit.</a:t>
            </a:r>
          </a:p>
          <a:p>
            <a:pPr algn="just"/>
            <a:r>
              <a:rPr lang="en-US" sz="1100" dirty="0" smtClean="0"/>
              <a:t>This </a:t>
            </a:r>
            <a:r>
              <a:rPr lang="en-US" sz="1100" dirty="0"/>
              <a:t>research </a:t>
            </a:r>
            <a:r>
              <a:rPr lang="en-US" sz="1100" dirty="0" smtClean="0"/>
              <a:t>aimed to identify </a:t>
            </a:r>
            <a:r>
              <a:rPr lang="en-US" sz="1100" dirty="0"/>
              <a:t>the necessary knowledge and skills for promoting peaceful energy and </a:t>
            </a:r>
            <a:r>
              <a:rPr lang="en-US" sz="1100" dirty="0" smtClean="0"/>
              <a:t>developed </a:t>
            </a:r>
            <a:r>
              <a:rPr lang="en-US" sz="1100" dirty="0"/>
              <a:t>a comprehensive training program to acquire those </a:t>
            </a:r>
            <a:r>
              <a:rPr lang="en-US" sz="1100" dirty="0" smtClean="0"/>
              <a:t>competencies.</a:t>
            </a:r>
          </a:p>
          <a:p>
            <a:pPr algn="just"/>
            <a:r>
              <a:rPr lang="en-US" sz="1100" dirty="0" smtClean="0"/>
              <a:t>Descriptive </a:t>
            </a:r>
            <a:r>
              <a:rPr lang="en-US" sz="1100" dirty="0"/>
              <a:t>and analytical methods </a:t>
            </a:r>
            <a:r>
              <a:rPr lang="en-US" sz="1100" dirty="0" smtClean="0"/>
              <a:t>were used </a:t>
            </a:r>
            <a:r>
              <a:rPr lang="en-US" sz="1100" dirty="0"/>
              <a:t>to analyze current capabilities and performance criteria to ensure the training program meets industry needs and aligns with the Arab world's requirements.</a:t>
            </a:r>
            <a:endParaRPr lang="en-AT" sz="1100" dirty="0"/>
          </a:p>
        </p:txBody>
      </p:sp>
    </p:spTree>
    <p:extLst>
      <p:ext uri="{BB962C8B-B14F-4D97-AF65-F5344CB8AC3E}">
        <p14:creationId xmlns:p14="http://schemas.microsoft.com/office/powerpoint/2010/main" val="286082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9C67D8C-4A07-FB83-D667-D5CAD3D1C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AT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962" y="1516170"/>
            <a:ext cx="7886700" cy="3503852"/>
          </a:xfrm>
        </p:spPr>
        <p:txBody>
          <a:bodyPr>
            <a:noAutofit/>
          </a:bodyPr>
          <a:lstStyle/>
          <a:p>
            <a:pPr algn="just"/>
            <a:r>
              <a:rPr lang="en-US" sz="1100" dirty="0" smtClean="0"/>
              <a:t>The </a:t>
            </a:r>
            <a:r>
              <a:rPr lang="en-US" sz="1100" dirty="0"/>
              <a:t>UAE has recognized the importance of renewable energy and aims to generate 50% of its energy from clean sources by 2050.</a:t>
            </a:r>
          </a:p>
          <a:p>
            <a:pPr algn="just"/>
            <a:r>
              <a:rPr lang="en-US" sz="1100" dirty="0" smtClean="0"/>
              <a:t>The </a:t>
            </a:r>
            <a:r>
              <a:rPr lang="en-US" sz="1100" dirty="0"/>
              <a:t>country has made significant investments in solar power, including the Noor Abu Dhabi plant, the world's largest single-site solar power plant.</a:t>
            </a:r>
          </a:p>
          <a:p>
            <a:pPr algn="just"/>
            <a:r>
              <a:rPr lang="en-US" sz="1100" dirty="0" smtClean="0"/>
              <a:t>The </a:t>
            </a:r>
            <a:r>
              <a:rPr lang="en-US" sz="1100" dirty="0"/>
              <a:t>UAE has also invested in wind power, with projects like the Al </a:t>
            </a:r>
            <a:r>
              <a:rPr lang="en-US" sz="1100" dirty="0" err="1"/>
              <a:t>Dhafra</a:t>
            </a:r>
            <a:r>
              <a:rPr lang="en-US" sz="1100" dirty="0"/>
              <a:t> wind farm.</a:t>
            </a:r>
          </a:p>
          <a:p>
            <a:pPr algn="just"/>
            <a:r>
              <a:rPr lang="en-US" sz="1100" dirty="0" smtClean="0"/>
              <a:t>The </a:t>
            </a:r>
            <a:r>
              <a:rPr lang="en-US" sz="1100" dirty="0"/>
              <a:t>UAE is also improving energy efficiency through initiatives like the Dubai Green Building Regulations and Specifications.</a:t>
            </a:r>
          </a:p>
          <a:p>
            <a:pPr algn="just"/>
            <a:r>
              <a:rPr lang="en-US" sz="1100" dirty="0" smtClean="0"/>
              <a:t>Renewable </a:t>
            </a:r>
            <a:r>
              <a:rPr lang="en-US" sz="1100" dirty="0"/>
              <a:t>energy investments have created jobs and attracted foreign investment, positioning the UAE as a leader in the sector.</a:t>
            </a:r>
          </a:p>
          <a:p>
            <a:pPr algn="just"/>
            <a:r>
              <a:rPr lang="en-US" sz="1100" dirty="0" smtClean="0"/>
              <a:t>The </a:t>
            </a:r>
            <a:r>
              <a:rPr lang="en-US" sz="1100" dirty="0"/>
              <a:t>Mohammed bin Rashid Al </a:t>
            </a:r>
            <a:r>
              <a:rPr lang="en-US" sz="1100" dirty="0" err="1"/>
              <a:t>Maktoum</a:t>
            </a:r>
            <a:r>
              <a:rPr lang="en-US" sz="1100" dirty="0"/>
              <a:t> Solar Park is the largest solar power plant in the world and a significant milestone in renewable energy development in the Middle East, reducing carbon emissions and creating economic opportunities.</a:t>
            </a:r>
          </a:p>
          <a:p>
            <a:pPr algn="just"/>
            <a:r>
              <a:rPr lang="en-US" sz="1100" dirty="0" smtClean="0"/>
              <a:t>Implementing </a:t>
            </a:r>
            <a:r>
              <a:rPr lang="en-US" sz="1100" dirty="0"/>
              <a:t>a hybrid renewable energy system can enhance energy security, contribute to sustainability goals, and promote economic growth</a:t>
            </a:r>
            <a:r>
              <a:rPr lang="en-US" sz="1100" dirty="0" smtClean="0"/>
              <a:t>.</a:t>
            </a:r>
          </a:p>
          <a:p>
            <a:pPr algn="just"/>
            <a:r>
              <a:rPr lang="en-US" sz="1100" dirty="0" smtClean="0"/>
              <a:t>The UAE should address the risks associated with coal and prioritize the development of renewable energy sources to ensure a sustainable and environmentally friendly energy sector.</a:t>
            </a:r>
            <a:endParaRPr lang="en-AT" sz="1100" dirty="0"/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 txBox="1">
            <a:spLocks/>
          </p:cNvSpPr>
          <p:nvPr/>
        </p:nvSpPr>
        <p:spPr>
          <a:xfrm>
            <a:off x="657572" y="1032602"/>
            <a:ext cx="7886700" cy="4590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1400" b="1" dirty="0" smtClean="0"/>
              <a:t>I. The importance of renewable energy in the world and in the UAE</a:t>
            </a:r>
          </a:p>
        </p:txBody>
      </p:sp>
    </p:spTree>
    <p:extLst>
      <p:ext uri="{BB962C8B-B14F-4D97-AF65-F5344CB8AC3E}">
        <p14:creationId xmlns:p14="http://schemas.microsoft.com/office/powerpoint/2010/main" val="85715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9C67D8C-4A07-FB83-D667-D5CAD3D1C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AT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962" y="1516170"/>
            <a:ext cx="7886700" cy="3503852"/>
          </a:xfrm>
        </p:spPr>
        <p:txBody>
          <a:bodyPr>
            <a:noAutofit/>
          </a:bodyPr>
          <a:lstStyle/>
          <a:p>
            <a:pPr algn="just"/>
            <a:r>
              <a:rPr lang="en-US" sz="1100" dirty="0" smtClean="0"/>
              <a:t>Building </a:t>
            </a:r>
            <a:r>
              <a:rPr lang="en-US" sz="1100" dirty="0"/>
              <a:t>training capacities in the UAE is necessary to spread the culture of peaceful energy among Arabic speakers.</a:t>
            </a:r>
          </a:p>
          <a:p>
            <a:pPr algn="just"/>
            <a:r>
              <a:rPr lang="en-US" sz="1100" dirty="0" smtClean="0"/>
              <a:t>These </a:t>
            </a:r>
            <a:r>
              <a:rPr lang="en-US" sz="1100" dirty="0"/>
              <a:t>training capacities should have the knowledge and skills to educate Arabic speakers about the importance of renewable energy and its role in achieving sustainable economic growth.</a:t>
            </a:r>
          </a:p>
          <a:p>
            <a:pPr algn="just"/>
            <a:r>
              <a:rPr lang="en-US" sz="1100" dirty="0" smtClean="0"/>
              <a:t>They </a:t>
            </a:r>
            <a:r>
              <a:rPr lang="en-US" sz="1100" dirty="0"/>
              <a:t>should also raise awareness about the negative impacts of non-renewable energy sources on the environment.</a:t>
            </a:r>
          </a:p>
          <a:p>
            <a:pPr algn="just"/>
            <a:r>
              <a:rPr lang="en-US" sz="1100" dirty="0" smtClean="0"/>
              <a:t>Initiatives </a:t>
            </a:r>
            <a:r>
              <a:rPr lang="en-US" sz="1100" dirty="0"/>
              <a:t>like the smartphone application game called DAYSAM aim to increase preschoolers' awareness of renewable energy.</a:t>
            </a:r>
          </a:p>
          <a:p>
            <a:pPr algn="just"/>
            <a:r>
              <a:rPr lang="en-US" sz="1100" dirty="0" smtClean="0"/>
              <a:t>The </a:t>
            </a:r>
            <a:r>
              <a:rPr lang="en-US" sz="1100" dirty="0"/>
              <a:t>UAE government introduced the sustainability initiative "</a:t>
            </a:r>
            <a:r>
              <a:rPr lang="en-US" sz="1100" dirty="0" err="1"/>
              <a:t>Estidama</a:t>
            </a:r>
            <a:r>
              <a:rPr lang="en-US" sz="1100" dirty="0"/>
              <a:t>" to encourage sustainable development and reduce energy consumption and emissions.</a:t>
            </a:r>
          </a:p>
          <a:p>
            <a:pPr algn="just"/>
            <a:r>
              <a:rPr lang="en-US" sz="1100" dirty="0" smtClean="0"/>
              <a:t>The </a:t>
            </a:r>
            <a:r>
              <a:rPr lang="en-US" sz="1100" dirty="0"/>
              <a:t>Pearl Building Rating System (PBRS) is used to rate buildings based on their sustainability performance, with a target of 2 out of 5 pearls for governmental buildings.</a:t>
            </a:r>
          </a:p>
          <a:p>
            <a:pPr algn="just"/>
            <a:r>
              <a:rPr lang="en-US" sz="1100" dirty="0" smtClean="0"/>
              <a:t>The </a:t>
            </a:r>
            <a:r>
              <a:rPr lang="en-US" sz="1100" dirty="0"/>
              <a:t>ADEC plans to build 100 new schools, but only 20% have reached the targeted sustainability rating</a:t>
            </a:r>
            <a:r>
              <a:rPr lang="en-US" sz="1100" dirty="0" smtClean="0"/>
              <a:t>.</a:t>
            </a:r>
            <a:endParaRPr lang="en-US" sz="1100" dirty="0"/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 txBox="1">
            <a:spLocks/>
          </p:cNvSpPr>
          <p:nvPr/>
        </p:nvSpPr>
        <p:spPr>
          <a:xfrm>
            <a:off x="657572" y="1032602"/>
            <a:ext cx="7886700" cy="4590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400" b="1" dirty="0" smtClean="0"/>
              <a:t>II</a:t>
            </a:r>
            <a:r>
              <a:rPr lang="en-US" sz="1400" b="1" dirty="0"/>
              <a:t>. Training Capacities for Peaceful Energy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348691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9C67D8C-4A07-FB83-D667-D5CAD3D1C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AT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962" y="1516170"/>
            <a:ext cx="7886700" cy="3503852"/>
          </a:xfrm>
        </p:spPr>
        <p:txBody>
          <a:bodyPr>
            <a:noAutofit/>
          </a:bodyPr>
          <a:lstStyle/>
          <a:p>
            <a:pPr algn="just"/>
            <a:r>
              <a:rPr lang="en-US" sz="1100" dirty="0" smtClean="0"/>
              <a:t>The </a:t>
            </a:r>
            <a:r>
              <a:rPr lang="en-US" sz="1100" dirty="0"/>
              <a:t>constructivist approach to training emphasizes active learning and problem-solving.</a:t>
            </a:r>
          </a:p>
          <a:p>
            <a:pPr algn="just"/>
            <a:r>
              <a:rPr lang="en-US" sz="1100" dirty="0" smtClean="0"/>
              <a:t>It </a:t>
            </a:r>
            <a:r>
              <a:rPr lang="en-US" sz="1100" dirty="0"/>
              <a:t>encourages learners to think critically about renewable energy issues and develop solutions.</a:t>
            </a:r>
          </a:p>
          <a:p>
            <a:pPr algn="just"/>
            <a:r>
              <a:rPr lang="en-US" sz="1100" dirty="0" smtClean="0"/>
              <a:t>The </a:t>
            </a:r>
            <a:r>
              <a:rPr lang="en-US" sz="1100" dirty="0"/>
              <a:t>approach follows three principles: progress from specific to general, concrete to abstract, and creation of rich learning environments.</a:t>
            </a:r>
          </a:p>
          <a:p>
            <a:pPr algn="just"/>
            <a:r>
              <a:rPr lang="en-US" sz="1100" dirty="0" smtClean="0"/>
              <a:t>Learners </a:t>
            </a:r>
            <a:r>
              <a:rPr lang="en-US" sz="1100" dirty="0"/>
              <a:t>play an active role in constructing their own understanding of the material being taught.</a:t>
            </a:r>
          </a:p>
          <a:p>
            <a:pPr algn="just"/>
            <a:r>
              <a:rPr lang="en-US" sz="1100" dirty="0" smtClean="0"/>
              <a:t>Collaborative </a:t>
            </a:r>
            <a:r>
              <a:rPr lang="en-US" sz="1100" dirty="0"/>
              <a:t>exercises such as virtual field trips and group projects can enhance learning.</a:t>
            </a:r>
          </a:p>
          <a:p>
            <a:pPr algn="just"/>
            <a:r>
              <a:rPr lang="en-US" sz="1100" dirty="0" smtClean="0"/>
              <a:t>The </a:t>
            </a:r>
            <a:r>
              <a:rPr lang="en-US" sz="1100" dirty="0"/>
              <a:t>approach helps learners develop a deeper understanding of renewable energy issues.</a:t>
            </a:r>
          </a:p>
          <a:p>
            <a:pPr algn="just"/>
            <a:r>
              <a:rPr lang="en-US" sz="1100" dirty="0" smtClean="0"/>
              <a:t>It </a:t>
            </a:r>
            <a:r>
              <a:rPr lang="en-US" sz="1100" dirty="0"/>
              <a:t>equips learners with the skills to develop solutions for peaceful energy.</a:t>
            </a:r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 txBox="1">
            <a:spLocks/>
          </p:cNvSpPr>
          <p:nvPr/>
        </p:nvSpPr>
        <p:spPr>
          <a:xfrm>
            <a:off x="657572" y="1032602"/>
            <a:ext cx="7886700" cy="4590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400" b="1" dirty="0" smtClean="0"/>
              <a:t>III. </a:t>
            </a:r>
            <a:r>
              <a:rPr lang="en-US" sz="1400" b="1" dirty="0"/>
              <a:t>Constructivist Approach to Training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364228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9C67D8C-4A07-FB83-D667-D5CAD3D1C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AT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1100" dirty="0" smtClean="0"/>
              <a:t>Documentary </a:t>
            </a:r>
            <a:r>
              <a:rPr lang="en-US" sz="1100" dirty="0"/>
              <a:t>approach used to analyze documents and studies on skills, knowledge, and performance needed for human capabilities in the United Arab Emirates.</a:t>
            </a:r>
          </a:p>
          <a:p>
            <a:pPr algn="just"/>
            <a:r>
              <a:rPr lang="en-US" sz="1100" dirty="0" smtClean="0"/>
              <a:t>Aim </a:t>
            </a:r>
            <a:r>
              <a:rPr lang="en-US" sz="1100" dirty="0"/>
              <a:t>is to promote a culture of peaceful energy.</a:t>
            </a:r>
          </a:p>
          <a:p>
            <a:pPr algn="just"/>
            <a:r>
              <a:rPr lang="en-US" sz="1100" dirty="0" smtClean="0"/>
              <a:t>Constructive </a:t>
            </a:r>
            <a:r>
              <a:rPr lang="en-US" sz="1100" dirty="0"/>
              <a:t>approach used to propose perception for building, developing, and training human capabilities.</a:t>
            </a:r>
          </a:p>
          <a:p>
            <a:pPr algn="just"/>
            <a:r>
              <a:rPr lang="en-US" sz="1100" dirty="0" smtClean="0"/>
              <a:t>Goal </a:t>
            </a:r>
            <a:r>
              <a:rPr lang="en-US" sz="1100" dirty="0"/>
              <a:t>is to achieve high level of training to spread culture of peaceful energy among Arabic speakers.</a:t>
            </a:r>
            <a:endParaRPr lang="en-AT" sz="1100" dirty="0"/>
          </a:p>
        </p:txBody>
      </p:sp>
    </p:spTree>
    <p:extLst>
      <p:ext uri="{BB962C8B-B14F-4D97-AF65-F5344CB8AC3E}">
        <p14:creationId xmlns:p14="http://schemas.microsoft.com/office/powerpoint/2010/main" val="351263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9C67D8C-4A07-FB83-D667-D5CAD3D1C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AT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962" y="1516170"/>
            <a:ext cx="7886700" cy="3503852"/>
          </a:xfrm>
        </p:spPr>
        <p:txBody>
          <a:bodyPr>
            <a:noAutofit/>
          </a:bodyPr>
          <a:lstStyle/>
          <a:p>
            <a:pPr algn="just"/>
            <a:r>
              <a:rPr lang="en-US" sz="1100" dirty="0" smtClean="0"/>
              <a:t>Some </a:t>
            </a:r>
            <a:r>
              <a:rPr lang="en-US" sz="1100" dirty="0"/>
              <a:t>Arab countries have implemented green building rating systems such as </a:t>
            </a:r>
            <a:r>
              <a:rPr lang="en-US" sz="1100" dirty="0" err="1"/>
              <a:t>Estidama</a:t>
            </a:r>
            <a:r>
              <a:rPr lang="en-US" sz="1100" dirty="0"/>
              <a:t>, GSAS, and ARZ.</a:t>
            </a:r>
          </a:p>
          <a:p>
            <a:pPr algn="just"/>
            <a:r>
              <a:rPr lang="en-US" sz="1100" dirty="0" smtClean="0"/>
              <a:t>These </a:t>
            </a:r>
            <a:r>
              <a:rPr lang="en-US" sz="1100" dirty="0"/>
              <a:t>systems may still be behind green building rating systems in developed countries.</a:t>
            </a:r>
          </a:p>
          <a:p>
            <a:pPr algn="just"/>
            <a:r>
              <a:rPr lang="en-US" sz="1100" dirty="0" smtClean="0"/>
              <a:t>Arab </a:t>
            </a:r>
            <a:r>
              <a:rPr lang="en-US" sz="1100" dirty="0"/>
              <a:t>countries are investing in nanotechnology research, education, and industry.</a:t>
            </a:r>
          </a:p>
          <a:p>
            <a:pPr algn="just"/>
            <a:r>
              <a:rPr lang="en-US" sz="1100" dirty="0" smtClean="0"/>
              <a:t>The </a:t>
            </a:r>
            <a:r>
              <a:rPr lang="en-US" sz="1100" dirty="0"/>
              <a:t>goal is to build scientific capacity and keep up with global developments in nanotechnology.</a:t>
            </a:r>
          </a:p>
          <a:p>
            <a:pPr algn="just"/>
            <a:r>
              <a:rPr lang="en-US" sz="1100" dirty="0" smtClean="0"/>
              <a:t>The </a:t>
            </a:r>
            <a:r>
              <a:rPr lang="en-US" sz="1100" dirty="0"/>
              <a:t>focus is on serving national interests in energy, water, food supply, medicine, and local industry.</a:t>
            </a:r>
          </a:p>
          <a:p>
            <a:pPr algn="just"/>
            <a:r>
              <a:rPr lang="en-US" sz="1100" dirty="0" smtClean="0"/>
              <a:t>Most </a:t>
            </a:r>
            <a:r>
              <a:rPr lang="en-US" sz="1100" dirty="0"/>
              <a:t>Arab countries are located in the Sunbelt, where solar insolation is high.</a:t>
            </a:r>
          </a:p>
          <a:p>
            <a:pPr algn="just"/>
            <a:r>
              <a:rPr lang="en-US" sz="1100" dirty="0" smtClean="0"/>
              <a:t>It is suggested </a:t>
            </a:r>
            <a:r>
              <a:rPr lang="en-US" sz="1100" dirty="0"/>
              <a:t>that transitioning to a 100% WWS system could reduce end-user demand by 32% in 2050.</a:t>
            </a:r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 txBox="1">
            <a:spLocks/>
          </p:cNvSpPr>
          <p:nvPr/>
        </p:nvSpPr>
        <p:spPr>
          <a:xfrm>
            <a:off x="657572" y="1032602"/>
            <a:ext cx="7886700" cy="4590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400" b="1" dirty="0" smtClean="0"/>
              <a:t>I</a:t>
            </a:r>
            <a:r>
              <a:rPr lang="en-US" sz="1400" b="1" dirty="0"/>
              <a:t>. What are the training capacities for peaceful energy in the Arab world?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164855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3399"/>
      </a:dk1>
      <a:lt1>
        <a:sysClr val="window" lastClr="FFFFFF"/>
      </a:lt1>
      <a:dk2>
        <a:srgbClr val="3366CC"/>
      </a:dk2>
      <a:lt2>
        <a:srgbClr val="DBDBDD"/>
      </a:lt2>
      <a:accent1>
        <a:srgbClr val="6699CC"/>
      </a:accent1>
      <a:accent2>
        <a:srgbClr val="FF9900"/>
      </a:accent2>
      <a:accent3>
        <a:srgbClr val="99CC00"/>
      </a:accent3>
      <a:accent4>
        <a:srgbClr val="8681B8"/>
      </a:accent4>
      <a:accent5>
        <a:srgbClr val="32A14C"/>
      </a:accent5>
      <a:accent6>
        <a:srgbClr val="99CCFF"/>
      </a:accent6>
      <a:hlink>
        <a:srgbClr val="6699CC"/>
      </a:hlink>
      <a:folHlink>
        <a:srgbClr val="8681B8"/>
      </a:folHlink>
    </a:clrScheme>
    <a:fontScheme name="procurem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AEA_Presentation_wide_templ_1.pptx" id="{74F94D85-F321-452F-AFBA-435B7F14D923}" vid="{B994BE24-E5A7-494B-84B3-B72DCB39590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IAEA_Logo_wide</Template>
  <TotalTime>87</TotalTime>
  <Words>2263</Words>
  <Application>Microsoft Office PowerPoint</Application>
  <PresentationFormat>عرض على الشاشة (16:9)</PresentationFormat>
  <Paragraphs>161</Paragraphs>
  <Slides>18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3</vt:i4>
      </vt:variant>
      <vt:variant>
        <vt:lpstr>عناوين الشرائح</vt:lpstr>
      </vt:variant>
      <vt:variant>
        <vt:i4>18</vt:i4>
      </vt:variant>
    </vt:vector>
  </HeadingPairs>
  <TitlesOfParts>
    <vt:vector size="25" baseType="lpstr">
      <vt:lpstr>Arial</vt:lpstr>
      <vt:lpstr>Arial </vt:lpstr>
      <vt:lpstr>Calibri</vt:lpstr>
      <vt:lpstr>Times New Roman</vt:lpstr>
      <vt:lpstr>Office Theme</vt:lpstr>
      <vt:lpstr>Custom Design</vt:lpstr>
      <vt:lpstr>1_Custom Design</vt:lpstr>
      <vt:lpstr>عرض تقديمي في PowerPoint</vt:lpstr>
      <vt:lpstr>A Suggested Vision for Building Training Capacities in The United Arab Emirates Qualified to Spread the Culture of Peaceful Energy Among Arabic Speakers</vt:lpstr>
      <vt:lpstr>Abstract</vt:lpstr>
      <vt:lpstr>Introduction</vt:lpstr>
      <vt:lpstr>Literature Review</vt:lpstr>
      <vt:lpstr>Literature Review</vt:lpstr>
      <vt:lpstr>Literature Review</vt:lpstr>
      <vt:lpstr>Methodology</vt:lpstr>
      <vt:lpstr>Results</vt:lpstr>
      <vt:lpstr>Results</vt:lpstr>
      <vt:lpstr>Results</vt:lpstr>
      <vt:lpstr>Results</vt:lpstr>
      <vt:lpstr>Discussion</vt:lpstr>
      <vt:lpstr>Proposed Vision</vt:lpstr>
      <vt:lpstr>Proposed Vision</vt:lpstr>
      <vt:lpstr>Proposed Vision</vt:lpstr>
      <vt:lpstr>The Proposed Vision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PARKER, Gregory</dc:creator>
  <cp:lastModifiedBy>Windows User</cp:lastModifiedBy>
  <cp:revision>12</cp:revision>
  <cp:lastPrinted>2015-12-18T15:27:41Z</cp:lastPrinted>
  <dcterms:created xsi:type="dcterms:W3CDTF">2023-02-20T09:28:38Z</dcterms:created>
  <dcterms:modified xsi:type="dcterms:W3CDTF">2023-11-03T10:07:37Z</dcterms:modified>
</cp:coreProperties>
</file>