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94" r:id="rId4"/>
    <p:sldId id="256" r:id="rId5"/>
    <p:sldId id="295" r:id="rId6"/>
    <p:sldId id="296" r:id="rId7"/>
    <p:sldId id="297" r:id="rId8"/>
    <p:sldId id="307" r:id="rId9"/>
    <p:sldId id="299" r:id="rId10"/>
    <p:sldId id="305" r:id="rId11"/>
    <p:sldId id="306" r:id="rId12"/>
    <p:sldId id="302" r:id="rId13"/>
    <p:sldId id="303" r:id="rId14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67144" autoAdjust="0"/>
  </p:normalViewPr>
  <p:slideViewPr>
    <p:cSldViewPr>
      <p:cViewPr varScale="1">
        <p:scale>
          <a:sx n="151" d="100"/>
          <a:sy n="151" d="100"/>
        </p:scale>
        <p:origin x="45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10/06/2023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11" Type="http://schemas.openxmlformats.org/officeDocument/2006/relationships/image" Target="../media/image15.jp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1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4.png"/><Relationship Id="rId17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6.jpg"/><Relationship Id="rId9" Type="http://schemas.microsoft.com/office/2007/relationships/hdphoto" Target="../media/hdphoto2.wdp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DF59-CDFD-F902-4B15-D7A733E0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098B-9A64-FC9A-D45D-7546F9C18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Further work needs to evaluate derivative reference values, combine results for each radionuclide, and include radon dose input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Preliminary estimation suggests Ra-226 clearance level between 1-10 </a:t>
            </a:r>
            <a:r>
              <a:rPr lang="en-US" sz="1400" dirty="0" err="1"/>
              <a:t>Bq</a:t>
            </a:r>
            <a:r>
              <a:rPr lang="en-US" sz="1400" dirty="0"/>
              <a:t>/g, while Ra-228 and Pb-210 levels may be higher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Assessment of O&amp;G waste inventory in Brazil indicates up to 40% could be conditionally cleared for disposal in industrial landfills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Optimizing engineering barriers for O&amp;G NORM disposal ensures dose criteria and sustainability in social, economic, and environmental aspects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E75619-393E-613E-407A-3541FB93C240}"/>
              </a:ext>
            </a:extLst>
          </p:cNvPr>
          <p:cNvGrpSpPr/>
          <p:nvPr/>
        </p:nvGrpSpPr>
        <p:grpSpPr>
          <a:xfrm>
            <a:off x="6876256" y="4731990"/>
            <a:ext cx="2291917" cy="307160"/>
            <a:chOff x="5617166" y="4687203"/>
            <a:chExt cx="2864896" cy="383950"/>
          </a:xfrm>
        </p:grpSpPr>
        <p:pic>
          <p:nvPicPr>
            <p:cNvPr id="5" name="Google Shape;60;g13acd02f71e_0_3">
              <a:extLst>
                <a:ext uri="{FF2B5EF4-FFF2-40B4-BE49-F238E27FC236}">
                  <a16:creationId xmlns:a16="http://schemas.microsoft.com/office/drawing/2014/main" id="{AC602CFF-85AB-7D03-F415-B63CD094B09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617166" y="4707915"/>
              <a:ext cx="1118828" cy="34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62;g13acd02f71e_0_3">
              <a:extLst>
                <a:ext uri="{FF2B5EF4-FFF2-40B4-BE49-F238E27FC236}">
                  <a16:creationId xmlns:a16="http://schemas.microsoft.com/office/drawing/2014/main" id="{B9A83D3B-88B5-3326-2605-E4EEADFA99B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50194"/>
            <a:stretch/>
          </p:blipFill>
          <p:spPr>
            <a:xfrm>
              <a:off x="7091891" y="4687203"/>
              <a:ext cx="1390171" cy="38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;g13acd02f71e_0_3">
              <a:extLst>
                <a:ext uri="{FF2B5EF4-FFF2-40B4-BE49-F238E27FC236}">
                  <a16:creationId xmlns:a16="http://schemas.microsoft.com/office/drawing/2014/main" id="{E3EE92B9-A1E2-C820-3D33-6333E2ECE78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137" r="26491" b="57098"/>
            <a:stretch/>
          </p:blipFill>
          <p:spPr>
            <a:xfrm>
              <a:off x="7068792" y="4702467"/>
              <a:ext cx="383528" cy="3425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3051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098B-9A64-FC9A-D45D-7546F9C1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7305"/>
            <a:ext cx="7886700" cy="7696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200" dirty="0"/>
              <a:t>Thank you!</a:t>
            </a:r>
          </a:p>
        </p:txBody>
      </p:sp>
      <p:sp>
        <p:nvSpPr>
          <p:cNvPr id="8" name="Google Shape;98;p6">
            <a:extLst>
              <a:ext uri="{FF2B5EF4-FFF2-40B4-BE49-F238E27FC236}">
                <a16:creationId xmlns:a16="http://schemas.microsoft.com/office/drawing/2014/main" id="{AB4BB240-847C-C768-CAC1-76AB96491D22}"/>
              </a:ext>
            </a:extLst>
          </p:cNvPr>
          <p:cNvSpPr txBox="1">
            <a:spLocks/>
          </p:cNvSpPr>
          <p:nvPr/>
        </p:nvSpPr>
        <p:spPr>
          <a:xfrm>
            <a:off x="311700" y="2606303"/>
            <a:ext cx="8520600" cy="13338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2800"/>
              <a:buFont typeface="Arial" panose="020B0604020202020204" pitchFamily="34" charset="0"/>
              <a:buNone/>
            </a:pPr>
            <a:r>
              <a:rPr lang="en-US" sz="1500" dirty="0">
                <a:ea typeface="Roboto"/>
                <a:sym typeface="Roboto"/>
              </a:rPr>
              <a:t>Rafael Almeida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ts val="2800"/>
              <a:buFont typeface="Arial" panose="020B0604020202020204" pitchFamily="34" charset="0"/>
              <a:buNone/>
            </a:pPr>
            <a:r>
              <a:rPr lang="en-US" sz="1500" dirty="0">
                <a:ea typeface="Roboto"/>
                <a:sym typeface="Roboto"/>
              </a:rPr>
              <a:t>rafael.almeida@cdtn.br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ts val="2800"/>
              <a:buFont typeface="Arial" panose="020B0604020202020204" pitchFamily="34" charset="0"/>
              <a:buNone/>
            </a:pPr>
            <a:r>
              <a:rPr lang="en-US" sz="1500" dirty="0">
                <a:ea typeface="Roboto"/>
                <a:sym typeface="Roboto"/>
              </a:rPr>
              <a:t>+55313439-9524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ts val="2800"/>
              <a:buFont typeface="Arial" panose="020B0604020202020204" pitchFamily="34" charset="0"/>
              <a:buNone/>
            </a:pPr>
            <a:r>
              <a:rPr lang="en-US" sz="1500" dirty="0">
                <a:ea typeface="Roboto"/>
                <a:sym typeface="Roboto"/>
              </a:rPr>
              <a:t>www.gov.br/cdtn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ts val="2800"/>
              <a:buFont typeface="Arial" panose="020B0604020202020204" pitchFamily="34" charset="0"/>
              <a:buNone/>
            </a:pPr>
            <a:r>
              <a:rPr lang="en-US" sz="1500" dirty="0">
                <a:ea typeface="Roboto"/>
                <a:sym typeface="Roboto"/>
              </a:rPr>
              <a:t>www.gov.br/cnen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0964D-0411-0BF1-547C-71739D173B0B}"/>
              </a:ext>
            </a:extLst>
          </p:cNvPr>
          <p:cNvGrpSpPr/>
          <p:nvPr/>
        </p:nvGrpSpPr>
        <p:grpSpPr>
          <a:xfrm>
            <a:off x="2542722" y="4299942"/>
            <a:ext cx="4058556" cy="479325"/>
            <a:chOff x="2555776" y="4353516"/>
            <a:chExt cx="4058556" cy="4793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E75619-393E-613E-407A-3541FB93C240}"/>
                </a:ext>
              </a:extLst>
            </p:cNvPr>
            <p:cNvGrpSpPr/>
            <p:nvPr/>
          </p:nvGrpSpPr>
          <p:grpSpPr>
            <a:xfrm>
              <a:off x="2555776" y="4443958"/>
              <a:ext cx="2291917" cy="307160"/>
              <a:chOff x="5617166" y="4687203"/>
              <a:chExt cx="2864896" cy="383950"/>
            </a:xfrm>
          </p:grpSpPr>
          <p:pic>
            <p:nvPicPr>
              <p:cNvPr id="5" name="Google Shape;60;g13acd02f71e_0_3">
                <a:extLst>
                  <a:ext uri="{FF2B5EF4-FFF2-40B4-BE49-F238E27FC236}">
                    <a16:creationId xmlns:a16="http://schemas.microsoft.com/office/drawing/2014/main" id="{AC602CFF-85AB-7D03-F415-B63CD094B096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5617166" y="4707915"/>
                <a:ext cx="1118828" cy="342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Google Shape;62;g13acd02f71e_0_3">
                <a:extLst>
                  <a:ext uri="{FF2B5EF4-FFF2-40B4-BE49-F238E27FC236}">
                    <a16:creationId xmlns:a16="http://schemas.microsoft.com/office/drawing/2014/main" id="{B9A83D3B-88B5-3326-2605-E4EEADFA99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t="50194"/>
              <a:stretch/>
            </p:blipFill>
            <p:spPr>
              <a:xfrm>
                <a:off x="7091891" y="4687203"/>
                <a:ext cx="1390171" cy="38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Google Shape;63;g13acd02f71e_0_3">
                <a:extLst>
                  <a:ext uri="{FF2B5EF4-FFF2-40B4-BE49-F238E27FC236}">
                    <a16:creationId xmlns:a16="http://schemas.microsoft.com/office/drawing/2014/main" id="{E3EE92B9-A1E2-C820-3D33-6333E2ECE78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25137" r="26491" b="57098"/>
              <a:stretch/>
            </p:blipFill>
            <p:spPr>
              <a:xfrm>
                <a:off x="7068792" y="4702467"/>
                <a:ext cx="383528" cy="3425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Google Shape;100;p6">
              <a:extLst>
                <a:ext uri="{FF2B5EF4-FFF2-40B4-BE49-F238E27FC236}">
                  <a16:creationId xmlns:a16="http://schemas.microsoft.com/office/drawing/2014/main" id="{084768F4-367D-F8F0-D0FA-F4BA060AE0A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16016" y="4353516"/>
              <a:ext cx="1898316" cy="4793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8757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40" y="843558"/>
            <a:ext cx="8280920" cy="1428477"/>
          </a:xfrm>
        </p:spPr>
        <p:txBody>
          <a:bodyPr/>
          <a:lstStyle/>
          <a:p>
            <a:r>
              <a:rPr lang="en-US" sz="3200" dirty="0"/>
              <a:t>Derivation of conditional clearance limits for the disposal  of NORM waste from O&amp;G industries in hazardous waste landfills</a:t>
            </a:r>
            <a:endParaRPr lang="en-AT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3798"/>
            <a:ext cx="6858000" cy="1958057"/>
          </a:xfrm>
        </p:spPr>
        <p:txBody>
          <a:bodyPr>
            <a:normAutofit fontScale="55000" lnSpcReduction="20000"/>
          </a:bodyPr>
          <a:lstStyle/>
          <a:p>
            <a:r>
              <a:rPr lang="en-AT" dirty="0"/>
              <a:t>R.S.S.P. ALMEIDA</a:t>
            </a:r>
            <a:r>
              <a:rPr lang="pt-BR" dirty="0"/>
              <a:t>, </a:t>
            </a:r>
            <a:r>
              <a:rPr lang="en-AT" dirty="0"/>
              <a:t>R. PASSOS, S. COTA, V. CUCCIA, V. VASCONCELOS</a:t>
            </a:r>
          </a:p>
          <a:p>
            <a:r>
              <a:rPr lang="en-AT" dirty="0"/>
              <a:t>Nuclear Technology Development Center – CDTN/CNEN</a:t>
            </a:r>
          </a:p>
          <a:p>
            <a:r>
              <a:rPr lang="en-AT" dirty="0"/>
              <a:t>Belo Horizonte, Brazil</a:t>
            </a:r>
          </a:p>
          <a:p>
            <a:endParaRPr lang="en-AT" dirty="0"/>
          </a:p>
          <a:p>
            <a:r>
              <a:rPr lang="en-AT" dirty="0"/>
              <a:t>F. SCHENATO, N. RUPERTI</a:t>
            </a:r>
          </a:p>
          <a:p>
            <a:r>
              <a:rPr lang="en-AT" dirty="0"/>
              <a:t>Brazilian Nuclear Energy Commission – CNEN</a:t>
            </a:r>
          </a:p>
          <a:p>
            <a:r>
              <a:rPr lang="en-AT" dirty="0"/>
              <a:t>Rio de Janeiro, Brazil</a:t>
            </a: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Introduction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2915"/>
            <a:ext cx="7886700" cy="7187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Oil and gas deposits often occur in aquifers containing brine (salty water), resulting in various types of waste during exploration, production, and decommissioning activities </a:t>
            </a:r>
            <a:r>
              <a:rPr lang="en-US" sz="1400" dirty="0">
                <a:sym typeface="Wingdings" panose="05000000000000000000" pitchFamily="2" charset="2"/>
              </a:rPr>
              <a:t>NORM</a:t>
            </a:r>
            <a:endParaRPr lang="en-US" sz="1400" dirty="0"/>
          </a:p>
          <a:p>
            <a:endParaRPr lang="en-US" sz="1400" dirty="0"/>
          </a:p>
          <a:p>
            <a:endParaRPr lang="en-A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4B139-5B87-9BDB-84E7-D11FA16BFB20}"/>
              </a:ext>
            </a:extLst>
          </p:cNvPr>
          <p:cNvSpPr txBox="1"/>
          <p:nvPr/>
        </p:nvSpPr>
        <p:spPr>
          <a:xfrm>
            <a:off x="2740356" y="3776141"/>
            <a:ext cx="36632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Industrial landfills can be a potential 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AF2EF-85BE-3D30-429D-1F6C647DC7B9}"/>
              </a:ext>
            </a:extLst>
          </p:cNvPr>
          <p:cNvSpPr txBox="1"/>
          <p:nvPr/>
        </p:nvSpPr>
        <p:spPr>
          <a:xfrm>
            <a:off x="1668822" y="1995686"/>
            <a:ext cx="5806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Extraction process can concentrate waste containing radium and lead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851F110-1BE5-E033-3070-E5AB2DD94F11}"/>
              </a:ext>
            </a:extLst>
          </p:cNvPr>
          <p:cNvSpPr/>
          <p:nvPr/>
        </p:nvSpPr>
        <p:spPr>
          <a:xfrm>
            <a:off x="4355975" y="2357637"/>
            <a:ext cx="432048" cy="4749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0A4A0-740E-0B9A-342A-11DC371F9B74}"/>
              </a:ext>
            </a:extLst>
          </p:cNvPr>
          <p:cNvSpPr txBox="1"/>
          <p:nvPr/>
        </p:nvSpPr>
        <p:spPr>
          <a:xfrm>
            <a:off x="1871697" y="2957921"/>
            <a:ext cx="54006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Necessity of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suitable solutions for safe and cost-effective disposal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586DE6A-D67D-7BE3-54AD-B74380DE393B}"/>
              </a:ext>
            </a:extLst>
          </p:cNvPr>
          <p:cNvSpPr/>
          <p:nvPr/>
        </p:nvSpPr>
        <p:spPr>
          <a:xfrm>
            <a:off x="4355977" y="3248918"/>
            <a:ext cx="432048" cy="4749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BDB92-0FBE-1832-365F-AFD958457AC0}"/>
              </a:ext>
            </a:extLst>
          </p:cNvPr>
          <p:cNvSpPr txBox="1"/>
          <p:nvPr/>
        </p:nvSpPr>
        <p:spPr>
          <a:xfrm>
            <a:off x="628650" y="4083918"/>
            <a:ext cx="7886700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Safety assessment using RESRAD-OFFSITE to determine a safe activity concentration range for conditional clearance, derived from a dose criterion of 1mSv/year, aiming the disposal of O&amp;G NORM waste in industrial landfills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C8808A-052F-1B9F-E6A8-0628070A4095}"/>
              </a:ext>
            </a:extLst>
          </p:cNvPr>
          <p:cNvGrpSpPr/>
          <p:nvPr/>
        </p:nvGrpSpPr>
        <p:grpSpPr>
          <a:xfrm>
            <a:off x="6876256" y="4731990"/>
            <a:ext cx="2291917" cy="307160"/>
            <a:chOff x="5617166" y="4687203"/>
            <a:chExt cx="2864896" cy="383950"/>
          </a:xfrm>
        </p:grpSpPr>
        <p:pic>
          <p:nvPicPr>
            <p:cNvPr id="14" name="Google Shape;60;g13acd02f71e_0_3">
              <a:extLst>
                <a:ext uri="{FF2B5EF4-FFF2-40B4-BE49-F238E27FC236}">
                  <a16:creationId xmlns:a16="http://schemas.microsoft.com/office/drawing/2014/main" id="{12BEF3A1-D3E1-31D9-C383-BCE15F4ECD3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617166" y="4707915"/>
              <a:ext cx="1118828" cy="34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62;g13acd02f71e_0_3">
              <a:extLst>
                <a:ext uri="{FF2B5EF4-FFF2-40B4-BE49-F238E27FC236}">
                  <a16:creationId xmlns:a16="http://schemas.microsoft.com/office/drawing/2014/main" id="{FBF4D5A9-4B87-D4B3-8BA0-C7E3C7DE096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50194"/>
            <a:stretch/>
          </p:blipFill>
          <p:spPr>
            <a:xfrm>
              <a:off x="7091891" y="4687203"/>
              <a:ext cx="1390171" cy="38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63;g13acd02f71e_0_3">
              <a:extLst>
                <a:ext uri="{FF2B5EF4-FFF2-40B4-BE49-F238E27FC236}">
                  <a16:creationId xmlns:a16="http://schemas.microsoft.com/office/drawing/2014/main" id="{64372FD5-C5D6-6108-27E9-D07D6D068E5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137" r="26491" b="57098"/>
            <a:stretch/>
          </p:blipFill>
          <p:spPr>
            <a:xfrm>
              <a:off x="7068792" y="4702467"/>
              <a:ext cx="383528" cy="3425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6082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43F8-8625-658B-DF97-CCBC2D0F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scenario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24E815-FB10-A6D1-F462-9ED22AB8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8937"/>
            <a:ext cx="7886700" cy="261092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The analysis is based on a reference scenario, focusing on long-term exposure of adult individuals living and farming near an industrial landfill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Landfill model based on Brazilian standard NBR 10.157: impermeabilization, liner, and cover layer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Deposition of 60,000 drums of scales and oil sludges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Main sources of radioactivity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U-238 and Th-232 decay chains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Primary radionuclides of concern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Ra-226, Ra-228, Pb-210, Th-228, and Po-210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Release times are determined based on the half-life of the liner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E9279DB-522D-1061-97DB-9CB776D9244B}"/>
              </a:ext>
            </a:extLst>
          </p:cNvPr>
          <p:cNvGrpSpPr/>
          <p:nvPr/>
        </p:nvGrpSpPr>
        <p:grpSpPr>
          <a:xfrm>
            <a:off x="1835696" y="3539477"/>
            <a:ext cx="6353492" cy="1624561"/>
            <a:chOff x="1835696" y="3539477"/>
            <a:chExt cx="6353492" cy="162456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346F5B9-70A0-7613-8470-F93C383858BD}"/>
                </a:ext>
              </a:extLst>
            </p:cNvPr>
            <p:cNvSpPr/>
            <p:nvPr/>
          </p:nvSpPr>
          <p:spPr>
            <a:xfrm>
              <a:off x="1851404" y="4646085"/>
              <a:ext cx="6329308" cy="5179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9">
              <a:extLst>
                <a:ext uri="{FF2B5EF4-FFF2-40B4-BE49-F238E27FC236}">
                  <a16:creationId xmlns:a16="http://schemas.microsoft.com/office/drawing/2014/main" id="{B6AAB91A-4301-024B-A118-7AFBF24ABA79}"/>
                </a:ext>
              </a:extLst>
            </p:cNvPr>
            <p:cNvSpPr/>
            <p:nvPr/>
          </p:nvSpPr>
          <p:spPr>
            <a:xfrm>
              <a:off x="1835696" y="3594392"/>
              <a:ext cx="6345016" cy="413202"/>
            </a:xfrm>
            <a:custGeom>
              <a:avLst/>
              <a:gdLst>
                <a:gd name="connsiteX0" fmla="*/ 0 w 8305799"/>
                <a:gd name="connsiteY0" fmla="*/ 0 h 1143000"/>
                <a:gd name="connsiteX1" fmla="*/ 8305799 w 8305799"/>
                <a:gd name="connsiteY1" fmla="*/ 0 h 1143000"/>
                <a:gd name="connsiteX2" fmla="*/ 8305799 w 8305799"/>
                <a:gd name="connsiteY2" fmla="*/ 1143000 h 1143000"/>
                <a:gd name="connsiteX3" fmla="*/ 0 w 8305799"/>
                <a:gd name="connsiteY3" fmla="*/ 1143000 h 1143000"/>
                <a:gd name="connsiteX4" fmla="*/ 0 w 8305799"/>
                <a:gd name="connsiteY4" fmla="*/ 0 h 1143000"/>
                <a:gd name="connsiteX0" fmla="*/ 1258432 w 8305799"/>
                <a:gd name="connsiteY0" fmla="*/ 0 h 1152053"/>
                <a:gd name="connsiteX1" fmla="*/ 8305799 w 8305799"/>
                <a:gd name="connsiteY1" fmla="*/ 9053 h 1152053"/>
                <a:gd name="connsiteX2" fmla="*/ 8305799 w 8305799"/>
                <a:gd name="connsiteY2" fmla="*/ 1152053 h 1152053"/>
                <a:gd name="connsiteX3" fmla="*/ 0 w 8305799"/>
                <a:gd name="connsiteY3" fmla="*/ 1152053 h 1152053"/>
                <a:gd name="connsiteX4" fmla="*/ 1258432 w 8305799"/>
                <a:gd name="connsiteY4" fmla="*/ 0 h 1152053"/>
                <a:gd name="connsiteX0" fmla="*/ 1258432 w 8305799"/>
                <a:gd name="connsiteY0" fmla="*/ 0 h 1152053"/>
                <a:gd name="connsiteX1" fmla="*/ 7328025 w 8305799"/>
                <a:gd name="connsiteY1" fmla="*/ 0 h 1152053"/>
                <a:gd name="connsiteX2" fmla="*/ 8305799 w 8305799"/>
                <a:gd name="connsiteY2" fmla="*/ 1152053 h 1152053"/>
                <a:gd name="connsiteX3" fmla="*/ 0 w 8305799"/>
                <a:gd name="connsiteY3" fmla="*/ 1152053 h 1152053"/>
                <a:gd name="connsiteX4" fmla="*/ 1258432 w 8305799"/>
                <a:gd name="connsiteY4" fmla="*/ 0 h 1152053"/>
                <a:gd name="connsiteX0" fmla="*/ 1258432 w 8305799"/>
                <a:gd name="connsiteY0" fmla="*/ 0 h 1152053"/>
                <a:gd name="connsiteX1" fmla="*/ 7078455 w 8305799"/>
                <a:gd name="connsiteY1" fmla="*/ 4192 h 1152053"/>
                <a:gd name="connsiteX2" fmla="*/ 8305799 w 8305799"/>
                <a:gd name="connsiteY2" fmla="*/ 1152053 h 1152053"/>
                <a:gd name="connsiteX3" fmla="*/ 0 w 8305799"/>
                <a:gd name="connsiteY3" fmla="*/ 1152053 h 1152053"/>
                <a:gd name="connsiteX4" fmla="*/ 1258432 w 8305799"/>
                <a:gd name="connsiteY4" fmla="*/ 0 h 1152053"/>
                <a:gd name="connsiteX0" fmla="*/ 1258432 w 8305799"/>
                <a:gd name="connsiteY0" fmla="*/ 0 h 1152053"/>
                <a:gd name="connsiteX1" fmla="*/ 6945350 w 8305799"/>
                <a:gd name="connsiteY1" fmla="*/ 4192 h 1152053"/>
                <a:gd name="connsiteX2" fmla="*/ 8305799 w 8305799"/>
                <a:gd name="connsiteY2" fmla="*/ 1152053 h 1152053"/>
                <a:gd name="connsiteX3" fmla="*/ 0 w 8305799"/>
                <a:gd name="connsiteY3" fmla="*/ 1152053 h 1152053"/>
                <a:gd name="connsiteX4" fmla="*/ 1258432 w 8305799"/>
                <a:gd name="connsiteY4" fmla="*/ 0 h 1152053"/>
                <a:gd name="connsiteX0" fmla="*/ 1258432 w 8305799"/>
                <a:gd name="connsiteY0" fmla="*/ 8385 h 1160438"/>
                <a:gd name="connsiteX1" fmla="*/ 7039632 w 8305799"/>
                <a:gd name="connsiteY1" fmla="*/ 0 h 1160438"/>
                <a:gd name="connsiteX2" fmla="*/ 8305799 w 8305799"/>
                <a:gd name="connsiteY2" fmla="*/ 1160438 h 1160438"/>
                <a:gd name="connsiteX3" fmla="*/ 0 w 8305799"/>
                <a:gd name="connsiteY3" fmla="*/ 1160438 h 1160438"/>
                <a:gd name="connsiteX4" fmla="*/ 1258432 w 8305799"/>
                <a:gd name="connsiteY4" fmla="*/ 8385 h 1160438"/>
                <a:gd name="connsiteX0" fmla="*/ 1258432 w 8305799"/>
                <a:gd name="connsiteY0" fmla="*/ 1 h 1152054"/>
                <a:gd name="connsiteX1" fmla="*/ 7056270 w 8305799"/>
                <a:gd name="connsiteY1" fmla="*/ 0 h 1152054"/>
                <a:gd name="connsiteX2" fmla="*/ 8305799 w 8305799"/>
                <a:gd name="connsiteY2" fmla="*/ 1152054 h 1152054"/>
                <a:gd name="connsiteX3" fmla="*/ 0 w 8305799"/>
                <a:gd name="connsiteY3" fmla="*/ 1152054 h 1152054"/>
                <a:gd name="connsiteX4" fmla="*/ 1258432 w 8305799"/>
                <a:gd name="connsiteY4" fmla="*/ 1 h 1152054"/>
                <a:gd name="connsiteX0" fmla="*/ 1236248 w 8305799"/>
                <a:gd name="connsiteY0" fmla="*/ 4192 h 1152054"/>
                <a:gd name="connsiteX1" fmla="*/ 7056270 w 8305799"/>
                <a:gd name="connsiteY1" fmla="*/ 0 h 1152054"/>
                <a:gd name="connsiteX2" fmla="*/ 8305799 w 8305799"/>
                <a:gd name="connsiteY2" fmla="*/ 1152054 h 1152054"/>
                <a:gd name="connsiteX3" fmla="*/ 0 w 8305799"/>
                <a:gd name="connsiteY3" fmla="*/ 1152054 h 1152054"/>
                <a:gd name="connsiteX4" fmla="*/ 1236248 w 8305799"/>
                <a:gd name="connsiteY4" fmla="*/ 4192 h 115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799" h="1152054">
                  <a:moveTo>
                    <a:pt x="1236248" y="4192"/>
                  </a:moveTo>
                  <a:lnTo>
                    <a:pt x="7056270" y="0"/>
                  </a:lnTo>
                  <a:lnTo>
                    <a:pt x="8305799" y="1152054"/>
                  </a:lnTo>
                  <a:lnTo>
                    <a:pt x="0" y="1152054"/>
                  </a:lnTo>
                  <a:lnTo>
                    <a:pt x="1236248" y="4192"/>
                  </a:ln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B552481-5481-30C0-71DA-CE257081A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22855" y="3601387"/>
              <a:ext cx="1203482" cy="413202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E04EC7E-0CBE-D1E2-EB71-FD329D9B71ED}"/>
                </a:ext>
              </a:extLst>
            </p:cNvPr>
            <p:cNvSpPr/>
            <p:nvPr/>
          </p:nvSpPr>
          <p:spPr>
            <a:xfrm>
              <a:off x="1844171" y="4056695"/>
              <a:ext cx="6345017" cy="758098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6F9BD17-7DE1-57E9-DBF6-1A543D0A5DBF}"/>
                </a:ext>
              </a:extLst>
            </p:cNvPr>
            <p:cNvGrpSpPr/>
            <p:nvPr/>
          </p:nvGrpSpPr>
          <p:grpSpPr>
            <a:xfrm>
              <a:off x="3527205" y="4076336"/>
              <a:ext cx="2444190" cy="474361"/>
              <a:chOff x="1228451" y="3778438"/>
              <a:chExt cx="3199511" cy="65947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33D87BDA-93A2-76A7-A7FE-136B9BD3FC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1462201" y="4083982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6306A467-8BDB-64B1-90B3-A9FA14C923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1462201" y="3779721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59B507FC-48F8-A90A-C4FD-27A5C731A4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1228451" y="4084623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3ADE4181-4F31-CDE7-97C8-FB7E6FF93E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1228451" y="3779721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82873D0E-951B-E5D0-A8D8-6FFD513BBA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1938364" y="4083982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506F0106-230F-BCA1-5BD6-03037673A4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1938364" y="3779721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BF189FCF-C0B6-249E-0C6D-9110EB979D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1704614" y="4084623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B879527-FABA-403A-81E2-ED077C7196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1704614" y="3779721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F6854FCB-B477-B2DC-B1C0-0E5F58D32B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2395197" y="4084794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4CCAE40C-2DB8-1FD4-9B03-1CEC1D9A35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2395197" y="3780534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2021F5D-57EA-1CEC-1AB2-75B0E327B1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2161447" y="4085435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0CCA88BC-3C00-6009-8724-3A7CE55962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2161447" y="3780534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3653603F-5AF2-1FA3-3CD5-3CEF130BC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2626147" y="4083787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EDEE4F7C-094B-34DF-BC16-C9AE109775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2626147" y="3779526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2B6E4CA4-5C95-E640-3405-C9BA39127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2844922" y="4083787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7B6688A9-DC4B-C94A-2A0E-30E6F6D32C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2844922" y="3779526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D898286A-CA13-BA42-A9E4-D7234FE0AD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3069842" y="4083243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02E3B835-F79A-2DB4-B340-2EA0BAD83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3069842" y="3778982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16237FB7-666B-0668-FE53-4689970FC6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3289329" y="4083243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D1325EB7-5583-3DE7-5E0A-5392BDD5A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3289329" y="3778982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842414BC-A3D2-F524-E936-EA367931C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3508104" y="4083243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6120EDCE-487A-0A72-03EB-FBA7D35F8E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3508104" y="3778982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81F8478A-754B-59D6-9900-FC1C4DEC9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3733024" y="4082699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7072E8F-223C-EFAB-4390-8E78FAF788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3733024" y="3778438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79A7218A-6C78-CE53-7B3B-C2DEC687C3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3957829" y="4083243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85BCFB69-473C-B659-08B9-6B7A232A0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3957829" y="3778982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BC5B1C53-7ABC-D56A-12F9-394580FB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4182749" y="4082699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AC056F1B-C5AC-DE96-05D5-5F201722F4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22" b="95486" l="9763" r="89941">
                            <a14:foregroundMark x1="8580" y1="25347" x2="11243" y2="73958"/>
                            <a14:foregroundMark x1="11243" y1="73958" x2="19822" y2="91667"/>
                            <a14:foregroundMark x1="19822" y1="91667" x2="36686" y2="95486"/>
                            <a14:foregroundMark x1="36686" y1="95486" x2="41716" y2="78472"/>
                            <a14:foregroundMark x1="41716" y1="78472" x2="20118" y2="767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6" r="46450"/>
              <a:stretch/>
            </p:blipFill>
            <p:spPr bwMode="auto">
              <a:xfrm>
                <a:off x="4182749" y="3778438"/>
                <a:ext cx="245213" cy="352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97092E5-69C6-9FF9-4393-F57FA07CB0E4}"/>
                </a:ext>
              </a:extLst>
            </p:cNvPr>
            <p:cNvSpPr/>
            <p:nvPr/>
          </p:nvSpPr>
          <p:spPr>
            <a:xfrm>
              <a:off x="3472197" y="4056695"/>
              <a:ext cx="2585413" cy="550739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6B30C8F-875E-142B-C197-62C2D2882B3D}"/>
                </a:ext>
              </a:extLst>
            </p:cNvPr>
            <p:cNvGrpSpPr/>
            <p:nvPr/>
          </p:nvGrpSpPr>
          <p:grpSpPr>
            <a:xfrm flipV="1">
              <a:off x="3460085" y="3586711"/>
              <a:ext cx="2733937" cy="81379"/>
              <a:chOff x="1628404" y="2171290"/>
              <a:chExt cx="6593965" cy="330802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6DF5E98B-9395-B11B-5A96-7CFA14960BC3}"/>
                  </a:ext>
                </a:extLst>
              </p:cNvPr>
              <p:cNvGrpSpPr/>
              <p:nvPr/>
            </p:nvGrpSpPr>
            <p:grpSpPr>
              <a:xfrm>
                <a:off x="1628404" y="2171290"/>
                <a:ext cx="3064524" cy="330802"/>
                <a:chOff x="1853260" y="4142660"/>
                <a:chExt cx="6382690" cy="688984"/>
              </a:xfrm>
            </p:grpSpPr>
            <p:pic>
              <p:nvPicPr>
                <p:cNvPr id="141" name="Picture 140">
                  <a:extLst>
                    <a:ext uri="{FF2B5EF4-FFF2-40B4-BE49-F238E27FC236}">
                      <a16:creationId xmlns:a16="http://schemas.microsoft.com/office/drawing/2014/main" id="{D214D2AC-AE44-2748-700B-B0312E3FE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3260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42" name="Picture 141">
                  <a:extLst>
                    <a:ext uri="{FF2B5EF4-FFF2-40B4-BE49-F238E27FC236}">
                      <a16:creationId xmlns:a16="http://schemas.microsoft.com/office/drawing/2014/main" id="{E635A2DE-E501-A1C3-6AC4-5D9E22308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3700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43" name="Picture 142">
                  <a:extLst>
                    <a:ext uri="{FF2B5EF4-FFF2-40B4-BE49-F238E27FC236}">
                      <a16:creationId xmlns:a16="http://schemas.microsoft.com/office/drawing/2014/main" id="{96DEC747-6A88-28C1-980B-FBF6841338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8455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44" name="Picture 143">
                  <a:extLst>
                    <a:ext uri="{FF2B5EF4-FFF2-40B4-BE49-F238E27FC236}">
                      <a16:creationId xmlns:a16="http://schemas.microsoft.com/office/drawing/2014/main" id="{756C0245-D0CC-09E6-750F-1EAF4CD06B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5483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45" name="Picture 144">
                  <a:extLst>
                    <a:ext uri="{FF2B5EF4-FFF2-40B4-BE49-F238E27FC236}">
                      <a16:creationId xmlns:a16="http://schemas.microsoft.com/office/drawing/2014/main" id="{30270CB0-87A5-514E-BE26-4457D0ED4D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0237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46" name="Picture 145">
                  <a:extLst>
                    <a:ext uri="{FF2B5EF4-FFF2-40B4-BE49-F238E27FC236}">
                      <a16:creationId xmlns:a16="http://schemas.microsoft.com/office/drawing/2014/main" id="{B51946E0-0D5F-8190-F245-FCB116D5E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4992" y="4142660"/>
                  <a:ext cx="1140958" cy="688984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A29B486E-00CD-D9C3-F71C-A74A88B191D1}"/>
                  </a:ext>
                </a:extLst>
              </p:cNvPr>
              <p:cNvGrpSpPr/>
              <p:nvPr/>
            </p:nvGrpSpPr>
            <p:grpSpPr>
              <a:xfrm>
                <a:off x="4656482" y="2171290"/>
                <a:ext cx="3565887" cy="330802"/>
                <a:chOff x="809038" y="4142660"/>
                <a:chExt cx="7426912" cy="688984"/>
              </a:xfrm>
            </p:grpSpPr>
            <p:pic>
              <p:nvPicPr>
                <p:cNvPr id="134" name="Picture 133">
                  <a:extLst>
                    <a:ext uri="{FF2B5EF4-FFF2-40B4-BE49-F238E27FC236}">
                      <a16:creationId xmlns:a16="http://schemas.microsoft.com/office/drawing/2014/main" id="{ED25AD92-8850-ABD5-9AA5-69CE3C8AAC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9038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7CCF427E-94D3-254F-B744-700EBD49F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3260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36" name="Picture 135">
                  <a:extLst>
                    <a:ext uri="{FF2B5EF4-FFF2-40B4-BE49-F238E27FC236}">
                      <a16:creationId xmlns:a16="http://schemas.microsoft.com/office/drawing/2014/main" id="{EDDA4E35-577E-709C-23A9-15FA630574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3700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7F479645-47EB-0FCB-8FF9-2FF609113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8455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38" name="Picture 137">
                  <a:extLst>
                    <a:ext uri="{FF2B5EF4-FFF2-40B4-BE49-F238E27FC236}">
                      <a16:creationId xmlns:a16="http://schemas.microsoft.com/office/drawing/2014/main" id="{FBEE3F52-0D51-1C1D-ABB3-C82115E0E4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5483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39" name="Picture 138">
                  <a:extLst>
                    <a:ext uri="{FF2B5EF4-FFF2-40B4-BE49-F238E27FC236}">
                      <a16:creationId xmlns:a16="http://schemas.microsoft.com/office/drawing/2014/main" id="{C813DD0E-B28A-C497-DB6A-D85FBAE7C6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0237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40" name="Picture 139">
                  <a:extLst>
                    <a:ext uri="{FF2B5EF4-FFF2-40B4-BE49-F238E27FC236}">
                      <a16:creationId xmlns:a16="http://schemas.microsoft.com/office/drawing/2014/main" id="{C51C6DA8-7DEF-10CD-853B-D90CEDA5ED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4992" y="4142660"/>
                  <a:ext cx="1140958" cy="68898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23479CE-E0AA-1AFA-9AED-3C75B5D2BFF3}"/>
                </a:ext>
              </a:extLst>
            </p:cNvPr>
            <p:cNvGrpSpPr/>
            <p:nvPr/>
          </p:nvGrpSpPr>
          <p:grpSpPr>
            <a:xfrm>
              <a:off x="3098080" y="3577925"/>
              <a:ext cx="376548" cy="442410"/>
              <a:chOff x="943562" y="939595"/>
              <a:chExt cx="916479" cy="1574238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AD264CA6-918A-E2A5-D584-F85B16664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562" y="1987574"/>
                <a:ext cx="196470" cy="526259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EBB89602-A5F1-7ED7-CFA4-192459E64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566" y="1784448"/>
                <a:ext cx="196470" cy="526259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5BDE8A1E-499A-ADD3-1416-4E9E1F257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12" y="1576463"/>
                <a:ext cx="196470" cy="526259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6A8CC211-8771-6215-F8F7-B98044557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6689" y="1370965"/>
                <a:ext cx="196470" cy="526259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124C5105-1C26-6A19-FE7C-5735E4CC0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5130" y="1158962"/>
                <a:ext cx="196470" cy="526259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594E1B58-4137-3BD5-4324-D13462B02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3571" y="939595"/>
                <a:ext cx="196470" cy="526259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2F42025-5978-1BE3-4656-49B32E4E142A}"/>
                </a:ext>
              </a:extLst>
            </p:cNvPr>
            <p:cNvGrpSpPr/>
            <p:nvPr/>
          </p:nvGrpSpPr>
          <p:grpSpPr>
            <a:xfrm>
              <a:off x="2675451" y="3539477"/>
              <a:ext cx="4141463" cy="635087"/>
              <a:chOff x="811162" y="1332471"/>
              <a:chExt cx="7362722" cy="1301777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1F452B7-541D-4549-AFE9-E95211DFB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563" y="1332471"/>
                <a:ext cx="7210321" cy="1301777"/>
              </a:xfrm>
              <a:prstGeom prst="rect">
                <a:avLst/>
              </a:prstGeom>
            </p:spPr>
          </p:pic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BB9078-738A-5BBF-44A7-DD7D62B57028}"/>
                  </a:ext>
                </a:extLst>
              </p:cNvPr>
              <p:cNvGrpSpPr/>
              <p:nvPr/>
            </p:nvGrpSpPr>
            <p:grpSpPr>
              <a:xfrm flipH="1">
                <a:off x="2003216" y="1339945"/>
                <a:ext cx="5225546" cy="999001"/>
                <a:chOff x="472167" y="1276539"/>
                <a:chExt cx="7726351" cy="997435"/>
              </a:xfrm>
            </p:grpSpPr>
            <p:sp>
              <p:nvSpPr>
                <p:cNvPr id="69" name="Rectangle 55">
                  <a:extLst>
                    <a:ext uri="{FF2B5EF4-FFF2-40B4-BE49-F238E27FC236}">
                      <a16:creationId xmlns:a16="http://schemas.microsoft.com/office/drawing/2014/main" id="{B2E6D5AB-03E7-185B-1AB8-BFAE9918ABED}"/>
                    </a:ext>
                  </a:extLst>
                </p:cNvPr>
                <p:cNvSpPr/>
                <p:nvPr/>
              </p:nvSpPr>
              <p:spPr>
                <a:xfrm flipV="1">
                  <a:off x="865232" y="1276539"/>
                  <a:ext cx="6974335" cy="588064"/>
                </a:xfrm>
                <a:custGeom>
                  <a:avLst/>
                  <a:gdLst>
                    <a:gd name="connsiteX0" fmla="*/ 0 w 1356684"/>
                    <a:gd name="connsiteY0" fmla="*/ 0 h 492770"/>
                    <a:gd name="connsiteX1" fmla="*/ 1356684 w 1356684"/>
                    <a:gd name="connsiteY1" fmla="*/ 0 h 492770"/>
                    <a:gd name="connsiteX2" fmla="*/ 1356684 w 1356684"/>
                    <a:gd name="connsiteY2" fmla="*/ 492770 h 492770"/>
                    <a:gd name="connsiteX3" fmla="*/ 0 w 1356684"/>
                    <a:gd name="connsiteY3" fmla="*/ 492770 h 492770"/>
                    <a:gd name="connsiteX4" fmla="*/ 0 w 1356684"/>
                    <a:gd name="connsiteY4" fmla="*/ 0 h 492770"/>
                    <a:gd name="connsiteX0" fmla="*/ 361244 w 1356684"/>
                    <a:gd name="connsiteY0" fmla="*/ 5644 h 492770"/>
                    <a:gd name="connsiteX1" fmla="*/ 1356684 w 1356684"/>
                    <a:gd name="connsiteY1" fmla="*/ 0 h 492770"/>
                    <a:gd name="connsiteX2" fmla="*/ 1356684 w 1356684"/>
                    <a:gd name="connsiteY2" fmla="*/ 492770 h 492770"/>
                    <a:gd name="connsiteX3" fmla="*/ 0 w 1356684"/>
                    <a:gd name="connsiteY3" fmla="*/ 492770 h 492770"/>
                    <a:gd name="connsiteX4" fmla="*/ 361244 w 1356684"/>
                    <a:gd name="connsiteY4" fmla="*/ 5644 h 492770"/>
                    <a:gd name="connsiteX0" fmla="*/ 361244 w 1356684"/>
                    <a:gd name="connsiteY0" fmla="*/ 0 h 487126"/>
                    <a:gd name="connsiteX1" fmla="*/ 978507 w 1356684"/>
                    <a:gd name="connsiteY1" fmla="*/ 11289 h 487126"/>
                    <a:gd name="connsiteX2" fmla="*/ 1356684 w 1356684"/>
                    <a:gd name="connsiteY2" fmla="*/ 487126 h 487126"/>
                    <a:gd name="connsiteX3" fmla="*/ 0 w 1356684"/>
                    <a:gd name="connsiteY3" fmla="*/ 487126 h 487126"/>
                    <a:gd name="connsiteX4" fmla="*/ 361244 w 1356684"/>
                    <a:gd name="connsiteY4" fmla="*/ 0 h 487126"/>
                    <a:gd name="connsiteX0" fmla="*/ 361244 w 1356684"/>
                    <a:gd name="connsiteY0" fmla="*/ 1411 h 488537"/>
                    <a:gd name="connsiteX1" fmla="*/ 975332 w 1356684"/>
                    <a:gd name="connsiteY1" fmla="*/ 0 h 488537"/>
                    <a:gd name="connsiteX2" fmla="*/ 1356684 w 1356684"/>
                    <a:gd name="connsiteY2" fmla="*/ 488537 h 488537"/>
                    <a:gd name="connsiteX3" fmla="*/ 0 w 1356684"/>
                    <a:gd name="connsiteY3" fmla="*/ 488537 h 488537"/>
                    <a:gd name="connsiteX4" fmla="*/ 361244 w 1356684"/>
                    <a:gd name="connsiteY4" fmla="*/ 1411 h 488537"/>
                    <a:gd name="connsiteX0" fmla="*/ 0 w 995440"/>
                    <a:gd name="connsiteY0" fmla="*/ 1411 h 488537"/>
                    <a:gd name="connsiteX1" fmla="*/ 614088 w 995440"/>
                    <a:gd name="connsiteY1" fmla="*/ 0 h 488537"/>
                    <a:gd name="connsiteX2" fmla="*/ 995440 w 995440"/>
                    <a:gd name="connsiteY2" fmla="*/ 488537 h 488537"/>
                    <a:gd name="connsiteX3" fmla="*/ 159456 w 995440"/>
                    <a:gd name="connsiteY3" fmla="*/ 488537 h 488537"/>
                    <a:gd name="connsiteX4" fmla="*/ 0 w 995440"/>
                    <a:gd name="connsiteY4" fmla="*/ 1411 h 488537"/>
                    <a:gd name="connsiteX0" fmla="*/ 0 w 614088"/>
                    <a:gd name="connsiteY0" fmla="*/ 1411 h 488537"/>
                    <a:gd name="connsiteX1" fmla="*/ 614088 w 614088"/>
                    <a:gd name="connsiteY1" fmla="*/ 0 h 488537"/>
                    <a:gd name="connsiteX2" fmla="*/ 490615 w 614088"/>
                    <a:gd name="connsiteY2" fmla="*/ 488537 h 488537"/>
                    <a:gd name="connsiteX3" fmla="*/ 159456 w 614088"/>
                    <a:gd name="connsiteY3" fmla="*/ 488537 h 488537"/>
                    <a:gd name="connsiteX4" fmla="*/ 0 w 614088"/>
                    <a:gd name="connsiteY4" fmla="*/ 1411 h 488537"/>
                    <a:gd name="connsiteX0" fmla="*/ 0 w 614088"/>
                    <a:gd name="connsiteY0" fmla="*/ 1411 h 488537"/>
                    <a:gd name="connsiteX1" fmla="*/ 614088 w 614088"/>
                    <a:gd name="connsiteY1" fmla="*/ 0 h 488537"/>
                    <a:gd name="connsiteX2" fmla="*/ 465215 w 614088"/>
                    <a:gd name="connsiteY2" fmla="*/ 488537 h 488537"/>
                    <a:gd name="connsiteX3" fmla="*/ 159456 w 614088"/>
                    <a:gd name="connsiteY3" fmla="*/ 488537 h 488537"/>
                    <a:gd name="connsiteX4" fmla="*/ 0 w 614088"/>
                    <a:gd name="connsiteY4" fmla="*/ 1411 h 488537"/>
                    <a:gd name="connsiteX0" fmla="*/ 0 w 614088"/>
                    <a:gd name="connsiteY0" fmla="*/ 1411 h 488537"/>
                    <a:gd name="connsiteX1" fmla="*/ 614088 w 614088"/>
                    <a:gd name="connsiteY1" fmla="*/ 0 h 488537"/>
                    <a:gd name="connsiteX2" fmla="*/ 436640 w 614088"/>
                    <a:gd name="connsiteY2" fmla="*/ 488537 h 488537"/>
                    <a:gd name="connsiteX3" fmla="*/ 159456 w 614088"/>
                    <a:gd name="connsiteY3" fmla="*/ 488537 h 488537"/>
                    <a:gd name="connsiteX4" fmla="*/ 0 w 614088"/>
                    <a:gd name="connsiteY4" fmla="*/ 1411 h 488537"/>
                    <a:gd name="connsiteX0" fmla="*/ 0 w 614088"/>
                    <a:gd name="connsiteY0" fmla="*/ 1411 h 488537"/>
                    <a:gd name="connsiteX1" fmla="*/ 614088 w 614088"/>
                    <a:gd name="connsiteY1" fmla="*/ 0 h 488537"/>
                    <a:gd name="connsiteX2" fmla="*/ 553343 w 614088"/>
                    <a:gd name="connsiteY2" fmla="*/ 488537 h 488537"/>
                    <a:gd name="connsiteX3" fmla="*/ 159456 w 614088"/>
                    <a:gd name="connsiteY3" fmla="*/ 488537 h 488537"/>
                    <a:gd name="connsiteX4" fmla="*/ 0 w 614088"/>
                    <a:gd name="connsiteY4" fmla="*/ 1411 h 488537"/>
                    <a:gd name="connsiteX0" fmla="*/ 0 w 614088"/>
                    <a:gd name="connsiteY0" fmla="*/ 1411 h 497654"/>
                    <a:gd name="connsiteX1" fmla="*/ 614088 w 614088"/>
                    <a:gd name="connsiteY1" fmla="*/ 0 h 497654"/>
                    <a:gd name="connsiteX2" fmla="*/ 553343 w 614088"/>
                    <a:gd name="connsiteY2" fmla="*/ 488537 h 497654"/>
                    <a:gd name="connsiteX3" fmla="*/ 49618 w 614088"/>
                    <a:gd name="connsiteY3" fmla="*/ 497654 h 497654"/>
                    <a:gd name="connsiteX4" fmla="*/ 0 w 614088"/>
                    <a:gd name="connsiteY4" fmla="*/ 1411 h 497654"/>
                    <a:gd name="connsiteX0" fmla="*/ 0 w 614088"/>
                    <a:gd name="connsiteY0" fmla="*/ 1411 h 488537"/>
                    <a:gd name="connsiteX1" fmla="*/ 614088 w 614088"/>
                    <a:gd name="connsiteY1" fmla="*/ 0 h 488537"/>
                    <a:gd name="connsiteX2" fmla="*/ 553343 w 614088"/>
                    <a:gd name="connsiteY2" fmla="*/ 488537 h 488537"/>
                    <a:gd name="connsiteX3" fmla="*/ 49618 w 614088"/>
                    <a:gd name="connsiteY3" fmla="*/ 488537 h 488537"/>
                    <a:gd name="connsiteX4" fmla="*/ 0 w 614088"/>
                    <a:gd name="connsiteY4" fmla="*/ 1411 h 488537"/>
                    <a:gd name="connsiteX0" fmla="*/ 0 w 614088"/>
                    <a:gd name="connsiteY0" fmla="*/ 1411 h 489898"/>
                    <a:gd name="connsiteX1" fmla="*/ 614088 w 614088"/>
                    <a:gd name="connsiteY1" fmla="*/ 0 h 489898"/>
                    <a:gd name="connsiteX2" fmla="*/ 553343 w 614088"/>
                    <a:gd name="connsiteY2" fmla="*/ 488537 h 489898"/>
                    <a:gd name="connsiteX3" fmla="*/ 69914 w 614088"/>
                    <a:gd name="connsiteY3" fmla="*/ 489898 h 489898"/>
                    <a:gd name="connsiteX4" fmla="*/ 0 w 614088"/>
                    <a:gd name="connsiteY4" fmla="*/ 1411 h 489898"/>
                    <a:gd name="connsiteX0" fmla="*/ 0 w 614088"/>
                    <a:gd name="connsiteY0" fmla="*/ 1411 h 489898"/>
                    <a:gd name="connsiteX1" fmla="*/ 614088 w 614088"/>
                    <a:gd name="connsiteY1" fmla="*/ 0 h 489898"/>
                    <a:gd name="connsiteX2" fmla="*/ 527972 w 614088"/>
                    <a:gd name="connsiteY2" fmla="*/ 488537 h 489898"/>
                    <a:gd name="connsiteX3" fmla="*/ 69914 w 614088"/>
                    <a:gd name="connsiteY3" fmla="*/ 489898 h 489898"/>
                    <a:gd name="connsiteX4" fmla="*/ 0 w 614088"/>
                    <a:gd name="connsiteY4" fmla="*/ 1411 h 489898"/>
                    <a:gd name="connsiteX0" fmla="*/ 0 w 614088"/>
                    <a:gd name="connsiteY0" fmla="*/ 1411 h 489898"/>
                    <a:gd name="connsiteX1" fmla="*/ 614088 w 614088"/>
                    <a:gd name="connsiteY1" fmla="*/ 0 h 489898"/>
                    <a:gd name="connsiteX2" fmla="*/ 543194 w 614088"/>
                    <a:gd name="connsiteY2" fmla="*/ 489898 h 489898"/>
                    <a:gd name="connsiteX3" fmla="*/ 69914 w 614088"/>
                    <a:gd name="connsiteY3" fmla="*/ 489898 h 489898"/>
                    <a:gd name="connsiteX4" fmla="*/ 0 w 614088"/>
                    <a:gd name="connsiteY4" fmla="*/ 1411 h 489898"/>
                    <a:gd name="connsiteX0" fmla="*/ 0 w 1903571"/>
                    <a:gd name="connsiteY0" fmla="*/ 1411 h 516236"/>
                    <a:gd name="connsiteX1" fmla="*/ 614088 w 1903571"/>
                    <a:gd name="connsiteY1" fmla="*/ 0 h 516236"/>
                    <a:gd name="connsiteX2" fmla="*/ 1903571 w 1903571"/>
                    <a:gd name="connsiteY2" fmla="*/ 516236 h 516236"/>
                    <a:gd name="connsiteX3" fmla="*/ 69914 w 1903571"/>
                    <a:gd name="connsiteY3" fmla="*/ 489898 h 516236"/>
                    <a:gd name="connsiteX4" fmla="*/ 0 w 1903571"/>
                    <a:gd name="connsiteY4" fmla="*/ 1411 h 516236"/>
                    <a:gd name="connsiteX0" fmla="*/ 0 w 1903571"/>
                    <a:gd name="connsiteY0" fmla="*/ 1411 h 516236"/>
                    <a:gd name="connsiteX1" fmla="*/ 614088 w 1903571"/>
                    <a:gd name="connsiteY1" fmla="*/ 0 h 516236"/>
                    <a:gd name="connsiteX2" fmla="*/ 1903571 w 1903571"/>
                    <a:gd name="connsiteY2" fmla="*/ 516236 h 516236"/>
                    <a:gd name="connsiteX3" fmla="*/ 1331553 w 1903571"/>
                    <a:gd name="connsiteY3" fmla="*/ 513310 h 516236"/>
                    <a:gd name="connsiteX4" fmla="*/ 0 w 1903571"/>
                    <a:gd name="connsiteY4" fmla="*/ 1411 h 516236"/>
                    <a:gd name="connsiteX0" fmla="*/ 0 w 1936482"/>
                    <a:gd name="connsiteY0" fmla="*/ 1411 h 516236"/>
                    <a:gd name="connsiteX1" fmla="*/ 614088 w 1936482"/>
                    <a:gd name="connsiteY1" fmla="*/ 0 h 516236"/>
                    <a:gd name="connsiteX2" fmla="*/ 1936482 w 1936482"/>
                    <a:gd name="connsiteY2" fmla="*/ 516236 h 516236"/>
                    <a:gd name="connsiteX3" fmla="*/ 1331553 w 1936482"/>
                    <a:gd name="connsiteY3" fmla="*/ 513310 h 516236"/>
                    <a:gd name="connsiteX4" fmla="*/ 0 w 1936482"/>
                    <a:gd name="connsiteY4" fmla="*/ 1411 h 516236"/>
                    <a:gd name="connsiteX0" fmla="*/ 0 w 2808745"/>
                    <a:gd name="connsiteY0" fmla="*/ 106198 h 516236"/>
                    <a:gd name="connsiteX1" fmla="*/ 1486351 w 2808745"/>
                    <a:gd name="connsiteY1" fmla="*/ 0 h 516236"/>
                    <a:gd name="connsiteX2" fmla="*/ 2808745 w 2808745"/>
                    <a:gd name="connsiteY2" fmla="*/ 516236 h 516236"/>
                    <a:gd name="connsiteX3" fmla="*/ 2203816 w 2808745"/>
                    <a:gd name="connsiteY3" fmla="*/ 513310 h 516236"/>
                    <a:gd name="connsiteX4" fmla="*/ 0 w 2808745"/>
                    <a:gd name="connsiteY4" fmla="*/ 106198 h 516236"/>
                    <a:gd name="connsiteX0" fmla="*/ 0 w 7022801"/>
                    <a:gd name="connsiteY0" fmla="*/ 4904 h 414942"/>
                    <a:gd name="connsiteX1" fmla="*/ 7022801 w 7022801"/>
                    <a:gd name="connsiteY1" fmla="*/ 0 h 414942"/>
                    <a:gd name="connsiteX2" fmla="*/ 2808745 w 7022801"/>
                    <a:gd name="connsiteY2" fmla="*/ 414942 h 414942"/>
                    <a:gd name="connsiteX3" fmla="*/ 2203816 w 7022801"/>
                    <a:gd name="connsiteY3" fmla="*/ 412016 h 414942"/>
                    <a:gd name="connsiteX4" fmla="*/ 0 w 7022801"/>
                    <a:gd name="connsiteY4" fmla="*/ 4904 h 414942"/>
                    <a:gd name="connsiteX0" fmla="*/ 0 w 7022801"/>
                    <a:gd name="connsiteY0" fmla="*/ 4904 h 412016"/>
                    <a:gd name="connsiteX1" fmla="*/ 7022801 w 7022801"/>
                    <a:gd name="connsiteY1" fmla="*/ 0 h 412016"/>
                    <a:gd name="connsiteX2" fmla="*/ 6200882 w 7022801"/>
                    <a:gd name="connsiteY2" fmla="*/ 254269 h 412016"/>
                    <a:gd name="connsiteX3" fmla="*/ 2203816 w 7022801"/>
                    <a:gd name="connsiteY3" fmla="*/ 412016 h 412016"/>
                    <a:gd name="connsiteX4" fmla="*/ 0 w 7022801"/>
                    <a:gd name="connsiteY4" fmla="*/ 4904 h 412016"/>
                    <a:gd name="connsiteX0" fmla="*/ 0 w 7022801"/>
                    <a:gd name="connsiteY0" fmla="*/ 4904 h 254269"/>
                    <a:gd name="connsiteX1" fmla="*/ 7022801 w 7022801"/>
                    <a:gd name="connsiteY1" fmla="*/ 0 h 254269"/>
                    <a:gd name="connsiteX2" fmla="*/ 6200882 w 7022801"/>
                    <a:gd name="connsiteY2" fmla="*/ 254269 h 254269"/>
                    <a:gd name="connsiteX3" fmla="*/ 641009 w 7022801"/>
                    <a:gd name="connsiteY3" fmla="*/ 237371 h 254269"/>
                    <a:gd name="connsiteX4" fmla="*/ 0 w 7022801"/>
                    <a:gd name="connsiteY4" fmla="*/ 4904 h 254269"/>
                    <a:gd name="connsiteX0" fmla="*/ 0 w 7022801"/>
                    <a:gd name="connsiteY0" fmla="*/ 4904 h 254269"/>
                    <a:gd name="connsiteX1" fmla="*/ 7022801 w 7022801"/>
                    <a:gd name="connsiteY1" fmla="*/ 0 h 254269"/>
                    <a:gd name="connsiteX2" fmla="*/ 6200882 w 7022801"/>
                    <a:gd name="connsiteY2" fmla="*/ 254269 h 254269"/>
                    <a:gd name="connsiteX3" fmla="*/ 750042 w 7022801"/>
                    <a:gd name="connsiteY3" fmla="*/ 237371 h 254269"/>
                    <a:gd name="connsiteX4" fmla="*/ 0 w 7022801"/>
                    <a:gd name="connsiteY4" fmla="*/ 4904 h 254269"/>
                    <a:gd name="connsiteX0" fmla="*/ 0 w 6974342"/>
                    <a:gd name="connsiteY0" fmla="*/ 4904 h 254269"/>
                    <a:gd name="connsiteX1" fmla="*/ 6974342 w 6974342"/>
                    <a:gd name="connsiteY1" fmla="*/ 0 h 254269"/>
                    <a:gd name="connsiteX2" fmla="*/ 6152423 w 6974342"/>
                    <a:gd name="connsiteY2" fmla="*/ 254269 h 254269"/>
                    <a:gd name="connsiteX3" fmla="*/ 701583 w 6974342"/>
                    <a:gd name="connsiteY3" fmla="*/ 237371 h 254269"/>
                    <a:gd name="connsiteX4" fmla="*/ 0 w 6974342"/>
                    <a:gd name="connsiteY4" fmla="*/ 4904 h 254269"/>
                    <a:gd name="connsiteX0" fmla="*/ 0 w 6974342"/>
                    <a:gd name="connsiteY0" fmla="*/ 4904 h 251084"/>
                    <a:gd name="connsiteX1" fmla="*/ 6974342 w 6974342"/>
                    <a:gd name="connsiteY1" fmla="*/ 0 h 251084"/>
                    <a:gd name="connsiteX2" fmla="*/ 6428569 w 6974342"/>
                    <a:gd name="connsiteY2" fmla="*/ 251084 h 251084"/>
                    <a:gd name="connsiteX3" fmla="*/ 701583 w 6974342"/>
                    <a:gd name="connsiteY3" fmla="*/ 237371 h 251084"/>
                    <a:gd name="connsiteX4" fmla="*/ 0 w 6974342"/>
                    <a:gd name="connsiteY4" fmla="*/ 4904 h 251084"/>
                    <a:gd name="connsiteX0" fmla="*/ 0 w 6974342"/>
                    <a:gd name="connsiteY0" fmla="*/ 4904 h 251084"/>
                    <a:gd name="connsiteX1" fmla="*/ 6974342 w 6974342"/>
                    <a:gd name="connsiteY1" fmla="*/ 0 h 251084"/>
                    <a:gd name="connsiteX2" fmla="*/ 6428569 w 6974342"/>
                    <a:gd name="connsiteY2" fmla="*/ 251084 h 251084"/>
                    <a:gd name="connsiteX3" fmla="*/ 557989 w 6974342"/>
                    <a:gd name="connsiteY3" fmla="*/ 237371 h 251084"/>
                    <a:gd name="connsiteX4" fmla="*/ 0 w 6974342"/>
                    <a:gd name="connsiteY4" fmla="*/ 4904 h 251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74342" h="251084">
                      <a:moveTo>
                        <a:pt x="0" y="4904"/>
                      </a:moveTo>
                      <a:lnTo>
                        <a:pt x="6974342" y="0"/>
                      </a:lnTo>
                      <a:lnTo>
                        <a:pt x="6428569" y="251084"/>
                      </a:lnTo>
                      <a:lnTo>
                        <a:pt x="557989" y="237371"/>
                      </a:lnTo>
                      <a:lnTo>
                        <a:pt x="0" y="4904"/>
                      </a:lnTo>
                      <a:close/>
                    </a:path>
                  </a:pathLst>
                </a:cu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0" name="Rectangle 55">
                  <a:extLst>
                    <a:ext uri="{FF2B5EF4-FFF2-40B4-BE49-F238E27FC236}">
                      <a16:creationId xmlns:a16="http://schemas.microsoft.com/office/drawing/2014/main" id="{44123148-A44A-2C59-901B-075FE49FD96F}"/>
                    </a:ext>
                  </a:extLst>
                </p:cNvPr>
                <p:cNvSpPr/>
                <p:nvPr/>
              </p:nvSpPr>
              <p:spPr>
                <a:xfrm flipV="1">
                  <a:off x="472167" y="1831878"/>
                  <a:ext cx="7726351" cy="442096"/>
                </a:xfrm>
                <a:custGeom>
                  <a:avLst/>
                  <a:gdLst>
                    <a:gd name="connsiteX0" fmla="*/ 0 w 1356684"/>
                    <a:gd name="connsiteY0" fmla="*/ 0 h 492770"/>
                    <a:gd name="connsiteX1" fmla="*/ 1356684 w 1356684"/>
                    <a:gd name="connsiteY1" fmla="*/ 0 h 492770"/>
                    <a:gd name="connsiteX2" fmla="*/ 1356684 w 1356684"/>
                    <a:gd name="connsiteY2" fmla="*/ 492770 h 492770"/>
                    <a:gd name="connsiteX3" fmla="*/ 0 w 1356684"/>
                    <a:gd name="connsiteY3" fmla="*/ 492770 h 492770"/>
                    <a:gd name="connsiteX4" fmla="*/ 0 w 1356684"/>
                    <a:gd name="connsiteY4" fmla="*/ 0 h 492770"/>
                    <a:gd name="connsiteX0" fmla="*/ 361244 w 1356684"/>
                    <a:gd name="connsiteY0" fmla="*/ 5644 h 492770"/>
                    <a:gd name="connsiteX1" fmla="*/ 1356684 w 1356684"/>
                    <a:gd name="connsiteY1" fmla="*/ 0 h 492770"/>
                    <a:gd name="connsiteX2" fmla="*/ 1356684 w 1356684"/>
                    <a:gd name="connsiteY2" fmla="*/ 492770 h 492770"/>
                    <a:gd name="connsiteX3" fmla="*/ 0 w 1356684"/>
                    <a:gd name="connsiteY3" fmla="*/ 492770 h 492770"/>
                    <a:gd name="connsiteX4" fmla="*/ 361244 w 1356684"/>
                    <a:gd name="connsiteY4" fmla="*/ 5644 h 492770"/>
                    <a:gd name="connsiteX0" fmla="*/ 361244 w 1356684"/>
                    <a:gd name="connsiteY0" fmla="*/ 0 h 487126"/>
                    <a:gd name="connsiteX1" fmla="*/ 978507 w 1356684"/>
                    <a:gd name="connsiteY1" fmla="*/ 11289 h 487126"/>
                    <a:gd name="connsiteX2" fmla="*/ 1356684 w 1356684"/>
                    <a:gd name="connsiteY2" fmla="*/ 487126 h 487126"/>
                    <a:gd name="connsiteX3" fmla="*/ 0 w 1356684"/>
                    <a:gd name="connsiteY3" fmla="*/ 487126 h 487126"/>
                    <a:gd name="connsiteX4" fmla="*/ 361244 w 1356684"/>
                    <a:gd name="connsiteY4" fmla="*/ 0 h 487126"/>
                    <a:gd name="connsiteX0" fmla="*/ 361244 w 1356684"/>
                    <a:gd name="connsiteY0" fmla="*/ 1411 h 488537"/>
                    <a:gd name="connsiteX1" fmla="*/ 975332 w 1356684"/>
                    <a:gd name="connsiteY1" fmla="*/ 0 h 488537"/>
                    <a:gd name="connsiteX2" fmla="*/ 1356684 w 1356684"/>
                    <a:gd name="connsiteY2" fmla="*/ 488537 h 488537"/>
                    <a:gd name="connsiteX3" fmla="*/ 0 w 1356684"/>
                    <a:gd name="connsiteY3" fmla="*/ 488537 h 488537"/>
                    <a:gd name="connsiteX4" fmla="*/ 361244 w 1356684"/>
                    <a:gd name="connsiteY4" fmla="*/ 1411 h 488537"/>
                    <a:gd name="connsiteX0" fmla="*/ 0 w 995440"/>
                    <a:gd name="connsiteY0" fmla="*/ 1411 h 488537"/>
                    <a:gd name="connsiteX1" fmla="*/ 614088 w 995440"/>
                    <a:gd name="connsiteY1" fmla="*/ 0 h 488537"/>
                    <a:gd name="connsiteX2" fmla="*/ 995440 w 995440"/>
                    <a:gd name="connsiteY2" fmla="*/ 488537 h 488537"/>
                    <a:gd name="connsiteX3" fmla="*/ 159456 w 995440"/>
                    <a:gd name="connsiteY3" fmla="*/ 488537 h 488537"/>
                    <a:gd name="connsiteX4" fmla="*/ 0 w 995440"/>
                    <a:gd name="connsiteY4" fmla="*/ 1411 h 488537"/>
                    <a:gd name="connsiteX0" fmla="*/ 0 w 614088"/>
                    <a:gd name="connsiteY0" fmla="*/ 1411 h 488537"/>
                    <a:gd name="connsiteX1" fmla="*/ 614088 w 614088"/>
                    <a:gd name="connsiteY1" fmla="*/ 0 h 488537"/>
                    <a:gd name="connsiteX2" fmla="*/ 490615 w 614088"/>
                    <a:gd name="connsiteY2" fmla="*/ 488537 h 488537"/>
                    <a:gd name="connsiteX3" fmla="*/ 159456 w 614088"/>
                    <a:gd name="connsiteY3" fmla="*/ 488537 h 488537"/>
                    <a:gd name="connsiteX4" fmla="*/ 0 w 614088"/>
                    <a:gd name="connsiteY4" fmla="*/ 1411 h 488537"/>
                    <a:gd name="connsiteX0" fmla="*/ 0 w 614088"/>
                    <a:gd name="connsiteY0" fmla="*/ 1411 h 488537"/>
                    <a:gd name="connsiteX1" fmla="*/ 614088 w 614088"/>
                    <a:gd name="connsiteY1" fmla="*/ 0 h 488537"/>
                    <a:gd name="connsiteX2" fmla="*/ 465215 w 614088"/>
                    <a:gd name="connsiteY2" fmla="*/ 488537 h 488537"/>
                    <a:gd name="connsiteX3" fmla="*/ 159456 w 614088"/>
                    <a:gd name="connsiteY3" fmla="*/ 488537 h 488537"/>
                    <a:gd name="connsiteX4" fmla="*/ 0 w 614088"/>
                    <a:gd name="connsiteY4" fmla="*/ 1411 h 488537"/>
                    <a:gd name="connsiteX0" fmla="*/ 0 w 614088"/>
                    <a:gd name="connsiteY0" fmla="*/ 1411 h 488537"/>
                    <a:gd name="connsiteX1" fmla="*/ 614088 w 614088"/>
                    <a:gd name="connsiteY1" fmla="*/ 0 h 488537"/>
                    <a:gd name="connsiteX2" fmla="*/ 436640 w 614088"/>
                    <a:gd name="connsiteY2" fmla="*/ 488537 h 488537"/>
                    <a:gd name="connsiteX3" fmla="*/ 159456 w 614088"/>
                    <a:gd name="connsiteY3" fmla="*/ 488537 h 488537"/>
                    <a:gd name="connsiteX4" fmla="*/ 0 w 614088"/>
                    <a:gd name="connsiteY4" fmla="*/ 1411 h 488537"/>
                    <a:gd name="connsiteX0" fmla="*/ 840669 w 840669"/>
                    <a:gd name="connsiteY0" fmla="*/ 0 h 703595"/>
                    <a:gd name="connsiteX1" fmla="*/ 454632 w 840669"/>
                    <a:gd name="connsiteY1" fmla="*/ 215058 h 703595"/>
                    <a:gd name="connsiteX2" fmla="*/ 277184 w 840669"/>
                    <a:gd name="connsiteY2" fmla="*/ 703595 h 703595"/>
                    <a:gd name="connsiteX3" fmla="*/ 0 w 840669"/>
                    <a:gd name="connsiteY3" fmla="*/ 703595 h 703595"/>
                    <a:gd name="connsiteX4" fmla="*/ 840669 w 840669"/>
                    <a:gd name="connsiteY4" fmla="*/ 0 h 703595"/>
                    <a:gd name="connsiteX0" fmla="*/ 563485 w 563485"/>
                    <a:gd name="connsiteY0" fmla="*/ 0 h 703595"/>
                    <a:gd name="connsiteX1" fmla="*/ 177448 w 563485"/>
                    <a:gd name="connsiteY1" fmla="*/ 215058 h 703595"/>
                    <a:gd name="connsiteX2" fmla="*/ 0 w 563485"/>
                    <a:gd name="connsiteY2" fmla="*/ 703595 h 703595"/>
                    <a:gd name="connsiteX3" fmla="*/ 138741 w 563485"/>
                    <a:gd name="connsiteY3" fmla="*/ 676888 h 703595"/>
                    <a:gd name="connsiteX4" fmla="*/ 563485 w 563485"/>
                    <a:gd name="connsiteY4" fmla="*/ 0 h 703595"/>
                    <a:gd name="connsiteX0" fmla="*/ 563485 w 563485"/>
                    <a:gd name="connsiteY0" fmla="*/ 0 h 703595"/>
                    <a:gd name="connsiteX1" fmla="*/ 177448 w 563485"/>
                    <a:gd name="connsiteY1" fmla="*/ 215058 h 703595"/>
                    <a:gd name="connsiteX2" fmla="*/ 0 w 563485"/>
                    <a:gd name="connsiteY2" fmla="*/ 703595 h 703595"/>
                    <a:gd name="connsiteX3" fmla="*/ 330957 w 563485"/>
                    <a:gd name="connsiteY3" fmla="*/ 667770 h 703595"/>
                    <a:gd name="connsiteX4" fmla="*/ 563485 w 563485"/>
                    <a:gd name="connsiteY4" fmla="*/ 0 h 703595"/>
                    <a:gd name="connsiteX0" fmla="*/ 453647 w 453647"/>
                    <a:gd name="connsiteY0" fmla="*/ 0 h 703595"/>
                    <a:gd name="connsiteX1" fmla="*/ 67610 w 453647"/>
                    <a:gd name="connsiteY1" fmla="*/ 215058 h 703595"/>
                    <a:gd name="connsiteX2" fmla="*/ 0 w 453647"/>
                    <a:gd name="connsiteY2" fmla="*/ 703595 h 703595"/>
                    <a:gd name="connsiteX3" fmla="*/ 221119 w 453647"/>
                    <a:gd name="connsiteY3" fmla="*/ 667770 h 703595"/>
                    <a:gd name="connsiteX4" fmla="*/ 453647 w 453647"/>
                    <a:gd name="connsiteY4" fmla="*/ 0 h 703595"/>
                    <a:gd name="connsiteX0" fmla="*/ 447297 w 447297"/>
                    <a:gd name="connsiteY0" fmla="*/ 0 h 702189"/>
                    <a:gd name="connsiteX1" fmla="*/ 61260 w 447297"/>
                    <a:gd name="connsiteY1" fmla="*/ 215058 h 702189"/>
                    <a:gd name="connsiteX2" fmla="*/ 0 w 447297"/>
                    <a:gd name="connsiteY2" fmla="*/ 702189 h 702189"/>
                    <a:gd name="connsiteX3" fmla="*/ 214769 w 447297"/>
                    <a:gd name="connsiteY3" fmla="*/ 667770 h 702189"/>
                    <a:gd name="connsiteX4" fmla="*/ 447297 w 447297"/>
                    <a:gd name="connsiteY4" fmla="*/ 0 h 702189"/>
                    <a:gd name="connsiteX0" fmla="*/ 386409 w 386409"/>
                    <a:gd name="connsiteY0" fmla="*/ 0 h 699367"/>
                    <a:gd name="connsiteX1" fmla="*/ 372 w 386409"/>
                    <a:gd name="connsiteY1" fmla="*/ 215058 h 699367"/>
                    <a:gd name="connsiteX2" fmla="*/ 0 w 386409"/>
                    <a:gd name="connsiteY2" fmla="*/ 699367 h 699367"/>
                    <a:gd name="connsiteX3" fmla="*/ 153881 w 386409"/>
                    <a:gd name="connsiteY3" fmla="*/ 667770 h 699367"/>
                    <a:gd name="connsiteX4" fmla="*/ 386409 w 386409"/>
                    <a:gd name="connsiteY4" fmla="*/ 0 h 699367"/>
                    <a:gd name="connsiteX0" fmla="*/ 457444 w 457444"/>
                    <a:gd name="connsiteY0" fmla="*/ 0 h 702189"/>
                    <a:gd name="connsiteX1" fmla="*/ 71407 w 457444"/>
                    <a:gd name="connsiteY1" fmla="*/ 215058 h 702189"/>
                    <a:gd name="connsiteX2" fmla="*/ 0 w 457444"/>
                    <a:gd name="connsiteY2" fmla="*/ 702189 h 702189"/>
                    <a:gd name="connsiteX3" fmla="*/ 224916 w 457444"/>
                    <a:gd name="connsiteY3" fmla="*/ 667770 h 702189"/>
                    <a:gd name="connsiteX4" fmla="*/ 457444 w 457444"/>
                    <a:gd name="connsiteY4" fmla="*/ 0 h 702189"/>
                    <a:gd name="connsiteX0" fmla="*/ 452370 w 452370"/>
                    <a:gd name="connsiteY0" fmla="*/ 0 h 702189"/>
                    <a:gd name="connsiteX1" fmla="*/ 66333 w 452370"/>
                    <a:gd name="connsiteY1" fmla="*/ 215058 h 702189"/>
                    <a:gd name="connsiteX2" fmla="*/ 0 w 452370"/>
                    <a:gd name="connsiteY2" fmla="*/ 702189 h 702189"/>
                    <a:gd name="connsiteX3" fmla="*/ 219842 w 452370"/>
                    <a:gd name="connsiteY3" fmla="*/ 667770 h 702189"/>
                    <a:gd name="connsiteX4" fmla="*/ 452370 w 452370"/>
                    <a:gd name="connsiteY4" fmla="*/ 0 h 702189"/>
                    <a:gd name="connsiteX0" fmla="*/ 442222 w 442222"/>
                    <a:gd name="connsiteY0" fmla="*/ 0 h 702189"/>
                    <a:gd name="connsiteX1" fmla="*/ 56185 w 442222"/>
                    <a:gd name="connsiteY1" fmla="*/ 215058 h 702189"/>
                    <a:gd name="connsiteX2" fmla="*/ 0 w 442222"/>
                    <a:gd name="connsiteY2" fmla="*/ 702189 h 702189"/>
                    <a:gd name="connsiteX3" fmla="*/ 209694 w 442222"/>
                    <a:gd name="connsiteY3" fmla="*/ 667770 h 702189"/>
                    <a:gd name="connsiteX4" fmla="*/ 442222 w 442222"/>
                    <a:gd name="connsiteY4" fmla="*/ 0 h 702189"/>
                    <a:gd name="connsiteX0" fmla="*/ 457444 w 457444"/>
                    <a:gd name="connsiteY0" fmla="*/ 0 h 702189"/>
                    <a:gd name="connsiteX1" fmla="*/ 71407 w 457444"/>
                    <a:gd name="connsiteY1" fmla="*/ 215058 h 702189"/>
                    <a:gd name="connsiteX2" fmla="*/ 0 w 457444"/>
                    <a:gd name="connsiteY2" fmla="*/ 702189 h 702189"/>
                    <a:gd name="connsiteX3" fmla="*/ 224916 w 457444"/>
                    <a:gd name="connsiteY3" fmla="*/ 667770 h 702189"/>
                    <a:gd name="connsiteX4" fmla="*/ 457444 w 457444"/>
                    <a:gd name="connsiteY4" fmla="*/ 0 h 702189"/>
                    <a:gd name="connsiteX0" fmla="*/ 442222 w 442222"/>
                    <a:gd name="connsiteY0" fmla="*/ 0 h 705011"/>
                    <a:gd name="connsiteX1" fmla="*/ 56185 w 442222"/>
                    <a:gd name="connsiteY1" fmla="*/ 215058 h 705011"/>
                    <a:gd name="connsiteX2" fmla="*/ 0 w 442222"/>
                    <a:gd name="connsiteY2" fmla="*/ 705011 h 705011"/>
                    <a:gd name="connsiteX3" fmla="*/ 209694 w 442222"/>
                    <a:gd name="connsiteY3" fmla="*/ 667770 h 705011"/>
                    <a:gd name="connsiteX4" fmla="*/ 442222 w 442222"/>
                    <a:gd name="connsiteY4" fmla="*/ 0 h 705011"/>
                    <a:gd name="connsiteX0" fmla="*/ 447296 w 447296"/>
                    <a:gd name="connsiteY0" fmla="*/ 0 h 705011"/>
                    <a:gd name="connsiteX1" fmla="*/ 61259 w 447296"/>
                    <a:gd name="connsiteY1" fmla="*/ 215058 h 705011"/>
                    <a:gd name="connsiteX2" fmla="*/ 0 w 447296"/>
                    <a:gd name="connsiteY2" fmla="*/ 705011 h 705011"/>
                    <a:gd name="connsiteX3" fmla="*/ 214768 w 447296"/>
                    <a:gd name="connsiteY3" fmla="*/ 667770 h 705011"/>
                    <a:gd name="connsiteX4" fmla="*/ 447296 w 447296"/>
                    <a:gd name="connsiteY4" fmla="*/ 0 h 705011"/>
                    <a:gd name="connsiteX0" fmla="*/ 462518 w 462518"/>
                    <a:gd name="connsiteY0" fmla="*/ 0 h 721943"/>
                    <a:gd name="connsiteX1" fmla="*/ 76481 w 462518"/>
                    <a:gd name="connsiteY1" fmla="*/ 215058 h 721943"/>
                    <a:gd name="connsiteX2" fmla="*/ 0 w 462518"/>
                    <a:gd name="connsiteY2" fmla="*/ 721943 h 721943"/>
                    <a:gd name="connsiteX3" fmla="*/ 229990 w 462518"/>
                    <a:gd name="connsiteY3" fmla="*/ 667770 h 721943"/>
                    <a:gd name="connsiteX4" fmla="*/ 462518 w 462518"/>
                    <a:gd name="connsiteY4" fmla="*/ 0 h 721943"/>
                    <a:gd name="connsiteX0" fmla="*/ 406704 w 406704"/>
                    <a:gd name="connsiteY0" fmla="*/ 0 h 724765"/>
                    <a:gd name="connsiteX1" fmla="*/ 20667 w 406704"/>
                    <a:gd name="connsiteY1" fmla="*/ 215058 h 724765"/>
                    <a:gd name="connsiteX2" fmla="*/ 0 w 406704"/>
                    <a:gd name="connsiteY2" fmla="*/ 724765 h 724765"/>
                    <a:gd name="connsiteX3" fmla="*/ 174176 w 406704"/>
                    <a:gd name="connsiteY3" fmla="*/ 667770 h 724765"/>
                    <a:gd name="connsiteX4" fmla="*/ 406704 w 406704"/>
                    <a:gd name="connsiteY4" fmla="*/ 0 h 724765"/>
                    <a:gd name="connsiteX0" fmla="*/ 462517 w 462517"/>
                    <a:gd name="connsiteY0" fmla="*/ 0 h 723354"/>
                    <a:gd name="connsiteX1" fmla="*/ 76480 w 462517"/>
                    <a:gd name="connsiteY1" fmla="*/ 215058 h 723354"/>
                    <a:gd name="connsiteX2" fmla="*/ 0 w 462517"/>
                    <a:gd name="connsiteY2" fmla="*/ 723354 h 723354"/>
                    <a:gd name="connsiteX3" fmla="*/ 229989 w 462517"/>
                    <a:gd name="connsiteY3" fmla="*/ 667770 h 723354"/>
                    <a:gd name="connsiteX4" fmla="*/ 462517 w 462517"/>
                    <a:gd name="connsiteY4" fmla="*/ 0 h 723354"/>
                    <a:gd name="connsiteX0" fmla="*/ 462517 w 462517"/>
                    <a:gd name="connsiteY0" fmla="*/ 0 h 723354"/>
                    <a:gd name="connsiteX1" fmla="*/ 76480 w 462517"/>
                    <a:gd name="connsiteY1" fmla="*/ 215058 h 723354"/>
                    <a:gd name="connsiteX2" fmla="*/ 0 w 462517"/>
                    <a:gd name="connsiteY2" fmla="*/ 723354 h 723354"/>
                    <a:gd name="connsiteX3" fmla="*/ 164028 w 462517"/>
                    <a:gd name="connsiteY3" fmla="*/ 666359 h 723354"/>
                    <a:gd name="connsiteX4" fmla="*/ 462517 w 462517"/>
                    <a:gd name="connsiteY4" fmla="*/ 0 h 723354"/>
                    <a:gd name="connsiteX0" fmla="*/ 462517 w 2171667"/>
                    <a:gd name="connsiteY0" fmla="*/ 0 h 723354"/>
                    <a:gd name="connsiteX1" fmla="*/ 76480 w 2171667"/>
                    <a:gd name="connsiteY1" fmla="*/ 215058 h 723354"/>
                    <a:gd name="connsiteX2" fmla="*/ 0 w 2171667"/>
                    <a:gd name="connsiteY2" fmla="*/ 723354 h 723354"/>
                    <a:gd name="connsiteX3" fmla="*/ 2171667 w 2171667"/>
                    <a:gd name="connsiteY3" fmla="*/ 648152 h 723354"/>
                    <a:gd name="connsiteX4" fmla="*/ 462517 w 2171667"/>
                    <a:gd name="connsiteY4" fmla="*/ 0 h 723354"/>
                    <a:gd name="connsiteX0" fmla="*/ 386037 w 2095187"/>
                    <a:gd name="connsiteY0" fmla="*/ 0 h 714251"/>
                    <a:gd name="connsiteX1" fmla="*/ 0 w 2095187"/>
                    <a:gd name="connsiteY1" fmla="*/ 215058 h 714251"/>
                    <a:gd name="connsiteX2" fmla="*/ 1656891 w 2095187"/>
                    <a:gd name="connsiteY2" fmla="*/ 714251 h 714251"/>
                    <a:gd name="connsiteX3" fmla="*/ 2095187 w 2095187"/>
                    <a:gd name="connsiteY3" fmla="*/ 648152 h 714251"/>
                    <a:gd name="connsiteX4" fmla="*/ 386037 w 2095187"/>
                    <a:gd name="connsiteY4" fmla="*/ 0 h 714251"/>
                    <a:gd name="connsiteX0" fmla="*/ 386037 w 2095187"/>
                    <a:gd name="connsiteY0" fmla="*/ 0 h 744595"/>
                    <a:gd name="connsiteX1" fmla="*/ 0 w 2095187"/>
                    <a:gd name="connsiteY1" fmla="*/ 215058 h 744595"/>
                    <a:gd name="connsiteX2" fmla="*/ 1459417 w 2095187"/>
                    <a:gd name="connsiteY2" fmla="*/ 744595 h 744595"/>
                    <a:gd name="connsiteX3" fmla="*/ 2095187 w 2095187"/>
                    <a:gd name="connsiteY3" fmla="*/ 648152 h 744595"/>
                    <a:gd name="connsiteX4" fmla="*/ 386037 w 2095187"/>
                    <a:gd name="connsiteY4" fmla="*/ 0 h 744595"/>
                    <a:gd name="connsiteX0" fmla="*/ 386037 w 1766066"/>
                    <a:gd name="connsiteY0" fmla="*/ 0 h 744595"/>
                    <a:gd name="connsiteX1" fmla="*/ 0 w 1766066"/>
                    <a:gd name="connsiteY1" fmla="*/ 215058 h 744595"/>
                    <a:gd name="connsiteX2" fmla="*/ 1459417 w 1766066"/>
                    <a:gd name="connsiteY2" fmla="*/ 744595 h 744595"/>
                    <a:gd name="connsiteX3" fmla="*/ 1766066 w 1766066"/>
                    <a:gd name="connsiteY3" fmla="*/ 684565 h 744595"/>
                    <a:gd name="connsiteX4" fmla="*/ 386037 w 1766066"/>
                    <a:gd name="connsiteY4" fmla="*/ 0 h 744595"/>
                    <a:gd name="connsiteX0" fmla="*/ 386037 w 1491800"/>
                    <a:gd name="connsiteY0" fmla="*/ 0 h 744595"/>
                    <a:gd name="connsiteX1" fmla="*/ 0 w 1491800"/>
                    <a:gd name="connsiteY1" fmla="*/ 215058 h 744595"/>
                    <a:gd name="connsiteX2" fmla="*/ 1459417 w 1491800"/>
                    <a:gd name="connsiteY2" fmla="*/ 744595 h 744595"/>
                    <a:gd name="connsiteX3" fmla="*/ 1491800 w 1491800"/>
                    <a:gd name="connsiteY3" fmla="*/ 593531 h 744595"/>
                    <a:gd name="connsiteX4" fmla="*/ 386037 w 1491800"/>
                    <a:gd name="connsiteY4" fmla="*/ 0 h 744595"/>
                    <a:gd name="connsiteX0" fmla="*/ 386037 w 1667330"/>
                    <a:gd name="connsiteY0" fmla="*/ 0 h 744595"/>
                    <a:gd name="connsiteX1" fmla="*/ 0 w 1667330"/>
                    <a:gd name="connsiteY1" fmla="*/ 215058 h 744595"/>
                    <a:gd name="connsiteX2" fmla="*/ 1459417 w 1667330"/>
                    <a:gd name="connsiteY2" fmla="*/ 744595 h 744595"/>
                    <a:gd name="connsiteX3" fmla="*/ 1667330 w 1667330"/>
                    <a:gd name="connsiteY3" fmla="*/ 678496 h 744595"/>
                    <a:gd name="connsiteX4" fmla="*/ 386037 w 1667330"/>
                    <a:gd name="connsiteY4" fmla="*/ 0 h 744595"/>
                    <a:gd name="connsiteX0" fmla="*/ 386037 w 1667330"/>
                    <a:gd name="connsiteY0" fmla="*/ 0 h 750664"/>
                    <a:gd name="connsiteX1" fmla="*/ 0 w 1667330"/>
                    <a:gd name="connsiteY1" fmla="*/ 215058 h 750664"/>
                    <a:gd name="connsiteX2" fmla="*/ 1294856 w 1667330"/>
                    <a:gd name="connsiteY2" fmla="*/ 750664 h 750664"/>
                    <a:gd name="connsiteX3" fmla="*/ 1667330 w 1667330"/>
                    <a:gd name="connsiteY3" fmla="*/ 678496 h 750664"/>
                    <a:gd name="connsiteX4" fmla="*/ 386037 w 1667330"/>
                    <a:gd name="connsiteY4" fmla="*/ 0 h 750664"/>
                    <a:gd name="connsiteX0" fmla="*/ 386037 w 1667330"/>
                    <a:gd name="connsiteY0" fmla="*/ 0 h 753699"/>
                    <a:gd name="connsiteX1" fmla="*/ 0 w 1667330"/>
                    <a:gd name="connsiteY1" fmla="*/ 215058 h 753699"/>
                    <a:gd name="connsiteX2" fmla="*/ 1415534 w 1667330"/>
                    <a:gd name="connsiteY2" fmla="*/ 753699 h 753699"/>
                    <a:gd name="connsiteX3" fmla="*/ 1667330 w 1667330"/>
                    <a:gd name="connsiteY3" fmla="*/ 678496 h 753699"/>
                    <a:gd name="connsiteX4" fmla="*/ 386037 w 1667330"/>
                    <a:gd name="connsiteY4" fmla="*/ 0 h 753699"/>
                    <a:gd name="connsiteX0" fmla="*/ 386037 w 1667330"/>
                    <a:gd name="connsiteY0" fmla="*/ 0 h 750664"/>
                    <a:gd name="connsiteX1" fmla="*/ 0 w 1667330"/>
                    <a:gd name="connsiteY1" fmla="*/ 215058 h 750664"/>
                    <a:gd name="connsiteX2" fmla="*/ 1316798 w 1667330"/>
                    <a:gd name="connsiteY2" fmla="*/ 750664 h 750664"/>
                    <a:gd name="connsiteX3" fmla="*/ 1667330 w 1667330"/>
                    <a:gd name="connsiteY3" fmla="*/ 678496 h 750664"/>
                    <a:gd name="connsiteX4" fmla="*/ 386037 w 1667330"/>
                    <a:gd name="connsiteY4" fmla="*/ 0 h 750664"/>
                    <a:gd name="connsiteX0" fmla="*/ 0 w 5812187"/>
                    <a:gd name="connsiteY0" fmla="*/ 0 h 609414"/>
                    <a:gd name="connsiteX1" fmla="*/ 4144857 w 5812187"/>
                    <a:gd name="connsiteY1" fmla="*/ 73808 h 609414"/>
                    <a:gd name="connsiteX2" fmla="*/ 5461655 w 5812187"/>
                    <a:gd name="connsiteY2" fmla="*/ 609414 h 609414"/>
                    <a:gd name="connsiteX3" fmla="*/ 5812187 w 5812187"/>
                    <a:gd name="connsiteY3" fmla="*/ 537246 h 609414"/>
                    <a:gd name="connsiteX4" fmla="*/ 0 w 5812187"/>
                    <a:gd name="connsiteY4" fmla="*/ 0 h 609414"/>
                    <a:gd name="connsiteX0" fmla="*/ 0 w 7471899"/>
                    <a:gd name="connsiteY0" fmla="*/ 0 h 609414"/>
                    <a:gd name="connsiteX1" fmla="*/ 4144857 w 7471899"/>
                    <a:gd name="connsiteY1" fmla="*/ 73808 h 609414"/>
                    <a:gd name="connsiteX2" fmla="*/ 5461655 w 7471899"/>
                    <a:gd name="connsiteY2" fmla="*/ 609414 h 609414"/>
                    <a:gd name="connsiteX3" fmla="*/ 7471899 w 7471899"/>
                    <a:gd name="connsiteY3" fmla="*/ 37440 h 609414"/>
                    <a:gd name="connsiteX4" fmla="*/ 0 w 7471899"/>
                    <a:gd name="connsiteY4" fmla="*/ 0 h 609414"/>
                    <a:gd name="connsiteX0" fmla="*/ 0 w 7471899"/>
                    <a:gd name="connsiteY0" fmla="*/ 0 h 232749"/>
                    <a:gd name="connsiteX1" fmla="*/ 4144857 w 7471899"/>
                    <a:gd name="connsiteY1" fmla="*/ 73808 h 232749"/>
                    <a:gd name="connsiteX2" fmla="*/ 7218287 w 7471899"/>
                    <a:gd name="connsiteY2" fmla="*/ 232749 h 232749"/>
                    <a:gd name="connsiteX3" fmla="*/ 7471899 w 7471899"/>
                    <a:gd name="connsiteY3" fmla="*/ 37440 h 232749"/>
                    <a:gd name="connsiteX4" fmla="*/ 0 w 7471899"/>
                    <a:gd name="connsiteY4" fmla="*/ 0 h 232749"/>
                    <a:gd name="connsiteX0" fmla="*/ 0 w 7471899"/>
                    <a:gd name="connsiteY0" fmla="*/ 0 h 232749"/>
                    <a:gd name="connsiteX1" fmla="*/ 122780 w 7471899"/>
                    <a:gd name="connsiteY1" fmla="*/ 204192 h 232749"/>
                    <a:gd name="connsiteX2" fmla="*/ 7218287 w 7471899"/>
                    <a:gd name="connsiteY2" fmla="*/ 232749 h 232749"/>
                    <a:gd name="connsiteX3" fmla="*/ 7471899 w 7471899"/>
                    <a:gd name="connsiteY3" fmla="*/ 37440 h 232749"/>
                    <a:gd name="connsiteX4" fmla="*/ 0 w 7471899"/>
                    <a:gd name="connsiteY4" fmla="*/ 0 h 232749"/>
                    <a:gd name="connsiteX0" fmla="*/ 0 w 7665733"/>
                    <a:gd name="connsiteY0" fmla="*/ 2400 h 195309"/>
                    <a:gd name="connsiteX1" fmla="*/ 316614 w 7665733"/>
                    <a:gd name="connsiteY1" fmla="*/ 166752 h 195309"/>
                    <a:gd name="connsiteX2" fmla="*/ 7412121 w 7665733"/>
                    <a:gd name="connsiteY2" fmla="*/ 195309 h 195309"/>
                    <a:gd name="connsiteX3" fmla="*/ 7665733 w 7665733"/>
                    <a:gd name="connsiteY3" fmla="*/ 0 h 195309"/>
                    <a:gd name="connsiteX4" fmla="*/ 0 w 7665733"/>
                    <a:gd name="connsiteY4" fmla="*/ 2400 h 195309"/>
                    <a:gd name="connsiteX0" fmla="*/ 0 w 7665733"/>
                    <a:gd name="connsiteY0" fmla="*/ 2400 h 195726"/>
                    <a:gd name="connsiteX1" fmla="*/ 316614 w 7665733"/>
                    <a:gd name="connsiteY1" fmla="*/ 195726 h 195726"/>
                    <a:gd name="connsiteX2" fmla="*/ 7412121 w 7665733"/>
                    <a:gd name="connsiteY2" fmla="*/ 195309 h 195726"/>
                    <a:gd name="connsiteX3" fmla="*/ 7665733 w 7665733"/>
                    <a:gd name="connsiteY3" fmla="*/ 0 h 195726"/>
                    <a:gd name="connsiteX4" fmla="*/ 0 w 7665733"/>
                    <a:gd name="connsiteY4" fmla="*/ 2400 h 195726"/>
                    <a:gd name="connsiteX0" fmla="*/ 0 w 7665733"/>
                    <a:gd name="connsiteY0" fmla="*/ 2400 h 195726"/>
                    <a:gd name="connsiteX1" fmla="*/ 316614 w 7665733"/>
                    <a:gd name="connsiteY1" fmla="*/ 195726 h 195726"/>
                    <a:gd name="connsiteX2" fmla="*/ 7315205 w 7665733"/>
                    <a:gd name="connsiteY2" fmla="*/ 184444 h 195726"/>
                    <a:gd name="connsiteX3" fmla="*/ 7665733 w 7665733"/>
                    <a:gd name="connsiteY3" fmla="*/ 0 h 195726"/>
                    <a:gd name="connsiteX4" fmla="*/ 0 w 7665733"/>
                    <a:gd name="connsiteY4" fmla="*/ 2400 h 195726"/>
                    <a:gd name="connsiteX0" fmla="*/ 0 w 7726307"/>
                    <a:gd name="connsiteY0" fmla="*/ 9644 h 195726"/>
                    <a:gd name="connsiteX1" fmla="*/ 377188 w 7726307"/>
                    <a:gd name="connsiteY1" fmla="*/ 195726 h 195726"/>
                    <a:gd name="connsiteX2" fmla="*/ 7375779 w 7726307"/>
                    <a:gd name="connsiteY2" fmla="*/ 184444 h 195726"/>
                    <a:gd name="connsiteX3" fmla="*/ 7726307 w 7726307"/>
                    <a:gd name="connsiteY3" fmla="*/ 0 h 195726"/>
                    <a:gd name="connsiteX4" fmla="*/ 0 w 7726307"/>
                    <a:gd name="connsiteY4" fmla="*/ 9644 h 195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26307" h="195726">
                      <a:moveTo>
                        <a:pt x="0" y="9644"/>
                      </a:moveTo>
                      <a:lnTo>
                        <a:pt x="377188" y="195726"/>
                      </a:lnTo>
                      <a:lnTo>
                        <a:pt x="7375779" y="184444"/>
                      </a:lnTo>
                      <a:lnTo>
                        <a:pt x="7726307" y="0"/>
                      </a:lnTo>
                      <a:lnTo>
                        <a:pt x="0" y="9644"/>
                      </a:lnTo>
                      <a:close/>
                    </a:path>
                  </a:pathLst>
                </a:cu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66FECFED-8E17-DDA9-6AD1-71A98CECD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162" y="2142303"/>
                <a:ext cx="7210322" cy="339546"/>
              </a:xfrm>
              <a:prstGeom prst="rect">
                <a:avLst/>
              </a:prstGeom>
            </p:spPr>
          </p:pic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AD15F72-12A1-6E82-FD2A-AE36912574EB}"/>
                </a:ext>
              </a:extLst>
            </p:cNvPr>
            <p:cNvSpPr/>
            <p:nvPr/>
          </p:nvSpPr>
          <p:spPr>
            <a:xfrm>
              <a:off x="1839933" y="4007593"/>
              <a:ext cx="6345017" cy="54810"/>
            </a:xfrm>
            <a:prstGeom prst="rect">
              <a:avLst/>
            </a:prstGeom>
            <a:solidFill>
              <a:srgbClr val="5B4A1E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AF5DFF8-3A5A-3A7D-8924-9561B3E8C1E4}"/>
                </a:ext>
              </a:extLst>
            </p:cNvPr>
            <p:cNvGrpSpPr/>
            <p:nvPr/>
          </p:nvGrpSpPr>
          <p:grpSpPr>
            <a:xfrm flipH="1">
              <a:off x="6171793" y="3577925"/>
              <a:ext cx="515204" cy="442410"/>
              <a:chOff x="943562" y="939595"/>
              <a:chExt cx="916479" cy="1574238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C3EA187C-FAF2-16F2-4482-E510F10CD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562" y="1987574"/>
                <a:ext cx="196470" cy="526259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9A74744-58B6-733A-77B9-68CD4203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566" y="1784448"/>
                <a:ext cx="196470" cy="526259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06774A90-4D35-7600-A9F8-97E262853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12" y="1576463"/>
                <a:ext cx="196470" cy="526259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7BD2A46D-06D4-FD79-46C4-504AA3EB6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6689" y="1370965"/>
                <a:ext cx="196470" cy="526259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F1D7FA1E-21EA-77FF-600D-734F1EFC6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5130" y="1158962"/>
                <a:ext cx="196470" cy="526259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45B6D406-B88E-C947-4E1C-F8BFBC677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3571" y="939595"/>
                <a:ext cx="196470" cy="526259"/>
              </a:xfrm>
              <a:prstGeom prst="rect">
                <a:avLst/>
              </a:pr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7388030F-8D8A-7394-EEA3-6EC1D25B9477}"/>
                </a:ext>
              </a:extLst>
            </p:cNvPr>
            <p:cNvGrpSpPr/>
            <p:nvPr/>
          </p:nvGrpSpPr>
          <p:grpSpPr>
            <a:xfrm>
              <a:off x="3098081" y="3906509"/>
              <a:ext cx="3588918" cy="105401"/>
              <a:chOff x="1628404" y="2171289"/>
              <a:chExt cx="6593965" cy="330803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4E6AD75-C358-3192-AF43-766DEBBE5D42}"/>
                  </a:ext>
                </a:extLst>
              </p:cNvPr>
              <p:cNvGrpSpPr/>
              <p:nvPr/>
            </p:nvGrpSpPr>
            <p:grpSpPr>
              <a:xfrm>
                <a:off x="1628404" y="2171290"/>
                <a:ext cx="3064524" cy="330802"/>
                <a:chOff x="1853260" y="4142660"/>
                <a:chExt cx="6382690" cy="688984"/>
              </a:xfrm>
            </p:grpSpPr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B4A64307-725A-9906-E072-4AC3AACC5F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3260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E6B52B42-BB93-4323-427A-F3EB4D08F3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3700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CA62F2D1-E0A0-F262-242C-99ECE47014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8455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9F007B1E-A84E-4D59-4CD5-EF0759484D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5483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F0668247-9426-50A7-6731-B9A58C9567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0237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EF91AA05-DF52-6A00-FEF1-A36B2B6B13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4992" y="4142660"/>
                  <a:ext cx="1140958" cy="688984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BB4050E4-1470-6D6D-96A5-4511DB854A16}"/>
                  </a:ext>
                </a:extLst>
              </p:cNvPr>
              <p:cNvGrpSpPr/>
              <p:nvPr/>
            </p:nvGrpSpPr>
            <p:grpSpPr>
              <a:xfrm>
                <a:off x="4656482" y="2171289"/>
                <a:ext cx="3565887" cy="330802"/>
                <a:chOff x="809038" y="4142660"/>
                <a:chExt cx="7426912" cy="688984"/>
              </a:xfrm>
            </p:grpSpPr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FF79B29-12F0-9D34-5D70-D03C23AC5C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9038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F3721031-4EF4-65D0-D03C-26C6A7D3CA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3260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F5C3791B-432F-FE4D-42C2-6B0BF52210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3701" y="4146770"/>
                  <a:ext cx="1084815" cy="684861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8011C83F-17CE-4D2D-E2F2-32118F9984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8455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CE0DE7FA-9CBE-93A3-31B4-4A1C176F95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5483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ABAC031-78DC-2FAF-5DAD-642541C5E2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0237" y="4146785"/>
                  <a:ext cx="1084816" cy="684859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77F4B34C-CB3B-A855-E2AC-D7CD8A5A2C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4992" y="4142660"/>
                  <a:ext cx="1140958" cy="688984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5055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F4A4-E44A-97FF-1932-80A0EF2F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FCD0-B0B9-64E0-089F-96259B0A6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82" y="1243702"/>
            <a:ext cx="3727326" cy="32301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Future use of the area: rural dwelling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Dose estimates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leaching, dust transport, and root uptake as release pathways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Exposure pathways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ingestion, inhalation, and external exposure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Soluble concentrations of radionuclides are based on estimated solubility limits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Code used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RESRAD-OFFSITE 4.0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E0BD58-738A-C840-D78B-F42C89ED2476}"/>
              </a:ext>
            </a:extLst>
          </p:cNvPr>
          <p:cNvGrpSpPr/>
          <p:nvPr/>
        </p:nvGrpSpPr>
        <p:grpSpPr>
          <a:xfrm>
            <a:off x="6876256" y="4731990"/>
            <a:ext cx="2291917" cy="307160"/>
            <a:chOff x="5617166" y="4687203"/>
            <a:chExt cx="2864896" cy="383950"/>
          </a:xfrm>
        </p:grpSpPr>
        <p:pic>
          <p:nvPicPr>
            <p:cNvPr id="5" name="Google Shape;60;g13acd02f71e_0_3">
              <a:extLst>
                <a:ext uri="{FF2B5EF4-FFF2-40B4-BE49-F238E27FC236}">
                  <a16:creationId xmlns:a16="http://schemas.microsoft.com/office/drawing/2014/main" id="{7828B962-428E-00BA-A3CB-FB08AFB14EA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617166" y="4707915"/>
              <a:ext cx="1118828" cy="34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62;g13acd02f71e_0_3">
              <a:extLst>
                <a:ext uri="{FF2B5EF4-FFF2-40B4-BE49-F238E27FC236}">
                  <a16:creationId xmlns:a16="http://schemas.microsoft.com/office/drawing/2014/main" id="{3C532799-761D-8FBD-093C-6C8E09D9535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50194"/>
            <a:stretch/>
          </p:blipFill>
          <p:spPr>
            <a:xfrm>
              <a:off x="7091891" y="4687203"/>
              <a:ext cx="1390171" cy="38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;g13acd02f71e_0_3">
              <a:extLst>
                <a:ext uri="{FF2B5EF4-FFF2-40B4-BE49-F238E27FC236}">
                  <a16:creationId xmlns:a16="http://schemas.microsoft.com/office/drawing/2014/main" id="{98B0EB22-42DD-6A0D-6A7A-9D21C1A131D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137" r="26491" b="57098"/>
            <a:stretch/>
          </p:blipFill>
          <p:spPr>
            <a:xfrm>
              <a:off x="7068792" y="4702467"/>
              <a:ext cx="383528" cy="3425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E69AD25-0714-0266-77A5-3117D692A27C}"/>
              </a:ext>
            </a:extLst>
          </p:cNvPr>
          <p:cNvGrpSpPr/>
          <p:nvPr/>
        </p:nvGrpSpPr>
        <p:grpSpPr>
          <a:xfrm>
            <a:off x="3825677" y="1491630"/>
            <a:ext cx="5335785" cy="2703605"/>
            <a:chOff x="3825677" y="1491630"/>
            <a:chExt cx="5335785" cy="270360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F48CC94-FDD4-A935-82B5-121EA712680F}"/>
                </a:ext>
              </a:extLst>
            </p:cNvPr>
            <p:cNvGrpSpPr/>
            <p:nvPr/>
          </p:nvGrpSpPr>
          <p:grpSpPr>
            <a:xfrm>
              <a:off x="3976886" y="1491630"/>
              <a:ext cx="5184576" cy="2703605"/>
              <a:chOff x="3779912" y="1627211"/>
              <a:chExt cx="5184576" cy="270360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CA07423-2E1A-4024-A0AE-015EF7EBB1D8}"/>
                  </a:ext>
                </a:extLst>
              </p:cNvPr>
              <p:cNvGrpSpPr/>
              <p:nvPr/>
            </p:nvGrpSpPr>
            <p:grpSpPr>
              <a:xfrm>
                <a:off x="3779912" y="1627211"/>
                <a:ext cx="5184576" cy="2703605"/>
                <a:chOff x="1705434" y="1862067"/>
                <a:chExt cx="8311347" cy="4741366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E3A35C1-4F19-44C1-AE12-D0576AAE1FFB}"/>
                    </a:ext>
                  </a:extLst>
                </p:cNvPr>
                <p:cNvSpPr/>
                <p:nvPr/>
              </p:nvSpPr>
              <p:spPr>
                <a:xfrm>
                  <a:off x="1721891" y="5411346"/>
                  <a:ext cx="8289341" cy="119208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9">
                  <a:extLst>
                    <a:ext uri="{FF2B5EF4-FFF2-40B4-BE49-F238E27FC236}">
                      <a16:creationId xmlns:a16="http://schemas.microsoft.com/office/drawing/2014/main" id="{93B39058-67DD-C3CF-5B96-062EBBE5E86D}"/>
                    </a:ext>
                  </a:extLst>
                </p:cNvPr>
                <p:cNvSpPr/>
                <p:nvPr/>
              </p:nvSpPr>
              <p:spPr>
                <a:xfrm>
                  <a:off x="1705434" y="2822894"/>
                  <a:ext cx="8305799" cy="1524000"/>
                </a:xfrm>
                <a:custGeom>
                  <a:avLst/>
                  <a:gdLst>
                    <a:gd name="connsiteX0" fmla="*/ 0 w 8305799"/>
                    <a:gd name="connsiteY0" fmla="*/ 0 h 1143000"/>
                    <a:gd name="connsiteX1" fmla="*/ 8305799 w 8305799"/>
                    <a:gd name="connsiteY1" fmla="*/ 0 h 1143000"/>
                    <a:gd name="connsiteX2" fmla="*/ 8305799 w 8305799"/>
                    <a:gd name="connsiteY2" fmla="*/ 1143000 h 1143000"/>
                    <a:gd name="connsiteX3" fmla="*/ 0 w 8305799"/>
                    <a:gd name="connsiteY3" fmla="*/ 1143000 h 1143000"/>
                    <a:gd name="connsiteX4" fmla="*/ 0 w 8305799"/>
                    <a:gd name="connsiteY4" fmla="*/ 0 h 1143000"/>
                    <a:gd name="connsiteX0" fmla="*/ 1258432 w 8305799"/>
                    <a:gd name="connsiteY0" fmla="*/ 0 h 1152053"/>
                    <a:gd name="connsiteX1" fmla="*/ 8305799 w 8305799"/>
                    <a:gd name="connsiteY1" fmla="*/ 9053 h 1152053"/>
                    <a:gd name="connsiteX2" fmla="*/ 8305799 w 8305799"/>
                    <a:gd name="connsiteY2" fmla="*/ 1152053 h 1152053"/>
                    <a:gd name="connsiteX3" fmla="*/ 0 w 8305799"/>
                    <a:gd name="connsiteY3" fmla="*/ 1152053 h 1152053"/>
                    <a:gd name="connsiteX4" fmla="*/ 1258432 w 8305799"/>
                    <a:gd name="connsiteY4" fmla="*/ 0 h 1152053"/>
                    <a:gd name="connsiteX0" fmla="*/ 1258432 w 8305799"/>
                    <a:gd name="connsiteY0" fmla="*/ 0 h 1152053"/>
                    <a:gd name="connsiteX1" fmla="*/ 7328025 w 8305799"/>
                    <a:gd name="connsiteY1" fmla="*/ 0 h 1152053"/>
                    <a:gd name="connsiteX2" fmla="*/ 8305799 w 8305799"/>
                    <a:gd name="connsiteY2" fmla="*/ 1152053 h 1152053"/>
                    <a:gd name="connsiteX3" fmla="*/ 0 w 8305799"/>
                    <a:gd name="connsiteY3" fmla="*/ 1152053 h 1152053"/>
                    <a:gd name="connsiteX4" fmla="*/ 1258432 w 8305799"/>
                    <a:gd name="connsiteY4" fmla="*/ 0 h 1152053"/>
                    <a:gd name="connsiteX0" fmla="*/ 1258432 w 8305799"/>
                    <a:gd name="connsiteY0" fmla="*/ 0 h 1152053"/>
                    <a:gd name="connsiteX1" fmla="*/ 7078455 w 8305799"/>
                    <a:gd name="connsiteY1" fmla="*/ 4192 h 1152053"/>
                    <a:gd name="connsiteX2" fmla="*/ 8305799 w 8305799"/>
                    <a:gd name="connsiteY2" fmla="*/ 1152053 h 1152053"/>
                    <a:gd name="connsiteX3" fmla="*/ 0 w 8305799"/>
                    <a:gd name="connsiteY3" fmla="*/ 1152053 h 1152053"/>
                    <a:gd name="connsiteX4" fmla="*/ 1258432 w 8305799"/>
                    <a:gd name="connsiteY4" fmla="*/ 0 h 1152053"/>
                    <a:gd name="connsiteX0" fmla="*/ 1258432 w 8305799"/>
                    <a:gd name="connsiteY0" fmla="*/ 0 h 1152053"/>
                    <a:gd name="connsiteX1" fmla="*/ 6945350 w 8305799"/>
                    <a:gd name="connsiteY1" fmla="*/ 4192 h 1152053"/>
                    <a:gd name="connsiteX2" fmla="*/ 8305799 w 8305799"/>
                    <a:gd name="connsiteY2" fmla="*/ 1152053 h 1152053"/>
                    <a:gd name="connsiteX3" fmla="*/ 0 w 8305799"/>
                    <a:gd name="connsiteY3" fmla="*/ 1152053 h 1152053"/>
                    <a:gd name="connsiteX4" fmla="*/ 1258432 w 8305799"/>
                    <a:gd name="connsiteY4" fmla="*/ 0 h 1152053"/>
                    <a:gd name="connsiteX0" fmla="*/ 1258432 w 8305799"/>
                    <a:gd name="connsiteY0" fmla="*/ 8385 h 1160438"/>
                    <a:gd name="connsiteX1" fmla="*/ 7039632 w 8305799"/>
                    <a:gd name="connsiteY1" fmla="*/ 0 h 1160438"/>
                    <a:gd name="connsiteX2" fmla="*/ 8305799 w 8305799"/>
                    <a:gd name="connsiteY2" fmla="*/ 1160438 h 1160438"/>
                    <a:gd name="connsiteX3" fmla="*/ 0 w 8305799"/>
                    <a:gd name="connsiteY3" fmla="*/ 1160438 h 1160438"/>
                    <a:gd name="connsiteX4" fmla="*/ 1258432 w 8305799"/>
                    <a:gd name="connsiteY4" fmla="*/ 8385 h 1160438"/>
                    <a:gd name="connsiteX0" fmla="*/ 1258432 w 8305799"/>
                    <a:gd name="connsiteY0" fmla="*/ 1 h 1152054"/>
                    <a:gd name="connsiteX1" fmla="*/ 7056270 w 8305799"/>
                    <a:gd name="connsiteY1" fmla="*/ 0 h 1152054"/>
                    <a:gd name="connsiteX2" fmla="*/ 8305799 w 8305799"/>
                    <a:gd name="connsiteY2" fmla="*/ 1152054 h 1152054"/>
                    <a:gd name="connsiteX3" fmla="*/ 0 w 8305799"/>
                    <a:gd name="connsiteY3" fmla="*/ 1152054 h 1152054"/>
                    <a:gd name="connsiteX4" fmla="*/ 1258432 w 8305799"/>
                    <a:gd name="connsiteY4" fmla="*/ 1 h 1152054"/>
                    <a:gd name="connsiteX0" fmla="*/ 1236248 w 8305799"/>
                    <a:gd name="connsiteY0" fmla="*/ 4192 h 1152054"/>
                    <a:gd name="connsiteX1" fmla="*/ 7056270 w 8305799"/>
                    <a:gd name="connsiteY1" fmla="*/ 0 h 1152054"/>
                    <a:gd name="connsiteX2" fmla="*/ 8305799 w 8305799"/>
                    <a:gd name="connsiteY2" fmla="*/ 1152054 h 1152054"/>
                    <a:gd name="connsiteX3" fmla="*/ 0 w 8305799"/>
                    <a:gd name="connsiteY3" fmla="*/ 1152054 h 1152054"/>
                    <a:gd name="connsiteX4" fmla="*/ 1236248 w 8305799"/>
                    <a:gd name="connsiteY4" fmla="*/ 4192 h 1152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05799" h="1152054">
                      <a:moveTo>
                        <a:pt x="1236248" y="4192"/>
                      </a:moveTo>
                      <a:lnTo>
                        <a:pt x="7056270" y="0"/>
                      </a:lnTo>
                      <a:lnTo>
                        <a:pt x="8305799" y="1152054"/>
                      </a:lnTo>
                      <a:lnTo>
                        <a:pt x="0" y="1152054"/>
                      </a:lnTo>
                      <a:lnTo>
                        <a:pt x="1236248" y="4192"/>
                      </a:lnTo>
                      <a:close/>
                    </a:path>
                  </a:pathLst>
                </a:cu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AEF3CEA-A49C-497A-44BF-1AFB878E44EF}"/>
                    </a:ext>
                  </a:extLst>
                </p:cNvPr>
                <p:cNvSpPr/>
                <p:nvPr/>
              </p:nvSpPr>
              <p:spPr>
                <a:xfrm>
                  <a:off x="1710981" y="4346893"/>
                  <a:ext cx="8305800" cy="76200"/>
                </a:xfrm>
                <a:prstGeom prst="rect">
                  <a:avLst/>
                </a:prstGeom>
                <a:solidFill>
                  <a:srgbClr val="5B4A1E"/>
                </a:solidFill>
                <a:ln>
                  <a:noFill/>
                </a:ln>
                <a:effec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7BD50675-723F-9ADE-AA6A-37556CF1A8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6540" y="2459325"/>
                  <a:ext cx="1511338" cy="1511338"/>
                </a:xfrm>
                <a:prstGeom prst="rect">
                  <a:avLst/>
                </a:prstGeom>
              </p:spPr>
            </p:pic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5FB413E-8E15-9F36-F943-F05A1789EF69}"/>
                    </a:ext>
                  </a:extLst>
                </p:cNvPr>
                <p:cNvSpPr/>
                <p:nvPr/>
              </p:nvSpPr>
              <p:spPr>
                <a:xfrm>
                  <a:off x="1710981" y="4421243"/>
                  <a:ext cx="8305800" cy="999297"/>
                </a:xfrm>
                <a:prstGeom prst="rect">
                  <a:avLst/>
                </a:prstGeom>
                <a:blipFill rotWithShape="1">
                  <a:blip r:embed="rId7"/>
                  <a:tile tx="0" ty="0" sx="100000" sy="100000" flip="none" algn="tl"/>
                </a:blipFill>
                <a:ln>
                  <a:noFill/>
                </a:ln>
                <a:effec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pic>
              <p:nvPicPr>
                <p:cNvPr id="20" name="Picture 2" descr="Bull png images | PNGWing">
                  <a:extLst>
                    <a:ext uri="{FF2B5EF4-FFF2-40B4-BE49-F238E27FC236}">
                      <a16:creationId xmlns:a16="http://schemas.microsoft.com/office/drawing/2014/main" id="{3650315E-0E5C-716A-080D-791BED1BA8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12132" y1="75135" x2="14338" y2="93514"/>
                              <a14:foregroundMark x1="18382" y1="85405" x2="23162" y2="92973"/>
                              <a14:foregroundMark x1="61765" y1="82162" x2="65441" y2="93514"/>
                              <a14:backgroundMark x1="8824" y1="42703" x2="8824" y2="38378"/>
                              <a14:backgroundMark x1="9191" y1="78378" x2="9191" y2="78378"/>
                              <a14:backgroundMark x1="9191" y1="80000" x2="9191" y2="80000"/>
                              <a14:backgroundMark x1="9559" y1="29730" x2="9559" y2="297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05863" y="2804769"/>
                  <a:ext cx="677411" cy="460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" descr="Bull png images | PNGWing">
                  <a:extLst>
                    <a:ext uri="{FF2B5EF4-FFF2-40B4-BE49-F238E27FC236}">
                      <a16:creationId xmlns:a16="http://schemas.microsoft.com/office/drawing/2014/main" id="{ED02B7B7-413F-D6B2-8DB9-4F43C3EFBA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12132" y1="75135" x2="14338" y2="93514"/>
                              <a14:foregroundMark x1="18382" y1="85405" x2="23162" y2="92973"/>
                              <a14:foregroundMark x1="61765" y1="82162" x2="65441" y2="93514"/>
                              <a14:backgroundMark x1="8824" y1="42703" x2="8824" y2="38378"/>
                              <a14:backgroundMark x1="9191" y1="78378" x2="9191" y2="78378"/>
                              <a14:backgroundMark x1="9191" y1="80000" x2="9191" y2="80000"/>
                              <a14:backgroundMark x1="9559" y1="29730" x2="9559" y2="297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40745" y="3131752"/>
                  <a:ext cx="677411" cy="460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Bull png images | PNGWing">
                  <a:extLst>
                    <a:ext uri="{FF2B5EF4-FFF2-40B4-BE49-F238E27FC236}">
                      <a16:creationId xmlns:a16="http://schemas.microsoft.com/office/drawing/2014/main" id="{A11BC8AE-A4CB-3FE4-2CF7-5E47F8CA5B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12132" y1="75135" x2="14338" y2="93514"/>
                              <a14:foregroundMark x1="18382" y1="85405" x2="23162" y2="92973"/>
                              <a14:foregroundMark x1="61765" y1="82162" x2="65441" y2="93514"/>
                              <a14:backgroundMark x1="8824" y1="42703" x2="8824" y2="38378"/>
                              <a14:backgroundMark x1="9191" y1="78378" x2="9191" y2="78378"/>
                              <a14:backgroundMark x1="9191" y1="80000" x2="9191" y2="80000"/>
                              <a14:backgroundMark x1="9559" y1="29730" x2="9559" y2="297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8921" y="3467553"/>
                  <a:ext cx="677411" cy="460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" descr="Bull png images | PNGWing">
                  <a:extLst>
                    <a:ext uri="{FF2B5EF4-FFF2-40B4-BE49-F238E27FC236}">
                      <a16:creationId xmlns:a16="http://schemas.microsoft.com/office/drawing/2014/main" id="{7931EE79-C17A-29DB-75BC-DD392EE16E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12132" y1="75135" x2="14338" y2="93514"/>
                              <a14:foregroundMark x1="18382" y1="85405" x2="23162" y2="92973"/>
                              <a14:foregroundMark x1="61765" y1="82162" x2="65441" y2="93514"/>
                              <a14:backgroundMark x1="8824" y1="42703" x2="8824" y2="38378"/>
                              <a14:backgroundMark x1="9191" y1="78378" x2="9191" y2="78378"/>
                              <a14:backgroundMark x1="9191" y1="80000" x2="9191" y2="80000"/>
                              <a14:backgroundMark x1="9559" y1="29730" x2="9559" y2="297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194667" y="3843117"/>
                  <a:ext cx="682959" cy="460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2" descr="Bull png images | PNGWing">
                  <a:extLst>
                    <a:ext uri="{FF2B5EF4-FFF2-40B4-BE49-F238E27FC236}">
                      <a16:creationId xmlns:a16="http://schemas.microsoft.com/office/drawing/2014/main" id="{18FF524D-738B-6B8D-05E7-857236F03B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12132" y1="75135" x2="14338" y2="93514"/>
                              <a14:foregroundMark x1="18382" y1="85405" x2="23162" y2="92973"/>
                              <a14:foregroundMark x1="61765" y1="82162" x2="65441" y2="93514"/>
                              <a14:backgroundMark x1="8824" y1="42703" x2="8824" y2="38378"/>
                              <a14:backgroundMark x1="9191" y1="78378" x2="9191" y2="78378"/>
                              <a14:backgroundMark x1="9191" y1="80000" x2="9191" y2="80000"/>
                              <a14:backgroundMark x1="9559" y1="29730" x2="9559" y2="297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532276" y="2948641"/>
                  <a:ext cx="677410" cy="460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2" descr="Bull png images | PNGWing">
                  <a:extLst>
                    <a:ext uri="{FF2B5EF4-FFF2-40B4-BE49-F238E27FC236}">
                      <a16:creationId xmlns:a16="http://schemas.microsoft.com/office/drawing/2014/main" id="{C6377A3F-7F51-16B8-1772-D04BC68507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12132" y1="75135" x2="14338" y2="93514"/>
                              <a14:foregroundMark x1="18382" y1="85405" x2="23162" y2="92973"/>
                              <a14:foregroundMark x1="61765" y1="82162" x2="65441" y2="93514"/>
                              <a14:backgroundMark x1="8824" y1="42703" x2="8824" y2="38378"/>
                              <a14:backgroundMark x1="9191" y1="78378" x2="9191" y2="78378"/>
                              <a14:backgroundMark x1="9191" y1="80000" x2="9191" y2="80000"/>
                              <a14:backgroundMark x1="9559" y1="29730" x2="9559" y2="297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2808" y="3208585"/>
                  <a:ext cx="677411" cy="460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" descr="Bull png images | PNGWing">
                  <a:extLst>
                    <a:ext uri="{FF2B5EF4-FFF2-40B4-BE49-F238E27FC236}">
                      <a16:creationId xmlns:a16="http://schemas.microsoft.com/office/drawing/2014/main" id="{745BDCB8-082B-7C25-4944-6AFFD52BE6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12132" y1="75135" x2="14338" y2="93514"/>
                              <a14:foregroundMark x1="18382" y1="85405" x2="23162" y2="92973"/>
                              <a14:foregroundMark x1="61765" y1="82162" x2="65441" y2="93514"/>
                              <a14:backgroundMark x1="8824" y1="42703" x2="8824" y2="38378"/>
                              <a14:backgroundMark x1="9191" y1="78378" x2="9191" y2="78378"/>
                              <a14:backgroundMark x1="9191" y1="80000" x2="9191" y2="80000"/>
                              <a14:backgroundMark x1="9559" y1="29730" x2="9559" y2="297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326088" y="3712008"/>
                  <a:ext cx="682959" cy="460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" descr="Bull png images | PNGWing">
                  <a:extLst>
                    <a:ext uri="{FF2B5EF4-FFF2-40B4-BE49-F238E27FC236}">
                      <a16:creationId xmlns:a16="http://schemas.microsoft.com/office/drawing/2014/main" id="{A65FD730-88AB-DFD6-23CA-0D518485D9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12132" y1="75135" x2="14338" y2="93514"/>
                              <a14:foregroundMark x1="18382" y1="85405" x2="23162" y2="92973"/>
                              <a14:foregroundMark x1="61765" y1="82162" x2="65441" y2="93514"/>
                              <a14:backgroundMark x1="8824" y1="42703" x2="8824" y2="38378"/>
                              <a14:backgroundMark x1="9191" y1="78378" x2="9191" y2="78378"/>
                              <a14:backgroundMark x1="9191" y1="80000" x2="9191" y2="80000"/>
                              <a14:backgroundMark x1="9559" y1="29730" x2="9559" y2="297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837149" y="2822893"/>
                  <a:ext cx="682959" cy="460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" descr="Bull png images | PNGWing">
                  <a:extLst>
                    <a:ext uri="{FF2B5EF4-FFF2-40B4-BE49-F238E27FC236}">
                      <a16:creationId xmlns:a16="http://schemas.microsoft.com/office/drawing/2014/main" id="{8C9BBD04-2B12-DD14-60CF-8E8627ACE1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12132" y1="75135" x2="14338" y2="93514"/>
                              <a14:foregroundMark x1="18382" y1="85405" x2="23162" y2="92973"/>
                              <a14:foregroundMark x1="61765" y1="82162" x2="65441" y2="93514"/>
                              <a14:backgroundMark x1="8824" y1="42703" x2="8824" y2="38378"/>
                              <a14:backgroundMark x1="9191" y1="78378" x2="9191" y2="78378"/>
                              <a14:backgroundMark x1="9191" y1="80000" x2="9191" y2="80000"/>
                              <a14:backgroundMark x1="9559" y1="29730" x2="9559" y2="297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866650" y="3373361"/>
                  <a:ext cx="682959" cy="460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" descr="Bull png images | PNGWing">
                  <a:extLst>
                    <a:ext uri="{FF2B5EF4-FFF2-40B4-BE49-F238E27FC236}">
                      <a16:creationId xmlns:a16="http://schemas.microsoft.com/office/drawing/2014/main" id="{34C69C70-4B06-CE46-FE05-143A9B05CD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12132" y1="75135" x2="14338" y2="93514"/>
                              <a14:foregroundMark x1="18382" y1="85405" x2="23162" y2="92973"/>
                              <a14:foregroundMark x1="61765" y1="82162" x2="65441" y2="93514"/>
                              <a14:backgroundMark x1="8824" y1="42703" x2="8824" y2="38378"/>
                              <a14:backgroundMark x1="9191" y1="78378" x2="9191" y2="78378"/>
                              <a14:backgroundMark x1="9191" y1="80000" x2="9191" y2="80000"/>
                              <a14:backgroundMark x1="9559" y1="29730" x2="9559" y2="297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8649" y="3360079"/>
                  <a:ext cx="677411" cy="460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árvore de maçã, macieira, maçã png | PNGEgg">
                  <a:extLst>
                    <a:ext uri="{FF2B5EF4-FFF2-40B4-BE49-F238E27FC236}">
                      <a16:creationId xmlns:a16="http://schemas.microsoft.com/office/drawing/2014/main" id="{50133D93-D6A8-89AB-8DA5-9E2E489B53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0032" y="3334449"/>
                  <a:ext cx="951705" cy="994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6" descr="Grão De Planta Outono Espiga De Trigo Orelha PNG , Outono ...">
                  <a:extLst>
                    <a:ext uri="{FF2B5EF4-FFF2-40B4-BE49-F238E27FC236}">
                      <a16:creationId xmlns:a16="http://schemas.microsoft.com/office/drawing/2014/main" id="{15D4201B-0436-0548-0BE8-D996B7EF3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0000" b="100000" l="0" r="100000">
                              <a14:backgroundMark x1="54615" y1="70769" x2="54615" y2="70769"/>
                              <a14:backgroundMark x1="46923" y1="72308" x2="46923" y2="72308"/>
                              <a14:backgroundMark x1="6923" y1="76923" x2="6923" y2="76923"/>
                              <a14:backgroundMark x1="53077" y1="79231" x2="53077" y2="79231"/>
                              <a14:backgroundMark x1="31538" y1="76923" x2="31538" y2="76923"/>
                              <a14:backgroundMark x1="50000" y1="75385" x2="50000" y2="75385"/>
                              <a14:backgroundMark x1="84615" y1="80769" x2="84615" y2="80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9823" y="1862067"/>
                  <a:ext cx="1880162" cy="1238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6" descr="Grão De Planta Outono Espiga De Trigo Orelha PNG , Outono ...">
                  <a:extLst>
                    <a:ext uri="{FF2B5EF4-FFF2-40B4-BE49-F238E27FC236}">
                      <a16:creationId xmlns:a16="http://schemas.microsoft.com/office/drawing/2014/main" id="{58C98256-B218-73C7-1C7C-E2E26886E0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0000" b="100000" l="0" r="100000">
                              <a14:backgroundMark x1="54615" y1="70769" x2="54615" y2="70769"/>
                              <a14:backgroundMark x1="46923" y1="72308" x2="46923" y2="72308"/>
                              <a14:backgroundMark x1="6923" y1="76923" x2="6923" y2="76923"/>
                              <a14:backgroundMark x1="53077" y1="79231" x2="53077" y2="79231"/>
                              <a14:backgroundMark x1="31538" y1="76923" x2="31538" y2="76923"/>
                              <a14:backgroundMark x1="50000" y1="75385" x2="50000" y2="75385"/>
                              <a14:backgroundMark x1="84615" y1="80769" x2="84615" y2="80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1004" y="2127570"/>
                  <a:ext cx="1962090" cy="1238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4" descr="árvore de maçã, macieira, maçã png | PNGEgg">
                  <a:extLst>
                    <a:ext uri="{FF2B5EF4-FFF2-40B4-BE49-F238E27FC236}">
                      <a16:creationId xmlns:a16="http://schemas.microsoft.com/office/drawing/2014/main" id="{28D8E50C-0CFB-9081-657E-D04102B5B9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7006" y="3035139"/>
                  <a:ext cx="951705" cy="994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4" descr="árvore de maçã, macieira, maçã png | PNGEgg">
                  <a:extLst>
                    <a:ext uri="{FF2B5EF4-FFF2-40B4-BE49-F238E27FC236}">
                      <a16:creationId xmlns:a16="http://schemas.microsoft.com/office/drawing/2014/main" id="{0F3DD60D-1138-7DDB-83F6-84EEF9E6AD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4108" y="3396461"/>
                  <a:ext cx="951705" cy="994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4" descr="árvore de maçã, macieira, maçã png | PNGEgg">
                  <a:extLst>
                    <a:ext uri="{FF2B5EF4-FFF2-40B4-BE49-F238E27FC236}">
                      <a16:creationId xmlns:a16="http://schemas.microsoft.com/office/drawing/2014/main" id="{0AA8EDB2-F1B1-E8FD-FA85-1DD9FDF0F7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5202" y="3430766"/>
                  <a:ext cx="951705" cy="994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E0E701AC-B56F-8FFB-4047-7F6DF85854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2787" y="3760194"/>
                  <a:ext cx="1107138" cy="662899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DCB46AE7-A9FE-F116-31EF-A0D7E02342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72210" y="3733647"/>
                  <a:ext cx="1107138" cy="662899"/>
                </a:xfrm>
                <a:prstGeom prst="rect">
                  <a:avLst/>
                </a:prstGeom>
              </p:spPr>
            </p:pic>
            <p:sp>
              <p:nvSpPr>
                <p:cNvPr id="38" name="Rectangle 121">
                  <a:extLst>
                    <a:ext uri="{FF2B5EF4-FFF2-40B4-BE49-F238E27FC236}">
                      <a16:creationId xmlns:a16="http://schemas.microsoft.com/office/drawing/2014/main" id="{4688068A-B412-1601-669B-ADDE95341DD8}"/>
                    </a:ext>
                  </a:extLst>
                </p:cNvPr>
                <p:cNvSpPr/>
                <p:nvPr/>
              </p:nvSpPr>
              <p:spPr>
                <a:xfrm>
                  <a:off x="2156432" y="3643006"/>
                  <a:ext cx="2475824" cy="158450"/>
                </a:xfrm>
                <a:custGeom>
                  <a:avLst/>
                  <a:gdLst>
                    <a:gd name="connsiteX0" fmla="*/ 0 w 7937500"/>
                    <a:gd name="connsiteY0" fmla="*/ 0 h 666989"/>
                    <a:gd name="connsiteX1" fmla="*/ 7937500 w 7937500"/>
                    <a:gd name="connsiteY1" fmla="*/ 0 h 666989"/>
                    <a:gd name="connsiteX2" fmla="*/ 7937500 w 7937500"/>
                    <a:gd name="connsiteY2" fmla="*/ 666989 h 666989"/>
                    <a:gd name="connsiteX3" fmla="*/ 0 w 7937500"/>
                    <a:gd name="connsiteY3" fmla="*/ 666989 h 666989"/>
                    <a:gd name="connsiteX4" fmla="*/ 0 w 7937500"/>
                    <a:gd name="connsiteY4" fmla="*/ 0 h 666989"/>
                    <a:gd name="connsiteX0" fmla="*/ 529167 w 7937500"/>
                    <a:gd name="connsiteY0" fmla="*/ 10583 h 666989"/>
                    <a:gd name="connsiteX1" fmla="*/ 7937500 w 7937500"/>
                    <a:gd name="connsiteY1" fmla="*/ 0 h 666989"/>
                    <a:gd name="connsiteX2" fmla="*/ 7937500 w 7937500"/>
                    <a:gd name="connsiteY2" fmla="*/ 666989 h 666989"/>
                    <a:gd name="connsiteX3" fmla="*/ 0 w 7937500"/>
                    <a:gd name="connsiteY3" fmla="*/ 666989 h 666989"/>
                    <a:gd name="connsiteX4" fmla="*/ 529167 w 7937500"/>
                    <a:gd name="connsiteY4" fmla="*/ 10583 h 666989"/>
                    <a:gd name="connsiteX0" fmla="*/ 529167 w 7937500"/>
                    <a:gd name="connsiteY0" fmla="*/ 10583 h 666989"/>
                    <a:gd name="connsiteX1" fmla="*/ 7397750 w 7937500"/>
                    <a:gd name="connsiteY1" fmla="*/ 0 h 666989"/>
                    <a:gd name="connsiteX2" fmla="*/ 7937500 w 7937500"/>
                    <a:gd name="connsiteY2" fmla="*/ 666989 h 666989"/>
                    <a:gd name="connsiteX3" fmla="*/ 0 w 7937500"/>
                    <a:gd name="connsiteY3" fmla="*/ 666989 h 666989"/>
                    <a:gd name="connsiteX4" fmla="*/ 529167 w 7937500"/>
                    <a:gd name="connsiteY4" fmla="*/ 10583 h 666989"/>
                    <a:gd name="connsiteX0" fmla="*/ 205895 w 7614228"/>
                    <a:gd name="connsiteY0" fmla="*/ 10583 h 666989"/>
                    <a:gd name="connsiteX1" fmla="*/ 7074478 w 7614228"/>
                    <a:gd name="connsiteY1" fmla="*/ 0 h 666989"/>
                    <a:gd name="connsiteX2" fmla="*/ 7614228 w 7614228"/>
                    <a:gd name="connsiteY2" fmla="*/ 666989 h 666989"/>
                    <a:gd name="connsiteX3" fmla="*/ 0 w 7614228"/>
                    <a:gd name="connsiteY3" fmla="*/ 631900 h 666989"/>
                    <a:gd name="connsiteX4" fmla="*/ 205895 w 7614228"/>
                    <a:gd name="connsiteY4" fmla="*/ 10583 h 666989"/>
                    <a:gd name="connsiteX0" fmla="*/ 213592 w 7614228"/>
                    <a:gd name="connsiteY0" fmla="*/ 63217 h 666989"/>
                    <a:gd name="connsiteX1" fmla="*/ 7074478 w 7614228"/>
                    <a:gd name="connsiteY1" fmla="*/ 0 h 666989"/>
                    <a:gd name="connsiteX2" fmla="*/ 7614228 w 7614228"/>
                    <a:gd name="connsiteY2" fmla="*/ 666989 h 666989"/>
                    <a:gd name="connsiteX3" fmla="*/ 0 w 7614228"/>
                    <a:gd name="connsiteY3" fmla="*/ 631900 h 666989"/>
                    <a:gd name="connsiteX4" fmla="*/ 213592 w 7614228"/>
                    <a:gd name="connsiteY4" fmla="*/ 63217 h 666989"/>
                    <a:gd name="connsiteX0" fmla="*/ 213592 w 7352531"/>
                    <a:gd name="connsiteY0" fmla="*/ 63217 h 684534"/>
                    <a:gd name="connsiteX1" fmla="*/ 7074478 w 7352531"/>
                    <a:gd name="connsiteY1" fmla="*/ 0 h 684534"/>
                    <a:gd name="connsiteX2" fmla="*/ 7352531 w 7352531"/>
                    <a:gd name="connsiteY2" fmla="*/ 684534 h 684534"/>
                    <a:gd name="connsiteX3" fmla="*/ 0 w 7352531"/>
                    <a:gd name="connsiteY3" fmla="*/ 631900 h 684534"/>
                    <a:gd name="connsiteX4" fmla="*/ 213592 w 7352531"/>
                    <a:gd name="connsiteY4" fmla="*/ 63217 h 684534"/>
                    <a:gd name="connsiteX0" fmla="*/ 213592 w 7074477"/>
                    <a:gd name="connsiteY0" fmla="*/ 63217 h 649810"/>
                    <a:gd name="connsiteX1" fmla="*/ 7074478 w 7074477"/>
                    <a:gd name="connsiteY1" fmla="*/ 0 h 649810"/>
                    <a:gd name="connsiteX2" fmla="*/ 4290713 w 7074477"/>
                    <a:gd name="connsiteY2" fmla="*/ 649810 h 649810"/>
                    <a:gd name="connsiteX3" fmla="*/ 0 w 7074477"/>
                    <a:gd name="connsiteY3" fmla="*/ 631900 h 649810"/>
                    <a:gd name="connsiteX4" fmla="*/ 213592 w 7074477"/>
                    <a:gd name="connsiteY4" fmla="*/ 63217 h 649810"/>
                    <a:gd name="connsiteX0" fmla="*/ 213592 w 4454415"/>
                    <a:gd name="connsiteY0" fmla="*/ 63217 h 649810"/>
                    <a:gd name="connsiteX1" fmla="*/ 4454415 w 4454415"/>
                    <a:gd name="connsiteY1" fmla="*/ 0 h 649810"/>
                    <a:gd name="connsiteX2" fmla="*/ 4290713 w 4454415"/>
                    <a:gd name="connsiteY2" fmla="*/ 649810 h 649810"/>
                    <a:gd name="connsiteX3" fmla="*/ 0 w 4454415"/>
                    <a:gd name="connsiteY3" fmla="*/ 631900 h 649810"/>
                    <a:gd name="connsiteX4" fmla="*/ 213592 w 4454415"/>
                    <a:gd name="connsiteY4" fmla="*/ 63217 h 64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4415" h="649810">
                      <a:moveTo>
                        <a:pt x="213592" y="63217"/>
                      </a:moveTo>
                      <a:lnTo>
                        <a:pt x="4454415" y="0"/>
                      </a:lnTo>
                      <a:lnTo>
                        <a:pt x="4290713" y="649810"/>
                      </a:lnTo>
                      <a:lnTo>
                        <a:pt x="0" y="631900"/>
                      </a:lnTo>
                      <a:lnTo>
                        <a:pt x="213592" y="63217"/>
                      </a:lnTo>
                      <a:close/>
                    </a:path>
                  </a:pathLst>
                </a:cu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61B0003A-E9C9-2EE6-9E37-0154489379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117931" y="2812850"/>
                  <a:ext cx="753535" cy="1533724"/>
                </a:xfrm>
                <a:prstGeom prst="rect">
                  <a:avLst/>
                </a:prstGeom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E01DA6C-4D4D-29B2-C02F-635228034DF7}"/>
                    </a:ext>
                  </a:extLst>
                </p:cNvPr>
                <p:cNvSpPr/>
                <p:nvPr/>
              </p:nvSpPr>
              <p:spPr>
                <a:xfrm>
                  <a:off x="3215283" y="4303855"/>
                  <a:ext cx="44797" cy="25359"/>
                </a:xfrm>
                <a:prstGeom prst="rect">
                  <a:avLst/>
                </a:prstGeom>
                <a:ln w="3175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2064D-B9A6-3C5D-658B-D941F809F54D}"/>
                  </a:ext>
                </a:extLst>
              </p:cNvPr>
              <p:cNvSpPr txBox="1"/>
              <p:nvPr/>
            </p:nvSpPr>
            <p:spPr>
              <a:xfrm>
                <a:off x="5933766" y="3027179"/>
                <a:ext cx="122413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Fruit</a:t>
                </a:r>
                <a:r>
                  <a:rPr lang="pt-B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ranch</a:t>
                </a:r>
                <a:r>
                  <a:rPr lang="pt-B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5640 m²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F38FB7-3655-F62E-A654-D274D4F6BD24}"/>
                  </a:ext>
                </a:extLst>
              </p:cNvPr>
              <p:cNvSpPr txBox="1"/>
              <p:nvPr/>
            </p:nvSpPr>
            <p:spPr>
              <a:xfrm>
                <a:off x="7260428" y="1929686"/>
                <a:ext cx="139093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Pasturage</a:t>
                </a:r>
                <a:r>
                  <a:rPr lang="pt-B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13920 m²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5C128F-6FDE-428F-5844-D3359BAF128D}"/>
                  </a:ext>
                </a:extLst>
              </p:cNvPr>
              <p:cNvSpPr txBox="1"/>
              <p:nvPr/>
            </p:nvSpPr>
            <p:spPr>
              <a:xfrm>
                <a:off x="5975514" y="1933863"/>
                <a:ext cx="93610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Grain – 5640 m²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75B4BD8-15DE-AC44-75D1-28491C42FAB0}"/>
                </a:ext>
              </a:extLst>
            </p:cNvPr>
            <p:cNvGrpSpPr/>
            <p:nvPr/>
          </p:nvGrpSpPr>
          <p:grpSpPr>
            <a:xfrm>
              <a:off x="4034463" y="2956063"/>
              <a:ext cx="2096277" cy="550739"/>
              <a:chOff x="3112157" y="2276687"/>
              <a:chExt cx="2585413" cy="55073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741C627-B2F4-48DF-44D3-6F84B5181DFF}"/>
                  </a:ext>
                </a:extLst>
              </p:cNvPr>
              <p:cNvGrpSpPr/>
              <p:nvPr/>
            </p:nvGrpSpPr>
            <p:grpSpPr>
              <a:xfrm>
                <a:off x="3167165" y="2296328"/>
                <a:ext cx="2444190" cy="474361"/>
                <a:chOff x="1228451" y="3778438"/>
                <a:chExt cx="3199511" cy="659477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743C7FD6-AED3-DBF1-F2B2-B19B6DFE82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1462201" y="4083982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07927DC0-EC60-B331-C7D7-A204E59B80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1462201" y="3779721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1E6D2FDE-6CEC-0141-E14E-5B048A74C8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1228451" y="4084623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1CEB7FC7-5974-4975-2947-F7DEDED119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1228451" y="3779721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DFA73118-2F5D-EF41-4A14-A88B3B4B43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1938364" y="4083982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B4BC4845-7E15-A6BD-443F-9746EC131B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1938364" y="3779721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BB19FE5F-FCFC-02B6-2C7C-D2AD3BF91D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1704614" y="4084623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F4D051FD-5C3C-2E50-416C-ECB15E85BC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1704614" y="3779721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947A34D9-09D3-1345-9FCE-886C27D000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2395197" y="4084794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1DD4C9EB-E80F-E01D-8380-0FFDF2C972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2395197" y="3780534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4A115ECC-7E40-4F43-BFDE-65C7369CA7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2161447" y="4085435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00DB55CF-DBF8-28EF-624B-6AD5E5CD99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2161447" y="3780534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7363BCFA-55D3-5AEC-2368-78591710FF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2626147" y="4083787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D2122DCA-0441-F11A-9068-C13EAB5F3A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2626147" y="3779526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61149521-9B87-B6B6-B387-1F243AB327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2844922" y="4083787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DD3D7CFA-5BFF-60E1-B07F-C68183FF6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2844922" y="3779526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E1EA42A4-86B7-69C0-92EC-A8553D77A7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3069842" y="4083243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789743FB-875B-5835-66C3-435CACEDA3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3069842" y="3778982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3CEBCD9-BF51-3BF2-735A-0404B9DC6D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3289329" y="4083243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6B475F89-F31C-1046-D3BF-5BC4F3695C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3289329" y="3778982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16CBB79D-C4D7-F2BB-D12E-B204B9BF14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3508104" y="4083243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44A34A5D-DDD7-7DB6-3729-117E38C894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3508104" y="3778982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0757654F-0CB8-BB0F-9BFF-9EDF8BB7E8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3733024" y="4082699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FAE5C7DD-8A08-4EA3-E5BA-2C527A9762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3733024" y="3778438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D8660C52-4ADB-FD5C-BD4A-28BBE39968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3957829" y="4083243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A705275-876C-D967-59CD-D764DA99B5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3957829" y="3778982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323F4CED-2EF5-978B-FB75-DE57F5A2A8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4182749" y="4082699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A0B8A172-3215-CA19-3D1F-0D2D01D188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722" b="95486" l="9763" r="89941">
                              <a14:foregroundMark x1="8580" y1="25347" x2="11243" y2="73958"/>
                              <a14:foregroundMark x1="11243" y1="73958" x2="19822" y2="91667"/>
                              <a14:foregroundMark x1="19822" y1="91667" x2="36686" y2="95486"/>
                              <a14:foregroundMark x1="36686" y1="95486" x2="41716" y2="78472"/>
                              <a14:foregroundMark x1="41716" y1="78472" x2="20118" y2="7673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76" r="46450"/>
                <a:stretch/>
              </p:blipFill>
              <p:spPr bwMode="auto">
                <a:xfrm>
                  <a:off x="4182749" y="3778438"/>
                  <a:ext cx="245213" cy="352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27D3DF4-1404-5C86-FCBB-E65BE4D7C19C}"/>
                  </a:ext>
                </a:extLst>
              </p:cNvPr>
              <p:cNvSpPr/>
              <p:nvPr/>
            </p:nvSpPr>
            <p:spPr>
              <a:xfrm>
                <a:off x="3112157" y="2276687"/>
                <a:ext cx="2585413" cy="550739"/>
              </a:xfrm>
              <a:prstGeom prst="rect">
                <a:avLst/>
              </a:prstGeom>
              <a:solidFill>
                <a:schemeClr val="accent2">
                  <a:lumMod val="50000"/>
                  <a:alpha val="30000"/>
                </a:schemeClr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4F74274-C2BE-2B2A-F8A7-C37169FCA6CB}"/>
                </a:ext>
              </a:extLst>
            </p:cNvPr>
            <p:cNvSpPr txBox="1"/>
            <p:nvPr/>
          </p:nvSpPr>
          <p:spPr>
            <a:xfrm>
              <a:off x="3825677" y="2360431"/>
              <a:ext cx="105201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latin typeface="Arial" panose="020B0604020202020204" pitchFamily="34" charset="0"/>
                  <a:cs typeface="Arial" panose="020B0604020202020204" pitchFamily="34" charset="0"/>
                </a:rPr>
                <a:t>Garden – 2800 m²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AA00EA6-0857-B445-4918-0456859F5C5A}"/>
                </a:ext>
              </a:extLst>
            </p:cNvPr>
            <p:cNvSpPr txBox="1"/>
            <p:nvPr/>
          </p:nvSpPr>
          <p:spPr>
            <a:xfrm>
              <a:off x="5048199" y="3465941"/>
              <a:ext cx="38621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pt-BR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Well</a:t>
              </a:r>
              <a:endParaRPr lang="en-US" sz="800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0B5D776-3D23-0E31-DD04-08412E0B1254}"/>
                </a:ext>
              </a:extLst>
            </p:cNvPr>
            <p:cNvGrpSpPr/>
            <p:nvPr/>
          </p:nvGrpSpPr>
          <p:grpSpPr>
            <a:xfrm>
              <a:off x="4919641" y="2898183"/>
              <a:ext cx="28519" cy="1157443"/>
              <a:chOff x="9566417" y="1809283"/>
              <a:chExt cx="110224" cy="2722706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6451573-5741-DA00-6636-20FAEB42DD63}"/>
                  </a:ext>
                </a:extLst>
              </p:cNvPr>
              <p:cNvSpPr/>
              <p:nvPr/>
            </p:nvSpPr>
            <p:spPr>
              <a:xfrm>
                <a:off x="9567093" y="1843297"/>
                <a:ext cx="108000" cy="2688692"/>
              </a:xfrm>
              <a:prstGeom prst="rect">
                <a:avLst/>
              </a:prstGeom>
              <a:ln w="3175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>
                    <a:solidFill>
                      <a:srgbClr val="F79646">
                        <a:lumMod val="75000"/>
                      </a:srgbClr>
                    </a:solidFill>
                  </a:ln>
                  <a:solidFill>
                    <a:srgbClr val="4F81BD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E0D1769-70FA-A3F0-2A23-74F90B6A7B00}"/>
                  </a:ext>
                </a:extLst>
              </p:cNvPr>
              <p:cNvSpPr/>
              <p:nvPr/>
            </p:nvSpPr>
            <p:spPr>
              <a:xfrm>
                <a:off x="9568641" y="2331044"/>
                <a:ext cx="108000" cy="220094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 w="3175" cmpd="sng">
                    <a:solidFill>
                      <a:prstClr val="black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DCE254E-CDAF-7130-54BD-C84CB919F464}"/>
                  </a:ext>
                </a:extLst>
              </p:cNvPr>
              <p:cNvSpPr/>
              <p:nvPr/>
            </p:nvSpPr>
            <p:spPr>
              <a:xfrm>
                <a:off x="9567093" y="1843297"/>
                <a:ext cx="108000" cy="2688692"/>
              </a:xfrm>
              <a:prstGeom prst="rect">
                <a:avLst/>
              </a:prstGeom>
              <a:noFill/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 w="6350" cmpd="sng">
                    <a:solidFill>
                      <a:srgbClr val="4F81BD"/>
                    </a:solidFill>
                    <a:prstDash val="dot"/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B1F0AE-0D3A-28FF-8DC8-9713FD1C0211}"/>
                  </a:ext>
                </a:extLst>
              </p:cNvPr>
              <p:cNvSpPr/>
              <p:nvPr/>
            </p:nvSpPr>
            <p:spPr>
              <a:xfrm>
                <a:off x="9566417" y="1809283"/>
                <a:ext cx="108000" cy="34014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8AB3862-3056-249B-2B32-8CC45DEB7F42}"/>
                  </a:ext>
                </a:extLst>
              </p:cNvPr>
              <p:cNvSpPr/>
              <p:nvPr/>
            </p:nvSpPr>
            <p:spPr>
              <a:xfrm>
                <a:off x="9597976" y="3724519"/>
                <a:ext cx="44882" cy="220814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DB9C1E1-8F67-C0BD-8B3D-167AD50842C0}"/>
                  </a:ext>
                </a:extLst>
              </p:cNvPr>
              <p:cNvCxnSpPr>
                <a:stCxn id="87" idx="0"/>
                <a:endCxn id="86" idx="0"/>
              </p:cNvCxnSpPr>
              <p:nvPr/>
            </p:nvCxnSpPr>
            <p:spPr>
              <a:xfrm flipV="1">
                <a:off x="9620417" y="1809283"/>
                <a:ext cx="0" cy="1915236"/>
              </a:xfrm>
              <a:prstGeom prst="line">
                <a:avLst/>
              </a:prstGeom>
              <a:ln w="19050" cmpd="sng">
                <a:solidFill>
                  <a:srgbClr val="00659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3490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807217-E768-388F-DE48-5837C201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43980"/>
              </p:ext>
            </p:extLst>
          </p:nvPr>
        </p:nvGraphicFramePr>
        <p:xfrm>
          <a:off x="1524000" y="876518"/>
          <a:ext cx="6096000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920531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79872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6177007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Parameter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362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Preliminary inputs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Basic radiation dose limit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1 mSv/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yr</a:t>
                      </a:r>
                      <a:endParaRPr lang="en-US" sz="900" dirty="0">
                        <a:latin typeface="Arial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019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Inventory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Specific concentrations for Ra-226, Ra-228, Pb-210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Bq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/g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38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Hydrology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 "/>
                        </a:rPr>
                        <a:t>Precipitation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Rainfall erosion 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 "/>
                        </a:rPr>
                        <a:t>1.5 m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462.6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266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Clean cover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 "/>
                        </a:rPr>
                        <a:t>Thickness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Erosion rate (calculated)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Cover soil erodibility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1 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1.77E-4 m/</a:t>
                      </a:r>
                      <a:r>
                        <a:rPr lang="en-US" sz="900" dirty="0" err="1">
                          <a:latin typeface="Arial "/>
                        </a:rPr>
                        <a:t>yr</a:t>
                      </a:r>
                      <a:endParaRPr lang="en-US" sz="900" dirty="0">
                        <a:latin typeface="Arial 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0.23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75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Primary contamination (PC)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 "/>
                        </a:rPr>
                        <a:t>X-Y-Z dimensions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Hydraulic conductivity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Erosion rate (calculated)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Evapotranspiration coefficient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Slope-length-steepness factor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Fraction area of fruit crops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Root depth of non-leafy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54.3 x 32.5 x 10 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3.15 m/</a:t>
                      </a:r>
                      <a:r>
                        <a:rPr lang="en-US" sz="900" dirty="0" err="1">
                          <a:latin typeface="Arial "/>
                        </a:rPr>
                        <a:t>yr</a:t>
                      </a:r>
                      <a:endParaRPr lang="en-US" sz="900" dirty="0">
                        <a:latin typeface="Arial 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3.0E-4 m/</a:t>
                      </a:r>
                      <a:r>
                        <a:rPr lang="en-US" sz="900" dirty="0" err="1">
                          <a:latin typeface="Arial "/>
                        </a:rPr>
                        <a:t>yr</a:t>
                      </a:r>
                      <a:endParaRPr lang="en-US" sz="900" dirty="0">
                        <a:latin typeface="Arial 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0.77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0.178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1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908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Unsaturated zone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 "/>
                        </a:rPr>
                        <a:t>Thickness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Hydraulic conductivity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1.5 m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3.15 m/</a:t>
                      </a:r>
                      <a:r>
                        <a:rPr lang="en-US" sz="900" dirty="0" err="1">
                          <a:latin typeface="Arial "/>
                        </a:rPr>
                        <a:t>yr</a:t>
                      </a:r>
                      <a:endParaRPr lang="en-US" sz="900" dirty="0">
                        <a:latin typeface="Arial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281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Saturated zone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 "/>
                        </a:rPr>
                        <a:t>Distance from PC edge to well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Hydraulic conductivity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Total/effective porosity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Hydraulic gradient to well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Depth of aquifer contributing to well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0 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3.15 m/</a:t>
                      </a:r>
                      <a:r>
                        <a:rPr lang="en-US" sz="900" dirty="0" err="1">
                          <a:latin typeface="Arial "/>
                        </a:rPr>
                        <a:t>yr</a:t>
                      </a:r>
                      <a:endParaRPr lang="en-US" sz="900" dirty="0">
                        <a:latin typeface="Arial 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0.45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 "/>
                        </a:rPr>
                        <a:t>0.15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10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64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 "/>
                        </a:rPr>
                        <a:t>Bulk density</a:t>
                      </a:r>
                    </a:p>
                    <a:p>
                      <a:pPr algn="ctr"/>
                      <a:r>
                        <a:rPr lang="en-US" sz="900" dirty="0">
                          <a:latin typeface="Arial "/>
                        </a:rPr>
                        <a:t>K</a:t>
                      </a:r>
                      <a:r>
                        <a:rPr lang="en-US" sz="900" baseline="-25000" dirty="0">
                          <a:latin typeface="Arial "/>
                        </a:rPr>
                        <a:t>d</a:t>
                      </a:r>
                      <a:r>
                        <a:rPr lang="en-US" sz="900" dirty="0">
                          <a:latin typeface="Arial "/>
                        </a:rPr>
                        <a:t> for Ra, Pb, Th, 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 "/>
                        </a:rPr>
                        <a:t>1.46 g/cm</a:t>
                      </a:r>
                      <a:r>
                        <a:rPr lang="en-US" sz="900" baseline="30000" dirty="0">
                          <a:latin typeface="Arial "/>
                        </a:rPr>
                        <a:t>3</a:t>
                      </a:r>
                    </a:p>
                    <a:p>
                      <a:pPr algn="ctr"/>
                      <a:r>
                        <a:rPr lang="nn-NO" sz="900" dirty="0">
                          <a:latin typeface="Arial "/>
                        </a:rPr>
                        <a:t>2500, 2000, 1900, 210 cm</a:t>
                      </a:r>
                      <a:r>
                        <a:rPr lang="nn-NO" sz="900" baseline="30000" dirty="0">
                          <a:latin typeface="Arial "/>
                        </a:rPr>
                        <a:t>3</a:t>
                      </a:r>
                      <a:r>
                        <a:rPr lang="nn-NO" sz="900" dirty="0">
                          <a:latin typeface="Arial "/>
                        </a:rPr>
                        <a:t>/g</a:t>
                      </a:r>
                      <a:endParaRPr lang="en-US" sz="900" dirty="0">
                        <a:latin typeface="Arial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77594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C6AFF45-1877-4E46-C048-4E70C2D6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685255"/>
          </a:xfrm>
        </p:spPr>
        <p:txBody>
          <a:bodyPr/>
          <a:lstStyle/>
          <a:p>
            <a:r>
              <a:rPr lang="en-US" dirty="0"/>
              <a:t>Reference scenario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740B9-623B-4297-C76C-E2A94F297C89}"/>
              </a:ext>
            </a:extLst>
          </p:cNvPr>
          <p:cNvSpPr txBox="1"/>
          <p:nvPr/>
        </p:nvSpPr>
        <p:spPr>
          <a:xfrm>
            <a:off x="2483768" y="59951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 "/>
              </a:rPr>
              <a:t>Key input parameters used in </a:t>
            </a:r>
            <a:r>
              <a:rPr lang="en-US" sz="1200" dirty="0">
                <a:solidFill>
                  <a:srgbClr val="000000"/>
                </a:solidFill>
                <a:latin typeface="Arial "/>
              </a:rPr>
              <a:t>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 "/>
              </a:rPr>
              <a:t>esrad-Offsite in the present work </a:t>
            </a:r>
            <a:endParaRPr lang="en-US" sz="12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75289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85D7-2FE3-11F1-6777-94BFC276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511E-6FAD-4FCE-4B82-7FD80E02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5566"/>
            <a:ext cx="7886700" cy="38884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Safety assessment for radionuclides in O&amp;G NORM wastes considers effective doses and pathways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Total specific dose over time for reference scenario (activity concentrations of 1 </a:t>
            </a:r>
            <a:r>
              <a:rPr lang="en-US" sz="1400" dirty="0" err="1"/>
              <a:t>Bq</a:t>
            </a:r>
            <a:r>
              <a:rPr lang="en-US" sz="1400" dirty="0"/>
              <a:t>/g for Ra-226, Ra-228, and Pb-210)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Plant consumption is the major contributor to the dose due to agricultural areas above disposal area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Behavior influenced by K</a:t>
            </a:r>
            <a:r>
              <a:rPr lang="en-US" sz="1400" baseline="-25000" dirty="0"/>
              <a:t>d</a:t>
            </a:r>
            <a:r>
              <a:rPr lang="en-US" sz="1400" dirty="0"/>
              <a:t> values used for radionuclide sorption during transport simulation in geosphere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Single-parameter sensitivity analysis conducted to quantify the influence of input parameters on effective dose estimates for plant ingestion pathway. Most sensitive parameters identified: fraction area of fruit crops, depth root of non-leafy vegetables, cover erosion parameters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Waterborne pathways influenced by K</a:t>
            </a:r>
            <a:r>
              <a:rPr lang="en-US" sz="1400" baseline="-25000" dirty="0"/>
              <a:t>d</a:t>
            </a:r>
            <a:r>
              <a:rPr lang="en-US" sz="1400" dirty="0"/>
              <a:t> for Ra-226 in unsaturated zone, saturated zone hydraulic conductivity, and precipitation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Analysis helps identify relevant parameters and will be used for additional uncertainty analysis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400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CEDA59-0604-AAF3-6FA3-7F9D6E85CDB1}"/>
              </a:ext>
            </a:extLst>
          </p:cNvPr>
          <p:cNvGrpSpPr/>
          <p:nvPr/>
        </p:nvGrpSpPr>
        <p:grpSpPr>
          <a:xfrm>
            <a:off x="6876256" y="4731990"/>
            <a:ext cx="2291917" cy="307160"/>
            <a:chOff x="5617166" y="4687203"/>
            <a:chExt cx="2864896" cy="383950"/>
          </a:xfrm>
        </p:grpSpPr>
        <p:pic>
          <p:nvPicPr>
            <p:cNvPr id="5" name="Google Shape;60;g13acd02f71e_0_3">
              <a:extLst>
                <a:ext uri="{FF2B5EF4-FFF2-40B4-BE49-F238E27FC236}">
                  <a16:creationId xmlns:a16="http://schemas.microsoft.com/office/drawing/2014/main" id="{AF6FA3B5-B8B9-4BC3-8BB8-952CA1FC75F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617166" y="4707915"/>
              <a:ext cx="1118828" cy="34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62;g13acd02f71e_0_3">
              <a:extLst>
                <a:ext uri="{FF2B5EF4-FFF2-40B4-BE49-F238E27FC236}">
                  <a16:creationId xmlns:a16="http://schemas.microsoft.com/office/drawing/2014/main" id="{73B2B514-F5FD-0CB9-BA8E-811C4D6172D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50194"/>
            <a:stretch/>
          </p:blipFill>
          <p:spPr>
            <a:xfrm>
              <a:off x="7091891" y="4687203"/>
              <a:ext cx="1390171" cy="38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;g13acd02f71e_0_3">
              <a:extLst>
                <a:ext uri="{FF2B5EF4-FFF2-40B4-BE49-F238E27FC236}">
                  <a16:creationId xmlns:a16="http://schemas.microsoft.com/office/drawing/2014/main" id="{8715236D-4ADD-591A-7AC2-9FF2F9F64C9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137" r="26491" b="57098"/>
            <a:stretch/>
          </p:blipFill>
          <p:spPr>
            <a:xfrm>
              <a:off x="7068792" y="4702467"/>
              <a:ext cx="383528" cy="3425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6752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2537D0-7739-FAF2-BA12-C4CFE0EBAE8F}"/>
              </a:ext>
            </a:extLst>
          </p:cNvPr>
          <p:cNvGrpSpPr/>
          <p:nvPr/>
        </p:nvGrpSpPr>
        <p:grpSpPr>
          <a:xfrm>
            <a:off x="6876256" y="4731990"/>
            <a:ext cx="2291917" cy="307160"/>
            <a:chOff x="5617166" y="4687203"/>
            <a:chExt cx="2864896" cy="383950"/>
          </a:xfrm>
        </p:grpSpPr>
        <p:pic>
          <p:nvPicPr>
            <p:cNvPr id="5" name="Google Shape;60;g13acd02f71e_0_3">
              <a:extLst>
                <a:ext uri="{FF2B5EF4-FFF2-40B4-BE49-F238E27FC236}">
                  <a16:creationId xmlns:a16="http://schemas.microsoft.com/office/drawing/2014/main" id="{C391A603-4C92-1958-DD69-E008FEF4E60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617166" y="4707915"/>
              <a:ext cx="1118828" cy="34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62;g13acd02f71e_0_3">
              <a:extLst>
                <a:ext uri="{FF2B5EF4-FFF2-40B4-BE49-F238E27FC236}">
                  <a16:creationId xmlns:a16="http://schemas.microsoft.com/office/drawing/2014/main" id="{3F223FAA-855D-1C0E-4CB8-7BD9ED29489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50194"/>
            <a:stretch/>
          </p:blipFill>
          <p:spPr>
            <a:xfrm>
              <a:off x="7091891" y="4687203"/>
              <a:ext cx="1390171" cy="38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;g13acd02f71e_0_3">
              <a:extLst>
                <a:ext uri="{FF2B5EF4-FFF2-40B4-BE49-F238E27FC236}">
                  <a16:creationId xmlns:a16="http://schemas.microsoft.com/office/drawing/2014/main" id="{C71DBCAF-641A-02D6-C7AD-F6F09477B82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137" r="26491" b="57098"/>
            <a:stretch/>
          </p:blipFill>
          <p:spPr>
            <a:xfrm>
              <a:off x="7068792" y="4702467"/>
              <a:ext cx="383528" cy="3425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FFBA616-8D04-BFF9-5455-56B1C0FF1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" y="1491630"/>
            <a:ext cx="4282440" cy="2735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8A48C1-1A11-48D5-14AE-8964C1FEC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1563638"/>
            <a:ext cx="4085829" cy="2772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E2698B-EAE7-EF33-0F4F-60AF2BF60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100" y="4368899"/>
            <a:ext cx="2209800" cy="2190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2381D2-DD48-49DE-D0F6-0FF51245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1590"/>
            <a:ext cx="3984012" cy="4646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Total specific dose for all radionuclides and pathways considered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(radon excluded)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61D40F-81B1-994E-9989-4D4D09519B2F}"/>
              </a:ext>
            </a:extLst>
          </p:cNvPr>
          <p:cNvSpPr txBox="1">
            <a:spLocks/>
          </p:cNvSpPr>
          <p:nvPr/>
        </p:nvSpPr>
        <p:spPr>
          <a:xfrm>
            <a:off x="4764452" y="1131590"/>
            <a:ext cx="3984012" cy="464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/>
              <a:t>Specific dose for Ra-226 and progenies for all pathways considered (radon excluded)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800218-7D84-0D9F-9DF3-48FB176F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</p:spPr>
        <p:txBody>
          <a:bodyPr/>
          <a:lstStyle/>
          <a:p>
            <a:r>
              <a:rPr lang="en-US" dirty="0"/>
              <a:t>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101860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2537D0-7739-FAF2-BA12-C4CFE0EBAE8F}"/>
              </a:ext>
            </a:extLst>
          </p:cNvPr>
          <p:cNvGrpSpPr/>
          <p:nvPr/>
        </p:nvGrpSpPr>
        <p:grpSpPr>
          <a:xfrm>
            <a:off x="6876256" y="4731990"/>
            <a:ext cx="2291917" cy="307160"/>
            <a:chOff x="5617166" y="4687203"/>
            <a:chExt cx="2864896" cy="383950"/>
          </a:xfrm>
        </p:grpSpPr>
        <p:pic>
          <p:nvPicPr>
            <p:cNvPr id="5" name="Google Shape;60;g13acd02f71e_0_3">
              <a:extLst>
                <a:ext uri="{FF2B5EF4-FFF2-40B4-BE49-F238E27FC236}">
                  <a16:creationId xmlns:a16="http://schemas.microsoft.com/office/drawing/2014/main" id="{C391A603-4C92-1958-DD69-E008FEF4E60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617166" y="4707915"/>
              <a:ext cx="1118828" cy="34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62;g13acd02f71e_0_3">
              <a:extLst>
                <a:ext uri="{FF2B5EF4-FFF2-40B4-BE49-F238E27FC236}">
                  <a16:creationId xmlns:a16="http://schemas.microsoft.com/office/drawing/2014/main" id="{3F223FAA-855D-1C0E-4CB8-7BD9ED29489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50194"/>
            <a:stretch/>
          </p:blipFill>
          <p:spPr>
            <a:xfrm>
              <a:off x="7091891" y="4687203"/>
              <a:ext cx="1390171" cy="38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;g13acd02f71e_0_3">
              <a:extLst>
                <a:ext uri="{FF2B5EF4-FFF2-40B4-BE49-F238E27FC236}">
                  <a16:creationId xmlns:a16="http://schemas.microsoft.com/office/drawing/2014/main" id="{C71DBCAF-641A-02D6-C7AD-F6F09477B82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137" r="26491" b="57098"/>
            <a:stretch/>
          </p:blipFill>
          <p:spPr>
            <a:xfrm>
              <a:off x="7068792" y="4702467"/>
              <a:ext cx="383528" cy="3425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488E995-381E-F20B-8C66-063E898A8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52" y="1702803"/>
            <a:ext cx="4066416" cy="26497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3B3383-D96B-13D6-4845-CF043D509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1660171"/>
            <a:ext cx="4066415" cy="2734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BC8CFB-DCC1-CEC3-9674-709E48A6A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52532"/>
            <a:ext cx="4754880" cy="56388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9F0C4AD-6BE5-9E12-C1C8-E38550EC8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1590"/>
            <a:ext cx="3984012" cy="4646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Specific dose for all radionuclides for each pathway considered (radon excluded)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D71F024-A0AA-68BD-6B1D-5BEE1CC08102}"/>
              </a:ext>
            </a:extLst>
          </p:cNvPr>
          <p:cNvSpPr txBox="1">
            <a:spLocks/>
          </p:cNvSpPr>
          <p:nvPr/>
        </p:nvSpPr>
        <p:spPr>
          <a:xfrm>
            <a:off x="4764452" y="1131590"/>
            <a:ext cx="3984012" cy="464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/>
              <a:t>Soil guideline for Ra-226 (all pathways considered, except radon exposure)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6ECD86-7737-1DC0-7965-9147F5E9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</p:spPr>
        <p:txBody>
          <a:bodyPr/>
          <a:lstStyle/>
          <a:p>
            <a:r>
              <a:rPr lang="en-US" dirty="0"/>
              <a:t>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408447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152</TotalTime>
  <Words>821</Words>
  <Application>Microsoft Office PowerPoint</Application>
  <PresentationFormat>On-screen Show (16:9)</PresentationFormat>
  <Paragraphs>118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</vt:lpstr>
      <vt:lpstr>Calibri</vt:lpstr>
      <vt:lpstr>Office Theme</vt:lpstr>
      <vt:lpstr>Custom Design</vt:lpstr>
      <vt:lpstr>1_Custom Design</vt:lpstr>
      <vt:lpstr>PowerPoint Presentation</vt:lpstr>
      <vt:lpstr>Derivation of conditional clearance limits for the disposal  of NORM waste from O&amp;G industries in hazardous waste landfills</vt:lpstr>
      <vt:lpstr>Introduction</vt:lpstr>
      <vt:lpstr>Reference scenario</vt:lpstr>
      <vt:lpstr>Reference scenario</vt:lpstr>
      <vt:lpstr>Reference scenario</vt:lpstr>
      <vt:lpstr>Simulation results</vt:lpstr>
      <vt:lpstr>Simulation results</vt:lpstr>
      <vt:lpstr>Simulation results</vt:lpstr>
      <vt:lpstr>Conclusion and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Rafael Soares Souza Pimenta De Almeida</cp:lastModifiedBy>
  <cp:revision>30</cp:revision>
  <cp:lastPrinted>2015-12-18T15:27:41Z</cp:lastPrinted>
  <dcterms:created xsi:type="dcterms:W3CDTF">2023-02-20T09:28:38Z</dcterms:created>
  <dcterms:modified xsi:type="dcterms:W3CDTF">2023-10-06T15:05:47Z</dcterms:modified>
</cp:coreProperties>
</file>