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25"/>
  </p:notesMasterIdLst>
  <p:sldIdLst>
    <p:sldId id="294" r:id="rId4"/>
    <p:sldId id="256" r:id="rId5"/>
    <p:sldId id="323" r:id="rId6"/>
    <p:sldId id="302" r:id="rId7"/>
    <p:sldId id="329" r:id="rId8"/>
    <p:sldId id="301" r:id="rId9"/>
    <p:sldId id="304" r:id="rId10"/>
    <p:sldId id="328" r:id="rId11"/>
    <p:sldId id="312" r:id="rId12"/>
    <p:sldId id="330" r:id="rId13"/>
    <p:sldId id="331" r:id="rId14"/>
    <p:sldId id="336" r:id="rId15"/>
    <p:sldId id="332" r:id="rId16"/>
    <p:sldId id="333" r:id="rId17"/>
    <p:sldId id="334" r:id="rId18"/>
    <p:sldId id="338" r:id="rId19"/>
    <p:sldId id="327" r:id="rId20"/>
    <p:sldId id="337" r:id="rId21"/>
    <p:sldId id="335" r:id="rId22"/>
    <p:sldId id="320" r:id="rId23"/>
    <p:sldId id="321" r:id="rId24"/>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67117" autoAdjust="0"/>
  </p:normalViewPr>
  <p:slideViewPr>
    <p:cSldViewPr>
      <p:cViewPr varScale="1">
        <p:scale>
          <a:sx n="116" d="100"/>
          <a:sy n="116" d="100"/>
        </p:scale>
        <p:origin x="470" y="72"/>
      </p:cViewPr>
      <p:guideLst>
        <p:guide orient="horz" pos="1620"/>
        <p:guide pos="2880"/>
      </p:guideLst>
    </p:cSldViewPr>
  </p:slideViewPr>
  <p:outlineViewPr>
    <p:cViewPr>
      <p:scale>
        <a:sx n="33" d="100"/>
        <a:sy n="33" d="100"/>
      </p:scale>
      <p:origin x="0" y="-62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08/10/2023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finish my presentation I would like to say </a:t>
            </a:r>
            <a:r>
              <a:rPr lang="mr-IN" smtClean="0"/>
              <a:t>…</a:t>
            </a:r>
            <a:endParaRPr lang="en-US"/>
          </a:p>
        </p:txBody>
      </p:sp>
      <p:sp>
        <p:nvSpPr>
          <p:cNvPr id="4" name="Slide Number Placeholder 3"/>
          <p:cNvSpPr>
            <a:spLocks noGrp="1"/>
          </p:cNvSpPr>
          <p:nvPr>
            <p:ph type="sldNum" sz="quarter" idx="10"/>
          </p:nvPr>
        </p:nvSpPr>
        <p:spPr/>
        <p:txBody>
          <a:bodyPr/>
          <a:lstStyle/>
          <a:p>
            <a:fld id="{1A5E04DE-5102-1C41-B396-ED6A76C47AFC}" type="slidenum">
              <a:rPr lang="en-US" smtClean="0"/>
              <a:t>20</a:t>
            </a:fld>
            <a:endParaRPr lang="en-US"/>
          </a:p>
        </p:txBody>
      </p:sp>
    </p:spTree>
    <p:extLst>
      <p:ext uri="{BB962C8B-B14F-4D97-AF65-F5344CB8AC3E}">
        <p14:creationId xmlns:p14="http://schemas.microsoft.com/office/powerpoint/2010/main" val="125927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203653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9458" name="Notes Placeholder 2"/>
          <p:cNvSpPr>
            <a:spLocks noGrp="1"/>
          </p:cNvSpPr>
          <p:nvPr>
            <p:ph type="body" idx="1"/>
          </p:nvPr>
        </p:nvSpPr>
        <p:spPr>
          <a:noFill/>
        </p:spPr>
        <p:txBody>
          <a:bodyPr/>
          <a:lstStyle/>
          <a:p>
            <a:endParaRPr lang="en-US" altLang="en-US" dirty="0">
              <a:latin typeface="Calibri" charset="0"/>
            </a:endParaRPr>
          </a:p>
        </p:txBody>
      </p:sp>
      <p:sp>
        <p:nvSpPr>
          <p:cNvPr id="19459" name="Slide Number Placeholder 3"/>
          <p:cNvSpPr>
            <a:spLocks noGrp="1"/>
          </p:cNvSpPr>
          <p:nvPr>
            <p:ph type="sldNum" sz="quarter" idx="5"/>
          </p:nvPr>
        </p:nvSpPr>
        <p:spPr>
          <a:noFill/>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36E9987D-4BB1-2942-A5C4-E882AB4A50DC}" type="slidenum">
              <a:rPr lang="en-US" altLang="en-US"/>
              <a:pPr/>
              <a:t>5</a:t>
            </a:fld>
            <a:endParaRPr lang="en-US" altLang="en-US"/>
          </a:p>
        </p:txBody>
      </p:sp>
    </p:spTree>
    <p:extLst>
      <p:ext uri="{BB962C8B-B14F-4D97-AF65-F5344CB8AC3E}">
        <p14:creationId xmlns:p14="http://schemas.microsoft.com/office/powerpoint/2010/main" val="86919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Tremendous development has taken place in the field of diagnostic radiology. Newer modalities are being introduced in major hospitals and latest radiological equipment are being imported. This quantitative increment may have a positive impact on the health service of the country; but the lack of control is a serious problem.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A5E04DE-5102-1C41-B396-ED6A76C47AFC}" type="slidenum">
              <a:rPr lang="en-US" smtClean="0"/>
              <a:t>6</a:t>
            </a:fld>
            <a:endParaRPr lang="en-US"/>
          </a:p>
        </p:txBody>
      </p:sp>
    </p:spTree>
    <p:extLst>
      <p:ext uri="{BB962C8B-B14F-4D97-AF65-F5344CB8AC3E}">
        <p14:creationId xmlns:p14="http://schemas.microsoft.com/office/powerpoint/2010/main" val="35946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of cobalt</a:t>
            </a:r>
            <a:r>
              <a:rPr lang="en-US" sz="1200" kern="1200" baseline="0" dirty="0" smtClean="0">
                <a:solidFill>
                  <a:schemeClr val="tx1"/>
                </a:solidFill>
                <a:effectLst/>
                <a:latin typeface="+mn-lt"/>
                <a:ea typeface="+mn-ea"/>
                <a:cs typeface="+mn-cs"/>
              </a:rPr>
              <a:t>-60 is in decreasing phase, because</a:t>
            </a:r>
            <a:r>
              <a:rPr lang="en-US" sz="1200" kern="1200" dirty="0" smtClean="0">
                <a:solidFill>
                  <a:schemeClr val="tx1"/>
                </a:solidFill>
                <a:effectLst/>
                <a:latin typeface="+mn-lt"/>
                <a:ea typeface="+mn-ea"/>
                <a:cs typeface="+mn-cs"/>
              </a:rPr>
              <a:t> alternative technology like Linear Accelerator</a:t>
            </a:r>
            <a:r>
              <a:rPr lang="en-US" sz="1200" kern="1200" baseline="0" dirty="0" smtClean="0">
                <a:solidFill>
                  <a:schemeClr val="tx1"/>
                </a:solidFill>
                <a:effectLst/>
                <a:latin typeface="+mn-lt"/>
                <a:ea typeface="+mn-ea"/>
                <a:cs typeface="+mn-cs"/>
              </a:rPr>
              <a:t> has major advantage </a:t>
            </a:r>
            <a:r>
              <a:rPr lang="en-US" sz="1200" kern="1200" dirty="0" smtClean="0">
                <a:solidFill>
                  <a:schemeClr val="tx1"/>
                </a:solidFill>
                <a:effectLst/>
                <a:latin typeface="+mn-lt"/>
                <a:ea typeface="+mn-ea"/>
                <a:cs typeface="+mn-cs"/>
              </a:rPr>
              <a:t>especially in radiation therapy for better treatment technique for the benefit for our cancer patients. We</a:t>
            </a:r>
            <a:r>
              <a:rPr lang="en-US" sz="1200" kern="1200" baseline="0" dirty="0" smtClean="0">
                <a:solidFill>
                  <a:schemeClr val="tx1"/>
                </a:solidFill>
                <a:effectLst/>
                <a:latin typeface="+mn-lt"/>
                <a:ea typeface="+mn-ea"/>
                <a:cs typeface="+mn-cs"/>
              </a:rPr>
              <a:t> were</a:t>
            </a:r>
            <a:r>
              <a:rPr lang="en-US" sz="1200" kern="1200" dirty="0" smtClean="0">
                <a:solidFill>
                  <a:schemeClr val="tx1"/>
                </a:solidFill>
                <a:effectLst/>
                <a:latin typeface="+mn-lt"/>
                <a:ea typeface="+mn-ea"/>
                <a:cs typeface="+mn-cs"/>
              </a:rPr>
              <a:t> not able to find any type</a:t>
            </a:r>
            <a:r>
              <a:rPr lang="en-US" sz="1200" kern="1200" baseline="0" dirty="0" smtClean="0">
                <a:solidFill>
                  <a:schemeClr val="tx1"/>
                </a:solidFill>
                <a:effectLst/>
                <a:latin typeface="+mn-lt"/>
                <a:ea typeface="+mn-ea"/>
                <a:cs typeface="+mn-cs"/>
              </a:rPr>
              <a:t> of radioactive materials  used in industry or other sector. Our conclusion was this might be not correct because there must be some type of radioactive materials being used in industrial sector. This might be because of lack of knowledge of people working in industry </a:t>
            </a:r>
            <a:endParaRPr lang="en-US" dirty="0"/>
          </a:p>
        </p:txBody>
      </p:sp>
      <p:sp>
        <p:nvSpPr>
          <p:cNvPr id="4" name="Slide Number Placeholder 3"/>
          <p:cNvSpPr>
            <a:spLocks noGrp="1"/>
          </p:cNvSpPr>
          <p:nvPr>
            <p:ph type="sldNum" sz="quarter" idx="10"/>
          </p:nvPr>
        </p:nvSpPr>
        <p:spPr/>
        <p:txBody>
          <a:bodyPr/>
          <a:lstStyle/>
          <a:p>
            <a:fld id="{1A5E04DE-5102-1C41-B396-ED6A76C47AFC}" type="slidenum">
              <a:rPr lang="en-US" smtClean="0"/>
              <a:t>7</a:t>
            </a:fld>
            <a:endParaRPr lang="en-US"/>
          </a:p>
        </p:txBody>
      </p:sp>
    </p:spTree>
    <p:extLst>
      <p:ext uri="{BB962C8B-B14F-4D97-AF65-F5344CB8AC3E}">
        <p14:creationId xmlns:p14="http://schemas.microsoft.com/office/powerpoint/2010/main" val="378346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also we were unable</a:t>
            </a:r>
            <a:r>
              <a:rPr lang="en-US" baseline="0" dirty="0" smtClean="0"/>
              <a:t> to find any relevant data. </a:t>
            </a:r>
            <a:endParaRPr lang="en-US" dirty="0"/>
          </a:p>
        </p:txBody>
      </p:sp>
      <p:sp>
        <p:nvSpPr>
          <p:cNvPr id="4" name="Slide Number Placeholder 3"/>
          <p:cNvSpPr>
            <a:spLocks noGrp="1"/>
          </p:cNvSpPr>
          <p:nvPr>
            <p:ph type="sldNum" sz="quarter" idx="10"/>
          </p:nvPr>
        </p:nvSpPr>
        <p:spPr/>
        <p:txBody>
          <a:bodyPr/>
          <a:lstStyle/>
          <a:p>
            <a:fld id="{1A5E04DE-5102-1C41-B396-ED6A76C47AFC}" type="slidenum">
              <a:rPr lang="en-US" smtClean="0"/>
              <a:t>9</a:t>
            </a:fld>
            <a:endParaRPr lang="en-US"/>
          </a:p>
        </p:txBody>
      </p:sp>
    </p:spTree>
    <p:extLst>
      <p:ext uri="{BB962C8B-B14F-4D97-AF65-F5344CB8AC3E}">
        <p14:creationId xmlns:p14="http://schemas.microsoft.com/office/powerpoint/2010/main" val="295930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also we were unable</a:t>
            </a:r>
            <a:r>
              <a:rPr lang="en-US" baseline="0" dirty="0" smtClean="0"/>
              <a:t> to find any relevant data. </a:t>
            </a:r>
            <a:endParaRPr lang="en-US" dirty="0"/>
          </a:p>
        </p:txBody>
      </p:sp>
      <p:sp>
        <p:nvSpPr>
          <p:cNvPr id="4" name="Slide Number Placeholder 3"/>
          <p:cNvSpPr>
            <a:spLocks noGrp="1"/>
          </p:cNvSpPr>
          <p:nvPr>
            <p:ph type="sldNum" sz="quarter" idx="10"/>
          </p:nvPr>
        </p:nvSpPr>
        <p:spPr/>
        <p:txBody>
          <a:bodyPr/>
          <a:lstStyle/>
          <a:p>
            <a:fld id="{1A5E04DE-5102-1C41-B396-ED6A76C47AFC}" type="slidenum">
              <a:rPr lang="en-US" smtClean="0"/>
              <a:t>10</a:t>
            </a:fld>
            <a:endParaRPr lang="en-US"/>
          </a:p>
        </p:txBody>
      </p:sp>
    </p:spTree>
    <p:extLst>
      <p:ext uri="{BB962C8B-B14F-4D97-AF65-F5344CB8AC3E}">
        <p14:creationId xmlns:p14="http://schemas.microsoft.com/office/powerpoint/2010/main" val="17197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mn-lt"/>
              </a:rPr>
              <a:t>: Proper storage and disposal facilities for radioactive waste are crucial to prevent contamination and exposure. </a:t>
            </a:r>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12</a:t>
            </a:fld>
            <a:endParaRPr lang="en-GB"/>
          </a:p>
        </p:txBody>
      </p:sp>
    </p:spTree>
    <p:extLst>
      <p:ext uri="{BB962C8B-B14F-4D97-AF65-F5344CB8AC3E}">
        <p14:creationId xmlns:p14="http://schemas.microsoft.com/office/powerpoint/2010/main" val="111854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mn-lt"/>
              </a:rPr>
              <a:t>Collaboration between countries can lead to the development of harmonized standards and best practices for radiation safety.</a:t>
            </a:r>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15</a:t>
            </a:fld>
            <a:endParaRPr lang="en-GB"/>
          </a:p>
        </p:txBody>
      </p:sp>
    </p:spTree>
    <p:extLst>
      <p:ext uri="{BB962C8B-B14F-4D97-AF65-F5344CB8AC3E}">
        <p14:creationId xmlns:p14="http://schemas.microsoft.com/office/powerpoint/2010/main" val="132703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aa-ET"/>
          </a:p>
        </p:txBody>
      </p:sp>
      <p:sp>
        <p:nvSpPr>
          <p:cNvPr id="3" name="Subtitle 2">
            <a:extLst>
              <a:ext uri="{FF2B5EF4-FFF2-40B4-BE49-F238E27FC236}">
                <a16:creationId xmlns:a16="http://schemas.microsoft.com/office/drawing/2014/main" xmlns=""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a-E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923DC-A7D4-09A3-1AE9-6EB6A2A505FA}"/>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xmlns=""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58F017C9-42EA-67FC-C2DB-258A31811709}"/>
              </a:ext>
            </a:extLst>
          </p:cNvPr>
          <p:cNvSpPr>
            <a:spLocks noGrp="1"/>
          </p:cNvSpPr>
          <p:nvPr>
            <p:ph type="dt" sz="half" idx="10"/>
          </p:nvPr>
        </p:nvSpPr>
        <p:spPr/>
        <p:txBody>
          <a:bodyPr/>
          <a:lstStyle/>
          <a:p>
            <a:fld id="{29ED011D-2CD7-4D41-95B0-515C463CF86F}" type="datetime1">
              <a:rPr lang="aa-ET" smtClean="0"/>
              <a:t>08/10/2023</a:t>
            </a:fld>
            <a:endParaRPr lang="aa-ET"/>
          </a:p>
        </p:txBody>
      </p:sp>
      <p:sp>
        <p:nvSpPr>
          <p:cNvPr id="5" name="Footer Placeholder 4">
            <a:extLst>
              <a:ext uri="{FF2B5EF4-FFF2-40B4-BE49-F238E27FC236}">
                <a16:creationId xmlns:a16="http://schemas.microsoft.com/office/drawing/2014/main" xmlns="" id="{548A476B-6CD9-E8CC-95D0-4BF10F7F0DF0}"/>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6AA8E0A8-6E8C-EBD2-84A5-F8EB4376596D}"/>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aa-ET"/>
          </a:p>
        </p:txBody>
      </p:sp>
      <p:sp>
        <p:nvSpPr>
          <p:cNvPr id="3" name="Text Placeholder 2">
            <a:extLst>
              <a:ext uri="{FF2B5EF4-FFF2-40B4-BE49-F238E27FC236}">
                <a16:creationId xmlns:a16="http://schemas.microsoft.com/office/drawing/2014/main" xmlns=""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14D0A760-D8EC-9040-6007-BF46219ACF19}"/>
              </a:ext>
            </a:extLst>
          </p:cNvPr>
          <p:cNvSpPr>
            <a:spLocks noGrp="1"/>
          </p:cNvSpPr>
          <p:nvPr>
            <p:ph type="dt" sz="half" idx="10"/>
          </p:nvPr>
        </p:nvSpPr>
        <p:spPr/>
        <p:txBody>
          <a:bodyPr/>
          <a:lstStyle/>
          <a:p>
            <a:fld id="{F671C911-D811-4621-8AB5-01245357D2A4}" type="datetime1">
              <a:rPr lang="aa-ET" smtClean="0"/>
              <a:t>08/10/2023</a:t>
            </a:fld>
            <a:endParaRPr lang="aa-ET"/>
          </a:p>
        </p:txBody>
      </p:sp>
      <p:sp>
        <p:nvSpPr>
          <p:cNvPr id="5" name="Footer Placeholder 4">
            <a:extLst>
              <a:ext uri="{FF2B5EF4-FFF2-40B4-BE49-F238E27FC236}">
                <a16:creationId xmlns:a16="http://schemas.microsoft.com/office/drawing/2014/main" xmlns="" id="{B0B00DE1-D38F-9936-5BD1-77D9EFBA9D49}"/>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D2988486-A788-E4BD-1948-995E9EB4E3B3}"/>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1283C7-9BE7-D979-8DC6-22D017306025}"/>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xmlns=""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Content Placeholder 3">
            <a:extLst>
              <a:ext uri="{FF2B5EF4-FFF2-40B4-BE49-F238E27FC236}">
                <a16:creationId xmlns:a16="http://schemas.microsoft.com/office/drawing/2014/main" xmlns=""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Date Placeholder 4">
            <a:extLst>
              <a:ext uri="{FF2B5EF4-FFF2-40B4-BE49-F238E27FC236}">
                <a16:creationId xmlns:a16="http://schemas.microsoft.com/office/drawing/2014/main" xmlns="" id="{A36AB4B2-3A2C-F3EB-029F-189784E2360D}"/>
              </a:ext>
            </a:extLst>
          </p:cNvPr>
          <p:cNvSpPr>
            <a:spLocks noGrp="1"/>
          </p:cNvSpPr>
          <p:nvPr>
            <p:ph type="dt" sz="half" idx="10"/>
          </p:nvPr>
        </p:nvSpPr>
        <p:spPr/>
        <p:txBody>
          <a:bodyPr/>
          <a:lstStyle/>
          <a:p>
            <a:fld id="{E1ABB252-FE4D-4FB9-9CC7-3685C38AA0F3}" type="datetime1">
              <a:rPr lang="aa-ET" smtClean="0"/>
              <a:t>08/10/2023</a:t>
            </a:fld>
            <a:endParaRPr lang="aa-ET"/>
          </a:p>
        </p:txBody>
      </p:sp>
      <p:sp>
        <p:nvSpPr>
          <p:cNvPr id="6" name="Footer Placeholder 5">
            <a:extLst>
              <a:ext uri="{FF2B5EF4-FFF2-40B4-BE49-F238E27FC236}">
                <a16:creationId xmlns:a16="http://schemas.microsoft.com/office/drawing/2014/main" xmlns="" id="{F67B8D5D-3A3C-BE50-3DFD-377831D27D92}"/>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7" name="Slide Number Placeholder 6">
            <a:extLst>
              <a:ext uri="{FF2B5EF4-FFF2-40B4-BE49-F238E27FC236}">
                <a16:creationId xmlns:a16="http://schemas.microsoft.com/office/drawing/2014/main" xmlns="" id="{26086C73-CB1F-0316-515C-9A821BC9C92F}"/>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aa-ET"/>
          </a:p>
        </p:txBody>
      </p:sp>
      <p:sp>
        <p:nvSpPr>
          <p:cNvPr id="3" name="Text Placeholder 2">
            <a:extLst>
              <a:ext uri="{FF2B5EF4-FFF2-40B4-BE49-F238E27FC236}">
                <a16:creationId xmlns:a16="http://schemas.microsoft.com/office/drawing/2014/main" xmlns=""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xmlns=""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xmlns="" id="{00E93CCA-73B7-9C2E-E223-BAB3D207A282}"/>
              </a:ext>
            </a:extLst>
          </p:cNvPr>
          <p:cNvSpPr>
            <a:spLocks noGrp="1"/>
          </p:cNvSpPr>
          <p:nvPr>
            <p:ph type="dt" sz="half" idx="10"/>
          </p:nvPr>
        </p:nvSpPr>
        <p:spPr/>
        <p:txBody>
          <a:bodyPr/>
          <a:lstStyle/>
          <a:p>
            <a:fld id="{237C9379-3B95-4742-885D-9AE3586A2FCB}" type="datetime1">
              <a:rPr lang="aa-ET" smtClean="0"/>
              <a:t>08/10/2023</a:t>
            </a:fld>
            <a:endParaRPr lang="aa-ET"/>
          </a:p>
        </p:txBody>
      </p:sp>
      <p:sp>
        <p:nvSpPr>
          <p:cNvPr id="8" name="Footer Placeholder 7">
            <a:extLst>
              <a:ext uri="{FF2B5EF4-FFF2-40B4-BE49-F238E27FC236}">
                <a16:creationId xmlns:a16="http://schemas.microsoft.com/office/drawing/2014/main" xmlns="" id="{27F41DA9-6788-9952-7703-7CF733CBA013}"/>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9" name="Slide Number Placeholder 8">
            <a:extLst>
              <a:ext uri="{FF2B5EF4-FFF2-40B4-BE49-F238E27FC236}">
                <a16:creationId xmlns:a16="http://schemas.microsoft.com/office/drawing/2014/main" xmlns="" id="{BE776FAB-DBB7-E316-8977-B43B16B49F72}"/>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EF7F7-7CE9-9A49-A73F-A8461B0C9EB9}"/>
              </a:ext>
            </a:extLst>
          </p:cNvPr>
          <p:cNvSpPr>
            <a:spLocks noGrp="1"/>
          </p:cNvSpPr>
          <p:nvPr>
            <p:ph type="title"/>
          </p:nvPr>
        </p:nvSpPr>
        <p:spPr/>
        <p:txBody>
          <a:bodyPr/>
          <a:lstStyle/>
          <a:p>
            <a:r>
              <a:rPr lang="en-GB"/>
              <a:t>Click to edit Master title style</a:t>
            </a:r>
            <a:endParaRPr lang="aa-ET"/>
          </a:p>
        </p:txBody>
      </p:sp>
      <p:sp>
        <p:nvSpPr>
          <p:cNvPr id="3" name="Date Placeholder 2">
            <a:extLst>
              <a:ext uri="{FF2B5EF4-FFF2-40B4-BE49-F238E27FC236}">
                <a16:creationId xmlns:a16="http://schemas.microsoft.com/office/drawing/2014/main" xmlns="" id="{9F1F331C-947F-3B91-6141-596092DAE2E5}"/>
              </a:ext>
            </a:extLst>
          </p:cNvPr>
          <p:cNvSpPr>
            <a:spLocks noGrp="1"/>
          </p:cNvSpPr>
          <p:nvPr>
            <p:ph type="dt" sz="half" idx="10"/>
          </p:nvPr>
        </p:nvSpPr>
        <p:spPr/>
        <p:txBody>
          <a:bodyPr/>
          <a:lstStyle/>
          <a:p>
            <a:fld id="{AB100ED5-8040-42DB-AA00-D2A4E7574E91}" type="datetime1">
              <a:rPr lang="aa-ET" smtClean="0"/>
              <a:t>08/10/2023</a:t>
            </a:fld>
            <a:endParaRPr lang="aa-ET"/>
          </a:p>
        </p:txBody>
      </p:sp>
      <p:sp>
        <p:nvSpPr>
          <p:cNvPr id="4" name="Footer Placeholder 3">
            <a:extLst>
              <a:ext uri="{FF2B5EF4-FFF2-40B4-BE49-F238E27FC236}">
                <a16:creationId xmlns:a16="http://schemas.microsoft.com/office/drawing/2014/main" xmlns="" id="{2B5866AF-2F2F-92DB-8F2E-17A9462EBB9A}"/>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5" name="Slide Number Placeholder 4">
            <a:extLst>
              <a:ext uri="{FF2B5EF4-FFF2-40B4-BE49-F238E27FC236}">
                <a16:creationId xmlns:a16="http://schemas.microsoft.com/office/drawing/2014/main" xmlns="" id="{C1A511AD-3A19-A128-58D0-9DB64840AB8A}"/>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3F91D0-6817-6B45-06F6-684136E134B6}"/>
              </a:ext>
            </a:extLst>
          </p:cNvPr>
          <p:cNvSpPr>
            <a:spLocks noGrp="1"/>
          </p:cNvSpPr>
          <p:nvPr>
            <p:ph type="dt" sz="half" idx="10"/>
          </p:nvPr>
        </p:nvSpPr>
        <p:spPr/>
        <p:txBody>
          <a:bodyPr/>
          <a:lstStyle/>
          <a:p>
            <a:fld id="{2A622E04-5CBC-4E6E-A375-4D6DE018AAE3}" type="datetime1">
              <a:rPr lang="aa-ET" smtClean="0"/>
              <a:t>08/10/2023</a:t>
            </a:fld>
            <a:endParaRPr lang="aa-ET"/>
          </a:p>
        </p:txBody>
      </p:sp>
      <p:sp>
        <p:nvSpPr>
          <p:cNvPr id="3" name="Footer Placeholder 2">
            <a:extLst>
              <a:ext uri="{FF2B5EF4-FFF2-40B4-BE49-F238E27FC236}">
                <a16:creationId xmlns:a16="http://schemas.microsoft.com/office/drawing/2014/main" xmlns="" id="{D2D9A13F-98A1-B09A-D100-1BF14F66CC82}"/>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4" name="Slide Number Placeholder 3">
            <a:extLst>
              <a:ext uri="{FF2B5EF4-FFF2-40B4-BE49-F238E27FC236}">
                <a16:creationId xmlns:a16="http://schemas.microsoft.com/office/drawing/2014/main" xmlns="" id="{F7FB39C8-3D69-BFEC-C2F9-540F8886009D}"/>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aa-ET"/>
          </a:p>
        </p:txBody>
      </p:sp>
      <p:sp>
        <p:nvSpPr>
          <p:cNvPr id="3" name="Content Placeholder 2">
            <a:extLst>
              <a:ext uri="{FF2B5EF4-FFF2-40B4-BE49-F238E27FC236}">
                <a16:creationId xmlns:a16="http://schemas.microsoft.com/office/drawing/2014/main" xmlns=""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a16="http://schemas.microsoft.com/office/drawing/2014/main" xmlns=""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41447A3-1105-4B52-48E8-557AFB703963}"/>
              </a:ext>
            </a:extLst>
          </p:cNvPr>
          <p:cNvSpPr>
            <a:spLocks noGrp="1"/>
          </p:cNvSpPr>
          <p:nvPr>
            <p:ph type="dt" sz="half" idx="10"/>
          </p:nvPr>
        </p:nvSpPr>
        <p:spPr/>
        <p:txBody>
          <a:bodyPr/>
          <a:lstStyle/>
          <a:p>
            <a:fld id="{28B88630-B418-4475-A3E4-000C91789990}" type="datetime1">
              <a:rPr lang="aa-ET" smtClean="0"/>
              <a:t>08/10/2023</a:t>
            </a:fld>
            <a:endParaRPr lang="aa-ET"/>
          </a:p>
        </p:txBody>
      </p:sp>
      <p:sp>
        <p:nvSpPr>
          <p:cNvPr id="6" name="Footer Placeholder 5">
            <a:extLst>
              <a:ext uri="{FF2B5EF4-FFF2-40B4-BE49-F238E27FC236}">
                <a16:creationId xmlns:a16="http://schemas.microsoft.com/office/drawing/2014/main" xmlns="" id="{112D6DAE-1C31-94F4-C037-0BDE818465C1}"/>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7" name="Slide Number Placeholder 6">
            <a:extLst>
              <a:ext uri="{FF2B5EF4-FFF2-40B4-BE49-F238E27FC236}">
                <a16:creationId xmlns:a16="http://schemas.microsoft.com/office/drawing/2014/main" xmlns="" id="{FBF49C8C-2001-B2D6-156B-F5535EA07018}"/>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aa-ET"/>
          </a:p>
        </p:txBody>
      </p:sp>
      <p:sp>
        <p:nvSpPr>
          <p:cNvPr id="3" name="Picture Placeholder 2">
            <a:extLst>
              <a:ext uri="{FF2B5EF4-FFF2-40B4-BE49-F238E27FC236}">
                <a16:creationId xmlns:a16="http://schemas.microsoft.com/office/drawing/2014/main" xmlns=""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xmlns=""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14D1ADE6-E632-A8E0-CDA9-A0D1A4A12F34}"/>
              </a:ext>
            </a:extLst>
          </p:cNvPr>
          <p:cNvSpPr>
            <a:spLocks noGrp="1"/>
          </p:cNvSpPr>
          <p:nvPr>
            <p:ph type="dt" sz="half" idx="10"/>
          </p:nvPr>
        </p:nvSpPr>
        <p:spPr/>
        <p:txBody>
          <a:bodyPr/>
          <a:lstStyle/>
          <a:p>
            <a:fld id="{A6B69738-8A02-461F-BC3D-114CC259A8CC}" type="datetime1">
              <a:rPr lang="aa-ET" smtClean="0"/>
              <a:t>08/10/2023</a:t>
            </a:fld>
            <a:endParaRPr lang="aa-ET"/>
          </a:p>
        </p:txBody>
      </p:sp>
      <p:sp>
        <p:nvSpPr>
          <p:cNvPr id="6" name="Footer Placeholder 5">
            <a:extLst>
              <a:ext uri="{FF2B5EF4-FFF2-40B4-BE49-F238E27FC236}">
                <a16:creationId xmlns:a16="http://schemas.microsoft.com/office/drawing/2014/main" xmlns="" id="{CD5B3A4A-F4A9-707B-6CB9-AF85C79B72A0}"/>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7" name="Slide Number Placeholder 6">
            <a:extLst>
              <a:ext uri="{FF2B5EF4-FFF2-40B4-BE49-F238E27FC236}">
                <a16:creationId xmlns:a16="http://schemas.microsoft.com/office/drawing/2014/main" xmlns="" id="{B99F852F-3A27-EAB1-8A07-3ED3E7C748FE}"/>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73B6C-64B4-CD5E-08B1-E3501D3FA603}"/>
              </a:ext>
            </a:extLst>
          </p:cNvPr>
          <p:cNvSpPr>
            <a:spLocks noGrp="1"/>
          </p:cNvSpPr>
          <p:nvPr>
            <p:ph type="title"/>
          </p:nvPr>
        </p:nvSpPr>
        <p:spPr/>
        <p:txBody>
          <a:bodyPr/>
          <a:lstStyle/>
          <a:p>
            <a:r>
              <a:rPr lang="en-GB"/>
              <a:t>Click to edit Master title style</a:t>
            </a:r>
            <a:endParaRPr lang="aa-ET"/>
          </a:p>
        </p:txBody>
      </p:sp>
      <p:sp>
        <p:nvSpPr>
          <p:cNvPr id="3" name="Vertical Text Placeholder 2">
            <a:extLst>
              <a:ext uri="{FF2B5EF4-FFF2-40B4-BE49-F238E27FC236}">
                <a16:creationId xmlns:a16="http://schemas.microsoft.com/office/drawing/2014/main" xmlns=""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80E7BE59-CF91-3A70-9D9B-86BD42027A0B}"/>
              </a:ext>
            </a:extLst>
          </p:cNvPr>
          <p:cNvSpPr>
            <a:spLocks noGrp="1"/>
          </p:cNvSpPr>
          <p:nvPr>
            <p:ph type="dt" sz="half" idx="10"/>
          </p:nvPr>
        </p:nvSpPr>
        <p:spPr/>
        <p:txBody>
          <a:bodyPr/>
          <a:lstStyle/>
          <a:p>
            <a:fld id="{2220FC82-ACE3-45B6-BBA4-49E7D0E0465E}" type="datetime1">
              <a:rPr lang="aa-ET" smtClean="0"/>
              <a:t>08/10/2023</a:t>
            </a:fld>
            <a:endParaRPr lang="aa-ET"/>
          </a:p>
        </p:txBody>
      </p:sp>
      <p:sp>
        <p:nvSpPr>
          <p:cNvPr id="5" name="Footer Placeholder 4">
            <a:extLst>
              <a:ext uri="{FF2B5EF4-FFF2-40B4-BE49-F238E27FC236}">
                <a16:creationId xmlns:a16="http://schemas.microsoft.com/office/drawing/2014/main" xmlns="" id="{DFDF7EE1-5D54-70F0-01AF-49607C1638F7}"/>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58194E92-EBA1-B507-A8BC-D9C12CDF8F98}"/>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aa-ET"/>
          </a:p>
        </p:txBody>
      </p:sp>
      <p:sp>
        <p:nvSpPr>
          <p:cNvPr id="3" name="Vertical Text Placeholder 2">
            <a:extLst>
              <a:ext uri="{FF2B5EF4-FFF2-40B4-BE49-F238E27FC236}">
                <a16:creationId xmlns:a16="http://schemas.microsoft.com/office/drawing/2014/main" xmlns=""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37B01A7B-2028-97E7-CA5A-84A4FD0C2D1F}"/>
              </a:ext>
            </a:extLst>
          </p:cNvPr>
          <p:cNvSpPr>
            <a:spLocks noGrp="1"/>
          </p:cNvSpPr>
          <p:nvPr>
            <p:ph type="dt" sz="half" idx="10"/>
          </p:nvPr>
        </p:nvSpPr>
        <p:spPr/>
        <p:txBody>
          <a:bodyPr/>
          <a:lstStyle/>
          <a:p>
            <a:fld id="{476597E4-CE75-4A9C-80CB-1BBF05D7C273}" type="datetime1">
              <a:rPr lang="aa-ET" smtClean="0"/>
              <a:t>08/10/2023</a:t>
            </a:fld>
            <a:endParaRPr lang="aa-ET"/>
          </a:p>
        </p:txBody>
      </p:sp>
      <p:sp>
        <p:nvSpPr>
          <p:cNvPr id="5" name="Footer Placeholder 4">
            <a:extLst>
              <a:ext uri="{FF2B5EF4-FFF2-40B4-BE49-F238E27FC236}">
                <a16:creationId xmlns:a16="http://schemas.microsoft.com/office/drawing/2014/main" xmlns="" id="{980CB13F-43E0-9D39-4749-04350486CC35}"/>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A026B360-6CC0-E612-0697-3696FF50C19C}"/>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Subtitle 2">
            <a:extLst>
              <a:ext uri="{FF2B5EF4-FFF2-40B4-BE49-F238E27FC236}">
                <a16:creationId xmlns:a16="http://schemas.microsoft.com/office/drawing/2014/main" xmlns=""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aa-ET" dirty="0"/>
          </a:p>
        </p:txBody>
      </p:sp>
      <p:sp>
        <p:nvSpPr>
          <p:cNvPr id="4" name="Date Placeholder 3">
            <a:extLst>
              <a:ext uri="{FF2B5EF4-FFF2-40B4-BE49-F238E27FC236}">
                <a16:creationId xmlns:a16="http://schemas.microsoft.com/office/drawing/2014/main" xmlns="" id="{7A63E1B8-5198-9A43-9626-34C359ADEFAE}"/>
              </a:ext>
            </a:extLst>
          </p:cNvPr>
          <p:cNvSpPr>
            <a:spLocks noGrp="1"/>
          </p:cNvSpPr>
          <p:nvPr>
            <p:ph type="dt" sz="half" idx="10"/>
          </p:nvPr>
        </p:nvSpPr>
        <p:spPr/>
        <p:txBody>
          <a:bodyPr/>
          <a:lstStyle/>
          <a:p>
            <a:fld id="{B4A055DA-D70B-40AA-B107-07B17068A9BB}" type="datetime1">
              <a:rPr lang="aa-ET" smtClean="0"/>
              <a:t>08/10/2023</a:t>
            </a:fld>
            <a:endParaRPr lang="aa-ET"/>
          </a:p>
        </p:txBody>
      </p:sp>
      <p:sp>
        <p:nvSpPr>
          <p:cNvPr id="5" name="Footer Placeholder 4">
            <a:extLst>
              <a:ext uri="{FF2B5EF4-FFF2-40B4-BE49-F238E27FC236}">
                <a16:creationId xmlns:a16="http://schemas.microsoft.com/office/drawing/2014/main" xmlns="" id="{9F7C40A4-7D03-C8E8-89EE-543B5CC49FCE}"/>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3F5554A0-5F76-A5D7-7D16-88F40D57BD13}"/>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Content Placeholder 2">
            <a:extLst>
              <a:ext uri="{FF2B5EF4-FFF2-40B4-BE49-F238E27FC236}">
                <a16:creationId xmlns:a16="http://schemas.microsoft.com/office/drawing/2014/main" xmlns=""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xmlns="" id="{7D18BC72-CFE8-922F-469E-1AE08093626F}"/>
              </a:ext>
            </a:extLst>
          </p:cNvPr>
          <p:cNvSpPr>
            <a:spLocks noGrp="1"/>
          </p:cNvSpPr>
          <p:nvPr>
            <p:ph type="dt" sz="half" idx="10"/>
          </p:nvPr>
        </p:nvSpPr>
        <p:spPr/>
        <p:txBody>
          <a:bodyPr/>
          <a:lstStyle/>
          <a:p>
            <a:fld id="{AB2B19AB-CAEB-40AD-9660-7C9021FA6ACC}" type="datetime1">
              <a:rPr lang="aa-ET" smtClean="0"/>
              <a:t>08/10/2023</a:t>
            </a:fld>
            <a:endParaRPr lang="aa-ET"/>
          </a:p>
        </p:txBody>
      </p:sp>
      <p:sp>
        <p:nvSpPr>
          <p:cNvPr id="5" name="Footer Placeholder 4">
            <a:extLst>
              <a:ext uri="{FF2B5EF4-FFF2-40B4-BE49-F238E27FC236}">
                <a16:creationId xmlns:a16="http://schemas.microsoft.com/office/drawing/2014/main" xmlns="" id="{D4DD312E-AFFB-1A08-1060-EF046B8427B1}"/>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F434453A-7F41-A078-DCE3-20E34670392E}"/>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xmlns=""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1951F3D0-BE0E-A7C0-7828-9F49D206B00C}"/>
              </a:ext>
            </a:extLst>
          </p:cNvPr>
          <p:cNvSpPr>
            <a:spLocks noGrp="1"/>
          </p:cNvSpPr>
          <p:nvPr>
            <p:ph type="dt" sz="half" idx="10"/>
          </p:nvPr>
        </p:nvSpPr>
        <p:spPr/>
        <p:txBody>
          <a:bodyPr/>
          <a:lstStyle/>
          <a:p>
            <a:fld id="{9296950F-2B20-4724-99D1-465ABD2CA379}" type="datetime1">
              <a:rPr lang="aa-ET" smtClean="0"/>
              <a:t>08/10/2023</a:t>
            </a:fld>
            <a:endParaRPr lang="aa-ET"/>
          </a:p>
        </p:txBody>
      </p:sp>
      <p:sp>
        <p:nvSpPr>
          <p:cNvPr id="5" name="Footer Placeholder 4">
            <a:extLst>
              <a:ext uri="{FF2B5EF4-FFF2-40B4-BE49-F238E27FC236}">
                <a16:creationId xmlns:a16="http://schemas.microsoft.com/office/drawing/2014/main" xmlns="" id="{FE22223E-5F91-74C9-A5B3-C167A8A3716C}"/>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16F44461-5A2A-7645-3185-483CF023104C}"/>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xmlns=""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xmlns=""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xmlns="" id="{2D42EA7F-3071-E80C-2482-F1ED949245A5}"/>
              </a:ext>
            </a:extLst>
          </p:cNvPr>
          <p:cNvSpPr>
            <a:spLocks noGrp="1"/>
          </p:cNvSpPr>
          <p:nvPr>
            <p:ph type="dt" sz="half" idx="10"/>
          </p:nvPr>
        </p:nvSpPr>
        <p:spPr/>
        <p:txBody>
          <a:bodyPr/>
          <a:lstStyle/>
          <a:p>
            <a:fld id="{028B2080-8D2E-4C85-B676-676D612EDC59}" type="datetime1">
              <a:rPr lang="aa-ET" smtClean="0"/>
              <a:t>08/10/2023</a:t>
            </a:fld>
            <a:endParaRPr lang="aa-ET"/>
          </a:p>
        </p:txBody>
      </p:sp>
      <p:sp>
        <p:nvSpPr>
          <p:cNvPr id="8" name="Footer Placeholder 7">
            <a:extLst>
              <a:ext uri="{FF2B5EF4-FFF2-40B4-BE49-F238E27FC236}">
                <a16:creationId xmlns:a16="http://schemas.microsoft.com/office/drawing/2014/main" xmlns="" id="{F80A429A-4224-1E19-3BA8-C8B945FEF65F}"/>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9" name="Slide Number Placeholder 8">
            <a:extLst>
              <a:ext uri="{FF2B5EF4-FFF2-40B4-BE49-F238E27FC236}">
                <a16:creationId xmlns:a16="http://schemas.microsoft.com/office/drawing/2014/main" xmlns="" id="{BB89FADE-3C5F-A233-E430-082035CDF0B5}"/>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Date Placeholder 2">
            <a:extLst>
              <a:ext uri="{FF2B5EF4-FFF2-40B4-BE49-F238E27FC236}">
                <a16:creationId xmlns:a16="http://schemas.microsoft.com/office/drawing/2014/main" xmlns="" id="{D40C9A6D-56EA-01C5-8530-BF6F126F2997}"/>
              </a:ext>
            </a:extLst>
          </p:cNvPr>
          <p:cNvSpPr>
            <a:spLocks noGrp="1"/>
          </p:cNvSpPr>
          <p:nvPr>
            <p:ph type="dt" sz="half" idx="10"/>
          </p:nvPr>
        </p:nvSpPr>
        <p:spPr/>
        <p:txBody>
          <a:bodyPr/>
          <a:lstStyle/>
          <a:p>
            <a:fld id="{F7811247-0FC4-44A8-A0D1-14ACF15E0EAF}" type="datetime1">
              <a:rPr lang="aa-ET" smtClean="0"/>
              <a:t>08/10/2023</a:t>
            </a:fld>
            <a:endParaRPr lang="aa-ET"/>
          </a:p>
        </p:txBody>
      </p:sp>
      <p:sp>
        <p:nvSpPr>
          <p:cNvPr id="4" name="Footer Placeholder 3">
            <a:extLst>
              <a:ext uri="{FF2B5EF4-FFF2-40B4-BE49-F238E27FC236}">
                <a16:creationId xmlns:a16="http://schemas.microsoft.com/office/drawing/2014/main" xmlns="" id="{1F93D6F0-6164-EAAD-774B-D37CA81A1290}"/>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5" name="Slide Number Placeholder 4">
            <a:extLst>
              <a:ext uri="{FF2B5EF4-FFF2-40B4-BE49-F238E27FC236}">
                <a16:creationId xmlns:a16="http://schemas.microsoft.com/office/drawing/2014/main" xmlns="" id="{790725DB-07EE-DE5B-AE9B-6F76FB19889F}"/>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C08737-70E7-6AD3-C9BC-A9D7B189C767}"/>
              </a:ext>
            </a:extLst>
          </p:cNvPr>
          <p:cNvSpPr>
            <a:spLocks noGrp="1"/>
          </p:cNvSpPr>
          <p:nvPr>
            <p:ph type="dt" sz="half" idx="10"/>
          </p:nvPr>
        </p:nvSpPr>
        <p:spPr/>
        <p:txBody>
          <a:bodyPr/>
          <a:lstStyle/>
          <a:p>
            <a:fld id="{DEF9B70A-751A-4481-9FCE-785A064777F6}" type="datetime1">
              <a:rPr lang="aa-ET" smtClean="0"/>
              <a:t>08/10/2023</a:t>
            </a:fld>
            <a:endParaRPr lang="aa-ET"/>
          </a:p>
        </p:txBody>
      </p:sp>
      <p:sp>
        <p:nvSpPr>
          <p:cNvPr id="3" name="Footer Placeholder 2">
            <a:extLst>
              <a:ext uri="{FF2B5EF4-FFF2-40B4-BE49-F238E27FC236}">
                <a16:creationId xmlns:a16="http://schemas.microsoft.com/office/drawing/2014/main" xmlns="" id="{F4254B2E-75F7-81AC-1B6F-CBFED9C64D89}"/>
              </a:ext>
            </a:extLst>
          </p:cNvPr>
          <p:cNvSpPr>
            <a:spLocks noGrp="1"/>
          </p:cNvSpPr>
          <p:nvPr>
            <p:ph type="ftr" sz="quarter" idx="11"/>
          </p:nvPr>
        </p:nvSpPr>
        <p:spPr/>
        <p:txBody>
          <a:bodyPr/>
          <a:lstStyle/>
          <a:p>
            <a:r>
              <a:rPr lang="en-US" smtClean="0"/>
              <a:t>Radioactive waste management in Nepal Kanchan P. Adhikari</a:t>
            </a:r>
            <a:endParaRPr lang="aa-ET"/>
          </a:p>
        </p:txBody>
      </p:sp>
      <p:sp>
        <p:nvSpPr>
          <p:cNvPr id="4" name="Slide Number Placeholder 3">
            <a:extLst>
              <a:ext uri="{FF2B5EF4-FFF2-40B4-BE49-F238E27FC236}">
                <a16:creationId xmlns:a16="http://schemas.microsoft.com/office/drawing/2014/main" xmlns="" id="{15B6763C-3312-66EA-FF6B-C74C2479F03C}"/>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8ED23914-5DAF-407B-ADE6-44424D63F296}" type="datetime1">
              <a:rPr lang="aa-ET" smtClean="0"/>
              <a:t>08/10/2023</a:t>
            </a:fld>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r>
              <a:rPr lang="en-US" smtClean="0"/>
              <a:t>Radioactive waste management in Nepal Kanchan P. Adhikari</a:t>
            </a:r>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hf sldNum="0" hdr="0" dt="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xmlns=""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xmlns=""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xmlns=""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647AAD4-3EC4-4DC0-97DD-D0C924627049}" type="datetime1">
              <a:rPr lang="aa-ET" smtClean="0"/>
              <a:t>08/10/2023</a:t>
            </a:fld>
            <a:endParaRPr lang="aa-ET"/>
          </a:p>
        </p:txBody>
      </p:sp>
      <p:sp>
        <p:nvSpPr>
          <p:cNvPr id="5" name="Footer Placeholder 4">
            <a:extLst>
              <a:ext uri="{FF2B5EF4-FFF2-40B4-BE49-F238E27FC236}">
                <a16:creationId xmlns:a16="http://schemas.microsoft.com/office/drawing/2014/main" xmlns=""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aa-ET" smtClean="0"/>
              <a:t>‹#›</a:t>
            </a:fld>
            <a:endParaRPr lang="aa-E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xmlns=""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xmlns=""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xmlns=""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xmlns=""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3DE44F0-0081-470B-BE39-BC2A3DE79778}" type="datetime1">
              <a:rPr lang="aa-ET" smtClean="0"/>
              <a:t>08/10/2023</a:t>
            </a:fld>
            <a:endParaRPr lang="aa-ET"/>
          </a:p>
        </p:txBody>
      </p:sp>
      <p:sp>
        <p:nvSpPr>
          <p:cNvPr id="5" name="Footer Placeholder 4">
            <a:extLst>
              <a:ext uri="{FF2B5EF4-FFF2-40B4-BE49-F238E27FC236}">
                <a16:creationId xmlns:a16="http://schemas.microsoft.com/office/drawing/2014/main" xmlns=""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Radioactive waste management in Nepal Kanchan P. Adhikari</a:t>
            </a:r>
            <a:endParaRPr lang="aa-ET"/>
          </a:p>
        </p:txBody>
      </p:sp>
      <p:sp>
        <p:nvSpPr>
          <p:cNvPr id="6" name="Slide Number Placeholder 5">
            <a:extLst>
              <a:ext uri="{FF2B5EF4-FFF2-40B4-BE49-F238E27FC236}">
                <a16:creationId xmlns:a16="http://schemas.microsoft.com/office/drawing/2014/main" xmlns=""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aa-ET" smtClean="0"/>
              <a:t>‹#›</a:t>
            </a:fld>
            <a:endParaRPr lang="aa-E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1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4.emf"/><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79512" y="238124"/>
            <a:ext cx="7488979" cy="552441"/>
          </a:xfrm>
        </p:spPr>
        <p:txBody>
          <a:bodyPr>
            <a:noAutofit/>
          </a:bodyPr>
          <a:lstStyle/>
          <a:p>
            <a:pPr marL="257175" indent="-257175"/>
            <a:r>
              <a:rPr lang="en-US" altLang="en-US" dirty="0" smtClean="0">
                <a:solidFill>
                  <a:srgbClr val="002060"/>
                </a:solidFill>
              </a:rPr>
              <a:t>Issues:</a:t>
            </a:r>
            <a:r>
              <a:rPr lang="en-US" altLang="en-US" dirty="0">
                <a:solidFill>
                  <a:srgbClr val="002060"/>
                </a:solidFill>
              </a:rPr>
              <a:t> </a:t>
            </a:r>
            <a:r>
              <a:rPr lang="en-US" altLang="en-US" dirty="0" smtClean="0">
                <a:solidFill>
                  <a:srgbClr val="002060"/>
                </a:solidFill>
              </a:rPr>
              <a:t>Management of Radioactive Waste</a:t>
            </a:r>
            <a:endParaRPr lang="en-US" altLang="en-US" dirty="0">
              <a:solidFill>
                <a:srgbClr val="002060"/>
              </a:solidFill>
            </a:endParaRPr>
          </a:p>
        </p:txBody>
      </p:sp>
      <p:pic>
        <p:nvPicPr>
          <p:cNvPr id="13" name="Picture 2" descr="C:\Users\Kanchan Adhikari\Desktop\radiation pic\DCP003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77" y="1064226"/>
            <a:ext cx="2191753" cy="167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Kanchan Adhikari\Desktop\radiation pic\DCP003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669" y="2931790"/>
            <a:ext cx="211261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C:\Users\KanchanP\Documents\My Files\Radiation Photos\DCP003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1599" y="1064227"/>
            <a:ext cx="2109229" cy="17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84283" y="4226116"/>
            <a:ext cx="4572000" cy="276999"/>
          </a:xfrm>
          <a:prstGeom prst="rect">
            <a:avLst/>
          </a:prstGeom>
        </p:spPr>
        <p:txBody>
          <a:bodyPr>
            <a:spAutoFit/>
          </a:bodyPr>
          <a:lstStyle/>
          <a:p>
            <a:pPr algn="ctr"/>
            <a:r>
              <a:rPr lang="en-US" altLang="en-US" sz="1200" dirty="0" smtClean="0"/>
              <a:t>B.P</a:t>
            </a:r>
            <a:r>
              <a:rPr lang="en-US" altLang="en-US" sz="1200" dirty="0"/>
              <a:t>. </a:t>
            </a:r>
            <a:r>
              <a:rPr lang="en-US" altLang="en-US" sz="1200" dirty="0" err="1"/>
              <a:t>Koirala</a:t>
            </a:r>
            <a:r>
              <a:rPr lang="en-US" altLang="en-US" sz="1200" dirty="0"/>
              <a:t> Memorial Cancer Hospital, </a:t>
            </a:r>
            <a:r>
              <a:rPr lang="en-US" altLang="en-US" sz="1200" dirty="0" err="1" smtClean="0"/>
              <a:t>Bharatpur</a:t>
            </a:r>
            <a:r>
              <a:rPr lang="en-US" altLang="en-US" sz="1200" dirty="0" smtClean="0"/>
              <a:t>, </a:t>
            </a:r>
            <a:r>
              <a:rPr lang="en-US" altLang="en-US" sz="1200" dirty="0" err="1" smtClean="0"/>
              <a:t>Chittwan</a:t>
            </a:r>
            <a:r>
              <a:rPr lang="en-US" altLang="en-US" sz="1200" dirty="0" smtClean="0"/>
              <a:t>, Nepal</a:t>
            </a:r>
            <a:endParaRPr lang="en-US" altLang="en-US" sz="120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1493414"/>
            <a:ext cx="1931037" cy="257175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8609" y="1493414"/>
            <a:ext cx="1937119" cy="2579850"/>
          </a:xfrm>
          <a:prstGeom prst="rect">
            <a:avLst/>
          </a:prstGeom>
        </p:spPr>
      </p:pic>
      <p:sp>
        <p:nvSpPr>
          <p:cNvPr id="2" name="Footer Placeholder 1"/>
          <p:cNvSpPr>
            <a:spLocks noGrp="1"/>
          </p:cNvSpPr>
          <p:nvPr>
            <p:ph type="ftr" sz="quarter" idx="11"/>
          </p:nvPr>
        </p:nvSpPr>
        <p:spPr/>
        <p:txBody>
          <a:bodyPr/>
          <a:lstStyle/>
          <a:p>
            <a:r>
              <a:rPr lang="en-US" dirty="0" smtClean="0"/>
              <a:t>Radioactive waste management in Nepal Kanchan P. Adhikari</a:t>
            </a:r>
            <a:endParaRPr lang="aa-ET" dirty="0"/>
          </a:p>
        </p:txBody>
      </p:sp>
    </p:spTree>
    <p:extLst>
      <p:ext uri="{BB962C8B-B14F-4D97-AF65-F5344CB8AC3E}">
        <p14:creationId xmlns:p14="http://schemas.microsoft.com/office/powerpoint/2010/main" val="1792927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64152" cy="576064"/>
          </a:xfrm>
        </p:spPr>
        <p:txBody>
          <a:bodyPr/>
          <a:lstStyle/>
          <a:p>
            <a:r>
              <a:rPr lang="en-US" altLang="en-US" dirty="0">
                <a:solidFill>
                  <a:srgbClr val="002060"/>
                </a:solidFill>
              </a:rPr>
              <a:t>Issues: Management of Radioactive Waste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00629"/>
            <a:ext cx="2088231" cy="1662508"/>
          </a:xfrm>
          <a:prstGeom prst="rect">
            <a:avLst/>
          </a:prstGeom>
        </p:spPr>
      </p:pic>
      <p:pic>
        <p:nvPicPr>
          <p:cNvPr id="7" name="Picture 5" descr="TelecobaltB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702333"/>
            <a:ext cx="1671067" cy="2314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IMGP24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977806"/>
            <a:ext cx="2592288" cy="19439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8670" y="1702333"/>
            <a:ext cx="2521084" cy="2195499"/>
          </a:xfrm>
          <a:prstGeom prst="rect">
            <a:avLst/>
          </a:prstGeom>
        </p:spPr>
      </p:pic>
      <p:sp>
        <p:nvSpPr>
          <p:cNvPr id="11" name="Oval 10"/>
          <p:cNvSpPr/>
          <p:nvPr/>
        </p:nvSpPr>
        <p:spPr>
          <a:xfrm>
            <a:off x="4716016" y="2787774"/>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33222" y="4227934"/>
            <a:ext cx="2880320" cy="276999"/>
          </a:xfrm>
          <a:prstGeom prst="rect">
            <a:avLst/>
          </a:prstGeom>
          <a:noFill/>
        </p:spPr>
        <p:txBody>
          <a:bodyPr wrap="square" rtlCol="0">
            <a:spAutoFit/>
          </a:bodyPr>
          <a:lstStyle/>
          <a:p>
            <a:r>
              <a:rPr lang="en-US" sz="1200" dirty="0" err="1" smtClean="0"/>
              <a:t>Bhakatpur</a:t>
            </a:r>
            <a:r>
              <a:rPr lang="en-US" sz="1200" dirty="0" smtClean="0"/>
              <a:t> Cancer Hospital, Kathmandu</a:t>
            </a:r>
            <a:endParaRPr lang="en-US" sz="1200" dirty="0"/>
          </a:p>
        </p:txBody>
      </p:sp>
      <p:sp>
        <p:nvSpPr>
          <p:cNvPr id="13" name="Rectangle 12"/>
          <p:cNvSpPr/>
          <p:nvPr/>
        </p:nvSpPr>
        <p:spPr>
          <a:xfrm>
            <a:off x="138854" y="4742026"/>
            <a:ext cx="3609706" cy="276999"/>
          </a:xfrm>
          <a:prstGeom prst="rect">
            <a:avLst/>
          </a:prstGeom>
        </p:spPr>
        <p:txBody>
          <a:bodyPr wrap="none">
            <a:spAutoFit/>
          </a:bodyPr>
          <a:lstStyle/>
          <a:p>
            <a:r>
              <a:rPr lang="en-US" sz="1200" dirty="0" err="1" smtClean="0"/>
              <a:t>Pokhara</a:t>
            </a:r>
            <a:r>
              <a:rPr lang="en-US" sz="1200" dirty="0" smtClean="0"/>
              <a:t> </a:t>
            </a:r>
            <a:r>
              <a:rPr lang="en-US" sz="1200" dirty="0" err="1" smtClean="0"/>
              <a:t>Manipal</a:t>
            </a:r>
            <a:r>
              <a:rPr lang="en-US" sz="1200" dirty="0" smtClean="0"/>
              <a:t> College of Medical Sciences, </a:t>
            </a:r>
            <a:r>
              <a:rPr lang="en-US" sz="1200" dirty="0" err="1" smtClean="0"/>
              <a:t>Pokhara</a:t>
            </a:r>
            <a:r>
              <a:rPr lang="en-US" sz="1200" dirty="0" smtClean="0"/>
              <a:t> </a:t>
            </a:r>
            <a:endParaRPr lang="en-US" sz="1200" dirty="0"/>
          </a:p>
        </p:txBody>
      </p:sp>
      <p:sp>
        <p:nvSpPr>
          <p:cNvPr id="3" name="Footer Placeholder 2"/>
          <p:cNvSpPr>
            <a:spLocks noGrp="1"/>
          </p:cNvSpPr>
          <p:nvPr>
            <p:ph type="ftr" sz="quarter" idx="11"/>
          </p:nvPr>
        </p:nvSpPr>
        <p:spPr>
          <a:xfrm>
            <a:off x="3748560" y="4744388"/>
            <a:ext cx="3086100" cy="274637"/>
          </a:xfrm>
        </p:spPr>
        <p:txBody>
          <a:bodyPr/>
          <a:lstStyle/>
          <a:p>
            <a:r>
              <a:rPr lang="en-US" dirty="0" smtClean="0"/>
              <a:t>Radioactive waste management in Nepal Kanchan P. Adhikari</a:t>
            </a:r>
            <a:endParaRPr lang="aa-ET" dirty="0"/>
          </a:p>
        </p:txBody>
      </p:sp>
    </p:spTree>
    <p:extLst>
      <p:ext uri="{BB962C8B-B14F-4D97-AF65-F5344CB8AC3E}">
        <p14:creationId xmlns:p14="http://schemas.microsoft.com/office/powerpoint/2010/main" val="316307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a:xfrm>
            <a:off x="323528" y="1203598"/>
            <a:ext cx="8424936" cy="3744415"/>
          </a:xfrm>
        </p:spPr>
        <p:txBody>
          <a:bodyPr>
            <a:noAutofit/>
          </a:bodyPr>
          <a:lstStyle/>
          <a:p>
            <a:pPr algn="just"/>
            <a:r>
              <a:rPr lang="en-GB" sz="1700" dirty="0" smtClean="0">
                <a:latin typeface="+mn-lt"/>
              </a:rPr>
              <a:t>Regulatory Framework &amp; Capacity: While Nepal has taken steps to establish a regulatory framework, there might be gaps or shortcomings in the regulatory structure that need to be addressed to effectively manage radioactive waste. Establishing and maintaining a competent regulatory body for radioactive waste management requires specialized expertise. </a:t>
            </a:r>
          </a:p>
          <a:p>
            <a:pPr algn="just"/>
            <a:r>
              <a:rPr lang="en-GB" sz="1700" dirty="0">
                <a:latin typeface="+mn-lt"/>
              </a:rPr>
              <a:t>C</a:t>
            </a:r>
            <a:r>
              <a:rPr lang="en-GB" sz="1700" dirty="0" smtClean="0">
                <a:latin typeface="+mn-lt"/>
              </a:rPr>
              <a:t>hallenges in recruiting and training professionals with the necessary skills to oversee the safe handling, storage, and disposal of radioactive materials.</a:t>
            </a:r>
            <a:endParaRPr lang="en-US" sz="1700" dirty="0" smtClean="0">
              <a:latin typeface="+mn-lt"/>
            </a:endParaRPr>
          </a:p>
          <a:p>
            <a:pPr algn="just"/>
            <a:r>
              <a:rPr lang="en-GB" sz="1700" dirty="0" smtClean="0">
                <a:latin typeface="+mn-lt"/>
              </a:rPr>
              <a:t>Financial &amp; Technological Infrastructure Limitations: Effective </a:t>
            </a:r>
            <a:r>
              <a:rPr lang="en-GB" sz="1700" dirty="0">
                <a:latin typeface="+mn-lt"/>
              </a:rPr>
              <a:t>management of radioactive waste requires advanced technologies for safe storage, transportation, and disposal. Nepal might face limitations in accessing and implementing such </a:t>
            </a:r>
            <a:r>
              <a:rPr lang="en-GB" sz="1700" dirty="0" smtClean="0">
                <a:latin typeface="+mn-lt"/>
              </a:rPr>
              <a:t>technologies </a:t>
            </a:r>
            <a:r>
              <a:rPr lang="en-GB" sz="1700" dirty="0">
                <a:latin typeface="+mn-lt"/>
              </a:rPr>
              <a:t>financial constraints and technological infrastructure</a:t>
            </a:r>
            <a:r>
              <a:rPr lang="en-GB" sz="1700" dirty="0" smtClean="0">
                <a:latin typeface="+mn-lt"/>
              </a:rPr>
              <a:t>.</a:t>
            </a:r>
          </a:p>
          <a:p>
            <a:pPr algn="just"/>
            <a:r>
              <a:rPr lang="en-GB" sz="1700" dirty="0">
                <a:latin typeface="+mn-lt"/>
              </a:rPr>
              <a:t>Transportation </a:t>
            </a:r>
            <a:r>
              <a:rPr lang="en-GB" sz="1700" dirty="0" smtClean="0">
                <a:latin typeface="+mn-lt"/>
              </a:rPr>
              <a:t>Safety: As </a:t>
            </a:r>
            <a:r>
              <a:rPr lang="en-GB" sz="1700" dirty="0">
                <a:latin typeface="+mn-lt"/>
              </a:rPr>
              <a:t>a landlocked country, to ensure safe cross-border movement of radioactive materials</a:t>
            </a:r>
            <a:r>
              <a:rPr lang="en-GB" sz="1700" dirty="0" smtClean="0">
                <a:latin typeface="+mn-lt"/>
              </a:rPr>
              <a:t>.</a:t>
            </a:r>
            <a:endParaRPr lang="en-US" sz="1700" dirty="0">
              <a:latin typeface="+mn-lt"/>
            </a:endParaRPr>
          </a:p>
        </p:txBody>
      </p:sp>
      <p:sp>
        <p:nvSpPr>
          <p:cNvPr id="4" name="Footer Placeholder 3"/>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3838267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4287"/>
            <a:ext cx="8408168" cy="993775"/>
          </a:xfrm>
        </p:spPr>
        <p:txBody>
          <a:bodyPr/>
          <a:lstStyle/>
          <a:p>
            <a:r>
              <a:rPr lang="en-GB" dirty="0">
                <a:solidFill>
                  <a:srgbClr val="002060"/>
                </a:solidFill>
              </a:rPr>
              <a:t>Integrating </a:t>
            </a:r>
            <a:r>
              <a:rPr lang="en-GB" dirty="0" smtClean="0">
                <a:solidFill>
                  <a:srgbClr val="002060"/>
                </a:solidFill>
              </a:rPr>
              <a:t>Sustainability : Laws </a:t>
            </a:r>
            <a:r>
              <a:rPr lang="en-GB" dirty="0">
                <a:solidFill>
                  <a:srgbClr val="002060"/>
                </a:solidFill>
              </a:rPr>
              <a:t>and </a:t>
            </a:r>
            <a:r>
              <a:rPr lang="en-GB" dirty="0" smtClean="0">
                <a:solidFill>
                  <a:srgbClr val="002060"/>
                </a:solidFill>
              </a:rPr>
              <a:t>Regulations</a:t>
            </a:r>
            <a:endParaRPr lang="en-US" dirty="0">
              <a:solidFill>
                <a:srgbClr val="002060"/>
              </a:solidFill>
            </a:endParaRPr>
          </a:p>
        </p:txBody>
      </p:sp>
      <p:sp>
        <p:nvSpPr>
          <p:cNvPr id="3" name="Content Placeholder 2"/>
          <p:cNvSpPr>
            <a:spLocks noGrp="1"/>
          </p:cNvSpPr>
          <p:nvPr>
            <p:ph idx="1"/>
          </p:nvPr>
        </p:nvSpPr>
        <p:spPr>
          <a:xfrm>
            <a:off x="251520" y="1203598"/>
            <a:ext cx="4608512" cy="3816424"/>
          </a:xfrm>
        </p:spPr>
        <p:txBody>
          <a:bodyPr>
            <a:noAutofit/>
          </a:bodyPr>
          <a:lstStyle/>
          <a:p>
            <a:pPr marL="0" indent="0" algn="just">
              <a:lnSpc>
                <a:spcPct val="100000"/>
              </a:lnSpc>
              <a:buNone/>
            </a:pPr>
            <a:r>
              <a:rPr lang="en-GB" sz="1600" dirty="0" smtClean="0">
                <a:solidFill>
                  <a:srgbClr val="002060"/>
                </a:solidFill>
                <a:latin typeface="+mn-lt"/>
              </a:rPr>
              <a:t>In Radioactive Substances (Utilization &amp; Regulations) Rules 2022, Chapter </a:t>
            </a:r>
            <a:r>
              <a:rPr lang="en-GB" sz="1600" dirty="0">
                <a:solidFill>
                  <a:srgbClr val="002060"/>
                </a:solidFill>
                <a:latin typeface="+mn-lt"/>
              </a:rPr>
              <a:t>3, Rule 4</a:t>
            </a:r>
            <a:r>
              <a:rPr lang="en-GB" sz="1600" dirty="0" smtClean="0">
                <a:solidFill>
                  <a:srgbClr val="002060"/>
                </a:solidFill>
                <a:latin typeface="+mn-lt"/>
              </a:rPr>
              <a:t>, </a:t>
            </a:r>
            <a:r>
              <a:rPr lang="en-GB" sz="1600" dirty="0">
                <a:solidFill>
                  <a:srgbClr val="002060"/>
                </a:solidFill>
                <a:latin typeface="+mn-lt"/>
              </a:rPr>
              <a:t>mandates comprehensive plans for the safe storage, transportation, and disposal of radioactive waste, along with emergency preparedness </a:t>
            </a:r>
            <a:r>
              <a:rPr lang="en-GB" sz="1600" dirty="0" smtClean="0">
                <a:solidFill>
                  <a:srgbClr val="002060"/>
                </a:solidFill>
                <a:latin typeface="+mn-lt"/>
              </a:rPr>
              <a:t>&amp; response </a:t>
            </a:r>
            <a:r>
              <a:rPr lang="en-GB" sz="1600" dirty="0">
                <a:solidFill>
                  <a:srgbClr val="002060"/>
                </a:solidFill>
                <a:latin typeface="+mn-lt"/>
              </a:rPr>
              <a:t>plans to ensure minimal impact on ecosystems and communities. </a:t>
            </a:r>
            <a:endParaRPr lang="en-GB" sz="1600" dirty="0" smtClean="0">
              <a:solidFill>
                <a:srgbClr val="002060"/>
              </a:solidFill>
              <a:latin typeface="+mn-lt"/>
            </a:endParaRPr>
          </a:p>
          <a:p>
            <a:pPr marL="0" indent="0" algn="just">
              <a:lnSpc>
                <a:spcPct val="100000"/>
              </a:lnSpc>
              <a:buNone/>
            </a:pPr>
            <a:endParaRPr lang="en-GB" sz="1600" dirty="0" smtClean="0">
              <a:solidFill>
                <a:srgbClr val="002060"/>
              </a:solidFill>
              <a:latin typeface="+mn-lt"/>
            </a:endParaRPr>
          </a:p>
          <a:p>
            <a:pPr marL="0" indent="0" algn="just">
              <a:lnSpc>
                <a:spcPct val="100000"/>
              </a:lnSpc>
              <a:buNone/>
            </a:pPr>
            <a:r>
              <a:rPr lang="en-GB" sz="1600" dirty="0" smtClean="0">
                <a:solidFill>
                  <a:srgbClr val="002060"/>
                </a:solidFill>
                <a:latin typeface="+mn-lt"/>
              </a:rPr>
              <a:t>In </a:t>
            </a:r>
            <a:r>
              <a:rPr lang="en-GB" sz="1600" dirty="0">
                <a:solidFill>
                  <a:srgbClr val="002060"/>
                </a:solidFill>
                <a:latin typeface="+mn-lt"/>
              </a:rPr>
              <a:t>Radioactive Substances (Utilization &amp; Regulations) </a:t>
            </a:r>
            <a:r>
              <a:rPr lang="en-GB" sz="1600" dirty="0" smtClean="0">
                <a:solidFill>
                  <a:srgbClr val="002060"/>
                </a:solidFill>
                <a:latin typeface="+mn-lt"/>
              </a:rPr>
              <a:t>Act, 2020, </a:t>
            </a:r>
            <a:r>
              <a:rPr lang="en-GB" sz="1600" dirty="0">
                <a:solidFill>
                  <a:srgbClr val="002060"/>
                </a:solidFill>
                <a:latin typeface="+mn-lt"/>
              </a:rPr>
              <a:t>Chapter 7, Article 32 requires Disaster Preparedness and Disaster Management Plans</a:t>
            </a:r>
            <a:r>
              <a:rPr lang="en-GB" sz="1600" dirty="0" smtClean="0">
                <a:solidFill>
                  <a:srgbClr val="002060"/>
                </a:solidFill>
                <a:latin typeface="+mn-lt"/>
              </a:rPr>
              <a:t>.</a:t>
            </a:r>
            <a:endParaRPr lang="en-US" sz="1600" dirty="0">
              <a:solidFill>
                <a:srgbClr val="002060"/>
              </a:solidFill>
              <a:latin typeface="+mn-lt"/>
            </a:endParaRPr>
          </a:p>
          <a:p>
            <a:pPr marL="0" indent="0" algn="just">
              <a:lnSpc>
                <a:spcPct val="100000"/>
              </a:lnSpc>
              <a:buNone/>
            </a:pPr>
            <a:endParaRPr lang="en-US" sz="1600" dirty="0">
              <a:solidFill>
                <a:srgbClr val="002060"/>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071390"/>
            <a:ext cx="2930583" cy="3804616"/>
          </a:xfrm>
          <a:prstGeom prst="rect">
            <a:avLst/>
          </a:prstGeom>
        </p:spPr>
      </p:pic>
      <p:sp>
        <p:nvSpPr>
          <p:cNvPr id="5" name="Oval 4"/>
          <p:cNvSpPr/>
          <p:nvPr/>
        </p:nvSpPr>
        <p:spPr>
          <a:xfrm>
            <a:off x="5796136" y="3363838"/>
            <a:ext cx="280831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7604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287"/>
            <a:ext cx="8336160" cy="993775"/>
          </a:xfrm>
        </p:spPr>
        <p:txBody>
          <a:bodyPr/>
          <a:lstStyle/>
          <a:p>
            <a:r>
              <a:rPr lang="en-GB" dirty="0">
                <a:solidFill>
                  <a:srgbClr val="002060"/>
                </a:solidFill>
              </a:rPr>
              <a:t>Integrating Sustainability : Laws and Regulations</a:t>
            </a:r>
            <a:endParaRPr lang="en-US" dirty="0"/>
          </a:p>
        </p:txBody>
      </p:sp>
      <p:sp>
        <p:nvSpPr>
          <p:cNvPr id="3" name="Content Placeholder 2"/>
          <p:cNvSpPr>
            <a:spLocks noGrp="1"/>
          </p:cNvSpPr>
          <p:nvPr>
            <p:ph idx="1"/>
          </p:nvPr>
        </p:nvSpPr>
        <p:spPr>
          <a:xfrm>
            <a:off x="161240" y="1084561"/>
            <a:ext cx="3474656" cy="2535767"/>
          </a:xfrm>
        </p:spPr>
        <p:txBody>
          <a:bodyPr>
            <a:noAutofit/>
          </a:bodyPr>
          <a:lstStyle/>
          <a:p>
            <a:pPr marL="0" indent="0" algn="just">
              <a:lnSpc>
                <a:spcPct val="110000"/>
              </a:lnSpc>
              <a:buNone/>
            </a:pPr>
            <a:r>
              <a:rPr lang="en-GB" sz="1400" b="1" i="1" dirty="0">
                <a:latin typeface="+mn-lt"/>
              </a:rPr>
              <a:t>Licensing and Permitting:</a:t>
            </a:r>
            <a:r>
              <a:rPr lang="en-GB" sz="1400" b="1" dirty="0">
                <a:latin typeface="+mn-lt"/>
              </a:rPr>
              <a:t> </a:t>
            </a:r>
            <a:r>
              <a:rPr lang="en-GB" sz="1400" dirty="0" smtClean="0">
                <a:latin typeface="+mn-lt"/>
              </a:rPr>
              <a:t>In Law, Chapter </a:t>
            </a:r>
            <a:r>
              <a:rPr lang="en-GB" sz="1400" dirty="0">
                <a:latin typeface="+mn-lt"/>
              </a:rPr>
              <a:t>3, with provisions related to licenses from Article 9 to 21. </a:t>
            </a:r>
            <a:endParaRPr lang="en-GB" sz="1400" dirty="0" smtClean="0">
              <a:latin typeface="+mn-lt"/>
            </a:endParaRPr>
          </a:p>
          <a:p>
            <a:pPr marL="0" indent="0" algn="just">
              <a:lnSpc>
                <a:spcPct val="110000"/>
              </a:lnSpc>
              <a:buNone/>
            </a:pPr>
            <a:r>
              <a:rPr lang="en-GB" sz="1400" dirty="0" smtClean="0">
                <a:latin typeface="+mn-lt"/>
              </a:rPr>
              <a:t>Chapter 3 of Regulation, </a:t>
            </a:r>
            <a:r>
              <a:rPr lang="en-GB" sz="1400" dirty="0">
                <a:latin typeface="+mn-lt"/>
              </a:rPr>
              <a:t>Rules </a:t>
            </a:r>
            <a:r>
              <a:rPr lang="en-GB" sz="1400" dirty="0" smtClean="0">
                <a:latin typeface="+mn-lt"/>
              </a:rPr>
              <a:t>No: 4 </a:t>
            </a:r>
            <a:r>
              <a:rPr lang="en-GB" sz="1400" dirty="0">
                <a:latin typeface="+mn-lt"/>
              </a:rPr>
              <a:t>to 10 pertain to licensing. Before approving a </a:t>
            </a:r>
            <a:r>
              <a:rPr lang="en-GB" sz="1400" dirty="0" smtClean="0">
                <a:latin typeface="+mn-lt"/>
              </a:rPr>
              <a:t>new  </a:t>
            </a:r>
            <a:r>
              <a:rPr lang="en-GB" sz="1400" dirty="0">
                <a:latin typeface="+mn-lt"/>
              </a:rPr>
              <a:t>facility that uses radioactive </a:t>
            </a:r>
            <a:r>
              <a:rPr lang="en-GB" sz="1400" dirty="0" smtClean="0">
                <a:latin typeface="+mn-lt"/>
              </a:rPr>
              <a:t>materials, </a:t>
            </a:r>
            <a:r>
              <a:rPr lang="en-GB" sz="1400" dirty="0">
                <a:latin typeface="+mn-lt"/>
              </a:rPr>
              <a:t>regulatory agencies require a thorough assessment of </a:t>
            </a:r>
            <a:r>
              <a:rPr lang="en-GB" sz="1400" dirty="0" smtClean="0">
                <a:latin typeface="+mn-lt"/>
              </a:rPr>
              <a:t>facilities including waste </a:t>
            </a:r>
            <a:r>
              <a:rPr lang="en-GB" sz="1400" dirty="0">
                <a:latin typeface="+mn-lt"/>
              </a:rPr>
              <a:t>management </a:t>
            </a:r>
            <a:r>
              <a:rPr lang="en-GB" sz="1400" dirty="0" smtClean="0">
                <a:latin typeface="+mn-lt"/>
              </a:rPr>
              <a:t>practices.</a:t>
            </a:r>
            <a:endParaRPr lang="en-US" sz="1400" dirty="0">
              <a:latin typeface="+mn-lt"/>
            </a:endParaRPr>
          </a:p>
        </p:txBody>
      </p:sp>
      <p:sp>
        <p:nvSpPr>
          <p:cNvPr id="4" name="Rectangle 3"/>
          <p:cNvSpPr/>
          <p:nvPr/>
        </p:nvSpPr>
        <p:spPr>
          <a:xfrm>
            <a:off x="242384" y="3867894"/>
            <a:ext cx="3312368" cy="954107"/>
          </a:xfrm>
          <a:prstGeom prst="rect">
            <a:avLst/>
          </a:prstGeom>
        </p:spPr>
        <p:txBody>
          <a:bodyPr wrap="square">
            <a:spAutoFit/>
          </a:bodyPr>
          <a:lstStyle/>
          <a:p>
            <a:pPr algn="just"/>
            <a:r>
              <a:rPr lang="en-GB" sz="1400" b="1" i="1" dirty="0"/>
              <a:t>Monitoring and Reporting:</a:t>
            </a:r>
            <a:r>
              <a:rPr lang="en-GB" sz="1400" b="1" dirty="0"/>
              <a:t> </a:t>
            </a:r>
            <a:r>
              <a:rPr lang="en-GB" sz="1400" dirty="0" smtClean="0"/>
              <a:t>Chapter </a:t>
            </a:r>
            <a:r>
              <a:rPr lang="en-GB" sz="1400" dirty="0"/>
              <a:t>4, Article </a:t>
            </a:r>
            <a:r>
              <a:rPr lang="en-GB" sz="1400" dirty="0" smtClean="0"/>
              <a:t>22 of law, </a:t>
            </a:r>
            <a:r>
              <a:rPr lang="en-GB" sz="1400" dirty="0"/>
              <a:t>and reporting detailing radioactive waste generation and </a:t>
            </a:r>
            <a:r>
              <a:rPr lang="en-GB" sz="1400" dirty="0" smtClean="0"/>
              <a:t>in </a:t>
            </a:r>
            <a:r>
              <a:rPr lang="en-GB" sz="1400" dirty="0"/>
              <a:t>Chapter 3, Rule 4 of the regulations.</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742" y="1131590"/>
            <a:ext cx="1932587" cy="352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318" y="1828800"/>
            <a:ext cx="1423074" cy="17915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3227" y="1152758"/>
            <a:ext cx="1602200" cy="3178735"/>
          </a:xfrm>
          <a:prstGeom prst="rect">
            <a:avLst/>
          </a:prstGeom>
        </p:spPr>
      </p:pic>
      <p:sp>
        <p:nvSpPr>
          <p:cNvPr id="8" name="Footer Placeholder 7"/>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3600006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287"/>
            <a:ext cx="8336160" cy="993775"/>
          </a:xfrm>
        </p:spPr>
        <p:txBody>
          <a:bodyPr/>
          <a:lstStyle/>
          <a:p>
            <a:r>
              <a:rPr lang="en-GB" dirty="0">
                <a:solidFill>
                  <a:srgbClr val="002060"/>
                </a:solidFill>
              </a:rPr>
              <a:t>Integrating Sustainability : Laws and Regulations</a:t>
            </a:r>
            <a:endParaRPr lang="en-US" dirty="0"/>
          </a:p>
        </p:txBody>
      </p:sp>
      <p:sp>
        <p:nvSpPr>
          <p:cNvPr id="3" name="Content Placeholder 2"/>
          <p:cNvSpPr>
            <a:spLocks noGrp="1"/>
          </p:cNvSpPr>
          <p:nvPr>
            <p:ph idx="1"/>
          </p:nvPr>
        </p:nvSpPr>
        <p:spPr>
          <a:xfrm>
            <a:off x="395536" y="1923678"/>
            <a:ext cx="4320480" cy="1612820"/>
          </a:xfrm>
        </p:spPr>
        <p:txBody>
          <a:bodyPr>
            <a:noAutofit/>
          </a:bodyPr>
          <a:lstStyle/>
          <a:p>
            <a:pPr marL="0" indent="0" algn="just">
              <a:buNone/>
            </a:pPr>
            <a:r>
              <a:rPr lang="en-GB" sz="1600" i="1" dirty="0">
                <a:latin typeface="+mn-lt"/>
              </a:rPr>
              <a:t>International Collaboration:</a:t>
            </a:r>
            <a:r>
              <a:rPr lang="en-GB" sz="1600" dirty="0">
                <a:latin typeface="+mn-lt"/>
              </a:rPr>
              <a:t> </a:t>
            </a:r>
            <a:r>
              <a:rPr lang="en-GB" sz="1600" dirty="0" smtClean="0">
                <a:latin typeface="+mn-lt"/>
              </a:rPr>
              <a:t>Chapter </a:t>
            </a:r>
            <a:r>
              <a:rPr lang="en-GB" sz="1600" dirty="0">
                <a:latin typeface="+mn-lt"/>
              </a:rPr>
              <a:t>10 of our laws clearly states in Article 40 that collaboration with the International Atomic Energy Agency (IAEA) is required for managing radiation sources and sharing expertise to promote sustainable practices.</a:t>
            </a:r>
            <a:endParaRPr lang="en-US" sz="16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178" y="1203598"/>
            <a:ext cx="3192494" cy="3600400"/>
          </a:xfrm>
          <a:prstGeom prst="rect">
            <a:avLst/>
          </a:prstGeom>
        </p:spPr>
      </p:pic>
      <p:sp>
        <p:nvSpPr>
          <p:cNvPr id="5" name="Footer Placeholder 4"/>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4034767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62" y="101433"/>
            <a:ext cx="7886700" cy="781988"/>
          </a:xfrm>
        </p:spPr>
        <p:txBody>
          <a:bodyPr/>
          <a:lstStyle/>
          <a:p>
            <a:r>
              <a:rPr lang="en-US" dirty="0" smtClean="0"/>
              <a:t>Way Forward </a:t>
            </a:r>
            <a:endParaRPr lang="en-US" dirty="0"/>
          </a:p>
        </p:txBody>
      </p:sp>
      <p:sp>
        <p:nvSpPr>
          <p:cNvPr id="3" name="Content Placeholder 2"/>
          <p:cNvSpPr>
            <a:spLocks noGrp="1"/>
          </p:cNvSpPr>
          <p:nvPr>
            <p:ph idx="1"/>
          </p:nvPr>
        </p:nvSpPr>
        <p:spPr>
          <a:xfrm>
            <a:off x="107503" y="1131590"/>
            <a:ext cx="4277309" cy="3937052"/>
          </a:xfrm>
        </p:spPr>
        <p:txBody>
          <a:bodyPr>
            <a:normAutofit fontScale="92500"/>
          </a:bodyPr>
          <a:lstStyle/>
          <a:p>
            <a:pPr algn="just"/>
            <a:r>
              <a:rPr lang="en-GB" sz="1600" dirty="0">
                <a:latin typeface="+mn-lt"/>
              </a:rPr>
              <a:t>Though we still do not have fully functional regulatory body, </a:t>
            </a:r>
            <a:r>
              <a:rPr lang="en-GB" sz="1600" dirty="0" smtClean="0">
                <a:latin typeface="+mn-lt"/>
              </a:rPr>
              <a:t>but </a:t>
            </a:r>
            <a:r>
              <a:rPr lang="en-GB" sz="1600" dirty="0" smtClean="0">
                <a:latin typeface="+mn-lt"/>
              </a:rPr>
              <a:t>majority </a:t>
            </a:r>
            <a:r>
              <a:rPr lang="en-GB" sz="1600" dirty="0">
                <a:latin typeface="+mn-lt"/>
              </a:rPr>
              <a:t>of radioactive waste are kept in well-regulated </a:t>
            </a:r>
            <a:r>
              <a:rPr lang="en-GB" sz="1600" dirty="0" smtClean="0">
                <a:latin typeface="+mn-lt"/>
              </a:rPr>
              <a:t>environments (</a:t>
            </a:r>
            <a:r>
              <a:rPr lang="en-GB" sz="1600" dirty="0" err="1" smtClean="0">
                <a:latin typeface="+mn-lt"/>
              </a:rPr>
              <a:t>e.g</a:t>
            </a:r>
            <a:r>
              <a:rPr lang="en-GB" sz="1600" dirty="0" smtClean="0">
                <a:latin typeface="+mn-lt"/>
              </a:rPr>
              <a:t> licencing, </a:t>
            </a:r>
            <a:r>
              <a:rPr lang="en-GB" sz="1600" dirty="0" smtClean="0">
                <a:latin typeface="+mn-lt"/>
              </a:rPr>
              <a:t>inspection &amp; disposal</a:t>
            </a:r>
            <a:r>
              <a:rPr lang="en-GB" sz="1600" dirty="0" smtClean="0">
                <a:latin typeface="+mn-lt"/>
              </a:rPr>
              <a:t>) </a:t>
            </a:r>
            <a:r>
              <a:rPr lang="en-GB" sz="1600" dirty="0" smtClean="0">
                <a:latin typeface="+mn-lt"/>
              </a:rPr>
              <a:t>for </a:t>
            </a:r>
            <a:r>
              <a:rPr lang="en-GB" sz="1600" dirty="0">
                <a:latin typeface="+mn-lt"/>
              </a:rPr>
              <a:t>managing radioactive waste</a:t>
            </a:r>
            <a:r>
              <a:rPr lang="en-GB" sz="1600" dirty="0" smtClean="0">
                <a:latin typeface="+mn-lt"/>
              </a:rPr>
              <a:t> </a:t>
            </a:r>
            <a:r>
              <a:rPr lang="en-GB" sz="1600" dirty="0">
                <a:latin typeface="+mn-lt"/>
              </a:rPr>
              <a:t>through Nuclear Materials Management Division, </a:t>
            </a:r>
            <a:r>
              <a:rPr lang="en-GB" sz="1600" dirty="0" err="1" smtClean="0">
                <a:latin typeface="+mn-lt"/>
              </a:rPr>
              <a:t>MoEST</a:t>
            </a:r>
            <a:r>
              <a:rPr lang="en-GB" sz="1600" dirty="0" smtClean="0">
                <a:latin typeface="+mn-lt"/>
              </a:rPr>
              <a:t>.</a:t>
            </a:r>
          </a:p>
          <a:p>
            <a:pPr algn="just"/>
            <a:r>
              <a:rPr lang="en-GB" sz="1600" dirty="0">
                <a:latin typeface="+mn-lt"/>
              </a:rPr>
              <a:t>Various IAEA Technical Projects are currently underway, focusing on strengthening regulatory </a:t>
            </a:r>
            <a:r>
              <a:rPr lang="en-GB" sz="1600" dirty="0" smtClean="0">
                <a:latin typeface="+mn-lt"/>
              </a:rPr>
              <a:t>efforts through </a:t>
            </a:r>
            <a:r>
              <a:rPr lang="en-GB" sz="1600" dirty="0">
                <a:latin typeface="+mn-lt"/>
              </a:rPr>
              <a:t>training, expert missions, equipment donations, and support in the development of rules, regulations, and standards. </a:t>
            </a:r>
            <a:endParaRPr lang="en-GB" sz="1600" dirty="0" smtClean="0">
              <a:latin typeface="+mn-lt"/>
            </a:endParaRPr>
          </a:p>
          <a:p>
            <a:pPr algn="just"/>
            <a:r>
              <a:rPr lang="en-GB" sz="1600" dirty="0" smtClean="0">
                <a:latin typeface="+mn-lt"/>
              </a:rPr>
              <a:t>US </a:t>
            </a:r>
            <a:r>
              <a:rPr lang="en-GB" sz="1600" dirty="0">
                <a:latin typeface="+mn-lt"/>
              </a:rPr>
              <a:t>Department of Energy's Office of Radiological Security (ORS) </a:t>
            </a:r>
            <a:r>
              <a:rPr lang="en-GB" sz="1600" dirty="0" smtClean="0">
                <a:latin typeface="+mn-lt"/>
              </a:rPr>
              <a:t>has </a:t>
            </a:r>
            <a:r>
              <a:rPr lang="en-GB" sz="1600" dirty="0" smtClean="0">
                <a:latin typeface="+mn-lt"/>
              </a:rPr>
              <a:t>supported </a:t>
            </a:r>
            <a:r>
              <a:rPr lang="en-GB" sz="1600" dirty="0" smtClean="0">
                <a:latin typeface="+mn-lt"/>
              </a:rPr>
              <a:t>Physical Protection Management System (PPSM) for Security of all Category 1 sources in Nepal and </a:t>
            </a:r>
            <a:r>
              <a:rPr lang="en-GB" sz="1600" dirty="0">
                <a:latin typeface="+mn-lt"/>
              </a:rPr>
              <a:t>expressed its interest in assisting Nepal with the management of disused radioactive sources. </a:t>
            </a:r>
            <a:endParaRPr lang="en-US" sz="1600" dirty="0">
              <a:latin typeface="+mn-lt"/>
            </a:endParaRPr>
          </a:p>
          <a:p>
            <a:pPr algn="just"/>
            <a:endParaRPr lang="en-US" sz="1600" dirty="0">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041444"/>
            <a:ext cx="1808039" cy="10923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967" y="3579862"/>
            <a:ext cx="2567204" cy="103859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556" y="1044783"/>
            <a:ext cx="2412615" cy="108567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9870" y="2234103"/>
            <a:ext cx="1628800" cy="1221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1779" y="2234103"/>
            <a:ext cx="2561124" cy="115250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1352" y="3579862"/>
            <a:ext cx="1828270" cy="1040734"/>
          </a:xfrm>
          <a:prstGeom prst="rect">
            <a:avLst/>
          </a:prstGeom>
        </p:spPr>
      </p:pic>
      <p:sp>
        <p:nvSpPr>
          <p:cNvPr id="4" name="Footer Placeholder 3"/>
          <p:cNvSpPr>
            <a:spLocks noGrp="1"/>
          </p:cNvSpPr>
          <p:nvPr>
            <p:ph type="ftr" sz="quarter" idx="11"/>
          </p:nvPr>
        </p:nvSpPr>
        <p:spPr>
          <a:xfrm>
            <a:off x="3707904" y="4753313"/>
            <a:ext cx="3086100" cy="274637"/>
          </a:xfrm>
        </p:spPr>
        <p:txBody>
          <a:bodyPr/>
          <a:lstStyle/>
          <a:p>
            <a:r>
              <a:rPr lang="en-US" dirty="0" smtClean="0"/>
              <a:t>Radioactive waste management in Nepal Kanchan P. Adhikari</a:t>
            </a:r>
            <a:endParaRPr lang="aa-ET" dirty="0"/>
          </a:p>
        </p:txBody>
      </p:sp>
    </p:spTree>
    <p:extLst>
      <p:ext uri="{BB962C8B-B14F-4D97-AF65-F5344CB8AC3E}">
        <p14:creationId xmlns:p14="http://schemas.microsoft.com/office/powerpoint/2010/main" val="156379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7886700" cy="576064"/>
          </a:xfrm>
        </p:spPr>
        <p:txBody>
          <a:bodyPr>
            <a:normAutofit/>
          </a:bodyPr>
          <a:lstStyle/>
          <a:p>
            <a:r>
              <a:rPr lang="en-US" sz="2400" dirty="0"/>
              <a:t>Success Story: Repatriation of Cobalt-60 </a:t>
            </a:r>
            <a:endParaRPr lang="en-US" sz="2700" dirty="0">
              <a:solidFill>
                <a:srgbClr val="FFC000"/>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696" y="3363838"/>
            <a:ext cx="3536156" cy="168790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267707"/>
            <a:ext cx="3536156" cy="1781570"/>
          </a:xfrm>
          <a:prstGeom prst="rect">
            <a:avLst/>
          </a:prstGeom>
        </p:spPr>
      </p:pic>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617446" y="964198"/>
            <a:ext cx="1101092" cy="156983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6599" y="2064701"/>
            <a:ext cx="1208479" cy="18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2740" y="2608665"/>
            <a:ext cx="1430047" cy="174092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2680" y="1235473"/>
            <a:ext cx="1247279" cy="168698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4776" y="2997522"/>
            <a:ext cx="1212830" cy="17887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668" y="2139702"/>
            <a:ext cx="1185011" cy="15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2407601" y="4786275"/>
            <a:ext cx="3086100" cy="274637"/>
          </a:xfrm>
        </p:spPr>
        <p:txBody>
          <a:bodyPr/>
          <a:lstStyle/>
          <a:p>
            <a:r>
              <a:rPr lang="en-US" dirty="0" smtClean="0"/>
              <a:t>Radioactive waste management in Nepal Kanchan P. Adhikari</a:t>
            </a:r>
            <a:endParaRPr lang="aa-ET" dirty="0"/>
          </a:p>
        </p:txBody>
      </p:sp>
    </p:spTree>
    <p:extLst>
      <p:ext uri="{BB962C8B-B14F-4D97-AF65-F5344CB8AC3E}">
        <p14:creationId xmlns:p14="http://schemas.microsoft.com/office/powerpoint/2010/main" val="805147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972" y="195486"/>
            <a:ext cx="7886700" cy="576064"/>
          </a:xfrm>
        </p:spPr>
        <p:txBody>
          <a:bodyPr/>
          <a:lstStyle/>
          <a:p>
            <a:r>
              <a:rPr lang="en-US" dirty="0" smtClean="0"/>
              <a:t>Conclusion </a:t>
            </a:r>
            <a:endParaRPr lang="en-US" dirty="0"/>
          </a:p>
        </p:txBody>
      </p:sp>
      <p:sp>
        <p:nvSpPr>
          <p:cNvPr id="3" name="Content Placeholder 2"/>
          <p:cNvSpPr>
            <a:spLocks noGrp="1"/>
          </p:cNvSpPr>
          <p:nvPr>
            <p:ph idx="1"/>
          </p:nvPr>
        </p:nvSpPr>
        <p:spPr>
          <a:xfrm>
            <a:off x="107504" y="1008164"/>
            <a:ext cx="8856984" cy="4011858"/>
          </a:xfrm>
        </p:spPr>
        <p:txBody>
          <a:bodyPr>
            <a:noAutofit/>
          </a:bodyPr>
          <a:lstStyle/>
          <a:p>
            <a:pPr algn="just"/>
            <a:r>
              <a:rPr lang="en-GB" sz="1400" dirty="0" smtClean="0">
                <a:latin typeface="+mn-lt"/>
              </a:rPr>
              <a:t>Still to have </a:t>
            </a:r>
            <a:r>
              <a:rPr lang="en-GB" sz="1400" dirty="0">
                <a:latin typeface="+mn-lt"/>
              </a:rPr>
              <a:t>fully functional regulatory body, </a:t>
            </a:r>
            <a:r>
              <a:rPr lang="en-GB" sz="1400" dirty="0" smtClean="0">
                <a:latin typeface="+mn-lt"/>
              </a:rPr>
              <a:t>but </a:t>
            </a:r>
            <a:r>
              <a:rPr lang="en-GB" sz="1400" dirty="0">
                <a:latin typeface="+mn-lt"/>
              </a:rPr>
              <a:t>majority of radioactive waste are kept in well-regulated environments through Nuclear Materials Management Division, </a:t>
            </a:r>
            <a:r>
              <a:rPr lang="en-GB" sz="1400" dirty="0" err="1" smtClean="0">
                <a:latin typeface="+mn-lt"/>
              </a:rPr>
              <a:t>MoEST</a:t>
            </a:r>
            <a:r>
              <a:rPr lang="en-GB" sz="1400" dirty="0" smtClean="0">
                <a:latin typeface="+mn-lt"/>
              </a:rPr>
              <a:t>. Addressing </a:t>
            </a:r>
            <a:r>
              <a:rPr lang="en-GB" sz="1400" dirty="0">
                <a:latin typeface="+mn-lt"/>
              </a:rPr>
              <a:t>these challenges requires a coordinated effort involving government agencies, regulatory bodies and collaboration and partnership with international </a:t>
            </a:r>
            <a:r>
              <a:rPr lang="en-GB" sz="1400" dirty="0" smtClean="0">
                <a:latin typeface="+mn-lt"/>
              </a:rPr>
              <a:t>organizations </a:t>
            </a:r>
            <a:r>
              <a:rPr lang="en-GB" sz="1400" dirty="0">
                <a:latin typeface="+mn-lt"/>
              </a:rPr>
              <a:t>for technical assistance and knowledge sharing</a:t>
            </a:r>
            <a:r>
              <a:rPr lang="en-GB" sz="1400" dirty="0" smtClean="0">
                <a:latin typeface="+mn-lt"/>
              </a:rPr>
              <a:t>. </a:t>
            </a:r>
            <a:r>
              <a:rPr lang="en-GB" sz="1400" dirty="0">
                <a:latin typeface="+mn-lt"/>
              </a:rPr>
              <a:t>Developing a comprehensive strategy that considers regulatory, technical, safety, and social considerations is essential for effectively managing radioactive waste in Nepal. </a:t>
            </a:r>
            <a:r>
              <a:rPr lang="en-GB" sz="1400" dirty="0" smtClean="0">
                <a:latin typeface="+mn-lt"/>
              </a:rPr>
              <a:t>Several </a:t>
            </a:r>
            <a:r>
              <a:rPr lang="en-GB" sz="1400" dirty="0">
                <a:latin typeface="+mn-lt"/>
              </a:rPr>
              <a:t>strategies and actions should be implemented like strengthening regulatory framework, capacity building, infrastructure development, adoption of newer technology, public outreach, developing comprehensive short term </a:t>
            </a:r>
            <a:r>
              <a:rPr lang="en-GB" sz="1400" dirty="0">
                <a:latin typeface="+mn-lt"/>
              </a:rPr>
              <a:t>&amp;</a:t>
            </a:r>
            <a:r>
              <a:rPr lang="en-GB" sz="1400" dirty="0" smtClean="0">
                <a:latin typeface="+mn-lt"/>
              </a:rPr>
              <a:t> </a:t>
            </a:r>
            <a:r>
              <a:rPr lang="en-GB" sz="1400" dirty="0">
                <a:latin typeface="+mn-lt"/>
              </a:rPr>
              <a:t>long-term storage management </a:t>
            </a:r>
            <a:r>
              <a:rPr lang="en-GB" sz="1400" dirty="0" smtClean="0">
                <a:latin typeface="+mn-lt"/>
              </a:rPr>
              <a:t>strategy. </a:t>
            </a:r>
          </a:p>
          <a:p>
            <a:pPr algn="just"/>
            <a:r>
              <a:rPr lang="en-GB" sz="1400" dirty="0" smtClean="0">
                <a:latin typeface="+mn-lt"/>
              </a:rPr>
              <a:t>Despite </a:t>
            </a:r>
            <a:r>
              <a:rPr lang="en-GB" sz="1400" dirty="0">
                <a:latin typeface="+mn-lt"/>
              </a:rPr>
              <a:t>the challenges of establishing a regulatory body and ensuring the availability of competent experts, Nepal is making progress in the management of radioactive waste, including high-activity radioisotopes. Various IAEA Technical Projects are currently underway, focusing on strengthening regulatory efforts through training, expert missions, equipment donations, and support in the development of </a:t>
            </a:r>
            <a:r>
              <a:rPr lang="en-GB" sz="1400" dirty="0" smtClean="0">
                <a:latin typeface="+mn-lt"/>
              </a:rPr>
              <a:t> regulations. </a:t>
            </a:r>
            <a:r>
              <a:rPr lang="en-GB" sz="1400" dirty="0">
                <a:latin typeface="+mn-lt"/>
              </a:rPr>
              <a:t>Additionally, the United States Department of Energy's Office of Radiological Security (ORS) has expressed its interest in assisting Nepal with the management of disused radioactive sources. </a:t>
            </a:r>
            <a:endParaRPr lang="en-US" sz="1400" dirty="0">
              <a:latin typeface="+mn-lt"/>
            </a:endParaRPr>
          </a:p>
          <a:p>
            <a:pPr algn="just"/>
            <a:r>
              <a:rPr lang="en-GB" sz="1400" dirty="0" smtClean="0">
                <a:latin typeface="+mn-lt"/>
              </a:rPr>
              <a:t>By </a:t>
            </a:r>
            <a:r>
              <a:rPr lang="en-GB" sz="1400" dirty="0">
                <a:latin typeface="+mn-lt"/>
              </a:rPr>
              <a:t>incorporating sustainability principles into radiation safety policies, strategies, legislation, and regulatory frameworks, societies can ensure that radiation-related activities are conducted responsibly, minimizing their impact on the environment and public health over the long term</a:t>
            </a:r>
            <a:r>
              <a:rPr lang="en-GB" sz="1400" dirty="0" smtClean="0">
                <a:latin typeface="+mn-lt"/>
              </a:rPr>
              <a:t>.</a:t>
            </a:r>
            <a:endParaRPr lang="en-US" sz="1400" dirty="0">
              <a:latin typeface="+mn-lt"/>
            </a:endParaRPr>
          </a:p>
        </p:txBody>
      </p:sp>
      <p:sp>
        <p:nvSpPr>
          <p:cNvPr id="4" name="Footer Placeholder 3"/>
          <p:cNvSpPr>
            <a:spLocks noGrp="1"/>
          </p:cNvSpPr>
          <p:nvPr>
            <p:ph type="ftr" sz="quarter" idx="11"/>
          </p:nvPr>
        </p:nvSpPr>
        <p:spPr>
          <a:xfrm>
            <a:off x="3029272" y="4727758"/>
            <a:ext cx="3086100" cy="274637"/>
          </a:xfrm>
        </p:spPr>
        <p:txBody>
          <a:bodyPr/>
          <a:lstStyle/>
          <a:p>
            <a:r>
              <a:rPr lang="en-US" dirty="0" smtClean="0"/>
              <a:t>Radioactive waste management in Nepal Kanchan P. Adhikari</a:t>
            </a:r>
            <a:endParaRPr lang="aa-ET" dirty="0"/>
          </a:p>
        </p:txBody>
      </p:sp>
    </p:spTree>
    <p:extLst>
      <p:ext uri="{BB962C8B-B14F-4D97-AF65-F5344CB8AC3E}">
        <p14:creationId xmlns:p14="http://schemas.microsoft.com/office/powerpoint/2010/main" val="1256158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all" dirty="0">
                <a:solidFill>
                  <a:srgbClr val="002060"/>
                </a:solidFill>
              </a:rPr>
              <a:t>References</a:t>
            </a:r>
            <a:endParaRPr lang="en-US" cap="all" dirty="0">
              <a:solidFill>
                <a:srgbClr val="002060"/>
              </a:solidFill>
            </a:endParaRPr>
          </a:p>
        </p:txBody>
      </p:sp>
      <p:sp>
        <p:nvSpPr>
          <p:cNvPr id="3" name="Content Placeholder 2"/>
          <p:cNvSpPr>
            <a:spLocks noGrp="1"/>
          </p:cNvSpPr>
          <p:nvPr>
            <p:ph idx="1"/>
          </p:nvPr>
        </p:nvSpPr>
        <p:spPr>
          <a:xfrm>
            <a:off x="179512" y="1131590"/>
            <a:ext cx="8336160" cy="3384376"/>
          </a:xfrm>
        </p:spPr>
        <p:txBody>
          <a:bodyPr>
            <a:noAutofit/>
          </a:bodyPr>
          <a:lstStyle/>
          <a:p>
            <a:pPr lvl="0">
              <a:lnSpc>
                <a:spcPct val="170000"/>
              </a:lnSpc>
            </a:pPr>
            <a:r>
              <a:rPr lang="en-GB" sz="1100" i="1" dirty="0" smtClean="0">
                <a:solidFill>
                  <a:srgbClr val="002060"/>
                </a:solidFill>
                <a:latin typeface="+mn-lt"/>
              </a:rPr>
              <a:t>Adhikari </a:t>
            </a:r>
            <a:r>
              <a:rPr lang="en-GB" sz="1100" i="1" dirty="0">
                <a:solidFill>
                  <a:srgbClr val="002060"/>
                </a:solidFill>
                <a:latin typeface="+mn-lt"/>
              </a:rPr>
              <a:t>et al. Status of radiation protection at different Hospitals in Nepal. Journal of Medical Physics. 2012; 37(4): 240-244.</a:t>
            </a:r>
            <a:endParaRPr lang="en-US" sz="1100" i="1" dirty="0">
              <a:solidFill>
                <a:srgbClr val="002060"/>
              </a:solidFill>
              <a:latin typeface="+mn-lt"/>
            </a:endParaRPr>
          </a:p>
          <a:p>
            <a:pPr lvl="0">
              <a:lnSpc>
                <a:spcPct val="170000"/>
              </a:lnSpc>
            </a:pPr>
            <a:r>
              <a:rPr lang="en-GB" sz="1100" i="1" dirty="0">
                <a:solidFill>
                  <a:srgbClr val="002060"/>
                </a:solidFill>
                <a:latin typeface="+mn-lt"/>
              </a:rPr>
              <a:t>Adhikari K.P. Radiation Regulation in Nepal: A Challenging Journey. Radiation Regulator. 2012; 1(1): 6-10.</a:t>
            </a:r>
            <a:endParaRPr lang="en-US" sz="1100" i="1" dirty="0">
              <a:solidFill>
                <a:srgbClr val="002060"/>
              </a:solidFill>
              <a:latin typeface="+mn-lt"/>
            </a:endParaRPr>
          </a:p>
          <a:p>
            <a:pPr lvl="0">
              <a:lnSpc>
                <a:spcPct val="170000"/>
              </a:lnSpc>
            </a:pPr>
            <a:r>
              <a:rPr lang="en-GB" sz="1100" i="1" dirty="0" err="1">
                <a:solidFill>
                  <a:srgbClr val="002060"/>
                </a:solidFill>
                <a:latin typeface="+mn-lt"/>
              </a:rPr>
              <a:t>Poudel</a:t>
            </a:r>
            <a:r>
              <a:rPr lang="en-GB" sz="1100" i="1" dirty="0">
                <a:solidFill>
                  <a:srgbClr val="002060"/>
                </a:solidFill>
                <a:latin typeface="+mn-lt"/>
              </a:rPr>
              <a:t>, S.K., Adhikari K.P., “Nuclear Safeguards in Nepal”, Symposium on International Safeguards: Reflecting on the Past and Anticipating the Future, IAEA, Vienna, Austria, 31 October to 4 November 2022</a:t>
            </a:r>
            <a:endParaRPr lang="en-US" sz="1100" i="1" dirty="0">
              <a:solidFill>
                <a:srgbClr val="002060"/>
              </a:solidFill>
              <a:latin typeface="+mn-lt"/>
            </a:endParaRPr>
          </a:p>
          <a:p>
            <a:pPr lvl="0">
              <a:lnSpc>
                <a:spcPct val="170000"/>
              </a:lnSpc>
            </a:pPr>
            <a:r>
              <a:rPr lang="en-GB" sz="1100" i="1" dirty="0">
                <a:solidFill>
                  <a:srgbClr val="002060"/>
                </a:solidFill>
                <a:latin typeface="+mn-lt"/>
              </a:rPr>
              <a:t>Radioactive Substances (Utilization and Regulation) Act, 2020</a:t>
            </a:r>
            <a:endParaRPr lang="en-US" sz="1100" i="1" dirty="0">
              <a:solidFill>
                <a:srgbClr val="002060"/>
              </a:solidFill>
              <a:latin typeface="+mn-lt"/>
            </a:endParaRPr>
          </a:p>
          <a:p>
            <a:pPr lvl="0">
              <a:lnSpc>
                <a:spcPct val="170000"/>
              </a:lnSpc>
            </a:pPr>
            <a:r>
              <a:rPr lang="en-GB" sz="1100" i="1" dirty="0">
                <a:solidFill>
                  <a:srgbClr val="002060"/>
                </a:solidFill>
                <a:latin typeface="+mn-lt"/>
              </a:rPr>
              <a:t>Radioactive Substances (Utilization and Regulation) Rules, 2022</a:t>
            </a:r>
            <a:endParaRPr lang="en-US" sz="1100" i="1" dirty="0">
              <a:solidFill>
                <a:srgbClr val="002060"/>
              </a:solidFill>
              <a:latin typeface="+mn-lt"/>
            </a:endParaRPr>
          </a:p>
          <a:p>
            <a:pPr lvl="0">
              <a:lnSpc>
                <a:spcPct val="170000"/>
              </a:lnSpc>
            </a:pPr>
            <a:r>
              <a:rPr lang="en-GB" sz="1100" i="1" dirty="0">
                <a:solidFill>
                  <a:srgbClr val="002060"/>
                </a:solidFill>
                <a:latin typeface="+mn-lt"/>
              </a:rPr>
              <a:t> “Inventory of Radioisotopes in Nepal” Submitted to Ministry of Science and Technology by Central Department of Physics, </a:t>
            </a:r>
            <a:r>
              <a:rPr lang="en-GB" sz="1100" i="1" dirty="0" err="1">
                <a:solidFill>
                  <a:srgbClr val="002060"/>
                </a:solidFill>
                <a:latin typeface="+mn-lt"/>
              </a:rPr>
              <a:t>Tribhuvan</a:t>
            </a:r>
            <a:r>
              <a:rPr lang="en-GB" sz="1100" i="1" dirty="0">
                <a:solidFill>
                  <a:srgbClr val="002060"/>
                </a:solidFill>
                <a:latin typeface="+mn-lt"/>
              </a:rPr>
              <a:t> University, </a:t>
            </a:r>
            <a:r>
              <a:rPr lang="en-GB" sz="1100" i="1" dirty="0" err="1">
                <a:solidFill>
                  <a:srgbClr val="002060"/>
                </a:solidFill>
                <a:latin typeface="+mn-lt"/>
              </a:rPr>
              <a:t>Kirtipur</a:t>
            </a:r>
            <a:r>
              <a:rPr lang="en-GB" sz="1100" i="1" dirty="0">
                <a:solidFill>
                  <a:srgbClr val="002060"/>
                </a:solidFill>
                <a:latin typeface="+mn-lt"/>
              </a:rPr>
              <a:t> , 2016</a:t>
            </a:r>
            <a:endParaRPr lang="en-US" sz="1100" i="1" dirty="0">
              <a:solidFill>
                <a:srgbClr val="002060"/>
              </a:solidFill>
              <a:latin typeface="+mn-lt"/>
            </a:endParaRPr>
          </a:p>
          <a:p>
            <a:pPr lvl="0">
              <a:lnSpc>
                <a:spcPct val="170000"/>
              </a:lnSpc>
            </a:pPr>
            <a:r>
              <a:rPr lang="en-GB" sz="1100" i="1" dirty="0">
                <a:solidFill>
                  <a:srgbClr val="002060"/>
                </a:solidFill>
                <a:latin typeface="+mn-lt"/>
              </a:rPr>
              <a:t>“Final Report on Present Status of Nuclear Materials used in Nepal”, Submitted to Ministry of Environment Science and Technology by NAMS, </a:t>
            </a:r>
            <a:r>
              <a:rPr lang="en-GB" sz="1100" i="1" dirty="0" err="1">
                <a:solidFill>
                  <a:srgbClr val="002060"/>
                </a:solidFill>
                <a:latin typeface="+mn-lt"/>
              </a:rPr>
              <a:t>Bir</a:t>
            </a:r>
            <a:r>
              <a:rPr lang="en-GB" sz="1100" i="1" dirty="0">
                <a:solidFill>
                  <a:srgbClr val="002060"/>
                </a:solidFill>
                <a:latin typeface="+mn-lt"/>
              </a:rPr>
              <a:t> Hospital, Kathmandu, 2006</a:t>
            </a:r>
            <a:r>
              <a:rPr lang="en-GB" sz="1100" i="1" dirty="0" smtClean="0">
                <a:solidFill>
                  <a:srgbClr val="002060"/>
                </a:solidFill>
                <a:latin typeface="+mn-lt"/>
              </a:rPr>
              <a:t>.</a:t>
            </a:r>
            <a:endParaRPr lang="en-US" sz="1100" i="1" dirty="0">
              <a:solidFill>
                <a:srgbClr val="002060"/>
              </a:solidFill>
              <a:latin typeface="+mn-lt"/>
            </a:endParaRPr>
          </a:p>
        </p:txBody>
      </p:sp>
      <p:sp>
        <p:nvSpPr>
          <p:cNvPr id="4" name="Footer Placeholder 3"/>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2866126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06C916-01C8-E817-FD08-ED24F9E0BFF6}"/>
              </a:ext>
            </a:extLst>
          </p:cNvPr>
          <p:cNvSpPr>
            <a:spLocks noGrp="1"/>
          </p:cNvSpPr>
          <p:nvPr>
            <p:ph type="ctrTitle"/>
          </p:nvPr>
        </p:nvSpPr>
        <p:spPr>
          <a:xfrm>
            <a:off x="1555747" y="443541"/>
            <a:ext cx="6696744" cy="864096"/>
          </a:xfrm>
        </p:spPr>
        <p:txBody>
          <a:bodyPr/>
          <a:lstStyle/>
          <a:p>
            <a:r>
              <a:rPr lang="en-US" sz="2800" b="1" cap="all" dirty="0" smtClean="0">
                <a:solidFill>
                  <a:srgbClr val="002060"/>
                </a:solidFill>
              </a:rPr>
              <a:t>Radioactive waste management in Nepal</a:t>
            </a:r>
            <a:endParaRPr lang="en-US" sz="2800" b="1" cap="all" dirty="0">
              <a:solidFill>
                <a:srgbClr val="002060"/>
              </a:solidFill>
            </a:endParaRPr>
          </a:p>
        </p:txBody>
      </p:sp>
      <p:sp>
        <p:nvSpPr>
          <p:cNvPr id="5" name="Subtitle 4">
            <a:extLst>
              <a:ext uri="{FF2B5EF4-FFF2-40B4-BE49-F238E27FC236}">
                <a16:creationId xmlns:a16="http://schemas.microsoft.com/office/drawing/2014/main" xmlns="" id="{DEFD7000-2741-7659-70BC-C4D4D854EE4B}"/>
              </a:ext>
            </a:extLst>
          </p:cNvPr>
          <p:cNvSpPr>
            <a:spLocks noGrp="1"/>
          </p:cNvSpPr>
          <p:nvPr>
            <p:ph type="subTitle" idx="1"/>
          </p:nvPr>
        </p:nvSpPr>
        <p:spPr>
          <a:xfrm>
            <a:off x="1539044" y="2575620"/>
            <a:ext cx="6858000" cy="2043410"/>
          </a:xfrm>
        </p:spPr>
        <p:txBody>
          <a:bodyPr>
            <a:noAutofit/>
          </a:bodyPr>
          <a:lstStyle/>
          <a:p>
            <a:r>
              <a:rPr lang="en-US" sz="2000" dirty="0" smtClean="0">
                <a:solidFill>
                  <a:schemeClr val="accent1">
                    <a:lumMod val="50000"/>
                  </a:schemeClr>
                </a:solidFill>
              </a:rPr>
              <a:t>Kanchan P. Adhikari</a:t>
            </a:r>
          </a:p>
          <a:p>
            <a:r>
              <a:rPr lang="en-US" sz="2000" dirty="0" smtClean="0">
                <a:solidFill>
                  <a:schemeClr val="accent1">
                    <a:lumMod val="50000"/>
                  </a:schemeClr>
                </a:solidFill>
              </a:rPr>
              <a:t>Associate Professor Medical Physics</a:t>
            </a:r>
          </a:p>
          <a:p>
            <a:r>
              <a:rPr lang="en-US" sz="2000" dirty="0" smtClean="0">
                <a:solidFill>
                  <a:schemeClr val="accent1">
                    <a:lumMod val="50000"/>
                  </a:schemeClr>
                </a:solidFill>
              </a:rPr>
              <a:t>National Academy of Medical Sciences, </a:t>
            </a:r>
            <a:r>
              <a:rPr lang="en-US" sz="2000" dirty="0" err="1" smtClean="0">
                <a:solidFill>
                  <a:schemeClr val="accent1">
                    <a:lumMod val="50000"/>
                  </a:schemeClr>
                </a:solidFill>
              </a:rPr>
              <a:t>Bir</a:t>
            </a:r>
            <a:r>
              <a:rPr lang="en-US" sz="2000" dirty="0" smtClean="0">
                <a:solidFill>
                  <a:schemeClr val="accent1">
                    <a:lumMod val="50000"/>
                  </a:schemeClr>
                </a:solidFill>
              </a:rPr>
              <a:t> Hospital</a:t>
            </a:r>
          </a:p>
          <a:p>
            <a:r>
              <a:rPr lang="en-US" sz="2000" dirty="0" smtClean="0">
                <a:solidFill>
                  <a:schemeClr val="accent1">
                    <a:lumMod val="50000"/>
                  </a:schemeClr>
                </a:solidFill>
              </a:rPr>
              <a:t>Kathmandu, Nepal </a:t>
            </a:r>
          </a:p>
          <a:p>
            <a:r>
              <a:rPr lang="en-US" sz="2000" dirty="0" smtClean="0">
                <a:solidFill>
                  <a:schemeClr val="accent1">
                    <a:lumMod val="50000"/>
                  </a:schemeClr>
                </a:solidFill>
              </a:rPr>
              <a:t>Email: kanchanadhikari@gmail.com</a:t>
            </a:r>
            <a:endParaRPr lang="en-US" sz="2000" dirty="0">
              <a:solidFill>
                <a:schemeClr val="accent1">
                  <a:lumMod val="50000"/>
                </a:schemeClr>
              </a:solidFill>
            </a:endParaRPr>
          </a:p>
        </p:txBody>
      </p:sp>
      <p:pic>
        <p:nvPicPr>
          <p:cNvPr id="4" name="Picture 12" descr="C:\Users\Kanchan Adhikari\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43541"/>
            <a:ext cx="79208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075806"/>
            <a:ext cx="1538288" cy="118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987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0013"/>
            <a:ext cx="7886700" cy="2929929"/>
          </a:xfrm>
        </p:spPr>
        <p:txBody>
          <a:bodyPr>
            <a:normAutofit fontScale="77500" lnSpcReduction="20000"/>
          </a:bodyPr>
          <a:lstStyle/>
          <a:p>
            <a:pPr marL="0" indent="0" algn="just">
              <a:lnSpc>
                <a:spcPct val="200000"/>
              </a:lnSpc>
              <a:buNone/>
            </a:pPr>
            <a:r>
              <a:rPr lang="en-US" altLang="en-US" i="1" dirty="0" smtClean="0">
                <a:solidFill>
                  <a:srgbClr val="002060"/>
                </a:solidFill>
                <a:latin typeface="+mn-lt"/>
                <a:ea typeface="Arial" charset="0"/>
                <a:cs typeface="Arial" charset="0"/>
              </a:rPr>
              <a:t>Challenges </a:t>
            </a:r>
            <a:r>
              <a:rPr lang="en-US" altLang="en-US" i="1" dirty="0">
                <a:solidFill>
                  <a:srgbClr val="002060"/>
                </a:solidFill>
                <a:latin typeface="+mn-lt"/>
                <a:ea typeface="Arial" charset="0"/>
                <a:cs typeface="Arial" charset="0"/>
              </a:rPr>
              <a:t>and issues of safety, </a:t>
            </a:r>
            <a:r>
              <a:rPr lang="en-US" altLang="en-US" i="1" dirty="0" smtClean="0">
                <a:solidFill>
                  <a:srgbClr val="002060"/>
                </a:solidFill>
                <a:latin typeface="+mn-lt"/>
                <a:ea typeface="Arial" charset="0"/>
                <a:cs typeface="Arial" charset="0"/>
              </a:rPr>
              <a:t>security, and safeguard of </a:t>
            </a:r>
            <a:r>
              <a:rPr lang="en-US" altLang="en-US" i="1" dirty="0">
                <a:solidFill>
                  <a:srgbClr val="002060"/>
                </a:solidFill>
                <a:latin typeface="+mn-lt"/>
                <a:ea typeface="Arial" charset="0"/>
                <a:cs typeface="Arial" charset="0"/>
              </a:rPr>
              <a:t>radioactive </a:t>
            </a:r>
            <a:r>
              <a:rPr lang="en-US" altLang="en-US" i="1" dirty="0" smtClean="0">
                <a:solidFill>
                  <a:srgbClr val="002060"/>
                </a:solidFill>
                <a:latin typeface="+mn-lt"/>
                <a:ea typeface="Arial" charset="0"/>
                <a:cs typeface="Arial" charset="0"/>
              </a:rPr>
              <a:t>waste </a:t>
            </a:r>
            <a:r>
              <a:rPr lang="en-US" altLang="en-US" i="1" dirty="0">
                <a:solidFill>
                  <a:srgbClr val="002060"/>
                </a:solidFill>
                <a:latin typeface="+mn-lt"/>
                <a:ea typeface="Arial" charset="0"/>
                <a:cs typeface="Arial" charset="0"/>
              </a:rPr>
              <a:t>have no national boundary. Thus a collaborative effort is required for </a:t>
            </a:r>
            <a:r>
              <a:rPr lang="en-US" altLang="en-US" i="1" dirty="0" smtClean="0">
                <a:solidFill>
                  <a:srgbClr val="002060"/>
                </a:solidFill>
                <a:latin typeface="+mn-lt"/>
                <a:ea typeface="Arial" charset="0"/>
                <a:cs typeface="Arial" charset="0"/>
              </a:rPr>
              <a:t>management of radioactive waste and </a:t>
            </a:r>
            <a:r>
              <a:rPr lang="en-US" altLang="en-US" i="1" dirty="0">
                <a:solidFill>
                  <a:srgbClr val="002060"/>
                </a:solidFill>
                <a:latin typeface="+mn-lt"/>
                <a:ea typeface="Arial" charset="0"/>
                <a:cs typeface="Arial" charset="0"/>
              </a:rPr>
              <a:t>peaceful uses of nuclear technology for betterment of mankind</a:t>
            </a:r>
            <a:r>
              <a:rPr lang="en-US" altLang="en-US" i="1" dirty="0" smtClean="0">
                <a:solidFill>
                  <a:srgbClr val="002060"/>
                </a:solidFill>
                <a:latin typeface="+mn-lt"/>
                <a:ea typeface="Arial" charset="0"/>
                <a:cs typeface="Arial" charset="0"/>
              </a:rPr>
              <a:t>.</a:t>
            </a:r>
            <a:endParaRPr lang="en-US" altLang="en-US" i="1" dirty="0">
              <a:solidFill>
                <a:srgbClr val="002060"/>
              </a:solidFill>
              <a:latin typeface="+mn-lt"/>
              <a:ea typeface="Arial" charset="0"/>
              <a:cs typeface="Arial" charset="0"/>
            </a:endParaRPr>
          </a:p>
        </p:txBody>
      </p:sp>
      <p:sp>
        <p:nvSpPr>
          <p:cNvPr id="2" name="Footer Placeholder 1"/>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1947627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4"/>
          <p:cNvSpPr txBox="1">
            <a:spLocks noChangeArrowheads="1"/>
          </p:cNvSpPr>
          <p:nvPr/>
        </p:nvSpPr>
        <p:spPr bwMode="auto">
          <a:xfrm>
            <a:off x="4936148" y="2600746"/>
            <a:ext cx="2971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50000"/>
              </a:spcBef>
              <a:buFontTx/>
              <a:buNone/>
            </a:pPr>
            <a:endParaRPr lang="en-US" altLang="en-US" sz="1350"/>
          </a:p>
        </p:txBody>
      </p:sp>
      <p:pic>
        <p:nvPicPr>
          <p:cNvPr id="15362" name="Picture 11" descr="D:\My Documents\IAEA\RAS 9062 -  August 2013 - Kathmandu 11\Name-list and Photos\Photos\Glimpses of mountain Mpeaks\Annapurna III and Gandharba Chu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00060"/>
            <a:ext cx="2827690" cy="190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Kanchan Adhikari\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289" y="3044909"/>
            <a:ext cx="2961860" cy="18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66" y="3044909"/>
            <a:ext cx="2771930" cy="187975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3572" y="3044909"/>
            <a:ext cx="2792897" cy="185474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5290" y="1000060"/>
            <a:ext cx="2961860" cy="190779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87" y="987574"/>
            <a:ext cx="2810577" cy="1938131"/>
          </a:xfrm>
          <a:prstGeom prst="rect">
            <a:avLst/>
          </a:prstGeom>
        </p:spPr>
      </p:pic>
      <p:sp>
        <p:nvSpPr>
          <p:cNvPr id="7" name="TextBox 6"/>
          <p:cNvSpPr txBox="1"/>
          <p:nvPr/>
        </p:nvSpPr>
        <p:spPr>
          <a:xfrm>
            <a:off x="2876264" y="146936"/>
            <a:ext cx="2520280" cy="707886"/>
          </a:xfrm>
          <a:prstGeom prst="rect">
            <a:avLst/>
          </a:prstGeom>
          <a:noFill/>
        </p:spPr>
        <p:txBody>
          <a:bodyPr wrap="square" rtlCol="0">
            <a:spAutoFit/>
          </a:bodyPr>
          <a:lstStyle/>
          <a:p>
            <a:r>
              <a:rPr lang="en-US" sz="4000" dirty="0">
                <a:solidFill>
                  <a:srgbClr val="002060"/>
                </a:solidFill>
              </a:rPr>
              <a:t>Thank you </a:t>
            </a:r>
          </a:p>
        </p:txBody>
      </p:sp>
      <p:sp>
        <p:nvSpPr>
          <p:cNvPr id="5" name="Footer Placeholder 4"/>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49720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9"/>
            <a:ext cx="3168352" cy="568920"/>
          </a:xfrm>
        </p:spPr>
        <p:txBody>
          <a:bodyPr/>
          <a:lstStyle/>
          <a:p>
            <a:r>
              <a:rPr lang="en-US" sz="2800" dirty="0" smtClean="0">
                <a:solidFill>
                  <a:srgbClr val="002060"/>
                </a:solidFill>
              </a:rPr>
              <a:t>Background </a:t>
            </a:r>
            <a:endParaRPr lang="en-US" sz="2800" dirty="0">
              <a:solidFill>
                <a:srgbClr val="002060"/>
              </a:solidFill>
            </a:endParaRPr>
          </a:p>
        </p:txBody>
      </p:sp>
      <p:sp>
        <p:nvSpPr>
          <p:cNvPr id="4" name="Rectangle 4"/>
          <p:cNvSpPr>
            <a:spLocks noGrp="1" noChangeArrowheads="1"/>
          </p:cNvSpPr>
          <p:nvPr>
            <p:ph idx="1"/>
          </p:nvPr>
        </p:nvSpPr>
        <p:spPr>
          <a:xfrm>
            <a:off x="179512" y="1059582"/>
            <a:ext cx="4320480" cy="3816424"/>
          </a:xfrm>
        </p:spPr>
        <p:txBody>
          <a:bodyPr>
            <a:noAutofit/>
          </a:bodyPr>
          <a:lstStyle/>
          <a:p>
            <a:pPr marL="0" indent="0">
              <a:lnSpc>
                <a:spcPct val="100000"/>
              </a:lnSpc>
              <a:spcBef>
                <a:spcPts val="0"/>
              </a:spcBef>
              <a:buClr>
                <a:schemeClr val="bg1"/>
              </a:buClr>
              <a:buNone/>
              <a:defRPr/>
            </a:pPr>
            <a:endParaRPr lang="en-US" sz="1600" dirty="0" smtClean="0">
              <a:solidFill>
                <a:srgbClr val="002060"/>
              </a:solidFill>
              <a:latin typeface="+mn-lt"/>
            </a:endParaRPr>
          </a:p>
          <a:p>
            <a:pPr marL="0" indent="0">
              <a:lnSpc>
                <a:spcPct val="100000"/>
              </a:lnSpc>
              <a:spcBef>
                <a:spcPts val="0"/>
              </a:spcBef>
              <a:buClr>
                <a:schemeClr val="bg1"/>
              </a:buClr>
              <a:buNone/>
              <a:defRPr/>
            </a:pPr>
            <a:r>
              <a:rPr lang="en-US" sz="1600" dirty="0" smtClean="0">
                <a:solidFill>
                  <a:srgbClr val="002060"/>
                </a:solidFill>
                <a:latin typeface="+mn-lt"/>
              </a:rPr>
              <a:t>Area</a:t>
            </a:r>
            <a:r>
              <a:rPr lang="en-US" sz="1600" dirty="0">
                <a:solidFill>
                  <a:srgbClr val="002060"/>
                </a:solidFill>
                <a:latin typeface="+mn-lt"/>
              </a:rPr>
              <a:t>:  147,181 Sq. Km</a:t>
            </a:r>
          </a:p>
          <a:p>
            <a:pPr marL="0" indent="0">
              <a:lnSpc>
                <a:spcPct val="100000"/>
              </a:lnSpc>
              <a:spcBef>
                <a:spcPts val="0"/>
              </a:spcBef>
              <a:buClr>
                <a:schemeClr val="bg1"/>
              </a:buClr>
              <a:buNone/>
              <a:defRPr/>
            </a:pPr>
            <a:endParaRPr lang="en-US" sz="1600" dirty="0">
              <a:solidFill>
                <a:srgbClr val="002060"/>
              </a:solidFill>
              <a:latin typeface="+mn-lt"/>
            </a:endParaRPr>
          </a:p>
          <a:p>
            <a:pPr marL="0" indent="0">
              <a:lnSpc>
                <a:spcPct val="100000"/>
              </a:lnSpc>
              <a:spcBef>
                <a:spcPts val="0"/>
              </a:spcBef>
              <a:buClr>
                <a:schemeClr val="bg1"/>
              </a:buClr>
              <a:buNone/>
              <a:defRPr/>
            </a:pPr>
            <a:r>
              <a:rPr lang="en-US" sz="1600" dirty="0">
                <a:solidFill>
                  <a:srgbClr val="002060"/>
                </a:solidFill>
                <a:latin typeface="+mn-lt"/>
              </a:rPr>
              <a:t>Population of </a:t>
            </a:r>
            <a:r>
              <a:rPr lang="en-US" altLang="en-US" sz="1600" dirty="0">
                <a:solidFill>
                  <a:srgbClr val="002060"/>
                </a:solidFill>
                <a:latin typeface="+mn-lt"/>
                <a:cs typeface="Times New Roman" pitchFamily="18" charset="0"/>
              </a:rPr>
              <a:t>26.6 million (census 2012)</a:t>
            </a:r>
          </a:p>
          <a:p>
            <a:pPr marL="0" indent="0">
              <a:lnSpc>
                <a:spcPct val="100000"/>
              </a:lnSpc>
              <a:spcBef>
                <a:spcPts val="0"/>
              </a:spcBef>
              <a:buClr>
                <a:schemeClr val="bg1"/>
              </a:buClr>
              <a:buNone/>
              <a:defRPr/>
            </a:pPr>
            <a:endParaRPr lang="en-US" sz="1600" dirty="0">
              <a:solidFill>
                <a:srgbClr val="002060"/>
              </a:solidFill>
              <a:latin typeface="+mn-lt"/>
            </a:endParaRPr>
          </a:p>
          <a:p>
            <a:pPr marL="0" indent="0">
              <a:lnSpc>
                <a:spcPct val="100000"/>
              </a:lnSpc>
              <a:spcBef>
                <a:spcPts val="0"/>
              </a:spcBef>
              <a:buClr>
                <a:schemeClr val="bg1"/>
              </a:buClr>
              <a:buNone/>
              <a:defRPr/>
            </a:pPr>
            <a:r>
              <a:rPr lang="en-US" sz="1600" dirty="0">
                <a:solidFill>
                  <a:srgbClr val="002060"/>
                </a:solidFill>
                <a:latin typeface="+mn-lt"/>
              </a:rPr>
              <a:t>Federal Democratic Republic </a:t>
            </a:r>
            <a:r>
              <a:rPr lang="en-US" sz="1600" dirty="0" smtClean="0">
                <a:solidFill>
                  <a:srgbClr val="002060"/>
                </a:solidFill>
                <a:latin typeface="+mn-lt"/>
              </a:rPr>
              <a:t>since 2008</a:t>
            </a:r>
            <a:endParaRPr lang="en-US" sz="1600" dirty="0">
              <a:solidFill>
                <a:srgbClr val="002060"/>
              </a:solidFill>
              <a:latin typeface="+mn-lt"/>
            </a:endParaRPr>
          </a:p>
          <a:p>
            <a:pPr marL="0" indent="0">
              <a:lnSpc>
                <a:spcPct val="100000"/>
              </a:lnSpc>
              <a:spcBef>
                <a:spcPts val="0"/>
              </a:spcBef>
              <a:buClr>
                <a:schemeClr val="bg1"/>
              </a:buClr>
              <a:buNone/>
              <a:defRPr/>
            </a:pPr>
            <a:endParaRPr lang="en-US" sz="1600" dirty="0">
              <a:solidFill>
                <a:srgbClr val="002060"/>
              </a:solidFill>
              <a:latin typeface="+mn-lt"/>
            </a:endParaRPr>
          </a:p>
          <a:p>
            <a:pPr marL="0" indent="0" algn="just">
              <a:lnSpc>
                <a:spcPct val="100000"/>
              </a:lnSpc>
              <a:spcBef>
                <a:spcPct val="0"/>
              </a:spcBef>
              <a:buClr>
                <a:schemeClr val="bg1"/>
              </a:buClr>
              <a:buNone/>
            </a:pPr>
            <a:r>
              <a:rPr lang="en-US" altLang="en-US" sz="1600" dirty="0">
                <a:solidFill>
                  <a:srgbClr val="002060"/>
                </a:solidFill>
                <a:latin typeface="+mn-lt"/>
              </a:rPr>
              <a:t>IAEA member country since July, 2008.</a:t>
            </a:r>
          </a:p>
          <a:p>
            <a:pPr marL="0" indent="0" algn="just">
              <a:lnSpc>
                <a:spcPct val="100000"/>
              </a:lnSpc>
              <a:spcBef>
                <a:spcPct val="0"/>
              </a:spcBef>
              <a:buClr>
                <a:schemeClr val="bg1"/>
              </a:buClr>
              <a:buNone/>
            </a:pPr>
            <a:endParaRPr lang="en-US" altLang="en-US" sz="1600" dirty="0">
              <a:solidFill>
                <a:srgbClr val="002060"/>
              </a:solidFill>
              <a:latin typeface="+mn-lt"/>
            </a:endParaRPr>
          </a:p>
          <a:p>
            <a:pPr marL="0" indent="0" algn="just">
              <a:lnSpc>
                <a:spcPct val="100000"/>
              </a:lnSpc>
              <a:spcBef>
                <a:spcPct val="0"/>
              </a:spcBef>
              <a:buClr>
                <a:schemeClr val="bg1"/>
              </a:buClr>
              <a:buNone/>
            </a:pPr>
            <a:r>
              <a:rPr lang="en-US" altLang="en-US" sz="1600" dirty="0">
                <a:solidFill>
                  <a:srgbClr val="002060"/>
                </a:solidFill>
                <a:latin typeface="+mn-lt"/>
              </a:rPr>
              <a:t>Partnership with USDOE ORS on security of radioactive sources since June, 2008.</a:t>
            </a:r>
          </a:p>
        </p:txBody>
      </p:sp>
      <p:pic>
        <p:nvPicPr>
          <p:cNvPr id="5" name="Picture 10" descr="Nepal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11379"/>
            <a:ext cx="4167133" cy="258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dirty="0" smtClean="0"/>
              <a:t>Radioactive waste management in Nepal Kanchan P. Adhikari</a:t>
            </a:r>
            <a:endParaRPr lang="aa-ET" dirty="0"/>
          </a:p>
        </p:txBody>
      </p:sp>
    </p:spTree>
    <p:extLst>
      <p:ext uri="{BB962C8B-B14F-4D97-AF65-F5344CB8AC3E}">
        <p14:creationId xmlns:p14="http://schemas.microsoft.com/office/powerpoint/2010/main" val="201204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0"/>
            <a:ext cx="7632848" cy="857250"/>
          </a:xfrm>
        </p:spPr>
        <p:txBody>
          <a:bodyPr>
            <a:normAutofit/>
          </a:bodyPr>
          <a:lstStyle/>
          <a:p>
            <a:r>
              <a:rPr lang="en-US" altLang="en-US" dirty="0" smtClean="0">
                <a:solidFill>
                  <a:srgbClr val="002060"/>
                </a:solidFill>
              </a:rPr>
              <a:t>History: Radioactive materials </a:t>
            </a:r>
            <a:endParaRPr lang="en-US" altLang="en-US" dirty="0">
              <a:solidFill>
                <a:srgbClr val="002060"/>
              </a:solidFill>
            </a:endParaRPr>
          </a:p>
        </p:txBody>
      </p:sp>
      <p:sp>
        <p:nvSpPr>
          <p:cNvPr id="3" name="Content Placeholder 2"/>
          <p:cNvSpPr>
            <a:spLocks noGrp="1"/>
          </p:cNvSpPr>
          <p:nvPr>
            <p:ph idx="1"/>
          </p:nvPr>
        </p:nvSpPr>
        <p:spPr>
          <a:xfrm>
            <a:off x="323528" y="1023730"/>
            <a:ext cx="8640960" cy="3743533"/>
          </a:xfrm>
        </p:spPr>
        <p:txBody>
          <a:bodyPr>
            <a:normAutofit lnSpcReduction="10000"/>
          </a:bodyPr>
          <a:lstStyle/>
          <a:p>
            <a:pPr marL="0" indent="0" algn="just">
              <a:lnSpc>
                <a:spcPct val="150000"/>
              </a:lnSpc>
              <a:buNone/>
              <a:defRPr/>
            </a:pPr>
            <a:endParaRPr lang="en-US" sz="500" dirty="0">
              <a:solidFill>
                <a:srgbClr val="002060"/>
              </a:solidFill>
              <a:latin typeface="+mn-lt"/>
            </a:endParaRPr>
          </a:p>
          <a:p>
            <a:pPr marL="0" indent="0" algn="just">
              <a:lnSpc>
                <a:spcPct val="150000"/>
              </a:lnSpc>
              <a:buNone/>
              <a:defRPr/>
            </a:pPr>
            <a:r>
              <a:rPr lang="en-US" sz="1600" b="1" dirty="0">
                <a:solidFill>
                  <a:srgbClr val="002060"/>
                </a:solidFill>
                <a:latin typeface="+mn-lt"/>
              </a:rPr>
              <a:t>1976:</a:t>
            </a:r>
            <a:r>
              <a:rPr lang="en-US" sz="1600" dirty="0">
                <a:solidFill>
                  <a:srgbClr val="002060"/>
                </a:solidFill>
                <a:latin typeface="+mn-lt"/>
              </a:rPr>
              <a:t> 	Brachytherapy service was first introduced by using radium needle in the </a:t>
            </a:r>
            <a:r>
              <a:rPr lang="en-US" sz="1600" dirty="0" smtClean="0">
                <a:solidFill>
                  <a:srgbClr val="002060"/>
                </a:solidFill>
                <a:latin typeface="+mn-lt"/>
              </a:rPr>
              <a:t>Maternity 	Hospital</a:t>
            </a:r>
            <a:r>
              <a:rPr lang="en-US" sz="1600" dirty="0">
                <a:solidFill>
                  <a:srgbClr val="002060"/>
                </a:solidFill>
                <a:latin typeface="+mn-lt"/>
              </a:rPr>
              <a:t>. </a:t>
            </a:r>
            <a:endParaRPr lang="en-US" sz="500" dirty="0">
              <a:solidFill>
                <a:srgbClr val="002060"/>
              </a:solidFill>
              <a:latin typeface="+mn-lt"/>
            </a:endParaRPr>
          </a:p>
          <a:p>
            <a:pPr marL="0" indent="0" algn="just">
              <a:lnSpc>
                <a:spcPct val="150000"/>
              </a:lnSpc>
              <a:buNone/>
              <a:defRPr/>
            </a:pPr>
            <a:r>
              <a:rPr lang="en-US" sz="1600" b="1" dirty="0">
                <a:solidFill>
                  <a:srgbClr val="002060"/>
                </a:solidFill>
                <a:latin typeface="+mn-lt"/>
              </a:rPr>
              <a:t>1988:</a:t>
            </a:r>
            <a:r>
              <a:rPr lang="en-US" sz="1600" dirty="0">
                <a:solidFill>
                  <a:srgbClr val="002060"/>
                </a:solidFill>
                <a:latin typeface="+mn-lt"/>
              </a:rPr>
              <a:t>	NAMS, </a:t>
            </a:r>
            <a:r>
              <a:rPr lang="en-US" sz="1600" dirty="0" err="1">
                <a:solidFill>
                  <a:srgbClr val="002060"/>
                </a:solidFill>
                <a:latin typeface="+mn-lt"/>
              </a:rPr>
              <a:t>Bir</a:t>
            </a:r>
            <a:r>
              <a:rPr lang="en-US" sz="1600" dirty="0">
                <a:solidFill>
                  <a:srgbClr val="002060"/>
                </a:solidFill>
                <a:latin typeface="+mn-lt"/>
              </a:rPr>
              <a:t> Hospital introduced First Nuclear Medicine service. </a:t>
            </a:r>
          </a:p>
          <a:p>
            <a:pPr marL="0" indent="0" algn="just">
              <a:lnSpc>
                <a:spcPct val="150000"/>
              </a:lnSpc>
              <a:buNone/>
              <a:defRPr/>
            </a:pPr>
            <a:endParaRPr lang="en-US" sz="500" dirty="0">
              <a:solidFill>
                <a:srgbClr val="002060"/>
              </a:solidFill>
              <a:latin typeface="+mn-lt"/>
            </a:endParaRPr>
          </a:p>
          <a:p>
            <a:pPr marL="0" indent="0" algn="just">
              <a:lnSpc>
                <a:spcPct val="150000"/>
              </a:lnSpc>
              <a:buNone/>
              <a:defRPr/>
            </a:pPr>
            <a:r>
              <a:rPr lang="en-US" sz="1600" b="1" dirty="0">
                <a:solidFill>
                  <a:srgbClr val="002060"/>
                </a:solidFill>
                <a:latin typeface="+mn-lt"/>
              </a:rPr>
              <a:t>1991:</a:t>
            </a:r>
            <a:r>
              <a:rPr lang="en-US" sz="1600" dirty="0">
                <a:solidFill>
                  <a:srgbClr val="002060"/>
                </a:solidFill>
                <a:latin typeface="+mn-lt"/>
              </a:rPr>
              <a:t> 	NAMS, </a:t>
            </a:r>
            <a:r>
              <a:rPr lang="en-US" sz="1600" dirty="0" err="1">
                <a:solidFill>
                  <a:srgbClr val="002060"/>
                </a:solidFill>
                <a:latin typeface="+mn-lt"/>
              </a:rPr>
              <a:t>Bir</a:t>
            </a:r>
            <a:r>
              <a:rPr lang="en-US" sz="1600" dirty="0">
                <a:solidFill>
                  <a:srgbClr val="002060"/>
                </a:solidFill>
                <a:latin typeface="+mn-lt"/>
              </a:rPr>
              <a:t> </a:t>
            </a:r>
            <a:r>
              <a:rPr lang="en-US" sz="1600" dirty="0" smtClean="0">
                <a:solidFill>
                  <a:srgbClr val="002060"/>
                </a:solidFill>
                <a:latin typeface="+mn-lt"/>
              </a:rPr>
              <a:t>Hospital </a:t>
            </a:r>
            <a:r>
              <a:rPr lang="en-US" sz="1600" dirty="0">
                <a:solidFill>
                  <a:srgbClr val="002060"/>
                </a:solidFill>
                <a:latin typeface="+mn-lt"/>
              </a:rPr>
              <a:t>introduced First Radiotherapy unit with Tele Cobalt-60 	machine.</a:t>
            </a:r>
          </a:p>
          <a:p>
            <a:pPr marL="0" indent="0" algn="just">
              <a:lnSpc>
                <a:spcPct val="150000"/>
              </a:lnSpc>
              <a:buNone/>
              <a:defRPr/>
            </a:pPr>
            <a:endParaRPr lang="en-US" sz="500" dirty="0">
              <a:solidFill>
                <a:srgbClr val="002060"/>
              </a:solidFill>
              <a:latin typeface="+mn-lt"/>
            </a:endParaRPr>
          </a:p>
          <a:p>
            <a:pPr marL="0" indent="0" algn="just">
              <a:lnSpc>
                <a:spcPct val="150000"/>
              </a:lnSpc>
              <a:buNone/>
              <a:defRPr/>
            </a:pPr>
            <a:r>
              <a:rPr lang="en-US" sz="1600" b="1" dirty="0">
                <a:solidFill>
                  <a:srgbClr val="002060"/>
                </a:solidFill>
                <a:latin typeface="+mn-lt"/>
              </a:rPr>
              <a:t>2002:</a:t>
            </a:r>
            <a:r>
              <a:rPr lang="en-US" sz="1600" dirty="0">
                <a:solidFill>
                  <a:srgbClr val="002060"/>
                </a:solidFill>
                <a:latin typeface="+mn-lt"/>
              </a:rPr>
              <a:t> 	B.P. Koirala Memorial Cancer Hospital, Bharatpur First </a:t>
            </a:r>
            <a:r>
              <a:rPr lang="en-US" sz="1600" dirty="0" smtClean="0">
                <a:solidFill>
                  <a:srgbClr val="002060"/>
                </a:solidFill>
                <a:latin typeface="+mn-lt"/>
              </a:rPr>
              <a:t>HDR</a:t>
            </a:r>
            <a:r>
              <a:rPr lang="en-US" sz="1600" dirty="0">
                <a:solidFill>
                  <a:srgbClr val="002060"/>
                </a:solidFill>
                <a:latin typeface="+mn-lt"/>
              </a:rPr>
              <a:t> </a:t>
            </a:r>
            <a:r>
              <a:rPr lang="en-US" sz="1600" dirty="0" smtClean="0">
                <a:solidFill>
                  <a:srgbClr val="002060"/>
                </a:solidFill>
                <a:latin typeface="+mn-lt"/>
              </a:rPr>
              <a:t>Brachytherapy </a:t>
            </a:r>
            <a:r>
              <a:rPr lang="en-US" sz="1600" dirty="0">
                <a:solidFill>
                  <a:srgbClr val="002060"/>
                </a:solidFill>
                <a:latin typeface="+mn-lt"/>
              </a:rPr>
              <a:t>in Nepal. </a:t>
            </a:r>
          </a:p>
          <a:p>
            <a:pPr marL="0" indent="0" algn="just">
              <a:lnSpc>
                <a:spcPct val="150000"/>
              </a:lnSpc>
              <a:buNone/>
              <a:defRPr/>
            </a:pPr>
            <a:endParaRPr lang="en-US" sz="500" dirty="0">
              <a:solidFill>
                <a:srgbClr val="002060"/>
              </a:solidFill>
              <a:latin typeface="+mn-lt"/>
            </a:endParaRPr>
          </a:p>
          <a:p>
            <a:pPr marL="0" indent="0" algn="just">
              <a:lnSpc>
                <a:spcPct val="150000"/>
              </a:lnSpc>
              <a:buNone/>
              <a:defRPr/>
            </a:pPr>
            <a:r>
              <a:rPr lang="en-US" sz="1600" b="1" dirty="0">
                <a:solidFill>
                  <a:srgbClr val="002060"/>
                </a:solidFill>
                <a:latin typeface="+mn-lt"/>
              </a:rPr>
              <a:t>2015:	</a:t>
            </a:r>
            <a:r>
              <a:rPr lang="en-US" sz="1600" dirty="0">
                <a:solidFill>
                  <a:srgbClr val="002060"/>
                </a:solidFill>
                <a:latin typeface="+mn-lt"/>
              </a:rPr>
              <a:t>First Blood Irradiator was installed at Civil </a:t>
            </a:r>
            <a:r>
              <a:rPr lang="en-US" sz="1600" dirty="0" smtClean="0">
                <a:solidFill>
                  <a:srgbClr val="002060"/>
                </a:solidFill>
                <a:latin typeface="+mn-lt"/>
              </a:rPr>
              <a:t>Servant </a:t>
            </a:r>
            <a:r>
              <a:rPr lang="en-US" sz="1600" dirty="0">
                <a:solidFill>
                  <a:srgbClr val="002060"/>
                </a:solidFill>
                <a:latin typeface="+mn-lt"/>
              </a:rPr>
              <a:t>Hospital of Nepal. </a:t>
            </a:r>
            <a:endParaRPr lang="en-US" sz="1600" b="1" dirty="0">
              <a:solidFill>
                <a:srgbClr val="002060"/>
              </a:solidFill>
              <a:latin typeface="+mn-lt"/>
            </a:endParaRPr>
          </a:p>
          <a:p>
            <a:pPr algn="just">
              <a:lnSpc>
                <a:spcPct val="150000"/>
              </a:lnSpc>
              <a:defRPr/>
            </a:pPr>
            <a:endParaRPr lang="en-US" sz="1600" dirty="0">
              <a:solidFill>
                <a:srgbClr val="002060"/>
              </a:solidFill>
              <a:latin typeface="+mn-lt"/>
            </a:endParaRPr>
          </a:p>
        </p:txBody>
      </p:sp>
      <p:sp>
        <p:nvSpPr>
          <p:cNvPr id="2" name="Footer Placeholder 1"/>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2327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194428"/>
            <a:ext cx="8770525" cy="642938"/>
          </a:xfrm>
        </p:spPr>
        <p:txBody>
          <a:bodyPr>
            <a:noAutofit/>
          </a:bodyPr>
          <a:lstStyle/>
          <a:p>
            <a:pPr>
              <a:defRPr/>
            </a:pPr>
            <a:r>
              <a:rPr lang="en-US" dirty="0">
                <a:solidFill>
                  <a:srgbClr val="002060"/>
                </a:solidFill>
              </a:rPr>
              <a:t>Inventory of Radiation Sources in Nepal  </a:t>
            </a:r>
            <a:endParaRPr lang="en-US" altLang="en-US" dirty="0">
              <a:solidFill>
                <a:srgbClr val="002060"/>
              </a:solidFill>
              <a:ea typeface="ＭＳ Ｐゴシック" charset="-128"/>
            </a:endParaRPr>
          </a:p>
        </p:txBody>
      </p:sp>
      <p:pic>
        <p:nvPicPr>
          <p:cNvPr id="18434" name="Picture 2" descr="C:\Users\KanchanP\Desktop\Cap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493" y="2736189"/>
            <a:ext cx="1122759" cy="140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descr="MOST 201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0409" y="2701013"/>
            <a:ext cx="1028700" cy="144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C:\Users\KanchanP\Desktop\Capt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9933" y="2726260"/>
            <a:ext cx="1034074" cy="132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5706" y="2724560"/>
            <a:ext cx="1085850" cy="14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3"/>
          <p:cNvSpPr txBox="1">
            <a:spLocks noChangeArrowheads="1"/>
          </p:cNvSpPr>
          <p:nvPr/>
        </p:nvSpPr>
        <p:spPr bwMode="auto">
          <a:xfrm>
            <a:off x="424031" y="4263861"/>
            <a:ext cx="83244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en-US" altLang="en-US" sz="1350" dirty="0">
                <a:solidFill>
                  <a:schemeClr val="bg1"/>
                </a:solidFill>
              </a:rPr>
              <a:t> </a:t>
            </a:r>
            <a:r>
              <a:rPr lang="en-US" altLang="en-US" sz="1350" dirty="0"/>
              <a:t>  2004                     </a:t>
            </a:r>
            <a:r>
              <a:rPr lang="en-US" altLang="en-US" sz="1350" dirty="0" smtClean="0"/>
              <a:t>2005                      2010</a:t>
            </a:r>
            <a:r>
              <a:rPr lang="en-US" altLang="en-US" sz="1350" dirty="0"/>
              <a:t>	                  </a:t>
            </a:r>
            <a:r>
              <a:rPr lang="en-US" altLang="en-US" sz="1350" dirty="0" smtClean="0"/>
              <a:t>2016</a:t>
            </a:r>
            <a:r>
              <a:rPr lang="en-US" altLang="en-US" sz="1350" dirty="0"/>
              <a:t>	 </a:t>
            </a:r>
            <a:r>
              <a:rPr lang="en-US" altLang="en-US" sz="1350" dirty="0" smtClean="0"/>
              <a:t>      2017                         2020</a:t>
            </a:r>
            <a:endParaRPr lang="en-US" altLang="en-US" sz="1350" dirty="0"/>
          </a:p>
        </p:txBody>
      </p:sp>
      <p:sp>
        <p:nvSpPr>
          <p:cNvPr id="10" name="Content Placeholder 3"/>
          <p:cNvSpPr>
            <a:spLocks noGrp="1"/>
          </p:cNvSpPr>
          <p:nvPr>
            <p:ph sz="half" idx="4294967295"/>
          </p:nvPr>
        </p:nvSpPr>
        <p:spPr>
          <a:xfrm>
            <a:off x="775544" y="1089823"/>
            <a:ext cx="6665265" cy="1298746"/>
          </a:xfrm>
        </p:spPr>
        <p:txBody>
          <a:bodyPr>
            <a:noAutofit/>
          </a:bodyPr>
          <a:lstStyle/>
          <a:p>
            <a:pPr marL="0" indent="0">
              <a:buNone/>
            </a:pPr>
            <a:r>
              <a:rPr lang="en-US" altLang="en-US" sz="1600" dirty="0" smtClean="0">
                <a:solidFill>
                  <a:srgbClr val="002060"/>
                </a:solidFill>
                <a:latin typeface="+mn-lt"/>
              </a:rPr>
              <a:t>X-rays </a:t>
            </a:r>
            <a:endParaRPr lang="en-US" altLang="en-US" sz="1600" dirty="0">
              <a:solidFill>
                <a:srgbClr val="002060"/>
              </a:solidFill>
              <a:latin typeface="+mn-lt"/>
            </a:endParaRPr>
          </a:p>
          <a:p>
            <a:pPr marL="0" indent="0">
              <a:buNone/>
            </a:pPr>
            <a:r>
              <a:rPr lang="en-US" altLang="en-US" sz="1600" dirty="0">
                <a:solidFill>
                  <a:srgbClr val="002060"/>
                </a:solidFill>
                <a:latin typeface="+mn-lt"/>
              </a:rPr>
              <a:t>Cobalt-60, Irridium-192, Caesium-137 </a:t>
            </a:r>
          </a:p>
          <a:p>
            <a:pPr marL="0" indent="0">
              <a:buNone/>
            </a:pPr>
            <a:r>
              <a:rPr lang="en-US" altLang="en-US" sz="1600" dirty="0">
                <a:solidFill>
                  <a:srgbClr val="002060"/>
                </a:solidFill>
                <a:latin typeface="+mn-lt"/>
              </a:rPr>
              <a:t>Technetium - 99</a:t>
            </a:r>
            <a:r>
              <a:rPr lang="en-US" altLang="en-US" sz="1600" baseline="30000" dirty="0">
                <a:solidFill>
                  <a:srgbClr val="002060"/>
                </a:solidFill>
                <a:latin typeface="+mn-lt"/>
              </a:rPr>
              <a:t>m</a:t>
            </a:r>
          </a:p>
          <a:p>
            <a:pPr marL="0" indent="0">
              <a:buNone/>
            </a:pPr>
            <a:r>
              <a:rPr lang="en-US" altLang="en-US" sz="1600" dirty="0">
                <a:solidFill>
                  <a:srgbClr val="002060"/>
                </a:solidFill>
                <a:latin typeface="+mn-lt"/>
              </a:rPr>
              <a:t>For Calibration of dosimetry equipment in medical field: Strontium </a:t>
            </a:r>
            <a:r>
              <a:rPr lang="en-US" altLang="en-US" sz="1600" dirty="0" smtClean="0">
                <a:solidFill>
                  <a:srgbClr val="002060"/>
                </a:solidFill>
                <a:latin typeface="+mn-lt"/>
              </a:rPr>
              <a:t>90</a:t>
            </a:r>
            <a:endParaRPr lang="en-US" altLang="en-US" sz="1600" dirty="0">
              <a:solidFill>
                <a:srgbClr val="002060"/>
              </a:solidFill>
              <a:latin typeface="+mn-lt"/>
            </a:endParaRPr>
          </a:p>
        </p:txBody>
      </p:sp>
      <p:pic>
        <p:nvPicPr>
          <p:cNvPr id="12" name="Content Placeholder 4"/>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394705" y="2757580"/>
            <a:ext cx="1089422" cy="1415830"/>
          </a:xfr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0809" y="2605109"/>
            <a:ext cx="1170752" cy="1442212"/>
          </a:xfrm>
          <a:prstGeom prst="rect">
            <a:avLst/>
          </a:prstGeom>
        </p:spPr>
      </p:pic>
      <p:sp>
        <p:nvSpPr>
          <p:cNvPr id="3" name="Footer Placeholder 2"/>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3228955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4517"/>
            <a:ext cx="7267665" cy="685800"/>
          </a:xfrm>
        </p:spPr>
        <p:txBody>
          <a:bodyPr>
            <a:noAutofit/>
          </a:bodyPr>
          <a:lstStyle/>
          <a:p>
            <a:pPr>
              <a:defRPr/>
            </a:pPr>
            <a:r>
              <a:rPr lang="en-US" dirty="0">
                <a:solidFill>
                  <a:srgbClr val="002060"/>
                </a:solidFill>
              </a:rPr>
              <a:t>Current </a:t>
            </a:r>
            <a:r>
              <a:rPr lang="en-US" dirty="0" smtClean="0">
                <a:solidFill>
                  <a:srgbClr val="002060"/>
                </a:solidFill>
              </a:rPr>
              <a:t>Status </a:t>
            </a:r>
            <a:endParaRPr lang="en-US" dirty="0">
              <a:solidFill>
                <a:srgbClr val="002060"/>
              </a:solidFill>
            </a:endParaRPr>
          </a:p>
        </p:txBody>
      </p:sp>
      <p:sp>
        <p:nvSpPr>
          <p:cNvPr id="27650" name="Content Placeholder 2"/>
          <p:cNvSpPr>
            <a:spLocks noGrp="1"/>
          </p:cNvSpPr>
          <p:nvPr>
            <p:ph idx="1"/>
          </p:nvPr>
        </p:nvSpPr>
        <p:spPr>
          <a:xfrm>
            <a:off x="395536" y="1333190"/>
            <a:ext cx="2997358" cy="3338513"/>
          </a:xfrm>
        </p:spPr>
        <p:txBody>
          <a:bodyPr anchor="ctr">
            <a:normAutofit/>
          </a:bodyPr>
          <a:lstStyle/>
          <a:p>
            <a:pPr algn="just">
              <a:spcBef>
                <a:spcPct val="0"/>
              </a:spcBef>
            </a:pPr>
            <a:endParaRPr lang="en-US" altLang="en-US" sz="1600" dirty="0">
              <a:solidFill>
                <a:srgbClr val="002060"/>
              </a:solidFill>
              <a:latin typeface="+mn-lt"/>
            </a:endParaRPr>
          </a:p>
          <a:p>
            <a:pPr algn="just">
              <a:spcBef>
                <a:spcPct val="0"/>
              </a:spcBef>
            </a:pPr>
            <a:r>
              <a:rPr lang="en-US" altLang="en-US" sz="1600" dirty="0">
                <a:solidFill>
                  <a:srgbClr val="002060"/>
                </a:solidFill>
                <a:latin typeface="+mn-lt"/>
              </a:rPr>
              <a:t>Radioactive </a:t>
            </a:r>
            <a:r>
              <a:rPr lang="en-US" altLang="en-US" sz="1600" dirty="0" smtClean="0">
                <a:solidFill>
                  <a:srgbClr val="002060"/>
                </a:solidFill>
                <a:latin typeface="+mn-lt"/>
              </a:rPr>
              <a:t>materials </a:t>
            </a:r>
            <a:r>
              <a:rPr lang="en-US" altLang="en-US" sz="1600" dirty="0">
                <a:solidFill>
                  <a:srgbClr val="002060"/>
                </a:solidFill>
                <a:latin typeface="+mn-lt"/>
              </a:rPr>
              <a:t>are mainly used in medical </a:t>
            </a:r>
            <a:r>
              <a:rPr lang="en-US" altLang="en-US" sz="1600" dirty="0" smtClean="0">
                <a:solidFill>
                  <a:srgbClr val="002060"/>
                </a:solidFill>
                <a:latin typeface="+mn-lt"/>
              </a:rPr>
              <a:t>field and radioactive waste are mainly from radiation Therapy disused source. </a:t>
            </a:r>
            <a:endParaRPr lang="en-US" altLang="en-US" sz="1600" dirty="0">
              <a:solidFill>
                <a:srgbClr val="002060"/>
              </a:solidFill>
              <a:latin typeface="+mn-lt"/>
            </a:endParaRPr>
          </a:p>
          <a:p>
            <a:pPr algn="just">
              <a:spcBef>
                <a:spcPct val="0"/>
              </a:spcBef>
            </a:pPr>
            <a:endParaRPr lang="en-US" altLang="en-US" sz="1600" dirty="0">
              <a:solidFill>
                <a:srgbClr val="002060"/>
              </a:solidFill>
              <a:latin typeface="+mn-lt"/>
            </a:endParaRPr>
          </a:p>
          <a:p>
            <a:pPr algn="just">
              <a:spcBef>
                <a:spcPct val="0"/>
              </a:spcBef>
            </a:pPr>
            <a:endParaRPr lang="en-US" altLang="en-US" sz="1600" dirty="0">
              <a:solidFill>
                <a:srgbClr val="002060"/>
              </a:solidFill>
              <a:latin typeface="+mn-lt"/>
            </a:endParaRPr>
          </a:p>
          <a:p>
            <a:pPr algn="just">
              <a:spcBef>
                <a:spcPct val="0"/>
              </a:spcBef>
            </a:pPr>
            <a:endParaRPr lang="en-US" altLang="en-US" sz="1600" dirty="0">
              <a:solidFill>
                <a:srgbClr val="002060"/>
              </a:solidFill>
              <a:latin typeface="+mn-lt"/>
            </a:endParaRPr>
          </a:p>
          <a:p>
            <a:pPr algn="just">
              <a:spcBef>
                <a:spcPct val="0"/>
              </a:spcBef>
            </a:pPr>
            <a:r>
              <a:rPr lang="en-US" altLang="en-US" sz="1600" dirty="0">
                <a:solidFill>
                  <a:srgbClr val="002060"/>
                </a:solidFill>
                <a:latin typeface="+mn-lt"/>
              </a:rPr>
              <a:t>Small quantity, micro curie level </a:t>
            </a:r>
            <a:r>
              <a:rPr lang="en-US" altLang="en-US" sz="1600" dirty="0" smtClean="0">
                <a:solidFill>
                  <a:srgbClr val="002060"/>
                </a:solidFill>
                <a:latin typeface="+mn-lt"/>
              </a:rPr>
              <a:t>radioactive sources </a:t>
            </a:r>
            <a:r>
              <a:rPr lang="en-US" altLang="en-US" sz="1600" dirty="0">
                <a:solidFill>
                  <a:srgbClr val="002060"/>
                </a:solidFill>
                <a:latin typeface="+mn-lt"/>
              </a:rPr>
              <a:t>are being used in other sectors. </a:t>
            </a:r>
          </a:p>
          <a:p>
            <a:pPr algn="just">
              <a:buFontTx/>
              <a:buNone/>
            </a:pPr>
            <a:endParaRPr lang="en-US" altLang="en-US" sz="1600" dirty="0">
              <a:solidFill>
                <a:srgbClr val="002060"/>
              </a:solidFill>
              <a:latin typeface="+mn-lt"/>
            </a:endParaRPr>
          </a:p>
        </p:txBody>
      </p:sp>
      <p:pic>
        <p:nvPicPr>
          <p:cNvPr id="27652" name="Picture 8" descr="D:\My Documents\radiation pic\IMG_20130531_1143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037652"/>
            <a:ext cx="1578600" cy="172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D:\My Documents\radiation pic\Picture 0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0025" y="1037652"/>
            <a:ext cx="2023698" cy="167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189" y="3024157"/>
            <a:ext cx="1918134" cy="1667888"/>
          </a:xfrm>
          <a:prstGeom prst="rect">
            <a:avLst/>
          </a:prstGeom>
        </p:spPr>
      </p:pic>
      <p:pic>
        <p:nvPicPr>
          <p:cNvPr id="10" name="Content Placeholder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646558" y="3019490"/>
            <a:ext cx="1597849" cy="1672555"/>
          </a:xfrm>
          <a:prstGeom prst="rect">
            <a:avLst/>
          </a:prstGeom>
        </p:spPr>
      </p:pic>
      <p:sp>
        <p:nvSpPr>
          <p:cNvPr id="3" name="Footer Placeholder 2"/>
          <p:cNvSpPr>
            <a:spLocks noGrp="1"/>
          </p:cNvSpPr>
          <p:nvPr>
            <p:ph type="ftr" sz="quarter" idx="11"/>
          </p:nvPr>
        </p:nvSpPr>
        <p:spPr>
          <a:xfrm>
            <a:off x="3046223" y="4796346"/>
            <a:ext cx="3086100" cy="274637"/>
          </a:xfrm>
        </p:spPr>
        <p:txBody>
          <a:bodyPr/>
          <a:lstStyle/>
          <a:p>
            <a:r>
              <a:rPr lang="en-US" dirty="0" smtClean="0"/>
              <a:t>Radioactive waste management in Nepal Kanchan P. Adhikari</a:t>
            </a:r>
            <a:endParaRPr lang="aa-ET" dirty="0"/>
          </a:p>
        </p:txBody>
      </p:sp>
    </p:spTree>
    <p:extLst>
      <p:ext uri="{BB962C8B-B14F-4D97-AF65-F5344CB8AC3E}">
        <p14:creationId xmlns:p14="http://schemas.microsoft.com/office/powerpoint/2010/main" val="358892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79512" y="195486"/>
            <a:ext cx="6768752" cy="513234"/>
          </a:xfrm>
        </p:spPr>
        <p:txBody>
          <a:bodyPr>
            <a:normAutofit/>
          </a:bodyPr>
          <a:lstStyle/>
          <a:p>
            <a:pPr eaLnBrk="1" hangingPunct="1"/>
            <a:r>
              <a:rPr lang="en-US" altLang="en-US" sz="2400" dirty="0"/>
              <a:t>Status of Radioactive S</a:t>
            </a:r>
            <a:r>
              <a:rPr lang="en-US" altLang="en-US" sz="2400" dirty="0" smtClean="0"/>
              <a:t>ource &amp; Waste </a:t>
            </a: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006039774"/>
              </p:ext>
            </p:extLst>
          </p:nvPr>
        </p:nvGraphicFramePr>
        <p:xfrm>
          <a:off x="827584" y="1042261"/>
          <a:ext cx="7560840" cy="3895249"/>
        </p:xfrm>
        <a:graphic>
          <a:graphicData uri="http://schemas.openxmlformats.org/drawingml/2006/table">
            <a:tbl>
              <a:tblPr/>
              <a:tblGrid>
                <a:gridCol w="3780420"/>
                <a:gridCol w="3675432"/>
                <a:gridCol w="104988"/>
              </a:tblGrid>
              <a:tr h="521713">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mn-lt"/>
                          <a:ea typeface="ＭＳ Ｐゴシック" charset="-128"/>
                          <a:cs typeface="Arial" panose="020B0604020202020204" pitchFamily="34" charset="0"/>
                        </a:rPr>
                        <a:t>Diagnostic   &amp;  Therapeutic Equipment</a:t>
                      </a:r>
                      <a:endParaRPr kumimoji="0" lang="en-US" altLang="en-US" sz="2700" b="1" i="0" u="none" strike="noStrike" cap="none" normalizeH="0" baseline="0" dirty="0">
                        <a:ln>
                          <a:noFill/>
                        </a:ln>
                        <a:solidFill>
                          <a:schemeClr val="bg1"/>
                        </a:solidFill>
                        <a:effectLst/>
                        <a:latin typeface="+mn-lt"/>
                        <a:ea typeface="MS Mincho" charset="-128"/>
                        <a:cs typeface="Arial" panose="020B0604020202020204" pitchFamily="34" charset="0"/>
                      </a:endParaRPr>
                    </a:p>
                  </a:txBody>
                  <a:tcPr marL="33338" marR="33338" marT="714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mn-lt"/>
                          <a:ea typeface="ＭＳ Ｐゴシック" charset="-128"/>
                          <a:cs typeface="Arial" panose="020B0604020202020204" pitchFamily="34" charset="0"/>
                        </a:rPr>
                        <a:t>Total number of Equipment</a:t>
                      </a:r>
                      <a:endParaRPr kumimoji="0" lang="en-US" altLang="en-US" sz="2700" b="1" i="0" u="none" strike="noStrike" cap="none" normalizeH="0" baseline="0" dirty="0">
                        <a:ln>
                          <a:noFill/>
                        </a:ln>
                        <a:solidFill>
                          <a:schemeClr val="bg1"/>
                        </a:solidFill>
                        <a:effectLst/>
                        <a:latin typeface="+mn-lt"/>
                        <a:ea typeface="MS Mincho" charset="-128"/>
                        <a:cs typeface="Arial" panose="020B0604020202020204" pitchFamily="34" charset="0"/>
                      </a:endParaRPr>
                    </a:p>
                  </a:txBody>
                  <a:tcPr marL="33338" marR="33338" marT="714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2700" b="0" i="0" u="none" strike="noStrike" cap="none" normalizeH="0" baseline="0" dirty="0">
                        <a:ln>
                          <a:noFill/>
                        </a:ln>
                        <a:solidFill>
                          <a:schemeClr val="bg1"/>
                        </a:solidFill>
                        <a:effectLst/>
                        <a:latin typeface="+mn-lt"/>
                        <a:ea typeface="MS Mincho" charset="-128"/>
                        <a:cs typeface="Arial" panose="020B0604020202020204" pitchFamily="34" charset="0"/>
                      </a:endParaRPr>
                    </a:p>
                  </a:txBody>
                  <a:tcPr marL="33338" marR="33338" marT="714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1009177">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rPr>
                        <a:t>External Beam Therapy (Cobalt-60)</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ＭＳ Ｐゴシック" charset="-128"/>
                          <a:cs typeface="Arial" panose="020B0604020202020204" pitchFamily="34" charset="0"/>
                        </a:rPr>
                        <a:t>Three disuse sources</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ＭＳ Ｐゴシック" charset="-128"/>
                          <a:cs typeface="Arial" panose="020B0604020202020204" pitchFamily="34" charset="0"/>
                        </a:rPr>
                        <a:t>One operational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ＭＳ Ｐゴシック" charset="-128"/>
                          <a:cs typeface="Arial" panose="020B0604020202020204" pitchFamily="34" charset="0"/>
                        </a:rPr>
                        <a:t>One Under installation process</a:t>
                      </a: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2700" b="0" i="0" u="none" strike="noStrike" cap="none" normalizeH="0" baseline="0" dirty="0">
                        <a:ln>
                          <a:noFill/>
                        </a:ln>
                        <a:solidFill>
                          <a:srgbClr val="FF000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310028">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mn-lt"/>
                          <a:ea typeface="MS Mincho" charset="-128"/>
                          <a:cs typeface="Arial" panose="020B0604020202020204" pitchFamily="34" charset="0"/>
                        </a:rPr>
                        <a:t>HDR </a:t>
                      </a:r>
                      <a:r>
                        <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rPr>
                        <a:t>Brachytherapy</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a:ln>
                          <a:noFill/>
                        </a:ln>
                        <a:solidFill>
                          <a:srgbClr val="00206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rPr>
                        <a:t>1 cobalt-60   operational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rPr>
                        <a:t>5 Irradium-192 operational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rPr>
                        <a:t>1 not operational</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a:ln>
                          <a:noFill/>
                        </a:ln>
                        <a:solidFill>
                          <a:srgbClr val="FF000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4386">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mn-lt"/>
                          <a:ea typeface="MS Mincho" charset="-128"/>
                          <a:cs typeface="Arial" panose="020B0604020202020204" pitchFamily="34" charset="0"/>
                        </a:rPr>
                        <a:t>Blood Irradiator </a:t>
                      </a: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rPr>
                        <a:t>1 (Caesium-137) </a:t>
                      </a:r>
                      <a:endParaRPr kumimoji="0" lang="en-US" altLang="en-US" sz="1400" b="0" i="0" u="none" strike="noStrike" cap="none" normalizeH="0" baseline="0" dirty="0">
                        <a:ln>
                          <a:noFill/>
                        </a:ln>
                        <a:solidFill>
                          <a:srgbClr val="00206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Arial" charset="0"/>
                          <a:cs typeface="Arial" charset="0"/>
                        </a:defRPr>
                      </a:lvl2pPr>
                      <a:lvl3pPr marL="1143000" indent="-228600" eaLnBrk="0" hangingPunct="0">
                        <a:spcBef>
                          <a:spcPct val="20000"/>
                        </a:spcBef>
                        <a:defRPr sz="2000">
                          <a:solidFill>
                            <a:schemeClr val="tx1"/>
                          </a:solidFill>
                          <a:latin typeface="Arial" charset="0"/>
                          <a:ea typeface="Arial" charset="0"/>
                          <a:cs typeface="Arial" charset="0"/>
                        </a:defRPr>
                      </a:lvl3pPr>
                      <a:lvl4pPr marL="1600200" indent="-228600" eaLnBrk="0" hangingPunct="0">
                        <a:spcBef>
                          <a:spcPct val="20000"/>
                        </a:spcBef>
                        <a:defRPr>
                          <a:solidFill>
                            <a:schemeClr val="tx1"/>
                          </a:solidFill>
                          <a:latin typeface="Arial" charset="0"/>
                          <a:ea typeface="Arial" charset="0"/>
                          <a:cs typeface="Arial" charset="0"/>
                        </a:defRPr>
                      </a:lvl4pPr>
                      <a:lvl5pPr marL="2057400" indent="-228600" eaLnBrk="0" hangingPunct="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a:ln>
                          <a:noFill/>
                        </a:ln>
                        <a:solidFill>
                          <a:srgbClr val="FF000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438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rPr>
                        <a:t>Radium </a:t>
                      </a:r>
                      <a:endParaRPr kumimoji="0" lang="en-US" altLang="en-US" sz="1400" b="0" i="0" u="none" strike="noStrike" cap="none" normalizeH="0" baseline="0" dirty="0">
                        <a:ln>
                          <a:noFill/>
                        </a:ln>
                        <a:solidFill>
                          <a:srgbClr val="00206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mn-lt"/>
                          <a:ea typeface="MS Mincho" charset="-128"/>
                          <a:cs typeface="Arial" panose="020B0604020202020204" pitchFamily="34" charset="0"/>
                        </a:rPr>
                        <a:t>Disused </a:t>
                      </a:r>
                      <a:endParaRPr kumimoji="0" lang="en-US" altLang="en-US" sz="1400" b="0" i="0" u="none" strike="noStrike" cap="none" normalizeH="0" baseline="0" dirty="0">
                        <a:ln>
                          <a:noFill/>
                        </a:ln>
                        <a:solidFill>
                          <a:srgbClr val="00206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a:ln>
                          <a:noFill/>
                        </a:ln>
                        <a:solidFill>
                          <a:srgbClr val="FF0000"/>
                        </a:solidFill>
                        <a:effectLst/>
                        <a:latin typeface="+mn-lt"/>
                        <a:ea typeface="MS Mincho" charset="-128"/>
                        <a:cs typeface="Arial" panose="020B0604020202020204" pitchFamily="34" charset="0"/>
                      </a:endParaRPr>
                    </a:p>
                  </a:txBody>
                  <a:tcPr marL="33338" marR="33338" marT="714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3" name="Footer Placeholder 2"/>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3326772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2" y="243744"/>
            <a:ext cx="8797637" cy="353156"/>
          </a:xfrm>
        </p:spPr>
        <p:txBody>
          <a:bodyPr>
            <a:noAutofit/>
          </a:bodyPr>
          <a:lstStyle/>
          <a:p>
            <a:r>
              <a:rPr lang="en-US" dirty="0">
                <a:solidFill>
                  <a:srgbClr val="002060"/>
                </a:solidFill>
              </a:rPr>
              <a:t>Current Status: Policy, </a:t>
            </a:r>
            <a:r>
              <a:rPr lang="en-US" dirty="0" smtClean="0">
                <a:solidFill>
                  <a:srgbClr val="002060"/>
                </a:solidFill>
              </a:rPr>
              <a:t>Law, Regulation &amp; Directives  </a:t>
            </a:r>
            <a:endParaRPr lang="en-US" dirty="0">
              <a:solidFill>
                <a:srgbClr val="002060"/>
              </a:solidFill>
            </a:endParaRPr>
          </a:p>
        </p:txBody>
      </p:sp>
      <p:sp>
        <p:nvSpPr>
          <p:cNvPr id="3" name="Content Placeholder 2"/>
          <p:cNvSpPr>
            <a:spLocks noGrp="1"/>
          </p:cNvSpPr>
          <p:nvPr>
            <p:ph idx="1"/>
          </p:nvPr>
        </p:nvSpPr>
        <p:spPr>
          <a:xfrm>
            <a:off x="274889" y="3140572"/>
            <a:ext cx="8585200" cy="1860400"/>
          </a:xfrm>
        </p:spPr>
        <p:txBody>
          <a:bodyPr>
            <a:noAutofit/>
          </a:bodyPr>
          <a:lstStyle/>
          <a:p>
            <a:pPr algn="just"/>
            <a:r>
              <a:rPr lang="en-US" altLang="en-US" sz="1500" dirty="0">
                <a:solidFill>
                  <a:srgbClr val="002060"/>
                </a:solidFill>
                <a:latin typeface="+mn-lt"/>
              </a:rPr>
              <a:t>Mission of Nuclear Policy is to make proper use of nuclear energy by its development, research and necessary control for peaceful utilization.</a:t>
            </a:r>
          </a:p>
          <a:p>
            <a:pPr algn="just"/>
            <a:r>
              <a:rPr lang="en-US" sz="1500" dirty="0" smtClean="0">
                <a:solidFill>
                  <a:srgbClr val="002060"/>
                </a:solidFill>
                <a:latin typeface="+mn-lt"/>
                <a:ea typeface="Times New Roman" charset="0"/>
                <a:cs typeface="Times New Roman" charset="0"/>
              </a:rPr>
              <a:t>The </a:t>
            </a:r>
            <a:r>
              <a:rPr lang="en-US" sz="1500" dirty="0">
                <a:solidFill>
                  <a:srgbClr val="002060"/>
                </a:solidFill>
                <a:latin typeface="+mn-lt"/>
                <a:ea typeface="Times New Roman" charset="0"/>
                <a:cs typeface="Times New Roman" charset="0"/>
              </a:rPr>
              <a:t>most essential “Radioactive Substances (Utilization &amp; Regulation) Act has materialized effective as of July, 2020.</a:t>
            </a:r>
          </a:p>
          <a:p>
            <a:pPr algn="just"/>
            <a:r>
              <a:rPr lang="en-US" sz="1500" dirty="0">
                <a:solidFill>
                  <a:srgbClr val="002060"/>
                </a:solidFill>
                <a:latin typeface="+mn-lt"/>
                <a:ea typeface="Times New Roman" charset="0"/>
                <a:cs typeface="Times New Roman" charset="0"/>
              </a:rPr>
              <a:t>Radioactive materials (Utilization &amp; Regulation) Rules 2022 was published in Nepal Gazette in March 2022. </a:t>
            </a:r>
            <a:endParaRPr lang="en-US" sz="1500" dirty="0" smtClean="0">
              <a:solidFill>
                <a:srgbClr val="002060"/>
              </a:solidFill>
              <a:latin typeface="+mn-lt"/>
              <a:ea typeface="Times New Roman" charset="0"/>
              <a:cs typeface="Times New Roman" charset="0"/>
            </a:endParaRPr>
          </a:p>
          <a:p>
            <a:pPr algn="just"/>
            <a:r>
              <a:rPr lang="en-US" sz="1500" dirty="0" smtClean="0">
                <a:solidFill>
                  <a:srgbClr val="002060"/>
                </a:solidFill>
                <a:latin typeface="+mn-lt"/>
                <a:ea typeface="Times New Roman" charset="0"/>
                <a:cs typeface="Times New Roman" charset="0"/>
              </a:rPr>
              <a:t>Radiation Safety Directive was approved on September 2023. </a:t>
            </a:r>
            <a:endParaRPr lang="en-US" sz="1500" dirty="0">
              <a:solidFill>
                <a:srgbClr val="002060"/>
              </a:solidFill>
              <a:latin typeface="+mn-lt"/>
              <a:ea typeface="Times New Roman" charset="0"/>
              <a:cs typeface="Times New Roman" charset="0"/>
            </a:endParaRPr>
          </a:p>
        </p:txBody>
      </p:sp>
      <p:pic>
        <p:nvPicPr>
          <p:cNvPr id="6" name="Picture 2" descr="C:\Users\Raju\Desktop\IMG_3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70104"/>
            <a:ext cx="1179171" cy="165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Kanchan\Desktop\Screenshot 2021-10-13 2032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801" y="1069759"/>
            <a:ext cx="1244395" cy="16357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250" y="1114518"/>
            <a:ext cx="1296058" cy="16336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085569"/>
            <a:ext cx="1238824" cy="1646422"/>
          </a:xfrm>
          <a:prstGeom prst="rect">
            <a:avLst/>
          </a:prstGeom>
        </p:spPr>
      </p:pic>
      <p:sp>
        <p:nvSpPr>
          <p:cNvPr id="4" name="Footer Placeholder 3"/>
          <p:cNvSpPr>
            <a:spLocks noGrp="1"/>
          </p:cNvSpPr>
          <p:nvPr>
            <p:ph type="ftr" sz="quarter" idx="11"/>
          </p:nvPr>
        </p:nvSpPr>
        <p:spPr>
          <a:xfrm>
            <a:off x="5940152" y="4726335"/>
            <a:ext cx="3086100" cy="274637"/>
          </a:xfrm>
        </p:spPr>
        <p:txBody>
          <a:bodyPr/>
          <a:lstStyle/>
          <a:p>
            <a:r>
              <a:rPr lang="en-US" dirty="0" smtClean="0"/>
              <a:t>Radioactive waste management in Nepal Kanchan P. Adhikari</a:t>
            </a:r>
            <a:endParaRPr lang="aa-ET" dirty="0"/>
          </a:p>
        </p:txBody>
      </p:sp>
    </p:spTree>
    <p:extLst>
      <p:ext uri="{BB962C8B-B14F-4D97-AF65-F5344CB8AC3E}">
        <p14:creationId xmlns:p14="http://schemas.microsoft.com/office/powerpoint/2010/main" val="2878794196"/>
      </p:ext>
    </p:extLst>
  </p:cSld>
  <p:clrMapOvr>
    <a:masterClrMapping/>
  </p:clrMapOvr>
  <mc:AlternateContent xmlns:mc="http://schemas.openxmlformats.org/markup-compatibility/2006" xmlns:p14="http://schemas.microsoft.com/office/powerpoint/2010/main">
    <mc:Choice Requires="p14">
      <p:transition spd="slow" p14:dur="2000" advTm="69629"/>
    </mc:Choice>
    <mc:Fallback xmlns="">
      <p:transition spd="slow" advTm="696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79512" y="238124"/>
            <a:ext cx="7488979" cy="552441"/>
          </a:xfrm>
        </p:spPr>
        <p:txBody>
          <a:bodyPr>
            <a:noAutofit/>
          </a:bodyPr>
          <a:lstStyle/>
          <a:p>
            <a:pPr marL="257175" indent="-257175"/>
            <a:r>
              <a:rPr lang="en-US" altLang="en-US" dirty="0" smtClean="0">
                <a:solidFill>
                  <a:srgbClr val="002060"/>
                </a:solidFill>
              </a:rPr>
              <a:t>Issues:</a:t>
            </a:r>
            <a:r>
              <a:rPr lang="en-US" altLang="en-US" dirty="0">
                <a:solidFill>
                  <a:srgbClr val="002060"/>
                </a:solidFill>
              </a:rPr>
              <a:t> </a:t>
            </a:r>
            <a:r>
              <a:rPr lang="en-US" altLang="en-US" dirty="0" smtClean="0">
                <a:solidFill>
                  <a:srgbClr val="002060"/>
                </a:solidFill>
              </a:rPr>
              <a:t>Management of Radioactive Waste</a:t>
            </a:r>
            <a:endParaRPr lang="en-US" altLang="en-US" dirty="0">
              <a:solidFill>
                <a:srgbClr val="002060"/>
              </a:solidFill>
            </a:endParaRPr>
          </a:p>
        </p:txBody>
      </p:sp>
      <p:sp>
        <p:nvSpPr>
          <p:cNvPr id="86019" name="Rectangle 1"/>
          <p:cNvSpPr>
            <a:spLocks noChangeArrowheads="1"/>
          </p:cNvSpPr>
          <p:nvPr/>
        </p:nvSpPr>
        <p:spPr bwMode="auto">
          <a:xfrm>
            <a:off x="292591" y="1269211"/>
            <a:ext cx="364275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Arial" charset="0"/>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spcBef>
                <a:spcPct val="0"/>
              </a:spcBef>
              <a:buFontTx/>
              <a:buNone/>
            </a:pPr>
            <a:r>
              <a:rPr lang="en-US" altLang="en-US" sz="1600" dirty="0">
                <a:solidFill>
                  <a:srgbClr val="002060"/>
                </a:solidFill>
                <a:latin typeface="+mn-lt"/>
              </a:rPr>
              <a:t>According to the report</a:t>
            </a:r>
            <a:r>
              <a:rPr lang="en-US" altLang="en-US" sz="1600" baseline="30000" dirty="0">
                <a:solidFill>
                  <a:srgbClr val="002060"/>
                </a:solidFill>
                <a:latin typeface="+mn-lt"/>
              </a:rPr>
              <a:t>*</a:t>
            </a:r>
            <a:r>
              <a:rPr lang="en-US" altLang="en-US" sz="1600" dirty="0">
                <a:solidFill>
                  <a:srgbClr val="002060"/>
                </a:solidFill>
                <a:latin typeface="+mn-lt"/>
              </a:rPr>
              <a:t>, two crates of Radium in the form of tubes were donated to Nepal from American Institute in 1975 were buried at the premises of the </a:t>
            </a:r>
            <a:r>
              <a:rPr lang="en-US" altLang="en-US" sz="1600" dirty="0" err="1">
                <a:solidFill>
                  <a:srgbClr val="002060"/>
                </a:solidFill>
                <a:latin typeface="+mn-lt"/>
              </a:rPr>
              <a:t>Teku</a:t>
            </a:r>
            <a:r>
              <a:rPr lang="en-US" altLang="en-US" sz="1600" dirty="0">
                <a:solidFill>
                  <a:srgbClr val="002060"/>
                </a:solidFill>
                <a:latin typeface="+mn-lt"/>
              </a:rPr>
              <a:t> Hospital. Interaction with the concerned staff at the site, enabled us to discover some lead blocks and forceps for handling the source. </a:t>
            </a:r>
          </a:p>
          <a:p>
            <a:pPr algn="just" eaLnBrk="1" hangingPunct="1">
              <a:spcBef>
                <a:spcPct val="0"/>
              </a:spcBef>
              <a:buFontTx/>
              <a:buNone/>
            </a:pPr>
            <a:endParaRPr lang="en-US" altLang="en-US" sz="1600" dirty="0">
              <a:solidFill>
                <a:srgbClr val="002060"/>
              </a:solidFill>
              <a:latin typeface="+mn-lt"/>
            </a:endParaRPr>
          </a:p>
          <a:p>
            <a:pPr algn="just" eaLnBrk="1" hangingPunct="1">
              <a:spcBef>
                <a:spcPct val="0"/>
              </a:spcBef>
              <a:buFontTx/>
              <a:buNone/>
            </a:pPr>
            <a:r>
              <a:rPr lang="en-US" altLang="en-US" sz="1600" dirty="0">
                <a:solidFill>
                  <a:srgbClr val="002060"/>
                </a:solidFill>
                <a:latin typeface="+mn-lt"/>
              </a:rPr>
              <a:t>Those sources was buried after radiation sickness complaint by one of the staff  at that time. </a:t>
            </a:r>
          </a:p>
        </p:txBody>
      </p:sp>
      <p:pic>
        <p:nvPicPr>
          <p:cNvPr id="86020"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360742" y="1035020"/>
            <a:ext cx="1248057" cy="1306408"/>
          </a:xfrm>
        </p:spPr>
      </p:pic>
      <p:pic>
        <p:nvPicPr>
          <p:cNvPr id="86021" name="Picture 3" descr="C:\Users\Kanchan Adhikari\Desktop\radiation pic\IMG_20100714_1344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497" y="2445135"/>
            <a:ext cx="1566545" cy="10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C:\Users\Kanchan Adhikari\Desktop\radiation pic\IMG_20100714_1416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0899" y="3581996"/>
            <a:ext cx="1135038" cy="129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Rectangle 4"/>
          <p:cNvSpPr>
            <a:spLocks noChangeArrowheads="1"/>
          </p:cNvSpPr>
          <p:nvPr/>
        </p:nvSpPr>
        <p:spPr bwMode="auto">
          <a:xfrm>
            <a:off x="4210382" y="4873871"/>
            <a:ext cx="165782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Arial" charset="0"/>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50" dirty="0" err="1">
                <a:latin typeface="+mn-lt"/>
              </a:rPr>
              <a:t>Teku</a:t>
            </a:r>
            <a:r>
              <a:rPr lang="en-US" altLang="en-US" sz="1050" dirty="0">
                <a:latin typeface="+mn-lt"/>
              </a:rPr>
              <a:t> Hospital, Kathmandu.</a:t>
            </a:r>
          </a:p>
        </p:txBody>
      </p:sp>
      <p:pic>
        <p:nvPicPr>
          <p:cNvPr id="10" name="Content Placeholder 4"/>
          <p:cNvPicPr>
            <a:picLocks/>
          </p:cNvPicPr>
          <p:nvPr/>
        </p:nvPicPr>
        <p:blipFill>
          <a:blip r:embed="rId6" cstate="print">
            <a:extLst>
              <a:ext uri="{28A0092B-C50C-407E-A947-70E740481C1C}">
                <a14:useLocalDpi xmlns:a14="http://schemas.microsoft.com/office/drawing/2010/main" val="0"/>
              </a:ext>
            </a:extLst>
          </a:blip>
          <a:srcRect/>
          <a:stretch>
            <a:fillRect/>
          </a:stretch>
        </p:blipFill>
        <p:spPr>
          <a:xfrm>
            <a:off x="6131618" y="1021873"/>
            <a:ext cx="2832869" cy="3237318"/>
          </a:xfrm>
          <a:prstGeom prst="rect">
            <a:avLst/>
          </a:prstGeom>
        </p:spPr>
      </p:pic>
      <p:sp>
        <p:nvSpPr>
          <p:cNvPr id="4" name="Rectangle 3"/>
          <p:cNvSpPr/>
          <p:nvPr/>
        </p:nvSpPr>
        <p:spPr>
          <a:xfrm>
            <a:off x="6061488" y="4259191"/>
            <a:ext cx="2808312" cy="600164"/>
          </a:xfrm>
          <a:prstGeom prst="rect">
            <a:avLst/>
          </a:prstGeom>
        </p:spPr>
        <p:txBody>
          <a:bodyPr wrap="square">
            <a:spAutoFit/>
          </a:bodyPr>
          <a:lstStyle/>
          <a:p>
            <a:r>
              <a:rPr lang="en-US" altLang="en-US" sz="1100" dirty="0" smtClean="0">
                <a:ea typeface="ＭＳ Ｐゴシック" charset="-128"/>
              </a:rPr>
              <a:t>I.S </a:t>
            </a:r>
            <a:r>
              <a:rPr lang="en-US" altLang="en-US" sz="1100" dirty="0" err="1">
                <a:ea typeface="ＭＳ Ｐゴシック" charset="-128"/>
              </a:rPr>
              <a:t>Sundera</a:t>
            </a:r>
            <a:r>
              <a:rPr lang="en-US" altLang="en-US" sz="1100" dirty="0">
                <a:ea typeface="ＭＳ Ｐゴシック" charset="-128"/>
              </a:rPr>
              <a:t> Rao, WHO short term consultant, Assignment report 6 – 17 April, 1977. WHO Project: NEP HSD 001 </a:t>
            </a:r>
            <a:endParaRPr lang="en-US" sz="1100" dirty="0"/>
          </a:p>
        </p:txBody>
      </p:sp>
      <p:sp>
        <p:nvSpPr>
          <p:cNvPr id="2" name="Footer Placeholder 1"/>
          <p:cNvSpPr>
            <a:spLocks noGrp="1"/>
          </p:cNvSpPr>
          <p:nvPr>
            <p:ph type="ftr" sz="quarter" idx="11"/>
          </p:nvPr>
        </p:nvSpPr>
        <p:spPr/>
        <p:txBody>
          <a:bodyPr/>
          <a:lstStyle/>
          <a:p>
            <a:r>
              <a:rPr lang="en-US" smtClean="0"/>
              <a:t>Radioactive waste management in Nepal Kanchan P. Adhikari</a:t>
            </a:r>
            <a:endParaRPr lang="aa-ET"/>
          </a:p>
        </p:txBody>
      </p:sp>
    </p:spTree>
    <p:extLst>
      <p:ext uri="{BB962C8B-B14F-4D97-AF65-F5344CB8AC3E}">
        <p14:creationId xmlns:p14="http://schemas.microsoft.com/office/powerpoint/2010/main" val="87497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329</TotalTime>
  <Words>1742</Words>
  <Application>Microsoft Office PowerPoint</Application>
  <PresentationFormat>On-screen Show (16:9)</PresentationFormat>
  <Paragraphs>142</Paragraphs>
  <Slides>21</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ＭＳ Ｐゴシック</vt:lpstr>
      <vt:lpstr>Arial</vt:lpstr>
      <vt:lpstr>Arial </vt:lpstr>
      <vt:lpstr>Calibri</vt:lpstr>
      <vt:lpstr>Mangal</vt:lpstr>
      <vt:lpstr>MS Mincho</vt:lpstr>
      <vt:lpstr>Times New Roman</vt:lpstr>
      <vt:lpstr>Office Theme</vt:lpstr>
      <vt:lpstr>Custom Design</vt:lpstr>
      <vt:lpstr>1_Custom Design</vt:lpstr>
      <vt:lpstr>PowerPoint Presentation</vt:lpstr>
      <vt:lpstr>Radioactive waste management in Nepal</vt:lpstr>
      <vt:lpstr>Background </vt:lpstr>
      <vt:lpstr>History: Radioactive materials </vt:lpstr>
      <vt:lpstr>Inventory of Radiation Sources in Nepal  </vt:lpstr>
      <vt:lpstr>Current Status </vt:lpstr>
      <vt:lpstr>Status of Radioactive Source &amp; Waste </vt:lpstr>
      <vt:lpstr>Current Status: Policy, Law, Regulation &amp; Directives  </vt:lpstr>
      <vt:lpstr>Issues: Management of Radioactive Waste</vt:lpstr>
      <vt:lpstr>Issues: Management of Radioactive Waste</vt:lpstr>
      <vt:lpstr>Issues: Management of Radioactive Waste</vt:lpstr>
      <vt:lpstr>Challenges </vt:lpstr>
      <vt:lpstr>Integrating Sustainability : Laws and Regulations</vt:lpstr>
      <vt:lpstr>Integrating Sustainability : Laws and Regulations</vt:lpstr>
      <vt:lpstr>Integrating Sustainability : Laws and Regulations</vt:lpstr>
      <vt:lpstr>Way Forward </vt:lpstr>
      <vt:lpstr>Success Story: Repatriation of Cobalt-60 </vt:lpstr>
      <vt:lpstr>Conclusion </vt:lpstr>
      <vt:lpstr>References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Microsoft account</cp:lastModifiedBy>
  <cp:revision>79</cp:revision>
  <cp:lastPrinted>2015-12-18T15:27:41Z</cp:lastPrinted>
  <dcterms:created xsi:type="dcterms:W3CDTF">2023-02-20T09:28:38Z</dcterms:created>
  <dcterms:modified xsi:type="dcterms:W3CDTF">2023-10-08T07:00:57Z</dcterms:modified>
</cp:coreProperties>
</file>