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1"/>
  </p:notesMasterIdLst>
  <p:sldIdLst>
    <p:sldId id="294" r:id="rId7"/>
    <p:sldId id="256" r:id="rId8"/>
    <p:sldId id="295" r:id="rId9"/>
    <p:sldId id="302" r:id="rId10"/>
    <p:sldId id="297" r:id="rId11"/>
    <p:sldId id="296" r:id="rId12"/>
    <p:sldId id="298" r:id="rId13"/>
    <p:sldId id="299" r:id="rId14"/>
    <p:sldId id="305" r:id="rId15"/>
    <p:sldId id="300" r:id="rId16"/>
    <p:sldId id="304" r:id="rId17"/>
    <p:sldId id="301" r:id="rId18"/>
    <p:sldId id="303" r:id="rId19"/>
    <p:sldId id="306" r:id="rId2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140" d="100"/>
          <a:sy n="140" d="100"/>
        </p:scale>
        <p:origin x="120" y="18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nor Joyce (Magnox)" userId="81bfadaf-32ec-4eba-93fe-021d56486c7a" providerId="ADAL" clId="{60DD3D09-AF9B-4317-8594-07468017AB51}"/>
    <pc:docChg chg="custSel addSld modSld">
      <pc:chgData name="Ellanor Joyce (Magnox)" userId="81bfadaf-32ec-4eba-93fe-021d56486c7a" providerId="ADAL" clId="{60DD3D09-AF9B-4317-8594-07468017AB51}" dt="2023-11-02T16:06:51.142" v="278" actId="6549"/>
      <pc:docMkLst>
        <pc:docMk/>
      </pc:docMkLst>
      <pc:sldChg chg="modSp mod">
        <pc:chgData name="Ellanor Joyce (Magnox)" userId="81bfadaf-32ec-4eba-93fe-021d56486c7a" providerId="ADAL" clId="{60DD3D09-AF9B-4317-8594-07468017AB51}" dt="2023-11-01T15:52:00.164" v="1" actId="27636"/>
        <pc:sldMkLst>
          <pc:docMk/>
          <pc:sldMk cId="2860825982" sldId="295"/>
        </pc:sldMkLst>
        <pc:spChg chg="mod">
          <ac:chgData name="Ellanor Joyce (Magnox)" userId="81bfadaf-32ec-4eba-93fe-021d56486c7a" providerId="ADAL" clId="{60DD3D09-AF9B-4317-8594-07468017AB51}" dt="2023-11-01T15:52:00.164" v="1" actId="27636"/>
          <ac:spMkLst>
            <pc:docMk/>
            <pc:sldMk cId="2860825982" sldId="295"/>
            <ac:spMk id="7" creationId="{48CF35D8-2D47-A562-ADB6-B700979D8FFE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1:55.417" v="148" actId="20577"/>
        <pc:sldMkLst>
          <pc:docMk/>
          <pc:sldMk cId="1555190044" sldId="296"/>
        </pc:sldMkLst>
        <pc:spChg chg="mod">
          <ac:chgData name="Ellanor Joyce (Magnox)" userId="81bfadaf-32ec-4eba-93fe-021d56486c7a" providerId="ADAL" clId="{60DD3D09-AF9B-4317-8594-07468017AB51}" dt="2023-11-02T16:01:55.417" v="148" actId="20577"/>
          <ac:spMkLst>
            <pc:docMk/>
            <pc:sldMk cId="1555190044" sldId="296"/>
            <ac:spMk id="3" creationId="{5A66854D-A691-4069-683E-C5DD7A165C93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0:24.430" v="113" actId="313"/>
        <pc:sldMkLst>
          <pc:docMk/>
          <pc:sldMk cId="1760283156" sldId="298"/>
        </pc:sldMkLst>
        <pc:spChg chg="mod">
          <ac:chgData name="Ellanor Joyce (Magnox)" userId="81bfadaf-32ec-4eba-93fe-021d56486c7a" providerId="ADAL" clId="{60DD3D09-AF9B-4317-8594-07468017AB51}" dt="2023-11-02T16:00:24.430" v="113" actId="313"/>
          <ac:spMkLst>
            <pc:docMk/>
            <pc:sldMk cId="1760283156" sldId="298"/>
            <ac:spMk id="6" creationId="{4C844C0B-211E-8790-209A-1AF4A9F16B7C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1:01.587" v="114" actId="207"/>
        <pc:sldMkLst>
          <pc:docMk/>
          <pc:sldMk cId="60986574" sldId="299"/>
        </pc:sldMkLst>
        <pc:spChg chg="mod">
          <ac:chgData name="Ellanor Joyce (Magnox)" userId="81bfadaf-32ec-4eba-93fe-021d56486c7a" providerId="ADAL" clId="{60DD3D09-AF9B-4317-8594-07468017AB51}" dt="2023-11-02T16:01:01.587" v="114" actId="207"/>
          <ac:spMkLst>
            <pc:docMk/>
            <pc:sldMk cId="60986574" sldId="299"/>
            <ac:spMk id="8" creationId="{27F6073B-EECA-526C-5263-524249437D3F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2:14.253" v="149" actId="33524"/>
        <pc:sldMkLst>
          <pc:docMk/>
          <pc:sldMk cId="1185245264" sldId="300"/>
        </pc:sldMkLst>
        <pc:spChg chg="mod">
          <ac:chgData name="Ellanor Joyce (Magnox)" userId="81bfadaf-32ec-4eba-93fe-021d56486c7a" providerId="ADAL" clId="{60DD3D09-AF9B-4317-8594-07468017AB51}" dt="2023-11-02T16:02:14.253" v="149" actId="33524"/>
          <ac:spMkLst>
            <pc:docMk/>
            <pc:sldMk cId="1185245264" sldId="300"/>
            <ac:spMk id="3" creationId="{010F5F05-80F2-6278-3199-5688877BC99F}"/>
          </ac:spMkLst>
        </pc:spChg>
      </pc:sldChg>
      <pc:sldChg chg="modSp mod">
        <pc:chgData name="Ellanor Joyce (Magnox)" userId="81bfadaf-32ec-4eba-93fe-021d56486c7a" providerId="ADAL" clId="{60DD3D09-AF9B-4317-8594-07468017AB51}" dt="2023-11-02T15:52:26.833" v="109" actId="20577"/>
        <pc:sldMkLst>
          <pc:docMk/>
          <pc:sldMk cId="3465690937" sldId="302"/>
        </pc:sldMkLst>
        <pc:spChg chg="mod">
          <ac:chgData name="Ellanor Joyce (Magnox)" userId="81bfadaf-32ec-4eba-93fe-021d56486c7a" providerId="ADAL" clId="{60DD3D09-AF9B-4317-8594-07468017AB51}" dt="2023-11-02T15:52:26.833" v="109" actId="20577"/>
          <ac:spMkLst>
            <pc:docMk/>
            <pc:sldMk cId="3465690937" sldId="302"/>
            <ac:spMk id="3" creationId="{54A7078C-E8A1-76A6-B263-FFD7ED7CF1E6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3:40.060" v="231" actId="20577"/>
        <pc:sldMkLst>
          <pc:docMk/>
          <pc:sldMk cId="3334550177" sldId="303"/>
        </pc:sldMkLst>
        <pc:spChg chg="mod">
          <ac:chgData name="Ellanor Joyce (Magnox)" userId="81bfadaf-32ec-4eba-93fe-021d56486c7a" providerId="ADAL" clId="{60DD3D09-AF9B-4317-8594-07468017AB51}" dt="2023-11-02T16:03:40.060" v="231" actId="20577"/>
          <ac:spMkLst>
            <pc:docMk/>
            <pc:sldMk cId="3334550177" sldId="303"/>
            <ac:spMk id="3" creationId="{D0034AC0-4D7C-A674-4F48-99527628241A}"/>
          </ac:spMkLst>
        </pc:spChg>
      </pc:sldChg>
      <pc:sldChg chg="modSp mod">
        <pc:chgData name="Ellanor Joyce (Magnox)" userId="81bfadaf-32ec-4eba-93fe-021d56486c7a" providerId="ADAL" clId="{60DD3D09-AF9B-4317-8594-07468017AB51}" dt="2023-11-02T16:01:18.173" v="130" actId="20577"/>
        <pc:sldMkLst>
          <pc:docMk/>
          <pc:sldMk cId="898396151" sldId="305"/>
        </pc:sldMkLst>
        <pc:spChg chg="mod">
          <ac:chgData name="Ellanor Joyce (Magnox)" userId="81bfadaf-32ec-4eba-93fe-021d56486c7a" providerId="ADAL" clId="{60DD3D09-AF9B-4317-8594-07468017AB51}" dt="2023-11-02T16:01:18.173" v="130" actId="20577"/>
          <ac:spMkLst>
            <pc:docMk/>
            <pc:sldMk cId="898396151" sldId="305"/>
            <ac:spMk id="2" creationId="{8A705CB7-81D9-172E-BE81-8E0CA4A1F2AE}"/>
          </ac:spMkLst>
        </pc:spChg>
      </pc:sldChg>
      <pc:sldChg chg="modSp new mod">
        <pc:chgData name="Ellanor Joyce (Magnox)" userId="81bfadaf-32ec-4eba-93fe-021d56486c7a" providerId="ADAL" clId="{60DD3D09-AF9B-4317-8594-07468017AB51}" dt="2023-11-02T16:06:51.142" v="278" actId="6549"/>
        <pc:sldMkLst>
          <pc:docMk/>
          <pc:sldMk cId="974281443" sldId="306"/>
        </pc:sldMkLst>
        <pc:spChg chg="mod">
          <ac:chgData name="Ellanor Joyce (Magnox)" userId="81bfadaf-32ec-4eba-93fe-021d56486c7a" providerId="ADAL" clId="{60DD3D09-AF9B-4317-8594-07468017AB51}" dt="2023-11-02T16:03:51.617" v="247" actId="20577"/>
          <ac:spMkLst>
            <pc:docMk/>
            <pc:sldMk cId="974281443" sldId="306"/>
            <ac:spMk id="2" creationId="{5188609B-AAA1-EF30-D22C-ABEA2499BBA4}"/>
          </ac:spMkLst>
        </pc:spChg>
        <pc:spChg chg="mod">
          <ac:chgData name="Ellanor Joyce (Magnox)" userId="81bfadaf-32ec-4eba-93fe-021d56486c7a" providerId="ADAL" clId="{60DD3D09-AF9B-4317-8594-07468017AB51}" dt="2023-11-02T16:06:51.142" v="278" actId="6549"/>
          <ac:spMkLst>
            <pc:docMk/>
            <pc:sldMk cId="974281443" sldId="306"/>
            <ac:spMk id="3" creationId="{F68EB826-0683-34C3-E34B-EA95501F73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8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08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1" rIns="91401" bIns="457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5712"/>
            <a:ext cx="5438775" cy="4466511"/>
          </a:xfrm>
          <a:prstGeom prst="rect">
            <a:avLst/>
          </a:prstGeom>
        </p:spPr>
        <p:txBody>
          <a:bodyPr vert="horz" lIns="91401" tIns="45701" rIns="91401" bIns="457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8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243"/>
            <a:ext cx="2946400" cy="496808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11/02/2023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D7D0-AA25-6E46-A9A5-F686D2D7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– Sea Discharge Pipeline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5F05-80F2-6278-3199-5688877B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008062"/>
            <a:ext cx="4104456" cy="3791769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Terrestrial Pipeline = 9.7km, marine 3.7km 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Varied current land use</a:t>
            </a:r>
          </a:p>
          <a:p>
            <a:pPr marL="557213" lvl="1" indent="-214313">
              <a:buFont typeface="Arial" panose="020B0604020202020204" pitchFamily="34" charset="0"/>
              <a:buChar char="–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Agricultural, roads, business park, historic park,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Next planned land use… ? </a:t>
            </a:r>
          </a:p>
          <a:p>
            <a:pPr marL="557213" lvl="1" indent="-214313">
              <a:buFont typeface="Arial" panose="020B0604020202020204" pitchFamily="34" charset="0"/>
              <a:buChar char="–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~500 homes in local plan </a:t>
            </a:r>
          </a:p>
          <a:p>
            <a:pPr marL="557213" lvl="1" indent="-214313">
              <a:buFont typeface="Arial" panose="020B0604020202020204" pitchFamily="34" charset="0"/>
              <a:buChar char="–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Continued farming / ploughing </a:t>
            </a:r>
          </a:p>
          <a:p>
            <a:pPr marL="557213" lvl="1" indent="-214313">
              <a:buFont typeface="Arial" panose="020B0604020202020204" pitchFamily="34" charset="0"/>
              <a:buChar char="–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Road maintenance etc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18-month options assessment including landowners, wildlife groups regulators and non-nuclear operators </a:t>
            </a:r>
          </a:p>
          <a:p>
            <a:r>
              <a:rPr lang="en-GB" sz="1800" dirty="0"/>
              <a:t>In-situ and ex-situ management options assessed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96AF6-5EF2-90C9-0571-2EC642AD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699542"/>
            <a:ext cx="2857277" cy="3564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71971-4D63-FBBE-4285-FF8D1FDB7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2" t="9230"/>
          <a:stretch/>
        </p:blipFill>
        <p:spPr>
          <a:xfrm>
            <a:off x="5076056" y="3360679"/>
            <a:ext cx="2152983" cy="173813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FF6079-BF39-31DB-91BE-805973CF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6" y="2029999"/>
            <a:ext cx="171162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4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905C-853B-9AAA-E305-A0CED7D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AE1E-9832-BD1A-5BBC-EA176B17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19946"/>
            <a:ext cx="4176464" cy="3640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In-situ disposal</a:t>
            </a:r>
          </a:p>
          <a:p>
            <a:r>
              <a:rPr lang="en-GB" sz="1800" dirty="0"/>
              <a:t>Range of approaches for leaving in-situ - current configuration, grouted, remove inner pipe </a:t>
            </a:r>
          </a:p>
          <a:p>
            <a:r>
              <a:rPr lang="en-GB" sz="1800" dirty="0"/>
              <a:t>Risk assessment over different scenarios for varying land uses </a:t>
            </a:r>
          </a:p>
          <a:p>
            <a:r>
              <a:rPr lang="en-GB" sz="1800" dirty="0"/>
              <a:t>Based on:</a:t>
            </a:r>
          </a:p>
          <a:p>
            <a:pPr lvl="1"/>
            <a:r>
              <a:rPr lang="en-GB" sz="1400" dirty="0"/>
              <a:t>Achieving acceptable characterisation in-situ</a:t>
            </a:r>
          </a:p>
          <a:p>
            <a:pPr lvl="1"/>
            <a:r>
              <a:rPr lang="en-GB" sz="1400" dirty="0"/>
              <a:t>Demonstrating safety and environmental protection (including climate change) </a:t>
            </a:r>
          </a:p>
          <a:p>
            <a:pPr lvl="1"/>
            <a:r>
              <a:rPr lang="en-GB" sz="1400" dirty="0"/>
              <a:t>Public acceptability </a:t>
            </a:r>
          </a:p>
          <a:p>
            <a:pPr lvl="1"/>
            <a:r>
              <a:rPr lang="en-GB" sz="1400" dirty="0"/>
              <a:t>Long term management of disposals and </a:t>
            </a:r>
            <a:r>
              <a:rPr lang="en-GB" sz="1400" b="1" u="sng" dirty="0"/>
              <a:t>land use restrictions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79A5A-D747-F85A-1A5A-4339E2939F18}"/>
              </a:ext>
            </a:extLst>
          </p:cNvPr>
          <p:cNvSpPr txBox="1">
            <a:spLocks/>
          </p:cNvSpPr>
          <p:nvPr/>
        </p:nvSpPr>
        <p:spPr>
          <a:xfrm>
            <a:off x="4572000" y="867442"/>
            <a:ext cx="4320480" cy="4080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Ex-situ management</a:t>
            </a:r>
          </a:p>
          <a:p>
            <a:r>
              <a:rPr lang="en-GB" sz="1800" dirty="0"/>
              <a:t>Excavate, package waste, transport, disposal at suitable site  </a:t>
            </a:r>
          </a:p>
          <a:p>
            <a:r>
              <a:rPr lang="en-GB" sz="1800" dirty="0"/>
              <a:t>Based on </a:t>
            </a:r>
          </a:p>
          <a:p>
            <a:pPr lvl="1"/>
            <a:r>
              <a:rPr lang="en-GB" sz="1400" dirty="0"/>
              <a:t>Transport of radioactive wastes between 300 and 500 miles by road for disposal in suitable facilities </a:t>
            </a:r>
          </a:p>
          <a:p>
            <a:pPr lvl="1"/>
            <a:r>
              <a:rPr lang="en-GB" sz="1400" dirty="0"/>
              <a:t>Transport of non-radioactive waste less than 10 miles </a:t>
            </a:r>
          </a:p>
          <a:p>
            <a:pPr lvl="1"/>
            <a:r>
              <a:rPr lang="en-GB" sz="1400" dirty="0"/>
              <a:t>Material imported is from local source for reinstatement </a:t>
            </a:r>
          </a:p>
          <a:p>
            <a:pPr lvl="1"/>
            <a:r>
              <a:rPr lang="en-GB" sz="1400" dirty="0"/>
              <a:t>Allows any future land use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435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0C7-6058-7BEB-5C67-F91404E7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Optimised approach – removal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FFBB-3C97-7C22-B5CE-80A61C3A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AFC82-DA1D-C90B-25EA-4598C8845B3A}"/>
              </a:ext>
            </a:extLst>
          </p:cNvPr>
          <p:cNvSpPr txBox="1"/>
          <p:nvPr/>
        </p:nvSpPr>
        <p:spPr>
          <a:xfrm>
            <a:off x="195735" y="4300871"/>
            <a:ext cx="42976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REMOVAL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594C4-90E4-B720-7162-5FF03B972178}"/>
              </a:ext>
            </a:extLst>
          </p:cNvPr>
          <p:cNvSpPr txBox="1"/>
          <p:nvPr/>
        </p:nvSpPr>
        <p:spPr>
          <a:xfrm>
            <a:off x="4493415" y="4300871"/>
            <a:ext cx="45364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IN-SITU DISPOSAL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5DA52-8194-6A7C-1AFF-BC8440007504}"/>
              </a:ext>
            </a:extLst>
          </p:cNvPr>
          <p:cNvSpPr txBox="1"/>
          <p:nvPr/>
        </p:nvSpPr>
        <p:spPr>
          <a:xfrm>
            <a:off x="5924517" y="1971579"/>
            <a:ext cx="4179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land use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liability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risk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health risk (asbestos)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Reputational risk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FC812-61A9-858D-7D8C-2382BDDD0BCB}"/>
              </a:ext>
            </a:extLst>
          </p:cNvPr>
          <p:cNvSpPr txBox="1"/>
          <p:nvPr/>
        </p:nvSpPr>
        <p:spPr>
          <a:xfrm>
            <a:off x="240014" y="1907680"/>
            <a:ext cx="429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transport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Carbon footprint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of national disposal capacity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Worker safety </a:t>
            </a:r>
          </a:p>
        </p:txBody>
      </p:sp>
      <p:pic>
        <p:nvPicPr>
          <p:cNvPr id="8" name="Graphic 7" descr="Seesaw with solid fill">
            <a:extLst>
              <a:ext uri="{FF2B5EF4-FFF2-40B4-BE49-F238E27FC236}">
                <a16:creationId xmlns:a16="http://schemas.microsoft.com/office/drawing/2014/main" id="{84FD8BD1-9BF5-320A-6369-9F33D7A6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041871" y="2323857"/>
            <a:ext cx="4782980" cy="259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380EB-C26A-5D17-B936-0EBA84F52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54" y="913905"/>
            <a:ext cx="2760633" cy="859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97E26-02F1-A3CA-DBE8-F3FC0A81E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944232"/>
            <a:ext cx="3771392" cy="8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AA65-3581-EB0B-D786-432A7B90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4AC0-4D7C-A674-4F48-99527628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1590"/>
            <a:ext cx="5112568" cy="3500735"/>
          </a:xfrm>
        </p:spPr>
        <p:txBody>
          <a:bodyPr>
            <a:normAutofit fontScale="25000" lnSpcReduction="20000"/>
          </a:bodyPr>
          <a:lstStyle/>
          <a:p>
            <a:r>
              <a:rPr lang="en-GB" sz="6200" dirty="0">
                <a:latin typeface="Arial"/>
                <a:cs typeface="Arial"/>
              </a:rPr>
              <a:t>Stakeholder and community engagement: </a:t>
            </a:r>
            <a:endParaRPr lang="en-GB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Nuclear timescales’ between decisions and delivery</a:t>
            </a: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Early strategy decisions may not be reflected in changing communities  </a:t>
            </a: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Scope of community input potentially restricted by regulatory and technical constraints </a:t>
            </a:r>
            <a:endParaRPr lang="en-GB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200" dirty="0">
                <a:latin typeface="Arial"/>
                <a:cs typeface="Arial"/>
              </a:rPr>
              <a:t>Integrated regulation:</a:t>
            </a: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Changes to polic</a:t>
            </a:r>
            <a:r>
              <a:rPr lang="en-GB" sz="5500" dirty="0"/>
              <a:t>y and regulation required to access sustainable options </a:t>
            </a:r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Good recognition of need to change / proportionality </a:t>
            </a: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Complex and overlapping regimes for same waste disposal operation </a:t>
            </a:r>
          </a:p>
          <a:p>
            <a:pPr marL="556895" lvl="1" indent="-213995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Difficulties on former nuclear facilities becoming disposals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6D672-E971-C64D-6FE0-1B54BF50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82" y="959684"/>
            <a:ext cx="3358498" cy="2208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70539-41CB-D31E-86D1-CA53A731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83" y="3142164"/>
            <a:ext cx="3358497" cy="17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609B-AAA1-EF30-D22C-ABEA2499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B826-0683-34C3-E34B-EA95501F7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8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/>
              <a:t>EMBEDDING SUSTAINABILITY INTO NUCLEAR SITE DECOMMISSIONING STRATEGY AND SITE RESTORATION DELIVERY – AN EXAMPLE FROM THE WINFRITH SITE IN THE UK</a:t>
            </a:r>
            <a:endParaRPr lang="en-AT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Ellanor Joyce</a:t>
            </a:r>
          </a:p>
          <a:p>
            <a:r>
              <a:rPr lang="en-GB" dirty="0"/>
              <a:t>End State Manager </a:t>
            </a:r>
          </a:p>
          <a:p>
            <a:r>
              <a:rPr lang="en-GB" dirty="0"/>
              <a:t>Nuclear Restoration Services 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NRS Winfrith 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0013"/>
            <a:ext cx="6192688" cy="3262312"/>
          </a:xfrm>
        </p:spPr>
        <p:txBody>
          <a:bodyPr>
            <a:normAutofit fontScale="92500" lnSpcReduction="20000"/>
          </a:bodyPr>
          <a:lstStyle/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800" kern="100" dirty="0">
                <a:latin typeface="Arial"/>
                <a:cs typeface="Arial"/>
              </a:rPr>
              <a:t>Established in 1957 as a nuclear power research and development centre. </a:t>
            </a:r>
            <a:endParaRPr lang="en-US" dirty="0"/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800" kern="100" dirty="0">
                <a:latin typeface="Arial"/>
                <a:cs typeface="Arial"/>
              </a:rPr>
              <a:t>Nine experimental reactors and numerous laboratories. </a:t>
            </a:r>
            <a:endParaRPr lang="en-GB" sz="18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800" kern="100" dirty="0">
                <a:latin typeface="Arial"/>
                <a:cs typeface="Arial"/>
              </a:rPr>
              <a:t>Operations ceased early 1990s </a:t>
            </a:r>
            <a:endParaRPr lang="en-GB" altLang="en-US" sz="18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800" kern="100" dirty="0">
                <a:latin typeface="Arial"/>
                <a:cs typeface="Arial"/>
              </a:rPr>
              <a:t>Decommissioning commenced in 1992:</a:t>
            </a:r>
            <a:endParaRPr lang="en-GB" altLang="en-US" sz="18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Fuel free in 2016</a:t>
            </a: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 reactors and majority of buildings decommissioned</a:t>
            </a: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40% of land released for redevelopment 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800" kern="100" dirty="0">
                <a:latin typeface="Arial"/>
                <a:cs typeface="Arial"/>
              </a:rPr>
              <a:t>On-going work: </a:t>
            </a:r>
            <a:endParaRPr lang="en-GB" altLang="en-US" sz="18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Preparing to remove two remaining cores </a:t>
            </a: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On-going liquid effluent and solid waste management </a:t>
            </a: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800" kern="100" dirty="0">
                <a:latin typeface="Arial" panose="020B0604020202020204" pitchFamily="34" charset="0"/>
                <a:cs typeface="Arial" panose="020B0604020202020204" pitchFamily="34" charset="0"/>
              </a:rPr>
              <a:t>Where next? </a:t>
            </a:r>
          </a:p>
          <a:p>
            <a:pPr marL="556895" lvl="1" indent="-213995">
              <a:spcBef>
                <a:spcPts val="450"/>
              </a:spcBef>
              <a:buFont typeface="Arial" panose="020B0604020202020204" pitchFamily="34" charset="0"/>
              <a:buChar char="–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Delivering the NDA and Magnox missions -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‘Heathland with public access of amenity value to the local community…’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1B9C6-99F0-D94F-3592-B8E75F2F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008062"/>
            <a:ext cx="2341067" cy="39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8067-84E2-A55A-578B-5A953DBD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the preferred approach to decommissioning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078C-E8A1-76A6-B263-FFD7ED7C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1749"/>
            <a:ext cx="7886700" cy="2060575"/>
          </a:xfrm>
        </p:spPr>
        <p:txBody>
          <a:bodyPr>
            <a:normAutofit fontScale="92500"/>
          </a:bodyPr>
          <a:lstStyle/>
          <a:p>
            <a:r>
              <a:rPr lang="en-GB" dirty="0"/>
              <a:t>How do we decommission and manage waste sustainably to deliver the next planned land use? </a:t>
            </a:r>
          </a:p>
          <a:p>
            <a:pPr marL="557213" lvl="1" indent="-214313"/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Assess available options using a range of ‘attributes’</a:t>
            </a:r>
          </a:p>
          <a:p>
            <a:pPr marL="557213" lvl="1" indent="-214313"/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Balance benefits and detriments / risks in short and long term </a:t>
            </a:r>
          </a:p>
          <a:p>
            <a:pPr marL="557213" lvl="1" indent="-214313"/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Decision making with input from the local community </a:t>
            </a:r>
          </a:p>
          <a:p>
            <a:pPr marL="557213" lvl="1" indent="-214313"/>
            <a:r>
              <a:rPr lang="en-GB" sz="1575" dirty="0"/>
              <a:t>Safety remains our core mission, but it needs to be proportionate and balanced </a:t>
            </a:r>
            <a:endParaRPr lang="en-GB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DD71A-8CA6-B8C8-9C44-54065145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6" y="1131590"/>
            <a:ext cx="794377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8E4D-B0EC-CBAA-4E5E-8902F218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approaches to decommissioning decision making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8585A-47D9-711D-768A-526E64F53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3598"/>
            <a:ext cx="8208912" cy="352839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Assess a range of potential decommissioning and waste management options </a:t>
            </a:r>
          </a:p>
          <a:p>
            <a:pPr lvl="1"/>
            <a:r>
              <a:rPr lang="en-GB" dirty="0"/>
              <a:t>Not restricted by previous practice</a:t>
            </a:r>
          </a:p>
          <a:p>
            <a:pPr lvl="1"/>
            <a:r>
              <a:rPr lang="en-GB" dirty="0"/>
              <a:t>Proportionate regulatory approach allows for consideration of new options </a:t>
            </a:r>
          </a:p>
          <a:p>
            <a:r>
              <a:rPr lang="en-GB" dirty="0"/>
              <a:t>Revised regulation, policy and guidance </a:t>
            </a:r>
          </a:p>
          <a:p>
            <a:pPr lvl="1"/>
            <a:r>
              <a:rPr lang="en-GB" dirty="0"/>
              <a:t>Allows proportionate management for radiological risk </a:t>
            </a:r>
          </a:p>
          <a:p>
            <a:pPr lvl="1"/>
            <a:r>
              <a:rPr lang="en-GB" dirty="0"/>
              <a:t>Identifies need for community buy-in</a:t>
            </a:r>
          </a:p>
          <a:p>
            <a:r>
              <a:rPr lang="en-GB" dirty="0"/>
              <a:t>Options assessed by technical teams and community representatives through a staged, multi-year process </a:t>
            </a:r>
          </a:p>
          <a:p>
            <a:pPr lvl="1"/>
            <a:r>
              <a:rPr lang="en-GB" dirty="0"/>
              <a:t>All options must meet safety and environmental objectives </a:t>
            </a:r>
          </a:p>
          <a:p>
            <a:r>
              <a:rPr lang="en-GB" dirty="0"/>
              <a:t>Sustainability principles incorporated through community engagement, including carbon footprint, nuisance and social 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63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B916-3D18-4CDD-73B0-DA186894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 – Steam Generating Heavy Water Reactor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854D-A691-4069-683E-C5DD7A16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5209085" cy="3672408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SGHWR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Large, deep and complex structure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Low levels of radioactive contamination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Next land use – heathland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Multi-year and multi-stage options appraisal with community input</a:t>
            </a:r>
          </a:p>
          <a:p>
            <a:endParaRPr lang="en-GB" sz="100" dirty="0"/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In-situ and ex-situ management options considered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Attributes used to assess options aligned with UN SDG and nuclear decommissioning standards</a:t>
            </a:r>
          </a:p>
          <a:p>
            <a:pPr lvl="1"/>
            <a:r>
              <a:rPr lang="en-GB" sz="1600" dirty="0"/>
              <a:t>Relative levels of importance of attributes defined by internal and external stakeholders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BC9BB-88F1-FF05-37BB-8F99AF85B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6"/>
          <a:stretch/>
        </p:blipFill>
        <p:spPr>
          <a:xfrm>
            <a:off x="5685068" y="915566"/>
            <a:ext cx="3022119" cy="2368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9538E-3975-4C71-26C8-5C5944B1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06" y="2781762"/>
            <a:ext cx="3279994" cy="23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86AE-855E-87B9-9DE2-85531180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8734"/>
            <a:ext cx="7886700" cy="993775"/>
          </a:xfrm>
        </p:spPr>
        <p:txBody>
          <a:bodyPr/>
          <a:lstStyle/>
          <a:p>
            <a:r>
              <a:rPr lang="en-GB" dirty="0"/>
              <a:t>Options available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2053B8-18F1-D26F-CC0E-79D906B4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6" y="1059582"/>
            <a:ext cx="3799334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On-site disposal</a:t>
            </a:r>
          </a:p>
          <a:p>
            <a:r>
              <a:rPr lang="en-GB" sz="1800" dirty="0"/>
              <a:t>Leave sub-surface concrete structures in-situ</a:t>
            </a:r>
          </a:p>
          <a:p>
            <a:r>
              <a:rPr lang="en-GB" sz="1800" dirty="0"/>
              <a:t>Backfill with radioactive and non-radioactive demolition arisings </a:t>
            </a:r>
          </a:p>
          <a:p>
            <a:r>
              <a:rPr lang="en-GB" sz="1800" dirty="0"/>
              <a:t>Demonstrating safety and environmental protection (including climate change) </a:t>
            </a:r>
          </a:p>
          <a:p>
            <a:r>
              <a:rPr lang="en-GB" sz="1800" dirty="0"/>
              <a:t>Public acceptability </a:t>
            </a:r>
          </a:p>
          <a:p>
            <a:r>
              <a:rPr lang="en-GB" sz="1800" dirty="0"/>
              <a:t>Long-term management of disposals </a:t>
            </a:r>
          </a:p>
          <a:p>
            <a:r>
              <a:rPr lang="en-GB" sz="1800" dirty="0"/>
              <a:t>Deliver ‘Heathland with public access’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844C0B-211E-8790-209A-1AF4A9F16B7C}"/>
              </a:ext>
            </a:extLst>
          </p:cNvPr>
          <p:cNvSpPr txBox="1">
            <a:spLocks/>
          </p:cNvSpPr>
          <p:nvPr/>
        </p:nvSpPr>
        <p:spPr>
          <a:xfrm>
            <a:off x="4572000" y="1059582"/>
            <a:ext cx="4026024" cy="3672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Ex-situ management</a:t>
            </a:r>
          </a:p>
          <a:p>
            <a:pPr>
              <a:lnSpc>
                <a:spcPct val="70000"/>
              </a:lnSpc>
            </a:pPr>
            <a:r>
              <a:rPr lang="en-GB" sz="1700" dirty="0"/>
              <a:t>Remove above ground structures </a:t>
            </a:r>
          </a:p>
          <a:p>
            <a:pPr>
              <a:lnSpc>
                <a:spcPct val="70000"/>
              </a:lnSpc>
            </a:pPr>
            <a:r>
              <a:rPr lang="en-GB" sz="1700" dirty="0"/>
              <a:t>Excavate and remove below ground structures </a:t>
            </a:r>
          </a:p>
          <a:p>
            <a:pPr>
              <a:lnSpc>
                <a:spcPct val="70000"/>
              </a:lnSpc>
            </a:pPr>
            <a:r>
              <a:rPr lang="en-GB" sz="1700" dirty="0"/>
              <a:t>Transport and dispose of waste off-site in radioactive waste disposal </a:t>
            </a:r>
          </a:p>
          <a:p>
            <a:pPr>
              <a:lnSpc>
                <a:spcPct val="70000"/>
              </a:lnSpc>
            </a:pPr>
            <a:r>
              <a:rPr lang="en-GB" sz="1700" dirty="0"/>
              <a:t>Import material and reinstate land surface </a:t>
            </a:r>
          </a:p>
          <a:p>
            <a:pPr>
              <a:lnSpc>
                <a:spcPct val="70000"/>
              </a:lnSpc>
            </a:pPr>
            <a:r>
              <a:rPr lang="en-GB" sz="1700" dirty="0"/>
              <a:t>Deliver ‘Heathland with public access’ </a:t>
            </a:r>
          </a:p>
        </p:txBody>
      </p:sp>
    </p:spTree>
    <p:extLst>
      <p:ext uri="{BB962C8B-B14F-4D97-AF65-F5344CB8AC3E}">
        <p14:creationId xmlns:p14="http://schemas.microsoft.com/office/powerpoint/2010/main" val="176028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7E52-FE88-F475-AEFA-8B9AF7E0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Optimised approach – on-site disposal </a:t>
            </a:r>
          </a:p>
        </p:txBody>
      </p:sp>
      <p:pic>
        <p:nvPicPr>
          <p:cNvPr id="4" name="Graphic 3" descr="Seesaw with solid fill">
            <a:extLst>
              <a:ext uri="{FF2B5EF4-FFF2-40B4-BE49-F238E27FC236}">
                <a16:creationId xmlns:a16="http://schemas.microsoft.com/office/drawing/2014/main" id="{36A7A964-2FE0-B1EE-344C-1243AC98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8143" y="1484448"/>
            <a:ext cx="6167713" cy="4126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ABA8F-8CFE-E8F9-E268-39742EB2A805}"/>
              </a:ext>
            </a:extLst>
          </p:cNvPr>
          <p:cNvSpPr txBox="1"/>
          <p:nvPr/>
        </p:nvSpPr>
        <p:spPr>
          <a:xfrm>
            <a:off x="95807" y="4292255"/>
            <a:ext cx="42976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REMOVAL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74FBE-26BB-2D25-8B68-7A89B77D08D9}"/>
              </a:ext>
            </a:extLst>
          </p:cNvPr>
          <p:cNvSpPr txBox="1"/>
          <p:nvPr/>
        </p:nvSpPr>
        <p:spPr>
          <a:xfrm>
            <a:off x="4393487" y="4292255"/>
            <a:ext cx="45364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IN-SITU DISPOSAL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72A5F-1A34-2FB5-31BC-CC8D42D0983D}"/>
              </a:ext>
            </a:extLst>
          </p:cNvPr>
          <p:cNvSpPr txBox="1"/>
          <p:nvPr/>
        </p:nvSpPr>
        <p:spPr>
          <a:xfrm>
            <a:off x="6342880" y="1610270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 term liability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risk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Reputation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6073B-EECA-526C-5263-524249437D3F}"/>
              </a:ext>
            </a:extLst>
          </p:cNvPr>
          <p:cNvSpPr txBox="1"/>
          <p:nvPr/>
        </p:nvSpPr>
        <p:spPr>
          <a:xfrm>
            <a:off x="110983" y="1614599"/>
            <a:ext cx="429768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 to workers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footprint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local communities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transport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protected habitats  </a:t>
            </a:r>
          </a:p>
          <a:p>
            <a:r>
              <a:rPr lang="en-GB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Use of raw materials and national disposal capacity 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7F3CE-94BE-EAC8-AF35-24DE5816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702" y="881203"/>
            <a:ext cx="1350505" cy="634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9A206-69FF-1097-759B-DC055BC53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" y="845026"/>
            <a:ext cx="4051489" cy="6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5CB7-81D9-172E-BE81-8E0CA4A1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Assuring safety of on-site disposals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74249-ADBA-EC56-1F53-337FEA5F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574"/>
            <a:ext cx="8407846" cy="3744416"/>
          </a:xfrm>
        </p:spPr>
        <p:txBody>
          <a:bodyPr>
            <a:normAutofit/>
          </a:bodyPr>
          <a:lstStyle/>
          <a:p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Radioactivity levels in structures are generally low (&lt;200Bq/g) </a:t>
            </a:r>
          </a:p>
          <a:p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Radiological risks and doses assessed in comparison to regulatory threshold for a variety of site evolutions and scenarios including </a:t>
            </a:r>
          </a:p>
          <a:p>
            <a:pPr lvl="1"/>
            <a:r>
              <a:rPr lang="en-GB" sz="1175" dirty="0">
                <a:latin typeface="Arial" panose="020B0604020202020204" pitchFamily="34" charset="0"/>
                <a:cs typeface="Arial" panose="020B0604020202020204" pitchFamily="34" charset="0"/>
              </a:rPr>
              <a:t>Next land use, climate change impact, well users, farmers, anglers, wildlife  </a:t>
            </a:r>
          </a:p>
          <a:p>
            <a:pPr lvl="1"/>
            <a:r>
              <a:rPr lang="en-GB" sz="1175" dirty="0">
                <a:latin typeface="Arial" panose="020B0604020202020204" pitchFamily="34" charset="0"/>
                <a:cs typeface="Arial" panose="020B0604020202020204" pitchFamily="34" charset="0"/>
              </a:rPr>
              <a:t>Human intrusion doses assessed against regulatory thresholds </a:t>
            </a:r>
          </a:p>
          <a:p>
            <a:r>
              <a:rPr lang="en-GB" sz="1575" dirty="0">
                <a:latin typeface="Arial" panose="020B0604020202020204" pitchFamily="34" charset="0"/>
                <a:cs typeface="Arial" panose="020B0604020202020204" pitchFamily="34" charset="0"/>
              </a:rPr>
              <a:t>Non-radiological risks</a:t>
            </a:r>
          </a:p>
          <a:p>
            <a:pPr lvl="1"/>
            <a:r>
              <a:rPr lang="en-GB" sz="1175" dirty="0">
                <a:latin typeface="Arial" panose="020B0604020202020204" pitchFamily="34" charset="0"/>
                <a:cs typeface="Arial" panose="020B0604020202020204" pitchFamily="34" charset="0"/>
              </a:rPr>
              <a:t>Prevent impact on groundwater and protected habitats </a:t>
            </a:r>
          </a:p>
          <a:p>
            <a:pPr lvl="1"/>
            <a:r>
              <a:rPr lang="en-GB" sz="1175" dirty="0">
                <a:latin typeface="Arial" panose="020B0604020202020204" pitchFamily="34" charset="0"/>
                <a:cs typeface="Arial" panose="020B0604020202020204" pitchFamily="34" charset="0"/>
              </a:rPr>
              <a:t>Key issues surround pH (hydroxide ion) from concrete demolition wastes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2E15B-3D34-B793-C5B2-DB6F689E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075806"/>
            <a:ext cx="4514976" cy="17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318fb6-539c-4b97-802b-748d897ae18d">
      <Terms xmlns="http://schemas.microsoft.com/office/infopath/2007/PartnerControls"/>
    </lcf76f155ced4ddcb4097134ff3c332f>
    <Number xmlns="be318fb6-539c-4b97-802b-748d897ae18d" xsi:nil="true"/>
    <TaxCatchAll xmlns="91de9b7c-a916-48df-be72-5e12dd36d2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C08983F004D4C8B9CA65C9FC4D8CB" ma:contentTypeVersion="15" ma:contentTypeDescription="Create a new document." ma:contentTypeScope="" ma:versionID="5405381ad7fb4711afc9e3af31dbe884">
  <xsd:schema xmlns:xsd="http://www.w3.org/2001/XMLSchema" xmlns:xs="http://www.w3.org/2001/XMLSchema" xmlns:p="http://schemas.microsoft.com/office/2006/metadata/properties" xmlns:ns2="be318fb6-539c-4b97-802b-748d897ae18d" xmlns:ns3="91de9b7c-a916-48df-be72-5e12dd36d250" targetNamespace="http://schemas.microsoft.com/office/2006/metadata/properties" ma:root="true" ma:fieldsID="22be11b5a8a0f956d712fe227cd554c4" ns2:_="" ns3:_="">
    <xsd:import namespace="be318fb6-539c-4b97-802b-748d897ae18d"/>
    <xsd:import namespace="91de9b7c-a916-48df-be72-5e12dd36d2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18fb6-539c-4b97-802b-748d897ae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954356-0a14-44aa-aada-70cec6efa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e9b7c-a916-48df-be72-5e12dd36d2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318041-ea33-4bd1-a5a1-067eea39157f}" ma:internalName="TaxCatchAll" ma:showField="CatchAllData" ma:web="91de9b7c-a916-48df-be72-5e12dd36d2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C7AA6-1A78-4348-A848-398AD2FCB927}">
  <ds:schemaRefs>
    <ds:schemaRef ds:uri="http://schemas.microsoft.com/office/2006/metadata/properties"/>
    <ds:schemaRef ds:uri="http://schemas.microsoft.com/office/infopath/2007/PartnerControls"/>
    <ds:schemaRef ds:uri="be318fb6-539c-4b97-802b-748d897ae18d"/>
    <ds:schemaRef ds:uri="91de9b7c-a916-48df-be72-5e12dd36d250"/>
  </ds:schemaRefs>
</ds:datastoreItem>
</file>

<file path=customXml/itemProps2.xml><?xml version="1.0" encoding="utf-8"?>
<ds:datastoreItem xmlns:ds="http://schemas.openxmlformats.org/officeDocument/2006/customXml" ds:itemID="{8AFA1FB0-ADA9-4DB2-AF62-679368EC5C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D5CBE7-2F17-46CF-B723-53A2A48CF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18fb6-539c-4b97-802b-748d897ae18d"/>
    <ds:schemaRef ds:uri="91de9b7c-a916-48df-be72-5e12dd36d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225</TotalTime>
  <Words>805</Words>
  <Application>Microsoft Office PowerPoint</Application>
  <PresentationFormat>On-screen Show (16:9)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</vt:lpstr>
      <vt:lpstr>Calibri</vt:lpstr>
      <vt:lpstr>Office Theme</vt:lpstr>
      <vt:lpstr>Custom Design</vt:lpstr>
      <vt:lpstr>1_Custom Design</vt:lpstr>
      <vt:lpstr>PowerPoint Presentation</vt:lpstr>
      <vt:lpstr>EMBEDDING SUSTAINABILITY INTO NUCLEAR SITE DECOMMISSIONING STRATEGY AND SITE RESTORATION DELIVERY – AN EXAMPLE FROM THE WINFRITH SITE IN THE UK</vt:lpstr>
      <vt:lpstr>NRS Winfrith </vt:lpstr>
      <vt:lpstr>Defining the preferred approach to decommissioning </vt:lpstr>
      <vt:lpstr>New approaches to decommissioning decision making  </vt:lpstr>
      <vt:lpstr>Example 1 – Steam Generating Heavy Water Reactor </vt:lpstr>
      <vt:lpstr>Options available </vt:lpstr>
      <vt:lpstr>Optimised approach – on-site disposal </vt:lpstr>
      <vt:lpstr>Assuring safety of on-site disposals </vt:lpstr>
      <vt:lpstr>Example 2 – Sea Discharge Pipeline </vt:lpstr>
      <vt:lpstr>Options available </vt:lpstr>
      <vt:lpstr>Optimised approach – removal </vt:lpstr>
      <vt:lpstr>Challenges and Lessons learnt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Ellanor Joyce (Magnox)</cp:lastModifiedBy>
  <cp:revision>7</cp:revision>
  <cp:lastPrinted>2023-11-01T14:24:57Z</cp:lastPrinted>
  <dcterms:created xsi:type="dcterms:W3CDTF">2023-02-20T09:28:38Z</dcterms:created>
  <dcterms:modified xsi:type="dcterms:W3CDTF">2023-11-02T16:06:54Z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e484598-546c-43a2-bfce-4d67ee2f6497_Enabled">
    <vt:lpwstr>true</vt:lpwstr>
  </property>
  <property fmtid="{D5CDD505-2E9C-101B-9397-08002B2CF9AE}" pid="3" name="MSIP_Label_fe484598-546c-43a2-bfce-4d67ee2f6497_SetDate">
    <vt:lpwstr>2023-11-01T12:37:46Z</vt:lpwstr>
  </property>
  <property fmtid="{D5CDD505-2E9C-101B-9397-08002B2CF9AE}" pid="4" name="MSIP_Label_fe484598-546c-43a2-bfce-4d67ee2f6497_Method">
    <vt:lpwstr>Privileged</vt:lpwstr>
  </property>
  <property fmtid="{D5CDD505-2E9C-101B-9397-08002B2CF9AE}" pid="5" name="MSIP_Label_fe484598-546c-43a2-bfce-4d67ee2f6497_Name">
    <vt:lpwstr>OFFICIAL [UNMARKED]</vt:lpwstr>
  </property>
  <property fmtid="{D5CDD505-2E9C-101B-9397-08002B2CF9AE}" pid="6" name="MSIP_Label_fe484598-546c-43a2-bfce-4d67ee2f6497_SiteId">
    <vt:lpwstr>8af7874e-5d8a-4685-85d9-93475ca367ef</vt:lpwstr>
  </property>
  <property fmtid="{D5CDD505-2E9C-101B-9397-08002B2CF9AE}" pid="7" name="MSIP_Label_fe484598-546c-43a2-bfce-4d67ee2f6497_ActionId">
    <vt:lpwstr>d3018f6c-10be-42f3-b02b-e078dd0be8f3</vt:lpwstr>
  </property>
  <property fmtid="{D5CDD505-2E9C-101B-9397-08002B2CF9AE}" pid="8" name="MSIP_Label_fe484598-546c-43a2-bfce-4d67ee2f6497_ContentBits">
    <vt:lpwstr>0</vt:lpwstr>
  </property>
  <property fmtid="{D5CDD505-2E9C-101B-9397-08002B2CF9AE}" pid="9" name="ContentTypeId">
    <vt:lpwstr>0x0101008CDC08983F004D4C8B9CA65C9FC4D8CB</vt:lpwstr>
  </property>
  <property fmtid="{D5CDD505-2E9C-101B-9397-08002B2CF9AE}" pid="10" name="MediaServiceImageTags">
    <vt:lpwstr/>
  </property>
</Properties>
</file>