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29_0.xml" ContentType="application/vnd.ms-powerpoint.comment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52" r:id="rId1"/>
    <p:sldMasterId id="2147483659" r:id="rId2"/>
  </p:sldMasterIdLst>
  <p:notesMasterIdLst>
    <p:notesMasterId r:id="rId17"/>
  </p:notesMasterIdLst>
  <p:sldIdLst>
    <p:sldId id="256" r:id="rId3"/>
    <p:sldId id="295" r:id="rId4"/>
    <p:sldId id="296" r:id="rId5"/>
    <p:sldId id="297" r:id="rId6"/>
    <p:sldId id="298" r:id="rId7"/>
    <p:sldId id="299" r:id="rId8"/>
    <p:sldId id="300" r:id="rId9"/>
    <p:sldId id="301" r:id="rId10"/>
    <p:sldId id="302" r:id="rId11"/>
    <p:sldId id="303" r:id="rId12"/>
    <p:sldId id="306" r:id="rId13"/>
    <p:sldId id="308" r:id="rId14"/>
    <p:sldId id="305" r:id="rId15"/>
    <p:sldId id="307" r:id="rId16"/>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C2B898-F766-1591-8273-2D3F747D3F2B}" name="Paul  Essel" initials="PE" userId="S::paul.essel@gaec.gov.gh::57ce1067-6c54-4c5c-b94b-de84bf07b7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5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67144" autoAdjust="0"/>
  </p:normalViewPr>
  <p:slideViewPr>
    <p:cSldViewPr showGuides="1">
      <p:cViewPr varScale="1">
        <p:scale>
          <a:sx n="114" d="100"/>
          <a:sy n="114" d="100"/>
        </p:scale>
        <p:origin x="66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8/10/relationships/authors" Target="authors.xml"/></Relationships>
</file>

<file path=ppt/comments/modernComment_129_0.xml><?xml version="1.0" encoding="utf-8"?>
<p188:cmLst xmlns:a="http://schemas.openxmlformats.org/drawingml/2006/main" xmlns:r="http://schemas.openxmlformats.org/officeDocument/2006/relationships" xmlns:p188="http://schemas.microsoft.com/office/powerpoint/2018/8/main">
  <p188:cm id="{46AD0A4D-6346-4712-BC8A-88F53DF2CB56}" authorId="{6DC2B898-F766-1591-8273-2D3F747D3F2B}" created="2023-10-31T12:22:48.262">
    <pc:sldMkLst xmlns:pc="http://schemas.microsoft.com/office/powerpoint/2013/main/command">
      <pc:docMk/>
      <pc:sldMk cId="0" sldId="297"/>
    </pc:sldMkLst>
    <p188:txBody>
      <a:bodyPr/>
      <a:lstStyle/>
      <a:p>
        <a:r>
          <a:rPr lang="en-NZ"/>
          <a:t>I think nuclear energy will be appropriate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01/11/2023</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Physical and electronic safety and security barriers in Ghana’s waste management system has contributed to zero incidence of theft, sabotage, and unauthorized access that could lead to malicious application of radioactive sources and facilities. Nonetheless, there is a lot of room to improve the system. </a:t>
            </a:r>
          </a:p>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94CE956D-12CF-494B-9509-9ED80AF0D8A3}" type="datetime1">
              <a:rPr lang="en-US" smtClean="0"/>
              <a:t>01-Nov-23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1A4E6-D212-BA49-BB1D-67D317C5053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52A15B9-BFB6-45AE-933E-CDC434F59550}" type="datetime1">
              <a:rPr lang="en-US" smtClean="0"/>
              <a:t>01-Nov-23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3AC5B-7CEB-2D49-94B4-1DE2B86299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GB"/>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49371AD-4E79-464C-A8C1-0205B67D2033}" type="datetime1">
              <a:rPr lang="en-US" smtClean="0"/>
              <a:t>01-Nov-23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E3AC5B-7CEB-2D49-94B4-1DE2B86299C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3CA10DA-15F4-4873-897B-3367B6751C0E}" type="datetime1">
              <a:rPr lang="en-US" smtClean="0"/>
              <a:t>01-Nov-23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E3AC5B-7CEB-2D49-94B4-1DE2B86299C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821F9-AEC0-4AF8-B43B-65B01708CDC5}" type="datetime1">
              <a:rPr lang="en-US" smtClean="0"/>
              <a:t>01-Nov-23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E3AC5B-7CEB-2D49-94B4-1DE2B86299C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7DC4E9E-3191-4848-A794-6C2EC5AB3695}" type="datetime1">
              <a:rPr lang="en-US" smtClean="0"/>
              <a:t>01-Nov-23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3AC5B-7CEB-2D49-94B4-1DE2B86299C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0F06059-D2D7-4C63-8A2B-AC005C996E89}" type="datetime1">
              <a:rPr lang="en-US" smtClean="0"/>
              <a:t>01-Nov-23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3AC5B-7CEB-2D49-94B4-1DE2B86299C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0BD4A32-8580-45F4-9A42-5B2669C0C7CB}" type="datetime1">
              <a:rPr lang="en-US" smtClean="0"/>
              <a:t>01-Nov-23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3AC5B-7CEB-2D49-94B4-1DE2B86299C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BBB872F-157C-4A5D-9F40-58375A699B31}" type="datetime1">
              <a:rPr lang="en-US" smtClean="0"/>
              <a:t>01-Nov-23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3AC5B-7CEB-2D49-94B4-1DE2B86299C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3ECD23E6-46AF-42B5-9D44-3015A52B5886}" type="datetime1">
              <a:rPr lang="en-US" smtClean="0"/>
              <a:t>01-Nov-23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1A4E6-D212-BA49-BB1D-67D317C505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D207A5D-27FF-45E2-8D2A-FFCA529AD30A}" type="datetime1">
              <a:rPr lang="en-US" smtClean="0"/>
              <a:t>01-Nov-23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1A4E6-D212-BA49-BB1D-67D317C5053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2DA380B-6C2B-429F-93A1-7BF5C1E7B859}" type="datetime1">
              <a:rPr lang="en-US" smtClean="0"/>
              <a:t>01-Nov-23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11A4E6-D212-BA49-BB1D-67D317C505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5A69EA9B-B401-4EE2-93B4-0E182B93979D}" type="datetime1">
              <a:rPr lang="en-US" smtClean="0"/>
              <a:t>01-Nov-23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11A4E6-D212-BA49-BB1D-67D317C505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5FCD9-C693-4AEC-8911-47A2F215015D}" type="datetime1">
              <a:rPr lang="en-US" smtClean="0"/>
              <a:t>01-Nov-23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11A4E6-D212-BA49-BB1D-67D317C505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75606"/>
            <a:ext cx="6858000" cy="17907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136156"/>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7F50283-53FE-440C-867F-26F8056FFE4D}" type="datetime1">
              <a:rPr lang="en-US" smtClean="0"/>
              <a:t>01-Nov-23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3AC5B-7CEB-2D49-94B4-1DE2B86299C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8CA4B6F-1875-46F1-92AD-ABF6EECFD371}" type="datetime1">
              <a:rPr lang="en-US" smtClean="0"/>
              <a:t>01-Nov-23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3AC5B-7CEB-2D49-94B4-1DE2B86299C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lose-up of a logo&#10;&#10;Description automatically generated with medium confidence"/>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F02556C-96A1-4C17-ABB8-B1EC74D7A873}" type="datetime1">
              <a:rPr lang="en-US" smtClean="0"/>
              <a:t>01-Nov-23</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811A4E6-D212-BA49-BB1D-67D317C505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creenshot, operating system, aqua, blue&#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628972" y="14287"/>
            <a:ext cx="7886700" cy="9937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B1F2F212-A419-4DEC-ADAC-D07921705A1D}" type="datetime1">
              <a:rPr lang="en-US" smtClean="0"/>
              <a:t>01-Nov-23</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2E3AC5B-7CEB-2D49-94B4-1DE2B86299C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NULL"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29_0.xml"/><Relationship Id="rId1" Type="http://schemas.openxmlformats.org/officeDocument/2006/relationships/slideLayout" Target="../slideLayouts/slideLayout10.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57354"/>
            <a:ext cx="7632848" cy="1241425"/>
          </a:xfrm>
        </p:spPr>
        <p:txBody>
          <a:bodyPr/>
          <a:lstStyle/>
          <a:p>
            <a:r>
              <a:rPr lang="en-US" sz="2000" b="1" dirty="0">
                <a:effectLst/>
                <a:latin typeface="Times New Roman" panose="02020603050405020304" pitchFamily="18" charset="0"/>
                <a:ea typeface="Calibri" panose="020F0502020204030204" pitchFamily="34" charset="0"/>
              </a:rPr>
              <a:t>ATTAINING SUSTAINABLE DEVELOPMENT THROUGH THE APPLICATION OF RADIOACTIVE SOURCES AND SAFE MANAGEMENT OF THE WASTE THEREFROM</a:t>
            </a:r>
            <a:endParaRPr lang="en-US" sz="6600" dirty="0"/>
          </a:p>
        </p:txBody>
      </p:sp>
      <p:sp>
        <p:nvSpPr>
          <p:cNvPr id="5" name="Subtitle 4"/>
          <p:cNvSpPr>
            <a:spLocks noGrp="1"/>
          </p:cNvSpPr>
          <p:nvPr>
            <p:ph type="subTitle" idx="1"/>
          </p:nvPr>
        </p:nvSpPr>
        <p:spPr>
          <a:xfrm>
            <a:off x="251520" y="2949642"/>
            <a:ext cx="8640960" cy="1998372"/>
          </a:xfrm>
        </p:spPr>
        <p:txBody>
          <a:bodyPr>
            <a:normAutofit fontScale="92500"/>
          </a:bodyPr>
          <a:lstStyle/>
          <a:p>
            <a:pPr>
              <a:lnSpc>
                <a:spcPct val="100000"/>
              </a:lnSpc>
              <a:spcAft>
                <a:spcPts val="800"/>
              </a:spcAft>
            </a:pPr>
            <a:r>
              <a:rPr lang="en-US" sz="2200" b="1" dirty="0">
                <a:solidFill>
                  <a:srgbClr val="002060"/>
                </a:solidFill>
                <a:effectLst/>
                <a:latin typeface="Times New Roman" panose="02020603050405020304" pitchFamily="18" charset="0"/>
                <a:ea typeface="Calibri" panose="020F0502020204030204" pitchFamily="34" charset="0"/>
              </a:rPr>
              <a:t>ABDALLAH M. A. DAWOOD</a:t>
            </a:r>
            <a:r>
              <a:rPr lang="en-US" sz="2200" b="1" baseline="30000" dirty="0">
                <a:solidFill>
                  <a:srgbClr val="002060"/>
                </a:solidFill>
                <a:effectLst/>
                <a:latin typeface="Times New Roman" panose="02020603050405020304" pitchFamily="18" charset="0"/>
                <a:ea typeface="Calibri" panose="020F0502020204030204" pitchFamily="34" charset="0"/>
              </a:rPr>
              <a:t>1* </a:t>
            </a:r>
            <a:r>
              <a:rPr lang="en-US" sz="2200" b="1" dirty="0">
                <a:solidFill>
                  <a:srgbClr val="002060"/>
                </a:solidFill>
                <a:effectLst/>
                <a:latin typeface="Times New Roman" panose="02020603050405020304" pitchFamily="18" charset="0"/>
                <a:ea typeface="Calibri" panose="020F0502020204030204" pitchFamily="34" charset="0"/>
              </a:rPr>
              <a:t>| ERIC AKORTIA</a:t>
            </a:r>
            <a:r>
              <a:rPr lang="en-US" sz="2200" b="1" baseline="30000" dirty="0">
                <a:solidFill>
                  <a:srgbClr val="002060"/>
                </a:solidFill>
                <a:effectLst/>
                <a:latin typeface="Times New Roman" panose="02020603050405020304" pitchFamily="18" charset="0"/>
                <a:ea typeface="Calibri" panose="020F0502020204030204" pitchFamily="34" charset="0"/>
              </a:rPr>
              <a:t>2</a:t>
            </a:r>
            <a:r>
              <a:rPr lang="en-US" sz="2200" b="1" dirty="0">
                <a:solidFill>
                  <a:srgbClr val="002060"/>
                </a:solidFill>
                <a:effectLst/>
                <a:latin typeface="Times New Roman" panose="02020603050405020304" pitchFamily="18" charset="0"/>
                <a:ea typeface="Calibri" panose="020F0502020204030204" pitchFamily="34" charset="0"/>
              </a:rPr>
              <a:t> | OSCAR K. ADUKPO</a:t>
            </a:r>
            <a:r>
              <a:rPr lang="en-US" sz="2200" b="1" baseline="30000" dirty="0">
                <a:solidFill>
                  <a:srgbClr val="002060"/>
                </a:solidFill>
                <a:effectLst/>
                <a:latin typeface="Times New Roman" panose="02020603050405020304" pitchFamily="18" charset="0"/>
                <a:ea typeface="Calibri" panose="020F0502020204030204" pitchFamily="34" charset="0"/>
              </a:rPr>
              <a:t>3 </a:t>
            </a:r>
            <a:endParaRPr lang="en-US" sz="2200" b="1" dirty="0">
              <a:solidFill>
                <a:srgbClr val="002060"/>
              </a:solidFill>
              <a:effectLst/>
              <a:latin typeface="Times New Roman" panose="02020603050405020304" pitchFamily="18" charset="0"/>
              <a:ea typeface="Calibri" panose="020F0502020204030204" pitchFamily="34" charset="0"/>
            </a:endParaRPr>
          </a:p>
          <a:p>
            <a:pPr>
              <a:lnSpc>
                <a:spcPct val="100000"/>
              </a:lnSpc>
            </a:pPr>
            <a:r>
              <a:rPr lang="en-US" sz="2000" b="1" kern="0" dirty="0">
                <a:solidFill>
                  <a:srgbClr val="02025E"/>
                </a:solidFill>
                <a:effectLst/>
                <a:latin typeface="Times New Roman" panose="02020603050405020304" pitchFamily="18" charset="0"/>
                <a:ea typeface="Calibri" panose="020F0502020204030204" pitchFamily="34" charset="0"/>
              </a:rPr>
              <a:t>Radiation Protection Institute </a:t>
            </a:r>
          </a:p>
          <a:p>
            <a:pPr>
              <a:lnSpc>
                <a:spcPct val="100000"/>
              </a:lnSpc>
            </a:pPr>
            <a:r>
              <a:rPr lang="en-US" sz="2000" b="1" kern="0" dirty="0">
                <a:solidFill>
                  <a:srgbClr val="02025E"/>
                </a:solidFill>
                <a:effectLst/>
                <a:latin typeface="Times New Roman" panose="02020603050405020304" pitchFamily="18" charset="0"/>
                <a:ea typeface="Calibri" panose="020F0502020204030204" pitchFamily="34" charset="0"/>
              </a:rPr>
              <a:t>Ghana Atomic Energy Commission</a:t>
            </a:r>
            <a:endParaRPr lang="en-US" sz="2000" b="1" kern="0" dirty="0">
              <a:solidFill>
                <a:srgbClr val="02025E"/>
              </a:solidFill>
              <a:latin typeface="Times New Roman" panose="02020603050405020304" pitchFamily="18" charset="0"/>
              <a:ea typeface="Calibri" panose="020F0502020204030204" pitchFamily="34" charset="0"/>
            </a:endParaRPr>
          </a:p>
          <a:p>
            <a:pPr>
              <a:lnSpc>
                <a:spcPct val="100000"/>
              </a:lnSpc>
            </a:pPr>
            <a:r>
              <a:rPr lang="en-US" sz="2000" b="1" kern="0" dirty="0">
                <a:solidFill>
                  <a:srgbClr val="02025E"/>
                </a:solidFill>
                <a:latin typeface="Times New Roman" panose="02020603050405020304" pitchFamily="18" charset="0"/>
                <a:ea typeface="Calibri" panose="020F0502020204030204" pitchFamily="34" charset="0"/>
              </a:rPr>
              <a:t>www.gaec.gov.gh</a:t>
            </a:r>
            <a:endParaRPr lang="en-US" sz="2000" b="1" kern="0" dirty="0">
              <a:solidFill>
                <a:srgbClr val="02025E"/>
              </a:solidFill>
              <a:effectLst/>
              <a:latin typeface="Times New Roman" panose="02020603050405020304" pitchFamily="18" charset="0"/>
              <a:ea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23478"/>
            <a:ext cx="6624736" cy="720080"/>
          </a:xfrm>
        </p:spPr>
        <p:txBody>
          <a:bodyPr/>
          <a:lstStyle/>
          <a:p>
            <a:r>
              <a:rPr lang="en-US" sz="2800" b="1" dirty="0"/>
              <a:t>Radioactive waste management (3)</a:t>
            </a:r>
            <a:endParaRPr lang="en-US" b="1" dirty="0"/>
          </a:p>
        </p:txBody>
      </p:sp>
      <p:sp>
        <p:nvSpPr>
          <p:cNvPr id="3" name="Content Placeholder 2"/>
          <p:cNvSpPr>
            <a:spLocks noGrp="1"/>
          </p:cNvSpPr>
          <p:nvPr>
            <p:ph idx="1"/>
          </p:nvPr>
        </p:nvSpPr>
        <p:spPr>
          <a:xfrm>
            <a:off x="179512" y="1059582"/>
            <a:ext cx="4176464" cy="3873656"/>
          </a:xfrm>
        </p:spPr>
        <p:txBody>
          <a:bodyPr>
            <a:normAutofit lnSpcReduction="10000"/>
          </a:bodyPr>
          <a:lstStyle/>
          <a:p>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Operations conform with the IAEA’s waste acceptance criteria which enables the waste management facility to specify waste packages in terms of radiological, mechanical, physical, chemical, and biological characteristics. </a:t>
            </a:r>
          </a:p>
          <a:p>
            <a:pPr marL="0" indent="0">
              <a:buNone/>
            </a:pPr>
            <a:endParaRPr lang="en-US" sz="2000" kern="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2000" kern="0" dirty="0">
                <a:latin typeface="Times New Roman" panose="02020603050405020304" pitchFamily="18" charset="0"/>
                <a:ea typeface="Calibri" panose="020F0502020204030204" pitchFamily="34" charset="0"/>
                <a:cs typeface="Times New Roman" panose="02020603050405020304" pitchFamily="18" charset="0"/>
              </a:rPr>
              <a:t>Typical pre-disposal activities at the facility include leak </a:t>
            </a:r>
            <a:r>
              <a:rPr lang="en-GB" sz="2000" kern="0" dirty="0">
                <a:effectLst/>
                <a:latin typeface="Times New Roman" panose="02020603050405020304" pitchFamily="18" charset="0"/>
                <a:ea typeface="Calibri" panose="020F0502020204030204" pitchFamily="34" charset="0"/>
                <a:cs typeface="Times New Roman" panose="02020603050405020304" pitchFamily="18" charset="0"/>
              </a:rPr>
              <a:t>testing, source characterization, dismantling and conditioning, storage, and environmental radiation monitoring.</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076056" y="987574"/>
            <a:ext cx="1738998" cy="224594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5489" y="973882"/>
            <a:ext cx="1738999" cy="2245940"/>
          </a:xfrm>
          <a:prstGeom prst="rect">
            <a:avLst/>
          </a:prstGeom>
          <a:noFill/>
          <a:ln>
            <a:noFill/>
          </a:ln>
        </p:spPr>
      </p:pic>
      <p:pic>
        <p:nvPicPr>
          <p:cNvPr id="9" name="Imagen 3"/>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5076056" y="3363838"/>
            <a:ext cx="1515555" cy="1714499"/>
          </a:xfrm>
          <a:prstGeom prst="rect">
            <a:avLst/>
          </a:prstGeom>
          <a:noFill/>
          <a:ln>
            <a:noFill/>
          </a:ln>
        </p:spPr>
      </p:pic>
      <p:pic>
        <p:nvPicPr>
          <p:cNvPr id="10" name="Imagen 4"/>
          <p:cNvPicPr>
            <a:picLocks noChangeAspect="1"/>
          </p:cNvPicPr>
          <p:nvPr/>
        </p:nvPicPr>
        <p:blipFill>
          <a:blip r:embed="rId6" r:link="rId5" cstate="print">
            <a:extLst>
              <a:ext uri="{28A0092B-C50C-407E-A947-70E740481C1C}">
                <a14:useLocalDpi xmlns:a14="http://schemas.microsoft.com/office/drawing/2010/main" val="0"/>
              </a:ext>
            </a:extLst>
          </a:blip>
          <a:srcRect/>
          <a:stretch>
            <a:fillRect/>
          </a:stretch>
        </p:blipFill>
        <p:spPr bwMode="auto">
          <a:xfrm>
            <a:off x="6729536" y="3345937"/>
            <a:ext cx="2234952" cy="1674085"/>
          </a:xfrm>
          <a:prstGeom prst="rect">
            <a:avLst/>
          </a:prstGeom>
          <a:noFill/>
          <a:ln>
            <a:noFill/>
          </a:ln>
        </p:spPr>
      </p:pic>
      <p:pic>
        <p:nvPicPr>
          <p:cNvPr id="4" name="Picture 3" descr="gaec_logo"/>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323528" y="145187"/>
            <a:ext cx="842645" cy="641350"/>
          </a:xfrm>
          <a:prstGeom prst="rect">
            <a:avLst/>
          </a:prstGeom>
          <a:noFill/>
        </p:spPr>
      </p:pic>
      <p:sp>
        <p:nvSpPr>
          <p:cNvPr id="5" name="Slide Number Placeholder 4"/>
          <p:cNvSpPr>
            <a:spLocks noGrp="1"/>
          </p:cNvSpPr>
          <p:nvPr>
            <p:ph type="sldNum" sz="quarter" idx="12"/>
          </p:nvPr>
        </p:nvSpPr>
        <p:spPr>
          <a:xfrm>
            <a:off x="8411605" y="4933238"/>
            <a:ext cx="414958" cy="274637"/>
          </a:xfrm>
        </p:spPr>
        <p:txBody>
          <a:bodyPr/>
          <a:lstStyle/>
          <a:p>
            <a:fld id="{72E3AC5B-7CEB-2D49-94B4-1DE2B86299CB}"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77830"/>
            <a:ext cx="5328592" cy="576064"/>
          </a:xfrm>
        </p:spPr>
        <p:txBody>
          <a:bodyPr/>
          <a:lstStyle/>
          <a:p>
            <a:pPr algn="ct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Impact of RWM</a:t>
            </a:r>
            <a:endParaRPr lang="en-US" b="1" dirty="0"/>
          </a:p>
        </p:txBody>
      </p:sp>
      <p:sp>
        <p:nvSpPr>
          <p:cNvPr id="3" name="Content Placeholder 2"/>
          <p:cNvSpPr>
            <a:spLocks noGrp="1"/>
          </p:cNvSpPr>
          <p:nvPr>
            <p:ph idx="1"/>
          </p:nvPr>
        </p:nvSpPr>
        <p:spPr>
          <a:xfrm>
            <a:off x="234892" y="1153299"/>
            <a:ext cx="8801604" cy="3794715"/>
          </a:xfrm>
        </p:spPr>
        <p:txBody>
          <a:bodyPr>
            <a:normAutofit fontScale="92500" lnSpcReduction="10000"/>
          </a:bodyPr>
          <a:lstStyle/>
          <a:p>
            <a:pPr marL="0" indent="0" algn="just">
              <a:buNone/>
            </a:pPr>
            <a:r>
              <a:rPr lang="en-US" sz="2400" b="1" dirty="0">
                <a:latin typeface="Times New Roman" panose="02020603050405020304" pitchFamily="18" charset="0"/>
                <a:cs typeface="Times New Roman" panose="02020603050405020304" pitchFamily="18" charset="0"/>
              </a:rPr>
              <a:t>Ghana’s waste management system ensures:</a:t>
            </a:r>
          </a:p>
          <a:p>
            <a:pPr algn="just"/>
            <a:r>
              <a:rPr lang="en-US" sz="2400" dirty="0">
                <a:latin typeface="Times New Roman" panose="02020603050405020304" pitchFamily="18" charset="0"/>
                <a:cs typeface="Times New Roman" panose="02020603050405020304" pitchFamily="18" charset="0"/>
              </a:rPr>
              <a:t>Radiation safety from radiation exposure</a:t>
            </a:r>
          </a:p>
          <a:p>
            <a:pPr lvl="1"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occupational, public, or environmental. </a:t>
            </a:r>
          </a:p>
          <a:p>
            <a:pPr marL="457200" lvl="1" indent="0" algn="just">
              <a:lnSpc>
                <a:spcPct val="60000"/>
              </a:lnSpc>
              <a:spcAft>
                <a:spcPts val="0"/>
              </a:spcAft>
              <a:buFont typeface="Wingdings" panose="05000000000000000000" pitchFamily="2" charset="2"/>
              <a:buNone/>
            </a:pPr>
            <a:endParaRPr lang="en-US" sz="20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Source security (prevention and/or deterrence of):  </a:t>
            </a:r>
          </a:p>
          <a:p>
            <a:pPr lvl="1"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Theft, sabotage, unauthorized access &amp; use of sources.</a:t>
            </a:r>
          </a:p>
          <a:p>
            <a:pPr marL="457200" lvl="1" indent="0" algn="just">
              <a:lnSpc>
                <a:spcPct val="60000"/>
              </a:lnSpc>
              <a:spcAft>
                <a:spcPts val="0"/>
              </a:spcAft>
              <a:buFont typeface="Wingdings" panose="05000000000000000000" pitchFamily="2" charset="2"/>
              <a:buNone/>
            </a:pPr>
            <a:endParaRPr lang="en-US" sz="20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Prevention of loss: 24/7 surveillance, easy tracking &amp; tracing of sources in the likelihood of loss.</a:t>
            </a:r>
          </a:p>
          <a:p>
            <a:pPr marL="0" indent="0" algn="just">
              <a:lnSpc>
                <a:spcPct val="60000"/>
              </a:lnSpc>
              <a:spcAft>
                <a:spcPts val="0"/>
              </a:spcAft>
              <a:buNone/>
            </a:pP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Building public confidence that the waste are properly, safely and securely managed.</a:t>
            </a:r>
          </a:p>
        </p:txBody>
      </p:sp>
      <p:pic>
        <p:nvPicPr>
          <p:cNvPr id="4" name="Picture 3" descr="gaec_logo"/>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67544" y="145187"/>
            <a:ext cx="842645" cy="641350"/>
          </a:xfrm>
          <a:prstGeom prst="rect">
            <a:avLst/>
          </a:prstGeom>
          <a:noFill/>
        </p:spPr>
      </p:pic>
      <p:sp>
        <p:nvSpPr>
          <p:cNvPr id="5" name="Slide Number Placeholder 4"/>
          <p:cNvSpPr>
            <a:spLocks noGrp="1"/>
          </p:cNvSpPr>
          <p:nvPr>
            <p:ph type="sldNum" sz="quarter" idx="12"/>
          </p:nvPr>
        </p:nvSpPr>
        <p:spPr/>
        <p:txBody>
          <a:bodyPr/>
          <a:lstStyle/>
          <a:p>
            <a:fld id="{72E3AC5B-7CEB-2D49-94B4-1DE2B86299CB}"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73144"/>
            <a:ext cx="7200800" cy="771550"/>
          </a:xfrm>
        </p:spPr>
        <p:txBody>
          <a:bodyPr>
            <a:normAutofit fontScale="90000"/>
          </a:bodyPr>
          <a:lstStyle/>
          <a:p>
            <a:pPr algn="ctr"/>
            <a:r>
              <a:rPr lang="en-US" sz="3200" b="1" dirty="0"/>
              <a:t>Lessons Learned </a:t>
            </a:r>
            <a:br>
              <a:rPr lang="en-US" sz="3200" dirty="0"/>
            </a:br>
            <a:r>
              <a:rPr lang="en-US" sz="2000" dirty="0"/>
              <a:t>(from public engagement) </a:t>
            </a:r>
            <a:endParaRPr lang="en-US" sz="3200" dirty="0"/>
          </a:p>
        </p:txBody>
      </p:sp>
      <p:sp>
        <p:nvSpPr>
          <p:cNvPr id="3" name="Content Placeholder 2"/>
          <p:cNvSpPr>
            <a:spLocks noGrp="1"/>
          </p:cNvSpPr>
          <p:nvPr>
            <p:ph idx="1"/>
          </p:nvPr>
        </p:nvSpPr>
        <p:spPr>
          <a:xfrm>
            <a:off x="107315" y="1059815"/>
            <a:ext cx="8928735" cy="3837305"/>
          </a:xfrm>
        </p:spPr>
        <p:txBody>
          <a:bodyPr>
            <a:normAutofit fontScale="90000"/>
          </a:bodyPr>
          <a:lstStyle/>
          <a:p>
            <a:r>
              <a:rPr lang="en-US" sz="2000" kern="0" dirty="0">
                <a:effectLst/>
                <a:latin typeface="Times New Roman" panose="02020603050405020304" pitchFamily="18" charset="0"/>
                <a:ea typeface="Calibri" panose="020F0502020204030204" pitchFamily="34" charset="0"/>
              </a:rPr>
              <a:t>Civil Service Organizations, the middle and highly educated class of the society were found to be well-informed about the key issues due to their ability to access, read and comprehend the data/ information on the nuclear power programme and waste management processes. The concerns of this group largely bordered on safety, security, and radioactive waste management capability. </a:t>
            </a:r>
          </a:p>
          <a:p>
            <a:r>
              <a:rPr lang="en-US" sz="2000" kern="0" dirty="0">
                <a:effectLst/>
                <a:latin typeface="Times New Roman" panose="02020603050405020304" pitchFamily="18" charset="0"/>
                <a:ea typeface="Calibri" panose="020F0502020204030204" pitchFamily="34" charset="0"/>
              </a:rPr>
              <a:t>Traders, mainly women, craftsmen/artisans, and generally the lower income class expressed concerns ranging from safety to the impact of possible relocation on their economic activities.</a:t>
            </a:r>
            <a:endParaRPr lang="en-US" sz="2000" dirty="0">
              <a:effectLst/>
              <a:latin typeface="Times New Roman" panose="02020603050405020304" pitchFamily="18" charset="0"/>
              <a:ea typeface="Calibri" panose="020F0502020204030204" pitchFamily="34" charset="0"/>
            </a:endParaRPr>
          </a:p>
          <a:p>
            <a:r>
              <a:rPr lang="en-US" sz="2000" dirty="0">
                <a:effectLst/>
                <a:latin typeface="Times New Roman" panose="02020603050405020304" pitchFamily="18" charset="0"/>
                <a:ea typeface="Calibri" panose="020F0502020204030204" pitchFamily="34" charset="0"/>
              </a:rPr>
              <a:t>Expert views in particular helped in revising the strategies and mechanisms of the waste management processes so as to make the management system sustainable, environmentally friendly, safe, and secured. </a:t>
            </a:r>
          </a:p>
          <a:p>
            <a:r>
              <a:rPr lang="en-US" sz="2000" dirty="0">
                <a:effectLst/>
                <a:latin typeface="Times New Roman" panose="02020603050405020304" pitchFamily="18" charset="0"/>
                <a:ea typeface="Calibri" panose="020F0502020204030204" pitchFamily="34" charset="0"/>
              </a:rPr>
              <a:t>Expert engagement emphasized on physical protection involving high technology that monitors outsider as well as insider threats. </a:t>
            </a:r>
            <a:endParaRPr lang="en-US" sz="3200" dirty="0"/>
          </a:p>
        </p:txBody>
      </p:sp>
      <p:pic>
        <p:nvPicPr>
          <p:cNvPr id="4" name="Picture 3" descr="gaec_logo"/>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251520" y="145187"/>
            <a:ext cx="842645" cy="641350"/>
          </a:xfrm>
          <a:prstGeom prst="rect">
            <a:avLst/>
          </a:prstGeom>
          <a:noFill/>
        </p:spPr>
      </p:pic>
      <p:sp>
        <p:nvSpPr>
          <p:cNvPr id="5" name="Slide Number Placeholder 4"/>
          <p:cNvSpPr>
            <a:spLocks noGrp="1"/>
          </p:cNvSpPr>
          <p:nvPr>
            <p:ph type="sldNum" sz="quarter" idx="12"/>
          </p:nvPr>
        </p:nvSpPr>
        <p:spPr/>
        <p:txBody>
          <a:bodyPr/>
          <a:lstStyle/>
          <a:p>
            <a:fld id="{72E3AC5B-7CEB-2D49-94B4-1DE2B86299CB}"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08" y="987574"/>
            <a:ext cx="8856984" cy="4032448"/>
          </a:xfrm>
        </p:spPr>
        <p:txBody>
          <a:bodyPr>
            <a:noAutofit/>
          </a:bodyPr>
          <a:lstStyle/>
          <a:p>
            <a:pPr marL="0" indent="0" algn="ctr">
              <a:lnSpc>
                <a:spcPct val="120000"/>
              </a:lnSpc>
              <a:spcAft>
                <a:spcPts val="800"/>
              </a:spcAft>
              <a:buNone/>
            </a:pPr>
            <a:r>
              <a:rPr lang="en-US" sz="1400" b="1" dirty="0">
                <a:solidFill>
                  <a:srgbClr val="FF0000"/>
                </a:solidFill>
                <a:effectLst/>
                <a:latin typeface="Arial" panose="020B0604020202020204"/>
                <a:ea typeface="Calibri" panose="020F0502020204030204" pitchFamily="34" charset="0"/>
              </a:rPr>
              <a:t>ACKNOWLEDGEMENT</a:t>
            </a:r>
            <a:endParaRPr lang="en-US" sz="1400" dirty="0">
              <a:solidFill>
                <a:srgbClr val="FF0000"/>
              </a:solidFill>
              <a:effectLst/>
              <a:latin typeface="Arial" panose="020B0604020202020204"/>
              <a:ea typeface="Calibri" panose="020F0502020204030204" pitchFamily="34" charset="0"/>
            </a:endParaRPr>
          </a:p>
          <a:p>
            <a:pPr marL="0" indent="0" algn="just">
              <a:lnSpc>
                <a:spcPct val="100000"/>
              </a:lnSpc>
              <a:spcAft>
                <a:spcPts val="800"/>
              </a:spcAft>
              <a:buNone/>
            </a:pPr>
            <a:r>
              <a:rPr lang="en-US" sz="1600" dirty="0">
                <a:effectLst/>
                <a:latin typeface="Arial" panose="020B0604020202020204"/>
                <a:ea typeface="Calibri" panose="020F0502020204030204" pitchFamily="34" charset="0"/>
              </a:rPr>
              <a:t>The International Atomic Energy Agency (IAEA), Department of energy of the United States, and the Japan International Corporation Agency (JICA) are key collaborators who assist logistically in the Ghana nuclear power programme and waste management activities.</a:t>
            </a:r>
          </a:p>
          <a:p>
            <a:pPr marL="0" indent="0" algn="ctr">
              <a:lnSpc>
                <a:spcPct val="100000"/>
              </a:lnSpc>
              <a:spcAft>
                <a:spcPts val="800"/>
              </a:spcAft>
              <a:buNone/>
            </a:pPr>
            <a:r>
              <a:rPr lang="en-US" sz="1400" b="1" dirty="0">
                <a:solidFill>
                  <a:srgbClr val="FF0000"/>
                </a:solidFill>
                <a:effectLst/>
                <a:latin typeface="Arial" panose="020B0604020202020204"/>
                <a:ea typeface="Calibri" panose="020F0502020204030204" pitchFamily="34" charset="0"/>
              </a:rPr>
              <a:t>REFERENCES</a:t>
            </a:r>
          </a:p>
          <a:p>
            <a:pPr algn="just">
              <a:lnSpc>
                <a:spcPct val="100000"/>
              </a:lnSpc>
              <a:spcAft>
                <a:spcPts val="800"/>
              </a:spcAft>
              <a:buFont typeface="Wingdings" panose="05000000000000000000" pitchFamily="2" charset="2"/>
              <a:buChar char="q"/>
            </a:pPr>
            <a:r>
              <a:rPr lang="en-US" sz="1400" dirty="0">
                <a:effectLst/>
                <a:latin typeface="Arial" panose="020B0604020202020204"/>
                <a:ea typeface="Calibri" panose="020F0502020204030204" pitchFamily="34" charset="0"/>
              </a:rPr>
              <a:t>[1] INTERNATIONAL ATOMIC ENERGY AGENCY (2022). Nuclear Technologies and Climate Adaptation in Africa. </a:t>
            </a:r>
          </a:p>
          <a:p>
            <a:pPr algn="just">
              <a:lnSpc>
                <a:spcPct val="100000"/>
              </a:lnSpc>
              <a:spcAft>
                <a:spcPts val="800"/>
              </a:spcAft>
              <a:buFont typeface="Wingdings" panose="05000000000000000000" pitchFamily="2" charset="2"/>
              <a:buChar char="q"/>
            </a:pPr>
            <a:r>
              <a:rPr lang="en-US" sz="1400" dirty="0">
                <a:latin typeface="Arial" panose="020B0604020202020204"/>
                <a:ea typeface="Calibri" panose="020F0502020204030204" pitchFamily="34" charset="0"/>
              </a:rPr>
              <a:t>[2] BRADY, E., STEVENSON, S., BAILEY, D., LIU, Z., NOONE, D., NUSBAUMER, J., OTTO‐BLIESNER, B.L., TABOR, C., TOMAS, R., WONG, T., ZHANG, J., The connected isotopic water cycle in the community earth system model version 1, J. Adv. Model. Earth Syst. 11 8 (2019) 2547-2566.</a:t>
            </a:r>
          </a:p>
          <a:p>
            <a:pPr algn="just">
              <a:lnSpc>
                <a:spcPct val="100000"/>
              </a:lnSpc>
              <a:spcAft>
                <a:spcPts val="800"/>
              </a:spcAft>
              <a:buFont typeface="Wingdings" panose="05000000000000000000" pitchFamily="2" charset="2"/>
              <a:buChar char="q"/>
            </a:pPr>
            <a:r>
              <a:rPr lang="en-US" sz="1400" dirty="0">
                <a:effectLst/>
                <a:latin typeface="Arial" panose="020B0604020202020204"/>
                <a:ea typeface="Calibri" panose="020F0502020204030204" pitchFamily="34" charset="0"/>
              </a:rPr>
              <a:t>[</a:t>
            </a:r>
            <a:r>
              <a:rPr lang="en-US" sz="1400" dirty="0">
                <a:latin typeface="Arial" panose="020B0604020202020204"/>
                <a:ea typeface="Calibri" panose="020F0502020204030204" pitchFamily="34" charset="0"/>
              </a:rPr>
              <a:t>3</a:t>
            </a:r>
            <a:r>
              <a:rPr lang="en-US" sz="1400" dirty="0">
                <a:effectLst/>
                <a:latin typeface="Arial" panose="020B0604020202020204"/>
                <a:ea typeface="Calibri" panose="020F0502020204030204" pitchFamily="34" charset="0"/>
              </a:rPr>
              <a:t>] INTERNATIONAL ATOMIC ENERGY AGENCY (2006), Geological Disposal of Radioactive Waste, IAEA Safety Standards Series No. WS-R-4, IAEA, Vienna.</a:t>
            </a:r>
          </a:p>
        </p:txBody>
      </p:sp>
      <p:pic>
        <p:nvPicPr>
          <p:cNvPr id="2" name="Picture 1" descr="gaec_logo"/>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467544" y="145187"/>
            <a:ext cx="842645" cy="641350"/>
          </a:xfrm>
          <a:prstGeom prst="rect">
            <a:avLst/>
          </a:prstGeom>
          <a:noFill/>
        </p:spPr>
      </p:pic>
      <p:sp>
        <p:nvSpPr>
          <p:cNvPr id="4" name="Rectangle 2"/>
          <p:cNvSpPr>
            <a:spLocks noChangeArrowheads="1"/>
          </p:cNvSpPr>
          <p:nvPr/>
        </p:nvSpPr>
        <p:spPr bwMode="auto">
          <a:xfrm>
            <a:off x="3851920" y="3959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p>
        </p:txBody>
      </p:sp>
      <p:sp>
        <p:nvSpPr>
          <p:cNvPr id="5" name="Slide Number Placeholder 4"/>
          <p:cNvSpPr>
            <a:spLocks noGrp="1"/>
          </p:cNvSpPr>
          <p:nvPr>
            <p:ph type="sldNum" sz="quarter" idx="12"/>
          </p:nvPr>
        </p:nvSpPr>
        <p:spPr/>
        <p:txBody>
          <a:bodyPr/>
          <a:lstStyle/>
          <a:p>
            <a:fld id="{72E3AC5B-7CEB-2D49-94B4-1DE2B86299CB}"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275606"/>
            <a:ext cx="7632848" cy="3096344"/>
          </a:xfrm>
        </p:spPr>
        <p:txBody>
          <a:bodyPr/>
          <a:lstStyle/>
          <a:p>
            <a:pPr marL="0" indent="0">
              <a:buNone/>
            </a:pPr>
            <a:endParaRPr lang="en-US" dirty="0"/>
          </a:p>
          <a:p>
            <a:pPr marL="0" indent="0">
              <a:buNone/>
            </a:pPr>
            <a:endParaRPr lang="en-US" dirty="0"/>
          </a:p>
        </p:txBody>
      </p:sp>
      <p:sp>
        <p:nvSpPr>
          <p:cNvPr id="4" name="Rectangle 3"/>
          <p:cNvSpPr/>
          <p:nvPr/>
        </p:nvSpPr>
        <p:spPr>
          <a:xfrm>
            <a:off x="323527" y="1131590"/>
            <a:ext cx="8475493" cy="298543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cap="none" spc="0" dirty="0">
                <a:solidFill>
                  <a:schemeClr val="accent4"/>
                </a:solidFill>
                <a:effectLst/>
              </a:rPr>
              <a:t>Thank you </a:t>
            </a:r>
          </a:p>
          <a:p>
            <a:pPr algn="ctr"/>
            <a:endParaRPr lang="en-US" sz="3200" b="1" dirty="0">
              <a:solidFill>
                <a:schemeClr val="accent4"/>
              </a:solidFill>
            </a:endParaRPr>
          </a:p>
          <a:p>
            <a:pPr algn="ctr"/>
            <a:r>
              <a:rPr lang="en-US" sz="2800" b="1" dirty="0">
                <a:solidFill>
                  <a:srgbClr val="002060"/>
                </a:solidFill>
              </a:rPr>
              <a:t>We are opened for more collaboration</a:t>
            </a:r>
          </a:p>
          <a:p>
            <a:pPr algn="ctr"/>
            <a:r>
              <a:rPr lang="en-US" sz="2800" b="1" cap="none" spc="0" dirty="0">
                <a:solidFill>
                  <a:srgbClr val="002060"/>
                </a:solidFill>
                <a:effectLst/>
              </a:rPr>
              <a:t>www.gaec.gov.gh</a:t>
            </a:r>
          </a:p>
          <a:p>
            <a:pPr algn="ctr"/>
            <a:endParaRPr lang="en-US" sz="2000" b="1" cap="none" spc="0" dirty="0">
              <a:solidFill>
                <a:srgbClr val="002060"/>
              </a:solidFill>
              <a:effectLst/>
            </a:endParaRPr>
          </a:p>
        </p:txBody>
      </p:sp>
      <p:pic>
        <p:nvPicPr>
          <p:cNvPr id="6" name="Picture 5" descr="gaec_logo"/>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344979" y="2713076"/>
            <a:ext cx="842645" cy="641350"/>
          </a:xfrm>
          <a:prstGeom prst="rect">
            <a:avLst/>
          </a:prstGeom>
          <a:noFill/>
        </p:spPr>
      </p:pic>
      <p:graphicFrame>
        <p:nvGraphicFramePr>
          <p:cNvPr id="7" name="Object 6"/>
          <p:cNvGraphicFramePr>
            <a:graphicFrameLocks noChangeAspect="1"/>
          </p:cNvGraphicFramePr>
          <p:nvPr/>
        </p:nvGraphicFramePr>
        <p:xfrm>
          <a:off x="7825308" y="2713720"/>
          <a:ext cx="838200" cy="762000"/>
        </p:xfrm>
        <a:graphic>
          <a:graphicData uri="http://schemas.openxmlformats.org/presentationml/2006/ole">
            <mc:AlternateContent xmlns:mc="http://schemas.openxmlformats.org/markup-compatibility/2006">
              <mc:Choice xmlns:v="urn:schemas-microsoft-com:vml" Requires="v">
                <p:oleObj r:id="rId3" imgW="2657475" imgH="2419350" progId="CorelDraw.Graphic.21">
                  <p:embed/>
                </p:oleObj>
              </mc:Choice>
              <mc:Fallback>
                <p:oleObj r:id="rId3" imgW="2657475" imgH="2419350" progId="CorelDraw.Graphic.2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5308" y="2713720"/>
                        <a:ext cx="838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a:t>
            </a:r>
          </a:p>
        </p:txBody>
      </p:sp>
      <p:sp>
        <p:nvSpPr>
          <p:cNvPr id="7" name="Content Placeholder 6"/>
          <p:cNvSpPr>
            <a:spLocks noGrp="1"/>
          </p:cNvSpPr>
          <p:nvPr>
            <p:ph idx="1"/>
          </p:nvPr>
        </p:nvSpPr>
        <p:spPr>
          <a:xfrm>
            <a:off x="199414" y="1122738"/>
            <a:ext cx="5524714" cy="3825276"/>
          </a:xfrm>
        </p:spPr>
        <p:txBody>
          <a:bodyPr>
            <a:normAutofit/>
          </a:bodyPr>
          <a:lstStyle/>
          <a:p>
            <a:pPr marL="0" indent="0">
              <a:buNone/>
            </a:pPr>
            <a:r>
              <a:rPr lang="en-US" sz="2400" b="1" dirty="0">
                <a:latin typeface="Baguet Script" panose="020F0502020204030204" pitchFamily="2" charset="0"/>
              </a:rPr>
              <a:t>Outline:</a:t>
            </a:r>
            <a:endParaRPr lang="en-US" sz="800" b="1" dirty="0">
              <a:latin typeface="Baguet Script" panose="020F0502020204030204" pitchFamily="2" charset="0"/>
            </a:endParaRPr>
          </a:p>
          <a:p>
            <a:pPr>
              <a:lnSpc>
                <a:spcPct val="110000"/>
              </a:lnSpc>
              <a:buFont typeface="Wingdings" panose="05000000000000000000" pitchFamily="2" charset="2"/>
              <a:buChar char="v"/>
            </a:pPr>
            <a:r>
              <a:rPr lang="en-US" sz="2000" i="1" dirty="0">
                <a:latin typeface="Baguet Script" panose="020F0502020204030204" pitchFamily="2" charset="0"/>
              </a:rPr>
              <a:t>Introduction</a:t>
            </a:r>
          </a:p>
          <a:p>
            <a:pPr>
              <a:lnSpc>
                <a:spcPct val="110000"/>
              </a:lnSpc>
              <a:buFont typeface="Wingdings" panose="05000000000000000000" pitchFamily="2" charset="2"/>
              <a:buChar char="v"/>
            </a:pPr>
            <a:r>
              <a:rPr lang="en-US" sz="2000" i="1" dirty="0">
                <a:latin typeface="Baguet Script" panose="020F0502020204030204" pitchFamily="2" charset="0"/>
              </a:rPr>
              <a:t>Nuclear applications in Ghana </a:t>
            </a:r>
          </a:p>
          <a:p>
            <a:pPr lvl="1">
              <a:lnSpc>
                <a:spcPct val="110000"/>
              </a:lnSpc>
              <a:buFont typeface="Wingdings" panose="05000000000000000000" pitchFamily="2" charset="2"/>
              <a:buChar char="Ø"/>
            </a:pPr>
            <a:r>
              <a:rPr lang="en-US" sz="1800" i="1" dirty="0">
                <a:latin typeface="Baguet Script" panose="020F0502020204030204" pitchFamily="2" charset="0"/>
              </a:rPr>
              <a:t>Public &amp; expert engagement</a:t>
            </a:r>
          </a:p>
          <a:p>
            <a:pPr lvl="1">
              <a:lnSpc>
                <a:spcPct val="110000"/>
              </a:lnSpc>
              <a:buFont typeface="Wingdings" panose="05000000000000000000" pitchFamily="2" charset="2"/>
              <a:buChar char="Ø"/>
            </a:pPr>
            <a:r>
              <a:rPr lang="en-US" sz="1800" i="1" dirty="0">
                <a:latin typeface="Baguet Script" panose="020F0502020204030204" pitchFamily="2" charset="0"/>
              </a:rPr>
              <a:t>Impact on sustainable development </a:t>
            </a:r>
          </a:p>
          <a:p>
            <a:pPr>
              <a:lnSpc>
                <a:spcPct val="110000"/>
              </a:lnSpc>
              <a:buFont typeface="Wingdings" panose="05000000000000000000" pitchFamily="2" charset="2"/>
              <a:buChar char="v"/>
            </a:pPr>
            <a:r>
              <a:rPr lang="en-US" sz="2000" i="1" dirty="0">
                <a:latin typeface="Baguet Script" panose="020F0502020204030204" pitchFamily="2" charset="0"/>
              </a:rPr>
              <a:t>Radioactive waste management</a:t>
            </a:r>
          </a:p>
          <a:p>
            <a:pPr lvl="1">
              <a:lnSpc>
                <a:spcPct val="110000"/>
              </a:lnSpc>
              <a:buFont typeface="Wingdings" panose="05000000000000000000" pitchFamily="2" charset="2"/>
              <a:buChar char="Ø"/>
            </a:pPr>
            <a:r>
              <a:rPr lang="en-US" sz="1800" i="1" dirty="0">
                <a:latin typeface="Baguet Script" panose="020F0502020204030204" pitchFamily="2" charset="0"/>
              </a:rPr>
              <a:t>Socio-economic impact</a:t>
            </a:r>
          </a:p>
          <a:p>
            <a:pPr>
              <a:lnSpc>
                <a:spcPct val="110000"/>
              </a:lnSpc>
              <a:buFont typeface="Wingdings" panose="05000000000000000000" pitchFamily="2" charset="2"/>
              <a:buChar char="v"/>
            </a:pPr>
            <a:r>
              <a:rPr lang="en-US" sz="2000" i="1" dirty="0">
                <a:latin typeface="Baguet Script" panose="020F0502020204030204" pitchFamily="2" charset="0"/>
              </a:rPr>
              <a:t>Lessons learned (from public engagement)</a:t>
            </a:r>
          </a:p>
          <a:p>
            <a:pPr>
              <a:lnSpc>
                <a:spcPct val="110000"/>
              </a:lnSpc>
              <a:buFont typeface="Wingdings" panose="05000000000000000000" pitchFamily="2" charset="2"/>
              <a:buChar char="v"/>
            </a:pPr>
            <a:r>
              <a:rPr lang="en-US" sz="2000" i="1" dirty="0">
                <a:latin typeface="Baguet Script" panose="020F0502020204030204" pitchFamily="2" charset="0"/>
              </a:rPr>
              <a:t>Conclusion </a:t>
            </a:r>
          </a:p>
        </p:txBody>
      </p:sp>
      <p:sp>
        <p:nvSpPr>
          <p:cNvPr id="4" name="TextBox 3"/>
          <p:cNvSpPr txBox="1"/>
          <p:nvPr/>
        </p:nvSpPr>
        <p:spPr>
          <a:xfrm>
            <a:off x="1547664" y="128963"/>
            <a:ext cx="6552728" cy="584775"/>
          </a:xfrm>
          <a:prstGeom prst="rect">
            <a:avLst/>
          </a:prstGeom>
          <a:noFill/>
        </p:spPr>
        <p:txBody>
          <a:bodyPr wrap="square">
            <a:spAutoFit/>
          </a:bodyPr>
          <a:lstStyle/>
          <a:p>
            <a:pPr algn="ctr"/>
            <a:r>
              <a:rPr lang="en-US" sz="1600" b="1" dirty="0">
                <a:effectLst/>
                <a:latin typeface="Times New Roman" panose="02020603050405020304" pitchFamily="18" charset="0"/>
                <a:ea typeface="Calibri" panose="020F0502020204030204" pitchFamily="34" charset="0"/>
              </a:rPr>
              <a:t>Attaining Sustainable Development Through the Application of Radioactive Sources and Safe Management of </a:t>
            </a:r>
            <a:r>
              <a:rPr lang="en-US" sz="1600" b="1" dirty="0">
                <a:latin typeface="Times New Roman" panose="02020603050405020304" pitchFamily="18" charset="0"/>
                <a:ea typeface="Calibri" panose="020F0502020204030204" pitchFamily="34" charset="0"/>
              </a:rPr>
              <a:t>t</a:t>
            </a:r>
            <a:r>
              <a:rPr lang="en-US" sz="1600" b="1" dirty="0">
                <a:effectLst/>
                <a:latin typeface="Times New Roman" panose="02020603050405020304" pitchFamily="18" charset="0"/>
                <a:ea typeface="Calibri" panose="020F0502020204030204" pitchFamily="34" charset="0"/>
              </a:rPr>
              <a:t>he Waste Therefrom</a:t>
            </a:r>
            <a:endParaRPr lang="en-US" sz="1600" dirty="0"/>
          </a:p>
        </p:txBody>
      </p:sp>
      <p:pic>
        <p:nvPicPr>
          <p:cNvPr id="2" name="Picture 1" descr="gaec_logo"/>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467544" y="145187"/>
            <a:ext cx="842645" cy="641350"/>
          </a:xfrm>
          <a:prstGeom prst="rect">
            <a:avLst/>
          </a:prstGeom>
          <a:noFill/>
        </p:spPr>
      </p:pic>
      <p:sp>
        <p:nvSpPr>
          <p:cNvPr id="3" name="Slide Number Placeholder 2"/>
          <p:cNvSpPr>
            <a:spLocks noGrp="1"/>
          </p:cNvSpPr>
          <p:nvPr>
            <p:ph type="sldNum" sz="quarter" idx="12"/>
          </p:nvPr>
        </p:nvSpPr>
        <p:spPr/>
        <p:txBody>
          <a:bodyPr/>
          <a:lstStyle/>
          <a:p>
            <a:fld id="{72E3AC5B-7CEB-2D49-94B4-1DE2B86299CB}"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23478"/>
            <a:ext cx="5400600" cy="660812"/>
          </a:xfrm>
        </p:spPr>
        <p:txBody>
          <a:bodyPr>
            <a:normAutofit/>
          </a:bodyPr>
          <a:lstStyle/>
          <a:p>
            <a:pPr algn="ctr"/>
            <a:r>
              <a:rPr lang="en-US" sz="3200" b="1" dirty="0"/>
              <a:t>Introduction </a:t>
            </a:r>
          </a:p>
        </p:txBody>
      </p:sp>
      <p:sp>
        <p:nvSpPr>
          <p:cNvPr id="3" name="Content Placeholder 2"/>
          <p:cNvSpPr>
            <a:spLocks noGrp="1"/>
          </p:cNvSpPr>
          <p:nvPr>
            <p:ph idx="1"/>
          </p:nvPr>
        </p:nvSpPr>
        <p:spPr>
          <a:xfrm>
            <a:off x="188764" y="1059582"/>
            <a:ext cx="8775724" cy="3816424"/>
          </a:xfrm>
        </p:spPr>
        <p:txBody>
          <a:bodyPr>
            <a:normAutofit lnSpcReduction="10000"/>
          </a:bodyPr>
          <a:lstStyle/>
          <a:p>
            <a:r>
              <a:rPr lang="en-GB" sz="2000" kern="0" dirty="0">
                <a:effectLst/>
                <a:latin typeface="Times New Roman" panose="02020603050405020304" pitchFamily="18" charset="0"/>
                <a:ea typeface="Calibri" panose="020F0502020204030204" pitchFamily="34" charset="0"/>
              </a:rPr>
              <a:t>Depletion of the global natural resources, degradation of the ecosystem, and the changing global climate are attributable to the unsustainable mode of production and consumption of the world’s material </a:t>
            </a:r>
            <a:r>
              <a:rPr lang="en-GB" sz="2000" kern="0" dirty="0">
                <a:latin typeface="Times New Roman" panose="02020603050405020304" pitchFamily="18" charset="0"/>
                <a:ea typeface="Calibri" panose="020F0502020204030204" pitchFamily="34" charset="0"/>
              </a:rPr>
              <a:t>good</a:t>
            </a:r>
            <a:r>
              <a:rPr lang="en-GB" sz="2000" kern="0" dirty="0">
                <a:effectLst/>
                <a:latin typeface="Times New Roman" panose="02020603050405020304" pitchFamily="18" charset="0"/>
                <a:ea typeface="Calibri" panose="020F0502020204030204" pitchFamily="34" charset="0"/>
              </a:rPr>
              <a:t>s.</a:t>
            </a:r>
          </a:p>
          <a:p>
            <a:r>
              <a:rPr lang="en-US" sz="2000" dirty="0">
                <a:effectLst/>
                <a:latin typeface="Times New Roman" panose="02020603050405020304" pitchFamily="18" charset="0"/>
                <a:ea typeface="Calibri" panose="020F0502020204030204" pitchFamily="34" charset="0"/>
              </a:rPr>
              <a:t>Extreme weather conditions due to climate change will further exacerbate food security challenges in Africa in particular. Currently, about 70% of Africa’s population are directly affected making them food insecure [1]. </a:t>
            </a:r>
          </a:p>
          <a:p>
            <a:r>
              <a:rPr lang="en-GB" sz="2000" kern="0" dirty="0">
                <a:latin typeface="Times New Roman" panose="02020603050405020304" pitchFamily="18" charset="0"/>
              </a:rPr>
              <a:t>Paradigm shift towards sustainable development borne out of sustainable exploitation of our natural resources and industrial processes is needed now than ever before.</a:t>
            </a:r>
          </a:p>
          <a:p>
            <a:r>
              <a:rPr lang="en-GB" sz="2000" dirty="0">
                <a:effectLst/>
                <a:latin typeface="Times New Roman" panose="02020603050405020304" pitchFamily="18" charset="0"/>
                <a:ea typeface="Calibri" panose="020F0502020204030204" pitchFamily="34" charset="0"/>
              </a:rPr>
              <a:t>Nuclear technologies have proven to be sustainable methods that can help restore our changing climate, depleting natural resources, and degrading environment. </a:t>
            </a:r>
            <a:r>
              <a:rPr lang="en-GB" sz="2000" dirty="0">
                <a:latin typeface="Times New Roman" panose="02020603050405020304" pitchFamily="18" charset="0"/>
                <a:ea typeface="Calibri" panose="020F0502020204030204" pitchFamily="34" charset="0"/>
              </a:rPr>
              <a:t>They </a:t>
            </a:r>
            <a:r>
              <a:rPr lang="en-GB" sz="2000" dirty="0">
                <a:effectLst/>
                <a:latin typeface="Times New Roman" panose="02020603050405020304" pitchFamily="18" charset="0"/>
                <a:ea typeface="Calibri" panose="020F0502020204030204" pitchFamily="34" charset="0"/>
              </a:rPr>
              <a:t>promise clean, affordable, and efficient energy to drive our industrial processes for sustainable development.</a:t>
            </a:r>
            <a:endParaRPr lang="en-US" sz="3200" dirty="0"/>
          </a:p>
        </p:txBody>
      </p:sp>
      <p:pic>
        <p:nvPicPr>
          <p:cNvPr id="4" name="Picture 3" descr="gaec_logo"/>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395536" y="145187"/>
            <a:ext cx="842645" cy="641350"/>
          </a:xfrm>
          <a:prstGeom prst="rect">
            <a:avLst/>
          </a:prstGeom>
          <a:noFill/>
        </p:spPr>
      </p:pic>
      <p:sp>
        <p:nvSpPr>
          <p:cNvPr id="5" name="Slide Number Placeholder 4"/>
          <p:cNvSpPr>
            <a:spLocks noGrp="1"/>
          </p:cNvSpPr>
          <p:nvPr>
            <p:ph type="sldNum" sz="quarter" idx="12"/>
          </p:nvPr>
        </p:nvSpPr>
        <p:spPr/>
        <p:txBody>
          <a:bodyPr/>
          <a:lstStyle/>
          <a:p>
            <a:fld id="{72E3AC5B-7CEB-2D49-94B4-1DE2B86299CB}"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92196"/>
            <a:ext cx="6264696" cy="668560"/>
          </a:xfrm>
        </p:spPr>
        <p:txBody>
          <a:bodyPr>
            <a:normAutofit/>
          </a:bodyPr>
          <a:lstStyle/>
          <a:p>
            <a:pPr algn="ctr"/>
            <a:r>
              <a:rPr lang="en-US" sz="3200" b="1" dirty="0"/>
              <a:t>Nuclear applications in Ghana </a:t>
            </a:r>
          </a:p>
        </p:txBody>
      </p:sp>
      <p:sp>
        <p:nvSpPr>
          <p:cNvPr id="3" name="Content Placeholder 2"/>
          <p:cNvSpPr>
            <a:spLocks noGrp="1"/>
          </p:cNvSpPr>
          <p:nvPr>
            <p:ph sz="half" idx="1"/>
          </p:nvPr>
        </p:nvSpPr>
        <p:spPr>
          <a:xfrm>
            <a:off x="107504" y="1008062"/>
            <a:ext cx="5112568" cy="4011960"/>
          </a:xfrm>
        </p:spPr>
        <p:txBody>
          <a:bodyPr>
            <a:noAutofit/>
          </a:bodyPr>
          <a:lstStyle/>
          <a:p>
            <a:r>
              <a:rPr lang="en-GB" sz="2000" kern="0" dirty="0">
                <a:effectLst/>
                <a:latin typeface="Times New Roman" panose="02020603050405020304" pitchFamily="18" charset="0"/>
                <a:ea typeface="Calibri" panose="020F0502020204030204" pitchFamily="34" charset="0"/>
              </a:rPr>
              <a:t>Whilst nuclear technologies promise to yield sustainable development, there is the need to develop a robust system to safely and securely manage the waste generated therefrom. </a:t>
            </a:r>
          </a:p>
          <a:p>
            <a:r>
              <a:rPr lang="en-US" sz="2000" kern="0" dirty="0">
                <a:effectLst/>
                <a:latin typeface="Times New Roman" panose="02020603050405020304" pitchFamily="18" charset="0"/>
                <a:ea typeface="Calibri" panose="020F0502020204030204" pitchFamily="34" charset="0"/>
              </a:rPr>
              <a:t>Ghana is a nuclear power prospect; one that exploits radioactive sources in various sectors of its economy:</a:t>
            </a:r>
          </a:p>
          <a:p>
            <a:pPr>
              <a:buFont typeface="Wingdings" panose="05000000000000000000" pitchFamily="2" charset="2"/>
              <a:buChar char="ü"/>
            </a:pPr>
            <a:r>
              <a:rPr lang="en-US" sz="2000" i="1" kern="0" dirty="0">
                <a:latin typeface="Baguet Script" panose="00000500000000000000" pitchFamily="2" charset="0"/>
              </a:rPr>
              <a:t>Health</a:t>
            </a:r>
          </a:p>
          <a:p>
            <a:pPr>
              <a:buFont typeface="Wingdings" panose="05000000000000000000" pitchFamily="2" charset="2"/>
              <a:buChar char="ü"/>
            </a:pPr>
            <a:r>
              <a:rPr lang="en-US" sz="2000" i="1" kern="0" dirty="0">
                <a:latin typeface="Baguet Script" panose="00000500000000000000" pitchFamily="2" charset="0"/>
              </a:rPr>
              <a:t>Industry </a:t>
            </a:r>
          </a:p>
          <a:p>
            <a:pPr>
              <a:buFont typeface="Wingdings" panose="05000000000000000000" pitchFamily="2" charset="2"/>
              <a:buChar char="ü"/>
            </a:pPr>
            <a:r>
              <a:rPr lang="en-US" sz="2000" i="1" kern="0" dirty="0">
                <a:latin typeface="Baguet Script" panose="00000500000000000000" pitchFamily="2" charset="0"/>
              </a:rPr>
              <a:t>Research</a:t>
            </a:r>
          </a:p>
          <a:p>
            <a:pPr>
              <a:buFont typeface="Wingdings" panose="05000000000000000000" pitchFamily="2" charset="2"/>
              <a:buChar char="ü"/>
            </a:pPr>
            <a:r>
              <a:rPr lang="en-US" sz="2000" i="1" kern="0" dirty="0">
                <a:latin typeface="Baguet Script" panose="00000500000000000000" pitchFamily="2" charset="0"/>
              </a:rPr>
              <a:t>Agriculture etc</a:t>
            </a:r>
            <a:r>
              <a:rPr lang="en-US" sz="2000" kern="0" dirty="0">
                <a:latin typeface="Times New Roman" panose="02020603050405020304" pitchFamily="18" charset="0"/>
              </a:rPr>
              <a:t>.</a:t>
            </a:r>
          </a:p>
        </p:txBody>
      </p:sp>
      <p:pic>
        <p:nvPicPr>
          <p:cNvPr id="6" name="Content Placeholder 5"/>
          <p:cNvPicPr>
            <a:picLocks noGrp="1" noChangeAspect="1"/>
          </p:cNvPicPr>
          <p:nvPr>
            <p:ph sz="half" idx="2"/>
          </p:nvPr>
        </p:nvPicPr>
        <p:blipFill>
          <a:blip r:embed="rId3"/>
          <a:stretch>
            <a:fillRect/>
          </a:stretch>
        </p:blipFill>
        <p:spPr>
          <a:xfrm>
            <a:off x="5588843" y="983642"/>
            <a:ext cx="2295525" cy="1571625"/>
          </a:xfrm>
        </p:spPr>
      </p:pic>
      <p:pic>
        <p:nvPicPr>
          <p:cNvPr id="8" name="Picture 7"/>
          <p:cNvPicPr>
            <a:picLocks noChangeAspect="1"/>
          </p:cNvPicPr>
          <p:nvPr/>
        </p:nvPicPr>
        <p:blipFill>
          <a:blip r:embed="rId4"/>
          <a:stretch>
            <a:fillRect/>
          </a:stretch>
        </p:blipFill>
        <p:spPr>
          <a:xfrm>
            <a:off x="6444208" y="2607283"/>
            <a:ext cx="2676525" cy="1552575"/>
          </a:xfrm>
          <a:prstGeom prst="rect">
            <a:avLst/>
          </a:prstGeom>
        </p:spPr>
      </p:pic>
      <p:pic>
        <p:nvPicPr>
          <p:cNvPr id="5" name="Picture 4"/>
          <p:cNvPicPr>
            <a:picLocks noChangeAspect="1"/>
          </p:cNvPicPr>
          <p:nvPr/>
        </p:nvPicPr>
        <p:blipFill>
          <a:blip r:embed="rId5"/>
          <a:stretch>
            <a:fillRect/>
          </a:stretch>
        </p:blipFill>
        <p:spPr>
          <a:xfrm>
            <a:off x="2024608" y="3651870"/>
            <a:ext cx="4419600" cy="1438275"/>
          </a:xfrm>
          <a:prstGeom prst="rect">
            <a:avLst/>
          </a:prstGeom>
        </p:spPr>
      </p:pic>
      <p:pic>
        <p:nvPicPr>
          <p:cNvPr id="4" name="Picture 3" descr="gaec_logo"/>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467544" y="145187"/>
            <a:ext cx="842645" cy="641350"/>
          </a:xfrm>
          <a:prstGeom prst="rect">
            <a:avLst/>
          </a:prstGeom>
          <a:noFill/>
        </p:spPr>
      </p:pic>
      <p:sp>
        <p:nvSpPr>
          <p:cNvPr id="7" name="Slide Number Placeholder 6"/>
          <p:cNvSpPr>
            <a:spLocks noGrp="1"/>
          </p:cNvSpPr>
          <p:nvPr>
            <p:ph type="sldNum" sz="quarter" idx="12"/>
          </p:nvPr>
        </p:nvSpPr>
        <p:spPr/>
        <p:txBody>
          <a:bodyPr/>
          <a:lstStyle/>
          <a:p>
            <a:fld id="{72E3AC5B-7CEB-2D49-94B4-1DE2B86299CB}" type="slidenum">
              <a:rPr lang="en-US" smtClean="0"/>
              <a:t>4</a:t>
            </a:fld>
            <a:endParaRPr lang="en-US"/>
          </a:p>
        </p:txBody>
      </p:sp>
    </p:spTree>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77830"/>
            <a:ext cx="6048672" cy="576064"/>
          </a:xfrm>
        </p:spPr>
        <p:txBody>
          <a:bodyPr>
            <a:normAutofit/>
          </a:bodyPr>
          <a:lstStyle/>
          <a:p>
            <a:r>
              <a:rPr lang="en-US" sz="3200" b="1" dirty="0"/>
              <a:t>Nuclear applications in Ghana </a:t>
            </a:r>
          </a:p>
        </p:txBody>
      </p:sp>
      <p:sp>
        <p:nvSpPr>
          <p:cNvPr id="3" name="Content Placeholder 2"/>
          <p:cNvSpPr>
            <a:spLocks noGrp="1"/>
          </p:cNvSpPr>
          <p:nvPr>
            <p:ph idx="1"/>
          </p:nvPr>
        </p:nvSpPr>
        <p:spPr>
          <a:xfrm>
            <a:off x="153182" y="1131590"/>
            <a:ext cx="8811306" cy="3744416"/>
          </a:xfrm>
        </p:spPr>
        <p:txBody>
          <a:bodyPr>
            <a:normAutofit fontScale="92500" lnSpcReduction="10000"/>
          </a:bodyPr>
          <a:lstStyle/>
          <a:p>
            <a:r>
              <a:rPr lang="en-GB" sz="2400" kern="0" dirty="0">
                <a:effectLst/>
                <a:latin typeface="Times New Roman" panose="02020603050405020304" pitchFamily="18" charset="0"/>
                <a:ea typeface="Calibri" panose="020F0502020204030204" pitchFamily="34" charset="0"/>
              </a:rPr>
              <a:t>The Ghana nuclear power programme is steadily progressing with series of programmes within the siting and environment thematic areas. </a:t>
            </a:r>
            <a:endParaRPr lang="en-GB" sz="2400" dirty="0">
              <a:effectLst/>
              <a:latin typeface="Times New Roman" panose="02020603050405020304" pitchFamily="18" charset="0"/>
              <a:ea typeface="Calibri" panose="020F0502020204030204" pitchFamily="34" charset="0"/>
            </a:endParaRPr>
          </a:p>
          <a:p>
            <a:r>
              <a:rPr lang="en-GB" sz="2400" dirty="0">
                <a:effectLst/>
                <a:latin typeface="Times New Roman" panose="02020603050405020304" pitchFamily="18" charset="0"/>
                <a:ea typeface="Calibri" panose="020F0502020204030204" pitchFamily="34" charset="0"/>
              </a:rPr>
              <a:t>Through </a:t>
            </a:r>
            <a:r>
              <a:rPr lang="en-US" sz="2400" dirty="0">
                <a:effectLst/>
                <a:latin typeface="Times New Roman" panose="02020603050405020304" pitchFamily="18" charset="0"/>
                <a:ea typeface="Calibri" panose="020F0502020204030204" pitchFamily="34" charset="0"/>
              </a:rPr>
              <a:t>the Ghana Nuclear Power Programme Organisation (GNPPO), stakeholders including experts, civil service organizations, and the general public are being engaged periodically on </a:t>
            </a:r>
            <a:r>
              <a:rPr lang="en-US" sz="2400" dirty="0">
                <a:latin typeface="Times New Roman" panose="02020603050405020304" pitchFamily="18" charset="0"/>
                <a:ea typeface="Calibri" panose="020F0502020204030204" pitchFamily="34" charset="0"/>
              </a:rPr>
              <a:t>the various</a:t>
            </a:r>
            <a:r>
              <a:rPr lang="en-US" sz="2400" dirty="0">
                <a:effectLst/>
                <a:latin typeface="Times New Roman" panose="02020603050405020304" pitchFamily="18" charset="0"/>
                <a:ea typeface="Calibri" panose="020F0502020204030204" pitchFamily="34" charset="0"/>
              </a:rPr>
              <a:t> themes of the programme. </a:t>
            </a:r>
          </a:p>
          <a:p>
            <a:r>
              <a:rPr lang="en-US" sz="2400" dirty="0">
                <a:effectLst/>
                <a:latin typeface="Times New Roman" panose="02020603050405020304" pitchFamily="18" charset="0"/>
                <a:ea typeface="Calibri" panose="020F0502020204030204" pitchFamily="34" charset="0"/>
              </a:rPr>
              <a:t>The purpose is to build public confidence, acceptability, and consensus among all stakeholders in decision-making. </a:t>
            </a:r>
          </a:p>
          <a:p>
            <a:r>
              <a:rPr lang="en-US" sz="2400" dirty="0">
                <a:effectLst/>
                <a:latin typeface="Times New Roman" panose="02020603050405020304" pitchFamily="18" charset="0"/>
                <a:ea typeface="Calibri" panose="020F0502020204030204" pitchFamily="34" charset="0"/>
              </a:rPr>
              <a:t>Coordination and collaboration among state and private agencies involved in the programme will also ensure smooth execution, and early identification and rectification of challenges at every stage of the project. </a:t>
            </a:r>
          </a:p>
        </p:txBody>
      </p:sp>
      <p:pic>
        <p:nvPicPr>
          <p:cNvPr id="4" name="Picture 3" descr="gaec_logo"/>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467544" y="145187"/>
            <a:ext cx="842645" cy="641350"/>
          </a:xfrm>
          <a:prstGeom prst="rect">
            <a:avLst/>
          </a:prstGeom>
          <a:noFill/>
        </p:spPr>
      </p:pic>
      <p:sp>
        <p:nvSpPr>
          <p:cNvPr id="5" name="Slide Number Placeholder 4"/>
          <p:cNvSpPr>
            <a:spLocks noGrp="1"/>
          </p:cNvSpPr>
          <p:nvPr>
            <p:ph type="sldNum" sz="quarter" idx="12"/>
          </p:nvPr>
        </p:nvSpPr>
        <p:spPr/>
        <p:txBody>
          <a:bodyPr/>
          <a:lstStyle/>
          <a:p>
            <a:fld id="{72E3AC5B-7CEB-2D49-94B4-1DE2B86299CB}"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05822"/>
            <a:ext cx="6552728" cy="720080"/>
          </a:xfrm>
        </p:spPr>
        <p:txBody>
          <a:bodyPr>
            <a:normAutofit fontScale="90000"/>
          </a:bodyPr>
          <a:lstStyle/>
          <a:p>
            <a:r>
              <a:rPr lang="en-US" sz="3200" b="1" dirty="0"/>
              <a:t>Impact on sustainable development</a:t>
            </a:r>
          </a:p>
        </p:txBody>
      </p:sp>
      <p:sp>
        <p:nvSpPr>
          <p:cNvPr id="3" name="Content Placeholder 2"/>
          <p:cNvSpPr>
            <a:spLocks noGrp="1"/>
          </p:cNvSpPr>
          <p:nvPr>
            <p:ph idx="1"/>
          </p:nvPr>
        </p:nvSpPr>
        <p:spPr>
          <a:xfrm>
            <a:off x="254635" y="1131570"/>
            <a:ext cx="8565515" cy="3744595"/>
          </a:xfrm>
        </p:spPr>
        <p:txBody>
          <a:bodyPr>
            <a:normAutofit lnSpcReduction="20000"/>
          </a:bodyPr>
          <a:lstStyle/>
          <a:p>
            <a:r>
              <a:rPr lang="en-US" sz="2400" dirty="0">
                <a:effectLst/>
                <a:latin typeface="Times New Roman" panose="02020603050405020304" pitchFamily="18" charset="0"/>
                <a:ea typeface="Calibri" panose="020F0502020204030204" pitchFamily="34" charset="0"/>
              </a:rPr>
              <a:t>The IAEA is assisting Ghana and other countries in the African region to characterize shared water resources using isotope hydrology [2]. </a:t>
            </a:r>
            <a:endParaRPr lang="en-US" sz="2160" dirty="0">
              <a:effectLst/>
              <a:latin typeface="Times New Roman" panose="02020603050405020304" pitchFamily="18" charset="0"/>
              <a:ea typeface="Calibri" panose="020F0502020204030204" pitchFamily="34" charset="0"/>
            </a:endParaRPr>
          </a:p>
          <a:p>
            <a:pPr lvl="1"/>
            <a:r>
              <a:rPr lang="en-US" sz="2160" dirty="0">
                <a:effectLst/>
                <a:latin typeface="Times New Roman" panose="02020603050405020304" pitchFamily="18" charset="0"/>
                <a:ea typeface="Calibri" panose="020F0502020204030204" pitchFamily="34" charset="0"/>
              </a:rPr>
              <a:t>The technique is helping to track water movement, trace the origin as well as contaminants throughout the hydrological cycle.</a:t>
            </a:r>
          </a:p>
          <a:p>
            <a:pPr marL="457200" lvl="1" indent="0">
              <a:buNone/>
            </a:pPr>
            <a:endParaRPr lang="en-US" sz="2160" dirty="0">
              <a:effectLst/>
              <a:latin typeface="Times New Roman" panose="02020603050405020304" pitchFamily="18" charset="0"/>
              <a:ea typeface="Calibri" panose="020F0502020204030204" pitchFamily="34" charset="0"/>
            </a:endParaRPr>
          </a:p>
          <a:p>
            <a:pPr lvl="1"/>
            <a:r>
              <a:rPr lang="en-US" sz="2160" dirty="0">
                <a:effectLst/>
                <a:latin typeface="Times New Roman" panose="02020603050405020304" pitchFamily="18" charset="0"/>
                <a:ea typeface="Calibri" panose="020F0502020204030204" pitchFamily="34" charset="0"/>
              </a:rPr>
              <a:t>New knowledge and vital skills are being acquired to help address the changing precipitation patterns in Ghana and other African countries.</a:t>
            </a:r>
          </a:p>
          <a:p>
            <a:pPr marL="457200" lvl="1" indent="0">
              <a:buNone/>
            </a:pPr>
            <a:r>
              <a:rPr lang="en-US" sz="2160" dirty="0">
                <a:effectLst/>
                <a:latin typeface="Times New Roman" panose="02020603050405020304" pitchFamily="18" charset="0"/>
                <a:ea typeface="Calibri" panose="020F0502020204030204" pitchFamily="34" charset="0"/>
              </a:rPr>
              <a:t> </a:t>
            </a:r>
          </a:p>
          <a:p>
            <a:pPr lvl="1"/>
            <a:r>
              <a:rPr lang="en-US" sz="2160" dirty="0">
                <a:effectLst/>
                <a:latin typeface="Times New Roman" panose="02020603050405020304" pitchFamily="18" charset="0"/>
                <a:ea typeface="Calibri" panose="020F0502020204030204" pitchFamily="34" charset="0"/>
              </a:rPr>
              <a:t>The acquired knowledge and skills will enable Ghana to address the reductions in both quality and quantity of surface and ground waters, and to form a network with other countries to effectively solve water crises and quality problems in the African sub-region.</a:t>
            </a:r>
          </a:p>
        </p:txBody>
      </p:sp>
      <p:pic>
        <p:nvPicPr>
          <p:cNvPr id="4" name="Picture 3" descr="gaec_logo"/>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323528" y="145187"/>
            <a:ext cx="842645" cy="641350"/>
          </a:xfrm>
          <a:prstGeom prst="rect">
            <a:avLst/>
          </a:prstGeom>
          <a:noFill/>
        </p:spPr>
      </p:pic>
      <p:sp>
        <p:nvSpPr>
          <p:cNvPr id="5" name="Slide Number Placeholder 4"/>
          <p:cNvSpPr>
            <a:spLocks noGrp="1"/>
          </p:cNvSpPr>
          <p:nvPr>
            <p:ph type="sldNum" sz="quarter" idx="12"/>
          </p:nvPr>
        </p:nvSpPr>
        <p:spPr/>
        <p:txBody>
          <a:bodyPr/>
          <a:lstStyle/>
          <a:p>
            <a:fld id="{72E3AC5B-7CEB-2D49-94B4-1DE2B86299CB}"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38465"/>
            <a:ext cx="6480720" cy="648072"/>
          </a:xfrm>
        </p:spPr>
        <p:txBody>
          <a:bodyPr>
            <a:normAutofit fontScale="90000"/>
          </a:bodyPr>
          <a:lstStyle/>
          <a:p>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Impact on sustainable development</a:t>
            </a:r>
            <a:endParaRPr lang="en-US" sz="3200" b="1" dirty="0"/>
          </a:p>
        </p:txBody>
      </p:sp>
      <p:sp>
        <p:nvSpPr>
          <p:cNvPr id="3" name="Content Placeholder 2"/>
          <p:cNvSpPr>
            <a:spLocks noGrp="1"/>
          </p:cNvSpPr>
          <p:nvPr>
            <p:ph idx="1"/>
          </p:nvPr>
        </p:nvSpPr>
        <p:spPr>
          <a:xfrm>
            <a:off x="252095" y="1125855"/>
            <a:ext cx="8585835" cy="3818255"/>
          </a:xfrm>
        </p:spPr>
        <p:txBody>
          <a:bodyPr>
            <a:noAutofit/>
          </a:bodyPr>
          <a:lstStyle/>
          <a:p>
            <a:pPr algn="just">
              <a:lnSpc>
                <a:spcPct val="80000"/>
              </a:lnSpc>
              <a:spcAft>
                <a:spcPts val="800"/>
              </a:spcAft>
            </a:pPr>
            <a:r>
              <a:rPr lang="en-US" sz="2400" dirty="0">
                <a:effectLst/>
                <a:latin typeface="Times New Roman" panose="02020603050405020304" pitchFamily="18" charset="0"/>
                <a:ea typeface="Calibri" panose="020F0502020204030204" pitchFamily="34" charset="0"/>
              </a:rPr>
              <a:t>Gamma irradiation technique has the potential to overturn the quotidian problem of post-harvest loss and </a:t>
            </a:r>
            <a:r>
              <a:rPr lang="en-US" sz="2400" dirty="0">
                <a:latin typeface="Times New Roman" panose="02020603050405020304" pitchFamily="18" charset="0"/>
                <a:ea typeface="Calibri" panose="020F0502020204030204" pitchFamily="34" charset="0"/>
              </a:rPr>
              <a:t>the looming </a:t>
            </a:r>
            <a:r>
              <a:rPr lang="en-US" sz="2400" dirty="0">
                <a:effectLst/>
                <a:latin typeface="Times New Roman" panose="02020603050405020304" pitchFamily="18" charset="0"/>
                <a:ea typeface="Calibri" panose="020F0502020204030204" pitchFamily="34" charset="0"/>
              </a:rPr>
              <a:t>food security in Ghana and </a:t>
            </a:r>
            <a:r>
              <a:rPr lang="en-US" sz="2400" dirty="0">
                <a:latin typeface="Times New Roman" panose="02020603050405020304" pitchFamily="18" charset="0"/>
                <a:ea typeface="Calibri" panose="020F0502020204030204" pitchFamily="34" charset="0"/>
              </a:rPr>
              <a:t>other</a:t>
            </a:r>
            <a:r>
              <a:rPr lang="en-US" sz="2400" dirty="0">
                <a:effectLst/>
                <a:latin typeface="Times New Roman" panose="02020603050405020304" pitchFamily="18" charset="0"/>
                <a:ea typeface="Calibri" panose="020F0502020204030204" pitchFamily="34" charset="0"/>
              </a:rPr>
              <a:t> parts of Africa. </a:t>
            </a:r>
          </a:p>
          <a:p>
            <a:pPr algn="just">
              <a:lnSpc>
                <a:spcPct val="80000"/>
              </a:lnSpc>
              <a:spcAft>
                <a:spcPts val="800"/>
              </a:spcAft>
            </a:pPr>
            <a:r>
              <a:rPr lang="en-US" sz="2400" kern="0" dirty="0">
                <a:effectLst/>
                <a:latin typeface="Times New Roman" panose="02020603050405020304" pitchFamily="18" charset="0"/>
                <a:ea typeface="Calibri" panose="020F0502020204030204" pitchFamily="34" charset="0"/>
              </a:rPr>
              <a:t>Interest in the application of radiation science and technology is growing steadily among the youth. Our government is showing more commitment. </a:t>
            </a:r>
          </a:p>
          <a:p>
            <a:pPr algn="just">
              <a:lnSpc>
                <a:spcPct val="80000"/>
              </a:lnSpc>
              <a:spcAft>
                <a:spcPts val="800"/>
              </a:spcAft>
            </a:pPr>
            <a:r>
              <a:rPr lang="en-US" sz="2400" kern="0" dirty="0">
                <a:latin typeface="Times New Roman" panose="02020603050405020304" pitchFamily="18" charset="0"/>
                <a:ea typeface="Calibri" panose="020F0502020204030204" pitchFamily="34" charset="0"/>
              </a:rPr>
              <a:t>The Ghanaian public is much </a:t>
            </a:r>
            <a:r>
              <a:rPr lang="en-US" sz="2400" kern="0" dirty="0">
                <a:effectLst/>
                <a:latin typeface="Times New Roman" panose="02020603050405020304" pitchFamily="18" charset="0"/>
                <a:ea typeface="Calibri" panose="020F0502020204030204" pitchFamily="34" charset="0"/>
              </a:rPr>
              <a:t>aware of nuclear activities now than before and this is attributed to the regular public engagement through various print and electronic media, professional platforms and social media.  </a:t>
            </a:r>
          </a:p>
          <a:p>
            <a:pPr lvl="1" algn="just">
              <a:lnSpc>
                <a:spcPct val="80000"/>
              </a:lnSpc>
              <a:spcAft>
                <a:spcPts val="800"/>
              </a:spcAft>
              <a:buFont typeface="Wingdings" panose="05000000000000000000" charset="0"/>
              <a:buChar char="ü"/>
            </a:pPr>
            <a:r>
              <a:rPr lang="en-US" sz="2055" kern="0" dirty="0">
                <a:effectLst/>
                <a:latin typeface="Times New Roman" panose="02020603050405020304" pitchFamily="18" charset="0"/>
                <a:ea typeface="Calibri" panose="020F0502020204030204" pitchFamily="34" charset="0"/>
              </a:rPr>
              <a:t>Strengthening public confidence and acceptability. </a:t>
            </a:r>
          </a:p>
        </p:txBody>
      </p:sp>
      <p:pic>
        <p:nvPicPr>
          <p:cNvPr id="4" name="Picture 3" descr="gaec_logo"/>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323528" y="145187"/>
            <a:ext cx="842645" cy="641350"/>
          </a:xfrm>
          <a:prstGeom prst="rect">
            <a:avLst/>
          </a:prstGeom>
          <a:noFill/>
        </p:spPr>
      </p:pic>
      <p:sp>
        <p:nvSpPr>
          <p:cNvPr id="5" name="Slide Number Placeholder 4"/>
          <p:cNvSpPr>
            <a:spLocks noGrp="1"/>
          </p:cNvSpPr>
          <p:nvPr>
            <p:ph type="sldNum" sz="quarter" idx="12"/>
          </p:nvPr>
        </p:nvSpPr>
        <p:spPr/>
        <p:txBody>
          <a:bodyPr/>
          <a:lstStyle/>
          <a:p>
            <a:fld id="{72E3AC5B-7CEB-2D49-94B4-1DE2B86299CB}"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23478"/>
            <a:ext cx="6552728" cy="720080"/>
          </a:xfrm>
        </p:spPr>
        <p:txBody>
          <a:bodyPr>
            <a:normAutofit fontScale="90000"/>
          </a:bodyPr>
          <a:lstStyle/>
          <a:p>
            <a:r>
              <a:rPr lang="en-US" b="1" dirty="0"/>
              <a:t>Radioactive waste management - RWM (1)</a:t>
            </a:r>
          </a:p>
        </p:txBody>
      </p:sp>
      <p:sp>
        <p:nvSpPr>
          <p:cNvPr id="3" name="Content Placeholder 2"/>
          <p:cNvSpPr>
            <a:spLocks noGrp="1"/>
          </p:cNvSpPr>
          <p:nvPr>
            <p:ph idx="1"/>
          </p:nvPr>
        </p:nvSpPr>
        <p:spPr>
          <a:xfrm>
            <a:off x="179512" y="1059582"/>
            <a:ext cx="8784976" cy="3960440"/>
          </a:xfrm>
        </p:spPr>
        <p:txBody>
          <a:bodyPr>
            <a:normAutofit lnSpcReduction="10000"/>
          </a:bodyPr>
          <a:lstStyle/>
          <a:p>
            <a:pPr algn="just"/>
            <a:r>
              <a:rPr lang="en-GB" sz="2400" dirty="0">
                <a:effectLst/>
                <a:latin typeface="Times New Roman" panose="02020603050405020304" pitchFamily="18" charset="0"/>
                <a:ea typeface="Calibri" panose="020F0502020204030204" pitchFamily="34" charset="0"/>
              </a:rPr>
              <a:t>Management of radioactive waste generated in Ghana is the responsibility of the Radioactive Waste Management Centre (RWMC)</a:t>
            </a:r>
            <a:r>
              <a:rPr lang="en-US" altLang="en-GB" sz="2400" dirty="0">
                <a:effectLst/>
                <a:latin typeface="Times New Roman" panose="02020603050405020304" pitchFamily="18" charset="0"/>
                <a:ea typeface="Calibri" panose="020F0502020204030204" pitchFamily="34" charset="0"/>
              </a:rPr>
              <a:t>.</a:t>
            </a:r>
            <a:r>
              <a:rPr lang="en-GB" sz="2400" dirty="0">
                <a:effectLst/>
                <a:latin typeface="Times New Roman" panose="02020603050405020304" pitchFamily="18" charset="0"/>
                <a:ea typeface="Calibri" panose="020F0502020204030204" pitchFamily="34" charset="0"/>
              </a:rPr>
              <a:t>  </a:t>
            </a:r>
          </a:p>
          <a:p>
            <a:pPr algn="just"/>
            <a:r>
              <a:rPr lang="en-GB" sz="2400" dirty="0">
                <a:effectLst/>
                <a:latin typeface="Times New Roman" panose="02020603050405020304" pitchFamily="18" charset="0"/>
                <a:ea typeface="Calibri" panose="020F0502020204030204" pitchFamily="34" charset="0"/>
              </a:rPr>
              <a:t>Users/ facility operators have the primary responsibility of safety and security when the sources are still in use. </a:t>
            </a:r>
          </a:p>
          <a:p>
            <a:pPr algn="just"/>
            <a:r>
              <a:rPr lang="en-GB" sz="2400" dirty="0">
                <a:latin typeface="Times New Roman" panose="02020603050405020304" pitchFamily="18" charset="0"/>
                <a:ea typeface="Calibri" panose="020F0502020204030204" pitchFamily="34" charset="0"/>
              </a:rPr>
              <a:t>The </a:t>
            </a:r>
            <a:r>
              <a:rPr lang="en-GB" sz="2400" dirty="0">
                <a:effectLst/>
                <a:latin typeface="Times New Roman" panose="02020603050405020304" pitchFamily="18" charset="0"/>
                <a:ea typeface="Calibri" panose="020F0502020204030204" pitchFamily="34" charset="0"/>
              </a:rPr>
              <a:t>regulator has an oversight responsibility over all nuclear/radioactive materials in the country. </a:t>
            </a:r>
          </a:p>
          <a:p>
            <a:pPr algn="just"/>
            <a:r>
              <a:rPr lang="en-GB" sz="2400" dirty="0">
                <a:effectLst/>
                <a:latin typeface="Times New Roman" panose="02020603050405020304" pitchFamily="18" charset="0"/>
                <a:ea typeface="Calibri" panose="020F0502020204030204" pitchFamily="34" charset="0"/>
              </a:rPr>
              <a:t>The law mandates users of nuclear/radioactive materials to put in place a temporary storage facility for disused sources until their repatriation to the count</a:t>
            </a:r>
            <a:r>
              <a:rPr lang="en-GB" sz="2400" dirty="0">
                <a:solidFill>
                  <a:srgbClr val="FF0000"/>
                </a:solidFill>
                <a:effectLst/>
                <a:latin typeface="Times New Roman" panose="02020603050405020304" pitchFamily="18" charset="0"/>
                <a:ea typeface="Calibri" panose="020F0502020204030204" pitchFamily="34" charset="0"/>
              </a:rPr>
              <a:t>r</a:t>
            </a:r>
            <a:r>
              <a:rPr lang="en-GB" sz="2400" dirty="0">
                <a:effectLst/>
                <a:latin typeface="Times New Roman" panose="02020603050405020304" pitchFamily="18" charset="0"/>
                <a:ea typeface="Calibri" panose="020F0502020204030204" pitchFamily="34" charset="0"/>
              </a:rPr>
              <a:t>y of origin or retrieval to the waste management facility for further and proper management. </a:t>
            </a:r>
            <a:endParaRPr lang="en-US" sz="2400" dirty="0">
              <a:effectLst/>
              <a:latin typeface="Times New Roman" panose="02020603050405020304" pitchFamily="18" charset="0"/>
              <a:ea typeface="Calibri" panose="020F0502020204030204" pitchFamily="34" charset="0"/>
            </a:endParaRPr>
          </a:p>
          <a:p>
            <a:pPr algn="just"/>
            <a:endParaRPr lang="en-US" sz="3600" dirty="0"/>
          </a:p>
        </p:txBody>
      </p:sp>
      <p:pic>
        <p:nvPicPr>
          <p:cNvPr id="4" name="Picture 3" descr="gaec_logo"/>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323528" y="145187"/>
            <a:ext cx="842645" cy="641350"/>
          </a:xfrm>
          <a:prstGeom prst="rect">
            <a:avLst/>
          </a:prstGeom>
          <a:noFill/>
        </p:spPr>
      </p:pic>
      <p:sp>
        <p:nvSpPr>
          <p:cNvPr id="5" name="Slide Number Placeholder 4"/>
          <p:cNvSpPr>
            <a:spLocks noGrp="1"/>
          </p:cNvSpPr>
          <p:nvPr>
            <p:ph type="sldNum" sz="quarter" idx="12"/>
          </p:nvPr>
        </p:nvSpPr>
        <p:spPr/>
        <p:txBody>
          <a:bodyPr/>
          <a:lstStyle/>
          <a:p>
            <a:fld id="{72E3AC5B-7CEB-2D49-94B4-1DE2B86299CB}"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23478"/>
            <a:ext cx="6336704" cy="720080"/>
          </a:xfrm>
        </p:spPr>
        <p:txBody>
          <a:bodyPr>
            <a:normAutofit fontScale="90000"/>
          </a:bodyPr>
          <a:lstStyle/>
          <a:p>
            <a:r>
              <a:rPr lang="en-US" sz="3200" b="1" dirty="0"/>
              <a:t>Radioactive waste management (2)</a:t>
            </a:r>
          </a:p>
        </p:txBody>
      </p:sp>
      <p:sp>
        <p:nvSpPr>
          <p:cNvPr id="3" name="Content Placeholder 2"/>
          <p:cNvSpPr>
            <a:spLocks noGrp="1"/>
          </p:cNvSpPr>
          <p:nvPr>
            <p:ph idx="1"/>
          </p:nvPr>
        </p:nvSpPr>
        <p:spPr>
          <a:xfrm>
            <a:off x="179512" y="1059582"/>
            <a:ext cx="4104456" cy="3888432"/>
          </a:xfrm>
        </p:spPr>
        <p:txBody>
          <a:bodyPr>
            <a:normAutofit/>
          </a:bodyPr>
          <a:lstStyle/>
          <a:p>
            <a:r>
              <a:rPr lang="en-US" sz="2000" dirty="0">
                <a:latin typeface="Times New Roman" panose="02020603050405020304" pitchFamily="18" charset="0"/>
                <a:cs typeface="Times New Roman" panose="02020603050405020304" pitchFamily="18" charset="0"/>
              </a:rPr>
              <a:t>The RWMC operates the only authorized </a:t>
            </a:r>
            <a:r>
              <a:rPr lang="en-US" sz="2000" dirty="0">
                <a:solidFill>
                  <a:srgbClr val="FF0000"/>
                </a:solidFill>
                <a:latin typeface="Times New Roman" panose="02020603050405020304" pitchFamily="18" charset="0"/>
                <a:cs typeface="Times New Roman" panose="02020603050405020304" pitchFamily="18" charset="0"/>
              </a:rPr>
              <a:t>radioactive</a:t>
            </a:r>
            <a:r>
              <a:rPr lang="en-US" sz="2000" dirty="0">
                <a:latin typeface="Times New Roman" panose="02020603050405020304" pitchFamily="18" charset="0"/>
                <a:cs typeface="Times New Roman" panose="02020603050405020304" pitchFamily="18" charset="0"/>
              </a:rPr>
              <a:t> waste management facility known as the Centralized Radioactive Waste Management Facility (CRWMF).</a:t>
            </a:r>
          </a:p>
          <a:p>
            <a:r>
              <a:rPr lang="en-US" sz="2000" dirty="0">
                <a:latin typeface="Times New Roman" panose="02020603050405020304" pitchFamily="18" charset="0"/>
                <a:cs typeface="Times New Roman" panose="02020603050405020304" pitchFamily="18" charset="0"/>
              </a:rPr>
              <a:t>CRWMF operates in compliance to national and international regulatory requirements that guarantee safety, and security against theft, sabotage, unauthorized access and use of radioactive source.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0846" y="3432016"/>
            <a:ext cx="2171394" cy="1443990"/>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2338" y="3432016"/>
            <a:ext cx="2154158" cy="1443990"/>
          </a:xfrm>
          <a:prstGeom prst="rect">
            <a:avLst/>
          </a:prstGeom>
          <a:noFill/>
          <a:ln>
            <a:noFill/>
          </a:ln>
        </p:spPr>
      </p:pic>
      <p:pic>
        <p:nvPicPr>
          <p:cNvPr id="7" name="Picture 6" descr="SAM_245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987575"/>
            <a:ext cx="4464496" cy="2290432"/>
          </a:xfrm>
          <a:prstGeom prst="rect">
            <a:avLst/>
          </a:prstGeom>
          <a:noFill/>
          <a:ln>
            <a:noFill/>
          </a:ln>
        </p:spPr>
      </p:pic>
      <p:pic>
        <p:nvPicPr>
          <p:cNvPr id="4" name="Picture 3" descr="gaec_logo"/>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323528" y="145187"/>
            <a:ext cx="842645" cy="641350"/>
          </a:xfrm>
          <a:prstGeom prst="rect">
            <a:avLst/>
          </a:prstGeom>
          <a:noFill/>
        </p:spPr>
      </p:pic>
      <p:sp>
        <p:nvSpPr>
          <p:cNvPr id="8" name="Slide Number Placeholder 7"/>
          <p:cNvSpPr>
            <a:spLocks noGrp="1"/>
          </p:cNvSpPr>
          <p:nvPr>
            <p:ph type="sldNum" sz="quarter" idx="12"/>
          </p:nvPr>
        </p:nvSpPr>
        <p:spPr>
          <a:xfrm>
            <a:off x="8028384" y="4889401"/>
            <a:ext cx="486966" cy="274637"/>
          </a:xfrm>
        </p:spPr>
        <p:txBody>
          <a:bodyPr/>
          <a:lstStyle/>
          <a:p>
            <a:fld id="{72E3AC5B-7CEB-2D49-94B4-1DE2B86299CB}" type="slidenum">
              <a:rPr lang="en-US" smtClean="0"/>
              <a:t>9</a:t>
            </a:fld>
            <a:endParaRPr lang="en-US" dirty="0"/>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IAEA_Logo_wide</Template>
  <TotalTime>350</TotalTime>
  <Words>1304</Words>
  <Application>Microsoft Office PowerPoint</Application>
  <PresentationFormat>On-screen Show (16:9)</PresentationFormat>
  <Paragraphs>98</Paragraphs>
  <Slides>14</Slides>
  <Notes>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2" baseType="lpstr">
      <vt:lpstr>Arial</vt:lpstr>
      <vt:lpstr>Baguet Script</vt:lpstr>
      <vt:lpstr>Calibri</vt:lpstr>
      <vt:lpstr>Times New Roman</vt:lpstr>
      <vt:lpstr>Wingdings</vt:lpstr>
      <vt:lpstr>Custom Design</vt:lpstr>
      <vt:lpstr>1_Custom Design</vt:lpstr>
      <vt:lpstr>CorelDraw.Graphic.21</vt:lpstr>
      <vt:lpstr>ATTAINING SUSTAINABLE DEVELOPMENT THROUGH THE APPLICATION OF RADIOACTIVE SOURCES AND SAFE MANAGEMENT OF THE WASTE THEREFROM</vt:lpstr>
      <vt:lpstr>                    </vt:lpstr>
      <vt:lpstr>Introduction </vt:lpstr>
      <vt:lpstr>Nuclear applications in Ghana </vt:lpstr>
      <vt:lpstr>Nuclear applications in Ghana </vt:lpstr>
      <vt:lpstr>Impact on sustainable development</vt:lpstr>
      <vt:lpstr>Impact on sustainable development</vt:lpstr>
      <vt:lpstr>Radioactive waste management - RWM (1)</vt:lpstr>
      <vt:lpstr>Radioactive waste management (2)</vt:lpstr>
      <vt:lpstr>Radioactive waste management (3)</vt:lpstr>
      <vt:lpstr>Impact of RWM</vt:lpstr>
      <vt:lpstr>Lessons Learned  (from public engagement)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ama dawood</cp:lastModifiedBy>
  <cp:revision>32</cp:revision>
  <cp:lastPrinted>2015-12-18T15:27:00Z</cp:lastPrinted>
  <dcterms:created xsi:type="dcterms:W3CDTF">2023-02-20T09:28:00Z</dcterms:created>
  <dcterms:modified xsi:type="dcterms:W3CDTF">2023-11-01T21:18:54Z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0ADA9D2723584F02803DBD264CE6E4F8_12</vt:lpwstr>
  </property>
  <property fmtid="{D5CDD505-2E9C-101B-9397-08002B2CF9AE}" pid="3" name="KSOProductBuildVer">
    <vt:lpwstr>1033-12.2.0.13266</vt:lpwstr>
  </property>
</Properties>
</file>