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304" r:id="rId4"/>
    <p:sldId id="256" r:id="rId5"/>
    <p:sldId id="297" r:id="rId6"/>
    <p:sldId id="301" r:id="rId7"/>
    <p:sldId id="310" r:id="rId8"/>
    <p:sldId id="302" r:id="rId9"/>
    <p:sldId id="322" r:id="rId10"/>
    <p:sldId id="312" r:id="rId11"/>
    <p:sldId id="321" r:id="rId12"/>
    <p:sldId id="303" r:id="rId13"/>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lla Maria Laura" initials="BML" lastIdx="14" clrIdx="0">
    <p:extLst>
      <p:ext uri="{19B8F6BF-5375-455C-9EA6-DF929625EA0E}">
        <p15:presenceInfo xmlns:p15="http://schemas.microsoft.com/office/powerpoint/2012/main" userId="S-1-5-21-2801701047-228043305-278916576-14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0" autoAdjust="0"/>
    <p:restoredTop sz="57482" autoAdjust="0"/>
  </p:normalViewPr>
  <p:slideViewPr>
    <p:cSldViewPr>
      <p:cViewPr varScale="1">
        <p:scale>
          <a:sx n="51" d="100"/>
          <a:sy n="51" d="100"/>
        </p:scale>
        <p:origin x="1788"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21/10/2023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‹Nº›</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93197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407112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1300"/>
              </a:lnSpc>
              <a:spcAft>
                <a:spcPts val="0"/>
              </a:spcAft>
            </a:pPr>
            <a:endParaRPr lang="en-GB" sz="120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315406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b="1" baseline="0" noProof="0" dirty="0"/>
          </a:p>
          <a:p>
            <a:endParaRPr lang="en-GB" sz="1200" kern="1200" dirty="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157763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AR" sz="1200" b="0" kern="1200" dirty="0">
              <a:solidFill>
                <a:schemeClr val="tx1"/>
              </a:solidFill>
              <a:effectLst/>
              <a:latin typeface="+mj-lt"/>
              <a:ea typeface="+mn-ea"/>
              <a:cs typeface="+mn-cs"/>
            </a:endParaRPr>
          </a:p>
        </p:txBody>
      </p:sp>
      <p:sp>
        <p:nvSpPr>
          <p:cNvPr id="4" name="Marcador de número de diapositiva 3"/>
          <p:cNvSpPr>
            <a:spLocks noGrp="1"/>
          </p:cNvSpPr>
          <p:nvPr>
            <p:ph type="sldNum" sz="quarter" idx="10"/>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154470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n-GB" sz="1200" b="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157741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1"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217150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1"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145284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1"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89096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aa-E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362907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102489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205368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284996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17006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54827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76809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1251742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2198320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251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7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2571689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3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348359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171599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299660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aa-ET" smtClean="0"/>
              <a:t>10/21/2023</a:t>
            </a:fld>
            <a:endParaRPr lang="aa-E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aa-ET" smtClean="0"/>
              <a:t>‹Nº›</a:t>
            </a:fld>
            <a:endParaRPr lang="aa-ET"/>
          </a:p>
        </p:txBody>
      </p:sp>
    </p:spTree>
    <p:extLst>
      <p:ext uri="{BB962C8B-B14F-4D97-AF65-F5344CB8AC3E}">
        <p14:creationId xmlns:p14="http://schemas.microsoft.com/office/powerpoint/2010/main" val="408375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Tree>
    <p:extLst>
      <p:ext uri="{BB962C8B-B14F-4D97-AF65-F5344CB8AC3E}">
        <p14:creationId xmlns:p14="http://schemas.microsoft.com/office/powerpoint/2010/main" val="2173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218367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aa-ET" smtClean="0"/>
              <a:t>10/21/2023</a:t>
            </a:fld>
            <a:endParaRPr lang="aa-E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aa-ET" smtClean="0"/>
              <a:t>‹Nº›</a:t>
            </a:fld>
            <a:endParaRPr lang="aa-ET"/>
          </a:p>
        </p:txBody>
      </p:sp>
    </p:spTree>
    <p:extLst>
      <p:ext uri="{BB962C8B-B14F-4D97-AF65-F5344CB8AC3E}">
        <p14:creationId xmlns:p14="http://schemas.microsoft.com/office/powerpoint/2010/main" val="367555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aa-ET" smtClean="0"/>
              <a:t>10/21/2023</a:t>
            </a:fld>
            <a:endParaRPr lang="aa-E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aa-ET" smtClean="0"/>
              <a:t>‹Nº›</a:t>
            </a:fld>
            <a:endParaRPr lang="aa-E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aa-ET" smtClean="0"/>
              <a:t>10/21/2023</a:t>
            </a:fld>
            <a:endParaRPr lang="aa-E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aa-ET" smtClean="0"/>
              <a:t>‹Nº›</a:t>
            </a:fld>
            <a:endParaRPr lang="aa-E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‹Nº›</a:t>
            </a:fld>
            <a:endParaRPr lang="en-US" dirty="0"/>
          </a:p>
        </p:txBody>
      </p:sp>
    </p:spTree>
    <p:extLst>
      <p:ext uri="{BB962C8B-B14F-4D97-AF65-F5344CB8AC3E}">
        <p14:creationId xmlns:p14="http://schemas.microsoft.com/office/powerpoint/2010/main" val="4818402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785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AR" dirty="0">
              <a:solidFill>
                <a:srgbClr val="002060"/>
              </a:solidFill>
              <a:effectLst>
                <a:outerShdw blurRad="38100" dist="38100" dir="2700000" algn="tl">
                  <a:srgbClr val="000000">
                    <a:alpha val="43137"/>
                  </a:srgbClr>
                </a:outerShdw>
              </a:effectLst>
            </a:endParaRPr>
          </a:p>
          <a:p>
            <a:pPr marL="0" indent="0">
              <a:buNone/>
            </a:pPr>
            <a:endParaRPr lang="es-AR" dirty="0">
              <a:solidFill>
                <a:srgbClr val="002060"/>
              </a:solidFill>
              <a:effectLst>
                <a:outerShdw blurRad="38100" dist="38100" dir="2700000" algn="tl">
                  <a:srgbClr val="000000">
                    <a:alpha val="43137"/>
                  </a:srgbClr>
                </a:outerShdw>
              </a:effectLst>
            </a:endParaRPr>
          </a:p>
          <a:p>
            <a:pPr marL="0" indent="0">
              <a:buNone/>
            </a:pPr>
            <a:r>
              <a:rPr lang="es-AR" dirty="0">
                <a:solidFill>
                  <a:srgbClr val="002060"/>
                </a:solidFill>
                <a:effectLst>
                  <a:outerShdw blurRad="38100" dist="38100" dir="2700000" algn="tl">
                    <a:srgbClr val="000000">
                      <a:alpha val="43137"/>
                    </a:srgbClr>
                  </a:outerShdw>
                </a:effectLst>
              </a:rPr>
              <a:t>			THANK YOU!!</a:t>
            </a:r>
          </a:p>
          <a:p>
            <a:pPr marL="0" indent="0">
              <a:buNone/>
            </a:pPr>
            <a:endParaRPr lang="es-AR" dirty="0">
              <a:solidFill>
                <a:srgbClr val="002060"/>
              </a:solidFill>
              <a:effectLst>
                <a:outerShdw blurRad="38100" dist="38100" dir="2700000" algn="tl">
                  <a:srgbClr val="000000">
                    <a:alpha val="43137"/>
                  </a:srgbClr>
                </a:outerShdw>
              </a:effectLst>
            </a:endParaRPr>
          </a:p>
          <a:p>
            <a:pPr marL="0" indent="0">
              <a:buNone/>
            </a:pPr>
            <a:endParaRPr lang="es-AR" dirty="0">
              <a:solidFill>
                <a:srgbClr val="00206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2746089" y="3303282"/>
            <a:ext cx="3651821" cy="1329043"/>
          </a:xfrm>
          <a:prstGeom prst="rect">
            <a:avLst/>
          </a:prstGeom>
        </p:spPr>
      </p:pic>
    </p:spTree>
    <p:extLst>
      <p:ext uri="{BB962C8B-B14F-4D97-AF65-F5344CB8AC3E}">
        <p14:creationId xmlns:p14="http://schemas.microsoft.com/office/powerpoint/2010/main" val="374558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913941" y="483518"/>
            <a:ext cx="6858000" cy="1440160"/>
          </a:xfrm>
        </p:spPr>
        <p:txBody>
          <a:bodyPr/>
          <a:lstStyle/>
          <a:p>
            <a:r>
              <a:rPr lang="en-US" sz="3200" b="1" dirty="0">
                <a:solidFill>
                  <a:srgbClr val="002060"/>
                </a:solidFill>
                <a:latin typeface="+mn-lt"/>
              </a:rPr>
              <a:t>Radioactive waste management during CNE life extension and sustainability considerations</a:t>
            </a:r>
            <a:endParaRPr lang="aa-ET" sz="3200" b="1" dirty="0">
              <a:solidFill>
                <a:srgbClr val="002060"/>
              </a:solidFill>
              <a:latin typeface="+mn-lt"/>
            </a:endParaRPr>
          </a:p>
        </p:txBody>
      </p:sp>
      <p:sp>
        <p:nvSpPr>
          <p:cNvPr id="4" name="Title 1">
            <a:extLst>
              <a:ext uri="{FF2B5EF4-FFF2-40B4-BE49-F238E27FC236}">
                <a16:creationId xmlns:a16="http://schemas.microsoft.com/office/drawing/2014/main" id="{8306C916-01C8-E817-FD08-ED24F9E0BFF6}"/>
              </a:ext>
            </a:extLst>
          </p:cNvPr>
          <p:cNvSpPr txBox="1">
            <a:spLocks/>
          </p:cNvSpPr>
          <p:nvPr/>
        </p:nvSpPr>
        <p:spPr>
          <a:xfrm>
            <a:off x="2578743" y="2869128"/>
            <a:ext cx="3528392" cy="7920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2000" b="1" dirty="0">
                <a:solidFill>
                  <a:srgbClr val="002060"/>
                </a:solidFill>
                <a:latin typeface="+mn-lt"/>
              </a:rPr>
              <a:t>Maria Laura Brenlla</a:t>
            </a:r>
          </a:p>
          <a:p>
            <a:r>
              <a:rPr lang="en-US" sz="2000" b="1" dirty="0">
                <a:solidFill>
                  <a:srgbClr val="002060"/>
                </a:solidFill>
                <a:latin typeface="+mn-lt"/>
              </a:rPr>
              <a:t>Nucleoeléctrica Argentina SA </a:t>
            </a:r>
            <a:endParaRPr lang="aa-ET" sz="2000" b="1" dirty="0">
              <a:solidFill>
                <a:srgbClr val="002060"/>
              </a:solidFill>
              <a:latin typeface="+mn-lt"/>
            </a:endParaRPr>
          </a:p>
        </p:txBody>
      </p:sp>
      <p:sp>
        <p:nvSpPr>
          <p:cNvPr id="5" name="Title 1">
            <a:extLst>
              <a:ext uri="{FF2B5EF4-FFF2-40B4-BE49-F238E27FC236}">
                <a16:creationId xmlns:a16="http://schemas.microsoft.com/office/drawing/2014/main" id="{8306C916-01C8-E817-FD08-ED24F9E0BFF6}"/>
              </a:ext>
            </a:extLst>
          </p:cNvPr>
          <p:cNvSpPr txBox="1">
            <a:spLocks/>
          </p:cNvSpPr>
          <p:nvPr/>
        </p:nvSpPr>
        <p:spPr>
          <a:xfrm>
            <a:off x="2657808" y="3723878"/>
            <a:ext cx="3370263" cy="6412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2000" b="1" dirty="0">
                <a:solidFill>
                  <a:srgbClr val="002060"/>
                </a:solidFill>
                <a:latin typeface="+mn-lt"/>
              </a:rPr>
              <a:t>Carolina Celeste Muñiz</a:t>
            </a:r>
          </a:p>
          <a:p>
            <a:r>
              <a:rPr lang="en-US" sz="2000" b="1" dirty="0">
                <a:solidFill>
                  <a:srgbClr val="002060"/>
                </a:solidFill>
                <a:latin typeface="+mn-lt"/>
              </a:rPr>
              <a:t>Nucleoeléctrica Argentina SA </a:t>
            </a:r>
            <a:endParaRPr lang="aa-ET" sz="2000" b="1" dirty="0">
              <a:solidFill>
                <a:srgbClr val="002060"/>
              </a:solidFill>
              <a:latin typeface="+mn-lt"/>
            </a:endParaRPr>
          </a:p>
        </p:txBody>
      </p:sp>
      <p:sp>
        <p:nvSpPr>
          <p:cNvPr id="6" name="Title 1">
            <a:extLst>
              <a:ext uri="{FF2B5EF4-FFF2-40B4-BE49-F238E27FC236}">
                <a16:creationId xmlns:a16="http://schemas.microsoft.com/office/drawing/2014/main" id="{8306C916-01C8-E817-FD08-ED24F9E0BFF6}"/>
              </a:ext>
            </a:extLst>
          </p:cNvPr>
          <p:cNvSpPr txBox="1">
            <a:spLocks/>
          </p:cNvSpPr>
          <p:nvPr/>
        </p:nvSpPr>
        <p:spPr>
          <a:xfrm>
            <a:off x="2184492" y="4234625"/>
            <a:ext cx="4316897" cy="80142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2000" b="1" dirty="0">
                <a:solidFill>
                  <a:srgbClr val="002060"/>
                </a:solidFill>
                <a:latin typeface="+mn-lt"/>
              </a:rPr>
              <a:t>Elvira Rosa Maset</a:t>
            </a:r>
          </a:p>
          <a:p>
            <a:r>
              <a:rPr lang="en-US" sz="2000" b="1" dirty="0">
                <a:solidFill>
                  <a:srgbClr val="002060"/>
                </a:solidFill>
                <a:latin typeface="+mn-lt"/>
              </a:rPr>
              <a:t>Comisión Nacional de Energía Atómica</a:t>
            </a:r>
            <a:endParaRPr lang="aa-ET" sz="2000" b="1" dirty="0">
              <a:solidFill>
                <a:srgbClr val="002060"/>
              </a:solidFill>
              <a:latin typeface="+mn-lt"/>
            </a:endParaRPr>
          </a:p>
        </p:txBody>
      </p:sp>
    </p:spTree>
    <p:extLst>
      <p:ext uri="{BB962C8B-B14F-4D97-AF65-F5344CB8AC3E}">
        <p14:creationId xmlns:p14="http://schemas.microsoft.com/office/powerpoint/2010/main" val="382798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565" y="229689"/>
            <a:ext cx="7886700" cy="993775"/>
          </a:xfrm>
        </p:spPr>
        <p:txBody>
          <a:bodyPr>
            <a:normAutofit/>
          </a:bodyPr>
          <a:lstStyle/>
          <a:p>
            <a:pPr marL="228600" lvl="0" indent="-228600">
              <a:spcBef>
                <a:spcPts val="1000"/>
              </a:spcBef>
            </a:pPr>
            <a:r>
              <a:rPr lang="es-AR" sz="3200" dirty="0">
                <a:solidFill>
                  <a:srgbClr val="002060"/>
                </a:solidFill>
                <a:latin typeface="+mn-lt"/>
                <a:ea typeface="+mn-ea"/>
              </a:rPr>
              <a:t>CNE brief introduction</a:t>
            </a:r>
            <a:br>
              <a:rPr lang="es-AR" sz="3200" dirty="0">
                <a:solidFill>
                  <a:srgbClr val="002060"/>
                </a:solidFill>
                <a:latin typeface="+mn-lt"/>
                <a:ea typeface="+mn-ea"/>
              </a:rPr>
            </a:br>
            <a:endParaRPr lang="es-AR" sz="3200" dirty="0">
              <a:solidFill>
                <a:srgbClr val="002060"/>
              </a:solidFill>
              <a:latin typeface="+mn-lt"/>
            </a:endParaRPr>
          </a:p>
        </p:txBody>
      </p:sp>
      <p:sp>
        <p:nvSpPr>
          <p:cNvPr id="4" name="6 CuadroTexto"/>
          <p:cNvSpPr txBox="1">
            <a:spLocks noGrp="1"/>
          </p:cNvSpPr>
          <p:nvPr>
            <p:ph idx="1"/>
          </p:nvPr>
        </p:nvSpPr>
        <p:spPr>
          <a:xfrm>
            <a:off x="593192" y="1131590"/>
            <a:ext cx="7886700" cy="369332"/>
          </a:xfrm>
          <a:prstGeom prst="rect">
            <a:avLst/>
          </a:prstGeom>
          <a:noFill/>
        </p:spPr>
        <p:txBody>
          <a:bodyPr wrap="square" rtlCol="0">
            <a:spAutoFit/>
          </a:bodyPr>
          <a:lstStyle/>
          <a:p>
            <a:pPr marL="0" indent="0">
              <a:buNone/>
            </a:pPr>
            <a:r>
              <a:rPr lang="es-AR" sz="2000" b="1" dirty="0">
                <a:solidFill>
                  <a:srgbClr val="0070C0"/>
                </a:solidFill>
                <a:latin typeface="+mn-lt"/>
                <a:cs typeface="Arial" pitchFamily="34" charset="0"/>
              </a:rPr>
              <a:t>EMBALSE NUCLEAR POWER PLANT (Embalse NPP) </a:t>
            </a:r>
          </a:p>
        </p:txBody>
      </p:sp>
      <p:pic>
        <p:nvPicPr>
          <p:cNvPr id="5" name="27 Imagen" descr="mapainteractivo-grande.jpg"/>
          <p:cNvPicPr>
            <a:picLocks noChangeAspect="1"/>
          </p:cNvPicPr>
          <p:nvPr/>
        </p:nvPicPr>
        <p:blipFill>
          <a:blip r:embed="rId3" cstate="print"/>
          <a:stretch>
            <a:fillRect/>
          </a:stretch>
        </p:blipFill>
        <p:spPr>
          <a:xfrm>
            <a:off x="3446526" y="1617591"/>
            <a:ext cx="1521800" cy="2880000"/>
          </a:xfrm>
          <a:prstGeom prst="rect">
            <a:avLst/>
          </a:prstGeom>
        </p:spPr>
      </p:pic>
      <p:sp>
        <p:nvSpPr>
          <p:cNvPr id="6" name="2 Flecha derecha"/>
          <p:cNvSpPr/>
          <p:nvPr/>
        </p:nvSpPr>
        <p:spPr>
          <a:xfrm rot="9857557">
            <a:off x="3028824" y="2697767"/>
            <a:ext cx="1116000" cy="3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26 CuadroTexto"/>
          <p:cNvSpPr txBox="1"/>
          <p:nvPr/>
        </p:nvSpPr>
        <p:spPr>
          <a:xfrm>
            <a:off x="4968326" y="2077445"/>
            <a:ext cx="3996162" cy="1521097"/>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lIns="104306" tIns="52153" rIns="104306" bIns="52153">
            <a:spAutoFit/>
          </a:bodyPr>
          <a:lstStyle/>
          <a:p>
            <a:pPr algn="ctr">
              <a:defRPr/>
            </a:pPr>
            <a:r>
              <a:rPr lang="es-ES" sz="1600" b="1" dirty="0">
                <a:solidFill>
                  <a:srgbClr val="002060"/>
                </a:solidFill>
                <a:cs typeface="Arial" pitchFamily="34" charset="0"/>
              </a:rPr>
              <a:t>CNE, located in Córdoba province</a:t>
            </a:r>
          </a:p>
          <a:p>
            <a:pPr algn="ctr">
              <a:defRPr/>
            </a:pPr>
            <a:r>
              <a:rPr lang="es-ES" sz="1600" b="1" dirty="0">
                <a:solidFill>
                  <a:srgbClr val="002060"/>
                </a:solidFill>
                <a:cs typeface="Arial" pitchFamily="34" charset="0"/>
              </a:rPr>
              <a:t>PHWR - </a:t>
            </a:r>
            <a:r>
              <a:rPr lang="es-ES" sz="1600" b="1" dirty="0" smtClean="0">
                <a:solidFill>
                  <a:srgbClr val="002060"/>
                </a:solidFill>
                <a:cs typeface="Arial" pitchFamily="34" charset="0"/>
              </a:rPr>
              <a:t>656 </a:t>
            </a:r>
            <a:r>
              <a:rPr lang="es-ES" sz="1600" b="1" dirty="0">
                <a:solidFill>
                  <a:srgbClr val="002060"/>
                </a:solidFill>
                <a:cs typeface="Arial" pitchFamily="34" charset="0"/>
              </a:rPr>
              <a:t>MWe</a:t>
            </a:r>
          </a:p>
          <a:p>
            <a:pPr algn="ctr">
              <a:defRPr/>
            </a:pPr>
            <a:r>
              <a:rPr lang="es-ES" sz="1600" b="1" dirty="0">
                <a:solidFill>
                  <a:srgbClr val="002060"/>
                </a:solidFill>
                <a:cs typeface="Arial" pitchFamily="34" charset="0"/>
              </a:rPr>
              <a:t>Operating since 1984</a:t>
            </a:r>
          </a:p>
          <a:p>
            <a:pPr algn="ctr">
              <a:defRPr/>
            </a:pPr>
            <a:r>
              <a:rPr lang="es-ES" sz="1600" b="1" dirty="0">
                <a:solidFill>
                  <a:srgbClr val="002060"/>
                </a:solidFill>
                <a:cs typeface="Arial" pitchFamily="34" charset="0"/>
              </a:rPr>
              <a:t>Life Extension process </a:t>
            </a:r>
            <a:r>
              <a:rPr lang="es-ES" sz="1600" b="1" dirty="0" smtClean="0">
                <a:solidFill>
                  <a:srgbClr val="002060"/>
                </a:solidFill>
                <a:cs typeface="Arial" pitchFamily="34" charset="0"/>
              </a:rPr>
              <a:t>(2016 </a:t>
            </a:r>
            <a:r>
              <a:rPr lang="es-ES" sz="1600" b="1" dirty="0">
                <a:solidFill>
                  <a:srgbClr val="002060"/>
                </a:solidFill>
                <a:cs typeface="Arial" pitchFamily="34" charset="0"/>
              </a:rPr>
              <a:t>~ </a:t>
            </a:r>
            <a:r>
              <a:rPr lang="es-ES" sz="1600" b="1" dirty="0" smtClean="0">
                <a:solidFill>
                  <a:srgbClr val="002060"/>
                </a:solidFill>
                <a:cs typeface="Arial" pitchFamily="34" charset="0"/>
              </a:rPr>
              <a:t>2018)</a:t>
            </a:r>
            <a:endParaRPr lang="es-ES" sz="1600" b="1" dirty="0">
              <a:solidFill>
                <a:srgbClr val="002060"/>
              </a:solidFill>
              <a:cs typeface="Arial" pitchFamily="34" charset="0"/>
            </a:endParaRPr>
          </a:p>
          <a:p>
            <a:pPr algn="ctr">
              <a:defRPr/>
            </a:pPr>
            <a:r>
              <a:rPr lang="en-US" sz="1400" b="1" dirty="0" smtClean="0">
                <a:solidFill>
                  <a:srgbClr val="002060"/>
                </a:solidFill>
                <a:latin typeface="Arial" pitchFamily="34" charset="0"/>
                <a:cs typeface="Arial" pitchFamily="34" charset="0"/>
              </a:rPr>
              <a:t>In </a:t>
            </a:r>
            <a:r>
              <a:rPr lang="en-US" sz="1400" b="1" dirty="0">
                <a:solidFill>
                  <a:srgbClr val="002060"/>
                </a:solidFill>
                <a:latin typeface="Arial" pitchFamily="34" charset="0"/>
                <a:cs typeface="Arial" pitchFamily="34" charset="0"/>
              </a:rPr>
              <a:t>January 2019 CNE started its second operation cycle</a:t>
            </a:r>
            <a:endParaRPr lang="es-ES" sz="1400" b="1" dirty="0">
              <a:solidFill>
                <a:srgbClr val="002060"/>
              </a:solidFill>
              <a:latin typeface="Arial" pitchFamily="34" charset="0"/>
              <a:cs typeface="Arial" pitchFamily="34" charset="0"/>
            </a:endParaRPr>
          </a:p>
        </p:txBody>
      </p:sp>
      <p:sp>
        <p:nvSpPr>
          <p:cNvPr id="9" name="Título 1"/>
          <p:cNvSpPr txBox="1">
            <a:spLocks/>
          </p:cNvSpPr>
          <p:nvPr/>
        </p:nvSpPr>
        <p:spPr>
          <a:xfrm>
            <a:off x="264076" y="4413049"/>
            <a:ext cx="8700412" cy="993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marL="228600" indent="-228600" algn="ctr">
              <a:spcBef>
                <a:spcPts val="1000"/>
              </a:spcBef>
            </a:pPr>
            <a:r>
              <a:rPr lang="en-GB" sz="2000" b="1" dirty="0">
                <a:solidFill>
                  <a:srgbClr val="002060"/>
                </a:solidFill>
                <a:latin typeface="+mn-lt"/>
                <a:ea typeface="+mn-ea"/>
              </a:rPr>
              <a:t>Argentina has 3 NPPs in operation: </a:t>
            </a:r>
            <a:r>
              <a:rPr lang="en-US" sz="2000" b="1" dirty="0">
                <a:solidFill>
                  <a:srgbClr val="002060"/>
                </a:solidFill>
                <a:latin typeface="+mn-lt"/>
                <a:ea typeface="+mn-ea"/>
              </a:rPr>
              <a:t>4.06% of the installed capacity of the national electrical system.</a:t>
            </a:r>
            <a:r>
              <a:rPr lang="en-GB" sz="2000" dirty="0">
                <a:solidFill>
                  <a:srgbClr val="002060"/>
                </a:solidFill>
                <a:latin typeface="+mn-lt"/>
                <a:ea typeface="+mn-ea"/>
              </a:rPr>
              <a:t> </a:t>
            </a:r>
            <a:r>
              <a:rPr lang="en-GB" sz="1800" dirty="0">
                <a:solidFill>
                  <a:srgbClr val="002060"/>
                </a:solidFill>
                <a:latin typeface="+mn-lt"/>
                <a:ea typeface="+mn-ea"/>
              </a:rPr>
              <a:t/>
            </a:r>
            <a:br>
              <a:rPr lang="en-GB" sz="1800" dirty="0">
                <a:solidFill>
                  <a:srgbClr val="002060"/>
                </a:solidFill>
                <a:latin typeface="+mn-lt"/>
                <a:ea typeface="+mn-ea"/>
              </a:rPr>
            </a:br>
            <a:endParaRPr lang="en-GB" sz="1800" dirty="0">
              <a:solidFill>
                <a:srgbClr val="002060"/>
              </a:solidFill>
              <a:latin typeface="+mn-lt"/>
            </a:endParaRPr>
          </a:p>
        </p:txBody>
      </p:sp>
      <p:pic>
        <p:nvPicPr>
          <p:cNvPr id="3" name="Imagen 2"/>
          <p:cNvPicPr>
            <a:picLocks noChangeAspect="1"/>
          </p:cNvPicPr>
          <p:nvPr/>
        </p:nvPicPr>
        <p:blipFill>
          <a:blip r:embed="rId4"/>
          <a:stretch>
            <a:fillRect/>
          </a:stretch>
        </p:blipFill>
        <p:spPr>
          <a:xfrm>
            <a:off x="163138" y="1850060"/>
            <a:ext cx="2773920" cy="1731414"/>
          </a:xfrm>
          <a:prstGeom prst="rect">
            <a:avLst/>
          </a:prstGeom>
        </p:spPr>
      </p:pic>
    </p:spTree>
    <p:extLst>
      <p:ext uri="{BB962C8B-B14F-4D97-AF65-F5344CB8AC3E}">
        <p14:creationId xmlns:p14="http://schemas.microsoft.com/office/powerpoint/2010/main" val="43944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838" y="0"/>
            <a:ext cx="7886700" cy="993775"/>
          </a:xfrm>
        </p:spPr>
        <p:txBody>
          <a:bodyPr>
            <a:normAutofit/>
          </a:bodyPr>
          <a:lstStyle/>
          <a:p>
            <a:pPr lvl="0">
              <a:lnSpc>
                <a:spcPct val="100000"/>
              </a:lnSpc>
              <a:spcBef>
                <a:spcPts val="0"/>
              </a:spcBef>
            </a:pPr>
            <a:r>
              <a:rPr lang="en-US" sz="2000" b="1" dirty="0">
                <a:solidFill>
                  <a:srgbClr val="002060"/>
                </a:solidFill>
                <a:latin typeface="Calibri" panose="020F0502020204030204"/>
                <a:ea typeface="+mn-ea"/>
                <a:cs typeface="+mn-cs"/>
              </a:rPr>
              <a:t>Sustainability considerations </a:t>
            </a:r>
            <a:r>
              <a:rPr lang="en-US" sz="2000" dirty="0">
                <a:solidFill>
                  <a:srgbClr val="002060"/>
                </a:solidFill>
                <a:latin typeface="Calibri" panose="020F0502020204030204"/>
                <a:ea typeface="+mn-ea"/>
                <a:cs typeface="+mn-cs"/>
              </a:rPr>
              <a:t>related to </a:t>
            </a:r>
            <a:r>
              <a:rPr lang="en-US" sz="2000" b="1" dirty="0">
                <a:solidFill>
                  <a:srgbClr val="002060"/>
                </a:solidFill>
                <a:latin typeface="Calibri" panose="020F0502020204030204"/>
                <a:ea typeface="+mn-ea"/>
                <a:cs typeface="+mn-cs"/>
              </a:rPr>
              <a:t>National </a:t>
            </a:r>
            <a:r>
              <a:rPr lang="en-US" sz="2000" b="1" dirty="0" smtClean="0">
                <a:solidFill>
                  <a:srgbClr val="002060"/>
                </a:solidFill>
                <a:latin typeface="Calibri" panose="020F0502020204030204"/>
                <a:ea typeface="+mn-ea"/>
                <a:cs typeface="+mn-cs"/>
              </a:rPr>
              <a:t>Interested Parties (IP) </a:t>
            </a:r>
            <a:r>
              <a:rPr lang="en-US" sz="2000" dirty="0">
                <a:solidFill>
                  <a:srgbClr val="002060"/>
                </a:solidFill>
                <a:latin typeface="Calibri" panose="020F0502020204030204"/>
                <a:ea typeface="+mn-ea"/>
                <a:cs typeface="+mn-cs"/>
              </a:rPr>
              <a:t>engagement for decision making process</a:t>
            </a:r>
            <a:endParaRPr lang="es-AR" sz="2000" dirty="0">
              <a:solidFill>
                <a:srgbClr val="002060"/>
              </a:solidFill>
              <a:latin typeface="Calibri" panose="020F0502020204030204"/>
              <a:ea typeface="+mn-ea"/>
              <a:cs typeface="+mn-cs"/>
            </a:endParaRPr>
          </a:p>
        </p:txBody>
      </p:sp>
      <p:sp>
        <p:nvSpPr>
          <p:cNvPr id="3" name="Marcador de contenido 2"/>
          <p:cNvSpPr>
            <a:spLocks noGrp="1"/>
          </p:cNvSpPr>
          <p:nvPr>
            <p:ph idx="1"/>
          </p:nvPr>
        </p:nvSpPr>
        <p:spPr>
          <a:xfrm>
            <a:off x="215838" y="1082234"/>
            <a:ext cx="8532626" cy="3001684"/>
          </a:xfrm>
        </p:spPr>
        <p:txBody>
          <a:bodyPr>
            <a:noAutofit/>
          </a:bodyPr>
          <a:lstStyle/>
          <a:p>
            <a:pPr algn="just">
              <a:buFont typeface="Wingdings" panose="05000000000000000000" pitchFamily="2" charset="2"/>
              <a:buChar char="v"/>
            </a:pPr>
            <a:r>
              <a:rPr lang="en-US" sz="1800" dirty="0">
                <a:solidFill>
                  <a:srgbClr val="002060"/>
                </a:solidFill>
                <a:latin typeface="+mn-lt"/>
                <a:cs typeface="+mn-cs"/>
              </a:rPr>
              <a:t>Before accomplishing the first operation cycle, Nucleoeléctrica Argentina SA </a:t>
            </a:r>
            <a:r>
              <a:rPr lang="en-GB" sz="1800" dirty="0">
                <a:solidFill>
                  <a:srgbClr val="002060"/>
                </a:solidFill>
                <a:latin typeface="+mn-lt"/>
                <a:cs typeface="+mn-cs"/>
              </a:rPr>
              <a:t>analysed </a:t>
            </a:r>
            <a:r>
              <a:rPr lang="en-US" sz="1800" dirty="0">
                <a:solidFill>
                  <a:srgbClr val="002060"/>
                </a:solidFill>
                <a:latin typeface="+mn-lt"/>
                <a:cs typeface="+mn-cs"/>
              </a:rPr>
              <a:t>the viability of the Embalse life extension and presented the required documents to the </a:t>
            </a:r>
            <a:r>
              <a:rPr lang="en-US" sz="1800" b="1" dirty="0">
                <a:solidFill>
                  <a:srgbClr val="002060"/>
                </a:solidFill>
                <a:latin typeface="+mn-lt"/>
                <a:cs typeface="+mn-cs"/>
              </a:rPr>
              <a:t>National Nuclear Regulatory Body (ARN)</a:t>
            </a:r>
            <a:r>
              <a:rPr lang="en-US" sz="1800" dirty="0">
                <a:solidFill>
                  <a:srgbClr val="002060"/>
                </a:solidFill>
                <a:latin typeface="+mn-lt"/>
                <a:cs typeface="+mn-cs"/>
              </a:rPr>
              <a:t>.</a:t>
            </a:r>
          </a:p>
          <a:p>
            <a:pPr algn="just">
              <a:spcBef>
                <a:spcPts val="1800"/>
              </a:spcBef>
              <a:buFont typeface="Wingdings" panose="05000000000000000000" pitchFamily="2" charset="2"/>
              <a:buChar char="v"/>
            </a:pPr>
            <a:r>
              <a:rPr lang="en-GB" sz="1800" dirty="0">
                <a:solidFill>
                  <a:srgbClr val="002060"/>
                </a:solidFill>
                <a:latin typeface="+mn-lt"/>
              </a:rPr>
              <a:t>After getting the Parliament approval, the </a:t>
            </a:r>
            <a:r>
              <a:rPr lang="en-GB" sz="1800" b="1" dirty="0">
                <a:solidFill>
                  <a:srgbClr val="002060"/>
                </a:solidFill>
                <a:latin typeface="+mn-lt"/>
              </a:rPr>
              <a:t>Government </a:t>
            </a:r>
            <a:r>
              <a:rPr lang="en-GB" sz="1800" dirty="0">
                <a:solidFill>
                  <a:srgbClr val="002060"/>
                </a:solidFill>
                <a:latin typeface="+mn-lt"/>
              </a:rPr>
              <a:t>declares </a:t>
            </a:r>
            <a:r>
              <a:rPr lang="en-GB" sz="1800" u="sng" dirty="0">
                <a:solidFill>
                  <a:srgbClr val="002060"/>
                </a:solidFill>
                <a:latin typeface="+mn-lt"/>
              </a:rPr>
              <a:t>by law </a:t>
            </a:r>
            <a:r>
              <a:rPr lang="en-GB" sz="1800" dirty="0">
                <a:solidFill>
                  <a:srgbClr val="002060"/>
                </a:solidFill>
                <a:latin typeface="+mn-lt"/>
                <a:cs typeface="+mn-cs"/>
              </a:rPr>
              <a:t>CNE life extension project implementation as a matter of national interest:</a:t>
            </a:r>
          </a:p>
          <a:p>
            <a:pPr marL="0" indent="0" algn="just">
              <a:buNone/>
            </a:pPr>
            <a:r>
              <a:rPr lang="en-GB" sz="1800" dirty="0">
                <a:solidFill>
                  <a:srgbClr val="002060"/>
                </a:solidFill>
                <a:latin typeface="+mn-lt"/>
                <a:cs typeface="+mn-cs"/>
              </a:rPr>
              <a:t>-CNE's life extension ensures energy matrix diversity with reliable production,</a:t>
            </a:r>
          </a:p>
          <a:p>
            <a:pPr marL="0" indent="0" algn="just">
              <a:buNone/>
            </a:pPr>
            <a:r>
              <a:rPr lang="en-US" sz="1800" dirty="0">
                <a:solidFill>
                  <a:srgbClr val="002060"/>
                </a:solidFill>
                <a:latin typeface="+mn-lt"/>
                <a:cs typeface="+mn-cs"/>
              </a:rPr>
              <a:t>-Employment for more than 1,000 local families for the second operation cycle,</a:t>
            </a:r>
          </a:p>
          <a:p>
            <a:pPr marL="0" indent="0" algn="just">
              <a:buNone/>
            </a:pPr>
            <a:r>
              <a:rPr lang="en-GB" sz="1800" dirty="0">
                <a:solidFill>
                  <a:srgbClr val="002060"/>
                </a:solidFill>
                <a:latin typeface="+mn-lt"/>
                <a:cs typeface="+mn-cs"/>
              </a:rPr>
              <a:t>-In addition to energy, CNE produces Co-60 </a:t>
            </a:r>
            <a:r>
              <a:rPr lang="en-GB" sz="1800" dirty="0" smtClean="0">
                <a:solidFill>
                  <a:srgbClr val="002060"/>
                </a:solidFill>
                <a:latin typeface="+mn-lt"/>
                <a:cs typeface="+mn-cs"/>
              </a:rPr>
              <a:t>for </a:t>
            </a:r>
            <a:r>
              <a:rPr lang="en-GB" sz="1800" dirty="0">
                <a:solidFill>
                  <a:srgbClr val="002060"/>
                </a:solidFill>
                <a:latin typeface="+mn-lt"/>
                <a:cs typeface="+mn-cs"/>
              </a:rPr>
              <a:t>medical, research and industrial application, which is a sustainable social and economic benefit. </a:t>
            </a:r>
          </a:p>
          <a:p>
            <a:pPr marL="0" indent="0">
              <a:buNone/>
            </a:pPr>
            <a:endParaRPr lang="en-GB" sz="2000" dirty="0">
              <a:solidFill>
                <a:prstClr val="black"/>
              </a:solidFill>
              <a:latin typeface="+mn-lt"/>
              <a:cs typeface="+mn-cs"/>
            </a:endParaRPr>
          </a:p>
          <a:p>
            <a:pPr>
              <a:buFont typeface="Wingdings" panose="05000000000000000000" pitchFamily="2" charset="2"/>
              <a:buChar char="v"/>
            </a:pPr>
            <a:endParaRPr lang="en-GB" sz="1600" dirty="0">
              <a:solidFill>
                <a:prstClr val="black"/>
              </a:solidFill>
              <a:latin typeface="+mn-lt"/>
              <a:cs typeface="+mn-cs"/>
            </a:endParaRPr>
          </a:p>
        </p:txBody>
      </p:sp>
      <p:sp>
        <p:nvSpPr>
          <p:cNvPr id="11" name="Rectángulo redondeado 10"/>
          <p:cNvSpPr/>
          <p:nvPr/>
        </p:nvSpPr>
        <p:spPr>
          <a:xfrm>
            <a:off x="233028" y="4151748"/>
            <a:ext cx="8748650" cy="858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s-AR" sz="2000" dirty="0">
                <a:solidFill>
                  <a:schemeClr val="bg1"/>
                </a:solidFill>
                <a:cs typeface="Arial" panose="020B0604020202020204" pitchFamily="34" charset="0"/>
              </a:rPr>
              <a:t>    </a:t>
            </a:r>
            <a:r>
              <a:rPr lang="es-AR" sz="2000" b="1" dirty="0">
                <a:solidFill>
                  <a:schemeClr val="bg1"/>
                </a:solidFill>
                <a:cs typeface="Arial" panose="020B0604020202020204" pitchFamily="34" charset="0"/>
              </a:rPr>
              <a:t>First decision- making process that shows the interrelation between Safety and Sustainability </a:t>
            </a:r>
            <a:endParaRPr lang="en-GB"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344533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07" y="14287"/>
            <a:ext cx="7886700" cy="993775"/>
          </a:xfrm>
        </p:spPr>
        <p:txBody>
          <a:bodyPr>
            <a:normAutofit/>
          </a:bodyPr>
          <a:lstStyle/>
          <a:p>
            <a:r>
              <a:rPr lang="en-US" sz="2000" b="1" dirty="0">
                <a:solidFill>
                  <a:srgbClr val="002060"/>
                </a:solidFill>
                <a:latin typeface="Calibri" panose="020F0502020204030204"/>
              </a:rPr>
              <a:t>Sustainability considerations </a:t>
            </a:r>
            <a:r>
              <a:rPr lang="en-US" sz="2000" dirty="0">
                <a:solidFill>
                  <a:srgbClr val="002060"/>
                </a:solidFill>
                <a:latin typeface="Calibri" panose="020F0502020204030204"/>
              </a:rPr>
              <a:t>related to </a:t>
            </a:r>
            <a:r>
              <a:rPr lang="en-US" sz="2000" b="1" dirty="0">
                <a:solidFill>
                  <a:srgbClr val="002060"/>
                </a:solidFill>
                <a:latin typeface="Calibri" panose="020F0502020204030204"/>
              </a:rPr>
              <a:t>National and Local IP</a:t>
            </a:r>
            <a:r>
              <a:rPr lang="en-US" sz="2000" dirty="0">
                <a:solidFill>
                  <a:srgbClr val="002060"/>
                </a:solidFill>
                <a:latin typeface="Calibri" panose="020F0502020204030204"/>
              </a:rPr>
              <a:t> engagement for decision making process</a:t>
            </a:r>
            <a:endParaRPr lang="es-AR" sz="2000" dirty="0">
              <a:solidFill>
                <a:srgbClr val="002060"/>
              </a:solidFill>
            </a:endParaRPr>
          </a:p>
        </p:txBody>
      </p:sp>
      <p:sp>
        <p:nvSpPr>
          <p:cNvPr id="3" name="Marcador de contenido 2"/>
          <p:cNvSpPr>
            <a:spLocks noGrp="1"/>
          </p:cNvSpPr>
          <p:nvPr>
            <p:ph idx="1"/>
          </p:nvPr>
        </p:nvSpPr>
        <p:spPr>
          <a:xfrm>
            <a:off x="179507" y="1008062"/>
            <a:ext cx="8784976" cy="4041031"/>
          </a:xfrm>
        </p:spPr>
        <p:txBody>
          <a:bodyPr>
            <a:normAutofit/>
          </a:bodyPr>
          <a:lstStyle/>
          <a:p>
            <a:pPr algn="just">
              <a:buFont typeface="Wingdings" panose="05000000000000000000" pitchFamily="2" charset="2"/>
              <a:buChar char="v"/>
            </a:pPr>
            <a:r>
              <a:rPr lang="en-GB" sz="1800" b="1" dirty="0">
                <a:solidFill>
                  <a:srgbClr val="002060"/>
                </a:solidFill>
                <a:latin typeface="+mn-lt"/>
              </a:rPr>
              <a:t>National and Local authorities</a:t>
            </a:r>
            <a:r>
              <a:rPr lang="en-GB" sz="1800" dirty="0">
                <a:solidFill>
                  <a:srgbClr val="002060"/>
                </a:solidFill>
                <a:latin typeface="+mn-lt"/>
              </a:rPr>
              <a:t>: The legal framework required</a:t>
            </a:r>
            <a:r>
              <a:rPr lang="en-GB" sz="1800" dirty="0">
                <a:solidFill>
                  <a:srgbClr val="002060"/>
                </a:solidFill>
                <a:latin typeface="+mn-lt"/>
                <a:cs typeface="+mn-cs"/>
              </a:rPr>
              <a:t> the Operating license from the Nuclear Regulatory Body) and the Social-Environmental license (by the local environmental Authority). The Environmental Impact Assessment contemplated the comparison </a:t>
            </a:r>
            <a:r>
              <a:rPr lang="en-US" sz="1800" dirty="0">
                <a:solidFill>
                  <a:srgbClr val="002060"/>
                </a:solidFill>
                <a:latin typeface="+mn-lt"/>
                <a:cs typeface="+mn-cs"/>
              </a:rPr>
              <a:t>of the extension of life project with the construction of a new state of art Combined Cycle Power Plant.</a:t>
            </a:r>
            <a:endParaRPr lang="en-GB" sz="1800" dirty="0">
              <a:solidFill>
                <a:srgbClr val="002060"/>
              </a:solidFill>
              <a:latin typeface="+mn-lt"/>
              <a:cs typeface="+mn-cs"/>
            </a:endParaRPr>
          </a:p>
          <a:p>
            <a:pPr marL="0" indent="0">
              <a:buNone/>
            </a:pPr>
            <a:r>
              <a:rPr lang="en-GB" sz="1800" dirty="0">
                <a:solidFill>
                  <a:srgbClr val="002060"/>
                </a:solidFill>
                <a:latin typeface="+mn-lt"/>
              </a:rPr>
              <a:t>Those licensing processes were managed in this context situation:</a:t>
            </a:r>
          </a:p>
          <a:p>
            <a:pPr marL="0" lvl="0" indent="0">
              <a:lnSpc>
                <a:spcPct val="100000"/>
              </a:lnSpc>
              <a:spcBef>
                <a:spcPts val="600"/>
              </a:spcBef>
              <a:spcAft>
                <a:spcPts val="600"/>
              </a:spcAft>
              <a:buNone/>
              <a:defRPr/>
            </a:pPr>
            <a:r>
              <a:rPr lang="en-GB" sz="1800" dirty="0">
                <a:solidFill>
                  <a:srgbClr val="002060"/>
                </a:solidFill>
                <a:latin typeface="+mn-lt"/>
                <a:cs typeface="+mn-cs"/>
              </a:rPr>
              <a:t>-it was the first NPP life extension in the country</a:t>
            </a:r>
          </a:p>
          <a:p>
            <a:pPr marL="0" lvl="0" indent="0">
              <a:lnSpc>
                <a:spcPct val="100000"/>
              </a:lnSpc>
              <a:spcBef>
                <a:spcPts val="600"/>
              </a:spcBef>
              <a:spcAft>
                <a:spcPts val="600"/>
              </a:spcAft>
              <a:buNone/>
              <a:defRPr/>
            </a:pPr>
            <a:r>
              <a:rPr lang="en-GB" sz="1800" dirty="0">
                <a:solidFill>
                  <a:srgbClr val="002060"/>
                </a:solidFill>
                <a:latin typeface="+mn-lt"/>
                <a:cs typeface="+mn-cs"/>
              </a:rPr>
              <a:t>-and the first </a:t>
            </a:r>
            <a:r>
              <a:rPr lang="en-GB" sz="1800" b="1" dirty="0">
                <a:solidFill>
                  <a:srgbClr val="002060"/>
                </a:solidFill>
                <a:latin typeface="+mn-lt"/>
                <a:cs typeface="+mn-cs"/>
              </a:rPr>
              <a:t>Public Hearing </a:t>
            </a:r>
            <a:r>
              <a:rPr lang="en-GB" sz="1800" dirty="0">
                <a:solidFill>
                  <a:srgbClr val="002060"/>
                </a:solidFill>
                <a:latin typeface="+mn-lt"/>
                <a:cs typeface="+mn-cs"/>
              </a:rPr>
              <a:t>related</a:t>
            </a:r>
            <a:r>
              <a:rPr lang="en-GB" sz="1800" b="1" dirty="0">
                <a:solidFill>
                  <a:srgbClr val="002060"/>
                </a:solidFill>
                <a:latin typeface="+mn-lt"/>
                <a:cs typeface="+mn-cs"/>
              </a:rPr>
              <a:t> </a:t>
            </a:r>
            <a:r>
              <a:rPr lang="en-GB" sz="1800" dirty="0">
                <a:solidFill>
                  <a:srgbClr val="002060"/>
                </a:solidFill>
                <a:latin typeface="+mn-lt"/>
                <a:cs typeface="+mn-cs"/>
              </a:rPr>
              <a:t>to an Argentine NPP. </a:t>
            </a:r>
          </a:p>
          <a:p>
            <a:pPr marL="0" lvl="0" indent="0">
              <a:lnSpc>
                <a:spcPct val="100000"/>
              </a:lnSpc>
              <a:spcBef>
                <a:spcPts val="600"/>
              </a:spcBef>
              <a:spcAft>
                <a:spcPts val="600"/>
              </a:spcAft>
              <a:buNone/>
              <a:defRPr/>
            </a:pPr>
            <a:r>
              <a:rPr lang="en-GB" sz="1800" dirty="0">
                <a:solidFill>
                  <a:srgbClr val="002060"/>
                </a:solidFill>
                <a:latin typeface="+mn-lt"/>
                <a:cs typeface="+mn-cs"/>
              </a:rPr>
              <a:t>So, a strategy was defined to achieve those licences through stakeholders involvement.</a:t>
            </a:r>
          </a:p>
        </p:txBody>
      </p:sp>
      <p:sp>
        <p:nvSpPr>
          <p:cNvPr id="10" name="Rectángulo redondeado 9"/>
          <p:cNvSpPr/>
          <p:nvPr/>
        </p:nvSpPr>
        <p:spPr>
          <a:xfrm>
            <a:off x="287519" y="3939902"/>
            <a:ext cx="8676964" cy="1109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1600" b="1" dirty="0">
                <a:solidFill>
                  <a:schemeClr val="bg1"/>
                </a:solidFill>
                <a:cs typeface="Arial" panose="020B0604020202020204" pitchFamily="34" charset="0"/>
              </a:rPr>
              <a:t>Although this citizen participation procedure is non-binding, through this tool, those potentially affected by the project could be part of the Environmental Impact Assessment process, expressing their opinions and arguments</a:t>
            </a:r>
            <a:endParaRPr lang="en-GB"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2671162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76" y="-2220"/>
            <a:ext cx="7886700" cy="993775"/>
          </a:xfrm>
        </p:spPr>
        <p:txBody>
          <a:bodyPr>
            <a:normAutofit/>
          </a:bodyPr>
          <a:lstStyle/>
          <a:p>
            <a:r>
              <a:rPr lang="en-US" sz="2000" dirty="0">
                <a:solidFill>
                  <a:srgbClr val="002060"/>
                </a:solidFill>
                <a:latin typeface="Calibri" panose="020F0502020204030204"/>
              </a:rPr>
              <a:t>Sustainability considerations related </a:t>
            </a:r>
            <a:r>
              <a:rPr lang="en-US" sz="2000" dirty="0" smtClean="0">
                <a:solidFill>
                  <a:srgbClr val="002060"/>
                </a:solidFill>
                <a:latin typeface="Calibri" panose="020F0502020204030204"/>
              </a:rPr>
              <a:t>to Radioactive Waste Management</a:t>
            </a:r>
            <a:endParaRPr lang="es-AR" sz="2000" strike="sngStrike" dirty="0">
              <a:solidFill>
                <a:srgbClr val="002060"/>
              </a:solidFill>
            </a:endParaRPr>
          </a:p>
        </p:txBody>
      </p:sp>
      <p:sp>
        <p:nvSpPr>
          <p:cNvPr id="3" name="Marcador de contenido 2"/>
          <p:cNvSpPr>
            <a:spLocks noGrp="1"/>
          </p:cNvSpPr>
          <p:nvPr>
            <p:ph idx="1"/>
          </p:nvPr>
        </p:nvSpPr>
        <p:spPr>
          <a:xfrm>
            <a:off x="179512" y="1008062"/>
            <a:ext cx="8652622" cy="4135438"/>
          </a:xfrm>
        </p:spPr>
        <p:txBody>
          <a:bodyPr>
            <a:normAutofit/>
          </a:bodyPr>
          <a:lstStyle/>
          <a:p>
            <a:pPr lvl="0" algn="just">
              <a:lnSpc>
                <a:spcPct val="100000"/>
              </a:lnSpc>
              <a:spcBef>
                <a:spcPts val="0"/>
              </a:spcBef>
              <a:buFont typeface="Wingdings" panose="05000000000000000000" pitchFamily="2" charset="2"/>
              <a:buChar char="v"/>
            </a:pPr>
            <a:r>
              <a:rPr lang="en-GB" sz="1600" dirty="0">
                <a:solidFill>
                  <a:srgbClr val="002060"/>
                </a:solidFill>
                <a:latin typeface="+mn-lt"/>
                <a:ea typeface="Times New Roman" panose="02020603050405020304" pitchFamily="18" charset="0"/>
                <a:cs typeface="+mn-cs"/>
              </a:rPr>
              <a:t>For the </a:t>
            </a:r>
            <a:r>
              <a:rPr lang="en-GB" sz="1600" dirty="0" smtClean="0">
                <a:solidFill>
                  <a:srgbClr val="002060"/>
                </a:solidFill>
                <a:latin typeface="+mn-lt"/>
                <a:ea typeface="Times New Roman" panose="02020603050405020304" pitchFamily="18" charset="0"/>
                <a:cs typeface="+mn-cs"/>
              </a:rPr>
              <a:t>core </a:t>
            </a:r>
            <a:r>
              <a:rPr lang="en-GB" sz="1600" dirty="0">
                <a:solidFill>
                  <a:srgbClr val="002060"/>
                </a:solidFill>
                <a:latin typeface="+mn-lt"/>
                <a:ea typeface="Times New Roman" panose="02020603050405020304" pitchFamily="18" charset="0"/>
                <a:cs typeface="+mn-cs"/>
              </a:rPr>
              <a:t>retubing, Argentina </a:t>
            </a:r>
            <a:r>
              <a:rPr lang="en-GB" sz="1600" dirty="0" smtClean="0">
                <a:solidFill>
                  <a:srgbClr val="002060"/>
                </a:solidFill>
                <a:latin typeface="+mn-lt"/>
                <a:ea typeface="Times New Roman" panose="02020603050405020304" pitchFamily="18" charset="0"/>
                <a:cs typeface="+mn-cs"/>
              </a:rPr>
              <a:t>used </a:t>
            </a:r>
            <a:r>
              <a:rPr lang="en-GB" sz="1600" dirty="0">
                <a:solidFill>
                  <a:srgbClr val="002060"/>
                </a:solidFill>
                <a:latin typeface="+mn-lt"/>
                <a:ea typeface="Times New Roman" panose="02020603050405020304" pitchFamily="18" charset="0"/>
                <a:cs typeface="+mn-cs"/>
              </a:rPr>
              <a:t>a methodology developed by Candu Energy Inc.                based on the experience of CANDU-6 power plants and following </a:t>
            </a:r>
            <a:r>
              <a:rPr lang="en-GB" sz="1600" dirty="0" smtClean="0">
                <a:solidFill>
                  <a:srgbClr val="002060"/>
                </a:solidFill>
                <a:latin typeface="+mn-lt"/>
                <a:ea typeface="Times New Roman" panose="02020603050405020304" pitchFamily="18" charset="0"/>
                <a:cs typeface="+mn-cs"/>
              </a:rPr>
              <a:t>IAEA </a:t>
            </a:r>
            <a:r>
              <a:rPr lang="en-GB" sz="1600" dirty="0">
                <a:solidFill>
                  <a:srgbClr val="002060"/>
                </a:solidFill>
                <a:latin typeface="+mn-lt"/>
                <a:ea typeface="Times New Roman" panose="02020603050405020304" pitchFamily="18" charset="0"/>
                <a:cs typeface="+mn-cs"/>
              </a:rPr>
              <a:t>guidelines. An</a:t>
            </a:r>
            <a:r>
              <a:rPr lang="en-GB" sz="1600" b="1" dirty="0">
                <a:solidFill>
                  <a:srgbClr val="002060"/>
                </a:solidFill>
                <a:latin typeface="+mn-lt"/>
                <a:ea typeface="Times New Roman" panose="02020603050405020304" pitchFamily="18" charset="0"/>
                <a:cs typeface="+mn-cs"/>
              </a:rPr>
              <a:t> Integrated Radioactive Waste (RW) Management Program</a:t>
            </a:r>
            <a:r>
              <a:rPr lang="en-GB" sz="1600" dirty="0">
                <a:solidFill>
                  <a:srgbClr val="002060"/>
                </a:solidFill>
                <a:latin typeface="+mn-lt"/>
                <a:ea typeface="Times New Roman" panose="02020603050405020304" pitchFamily="18" charset="0"/>
                <a:cs typeface="+mn-cs"/>
              </a:rPr>
              <a:t>, was elaborated to establish the categorization and characterization of RW in order to define the temporary storage conditions to be complied in accordance with ARN and CNEA (Argentine Atomic Energy Commission, the national waste management organization, among other functions</a:t>
            </a:r>
            <a:r>
              <a:rPr lang="en-GB" sz="1600" dirty="0" smtClean="0">
                <a:solidFill>
                  <a:srgbClr val="002060"/>
                </a:solidFill>
                <a:latin typeface="+mn-lt"/>
                <a:ea typeface="Times New Roman" panose="02020603050405020304" pitchFamily="18" charset="0"/>
                <a:cs typeface="+mn-cs"/>
              </a:rPr>
              <a:t>).</a:t>
            </a:r>
          </a:p>
          <a:p>
            <a:pPr marL="0" lvl="0" indent="0" algn="just">
              <a:lnSpc>
                <a:spcPct val="100000"/>
              </a:lnSpc>
              <a:spcBef>
                <a:spcPts val="0"/>
              </a:spcBef>
              <a:buNone/>
            </a:pPr>
            <a:endParaRPr lang="en-GB" sz="1600" dirty="0" smtClean="0">
              <a:solidFill>
                <a:srgbClr val="002060"/>
              </a:solidFill>
              <a:latin typeface="+mn-lt"/>
              <a:ea typeface="Times New Roman" panose="02020603050405020304" pitchFamily="18" charset="0"/>
              <a:cs typeface="+mn-cs"/>
            </a:endParaRPr>
          </a:p>
          <a:p>
            <a:pPr lvl="0" algn="just">
              <a:lnSpc>
                <a:spcPct val="100000"/>
              </a:lnSpc>
              <a:spcBef>
                <a:spcPts val="0"/>
              </a:spcBef>
              <a:buFont typeface="Wingdings" panose="05000000000000000000" pitchFamily="2" charset="2"/>
              <a:buChar char="v"/>
            </a:pPr>
            <a:r>
              <a:rPr lang="en-GB" sz="1600" dirty="0">
                <a:solidFill>
                  <a:srgbClr val="002060"/>
                </a:solidFill>
                <a:latin typeface="+mn-lt"/>
                <a:ea typeface="Times New Roman" panose="02020603050405020304" pitchFamily="18" charset="0"/>
                <a:cs typeface="+mn-cs"/>
              </a:rPr>
              <a:t> </a:t>
            </a:r>
            <a:r>
              <a:rPr lang="en-GB" sz="1600" dirty="0" smtClean="0">
                <a:solidFill>
                  <a:srgbClr val="002060"/>
                </a:solidFill>
                <a:latin typeface="+mn-lt"/>
                <a:ea typeface="Times New Roman" panose="02020603050405020304" pitchFamily="18" charset="0"/>
                <a:cs typeface="+mn-cs"/>
              </a:rPr>
              <a:t>The </a:t>
            </a:r>
            <a:r>
              <a:rPr lang="en-GB" sz="1600" dirty="0">
                <a:solidFill>
                  <a:srgbClr val="002060"/>
                </a:solidFill>
                <a:latin typeface="+mn-lt"/>
                <a:ea typeface="Times New Roman" panose="02020603050405020304" pitchFamily="18" charset="0"/>
                <a:cs typeface="+mn-cs"/>
              </a:rPr>
              <a:t>retubing storage facilities, as well as </a:t>
            </a:r>
            <a:r>
              <a:rPr lang="en-GB" sz="1600" dirty="0" smtClean="0">
                <a:solidFill>
                  <a:srgbClr val="002060"/>
                </a:solidFill>
                <a:latin typeface="+mn-lt"/>
                <a:ea typeface="Times New Roman" panose="02020603050405020304" pitchFamily="18" charset="0"/>
                <a:cs typeface="+mn-cs"/>
              </a:rPr>
              <a:t>steam </a:t>
            </a:r>
            <a:r>
              <a:rPr lang="en-GB" sz="1600" dirty="0">
                <a:solidFill>
                  <a:srgbClr val="002060"/>
                </a:solidFill>
                <a:latin typeface="+mn-lt"/>
                <a:ea typeface="Times New Roman" panose="02020603050405020304" pitchFamily="18" charset="0"/>
                <a:cs typeface="+mn-cs"/>
              </a:rPr>
              <a:t>g</a:t>
            </a:r>
            <a:r>
              <a:rPr lang="en-GB" sz="1600" dirty="0" smtClean="0">
                <a:solidFill>
                  <a:srgbClr val="002060"/>
                </a:solidFill>
                <a:latin typeface="+mn-lt"/>
                <a:ea typeface="Times New Roman" panose="02020603050405020304" pitchFamily="18" charset="0"/>
                <a:cs typeface="+mn-cs"/>
              </a:rPr>
              <a:t>enerators </a:t>
            </a:r>
            <a:r>
              <a:rPr lang="en-GB" sz="1600" dirty="0">
                <a:solidFill>
                  <a:srgbClr val="002060"/>
                </a:solidFill>
                <a:latin typeface="+mn-lt"/>
                <a:ea typeface="Times New Roman" panose="02020603050405020304" pitchFamily="18" charset="0"/>
                <a:cs typeface="+mn-cs"/>
              </a:rPr>
              <a:t>storage facility, were designed so that their integrity is guaranteed during a period of not less than 50 years. </a:t>
            </a:r>
            <a:r>
              <a:rPr lang="en-GB" sz="1600" dirty="0">
                <a:solidFill>
                  <a:srgbClr val="002060"/>
                </a:solidFill>
                <a:latin typeface="+mn-lt"/>
                <a:cs typeface="+mn-cs"/>
              </a:rPr>
              <a:t>The design of the Silos </a:t>
            </a:r>
            <a:r>
              <a:rPr lang="en-GB" sz="1600" dirty="0" smtClean="0">
                <a:solidFill>
                  <a:srgbClr val="002060"/>
                </a:solidFill>
                <a:latin typeface="+mn-lt"/>
                <a:cs typeface="+mn-cs"/>
              </a:rPr>
              <a:t>was </a:t>
            </a:r>
            <a:r>
              <a:rPr lang="en-GB" sz="1600" dirty="0">
                <a:solidFill>
                  <a:srgbClr val="002060"/>
                </a:solidFill>
                <a:latin typeface="+mn-lt"/>
                <a:cs typeface="+mn-cs"/>
              </a:rPr>
              <a:t>acquired from Candu Energy </a:t>
            </a:r>
            <a:r>
              <a:rPr lang="en-GB" sz="1600" dirty="0" smtClean="0">
                <a:solidFill>
                  <a:srgbClr val="002060"/>
                </a:solidFill>
                <a:latin typeface="+mn-lt"/>
                <a:cs typeface="+mn-cs"/>
              </a:rPr>
              <a:t>Inc. </a:t>
            </a:r>
            <a:r>
              <a:rPr lang="en-GB" sz="1600" dirty="0">
                <a:solidFill>
                  <a:srgbClr val="002060"/>
                </a:solidFill>
                <a:latin typeface="+mn-lt"/>
                <a:cs typeface="+mn-cs"/>
              </a:rPr>
              <a:t>and the other two storages facilities were national designs (considering opex).</a:t>
            </a:r>
          </a:p>
          <a:p>
            <a:pPr marL="0" lvl="0" indent="0" algn="just">
              <a:lnSpc>
                <a:spcPct val="100000"/>
              </a:lnSpc>
              <a:spcBef>
                <a:spcPts val="0"/>
              </a:spcBef>
              <a:buNone/>
            </a:pPr>
            <a:endParaRPr lang="en-US" sz="1200" dirty="0">
              <a:solidFill>
                <a:prstClr val="black"/>
              </a:solidFill>
              <a:latin typeface="Calibri"/>
              <a:cs typeface="+mn-cs"/>
            </a:endParaRPr>
          </a:p>
          <a:p>
            <a:pPr marL="0" indent="0">
              <a:buNone/>
            </a:pPr>
            <a:endParaRPr lang="es-AR" sz="1600" dirty="0">
              <a:latin typeface="+mn-lt"/>
            </a:endParaRPr>
          </a:p>
        </p:txBody>
      </p:sp>
      <p:sp>
        <p:nvSpPr>
          <p:cNvPr id="7" name="Rectángulo redondeado 6"/>
          <p:cNvSpPr/>
          <p:nvPr/>
        </p:nvSpPr>
        <p:spPr>
          <a:xfrm>
            <a:off x="144066" y="4155926"/>
            <a:ext cx="8652622" cy="659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b="1" dirty="0">
                <a:solidFill>
                  <a:schemeClr val="bg1"/>
                </a:solidFill>
                <a:cs typeface="Arial" panose="020B0604020202020204" pitchFamily="34" charset="0"/>
              </a:rPr>
              <a:t>Competing priorities were addressed according to finite resources to ensure safety while enabling sustainable development.</a:t>
            </a:r>
          </a:p>
        </p:txBody>
      </p:sp>
      <p:sp>
        <p:nvSpPr>
          <p:cNvPr id="9" name="Título 1"/>
          <p:cNvSpPr txBox="1">
            <a:spLocks/>
          </p:cNvSpPr>
          <p:nvPr/>
        </p:nvSpPr>
        <p:spPr>
          <a:xfrm>
            <a:off x="3779912" y="1660201"/>
            <a:ext cx="7886700" cy="993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endParaRPr lang="es-AR" dirty="0"/>
          </a:p>
        </p:txBody>
      </p:sp>
    </p:spTree>
    <p:extLst>
      <p:ext uri="{BB962C8B-B14F-4D97-AF65-F5344CB8AC3E}">
        <p14:creationId xmlns:p14="http://schemas.microsoft.com/office/powerpoint/2010/main" val="352244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411" y="0"/>
            <a:ext cx="7886700" cy="993775"/>
          </a:xfrm>
        </p:spPr>
        <p:txBody>
          <a:bodyPr>
            <a:normAutofit/>
          </a:bodyPr>
          <a:lstStyle/>
          <a:p>
            <a:pPr lvl="0">
              <a:lnSpc>
                <a:spcPct val="100000"/>
              </a:lnSpc>
              <a:spcBef>
                <a:spcPts val="0"/>
              </a:spcBef>
            </a:pPr>
            <a:r>
              <a:rPr lang="es-AR" sz="2000" dirty="0">
                <a:solidFill>
                  <a:srgbClr val="002060"/>
                </a:solidFill>
                <a:latin typeface="Calibri" panose="020F0502020204030204"/>
                <a:ea typeface="+mn-ea"/>
                <a:cs typeface="+mn-cs"/>
              </a:rPr>
              <a:t>Sustainability </a:t>
            </a:r>
            <a:r>
              <a:rPr lang="es-AR" sz="2000" dirty="0" smtClean="0">
                <a:solidFill>
                  <a:srgbClr val="002060"/>
                </a:solidFill>
                <a:latin typeface="Calibri" panose="020F0502020204030204"/>
                <a:ea typeface="+mn-ea"/>
                <a:cs typeface="+mn-cs"/>
              </a:rPr>
              <a:t>considerations related to RW Management</a:t>
            </a:r>
            <a:endParaRPr lang="es-AR" sz="2000" dirty="0">
              <a:solidFill>
                <a:srgbClr val="002060"/>
              </a:solidFill>
            </a:endParaRPr>
          </a:p>
        </p:txBody>
      </p:sp>
      <p:sp>
        <p:nvSpPr>
          <p:cNvPr id="3" name="Marcador de contenido 2"/>
          <p:cNvSpPr>
            <a:spLocks noGrp="1"/>
          </p:cNvSpPr>
          <p:nvPr>
            <p:ph idx="1"/>
          </p:nvPr>
        </p:nvSpPr>
        <p:spPr>
          <a:xfrm>
            <a:off x="113335" y="942777"/>
            <a:ext cx="8784976" cy="4227934"/>
          </a:xfrm>
        </p:spPr>
        <p:txBody>
          <a:bodyPr>
            <a:normAutofit/>
          </a:bodyPr>
          <a:lstStyle/>
          <a:p>
            <a:pPr lvl="0" algn="just">
              <a:lnSpc>
                <a:spcPct val="100000"/>
              </a:lnSpc>
              <a:spcBef>
                <a:spcPts val="1200"/>
              </a:spcBef>
              <a:buFont typeface="Wingdings" panose="05000000000000000000" pitchFamily="2" charset="2"/>
              <a:buChar char="v"/>
            </a:pPr>
            <a:r>
              <a:rPr lang="en-US" sz="1800" dirty="0">
                <a:solidFill>
                  <a:srgbClr val="002060"/>
                </a:solidFill>
                <a:latin typeface="+mn-lt"/>
                <a:cs typeface="+mn-cs"/>
              </a:rPr>
              <a:t>Besides the retubing of the reactor, CNE accomplished the </a:t>
            </a:r>
            <a:r>
              <a:rPr lang="en-US" sz="1800" b="1" dirty="0">
                <a:solidFill>
                  <a:srgbClr val="002060"/>
                </a:solidFill>
                <a:latin typeface="+mn-lt"/>
                <a:cs typeface="+mn-cs"/>
              </a:rPr>
              <a:t>replacement of the four steam generators</a:t>
            </a:r>
            <a:r>
              <a:rPr lang="en-US" sz="1800" dirty="0" smtClean="0">
                <a:solidFill>
                  <a:srgbClr val="002060"/>
                </a:solidFill>
                <a:latin typeface="+mn-lt"/>
                <a:cs typeface="+mn-cs"/>
              </a:rPr>
              <a:t>. The </a:t>
            </a:r>
            <a:r>
              <a:rPr lang="en-US" sz="1800" dirty="0">
                <a:solidFill>
                  <a:srgbClr val="002060"/>
                </a:solidFill>
                <a:latin typeface="+mn-lt"/>
                <a:cs typeface="+mn-cs"/>
              </a:rPr>
              <a:t>steams generators were conditioned so that they can be handled like sealed sources. In this way, the </a:t>
            </a:r>
            <a:r>
              <a:rPr lang="en-US" sz="1800" dirty="0" smtClean="0">
                <a:solidFill>
                  <a:srgbClr val="002060"/>
                </a:solidFill>
                <a:latin typeface="+mn-lt"/>
                <a:cs typeface="+mn-cs"/>
              </a:rPr>
              <a:t>worker and public protection is </a:t>
            </a:r>
            <a:r>
              <a:rPr lang="en-US" sz="1800" dirty="0">
                <a:solidFill>
                  <a:srgbClr val="002060"/>
                </a:solidFill>
                <a:latin typeface="+mn-lt"/>
                <a:cs typeface="+mn-cs"/>
              </a:rPr>
              <a:t>guaranteed, avoiding the possibility of contamination.</a:t>
            </a:r>
          </a:p>
          <a:p>
            <a:pPr lvl="0" algn="just">
              <a:lnSpc>
                <a:spcPct val="100000"/>
              </a:lnSpc>
              <a:spcBef>
                <a:spcPts val="1200"/>
              </a:spcBef>
              <a:buFont typeface="Wingdings" panose="05000000000000000000" pitchFamily="2" charset="2"/>
              <a:buChar char="v"/>
            </a:pPr>
            <a:r>
              <a:rPr lang="en-US" sz="1800" dirty="0">
                <a:solidFill>
                  <a:srgbClr val="002060"/>
                </a:solidFill>
                <a:latin typeface="+mn-lt"/>
                <a:cs typeface="+mn-cs"/>
              </a:rPr>
              <a:t>The </a:t>
            </a:r>
            <a:r>
              <a:rPr lang="en-US" sz="1800" dirty="0" smtClean="0">
                <a:solidFill>
                  <a:srgbClr val="002060"/>
                </a:solidFill>
                <a:latin typeface="+mn-lt"/>
                <a:cs typeface="+mn-cs"/>
              </a:rPr>
              <a:t>retubing </a:t>
            </a:r>
            <a:r>
              <a:rPr lang="en-US" sz="1800" dirty="0">
                <a:solidFill>
                  <a:srgbClr val="002060"/>
                </a:solidFill>
                <a:latin typeface="+mn-lt"/>
                <a:cs typeface="+mn-cs"/>
              </a:rPr>
              <a:t>and the steam generators storage facilities are located within a wire perimeter fence that includes part of the supervised area. Therefore, it guarantees a </a:t>
            </a:r>
            <a:r>
              <a:rPr lang="en-US" sz="1800" b="1" dirty="0">
                <a:solidFill>
                  <a:srgbClr val="002060"/>
                </a:solidFill>
                <a:latin typeface="+mn-lt"/>
                <a:cs typeface="+mn-cs"/>
              </a:rPr>
              <a:t>low rate of occupational </a:t>
            </a:r>
            <a:r>
              <a:rPr lang="en-US" sz="1800" b="1" dirty="0" smtClean="0">
                <a:solidFill>
                  <a:srgbClr val="002060"/>
                </a:solidFill>
                <a:latin typeface="+mn-lt"/>
                <a:cs typeface="+mn-cs"/>
              </a:rPr>
              <a:t>exposure.</a:t>
            </a:r>
          </a:p>
          <a:p>
            <a:pPr lvl="0" algn="just">
              <a:lnSpc>
                <a:spcPct val="100000"/>
              </a:lnSpc>
              <a:spcBef>
                <a:spcPts val="1200"/>
              </a:spcBef>
              <a:buFont typeface="Wingdings" panose="05000000000000000000" pitchFamily="2" charset="2"/>
              <a:buChar char="v"/>
            </a:pPr>
            <a:r>
              <a:rPr lang="en-US" sz="1800" dirty="0" smtClean="0">
                <a:solidFill>
                  <a:srgbClr val="002060"/>
                </a:solidFill>
                <a:latin typeface="+mn-lt"/>
                <a:cs typeface="+mn-cs"/>
              </a:rPr>
              <a:t>Those </a:t>
            </a:r>
            <a:r>
              <a:rPr lang="en-US" sz="1800" dirty="0">
                <a:solidFill>
                  <a:srgbClr val="002060"/>
                </a:solidFill>
                <a:latin typeface="+mn-lt"/>
                <a:cs typeface="+mn-cs"/>
              </a:rPr>
              <a:t>radiological wastes that, after decontamination, could be released from radiological control were used as inputs for other processes, re-entering </a:t>
            </a:r>
            <a:r>
              <a:rPr lang="en-US" sz="1800" dirty="0" smtClean="0">
                <a:solidFill>
                  <a:srgbClr val="002060"/>
                </a:solidFill>
                <a:latin typeface="+mn-lt"/>
                <a:cs typeface="+mn-cs"/>
              </a:rPr>
              <a:t>in the </a:t>
            </a:r>
            <a:r>
              <a:rPr lang="en-US" sz="1800" dirty="0">
                <a:solidFill>
                  <a:srgbClr val="002060"/>
                </a:solidFill>
                <a:latin typeface="+mn-lt"/>
                <a:cs typeface="+mn-cs"/>
              </a:rPr>
              <a:t>production </a:t>
            </a:r>
            <a:r>
              <a:rPr lang="en-US" sz="1800" dirty="0" smtClean="0">
                <a:solidFill>
                  <a:srgbClr val="002060"/>
                </a:solidFill>
                <a:latin typeface="+mn-lt"/>
                <a:cs typeface="+mn-cs"/>
              </a:rPr>
              <a:t>system.</a:t>
            </a:r>
            <a:endParaRPr lang="en-US" sz="1800" dirty="0">
              <a:solidFill>
                <a:srgbClr val="002060"/>
              </a:solidFill>
              <a:latin typeface="+mn-lt"/>
              <a:cs typeface="+mn-cs"/>
            </a:endParaRPr>
          </a:p>
          <a:p>
            <a:pPr lvl="0" algn="just">
              <a:lnSpc>
                <a:spcPct val="100000"/>
              </a:lnSpc>
              <a:spcBef>
                <a:spcPts val="1200"/>
              </a:spcBef>
              <a:buFont typeface="Wingdings" panose="05000000000000000000" pitchFamily="2" charset="2"/>
              <a:buChar char="v"/>
            </a:pPr>
            <a:endParaRPr lang="en-US" sz="1800" b="1" dirty="0">
              <a:solidFill>
                <a:srgbClr val="00B050"/>
              </a:solidFill>
              <a:latin typeface="+mn-lt"/>
              <a:cs typeface="+mn-cs"/>
            </a:endParaRPr>
          </a:p>
          <a:p>
            <a:pPr lvl="0" algn="just">
              <a:lnSpc>
                <a:spcPct val="100000"/>
              </a:lnSpc>
              <a:spcBef>
                <a:spcPts val="0"/>
              </a:spcBef>
              <a:buFont typeface="Wingdings" panose="05000000000000000000" pitchFamily="2" charset="2"/>
              <a:buChar char="v"/>
            </a:pPr>
            <a:endParaRPr lang="en-GB" sz="1800" dirty="0">
              <a:solidFill>
                <a:srgbClr val="002060"/>
              </a:solidFill>
              <a:latin typeface="+mn-lt"/>
              <a:cs typeface="+mn-cs"/>
            </a:endParaRPr>
          </a:p>
        </p:txBody>
      </p:sp>
      <p:sp>
        <p:nvSpPr>
          <p:cNvPr id="4" name="Rectángulo redondeado 3"/>
          <p:cNvSpPr/>
          <p:nvPr/>
        </p:nvSpPr>
        <p:spPr>
          <a:xfrm>
            <a:off x="278431" y="4011910"/>
            <a:ext cx="8652622" cy="875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b="1" dirty="0">
                <a:solidFill>
                  <a:schemeClr val="bg1"/>
                </a:solidFill>
                <a:cs typeface="Arial" panose="020B0604020202020204" pitchFamily="34" charset="0"/>
              </a:rPr>
              <a:t>Besides a</a:t>
            </a:r>
            <a:r>
              <a:rPr lang="en-US" b="1" dirty="0" smtClean="0">
                <a:solidFill>
                  <a:schemeClr val="bg1"/>
                </a:solidFill>
                <a:cs typeface="Arial" panose="020B0604020202020204" pitchFamily="34" charset="0"/>
              </a:rPr>
              <a:t>ddressing </a:t>
            </a:r>
            <a:r>
              <a:rPr lang="en-US" b="1" dirty="0">
                <a:solidFill>
                  <a:schemeClr val="bg1"/>
                </a:solidFill>
                <a:cs typeface="Arial" panose="020B0604020202020204" pitchFamily="34" charset="0"/>
              </a:rPr>
              <a:t>safety conditions in waste management, a sustainable </a:t>
            </a:r>
            <a:r>
              <a:rPr lang="en-US" b="1" dirty="0" smtClean="0">
                <a:solidFill>
                  <a:schemeClr val="bg1"/>
                </a:solidFill>
                <a:cs typeface="Arial" panose="020B0604020202020204" pitchFamily="34" charset="0"/>
              </a:rPr>
              <a:t>production </a:t>
            </a:r>
            <a:r>
              <a:rPr lang="en-US" b="1" dirty="0">
                <a:solidFill>
                  <a:schemeClr val="bg1"/>
                </a:solidFill>
                <a:cs typeface="Arial" panose="020B0604020202020204" pitchFamily="34" charset="0"/>
              </a:rPr>
              <a:t>model in favor of the circular economy was </a:t>
            </a:r>
            <a:r>
              <a:rPr lang="en-US" b="1" dirty="0" smtClean="0">
                <a:solidFill>
                  <a:schemeClr val="bg1"/>
                </a:solidFill>
                <a:cs typeface="Arial" panose="020B0604020202020204" pitchFamily="34" charset="0"/>
              </a:rPr>
              <a:t>considered.</a:t>
            </a:r>
            <a:endParaRPr lang="en-US" b="1" dirty="0">
              <a:solidFill>
                <a:schemeClr val="bg1"/>
              </a:solidFill>
              <a:cs typeface="Arial" panose="020B0604020202020204" pitchFamily="34" charset="0"/>
            </a:endParaRPr>
          </a:p>
        </p:txBody>
      </p:sp>
    </p:spTree>
    <p:extLst>
      <p:ext uri="{BB962C8B-B14F-4D97-AF65-F5344CB8AC3E}">
        <p14:creationId xmlns:p14="http://schemas.microsoft.com/office/powerpoint/2010/main" val="105920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95486"/>
            <a:ext cx="7886700" cy="993775"/>
          </a:xfrm>
        </p:spPr>
        <p:txBody>
          <a:bodyPr/>
          <a:lstStyle/>
          <a:p>
            <a:pPr lvl="0">
              <a:lnSpc>
                <a:spcPct val="100000"/>
              </a:lnSpc>
              <a:spcBef>
                <a:spcPts val="0"/>
              </a:spcBef>
            </a:pPr>
            <a:r>
              <a:rPr lang="es-AR" sz="2000" dirty="0">
                <a:solidFill>
                  <a:srgbClr val="002060"/>
                </a:solidFill>
                <a:latin typeface="Calibri" panose="020F0502020204030204"/>
                <a:ea typeface="+mn-ea"/>
                <a:cs typeface="+mn-cs"/>
              </a:rPr>
              <a:t>Sustainability considerations: </a:t>
            </a:r>
            <a:r>
              <a:rPr lang="es-AR" sz="2000" b="1" dirty="0">
                <a:solidFill>
                  <a:srgbClr val="002060"/>
                </a:solidFill>
                <a:latin typeface="Calibri" panose="020F0502020204030204"/>
                <a:ea typeface="+mn-ea"/>
                <a:cs typeface="+mn-cs"/>
              </a:rPr>
              <a:t>key messages</a:t>
            </a:r>
            <a:r>
              <a:rPr lang="es-AR" sz="1800" b="1" dirty="0">
                <a:solidFill>
                  <a:prstClr val="black"/>
                </a:solidFill>
                <a:latin typeface="Calibri" panose="020F0502020204030204"/>
                <a:ea typeface="+mn-ea"/>
                <a:cs typeface="+mn-cs"/>
              </a:rPr>
              <a:t> </a:t>
            </a:r>
            <a:r>
              <a:rPr lang="es-AR" sz="1800" dirty="0">
                <a:solidFill>
                  <a:prstClr val="black"/>
                </a:solidFill>
                <a:latin typeface="Calibri" panose="020F0502020204030204"/>
                <a:ea typeface="+mn-ea"/>
                <a:cs typeface="+mn-cs"/>
              </a:rPr>
              <a:t/>
            </a:r>
            <a:br>
              <a:rPr lang="es-AR" sz="1800" dirty="0">
                <a:solidFill>
                  <a:prstClr val="black"/>
                </a:solidFill>
                <a:latin typeface="Calibri" panose="020F0502020204030204"/>
                <a:ea typeface="+mn-ea"/>
                <a:cs typeface="+mn-cs"/>
              </a:rPr>
            </a:br>
            <a:endParaRPr lang="es-AR" dirty="0"/>
          </a:p>
        </p:txBody>
      </p:sp>
      <p:sp>
        <p:nvSpPr>
          <p:cNvPr id="3" name="Marcador de contenido 2"/>
          <p:cNvSpPr>
            <a:spLocks noGrp="1"/>
          </p:cNvSpPr>
          <p:nvPr>
            <p:ph idx="1"/>
          </p:nvPr>
        </p:nvSpPr>
        <p:spPr>
          <a:xfrm>
            <a:off x="0" y="961827"/>
            <a:ext cx="8784976" cy="4227934"/>
          </a:xfrm>
        </p:spPr>
        <p:txBody>
          <a:bodyPr>
            <a:normAutofit lnSpcReduction="10000"/>
          </a:bodyPr>
          <a:lstStyle/>
          <a:p>
            <a:pPr lvl="0" algn="just">
              <a:lnSpc>
                <a:spcPct val="100000"/>
              </a:lnSpc>
              <a:spcBef>
                <a:spcPts val="0"/>
              </a:spcBef>
              <a:buFont typeface="Wingdings" panose="05000000000000000000" pitchFamily="2" charset="2"/>
              <a:buChar char="v"/>
            </a:pPr>
            <a:r>
              <a:rPr lang="en-GB" sz="1800" dirty="0">
                <a:solidFill>
                  <a:srgbClr val="002060"/>
                </a:solidFill>
                <a:latin typeface="+mn-lt"/>
                <a:cs typeface="+mn-cs"/>
              </a:rPr>
              <a:t>CNE life extension project was one of the most important projects accomplished in Argentine nuclear field.  Since the workforce was mostly national, the project enabled the national production of nuclear goods and services instead of considering international suppliers, </a:t>
            </a:r>
            <a:r>
              <a:rPr lang="en-GB" sz="1800" b="1" dirty="0">
                <a:solidFill>
                  <a:srgbClr val="002060"/>
                </a:solidFill>
                <a:latin typeface="+mn-lt"/>
                <a:cs typeface="+mn-cs"/>
              </a:rPr>
              <a:t>improving national economic and social conditions</a:t>
            </a:r>
            <a:r>
              <a:rPr lang="en-GB" sz="1800" dirty="0">
                <a:solidFill>
                  <a:srgbClr val="002060"/>
                </a:solidFill>
                <a:latin typeface="+mn-lt"/>
                <a:cs typeface="+mn-cs"/>
              </a:rPr>
              <a:t>. </a:t>
            </a:r>
          </a:p>
          <a:p>
            <a:pPr lvl="0" algn="just">
              <a:lnSpc>
                <a:spcPct val="100000"/>
              </a:lnSpc>
              <a:spcBef>
                <a:spcPts val="1200"/>
              </a:spcBef>
              <a:buFont typeface="Wingdings" panose="05000000000000000000" pitchFamily="2" charset="2"/>
              <a:buChar char="v"/>
            </a:pPr>
            <a:r>
              <a:rPr lang="en-US" sz="1800" dirty="0">
                <a:solidFill>
                  <a:srgbClr val="002060"/>
                </a:solidFill>
                <a:latin typeface="+mn-lt"/>
                <a:cs typeface="+mn-cs"/>
              </a:rPr>
              <a:t>It was the first time that the </a:t>
            </a:r>
            <a:r>
              <a:rPr lang="en-US" sz="1800" dirty="0" smtClean="0">
                <a:solidFill>
                  <a:srgbClr val="002060"/>
                </a:solidFill>
                <a:latin typeface="+mn-lt"/>
                <a:cs typeface="+mn-cs"/>
              </a:rPr>
              <a:t>steam generators </a:t>
            </a:r>
            <a:r>
              <a:rPr lang="en-US" sz="1800" dirty="0">
                <a:solidFill>
                  <a:srgbClr val="002060"/>
                </a:solidFill>
                <a:latin typeface="+mn-lt"/>
                <a:cs typeface="+mn-cs"/>
              </a:rPr>
              <a:t>were </a:t>
            </a:r>
            <a:r>
              <a:rPr lang="en-US" sz="1800" dirty="0" smtClean="0">
                <a:solidFill>
                  <a:srgbClr val="002060"/>
                </a:solidFill>
                <a:latin typeface="+mn-lt"/>
                <a:cs typeface="+mn-cs"/>
              </a:rPr>
              <a:t>replaced </a:t>
            </a:r>
            <a:r>
              <a:rPr lang="en-US" sz="1800" dirty="0">
                <a:solidFill>
                  <a:srgbClr val="002060"/>
                </a:solidFill>
                <a:latin typeface="+mn-lt"/>
                <a:cs typeface="+mn-cs"/>
              </a:rPr>
              <a:t>in a CANDU 6 type plant. The experience acquired in such replacement </a:t>
            </a:r>
            <a:r>
              <a:rPr lang="en-US" sz="1800" b="1" dirty="0" smtClean="0">
                <a:solidFill>
                  <a:srgbClr val="002060"/>
                </a:solidFill>
                <a:latin typeface="+mn-lt"/>
                <a:cs typeface="+mn-cs"/>
              </a:rPr>
              <a:t>allowed </a:t>
            </a:r>
            <a:r>
              <a:rPr lang="en-US" sz="1800" b="1" dirty="0">
                <a:solidFill>
                  <a:srgbClr val="002060"/>
                </a:solidFill>
                <a:latin typeface="+mn-lt"/>
                <a:cs typeface="+mn-cs"/>
              </a:rPr>
              <a:t>Nucleoeléctrica Argentina SA to export its knowledge</a:t>
            </a:r>
            <a:r>
              <a:rPr lang="en-US" sz="1800" dirty="0">
                <a:solidFill>
                  <a:srgbClr val="002060"/>
                </a:solidFill>
                <a:latin typeface="+mn-lt"/>
                <a:cs typeface="+mn-cs"/>
              </a:rPr>
              <a:t> and sign contracts to collaborate in similar tasks at other NPP under refurbishment. The steam generators and inner tubes of the heat exchangers </a:t>
            </a:r>
            <a:r>
              <a:rPr lang="en-US" sz="1800" dirty="0" smtClean="0">
                <a:solidFill>
                  <a:srgbClr val="002060"/>
                </a:solidFill>
                <a:latin typeface="+mn-lt"/>
                <a:cs typeface="+mn-cs"/>
              </a:rPr>
              <a:t>were </a:t>
            </a:r>
            <a:r>
              <a:rPr lang="en-US" sz="1800" dirty="0">
                <a:solidFill>
                  <a:srgbClr val="002060"/>
                </a:solidFill>
                <a:latin typeface="+mn-lt"/>
                <a:cs typeface="+mn-cs"/>
              </a:rPr>
              <a:t>constructed by national companies.</a:t>
            </a:r>
          </a:p>
          <a:p>
            <a:pPr lvl="0" algn="just">
              <a:lnSpc>
                <a:spcPct val="100000"/>
              </a:lnSpc>
              <a:spcBef>
                <a:spcPts val="1200"/>
              </a:spcBef>
              <a:buFont typeface="Wingdings" panose="05000000000000000000" pitchFamily="2" charset="2"/>
              <a:buChar char="v"/>
            </a:pPr>
            <a:r>
              <a:rPr lang="en-US" sz="1800" dirty="0">
                <a:solidFill>
                  <a:srgbClr val="002060"/>
                </a:solidFill>
                <a:latin typeface="+mn-lt"/>
                <a:cs typeface="+mn-cs"/>
              </a:rPr>
              <a:t>During the refurbishment outage, </a:t>
            </a:r>
            <a:r>
              <a:rPr lang="en-US" sz="1800" b="1" dirty="0">
                <a:solidFill>
                  <a:srgbClr val="002060"/>
                </a:solidFill>
                <a:latin typeface="+mn-lt"/>
                <a:cs typeface="+mn-cs"/>
              </a:rPr>
              <a:t>safety improvements </a:t>
            </a:r>
            <a:r>
              <a:rPr lang="en-US" sz="1800" dirty="0">
                <a:solidFill>
                  <a:srgbClr val="002060"/>
                </a:solidFill>
                <a:latin typeface="+mn-lt"/>
                <a:cs typeface="+mn-cs"/>
              </a:rPr>
              <a:t>arising from the experience from Fukushima Daiichi accident were incorporated</a:t>
            </a:r>
            <a:r>
              <a:rPr lang="en-US" sz="1800" dirty="0" smtClean="0">
                <a:solidFill>
                  <a:srgbClr val="002060"/>
                </a:solidFill>
                <a:latin typeface="+mn-lt"/>
                <a:cs typeface="+mn-cs"/>
              </a:rPr>
              <a:t>.</a:t>
            </a:r>
          </a:p>
          <a:p>
            <a:pPr lvl="0" algn="just">
              <a:lnSpc>
                <a:spcPct val="100000"/>
              </a:lnSpc>
              <a:spcBef>
                <a:spcPts val="1200"/>
              </a:spcBef>
              <a:buFont typeface="Wingdings" panose="05000000000000000000" pitchFamily="2" charset="2"/>
              <a:buChar char="v"/>
            </a:pPr>
            <a:r>
              <a:rPr lang="en-US" sz="1800" dirty="0">
                <a:solidFill>
                  <a:srgbClr val="002060"/>
                </a:solidFill>
                <a:latin typeface="+mn-lt"/>
                <a:cs typeface="+mn-cs"/>
              </a:rPr>
              <a:t>The Integrated Radioactive Waste Management Program allowed to achieve the </a:t>
            </a:r>
            <a:r>
              <a:rPr lang="en-US" sz="1800" b="1" dirty="0">
                <a:solidFill>
                  <a:srgbClr val="002060"/>
                </a:solidFill>
                <a:latin typeface="+mn-lt"/>
                <a:cs typeface="+mn-cs"/>
              </a:rPr>
              <a:t>minimization</a:t>
            </a:r>
            <a:r>
              <a:rPr lang="en-US" sz="1800" dirty="0">
                <a:solidFill>
                  <a:srgbClr val="002060"/>
                </a:solidFill>
                <a:latin typeface="+mn-lt"/>
                <a:cs typeface="+mn-cs"/>
              </a:rPr>
              <a:t> of waste generation objective. Radioactive waste generated during the life extension was in line with the prospective estimated volume. </a:t>
            </a:r>
          </a:p>
          <a:p>
            <a:pPr algn="just">
              <a:buFont typeface="Wingdings" panose="05000000000000000000" pitchFamily="2" charset="2"/>
              <a:buChar char="v"/>
            </a:pPr>
            <a:endParaRPr lang="es-AR" sz="1600" dirty="0">
              <a:solidFill>
                <a:srgbClr val="00B050"/>
              </a:solidFill>
              <a:latin typeface="+mn-lt"/>
            </a:endParaRPr>
          </a:p>
        </p:txBody>
      </p:sp>
    </p:spTree>
    <p:extLst>
      <p:ext uri="{BB962C8B-B14F-4D97-AF65-F5344CB8AC3E}">
        <p14:creationId xmlns:p14="http://schemas.microsoft.com/office/powerpoint/2010/main" val="2575361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162" y="137815"/>
            <a:ext cx="7886700" cy="993775"/>
          </a:xfrm>
        </p:spPr>
        <p:txBody>
          <a:bodyPr/>
          <a:lstStyle/>
          <a:p>
            <a:pPr lvl="0">
              <a:lnSpc>
                <a:spcPct val="100000"/>
              </a:lnSpc>
              <a:spcBef>
                <a:spcPts val="0"/>
              </a:spcBef>
            </a:pPr>
            <a:r>
              <a:rPr lang="es-AR" sz="2000" dirty="0">
                <a:solidFill>
                  <a:srgbClr val="002060"/>
                </a:solidFill>
                <a:latin typeface="Calibri" panose="020F0502020204030204"/>
                <a:ea typeface="+mn-ea"/>
                <a:cs typeface="+mn-cs"/>
              </a:rPr>
              <a:t>Sustainability considerations: </a:t>
            </a:r>
            <a:r>
              <a:rPr lang="es-AR" sz="2000" b="1" dirty="0">
                <a:solidFill>
                  <a:srgbClr val="002060"/>
                </a:solidFill>
                <a:latin typeface="Calibri" panose="020F0502020204030204"/>
                <a:ea typeface="+mn-ea"/>
                <a:cs typeface="+mn-cs"/>
              </a:rPr>
              <a:t>key messages</a:t>
            </a:r>
            <a:r>
              <a:rPr lang="es-AR" sz="1800" b="1" dirty="0">
                <a:solidFill>
                  <a:prstClr val="black"/>
                </a:solidFill>
                <a:latin typeface="Calibri" panose="020F0502020204030204"/>
                <a:ea typeface="+mn-ea"/>
                <a:cs typeface="+mn-cs"/>
              </a:rPr>
              <a:t> </a:t>
            </a:r>
            <a:r>
              <a:rPr lang="es-AR" sz="1800" dirty="0">
                <a:solidFill>
                  <a:prstClr val="black"/>
                </a:solidFill>
                <a:latin typeface="Calibri" panose="020F0502020204030204"/>
                <a:ea typeface="+mn-ea"/>
                <a:cs typeface="+mn-cs"/>
              </a:rPr>
              <a:t/>
            </a:r>
            <a:br>
              <a:rPr lang="es-AR" sz="1800" dirty="0">
                <a:solidFill>
                  <a:prstClr val="black"/>
                </a:solidFill>
                <a:latin typeface="Calibri" panose="020F0502020204030204"/>
                <a:ea typeface="+mn-ea"/>
                <a:cs typeface="+mn-cs"/>
              </a:rPr>
            </a:br>
            <a:endParaRPr lang="es-AR" dirty="0"/>
          </a:p>
        </p:txBody>
      </p:sp>
      <p:sp>
        <p:nvSpPr>
          <p:cNvPr id="3" name="Marcador de contenido 2"/>
          <p:cNvSpPr>
            <a:spLocks noGrp="1"/>
          </p:cNvSpPr>
          <p:nvPr>
            <p:ph idx="1"/>
          </p:nvPr>
        </p:nvSpPr>
        <p:spPr>
          <a:xfrm>
            <a:off x="0" y="1131590"/>
            <a:ext cx="8784976" cy="4227934"/>
          </a:xfrm>
        </p:spPr>
        <p:txBody>
          <a:bodyPr>
            <a:normAutofit/>
          </a:bodyPr>
          <a:lstStyle/>
          <a:p>
            <a:pPr lvl="0" algn="just">
              <a:lnSpc>
                <a:spcPct val="100000"/>
              </a:lnSpc>
              <a:spcBef>
                <a:spcPts val="600"/>
              </a:spcBef>
              <a:buFont typeface="Wingdings" panose="05000000000000000000" pitchFamily="2" charset="2"/>
              <a:buChar char="v"/>
            </a:pPr>
            <a:r>
              <a:rPr lang="en-US" sz="1800" dirty="0">
                <a:solidFill>
                  <a:srgbClr val="002060"/>
                </a:solidFill>
                <a:latin typeface="+mn-lt"/>
                <a:cs typeface="+mn-cs"/>
              </a:rPr>
              <a:t>The reconnection of CNE to the grid </a:t>
            </a:r>
            <a:r>
              <a:rPr lang="en-US" sz="1800" dirty="0" smtClean="0">
                <a:solidFill>
                  <a:srgbClr val="002060"/>
                </a:solidFill>
                <a:latin typeface="+mn-lt"/>
                <a:cs typeface="+mn-cs"/>
              </a:rPr>
              <a:t>played an </a:t>
            </a:r>
            <a:r>
              <a:rPr lang="en-US" sz="1800" dirty="0">
                <a:solidFill>
                  <a:srgbClr val="002060"/>
                </a:solidFill>
                <a:latin typeface="+mn-lt"/>
                <a:cs typeface="+mn-cs"/>
              </a:rPr>
              <a:t>essential sustainable goal providing access to affordable, reliable, clean, </a:t>
            </a:r>
            <a:r>
              <a:rPr lang="en-US" sz="1800" dirty="0" smtClean="0">
                <a:solidFill>
                  <a:srgbClr val="002060"/>
                </a:solidFill>
                <a:latin typeface="+mn-lt"/>
                <a:cs typeface="+mn-cs"/>
              </a:rPr>
              <a:t>energy </a:t>
            </a:r>
            <a:r>
              <a:rPr lang="en-US" sz="1800" dirty="0">
                <a:solidFill>
                  <a:srgbClr val="002060"/>
                </a:solidFill>
                <a:latin typeface="+mn-lt"/>
                <a:cs typeface="+mn-cs"/>
              </a:rPr>
              <a:t>for more than 3 million inhabitants, avoiding 44 million tCo2 emissions (compared to a Combined Cycle Power Plant).</a:t>
            </a:r>
            <a:endParaRPr lang="es-AR" sz="1800" dirty="0">
              <a:solidFill>
                <a:srgbClr val="002060"/>
              </a:solidFill>
              <a:latin typeface="+mn-lt"/>
              <a:cs typeface="+mn-cs"/>
            </a:endParaRPr>
          </a:p>
          <a:p>
            <a:pPr algn="just">
              <a:spcBef>
                <a:spcPts val="1200"/>
              </a:spcBef>
              <a:buFont typeface="Wingdings" panose="05000000000000000000" pitchFamily="2" charset="2"/>
              <a:buChar char="v"/>
            </a:pPr>
            <a:r>
              <a:rPr lang="en-US" sz="1800" dirty="0">
                <a:solidFill>
                  <a:srgbClr val="002060"/>
                </a:solidFill>
                <a:latin typeface="+mn-lt"/>
              </a:rPr>
              <a:t>The company's </a:t>
            </a:r>
            <a:r>
              <a:rPr lang="en-US" sz="1800" b="1" dirty="0">
                <a:solidFill>
                  <a:srgbClr val="002060"/>
                </a:solidFill>
                <a:latin typeface="+mn-lt"/>
              </a:rPr>
              <a:t>management system was strengthened over the years </a:t>
            </a:r>
            <a:r>
              <a:rPr lang="en-US" sz="1800" dirty="0">
                <a:solidFill>
                  <a:srgbClr val="002060"/>
                </a:solidFill>
                <a:latin typeface="+mn-lt"/>
              </a:rPr>
              <a:t>in accordance with good practices and regulations compliance. This system allowed the company to achieve the proposed milestones and complete access to the UN Global Compact in 2019 (CNE 2</a:t>
            </a:r>
            <a:r>
              <a:rPr lang="en-US" sz="1800" baseline="30000" dirty="0">
                <a:solidFill>
                  <a:srgbClr val="002060"/>
                </a:solidFill>
                <a:latin typeface="+mn-lt"/>
              </a:rPr>
              <a:t>nd</a:t>
            </a:r>
            <a:r>
              <a:rPr lang="en-US" sz="1800" dirty="0">
                <a:solidFill>
                  <a:srgbClr val="002060"/>
                </a:solidFill>
                <a:latin typeface="+mn-lt"/>
              </a:rPr>
              <a:t> operation cycle). Being a nuclear company requires, more considerations than any other industry, not only to </a:t>
            </a:r>
            <a:r>
              <a:rPr lang="en-US" sz="1800" b="1" dirty="0" smtClean="0">
                <a:solidFill>
                  <a:srgbClr val="002060"/>
                </a:solidFill>
                <a:latin typeface="+mn-lt"/>
              </a:rPr>
              <a:t>ensure</a:t>
            </a:r>
            <a:r>
              <a:rPr lang="en-US" sz="1800" dirty="0" smtClean="0">
                <a:solidFill>
                  <a:srgbClr val="002060"/>
                </a:solidFill>
                <a:latin typeface="+mn-lt"/>
              </a:rPr>
              <a:t> </a:t>
            </a:r>
            <a:r>
              <a:rPr lang="en-US" sz="1800" dirty="0">
                <a:solidFill>
                  <a:srgbClr val="002060"/>
                </a:solidFill>
                <a:latin typeface="+mn-lt"/>
              </a:rPr>
              <a:t>operational safety but also demonstrate the benefits for society and the environment by implementing actions beyond those established by regulations, in other words also </a:t>
            </a:r>
            <a:r>
              <a:rPr lang="en-US" sz="1800" b="1">
                <a:solidFill>
                  <a:srgbClr val="002060"/>
                </a:solidFill>
                <a:latin typeface="+mn-lt"/>
              </a:rPr>
              <a:t>enabling</a:t>
            </a:r>
            <a:r>
              <a:rPr lang="en-US" sz="1800">
                <a:solidFill>
                  <a:srgbClr val="002060"/>
                </a:solidFill>
                <a:latin typeface="+mn-lt"/>
              </a:rPr>
              <a:t> </a:t>
            </a:r>
            <a:r>
              <a:rPr lang="en-US" sz="1800" smtClean="0">
                <a:solidFill>
                  <a:srgbClr val="002060"/>
                </a:solidFill>
                <a:latin typeface="+mn-lt"/>
              </a:rPr>
              <a:t>sustainability. </a:t>
            </a:r>
            <a:endParaRPr lang="en-US" sz="1800" dirty="0">
              <a:solidFill>
                <a:srgbClr val="002060"/>
              </a:solidFill>
              <a:latin typeface="+mn-lt"/>
            </a:endParaRPr>
          </a:p>
          <a:p>
            <a:pPr algn="just">
              <a:spcBef>
                <a:spcPts val="1200"/>
              </a:spcBef>
              <a:buFont typeface="Wingdings" panose="05000000000000000000" pitchFamily="2" charset="2"/>
              <a:buChar char="v"/>
            </a:pPr>
            <a:r>
              <a:rPr lang="en-US" sz="1800" dirty="0">
                <a:solidFill>
                  <a:srgbClr val="002060"/>
                </a:solidFill>
                <a:latin typeface="+mn-lt"/>
              </a:rPr>
              <a:t>The interested parties engagement is a process that benefits everyone. A remarkable profit of this process is the balance that is achieved between safety requirements and the additional sustainability aspects of the activity.</a:t>
            </a:r>
          </a:p>
          <a:p>
            <a:pPr algn="just">
              <a:buFont typeface="Wingdings" panose="05000000000000000000" pitchFamily="2" charset="2"/>
              <a:buChar char="v"/>
            </a:pPr>
            <a:endParaRPr lang="es-AR" sz="1600" dirty="0">
              <a:solidFill>
                <a:srgbClr val="00B050"/>
              </a:solidFill>
              <a:latin typeface="+mn-lt"/>
            </a:endParaRPr>
          </a:p>
        </p:txBody>
      </p:sp>
    </p:spTree>
    <p:extLst>
      <p:ext uri="{BB962C8B-B14F-4D97-AF65-F5344CB8AC3E}">
        <p14:creationId xmlns:p14="http://schemas.microsoft.com/office/powerpoint/2010/main" val="2476893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456</TotalTime>
  <Words>1031</Words>
  <Application>Microsoft Office PowerPoint</Application>
  <PresentationFormat>Presentación en pantalla (16:9)</PresentationFormat>
  <Paragraphs>62</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10</vt:i4>
      </vt:variant>
    </vt:vector>
  </HeadingPairs>
  <TitlesOfParts>
    <vt:vector size="18" baseType="lpstr">
      <vt:lpstr>Arial</vt:lpstr>
      <vt:lpstr>Arial </vt:lpstr>
      <vt:lpstr>Calibri</vt:lpstr>
      <vt:lpstr>Times New Roman</vt:lpstr>
      <vt:lpstr>Wingdings</vt:lpstr>
      <vt:lpstr>Custom Design</vt:lpstr>
      <vt:lpstr>1_Custom Design</vt:lpstr>
      <vt:lpstr>1_Office Theme</vt:lpstr>
      <vt:lpstr>Presentación de PowerPoint</vt:lpstr>
      <vt:lpstr>Radioactive waste management during CNE life extension and sustainability considerations</vt:lpstr>
      <vt:lpstr>CNE brief introduction </vt:lpstr>
      <vt:lpstr>Sustainability considerations related to National Interested Parties (IP) engagement for decision making process</vt:lpstr>
      <vt:lpstr>Sustainability considerations related to National and Local IP engagement for decision making process</vt:lpstr>
      <vt:lpstr>Sustainability considerations related to Radioactive Waste Management</vt:lpstr>
      <vt:lpstr>Sustainability considerations related to RW Management</vt:lpstr>
      <vt:lpstr>Sustainability considerations: key messages  </vt:lpstr>
      <vt:lpstr>Sustainability considerations: key messages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Brenlla Maria Laura</cp:lastModifiedBy>
  <cp:revision>566</cp:revision>
  <cp:lastPrinted>2015-12-18T15:27:41Z</cp:lastPrinted>
  <dcterms:created xsi:type="dcterms:W3CDTF">2023-02-20T09:28:38Z</dcterms:created>
  <dcterms:modified xsi:type="dcterms:W3CDTF">2023-10-21T17:04:20Z</dcterms:modified>
</cp:coreProperties>
</file>