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3"/>
  </p:notesMasterIdLst>
  <p:sldIdLst>
    <p:sldId id="256" r:id="rId2"/>
    <p:sldId id="258" r:id="rId3"/>
    <p:sldId id="259" r:id="rId4"/>
    <p:sldId id="269" r:id="rId5"/>
    <p:sldId id="262" r:id="rId6"/>
    <p:sldId id="261" r:id="rId7"/>
    <p:sldId id="270" r:id="rId8"/>
    <p:sldId id="264" r:id="rId9"/>
    <p:sldId id="265" r:id="rId10"/>
    <p:sldId id="267" r:id="rId11"/>
    <p:sldId id="271" r:id="rId12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8" roundtripDataSignature="AMtx7mgQ1dEArItHxq3Yp8bPy+nGvn55x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7C6F"/>
    <a:srgbClr val="2E7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88d09018c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g288d09018c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88d09018cb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6" name="Google Shape;96;g288d09018cb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88d09018cb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3" name="Google Shape;103;g288d09018cb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88d09018cb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360000" algn="just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SzPts val="1100"/>
              <a:buNone/>
            </a:pPr>
            <a:endParaRPr/>
          </a:p>
        </p:txBody>
      </p:sp>
      <p:sp>
        <p:nvSpPr>
          <p:cNvPr id="127" name="Google Shape;127;g288d09018cb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88d09018cb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360000" algn="just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SzPts val="1100"/>
              <a:buNone/>
            </a:pPr>
            <a:endParaRPr/>
          </a:p>
        </p:txBody>
      </p:sp>
      <p:sp>
        <p:nvSpPr>
          <p:cNvPr id="119" name="Google Shape;119;g288d09018cb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88d09018cb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5" name="Google Shape;135;g288d09018cb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5164509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288d09018cb_0_1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3" name="Google Shape;143;g288d09018cb_0_1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88d09018cb_0_1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5" name="Google Shape;155;g288d09018cb_0_1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288d09018cb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77" name="Google Shape;177;g288d09018cb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BE" smtClean="0"/>
              <a:t>ICWEDR, 6-10 November 2023, Vienna, Austria</a:t>
            </a:r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t>‹#›</a:t>
            </a:fld>
            <a:endParaRPr lang="fr-FR"/>
          </a:p>
        </p:txBody>
      </p:sp>
      <p:sp>
        <p:nvSpPr>
          <p:cNvPr id="5" name="TextBox 4"/>
          <p:cNvSpPr txBox="1"/>
          <p:nvPr/>
        </p:nvSpPr>
        <p:spPr>
          <a:xfrm>
            <a:off x="1050673" y="620688"/>
            <a:ext cx="79388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237C6E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SITEX</a:t>
            </a:r>
            <a:r>
              <a:rPr lang="en-US" sz="2800" b="1" dirty="0" err="1">
                <a:solidFill>
                  <a:srgbClr val="FF0066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.Network</a:t>
            </a:r>
            <a:endParaRPr lang="en-US" sz="2800" b="1" dirty="0"/>
          </a:p>
          <a:p>
            <a:r>
              <a:rPr lang="en-US" sz="2800" b="1" dirty="0"/>
              <a:t>European network </a:t>
            </a:r>
            <a:r>
              <a:rPr lang="en-US" sz="2800" b="1" dirty="0" smtClean="0"/>
              <a:t>of the Expertise Function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855640" y="2708920"/>
            <a:ext cx="66967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400" dirty="0" err="1" smtClean="0"/>
              <a:t>Title</a:t>
            </a:r>
            <a:endParaRPr lang="fr-BE" sz="2400" dirty="0" smtClean="0"/>
          </a:p>
          <a:p>
            <a:pPr algn="ctr"/>
            <a:endParaRPr lang="fr-BE" sz="2400" dirty="0"/>
          </a:p>
          <a:p>
            <a:pPr algn="ctr"/>
            <a:r>
              <a:rPr lang="fr-BE" sz="2400" i="1" dirty="0" err="1" smtClean="0"/>
              <a:t>Subtitle</a:t>
            </a:r>
            <a:endParaRPr lang="en-US" sz="24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335360" y="5243428"/>
            <a:ext cx="5328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600" dirty="0" err="1" smtClean="0"/>
              <a:t>Authors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47691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3392" y="1844824"/>
            <a:ext cx="108732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b="1"/>
            </a:lvl1pPr>
          </a:lstStyle>
          <a:p>
            <a:r>
              <a:rPr lang="en-US" smtClean="0"/>
              <a:t>Click to edit Master title style</a:t>
            </a:r>
            <a:endParaRPr lang="lt-LT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47728" y="6445151"/>
            <a:ext cx="59766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fr-BE" smtClean="0"/>
              <a:t>ICWEDR, 6-10 November 2023, Vienna, Austria</a:t>
            </a:r>
            <a:endParaRPr lang="fr-BE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40616" y="6445151"/>
            <a:ext cx="468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8972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t-LT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47728" y="6445151"/>
            <a:ext cx="59766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fr-BE" smtClean="0"/>
              <a:t>ICWEDR, 6-10 November 2023, Vienna, Austria</a:t>
            </a:r>
            <a:endParaRPr lang="fr-BE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40616" y="6445151"/>
            <a:ext cx="468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9127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Diapositive de titr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5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5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5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r-BE" smtClean="0"/>
              <a:t>ICWEDR, 6-10 November 2023, Vienna, Austria</a:t>
            </a:r>
            <a:endParaRPr/>
          </a:p>
        </p:txBody>
      </p:sp>
      <p:sp>
        <p:nvSpPr>
          <p:cNvPr id="16" name="Google Shape;16;p5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01236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Titre et contenu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5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r-BE" smtClean="0"/>
              <a:t>ICWEDR, 6-10 November 2023, Vienna, Austria</a:t>
            </a:r>
            <a:endParaRPr lang="fr-BE"/>
          </a:p>
        </p:txBody>
      </p:sp>
      <p:sp>
        <p:nvSpPr>
          <p:cNvPr id="22" name="Google Shape;22;p5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3465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t-L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 dirty="0"/>
          </a:p>
        </p:txBody>
      </p:sp>
      <p:sp>
        <p:nvSpPr>
          <p:cNvPr id="7" name="Rounded Rectangle 6"/>
          <p:cNvSpPr/>
          <p:nvPr/>
        </p:nvSpPr>
        <p:spPr>
          <a:xfrm>
            <a:off x="1559496" y="6367596"/>
            <a:ext cx="10632504" cy="490404"/>
          </a:xfrm>
          <a:prstGeom prst="roundRect">
            <a:avLst/>
          </a:prstGeom>
          <a:gradFill flip="none" rotWithShape="1">
            <a:gsLst>
              <a:gs pos="0">
                <a:srgbClr val="237C6E"/>
              </a:gs>
              <a:gs pos="97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24912"/>
            <a:ext cx="1847528" cy="633088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47728" y="6445151"/>
            <a:ext cx="59766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fr-BE" smtClean="0"/>
              <a:t>ICWEDR, 6-10 November 2023, Vienna, Austria</a:t>
            </a:r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40616" y="6445151"/>
            <a:ext cx="468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2710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dt="0"/>
  <p:txStyles>
    <p:titleStyle>
      <a:lvl1pPr algn="l" defTabSz="685783" rtl="0" eaLnBrk="1" latinLnBrk="0" hangingPunct="1">
        <a:spcBef>
          <a:spcPct val="0"/>
        </a:spcBef>
        <a:buNone/>
        <a:defRPr sz="3300" kern="1200">
          <a:solidFill>
            <a:srgbClr val="237C6E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237C6E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rgbClr val="237C6E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rgbClr val="FF0066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rgbClr val="FF0066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rgbClr val="FF0066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Valery.detilleux@belv.be" TargetMode="External"/><Relationship Id="rId2" Type="http://schemas.openxmlformats.org/officeDocument/2006/relationships/hyperlink" Target="mailto:secretary@sitex.network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x.network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88d09018cb_0_0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40FF"/>
              </a:buClr>
              <a:buSzPts val="5400"/>
              <a:buFont typeface="Calibri"/>
              <a:buNone/>
            </a:pPr>
            <a:r>
              <a:rPr lang="fr-FR" sz="3400" b="1">
                <a:solidFill>
                  <a:srgbClr val="2E75B5"/>
                </a:solidFill>
              </a:rPr>
              <a:t>Managing Interrelationships between safety and sustainability in decision-making : SITEX.Network activities.</a:t>
            </a:r>
            <a:endParaRPr sz="3400">
              <a:solidFill>
                <a:srgbClr val="2E75B5"/>
              </a:solidFill>
            </a:endParaRPr>
          </a:p>
        </p:txBody>
      </p:sp>
      <p:sp>
        <p:nvSpPr>
          <p:cNvPr id="86" name="Google Shape;86;g288d09018cb_0_0"/>
          <p:cNvSpPr txBox="1">
            <a:spLocks noGrp="1"/>
          </p:cNvSpPr>
          <p:nvPr>
            <p:ph type="subTitle" idx="1"/>
          </p:nvPr>
        </p:nvSpPr>
        <p:spPr>
          <a:xfrm>
            <a:off x="1471125" y="3852845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40FF"/>
              </a:buClr>
              <a:buSzPts val="5400"/>
              <a:buFont typeface="Calibri"/>
              <a:buNone/>
            </a:pPr>
            <a:r>
              <a:rPr lang="fr-FR" sz="2800" b="1" dirty="0">
                <a:solidFill>
                  <a:srgbClr val="2E75B5"/>
                </a:solidFill>
              </a:rPr>
              <a:t>An application of the </a:t>
            </a:r>
            <a:r>
              <a:rPr lang="fr-FR" sz="2800" b="1" dirty="0" err="1">
                <a:solidFill>
                  <a:srgbClr val="2E75B5"/>
                </a:solidFill>
              </a:rPr>
              <a:t>dynamic</a:t>
            </a:r>
            <a:r>
              <a:rPr lang="fr-FR" sz="2800" b="1" dirty="0">
                <a:solidFill>
                  <a:srgbClr val="2E75B5"/>
                </a:solidFill>
              </a:rPr>
              <a:t> </a:t>
            </a:r>
            <a:r>
              <a:rPr lang="fr-FR" sz="2800" b="1" dirty="0" err="1">
                <a:solidFill>
                  <a:srgbClr val="2E75B5"/>
                </a:solidFill>
              </a:rPr>
              <a:t>sustainability</a:t>
            </a:r>
            <a:r>
              <a:rPr lang="fr-FR" sz="2800" b="1" dirty="0">
                <a:solidFill>
                  <a:srgbClr val="2E75B5"/>
                </a:solidFill>
              </a:rPr>
              <a:t> to </a:t>
            </a:r>
            <a:r>
              <a:rPr lang="fr-FR" sz="2800" b="1" dirty="0" smtClean="0">
                <a:solidFill>
                  <a:srgbClr val="2E75B5"/>
                </a:solidFill>
              </a:rPr>
              <a:t>radioactive </a:t>
            </a:r>
            <a:r>
              <a:rPr lang="fr-FR" sz="2800" b="1" dirty="0" err="1">
                <a:solidFill>
                  <a:srgbClr val="2E75B5"/>
                </a:solidFill>
              </a:rPr>
              <a:t>waste</a:t>
            </a:r>
            <a:r>
              <a:rPr lang="fr-FR" sz="2800" b="1" dirty="0">
                <a:solidFill>
                  <a:srgbClr val="2E75B5"/>
                </a:solidFill>
              </a:rPr>
              <a:t> management.</a:t>
            </a:r>
            <a:endParaRPr sz="1800" b="1" dirty="0">
              <a:solidFill>
                <a:srgbClr val="FF40FF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b="1" dirty="0">
              <a:solidFill>
                <a:srgbClr val="FF40FF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E75B6"/>
              </a:buClr>
              <a:buSzPts val="1800"/>
              <a:buNone/>
            </a:pPr>
            <a:r>
              <a:rPr lang="fr-FR" sz="1800" dirty="0">
                <a:solidFill>
                  <a:srgbClr val="2E75B6"/>
                </a:solidFill>
              </a:rPr>
              <a:t>Alexis Geisler-Roblin, NTW</a:t>
            </a:r>
            <a:endParaRPr sz="1800" dirty="0">
              <a:solidFill>
                <a:srgbClr val="2E75B6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E75B6"/>
              </a:buClr>
              <a:buSzPts val="1800"/>
              <a:buNone/>
            </a:pPr>
            <a:r>
              <a:rPr lang="fr-FR" sz="1800" dirty="0">
                <a:solidFill>
                  <a:srgbClr val="2E75B6"/>
                </a:solidFill>
              </a:rPr>
              <a:t>Nadja </a:t>
            </a:r>
            <a:r>
              <a:rPr lang="fr-FR" sz="1800" dirty="0" err="1">
                <a:solidFill>
                  <a:srgbClr val="2E75B6"/>
                </a:solidFill>
              </a:rPr>
              <a:t>Zeleznik</a:t>
            </a:r>
            <a:r>
              <a:rPr lang="fr-FR" sz="1800" dirty="0">
                <a:solidFill>
                  <a:srgbClr val="2E75B6"/>
                </a:solidFill>
              </a:rPr>
              <a:t>, EIMV</a:t>
            </a:r>
            <a:endParaRPr sz="1800" dirty="0">
              <a:solidFill>
                <a:srgbClr val="2E75B6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E75B6"/>
              </a:buClr>
              <a:buSzPts val="1800"/>
              <a:buNone/>
            </a:pPr>
            <a:r>
              <a:rPr lang="fr-FR" sz="1800" dirty="0">
                <a:solidFill>
                  <a:srgbClr val="2E75B6"/>
                </a:solidFill>
              </a:rPr>
              <a:t>Valéry Detilleux, </a:t>
            </a:r>
            <a:r>
              <a:rPr lang="fr-FR" sz="1800" dirty="0" smtClean="0">
                <a:solidFill>
                  <a:srgbClr val="2E75B6"/>
                </a:solidFill>
              </a:rPr>
              <a:t>Bel V</a:t>
            </a:r>
            <a:endParaRPr sz="1800" dirty="0">
              <a:solidFill>
                <a:srgbClr val="2E75B6"/>
              </a:solidFill>
            </a:endParaRPr>
          </a:p>
        </p:txBody>
      </p:sp>
      <p:pic>
        <p:nvPicPr>
          <p:cNvPr id="87" name="Google Shape;87;g288d09018cb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3566552" cy="134903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BE" smtClean="0"/>
              <a:t>ICWEDR, 6-10 November 2023, Vienna, Austria</a:t>
            </a:r>
            <a:endParaRPr lang="fr-BE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t>1</a:t>
            </a:fld>
            <a:endParaRPr lang="fr-F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288d09018cb_0_65"/>
          <p:cNvSpPr txBox="1">
            <a:spLocks noGrp="1"/>
          </p:cNvSpPr>
          <p:nvPr>
            <p:ph type="title"/>
          </p:nvPr>
        </p:nvSpPr>
        <p:spPr>
          <a:xfrm>
            <a:off x="838200" y="237109"/>
            <a:ext cx="11276100" cy="5588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37C6F"/>
              </a:buClr>
              <a:buSzPts val="3960"/>
              <a:buFont typeface="Calibri"/>
              <a:buNone/>
            </a:pPr>
            <a:r>
              <a:rPr lang="fr-FR" sz="2960" b="1" dirty="0" smtClean="0">
                <a:solidFill>
                  <a:srgbClr val="237C6F"/>
                </a:solidFill>
              </a:rPr>
              <a:t>Conclusions</a:t>
            </a:r>
            <a:endParaRPr sz="2960" b="1" dirty="0">
              <a:solidFill>
                <a:srgbClr val="237C6F"/>
              </a:solidFill>
            </a:endParaRPr>
          </a:p>
        </p:txBody>
      </p:sp>
      <p:sp>
        <p:nvSpPr>
          <p:cNvPr id="180" name="Google Shape;180;g288d09018cb_0_65"/>
          <p:cNvSpPr txBox="1">
            <a:spLocks noGrp="1"/>
          </p:cNvSpPr>
          <p:nvPr>
            <p:ph type="body" idx="1"/>
          </p:nvPr>
        </p:nvSpPr>
        <p:spPr>
          <a:xfrm>
            <a:off x="838200" y="1097281"/>
            <a:ext cx="10884408" cy="51663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48578" lvl="0" indent="0">
              <a:lnSpc>
                <a:spcPct val="100000"/>
              </a:lnSpc>
              <a:spcBef>
                <a:spcPts val="0"/>
              </a:spcBef>
              <a:buClr>
                <a:srgbClr val="2E75B5"/>
              </a:buClr>
              <a:buSzPct val="100000"/>
              <a:buNone/>
            </a:pPr>
            <a:r>
              <a:rPr lang="fr-FR" dirty="0" err="1">
                <a:solidFill>
                  <a:srgbClr val="237C6F"/>
                </a:solidFill>
              </a:rPr>
              <a:t>From</a:t>
            </a:r>
            <a:r>
              <a:rPr lang="fr-FR" b="1" dirty="0">
                <a:solidFill>
                  <a:srgbClr val="237C6F"/>
                </a:solidFill>
              </a:rPr>
              <a:t> </a:t>
            </a:r>
            <a:r>
              <a:rPr lang="fr-FR" b="1" dirty="0" err="1">
                <a:solidFill>
                  <a:srgbClr val="237C6F"/>
                </a:solidFill>
              </a:rPr>
              <a:t>Dynamic</a:t>
            </a:r>
            <a:r>
              <a:rPr lang="fr-FR" b="1" dirty="0">
                <a:solidFill>
                  <a:srgbClr val="237C6F"/>
                </a:solidFill>
              </a:rPr>
              <a:t> </a:t>
            </a:r>
            <a:r>
              <a:rPr lang="fr-FR" b="1" dirty="0" err="1">
                <a:solidFill>
                  <a:srgbClr val="237C6F"/>
                </a:solidFill>
              </a:rPr>
              <a:t>sustainability</a:t>
            </a:r>
            <a:r>
              <a:rPr lang="fr-FR" b="1" dirty="0">
                <a:solidFill>
                  <a:srgbClr val="237C6F"/>
                </a:solidFill>
              </a:rPr>
              <a:t> </a:t>
            </a:r>
            <a:r>
              <a:rPr lang="fr-FR" dirty="0">
                <a:solidFill>
                  <a:srgbClr val="237C6F"/>
                </a:solidFill>
              </a:rPr>
              <a:t>to</a:t>
            </a:r>
            <a:r>
              <a:rPr lang="fr-FR" b="1" dirty="0">
                <a:solidFill>
                  <a:srgbClr val="237C6F"/>
                </a:solidFill>
              </a:rPr>
              <a:t> </a:t>
            </a:r>
            <a:r>
              <a:rPr lang="fr-FR" b="1" dirty="0" err="1">
                <a:solidFill>
                  <a:srgbClr val="237C6F"/>
                </a:solidFill>
              </a:rPr>
              <a:t>Intergenerational</a:t>
            </a:r>
            <a:r>
              <a:rPr lang="fr-FR" b="1" dirty="0">
                <a:solidFill>
                  <a:srgbClr val="237C6F"/>
                </a:solidFill>
              </a:rPr>
              <a:t> </a:t>
            </a:r>
            <a:r>
              <a:rPr lang="fr-FR" b="1" dirty="0" err="1">
                <a:solidFill>
                  <a:srgbClr val="237C6F"/>
                </a:solidFill>
              </a:rPr>
              <a:t>approaches</a:t>
            </a:r>
            <a:r>
              <a:rPr lang="fr-FR" b="1" dirty="0">
                <a:solidFill>
                  <a:srgbClr val="237C6F"/>
                </a:solidFill>
              </a:rPr>
              <a:t> of </a:t>
            </a:r>
            <a:r>
              <a:rPr lang="fr-FR" b="1" dirty="0" err="1" smtClean="0">
                <a:solidFill>
                  <a:srgbClr val="237C6F"/>
                </a:solidFill>
              </a:rPr>
              <a:t>safety</a:t>
            </a:r>
            <a:endParaRPr lang="fr-FR" b="1" dirty="0" smtClean="0">
              <a:solidFill>
                <a:srgbClr val="237C6F"/>
              </a:solidFill>
            </a:endParaRPr>
          </a:p>
          <a:p>
            <a:pPr marL="48578" lvl="0" indent="0">
              <a:lnSpc>
                <a:spcPct val="100000"/>
              </a:lnSpc>
              <a:spcBef>
                <a:spcPts val="0"/>
              </a:spcBef>
              <a:buClr>
                <a:srgbClr val="2E75B5"/>
              </a:buClr>
              <a:buSzPct val="100000"/>
              <a:buNone/>
            </a:pPr>
            <a:endParaRPr lang="fr-FR" sz="2200" dirty="0" smtClean="0">
              <a:solidFill>
                <a:srgbClr val="2E75B5"/>
              </a:solidFill>
            </a:endParaRPr>
          </a:p>
          <a:p>
            <a:pPr marL="357188" lvl="0" indent="-357188">
              <a:lnSpc>
                <a:spcPct val="100000"/>
              </a:lnSpc>
              <a:spcBef>
                <a:spcPts val="0"/>
              </a:spcBef>
              <a:buClr>
                <a:srgbClr val="2E75B5"/>
              </a:buClr>
              <a:buSzPct val="100000"/>
              <a:buNone/>
            </a:pPr>
            <a:r>
              <a:rPr lang="fr-FR" dirty="0" smtClean="0">
                <a:solidFill>
                  <a:srgbClr val="2E75B6"/>
                </a:solidFill>
              </a:rPr>
              <a:t>→	</a:t>
            </a:r>
            <a:r>
              <a:rPr lang="fr-FR" sz="2200" dirty="0" smtClean="0">
                <a:solidFill>
                  <a:srgbClr val="2E75B5"/>
                </a:solidFill>
              </a:rPr>
              <a:t>The </a:t>
            </a:r>
            <a:r>
              <a:rPr lang="fr-FR" sz="2200" dirty="0" err="1">
                <a:solidFill>
                  <a:srgbClr val="2E75B5"/>
                </a:solidFill>
              </a:rPr>
              <a:t>cornerstone</a:t>
            </a:r>
            <a:r>
              <a:rPr lang="fr-FR" sz="2200" dirty="0">
                <a:solidFill>
                  <a:srgbClr val="2E75B5"/>
                </a:solidFill>
              </a:rPr>
              <a:t> of the </a:t>
            </a:r>
            <a:r>
              <a:rPr lang="fr-FR" sz="2200" b="1" dirty="0" err="1">
                <a:solidFill>
                  <a:srgbClr val="237C6F"/>
                </a:solidFill>
              </a:rPr>
              <a:t>dynamic</a:t>
            </a:r>
            <a:r>
              <a:rPr lang="fr-FR" sz="2200" b="1" dirty="0">
                <a:solidFill>
                  <a:srgbClr val="237C6F"/>
                </a:solidFill>
              </a:rPr>
              <a:t> </a:t>
            </a:r>
            <a:r>
              <a:rPr lang="fr-FR" sz="2200" b="1" dirty="0" err="1">
                <a:solidFill>
                  <a:srgbClr val="237C6F"/>
                </a:solidFill>
              </a:rPr>
              <a:t>sustainability</a:t>
            </a:r>
            <a:r>
              <a:rPr lang="fr-FR" sz="2200" dirty="0">
                <a:solidFill>
                  <a:srgbClr val="2E75B5"/>
                </a:solidFill>
              </a:rPr>
              <a:t> perspective as </a:t>
            </a:r>
            <a:r>
              <a:rPr lang="fr-FR" sz="2200" dirty="0" err="1">
                <a:solidFill>
                  <a:srgbClr val="2E75B5"/>
                </a:solidFill>
              </a:rPr>
              <a:t>it</a:t>
            </a:r>
            <a:r>
              <a:rPr lang="fr-FR" sz="2200" dirty="0">
                <a:solidFill>
                  <a:srgbClr val="2E75B5"/>
                </a:solidFill>
              </a:rPr>
              <a:t> </a:t>
            </a:r>
            <a:r>
              <a:rPr lang="fr-FR" sz="2200" dirty="0" err="1">
                <a:solidFill>
                  <a:srgbClr val="2E75B5"/>
                </a:solidFill>
              </a:rPr>
              <a:t>is</a:t>
            </a:r>
            <a:r>
              <a:rPr lang="fr-FR" sz="2200" dirty="0">
                <a:solidFill>
                  <a:srgbClr val="2E75B5"/>
                </a:solidFill>
              </a:rPr>
              <a:t> </a:t>
            </a:r>
            <a:r>
              <a:rPr lang="fr-FR" sz="2200" dirty="0" err="1">
                <a:solidFill>
                  <a:srgbClr val="2E75B5"/>
                </a:solidFill>
              </a:rPr>
              <a:t>experimented</a:t>
            </a:r>
            <a:r>
              <a:rPr lang="fr-FR" sz="2200" dirty="0">
                <a:solidFill>
                  <a:srgbClr val="2E75B5"/>
                </a:solidFill>
              </a:rPr>
              <a:t> in the </a:t>
            </a:r>
            <a:r>
              <a:rPr lang="fr-FR" sz="2200" dirty="0" err="1">
                <a:solidFill>
                  <a:srgbClr val="2E75B5"/>
                </a:solidFill>
              </a:rPr>
              <a:t>SITEX.Network</a:t>
            </a:r>
            <a:r>
              <a:rPr lang="fr-FR" sz="2200" dirty="0">
                <a:solidFill>
                  <a:srgbClr val="2E75B5"/>
                </a:solidFill>
              </a:rPr>
              <a:t> </a:t>
            </a:r>
            <a:r>
              <a:rPr lang="fr-FR" sz="2200" dirty="0" err="1">
                <a:solidFill>
                  <a:srgbClr val="2E75B5"/>
                </a:solidFill>
              </a:rPr>
              <a:t>is</a:t>
            </a:r>
            <a:r>
              <a:rPr lang="fr-FR" sz="2200" dirty="0">
                <a:solidFill>
                  <a:srgbClr val="2E75B5"/>
                </a:solidFill>
              </a:rPr>
              <a:t> the </a:t>
            </a:r>
            <a:r>
              <a:rPr lang="fr-FR" sz="2200" dirty="0" err="1">
                <a:solidFill>
                  <a:srgbClr val="2E75B5"/>
                </a:solidFill>
              </a:rPr>
              <a:t>necessity</a:t>
            </a:r>
            <a:r>
              <a:rPr lang="fr-FR" sz="2200" dirty="0">
                <a:solidFill>
                  <a:srgbClr val="2E75B5"/>
                </a:solidFill>
              </a:rPr>
              <a:t> to </a:t>
            </a:r>
            <a:r>
              <a:rPr lang="fr-FR" sz="2200" dirty="0" err="1" smtClean="0">
                <a:solidFill>
                  <a:srgbClr val="2E75B5"/>
                </a:solidFill>
              </a:rPr>
              <a:t>build</a:t>
            </a:r>
            <a:r>
              <a:rPr lang="fr-FR" sz="2200" dirty="0" smtClean="0">
                <a:solidFill>
                  <a:srgbClr val="2E75B5"/>
                </a:solidFill>
              </a:rPr>
              <a:t> a </a:t>
            </a:r>
            <a:r>
              <a:rPr lang="fr-FR" sz="2200" b="1" dirty="0" err="1" smtClean="0">
                <a:solidFill>
                  <a:srgbClr val="237C6F"/>
                </a:solidFill>
              </a:rPr>
              <a:t>shared</a:t>
            </a:r>
            <a:r>
              <a:rPr lang="fr-FR" sz="2200" b="1" dirty="0" smtClean="0">
                <a:solidFill>
                  <a:srgbClr val="237C6F"/>
                </a:solidFill>
              </a:rPr>
              <a:t> </a:t>
            </a:r>
            <a:r>
              <a:rPr lang="fr-FR" sz="2200" b="1" dirty="0" err="1" smtClean="0">
                <a:solidFill>
                  <a:srgbClr val="237C6F"/>
                </a:solidFill>
              </a:rPr>
              <a:t>safety</a:t>
            </a:r>
            <a:r>
              <a:rPr lang="fr-FR" sz="2200" b="1" dirty="0" smtClean="0">
                <a:solidFill>
                  <a:srgbClr val="237C6F"/>
                </a:solidFill>
              </a:rPr>
              <a:t> culture</a:t>
            </a:r>
            <a:r>
              <a:rPr lang="fr-FR" sz="2200" dirty="0" smtClean="0">
                <a:solidFill>
                  <a:srgbClr val="237C6F"/>
                </a:solidFill>
              </a:rPr>
              <a:t> </a:t>
            </a:r>
            <a:r>
              <a:rPr lang="fr-FR" sz="2200" dirty="0" err="1" smtClean="0">
                <a:solidFill>
                  <a:srgbClr val="2E75B5"/>
                </a:solidFill>
              </a:rPr>
              <a:t>between</a:t>
            </a:r>
            <a:r>
              <a:rPr lang="fr-FR" sz="2200" dirty="0" smtClean="0">
                <a:solidFill>
                  <a:srgbClr val="2E75B5"/>
                </a:solidFill>
              </a:rPr>
              <a:t> the RWM </a:t>
            </a:r>
            <a:r>
              <a:rPr lang="fr-FR" sz="2200" dirty="0" err="1" smtClean="0">
                <a:solidFill>
                  <a:srgbClr val="2E75B5"/>
                </a:solidFill>
              </a:rPr>
              <a:t>actors</a:t>
            </a:r>
            <a:r>
              <a:rPr lang="fr-FR" sz="2200" dirty="0" smtClean="0">
                <a:solidFill>
                  <a:srgbClr val="2E75B5"/>
                </a:solidFill>
              </a:rPr>
              <a:t> and to </a:t>
            </a:r>
            <a:r>
              <a:rPr lang="fr-FR" sz="2200" dirty="0" err="1" smtClean="0">
                <a:solidFill>
                  <a:srgbClr val="2E75B5"/>
                </a:solidFill>
              </a:rPr>
              <a:t>properly</a:t>
            </a:r>
            <a:r>
              <a:rPr lang="fr-FR" sz="2200" dirty="0" smtClean="0">
                <a:solidFill>
                  <a:srgbClr val="2E75B5"/>
                </a:solidFill>
              </a:rPr>
              <a:t> </a:t>
            </a:r>
            <a:r>
              <a:rPr lang="fr-FR" sz="2200" dirty="0" err="1">
                <a:solidFill>
                  <a:srgbClr val="2E75B5"/>
                </a:solidFill>
              </a:rPr>
              <a:t>address</a:t>
            </a:r>
            <a:r>
              <a:rPr lang="fr-FR" sz="2200" dirty="0">
                <a:solidFill>
                  <a:srgbClr val="2E75B5"/>
                </a:solidFill>
              </a:rPr>
              <a:t> the </a:t>
            </a:r>
            <a:r>
              <a:rPr lang="fr-FR" sz="2200" b="1" dirty="0" err="1">
                <a:solidFill>
                  <a:srgbClr val="237C6F"/>
                </a:solidFill>
              </a:rPr>
              <a:t>intergenerational</a:t>
            </a:r>
            <a:r>
              <a:rPr lang="fr-FR" sz="2200" b="1" dirty="0">
                <a:solidFill>
                  <a:srgbClr val="237C6F"/>
                </a:solidFill>
              </a:rPr>
              <a:t> dimensions of </a:t>
            </a:r>
            <a:r>
              <a:rPr lang="fr-FR" sz="2200" b="1" dirty="0" err="1">
                <a:solidFill>
                  <a:srgbClr val="237C6F"/>
                </a:solidFill>
              </a:rPr>
              <a:t>safety</a:t>
            </a:r>
            <a:r>
              <a:rPr lang="fr-FR" sz="2200" dirty="0" smtClean="0">
                <a:solidFill>
                  <a:srgbClr val="2E75B5"/>
                </a:solidFill>
              </a:rPr>
              <a:t>.</a:t>
            </a:r>
          </a:p>
          <a:p>
            <a:pPr marL="357188" lvl="0" indent="-357188">
              <a:lnSpc>
                <a:spcPct val="100000"/>
              </a:lnSpc>
              <a:spcBef>
                <a:spcPts val="0"/>
              </a:spcBef>
              <a:buClr>
                <a:srgbClr val="2E75B5"/>
              </a:buClr>
              <a:buSzPct val="100000"/>
              <a:buNone/>
            </a:pPr>
            <a:endParaRPr sz="600" dirty="0">
              <a:solidFill>
                <a:srgbClr val="2E75B5"/>
              </a:solidFill>
            </a:endParaRPr>
          </a:p>
          <a:p>
            <a:pPr marL="357188" lvl="0" indent="-357188">
              <a:lnSpc>
                <a:spcPct val="100000"/>
              </a:lnSpc>
              <a:buClr>
                <a:srgbClr val="2E75B5"/>
              </a:buClr>
              <a:buSzPct val="100000"/>
              <a:buNone/>
            </a:pPr>
            <a:r>
              <a:rPr lang="fr-FR" dirty="0" smtClean="0">
                <a:solidFill>
                  <a:srgbClr val="2E75B6"/>
                </a:solidFill>
              </a:rPr>
              <a:t>→	</a:t>
            </a:r>
            <a:r>
              <a:rPr lang="fr-FR" sz="2200" dirty="0" smtClean="0">
                <a:solidFill>
                  <a:srgbClr val="2E75B5"/>
                </a:solidFill>
              </a:rPr>
              <a:t>It </a:t>
            </a:r>
            <a:r>
              <a:rPr lang="fr-FR" sz="2200" dirty="0" err="1">
                <a:solidFill>
                  <a:srgbClr val="2E75B5"/>
                </a:solidFill>
              </a:rPr>
              <a:t>appears</a:t>
            </a:r>
            <a:r>
              <a:rPr lang="fr-FR" sz="2200" dirty="0">
                <a:solidFill>
                  <a:srgbClr val="2E75B5"/>
                </a:solidFill>
              </a:rPr>
              <a:t> crucial </a:t>
            </a:r>
            <a:r>
              <a:rPr lang="fr-FR" sz="2200" dirty="0" smtClean="0">
                <a:solidFill>
                  <a:srgbClr val="2E75B5"/>
                </a:solidFill>
              </a:rPr>
              <a:t>to SITEX to </a:t>
            </a:r>
            <a:r>
              <a:rPr lang="fr-FR" sz="2200" dirty="0" err="1">
                <a:solidFill>
                  <a:srgbClr val="2E75B5"/>
                </a:solidFill>
              </a:rPr>
              <a:t>build</a:t>
            </a:r>
            <a:r>
              <a:rPr lang="fr-FR" sz="2200" dirty="0">
                <a:solidFill>
                  <a:srgbClr val="2E75B5"/>
                </a:solidFill>
              </a:rPr>
              <a:t> up as </a:t>
            </a:r>
            <a:r>
              <a:rPr lang="fr-FR" sz="2200" dirty="0" err="1">
                <a:solidFill>
                  <a:srgbClr val="2E75B5"/>
                </a:solidFill>
              </a:rPr>
              <a:t>soon</a:t>
            </a:r>
            <a:r>
              <a:rPr lang="fr-FR" sz="2200" dirty="0">
                <a:solidFill>
                  <a:srgbClr val="2E75B5"/>
                </a:solidFill>
              </a:rPr>
              <a:t> as possible </a:t>
            </a:r>
            <a:r>
              <a:rPr lang="fr-FR" sz="2200" dirty="0" smtClean="0">
                <a:solidFill>
                  <a:srgbClr val="2E75B5"/>
                </a:solidFill>
              </a:rPr>
              <a:t>in a LT RWM programme the </a:t>
            </a:r>
            <a:r>
              <a:rPr lang="fr-FR" sz="2200" dirty="0" err="1">
                <a:solidFill>
                  <a:srgbClr val="2E75B5"/>
                </a:solidFill>
              </a:rPr>
              <a:t>theoretical</a:t>
            </a:r>
            <a:r>
              <a:rPr lang="fr-FR" sz="2200" dirty="0">
                <a:solidFill>
                  <a:srgbClr val="2E75B5"/>
                </a:solidFill>
              </a:rPr>
              <a:t> and </a:t>
            </a:r>
            <a:r>
              <a:rPr lang="fr-FR" sz="2200" dirty="0" err="1">
                <a:solidFill>
                  <a:srgbClr val="2E75B5"/>
                </a:solidFill>
              </a:rPr>
              <a:t>practical</a:t>
            </a:r>
            <a:r>
              <a:rPr lang="fr-FR" sz="2200" dirty="0">
                <a:solidFill>
                  <a:srgbClr val="2E75B5"/>
                </a:solidFill>
              </a:rPr>
              <a:t> </a:t>
            </a:r>
            <a:r>
              <a:rPr lang="fr-FR" sz="2200" dirty="0" err="1">
                <a:solidFill>
                  <a:srgbClr val="2E75B5"/>
                </a:solidFill>
              </a:rPr>
              <a:t>references</a:t>
            </a:r>
            <a:r>
              <a:rPr lang="fr-FR" sz="2200" dirty="0">
                <a:solidFill>
                  <a:srgbClr val="2E75B5"/>
                </a:solidFill>
              </a:rPr>
              <a:t> </a:t>
            </a:r>
            <a:r>
              <a:rPr lang="fr-FR" sz="2200" dirty="0" err="1">
                <a:solidFill>
                  <a:srgbClr val="2E75B5"/>
                </a:solidFill>
              </a:rPr>
              <a:t>that</a:t>
            </a:r>
            <a:r>
              <a:rPr lang="fr-FR" sz="2200" dirty="0">
                <a:solidFill>
                  <a:srgbClr val="2E75B5"/>
                </a:solidFill>
              </a:rPr>
              <a:t> </a:t>
            </a:r>
            <a:r>
              <a:rPr lang="fr-FR" sz="2200" dirty="0" err="1">
                <a:solidFill>
                  <a:srgbClr val="2E75B5"/>
                </a:solidFill>
              </a:rPr>
              <a:t>will</a:t>
            </a:r>
            <a:r>
              <a:rPr lang="fr-FR" sz="2200" dirty="0">
                <a:solidFill>
                  <a:srgbClr val="2E75B5"/>
                </a:solidFill>
              </a:rPr>
              <a:t> </a:t>
            </a:r>
            <a:r>
              <a:rPr lang="fr-FR" sz="2200" b="1" dirty="0" err="1">
                <a:solidFill>
                  <a:srgbClr val="237C6F"/>
                </a:solidFill>
              </a:rPr>
              <a:t>root</a:t>
            </a:r>
            <a:r>
              <a:rPr lang="fr-FR" sz="2200" b="1" dirty="0">
                <a:solidFill>
                  <a:srgbClr val="237C6F"/>
                </a:solidFill>
              </a:rPr>
              <a:t> future actions in </a:t>
            </a:r>
            <a:r>
              <a:rPr lang="fr-FR" sz="2200" b="1" dirty="0" err="1">
                <a:solidFill>
                  <a:srgbClr val="237C6F"/>
                </a:solidFill>
              </a:rPr>
              <a:t>terms</a:t>
            </a:r>
            <a:r>
              <a:rPr lang="fr-FR" sz="2200" b="1" dirty="0">
                <a:solidFill>
                  <a:srgbClr val="237C6F"/>
                </a:solidFill>
              </a:rPr>
              <a:t> of </a:t>
            </a:r>
            <a:r>
              <a:rPr lang="fr-FR" sz="2200" b="1" dirty="0" err="1">
                <a:solidFill>
                  <a:srgbClr val="237C6F"/>
                </a:solidFill>
              </a:rPr>
              <a:t>decision</a:t>
            </a:r>
            <a:r>
              <a:rPr lang="fr-FR" sz="2200" b="1" dirty="0">
                <a:solidFill>
                  <a:srgbClr val="237C6F"/>
                </a:solidFill>
              </a:rPr>
              <a:t> </a:t>
            </a:r>
            <a:r>
              <a:rPr lang="fr-FR" sz="2200" b="1" dirty="0" err="1" smtClean="0">
                <a:solidFill>
                  <a:srgbClr val="237C6F"/>
                </a:solidFill>
              </a:rPr>
              <a:t>making</a:t>
            </a:r>
            <a:r>
              <a:rPr lang="fr-FR" sz="2200" dirty="0" smtClean="0">
                <a:solidFill>
                  <a:srgbClr val="2E75B5"/>
                </a:solidFill>
              </a:rPr>
              <a:t>. A </a:t>
            </a:r>
            <a:r>
              <a:rPr lang="fr-FR" sz="2200" dirty="0" err="1" smtClean="0">
                <a:solidFill>
                  <a:srgbClr val="2E75B5"/>
                </a:solidFill>
              </a:rPr>
              <a:t>tools</a:t>
            </a:r>
            <a:r>
              <a:rPr lang="fr-FR" sz="2200" dirty="0" smtClean="0">
                <a:solidFill>
                  <a:srgbClr val="2E75B5"/>
                </a:solidFill>
              </a:rPr>
              <a:t> </a:t>
            </a:r>
            <a:r>
              <a:rPr lang="fr-FR" sz="2200" dirty="0" err="1">
                <a:solidFill>
                  <a:srgbClr val="2E75B5"/>
                </a:solidFill>
              </a:rPr>
              <a:t>such</a:t>
            </a:r>
            <a:r>
              <a:rPr lang="fr-FR" sz="2200" dirty="0">
                <a:solidFill>
                  <a:srgbClr val="2E75B5"/>
                </a:solidFill>
              </a:rPr>
              <a:t> as the </a:t>
            </a:r>
            <a:r>
              <a:rPr lang="fr-FR" sz="2200" b="1" dirty="0">
                <a:solidFill>
                  <a:srgbClr val="237C6F"/>
                </a:solidFill>
              </a:rPr>
              <a:t>PEP </a:t>
            </a:r>
            <a:r>
              <a:rPr lang="fr-FR" sz="2200" b="1" dirty="0" err="1" smtClean="0">
                <a:solidFill>
                  <a:srgbClr val="237C6F"/>
                </a:solidFill>
              </a:rPr>
              <a:t>helps</a:t>
            </a:r>
            <a:r>
              <a:rPr lang="fr-FR" sz="2200" b="1" dirty="0" smtClean="0">
                <a:solidFill>
                  <a:srgbClr val="237C6F"/>
                </a:solidFill>
              </a:rPr>
              <a:t> </a:t>
            </a:r>
            <a:r>
              <a:rPr lang="fr-FR" sz="2200" b="1" dirty="0">
                <a:solidFill>
                  <a:srgbClr val="237C6F"/>
                </a:solidFill>
              </a:rPr>
              <a:t>to </a:t>
            </a:r>
            <a:r>
              <a:rPr lang="fr-FR" sz="2200" b="1" dirty="0" err="1">
                <a:solidFill>
                  <a:srgbClr val="237C6F"/>
                </a:solidFill>
              </a:rPr>
              <a:t>fulfil</a:t>
            </a:r>
            <a:r>
              <a:rPr lang="fr-FR" sz="2200" b="1" dirty="0">
                <a:solidFill>
                  <a:srgbClr val="237C6F"/>
                </a:solidFill>
              </a:rPr>
              <a:t> </a:t>
            </a:r>
            <a:r>
              <a:rPr lang="fr-FR" sz="2200" b="1" dirty="0" err="1">
                <a:solidFill>
                  <a:srgbClr val="237C6F"/>
                </a:solidFill>
              </a:rPr>
              <a:t>this</a:t>
            </a:r>
            <a:r>
              <a:rPr lang="fr-FR" sz="2200" b="1" dirty="0">
                <a:solidFill>
                  <a:srgbClr val="237C6F"/>
                </a:solidFill>
              </a:rPr>
              <a:t> objective</a:t>
            </a:r>
            <a:r>
              <a:rPr lang="fr-FR" sz="2200" dirty="0" smtClean="0">
                <a:solidFill>
                  <a:srgbClr val="2E75B5"/>
                </a:solidFill>
              </a:rPr>
              <a:t>.</a:t>
            </a:r>
          </a:p>
          <a:p>
            <a:pPr marL="357188" lvl="0" indent="-357188">
              <a:lnSpc>
                <a:spcPct val="100000"/>
              </a:lnSpc>
              <a:buClr>
                <a:srgbClr val="2E75B5"/>
              </a:buClr>
              <a:buSzPct val="100000"/>
              <a:buNone/>
            </a:pPr>
            <a:endParaRPr sz="600" dirty="0">
              <a:solidFill>
                <a:srgbClr val="2E75B5"/>
              </a:solidFill>
            </a:endParaRPr>
          </a:p>
          <a:p>
            <a:pPr marL="357188" lvl="0" indent="-357188">
              <a:lnSpc>
                <a:spcPct val="100000"/>
              </a:lnSpc>
              <a:buClr>
                <a:srgbClr val="2E75B5"/>
              </a:buClr>
              <a:buSzPct val="100000"/>
              <a:buNone/>
            </a:pPr>
            <a:r>
              <a:rPr lang="fr-FR" dirty="0" smtClean="0">
                <a:solidFill>
                  <a:srgbClr val="2E75B6"/>
                </a:solidFill>
              </a:rPr>
              <a:t>→	</a:t>
            </a:r>
            <a:r>
              <a:rPr lang="fr-FR" sz="2200" dirty="0" smtClean="0">
                <a:solidFill>
                  <a:srgbClr val="2E75B5"/>
                </a:solidFill>
              </a:rPr>
              <a:t>The </a:t>
            </a:r>
            <a:r>
              <a:rPr lang="fr-FR" sz="2200" dirty="0" err="1">
                <a:solidFill>
                  <a:srgbClr val="2E75B5"/>
                </a:solidFill>
              </a:rPr>
              <a:t>consideration</a:t>
            </a:r>
            <a:r>
              <a:rPr lang="fr-FR" sz="2200" dirty="0">
                <a:solidFill>
                  <a:srgbClr val="2E75B5"/>
                </a:solidFill>
              </a:rPr>
              <a:t> of an </a:t>
            </a:r>
            <a:r>
              <a:rPr lang="fr-FR" sz="2200" b="1" dirty="0" err="1">
                <a:solidFill>
                  <a:srgbClr val="237C6F"/>
                </a:solidFill>
              </a:rPr>
              <a:t>intergenerational</a:t>
            </a:r>
            <a:r>
              <a:rPr lang="fr-FR" sz="2200" b="1" dirty="0">
                <a:solidFill>
                  <a:srgbClr val="237C6F"/>
                </a:solidFill>
              </a:rPr>
              <a:t> </a:t>
            </a:r>
            <a:r>
              <a:rPr lang="fr-FR" sz="2200" b="1" dirty="0" err="1">
                <a:solidFill>
                  <a:srgbClr val="237C6F"/>
                </a:solidFill>
              </a:rPr>
              <a:t>safety</a:t>
            </a:r>
            <a:r>
              <a:rPr lang="fr-FR" sz="2200" b="1" dirty="0">
                <a:solidFill>
                  <a:srgbClr val="237C6F"/>
                </a:solidFill>
              </a:rPr>
              <a:t> culture</a:t>
            </a:r>
            <a:r>
              <a:rPr lang="fr-FR" sz="2200" b="1" dirty="0">
                <a:solidFill>
                  <a:srgbClr val="2E75B5"/>
                </a:solidFill>
              </a:rPr>
              <a:t>,</a:t>
            </a:r>
            <a:r>
              <a:rPr lang="fr-FR" sz="2200" dirty="0">
                <a:solidFill>
                  <a:srgbClr val="2E75B5"/>
                </a:solidFill>
              </a:rPr>
              <a:t> as a </a:t>
            </a:r>
            <a:r>
              <a:rPr lang="fr-FR" sz="2200" dirty="0" err="1">
                <a:solidFill>
                  <a:srgbClr val="2E75B5"/>
                </a:solidFill>
              </a:rPr>
              <a:t>conscious</a:t>
            </a:r>
            <a:r>
              <a:rPr lang="fr-FR" sz="2200" dirty="0">
                <a:solidFill>
                  <a:srgbClr val="2E75B5"/>
                </a:solidFill>
              </a:rPr>
              <a:t> attitude </a:t>
            </a:r>
            <a:r>
              <a:rPr lang="fr-FR" sz="2200" dirty="0" err="1">
                <a:solidFill>
                  <a:srgbClr val="2E75B5"/>
                </a:solidFill>
              </a:rPr>
              <a:t>from</a:t>
            </a:r>
            <a:r>
              <a:rPr lang="fr-FR" sz="2200" dirty="0">
                <a:solidFill>
                  <a:srgbClr val="2E75B5"/>
                </a:solidFill>
              </a:rPr>
              <a:t> organisations and </a:t>
            </a:r>
            <a:r>
              <a:rPr lang="fr-FR" sz="2200" dirty="0" err="1">
                <a:solidFill>
                  <a:srgbClr val="2E75B5"/>
                </a:solidFill>
              </a:rPr>
              <a:t>individuals</a:t>
            </a:r>
            <a:r>
              <a:rPr lang="fr-FR" sz="2200" dirty="0">
                <a:solidFill>
                  <a:srgbClr val="2E75B5"/>
                </a:solidFill>
              </a:rPr>
              <a:t> </a:t>
            </a:r>
            <a:r>
              <a:rPr lang="fr-FR" sz="2200" dirty="0" err="1">
                <a:solidFill>
                  <a:srgbClr val="2E75B5"/>
                </a:solidFill>
              </a:rPr>
              <a:t>regarding</a:t>
            </a:r>
            <a:r>
              <a:rPr lang="fr-FR" sz="2200" dirty="0">
                <a:solidFill>
                  <a:srgbClr val="2E75B5"/>
                </a:solidFill>
              </a:rPr>
              <a:t> the </a:t>
            </a:r>
            <a:r>
              <a:rPr lang="fr-FR" sz="2200" dirty="0" err="1">
                <a:solidFill>
                  <a:srgbClr val="2E75B5"/>
                </a:solidFill>
              </a:rPr>
              <a:t>continuous</a:t>
            </a:r>
            <a:r>
              <a:rPr lang="fr-FR" sz="2200" dirty="0">
                <a:solidFill>
                  <a:srgbClr val="2E75B5"/>
                </a:solidFill>
              </a:rPr>
              <a:t> temporal </a:t>
            </a:r>
            <a:r>
              <a:rPr lang="fr-FR" sz="2200" dirty="0" err="1">
                <a:solidFill>
                  <a:srgbClr val="2E75B5"/>
                </a:solidFill>
              </a:rPr>
              <a:t>responsibility</a:t>
            </a:r>
            <a:r>
              <a:rPr lang="fr-FR" sz="2200" dirty="0">
                <a:solidFill>
                  <a:srgbClr val="2E75B5"/>
                </a:solidFill>
              </a:rPr>
              <a:t> on </a:t>
            </a:r>
            <a:r>
              <a:rPr lang="fr-FR" sz="2200" dirty="0" err="1" smtClean="0">
                <a:solidFill>
                  <a:srgbClr val="2E75B5"/>
                </a:solidFill>
              </a:rPr>
              <a:t>safety</a:t>
            </a:r>
            <a:r>
              <a:rPr lang="fr-FR" sz="2200" dirty="0" smtClean="0">
                <a:solidFill>
                  <a:srgbClr val="2E75B5"/>
                </a:solidFill>
              </a:rPr>
              <a:t>, </a:t>
            </a:r>
            <a:r>
              <a:rPr lang="fr-FR" sz="2200" dirty="0" err="1" smtClean="0">
                <a:solidFill>
                  <a:srgbClr val="2E75B5"/>
                </a:solidFill>
              </a:rPr>
              <a:t>is</a:t>
            </a:r>
            <a:r>
              <a:rPr lang="fr-FR" sz="2200" dirty="0" smtClean="0">
                <a:solidFill>
                  <a:srgbClr val="2E75B5"/>
                </a:solidFill>
              </a:rPr>
              <a:t> a key. This </a:t>
            </a:r>
            <a:r>
              <a:rPr lang="fr-FR" sz="2200" dirty="0" err="1" smtClean="0">
                <a:solidFill>
                  <a:srgbClr val="2E75B5"/>
                </a:solidFill>
              </a:rPr>
              <a:t>implies</a:t>
            </a:r>
            <a:r>
              <a:rPr lang="fr-FR" sz="2200" dirty="0" smtClean="0">
                <a:solidFill>
                  <a:srgbClr val="2E75B5"/>
                </a:solidFill>
              </a:rPr>
              <a:t> an </a:t>
            </a:r>
            <a:r>
              <a:rPr lang="fr-FR" sz="2200" dirty="0">
                <a:solidFill>
                  <a:srgbClr val="2E75B5"/>
                </a:solidFill>
              </a:rPr>
              <a:t>attitude of vigilance </a:t>
            </a:r>
            <a:r>
              <a:rPr lang="fr-FR" sz="2200" dirty="0" smtClean="0">
                <a:solidFill>
                  <a:srgbClr val="2E75B5"/>
                </a:solidFill>
              </a:rPr>
              <a:t>about </a:t>
            </a:r>
            <a:r>
              <a:rPr lang="fr-FR" sz="2200" dirty="0" err="1" smtClean="0">
                <a:solidFill>
                  <a:srgbClr val="2E75B5"/>
                </a:solidFill>
              </a:rPr>
              <a:t>uncertainties</a:t>
            </a:r>
            <a:r>
              <a:rPr lang="fr-FR" sz="2200" dirty="0" smtClean="0">
                <a:solidFill>
                  <a:srgbClr val="2E75B5"/>
                </a:solidFill>
              </a:rPr>
              <a:t>, </a:t>
            </a:r>
            <a:r>
              <a:rPr lang="fr-FR" sz="2200" dirty="0" err="1" smtClean="0">
                <a:solidFill>
                  <a:srgbClr val="2E75B5"/>
                </a:solidFill>
              </a:rPr>
              <a:t>appropriate</a:t>
            </a:r>
            <a:r>
              <a:rPr lang="fr-FR" sz="2200" dirty="0" smtClean="0">
                <a:solidFill>
                  <a:srgbClr val="2E75B5"/>
                </a:solidFill>
              </a:rPr>
              <a:t> </a:t>
            </a:r>
            <a:r>
              <a:rPr lang="fr-FR" sz="2200" dirty="0" err="1" smtClean="0">
                <a:solidFill>
                  <a:srgbClr val="2E75B5"/>
                </a:solidFill>
              </a:rPr>
              <a:t>governance</a:t>
            </a:r>
            <a:r>
              <a:rPr lang="fr-FR" sz="2200" dirty="0" smtClean="0">
                <a:solidFill>
                  <a:srgbClr val="2E75B5"/>
                </a:solidFill>
              </a:rPr>
              <a:t> </a:t>
            </a:r>
            <a:r>
              <a:rPr lang="fr-FR" sz="2200" dirty="0" err="1" smtClean="0">
                <a:solidFill>
                  <a:srgbClr val="2E75B5"/>
                </a:solidFill>
              </a:rPr>
              <a:t>systems</a:t>
            </a:r>
            <a:r>
              <a:rPr lang="fr-FR" sz="2200" dirty="0">
                <a:solidFill>
                  <a:srgbClr val="2E75B5"/>
                </a:solidFill>
              </a:rPr>
              <a:t> </a:t>
            </a:r>
            <a:r>
              <a:rPr lang="fr-FR" sz="2200" dirty="0" err="1" smtClean="0">
                <a:solidFill>
                  <a:srgbClr val="2E75B5"/>
                </a:solidFill>
              </a:rPr>
              <a:t>with</a:t>
            </a:r>
            <a:r>
              <a:rPr lang="fr-FR" sz="2200" dirty="0" smtClean="0">
                <a:solidFill>
                  <a:srgbClr val="2E75B5"/>
                </a:solidFill>
              </a:rPr>
              <a:t> participative </a:t>
            </a:r>
            <a:r>
              <a:rPr lang="fr-FR" sz="2200" dirty="0" err="1" smtClean="0">
                <a:solidFill>
                  <a:srgbClr val="2E75B5"/>
                </a:solidFill>
              </a:rPr>
              <a:t>processes</a:t>
            </a:r>
            <a:r>
              <a:rPr lang="fr-FR" sz="2200" dirty="0" smtClean="0">
                <a:solidFill>
                  <a:srgbClr val="2E75B5"/>
                </a:solidFill>
              </a:rPr>
              <a:t>.</a:t>
            </a:r>
          </a:p>
          <a:p>
            <a:pPr marL="357188" lvl="0" indent="-357188">
              <a:lnSpc>
                <a:spcPct val="100000"/>
              </a:lnSpc>
              <a:buClr>
                <a:srgbClr val="2E75B5"/>
              </a:buClr>
              <a:buSzPct val="100000"/>
              <a:buNone/>
            </a:pPr>
            <a:r>
              <a:rPr lang="fr-FR" sz="600" b="1" dirty="0" smtClean="0">
                <a:solidFill>
                  <a:srgbClr val="2E75B5"/>
                </a:solidFill>
              </a:rPr>
              <a:t> </a:t>
            </a:r>
            <a:endParaRPr sz="600" b="1" dirty="0">
              <a:solidFill>
                <a:srgbClr val="2E75B5"/>
              </a:solidFill>
            </a:endParaRPr>
          </a:p>
          <a:p>
            <a:pPr marL="357188" lvl="0" indent="-357188">
              <a:lnSpc>
                <a:spcPct val="100000"/>
              </a:lnSpc>
              <a:spcAft>
                <a:spcPts val="1000"/>
              </a:spcAft>
              <a:buClr>
                <a:srgbClr val="2E75B5"/>
              </a:buClr>
              <a:buSzPct val="100000"/>
              <a:buNone/>
            </a:pPr>
            <a:r>
              <a:rPr lang="fr-FR" dirty="0" smtClean="0">
                <a:solidFill>
                  <a:srgbClr val="2E75B6"/>
                </a:solidFill>
              </a:rPr>
              <a:t>→	</a:t>
            </a:r>
            <a:r>
              <a:rPr lang="fr-FR" sz="2200" dirty="0" smtClean="0">
                <a:solidFill>
                  <a:srgbClr val="2E75B5"/>
                </a:solidFill>
              </a:rPr>
              <a:t>This </a:t>
            </a:r>
            <a:r>
              <a:rPr lang="fr-FR" sz="2200" dirty="0">
                <a:solidFill>
                  <a:srgbClr val="2E75B5"/>
                </a:solidFill>
              </a:rPr>
              <a:t>culture </a:t>
            </a:r>
            <a:r>
              <a:rPr lang="fr-FR" sz="2200" dirty="0" err="1" smtClean="0">
                <a:solidFill>
                  <a:srgbClr val="2E75B5"/>
                </a:solidFill>
              </a:rPr>
              <a:t>coutributes</a:t>
            </a:r>
            <a:r>
              <a:rPr lang="fr-FR" sz="2200" dirty="0" smtClean="0">
                <a:solidFill>
                  <a:srgbClr val="2E75B5"/>
                </a:solidFill>
              </a:rPr>
              <a:t> to </a:t>
            </a:r>
            <a:r>
              <a:rPr lang="fr-FR" sz="2200" dirty="0">
                <a:solidFill>
                  <a:srgbClr val="2E75B5"/>
                </a:solidFill>
              </a:rPr>
              <a:t>the </a:t>
            </a:r>
            <a:r>
              <a:rPr lang="fr-FR" sz="2200" dirty="0" err="1">
                <a:solidFill>
                  <a:srgbClr val="2E75B5"/>
                </a:solidFill>
              </a:rPr>
              <a:t>emergence</a:t>
            </a:r>
            <a:r>
              <a:rPr lang="fr-FR" sz="2200" dirty="0">
                <a:solidFill>
                  <a:srgbClr val="2E75B5"/>
                </a:solidFill>
              </a:rPr>
              <a:t> of possible </a:t>
            </a:r>
            <a:r>
              <a:rPr lang="fr-FR" sz="2200" dirty="0" err="1">
                <a:solidFill>
                  <a:srgbClr val="2E75B5"/>
                </a:solidFill>
              </a:rPr>
              <a:t>reliable</a:t>
            </a:r>
            <a:r>
              <a:rPr lang="fr-FR" sz="2200" dirty="0">
                <a:solidFill>
                  <a:srgbClr val="2E75B5"/>
                </a:solidFill>
              </a:rPr>
              <a:t> contributions </a:t>
            </a:r>
            <a:r>
              <a:rPr lang="fr-FR" sz="2200" b="1" dirty="0" err="1">
                <a:solidFill>
                  <a:srgbClr val="237C6F"/>
                </a:solidFill>
              </a:rPr>
              <a:t>from</a:t>
            </a:r>
            <a:r>
              <a:rPr lang="fr-FR" sz="2200" b="1" dirty="0">
                <a:solidFill>
                  <a:srgbClr val="237C6F"/>
                </a:solidFill>
              </a:rPr>
              <a:t> successive </a:t>
            </a:r>
            <a:r>
              <a:rPr lang="fr-FR" sz="2200" b="1" dirty="0" err="1">
                <a:solidFill>
                  <a:srgbClr val="237C6F"/>
                </a:solidFill>
              </a:rPr>
              <a:t>generations</a:t>
            </a:r>
            <a:r>
              <a:rPr lang="fr-FR" sz="2200" dirty="0">
                <a:solidFill>
                  <a:srgbClr val="2E75B5"/>
                </a:solidFill>
              </a:rPr>
              <a:t> to an </a:t>
            </a:r>
            <a:r>
              <a:rPr lang="fr-FR" sz="2200" dirty="0" err="1">
                <a:solidFill>
                  <a:srgbClr val="2E75B5"/>
                </a:solidFill>
              </a:rPr>
              <a:t>intergenerational</a:t>
            </a:r>
            <a:r>
              <a:rPr lang="fr-FR" sz="2200" dirty="0">
                <a:solidFill>
                  <a:srgbClr val="2E75B5"/>
                </a:solidFill>
              </a:rPr>
              <a:t> </a:t>
            </a:r>
            <a:r>
              <a:rPr lang="fr-FR" sz="2200" dirty="0" err="1">
                <a:solidFill>
                  <a:srgbClr val="2E75B5"/>
                </a:solidFill>
              </a:rPr>
              <a:t>stewardship</a:t>
            </a:r>
            <a:r>
              <a:rPr lang="fr-FR" sz="2200" dirty="0">
                <a:solidFill>
                  <a:srgbClr val="2E75B5"/>
                </a:solidFill>
              </a:rPr>
              <a:t> of radioactive </a:t>
            </a:r>
            <a:r>
              <a:rPr lang="fr-FR" sz="2200" dirty="0" err="1">
                <a:solidFill>
                  <a:srgbClr val="2E75B5"/>
                </a:solidFill>
              </a:rPr>
              <a:t>waste</a:t>
            </a:r>
            <a:r>
              <a:rPr lang="fr-FR" sz="2200" dirty="0">
                <a:solidFill>
                  <a:srgbClr val="2E75B5"/>
                </a:solidFill>
              </a:rPr>
              <a:t> </a:t>
            </a:r>
            <a:r>
              <a:rPr lang="fr-FR" sz="2200" dirty="0" err="1">
                <a:solidFill>
                  <a:srgbClr val="2E75B5"/>
                </a:solidFill>
              </a:rPr>
              <a:t>policies</a:t>
            </a:r>
            <a:r>
              <a:rPr lang="fr-FR" sz="2200" dirty="0">
                <a:solidFill>
                  <a:srgbClr val="2E75B5"/>
                </a:solidFill>
              </a:rPr>
              <a:t> and </a:t>
            </a:r>
            <a:r>
              <a:rPr lang="fr-FR" sz="2200" dirty="0" err="1">
                <a:solidFill>
                  <a:srgbClr val="2E75B5"/>
                </a:solidFill>
              </a:rPr>
              <a:t>facilities</a:t>
            </a:r>
            <a:r>
              <a:rPr lang="fr-FR" sz="2200" dirty="0">
                <a:solidFill>
                  <a:srgbClr val="2E75B5"/>
                </a:solidFill>
              </a:rPr>
              <a:t>, </a:t>
            </a:r>
            <a:r>
              <a:rPr lang="fr-FR" sz="2200" dirty="0" err="1">
                <a:solidFill>
                  <a:srgbClr val="2E75B5"/>
                </a:solidFill>
              </a:rPr>
              <a:t>adapted</a:t>
            </a:r>
            <a:r>
              <a:rPr lang="fr-FR" sz="2200" dirty="0">
                <a:solidFill>
                  <a:srgbClr val="2E75B5"/>
                </a:solidFill>
              </a:rPr>
              <a:t> to </a:t>
            </a:r>
            <a:r>
              <a:rPr lang="fr-FR" sz="2200" dirty="0" err="1">
                <a:solidFill>
                  <a:srgbClr val="2E75B5"/>
                </a:solidFill>
              </a:rPr>
              <a:t>several</a:t>
            </a:r>
            <a:r>
              <a:rPr lang="fr-FR" sz="2200" dirty="0">
                <a:solidFill>
                  <a:srgbClr val="2E75B5"/>
                </a:solidFill>
              </a:rPr>
              <a:t> </a:t>
            </a:r>
            <a:r>
              <a:rPr lang="fr-FR" sz="2200" dirty="0" err="1">
                <a:solidFill>
                  <a:srgbClr val="2E75B5"/>
                </a:solidFill>
              </a:rPr>
              <a:t>contexts</a:t>
            </a:r>
            <a:r>
              <a:rPr lang="fr-FR" sz="2200" dirty="0">
                <a:solidFill>
                  <a:srgbClr val="2E75B5"/>
                </a:solidFill>
              </a:rPr>
              <a:t> </a:t>
            </a:r>
            <a:r>
              <a:rPr lang="fr-FR" sz="2200" dirty="0" err="1">
                <a:solidFill>
                  <a:srgbClr val="2E75B5"/>
                </a:solidFill>
              </a:rPr>
              <a:t>including</a:t>
            </a:r>
            <a:r>
              <a:rPr lang="fr-FR" sz="2200" dirty="0">
                <a:solidFill>
                  <a:srgbClr val="2E75B5"/>
                </a:solidFill>
              </a:rPr>
              <a:t> </a:t>
            </a:r>
            <a:r>
              <a:rPr lang="fr-FR" sz="2200" dirty="0" err="1">
                <a:solidFill>
                  <a:srgbClr val="2E75B5"/>
                </a:solidFill>
              </a:rPr>
              <a:t>geopolitical</a:t>
            </a:r>
            <a:r>
              <a:rPr lang="fr-FR" sz="2200" dirty="0">
                <a:solidFill>
                  <a:srgbClr val="2E75B5"/>
                </a:solidFill>
              </a:rPr>
              <a:t> and </a:t>
            </a:r>
            <a:r>
              <a:rPr lang="fr-FR" sz="2200" dirty="0" err="1">
                <a:solidFill>
                  <a:srgbClr val="2E75B5"/>
                </a:solidFill>
              </a:rPr>
              <a:t>institutional</a:t>
            </a:r>
            <a:r>
              <a:rPr lang="fr-FR" sz="2200" dirty="0">
                <a:solidFill>
                  <a:srgbClr val="2E75B5"/>
                </a:solidFill>
              </a:rPr>
              <a:t> changes, </a:t>
            </a:r>
            <a:r>
              <a:rPr lang="fr-FR" sz="2200" b="1" dirty="0" err="1">
                <a:solidFill>
                  <a:srgbClr val="237C6F"/>
                </a:solidFill>
              </a:rPr>
              <a:t>oriented</a:t>
            </a:r>
            <a:r>
              <a:rPr lang="fr-FR" sz="2200" b="1" dirty="0">
                <a:solidFill>
                  <a:srgbClr val="237C6F"/>
                </a:solidFill>
              </a:rPr>
              <a:t> to </a:t>
            </a:r>
            <a:r>
              <a:rPr lang="fr-FR" sz="2200" b="1" dirty="0" err="1">
                <a:solidFill>
                  <a:srgbClr val="237C6F"/>
                </a:solidFill>
              </a:rPr>
              <a:t>safety</a:t>
            </a:r>
            <a:r>
              <a:rPr lang="fr-FR" sz="2200" dirty="0">
                <a:solidFill>
                  <a:srgbClr val="2E75B5"/>
                </a:solidFill>
              </a:rPr>
              <a:t>.</a:t>
            </a:r>
            <a:endParaRPr sz="2200" dirty="0">
              <a:solidFill>
                <a:srgbClr val="2E75B5"/>
              </a:solidFill>
            </a:endParaRPr>
          </a:p>
        </p:txBody>
      </p:sp>
      <p:pic>
        <p:nvPicPr>
          <p:cNvPr id="181" name="Google Shape;181;g288d09018cb_0_6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797930" y="6358653"/>
            <a:ext cx="1111740" cy="42051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BE" smtClean="0"/>
              <a:t>ICWEDR, 6-10 November 2023, Vienna, Austria</a:t>
            </a:r>
            <a:endParaRPr lang="fr-BE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t>10</a:t>
            </a:fld>
            <a:endParaRPr lang="fr-F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en-US" dirty="0" smtClean="0"/>
              <a:t>Want to know more about SITEX or organize a PEP experience ?</a:t>
            </a:r>
          </a:p>
          <a:p>
            <a:pPr marL="114300" indent="0" algn="ctr">
              <a:buNone/>
            </a:pPr>
            <a:endParaRPr lang="en-US" dirty="0"/>
          </a:p>
          <a:p>
            <a:pPr marL="114300" indent="0" algn="ctr">
              <a:buNone/>
            </a:pPr>
            <a:r>
              <a:rPr lang="en-US" dirty="0" err="1" smtClean="0">
                <a:hlinkClick r:id="rId2"/>
              </a:rPr>
              <a:t>secretary@sitex.network</a:t>
            </a:r>
            <a:endParaRPr lang="en-US" dirty="0" smtClean="0"/>
          </a:p>
          <a:p>
            <a:pPr marL="114300" indent="0" algn="ctr">
              <a:buNone/>
            </a:pPr>
            <a:endParaRPr lang="en-US" dirty="0"/>
          </a:p>
          <a:p>
            <a:pPr marL="114300" indent="0" algn="ctr">
              <a:buNone/>
            </a:pPr>
            <a:r>
              <a:rPr lang="en-US" dirty="0" smtClean="0">
                <a:hlinkClick r:id="rId3"/>
              </a:rPr>
              <a:t>valery.detilleux@belv.be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BE" smtClean="0"/>
              <a:t>ICWEDR, 6-10 November 2023, Vienna, Austria</a:t>
            </a:r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478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88d09018cb_0_9"/>
          <p:cNvSpPr txBox="1">
            <a:spLocks noGrp="1"/>
          </p:cNvSpPr>
          <p:nvPr>
            <p:ph type="title"/>
          </p:nvPr>
        </p:nvSpPr>
        <p:spPr>
          <a:xfrm>
            <a:off x="838200" y="281618"/>
            <a:ext cx="10515600" cy="7320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37C6F"/>
              </a:buClr>
              <a:buSzPts val="4400"/>
              <a:buFont typeface="Calibri"/>
              <a:buNone/>
            </a:pPr>
            <a:r>
              <a:rPr lang="fr-FR" b="1" dirty="0" err="1">
                <a:solidFill>
                  <a:srgbClr val="237C6F"/>
                </a:solidFill>
              </a:rPr>
              <a:t>Dynamic</a:t>
            </a:r>
            <a:r>
              <a:rPr lang="fr-FR" b="1" dirty="0">
                <a:solidFill>
                  <a:srgbClr val="237C6F"/>
                </a:solidFill>
              </a:rPr>
              <a:t> </a:t>
            </a:r>
            <a:r>
              <a:rPr lang="fr-FR" b="1" dirty="0" err="1">
                <a:solidFill>
                  <a:srgbClr val="237C6F"/>
                </a:solidFill>
              </a:rPr>
              <a:t>sustainability</a:t>
            </a:r>
            <a:endParaRPr dirty="0"/>
          </a:p>
        </p:txBody>
      </p:sp>
      <p:sp>
        <p:nvSpPr>
          <p:cNvPr id="99" name="Google Shape;99;g288d09018cb_0_9"/>
          <p:cNvSpPr txBox="1">
            <a:spLocks noGrp="1"/>
          </p:cNvSpPr>
          <p:nvPr>
            <p:ph type="body" idx="1"/>
          </p:nvPr>
        </p:nvSpPr>
        <p:spPr>
          <a:xfrm>
            <a:off x="280416" y="1968134"/>
            <a:ext cx="5654040" cy="3241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57188" lvl="0" indent="-357188">
              <a:lnSpc>
                <a:spcPts val="2000"/>
              </a:lnSpc>
              <a:spcBef>
                <a:spcPts val="0"/>
              </a:spcBef>
              <a:buSzPct val="91836"/>
              <a:buNone/>
              <a:tabLst>
                <a:tab pos="357188" algn="l"/>
              </a:tabLst>
            </a:pPr>
            <a:r>
              <a:rPr lang="fr-FR" sz="2000" dirty="0" smtClean="0">
                <a:solidFill>
                  <a:srgbClr val="2E75B6"/>
                </a:solidFill>
                <a:sym typeface="Wingdings" panose="05000000000000000000" pitchFamily="2" charset="2"/>
              </a:rPr>
              <a:t>	</a:t>
            </a:r>
            <a:r>
              <a:rPr lang="fr-FR" sz="2000" dirty="0" err="1" smtClean="0">
                <a:solidFill>
                  <a:srgbClr val="2E75B6"/>
                </a:solidFill>
              </a:rPr>
              <a:t>Sustainable</a:t>
            </a:r>
            <a:r>
              <a:rPr lang="fr-FR" sz="2000" dirty="0" smtClean="0">
                <a:solidFill>
                  <a:srgbClr val="2E75B6"/>
                </a:solidFill>
              </a:rPr>
              <a:t> </a:t>
            </a:r>
            <a:r>
              <a:rPr lang="fr-FR" sz="2000" dirty="0" err="1">
                <a:solidFill>
                  <a:srgbClr val="2E75B6"/>
                </a:solidFill>
              </a:rPr>
              <a:t>development</a:t>
            </a:r>
            <a:r>
              <a:rPr lang="fr-FR" sz="2000" dirty="0">
                <a:solidFill>
                  <a:srgbClr val="2E75B6"/>
                </a:solidFill>
              </a:rPr>
              <a:t> as “</a:t>
            </a:r>
            <a:r>
              <a:rPr lang="fr-FR" sz="2000" dirty="0" err="1">
                <a:solidFill>
                  <a:srgbClr val="2E75B6"/>
                </a:solidFill>
              </a:rPr>
              <a:t>development</a:t>
            </a:r>
            <a:r>
              <a:rPr lang="fr-FR" sz="2000" dirty="0">
                <a:solidFill>
                  <a:srgbClr val="2E75B6"/>
                </a:solidFill>
              </a:rPr>
              <a:t> </a:t>
            </a:r>
            <a:r>
              <a:rPr lang="fr-FR" sz="2000" dirty="0" err="1">
                <a:solidFill>
                  <a:srgbClr val="2E75B6"/>
                </a:solidFill>
              </a:rPr>
              <a:t>that</a:t>
            </a:r>
            <a:r>
              <a:rPr lang="fr-FR" sz="2000" dirty="0">
                <a:solidFill>
                  <a:srgbClr val="2E75B6"/>
                </a:solidFill>
              </a:rPr>
              <a:t> </a:t>
            </a:r>
            <a:r>
              <a:rPr lang="fr-FR" sz="2000" dirty="0" err="1">
                <a:solidFill>
                  <a:srgbClr val="2E75B6"/>
                </a:solidFill>
              </a:rPr>
              <a:t>meets</a:t>
            </a:r>
            <a:r>
              <a:rPr lang="fr-FR" sz="2000" dirty="0">
                <a:solidFill>
                  <a:srgbClr val="2E75B6"/>
                </a:solidFill>
              </a:rPr>
              <a:t> the </a:t>
            </a:r>
            <a:r>
              <a:rPr lang="fr-FR" sz="2000" dirty="0" err="1">
                <a:solidFill>
                  <a:srgbClr val="2E75B6"/>
                </a:solidFill>
              </a:rPr>
              <a:t>needs</a:t>
            </a:r>
            <a:r>
              <a:rPr lang="fr-FR" sz="2000" dirty="0">
                <a:solidFill>
                  <a:srgbClr val="2E75B6"/>
                </a:solidFill>
              </a:rPr>
              <a:t> of the </a:t>
            </a:r>
            <a:r>
              <a:rPr lang="fr-FR" sz="2000" dirty="0" err="1">
                <a:solidFill>
                  <a:srgbClr val="2E75B6"/>
                </a:solidFill>
              </a:rPr>
              <a:t>present</a:t>
            </a:r>
            <a:r>
              <a:rPr lang="fr-FR" sz="2000" dirty="0">
                <a:solidFill>
                  <a:srgbClr val="2E75B6"/>
                </a:solidFill>
              </a:rPr>
              <a:t> </a:t>
            </a:r>
            <a:r>
              <a:rPr lang="fr-FR" sz="2000" dirty="0" err="1">
                <a:solidFill>
                  <a:srgbClr val="2E75B6"/>
                </a:solidFill>
              </a:rPr>
              <a:t>without</a:t>
            </a:r>
            <a:r>
              <a:rPr lang="fr-FR" sz="2000" dirty="0">
                <a:solidFill>
                  <a:srgbClr val="2E75B6"/>
                </a:solidFill>
              </a:rPr>
              <a:t> </a:t>
            </a:r>
            <a:r>
              <a:rPr lang="fr-FR" sz="2000" dirty="0" err="1">
                <a:solidFill>
                  <a:srgbClr val="2E75B6"/>
                </a:solidFill>
              </a:rPr>
              <a:t>compromising</a:t>
            </a:r>
            <a:r>
              <a:rPr lang="fr-FR" sz="2000" dirty="0">
                <a:solidFill>
                  <a:srgbClr val="2E75B6"/>
                </a:solidFill>
              </a:rPr>
              <a:t> the </a:t>
            </a:r>
            <a:r>
              <a:rPr lang="fr-FR" sz="2000" dirty="0" err="1">
                <a:solidFill>
                  <a:srgbClr val="2E75B6"/>
                </a:solidFill>
              </a:rPr>
              <a:t>ability</a:t>
            </a:r>
            <a:r>
              <a:rPr lang="fr-FR" sz="2000" dirty="0">
                <a:solidFill>
                  <a:srgbClr val="2E75B6"/>
                </a:solidFill>
              </a:rPr>
              <a:t> of future </a:t>
            </a:r>
            <a:r>
              <a:rPr lang="fr-FR" sz="2000" dirty="0" err="1">
                <a:solidFill>
                  <a:srgbClr val="2E75B6"/>
                </a:solidFill>
              </a:rPr>
              <a:t>generations</a:t>
            </a:r>
            <a:r>
              <a:rPr lang="fr-FR" sz="2000" dirty="0">
                <a:solidFill>
                  <a:srgbClr val="2E75B6"/>
                </a:solidFill>
              </a:rPr>
              <a:t> to </a:t>
            </a:r>
            <a:r>
              <a:rPr lang="fr-FR" sz="2000" dirty="0" err="1">
                <a:solidFill>
                  <a:srgbClr val="2E75B6"/>
                </a:solidFill>
              </a:rPr>
              <a:t>meet</a:t>
            </a:r>
            <a:r>
              <a:rPr lang="fr-FR" sz="2000" dirty="0">
                <a:solidFill>
                  <a:srgbClr val="2E75B6"/>
                </a:solidFill>
              </a:rPr>
              <a:t> </a:t>
            </a:r>
            <a:r>
              <a:rPr lang="fr-FR" sz="2000" dirty="0" err="1">
                <a:solidFill>
                  <a:srgbClr val="2E75B6"/>
                </a:solidFill>
              </a:rPr>
              <a:t>their</a:t>
            </a:r>
            <a:r>
              <a:rPr lang="fr-FR" sz="2000" dirty="0">
                <a:solidFill>
                  <a:srgbClr val="2E75B6"/>
                </a:solidFill>
              </a:rPr>
              <a:t> </a:t>
            </a:r>
            <a:r>
              <a:rPr lang="fr-FR" sz="2000" dirty="0" err="1">
                <a:solidFill>
                  <a:srgbClr val="2E75B6"/>
                </a:solidFill>
              </a:rPr>
              <a:t>own</a:t>
            </a:r>
            <a:r>
              <a:rPr lang="fr-FR" sz="2000" dirty="0">
                <a:solidFill>
                  <a:srgbClr val="2E75B6"/>
                </a:solidFill>
              </a:rPr>
              <a:t> </a:t>
            </a:r>
            <a:r>
              <a:rPr lang="fr-FR" sz="2000" dirty="0" err="1">
                <a:solidFill>
                  <a:srgbClr val="2E75B6"/>
                </a:solidFill>
              </a:rPr>
              <a:t>needs</a:t>
            </a:r>
            <a:r>
              <a:rPr lang="fr-FR" sz="2000" dirty="0">
                <a:solidFill>
                  <a:srgbClr val="2E75B6"/>
                </a:solidFill>
              </a:rPr>
              <a:t>” (§1</a:t>
            </a:r>
            <a:r>
              <a:rPr lang="fr-FR" sz="2000" dirty="0" smtClean="0">
                <a:solidFill>
                  <a:srgbClr val="2E75B6"/>
                </a:solidFill>
              </a:rPr>
              <a:t>).</a:t>
            </a:r>
          </a:p>
          <a:p>
            <a:pPr marL="357188" lvl="0" indent="-357188" algn="l" rtl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SzPct val="91836"/>
              <a:buNone/>
              <a:tabLst>
                <a:tab pos="357188" algn="l"/>
              </a:tabLst>
            </a:pPr>
            <a:endParaRPr sz="2000" dirty="0">
              <a:solidFill>
                <a:srgbClr val="2E75B6"/>
              </a:solidFill>
            </a:endParaRPr>
          </a:p>
          <a:p>
            <a:pPr marL="357188" lvl="0" indent="-357188">
              <a:lnSpc>
                <a:spcPts val="2000"/>
              </a:lnSpc>
              <a:spcBef>
                <a:spcPts val="0"/>
              </a:spcBef>
              <a:buSzPct val="91836"/>
              <a:buNone/>
              <a:tabLst>
                <a:tab pos="357188" algn="l"/>
              </a:tabLst>
            </a:pPr>
            <a:r>
              <a:rPr lang="fr-FR" sz="2000" dirty="0" smtClean="0">
                <a:solidFill>
                  <a:srgbClr val="2E75B6"/>
                </a:solidFill>
                <a:sym typeface="Wingdings" panose="05000000000000000000" pitchFamily="2" charset="2"/>
              </a:rPr>
              <a:t>	</a:t>
            </a:r>
            <a:r>
              <a:rPr lang="fr-FR" sz="2000" dirty="0" smtClean="0">
                <a:solidFill>
                  <a:srgbClr val="2E75B6"/>
                </a:solidFill>
              </a:rPr>
              <a:t>“</a:t>
            </a:r>
            <a:r>
              <a:rPr lang="fr-FR" sz="2000" dirty="0" err="1">
                <a:solidFill>
                  <a:srgbClr val="2E75B6"/>
                </a:solidFill>
              </a:rPr>
              <a:t>Sustainability</a:t>
            </a:r>
            <a:r>
              <a:rPr lang="fr-FR" sz="2000" dirty="0">
                <a:solidFill>
                  <a:srgbClr val="2E75B6"/>
                </a:solidFill>
              </a:rPr>
              <a:t> </a:t>
            </a:r>
            <a:r>
              <a:rPr lang="fr-FR" sz="2000" dirty="0" err="1">
                <a:solidFill>
                  <a:srgbClr val="2E75B6"/>
                </a:solidFill>
              </a:rPr>
              <a:t>requires</a:t>
            </a:r>
            <a:r>
              <a:rPr lang="fr-FR" sz="2000" dirty="0">
                <a:solidFill>
                  <a:srgbClr val="2E75B6"/>
                </a:solidFill>
              </a:rPr>
              <a:t> [...] changes in the </a:t>
            </a:r>
            <a:r>
              <a:rPr lang="fr-FR" sz="2000" dirty="0" err="1">
                <a:solidFill>
                  <a:srgbClr val="2E75B6"/>
                </a:solidFill>
              </a:rPr>
              <a:t>legal</a:t>
            </a:r>
            <a:r>
              <a:rPr lang="fr-FR" sz="2000" dirty="0">
                <a:solidFill>
                  <a:srgbClr val="2E75B6"/>
                </a:solidFill>
              </a:rPr>
              <a:t> and </a:t>
            </a:r>
            <a:r>
              <a:rPr lang="fr-FR" sz="2000" dirty="0" err="1">
                <a:solidFill>
                  <a:srgbClr val="2E75B6"/>
                </a:solidFill>
              </a:rPr>
              <a:t>institutional</a:t>
            </a:r>
            <a:r>
              <a:rPr lang="fr-FR" sz="2000" dirty="0">
                <a:solidFill>
                  <a:srgbClr val="2E75B6"/>
                </a:solidFill>
              </a:rPr>
              <a:t> </a:t>
            </a:r>
            <a:r>
              <a:rPr lang="fr-FR" sz="2000" dirty="0" err="1">
                <a:solidFill>
                  <a:srgbClr val="2E75B6"/>
                </a:solidFill>
              </a:rPr>
              <a:t>frameworks</a:t>
            </a:r>
            <a:r>
              <a:rPr lang="fr-FR" sz="2000" dirty="0">
                <a:solidFill>
                  <a:srgbClr val="2E75B6"/>
                </a:solidFill>
              </a:rPr>
              <a:t> </a:t>
            </a:r>
            <a:r>
              <a:rPr lang="fr-FR" sz="2000" dirty="0" err="1">
                <a:solidFill>
                  <a:srgbClr val="2E75B6"/>
                </a:solidFill>
              </a:rPr>
              <a:t>that</a:t>
            </a:r>
            <a:r>
              <a:rPr lang="fr-FR" sz="2000" dirty="0">
                <a:solidFill>
                  <a:srgbClr val="2E75B6"/>
                </a:solidFill>
              </a:rPr>
              <a:t> </a:t>
            </a:r>
            <a:r>
              <a:rPr lang="fr-FR" sz="2000" dirty="0" err="1">
                <a:solidFill>
                  <a:srgbClr val="2E75B6"/>
                </a:solidFill>
              </a:rPr>
              <a:t>will</a:t>
            </a:r>
            <a:r>
              <a:rPr lang="fr-FR" sz="2000" dirty="0">
                <a:solidFill>
                  <a:srgbClr val="2E75B6"/>
                </a:solidFill>
              </a:rPr>
              <a:t> </a:t>
            </a:r>
            <a:r>
              <a:rPr lang="fr-FR" sz="2000" dirty="0" err="1">
                <a:solidFill>
                  <a:srgbClr val="2E75B6"/>
                </a:solidFill>
              </a:rPr>
              <a:t>enforce</a:t>
            </a:r>
            <a:r>
              <a:rPr lang="fr-FR" sz="2000" dirty="0">
                <a:solidFill>
                  <a:srgbClr val="2E75B6"/>
                </a:solidFill>
              </a:rPr>
              <a:t> the </a:t>
            </a:r>
            <a:r>
              <a:rPr lang="fr-FR" sz="2000" dirty="0" err="1">
                <a:solidFill>
                  <a:srgbClr val="2E75B6"/>
                </a:solidFill>
              </a:rPr>
              <a:t>common</a:t>
            </a:r>
            <a:r>
              <a:rPr lang="fr-FR" sz="2000" dirty="0">
                <a:solidFill>
                  <a:srgbClr val="2E75B6"/>
                </a:solidFill>
              </a:rPr>
              <a:t> </a:t>
            </a:r>
            <a:r>
              <a:rPr lang="fr-FR" sz="2000" dirty="0" err="1">
                <a:solidFill>
                  <a:srgbClr val="2E75B6"/>
                </a:solidFill>
              </a:rPr>
              <a:t>interest</a:t>
            </a:r>
            <a:r>
              <a:rPr lang="fr-FR" sz="2000" dirty="0">
                <a:solidFill>
                  <a:srgbClr val="2E75B6"/>
                </a:solidFill>
              </a:rPr>
              <a:t>. [...] The </a:t>
            </a:r>
            <a:r>
              <a:rPr lang="fr-FR" sz="2000" dirty="0" err="1">
                <a:solidFill>
                  <a:srgbClr val="2E75B6"/>
                </a:solidFill>
              </a:rPr>
              <a:t>law</a:t>
            </a:r>
            <a:r>
              <a:rPr lang="fr-FR" sz="2000" dirty="0">
                <a:solidFill>
                  <a:srgbClr val="2E75B6"/>
                </a:solidFill>
              </a:rPr>
              <a:t> </a:t>
            </a:r>
            <a:r>
              <a:rPr lang="fr-FR" sz="2000" dirty="0" err="1">
                <a:solidFill>
                  <a:srgbClr val="2E75B6"/>
                </a:solidFill>
              </a:rPr>
              <a:t>alone</a:t>
            </a:r>
            <a:r>
              <a:rPr lang="fr-FR" sz="2000" dirty="0">
                <a:solidFill>
                  <a:srgbClr val="2E75B6"/>
                </a:solidFill>
              </a:rPr>
              <a:t> </a:t>
            </a:r>
            <a:r>
              <a:rPr lang="fr-FR" sz="2000" dirty="0" err="1">
                <a:solidFill>
                  <a:srgbClr val="2E75B6"/>
                </a:solidFill>
              </a:rPr>
              <a:t>cannot</a:t>
            </a:r>
            <a:r>
              <a:rPr lang="fr-FR" sz="2000" dirty="0">
                <a:solidFill>
                  <a:srgbClr val="2E75B6"/>
                </a:solidFill>
              </a:rPr>
              <a:t> </a:t>
            </a:r>
            <a:r>
              <a:rPr lang="fr-FR" sz="2000" dirty="0" err="1">
                <a:solidFill>
                  <a:srgbClr val="2E75B6"/>
                </a:solidFill>
              </a:rPr>
              <a:t>enforce</a:t>
            </a:r>
            <a:r>
              <a:rPr lang="fr-FR" sz="2000" dirty="0">
                <a:solidFill>
                  <a:srgbClr val="2E75B6"/>
                </a:solidFill>
              </a:rPr>
              <a:t> the </a:t>
            </a:r>
            <a:r>
              <a:rPr lang="fr-FR" sz="2000" dirty="0" err="1">
                <a:solidFill>
                  <a:srgbClr val="2E75B6"/>
                </a:solidFill>
              </a:rPr>
              <a:t>common</a:t>
            </a:r>
            <a:r>
              <a:rPr lang="fr-FR" sz="2000" dirty="0">
                <a:solidFill>
                  <a:srgbClr val="2E75B6"/>
                </a:solidFill>
              </a:rPr>
              <a:t> </a:t>
            </a:r>
            <a:r>
              <a:rPr lang="fr-FR" sz="2000" dirty="0" err="1">
                <a:solidFill>
                  <a:srgbClr val="2E75B6"/>
                </a:solidFill>
              </a:rPr>
              <a:t>interest</a:t>
            </a:r>
            <a:r>
              <a:rPr lang="fr-FR" sz="2000" dirty="0">
                <a:solidFill>
                  <a:srgbClr val="2E75B6"/>
                </a:solidFill>
              </a:rPr>
              <a:t>. It </a:t>
            </a:r>
            <a:r>
              <a:rPr lang="fr-FR" sz="2000" dirty="0" err="1">
                <a:solidFill>
                  <a:srgbClr val="2E75B6"/>
                </a:solidFill>
              </a:rPr>
              <a:t>principally</a:t>
            </a:r>
            <a:r>
              <a:rPr lang="fr-FR" sz="2000" dirty="0">
                <a:solidFill>
                  <a:srgbClr val="2E75B6"/>
                </a:solidFill>
              </a:rPr>
              <a:t> </a:t>
            </a:r>
            <a:r>
              <a:rPr lang="fr-FR" sz="2000" dirty="0" err="1">
                <a:solidFill>
                  <a:srgbClr val="2E75B6"/>
                </a:solidFill>
              </a:rPr>
              <a:t>needs</a:t>
            </a:r>
            <a:r>
              <a:rPr lang="fr-FR" sz="2000" dirty="0">
                <a:solidFill>
                  <a:srgbClr val="2E75B6"/>
                </a:solidFill>
              </a:rPr>
              <a:t> </a:t>
            </a:r>
            <a:r>
              <a:rPr lang="fr-FR" sz="2000" dirty="0" err="1">
                <a:solidFill>
                  <a:srgbClr val="2E75B6"/>
                </a:solidFill>
              </a:rPr>
              <a:t>community</a:t>
            </a:r>
            <a:r>
              <a:rPr lang="fr-FR" sz="2000" dirty="0">
                <a:solidFill>
                  <a:srgbClr val="2E75B6"/>
                </a:solidFill>
              </a:rPr>
              <a:t> </a:t>
            </a:r>
            <a:r>
              <a:rPr lang="fr-FR" sz="2000" dirty="0" err="1">
                <a:solidFill>
                  <a:srgbClr val="2E75B6"/>
                </a:solidFill>
              </a:rPr>
              <a:t>knowledge</a:t>
            </a:r>
            <a:r>
              <a:rPr lang="fr-FR" sz="2000" dirty="0">
                <a:solidFill>
                  <a:srgbClr val="2E75B6"/>
                </a:solidFill>
              </a:rPr>
              <a:t> and support, </a:t>
            </a:r>
            <a:r>
              <a:rPr lang="fr-FR" sz="2000" dirty="0" err="1">
                <a:solidFill>
                  <a:srgbClr val="2E75B6"/>
                </a:solidFill>
              </a:rPr>
              <a:t>which</a:t>
            </a:r>
            <a:r>
              <a:rPr lang="fr-FR" sz="2000" dirty="0">
                <a:solidFill>
                  <a:srgbClr val="2E75B6"/>
                </a:solidFill>
              </a:rPr>
              <a:t> </a:t>
            </a:r>
            <a:r>
              <a:rPr lang="fr-FR" sz="2000" dirty="0" err="1">
                <a:solidFill>
                  <a:srgbClr val="2E75B6"/>
                </a:solidFill>
              </a:rPr>
              <a:t>entails</a:t>
            </a:r>
            <a:r>
              <a:rPr lang="fr-FR" sz="2000" dirty="0">
                <a:solidFill>
                  <a:srgbClr val="2E75B6"/>
                </a:solidFill>
              </a:rPr>
              <a:t> </a:t>
            </a:r>
            <a:r>
              <a:rPr lang="fr-FR" sz="2000" dirty="0" err="1">
                <a:solidFill>
                  <a:srgbClr val="2E75B6"/>
                </a:solidFill>
              </a:rPr>
              <a:t>greater</a:t>
            </a:r>
            <a:r>
              <a:rPr lang="fr-FR" sz="2000" dirty="0">
                <a:solidFill>
                  <a:srgbClr val="2E75B6"/>
                </a:solidFill>
              </a:rPr>
              <a:t> public participation in the </a:t>
            </a:r>
            <a:r>
              <a:rPr lang="fr-FR" sz="2000" dirty="0" err="1">
                <a:solidFill>
                  <a:srgbClr val="2E75B6"/>
                </a:solidFill>
              </a:rPr>
              <a:t>decisions</a:t>
            </a:r>
            <a:r>
              <a:rPr lang="fr-FR" sz="2000" dirty="0">
                <a:solidFill>
                  <a:srgbClr val="2E75B6"/>
                </a:solidFill>
              </a:rPr>
              <a:t> </a:t>
            </a:r>
            <a:r>
              <a:rPr lang="fr-FR" sz="2000" dirty="0" err="1">
                <a:solidFill>
                  <a:srgbClr val="2E75B6"/>
                </a:solidFill>
              </a:rPr>
              <a:t>that</a:t>
            </a:r>
            <a:r>
              <a:rPr lang="fr-FR" sz="2000" dirty="0">
                <a:solidFill>
                  <a:srgbClr val="2E75B6"/>
                </a:solidFill>
              </a:rPr>
              <a:t> affect the </a:t>
            </a:r>
            <a:r>
              <a:rPr lang="fr-FR" sz="2000" dirty="0" err="1">
                <a:solidFill>
                  <a:srgbClr val="2E75B6"/>
                </a:solidFill>
              </a:rPr>
              <a:t>environment</a:t>
            </a:r>
            <a:r>
              <a:rPr lang="fr-FR" sz="2000" dirty="0">
                <a:solidFill>
                  <a:srgbClr val="2E75B6"/>
                </a:solidFill>
              </a:rPr>
              <a:t>.” (§76-77</a:t>
            </a:r>
            <a:r>
              <a:rPr lang="fr-FR" sz="2000" dirty="0" smtClean="0">
                <a:solidFill>
                  <a:srgbClr val="2E75B6"/>
                </a:solidFill>
              </a:rPr>
              <a:t>)</a:t>
            </a:r>
            <a:endParaRPr sz="2000" dirty="0">
              <a:solidFill>
                <a:srgbClr val="2E75B6"/>
              </a:solidFill>
            </a:endParaRPr>
          </a:p>
        </p:txBody>
      </p:sp>
      <p:sp>
        <p:nvSpPr>
          <p:cNvPr id="100" name="Google Shape;100;g288d09018cb_0_9"/>
          <p:cNvSpPr txBox="1">
            <a:spLocks noGrp="1"/>
          </p:cNvSpPr>
          <p:nvPr>
            <p:ph type="body" idx="4294967295"/>
          </p:nvPr>
        </p:nvSpPr>
        <p:spPr>
          <a:xfrm>
            <a:off x="5934456" y="1968134"/>
            <a:ext cx="5978580" cy="31757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57188" lvl="0" indent="-357188" algn="l" rtl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  <a:tabLst>
                <a:tab pos="357188" algn="l"/>
              </a:tabLst>
            </a:pPr>
            <a:r>
              <a:rPr lang="fr-FR" sz="2000" dirty="0" smtClean="0">
                <a:solidFill>
                  <a:srgbClr val="2E75B6"/>
                </a:solidFill>
                <a:sym typeface="Wingdings" panose="05000000000000000000" pitchFamily="2" charset="2"/>
              </a:rPr>
              <a:t></a:t>
            </a:r>
            <a:r>
              <a:rPr lang="fr-FR" sz="2000" b="1" dirty="0">
                <a:solidFill>
                  <a:srgbClr val="2E75B6"/>
                </a:solidFill>
                <a:sym typeface="Wingdings" panose="05000000000000000000" pitchFamily="2" charset="2"/>
              </a:rPr>
              <a:t>	</a:t>
            </a:r>
            <a:r>
              <a:rPr lang="fr-FR" sz="2000" dirty="0" smtClean="0">
                <a:solidFill>
                  <a:srgbClr val="2E75B6"/>
                </a:solidFill>
              </a:rPr>
              <a:t>“</a:t>
            </a:r>
            <a:r>
              <a:rPr lang="fr-FR" sz="2000" dirty="0">
                <a:solidFill>
                  <a:srgbClr val="2E75B6"/>
                </a:solidFill>
              </a:rPr>
              <a:t>In </a:t>
            </a:r>
            <a:r>
              <a:rPr lang="fr-FR" sz="2000" dirty="0" err="1">
                <a:solidFill>
                  <a:srgbClr val="2E75B6"/>
                </a:solidFill>
              </a:rPr>
              <a:t>order</a:t>
            </a:r>
            <a:r>
              <a:rPr lang="fr-FR" sz="2000" dirty="0">
                <a:solidFill>
                  <a:srgbClr val="2E75B6"/>
                </a:solidFill>
              </a:rPr>
              <a:t> to </a:t>
            </a:r>
            <a:r>
              <a:rPr lang="fr-FR" sz="2000" dirty="0" err="1">
                <a:solidFill>
                  <a:srgbClr val="2E75B6"/>
                </a:solidFill>
              </a:rPr>
              <a:t>contribute</a:t>
            </a:r>
            <a:r>
              <a:rPr lang="fr-FR" sz="2000" dirty="0">
                <a:solidFill>
                  <a:srgbClr val="2E75B6"/>
                </a:solidFill>
              </a:rPr>
              <a:t> to the protection of the right of </a:t>
            </a:r>
            <a:r>
              <a:rPr lang="fr-FR" sz="2000" dirty="0" err="1">
                <a:solidFill>
                  <a:srgbClr val="2E75B6"/>
                </a:solidFill>
              </a:rPr>
              <a:t>every</a:t>
            </a:r>
            <a:r>
              <a:rPr lang="fr-FR" sz="2000" dirty="0">
                <a:solidFill>
                  <a:srgbClr val="2E75B6"/>
                </a:solidFill>
              </a:rPr>
              <a:t> </a:t>
            </a:r>
            <a:r>
              <a:rPr lang="fr-FR" sz="2000" dirty="0" err="1">
                <a:solidFill>
                  <a:srgbClr val="2E75B6"/>
                </a:solidFill>
              </a:rPr>
              <a:t>person</a:t>
            </a:r>
            <a:r>
              <a:rPr lang="fr-FR" sz="2000" dirty="0">
                <a:solidFill>
                  <a:srgbClr val="2E75B6"/>
                </a:solidFill>
              </a:rPr>
              <a:t> of </a:t>
            </a:r>
            <a:r>
              <a:rPr lang="fr-FR" sz="2000" dirty="0" err="1">
                <a:solidFill>
                  <a:srgbClr val="2E75B6"/>
                </a:solidFill>
              </a:rPr>
              <a:t>present</a:t>
            </a:r>
            <a:r>
              <a:rPr lang="fr-FR" sz="2000" dirty="0">
                <a:solidFill>
                  <a:srgbClr val="2E75B6"/>
                </a:solidFill>
              </a:rPr>
              <a:t> and future </a:t>
            </a:r>
            <a:r>
              <a:rPr lang="fr-FR" sz="2000" dirty="0" err="1">
                <a:solidFill>
                  <a:srgbClr val="2E75B6"/>
                </a:solidFill>
              </a:rPr>
              <a:t>generations</a:t>
            </a:r>
            <a:r>
              <a:rPr lang="fr-FR" sz="2000" dirty="0">
                <a:solidFill>
                  <a:srgbClr val="2E75B6"/>
                </a:solidFill>
              </a:rPr>
              <a:t> to live in an </a:t>
            </a:r>
            <a:r>
              <a:rPr lang="fr-FR" sz="2000" dirty="0" err="1">
                <a:solidFill>
                  <a:srgbClr val="2E75B6"/>
                </a:solidFill>
              </a:rPr>
              <a:t>environment</a:t>
            </a:r>
            <a:r>
              <a:rPr lang="fr-FR" sz="2000" dirty="0">
                <a:solidFill>
                  <a:srgbClr val="2E75B6"/>
                </a:solidFill>
              </a:rPr>
              <a:t> </a:t>
            </a:r>
            <a:r>
              <a:rPr lang="fr-FR" sz="2000" dirty="0" err="1">
                <a:solidFill>
                  <a:srgbClr val="2E75B6"/>
                </a:solidFill>
              </a:rPr>
              <a:t>adequate</a:t>
            </a:r>
            <a:r>
              <a:rPr lang="fr-FR" sz="2000" dirty="0">
                <a:solidFill>
                  <a:srgbClr val="2E75B6"/>
                </a:solidFill>
              </a:rPr>
              <a:t> to </a:t>
            </a:r>
            <a:r>
              <a:rPr lang="fr-FR" sz="2000" dirty="0" err="1">
                <a:solidFill>
                  <a:srgbClr val="2E75B6"/>
                </a:solidFill>
              </a:rPr>
              <a:t>his</a:t>
            </a:r>
            <a:r>
              <a:rPr lang="fr-FR" sz="2000" dirty="0">
                <a:solidFill>
                  <a:srgbClr val="2E75B6"/>
                </a:solidFill>
              </a:rPr>
              <a:t> or </a:t>
            </a:r>
            <a:r>
              <a:rPr lang="fr-FR" sz="2000" dirty="0" err="1">
                <a:solidFill>
                  <a:srgbClr val="2E75B6"/>
                </a:solidFill>
              </a:rPr>
              <a:t>her</a:t>
            </a:r>
            <a:r>
              <a:rPr lang="fr-FR" sz="2000" dirty="0">
                <a:solidFill>
                  <a:srgbClr val="2E75B6"/>
                </a:solidFill>
              </a:rPr>
              <a:t> </a:t>
            </a:r>
            <a:r>
              <a:rPr lang="fr-FR" sz="2000" dirty="0" err="1">
                <a:solidFill>
                  <a:srgbClr val="2E75B6"/>
                </a:solidFill>
              </a:rPr>
              <a:t>health</a:t>
            </a:r>
            <a:r>
              <a:rPr lang="fr-FR" sz="2000" dirty="0">
                <a:solidFill>
                  <a:srgbClr val="2E75B6"/>
                </a:solidFill>
              </a:rPr>
              <a:t> and </a:t>
            </a:r>
            <a:r>
              <a:rPr lang="fr-FR" sz="2000" dirty="0" err="1">
                <a:solidFill>
                  <a:srgbClr val="2E75B6"/>
                </a:solidFill>
              </a:rPr>
              <a:t>well-being</a:t>
            </a:r>
            <a:r>
              <a:rPr lang="fr-FR" sz="2000" dirty="0">
                <a:solidFill>
                  <a:srgbClr val="2E75B6"/>
                </a:solidFill>
              </a:rPr>
              <a:t>, </a:t>
            </a:r>
            <a:r>
              <a:rPr lang="fr-FR" sz="2000" dirty="0" err="1">
                <a:solidFill>
                  <a:srgbClr val="2E75B6"/>
                </a:solidFill>
              </a:rPr>
              <a:t>each</a:t>
            </a:r>
            <a:r>
              <a:rPr lang="fr-FR" sz="2000" dirty="0">
                <a:solidFill>
                  <a:srgbClr val="2E75B6"/>
                </a:solidFill>
              </a:rPr>
              <a:t> Party </a:t>
            </a:r>
            <a:r>
              <a:rPr lang="fr-FR" sz="2000" dirty="0" err="1">
                <a:solidFill>
                  <a:srgbClr val="2E75B6"/>
                </a:solidFill>
              </a:rPr>
              <a:t>shall</a:t>
            </a:r>
            <a:r>
              <a:rPr lang="fr-FR" sz="2000" dirty="0">
                <a:solidFill>
                  <a:srgbClr val="2E75B6"/>
                </a:solidFill>
              </a:rPr>
              <a:t> </a:t>
            </a:r>
            <a:r>
              <a:rPr lang="fr-FR" sz="2000" dirty="0" err="1">
                <a:solidFill>
                  <a:srgbClr val="2E75B6"/>
                </a:solidFill>
              </a:rPr>
              <a:t>guarantee</a:t>
            </a:r>
            <a:r>
              <a:rPr lang="fr-FR" sz="2000" dirty="0">
                <a:solidFill>
                  <a:srgbClr val="2E75B6"/>
                </a:solidFill>
              </a:rPr>
              <a:t> the </a:t>
            </a:r>
            <a:r>
              <a:rPr lang="fr-FR" sz="2000" dirty="0" err="1">
                <a:solidFill>
                  <a:srgbClr val="2E75B6"/>
                </a:solidFill>
              </a:rPr>
              <a:t>rights</a:t>
            </a:r>
            <a:r>
              <a:rPr lang="fr-FR" sz="2000" dirty="0">
                <a:solidFill>
                  <a:srgbClr val="2E75B6"/>
                </a:solidFill>
              </a:rPr>
              <a:t> of </a:t>
            </a:r>
            <a:r>
              <a:rPr lang="fr-FR" sz="2000" dirty="0" err="1">
                <a:solidFill>
                  <a:srgbClr val="2E75B6"/>
                </a:solidFill>
              </a:rPr>
              <a:t>access</a:t>
            </a:r>
            <a:r>
              <a:rPr lang="fr-FR" sz="2000" dirty="0">
                <a:solidFill>
                  <a:srgbClr val="2E75B6"/>
                </a:solidFill>
              </a:rPr>
              <a:t> to information, public participation in </a:t>
            </a:r>
            <a:r>
              <a:rPr lang="fr-FR" sz="2000" dirty="0" err="1">
                <a:solidFill>
                  <a:srgbClr val="2E75B6"/>
                </a:solidFill>
              </a:rPr>
              <a:t>decision-making</a:t>
            </a:r>
            <a:r>
              <a:rPr lang="fr-FR" sz="2000" dirty="0">
                <a:solidFill>
                  <a:srgbClr val="2E75B6"/>
                </a:solidFill>
              </a:rPr>
              <a:t>, and </a:t>
            </a:r>
            <a:r>
              <a:rPr lang="fr-FR" sz="2000" dirty="0" err="1">
                <a:solidFill>
                  <a:srgbClr val="2E75B6"/>
                </a:solidFill>
              </a:rPr>
              <a:t>access</a:t>
            </a:r>
            <a:r>
              <a:rPr lang="fr-FR" sz="2000" dirty="0">
                <a:solidFill>
                  <a:srgbClr val="2E75B6"/>
                </a:solidFill>
              </a:rPr>
              <a:t> to justice in </a:t>
            </a:r>
            <a:r>
              <a:rPr lang="fr-FR" sz="2000" dirty="0" err="1">
                <a:solidFill>
                  <a:srgbClr val="2E75B6"/>
                </a:solidFill>
              </a:rPr>
              <a:t>environmental</a:t>
            </a:r>
            <a:r>
              <a:rPr lang="fr-FR" sz="2000" dirty="0">
                <a:solidFill>
                  <a:srgbClr val="2E75B6"/>
                </a:solidFill>
              </a:rPr>
              <a:t> </a:t>
            </a:r>
            <a:r>
              <a:rPr lang="fr-FR" sz="2000" dirty="0" err="1">
                <a:solidFill>
                  <a:srgbClr val="2E75B6"/>
                </a:solidFill>
              </a:rPr>
              <a:t>matters</a:t>
            </a:r>
            <a:r>
              <a:rPr lang="fr-FR" sz="2000" dirty="0">
                <a:solidFill>
                  <a:srgbClr val="2E75B6"/>
                </a:solidFill>
              </a:rPr>
              <a:t>.” (§1</a:t>
            </a:r>
            <a:r>
              <a:rPr lang="fr-FR" sz="2000" dirty="0" smtClean="0">
                <a:solidFill>
                  <a:srgbClr val="2E75B6"/>
                </a:solidFill>
              </a:rPr>
              <a:t>)</a:t>
            </a:r>
            <a:endParaRPr sz="2000" dirty="0">
              <a:solidFill>
                <a:srgbClr val="2E75B6"/>
              </a:solidFill>
            </a:endParaRPr>
          </a:p>
        </p:txBody>
      </p:sp>
      <p:sp>
        <p:nvSpPr>
          <p:cNvPr id="5" name="Google Shape;106;g288d09018cb_0_15"/>
          <p:cNvSpPr txBox="1">
            <a:spLocks/>
          </p:cNvSpPr>
          <p:nvPr/>
        </p:nvSpPr>
        <p:spPr>
          <a:xfrm>
            <a:off x="480786" y="1261334"/>
            <a:ext cx="5253300" cy="7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fr-FR" sz="2400" b="1" dirty="0" smtClean="0">
                <a:solidFill>
                  <a:srgbClr val="237C6F"/>
                </a:solidFill>
              </a:rPr>
              <a:t>Brundtland Report (1987)</a:t>
            </a:r>
            <a:endParaRPr lang="fr-FR" sz="2400" b="1" dirty="0">
              <a:solidFill>
                <a:srgbClr val="237C6F"/>
              </a:solidFill>
            </a:endParaRPr>
          </a:p>
        </p:txBody>
      </p:sp>
      <p:sp>
        <p:nvSpPr>
          <p:cNvPr id="6" name="Google Shape;107;g288d09018cb_0_15"/>
          <p:cNvSpPr txBox="1">
            <a:spLocks/>
          </p:cNvSpPr>
          <p:nvPr/>
        </p:nvSpPr>
        <p:spPr>
          <a:xfrm>
            <a:off x="6517350" y="1261334"/>
            <a:ext cx="5253300" cy="7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fr-FR" sz="2400" b="1" dirty="0" smtClean="0">
                <a:solidFill>
                  <a:srgbClr val="237C6F"/>
                </a:solidFill>
              </a:rPr>
              <a:t>Aarhus Convention (2001)</a:t>
            </a:r>
            <a:endParaRPr lang="fr-FR" sz="2400" b="1" dirty="0">
              <a:solidFill>
                <a:srgbClr val="237C6F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8000" y="5209855"/>
            <a:ext cx="6096000" cy="112030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lnSpc>
                <a:spcPct val="80000"/>
              </a:lnSpc>
              <a:buClr>
                <a:schemeClr val="dk1"/>
              </a:buClr>
              <a:buSzPts val="852"/>
            </a:pPr>
            <a:r>
              <a:rPr lang="en-US" sz="2000" dirty="0" smtClean="0">
                <a:solidFill>
                  <a:srgbClr val="237C6F"/>
                </a:solidFill>
              </a:rPr>
              <a:t>One </a:t>
            </a:r>
            <a:r>
              <a:rPr lang="en-US" sz="2000" dirty="0">
                <a:solidFill>
                  <a:srgbClr val="237C6F"/>
                </a:solidFill>
              </a:rPr>
              <a:t>core principle of sustainability </a:t>
            </a:r>
            <a:r>
              <a:rPr lang="en-US" sz="2000" dirty="0" smtClean="0">
                <a:solidFill>
                  <a:srgbClr val="237C6F"/>
                </a:solidFill>
              </a:rPr>
              <a:t>:</a:t>
            </a:r>
          </a:p>
          <a:p>
            <a:pPr lvl="0" algn="ctr">
              <a:lnSpc>
                <a:spcPct val="80000"/>
              </a:lnSpc>
              <a:buClr>
                <a:schemeClr val="dk1"/>
              </a:buClr>
              <a:buSzPts val="852"/>
            </a:pPr>
            <a:endParaRPr lang="en-US" sz="300" b="1" dirty="0" smtClean="0">
              <a:solidFill>
                <a:srgbClr val="237C6F"/>
              </a:solidFill>
            </a:endParaRPr>
          </a:p>
          <a:p>
            <a:pPr lvl="0" algn="ctr">
              <a:lnSpc>
                <a:spcPct val="80000"/>
              </a:lnSpc>
              <a:buClr>
                <a:schemeClr val="dk1"/>
              </a:buClr>
              <a:buSzPts val="852"/>
            </a:pPr>
            <a:r>
              <a:rPr lang="en-US" sz="2000" b="1" dirty="0" smtClean="0">
                <a:solidFill>
                  <a:srgbClr val="237C6F"/>
                </a:solidFill>
              </a:rPr>
              <a:t>the </a:t>
            </a:r>
            <a:r>
              <a:rPr lang="en-US" sz="2000" b="1" dirty="0">
                <a:solidFill>
                  <a:srgbClr val="237C6F"/>
                </a:solidFill>
              </a:rPr>
              <a:t>ability of communities and institutions to build up appropriate decisions aiming at sustainability thanks to an open and reflexive framework of decision making.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BE" smtClean="0"/>
              <a:t>ICWEDR, 6-10 November 2023, Vienna, Austria</a:t>
            </a:r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t>2</a:t>
            </a:fld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88d09018cb_0_15"/>
          <p:cNvSpPr txBox="1"/>
          <p:nvPr/>
        </p:nvSpPr>
        <p:spPr>
          <a:xfrm>
            <a:off x="853394" y="2437323"/>
            <a:ext cx="10773000" cy="25114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357188" marR="0" lvl="0" indent="-35718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>
                <a:tab pos="357188" algn="l"/>
              </a:tabLst>
            </a:pPr>
            <a:r>
              <a:rPr lang="fr-FR" sz="2400" b="0" i="0" u="none" strike="noStrike" cap="none" dirty="0" smtClean="0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→	</a:t>
            </a:r>
            <a:r>
              <a:rPr lang="fr-FR" sz="2400" b="0" i="0" u="none" strike="noStrike" cap="none" dirty="0" err="1" smtClean="0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Both</a:t>
            </a:r>
            <a:r>
              <a:rPr lang="fr-FR" sz="2400" b="0" i="0" u="none" strike="noStrike" cap="none" dirty="0" smtClean="0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2400" b="0" i="0" u="none" strike="noStrike" cap="none" dirty="0" err="1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texts</a:t>
            </a:r>
            <a:r>
              <a:rPr lang="fr-FR" sz="2400" b="0" i="0" u="none" strike="noStrike" cap="none" dirty="0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2400" b="0" i="0" u="none" strike="noStrike" cap="none" dirty="0" err="1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indicate</a:t>
            </a:r>
            <a:r>
              <a:rPr lang="fr-FR" sz="2400" b="0" i="0" u="none" strike="noStrike" cap="none" dirty="0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 a perspective of </a:t>
            </a:r>
            <a:r>
              <a:rPr lang="fr-FR" sz="2400" b="0" i="0" u="none" strike="noStrike" cap="none" dirty="0" err="1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decision-making</a:t>
            </a:r>
            <a:r>
              <a:rPr lang="fr-FR" sz="2400" b="0" i="0" u="none" strike="noStrike" cap="none" dirty="0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2400" b="0" i="0" u="none" strike="noStrike" cap="none" dirty="0" err="1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processes</a:t>
            </a:r>
            <a:r>
              <a:rPr lang="fr-FR" sz="2400" b="0" i="0" u="none" strike="noStrike" cap="none" dirty="0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2400" b="0" i="0" u="none" strike="noStrike" cap="none" dirty="0" err="1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that</a:t>
            </a:r>
            <a:r>
              <a:rPr lang="fr-FR" sz="2400" b="0" i="0" u="none" strike="noStrike" cap="none" dirty="0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2400" b="0" i="0" u="none" strike="noStrike" cap="none" dirty="0" err="1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is</a:t>
            </a:r>
            <a:r>
              <a:rPr lang="fr-FR" sz="2400" b="0" i="0" u="none" strike="noStrike" cap="none" dirty="0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2400" b="0" i="0" u="none" strike="noStrike" cap="none" dirty="0" err="1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grounding</a:t>
            </a:r>
            <a:r>
              <a:rPr lang="fr-FR" sz="2400" b="0" i="0" u="none" strike="noStrike" cap="none" dirty="0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 on the </a:t>
            </a:r>
            <a:r>
              <a:rPr lang="fr-FR" sz="2400" b="0" i="0" u="none" strike="noStrike" cap="none" dirty="0" err="1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capacity</a:t>
            </a:r>
            <a:r>
              <a:rPr lang="fr-FR" sz="2400" b="0" i="0" u="none" strike="noStrike" cap="none" dirty="0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 for the </a:t>
            </a:r>
            <a:r>
              <a:rPr lang="fr-FR" sz="2400" b="0" i="0" u="none" strike="noStrike" cap="none" dirty="0" err="1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adapted</a:t>
            </a:r>
            <a:r>
              <a:rPr lang="fr-FR" sz="2400" b="0" i="0" u="none" strike="noStrike" cap="none" dirty="0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2400" b="0" i="0" u="none" strike="noStrike" cap="none" dirty="0" err="1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actors</a:t>
            </a:r>
            <a:r>
              <a:rPr lang="fr-FR" sz="2400" b="0" i="0" u="none" strike="noStrike" cap="none" dirty="0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fr-FR" sz="2400" b="0" i="0" u="none" strike="noStrike" cap="none" dirty="0" err="1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institutional</a:t>
            </a:r>
            <a:r>
              <a:rPr lang="fr-FR" sz="2400" b="0" i="0" u="none" strike="noStrike" cap="none" dirty="0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 or not, to </a:t>
            </a:r>
            <a:r>
              <a:rPr lang="fr-FR" sz="2400" b="0" i="0" u="none" strike="noStrike" cap="none" dirty="0" err="1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constitute</a:t>
            </a:r>
            <a:r>
              <a:rPr lang="fr-FR" sz="2400" b="0" i="0" u="none" strike="noStrike" cap="none" dirty="0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 the </a:t>
            </a:r>
            <a:r>
              <a:rPr lang="fr-FR" sz="2400" b="0" i="0" u="none" strike="noStrike" cap="none" dirty="0" err="1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appropriate</a:t>
            </a:r>
            <a:r>
              <a:rPr lang="fr-FR" sz="2400" b="0" i="0" u="none" strike="noStrike" cap="none" dirty="0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2400" b="0" i="0" u="none" strike="noStrike" cap="none" dirty="0" err="1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means</a:t>
            </a:r>
            <a:r>
              <a:rPr lang="fr-FR" sz="2400" b="0" i="0" u="none" strike="noStrike" cap="none" dirty="0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 for </a:t>
            </a:r>
            <a:r>
              <a:rPr lang="fr-FR" sz="2400" b="0" i="0" u="none" strike="noStrike" cap="none" dirty="0" err="1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making</a:t>
            </a:r>
            <a:r>
              <a:rPr lang="fr-FR" sz="2400" b="0" i="0" u="none" strike="noStrike" cap="none" dirty="0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2400" b="0" i="0" u="none" strike="noStrike" cap="none" dirty="0" err="1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decisions</a:t>
            </a:r>
            <a:r>
              <a:rPr lang="fr-FR" sz="2400" b="0" i="0" u="none" strike="noStrike" cap="none" dirty="0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lang="fr-FR" sz="2400" b="0" i="0" u="none" strike="noStrike" cap="none" dirty="0" smtClean="0">
              <a:solidFill>
                <a:srgbClr val="2E75B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57188" marR="0" lvl="0" indent="-35718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>
                <a:tab pos="357188" algn="l"/>
              </a:tabLst>
            </a:pPr>
            <a:endParaRPr sz="2400" b="0" i="0" u="none" strike="noStrike" cap="none" dirty="0">
              <a:solidFill>
                <a:srgbClr val="2E75B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57188" marR="0" lvl="0" indent="-35718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>
                <a:tab pos="357188" algn="l"/>
              </a:tabLst>
            </a:pPr>
            <a:endParaRPr sz="2400" b="0" i="0" u="none" strike="noStrike" cap="none" dirty="0">
              <a:solidFill>
                <a:srgbClr val="2E75B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57188" marR="0" lvl="0" indent="-35718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tabLst>
                <a:tab pos="357188" algn="l"/>
              </a:tabLst>
            </a:pPr>
            <a:r>
              <a:rPr lang="fr-FR" sz="2400" b="0" i="0" u="none" strike="noStrike" cap="none" dirty="0" smtClean="0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→	</a:t>
            </a:r>
            <a:r>
              <a:rPr lang="fr-FR" sz="2400" b="0" i="0" u="none" strike="noStrike" cap="none" dirty="0" err="1" smtClean="0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Both</a:t>
            </a:r>
            <a:r>
              <a:rPr lang="fr-FR" sz="2400" b="0" i="0" u="none" strike="noStrike" cap="none" dirty="0" smtClean="0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2400" b="0" i="0" u="none" strike="noStrike" cap="none" dirty="0" err="1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texts</a:t>
            </a:r>
            <a:r>
              <a:rPr lang="fr-FR" sz="2400" b="0" i="0" u="none" strike="noStrike" cap="none" dirty="0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2400" b="0" i="0" u="none" strike="noStrike" cap="none" dirty="0" err="1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thus</a:t>
            </a:r>
            <a:r>
              <a:rPr lang="fr-FR" sz="2400" b="0" i="0" u="none" strike="noStrike" cap="none" dirty="0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 pave the </a:t>
            </a:r>
            <a:r>
              <a:rPr lang="fr-FR" sz="2400" b="0" i="0" u="none" strike="noStrike" cap="none" dirty="0" err="1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path</a:t>
            </a:r>
            <a:r>
              <a:rPr lang="fr-FR" sz="2400" b="0" i="0" u="none" strike="noStrike" cap="none" dirty="0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 for the </a:t>
            </a:r>
            <a:r>
              <a:rPr lang="fr-FR" sz="2400" b="0" i="0" u="none" strike="noStrike" cap="none" dirty="0" err="1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definition</a:t>
            </a:r>
            <a:r>
              <a:rPr lang="fr-FR" sz="2400" b="0" i="0" u="none" strike="noStrike" cap="none" dirty="0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 of a long-</a:t>
            </a:r>
            <a:r>
              <a:rPr lang="fr-FR" sz="2400" b="0" i="0" u="none" strike="noStrike" cap="none" dirty="0" err="1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term</a:t>
            </a:r>
            <a:r>
              <a:rPr lang="fr-FR" sz="2400" b="0" i="0" u="none" strike="noStrike" cap="none" dirty="0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 vision of </a:t>
            </a:r>
            <a:r>
              <a:rPr lang="fr-FR" sz="2400" b="0" i="0" u="none" strike="noStrike" cap="none" dirty="0" err="1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pluralistic</a:t>
            </a:r>
            <a:r>
              <a:rPr lang="fr-FR" sz="2400" b="0" i="0" u="none" strike="noStrike" cap="none" dirty="0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2400" b="0" i="0" u="none" strike="noStrike" cap="none" dirty="0" err="1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decision-making</a:t>
            </a:r>
            <a:r>
              <a:rPr lang="fr-FR" sz="2400" b="0" i="0" u="none" strike="noStrike" cap="none" dirty="0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fr-FR" sz="2400" b="0" i="0" u="none" strike="noStrike" cap="none" dirty="0" err="1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that</a:t>
            </a:r>
            <a:r>
              <a:rPr lang="fr-FR" sz="2400" b="0" i="0" u="none" strike="noStrike" cap="none" dirty="0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2400" b="0" i="0" u="none" strike="noStrike" cap="none" dirty="0" err="1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we</a:t>
            </a:r>
            <a:r>
              <a:rPr lang="fr-FR" sz="2400" b="0" i="0" u="none" strike="noStrike" cap="none" dirty="0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2400" dirty="0" err="1" smtClean="0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could</a:t>
            </a:r>
            <a:r>
              <a:rPr lang="fr-FR" sz="2400" b="0" i="0" u="none" strike="noStrike" cap="none" dirty="0" smtClean="0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2400" b="0" i="0" u="none" strike="noStrike" cap="none" dirty="0" err="1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designate</a:t>
            </a:r>
            <a:r>
              <a:rPr lang="fr-FR" sz="2400" b="0" i="0" u="none" strike="noStrike" cap="none" dirty="0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 by the </a:t>
            </a:r>
            <a:r>
              <a:rPr lang="fr-FR" sz="2400" b="0" i="0" u="none" strike="noStrike" cap="none" dirty="0" err="1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term</a:t>
            </a:r>
            <a:r>
              <a:rPr lang="fr-FR" sz="2400" b="0" i="0" u="none" strike="noStrike" cap="none" dirty="0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 of </a:t>
            </a:r>
            <a:r>
              <a:rPr lang="fr-FR" sz="2400" b="1" i="0" u="none" strike="noStrike" cap="none" dirty="0" err="1">
                <a:solidFill>
                  <a:srgbClr val="237C6F"/>
                </a:solidFill>
                <a:latin typeface="Calibri"/>
                <a:ea typeface="Calibri"/>
                <a:cs typeface="Calibri"/>
                <a:sym typeface="Calibri"/>
              </a:rPr>
              <a:t>dynamic</a:t>
            </a:r>
            <a:r>
              <a:rPr lang="fr-FR" sz="2400" b="1" i="0" u="none" strike="noStrike" cap="none" dirty="0">
                <a:solidFill>
                  <a:srgbClr val="237C6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FR" sz="2400" b="1" i="0" u="none" strike="noStrike" cap="none" dirty="0" err="1">
                <a:solidFill>
                  <a:srgbClr val="237C6F"/>
                </a:solidFill>
                <a:latin typeface="Calibri"/>
                <a:ea typeface="Calibri"/>
                <a:cs typeface="Calibri"/>
                <a:sym typeface="Calibri"/>
              </a:rPr>
              <a:t>sustainability</a:t>
            </a:r>
            <a:r>
              <a:rPr lang="fr-FR" sz="2400" b="0" i="0" u="none" strike="noStrike" cap="none" dirty="0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sz="6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" name="Google Shape;98;g288d09018cb_0_9"/>
          <p:cNvSpPr txBox="1">
            <a:spLocks noGrp="1"/>
          </p:cNvSpPr>
          <p:nvPr>
            <p:ph type="title"/>
          </p:nvPr>
        </p:nvSpPr>
        <p:spPr>
          <a:xfrm>
            <a:off x="838200" y="281618"/>
            <a:ext cx="10515600" cy="7320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37C6F"/>
              </a:buClr>
              <a:buSzPts val="4400"/>
              <a:buFont typeface="Calibri"/>
              <a:buNone/>
            </a:pPr>
            <a:r>
              <a:rPr lang="fr-FR" b="1" dirty="0" err="1">
                <a:solidFill>
                  <a:srgbClr val="237C6F"/>
                </a:solidFill>
              </a:rPr>
              <a:t>Dynamic</a:t>
            </a:r>
            <a:r>
              <a:rPr lang="fr-FR" b="1" dirty="0">
                <a:solidFill>
                  <a:srgbClr val="237C6F"/>
                </a:solidFill>
              </a:rPr>
              <a:t> </a:t>
            </a:r>
            <a:r>
              <a:rPr lang="fr-FR" b="1" dirty="0" err="1">
                <a:solidFill>
                  <a:srgbClr val="237C6F"/>
                </a:solidFill>
              </a:rPr>
              <a:t>sustainability</a:t>
            </a:r>
            <a:endParaRPr dirty="0"/>
          </a:p>
        </p:txBody>
      </p:sp>
      <p:sp>
        <p:nvSpPr>
          <p:cNvPr id="11" name="Google Shape;106;g288d09018cb_0_15"/>
          <p:cNvSpPr txBox="1">
            <a:spLocks/>
          </p:cNvSpPr>
          <p:nvPr/>
        </p:nvSpPr>
        <p:spPr>
          <a:xfrm>
            <a:off x="480786" y="1261334"/>
            <a:ext cx="5253300" cy="7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fr-FR" sz="2400" b="1" dirty="0" smtClean="0">
                <a:solidFill>
                  <a:srgbClr val="237C6F"/>
                </a:solidFill>
              </a:rPr>
              <a:t>Brundtland Report (1987)</a:t>
            </a:r>
            <a:endParaRPr lang="fr-FR" sz="2400" b="1" dirty="0">
              <a:solidFill>
                <a:srgbClr val="237C6F"/>
              </a:solidFill>
            </a:endParaRPr>
          </a:p>
        </p:txBody>
      </p:sp>
      <p:sp>
        <p:nvSpPr>
          <p:cNvPr id="12" name="Google Shape;107;g288d09018cb_0_15"/>
          <p:cNvSpPr txBox="1">
            <a:spLocks/>
          </p:cNvSpPr>
          <p:nvPr/>
        </p:nvSpPr>
        <p:spPr>
          <a:xfrm>
            <a:off x="6517350" y="1261334"/>
            <a:ext cx="5253300" cy="7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fr-FR" sz="2400" b="1" dirty="0" smtClean="0">
                <a:solidFill>
                  <a:srgbClr val="237C6F"/>
                </a:solidFill>
              </a:rPr>
              <a:t>Aarhus Convention (2001)</a:t>
            </a:r>
            <a:endParaRPr lang="fr-FR" sz="2400" b="1" dirty="0">
              <a:solidFill>
                <a:srgbClr val="237C6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BE" smtClean="0"/>
              <a:t>ICWEDR, 6-10 November 2023, Vienna, Austria</a:t>
            </a:r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t>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0715"/>
          </a:xfrm>
        </p:spPr>
        <p:txBody>
          <a:bodyPr/>
          <a:lstStyle/>
          <a:p>
            <a:r>
              <a:rPr lang="fr-FR" sz="3200" b="1" dirty="0" err="1">
                <a:solidFill>
                  <a:srgbClr val="237C6F"/>
                </a:solidFill>
              </a:rPr>
              <a:t>SITEX.Network</a:t>
            </a:r>
            <a:endParaRPr lang="fr-B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7873" y="1441577"/>
            <a:ext cx="5936351" cy="4401440"/>
          </a:xfrm>
        </p:spPr>
        <p:txBody>
          <a:bodyPr>
            <a:noAutofit/>
          </a:bodyPr>
          <a:lstStyle/>
          <a:p>
            <a:pPr marL="0" lvl="1" indent="0">
              <a:spcBef>
                <a:spcPts val="0"/>
              </a:spcBef>
              <a:buClr>
                <a:schemeClr val="tx2"/>
              </a:buClr>
              <a:buSzPct val="100000"/>
              <a:buNone/>
            </a:pPr>
            <a:r>
              <a:rPr lang="en-US" sz="2000" b="1" dirty="0" smtClean="0"/>
              <a:t>What </a:t>
            </a:r>
            <a:r>
              <a:rPr lang="en-US" sz="2000" b="1" dirty="0"/>
              <a:t>does SITEX means </a:t>
            </a:r>
            <a:r>
              <a:rPr lang="en-US" sz="2000" b="1" dirty="0" smtClean="0"/>
              <a:t>?</a:t>
            </a:r>
          </a:p>
          <a:p>
            <a:pPr marL="182563" lvl="1" indent="0">
              <a:spcBef>
                <a:spcPts val="0"/>
              </a:spcBef>
              <a:buClr>
                <a:schemeClr val="tx2"/>
              </a:buClr>
              <a:buSzPct val="100000"/>
              <a:buNone/>
            </a:pPr>
            <a:r>
              <a:rPr lang="en-US" sz="2000" b="1" dirty="0" smtClean="0">
                <a:solidFill>
                  <a:srgbClr val="237C6F"/>
                </a:solidFill>
              </a:rPr>
              <a:t>S</a:t>
            </a:r>
            <a:r>
              <a:rPr lang="en-US" sz="2000" dirty="0" smtClean="0">
                <a:solidFill>
                  <a:srgbClr val="2E75B6"/>
                </a:solidFill>
              </a:rPr>
              <a:t>ustainable </a:t>
            </a:r>
            <a:r>
              <a:rPr lang="en-US" sz="2000" dirty="0">
                <a:solidFill>
                  <a:srgbClr val="2E75B6"/>
                </a:solidFill>
              </a:rPr>
              <a:t>network for </a:t>
            </a:r>
            <a:r>
              <a:rPr lang="en-US" sz="2000" b="1" dirty="0">
                <a:solidFill>
                  <a:srgbClr val="237C6F"/>
                </a:solidFill>
              </a:rPr>
              <a:t>I</a:t>
            </a:r>
            <a:r>
              <a:rPr lang="en-US" sz="2000" dirty="0">
                <a:solidFill>
                  <a:srgbClr val="2E75B6"/>
                </a:solidFill>
              </a:rPr>
              <a:t>ndependent </a:t>
            </a:r>
            <a:r>
              <a:rPr lang="en-US" sz="2000" b="1" dirty="0">
                <a:solidFill>
                  <a:srgbClr val="237C6F"/>
                </a:solidFill>
              </a:rPr>
              <a:t>T</a:t>
            </a:r>
            <a:r>
              <a:rPr lang="en-US" sz="2000" dirty="0">
                <a:solidFill>
                  <a:srgbClr val="2E75B6"/>
                </a:solidFill>
              </a:rPr>
              <a:t>echnical </a:t>
            </a:r>
            <a:r>
              <a:rPr lang="en-US" sz="2000" b="1" dirty="0" err="1">
                <a:solidFill>
                  <a:srgbClr val="237C6F"/>
                </a:solidFill>
              </a:rPr>
              <a:t>EX</a:t>
            </a:r>
            <a:r>
              <a:rPr lang="en-US" sz="2000" dirty="0" err="1">
                <a:solidFill>
                  <a:srgbClr val="2E75B6"/>
                </a:solidFill>
              </a:rPr>
              <a:t>pertise</a:t>
            </a:r>
            <a:r>
              <a:rPr lang="en-US" sz="2000" dirty="0">
                <a:solidFill>
                  <a:srgbClr val="2E75B6"/>
                </a:solidFill>
              </a:rPr>
              <a:t> of Radioactive Waste </a:t>
            </a:r>
            <a:r>
              <a:rPr lang="en-US" sz="2000" dirty="0" smtClean="0">
                <a:solidFill>
                  <a:srgbClr val="2E75B6"/>
                </a:solidFill>
              </a:rPr>
              <a:t>Management</a:t>
            </a:r>
            <a:endParaRPr lang="fr-BE" sz="2000" dirty="0"/>
          </a:p>
          <a:p>
            <a:pPr marL="0" lvl="1" indent="0">
              <a:spcBef>
                <a:spcPts val="0"/>
              </a:spcBef>
              <a:buClr>
                <a:schemeClr val="tx2"/>
              </a:buClr>
              <a:buSzPct val="100000"/>
              <a:buNone/>
            </a:pPr>
            <a:endParaRPr lang="en-US" sz="1050" dirty="0" smtClean="0"/>
          </a:p>
          <a:p>
            <a:pPr marL="0" lvl="1" indent="0">
              <a:spcBef>
                <a:spcPts val="0"/>
              </a:spcBef>
              <a:buClr>
                <a:schemeClr val="tx2"/>
              </a:buClr>
              <a:buSzPct val="100000"/>
              <a:buNone/>
            </a:pPr>
            <a:endParaRPr lang="en-US" sz="1050" dirty="0" smtClean="0"/>
          </a:p>
          <a:p>
            <a:pPr marL="0" lvl="1" indent="0">
              <a:spcBef>
                <a:spcPts val="0"/>
              </a:spcBef>
              <a:buClr>
                <a:schemeClr val="tx2"/>
              </a:buClr>
              <a:buSzPct val="100000"/>
              <a:buNone/>
            </a:pPr>
            <a:r>
              <a:rPr lang="en-US" sz="2000" b="1" dirty="0" smtClean="0"/>
              <a:t>About 20 members</a:t>
            </a:r>
          </a:p>
          <a:p>
            <a:pPr marL="182563" lvl="1" indent="0">
              <a:spcBef>
                <a:spcPts val="0"/>
              </a:spcBef>
              <a:buClr>
                <a:schemeClr val="tx2"/>
              </a:buClr>
              <a:buSzPct val="100000"/>
              <a:buNone/>
            </a:pPr>
            <a:r>
              <a:rPr lang="en-US" sz="2000" dirty="0" smtClean="0">
                <a:solidFill>
                  <a:srgbClr val="2E75B6"/>
                </a:solidFill>
              </a:rPr>
              <a:t>With an expertise, a regulatory or a society function.</a:t>
            </a:r>
            <a:endParaRPr lang="en-US" sz="2000" dirty="0" smtClean="0"/>
          </a:p>
          <a:p>
            <a:pPr marL="0" lvl="1" indent="0">
              <a:spcBef>
                <a:spcPts val="0"/>
              </a:spcBef>
              <a:buClr>
                <a:schemeClr val="tx2"/>
              </a:buClr>
              <a:buSzPct val="100000"/>
              <a:buNone/>
            </a:pPr>
            <a:endParaRPr lang="en-US" sz="1050" dirty="0" smtClean="0"/>
          </a:p>
          <a:p>
            <a:pPr marL="0" lvl="1" indent="0">
              <a:spcBef>
                <a:spcPts val="0"/>
              </a:spcBef>
              <a:buClr>
                <a:schemeClr val="tx2"/>
              </a:buClr>
              <a:buSzPct val="100000"/>
              <a:buNone/>
            </a:pPr>
            <a:endParaRPr lang="en-US" sz="1050" dirty="0" smtClean="0"/>
          </a:p>
          <a:p>
            <a:pPr marL="0" lvl="1" indent="0">
              <a:spcBef>
                <a:spcPts val="0"/>
              </a:spcBef>
              <a:buClr>
                <a:schemeClr val="tx2"/>
              </a:buClr>
              <a:buSzPct val="100000"/>
              <a:buNone/>
            </a:pPr>
            <a:r>
              <a:rPr lang="en-US" sz="2000" b="1" dirty="0" smtClean="0"/>
              <a:t>What </a:t>
            </a:r>
            <a:r>
              <a:rPr lang="en-US" sz="2000" b="1" dirty="0"/>
              <a:t>is the overall </a:t>
            </a:r>
            <a:r>
              <a:rPr lang="en-US" sz="2000" b="1" dirty="0" smtClean="0"/>
              <a:t>objective?</a:t>
            </a:r>
          </a:p>
          <a:p>
            <a:pPr marL="539750" lvl="1" indent="-357188">
              <a:spcBef>
                <a:spcPts val="0"/>
              </a:spcBef>
              <a:buClr>
                <a:schemeClr val="tx2"/>
              </a:buClr>
              <a:buSzPct val="100000"/>
              <a:buNone/>
              <a:tabLst>
                <a:tab pos="539750" algn="l"/>
              </a:tabLst>
            </a:pPr>
            <a:r>
              <a:rPr lang="fr-FR" sz="2000" dirty="0">
                <a:solidFill>
                  <a:srgbClr val="2E75B6"/>
                </a:solidFill>
                <a:ea typeface="Calibri"/>
                <a:cs typeface="Calibri"/>
                <a:sym typeface="Calibri"/>
              </a:rPr>
              <a:t>→ </a:t>
            </a:r>
            <a:r>
              <a:rPr lang="fr-FR" sz="2000" dirty="0" smtClean="0">
                <a:solidFill>
                  <a:srgbClr val="2E75B6"/>
                </a:solidFill>
                <a:ea typeface="Calibri"/>
                <a:cs typeface="Calibri"/>
                <a:sym typeface="Calibri"/>
              </a:rPr>
              <a:t>	</a:t>
            </a:r>
            <a:r>
              <a:rPr lang="fr-BE" sz="2000" dirty="0" err="1" smtClean="0">
                <a:solidFill>
                  <a:srgbClr val="2E75B6"/>
                </a:solidFill>
              </a:rPr>
              <a:t>Enhance</a:t>
            </a:r>
            <a:r>
              <a:rPr lang="fr-BE" sz="2000" dirty="0" smtClean="0">
                <a:solidFill>
                  <a:srgbClr val="2E75B6"/>
                </a:solidFill>
              </a:rPr>
              <a:t> </a:t>
            </a:r>
            <a:r>
              <a:rPr lang="fr-BE" sz="2000" dirty="0">
                <a:solidFill>
                  <a:srgbClr val="2E75B6"/>
                </a:solidFill>
              </a:rPr>
              <a:t>and </a:t>
            </a:r>
            <a:r>
              <a:rPr lang="fr-BE" sz="2000" dirty="0" err="1">
                <a:solidFill>
                  <a:srgbClr val="2E75B6"/>
                </a:solidFill>
              </a:rPr>
              <a:t>foster</a:t>
            </a:r>
            <a:r>
              <a:rPr lang="fr-BE" sz="2000" dirty="0">
                <a:solidFill>
                  <a:srgbClr val="2E75B6"/>
                </a:solidFill>
              </a:rPr>
              <a:t> </a:t>
            </a:r>
            <a:r>
              <a:rPr lang="fr-BE" sz="2000" dirty="0" err="1">
                <a:solidFill>
                  <a:srgbClr val="2E75B6"/>
                </a:solidFill>
              </a:rPr>
              <a:t>cooperation</a:t>
            </a:r>
            <a:r>
              <a:rPr lang="fr-BE" sz="2000" dirty="0">
                <a:solidFill>
                  <a:srgbClr val="2E75B6"/>
                </a:solidFill>
              </a:rPr>
              <a:t> at international </a:t>
            </a:r>
            <a:r>
              <a:rPr lang="fr-BE" sz="2000" dirty="0" err="1">
                <a:solidFill>
                  <a:srgbClr val="2E75B6"/>
                </a:solidFill>
              </a:rPr>
              <a:t>level</a:t>
            </a:r>
            <a:r>
              <a:rPr lang="fr-BE" sz="2000" dirty="0">
                <a:solidFill>
                  <a:srgbClr val="2E75B6"/>
                </a:solidFill>
              </a:rPr>
              <a:t> to </a:t>
            </a:r>
            <a:r>
              <a:rPr lang="fr-BE" sz="2000" dirty="0" err="1">
                <a:solidFill>
                  <a:srgbClr val="2E75B6"/>
                </a:solidFill>
              </a:rPr>
              <a:t>achieve</a:t>
            </a:r>
            <a:r>
              <a:rPr lang="fr-BE" sz="2000" dirty="0">
                <a:solidFill>
                  <a:srgbClr val="2E75B6"/>
                </a:solidFill>
              </a:rPr>
              <a:t> a high </a:t>
            </a:r>
            <a:r>
              <a:rPr lang="fr-BE" sz="2000" dirty="0" err="1">
                <a:solidFill>
                  <a:srgbClr val="2E75B6"/>
                </a:solidFill>
              </a:rPr>
              <a:t>quality</a:t>
            </a:r>
            <a:r>
              <a:rPr lang="fr-BE" sz="2000" dirty="0">
                <a:solidFill>
                  <a:srgbClr val="2E75B6"/>
                </a:solidFill>
              </a:rPr>
              <a:t> </a:t>
            </a:r>
            <a:r>
              <a:rPr lang="fr-BE" sz="2000" b="1" i="1" dirty="0">
                <a:solidFill>
                  <a:srgbClr val="237C6F"/>
                </a:solidFill>
              </a:rPr>
              <a:t>Expertise </a:t>
            </a:r>
            <a:r>
              <a:rPr lang="fr-BE" sz="2000" b="1" i="1" dirty="0" err="1" smtClean="0">
                <a:solidFill>
                  <a:srgbClr val="237C6F"/>
                </a:solidFill>
              </a:rPr>
              <a:t>Function</a:t>
            </a:r>
            <a:r>
              <a:rPr lang="fr-BE" sz="2000" i="1" dirty="0" smtClean="0">
                <a:solidFill>
                  <a:srgbClr val="2E75B6"/>
                </a:solidFill>
              </a:rPr>
              <a:t>.</a:t>
            </a:r>
          </a:p>
          <a:p>
            <a:pPr marL="539750" lvl="1" indent="-357188">
              <a:spcBef>
                <a:spcPts val="0"/>
              </a:spcBef>
              <a:buClr>
                <a:schemeClr val="tx2"/>
              </a:buClr>
              <a:buSzPct val="100000"/>
              <a:buNone/>
              <a:tabLst>
                <a:tab pos="539750" algn="l"/>
              </a:tabLst>
            </a:pPr>
            <a:r>
              <a:rPr lang="fr-FR" sz="2000" dirty="0">
                <a:solidFill>
                  <a:srgbClr val="2E75B6"/>
                </a:solidFill>
                <a:ea typeface="Calibri"/>
                <a:cs typeface="Calibri"/>
                <a:sym typeface="Calibri"/>
              </a:rPr>
              <a:t>→ </a:t>
            </a:r>
            <a:r>
              <a:rPr lang="fr-FR" sz="2000" dirty="0" smtClean="0">
                <a:solidFill>
                  <a:srgbClr val="2E75B6"/>
                </a:solidFill>
                <a:ea typeface="Calibri"/>
                <a:cs typeface="Calibri"/>
                <a:sym typeface="Calibri"/>
              </a:rPr>
              <a:t>	</a:t>
            </a:r>
            <a:r>
              <a:rPr lang="fr-BE" sz="2000" dirty="0" smtClean="0">
                <a:solidFill>
                  <a:srgbClr val="2E75B6"/>
                </a:solidFill>
              </a:rPr>
              <a:t>Independent </a:t>
            </a:r>
            <a:r>
              <a:rPr lang="fr-BE" sz="2000" dirty="0" err="1">
                <a:solidFill>
                  <a:srgbClr val="2E75B6"/>
                </a:solidFill>
              </a:rPr>
              <a:t>from</a:t>
            </a:r>
            <a:r>
              <a:rPr lang="fr-BE" sz="2000" dirty="0">
                <a:solidFill>
                  <a:srgbClr val="2E75B6"/>
                </a:solidFill>
              </a:rPr>
              <a:t> </a:t>
            </a:r>
            <a:r>
              <a:rPr lang="fr-BE" sz="2000" dirty="0" err="1">
                <a:solidFill>
                  <a:srgbClr val="2E75B6"/>
                </a:solidFill>
              </a:rPr>
              <a:t>Waste</a:t>
            </a:r>
            <a:r>
              <a:rPr lang="fr-BE" sz="2000" dirty="0">
                <a:solidFill>
                  <a:srgbClr val="2E75B6"/>
                </a:solidFill>
              </a:rPr>
              <a:t> Management </a:t>
            </a:r>
            <a:r>
              <a:rPr lang="fr-BE" sz="2000" dirty="0" err="1">
                <a:solidFill>
                  <a:srgbClr val="2E75B6"/>
                </a:solidFill>
              </a:rPr>
              <a:t>Organizations</a:t>
            </a:r>
            <a:r>
              <a:rPr lang="fr-BE" sz="2000" dirty="0">
                <a:solidFill>
                  <a:srgbClr val="2E75B6"/>
                </a:solidFill>
              </a:rPr>
              <a:t> (</a:t>
            </a:r>
            <a:r>
              <a:rPr lang="fr-BE" sz="2000" b="1" i="1" dirty="0" err="1">
                <a:solidFill>
                  <a:srgbClr val="237C6F"/>
                </a:solidFill>
              </a:rPr>
              <a:t>Implementing</a:t>
            </a:r>
            <a:r>
              <a:rPr lang="fr-BE" sz="2000" b="1" i="1" dirty="0">
                <a:solidFill>
                  <a:srgbClr val="237C6F"/>
                </a:solidFill>
              </a:rPr>
              <a:t> </a:t>
            </a:r>
            <a:r>
              <a:rPr lang="fr-BE" sz="2000" b="1" i="1" dirty="0" err="1">
                <a:solidFill>
                  <a:srgbClr val="237C6F"/>
                </a:solidFill>
              </a:rPr>
              <a:t>Function</a:t>
            </a:r>
            <a:r>
              <a:rPr lang="fr-BE" sz="2000" dirty="0" smtClean="0">
                <a:solidFill>
                  <a:srgbClr val="2E75B6"/>
                </a:solidFill>
              </a:rPr>
              <a:t>).</a:t>
            </a:r>
          </a:p>
          <a:p>
            <a:pPr marL="539750" lvl="1" indent="-357188">
              <a:spcBef>
                <a:spcPts val="0"/>
              </a:spcBef>
              <a:buClr>
                <a:schemeClr val="tx2"/>
              </a:buClr>
              <a:buSzPct val="100000"/>
              <a:buNone/>
              <a:tabLst>
                <a:tab pos="539750" algn="l"/>
              </a:tabLst>
            </a:pPr>
            <a:r>
              <a:rPr lang="fr-FR" sz="2000" dirty="0">
                <a:solidFill>
                  <a:srgbClr val="2E75B6"/>
                </a:solidFill>
                <a:ea typeface="Calibri"/>
                <a:cs typeface="Calibri"/>
                <a:sym typeface="Calibri"/>
              </a:rPr>
              <a:t>→ </a:t>
            </a:r>
            <a:r>
              <a:rPr lang="fr-FR" sz="2000" dirty="0" smtClean="0">
                <a:solidFill>
                  <a:srgbClr val="2E75B6"/>
                </a:solidFill>
                <a:ea typeface="Calibri"/>
                <a:cs typeface="Calibri"/>
                <a:sym typeface="Calibri"/>
              </a:rPr>
              <a:t>	</a:t>
            </a:r>
            <a:r>
              <a:rPr lang="fr-BE" sz="2000" dirty="0" err="1" smtClean="0">
                <a:solidFill>
                  <a:srgbClr val="2E75B6"/>
                </a:solidFill>
              </a:rPr>
              <a:t>Aiming</a:t>
            </a:r>
            <a:r>
              <a:rPr lang="fr-BE" sz="2000" dirty="0" smtClean="0">
                <a:solidFill>
                  <a:srgbClr val="2E75B6"/>
                </a:solidFill>
              </a:rPr>
              <a:t> </a:t>
            </a:r>
            <a:r>
              <a:rPr lang="fr-BE" sz="2000" dirty="0">
                <a:solidFill>
                  <a:srgbClr val="2E75B6"/>
                </a:solidFill>
              </a:rPr>
              <a:t>at </a:t>
            </a:r>
            <a:r>
              <a:rPr lang="fr-BE" sz="2000" dirty="0" err="1">
                <a:solidFill>
                  <a:srgbClr val="2E75B6"/>
                </a:solidFill>
              </a:rPr>
              <a:t>supporting</a:t>
            </a:r>
            <a:r>
              <a:rPr lang="fr-BE" sz="2000" dirty="0">
                <a:solidFill>
                  <a:srgbClr val="2E75B6"/>
                </a:solidFill>
              </a:rPr>
              <a:t> the </a:t>
            </a:r>
            <a:r>
              <a:rPr lang="fr-BE" sz="2000" i="1" dirty="0" err="1">
                <a:solidFill>
                  <a:srgbClr val="2E75B6"/>
                </a:solidFill>
              </a:rPr>
              <a:t>Regulatory</a:t>
            </a:r>
            <a:r>
              <a:rPr lang="fr-BE" sz="2000" i="1" dirty="0">
                <a:solidFill>
                  <a:srgbClr val="2E75B6"/>
                </a:solidFill>
              </a:rPr>
              <a:t> </a:t>
            </a:r>
            <a:r>
              <a:rPr lang="fr-BE" sz="2000" i="1" dirty="0" err="1">
                <a:solidFill>
                  <a:srgbClr val="2E75B6"/>
                </a:solidFill>
              </a:rPr>
              <a:t>Function</a:t>
            </a:r>
            <a:r>
              <a:rPr lang="fr-BE" sz="2000" i="1" dirty="0">
                <a:solidFill>
                  <a:srgbClr val="2E75B6"/>
                </a:solidFill>
              </a:rPr>
              <a:t> </a:t>
            </a:r>
            <a:r>
              <a:rPr lang="fr-BE" sz="2000" dirty="0">
                <a:solidFill>
                  <a:srgbClr val="2E75B6"/>
                </a:solidFill>
              </a:rPr>
              <a:t>and the </a:t>
            </a:r>
            <a:r>
              <a:rPr lang="fr-BE" sz="2000" b="1" i="1" dirty="0">
                <a:solidFill>
                  <a:srgbClr val="237C6F"/>
                </a:solidFill>
              </a:rPr>
              <a:t>Society </a:t>
            </a:r>
            <a:r>
              <a:rPr lang="fr-BE" sz="2000" b="1" i="1" dirty="0" err="1" smtClean="0">
                <a:solidFill>
                  <a:srgbClr val="237C6F"/>
                </a:solidFill>
              </a:rPr>
              <a:t>Function</a:t>
            </a:r>
            <a:r>
              <a:rPr lang="fr-BE" sz="2000" i="1" dirty="0" smtClean="0">
                <a:solidFill>
                  <a:srgbClr val="2E75B6"/>
                </a:solidFill>
              </a:rPr>
              <a:t>.</a:t>
            </a:r>
          </a:p>
          <a:p>
            <a:pPr marL="539750" lvl="1" indent="-357188">
              <a:spcBef>
                <a:spcPts val="0"/>
              </a:spcBef>
              <a:buClr>
                <a:schemeClr val="tx2"/>
              </a:buClr>
              <a:buSzPct val="100000"/>
              <a:buNone/>
              <a:tabLst>
                <a:tab pos="539750" algn="l"/>
              </a:tabLst>
            </a:pPr>
            <a:r>
              <a:rPr lang="fr-FR" sz="2000" dirty="0">
                <a:solidFill>
                  <a:srgbClr val="2E75B6"/>
                </a:solidFill>
                <a:ea typeface="Calibri"/>
                <a:cs typeface="Calibri"/>
                <a:sym typeface="Calibri"/>
              </a:rPr>
              <a:t>→ </a:t>
            </a:r>
            <a:r>
              <a:rPr lang="fr-FR" sz="2000" dirty="0" smtClean="0">
                <a:solidFill>
                  <a:srgbClr val="2E75B6"/>
                </a:solidFill>
                <a:ea typeface="Calibri"/>
                <a:cs typeface="Calibri"/>
                <a:sym typeface="Calibri"/>
              </a:rPr>
              <a:t>	</a:t>
            </a:r>
            <a:r>
              <a:rPr lang="fr-BE" sz="2000" dirty="0" smtClean="0">
                <a:solidFill>
                  <a:srgbClr val="2E75B6"/>
                </a:solidFill>
              </a:rPr>
              <a:t>In </a:t>
            </a:r>
            <a:r>
              <a:rPr lang="fr-BE" sz="2000" dirty="0">
                <a:solidFill>
                  <a:srgbClr val="2E75B6"/>
                </a:solidFill>
              </a:rPr>
              <a:t>the </a:t>
            </a:r>
            <a:r>
              <a:rPr lang="fr-BE" sz="2000" dirty="0" err="1">
                <a:solidFill>
                  <a:srgbClr val="2E75B6"/>
                </a:solidFill>
              </a:rPr>
              <a:t>field</a:t>
            </a:r>
            <a:r>
              <a:rPr lang="fr-BE" sz="2000" dirty="0">
                <a:solidFill>
                  <a:srgbClr val="2E75B6"/>
                </a:solidFill>
              </a:rPr>
              <a:t> of radioactive </a:t>
            </a:r>
            <a:r>
              <a:rPr lang="fr-BE" sz="2000" dirty="0" err="1">
                <a:solidFill>
                  <a:srgbClr val="2E75B6"/>
                </a:solidFill>
              </a:rPr>
              <a:t>waste</a:t>
            </a:r>
            <a:r>
              <a:rPr lang="fr-BE" sz="2000" dirty="0">
                <a:solidFill>
                  <a:srgbClr val="2E75B6"/>
                </a:solidFill>
              </a:rPr>
              <a:t> management (</a:t>
            </a:r>
            <a:r>
              <a:rPr lang="fr-BE" sz="2000" dirty="0" err="1">
                <a:solidFill>
                  <a:srgbClr val="2E75B6"/>
                </a:solidFill>
              </a:rPr>
              <a:t>including</a:t>
            </a:r>
            <a:r>
              <a:rPr lang="fr-BE" sz="2000" dirty="0">
                <a:solidFill>
                  <a:srgbClr val="2E75B6"/>
                </a:solidFill>
              </a:rPr>
              <a:t> </a:t>
            </a:r>
            <a:r>
              <a:rPr lang="fr-BE" sz="2000" dirty="0" err="1">
                <a:solidFill>
                  <a:srgbClr val="2E75B6"/>
                </a:solidFill>
              </a:rPr>
              <a:t>disposal</a:t>
            </a:r>
            <a:r>
              <a:rPr lang="fr-BE" sz="2000" dirty="0" smtClean="0">
                <a:solidFill>
                  <a:srgbClr val="2E75B6"/>
                </a:solidFill>
              </a:rPr>
              <a:t>).</a:t>
            </a:r>
            <a:endParaRPr lang="fr-BE" sz="2000" dirty="0"/>
          </a:p>
          <a:p>
            <a:pPr marL="361950" lvl="1" indent="-361950">
              <a:spcBef>
                <a:spcPts val="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§"/>
            </a:pPr>
            <a:endParaRPr lang="fr-BE" sz="2000" dirty="0"/>
          </a:p>
          <a:p>
            <a:pPr>
              <a:spcBef>
                <a:spcPts val="0"/>
              </a:spcBef>
            </a:pPr>
            <a:endParaRPr lang="fr-BE" sz="2000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7972" y="2246646"/>
            <a:ext cx="5164544" cy="3255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6064705" y="1441577"/>
            <a:ext cx="59315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defTabSz="685783">
              <a:lnSpc>
                <a:spcPct val="90000"/>
              </a:lnSpc>
              <a:buClr>
                <a:schemeClr val="tx2"/>
              </a:buClr>
              <a:buSzPct val="100000"/>
            </a:pPr>
            <a:r>
              <a:rPr lang="en-US" sz="2000" b="1" dirty="0">
                <a:solidFill>
                  <a:srgbClr val="237C6E"/>
                </a:solidFill>
              </a:rPr>
              <a:t>Main functions interacting in the community of </a:t>
            </a:r>
            <a:r>
              <a:rPr lang="en-US" sz="2000" b="1" dirty="0" smtClean="0">
                <a:solidFill>
                  <a:srgbClr val="237C6E"/>
                </a:solidFill>
              </a:rPr>
              <a:t>RWM</a:t>
            </a:r>
            <a:endParaRPr lang="en-US" sz="2000" b="1" dirty="0">
              <a:solidFill>
                <a:srgbClr val="237C6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72002" y="5938081"/>
            <a:ext cx="2224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3"/>
              </a:rPr>
              <a:t>https://sitex.network</a:t>
            </a:r>
            <a:r>
              <a:rPr lang="en-US" dirty="0" smtClean="0"/>
              <a:t> </a:t>
            </a:r>
            <a:endParaRPr lang="fr-BE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BE" smtClean="0"/>
              <a:t>ICWEDR, 6-10 November 2023, Vienna, Austria</a:t>
            </a:r>
            <a:endParaRPr lang="fr-B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378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88d09018cb_0_34"/>
          <p:cNvSpPr txBox="1">
            <a:spLocks noGrp="1"/>
          </p:cNvSpPr>
          <p:nvPr>
            <p:ph type="body" idx="1"/>
          </p:nvPr>
        </p:nvSpPr>
        <p:spPr>
          <a:xfrm>
            <a:off x="463296" y="1286129"/>
            <a:ext cx="10972800" cy="45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5714"/>
              <a:buNone/>
            </a:pPr>
            <a:r>
              <a:rPr lang="fr-FR" sz="2800" b="1" dirty="0" err="1">
                <a:solidFill>
                  <a:srgbClr val="237C6F"/>
                </a:solidFill>
              </a:rPr>
              <a:t>Shared</a:t>
            </a:r>
            <a:r>
              <a:rPr lang="fr-FR" sz="2800" b="1" dirty="0">
                <a:solidFill>
                  <a:srgbClr val="237C6F"/>
                </a:solidFill>
              </a:rPr>
              <a:t> </a:t>
            </a:r>
            <a:r>
              <a:rPr lang="fr-FR" sz="2800" b="1" dirty="0" err="1">
                <a:solidFill>
                  <a:srgbClr val="237C6F"/>
                </a:solidFill>
              </a:rPr>
              <a:t>safety</a:t>
            </a:r>
            <a:r>
              <a:rPr lang="fr-FR" sz="2800" b="1" dirty="0">
                <a:solidFill>
                  <a:srgbClr val="237C6F"/>
                </a:solidFill>
              </a:rPr>
              <a:t> </a:t>
            </a:r>
            <a:r>
              <a:rPr lang="fr-FR" sz="2800" b="1" dirty="0" smtClean="0">
                <a:solidFill>
                  <a:srgbClr val="237C6F"/>
                </a:solidFill>
              </a:rPr>
              <a:t>culture</a:t>
            </a:r>
          </a:p>
          <a:p>
            <a:pPr marL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5714"/>
              <a:buNone/>
            </a:pPr>
            <a:endParaRPr lang="fr-FR" sz="2800" b="1" dirty="0">
              <a:solidFill>
                <a:srgbClr val="237C6F"/>
              </a:solidFill>
            </a:endParaRPr>
          </a:p>
          <a:p>
            <a:pPr marL="357188" lvl="1" indent="-357188">
              <a:lnSpc>
                <a:spcPct val="100000"/>
              </a:lnSpc>
              <a:spcBef>
                <a:spcPts val="0"/>
              </a:spcBef>
              <a:buSzPct val="85714"/>
              <a:buNone/>
              <a:tabLst>
                <a:tab pos="357188" algn="l"/>
              </a:tabLst>
            </a:pPr>
            <a:r>
              <a:rPr lang="fr-FR" sz="2200" dirty="0" smtClean="0">
                <a:solidFill>
                  <a:srgbClr val="2E75B6"/>
                </a:solidFill>
              </a:rPr>
              <a:t>→ </a:t>
            </a:r>
            <a:r>
              <a:rPr lang="fr-FR" sz="2200" dirty="0" err="1" smtClean="0">
                <a:solidFill>
                  <a:srgbClr val="2E75B6"/>
                </a:solidFill>
              </a:rPr>
              <a:t>Safety</a:t>
            </a:r>
            <a:r>
              <a:rPr lang="fr-FR" sz="2200" dirty="0" smtClean="0">
                <a:solidFill>
                  <a:srgbClr val="2E75B6"/>
                </a:solidFill>
              </a:rPr>
              <a:t> </a:t>
            </a:r>
            <a:r>
              <a:rPr lang="fr-FR" sz="2200" dirty="0">
                <a:solidFill>
                  <a:srgbClr val="2E75B6"/>
                </a:solidFill>
              </a:rPr>
              <a:t>Culture </a:t>
            </a:r>
            <a:r>
              <a:rPr lang="fr-FR" sz="2200" dirty="0" err="1">
                <a:solidFill>
                  <a:srgbClr val="2E75B6"/>
                </a:solidFill>
              </a:rPr>
              <a:t>is</a:t>
            </a:r>
            <a:r>
              <a:rPr lang="fr-FR" sz="2200" dirty="0">
                <a:solidFill>
                  <a:srgbClr val="2E75B6"/>
                </a:solidFill>
              </a:rPr>
              <a:t> a </a:t>
            </a:r>
            <a:r>
              <a:rPr lang="fr-FR" sz="2200" dirty="0" err="1">
                <a:solidFill>
                  <a:srgbClr val="2E75B6"/>
                </a:solidFill>
              </a:rPr>
              <a:t>keystone</a:t>
            </a:r>
            <a:r>
              <a:rPr lang="fr-FR" sz="2200" dirty="0">
                <a:solidFill>
                  <a:srgbClr val="2E75B6"/>
                </a:solidFill>
              </a:rPr>
              <a:t> of </a:t>
            </a:r>
            <a:r>
              <a:rPr lang="fr-FR" sz="2200" dirty="0" smtClean="0">
                <a:solidFill>
                  <a:srgbClr val="2E75B6"/>
                </a:solidFill>
              </a:rPr>
              <a:t>RWM. </a:t>
            </a:r>
            <a:r>
              <a:rPr lang="fr-FR" sz="2200" dirty="0" err="1" smtClean="0">
                <a:solidFill>
                  <a:srgbClr val="2E75B6"/>
                </a:solidFill>
              </a:rPr>
              <a:t>Definition</a:t>
            </a:r>
            <a:r>
              <a:rPr lang="fr-FR" sz="2200" dirty="0" smtClean="0">
                <a:solidFill>
                  <a:srgbClr val="2E75B6"/>
                </a:solidFill>
              </a:rPr>
              <a:t> </a:t>
            </a:r>
            <a:r>
              <a:rPr lang="fr-FR" sz="2200" dirty="0" err="1">
                <a:solidFill>
                  <a:srgbClr val="2E75B6"/>
                </a:solidFill>
              </a:rPr>
              <a:t>given</a:t>
            </a:r>
            <a:r>
              <a:rPr lang="fr-FR" sz="2200" dirty="0">
                <a:solidFill>
                  <a:srgbClr val="2E75B6"/>
                </a:solidFill>
              </a:rPr>
              <a:t> by INSAG-4 in </a:t>
            </a:r>
            <a:r>
              <a:rPr lang="fr-FR" sz="2200" dirty="0" smtClean="0">
                <a:solidFill>
                  <a:srgbClr val="2E75B6"/>
                </a:solidFill>
              </a:rPr>
              <a:t>1991:</a:t>
            </a:r>
          </a:p>
          <a:p>
            <a:pPr marL="357188" lvl="1" indent="-3571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5714"/>
              <a:buNone/>
              <a:tabLst>
                <a:tab pos="357188" algn="l"/>
              </a:tabLst>
            </a:pPr>
            <a:endParaRPr lang="fr-FR" sz="2200" dirty="0">
              <a:solidFill>
                <a:srgbClr val="2E75B6"/>
              </a:solidFill>
            </a:endParaRPr>
          </a:p>
          <a:p>
            <a:pPr marL="53975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5714"/>
              <a:buNone/>
            </a:pPr>
            <a:r>
              <a:rPr lang="fr-FR" sz="2200" i="1" dirty="0" err="1" smtClean="0">
                <a:solidFill>
                  <a:srgbClr val="2E75B6"/>
                </a:solidFill>
              </a:rPr>
              <a:t>Safety</a:t>
            </a:r>
            <a:r>
              <a:rPr lang="fr-FR" sz="2200" i="1" dirty="0" smtClean="0">
                <a:solidFill>
                  <a:srgbClr val="2E75B6"/>
                </a:solidFill>
              </a:rPr>
              <a:t> </a:t>
            </a:r>
            <a:r>
              <a:rPr lang="fr-FR" sz="2200" i="1" dirty="0">
                <a:solidFill>
                  <a:srgbClr val="2E75B6"/>
                </a:solidFill>
              </a:rPr>
              <a:t>Culture </a:t>
            </a:r>
            <a:r>
              <a:rPr lang="fr-FR" sz="2200" i="1" dirty="0" err="1">
                <a:solidFill>
                  <a:srgbClr val="2E75B6"/>
                </a:solidFill>
              </a:rPr>
              <a:t>is</a:t>
            </a:r>
            <a:r>
              <a:rPr lang="fr-FR" sz="2200" i="1" dirty="0">
                <a:solidFill>
                  <a:srgbClr val="2E75B6"/>
                </a:solidFill>
              </a:rPr>
              <a:t> a “</a:t>
            </a:r>
            <a:r>
              <a:rPr lang="fr-FR" sz="2200" i="1" dirty="0" err="1">
                <a:solidFill>
                  <a:srgbClr val="2E75B6"/>
                </a:solidFill>
              </a:rPr>
              <a:t>shared</a:t>
            </a:r>
            <a:r>
              <a:rPr lang="fr-FR" sz="2200" i="1" dirty="0">
                <a:solidFill>
                  <a:srgbClr val="2E75B6"/>
                </a:solidFill>
              </a:rPr>
              <a:t>, </a:t>
            </a:r>
            <a:r>
              <a:rPr lang="fr-FR" sz="2200" i="1" dirty="0" err="1">
                <a:solidFill>
                  <a:srgbClr val="2E75B6"/>
                </a:solidFill>
              </a:rPr>
              <a:t>dynamic</a:t>
            </a:r>
            <a:r>
              <a:rPr lang="fr-FR" sz="2200" i="1" dirty="0">
                <a:solidFill>
                  <a:srgbClr val="2E75B6"/>
                </a:solidFill>
              </a:rPr>
              <a:t>, </a:t>
            </a:r>
            <a:r>
              <a:rPr lang="fr-FR" sz="2200" i="1" dirty="0" err="1">
                <a:solidFill>
                  <a:srgbClr val="2E75B6"/>
                </a:solidFill>
              </a:rPr>
              <a:t>reflexive</a:t>
            </a:r>
            <a:r>
              <a:rPr lang="fr-FR" sz="2200" i="1" dirty="0">
                <a:solidFill>
                  <a:srgbClr val="2E75B6"/>
                </a:solidFill>
              </a:rPr>
              <a:t> and active </a:t>
            </a:r>
            <a:r>
              <a:rPr lang="fr-FR" sz="2200" i="1" dirty="0" err="1">
                <a:solidFill>
                  <a:srgbClr val="2E75B6"/>
                </a:solidFill>
              </a:rPr>
              <a:t>realisation</a:t>
            </a:r>
            <a:r>
              <a:rPr lang="fr-FR" sz="2200" i="1" dirty="0">
                <a:solidFill>
                  <a:srgbClr val="2E75B6"/>
                </a:solidFill>
              </a:rPr>
              <a:t> of the best </a:t>
            </a:r>
            <a:r>
              <a:rPr lang="fr-FR" sz="2200" i="1" dirty="0" err="1">
                <a:solidFill>
                  <a:srgbClr val="2E75B6"/>
                </a:solidFill>
              </a:rPr>
              <a:t>safety</a:t>
            </a:r>
            <a:r>
              <a:rPr lang="fr-FR" sz="2200" i="1" dirty="0">
                <a:solidFill>
                  <a:srgbClr val="2E75B6"/>
                </a:solidFill>
              </a:rPr>
              <a:t> </a:t>
            </a:r>
            <a:r>
              <a:rPr lang="fr-FR" sz="2200" i="1" dirty="0" err="1">
                <a:solidFill>
                  <a:srgbClr val="2E75B6"/>
                </a:solidFill>
              </a:rPr>
              <a:t>methods</a:t>
            </a:r>
            <a:r>
              <a:rPr lang="fr-FR" sz="2200" i="1" dirty="0">
                <a:solidFill>
                  <a:srgbClr val="2E75B6"/>
                </a:solidFill>
              </a:rPr>
              <a:t> and standards. This culture </a:t>
            </a:r>
            <a:r>
              <a:rPr lang="fr-FR" sz="2200" i="1" dirty="0" err="1">
                <a:solidFill>
                  <a:srgbClr val="2E75B6"/>
                </a:solidFill>
              </a:rPr>
              <a:t>is</a:t>
            </a:r>
            <a:r>
              <a:rPr lang="fr-FR" sz="2200" i="1" dirty="0">
                <a:solidFill>
                  <a:srgbClr val="2E75B6"/>
                </a:solidFill>
              </a:rPr>
              <a:t> an </a:t>
            </a:r>
            <a:r>
              <a:rPr lang="fr-FR" sz="2200" i="1" dirty="0" err="1">
                <a:solidFill>
                  <a:srgbClr val="2E75B6"/>
                </a:solidFill>
              </a:rPr>
              <a:t>assembly</a:t>
            </a:r>
            <a:r>
              <a:rPr lang="fr-FR" sz="2200" i="1" dirty="0">
                <a:solidFill>
                  <a:srgbClr val="2E75B6"/>
                </a:solidFill>
              </a:rPr>
              <a:t> of </a:t>
            </a:r>
            <a:r>
              <a:rPr lang="fr-FR" sz="2200" i="1" dirty="0" err="1">
                <a:solidFill>
                  <a:srgbClr val="2E75B6"/>
                </a:solidFill>
              </a:rPr>
              <a:t>characteristics</a:t>
            </a:r>
            <a:r>
              <a:rPr lang="fr-FR" sz="2200" i="1" dirty="0">
                <a:solidFill>
                  <a:srgbClr val="2E75B6"/>
                </a:solidFill>
              </a:rPr>
              <a:t> and attitudes in organisations and </a:t>
            </a:r>
            <a:r>
              <a:rPr lang="fr-FR" sz="2200" i="1" dirty="0" err="1">
                <a:solidFill>
                  <a:srgbClr val="2E75B6"/>
                </a:solidFill>
              </a:rPr>
              <a:t>individuals</a:t>
            </a:r>
            <a:r>
              <a:rPr lang="fr-FR" sz="2200" i="1" dirty="0">
                <a:solidFill>
                  <a:srgbClr val="2E75B6"/>
                </a:solidFill>
              </a:rPr>
              <a:t> </a:t>
            </a:r>
            <a:r>
              <a:rPr lang="fr-FR" sz="2200" i="1" dirty="0" err="1">
                <a:solidFill>
                  <a:srgbClr val="2E75B6"/>
                </a:solidFill>
              </a:rPr>
              <a:t>which</a:t>
            </a:r>
            <a:r>
              <a:rPr lang="fr-FR" sz="2200" i="1" dirty="0">
                <a:solidFill>
                  <a:srgbClr val="2E75B6"/>
                </a:solidFill>
              </a:rPr>
              <a:t> </a:t>
            </a:r>
            <a:r>
              <a:rPr lang="fr-FR" sz="2200" i="1" dirty="0" err="1">
                <a:solidFill>
                  <a:srgbClr val="2E75B6"/>
                </a:solidFill>
              </a:rPr>
              <a:t>establishes</a:t>
            </a:r>
            <a:r>
              <a:rPr lang="fr-FR" sz="2200" i="1" dirty="0">
                <a:solidFill>
                  <a:srgbClr val="2E75B6"/>
                </a:solidFill>
              </a:rPr>
              <a:t> </a:t>
            </a:r>
            <a:r>
              <a:rPr lang="fr-FR" sz="2200" i="1" dirty="0" err="1">
                <a:solidFill>
                  <a:srgbClr val="2E75B6"/>
                </a:solidFill>
              </a:rPr>
              <a:t>that</a:t>
            </a:r>
            <a:r>
              <a:rPr lang="fr-FR" sz="2200" i="1" dirty="0">
                <a:solidFill>
                  <a:srgbClr val="2E75B6"/>
                </a:solidFill>
              </a:rPr>
              <a:t>, as an </a:t>
            </a:r>
            <a:r>
              <a:rPr lang="fr-FR" sz="2200" i="1" dirty="0" err="1">
                <a:solidFill>
                  <a:srgbClr val="2E75B6"/>
                </a:solidFill>
              </a:rPr>
              <a:t>overriding</a:t>
            </a:r>
            <a:r>
              <a:rPr lang="fr-FR" sz="2200" i="1" dirty="0">
                <a:solidFill>
                  <a:srgbClr val="2E75B6"/>
                </a:solidFill>
              </a:rPr>
              <a:t> </a:t>
            </a:r>
            <a:r>
              <a:rPr lang="fr-FR" sz="2200" i="1" dirty="0" err="1">
                <a:solidFill>
                  <a:srgbClr val="2E75B6"/>
                </a:solidFill>
              </a:rPr>
              <a:t>priority</a:t>
            </a:r>
            <a:r>
              <a:rPr lang="fr-FR" sz="2200" i="1" dirty="0">
                <a:solidFill>
                  <a:srgbClr val="2E75B6"/>
                </a:solidFill>
              </a:rPr>
              <a:t>, </a:t>
            </a:r>
            <a:r>
              <a:rPr lang="fr-FR" sz="2200" i="1" dirty="0" err="1">
                <a:solidFill>
                  <a:srgbClr val="2E75B6"/>
                </a:solidFill>
              </a:rPr>
              <a:t>nuclear</a:t>
            </a:r>
            <a:r>
              <a:rPr lang="fr-FR" sz="2200" i="1" dirty="0">
                <a:solidFill>
                  <a:srgbClr val="2E75B6"/>
                </a:solidFill>
              </a:rPr>
              <a:t> </a:t>
            </a:r>
            <a:r>
              <a:rPr lang="fr-FR" sz="2200" i="1" dirty="0" err="1">
                <a:solidFill>
                  <a:srgbClr val="2E75B6"/>
                </a:solidFill>
              </a:rPr>
              <a:t>safety</a:t>
            </a:r>
            <a:r>
              <a:rPr lang="fr-FR" sz="2200" i="1" dirty="0">
                <a:solidFill>
                  <a:srgbClr val="2E75B6"/>
                </a:solidFill>
              </a:rPr>
              <a:t> issues </a:t>
            </a:r>
            <a:r>
              <a:rPr lang="fr-FR" sz="2200" i="1" dirty="0" err="1">
                <a:solidFill>
                  <a:srgbClr val="2E75B6"/>
                </a:solidFill>
              </a:rPr>
              <a:t>receive</a:t>
            </a:r>
            <a:r>
              <a:rPr lang="fr-FR" sz="2200" i="1" dirty="0">
                <a:solidFill>
                  <a:srgbClr val="2E75B6"/>
                </a:solidFill>
              </a:rPr>
              <a:t> the attention </a:t>
            </a:r>
            <a:r>
              <a:rPr lang="fr-FR" sz="2200" i="1" dirty="0" err="1">
                <a:solidFill>
                  <a:srgbClr val="2E75B6"/>
                </a:solidFill>
              </a:rPr>
              <a:t>warranted</a:t>
            </a:r>
            <a:r>
              <a:rPr lang="fr-FR" sz="2200" i="1" dirty="0">
                <a:solidFill>
                  <a:srgbClr val="2E75B6"/>
                </a:solidFill>
              </a:rPr>
              <a:t> by </a:t>
            </a:r>
            <a:r>
              <a:rPr lang="fr-FR" sz="2200" i="1" dirty="0" err="1">
                <a:solidFill>
                  <a:srgbClr val="2E75B6"/>
                </a:solidFill>
              </a:rPr>
              <a:t>their</a:t>
            </a:r>
            <a:r>
              <a:rPr lang="fr-FR" sz="2200" i="1" dirty="0">
                <a:solidFill>
                  <a:srgbClr val="2E75B6"/>
                </a:solidFill>
              </a:rPr>
              <a:t> </a:t>
            </a:r>
            <a:r>
              <a:rPr lang="fr-FR" sz="2200" i="1" dirty="0" err="1">
                <a:solidFill>
                  <a:srgbClr val="2E75B6"/>
                </a:solidFill>
              </a:rPr>
              <a:t>significance</a:t>
            </a:r>
            <a:r>
              <a:rPr lang="fr-FR" sz="2200" i="1" dirty="0" smtClean="0">
                <a:solidFill>
                  <a:srgbClr val="2E75B6"/>
                </a:solidFill>
              </a:rPr>
              <a:t>.”</a:t>
            </a:r>
            <a:endParaRPr lang="fr-FR" sz="2200" i="1" dirty="0">
              <a:solidFill>
                <a:srgbClr val="2E75B6"/>
              </a:solidFill>
            </a:endParaRPr>
          </a:p>
          <a:p>
            <a:pPr marL="357188" lvl="1" indent="-3571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5714"/>
              <a:buNone/>
              <a:tabLst>
                <a:tab pos="357188" algn="l"/>
              </a:tabLst>
            </a:pPr>
            <a:endParaRPr lang="fr-FR" sz="2200" dirty="0" smtClean="0">
              <a:solidFill>
                <a:srgbClr val="2E75B6"/>
              </a:solidFill>
            </a:endParaRPr>
          </a:p>
          <a:p>
            <a:pPr marL="357188" lvl="1" indent="-3571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5714"/>
              <a:buNone/>
              <a:tabLst>
                <a:tab pos="357188" algn="l"/>
              </a:tabLst>
            </a:pPr>
            <a:r>
              <a:rPr lang="fr-FR" sz="2200" dirty="0" smtClean="0">
                <a:solidFill>
                  <a:srgbClr val="2E75B6"/>
                </a:solidFill>
              </a:rPr>
              <a:t>→ A </a:t>
            </a:r>
            <a:r>
              <a:rPr lang="fr-FR" sz="2200" b="1" dirty="0" err="1" smtClean="0">
                <a:solidFill>
                  <a:srgbClr val="237C6F"/>
                </a:solidFill>
              </a:rPr>
              <a:t>shared</a:t>
            </a:r>
            <a:r>
              <a:rPr lang="fr-FR" sz="2200" b="1" dirty="0" smtClean="0">
                <a:solidFill>
                  <a:srgbClr val="237C6F"/>
                </a:solidFill>
              </a:rPr>
              <a:t> </a:t>
            </a:r>
            <a:r>
              <a:rPr lang="fr-FR" sz="2200" b="1" dirty="0" err="1">
                <a:solidFill>
                  <a:srgbClr val="237C6F"/>
                </a:solidFill>
              </a:rPr>
              <a:t>safety</a:t>
            </a:r>
            <a:r>
              <a:rPr lang="fr-FR" sz="2200" b="1" dirty="0">
                <a:solidFill>
                  <a:srgbClr val="237C6F"/>
                </a:solidFill>
              </a:rPr>
              <a:t> </a:t>
            </a:r>
            <a:r>
              <a:rPr lang="fr-FR" sz="2200" dirty="0">
                <a:solidFill>
                  <a:srgbClr val="2E75B6"/>
                </a:solidFill>
              </a:rPr>
              <a:t>culture </a:t>
            </a:r>
            <a:r>
              <a:rPr lang="fr-FR" sz="2200" dirty="0" err="1" smtClean="0">
                <a:solidFill>
                  <a:srgbClr val="2E75B6"/>
                </a:solidFill>
              </a:rPr>
              <a:t>is</a:t>
            </a:r>
            <a:r>
              <a:rPr lang="fr-FR" sz="2200" dirty="0" smtClean="0">
                <a:solidFill>
                  <a:srgbClr val="2E75B6"/>
                </a:solidFill>
              </a:rPr>
              <a:t> a </a:t>
            </a:r>
            <a:r>
              <a:rPr lang="fr-FR" sz="2200" dirty="0" err="1">
                <a:solidFill>
                  <a:srgbClr val="2E75B6"/>
                </a:solidFill>
              </a:rPr>
              <a:t>practical</a:t>
            </a:r>
            <a:r>
              <a:rPr lang="fr-FR" sz="2200" dirty="0">
                <a:solidFill>
                  <a:srgbClr val="2E75B6"/>
                </a:solidFill>
              </a:rPr>
              <a:t> </a:t>
            </a:r>
            <a:r>
              <a:rPr lang="fr-FR" sz="2200" dirty="0" err="1" smtClean="0">
                <a:solidFill>
                  <a:srgbClr val="2E75B6"/>
                </a:solidFill>
              </a:rPr>
              <a:t>mean</a:t>
            </a:r>
            <a:r>
              <a:rPr lang="fr-FR" sz="2200" dirty="0" smtClean="0">
                <a:solidFill>
                  <a:srgbClr val="2E75B6"/>
                </a:solidFill>
              </a:rPr>
              <a:t> </a:t>
            </a:r>
            <a:r>
              <a:rPr lang="fr-FR" sz="2200" dirty="0">
                <a:solidFill>
                  <a:srgbClr val="2E75B6"/>
                </a:solidFill>
              </a:rPr>
              <a:t>to </a:t>
            </a:r>
            <a:r>
              <a:rPr lang="fr-FR" sz="2200" b="1" dirty="0" err="1">
                <a:solidFill>
                  <a:srgbClr val="237C6F"/>
                </a:solidFill>
              </a:rPr>
              <a:t>improve</a:t>
            </a:r>
            <a:r>
              <a:rPr lang="fr-FR" sz="2200" b="1" dirty="0">
                <a:solidFill>
                  <a:srgbClr val="237C6F"/>
                </a:solidFill>
              </a:rPr>
              <a:t> </a:t>
            </a:r>
            <a:r>
              <a:rPr lang="fr-FR" sz="2200" b="1" dirty="0" err="1" smtClean="0">
                <a:solidFill>
                  <a:srgbClr val="237C6F"/>
                </a:solidFill>
              </a:rPr>
              <a:t>safety</a:t>
            </a:r>
            <a:r>
              <a:rPr lang="fr-FR" sz="2200" b="1" dirty="0" smtClean="0">
                <a:solidFill>
                  <a:srgbClr val="237C6F"/>
                </a:solidFill>
              </a:rPr>
              <a:t> in a </a:t>
            </a:r>
            <a:r>
              <a:rPr lang="fr-FR" sz="2200" b="1" dirty="0" err="1" smtClean="0">
                <a:solidFill>
                  <a:srgbClr val="237C6F"/>
                </a:solidFill>
              </a:rPr>
              <a:t>sustainable</a:t>
            </a:r>
            <a:r>
              <a:rPr lang="fr-FR" sz="2200" b="1" dirty="0" smtClean="0">
                <a:solidFill>
                  <a:srgbClr val="237C6F"/>
                </a:solidFill>
              </a:rPr>
              <a:t> </a:t>
            </a:r>
            <a:r>
              <a:rPr lang="fr-FR" sz="2200" b="1" dirty="0" err="1" smtClean="0">
                <a:solidFill>
                  <a:srgbClr val="237C6F"/>
                </a:solidFill>
              </a:rPr>
              <a:t>way</a:t>
            </a:r>
            <a:r>
              <a:rPr lang="fr-FR" sz="2200" dirty="0" smtClean="0">
                <a:solidFill>
                  <a:srgbClr val="2E75B6"/>
                </a:solidFill>
              </a:rPr>
              <a:t>.</a:t>
            </a:r>
          </a:p>
          <a:p>
            <a:pPr marL="357188" lvl="1" indent="-3571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5714"/>
              <a:buNone/>
              <a:tabLst>
                <a:tab pos="357188" algn="l"/>
              </a:tabLst>
            </a:pPr>
            <a:endParaRPr lang="fr-FR" sz="2200" dirty="0">
              <a:solidFill>
                <a:srgbClr val="2E75B6"/>
              </a:solidFill>
            </a:endParaRPr>
          </a:p>
          <a:p>
            <a:pPr marL="357188" lvl="1" indent="-357188">
              <a:lnSpc>
                <a:spcPct val="100000"/>
              </a:lnSpc>
              <a:spcBef>
                <a:spcPts val="0"/>
              </a:spcBef>
              <a:buSzPct val="85714"/>
              <a:buNone/>
              <a:tabLst>
                <a:tab pos="357188" algn="l"/>
              </a:tabLst>
            </a:pPr>
            <a:r>
              <a:rPr lang="fr-FR" sz="2200" dirty="0">
                <a:solidFill>
                  <a:srgbClr val="2E75B6"/>
                </a:solidFill>
              </a:rPr>
              <a:t>→ </a:t>
            </a:r>
            <a:r>
              <a:rPr lang="fr-FR" sz="2200" dirty="0" err="1" smtClean="0">
                <a:solidFill>
                  <a:srgbClr val="2E75B6"/>
                </a:solidFill>
              </a:rPr>
              <a:t>Thanks</a:t>
            </a:r>
            <a:r>
              <a:rPr lang="fr-FR" sz="2200" dirty="0" smtClean="0">
                <a:solidFill>
                  <a:srgbClr val="2E75B6"/>
                </a:solidFill>
              </a:rPr>
              <a:t> to </a:t>
            </a:r>
            <a:r>
              <a:rPr lang="fr-FR" sz="2200" dirty="0" err="1" smtClean="0">
                <a:solidFill>
                  <a:srgbClr val="2E75B6"/>
                </a:solidFill>
              </a:rPr>
              <a:t>it</a:t>
            </a:r>
            <a:r>
              <a:rPr lang="fr-FR" sz="2200" dirty="0" smtClean="0">
                <a:solidFill>
                  <a:srgbClr val="2E75B6"/>
                </a:solidFill>
              </a:rPr>
              <a:t> </a:t>
            </a:r>
            <a:r>
              <a:rPr lang="fr-FR" sz="2200" b="1" dirty="0" smtClean="0">
                <a:solidFill>
                  <a:srgbClr val="237C6F"/>
                </a:solidFill>
              </a:rPr>
              <a:t>multi-</a:t>
            </a:r>
            <a:r>
              <a:rPr lang="fr-FR" sz="2200" b="1" dirty="0" err="1" smtClean="0">
                <a:solidFill>
                  <a:srgbClr val="237C6F"/>
                </a:solidFill>
              </a:rPr>
              <a:t>actors</a:t>
            </a:r>
            <a:r>
              <a:rPr lang="fr-FR" sz="2200" b="1" dirty="0" smtClean="0">
                <a:solidFill>
                  <a:srgbClr val="237C6F"/>
                </a:solidFill>
              </a:rPr>
              <a:t> dimension</a:t>
            </a:r>
            <a:r>
              <a:rPr lang="fr-FR" sz="2200" dirty="0" smtClean="0">
                <a:solidFill>
                  <a:srgbClr val="2E75B6"/>
                </a:solidFill>
              </a:rPr>
              <a:t>, </a:t>
            </a:r>
            <a:r>
              <a:rPr lang="fr-FR" sz="2200" dirty="0" err="1" smtClean="0">
                <a:solidFill>
                  <a:srgbClr val="2E75B6"/>
                </a:solidFill>
              </a:rPr>
              <a:t>SITEX.Network</a:t>
            </a:r>
            <a:r>
              <a:rPr lang="fr-FR" sz="2200" dirty="0" smtClean="0">
                <a:solidFill>
                  <a:srgbClr val="2E75B6"/>
                </a:solidFill>
              </a:rPr>
              <a:t> </a:t>
            </a:r>
            <a:r>
              <a:rPr lang="fr-FR" sz="2200" dirty="0" err="1" smtClean="0">
                <a:solidFill>
                  <a:srgbClr val="2E75B6"/>
                </a:solidFill>
              </a:rPr>
              <a:t>implements</a:t>
            </a:r>
            <a:r>
              <a:rPr lang="fr-FR" sz="2200" dirty="0" smtClean="0">
                <a:solidFill>
                  <a:srgbClr val="2E75B6"/>
                </a:solidFill>
              </a:rPr>
              <a:t> </a:t>
            </a:r>
            <a:r>
              <a:rPr lang="fr-FR" sz="2200" dirty="0" err="1" smtClean="0">
                <a:solidFill>
                  <a:srgbClr val="2E75B6"/>
                </a:solidFill>
              </a:rPr>
              <a:t>activities</a:t>
            </a:r>
            <a:r>
              <a:rPr lang="fr-FR" sz="2200" dirty="0" smtClean="0">
                <a:solidFill>
                  <a:srgbClr val="2E75B6"/>
                </a:solidFill>
              </a:rPr>
              <a:t> </a:t>
            </a:r>
            <a:r>
              <a:rPr lang="fr-FR" sz="2200" dirty="0" err="1" smtClean="0">
                <a:solidFill>
                  <a:srgbClr val="2E75B6"/>
                </a:solidFill>
              </a:rPr>
              <a:t>strenghtening</a:t>
            </a:r>
            <a:r>
              <a:rPr lang="fr-FR" sz="2200" dirty="0" smtClean="0">
                <a:solidFill>
                  <a:srgbClr val="2E75B6"/>
                </a:solidFill>
              </a:rPr>
              <a:t> a </a:t>
            </a:r>
            <a:r>
              <a:rPr lang="fr-FR" sz="2200" dirty="0" err="1" smtClean="0">
                <a:solidFill>
                  <a:srgbClr val="2E75B6"/>
                </a:solidFill>
              </a:rPr>
              <a:t>shared</a:t>
            </a:r>
            <a:r>
              <a:rPr lang="fr-FR" sz="2200" dirty="0" smtClean="0">
                <a:solidFill>
                  <a:srgbClr val="2E75B6"/>
                </a:solidFill>
              </a:rPr>
              <a:t> </a:t>
            </a:r>
            <a:r>
              <a:rPr lang="fr-FR" sz="2200" dirty="0" err="1" smtClean="0">
                <a:solidFill>
                  <a:srgbClr val="2E75B6"/>
                </a:solidFill>
              </a:rPr>
              <a:t>safety</a:t>
            </a:r>
            <a:r>
              <a:rPr lang="fr-FR" sz="2200" dirty="0" smtClean="0">
                <a:solidFill>
                  <a:srgbClr val="2E75B6"/>
                </a:solidFill>
              </a:rPr>
              <a:t> culture in RWM.</a:t>
            </a:r>
            <a:endParaRPr lang="fr-FR" sz="2200" dirty="0">
              <a:solidFill>
                <a:srgbClr val="2E75B6"/>
              </a:solidFill>
            </a:endParaRPr>
          </a:p>
        </p:txBody>
      </p:sp>
      <p:pic>
        <p:nvPicPr>
          <p:cNvPr id="131" name="Google Shape;131;g288d09018cb_0_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797930" y="6358653"/>
            <a:ext cx="1111740" cy="42051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0715"/>
          </a:xfrm>
        </p:spPr>
        <p:txBody>
          <a:bodyPr/>
          <a:lstStyle/>
          <a:p>
            <a:r>
              <a:rPr lang="fr-FR" sz="3200" b="1" dirty="0" err="1">
                <a:solidFill>
                  <a:srgbClr val="237C6F"/>
                </a:solidFill>
              </a:rPr>
              <a:t>SITEX.Network</a:t>
            </a:r>
            <a:endParaRPr lang="fr-B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BE" smtClean="0"/>
              <a:t>ICWEDR, 6-10 November 2023, Vienna, Austria</a:t>
            </a:r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t>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288d09018cb_0_52"/>
          <p:cNvSpPr txBox="1">
            <a:spLocks noGrp="1"/>
          </p:cNvSpPr>
          <p:nvPr>
            <p:ph type="body" idx="1"/>
          </p:nvPr>
        </p:nvSpPr>
        <p:spPr>
          <a:xfrm>
            <a:off x="609600" y="1383496"/>
            <a:ext cx="10972800" cy="4889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87272"/>
              <a:buNone/>
            </a:pPr>
            <a:r>
              <a:rPr lang="fr-FR" sz="2750" b="1" dirty="0" smtClean="0">
                <a:solidFill>
                  <a:srgbClr val="237C6F"/>
                </a:solidFill>
              </a:rPr>
              <a:t>SITEX </a:t>
            </a:r>
            <a:r>
              <a:rPr lang="fr-FR" sz="2750" b="1" dirty="0" err="1" smtClean="0">
                <a:solidFill>
                  <a:srgbClr val="237C6F"/>
                </a:solidFill>
              </a:rPr>
              <a:t>activities</a:t>
            </a:r>
            <a:r>
              <a:rPr lang="fr-FR" sz="2750" b="1" dirty="0" smtClean="0">
                <a:solidFill>
                  <a:srgbClr val="237C6F"/>
                </a:solidFill>
              </a:rPr>
              <a:t> </a:t>
            </a:r>
            <a:r>
              <a:rPr lang="fr-FR" sz="2750" b="1" dirty="0" err="1" smtClean="0">
                <a:solidFill>
                  <a:srgbClr val="237C6F"/>
                </a:solidFill>
              </a:rPr>
              <a:t>regarding</a:t>
            </a:r>
            <a:r>
              <a:rPr lang="fr-FR" sz="2750" b="1" dirty="0" smtClean="0">
                <a:solidFill>
                  <a:srgbClr val="237C6F"/>
                </a:solidFill>
              </a:rPr>
              <a:t> </a:t>
            </a:r>
            <a:r>
              <a:rPr lang="fr-FR" sz="2750" b="1" dirty="0" err="1" smtClean="0">
                <a:solidFill>
                  <a:srgbClr val="237C6F"/>
                </a:solidFill>
              </a:rPr>
              <a:t>safe</a:t>
            </a:r>
            <a:r>
              <a:rPr lang="fr-FR" sz="2750" b="1" dirty="0" smtClean="0">
                <a:solidFill>
                  <a:srgbClr val="237C6F"/>
                </a:solidFill>
              </a:rPr>
              <a:t> RWM long-</a:t>
            </a:r>
            <a:r>
              <a:rPr lang="fr-FR" sz="2750" b="1" dirty="0" err="1" smtClean="0">
                <a:solidFill>
                  <a:srgbClr val="237C6F"/>
                </a:solidFill>
              </a:rPr>
              <a:t>term</a:t>
            </a:r>
            <a:r>
              <a:rPr lang="fr-FR" sz="2750" b="1" dirty="0" smtClean="0">
                <a:solidFill>
                  <a:srgbClr val="237C6F"/>
                </a:solidFill>
              </a:rPr>
              <a:t> </a:t>
            </a:r>
            <a:r>
              <a:rPr lang="fr-FR" sz="2750" b="1" dirty="0" err="1" smtClean="0">
                <a:solidFill>
                  <a:srgbClr val="237C6F"/>
                </a:solidFill>
              </a:rPr>
              <a:t>decisions</a:t>
            </a:r>
            <a:endParaRPr lang="fr-FR" sz="2750" b="1" dirty="0" smtClean="0">
              <a:solidFill>
                <a:srgbClr val="237C6F"/>
              </a:solidFill>
            </a:endParaRPr>
          </a:p>
          <a:p>
            <a:pPr marL="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87272"/>
              <a:buNone/>
            </a:pPr>
            <a:endParaRPr sz="2750" b="1" dirty="0">
              <a:solidFill>
                <a:srgbClr val="237C6F"/>
              </a:solidFill>
            </a:endParaRPr>
          </a:p>
          <a:p>
            <a:pPr marL="357188" lvl="1" indent="-35718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9089"/>
              <a:buNone/>
              <a:tabLst>
                <a:tab pos="357188" algn="l"/>
              </a:tabLst>
            </a:pPr>
            <a:r>
              <a:rPr lang="fr-FR" sz="2200" dirty="0" smtClean="0">
                <a:solidFill>
                  <a:srgbClr val="2E75B6"/>
                </a:solidFill>
              </a:rPr>
              <a:t>→	The </a:t>
            </a:r>
            <a:r>
              <a:rPr lang="fr-FR" sz="2200" dirty="0">
                <a:solidFill>
                  <a:srgbClr val="2E75B6"/>
                </a:solidFill>
              </a:rPr>
              <a:t>vision of </a:t>
            </a:r>
            <a:r>
              <a:rPr lang="fr-FR" sz="2200" dirty="0" err="1">
                <a:solidFill>
                  <a:srgbClr val="2E75B6"/>
                </a:solidFill>
              </a:rPr>
              <a:t>dynamic</a:t>
            </a:r>
            <a:r>
              <a:rPr lang="fr-FR" sz="2200" dirty="0">
                <a:solidFill>
                  <a:srgbClr val="2E75B6"/>
                </a:solidFill>
              </a:rPr>
              <a:t> </a:t>
            </a:r>
            <a:r>
              <a:rPr lang="fr-FR" sz="2200" dirty="0" err="1">
                <a:solidFill>
                  <a:srgbClr val="2E75B6"/>
                </a:solidFill>
              </a:rPr>
              <a:t>sustainability</a:t>
            </a:r>
            <a:r>
              <a:rPr lang="fr-FR" sz="2200" dirty="0">
                <a:solidFill>
                  <a:srgbClr val="2E75B6"/>
                </a:solidFill>
              </a:rPr>
              <a:t> grounds on an </a:t>
            </a:r>
            <a:r>
              <a:rPr lang="fr-FR" sz="2200" b="1" dirty="0">
                <a:solidFill>
                  <a:srgbClr val="237C6F"/>
                </a:solidFill>
              </a:rPr>
              <a:t>effective public participation</a:t>
            </a:r>
            <a:r>
              <a:rPr lang="fr-FR" sz="2200" dirty="0">
                <a:solidFill>
                  <a:srgbClr val="2E75B6"/>
                </a:solidFill>
              </a:rPr>
              <a:t>. For </a:t>
            </a:r>
            <a:r>
              <a:rPr lang="fr-FR" sz="2200" dirty="0" err="1">
                <a:solidFill>
                  <a:srgbClr val="2E75B6"/>
                </a:solidFill>
              </a:rPr>
              <a:t>this</a:t>
            </a:r>
            <a:r>
              <a:rPr lang="fr-FR" sz="2200" dirty="0">
                <a:solidFill>
                  <a:srgbClr val="2E75B6"/>
                </a:solidFill>
              </a:rPr>
              <a:t> </a:t>
            </a:r>
            <a:r>
              <a:rPr lang="fr-FR" sz="2200" dirty="0" err="1">
                <a:solidFill>
                  <a:srgbClr val="2E75B6"/>
                </a:solidFill>
              </a:rPr>
              <a:t>aim</a:t>
            </a:r>
            <a:r>
              <a:rPr lang="fr-FR" sz="2200" dirty="0">
                <a:solidFill>
                  <a:srgbClr val="2E75B6"/>
                </a:solidFill>
              </a:rPr>
              <a:t>, </a:t>
            </a:r>
            <a:r>
              <a:rPr lang="fr-FR" sz="2200" dirty="0" err="1">
                <a:solidFill>
                  <a:srgbClr val="2E75B6"/>
                </a:solidFill>
              </a:rPr>
              <a:t>it</a:t>
            </a:r>
            <a:r>
              <a:rPr lang="fr-FR" sz="2200" dirty="0">
                <a:solidFill>
                  <a:srgbClr val="2E75B6"/>
                </a:solidFill>
              </a:rPr>
              <a:t> </a:t>
            </a:r>
            <a:r>
              <a:rPr lang="fr-FR" sz="2200" dirty="0" err="1">
                <a:solidFill>
                  <a:srgbClr val="2E75B6"/>
                </a:solidFill>
              </a:rPr>
              <a:t>is</a:t>
            </a:r>
            <a:r>
              <a:rPr lang="fr-FR" sz="2200" dirty="0">
                <a:solidFill>
                  <a:srgbClr val="2E75B6"/>
                </a:solidFill>
              </a:rPr>
              <a:t> crucial for civil society to </a:t>
            </a:r>
            <a:r>
              <a:rPr lang="fr-FR" sz="2200" dirty="0" err="1">
                <a:solidFill>
                  <a:srgbClr val="2E75B6"/>
                </a:solidFill>
              </a:rPr>
              <a:t>develop</a:t>
            </a:r>
            <a:r>
              <a:rPr lang="fr-FR" sz="2200" dirty="0">
                <a:solidFill>
                  <a:srgbClr val="2E75B6"/>
                </a:solidFill>
              </a:rPr>
              <a:t> </a:t>
            </a:r>
            <a:r>
              <a:rPr lang="fr-FR" sz="2200" dirty="0" err="1">
                <a:solidFill>
                  <a:srgbClr val="2E75B6"/>
                </a:solidFill>
              </a:rPr>
              <a:t>its</a:t>
            </a:r>
            <a:r>
              <a:rPr lang="fr-FR" sz="2200" dirty="0">
                <a:solidFill>
                  <a:srgbClr val="2E75B6"/>
                </a:solidFill>
              </a:rPr>
              <a:t> expertise in </a:t>
            </a:r>
            <a:r>
              <a:rPr lang="fr-FR" sz="2200" dirty="0" err="1">
                <a:solidFill>
                  <a:srgbClr val="2E75B6"/>
                </a:solidFill>
              </a:rPr>
              <a:t>order</a:t>
            </a:r>
            <a:r>
              <a:rPr lang="fr-FR" sz="2200" dirty="0">
                <a:solidFill>
                  <a:srgbClr val="2E75B6"/>
                </a:solidFill>
              </a:rPr>
              <a:t> to </a:t>
            </a:r>
            <a:r>
              <a:rPr lang="fr-FR" sz="2200" dirty="0" err="1">
                <a:solidFill>
                  <a:srgbClr val="2E75B6"/>
                </a:solidFill>
              </a:rPr>
              <a:t>duly</a:t>
            </a:r>
            <a:r>
              <a:rPr lang="fr-FR" sz="2200" dirty="0">
                <a:solidFill>
                  <a:srgbClr val="2E75B6"/>
                </a:solidFill>
              </a:rPr>
              <a:t> </a:t>
            </a:r>
            <a:r>
              <a:rPr lang="fr-FR" sz="2200" dirty="0" err="1">
                <a:solidFill>
                  <a:srgbClr val="2E75B6"/>
                </a:solidFill>
              </a:rPr>
              <a:t>address</a:t>
            </a:r>
            <a:r>
              <a:rPr lang="fr-FR" sz="2200" dirty="0">
                <a:solidFill>
                  <a:srgbClr val="2E75B6"/>
                </a:solidFill>
              </a:rPr>
              <a:t> the </a:t>
            </a:r>
            <a:r>
              <a:rPr lang="fr-FR" sz="2200" dirty="0" err="1">
                <a:solidFill>
                  <a:srgbClr val="2E75B6"/>
                </a:solidFill>
              </a:rPr>
              <a:t>technical</a:t>
            </a:r>
            <a:r>
              <a:rPr lang="fr-FR" sz="2200" dirty="0">
                <a:solidFill>
                  <a:srgbClr val="2E75B6"/>
                </a:solidFill>
              </a:rPr>
              <a:t> and </a:t>
            </a:r>
            <a:r>
              <a:rPr lang="fr-FR" sz="2200" dirty="0" err="1">
                <a:solidFill>
                  <a:srgbClr val="2E75B6"/>
                </a:solidFill>
              </a:rPr>
              <a:t>complex</a:t>
            </a:r>
            <a:r>
              <a:rPr lang="fr-FR" sz="2200" dirty="0">
                <a:solidFill>
                  <a:srgbClr val="2E75B6"/>
                </a:solidFill>
              </a:rPr>
              <a:t> issues of Radioactive </a:t>
            </a:r>
            <a:r>
              <a:rPr lang="fr-FR" sz="2200" dirty="0" err="1">
                <a:solidFill>
                  <a:srgbClr val="2E75B6"/>
                </a:solidFill>
              </a:rPr>
              <a:t>Waste</a:t>
            </a:r>
            <a:r>
              <a:rPr lang="fr-FR" sz="2200" dirty="0">
                <a:solidFill>
                  <a:srgbClr val="2E75B6"/>
                </a:solidFill>
              </a:rPr>
              <a:t> Management (RWM). </a:t>
            </a:r>
            <a:endParaRPr sz="2200" dirty="0">
              <a:solidFill>
                <a:srgbClr val="2E75B6"/>
              </a:solidFill>
            </a:endParaRPr>
          </a:p>
          <a:p>
            <a:pPr marL="357188" lvl="1" indent="-35718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9089"/>
              <a:buNone/>
              <a:tabLst>
                <a:tab pos="357188" algn="l"/>
              </a:tabLst>
            </a:pPr>
            <a:endParaRPr lang="fr-FR" sz="1050" dirty="0" smtClean="0">
              <a:solidFill>
                <a:srgbClr val="2E75B6"/>
              </a:solidFill>
            </a:endParaRPr>
          </a:p>
          <a:p>
            <a:pPr marL="357188" lvl="1" indent="-35718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9089"/>
              <a:buNone/>
              <a:tabLst>
                <a:tab pos="357188" algn="l"/>
              </a:tabLst>
            </a:pPr>
            <a:r>
              <a:rPr lang="fr-FR" sz="2200" dirty="0" smtClean="0">
                <a:solidFill>
                  <a:srgbClr val="2E75B6"/>
                </a:solidFill>
              </a:rPr>
              <a:t>→	One </a:t>
            </a:r>
            <a:r>
              <a:rPr lang="fr-FR" sz="2200" dirty="0" err="1">
                <a:solidFill>
                  <a:srgbClr val="2E75B6"/>
                </a:solidFill>
              </a:rPr>
              <a:t>approach</a:t>
            </a:r>
            <a:r>
              <a:rPr lang="fr-FR" sz="2200" dirty="0">
                <a:solidFill>
                  <a:srgbClr val="2E75B6"/>
                </a:solidFill>
              </a:rPr>
              <a:t> </a:t>
            </a:r>
            <a:r>
              <a:rPr lang="fr-FR" sz="2200" dirty="0" err="1">
                <a:solidFill>
                  <a:srgbClr val="2E75B6"/>
                </a:solidFill>
              </a:rPr>
              <a:t>is</a:t>
            </a:r>
            <a:r>
              <a:rPr lang="fr-FR" sz="2200" dirty="0">
                <a:solidFill>
                  <a:srgbClr val="2E75B6"/>
                </a:solidFill>
              </a:rPr>
              <a:t> </a:t>
            </a:r>
            <a:r>
              <a:rPr lang="fr-FR" sz="2200" b="1" dirty="0" err="1" smtClean="0">
                <a:solidFill>
                  <a:srgbClr val="237C6F"/>
                </a:solidFill>
              </a:rPr>
              <a:t>engaging</a:t>
            </a:r>
            <a:r>
              <a:rPr lang="fr-FR" sz="2200" b="1" dirty="0" smtClean="0">
                <a:solidFill>
                  <a:srgbClr val="237C6F"/>
                </a:solidFill>
              </a:rPr>
              <a:t> </a:t>
            </a:r>
            <a:r>
              <a:rPr lang="fr-FR" sz="2200" b="1" dirty="0" err="1" smtClean="0">
                <a:solidFill>
                  <a:srgbClr val="237C6F"/>
                </a:solidFill>
              </a:rPr>
              <a:t>with</a:t>
            </a:r>
            <a:r>
              <a:rPr lang="fr-FR" sz="2200" b="1" dirty="0" smtClean="0">
                <a:solidFill>
                  <a:srgbClr val="237C6F"/>
                </a:solidFill>
              </a:rPr>
              <a:t> </a:t>
            </a:r>
            <a:r>
              <a:rPr lang="fr-FR" sz="2200" b="1" dirty="0">
                <a:solidFill>
                  <a:srgbClr val="237C6F"/>
                </a:solidFill>
              </a:rPr>
              <a:t>civil </a:t>
            </a:r>
            <a:r>
              <a:rPr lang="fr-FR" sz="2200" b="1" dirty="0" smtClean="0">
                <a:solidFill>
                  <a:srgbClr val="237C6F"/>
                </a:solidFill>
              </a:rPr>
              <a:t>society, </a:t>
            </a:r>
            <a:r>
              <a:rPr lang="fr-FR" sz="2200" dirty="0">
                <a:solidFill>
                  <a:srgbClr val="2E75B6"/>
                </a:solidFill>
              </a:rPr>
              <a:t>and help to </a:t>
            </a:r>
            <a:r>
              <a:rPr lang="fr-FR" sz="2200" dirty="0" err="1" smtClean="0">
                <a:solidFill>
                  <a:srgbClr val="2E75B6"/>
                </a:solidFill>
              </a:rPr>
              <a:t>hire</a:t>
            </a:r>
            <a:r>
              <a:rPr lang="fr-FR" sz="2200" dirty="0" smtClean="0">
                <a:solidFill>
                  <a:srgbClr val="2E75B6"/>
                </a:solidFill>
              </a:rPr>
              <a:t> civil society experts </a:t>
            </a:r>
            <a:r>
              <a:rPr lang="fr-FR" sz="2200" dirty="0">
                <a:solidFill>
                  <a:srgbClr val="2E75B6"/>
                </a:solidFill>
              </a:rPr>
              <a:t>on a permanent or </a:t>
            </a:r>
            <a:r>
              <a:rPr lang="fr-FR" sz="2200" dirty="0" err="1">
                <a:solidFill>
                  <a:srgbClr val="2E75B6"/>
                </a:solidFill>
              </a:rPr>
              <a:t>temporary</a:t>
            </a:r>
            <a:r>
              <a:rPr lang="fr-FR" sz="2200" dirty="0">
                <a:solidFill>
                  <a:srgbClr val="2E75B6"/>
                </a:solidFill>
              </a:rPr>
              <a:t> basis to </a:t>
            </a:r>
            <a:r>
              <a:rPr lang="fr-FR" sz="2200" dirty="0" err="1">
                <a:solidFill>
                  <a:srgbClr val="2E75B6"/>
                </a:solidFill>
              </a:rPr>
              <a:t>review</a:t>
            </a:r>
            <a:r>
              <a:rPr lang="fr-FR" sz="2200" dirty="0">
                <a:solidFill>
                  <a:srgbClr val="2E75B6"/>
                </a:solidFill>
              </a:rPr>
              <a:t> the </a:t>
            </a:r>
            <a:r>
              <a:rPr lang="fr-FR" sz="2200" dirty="0" err="1">
                <a:solidFill>
                  <a:srgbClr val="2E75B6"/>
                </a:solidFill>
              </a:rPr>
              <a:t>decision</a:t>
            </a:r>
            <a:r>
              <a:rPr lang="fr-FR" sz="2200" dirty="0">
                <a:solidFill>
                  <a:srgbClr val="2E75B6"/>
                </a:solidFill>
              </a:rPr>
              <a:t> </a:t>
            </a:r>
            <a:r>
              <a:rPr lang="fr-FR" sz="2200" dirty="0" err="1">
                <a:solidFill>
                  <a:srgbClr val="2E75B6"/>
                </a:solidFill>
              </a:rPr>
              <a:t>making</a:t>
            </a:r>
            <a:r>
              <a:rPr lang="fr-FR" sz="2200" dirty="0">
                <a:solidFill>
                  <a:srgbClr val="2E75B6"/>
                </a:solidFill>
              </a:rPr>
              <a:t> </a:t>
            </a:r>
            <a:r>
              <a:rPr lang="fr-FR" sz="2200" dirty="0" err="1" smtClean="0">
                <a:solidFill>
                  <a:srgbClr val="2E75B6"/>
                </a:solidFill>
              </a:rPr>
              <a:t>processes</a:t>
            </a:r>
            <a:r>
              <a:rPr lang="fr-FR" sz="2200" dirty="0" smtClean="0">
                <a:solidFill>
                  <a:srgbClr val="2E75B6"/>
                </a:solidFill>
              </a:rPr>
              <a:t>.</a:t>
            </a:r>
          </a:p>
          <a:p>
            <a:pPr marL="53975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9089"/>
              <a:buNone/>
            </a:pPr>
            <a:r>
              <a:rPr lang="fr-FR" sz="2200" i="1" dirty="0" err="1" smtClean="0">
                <a:solidFill>
                  <a:srgbClr val="2E75B6"/>
                </a:solidFill>
              </a:rPr>
              <a:t>E.g</a:t>
            </a:r>
            <a:r>
              <a:rPr lang="fr-FR" sz="2200" i="1" dirty="0" smtClean="0">
                <a:solidFill>
                  <a:srgbClr val="2E75B6"/>
                </a:solidFill>
              </a:rPr>
              <a:t>.: Belgium </a:t>
            </a:r>
            <a:r>
              <a:rPr lang="fr-FR" sz="2200" i="1" dirty="0">
                <a:solidFill>
                  <a:srgbClr val="2E75B6"/>
                </a:solidFill>
              </a:rPr>
              <a:t>or </a:t>
            </a:r>
            <a:r>
              <a:rPr lang="fr-FR" sz="2200" i="1" dirty="0" err="1">
                <a:solidFill>
                  <a:srgbClr val="2E75B6"/>
                </a:solidFill>
              </a:rPr>
              <a:t>Slovenia</a:t>
            </a:r>
            <a:r>
              <a:rPr lang="fr-FR" sz="2200" i="1" dirty="0">
                <a:solidFill>
                  <a:srgbClr val="2E75B6"/>
                </a:solidFill>
              </a:rPr>
              <a:t> (local </a:t>
            </a:r>
            <a:r>
              <a:rPr lang="fr-FR" sz="2200" i="1" dirty="0" err="1">
                <a:solidFill>
                  <a:srgbClr val="2E75B6"/>
                </a:solidFill>
              </a:rPr>
              <a:t>partnerships</a:t>
            </a:r>
            <a:r>
              <a:rPr lang="fr-FR" sz="2200" i="1" dirty="0">
                <a:solidFill>
                  <a:srgbClr val="2E75B6"/>
                </a:solidFill>
              </a:rPr>
              <a:t>), France (local commission of information), </a:t>
            </a:r>
            <a:r>
              <a:rPr lang="fr-FR" sz="2200" i="1" dirty="0" err="1">
                <a:solidFill>
                  <a:srgbClr val="2E75B6"/>
                </a:solidFill>
              </a:rPr>
              <a:t>Sweden</a:t>
            </a:r>
            <a:r>
              <a:rPr lang="fr-FR" sz="2200" i="1" dirty="0">
                <a:solidFill>
                  <a:srgbClr val="2E75B6"/>
                </a:solidFill>
              </a:rPr>
              <a:t> (</a:t>
            </a:r>
            <a:r>
              <a:rPr lang="fr-FR" sz="2200" i="1" dirty="0" err="1">
                <a:solidFill>
                  <a:srgbClr val="2E75B6"/>
                </a:solidFill>
              </a:rPr>
              <a:t>resourcing</a:t>
            </a:r>
            <a:r>
              <a:rPr lang="fr-FR" sz="2200" i="1" dirty="0">
                <a:solidFill>
                  <a:srgbClr val="2E75B6"/>
                </a:solidFill>
              </a:rPr>
              <a:t> a national NGO).</a:t>
            </a:r>
            <a:endParaRPr sz="2200" i="1" dirty="0">
              <a:solidFill>
                <a:srgbClr val="2E75B6"/>
              </a:solidFill>
            </a:endParaRPr>
          </a:p>
          <a:p>
            <a:pPr marL="357188" lvl="1" indent="-35718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9089"/>
              <a:buNone/>
              <a:tabLst>
                <a:tab pos="357188" algn="l"/>
              </a:tabLst>
            </a:pPr>
            <a:endParaRPr lang="fr-FR" sz="1000" dirty="0" smtClean="0">
              <a:solidFill>
                <a:srgbClr val="2E75B6"/>
              </a:solidFill>
            </a:endParaRPr>
          </a:p>
          <a:p>
            <a:pPr marL="357188" lvl="1" indent="-35718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9089"/>
              <a:buNone/>
              <a:tabLst>
                <a:tab pos="357188" algn="l"/>
              </a:tabLst>
            </a:pPr>
            <a:r>
              <a:rPr lang="fr-FR" sz="2200" dirty="0" smtClean="0">
                <a:solidFill>
                  <a:srgbClr val="2E75B6"/>
                </a:solidFill>
              </a:rPr>
              <a:t>→	Civil </a:t>
            </a:r>
            <a:r>
              <a:rPr lang="fr-FR" sz="2200" dirty="0">
                <a:solidFill>
                  <a:srgbClr val="2E75B6"/>
                </a:solidFill>
              </a:rPr>
              <a:t>society </a:t>
            </a:r>
            <a:r>
              <a:rPr lang="fr-FR" sz="2200" dirty="0" smtClean="0">
                <a:solidFill>
                  <a:srgbClr val="2E75B6"/>
                </a:solidFill>
              </a:rPr>
              <a:t>organisations </a:t>
            </a:r>
            <a:r>
              <a:rPr lang="fr-FR" sz="2200" dirty="0" err="1" smtClean="0">
                <a:solidFill>
                  <a:srgbClr val="2E75B6"/>
                </a:solidFill>
              </a:rPr>
              <a:t>access</a:t>
            </a:r>
            <a:r>
              <a:rPr lang="fr-FR" sz="2200" dirty="0" smtClean="0">
                <a:solidFill>
                  <a:srgbClr val="2E75B6"/>
                </a:solidFill>
              </a:rPr>
              <a:t> </a:t>
            </a:r>
            <a:r>
              <a:rPr lang="fr-FR" sz="2200" dirty="0">
                <a:solidFill>
                  <a:srgbClr val="2E75B6"/>
                </a:solidFill>
              </a:rPr>
              <a:t>to the expertise of </a:t>
            </a:r>
            <a:r>
              <a:rPr lang="fr-FR" sz="2200" dirty="0" err="1" smtClean="0">
                <a:solidFill>
                  <a:srgbClr val="2E75B6"/>
                </a:solidFill>
              </a:rPr>
              <a:t>TSOs</a:t>
            </a:r>
            <a:r>
              <a:rPr lang="fr-FR" sz="2200" dirty="0" smtClean="0">
                <a:solidFill>
                  <a:srgbClr val="2E75B6"/>
                </a:solidFill>
              </a:rPr>
              <a:t> in </a:t>
            </a:r>
            <a:r>
              <a:rPr lang="fr-FR" sz="2200" dirty="0" err="1">
                <a:solidFill>
                  <a:srgbClr val="2E75B6"/>
                </a:solidFill>
              </a:rPr>
              <a:t>SITEX.Network</a:t>
            </a:r>
            <a:r>
              <a:rPr lang="fr-FR" sz="2200" dirty="0">
                <a:solidFill>
                  <a:srgbClr val="2E75B6"/>
                </a:solidFill>
              </a:rPr>
              <a:t> to </a:t>
            </a:r>
            <a:r>
              <a:rPr lang="fr-FR" sz="2200" dirty="0" err="1">
                <a:solidFill>
                  <a:srgbClr val="2E75B6"/>
                </a:solidFill>
              </a:rPr>
              <a:t>elaborate</a:t>
            </a:r>
            <a:r>
              <a:rPr lang="fr-FR" sz="2200" dirty="0">
                <a:solidFill>
                  <a:srgbClr val="2E75B6"/>
                </a:solidFill>
              </a:rPr>
              <a:t> a </a:t>
            </a:r>
            <a:r>
              <a:rPr lang="fr-FR" sz="2200" dirty="0" err="1">
                <a:solidFill>
                  <a:srgbClr val="2E75B6"/>
                </a:solidFill>
              </a:rPr>
              <a:t>co</a:t>
            </a:r>
            <a:r>
              <a:rPr lang="fr-FR" sz="2200" dirty="0">
                <a:solidFill>
                  <a:srgbClr val="2E75B6"/>
                </a:solidFill>
              </a:rPr>
              <a:t>-construction </a:t>
            </a:r>
            <a:r>
              <a:rPr lang="fr-FR" sz="2200" dirty="0" err="1">
                <a:solidFill>
                  <a:srgbClr val="2E75B6"/>
                </a:solidFill>
              </a:rPr>
              <a:t>methodology</a:t>
            </a:r>
            <a:r>
              <a:rPr lang="fr-FR" sz="2200" dirty="0">
                <a:solidFill>
                  <a:srgbClr val="2E75B6"/>
                </a:solidFill>
              </a:rPr>
              <a:t> of interactions → </a:t>
            </a:r>
            <a:r>
              <a:rPr lang="fr-FR" sz="2200" b="1" dirty="0">
                <a:solidFill>
                  <a:srgbClr val="237C6F"/>
                </a:solidFill>
              </a:rPr>
              <a:t>the PEP </a:t>
            </a:r>
            <a:r>
              <a:rPr lang="fr-FR" sz="2200" b="1" dirty="0" err="1">
                <a:solidFill>
                  <a:srgbClr val="237C6F"/>
                </a:solidFill>
              </a:rPr>
              <a:t>serious</a:t>
            </a:r>
            <a:r>
              <a:rPr lang="fr-FR" sz="2200" b="1" dirty="0">
                <a:solidFill>
                  <a:srgbClr val="237C6F"/>
                </a:solidFill>
              </a:rPr>
              <a:t> </a:t>
            </a:r>
            <a:r>
              <a:rPr lang="fr-FR" sz="2200" b="1" dirty="0" err="1" smtClean="0">
                <a:solidFill>
                  <a:srgbClr val="237C6F"/>
                </a:solidFill>
              </a:rPr>
              <a:t>game</a:t>
            </a:r>
            <a:r>
              <a:rPr lang="fr-FR" sz="2200" b="1" dirty="0" smtClean="0">
                <a:solidFill>
                  <a:srgbClr val="237C6F"/>
                </a:solidFill>
              </a:rPr>
              <a:t> (= a SITEX </a:t>
            </a:r>
            <a:r>
              <a:rPr lang="fr-FR" sz="2200" b="1" dirty="0" err="1" smtClean="0">
                <a:solidFill>
                  <a:srgbClr val="237C6F"/>
                </a:solidFill>
              </a:rPr>
              <a:t>activity</a:t>
            </a:r>
            <a:r>
              <a:rPr lang="fr-FR" sz="2200" b="1" dirty="0" smtClean="0">
                <a:solidFill>
                  <a:srgbClr val="237C6F"/>
                </a:solidFill>
              </a:rPr>
              <a:t> and </a:t>
            </a:r>
            <a:r>
              <a:rPr lang="fr-FR" sz="2200" b="1" dirty="0" err="1" smtClean="0">
                <a:solidFill>
                  <a:srgbClr val="237C6F"/>
                </a:solidFill>
              </a:rPr>
              <a:t>tool</a:t>
            </a:r>
            <a:r>
              <a:rPr lang="fr-FR" sz="2200" b="1" dirty="0" smtClean="0">
                <a:solidFill>
                  <a:srgbClr val="237C6F"/>
                </a:solidFill>
              </a:rPr>
              <a:t> for interactions)</a:t>
            </a:r>
            <a:r>
              <a:rPr lang="fr-FR" sz="2200" dirty="0" smtClean="0">
                <a:solidFill>
                  <a:srgbClr val="2E75B6"/>
                </a:solidFill>
              </a:rPr>
              <a:t>.</a:t>
            </a:r>
            <a:endParaRPr sz="2200" dirty="0">
              <a:solidFill>
                <a:srgbClr val="2E75B6"/>
              </a:solidFill>
            </a:endParaRPr>
          </a:p>
        </p:txBody>
      </p:sp>
      <p:pic>
        <p:nvPicPr>
          <p:cNvPr id="123" name="Google Shape;123;g288d09018cb_0_5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797930" y="6358653"/>
            <a:ext cx="1111740" cy="42051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0715"/>
          </a:xfrm>
        </p:spPr>
        <p:txBody>
          <a:bodyPr/>
          <a:lstStyle/>
          <a:p>
            <a:r>
              <a:rPr lang="fr-FR" sz="3200" b="1" dirty="0" err="1">
                <a:solidFill>
                  <a:srgbClr val="237C6F"/>
                </a:solidFill>
              </a:rPr>
              <a:t>SITEX.Network</a:t>
            </a:r>
            <a:endParaRPr lang="fr-B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BE" smtClean="0"/>
              <a:t>ICWEDR, 6-10 November 2023, Vienna, Austria</a:t>
            </a:r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t>6</a:t>
            </a:fld>
            <a:endParaRPr lang="fr-F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88d09018cb_0_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6681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37C6F"/>
              </a:buClr>
              <a:buSzPts val="3960"/>
              <a:buFont typeface="Calibri"/>
              <a:buNone/>
            </a:pPr>
            <a:r>
              <a:rPr lang="fr-FR" sz="3459" b="1" dirty="0">
                <a:solidFill>
                  <a:srgbClr val="237C6F"/>
                </a:solidFill>
              </a:rPr>
              <a:t>PEP </a:t>
            </a:r>
            <a:r>
              <a:rPr lang="fr-FR" sz="3459" b="1" dirty="0" err="1">
                <a:solidFill>
                  <a:srgbClr val="237C6F"/>
                </a:solidFill>
              </a:rPr>
              <a:t>serious</a:t>
            </a:r>
            <a:r>
              <a:rPr lang="fr-FR" sz="3459" b="1" dirty="0">
                <a:solidFill>
                  <a:srgbClr val="237C6F"/>
                </a:solidFill>
              </a:rPr>
              <a:t> </a:t>
            </a:r>
            <a:r>
              <a:rPr lang="fr-FR" sz="3459" b="1" dirty="0" err="1" smtClean="0">
                <a:solidFill>
                  <a:srgbClr val="237C6F"/>
                </a:solidFill>
              </a:rPr>
              <a:t>game</a:t>
            </a:r>
            <a:r>
              <a:rPr lang="fr-FR" sz="3459" b="1" dirty="0" smtClean="0">
                <a:solidFill>
                  <a:srgbClr val="237C6F"/>
                </a:solidFill>
              </a:rPr>
              <a:t> by </a:t>
            </a:r>
            <a:r>
              <a:rPr lang="fr-FR" sz="3459" b="1" dirty="0" err="1" smtClean="0">
                <a:solidFill>
                  <a:srgbClr val="237C6F"/>
                </a:solidFill>
              </a:rPr>
              <a:t>SITEX.Network</a:t>
            </a:r>
            <a:endParaRPr sz="3459" b="1" u="sng" dirty="0">
              <a:solidFill>
                <a:srgbClr val="FF85FF"/>
              </a:solidFill>
            </a:endParaRPr>
          </a:p>
        </p:txBody>
      </p:sp>
      <p:sp>
        <p:nvSpPr>
          <p:cNvPr id="138" name="Google Shape;138;g288d09018cb_0_22"/>
          <p:cNvSpPr txBox="1">
            <a:spLocks noGrp="1"/>
          </p:cNvSpPr>
          <p:nvPr>
            <p:ph type="body" idx="1"/>
          </p:nvPr>
        </p:nvSpPr>
        <p:spPr>
          <a:xfrm>
            <a:off x="838200" y="1387102"/>
            <a:ext cx="10515600" cy="4794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fr-FR" b="1" dirty="0">
                <a:solidFill>
                  <a:srgbClr val="237C6F"/>
                </a:solidFill>
              </a:rPr>
              <a:t>PEP (</a:t>
            </a:r>
            <a:r>
              <a:rPr lang="fr-FR" b="1" dirty="0" err="1">
                <a:solidFill>
                  <a:srgbClr val="237C6F"/>
                </a:solidFill>
              </a:rPr>
              <a:t>Pathway</a:t>
            </a:r>
            <a:r>
              <a:rPr lang="fr-FR" b="1" dirty="0">
                <a:solidFill>
                  <a:srgbClr val="237C6F"/>
                </a:solidFill>
              </a:rPr>
              <a:t> Evaluation </a:t>
            </a:r>
            <a:r>
              <a:rPr lang="fr-FR" b="1" dirty="0" err="1" smtClean="0">
                <a:solidFill>
                  <a:srgbClr val="237C6F"/>
                </a:solidFill>
              </a:rPr>
              <a:t>Process</a:t>
            </a:r>
            <a:r>
              <a:rPr lang="fr-FR" b="1" dirty="0" smtClean="0">
                <a:solidFill>
                  <a:srgbClr val="237C6F"/>
                </a:solidFill>
              </a:rPr>
              <a:t>)</a:t>
            </a:r>
          </a:p>
          <a:p>
            <a:pPr marL="357188" indent="-357188">
              <a:lnSpc>
                <a:spcPct val="80000"/>
              </a:lnSpc>
              <a:spcBef>
                <a:spcPts val="0"/>
              </a:spcBef>
              <a:buNone/>
              <a:tabLst>
                <a:tab pos="357188" algn="l"/>
              </a:tabLst>
            </a:pPr>
            <a:r>
              <a:rPr lang="fr-FR" sz="2000" dirty="0">
                <a:solidFill>
                  <a:srgbClr val="2E75B6"/>
                </a:solidFill>
              </a:rPr>
              <a:t>	</a:t>
            </a:r>
            <a:r>
              <a:rPr lang="en-US" sz="2000" dirty="0" smtClean="0">
                <a:solidFill>
                  <a:srgbClr val="2E75B5"/>
                </a:solidFill>
              </a:rPr>
              <a:t>A </a:t>
            </a:r>
            <a:r>
              <a:rPr lang="en-US" sz="2000" dirty="0">
                <a:solidFill>
                  <a:srgbClr val="2E75B5"/>
                </a:solidFill>
              </a:rPr>
              <a:t>tool helping at understanding the views of different actors about the long term RWM and the complexity </a:t>
            </a:r>
            <a:r>
              <a:rPr lang="en-US" sz="2000" dirty="0" smtClean="0">
                <a:solidFill>
                  <a:srgbClr val="2E75B5"/>
                </a:solidFill>
              </a:rPr>
              <a:t>of </a:t>
            </a:r>
            <a:r>
              <a:rPr lang="en-US" sz="2000" dirty="0">
                <a:solidFill>
                  <a:srgbClr val="2E75B5"/>
                </a:solidFill>
              </a:rPr>
              <a:t>its underlying decisions</a:t>
            </a:r>
            <a:r>
              <a:rPr lang="en-US" sz="2000" dirty="0" smtClean="0">
                <a:solidFill>
                  <a:srgbClr val="2E75B5"/>
                </a:solidFill>
              </a:rPr>
              <a:t>.</a:t>
            </a:r>
          </a:p>
          <a:p>
            <a:pPr marL="357188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2000" dirty="0" smtClean="0">
              <a:solidFill>
                <a:srgbClr val="2E75B5"/>
              </a:solidFill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fr-FR" b="1" dirty="0" smtClean="0">
                <a:solidFill>
                  <a:srgbClr val="237C6F"/>
                </a:solidFill>
              </a:rPr>
              <a:t>Key messages</a:t>
            </a:r>
            <a:endParaRPr lang="fr-FR" b="1" dirty="0">
              <a:solidFill>
                <a:srgbClr val="237C6F"/>
              </a:solidFill>
            </a:endParaRPr>
          </a:p>
          <a:p>
            <a:pPr marL="357188" lvl="0" indent="-357188">
              <a:lnSpc>
                <a:spcPct val="80000"/>
              </a:lnSpc>
              <a:spcBef>
                <a:spcPts val="0"/>
              </a:spcBef>
              <a:buClr>
                <a:srgbClr val="2E75B5"/>
              </a:buClr>
              <a:buSzPts val="2200"/>
              <a:buNone/>
              <a:tabLst>
                <a:tab pos="357188" algn="l"/>
              </a:tabLst>
            </a:pPr>
            <a:r>
              <a:rPr lang="fr-FR" sz="2000" dirty="0">
                <a:solidFill>
                  <a:srgbClr val="2E75B6"/>
                </a:solidFill>
              </a:rPr>
              <a:t>→ </a:t>
            </a:r>
            <a:r>
              <a:rPr lang="fr-FR" sz="2000" dirty="0" smtClean="0">
                <a:solidFill>
                  <a:srgbClr val="2E75B6"/>
                </a:solidFill>
              </a:rPr>
              <a:t>	</a:t>
            </a:r>
            <a:r>
              <a:rPr lang="en-US" sz="2000" dirty="0" smtClean="0">
                <a:solidFill>
                  <a:srgbClr val="2E75B5"/>
                </a:solidFill>
              </a:rPr>
              <a:t>PEP </a:t>
            </a:r>
            <a:r>
              <a:rPr lang="en-US" sz="2000" dirty="0">
                <a:solidFill>
                  <a:srgbClr val="2E75B5"/>
                </a:solidFill>
              </a:rPr>
              <a:t>is not a tool to </a:t>
            </a:r>
            <a:r>
              <a:rPr lang="en-US" sz="2000" dirty="0" smtClean="0">
                <a:solidFill>
                  <a:srgbClr val="2E75B5"/>
                </a:solidFill>
              </a:rPr>
              <a:t>find the optimal LT RWM approaches</a:t>
            </a:r>
            <a:r>
              <a:rPr lang="en-US" sz="2000" dirty="0">
                <a:solidFill>
                  <a:srgbClr val="2E75B5"/>
                </a:solidFill>
              </a:rPr>
              <a:t>. The main aim is to </a:t>
            </a:r>
            <a:r>
              <a:rPr lang="en-US" sz="2000" b="1" dirty="0">
                <a:solidFill>
                  <a:srgbClr val="237C6F"/>
                </a:solidFill>
              </a:rPr>
              <a:t>allow a pluralistic</a:t>
            </a:r>
            <a:r>
              <a:rPr lang="en-US" sz="2000" u="sng" dirty="0">
                <a:solidFill>
                  <a:srgbClr val="237C6F"/>
                </a:solidFill>
              </a:rPr>
              <a:t> </a:t>
            </a:r>
            <a:r>
              <a:rPr lang="en-US" sz="2000" b="1" dirty="0">
                <a:solidFill>
                  <a:srgbClr val="237C6F"/>
                </a:solidFill>
              </a:rPr>
              <a:t>discussion</a:t>
            </a:r>
            <a:r>
              <a:rPr lang="en-US" sz="2000" dirty="0">
                <a:solidFill>
                  <a:srgbClr val="2E75B5"/>
                </a:solidFill>
              </a:rPr>
              <a:t> </a:t>
            </a:r>
            <a:r>
              <a:rPr lang="en-US" sz="2000" dirty="0" smtClean="0">
                <a:solidFill>
                  <a:srgbClr val="2E75B5"/>
                </a:solidFill>
              </a:rPr>
              <a:t>between different actors on possible strategies to safely manage RWM (each strategies having advantages </a:t>
            </a:r>
            <a:r>
              <a:rPr lang="en-US" sz="2000" dirty="0">
                <a:solidFill>
                  <a:srgbClr val="2E75B5"/>
                </a:solidFill>
              </a:rPr>
              <a:t>and </a:t>
            </a:r>
            <a:r>
              <a:rPr lang="en-US" sz="2000" dirty="0" smtClean="0">
                <a:solidFill>
                  <a:srgbClr val="2E75B5"/>
                </a:solidFill>
              </a:rPr>
              <a:t>disadvantages). </a:t>
            </a:r>
          </a:p>
          <a:p>
            <a:pPr marL="357188" lvl="0" indent="-357188">
              <a:lnSpc>
                <a:spcPct val="80000"/>
              </a:lnSpc>
              <a:spcBef>
                <a:spcPts val="0"/>
              </a:spcBef>
              <a:buClr>
                <a:srgbClr val="2E75B5"/>
              </a:buClr>
              <a:buSzPts val="2200"/>
              <a:tabLst>
                <a:tab pos="357188" algn="l"/>
              </a:tabLst>
            </a:pPr>
            <a:endParaRPr lang="en-US" sz="2000" dirty="0">
              <a:solidFill>
                <a:srgbClr val="2E75B5"/>
              </a:solidFill>
            </a:endParaRPr>
          </a:p>
          <a:p>
            <a:pPr marL="357188" lvl="0" indent="-357188">
              <a:lnSpc>
                <a:spcPct val="80000"/>
              </a:lnSpc>
              <a:spcBef>
                <a:spcPts val="0"/>
              </a:spcBef>
              <a:buClr>
                <a:srgbClr val="2E75B5"/>
              </a:buClr>
              <a:buSzPts val="2200"/>
              <a:buNone/>
              <a:tabLst>
                <a:tab pos="357188" algn="l"/>
              </a:tabLst>
            </a:pPr>
            <a:r>
              <a:rPr lang="fr-FR" sz="2000" dirty="0">
                <a:solidFill>
                  <a:srgbClr val="2E75B6"/>
                </a:solidFill>
              </a:rPr>
              <a:t>→ </a:t>
            </a:r>
            <a:r>
              <a:rPr lang="fr-FR" sz="2000" dirty="0" smtClean="0">
                <a:solidFill>
                  <a:srgbClr val="2E75B6"/>
                </a:solidFill>
              </a:rPr>
              <a:t>	</a:t>
            </a:r>
            <a:r>
              <a:rPr lang="en-US" sz="2000" dirty="0" smtClean="0">
                <a:solidFill>
                  <a:srgbClr val="2E75B5"/>
                </a:solidFill>
              </a:rPr>
              <a:t>PEP </a:t>
            </a:r>
            <a:r>
              <a:rPr lang="en-US" sz="2000" dirty="0">
                <a:solidFill>
                  <a:srgbClr val="2E75B5"/>
                </a:solidFill>
              </a:rPr>
              <a:t>allows discussing a </a:t>
            </a:r>
            <a:r>
              <a:rPr lang="en-US" sz="2000" b="1" dirty="0">
                <a:solidFill>
                  <a:srgbClr val="237C6F"/>
                </a:solidFill>
              </a:rPr>
              <a:t>broad range of issues</a:t>
            </a:r>
            <a:r>
              <a:rPr lang="en-US" sz="2000" dirty="0">
                <a:solidFill>
                  <a:srgbClr val="2E75B5"/>
                </a:solidFill>
              </a:rPr>
              <a:t> and envisioning situations and solutions participants may not have thought of</a:t>
            </a:r>
            <a:r>
              <a:rPr lang="en-US" sz="2000" dirty="0" smtClean="0">
                <a:solidFill>
                  <a:srgbClr val="2E75B5"/>
                </a:solidFill>
              </a:rPr>
              <a:t>.</a:t>
            </a:r>
          </a:p>
          <a:p>
            <a:pPr marL="357188" lvl="0" indent="-357188">
              <a:lnSpc>
                <a:spcPct val="80000"/>
              </a:lnSpc>
              <a:spcBef>
                <a:spcPts val="0"/>
              </a:spcBef>
              <a:buClr>
                <a:srgbClr val="2E75B5"/>
              </a:buClr>
              <a:buSzPts val="2200"/>
              <a:tabLst>
                <a:tab pos="357188" algn="l"/>
              </a:tabLst>
            </a:pPr>
            <a:endParaRPr lang="en-US" sz="2000" dirty="0">
              <a:solidFill>
                <a:srgbClr val="2E75B5"/>
              </a:solidFill>
            </a:endParaRPr>
          </a:p>
          <a:p>
            <a:pPr marL="357188" lvl="0" indent="-357188">
              <a:lnSpc>
                <a:spcPct val="80000"/>
              </a:lnSpc>
              <a:spcBef>
                <a:spcPts val="0"/>
              </a:spcBef>
              <a:buClr>
                <a:srgbClr val="2E75B5"/>
              </a:buClr>
              <a:buSzPts val="2200"/>
              <a:buNone/>
              <a:tabLst>
                <a:tab pos="357188" algn="l"/>
              </a:tabLst>
            </a:pPr>
            <a:r>
              <a:rPr lang="fr-FR" sz="2000" dirty="0">
                <a:solidFill>
                  <a:srgbClr val="2E75B6"/>
                </a:solidFill>
              </a:rPr>
              <a:t>→ </a:t>
            </a:r>
            <a:r>
              <a:rPr lang="fr-FR" sz="2000" dirty="0" smtClean="0">
                <a:solidFill>
                  <a:srgbClr val="2E75B6"/>
                </a:solidFill>
              </a:rPr>
              <a:t>	P</a:t>
            </a:r>
            <a:r>
              <a:rPr lang="en-US" sz="2000" dirty="0" smtClean="0">
                <a:solidFill>
                  <a:srgbClr val="2E75B5"/>
                </a:solidFill>
              </a:rPr>
              <a:t>EP </a:t>
            </a:r>
            <a:r>
              <a:rPr lang="en-US" sz="2000" dirty="0">
                <a:solidFill>
                  <a:srgbClr val="2E75B5"/>
                </a:solidFill>
              </a:rPr>
              <a:t>helps the players to </a:t>
            </a:r>
            <a:r>
              <a:rPr lang="en-US" sz="2000" b="1" dirty="0">
                <a:solidFill>
                  <a:srgbClr val="237C6F"/>
                </a:solidFill>
              </a:rPr>
              <a:t>grasp the complexity of RWM</a:t>
            </a:r>
            <a:r>
              <a:rPr lang="en-US" sz="2000" dirty="0">
                <a:solidFill>
                  <a:srgbClr val="2E75B5"/>
                </a:solidFill>
              </a:rPr>
              <a:t> that is considered here as a socio-technical issue, not only </a:t>
            </a:r>
            <a:r>
              <a:rPr lang="en-US" sz="2000" dirty="0" smtClean="0">
                <a:solidFill>
                  <a:srgbClr val="2E75B5"/>
                </a:solidFill>
              </a:rPr>
              <a:t>as a </a:t>
            </a:r>
            <a:r>
              <a:rPr lang="en-US" sz="2000" dirty="0">
                <a:solidFill>
                  <a:srgbClr val="2E75B5"/>
                </a:solidFill>
              </a:rPr>
              <a:t>technical one. </a:t>
            </a:r>
            <a:endParaRPr lang="en-US" sz="2000" dirty="0" smtClean="0">
              <a:solidFill>
                <a:srgbClr val="2E75B5"/>
              </a:solidFill>
            </a:endParaRPr>
          </a:p>
          <a:p>
            <a:pPr marL="357188" lvl="0" indent="-357188">
              <a:lnSpc>
                <a:spcPct val="80000"/>
              </a:lnSpc>
              <a:spcBef>
                <a:spcPts val="0"/>
              </a:spcBef>
              <a:buClr>
                <a:srgbClr val="2E75B5"/>
              </a:buClr>
              <a:buSzPts val="2200"/>
              <a:tabLst>
                <a:tab pos="357188" algn="l"/>
              </a:tabLst>
            </a:pPr>
            <a:endParaRPr lang="en-US" sz="2000" dirty="0">
              <a:solidFill>
                <a:srgbClr val="2E75B5"/>
              </a:solidFill>
            </a:endParaRPr>
          </a:p>
          <a:p>
            <a:pPr marL="357188" lvl="0" indent="-357188">
              <a:lnSpc>
                <a:spcPct val="80000"/>
              </a:lnSpc>
              <a:spcBef>
                <a:spcPts val="0"/>
              </a:spcBef>
              <a:buClr>
                <a:srgbClr val="2E75B5"/>
              </a:buClr>
              <a:buSzPts val="2200"/>
              <a:buNone/>
              <a:tabLst>
                <a:tab pos="357188" algn="l"/>
              </a:tabLst>
            </a:pPr>
            <a:r>
              <a:rPr lang="fr-FR" sz="2000" dirty="0">
                <a:solidFill>
                  <a:srgbClr val="2E75B6"/>
                </a:solidFill>
              </a:rPr>
              <a:t>→ </a:t>
            </a:r>
            <a:r>
              <a:rPr lang="fr-FR" sz="2000" dirty="0" smtClean="0">
                <a:solidFill>
                  <a:srgbClr val="2E75B6"/>
                </a:solidFill>
              </a:rPr>
              <a:t>	</a:t>
            </a:r>
            <a:r>
              <a:rPr lang="en-US" sz="2000" dirty="0" smtClean="0">
                <a:solidFill>
                  <a:srgbClr val="2E75B5"/>
                </a:solidFill>
              </a:rPr>
              <a:t>PEP </a:t>
            </a:r>
            <a:r>
              <a:rPr lang="en-US" sz="2000" dirty="0">
                <a:solidFill>
                  <a:srgbClr val="2E75B5"/>
                </a:solidFill>
              </a:rPr>
              <a:t>discussions emphasize the importance </a:t>
            </a:r>
            <a:r>
              <a:rPr lang="en-US" sz="2000" dirty="0" smtClean="0">
                <a:solidFill>
                  <a:srgbClr val="2E75B5"/>
                </a:solidFill>
              </a:rPr>
              <a:t>for safety of </a:t>
            </a:r>
            <a:r>
              <a:rPr lang="en-US" sz="2000" b="1" dirty="0">
                <a:solidFill>
                  <a:srgbClr val="237C6F"/>
                </a:solidFill>
              </a:rPr>
              <a:t>transversal </a:t>
            </a:r>
            <a:r>
              <a:rPr lang="en-US" sz="2000" b="1" dirty="0" smtClean="0">
                <a:solidFill>
                  <a:srgbClr val="237C6F"/>
                </a:solidFill>
              </a:rPr>
              <a:t>elements</a:t>
            </a:r>
            <a:r>
              <a:rPr lang="en-US" sz="2000" dirty="0" smtClean="0">
                <a:solidFill>
                  <a:srgbClr val="2E75B5"/>
                </a:solidFill>
              </a:rPr>
              <a:t>, such as the institutional </a:t>
            </a:r>
            <a:r>
              <a:rPr lang="en-US" sz="2000" dirty="0">
                <a:solidFill>
                  <a:srgbClr val="2E75B5"/>
                </a:solidFill>
              </a:rPr>
              <a:t>structure and background, </a:t>
            </a:r>
            <a:r>
              <a:rPr lang="en-US" sz="2000" dirty="0" smtClean="0">
                <a:solidFill>
                  <a:srgbClr val="2E75B5"/>
                </a:solidFill>
              </a:rPr>
              <a:t>the meaningful </a:t>
            </a:r>
            <a:r>
              <a:rPr lang="en-US" sz="2000" dirty="0">
                <a:solidFill>
                  <a:srgbClr val="2E75B5"/>
                </a:solidFill>
              </a:rPr>
              <a:t>public </a:t>
            </a:r>
            <a:r>
              <a:rPr lang="en-US" sz="2000" dirty="0" smtClean="0">
                <a:solidFill>
                  <a:srgbClr val="2E75B5"/>
                </a:solidFill>
              </a:rPr>
              <a:t>participation in the decision making process, the need of a pluralistic </a:t>
            </a:r>
            <a:r>
              <a:rPr lang="en-US" sz="2000" dirty="0">
                <a:solidFill>
                  <a:srgbClr val="2E75B5"/>
                </a:solidFill>
              </a:rPr>
              <a:t>expertise, </a:t>
            </a:r>
            <a:r>
              <a:rPr lang="en-US" sz="2000" dirty="0" smtClean="0">
                <a:solidFill>
                  <a:srgbClr val="2E75B5"/>
                </a:solidFill>
              </a:rPr>
              <a:t>as well as the need of availability </a:t>
            </a:r>
            <a:r>
              <a:rPr lang="en-US" sz="2000" dirty="0">
                <a:solidFill>
                  <a:srgbClr val="2E75B5"/>
                </a:solidFill>
              </a:rPr>
              <a:t>of financial resources, monitoring and decisions </a:t>
            </a:r>
            <a:r>
              <a:rPr lang="en-US" sz="2000" b="1" dirty="0">
                <a:solidFill>
                  <a:srgbClr val="237C6F"/>
                </a:solidFill>
              </a:rPr>
              <a:t>in long-term </a:t>
            </a:r>
            <a:r>
              <a:rPr lang="en-US" sz="2000" b="1" dirty="0" smtClean="0">
                <a:solidFill>
                  <a:srgbClr val="237C6F"/>
                </a:solidFill>
              </a:rPr>
              <a:t>horizons (intergenerational dimension)</a:t>
            </a:r>
            <a:r>
              <a:rPr lang="en-US" sz="2000" dirty="0" smtClean="0">
                <a:solidFill>
                  <a:srgbClr val="2E75B5"/>
                </a:solidFill>
              </a:rPr>
              <a:t>. </a:t>
            </a:r>
            <a:endParaRPr lang="en-US" sz="2000" dirty="0">
              <a:solidFill>
                <a:srgbClr val="2E75B5"/>
              </a:solidFill>
            </a:endParaRPr>
          </a:p>
        </p:txBody>
      </p:sp>
      <p:pic>
        <p:nvPicPr>
          <p:cNvPr id="139" name="Google Shape;139;g288d09018cb_0_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797930" y="6358653"/>
            <a:ext cx="1111740" cy="42051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BE" smtClean="0"/>
              <a:t>ICWEDR, 6-10 November 2023, Vienna, Austria</a:t>
            </a:r>
            <a:endParaRPr lang="fr-BE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2927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288d09018cb_0_185"/>
          <p:cNvSpPr txBox="1">
            <a:spLocks noGrp="1"/>
          </p:cNvSpPr>
          <p:nvPr>
            <p:ph type="body" idx="1"/>
          </p:nvPr>
        </p:nvSpPr>
        <p:spPr>
          <a:xfrm>
            <a:off x="838200" y="1203833"/>
            <a:ext cx="10515600" cy="44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fr-FR" b="1" dirty="0">
                <a:solidFill>
                  <a:srgbClr val="237C6F"/>
                </a:solidFill>
              </a:rPr>
              <a:t>How </a:t>
            </a:r>
            <a:r>
              <a:rPr lang="fr-FR" b="1" dirty="0" err="1">
                <a:solidFill>
                  <a:srgbClr val="237C6F"/>
                </a:solidFill>
              </a:rPr>
              <a:t>does</a:t>
            </a:r>
            <a:r>
              <a:rPr lang="fr-FR" b="1" dirty="0">
                <a:solidFill>
                  <a:srgbClr val="237C6F"/>
                </a:solidFill>
              </a:rPr>
              <a:t> </a:t>
            </a:r>
            <a:r>
              <a:rPr lang="fr-FR" b="1" dirty="0" err="1">
                <a:solidFill>
                  <a:srgbClr val="237C6F"/>
                </a:solidFill>
              </a:rPr>
              <a:t>it</a:t>
            </a:r>
            <a:r>
              <a:rPr lang="fr-FR" b="1" dirty="0">
                <a:solidFill>
                  <a:srgbClr val="237C6F"/>
                </a:solidFill>
              </a:rPr>
              <a:t> </a:t>
            </a:r>
            <a:r>
              <a:rPr lang="fr-FR" b="1" dirty="0" err="1">
                <a:solidFill>
                  <a:srgbClr val="237C6F"/>
                </a:solidFill>
              </a:rPr>
              <a:t>work</a:t>
            </a:r>
            <a:r>
              <a:rPr lang="fr-FR" b="1" dirty="0">
                <a:solidFill>
                  <a:srgbClr val="237C6F"/>
                </a:solidFill>
              </a:rPr>
              <a:t> in the practice ?</a:t>
            </a:r>
          </a:p>
          <a:p>
            <a:pPr marL="1905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2500"/>
              <a:buNone/>
            </a:pPr>
            <a:r>
              <a:rPr lang="fr-FR" sz="2000" dirty="0" err="1" smtClean="0">
                <a:solidFill>
                  <a:srgbClr val="2E75B5"/>
                </a:solidFill>
              </a:rPr>
              <a:t>Each</a:t>
            </a:r>
            <a:r>
              <a:rPr lang="fr-FR" sz="2000" dirty="0" smtClean="0">
                <a:solidFill>
                  <a:srgbClr val="2E75B5"/>
                </a:solidFill>
              </a:rPr>
              <a:t> </a:t>
            </a:r>
            <a:r>
              <a:rPr lang="fr-FR" sz="2000" dirty="0" err="1" smtClean="0">
                <a:solidFill>
                  <a:srgbClr val="2E75B5"/>
                </a:solidFill>
              </a:rPr>
              <a:t>player</a:t>
            </a:r>
            <a:r>
              <a:rPr lang="fr-FR" sz="2000" dirty="0" smtClean="0">
                <a:solidFill>
                  <a:srgbClr val="2E75B5"/>
                </a:solidFill>
              </a:rPr>
              <a:t> </a:t>
            </a:r>
            <a:r>
              <a:rPr lang="fr-FR" sz="2000" dirty="0" err="1" smtClean="0">
                <a:solidFill>
                  <a:srgbClr val="2E75B5"/>
                </a:solidFill>
              </a:rPr>
              <a:t>elaborates</a:t>
            </a:r>
            <a:r>
              <a:rPr lang="fr-FR" sz="2000" dirty="0" smtClean="0">
                <a:solidFill>
                  <a:srgbClr val="2E75B5"/>
                </a:solidFill>
              </a:rPr>
              <a:t> scenarios </a:t>
            </a:r>
            <a:r>
              <a:rPr lang="fr-FR" sz="2000" dirty="0">
                <a:solidFill>
                  <a:srgbClr val="2E75B5"/>
                </a:solidFill>
              </a:rPr>
              <a:t>to </a:t>
            </a:r>
            <a:r>
              <a:rPr lang="fr-FR" sz="2000" dirty="0" smtClean="0">
                <a:solidFill>
                  <a:srgbClr val="2E75B5"/>
                </a:solidFill>
              </a:rPr>
              <a:t>question </a:t>
            </a:r>
            <a:r>
              <a:rPr lang="fr-FR" sz="2000" dirty="0">
                <a:solidFill>
                  <a:srgbClr val="2E75B5"/>
                </a:solidFill>
              </a:rPr>
              <a:t>the </a:t>
            </a:r>
            <a:r>
              <a:rPr lang="fr-FR" sz="2000" dirty="0" err="1">
                <a:solidFill>
                  <a:srgbClr val="2E75B5"/>
                </a:solidFill>
              </a:rPr>
              <a:t>robustness</a:t>
            </a:r>
            <a:r>
              <a:rPr lang="fr-FR" sz="2000" dirty="0">
                <a:solidFill>
                  <a:srgbClr val="2E75B5"/>
                </a:solidFill>
              </a:rPr>
              <a:t> of a </a:t>
            </a:r>
            <a:r>
              <a:rPr lang="fr-FR" sz="2000" dirty="0" smtClean="0">
                <a:solidFill>
                  <a:srgbClr val="2E75B5"/>
                </a:solidFill>
              </a:rPr>
              <a:t>RWM </a:t>
            </a:r>
            <a:r>
              <a:rPr lang="fr-FR" sz="2000" dirty="0" err="1" smtClean="0">
                <a:solidFill>
                  <a:srgbClr val="2E75B5"/>
                </a:solidFill>
              </a:rPr>
              <a:t>pathway</a:t>
            </a:r>
            <a:r>
              <a:rPr lang="fr-FR" sz="2000" dirty="0" smtClean="0">
                <a:solidFill>
                  <a:srgbClr val="2E75B5"/>
                </a:solidFill>
              </a:rPr>
              <a:t>. </a:t>
            </a:r>
            <a:endParaRPr sz="2000" dirty="0">
              <a:solidFill>
                <a:srgbClr val="2E75B5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SzPts val="1800"/>
              <a:buNone/>
            </a:pPr>
            <a:endParaRPr sz="2500" dirty="0">
              <a:solidFill>
                <a:srgbClr val="2E75B5"/>
              </a:solidFill>
            </a:endParaRPr>
          </a:p>
        </p:txBody>
      </p:sp>
      <p:pic>
        <p:nvPicPr>
          <p:cNvPr id="147" name="Google Shape;147;g288d09018cb_0_18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797930" y="6358653"/>
            <a:ext cx="1111740" cy="420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g288d09018cb_0_185"/>
          <p:cNvPicPr preferRelativeResize="0"/>
          <p:nvPr/>
        </p:nvPicPr>
        <p:blipFill rotWithShape="1">
          <a:blip r:embed="rId4">
            <a:alphaModFix/>
          </a:blip>
          <a:srcRect l="2677" r="3697"/>
          <a:stretch/>
        </p:blipFill>
        <p:spPr>
          <a:xfrm>
            <a:off x="1378292" y="2109978"/>
            <a:ext cx="2187868" cy="3441700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g288d09018cb_0_185"/>
          <p:cNvSpPr/>
          <p:nvPr/>
        </p:nvSpPr>
        <p:spPr>
          <a:xfrm>
            <a:off x="3960079" y="2998436"/>
            <a:ext cx="705600" cy="584400"/>
          </a:xfrm>
          <a:prstGeom prst="mathPlus">
            <a:avLst>
              <a:gd name="adj1" fmla="val 23520"/>
            </a:avLst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1" name="Google Shape;151;g288d09018cb_0_18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202620" y="2067809"/>
            <a:ext cx="2311400" cy="345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g288d09018cb_0_185"/>
          <p:cNvPicPr preferRelativeResize="0"/>
          <p:nvPr/>
        </p:nvPicPr>
        <p:blipFill rotWithShape="1">
          <a:blip r:embed="rId6">
            <a:alphaModFix/>
          </a:blip>
          <a:srcRect l="8079" b="1748"/>
          <a:stretch/>
        </p:blipFill>
        <p:spPr>
          <a:xfrm>
            <a:off x="8050879" y="2046678"/>
            <a:ext cx="2311401" cy="35133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37;g288d09018cb_0_22"/>
          <p:cNvSpPr txBox="1">
            <a:spLocks/>
          </p:cNvSpPr>
          <p:nvPr/>
        </p:nvSpPr>
        <p:spPr>
          <a:xfrm>
            <a:off x="838200" y="365125"/>
            <a:ext cx="10515600" cy="668147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rmAutofit/>
          </a:bodyPr>
          <a:lstStyle>
            <a:lvl1pPr lvl="0" algn="l" defTabSz="68578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3300" kern="1200">
                <a:solidFill>
                  <a:srgbClr val="237C6E"/>
                </a:solidFill>
                <a:latin typeface="+mj-lt"/>
                <a:ea typeface="+mj-ea"/>
                <a:cs typeface="+mj-c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buClr>
                <a:srgbClr val="237C6F"/>
              </a:buClr>
              <a:buSzPts val="3960"/>
              <a:buFont typeface="Calibri"/>
              <a:buNone/>
            </a:pPr>
            <a:r>
              <a:rPr lang="en-US" sz="3459" b="1" dirty="0" smtClean="0">
                <a:solidFill>
                  <a:srgbClr val="237C6F"/>
                </a:solidFill>
              </a:rPr>
              <a:t>PEP serious game by </a:t>
            </a:r>
            <a:r>
              <a:rPr lang="en-US" sz="3459" b="1" dirty="0" err="1" smtClean="0">
                <a:solidFill>
                  <a:srgbClr val="237C6F"/>
                </a:solidFill>
              </a:rPr>
              <a:t>SITEX.Network</a:t>
            </a:r>
            <a:endParaRPr lang="en-US" sz="3459" b="1" u="sng" dirty="0">
              <a:solidFill>
                <a:srgbClr val="FF85FF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82210" y="5819182"/>
            <a:ext cx="1780032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buSzPts val="1800"/>
            </a:pPr>
            <a:r>
              <a:rPr lang="en-US" dirty="0" smtClean="0">
                <a:solidFill>
                  <a:srgbClr val="2E75B5"/>
                </a:solidFill>
              </a:rPr>
              <a:t>Select one event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5536487" y="5694533"/>
            <a:ext cx="4578905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buSzPts val="1800"/>
            </a:pPr>
            <a:r>
              <a:rPr lang="en-US" dirty="0" smtClean="0">
                <a:solidFill>
                  <a:srgbClr val="2E75B5"/>
                </a:solidFill>
              </a:rPr>
              <a:t>Select one or two criteria to question the possible impact of the event</a:t>
            </a:r>
            <a:endParaRPr lang="en-US" dirty="0">
              <a:solidFill>
                <a:srgbClr val="2E75B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BE" smtClean="0"/>
              <a:t>ICWEDR, 6-10 November 2023, Vienna, Austria</a:t>
            </a:r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t>8</a:t>
            </a:fld>
            <a:endParaRPr lang="fr-F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288d09018cb_0_192"/>
          <p:cNvSpPr txBox="1">
            <a:spLocks noGrp="1"/>
          </p:cNvSpPr>
          <p:nvPr>
            <p:ph type="body" idx="1"/>
          </p:nvPr>
        </p:nvSpPr>
        <p:spPr>
          <a:xfrm>
            <a:off x="838200" y="1177738"/>
            <a:ext cx="11247782" cy="44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indent="0">
              <a:spcBef>
                <a:spcPts val="0"/>
              </a:spcBef>
              <a:buClr>
                <a:srgbClr val="2E75B5"/>
              </a:buClr>
              <a:buSzPts val="2800"/>
              <a:buNone/>
            </a:pPr>
            <a:r>
              <a:rPr lang="fr-FR" b="1" dirty="0">
                <a:solidFill>
                  <a:srgbClr val="237C6F"/>
                </a:solidFill>
              </a:rPr>
              <a:t>How </a:t>
            </a:r>
            <a:r>
              <a:rPr lang="fr-FR" b="1" dirty="0" err="1">
                <a:solidFill>
                  <a:srgbClr val="237C6F"/>
                </a:solidFill>
              </a:rPr>
              <a:t>does</a:t>
            </a:r>
            <a:r>
              <a:rPr lang="fr-FR" b="1" dirty="0">
                <a:solidFill>
                  <a:srgbClr val="237C6F"/>
                </a:solidFill>
              </a:rPr>
              <a:t> </a:t>
            </a:r>
            <a:r>
              <a:rPr lang="fr-FR" b="1" dirty="0" err="1">
                <a:solidFill>
                  <a:srgbClr val="237C6F"/>
                </a:solidFill>
              </a:rPr>
              <a:t>it</a:t>
            </a:r>
            <a:r>
              <a:rPr lang="fr-FR" b="1" dirty="0">
                <a:solidFill>
                  <a:srgbClr val="237C6F"/>
                </a:solidFill>
              </a:rPr>
              <a:t> </a:t>
            </a:r>
            <a:r>
              <a:rPr lang="fr-FR" b="1" dirty="0" err="1">
                <a:solidFill>
                  <a:srgbClr val="237C6F"/>
                </a:solidFill>
              </a:rPr>
              <a:t>work</a:t>
            </a:r>
            <a:r>
              <a:rPr lang="fr-FR" b="1" dirty="0">
                <a:solidFill>
                  <a:srgbClr val="237C6F"/>
                </a:solidFill>
              </a:rPr>
              <a:t> in the practice </a:t>
            </a:r>
            <a:r>
              <a:rPr lang="fr-FR" b="1" dirty="0" smtClean="0">
                <a:solidFill>
                  <a:srgbClr val="237C6F"/>
                </a:solidFill>
              </a:rPr>
              <a:t>?</a:t>
            </a:r>
            <a:endParaRPr lang="fr-FR" dirty="0" smtClean="0">
              <a:solidFill>
                <a:srgbClr val="2E75B5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2800"/>
              <a:buNone/>
            </a:pPr>
            <a:r>
              <a:rPr lang="fr-FR" dirty="0" smtClean="0">
                <a:solidFill>
                  <a:srgbClr val="2E75B5"/>
                </a:solidFill>
              </a:rPr>
              <a:t>The </a:t>
            </a:r>
            <a:r>
              <a:rPr lang="fr-FR" dirty="0" err="1" smtClean="0">
                <a:solidFill>
                  <a:srgbClr val="2E75B5"/>
                </a:solidFill>
              </a:rPr>
              <a:t>event</a:t>
            </a:r>
            <a:r>
              <a:rPr lang="fr-FR" dirty="0" smtClean="0">
                <a:solidFill>
                  <a:srgbClr val="2E75B5"/>
                </a:solidFill>
              </a:rPr>
              <a:t> </a:t>
            </a:r>
            <a:r>
              <a:rPr lang="fr-FR" dirty="0" err="1" smtClean="0">
                <a:solidFill>
                  <a:srgbClr val="2E75B5"/>
                </a:solidFill>
              </a:rPr>
              <a:t>card</a:t>
            </a:r>
            <a:r>
              <a:rPr lang="fr-FR" dirty="0" smtClean="0">
                <a:solidFill>
                  <a:srgbClr val="2E75B5"/>
                </a:solidFill>
              </a:rPr>
              <a:t> </a:t>
            </a:r>
            <a:r>
              <a:rPr lang="fr-FR" dirty="0" err="1">
                <a:solidFill>
                  <a:srgbClr val="2E75B5"/>
                </a:solidFill>
              </a:rPr>
              <a:t>is</a:t>
            </a:r>
            <a:r>
              <a:rPr lang="fr-FR" dirty="0">
                <a:solidFill>
                  <a:srgbClr val="2E75B5"/>
                </a:solidFill>
              </a:rPr>
              <a:t> </a:t>
            </a:r>
            <a:r>
              <a:rPr lang="fr-FR" dirty="0" err="1">
                <a:solidFill>
                  <a:srgbClr val="2E75B5"/>
                </a:solidFill>
              </a:rPr>
              <a:t>positioned</a:t>
            </a:r>
            <a:r>
              <a:rPr lang="fr-FR" dirty="0">
                <a:solidFill>
                  <a:srgbClr val="2E75B5"/>
                </a:solidFill>
              </a:rPr>
              <a:t> at a </a:t>
            </a:r>
            <a:r>
              <a:rPr lang="fr-FR" dirty="0" err="1">
                <a:solidFill>
                  <a:srgbClr val="2E75B5"/>
                </a:solidFill>
              </a:rPr>
              <a:t>specific</a:t>
            </a:r>
            <a:r>
              <a:rPr lang="fr-FR" dirty="0">
                <a:solidFill>
                  <a:srgbClr val="2E75B5"/>
                </a:solidFill>
              </a:rPr>
              <a:t> </a:t>
            </a:r>
            <a:r>
              <a:rPr lang="fr-FR" dirty="0" err="1" smtClean="0">
                <a:solidFill>
                  <a:srgbClr val="2E75B5"/>
                </a:solidFill>
              </a:rPr>
              <a:t>period</a:t>
            </a:r>
            <a:r>
              <a:rPr lang="fr-FR" dirty="0">
                <a:solidFill>
                  <a:srgbClr val="2E75B5"/>
                </a:solidFill>
              </a:rPr>
              <a:t> </a:t>
            </a:r>
            <a:r>
              <a:rPr lang="fr-FR" dirty="0" smtClean="0">
                <a:solidFill>
                  <a:srgbClr val="2E75B5"/>
                </a:solidFill>
              </a:rPr>
              <a:t>of a RWM </a:t>
            </a:r>
            <a:r>
              <a:rPr lang="fr-FR" dirty="0" err="1" smtClean="0">
                <a:solidFill>
                  <a:srgbClr val="2E75B5"/>
                </a:solidFill>
              </a:rPr>
              <a:t>strategy</a:t>
            </a:r>
            <a:r>
              <a:rPr lang="fr-FR" dirty="0" smtClean="0">
                <a:solidFill>
                  <a:srgbClr val="2E75B5"/>
                </a:solidFill>
              </a:rPr>
              <a:t> (</a:t>
            </a:r>
            <a:r>
              <a:rPr lang="fr-FR" dirty="0" err="1" smtClean="0">
                <a:solidFill>
                  <a:srgbClr val="2E75B5"/>
                </a:solidFill>
              </a:rPr>
              <a:t>they</a:t>
            </a:r>
            <a:r>
              <a:rPr lang="fr-FR" dirty="0" smtClean="0">
                <a:solidFill>
                  <a:srgbClr val="2E75B5"/>
                </a:solidFill>
              </a:rPr>
              <a:t> are </a:t>
            </a:r>
            <a:r>
              <a:rPr lang="fr-FR" dirty="0" err="1" smtClean="0">
                <a:solidFill>
                  <a:srgbClr val="2E75B5"/>
                </a:solidFill>
              </a:rPr>
              <a:t>several</a:t>
            </a:r>
            <a:r>
              <a:rPr lang="fr-FR" dirty="0" smtClean="0">
                <a:solidFill>
                  <a:srgbClr val="2E75B5"/>
                </a:solidFill>
              </a:rPr>
              <a:t> </a:t>
            </a:r>
            <a:r>
              <a:rPr lang="fr-FR" dirty="0" err="1" smtClean="0">
                <a:solidFill>
                  <a:srgbClr val="2E75B5"/>
                </a:solidFill>
              </a:rPr>
              <a:t>board</a:t>
            </a:r>
            <a:r>
              <a:rPr lang="fr-FR" dirty="0" smtClean="0">
                <a:solidFill>
                  <a:srgbClr val="2E75B5"/>
                </a:solidFill>
              </a:rPr>
              <a:t> </a:t>
            </a:r>
            <a:r>
              <a:rPr lang="fr-FR" dirty="0" err="1" smtClean="0">
                <a:solidFill>
                  <a:srgbClr val="2E75B5"/>
                </a:solidFill>
              </a:rPr>
              <a:t>games</a:t>
            </a:r>
            <a:r>
              <a:rPr lang="fr-FR" dirty="0" smtClean="0">
                <a:solidFill>
                  <a:srgbClr val="2E75B5"/>
                </a:solidFill>
              </a:rPr>
              <a:t>, </a:t>
            </a:r>
            <a:r>
              <a:rPr lang="fr-FR" dirty="0" err="1" smtClean="0">
                <a:solidFill>
                  <a:srgbClr val="2E75B5"/>
                </a:solidFill>
              </a:rPr>
              <a:t>representing</a:t>
            </a:r>
            <a:r>
              <a:rPr lang="fr-FR" dirty="0" smtClean="0">
                <a:solidFill>
                  <a:srgbClr val="2E75B5"/>
                </a:solidFill>
              </a:rPr>
              <a:t> </a:t>
            </a:r>
            <a:r>
              <a:rPr lang="fr-FR" dirty="0" err="1" smtClean="0">
                <a:solidFill>
                  <a:srgbClr val="2E75B5"/>
                </a:solidFill>
              </a:rPr>
              <a:t>different</a:t>
            </a:r>
            <a:r>
              <a:rPr lang="fr-FR" dirty="0" smtClean="0">
                <a:solidFill>
                  <a:srgbClr val="2E75B5"/>
                </a:solidFill>
              </a:rPr>
              <a:t> </a:t>
            </a:r>
            <a:r>
              <a:rPr lang="fr-FR" dirty="0" err="1" smtClean="0">
                <a:solidFill>
                  <a:srgbClr val="2E75B5"/>
                </a:solidFill>
              </a:rPr>
              <a:t>strategies</a:t>
            </a:r>
            <a:r>
              <a:rPr lang="fr-FR" dirty="0" smtClean="0">
                <a:solidFill>
                  <a:srgbClr val="2E75B5"/>
                </a:solidFill>
              </a:rPr>
              <a:t>).</a:t>
            </a:r>
            <a:endParaRPr dirty="0">
              <a:solidFill>
                <a:srgbClr val="2E75B5"/>
              </a:solidFill>
            </a:endParaRPr>
          </a:p>
        </p:txBody>
      </p:sp>
      <p:pic>
        <p:nvPicPr>
          <p:cNvPr id="159" name="Google Shape;159;g288d09018cb_0_19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797930" y="6358653"/>
            <a:ext cx="1111740" cy="420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g288d09018cb_0_192"/>
          <p:cNvPicPr preferRelativeResize="0"/>
          <p:nvPr/>
        </p:nvPicPr>
        <p:blipFill rotWithShape="1">
          <a:blip r:embed="rId4">
            <a:alphaModFix/>
          </a:blip>
          <a:srcRect l="679" r="670"/>
          <a:stretch/>
        </p:blipFill>
        <p:spPr>
          <a:xfrm>
            <a:off x="1256556" y="2350554"/>
            <a:ext cx="5583156" cy="3976447"/>
          </a:xfrm>
          <a:prstGeom prst="rect">
            <a:avLst/>
          </a:prstGeom>
          <a:noFill/>
          <a:ln>
            <a:noFill/>
          </a:ln>
        </p:spPr>
      </p:pic>
      <p:sp>
        <p:nvSpPr>
          <p:cNvPr id="166" name="Google Shape;166;g288d09018cb_0_192"/>
          <p:cNvSpPr txBox="1"/>
          <p:nvPr/>
        </p:nvSpPr>
        <p:spPr>
          <a:xfrm>
            <a:off x="7115810" y="3042945"/>
            <a:ext cx="4694074" cy="2769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fr-FR" sz="2400" dirty="0">
                <a:solidFill>
                  <a:srgbClr val="2E75B5"/>
                </a:solidFill>
                <a:sym typeface="Calibri"/>
              </a:rPr>
              <a:t>One at a time, the </a:t>
            </a:r>
            <a:r>
              <a:rPr lang="fr-FR" sz="2400" dirty="0" err="1">
                <a:solidFill>
                  <a:srgbClr val="2E75B5"/>
                </a:solidFill>
                <a:sym typeface="Calibri"/>
              </a:rPr>
              <a:t>players</a:t>
            </a:r>
            <a:r>
              <a:rPr lang="fr-FR" sz="2400" dirty="0">
                <a:solidFill>
                  <a:srgbClr val="2E75B5"/>
                </a:solidFill>
                <a:sym typeface="Calibri"/>
              </a:rPr>
              <a:t> </a:t>
            </a:r>
            <a:r>
              <a:rPr lang="fr-FR" sz="2400" dirty="0" err="1">
                <a:solidFill>
                  <a:srgbClr val="2E75B5"/>
                </a:solidFill>
                <a:sym typeface="Calibri"/>
              </a:rPr>
              <a:t>provide</a:t>
            </a:r>
            <a:r>
              <a:rPr lang="fr-FR" sz="2400" dirty="0">
                <a:solidFill>
                  <a:srgbClr val="2E75B5"/>
                </a:solidFill>
                <a:sym typeface="Calibri"/>
              </a:rPr>
              <a:t> </a:t>
            </a:r>
            <a:r>
              <a:rPr lang="fr-FR" sz="2400" dirty="0" err="1">
                <a:solidFill>
                  <a:srgbClr val="2E75B5"/>
                </a:solidFill>
                <a:sym typeface="Calibri"/>
              </a:rPr>
              <a:t>their</a:t>
            </a:r>
            <a:r>
              <a:rPr lang="fr-FR" sz="2400" dirty="0">
                <a:solidFill>
                  <a:srgbClr val="2E75B5"/>
                </a:solidFill>
                <a:sym typeface="Calibri"/>
              </a:rPr>
              <a:t> </a:t>
            </a:r>
            <a:r>
              <a:rPr lang="fr-FR" sz="2400" dirty="0" err="1">
                <a:solidFill>
                  <a:srgbClr val="2E75B5"/>
                </a:solidFill>
                <a:sym typeface="Calibri"/>
              </a:rPr>
              <a:t>views</a:t>
            </a:r>
            <a:r>
              <a:rPr lang="fr-FR" sz="2400" dirty="0">
                <a:solidFill>
                  <a:srgbClr val="2E75B5"/>
                </a:solidFill>
                <a:sym typeface="Calibri"/>
              </a:rPr>
              <a:t> on the possible impact of the </a:t>
            </a:r>
            <a:r>
              <a:rPr lang="fr-FR" sz="2400" dirty="0" err="1">
                <a:solidFill>
                  <a:srgbClr val="2E75B5"/>
                </a:solidFill>
                <a:sym typeface="Calibri"/>
              </a:rPr>
              <a:t>event</a:t>
            </a:r>
            <a:r>
              <a:rPr lang="fr-FR" sz="2400" dirty="0">
                <a:solidFill>
                  <a:srgbClr val="2E75B5"/>
                </a:solidFill>
                <a:sym typeface="Calibri"/>
              </a:rPr>
              <a:t>, at the </a:t>
            </a:r>
            <a:r>
              <a:rPr lang="fr-FR" sz="2400" dirty="0" err="1">
                <a:solidFill>
                  <a:srgbClr val="2E75B5"/>
                </a:solidFill>
                <a:sym typeface="Calibri"/>
              </a:rPr>
              <a:t>chosen</a:t>
            </a:r>
            <a:r>
              <a:rPr lang="fr-FR" sz="2400" dirty="0">
                <a:solidFill>
                  <a:srgbClr val="2E75B5"/>
                </a:solidFill>
                <a:sym typeface="Calibri"/>
              </a:rPr>
              <a:t> </a:t>
            </a:r>
            <a:r>
              <a:rPr lang="fr-FR" sz="2400" dirty="0" err="1">
                <a:solidFill>
                  <a:srgbClr val="2E75B5"/>
                </a:solidFill>
                <a:sym typeface="Calibri"/>
              </a:rPr>
              <a:t>period</a:t>
            </a:r>
            <a:r>
              <a:rPr lang="fr-FR" sz="2400" dirty="0">
                <a:solidFill>
                  <a:srgbClr val="2E75B5"/>
                </a:solidFill>
                <a:sym typeface="Calibri"/>
              </a:rPr>
              <a:t> and </a:t>
            </a:r>
            <a:r>
              <a:rPr lang="fr-FR" sz="2400" dirty="0" err="1">
                <a:solidFill>
                  <a:srgbClr val="2E75B5"/>
                </a:solidFill>
                <a:sym typeface="Calibri"/>
              </a:rPr>
              <a:t>considering</a:t>
            </a:r>
            <a:r>
              <a:rPr lang="fr-FR" sz="2400" dirty="0">
                <a:solidFill>
                  <a:srgbClr val="2E75B5"/>
                </a:solidFill>
                <a:sym typeface="Calibri"/>
              </a:rPr>
              <a:t> the </a:t>
            </a:r>
            <a:r>
              <a:rPr lang="fr-FR" sz="2400" dirty="0" err="1">
                <a:solidFill>
                  <a:srgbClr val="2E75B5"/>
                </a:solidFill>
                <a:sym typeface="Calibri"/>
              </a:rPr>
              <a:t>chosen</a:t>
            </a:r>
            <a:r>
              <a:rPr lang="fr-FR" sz="2400" dirty="0">
                <a:solidFill>
                  <a:srgbClr val="2E75B5"/>
                </a:solidFill>
                <a:sym typeface="Calibri"/>
              </a:rPr>
              <a:t> </a:t>
            </a:r>
            <a:r>
              <a:rPr lang="fr-FR" sz="2400" dirty="0" err="1">
                <a:solidFill>
                  <a:srgbClr val="2E75B5"/>
                </a:solidFill>
                <a:sym typeface="Calibri"/>
              </a:rPr>
              <a:t>criteria</a:t>
            </a:r>
            <a:r>
              <a:rPr lang="fr-FR" sz="2400" dirty="0" smtClean="0">
                <a:solidFill>
                  <a:srgbClr val="2E75B5"/>
                </a:solidFill>
                <a:sym typeface="Calibri"/>
              </a:rPr>
              <a:t>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endParaRPr lang="fr-FR" sz="2400" dirty="0">
              <a:solidFill>
                <a:srgbClr val="2E75B5"/>
              </a:solidFill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fr-FR" sz="2400" dirty="0" smtClean="0">
                <a:solidFill>
                  <a:srgbClr val="2E75B5"/>
                </a:solidFill>
                <a:sym typeface="Calibri"/>
              </a:rPr>
              <a:t>This </a:t>
            </a:r>
            <a:r>
              <a:rPr lang="fr-FR" sz="2400" dirty="0" err="1" smtClean="0">
                <a:solidFill>
                  <a:srgbClr val="2E75B5"/>
                </a:solidFill>
                <a:sym typeface="Calibri"/>
              </a:rPr>
              <a:t>allows</a:t>
            </a:r>
            <a:r>
              <a:rPr lang="fr-FR" sz="2400" dirty="0" smtClean="0">
                <a:solidFill>
                  <a:srgbClr val="2E75B5"/>
                </a:solidFill>
                <a:sym typeface="Calibri"/>
              </a:rPr>
              <a:t> a </a:t>
            </a:r>
            <a:r>
              <a:rPr lang="fr-FR" sz="2400" dirty="0" err="1" smtClean="0">
                <a:solidFill>
                  <a:srgbClr val="2E75B5"/>
                </a:solidFill>
                <a:sym typeface="Calibri"/>
              </a:rPr>
              <a:t>pluralistic</a:t>
            </a:r>
            <a:r>
              <a:rPr lang="fr-FR" sz="2400" dirty="0" smtClean="0">
                <a:solidFill>
                  <a:srgbClr val="2E75B5"/>
                </a:solidFill>
                <a:sym typeface="Calibri"/>
              </a:rPr>
              <a:t> and </a:t>
            </a:r>
            <a:r>
              <a:rPr lang="fr-FR" sz="2400" dirty="0" err="1" smtClean="0">
                <a:solidFill>
                  <a:srgbClr val="2E75B5"/>
                </a:solidFill>
                <a:sym typeface="Calibri"/>
              </a:rPr>
              <a:t>structured</a:t>
            </a:r>
            <a:r>
              <a:rPr lang="fr-FR" sz="2400" dirty="0" smtClean="0">
                <a:solidFill>
                  <a:srgbClr val="2E75B5"/>
                </a:solidFill>
                <a:sym typeface="Calibri"/>
              </a:rPr>
              <a:t> discussion about </a:t>
            </a:r>
            <a:r>
              <a:rPr lang="fr-FR" sz="2400" dirty="0" err="1" smtClean="0">
                <a:solidFill>
                  <a:srgbClr val="2E75B5"/>
                </a:solidFill>
                <a:sym typeface="Calibri"/>
              </a:rPr>
              <a:t>Safety</a:t>
            </a:r>
            <a:r>
              <a:rPr lang="fr-FR" sz="2400" dirty="0" smtClean="0">
                <a:solidFill>
                  <a:srgbClr val="2E75B5"/>
                </a:solidFill>
                <a:sym typeface="Calibri"/>
              </a:rPr>
              <a:t>. </a:t>
            </a:r>
            <a:endParaRPr sz="2400" dirty="0">
              <a:solidFill>
                <a:srgbClr val="2E75B5"/>
              </a:solidFill>
              <a:sym typeface="Calibri"/>
            </a:endParaRPr>
          </a:p>
        </p:txBody>
      </p:sp>
      <p:sp>
        <p:nvSpPr>
          <p:cNvPr id="13" name="Google Shape;137;g288d09018cb_0_22"/>
          <p:cNvSpPr txBox="1">
            <a:spLocks/>
          </p:cNvSpPr>
          <p:nvPr/>
        </p:nvSpPr>
        <p:spPr>
          <a:xfrm>
            <a:off x="838200" y="365125"/>
            <a:ext cx="10515600" cy="668147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rmAutofit/>
          </a:bodyPr>
          <a:lstStyle>
            <a:lvl1pPr lvl="0" algn="l" defTabSz="68578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3300" kern="1200">
                <a:solidFill>
                  <a:srgbClr val="237C6E"/>
                </a:solidFill>
                <a:latin typeface="+mj-lt"/>
                <a:ea typeface="+mj-ea"/>
                <a:cs typeface="+mj-c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buClr>
                <a:srgbClr val="237C6F"/>
              </a:buClr>
              <a:buSzPts val="3960"/>
              <a:buFont typeface="Calibri"/>
              <a:buNone/>
            </a:pPr>
            <a:r>
              <a:rPr lang="en-US" sz="3459" b="1" dirty="0" smtClean="0">
                <a:solidFill>
                  <a:srgbClr val="237C6F"/>
                </a:solidFill>
              </a:rPr>
              <a:t>PEP serious game by </a:t>
            </a:r>
            <a:r>
              <a:rPr lang="en-US" sz="3459" b="1" dirty="0" err="1" smtClean="0">
                <a:solidFill>
                  <a:srgbClr val="237C6F"/>
                </a:solidFill>
              </a:rPr>
              <a:t>SITEX.Network</a:t>
            </a:r>
            <a:endParaRPr lang="en-US" sz="3459" b="1" u="sng" dirty="0">
              <a:solidFill>
                <a:srgbClr val="FF85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BE" smtClean="0"/>
              <a:t>ICWEDR, 6-10 November 2023, Vienna, Austria</a:t>
            </a:r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t>9</a:t>
            </a:fld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TEX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206_Detilleux_SITEX_Presentation.pptx" id="{0AB2CE9D-0B1B-49A5-8728-204A8C007399}" vid="{D7C5CAA0-8CF5-4C25-8F76-AAAA17267E8C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SITEX_Template</Template>
  <TotalTime>101</TotalTime>
  <Words>1263</Words>
  <Application>Microsoft Office PowerPoint</Application>
  <PresentationFormat>Widescreen</PresentationFormat>
  <Paragraphs>118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SITEX_Template</vt:lpstr>
      <vt:lpstr>Managing Interrelationships between safety and sustainability in decision-making : SITEX.Network activities.</vt:lpstr>
      <vt:lpstr>Dynamic sustainability</vt:lpstr>
      <vt:lpstr>Dynamic sustainability</vt:lpstr>
      <vt:lpstr>SITEX.Network</vt:lpstr>
      <vt:lpstr>SITEX.Network</vt:lpstr>
      <vt:lpstr>SITEX.Network</vt:lpstr>
      <vt:lpstr>PEP serious game by SITEX.Network</vt:lpstr>
      <vt:lpstr>PowerPoint Presentation</vt:lpstr>
      <vt:lpstr>PowerPoint Presentation</vt:lpstr>
      <vt:lpstr>Conclusions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Interrelationships between safety and sustainability in decision-making : SITEX.Network activities.</dc:title>
  <dc:creator>Honorine Rey</dc:creator>
  <cp:lastModifiedBy>Detilleux Valéry</cp:lastModifiedBy>
  <cp:revision>30</cp:revision>
  <dcterms:created xsi:type="dcterms:W3CDTF">2022-07-01T12:44:56Z</dcterms:created>
  <dcterms:modified xsi:type="dcterms:W3CDTF">2023-11-05T21:57:35Z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eDOCS AutoSave">
    <vt:lpwstr/>
  </property>
</Properties>
</file>