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5" r:id="rId5"/>
    <p:sldMasterId id="2147483663" r:id="rId6"/>
    <p:sldMasterId id="2147483667" r:id="rId7"/>
    <p:sldMasterId id="2147483671" r:id="rId8"/>
    <p:sldMasterId id="2147483679" r:id="rId9"/>
  </p:sldMasterIdLst>
  <p:notesMasterIdLst>
    <p:notesMasterId r:id="rId22"/>
  </p:notesMasterIdLst>
  <p:sldIdLst>
    <p:sldId id="787" r:id="rId10"/>
    <p:sldId id="789" r:id="rId11"/>
    <p:sldId id="790" r:id="rId12"/>
    <p:sldId id="791" r:id="rId13"/>
    <p:sldId id="792" r:id="rId14"/>
    <p:sldId id="793" r:id="rId15"/>
    <p:sldId id="794" r:id="rId16"/>
    <p:sldId id="795" r:id="rId17"/>
    <p:sldId id="796" r:id="rId18"/>
    <p:sldId id="797" r:id="rId19"/>
    <p:sldId id="798" r:id="rId20"/>
    <p:sldId id="799" r:id="rId21"/>
  </p:sldIdLst>
  <p:sldSz cx="9144000" cy="5143500" type="screen16x9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892D"/>
    <a:srgbClr val="669900"/>
    <a:srgbClr val="003B8E"/>
    <a:srgbClr val="F39900"/>
    <a:srgbClr val="B29900"/>
    <a:srgbClr val="F35A00"/>
    <a:srgbClr val="F35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90482" autoAdjust="0"/>
  </p:normalViewPr>
  <p:slideViewPr>
    <p:cSldViewPr>
      <p:cViewPr varScale="1">
        <p:scale>
          <a:sx n="133" d="100"/>
          <a:sy n="133" d="100"/>
        </p:scale>
        <p:origin x="110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F09EF-4025-4D9B-BFF0-71892AA7CA23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44CE0-13E9-47C5-B632-EEA9A88F6A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122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44CE0-13E9-47C5-B632-EEA9A88F6A4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199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Andra - Sans photo -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5666" y="987574"/>
            <a:ext cx="8856984" cy="1260000"/>
          </a:xfrm>
          <a:prstGeom prst="rect">
            <a:avLst/>
          </a:prstGeom>
          <a:solidFill>
            <a:srgbClr val="003B8E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6"/>
          <p:cNvSpPr>
            <a:spLocks noGrp="1"/>
          </p:cNvSpPr>
          <p:nvPr>
            <p:ph type="title" hasCustomPrompt="1"/>
          </p:nvPr>
        </p:nvSpPr>
        <p:spPr>
          <a:xfrm>
            <a:off x="145604" y="987574"/>
            <a:ext cx="8856984" cy="126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2800" b="1" baseline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2"/>
          </p:nvPr>
        </p:nvSpPr>
        <p:spPr>
          <a:xfrm>
            <a:off x="5652120" y="2389187"/>
            <a:ext cx="3384376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/>
              <a:t>jj mm aaaa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09103" y="0"/>
            <a:ext cx="1338512" cy="363600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>
                <a:solidFill>
                  <a:schemeClr val="tx1"/>
                </a:solidFill>
              </a:rPr>
              <a:t>DDP/RI/23-0094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355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Andra - Photo 2 -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" y="0"/>
            <a:ext cx="4064826" cy="5143499"/>
          </a:xfrm>
          <a:prstGeom prst="rect">
            <a:avLst/>
          </a:prstGeom>
        </p:spPr>
      </p:pic>
      <p:sp>
        <p:nvSpPr>
          <p:cNvPr id="14" name="Titre 6"/>
          <p:cNvSpPr txBox="1">
            <a:spLocks/>
          </p:cNvSpPr>
          <p:nvPr userDrawn="1"/>
        </p:nvSpPr>
        <p:spPr>
          <a:xfrm>
            <a:off x="4067944" y="987574"/>
            <a:ext cx="4966394" cy="126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TITRE 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2"/>
          </p:nvPr>
        </p:nvSpPr>
        <p:spPr>
          <a:xfrm>
            <a:off x="5652120" y="2389187"/>
            <a:ext cx="3384376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/>
              <a:t>jj mm aaaa</a:t>
            </a:r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09103" y="0"/>
            <a:ext cx="1338512" cy="363600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>
                <a:solidFill>
                  <a:schemeClr val="tx1"/>
                </a:solidFill>
              </a:rPr>
              <a:t>DDP/RI/23-0094</a:t>
            </a:r>
            <a:endParaRPr lang="fr-FR" dirty="0"/>
          </a:p>
        </p:txBody>
      </p:sp>
      <p:sp>
        <p:nvSpPr>
          <p:cNvPr id="8" name="Titre 3"/>
          <p:cNvSpPr>
            <a:spLocks noGrp="1"/>
          </p:cNvSpPr>
          <p:nvPr>
            <p:ph type="title" hasCustomPrompt="1"/>
          </p:nvPr>
        </p:nvSpPr>
        <p:spPr>
          <a:xfrm>
            <a:off x="1872496" y="976762"/>
            <a:ext cx="7164000" cy="1260000"/>
          </a:xfrm>
          <a:prstGeom prst="rect">
            <a:avLst/>
          </a:prstGeom>
          <a:solidFill>
            <a:srgbClr val="003B8E">
              <a:alpha val="89804"/>
            </a:srgbClr>
          </a:solidFill>
        </p:spPr>
        <p:txBody>
          <a:bodyPr anchor="ctr" anchorCtr="0"/>
          <a:lstStyle>
            <a:lvl1pPr marL="2424113" indent="0" algn="l">
              <a:defRPr sz="28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Titre de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809223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Andra - Photo 2 -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16686"/>
            <a:ext cx="3096768" cy="331012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4001380" y="919780"/>
            <a:ext cx="72008" cy="3303940"/>
          </a:xfrm>
          <a:prstGeom prst="rect">
            <a:avLst/>
          </a:prstGeom>
          <a:solidFill>
            <a:srgbClr val="003B8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139952" y="1419622"/>
            <a:ext cx="4896544" cy="62071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Lucida San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336800" y="-7200"/>
            <a:ext cx="1339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/>
              <a:t>jj mm aaaa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4000" y="4770000"/>
            <a:ext cx="1338512" cy="363600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>
                <a:solidFill>
                  <a:schemeClr val="tx1"/>
                </a:solidFill>
              </a:rPr>
              <a:t>DDP/RI/23-0094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4139952" y="915566"/>
            <a:ext cx="4896544" cy="43204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00" b="1" cap="none" baseline="0">
                <a:solidFill>
                  <a:srgbClr val="003B8E"/>
                </a:solidFill>
                <a:latin typeface="Lucida Sans" pitchFamily="34" charset="0"/>
              </a:defRPr>
            </a:lvl1pPr>
          </a:lstStyle>
          <a:p>
            <a:r>
              <a:rPr lang="fr-FR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705973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Andra - Photo 2 -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" y="1"/>
            <a:ext cx="1334627" cy="5143497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1422698" y="1059582"/>
            <a:ext cx="7632700" cy="33845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1"/>
                </a:solidFill>
              </a:defRPr>
            </a:lvl1pPr>
            <a:lvl2pPr marL="252000" indent="-180000">
              <a:spcBef>
                <a:spcPts val="5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500">
                <a:solidFill>
                  <a:srgbClr val="003B8E"/>
                </a:solidFill>
              </a:defRPr>
            </a:lvl2pPr>
            <a:lvl3pPr marL="540000" indent="-144000">
              <a:spcBef>
                <a:spcPts val="350"/>
              </a:spcBef>
              <a:defRPr sz="1400">
                <a:solidFill>
                  <a:srgbClr val="33892D"/>
                </a:solidFill>
              </a:defRPr>
            </a:lvl3pPr>
            <a:lvl4pPr marL="1044000" indent="-144000">
              <a:spcBef>
                <a:spcPts val="225"/>
              </a:spcBef>
              <a:buFont typeface="Wingdings" panose="05000000000000000000" pitchFamily="2" charset="2"/>
              <a:buChar char="§"/>
              <a:defRPr sz="1300" baseline="0">
                <a:solidFill>
                  <a:srgbClr val="F35F00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Modifiez le texte courant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336800" y="-7200"/>
            <a:ext cx="1339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/>
              <a:t>jj mm aaaa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4000" y="4770000"/>
            <a:ext cx="1338512" cy="363600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>
                <a:solidFill>
                  <a:schemeClr val="tx1"/>
                </a:solidFill>
              </a:rPr>
              <a:t>DDP/RI/23-0094</a:t>
            </a:r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144833" y="262330"/>
            <a:ext cx="7127167" cy="725244"/>
          </a:xfrm>
          <a:prstGeom prst="rect">
            <a:avLst/>
          </a:prstGeom>
          <a:solidFill>
            <a:srgbClr val="003B8E">
              <a:alpha val="89804"/>
            </a:srgbClr>
          </a:solidFill>
        </p:spPr>
        <p:txBody>
          <a:bodyPr anchor="ctr" anchorCtr="0">
            <a:normAutofit/>
          </a:bodyPr>
          <a:lstStyle>
            <a:lvl1pPr marL="1165225" indent="0" algn="l" defTabSz="914400" rtl="0" eaLnBrk="1" latinLnBrk="0" hangingPunct="1">
              <a:spcBef>
                <a:spcPct val="0"/>
              </a:spcBef>
              <a:buNone/>
              <a:tabLst>
                <a:tab pos="1165225" algn="l"/>
              </a:tabLst>
              <a:defRPr lang="fr-FR" sz="2100" kern="1200" dirty="0">
                <a:solidFill>
                  <a:schemeClr val="bg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pPr marL="1165225" lvl="0" indent="0" algn="l">
              <a:tabLst>
                <a:tab pos="1165225" algn="l"/>
              </a:tabLst>
            </a:pPr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4188435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Andra - Photo 3 -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" y="1"/>
            <a:ext cx="4064826" cy="5143497"/>
          </a:xfrm>
          <a:prstGeom prst="rect">
            <a:avLst/>
          </a:prstGeom>
        </p:spPr>
      </p:pic>
      <p:sp>
        <p:nvSpPr>
          <p:cNvPr id="14" name="Titre 6"/>
          <p:cNvSpPr txBox="1">
            <a:spLocks/>
          </p:cNvSpPr>
          <p:nvPr userDrawn="1"/>
        </p:nvSpPr>
        <p:spPr>
          <a:xfrm>
            <a:off x="4067944" y="987574"/>
            <a:ext cx="4966394" cy="126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TITRE 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2"/>
          </p:nvPr>
        </p:nvSpPr>
        <p:spPr>
          <a:xfrm>
            <a:off x="5652120" y="2389187"/>
            <a:ext cx="3384376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/>
              <a:t>jj mm aaaa</a:t>
            </a:r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09103" y="0"/>
            <a:ext cx="1338512" cy="363600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>
                <a:solidFill>
                  <a:schemeClr val="tx1"/>
                </a:solidFill>
              </a:rPr>
              <a:t>DDP/RI/23-0094</a:t>
            </a:r>
            <a:endParaRPr lang="fr-FR" dirty="0"/>
          </a:p>
        </p:txBody>
      </p:sp>
      <p:sp>
        <p:nvSpPr>
          <p:cNvPr id="8" name="Titre 3"/>
          <p:cNvSpPr>
            <a:spLocks noGrp="1"/>
          </p:cNvSpPr>
          <p:nvPr>
            <p:ph type="title" hasCustomPrompt="1"/>
          </p:nvPr>
        </p:nvSpPr>
        <p:spPr>
          <a:xfrm>
            <a:off x="1872496" y="976762"/>
            <a:ext cx="7164000" cy="1260000"/>
          </a:xfrm>
          <a:prstGeom prst="rect">
            <a:avLst/>
          </a:prstGeom>
          <a:solidFill>
            <a:srgbClr val="003B8E">
              <a:alpha val="89804"/>
            </a:srgbClr>
          </a:solidFill>
        </p:spPr>
        <p:txBody>
          <a:bodyPr anchor="ctr" anchorCtr="0"/>
          <a:lstStyle>
            <a:lvl1pPr marL="2424113" indent="0" algn="l">
              <a:defRPr sz="28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Titre de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5687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Andra - Photo 3 -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16686"/>
            <a:ext cx="3096768" cy="331012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4001380" y="919780"/>
            <a:ext cx="72008" cy="3303940"/>
          </a:xfrm>
          <a:prstGeom prst="rect">
            <a:avLst/>
          </a:prstGeom>
          <a:solidFill>
            <a:srgbClr val="003B8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139952" y="1419622"/>
            <a:ext cx="4896544" cy="62071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Lucida San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336800" y="-7200"/>
            <a:ext cx="1339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/>
              <a:t>jj mm aaaa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4000" y="4770000"/>
            <a:ext cx="1338512" cy="363600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>
                <a:solidFill>
                  <a:schemeClr val="tx1"/>
                </a:solidFill>
              </a:rPr>
              <a:t>DDP/RI/23-0094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4139952" y="915566"/>
            <a:ext cx="4896544" cy="43204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00" b="1" cap="none" baseline="0">
                <a:solidFill>
                  <a:srgbClr val="003B8E"/>
                </a:solidFill>
                <a:latin typeface="Lucida Sans" pitchFamily="34" charset="0"/>
              </a:defRPr>
            </a:lvl1pPr>
          </a:lstStyle>
          <a:p>
            <a:r>
              <a:rPr lang="fr-FR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81414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Andra - Photo 3 -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" y="2"/>
            <a:ext cx="1334627" cy="5143494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1422698" y="1059582"/>
            <a:ext cx="7632700" cy="33845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1"/>
                </a:solidFill>
              </a:defRPr>
            </a:lvl1pPr>
            <a:lvl2pPr marL="252000" indent="-180000">
              <a:spcBef>
                <a:spcPts val="5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500">
                <a:solidFill>
                  <a:srgbClr val="003B8E"/>
                </a:solidFill>
              </a:defRPr>
            </a:lvl2pPr>
            <a:lvl3pPr marL="540000" indent="-144000">
              <a:spcBef>
                <a:spcPts val="350"/>
              </a:spcBef>
              <a:defRPr sz="1400">
                <a:solidFill>
                  <a:srgbClr val="33892D"/>
                </a:solidFill>
              </a:defRPr>
            </a:lvl3pPr>
            <a:lvl4pPr marL="1044000" indent="-144000">
              <a:spcBef>
                <a:spcPts val="225"/>
              </a:spcBef>
              <a:buFont typeface="Wingdings" panose="05000000000000000000" pitchFamily="2" charset="2"/>
              <a:buChar char="§"/>
              <a:defRPr sz="1300">
                <a:solidFill>
                  <a:srgbClr val="F35F00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Modifiez le texte courant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336800" y="-7200"/>
            <a:ext cx="1339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/>
              <a:t>jj mm aaaa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4000" y="4770000"/>
            <a:ext cx="1338512" cy="363600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>
                <a:solidFill>
                  <a:schemeClr val="tx1"/>
                </a:solidFill>
              </a:rPr>
              <a:t>DDP/RI/23-0094</a:t>
            </a:r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144833" y="262330"/>
            <a:ext cx="7127167" cy="725244"/>
          </a:xfrm>
          <a:prstGeom prst="rect">
            <a:avLst/>
          </a:prstGeom>
          <a:solidFill>
            <a:srgbClr val="003B8E">
              <a:alpha val="89804"/>
            </a:srgbClr>
          </a:solidFill>
        </p:spPr>
        <p:txBody>
          <a:bodyPr anchor="ctr" anchorCtr="0">
            <a:normAutofit/>
          </a:bodyPr>
          <a:lstStyle>
            <a:lvl1pPr marL="1165225" indent="0" algn="l" defTabSz="914400" rtl="0" eaLnBrk="1" latinLnBrk="0" hangingPunct="1">
              <a:spcBef>
                <a:spcPct val="0"/>
              </a:spcBef>
              <a:buNone/>
              <a:tabLst>
                <a:tab pos="1165225" algn="l"/>
              </a:tabLst>
              <a:defRPr lang="fr-FR" sz="2100" kern="1200" dirty="0">
                <a:solidFill>
                  <a:schemeClr val="bg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pPr marL="1165225" lvl="0" indent="0" algn="l">
              <a:tabLst>
                <a:tab pos="1165225" algn="l"/>
              </a:tabLst>
            </a:pPr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854700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Andra - Photo 4 -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" y="0"/>
            <a:ext cx="4064826" cy="5143499"/>
          </a:xfrm>
          <a:prstGeom prst="rect">
            <a:avLst/>
          </a:prstGeom>
        </p:spPr>
      </p:pic>
      <p:sp>
        <p:nvSpPr>
          <p:cNvPr id="14" name="Titre 6"/>
          <p:cNvSpPr txBox="1">
            <a:spLocks/>
          </p:cNvSpPr>
          <p:nvPr userDrawn="1"/>
        </p:nvSpPr>
        <p:spPr>
          <a:xfrm>
            <a:off x="4067944" y="987574"/>
            <a:ext cx="4966394" cy="126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TITRE 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2"/>
          </p:nvPr>
        </p:nvSpPr>
        <p:spPr>
          <a:xfrm>
            <a:off x="5652120" y="2389187"/>
            <a:ext cx="3384376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/>
              <a:t>jj mm aaaa</a:t>
            </a:r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09103" y="0"/>
            <a:ext cx="1338512" cy="363600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>
                <a:solidFill>
                  <a:schemeClr val="tx1"/>
                </a:solidFill>
              </a:rPr>
              <a:t>DDP/RI/23-0094</a:t>
            </a:r>
            <a:endParaRPr lang="fr-FR" dirty="0"/>
          </a:p>
        </p:txBody>
      </p:sp>
      <p:sp>
        <p:nvSpPr>
          <p:cNvPr id="7" name="Titre 3"/>
          <p:cNvSpPr>
            <a:spLocks noGrp="1"/>
          </p:cNvSpPr>
          <p:nvPr>
            <p:ph type="title" hasCustomPrompt="1"/>
          </p:nvPr>
        </p:nvSpPr>
        <p:spPr>
          <a:xfrm>
            <a:off x="1872496" y="976762"/>
            <a:ext cx="7164000" cy="1260000"/>
          </a:xfrm>
          <a:prstGeom prst="rect">
            <a:avLst/>
          </a:prstGeom>
          <a:solidFill>
            <a:srgbClr val="003B8E">
              <a:alpha val="89804"/>
            </a:srgbClr>
          </a:solidFill>
        </p:spPr>
        <p:txBody>
          <a:bodyPr anchor="ctr" anchorCtr="0"/>
          <a:lstStyle>
            <a:lvl1pPr marL="2424113" indent="0" algn="l">
              <a:defRPr sz="28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Titre de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798709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Andra - Photo 4 -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16686"/>
            <a:ext cx="3096768" cy="331012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4001380" y="919780"/>
            <a:ext cx="72008" cy="3303940"/>
          </a:xfrm>
          <a:prstGeom prst="rect">
            <a:avLst/>
          </a:prstGeom>
          <a:solidFill>
            <a:srgbClr val="003B8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139952" y="1419622"/>
            <a:ext cx="4896544" cy="62071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Lucida San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336800" y="-7200"/>
            <a:ext cx="1339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/>
              <a:t>jj mm aaaa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4000" y="4770000"/>
            <a:ext cx="1338512" cy="363600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>
                <a:solidFill>
                  <a:schemeClr val="tx1"/>
                </a:solidFill>
              </a:rPr>
              <a:t>DDP/RI/23-0094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4139952" y="915566"/>
            <a:ext cx="4896544" cy="43204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00" b="1" cap="none" baseline="0">
                <a:solidFill>
                  <a:srgbClr val="003B8E"/>
                </a:solidFill>
                <a:latin typeface="Lucida Sans" pitchFamily="34" charset="0"/>
              </a:defRPr>
            </a:lvl1pPr>
          </a:lstStyle>
          <a:p>
            <a:r>
              <a:rPr lang="fr-FR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469175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Andra - Photo 4 -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" y="1"/>
            <a:ext cx="1334627" cy="5143497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1422698" y="1059582"/>
            <a:ext cx="7632700" cy="33845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1"/>
                </a:solidFill>
              </a:defRPr>
            </a:lvl1pPr>
            <a:lvl2pPr marL="252000" indent="-180000">
              <a:spcBef>
                <a:spcPts val="5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500">
                <a:solidFill>
                  <a:srgbClr val="003B8E"/>
                </a:solidFill>
              </a:defRPr>
            </a:lvl2pPr>
            <a:lvl3pPr marL="540000" indent="-144000">
              <a:spcBef>
                <a:spcPts val="350"/>
              </a:spcBef>
              <a:defRPr sz="1400">
                <a:solidFill>
                  <a:srgbClr val="33892D"/>
                </a:solidFill>
              </a:defRPr>
            </a:lvl3pPr>
            <a:lvl4pPr marL="1044000" indent="-144000">
              <a:spcBef>
                <a:spcPts val="225"/>
              </a:spcBef>
              <a:buFont typeface="Wingdings" panose="05000000000000000000" pitchFamily="2" charset="2"/>
              <a:buChar char="§"/>
              <a:defRPr sz="1300">
                <a:solidFill>
                  <a:srgbClr val="F35F00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Modifiez le texte courant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336800" y="-7200"/>
            <a:ext cx="1339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/>
              <a:t>jj mm aaaa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4000" y="4770000"/>
            <a:ext cx="1338512" cy="363600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>
                <a:solidFill>
                  <a:schemeClr val="tx1"/>
                </a:solidFill>
              </a:rPr>
              <a:t>DDP/RI/23-0094</a:t>
            </a:r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144833" y="262330"/>
            <a:ext cx="7127167" cy="725244"/>
          </a:xfrm>
          <a:prstGeom prst="rect">
            <a:avLst/>
          </a:prstGeom>
          <a:solidFill>
            <a:srgbClr val="003B8E">
              <a:alpha val="89804"/>
            </a:srgbClr>
          </a:solidFill>
        </p:spPr>
        <p:txBody>
          <a:bodyPr anchor="ctr" anchorCtr="0">
            <a:normAutofit/>
          </a:bodyPr>
          <a:lstStyle>
            <a:lvl1pPr marL="1165225" indent="0" algn="l" defTabSz="914400" rtl="0" eaLnBrk="1" latinLnBrk="0" hangingPunct="1">
              <a:spcBef>
                <a:spcPct val="0"/>
              </a:spcBef>
              <a:buNone/>
              <a:tabLst>
                <a:tab pos="1165225" algn="l"/>
              </a:tabLst>
              <a:defRPr lang="fr-FR" sz="2100" kern="1200" dirty="0">
                <a:solidFill>
                  <a:schemeClr val="bg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pPr marL="1165225" lvl="0" indent="0" algn="l">
              <a:tabLst>
                <a:tab pos="1165225" algn="l"/>
              </a:tabLst>
            </a:pPr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50205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Andra - Sans photo -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>
            <a:spLocks noGrp="1"/>
          </p:cNvSpPr>
          <p:nvPr>
            <p:ph type="title" hasCustomPrompt="1"/>
          </p:nvPr>
        </p:nvSpPr>
        <p:spPr>
          <a:xfrm>
            <a:off x="318084" y="915566"/>
            <a:ext cx="4896544" cy="43204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600" b="1" cap="none" baseline="0">
                <a:solidFill>
                  <a:srgbClr val="003B8E"/>
                </a:solidFill>
                <a:latin typeface="Lucida Sans" pitchFamily="34" charset="0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318084" y="1419622"/>
            <a:ext cx="4896544" cy="62071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Lucida San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179512" y="919780"/>
            <a:ext cx="72008" cy="1116000"/>
          </a:xfrm>
          <a:prstGeom prst="rect">
            <a:avLst/>
          </a:prstGeom>
          <a:solidFill>
            <a:srgbClr val="003B8E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336800" y="-7200"/>
            <a:ext cx="1339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/>
              <a:t>jj mm aaaa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4000" y="4770000"/>
            <a:ext cx="1338512" cy="363600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>
                <a:solidFill>
                  <a:schemeClr val="tx1"/>
                </a:solidFill>
              </a:rPr>
              <a:t>DDP/RI/23-0094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377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Andra - Sans photo -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/>
          <p:cNvSpPr>
            <a:spLocks noGrp="1"/>
          </p:cNvSpPr>
          <p:nvPr>
            <p:ph type="title" hasCustomPrompt="1"/>
          </p:nvPr>
        </p:nvSpPr>
        <p:spPr>
          <a:xfrm>
            <a:off x="144000" y="267494"/>
            <a:ext cx="7128000" cy="720080"/>
          </a:xfrm>
          <a:prstGeom prst="rect">
            <a:avLst/>
          </a:prstGeom>
          <a:solidFill>
            <a:srgbClr val="003B8E">
              <a:alpha val="89804"/>
            </a:srgbClr>
          </a:solidFill>
        </p:spPr>
        <p:txBody>
          <a:bodyPr anchor="ctr" anchorCtr="0">
            <a:normAutofit/>
          </a:bodyPr>
          <a:lstStyle>
            <a:lvl1pPr algn="l">
              <a:tabLst>
                <a:tab pos="714375" algn="l"/>
              </a:tabLst>
              <a:defRPr sz="210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r>
              <a:rPr lang="fr-FR" dirty="0"/>
              <a:t>Titre de la slide </a:t>
            </a: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144000" y="1059582"/>
            <a:ext cx="8892496" cy="33845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252000" indent="-180000">
              <a:spcBef>
                <a:spcPts val="5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500">
                <a:solidFill>
                  <a:srgbClr val="003B8E"/>
                </a:solidFill>
              </a:defRPr>
            </a:lvl2pPr>
            <a:lvl3pPr marL="540000" indent="-144000">
              <a:spcBef>
                <a:spcPts val="350"/>
              </a:spcBef>
              <a:buFont typeface="Wingdings" panose="05000000000000000000" pitchFamily="2" charset="2"/>
              <a:buChar char="§"/>
              <a:defRPr sz="1400" baseline="0">
                <a:solidFill>
                  <a:srgbClr val="33892D"/>
                </a:solidFill>
              </a:defRPr>
            </a:lvl3pPr>
            <a:lvl4pPr marL="1044000" indent="-144000">
              <a:spcBef>
                <a:spcPts val="225"/>
              </a:spcBef>
              <a:buFont typeface="Wingdings" panose="05000000000000000000" pitchFamily="2" charset="2"/>
              <a:buChar char="§"/>
              <a:defRPr sz="1300">
                <a:solidFill>
                  <a:srgbClr val="F35A00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Modifiez le texte courant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336800" y="-7200"/>
            <a:ext cx="1339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/>
              <a:t>jj mm aaaa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4000" y="4770000"/>
            <a:ext cx="1338512" cy="363600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>
                <a:solidFill>
                  <a:schemeClr val="tx1"/>
                </a:solidFill>
              </a:rPr>
              <a:t>DDP/RI/23-0094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723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Andra - Photo libre -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/>
          <p:cNvSpPr>
            <a:spLocks noGrp="1"/>
          </p:cNvSpPr>
          <p:nvPr>
            <p:ph type="pic" sz="quarter" idx="15"/>
          </p:nvPr>
        </p:nvSpPr>
        <p:spPr>
          <a:xfrm>
            <a:off x="0" y="-7938"/>
            <a:ext cx="4070350" cy="51720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2"/>
          </p:nvPr>
        </p:nvSpPr>
        <p:spPr>
          <a:xfrm>
            <a:off x="5652120" y="2389187"/>
            <a:ext cx="3384376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/>
              <a:t>jj mm aaaa</a:t>
            </a:r>
            <a:endParaRPr lang="fr-FR" dirty="0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09103" y="0"/>
            <a:ext cx="1338512" cy="363600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>
                <a:solidFill>
                  <a:schemeClr val="tx1"/>
                </a:solidFill>
              </a:rPr>
              <a:t>DDP/RI/23-0094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872496" y="976762"/>
            <a:ext cx="7164000" cy="1260000"/>
          </a:xfrm>
          <a:prstGeom prst="rect">
            <a:avLst/>
          </a:prstGeom>
          <a:solidFill>
            <a:srgbClr val="003B8E">
              <a:alpha val="89804"/>
            </a:srgbClr>
          </a:solidFill>
        </p:spPr>
        <p:txBody>
          <a:bodyPr anchor="ctr" anchorCtr="0"/>
          <a:lstStyle>
            <a:lvl1pPr marL="2424113" indent="0" algn="l">
              <a:defRPr sz="28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Titre de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09452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Andra - Photo libre -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3"/>
          <p:cNvSpPr>
            <a:spLocks noGrp="1"/>
          </p:cNvSpPr>
          <p:nvPr>
            <p:ph type="pic" sz="quarter" idx="13"/>
          </p:nvPr>
        </p:nvSpPr>
        <p:spPr>
          <a:xfrm>
            <a:off x="679449" y="919780"/>
            <a:ext cx="3096000" cy="33120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001380" y="919780"/>
            <a:ext cx="72008" cy="3303940"/>
          </a:xfrm>
          <a:prstGeom prst="rect">
            <a:avLst/>
          </a:prstGeom>
          <a:solidFill>
            <a:srgbClr val="003B8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Titre 1"/>
          <p:cNvSpPr>
            <a:spLocks noGrp="1"/>
          </p:cNvSpPr>
          <p:nvPr>
            <p:ph type="title" hasCustomPrompt="1"/>
          </p:nvPr>
        </p:nvSpPr>
        <p:spPr>
          <a:xfrm>
            <a:off x="4139952" y="915566"/>
            <a:ext cx="4896544" cy="43204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00" b="1" cap="none" baseline="0">
                <a:solidFill>
                  <a:srgbClr val="003B8E"/>
                </a:solidFill>
                <a:latin typeface="Lucida Sans" pitchFamily="34" charset="0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139952" y="1419622"/>
            <a:ext cx="4896544" cy="62071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Lucida San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336800" y="-7200"/>
            <a:ext cx="1339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/>
              <a:t>jj mm aaaa</a:t>
            </a:r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4000" y="4770000"/>
            <a:ext cx="1338512" cy="363600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>
                <a:solidFill>
                  <a:schemeClr val="tx1"/>
                </a:solidFill>
              </a:rPr>
              <a:t>DDP/RI/23-0094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345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Andra - Photo libre -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3"/>
          <p:cNvSpPr>
            <a:spLocks noGrp="1"/>
          </p:cNvSpPr>
          <p:nvPr>
            <p:ph type="pic" sz="quarter" idx="13"/>
          </p:nvPr>
        </p:nvSpPr>
        <p:spPr>
          <a:xfrm>
            <a:off x="1" y="-4763"/>
            <a:ext cx="1331640" cy="514826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1422698" y="1059582"/>
            <a:ext cx="7632700" cy="33845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252000" indent="-180000">
              <a:spcBef>
                <a:spcPts val="5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500">
                <a:solidFill>
                  <a:srgbClr val="003B8E"/>
                </a:solidFill>
              </a:defRPr>
            </a:lvl2pPr>
            <a:lvl3pPr marL="540000" indent="-144000">
              <a:spcBef>
                <a:spcPts val="350"/>
              </a:spcBef>
              <a:defRPr sz="1400">
                <a:solidFill>
                  <a:srgbClr val="33892D"/>
                </a:solidFill>
              </a:defRPr>
            </a:lvl3pPr>
            <a:lvl4pPr marL="1044000" indent="-144000">
              <a:spcBef>
                <a:spcPts val="225"/>
              </a:spcBef>
              <a:buFont typeface="Wingdings" panose="05000000000000000000" pitchFamily="2" charset="2"/>
              <a:buChar char="§"/>
              <a:defRPr sz="1300">
                <a:solidFill>
                  <a:srgbClr val="F35F00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Modifiez le texte courant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336800" y="-7200"/>
            <a:ext cx="1339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/>
              <a:t>jj mm aaaa</a:t>
            </a:r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4000" y="4770000"/>
            <a:ext cx="1338512" cy="363600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>
                <a:solidFill>
                  <a:schemeClr val="tx1"/>
                </a:solidFill>
              </a:rPr>
              <a:t>DDP/RI/23-0094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4833" y="262330"/>
            <a:ext cx="7127167" cy="725244"/>
          </a:xfrm>
          <a:prstGeom prst="rect">
            <a:avLst/>
          </a:prstGeom>
          <a:solidFill>
            <a:srgbClr val="003B8E">
              <a:alpha val="89804"/>
            </a:srgbClr>
          </a:solidFill>
        </p:spPr>
        <p:txBody>
          <a:bodyPr anchor="ctr" anchorCtr="0">
            <a:normAutofit/>
          </a:bodyPr>
          <a:lstStyle>
            <a:lvl1pPr marL="1165225" indent="0" algn="l" defTabSz="914400" rtl="0" eaLnBrk="1" latinLnBrk="0" hangingPunct="1">
              <a:spcBef>
                <a:spcPct val="0"/>
              </a:spcBef>
              <a:buNone/>
              <a:tabLst>
                <a:tab pos="1165225" algn="l"/>
              </a:tabLst>
              <a:defRPr lang="fr-FR" sz="2100" kern="1200" dirty="0">
                <a:solidFill>
                  <a:schemeClr val="bg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pPr marL="1165225" lvl="0" indent="0" algn="l">
              <a:tabLst>
                <a:tab pos="1165225" algn="l"/>
              </a:tabLst>
            </a:pPr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3246611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Andra - Photo 1 -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" y="0"/>
            <a:ext cx="4064826" cy="5143499"/>
          </a:xfrm>
          <a:prstGeom prst="rect">
            <a:avLst/>
          </a:prstGeom>
        </p:spPr>
      </p:pic>
      <p:sp>
        <p:nvSpPr>
          <p:cNvPr id="14" name="Titre 6"/>
          <p:cNvSpPr txBox="1">
            <a:spLocks/>
          </p:cNvSpPr>
          <p:nvPr userDrawn="1"/>
        </p:nvSpPr>
        <p:spPr>
          <a:xfrm>
            <a:off x="4067944" y="987574"/>
            <a:ext cx="4966394" cy="126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TITRE 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2"/>
          </p:nvPr>
        </p:nvSpPr>
        <p:spPr>
          <a:xfrm>
            <a:off x="5652120" y="2389187"/>
            <a:ext cx="3384376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/>
              <a:t>jj mm aaaa</a:t>
            </a:r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809103" y="0"/>
            <a:ext cx="1338512" cy="363600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>
                <a:solidFill>
                  <a:schemeClr val="tx1"/>
                </a:solidFill>
              </a:rPr>
              <a:t>DDP/RI/23-0094</a:t>
            </a:r>
            <a:endParaRPr lang="fr-FR" dirty="0"/>
          </a:p>
        </p:txBody>
      </p:sp>
      <p:sp>
        <p:nvSpPr>
          <p:cNvPr id="8" name="Titre 3"/>
          <p:cNvSpPr>
            <a:spLocks noGrp="1"/>
          </p:cNvSpPr>
          <p:nvPr>
            <p:ph type="title" hasCustomPrompt="1"/>
          </p:nvPr>
        </p:nvSpPr>
        <p:spPr>
          <a:xfrm>
            <a:off x="1872496" y="976762"/>
            <a:ext cx="7164000" cy="1260000"/>
          </a:xfrm>
          <a:prstGeom prst="rect">
            <a:avLst/>
          </a:prstGeom>
          <a:solidFill>
            <a:srgbClr val="003B8E">
              <a:alpha val="89804"/>
            </a:srgbClr>
          </a:solidFill>
        </p:spPr>
        <p:txBody>
          <a:bodyPr anchor="ctr" anchorCtr="0"/>
          <a:lstStyle>
            <a:lvl1pPr marL="2424113" indent="0" algn="l">
              <a:defRPr sz="28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Titre de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62025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Andra - Photo 1 -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16686"/>
            <a:ext cx="3096768" cy="331012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4001380" y="919780"/>
            <a:ext cx="72008" cy="3303940"/>
          </a:xfrm>
          <a:prstGeom prst="rect">
            <a:avLst/>
          </a:prstGeom>
          <a:solidFill>
            <a:srgbClr val="003B8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139952" y="1419622"/>
            <a:ext cx="4896544" cy="62071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Lucida San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336800" y="-7200"/>
            <a:ext cx="1339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/>
              <a:t>jj mm aaaa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4000" y="4770000"/>
            <a:ext cx="1338512" cy="363600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>
                <a:solidFill>
                  <a:schemeClr val="tx1"/>
                </a:solidFill>
              </a:rPr>
              <a:t>DDP/RI/23-0094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4139952" y="915566"/>
            <a:ext cx="4896544" cy="43204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600" b="1" cap="none" baseline="0">
                <a:solidFill>
                  <a:srgbClr val="003B8E"/>
                </a:solidFill>
                <a:latin typeface="Lucida Sans" pitchFamily="34" charset="0"/>
              </a:defRPr>
            </a:lvl1pPr>
          </a:lstStyle>
          <a:p>
            <a:r>
              <a:rPr lang="fr-FR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310342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Andra - Photo 1 -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" y="1"/>
            <a:ext cx="1334627" cy="5143497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1422698" y="1059582"/>
            <a:ext cx="7632700" cy="33845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1"/>
                </a:solidFill>
              </a:defRPr>
            </a:lvl1pPr>
            <a:lvl2pPr marL="252000" indent="-180000">
              <a:spcBef>
                <a:spcPts val="5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500">
                <a:solidFill>
                  <a:srgbClr val="003B8E"/>
                </a:solidFill>
              </a:defRPr>
            </a:lvl2pPr>
            <a:lvl3pPr marL="540000" indent="-144000">
              <a:spcBef>
                <a:spcPts val="350"/>
              </a:spcBef>
              <a:defRPr sz="1400">
                <a:solidFill>
                  <a:srgbClr val="33892D"/>
                </a:solidFill>
              </a:defRPr>
            </a:lvl3pPr>
            <a:lvl4pPr marL="1044000" indent="-144000">
              <a:spcBef>
                <a:spcPts val="225"/>
              </a:spcBef>
              <a:buFont typeface="Wingdings" panose="05000000000000000000" pitchFamily="2" charset="2"/>
              <a:buChar char="§"/>
              <a:defRPr sz="1300">
                <a:solidFill>
                  <a:srgbClr val="F35F00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Modifiez le texte courant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336800" y="-7200"/>
            <a:ext cx="1339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/>
              <a:t>jj mm aaaa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4000" y="4770000"/>
            <a:ext cx="1338512" cy="363600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>
                <a:solidFill>
                  <a:schemeClr val="tx1"/>
                </a:solidFill>
              </a:rPr>
              <a:t>DDP/RI/23-0094</a:t>
            </a:r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144833" y="262330"/>
            <a:ext cx="7127167" cy="725244"/>
          </a:xfrm>
          <a:prstGeom prst="rect">
            <a:avLst/>
          </a:prstGeom>
          <a:solidFill>
            <a:srgbClr val="003B8E">
              <a:alpha val="89804"/>
            </a:srgbClr>
          </a:solidFill>
        </p:spPr>
        <p:txBody>
          <a:bodyPr anchor="ctr" anchorCtr="0">
            <a:normAutofit/>
          </a:bodyPr>
          <a:lstStyle>
            <a:lvl1pPr marL="1165225" indent="0" algn="l" defTabSz="914400" rtl="0" eaLnBrk="1" latinLnBrk="0" hangingPunct="1">
              <a:spcBef>
                <a:spcPct val="0"/>
              </a:spcBef>
              <a:buNone/>
              <a:tabLst>
                <a:tab pos="1165225" algn="l"/>
              </a:tabLst>
              <a:defRPr lang="fr-FR" sz="2100" kern="1200" dirty="0">
                <a:solidFill>
                  <a:schemeClr val="bg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pPr marL="1165225" lvl="0" indent="0" algn="l">
              <a:tabLst>
                <a:tab pos="1165225" algn="l"/>
              </a:tabLst>
            </a:pPr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50487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336800" y="-7200"/>
            <a:ext cx="1339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/>
              <a:t>jj mm aaaa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 flipV="1">
            <a:off x="4186319" y="4861093"/>
            <a:ext cx="0" cy="180000"/>
          </a:xfrm>
          <a:prstGeom prst="line">
            <a:avLst/>
          </a:prstGeom>
          <a:ln w="19050">
            <a:solidFill>
              <a:srgbClr val="003B8E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X:\Entites\DOI-CA-COM\DOCUMENTS UTILES\Logos et charte Graphique\2014 Identité Visuelle\2014_AndraCentr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4938" y="4579305"/>
            <a:ext cx="588218" cy="41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4000" y="4770000"/>
            <a:ext cx="1338512" cy="363600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>
                <a:solidFill>
                  <a:schemeClr val="tx1"/>
                </a:solidFill>
              </a:rPr>
              <a:t>DDP/RI/23-0094</a:t>
            </a: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 texte courant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de la slide</a:t>
            </a:r>
          </a:p>
        </p:txBody>
      </p:sp>
      <p:sp>
        <p:nvSpPr>
          <p:cNvPr id="10" name="ZoneTexte 9"/>
          <p:cNvSpPr txBox="1"/>
          <p:nvPr userDrawn="1"/>
        </p:nvSpPr>
        <p:spPr>
          <a:xfrm>
            <a:off x="4220680" y="4843081"/>
            <a:ext cx="2727584" cy="21602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indent="0" rtl="0"/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document is the sole </a:t>
            </a:r>
            <a:r>
              <a:rPr lang="fr-FR" sz="55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property</a:t>
            </a:r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Andra.</a:t>
            </a:r>
          </a:p>
          <a:p>
            <a:pPr indent="0" rtl="0"/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</a:t>
            </a:r>
            <a:r>
              <a:rPr lang="fr-FR" sz="55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cannot</a:t>
            </a:r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 </a:t>
            </a:r>
            <a:r>
              <a:rPr lang="fr-FR" sz="55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reproduced</a:t>
            </a:r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fr-FR" sz="55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communicated</a:t>
            </a:r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55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without</a:t>
            </a:r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55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</a:t>
            </a:r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55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</a:t>
            </a:r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permission.</a:t>
            </a:r>
            <a:endParaRPr lang="fr-FR" sz="550" baseline="0" dirty="0"/>
          </a:p>
        </p:txBody>
      </p:sp>
    </p:spTree>
    <p:extLst>
      <p:ext uri="{BB962C8B-B14F-4D97-AF65-F5344CB8AC3E}">
        <p14:creationId xmlns:p14="http://schemas.microsoft.com/office/powerpoint/2010/main" val="302156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21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j-lt"/>
          <a:ea typeface="+mn-ea"/>
          <a:cs typeface="+mn-cs"/>
        </a:defRPr>
      </a:lvl1pPr>
      <a:lvl2pPr marL="252000" indent="-180000" algn="l" defTabSz="914400" rtl="0" eaLnBrk="1" latinLnBrk="0" hangingPunct="1">
        <a:spcBef>
          <a:spcPts val="500"/>
        </a:spcBef>
        <a:buFont typeface="Courier New" panose="02070309020205020404" pitchFamily="49" charset="0"/>
        <a:buChar char="o"/>
        <a:defRPr sz="1500" kern="1200">
          <a:solidFill>
            <a:srgbClr val="003B8E"/>
          </a:solidFill>
          <a:latin typeface="+mn-lt"/>
          <a:ea typeface="+mn-ea"/>
          <a:cs typeface="+mn-cs"/>
        </a:defRPr>
      </a:lvl2pPr>
      <a:lvl3pPr marL="540000" indent="-144000" algn="l" defTabSz="914400" rtl="0" eaLnBrk="1" latinLnBrk="0" hangingPunct="1">
        <a:spcBef>
          <a:spcPts val="350"/>
        </a:spcBef>
        <a:buFont typeface="Arial" panose="020B0604020202020204" pitchFamily="34" charset="0"/>
        <a:buChar char="•"/>
        <a:defRPr sz="1400" kern="1200">
          <a:solidFill>
            <a:srgbClr val="33892D"/>
          </a:solidFill>
          <a:latin typeface="+mn-lt"/>
          <a:ea typeface="+mn-ea"/>
          <a:cs typeface="+mn-cs"/>
        </a:defRPr>
      </a:lvl3pPr>
      <a:lvl4pPr marL="1044000" indent="-144000" algn="l" defTabSz="914400" rtl="0" eaLnBrk="1" latinLnBrk="0" hangingPunct="1">
        <a:spcBef>
          <a:spcPts val="225"/>
        </a:spcBef>
        <a:buFont typeface="Wingdings" panose="05000000000000000000" pitchFamily="2" charset="2"/>
        <a:buChar char="§"/>
        <a:defRPr sz="1300" kern="1200">
          <a:solidFill>
            <a:srgbClr val="F35A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 flipV="1">
            <a:off x="4186319" y="4861093"/>
            <a:ext cx="0" cy="180000"/>
          </a:xfrm>
          <a:prstGeom prst="line">
            <a:avLst/>
          </a:prstGeom>
          <a:ln w="19050">
            <a:solidFill>
              <a:srgbClr val="003B8E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X:\Entites\DOI-CA-COM\DOCUMENTS UTILES\Logos et charte Graphique\2014 Identité Visuelle\2014_AndraCentr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4938" y="4579305"/>
            <a:ext cx="588218" cy="41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336800" y="-7200"/>
            <a:ext cx="1339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/>
              <a:t>jj mm aaaa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4000" y="4770000"/>
            <a:ext cx="1338512" cy="363600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>
                <a:solidFill>
                  <a:schemeClr val="tx1"/>
                </a:solidFill>
              </a:rPr>
              <a:t>DDP/RI/23-0094</a:t>
            </a:r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de la slide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Modifiez le texte courant</a:t>
            </a:r>
          </a:p>
          <a:p>
            <a:pPr marL="252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003B8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Deuxième niveau</a:t>
            </a:r>
          </a:p>
          <a:p>
            <a:pPr marL="540000" marR="0" lvl="2" indent="-1440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892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0" name="ZoneTexte 9"/>
          <p:cNvSpPr txBox="1"/>
          <p:nvPr userDrawn="1"/>
        </p:nvSpPr>
        <p:spPr>
          <a:xfrm>
            <a:off x="4220680" y="4843081"/>
            <a:ext cx="2727584" cy="21602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indent="0" rtl="0"/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document is the sole </a:t>
            </a:r>
            <a:r>
              <a:rPr lang="fr-FR" sz="55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property</a:t>
            </a:r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Andra.</a:t>
            </a:r>
          </a:p>
          <a:p>
            <a:pPr indent="0" rtl="0"/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</a:t>
            </a:r>
            <a:r>
              <a:rPr lang="fr-FR" sz="55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cannot</a:t>
            </a:r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 </a:t>
            </a:r>
            <a:r>
              <a:rPr lang="fr-FR" sz="55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reproduced</a:t>
            </a:r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fr-FR" sz="55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communicated</a:t>
            </a:r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55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without</a:t>
            </a:r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55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</a:t>
            </a:r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55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</a:t>
            </a:r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permission.</a:t>
            </a:r>
            <a:endParaRPr lang="fr-FR" sz="550" baseline="0" dirty="0"/>
          </a:p>
        </p:txBody>
      </p:sp>
    </p:spTree>
    <p:extLst>
      <p:ext uri="{BB962C8B-B14F-4D97-AF65-F5344CB8AC3E}">
        <p14:creationId xmlns:p14="http://schemas.microsoft.com/office/powerpoint/2010/main" val="386409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marR="0" indent="-1800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Courier New" panose="02070309020205020404" pitchFamily="49" charset="0"/>
        <a:buChar char="o"/>
        <a:tabLst/>
        <a:defRPr sz="1500" kern="1200">
          <a:solidFill>
            <a:srgbClr val="003B8E"/>
          </a:solidFill>
          <a:latin typeface="+mn-lt"/>
          <a:ea typeface="+mn-ea"/>
          <a:cs typeface="+mn-cs"/>
        </a:defRPr>
      </a:lvl2pPr>
      <a:lvl3pPr marL="540000" marR="0" indent="-144000" algn="l" defTabSz="914400" rtl="0" eaLnBrk="1" fontAlgn="auto" latinLnBrk="0" hangingPunct="1">
        <a:lnSpc>
          <a:spcPct val="100000"/>
        </a:lnSpc>
        <a:spcBef>
          <a:spcPts val="3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rgbClr val="33892D"/>
          </a:solidFill>
          <a:latin typeface="+mn-lt"/>
          <a:ea typeface="+mn-ea"/>
          <a:cs typeface="+mn-cs"/>
        </a:defRPr>
      </a:lvl3pPr>
      <a:lvl4pPr marL="1044000" marR="0" indent="-144000" algn="l" defTabSz="914400" rtl="0" eaLnBrk="1" fontAlgn="auto" latinLnBrk="0" hangingPunct="1">
        <a:lnSpc>
          <a:spcPct val="100000"/>
        </a:lnSpc>
        <a:spcBef>
          <a:spcPts val="225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300" kern="1200">
          <a:solidFill>
            <a:srgbClr val="F35F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 flipV="1">
            <a:off x="4186319" y="4861093"/>
            <a:ext cx="0" cy="180000"/>
          </a:xfrm>
          <a:prstGeom prst="line">
            <a:avLst/>
          </a:prstGeom>
          <a:ln w="19050">
            <a:solidFill>
              <a:srgbClr val="003B8E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X:\Entites\DOI-CA-COM\DOCUMENTS UTILES\Logos et charte Graphique\2014 Identité Visuelle\2014_AndraCentr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4938" y="4579305"/>
            <a:ext cx="588218" cy="41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336800" y="-7200"/>
            <a:ext cx="1339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/>
              <a:t>jj mm aaaa</a:t>
            </a:r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4000" y="4770000"/>
            <a:ext cx="1338512" cy="363600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>
                <a:solidFill>
                  <a:schemeClr val="tx1"/>
                </a:solidFill>
              </a:rPr>
              <a:t>DDP/RI/23-0094</a:t>
            </a:r>
            <a:endParaRPr lang="fr-FR" dirty="0"/>
          </a:p>
        </p:txBody>
      </p:sp>
      <p:sp>
        <p:nvSpPr>
          <p:cNvPr id="4" name="Espace réservé du titre 3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de la slide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 texte courant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0" name="ZoneTexte 9"/>
          <p:cNvSpPr txBox="1"/>
          <p:nvPr userDrawn="1"/>
        </p:nvSpPr>
        <p:spPr>
          <a:xfrm>
            <a:off x="4220680" y="4843081"/>
            <a:ext cx="2727584" cy="21602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indent="0" rtl="0"/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document is the sole </a:t>
            </a:r>
            <a:r>
              <a:rPr lang="fr-FR" sz="55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property</a:t>
            </a:r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Andra.</a:t>
            </a:r>
          </a:p>
          <a:p>
            <a:pPr indent="0" rtl="0"/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</a:t>
            </a:r>
            <a:r>
              <a:rPr lang="fr-FR" sz="55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cannot</a:t>
            </a:r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 </a:t>
            </a:r>
            <a:r>
              <a:rPr lang="fr-FR" sz="55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reproduced</a:t>
            </a:r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fr-FR" sz="55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communicated</a:t>
            </a:r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55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without</a:t>
            </a:r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55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</a:t>
            </a:r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55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</a:t>
            </a:r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permission.</a:t>
            </a:r>
            <a:endParaRPr lang="fr-FR" sz="550" baseline="0" dirty="0"/>
          </a:p>
        </p:txBody>
      </p:sp>
    </p:spTree>
    <p:extLst>
      <p:ext uri="{BB962C8B-B14F-4D97-AF65-F5344CB8AC3E}">
        <p14:creationId xmlns:p14="http://schemas.microsoft.com/office/powerpoint/2010/main" val="203178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180000" algn="l" defTabSz="914400" rtl="0" eaLnBrk="1" latinLnBrk="0" hangingPunct="1">
        <a:spcBef>
          <a:spcPts val="500"/>
        </a:spcBef>
        <a:buFont typeface="Courier New" panose="02070309020205020404" pitchFamily="49" charset="0"/>
        <a:buChar char="o"/>
        <a:defRPr sz="1500" kern="1200">
          <a:solidFill>
            <a:srgbClr val="003B8E"/>
          </a:solidFill>
          <a:latin typeface="+mn-lt"/>
          <a:ea typeface="+mn-ea"/>
          <a:cs typeface="+mn-cs"/>
        </a:defRPr>
      </a:lvl2pPr>
      <a:lvl3pPr marL="540000" indent="-144000" algn="l" defTabSz="914400" rtl="0" eaLnBrk="1" latinLnBrk="0" hangingPunct="1">
        <a:spcBef>
          <a:spcPts val="350"/>
        </a:spcBef>
        <a:buFont typeface="Arial" panose="020B0604020202020204" pitchFamily="34" charset="0"/>
        <a:buChar char="•"/>
        <a:defRPr sz="1400" kern="1200">
          <a:solidFill>
            <a:srgbClr val="33892D"/>
          </a:solidFill>
          <a:latin typeface="+mn-lt"/>
          <a:ea typeface="+mn-ea"/>
          <a:cs typeface="+mn-cs"/>
        </a:defRPr>
      </a:lvl3pPr>
      <a:lvl4pPr marL="1044000" indent="-144000" algn="l" defTabSz="914400" rtl="0" eaLnBrk="1" latinLnBrk="0" hangingPunct="1">
        <a:spcBef>
          <a:spcPts val="225"/>
        </a:spcBef>
        <a:buFont typeface="Wingdings" panose="05000000000000000000" pitchFamily="2" charset="2"/>
        <a:buChar char="§"/>
        <a:defRPr sz="1400" kern="1200">
          <a:solidFill>
            <a:srgbClr val="F35F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 flipV="1">
            <a:off x="4186319" y="4861093"/>
            <a:ext cx="0" cy="180000"/>
          </a:xfrm>
          <a:prstGeom prst="line">
            <a:avLst/>
          </a:prstGeom>
          <a:ln w="19050">
            <a:solidFill>
              <a:srgbClr val="003B8E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X:\Entites\DOI-CA-COM\DOCUMENTS UTILES\Logos et charte Graphique\2014 Identité Visuelle\2014_AndraCentr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4938" y="4579305"/>
            <a:ext cx="588218" cy="41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336800" y="-7200"/>
            <a:ext cx="1339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/>
              <a:t>jj mm aaaa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4000" y="4770000"/>
            <a:ext cx="1338512" cy="363600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>
                <a:solidFill>
                  <a:schemeClr val="tx1"/>
                </a:solidFill>
              </a:rPr>
              <a:t>DDP/RI/23-0094</a:t>
            </a:r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de la slide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 texte courant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0" name="ZoneTexte 9"/>
          <p:cNvSpPr txBox="1"/>
          <p:nvPr userDrawn="1"/>
        </p:nvSpPr>
        <p:spPr>
          <a:xfrm>
            <a:off x="4220680" y="4843081"/>
            <a:ext cx="2727584" cy="21602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indent="0" rtl="0"/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document is the sole </a:t>
            </a:r>
            <a:r>
              <a:rPr lang="fr-FR" sz="55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property</a:t>
            </a:r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Andra.</a:t>
            </a:r>
          </a:p>
          <a:p>
            <a:pPr indent="0" rtl="0"/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</a:t>
            </a:r>
            <a:r>
              <a:rPr lang="fr-FR" sz="55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cannot</a:t>
            </a:r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 </a:t>
            </a:r>
            <a:r>
              <a:rPr lang="fr-FR" sz="55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reproduced</a:t>
            </a:r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fr-FR" sz="55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communicated</a:t>
            </a:r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55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without</a:t>
            </a:r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55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</a:t>
            </a:r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55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</a:t>
            </a:r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permission.</a:t>
            </a:r>
            <a:endParaRPr lang="fr-FR" sz="550" baseline="0" dirty="0"/>
          </a:p>
        </p:txBody>
      </p:sp>
    </p:spTree>
    <p:extLst>
      <p:ext uri="{BB962C8B-B14F-4D97-AF65-F5344CB8AC3E}">
        <p14:creationId xmlns:p14="http://schemas.microsoft.com/office/powerpoint/2010/main" val="106460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180000" algn="l" defTabSz="914400" rtl="0" eaLnBrk="1" latinLnBrk="0" hangingPunct="1">
        <a:spcBef>
          <a:spcPts val="500"/>
        </a:spcBef>
        <a:buFont typeface="Courier New" panose="02070309020205020404" pitchFamily="49" charset="0"/>
        <a:buChar char="o"/>
        <a:defRPr sz="1500" kern="1200">
          <a:solidFill>
            <a:srgbClr val="003B8E"/>
          </a:solidFill>
          <a:latin typeface="+mn-lt"/>
          <a:ea typeface="+mn-ea"/>
          <a:cs typeface="+mn-cs"/>
        </a:defRPr>
      </a:lvl2pPr>
      <a:lvl3pPr marL="540000" indent="-144000" algn="l" defTabSz="914400" rtl="0" eaLnBrk="1" latinLnBrk="0" hangingPunct="1">
        <a:spcBef>
          <a:spcPts val="350"/>
        </a:spcBef>
        <a:buFont typeface="Arial" panose="020B0604020202020204" pitchFamily="34" charset="0"/>
        <a:buChar char="•"/>
        <a:defRPr sz="1400" kern="1200">
          <a:solidFill>
            <a:srgbClr val="33892D"/>
          </a:solidFill>
          <a:latin typeface="+mn-lt"/>
          <a:ea typeface="+mn-ea"/>
          <a:cs typeface="+mn-cs"/>
        </a:defRPr>
      </a:lvl3pPr>
      <a:lvl4pPr marL="1044000" indent="-144000" algn="l" defTabSz="914400" rtl="0" eaLnBrk="1" latinLnBrk="0" hangingPunct="1">
        <a:spcBef>
          <a:spcPts val="225"/>
        </a:spcBef>
        <a:buFont typeface="Wingdings" panose="05000000000000000000" pitchFamily="2" charset="2"/>
        <a:buChar char="§"/>
        <a:defRPr sz="1300" kern="1200">
          <a:solidFill>
            <a:srgbClr val="F35F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 flipV="1">
            <a:off x="4186319" y="4861093"/>
            <a:ext cx="0" cy="180000"/>
          </a:xfrm>
          <a:prstGeom prst="line">
            <a:avLst/>
          </a:prstGeom>
          <a:ln w="19050">
            <a:solidFill>
              <a:srgbClr val="003B8E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X:\Entites\DOI-CA-COM\DOCUMENTS UTILES\Logos et charte Graphique\2014 Identité Visuelle\2014_AndraCentr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4938" y="4579305"/>
            <a:ext cx="588218" cy="41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336800" y="-7200"/>
            <a:ext cx="1339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/>
              <a:t>jj mm aaaa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4000" y="4770000"/>
            <a:ext cx="1338512" cy="363600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>
                <a:solidFill>
                  <a:schemeClr val="tx1"/>
                </a:solidFill>
              </a:rPr>
              <a:t>DDP/RI/23-0094</a:t>
            </a:r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de la slide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 texte courant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0" name="ZoneTexte 9"/>
          <p:cNvSpPr txBox="1"/>
          <p:nvPr userDrawn="1"/>
        </p:nvSpPr>
        <p:spPr>
          <a:xfrm>
            <a:off x="4220680" y="4843081"/>
            <a:ext cx="2727584" cy="21602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indent="0" rtl="0"/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document is the sole </a:t>
            </a:r>
            <a:r>
              <a:rPr lang="fr-FR" sz="55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property</a:t>
            </a:r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Andra.</a:t>
            </a:r>
          </a:p>
          <a:p>
            <a:pPr indent="0" rtl="0"/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</a:t>
            </a:r>
            <a:r>
              <a:rPr lang="fr-FR" sz="55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cannot</a:t>
            </a:r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 </a:t>
            </a:r>
            <a:r>
              <a:rPr lang="fr-FR" sz="55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reproduced</a:t>
            </a:r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fr-FR" sz="55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communicated</a:t>
            </a:r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55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without</a:t>
            </a:r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55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</a:t>
            </a:r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55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</a:t>
            </a:r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permission.</a:t>
            </a:r>
            <a:endParaRPr lang="fr-FR" sz="550" baseline="0" dirty="0"/>
          </a:p>
        </p:txBody>
      </p:sp>
    </p:spTree>
    <p:extLst>
      <p:ext uri="{BB962C8B-B14F-4D97-AF65-F5344CB8AC3E}">
        <p14:creationId xmlns:p14="http://schemas.microsoft.com/office/powerpoint/2010/main" val="424736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180000" algn="l" defTabSz="914400" rtl="0" eaLnBrk="1" latinLnBrk="0" hangingPunct="1">
        <a:spcBef>
          <a:spcPts val="500"/>
        </a:spcBef>
        <a:buFont typeface="Courier New" panose="02070309020205020404" pitchFamily="49" charset="0"/>
        <a:buChar char="o"/>
        <a:defRPr sz="1500" kern="1200">
          <a:solidFill>
            <a:srgbClr val="003B8E"/>
          </a:solidFill>
          <a:latin typeface="+mn-lt"/>
          <a:ea typeface="+mn-ea"/>
          <a:cs typeface="+mn-cs"/>
        </a:defRPr>
      </a:lvl2pPr>
      <a:lvl3pPr marL="540000" indent="-144000" algn="l" defTabSz="914400" rtl="0" eaLnBrk="1" latinLnBrk="0" hangingPunct="1">
        <a:spcBef>
          <a:spcPts val="350"/>
        </a:spcBef>
        <a:buFont typeface="Arial" panose="020B0604020202020204" pitchFamily="34" charset="0"/>
        <a:buChar char="•"/>
        <a:defRPr sz="1400" kern="1200">
          <a:solidFill>
            <a:srgbClr val="33892D"/>
          </a:solidFill>
          <a:latin typeface="+mn-lt"/>
          <a:ea typeface="+mn-ea"/>
          <a:cs typeface="+mn-cs"/>
        </a:defRPr>
      </a:lvl3pPr>
      <a:lvl4pPr marL="1044000" indent="-144000" algn="l" defTabSz="914400" rtl="0" eaLnBrk="1" latinLnBrk="0" hangingPunct="1">
        <a:spcBef>
          <a:spcPts val="225"/>
        </a:spcBef>
        <a:buFont typeface="Wingdings" panose="05000000000000000000" pitchFamily="2" charset="2"/>
        <a:buChar char="§"/>
        <a:defRPr sz="1300" kern="1200">
          <a:solidFill>
            <a:srgbClr val="F35F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 flipV="1">
            <a:off x="4186319" y="4861093"/>
            <a:ext cx="0" cy="180000"/>
          </a:xfrm>
          <a:prstGeom prst="line">
            <a:avLst/>
          </a:prstGeom>
          <a:ln w="19050">
            <a:solidFill>
              <a:srgbClr val="003B8E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X:\Entites\DOI-CA-COM\DOCUMENTS UTILES\Logos et charte Graphique\2014 Identité Visuelle\2014_AndraCentr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4938" y="4579305"/>
            <a:ext cx="588218" cy="41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48464" y="-8109"/>
            <a:ext cx="39553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fld id="{3F31099B-3674-415A-8495-B5B94815B4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336800" y="-7200"/>
            <a:ext cx="13392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" b="0">
                <a:solidFill>
                  <a:schemeClr val="tx1"/>
                </a:solidFill>
                <a:latin typeface="Lucida Sans" pitchFamily="34" charset="0"/>
              </a:defRPr>
            </a:lvl1pPr>
          </a:lstStyle>
          <a:p>
            <a:r>
              <a:rPr lang="fr-FR"/>
              <a:t>jj mm aaaa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4000" y="4770000"/>
            <a:ext cx="1338512" cy="363600"/>
          </a:xfrm>
          <a:prstGeom prst="rect">
            <a:avLst/>
          </a:prstGeom>
        </p:spPr>
        <p:txBody>
          <a:bodyPr anchor="ctr" anchorCtr="0"/>
          <a:lstStyle>
            <a:lvl1pPr algn="r">
              <a:defRPr sz="650" b="0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pPr algn="ctr"/>
            <a:r>
              <a:rPr lang="fr-FR" sz="500">
                <a:solidFill>
                  <a:schemeClr val="tx1"/>
                </a:solidFill>
              </a:rPr>
              <a:t>DDP/RI/23-0094</a:t>
            </a:r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de la slide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 texte courant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0" name="ZoneTexte 9"/>
          <p:cNvSpPr txBox="1"/>
          <p:nvPr userDrawn="1"/>
        </p:nvSpPr>
        <p:spPr>
          <a:xfrm>
            <a:off x="4220680" y="4843081"/>
            <a:ext cx="2727584" cy="21602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indent="0" rtl="0"/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document is the sole </a:t>
            </a:r>
            <a:r>
              <a:rPr lang="fr-FR" sz="55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property</a:t>
            </a:r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Andra.</a:t>
            </a:r>
          </a:p>
          <a:p>
            <a:pPr indent="0" rtl="0"/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</a:t>
            </a:r>
            <a:r>
              <a:rPr lang="fr-FR" sz="55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cannot</a:t>
            </a:r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 </a:t>
            </a:r>
            <a:r>
              <a:rPr lang="fr-FR" sz="55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reproduced</a:t>
            </a:r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fr-FR" sz="55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communicated</a:t>
            </a:r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55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without</a:t>
            </a:r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55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</a:t>
            </a:r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55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</a:t>
            </a:r>
            <a:r>
              <a:rPr lang="fr-FR" sz="5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permission.</a:t>
            </a:r>
            <a:endParaRPr lang="fr-FR" sz="550" baseline="0" dirty="0"/>
          </a:p>
        </p:txBody>
      </p:sp>
    </p:spTree>
    <p:extLst>
      <p:ext uri="{BB962C8B-B14F-4D97-AF65-F5344CB8AC3E}">
        <p14:creationId xmlns:p14="http://schemas.microsoft.com/office/powerpoint/2010/main" val="169558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21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180000" algn="l" defTabSz="914400" rtl="0" eaLnBrk="1" latinLnBrk="0" hangingPunct="1">
        <a:spcBef>
          <a:spcPts val="500"/>
        </a:spcBef>
        <a:buFont typeface="Courier New" panose="02070309020205020404" pitchFamily="49" charset="0"/>
        <a:buChar char="o"/>
        <a:defRPr sz="1500" kern="1200">
          <a:solidFill>
            <a:srgbClr val="003B8E"/>
          </a:solidFill>
          <a:latin typeface="+mn-lt"/>
          <a:ea typeface="+mn-ea"/>
          <a:cs typeface="+mn-cs"/>
        </a:defRPr>
      </a:lvl2pPr>
      <a:lvl3pPr marL="540000" indent="-144000" algn="l" defTabSz="914400" rtl="0" eaLnBrk="1" latinLnBrk="0" hangingPunct="1">
        <a:spcBef>
          <a:spcPts val="350"/>
        </a:spcBef>
        <a:buFont typeface="Arial" panose="020B0604020202020204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1044000" indent="-144000" algn="l" defTabSz="914400" rtl="0" eaLnBrk="1" latinLnBrk="0" hangingPunct="1">
        <a:spcBef>
          <a:spcPts val="225"/>
        </a:spcBef>
        <a:buFont typeface="Wingdings" panose="05000000000000000000" pitchFamily="2" charset="2"/>
        <a:buChar char="§"/>
        <a:defRPr sz="1300" kern="1200">
          <a:solidFill>
            <a:srgbClr val="F35F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A16D231-CDC2-A3BD-164B-0FE561868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77800"/>
            <a:r>
              <a:rPr lang="fr-FR" dirty="0" err="1"/>
              <a:t>Attract</a:t>
            </a:r>
            <a:r>
              <a:rPr lang="fr-FR" dirty="0"/>
              <a:t>, </a:t>
            </a:r>
            <a:r>
              <a:rPr lang="fr-FR" dirty="0" err="1"/>
              <a:t>develop</a:t>
            </a:r>
            <a:r>
              <a:rPr lang="fr-FR" dirty="0"/>
              <a:t> and </a:t>
            </a:r>
            <a:r>
              <a:rPr lang="fr-FR" dirty="0" err="1"/>
              <a:t>retain</a:t>
            </a:r>
            <a:r>
              <a:rPr lang="fr-FR" dirty="0"/>
              <a:t> talents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681E8E4-A5FC-B776-9427-32E207D6A882}"/>
              </a:ext>
            </a:extLst>
          </p:cNvPr>
          <p:cNvSpPr txBox="1"/>
          <p:nvPr/>
        </p:nvSpPr>
        <p:spPr>
          <a:xfrm>
            <a:off x="4644008" y="3064046"/>
            <a:ext cx="2448272" cy="969496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r>
              <a:rPr lang="fr-FR" sz="1200" b="1" dirty="0">
                <a:solidFill>
                  <a:srgbClr val="002060"/>
                </a:solidFill>
              </a:rPr>
              <a:t>M. Fabrice PUYADE </a:t>
            </a:r>
          </a:p>
          <a:p>
            <a:r>
              <a:rPr lang="en-GB" sz="1000" dirty="0">
                <a:solidFill>
                  <a:srgbClr val="002060"/>
                </a:solidFill>
              </a:rPr>
              <a:t>Director of Human Resources &amp; CSR Division</a:t>
            </a:r>
          </a:p>
          <a:p>
            <a:pPr>
              <a:spcBef>
                <a:spcPts val="600"/>
              </a:spcBef>
            </a:pPr>
            <a:r>
              <a:rPr lang="en-US" sz="1000" dirty="0">
                <a:solidFill>
                  <a:srgbClr val="002060"/>
                </a:solidFill>
              </a:rPr>
              <a:t>French National Radioactive Waste Management Agency</a:t>
            </a:r>
            <a:endParaRPr lang="fr-FR" sz="1000" dirty="0">
              <a:solidFill>
                <a:srgbClr val="002060"/>
              </a:solidFill>
            </a:endParaRPr>
          </a:p>
        </p:txBody>
      </p:sp>
      <p:pic>
        <p:nvPicPr>
          <p:cNvPr id="9" name="Image 8" descr="Une image contenant personne, cravate, homme, portant&#10;&#10;Description générée automatiquement">
            <a:extLst>
              <a:ext uri="{FF2B5EF4-FFF2-40B4-BE49-F238E27FC236}">
                <a16:creationId xmlns:a16="http://schemas.microsoft.com/office/drawing/2014/main" id="{CDE57A09-8C65-6792-4DF7-E9260E9424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839163"/>
            <a:ext cx="800626" cy="119111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2A48649-9562-D697-0AB4-553F60124B08}"/>
              </a:ext>
            </a:extLst>
          </p:cNvPr>
          <p:cNvSpPr txBox="1"/>
          <p:nvPr/>
        </p:nvSpPr>
        <p:spPr>
          <a:xfrm>
            <a:off x="4644008" y="4635943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Vienna, November 28</a:t>
            </a:r>
            <a:r>
              <a:rPr lang="en-GB" sz="1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668177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2327DA-BE25-ED44-5B5E-AFF022DA6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b="1" dirty="0">
                <a:sym typeface="Wingdings 2" panose="05020102010507070707" pitchFamily="18" charset="2"/>
              </a:rPr>
              <a:t> N</a:t>
            </a:r>
            <a:r>
              <a:rPr lang="en-GB" sz="2400" b="1" dirty="0"/>
              <a:t>eed for a more forward-looking HR vision 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A0EF025-7F9C-770A-5E08-68A1C78E6BBD}"/>
              </a:ext>
            </a:extLst>
          </p:cNvPr>
          <p:cNvSpPr txBox="1"/>
          <p:nvPr/>
        </p:nvSpPr>
        <p:spPr>
          <a:xfrm>
            <a:off x="188840" y="1203598"/>
            <a:ext cx="876632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2060"/>
                </a:solidFill>
              </a:rPr>
              <a:t>The long-</a:t>
            </a:r>
            <a:r>
              <a:rPr lang="fr-FR" sz="1400" b="1" dirty="0" err="1">
                <a:solidFill>
                  <a:srgbClr val="002060"/>
                </a:solidFill>
              </a:rPr>
              <a:t>scale</a:t>
            </a:r>
            <a:r>
              <a:rPr lang="fr-FR" sz="1400" b="1" dirty="0">
                <a:solidFill>
                  <a:srgbClr val="002060"/>
                </a:solidFill>
              </a:rPr>
              <a:t> project Cigéo </a:t>
            </a:r>
            <a:r>
              <a:rPr lang="fr-FR" sz="1400" b="1" dirty="0">
                <a:solidFill>
                  <a:srgbClr val="002060"/>
                </a:solidFill>
                <a:cs typeface="Calibri" panose="020F0502020204030204" pitchFamily="34" charset="0"/>
              </a:rPr>
              <a:t>→ N</a:t>
            </a:r>
            <a:r>
              <a:rPr lang="fr-FR" sz="1400" b="1" dirty="0">
                <a:solidFill>
                  <a:srgbClr val="002060"/>
                </a:solidFill>
              </a:rPr>
              <a:t>eed to a more </a:t>
            </a:r>
            <a:r>
              <a:rPr lang="fr-FR" sz="1400" b="1" dirty="0" err="1">
                <a:solidFill>
                  <a:srgbClr val="002060"/>
                </a:solidFill>
              </a:rPr>
              <a:t>forward-looking</a:t>
            </a:r>
            <a:r>
              <a:rPr lang="fr-FR" sz="1400" b="1" dirty="0">
                <a:solidFill>
                  <a:srgbClr val="002060"/>
                </a:solidFill>
              </a:rPr>
              <a:t> HR </a:t>
            </a:r>
            <a:r>
              <a:rPr lang="fr-FR" sz="1400" b="1" dirty="0" err="1">
                <a:solidFill>
                  <a:srgbClr val="002060"/>
                </a:solidFill>
              </a:rPr>
              <a:t>policy</a:t>
            </a:r>
            <a:endParaRPr lang="fr-FR" sz="1400" b="1" dirty="0">
              <a:solidFill>
                <a:srgbClr val="002060"/>
              </a:solidFill>
            </a:endParaRPr>
          </a:p>
          <a:p>
            <a:endParaRPr lang="fr-FR" sz="1200" dirty="0">
              <a:solidFill>
                <a:srgbClr val="002060"/>
              </a:solidFill>
            </a:endParaRPr>
          </a:p>
          <a:p>
            <a:endParaRPr lang="fr-FR" sz="12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Ä"/>
            </a:pPr>
            <a:r>
              <a:rPr lang="fr-FR" sz="1200" i="1" dirty="0">
                <a:solidFill>
                  <a:srgbClr val="002060"/>
                </a:solidFill>
              </a:rPr>
              <a:t>On-</a:t>
            </a:r>
            <a:r>
              <a:rPr lang="fr-FR" sz="1200" i="1" dirty="0" err="1">
                <a:solidFill>
                  <a:srgbClr val="002060"/>
                </a:solidFill>
              </a:rPr>
              <a:t>going</a:t>
            </a:r>
            <a:r>
              <a:rPr lang="fr-FR" sz="1200" dirty="0">
                <a:solidFill>
                  <a:srgbClr val="002060"/>
                </a:solidFill>
              </a:rPr>
              <a:t> development of a new HR </a:t>
            </a:r>
            <a:r>
              <a:rPr lang="fr-FR" sz="1200" dirty="0" err="1">
                <a:solidFill>
                  <a:srgbClr val="002060"/>
                </a:solidFill>
              </a:rPr>
              <a:t>product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called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b="1" dirty="0">
                <a:solidFill>
                  <a:srgbClr val="002060"/>
                </a:solidFill>
              </a:rPr>
              <a:t>CEDRE</a:t>
            </a:r>
            <a:endParaRPr lang="fr-FR" sz="1200" dirty="0">
              <a:solidFill>
                <a:srgbClr val="002060"/>
              </a:solidFill>
            </a:endParaRPr>
          </a:p>
          <a:p>
            <a:endParaRPr lang="fr-FR" sz="12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Ä"/>
            </a:pPr>
            <a:r>
              <a:rPr lang="fr-FR" sz="1200" dirty="0">
                <a:solidFill>
                  <a:srgbClr val="002060"/>
                </a:solidFill>
              </a:rPr>
              <a:t>CEDRE to </a:t>
            </a:r>
            <a:r>
              <a:rPr lang="fr-FR" sz="1200" b="1" dirty="0" err="1">
                <a:solidFill>
                  <a:srgbClr val="002060"/>
                </a:solidFill>
              </a:rPr>
              <a:t>anticipate</a:t>
            </a:r>
            <a:r>
              <a:rPr lang="fr-FR" sz="1200" dirty="0">
                <a:solidFill>
                  <a:srgbClr val="002060"/>
                </a:solidFill>
              </a:rPr>
              <a:t> the future scripts and future </a:t>
            </a:r>
            <a:r>
              <a:rPr lang="fr-FR" sz="1200" dirty="0" err="1">
                <a:solidFill>
                  <a:srgbClr val="002060"/>
                </a:solidFill>
              </a:rPr>
              <a:t>needs</a:t>
            </a:r>
            <a:r>
              <a:rPr lang="fr-FR" sz="1200" dirty="0">
                <a:solidFill>
                  <a:srgbClr val="002060"/>
                </a:solidFill>
              </a:rPr>
              <a:t> in professions and </a:t>
            </a:r>
            <a:r>
              <a:rPr lang="fr-FR" sz="1200" dirty="0" err="1">
                <a:solidFill>
                  <a:srgbClr val="002060"/>
                </a:solidFill>
              </a:rPr>
              <a:t>skills</a:t>
            </a:r>
            <a:endParaRPr lang="fr-FR" sz="12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Ä"/>
            </a:pPr>
            <a:endParaRPr lang="fr-FR" sz="12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Ä"/>
            </a:pPr>
            <a:r>
              <a:rPr lang="fr-FR" sz="1200" dirty="0">
                <a:solidFill>
                  <a:srgbClr val="002060"/>
                </a:solidFill>
              </a:rPr>
              <a:t>Set a </a:t>
            </a:r>
            <a:r>
              <a:rPr lang="fr-FR" sz="1200" b="1" dirty="0">
                <a:solidFill>
                  <a:srgbClr val="002060"/>
                </a:solidFill>
              </a:rPr>
              <a:t>time </a:t>
            </a:r>
            <a:r>
              <a:rPr lang="fr-FR" sz="1200" b="1" dirty="0" err="1">
                <a:solidFill>
                  <a:srgbClr val="002060"/>
                </a:solidFill>
              </a:rPr>
              <a:t>scale</a:t>
            </a:r>
            <a:r>
              <a:rPr lang="fr-FR" sz="1200" b="1" dirty="0">
                <a:solidFill>
                  <a:srgbClr val="002060"/>
                </a:solidFill>
              </a:rPr>
              <a:t> </a:t>
            </a:r>
            <a:r>
              <a:rPr lang="fr-FR" sz="1200" dirty="0">
                <a:solidFill>
                  <a:srgbClr val="002060"/>
                </a:solidFill>
              </a:rPr>
              <a:t>of 5 to 10 years</a:t>
            </a:r>
          </a:p>
          <a:p>
            <a:pPr marL="285750" indent="-285750">
              <a:buFont typeface="Wingdings" panose="05000000000000000000" pitchFamily="2" charset="2"/>
              <a:buChar char="Ä"/>
            </a:pPr>
            <a:endParaRPr lang="fr-FR" sz="12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Ä"/>
            </a:pPr>
            <a:r>
              <a:rPr lang="fr-FR" sz="1200" dirty="0" err="1">
                <a:solidFill>
                  <a:srgbClr val="002060"/>
                </a:solidFill>
              </a:rPr>
              <a:t>Being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carried</a:t>
            </a:r>
            <a:r>
              <a:rPr lang="fr-FR" sz="1200" dirty="0">
                <a:solidFill>
                  <a:srgbClr val="002060"/>
                </a:solidFill>
              </a:rPr>
              <a:t> out by </a:t>
            </a:r>
            <a:r>
              <a:rPr lang="fr-FR" sz="1200" b="1" dirty="0" err="1">
                <a:solidFill>
                  <a:srgbClr val="002060"/>
                </a:solidFill>
              </a:rPr>
              <a:t>combining</a:t>
            </a:r>
            <a:r>
              <a:rPr lang="fr-FR" sz="1200" b="1" dirty="0">
                <a:solidFill>
                  <a:srgbClr val="002060"/>
                </a:solidFill>
              </a:rPr>
              <a:t> ressources and </a:t>
            </a:r>
            <a:r>
              <a:rPr lang="fr-FR" sz="1200" b="1" dirty="0" err="1">
                <a:solidFill>
                  <a:srgbClr val="002060"/>
                </a:solidFill>
              </a:rPr>
              <a:t>knowledge</a:t>
            </a:r>
            <a:r>
              <a:rPr lang="fr-FR" sz="1200" b="1" dirty="0">
                <a:solidFill>
                  <a:srgbClr val="002060"/>
                </a:solidFill>
              </a:rPr>
              <a:t> </a:t>
            </a:r>
            <a:r>
              <a:rPr lang="fr-FR" sz="1200" dirty="0">
                <a:solidFill>
                  <a:srgbClr val="002060"/>
                </a:solidFill>
              </a:rPr>
              <a:t>on </a:t>
            </a:r>
            <a:r>
              <a:rPr lang="fr-FR" sz="1200" dirty="0" err="1">
                <a:solidFill>
                  <a:srgbClr val="002060"/>
                </a:solidFill>
              </a:rPr>
              <a:t>each</a:t>
            </a:r>
            <a:r>
              <a:rPr lang="fr-FR" sz="1200" dirty="0">
                <a:solidFill>
                  <a:srgbClr val="002060"/>
                </a:solidFill>
              </a:rPr>
              <a:t> business division</a:t>
            </a:r>
          </a:p>
          <a:p>
            <a:pPr marL="285750" indent="-285750">
              <a:buFont typeface="Wingdings" panose="05000000000000000000" pitchFamily="2" charset="2"/>
              <a:buChar char="Ä"/>
            </a:pPr>
            <a:endParaRPr lang="fr-FR" sz="1200" dirty="0">
              <a:solidFill>
                <a:srgbClr val="002060"/>
              </a:solidFill>
            </a:endParaRPr>
          </a:p>
          <a:p>
            <a:r>
              <a:rPr lang="fr-FR" sz="1200" dirty="0">
                <a:solidFill>
                  <a:srgbClr val="002060"/>
                </a:solidFill>
                <a:sym typeface="Wingdings" panose="05000000000000000000" pitchFamily="2" charset="2"/>
              </a:rPr>
              <a:t>   </a:t>
            </a:r>
            <a:r>
              <a:rPr lang="fr-FR" sz="1200" dirty="0" err="1">
                <a:solidFill>
                  <a:srgbClr val="002060"/>
                </a:solidFill>
                <a:sym typeface="Wingdings" panose="05000000000000000000" pitchFamily="2" charset="2"/>
              </a:rPr>
              <a:t>Being</a:t>
            </a:r>
            <a:r>
              <a:rPr lang="fr-FR" sz="12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fr-FR" sz="1200" dirty="0" err="1">
                <a:solidFill>
                  <a:srgbClr val="002060"/>
                </a:solidFill>
                <a:sym typeface="Wingdings" panose="05000000000000000000" pitchFamily="2" charset="2"/>
              </a:rPr>
              <a:t>c</a:t>
            </a:r>
            <a:r>
              <a:rPr lang="fr-FR" sz="1200" dirty="0" err="1">
                <a:solidFill>
                  <a:srgbClr val="002060"/>
                </a:solidFill>
              </a:rPr>
              <a:t>arried</a:t>
            </a:r>
            <a:r>
              <a:rPr lang="fr-FR" sz="1200" dirty="0">
                <a:solidFill>
                  <a:srgbClr val="002060"/>
                </a:solidFill>
              </a:rPr>
              <a:t> out with </a:t>
            </a:r>
            <a:r>
              <a:rPr lang="fr-FR" sz="1200" dirty="0" err="1">
                <a:solidFill>
                  <a:srgbClr val="002060"/>
                </a:solidFill>
              </a:rPr>
              <a:t>work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market</a:t>
            </a:r>
            <a:r>
              <a:rPr lang="fr-FR" sz="1200" dirty="0">
                <a:solidFill>
                  <a:srgbClr val="002060"/>
                </a:solidFill>
              </a:rPr>
              <a:t> trends, collective </a:t>
            </a:r>
            <a:r>
              <a:rPr lang="fr-FR" sz="1200" dirty="0" err="1">
                <a:solidFill>
                  <a:srgbClr val="002060"/>
                </a:solidFill>
              </a:rPr>
              <a:t>sociological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behaviour</a:t>
            </a:r>
            <a:r>
              <a:rPr lang="fr-FR" sz="1200" dirty="0">
                <a:solidFill>
                  <a:srgbClr val="002060"/>
                </a:solidFill>
              </a:rPr>
              <a:t> and </a:t>
            </a:r>
            <a:r>
              <a:rPr lang="fr-FR" sz="1200" dirty="0" err="1">
                <a:solidFill>
                  <a:srgbClr val="002060"/>
                </a:solidFill>
              </a:rPr>
              <a:t>educational</a:t>
            </a:r>
            <a:r>
              <a:rPr lang="fr-FR" sz="1200" dirty="0">
                <a:solidFill>
                  <a:srgbClr val="002060"/>
                </a:solidFill>
              </a:rPr>
              <a:t> issues</a:t>
            </a:r>
          </a:p>
          <a:p>
            <a:endParaRPr lang="fr-FR" sz="1200" dirty="0">
              <a:solidFill>
                <a:srgbClr val="002060"/>
              </a:solidFill>
            </a:endParaRPr>
          </a:p>
          <a:p>
            <a:endParaRPr lang="fr-FR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040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471ECE-9B1F-C232-E1A9-C24052BDA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260696F-9262-3241-1039-04EA50E8278D}"/>
              </a:ext>
            </a:extLst>
          </p:cNvPr>
          <p:cNvSpPr txBox="1"/>
          <p:nvPr/>
        </p:nvSpPr>
        <p:spPr>
          <a:xfrm>
            <a:off x="144000" y="1186755"/>
            <a:ext cx="8217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</a:rPr>
              <a:t>The </a:t>
            </a:r>
            <a:r>
              <a:rPr lang="fr-FR" sz="1200" b="1" dirty="0">
                <a:solidFill>
                  <a:srgbClr val="002060"/>
                </a:solidFill>
              </a:rPr>
              <a:t>CEDRE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will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be</a:t>
            </a:r>
            <a:r>
              <a:rPr lang="fr-FR" sz="1200" dirty="0">
                <a:solidFill>
                  <a:srgbClr val="002060"/>
                </a:solidFill>
              </a:rPr>
              <a:t> : </a:t>
            </a:r>
          </a:p>
          <a:p>
            <a:pPr marL="171450" indent="-171450">
              <a:buFontTx/>
              <a:buChar char="-"/>
            </a:pPr>
            <a:r>
              <a:rPr lang="fr-FR" sz="1200" dirty="0">
                <a:solidFill>
                  <a:srgbClr val="002060"/>
                </a:solidFill>
              </a:rPr>
              <a:t>An </a:t>
            </a:r>
            <a:r>
              <a:rPr lang="fr-FR" sz="1200" b="1" dirty="0" err="1">
                <a:solidFill>
                  <a:srgbClr val="002060"/>
                </a:solidFill>
              </a:rPr>
              <a:t>iterative</a:t>
            </a:r>
            <a:r>
              <a:rPr lang="fr-FR" sz="1200" dirty="0">
                <a:solidFill>
                  <a:srgbClr val="002060"/>
                </a:solidFill>
              </a:rPr>
              <a:t> and </a:t>
            </a:r>
            <a:r>
              <a:rPr lang="fr-FR" sz="1200" dirty="0" err="1">
                <a:solidFill>
                  <a:srgbClr val="002060"/>
                </a:solidFill>
              </a:rPr>
              <a:t>pragmatic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observatory</a:t>
            </a:r>
            <a:endParaRPr lang="fr-FR" sz="1200" dirty="0">
              <a:solidFill>
                <a:srgbClr val="002060"/>
              </a:solidFill>
            </a:endParaRPr>
          </a:p>
          <a:p>
            <a:pPr marL="171450" indent="-171450">
              <a:buFontTx/>
              <a:buChar char="-"/>
            </a:pPr>
            <a:r>
              <a:rPr lang="fr-FR" sz="1200" dirty="0">
                <a:solidFill>
                  <a:srgbClr val="002060"/>
                </a:solidFill>
              </a:rPr>
              <a:t>Re-</a:t>
            </a:r>
            <a:r>
              <a:rPr lang="fr-FR" sz="1200" dirty="0" err="1">
                <a:solidFill>
                  <a:srgbClr val="002060"/>
                </a:solidFill>
              </a:rPr>
              <a:t>evaluated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b="1" dirty="0" err="1">
                <a:solidFill>
                  <a:srgbClr val="002060"/>
                </a:solidFill>
              </a:rPr>
              <a:t>each</a:t>
            </a:r>
            <a:r>
              <a:rPr lang="fr-FR" sz="1200" b="1" dirty="0">
                <a:solidFill>
                  <a:srgbClr val="002060"/>
                </a:solidFill>
              </a:rPr>
              <a:t> </a:t>
            </a:r>
            <a:r>
              <a:rPr lang="fr-FR" sz="1200" b="1" dirty="0" err="1">
                <a:solidFill>
                  <a:srgbClr val="002060"/>
                </a:solidFill>
              </a:rPr>
              <a:t>year</a:t>
            </a:r>
            <a:r>
              <a:rPr lang="fr-FR" sz="1200" b="1" dirty="0">
                <a:solidFill>
                  <a:srgbClr val="002060"/>
                </a:solidFill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fr-FR" sz="1200" b="1" dirty="0" err="1">
                <a:solidFill>
                  <a:srgbClr val="002060"/>
                </a:solidFill>
              </a:rPr>
              <a:t>Refining</a:t>
            </a:r>
            <a:r>
              <a:rPr lang="fr-FR" sz="1200" b="1" dirty="0">
                <a:solidFill>
                  <a:srgbClr val="002060"/>
                </a:solidFill>
              </a:rPr>
              <a:t> </a:t>
            </a:r>
            <a:r>
              <a:rPr lang="fr-FR" sz="1200" b="1" dirty="0" err="1">
                <a:solidFill>
                  <a:srgbClr val="002060"/>
                </a:solidFill>
              </a:rPr>
              <a:t>our</a:t>
            </a:r>
            <a:r>
              <a:rPr lang="fr-FR" sz="1200" b="1" dirty="0">
                <a:solidFill>
                  <a:srgbClr val="002060"/>
                </a:solidFill>
              </a:rPr>
              <a:t> vision </a:t>
            </a:r>
            <a:r>
              <a:rPr lang="fr-FR" sz="1200" dirty="0">
                <a:solidFill>
                  <a:srgbClr val="002060"/>
                </a:solidFill>
              </a:rPr>
              <a:t>in </a:t>
            </a:r>
            <a:r>
              <a:rPr lang="fr-FR" sz="1200" dirty="0" err="1">
                <a:solidFill>
                  <a:srgbClr val="002060"/>
                </a:solidFill>
              </a:rPr>
              <a:t>recruitment</a:t>
            </a:r>
            <a:r>
              <a:rPr lang="fr-FR" sz="1200" dirty="0">
                <a:solidFill>
                  <a:srgbClr val="002060"/>
                </a:solidFill>
              </a:rPr>
              <a:t>, training </a:t>
            </a:r>
            <a:r>
              <a:rPr lang="fr-FR" sz="1200" dirty="0" err="1">
                <a:solidFill>
                  <a:srgbClr val="002060"/>
                </a:solidFill>
              </a:rPr>
              <a:t>needs</a:t>
            </a:r>
            <a:endParaRPr lang="fr-FR" sz="1200" dirty="0">
              <a:solidFill>
                <a:srgbClr val="002060"/>
              </a:solidFill>
            </a:endParaRPr>
          </a:p>
          <a:p>
            <a:pPr marL="171450" indent="-171450">
              <a:buFontTx/>
              <a:buChar char="-"/>
            </a:pPr>
            <a:r>
              <a:rPr lang="fr-FR" sz="1200" dirty="0" err="1">
                <a:solidFill>
                  <a:srgbClr val="002060"/>
                </a:solidFill>
              </a:rPr>
              <a:t>Helping</a:t>
            </a:r>
            <a:r>
              <a:rPr lang="fr-FR" sz="1200" dirty="0">
                <a:solidFill>
                  <a:srgbClr val="002060"/>
                </a:solidFill>
              </a:rPr>
              <a:t> in HR </a:t>
            </a:r>
            <a:r>
              <a:rPr lang="fr-FR" sz="1200" b="1" dirty="0" err="1">
                <a:solidFill>
                  <a:srgbClr val="002060"/>
                </a:solidFill>
              </a:rPr>
              <a:t>decision-making</a:t>
            </a:r>
            <a:r>
              <a:rPr lang="fr-FR" sz="1200" b="1" dirty="0">
                <a:solidFill>
                  <a:srgbClr val="002060"/>
                </a:solidFill>
              </a:rPr>
              <a:t> </a:t>
            </a:r>
          </a:p>
          <a:p>
            <a:endParaRPr lang="fr-FR" sz="1200" dirty="0">
              <a:solidFill>
                <a:srgbClr val="002060"/>
              </a:solidFill>
            </a:endParaRPr>
          </a:p>
          <a:p>
            <a:r>
              <a:rPr lang="fr-FR" sz="1200" dirty="0">
                <a:solidFill>
                  <a:srgbClr val="002060"/>
                </a:solidFill>
              </a:rPr>
              <a:t>The </a:t>
            </a:r>
            <a:r>
              <a:rPr lang="fr-FR" sz="1200" dirty="0" err="1">
                <a:solidFill>
                  <a:srgbClr val="002060"/>
                </a:solidFill>
              </a:rPr>
              <a:t>forecast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will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be</a:t>
            </a:r>
            <a:r>
              <a:rPr lang="fr-FR" sz="1200" dirty="0">
                <a:solidFill>
                  <a:srgbClr val="002060"/>
                </a:solidFill>
              </a:rPr>
              <a:t> </a:t>
            </a:r>
            <a:r>
              <a:rPr lang="fr-FR" sz="1200" dirty="0" err="1">
                <a:solidFill>
                  <a:srgbClr val="002060"/>
                </a:solidFill>
              </a:rPr>
              <a:t>communicated</a:t>
            </a:r>
            <a:r>
              <a:rPr lang="fr-FR" sz="1200" dirty="0">
                <a:solidFill>
                  <a:srgbClr val="002060"/>
                </a:solidFill>
              </a:rPr>
              <a:t> to </a:t>
            </a:r>
            <a:r>
              <a:rPr lang="fr-FR" sz="1200" dirty="0" err="1">
                <a:solidFill>
                  <a:srgbClr val="002060"/>
                </a:solidFill>
              </a:rPr>
              <a:t>employees</a:t>
            </a:r>
            <a:endParaRPr lang="fr-FR" sz="1200" dirty="0">
              <a:solidFill>
                <a:srgbClr val="002060"/>
              </a:solidFill>
            </a:endParaRPr>
          </a:p>
          <a:p>
            <a:endParaRPr lang="fr-FR" sz="1200" dirty="0">
              <a:solidFill>
                <a:srgbClr val="002060"/>
              </a:solidFill>
            </a:endParaRPr>
          </a:p>
        </p:txBody>
      </p:sp>
      <p:pic>
        <p:nvPicPr>
          <p:cNvPr id="7" name="Graphique 6" descr="Flèche en cercle contour">
            <a:extLst>
              <a:ext uri="{FF2B5EF4-FFF2-40B4-BE49-F238E27FC236}">
                <a16:creationId xmlns:a16="http://schemas.microsoft.com/office/drawing/2014/main" id="{D0CA3466-3083-E402-6572-26F30E54F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5656" y="2769809"/>
            <a:ext cx="914400" cy="914400"/>
          </a:xfrm>
          <a:prstGeom prst="rect">
            <a:avLst/>
          </a:prstGeom>
        </p:spPr>
      </p:pic>
      <p:pic>
        <p:nvPicPr>
          <p:cNvPr id="9" name="Graphique 8" descr="Flèche en cercle avec un remplissage uni">
            <a:extLst>
              <a:ext uri="{FF2B5EF4-FFF2-40B4-BE49-F238E27FC236}">
                <a16:creationId xmlns:a16="http://schemas.microsoft.com/office/drawing/2014/main" id="{AEBAFBF2-DF68-0919-15DE-697127F033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19508" y="1057185"/>
            <a:ext cx="914400" cy="914400"/>
          </a:xfrm>
          <a:prstGeom prst="rect">
            <a:avLst/>
          </a:prstGeom>
        </p:spPr>
      </p:pic>
      <p:pic>
        <p:nvPicPr>
          <p:cNvPr id="11" name="Graphique 10" descr="Groupe avec un remplissage uni">
            <a:extLst>
              <a:ext uri="{FF2B5EF4-FFF2-40B4-BE49-F238E27FC236}">
                <a16:creationId xmlns:a16="http://schemas.microsoft.com/office/drawing/2014/main" id="{437FAF8A-78AF-8C9A-BAFF-7C50A96C9D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00192" y="2098881"/>
            <a:ext cx="593214" cy="593214"/>
          </a:xfrm>
          <a:prstGeom prst="rect">
            <a:avLst/>
          </a:prstGeom>
        </p:spPr>
      </p:pic>
      <p:pic>
        <p:nvPicPr>
          <p:cNvPr id="13" name="Graphique 12" descr="Groupe de personnes contour">
            <a:extLst>
              <a:ext uri="{FF2B5EF4-FFF2-40B4-BE49-F238E27FC236}">
                <a16:creationId xmlns:a16="http://schemas.microsoft.com/office/drawing/2014/main" id="{CAB34535-D6BC-EE88-3C2B-31029692A0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882" y="2527205"/>
            <a:ext cx="914400" cy="914400"/>
          </a:xfrm>
          <a:prstGeom prst="rect">
            <a:avLst/>
          </a:prstGeom>
        </p:spPr>
      </p:pic>
      <p:pic>
        <p:nvPicPr>
          <p:cNvPr id="15" name="Graphique 14" descr="Enseignant avec un remplissage uni">
            <a:extLst>
              <a:ext uri="{FF2B5EF4-FFF2-40B4-BE49-F238E27FC236}">
                <a16:creationId xmlns:a16="http://schemas.microsoft.com/office/drawing/2014/main" id="{ACEA8ABC-3F22-93A8-2B52-4855E196E8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70550" y="2756415"/>
            <a:ext cx="914400" cy="9144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73E4B9D-C50F-55EA-19C7-D4A6A6792EA0}"/>
              </a:ext>
            </a:extLst>
          </p:cNvPr>
          <p:cNvSpPr txBox="1"/>
          <p:nvPr/>
        </p:nvSpPr>
        <p:spPr>
          <a:xfrm>
            <a:off x="1010357" y="4141409"/>
            <a:ext cx="61586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002060"/>
                </a:solidFill>
                <a:sym typeface="Wingdings" panose="05000000000000000000" pitchFamily="2" charset="2"/>
              </a:rPr>
              <a:t> </a:t>
            </a:r>
            <a:r>
              <a:rPr lang="fr-FR" sz="1800" dirty="0">
                <a:solidFill>
                  <a:srgbClr val="002060"/>
                </a:solidFill>
              </a:rPr>
              <a:t>A </a:t>
            </a:r>
            <a:r>
              <a:rPr lang="fr-FR" sz="1800" dirty="0" err="1">
                <a:solidFill>
                  <a:srgbClr val="002060"/>
                </a:solidFill>
              </a:rPr>
              <a:t>tool</a:t>
            </a:r>
            <a:r>
              <a:rPr lang="fr-FR" sz="1800" dirty="0">
                <a:solidFill>
                  <a:srgbClr val="002060"/>
                </a:solidFill>
              </a:rPr>
              <a:t> to help </a:t>
            </a:r>
            <a:r>
              <a:rPr lang="fr-FR" sz="1800" dirty="0" err="1">
                <a:solidFill>
                  <a:srgbClr val="002060"/>
                </a:solidFill>
              </a:rPr>
              <a:t>facing</a:t>
            </a:r>
            <a:r>
              <a:rPr lang="fr-FR" sz="1800" dirty="0">
                <a:solidFill>
                  <a:srgbClr val="002060"/>
                </a:solidFill>
              </a:rPr>
              <a:t> the challenges </a:t>
            </a:r>
            <a:r>
              <a:rPr lang="fr-FR" sz="1800" dirty="0" err="1">
                <a:solidFill>
                  <a:srgbClr val="002060"/>
                </a:solidFill>
              </a:rPr>
              <a:t>ahead</a:t>
            </a:r>
            <a:r>
              <a:rPr lang="fr-FR" sz="1800" dirty="0">
                <a:solidFill>
                  <a:srgbClr val="002060"/>
                </a:solidFill>
              </a:rPr>
              <a:t> of us  </a:t>
            </a:r>
          </a:p>
        </p:txBody>
      </p:sp>
    </p:spTree>
    <p:extLst>
      <p:ext uri="{BB962C8B-B14F-4D97-AF65-F5344CB8AC3E}">
        <p14:creationId xmlns:p14="http://schemas.microsoft.com/office/powerpoint/2010/main" val="216572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471ECE-9B1F-C232-E1A9-C24052BDA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260696F-9262-3241-1039-04EA50E8278D}"/>
              </a:ext>
            </a:extLst>
          </p:cNvPr>
          <p:cNvSpPr txBox="1"/>
          <p:nvPr/>
        </p:nvSpPr>
        <p:spPr>
          <a:xfrm>
            <a:off x="-1197262" y="2283718"/>
            <a:ext cx="11538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>
                <a:solidFill>
                  <a:srgbClr val="002060"/>
                </a:solidFill>
              </a:rPr>
              <a:t>Thank</a:t>
            </a:r>
            <a:r>
              <a:rPr lang="fr-FR" sz="2000" b="1" dirty="0">
                <a:solidFill>
                  <a:srgbClr val="002060"/>
                </a:solidFill>
              </a:rPr>
              <a:t> </a:t>
            </a:r>
            <a:r>
              <a:rPr lang="fr-FR" sz="2000" b="1" dirty="0" err="1">
                <a:solidFill>
                  <a:srgbClr val="002060"/>
                </a:solidFill>
              </a:rPr>
              <a:t>you</a:t>
            </a:r>
            <a:r>
              <a:rPr lang="fr-FR" sz="2000" b="1" dirty="0">
                <a:solidFill>
                  <a:srgbClr val="002060"/>
                </a:solidFill>
              </a:rPr>
              <a:t> </a:t>
            </a:r>
            <a:r>
              <a:rPr lang="fr-FR" sz="2000" b="1" dirty="0" err="1">
                <a:solidFill>
                  <a:srgbClr val="002060"/>
                </a:solidFill>
              </a:rPr>
              <a:t>very</a:t>
            </a:r>
            <a:r>
              <a:rPr lang="fr-FR" sz="2000" b="1" dirty="0">
                <a:solidFill>
                  <a:srgbClr val="002060"/>
                </a:solidFill>
              </a:rPr>
              <a:t> </a:t>
            </a:r>
            <a:r>
              <a:rPr lang="fr-FR" sz="2000" b="1" dirty="0" err="1">
                <a:solidFill>
                  <a:srgbClr val="002060"/>
                </a:solidFill>
              </a:rPr>
              <a:t>much</a:t>
            </a:r>
            <a:endParaRPr lang="fr-FR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9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DDBE27-645B-008D-F8C1-777E2F427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Background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C2856A-B3E1-158D-EA1D-908EE4743D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07" r="2503" b="5335"/>
          <a:stretch/>
        </p:blipFill>
        <p:spPr>
          <a:xfrm>
            <a:off x="323528" y="1304278"/>
            <a:ext cx="3744416" cy="23514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0A793EA-21B5-AF83-572B-136E6E71AF7F}"/>
              </a:ext>
            </a:extLst>
          </p:cNvPr>
          <p:cNvSpPr txBox="1"/>
          <p:nvPr/>
        </p:nvSpPr>
        <p:spPr>
          <a:xfrm>
            <a:off x="248186" y="1004196"/>
            <a:ext cx="871296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</a:rPr>
              <a:t>Andra is a 700 people agency managing a 25 billions$ project : </a:t>
            </a:r>
            <a:r>
              <a:rPr lang="en-GB" sz="1100" b="1" u="sng" dirty="0">
                <a:solidFill>
                  <a:srgbClr val="002060"/>
                </a:solidFill>
              </a:rPr>
              <a:t>Deep Geological Repository Cigéo </a:t>
            </a:r>
          </a:p>
          <a:p>
            <a:endParaRPr lang="en-GB" sz="1100" dirty="0">
              <a:solidFill>
                <a:srgbClr val="002060"/>
              </a:solidFill>
            </a:endParaRPr>
          </a:p>
          <a:p>
            <a:endParaRPr lang="en-GB" sz="1100" dirty="0">
              <a:solidFill>
                <a:srgbClr val="002060"/>
              </a:solidFill>
            </a:endParaRPr>
          </a:p>
        </p:txBody>
      </p:sp>
      <p:pic>
        <p:nvPicPr>
          <p:cNvPr id="10" name="Image 9" descr="Une image contenant texte, capture d’écran, diagramme&#10;&#10;Description générée automatiquement">
            <a:extLst>
              <a:ext uri="{FF2B5EF4-FFF2-40B4-BE49-F238E27FC236}">
                <a16:creationId xmlns:a16="http://schemas.microsoft.com/office/drawing/2014/main" id="{3A62B825-7F1C-59BC-00A5-D24AD5FA1A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963" y="1304278"/>
            <a:ext cx="4010763" cy="23514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A64AEB57-C3DC-D8BA-067E-CCCC580A32E5}"/>
              </a:ext>
            </a:extLst>
          </p:cNvPr>
          <p:cNvSpPr txBox="1"/>
          <p:nvPr/>
        </p:nvSpPr>
        <p:spPr>
          <a:xfrm>
            <a:off x="248186" y="3708500"/>
            <a:ext cx="8123517" cy="14157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</a:rPr>
              <a:t>Cigéo’s construction time scales are not yet totally in hand </a:t>
            </a:r>
            <a:r>
              <a:rPr lang="en-GB" sz="1100" dirty="0">
                <a:solidFill>
                  <a:srgbClr val="002060"/>
                </a:solidFill>
                <a:cs typeface="Calibri" panose="020F0502020204030204" pitchFamily="34" charset="0"/>
              </a:rPr>
              <a:t>→ </a:t>
            </a:r>
            <a:r>
              <a:rPr lang="en-GB" sz="1100" dirty="0">
                <a:solidFill>
                  <a:srgbClr val="002060"/>
                </a:solidFill>
              </a:rPr>
              <a:t>step-by-step process that can take time at each stage</a:t>
            </a:r>
          </a:p>
          <a:p>
            <a:endParaRPr lang="fr-FR" sz="1100" dirty="0">
              <a:solidFill>
                <a:srgbClr val="002060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n-GB" sz="1100" i="1" dirty="0">
                <a:solidFill>
                  <a:srgbClr val="002060"/>
                </a:solidFill>
                <a:sym typeface="Wingdings 2" panose="05020102010507070707" pitchFamily="18" charset="2"/>
              </a:rPr>
              <a:t>Challenge</a:t>
            </a:r>
            <a:r>
              <a:rPr lang="en-GB" sz="1100" dirty="0">
                <a:solidFill>
                  <a:srgbClr val="002060"/>
                </a:solidFill>
                <a:sym typeface="Wingdings 2" panose="05020102010507070707" pitchFamily="18" charset="2"/>
              </a:rPr>
              <a:t> : manage the paradox of a </a:t>
            </a:r>
            <a:r>
              <a:rPr lang="en-GB" sz="1100" b="1" dirty="0">
                <a:solidFill>
                  <a:srgbClr val="002060"/>
                </a:solidFill>
                <a:sym typeface="Wingdings 2" panose="05020102010507070707" pitchFamily="18" charset="2"/>
              </a:rPr>
              <a:t>long-time scale project </a:t>
            </a:r>
            <a:r>
              <a:rPr lang="en-GB" sz="1100" dirty="0">
                <a:solidFill>
                  <a:srgbClr val="002060"/>
                </a:solidFill>
                <a:sym typeface="Wingdings 2" panose="05020102010507070707" pitchFamily="18" charset="2"/>
              </a:rPr>
              <a:t>with </a:t>
            </a:r>
            <a:r>
              <a:rPr lang="en-GB" sz="1100" b="1" dirty="0">
                <a:solidFill>
                  <a:srgbClr val="002060"/>
                </a:solidFill>
                <a:sym typeface="Wingdings 2" panose="05020102010507070707" pitchFamily="18" charset="2"/>
              </a:rPr>
              <a:t>short-time scale HR plans </a:t>
            </a:r>
            <a:r>
              <a:rPr lang="en-GB" sz="1100" dirty="0">
                <a:solidFill>
                  <a:srgbClr val="002060"/>
                </a:solidFill>
                <a:sym typeface="Wingdings 2" panose="05020102010507070707" pitchFamily="18" charset="2"/>
              </a:rPr>
              <a:t>(maximum 5 years) </a:t>
            </a:r>
            <a:endParaRPr lang="fr-FR" sz="1100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1100" i="1" dirty="0">
                <a:solidFill>
                  <a:srgbClr val="002060"/>
                </a:solidFill>
              </a:rPr>
              <a:t>Aims </a:t>
            </a:r>
            <a:r>
              <a:rPr lang="en-GB" sz="1100" dirty="0">
                <a:solidFill>
                  <a:srgbClr val="002060"/>
                </a:solidFill>
              </a:rPr>
              <a:t>: to </a:t>
            </a:r>
            <a:r>
              <a:rPr lang="en-GB" sz="1100" b="1" dirty="0">
                <a:solidFill>
                  <a:srgbClr val="002060"/>
                </a:solidFill>
              </a:rPr>
              <a:t>attract, retain and renew the skills </a:t>
            </a:r>
            <a:r>
              <a:rPr lang="en-GB" sz="1100" dirty="0">
                <a:solidFill>
                  <a:srgbClr val="002060"/>
                </a:solidFill>
              </a:rPr>
              <a:t>we will need for the construction of Cigéo</a:t>
            </a:r>
          </a:p>
          <a:p>
            <a:pPr>
              <a:spcBef>
                <a:spcPts val="600"/>
              </a:spcBef>
            </a:pPr>
            <a:r>
              <a:rPr lang="en-GB" sz="1100" i="1" dirty="0">
                <a:solidFill>
                  <a:srgbClr val="002060"/>
                </a:solidFill>
                <a:sym typeface="Wingdings 2" panose="05020102010507070707" pitchFamily="18" charset="2"/>
              </a:rPr>
              <a:t>Strategy </a:t>
            </a:r>
            <a:r>
              <a:rPr lang="en-GB" sz="1100" dirty="0">
                <a:solidFill>
                  <a:srgbClr val="002060"/>
                </a:solidFill>
                <a:sym typeface="Wingdings 2" panose="05020102010507070707" pitchFamily="18" charset="2"/>
              </a:rPr>
              <a:t> : simultaneously </a:t>
            </a:r>
            <a:r>
              <a:rPr lang="en-GB" sz="1100" b="1" dirty="0">
                <a:solidFill>
                  <a:srgbClr val="002060"/>
                </a:solidFill>
                <a:sym typeface="Wingdings 2" panose="05020102010507070707" pitchFamily="18" charset="2"/>
              </a:rPr>
              <a:t>forward-looking, proactive and pragmatic</a:t>
            </a:r>
          </a:p>
          <a:p>
            <a:pPr>
              <a:spcBef>
                <a:spcPts val="600"/>
              </a:spcBef>
            </a:pPr>
            <a:endParaRPr lang="en-GB" sz="1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31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9517E8-EC1D-F33A-26EA-AB77E73ED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Summary</a:t>
            </a:r>
            <a:r>
              <a:rPr lang="fr-FR" dirty="0"/>
              <a:t>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A8A62FC-DA62-D3B3-8C80-F189275E9BD3}"/>
              </a:ext>
            </a:extLst>
          </p:cNvPr>
          <p:cNvSpPr txBox="1"/>
          <p:nvPr/>
        </p:nvSpPr>
        <p:spPr>
          <a:xfrm>
            <a:off x="611560" y="1275606"/>
            <a:ext cx="770485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r>
              <a:rPr lang="en-GB" sz="1600" b="1" dirty="0">
                <a:solidFill>
                  <a:srgbClr val="002060"/>
                </a:solidFill>
                <a:sym typeface="Wingdings 2" panose="05020102010507070707" pitchFamily="18" charset="2"/>
              </a:rPr>
              <a:t> </a:t>
            </a:r>
            <a:r>
              <a:rPr lang="en-GB" sz="1600" b="1" dirty="0">
                <a:solidFill>
                  <a:srgbClr val="002060"/>
                </a:solidFill>
              </a:rPr>
              <a:t>HR uncertainties we are facing</a:t>
            </a:r>
          </a:p>
          <a:p>
            <a:pPr>
              <a:lnSpc>
                <a:spcPct val="200000"/>
              </a:lnSpc>
            </a:pPr>
            <a:endParaRPr lang="en-GB" sz="1600" b="1" dirty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r>
              <a:rPr lang="en-GB" sz="1600" b="1" dirty="0">
                <a:solidFill>
                  <a:srgbClr val="002060"/>
                </a:solidFill>
                <a:sym typeface="Wingdings 2" panose="05020102010507070707" pitchFamily="18" charset="2"/>
              </a:rPr>
              <a:t> Method </a:t>
            </a:r>
            <a:r>
              <a:rPr lang="en-GB" sz="1600" b="1" dirty="0">
                <a:solidFill>
                  <a:srgbClr val="002060"/>
                </a:solidFill>
              </a:rPr>
              <a:t>for attracting, developing and retaining core competencies</a:t>
            </a:r>
          </a:p>
          <a:p>
            <a:pPr>
              <a:lnSpc>
                <a:spcPct val="200000"/>
              </a:lnSpc>
            </a:pPr>
            <a:endParaRPr lang="en-GB" sz="1600" b="1" dirty="0">
              <a:solidFill>
                <a:srgbClr val="002060"/>
              </a:solidFill>
            </a:endParaRPr>
          </a:p>
          <a:p>
            <a:pPr algn="just">
              <a:lnSpc>
                <a:spcPct val="200000"/>
              </a:lnSpc>
            </a:pPr>
            <a:r>
              <a:rPr lang="en-GB" sz="1600" b="1" dirty="0">
                <a:solidFill>
                  <a:srgbClr val="002060"/>
                </a:solidFill>
                <a:sym typeface="Wingdings 2" panose="05020102010507070707" pitchFamily="18" charset="2"/>
              </a:rPr>
              <a:t> N</a:t>
            </a:r>
            <a:r>
              <a:rPr lang="en-GB" sz="1600" b="1" dirty="0">
                <a:solidFill>
                  <a:srgbClr val="002060"/>
                </a:solidFill>
              </a:rPr>
              <a:t>eed for a more forward-looking HR vision </a:t>
            </a:r>
          </a:p>
          <a:p>
            <a:pPr algn="just"/>
            <a:endParaRPr lang="en-GB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21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6F8F6A-018A-66DC-385F-7B2CA4CC8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>
                <a:sym typeface="Wingdings 2" panose="05020102010507070707" pitchFamily="18" charset="2"/>
              </a:rPr>
              <a:t> </a:t>
            </a:r>
            <a:r>
              <a:rPr lang="en-GB" sz="2400" b="1" dirty="0"/>
              <a:t>HR uncertainties we are facing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908055A-01A3-05EB-7AEC-C58714DE2C2D}"/>
              </a:ext>
            </a:extLst>
          </p:cNvPr>
          <p:cNvSpPr txBox="1"/>
          <p:nvPr/>
        </p:nvSpPr>
        <p:spPr>
          <a:xfrm>
            <a:off x="251520" y="1131590"/>
            <a:ext cx="878497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sym typeface="Wingdings 2" panose="05020102010507070707" pitchFamily="18" charset="2"/>
              </a:rPr>
              <a:t> </a:t>
            </a:r>
            <a:r>
              <a:rPr lang="fr-FR" sz="1400" u="sng" dirty="0">
                <a:solidFill>
                  <a:srgbClr val="002060"/>
                </a:solidFill>
                <a:sym typeface="Wingdings 2" panose="05020102010507070707" pitchFamily="18" charset="2"/>
              </a:rPr>
              <a:t>L</a:t>
            </a:r>
            <a:r>
              <a:rPr lang="fr-FR" sz="1400" u="sng" dirty="0">
                <a:solidFill>
                  <a:srgbClr val="002060"/>
                </a:solidFill>
              </a:rPr>
              <a:t>ong </a:t>
            </a:r>
            <a:r>
              <a:rPr lang="fr-FR" sz="1400" u="sng" dirty="0" err="1">
                <a:solidFill>
                  <a:srgbClr val="002060"/>
                </a:solidFill>
              </a:rPr>
              <a:t>term</a:t>
            </a:r>
            <a:r>
              <a:rPr lang="fr-FR" sz="1400" u="sng" dirty="0">
                <a:solidFill>
                  <a:srgbClr val="002060"/>
                </a:solidFill>
              </a:rPr>
              <a:t> </a:t>
            </a:r>
            <a:r>
              <a:rPr lang="fr-FR" sz="1400" u="sng" dirty="0" err="1">
                <a:solidFill>
                  <a:srgbClr val="002060"/>
                </a:solidFill>
              </a:rPr>
              <a:t>uncertainties</a:t>
            </a:r>
            <a:r>
              <a:rPr lang="fr-FR" sz="1400" u="sng" dirty="0">
                <a:solidFill>
                  <a:srgbClr val="002060"/>
                </a:solidFill>
              </a:rPr>
              <a:t> and issues </a:t>
            </a:r>
            <a:r>
              <a:rPr lang="fr-FR" sz="1400" dirty="0">
                <a:solidFill>
                  <a:srgbClr val="002060"/>
                </a:solidFill>
              </a:rPr>
              <a:t>:</a:t>
            </a:r>
          </a:p>
          <a:p>
            <a:endParaRPr lang="fr-FR" sz="1100" dirty="0">
              <a:solidFill>
                <a:srgbClr val="00206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100" b="1" dirty="0" err="1">
                <a:solidFill>
                  <a:srgbClr val="002060"/>
                </a:solidFill>
              </a:rPr>
              <a:t>Lifetime</a:t>
            </a:r>
            <a:r>
              <a:rPr lang="fr-FR" sz="1100" b="1" dirty="0">
                <a:solidFill>
                  <a:srgbClr val="002060"/>
                </a:solidFill>
              </a:rPr>
              <a:t> of </a:t>
            </a:r>
            <a:r>
              <a:rPr lang="fr-FR" sz="1100" b="1" dirty="0" err="1">
                <a:solidFill>
                  <a:srgbClr val="002060"/>
                </a:solidFill>
              </a:rPr>
              <a:t>projects</a:t>
            </a:r>
            <a:r>
              <a:rPr lang="fr-FR" sz="1100" b="1" dirty="0">
                <a:solidFill>
                  <a:srgbClr val="002060"/>
                </a:solidFill>
              </a:rPr>
              <a:t> </a:t>
            </a:r>
            <a:r>
              <a:rPr lang="fr-FR" sz="1100" dirty="0" err="1">
                <a:solidFill>
                  <a:srgbClr val="002060"/>
                </a:solidFill>
              </a:rPr>
              <a:t>that</a:t>
            </a:r>
            <a:r>
              <a:rPr lang="fr-FR" sz="1100" dirty="0">
                <a:solidFill>
                  <a:srgbClr val="002060"/>
                </a:solidFill>
              </a:rPr>
              <a:t> </a:t>
            </a:r>
            <a:r>
              <a:rPr lang="fr-FR" sz="1100" dirty="0" err="1">
                <a:solidFill>
                  <a:srgbClr val="002060"/>
                </a:solidFill>
              </a:rPr>
              <a:t>lasts</a:t>
            </a:r>
            <a:r>
              <a:rPr lang="fr-FR" sz="1100" dirty="0">
                <a:solidFill>
                  <a:srgbClr val="002060"/>
                </a:solidFill>
              </a:rPr>
              <a:t> </a:t>
            </a:r>
            <a:r>
              <a:rPr lang="fr-FR" sz="1100" dirty="0" err="1">
                <a:solidFill>
                  <a:srgbClr val="002060"/>
                </a:solidFill>
              </a:rPr>
              <a:t>much</a:t>
            </a:r>
            <a:r>
              <a:rPr lang="fr-FR" sz="1100" dirty="0">
                <a:solidFill>
                  <a:srgbClr val="002060"/>
                </a:solidFill>
              </a:rPr>
              <a:t> more than an </a:t>
            </a:r>
            <a:r>
              <a:rPr lang="fr-FR" sz="1100" dirty="0" err="1">
                <a:solidFill>
                  <a:srgbClr val="002060"/>
                </a:solidFill>
              </a:rPr>
              <a:t>individual</a:t>
            </a:r>
            <a:r>
              <a:rPr lang="fr-FR" sz="1100" dirty="0">
                <a:solidFill>
                  <a:srgbClr val="002060"/>
                </a:solidFill>
              </a:rPr>
              <a:t> </a:t>
            </a:r>
            <a:r>
              <a:rPr lang="fr-FR" sz="1100" dirty="0" err="1">
                <a:solidFill>
                  <a:srgbClr val="002060"/>
                </a:solidFill>
              </a:rPr>
              <a:t>career</a:t>
            </a:r>
            <a:endParaRPr lang="fr-FR" sz="1100" dirty="0">
              <a:solidFill>
                <a:srgbClr val="00206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100" dirty="0">
              <a:solidFill>
                <a:srgbClr val="002060"/>
              </a:solidFill>
            </a:endParaRPr>
          </a:p>
          <a:p>
            <a:endParaRPr lang="fr-FR" sz="1100" dirty="0">
              <a:solidFill>
                <a:srgbClr val="002060"/>
              </a:solidFill>
            </a:endParaRPr>
          </a:p>
          <a:p>
            <a:endParaRPr lang="fr-FR" sz="1100" dirty="0">
              <a:solidFill>
                <a:srgbClr val="00206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100" b="1" dirty="0" err="1">
                <a:solidFill>
                  <a:srgbClr val="002060"/>
                </a:solidFill>
              </a:rPr>
              <a:t>Lack</a:t>
            </a:r>
            <a:r>
              <a:rPr lang="fr-FR" sz="1100" b="1" dirty="0">
                <a:solidFill>
                  <a:srgbClr val="002060"/>
                </a:solidFill>
              </a:rPr>
              <a:t> of information </a:t>
            </a:r>
            <a:r>
              <a:rPr lang="fr-FR" sz="1100" dirty="0">
                <a:solidFill>
                  <a:srgbClr val="002060"/>
                </a:solidFill>
              </a:rPr>
              <a:t>of engineering </a:t>
            </a:r>
            <a:r>
              <a:rPr lang="fr-FR" sz="1100" dirty="0" err="1">
                <a:solidFill>
                  <a:srgbClr val="002060"/>
                </a:solidFill>
              </a:rPr>
              <a:t>school</a:t>
            </a:r>
            <a:r>
              <a:rPr lang="fr-FR" sz="1100" dirty="0">
                <a:solidFill>
                  <a:srgbClr val="002060"/>
                </a:solidFill>
              </a:rPr>
              <a:t> / </a:t>
            </a:r>
            <a:r>
              <a:rPr lang="fr-FR" sz="1100" dirty="0" err="1">
                <a:solidFill>
                  <a:srgbClr val="002060"/>
                </a:solidFill>
              </a:rPr>
              <a:t>university</a:t>
            </a:r>
            <a:r>
              <a:rPr lang="fr-FR" sz="1100" dirty="0">
                <a:solidFill>
                  <a:srgbClr val="002060"/>
                </a:solidFill>
              </a:rPr>
              <a:t> </a:t>
            </a:r>
            <a:r>
              <a:rPr lang="fr-FR" sz="1100" b="1" dirty="0" err="1">
                <a:solidFill>
                  <a:srgbClr val="002060"/>
                </a:solidFill>
              </a:rPr>
              <a:t>students</a:t>
            </a:r>
            <a:r>
              <a:rPr lang="fr-FR" sz="1100" dirty="0">
                <a:solidFill>
                  <a:srgbClr val="002060"/>
                </a:solidFill>
              </a:rPr>
              <a:t> about </a:t>
            </a:r>
            <a:r>
              <a:rPr lang="fr-FR" sz="1100" dirty="0" err="1">
                <a:solidFill>
                  <a:srgbClr val="002060"/>
                </a:solidFill>
              </a:rPr>
              <a:t>opportunities</a:t>
            </a:r>
            <a:r>
              <a:rPr lang="fr-FR" sz="1100" dirty="0">
                <a:solidFill>
                  <a:srgbClr val="002060"/>
                </a:solidFill>
              </a:rPr>
              <a:t> and </a:t>
            </a:r>
            <a:r>
              <a:rPr lang="fr-FR" sz="1100" dirty="0" err="1">
                <a:solidFill>
                  <a:srgbClr val="002060"/>
                </a:solidFill>
              </a:rPr>
              <a:t>careers</a:t>
            </a:r>
            <a:r>
              <a:rPr lang="fr-FR" sz="1100" dirty="0">
                <a:solidFill>
                  <a:srgbClr val="002060"/>
                </a:solidFill>
              </a:rPr>
              <a:t> in Radioactive Waste Management </a:t>
            </a:r>
          </a:p>
          <a:p>
            <a:endParaRPr lang="fr-FR" sz="1100" dirty="0">
              <a:solidFill>
                <a:srgbClr val="002060"/>
              </a:solidFill>
            </a:endParaRPr>
          </a:p>
          <a:p>
            <a:r>
              <a:rPr lang="fr-FR" sz="1100" dirty="0">
                <a:solidFill>
                  <a:srgbClr val="002060"/>
                </a:solidFill>
                <a:cs typeface="Calibri" panose="020F0502020204030204" pitchFamily="34" charset="0"/>
              </a:rPr>
              <a:t>	→ </a:t>
            </a:r>
            <a:r>
              <a:rPr lang="fr-FR" sz="1100" dirty="0" err="1">
                <a:solidFill>
                  <a:srgbClr val="002060"/>
                </a:solidFill>
              </a:rPr>
              <a:t>Too</a:t>
            </a:r>
            <a:r>
              <a:rPr lang="fr-FR" sz="1100" dirty="0">
                <a:solidFill>
                  <a:srgbClr val="002060"/>
                </a:solidFill>
              </a:rPr>
              <a:t> </a:t>
            </a:r>
            <a:r>
              <a:rPr lang="fr-FR" sz="1100" b="1" dirty="0">
                <a:solidFill>
                  <a:srgbClr val="002060"/>
                </a:solidFill>
              </a:rPr>
              <a:t>few </a:t>
            </a:r>
            <a:r>
              <a:rPr lang="fr-FR" sz="1100" b="1" dirty="0" err="1">
                <a:solidFill>
                  <a:srgbClr val="002060"/>
                </a:solidFill>
              </a:rPr>
              <a:t>interest</a:t>
            </a:r>
            <a:r>
              <a:rPr lang="fr-FR" sz="1100" b="1" dirty="0">
                <a:solidFill>
                  <a:srgbClr val="002060"/>
                </a:solidFill>
              </a:rPr>
              <a:t> </a:t>
            </a:r>
            <a:r>
              <a:rPr lang="fr-FR" sz="1100" dirty="0">
                <a:solidFill>
                  <a:srgbClr val="002060"/>
                </a:solidFill>
              </a:rPr>
              <a:t>in nuclear job </a:t>
            </a:r>
            <a:r>
              <a:rPr lang="fr-FR" sz="1100" dirty="0" err="1">
                <a:solidFill>
                  <a:srgbClr val="002060"/>
                </a:solidFill>
              </a:rPr>
              <a:t>opportunities</a:t>
            </a:r>
            <a:r>
              <a:rPr lang="fr-FR" sz="1100" dirty="0">
                <a:solidFill>
                  <a:srgbClr val="002060"/>
                </a:solidFill>
              </a:rPr>
              <a:t> and </a:t>
            </a:r>
            <a:r>
              <a:rPr lang="fr-FR" sz="1100" dirty="0" err="1">
                <a:solidFill>
                  <a:srgbClr val="002060"/>
                </a:solidFill>
              </a:rPr>
              <a:t>especially</a:t>
            </a:r>
            <a:r>
              <a:rPr lang="fr-FR" sz="1100" dirty="0">
                <a:solidFill>
                  <a:srgbClr val="002060"/>
                </a:solidFill>
              </a:rPr>
              <a:t> in RWM</a:t>
            </a:r>
          </a:p>
          <a:p>
            <a:endParaRPr lang="fr-FR" sz="1100" dirty="0">
              <a:solidFill>
                <a:srgbClr val="002060"/>
              </a:solidFill>
            </a:endParaRPr>
          </a:p>
          <a:p>
            <a:endParaRPr lang="fr-FR" sz="1100" dirty="0">
              <a:solidFill>
                <a:srgbClr val="00206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100" dirty="0">
                <a:solidFill>
                  <a:srgbClr val="002060"/>
                </a:solidFill>
              </a:rPr>
              <a:t>Not </a:t>
            </a:r>
            <a:r>
              <a:rPr lang="fr-FR" sz="1100" dirty="0" err="1">
                <a:solidFill>
                  <a:srgbClr val="002060"/>
                </a:solidFill>
              </a:rPr>
              <a:t>enought</a:t>
            </a:r>
            <a:r>
              <a:rPr lang="fr-FR" sz="1100" dirty="0">
                <a:solidFill>
                  <a:srgbClr val="002060"/>
                </a:solidFill>
              </a:rPr>
              <a:t> </a:t>
            </a:r>
            <a:r>
              <a:rPr lang="fr-FR" sz="1100" dirty="0" err="1">
                <a:solidFill>
                  <a:srgbClr val="002060"/>
                </a:solidFill>
              </a:rPr>
              <a:t>specific</a:t>
            </a:r>
            <a:r>
              <a:rPr lang="fr-FR" sz="1100" dirty="0">
                <a:solidFill>
                  <a:srgbClr val="002060"/>
                </a:solidFill>
              </a:rPr>
              <a:t> </a:t>
            </a:r>
            <a:r>
              <a:rPr lang="fr-FR" sz="1100" b="1" dirty="0">
                <a:solidFill>
                  <a:srgbClr val="002060"/>
                </a:solidFill>
              </a:rPr>
              <a:t>nuclear training courses</a:t>
            </a:r>
            <a:r>
              <a:rPr lang="fr-FR" sz="1100" dirty="0">
                <a:solidFill>
                  <a:srgbClr val="002060"/>
                </a:solidFill>
              </a:rPr>
              <a:t> in </a:t>
            </a:r>
            <a:r>
              <a:rPr lang="fr-FR" sz="1100" dirty="0" err="1">
                <a:solidFill>
                  <a:srgbClr val="002060"/>
                </a:solidFill>
              </a:rPr>
              <a:t>education</a:t>
            </a:r>
            <a:r>
              <a:rPr lang="fr-FR" sz="1100" dirty="0">
                <a:solidFill>
                  <a:srgbClr val="002060"/>
                </a:solidFill>
              </a:rPr>
              <a:t> </a:t>
            </a:r>
            <a:r>
              <a:rPr lang="fr-FR" sz="1100" dirty="0" err="1">
                <a:solidFill>
                  <a:srgbClr val="002060"/>
                </a:solidFill>
              </a:rPr>
              <a:t>systems</a:t>
            </a:r>
            <a:r>
              <a:rPr lang="fr-FR" sz="1100" dirty="0">
                <a:solidFill>
                  <a:srgbClr val="002060"/>
                </a:solidFill>
              </a:rPr>
              <a:t> (</a:t>
            </a:r>
            <a:r>
              <a:rPr lang="fr-FR" sz="1100" dirty="0" err="1">
                <a:solidFill>
                  <a:srgbClr val="002060"/>
                </a:solidFill>
              </a:rPr>
              <a:t>undergraduate</a:t>
            </a:r>
            <a:r>
              <a:rPr lang="fr-FR" sz="1100" dirty="0">
                <a:solidFill>
                  <a:srgbClr val="002060"/>
                </a:solidFill>
              </a:rPr>
              <a:t>, post </a:t>
            </a:r>
            <a:r>
              <a:rPr lang="fr-FR" sz="1100" dirty="0" err="1">
                <a:solidFill>
                  <a:srgbClr val="002060"/>
                </a:solidFill>
              </a:rPr>
              <a:t>graduate</a:t>
            </a:r>
            <a:r>
              <a:rPr lang="fr-FR" sz="1100" dirty="0">
                <a:solidFill>
                  <a:srgbClr val="002060"/>
                </a:solidFill>
              </a:rPr>
              <a:t>)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100" dirty="0">
              <a:solidFill>
                <a:srgbClr val="002060"/>
              </a:solidFill>
            </a:endParaRPr>
          </a:p>
          <a:p>
            <a:endParaRPr lang="fr-FR" sz="1100" dirty="0">
              <a:solidFill>
                <a:srgbClr val="00206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100" b="1" dirty="0">
                <a:solidFill>
                  <a:srgbClr val="002060"/>
                </a:solidFill>
              </a:rPr>
              <a:t>Opposition groups </a:t>
            </a:r>
            <a:r>
              <a:rPr lang="fr-FR" sz="1100" dirty="0" err="1">
                <a:solidFill>
                  <a:srgbClr val="002060"/>
                </a:solidFill>
              </a:rPr>
              <a:t>that</a:t>
            </a:r>
            <a:r>
              <a:rPr lang="fr-FR" sz="1100" dirty="0">
                <a:solidFill>
                  <a:srgbClr val="002060"/>
                </a:solidFill>
              </a:rPr>
              <a:t> are lobbying</a:t>
            </a:r>
          </a:p>
          <a:p>
            <a:endParaRPr lang="fr-FR" sz="1100" dirty="0">
              <a:solidFill>
                <a:srgbClr val="00206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100" b="1" dirty="0" err="1">
                <a:solidFill>
                  <a:srgbClr val="002060"/>
                </a:solidFill>
              </a:rPr>
              <a:t>Loss</a:t>
            </a:r>
            <a:r>
              <a:rPr lang="fr-FR" sz="1100" b="1" dirty="0">
                <a:solidFill>
                  <a:srgbClr val="002060"/>
                </a:solidFill>
              </a:rPr>
              <a:t> of </a:t>
            </a:r>
            <a:r>
              <a:rPr lang="fr-FR" sz="1100" b="1" dirty="0" err="1">
                <a:solidFill>
                  <a:srgbClr val="002060"/>
                </a:solidFill>
              </a:rPr>
              <a:t>capability</a:t>
            </a:r>
            <a:r>
              <a:rPr lang="fr-FR" sz="1100" b="1" dirty="0">
                <a:solidFill>
                  <a:srgbClr val="002060"/>
                </a:solidFill>
              </a:rPr>
              <a:t> </a:t>
            </a:r>
            <a:r>
              <a:rPr lang="fr-FR" sz="1100" dirty="0">
                <a:solidFill>
                  <a:srgbClr val="002060"/>
                </a:solidFill>
              </a:rPr>
              <a:t>in engineering, in </a:t>
            </a:r>
            <a:r>
              <a:rPr lang="fr-FR" sz="1100" dirty="0" err="1">
                <a:solidFill>
                  <a:srgbClr val="002060"/>
                </a:solidFill>
              </a:rPr>
              <a:t>technicality</a:t>
            </a:r>
            <a:r>
              <a:rPr lang="fr-FR" sz="1100" dirty="0">
                <a:solidFill>
                  <a:srgbClr val="002060"/>
                </a:solidFill>
              </a:rPr>
              <a:t>,</a:t>
            </a:r>
          </a:p>
          <a:p>
            <a:endParaRPr lang="fr-FR" sz="1100" dirty="0">
              <a:solidFill>
                <a:srgbClr val="002060"/>
              </a:solidFill>
            </a:endParaRPr>
          </a:p>
          <a:p>
            <a:r>
              <a:rPr lang="fr-FR" sz="1100" dirty="0">
                <a:solidFill>
                  <a:srgbClr val="002060"/>
                </a:solidFill>
                <a:cs typeface="Calibri" panose="020F0502020204030204" pitchFamily="34" charset="0"/>
              </a:rPr>
              <a:t>	→ </a:t>
            </a:r>
            <a:r>
              <a:rPr lang="fr-FR" sz="1100" dirty="0" err="1">
                <a:solidFill>
                  <a:srgbClr val="002060"/>
                </a:solidFill>
                <a:cs typeface="Calibri" panose="020F0502020204030204" pitchFamily="34" charset="0"/>
              </a:rPr>
              <a:t>D</a:t>
            </a:r>
            <a:r>
              <a:rPr lang="fr-FR" sz="1100" dirty="0" err="1">
                <a:solidFill>
                  <a:srgbClr val="002060"/>
                </a:solidFill>
              </a:rPr>
              <a:t>isapearing</a:t>
            </a:r>
            <a:r>
              <a:rPr lang="fr-FR" sz="1100" dirty="0">
                <a:solidFill>
                  <a:srgbClr val="002060"/>
                </a:solidFill>
              </a:rPr>
              <a:t> of </a:t>
            </a:r>
            <a:r>
              <a:rPr lang="fr-FR" sz="1100" dirty="0" err="1">
                <a:solidFill>
                  <a:srgbClr val="002060"/>
                </a:solidFill>
              </a:rPr>
              <a:t>some</a:t>
            </a:r>
            <a:r>
              <a:rPr lang="fr-FR" sz="1100" dirty="0">
                <a:solidFill>
                  <a:srgbClr val="002060"/>
                </a:solidFill>
              </a:rPr>
              <a:t> </a:t>
            </a:r>
            <a:r>
              <a:rPr lang="fr-FR" sz="1100" dirty="0" err="1">
                <a:solidFill>
                  <a:srgbClr val="002060"/>
                </a:solidFill>
              </a:rPr>
              <a:t>core</a:t>
            </a:r>
            <a:r>
              <a:rPr lang="fr-FR" sz="1100" dirty="0">
                <a:solidFill>
                  <a:srgbClr val="002060"/>
                </a:solidFill>
              </a:rPr>
              <a:t> </a:t>
            </a:r>
            <a:r>
              <a:rPr lang="fr-FR" sz="1100" dirty="0" err="1">
                <a:solidFill>
                  <a:srgbClr val="002060"/>
                </a:solidFill>
              </a:rPr>
              <a:t>trades</a:t>
            </a:r>
            <a:r>
              <a:rPr lang="fr-FR" sz="1100" dirty="0">
                <a:solidFill>
                  <a:srgbClr val="002060"/>
                </a:solidFill>
              </a:rPr>
              <a:t>. Ex : </a:t>
            </a:r>
            <a:r>
              <a:rPr lang="fr-FR" sz="1100" dirty="0" err="1">
                <a:solidFill>
                  <a:srgbClr val="002060"/>
                </a:solidFill>
              </a:rPr>
              <a:t>safety</a:t>
            </a:r>
            <a:r>
              <a:rPr lang="fr-FR" sz="1100" dirty="0">
                <a:solidFill>
                  <a:srgbClr val="002060"/>
                </a:solidFill>
              </a:rPr>
              <a:t> </a:t>
            </a:r>
            <a:r>
              <a:rPr lang="fr-FR" sz="1100" dirty="0" err="1">
                <a:solidFill>
                  <a:srgbClr val="002060"/>
                </a:solidFill>
              </a:rPr>
              <a:t>engineer</a:t>
            </a:r>
            <a:r>
              <a:rPr lang="fr-FR" sz="1100" dirty="0">
                <a:solidFill>
                  <a:srgbClr val="002060"/>
                </a:solidFill>
              </a:rPr>
              <a:t>, </a:t>
            </a:r>
            <a:r>
              <a:rPr lang="fr-FR" sz="1100" dirty="0" err="1">
                <a:solidFill>
                  <a:srgbClr val="002060"/>
                </a:solidFill>
              </a:rPr>
              <a:t>welder</a:t>
            </a:r>
            <a:r>
              <a:rPr lang="fr-FR" sz="1100" dirty="0">
                <a:solidFill>
                  <a:srgbClr val="002060"/>
                </a:solidFill>
              </a:rPr>
              <a:t>…</a:t>
            </a:r>
          </a:p>
          <a:p>
            <a:endParaRPr lang="fr-FR" sz="900" dirty="0">
              <a:solidFill>
                <a:srgbClr val="002060"/>
              </a:solidFill>
            </a:endParaRPr>
          </a:p>
          <a:p>
            <a:endParaRPr lang="fr-FR" sz="900" dirty="0">
              <a:solidFill>
                <a:srgbClr val="002060"/>
              </a:solidFill>
            </a:endParaRPr>
          </a:p>
          <a:p>
            <a:endParaRPr lang="fr-FR" sz="900" dirty="0">
              <a:solidFill>
                <a:srgbClr val="002060"/>
              </a:solidFill>
            </a:endParaRPr>
          </a:p>
          <a:p>
            <a:endParaRPr lang="fr-FR" sz="900" dirty="0">
              <a:solidFill>
                <a:srgbClr val="002060"/>
              </a:solidFill>
            </a:endParaRPr>
          </a:p>
          <a:p>
            <a:endParaRPr lang="fr-FR" sz="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50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B8546-2AF8-15BF-C23A-F9C34EE7B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b="1" dirty="0">
                <a:sym typeface="Wingdings 2" panose="05020102010507070707" pitchFamily="18" charset="2"/>
              </a:rPr>
              <a:t> Method </a:t>
            </a:r>
            <a:r>
              <a:rPr lang="en-GB" sz="2400" b="1" dirty="0"/>
              <a:t>for attracting, developing and retaining core competencies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6AE9389-44F2-23CF-4479-CFB77A9729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63638"/>
            <a:ext cx="4664236" cy="3116550"/>
          </a:xfrm>
          <a:prstGeom prst="rect">
            <a:avLst/>
          </a:prstGeom>
          <a:noFill/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C69CC2E-07ED-73AB-8915-00C63F187251}"/>
              </a:ext>
            </a:extLst>
          </p:cNvPr>
          <p:cNvSpPr txBox="1"/>
          <p:nvPr/>
        </p:nvSpPr>
        <p:spPr>
          <a:xfrm>
            <a:off x="151789" y="1024508"/>
            <a:ext cx="8452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  <a:latin typeface="Lucida Sans" panose="020B0602030504020204" pitchFamily="34" charset="0"/>
              </a:rPr>
              <a:t>Andra’s 5C </a:t>
            </a:r>
            <a:r>
              <a:rPr lang="fr-FR" sz="1200" dirty="0" err="1">
                <a:solidFill>
                  <a:srgbClr val="002060"/>
                </a:solidFill>
                <a:latin typeface="Lucida Sans" panose="020B0602030504020204" pitchFamily="34" charset="0"/>
              </a:rPr>
              <a:t>method</a:t>
            </a:r>
            <a:r>
              <a:rPr lang="fr-FR" sz="1200" dirty="0">
                <a:solidFill>
                  <a:srgbClr val="002060"/>
                </a:solidFill>
                <a:latin typeface="Lucida Sans" panose="020B0602030504020204" pitchFamily="34" charset="0"/>
              </a:rPr>
              <a:t> to </a:t>
            </a:r>
            <a:r>
              <a:rPr lang="fr-FR" sz="1200" dirty="0" err="1">
                <a:solidFill>
                  <a:srgbClr val="002060"/>
                </a:solidFill>
                <a:latin typeface="Lucida Sans" panose="020B0602030504020204" pitchFamily="34" charset="0"/>
              </a:rPr>
              <a:t>increase</a:t>
            </a:r>
            <a:r>
              <a:rPr lang="fr-FR" sz="1200" dirty="0">
                <a:solidFill>
                  <a:srgbClr val="002060"/>
                </a:solidFill>
                <a:latin typeface="Lucida Sans" panose="020B0602030504020204" pitchFamily="34" charset="0"/>
              </a:rPr>
              <a:t> </a:t>
            </a:r>
            <a:r>
              <a:rPr lang="fr-FR" sz="1200" dirty="0" err="1">
                <a:solidFill>
                  <a:srgbClr val="002060"/>
                </a:solidFill>
                <a:latin typeface="Lucida Sans" panose="020B0602030504020204" pitchFamily="34" charset="0"/>
              </a:rPr>
              <a:t>our</a:t>
            </a:r>
            <a:r>
              <a:rPr lang="fr-FR" sz="1200" dirty="0">
                <a:solidFill>
                  <a:srgbClr val="002060"/>
                </a:solidFill>
                <a:latin typeface="Lucida Sans" panose="020B0602030504020204" pitchFamily="34" charset="0"/>
              </a:rPr>
              <a:t> </a:t>
            </a:r>
            <a:r>
              <a:rPr lang="fr-FR" sz="1200" dirty="0" err="1">
                <a:solidFill>
                  <a:srgbClr val="002060"/>
                </a:solidFill>
                <a:latin typeface="Lucida Sans" panose="020B0602030504020204" pitchFamily="34" charset="0"/>
              </a:rPr>
              <a:t>capability</a:t>
            </a:r>
            <a:r>
              <a:rPr lang="fr-FR" sz="1200" dirty="0">
                <a:solidFill>
                  <a:srgbClr val="002060"/>
                </a:solidFill>
                <a:latin typeface="Lucida Sans" panose="020B0602030504020204" pitchFamily="34" charset="0"/>
              </a:rPr>
              <a:t> to face </a:t>
            </a:r>
            <a:r>
              <a:rPr lang="fr-FR" sz="1200" dirty="0" err="1">
                <a:solidFill>
                  <a:srgbClr val="002060"/>
                </a:solidFill>
                <a:latin typeface="Lucida Sans" panose="020B0602030504020204" pitchFamily="34" charset="0"/>
              </a:rPr>
              <a:t>uncertainties</a:t>
            </a:r>
            <a:r>
              <a:rPr lang="fr-FR" sz="1200" dirty="0">
                <a:solidFill>
                  <a:srgbClr val="002060"/>
                </a:solidFill>
                <a:latin typeface="Lucida Sans" panose="020B0602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3018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5E784C-C630-D041-C54A-4A17B64DC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dirty="0">
                <a:sym typeface="Wingdings 2" panose="05020102010507070707" pitchFamily="18" charset="2"/>
              </a:rPr>
              <a:t> Method </a:t>
            </a:r>
            <a:r>
              <a:rPr lang="en-GB" sz="2000" b="1" dirty="0"/>
              <a:t>for attracting, developing and retaining core competencies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1BB0E4-D4BE-E83B-E39C-B32448E3C305}"/>
              </a:ext>
            </a:extLst>
          </p:cNvPr>
          <p:cNvSpPr txBox="1"/>
          <p:nvPr/>
        </p:nvSpPr>
        <p:spPr>
          <a:xfrm>
            <a:off x="203838" y="1001154"/>
            <a:ext cx="811257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>
              <a:solidFill>
                <a:srgbClr val="002060"/>
              </a:solidFill>
              <a:sym typeface="Wingdings 2" panose="05020102010507070707" pitchFamily="18" charset="2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400" b="1" u="sng" dirty="0">
                <a:solidFill>
                  <a:srgbClr val="002060"/>
                </a:solidFill>
                <a:sym typeface="Wingdings 2" panose="05020102010507070707" pitchFamily="18" charset="2"/>
              </a:rPr>
              <a:t>Remaining attractive</a:t>
            </a:r>
            <a:r>
              <a:rPr lang="en-GB" sz="1400" dirty="0">
                <a:solidFill>
                  <a:srgbClr val="002060"/>
                </a:solidFill>
                <a:sym typeface="Wingdings 2" panose="05020102010507070707" pitchFamily="18" charset="2"/>
              </a:rPr>
              <a:t>  in the employment market by developing the employer brand by :</a:t>
            </a:r>
          </a:p>
          <a:p>
            <a:endParaRPr lang="en-GB" sz="1200" dirty="0">
              <a:solidFill>
                <a:srgbClr val="002060"/>
              </a:solidFill>
              <a:sym typeface="Wingdings 2" panose="05020102010507070707" pitchFamily="18" charset="2"/>
            </a:endParaRP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002060"/>
                </a:solidFill>
                <a:sym typeface="Wingdings 2" panose="05020102010507070707" pitchFamily="18" charset="2"/>
              </a:rPr>
              <a:t> </a:t>
            </a:r>
            <a:r>
              <a:rPr lang="en-GB" sz="1200" dirty="0">
                <a:solidFill>
                  <a:srgbClr val="002060"/>
                </a:solidFill>
                <a:sym typeface="Wingdings" panose="05000000000000000000" pitchFamily="2" charset="2"/>
              </a:rPr>
              <a:t> </a:t>
            </a:r>
            <a:r>
              <a:rPr lang="en-GB" sz="1200" b="1" dirty="0">
                <a:solidFill>
                  <a:srgbClr val="002060"/>
                </a:solidFill>
                <a:sym typeface="Wingdings 2" panose="05020102010507070707" pitchFamily="18" charset="2"/>
              </a:rPr>
              <a:t>Strong and pragmatic communications </a:t>
            </a:r>
            <a:r>
              <a:rPr lang="en-GB" sz="1200" dirty="0">
                <a:solidFill>
                  <a:srgbClr val="002060"/>
                </a:solidFill>
                <a:sym typeface="Wingdings 2" panose="05020102010507070707" pitchFamily="18" charset="2"/>
              </a:rPr>
              <a:t>towards universities and social networks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002060"/>
                </a:solidFill>
                <a:sym typeface="Wingdings" panose="05000000000000000000" pitchFamily="2" charset="2"/>
              </a:rPr>
              <a:t>  </a:t>
            </a:r>
            <a:r>
              <a:rPr lang="en-GB" sz="1200" b="1" dirty="0">
                <a:solidFill>
                  <a:srgbClr val="002060"/>
                </a:solidFill>
                <a:sym typeface="Wingdings 2" panose="05020102010507070707" pitchFamily="18" charset="2"/>
              </a:rPr>
              <a:t>Valuing the project </a:t>
            </a:r>
            <a:r>
              <a:rPr lang="en-GB" sz="1200" dirty="0">
                <a:solidFill>
                  <a:srgbClr val="002060"/>
                </a:solidFill>
                <a:sym typeface="Wingdings 2" panose="05020102010507070707" pitchFamily="18" charset="2"/>
              </a:rPr>
              <a:t>which is great opportunity for the country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002060"/>
                </a:solidFill>
                <a:sym typeface="Wingdings" panose="05000000000000000000" pitchFamily="2" charset="2"/>
              </a:rPr>
              <a:t>  </a:t>
            </a:r>
            <a:r>
              <a:rPr lang="en-GB" sz="1200" b="1" dirty="0">
                <a:solidFill>
                  <a:srgbClr val="002060"/>
                </a:solidFill>
                <a:sym typeface="Wingdings" panose="05000000000000000000" pitchFamily="2" charset="2"/>
              </a:rPr>
              <a:t>Anticipating societal issues</a:t>
            </a:r>
            <a:endParaRPr lang="en-GB" sz="1200" dirty="0">
              <a:solidFill>
                <a:srgbClr val="002060"/>
              </a:solidFill>
              <a:sym typeface="Wingdings 2" panose="05020102010507070707" pitchFamily="18" charset="2"/>
            </a:endParaRP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002060"/>
                </a:solidFill>
                <a:sym typeface="Wingdings 2" panose="05020102010507070707" pitchFamily="18" charset="2"/>
              </a:rPr>
              <a:t> </a:t>
            </a:r>
            <a:r>
              <a:rPr lang="en-GB" sz="1200" dirty="0">
                <a:solidFill>
                  <a:srgbClr val="002060"/>
                </a:solidFill>
                <a:sym typeface="Wingdings" panose="05000000000000000000" pitchFamily="2" charset="2"/>
              </a:rPr>
              <a:t> </a:t>
            </a:r>
            <a:r>
              <a:rPr lang="en-GB" sz="1200" b="1" dirty="0">
                <a:solidFill>
                  <a:srgbClr val="002060"/>
                </a:solidFill>
                <a:sym typeface="Wingdings" panose="05000000000000000000" pitchFamily="2" charset="2"/>
              </a:rPr>
              <a:t>Proposing wages</a:t>
            </a:r>
            <a:r>
              <a:rPr lang="en-GB" sz="1200" dirty="0">
                <a:solidFill>
                  <a:srgbClr val="002060"/>
                </a:solidFill>
                <a:sym typeface="Wingdings" panose="05000000000000000000" pitchFamily="2" charset="2"/>
              </a:rPr>
              <a:t> in line with the market</a:t>
            </a:r>
            <a:endParaRPr lang="en-GB" sz="1200" dirty="0">
              <a:solidFill>
                <a:srgbClr val="002060"/>
              </a:solidFill>
              <a:sym typeface="Wingdings 2" panose="05020102010507070707" pitchFamily="18" charset="2"/>
            </a:endParaRPr>
          </a:p>
          <a:p>
            <a:r>
              <a:rPr lang="en-GB" sz="1200" dirty="0">
                <a:solidFill>
                  <a:srgbClr val="002060"/>
                </a:solidFill>
                <a:sym typeface="Wingdings 2" panose="05020102010507070707" pitchFamily="18" charset="2"/>
              </a:rPr>
              <a:t>	</a:t>
            </a:r>
          </a:p>
          <a:p>
            <a:r>
              <a:rPr lang="en-GB" sz="1200" dirty="0">
                <a:solidFill>
                  <a:srgbClr val="002060"/>
                </a:solidFill>
                <a:sym typeface="Wingdings 2" panose="05020102010507070707" pitchFamily="18" charset="2"/>
              </a:rPr>
              <a:t>	</a:t>
            </a:r>
          </a:p>
          <a:p>
            <a:endParaRPr lang="en-GB" sz="1200" dirty="0">
              <a:solidFill>
                <a:srgbClr val="002060"/>
              </a:solidFill>
              <a:sym typeface="Wingdings 2" panose="05020102010507070707" pitchFamily="18" charset="2"/>
            </a:endParaRPr>
          </a:p>
          <a:p>
            <a:endParaRPr lang="en-GB" sz="1200" dirty="0">
              <a:solidFill>
                <a:srgbClr val="002060"/>
              </a:solidFill>
              <a:sym typeface="Wingdings 2" panose="05020102010507070707" pitchFamily="18" charset="2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400" b="1" u="sng" dirty="0">
                <a:solidFill>
                  <a:srgbClr val="002060"/>
                </a:solidFill>
                <a:sym typeface="Wingdings 2" panose="05020102010507070707" pitchFamily="18" charset="2"/>
              </a:rPr>
              <a:t>Becoming competitive</a:t>
            </a:r>
            <a:r>
              <a:rPr lang="en-GB" sz="1400" dirty="0">
                <a:solidFill>
                  <a:srgbClr val="002060"/>
                </a:solidFill>
                <a:sym typeface="Wingdings 2" panose="05020102010507070707" pitchFamily="18" charset="2"/>
              </a:rPr>
              <a:t> as a cluster and a talent training </a:t>
            </a:r>
            <a:r>
              <a:rPr lang="en-GB" sz="1400" dirty="0" err="1">
                <a:solidFill>
                  <a:srgbClr val="002060"/>
                </a:solidFill>
                <a:sym typeface="Wingdings 2" panose="05020102010507070707" pitchFamily="18" charset="2"/>
              </a:rPr>
              <a:t>center</a:t>
            </a:r>
            <a:r>
              <a:rPr lang="en-GB" sz="1400" dirty="0">
                <a:solidFill>
                  <a:srgbClr val="002060"/>
                </a:solidFill>
                <a:sym typeface="Wingdings 2" panose="05020102010507070707" pitchFamily="18" charset="2"/>
              </a:rPr>
              <a:t> by :</a:t>
            </a:r>
          </a:p>
          <a:p>
            <a:pPr marL="285750" indent="-285750">
              <a:buFont typeface="Wingdings 2" panose="05020102010507070707" pitchFamily="18" charset="2"/>
              <a:buChar char="®"/>
            </a:pPr>
            <a:endParaRPr lang="en-GB" sz="1200" u="sng" dirty="0">
              <a:solidFill>
                <a:srgbClr val="002060"/>
              </a:solidFill>
              <a:sym typeface="Wingdings 2" panose="05020102010507070707" pitchFamily="18" charset="2"/>
            </a:endParaRP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002060"/>
                </a:solidFill>
                <a:sym typeface="Wingdings" panose="05000000000000000000" pitchFamily="2" charset="2"/>
              </a:rPr>
              <a:t>  </a:t>
            </a:r>
            <a:r>
              <a:rPr lang="en-GB" sz="1200" dirty="0">
                <a:solidFill>
                  <a:srgbClr val="002060"/>
                </a:solidFill>
                <a:sym typeface="Wingdings 2" panose="05020102010507070707" pitchFamily="18" charset="2"/>
              </a:rPr>
              <a:t>Developing </a:t>
            </a:r>
            <a:r>
              <a:rPr lang="en-GB" sz="1200" b="1" dirty="0">
                <a:solidFill>
                  <a:srgbClr val="002060"/>
                </a:solidFill>
                <a:sym typeface="Wingdings 2" panose="05020102010507070707" pitchFamily="18" charset="2"/>
              </a:rPr>
              <a:t>proactive and high standard internship </a:t>
            </a:r>
            <a:r>
              <a:rPr lang="en-GB" sz="1200" dirty="0">
                <a:solidFill>
                  <a:srgbClr val="002060"/>
                </a:solidFill>
                <a:sym typeface="Wingdings 2" panose="05020102010507070707" pitchFamily="18" charset="2"/>
              </a:rPr>
              <a:t>and apprenticeship policy,	</a:t>
            </a:r>
            <a:r>
              <a:rPr lang="en-GB" sz="12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002060"/>
                </a:solidFill>
                <a:sym typeface="Wingdings" panose="05000000000000000000" pitchFamily="2" charset="2"/>
              </a:rPr>
              <a:t>  </a:t>
            </a:r>
            <a:r>
              <a:rPr lang="en-GB" sz="1200" dirty="0">
                <a:solidFill>
                  <a:srgbClr val="002060"/>
                </a:solidFill>
                <a:sym typeface="Wingdings 2" panose="05020102010507070707" pitchFamily="18" charset="2"/>
              </a:rPr>
              <a:t>Building </a:t>
            </a:r>
            <a:r>
              <a:rPr lang="en-GB" sz="1200" b="1" dirty="0">
                <a:solidFill>
                  <a:srgbClr val="002060"/>
                </a:solidFill>
                <a:sym typeface="Wingdings 2" panose="05020102010507070707" pitchFamily="18" charset="2"/>
              </a:rPr>
              <a:t>career bridges </a:t>
            </a:r>
            <a:r>
              <a:rPr lang="en-GB" sz="1200" dirty="0">
                <a:solidFill>
                  <a:srgbClr val="002060"/>
                </a:solidFill>
                <a:sym typeface="Wingdings 2" panose="05020102010507070707" pitchFamily="18" charset="2"/>
              </a:rPr>
              <a:t>with your parent company in dual courses and/or universities or other branches like construction, civil engineering or military industry… </a:t>
            </a:r>
          </a:p>
          <a:p>
            <a:endParaRPr lang="en-GB" sz="1200" dirty="0">
              <a:solidFill>
                <a:srgbClr val="002060"/>
              </a:solidFill>
              <a:sym typeface="Wingdings 2" panose="05020102010507070707" pitchFamily="18" charset="2"/>
            </a:endParaRPr>
          </a:p>
          <a:p>
            <a:endParaRPr lang="fr-FR" sz="1200" dirty="0">
              <a:solidFill>
                <a:srgbClr val="00206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B4B2610-53A7-8D60-82B3-51FC5902A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542" y="1707654"/>
            <a:ext cx="2351937" cy="1576040"/>
          </a:xfrm>
          <a:prstGeom prst="rect">
            <a:avLst/>
          </a:prstGeom>
        </p:spPr>
      </p:pic>
      <p:pic>
        <p:nvPicPr>
          <p:cNvPr id="7" name="Graphique 6" descr="Connexions contour">
            <a:extLst>
              <a:ext uri="{FF2B5EF4-FFF2-40B4-BE49-F238E27FC236}">
                <a16:creationId xmlns:a16="http://schemas.microsoft.com/office/drawing/2014/main" id="{C0064A38-4225-22DF-2197-18E069B2075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35329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40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8C7C40-A80D-6A6E-BF71-8B0C759AC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dirty="0">
                <a:sym typeface="Wingdings 2" panose="05020102010507070707" pitchFamily="18" charset="2"/>
              </a:rPr>
              <a:t> Method </a:t>
            </a:r>
            <a:r>
              <a:rPr lang="en-GB" sz="2000" b="1" dirty="0"/>
              <a:t>for attracting, developing and retaining core competencies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4CAC36B-7EB1-B38C-DE57-3FB921ECB00D}"/>
              </a:ext>
            </a:extLst>
          </p:cNvPr>
          <p:cNvSpPr txBox="1"/>
          <p:nvPr/>
        </p:nvSpPr>
        <p:spPr>
          <a:xfrm>
            <a:off x="0" y="113159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rgbClr val="002060"/>
                </a:solidFill>
                <a:sym typeface="Wingdings 2" panose="05020102010507070707" pitchFamily="18" charset="2"/>
              </a:rPr>
              <a:t>Implementing a programme of </a:t>
            </a:r>
            <a:r>
              <a:rPr lang="en-GB" sz="1400" b="1" dirty="0">
                <a:solidFill>
                  <a:srgbClr val="002060"/>
                </a:solidFill>
                <a:sym typeface="Wingdings 2" panose="05020102010507070707" pitchFamily="18" charset="2"/>
              </a:rPr>
              <a:t>prospective exploration of human capital </a:t>
            </a:r>
            <a:r>
              <a:rPr lang="en-GB" sz="1400" dirty="0">
                <a:solidFill>
                  <a:srgbClr val="002060"/>
                </a:solidFill>
                <a:sym typeface="Wingdings 2" panose="05020102010507070707" pitchFamily="18" charset="2"/>
              </a:rPr>
              <a:t>and offer career progression prospects by </a:t>
            </a:r>
            <a:r>
              <a:rPr lang="en-GB" sz="1200" dirty="0">
                <a:solidFill>
                  <a:srgbClr val="002060"/>
                </a:solidFill>
                <a:sym typeface="Wingdings 2" panose="05020102010507070707" pitchFamily="18" charset="2"/>
              </a:rPr>
              <a:t>:</a:t>
            </a:r>
          </a:p>
          <a:p>
            <a:endParaRPr lang="en-GB" sz="1200" dirty="0">
              <a:solidFill>
                <a:srgbClr val="002060"/>
              </a:solidFill>
              <a:sym typeface="Wingdings 2" panose="05020102010507070707" pitchFamily="18" charset="2"/>
            </a:endParaRPr>
          </a:p>
          <a:p>
            <a:r>
              <a:rPr lang="en-GB" sz="1200" dirty="0">
                <a:solidFill>
                  <a:srgbClr val="002060"/>
                </a:solidFill>
                <a:sym typeface="Wingdings" panose="05000000000000000000" pitchFamily="2" charset="2"/>
              </a:rPr>
              <a:t>  </a:t>
            </a:r>
            <a:r>
              <a:rPr lang="en-GB" sz="1200" dirty="0">
                <a:solidFill>
                  <a:srgbClr val="002060"/>
                </a:solidFill>
                <a:sym typeface="Wingdings 2" panose="05020102010507070707" pitchFamily="18" charset="2"/>
              </a:rPr>
              <a:t>Building a </a:t>
            </a:r>
            <a:r>
              <a:rPr lang="en-GB" sz="1200" b="1" dirty="0">
                <a:solidFill>
                  <a:srgbClr val="002060"/>
                </a:solidFill>
                <a:sym typeface="Wingdings 2" panose="05020102010507070707" pitchFamily="18" charset="2"/>
              </a:rPr>
              <a:t>talent management policy and programme</a:t>
            </a:r>
          </a:p>
          <a:p>
            <a:r>
              <a:rPr lang="en-GB" sz="1200" dirty="0">
                <a:solidFill>
                  <a:srgbClr val="002060"/>
                </a:solidFill>
                <a:sym typeface="Wingdings" panose="05000000000000000000" pitchFamily="2" charset="2"/>
              </a:rPr>
              <a:t>  </a:t>
            </a:r>
            <a:r>
              <a:rPr lang="en-GB" sz="1200" b="1" dirty="0">
                <a:solidFill>
                  <a:srgbClr val="002060"/>
                </a:solidFill>
                <a:sym typeface="Wingdings 2" panose="05020102010507070707" pitchFamily="18" charset="2"/>
              </a:rPr>
              <a:t>Exploring</a:t>
            </a:r>
            <a:r>
              <a:rPr lang="en-GB" sz="1200" dirty="0">
                <a:solidFill>
                  <a:srgbClr val="002060"/>
                </a:solidFill>
                <a:sym typeface="Wingdings 2" panose="05020102010507070707" pitchFamily="18" charset="2"/>
              </a:rPr>
              <a:t> each year your human capital</a:t>
            </a:r>
          </a:p>
          <a:p>
            <a:r>
              <a:rPr lang="en-GB" sz="1200" dirty="0">
                <a:solidFill>
                  <a:srgbClr val="002060"/>
                </a:solidFill>
                <a:sym typeface="Wingdings" panose="05000000000000000000" pitchFamily="2" charset="2"/>
              </a:rPr>
              <a:t>  </a:t>
            </a:r>
            <a:r>
              <a:rPr lang="en-GB" sz="1200" dirty="0">
                <a:solidFill>
                  <a:srgbClr val="002060"/>
                </a:solidFill>
                <a:sym typeface="Wingdings 2" panose="05020102010507070707" pitchFamily="18" charset="2"/>
              </a:rPr>
              <a:t>Organizing </a:t>
            </a:r>
            <a:r>
              <a:rPr lang="en-GB" sz="1200" b="1" dirty="0">
                <a:solidFill>
                  <a:srgbClr val="002060"/>
                </a:solidFill>
                <a:sym typeface="Wingdings 2" panose="05020102010507070707" pitchFamily="18" charset="2"/>
              </a:rPr>
              <a:t>high-valued paths </a:t>
            </a:r>
            <a:r>
              <a:rPr lang="en-GB" sz="1200" dirty="0">
                <a:solidFill>
                  <a:srgbClr val="002060"/>
                </a:solidFill>
                <a:sym typeface="Wingdings 2" panose="05020102010507070707" pitchFamily="18" charset="2"/>
              </a:rPr>
              <a:t>inside your organization and the parent company or some partners</a:t>
            </a:r>
          </a:p>
          <a:p>
            <a:r>
              <a:rPr lang="en-GB" sz="1200" dirty="0">
                <a:solidFill>
                  <a:srgbClr val="002060"/>
                </a:solidFill>
                <a:sym typeface="Wingdings" panose="05000000000000000000" pitchFamily="2" charset="2"/>
              </a:rPr>
              <a:t>  </a:t>
            </a:r>
            <a:r>
              <a:rPr lang="en-GB" sz="1200" b="1" dirty="0">
                <a:solidFill>
                  <a:srgbClr val="002060"/>
                </a:solidFill>
                <a:sym typeface="Wingdings 2" panose="05020102010507070707" pitchFamily="18" charset="2"/>
              </a:rPr>
              <a:t>Anticipating</a:t>
            </a:r>
            <a:r>
              <a:rPr lang="en-GB" sz="1200" dirty="0">
                <a:solidFill>
                  <a:srgbClr val="002060"/>
                </a:solidFill>
                <a:sym typeface="Wingdings 2" panose="05020102010507070707" pitchFamily="18" charset="2"/>
              </a:rPr>
              <a:t> the future trades</a:t>
            </a:r>
          </a:p>
          <a:p>
            <a:r>
              <a:rPr lang="en-GB" sz="1200" dirty="0">
                <a:solidFill>
                  <a:srgbClr val="002060"/>
                </a:solidFill>
                <a:sym typeface="Wingdings" panose="05000000000000000000" pitchFamily="2" charset="2"/>
              </a:rPr>
              <a:t>  </a:t>
            </a:r>
            <a:r>
              <a:rPr lang="en-GB" sz="1200" dirty="0">
                <a:solidFill>
                  <a:srgbClr val="002060"/>
                </a:solidFill>
                <a:sym typeface="Wingdings 2" panose="05020102010507070707" pitchFamily="18" charset="2"/>
              </a:rPr>
              <a:t>Identifying and </a:t>
            </a:r>
            <a:r>
              <a:rPr lang="en-GB" sz="1200" b="1" dirty="0">
                <a:solidFill>
                  <a:srgbClr val="002060"/>
                </a:solidFill>
                <a:sym typeface="Wingdings 2" panose="05020102010507070707" pitchFamily="18" charset="2"/>
              </a:rPr>
              <a:t>securing the rare skills</a:t>
            </a:r>
          </a:p>
          <a:p>
            <a:r>
              <a:rPr lang="en-GB" sz="1200" dirty="0">
                <a:solidFill>
                  <a:srgbClr val="002060"/>
                </a:solidFill>
                <a:sym typeface="Wingdings" panose="05000000000000000000" pitchFamily="2" charset="2"/>
              </a:rPr>
              <a:t>  </a:t>
            </a:r>
            <a:r>
              <a:rPr lang="en-GB" sz="1200" dirty="0">
                <a:solidFill>
                  <a:srgbClr val="002060"/>
                </a:solidFill>
                <a:sym typeface="Wingdings 2" panose="05020102010507070707" pitchFamily="18" charset="2"/>
              </a:rPr>
              <a:t>Developing a </a:t>
            </a:r>
            <a:r>
              <a:rPr lang="en-GB" sz="1200" b="1" dirty="0">
                <a:solidFill>
                  <a:srgbClr val="002060"/>
                </a:solidFill>
                <a:sym typeface="Wingdings 2" panose="05020102010507070707" pitchFamily="18" charset="2"/>
              </a:rPr>
              <a:t>knowledge management programme</a:t>
            </a:r>
          </a:p>
          <a:p>
            <a:endParaRPr lang="en-GB" sz="1200" dirty="0">
              <a:solidFill>
                <a:srgbClr val="002060"/>
              </a:solidFill>
              <a:sym typeface="Wingdings 2" panose="05020102010507070707" pitchFamily="18" charset="2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400" u="sng" dirty="0">
                <a:solidFill>
                  <a:srgbClr val="002060"/>
                </a:solidFill>
                <a:sym typeface="Wingdings 2" panose="05020102010507070707" pitchFamily="18" charset="2"/>
              </a:rPr>
              <a:t>Increase the </a:t>
            </a:r>
            <a:r>
              <a:rPr lang="en-GB" sz="1400" b="1" u="sng" dirty="0">
                <a:solidFill>
                  <a:srgbClr val="002060"/>
                </a:solidFill>
                <a:sym typeface="Wingdings 2" panose="05020102010507070707" pitchFamily="18" charset="2"/>
              </a:rPr>
              <a:t>loyalty effect </a:t>
            </a:r>
            <a:r>
              <a:rPr lang="en-GB" sz="1400" u="sng" dirty="0">
                <a:solidFill>
                  <a:srgbClr val="002060"/>
                </a:solidFill>
                <a:sym typeface="Wingdings 2" panose="05020102010507070707" pitchFamily="18" charset="2"/>
              </a:rPr>
              <a:t>by : </a:t>
            </a:r>
          </a:p>
          <a:p>
            <a:endParaRPr lang="en-GB" sz="1200" dirty="0">
              <a:solidFill>
                <a:srgbClr val="002060"/>
              </a:solidFill>
              <a:sym typeface="Wingdings 2" panose="05020102010507070707" pitchFamily="18" charset="2"/>
            </a:endParaRPr>
          </a:p>
          <a:p>
            <a:r>
              <a:rPr lang="en-GB" sz="1200" dirty="0">
                <a:solidFill>
                  <a:srgbClr val="002060"/>
                </a:solidFill>
                <a:sym typeface="Wingdings" panose="05000000000000000000" pitchFamily="2" charset="2"/>
              </a:rPr>
              <a:t>  </a:t>
            </a:r>
            <a:r>
              <a:rPr lang="en-GB" sz="1200" dirty="0">
                <a:solidFill>
                  <a:srgbClr val="002060"/>
                </a:solidFill>
                <a:sym typeface="Wingdings 2" panose="05020102010507070707" pitchFamily="18" charset="2"/>
              </a:rPr>
              <a:t>Investing in </a:t>
            </a:r>
            <a:r>
              <a:rPr lang="en-GB" sz="1200" b="1" dirty="0">
                <a:solidFill>
                  <a:srgbClr val="002060"/>
                </a:solidFill>
                <a:sym typeface="Wingdings 2" panose="05020102010507070707" pitchFamily="18" charset="2"/>
              </a:rPr>
              <a:t>non-financial remunerations</a:t>
            </a:r>
          </a:p>
          <a:p>
            <a:r>
              <a:rPr lang="en-GB" sz="1200" dirty="0">
                <a:solidFill>
                  <a:srgbClr val="002060"/>
                </a:solidFill>
                <a:sym typeface="Wingdings" panose="05000000000000000000" pitchFamily="2" charset="2"/>
              </a:rPr>
              <a:t>  Building </a:t>
            </a:r>
            <a:r>
              <a:rPr lang="en-GB" sz="1200" b="1" dirty="0">
                <a:solidFill>
                  <a:srgbClr val="002060"/>
                </a:solidFill>
                <a:sym typeface="Wingdings" panose="05000000000000000000" pitchFamily="2" charset="2"/>
              </a:rPr>
              <a:t>premium training </a:t>
            </a:r>
            <a:endParaRPr lang="en-GB" sz="1200" b="1" dirty="0">
              <a:solidFill>
                <a:srgbClr val="002060"/>
              </a:solidFill>
              <a:sym typeface="Wingdings 2" panose="05020102010507070707" pitchFamily="18" charset="2"/>
            </a:endParaRPr>
          </a:p>
          <a:p>
            <a:r>
              <a:rPr lang="en-GB" sz="1200" dirty="0">
                <a:solidFill>
                  <a:srgbClr val="002060"/>
                </a:solidFill>
                <a:sym typeface="Wingdings" panose="05000000000000000000" pitchFamily="2" charset="2"/>
              </a:rPr>
              <a:t>  </a:t>
            </a:r>
            <a:r>
              <a:rPr lang="en-GB" sz="1200" dirty="0">
                <a:solidFill>
                  <a:srgbClr val="002060"/>
                </a:solidFill>
                <a:sym typeface="Wingdings 2" panose="05020102010507070707" pitchFamily="18" charset="2"/>
              </a:rPr>
              <a:t>Increasing </a:t>
            </a:r>
            <a:r>
              <a:rPr lang="en-GB" sz="1200" b="1" dirty="0">
                <a:solidFill>
                  <a:srgbClr val="002060"/>
                </a:solidFill>
                <a:sym typeface="Wingdings 2" panose="05020102010507070707" pitchFamily="18" charset="2"/>
              </a:rPr>
              <a:t>internal mobility </a:t>
            </a:r>
            <a:r>
              <a:rPr lang="en-GB" sz="1200" dirty="0">
                <a:solidFill>
                  <a:srgbClr val="002060"/>
                </a:solidFill>
                <a:sym typeface="Wingdings 2" panose="05020102010507070707" pitchFamily="18" charset="2"/>
              </a:rPr>
              <a:t>to offer opportunities for career progression </a:t>
            </a:r>
            <a:r>
              <a:rPr lang="en-GB" sz="1050" dirty="0">
                <a:solidFill>
                  <a:srgbClr val="002060"/>
                </a:solidFill>
                <a:sym typeface="Wingdings 2" panose="05020102010507070707" pitchFamily="18" charset="2"/>
              </a:rPr>
              <a:t>(hierarchical, functional)</a:t>
            </a:r>
          </a:p>
          <a:p>
            <a:r>
              <a:rPr lang="en-GB" sz="1200" dirty="0">
                <a:solidFill>
                  <a:srgbClr val="002060"/>
                </a:solidFill>
                <a:sym typeface="Wingdings" panose="05000000000000000000" pitchFamily="2" charset="2"/>
              </a:rPr>
              <a:t>  </a:t>
            </a:r>
            <a:r>
              <a:rPr lang="en-GB" sz="1200" b="1" dirty="0">
                <a:solidFill>
                  <a:srgbClr val="002060"/>
                </a:solidFill>
                <a:sym typeface="Wingdings" panose="05000000000000000000" pitchFamily="2" charset="2"/>
              </a:rPr>
              <a:t>M</a:t>
            </a:r>
            <a:r>
              <a:rPr lang="en-GB" sz="1200" b="1" dirty="0">
                <a:solidFill>
                  <a:srgbClr val="002060"/>
                </a:solidFill>
                <a:sym typeface="Wingdings 2" panose="05020102010507070707" pitchFamily="18" charset="2"/>
              </a:rPr>
              <a:t>obilisation</a:t>
            </a:r>
            <a:r>
              <a:rPr lang="en-GB" sz="1200" dirty="0">
                <a:solidFill>
                  <a:srgbClr val="002060"/>
                </a:solidFill>
                <a:sym typeface="Wingdings 2" panose="05020102010507070707" pitchFamily="18" charset="2"/>
              </a:rPr>
              <a:t> and fostering of responsibility of line </a:t>
            </a:r>
            <a:r>
              <a:rPr lang="en-GB" sz="1200" b="1" dirty="0">
                <a:solidFill>
                  <a:srgbClr val="002060"/>
                </a:solidFill>
                <a:sym typeface="Wingdings 2" panose="05020102010507070707" pitchFamily="18" charset="2"/>
              </a:rPr>
              <a:t>managers</a:t>
            </a:r>
          </a:p>
          <a:p>
            <a:r>
              <a:rPr lang="en-GB" sz="1200" dirty="0">
                <a:solidFill>
                  <a:srgbClr val="002060"/>
                </a:solidFill>
                <a:sym typeface="Wingdings" panose="05000000000000000000" pitchFamily="2" charset="2"/>
              </a:rPr>
              <a:t>  C</a:t>
            </a:r>
            <a:r>
              <a:rPr lang="en-GB" sz="1200" dirty="0">
                <a:solidFill>
                  <a:srgbClr val="002060"/>
                </a:solidFill>
                <a:sym typeface="Wingdings 2" panose="05020102010507070707" pitchFamily="18" charset="2"/>
              </a:rPr>
              <a:t>ontinuing </a:t>
            </a:r>
            <a:r>
              <a:rPr lang="en-GB" sz="1200" b="1" dirty="0">
                <a:solidFill>
                  <a:srgbClr val="002060"/>
                </a:solidFill>
                <a:sym typeface="Wingdings 2" panose="05020102010507070707" pitchFamily="18" charset="2"/>
              </a:rPr>
              <a:t>professional development </a:t>
            </a:r>
            <a:r>
              <a:rPr lang="en-GB" sz="1200" dirty="0">
                <a:solidFill>
                  <a:srgbClr val="002060"/>
                </a:solidFill>
                <a:sym typeface="Wingdings 2" panose="05020102010507070707" pitchFamily="18" charset="2"/>
              </a:rPr>
              <a:t>: </a:t>
            </a:r>
            <a:r>
              <a:rPr lang="en-GB" sz="1050" dirty="0">
                <a:solidFill>
                  <a:srgbClr val="002060"/>
                </a:solidFill>
                <a:sym typeface="Wingdings 2" panose="05020102010507070707" pitchFamily="18" charset="2"/>
              </a:rPr>
              <a:t>acquire knowledge and skills (up-skilling) </a:t>
            </a:r>
          </a:p>
          <a:p>
            <a:r>
              <a:rPr lang="en-GB" sz="1200" dirty="0">
                <a:solidFill>
                  <a:srgbClr val="002060"/>
                </a:solidFill>
                <a:sym typeface="Wingdings" panose="05000000000000000000" pitchFamily="2" charset="2"/>
              </a:rPr>
              <a:t>  </a:t>
            </a:r>
            <a:r>
              <a:rPr lang="en-GB" sz="1200" b="1" dirty="0">
                <a:solidFill>
                  <a:srgbClr val="002060"/>
                </a:solidFill>
                <a:sym typeface="Wingdings" panose="05000000000000000000" pitchFamily="2" charset="2"/>
              </a:rPr>
              <a:t>S</a:t>
            </a:r>
            <a:r>
              <a:rPr lang="en-GB" sz="1200" b="1" dirty="0">
                <a:solidFill>
                  <a:srgbClr val="002060"/>
                </a:solidFill>
                <a:sym typeface="Wingdings 2" panose="05020102010507070707" pitchFamily="18" charset="2"/>
              </a:rPr>
              <a:t>haring </a:t>
            </a:r>
            <a:r>
              <a:rPr lang="en-GB" sz="1200" dirty="0">
                <a:solidFill>
                  <a:srgbClr val="002060"/>
                </a:solidFill>
                <a:sym typeface="Wingdings 2" panose="05020102010507070707" pitchFamily="18" charset="2"/>
              </a:rPr>
              <a:t>opportunities : </a:t>
            </a:r>
            <a:r>
              <a:rPr lang="en-GB" sz="1050" dirty="0">
                <a:solidFill>
                  <a:srgbClr val="002060"/>
                </a:solidFill>
                <a:sym typeface="Wingdings 2" panose="05020102010507070707" pitchFamily="18" charset="2"/>
              </a:rPr>
              <a:t>encouraging employees to take part in international events or to teach </a:t>
            </a:r>
          </a:p>
          <a:p>
            <a:r>
              <a:rPr lang="en-GB" sz="1200" dirty="0">
                <a:solidFill>
                  <a:srgbClr val="002060"/>
                </a:solidFill>
                <a:sym typeface="Wingdings 2" panose="05020102010507070707" pitchFamily="18" charset="2"/>
              </a:rPr>
              <a:t> </a:t>
            </a:r>
            <a:r>
              <a:rPr lang="en-GB" sz="1200" dirty="0">
                <a:solidFill>
                  <a:srgbClr val="002060"/>
                </a:solidFill>
                <a:sym typeface="Wingdings" panose="05000000000000000000" pitchFamily="2" charset="2"/>
              </a:rPr>
              <a:t> </a:t>
            </a:r>
            <a:r>
              <a:rPr lang="en-US" sz="1200" dirty="0">
                <a:solidFill>
                  <a:srgbClr val="002060"/>
                </a:solidFill>
                <a:sym typeface="Wingdings 2" panose="05020102010507070707" pitchFamily="18" charset="2"/>
              </a:rPr>
              <a:t>Giving </a:t>
            </a:r>
            <a:r>
              <a:rPr lang="en-US" sz="1200" b="1" dirty="0">
                <a:solidFill>
                  <a:srgbClr val="002060"/>
                </a:solidFill>
                <a:sym typeface="Wingdings 2" panose="05020102010507070707" pitchFamily="18" charset="2"/>
              </a:rPr>
              <a:t>greater meaning </a:t>
            </a:r>
            <a:r>
              <a:rPr lang="en-US" sz="1200" dirty="0">
                <a:solidFill>
                  <a:srgbClr val="002060"/>
                </a:solidFill>
                <a:sym typeface="Wingdings 2" panose="05020102010507070707" pitchFamily="18" charset="2"/>
              </a:rPr>
              <a:t>to your activities</a:t>
            </a:r>
            <a:endParaRPr lang="en-GB" sz="1200" dirty="0">
              <a:solidFill>
                <a:srgbClr val="002060"/>
              </a:solidFill>
              <a:sym typeface="Wingdings 2" panose="05020102010507070707" pitchFamily="18" charset="2"/>
            </a:endParaRPr>
          </a:p>
          <a:p>
            <a:r>
              <a:rPr lang="en-GB" sz="1200" dirty="0">
                <a:solidFill>
                  <a:srgbClr val="002060"/>
                </a:solidFill>
                <a:sym typeface="Wingdings 2" panose="05020102010507070707" pitchFamily="18" charset="2"/>
              </a:rPr>
              <a:t>	</a:t>
            </a:r>
          </a:p>
          <a:p>
            <a:r>
              <a:rPr lang="en-GB" sz="1200" dirty="0">
                <a:solidFill>
                  <a:srgbClr val="002060"/>
                </a:solidFill>
                <a:sym typeface="Wingdings 2" panose="05020102010507070707" pitchFamily="18" charset="2"/>
              </a:rPr>
              <a:t>	</a:t>
            </a:r>
          </a:p>
          <a:p>
            <a:endParaRPr lang="en-GB" sz="1200" dirty="0">
              <a:solidFill>
                <a:srgbClr val="002060"/>
              </a:solidFill>
              <a:sym typeface="Wingdings 2" panose="05020102010507070707" pitchFamily="18" charset="2"/>
            </a:endParaRPr>
          </a:p>
          <a:p>
            <a:endParaRPr lang="fr-FR" sz="1200" dirty="0">
              <a:solidFill>
                <a:srgbClr val="002060"/>
              </a:solidFill>
            </a:endParaRPr>
          </a:p>
        </p:txBody>
      </p:sp>
      <p:pic>
        <p:nvPicPr>
          <p:cNvPr id="6" name="Picture 4" descr="talent-management-strategy">
            <a:extLst>
              <a:ext uri="{FF2B5EF4-FFF2-40B4-BE49-F238E27FC236}">
                <a16:creationId xmlns:a16="http://schemas.microsoft.com/office/drawing/2014/main" id="{CC1D595F-8300-6187-1B1E-DC7BA5A43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7734"/>
            <a:ext cx="4176464" cy="128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916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2C1B95-8950-76CD-EB4C-D5771444A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b="1" dirty="0">
                <a:sym typeface="Wingdings 2" panose="05020102010507070707" pitchFamily="18" charset="2"/>
              </a:rPr>
              <a:t> Method </a:t>
            </a:r>
            <a:r>
              <a:rPr lang="en-GB" sz="2400" b="1" dirty="0"/>
              <a:t>for attracting, developing and retaining core competencies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402AAFF-FCDC-CE9C-9C8F-434F99D1C3F9}"/>
              </a:ext>
            </a:extLst>
          </p:cNvPr>
          <p:cNvSpPr txBox="1"/>
          <p:nvPr/>
        </p:nvSpPr>
        <p:spPr>
          <a:xfrm>
            <a:off x="426720" y="995680"/>
            <a:ext cx="832174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400" b="1" u="sng" dirty="0">
                <a:solidFill>
                  <a:srgbClr val="002060"/>
                </a:solidFill>
                <a:sym typeface="Wingdings 2" panose="05020102010507070707" pitchFamily="18" charset="2"/>
              </a:rPr>
              <a:t>Developing CSR approaches</a:t>
            </a:r>
            <a:r>
              <a:rPr lang="en-GB" sz="1400" b="1" u="sng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Ä"/>
            </a:pPr>
            <a:r>
              <a:rPr lang="en-GB" sz="1200" dirty="0">
                <a:solidFill>
                  <a:srgbClr val="002060"/>
                </a:solidFill>
              </a:rPr>
              <a:t>Protecting employees’ </a:t>
            </a:r>
            <a:r>
              <a:rPr lang="en-GB" sz="1200" b="1" dirty="0">
                <a:solidFill>
                  <a:srgbClr val="002060"/>
                </a:solidFill>
              </a:rPr>
              <a:t>health and well-being</a:t>
            </a:r>
            <a:r>
              <a:rPr lang="en-GB" sz="1200" dirty="0">
                <a:solidFill>
                  <a:srgbClr val="002060"/>
                </a:solidFill>
              </a:rPr>
              <a:t>: quality health insurance, annual well-being programme…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Ä"/>
            </a:pPr>
            <a:r>
              <a:rPr lang="en-GB" sz="1200" dirty="0">
                <a:solidFill>
                  <a:srgbClr val="002060"/>
                </a:solidFill>
              </a:rPr>
              <a:t>Promoting a </a:t>
            </a:r>
            <a:r>
              <a:rPr lang="en-GB" sz="1200" b="1" dirty="0">
                <a:solidFill>
                  <a:srgbClr val="002060"/>
                </a:solidFill>
              </a:rPr>
              <a:t>good work/life balance</a:t>
            </a:r>
            <a:r>
              <a:rPr lang="en-GB" sz="1200" dirty="0">
                <a:solidFill>
                  <a:srgbClr val="002060"/>
                </a:solidFill>
              </a:rPr>
              <a:t>: home office possible up to 120 days/year, promotion of parenthood, negotiation of an agreement on caregivers, …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Ä"/>
            </a:pPr>
            <a:r>
              <a:rPr lang="en-GB" sz="1200" dirty="0">
                <a:solidFill>
                  <a:srgbClr val="002060"/>
                </a:solidFill>
              </a:rPr>
              <a:t>Encouraging </a:t>
            </a:r>
            <a:r>
              <a:rPr lang="en-GB" sz="1200" b="1" dirty="0">
                <a:solidFill>
                  <a:srgbClr val="002060"/>
                </a:solidFill>
              </a:rPr>
              <a:t>internal innovation </a:t>
            </a:r>
            <a:r>
              <a:rPr lang="en-GB" sz="1200" dirty="0">
                <a:solidFill>
                  <a:srgbClr val="002060"/>
                </a:solidFill>
              </a:rPr>
              <a:t>and new working methods: participatory management, calls for ideas, co-working spaces, transformation programmes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002060"/>
                </a:solidFill>
                <a:sym typeface="Wingdings" panose="05000000000000000000" pitchFamily="2" charset="2"/>
              </a:rPr>
              <a:t> </a:t>
            </a:r>
            <a:r>
              <a:rPr lang="en-GB" sz="1200" dirty="0">
                <a:solidFill>
                  <a:srgbClr val="002060"/>
                </a:solidFill>
              </a:rPr>
              <a:t>Integration of </a:t>
            </a:r>
            <a:r>
              <a:rPr lang="en-GB" sz="1200" b="1" dirty="0">
                <a:solidFill>
                  <a:srgbClr val="002060"/>
                </a:solidFill>
              </a:rPr>
              <a:t>sustainable development </a:t>
            </a:r>
            <a:r>
              <a:rPr lang="en-GB" sz="1200" dirty="0">
                <a:solidFill>
                  <a:srgbClr val="002060"/>
                </a:solidFill>
              </a:rPr>
              <a:t>concerns: organic food, management of waste and consumption, protection of biodiversity</a:t>
            </a:r>
            <a:endParaRPr lang="en-GB" sz="1200" dirty="0">
              <a:solidFill>
                <a:srgbClr val="002060"/>
              </a:solidFill>
              <a:sym typeface="Wingdings 2" panose="05020102010507070707" pitchFamily="18" charset="2"/>
            </a:endParaRPr>
          </a:p>
          <a:p>
            <a:pPr marL="742950" lvl="1" indent="-285750">
              <a:buFont typeface="Wingdings 2" panose="05020102010507070707" pitchFamily="18" charset="2"/>
              <a:buChar char="®"/>
            </a:pPr>
            <a:endParaRPr lang="en-GB" sz="1200" dirty="0">
              <a:solidFill>
                <a:srgbClr val="002060"/>
              </a:solidFill>
              <a:sym typeface="Wingdings 2" panose="05020102010507070707" pitchFamily="18" charset="2"/>
            </a:endParaRPr>
          </a:p>
          <a:p>
            <a:endParaRPr lang="fr-FR" sz="1200" dirty="0">
              <a:solidFill>
                <a:srgbClr val="00206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86B0DF4-37EE-18A8-ECE3-85675E0DE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276661"/>
            <a:ext cx="4032448" cy="174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83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9A728C-1C46-B788-447A-2557604FB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dirty="0">
                <a:sym typeface="Wingdings 2" panose="05020102010507070707" pitchFamily="18" charset="2"/>
              </a:rPr>
              <a:t> Method </a:t>
            </a:r>
            <a:r>
              <a:rPr lang="en-GB" sz="2000" b="1" dirty="0"/>
              <a:t>for attracting, developing and retaining core competencies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33F9025-CF28-5231-7574-30801DCE0EA0}"/>
              </a:ext>
            </a:extLst>
          </p:cNvPr>
          <p:cNvSpPr txBox="1"/>
          <p:nvPr/>
        </p:nvSpPr>
        <p:spPr>
          <a:xfrm>
            <a:off x="395536" y="1275606"/>
            <a:ext cx="8496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2060"/>
                </a:solidFill>
              </a:rPr>
              <a:t>As a </a:t>
            </a:r>
            <a:r>
              <a:rPr lang="fr-FR" sz="1400" dirty="0" err="1">
                <a:solidFill>
                  <a:srgbClr val="002060"/>
                </a:solidFill>
              </a:rPr>
              <a:t>result</a:t>
            </a:r>
            <a:r>
              <a:rPr lang="fr-FR" sz="1400" dirty="0">
                <a:solidFill>
                  <a:srgbClr val="002060"/>
                </a:solidFill>
              </a:rPr>
              <a:t>, </a:t>
            </a:r>
            <a:r>
              <a:rPr lang="fr-FR" sz="1400" dirty="0" err="1">
                <a:solidFill>
                  <a:srgbClr val="002060"/>
                </a:solidFill>
              </a:rPr>
              <a:t>so</a:t>
            </a:r>
            <a:r>
              <a:rPr lang="fr-FR" sz="1400" dirty="0">
                <a:solidFill>
                  <a:srgbClr val="002060"/>
                </a:solidFill>
              </a:rPr>
              <a:t> far  :</a:t>
            </a:r>
          </a:p>
          <a:p>
            <a:endParaRPr lang="fr-FR" sz="1400" dirty="0">
              <a:solidFill>
                <a:srgbClr val="002060"/>
              </a:solidFill>
            </a:endParaRPr>
          </a:p>
          <a:p>
            <a:r>
              <a:rPr lang="fr-FR" sz="1400" dirty="0">
                <a:solidFill>
                  <a:srgbClr val="002060"/>
                </a:solidFill>
                <a:sym typeface="Wingdings" panose="05000000000000000000" pitchFamily="2" charset="2"/>
              </a:rPr>
              <a:t> </a:t>
            </a:r>
            <a:r>
              <a:rPr lang="fr-FR" sz="1400" dirty="0">
                <a:solidFill>
                  <a:srgbClr val="002060"/>
                </a:solidFill>
              </a:rPr>
              <a:t>126 people have </a:t>
            </a:r>
            <a:r>
              <a:rPr lang="fr-FR" sz="1400" dirty="0" err="1">
                <a:solidFill>
                  <a:srgbClr val="002060"/>
                </a:solidFill>
              </a:rPr>
              <a:t>embraced</a:t>
            </a:r>
            <a:r>
              <a:rPr lang="fr-FR" sz="1400" dirty="0">
                <a:solidFill>
                  <a:srgbClr val="002060"/>
                </a:solidFill>
              </a:rPr>
              <a:t> new </a:t>
            </a:r>
            <a:r>
              <a:rPr lang="fr-FR" sz="1400" dirty="0" err="1">
                <a:solidFill>
                  <a:srgbClr val="002060"/>
                </a:solidFill>
              </a:rPr>
              <a:t>career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path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inside</a:t>
            </a:r>
            <a:r>
              <a:rPr lang="fr-FR" sz="1400" dirty="0">
                <a:solidFill>
                  <a:srgbClr val="002060"/>
                </a:solidFill>
              </a:rPr>
              <a:t> the </a:t>
            </a:r>
            <a:r>
              <a:rPr lang="fr-FR" sz="1400" dirty="0" err="1">
                <a:solidFill>
                  <a:srgbClr val="002060"/>
                </a:solidFill>
              </a:rPr>
              <a:t>agency</a:t>
            </a:r>
            <a:r>
              <a:rPr lang="fr-FR" sz="1400" dirty="0">
                <a:solidFill>
                  <a:srgbClr val="002060"/>
                </a:solidFill>
              </a:rPr>
              <a:t> for the last 30 </a:t>
            </a:r>
            <a:r>
              <a:rPr lang="fr-FR" sz="1400" dirty="0" err="1">
                <a:solidFill>
                  <a:srgbClr val="002060"/>
                </a:solidFill>
              </a:rPr>
              <a:t>months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despite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pandemic</a:t>
            </a:r>
            <a:r>
              <a:rPr lang="fr-FR" sz="1400" dirty="0">
                <a:solidFill>
                  <a:srgbClr val="002060"/>
                </a:solidFill>
              </a:rPr>
              <a:t> issues. It is more than 15% of the </a:t>
            </a:r>
            <a:r>
              <a:rPr lang="fr-FR" sz="1400" dirty="0" err="1">
                <a:solidFill>
                  <a:srgbClr val="002060"/>
                </a:solidFill>
              </a:rPr>
              <a:t>entire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workforce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reoriented</a:t>
            </a:r>
            <a:r>
              <a:rPr lang="fr-FR" sz="1400" dirty="0">
                <a:solidFill>
                  <a:srgbClr val="002060"/>
                </a:solidFill>
              </a:rPr>
              <a:t> in </a:t>
            </a:r>
            <a:r>
              <a:rPr lang="fr-FR" sz="1400" dirty="0" err="1">
                <a:solidFill>
                  <a:srgbClr val="002060"/>
                </a:solidFill>
              </a:rPr>
              <a:t>just</a:t>
            </a:r>
            <a:r>
              <a:rPr lang="fr-FR" sz="1400" dirty="0">
                <a:solidFill>
                  <a:srgbClr val="002060"/>
                </a:solidFill>
              </a:rPr>
              <a:t> more than 2 years</a:t>
            </a:r>
          </a:p>
          <a:p>
            <a:endParaRPr lang="fr-FR" sz="1400" dirty="0">
              <a:solidFill>
                <a:srgbClr val="002060"/>
              </a:solidFill>
            </a:endParaRPr>
          </a:p>
          <a:p>
            <a:endParaRPr lang="fr-FR" sz="1400" dirty="0">
              <a:solidFill>
                <a:srgbClr val="002060"/>
              </a:solidFill>
            </a:endParaRPr>
          </a:p>
          <a:p>
            <a:r>
              <a:rPr lang="fr-FR" sz="1400" dirty="0">
                <a:solidFill>
                  <a:srgbClr val="002060"/>
                </a:solidFill>
                <a:sym typeface="Wingdings" panose="05000000000000000000" pitchFamily="2" charset="2"/>
              </a:rPr>
              <a:t> </a:t>
            </a:r>
            <a:r>
              <a:rPr lang="fr-FR" sz="1400" dirty="0">
                <a:solidFill>
                  <a:srgbClr val="002060"/>
                </a:solidFill>
              </a:rPr>
              <a:t>80% of the job </a:t>
            </a:r>
            <a:r>
              <a:rPr lang="fr-FR" sz="1400" dirty="0" err="1">
                <a:solidFill>
                  <a:srgbClr val="002060"/>
                </a:solidFill>
              </a:rPr>
              <a:t>opportunities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opened</a:t>
            </a:r>
            <a:r>
              <a:rPr lang="fr-FR" sz="1400" dirty="0">
                <a:solidFill>
                  <a:srgbClr val="002060"/>
                </a:solidFill>
              </a:rPr>
              <a:t> in 2022/2023 </a:t>
            </a:r>
            <a:r>
              <a:rPr lang="fr-FR" sz="1400" dirty="0" err="1">
                <a:solidFill>
                  <a:srgbClr val="002060"/>
                </a:solidFill>
              </a:rPr>
              <a:t>concerning</a:t>
            </a:r>
            <a:r>
              <a:rPr lang="fr-FR" sz="1400" dirty="0">
                <a:solidFill>
                  <a:srgbClr val="002060"/>
                </a:solidFill>
              </a:rPr>
              <a:t> the new CIGEO </a:t>
            </a:r>
            <a:r>
              <a:rPr lang="fr-FR" sz="1400" dirty="0" err="1">
                <a:solidFill>
                  <a:srgbClr val="002060"/>
                </a:solidFill>
              </a:rPr>
              <a:t>organization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were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filled</a:t>
            </a:r>
            <a:r>
              <a:rPr lang="fr-FR" sz="1400" dirty="0">
                <a:solidFill>
                  <a:srgbClr val="002060"/>
                </a:solidFill>
              </a:rPr>
              <a:t> with </a:t>
            </a:r>
            <a:r>
              <a:rPr lang="fr-FR" sz="1400" dirty="0" err="1">
                <a:solidFill>
                  <a:srgbClr val="002060"/>
                </a:solidFill>
              </a:rPr>
              <a:t>internal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movements</a:t>
            </a:r>
            <a:endParaRPr lang="fr-FR" sz="1400" dirty="0">
              <a:solidFill>
                <a:srgbClr val="002060"/>
              </a:solidFill>
            </a:endParaRPr>
          </a:p>
          <a:p>
            <a:endParaRPr lang="fr-FR" sz="1400" dirty="0">
              <a:solidFill>
                <a:srgbClr val="002060"/>
              </a:solidFill>
            </a:endParaRPr>
          </a:p>
          <a:p>
            <a:endParaRPr lang="fr-FR" sz="1400" dirty="0">
              <a:solidFill>
                <a:srgbClr val="002060"/>
              </a:solidFill>
            </a:endParaRPr>
          </a:p>
          <a:p>
            <a:r>
              <a:rPr lang="fr-FR" sz="1400" dirty="0">
                <a:solidFill>
                  <a:srgbClr val="002060"/>
                </a:solidFill>
                <a:sym typeface="Wingdings" panose="05000000000000000000" pitchFamily="2" charset="2"/>
              </a:rPr>
              <a:t> </a:t>
            </a:r>
            <a:r>
              <a:rPr lang="fr-FR" sz="1400" dirty="0" err="1">
                <a:solidFill>
                  <a:srgbClr val="002060"/>
                </a:solidFill>
                <a:sym typeface="Wingdings" panose="05000000000000000000" pitchFamily="2" charset="2"/>
              </a:rPr>
              <a:t>Less</a:t>
            </a:r>
            <a:r>
              <a:rPr lang="fr-FR" sz="1400" dirty="0">
                <a:solidFill>
                  <a:srgbClr val="002060"/>
                </a:solidFill>
                <a:sym typeface="Wingdings" panose="05000000000000000000" pitchFamily="2" charset="2"/>
              </a:rPr>
              <a:t> than 5% (</a:t>
            </a:r>
            <a:r>
              <a:rPr lang="fr-FR" sz="1400" dirty="0" err="1">
                <a:solidFill>
                  <a:srgbClr val="002060"/>
                </a:solidFill>
                <a:sym typeface="Wingdings" panose="05000000000000000000" pitchFamily="2" charset="2"/>
              </a:rPr>
              <a:t>average</a:t>
            </a:r>
            <a:r>
              <a:rPr lang="fr-FR" sz="1400" dirty="0">
                <a:solidFill>
                  <a:srgbClr val="002060"/>
                </a:solidFill>
                <a:sym typeface="Wingdings" panose="05000000000000000000" pitchFamily="2" charset="2"/>
              </a:rPr>
              <a:t> basis) people have </a:t>
            </a:r>
            <a:r>
              <a:rPr lang="fr-FR" sz="1400" dirty="0" err="1">
                <a:solidFill>
                  <a:srgbClr val="002060"/>
                </a:solidFill>
                <a:sym typeface="Wingdings" panose="05000000000000000000" pitchFamily="2" charset="2"/>
              </a:rPr>
              <a:t>dismissed</a:t>
            </a:r>
            <a:r>
              <a:rPr lang="fr-FR" sz="14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fr-FR" sz="1400" dirty="0" err="1">
                <a:solidFill>
                  <a:srgbClr val="002060"/>
                </a:solidFill>
                <a:sym typeface="Wingdings" panose="05000000000000000000" pitchFamily="2" charset="2"/>
              </a:rPr>
              <a:t>since</a:t>
            </a:r>
            <a:r>
              <a:rPr lang="fr-FR" sz="1400" dirty="0">
                <a:solidFill>
                  <a:srgbClr val="002060"/>
                </a:solidFill>
                <a:sym typeface="Wingdings" panose="05000000000000000000" pitchFamily="2" charset="2"/>
              </a:rPr>
              <a:t> 2020</a:t>
            </a:r>
            <a:endParaRPr lang="fr-FR" sz="1400" dirty="0">
              <a:solidFill>
                <a:srgbClr val="002060"/>
              </a:solidFill>
            </a:endParaRPr>
          </a:p>
          <a:p>
            <a:endParaRPr lang="fr-FR" sz="1400" dirty="0">
              <a:solidFill>
                <a:srgbClr val="002060"/>
              </a:solidFill>
            </a:endParaRPr>
          </a:p>
          <a:p>
            <a:endParaRPr lang="fr-FR" sz="1400" dirty="0">
              <a:solidFill>
                <a:srgbClr val="002060"/>
              </a:solidFill>
            </a:endParaRPr>
          </a:p>
          <a:p>
            <a:endParaRPr lang="fr-FR" sz="1400" dirty="0">
              <a:solidFill>
                <a:srgbClr val="002060"/>
              </a:solidFill>
            </a:endParaRPr>
          </a:p>
          <a:p>
            <a:endParaRPr lang="fr-FR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351507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Andra - Sans photo">
  <a:themeElements>
    <a:clrScheme name="Andra">
      <a:dk1>
        <a:srgbClr val="000000"/>
      </a:dk1>
      <a:lt1>
        <a:sysClr val="window" lastClr="FFFFFF"/>
      </a:lt1>
      <a:dk2>
        <a:srgbClr val="003B8E"/>
      </a:dk2>
      <a:lt2>
        <a:srgbClr val="33892D"/>
      </a:lt2>
      <a:accent1>
        <a:srgbClr val="33892D"/>
      </a:accent1>
      <a:accent2>
        <a:srgbClr val="F39900"/>
      </a:accent2>
      <a:accent3>
        <a:srgbClr val="003B8E"/>
      </a:accent3>
      <a:accent4>
        <a:srgbClr val="C40098"/>
      </a:accent4>
      <a:accent5>
        <a:srgbClr val="493829"/>
      </a:accent5>
      <a:accent6>
        <a:srgbClr val="B9D300"/>
      </a:accent6>
      <a:hlink>
        <a:srgbClr val="0000FF"/>
      </a:hlink>
      <a:folHlink>
        <a:srgbClr val="800080"/>
      </a:folHlink>
    </a:clrScheme>
    <a:fontScheme name="Andra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Grill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tContentFilenet[1]  -  Lecture seule" id="{9453CFF0-3FB9-41EE-95B9-2355D4813149}" vid="{AAF35A8F-2FFC-4017-B995-F65154B8B259}"/>
    </a:ext>
  </a:extLst>
</a:theme>
</file>

<file path=ppt/theme/theme2.xml><?xml version="1.0" encoding="utf-8"?>
<a:theme xmlns:a="http://schemas.openxmlformats.org/drawingml/2006/main" name="Modèle Andra - Photo libre">
  <a:themeElements>
    <a:clrScheme name="Andra">
      <a:dk1>
        <a:srgbClr val="000000"/>
      </a:dk1>
      <a:lt1>
        <a:sysClr val="window" lastClr="FFFFFF"/>
      </a:lt1>
      <a:dk2>
        <a:srgbClr val="003B8E"/>
      </a:dk2>
      <a:lt2>
        <a:srgbClr val="33892D"/>
      </a:lt2>
      <a:accent1>
        <a:srgbClr val="33892D"/>
      </a:accent1>
      <a:accent2>
        <a:srgbClr val="F35A00"/>
      </a:accent2>
      <a:accent3>
        <a:srgbClr val="003B8E"/>
      </a:accent3>
      <a:accent4>
        <a:srgbClr val="C40098"/>
      </a:accent4>
      <a:accent5>
        <a:srgbClr val="493829"/>
      </a:accent5>
      <a:accent6>
        <a:srgbClr val="B9D300"/>
      </a:accent6>
      <a:hlink>
        <a:srgbClr val="0000FF"/>
      </a:hlink>
      <a:folHlink>
        <a:srgbClr val="800080"/>
      </a:folHlink>
    </a:clrScheme>
    <a:fontScheme name="Andra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etContentFilenet[1]  -  Lecture seule" id="{9453CFF0-3FB9-41EE-95B9-2355D4813149}" vid="{5BF57CDA-970D-4237-BC44-5F481D7DD71F}"/>
    </a:ext>
  </a:extLst>
</a:theme>
</file>

<file path=ppt/theme/theme3.xml><?xml version="1.0" encoding="utf-8"?>
<a:theme xmlns:a="http://schemas.openxmlformats.org/drawingml/2006/main" name="Modèle Andra - Photo 1">
  <a:themeElements>
    <a:clrScheme name="Andra">
      <a:dk1>
        <a:srgbClr val="000000"/>
      </a:dk1>
      <a:lt1>
        <a:sysClr val="window" lastClr="FFFFFF"/>
      </a:lt1>
      <a:dk2>
        <a:srgbClr val="003B8E"/>
      </a:dk2>
      <a:lt2>
        <a:srgbClr val="33892D"/>
      </a:lt2>
      <a:accent1>
        <a:srgbClr val="F39900"/>
      </a:accent1>
      <a:accent2>
        <a:srgbClr val="61B4E8"/>
      </a:accent2>
      <a:accent3>
        <a:srgbClr val="C40098"/>
      </a:accent3>
      <a:accent4>
        <a:srgbClr val="493829"/>
      </a:accent4>
      <a:accent5>
        <a:srgbClr val="B9D300"/>
      </a:accent5>
      <a:accent6>
        <a:srgbClr val="948683"/>
      </a:accent6>
      <a:hlink>
        <a:srgbClr val="0000FF"/>
      </a:hlink>
      <a:folHlink>
        <a:srgbClr val="800080"/>
      </a:folHlink>
    </a:clrScheme>
    <a:fontScheme name="Andra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tContentFilenet[1]  -  Lecture seule" id="{9453CFF0-3FB9-41EE-95B9-2355D4813149}" vid="{6E3DC36A-2B0A-423D-AB76-9BA22FAC9A2F}"/>
    </a:ext>
  </a:extLst>
</a:theme>
</file>

<file path=ppt/theme/theme4.xml><?xml version="1.0" encoding="utf-8"?>
<a:theme xmlns:a="http://schemas.openxmlformats.org/drawingml/2006/main" name="Modèle Andra - Photo 2">
  <a:themeElements>
    <a:clrScheme name="Andra">
      <a:dk1>
        <a:srgbClr val="000000"/>
      </a:dk1>
      <a:lt1>
        <a:sysClr val="window" lastClr="FFFFFF"/>
      </a:lt1>
      <a:dk2>
        <a:srgbClr val="003B8E"/>
      </a:dk2>
      <a:lt2>
        <a:srgbClr val="33892D"/>
      </a:lt2>
      <a:accent1>
        <a:srgbClr val="F39900"/>
      </a:accent1>
      <a:accent2>
        <a:srgbClr val="61B4E8"/>
      </a:accent2>
      <a:accent3>
        <a:srgbClr val="C40098"/>
      </a:accent3>
      <a:accent4>
        <a:srgbClr val="493829"/>
      </a:accent4>
      <a:accent5>
        <a:srgbClr val="B9D300"/>
      </a:accent5>
      <a:accent6>
        <a:srgbClr val="948683"/>
      </a:accent6>
      <a:hlink>
        <a:srgbClr val="0000FF"/>
      </a:hlink>
      <a:folHlink>
        <a:srgbClr val="800080"/>
      </a:folHlink>
    </a:clrScheme>
    <a:fontScheme name="Andra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tContentFilenet[1]  -  Lecture seule" id="{9453CFF0-3FB9-41EE-95B9-2355D4813149}" vid="{764BE34D-1118-45B0-B731-6A95AD427A62}"/>
    </a:ext>
  </a:extLst>
</a:theme>
</file>

<file path=ppt/theme/theme5.xml><?xml version="1.0" encoding="utf-8"?>
<a:theme xmlns:a="http://schemas.openxmlformats.org/drawingml/2006/main" name="Modèle Andra - Photo 3">
  <a:themeElements>
    <a:clrScheme name="Andra">
      <a:dk1>
        <a:srgbClr val="000000"/>
      </a:dk1>
      <a:lt1>
        <a:sysClr val="window" lastClr="FFFFFF"/>
      </a:lt1>
      <a:dk2>
        <a:srgbClr val="003B8E"/>
      </a:dk2>
      <a:lt2>
        <a:srgbClr val="33892D"/>
      </a:lt2>
      <a:accent1>
        <a:srgbClr val="F39900"/>
      </a:accent1>
      <a:accent2>
        <a:srgbClr val="61B4E8"/>
      </a:accent2>
      <a:accent3>
        <a:srgbClr val="C40098"/>
      </a:accent3>
      <a:accent4>
        <a:srgbClr val="493829"/>
      </a:accent4>
      <a:accent5>
        <a:srgbClr val="B9D300"/>
      </a:accent5>
      <a:accent6>
        <a:srgbClr val="948683"/>
      </a:accent6>
      <a:hlink>
        <a:srgbClr val="0000FF"/>
      </a:hlink>
      <a:folHlink>
        <a:srgbClr val="800080"/>
      </a:folHlink>
    </a:clrScheme>
    <a:fontScheme name="Andra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tContentFilenet[1]  -  Lecture seule" id="{9453CFF0-3FB9-41EE-95B9-2355D4813149}" vid="{1A761C51-25C3-4711-A305-08C92CE8CD1D}"/>
    </a:ext>
  </a:extLst>
</a:theme>
</file>

<file path=ppt/theme/theme6.xml><?xml version="1.0" encoding="utf-8"?>
<a:theme xmlns:a="http://schemas.openxmlformats.org/drawingml/2006/main" name="Modèle Andra - Photo 4">
  <a:themeElements>
    <a:clrScheme name="Andra">
      <a:dk1>
        <a:srgbClr val="000000"/>
      </a:dk1>
      <a:lt1>
        <a:sysClr val="window" lastClr="FFFFFF"/>
      </a:lt1>
      <a:dk2>
        <a:srgbClr val="003B8E"/>
      </a:dk2>
      <a:lt2>
        <a:srgbClr val="33892D"/>
      </a:lt2>
      <a:accent1>
        <a:srgbClr val="F39900"/>
      </a:accent1>
      <a:accent2>
        <a:srgbClr val="61B4E8"/>
      </a:accent2>
      <a:accent3>
        <a:srgbClr val="C40098"/>
      </a:accent3>
      <a:accent4>
        <a:srgbClr val="493829"/>
      </a:accent4>
      <a:accent5>
        <a:srgbClr val="B9D300"/>
      </a:accent5>
      <a:accent6>
        <a:srgbClr val="948683"/>
      </a:accent6>
      <a:hlink>
        <a:srgbClr val="0000FF"/>
      </a:hlink>
      <a:folHlink>
        <a:srgbClr val="800080"/>
      </a:folHlink>
    </a:clrScheme>
    <a:fontScheme name="Andra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tContentFilenet[1]  -  Lecture seule" id="{9453CFF0-3FB9-41EE-95B9-2355D4813149}" vid="{52757D55-BA81-479A-8F6E-B1B9612307E5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D7A8BEB74BC94F9F8BA119A4F81761" ma:contentTypeVersion="5" ma:contentTypeDescription="Crée un document." ma:contentTypeScope="" ma:versionID="824889524e2320497257a9d4c96767df">
  <xsd:schema xmlns:xsd="http://www.w3.org/2001/XMLSchema" xmlns:xs="http://www.w3.org/2001/XMLSchema" xmlns:p="http://schemas.microsoft.com/office/2006/metadata/properties" xmlns:ns3="6b229fca-adcf-4f90-8eba-3549d5a903e4" xmlns:ns4="9235c9a2-6973-4369-92da-94f802cc11e7" targetNamespace="http://schemas.microsoft.com/office/2006/metadata/properties" ma:root="true" ma:fieldsID="01e7804a58dfcb7e67ba8706eb2325fe" ns3:_="" ns4:_="">
    <xsd:import namespace="6b229fca-adcf-4f90-8eba-3549d5a903e4"/>
    <xsd:import namespace="9235c9a2-6973-4369-92da-94f802cc11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29fca-adcf-4f90-8eba-3549d5a903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35c9a2-6973-4369-92da-94f802cc11e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D23408-C9AD-4BAB-B52E-327A309457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6C3E9C-AC26-4732-B1C0-43A1BE719C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229fca-adcf-4f90-8eba-3549d5a903e4"/>
    <ds:schemaRef ds:uri="9235c9a2-6973-4369-92da-94f802cc11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ED21B4-45C8-4175-A679-BDAC8EB94F7E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9235c9a2-6973-4369-92da-94f802cc11e7"/>
    <ds:schemaRef ds:uri="6b229fca-adcf-4f90-8eba-3549d5a903e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 PPT Andra</Template>
  <TotalTime>6558</TotalTime>
  <Words>845</Words>
  <Application>Microsoft Office PowerPoint</Application>
  <PresentationFormat>Affichage à l'écran (16:9)</PresentationFormat>
  <Paragraphs>124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12</vt:i4>
      </vt:variant>
    </vt:vector>
  </HeadingPairs>
  <TitlesOfParts>
    <vt:vector size="25" baseType="lpstr">
      <vt:lpstr>Arial</vt:lpstr>
      <vt:lpstr>Calibri</vt:lpstr>
      <vt:lpstr>Courier New</vt:lpstr>
      <vt:lpstr>Lucida Sans</vt:lpstr>
      <vt:lpstr>Times New Roman</vt:lpstr>
      <vt:lpstr>Wingdings</vt:lpstr>
      <vt:lpstr>Wingdings 2</vt:lpstr>
      <vt:lpstr>Modèle Andra - Sans photo</vt:lpstr>
      <vt:lpstr>Modèle Andra - Photo libre</vt:lpstr>
      <vt:lpstr>Modèle Andra - Photo 1</vt:lpstr>
      <vt:lpstr>Modèle Andra - Photo 2</vt:lpstr>
      <vt:lpstr>Modèle Andra - Photo 3</vt:lpstr>
      <vt:lpstr>Modèle Andra - Photo 4</vt:lpstr>
      <vt:lpstr>Attract, develop and retain talents</vt:lpstr>
      <vt:lpstr>Background </vt:lpstr>
      <vt:lpstr>Summary </vt:lpstr>
      <vt:lpstr> HR uncertainties we are facing</vt:lpstr>
      <vt:lpstr> Method for attracting, developing and retaining core competencies</vt:lpstr>
      <vt:lpstr> Method for attracting, developing and retaining core competencies</vt:lpstr>
      <vt:lpstr> Method for attracting, developing and retaining core competencies</vt:lpstr>
      <vt:lpstr> Method for attracting, developing and retaining core competencies</vt:lpstr>
      <vt:lpstr> Method for attracting, developing and retaining core competencies</vt:lpstr>
      <vt:lpstr> Need for a more forward-looking HR vision </vt:lpstr>
      <vt:lpstr>Conclusion </vt:lpstr>
      <vt:lpstr>Conclusion </vt:lpstr>
    </vt:vector>
  </TitlesOfParts>
  <Company>ANDRA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Radioactive waste Management in France</dc:title>
  <dc:creator>MAERTENS Marie</dc:creator>
  <cp:lastModifiedBy>MAERTENS Marie</cp:lastModifiedBy>
  <cp:revision>185</cp:revision>
  <cp:lastPrinted>2023-09-22T09:22:11Z</cp:lastPrinted>
  <dcterms:created xsi:type="dcterms:W3CDTF">2021-11-24T07:24:04Z</dcterms:created>
  <dcterms:modified xsi:type="dcterms:W3CDTF">2023-10-04T15:11:40Z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0x01010097D7A8BEB74BC94F9F8BA119A4F81761</vt:lpwstr>
  </property>
</Properties>
</file>