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2" r:id="rId5"/>
    <p:sldMasterId id="2147483672" r:id="rId6"/>
    <p:sldMasterId id="2147483677" r:id="rId7"/>
    <p:sldMasterId id="2147483680" r:id="rId8"/>
    <p:sldMasterId id="2147483683" r:id="rId9"/>
    <p:sldMasterId id="2147483651" r:id="rId10"/>
    <p:sldMasterId id="2147483700" r:id="rId11"/>
    <p:sldMasterId id="2147487549" r:id="rId12"/>
  </p:sldMasterIdLst>
  <p:notesMasterIdLst>
    <p:notesMasterId r:id="rId28"/>
  </p:notesMasterIdLst>
  <p:sldIdLst>
    <p:sldId id="270" r:id="rId13"/>
    <p:sldId id="271" r:id="rId14"/>
    <p:sldId id="275" r:id="rId15"/>
    <p:sldId id="280" r:id="rId16"/>
    <p:sldId id="282" r:id="rId17"/>
    <p:sldId id="265" r:id="rId18"/>
    <p:sldId id="313" r:id="rId19"/>
    <p:sldId id="314" r:id="rId20"/>
    <p:sldId id="315" r:id="rId21"/>
    <p:sldId id="317" r:id="rId22"/>
    <p:sldId id="318" r:id="rId23"/>
    <p:sldId id="323" r:id="rId24"/>
    <p:sldId id="319" r:id="rId25"/>
    <p:sldId id="322" r:id="rId26"/>
    <p:sldId id="32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Fira Sans" panose="020B0503050000020004" pitchFamily="34" charset="0"/>
      <p:regular r:id="rId33"/>
      <p:bold r:id="rId34"/>
      <p:italic r:id="rId35"/>
      <p:boldItalic r:id="rId36"/>
    </p:embeddedFont>
    <p:embeddedFont>
      <p:font typeface="Fira Sans ExtraBold" panose="020B0903050000020004" pitchFamily="34" charset="0"/>
      <p:bold r:id="rId37"/>
      <p:boldItalic r:id="rId38"/>
    </p:embeddedFont>
    <p:embeddedFont>
      <p:font typeface="Fira Sans Light" panose="020B0403050000020004" pitchFamily="34" charset="0"/>
      <p:regular r:id="rId39"/>
      <p:italic r:id="rId40"/>
    </p:embeddedFont>
    <p:embeddedFont>
      <p:font typeface="Helvetica" panose="020B0604020202020204" pitchFamily="34" charset="0"/>
      <p:regular r:id="rId41"/>
      <p:bold r:id="rId42"/>
      <p:italic r:id="rId43"/>
      <p:boldItalic r:id="rId44"/>
    </p:embeddedFont>
    <p:embeddedFont>
      <p:font typeface="Poppins" panose="00000500000000000000" pitchFamily="2" charset="0"/>
      <p:regular r:id="rId45"/>
      <p:bold r:id="rId46"/>
      <p:italic r:id="rId47"/>
      <p:boldItalic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6164"/>
    <a:srgbClr val="146464"/>
    <a:srgbClr val="145F64"/>
    <a:srgbClr val="1D6164"/>
    <a:srgbClr val="2A6164"/>
    <a:srgbClr val="49BFBE"/>
    <a:srgbClr val="49BDBE"/>
    <a:srgbClr val="54BDBE"/>
    <a:srgbClr val="6ABDBE"/>
    <a:srgbClr val="0A1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2949" autoAdjust="0"/>
  </p:normalViewPr>
  <p:slideViewPr>
    <p:cSldViewPr snapToGrid="0">
      <p:cViewPr varScale="1">
        <p:scale>
          <a:sx n="110" d="100"/>
          <a:sy n="110" d="100"/>
        </p:scale>
        <p:origin x="5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Master" Target="slideMasters/slideMaster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2107AD-A25F-4455-80B3-7045A73818F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CAFECD96-4D42-462B-8F3B-4E16E0632465}">
      <dgm:prSet phldrT="[Text]"/>
      <dgm:spPr/>
      <dgm:t>
        <a:bodyPr/>
        <a:lstStyle/>
        <a:p>
          <a:r>
            <a:rPr lang="en-AU" dirty="0"/>
            <a:t>Compaction</a:t>
          </a:r>
        </a:p>
      </dgm:t>
    </dgm:pt>
    <dgm:pt modelId="{E9F7CA6C-29B6-42A3-AFC9-C3EBDE07854B}" type="parTrans" cxnId="{5F46900B-3889-48D3-A093-B7836A86822A}">
      <dgm:prSet/>
      <dgm:spPr/>
      <dgm:t>
        <a:bodyPr/>
        <a:lstStyle/>
        <a:p>
          <a:endParaRPr lang="en-AU"/>
        </a:p>
      </dgm:t>
    </dgm:pt>
    <dgm:pt modelId="{D294C20D-D0E4-4F13-92D6-647B05224A6E}" type="sibTrans" cxnId="{5F46900B-3889-48D3-A093-B7836A86822A}">
      <dgm:prSet/>
      <dgm:spPr/>
      <dgm:t>
        <a:bodyPr/>
        <a:lstStyle/>
        <a:p>
          <a:endParaRPr lang="en-AU"/>
        </a:p>
      </dgm:t>
    </dgm:pt>
    <dgm:pt modelId="{7F68E851-3D9C-4069-9151-97252DB830B8}">
      <dgm:prSet phldrT="[Text]"/>
      <dgm:spPr/>
      <dgm:t>
        <a:bodyPr/>
        <a:lstStyle/>
        <a:p>
          <a:r>
            <a:rPr lang="en-AU" dirty="0"/>
            <a:t>Synroc </a:t>
          </a:r>
        </a:p>
      </dgm:t>
    </dgm:pt>
    <dgm:pt modelId="{032414DD-1F9D-4CA2-B180-8F20551F6B12}" type="parTrans" cxnId="{8BD71D16-5F59-4456-A3BB-FE2048FE5F72}">
      <dgm:prSet/>
      <dgm:spPr/>
      <dgm:t>
        <a:bodyPr/>
        <a:lstStyle/>
        <a:p>
          <a:endParaRPr lang="en-AU"/>
        </a:p>
      </dgm:t>
    </dgm:pt>
    <dgm:pt modelId="{7C75BCE5-C9F0-4E31-811C-C966393286A1}" type="sibTrans" cxnId="{8BD71D16-5F59-4456-A3BB-FE2048FE5F72}">
      <dgm:prSet/>
      <dgm:spPr/>
      <dgm:t>
        <a:bodyPr/>
        <a:lstStyle/>
        <a:p>
          <a:endParaRPr lang="en-AU"/>
        </a:p>
      </dgm:t>
    </dgm:pt>
    <dgm:pt modelId="{E3D75E51-C9FF-4DC0-89A8-2F5B67AFB30C}">
      <dgm:prSet phldrT="[Text]"/>
      <dgm:spPr/>
      <dgm:t>
        <a:bodyPr/>
        <a:lstStyle/>
        <a:p>
          <a:r>
            <a:rPr lang="en-AU" dirty="0"/>
            <a:t>Decontamination</a:t>
          </a:r>
        </a:p>
      </dgm:t>
    </dgm:pt>
    <dgm:pt modelId="{F4DFBA13-42A7-46A1-A39E-0CEA1D688931}" type="parTrans" cxnId="{A1C25A35-3EC3-42F1-8466-F4079BB6F9EA}">
      <dgm:prSet/>
      <dgm:spPr/>
      <dgm:t>
        <a:bodyPr/>
        <a:lstStyle/>
        <a:p>
          <a:endParaRPr lang="en-AU"/>
        </a:p>
      </dgm:t>
    </dgm:pt>
    <dgm:pt modelId="{84627611-EC01-4199-B621-C3FA2BD45417}" type="sibTrans" cxnId="{A1C25A35-3EC3-42F1-8466-F4079BB6F9EA}">
      <dgm:prSet/>
      <dgm:spPr/>
      <dgm:t>
        <a:bodyPr/>
        <a:lstStyle/>
        <a:p>
          <a:endParaRPr lang="en-AU"/>
        </a:p>
      </dgm:t>
    </dgm:pt>
    <dgm:pt modelId="{0EFBCC4C-CF9B-4B43-8EAB-629408A9B431}" type="pres">
      <dgm:prSet presAssocID="{182107AD-A25F-4455-80B3-7045A73818F6}" presName="Name0" presStyleCnt="0">
        <dgm:presLayoutVars>
          <dgm:dir/>
          <dgm:animLvl val="lvl"/>
          <dgm:resizeHandles val="exact"/>
        </dgm:presLayoutVars>
      </dgm:prSet>
      <dgm:spPr/>
    </dgm:pt>
    <dgm:pt modelId="{C83D266C-152B-492C-867D-F10D3BC09F10}" type="pres">
      <dgm:prSet presAssocID="{CAFECD96-4D42-462B-8F3B-4E16E0632465}" presName="composite" presStyleCnt="0"/>
      <dgm:spPr/>
    </dgm:pt>
    <dgm:pt modelId="{33737F28-7861-4FC6-90A3-DC45FE6011A4}" type="pres">
      <dgm:prSet presAssocID="{CAFECD96-4D42-462B-8F3B-4E16E0632465}" presName="parTx" presStyleLbl="alignNode1" presStyleIdx="0" presStyleCnt="3">
        <dgm:presLayoutVars>
          <dgm:chMax val="0"/>
          <dgm:chPref val="0"/>
          <dgm:bulletEnabled val="1"/>
        </dgm:presLayoutVars>
      </dgm:prSet>
      <dgm:spPr/>
    </dgm:pt>
    <dgm:pt modelId="{C0CC4B1B-E2BA-4C95-9660-4FDD3E5AC0CB}" type="pres">
      <dgm:prSet presAssocID="{CAFECD96-4D42-462B-8F3B-4E16E0632465}" presName="desTx" presStyleLbl="alignAccFollowNode1" presStyleIdx="0" presStyleCnt="3">
        <dgm:presLayoutVars>
          <dgm:bulletEnabled val="1"/>
        </dgm:presLayoutVars>
      </dgm:prSet>
      <dgm:spPr/>
    </dgm:pt>
    <dgm:pt modelId="{2A8219A3-31FB-4DFF-AE76-E4E4614A6068}" type="pres">
      <dgm:prSet presAssocID="{D294C20D-D0E4-4F13-92D6-647B05224A6E}" presName="space" presStyleCnt="0"/>
      <dgm:spPr/>
    </dgm:pt>
    <dgm:pt modelId="{53A10E50-44CF-4E5D-BA50-768A2FCD8256}" type="pres">
      <dgm:prSet presAssocID="{7F68E851-3D9C-4069-9151-97252DB830B8}" presName="composite" presStyleCnt="0"/>
      <dgm:spPr/>
    </dgm:pt>
    <dgm:pt modelId="{FFC713D5-5FA0-4381-B6AB-9E9300B97FA2}" type="pres">
      <dgm:prSet presAssocID="{7F68E851-3D9C-4069-9151-97252DB830B8}" presName="parTx" presStyleLbl="alignNode1" presStyleIdx="1" presStyleCnt="3">
        <dgm:presLayoutVars>
          <dgm:chMax val="0"/>
          <dgm:chPref val="0"/>
          <dgm:bulletEnabled val="1"/>
        </dgm:presLayoutVars>
      </dgm:prSet>
      <dgm:spPr/>
    </dgm:pt>
    <dgm:pt modelId="{E67AFE78-D04E-4901-B138-2BECBCA5E658}" type="pres">
      <dgm:prSet presAssocID="{7F68E851-3D9C-4069-9151-97252DB830B8}" presName="desTx" presStyleLbl="alignAccFollowNode1" presStyleIdx="1" presStyleCnt="3">
        <dgm:presLayoutVars>
          <dgm:bulletEnabled val="1"/>
        </dgm:presLayoutVars>
      </dgm:prSet>
      <dgm:spPr/>
    </dgm:pt>
    <dgm:pt modelId="{2C2EE279-2566-4D20-BEF8-02B4AF9B9BE5}" type="pres">
      <dgm:prSet presAssocID="{7C75BCE5-C9F0-4E31-811C-C966393286A1}" presName="space" presStyleCnt="0"/>
      <dgm:spPr/>
    </dgm:pt>
    <dgm:pt modelId="{0AB0C640-4778-416C-B599-26B42DAD06EE}" type="pres">
      <dgm:prSet presAssocID="{E3D75E51-C9FF-4DC0-89A8-2F5B67AFB30C}" presName="composite" presStyleCnt="0"/>
      <dgm:spPr/>
    </dgm:pt>
    <dgm:pt modelId="{38EA0E6F-AB0D-4D7F-808E-E5FD0610AAC3}" type="pres">
      <dgm:prSet presAssocID="{E3D75E51-C9FF-4DC0-89A8-2F5B67AFB30C}" presName="parTx" presStyleLbl="alignNode1" presStyleIdx="2" presStyleCnt="3">
        <dgm:presLayoutVars>
          <dgm:chMax val="0"/>
          <dgm:chPref val="0"/>
          <dgm:bulletEnabled val="1"/>
        </dgm:presLayoutVars>
      </dgm:prSet>
      <dgm:spPr/>
    </dgm:pt>
    <dgm:pt modelId="{51FD5911-0E9B-4BFC-8242-21BEA70ED096}" type="pres">
      <dgm:prSet presAssocID="{E3D75E51-C9FF-4DC0-89A8-2F5B67AFB30C}" presName="desTx" presStyleLbl="alignAccFollowNode1" presStyleIdx="2" presStyleCnt="3">
        <dgm:presLayoutVars>
          <dgm:bulletEnabled val="1"/>
        </dgm:presLayoutVars>
      </dgm:prSet>
      <dgm:spPr/>
    </dgm:pt>
  </dgm:ptLst>
  <dgm:cxnLst>
    <dgm:cxn modelId="{5F46900B-3889-48D3-A093-B7836A86822A}" srcId="{182107AD-A25F-4455-80B3-7045A73818F6}" destId="{CAFECD96-4D42-462B-8F3B-4E16E0632465}" srcOrd="0" destOrd="0" parTransId="{E9F7CA6C-29B6-42A3-AFC9-C3EBDE07854B}" sibTransId="{D294C20D-D0E4-4F13-92D6-647B05224A6E}"/>
    <dgm:cxn modelId="{8BD71D16-5F59-4456-A3BB-FE2048FE5F72}" srcId="{182107AD-A25F-4455-80B3-7045A73818F6}" destId="{7F68E851-3D9C-4069-9151-97252DB830B8}" srcOrd="1" destOrd="0" parTransId="{032414DD-1F9D-4CA2-B180-8F20551F6B12}" sibTransId="{7C75BCE5-C9F0-4E31-811C-C966393286A1}"/>
    <dgm:cxn modelId="{ECE33326-DC5E-4852-93B8-7989021E8916}" type="presOf" srcId="{E3D75E51-C9FF-4DC0-89A8-2F5B67AFB30C}" destId="{38EA0E6F-AB0D-4D7F-808E-E5FD0610AAC3}" srcOrd="0" destOrd="0" presId="urn:microsoft.com/office/officeart/2005/8/layout/hList1"/>
    <dgm:cxn modelId="{A1C25A35-3EC3-42F1-8466-F4079BB6F9EA}" srcId="{182107AD-A25F-4455-80B3-7045A73818F6}" destId="{E3D75E51-C9FF-4DC0-89A8-2F5B67AFB30C}" srcOrd="2" destOrd="0" parTransId="{F4DFBA13-42A7-46A1-A39E-0CEA1D688931}" sibTransId="{84627611-EC01-4199-B621-C3FA2BD45417}"/>
    <dgm:cxn modelId="{54C90786-CC80-4F04-AD2A-98F619C51AAB}" type="presOf" srcId="{CAFECD96-4D42-462B-8F3B-4E16E0632465}" destId="{33737F28-7861-4FC6-90A3-DC45FE6011A4}" srcOrd="0" destOrd="0" presId="urn:microsoft.com/office/officeart/2005/8/layout/hList1"/>
    <dgm:cxn modelId="{61C3C4D9-1473-4EF8-BE09-6CB0FA7DCF78}" type="presOf" srcId="{7F68E851-3D9C-4069-9151-97252DB830B8}" destId="{FFC713D5-5FA0-4381-B6AB-9E9300B97FA2}" srcOrd="0" destOrd="0" presId="urn:microsoft.com/office/officeart/2005/8/layout/hList1"/>
    <dgm:cxn modelId="{A3A9BDF5-476D-4097-B5D9-D7025C488A5B}" type="presOf" srcId="{182107AD-A25F-4455-80B3-7045A73818F6}" destId="{0EFBCC4C-CF9B-4B43-8EAB-629408A9B431}" srcOrd="0" destOrd="0" presId="urn:microsoft.com/office/officeart/2005/8/layout/hList1"/>
    <dgm:cxn modelId="{991C397C-22B4-47D9-B4DF-0380390A3979}" type="presParOf" srcId="{0EFBCC4C-CF9B-4B43-8EAB-629408A9B431}" destId="{C83D266C-152B-492C-867D-F10D3BC09F10}" srcOrd="0" destOrd="0" presId="urn:microsoft.com/office/officeart/2005/8/layout/hList1"/>
    <dgm:cxn modelId="{E0F0429B-9985-4695-9415-737C187CDD8E}" type="presParOf" srcId="{C83D266C-152B-492C-867D-F10D3BC09F10}" destId="{33737F28-7861-4FC6-90A3-DC45FE6011A4}" srcOrd="0" destOrd="0" presId="urn:microsoft.com/office/officeart/2005/8/layout/hList1"/>
    <dgm:cxn modelId="{9E66C156-C9B9-4B05-9E96-FD2D8B85DE8D}" type="presParOf" srcId="{C83D266C-152B-492C-867D-F10D3BC09F10}" destId="{C0CC4B1B-E2BA-4C95-9660-4FDD3E5AC0CB}" srcOrd="1" destOrd="0" presId="urn:microsoft.com/office/officeart/2005/8/layout/hList1"/>
    <dgm:cxn modelId="{B6E75E2D-00DA-474C-B9E4-03CEBBCCB8FE}" type="presParOf" srcId="{0EFBCC4C-CF9B-4B43-8EAB-629408A9B431}" destId="{2A8219A3-31FB-4DFF-AE76-E4E4614A6068}" srcOrd="1" destOrd="0" presId="urn:microsoft.com/office/officeart/2005/8/layout/hList1"/>
    <dgm:cxn modelId="{A5627FB4-FF46-4BF1-B65A-38D7B6B57A2B}" type="presParOf" srcId="{0EFBCC4C-CF9B-4B43-8EAB-629408A9B431}" destId="{53A10E50-44CF-4E5D-BA50-768A2FCD8256}" srcOrd="2" destOrd="0" presId="urn:microsoft.com/office/officeart/2005/8/layout/hList1"/>
    <dgm:cxn modelId="{9DAD8901-BCBD-4DCD-821D-A097872804FC}" type="presParOf" srcId="{53A10E50-44CF-4E5D-BA50-768A2FCD8256}" destId="{FFC713D5-5FA0-4381-B6AB-9E9300B97FA2}" srcOrd="0" destOrd="0" presId="urn:microsoft.com/office/officeart/2005/8/layout/hList1"/>
    <dgm:cxn modelId="{05D238AB-8C88-4C65-9722-F77869AEF1AB}" type="presParOf" srcId="{53A10E50-44CF-4E5D-BA50-768A2FCD8256}" destId="{E67AFE78-D04E-4901-B138-2BECBCA5E658}" srcOrd="1" destOrd="0" presId="urn:microsoft.com/office/officeart/2005/8/layout/hList1"/>
    <dgm:cxn modelId="{C8121ED6-CA7C-4779-B310-34B293344875}" type="presParOf" srcId="{0EFBCC4C-CF9B-4B43-8EAB-629408A9B431}" destId="{2C2EE279-2566-4D20-BEF8-02B4AF9B9BE5}" srcOrd="3" destOrd="0" presId="urn:microsoft.com/office/officeart/2005/8/layout/hList1"/>
    <dgm:cxn modelId="{203F392C-8DED-46C1-B5FD-5B05017C316E}" type="presParOf" srcId="{0EFBCC4C-CF9B-4B43-8EAB-629408A9B431}" destId="{0AB0C640-4778-416C-B599-26B42DAD06EE}" srcOrd="4" destOrd="0" presId="urn:microsoft.com/office/officeart/2005/8/layout/hList1"/>
    <dgm:cxn modelId="{40863EAF-1D0A-49C4-93A3-FF22AA24A67E}" type="presParOf" srcId="{0AB0C640-4778-416C-B599-26B42DAD06EE}" destId="{38EA0E6F-AB0D-4D7F-808E-E5FD0610AAC3}" srcOrd="0" destOrd="0" presId="urn:microsoft.com/office/officeart/2005/8/layout/hList1"/>
    <dgm:cxn modelId="{EAD2778D-B794-4E6B-A0B8-E1AFB573C5A7}" type="presParOf" srcId="{0AB0C640-4778-416C-B599-26B42DAD06EE}" destId="{51FD5911-0E9B-4BFC-8242-21BEA70ED096}"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37F28-7861-4FC6-90A3-DC45FE6011A4}">
      <dsp:nvSpPr>
        <dsp:cNvPr id="0" name=""/>
        <dsp:cNvSpPr/>
      </dsp:nvSpPr>
      <dsp:spPr>
        <a:xfrm>
          <a:off x="2916" y="2398258"/>
          <a:ext cx="2844068" cy="777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AU" sz="2700" kern="1200" dirty="0"/>
            <a:t>Compaction</a:t>
          </a:r>
        </a:p>
      </dsp:txBody>
      <dsp:txXfrm>
        <a:off x="2916" y="2398258"/>
        <a:ext cx="2844068" cy="777600"/>
      </dsp:txXfrm>
    </dsp:sp>
    <dsp:sp modelId="{C0CC4B1B-E2BA-4C95-9660-4FDD3E5AC0CB}">
      <dsp:nvSpPr>
        <dsp:cNvPr id="0" name=""/>
        <dsp:cNvSpPr/>
      </dsp:nvSpPr>
      <dsp:spPr>
        <a:xfrm>
          <a:off x="2916" y="3175858"/>
          <a:ext cx="2844068" cy="11858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C713D5-5FA0-4381-B6AB-9E9300B97FA2}">
      <dsp:nvSpPr>
        <dsp:cNvPr id="0" name=""/>
        <dsp:cNvSpPr/>
      </dsp:nvSpPr>
      <dsp:spPr>
        <a:xfrm>
          <a:off x="3245154" y="2398258"/>
          <a:ext cx="2844068" cy="777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AU" sz="2700" kern="1200" dirty="0"/>
            <a:t>Synroc </a:t>
          </a:r>
        </a:p>
      </dsp:txBody>
      <dsp:txXfrm>
        <a:off x="3245154" y="2398258"/>
        <a:ext cx="2844068" cy="777600"/>
      </dsp:txXfrm>
    </dsp:sp>
    <dsp:sp modelId="{E67AFE78-D04E-4901-B138-2BECBCA5E658}">
      <dsp:nvSpPr>
        <dsp:cNvPr id="0" name=""/>
        <dsp:cNvSpPr/>
      </dsp:nvSpPr>
      <dsp:spPr>
        <a:xfrm>
          <a:off x="3245154" y="3175858"/>
          <a:ext cx="2844068" cy="11858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A0E6F-AB0D-4D7F-808E-E5FD0610AAC3}">
      <dsp:nvSpPr>
        <dsp:cNvPr id="0" name=""/>
        <dsp:cNvSpPr/>
      </dsp:nvSpPr>
      <dsp:spPr>
        <a:xfrm>
          <a:off x="6487392" y="2398258"/>
          <a:ext cx="2844068" cy="777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AU" sz="2700" kern="1200" dirty="0"/>
            <a:t>Decontamination</a:t>
          </a:r>
        </a:p>
      </dsp:txBody>
      <dsp:txXfrm>
        <a:off x="6487392" y="2398258"/>
        <a:ext cx="2844068" cy="777600"/>
      </dsp:txXfrm>
    </dsp:sp>
    <dsp:sp modelId="{51FD5911-0E9B-4BFC-8242-21BEA70ED096}">
      <dsp:nvSpPr>
        <dsp:cNvPr id="0" name=""/>
        <dsp:cNvSpPr/>
      </dsp:nvSpPr>
      <dsp:spPr>
        <a:xfrm>
          <a:off x="6487392" y="3175858"/>
          <a:ext cx="2844068" cy="11858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65318-88F8-48DE-B5B6-0138DAA7F1DB}" type="datetimeFigureOut">
              <a:rPr lang="en-AU" smtClean="0"/>
              <a:t>23/10/2023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1175C-550D-4FEE-91FF-509A08F61B4C}" type="slidenum">
              <a:rPr lang="en-AU" smtClean="0"/>
              <a:t>‹#›</a:t>
            </a:fld>
            <a:endParaRPr lang="en-AU"/>
          </a:p>
        </p:txBody>
      </p:sp>
    </p:spTree>
    <p:extLst>
      <p:ext uri="{BB962C8B-B14F-4D97-AF65-F5344CB8AC3E}">
        <p14:creationId xmlns:p14="http://schemas.microsoft.com/office/powerpoint/2010/main" val="217507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41175C-550D-4FEE-91FF-509A08F61B4C}" type="slidenum">
              <a:rPr lang="en-AU" smtClean="0"/>
              <a:t>4</a:t>
            </a:fld>
            <a:endParaRPr lang="en-AU"/>
          </a:p>
        </p:txBody>
      </p:sp>
    </p:spTree>
    <p:extLst>
      <p:ext uri="{BB962C8B-B14F-4D97-AF65-F5344CB8AC3E}">
        <p14:creationId xmlns:p14="http://schemas.microsoft.com/office/powerpoint/2010/main" val="376540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41175C-550D-4FEE-91FF-509A08F61B4C}" type="slidenum">
              <a:rPr lang="en-AU" smtClean="0"/>
              <a:t>5</a:t>
            </a:fld>
            <a:endParaRPr lang="en-AU"/>
          </a:p>
        </p:txBody>
      </p:sp>
    </p:spTree>
    <p:extLst>
      <p:ext uri="{BB962C8B-B14F-4D97-AF65-F5344CB8AC3E}">
        <p14:creationId xmlns:p14="http://schemas.microsoft.com/office/powerpoint/2010/main" val="327987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F406BA1-32E1-2541-B14D-B84354FB7EBA}" type="slidenum">
              <a:rPr lang="en-AT" smtClean="0"/>
              <a:t>6</a:t>
            </a:fld>
            <a:endParaRPr lang="en-AT"/>
          </a:p>
        </p:txBody>
      </p:sp>
    </p:spTree>
    <p:extLst>
      <p:ext uri="{BB962C8B-B14F-4D97-AF65-F5344CB8AC3E}">
        <p14:creationId xmlns:p14="http://schemas.microsoft.com/office/powerpoint/2010/main" val="118275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241175C-550D-4FEE-91FF-509A08F61B4C}" type="slidenum">
              <a:rPr lang="en-AU" smtClean="0"/>
              <a:t>8</a:t>
            </a:fld>
            <a:endParaRPr lang="en-AU"/>
          </a:p>
        </p:txBody>
      </p:sp>
    </p:spTree>
    <p:extLst>
      <p:ext uri="{BB962C8B-B14F-4D97-AF65-F5344CB8AC3E}">
        <p14:creationId xmlns:p14="http://schemas.microsoft.com/office/powerpoint/2010/main" val="406698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241175C-550D-4FEE-91FF-509A08F61B4C}" type="slidenum">
              <a:rPr lang="en-AU" smtClean="0"/>
              <a:t>10</a:t>
            </a:fld>
            <a:endParaRPr lang="en-AU"/>
          </a:p>
        </p:txBody>
      </p:sp>
    </p:spTree>
    <p:extLst>
      <p:ext uri="{BB962C8B-B14F-4D97-AF65-F5344CB8AC3E}">
        <p14:creationId xmlns:p14="http://schemas.microsoft.com/office/powerpoint/2010/main" val="67373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41175C-550D-4FEE-91FF-509A08F61B4C}" type="slidenum">
              <a:rPr lang="en-AU" smtClean="0"/>
              <a:t>11</a:t>
            </a:fld>
            <a:endParaRPr lang="en-AU"/>
          </a:p>
        </p:txBody>
      </p:sp>
    </p:spTree>
    <p:extLst>
      <p:ext uri="{BB962C8B-B14F-4D97-AF65-F5344CB8AC3E}">
        <p14:creationId xmlns:p14="http://schemas.microsoft.com/office/powerpoint/2010/main" val="147373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41175C-550D-4FEE-91FF-509A08F61B4C}" type="slidenum">
              <a:rPr lang="en-AU" smtClean="0"/>
              <a:t>12</a:t>
            </a:fld>
            <a:endParaRPr lang="en-AU"/>
          </a:p>
        </p:txBody>
      </p:sp>
    </p:spTree>
    <p:extLst>
      <p:ext uri="{BB962C8B-B14F-4D97-AF65-F5344CB8AC3E}">
        <p14:creationId xmlns:p14="http://schemas.microsoft.com/office/powerpoint/2010/main" val="394528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please let us know how we can answer your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AD57C-61BA-4D4C-B72B-572C83D6918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804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2"/>
          <a:stretch>
            <a:fillRect/>
          </a:stretch>
        </p:blipFill>
        <p:spPr>
          <a:xfrm>
            <a:off x="766916" y="532887"/>
            <a:ext cx="3969676" cy="810137"/>
          </a:xfrm>
          <a:prstGeom prst="rect">
            <a:avLst/>
          </a:prstGeom>
        </p:spPr>
      </p:pic>
      <p:pic>
        <p:nvPicPr>
          <p:cNvPr id="12" name="Picture 11">
            <a:extLst>
              <a:ext uri="{FF2B5EF4-FFF2-40B4-BE49-F238E27FC236}">
                <a16:creationId xmlns:a16="http://schemas.microsoft.com/office/drawing/2014/main" id="{CF66A9A6-43AA-1349-8AD0-23FABF906A65}"/>
              </a:ext>
            </a:extLst>
          </p:cNvPr>
          <p:cNvPicPr>
            <a:picLocks noChangeAspect="1"/>
          </p:cNvPicPr>
          <p:nvPr userDrawn="1"/>
        </p:nvPicPr>
        <p:blipFill>
          <a:blip r:embed="rId3"/>
          <a:stretch>
            <a:fillRect/>
          </a:stretch>
        </p:blipFill>
        <p:spPr>
          <a:xfrm>
            <a:off x="8311367" y="6271149"/>
            <a:ext cx="3454429" cy="238142"/>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spc="-50" baseline="0"/>
            </a:lvl1pPr>
          </a:lstStyle>
          <a:p>
            <a:r>
              <a:rPr lang="en-US"/>
              <a:t>Click to edit Master title style</a:t>
            </a:r>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10/23/2023</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395479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12192000" cy="1143000"/>
          </a:xfrm>
          <a:prstGeom prst="rect">
            <a:avLst/>
          </a:prstGeom>
        </p:spPr>
        <p:txBody>
          <a:bodyPr/>
          <a:lstStyle/>
          <a:p>
            <a:r>
              <a:rPr lang="en-AU"/>
              <a:t>Click to edit Master title style</a:t>
            </a:r>
            <a:endParaRPr lang="en-US"/>
          </a:p>
        </p:txBody>
      </p:sp>
      <p:sp>
        <p:nvSpPr>
          <p:cNvPr id="3" name="Content Placeholder 2"/>
          <p:cNvSpPr>
            <a:spLocks noGrp="1"/>
          </p:cNvSpPr>
          <p:nvPr>
            <p:ph idx="1"/>
          </p:nvPr>
        </p:nvSpPr>
        <p:spPr>
          <a:xfrm>
            <a:off x="1117600" y="1466454"/>
            <a:ext cx="9855200" cy="3845842"/>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Footer Placeholder 4">
            <a:extLst>
              <a:ext uri="{FF2B5EF4-FFF2-40B4-BE49-F238E27FC236}">
                <a16:creationId xmlns:a16="http://schemas.microsoft.com/office/drawing/2014/main" id="{6C8AF7DA-D182-D54F-792F-670C0BB11F7B}"/>
              </a:ext>
            </a:extLst>
          </p:cNvPr>
          <p:cNvSpPr>
            <a:spLocks noGrp="1"/>
          </p:cNvSpPr>
          <p:nvPr>
            <p:ph type="ftr" sz="quarter" idx="10"/>
          </p:nvPr>
        </p:nvSpPr>
        <p:spPr>
          <a:xfrm>
            <a:off x="2639647" y="6356351"/>
            <a:ext cx="7000630" cy="365125"/>
          </a:xfrm>
          <a:prstGeom prst="rect">
            <a:avLst/>
          </a:prstGeom>
        </p:spPr>
        <p:txBody>
          <a:bodyPr vert="horz" lIns="91440" tIns="45720" rIns="91440" bIns="45720" rtlCol="0" anchor="ctr"/>
          <a:lstStyle>
            <a:lvl1pPr algn="ctr">
              <a:defRPr sz="1200">
                <a:solidFill>
                  <a:srgbClr val="005A9B"/>
                </a:solidFill>
                <a:latin typeface="Arial" charset="0"/>
                <a:ea typeface="ＭＳ Ｐゴシック" charset="0"/>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F75E936A-09C3-396B-8A5A-0CB3564E9314}"/>
              </a:ext>
            </a:extLst>
          </p:cNvPr>
          <p:cNvSpPr>
            <a:spLocks noGrp="1"/>
          </p:cNvSpPr>
          <p:nvPr>
            <p:ph type="sldNum" sz="quarter" idx="11"/>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defRPr>
            </a:lvl1pPr>
          </a:lstStyle>
          <a:p>
            <a:fld id="{F60116CC-24E5-49E3-8196-F788C9021201}" type="slidenum">
              <a:rPr lang="en-US" altLang="en-US"/>
              <a:pPr/>
              <a:t>‹#›</a:t>
            </a:fld>
            <a:endParaRPr lang="en-US" altLang="en-US"/>
          </a:p>
        </p:txBody>
      </p:sp>
      <p:sp>
        <p:nvSpPr>
          <p:cNvPr id="6" name="Date Placeholder 3">
            <a:extLst>
              <a:ext uri="{FF2B5EF4-FFF2-40B4-BE49-F238E27FC236}">
                <a16:creationId xmlns:a16="http://schemas.microsoft.com/office/drawing/2014/main" id="{E26E0E21-9D47-79E6-EA7B-1E9364AFAD4D}"/>
              </a:ext>
            </a:extLst>
          </p:cNvPr>
          <p:cNvSpPr>
            <a:spLocks noGrp="1"/>
          </p:cNvSpPr>
          <p:nvPr>
            <p:ph type="dt" sz="half" idx="12"/>
          </p:nvPr>
        </p:nvSpPr>
        <p:spPr>
          <a:xfrm>
            <a:off x="10261600" y="6356351"/>
            <a:ext cx="1461477"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4A6DEBA8-3A39-4472-9746-6830AFE23932}" type="datetimeFigureOut">
              <a:rPr lang="en-US"/>
              <a:pPr>
                <a:defRPr/>
              </a:pPr>
              <a:t>10/23/2023</a:t>
            </a:fld>
            <a:endParaRPr lang="en-US"/>
          </a:p>
        </p:txBody>
      </p:sp>
    </p:spTree>
    <p:extLst>
      <p:ext uri="{BB962C8B-B14F-4D97-AF65-F5344CB8AC3E}">
        <p14:creationId xmlns:p14="http://schemas.microsoft.com/office/powerpoint/2010/main" val="36021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12192000" cy="1143000"/>
          </a:xfrm>
        </p:spPr>
        <p:txBody>
          <a:bodyPr/>
          <a:lstStyle/>
          <a:p>
            <a:r>
              <a:rPr lang="en-AU"/>
              <a:t>Click to edit Master title style</a:t>
            </a:r>
            <a:endParaRPr lang="en-US"/>
          </a:p>
        </p:txBody>
      </p:sp>
      <p:sp>
        <p:nvSpPr>
          <p:cNvPr id="3" name="Content Placeholder 2"/>
          <p:cNvSpPr>
            <a:spLocks noGrp="1"/>
          </p:cNvSpPr>
          <p:nvPr>
            <p:ph idx="1"/>
          </p:nvPr>
        </p:nvSpPr>
        <p:spPr>
          <a:xfrm>
            <a:off x="1117600" y="1988840"/>
            <a:ext cx="9855200" cy="3845842"/>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Footer Placeholder 4">
            <a:extLst>
              <a:ext uri="{FF2B5EF4-FFF2-40B4-BE49-F238E27FC236}">
                <a16:creationId xmlns:a16="http://schemas.microsoft.com/office/drawing/2014/main" id="{55ED3ADE-E51D-42B8-8655-D50EF3ADC3F9}"/>
              </a:ext>
            </a:extLst>
          </p:cNvPr>
          <p:cNvSpPr>
            <a:spLocks noGrp="1"/>
          </p:cNvSpPr>
          <p:nvPr>
            <p:ph type="ftr" sz="quarter" idx="10"/>
          </p:nvPr>
        </p:nvSpPr>
        <p:spPr>
          <a:xfrm>
            <a:off x="1752600" y="6356351"/>
            <a:ext cx="6736862"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charset="0"/>
                <a:ea typeface="ＭＳ Ｐゴシック" charset="0"/>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B1E3EBA2-938E-86C3-2BE9-59CF2412D9C1}"/>
              </a:ext>
            </a:extLst>
          </p:cNvPr>
          <p:cNvSpPr>
            <a:spLocks noGrp="1"/>
          </p:cNvSpPr>
          <p:nvPr>
            <p:ph type="sldNum" sz="quarter" idx="11"/>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defRPr>
            </a:lvl1pPr>
          </a:lstStyle>
          <a:p>
            <a:fld id="{8490B3A4-E64B-484D-98F0-A65F56FC3EC0}" type="slidenum">
              <a:rPr lang="en-US" altLang="en-US"/>
              <a:pPr/>
              <a:t>‹#›</a:t>
            </a:fld>
            <a:endParaRPr lang="en-US" altLang="en-US"/>
          </a:p>
        </p:txBody>
      </p:sp>
    </p:spTree>
    <p:extLst>
      <p:ext uri="{BB962C8B-B14F-4D97-AF65-F5344CB8AC3E}">
        <p14:creationId xmlns:p14="http://schemas.microsoft.com/office/powerpoint/2010/main" val="1367964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985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56315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9921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12203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9.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643844DF-4E0B-3544-9922-8EB56AE67EB8}"/>
              </a:ext>
            </a:extLst>
          </p:cNvPr>
          <p:cNvSpPr/>
          <p:nvPr userDrawn="1"/>
        </p:nvSpPr>
        <p:spPr>
          <a:xfrm flipH="1">
            <a:off x="3764280" y="2736680"/>
            <a:ext cx="8427720" cy="4121320"/>
          </a:xfrm>
          <a:prstGeom prst="rtTriangle">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tretch>
            <a:fillRect/>
          </a:stretch>
        </p:blipFill>
        <p:spPr>
          <a:xfrm>
            <a:off x="6989703" y="3212793"/>
            <a:ext cx="5202297" cy="3641607"/>
          </a:xfrm>
          <a:prstGeom prst="rect">
            <a:avLst/>
          </a:prstGeom>
        </p:spPr>
      </p:pic>
      <p:pic>
        <p:nvPicPr>
          <p:cNvPr id="8" name="Picture 7">
            <a:extLst>
              <a:ext uri="{FF2B5EF4-FFF2-40B4-BE49-F238E27FC236}">
                <a16:creationId xmlns:a16="http://schemas.microsoft.com/office/drawing/2014/main" id="{CF66A9A6-43AA-1349-8AD0-23FABF906A65}"/>
              </a:ext>
            </a:extLst>
          </p:cNvPr>
          <p:cNvPicPr>
            <a:picLocks noChangeAspect="1"/>
          </p:cNvPicPr>
          <p:nvPr userDrawn="1"/>
        </p:nvPicPr>
        <p:blipFill>
          <a:blip r:embed="rId4"/>
          <a:stretch>
            <a:fillRect/>
          </a:stretch>
        </p:blipFill>
        <p:spPr>
          <a:xfrm>
            <a:off x="8311367" y="6271243"/>
            <a:ext cx="3454429" cy="237953"/>
          </a:xfrm>
          <a:prstGeom prst="rect">
            <a:avLst/>
          </a:prstGeom>
        </p:spPr>
      </p:pic>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4C053-46DF-1E43-AC20-586C2EC18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Fira Sans ExtraBold" panose="020B0503050000020004" pitchFamily="34" charset="0"/>
              </a:defRPr>
            </a:lvl1pPr>
          </a:lstStyle>
          <a:p>
            <a:fld id="{0352A42B-78AF-8D4D-94A5-85285646B5D9}" type="datetimeFigureOut">
              <a:rPr lang="en-US" smtClean="0"/>
              <a:pPr/>
              <a:t>10/23/2023</a:t>
            </a:fld>
            <a:endParaRPr lang="en-US"/>
          </a:p>
        </p:txBody>
      </p:sp>
      <p:sp>
        <p:nvSpPr>
          <p:cNvPr id="12" name="Rectangle 11">
            <a:extLst>
              <a:ext uri="{FF2B5EF4-FFF2-40B4-BE49-F238E27FC236}">
                <a16:creationId xmlns:a16="http://schemas.microsoft.com/office/drawing/2014/main" id="{FFD59D8F-D370-3847-9360-24C49228DF77}"/>
              </a:ext>
            </a:extLst>
          </p:cNvPr>
          <p:cNvSpPr/>
          <p:nvPr userDrawn="1"/>
        </p:nvSpPr>
        <p:spPr>
          <a:xfrm>
            <a:off x="0" y="0"/>
            <a:ext cx="12192000" cy="91758"/>
          </a:xfrm>
          <a:prstGeom prst="rect">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23142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spc="-15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0" baseline="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60F1E91D-5DA8-9746-970C-5CBFB20C5755}"/>
              </a:ext>
            </a:extLst>
          </p:cNvPr>
          <p:cNvSpPr/>
          <p:nvPr userDrawn="1"/>
        </p:nvSpPr>
        <p:spPr>
          <a:xfrm flipH="1">
            <a:off x="9601200" y="5591048"/>
            <a:ext cx="2590800" cy="1266952"/>
          </a:xfrm>
          <a:prstGeom prst="rtTriangle">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469082-63E2-2742-AF39-91BB6A3B01A0}"/>
              </a:ext>
            </a:extLst>
          </p:cNvPr>
          <p:cNvSpPr/>
          <p:nvPr userDrawn="1"/>
        </p:nvSpPr>
        <p:spPr>
          <a:xfrm>
            <a:off x="0" y="0"/>
            <a:ext cx="12192000" cy="91758"/>
          </a:xfrm>
          <a:prstGeom prst="rect">
            <a:avLst/>
          </a:prstGeom>
          <a:solidFill>
            <a:srgbClr val="1F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91758"/>
            <a:ext cx="11304574" cy="1143000"/>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23/10/2023</a:t>
            </a:fld>
            <a:endParaRPr lang="en-AU"/>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8" name="Picture 7">
            <a:extLst>
              <a:ext uri="{FF2B5EF4-FFF2-40B4-BE49-F238E27FC236}">
                <a16:creationId xmlns:a16="http://schemas.microsoft.com/office/drawing/2014/main" id="{FD9CDF7B-6094-D341-91FD-53AA2397D9EC}"/>
              </a:ext>
            </a:extLst>
          </p:cNvPr>
          <p:cNvPicPr>
            <a:picLocks noChangeAspect="1"/>
          </p:cNvPicPr>
          <p:nvPr userDrawn="1"/>
        </p:nvPicPr>
        <p:blipFill>
          <a:blip r:embed="rId11"/>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4400" b="1" kern="1200" spc="-50" baseline="0">
          <a:solidFill>
            <a:schemeClr val="tx1"/>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F75C0"/>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stretch>
            <a:fillRect/>
          </a:stretch>
        </p:blipFill>
        <p:spPr>
          <a:xfrm>
            <a:off x="3847392" y="1501629"/>
            <a:ext cx="8339184" cy="5356371"/>
          </a:xfrm>
          <a:prstGeom prst="rect">
            <a:avLst/>
          </a:prstGeom>
        </p:spPr>
      </p:pic>
      <p:sp>
        <p:nvSpPr>
          <p:cNvPr id="10" name="Right Triangle 9">
            <a:extLst>
              <a:ext uri="{FF2B5EF4-FFF2-40B4-BE49-F238E27FC236}">
                <a16:creationId xmlns:a16="http://schemas.microsoft.com/office/drawing/2014/main" id="{EEDF4D98-E277-7349-8057-8A7000E9D316}"/>
              </a:ext>
            </a:extLst>
          </p:cNvPr>
          <p:cNvSpPr/>
          <p:nvPr userDrawn="1"/>
        </p:nvSpPr>
        <p:spPr>
          <a:xfrm flipH="1">
            <a:off x="9601200" y="5591048"/>
            <a:ext cx="2590800" cy="1266952"/>
          </a:xfrm>
          <a:prstGeom prst="rtTriangle">
            <a:avLst/>
          </a:prstGeom>
          <a:solidFill>
            <a:srgbClr val="22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a:p>
        </p:txBody>
      </p:sp>
      <p:pic>
        <p:nvPicPr>
          <p:cNvPr id="11" name="Picture 10">
            <a:extLst>
              <a:ext uri="{FF2B5EF4-FFF2-40B4-BE49-F238E27FC236}">
                <a16:creationId xmlns:a16="http://schemas.microsoft.com/office/drawing/2014/main" id="{31F13723-5348-A140-A426-CB286BCB9C8C}"/>
              </a:ext>
            </a:extLst>
          </p:cNvPr>
          <p:cNvPicPr>
            <a:picLocks noChangeAspect="1"/>
          </p:cNvPicPr>
          <p:nvPr userDrawn="1"/>
        </p:nvPicPr>
        <p:blipFill>
          <a:blip r:embed="rId5"/>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23768"/>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stretch>
            <a:fillRect/>
          </a:stretch>
        </p:blipFill>
        <p:spPr>
          <a:xfrm>
            <a:off x="3847392" y="1501629"/>
            <a:ext cx="8339184" cy="5356371"/>
          </a:xfrm>
          <a:prstGeom prst="rect">
            <a:avLst/>
          </a:prstGeom>
        </p:spPr>
      </p:pic>
      <p:sp>
        <p:nvSpPr>
          <p:cNvPr id="11" name="Right Triangle 10">
            <a:extLst>
              <a:ext uri="{FF2B5EF4-FFF2-40B4-BE49-F238E27FC236}">
                <a16:creationId xmlns:a16="http://schemas.microsoft.com/office/drawing/2014/main" id="{FA148A24-A711-F146-846F-2079683E28A9}"/>
              </a:ext>
            </a:extLst>
          </p:cNvPr>
          <p:cNvSpPr/>
          <p:nvPr userDrawn="1"/>
        </p:nvSpPr>
        <p:spPr>
          <a:xfrm flipH="1">
            <a:off x="9601200" y="5591048"/>
            <a:ext cx="2590800" cy="1266952"/>
          </a:xfrm>
          <a:prstGeom prst="rtTriangle">
            <a:avLst/>
          </a:prstGeom>
          <a:solidFill>
            <a:srgbClr val="0A1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a:p>
        </p:txBody>
      </p:sp>
      <p:pic>
        <p:nvPicPr>
          <p:cNvPr id="13" name="Picture 12">
            <a:extLst>
              <a:ext uri="{FF2B5EF4-FFF2-40B4-BE49-F238E27FC236}">
                <a16:creationId xmlns:a16="http://schemas.microsoft.com/office/drawing/2014/main" id="{BE29009A-88E2-CA47-B749-6C2C6AFD8BB0}"/>
              </a:ext>
            </a:extLst>
          </p:cNvPr>
          <p:cNvPicPr>
            <a:picLocks noChangeAspect="1"/>
          </p:cNvPicPr>
          <p:nvPr userDrawn="1"/>
        </p:nvPicPr>
        <p:blipFill>
          <a:blip r:embed="rId5"/>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49BFBE"/>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5"/>
          <a:stretch>
            <a:fillRect/>
          </a:stretch>
        </p:blipFill>
        <p:spPr>
          <a:xfrm>
            <a:off x="3847393" y="1501629"/>
            <a:ext cx="8339182" cy="5356370"/>
          </a:xfrm>
          <a:prstGeom prst="rect">
            <a:avLst/>
          </a:prstGeom>
        </p:spPr>
      </p:pic>
      <p:sp>
        <p:nvSpPr>
          <p:cNvPr id="11" name="Right Triangle 10">
            <a:extLst>
              <a:ext uri="{FF2B5EF4-FFF2-40B4-BE49-F238E27FC236}">
                <a16:creationId xmlns:a16="http://schemas.microsoft.com/office/drawing/2014/main" id="{3EC91E7D-BAD0-8D4D-B6C3-5271994E8762}"/>
              </a:ext>
            </a:extLst>
          </p:cNvPr>
          <p:cNvSpPr/>
          <p:nvPr userDrawn="1"/>
        </p:nvSpPr>
        <p:spPr>
          <a:xfrm flipH="1">
            <a:off x="9601200" y="5591048"/>
            <a:ext cx="2590800" cy="1266952"/>
          </a:xfrm>
          <a:prstGeom prst="rtTriangle">
            <a:avLst/>
          </a:prstGeom>
          <a:solidFill>
            <a:srgbClr val="136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a:p>
        </p:txBody>
      </p:sp>
      <p:pic>
        <p:nvPicPr>
          <p:cNvPr id="13" name="Picture 12">
            <a:extLst>
              <a:ext uri="{FF2B5EF4-FFF2-40B4-BE49-F238E27FC236}">
                <a16:creationId xmlns:a16="http://schemas.microsoft.com/office/drawing/2014/main" id="{B6EEF9C3-F736-634E-8174-C9C8E8E98C4C}"/>
              </a:ext>
            </a:extLst>
          </p:cNvPr>
          <p:cNvPicPr>
            <a:picLocks noChangeAspect="1"/>
          </p:cNvPicPr>
          <p:nvPr userDrawn="1"/>
        </p:nvPicPr>
        <p:blipFill>
          <a:blip r:embed="rId6"/>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90" r:id="rId3"/>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23768"/>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950E861C-D2CE-4E42-83A9-FDB90A512CDF}"/>
              </a:ext>
            </a:extLst>
          </p:cNvPr>
          <p:cNvSpPr/>
          <p:nvPr userDrawn="1"/>
        </p:nvSpPr>
        <p:spPr>
          <a:xfrm flipH="1">
            <a:off x="3764280" y="2736680"/>
            <a:ext cx="8427720" cy="41213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7FABC-47BC-5E42-BDF5-9E184B44EEE8}"/>
              </a:ext>
            </a:extLst>
          </p:cNvPr>
          <p:cNvPicPr>
            <a:picLocks noChangeAspect="1"/>
          </p:cNvPicPr>
          <p:nvPr userDrawn="1"/>
        </p:nvPicPr>
        <p:blipFill>
          <a:blip r:embed="rId2"/>
          <a:stretch>
            <a:fillRect/>
          </a:stretch>
        </p:blipFill>
        <p:spPr>
          <a:xfrm>
            <a:off x="6784851" y="5580382"/>
            <a:ext cx="5015148" cy="1023499"/>
          </a:xfrm>
          <a:prstGeom prst="rect">
            <a:avLst/>
          </a:prstGeom>
        </p:spPr>
      </p:pic>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1" i="0" kern="1200" spc="-50" baseline="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Inner-Slide.jpg">
            <a:extLst>
              <a:ext uri="{FF2B5EF4-FFF2-40B4-BE49-F238E27FC236}">
                <a16:creationId xmlns:a16="http://schemas.microsoft.com/office/drawing/2014/main" id="{1A6A30FC-CAEC-8763-2359-CD81244E75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08" y="0"/>
            <a:ext cx="121841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a:extLst>
              <a:ext uri="{FF2B5EF4-FFF2-40B4-BE49-F238E27FC236}">
                <a16:creationId xmlns:a16="http://schemas.microsoft.com/office/drawing/2014/main" id="{396360D0-02BF-40AE-3657-FDA9C46E2059}"/>
              </a:ext>
            </a:extLst>
          </p:cNvPr>
          <p:cNvSpPr>
            <a:spLocks noGrp="1"/>
          </p:cNvSpPr>
          <p:nvPr>
            <p:ph type="title"/>
          </p:nvPr>
        </p:nvSpPr>
        <p:spPr bwMode="auto">
          <a:xfrm>
            <a:off x="0" y="549275"/>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3076" name="Text Placeholder 2">
            <a:extLst>
              <a:ext uri="{FF2B5EF4-FFF2-40B4-BE49-F238E27FC236}">
                <a16:creationId xmlns:a16="http://schemas.microsoft.com/office/drawing/2014/main" id="{D52AD9FE-DA3C-9234-F4E3-F471D8645201}"/>
              </a:ext>
            </a:extLst>
          </p:cNvPr>
          <p:cNvSpPr>
            <a:spLocks noGrp="1"/>
          </p:cNvSpPr>
          <p:nvPr>
            <p:ph type="body" idx="1"/>
          </p:nvPr>
        </p:nvSpPr>
        <p:spPr bwMode="auto">
          <a:xfrm>
            <a:off x="1117600" y="2103439"/>
            <a:ext cx="985520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7548" r:id="rId1"/>
  </p:sldLayoutIdLst>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panose="020B0604020202020204" pitchFamily="34"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panose="020B0604020202020204" pitchFamily="34"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panose="020B0604020202020204" pitchFamily="34"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panose="020B0604020202020204" pitchFamily="34"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panose="020B0604020202020204" pitchFamily="34"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49BFBE"/>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stretch>
            <a:fillRect/>
          </a:stretch>
        </p:blipFill>
        <p:spPr>
          <a:xfrm>
            <a:off x="3847393" y="1501629"/>
            <a:ext cx="8339182" cy="5356370"/>
          </a:xfrm>
          <a:prstGeom prst="rect">
            <a:avLst/>
          </a:prstGeom>
        </p:spPr>
      </p:pic>
      <p:sp>
        <p:nvSpPr>
          <p:cNvPr id="11" name="Right Triangle 10">
            <a:extLst>
              <a:ext uri="{FF2B5EF4-FFF2-40B4-BE49-F238E27FC236}">
                <a16:creationId xmlns:a16="http://schemas.microsoft.com/office/drawing/2014/main" id="{3EC91E7D-BAD0-8D4D-B6C3-5271994E8762}"/>
              </a:ext>
            </a:extLst>
          </p:cNvPr>
          <p:cNvSpPr/>
          <p:nvPr userDrawn="1"/>
        </p:nvSpPr>
        <p:spPr>
          <a:xfrm flipH="1">
            <a:off x="9601200" y="5591048"/>
            <a:ext cx="2590800" cy="1266952"/>
          </a:xfrm>
          <a:prstGeom prst="rtTriangle">
            <a:avLst/>
          </a:prstGeom>
          <a:solidFill>
            <a:srgbClr val="136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a:p>
        </p:txBody>
      </p:sp>
      <p:pic>
        <p:nvPicPr>
          <p:cNvPr id="13" name="Picture 12">
            <a:extLst>
              <a:ext uri="{FF2B5EF4-FFF2-40B4-BE49-F238E27FC236}">
                <a16:creationId xmlns:a16="http://schemas.microsoft.com/office/drawing/2014/main" id="{B6EEF9C3-F736-634E-8174-C9C8E8E98C4C}"/>
              </a:ext>
            </a:extLst>
          </p:cNvPr>
          <p:cNvPicPr>
            <a:picLocks noChangeAspect="1"/>
          </p:cNvPicPr>
          <p:nvPr userDrawn="1"/>
        </p:nvPicPr>
        <p:blipFill>
          <a:blip r:embed="rId4"/>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149809345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223768"/>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stretch>
            <a:fillRect/>
          </a:stretch>
        </p:blipFill>
        <p:spPr>
          <a:xfrm>
            <a:off x="3847392" y="1501629"/>
            <a:ext cx="8339184" cy="5356371"/>
          </a:xfrm>
          <a:prstGeom prst="rect">
            <a:avLst/>
          </a:prstGeom>
        </p:spPr>
      </p:pic>
      <p:sp>
        <p:nvSpPr>
          <p:cNvPr id="11" name="Right Triangle 10">
            <a:extLst>
              <a:ext uri="{FF2B5EF4-FFF2-40B4-BE49-F238E27FC236}">
                <a16:creationId xmlns:a16="http://schemas.microsoft.com/office/drawing/2014/main" id="{FA148A24-A711-F146-846F-2079683E28A9}"/>
              </a:ext>
            </a:extLst>
          </p:cNvPr>
          <p:cNvSpPr/>
          <p:nvPr userDrawn="1"/>
        </p:nvSpPr>
        <p:spPr>
          <a:xfrm flipH="1">
            <a:off x="9601200" y="5591048"/>
            <a:ext cx="2590800" cy="1266952"/>
          </a:xfrm>
          <a:prstGeom prst="rtTriangle">
            <a:avLst/>
          </a:prstGeom>
          <a:solidFill>
            <a:srgbClr val="0A1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23/10/2023</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a:p>
        </p:txBody>
      </p:sp>
      <p:pic>
        <p:nvPicPr>
          <p:cNvPr id="13" name="Picture 12">
            <a:extLst>
              <a:ext uri="{FF2B5EF4-FFF2-40B4-BE49-F238E27FC236}">
                <a16:creationId xmlns:a16="http://schemas.microsoft.com/office/drawing/2014/main" id="{BE29009A-88E2-CA47-B749-6C2C6AFD8BB0}"/>
              </a:ext>
            </a:extLst>
          </p:cNvPr>
          <p:cNvPicPr>
            <a:picLocks noChangeAspect="1"/>
          </p:cNvPicPr>
          <p:nvPr userDrawn="1"/>
        </p:nvPicPr>
        <p:blipFill>
          <a:blip r:embed="rId4"/>
          <a:stretch>
            <a:fillRect/>
          </a:stretch>
        </p:blipFill>
        <p:spPr>
          <a:xfrm>
            <a:off x="10693400" y="6359466"/>
            <a:ext cx="1352296" cy="353677"/>
          </a:xfrm>
          <a:prstGeom prst="rect">
            <a:avLst/>
          </a:prstGeom>
        </p:spPr>
      </p:pic>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7550" r:id="rId1"/>
  </p:sldLayoutIdLst>
  <p:txStyles>
    <p:titleStyle>
      <a:lvl1pPr algn="ctr" defTabSz="914400" rtl="0" eaLnBrk="1" latinLnBrk="0" hangingPunct="1">
        <a:lnSpc>
          <a:spcPct val="90000"/>
        </a:lnSpc>
        <a:spcBef>
          <a:spcPct val="0"/>
        </a:spcBef>
        <a:buNone/>
        <a:defRPr sz="4400" b="1" kern="1200" spc="-5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besttechnologyinc.com/passivation-systems/ultrasonic-stainless-steel-part-passivation-equipment/"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jpeg"/><Relationship Id="rId2" Type="http://schemas.openxmlformats.org/officeDocument/2006/relationships/notesSlide" Target="../notesSlides/notesSlide7.xml"/><Relationship Id="rId16" Type="http://schemas.openxmlformats.org/officeDocument/2006/relationships/hyperlink" Target="https://sdgs.un.org/goals" TargetMode="Externa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28.png"/><Relationship Id="rId5" Type="http://schemas.openxmlformats.org/officeDocument/2006/relationships/diagramQuickStyle" Target="../diagrams/quickStyle1.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C823-4572-E149-BB37-2DB4531C4442}"/>
              </a:ext>
            </a:extLst>
          </p:cNvPr>
          <p:cNvSpPr>
            <a:spLocks noGrp="1"/>
          </p:cNvSpPr>
          <p:nvPr>
            <p:ph type="ctrTitle"/>
          </p:nvPr>
        </p:nvSpPr>
        <p:spPr>
          <a:xfrm>
            <a:off x="620059" y="937003"/>
            <a:ext cx="9144000" cy="2165973"/>
          </a:xfrm>
        </p:spPr>
        <p:txBody>
          <a:bodyPr>
            <a:noAutofit/>
          </a:bodyPr>
          <a:lstStyle/>
          <a:p>
            <a:r>
              <a:rPr lang="en-US" sz="4000" dirty="0"/>
              <a:t>Practical Safety and Sustainability Decisions in Australia’s Radioactive Waste Facilities</a:t>
            </a:r>
          </a:p>
        </p:txBody>
      </p:sp>
      <p:sp>
        <p:nvSpPr>
          <p:cNvPr id="4" name="Text Placeholder 3">
            <a:extLst>
              <a:ext uri="{FF2B5EF4-FFF2-40B4-BE49-F238E27FC236}">
                <a16:creationId xmlns:a16="http://schemas.microsoft.com/office/drawing/2014/main" id="{F1BFA7BF-7073-C84A-B934-349902396FE7}"/>
              </a:ext>
            </a:extLst>
          </p:cNvPr>
          <p:cNvSpPr>
            <a:spLocks noGrp="1"/>
          </p:cNvSpPr>
          <p:nvPr>
            <p:ph type="body" sz="quarter" idx="11"/>
          </p:nvPr>
        </p:nvSpPr>
        <p:spPr>
          <a:xfrm>
            <a:off x="620059" y="6586537"/>
            <a:ext cx="5819775" cy="542925"/>
          </a:xfrm>
        </p:spPr>
        <p:txBody>
          <a:bodyPr>
            <a:normAutofit fontScale="55000" lnSpcReduction="20000"/>
          </a:bodyPr>
          <a:lstStyle/>
          <a:p>
            <a:r>
              <a:rPr lang="en-US" dirty="0"/>
              <a:t>Mani Bhushan </a:t>
            </a:r>
            <a:r>
              <a:rPr lang="en-US" dirty="0" err="1"/>
              <a:t>Krishnagiri</a:t>
            </a:r>
            <a:r>
              <a:rPr lang="en-US" dirty="0"/>
              <a:t> Thoopal</a:t>
            </a:r>
          </a:p>
          <a:p>
            <a:r>
              <a:rPr lang="en-US" dirty="0"/>
              <a:t>Duncan Kemp</a:t>
            </a:r>
          </a:p>
          <a:p>
            <a:endParaRPr lang="en-US" spc="-50" dirty="0"/>
          </a:p>
        </p:txBody>
      </p:sp>
      <p:sp>
        <p:nvSpPr>
          <p:cNvPr id="3" name="TextBox 2">
            <a:extLst>
              <a:ext uri="{FF2B5EF4-FFF2-40B4-BE49-F238E27FC236}">
                <a16:creationId xmlns:a16="http://schemas.microsoft.com/office/drawing/2014/main" id="{52DD7490-6A5B-9897-6078-54C8F1672124}"/>
              </a:ext>
            </a:extLst>
          </p:cNvPr>
          <p:cNvSpPr txBox="1"/>
          <p:nvPr/>
        </p:nvSpPr>
        <p:spPr>
          <a:xfrm>
            <a:off x="549037" y="3102976"/>
            <a:ext cx="6003375" cy="1569660"/>
          </a:xfrm>
          <a:prstGeom prst="rect">
            <a:avLst/>
          </a:prstGeom>
          <a:noFill/>
        </p:spPr>
        <p:txBody>
          <a:bodyPr wrap="none" rtlCol="0">
            <a:spAutoFit/>
          </a:bodyPr>
          <a:lstStyle/>
          <a:p>
            <a:r>
              <a:rPr lang="en-AU" sz="2400" dirty="0"/>
              <a:t>International Conference on</a:t>
            </a:r>
          </a:p>
          <a:p>
            <a:r>
              <a:rPr lang="en-AU" sz="2400" dirty="0"/>
              <a:t>The Safety of Radioactive Waste Management,</a:t>
            </a:r>
          </a:p>
          <a:p>
            <a:r>
              <a:rPr lang="en-AU" sz="2400" dirty="0"/>
              <a:t>Decommissioning, Environmental Protection</a:t>
            </a:r>
          </a:p>
          <a:p>
            <a:r>
              <a:rPr lang="en-AU" sz="2400" dirty="0"/>
              <a:t>And Remediation</a:t>
            </a:r>
          </a:p>
        </p:txBody>
      </p:sp>
      <p:sp>
        <p:nvSpPr>
          <p:cNvPr id="5" name="TextBox 4">
            <a:extLst>
              <a:ext uri="{FF2B5EF4-FFF2-40B4-BE49-F238E27FC236}">
                <a16:creationId xmlns:a16="http://schemas.microsoft.com/office/drawing/2014/main" id="{B42C4D7F-CAEE-D0D2-7B56-2EF9D5F96366}"/>
              </a:ext>
            </a:extLst>
          </p:cNvPr>
          <p:cNvSpPr txBox="1"/>
          <p:nvPr/>
        </p:nvSpPr>
        <p:spPr>
          <a:xfrm>
            <a:off x="549037" y="5597831"/>
            <a:ext cx="2169120" cy="646331"/>
          </a:xfrm>
          <a:prstGeom prst="rect">
            <a:avLst/>
          </a:prstGeom>
          <a:noFill/>
        </p:spPr>
        <p:txBody>
          <a:bodyPr wrap="none" rtlCol="0">
            <a:spAutoFit/>
          </a:bodyPr>
          <a:lstStyle/>
          <a:p>
            <a:r>
              <a:rPr lang="en-AU" b="1" dirty="0"/>
              <a:t>6-10 November 2023</a:t>
            </a:r>
          </a:p>
          <a:p>
            <a:r>
              <a:rPr lang="en-AU" b="1" dirty="0"/>
              <a:t>Vienna, Austria</a:t>
            </a:r>
          </a:p>
        </p:txBody>
      </p:sp>
      <p:sp>
        <p:nvSpPr>
          <p:cNvPr id="7" name="TextBox 6">
            <a:extLst>
              <a:ext uri="{FF2B5EF4-FFF2-40B4-BE49-F238E27FC236}">
                <a16:creationId xmlns:a16="http://schemas.microsoft.com/office/drawing/2014/main" id="{0A23BD9A-802D-E05A-08FE-D10568BCC072}"/>
              </a:ext>
            </a:extLst>
          </p:cNvPr>
          <p:cNvSpPr txBox="1"/>
          <p:nvPr/>
        </p:nvSpPr>
        <p:spPr>
          <a:xfrm>
            <a:off x="8162371" y="4672636"/>
            <a:ext cx="4029629" cy="1077218"/>
          </a:xfrm>
          <a:prstGeom prst="rect">
            <a:avLst/>
          </a:prstGeom>
          <a:noFill/>
        </p:spPr>
        <p:txBody>
          <a:bodyPr wrap="none" rtlCol="0">
            <a:spAutoFit/>
          </a:bodyPr>
          <a:lstStyle/>
          <a:p>
            <a:r>
              <a:rPr lang="en-AU" sz="3200" b="1" dirty="0">
                <a:solidFill>
                  <a:schemeClr val="bg1"/>
                </a:solidFill>
              </a:rPr>
              <a:t>Ensuring Safety and</a:t>
            </a:r>
          </a:p>
          <a:p>
            <a:r>
              <a:rPr lang="en-AU" sz="3200" b="1" dirty="0">
                <a:solidFill>
                  <a:schemeClr val="bg1"/>
                </a:solidFill>
              </a:rPr>
              <a:t>Enabling Sustainability</a:t>
            </a:r>
          </a:p>
        </p:txBody>
      </p:sp>
    </p:spTree>
    <p:extLst>
      <p:ext uri="{BB962C8B-B14F-4D97-AF65-F5344CB8AC3E}">
        <p14:creationId xmlns:p14="http://schemas.microsoft.com/office/powerpoint/2010/main" val="416034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1060-CF4F-B900-80A6-6403470F29BF}"/>
              </a:ext>
            </a:extLst>
          </p:cNvPr>
          <p:cNvSpPr>
            <a:spLocks noGrp="1"/>
          </p:cNvSpPr>
          <p:nvPr>
            <p:ph type="title"/>
          </p:nvPr>
        </p:nvSpPr>
        <p:spPr>
          <a:xfrm>
            <a:off x="277826" y="91758"/>
            <a:ext cx="11304574" cy="1143000"/>
          </a:xfrm>
        </p:spPr>
        <p:txBody>
          <a:bodyPr anchor="b">
            <a:normAutofit/>
          </a:bodyPr>
          <a:lstStyle/>
          <a:p>
            <a:r>
              <a:rPr lang="en-US" sz="4100" dirty="0"/>
              <a:t>Decontamination of Tools and Equipment</a:t>
            </a:r>
            <a:endParaRPr lang="en-AU" sz="4100" dirty="0"/>
          </a:p>
        </p:txBody>
      </p:sp>
      <p:pic>
        <p:nvPicPr>
          <p:cNvPr id="2050" name="Picture 2">
            <a:extLst>
              <a:ext uri="{FF2B5EF4-FFF2-40B4-BE49-F238E27FC236}">
                <a16:creationId xmlns:a16="http://schemas.microsoft.com/office/drawing/2014/main" id="{81489D7C-8616-A92C-DF8D-D606C1018E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64" r="-3" b="1431"/>
          <a:stretch/>
        </p:blipFill>
        <p:spPr bwMode="auto">
          <a:xfrm>
            <a:off x="277826" y="1600200"/>
            <a:ext cx="5596992" cy="4525963"/>
          </a:xfrm>
          <a:prstGeom prst="rect">
            <a:avLst/>
          </a:prstGeom>
          <a:solidFill>
            <a:srgbClr val="FFFFFF"/>
          </a:solidFill>
        </p:spPr>
      </p:pic>
      <p:sp>
        <p:nvSpPr>
          <p:cNvPr id="3" name="Content Placeholder 2">
            <a:extLst>
              <a:ext uri="{FF2B5EF4-FFF2-40B4-BE49-F238E27FC236}">
                <a16:creationId xmlns:a16="http://schemas.microsoft.com/office/drawing/2014/main" id="{73E9F377-CD89-2DB1-7D19-43404525A371}"/>
              </a:ext>
            </a:extLst>
          </p:cNvPr>
          <p:cNvSpPr>
            <a:spLocks noGrp="1"/>
          </p:cNvSpPr>
          <p:nvPr>
            <p:ph sz="half" idx="2"/>
          </p:nvPr>
        </p:nvSpPr>
        <p:spPr>
          <a:xfrm>
            <a:off x="6085211" y="1600200"/>
            <a:ext cx="5497189" cy="4525963"/>
          </a:xfrm>
        </p:spPr>
        <p:txBody>
          <a:bodyPr>
            <a:normAutofit/>
          </a:bodyPr>
          <a:lstStyle/>
          <a:p>
            <a:pPr>
              <a:lnSpc>
                <a:spcPct val="90000"/>
              </a:lnSpc>
            </a:pPr>
            <a:r>
              <a:rPr lang="en-AU" sz="1800" dirty="0"/>
              <a:t>Safety risk optimisation vs elimination</a:t>
            </a:r>
          </a:p>
          <a:p>
            <a:pPr>
              <a:lnSpc>
                <a:spcPct val="90000"/>
              </a:lnSpc>
            </a:pPr>
            <a:r>
              <a:rPr lang="en-AU" sz="1800" dirty="0"/>
              <a:t>Decontamination of tools and equipment as opposed to their disposal - Reduces the likelihood of contamination to an acceptable level.</a:t>
            </a:r>
          </a:p>
          <a:p>
            <a:pPr>
              <a:lnSpc>
                <a:spcPct val="90000"/>
              </a:lnSpc>
            </a:pPr>
            <a:r>
              <a:rPr lang="en-AU" sz="1800" b="1" dirty="0"/>
              <a:t>Significantly reduces</a:t>
            </a:r>
            <a:r>
              <a:rPr lang="en-AU" sz="1800" dirty="0"/>
              <a:t> the environmental impact while only </a:t>
            </a:r>
            <a:r>
              <a:rPr lang="en-AU" sz="1800" b="1" dirty="0"/>
              <a:t>slightly increasing</a:t>
            </a:r>
            <a:r>
              <a:rPr lang="en-AU" sz="1800" dirty="0"/>
              <a:t> the radiological risks. </a:t>
            </a:r>
          </a:p>
          <a:p>
            <a:pPr>
              <a:lnSpc>
                <a:spcPct val="90000"/>
              </a:lnSpc>
            </a:pPr>
            <a:r>
              <a:rPr lang="en-AU" sz="1800" dirty="0"/>
              <a:t>E.g. drip trays found in transport flasks that ANSTO uses to move radioactive items between buildings as part of the production and waste management processes </a:t>
            </a:r>
          </a:p>
          <a:p>
            <a:pPr>
              <a:lnSpc>
                <a:spcPct val="90000"/>
              </a:lnSpc>
            </a:pPr>
            <a:r>
              <a:rPr lang="en-AU" sz="1800" dirty="0"/>
              <a:t>Drip trays are routinely decontaminated and inspected by qualified personnel prior to being reused.</a:t>
            </a:r>
          </a:p>
          <a:p>
            <a:pPr>
              <a:lnSpc>
                <a:spcPct val="90000"/>
              </a:lnSpc>
            </a:pPr>
            <a:endParaRPr lang="en-AU" sz="1800" dirty="0"/>
          </a:p>
        </p:txBody>
      </p:sp>
    </p:spTree>
    <p:extLst>
      <p:ext uri="{BB962C8B-B14F-4D97-AF65-F5344CB8AC3E}">
        <p14:creationId xmlns:p14="http://schemas.microsoft.com/office/powerpoint/2010/main" val="15817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AB4E-CE57-5E94-F712-F4CEEE4208E3}"/>
              </a:ext>
            </a:extLst>
          </p:cNvPr>
          <p:cNvSpPr>
            <a:spLocks noGrp="1"/>
          </p:cNvSpPr>
          <p:nvPr>
            <p:ph type="title"/>
          </p:nvPr>
        </p:nvSpPr>
        <p:spPr>
          <a:xfrm>
            <a:off x="277826" y="91758"/>
            <a:ext cx="11304574" cy="1143000"/>
          </a:xfrm>
        </p:spPr>
        <p:txBody>
          <a:bodyPr anchor="b">
            <a:normAutofit/>
          </a:bodyPr>
          <a:lstStyle/>
          <a:p>
            <a:r>
              <a:rPr lang="en-US" sz="4100" dirty="0"/>
              <a:t>Decontamination of Tools and Equipment</a:t>
            </a:r>
            <a:endParaRPr lang="en-AU" sz="4100" dirty="0"/>
          </a:p>
        </p:txBody>
      </p:sp>
      <p:pic>
        <p:nvPicPr>
          <p:cNvPr id="1026" name="Picture 2">
            <a:extLst>
              <a:ext uri="{FF2B5EF4-FFF2-40B4-BE49-F238E27FC236}">
                <a16:creationId xmlns:a16="http://schemas.microsoft.com/office/drawing/2014/main" id="{AD2EF82B-8125-B0AB-13E9-24938A6C42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29" r="22321" b="2"/>
          <a:stretch/>
        </p:blipFill>
        <p:spPr bwMode="auto">
          <a:xfrm>
            <a:off x="1600598" y="3781550"/>
            <a:ext cx="3335423" cy="26971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A75B547-00C9-73E9-AB90-77F52E123205}"/>
              </a:ext>
            </a:extLst>
          </p:cNvPr>
          <p:cNvSpPr>
            <a:spLocks noGrp="1"/>
          </p:cNvSpPr>
          <p:nvPr>
            <p:ph sz="half" idx="2"/>
          </p:nvPr>
        </p:nvSpPr>
        <p:spPr>
          <a:xfrm>
            <a:off x="6085211" y="1600200"/>
            <a:ext cx="5497189" cy="4525963"/>
          </a:xfrm>
        </p:spPr>
        <p:txBody>
          <a:bodyPr>
            <a:normAutofit/>
          </a:bodyPr>
          <a:lstStyle/>
          <a:p>
            <a:pPr>
              <a:lnSpc>
                <a:spcPct val="90000"/>
              </a:lnSpc>
            </a:pPr>
            <a:r>
              <a:rPr lang="en-AU" sz="2000" b="0" i="0" dirty="0">
                <a:effectLst/>
              </a:rPr>
              <a:t>Transport of liquids during rain – Not permitted</a:t>
            </a:r>
          </a:p>
          <a:p>
            <a:pPr>
              <a:lnSpc>
                <a:spcPct val="90000"/>
              </a:lnSpc>
            </a:pPr>
            <a:r>
              <a:rPr lang="en-AU" sz="2000" dirty="0"/>
              <a:t>R</a:t>
            </a:r>
            <a:r>
              <a:rPr lang="en-AU" sz="2000" b="0" i="0" dirty="0">
                <a:effectLst/>
              </a:rPr>
              <a:t>educes the environmental impact of the process but slightly increases the radiological risks to operators due to the decontamination steps involved. </a:t>
            </a:r>
          </a:p>
          <a:p>
            <a:pPr>
              <a:lnSpc>
                <a:spcPct val="90000"/>
              </a:lnSpc>
            </a:pPr>
            <a:r>
              <a:rPr lang="en-AU" sz="2000" b="0" i="0" dirty="0">
                <a:effectLst/>
              </a:rPr>
              <a:t>ANSTO uses a variety of chemical, mechanical and laser surface ablation methods for decontamination</a:t>
            </a:r>
          </a:p>
          <a:p>
            <a:pPr>
              <a:lnSpc>
                <a:spcPct val="90000"/>
              </a:lnSpc>
            </a:pPr>
            <a:r>
              <a:rPr lang="en-AU" sz="2000" dirty="0"/>
              <a:t>S</a:t>
            </a:r>
            <a:r>
              <a:rPr lang="en-AU" sz="2000" b="0" i="0" dirty="0">
                <a:effectLst/>
              </a:rPr>
              <a:t>ize reduction techniques to reduce the quantity of material that enters solid radioactive waste stream.</a:t>
            </a:r>
          </a:p>
          <a:p>
            <a:pPr>
              <a:lnSpc>
                <a:spcPct val="90000"/>
              </a:lnSpc>
            </a:pPr>
            <a:endParaRPr lang="en-AU" sz="2000" dirty="0"/>
          </a:p>
        </p:txBody>
      </p:sp>
      <p:sp>
        <p:nvSpPr>
          <p:cNvPr id="4" name="TextBox 3">
            <a:extLst>
              <a:ext uri="{FF2B5EF4-FFF2-40B4-BE49-F238E27FC236}">
                <a16:creationId xmlns:a16="http://schemas.microsoft.com/office/drawing/2014/main" id="{5DEEE182-74EB-7097-1981-7C82229F7DA7}"/>
              </a:ext>
            </a:extLst>
          </p:cNvPr>
          <p:cNvSpPr txBox="1"/>
          <p:nvPr/>
        </p:nvSpPr>
        <p:spPr>
          <a:xfrm>
            <a:off x="267037" y="6581001"/>
            <a:ext cx="5818174" cy="276999"/>
          </a:xfrm>
          <a:prstGeom prst="rect">
            <a:avLst/>
          </a:prstGeom>
          <a:noFill/>
        </p:spPr>
        <p:txBody>
          <a:bodyPr wrap="square" rtlCol="0">
            <a:spAutoFit/>
          </a:bodyPr>
          <a:lstStyle/>
          <a:p>
            <a:r>
              <a:rPr lang="en-AU" sz="1200" dirty="0"/>
              <a:t>Decontamination of Stainless Steel &amp; Aluminium components in 10% Citric Acid Solution</a:t>
            </a:r>
          </a:p>
        </p:txBody>
      </p:sp>
      <p:pic>
        <p:nvPicPr>
          <p:cNvPr id="2050" name="Picture 2" descr="Stainless Steel Passivation Equipment | Parts Cleaning Machines">
            <a:extLst>
              <a:ext uri="{FF2B5EF4-FFF2-40B4-BE49-F238E27FC236}">
                <a16:creationId xmlns:a16="http://schemas.microsoft.com/office/drawing/2014/main" id="{744C2A2E-659E-3B00-64BD-6F2023AF9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10" y="1234758"/>
            <a:ext cx="571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03A38B-F9EC-C6C2-F183-84F4970E8CA5}"/>
              </a:ext>
            </a:extLst>
          </p:cNvPr>
          <p:cNvSpPr txBox="1"/>
          <p:nvPr/>
        </p:nvSpPr>
        <p:spPr>
          <a:xfrm>
            <a:off x="267037" y="3301489"/>
            <a:ext cx="5818174" cy="461665"/>
          </a:xfrm>
          <a:prstGeom prst="rect">
            <a:avLst/>
          </a:prstGeom>
          <a:noFill/>
        </p:spPr>
        <p:txBody>
          <a:bodyPr wrap="square" rtlCol="0">
            <a:spAutoFit/>
          </a:bodyPr>
          <a:lstStyle/>
          <a:p>
            <a:r>
              <a:rPr lang="en-AU" sz="1200" dirty="0"/>
              <a:t>Example Ultrasonic decontamination setup. Source: </a:t>
            </a:r>
            <a:r>
              <a:rPr lang="en-AU" sz="1200" dirty="0">
                <a:hlinkClick r:id="rId5"/>
              </a:rPr>
              <a:t>Stainless Steel Passivation Equipment | Passivation Machine (besttechnologyinc.com)</a:t>
            </a:r>
            <a:endParaRPr lang="en-AU" sz="1200" dirty="0"/>
          </a:p>
        </p:txBody>
      </p:sp>
    </p:spTree>
    <p:extLst>
      <p:ext uri="{BB962C8B-B14F-4D97-AF65-F5344CB8AC3E}">
        <p14:creationId xmlns:p14="http://schemas.microsoft.com/office/powerpoint/2010/main" val="127198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F0CC5-70B4-4FD9-6B49-490462EAFF26}"/>
              </a:ext>
            </a:extLst>
          </p:cNvPr>
          <p:cNvSpPr>
            <a:spLocks noGrp="1"/>
          </p:cNvSpPr>
          <p:nvPr>
            <p:ph type="title"/>
          </p:nvPr>
        </p:nvSpPr>
        <p:spPr/>
        <p:txBody>
          <a:bodyPr/>
          <a:lstStyle/>
          <a:p>
            <a:r>
              <a:rPr lang="en-AU" dirty="0"/>
              <a:t>Alignment with UN SDGs</a:t>
            </a:r>
          </a:p>
        </p:txBody>
      </p:sp>
      <p:graphicFrame>
        <p:nvGraphicFramePr>
          <p:cNvPr id="11" name="Diagram 10">
            <a:extLst>
              <a:ext uri="{FF2B5EF4-FFF2-40B4-BE49-F238E27FC236}">
                <a16:creationId xmlns:a16="http://schemas.microsoft.com/office/drawing/2014/main" id="{0E431648-4392-ED78-5EF7-A302E773E2BA}"/>
              </a:ext>
            </a:extLst>
          </p:cNvPr>
          <p:cNvGraphicFramePr/>
          <p:nvPr>
            <p:extLst>
              <p:ext uri="{D42A27DB-BD31-4B8C-83A1-F6EECF244321}">
                <p14:modId xmlns:p14="http://schemas.microsoft.com/office/powerpoint/2010/main" val="2544882506"/>
              </p:ext>
            </p:extLst>
          </p:nvPr>
        </p:nvGraphicFramePr>
        <p:xfrm>
          <a:off x="1262924" y="-1038689"/>
          <a:ext cx="9334378" cy="6759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DG 3 Indicators- 2017 Updates - SDG resources - Medium">
            <a:extLst>
              <a:ext uri="{FF2B5EF4-FFF2-40B4-BE49-F238E27FC236}">
                <a16:creationId xmlns:a16="http://schemas.microsoft.com/office/drawing/2014/main" id="{8902FC96-F456-229D-BC68-36F996789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6890" y="2133513"/>
            <a:ext cx="1468903" cy="1468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DG 6: Clean Water and Sanitation - KIT Royal Tropical Institute">
            <a:extLst>
              <a:ext uri="{FF2B5EF4-FFF2-40B4-BE49-F238E27FC236}">
                <a16:creationId xmlns:a16="http://schemas.microsoft.com/office/drawing/2014/main" id="{3DF0036E-A52B-92B4-7AEF-10FD3DFAC4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1153" y="2133514"/>
            <a:ext cx="1468902" cy="14689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DG 8 Indicators- 2017 Updates – SDG resources – Medium">
            <a:extLst>
              <a:ext uri="{FF2B5EF4-FFF2-40B4-BE49-F238E27FC236}">
                <a16:creationId xmlns:a16="http://schemas.microsoft.com/office/drawing/2014/main" id="{B050E05E-B2E5-55D9-3B0E-E28E614D17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2924" y="3613209"/>
            <a:ext cx="1398229" cy="13982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DG 9: Industry, Innovation and Infrastructure - KIT Royal Tropical Institute">
            <a:extLst>
              <a:ext uri="{FF2B5EF4-FFF2-40B4-BE49-F238E27FC236}">
                <a16:creationId xmlns:a16="http://schemas.microsoft.com/office/drawing/2014/main" id="{A58E97FF-52DE-098F-D2E7-48451808C3A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811"/>
          <a:stretch/>
        </p:blipFill>
        <p:spPr bwMode="auto">
          <a:xfrm>
            <a:off x="2661153" y="3613209"/>
            <a:ext cx="1468902" cy="13982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 SDG 12 - Axelum Resources Corp.">
            <a:extLst>
              <a:ext uri="{FF2B5EF4-FFF2-40B4-BE49-F238E27FC236}">
                <a16:creationId xmlns:a16="http://schemas.microsoft.com/office/drawing/2014/main" id="{A0837988-7C62-2104-D2BD-63AAF31C38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2924" y="5007496"/>
            <a:ext cx="1398229" cy="13982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stainable Development Goal 15: Life on Land">
            <a:extLst>
              <a:ext uri="{FF2B5EF4-FFF2-40B4-BE49-F238E27FC236}">
                <a16:creationId xmlns:a16="http://schemas.microsoft.com/office/drawing/2014/main" id="{DBAB2658-2977-24FB-0573-A4B2A6EB723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5080"/>
          <a:stretch/>
        </p:blipFill>
        <p:spPr bwMode="auto">
          <a:xfrm>
            <a:off x="2661153" y="5011438"/>
            <a:ext cx="1468902" cy="1394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DG 6: Clean Water and Sanitation - KIT Royal Tropical Institute">
            <a:extLst>
              <a:ext uri="{FF2B5EF4-FFF2-40B4-BE49-F238E27FC236}">
                <a16:creationId xmlns:a16="http://schemas.microsoft.com/office/drawing/2014/main" id="{520ABE51-5F35-5FA5-31F0-A47E839D9A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5793" y="2133513"/>
            <a:ext cx="1397885" cy="13978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DG 8 Indicators- 2017 Updates – SDG resources – Medium">
            <a:extLst>
              <a:ext uri="{FF2B5EF4-FFF2-40B4-BE49-F238E27FC236}">
                <a16:creationId xmlns:a16="http://schemas.microsoft.com/office/drawing/2014/main" id="{6170BFDE-4745-D87F-F79F-DAE517DDB73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906"/>
          <a:stretch/>
        </p:blipFill>
        <p:spPr bwMode="auto">
          <a:xfrm>
            <a:off x="4497338" y="3463898"/>
            <a:ext cx="1470004" cy="13978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DG 9: Industry, Innovation and Infrastructure - KIT Royal Tropical Institute">
            <a:extLst>
              <a:ext uri="{FF2B5EF4-FFF2-40B4-BE49-F238E27FC236}">
                <a16:creationId xmlns:a16="http://schemas.microsoft.com/office/drawing/2014/main" id="{9086EDA6-F4E9-3004-7A7A-CD3E2E8BF7D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811"/>
          <a:stretch/>
        </p:blipFill>
        <p:spPr bwMode="auto">
          <a:xfrm>
            <a:off x="5965256" y="3470769"/>
            <a:ext cx="1397885" cy="13306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N SDG 12 - Axelum Resources Corp.">
            <a:extLst>
              <a:ext uri="{FF2B5EF4-FFF2-40B4-BE49-F238E27FC236}">
                <a16:creationId xmlns:a16="http://schemas.microsoft.com/office/drawing/2014/main" id="{9D1B528E-6980-01BF-4DB5-44912598CCD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343"/>
          <a:stretch/>
        </p:blipFill>
        <p:spPr bwMode="auto">
          <a:xfrm>
            <a:off x="4492923" y="4812167"/>
            <a:ext cx="1476835" cy="133884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 Sustainable Development Goal #14 – Life Below Water">
            <a:extLst>
              <a:ext uri="{FF2B5EF4-FFF2-40B4-BE49-F238E27FC236}">
                <a16:creationId xmlns:a16="http://schemas.microsoft.com/office/drawing/2014/main" id="{DCEBD7AB-3931-2948-F5AC-64EBD12EE70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620"/>
          <a:stretch/>
        </p:blipFill>
        <p:spPr bwMode="auto">
          <a:xfrm>
            <a:off x="5965255" y="4802395"/>
            <a:ext cx="1397885" cy="13472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DG 3 Indicators- 2017 Updates - SDG resources - Medium">
            <a:extLst>
              <a:ext uri="{FF2B5EF4-FFF2-40B4-BE49-F238E27FC236}">
                <a16:creationId xmlns:a16="http://schemas.microsoft.com/office/drawing/2014/main" id="{3170490B-CF22-D08E-D176-5F0B77BE08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07"/>
          <a:stretch/>
        </p:blipFill>
        <p:spPr bwMode="auto">
          <a:xfrm>
            <a:off x="1260716" y="2142772"/>
            <a:ext cx="1398229" cy="14596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DG 6: Clean Water and Sanitation - KIT Royal Tropical Institute">
            <a:extLst>
              <a:ext uri="{FF2B5EF4-FFF2-40B4-BE49-F238E27FC236}">
                <a16:creationId xmlns:a16="http://schemas.microsoft.com/office/drawing/2014/main" id="{FF7E54CF-B103-2C76-62E7-A608519E73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9833" y="2133895"/>
            <a:ext cx="1468521" cy="146852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DG 9: Industry, Innovation and Infrastructure - KIT Royal Tropical Institute">
            <a:extLst>
              <a:ext uri="{FF2B5EF4-FFF2-40B4-BE49-F238E27FC236}">
                <a16:creationId xmlns:a16="http://schemas.microsoft.com/office/drawing/2014/main" id="{41300551-81DB-453C-C80F-DCC0292AC0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37926" y="2133895"/>
            <a:ext cx="1468521" cy="146852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 SDG 12 - Axelum Resources Corp.">
            <a:extLst>
              <a:ext uri="{FF2B5EF4-FFF2-40B4-BE49-F238E27FC236}">
                <a16:creationId xmlns:a16="http://schemas.microsoft.com/office/drawing/2014/main" id="{053B588E-1E57-7F34-8A8C-19B5CA38BC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43372" y="3604331"/>
            <a:ext cx="1394554" cy="139455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 SDG 13 | Elemental Green">
            <a:extLst>
              <a:ext uri="{FF2B5EF4-FFF2-40B4-BE49-F238E27FC236}">
                <a16:creationId xmlns:a16="http://schemas.microsoft.com/office/drawing/2014/main" id="{7F25B3E1-FFF5-0BEA-6CD9-8DCFBF8A584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5037"/>
          <a:stretch/>
        </p:blipFill>
        <p:spPr bwMode="auto">
          <a:xfrm>
            <a:off x="9137926" y="3602416"/>
            <a:ext cx="1468521" cy="139455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UN Sustainable Development Goal #14 – Life Below Water">
            <a:extLst>
              <a:ext uri="{FF2B5EF4-FFF2-40B4-BE49-F238E27FC236}">
                <a16:creationId xmlns:a16="http://schemas.microsoft.com/office/drawing/2014/main" id="{90275631-9C73-6A48-88FA-701FAE9C61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36158" y="4996971"/>
            <a:ext cx="1398229" cy="13982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E92C161-27DA-9603-4D5A-806EB9E6F9EF}"/>
              </a:ext>
            </a:extLst>
          </p:cNvPr>
          <p:cNvSpPr txBox="1"/>
          <p:nvPr/>
        </p:nvSpPr>
        <p:spPr>
          <a:xfrm>
            <a:off x="1260716" y="6542843"/>
            <a:ext cx="8229513" cy="369332"/>
          </a:xfrm>
          <a:prstGeom prst="rect">
            <a:avLst/>
          </a:prstGeom>
          <a:noFill/>
        </p:spPr>
        <p:txBody>
          <a:bodyPr wrap="square" rtlCol="0">
            <a:spAutoFit/>
          </a:bodyPr>
          <a:lstStyle/>
          <a:p>
            <a:pPr algn="ctr"/>
            <a:r>
              <a:rPr lang="en-AU" i="1" dirty="0"/>
              <a:t>Source: </a:t>
            </a:r>
            <a:r>
              <a:rPr lang="en-AU" i="1" dirty="0">
                <a:hlinkClick r:id="rId16"/>
              </a:rPr>
              <a:t>THE 17 GOALS | Sustainable Development (un.org)</a:t>
            </a:r>
            <a:r>
              <a:rPr lang="en-AU" i="1" dirty="0"/>
              <a:t> </a:t>
            </a:r>
          </a:p>
        </p:txBody>
      </p:sp>
    </p:spTree>
    <p:extLst>
      <p:ext uri="{BB962C8B-B14F-4D97-AF65-F5344CB8AC3E}">
        <p14:creationId xmlns:p14="http://schemas.microsoft.com/office/powerpoint/2010/main" val="234957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CF09-460E-3D4A-1625-76B65C07D083}"/>
              </a:ext>
            </a:extLst>
          </p:cNvPr>
          <p:cNvSpPr>
            <a:spLocks noGrp="1"/>
          </p:cNvSpPr>
          <p:nvPr>
            <p:ph type="title"/>
          </p:nvPr>
        </p:nvSpPr>
        <p:spPr/>
        <p:txBody>
          <a:bodyPr/>
          <a:lstStyle/>
          <a:p>
            <a:r>
              <a:rPr lang="en-AU"/>
              <a:t>Conclusion</a:t>
            </a:r>
          </a:p>
        </p:txBody>
      </p:sp>
      <p:sp>
        <p:nvSpPr>
          <p:cNvPr id="3" name="Content Placeholder 2">
            <a:extLst>
              <a:ext uri="{FF2B5EF4-FFF2-40B4-BE49-F238E27FC236}">
                <a16:creationId xmlns:a16="http://schemas.microsoft.com/office/drawing/2014/main" id="{35E4DC08-BB00-3BB9-1779-224D99B035D1}"/>
              </a:ext>
            </a:extLst>
          </p:cNvPr>
          <p:cNvSpPr>
            <a:spLocks noGrp="1"/>
          </p:cNvSpPr>
          <p:nvPr>
            <p:ph idx="1"/>
          </p:nvPr>
        </p:nvSpPr>
        <p:spPr/>
        <p:txBody>
          <a:bodyPr>
            <a:normAutofit/>
          </a:bodyPr>
          <a:lstStyle/>
          <a:p>
            <a:r>
              <a:rPr lang="en-AU" sz="2400" b="0" i="0">
                <a:solidFill>
                  <a:srgbClr val="000000"/>
                </a:solidFill>
                <a:effectLst/>
                <a:latin typeface="Tahoma" panose="020B0604030504040204" pitchFamily="34" charset="0"/>
              </a:rPr>
              <a:t>All work must be optimised for safety and safe and appropriately controlled.</a:t>
            </a:r>
          </a:p>
          <a:p>
            <a:r>
              <a:rPr lang="en-AU" sz="2400" b="0" i="0">
                <a:solidFill>
                  <a:srgbClr val="000000"/>
                </a:solidFill>
                <a:effectLst/>
                <a:latin typeface="Tahoma" panose="020B0604030504040204" pitchFamily="34" charset="0"/>
              </a:rPr>
              <a:t>The justification for any undertaking requires considerations and decisions on many factors including priorities, environmental sustainability, worker safety or patient safety.</a:t>
            </a:r>
            <a:endParaRPr lang="en-AU" sz="2400">
              <a:solidFill>
                <a:srgbClr val="000000"/>
              </a:solidFill>
              <a:latin typeface="Tahoma" panose="020B0604030504040204" pitchFamily="34" charset="0"/>
            </a:endParaRPr>
          </a:p>
          <a:p>
            <a:r>
              <a:rPr lang="en-AU" sz="2400">
                <a:solidFill>
                  <a:srgbClr val="000000"/>
                </a:solidFill>
                <a:latin typeface="Tahoma" panose="020B0604030504040204" pitchFamily="34" charset="0"/>
              </a:rPr>
              <a:t>T</a:t>
            </a:r>
            <a:r>
              <a:rPr lang="en-AU" sz="2400" b="0" i="0">
                <a:solidFill>
                  <a:srgbClr val="000000"/>
                </a:solidFill>
                <a:effectLst/>
                <a:latin typeface="Tahoma" panose="020B0604030504040204" pitchFamily="34" charset="0"/>
              </a:rPr>
              <a:t>here is no one rule - </a:t>
            </a:r>
            <a:r>
              <a:rPr lang="en-AU" sz="2400">
                <a:solidFill>
                  <a:srgbClr val="000000"/>
                </a:solidFill>
                <a:latin typeface="Tahoma" panose="020B0604030504040204" pitchFamily="34" charset="0"/>
              </a:rPr>
              <a:t>E</a:t>
            </a:r>
            <a:r>
              <a:rPr lang="en-AU" sz="2400" b="0" i="0">
                <a:solidFill>
                  <a:srgbClr val="000000"/>
                </a:solidFill>
                <a:effectLst/>
                <a:latin typeface="Tahoma" panose="020B0604030504040204" pitchFamily="34" charset="0"/>
              </a:rPr>
              <a:t>ach circumstance leads to different priorities and optimisation favouring requirements. There are times when the balance between safety and sustainability needs additional consideration; times when there are compromises and times when they are congruent.</a:t>
            </a:r>
            <a:endParaRPr lang="en-AU" sz="2400"/>
          </a:p>
        </p:txBody>
      </p:sp>
    </p:spTree>
    <p:extLst>
      <p:ext uri="{BB962C8B-B14F-4D97-AF65-F5344CB8AC3E}">
        <p14:creationId xmlns:p14="http://schemas.microsoft.com/office/powerpoint/2010/main" val="30449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7ECC-34CB-B24F-A5F1-7BDD1CD1D2B8}"/>
              </a:ext>
            </a:extLst>
          </p:cNvPr>
          <p:cNvSpPr>
            <a:spLocks noGrp="1"/>
          </p:cNvSpPr>
          <p:nvPr>
            <p:ph type="title"/>
          </p:nvPr>
        </p:nvSpPr>
        <p:spPr>
          <a:xfrm>
            <a:off x="898806" y="1266495"/>
            <a:ext cx="9144000" cy="2165973"/>
          </a:xfrm>
        </p:spPr>
        <p:txBody>
          <a:bodyPr>
            <a:normAutofit/>
          </a:bodyPr>
          <a:lstStyle/>
          <a:p>
            <a:r>
              <a:rPr lang="en-US" sz="8000"/>
              <a:t>Thank you</a:t>
            </a:r>
          </a:p>
        </p:txBody>
      </p:sp>
    </p:spTree>
    <p:extLst>
      <p:ext uri="{BB962C8B-B14F-4D97-AF65-F5344CB8AC3E}">
        <p14:creationId xmlns:p14="http://schemas.microsoft.com/office/powerpoint/2010/main" val="4794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1D35-25F8-BD4A-9DAF-82FC0D92B903}"/>
              </a:ext>
            </a:extLst>
          </p:cNvPr>
          <p:cNvSpPr>
            <a:spLocks noGrp="1"/>
          </p:cNvSpPr>
          <p:nvPr>
            <p:ph type="ctrTitle"/>
          </p:nvPr>
        </p:nvSpPr>
        <p:spPr>
          <a:xfrm>
            <a:off x="1233487" y="2779594"/>
            <a:ext cx="9725026" cy="2852737"/>
          </a:xfrm>
        </p:spPr>
        <p:txBody>
          <a:bodyPr/>
          <a:lstStyle/>
          <a:p>
            <a:r>
              <a:rPr lang="en-US"/>
              <a:t>Questions?</a:t>
            </a:r>
          </a:p>
        </p:txBody>
      </p:sp>
      <p:pic>
        <p:nvPicPr>
          <p:cNvPr id="5" name="Picture 4">
            <a:extLst>
              <a:ext uri="{FF2B5EF4-FFF2-40B4-BE49-F238E27FC236}">
                <a16:creationId xmlns:a16="http://schemas.microsoft.com/office/drawing/2014/main" id="{5E988692-FD2A-6248-B725-1B668E88C48D}"/>
              </a:ext>
            </a:extLst>
          </p:cNvPr>
          <p:cNvPicPr>
            <a:picLocks noChangeAspect="1"/>
          </p:cNvPicPr>
          <p:nvPr/>
        </p:nvPicPr>
        <p:blipFill>
          <a:blip r:embed="rId3"/>
          <a:stretch>
            <a:fillRect/>
          </a:stretch>
        </p:blipFill>
        <p:spPr>
          <a:xfrm>
            <a:off x="4237649" y="754550"/>
            <a:ext cx="3716702" cy="3451412"/>
          </a:xfrm>
          <a:prstGeom prst="rect">
            <a:avLst/>
          </a:prstGeom>
        </p:spPr>
      </p:pic>
    </p:spTree>
    <p:extLst>
      <p:ext uri="{BB962C8B-B14F-4D97-AF65-F5344CB8AC3E}">
        <p14:creationId xmlns:p14="http://schemas.microsoft.com/office/powerpoint/2010/main" val="285921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Introduction</a:t>
            </a:r>
          </a:p>
        </p:txBody>
      </p:sp>
      <p:sp>
        <p:nvSpPr>
          <p:cNvPr id="3" name="Content Placeholder 2"/>
          <p:cNvSpPr>
            <a:spLocks noGrp="1"/>
          </p:cNvSpPr>
          <p:nvPr>
            <p:ph idx="1"/>
          </p:nvPr>
        </p:nvSpPr>
        <p:spPr/>
        <p:txBody>
          <a:bodyPr/>
          <a:lstStyle/>
          <a:p>
            <a:r>
              <a:rPr lang="en-AU" dirty="0"/>
              <a:t>Safety and Sustainability:</a:t>
            </a:r>
          </a:p>
          <a:p>
            <a:pPr lvl="1"/>
            <a:r>
              <a:rPr lang="en-AU" dirty="0"/>
              <a:t>Times when there are compromises</a:t>
            </a:r>
          </a:p>
          <a:p>
            <a:pPr lvl="1"/>
            <a:r>
              <a:rPr lang="en-AU" dirty="0"/>
              <a:t>Times when they are congruent</a:t>
            </a:r>
          </a:p>
          <a:p>
            <a:r>
              <a:rPr lang="en-AU" dirty="0"/>
              <a:t>Safety will always play a larger role in these decisions</a:t>
            </a:r>
          </a:p>
          <a:p>
            <a:r>
              <a:rPr lang="en-AU" dirty="0"/>
              <a:t>Sustainability decisions have to work within the safety requirements</a:t>
            </a:r>
          </a:p>
        </p:txBody>
      </p:sp>
      <p:sp>
        <p:nvSpPr>
          <p:cNvPr id="5" name="Rectangle 4">
            <a:extLst>
              <a:ext uri="{FF2B5EF4-FFF2-40B4-BE49-F238E27FC236}">
                <a16:creationId xmlns:a16="http://schemas.microsoft.com/office/drawing/2014/main" id="{E3103C4A-089A-084F-99D9-F3C83178000B}"/>
              </a:ext>
            </a:extLst>
          </p:cNvPr>
          <p:cNvSpPr/>
          <p:nvPr/>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13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2B4C-53DB-9F44-82F9-73D216DF0179}"/>
              </a:ext>
            </a:extLst>
          </p:cNvPr>
          <p:cNvSpPr>
            <a:spLocks noGrp="1"/>
          </p:cNvSpPr>
          <p:nvPr>
            <p:ph type="title"/>
          </p:nvPr>
        </p:nvSpPr>
        <p:spPr/>
        <p:txBody>
          <a:bodyPr/>
          <a:lstStyle/>
          <a:p>
            <a:pPr algn="ctr"/>
            <a:r>
              <a:rPr lang="en-US" dirty="0"/>
              <a:t>Examples of Safety and Sustainability Showing Congruence</a:t>
            </a:r>
          </a:p>
        </p:txBody>
      </p:sp>
    </p:spTree>
    <p:extLst>
      <p:ext uri="{BB962C8B-B14F-4D97-AF65-F5344CB8AC3E}">
        <p14:creationId xmlns:p14="http://schemas.microsoft.com/office/powerpoint/2010/main" val="8307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a:t>Waste </a:t>
            </a:r>
            <a:r>
              <a:rPr lang="en-US" sz="3200" err="1"/>
              <a:t>Minimisation</a:t>
            </a:r>
            <a:r>
              <a:rPr lang="en-US" sz="3200"/>
              <a:t> at ANSTO - Compaction</a:t>
            </a:r>
            <a:endParaRPr lang="en-AU" sz="3200"/>
          </a:p>
        </p:txBody>
      </p:sp>
      <p:sp>
        <p:nvSpPr>
          <p:cNvPr id="5" name="Rectangle 4">
            <a:extLst>
              <a:ext uri="{FF2B5EF4-FFF2-40B4-BE49-F238E27FC236}">
                <a16:creationId xmlns:a16="http://schemas.microsoft.com/office/drawing/2014/main" id="{E3103C4A-089A-084F-99D9-F3C83178000B}"/>
              </a:ext>
            </a:extLst>
          </p:cNvPr>
          <p:cNvSpPr/>
          <p:nvPr/>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C95E58-46AA-2ED9-C116-18AEF2837C20}"/>
              </a:ext>
            </a:extLst>
          </p:cNvPr>
          <p:cNvPicPr>
            <a:picLocks noChangeAspect="1"/>
          </p:cNvPicPr>
          <p:nvPr/>
        </p:nvPicPr>
        <p:blipFill>
          <a:blip r:embed="rId3"/>
          <a:stretch>
            <a:fillRect/>
          </a:stretch>
        </p:blipFill>
        <p:spPr>
          <a:xfrm>
            <a:off x="4856437" y="3686580"/>
            <a:ext cx="3758556" cy="2772705"/>
          </a:xfrm>
          <a:prstGeom prst="rect">
            <a:avLst/>
          </a:prstGeom>
        </p:spPr>
      </p:pic>
      <p:pic>
        <p:nvPicPr>
          <p:cNvPr id="11" name="Picture 10">
            <a:extLst>
              <a:ext uri="{FF2B5EF4-FFF2-40B4-BE49-F238E27FC236}">
                <a16:creationId xmlns:a16="http://schemas.microsoft.com/office/drawing/2014/main" id="{EC8EB638-6C08-F3A5-3A3C-64F7FE59A62F}"/>
              </a:ext>
            </a:extLst>
          </p:cNvPr>
          <p:cNvPicPr>
            <a:picLocks noChangeAspect="1"/>
          </p:cNvPicPr>
          <p:nvPr/>
        </p:nvPicPr>
        <p:blipFill>
          <a:blip r:embed="rId4"/>
          <a:stretch>
            <a:fillRect/>
          </a:stretch>
        </p:blipFill>
        <p:spPr>
          <a:xfrm>
            <a:off x="315442" y="1570334"/>
            <a:ext cx="1448795" cy="2164960"/>
          </a:xfrm>
          <a:prstGeom prst="rect">
            <a:avLst/>
          </a:prstGeom>
        </p:spPr>
      </p:pic>
      <p:sp>
        <p:nvSpPr>
          <p:cNvPr id="20" name="Arrow: Right 19">
            <a:extLst>
              <a:ext uri="{FF2B5EF4-FFF2-40B4-BE49-F238E27FC236}">
                <a16:creationId xmlns:a16="http://schemas.microsoft.com/office/drawing/2014/main" id="{F73894D5-4456-BA61-5DC5-90ABA0FDEBD1}"/>
              </a:ext>
            </a:extLst>
          </p:cNvPr>
          <p:cNvSpPr/>
          <p:nvPr/>
        </p:nvSpPr>
        <p:spPr>
          <a:xfrm flipV="1">
            <a:off x="2218684" y="2403529"/>
            <a:ext cx="110335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A523E843-5154-64F3-3BD5-AB5605166F6B}"/>
              </a:ext>
            </a:extLst>
          </p:cNvPr>
          <p:cNvPicPr>
            <a:picLocks noChangeAspect="1"/>
          </p:cNvPicPr>
          <p:nvPr/>
        </p:nvPicPr>
        <p:blipFill rotWithShape="1">
          <a:blip r:embed="rId5"/>
          <a:srcRect l="7582"/>
          <a:stretch/>
        </p:blipFill>
        <p:spPr>
          <a:xfrm>
            <a:off x="3566101" y="1951312"/>
            <a:ext cx="1259465" cy="1087309"/>
          </a:xfrm>
          <a:prstGeom prst="rect">
            <a:avLst/>
          </a:prstGeom>
        </p:spPr>
      </p:pic>
      <p:pic>
        <p:nvPicPr>
          <p:cNvPr id="24" name="Picture 23">
            <a:extLst>
              <a:ext uri="{FF2B5EF4-FFF2-40B4-BE49-F238E27FC236}">
                <a16:creationId xmlns:a16="http://schemas.microsoft.com/office/drawing/2014/main" id="{3D79423C-FEFD-46EF-8614-A5C15C5C40FF}"/>
              </a:ext>
            </a:extLst>
          </p:cNvPr>
          <p:cNvPicPr>
            <a:picLocks noChangeAspect="1"/>
          </p:cNvPicPr>
          <p:nvPr/>
        </p:nvPicPr>
        <p:blipFill rotWithShape="1">
          <a:blip r:embed="rId6"/>
          <a:srcRect l="51870"/>
          <a:stretch/>
        </p:blipFill>
        <p:spPr>
          <a:xfrm>
            <a:off x="8860881" y="1188726"/>
            <a:ext cx="1680195" cy="2253596"/>
          </a:xfrm>
          <a:prstGeom prst="rect">
            <a:avLst/>
          </a:prstGeom>
        </p:spPr>
      </p:pic>
      <p:sp>
        <p:nvSpPr>
          <p:cNvPr id="25" name="Arrow: Right 24">
            <a:extLst>
              <a:ext uri="{FF2B5EF4-FFF2-40B4-BE49-F238E27FC236}">
                <a16:creationId xmlns:a16="http://schemas.microsoft.com/office/drawing/2014/main" id="{75E2CF82-C387-BE59-0EA8-7EF6C35037E8}"/>
              </a:ext>
            </a:extLst>
          </p:cNvPr>
          <p:cNvSpPr/>
          <p:nvPr/>
        </p:nvSpPr>
        <p:spPr>
          <a:xfrm>
            <a:off x="6890282" y="2448619"/>
            <a:ext cx="162330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a:extLst>
              <a:ext uri="{FF2B5EF4-FFF2-40B4-BE49-F238E27FC236}">
                <a16:creationId xmlns:a16="http://schemas.microsoft.com/office/drawing/2014/main" id="{600AAD50-5B81-32D1-8D5D-636A04F92CEC}"/>
              </a:ext>
            </a:extLst>
          </p:cNvPr>
          <p:cNvPicPr>
            <a:picLocks noChangeAspect="1"/>
          </p:cNvPicPr>
          <p:nvPr/>
        </p:nvPicPr>
        <p:blipFill>
          <a:blip r:embed="rId7"/>
          <a:stretch>
            <a:fillRect/>
          </a:stretch>
        </p:blipFill>
        <p:spPr>
          <a:xfrm>
            <a:off x="4899819" y="1445202"/>
            <a:ext cx="1259464" cy="1640707"/>
          </a:xfrm>
          <a:prstGeom prst="rect">
            <a:avLst/>
          </a:prstGeom>
        </p:spPr>
      </p:pic>
      <p:sp>
        <p:nvSpPr>
          <p:cNvPr id="33" name="Arrow: Right 32">
            <a:extLst>
              <a:ext uri="{FF2B5EF4-FFF2-40B4-BE49-F238E27FC236}">
                <a16:creationId xmlns:a16="http://schemas.microsoft.com/office/drawing/2014/main" id="{947AABE7-2A5F-6CBF-BC4D-57DE3C488729}"/>
              </a:ext>
            </a:extLst>
          </p:cNvPr>
          <p:cNvSpPr/>
          <p:nvPr/>
        </p:nvSpPr>
        <p:spPr>
          <a:xfrm>
            <a:off x="10586795" y="2427458"/>
            <a:ext cx="128976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Down 33">
            <a:extLst>
              <a:ext uri="{FF2B5EF4-FFF2-40B4-BE49-F238E27FC236}">
                <a16:creationId xmlns:a16="http://schemas.microsoft.com/office/drawing/2014/main" id="{A9F1466E-AEAF-EA49-DD1B-A7F5465E4207}"/>
              </a:ext>
            </a:extLst>
          </p:cNvPr>
          <p:cNvSpPr/>
          <p:nvPr/>
        </p:nvSpPr>
        <p:spPr>
          <a:xfrm>
            <a:off x="11950811" y="2448619"/>
            <a:ext cx="45719" cy="2578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Arrow: Left 34">
            <a:extLst>
              <a:ext uri="{FF2B5EF4-FFF2-40B4-BE49-F238E27FC236}">
                <a16:creationId xmlns:a16="http://schemas.microsoft.com/office/drawing/2014/main" id="{FA9E4648-EE8B-C220-C1F0-E8BF3D0534FB}"/>
              </a:ext>
            </a:extLst>
          </p:cNvPr>
          <p:cNvSpPr/>
          <p:nvPr/>
        </p:nvSpPr>
        <p:spPr>
          <a:xfrm>
            <a:off x="8766494" y="5027214"/>
            <a:ext cx="3110063"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B369648D-66C4-FA05-95CB-0ED051AD1495}"/>
              </a:ext>
            </a:extLst>
          </p:cNvPr>
          <p:cNvSpPr txBox="1"/>
          <p:nvPr/>
        </p:nvSpPr>
        <p:spPr>
          <a:xfrm>
            <a:off x="545284" y="3739785"/>
            <a:ext cx="1291905" cy="369332"/>
          </a:xfrm>
          <a:prstGeom prst="rect">
            <a:avLst/>
          </a:prstGeom>
          <a:noFill/>
        </p:spPr>
        <p:txBody>
          <a:bodyPr wrap="square" rtlCol="0">
            <a:spAutoFit/>
          </a:bodyPr>
          <a:lstStyle/>
          <a:p>
            <a:r>
              <a:rPr lang="en-AU"/>
              <a:t>200L Drum</a:t>
            </a:r>
          </a:p>
        </p:txBody>
      </p:sp>
      <p:sp>
        <p:nvSpPr>
          <p:cNvPr id="6" name="TextBox 5">
            <a:extLst>
              <a:ext uri="{FF2B5EF4-FFF2-40B4-BE49-F238E27FC236}">
                <a16:creationId xmlns:a16="http://schemas.microsoft.com/office/drawing/2014/main" id="{E406200F-2B28-5759-95AE-2FB3CEE3D379}"/>
              </a:ext>
            </a:extLst>
          </p:cNvPr>
          <p:cNvSpPr txBox="1"/>
          <p:nvPr/>
        </p:nvSpPr>
        <p:spPr>
          <a:xfrm>
            <a:off x="3850547" y="3144415"/>
            <a:ext cx="2382473" cy="369332"/>
          </a:xfrm>
          <a:prstGeom prst="rect">
            <a:avLst/>
          </a:prstGeom>
          <a:noFill/>
        </p:spPr>
        <p:txBody>
          <a:bodyPr wrap="square" rtlCol="0">
            <a:spAutoFit/>
          </a:bodyPr>
          <a:lstStyle/>
          <a:p>
            <a:r>
              <a:rPr lang="en-AU"/>
              <a:t>Puck A	        Puck B</a:t>
            </a:r>
          </a:p>
        </p:txBody>
      </p:sp>
      <p:sp>
        <p:nvSpPr>
          <p:cNvPr id="8" name="TextBox 7">
            <a:extLst>
              <a:ext uri="{FF2B5EF4-FFF2-40B4-BE49-F238E27FC236}">
                <a16:creationId xmlns:a16="http://schemas.microsoft.com/office/drawing/2014/main" id="{B61CD520-2B4B-D8C3-5B68-3928000C9BFF}"/>
              </a:ext>
            </a:extLst>
          </p:cNvPr>
          <p:cNvSpPr txBox="1"/>
          <p:nvPr/>
        </p:nvSpPr>
        <p:spPr>
          <a:xfrm>
            <a:off x="9021119" y="3428835"/>
            <a:ext cx="1610687" cy="369332"/>
          </a:xfrm>
          <a:prstGeom prst="rect">
            <a:avLst/>
          </a:prstGeom>
          <a:noFill/>
        </p:spPr>
        <p:txBody>
          <a:bodyPr wrap="square" rtlCol="0">
            <a:spAutoFit/>
          </a:bodyPr>
          <a:lstStyle/>
          <a:p>
            <a:r>
              <a:rPr lang="en-AU"/>
              <a:t>400L Overpack</a:t>
            </a:r>
          </a:p>
        </p:txBody>
      </p:sp>
      <p:sp>
        <p:nvSpPr>
          <p:cNvPr id="9" name="TextBox 8">
            <a:extLst>
              <a:ext uri="{FF2B5EF4-FFF2-40B4-BE49-F238E27FC236}">
                <a16:creationId xmlns:a16="http://schemas.microsoft.com/office/drawing/2014/main" id="{EC2E2DFE-6134-C3C3-A5BF-F9C96B954404}"/>
              </a:ext>
            </a:extLst>
          </p:cNvPr>
          <p:cNvSpPr txBox="1"/>
          <p:nvPr/>
        </p:nvSpPr>
        <p:spPr>
          <a:xfrm>
            <a:off x="4689737" y="6342832"/>
            <a:ext cx="4401089" cy="369332"/>
          </a:xfrm>
          <a:prstGeom prst="rect">
            <a:avLst/>
          </a:prstGeom>
          <a:noFill/>
        </p:spPr>
        <p:txBody>
          <a:bodyPr wrap="square" rtlCol="0">
            <a:spAutoFit/>
          </a:bodyPr>
          <a:lstStyle/>
          <a:p>
            <a:r>
              <a:rPr lang="en-AU"/>
              <a:t>Storage in Half Height ISO Container</a:t>
            </a:r>
          </a:p>
        </p:txBody>
      </p:sp>
      <p:sp>
        <p:nvSpPr>
          <p:cNvPr id="10" name="Arrow: Left 9">
            <a:extLst>
              <a:ext uri="{FF2B5EF4-FFF2-40B4-BE49-F238E27FC236}">
                <a16:creationId xmlns:a16="http://schemas.microsoft.com/office/drawing/2014/main" id="{6AC65E07-FB49-D41C-8F42-8B34493DAEF5}"/>
              </a:ext>
            </a:extLst>
          </p:cNvPr>
          <p:cNvSpPr/>
          <p:nvPr/>
        </p:nvSpPr>
        <p:spPr>
          <a:xfrm>
            <a:off x="2759978" y="4940617"/>
            <a:ext cx="2065588"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7F54A2C0-9A43-6D3A-99B5-04B451BB5631}"/>
              </a:ext>
            </a:extLst>
          </p:cNvPr>
          <p:cNvSpPr txBox="1"/>
          <p:nvPr/>
        </p:nvSpPr>
        <p:spPr>
          <a:xfrm>
            <a:off x="577520" y="4704048"/>
            <a:ext cx="2030957" cy="646331"/>
          </a:xfrm>
          <a:prstGeom prst="rect">
            <a:avLst/>
          </a:prstGeom>
          <a:noFill/>
        </p:spPr>
        <p:txBody>
          <a:bodyPr wrap="square" rtlCol="0">
            <a:spAutoFit/>
          </a:bodyPr>
          <a:lstStyle/>
          <a:p>
            <a:pPr algn="ctr"/>
            <a:r>
              <a:rPr lang="en-AU"/>
              <a:t>Grouting &amp; Storage</a:t>
            </a:r>
          </a:p>
          <a:p>
            <a:pPr algn="ctr"/>
            <a:r>
              <a:rPr lang="en-AU"/>
              <a:t>At NRWMF</a:t>
            </a:r>
          </a:p>
        </p:txBody>
      </p:sp>
    </p:spTree>
    <p:extLst>
      <p:ext uri="{BB962C8B-B14F-4D97-AF65-F5344CB8AC3E}">
        <p14:creationId xmlns:p14="http://schemas.microsoft.com/office/powerpoint/2010/main" val="33269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3CF1-215A-1961-7D3C-5A4F25F8F966}"/>
              </a:ext>
            </a:extLst>
          </p:cNvPr>
          <p:cNvSpPr>
            <a:spLocks noGrp="1"/>
          </p:cNvSpPr>
          <p:nvPr>
            <p:ph type="title"/>
          </p:nvPr>
        </p:nvSpPr>
        <p:spPr>
          <a:xfrm>
            <a:off x="277826" y="91758"/>
            <a:ext cx="11304574" cy="1143000"/>
          </a:xfrm>
        </p:spPr>
        <p:txBody>
          <a:bodyPr anchor="b">
            <a:normAutofit/>
          </a:bodyPr>
          <a:lstStyle/>
          <a:p>
            <a:r>
              <a:rPr lang="en-AU" dirty="0"/>
              <a:t>Synroc® Processes</a:t>
            </a:r>
          </a:p>
        </p:txBody>
      </p:sp>
      <p:pic>
        <p:nvPicPr>
          <p:cNvPr id="9" name="Picture 8">
            <a:extLst>
              <a:ext uri="{FF2B5EF4-FFF2-40B4-BE49-F238E27FC236}">
                <a16:creationId xmlns:a16="http://schemas.microsoft.com/office/drawing/2014/main" id="{C3B1BB02-4F92-5D33-819C-D2FC470E21AC}"/>
              </a:ext>
            </a:extLst>
          </p:cNvPr>
          <p:cNvPicPr>
            <a:picLocks noChangeAspect="1"/>
          </p:cNvPicPr>
          <p:nvPr/>
        </p:nvPicPr>
        <p:blipFill>
          <a:blip r:embed="rId3"/>
          <a:stretch>
            <a:fillRect/>
          </a:stretch>
        </p:blipFill>
        <p:spPr>
          <a:xfrm>
            <a:off x="421798" y="1600200"/>
            <a:ext cx="5309048" cy="4525963"/>
          </a:xfrm>
          <a:prstGeom prst="rect">
            <a:avLst/>
          </a:prstGeom>
          <a:noFill/>
        </p:spPr>
      </p:pic>
      <p:pic>
        <p:nvPicPr>
          <p:cNvPr id="11" name="Content Placeholder 10">
            <a:extLst>
              <a:ext uri="{FF2B5EF4-FFF2-40B4-BE49-F238E27FC236}">
                <a16:creationId xmlns:a16="http://schemas.microsoft.com/office/drawing/2014/main" id="{4B7A6220-CA0B-FDCF-604F-0B421C92D1DC}"/>
              </a:ext>
            </a:extLst>
          </p:cNvPr>
          <p:cNvPicPr>
            <a:picLocks noGrp="1" noChangeAspect="1"/>
          </p:cNvPicPr>
          <p:nvPr>
            <p:ph sz="half" idx="2"/>
          </p:nvPr>
        </p:nvPicPr>
        <p:blipFill>
          <a:blip r:embed="rId4">
            <a:alphaModFix/>
          </a:blip>
          <a:stretch>
            <a:fillRect/>
          </a:stretch>
        </p:blipFill>
        <p:spPr>
          <a:xfrm>
            <a:off x="5730845" y="1600199"/>
            <a:ext cx="6078967" cy="4143375"/>
          </a:xfrm>
        </p:spPr>
      </p:pic>
    </p:spTree>
    <p:extLst>
      <p:ext uri="{BB962C8B-B14F-4D97-AF65-F5344CB8AC3E}">
        <p14:creationId xmlns:p14="http://schemas.microsoft.com/office/powerpoint/2010/main" val="26411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A6B6-42BF-9848-A262-A37DA554611E}"/>
              </a:ext>
            </a:extLst>
          </p:cNvPr>
          <p:cNvSpPr>
            <a:spLocks noGrp="1"/>
          </p:cNvSpPr>
          <p:nvPr>
            <p:ph type="title"/>
          </p:nvPr>
        </p:nvSpPr>
        <p:spPr>
          <a:xfrm>
            <a:off x="431371" y="908721"/>
            <a:ext cx="11151029" cy="796951"/>
          </a:xfrm>
        </p:spPr>
        <p:txBody>
          <a:bodyPr vert="horz" lIns="121920" tIns="60960" rIns="121920" bIns="60960" rtlCol="0" anchor="t">
            <a:normAutofit/>
          </a:bodyPr>
          <a:lstStyle/>
          <a:p>
            <a:pPr algn="l"/>
            <a:r>
              <a:rPr lang="en-US" dirty="0">
                <a:latin typeface="Helvetica"/>
                <a:cs typeface="Helvetica"/>
              </a:rPr>
              <a:t>ANSTO Synroc</a:t>
            </a:r>
            <a:r>
              <a:rPr lang="en-US" baseline="30000" dirty="0">
                <a:latin typeface="Helvetica"/>
                <a:cs typeface="Helvetica"/>
              </a:rPr>
              <a:t>®</a:t>
            </a:r>
            <a:r>
              <a:rPr lang="en-US" dirty="0">
                <a:latin typeface="Helvetica"/>
                <a:cs typeface="Helvetica"/>
              </a:rPr>
              <a:t> advantage for Mo-99</a:t>
            </a:r>
          </a:p>
        </p:txBody>
      </p:sp>
      <p:sp>
        <p:nvSpPr>
          <p:cNvPr id="5" name="TextBox 4">
            <a:extLst>
              <a:ext uri="{FF2B5EF4-FFF2-40B4-BE49-F238E27FC236}">
                <a16:creationId xmlns:a16="http://schemas.microsoft.com/office/drawing/2014/main" id="{7C5BCE58-0DD0-D64A-AA01-E0F20F03B9E8}"/>
              </a:ext>
            </a:extLst>
          </p:cNvPr>
          <p:cNvSpPr txBox="1"/>
          <p:nvPr/>
        </p:nvSpPr>
        <p:spPr>
          <a:xfrm>
            <a:off x="431371" y="1892828"/>
            <a:ext cx="3614876" cy="1018777"/>
          </a:xfrm>
          <a:prstGeom prst="rect">
            <a:avLst/>
          </a:prstGeom>
          <a:solidFill>
            <a:schemeClr val="tx2"/>
          </a:solidFill>
        </p:spPr>
        <p:txBody>
          <a:bodyPr wrap="square" bIns="96000" rtlCol="0" anchor="b">
            <a:noAutofit/>
          </a:bodyPr>
          <a:lstStyle/>
          <a:p>
            <a:pPr algn="ctr" defTabSz="914377">
              <a:defRPr/>
            </a:pPr>
            <a:r>
              <a:rPr lang="en-AU" sz="4667" b="1" kern="0">
                <a:solidFill>
                  <a:srgbClr val="FFFFFF"/>
                </a:solidFill>
                <a:latin typeface="Helvetica" pitchFamily="2" charset="0"/>
                <a:cs typeface="Poppins" pitchFamily="2" charset="77"/>
              </a:rPr>
              <a:t>~</a:t>
            </a:r>
            <a:r>
              <a:rPr lang="en-AU" sz="4667" b="1" kern="0" spc="-200">
                <a:solidFill>
                  <a:srgbClr val="FFFFFF"/>
                </a:solidFill>
                <a:latin typeface="Helvetica" pitchFamily="2" charset="0"/>
                <a:cs typeface="Poppins" pitchFamily="2" charset="77"/>
              </a:rPr>
              <a:t>1</a:t>
            </a:r>
            <a:r>
              <a:rPr lang="en-AU" sz="4667" b="1" kern="0">
                <a:solidFill>
                  <a:srgbClr val="FFFFFF"/>
                </a:solidFill>
                <a:latin typeface="Helvetica" pitchFamily="2" charset="0"/>
                <a:cs typeface="Poppins" pitchFamily="2" charset="77"/>
              </a:rPr>
              <a:t>1</a:t>
            </a:r>
            <a:r>
              <a:rPr lang="en-AU" sz="4667" b="1" kern="0" spc="400">
                <a:solidFill>
                  <a:srgbClr val="FFFFFF"/>
                </a:solidFill>
                <a:latin typeface="Helvetica" pitchFamily="2" charset="0"/>
                <a:cs typeface="Poppins" pitchFamily="2" charset="77"/>
              </a:rPr>
              <a:t>2</a:t>
            </a:r>
            <a:r>
              <a:rPr lang="en-AU" sz="4000" kern="0">
                <a:solidFill>
                  <a:schemeClr val="tx2">
                    <a:lumMod val="40000"/>
                    <a:lumOff val="60000"/>
                  </a:schemeClr>
                </a:solidFill>
                <a:latin typeface="Helvetica" pitchFamily="2" charset="0"/>
                <a:cs typeface="Poppins" pitchFamily="2" charset="77"/>
              </a:rPr>
              <a:t>m</a:t>
            </a:r>
            <a:r>
              <a:rPr lang="en-AU" sz="4000" kern="0" baseline="30000">
                <a:solidFill>
                  <a:schemeClr val="tx2">
                    <a:lumMod val="40000"/>
                    <a:lumOff val="60000"/>
                  </a:schemeClr>
                </a:solidFill>
                <a:latin typeface="Helvetica" pitchFamily="2" charset="0"/>
                <a:cs typeface="Poppins" pitchFamily="2" charset="77"/>
              </a:rPr>
              <a:t>3</a:t>
            </a:r>
          </a:p>
        </p:txBody>
      </p:sp>
      <p:sp>
        <p:nvSpPr>
          <p:cNvPr id="6" name="Rectangle 5">
            <a:extLst>
              <a:ext uri="{FF2B5EF4-FFF2-40B4-BE49-F238E27FC236}">
                <a16:creationId xmlns:a16="http://schemas.microsoft.com/office/drawing/2014/main" id="{BD3CF851-8090-454E-A955-A09792055295}"/>
              </a:ext>
            </a:extLst>
          </p:cNvPr>
          <p:cNvSpPr/>
          <p:nvPr/>
        </p:nvSpPr>
        <p:spPr>
          <a:xfrm>
            <a:off x="431371" y="2911604"/>
            <a:ext cx="3614876" cy="3589736"/>
          </a:xfrm>
          <a:prstGeom prst="rect">
            <a:avLst/>
          </a:prstGeom>
          <a:gradFill>
            <a:gsLst>
              <a:gs pos="0">
                <a:schemeClr val="tx2">
                  <a:lumMod val="40000"/>
                  <a:lumOff val="60000"/>
                  <a:alpha val="74000"/>
                </a:schemeClr>
              </a:gs>
              <a:gs pos="100000">
                <a:schemeClr val="tx2">
                  <a:lumMod val="20000"/>
                  <a:lumOff val="80000"/>
                  <a:alpha val="5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5636B6F-2ED4-7C42-B459-6A06E62956C7}"/>
              </a:ext>
            </a:extLst>
          </p:cNvPr>
          <p:cNvPicPr>
            <a:picLocks noChangeAspect="1"/>
          </p:cNvPicPr>
          <p:nvPr/>
        </p:nvPicPr>
        <p:blipFill rotWithShape="1">
          <a:blip r:embed="rId3"/>
          <a:srcRect r="67777" b="22963"/>
          <a:stretch/>
        </p:blipFill>
        <p:spPr>
          <a:xfrm>
            <a:off x="431371" y="2504841"/>
            <a:ext cx="3614875" cy="2725355"/>
          </a:xfrm>
          <a:prstGeom prst="rect">
            <a:avLst/>
          </a:prstGeom>
        </p:spPr>
      </p:pic>
      <p:sp>
        <p:nvSpPr>
          <p:cNvPr id="8" name="TextBox 7">
            <a:extLst>
              <a:ext uri="{FF2B5EF4-FFF2-40B4-BE49-F238E27FC236}">
                <a16:creationId xmlns:a16="http://schemas.microsoft.com/office/drawing/2014/main" id="{FB0348F1-3FFC-1146-A8B5-E0308DFDC698}"/>
              </a:ext>
            </a:extLst>
          </p:cNvPr>
          <p:cNvSpPr txBox="1"/>
          <p:nvPr/>
        </p:nvSpPr>
        <p:spPr>
          <a:xfrm>
            <a:off x="431371" y="5595277"/>
            <a:ext cx="3614876" cy="683136"/>
          </a:xfrm>
          <a:prstGeom prst="rect">
            <a:avLst/>
          </a:prstGeom>
          <a:noFill/>
        </p:spPr>
        <p:txBody>
          <a:bodyPr wrap="square" rtlCol="0">
            <a:spAutoFit/>
          </a:bodyPr>
          <a:lstStyle/>
          <a:p>
            <a:pPr algn="ctr">
              <a:lnSpc>
                <a:spcPct val="90000"/>
              </a:lnSpc>
            </a:pPr>
            <a:r>
              <a:rPr lang="en-AU" sz="2133" b="1" kern="0" dirty="0">
                <a:solidFill>
                  <a:schemeClr val="tx2"/>
                </a:solidFill>
                <a:latin typeface="Helvetica" pitchFamily="2" charset="0"/>
                <a:cs typeface="Poppins" pitchFamily="2" charset="77"/>
              </a:rPr>
              <a:t>Cement</a:t>
            </a:r>
          </a:p>
          <a:p>
            <a:pPr algn="ctr">
              <a:lnSpc>
                <a:spcPct val="90000"/>
              </a:lnSpc>
            </a:pPr>
            <a:r>
              <a:rPr lang="en-AU" sz="2133" b="1" kern="0" dirty="0">
                <a:solidFill>
                  <a:schemeClr val="tx2"/>
                </a:solidFill>
                <a:latin typeface="Helvetica" pitchFamily="2" charset="0"/>
                <a:cs typeface="Poppins" pitchFamily="2" charset="77"/>
              </a:rPr>
              <a:t>encapsulation</a:t>
            </a:r>
            <a:endParaRPr lang="en-US" sz="2133" b="1" dirty="0">
              <a:solidFill>
                <a:schemeClr val="tx2"/>
              </a:solidFill>
              <a:latin typeface="Helvetica" pitchFamily="2" charset="0"/>
              <a:cs typeface="Poppins" pitchFamily="2" charset="77"/>
            </a:endParaRPr>
          </a:p>
        </p:txBody>
      </p:sp>
      <p:sp>
        <p:nvSpPr>
          <p:cNvPr id="10" name="TextBox 9">
            <a:extLst>
              <a:ext uri="{FF2B5EF4-FFF2-40B4-BE49-F238E27FC236}">
                <a16:creationId xmlns:a16="http://schemas.microsoft.com/office/drawing/2014/main" id="{D5CDE44A-A82F-AC4E-BCD0-F139CE87C924}"/>
              </a:ext>
            </a:extLst>
          </p:cNvPr>
          <p:cNvSpPr txBox="1"/>
          <p:nvPr/>
        </p:nvSpPr>
        <p:spPr>
          <a:xfrm>
            <a:off x="8087741" y="1892829"/>
            <a:ext cx="3614876" cy="1018777"/>
          </a:xfrm>
          <a:prstGeom prst="rect">
            <a:avLst/>
          </a:prstGeom>
          <a:solidFill>
            <a:schemeClr val="tx2"/>
          </a:solidFill>
        </p:spPr>
        <p:txBody>
          <a:bodyPr wrap="square" bIns="96000" rtlCol="0" anchor="b">
            <a:noAutofit/>
          </a:bodyPr>
          <a:lstStyle/>
          <a:p>
            <a:pPr algn="ctr" defTabSz="914377">
              <a:defRPr/>
            </a:pPr>
            <a:r>
              <a:rPr lang="en-AU" sz="4667" b="1" kern="0">
                <a:solidFill>
                  <a:srgbClr val="FFFFFF"/>
                </a:solidFill>
                <a:latin typeface="Helvetica" pitchFamily="2" charset="0"/>
                <a:cs typeface="Poppins" pitchFamily="2" charset="77"/>
              </a:rPr>
              <a:t>~2.</a:t>
            </a:r>
            <a:r>
              <a:rPr lang="en-AU" sz="4667" b="1" kern="0" spc="400">
                <a:solidFill>
                  <a:srgbClr val="FFFFFF"/>
                </a:solidFill>
                <a:latin typeface="Helvetica" pitchFamily="2" charset="0"/>
                <a:cs typeface="Poppins" pitchFamily="2" charset="77"/>
              </a:rPr>
              <a:t>5</a:t>
            </a:r>
            <a:r>
              <a:rPr lang="en-AU" sz="4000" kern="0">
                <a:solidFill>
                  <a:schemeClr val="tx2">
                    <a:lumMod val="40000"/>
                    <a:lumOff val="60000"/>
                  </a:schemeClr>
                </a:solidFill>
                <a:latin typeface="Helvetica" pitchFamily="2" charset="0"/>
                <a:cs typeface="Poppins" pitchFamily="2" charset="77"/>
              </a:rPr>
              <a:t>m</a:t>
            </a:r>
            <a:r>
              <a:rPr lang="en-AU" sz="4000" kern="0" baseline="30000">
                <a:solidFill>
                  <a:schemeClr val="tx2">
                    <a:lumMod val="40000"/>
                    <a:lumOff val="60000"/>
                  </a:schemeClr>
                </a:solidFill>
                <a:latin typeface="Helvetica" pitchFamily="2" charset="0"/>
                <a:cs typeface="Poppins" pitchFamily="2" charset="77"/>
              </a:rPr>
              <a:t>3</a:t>
            </a:r>
          </a:p>
        </p:txBody>
      </p:sp>
      <p:sp>
        <p:nvSpPr>
          <p:cNvPr id="11" name="Rectangle 10">
            <a:extLst>
              <a:ext uri="{FF2B5EF4-FFF2-40B4-BE49-F238E27FC236}">
                <a16:creationId xmlns:a16="http://schemas.microsoft.com/office/drawing/2014/main" id="{B44C747A-A595-724F-9476-EDA92EC5FEA1}"/>
              </a:ext>
            </a:extLst>
          </p:cNvPr>
          <p:cNvSpPr/>
          <p:nvPr/>
        </p:nvSpPr>
        <p:spPr>
          <a:xfrm>
            <a:off x="8087742" y="2911605"/>
            <a:ext cx="3614876" cy="3589736"/>
          </a:xfrm>
          <a:prstGeom prst="rect">
            <a:avLst/>
          </a:prstGeom>
          <a:gradFill>
            <a:gsLst>
              <a:gs pos="0">
                <a:schemeClr val="tx2">
                  <a:lumMod val="40000"/>
                  <a:lumOff val="60000"/>
                  <a:alpha val="74000"/>
                </a:schemeClr>
              </a:gs>
              <a:gs pos="100000">
                <a:schemeClr val="tx2">
                  <a:lumMod val="20000"/>
                  <a:lumOff val="80000"/>
                  <a:alpha val="5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F21772E2-3658-5F44-9AD3-5DA7498595F5}"/>
              </a:ext>
            </a:extLst>
          </p:cNvPr>
          <p:cNvPicPr>
            <a:picLocks noChangeAspect="1"/>
          </p:cNvPicPr>
          <p:nvPr/>
        </p:nvPicPr>
        <p:blipFill rotWithShape="1">
          <a:blip r:embed="rId3"/>
          <a:srcRect l="67777" t="32514" b="23066"/>
          <a:stretch/>
        </p:blipFill>
        <p:spPr>
          <a:xfrm>
            <a:off x="8087741" y="3658774"/>
            <a:ext cx="3614876" cy="1571423"/>
          </a:xfrm>
          <a:prstGeom prst="rect">
            <a:avLst/>
          </a:prstGeom>
        </p:spPr>
      </p:pic>
      <p:sp>
        <p:nvSpPr>
          <p:cNvPr id="13" name="TextBox 12">
            <a:extLst>
              <a:ext uri="{FF2B5EF4-FFF2-40B4-BE49-F238E27FC236}">
                <a16:creationId xmlns:a16="http://schemas.microsoft.com/office/drawing/2014/main" id="{03BDBCEB-D3D3-7D44-A9E7-2EB85225E2D1}"/>
              </a:ext>
            </a:extLst>
          </p:cNvPr>
          <p:cNvSpPr txBox="1"/>
          <p:nvPr/>
        </p:nvSpPr>
        <p:spPr>
          <a:xfrm>
            <a:off x="8087742" y="5595279"/>
            <a:ext cx="3614876" cy="387735"/>
          </a:xfrm>
          <a:prstGeom prst="rect">
            <a:avLst/>
          </a:prstGeom>
          <a:noFill/>
        </p:spPr>
        <p:txBody>
          <a:bodyPr wrap="square" rtlCol="0">
            <a:spAutoFit/>
          </a:bodyPr>
          <a:lstStyle/>
          <a:p>
            <a:pPr algn="ctr">
              <a:lnSpc>
                <a:spcPct val="90000"/>
              </a:lnSpc>
            </a:pPr>
            <a:r>
              <a:rPr lang="en-AU" sz="2133" b="1" kern="0">
                <a:solidFill>
                  <a:schemeClr val="tx2"/>
                </a:solidFill>
                <a:latin typeface="Helvetica" pitchFamily="2" charset="0"/>
                <a:cs typeface="Poppins" pitchFamily="2" charset="77"/>
              </a:rPr>
              <a:t>Synroc</a:t>
            </a:r>
            <a:endParaRPr lang="en-US" sz="2133" b="1">
              <a:solidFill>
                <a:schemeClr val="tx2"/>
              </a:solidFill>
              <a:latin typeface="Helvetica" pitchFamily="2" charset="0"/>
              <a:cs typeface="Poppins" pitchFamily="2" charset="77"/>
            </a:endParaRPr>
          </a:p>
        </p:txBody>
      </p:sp>
      <p:sp>
        <p:nvSpPr>
          <p:cNvPr id="14" name="Triangle 13">
            <a:extLst>
              <a:ext uri="{FF2B5EF4-FFF2-40B4-BE49-F238E27FC236}">
                <a16:creationId xmlns:a16="http://schemas.microsoft.com/office/drawing/2014/main" id="{A7FDDBB0-4260-1F48-8A7A-99E771E148F0}"/>
              </a:ext>
            </a:extLst>
          </p:cNvPr>
          <p:cNvSpPr/>
          <p:nvPr/>
        </p:nvSpPr>
        <p:spPr>
          <a:xfrm rot="5400000">
            <a:off x="7592103" y="2154181"/>
            <a:ext cx="941085" cy="453257"/>
          </a:xfrm>
          <a:prstGeom prst="triangle">
            <a:avLst>
              <a:gd name="adj" fmla="val 48655"/>
            </a:avLst>
          </a:prstGeom>
          <a:solidFill>
            <a:schemeClr val="tx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riangle 14">
            <a:extLst>
              <a:ext uri="{FF2B5EF4-FFF2-40B4-BE49-F238E27FC236}">
                <a16:creationId xmlns:a16="http://schemas.microsoft.com/office/drawing/2014/main" id="{A9C2685B-60B3-8749-A0A4-0E2743E0A698}"/>
              </a:ext>
            </a:extLst>
          </p:cNvPr>
          <p:cNvSpPr/>
          <p:nvPr/>
        </p:nvSpPr>
        <p:spPr>
          <a:xfrm rot="16200000">
            <a:off x="3591975" y="2154178"/>
            <a:ext cx="941088" cy="453257"/>
          </a:xfrm>
          <a:prstGeom prst="triangle">
            <a:avLst>
              <a:gd name="adj" fmla="val 48655"/>
            </a:avLst>
          </a:prstGeom>
          <a:solidFill>
            <a:schemeClr val="tx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37596613-39E1-194E-BE09-DEC5FE925B1E}"/>
              </a:ext>
            </a:extLst>
          </p:cNvPr>
          <p:cNvSpPr/>
          <p:nvPr/>
        </p:nvSpPr>
        <p:spPr>
          <a:xfrm>
            <a:off x="4259557" y="2911605"/>
            <a:ext cx="3614876" cy="3589736"/>
          </a:xfrm>
          <a:prstGeom prst="rect">
            <a:avLst/>
          </a:prstGeom>
          <a:gradFill>
            <a:gsLst>
              <a:gs pos="0">
                <a:schemeClr val="tx2">
                  <a:lumMod val="40000"/>
                  <a:lumOff val="60000"/>
                  <a:alpha val="74000"/>
                </a:schemeClr>
              </a:gs>
              <a:gs pos="100000">
                <a:schemeClr val="tx2">
                  <a:lumMod val="20000"/>
                  <a:lumOff val="80000"/>
                  <a:alpha val="5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9A4E1A04-6649-AC4D-B978-F34A8BA9A00C}"/>
              </a:ext>
            </a:extLst>
          </p:cNvPr>
          <p:cNvSpPr txBox="1"/>
          <p:nvPr/>
        </p:nvSpPr>
        <p:spPr>
          <a:xfrm>
            <a:off x="4259557" y="1892829"/>
            <a:ext cx="3614876" cy="1018777"/>
          </a:xfrm>
          <a:prstGeom prst="rect">
            <a:avLst/>
          </a:prstGeom>
          <a:solidFill>
            <a:schemeClr val="tx2"/>
          </a:solidFill>
        </p:spPr>
        <p:txBody>
          <a:bodyPr wrap="square" bIns="96000" rtlCol="0" anchor="b">
            <a:noAutofit/>
          </a:bodyPr>
          <a:lstStyle/>
          <a:p>
            <a:pPr algn="ctr" defTabSz="914377">
              <a:defRPr/>
            </a:pPr>
            <a:r>
              <a:rPr lang="en-AU" sz="4667" b="1" kern="0" spc="400">
                <a:solidFill>
                  <a:srgbClr val="FFFFFF"/>
                </a:solidFill>
                <a:latin typeface="Helvetica" pitchFamily="2" charset="0"/>
                <a:cs typeface="Poppins" pitchFamily="2" charset="77"/>
              </a:rPr>
              <a:t>5</a:t>
            </a:r>
            <a:r>
              <a:rPr lang="en-AU" sz="4000" kern="0">
                <a:solidFill>
                  <a:schemeClr val="tx2">
                    <a:lumMod val="40000"/>
                    <a:lumOff val="60000"/>
                  </a:schemeClr>
                </a:solidFill>
                <a:latin typeface="Helvetica" pitchFamily="2" charset="0"/>
                <a:cs typeface="Poppins" pitchFamily="2" charset="77"/>
              </a:rPr>
              <a:t>m</a:t>
            </a:r>
            <a:r>
              <a:rPr lang="en-AU" sz="4000" kern="0" baseline="30000">
                <a:solidFill>
                  <a:schemeClr val="tx2">
                    <a:lumMod val="40000"/>
                    <a:lumOff val="60000"/>
                  </a:schemeClr>
                </a:solidFill>
                <a:latin typeface="Helvetica" pitchFamily="2" charset="0"/>
                <a:cs typeface="Poppins" pitchFamily="2" charset="77"/>
              </a:rPr>
              <a:t>3</a:t>
            </a:r>
          </a:p>
        </p:txBody>
      </p:sp>
      <p:pic>
        <p:nvPicPr>
          <p:cNvPr id="18" name="Picture 17">
            <a:extLst>
              <a:ext uri="{FF2B5EF4-FFF2-40B4-BE49-F238E27FC236}">
                <a16:creationId xmlns:a16="http://schemas.microsoft.com/office/drawing/2014/main" id="{364BA07C-C527-CE43-AE13-7EF4D98B4860}"/>
              </a:ext>
            </a:extLst>
          </p:cNvPr>
          <p:cNvPicPr>
            <a:picLocks noChangeAspect="1"/>
          </p:cNvPicPr>
          <p:nvPr/>
        </p:nvPicPr>
        <p:blipFill rotWithShape="1">
          <a:blip r:embed="rId3"/>
          <a:srcRect l="33889" t="32777" r="33889" b="22804"/>
          <a:stretch/>
        </p:blipFill>
        <p:spPr>
          <a:xfrm>
            <a:off x="4259554" y="3658774"/>
            <a:ext cx="3614877" cy="1571423"/>
          </a:xfrm>
          <a:prstGeom prst="rect">
            <a:avLst/>
          </a:prstGeom>
        </p:spPr>
      </p:pic>
      <p:sp>
        <p:nvSpPr>
          <p:cNvPr id="19" name="Right Triangle 18">
            <a:extLst>
              <a:ext uri="{FF2B5EF4-FFF2-40B4-BE49-F238E27FC236}">
                <a16:creationId xmlns:a16="http://schemas.microsoft.com/office/drawing/2014/main" id="{917CC7CC-6EC3-5745-935E-CFB90A3B53A9}"/>
              </a:ext>
            </a:extLst>
          </p:cNvPr>
          <p:cNvSpPr/>
          <p:nvPr/>
        </p:nvSpPr>
        <p:spPr>
          <a:xfrm rot="10800000" flipH="1">
            <a:off x="9980799" y="5225685"/>
            <a:ext cx="1406251" cy="187727"/>
          </a:xfrm>
          <a:prstGeom prst="rtTriangle">
            <a:avLst/>
          </a:prstGeom>
          <a:gradFill>
            <a:gsLst>
              <a:gs pos="0">
                <a:schemeClr val="accent1">
                  <a:lumMod val="60000"/>
                  <a:lumOff val="40000"/>
                  <a:alpha val="62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ight Triangle 19">
            <a:extLst>
              <a:ext uri="{FF2B5EF4-FFF2-40B4-BE49-F238E27FC236}">
                <a16:creationId xmlns:a16="http://schemas.microsoft.com/office/drawing/2014/main" id="{5413619B-DD9A-144E-99E4-FF4B9A19CAC8}"/>
              </a:ext>
            </a:extLst>
          </p:cNvPr>
          <p:cNvSpPr/>
          <p:nvPr/>
        </p:nvSpPr>
        <p:spPr>
          <a:xfrm rot="10800000" flipH="1">
            <a:off x="2460119" y="5225683"/>
            <a:ext cx="1406251" cy="187727"/>
          </a:xfrm>
          <a:prstGeom prst="rtTriangle">
            <a:avLst/>
          </a:prstGeom>
          <a:gradFill>
            <a:gsLst>
              <a:gs pos="0">
                <a:schemeClr val="accent1">
                  <a:lumMod val="60000"/>
                  <a:lumOff val="40000"/>
                  <a:alpha val="62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8DD2C4BF-4B99-B94D-9511-BCB5099244FB}"/>
              </a:ext>
            </a:extLst>
          </p:cNvPr>
          <p:cNvSpPr txBox="1"/>
          <p:nvPr/>
        </p:nvSpPr>
        <p:spPr>
          <a:xfrm>
            <a:off x="4259557" y="5595279"/>
            <a:ext cx="3614876" cy="683136"/>
          </a:xfrm>
          <a:prstGeom prst="rect">
            <a:avLst/>
          </a:prstGeom>
          <a:noFill/>
        </p:spPr>
        <p:txBody>
          <a:bodyPr wrap="square" rtlCol="0">
            <a:spAutoFit/>
          </a:bodyPr>
          <a:lstStyle/>
          <a:p>
            <a:pPr algn="ctr">
              <a:lnSpc>
                <a:spcPct val="90000"/>
              </a:lnSpc>
            </a:pPr>
            <a:r>
              <a:rPr lang="en-AU" sz="2133" b="1" kern="0">
                <a:solidFill>
                  <a:schemeClr val="tx2"/>
                </a:solidFill>
                <a:latin typeface="Helvetica" pitchFamily="2" charset="0"/>
                <a:cs typeface="Poppins" pitchFamily="2" charset="77"/>
              </a:rPr>
              <a:t>Intermediate-level </a:t>
            </a:r>
            <a:br>
              <a:rPr lang="en-AU" sz="2133" b="1" kern="0">
                <a:solidFill>
                  <a:schemeClr val="tx2"/>
                </a:solidFill>
                <a:latin typeface="Helvetica" pitchFamily="2" charset="0"/>
                <a:cs typeface="Poppins" pitchFamily="2" charset="77"/>
              </a:rPr>
            </a:br>
            <a:r>
              <a:rPr lang="en-AU" sz="2133" b="1" kern="0">
                <a:solidFill>
                  <a:schemeClr val="tx2"/>
                </a:solidFill>
                <a:latin typeface="Helvetica" pitchFamily="2" charset="0"/>
                <a:cs typeface="Poppins" pitchFamily="2" charset="77"/>
              </a:rPr>
              <a:t>liquid waste</a:t>
            </a:r>
            <a:endParaRPr lang="en-US" sz="2133" b="1">
              <a:solidFill>
                <a:schemeClr val="tx2"/>
              </a:solidFill>
              <a:latin typeface="Helvetica" pitchFamily="2" charset="0"/>
              <a:cs typeface="Poppins" pitchFamily="2" charset="77"/>
            </a:endParaRPr>
          </a:p>
        </p:txBody>
      </p:sp>
      <p:sp>
        <p:nvSpPr>
          <p:cNvPr id="22" name="Right Triangle 21">
            <a:extLst>
              <a:ext uri="{FF2B5EF4-FFF2-40B4-BE49-F238E27FC236}">
                <a16:creationId xmlns:a16="http://schemas.microsoft.com/office/drawing/2014/main" id="{982E81BB-7E6B-2B45-A374-3D5582C34B1A}"/>
              </a:ext>
            </a:extLst>
          </p:cNvPr>
          <p:cNvSpPr/>
          <p:nvPr/>
        </p:nvSpPr>
        <p:spPr>
          <a:xfrm rot="10800000" flipH="1">
            <a:off x="6174945" y="5225683"/>
            <a:ext cx="1406251" cy="187727"/>
          </a:xfrm>
          <a:prstGeom prst="rtTriangle">
            <a:avLst/>
          </a:prstGeom>
          <a:gradFill>
            <a:gsLst>
              <a:gs pos="0">
                <a:schemeClr val="accent1">
                  <a:lumMod val="60000"/>
                  <a:lumOff val="40000"/>
                  <a:alpha val="62000"/>
                </a:schemeClr>
              </a:gs>
              <a:gs pos="100000">
                <a:schemeClr val="accent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3" name="Group 22">
            <a:extLst>
              <a:ext uri="{FF2B5EF4-FFF2-40B4-BE49-F238E27FC236}">
                <a16:creationId xmlns:a16="http://schemas.microsoft.com/office/drawing/2014/main" id="{63C42853-2FF9-8345-A96C-F70FF34695B0}"/>
              </a:ext>
            </a:extLst>
          </p:cNvPr>
          <p:cNvGrpSpPr/>
          <p:nvPr/>
        </p:nvGrpSpPr>
        <p:grpSpPr>
          <a:xfrm>
            <a:off x="9746834" y="4994136"/>
            <a:ext cx="296689" cy="413253"/>
            <a:chOff x="9822603" y="5200977"/>
            <a:chExt cx="301459" cy="419897"/>
          </a:xfrm>
        </p:grpSpPr>
        <p:sp>
          <p:nvSpPr>
            <p:cNvPr id="24" name="Can 23">
              <a:extLst>
                <a:ext uri="{FF2B5EF4-FFF2-40B4-BE49-F238E27FC236}">
                  <a16:creationId xmlns:a16="http://schemas.microsoft.com/office/drawing/2014/main" id="{FA49F5C6-F768-F045-A65A-EA94893BCF61}"/>
                </a:ext>
              </a:extLst>
            </p:cNvPr>
            <p:cNvSpPr/>
            <p:nvPr/>
          </p:nvSpPr>
          <p:spPr>
            <a:xfrm>
              <a:off x="9822603" y="5221644"/>
              <a:ext cx="301459" cy="399230"/>
            </a:xfrm>
            <a:prstGeom prst="can">
              <a:avLst/>
            </a:prstGeom>
            <a:gradFill>
              <a:gsLst>
                <a:gs pos="86000">
                  <a:schemeClr val="accent2">
                    <a:lumMod val="50000"/>
                  </a:schemeClr>
                </a:gs>
                <a:gs pos="15990">
                  <a:schemeClr val="accent2">
                    <a:lumMod val="40000"/>
                    <a:lumOff val="60000"/>
                  </a:schemeClr>
                </a:gs>
                <a:gs pos="39000">
                  <a:schemeClr val="accent2"/>
                </a:gs>
                <a:gs pos="0">
                  <a:schemeClr val="accent2"/>
                </a:gs>
                <a:gs pos="99000">
                  <a:schemeClr val="accent2">
                    <a:lumMod val="60000"/>
                    <a:lumOff val="40000"/>
                  </a:schemeClr>
                </a:gs>
              </a:gsLst>
              <a:lin ang="0" scaled="0"/>
            </a:gradFill>
            <a:ln w="25400" cap="flat" cmpd="sng" algn="ctr">
              <a:solidFill>
                <a:srgbClr val="FFFFFF"/>
              </a:solidFill>
              <a:prstDash val="solid"/>
            </a:ln>
            <a:effectLst/>
          </p:spPr>
          <p:txBody>
            <a:bodyPr rtlCol="0" anchor="ctr"/>
            <a:lstStyle/>
            <a:p>
              <a:pPr algn="ctr" defTabSz="914377"/>
              <a:endParaRPr lang="en-AU" sz="1867" kern="0">
                <a:solidFill>
                  <a:srgbClr val="FFFFFF"/>
                </a:solidFill>
                <a:latin typeface="Calibri"/>
              </a:endParaRPr>
            </a:p>
          </p:txBody>
        </p:sp>
        <p:sp>
          <p:nvSpPr>
            <p:cNvPr id="25" name="Oval 24">
              <a:extLst>
                <a:ext uri="{FF2B5EF4-FFF2-40B4-BE49-F238E27FC236}">
                  <a16:creationId xmlns:a16="http://schemas.microsoft.com/office/drawing/2014/main" id="{D5C06650-660A-6545-B94A-81679F79D00E}"/>
                </a:ext>
              </a:extLst>
            </p:cNvPr>
            <p:cNvSpPr/>
            <p:nvPr/>
          </p:nvSpPr>
          <p:spPr>
            <a:xfrm>
              <a:off x="9822603" y="5200977"/>
              <a:ext cx="301459" cy="102543"/>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6" name="Group 25">
            <a:extLst>
              <a:ext uri="{FF2B5EF4-FFF2-40B4-BE49-F238E27FC236}">
                <a16:creationId xmlns:a16="http://schemas.microsoft.com/office/drawing/2014/main" id="{66FD6579-5A2B-2A49-97A3-CC706C962E43}"/>
              </a:ext>
            </a:extLst>
          </p:cNvPr>
          <p:cNvGrpSpPr/>
          <p:nvPr/>
        </p:nvGrpSpPr>
        <p:grpSpPr>
          <a:xfrm>
            <a:off x="1467850" y="3358147"/>
            <a:ext cx="1542469" cy="2050749"/>
            <a:chOff x="1464323" y="3537159"/>
            <a:chExt cx="1567265" cy="2083716"/>
          </a:xfrm>
        </p:grpSpPr>
        <p:sp>
          <p:nvSpPr>
            <p:cNvPr id="27" name="Can 26">
              <a:extLst>
                <a:ext uri="{FF2B5EF4-FFF2-40B4-BE49-F238E27FC236}">
                  <a16:creationId xmlns:a16="http://schemas.microsoft.com/office/drawing/2014/main" id="{BC352E1A-3B87-A64E-8AAC-7685C3C348F9}"/>
                </a:ext>
              </a:extLst>
            </p:cNvPr>
            <p:cNvSpPr/>
            <p:nvPr/>
          </p:nvSpPr>
          <p:spPr>
            <a:xfrm>
              <a:off x="1464323" y="3537159"/>
              <a:ext cx="1566704" cy="2083716"/>
            </a:xfrm>
            <a:prstGeom prst="can">
              <a:avLst/>
            </a:prstGeom>
            <a:gradFill>
              <a:gsLst>
                <a:gs pos="86000">
                  <a:srgbClr val="71281E"/>
                </a:gs>
                <a:gs pos="15990">
                  <a:srgbClr val="DEA099"/>
                </a:gs>
                <a:gs pos="39000">
                  <a:srgbClr val="C00000"/>
                </a:gs>
                <a:gs pos="0">
                  <a:srgbClr val="C00000"/>
                </a:gs>
                <a:gs pos="100000">
                  <a:srgbClr val="CA6D44"/>
                </a:gs>
              </a:gsLst>
              <a:lin ang="0" scaled="0"/>
            </a:gradFill>
            <a:ln w="25400" cap="flat" cmpd="sng" algn="ctr">
              <a:solidFill>
                <a:srgbClr val="FFFFFF"/>
              </a:solidFill>
              <a:prstDash val="solid"/>
            </a:ln>
            <a:effectLst/>
          </p:spPr>
          <p:txBody>
            <a:bodyPr rtlCol="0" anchor="ctr"/>
            <a:lstStyle/>
            <a:p>
              <a:pPr algn="ctr" defTabSz="914377">
                <a:defRPr/>
              </a:pPr>
              <a:endParaRPr lang="en-AU" sz="1867" kern="0">
                <a:solidFill>
                  <a:srgbClr val="FFFFFF"/>
                </a:solidFill>
                <a:latin typeface="Calibri"/>
              </a:endParaRPr>
            </a:p>
          </p:txBody>
        </p:sp>
        <p:sp>
          <p:nvSpPr>
            <p:cNvPr id="28" name="Oval 27">
              <a:extLst>
                <a:ext uri="{FF2B5EF4-FFF2-40B4-BE49-F238E27FC236}">
                  <a16:creationId xmlns:a16="http://schemas.microsoft.com/office/drawing/2014/main" id="{2851371D-93C9-9B4C-8612-82C706AE62E3}"/>
                </a:ext>
              </a:extLst>
            </p:cNvPr>
            <p:cNvSpPr/>
            <p:nvPr/>
          </p:nvSpPr>
          <p:spPr>
            <a:xfrm>
              <a:off x="1470074" y="3546743"/>
              <a:ext cx="1561514" cy="371110"/>
            </a:xfrm>
            <a:prstGeom prst="ellipse">
              <a:avLst/>
            </a:prstGeom>
            <a:solidFill>
              <a:srgbClr val="D34C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9" name="Group 28">
            <a:extLst>
              <a:ext uri="{FF2B5EF4-FFF2-40B4-BE49-F238E27FC236}">
                <a16:creationId xmlns:a16="http://schemas.microsoft.com/office/drawing/2014/main" id="{6662D0AF-CD88-D84B-B5A4-67C035705A3B}"/>
              </a:ext>
            </a:extLst>
          </p:cNvPr>
          <p:cNvGrpSpPr/>
          <p:nvPr/>
        </p:nvGrpSpPr>
        <p:grpSpPr>
          <a:xfrm>
            <a:off x="5822682" y="4759028"/>
            <a:ext cx="488623" cy="649867"/>
            <a:chOff x="5862265" y="4960561"/>
            <a:chExt cx="496477" cy="660314"/>
          </a:xfrm>
        </p:grpSpPr>
        <p:sp>
          <p:nvSpPr>
            <p:cNvPr id="30" name="Can 29">
              <a:extLst>
                <a:ext uri="{FF2B5EF4-FFF2-40B4-BE49-F238E27FC236}">
                  <a16:creationId xmlns:a16="http://schemas.microsoft.com/office/drawing/2014/main" id="{91F1E4EF-38AD-C247-8AD2-F34F04413EF7}"/>
                </a:ext>
              </a:extLst>
            </p:cNvPr>
            <p:cNvSpPr/>
            <p:nvPr/>
          </p:nvSpPr>
          <p:spPr>
            <a:xfrm>
              <a:off x="5862265" y="4960561"/>
              <a:ext cx="496477" cy="660314"/>
            </a:xfrm>
            <a:prstGeom prst="can">
              <a:avLst/>
            </a:prstGeom>
            <a:gradFill>
              <a:gsLst>
                <a:gs pos="86000">
                  <a:schemeClr val="accent1">
                    <a:lumMod val="50000"/>
                  </a:schemeClr>
                </a:gs>
                <a:gs pos="15990">
                  <a:schemeClr val="accent1">
                    <a:lumMod val="40000"/>
                    <a:lumOff val="60000"/>
                  </a:schemeClr>
                </a:gs>
                <a:gs pos="39000">
                  <a:schemeClr val="accent1"/>
                </a:gs>
                <a:gs pos="0">
                  <a:schemeClr val="accent1"/>
                </a:gs>
                <a:gs pos="100000">
                  <a:schemeClr val="accent1">
                    <a:lumMod val="60000"/>
                    <a:lumOff val="40000"/>
                  </a:schemeClr>
                </a:gs>
              </a:gsLst>
              <a:lin ang="0" scaled="0"/>
            </a:gradFill>
            <a:ln w="25400" cap="flat" cmpd="sng" algn="ctr">
              <a:solidFill>
                <a:srgbClr val="FFFFFF"/>
              </a:solidFill>
              <a:prstDash val="solid"/>
            </a:ln>
            <a:effectLst/>
          </p:spPr>
          <p:txBody>
            <a:bodyPr rtlCol="0" anchor="ctr"/>
            <a:lstStyle/>
            <a:p>
              <a:pPr algn="ctr" defTabSz="914377"/>
              <a:endParaRPr lang="en-AU" sz="1867" kern="0">
                <a:solidFill>
                  <a:srgbClr val="FFFFFF"/>
                </a:solidFill>
                <a:latin typeface="Calibri"/>
              </a:endParaRPr>
            </a:p>
          </p:txBody>
        </p:sp>
        <p:sp>
          <p:nvSpPr>
            <p:cNvPr id="31" name="Oval 30">
              <a:extLst>
                <a:ext uri="{FF2B5EF4-FFF2-40B4-BE49-F238E27FC236}">
                  <a16:creationId xmlns:a16="http://schemas.microsoft.com/office/drawing/2014/main" id="{10D3CD88-87C0-F843-83ED-0DEB4464A6DB}"/>
                </a:ext>
              </a:extLst>
            </p:cNvPr>
            <p:cNvSpPr/>
            <p:nvPr/>
          </p:nvSpPr>
          <p:spPr>
            <a:xfrm>
              <a:off x="5862265" y="4960561"/>
              <a:ext cx="496477" cy="131944"/>
            </a:xfrm>
            <a:prstGeom prst="ellips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2" name="Picture 31">
            <a:extLst>
              <a:ext uri="{FF2B5EF4-FFF2-40B4-BE49-F238E27FC236}">
                <a16:creationId xmlns:a16="http://schemas.microsoft.com/office/drawing/2014/main" id="{F1AB97D8-5408-9F47-B001-26B2A70B4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185" y="3374302"/>
            <a:ext cx="762388" cy="956513"/>
          </a:xfrm>
          <a:prstGeom prst="rect">
            <a:avLst/>
          </a:prstGeom>
        </p:spPr>
      </p:pic>
    </p:spTree>
    <p:extLst>
      <p:ext uri="{BB962C8B-B14F-4D97-AF65-F5344CB8AC3E}">
        <p14:creationId xmlns:p14="http://schemas.microsoft.com/office/powerpoint/2010/main" val="24082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2B4C-53DB-9F44-82F9-73D216DF0179}"/>
              </a:ext>
            </a:extLst>
          </p:cNvPr>
          <p:cNvSpPr>
            <a:spLocks noGrp="1"/>
          </p:cNvSpPr>
          <p:nvPr>
            <p:ph type="title"/>
          </p:nvPr>
        </p:nvSpPr>
        <p:spPr/>
        <p:txBody>
          <a:bodyPr/>
          <a:lstStyle/>
          <a:p>
            <a:pPr algn="ctr"/>
            <a:r>
              <a:rPr lang="en-US" dirty="0"/>
              <a:t>Examples of Safety and Sustainability Showing Divergence</a:t>
            </a:r>
          </a:p>
        </p:txBody>
      </p:sp>
    </p:spTree>
    <p:extLst>
      <p:ext uri="{BB962C8B-B14F-4D97-AF65-F5344CB8AC3E}">
        <p14:creationId xmlns:p14="http://schemas.microsoft.com/office/powerpoint/2010/main" val="202676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1060-CF4F-B900-80A6-6403470F29BF}"/>
              </a:ext>
            </a:extLst>
          </p:cNvPr>
          <p:cNvSpPr>
            <a:spLocks noGrp="1"/>
          </p:cNvSpPr>
          <p:nvPr>
            <p:ph type="title"/>
          </p:nvPr>
        </p:nvSpPr>
        <p:spPr>
          <a:xfrm>
            <a:off x="277826" y="310833"/>
            <a:ext cx="11304574" cy="1143000"/>
          </a:xfrm>
        </p:spPr>
        <p:txBody>
          <a:bodyPr>
            <a:noAutofit/>
          </a:bodyPr>
          <a:lstStyle/>
          <a:p>
            <a:r>
              <a:rPr lang="en-AU" sz="2800" dirty="0"/>
              <a:t>Generation of Waste in Radiopharmaceutical Manufacturing –Patient safety taking precedence over environmental sustainability </a:t>
            </a:r>
          </a:p>
        </p:txBody>
      </p:sp>
      <p:sp>
        <p:nvSpPr>
          <p:cNvPr id="3" name="Content Placeholder 2">
            <a:extLst>
              <a:ext uri="{FF2B5EF4-FFF2-40B4-BE49-F238E27FC236}">
                <a16:creationId xmlns:a16="http://schemas.microsoft.com/office/drawing/2014/main" id="{73E9F377-CD89-2DB1-7D19-43404525A371}"/>
              </a:ext>
            </a:extLst>
          </p:cNvPr>
          <p:cNvSpPr>
            <a:spLocks noGrp="1"/>
          </p:cNvSpPr>
          <p:nvPr>
            <p:ph idx="1"/>
          </p:nvPr>
        </p:nvSpPr>
        <p:spPr/>
        <p:txBody>
          <a:bodyPr>
            <a:normAutofit/>
          </a:bodyPr>
          <a:lstStyle/>
          <a:p>
            <a:r>
              <a:rPr lang="en-AU" sz="2000" dirty="0"/>
              <a:t>Use of disposable items in the radiopharmaceutical and the healthcare industries involves a balance between patient safety and environmental sustainability considerations.</a:t>
            </a:r>
          </a:p>
          <a:p>
            <a:r>
              <a:rPr lang="en-AU" sz="2000" dirty="0"/>
              <a:t>Patient safety requires disposable items to interact with the radioactive material to prevent cross contamination, thereby generating a lot of waste such as ion exchange columns, connecting hoses, vials and some tools.</a:t>
            </a:r>
          </a:p>
        </p:txBody>
      </p:sp>
      <p:pic>
        <p:nvPicPr>
          <p:cNvPr id="6" name="Picture 5">
            <a:extLst>
              <a:ext uri="{FF2B5EF4-FFF2-40B4-BE49-F238E27FC236}">
                <a16:creationId xmlns:a16="http://schemas.microsoft.com/office/drawing/2014/main" id="{8F08D582-9499-D9DC-B600-3C448633A8D3}"/>
              </a:ext>
            </a:extLst>
          </p:cNvPr>
          <p:cNvPicPr>
            <a:picLocks noChangeAspect="1"/>
          </p:cNvPicPr>
          <p:nvPr/>
        </p:nvPicPr>
        <p:blipFill>
          <a:blip r:embed="rId3"/>
          <a:stretch>
            <a:fillRect/>
          </a:stretch>
        </p:blipFill>
        <p:spPr>
          <a:xfrm>
            <a:off x="5627730" y="3318192"/>
            <a:ext cx="4393471" cy="3314700"/>
          </a:xfrm>
          <a:prstGeom prst="rect">
            <a:avLst/>
          </a:prstGeom>
        </p:spPr>
      </p:pic>
      <p:pic>
        <p:nvPicPr>
          <p:cNvPr id="8" name="Picture 7">
            <a:extLst>
              <a:ext uri="{FF2B5EF4-FFF2-40B4-BE49-F238E27FC236}">
                <a16:creationId xmlns:a16="http://schemas.microsoft.com/office/drawing/2014/main" id="{41E56EB8-1EC2-4C85-3CD6-CA36D7509A21}"/>
              </a:ext>
            </a:extLst>
          </p:cNvPr>
          <p:cNvPicPr>
            <a:picLocks noChangeAspect="1"/>
          </p:cNvPicPr>
          <p:nvPr/>
        </p:nvPicPr>
        <p:blipFill>
          <a:blip r:embed="rId4"/>
          <a:stretch>
            <a:fillRect/>
          </a:stretch>
        </p:blipFill>
        <p:spPr>
          <a:xfrm>
            <a:off x="609600" y="3318192"/>
            <a:ext cx="4444541" cy="3314700"/>
          </a:xfrm>
          <a:prstGeom prst="rect">
            <a:avLst/>
          </a:prstGeom>
        </p:spPr>
      </p:pic>
    </p:spTree>
    <p:extLst>
      <p:ext uri="{BB962C8B-B14F-4D97-AF65-F5344CB8AC3E}">
        <p14:creationId xmlns:p14="http://schemas.microsoft.com/office/powerpoint/2010/main" val="1656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785C-48B4-CD6B-18F9-246B30FC1424}"/>
              </a:ext>
            </a:extLst>
          </p:cNvPr>
          <p:cNvSpPr>
            <a:spLocks noGrp="1"/>
          </p:cNvSpPr>
          <p:nvPr>
            <p:ph type="title"/>
          </p:nvPr>
        </p:nvSpPr>
        <p:spPr>
          <a:xfrm>
            <a:off x="277826" y="91758"/>
            <a:ext cx="11304574" cy="1143000"/>
          </a:xfrm>
        </p:spPr>
        <p:txBody>
          <a:bodyPr anchor="b">
            <a:normAutofit/>
          </a:bodyPr>
          <a:lstStyle/>
          <a:p>
            <a:r>
              <a:rPr lang="en-AU" sz="2400" dirty="0"/>
              <a:t>Generation of Waste in Radiopharmaceutical Manufacturing –Patient safety taking precedence over environmental sustainability </a:t>
            </a:r>
          </a:p>
        </p:txBody>
      </p:sp>
      <p:sp>
        <p:nvSpPr>
          <p:cNvPr id="3" name="Content Placeholder 2">
            <a:extLst>
              <a:ext uri="{FF2B5EF4-FFF2-40B4-BE49-F238E27FC236}">
                <a16:creationId xmlns:a16="http://schemas.microsoft.com/office/drawing/2014/main" id="{E704236F-5B69-987C-27B2-8CC6B3932BE3}"/>
              </a:ext>
            </a:extLst>
          </p:cNvPr>
          <p:cNvSpPr>
            <a:spLocks noGrp="1"/>
          </p:cNvSpPr>
          <p:nvPr>
            <p:ph sz="half" idx="1"/>
          </p:nvPr>
        </p:nvSpPr>
        <p:spPr>
          <a:xfrm>
            <a:off x="277826" y="1600200"/>
            <a:ext cx="7265974" cy="4525963"/>
          </a:xfrm>
        </p:spPr>
        <p:txBody>
          <a:bodyPr>
            <a:normAutofit/>
          </a:bodyPr>
          <a:lstStyle/>
          <a:p>
            <a:pPr>
              <a:lnSpc>
                <a:spcPct val="90000"/>
              </a:lnSpc>
            </a:pPr>
            <a:r>
              <a:rPr lang="en-AU" sz="2200" dirty="0"/>
              <a:t>Single use nature however raises concerns about the environmental impact of increased waste generation. </a:t>
            </a:r>
          </a:p>
          <a:p>
            <a:pPr>
              <a:lnSpc>
                <a:spcPct val="90000"/>
              </a:lnSpc>
            </a:pPr>
            <a:r>
              <a:rPr lang="en-AU" sz="2200" dirty="0"/>
              <a:t>Usage of disposable items as opposed to reusable ones eliminates the risk of cross contamination in those scenarios, thus better ensuring patient and healthcare worker safety at the slight cost of sustainability</a:t>
            </a:r>
          </a:p>
          <a:p>
            <a:pPr>
              <a:lnSpc>
                <a:spcPct val="90000"/>
              </a:lnSpc>
            </a:pPr>
            <a:r>
              <a:rPr lang="en-AU" sz="2200" dirty="0"/>
              <a:t>Facilities can minimise waste generation by providing adequate training, establishing efficient protocols and by optimising the delivery and consumption of radiopharmaceuticals. </a:t>
            </a:r>
          </a:p>
          <a:p>
            <a:pPr>
              <a:lnSpc>
                <a:spcPct val="90000"/>
              </a:lnSpc>
            </a:pPr>
            <a:endParaRPr lang="en-AU" sz="2200" dirty="0"/>
          </a:p>
        </p:txBody>
      </p:sp>
      <p:pic>
        <p:nvPicPr>
          <p:cNvPr id="9" name="Picture 8">
            <a:extLst>
              <a:ext uri="{FF2B5EF4-FFF2-40B4-BE49-F238E27FC236}">
                <a16:creationId xmlns:a16="http://schemas.microsoft.com/office/drawing/2014/main" id="{0D7D2FF0-48D2-F3E4-0453-03BCC01852FF}"/>
              </a:ext>
            </a:extLst>
          </p:cNvPr>
          <p:cNvPicPr>
            <a:picLocks noChangeAspect="1"/>
          </p:cNvPicPr>
          <p:nvPr/>
        </p:nvPicPr>
        <p:blipFill rotWithShape="1">
          <a:blip r:embed="rId2"/>
          <a:srcRect l="14422" r="19184"/>
          <a:stretch/>
        </p:blipFill>
        <p:spPr>
          <a:xfrm>
            <a:off x="8248650" y="1153028"/>
            <a:ext cx="2514600" cy="5049811"/>
          </a:xfrm>
          <a:prstGeom prst="rect">
            <a:avLst/>
          </a:prstGeom>
        </p:spPr>
      </p:pic>
    </p:spTree>
    <p:extLst>
      <p:ext uri="{BB962C8B-B14F-4D97-AF65-F5344CB8AC3E}">
        <p14:creationId xmlns:p14="http://schemas.microsoft.com/office/powerpoint/2010/main" val="164244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NSTO Titl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CorpFonts.potx  -  AutoRecovered" id="{2150D902-63A0-42A8-9BD1-E9B67300F0E7}" vid="{3AF883CC-FBC3-4A54-A637-D8C42CF4ABA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STO Main Content">
  <a:themeElements>
    <a:clrScheme name="">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CorpFonts.potx  -  AutoRecovered" id="{2150D902-63A0-42A8-9BD1-E9B67300F0E7}" vid="{E8BCA316-E134-4BE4-8F7A-9EEE961692E7}"/>
    </a:ext>
  </a:extLst>
</a:theme>
</file>

<file path=ppt/theme/theme3.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CorpFonts.potx  -  AutoRecovered" id="{2150D902-63A0-42A8-9BD1-E9B67300F0E7}" vid="{D31E877E-747A-4B18-A756-FC00200A6A85}"/>
    </a:ext>
  </a:extLst>
</a:theme>
</file>

<file path=ppt/theme/theme4.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CorpFonts.potx  -  AutoRecovered" id="{2150D902-63A0-42A8-9BD1-E9B67300F0E7}" vid="{74AA261F-9918-4DEE-9C69-F3571CBB0C03}"/>
    </a:ext>
  </a:extLst>
</a:theme>
</file>

<file path=ppt/theme/theme5.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CorpFonts.potx  -  AutoRecovered" id="{2150D902-63A0-42A8-9BD1-E9B67300F0E7}" vid="{187BB825-D505-448C-AF18-C6281264C204}"/>
    </a:ext>
  </a:extLst>
</a:theme>
</file>

<file path=ppt/theme/theme6.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CorpFonts.potx  -  AutoRecovered" id="{2150D902-63A0-42A8-9BD1-E9B67300F0E7}" vid="{150A02DD-DA6C-49AC-95CA-20F911D69360}"/>
    </a:ext>
  </a:extLst>
</a:theme>
</file>

<file path=ppt/theme/theme7.xml><?xml version="1.0" encoding="utf-8"?>
<a:theme xmlns:a="http://schemas.openxmlformats.org/drawingml/2006/main" name="Wav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70835900-DB24-1E4B-9B40-D34C4D8F1E42}" vid="{45049870-FAC7-D541-8A40-EF1B244BC2EA}"/>
    </a:ext>
  </a:extLst>
</a:theme>
</file>

<file path=ppt/theme/theme9.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STO-AUKUS-Template-CorpFonts-2018-16x9" id="{70F4A55B-3BF9-D24C-812D-14D79D95DE9B}" vid="{D6235DDB-2226-764B-BE8E-F345CA1FEE8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A72F8FDCE8F5449F77B12925170473" ma:contentTypeVersion="16" ma:contentTypeDescription="Create a new document." ma:contentTypeScope="" ma:versionID="59dd375d459772cbd5e978d036e6f1da">
  <xsd:schema xmlns:xsd="http://www.w3.org/2001/XMLSchema" xmlns:xs="http://www.w3.org/2001/XMLSchema" xmlns:p="http://schemas.microsoft.com/office/2006/metadata/properties" xmlns:ns2="6b2b92cb-2583-44b8-ae8b-dbd720192fff" xmlns:ns3="8ab7175b-280f-4ab6-961e-b1f690f2e997" xmlns:ns4="75271df4-a5d6-4192-97aa-2f46cda9ade5" targetNamespace="http://schemas.microsoft.com/office/2006/metadata/properties" ma:root="true" ma:fieldsID="4a23a81116173c27dd161921d1ec030a" ns2:_="" ns3:_="" ns4:_="">
    <xsd:import namespace="6b2b92cb-2583-44b8-ae8b-dbd720192fff"/>
    <xsd:import namespace="8ab7175b-280f-4ab6-961e-b1f690f2e997"/>
    <xsd:import namespace="75271df4-a5d6-4192-97aa-2f46cda9ade5"/>
    <xsd:element name="properties">
      <xsd:complexType>
        <xsd:sequence>
          <xsd:element name="documentManagement">
            <xsd:complexType>
              <xsd:all>
                <xsd:element ref="ns2:Classification" minOccurs="0"/>
                <xsd:element ref="ns2:l0caa970707c403da0da30166c8ae910" minOccurs="0"/>
                <xsd:element ref="ns3:TaxCatchAll" minOccurs="0"/>
                <xsd:element ref="ns2:MediaServiceMetadata" minOccurs="0"/>
                <xsd:element ref="ns2:MediaServiceFastMetadata"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AssetType" minOccurs="0"/>
                <xsd:element ref="ns2:AssetExampl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b92cb-2583-44b8-ae8b-dbd720192fff" elementFormDefault="qualified">
    <xsd:import namespace="http://schemas.microsoft.com/office/2006/documentManagement/types"/>
    <xsd:import namespace="http://schemas.microsoft.com/office/infopath/2007/PartnerControls"/>
    <xsd:element name="Classification" ma:index="8" nillable="true" ma:displayName="Classification" ma:format="Dropdown" ma:internalName="Classification">
      <xsd:complexType>
        <xsd:complexContent>
          <xsd:extension base="dms:MultiChoiceFillIn">
            <xsd:sequence>
              <xsd:element name="Value" maxOccurs="unbounded" minOccurs="0" nillable="true">
                <xsd:simpleType>
                  <xsd:union memberTypes="dms:Text">
                    <xsd:simpleType>
                      <xsd:restriction base="dms:Choice">
                        <xsd:enumeration value="Playbook"/>
                        <xsd:enumeration value="Logos"/>
                        <xsd:enumeration value="Fonts"/>
                        <xsd:enumeration value="PPT"/>
                        <xsd:enumeration value="Letterhead"/>
                        <xsd:enumeration value="Business Card"/>
                        <xsd:enumeration value="Social Media"/>
                        <xsd:enumeration value="Iconography"/>
                        <xsd:enumeration value="Infographics"/>
                      </xsd:restriction>
                    </xsd:simpleType>
                  </xsd:union>
                </xsd:simpleType>
              </xsd:element>
            </xsd:sequence>
          </xsd:extension>
        </xsd:complexContent>
      </xsd:complexType>
    </xsd:element>
    <xsd:element name="l0caa970707c403da0da30166c8ae910" ma:index="10" nillable="true" ma:taxonomy="true" ma:internalName="l0caa970707c403da0da30166c8ae910" ma:taxonomyFieldName="Group" ma:displayName="Group" ma:default="" ma:fieldId="{50caa970-707c-403d-a0da-30166c8ae910}" ma:taxonomyMulti="true" ma:sspId="a9fce2d3-c779-4799-a832-e4a5208bcd29" ma:termSetId="77888171-70bf-4bc2-9ae0-deb7026e033d" ma:anchorId="00000000-0000-0000-0000-000000000000" ma:open="fals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9fce2d3-c779-4799-a832-e4a5208bcd2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AssetType" ma:index="20" nillable="true" ma:displayName="Asset Type" ma:default="LOGOS" ma:description="logos, powerpoint template, letterheads, fonts" ma:format="Dropdown" ma:internalName="AssetType">
      <xsd:simpleType>
        <xsd:restriction base="dms:Choice">
          <xsd:enumeration value="POWERPOINT"/>
          <xsd:enumeration value="BUSINESS CARD"/>
          <xsd:enumeration value="LOGOS"/>
          <xsd:enumeration value="LETTERHEAD"/>
          <xsd:enumeration value="PLAYBOOK"/>
          <xsd:enumeration value="FONTS"/>
          <xsd:enumeration value="INFOGRAPHICS"/>
          <xsd:enumeration value="ICONS"/>
          <xsd:enumeration value="NAMEPLATES"/>
          <xsd:enumeration value="FACTSHEET"/>
          <xsd:enumeration value="STATIONERY"/>
          <xsd:enumeration value="POSTER"/>
          <xsd:enumeration value="REPORT"/>
          <xsd:enumeration value="CASE STUDY"/>
          <xsd:enumeration value="GUIDELINES"/>
          <xsd:enumeration value="MEETINGS"/>
          <xsd:enumeration value="MEMO"/>
          <xsd:enumeration value="FAX"/>
          <xsd:enumeration value="Choice 19"/>
        </xsd:restriction>
      </xsd:simpleType>
    </xsd:element>
    <xsd:element name="AssetExample" ma:index="21" nillable="true" ma:displayName="Asset Example" ma:format="Thumbnail" ma:internalName="AssetExampl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b7175b-280f-4ab6-961e-b1f690f2e99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9950745d-559a-459f-b970-bf66e04a1971}" ma:internalName="TaxCatchAll" ma:showField="CatchAllData" ma:web="75271df4-a5d6-4192-97aa-2f46cda9ad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271df4-a5d6-4192-97aa-2f46cda9ade5"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ab7175b-280f-4ab6-961e-b1f690f2e997" xsi:nil="true"/>
    <AssetType xmlns="6b2b92cb-2583-44b8-ae8b-dbd720192fff">POWERPOINT</AssetType>
    <l0caa970707c403da0da30166c8ae910 xmlns="6b2b92cb-2583-44b8-ae8b-dbd720192fff">
      <Terms xmlns="http://schemas.microsoft.com/office/infopath/2007/PartnerControls"/>
    </l0caa970707c403da0da30166c8ae910>
    <Classification xmlns="6b2b92cb-2583-44b8-ae8b-dbd720192fff" xsi:nil="true"/>
    <lcf76f155ced4ddcb4097134ff3c332f xmlns="6b2b92cb-2583-44b8-ae8b-dbd720192fff">
      <Terms xmlns="http://schemas.microsoft.com/office/infopath/2007/PartnerControls"/>
    </lcf76f155ced4ddcb4097134ff3c332f>
    <AssetExample xmlns="6b2b92cb-2583-44b8-ae8b-dbd720192fff" xsi:nil="true"/>
  </documentManagement>
</p:properties>
</file>

<file path=customXml/itemProps1.xml><?xml version="1.0" encoding="utf-8"?>
<ds:datastoreItem xmlns:ds="http://schemas.openxmlformats.org/officeDocument/2006/customXml" ds:itemID="{2A6544AE-5AD1-4258-A680-FEE166D558D0}">
  <ds:schemaRefs>
    <ds:schemaRef ds:uri="6b2b92cb-2583-44b8-ae8b-dbd720192fff"/>
    <ds:schemaRef ds:uri="75271df4-a5d6-4192-97aa-2f46cda9ade5"/>
    <ds:schemaRef ds:uri="8ab7175b-280f-4ab6-961e-b1f690f2e9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65D8B9-56AA-4169-90DE-ECABC9EF506E}">
  <ds:schemaRefs>
    <ds:schemaRef ds:uri="http://schemas.microsoft.com/sharepoint/v3/contenttype/forms"/>
  </ds:schemaRefs>
</ds:datastoreItem>
</file>

<file path=customXml/itemProps3.xml><?xml version="1.0" encoding="utf-8"?>
<ds:datastoreItem xmlns:ds="http://schemas.openxmlformats.org/officeDocument/2006/customXml" ds:itemID="{E9FD186E-4523-4C38-ACF5-9D648217653A}">
  <ds:schemaRefs>
    <ds:schemaRef ds:uri="6b2b92cb-2583-44b8-ae8b-dbd720192fff"/>
    <ds:schemaRef ds:uri="75271df4-a5d6-4192-97aa-2f46cda9ade5"/>
    <ds:schemaRef ds:uri="8ab7175b-280f-4ab6-961e-b1f690f2e9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 Draft</Template>
  <TotalTime>10462</TotalTime>
  <Words>607</Words>
  <Application>Microsoft Office PowerPoint</Application>
  <PresentationFormat>Widescreen</PresentationFormat>
  <Paragraphs>75</Paragraphs>
  <Slides>15</Slides>
  <Notes>8</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15</vt:i4>
      </vt:variant>
    </vt:vector>
  </HeadingPairs>
  <TitlesOfParts>
    <vt:vector size="33" baseType="lpstr">
      <vt:lpstr>Fira Sans</vt:lpstr>
      <vt:lpstr>Tahoma</vt:lpstr>
      <vt:lpstr>Arial</vt:lpstr>
      <vt:lpstr>Calibri</vt:lpstr>
      <vt:lpstr>Helvetica</vt:lpstr>
      <vt:lpstr>Fira Sans ExtraBold</vt:lpstr>
      <vt:lpstr>Fira Sans Light</vt:lpstr>
      <vt:lpstr>Poppins</vt:lpstr>
      <vt:lpstr>Wingdings</vt:lpstr>
      <vt:lpstr>ANSTO Title</vt:lpstr>
      <vt:lpstr>ANSTO Main Content</vt:lpstr>
      <vt:lpstr>ANSTO Blue slides</vt:lpstr>
      <vt:lpstr>ANSTO Dark blue slides</vt:lpstr>
      <vt:lpstr>ANSTO Teal slides</vt:lpstr>
      <vt:lpstr>ANSTO Thank you slide</vt:lpstr>
      <vt:lpstr>Wave Top</vt:lpstr>
      <vt:lpstr>1_ANSTO Teal slides</vt:lpstr>
      <vt:lpstr>ANSTO Dark blue slides</vt:lpstr>
      <vt:lpstr>Practical Safety and Sustainability Decisions in Australia’s Radioactive Waste Facilities</vt:lpstr>
      <vt:lpstr>Introduction</vt:lpstr>
      <vt:lpstr>Examples of Safety and Sustainability Showing Congruence</vt:lpstr>
      <vt:lpstr>Waste Minimisation at ANSTO - Compaction</vt:lpstr>
      <vt:lpstr>Synroc® Processes</vt:lpstr>
      <vt:lpstr>ANSTO Synroc® advantage for Mo-99</vt:lpstr>
      <vt:lpstr>Examples of Safety and Sustainability Showing Divergence</vt:lpstr>
      <vt:lpstr>Generation of Waste in Radiopharmaceutical Manufacturing –Patient safety taking precedence over environmental sustainability </vt:lpstr>
      <vt:lpstr>Generation of Waste in Radiopharmaceutical Manufacturing –Patient safety taking precedence over environmental sustainability </vt:lpstr>
      <vt:lpstr>Decontamination of Tools and Equipment</vt:lpstr>
      <vt:lpstr>Decontamination of Tools and Equipment</vt:lpstr>
      <vt:lpstr>Alignment with UN SDGs</vt:lpstr>
      <vt:lpstr>Conclusion</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Safety and Sustainability Decisions in Australia’s Radioactive Waste Facilities</dc:title>
  <dc:creator>THOOPAL, Mani</dc:creator>
  <cp:lastModifiedBy>THOOPAL, Mani</cp:lastModifiedBy>
  <cp:revision>7</cp:revision>
  <dcterms:created xsi:type="dcterms:W3CDTF">2023-09-26T05:52:18Z</dcterms:created>
  <dcterms:modified xsi:type="dcterms:W3CDTF">2023-10-22T19:35:28Z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0x010100AEA72F8FDCE8F5449F77B12925170473</vt:lpwstr>
  </property>
  <property fmtid="{D5CDD505-2E9C-101B-9397-08002B2CF9AE}" pid="3" name="Group">
    <vt:lpwstr/>
  </property>
  <property fmtid="{D5CDD505-2E9C-101B-9397-08002B2CF9AE}" pid="4" name="MediaServiceImageTags">
    <vt:lpwstr/>
  </property>
</Properties>
</file>