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94" r:id="rId4"/>
    <p:sldId id="256" r:id="rId5"/>
    <p:sldId id="295" r:id="rId6"/>
    <p:sldId id="298" r:id="rId7"/>
    <p:sldId id="299" r:id="rId8"/>
    <p:sldId id="304" r:id="rId9"/>
    <p:sldId id="297" r:id="rId10"/>
    <p:sldId id="303" r:id="rId11"/>
    <p:sldId id="306" r:id="rId12"/>
    <p:sldId id="296" r:id="rId13"/>
    <p:sldId id="300" r:id="rId14"/>
    <p:sldId id="301" r:id="rId15"/>
    <p:sldId id="305" r:id="rId16"/>
    <p:sldId id="302" r:id="rId17"/>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mitri Bugai" initials="DB" lastIdx="2" clrIdx="0">
    <p:extLst>
      <p:ext uri="{19B8F6BF-5375-455C-9EA6-DF929625EA0E}">
        <p15:presenceInfo xmlns:p15="http://schemas.microsoft.com/office/powerpoint/2012/main" userId="e8e378c695b037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92081" autoAdjust="0"/>
  </p:normalViewPr>
  <p:slideViewPr>
    <p:cSldViewPr>
      <p:cViewPr varScale="1">
        <p:scale>
          <a:sx n="88" d="100"/>
          <a:sy n="88" d="100"/>
        </p:scale>
        <p:origin x="858"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08T11:40:01.958"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08/10/2023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5750A1E1-C8D9-4447-9192-37BA973CD27A}" type="slidenum">
              <a:rPr lang="en-GB" smtClean="0"/>
              <a:t>11</a:t>
            </a:fld>
            <a:endParaRPr lang="en-GB"/>
          </a:p>
        </p:txBody>
      </p:sp>
    </p:spTree>
    <p:extLst>
      <p:ext uri="{BB962C8B-B14F-4D97-AF65-F5344CB8AC3E}">
        <p14:creationId xmlns:p14="http://schemas.microsoft.com/office/powerpoint/2010/main" val="356700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Tree>
    <p:extLst>
      <p:ext uri="{BB962C8B-B14F-4D97-AF65-F5344CB8AC3E}">
        <p14:creationId xmlns:p14="http://schemas.microsoft.com/office/powerpoint/2010/main" val="2173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836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0A760-D8EC-9040-6007-BF46219ACF19}"/>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B0B00DE1-D38F-9936-5BD1-77D9EFBA9D4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D2988486-A788-E4BD-1948-995E9EB4E3B3}"/>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367555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3C7-9BE7-D979-8DC6-22D017306025}"/>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A36AB4B2-3A2C-F3EB-029F-189784E2360D}"/>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6" name="Footer Placeholder 5">
            <a:extLst>
              <a:ext uri="{FF2B5EF4-FFF2-40B4-BE49-F238E27FC236}">
                <a16:creationId xmlns:a16="http://schemas.microsoft.com/office/drawing/2014/main" id="{F67B8D5D-3A3C-BE50-3DFD-377831D27D9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26086C73-CB1F-0316-515C-9A821BC9C92F}"/>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0248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00E93CCA-73B7-9C2E-E223-BAB3D207A282}"/>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8" name="Footer Placeholder 7">
            <a:extLst>
              <a:ext uri="{FF2B5EF4-FFF2-40B4-BE49-F238E27FC236}">
                <a16:creationId xmlns:a16="http://schemas.microsoft.com/office/drawing/2014/main" id="{27F41DA9-6788-9952-7703-7CF733CBA013}"/>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E776FAB-DBB7-E316-8977-B43B16B49F72}"/>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05368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7F7-7CE9-9A49-A73F-A8461B0C9EB9}"/>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9F1F331C-947F-3B91-6141-596092DAE2E5}"/>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4" name="Footer Placeholder 3">
            <a:extLst>
              <a:ext uri="{FF2B5EF4-FFF2-40B4-BE49-F238E27FC236}">
                <a16:creationId xmlns:a16="http://schemas.microsoft.com/office/drawing/2014/main" id="{2B5866AF-2F2F-92DB-8F2E-17A9462EBB9A}"/>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C1A511AD-3A19-A128-58D0-9DB64840AB8A}"/>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84996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F91D0-6817-6B45-06F6-684136E134B6}"/>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3" name="Footer Placeholder 2">
            <a:extLst>
              <a:ext uri="{FF2B5EF4-FFF2-40B4-BE49-F238E27FC236}">
                <a16:creationId xmlns:a16="http://schemas.microsoft.com/office/drawing/2014/main" id="{D2D9A13F-98A1-B09A-D100-1BF14F66CC82}"/>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F7FB39C8-3D69-BFEC-C2F9-540F8886009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7006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447A3-1105-4B52-48E8-557AFB703963}"/>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6" name="Footer Placeholder 5">
            <a:extLst>
              <a:ext uri="{FF2B5EF4-FFF2-40B4-BE49-F238E27FC236}">
                <a16:creationId xmlns:a16="http://schemas.microsoft.com/office/drawing/2014/main" id="{112D6DAE-1C31-94F4-C037-0BDE818465C1}"/>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FBF49C8C-2001-B2D6-156B-F5535EA0701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5482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1ADE6-E632-A8E0-CDA9-A0D1A4A12F34}"/>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6" name="Footer Placeholder 5">
            <a:extLst>
              <a:ext uri="{FF2B5EF4-FFF2-40B4-BE49-F238E27FC236}">
                <a16:creationId xmlns:a16="http://schemas.microsoft.com/office/drawing/2014/main" id="{CD5B3A4A-F4A9-707B-6CB9-AF85C79B72A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B99F852F-3A27-EAB1-8A07-3ED3E7C748FE}"/>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76809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3B6C-64B4-CD5E-08B1-E3501D3FA603}"/>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0E7BE59-CF91-3A70-9D9B-86BD42027A0B}"/>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DFDF7EE1-5D54-70F0-01AF-49607C1638F7}"/>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58194E92-EBA1-B507-A8BC-D9C12CDF8F9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25174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0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7B01A7B-2028-97E7-CA5A-84A4FD0C2D1F}"/>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980CB13F-43E0-9D39-4749-04350486CC3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026B360-6CC0-E612-0697-3696FF50C19C}"/>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9832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Subtitle 2">
            <a:extLst>
              <a:ext uri="{FF2B5EF4-FFF2-40B4-BE49-F238E27FC236}">
                <a16:creationId xmlns:a16="http://schemas.microsoft.com/office/drawing/2014/main"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T" dirty="0"/>
          </a:p>
        </p:txBody>
      </p:sp>
      <p:sp>
        <p:nvSpPr>
          <p:cNvPr id="4" name="Date Placeholder 3">
            <a:extLst>
              <a:ext uri="{FF2B5EF4-FFF2-40B4-BE49-F238E27FC236}">
                <a16:creationId xmlns:a16="http://schemas.microsoft.com/office/drawing/2014/main" id="{7A63E1B8-5198-9A43-9626-34C359ADEFAE}"/>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9F7C40A4-7D03-C8E8-89EE-543B5CC49FC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3F5554A0-5F76-A5D7-7D16-88F40D57BD13}"/>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62907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Content Placeholder 2">
            <a:extLst>
              <a:ext uri="{FF2B5EF4-FFF2-40B4-BE49-F238E27FC236}">
                <a16:creationId xmlns:a16="http://schemas.microsoft.com/office/drawing/2014/main"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7D18BC72-CFE8-922F-469E-1AE08093626F}"/>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D4DD312E-AFFB-1A08-1060-EF046B8427B1}"/>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434453A-7F41-A078-DCE3-20E34670392E}"/>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5716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51F3D0-BE0E-A7C0-7828-9F49D206B00C}"/>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FE22223E-5F91-74C9-A5B3-C167A8A3716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6F44461-5A2A-7645-3185-483CF023104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4835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2D42EA7F-3071-E80C-2482-F1ED949245A5}"/>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8" name="Footer Placeholder 7">
            <a:extLst>
              <a:ext uri="{FF2B5EF4-FFF2-40B4-BE49-F238E27FC236}">
                <a16:creationId xmlns:a16="http://schemas.microsoft.com/office/drawing/2014/main" id="{F80A429A-4224-1E19-3BA8-C8B945FEF65F}"/>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B89FADE-3C5F-A233-E430-082035CDF0B5}"/>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171599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Date Placeholder 2">
            <a:extLst>
              <a:ext uri="{FF2B5EF4-FFF2-40B4-BE49-F238E27FC236}">
                <a16:creationId xmlns:a16="http://schemas.microsoft.com/office/drawing/2014/main" id="{D40C9A6D-56EA-01C5-8530-BF6F126F2997}"/>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4" name="Footer Placeholder 3">
            <a:extLst>
              <a:ext uri="{FF2B5EF4-FFF2-40B4-BE49-F238E27FC236}">
                <a16:creationId xmlns:a16="http://schemas.microsoft.com/office/drawing/2014/main" id="{1F93D6F0-6164-EAAD-774B-D37CA81A1290}"/>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790725DB-07EE-DE5B-AE9B-6F76FB19889F}"/>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99660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8737-70E7-6AD3-C9BC-A9D7B189C767}"/>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3" name="Footer Placeholder 2">
            <a:extLst>
              <a:ext uri="{FF2B5EF4-FFF2-40B4-BE49-F238E27FC236}">
                <a16:creationId xmlns:a16="http://schemas.microsoft.com/office/drawing/2014/main" id="{F4254B2E-75F7-81AC-1B6F-CBFED9C64D89}"/>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15B6763C-3312-66EA-FF6B-C74C2479F03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4083752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3D597-CABF-3F00-F43C-C66A9883FFA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en-AT" smtClean="0"/>
              <a:t>‹#›</a:t>
            </a:fld>
            <a:endParaRPr lang="en-AT"/>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en-AT" smtClean="0"/>
              <a:t>‹#›</a:t>
            </a:fld>
            <a:endParaRPr lang="en-AT"/>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hyperlink" Target="https://portal.iket.kit.edu/projects/MCDA"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1.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0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348EDD-CE8F-A151-AC73-E39051D9C386}"/>
              </a:ext>
            </a:extLst>
          </p:cNvPr>
          <p:cNvSpPr>
            <a:spLocks noGrp="1"/>
          </p:cNvSpPr>
          <p:nvPr>
            <p:ph type="title"/>
          </p:nvPr>
        </p:nvSpPr>
        <p:spPr/>
        <p:txBody>
          <a:bodyPr/>
          <a:lstStyle/>
          <a:p>
            <a:r>
              <a:rPr lang="en-US" dirty="0"/>
              <a:t>8. Identified and agreed with the End User remedial options for further evaluation</a:t>
            </a:r>
            <a:endParaRPr lang="ru-UA" dirty="0"/>
          </a:p>
        </p:txBody>
      </p:sp>
      <p:sp>
        <p:nvSpPr>
          <p:cNvPr id="4" name="Объект 7">
            <a:extLst>
              <a:ext uri="{FF2B5EF4-FFF2-40B4-BE49-F238E27FC236}">
                <a16:creationId xmlns:a16="http://schemas.microsoft.com/office/drawing/2014/main" id="{663680E9-0B52-E046-E5C8-DEEA6DF838B1}"/>
              </a:ext>
            </a:extLst>
          </p:cNvPr>
          <p:cNvSpPr>
            <a:spLocks noGrp="1"/>
          </p:cNvSpPr>
          <p:nvPr>
            <p:ph idx="1"/>
          </p:nvPr>
        </p:nvSpPr>
        <p:spPr>
          <a:xfrm>
            <a:off x="29756" y="1203598"/>
            <a:ext cx="5252804" cy="3551322"/>
          </a:xfrm>
        </p:spPr>
        <p:txBody>
          <a:bodyPr>
            <a:normAutofit/>
          </a:bodyPr>
          <a:lstStyle/>
          <a:p>
            <a:pPr marL="0" indent="0">
              <a:buNone/>
            </a:pPr>
            <a:r>
              <a:rPr lang="en-GB" sz="1800" b="1" dirty="0">
                <a:effectLst/>
                <a:latin typeface="+mn-lt"/>
                <a:ea typeface="Verdana" panose="020B0604030504040204" pitchFamily="34" charset="0"/>
                <a:cs typeface="Times New Roman" panose="02020603050405020304" pitchFamily="18" charset="0"/>
              </a:rPr>
              <a:t>Main identified and agreed with the End User remedial options for evaluation:</a:t>
            </a:r>
          </a:p>
          <a:p>
            <a:r>
              <a:rPr lang="en-GB" sz="1800" b="1" u="sng" dirty="0">
                <a:effectLst/>
                <a:latin typeface="+mn-lt"/>
                <a:ea typeface="Verdana" panose="020B0604030504040204" pitchFamily="34" charset="0"/>
                <a:cs typeface="Times New Roman" panose="02020603050405020304" pitchFamily="18" charset="0"/>
              </a:rPr>
              <a:t>Option I</a:t>
            </a:r>
            <a:r>
              <a:rPr lang="en-GB" sz="1800" b="1" dirty="0">
                <a:effectLst/>
                <a:latin typeface="+mn-lt"/>
                <a:ea typeface="Verdana" panose="020B0604030504040204" pitchFamily="34" charset="0"/>
                <a:cs typeface="Times New Roman" panose="02020603050405020304" pitchFamily="18" charset="0"/>
              </a:rPr>
              <a:t>.</a:t>
            </a:r>
            <a:r>
              <a:rPr lang="en-GB" sz="1800" dirty="0">
                <a:effectLst/>
                <a:latin typeface="+mn-lt"/>
                <a:ea typeface="Verdana" panose="020B0604030504040204" pitchFamily="34" charset="0"/>
                <a:cs typeface="Times New Roman" panose="02020603050405020304" pitchFamily="18" charset="0"/>
              </a:rPr>
              <a:t> </a:t>
            </a:r>
            <a:r>
              <a:rPr lang="en-US" sz="1800" dirty="0">
                <a:effectLst/>
                <a:latin typeface="+mn-lt"/>
                <a:ea typeface="Verdana" panose="020B0604030504040204" pitchFamily="34" charset="0"/>
                <a:cs typeface="Times New Roman" panose="02020603050405020304" pitchFamily="18" charset="0"/>
              </a:rPr>
              <a:t>In-situ radioactive material storage with </a:t>
            </a:r>
            <a:r>
              <a:rPr lang="en-US" sz="1800" b="1" dirty="0">
                <a:solidFill>
                  <a:schemeClr val="accent1">
                    <a:lumMod val="50000"/>
                  </a:schemeClr>
                </a:solidFill>
                <a:effectLst/>
                <a:latin typeface="+mn-lt"/>
                <a:ea typeface="Verdana" panose="020B0604030504040204" pitchFamily="34" charset="0"/>
                <a:cs typeface="Times New Roman" panose="02020603050405020304" pitchFamily="18" charset="0"/>
              </a:rPr>
              <a:t>interim security measures </a:t>
            </a:r>
            <a:r>
              <a:rPr lang="en-US" sz="1800" dirty="0">
                <a:effectLst/>
                <a:latin typeface="+mn-lt"/>
                <a:ea typeface="Verdana" panose="020B0604030504040204" pitchFamily="34" charset="0"/>
                <a:cs typeface="Times New Roman" panose="02020603050405020304" pitchFamily="18" charset="0"/>
              </a:rPr>
              <a:t>(video-survey system, radiation danger signs).</a:t>
            </a:r>
          </a:p>
          <a:p>
            <a:r>
              <a:rPr lang="en-GB" sz="1800" b="1" u="sng" dirty="0">
                <a:effectLst/>
                <a:latin typeface="+mn-lt"/>
                <a:ea typeface="Verdana" panose="020B0604030504040204" pitchFamily="34" charset="0"/>
                <a:cs typeface="Times New Roman" panose="02020603050405020304" pitchFamily="18" charset="0"/>
              </a:rPr>
              <a:t>Option II</a:t>
            </a:r>
            <a:r>
              <a:rPr lang="en-GB" sz="1800" b="1" dirty="0">
                <a:effectLst/>
                <a:latin typeface="+mn-lt"/>
                <a:ea typeface="Verdana" panose="020B0604030504040204" pitchFamily="34" charset="0"/>
                <a:cs typeface="Times New Roman" panose="02020603050405020304" pitchFamily="18" charset="0"/>
              </a:rPr>
              <a:t>. </a:t>
            </a:r>
            <a:r>
              <a:rPr lang="en-GB" sz="1800" dirty="0">
                <a:effectLst/>
                <a:latin typeface="+mn-lt"/>
                <a:ea typeface="Verdana" panose="020B0604030504040204" pitchFamily="34" charset="0"/>
                <a:cs typeface="Times New Roman" panose="02020603050405020304" pitchFamily="18" charset="0"/>
              </a:rPr>
              <a:t>Isolating hot spots above the trenches by means of an </a:t>
            </a:r>
            <a:r>
              <a:rPr lang="en-GB" sz="1800" b="1" dirty="0">
                <a:solidFill>
                  <a:schemeClr val="accent1">
                    <a:lumMod val="50000"/>
                  </a:schemeClr>
                </a:solidFill>
                <a:effectLst/>
                <a:latin typeface="+mn-lt"/>
                <a:ea typeface="Verdana" panose="020B0604030504040204" pitchFamily="34" charset="0"/>
                <a:cs typeface="Times New Roman" panose="02020603050405020304" pitchFamily="18" charset="0"/>
              </a:rPr>
              <a:t>engineered soil cover</a:t>
            </a:r>
            <a:r>
              <a:rPr lang="en-GB" sz="1800" dirty="0">
                <a:effectLst/>
                <a:latin typeface="+mn-lt"/>
                <a:ea typeface="Verdana" panose="020B0604030504040204" pitchFamily="34" charset="0"/>
                <a:cs typeface="Times New Roman" panose="02020603050405020304" pitchFamily="18" charset="0"/>
              </a:rPr>
              <a:t>, which allows economic use of the site (with restrictions on certain activities)</a:t>
            </a:r>
          </a:p>
          <a:p>
            <a:r>
              <a:rPr lang="en-GB" sz="1800" b="1" u="sng" dirty="0">
                <a:effectLst/>
                <a:latin typeface="+mn-lt"/>
                <a:ea typeface="Verdana" panose="020B0604030504040204" pitchFamily="34" charset="0"/>
                <a:cs typeface="Times New Roman" panose="02020603050405020304" pitchFamily="18" charset="0"/>
              </a:rPr>
              <a:t>Option III</a:t>
            </a:r>
            <a:r>
              <a:rPr lang="en-GB" sz="1800" b="1" dirty="0">
                <a:effectLst/>
                <a:latin typeface="+mn-lt"/>
                <a:ea typeface="Verdana" panose="020B0604030504040204" pitchFamily="34" charset="0"/>
                <a:cs typeface="Times New Roman" panose="02020603050405020304" pitchFamily="18" charset="0"/>
              </a:rPr>
              <a:t>.</a:t>
            </a:r>
            <a:r>
              <a:rPr lang="en-GB" sz="1800" dirty="0">
                <a:effectLst/>
                <a:latin typeface="+mn-lt"/>
                <a:ea typeface="Verdana" panose="020B0604030504040204" pitchFamily="34" charset="0"/>
                <a:cs typeface="Times New Roman" panose="02020603050405020304" pitchFamily="18" charset="0"/>
              </a:rPr>
              <a:t> </a:t>
            </a:r>
            <a:r>
              <a:rPr lang="en-GB" sz="1800" b="1" dirty="0">
                <a:solidFill>
                  <a:schemeClr val="accent1">
                    <a:lumMod val="50000"/>
                  </a:schemeClr>
                </a:solidFill>
                <a:effectLst/>
                <a:latin typeface="+mn-lt"/>
                <a:ea typeface="Verdana" panose="020B0604030504040204" pitchFamily="34" charset="0"/>
                <a:cs typeface="Times New Roman" panose="02020603050405020304" pitchFamily="18" charset="0"/>
              </a:rPr>
              <a:t>Retrieval of radioactive materials</a:t>
            </a:r>
            <a:r>
              <a:rPr lang="en-GB" sz="1800" dirty="0">
                <a:effectLst/>
                <a:latin typeface="+mn-lt"/>
                <a:ea typeface="Verdana" panose="020B0604030504040204" pitchFamily="34" charset="0"/>
                <a:cs typeface="Times New Roman" panose="02020603050405020304" pitchFamily="18" charset="0"/>
              </a:rPr>
              <a:t>, sorting according to activity concentration and off-site disposal. Release of the site from control</a:t>
            </a:r>
            <a:endParaRPr lang="ru-UA" sz="1800" dirty="0">
              <a:latin typeface="+mn-lt"/>
            </a:endParaRPr>
          </a:p>
        </p:txBody>
      </p:sp>
      <p:sp>
        <p:nvSpPr>
          <p:cNvPr id="5" name="TextBox 4">
            <a:extLst>
              <a:ext uri="{FF2B5EF4-FFF2-40B4-BE49-F238E27FC236}">
                <a16:creationId xmlns:a16="http://schemas.microsoft.com/office/drawing/2014/main" id="{3E6A641A-431A-693A-D604-984E3F8DDA33}"/>
              </a:ext>
            </a:extLst>
          </p:cNvPr>
          <p:cNvSpPr txBox="1"/>
          <p:nvPr/>
        </p:nvSpPr>
        <p:spPr>
          <a:xfrm>
            <a:off x="5205214" y="1203598"/>
            <a:ext cx="3888432" cy="3519681"/>
          </a:xfrm>
          <a:prstGeom prst="rect">
            <a:avLst/>
          </a:prstGeom>
          <a:noFill/>
        </p:spPr>
        <p:txBody>
          <a:bodyPr wrap="square">
            <a:spAutoFit/>
          </a:bodyPr>
          <a:lstStyle/>
          <a:p>
            <a:pPr lvl="0">
              <a:lnSpc>
                <a:spcPct val="120000"/>
              </a:lnSpc>
            </a:pPr>
            <a:r>
              <a:rPr lang="en-GB" sz="1600" b="1" dirty="0">
                <a:effectLst/>
                <a:ea typeface="Verdana" panose="020B0604030504040204" pitchFamily="34" charset="0"/>
                <a:cs typeface="Times New Roman" panose="02020603050405020304" pitchFamily="18" charset="0"/>
              </a:rPr>
              <a:t>       Evaluation criteria</a:t>
            </a:r>
          </a:p>
          <a:p>
            <a:pPr marL="342900" lvl="0" indent="-342900">
              <a:lnSpc>
                <a:spcPct val="120000"/>
              </a:lnSpc>
              <a:buFont typeface="Arial" panose="020B0604020202020204" pitchFamily="34" charset="0"/>
              <a:buChar char="•"/>
            </a:pPr>
            <a:r>
              <a:rPr lang="en-US" sz="1600" dirty="0">
                <a:ea typeface="Verdana" panose="020B0604030504040204" pitchFamily="34" charset="0"/>
                <a:cs typeface="Times New Roman" panose="02020603050405020304" pitchFamily="18" charset="0"/>
              </a:rPr>
              <a:t>Technical feasibility</a:t>
            </a:r>
            <a:endParaRPr lang="ru-UA" sz="1600" dirty="0">
              <a:effectLst/>
              <a:ea typeface="Verdana" panose="020B0604030504040204" pitchFamily="34" charset="0"/>
              <a:cs typeface="Times New Roman" panose="02020603050405020304" pitchFamily="18" charset="0"/>
            </a:endParaRPr>
          </a:p>
          <a:p>
            <a:pPr marL="342900" lvl="0" indent="-342900">
              <a:lnSpc>
                <a:spcPct val="120000"/>
              </a:lnSpc>
              <a:buFont typeface="Arial" panose="020B0604020202020204" pitchFamily="34" charset="0"/>
              <a:buChar char="•"/>
            </a:pPr>
            <a:r>
              <a:rPr lang="en-GB" sz="1600" dirty="0">
                <a:effectLst/>
                <a:ea typeface="Verdana" panose="020B0604030504040204" pitchFamily="34" charset="0"/>
                <a:cs typeface="Times New Roman" panose="02020603050405020304" pitchFamily="18" charset="0"/>
              </a:rPr>
              <a:t>Safety for public (short term, long-term)</a:t>
            </a:r>
            <a:endParaRPr lang="ru-UA" sz="1600" dirty="0">
              <a:effectLst/>
              <a:ea typeface="Verdana" panose="020B0604030504040204" pitchFamily="34" charset="0"/>
              <a:cs typeface="Times New Roman" panose="02020603050405020304" pitchFamily="18" charset="0"/>
            </a:endParaRPr>
          </a:p>
          <a:p>
            <a:pPr marL="342900" lvl="0" indent="-342900">
              <a:lnSpc>
                <a:spcPct val="120000"/>
              </a:lnSpc>
              <a:buFont typeface="Arial" panose="020B0604020202020204" pitchFamily="34" charset="0"/>
              <a:buChar char="•"/>
            </a:pPr>
            <a:r>
              <a:rPr lang="en-GB" sz="1600" dirty="0">
                <a:effectLst/>
                <a:ea typeface="Verdana" panose="020B0604030504040204" pitchFamily="34" charset="0"/>
                <a:cs typeface="Times New Roman" panose="02020603050405020304" pitchFamily="18" charset="0"/>
              </a:rPr>
              <a:t>Safety of remedial workers</a:t>
            </a:r>
            <a:endParaRPr lang="ru-UA" sz="1600" dirty="0">
              <a:effectLst/>
              <a:ea typeface="Verdana" panose="020B0604030504040204" pitchFamily="34" charset="0"/>
              <a:cs typeface="Times New Roman" panose="02020603050405020304" pitchFamily="18" charset="0"/>
            </a:endParaRPr>
          </a:p>
          <a:p>
            <a:pPr marL="342900" lvl="0" indent="-342900">
              <a:buFont typeface="Arial" panose="020B0604020202020204" pitchFamily="34" charset="0"/>
              <a:buChar char="•"/>
            </a:pPr>
            <a:r>
              <a:rPr lang="en-GB" sz="1600" dirty="0">
                <a:effectLst/>
                <a:ea typeface="Verdana" panose="020B0604030504040204" pitchFamily="34" charset="0"/>
                <a:cs typeface="Times New Roman" panose="02020603050405020304" pitchFamily="18" charset="0"/>
              </a:rPr>
              <a:t>Remedial costs (investment, operational) </a:t>
            </a:r>
            <a:endParaRPr lang="ru-UA" sz="1600" dirty="0">
              <a:effectLst/>
              <a:ea typeface="Verdana" panose="020B0604030504040204" pitchFamily="34" charset="0"/>
              <a:cs typeface="Times New Roman" panose="02020603050405020304" pitchFamily="18" charset="0"/>
            </a:endParaRPr>
          </a:p>
          <a:p>
            <a:pPr marL="342900" lvl="0" indent="-342900">
              <a:lnSpc>
                <a:spcPct val="120000"/>
              </a:lnSpc>
              <a:buFont typeface="Arial" panose="020B0604020202020204" pitchFamily="34" charset="0"/>
              <a:buChar char="•"/>
            </a:pPr>
            <a:r>
              <a:rPr lang="en-GB" sz="1600" dirty="0">
                <a:effectLst/>
                <a:ea typeface="Verdana" panose="020B0604030504040204" pitchFamily="34" charset="0"/>
                <a:cs typeface="Times New Roman" panose="02020603050405020304" pitchFamily="18" charset="0"/>
              </a:rPr>
              <a:t>Waste (retrieved material) management issues and disposal routes </a:t>
            </a:r>
            <a:endParaRPr lang="ru-UA" sz="1600" dirty="0">
              <a:effectLst/>
              <a:ea typeface="Verdana" panose="020B0604030504040204" pitchFamily="34" charset="0"/>
              <a:cs typeface="Times New Roman" panose="02020603050405020304" pitchFamily="18" charset="0"/>
            </a:endParaRPr>
          </a:p>
          <a:p>
            <a:pPr marL="342900" lvl="0" indent="-342900">
              <a:lnSpc>
                <a:spcPct val="120000"/>
              </a:lnSpc>
              <a:buFont typeface="Arial" panose="020B0604020202020204" pitchFamily="34" charset="0"/>
              <a:buChar char="•"/>
            </a:pPr>
            <a:r>
              <a:rPr lang="en-GB" sz="1600" dirty="0">
                <a:effectLst/>
                <a:ea typeface="Verdana" panose="020B0604030504040204" pitchFamily="34" charset="0"/>
                <a:cs typeface="Times New Roman" panose="02020603050405020304" pitchFamily="18" charset="0"/>
              </a:rPr>
              <a:t>Need for a long-term stewardship</a:t>
            </a:r>
            <a:endParaRPr lang="ru-UA" sz="1600" dirty="0">
              <a:effectLst/>
              <a:ea typeface="Verdana" panose="020B0604030504040204" pitchFamily="34" charset="0"/>
              <a:cs typeface="Times New Roman" panose="02020603050405020304" pitchFamily="18" charset="0"/>
            </a:endParaRPr>
          </a:p>
          <a:p>
            <a:pPr marL="342900" lvl="0" indent="-342900">
              <a:lnSpc>
                <a:spcPct val="120000"/>
              </a:lnSpc>
              <a:buFont typeface="Arial" panose="020B0604020202020204" pitchFamily="34" charset="0"/>
              <a:buChar char="•"/>
            </a:pPr>
            <a:r>
              <a:rPr lang="en-GB" sz="1600" dirty="0">
                <a:effectLst/>
                <a:ea typeface="Verdana" panose="020B0604030504040204" pitchFamily="34" charset="0"/>
                <a:cs typeface="Times New Roman" panose="02020603050405020304" pitchFamily="18" charset="0"/>
              </a:rPr>
              <a:t>Possibility for economical use of the remediated site</a:t>
            </a:r>
            <a:endParaRPr lang="ru-UA" sz="1600" dirty="0">
              <a:effectLst/>
              <a:ea typeface="Verdana" panose="020B0604030504040204" pitchFamily="34" charset="0"/>
              <a:cs typeface="Times New Roman" panose="02020603050405020304" pitchFamily="18" charset="0"/>
            </a:endParaRPr>
          </a:p>
          <a:p>
            <a:pPr marL="342900" lvl="0" indent="-342900">
              <a:lnSpc>
                <a:spcPct val="120000"/>
              </a:lnSpc>
              <a:spcAft>
                <a:spcPts val="800"/>
              </a:spcAft>
              <a:buFont typeface="Arial" panose="020B0604020202020204" pitchFamily="34" charset="0"/>
              <a:buChar char="•"/>
            </a:pPr>
            <a:r>
              <a:rPr lang="en-GB" sz="1600" dirty="0">
                <a:effectLst/>
                <a:ea typeface="Verdana" panose="020B0604030504040204" pitchFamily="34" charset="0"/>
                <a:cs typeface="Times New Roman" panose="02020603050405020304" pitchFamily="18" charset="0"/>
              </a:rPr>
              <a:t>Societal aspects</a:t>
            </a:r>
            <a:endParaRPr lang="ru-UA" sz="16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0757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BF92BD-EBE4-7C72-5523-6288C792DFE8}"/>
              </a:ext>
            </a:extLst>
          </p:cNvPr>
          <p:cNvSpPr>
            <a:spLocks noGrp="1"/>
          </p:cNvSpPr>
          <p:nvPr>
            <p:ph type="title"/>
          </p:nvPr>
        </p:nvSpPr>
        <p:spPr/>
        <p:txBody>
          <a:bodyPr/>
          <a:lstStyle/>
          <a:p>
            <a:r>
              <a:rPr lang="en-US" dirty="0"/>
              <a:t>9. Inter-comparison of remedial options using the multi-criteria decision analysis (MCDA)</a:t>
            </a:r>
            <a:endParaRPr lang="ru-UA" dirty="0"/>
          </a:p>
        </p:txBody>
      </p:sp>
      <p:pic>
        <p:nvPicPr>
          <p:cNvPr id="4" name="Рисунок 3">
            <a:extLst>
              <a:ext uri="{FF2B5EF4-FFF2-40B4-BE49-F238E27FC236}">
                <a16:creationId xmlns:a16="http://schemas.microsoft.com/office/drawing/2014/main" id="{9D16AC37-C8E6-011D-81F4-CB8E53BDB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445" y="1331977"/>
            <a:ext cx="4015359" cy="2796872"/>
          </a:xfrm>
          <a:prstGeom prst="rect">
            <a:avLst/>
          </a:prstGeom>
        </p:spPr>
      </p:pic>
      <p:pic>
        <p:nvPicPr>
          <p:cNvPr id="6" name="Рисунок 5">
            <a:extLst>
              <a:ext uri="{FF2B5EF4-FFF2-40B4-BE49-F238E27FC236}">
                <a16:creationId xmlns:a16="http://schemas.microsoft.com/office/drawing/2014/main" id="{A08C6F2E-B539-106B-3591-23B6E986E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9" y="2642024"/>
            <a:ext cx="3937302" cy="2304256"/>
          </a:xfrm>
          <a:prstGeom prst="rect">
            <a:avLst/>
          </a:prstGeom>
        </p:spPr>
      </p:pic>
      <p:sp>
        <p:nvSpPr>
          <p:cNvPr id="8" name="TextBox 7">
            <a:extLst>
              <a:ext uri="{FF2B5EF4-FFF2-40B4-BE49-F238E27FC236}">
                <a16:creationId xmlns:a16="http://schemas.microsoft.com/office/drawing/2014/main" id="{1EBDFFD9-293B-2B2A-12B2-625F6915BF89}"/>
              </a:ext>
            </a:extLst>
          </p:cNvPr>
          <p:cNvSpPr txBox="1"/>
          <p:nvPr/>
        </p:nvSpPr>
        <p:spPr>
          <a:xfrm>
            <a:off x="59930" y="1131590"/>
            <a:ext cx="4320481" cy="1077218"/>
          </a:xfrm>
          <a:prstGeom prst="rect">
            <a:avLst/>
          </a:prstGeom>
          <a:solidFill>
            <a:schemeClr val="accent1">
              <a:lumMod val="20000"/>
              <a:lumOff val="80000"/>
            </a:schemeClr>
          </a:solidFill>
        </p:spPr>
        <p:txBody>
          <a:bodyPr wrap="square">
            <a:spAutoFit/>
          </a:bodyPr>
          <a:lstStyle/>
          <a:p>
            <a:r>
              <a:rPr lang="en-GB" sz="1600" spc="30" dirty="0">
                <a:solidFill>
                  <a:srgbClr val="000000"/>
                </a:solidFill>
                <a:ea typeface="Calibri" panose="020F0502020204030204" pitchFamily="34" charset="0"/>
                <a:cs typeface="Arial" panose="020B0604020202020204" pitchFamily="34" charset="0"/>
              </a:rPr>
              <a:t>The optioneering analysis was performed </a:t>
            </a:r>
            <a:r>
              <a:rPr lang="en-GB" sz="1600" spc="30" dirty="0">
                <a:solidFill>
                  <a:srgbClr val="000000"/>
                </a:solidFill>
                <a:effectLst/>
                <a:ea typeface="Calibri" panose="020F0502020204030204" pitchFamily="34" charset="0"/>
                <a:cs typeface="Arial" panose="020B0604020202020204" pitchFamily="34" charset="0"/>
              </a:rPr>
              <a:t>using the MCDA-KIT software tool </a:t>
            </a:r>
            <a:r>
              <a:rPr lang="en-GB" sz="1600" dirty="0">
                <a:effectLst/>
                <a:ea typeface="Calibri" panose="020F0502020204030204" pitchFamily="34" charset="0"/>
                <a:cs typeface="Arial" panose="020B0604020202020204" pitchFamily="34" charset="0"/>
              </a:rPr>
              <a:t>developed in the Karlsruhe Institute of Technology (</a:t>
            </a:r>
            <a:r>
              <a:rPr lang="en-GB" sz="1600" u="sng" dirty="0">
                <a:solidFill>
                  <a:srgbClr val="0000FF"/>
                </a:solidFill>
                <a:effectLst/>
                <a:ea typeface="Calibri" panose="020F0502020204030204" pitchFamily="34" charset="0"/>
                <a:cs typeface="Arial" panose="020B0604020202020204" pitchFamily="34" charset="0"/>
                <a:hlinkClick r:id="rId5"/>
              </a:rPr>
              <a:t>https://portal.iket.kit.edu/projects/MCDA</a:t>
            </a:r>
            <a:r>
              <a:rPr lang="en-GB" sz="1600" dirty="0">
                <a:effectLst/>
                <a:ea typeface="Calibri" panose="020F0502020204030204" pitchFamily="34" charset="0"/>
                <a:cs typeface="Arial" panose="020B0604020202020204" pitchFamily="34" charset="0"/>
              </a:rPr>
              <a:t>)</a:t>
            </a:r>
            <a:endParaRPr lang="ru-UA" sz="1600" dirty="0"/>
          </a:p>
        </p:txBody>
      </p:sp>
      <p:sp>
        <p:nvSpPr>
          <p:cNvPr id="10" name="TextBox 9">
            <a:extLst>
              <a:ext uri="{FF2B5EF4-FFF2-40B4-BE49-F238E27FC236}">
                <a16:creationId xmlns:a16="http://schemas.microsoft.com/office/drawing/2014/main" id="{6BF17E3A-69C5-4926-7105-9C3F69DEBA4A}"/>
              </a:ext>
            </a:extLst>
          </p:cNvPr>
          <p:cNvSpPr txBox="1"/>
          <p:nvPr/>
        </p:nvSpPr>
        <p:spPr>
          <a:xfrm>
            <a:off x="323528" y="2291686"/>
            <a:ext cx="3456384" cy="338554"/>
          </a:xfrm>
          <a:prstGeom prst="rect">
            <a:avLst/>
          </a:prstGeom>
          <a:noFill/>
        </p:spPr>
        <p:txBody>
          <a:bodyPr wrap="square">
            <a:spAutoFit/>
          </a:bodyPr>
          <a:lstStyle/>
          <a:p>
            <a:r>
              <a:rPr lang="en-GB" sz="1600" b="1" dirty="0">
                <a:effectLst/>
                <a:ea typeface="Calibri" panose="020F0502020204030204" pitchFamily="34" charset="0"/>
                <a:cs typeface="Calibri" panose="020F0502020204030204" pitchFamily="34" charset="0"/>
              </a:rPr>
              <a:t>Relative weights of each criterion</a:t>
            </a:r>
            <a:endParaRPr lang="ru-UA" sz="1600" b="1" dirty="0"/>
          </a:p>
        </p:txBody>
      </p:sp>
      <p:sp>
        <p:nvSpPr>
          <p:cNvPr id="12" name="TextBox 11">
            <a:extLst>
              <a:ext uri="{FF2B5EF4-FFF2-40B4-BE49-F238E27FC236}">
                <a16:creationId xmlns:a16="http://schemas.microsoft.com/office/drawing/2014/main" id="{2957D2B0-8A2A-5AB8-4577-40F7999E9668}"/>
              </a:ext>
            </a:extLst>
          </p:cNvPr>
          <p:cNvSpPr txBox="1"/>
          <p:nvPr/>
        </p:nvSpPr>
        <p:spPr>
          <a:xfrm>
            <a:off x="5004048" y="946924"/>
            <a:ext cx="4572000" cy="369332"/>
          </a:xfrm>
          <a:prstGeom prst="rect">
            <a:avLst/>
          </a:prstGeom>
          <a:noFill/>
        </p:spPr>
        <p:txBody>
          <a:bodyPr wrap="square">
            <a:spAutoFit/>
          </a:bodyPr>
          <a:lstStyle/>
          <a:p>
            <a:r>
              <a:rPr lang="en-US" b="1" dirty="0"/>
              <a:t>Remedial option scoring results </a:t>
            </a:r>
            <a:endParaRPr lang="ru-UA" dirty="0"/>
          </a:p>
        </p:txBody>
      </p:sp>
      <p:sp>
        <p:nvSpPr>
          <p:cNvPr id="14" name="TextBox 13">
            <a:extLst>
              <a:ext uri="{FF2B5EF4-FFF2-40B4-BE49-F238E27FC236}">
                <a16:creationId xmlns:a16="http://schemas.microsoft.com/office/drawing/2014/main" id="{DA9EE3C2-33D4-A86D-B1A8-BFBD17C28764}"/>
              </a:ext>
            </a:extLst>
          </p:cNvPr>
          <p:cNvSpPr txBox="1"/>
          <p:nvPr/>
        </p:nvSpPr>
        <p:spPr>
          <a:xfrm>
            <a:off x="4286250" y="4227956"/>
            <a:ext cx="4774681" cy="784830"/>
          </a:xfrm>
          <a:prstGeom prst="rect">
            <a:avLst/>
          </a:prstGeom>
          <a:solidFill>
            <a:schemeClr val="bg1">
              <a:lumMod val="85000"/>
            </a:schemeClr>
          </a:solidFill>
        </p:spPr>
        <p:txBody>
          <a:bodyPr wrap="square">
            <a:spAutoFit/>
          </a:bodyPr>
          <a:lstStyle/>
          <a:p>
            <a:r>
              <a:rPr lang="en-GB" sz="1500" dirty="0">
                <a:solidFill>
                  <a:srgbClr val="000000"/>
                </a:solidFill>
                <a:effectLst/>
                <a:ea typeface="Verdana" panose="020B0604030504040204" pitchFamily="34" charset="0"/>
                <a:cs typeface="Times New Roman" panose="02020603050405020304" pitchFamily="18" charset="0"/>
              </a:rPr>
              <a:t>Sensitivity analysis has shown that the even significant changes to the assumptions and input values likely will not result in a change to the recommended option</a:t>
            </a:r>
            <a:endParaRPr lang="ru-UA" sz="1500" dirty="0">
              <a:ea typeface="Verdana" panose="020B0604030504040204" pitchFamily="34" charset="0"/>
            </a:endParaRPr>
          </a:p>
        </p:txBody>
      </p:sp>
    </p:spTree>
    <p:extLst>
      <p:ext uri="{BB962C8B-B14F-4D97-AF65-F5344CB8AC3E}">
        <p14:creationId xmlns:p14="http://schemas.microsoft.com/office/powerpoint/2010/main" val="327238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F046BD-2B9C-DB7C-08A1-7DD87C21B48C}"/>
              </a:ext>
            </a:extLst>
          </p:cNvPr>
          <p:cNvSpPr>
            <a:spLocks noGrp="1"/>
          </p:cNvSpPr>
          <p:nvPr>
            <p:ph type="title"/>
          </p:nvPr>
        </p:nvSpPr>
        <p:spPr>
          <a:xfrm>
            <a:off x="628650" y="-65325"/>
            <a:ext cx="7886700" cy="993775"/>
          </a:xfrm>
        </p:spPr>
        <p:txBody>
          <a:bodyPr/>
          <a:lstStyle/>
          <a:p>
            <a:r>
              <a:rPr lang="en-US" dirty="0"/>
              <a:t>10. Highest score remedial approach – Option 2</a:t>
            </a:r>
            <a:endParaRPr lang="ru-UA" dirty="0"/>
          </a:p>
        </p:txBody>
      </p:sp>
      <p:pic>
        <p:nvPicPr>
          <p:cNvPr id="4" name="Рисунок 3">
            <a:extLst>
              <a:ext uri="{FF2B5EF4-FFF2-40B4-BE49-F238E27FC236}">
                <a16:creationId xmlns:a16="http://schemas.microsoft.com/office/drawing/2014/main" id="{F1B26B47-19F0-7EAA-C445-E2A3E4A09B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542" y="1854180"/>
            <a:ext cx="4088870" cy="1746356"/>
          </a:xfrm>
          <a:prstGeom prst="rect">
            <a:avLst/>
          </a:prstGeom>
          <a:noFill/>
          <a:ln>
            <a:noFill/>
          </a:ln>
        </p:spPr>
      </p:pic>
      <p:sp>
        <p:nvSpPr>
          <p:cNvPr id="6" name="TextBox 5">
            <a:extLst>
              <a:ext uri="{FF2B5EF4-FFF2-40B4-BE49-F238E27FC236}">
                <a16:creationId xmlns:a16="http://schemas.microsoft.com/office/drawing/2014/main" id="{448F152F-B0D8-52DD-2841-45E49423AF6B}"/>
              </a:ext>
            </a:extLst>
          </p:cNvPr>
          <p:cNvSpPr txBox="1"/>
          <p:nvPr/>
        </p:nvSpPr>
        <p:spPr>
          <a:xfrm>
            <a:off x="168031" y="1110892"/>
            <a:ext cx="4572000" cy="2939266"/>
          </a:xfrm>
          <a:prstGeom prst="rect">
            <a:avLst/>
          </a:prstGeom>
          <a:noFill/>
          <a:ln w="15875">
            <a:solidFill>
              <a:schemeClr val="accent1"/>
            </a:solidFill>
          </a:ln>
        </p:spPr>
        <p:txBody>
          <a:bodyPr wrap="square">
            <a:spAutoFit/>
          </a:bodyPr>
          <a:lstStyle/>
          <a:p>
            <a:pPr marL="0" indent="0" algn="just">
              <a:spcAft>
                <a:spcPts val="600"/>
              </a:spcAft>
              <a:buNone/>
            </a:pPr>
            <a:r>
              <a:rPr lang="en-GB" sz="1600" spc="30" dirty="0">
                <a:solidFill>
                  <a:srgbClr val="000000"/>
                </a:solidFill>
                <a:ea typeface="Calibri" panose="020F0502020204030204" pitchFamily="34" charset="0"/>
                <a:cs typeface="Arial" panose="020B0604020202020204" pitchFamily="34" charset="0"/>
              </a:rPr>
              <a:t>The following advantages of </a:t>
            </a:r>
            <a:r>
              <a:rPr lang="en-GB" sz="1600" b="1" spc="30" dirty="0">
                <a:solidFill>
                  <a:schemeClr val="accent5">
                    <a:lumMod val="50000"/>
                  </a:schemeClr>
                </a:solidFill>
                <a:ea typeface="Calibri" panose="020F0502020204030204" pitchFamily="34" charset="0"/>
                <a:cs typeface="Arial" panose="020B0604020202020204" pitchFamily="34" charset="0"/>
              </a:rPr>
              <a:t>Option </a:t>
            </a:r>
            <a:r>
              <a:rPr lang="en-GB" sz="1600" b="1" spc="30" dirty="0">
                <a:solidFill>
                  <a:schemeClr val="accent5">
                    <a:lumMod val="50000"/>
                  </a:schemeClr>
                </a:solidFill>
                <a:effectLst/>
                <a:ea typeface="Calibri" panose="020F0502020204030204" pitchFamily="34" charset="0"/>
                <a:cs typeface="Arial" panose="020B0604020202020204" pitchFamily="34" charset="0"/>
              </a:rPr>
              <a:t>2</a:t>
            </a:r>
            <a:r>
              <a:rPr lang="en-GB" sz="1600" spc="30" dirty="0">
                <a:solidFill>
                  <a:srgbClr val="000000"/>
                </a:solidFill>
                <a:effectLst/>
                <a:ea typeface="Calibri" panose="020F0502020204030204" pitchFamily="34" charset="0"/>
                <a:cs typeface="Arial" panose="020B0604020202020204" pitchFamily="34" charset="0"/>
              </a:rPr>
              <a:t> (</a:t>
            </a:r>
            <a:r>
              <a:rPr lang="en-GB" sz="1600" b="1" spc="30" dirty="0">
                <a:solidFill>
                  <a:schemeClr val="accent5">
                    <a:lumMod val="50000"/>
                  </a:schemeClr>
                </a:solidFill>
                <a:effectLst/>
                <a:ea typeface="Calibri" panose="020F0502020204030204" pitchFamily="34" charset="0"/>
                <a:cs typeface="Arial" panose="020B0604020202020204" pitchFamily="34" charset="0"/>
              </a:rPr>
              <a:t>in-situ storage of waste with the engineered soil cover</a:t>
            </a:r>
            <a:r>
              <a:rPr lang="en-GB" sz="1600" spc="30" dirty="0">
                <a:solidFill>
                  <a:srgbClr val="000000"/>
                </a:solidFill>
                <a:effectLst/>
                <a:ea typeface="Calibri" panose="020F0502020204030204" pitchFamily="34" charset="0"/>
                <a:cs typeface="Arial" panose="020B0604020202020204" pitchFamily="34" charset="0"/>
              </a:rPr>
              <a:t>) have contributed to its highest score:</a:t>
            </a:r>
            <a:endParaRPr lang="ru-UA" sz="1600" dirty="0">
              <a:effectLst/>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GB" sz="1600" spc="30" dirty="0">
                <a:solidFill>
                  <a:srgbClr val="000000"/>
                </a:solidFill>
                <a:effectLst/>
                <a:ea typeface="Calibri" panose="020F0502020204030204" pitchFamily="34" charset="0"/>
                <a:cs typeface="Arial" panose="020B0604020202020204" pitchFamily="34" charset="0"/>
              </a:rPr>
              <a:t>adequate level of </a:t>
            </a:r>
            <a:r>
              <a:rPr lang="en-GB" sz="1600" b="1" spc="30" dirty="0">
                <a:solidFill>
                  <a:schemeClr val="accent5">
                    <a:lumMod val="50000"/>
                  </a:schemeClr>
                </a:solidFill>
                <a:effectLst/>
                <a:ea typeface="Calibri" panose="020F0502020204030204" pitchFamily="34" charset="0"/>
                <a:cs typeface="Arial" panose="020B0604020202020204" pitchFamily="34" charset="0"/>
              </a:rPr>
              <a:t>safety</a:t>
            </a:r>
            <a:r>
              <a:rPr lang="en-GB" sz="1600" spc="30" dirty="0">
                <a:solidFill>
                  <a:srgbClr val="000000"/>
                </a:solidFill>
                <a:effectLst/>
                <a:ea typeface="Calibri" panose="020F0502020204030204" pitchFamily="34" charset="0"/>
                <a:cs typeface="Arial" panose="020B0604020202020204" pitchFamily="34" charset="0"/>
              </a:rPr>
              <a:t> (to public, remedial workers);</a:t>
            </a:r>
            <a:endParaRPr lang="ru-UA" sz="1600" dirty="0">
              <a:effectLst/>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GB" sz="1600" spc="30" dirty="0">
                <a:solidFill>
                  <a:srgbClr val="000000"/>
                </a:solidFill>
                <a:effectLst/>
                <a:ea typeface="Calibri" panose="020F0502020204030204" pitchFamily="34" charset="0"/>
                <a:cs typeface="Arial" panose="020B0604020202020204" pitchFamily="34" charset="0"/>
              </a:rPr>
              <a:t>reasonable remedial </a:t>
            </a:r>
            <a:r>
              <a:rPr lang="en-GB" sz="1600" b="1" spc="30" dirty="0">
                <a:solidFill>
                  <a:schemeClr val="accent5">
                    <a:lumMod val="50000"/>
                  </a:schemeClr>
                </a:solidFill>
                <a:effectLst/>
                <a:ea typeface="Calibri" panose="020F0502020204030204" pitchFamily="34" charset="0"/>
                <a:cs typeface="Arial" panose="020B0604020202020204" pitchFamily="34" charset="0"/>
              </a:rPr>
              <a:t>costs</a:t>
            </a:r>
            <a:r>
              <a:rPr lang="en-GB" sz="1600" spc="30" dirty="0">
                <a:solidFill>
                  <a:srgbClr val="000000"/>
                </a:solidFill>
                <a:effectLst/>
                <a:ea typeface="Calibri" panose="020F0502020204030204" pitchFamily="34" charset="0"/>
                <a:cs typeface="Arial" panose="020B0604020202020204" pitchFamily="34" charset="0"/>
              </a:rPr>
              <a:t>;</a:t>
            </a:r>
            <a:endParaRPr lang="ru-UA" sz="1600" dirty="0">
              <a:effectLst/>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GB" sz="1600" spc="30" dirty="0">
                <a:solidFill>
                  <a:srgbClr val="000000"/>
                </a:solidFill>
                <a:effectLst/>
                <a:ea typeface="Calibri" panose="020F0502020204030204" pitchFamily="34" charset="0"/>
                <a:cs typeface="Arial" panose="020B0604020202020204" pitchFamily="34" charset="0"/>
              </a:rPr>
              <a:t>simple </a:t>
            </a:r>
            <a:r>
              <a:rPr lang="en-GB" sz="1600" b="1" spc="30" dirty="0">
                <a:solidFill>
                  <a:schemeClr val="accent5">
                    <a:lumMod val="50000"/>
                  </a:schemeClr>
                </a:solidFill>
                <a:effectLst/>
                <a:ea typeface="Calibri" panose="020F0502020204030204" pitchFamily="34" charset="0"/>
                <a:cs typeface="Arial" panose="020B0604020202020204" pitchFamily="34" charset="0"/>
              </a:rPr>
              <a:t>technology</a:t>
            </a:r>
            <a:r>
              <a:rPr lang="en-GB" sz="1600" spc="30" dirty="0">
                <a:solidFill>
                  <a:srgbClr val="000000"/>
                </a:solidFill>
                <a:effectLst/>
                <a:ea typeface="Calibri" panose="020F0502020204030204" pitchFamily="34" charset="0"/>
                <a:cs typeface="Arial" panose="020B0604020202020204" pitchFamily="34" charset="0"/>
              </a:rPr>
              <a:t>;</a:t>
            </a:r>
            <a:endParaRPr lang="ru-UA" sz="1600" dirty="0">
              <a:effectLst/>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GB" sz="1600" spc="30" dirty="0">
                <a:solidFill>
                  <a:srgbClr val="000000"/>
                </a:solidFill>
                <a:effectLst/>
                <a:ea typeface="Calibri" panose="020F0502020204030204" pitchFamily="34" charset="0"/>
                <a:cs typeface="Arial" panose="020B0604020202020204" pitchFamily="34" charset="0"/>
              </a:rPr>
              <a:t>possibility of future </a:t>
            </a:r>
            <a:r>
              <a:rPr lang="en-GB" sz="1600" b="1" spc="30" dirty="0">
                <a:solidFill>
                  <a:schemeClr val="accent5">
                    <a:lumMod val="50000"/>
                  </a:schemeClr>
                </a:solidFill>
                <a:effectLst/>
                <a:ea typeface="Calibri" panose="020F0502020204030204" pitchFamily="34" charset="0"/>
                <a:cs typeface="Arial" panose="020B0604020202020204" pitchFamily="34" charset="0"/>
              </a:rPr>
              <a:t>economic use </a:t>
            </a:r>
            <a:r>
              <a:rPr lang="en-GB" sz="1600" spc="30" dirty="0">
                <a:solidFill>
                  <a:srgbClr val="000000"/>
                </a:solidFill>
                <a:effectLst/>
                <a:ea typeface="Calibri" panose="020F0502020204030204" pitchFamily="34" charset="0"/>
                <a:cs typeface="Arial" panose="020B0604020202020204" pitchFamily="34" charset="0"/>
              </a:rPr>
              <a:t>of the site (with restrictions); and</a:t>
            </a:r>
            <a:endParaRPr lang="ru-UA" sz="1600" dirty="0">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spc="30" dirty="0">
                <a:solidFill>
                  <a:srgbClr val="000000"/>
                </a:solidFill>
                <a:effectLst/>
                <a:ea typeface="Calibri" panose="020F0502020204030204" pitchFamily="34" charset="0"/>
                <a:cs typeface="Arial" panose="020B0604020202020204" pitchFamily="34" charset="0"/>
              </a:rPr>
              <a:t>additional </a:t>
            </a:r>
            <a:r>
              <a:rPr lang="en-GB" sz="1600" b="1" spc="30" dirty="0">
                <a:solidFill>
                  <a:schemeClr val="accent5">
                    <a:lumMod val="50000"/>
                  </a:schemeClr>
                </a:solidFill>
                <a:effectLst/>
                <a:ea typeface="Calibri" panose="020F0502020204030204" pitchFamily="34" charset="0"/>
                <a:cs typeface="Arial" panose="020B0604020202020204" pitchFamily="34" charset="0"/>
              </a:rPr>
              <a:t>waste</a:t>
            </a:r>
            <a:r>
              <a:rPr lang="en-GB" sz="1600" spc="30" dirty="0">
                <a:solidFill>
                  <a:srgbClr val="000000"/>
                </a:solidFill>
                <a:effectLst/>
                <a:ea typeface="Calibri" panose="020F0502020204030204" pitchFamily="34" charset="0"/>
                <a:cs typeface="Arial" panose="020B0604020202020204" pitchFamily="34" charset="0"/>
              </a:rPr>
              <a:t> not generated</a:t>
            </a:r>
            <a:endParaRPr lang="ru-UA" sz="1600" dirty="0"/>
          </a:p>
        </p:txBody>
      </p:sp>
      <p:sp>
        <p:nvSpPr>
          <p:cNvPr id="7" name="TextBox 6">
            <a:extLst>
              <a:ext uri="{FF2B5EF4-FFF2-40B4-BE49-F238E27FC236}">
                <a16:creationId xmlns:a16="http://schemas.microsoft.com/office/drawing/2014/main" id="{E904AA37-14E8-E087-9E66-13848108E69C}"/>
              </a:ext>
            </a:extLst>
          </p:cNvPr>
          <p:cNvSpPr txBox="1"/>
          <p:nvPr/>
        </p:nvSpPr>
        <p:spPr>
          <a:xfrm>
            <a:off x="4837929" y="1269405"/>
            <a:ext cx="4222204" cy="584775"/>
          </a:xfrm>
          <a:prstGeom prst="rect">
            <a:avLst/>
          </a:prstGeom>
          <a:noFill/>
        </p:spPr>
        <p:txBody>
          <a:bodyPr wrap="square">
            <a:spAutoFit/>
          </a:bodyPr>
          <a:lstStyle/>
          <a:p>
            <a:pPr algn="ctr"/>
            <a:r>
              <a:rPr lang="en-GB" sz="1600" b="1" dirty="0">
                <a:effectLst/>
                <a:ea typeface="Verdana" panose="020B0604030504040204" pitchFamily="34" charset="0"/>
                <a:cs typeface="Times New Roman" panose="02020603050405020304" pitchFamily="18" charset="0"/>
              </a:rPr>
              <a:t>Option 2. Scheme of the engineered soil cover over trenches</a:t>
            </a:r>
            <a:endParaRPr lang="ru-UA" sz="1600" b="1" dirty="0"/>
          </a:p>
        </p:txBody>
      </p:sp>
      <p:sp>
        <p:nvSpPr>
          <p:cNvPr id="8" name="TextBox 7">
            <a:extLst>
              <a:ext uri="{FF2B5EF4-FFF2-40B4-BE49-F238E27FC236}">
                <a16:creationId xmlns:a16="http://schemas.microsoft.com/office/drawing/2014/main" id="{ECC1CBD7-E55D-8835-887C-3293594606F8}"/>
              </a:ext>
            </a:extLst>
          </p:cNvPr>
          <p:cNvSpPr txBox="1"/>
          <p:nvPr/>
        </p:nvSpPr>
        <p:spPr>
          <a:xfrm>
            <a:off x="5114741" y="3874095"/>
            <a:ext cx="3922751" cy="830997"/>
          </a:xfrm>
          <a:prstGeom prst="rect">
            <a:avLst/>
          </a:prstGeom>
          <a:solidFill>
            <a:schemeClr val="bg1">
              <a:lumMod val="85000"/>
            </a:schemeClr>
          </a:solidFill>
        </p:spPr>
        <p:txBody>
          <a:bodyPr wrap="square" rtlCol="0">
            <a:spAutoFit/>
          </a:bodyPr>
          <a:lstStyle/>
          <a:p>
            <a:r>
              <a:rPr lang="en-US" sz="1600" dirty="0"/>
              <a:t>The site area with “hot spots” requiring remediation using engineered soil cover is estimated at 2000 m</a:t>
            </a:r>
            <a:r>
              <a:rPr lang="en-US" sz="1600" baseline="30000" dirty="0"/>
              <a:t>2</a:t>
            </a:r>
            <a:endParaRPr lang="ru-UA" sz="1600" baseline="30000" dirty="0"/>
          </a:p>
        </p:txBody>
      </p:sp>
      <p:sp>
        <p:nvSpPr>
          <p:cNvPr id="10" name="TextBox 9">
            <a:extLst>
              <a:ext uri="{FF2B5EF4-FFF2-40B4-BE49-F238E27FC236}">
                <a16:creationId xmlns:a16="http://schemas.microsoft.com/office/drawing/2014/main" id="{3B90F99B-3406-92B3-B5FD-D16685A859AC}"/>
              </a:ext>
            </a:extLst>
          </p:cNvPr>
          <p:cNvSpPr txBox="1"/>
          <p:nvPr/>
        </p:nvSpPr>
        <p:spPr>
          <a:xfrm>
            <a:off x="189955" y="4232600"/>
            <a:ext cx="4620311" cy="738664"/>
          </a:xfrm>
          <a:prstGeom prst="rect">
            <a:avLst/>
          </a:prstGeom>
          <a:solidFill>
            <a:schemeClr val="accent1">
              <a:lumMod val="20000"/>
              <a:lumOff val="80000"/>
            </a:schemeClr>
          </a:solidFill>
          <a:ln>
            <a:noFill/>
          </a:ln>
        </p:spPr>
        <p:txBody>
          <a:bodyPr wrap="square">
            <a:spAutoFit/>
          </a:bodyPr>
          <a:lstStyle/>
          <a:p>
            <a:r>
              <a:rPr lang="en-GB" sz="1400" dirty="0">
                <a:effectLst/>
                <a:ea typeface="Times New Roman" panose="02020603050405020304" pitchFamily="18" charset="0"/>
              </a:rPr>
              <a:t>With Option II there is still a possibility to retrieve radioactive materials sometime in future (in the event the situation requires it, when a disposal route becomes available etc.)</a:t>
            </a:r>
            <a:endParaRPr lang="ru-UA" sz="1400" dirty="0"/>
          </a:p>
        </p:txBody>
      </p:sp>
    </p:spTree>
    <p:extLst>
      <p:ext uri="{BB962C8B-B14F-4D97-AF65-F5344CB8AC3E}">
        <p14:creationId xmlns:p14="http://schemas.microsoft.com/office/powerpoint/2010/main" val="2961373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D737F2-EF37-2B14-18AA-7A6F78D3B168}"/>
              </a:ext>
            </a:extLst>
          </p:cNvPr>
          <p:cNvSpPr>
            <a:spLocks noGrp="1"/>
          </p:cNvSpPr>
          <p:nvPr>
            <p:ph type="title"/>
          </p:nvPr>
        </p:nvSpPr>
        <p:spPr/>
        <p:txBody>
          <a:bodyPr/>
          <a:lstStyle/>
          <a:p>
            <a:r>
              <a:rPr lang="en-US" dirty="0"/>
              <a:t>11. Process of approval of recommended remedial option</a:t>
            </a:r>
            <a:endParaRPr lang="ru-UA" dirty="0"/>
          </a:p>
        </p:txBody>
      </p:sp>
      <p:sp>
        <p:nvSpPr>
          <p:cNvPr id="3" name="Объект 2">
            <a:extLst>
              <a:ext uri="{FF2B5EF4-FFF2-40B4-BE49-F238E27FC236}">
                <a16:creationId xmlns:a16="http://schemas.microsoft.com/office/drawing/2014/main" id="{C688AEAC-DB97-472D-8F04-3766D5FE51BE}"/>
              </a:ext>
            </a:extLst>
          </p:cNvPr>
          <p:cNvSpPr>
            <a:spLocks noGrp="1"/>
          </p:cNvSpPr>
          <p:nvPr>
            <p:ph idx="1"/>
          </p:nvPr>
        </p:nvSpPr>
        <p:spPr>
          <a:xfrm>
            <a:off x="251520" y="915566"/>
            <a:ext cx="8640959" cy="3312368"/>
          </a:xfrm>
        </p:spPr>
        <p:txBody>
          <a:bodyPr>
            <a:noAutofit/>
          </a:bodyPr>
          <a:lstStyle/>
          <a:p>
            <a:pPr marL="0" indent="0">
              <a:buNone/>
            </a:pPr>
            <a:r>
              <a:rPr lang="en-US" sz="1800" b="1" dirty="0">
                <a:latin typeface="+mn-lt"/>
              </a:rPr>
              <a:t>The approval process included a sequence of steps:</a:t>
            </a:r>
          </a:p>
          <a:p>
            <a:r>
              <a:rPr lang="en-US" sz="1800" dirty="0">
                <a:latin typeface="+mn-lt"/>
              </a:rPr>
              <a:t>Informal consultations with the End User (work group level);</a:t>
            </a:r>
          </a:p>
          <a:p>
            <a:r>
              <a:rPr lang="en-US" sz="1800" dirty="0">
                <a:latin typeface="+mn-lt"/>
              </a:rPr>
              <a:t>Approval by the End User at the Project work group level;</a:t>
            </a:r>
          </a:p>
          <a:p>
            <a:r>
              <a:rPr lang="en-US" sz="1800" dirty="0">
                <a:latin typeface="+mn-lt"/>
              </a:rPr>
              <a:t>Distribution of Executive summary and relevant technical reports to all interested parties for review and comments; </a:t>
            </a:r>
          </a:p>
          <a:p>
            <a:r>
              <a:rPr lang="en-US" sz="1800" dirty="0">
                <a:latin typeface="+mn-lt"/>
              </a:rPr>
              <a:t>Presentation and approval by Project Steering Committee (which includes representatives of responsible state ministries, regulators and local authorities);</a:t>
            </a:r>
          </a:p>
          <a:p>
            <a:r>
              <a:rPr lang="en-US" sz="1800" dirty="0">
                <a:latin typeface="+mn-lt"/>
              </a:rPr>
              <a:t>Approval by Commission on Environmental Safety and Emergencies of the City Council of Kropyvnytskyi City; and</a:t>
            </a:r>
          </a:p>
          <a:p>
            <a:r>
              <a:rPr lang="en-US" sz="1800" b="1" dirty="0">
                <a:solidFill>
                  <a:schemeClr val="accent1">
                    <a:lumMod val="50000"/>
                  </a:schemeClr>
                </a:solidFill>
                <a:latin typeface="+mn-lt"/>
              </a:rPr>
              <a:t>Approval by Executive Committee of City Council (June 27, 2023)</a:t>
            </a:r>
          </a:p>
        </p:txBody>
      </p:sp>
      <p:sp>
        <p:nvSpPr>
          <p:cNvPr id="5" name="TextBox 4">
            <a:extLst>
              <a:ext uri="{FF2B5EF4-FFF2-40B4-BE49-F238E27FC236}">
                <a16:creationId xmlns:a16="http://schemas.microsoft.com/office/drawing/2014/main" id="{FE404F51-9430-797A-7DF6-C2CA2BEB9DE5}"/>
              </a:ext>
            </a:extLst>
          </p:cNvPr>
          <p:cNvSpPr txBox="1"/>
          <p:nvPr/>
        </p:nvSpPr>
        <p:spPr>
          <a:xfrm>
            <a:off x="447030" y="4299942"/>
            <a:ext cx="8249940" cy="646331"/>
          </a:xfrm>
          <a:prstGeom prst="rect">
            <a:avLst/>
          </a:prstGeom>
          <a:solidFill>
            <a:schemeClr val="accent1">
              <a:lumMod val="20000"/>
              <a:lumOff val="80000"/>
            </a:schemeClr>
          </a:solidFill>
        </p:spPr>
        <p:txBody>
          <a:bodyPr wrap="square" rtlCol="0">
            <a:spAutoFit/>
          </a:bodyPr>
          <a:lstStyle/>
          <a:p>
            <a:r>
              <a:rPr lang="en-US" dirty="0"/>
              <a:t>The project design for the preferred remedial option 2 has been completed by Consortium in  September 2023, and is submitted for approval to Ukrainian Regulator</a:t>
            </a:r>
            <a:endParaRPr lang="ru-UA" dirty="0"/>
          </a:p>
        </p:txBody>
      </p:sp>
    </p:spTree>
    <p:extLst>
      <p:ext uri="{BB962C8B-B14F-4D97-AF65-F5344CB8AC3E}">
        <p14:creationId xmlns:p14="http://schemas.microsoft.com/office/powerpoint/2010/main" val="50850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C637D-F0C4-B39F-2018-2F6A2CB0FF52}"/>
              </a:ext>
            </a:extLst>
          </p:cNvPr>
          <p:cNvSpPr>
            <a:spLocks noGrp="1"/>
          </p:cNvSpPr>
          <p:nvPr>
            <p:ph type="title"/>
          </p:nvPr>
        </p:nvSpPr>
        <p:spPr/>
        <p:txBody>
          <a:bodyPr/>
          <a:lstStyle/>
          <a:p>
            <a:r>
              <a:rPr lang="en-US" dirty="0"/>
              <a:t>Difficulties caused by war situation in Ukraine</a:t>
            </a:r>
            <a:endParaRPr lang="ru-UA" dirty="0"/>
          </a:p>
        </p:txBody>
      </p:sp>
      <p:pic>
        <p:nvPicPr>
          <p:cNvPr id="4" name="Рисунок 3">
            <a:extLst>
              <a:ext uri="{FF2B5EF4-FFF2-40B4-BE49-F238E27FC236}">
                <a16:creationId xmlns:a16="http://schemas.microsoft.com/office/drawing/2014/main" id="{EFBB59EC-EC02-9984-CB2B-311673ACD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78" y="1541927"/>
            <a:ext cx="2919158" cy="1668733"/>
          </a:xfrm>
          <a:prstGeom prst="rect">
            <a:avLst/>
          </a:prstGeom>
        </p:spPr>
      </p:pic>
      <p:pic>
        <p:nvPicPr>
          <p:cNvPr id="5" name="Рисунок 4">
            <a:extLst>
              <a:ext uri="{FF2B5EF4-FFF2-40B4-BE49-F238E27FC236}">
                <a16:creationId xmlns:a16="http://schemas.microsoft.com/office/drawing/2014/main" id="{F24A0120-443E-A998-6625-372A32288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456" y="1531137"/>
            <a:ext cx="2772250" cy="1668733"/>
          </a:xfrm>
          <a:prstGeom prst="rect">
            <a:avLst/>
          </a:prstGeom>
        </p:spPr>
      </p:pic>
      <p:pic>
        <p:nvPicPr>
          <p:cNvPr id="6" name="Рисунок 5">
            <a:extLst>
              <a:ext uri="{FF2B5EF4-FFF2-40B4-BE49-F238E27FC236}">
                <a16:creationId xmlns:a16="http://schemas.microsoft.com/office/drawing/2014/main" id="{A61F20D5-00A4-F770-1DFC-3DA27945F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332" y="1586133"/>
            <a:ext cx="2183036" cy="1647240"/>
          </a:xfrm>
          <a:prstGeom prst="rect">
            <a:avLst/>
          </a:prstGeom>
        </p:spPr>
      </p:pic>
      <p:sp>
        <p:nvSpPr>
          <p:cNvPr id="7" name="TextBox 6">
            <a:extLst>
              <a:ext uri="{FF2B5EF4-FFF2-40B4-BE49-F238E27FC236}">
                <a16:creationId xmlns:a16="http://schemas.microsoft.com/office/drawing/2014/main" id="{E9E741F5-EE84-C472-8EAB-1B0784BC4252}"/>
              </a:ext>
            </a:extLst>
          </p:cNvPr>
          <p:cNvSpPr txBox="1"/>
          <p:nvPr/>
        </p:nvSpPr>
        <p:spPr>
          <a:xfrm>
            <a:off x="170759" y="895596"/>
            <a:ext cx="3212996" cy="646331"/>
          </a:xfrm>
          <a:prstGeom prst="rect">
            <a:avLst/>
          </a:prstGeom>
          <a:noFill/>
        </p:spPr>
        <p:txBody>
          <a:bodyPr wrap="square" rtlCol="0">
            <a:spAutoFit/>
          </a:bodyPr>
          <a:lstStyle/>
          <a:p>
            <a:pPr algn="ctr"/>
            <a:r>
              <a:rPr lang="en-US" b="1" dirty="0"/>
              <a:t>Missile strikes on city infrastructure</a:t>
            </a:r>
            <a:endParaRPr lang="ru-UA" b="1" dirty="0"/>
          </a:p>
        </p:txBody>
      </p:sp>
      <p:sp>
        <p:nvSpPr>
          <p:cNvPr id="8" name="TextBox 7">
            <a:extLst>
              <a:ext uri="{FF2B5EF4-FFF2-40B4-BE49-F238E27FC236}">
                <a16:creationId xmlns:a16="http://schemas.microsoft.com/office/drawing/2014/main" id="{731CF039-EC30-7AC1-8FF8-DDBFFD3810E8}"/>
              </a:ext>
            </a:extLst>
          </p:cNvPr>
          <p:cNvSpPr txBox="1"/>
          <p:nvPr/>
        </p:nvSpPr>
        <p:spPr>
          <a:xfrm>
            <a:off x="3454456" y="1034168"/>
            <a:ext cx="2989473" cy="338554"/>
          </a:xfrm>
          <a:prstGeom prst="rect">
            <a:avLst/>
          </a:prstGeom>
          <a:noFill/>
        </p:spPr>
        <p:txBody>
          <a:bodyPr wrap="none" rtlCol="0">
            <a:spAutoFit/>
          </a:bodyPr>
          <a:lstStyle/>
          <a:p>
            <a:r>
              <a:rPr lang="en-US" sz="1600" b="1" dirty="0"/>
              <a:t>Refuges from South- East regions</a:t>
            </a:r>
            <a:endParaRPr lang="ru-UA" sz="1600" b="1" dirty="0"/>
          </a:p>
        </p:txBody>
      </p:sp>
      <p:sp>
        <p:nvSpPr>
          <p:cNvPr id="9" name="TextBox 8">
            <a:extLst>
              <a:ext uri="{FF2B5EF4-FFF2-40B4-BE49-F238E27FC236}">
                <a16:creationId xmlns:a16="http://schemas.microsoft.com/office/drawing/2014/main" id="{6C4C7E6A-8FB5-C984-32C4-D844EF93B51C}"/>
              </a:ext>
            </a:extLst>
          </p:cNvPr>
          <p:cNvSpPr txBox="1"/>
          <p:nvPr/>
        </p:nvSpPr>
        <p:spPr>
          <a:xfrm>
            <a:off x="6585332" y="946434"/>
            <a:ext cx="2183036" cy="646331"/>
          </a:xfrm>
          <a:prstGeom prst="rect">
            <a:avLst/>
          </a:prstGeom>
          <a:noFill/>
        </p:spPr>
        <p:txBody>
          <a:bodyPr wrap="square" rtlCol="0">
            <a:spAutoFit/>
          </a:bodyPr>
          <a:lstStyle/>
          <a:p>
            <a:pPr algn="ctr"/>
            <a:r>
              <a:rPr lang="en-US" b="1" dirty="0"/>
              <a:t>Support to families of defenders</a:t>
            </a:r>
            <a:endParaRPr lang="ru-UA" b="1" dirty="0"/>
          </a:p>
        </p:txBody>
      </p:sp>
      <p:sp>
        <p:nvSpPr>
          <p:cNvPr id="10" name="TextBox 9">
            <a:extLst>
              <a:ext uri="{FF2B5EF4-FFF2-40B4-BE49-F238E27FC236}">
                <a16:creationId xmlns:a16="http://schemas.microsoft.com/office/drawing/2014/main" id="{7A334829-22A1-231D-81BE-BF51E85764E5}"/>
              </a:ext>
            </a:extLst>
          </p:cNvPr>
          <p:cNvSpPr txBox="1"/>
          <p:nvPr/>
        </p:nvSpPr>
        <p:spPr>
          <a:xfrm>
            <a:off x="317678" y="3237542"/>
            <a:ext cx="6552628" cy="369332"/>
          </a:xfrm>
          <a:prstGeom prst="rect">
            <a:avLst/>
          </a:prstGeom>
          <a:noFill/>
        </p:spPr>
        <p:txBody>
          <a:bodyPr wrap="none" rtlCol="0">
            <a:spAutoFit/>
          </a:bodyPr>
          <a:lstStyle/>
          <a:p>
            <a:r>
              <a:rPr lang="en-US" b="1" dirty="0"/>
              <a:t>… and many, many other urgent and difficult war-related problems</a:t>
            </a:r>
            <a:endParaRPr lang="ru-UA" b="1" dirty="0"/>
          </a:p>
        </p:txBody>
      </p:sp>
      <p:sp>
        <p:nvSpPr>
          <p:cNvPr id="11" name="TextBox 10">
            <a:extLst>
              <a:ext uri="{FF2B5EF4-FFF2-40B4-BE49-F238E27FC236}">
                <a16:creationId xmlns:a16="http://schemas.microsoft.com/office/drawing/2014/main" id="{5681437D-5387-CEF8-5250-CFD4B52E79C7}"/>
              </a:ext>
            </a:extLst>
          </p:cNvPr>
          <p:cNvSpPr txBox="1"/>
          <p:nvPr/>
        </p:nvSpPr>
        <p:spPr>
          <a:xfrm>
            <a:off x="128269" y="3675598"/>
            <a:ext cx="8887461" cy="830997"/>
          </a:xfrm>
          <a:prstGeom prst="rect">
            <a:avLst/>
          </a:prstGeom>
          <a:solidFill>
            <a:schemeClr val="accent1">
              <a:lumMod val="40000"/>
              <a:lumOff val="60000"/>
            </a:schemeClr>
          </a:solidFill>
        </p:spPr>
        <p:txBody>
          <a:bodyPr wrap="square" rtlCol="0">
            <a:spAutoFit/>
          </a:bodyPr>
          <a:lstStyle/>
          <a:p>
            <a:r>
              <a:rPr lang="en-US" sz="1600" dirty="0"/>
              <a:t>Still Kropyvnytskyi City authorities are determined  to complete remediation and resolve the long-lasting problem of the Veselovsky site, and also they believe the Ukraine  will withstand the aggressive war, and are looking forward to post-war reconstruction in the country </a:t>
            </a:r>
            <a:endParaRPr lang="ru-UA" sz="1600" dirty="0"/>
          </a:p>
        </p:txBody>
      </p:sp>
      <p:sp>
        <p:nvSpPr>
          <p:cNvPr id="12" name="TextBox 11">
            <a:extLst>
              <a:ext uri="{FF2B5EF4-FFF2-40B4-BE49-F238E27FC236}">
                <a16:creationId xmlns:a16="http://schemas.microsoft.com/office/drawing/2014/main" id="{2A1CBCFA-2CB1-4359-5AD6-8C3C9A9EAD2A}"/>
              </a:ext>
            </a:extLst>
          </p:cNvPr>
          <p:cNvSpPr txBox="1"/>
          <p:nvPr/>
        </p:nvSpPr>
        <p:spPr>
          <a:xfrm>
            <a:off x="2411760" y="4575319"/>
            <a:ext cx="3940118" cy="461665"/>
          </a:xfrm>
          <a:prstGeom prst="rect">
            <a:avLst/>
          </a:prstGeom>
          <a:noFill/>
        </p:spPr>
        <p:txBody>
          <a:bodyPr wrap="none" rtlCol="0">
            <a:spAutoFit/>
          </a:bodyPr>
          <a:lstStyle/>
          <a:p>
            <a:r>
              <a:rPr lang="en-US" sz="2400" b="1" dirty="0">
                <a:solidFill>
                  <a:srgbClr val="002060"/>
                </a:solidFill>
              </a:rPr>
              <a:t>THANK YOU FOR ATTENTION!</a:t>
            </a:r>
            <a:endParaRPr lang="ru-UA" sz="2400" b="1" dirty="0">
              <a:solidFill>
                <a:srgbClr val="002060"/>
              </a:solidFill>
            </a:endParaRPr>
          </a:p>
        </p:txBody>
      </p:sp>
    </p:spTree>
    <p:extLst>
      <p:ext uri="{BB962C8B-B14F-4D97-AF65-F5344CB8AC3E}">
        <p14:creationId xmlns:p14="http://schemas.microsoft.com/office/powerpoint/2010/main" val="367732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a:xfrm>
            <a:off x="1107097" y="667317"/>
            <a:ext cx="6858000" cy="1790700"/>
          </a:xfrm>
        </p:spPr>
        <p:txBody>
          <a:bodyPr/>
          <a:lstStyle/>
          <a:p>
            <a:r>
              <a:rPr lang="en-GB" sz="2800" dirty="0">
                <a:effectLst/>
                <a:ea typeface="Times New Roman" panose="02020603050405020304" pitchFamily="18" charset="0"/>
              </a:rPr>
              <a:t>Radiological characterization, risk assessment and selection of preferred remedial option for the </a:t>
            </a:r>
            <a:r>
              <a:rPr lang="en-GB" sz="2800" dirty="0" err="1">
                <a:effectLst/>
                <a:ea typeface="Times New Roman" panose="02020603050405020304" pitchFamily="18" charset="0"/>
              </a:rPr>
              <a:t>Veselivske</a:t>
            </a:r>
            <a:r>
              <a:rPr lang="en-GB" sz="2800" dirty="0">
                <a:effectLst/>
                <a:ea typeface="Times New Roman" panose="02020603050405020304" pitchFamily="18" charset="0"/>
              </a:rPr>
              <a:t> legacy trench site in Ukraine</a:t>
            </a:r>
            <a:endParaRPr lang="en-AT" sz="2800" dirty="0"/>
          </a:p>
        </p:txBody>
      </p:sp>
      <p:sp>
        <p:nvSpPr>
          <p:cNvPr id="5" name="Subtitle 4">
            <a:extLst>
              <a:ext uri="{FF2B5EF4-FFF2-40B4-BE49-F238E27FC236}">
                <a16:creationId xmlns:a16="http://schemas.microsoft.com/office/drawing/2014/main" id="{DEFD7000-2741-7659-70BC-C4D4D854EE4B}"/>
              </a:ext>
            </a:extLst>
          </p:cNvPr>
          <p:cNvSpPr>
            <a:spLocks noGrp="1"/>
          </p:cNvSpPr>
          <p:nvPr>
            <p:ph type="subTitle" idx="1"/>
          </p:nvPr>
        </p:nvSpPr>
        <p:spPr>
          <a:xfrm>
            <a:off x="1143000" y="2712614"/>
            <a:ext cx="6858000" cy="720080"/>
          </a:xfrm>
        </p:spPr>
        <p:txBody>
          <a:bodyPr/>
          <a:lstStyle/>
          <a:p>
            <a:r>
              <a:rPr lang="en-GB" sz="1800" b="1" u="sng" dirty="0">
                <a:effectLst/>
                <a:ea typeface="Times New Roman" panose="02020603050405020304" pitchFamily="18" charset="0"/>
              </a:rPr>
              <a:t>Dmitri BUGAI</a:t>
            </a:r>
            <a:r>
              <a:rPr lang="en-GB" sz="1800" b="1" u="sng" baseline="30000" dirty="0">
                <a:effectLst/>
                <a:ea typeface="Times New Roman" panose="02020603050405020304" pitchFamily="18" charset="0"/>
              </a:rPr>
              <a:t>1</a:t>
            </a:r>
            <a:r>
              <a:rPr lang="en-GB" sz="1800" dirty="0">
                <a:effectLst/>
                <a:ea typeface="Times New Roman" panose="02020603050405020304" pitchFamily="18" charset="0"/>
              </a:rPr>
              <a:t>, Oleg NASVIT</a:t>
            </a:r>
            <a:r>
              <a:rPr lang="en-GB" sz="1800" baseline="30000" dirty="0">
                <a:effectLst/>
                <a:ea typeface="Times New Roman" panose="02020603050405020304" pitchFamily="18" charset="0"/>
              </a:rPr>
              <a:t>2</a:t>
            </a:r>
            <a:r>
              <a:rPr lang="en-GB" sz="1800" dirty="0">
                <a:effectLst/>
                <a:ea typeface="Times New Roman" panose="02020603050405020304" pitchFamily="18" charset="0"/>
              </a:rPr>
              <a:t>, Eric HOWELL</a:t>
            </a:r>
            <a:r>
              <a:rPr lang="en-GB" sz="1800" baseline="30000" dirty="0">
                <a:effectLst/>
                <a:ea typeface="Times New Roman" panose="02020603050405020304" pitchFamily="18" charset="0"/>
              </a:rPr>
              <a:t>3</a:t>
            </a:r>
            <a:r>
              <a:rPr lang="en-GB" sz="1800" dirty="0">
                <a:effectLst/>
                <a:ea typeface="Times New Roman" panose="02020603050405020304" pitchFamily="18" charset="0"/>
              </a:rPr>
              <a:t>, </a:t>
            </a:r>
            <a:br>
              <a:rPr lang="en-GB" sz="1800" dirty="0">
                <a:effectLst/>
                <a:ea typeface="Times New Roman" panose="02020603050405020304" pitchFamily="18" charset="0"/>
              </a:rPr>
            </a:br>
            <a:r>
              <a:rPr lang="en-GB" sz="1800" dirty="0">
                <a:effectLst/>
                <a:ea typeface="Times New Roman" panose="02020603050405020304" pitchFamily="18" charset="0"/>
              </a:rPr>
              <a:t>Volodymir RUDKO</a:t>
            </a:r>
            <a:r>
              <a:rPr lang="en-GB" sz="1800" baseline="30000" dirty="0">
                <a:effectLst/>
                <a:ea typeface="Times New Roman" panose="02020603050405020304" pitchFamily="18" charset="0"/>
              </a:rPr>
              <a:t>4</a:t>
            </a:r>
            <a:r>
              <a:rPr lang="en-GB" sz="1800" dirty="0">
                <a:effectLst/>
                <a:ea typeface="Times New Roman" panose="02020603050405020304" pitchFamily="18" charset="0"/>
              </a:rPr>
              <a:t>, Rodolfo AVILA</a:t>
            </a:r>
            <a:r>
              <a:rPr lang="en-GB" sz="1800" baseline="30000" dirty="0">
                <a:effectLst/>
                <a:ea typeface="Times New Roman" panose="02020603050405020304" pitchFamily="18" charset="0"/>
              </a:rPr>
              <a:t>3</a:t>
            </a:r>
            <a:r>
              <a:rPr lang="en-GB" sz="1800" dirty="0">
                <a:effectLst/>
                <a:ea typeface="Times New Roman" panose="02020603050405020304" pitchFamily="18" charset="0"/>
              </a:rPr>
              <a:t>, Serhiy KOVALENKO</a:t>
            </a:r>
            <a:r>
              <a:rPr lang="en-GB" sz="1800" baseline="30000" dirty="0">
                <a:effectLst/>
                <a:ea typeface="Times New Roman" panose="02020603050405020304" pitchFamily="18" charset="0"/>
              </a:rPr>
              <a:t>5</a:t>
            </a:r>
            <a:endParaRPr lang="en-AT" baseline="30000" dirty="0"/>
          </a:p>
        </p:txBody>
      </p:sp>
      <p:sp>
        <p:nvSpPr>
          <p:cNvPr id="3" name="TextBox 2">
            <a:extLst>
              <a:ext uri="{FF2B5EF4-FFF2-40B4-BE49-F238E27FC236}">
                <a16:creationId xmlns:a16="http://schemas.microsoft.com/office/drawing/2014/main" id="{C1711E1C-4CE6-311E-16C6-DE50E04F5756}"/>
              </a:ext>
            </a:extLst>
          </p:cNvPr>
          <p:cNvSpPr txBox="1"/>
          <p:nvPr/>
        </p:nvSpPr>
        <p:spPr>
          <a:xfrm>
            <a:off x="1107097" y="3579862"/>
            <a:ext cx="7632848" cy="738664"/>
          </a:xfrm>
          <a:prstGeom prst="rect">
            <a:avLst/>
          </a:prstGeom>
          <a:noFill/>
        </p:spPr>
        <p:txBody>
          <a:bodyPr wrap="square" rtlCol="0">
            <a:spAutoFit/>
          </a:bodyPr>
          <a:lstStyle/>
          <a:p>
            <a:pPr algn="ctr"/>
            <a:r>
              <a:rPr lang="en-US" sz="1400" dirty="0"/>
              <a:t>1 - Institute of Geological Sciences, Kyiv; 2 - AFRY-Ukraine LLC, Kyiv; 3 -  ÅF-Industry Sweden, (AFRY Group), Stockholm; 4 - Institute for Safety Problems of Nuclear Power Plants, Kyiv; 5 - Executive Committee of Kropyvnytskyi City Council, Ukraine</a:t>
            </a:r>
            <a:endParaRPr lang="ru-UA" sz="1400" dirty="0"/>
          </a:p>
        </p:txBody>
      </p:sp>
    </p:spTree>
    <p:extLst>
      <p:ext uri="{BB962C8B-B14F-4D97-AF65-F5344CB8AC3E}">
        <p14:creationId xmlns:p14="http://schemas.microsoft.com/office/powerpoint/2010/main" val="382798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lstStyle/>
          <a:p>
            <a:r>
              <a:rPr lang="en-US" sz="2800" dirty="0"/>
              <a:t>1. Veselovsky legacy trench site - overview</a:t>
            </a:r>
            <a:endParaRPr lang="en-AT" dirty="0"/>
          </a:p>
        </p:txBody>
      </p:sp>
      <p:sp>
        <p:nvSpPr>
          <p:cNvPr id="7" name="Content Placeholder 6">
            <a:extLst>
              <a:ext uri="{FF2B5EF4-FFF2-40B4-BE49-F238E27FC236}">
                <a16:creationId xmlns:a16="http://schemas.microsoft.com/office/drawing/2014/main" id="{48CF35D8-2D47-A562-ADB6-B700979D8FFE}"/>
              </a:ext>
            </a:extLst>
          </p:cNvPr>
          <p:cNvSpPr>
            <a:spLocks noGrp="1"/>
          </p:cNvSpPr>
          <p:nvPr>
            <p:ph idx="1"/>
          </p:nvPr>
        </p:nvSpPr>
        <p:spPr>
          <a:xfrm>
            <a:off x="107504" y="1098257"/>
            <a:ext cx="4235624" cy="3579912"/>
          </a:xfrm>
        </p:spPr>
        <p:txBody>
          <a:bodyPr>
            <a:noAutofit/>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In 1985 a radiological accident involving industrial IRS with Cs-137 occurred at the construction enterprise in </a:t>
            </a:r>
            <a:r>
              <a:rPr lang="en-GB" sz="1800" dirty="0" err="1">
                <a:effectLst/>
                <a:latin typeface="Calibri" panose="020F0502020204030204" pitchFamily="34" charset="0"/>
                <a:ea typeface="Calibri" panose="020F0502020204030204" pitchFamily="34" charset="0"/>
                <a:cs typeface="Arial" panose="020B0604020202020204" pitchFamily="34" charset="0"/>
              </a:rPr>
              <a:t>Kropivnitsky</a:t>
            </a:r>
            <a:r>
              <a:rPr lang="en-GB" sz="1800" dirty="0">
                <a:effectLst/>
                <a:latin typeface="Calibri" panose="020F0502020204030204" pitchFamily="34" charset="0"/>
                <a:ea typeface="Calibri" panose="020F0502020204030204" pitchFamily="34" charset="0"/>
                <a:cs typeface="Arial" panose="020B0604020202020204" pitchFamily="34" charset="0"/>
              </a:rPr>
              <a:t> City in Central Ukraine</a:t>
            </a:r>
          </a:p>
          <a:p>
            <a:r>
              <a:rPr lang="en-GB" sz="1800" dirty="0">
                <a:effectLst/>
                <a:latin typeface="Calibri" panose="020F0502020204030204" pitchFamily="34" charset="0"/>
                <a:ea typeface="Calibri" panose="020F0502020204030204" pitchFamily="34" charset="0"/>
                <a:cs typeface="Arial" panose="020B0604020202020204" pitchFamily="34" charset="0"/>
              </a:rPr>
              <a:t>As result of mitigation of the accident in 1988, </a:t>
            </a:r>
            <a:r>
              <a:rPr lang="en-US" sz="1800" dirty="0">
                <a:effectLst/>
                <a:latin typeface="Calibri" panose="020F0502020204030204" pitchFamily="34" charset="0"/>
                <a:ea typeface="Calibri" panose="020F0502020204030204" pitchFamily="34" charset="0"/>
                <a:cs typeface="Arial" panose="020B0604020202020204" pitchFamily="34" charset="0"/>
              </a:rPr>
              <a:t>224 containers with clean-up wastes with dose rate up to 3.5 µ</a:t>
            </a:r>
            <a:r>
              <a:rPr lang="en-US" sz="1800" dirty="0" err="1">
                <a:effectLst/>
                <a:latin typeface="Calibri" panose="020F0502020204030204" pitchFamily="34" charset="0"/>
                <a:ea typeface="Calibri" panose="020F0502020204030204" pitchFamily="34" charset="0"/>
                <a:cs typeface="Arial" panose="020B0604020202020204" pitchFamily="34" charset="0"/>
              </a:rPr>
              <a:t>Sv</a:t>
            </a:r>
            <a:r>
              <a:rPr lang="en-US" sz="1800" dirty="0">
                <a:effectLst/>
                <a:latin typeface="Calibri" panose="020F0502020204030204" pitchFamily="34" charset="0"/>
                <a:ea typeface="Calibri" panose="020F0502020204030204" pitchFamily="34" charset="0"/>
                <a:cs typeface="Arial" panose="020B0604020202020204" pitchFamily="34" charset="0"/>
              </a:rPr>
              <a:t>/hour (as of 1988) were buried in 4 trenches in abandoned clay quarry “Veselovsky” at outskirts of the city</a:t>
            </a:r>
          </a:p>
          <a:p>
            <a:r>
              <a:rPr lang="en-GB" sz="1800" dirty="0">
                <a:latin typeface="Calibri" panose="020F0502020204030204" pitchFamily="34" charset="0"/>
                <a:ea typeface="Calibri" panose="020F0502020204030204" pitchFamily="34" charset="0"/>
                <a:cs typeface="Arial" panose="020B0604020202020204" pitchFamily="34" charset="0"/>
              </a:rPr>
              <a:t>With time, </a:t>
            </a:r>
            <a:r>
              <a:rPr lang="en-GB" sz="1800"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institutional control and memory about the site was lost</a:t>
            </a:r>
          </a:p>
        </p:txBody>
      </p:sp>
      <p:pic>
        <p:nvPicPr>
          <p:cNvPr id="2" name="Picture 915755403">
            <a:extLst>
              <a:ext uri="{FF2B5EF4-FFF2-40B4-BE49-F238E27FC236}">
                <a16:creationId xmlns:a16="http://schemas.microsoft.com/office/drawing/2014/main" id="{6255C851-D3A4-F15F-8BD2-D83280B9C38D}"/>
              </a:ext>
            </a:extLst>
          </p:cNvPr>
          <p:cNvPicPr/>
          <p:nvPr/>
        </p:nvPicPr>
        <p:blipFill>
          <a:blip r:embed="rId2">
            <a:extLst>
              <a:ext uri="{28A0092B-C50C-407E-A947-70E740481C1C}">
                <a14:useLocalDpi xmlns:a14="http://schemas.microsoft.com/office/drawing/2010/main" val="0"/>
              </a:ext>
            </a:extLst>
          </a:blip>
          <a:stretch>
            <a:fillRect/>
          </a:stretch>
        </p:blipFill>
        <p:spPr>
          <a:xfrm>
            <a:off x="4598167" y="1098257"/>
            <a:ext cx="4307632" cy="3385438"/>
          </a:xfrm>
          <a:prstGeom prst="rect">
            <a:avLst/>
          </a:prstGeom>
        </p:spPr>
      </p:pic>
    </p:spTree>
    <p:extLst>
      <p:ext uri="{BB962C8B-B14F-4D97-AF65-F5344CB8AC3E}">
        <p14:creationId xmlns:p14="http://schemas.microsoft.com/office/powerpoint/2010/main" val="286082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B09AB7-BAFA-22C4-2669-66C684CF08A9}"/>
              </a:ext>
            </a:extLst>
          </p:cNvPr>
          <p:cNvSpPr>
            <a:spLocks noGrp="1"/>
          </p:cNvSpPr>
          <p:nvPr>
            <p:ph type="title"/>
          </p:nvPr>
        </p:nvSpPr>
        <p:spPr/>
        <p:txBody>
          <a:bodyPr/>
          <a:lstStyle/>
          <a:p>
            <a:r>
              <a:rPr lang="en-US" dirty="0"/>
              <a:t>2. Intrusion of “metal hunters” to the site in 2017</a:t>
            </a:r>
            <a:endParaRPr lang="ru-UA" dirty="0"/>
          </a:p>
        </p:txBody>
      </p:sp>
      <p:sp>
        <p:nvSpPr>
          <p:cNvPr id="3" name="Объект 2">
            <a:extLst>
              <a:ext uri="{FF2B5EF4-FFF2-40B4-BE49-F238E27FC236}">
                <a16:creationId xmlns:a16="http://schemas.microsoft.com/office/drawing/2014/main" id="{05DD0228-FDDC-6C60-3535-5AF2913C6785}"/>
              </a:ext>
            </a:extLst>
          </p:cNvPr>
          <p:cNvSpPr>
            <a:spLocks noGrp="1"/>
          </p:cNvSpPr>
          <p:nvPr>
            <p:ph idx="1"/>
          </p:nvPr>
        </p:nvSpPr>
        <p:spPr>
          <a:xfrm>
            <a:off x="179512" y="1372642"/>
            <a:ext cx="3943350" cy="3262312"/>
          </a:xfrm>
        </p:spPr>
        <p:txBody>
          <a:bodyPr>
            <a:normAutofit/>
          </a:bodyPr>
          <a:lstStyle/>
          <a:p>
            <a:r>
              <a:rPr lang="en-GB" sz="1800" dirty="0">
                <a:latin typeface="Calibri" panose="020F0502020204030204" pitchFamily="34" charset="0"/>
                <a:ea typeface="Calibri" panose="020F0502020204030204" pitchFamily="34" charset="0"/>
                <a:cs typeface="Arial" panose="020B0604020202020204" pitchFamily="34" charset="0"/>
              </a:rPr>
              <a:t>In July 2017 scrap metal hunters partially excavated 3 from 4 trenches using heavy machinery</a:t>
            </a:r>
          </a:p>
          <a:p>
            <a:r>
              <a:rPr lang="en-GB" sz="1800" dirty="0">
                <a:latin typeface="Calibri" panose="020F0502020204030204" pitchFamily="34" charset="0"/>
                <a:ea typeface="Calibri" panose="020F0502020204030204" pitchFamily="34" charset="0"/>
                <a:cs typeface="Arial" panose="020B0604020202020204" pitchFamily="34" charset="0"/>
              </a:rPr>
              <a:t>The excavation was discovered and stopped</a:t>
            </a:r>
          </a:p>
          <a:p>
            <a:r>
              <a:rPr lang="en-GB" sz="1800" dirty="0">
                <a:latin typeface="Calibri" panose="020F0502020204030204" pitchFamily="34" charset="0"/>
                <a:ea typeface="Calibri" panose="020F0502020204030204" pitchFamily="34" charset="0"/>
                <a:cs typeface="Arial" panose="020B0604020202020204" pitchFamily="34" charset="0"/>
              </a:rPr>
              <a:t>The hastily carried out mitigation works (bulldozing of radioactive materials back to trenches)  has left residual surface </a:t>
            </a:r>
            <a:r>
              <a:rPr lang="en-GB" sz="1800"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“hot spots”</a:t>
            </a:r>
            <a:r>
              <a:rPr lang="en-GB" sz="1800" dirty="0">
                <a:latin typeface="Calibri" panose="020F0502020204030204" pitchFamily="34" charset="0"/>
                <a:ea typeface="Calibri" panose="020F0502020204030204" pitchFamily="34" charset="0"/>
                <a:cs typeface="Arial" panose="020B0604020202020204" pitchFamily="34" charset="0"/>
              </a:rPr>
              <a:t> with the dose rate up to </a:t>
            </a:r>
            <a:r>
              <a:rPr lang="en-GB" sz="1800"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0.7 </a:t>
            </a:r>
            <a:r>
              <a:rPr lang="en-GB" sz="1800"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en-GB" sz="1800" b="1" dirty="0" err="1">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Sv</a:t>
            </a:r>
            <a:r>
              <a:rPr lang="en-GB" sz="1800" b="1"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/h</a:t>
            </a:r>
            <a:endParaRPr lang="ru-UA" sz="1800" dirty="0"/>
          </a:p>
        </p:txBody>
      </p:sp>
      <p:pic>
        <p:nvPicPr>
          <p:cNvPr id="4" name="Рисунок 3">
            <a:extLst>
              <a:ext uri="{FF2B5EF4-FFF2-40B4-BE49-F238E27FC236}">
                <a16:creationId xmlns:a16="http://schemas.microsoft.com/office/drawing/2014/main" id="{78B6CDBD-7176-33FB-5E34-06B910CA3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439" y="1635646"/>
            <a:ext cx="4104456" cy="2736304"/>
          </a:xfrm>
          <a:prstGeom prst="rect">
            <a:avLst/>
          </a:prstGeom>
        </p:spPr>
      </p:pic>
      <p:sp>
        <p:nvSpPr>
          <p:cNvPr id="5" name="TextBox 4">
            <a:extLst>
              <a:ext uri="{FF2B5EF4-FFF2-40B4-BE49-F238E27FC236}">
                <a16:creationId xmlns:a16="http://schemas.microsoft.com/office/drawing/2014/main" id="{A96B5817-2047-8E58-08BD-C759B5243D68}"/>
              </a:ext>
            </a:extLst>
          </p:cNvPr>
          <p:cNvSpPr txBox="1"/>
          <p:nvPr/>
        </p:nvSpPr>
        <p:spPr>
          <a:xfrm>
            <a:off x="4368719" y="1152577"/>
            <a:ext cx="4487895" cy="338554"/>
          </a:xfrm>
          <a:prstGeom prst="rect">
            <a:avLst/>
          </a:prstGeom>
          <a:noFill/>
        </p:spPr>
        <p:txBody>
          <a:bodyPr wrap="none" rtlCol="0">
            <a:spAutoFit/>
          </a:bodyPr>
          <a:lstStyle/>
          <a:p>
            <a:r>
              <a:rPr lang="en-US" sz="1600" b="1" dirty="0"/>
              <a:t>Contents of excavated container with waste (2017)</a:t>
            </a:r>
            <a:endParaRPr lang="ru-RU" sz="1600" b="1" dirty="0"/>
          </a:p>
        </p:txBody>
      </p:sp>
    </p:spTree>
    <p:extLst>
      <p:ext uri="{BB962C8B-B14F-4D97-AF65-F5344CB8AC3E}">
        <p14:creationId xmlns:p14="http://schemas.microsoft.com/office/powerpoint/2010/main" val="303564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E433F0-AA2E-94E1-9A2A-4336D945B01A}"/>
              </a:ext>
            </a:extLst>
          </p:cNvPr>
          <p:cNvSpPr>
            <a:spLocks noGrp="1"/>
          </p:cNvSpPr>
          <p:nvPr>
            <p:ph type="title"/>
          </p:nvPr>
        </p:nvSpPr>
        <p:spPr/>
        <p:txBody>
          <a:bodyPr/>
          <a:lstStyle/>
          <a:p>
            <a:r>
              <a:rPr lang="en-US" sz="2800" dirty="0"/>
              <a:t>3. Current day conditions at the site</a:t>
            </a:r>
            <a:endParaRPr lang="ru-UA" dirty="0"/>
          </a:p>
        </p:txBody>
      </p:sp>
      <p:pic>
        <p:nvPicPr>
          <p:cNvPr id="4" name="Рисунок 3">
            <a:extLst>
              <a:ext uri="{FF2B5EF4-FFF2-40B4-BE49-F238E27FC236}">
                <a16:creationId xmlns:a16="http://schemas.microsoft.com/office/drawing/2014/main" id="{45196280-98CE-F889-0543-34C9E0F37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02" y="1372914"/>
            <a:ext cx="3562232" cy="3645886"/>
          </a:xfrm>
          <a:prstGeom prst="rect">
            <a:avLst/>
          </a:prstGeom>
        </p:spPr>
      </p:pic>
      <p:sp>
        <p:nvSpPr>
          <p:cNvPr id="5" name="TextBox 4">
            <a:extLst>
              <a:ext uri="{FF2B5EF4-FFF2-40B4-BE49-F238E27FC236}">
                <a16:creationId xmlns:a16="http://schemas.microsoft.com/office/drawing/2014/main" id="{A81E1F62-E01B-83F0-281D-BC400D5C392F}"/>
              </a:ext>
            </a:extLst>
          </p:cNvPr>
          <p:cNvSpPr txBox="1"/>
          <p:nvPr/>
        </p:nvSpPr>
        <p:spPr>
          <a:xfrm>
            <a:off x="216060" y="974654"/>
            <a:ext cx="4139916" cy="338554"/>
          </a:xfrm>
          <a:prstGeom prst="rect">
            <a:avLst/>
          </a:prstGeom>
          <a:noFill/>
        </p:spPr>
        <p:txBody>
          <a:bodyPr wrap="none" rtlCol="0">
            <a:spAutoFit/>
          </a:bodyPr>
          <a:lstStyle/>
          <a:p>
            <a:r>
              <a:rPr lang="en-US" sz="1600" b="1" dirty="0"/>
              <a:t>View on Veselovsky site from the drone (2021)</a:t>
            </a:r>
            <a:endParaRPr lang="ru-RU" sz="1600" b="1" dirty="0"/>
          </a:p>
        </p:txBody>
      </p:sp>
      <p:pic>
        <p:nvPicPr>
          <p:cNvPr id="6" name="Рисунок 5">
            <a:extLst>
              <a:ext uri="{FF2B5EF4-FFF2-40B4-BE49-F238E27FC236}">
                <a16:creationId xmlns:a16="http://schemas.microsoft.com/office/drawing/2014/main" id="{BCADFC26-E2B5-D811-367C-B1A9D0C1C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746" y="1393862"/>
            <a:ext cx="2980925" cy="2235694"/>
          </a:xfrm>
          <a:prstGeom prst="rect">
            <a:avLst/>
          </a:prstGeom>
        </p:spPr>
      </p:pic>
      <p:sp>
        <p:nvSpPr>
          <p:cNvPr id="7" name="Прямоугольник 6">
            <a:extLst>
              <a:ext uri="{FF2B5EF4-FFF2-40B4-BE49-F238E27FC236}">
                <a16:creationId xmlns:a16="http://schemas.microsoft.com/office/drawing/2014/main" id="{D00934EA-56EA-19A2-7ADE-613DB65E9EDD}"/>
              </a:ext>
            </a:extLst>
          </p:cNvPr>
          <p:cNvSpPr/>
          <p:nvPr/>
        </p:nvSpPr>
        <p:spPr>
          <a:xfrm>
            <a:off x="4607406" y="1008062"/>
            <a:ext cx="4572000" cy="338554"/>
          </a:xfrm>
          <a:prstGeom prst="rect">
            <a:avLst/>
          </a:prstGeom>
        </p:spPr>
        <p:txBody>
          <a:bodyPr wrap="square">
            <a:spAutoFit/>
          </a:bodyPr>
          <a:lstStyle/>
          <a:p>
            <a:r>
              <a:rPr lang="en-GB" sz="1600" b="1" dirty="0">
                <a:ea typeface="Verdana" panose="020B0604030504040204" pitchFamily="34" charset="0"/>
                <a:cs typeface="Times New Roman" panose="02020603050405020304" pitchFamily="18" charset="0"/>
              </a:rPr>
              <a:t>Exposed waste container in the looted trench</a:t>
            </a:r>
            <a:endParaRPr lang="ru-RU" sz="1600" b="1" dirty="0"/>
          </a:p>
        </p:txBody>
      </p:sp>
      <p:sp>
        <p:nvSpPr>
          <p:cNvPr id="9" name="TextBox 8">
            <a:extLst>
              <a:ext uri="{FF2B5EF4-FFF2-40B4-BE49-F238E27FC236}">
                <a16:creationId xmlns:a16="http://schemas.microsoft.com/office/drawing/2014/main" id="{4886E238-F5CE-9E9B-5DC5-318C48C808D4}"/>
              </a:ext>
            </a:extLst>
          </p:cNvPr>
          <p:cNvSpPr txBox="1"/>
          <p:nvPr/>
        </p:nvSpPr>
        <p:spPr>
          <a:xfrm>
            <a:off x="4355976" y="3796885"/>
            <a:ext cx="4685484" cy="1181990"/>
          </a:xfrm>
          <a:prstGeom prst="rect">
            <a:avLst/>
          </a:prstGeom>
          <a:solidFill>
            <a:schemeClr val="accent1">
              <a:lumMod val="20000"/>
              <a:lumOff val="80000"/>
            </a:schemeClr>
          </a:solidFill>
        </p:spPr>
        <p:txBody>
          <a:bodyPr wrap="square">
            <a:spAutoFit/>
          </a:bodyPr>
          <a:lstStyle/>
          <a:p>
            <a:pPr marL="285750" indent="-285750" algn="just">
              <a:lnSpc>
                <a:spcPts val="1300"/>
              </a:lnSpc>
              <a:spcAft>
                <a:spcPts val="600"/>
              </a:spcAft>
              <a:buFont typeface="Arial" panose="020B0604020202020204" pitchFamily="34" charset="0"/>
              <a:buChar char="•"/>
            </a:pPr>
            <a:r>
              <a:rPr lang="en-GB" sz="1600" dirty="0">
                <a:effectLst/>
                <a:ea typeface="Times New Roman" panose="02020603050405020304" pitchFamily="18" charset="0"/>
              </a:rPr>
              <a:t>The local authorities lacked good understanding of radiological risks posed by this site </a:t>
            </a:r>
          </a:p>
          <a:p>
            <a:pPr marL="285750" indent="-285750" algn="just">
              <a:lnSpc>
                <a:spcPts val="1300"/>
              </a:lnSpc>
              <a:spcAft>
                <a:spcPts val="600"/>
              </a:spcAft>
              <a:buFont typeface="Arial" panose="020B0604020202020204" pitchFamily="34" charset="0"/>
              <a:buChar char="•"/>
            </a:pPr>
            <a:r>
              <a:rPr lang="en-GB" sz="1600" dirty="0">
                <a:effectLst/>
                <a:ea typeface="Times New Roman" panose="02020603050405020304" pitchFamily="18" charset="0"/>
              </a:rPr>
              <a:t>The site was of interest for local investors to construct a solar farm, but this project was not realized because of concerns of possible radiological hazard</a:t>
            </a:r>
            <a:endParaRPr lang="ru-UA" sz="1600" dirty="0">
              <a:effectLst/>
              <a:ea typeface="Times New Roman" panose="02020603050405020304" pitchFamily="18" charset="0"/>
            </a:endParaRPr>
          </a:p>
        </p:txBody>
      </p:sp>
    </p:spTree>
    <p:extLst>
      <p:ext uri="{BB962C8B-B14F-4D97-AF65-F5344CB8AC3E}">
        <p14:creationId xmlns:p14="http://schemas.microsoft.com/office/powerpoint/2010/main" val="222336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3DF3C6-3FD9-007A-B63E-A60C5D6732BF}"/>
              </a:ext>
            </a:extLst>
          </p:cNvPr>
          <p:cNvSpPr>
            <a:spLocks noGrp="1"/>
          </p:cNvSpPr>
          <p:nvPr>
            <p:ph type="title"/>
          </p:nvPr>
        </p:nvSpPr>
        <p:spPr/>
        <p:txBody>
          <a:bodyPr/>
          <a:lstStyle/>
          <a:p>
            <a:r>
              <a:rPr lang="en-US" sz="2800" dirty="0"/>
              <a:t>4. Project on developing remedial design for Veselovsky Site</a:t>
            </a:r>
            <a:endParaRPr lang="ru-UA" dirty="0"/>
          </a:p>
        </p:txBody>
      </p:sp>
      <p:sp>
        <p:nvSpPr>
          <p:cNvPr id="4" name="Объект 2">
            <a:extLst>
              <a:ext uri="{FF2B5EF4-FFF2-40B4-BE49-F238E27FC236}">
                <a16:creationId xmlns:a16="http://schemas.microsoft.com/office/drawing/2014/main" id="{626658EE-D24C-6796-8298-E6EADC747858}"/>
              </a:ext>
            </a:extLst>
          </p:cNvPr>
          <p:cNvSpPr>
            <a:spLocks noGrp="1"/>
          </p:cNvSpPr>
          <p:nvPr>
            <p:ph idx="1"/>
          </p:nvPr>
        </p:nvSpPr>
        <p:spPr>
          <a:xfrm>
            <a:off x="187498" y="1201739"/>
            <a:ext cx="5032573" cy="3744416"/>
          </a:xfrm>
        </p:spPr>
        <p:txBody>
          <a:bodyPr>
            <a:noAutofit/>
          </a:bodyPr>
          <a:lstStyle/>
          <a:p>
            <a:r>
              <a:rPr lang="en-US" sz="1600" dirty="0"/>
              <a:t>The project </a:t>
            </a:r>
            <a:r>
              <a:rPr lang="en-US" sz="1600" dirty="0">
                <a:solidFill>
                  <a:schemeClr val="accent1">
                    <a:lumMod val="50000"/>
                  </a:schemeClr>
                </a:solidFill>
              </a:rPr>
              <a:t>“Risk assessment and development of remedial design for the “Veselovsky” legacy radioactive waste storage site in Kirovograd Region”</a:t>
            </a:r>
            <a:r>
              <a:rPr lang="en-US" sz="1600" dirty="0"/>
              <a:t> has been supported by Norwegian Gov. in 2021</a:t>
            </a:r>
          </a:p>
          <a:p>
            <a:r>
              <a:rPr lang="en-US" sz="1600" dirty="0"/>
              <a:t>The project </a:t>
            </a:r>
            <a:r>
              <a:rPr lang="en-US" sz="1600" dirty="0">
                <a:solidFill>
                  <a:schemeClr val="accent1">
                    <a:lumMod val="50000"/>
                  </a:schemeClr>
                </a:solidFill>
              </a:rPr>
              <a:t>funded by </a:t>
            </a:r>
            <a:r>
              <a:rPr lang="en-US" sz="1600" dirty="0"/>
              <a:t>the program: </a:t>
            </a:r>
            <a:r>
              <a:rPr lang="sv-SE" sz="1600" dirty="0"/>
              <a:t>Nuclear Safety and Security, </a:t>
            </a:r>
            <a:r>
              <a:rPr lang="en-US" sz="1600" dirty="0"/>
              <a:t>The Norwegian Government’s Action Plan </a:t>
            </a:r>
            <a:r>
              <a:rPr lang="nb-NO" sz="1600" dirty="0"/>
              <a:t>2018–2022 </a:t>
            </a:r>
          </a:p>
          <a:p>
            <a:r>
              <a:rPr lang="nb-NO" sz="1600" dirty="0"/>
              <a:t>The project </a:t>
            </a:r>
            <a:r>
              <a:rPr lang="nb-NO" sz="1600" dirty="0">
                <a:solidFill>
                  <a:schemeClr val="accent1">
                    <a:lumMod val="50000"/>
                  </a:schemeClr>
                </a:solidFill>
              </a:rPr>
              <a:t>is supervisd </a:t>
            </a:r>
            <a:r>
              <a:rPr lang="nb-NO" sz="1600" dirty="0"/>
              <a:t>by the Norwegian Nuclear Safety Authority (DSA)</a:t>
            </a:r>
          </a:p>
          <a:p>
            <a:r>
              <a:rPr lang="nb-NO" sz="1600" dirty="0">
                <a:solidFill>
                  <a:schemeClr val="accent1">
                    <a:lumMod val="50000"/>
                  </a:schemeClr>
                </a:solidFill>
              </a:rPr>
              <a:t>Project End User: </a:t>
            </a:r>
            <a:r>
              <a:rPr lang="en-US" sz="1600" dirty="0"/>
              <a:t>Executive Committee of the City Council of Kropyvnytskyi</a:t>
            </a:r>
          </a:p>
          <a:p>
            <a:r>
              <a:rPr lang="en-US" sz="1600" dirty="0">
                <a:solidFill>
                  <a:schemeClr val="accent1">
                    <a:lumMod val="50000"/>
                  </a:schemeClr>
                </a:solidFill>
              </a:rPr>
              <a:t>Project leader: </a:t>
            </a:r>
            <a:r>
              <a:rPr lang="en-US" sz="1600" dirty="0"/>
              <a:t>Dr Eric Howell (ÅF-Industry Sweden)</a:t>
            </a:r>
            <a:endParaRPr lang="ru-RU" sz="1600" dirty="0"/>
          </a:p>
        </p:txBody>
      </p:sp>
      <p:pic>
        <p:nvPicPr>
          <p:cNvPr id="5" name="Объект 4">
            <a:extLst>
              <a:ext uri="{FF2B5EF4-FFF2-40B4-BE49-F238E27FC236}">
                <a16:creationId xmlns:a16="http://schemas.microsoft.com/office/drawing/2014/main" id="{F484C99A-CECF-9D33-F2F9-5A1AAA524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594" y="1346616"/>
            <a:ext cx="3315024" cy="3673406"/>
          </a:xfrm>
          <a:prstGeom prst="rect">
            <a:avLst/>
          </a:prstGeom>
        </p:spPr>
      </p:pic>
      <p:sp>
        <p:nvSpPr>
          <p:cNvPr id="6" name="Прямоугольник 5">
            <a:extLst>
              <a:ext uri="{FF2B5EF4-FFF2-40B4-BE49-F238E27FC236}">
                <a16:creationId xmlns:a16="http://schemas.microsoft.com/office/drawing/2014/main" id="{36D5632A-6102-FBA8-DB5C-AD740E3B57E3}"/>
              </a:ext>
            </a:extLst>
          </p:cNvPr>
          <p:cNvSpPr/>
          <p:nvPr/>
        </p:nvSpPr>
        <p:spPr>
          <a:xfrm>
            <a:off x="4831491" y="1008062"/>
            <a:ext cx="4205005" cy="338554"/>
          </a:xfrm>
          <a:prstGeom prst="rect">
            <a:avLst/>
          </a:prstGeom>
        </p:spPr>
        <p:txBody>
          <a:bodyPr wrap="square">
            <a:spAutoFit/>
          </a:bodyPr>
          <a:lstStyle/>
          <a:p>
            <a:pPr algn="ctr"/>
            <a:r>
              <a:rPr lang="en-US" sz="1600" b="1" dirty="0">
                <a:latin typeface="Calibri" panose="020F0502020204030204" pitchFamily="34" charset="0"/>
                <a:cs typeface="Arial" panose="020B0604020202020204" pitchFamily="34" charset="0"/>
              </a:rPr>
              <a:t>Consortium participants and their role</a:t>
            </a:r>
            <a:endParaRPr lang="en-US" sz="16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7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6C3F1D-19EF-426D-6CEE-7D91470B44A0}"/>
              </a:ext>
            </a:extLst>
          </p:cNvPr>
          <p:cNvSpPr>
            <a:spLocks noGrp="1"/>
          </p:cNvSpPr>
          <p:nvPr>
            <p:ph type="title"/>
          </p:nvPr>
        </p:nvSpPr>
        <p:spPr/>
        <p:txBody>
          <a:bodyPr/>
          <a:lstStyle/>
          <a:p>
            <a:r>
              <a:rPr lang="en-US" dirty="0"/>
              <a:t>5. Sequence of project tasks</a:t>
            </a:r>
            <a:endParaRPr lang="ru-UA" dirty="0"/>
          </a:p>
        </p:txBody>
      </p:sp>
      <p:pic>
        <p:nvPicPr>
          <p:cNvPr id="7" name="Рисунок 6">
            <a:extLst>
              <a:ext uri="{FF2B5EF4-FFF2-40B4-BE49-F238E27FC236}">
                <a16:creationId xmlns:a16="http://schemas.microsoft.com/office/drawing/2014/main" id="{822D9DAF-1D1F-937C-461E-B097C6BC5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120" y="2204070"/>
            <a:ext cx="4113722" cy="2144278"/>
          </a:xfrm>
          <a:prstGeom prst="rect">
            <a:avLst/>
          </a:prstGeom>
        </p:spPr>
      </p:pic>
      <p:sp>
        <p:nvSpPr>
          <p:cNvPr id="8" name="TextBox 7">
            <a:extLst>
              <a:ext uri="{FF2B5EF4-FFF2-40B4-BE49-F238E27FC236}">
                <a16:creationId xmlns:a16="http://schemas.microsoft.com/office/drawing/2014/main" id="{CFD71A27-D1F8-8B41-4D3C-D0E3264B51EE}"/>
              </a:ext>
            </a:extLst>
          </p:cNvPr>
          <p:cNvSpPr txBox="1"/>
          <p:nvPr/>
        </p:nvSpPr>
        <p:spPr>
          <a:xfrm>
            <a:off x="1134294" y="1503970"/>
            <a:ext cx="2217274" cy="400110"/>
          </a:xfrm>
          <a:prstGeom prst="rect">
            <a:avLst/>
          </a:prstGeom>
          <a:noFill/>
        </p:spPr>
        <p:txBody>
          <a:bodyPr wrap="none" rtlCol="0">
            <a:spAutoFit/>
          </a:bodyPr>
          <a:lstStyle/>
          <a:p>
            <a:r>
              <a:rPr lang="en-US" sz="2000" dirty="0"/>
              <a:t>Project tasks - 2021</a:t>
            </a:r>
            <a:endParaRPr lang="ru-UA" sz="2000" dirty="0"/>
          </a:p>
        </p:txBody>
      </p:sp>
      <p:sp>
        <p:nvSpPr>
          <p:cNvPr id="9" name="TextBox 8">
            <a:extLst>
              <a:ext uri="{FF2B5EF4-FFF2-40B4-BE49-F238E27FC236}">
                <a16:creationId xmlns:a16="http://schemas.microsoft.com/office/drawing/2014/main" id="{D11FA702-81AD-A996-3162-A07BF58EDE55}"/>
              </a:ext>
            </a:extLst>
          </p:cNvPr>
          <p:cNvSpPr txBox="1"/>
          <p:nvPr/>
        </p:nvSpPr>
        <p:spPr>
          <a:xfrm>
            <a:off x="5004048" y="1503970"/>
            <a:ext cx="2980303" cy="400110"/>
          </a:xfrm>
          <a:prstGeom prst="rect">
            <a:avLst/>
          </a:prstGeom>
          <a:noFill/>
        </p:spPr>
        <p:txBody>
          <a:bodyPr wrap="none" rtlCol="0">
            <a:spAutoFit/>
          </a:bodyPr>
          <a:lstStyle/>
          <a:p>
            <a:r>
              <a:rPr lang="en-US" sz="2000" dirty="0"/>
              <a:t>Project tasks – 2022 - 2023</a:t>
            </a:r>
            <a:endParaRPr lang="ru-UA" sz="2000" dirty="0"/>
          </a:p>
        </p:txBody>
      </p:sp>
      <p:pic>
        <p:nvPicPr>
          <p:cNvPr id="14" name="Рисунок 13">
            <a:extLst>
              <a:ext uri="{FF2B5EF4-FFF2-40B4-BE49-F238E27FC236}">
                <a16:creationId xmlns:a16="http://schemas.microsoft.com/office/drawing/2014/main" id="{6B10B93C-C16A-705E-F994-ADD1B6616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60" y="2160662"/>
            <a:ext cx="4425246" cy="2283296"/>
          </a:xfrm>
          <a:prstGeom prst="rect">
            <a:avLst/>
          </a:prstGeom>
        </p:spPr>
      </p:pic>
      <p:sp>
        <p:nvSpPr>
          <p:cNvPr id="15" name="Выноска: изогнутая линия 14">
            <a:extLst>
              <a:ext uri="{FF2B5EF4-FFF2-40B4-BE49-F238E27FC236}">
                <a16:creationId xmlns:a16="http://schemas.microsoft.com/office/drawing/2014/main" id="{B20C4871-99C4-7ADB-BA36-4AB5783113B9}"/>
              </a:ext>
            </a:extLst>
          </p:cNvPr>
          <p:cNvSpPr/>
          <p:nvPr/>
        </p:nvSpPr>
        <p:spPr>
          <a:xfrm>
            <a:off x="170246" y="4083918"/>
            <a:ext cx="1737458" cy="936104"/>
          </a:xfrm>
          <a:prstGeom prst="borderCallout2">
            <a:avLst>
              <a:gd name="adj1" fmla="val 49990"/>
              <a:gd name="adj2" fmla="val 100810"/>
              <a:gd name="adj3" fmla="val 49765"/>
              <a:gd name="adj4" fmla="val 146759"/>
              <a:gd name="adj5" fmla="val -30566"/>
              <a:gd name="adj6" fmla="val 15316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Video surveillance system &amp; radiation danger signs</a:t>
            </a:r>
            <a:endParaRPr lang="ru-UA" sz="1400" dirty="0">
              <a:solidFill>
                <a:schemeClr val="tx1"/>
              </a:solidFill>
            </a:endParaRPr>
          </a:p>
        </p:txBody>
      </p:sp>
      <p:sp>
        <p:nvSpPr>
          <p:cNvPr id="16" name="Выноска: изогнутая линия 15">
            <a:extLst>
              <a:ext uri="{FF2B5EF4-FFF2-40B4-BE49-F238E27FC236}">
                <a16:creationId xmlns:a16="http://schemas.microsoft.com/office/drawing/2014/main" id="{62F98924-0630-AF7C-2036-D455904F687B}"/>
              </a:ext>
            </a:extLst>
          </p:cNvPr>
          <p:cNvSpPr/>
          <p:nvPr/>
        </p:nvSpPr>
        <p:spPr>
          <a:xfrm>
            <a:off x="5148064" y="4137231"/>
            <a:ext cx="1572708" cy="613454"/>
          </a:xfrm>
          <a:prstGeom prst="borderCallout2">
            <a:avLst>
              <a:gd name="adj1" fmla="val 44818"/>
              <a:gd name="adj2" fmla="val 465"/>
              <a:gd name="adj3" fmla="val 44818"/>
              <a:gd name="adj4" fmla="val -48734"/>
              <a:gd name="adj5" fmla="val -57873"/>
              <a:gd name="adj6" fmla="val -65623"/>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Radiological &amp; Geophysical survey</a:t>
            </a:r>
            <a:endParaRPr lang="ru-UA" sz="1400" dirty="0">
              <a:solidFill>
                <a:schemeClr val="tx1"/>
              </a:solidFill>
            </a:endParaRPr>
          </a:p>
        </p:txBody>
      </p:sp>
    </p:spTree>
    <p:extLst>
      <p:ext uri="{BB962C8B-B14F-4D97-AF65-F5344CB8AC3E}">
        <p14:creationId xmlns:p14="http://schemas.microsoft.com/office/powerpoint/2010/main" val="129825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D56C4B-B900-1D0F-772E-3A8B279B1BEA}"/>
              </a:ext>
            </a:extLst>
          </p:cNvPr>
          <p:cNvSpPr>
            <a:spLocks noGrp="1"/>
          </p:cNvSpPr>
          <p:nvPr>
            <p:ph type="title"/>
          </p:nvPr>
        </p:nvSpPr>
        <p:spPr/>
        <p:txBody>
          <a:bodyPr/>
          <a:lstStyle/>
          <a:p>
            <a:r>
              <a:rPr lang="en-US" dirty="0"/>
              <a:t>6. Site characterization results: updated radiological parameters and revised CSM</a:t>
            </a:r>
            <a:endParaRPr lang="ru-UA" dirty="0"/>
          </a:p>
        </p:txBody>
      </p:sp>
      <p:pic>
        <p:nvPicPr>
          <p:cNvPr id="7" name="Рисунок 6">
            <a:extLst>
              <a:ext uri="{FF2B5EF4-FFF2-40B4-BE49-F238E27FC236}">
                <a16:creationId xmlns:a16="http://schemas.microsoft.com/office/drawing/2014/main" id="{A8E218E1-E7BC-8071-5317-34FB5D56A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8681" y="1054052"/>
            <a:ext cx="4163616" cy="2623836"/>
          </a:xfrm>
          <a:prstGeom prst="rect">
            <a:avLst/>
          </a:prstGeom>
        </p:spPr>
      </p:pic>
      <p:sp>
        <p:nvSpPr>
          <p:cNvPr id="8" name="TextBox 7">
            <a:extLst>
              <a:ext uri="{FF2B5EF4-FFF2-40B4-BE49-F238E27FC236}">
                <a16:creationId xmlns:a16="http://schemas.microsoft.com/office/drawing/2014/main" id="{B869DF06-DECC-DC45-A0C6-ACD2C9B340E2}"/>
              </a:ext>
            </a:extLst>
          </p:cNvPr>
          <p:cNvSpPr txBox="1"/>
          <p:nvPr/>
        </p:nvSpPr>
        <p:spPr>
          <a:xfrm>
            <a:off x="5276321" y="3738338"/>
            <a:ext cx="3744416" cy="1077218"/>
          </a:xfrm>
          <a:prstGeom prst="rect">
            <a:avLst/>
          </a:prstGeom>
          <a:solidFill>
            <a:schemeClr val="bg1">
              <a:lumMod val="95000"/>
            </a:schemeClr>
          </a:solidFill>
        </p:spPr>
        <p:txBody>
          <a:bodyPr wrap="square" rtlCol="0">
            <a:spAutoFit/>
          </a:bodyPr>
          <a:lstStyle/>
          <a:p>
            <a:r>
              <a:rPr lang="en-US" sz="1600" dirty="0"/>
              <a:t>Results of site characterization suggest that Veselovsky is a </a:t>
            </a:r>
            <a:r>
              <a:rPr lang="en-US" sz="1600" b="1" dirty="0">
                <a:solidFill>
                  <a:schemeClr val="accent1">
                    <a:lumMod val="50000"/>
                  </a:schemeClr>
                </a:solidFill>
              </a:rPr>
              <a:t>lower inventory and radiological risk site </a:t>
            </a:r>
            <a:r>
              <a:rPr lang="en-US" sz="1600" dirty="0"/>
              <a:t>compared to the desk study assessment</a:t>
            </a:r>
            <a:endParaRPr lang="ru-UA" sz="1600" dirty="0"/>
          </a:p>
        </p:txBody>
      </p:sp>
      <p:pic>
        <p:nvPicPr>
          <p:cNvPr id="4" name="Рисунок 3">
            <a:extLst>
              <a:ext uri="{FF2B5EF4-FFF2-40B4-BE49-F238E27FC236}">
                <a16:creationId xmlns:a16="http://schemas.microsoft.com/office/drawing/2014/main" id="{3B35002F-876B-5CCB-6B85-0B686224D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39" y="1100316"/>
            <a:ext cx="5008472" cy="3715240"/>
          </a:xfrm>
          <a:prstGeom prst="rect">
            <a:avLst/>
          </a:prstGeom>
        </p:spPr>
      </p:pic>
    </p:spTree>
    <p:extLst>
      <p:ext uri="{BB962C8B-B14F-4D97-AF65-F5344CB8AC3E}">
        <p14:creationId xmlns:p14="http://schemas.microsoft.com/office/powerpoint/2010/main" val="93508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C36846-52A1-C371-7222-F2068535E5AB}"/>
              </a:ext>
            </a:extLst>
          </p:cNvPr>
          <p:cNvSpPr>
            <a:spLocks noGrp="1"/>
          </p:cNvSpPr>
          <p:nvPr>
            <p:ph type="title"/>
          </p:nvPr>
        </p:nvSpPr>
        <p:spPr/>
        <p:txBody>
          <a:bodyPr/>
          <a:lstStyle/>
          <a:p>
            <a:r>
              <a:rPr lang="en-US" dirty="0"/>
              <a:t>7. Looking for a sustainable solution for Veselovsky site</a:t>
            </a:r>
            <a:endParaRPr lang="ru-UA" dirty="0"/>
          </a:p>
        </p:txBody>
      </p:sp>
      <p:sp>
        <p:nvSpPr>
          <p:cNvPr id="4" name="Объект 3">
            <a:extLst>
              <a:ext uri="{FF2B5EF4-FFF2-40B4-BE49-F238E27FC236}">
                <a16:creationId xmlns:a16="http://schemas.microsoft.com/office/drawing/2014/main" id="{0B9A1394-7E71-1263-2205-A9E4539C5C4D}"/>
              </a:ext>
            </a:extLst>
          </p:cNvPr>
          <p:cNvSpPr txBox="1">
            <a:spLocks noGrp="1"/>
          </p:cNvSpPr>
          <p:nvPr>
            <p:ph idx="1"/>
          </p:nvPr>
        </p:nvSpPr>
        <p:spPr>
          <a:xfrm>
            <a:off x="181206" y="1380780"/>
            <a:ext cx="8892480" cy="2093907"/>
          </a:xfrm>
          <a:prstGeom prst="rect">
            <a:avLst/>
          </a:prstGeom>
          <a:solidFill>
            <a:schemeClr val="bg1"/>
          </a:solidFill>
        </p:spPr>
        <p:txBody>
          <a:bodyPr wrap="square">
            <a:spAutoFit/>
          </a:bodyPr>
          <a:lstStyle/>
          <a:p>
            <a:r>
              <a:rPr lang="en-US" sz="1800" dirty="0">
                <a:effectLst/>
                <a:latin typeface="+mn-lt"/>
                <a:ea typeface="Times New Roman" panose="02020603050405020304" pitchFamily="18" charset="0"/>
              </a:rPr>
              <a:t>The project was seeking to identify a sustainable remedial solution for the </a:t>
            </a:r>
            <a:r>
              <a:rPr lang="en-US" sz="1800" dirty="0" err="1">
                <a:effectLst/>
                <a:latin typeface="+mn-lt"/>
                <a:ea typeface="Times New Roman" panose="02020603050405020304" pitchFamily="18" charset="0"/>
              </a:rPr>
              <a:t>Veselovske</a:t>
            </a:r>
            <a:r>
              <a:rPr lang="en-US" sz="1800" dirty="0">
                <a:effectLst/>
                <a:latin typeface="+mn-lt"/>
                <a:ea typeface="Times New Roman" panose="02020603050405020304" pitchFamily="18" charset="0"/>
              </a:rPr>
              <a:t> site where sustainability is defined as (UK Sustainable Remediation Forum ): </a:t>
            </a:r>
          </a:p>
          <a:p>
            <a:pPr marL="0" indent="0">
              <a:buNone/>
            </a:pPr>
            <a:r>
              <a:rPr lang="en-US" sz="1800" dirty="0">
                <a:effectLst/>
                <a:latin typeface="+mn-lt"/>
                <a:ea typeface="Times New Roman" panose="02020603050405020304" pitchFamily="18" charset="0"/>
              </a:rPr>
              <a:t>   </a:t>
            </a:r>
            <a:r>
              <a:rPr lang="en-US" sz="1800" b="1" dirty="0">
                <a:solidFill>
                  <a:schemeClr val="accent1">
                    <a:lumMod val="50000"/>
                  </a:schemeClr>
                </a:solidFill>
                <a:effectLst/>
                <a:latin typeface="+mn-lt"/>
                <a:ea typeface="Times New Roman" panose="02020603050405020304" pitchFamily="18" charset="0"/>
              </a:rPr>
              <a:t>“the practice of demonstrating, in terms of environmental, economic and social factors, that the benefit of undertaking remediation is greater than its impact and that the optimum remediation solution is selected through the use of a balanced decision-making process” </a:t>
            </a:r>
          </a:p>
          <a:p>
            <a:r>
              <a:rPr lang="en-US" sz="1800" dirty="0">
                <a:effectLst/>
                <a:latin typeface="+mn-lt"/>
                <a:ea typeface="Times New Roman" panose="02020603050405020304" pitchFamily="18" charset="0"/>
              </a:rPr>
              <a:t>In particular, defining of sustainable remedial solution correlates with its optimization with regard to </a:t>
            </a:r>
            <a:r>
              <a:rPr lang="en-US" sz="1800" dirty="0">
                <a:solidFill>
                  <a:schemeClr val="accent1">
                    <a:lumMod val="50000"/>
                  </a:schemeClr>
                </a:solidFill>
                <a:effectLst/>
                <a:latin typeface="+mn-lt"/>
                <a:ea typeface="Times New Roman" panose="02020603050405020304" pitchFamily="18" charset="0"/>
              </a:rPr>
              <a:t>safety, cost, economic benefits, waste generation and social aspects</a:t>
            </a:r>
            <a:endParaRPr lang="ru-UA" sz="1800" dirty="0">
              <a:solidFill>
                <a:schemeClr val="accent1">
                  <a:lumMod val="50000"/>
                </a:schemeClr>
              </a:solidFill>
              <a:latin typeface="+mn-lt"/>
            </a:endParaRPr>
          </a:p>
        </p:txBody>
      </p:sp>
      <p:sp>
        <p:nvSpPr>
          <p:cNvPr id="6" name="TextBox 5">
            <a:extLst>
              <a:ext uri="{FF2B5EF4-FFF2-40B4-BE49-F238E27FC236}">
                <a16:creationId xmlns:a16="http://schemas.microsoft.com/office/drawing/2014/main" id="{2573CAF7-2E8B-22CA-C7AE-B1C74BAEFB67}"/>
              </a:ext>
            </a:extLst>
          </p:cNvPr>
          <p:cNvSpPr txBox="1"/>
          <p:nvPr/>
        </p:nvSpPr>
        <p:spPr>
          <a:xfrm>
            <a:off x="306976" y="3651870"/>
            <a:ext cx="8748464" cy="1077218"/>
          </a:xfrm>
          <a:prstGeom prst="rect">
            <a:avLst/>
          </a:prstGeom>
          <a:solidFill>
            <a:schemeClr val="bg1">
              <a:lumMod val="95000"/>
            </a:schemeClr>
          </a:solidFill>
        </p:spPr>
        <p:txBody>
          <a:bodyPr wrap="square">
            <a:spAutoFit/>
          </a:bodyPr>
          <a:lstStyle/>
          <a:p>
            <a:r>
              <a:rPr lang="en-US" sz="1600" dirty="0"/>
              <a:t> Since 24 February 202Ukraine has become an arena of aggressive war, which was waged against the country by Russian Federation. In such conditions, the local authorities of Kropyvnytskyi City carried a heavy load of economic and societal problems caused by the war. The listed problems are competing for limited budget allocations of the local community for societal and environmental issues</a:t>
            </a:r>
            <a:endParaRPr lang="ru-UA" sz="1600" dirty="0"/>
          </a:p>
        </p:txBody>
      </p:sp>
      <p:sp>
        <p:nvSpPr>
          <p:cNvPr id="7" name="Прямоугольник 6">
            <a:extLst>
              <a:ext uri="{FF2B5EF4-FFF2-40B4-BE49-F238E27FC236}">
                <a16:creationId xmlns:a16="http://schemas.microsoft.com/office/drawing/2014/main" id="{8DD23684-20DB-5B81-DB69-302DF54B43C0}"/>
              </a:ext>
            </a:extLst>
          </p:cNvPr>
          <p:cNvSpPr/>
          <p:nvPr/>
        </p:nvSpPr>
        <p:spPr>
          <a:xfrm>
            <a:off x="70314" y="1995686"/>
            <a:ext cx="9003372" cy="864096"/>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3384130129"/>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183</TotalTime>
  <Words>1226</Words>
  <Application>Microsoft Office PowerPoint</Application>
  <PresentationFormat>Экран (16:9)</PresentationFormat>
  <Paragraphs>83</Paragraphs>
  <Slides>14</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3</vt:i4>
      </vt:variant>
      <vt:variant>
        <vt:lpstr>Заголовки слайдов</vt:lpstr>
      </vt:variant>
      <vt:variant>
        <vt:i4>14</vt:i4>
      </vt:variant>
    </vt:vector>
  </HeadingPairs>
  <TitlesOfParts>
    <vt:vector size="20" baseType="lpstr">
      <vt:lpstr>Arial</vt:lpstr>
      <vt:lpstr>Arial </vt:lpstr>
      <vt:lpstr>Calibri</vt:lpstr>
      <vt:lpstr>Office Theme</vt:lpstr>
      <vt:lpstr>Custom Design</vt:lpstr>
      <vt:lpstr>1_Custom Design</vt:lpstr>
      <vt:lpstr>Презентация PowerPoint</vt:lpstr>
      <vt:lpstr>Radiological characterization, risk assessment and selection of preferred remedial option for the Veselivske legacy trench site in Ukraine</vt:lpstr>
      <vt:lpstr>1. Veselovsky legacy trench site - overview</vt:lpstr>
      <vt:lpstr>2. Intrusion of “metal hunters” to the site in 2017</vt:lpstr>
      <vt:lpstr>3. Current day conditions at the site</vt:lpstr>
      <vt:lpstr>4. Project on developing remedial design for Veselovsky Site</vt:lpstr>
      <vt:lpstr>5. Sequence of project tasks</vt:lpstr>
      <vt:lpstr>6. Site characterization results: updated radiological parameters and revised CSM</vt:lpstr>
      <vt:lpstr>7. Looking for a sustainable solution for Veselovsky site</vt:lpstr>
      <vt:lpstr>8. Identified and agreed with the End User remedial options for further evaluation</vt:lpstr>
      <vt:lpstr>9. Inter-comparison of remedial options using the multi-criteria decision analysis (MCDA)</vt:lpstr>
      <vt:lpstr>10. Highest score remedial approach – Option 2</vt:lpstr>
      <vt:lpstr>11. Process of approval of recommended remedial option</vt:lpstr>
      <vt:lpstr>Difficulties caused by war situation in Ukraine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Dmitri Bugai</cp:lastModifiedBy>
  <cp:revision>47</cp:revision>
  <cp:lastPrinted>2015-12-18T15:27:41Z</cp:lastPrinted>
  <dcterms:created xsi:type="dcterms:W3CDTF">2023-02-20T09:28:38Z</dcterms:created>
  <dcterms:modified xsi:type="dcterms:W3CDTF">2023-10-08T17:23:31Z</dcterms:modified>
</cp:coreProperties>
</file>