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0" r:id="rId5"/>
    <p:sldMasterId id="2147483672" r:id="rId6"/>
  </p:sldMasterIdLst>
  <p:notesMasterIdLst>
    <p:notesMasterId r:id="rId19"/>
  </p:notesMasterIdLst>
  <p:sldIdLst>
    <p:sldId id="294" r:id="rId7"/>
    <p:sldId id="296" r:id="rId8"/>
    <p:sldId id="256" r:id="rId9"/>
    <p:sldId id="295" r:id="rId10"/>
    <p:sldId id="297" r:id="rId11"/>
    <p:sldId id="298" r:id="rId12"/>
    <p:sldId id="301" r:id="rId13"/>
    <p:sldId id="299" r:id="rId14"/>
    <p:sldId id="300" r:id="rId15"/>
    <p:sldId id="303" r:id="rId16"/>
    <p:sldId id="302" r:id="rId17"/>
    <p:sldId id="304" r:id="rId18"/>
  </p:sldIdLst>
  <p:sldSz cx="9144000" cy="5143500" type="screen16x9"/>
  <p:notesSz cx="7099300" cy="10234613"/>
  <p:embeddedFontLst>
    <p:embeddedFont>
      <p:font typeface="Calibri" panose="020F0502020204030204" pitchFamily="34" charset="0"/>
      <p:regular r:id="rId20"/>
      <p:bold r:id="rId21"/>
      <p:italic r:id="rId22"/>
      <p:boldItalic r:id="rId23"/>
    </p:embeddedFont>
    <p:embeddedFont>
      <p:font typeface="F37 Ginger Pro"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89D746-FF41-D191-6738-C8A0712D3E53}" v="7" dt="2023-10-30T19:36:43.361"/>
    <p1510:client id="{7D5CF318-1B37-49FE-ADFA-DB31B8868CF2}" v="3" dt="2023-10-30T11:44:18.578"/>
    <p1510:client id="{FF2DCEEF-6B37-829A-9D11-54D48B4BB811}" v="2" dt="2023-10-30T19:18:21.7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70011" autoAdjust="0"/>
  </p:normalViewPr>
  <p:slideViewPr>
    <p:cSldViewPr>
      <p:cViewPr>
        <p:scale>
          <a:sx n="120" d="100"/>
          <a:sy n="120" d="100"/>
        </p:scale>
        <p:origin x="942" y="1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font" Target="fonts/font1.fntdata"/><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5.fntdata"/><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3.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ke, Renee" userId="919d27ec-73f5-447c-8d31-729aed8d1f0c" providerId="ADAL" clId="{7D5CF318-1B37-49FE-ADFA-DB31B8868CF2}"/>
    <pc:docChg chg="undo custSel modSld">
      <pc:chgData name="Silke, Renee" userId="919d27ec-73f5-447c-8d31-729aed8d1f0c" providerId="ADAL" clId="{7D5CF318-1B37-49FE-ADFA-DB31B8868CF2}" dt="2023-10-30T16:51:35.844" v="586" actId="6549"/>
      <pc:docMkLst>
        <pc:docMk/>
      </pc:docMkLst>
      <pc:sldChg chg="modNotesTx">
        <pc:chgData name="Silke, Renee" userId="919d27ec-73f5-447c-8d31-729aed8d1f0c" providerId="ADAL" clId="{7D5CF318-1B37-49FE-ADFA-DB31B8868CF2}" dt="2023-10-30T16:34:38.880" v="487" actId="20577"/>
        <pc:sldMkLst>
          <pc:docMk/>
          <pc:sldMk cId="3827987102" sldId="256"/>
        </pc:sldMkLst>
      </pc:sldChg>
      <pc:sldChg chg="modNotesTx">
        <pc:chgData name="Silke, Renee" userId="919d27ec-73f5-447c-8d31-729aed8d1f0c" providerId="ADAL" clId="{7D5CF318-1B37-49FE-ADFA-DB31B8868CF2}" dt="2023-10-30T16:35:27.523" v="513" actId="6549"/>
        <pc:sldMkLst>
          <pc:docMk/>
          <pc:sldMk cId="2860825982" sldId="295"/>
        </pc:sldMkLst>
      </pc:sldChg>
      <pc:sldChg chg="modNotesTx">
        <pc:chgData name="Silke, Renee" userId="919d27ec-73f5-447c-8d31-729aed8d1f0c" providerId="ADAL" clId="{7D5CF318-1B37-49FE-ADFA-DB31B8868CF2}" dt="2023-10-30T16:36:09.371" v="524" actId="20577"/>
        <pc:sldMkLst>
          <pc:docMk/>
          <pc:sldMk cId="2676267913" sldId="297"/>
        </pc:sldMkLst>
      </pc:sldChg>
      <pc:sldChg chg="modNotesTx">
        <pc:chgData name="Silke, Renee" userId="919d27ec-73f5-447c-8d31-729aed8d1f0c" providerId="ADAL" clId="{7D5CF318-1B37-49FE-ADFA-DB31B8868CF2}" dt="2023-10-30T16:47:10.782" v="585" actId="6549"/>
        <pc:sldMkLst>
          <pc:docMk/>
          <pc:sldMk cId="3683590815" sldId="298"/>
        </pc:sldMkLst>
      </pc:sldChg>
      <pc:sldChg chg="modSp mod modNotesTx">
        <pc:chgData name="Silke, Renee" userId="919d27ec-73f5-447c-8d31-729aed8d1f0c" providerId="ADAL" clId="{7D5CF318-1B37-49FE-ADFA-DB31B8868CF2}" dt="2023-10-30T11:26:34.694" v="314" actId="20577"/>
        <pc:sldMkLst>
          <pc:docMk/>
          <pc:sldMk cId="2074859279" sldId="300"/>
        </pc:sldMkLst>
        <pc:spChg chg="mod">
          <ac:chgData name="Silke, Renee" userId="919d27ec-73f5-447c-8d31-729aed8d1f0c" providerId="ADAL" clId="{7D5CF318-1B37-49FE-ADFA-DB31B8868CF2}" dt="2023-10-30T11:26:34.694" v="314" actId="20577"/>
          <ac:spMkLst>
            <pc:docMk/>
            <pc:sldMk cId="2074859279" sldId="300"/>
            <ac:spMk id="3" creationId="{00000000-0000-0000-0000-000000000000}"/>
          </ac:spMkLst>
        </pc:spChg>
        <pc:spChg chg="mod">
          <ac:chgData name="Silke, Renee" userId="919d27ec-73f5-447c-8d31-729aed8d1f0c" providerId="ADAL" clId="{7D5CF318-1B37-49FE-ADFA-DB31B8868CF2}" dt="2023-10-30T11:25:45.478" v="311" actId="403"/>
          <ac:spMkLst>
            <pc:docMk/>
            <pc:sldMk cId="2074859279" sldId="300"/>
            <ac:spMk id="9" creationId="{00000000-0000-0000-0000-000000000000}"/>
          </ac:spMkLst>
        </pc:spChg>
      </pc:sldChg>
      <pc:sldChg chg="addSp delSp modSp mod modNotesTx">
        <pc:chgData name="Silke, Renee" userId="919d27ec-73f5-447c-8d31-729aed8d1f0c" providerId="ADAL" clId="{7D5CF318-1B37-49FE-ADFA-DB31B8868CF2}" dt="2023-10-30T16:39:22.310" v="566" actId="20577"/>
        <pc:sldMkLst>
          <pc:docMk/>
          <pc:sldMk cId="713423665" sldId="301"/>
        </pc:sldMkLst>
        <pc:spChg chg="mod">
          <ac:chgData name="Silke, Renee" userId="919d27ec-73f5-447c-8d31-729aed8d1f0c" providerId="ADAL" clId="{7D5CF318-1B37-49FE-ADFA-DB31B8868CF2}" dt="2023-10-30T11:40:10.051" v="390" actId="1076"/>
          <ac:spMkLst>
            <pc:docMk/>
            <pc:sldMk cId="713423665" sldId="301"/>
            <ac:spMk id="4" creationId="{00000000-0000-0000-0000-000000000000}"/>
          </ac:spMkLst>
        </pc:spChg>
        <pc:spChg chg="mod">
          <ac:chgData name="Silke, Renee" userId="919d27ec-73f5-447c-8d31-729aed8d1f0c" providerId="ADAL" clId="{7D5CF318-1B37-49FE-ADFA-DB31B8868CF2}" dt="2023-10-30T11:39:29.003" v="387" actId="1076"/>
          <ac:spMkLst>
            <pc:docMk/>
            <pc:sldMk cId="713423665" sldId="301"/>
            <ac:spMk id="7" creationId="{A80015E9-8C07-F64E-39AD-454F88170197}"/>
          </ac:spMkLst>
        </pc:spChg>
        <pc:spChg chg="mod">
          <ac:chgData name="Silke, Renee" userId="919d27ec-73f5-447c-8d31-729aed8d1f0c" providerId="ADAL" clId="{7D5CF318-1B37-49FE-ADFA-DB31B8868CF2}" dt="2023-10-30T11:40:29.909" v="394" actId="1076"/>
          <ac:spMkLst>
            <pc:docMk/>
            <pc:sldMk cId="713423665" sldId="301"/>
            <ac:spMk id="15" creationId="{00000000-0000-0000-0000-000000000000}"/>
          </ac:spMkLst>
        </pc:spChg>
        <pc:picChg chg="add del mod">
          <ac:chgData name="Silke, Renee" userId="919d27ec-73f5-447c-8d31-729aed8d1f0c" providerId="ADAL" clId="{7D5CF318-1B37-49FE-ADFA-DB31B8868CF2}" dt="2023-10-30T11:44:27.751" v="465" actId="478"/>
          <ac:picMkLst>
            <pc:docMk/>
            <pc:sldMk cId="713423665" sldId="301"/>
            <ac:picMk id="2" creationId="{A6D40403-E243-3CC2-C3EF-B0C51CEFF5B9}"/>
          </ac:picMkLst>
        </pc:picChg>
        <pc:picChg chg="mod">
          <ac:chgData name="Silke, Renee" userId="919d27ec-73f5-447c-8d31-729aed8d1f0c" providerId="ADAL" clId="{7D5CF318-1B37-49FE-ADFA-DB31B8868CF2}" dt="2023-10-30T11:40:25.142" v="393" actId="1076"/>
          <ac:picMkLst>
            <pc:docMk/>
            <pc:sldMk cId="713423665" sldId="301"/>
            <ac:picMk id="3" creationId="{00000000-0000-0000-0000-000000000000}"/>
          </ac:picMkLst>
        </pc:picChg>
        <pc:picChg chg="mod">
          <ac:chgData name="Silke, Renee" userId="919d27ec-73f5-447c-8d31-729aed8d1f0c" providerId="ADAL" clId="{7D5CF318-1B37-49FE-ADFA-DB31B8868CF2}" dt="2023-10-30T11:39:32.542" v="388" actId="1076"/>
          <ac:picMkLst>
            <pc:docMk/>
            <pc:sldMk cId="713423665" sldId="301"/>
            <ac:picMk id="5" creationId="{68B9AD67-470B-9B73-926B-D77614BF6AC0}"/>
          </ac:picMkLst>
        </pc:picChg>
        <pc:picChg chg="mod">
          <ac:chgData name="Silke, Renee" userId="919d27ec-73f5-447c-8d31-729aed8d1f0c" providerId="ADAL" clId="{7D5CF318-1B37-49FE-ADFA-DB31B8868CF2}" dt="2023-10-30T11:41:34.100" v="406" actId="1076"/>
          <ac:picMkLst>
            <pc:docMk/>
            <pc:sldMk cId="713423665" sldId="301"/>
            <ac:picMk id="8" creationId="{00000000-0000-0000-0000-000000000000}"/>
          </ac:picMkLst>
        </pc:picChg>
        <pc:picChg chg="mod">
          <ac:chgData name="Silke, Renee" userId="919d27ec-73f5-447c-8d31-729aed8d1f0c" providerId="ADAL" clId="{7D5CF318-1B37-49FE-ADFA-DB31B8868CF2}" dt="2023-10-30T11:41:33.510" v="405" actId="1076"/>
          <ac:picMkLst>
            <pc:docMk/>
            <pc:sldMk cId="713423665" sldId="301"/>
            <ac:picMk id="9" creationId="{00000000-0000-0000-0000-000000000000}"/>
          </ac:picMkLst>
        </pc:picChg>
        <pc:picChg chg="del">
          <ac:chgData name="Silke, Renee" userId="919d27ec-73f5-447c-8d31-729aed8d1f0c" providerId="ADAL" clId="{7D5CF318-1B37-49FE-ADFA-DB31B8868CF2}" dt="2023-10-30T11:32:33.449" v="341" actId="478"/>
          <ac:picMkLst>
            <pc:docMk/>
            <pc:sldMk cId="713423665" sldId="301"/>
            <ac:picMk id="10" creationId="{269CAB2C-7488-D806-A892-7941461B02DD}"/>
          </ac:picMkLst>
        </pc:picChg>
        <pc:picChg chg="mod">
          <ac:chgData name="Silke, Renee" userId="919d27ec-73f5-447c-8d31-729aed8d1f0c" providerId="ADAL" clId="{7D5CF318-1B37-49FE-ADFA-DB31B8868CF2}" dt="2023-10-30T11:41:33.051" v="404" actId="1076"/>
          <ac:picMkLst>
            <pc:docMk/>
            <pc:sldMk cId="713423665" sldId="301"/>
            <ac:picMk id="13" creationId="{BFF06116-E2C4-81D9-344C-41092D833214}"/>
          </ac:picMkLst>
        </pc:picChg>
        <pc:picChg chg="del">
          <ac:chgData name="Silke, Renee" userId="919d27ec-73f5-447c-8d31-729aed8d1f0c" providerId="ADAL" clId="{7D5CF318-1B37-49FE-ADFA-DB31B8868CF2}" dt="2023-10-30T11:32:33.449" v="341" actId="478"/>
          <ac:picMkLst>
            <pc:docMk/>
            <pc:sldMk cId="713423665" sldId="301"/>
            <ac:picMk id="16" creationId="{866A0D38-AC4D-DCDE-55CB-816C95DDF3DE}"/>
          </ac:picMkLst>
        </pc:picChg>
      </pc:sldChg>
      <pc:sldChg chg="modSp mod modNotesTx">
        <pc:chgData name="Silke, Renee" userId="919d27ec-73f5-447c-8d31-729aed8d1f0c" providerId="ADAL" clId="{7D5CF318-1B37-49FE-ADFA-DB31B8868CF2}" dt="2023-10-30T16:51:35.844" v="586" actId="6549"/>
        <pc:sldMkLst>
          <pc:docMk/>
          <pc:sldMk cId="1137222132" sldId="302"/>
        </pc:sldMkLst>
        <pc:spChg chg="mod">
          <ac:chgData name="Silke, Renee" userId="919d27ec-73f5-447c-8d31-729aed8d1f0c" providerId="ADAL" clId="{7D5CF318-1B37-49FE-ADFA-DB31B8868CF2}" dt="2023-10-30T16:42:20.380" v="583" actId="20577"/>
          <ac:spMkLst>
            <pc:docMk/>
            <pc:sldMk cId="1137222132" sldId="302"/>
            <ac:spMk id="4" creationId="{FAB8A7AC-FBE5-56D6-D798-BBC9F9BABC38}"/>
          </ac:spMkLst>
        </pc:spChg>
      </pc:sldChg>
      <pc:sldChg chg="modNotesTx">
        <pc:chgData name="Silke, Renee" userId="919d27ec-73f5-447c-8d31-729aed8d1f0c" providerId="ADAL" clId="{7D5CF318-1B37-49FE-ADFA-DB31B8868CF2}" dt="2023-10-30T16:42:08.319" v="582" actId="20577"/>
        <pc:sldMkLst>
          <pc:docMk/>
          <pc:sldMk cId="3859021507" sldId="303"/>
        </pc:sldMkLst>
      </pc:sldChg>
    </pc:docChg>
  </pc:docChgLst>
  <pc:docChgLst>
    <pc:chgData name="Silke, Renee" userId="S::renee.silke@cnl.ca::919d27ec-73f5-447c-8d31-729aed8d1f0c" providerId="AD" clId="Web-{1589D746-FF41-D191-6738-C8A0712D3E53}"/>
    <pc:docChg chg="modSld">
      <pc:chgData name="Silke, Renee" userId="S::renee.silke@cnl.ca::919d27ec-73f5-447c-8d31-729aed8d1f0c" providerId="AD" clId="Web-{1589D746-FF41-D191-6738-C8A0712D3E53}" dt="2023-10-30T19:41:42.881" v="41"/>
      <pc:docMkLst>
        <pc:docMk/>
      </pc:docMkLst>
      <pc:sldChg chg="modSp modNotes">
        <pc:chgData name="Silke, Renee" userId="S::renee.silke@cnl.ca::919d27ec-73f5-447c-8d31-729aed8d1f0c" providerId="AD" clId="Web-{1589D746-FF41-D191-6738-C8A0712D3E53}" dt="2023-10-30T19:38:19.206" v="37"/>
        <pc:sldMkLst>
          <pc:docMk/>
          <pc:sldMk cId="2074859279" sldId="300"/>
        </pc:sldMkLst>
        <pc:spChg chg="mod">
          <ac:chgData name="Silke, Renee" userId="S::renee.silke@cnl.ca::919d27ec-73f5-447c-8d31-729aed8d1f0c" providerId="AD" clId="Web-{1589D746-FF41-D191-6738-C8A0712D3E53}" dt="2023-10-30T19:36:42.611" v="1" actId="20577"/>
          <ac:spMkLst>
            <pc:docMk/>
            <pc:sldMk cId="2074859279" sldId="300"/>
            <ac:spMk id="12" creationId="{00000000-0000-0000-0000-000000000000}"/>
          </ac:spMkLst>
        </pc:spChg>
      </pc:sldChg>
      <pc:sldChg chg="modNotes">
        <pc:chgData name="Silke, Renee" userId="S::renee.silke@cnl.ca::919d27ec-73f5-447c-8d31-729aed8d1f0c" providerId="AD" clId="Web-{1589D746-FF41-D191-6738-C8A0712D3E53}" dt="2023-10-30T19:41:42.881" v="41"/>
        <pc:sldMkLst>
          <pc:docMk/>
          <pc:sldMk cId="3859021507" sldId="303"/>
        </pc:sldMkLst>
      </pc:sldChg>
    </pc:docChg>
  </pc:docChgLst>
  <pc:docChgLst>
    <pc:chgData name="Chennette, Rachel" userId="S::rachel.chennette@cnl.ca::9f488150-2e08-4f22-a32a-e57f29665377" providerId="AD" clId="Web-{FF2DCEEF-6B37-829A-9D11-54D48B4BB811}"/>
    <pc:docChg chg="sldOrd">
      <pc:chgData name="Chennette, Rachel" userId="S::rachel.chennette@cnl.ca::9f488150-2e08-4f22-a32a-e57f29665377" providerId="AD" clId="Web-{FF2DCEEF-6B37-829A-9D11-54D48B4BB811}" dt="2023-10-30T19:18:21.749" v="1"/>
      <pc:docMkLst>
        <pc:docMk/>
      </pc:docMkLst>
      <pc:sldChg chg="ord">
        <pc:chgData name="Chennette, Rachel" userId="S::rachel.chennette@cnl.ca::9f488150-2e08-4f22-a32a-e57f29665377" providerId="AD" clId="Web-{FF2DCEEF-6B37-829A-9D11-54D48B4BB811}" dt="2023-10-30T19:18:21.749" v="1"/>
        <pc:sldMkLst>
          <pc:docMk/>
          <pc:sldMk cId="3827987102" sldId="2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137" cy="512222"/>
          </a:xfrm>
          <a:prstGeom prst="rect">
            <a:avLst/>
          </a:prstGeom>
        </p:spPr>
        <p:txBody>
          <a:bodyPr vert="horz" lIns="94736" tIns="47368" rIns="94736" bIns="47368" rtlCol="0"/>
          <a:lstStyle>
            <a:lvl1pPr algn="l">
              <a:defRPr sz="1200"/>
            </a:lvl1pPr>
          </a:lstStyle>
          <a:p>
            <a:endParaRPr lang="en-GB"/>
          </a:p>
        </p:txBody>
      </p:sp>
      <p:sp>
        <p:nvSpPr>
          <p:cNvPr id="3" name="Date Placeholder 2"/>
          <p:cNvSpPr>
            <a:spLocks noGrp="1"/>
          </p:cNvSpPr>
          <p:nvPr>
            <p:ph type="dt" idx="1"/>
          </p:nvPr>
        </p:nvSpPr>
        <p:spPr>
          <a:xfrm>
            <a:off x="4020507" y="0"/>
            <a:ext cx="3077137" cy="512222"/>
          </a:xfrm>
          <a:prstGeom prst="rect">
            <a:avLst/>
          </a:prstGeom>
        </p:spPr>
        <p:txBody>
          <a:bodyPr vert="horz" lIns="94736" tIns="47368" rIns="94736" bIns="47368" rtlCol="0"/>
          <a:lstStyle>
            <a:lvl1pPr algn="r">
              <a:defRPr sz="1200"/>
            </a:lvl1pPr>
          </a:lstStyle>
          <a:p>
            <a:fld id="{5E945880-6D3B-45FB-851F-AFC0D1D23A0C}" type="datetimeFigureOut">
              <a:rPr lang="en-GB" smtClean="0"/>
              <a:t>30/10/2023</a:t>
            </a:fld>
            <a:endParaRPr lang="en-GB"/>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4736" tIns="47368" rIns="94736" bIns="47368" rtlCol="0" anchor="ctr"/>
          <a:lstStyle/>
          <a:p>
            <a:endParaRPr lang="en-GB"/>
          </a:p>
        </p:txBody>
      </p:sp>
      <p:sp>
        <p:nvSpPr>
          <p:cNvPr id="5" name="Notes Placeholder 4"/>
          <p:cNvSpPr>
            <a:spLocks noGrp="1"/>
          </p:cNvSpPr>
          <p:nvPr>
            <p:ph type="body" sz="quarter" idx="3"/>
          </p:nvPr>
        </p:nvSpPr>
        <p:spPr>
          <a:xfrm>
            <a:off x="709602" y="4862017"/>
            <a:ext cx="5680103" cy="4605085"/>
          </a:xfrm>
          <a:prstGeom prst="rect">
            <a:avLst/>
          </a:prstGeom>
        </p:spPr>
        <p:txBody>
          <a:bodyPr vert="horz" lIns="94736" tIns="47368" rIns="94736" bIns="473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0755"/>
            <a:ext cx="3077137" cy="512222"/>
          </a:xfrm>
          <a:prstGeom prst="rect">
            <a:avLst/>
          </a:prstGeom>
        </p:spPr>
        <p:txBody>
          <a:bodyPr vert="horz" lIns="94736" tIns="47368" rIns="94736" bIns="47368" rtlCol="0" anchor="b"/>
          <a:lstStyle>
            <a:lvl1pPr algn="l">
              <a:defRPr sz="1200"/>
            </a:lvl1pPr>
          </a:lstStyle>
          <a:p>
            <a:endParaRPr lang="en-GB"/>
          </a:p>
        </p:txBody>
      </p:sp>
      <p:sp>
        <p:nvSpPr>
          <p:cNvPr id="7" name="Slide Number Placeholder 6"/>
          <p:cNvSpPr>
            <a:spLocks noGrp="1"/>
          </p:cNvSpPr>
          <p:nvPr>
            <p:ph type="sldNum" sz="quarter" idx="5"/>
          </p:nvPr>
        </p:nvSpPr>
        <p:spPr>
          <a:xfrm>
            <a:off x="4020507" y="9720755"/>
            <a:ext cx="3077137" cy="512222"/>
          </a:xfrm>
          <a:prstGeom prst="rect">
            <a:avLst/>
          </a:prstGeom>
        </p:spPr>
        <p:txBody>
          <a:bodyPr vert="horz" lIns="94736" tIns="47368" rIns="94736" bIns="47368" rtlCol="0" anchor="b"/>
          <a:lstStyle>
            <a:lvl1pPr algn="r">
              <a:defRPr sz="1200"/>
            </a:lvl1pPr>
          </a:lstStyle>
          <a:p>
            <a:fld id="{5750A1E1-C8D9-4447-9192-37BA973CD27A}" type="slidenum">
              <a:rPr lang="en-GB" smtClean="0"/>
              <a:t>‹#›</a:t>
            </a:fld>
            <a:endParaRPr lang="en-GB"/>
          </a:p>
        </p:txBody>
      </p:sp>
    </p:spTree>
    <p:extLst>
      <p:ext uri="{BB962C8B-B14F-4D97-AF65-F5344CB8AC3E}">
        <p14:creationId xmlns:p14="http://schemas.microsoft.com/office/powerpoint/2010/main" val="400854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10 mins</a:t>
            </a:r>
            <a:r>
              <a:rPr lang="en-CA" baseline="0" dirty="0"/>
              <a:t> slides/ speaking; 10 mins Q’s and Panel discussions</a:t>
            </a:r>
            <a:endParaRPr lang="en-CA" dirty="0"/>
          </a:p>
        </p:txBody>
      </p:sp>
      <p:sp>
        <p:nvSpPr>
          <p:cNvPr id="4" name="Slide Number Placeholder 3"/>
          <p:cNvSpPr>
            <a:spLocks noGrp="1"/>
          </p:cNvSpPr>
          <p:nvPr>
            <p:ph type="sldNum" sz="quarter" idx="10"/>
          </p:nvPr>
        </p:nvSpPr>
        <p:spPr/>
        <p:txBody>
          <a:bodyPr/>
          <a:lstStyle/>
          <a:p>
            <a:fld id="{5750A1E1-C8D9-4447-9192-37BA973CD27A}" type="slidenum">
              <a:rPr lang="en-GB" smtClean="0"/>
              <a:t>1</a:t>
            </a:fld>
            <a:endParaRPr lang="en-GB"/>
          </a:p>
        </p:txBody>
      </p:sp>
    </p:spTree>
    <p:extLst>
      <p:ext uri="{BB962C8B-B14F-4D97-AF65-F5344CB8AC3E}">
        <p14:creationId xmlns:p14="http://schemas.microsoft.com/office/powerpoint/2010/main" val="1293866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recognize the importance of meaningful engagement and are striving to build strong, purposeful relationships with our stakeholders and Indigenous Nations, communities and organizations. </a:t>
            </a:r>
            <a:r>
              <a:rPr lang="en-CA" sz="1200" kern="1200" dirty="0">
                <a:solidFill>
                  <a:schemeClr val="tx1"/>
                </a:solidFill>
                <a:effectLst/>
                <a:latin typeface="+mn-lt"/>
                <a:ea typeface="+mn-ea"/>
                <a:cs typeface="+mn-cs"/>
              </a:rPr>
              <a:t>Chalk River is located on the unceded and unsurrendered territory of the Algonquins of Anishnaabe Nation. One location at the site that holds strong historical and Indigenous significance is </a:t>
            </a:r>
            <a:r>
              <a:rPr lang="en-CA" sz="1200" b="1" kern="1200" dirty="0">
                <a:solidFill>
                  <a:schemeClr val="tx1"/>
                </a:solidFill>
                <a:effectLst/>
                <a:latin typeface="+mn-lt"/>
                <a:ea typeface="+mn-ea"/>
                <a:cs typeface="+mn-cs"/>
              </a:rPr>
              <a:t>Pointe au </a:t>
            </a:r>
            <a:r>
              <a:rPr lang="en-CA" sz="1200" b="1" kern="1200" dirty="0" err="1">
                <a:solidFill>
                  <a:schemeClr val="tx1"/>
                </a:solidFill>
                <a:effectLst/>
                <a:latin typeface="+mn-lt"/>
                <a:ea typeface="+mn-ea"/>
                <a:cs typeface="+mn-cs"/>
              </a:rPr>
              <a:t>Bapteme</a:t>
            </a:r>
            <a:r>
              <a:rPr lang="en-CA" sz="1200" b="1" kern="120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(shown in photo above).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a:defRPr/>
            </a:pPr>
            <a:r>
              <a:rPr lang="en-CA" sz="1200" kern="1200" dirty="0">
                <a:solidFill>
                  <a:schemeClr val="tx1"/>
                </a:solidFill>
                <a:effectLst/>
                <a:latin typeface="+mn-lt"/>
                <a:ea typeface="+mn-ea"/>
                <a:cs typeface="+mn-cs"/>
              </a:rPr>
              <a:t>In June of 2023, the site’s owner AECL, CNL and the Algonquins of Pikwakanagan First Nation signed a historic long-term, formal relationship agreement. Through this effort we are establishing a new Neya Wabun (or Guardian) Program to augment environmental monitoring at the site while fostering healing and reconciliation (</a:t>
            </a:r>
            <a:r>
              <a:rPr lang="en-CA" sz="1200" b="1" i="1" kern="1200" dirty="0">
                <a:solidFill>
                  <a:schemeClr val="tx1"/>
                </a:solidFill>
                <a:effectLst/>
                <a:latin typeface="+mn-lt"/>
                <a:ea typeface="+mn-ea"/>
                <a:cs typeface="+mn-cs"/>
              </a:rPr>
              <a:t>SDG 16 – Peace, Justice and Strong Institutions</a:t>
            </a:r>
            <a:r>
              <a:rPr lang="en-CA" sz="1200" kern="1200" dirty="0">
                <a:solidFill>
                  <a:schemeClr val="tx1"/>
                </a:solidFill>
                <a:effectLst/>
                <a:latin typeface="+mn-lt"/>
                <a:ea typeface="+mn-ea"/>
                <a:cs typeface="+mn-cs"/>
              </a:rPr>
              <a:t>).</a:t>
            </a:r>
            <a:r>
              <a:rPr lang="en-CA" dirty="0"/>
              <a:t> </a:t>
            </a:r>
            <a:endParaRPr lang="en-CA"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Finally, Our cleanup </a:t>
            </a:r>
            <a:r>
              <a:rPr lang="en-GB" sz="1200" kern="1200" dirty="0">
                <a:solidFill>
                  <a:schemeClr val="tx1"/>
                </a:solidFill>
                <a:effectLst/>
                <a:latin typeface="+mn-lt"/>
                <a:ea typeface="+mn-ea"/>
                <a:cs typeface="+mn-cs"/>
              </a:rPr>
              <a:t>work </a:t>
            </a:r>
            <a:r>
              <a:rPr lang="en-GB" sz="1200" b="1" kern="1200" dirty="0">
                <a:solidFill>
                  <a:schemeClr val="tx1"/>
                </a:solidFill>
                <a:effectLst/>
                <a:latin typeface="+mn-lt"/>
                <a:ea typeface="+mn-ea"/>
                <a:cs typeface="+mn-cs"/>
              </a:rPr>
              <a:t>supports all 3 of CNL’s strategic priorities.  </a:t>
            </a:r>
            <a:r>
              <a:rPr lang="en-GB" sz="1200" b="0" kern="1200" dirty="0">
                <a:solidFill>
                  <a:schemeClr val="tx1"/>
                </a:solidFill>
                <a:effectLst/>
                <a:latin typeface="+mn-lt"/>
                <a:ea typeface="+mn-ea"/>
                <a:cs typeface="+mn-cs"/>
              </a:rPr>
              <a:t>B</a:t>
            </a:r>
            <a:r>
              <a:rPr lang="en-GB" sz="1200" kern="1200" dirty="0">
                <a:solidFill>
                  <a:schemeClr val="tx1"/>
                </a:solidFill>
                <a:effectLst/>
                <a:latin typeface="+mn-lt"/>
                <a:ea typeface="+mn-ea"/>
                <a:cs typeface="+mn-cs"/>
              </a:rPr>
              <a:t>y restoring impacted land so new, innovative facilities can be built which will promote </a:t>
            </a:r>
            <a:r>
              <a:rPr lang="en-GB" sz="1200" b="1" i="1" kern="1200" dirty="0">
                <a:solidFill>
                  <a:schemeClr val="tx1"/>
                </a:solidFill>
                <a:effectLst/>
                <a:latin typeface="+mn-lt"/>
                <a:ea typeface="+mn-ea"/>
                <a:cs typeface="+mn-cs"/>
              </a:rPr>
              <a:t>Affordable and Clean Energy</a:t>
            </a:r>
            <a:r>
              <a:rPr lang="en-GB" sz="1200" b="1" kern="1200" dirty="0">
                <a:solidFill>
                  <a:schemeClr val="tx1"/>
                </a:solidFill>
                <a:effectLst/>
                <a:latin typeface="+mn-lt"/>
                <a:ea typeface="+mn-ea"/>
                <a:cs typeface="+mn-cs"/>
              </a:rPr>
              <a:t> (SDG 7) </a:t>
            </a:r>
            <a:r>
              <a:rPr lang="en-GB" sz="1200" kern="1200" dirty="0">
                <a:solidFill>
                  <a:schemeClr val="tx1"/>
                </a:solidFill>
                <a:effectLst/>
                <a:latin typeface="+mn-lt"/>
                <a:ea typeface="+mn-ea"/>
                <a:cs typeface="+mn-cs"/>
              </a:rPr>
              <a:t>and </a:t>
            </a:r>
            <a:r>
              <a:rPr lang="en-GB" sz="1200" b="1" i="1" kern="1200" dirty="0">
                <a:solidFill>
                  <a:schemeClr val="tx1"/>
                </a:solidFill>
                <a:effectLst/>
                <a:latin typeface="+mn-lt"/>
                <a:ea typeface="+mn-ea"/>
                <a:cs typeface="+mn-cs"/>
              </a:rPr>
              <a:t>Good Health and Well-Being</a:t>
            </a:r>
            <a:r>
              <a:rPr lang="en-GB" sz="1200" b="1" kern="1200" dirty="0">
                <a:solidFill>
                  <a:schemeClr val="tx1"/>
                </a:solidFill>
                <a:effectLst/>
                <a:latin typeface="+mn-lt"/>
                <a:ea typeface="+mn-ea"/>
                <a:cs typeface="+mn-cs"/>
              </a:rPr>
              <a:t> (SDG 3). T</a:t>
            </a:r>
            <a:r>
              <a:rPr lang="en-GB" sz="1200" kern="1200" dirty="0">
                <a:solidFill>
                  <a:schemeClr val="tx1"/>
                </a:solidFill>
                <a:effectLst/>
                <a:latin typeface="+mn-lt"/>
                <a:ea typeface="+mn-ea"/>
                <a:cs typeface="+mn-cs"/>
              </a:rPr>
              <a:t>hrough</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partnerships with companies from around the world we will host Small Modular Reactors at the Chalk River site and produce</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 promising new weapon in the fight against cancer – Actinium-225.</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t>
            </a:r>
            <a:endParaRPr lang="en-CA" sz="1200" kern="1200" dirty="0">
              <a:solidFill>
                <a:schemeClr val="tx1"/>
              </a:solidFill>
              <a:effectLst/>
              <a:latin typeface="+mn-lt"/>
              <a:ea typeface="+mn-ea"/>
              <a:cs typeface="+mn-cs"/>
            </a:endParaRPr>
          </a:p>
          <a:p>
            <a:r>
              <a:rPr lang="en-CA" sz="1200" kern="1200">
                <a:solidFill>
                  <a:schemeClr val="tx1"/>
                </a:solidFill>
                <a:effectLst/>
                <a:latin typeface="+mn-lt"/>
                <a:ea typeface="+mn-ea"/>
                <a:cs typeface="+mn-cs"/>
              </a:rPr>
              <a:t>Canadian Nuclear Laboratories strives to advance nuclear S&amp;T for a clean and secure world and to undertake the following missions at the CRL site:</a:t>
            </a:r>
            <a:endParaRPr lang="en-CA" sz="1200" kern="1200">
              <a:solidFill>
                <a:schemeClr val="tx1"/>
              </a:solidFill>
              <a:effectLst/>
              <a:latin typeface="+mn-lt"/>
              <a:cs typeface="Calibri"/>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We will restore and protect Canada’s environment by reducing and effectively managing nuclear liabilities</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We will provide the world with sustainable energy solutions including the extension of reactor operating lifetimes, hydrogen energy technologies, and fuel development for the reactor designs of tomorrow</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Together, with partners, we will demonstrate the commercial viability of advanced reactor designs including Small Modular Reactor (SMR)</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We will work collaboratively with medical/educational institutions and pharmaceutical companies to pioneer new alpha therapies for cancer treatments that save countless lives</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We will leverage all of our capabilities for commercial success in Canadian and international markets</a:t>
            </a:r>
          </a:p>
          <a:p>
            <a:pPr lvl="0"/>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Advancing nuclear S&amp;T for a clean and secure world is CNL’s purpose. New infrastructure and refurbishment of existing infrastructure to support this S&amp;T mission will be extensive. Cleanup planning will support these missions at CRL by providing a safe and effective framework to reduce the environmental liabilities through decommissioning and remediation allowing for the development of the new, revitalized S&amp;T campus.</a:t>
            </a:r>
          </a:p>
          <a:p>
            <a:pPr lvl="0"/>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5750A1E1-C8D9-4447-9192-37BA973CD27A}" type="slidenum">
              <a:rPr lang="en-GB" smtClean="0"/>
              <a:t>10</a:t>
            </a:fld>
            <a:endParaRPr lang="en-GB"/>
          </a:p>
        </p:txBody>
      </p:sp>
    </p:spTree>
    <p:extLst>
      <p:ext uri="{BB962C8B-B14F-4D97-AF65-F5344CB8AC3E}">
        <p14:creationId xmlns:p14="http://schemas.microsoft.com/office/powerpoint/2010/main" val="1297639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We </a:t>
            </a:r>
            <a:r>
              <a:rPr lang="en-GB" sz="1200" kern="1200" dirty="0">
                <a:solidFill>
                  <a:schemeClr val="tx1"/>
                </a:solidFill>
                <a:effectLst/>
                <a:latin typeface="+mn-lt"/>
                <a:ea typeface="+mn-ea"/>
                <a:cs typeface="+mn-cs"/>
              </a:rPr>
              <a:t>have covered how this subset of the United Nations Sustainable Development Goals (SDG) as well as IAEA Safety fundamentals Principle 7 have been used to provide a strategic approach to planning the Chalk</a:t>
            </a:r>
            <a:r>
              <a:rPr lang="en-GB" sz="1200" kern="1200" baseline="0" dirty="0">
                <a:solidFill>
                  <a:schemeClr val="tx1"/>
                </a:solidFill>
                <a:effectLst/>
                <a:latin typeface="+mn-lt"/>
                <a:ea typeface="+mn-ea"/>
                <a:cs typeface="+mn-cs"/>
              </a:rPr>
              <a:t> River</a:t>
            </a:r>
            <a:r>
              <a:rPr lang="en-GB" sz="1200" kern="1200" dirty="0">
                <a:solidFill>
                  <a:schemeClr val="tx1"/>
                </a:solidFill>
                <a:effectLst/>
                <a:latin typeface="+mn-lt"/>
                <a:ea typeface="+mn-ea"/>
                <a:cs typeface="+mn-cs"/>
              </a:rPr>
              <a:t> site cleanup.</a:t>
            </a:r>
            <a:r>
              <a:rPr lang="en-GB" sz="1200" kern="1200" baseline="0" dirty="0">
                <a:solidFill>
                  <a:schemeClr val="tx1"/>
                </a:solidFill>
                <a:effectLst/>
                <a:latin typeface="+mn-lt"/>
                <a:ea typeface="+mn-ea"/>
                <a:cs typeface="+mn-cs"/>
              </a:rPr>
              <a:t> </a:t>
            </a:r>
          </a:p>
          <a:p>
            <a:endParaRPr lang="en-GB" sz="1200" kern="1200" baseline="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sum up,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a:t>
            </a:r>
            <a:r>
              <a:rPr lang="en-GB" sz="1200" kern="1200" baseline="0" dirty="0">
                <a:solidFill>
                  <a:schemeClr val="tx1"/>
                </a:solidFill>
                <a:effectLst/>
                <a:latin typeface="+mn-lt"/>
                <a:ea typeface="+mn-ea"/>
                <a:cs typeface="+mn-cs"/>
              </a:rPr>
              <a:t>he plan is protective of ecological life as well as human health and safety.</a:t>
            </a: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It incorporates a new land use category option of parkland.  </a:t>
            </a: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we are using sustainable mass timber construction for new buildings being constructed at the site.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The programs consider circular economy principles to reduce waste volumes and aim to use and current and future waste management and disposal resources responsibly. </a:t>
            </a:r>
          </a:p>
          <a:p>
            <a:pPr marL="0" indent="0">
              <a:buFont typeface="Arial" panose="020B0604020202020204" pitchFamily="34" charset="0"/>
              <a:buNone/>
            </a:pP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Finally, and perhaps most importantly,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we are working to build strong relationships with our stakeholders and Indigenous Nations, communities and organizations as we plan for future cleanup at the Chalk River site in support of advancing Nuclear technology for the benefit of human health and the environment.</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750A1E1-C8D9-4447-9192-37BA973CD27A}" type="slidenum">
              <a:rPr lang="en-GB" smtClean="0"/>
              <a:t>11</a:t>
            </a:fld>
            <a:endParaRPr lang="en-GB"/>
          </a:p>
        </p:txBody>
      </p:sp>
    </p:spTree>
    <p:extLst>
      <p:ext uri="{BB962C8B-B14F-4D97-AF65-F5344CB8AC3E}">
        <p14:creationId xmlns:p14="http://schemas.microsoft.com/office/powerpoint/2010/main" val="3582675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Thank-you for attending!</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750A1E1-C8D9-4447-9192-37BA973CD27A}" type="slidenum">
              <a:rPr lang="en-GB" smtClean="0"/>
              <a:t>12</a:t>
            </a:fld>
            <a:endParaRPr lang="en-GB"/>
          </a:p>
        </p:txBody>
      </p:sp>
    </p:spTree>
    <p:extLst>
      <p:ext uri="{BB962C8B-B14F-4D97-AF65-F5344CB8AC3E}">
        <p14:creationId xmlns:p14="http://schemas.microsoft.com/office/powerpoint/2010/main" val="2323245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Renee Silke is an environmental professional with an honours B.Sc. specializing in Environmental Toxicology and almost 20 years of experience in the nuclear industry. Her primary focus is currently on planning for the cleanup of Canada’s most complex nuclear legacy site: Chalk River Laboratories. She has a strong background in Environmental Risk Assessment, including modelling for current and long-term impacts of radiological and non-radiological contamination. Ms. Silke is an active proponent for effective risk communication and meaningful stakeholder and Indigenous engagement to support sound decision-making and improve transparency and trust in the nuclear industry.</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5750A1E1-C8D9-4447-9192-37BA973CD27A}" type="slidenum">
              <a:rPr lang="en-GB" smtClean="0"/>
              <a:t>2</a:t>
            </a:fld>
            <a:endParaRPr lang="en-GB"/>
          </a:p>
        </p:txBody>
      </p:sp>
    </p:spTree>
    <p:extLst>
      <p:ext uri="{BB962C8B-B14F-4D97-AF65-F5344CB8AC3E}">
        <p14:creationId xmlns:p14="http://schemas.microsoft.com/office/powerpoint/2010/main" val="419199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Good day everyone, I am so pleased</a:t>
            </a:r>
            <a:r>
              <a:rPr lang="en-GB" baseline="0" dirty="0"/>
              <a:t> to be here today to </a:t>
            </a:r>
            <a:r>
              <a:rPr lang="en-CA" dirty="0"/>
              <a:t>speak with you on how Canadian</a:t>
            </a:r>
            <a:r>
              <a:rPr lang="en-CA" baseline="0" dirty="0"/>
              <a:t> Nuclear Laboratories is applying the UN Sustainable Development Goals and IAEA’s Fundamental Safety Principles into our work Incorporating Land Use considerations in Planning the cleanup of a complex Nuclear research site in Canada, Chalk River laboratories.</a:t>
            </a:r>
            <a:endParaRPr lang="en-CA" dirty="0"/>
          </a:p>
          <a:p>
            <a:endParaRPr lang="en-GB" dirty="0"/>
          </a:p>
        </p:txBody>
      </p:sp>
      <p:sp>
        <p:nvSpPr>
          <p:cNvPr id="4" name="Slide Number Placeholder 3"/>
          <p:cNvSpPr>
            <a:spLocks noGrp="1"/>
          </p:cNvSpPr>
          <p:nvPr>
            <p:ph type="sldNum" sz="quarter" idx="10"/>
          </p:nvPr>
        </p:nvSpPr>
        <p:spPr/>
        <p:txBody>
          <a:bodyPr/>
          <a:lstStyle/>
          <a:p>
            <a:fld id="{5750A1E1-C8D9-4447-9192-37BA973CD27A}" type="slidenum">
              <a:rPr lang="en-GB" smtClean="0"/>
              <a:t>3</a:t>
            </a:fld>
            <a:endParaRPr lang="en-GB"/>
          </a:p>
        </p:txBody>
      </p:sp>
    </p:spTree>
    <p:extLst>
      <p:ext uri="{BB962C8B-B14F-4D97-AF65-F5344CB8AC3E}">
        <p14:creationId xmlns:p14="http://schemas.microsoft.com/office/powerpoint/2010/main" val="872101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latin typeface="+mn-lt"/>
              </a:rPr>
              <a:t>We will go through how we’ve applied these International principles and goals to the:</a:t>
            </a:r>
          </a:p>
          <a:p>
            <a:pPr marL="171450" indent="-171450">
              <a:buFont typeface="Arial" panose="020B0604020202020204" pitchFamily="34" charset="0"/>
              <a:buChar char="•"/>
            </a:pPr>
            <a:r>
              <a:rPr lang="en-CA" sz="1200" dirty="0">
                <a:latin typeface="+mn-lt"/>
              </a:rPr>
              <a:t>Implementation of a Company-Wide Land Use Program;</a:t>
            </a:r>
          </a:p>
          <a:p>
            <a:pPr marL="171450" indent="-171450">
              <a:buFont typeface="Arial" panose="020B0604020202020204" pitchFamily="34" charset="0"/>
              <a:buChar char="•"/>
            </a:pPr>
            <a:r>
              <a:rPr lang="en-CA" sz="1200" dirty="0">
                <a:latin typeface="+mn-lt"/>
              </a:rPr>
              <a:t>Use of Site-Specific Screening and Cleanup Criteria;</a:t>
            </a:r>
          </a:p>
          <a:p>
            <a:pPr marL="171450" indent="-171450">
              <a:buFont typeface="Arial" panose="020B0604020202020204" pitchFamily="34" charset="0"/>
              <a:buChar char="•"/>
            </a:pPr>
            <a:r>
              <a:rPr lang="en-CA" sz="1200" dirty="0">
                <a:latin typeface="+mn-lt"/>
                <a:cs typeface="Arial"/>
              </a:rPr>
              <a:t>Optimization of Soil Re-Use, Waste Management and Disposal Prioritization; as well as some</a:t>
            </a:r>
          </a:p>
          <a:p>
            <a:pPr marL="171450" indent="-171450">
              <a:buFont typeface="Arial" panose="020B0604020202020204" pitchFamily="34" charset="0"/>
              <a:buChar char="•"/>
            </a:pPr>
            <a:r>
              <a:rPr lang="en-CA" sz="1200" dirty="0">
                <a:latin typeface="+mn-lt"/>
                <a:cs typeface="Arial"/>
              </a:rPr>
              <a:t>Next Steps, and</a:t>
            </a:r>
          </a:p>
          <a:p>
            <a:pPr marL="171450" indent="-171450">
              <a:buFont typeface="Arial" panose="020B0604020202020204" pitchFamily="34" charset="0"/>
              <a:buChar char="•"/>
            </a:pPr>
            <a:r>
              <a:rPr lang="en-CA" sz="1200" dirty="0">
                <a:latin typeface="+mn-lt"/>
                <a:cs typeface="Arial"/>
              </a:rPr>
              <a:t>Conclusions </a:t>
            </a:r>
          </a:p>
          <a:p>
            <a:endParaRPr lang="en-CA" dirty="0"/>
          </a:p>
          <a:p>
            <a:r>
              <a:rPr lang="en-CA" dirty="0"/>
              <a:t>This map shows the sites across Canada where Canadian Nuclear Laboratories manages Nuclear Legacy Liabilities on behalf of Atomic Energy of Canada Limited.  The yellow star is the location of Chalk River Laboratories, where we will focus today. It is on the Ontario – Quebec boarder, about 200 km northwest of the capital city of Ottawa. </a:t>
            </a:r>
          </a:p>
          <a:p>
            <a:endParaRPr lang="en-CA" dirty="0"/>
          </a:p>
          <a:p>
            <a:r>
              <a:rPr lang="en-CA" dirty="0"/>
              <a:t>+++</a:t>
            </a:r>
          </a:p>
          <a:p>
            <a:endParaRPr lang="en-CA" dirty="0"/>
          </a:p>
          <a:p>
            <a:r>
              <a:rPr lang="en-CA" dirty="0"/>
              <a:t>Northern transportation route</a:t>
            </a:r>
          </a:p>
          <a:p>
            <a:r>
              <a:rPr lang="en-CA" dirty="0"/>
              <a:t>Whiteshell Laboratories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Nuclear Power Demonstration Site (prototype)</a:t>
            </a:r>
          </a:p>
          <a:p>
            <a:r>
              <a:rPr lang="en-CA" dirty="0"/>
              <a:t>Douglas Point Reactor (prototype)</a:t>
            </a:r>
          </a:p>
          <a:p>
            <a:r>
              <a:rPr lang="en-CA" dirty="0"/>
              <a:t>Port Hope Area Initiative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Gentilly-1 Power Reactor (prototype)</a:t>
            </a:r>
          </a:p>
          <a:p>
            <a:endParaRPr lang="en-CA" dirty="0"/>
          </a:p>
          <a:p>
            <a:endParaRPr lang="en-CA" dirty="0"/>
          </a:p>
        </p:txBody>
      </p:sp>
      <p:sp>
        <p:nvSpPr>
          <p:cNvPr id="4" name="Slide Number Placeholder 3"/>
          <p:cNvSpPr>
            <a:spLocks noGrp="1"/>
          </p:cNvSpPr>
          <p:nvPr>
            <p:ph type="sldNum" sz="quarter" idx="10"/>
          </p:nvPr>
        </p:nvSpPr>
        <p:spPr/>
        <p:txBody>
          <a:bodyPr/>
          <a:lstStyle/>
          <a:p>
            <a:fld id="{5750A1E1-C8D9-4447-9192-37BA973CD27A}" type="slidenum">
              <a:rPr lang="en-GB" smtClean="0"/>
              <a:t>4</a:t>
            </a:fld>
            <a:endParaRPr lang="en-GB"/>
          </a:p>
        </p:txBody>
      </p:sp>
    </p:spTree>
    <p:extLst>
      <p:ext uri="{BB962C8B-B14F-4D97-AF65-F5344CB8AC3E}">
        <p14:creationId xmlns:p14="http://schemas.microsoft.com/office/powerpoint/2010/main" val="337350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Canadian Nuclear Labs is directly and indirectly applying a subset of the UN SDGs, </a:t>
            </a:r>
            <a:r>
              <a:rPr lang="en-CA" b="1" baseline="0" dirty="0"/>
              <a:t>shown here</a:t>
            </a:r>
            <a:r>
              <a:rPr lang="en-CA" baseline="0" dirty="0"/>
              <a:t>, as well as Safety Fundamentals Principle 7 into our work to consider Land Use in a recently improved approach to Planning the cleanup of the Chalk River site.</a:t>
            </a:r>
          </a:p>
          <a:p>
            <a:endParaRPr lang="en-CA" baseline="0" dirty="0"/>
          </a:p>
          <a:p>
            <a:r>
              <a:rPr lang="en-CA" baseline="0" dirty="0"/>
              <a:t>The Chalk River site is somewhat unique to many nuclear research sites in North America in that it is NOT a closure site. We are planning cleanup here in concert with ongoing sustainable development to support future research in nuclear science and technology.  </a:t>
            </a:r>
          </a:p>
          <a:p>
            <a:endParaRPr lang="en-CA" baseline="0" dirty="0"/>
          </a:p>
          <a:p>
            <a:r>
              <a:rPr lang="en-CA" baseline="0" dirty="0"/>
              <a:t>This cleanup is reducing the Canadian government’s nuclear legacy liability and is protecting future generations against hazardous contamination and radiation risks.</a:t>
            </a:r>
          </a:p>
          <a:p>
            <a:endParaRPr lang="en-CA" baseline="0" dirty="0"/>
          </a:p>
          <a:p>
            <a:r>
              <a:rPr lang="en-CA" baseline="0" dirty="0"/>
              <a:t>+++</a:t>
            </a:r>
          </a:p>
          <a:p>
            <a:r>
              <a:rPr lang="en-CA" dirty="0"/>
              <a:t>SF-7 - 3.27. Radiation risks may transcend national borders and may persist for long periods of time. The possible consequences, now and in the future, of current actions have to be taken into account in judging the adequacy of measures to control radiation risks. In particular: </a:t>
            </a:r>
          </a:p>
          <a:p>
            <a:r>
              <a:rPr lang="en-CA" dirty="0"/>
              <a:t>— Safety standards apply not only to local populations but also to populations remote from facilities and activities. </a:t>
            </a:r>
          </a:p>
          <a:p>
            <a:r>
              <a:rPr lang="en-CA" dirty="0"/>
              <a:t>— </a:t>
            </a:r>
            <a:r>
              <a:rPr lang="en-CA" b="1" dirty="0"/>
              <a:t>Where effects could span generations, subsequent generations have to be adequately protected without any need for them to take significant protective actions. </a:t>
            </a:r>
          </a:p>
          <a:p>
            <a:endParaRPr lang="en-CA" dirty="0"/>
          </a:p>
          <a:p>
            <a:r>
              <a:rPr lang="en-CA" dirty="0"/>
              <a:t>3.2.8 Whereas the effects of radiation exposure on human health are relatively well understood, albeit with uncertainties , the effects of radiation on the environment have been less thoroughly investigated. The present system of radiation protection generally provides appropriate protection of ecosystems in the human environment against harmful effects of radiation exposure. The general intent of the </a:t>
            </a:r>
            <a:r>
              <a:rPr lang="en-CA" b="1" dirty="0"/>
              <a:t>measures taken for the purposes of environmental protection has been to protect ecosystems against radiation exposure that would have adverse consequences for populations of a species</a:t>
            </a:r>
            <a:r>
              <a:rPr lang="en-CA" dirty="0"/>
              <a:t> (as distinct from individual organisms). </a:t>
            </a:r>
          </a:p>
          <a:p>
            <a:endParaRPr lang="en-CA" dirty="0"/>
          </a:p>
          <a:p>
            <a:r>
              <a:rPr lang="en-CA" dirty="0"/>
              <a:t>3.29. </a:t>
            </a:r>
            <a:r>
              <a:rPr lang="en-CA" b="1" dirty="0"/>
              <a:t>Radioactive waste must be managed in such a way as to avoid imposing an undue burden on future generations</a:t>
            </a:r>
            <a:r>
              <a:rPr lang="en-CA" dirty="0"/>
              <a:t>; that is, the generations that produce the waste have to seek and apply safe, practicable and environmentally acceptable solutions for its long term management. The generation of radioactive waste must be kept to the minimum practicable level by means of appropriate design measures and procedures, such as the recycling and reuse of material.</a:t>
            </a:r>
          </a:p>
        </p:txBody>
      </p:sp>
      <p:sp>
        <p:nvSpPr>
          <p:cNvPr id="4" name="Slide Number Placeholder 3"/>
          <p:cNvSpPr>
            <a:spLocks noGrp="1"/>
          </p:cNvSpPr>
          <p:nvPr>
            <p:ph type="sldNum" sz="quarter" idx="10"/>
          </p:nvPr>
        </p:nvSpPr>
        <p:spPr/>
        <p:txBody>
          <a:bodyPr/>
          <a:lstStyle/>
          <a:p>
            <a:fld id="{5750A1E1-C8D9-4447-9192-37BA973CD27A}" type="slidenum">
              <a:rPr lang="en-GB" smtClean="0"/>
              <a:t>5</a:t>
            </a:fld>
            <a:endParaRPr lang="en-GB"/>
          </a:p>
        </p:txBody>
      </p:sp>
    </p:spTree>
    <p:extLst>
      <p:ext uri="{BB962C8B-B14F-4D97-AF65-F5344CB8AC3E}">
        <p14:creationId xmlns:p14="http://schemas.microsoft.com/office/powerpoint/2010/main" val="610294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company’s </a:t>
            </a:r>
            <a:r>
              <a:rPr lang="en-CA" b="1" dirty="0"/>
              <a:t>Cleanup Function</a:t>
            </a:r>
            <a:r>
              <a:rPr lang="en-CA" dirty="0"/>
              <a:t>,</a:t>
            </a:r>
            <a:r>
              <a:rPr lang="en-CA" baseline="0" dirty="0"/>
              <a:t> s</a:t>
            </a:r>
            <a:r>
              <a:rPr lang="en-CA" dirty="0"/>
              <a:t>upports the Safe &amp; sustainable Cleanup of all our sites.</a:t>
            </a:r>
          </a:p>
          <a:p>
            <a:endParaRPr lang="en-CA" dirty="0"/>
          </a:p>
          <a:p>
            <a:r>
              <a:rPr lang="en-CA" sz="1200" kern="1200" dirty="0">
                <a:solidFill>
                  <a:schemeClr val="tx1"/>
                </a:solidFill>
                <a:effectLst/>
                <a:latin typeface="+mn-lt"/>
                <a:ea typeface="+mn-ea"/>
                <a:cs typeface="+mn-cs"/>
              </a:rPr>
              <a:t>The 3 programs: </a:t>
            </a:r>
            <a:r>
              <a:rPr lang="en-CA" sz="1200" b="1" kern="1200" dirty="0">
                <a:solidFill>
                  <a:schemeClr val="tx1"/>
                </a:solidFill>
                <a:effectLst/>
                <a:latin typeface="+mn-lt"/>
                <a:ea typeface="+mn-ea"/>
                <a:cs typeface="+mn-cs"/>
              </a:rPr>
              <a:t>Land Use, Decommissioning and Demolition and Environmental Remediation - </a:t>
            </a:r>
            <a:r>
              <a:rPr lang="en-CA" sz="1200" kern="1200" dirty="0">
                <a:solidFill>
                  <a:schemeClr val="tx1"/>
                </a:solidFill>
                <a:effectLst/>
                <a:latin typeface="+mn-lt"/>
                <a:ea typeface="+mn-ea"/>
                <a:cs typeface="+mn-cs"/>
              </a:rPr>
              <a:t>work in parallel toward achieving the right next land uses and end-states.  </a:t>
            </a:r>
            <a:r>
              <a:rPr lang="en-CA" dirty="0"/>
              <a:t>Through these Programs we focus on incorporating science-based principles that are protective of human health and the environment (</a:t>
            </a:r>
            <a:r>
              <a:rPr lang="en-CA" b="1" i="1" dirty="0"/>
              <a:t>SDG 15 – Life on Land</a:t>
            </a:r>
            <a:r>
              <a:rPr lang="en-CA" i="1" dirty="0"/>
              <a:t>) </a:t>
            </a:r>
            <a:r>
              <a:rPr lang="en-CA" i="0" dirty="0"/>
              <a:t>into </a:t>
            </a:r>
            <a:r>
              <a:rPr lang="en-CA" sz="1200" kern="1200" dirty="0">
                <a:solidFill>
                  <a:schemeClr val="tx1"/>
                </a:solidFill>
                <a:effectLst/>
                <a:latin typeface="+mn-lt"/>
                <a:ea typeface="+mn-ea"/>
                <a:cs typeface="+mn-cs"/>
              </a:rPr>
              <a:t>decisions that are incorporating the necessary engagement </a:t>
            </a:r>
            <a:r>
              <a:rPr lang="en-CA" dirty="0"/>
              <a:t>with stakeholders and Indigenous Nations,</a:t>
            </a:r>
            <a:r>
              <a:rPr lang="en-CA" baseline="0" dirty="0"/>
              <a:t> communities and organizations</a:t>
            </a:r>
            <a:r>
              <a:rPr lang="en-CA"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a:t>
            </a:r>
            <a:r>
              <a:rPr lang="en-CA" sz="1200" b="1" i="1" kern="1200" dirty="0">
                <a:solidFill>
                  <a:schemeClr val="tx1"/>
                </a:solidFill>
                <a:effectLst/>
                <a:latin typeface="+mn-lt"/>
                <a:ea typeface="+mn-ea"/>
                <a:cs typeface="+mn-cs"/>
              </a:rPr>
              <a:t>SDG 16 – Peace, Justice and Strong Institutions</a:t>
            </a:r>
            <a:r>
              <a:rPr lang="en-GB" sz="1200" b="1" i="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 required output is a Preliminary Decommissioning Plan that considers the entire site.– which for Chalk River we call the Overview Decommissioning and Cleanup Plan. As we execute the </a:t>
            </a:r>
            <a:r>
              <a:rPr lang="en-CA" sz="1200" b="1" kern="1200" dirty="0">
                <a:solidFill>
                  <a:schemeClr val="tx1"/>
                </a:solidFill>
                <a:effectLst/>
                <a:latin typeface="+mn-lt"/>
                <a:ea typeface="+mn-ea"/>
                <a:cs typeface="+mn-cs"/>
              </a:rPr>
              <a:t>Decommissioning and Environmental Remediation</a:t>
            </a:r>
            <a:r>
              <a:rPr lang="en-CA" sz="1200" kern="1200" dirty="0">
                <a:solidFill>
                  <a:schemeClr val="tx1"/>
                </a:solidFill>
                <a:effectLst/>
                <a:latin typeface="+mn-lt"/>
                <a:ea typeface="+mn-ea"/>
                <a:cs typeface="+mn-cs"/>
              </a:rPr>
              <a:t>– we fill identified gaps, through the characterization of buildings and the affected environment, which informs our understanding of the clean up required, which in turn informs updates to the Overview Decommissioning and Cleanup Plan.</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Plan </a:t>
            </a:r>
            <a:r>
              <a:rPr lang="en-GB" sz="1200" kern="1200" baseline="0" dirty="0">
                <a:solidFill>
                  <a:schemeClr val="tx1"/>
                </a:solidFill>
                <a:effectLst/>
                <a:latin typeface="+mn-lt"/>
                <a:ea typeface="+mn-ea"/>
                <a:cs typeface="+mn-cs"/>
              </a:rPr>
              <a:t>is</a:t>
            </a:r>
            <a:r>
              <a:rPr lang="en-GB" sz="1200" kern="1200" dirty="0">
                <a:solidFill>
                  <a:schemeClr val="tx1"/>
                </a:solidFill>
                <a:effectLst/>
                <a:latin typeface="+mn-lt"/>
                <a:ea typeface="+mn-ea"/>
                <a:cs typeface="+mn-cs"/>
              </a:rPr>
              <a:t> iterative – updated every 5 years at a minimum.</a:t>
            </a:r>
            <a:r>
              <a:rPr lang="en-GB" sz="1200" kern="1200" baseline="0" dirty="0">
                <a:solidFill>
                  <a:schemeClr val="tx1"/>
                </a:solidFill>
                <a:effectLst/>
                <a:latin typeface="+mn-lt"/>
                <a:ea typeface="+mn-ea"/>
                <a:cs typeface="+mn-cs"/>
              </a:rPr>
              <a:t> It integrates</a:t>
            </a:r>
            <a:r>
              <a:rPr lang="en-GB" sz="1200" kern="1200" dirty="0">
                <a:solidFill>
                  <a:schemeClr val="tx1"/>
                </a:solidFill>
                <a:effectLst/>
                <a:latin typeface="+mn-lt"/>
                <a:ea typeface="+mn-ea"/>
                <a:cs typeface="+mn-cs"/>
              </a:rPr>
              <a:t> our approach to cleaning up old, redundant buildings, infrastructure and contaminated lands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with our sustainability goals and other site priorities and projects.  And it optimizes this cleanup with current and future waste management and disposal options (supporting </a:t>
            </a:r>
            <a:r>
              <a:rPr lang="en-GB" sz="1200" b="1" kern="1200" dirty="0">
                <a:solidFill>
                  <a:schemeClr val="tx1"/>
                </a:solidFill>
                <a:effectLst/>
                <a:latin typeface="+mn-lt"/>
                <a:ea typeface="+mn-ea"/>
                <a:cs typeface="+mn-cs"/>
              </a:rPr>
              <a:t>SDG 11 – </a:t>
            </a:r>
            <a:r>
              <a:rPr lang="en-GB" sz="1200" b="1" i="1" kern="1200" dirty="0">
                <a:solidFill>
                  <a:schemeClr val="tx1"/>
                </a:solidFill>
                <a:effectLst/>
                <a:latin typeface="+mn-lt"/>
                <a:ea typeface="+mn-ea"/>
                <a:cs typeface="+mn-cs"/>
              </a:rPr>
              <a:t>Sustainable Cities and Communities</a:t>
            </a:r>
            <a:r>
              <a:rPr lang="en-GB" sz="1200" b="0" kern="1200" dirty="0">
                <a:solidFill>
                  <a:schemeClr val="tx1"/>
                </a:solidFill>
                <a:effectLst/>
                <a:latin typeface="+mn-lt"/>
                <a:ea typeface="+mn-ea"/>
                <a:cs typeface="+mn-cs"/>
              </a:rPr>
              <a:t> and </a:t>
            </a:r>
            <a:r>
              <a:rPr lang="en-GB" sz="1200" b="1" kern="1200" dirty="0">
                <a:solidFill>
                  <a:schemeClr val="tx1"/>
                </a:solidFill>
                <a:effectLst/>
                <a:latin typeface="+mn-lt"/>
                <a:ea typeface="+mn-ea"/>
                <a:cs typeface="+mn-cs"/>
              </a:rPr>
              <a:t>SDG 9 – </a:t>
            </a:r>
            <a:r>
              <a:rPr lang="en-GB" sz="1200" b="1" i="1" kern="1200" dirty="0">
                <a:solidFill>
                  <a:schemeClr val="tx1"/>
                </a:solidFill>
                <a:effectLst/>
                <a:latin typeface="+mn-lt"/>
                <a:ea typeface="+mn-ea"/>
                <a:cs typeface="+mn-cs"/>
              </a:rPr>
              <a:t>Industry, Innovation and Infrastructure</a:t>
            </a:r>
            <a:r>
              <a:rPr lang="en-GB"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These programs helps us conduct work in a technically sound, defensible manner to ultimately demonstrate to the regulator that </a:t>
            </a:r>
            <a:r>
              <a:rPr lang="en-GB" sz="1200" b="1" kern="1200" dirty="0">
                <a:solidFill>
                  <a:schemeClr val="tx1"/>
                </a:solidFill>
                <a:effectLst/>
                <a:latin typeface="+mn-lt"/>
                <a:ea typeface="+mn-ea"/>
                <a:cs typeface="+mn-cs"/>
              </a:rPr>
              <a:t>target end-states </a:t>
            </a:r>
            <a:r>
              <a:rPr lang="en-GB" sz="1200" kern="1200" dirty="0">
                <a:solidFill>
                  <a:schemeClr val="tx1"/>
                </a:solidFill>
                <a:effectLst/>
                <a:latin typeface="+mn-lt"/>
                <a:ea typeface="+mn-ea"/>
                <a:cs typeface="+mn-cs"/>
              </a:rPr>
              <a:t>have successfully been met,</a:t>
            </a:r>
            <a:r>
              <a:rPr lang="en-CA" dirty="0"/>
              <a:t> thereby reducing the management burden on future generations, as per </a:t>
            </a:r>
            <a:r>
              <a:rPr lang="en-CA" b="1" dirty="0"/>
              <a:t>Principle 7. </a:t>
            </a:r>
            <a:r>
              <a:rPr lang="en-GB" sz="1200" kern="1200" dirty="0">
                <a:solidFill>
                  <a:schemeClr val="tx1"/>
                </a:solidFill>
                <a:effectLst/>
                <a:latin typeface="+mn-lt"/>
                <a:ea typeface="+mn-ea"/>
                <a:cs typeface="+mn-cs"/>
              </a:rPr>
              <a:t> This may include eventually releasing an area of site from regulatory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In the recent</a:t>
            </a:r>
            <a:r>
              <a:rPr lang="en-CA" baseline="0" dirty="0"/>
              <a:t> updates to the Plan, we have expanded the </a:t>
            </a:r>
            <a:r>
              <a:rPr lang="en-CA" dirty="0"/>
              <a:t>list of proposed potential </a:t>
            </a:r>
            <a:r>
              <a:rPr lang="en-CA" b="1" dirty="0"/>
              <a:t>land uses </a:t>
            </a:r>
            <a:r>
              <a:rPr lang="en-CA" dirty="0"/>
              <a:t>at Chalk</a:t>
            </a:r>
            <a:r>
              <a:rPr lang="en-CA" baseline="0" dirty="0"/>
              <a:t> River </a:t>
            </a:r>
            <a:r>
              <a:rPr lang="en-CA" dirty="0"/>
              <a:t>to include a </a:t>
            </a:r>
            <a:r>
              <a:rPr lang="en-CA" b="1" dirty="0"/>
              <a:t>parkland use </a:t>
            </a:r>
            <a:r>
              <a:rPr lang="en-CA" dirty="0"/>
              <a:t>category in addition to </a:t>
            </a:r>
            <a:r>
              <a:rPr lang="en-CA" b="1" dirty="0"/>
              <a:t>the industrial and unrestricted land </a:t>
            </a:r>
            <a:r>
              <a:rPr lang="en-CA" dirty="0"/>
              <a:t>uses that were under consideration before. This better considers the status of much of the site - natural forests, lakes and wetlands - which I’ll show on the next slide. </a:t>
            </a:r>
            <a:r>
              <a:rPr lang="en-CA" b="1" dirty="0"/>
              <a:t>Disposal </a:t>
            </a:r>
            <a:r>
              <a:rPr lang="en-CA" dirty="0"/>
              <a:t>is also being considered as a land use in the case of the proposed Near Surface Disposal Facility project, which we will also discuss further in a few slides.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5750A1E1-C8D9-4447-9192-37BA973CD27A}" type="slidenum">
              <a:rPr lang="en-GB" smtClean="0"/>
              <a:t>6</a:t>
            </a:fld>
            <a:endParaRPr lang="en-GB"/>
          </a:p>
        </p:txBody>
      </p:sp>
    </p:spTree>
    <p:extLst>
      <p:ext uri="{BB962C8B-B14F-4D97-AF65-F5344CB8AC3E}">
        <p14:creationId xmlns:p14="http://schemas.microsoft.com/office/powerpoint/2010/main" val="1959024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a:t>Because much of the site has not seen operations or significant impacts, it is a haven for many species, included several that are considered species at risk.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baseline="0" dirty="0">
                <a:solidFill>
                  <a:schemeClr val="tx1"/>
                </a:solidFill>
                <a:effectLst/>
                <a:latin typeface="+mn-lt"/>
                <a:ea typeface="+mn-ea"/>
                <a:cs typeface="+mn-cs"/>
              </a:rPr>
              <a:t>This </a:t>
            </a:r>
            <a:r>
              <a:rPr lang="en-CA" sz="1200" b="1" kern="1200" baseline="0" dirty="0">
                <a:solidFill>
                  <a:schemeClr val="tx1"/>
                </a:solidFill>
                <a:effectLst/>
                <a:latin typeface="+mn-lt"/>
                <a:ea typeface="+mn-ea"/>
                <a:cs typeface="+mn-cs"/>
              </a:rPr>
              <a:t>map </a:t>
            </a:r>
            <a:r>
              <a:rPr lang="en-CA" sz="1200" b="0" kern="1200" baseline="0" dirty="0">
                <a:solidFill>
                  <a:schemeClr val="tx1"/>
                </a:solidFill>
                <a:effectLst/>
                <a:latin typeface="+mn-lt"/>
                <a:ea typeface="+mn-ea"/>
                <a:cs typeface="+mn-cs"/>
              </a:rPr>
              <a:t>shows the extent of the site, with the areas where cleanup may be required outlined within these </a:t>
            </a:r>
            <a:r>
              <a:rPr lang="en-CA" sz="1200" b="1" kern="1200" baseline="0" dirty="0">
                <a:solidFill>
                  <a:schemeClr val="tx1"/>
                </a:solidFill>
                <a:effectLst/>
                <a:latin typeface="+mn-lt"/>
                <a:ea typeface="+mn-ea"/>
                <a:cs typeface="+mn-cs"/>
              </a:rPr>
              <a:t>purple boarders</a:t>
            </a:r>
            <a:r>
              <a:rPr lang="en-CA" sz="1200" b="0" kern="1200" baseline="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Safety and the protection of </a:t>
            </a:r>
            <a:r>
              <a:rPr lang="en-GB" sz="1200" b="1" kern="1200" dirty="0">
                <a:solidFill>
                  <a:schemeClr val="tx1"/>
                </a:solidFill>
                <a:effectLst/>
                <a:latin typeface="+mn-lt"/>
                <a:ea typeface="+mn-ea"/>
                <a:cs typeface="+mn-cs"/>
              </a:rPr>
              <a:t>Life On Land (SDG 15) </a:t>
            </a:r>
            <a:r>
              <a:rPr lang="en-GB" sz="1200" kern="1200" dirty="0">
                <a:solidFill>
                  <a:schemeClr val="tx1"/>
                </a:solidFill>
                <a:effectLst/>
                <a:latin typeface="+mn-lt"/>
                <a:ea typeface="+mn-ea"/>
                <a:cs typeface="+mn-cs"/>
              </a:rPr>
              <a:t>are integrated into planning through the use of risk-based exposure and dose objectives for non-radiological and radiological contamination.  These are used to model human exposure scenarios (like the parkland and industrial uses I noted on the previous slide) and ecological exposure scenarios (for species like the ones on this slide) to develop screening and cleanup criteria.  These criteria will be targeted during environmental remediation.</a:t>
            </a:r>
          </a:p>
          <a:p>
            <a:endParaRPr lang="en-CA" baseline="0" dirty="0"/>
          </a:p>
          <a:p>
            <a:r>
              <a:rPr lang="en-CA" b="1" baseline="0" dirty="0"/>
              <a:t>Principle 7 </a:t>
            </a:r>
            <a:r>
              <a:rPr lang="en-CA" baseline="0" dirty="0"/>
              <a:t>states that we must “protect ecosystems against radiation exposure that would have adverse consequences for populations of a species”. Chalk River’s screening criteria are protective of the ecological receptors on site and the protection of biota is emphasized regardless of the planned future human land use. So, if the cleanup level required to protect biota is lower than that needed to protect humans, we use the biota criteria.  </a:t>
            </a:r>
          </a:p>
          <a:p>
            <a:endParaRPr lang="en-CA" baseline="0" dirty="0"/>
          </a:p>
          <a:p>
            <a:endParaRPr lang="en-CA" baseline="0" dirty="0"/>
          </a:p>
          <a:p>
            <a:endParaRPr lang="en-CA" dirty="0"/>
          </a:p>
        </p:txBody>
      </p:sp>
      <p:sp>
        <p:nvSpPr>
          <p:cNvPr id="4" name="Slide Number Placeholder 3"/>
          <p:cNvSpPr>
            <a:spLocks noGrp="1"/>
          </p:cNvSpPr>
          <p:nvPr>
            <p:ph type="sldNum" sz="quarter" idx="10"/>
          </p:nvPr>
        </p:nvSpPr>
        <p:spPr/>
        <p:txBody>
          <a:bodyPr/>
          <a:lstStyle/>
          <a:p>
            <a:fld id="{5750A1E1-C8D9-4447-9192-37BA973CD27A}" type="slidenum">
              <a:rPr lang="en-GB" smtClean="0"/>
              <a:t>7</a:t>
            </a:fld>
            <a:endParaRPr lang="en-GB"/>
          </a:p>
        </p:txBody>
      </p:sp>
    </p:spTree>
    <p:extLst>
      <p:ext uri="{BB962C8B-B14F-4D97-AF65-F5344CB8AC3E}">
        <p14:creationId xmlns:p14="http://schemas.microsoft.com/office/powerpoint/2010/main" val="2731722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modelling used to develop the criteria</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also considers that there may be potential exposure to residual contamination in the future to ensure that subsequent generations are adequately protected in line with</a:t>
            </a:r>
            <a:r>
              <a:rPr lang="en-US" sz="1200" b="1" kern="1200" dirty="0">
                <a:solidFill>
                  <a:schemeClr val="tx1"/>
                </a:solidFill>
                <a:effectLst/>
                <a:latin typeface="+mn-lt"/>
                <a:ea typeface="+mn-ea"/>
                <a:cs typeface="+mn-cs"/>
              </a:rPr>
              <a:t> Safety Fundamentals </a:t>
            </a:r>
            <a:r>
              <a:rPr lang="en-GB" sz="1200" b="1" kern="1200" dirty="0">
                <a:solidFill>
                  <a:schemeClr val="tx1"/>
                </a:solidFill>
                <a:effectLst/>
                <a:latin typeface="+mn-lt"/>
                <a:ea typeface="+mn-ea"/>
                <a:cs typeface="+mn-cs"/>
              </a:rPr>
              <a:t>Principle 7</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a:t>
            </a:r>
            <a:r>
              <a:rPr lang="en-US" sz="1200" kern="1200" baseline="0" dirty="0">
                <a:solidFill>
                  <a:schemeClr val="tx1"/>
                </a:solidFill>
                <a:effectLst/>
                <a:latin typeface="+mn-lt"/>
                <a:ea typeface="+mn-ea"/>
                <a:cs typeface="+mn-cs"/>
              </a:rPr>
              <a:t> are</a:t>
            </a:r>
            <a:r>
              <a:rPr lang="en-US" sz="1200" kern="1200" dirty="0">
                <a:solidFill>
                  <a:schemeClr val="tx1"/>
                </a:solidFill>
                <a:effectLst/>
                <a:latin typeface="+mn-lt"/>
                <a:ea typeface="+mn-ea"/>
                <a:cs typeface="+mn-cs"/>
              </a:rPr>
              <a:t> applying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soil screening criteria for the potential future land uses to more than sixty distinct Areas of Potential Environmental Concern at the site to evaluate which areas will require cleanup and in what order of priority. This is also documented in the </a:t>
            </a:r>
            <a:r>
              <a:rPr lang="en-GB" sz="1200" kern="1200" dirty="0">
                <a:solidFill>
                  <a:schemeClr val="tx1"/>
                </a:solidFill>
                <a:effectLst/>
                <a:latin typeface="+mn-lt"/>
                <a:ea typeface="+mn-ea"/>
                <a:cs typeface="+mn-cs"/>
              </a:rPr>
              <a:t>Overview Decommissioning and Cleanup Plan</a:t>
            </a:r>
            <a:r>
              <a:rPr 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we reuse the land freed up by taking down old buildings, we are using sustainable Canadian mass timber construction for new buildings and are upgrading the site’s support infrastructure (</a:t>
            </a:r>
            <a:r>
              <a:rPr lang="en-GB" sz="1200" b="1" kern="1200" dirty="0">
                <a:solidFill>
                  <a:schemeClr val="tx1"/>
                </a:solidFill>
                <a:effectLst/>
                <a:latin typeface="+mn-lt"/>
                <a:ea typeface="+mn-ea"/>
                <a:cs typeface="+mn-cs"/>
              </a:rPr>
              <a:t>SDG 9 – </a:t>
            </a:r>
            <a:r>
              <a:rPr lang="en-GB" sz="1200" b="1" i="1" kern="1200" dirty="0">
                <a:solidFill>
                  <a:schemeClr val="tx1"/>
                </a:solidFill>
                <a:effectLst/>
                <a:latin typeface="+mn-lt"/>
                <a:ea typeface="+mn-ea"/>
                <a:cs typeface="+mn-cs"/>
              </a:rPr>
              <a:t>Industry, Innovation and Infrastructure, </a:t>
            </a:r>
            <a:r>
              <a:rPr lang="en-GB" sz="1200" b="1" kern="1200" dirty="0">
                <a:solidFill>
                  <a:schemeClr val="tx1"/>
                </a:solidFill>
                <a:effectLst/>
                <a:latin typeface="+mn-lt"/>
                <a:ea typeface="+mn-ea"/>
                <a:cs typeface="+mn-cs"/>
              </a:rPr>
              <a:t>SDG 11 – </a:t>
            </a:r>
            <a:r>
              <a:rPr lang="en-GB" sz="1200" b="1" i="1" kern="1200" dirty="0">
                <a:solidFill>
                  <a:schemeClr val="tx1"/>
                </a:solidFill>
                <a:effectLst/>
                <a:latin typeface="+mn-lt"/>
                <a:ea typeface="+mn-ea"/>
                <a:cs typeface="+mn-cs"/>
              </a:rPr>
              <a:t>Sustainable Cities and Communities, </a:t>
            </a:r>
            <a:r>
              <a:rPr lang="en-GB" sz="1200" b="1" kern="1200" dirty="0">
                <a:solidFill>
                  <a:schemeClr val="tx1"/>
                </a:solidFill>
                <a:effectLst/>
                <a:latin typeface="+mn-lt"/>
                <a:ea typeface="+mn-ea"/>
                <a:cs typeface="+mn-cs"/>
              </a:rPr>
              <a:t>SDG 13 – </a:t>
            </a:r>
            <a:r>
              <a:rPr lang="en-GB" sz="1200" b="1" i="1" kern="1200" dirty="0">
                <a:solidFill>
                  <a:schemeClr val="tx1"/>
                </a:solidFill>
                <a:effectLst/>
                <a:latin typeface="+mn-lt"/>
                <a:ea typeface="+mn-ea"/>
                <a:cs typeface="+mn-cs"/>
              </a:rPr>
              <a:t>Climate Action</a:t>
            </a:r>
            <a:r>
              <a:rPr lang="en-GB" sz="1200" i="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One example of cleaning up a previously impacted area for beneficial industrial reuse is shown here -  A 1960’s-era vehicle maintenance shop (shown on the left) was decommissioned and the land was remediated to industrial reuse for the new site support facility (shown on the right).</a:t>
            </a:r>
            <a:endParaRPr lang="en-CA"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5750A1E1-C8D9-4447-9192-37BA973CD27A}" type="slidenum">
              <a:rPr lang="en-GB" smtClean="0"/>
              <a:t>8</a:t>
            </a:fld>
            <a:endParaRPr lang="en-GB"/>
          </a:p>
        </p:txBody>
      </p:sp>
    </p:spTree>
    <p:extLst>
      <p:ext uri="{BB962C8B-B14F-4D97-AF65-F5344CB8AC3E}">
        <p14:creationId xmlns:p14="http://schemas.microsoft.com/office/powerpoint/2010/main" val="839107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 I</a:t>
            </a:r>
            <a:r>
              <a:rPr lang="en-GB" sz="1200" kern="1200" baseline="0" dirty="0">
                <a:solidFill>
                  <a:schemeClr val="tx1"/>
                </a:solidFill>
                <a:effectLst/>
                <a:latin typeface="+mn-lt"/>
                <a:ea typeface="+mn-ea"/>
                <a:cs typeface="+mn-cs"/>
              </a:rPr>
              <a:t> already noted, because of </a:t>
            </a:r>
            <a:r>
              <a:rPr lang="en-GB" sz="1200" kern="1200" dirty="0">
                <a:solidFill>
                  <a:schemeClr val="tx1"/>
                </a:solidFill>
                <a:effectLst/>
                <a:latin typeface="+mn-lt"/>
                <a:ea typeface="+mn-ea"/>
                <a:cs typeface="+mn-cs"/>
              </a:rPr>
              <a:t>the ongoing operational mission there is no closure date for the Chalk</a:t>
            </a:r>
            <a:r>
              <a:rPr lang="en-GB" sz="1200" kern="1200" baseline="0" dirty="0">
                <a:solidFill>
                  <a:schemeClr val="tx1"/>
                </a:solidFill>
                <a:effectLst/>
                <a:latin typeface="+mn-lt"/>
                <a:ea typeface="+mn-ea"/>
                <a:cs typeface="+mn-cs"/>
              </a:rPr>
              <a:t> River </a:t>
            </a:r>
            <a:r>
              <a:rPr lang="en-GB" sz="1200" kern="1200" dirty="0">
                <a:solidFill>
                  <a:schemeClr val="tx1"/>
                </a:solidFill>
                <a:effectLst/>
                <a:latin typeface="+mn-lt"/>
                <a:ea typeface="+mn-ea"/>
                <a:cs typeface="+mn-cs"/>
              </a:rPr>
              <a:t>site, so cleanup is occurring alongside current operations and </a:t>
            </a:r>
            <a:r>
              <a:rPr lang="en-GB" sz="1200" b="1" kern="1200" dirty="0">
                <a:solidFill>
                  <a:schemeClr val="tx1"/>
                </a:solidFill>
                <a:effectLst/>
                <a:latin typeface="+mn-lt"/>
                <a:ea typeface="+mn-ea"/>
                <a:cs typeface="+mn-cs"/>
              </a:rPr>
              <a:t>a significant amount of construction that is underway</a:t>
            </a:r>
            <a:r>
              <a:rPr lang="en-GB" sz="1200" kern="1200" dirty="0">
                <a:solidFill>
                  <a:schemeClr val="tx1"/>
                </a:solidFill>
                <a:effectLst/>
                <a:latin typeface="+mn-lt"/>
                <a:ea typeface="+mn-ea"/>
                <a:cs typeface="+mn-cs"/>
              </a:rPr>
              <a:t> to support site revitalization. </a:t>
            </a:r>
            <a:r>
              <a:rPr lang="en-GB" sz="1200" b="1" kern="1200" dirty="0">
                <a:solidFill>
                  <a:schemeClr val="tx1"/>
                </a:solidFill>
                <a:effectLst/>
                <a:latin typeface="+mn-lt"/>
                <a:ea typeface="+mn-ea"/>
                <a:cs typeface="+mn-cs"/>
              </a:rPr>
              <a:t>Principle</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7 implores us to keep the generation of radioactive waste to the minimum practicable level.</a:t>
            </a:r>
          </a:p>
          <a:p>
            <a:endParaRPr lang="en-GB"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Our Environmental remediation specialists are working with our Radiation Protection Program to re-think conservative ALARA-based culture by putting more emphasis on “</a:t>
            </a:r>
            <a:r>
              <a:rPr lang="en-GB" sz="1200" i="1" kern="1200" dirty="0">
                <a:solidFill>
                  <a:schemeClr val="tx1"/>
                </a:solidFill>
                <a:effectLst/>
                <a:latin typeface="+mn-lt"/>
                <a:ea typeface="+mn-ea"/>
                <a:cs typeface="+mn-cs"/>
              </a:rPr>
              <a:t>taking economic and social factors into account</a:t>
            </a:r>
            <a:r>
              <a:rPr lang="en-GB" sz="1200" kern="1200" dirty="0">
                <a:solidFill>
                  <a:schemeClr val="tx1"/>
                </a:solidFill>
                <a:effectLst/>
                <a:latin typeface="+mn-lt"/>
                <a:ea typeface="+mn-ea"/>
                <a:cs typeface="+mn-cs"/>
              </a:rPr>
              <a:t>" and thinking innovatively to reuse resources and reduce waste.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a:t>
            </a:r>
            <a:r>
              <a:rPr lang="en-GB" sz="1200" b="1" kern="1200" dirty="0">
                <a:solidFill>
                  <a:schemeClr val="tx1"/>
                </a:solidFill>
                <a:effectLst/>
                <a:latin typeface="+mn-lt"/>
                <a:ea typeface="+mn-ea"/>
                <a:cs typeface="+mn-cs"/>
              </a:rPr>
              <a:t>Ambrose</a:t>
            </a:r>
            <a:r>
              <a:rPr lang="en-GB" sz="1200" b="1" kern="1200" baseline="0" dirty="0">
                <a:solidFill>
                  <a:schemeClr val="tx1"/>
                </a:solidFill>
                <a:effectLst/>
                <a:latin typeface="+mn-lt"/>
                <a:ea typeface="+mn-ea"/>
                <a:cs typeface="+mn-cs"/>
              </a:rPr>
              <a:t> points out</a:t>
            </a:r>
            <a:r>
              <a:rPr lang="en-GB" sz="1200" kern="1200" baseline="0" dirty="0">
                <a:solidFill>
                  <a:schemeClr val="tx1"/>
                </a:solidFill>
                <a:effectLst/>
                <a:latin typeface="+mn-lt"/>
                <a:ea typeface="+mn-ea"/>
                <a:cs typeface="+mn-cs"/>
              </a:rPr>
              <a:t>, in the paper </a:t>
            </a:r>
            <a:r>
              <a:rPr lang="en-GB" sz="1200" b="1" i="1" kern="1200" baseline="0" dirty="0">
                <a:solidFill>
                  <a:schemeClr val="tx1"/>
                </a:solidFill>
                <a:effectLst/>
                <a:latin typeface="+mn-lt"/>
                <a:ea typeface="+mn-ea"/>
                <a:cs typeface="+mn-cs"/>
              </a:rPr>
              <a:t>Conservatism vs Sustainability </a:t>
            </a:r>
            <a:r>
              <a:rPr lang="en-GB" sz="1200" kern="1200" baseline="0" dirty="0">
                <a:solidFill>
                  <a:schemeClr val="tx1"/>
                </a:solidFill>
                <a:effectLst/>
                <a:latin typeface="+mn-lt"/>
                <a:ea typeface="+mn-ea"/>
                <a:cs typeface="+mn-cs"/>
              </a:rPr>
              <a:t>- these ideals do not need to be at odds : </a:t>
            </a:r>
            <a:r>
              <a:rPr lang="en-GB" sz="1200" kern="1200" dirty="0">
                <a:solidFill>
                  <a:schemeClr val="tx1"/>
                </a:solidFill>
                <a:effectLst/>
                <a:latin typeface="+mn-lt"/>
                <a:ea typeface="+mn-ea"/>
                <a:cs typeface="+mn-cs"/>
              </a:rPr>
              <a:t>By considering the environmental implications of conservative radiation protection decision-making, risk reduction, social and economic costs, and safety can all be achieved while also furthering sustainability goals.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CNL is developing soil management standards considerate of </a:t>
            </a:r>
            <a:r>
              <a:rPr lang="en-GB" sz="1200" b="1" kern="1200" dirty="0">
                <a:solidFill>
                  <a:schemeClr val="tx1"/>
                </a:solidFill>
                <a:effectLst/>
                <a:latin typeface="+mn-lt"/>
                <a:ea typeface="+mn-ea"/>
                <a:cs typeface="+mn-cs"/>
              </a:rPr>
              <a:t>circular economy principles </a:t>
            </a:r>
            <a:r>
              <a:rPr lang="en-GB" sz="1200" kern="1200" dirty="0">
                <a:solidFill>
                  <a:schemeClr val="tx1"/>
                </a:solidFill>
                <a:effectLst/>
                <a:latin typeface="+mn-lt"/>
                <a:ea typeface="+mn-ea"/>
                <a:cs typeface="+mn-cs"/>
              </a:rPr>
              <a:t>to sort, stockpile and re-use clean native soil and aggregate materials to </a:t>
            </a:r>
            <a:r>
              <a:rPr lang="en-GB" sz="1200" b="1" kern="1200" dirty="0">
                <a:solidFill>
                  <a:schemeClr val="tx1"/>
                </a:solidFill>
                <a:effectLst/>
                <a:latin typeface="+mn-lt"/>
                <a:ea typeface="+mn-ea"/>
                <a:cs typeface="+mn-cs"/>
              </a:rPr>
              <a:t>support SDG 9 – </a:t>
            </a:r>
            <a:r>
              <a:rPr lang="en-GB" sz="1200" b="1" i="1" kern="1200" dirty="0">
                <a:solidFill>
                  <a:schemeClr val="tx1"/>
                </a:solidFill>
                <a:effectLst/>
                <a:latin typeface="+mn-lt"/>
                <a:ea typeface="+mn-ea"/>
                <a:cs typeface="+mn-cs"/>
              </a:rPr>
              <a:t>Industry, Innovation and Infrastructure </a:t>
            </a:r>
            <a:r>
              <a:rPr lang="en-GB" sz="1200" i="0" u="sng" kern="1200" dirty="0">
                <a:solidFill>
                  <a:schemeClr val="tx1"/>
                </a:solidFill>
                <a:effectLst/>
                <a:latin typeface="+mn-lt"/>
                <a:ea typeface="+mn-ea"/>
                <a:cs typeface="+mn-cs"/>
              </a:rPr>
              <a:t>and </a:t>
            </a:r>
            <a:r>
              <a:rPr lang="en-GB" sz="1200" b="1" kern="1200" dirty="0">
                <a:solidFill>
                  <a:schemeClr val="tx1"/>
                </a:solidFill>
                <a:effectLst/>
                <a:latin typeface="+mn-lt"/>
                <a:ea typeface="+mn-ea"/>
                <a:cs typeface="+mn-cs"/>
              </a:rPr>
              <a:t>SDG 12 – </a:t>
            </a:r>
            <a:r>
              <a:rPr lang="en-GB" sz="1200" b="1" i="1" kern="1200" dirty="0">
                <a:solidFill>
                  <a:schemeClr val="tx1"/>
                </a:solidFill>
                <a:effectLst/>
                <a:latin typeface="+mn-lt"/>
                <a:ea typeface="+mn-ea"/>
                <a:cs typeface="+mn-cs"/>
              </a:rPr>
              <a:t>Responsible Consumption and Production</a:t>
            </a:r>
            <a:r>
              <a:rPr lang="en-GB" sz="1200" kern="1200" dirty="0">
                <a:solidFill>
                  <a:schemeClr val="tx1"/>
                </a:solidFill>
                <a:effectLst/>
                <a:latin typeface="+mn-lt"/>
                <a:ea typeface="+mn-ea"/>
                <a:cs typeface="+mn-cs"/>
              </a:rPr>
              <a:t>. This will help reduced waste volumes, and support the responsible, sustainable use of our limited waste management and disposal resources. The</a:t>
            </a:r>
            <a:r>
              <a:rPr lang="en-GB" dirty="0"/>
              <a:t> </a:t>
            </a:r>
            <a:r>
              <a:rPr lang="en-GB" sz="1200" b="1" kern="1200" dirty="0">
                <a:solidFill>
                  <a:schemeClr val="tx1"/>
                </a:solidFill>
                <a:effectLst/>
                <a:latin typeface="+mn-lt"/>
                <a:ea typeface="+mn-ea"/>
                <a:cs typeface="+mn-cs"/>
              </a:rPr>
              <a:t>Near Surface Disposal </a:t>
            </a:r>
            <a:r>
              <a:rPr lang="en-GB" b="1" dirty="0"/>
              <a:t>Facility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is</a:t>
            </a:r>
            <a:r>
              <a:rPr lang="en-GB" dirty="0"/>
              <a:t> currently a proposed Environmental Assessment Project and</a:t>
            </a:r>
            <a:r>
              <a:rPr lang="en-GB" baseline="30000" dirty="0"/>
              <a:t> </a:t>
            </a:r>
            <a:r>
              <a:rPr lang="en-CA" dirty="0"/>
              <a:t>is</a:t>
            </a:r>
            <a:r>
              <a:rPr lang="en-CA" sz="1200" kern="1200" dirty="0">
                <a:solidFill>
                  <a:schemeClr val="tx1"/>
                </a:solidFill>
                <a:effectLst/>
                <a:latin typeface="+mn-lt"/>
                <a:ea typeface="+mn-ea"/>
                <a:cs typeface="+mn-cs"/>
              </a:rPr>
              <a:t> under regulatory review with the Canadian Nuclear Safety Commission.</a:t>
            </a:r>
            <a:r>
              <a:rPr lang="en-CA" dirty="0"/>
              <a:t> </a:t>
            </a:r>
            <a:r>
              <a:rPr lang="en-CA" sz="1200" kern="1200" dirty="0">
                <a:solidFill>
                  <a:schemeClr val="tx1"/>
                </a:solidFill>
                <a:effectLst/>
                <a:latin typeface="+mn-lt"/>
                <a:ea typeface="+mn-ea"/>
                <a:cs typeface="+mn-cs"/>
              </a:rPr>
              <a:t> It </a:t>
            </a:r>
            <a:r>
              <a:rPr lang="en-GB" sz="1200" kern="1200" baseline="0" dirty="0">
                <a:solidFill>
                  <a:schemeClr val="tx1"/>
                </a:solidFill>
                <a:effectLst/>
                <a:latin typeface="+mn-lt"/>
                <a:ea typeface="+mn-ea"/>
                <a:cs typeface="+mn-cs"/>
              </a:rPr>
              <a:t>w</a:t>
            </a:r>
            <a:r>
              <a:rPr lang="en-GB" sz="1200" kern="1200" dirty="0">
                <a:solidFill>
                  <a:schemeClr val="tx1"/>
                </a:solidFill>
                <a:effectLst/>
                <a:latin typeface="+mn-lt"/>
                <a:ea typeface="+mn-ea"/>
                <a:cs typeface="+mn-cs"/>
              </a:rPr>
              <a:t>ill be the first licensed radioactive waste disposal facility in Canada. It will be used primarily for low-level waste already existing in out-dated waste management facilities on site, providing safe, long-term management (</a:t>
            </a:r>
            <a:r>
              <a:rPr lang="en-GB" sz="1200" b="1" kern="1200" dirty="0">
                <a:solidFill>
                  <a:schemeClr val="tx1"/>
                </a:solidFill>
                <a:effectLst/>
                <a:latin typeface="+mn-lt"/>
                <a:ea typeface="+mn-ea"/>
                <a:cs typeface="+mn-cs"/>
              </a:rPr>
              <a:t>SDG 15 – </a:t>
            </a:r>
            <a:r>
              <a:rPr lang="en-GB" sz="1200" b="1" i="1" kern="1200" dirty="0">
                <a:solidFill>
                  <a:schemeClr val="tx1"/>
                </a:solidFill>
                <a:effectLst/>
                <a:latin typeface="+mn-lt"/>
                <a:ea typeface="+mn-ea"/>
                <a:cs typeface="+mn-cs"/>
              </a:rPr>
              <a:t>Life on Land</a:t>
            </a:r>
            <a:r>
              <a:rPr lang="en-GB" sz="1200" kern="1200" dirty="0">
                <a:solidFill>
                  <a:schemeClr val="tx1"/>
                </a:solidFill>
                <a:effectLst/>
                <a:latin typeface="+mn-lt"/>
                <a:ea typeface="+mn-ea"/>
                <a:cs typeface="+mn-cs"/>
              </a:rPr>
              <a:t>), however it will be a finite resource, and therefore must be used responsibly.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r>
              <a:rPr lang="en-CA" sz="1200" kern="1200" baseline="30000" dirty="0">
                <a:solidFill>
                  <a:schemeClr val="tx1"/>
                </a:solidFill>
                <a:effectLst/>
                <a:latin typeface="+mn-lt"/>
                <a:ea typeface="+mn-ea"/>
                <a:cs typeface="+mn-cs"/>
              </a:rPr>
              <a:t>1</a:t>
            </a:r>
            <a:r>
              <a:rPr lang="en-CA" sz="1200" kern="1200" dirty="0">
                <a:solidFill>
                  <a:schemeClr val="tx1"/>
                </a:solidFill>
                <a:effectLst/>
                <a:latin typeface="+mn-lt"/>
                <a:ea typeface="+mn-ea"/>
                <a:cs typeface="+mn-cs"/>
              </a:rPr>
              <a:t>The Near Surface Disposal Facility (or NSDF), will be an engineered containment mound built at the Chalk River Laboratories site to safely dispose of low-level radioactive waste. This is currently a proposed project and is under regulatory review with the Canadian Nuclear Safety Commission.</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aa-ET" b="1" dirty="0"/>
          </a:p>
          <a:p>
            <a:endParaRPr lang="en-CA" dirty="0"/>
          </a:p>
        </p:txBody>
      </p:sp>
      <p:sp>
        <p:nvSpPr>
          <p:cNvPr id="4" name="Slide Number Placeholder 3"/>
          <p:cNvSpPr>
            <a:spLocks noGrp="1"/>
          </p:cNvSpPr>
          <p:nvPr>
            <p:ph type="sldNum" sz="quarter" idx="10"/>
          </p:nvPr>
        </p:nvSpPr>
        <p:spPr/>
        <p:txBody>
          <a:bodyPr/>
          <a:lstStyle/>
          <a:p>
            <a:fld id="{5750A1E1-C8D9-4447-9192-37BA973CD27A}" type="slidenum">
              <a:rPr lang="en-GB" smtClean="0"/>
              <a:t>9</a:t>
            </a:fld>
            <a:endParaRPr lang="en-GB"/>
          </a:p>
        </p:txBody>
      </p:sp>
    </p:spTree>
    <p:extLst>
      <p:ext uri="{BB962C8B-B14F-4D97-AF65-F5344CB8AC3E}">
        <p14:creationId xmlns:p14="http://schemas.microsoft.com/office/powerpoint/2010/main" val="3233945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8934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2402A-1D93-F4C3-C85E-251216CCA15A}"/>
              </a:ext>
            </a:extLst>
          </p:cNvPr>
          <p:cNvSpPr>
            <a:spLocks noGrp="1"/>
          </p:cNvSpPr>
          <p:nvPr>
            <p:ph type="ctrTitle"/>
          </p:nvPr>
        </p:nvSpPr>
        <p:spPr>
          <a:xfrm>
            <a:off x="1143000" y="1275606"/>
            <a:ext cx="6858000" cy="1790700"/>
          </a:xfrm>
        </p:spPr>
        <p:txBody>
          <a:bodyPr anchor="b"/>
          <a:lstStyle>
            <a:lvl1pPr algn="ctr">
              <a:defRPr sz="6000"/>
            </a:lvl1pPr>
          </a:lstStyle>
          <a:p>
            <a:r>
              <a:rPr lang="en-GB"/>
              <a:t>Click to edit Master title style</a:t>
            </a:r>
            <a:endParaRPr lang="aa-ET"/>
          </a:p>
        </p:txBody>
      </p:sp>
      <p:sp>
        <p:nvSpPr>
          <p:cNvPr id="3" name="Subtitle 2">
            <a:extLst>
              <a:ext uri="{FF2B5EF4-FFF2-40B4-BE49-F238E27FC236}">
                <a16:creationId xmlns:a16="http://schemas.microsoft.com/office/drawing/2014/main" id="{4834A820-285E-19A0-63D4-57E8B371FA27}"/>
              </a:ext>
            </a:extLst>
          </p:cNvPr>
          <p:cNvSpPr>
            <a:spLocks noGrp="1"/>
          </p:cNvSpPr>
          <p:nvPr>
            <p:ph type="subTitle" idx="1"/>
          </p:nvPr>
        </p:nvSpPr>
        <p:spPr>
          <a:xfrm>
            <a:off x="1143000" y="3136156"/>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aa-ET"/>
          </a:p>
        </p:txBody>
      </p:sp>
    </p:spTree>
    <p:extLst>
      <p:ext uri="{BB962C8B-B14F-4D97-AF65-F5344CB8AC3E}">
        <p14:creationId xmlns:p14="http://schemas.microsoft.com/office/powerpoint/2010/main" val="217311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923DC-A7D4-09A3-1AE9-6EB6A2A505FA}"/>
              </a:ext>
            </a:extLst>
          </p:cNvPr>
          <p:cNvSpPr>
            <a:spLocks noGrp="1"/>
          </p:cNvSpPr>
          <p:nvPr>
            <p:ph type="title"/>
          </p:nvPr>
        </p:nvSpPr>
        <p:spPr/>
        <p:txBody>
          <a:bodyPr/>
          <a:lstStyle/>
          <a:p>
            <a:r>
              <a:rPr lang="en-GB"/>
              <a:t>Click to edit Master title style</a:t>
            </a:r>
            <a:endParaRPr lang="aa-ET"/>
          </a:p>
        </p:txBody>
      </p:sp>
      <p:sp>
        <p:nvSpPr>
          <p:cNvPr id="3" name="Content Placeholder 2">
            <a:extLst>
              <a:ext uri="{FF2B5EF4-FFF2-40B4-BE49-F238E27FC236}">
                <a16:creationId xmlns:a16="http://schemas.microsoft.com/office/drawing/2014/main" id="{D9BFD2DB-EFE9-35D1-125C-453DD1FA482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4" name="Date Placeholder 3">
            <a:extLst>
              <a:ext uri="{FF2B5EF4-FFF2-40B4-BE49-F238E27FC236}">
                <a16:creationId xmlns:a16="http://schemas.microsoft.com/office/drawing/2014/main" id="{58F017C9-42EA-67FC-C2DB-258A31811709}"/>
              </a:ext>
            </a:extLst>
          </p:cNvPr>
          <p:cNvSpPr>
            <a:spLocks noGrp="1"/>
          </p:cNvSpPr>
          <p:nvPr>
            <p:ph type="dt" sz="half" idx="10"/>
          </p:nvPr>
        </p:nvSpPr>
        <p:spPr/>
        <p:txBody>
          <a:bodyPr/>
          <a:lstStyle/>
          <a:p>
            <a:fld id="{45DC10DD-F67F-5241-BB8B-4C3BA9A2959B}" type="datetimeFigureOut">
              <a:rPr lang="aa-ET" smtClean="0"/>
              <a:t>10/30/2023</a:t>
            </a:fld>
            <a:endParaRPr lang="aa-ET"/>
          </a:p>
        </p:txBody>
      </p:sp>
      <p:sp>
        <p:nvSpPr>
          <p:cNvPr id="5" name="Footer Placeholder 4">
            <a:extLst>
              <a:ext uri="{FF2B5EF4-FFF2-40B4-BE49-F238E27FC236}">
                <a16:creationId xmlns:a16="http://schemas.microsoft.com/office/drawing/2014/main" id="{548A476B-6CD9-E8CC-95D0-4BF10F7F0DF0}"/>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id="{6AA8E0A8-6E8C-EBD2-84A5-F8EB4376596D}"/>
              </a:ext>
            </a:extLst>
          </p:cNvPr>
          <p:cNvSpPr>
            <a:spLocks noGrp="1"/>
          </p:cNvSpPr>
          <p:nvPr>
            <p:ph type="sldNum" sz="quarter" idx="12"/>
          </p:nvPr>
        </p:nvSpPr>
        <p:spPr/>
        <p:txBody>
          <a:bodyPr/>
          <a:lstStyle/>
          <a:p>
            <a:fld id="{72E3AC5B-7CEB-2D49-94B4-1DE2B86299CB}" type="slidenum">
              <a:rPr lang="aa-ET" smtClean="0"/>
              <a:t>‹#›</a:t>
            </a:fld>
            <a:endParaRPr lang="aa-ET"/>
          </a:p>
        </p:txBody>
      </p:sp>
    </p:spTree>
    <p:extLst>
      <p:ext uri="{BB962C8B-B14F-4D97-AF65-F5344CB8AC3E}">
        <p14:creationId xmlns:p14="http://schemas.microsoft.com/office/powerpoint/2010/main" val="2183678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1631B-1CA2-FAFF-C0E0-C14C500250D6}"/>
              </a:ext>
            </a:extLst>
          </p:cNvPr>
          <p:cNvSpPr>
            <a:spLocks noGrp="1"/>
          </p:cNvSpPr>
          <p:nvPr>
            <p:ph type="title"/>
          </p:nvPr>
        </p:nvSpPr>
        <p:spPr>
          <a:xfrm>
            <a:off x="623888" y="1282700"/>
            <a:ext cx="7886700" cy="2139950"/>
          </a:xfrm>
        </p:spPr>
        <p:txBody>
          <a:bodyPr anchor="b"/>
          <a:lstStyle>
            <a:lvl1pPr>
              <a:defRPr sz="6000"/>
            </a:lvl1pPr>
          </a:lstStyle>
          <a:p>
            <a:r>
              <a:rPr lang="en-GB"/>
              <a:t>Click to edit Master title style</a:t>
            </a:r>
            <a:endParaRPr lang="aa-ET"/>
          </a:p>
        </p:txBody>
      </p:sp>
      <p:sp>
        <p:nvSpPr>
          <p:cNvPr id="3" name="Text Placeholder 2">
            <a:extLst>
              <a:ext uri="{FF2B5EF4-FFF2-40B4-BE49-F238E27FC236}">
                <a16:creationId xmlns:a16="http://schemas.microsoft.com/office/drawing/2014/main" id="{96035E1B-1539-4DAE-0EFC-9ED89D424C69}"/>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4D0A760-D8EC-9040-6007-BF46219ACF19}"/>
              </a:ext>
            </a:extLst>
          </p:cNvPr>
          <p:cNvSpPr>
            <a:spLocks noGrp="1"/>
          </p:cNvSpPr>
          <p:nvPr>
            <p:ph type="dt" sz="half" idx="10"/>
          </p:nvPr>
        </p:nvSpPr>
        <p:spPr/>
        <p:txBody>
          <a:bodyPr/>
          <a:lstStyle/>
          <a:p>
            <a:fld id="{45DC10DD-F67F-5241-BB8B-4C3BA9A2959B}" type="datetimeFigureOut">
              <a:rPr lang="aa-ET" smtClean="0"/>
              <a:t>10/30/2023</a:t>
            </a:fld>
            <a:endParaRPr lang="aa-ET"/>
          </a:p>
        </p:txBody>
      </p:sp>
      <p:sp>
        <p:nvSpPr>
          <p:cNvPr id="5" name="Footer Placeholder 4">
            <a:extLst>
              <a:ext uri="{FF2B5EF4-FFF2-40B4-BE49-F238E27FC236}">
                <a16:creationId xmlns:a16="http://schemas.microsoft.com/office/drawing/2014/main" id="{B0B00DE1-D38F-9936-5BD1-77D9EFBA9D49}"/>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id="{D2988486-A788-E4BD-1948-995E9EB4E3B3}"/>
              </a:ext>
            </a:extLst>
          </p:cNvPr>
          <p:cNvSpPr>
            <a:spLocks noGrp="1"/>
          </p:cNvSpPr>
          <p:nvPr>
            <p:ph type="sldNum" sz="quarter" idx="12"/>
          </p:nvPr>
        </p:nvSpPr>
        <p:spPr/>
        <p:txBody>
          <a:bodyPr/>
          <a:lstStyle/>
          <a:p>
            <a:fld id="{72E3AC5B-7CEB-2D49-94B4-1DE2B86299CB}" type="slidenum">
              <a:rPr lang="aa-ET" smtClean="0"/>
              <a:t>‹#›</a:t>
            </a:fld>
            <a:endParaRPr lang="aa-ET"/>
          </a:p>
        </p:txBody>
      </p:sp>
      <p:pic>
        <p:nvPicPr>
          <p:cNvPr id="7" name="Picture 6"/>
          <p:cNvPicPr>
            <a:picLocks noChangeAspect="1"/>
          </p:cNvPicPr>
          <p:nvPr userDrawn="1"/>
        </p:nvPicPr>
        <p:blipFill>
          <a:blip r:embed="rId2"/>
          <a:stretch>
            <a:fillRect/>
          </a:stretch>
        </p:blipFill>
        <p:spPr>
          <a:xfrm>
            <a:off x="7308304" y="195486"/>
            <a:ext cx="759967" cy="668490"/>
          </a:xfrm>
          <a:prstGeom prst="rect">
            <a:avLst/>
          </a:prstGeom>
          <a:effectLst>
            <a:softEdge rad="12700"/>
          </a:effectLst>
        </p:spPr>
      </p:pic>
    </p:spTree>
    <p:extLst>
      <p:ext uri="{BB962C8B-B14F-4D97-AF65-F5344CB8AC3E}">
        <p14:creationId xmlns:p14="http://schemas.microsoft.com/office/powerpoint/2010/main" val="3675550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283C7-9BE7-D979-8DC6-22D017306025}"/>
              </a:ext>
            </a:extLst>
          </p:cNvPr>
          <p:cNvSpPr>
            <a:spLocks noGrp="1"/>
          </p:cNvSpPr>
          <p:nvPr>
            <p:ph type="title"/>
          </p:nvPr>
        </p:nvSpPr>
        <p:spPr/>
        <p:txBody>
          <a:bodyPr/>
          <a:lstStyle/>
          <a:p>
            <a:r>
              <a:rPr lang="en-GB"/>
              <a:t>Click to edit Master title style</a:t>
            </a:r>
            <a:endParaRPr lang="aa-ET"/>
          </a:p>
        </p:txBody>
      </p:sp>
      <p:sp>
        <p:nvSpPr>
          <p:cNvPr id="3" name="Content Placeholder 2">
            <a:extLst>
              <a:ext uri="{FF2B5EF4-FFF2-40B4-BE49-F238E27FC236}">
                <a16:creationId xmlns:a16="http://schemas.microsoft.com/office/drawing/2014/main" id="{835CDAE2-596E-243C-F558-0D1991B349C0}"/>
              </a:ext>
            </a:extLst>
          </p:cNvPr>
          <p:cNvSpPr>
            <a:spLocks noGrp="1"/>
          </p:cNvSpPr>
          <p:nvPr>
            <p:ph sz="half" idx="1"/>
          </p:nvPr>
        </p:nvSpPr>
        <p:spPr>
          <a:xfrm>
            <a:off x="628650" y="1370013"/>
            <a:ext cx="3867150"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4" name="Content Placeholder 3">
            <a:extLst>
              <a:ext uri="{FF2B5EF4-FFF2-40B4-BE49-F238E27FC236}">
                <a16:creationId xmlns:a16="http://schemas.microsoft.com/office/drawing/2014/main" id="{3F9AD7BD-C78D-1F7C-94E5-D60C9E57A447}"/>
              </a:ext>
            </a:extLst>
          </p:cNvPr>
          <p:cNvSpPr>
            <a:spLocks noGrp="1"/>
          </p:cNvSpPr>
          <p:nvPr>
            <p:ph sz="half" idx="2"/>
          </p:nvPr>
        </p:nvSpPr>
        <p:spPr>
          <a:xfrm>
            <a:off x="4648200" y="1370013"/>
            <a:ext cx="3867150"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5" name="Date Placeholder 4">
            <a:extLst>
              <a:ext uri="{FF2B5EF4-FFF2-40B4-BE49-F238E27FC236}">
                <a16:creationId xmlns:a16="http://schemas.microsoft.com/office/drawing/2014/main" id="{A36AB4B2-3A2C-F3EB-029F-189784E2360D}"/>
              </a:ext>
            </a:extLst>
          </p:cNvPr>
          <p:cNvSpPr>
            <a:spLocks noGrp="1"/>
          </p:cNvSpPr>
          <p:nvPr>
            <p:ph type="dt" sz="half" idx="10"/>
          </p:nvPr>
        </p:nvSpPr>
        <p:spPr/>
        <p:txBody>
          <a:bodyPr/>
          <a:lstStyle/>
          <a:p>
            <a:fld id="{45DC10DD-F67F-5241-BB8B-4C3BA9A2959B}" type="datetimeFigureOut">
              <a:rPr lang="aa-ET" smtClean="0"/>
              <a:t>10/30/2023</a:t>
            </a:fld>
            <a:endParaRPr lang="aa-ET"/>
          </a:p>
        </p:txBody>
      </p:sp>
      <p:sp>
        <p:nvSpPr>
          <p:cNvPr id="6" name="Footer Placeholder 5">
            <a:extLst>
              <a:ext uri="{FF2B5EF4-FFF2-40B4-BE49-F238E27FC236}">
                <a16:creationId xmlns:a16="http://schemas.microsoft.com/office/drawing/2014/main" id="{F67B8D5D-3A3C-BE50-3DFD-377831D27D92}"/>
              </a:ext>
            </a:extLst>
          </p:cNvPr>
          <p:cNvSpPr>
            <a:spLocks noGrp="1"/>
          </p:cNvSpPr>
          <p:nvPr>
            <p:ph type="ftr" sz="quarter" idx="11"/>
          </p:nvPr>
        </p:nvSpPr>
        <p:spPr/>
        <p:txBody>
          <a:bodyPr/>
          <a:lstStyle/>
          <a:p>
            <a:endParaRPr lang="aa-ET"/>
          </a:p>
        </p:txBody>
      </p:sp>
      <p:sp>
        <p:nvSpPr>
          <p:cNvPr id="7" name="Slide Number Placeholder 6">
            <a:extLst>
              <a:ext uri="{FF2B5EF4-FFF2-40B4-BE49-F238E27FC236}">
                <a16:creationId xmlns:a16="http://schemas.microsoft.com/office/drawing/2014/main" id="{26086C73-CB1F-0316-515C-9A821BC9C92F}"/>
              </a:ext>
            </a:extLst>
          </p:cNvPr>
          <p:cNvSpPr>
            <a:spLocks noGrp="1"/>
          </p:cNvSpPr>
          <p:nvPr>
            <p:ph type="sldNum" sz="quarter" idx="12"/>
          </p:nvPr>
        </p:nvSpPr>
        <p:spPr/>
        <p:txBody>
          <a:bodyPr/>
          <a:lstStyle/>
          <a:p>
            <a:fld id="{72E3AC5B-7CEB-2D49-94B4-1DE2B86299CB}" type="slidenum">
              <a:rPr lang="aa-ET" smtClean="0"/>
              <a:t>‹#›</a:t>
            </a:fld>
            <a:endParaRPr lang="aa-ET"/>
          </a:p>
        </p:txBody>
      </p:sp>
      <p:pic>
        <p:nvPicPr>
          <p:cNvPr id="8" name="Picture 7"/>
          <p:cNvPicPr>
            <a:picLocks noChangeAspect="1"/>
          </p:cNvPicPr>
          <p:nvPr userDrawn="1"/>
        </p:nvPicPr>
        <p:blipFill>
          <a:blip r:embed="rId2"/>
          <a:stretch>
            <a:fillRect/>
          </a:stretch>
        </p:blipFill>
        <p:spPr>
          <a:xfrm>
            <a:off x="7308304" y="195486"/>
            <a:ext cx="759967" cy="668490"/>
          </a:xfrm>
          <a:prstGeom prst="rect">
            <a:avLst/>
          </a:prstGeom>
          <a:effectLst>
            <a:softEdge rad="12700"/>
          </a:effectLst>
        </p:spPr>
      </p:pic>
    </p:spTree>
    <p:extLst>
      <p:ext uri="{BB962C8B-B14F-4D97-AF65-F5344CB8AC3E}">
        <p14:creationId xmlns:p14="http://schemas.microsoft.com/office/powerpoint/2010/main" val="1024897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84A2F-391B-B9B2-4A0D-42EBFEC884C5}"/>
              </a:ext>
            </a:extLst>
          </p:cNvPr>
          <p:cNvSpPr>
            <a:spLocks noGrp="1"/>
          </p:cNvSpPr>
          <p:nvPr>
            <p:ph type="title"/>
          </p:nvPr>
        </p:nvSpPr>
        <p:spPr>
          <a:xfrm>
            <a:off x="630238" y="274638"/>
            <a:ext cx="7886700" cy="993775"/>
          </a:xfrm>
        </p:spPr>
        <p:txBody>
          <a:bodyPr/>
          <a:lstStyle/>
          <a:p>
            <a:r>
              <a:rPr lang="en-GB"/>
              <a:t>Click to edit Master title style</a:t>
            </a:r>
            <a:endParaRPr lang="aa-ET"/>
          </a:p>
        </p:txBody>
      </p:sp>
      <p:sp>
        <p:nvSpPr>
          <p:cNvPr id="3" name="Text Placeholder 2">
            <a:extLst>
              <a:ext uri="{FF2B5EF4-FFF2-40B4-BE49-F238E27FC236}">
                <a16:creationId xmlns:a16="http://schemas.microsoft.com/office/drawing/2014/main" id="{2885374C-A035-EED8-80E0-775BFFF2A1BA}"/>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1B2D4EB-C08A-5C09-8886-6635B79554FD}"/>
              </a:ext>
            </a:extLst>
          </p:cNvPr>
          <p:cNvSpPr>
            <a:spLocks noGrp="1"/>
          </p:cNvSpPr>
          <p:nvPr>
            <p:ph sz="half" idx="2"/>
          </p:nvPr>
        </p:nvSpPr>
        <p:spPr>
          <a:xfrm>
            <a:off x="630238" y="1879600"/>
            <a:ext cx="3868737"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5" name="Text Placeholder 4">
            <a:extLst>
              <a:ext uri="{FF2B5EF4-FFF2-40B4-BE49-F238E27FC236}">
                <a16:creationId xmlns:a16="http://schemas.microsoft.com/office/drawing/2014/main" id="{1712CCDC-C2DA-ADD3-4D92-88535A4D8BD9}"/>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40D3F58-64E6-19C2-482C-3DBE78CD8AD2}"/>
              </a:ext>
            </a:extLst>
          </p:cNvPr>
          <p:cNvSpPr>
            <a:spLocks noGrp="1"/>
          </p:cNvSpPr>
          <p:nvPr>
            <p:ph sz="quarter" idx="4"/>
          </p:nvPr>
        </p:nvSpPr>
        <p:spPr>
          <a:xfrm>
            <a:off x="4629150" y="1879600"/>
            <a:ext cx="3887788"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7" name="Date Placeholder 6">
            <a:extLst>
              <a:ext uri="{FF2B5EF4-FFF2-40B4-BE49-F238E27FC236}">
                <a16:creationId xmlns:a16="http://schemas.microsoft.com/office/drawing/2014/main" id="{00E93CCA-73B7-9C2E-E223-BAB3D207A282}"/>
              </a:ext>
            </a:extLst>
          </p:cNvPr>
          <p:cNvSpPr>
            <a:spLocks noGrp="1"/>
          </p:cNvSpPr>
          <p:nvPr>
            <p:ph type="dt" sz="half" idx="10"/>
          </p:nvPr>
        </p:nvSpPr>
        <p:spPr/>
        <p:txBody>
          <a:bodyPr/>
          <a:lstStyle/>
          <a:p>
            <a:fld id="{45DC10DD-F67F-5241-BB8B-4C3BA9A2959B}" type="datetimeFigureOut">
              <a:rPr lang="aa-ET" smtClean="0"/>
              <a:t>10/30/2023</a:t>
            </a:fld>
            <a:endParaRPr lang="aa-ET"/>
          </a:p>
        </p:txBody>
      </p:sp>
      <p:sp>
        <p:nvSpPr>
          <p:cNvPr id="8" name="Footer Placeholder 7">
            <a:extLst>
              <a:ext uri="{FF2B5EF4-FFF2-40B4-BE49-F238E27FC236}">
                <a16:creationId xmlns:a16="http://schemas.microsoft.com/office/drawing/2014/main" id="{27F41DA9-6788-9952-7703-7CF733CBA013}"/>
              </a:ext>
            </a:extLst>
          </p:cNvPr>
          <p:cNvSpPr>
            <a:spLocks noGrp="1"/>
          </p:cNvSpPr>
          <p:nvPr>
            <p:ph type="ftr" sz="quarter" idx="11"/>
          </p:nvPr>
        </p:nvSpPr>
        <p:spPr/>
        <p:txBody>
          <a:bodyPr/>
          <a:lstStyle/>
          <a:p>
            <a:endParaRPr lang="aa-ET"/>
          </a:p>
        </p:txBody>
      </p:sp>
      <p:sp>
        <p:nvSpPr>
          <p:cNvPr id="9" name="Slide Number Placeholder 8">
            <a:extLst>
              <a:ext uri="{FF2B5EF4-FFF2-40B4-BE49-F238E27FC236}">
                <a16:creationId xmlns:a16="http://schemas.microsoft.com/office/drawing/2014/main" id="{BE776FAB-DBB7-E316-8977-B43B16B49F72}"/>
              </a:ext>
            </a:extLst>
          </p:cNvPr>
          <p:cNvSpPr>
            <a:spLocks noGrp="1"/>
          </p:cNvSpPr>
          <p:nvPr>
            <p:ph type="sldNum" sz="quarter" idx="12"/>
          </p:nvPr>
        </p:nvSpPr>
        <p:spPr/>
        <p:txBody>
          <a:bodyPr/>
          <a:lstStyle/>
          <a:p>
            <a:fld id="{72E3AC5B-7CEB-2D49-94B4-1DE2B86299CB}" type="slidenum">
              <a:rPr lang="aa-ET" smtClean="0"/>
              <a:t>‹#›</a:t>
            </a:fld>
            <a:endParaRPr lang="aa-ET"/>
          </a:p>
        </p:txBody>
      </p:sp>
      <p:pic>
        <p:nvPicPr>
          <p:cNvPr id="10" name="Picture 9"/>
          <p:cNvPicPr>
            <a:picLocks noChangeAspect="1"/>
          </p:cNvPicPr>
          <p:nvPr userDrawn="1"/>
        </p:nvPicPr>
        <p:blipFill>
          <a:blip r:embed="rId2"/>
          <a:stretch>
            <a:fillRect/>
          </a:stretch>
        </p:blipFill>
        <p:spPr>
          <a:xfrm>
            <a:off x="7308304" y="195486"/>
            <a:ext cx="759967" cy="668490"/>
          </a:xfrm>
          <a:prstGeom prst="rect">
            <a:avLst/>
          </a:prstGeom>
          <a:effectLst>
            <a:softEdge rad="12700"/>
          </a:effectLst>
        </p:spPr>
      </p:pic>
    </p:spTree>
    <p:extLst>
      <p:ext uri="{BB962C8B-B14F-4D97-AF65-F5344CB8AC3E}">
        <p14:creationId xmlns:p14="http://schemas.microsoft.com/office/powerpoint/2010/main" val="2053685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EF7F7-7CE9-9A49-A73F-A8461B0C9EB9}"/>
              </a:ext>
            </a:extLst>
          </p:cNvPr>
          <p:cNvSpPr>
            <a:spLocks noGrp="1"/>
          </p:cNvSpPr>
          <p:nvPr>
            <p:ph type="title"/>
          </p:nvPr>
        </p:nvSpPr>
        <p:spPr/>
        <p:txBody>
          <a:bodyPr/>
          <a:lstStyle/>
          <a:p>
            <a:r>
              <a:rPr lang="en-GB"/>
              <a:t>Click to edit Master title style</a:t>
            </a:r>
            <a:endParaRPr lang="aa-ET"/>
          </a:p>
        </p:txBody>
      </p:sp>
      <p:sp>
        <p:nvSpPr>
          <p:cNvPr id="3" name="Date Placeholder 2">
            <a:extLst>
              <a:ext uri="{FF2B5EF4-FFF2-40B4-BE49-F238E27FC236}">
                <a16:creationId xmlns:a16="http://schemas.microsoft.com/office/drawing/2014/main" id="{9F1F331C-947F-3B91-6141-596092DAE2E5}"/>
              </a:ext>
            </a:extLst>
          </p:cNvPr>
          <p:cNvSpPr>
            <a:spLocks noGrp="1"/>
          </p:cNvSpPr>
          <p:nvPr>
            <p:ph type="dt" sz="half" idx="10"/>
          </p:nvPr>
        </p:nvSpPr>
        <p:spPr/>
        <p:txBody>
          <a:bodyPr/>
          <a:lstStyle/>
          <a:p>
            <a:fld id="{45DC10DD-F67F-5241-BB8B-4C3BA9A2959B}" type="datetimeFigureOut">
              <a:rPr lang="aa-ET" smtClean="0"/>
              <a:t>10/30/2023</a:t>
            </a:fld>
            <a:endParaRPr lang="aa-ET"/>
          </a:p>
        </p:txBody>
      </p:sp>
      <p:sp>
        <p:nvSpPr>
          <p:cNvPr id="4" name="Footer Placeholder 3">
            <a:extLst>
              <a:ext uri="{FF2B5EF4-FFF2-40B4-BE49-F238E27FC236}">
                <a16:creationId xmlns:a16="http://schemas.microsoft.com/office/drawing/2014/main" id="{2B5866AF-2F2F-92DB-8F2E-17A9462EBB9A}"/>
              </a:ext>
            </a:extLst>
          </p:cNvPr>
          <p:cNvSpPr>
            <a:spLocks noGrp="1"/>
          </p:cNvSpPr>
          <p:nvPr>
            <p:ph type="ftr" sz="quarter" idx="11"/>
          </p:nvPr>
        </p:nvSpPr>
        <p:spPr/>
        <p:txBody>
          <a:bodyPr/>
          <a:lstStyle/>
          <a:p>
            <a:endParaRPr lang="aa-ET"/>
          </a:p>
        </p:txBody>
      </p:sp>
      <p:sp>
        <p:nvSpPr>
          <p:cNvPr id="5" name="Slide Number Placeholder 4">
            <a:extLst>
              <a:ext uri="{FF2B5EF4-FFF2-40B4-BE49-F238E27FC236}">
                <a16:creationId xmlns:a16="http://schemas.microsoft.com/office/drawing/2014/main" id="{C1A511AD-3A19-A128-58D0-9DB64840AB8A}"/>
              </a:ext>
            </a:extLst>
          </p:cNvPr>
          <p:cNvSpPr>
            <a:spLocks noGrp="1"/>
          </p:cNvSpPr>
          <p:nvPr>
            <p:ph type="sldNum" sz="quarter" idx="12"/>
          </p:nvPr>
        </p:nvSpPr>
        <p:spPr/>
        <p:txBody>
          <a:bodyPr/>
          <a:lstStyle/>
          <a:p>
            <a:fld id="{72E3AC5B-7CEB-2D49-94B4-1DE2B86299CB}" type="slidenum">
              <a:rPr lang="aa-ET" smtClean="0"/>
              <a:t>‹#›</a:t>
            </a:fld>
            <a:endParaRPr lang="aa-ET"/>
          </a:p>
        </p:txBody>
      </p:sp>
      <p:pic>
        <p:nvPicPr>
          <p:cNvPr id="6" name="Picture 5"/>
          <p:cNvPicPr>
            <a:picLocks noChangeAspect="1"/>
          </p:cNvPicPr>
          <p:nvPr userDrawn="1"/>
        </p:nvPicPr>
        <p:blipFill>
          <a:blip r:embed="rId2"/>
          <a:stretch>
            <a:fillRect/>
          </a:stretch>
        </p:blipFill>
        <p:spPr>
          <a:xfrm>
            <a:off x="7308304" y="195486"/>
            <a:ext cx="759967" cy="668490"/>
          </a:xfrm>
          <a:prstGeom prst="rect">
            <a:avLst/>
          </a:prstGeom>
          <a:effectLst>
            <a:softEdge rad="12700"/>
          </a:effectLst>
        </p:spPr>
      </p:pic>
    </p:spTree>
    <p:extLst>
      <p:ext uri="{BB962C8B-B14F-4D97-AF65-F5344CB8AC3E}">
        <p14:creationId xmlns:p14="http://schemas.microsoft.com/office/powerpoint/2010/main" val="2849963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3F91D0-6817-6B45-06F6-684136E134B6}"/>
              </a:ext>
            </a:extLst>
          </p:cNvPr>
          <p:cNvSpPr>
            <a:spLocks noGrp="1"/>
          </p:cNvSpPr>
          <p:nvPr>
            <p:ph type="dt" sz="half" idx="10"/>
          </p:nvPr>
        </p:nvSpPr>
        <p:spPr/>
        <p:txBody>
          <a:bodyPr/>
          <a:lstStyle/>
          <a:p>
            <a:fld id="{45DC10DD-F67F-5241-BB8B-4C3BA9A2959B}" type="datetimeFigureOut">
              <a:rPr lang="aa-ET" smtClean="0"/>
              <a:t>10/30/2023</a:t>
            </a:fld>
            <a:endParaRPr lang="aa-ET"/>
          </a:p>
        </p:txBody>
      </p:sp>
      <p:sp>
        <p:nvSpPr>
          <p:cNvPr id="3" name="Footer Placeholder 2">
            <a:extLst>
              <a:ext uri="{FF2B5EF4-FFF2-40B4-BE49-F238E27FC236}">
                <a16:creationId xmlns:a16="http://schemas.microsoft.com/office/drawing/2014/main" id="{D2D9A13F-98A1-B09A-D100-1BF14F66CC82}"/>
              </a:ext>
            </a:extLst>
          </p:cNvPr>
          <p:cNvSpPr>
            <a:spLocks noGrp="1"/>
          </p:cNvSpPr>
          <p:nvPr>
            <p:ph type="ftr" sz="quarter" idx="11"/>
          </p:nvPr>
        </p:nvSpPr>
        <p:spPr/>
        <p:txBody>
          <a:bodyPr/>
          <a:lstStyle/>
          <a:p>
            <a:endParaRPr lang="aa-ET"/>
          </a:p>
        </p:txBody>
      </p:sp>
      <p:sp>
        <p:nvSpPr>
          <p:cNvPr id="4" name="Slide Number Placeholder 3">
            <a:extLst>
              <a:ext uri="{FF2B5EF4-FFF2-40B4-BE49-F238E27FC236}">
                <a16:creationId xmlns:a16="http://schemas.microsoft.com/office/drawing/2014/main" id="{F7FB39C8-3D69-BFEC-C2F9-540F8886009D}"/>
              </a:ext>
            </a:extLst>
          </p:cNvPr>
          <p:cNvSpPr>
            <a:spLocks noGrp="1"/>
          </p:cNvSpPr>
          <p:nvPr>
            <p:ph type="sldNum" sz="quarter" idx="12"/>
          </p:nvPr>
        </p:nvSpPr>
        <p:spPr/>
        <p:txBody>
          <a:bodyPr/>
          <a:lstStyle/>
          <a:p>
            <a:fld id="{72E3AC5B-7CEB-2D49-94B4-1DE2B86299CB}" type="slidenum">
              <a:rPr lang="aa-ET" smtClean="0"/>
              <a:t>‹#›</a:t>
            </a:fld>
            <a:endParaRPr lang="aa-ET"/>
          </a:p>
        </p:txBody>
      </p:sp>
      <p:pic>
        <p:nvPicPr>
          <p:cNvPr id="5" name="Picture 4"/>
          <p:cNvPicPr>
            <a:picLocks noChangeAspect="1"/>
          </p:cNvPicPr>
          <p:nvPr userDrawn="1"/>
        </p:nvPicPr>
        <p:blipFill>
          <a:blip r:embed="rId2"/>
          <a:stretch>
            <a:fillRect/>
          </a:stretch>
        </p:blipFill>
        <p:spPr>
          <a:xfrm>
            <a:off x="7308304" y="195486"/>
            <a:ext cx="759967" cy="668490"/>
          </a:xfrm>
          <a:prstGeom prst="rect">
            <a:avLst/>
          </a:prstGeom>
          <a:effectLst>
            <a:softEdge rad="12700"/>
          </a:effectLst>
        </p:spPr>
      </p:pic>
    </p:spTree>
    <p:extLst>
      <p:ext uri="{BB962C8B-B14F-4D97-AF65-F5344CB8AC3E}">
        <p14:creationId xmlns:p14="http://schemas.microsoft.com/office/powerpoint/2010/main" val="170061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069E6-CB1E-D452-4C01-CF46963B551B}"/>
              </a:ext>
            </a:extLst>
          </p:cNvPr>
          <p:cNvSpPr>
            <a:spLocks noGrp="1"/>
          </p:cNvSpPr>
          <p:nvPr>
            <p:ph type="title"/>
          </p:nvPr>
        </p:nvSpPr>
        <p:spPr>
          <a:xfrm>
            <a:off x="630238" y="342900"/>
            <a:ext cx="2949575" cy="1200150"/>
          </a:xfrm>
        </p:spPr>
        <p:txBody>
          <a:bodyPr anchor="b"/>
          <a:lstStyle>
            <a:lvl1pPr>
              <a:defRPr sz="3200"/>
            </a:lvl1pPr>
          </a:lstStyle>
          <a:p>
            <a:r>
              <a:rPr lang="en-GB"/>
              <a:t>Click to edit Master title style</a:t>
            </a:r>
            <a:endParaRPr lang="aa-ET"/>
          </a:p>
        </p:txBody>
      </p:sp>
      <p:sp>
        <p:nvSpPr>
          <p:cNvPr id="3" name="Content Placeholder 2">
            <a:extLst>
              <a:ext uri="{FF2B5EF4-FFF2-40B4-BE49-F238E27FC236}">
                <a16:creationId xmlns:a16="http://schemas.microsoft.com/office/drawing/2014/main" id="{8FA31B67-120E-2262-D258-E5430020B7D4}"/>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4" name="Text Placeholder 3">
            <a:extLst>
              <a:ext uri="{FF2B5EF4-FFF2-40B4-BE49-F238E27FC236}">
                <a16:creationId xmlns:a16="http://schemas.microsoft.com/office/drawing/2014/main" id="{1B623384-A9EE-1229-DFE2-3D65B30EEA95}"/>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41447A3-1105-4B52-48E8-557AFB703963}"/>
              </a:ext>
            </a:extLst>
          </p:cNvPr>
          <p:cNvSpPr>
            <a:spLocks noGrp="1"/>
          </p:cNvSpPr>
          <p:nvPr>
            <p:ph type="dt" sz="half" idx="10"/>
          </p:nvPr>
        </p:nvSpPr>
        <p:spPr/>
        <p:txBody>
          <a:bodyPr/>
          <a:lstStyle/>
          <a:p>
            <a:fld id="{45DC10DD-F67F-5241-BB8B-4C3BA9A2959B}" type="datetimeFigureOut">
              <a:rPr lang="aa-ET" smtClean="0"/>
              <a:t>10/30/2023</a:t>
            </a:fld>
            <a:endParaRPr lang="aa-ET"/>
          </a:p>
        </p:txBody>
      </p:sp>
      <p:sp>
        <p:nvSpPr>
          <p:cNvPr id="6" name="Footer Placeholder 5">
            <a:extLst>
              <a:ext uri="{FF2B5EF4-FFF2-40B4-BE49-F238E27FC236}">
                <a16:creationId xmlns:a16="http://schemas.microsoft.com/office/drawing/2014/main" id="{112D6DAE-1C31-94F4-C037-0BDE818465C1}"/>
              </a:ext>
            </a:extLst>
          </p:cNvPr>
          <p:cNvSpPr>
            <a:spLocks noGrp="1"/>
          </p:cNvSpPr>
          <p:nvPr>
            <p:ph type="ftr" sz="quarter" idx="11"/>
          </p:nvPr>
        </p:nvSpPr>
        <p:spPr/>
        <p:txBody>
          <a:bodyPr/>
          <a:lstStyle/>
          <a:p>
            <a:endParaRPr lang="aa-ET"/>
          </a:p>
        </p:txBody>
      </p:sp>
      <p:sp>
        <p:nvSpPr>
          <p:cNvPr id="7" name="Slide Number Placeholder 6">
            <a:extLst>
              <a:ext uri="{FF2B5EF4-FFF2-40B4-BE49-F238E27FC236}">
                <a16:creationId xmlns:a16="http://schemas.microsoft.com/office/drawing/2014/main" id="{FBF49C8C-2001-B2D6-156B-F5535EA07018}"/>
              </a:ext>
            </a:extLst>
          </p:cNvPr>
          <p:cNvSpPr>
            <a:spLocks noGrp="1"/>
          </p:cNvSpPr>
          <p:nvPr>
            <p:ph type="sldNum" sz="quarter" idx="12"/>
          </p:nvPr>
        </p:nvSpPr>
        <p:spPr/>
        <p:txBody>
          <a:bodyPr/>
          <a:lstStyle/>
          <a:p>
            <a:fld id="{72E3AC5B-7CEB-2D49-94B4-1DE2B86299CB}" type="slidenum">
              <a:rPr lang="aa-ET" smtClean="0"/>
              <a:t>‹#›</a:t>
            </a:fld>
            <a:endParaRPr lang="aa-ET"/>
          </a:p>
        </p:txBody>
      </p:sp>
      <p:pic>
        <p:nvPicPr>
          <p:cNvPr id="8" name="Picture 7"/>
          <p:cNvPicPr>
            <a:picLocks noChangeAspect="1"/>
          </p:cNvPicPr>
          <p:nvPr userDrawn="1"/>
        </p:nvPicPr>
        <p:blipFill>
          <a:blip r:embed="rId2"/>
          <a:stretch>
            <a:fillRect/>
          </a:stretch>
        </p:blipFill>
        <p:spPr>
          <a:xfrm>
            <a:off x="7308304" y="195486"/>
            <a:ext cx="759967" cy="668490"/>
          </a:xfrm>
          <a:prstGeom prst="rect">
            <a:avLst/>
          </a:prstGeom>
          <a:effectLst>
            <a:softEdge rad="12700"/>
          </a:effectLst>
        </p:spPr>
      </p:pic>
    </p:spTree>
    <p:extLst>
      <p:ext uri="{BB962C8B-B14F-4D97-AF65-F5344CB8AC3E}">
        <p14:creationId xmlns:p14="http://schemas.microsoft.com/office/powerpoint/2010/main" val="548278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C135-271A-BA45-6C94-8DE051F5F599}"/>
              </a:ext>
            </a:extLst>
          </p:cNvPr>
          <p:cNvSpPr>
            <a:spLocks noGrp="1"/>
          </p:cNvSpPr>
          <p:nvPr>
            <p:ph type="title"/>
          </p:nvPr>
        </p:nvSpPr>
        <p:spPr>
          <a:xfrm>
            <a:off x="630238" y="342900"/>
            <a:ext cx="2949575" cy="1200150"/>
          </a:xfrm>
        </p:spPr>
        <p:txBody>
          <a:bodyPr anchor="b"/>
          <a:lstStyle>
            <a:lvl1pPr>
              <a:defRPr sz="3200"/>
            </a:lvl1pPr>
          </a:lstStyle>
          <a:p>
            <a:r>
              <a:rPr lang="en-GB"/>
              <a:t>Click to edit Master title style</a:t>
            </a:r>
            <a:endParaRPr lang="aa-ET"/>
          </a:p>
        </p:txBody>
      </p:sp>
      <p:sp>
        <p:nvSpPr>
          <p:cNvPr id="3" name="Picture Placeholder 2">
            <a:extLst>
              <a:ext uri="{FF2B5EF4-FFF2-40B4-BE49-F238E27FC236}">
                <a16:creationId xmlns:a16="http://schemas.microsoft.com/office/drawing/2014/main" id="{3EA0B191-3BD1-CD71-4990-36552AAD833F}"/>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a-ET"/>
          </a:p>
        </p:txBody>
      </p:sp>
      <p:sp>
        <p:nvSpPr>
          <p:cNvPr id="4" name="Text Placeholder 3">
            <a:extLst>
              <a:ext uri="{FF2B5EF4-FFF2-40B4-BE49-F238E27FC236}">
                <a16:creationId xmlns:a16="http://schemas.microsoft.com/office/drawing/2014/main" id="{EA408CCF-11CD-096C-66D2-489B2F876015}"/>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4D1ADE6-E632-A8E0-CDA9-A0D1A4A12F34}"/>
              </a:ext>
            </a:extLst>
          </p:cNvPr>
          <p:cNvSpPr>
            <a:spLocks noGrp="1"/>
          </p:cNvSpPr>
          <p:nvPr>
            <p:ph type="dt" sz="half" idx="10"/>
          </p:nvPr>
        </p:nvSpPr>
        <p:spPr/>
        <p:txBody>
          <a:bodyPr/>
          <a:lstStyle/>
          <a:p>
            <a:fld id="{45DC10DD-F67F-5241-BB8B-4C3BA9A2959B}" type="datetimeFigureOut">
              <a:rPr lang="aa-ET" smtClean="0"/>
              <a:t>10/30/2023</a:t>
            </a:fld>
            <a:endParaRPr lang="aa-ET"/>
          </a:p>
        </p:txBody>
      </p:sp>
      <p:sp>
        <p:nvSpPr>
          <p:cNvPr id="6" name="Footer Placeholder 5">
            <a:extLst>
              <a:ext uri="{FF2B5EF4-FFF2-40B4-BE49-F238E27FC236}">
                <a16:creationId xmlns:a16="http://schemas.microsoft.com/office/drawing/2014/main" id="{CD5B3A4A-F4A9-707B-6CB9-AF85C79B72A0}"/>
              </a:ext>
            </a:extLst>
          </p:cNvPr>
          <p:cNvSpPr>
            <a:spLocks noGrp="1"/>
          </p:cNvSpPr>
          <p:nvPr>
            <p:ph type="ftr" sz="quarter" idx="11"/>
          </p:nvPr>
        </p:nvSpPr>
        <p:spPr/>
        <p:txBody>
          <a:bodyPr/>
          <a:lstStyle/>
          <a:p>
            <a:endParaRPr lang="aa-ET"/>
          </a:p>
        </p:txBody>
      </p:sp>
      <p:sp>
        <p:nvSpPr>
          <p:cNvPr id="7" name="Slide Number Placeholder 6">
            <a:extLst>
              <a:ext uri="{FF2B5EF4-FFF2-40B4-BE49-F238E27FC236}">
                <a16:creationId xmlns:a16="http://schemas.microsoft.com/office/drawing/2014/main" id="{B99F852F-3A27-EAB1-8A07-3ED3E7C748FE}"/>
              </a:ext>
            </a:extLst>
          </p:cNvPr>
          <p:cNvSpPr>
            <a:spLocks noGrp="1"/>
          </p:cNvSpPr>
          <p:nvPr>
            <p:ph type="sldNum" sz="quarter" idx="12"/>
          </p:nvPr>
        </p:nvSpPr>
        <p:spPr/>
        <p:txBody>
          <a:bodyPr/>
          <a:lstStyle/>
          <a:p>
            <a:fld id="{72E3AC5B-7CEB-2D49-94B4-1DE2B86299CB}" type="slidenum">
              <a:rPr lang="aa-ET" smtClean="0"/>
              <a:t>‹#›</a:t>
            </a:fld>
            <a:endParaRPr lang="aa-ET"/>
          </a:p>
        </p:txBody>
      </p:sp>
      <p:pic>
        <p:nvPicPr>
          <p:cNvPr id="8" name="Picture 7"/>
          <p:cNvPicPr>
            <a:picLocks noChangeAspect="1"/>
          </p:cNvPicPr>
          <p:nvPr userDrawn="1"/>
        </p:nvPicPr>
        <p:blipFill>
          <a:blip r:embed="rId2"/>
          <a:stretch>
            <a:fillRect/>
          </a:stretch>
        </p:blipFill>
        <p:spPr>
          <a:xfrm>
            <a:off x="7308304" y="195486"/>
            <a:ext cx="759967" cy="668490"/>
          </a:xfrm>
          <a:prstGeom prst="rect">
            <a:avLst/>
          </a:prstGeom>
          <a:effectLst>
            <a:softEdge rad="12700"/>
          </a:effectLst>
        </p:spPr>
      </p:pic>
    </p:spTree>
    <p:extLst>
      <p:ext uri="{BB962C8B-B14F-4D97-AF65-F5344CB8AC3E}">
        <p14:creationId xmlns:p14="http://schemas.microsoft.com/office/powerpoint/2010/main" val="768093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73B6C-64B4-CD5E-08B1-E3501D3FA603}"/>
              </a:ext>
            </a:extLst>
          </p:cNvPr>
          <p:cNvSpPr>
            <a:spLocks noGrp="1"/>
          </p:cNvSpPr>
          <p:nvPr>
            <p:ph type="title"/>
          </p:nvPr>
        </p:nvSpPr>
        <p:spPr/>
        <p:txBody>
          <a:bodyPr/>
          <a:lstStyle/>
          <a:p>
            <a:r>
              <a:rPr lang="en-GB"/>
              <a:t>Click to edit Master title style</a:t>
            </a:r>
            <a:endParaRPr lang="aa-ET"/>
          </a:p>
        </p:txBody>
      </p:sp>
      <p:sp>
        <p:nvSpPr>
          <p:cNvPr id="3" name="Vertical Text Placeholder 2">
            <a:extLst>
              <a:ext uri="{FF2B5EF4-FFF2-40B4-BE49-F238E27FC236}">
                <a16:creationId xmlns:a16="http://schemas.microsoft.com/office/drawing/2014/main" id="{F6706F66-9771-467E-DC77-B5A2A843F7A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4" name="Date Placeholder 3">
            <a:extLst>
              <a:ext uri="{FF2B5EF4-FFF2-40B4-BE49-F238E27FC236}">
                <a16:creationId xmlns:a16="http://schemas.microsoft.com/office/drawing/2014/main" id="{80E7BE59-CF91-3A70-9D9B-86BD42027A0B}"/>
              </a:ext>
            </a:extLst>
          </p:cNvPr>
          <p:cNvSpPr>
            <a:spLocks noGrp="1"/>
          </p:cNvSpPr>
          <p:nvPr>
            <p:ph type="dt" sz="half" idx="10"/>
          </p:nvPr>
        </p:nvSpPr>
        <p:spPr/>
        <p:txBody>
          <a:bodyPr/>
          <a:lstStyle/>
          <a:p>
            <a:fld id="{45DC10DD-F67F-5241-BB8B-4C3BA9A2959B}" type="datetimeFigureOut">
              <a:rPr lang="aa-ET" smtClean="0"/>
              <a:t>10/30/2023</a:t>
            </a:fld>
            <a:endParaRPr lang="aa-ET"/>
          </a:p>
        </p:txBody>
      </p:sp>
      <p:sp>
        <p:nvSpPr>
          <p:cNvPr id="5" name="Footer Placeholder 4">
            <a:extLst>
              <a:ext uri="{FF2B5EF4-FFF2-40B4-BE49-F238E27FC236}">
                <a16:creationId xmlns:a16="http://schemas.microsoft.com/office/drawing/2014/main" id="{DFDF7EE1-5D54-70F0-01AF-49607C1638F7}"/>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id="{58194E92-EBA1-B507-A8BC-D9C12CDF8F98}"/>
              </a:ext>
            </a:extLst>
          </p:cNvPr>
          <p:cNvSpPr>
            <a:spLocks noGrp="1"/>
          </p:cNvSpPr>
          <p:nvPr>
            <p:ph type="sldNum" sz="quarter" idx="12"/>
          </p:nvPr>
        </p:nvSpPr>
        <p:spPr/>
        <p:txBody>
          <a:bodyPr/>
          <a:lstStyle/>
          <a:p>
            <a:fld id="{72E3AC5B-7CEB-2D49-94B4-1DE2B86299CB}" type="slidenum">
              <a:rPr lang="aa-ET" smtClean="0"/>
              <a:t>‹#›</a:t>
            </a:fld>
            <a:endParaRPr lang="aa-ET"/>
          </a:p>
        </p:txBody>
      </p:sp>
    </p:spTree>
    <p:extLst>
      <p:ext uri="{BB962C8B-B14F-4D97-AF65-F5344CB8AC3E}">
        <p14:creationId xmlns:p14="http://schemas.microsoft.com/office/powerpoint/2010/main" val="1251742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92027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3E2C6B-0554-048C-B7CF-E1EAD184C78F}"/>
              </a:ext>
            </a:extLst>
          </p:cNvPr>
          <p:cNvSpPr>
            <a:spLocks noGrp="1"/>
          </p:cNvSpPr>
          <p:nvPr>
            <p:ph type="title" orient="vert"/>
          </p:nvPr>
        </p:nvSpPr>
        <p:spPr>
          <a:xfrm>
            <a:off x="6543675" y="274638"/>
            <a:ext cx="1971675" cy="4357687"/>
          </a:xfrm>
        </p:spPr>
        <p:txBody>
          <a:bodyPr vert="eaVert"/>
          <a:lstStyle/>
          <a:p>
            <a:r>
              <a:rPr lang="en-GB"/>
              <a:t>Click to edit Master title style</a:t>
            </a:r>
            <a:endParaRPr lang="aa-ET"/>
          </a:p>
        </p:txBody>
      </p:sp>
      <p:sp>
        <p:nvSpPr>
          <p:cNvPr id="3" name="Vertical Text Placeholder 2">
            <a:extLst>
              <a:ext uri="{FF2B5EF4-FFF2-40B4-BE49-F238E27FC236}">
                <a16:creationId xmlns:a16="http://schemas.microsoft.com/office/drawing/2014/main" id="{2CDD786F-A24F-8C10-79C3-1C2BB5169BF7}"/>
              </a:ext>
            </a:extLst>
          </p:cNvPr>
          <p:cNvSpPr>
            <a:spLocks noGrp="1"/>
          </p:cNvSpPr>
          <p:nvPr>
            <p:ph type="body" orient="vert" idx="1"/>
          </p:nvPr>
        </p:nvSpPr>
        <p:spPr>
          <a:xfrm>
            <a:off x="628650" y="274638"/>
            <a:ext cx="5762625" cy="435768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4" name="Date Placeholder 3">
            <a:extLst>
              <a:ext uri="{FF2B5EF4-FFF2-40B4-BE49-F238E27FC236}">
                <a16:creationId xmlns:a16="http://schemas.microsoft.com/office/drawing/2014/main" id="{37B01A7B-2028-97E7-CA5A-84A4FD0C2D1F}"/>
              </a:ext>
            </a:extLst>
          </p:cNvPr>
          <p:cNvSpPr>
            <a:spLocks noGrp="1"/>
          </p:cNvSpPr>
          <p:nvPr>
            <p:ph type="dt" sz="half" idx="10"/>
          </p:nvPr>
        </p:nvSpPr>
        <p:spPr/>
        <p:txBody>
          <a:bodyPr/>
          <a:lstStyle/>
          <a:p>
            <a:fld id="{45DC10DD-F67F-5241-BB8B-4C3BA9A2959B}" type="datetimeFigureOut">
              <a:rPr lang="aa-ET" smtClean="0"/>
              <a:t>10/30/2023</a:t>
            </a:fld>
            <a:endParaRPr lang="aa-ET"/>
          </a:p>
        </p:txBody>
      </p:sp>
      <p:sp>
        <p:nvSpPr>
          <p:cNvPr id="5" name="Footer Placeholder 4">
            <a:extLst>
              <a:ext uri="{FF2B5EF4-FFF2-40B4-BE49-F238E27FC236}">
                <a16:creationId xmlns:a16="http://schemas.microsoft.com/office/drawing/2014/main" id="{980CB13F-43E0-9D39-4749-04350486CC35}"/>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id="{A026B360-6CC0-E612-0697-3696FF50C19C}"/>
              </a:ext>
            </a:extLst>
          </p:cNvPr>
          <p:cNvSpPr>
            <a:spLocks noGrp="1"/>
          </p:cNvSpPr>
          <p:nvPr>
            <p:ph type="sldNum" sz="quarter" idx="12"/>
          </p:nvPr>
        </p:nvSpPr>
        <p:spPr/>
        <p:txBody>
          <a:bodyPr/>
          <a:lstStyle/>
          <a:p>
            <a:fld id="{72E3AC5B-7CEB-2D49-94B4-1DE2B86299CB}" type="slidenum">
              <a:rPr lang="aa-ET" smtClean="0"/>
              <a:t>‹#›</a:t>
            </a:fld>
            <a:endParaRPr lang="aa-ET"/>
          </a:p>
        </p:txBody>
      </p:sp>
    </p:spTree>
    <p:extLst>
      <p:ext uri="{BB962C8B-B14F-4D97-AF65-F5344CB8AC3E}">
        <p14:creationId xmlns:p14="http://schemas.microsoft.com/office/powerpoint/2010/main" val="2198320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1803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3B029-CD34-007D-4455-2E2948DAD5EE}"/>
              </a:ext>
            </a:extLst>
          </p:cNvPr>
          <p:cNvSpPr>
            <a:spLocks noGrp="1"/>
          </p:cNvSpPr>
          <p:nvPr>
            <p:ph type="ctrTitle"/>
          </p:nvPr>
        </p:nvSpPr>
        <p:spPr>
          <a:xfrm>
            <a:off x="1143000" y="841375"/>
            <a:ext cx="6858000" cy="1790700"/>
          </a:xfrm>
          <a:prstGeom prst="rect">
            <a:avLst/>
          </a:prstGeom>
        </p:spPr>
        <p:txBody>
          <a:bodyPr anchor="b"/>
          <a:lstStyle>
            <a:lvl1pPr algn="ctr">
              <a:defRPr sz="6000">
                <a:latin typeface="Arial" panose="020B0604020202020204" pitchFamily="34" charset="0"/>
                <a:cs typeface="Arial" panose="020B0604020202020204" pitchFamily="34" charset="0"/>
              </a:defRPr>
            </a:lvl1pPr>
          </a:lstStyle>
          <a:p>
            <a:r>
              <a:rPr lang="en-GB" dirty="0"/>
              <a:t>Click to edit Master title style</a:t>
            </a:r>
            <a:endParaRPr lang="aa-ET" dirty="0"/>
          </a:p>
        </p:txBody>
      </p:sp>
      <p:sp>
        <p:nvSpPr>
          <p:cNvPr id="3" name="Subtitle 2">
            <a:extLst>
              <a:ext uri="{FF2B5EF4-FFF2-40B4-BE49-F238E27FC236}">
                <a16:creationId xmlns:a16="http://schemas.microsoft.com/office/drawing/2014/main" id="{F583CC5A-34C1-81E7-7534-BFD1F67A2293}"/>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aa-ET" dirty="0"/>
          </a:p>
        </p:txBody>
      </p:sp>
      <p:sp>
        <p:nvSpPr>
          <p:cNvPr id="4" name="Date Placeholder 3">
            <a:extLst>
              <a:ext uri="{FF2B5EF4-FFF2-40B4-BE49-F238E27FC236}">
                <a16:creationId xmlns:a16="http://schemas.microsoft.com/office/drawing/2014/main" id="{7A63E1B8-5198-9A43-9626-34C359ADEFAE}"/>
              </a:ext>
            </a:extLst>
          </p:cNvPr>
          <p:cNvSpPr>
            <a:spLocks noGrp="1"/>
          </p:cNvSpPr>
          <p:nvPr>
            <p:ph type="dt" sz="half" idx="10"/>
          </p:nvPr>
        </p:nvSpPr>
        <p:spPr/>
        <p:txBody>
          <a:bodyPr/>
          <a:lstStyle/>
          <a:p>
            <a:fld id="{63E74C7C-23F2-4648-B589-EAEE169A6990}" type="datetimeFigureOut">
              <a:rPr lang="aa-ET" smtClean="0"/>
              <a:t>10/30/2023</a:t>
            </a:fld>
            <a:endParaRPr lang="aa-ET"/>
          </a:p>
        </p:txBody>
      </p:sp>
      <p:sp>
        <p:nvSpPr>
          <p:cNvPr id="5" name="Footer Placeholder 4">
            <a:extLst>
              <a:ext uri="{FF2B5EF4-FFF2-40B4-BE49-F238E27FC236}">
                <a16:creationId xmlns:a16="http://schemas.microsoft.com/office/drawing/2014/main" id="{9F7C40A4-7D03-C8E8-89EE-543B5CC49FCE}"/>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id="{3F5554A0-5F76-A5D7-7D16-88F40D57BD13}"/>
              </a:ext>
            </a:extLst>
          </p:cNvPr>
          <p:cNvSpPr>
            <a:spLocks noGrp="1"/>
          </p:cNvSpPr>
          <p:nvPr>
            <p:ph type="sldNum" sz="quarter" idx="12"/>
          </p:nvPr>
        </p:nvSpPr>
        <p:spPr/>
        <p:txBody>
          <a:bodyPr/>
          <a:lstStyle/>
          <a:p>
            <a:fld id="{9811A4E6-D212-BA49-BB1D-67D317C50531}" type="slidenum">
              <a:rPr lang="aa-ET" smtClean="0"/>
              <a:t>‹#›</a:t>
            </a:fld>
            <a:endParaRPr lang="aa-ET"/>
          </a:p>
        </p:txBody>
      </p:sp>
    </p:spTree>
    <p:extLst>
      <p:ext uri="{BB962C8B-B14F-4D97-AF65-F5344CB8AC3E}">
        <p14:creationId xmlns:p14="http://schemas.microsoft.com/office/powerpoint/2010/main" val="3629074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C15B9-3ED1-E779-6B9C-838E32B80942}"/>
              </a:ext>
            </a:extLst>
          </p:cNvPr>
          <p:cNvSpPr>
            <a:spLocks noGrp="1"/>
          </p:cNvSpPr>
          <p:nvPr>
            <p:ph type="title"/>
          </p:nvPr>
        </p:nvSpPr>
        <p:spPr>
          <a:xfrm>
            <a:off x="628650" y="274638"/>
            <a:ext cx="7886700" cy="993775"/>
          </a:xfrm>
          <a:prstGeom prst="rect">
            <a:avLst/>
          </a:prstGeom>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aa-ET" dirty="0"/>
          </a:p>
        </p:txBody>
      </p:sp>
      <p:sp>
        <p:nvSpPr>
          <p:cNvPr id="3" name="Content Placeholder 2">
            <a:extLst>
              <a:ext uri="{FF2B5EF4-FFF2-40B4-BE49-F238E27FC236}">
                <a16:creationId xmlns:a16="http://schemas.microsoft.com/office/drawing/2014/main" id="{79DD613D-B40A-B8FD-9EEE-B4A4332BA0D7}"/>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aa-ET" dirty="0"/>
          </a:p>
        </p:txBody>
      </p:sp>
      <p:sp>
        <p:nvSpPr>
          <p:cNvPr id="4" name="Date Placeholder 3">
            <a:extLst>
              <a:ext uri="{FF2B5EF4-FFF2-40B4-BE49-F238E27FC236}">
                <a16:creationId xmlns:a16="http://schemas.microsoft.com/office/drawing/2014/main" id="{7D18BC72-CFE8-922F-469E-1AE08093626F}"/>
              </a:ext>
            </a:extLst>
          </p:cNvPr>
          <p:cNvSpPr>
            <a:spLocks noGrp="1"/>
          </p:cNvSpPr>
          <p:nvPr>
            <p:ph type="dt" sz="half" idx="10"/>
          </p:nvPr>
        </p:nvSpPr>
        <p:spPr/>
        <p:txBody>
          <a:bodyPr/>
          <a:lstStyle/>
          <a:p>
            <a:fld id="{63E74C7C-23F2-4648-B589-EAEE169A6990}" type="datetimeFigureOut">
              <a:rPr lang="aa-ET" smtClean="0"/>
              <a:t>10/30/2023</a:t>
            </a:fld>
            <a:endParaRPr lang="aa-ET"/>
          </a:p>
        </p:txBody>
      </p:sp>
      <p:sp>
        <p:nvSpPr>
          <p:cNvPr id="5" name="Footer Placeholder 4">
            <a:extLst>
              <a:ext uri="{FF2B5EF4-FFF2-40B4-BE49-F238E27FC236}">
                <a16:creationId xmlns:a16="http://schemas.microsoft.com/office/drawing/2014/main" id="{D4DD312E-AFFB-1A08-1060-EF046B8427B1}"/>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id="{F434453A-7F41-A078-DCE3-20E34670392E}"/>
              </a:ext>
            </a:extLst>
          </p:cNvPr>
          <p:cNvSpPr>
            <a:spLocks noGrp="1"/>
          </p:cNvSpPr>
          <p:nvPr>
            <p:ph type="sldNum" sz="quarter" idx="12"/>
          </p:nvPr>
        </p:nvSpPr>
        <p:spPr/>
        <p:txBody>
          <a:bodyPr/>
          <a:lstStyle/>
          <a:p>
            <a:fld id="{9811A4E6-D212-BA49-BB1D-67D317C50531}" type="slidenum">
              <a:rPr lang="aa-ET" smtClean="0"/>
              <a:t>‹#›</a:t>
            </a:fld>
            <a:endParaRPr lang="aa-ET"/>
          </a:p>
        </p:txBody>
      </p:sp>
    </p:spTree>
    <p:extLst>
      <p:ext uri="{BB962C8B-B14F-4D97-AF65-F5344CB8AC3E}">
        <p14:creationId xmlns:p14="http://schemas.microsoft.com/office/powerpoint/2010/main" val="2571689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615A9-6CA1-9771-FCA7-D61BF2849C1D}"/>
              </a:ext>
            </a:extLst>
          </p:cNvPr>
          <p:cNvSpPr>
            <a:spLocks noGrp="1"/>
          </p:cNvSpPr>
          <p:nvPr>
            <p:ph type="title"/>
          </p:nvPr>
        </p:nvSpPr>
        <p:spPr>
          <a:xfrm>
            <a:off x="623888" y="1282700"/>
            <a:ext cx="7886700" cy="2139950"/>
          </a:xfrm>
          <a:prstGeom prst="rect">
            <a:avLst/>
          </a:prstGeom>
        </p:spPr>
        <p:txBody>
          <a:bodyPr anchor="b"/>
          <a:lstStyle>
            <a:lvl1pPr>
              <a:defRPr sz="6000">
                <a:latin typeface="Arial" panose="020B0604020202020204" pitchFamily="34" charset="0"/>
                <a:cs typeface="Arial" panose="020B0604020202020204" pitchFamily="34" charset="0"/>
              </a:defRPr>
            </a:lvl1pPr>
          </a:lstStyle>
          <a:p>
            <a:r>
              <a:rPr lang="en-GB" dirty="0"/>
              <a:t>Click to edit Master title style</a:t>
            </a:r>
            <a:endParaRPr lang="aa-ET" dirty="0"/>
          </a:p>
        </p:txBody>
      </p:sp>
      <p:sp>
        <p:nvSpPr>
          <p:cNvPr id="3" name="Text Placeholder 2">
            <a:extLst>
              <a:ext uri="{FF2B5EF4-FFF2-40B4-BE49-F238E27FC236}">
                <a16:creationId xmlns:a16="http://schemas.microsoft.com/office/drawing/2014/main" id="{43A73F48-7C6A-9C78-EA33-3DD52D89EA18}"/>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951F3D0-BE0E-A7C0-7828-9F49D206B00C}"/>
              </a:ext>
            </a:extLst>
          </p:cNvPr>
          <p:cNvSpPr>
            <a:spLocks noGrp="1"/>
          </p:cNvSpPr>
          <p:nvPr>
            <p:ph type="dt" sz="half" idx="10"/>
          </p:nvPr>
        </p:nvSpPr>
        <p:spPr/>
        <p:txBody>
          <a:bodyPr/>
          <a:lstStyle/>
          <a:p>
            <a:fld id="{63E74C7C-23F2-4648-B589-EAEE169A6990}" type="datetimeFigureOut">
              <a:rPr lang="aa-ET" smtClean="0"/>
              <a:t>10/30/2023</a:t>
            </a:fld>
            <a:endParaRPr lang="aa-ET"/>
          </a:p>
        </p:txBody>
      </p:sp>
      <p:sp>
        <p:nvSpPr>
          <p:cNvPr id="5" name="Footer Placeholder 4">
            <a:extLst>
              <a:ext uri="{FF2B5EF4-FFF2-40B4-BE49-F238E27FC236}">
                <a16:creationId xmlns:a16="http://schemas.microsoft.com/office/drawing/2014/main" id="{FE22223E-5F91-74C9-A5B3-C167A8A3716C}"/>
              </a:ext>
            </a:extLst>
          </p:cNvPr>
          <p:cNvSpPr>
            <a:spLocks noGrp="1"/>
          </p:cNvSpPr>
          <p:nvPr>
            <p:ph type="ftr" sz="quarter" idx="11"/>
          </p:nvPr>
        </p:nvSpPr>
        <p:spPr/>
        <p:txBody>
          <a:bodyPr/>
          <a:lstStyle/>
          <a:p>
            <a:endParaRPr lang="aa-ET"/>
          </a:p>
        </p:txBody>
      </p:sp>
      <p:sp>
        <p:nvSpPr>
          <p:cNvPr id="6" name="Slide Number Placeholder 5">
            <a:extLst>
              <a:ext uri="{FF2B5EF4-FFF2-40B4-BE49-F238E27FC236}">
                <a16:creationId xmlns:a16="http://schemas.microsoft.com/office/drawing/2014/main" id="{16F44461-5A2A-7645-3185-483CF023104C}"/>
              </a:ext>
            </a:extLst>
          </p:cNvPr>
          <p:cNvSpPr>
            <a:spLocks noGrp="1"/>
          </p:cNvSpPr>
          <p:nvPr>
            <p:ph type="sldNum" sz="quarter" idx="12"/>
          </p:nvPr>
        </p:nvSpPr>
        <p:spPr/>
        <p:txBody>
          <a:bodyPr/>
          <a:lstStyle/>
          <a:p>
            <a:fld id="{9811A4E6-D212-BA49-BB1D-67D317C50531}" type="slidenum">
              <a:rPr lang="aa-ET" smtClean="0"/>
              <a:t>‹#›</a:t>
            </a:fld>
            <a:endParaRPr lang="aa-ET"/>
          </a:p>
        </p:txBody>
      </p:sp>
    </p:spTree>
    <p:extLst>
      <p:ext uri="{BB962C8B-B14F-4D97-AF65-F5344CB8AC3E}">
        <p14:creationId xmlns:p14="http://schemas.microsoft.com/office/powerpoint/2010/main" val="3483597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B97B4-D581-030F-E847-C2386FA7D8F1}"/>
              </a:ext>
            </a:extLst>
          </p:cNvPr>
          <p:cNvSpPr>
            <a:spLocks noGrp="1"/>
          </p:cNvSpPr>
          <p:nvPr>
            <p:ph type="title"/>
          </p:nvPr>
        </p:nvSpPr>
        <p:spPr>
          <a:xfrm>
            <a:off x="630238" y="274638"/>
            <a:ext cx="7886700" cy="993775"/>
          </a:xfrm>
          <a:prstGeom prst="rect">
            <a:avLst/>
          </a:prstGeom>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aa-ET" dirty="0"/>
          </a:p>
        </p:txBody>
      </p:sp>
      <p:sp>
        <p:nvSpPr>
          <p:cNvPr id="3" name="Text Placeholder 2">
            <a:extLst>
              <a:ext uri="{FF2B5EF4-FFF2-40B4-BE49-F238E27FC236}">
                <a16:creationId xmlns:a16="http://schemas.microsoft.com/office/drawing/2014/main" id="{35B988C9-C703-AE60-483F-4D69BE6DC676}"/>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E46A57F-842E-6B52-4967-28E435FE7A17}"/>
              </a:ext>
            </a:extLst>
          </p:cNvPr>
          <p:cNvSpPr>
            <a:spLocks noGrp="1"/>
          </p:cNvSpPr>
          <p:nvPr>
            <p:ph sz="half" idx="2"/>
          </p:nvPr>
        </p:nvSpPr>
        <p:spPr>
          <a:xfrm>
            <a:off x="630238" y="1879600"/>
            <a:ext cx="3868737"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5" name="Text Placeholder 4">
            <a:extLst>
              <a:ext uri="{FF2B5EF4-FFF2-40B4-BE49-F238E27FC236}">
                <a16:creationId xmlns:a16="http://schemas.microsoft.com/office/drawing/2014/main" id="{92010345-5305-9514-53D7-BC4B0B461A9A}"/>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91BF8FA-8388-F803-911A-5D1AB74C88A9}"/>
              </a:ext>
            </a:extLst>
          </p:cNvPr>
          <p:cNvSpPr>
            <a:spLocks noGrp="1"/>
          </p:cNvSpPr>
          <p:nvPr>
            <p:ph sz="quarter" idx="4"/>
          </p:nvPr>
        </p:nvSpPr>
        <p:spPr>
          <a:xfrm>
            <a:off x="4629150" y="1879600"/>
            <a:ext cx="3887788"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aa-ET"/>
          </a:p>
        </p:txBody>
      </p:sp>
      <p:sp>
        <p:nvSpPr>
          <p:cNvPr id="7" name="Date Placeholder 6">
            <a:extLst>
              <a:ext uri="{FF2B5EF4-FFF2-40B4-BE49-F238E27FC236}">
                <a16:creationId xmlns:a16="http://schemas.microsoft.com/office/drawing/2014/main" id="{2D42EA7F-3071-E80C-2482-F1ED949245A5}"/>
              </a:ext>
            </a:extLst>
          </p:cNvPr>
          <p:cNvSpPr>
            <a:spLocks noGrp="1"/>
          </p:cNvSpPr>
          <p:nvPr>
            <p:ph type="dt" sz="half" idx="10"/>
          </p:nvPr>
        </p:nvSpPr>
        <p:spPr/>
        <p:txBody>
          <a:bodyPr/>
          <a:lstStyle/>
          <a:p>
            <a:fld id="{63E74C7C-23F2-4648-B589-EAEE169A6990}" type="datetimeFigureOut">
              <a:rPr lang="aa-ET" smtClean="0"/>
              <a:t>10/30/2023</a:t>
            </a:fld>
            <a:endParaRPr lang="aa-ET"/>
          </a:p>
        </p:txBody>
      </p:sp>
      <p:sp>
        <p:nvSpPr>
          <p:cNvPr id="8" name="Footer Placeholder 7">
            <a:extLst>
              <a:ext uri="{FF2B5EF4-FFF2-40B4-BE49-F238E27FC236}">
                <a16:creationId xmlns:a16="http://schemas.microsoft.com/office/drawing/2014/main" id="{F80A429A-4224-1E19-3BA8-C8B945FEF65F}"/>
              </a:ext>
            </a:extLst>
          </p:cNvPr>
          <p:cNvSpPr>
            <a:spLocks noGrp="1"/>
          </p:cNvSpPr>
          <p:nvPr>
            <p:ph type="ftr" sz="quarter" idx="11"/>
          </p:nvPr>
        </p:nvSpPr>
        <p:spPr/>
        <p:txBody>
          <a:bodyPr/>
          <a:lstStyle/>
          <a:p>
            <a:endParaRPr lang="aa-ET"/>
          </a:p>
        </p:txBody>
      </p:sp>
      <p:sp>
        <p:nvSpPr>
          <p:cNvPr id="9" name="Slide Number Placeholder 8">
            <a:extLst>
              <a:ext uri="{FF2B5EF4-FFF2-40B4-BE49-F238E27FC236}">
                <a16:creationId xmlns:a16="http://schemas.microsoft.com/office/drawing/2014/main" id="{BB89FADE-3C5F-A233-E430-082035CDF0B5}"/>
              </a:ext>
            </a:extLst>
          </p:cNvPr>
          <p:cNvSpPr>
            <a:spLocks noGrp="1"/>
          </p:cNvSpPr>
          <p:nvPr>
            <p:ph type="sldNum" sz="quarter" idx="12"/>
          </p:nvPr>
        </p:nvSpPr>
        <p:spPr/>
        <p:txBody>
          <a:bodyPr/>
          <a:lstStyle/>
          <a:p>
            <a:fld id="{9811A4E6-D212-BA49-BB1D-67D317C50531}" type="slidenum">
              <a:rPr lang="aa-ET" smtClean="0"/>
              <a:t>‹#›</a:t>
            </a:fld>
            <a:endParaRPr lang="aa-ET"/>
          </a:p>
        </p:txBody>
      </p:sp>
    </p:spTree>
    <p:extLst>
      <p:ext uri="{BB962C8B-B14F-4D97-AF65-F5344CB8AC3E}">
        <p14:creationId xmlns:p14="http://schemas.microsoft.com/office/powerpoint/2010/main" val="1715996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ECF28-435E-C68D-CDAE-E0A9B15FC1EF}"/>
              </a:ext>
            </a:extLst>
          </p:cNvPr>
          <p:cNvSpPr>
            <a:spLocks noGrp="1"/>
          </p:cNvSpPr>
          <p:nvPr>
            <p:ph type="title"/>
          </p:nvPr>
        </p:nvSpPr>
        <p:spPr>
          <a:xfrm>
            <a:off x="628650" y="274638"/>
            <a:ext cx="7886700" cy="993775"/>
          </a:xfrm>
          <a:prstGeom prst="rect">
            <a:avLst/>
          </a:prstGeom>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aa-ET" dirty="0"/>
          </a:p>
        </p:txBody>
      </p:sp>
      <p:sp>
        <p:nvSpPr>
          <p:cNvPr id="3" name="Date Placeholder 2">
            <a:extLst>
              <a:ext uri="{FF2B5EF4-FFF2-40B4-BE49-F238E27FC236}">
                <a16:creationId xmlns:a16="http://schemas.microsoft.com/office/drawing/2014/main" id="{D40C9A6D-56EA-01C5-8530-BF6F126F2997}"/>
              </a:ext>
            </a:extLst>
          </p:cNvPr>
          <p:cNvSpPr>
            <a:spLocks noGrp="1"/>
          </p:cNvSpPr>
          <p:nvPr>
            <p:ph type="dt" sz="half" idx="10"/>
          </p:nvPr>
        </p:nvSpPr>
        <p:spPr/>
        <p:txBody>
          <a:bodyPr/>
          <a:lstStyle/>
          <a:p>
            <a:fld id="{63E74C7C-23F2-4648-B589-EAEE169A6990}" type="datetimeFigureOut">
              <a:rPr lang="aa-ET" smtClean="0"/>
              <a:t>10/30/2023</a:t>
            </a:fld>
            <a:endParaRPr lang="aa-ET"/>
          </a:p>
        </p:txBody>
      </p:sp>
      <p:sp>
        <p:nvSpPr>
          <p:cNvPr id="4" name="Footer Placeholder 3">
            <a:extLst>
              <a:ext uri="{FF2B5EF4-FFF2-40B4-BE49-F238E27FC236}">
                <a16:creationId xmlns:a16="http://schemas.microsoft.com/office/drawing/2014/main" id="{1F93D6F0-6164-EAAD-774B-D37CA81A1290}"/>
              </a:ext>
            </a:extLst>
          </p:cNvPr>
          <p:cNvSpPr>
            <a:spLocks noGrp="1"/>
          </p:cNvSpPr>
          <p:nvPr>
            <p:ph type="ftr" sz="quarter" idx="11"/>
          </p:nvPr>
        </p:nvSpPr>
        <p:spPr/>
        <p:txBody>
          <a:bodyPr/>
          <a:lstStyle/>
          <a:p>
            <a:endParaRPr lang="aa-ET"/>
          </a:p>
        </p:txBody>
      </p:sp>
      <p:sp>
        <p:nvSpPr>
          <p:cNvPr id="5" name="Slide Number Placeholder 4">
            <a:extLst>
              <a:ext uri="{FF2B5EF4-FFF2-40B4-BE49-F238E27FC236}">
                <a16:creationId xmlns:a16="http://schemas.microsoft.com/office/drawing/2014/main" id="{790725DB-07EE-DE5B-AE9B-6F76FB19889F}"/>
              </a:ext>
            </a:extLst>
          </p:cNvPr>
          <p:cNvSpPr>
            <a:spLocks noGrp="1"/>
          </p:cNvSpPr>
          <p:nvPr>
            <p:ph type="sldNum" sz="quarter" idx="12"/>
          </p:nvPr>
        </p:nvSpPr>
        <p:spPr/>
        <p:txBody>
          <a:bodyPr/>
          <a:lstStyle/>
          <a:p>
            <a:fld id="{9811A4E6-D212-BA49-BB1D-67D317C50531}" type="slidenum">
              <a:rPr lang="aa-ET" smtClean="0"/>
              <a:t>‹#›</a:t>
            </a:fld>
            <a:endParaRPr lang="aa-ET"/>
          </a:p>
        </p:txBody>
      </p:sp>
    </p:spTree>
    <p:extLst>
      <p:ext uri="{BB962C8B-B14F-4D97-AF65-F5344CB8AC3E}">
        <p14:creationId xmlns:p14="http://schemas.microsoft.com/office/powerpoint/2010/main" val="2996601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C08737-70E7-6AD3-C9BC-A9D7B189C767}"/>
              </a:ext>
            </a:extLst>
          </p:cNvPr>
          <p:cNvSpPr>
            <a:spLocks noGrp="1"/>
          </p:cNvSpPr>
          <p:nvPr>
            <p:ph type="dt" sz="half" idx="10"/>
          </p:nvPr>
        </p:nvSpPr>
        <p:spPr/>
        <p:txBody>
          <a:bodyPr/>
          <a:lstStyle/>
          <a:p>
            <a:fld id="{63E74C7C-23F2-4648-B589-EAEE169A6990}" type="datetimeFigureOut">
              <a:rPr lang="aa-ET" smtClean="0"/>
              <a:t>10/30/2023</a:t>
            </a:fld>
            <a:endParaRPr lang="aa-ET"/>
          </a:p>
        </p:txBody>
      </p:sp>
      <p:sp>
        <p:nvSpPr>
          <p:cNvPr id="3" name="Footer Placeholder 2">
            <a:extLst>
              <a:ext uri="{FF2B5EF4-FFF2-40B4-BE49-F238E27FC236}">
                <a16:creationId xmlns:a16="http://schemas.microsoft.com/office/drawing/2014/main" id="{F4254B2E-75F7-81AC-1B6F-CBFED9C64D89}"/>
              </a:ext>
            </a:extLst>
          </p:cNvPr>
          <p:cNvSpPr>
            <a:spLocks noGrp="1"/>
          </p:cNvSpPr>
          <p:nvPr>
            <p:ph type="ftr" sz="quarter" idx="11"/>
          </p:nvPr>
        </p:nvSpPr>
        <p:spPr/>
        <p:txBody>
          <a:bodyPr/>
          <a:lstStyle/>
          <a:p>
            <a:endParaRPr lang="aa-ET"/>
          </a:p>
        </p:txBody>
      </p:sp>
      <p:sp>
        <p:nvSpPr>
          <p:cNvPr id="4" name="Slide Number Placeholder 3">
            <a:extLst>
              <a:ext uri="{FF2B5EF4-FFF2-40B4-BE49-F238E27FC236}">
                <a16:creationId xmlns:a16="http://schemas.microsoft.com/office/drawing/2014/main" id="{15B6763C-3312-66EA-FF6B-C74C2479F03C}"/>
              </a:ext>
            </a:extLst>
          </p:cNvPr>
          <p:cNvSpPr>
            <a:spLocks noGrp="1"/>
          </p:cNvSpPr>
          <p:nvPr>
            <p:ph type="sldNum" sz="quarter" idx="12"/>
          </p:nvPr>
        </p:nvSpPr>
        <p:spPr/>
        <p:txBody>
          <a:bodyPr/>
          <a:lstStyle/>
          <a:p>
            <a:fld id="{9811A4E6-D212-BA49-BB1D-67D317C50531}" type="slidenum">
              <a:rPr lang="aa-ET" smtClean="0"/>
              <a:t>‹#›</a:t>
            </a:fld>
            <a:endParaRPr lang="aa-ET"/>
          </a:p>
        </p:txBody>
      </p:sp>
    </p:spTree>
    <p:extLst>
      <p:ext uri="{BB962C8B-B14F-4D97-AF65-F5344CB8AC3E}">
        <p14:creationId xmlns:p14="http://schemas.microsoft.com/office/powerpoint/2010/main" val="40837526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jpe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63D597-CABF-3F00-F43C-C66A9883FFA2}"/>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8" name="Rectangle 5"/>
          <p:cNvSpPr>
            <a:spLocks noGrp="1" noChangeArrowheads="1"/>
          </p:cNvSpPr>
          <p:nvPr>
            <p:ph type="dt" sz="half" idx="2"/>
          </p:nvPr>
        </p:nvSpPr>
        <p:spPr bwMode="white">
          <a:xfrm>
            <a:off x="7524328" y="4862044"/>
            <a:ext cx="935460" cy="22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p>
        </p:txBody>
      </p:sp>
      <p:sp>
        <p:nvSpPr>
          <p:cNvPr id="9" name="Rectangle 6"/>
          <p:cNvSpPr>
            <a:spLocks noGrp="1" noChangeArrowheads="1"/>
          </p:cNvSpPr>
          <p:nvPr>
            <p:ph type="ftr" sz="quarter" idx="3"/>
          </p:nvPr>
        </p:nvSpPr>
        <p:spPr bwMode="white">
          <a:xfrm>
            <a:off x="5868145" y="4862044"/>
            <a:ext cx="1616025" cy="22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p>
        </p:txBody>
      </p:sp>
      <p:sp>
        <p:nvSpPr>
          <p:cNvPr id="10" name="Rectangle 7"/>
          <p:cNvSpPr>
            <a:spLocks noGrp="1" noChangeArrowheads="1"/>
          </p:cNvSpPr>
          <p:nvPr>
            <p:ph type="sldNum" sz="quarter" idx="4"/>
          </p:nvPr>
        </p:nvSpPr>
        <p:spPr bwMode="white">
          <a:xfrm>
            <a:off x="8472489" y="4862044"/>
            <a:ext cx="509587" cy="22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fld id="{23A0628E-C12F-4F8C-9895-BCD5E30100D3}" type="slidenum">
              <a:rPr lang="en-US" smtClean="0"/>
              <a:pPr/>
              <a:t>‹#›</a:t>
            </a:fld>
            <a:endParaRPr lang="en-US" dirty="0"/>
          </a:p>
        </p:txBody>
      </p:sp>
      <p:sp>
        <p:nvSpPr>
          <p:cNvPr id="2" name="MSIPCMContentMarking" descr="{&quot;HashCode&quot;:-843983985,&quot;Placement&quot;:&quot;Header&quot;,&quot;Top&quot;:0.0,&quot;Left&quot;:586.810364,&quot;SlideWidth&quot;:720,&quot;SlideHeight&quot;:405}"/>
          <p:cNvSpPr txBox="1"/>
          <p:nvPr userDrawn="1"/>
        </p:nvSpPr>
        <p:spPr>
          <a:xfrm>
            <a:off x="7452492" y="0"/>
            <a:ext cx="1691508"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a:solidFill>
                  <a:srgbClr val="000000"/>
                </a:solidFill>
                <a:latin typeface="Calibri" panose="020F0502020204030204" pitchFamily="34" charset="0"/>
              </a:rPr>
              <a:t>UNRESTRICTED / ILLIMITÉE</a:t>
            </a:r>
          </a:p>
        </p:txBody>
      </p:sp>
    </p:spTree>
    <p:extLst>
      <p:ext uri="{BB962C8B-B14F-4D97-AF65-F5344CB8AC3E}">
        <p14:creationId xmlns:p14="http://schemas.microsoft.com/office/powerpoint/2010/main" val="1243750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Lst>
  <p:txStyles>
    <p:titleStyle>
      <a:lvl1pPr algn="l" defTabSz="914400" rtl="0" eaLnBrk="1" latinLnBrk="0" hangingPunct="1">
        <a:spcBef>
          <a:spcPct val="0"/>
        </a:spcBef>
        <a:buNone/>
        <a:defRPr sz="3600" b="1" kern="1200">
          <a:solidFill>
            <a:schemeClr val="tx2"/>
          </a:solidFill>
          <a:latin typeface="Arial "/>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close-up of a logo&#10;&#10;Description automatically generated with medium confidence">
            <a:extLst>
              <a:ext uri="{FF2B5EF4-FFF2-40B4-BE49-F238E27FC236}">
                <a16:creationId xmlns:a16="http://schemas.microsoft.com/office/drawing/2014/main" id="{8AE98FBB-A02A-B11B-8A8D-F45E612C0E3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 Placeholder 2">
            <a:extLst>
              <a:ext uri="{FF2B5EF4-FFF2-40B4-BE49-F238E27FC236}">
                <a16:creationId xmlns:a16="http://schemas.microsoft.com/office/drawing/2014/main" id="{0F410017-9382-7C80-0FED-5DE265680D14}"/>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aa-ET" dirty="0"/>
          </a:p>
        </p:txBody>
      </p:sp>
      <p:sp>
        <p:nvSpPr>
          <p:cNvPr id="4" name="Date Placeholder 3">
            <a:extLst>
              <a:ext uri="{FF2B5EF4-FFF2-40B4-BE49-F238E27FC236}">
                <a16:creationId xmlns:a16="http://schemas.microsoft.com/office/drawing/2014/main" id="{C02AA3AD-3BCF-8FB9-3D95-9389AF70EFE9}"/>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E74C7C-23F2-4648-B589-EAEE169A6990}" type="datetimeFigureOut">
              <a:rPr lang="aa-ET" smtClean="0"/>
              <a:t>10/30/2023</a:t>
            </a:fld>
            <a:endParaRPr lang="aa-ET"/>
          </a:p>
        </p:txBody>
      </p:sp>
      <p:sp>
        <p:nvSpPr>
          <p:cNvPr id="5" name="Footer Placeholder 4">
            <a:extLst>
              <a:ext uri="{FF2B5EF4-FFF2-40B4-BE49-F238E27FC236}">
                <a16:creationId xmlns:a16="http://schemas.microsoft.com/office/drawing/2014/main" id="{7046FF34-C2C5-74BF-98B9-B0288048BB21}"/>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a-ET"/>
          </a:p>
        </p:txBody>
      </p:sp>
      <p:sp>
        <p:nvSpPr>
          <p:cNvPr id="6" name="Slide Number Placeholder 5">
            <a:extLst>
              <a:ext uri="{FF2B5EF4-FFF2-40B4-BE49-F238E27FC236}">
                <a16:creationId xmlns:a16="http://schemas.microsoft.com/office/drawing/2014/main" id="{523AA55A-1FA2-7FAC-03D5-B3B0474EC239}"/>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9811A4E6-D212-BA49-BB1D-67D317C50531}" type="slidenum">
              <a:rPr lang="aa-ET" smtClean="0"/>
              <a:t>‹#›</a:t>
            </a:fld>
            <a:endParaRPr lang="aa-ET"/>
          </a:p>
        </p:txBody>
      </p:sp>
      <p:sp>
        <p:nvSpPr>
          <p:cNvPr id="2" name="MSIPCMContentMarking" descr="{&quot;HashCode&quot;:-843983985,&quot;Placement&quot;:&quot;Header&quot;,&quot;Top&quot;:0.0,&quot;Left&quot;:586.810364,&quot;SlideWidth&quot;:720,&quot;SlideHeight&quot;:405}"/>
          <p:cNvSpPr txBox="1"/>
          <p:nvPr userDrawn="1"/>
        </p:nvSpPr>
        <p:spPr>
          <a:xfrm>
            <a:off x="7452492" y="0"/>
            <a:ext cx="1691508"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a:solidFill>
                  <a:srgbClr val="000000"/>
                </a:solidFill>
                <a:latin typeface="Calibri" panose="020F0502020204030204" pitchFamily="34" charset="0"/>
              </a:rPr>
              <a:t>UNRESTRICTED / ILLIMITÉE</a:t>
            </a:r>
          </a:p>
        </p:txBody>
      </p:sp>
    </p:spTree>
    <p:extLst>
      <p:ext uri="{BB962C8B-B14F-4D97-AF65-F5344CB8AC3E}">
        <p14:creationId xmlns:p14="http://schemas.microsoft.com/office/powerpoint/2010/main" val="14695363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screenshot, operating system, aqua, blue&#10;&#10;Description automatically generated">
            <a:extLst>
              <a:ext uri="{FF2B5EF4-FFF2-40B4-BE49-F238E27FC236}">
                <a16:creationId xmlns:a16="http://schemas.microsoft.com/office/drawing/2014/main" id="{B50D8E72-883D-F4EE-4AC5-F815AAD8890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a:extLst>
              <a:ext uri="{FF2B5EF4-FFF2-40B4-BE49-F238E27FC236}">
                <a16:creationId xmlns:a16="http://schemas.microsoft.com/office/drawing/2014/main" id="{63318190-26C8-C938-A09A-E3122DA84F8D}"/>
              </a:ext>
            </a:extLst>
          </p:cNvPr>
          <p:cNvSpPr>
            <a:spLocks noGrp="1"/>
          </p:cNvSpPr>
          <p:nvPr>
            <p:ph type="title"/>
          </p:nvPr>
        </p:nvSpPr>
        <p:spPr>
          <a:xfrm>
            <a:off x="628972" y="14287"/>
            <a:ext cx="7886700" cy="993775"/>
          </a:xfrm>
          <a:prstGeom prst="rect">
            <a:avLst/>
          </a:prstGeom>
        </p:spPr>
        <p:txBody>
          <a:bodyPr vert="horz" lIns="91440" tIns="45720" rIns="91440" bIns="45720" rtlCol="0" anchor="ctr">
            <a:normAutofit/>
          </a:bodyPr>
          <a:lstStyle/>
          <a:p>
            <a:r>
              <a:rPr lang="en-GB" dirty="0"/>
              <a:t>Click to edit Master title style</a:t>
            </a:r>
            <a:endParaRPr lang="aa-ET" dirty="0"/>
          </a:p>
        </p:txBody>
      </p:sp>
      <p:sp>
        <p:nvSpPr>
          <p:cNvPr id="3" name="Text Placeholder 2">
            <a:extLst>
              <a:ext uri="{FF2B5EF4-FFF2-40B4-BE49-F238E27FC236}">
                <a16:creationId xmlns:a16="http://schemas.microsoft.com/office/drawing/2014/main" id="{1929BADB-49D7-77A0-4E80-E38A30AA211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aa-ET" dirty="0"/>
          </a:p>
        </p:txBody>
      </p:sp>
      <p:sp>
        <p:nvSpPr>
          <p:cNvPr id="4" name="Date Placeholder 3">
            <a:extLst>
              <a:ext uri="{FF2B5EF4-FFF2-40B4-BE49-F238E27FC236}">
                <a16:creationId xmlns:a16="http://schemas.microsoft.com/office/drawing/2014/main" id="{A840B100-5DA0-D711-3D81-1FF587580979}"/>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45DC10DD-F67F-5241-BB8B-4C3BA9A2959B}" type="datetimeFigureOut">
              <a:rPr lang="aa-ET" smtClean="0"/>
              <a:t>10/30/2023</a:t>
            </a:fld>
            <a:endParaRPr lang="aa-ET"/>
          </a:p>
        </p:txBody>
      </p:sp>
      <p:sp>
        <p:nvSpPr>
          <p:cNvPr id="5" name="Footer Placeholder 4">
            <a:extLst>
              <a:ext uri="{FF2B5EF4-FFF2-40B4-BE49-F238E27FC236}">
                <a16:creationId xmlns:a16="http://schemas.microsoft.com/office/drawing/2014/main" id="{3CAE29F2-ADEB-64ED-66BD-C0BCF11ADBBE}"/>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a-ET"/>
          </a:p>
        </p:txBody>
      </p:sp>
      <p:sp>
        <p:nvSpPr>
          <p:cNvPr id="6" name="Slide Number Placeholder 5">
            <a:extLst>
              <a:ext uri="{FF2B5EF4-FFF2-40B4-BE49-F238E27FC236}">
                <a16:creationId xmlns:a16="http://schemas.microsoft.com/office/drawing/2014/main" id="{D5555D77-855F-FA69-3B1C-CE22424480B9}"/>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72E3AC5B-7CEB-2D49-94B4-1DE2B86299CB}" type="slidenum">
              <a:rPr lang="aa-ET" smtClean="0"/>
              <a:t>‹#›</a:t>
            </a:fld>
            <a:endParaRPr lang="aa-ET"/>
          </a:p>
        </p:txBody>
      </p:sp>
      <p:sp>
        <p:nvSpPr>
          <p:cNvPr id="7" name="MSIPCMContentMarking" descr="{&quot;HashCode&quot;:-843983985,&quot;Placement&quot;:&quot;Header&quot;,&quot;Top&quot;:0.0,&quot;Left&quot;:586.810364,&quot;SlideWidth&quot;:720,&quot;SlideHeight&quot;:405}"/>
          <p:cNvSpPr txBox="1"/>
          <p:nvPr userDrawn="1"/>
        </p:nvSpPr>
        <p:spPr>
          <a:xfrm>
            <a:off x="7452492" y="0"/>
            <a:ext cx="1691508" cy="262344"/>
          </a:xfrm>
          <a:prstGeom prst="rect">
            <a:avLst/>
          </a:prstGeom>
          <a:noFill/>
        </p:spPr>
        <p:txBody>
          <a:bodyPr vert="horz" wrap="square" lIns="0" tIns="0" rIns="0" bIns="0" rtlCol="0" anchor="ctr" anchorCtr="1">
            <a:spAutoFit/>
          </a:bodyPr>
          <a:lstStyle/>
          <a:p>
            <a:pPr algn="r">
              <a:spcBef>
                <a:spcPts val="0"/>
              </a:spcBef>
              <a:spcAft>
                <a:spcPts val="0"/>
              </a:spcAft>
            </a:pPr>
            <a:r>
              <a:rPr lang="en-CA" sz="1000">
                <a:solidFill>
                  <a:srgbClr val="000000"/>
                </a:solidFill>
                <a:latin typeface="Calibri" panose="020F0502020204030204" pitchFamily="34" charset="0"/>
              </a:rPr>
              <a:t>UNRESTRICTED / ILLIMITÉE</a:t>
            </a:r>
          </a:p>
        </p:txBody>
      </p:sp>
    </p:spTree>
    <p:extLst>
      <p:ext uri="{BB962C8B-B14F-4D97-AF65-F5344CB8AC3E}">
        <p14:creationId xmlns:p14="http://schemas.microsoft.com/office/powerpoint/2010/main" val="39907138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5.jpg"/><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43.png"/><Relationship Id="rId5" Type="http://schemas.openxmlformats.org/officeDocument/2006/relationships/image" Target="../media/image7.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mailto:renee.silke@cnl.ca"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5.png"/><Relationship Id="rId4" Type="http://schemas.openxmlformats.org/officeDocument/2006/relationships/image" Target="../media/image30.jpeg"/><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4309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261" y="-6138"/>
            <a:ext cx="7886700" cy="993775"/>
          </a:xfrm>
        </p:spPr>
        <p:txBody>
          <a:bodyPr>
            <a:normAutofit/>
          </a:bodyPr>
          <a:lstStyle/>
          <a:p>
            <a:r>
              <a:rPr lang="en-CA" sz="2400" dirty="0">
                <a:solidFill>
                  <a:srgbClr val="000000"/>
                </a:solidFill>
                <a:latin typeface="F37 Ginger Pro" panose="00000500000000000000" pitchFamily="50" charset="0"/>
              </a:rPr>
              <a:t>Next Steps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762" y="1347614"/>
            <a:ext cx="1055304" cy="105530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3294" y="2357829"/>
            <a:ext cx="1055303" cy="1055303"/>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0152" y="195486"/>
            <a:ext cx="2267744" cy="526261"/>
          </a:xfrm>
          <a:prstGeom prst="rect">
            <a:avLst/>
          </a:prstGeom>
        </p:spPr>
      </p:pic>
      <p:pic>
        <p:nvPicPr>
          <p:cNvPr id="5" name="Picture 4" descr="A bird with a branch on a mallet&#10;&#10;Description automatically generated">
            <a:extLst>
              <a:ext uri="{FF2B5EF4-FFF2-40B4-BE49-F238E27FC236}">
                <a16:creationId xmlns:a16="http://schemas.microsoft.com/office/drawing/2014/main" id="{1CA1F408-2407-504B-6FCB-7448E5F7378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43763" y="3434890"/>
            <a:ext cx="1055303" cy="1055303"/>
          </a:xfrm>
          <a:prstGeom prst="rect">
            <a:avLst/>
          </a:prstGeom>
        </p:spPr>
      </p:pic>
      <p:pic>
        <p:nvPicPr>
          <p:cNvPr id="6" name="Picture 5">
            <a:extLst>
              <a:ext uri="{FF2B5EF4-FFF2-40B4-BE49-F238E27FC236}">
                <a16:creationId xmlns:a16="http://schemas.microsoft.com/office/drawing/2014/main" id="{F94A7251-CBAC-2FD7-6844-951160BEF554}"/>
              </a:ext>
            </a:extLst>
          </p:cNvPr>
          <p:cNvPicPr>
            <a:picLocks noChangeAspect="1"/>
          </p:cNvPicPr>
          <p:nvPr/>
        </p:nvPicPr>
        <p:blipFill>
          <a:blip r:embed="rId7"/>
          <a:stretch>
            <a:fillRect/>
          </a:stretch>
        </p:blipFill>
        <p:spPr>
          <a:xfrm>
            <a:off x="2483768" y="3161023"/>
            <a:ext cx="5161724" cy="1875657"/>
          </a:xfrm>
          <a:prstGeom prst="rect">
            <a:avLst/>
          </a:prstGeom>
          <a:ln w="3175">
            <a:solidFill>
              <a:schemeClr val="bg2">
                <a:lumMod val="75000"/>
              </a:schemeClr>
            </a:solidFill>
          </a:ln>
        </p:spPr>
      </p:pic>
      <p:pic>
        <p:nvPicPr>
          <p:cNvPr id="4" name="Content Placeholder 3" descr="A group of people standing on Pointe au Baptême beach">
            <a:extLst>
              <a:ext uri="{FF2B5EF4-FFF2-40B4-BE49-F238E27FC236}">
                <a16:creationId xmlns:a16="http://schemas.microsoft.com/office/drawing/2014/main" id="{7556ED1C-45A6-E4EF-58FF-3ABF25CE7A9D}"/>
              </a:ext>
            </a:extLst>
          </p:cNvPr>
          <p:cNvPicPr>
            <a:picLocks noGrp="1" noChangeAspect="1"/>
          </p:cNvPicPr>
          <p:nvPr>
            <p:ph idx="1"/>
          </p:nvPr>
        </p:nvPicPr>
        <p:blipFill rotWithShape="1">
          <a:blip r:embed="rId8" cstate="print">
            <a:extLst>
              <a:ext uri="{28A0092B-C50C-407E-A947-70E740481C1C}">
                <a14:useLocalDpi xmlns:a14="http://schemas.microsoft.com/office/drawing/2010/main" val="0"/>
              </a:ext>
            </a:extLst>
          </a:blip>
          <a:srcRect t="33500" b="11159"/>
          <a:stretch/>
        </p:blipFill>
        <p:spPr>
          <a:xfrm>
            <a:off x="209024" y="962023"/>
            <a:ext cx="5161724" cy="1903277"/>
          </a:xfrm>
        </p:spPr>
      </p:pic>
      <p:sp>
        <p:nvSpPr>
          <p:cNvPr id="9" name="TextBox 8">
            <a:extLst>
              <a:ext uri="{FF2B5EF4-FFF2-40B4-BE49-F238E27FC236}">
                <a16:creationId xmlns:a16="http://schemas.microsoft.com/office/drawing/2014/main" id="{A9547AD4-AFB5-031D-B5A8-375C80A05AB6}"/>
              </a:ext>
            </a:extLst>
          </p:cNvPr>
          <p:cNvSpPr txBox="1"/>
          <p:nvPr/>
        </p:nvSpPr>
        <p:spPr>
          <a:xfrm>
            <a:off x="209024" y="2886821"/>
            <a:ext cx="5161724" cy="230832"/>
          </a:xfrm>
          <a:prstGeom prst="rect">
            <a:avLst/>
          </a:prstGeom>
          <a:noFill/>
        </p:spPr>
        <p:txBody>
          <a:bodyPr wrap="square" rtlCol="0">
            <a:spAutoFit/>
          </a:bodyPr>
          <a:lstStyle/>
          <a:p>
            <a:pPr algn="ctr"/>
            <a:r>
              <a:rPr lang="en-CA" sz="900" dirty="0"/>
              <a:t>Indigenous Ceremony at </a:t>
            </a:r>
            <a:r>
              <a:rPr lang="fr-FR" sz="900" dirty="0"/>
              <a:t>Pointe au Baptême</a:t>
            </a:r>
            <a:endParaRPr lang="en-CA" sz="900" dirty="0"/>
          </a:p>
        </p:txBody>
      </p:sp>
    </p:spTree>
    <p:extLst>
      <p:ext uri="{BB962C8B-B14F-4D97-AF65-F5344CB8AC3E}">
        <p14:creationId xmlns:p14="http://schemas.microsoft.com/office/powerpoint/2010/main" val="3859021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261" y="-6138"/>
            <a:ext cx="7886700" cy="993775"/>
          </a:xfrm>
        </p:spPr>
        <p:txBody>
          <a:bodyPr>
            <a:normAutofit/>
          </a:bodyPr>
          <a:lstStyle/>
          <a:p>
            <a:r>
              <a:rPr lang="en-CA" sz="2400" dirty="0">
                <a:solidFill>
                  <a:srgbClr val="000000"/>
                </a:solidFill>
                <a:latin typeface="F37 Ginger Pro" panose="00000500000000000000" pitchFamily="50" charset="0"/>
              </a:rPr>
              <a:t>Conclusions</a:t>
            </a:r>
          </a:p>
        </p:txBody>
      </p:sp>
      <p:sp>
        <p:nvSpPr>
          <p:cNvPr id="10" name="Text Placeholder 23">
            <a:extLst>
              <a:ext uri="{FF2B5EF4-FFF2-40B4-BE49-F238E27FC236}">
                <a16:creationId xmlns:a16="http://schemas.microsoft.com/office/drawing/2014/main" id="{139B5CEC-4FD6-154C-6414-325BE005C43B}"/>
              </a:ext>
            </a:extLst>
          </p:cNvPr>
          <p:cNvSpPr txBox="1">
            <a:spLocks/>
          </p:cNvSpPr>
          <p:nvPr/>
        </p:nvSpPr>
        <p:spPr>
          <a:xfrm>
            <a:off x="468261" y="1018509"/>
            <a:ext cx="5797235" cy="2537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1600" dirty="0">
              <a:latin typeface="+mn-lt"/>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195486"/>
            <a:ext cx="2267744" cy="526261"/>
          </a:xfrm>
          <a:prstGeom prst="rect">
            <a:avLst/>
          </a:prstGeom>
        </p:spPr>
      </p:pic>
      <p:sp>
        <p:nvSpPr>
          <p:cNvPr id="4" name="Content Placeholder 6">
            <a:extLst>
              <a:ext uri="{FF2B5EF4-FFF2-40B4-BE49-F238E27FC236}">
                <a16:creationId xmlns:a16="http://schemas.microsoft.com/office/drawing/2014/main" id="{FAB8A7AC-FBE5-56D6-D798-BBC9F9BABC38}"/>
              </a:ext>
            </a:extLst>
          </p:cNvPr>
          <p:cNvSpPr>
            <a:spLocks noGrp="1"/>
          </p:cNvSpPr>
          <p:nvPr>
            <p:ph idx="1"/>
          </p:nvPr>
        </p:nvSpPr>
        <p:spPr>
          <a:xfrm>
            <a:off x="251520" y="1346882"/>
            <a:ext cx="8280920" cy="3262312"/>
          </a:xfrm>
        </p:spPr>
        <p:txBody>
          <a:bodyPr vert="horz" lIns="91440" tIns="45720" rIns="91440" bIns="45720" rtlCol="0" anchor="t">
            <a:normAutofit fontScale="92500" lnSpcReduction="10000"/>
          </a:bodyPr>
          <a:lstStyle/>
          <a:p>
            <a:r>
              <a:rPr lang="en-CA" sz="2000" dirty="0">
                <a:latin typeface="+mn-lt"/>
              </a:rPr>
              <a:t>The plan is protective of ecological life as well as human health and safety.</a:t>
            </a:r>
          </a:p>
          <a:p>
            <a:r>
              <a:rPr lang="en-CA" sz="2000" dirty="0">
                <a:latin typeface="+mn-lt"/>
              </a:rPr>
              <a:t>The plan incorporates a new land use category option of parkland.  </a:t>
            </a:r>
          </a:p>
          <a:p>
            <a:r>
              <a:rPr lang="en-CA" sz="2000" dirty="0">
                <a:latin typeface="+mn-lt"/>
              </a:rPr>
              <a:t>CNL is using sustainable Canadian mass timber construction for new buildings being constructed at the site. </a:t>
            </a:r>
          </a:p>
          <a:p>
            <a:r>
              <a:rPr lang="en-CA" sz="2000" dirty="0">
                <a:latin typeface="+mn-lt"/>
              </a:rPr>
              <a:t>The programs consider circular economy principles to reduce waste volumes and aim to use and current and future waste management and disposal resources responsibly.  </a:t>
            </a:r>
          </a:p>
          <a:p>
            <a:r>
              <a:rPr lang="en-CA" sz="2000" dirty="0">
                <a:latin typeface="+mn-lt"/>
              </a:rPr>
              <a:t>CNL is working to build strong relationships with our stakeholders and Indigenous Nations, communities and organizations as we plan for future cleanup at the Chalk River site in support of advancing Nuclear technology for the benefit of human health and the environment.</a:t>
            </a:r>
          </a:p>
        </p:txBody>
      </p:sp>
    </p:spTree>
    <p:extLst>
      <p:ext uri="{BB962C8B-B14F-4D97-AF65-F5344CB8AC3E}">
        <p14:creationId xmlns:p14="http://schemas.microsoft.com/office/powerpoint/2010/main" val="1137222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261" y="-6138"/>
            <a:ext cx="7886700" cy="993775"/>
          </a:xfrm>
        </p:spPr>
        <p:txBody>
          <a:bodyPr>
            <a:normAutofit/>
          </a:bodyPr>
          <a:lstStyle/>
          <a:p>
            <a:r>
              <a:rPr lang="en-CA" sz="2400" dirty="0">
                <a:solidFill>
                  <a:srgbClr val="000000"/>
                </a:solidFill>
                <a:latin typeface="F37 Ginger Pro" panose="00000500000000000000" pitchFamily="50" charset="0"/>
              </a:rPr>
              <a:t>Thank-you!</a:t>
            </a:r>
          </a:p>
        </p:txBody>
      </p:sp>
      <p:sp>
        <p:nvSpPr>
          <p:cNvPr id="10" name="Text Placeholder 23">
            <a:extLst>
              <a:ext uri="{FF2B5EF4-FFF2-40B4-BE49-F238E27FC236}">
                <a16:creationId xmlns:a16="http://schemas.microsoft.com/office/drawing/2014/main" id="{139B5CEC-4FD6-154C-6414-325BE005C43B}"/>
              </a:ext>
            </a:extLst>
          </p:cNvPr>
          <p:cNvSpPr txBox="1">
            <a:spLocks/>
          </p:cNvSpPr>
          <p:nvPr/>
        </p:nvSpPr>
        <p:spPr>
          <a:xfrm>
            <a:off x="468261" y="1018509"/>
            <a:ext cx="5797235" cy="2537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1600" dirty="0">
              <a:latin typeface="+mn-lt"/>
            </a:endParaRPr>
          </a:p>
        </p:txBody>
      </p:sp>
      <p:sp>
        <p:nvSpPr>
          <p:cNvPr id="3" name="TextBox 2"/>
          <p:cNvSpPr txBox="1"/>
          <p:nvPr/>
        </p:nvSpPr>
        <p:spPr>
          <a:xfrm>
            <a:off x="1691680" y="3415436"/>
            <a:ext cx="5616624" cy="1015663"/>
          </a:xfrm>
          <a:prstGeom prst="rect">
            <a:avLst/>
          </a:prstGeom>
          <a:noFill/>
        </p:spPr>
        <p:txBody>
          <a:bodyPr wrap="square" rtlCol="0">
            <a:spAutoFit/>
          </a:bodyPr>
          <a:lstStyle/>
          <a:p>
            <a:pPr algn="ctr"/>
            <a:r>
              <a:rPr lang="en-CA" b="1" dirty="0">
                <a:cs typeface="Arial" panose="020B0604020202020204" pitchFamily="34" charset="0"/>
              </a:rPr>
              <a:t>Questions? </a:t>
            </a:r>
          </a:p>
          <a:p>
            <a:pPr algn="ctr"/>
            <a:r>
              <a:rPr lang="en-CA" sz="1400" dirty="0">
                <a:cs typeface="Arial" panose="020B0604020202020204" pitchFamily="34" charset="0"/>
              </a:rPr>
              <a:t>Primary Author: Renee Silke – </a:t>
            </a:r>
            <a:r>
              <a:rPr lang="en-CA" sz="1400" dirty="0">
                <a:cs typeface="Arial" panose="020B0604020202020204" pitchFamily="34" charset="0"/>
                <a:hlinkClick r:id="rId3"/>
              </a:rPr>
              <a:t>renee.silke@cnl.ca</a:t>
            </a:r>
            <a:endParaRPr lang="en-CA" sz="1400" dirty="0">
              <a:cs typeface="Arial" panose="020B0604020202020204" pitchFamily="34" charset="0"/>
            </a:endParaRPr>
          </a:p>
          <a:p>
            <a:pPr algn="ctr"/>
            <a:r>
              <a:rPr lang="en-CA" sz="1400" dirty="0">
                <a:cs typeface="Arial" panose="020B0604020202020204" pitchFamily="34" charset="0"/>
              </a:rPr>
              <a:t>Coauthors: Rachel Chennette, Scott Clemow, Luc Robitaille, </a:t>
            </a:r>
          </a:p>
          <a:p>
            <a:pPr algn="ctr"/>
            <a:r>
              <a:rPr lang="en-CA" sz="1400" dirty="0">
                <a:cs typeface="Arial" panose="020B0604020202020204" pitchFamily="34" charset="0"/>
              </a:rPr>
              <a:t>Samantha Scott, Grace Snell</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2" y="195486"/>
            <a:ext cx="2267744" cy="526261"/>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32241" y="4227934"/>
            <a:ext cx="3558739" cy="825854"/>
          </a:xfrm>
          <a:prstGeom prst="rect">
            <a:avLst/>
          </a:prstGeom>
        </p:spPr>
      </p:pic>
      <p:pic>
        <p:nvPicPr>
          <p:cNvPr id="18" name="Picture 17">
            <a:extLst>
              <a:ext uri="{FF2B5EF4-FFF2-40B4-BE49-F238E27FC236}">
                <a16:creationId xmlns:a16="http://schemas.microsoft.com/office/drawing/2014/main" id="{07C91B9D-1EEA-8F34-7C18-10D106CD2D1B}"/>
              </a:ext>
            </a:extLst>
          </p:cNvPr>
          <p:cNvPicPr>
            <a:picLocks noChangeAspect="1"/>
          </p:cNvPicPr>
          <p:nvPr/>
        </p:nvPicPr>
        <p:blipFill>
          <a:blip r:embed="rId6"/>
          <a:stretch>
            <a:fillRect/>
          </a:stretch>
        </p:blipFill>
        <p:spPr>
          <a:xfrm>
            <a:off x="1475656" y="1031572"/>
            <a:ext cx="6012160" cy="2339928"/>
          </a:xfrm>
          <a:prstGeom prst="rect">
            <a:avLst/>
          </a:prstGeom>
        </p:spPr>
      </p:pic>
    </p:spTree>
    <p:extLst>
      <p:ext uri="{BB962C8B-B14F-4D97-AF65-F5344CB8AC3E}">
        <p14:creationId xmlns:p14="http://schemas.microsoft.com/office/powerpoint/2010/main" val="823947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AF300187-89EC-FA2B-7945-90D15FE8FD0C}"/>
              </a:ext>
            </a:extLst>
          </p:cNvPr>
          <p:cNvSpPr>
            <a:spLocks noGrp="1"/>
          </p:cNvSpPr>
          <p:nvPr>
            <p:ph type="title"/>
          </p:nvPr>
        </p:nvSpPr>
        <p:spPr>
          <a:xfrm>
            <a:off x="325221" y="225205"/>
            <a:ext cx="4570815" cy="425054"/>
          </a:xfrm>
        </p:spPr>
        <p:txBody>
          <a:bodyPr>
            <a:noAutofit/>
          </a:bodyPr>
          <a:lstStyle/>
          <a:p>
            <a:r>
              <a:rPr lang="en-US" dirty="0" err="1">
                <a:solidFill>
                  <a:srgbClr val="000000"/>
                </a:solidFill>
                <a:latin typeface="F37 Ginger Pro" panose="00000500000000000000" pitchFamily="50" charset="0"/>
              </a:rPr>
              <a:t>Ms</a:t>
            </a:r>
            <a:r>
              <a:rPr lang="en-US" dirty="0">
                <a:solidFill>
                  <a:srgbClr val="000000"/>
                </a:solidFill>
                <a:latin typeface="F37 Ginger Pro" panose="00000500000000000000" pitchFamily="50" charset="0"/>
              </a:rPr>
              <a:t> Renee Silke</a:t>
            </a:r>
            <a:endParaRPr lang="en-US" i="1" dirty="0">
              <a:solidFill>
                <a:srgbClr val="000000"/>
              </a:solidFill>
              <a:latin typeface="F37 Ginger Pro" panose="00000500000000000000" pitchFamily="50" charset="0"/>
            </a:endParaRPr>
          </a:p>
        </p:txBody>
      </p:sp>
      <p:sp>
        <p:nvSpPr>
          <p:cNvPr id="7" name="Content Placeholder 3">
            <a:extLst>
              <a:ext uri="{FF2B5EF4-FFF2-40B4-BE49-F238E27FC236}">
                <a16:creationId xmlns:a16="http://schemas.microsoft.com/office/drawing/2014/main" id="{C1E6B5BD-F91A-94C1-4F2E-33C6C63B0AB3}"/>
              </a:ext>
            </a:extLst>
          </p:cNvPr>
          <p:cNvSpPr txBox="1">
            <a:spLocks/>
          </p:cNvSpPr>
          <p:nvPr/>
        </p:nvSpPr>
        <p:spPr>
          <a:xfrm>
            <a:off x="3919275" y="2067694"/>
            <a:ext cx="5194567" cy="2507580"/>
          </a:xfrm>
          <a:prstGeom prst="rect">
            <a:avLst/>
          </a:prstGeom>
        </p:spPr>
        <p:txBody>
          <a:bodyPr vert="horz" lIns="68580" tIns="34290" rIns="68580" bIns="3429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14313" indent="-214313">
              <a:lnSpc>
                <a:spcPct val="120000"/>
              </a:lnSpc>
            </a:pPr>
            <a:r>
              <a:rPr lang="en-GB" sz="1400" dirty="0">
                <a:solidFill>
                  <a:srgbClr val="000000"/>
                </a:solidFill>
              </a:rPr>
              <a:t>Honours B.Sc. specializing in Environmental Toxicology</a:t>
            </a:r>
          </a:p>
          <a:p>
            <a:pPr marL="214313" indent="-214313">
              <a:lnSpc>
                <a:spcPct val="120000"/>
              </a:lnSpc>
            </a:pPr>
            <a:r>
              <a:rPr lang="en-GB" sz="1400" dirty="0">
                <a:solidFill>
                  <a:srgbClr val="000000"/>
                </a:solidFill>
              </a:rPr>
              <a:t>Almost 20 years of experience in the nuclear industry</a:t>
            </a:r>
          </a:p>
          <a:p>
            <a:pPr marL="214313" indent="-214313">
              <a:lnSpc>
                <a:spcPct val="120000"/>
              </a:lnSpc>
            </a:pPr>
            <a:r>
              <a:rPr lang="en-GB" sz="1400" dirty="0">
                <a:solidFill>
                  <a:srgbClr val="000000"/>
                </a:solidFill>
              </a:rPr>
              <a:t>Primary focus areas:</a:t>
            </a:r>
          </a:p>
          <a:p>
            <a:pPr marL="557213" lvl="1" indent="-214313">
              <a:lnSpc>
                <a:spcPct val="120000"/>
              </a:lnSpc>
            </a:pPr>
            <a:r>
              <a:rPr lang="en-GB" sz="1400" dirty="0">
                <a:solidFill>
                  <a:srgbClr val="000000"/>
                </a:solidFill>
              </a:rPr>
              <a:t>Planning for the cleanup of Canada’s most complex nuclear legacy site: Chalk River Laboratories</a:t>
            </a:r>
          </a:p>
          <a:p>
            <a:pPr marL="557213" lvl="1" indent="-214313">
              <a:lnSpc>
                <a:spcPct val="120000"/>
              </a:lnSpc>
            </a:pPr>
            <a:r>
              <a:rPr lang="en-GB" sz="1400" dirty="0">
                <a:solidFill>
                  <a:srgbClr val="000000"/>
                </a:solidFill>
              </a:rPr>
              <a:t>Environmental Risk Assessment of Chalk River Laboratories</a:t>
            </a:r>
          </a:p>
          <a:p>
            <a:pPr marL="214313" indent="-214313">
              <a:lnSpc>
                <a:spcPct val="120000"/>
              </a:lnSpc>
            </a:pPr>
            <a:r>
              <a:rPr lang="en-CA" sz="1400" dirty="0">
                <a:solidFill>
                  <a:srgbClr val="000000"/>
                </a:solidFill>
              </a:rPr>
              <a:t>Active proponent for effective risk communication and meaningful stakeholder and Indigenous engagement</a:t>
            </a:r>
            <a:endParaRPr lang="en-GB" sz="1400" dirty="0">
              <a:solidFill>
                <a:srgbClr val="000000"/>
              </a:solidFill>
            </a:endParaRPr>
          </a:p>
        </p:txBody>
      </p:sp>
      <p:sp>
        <p:nvSpPr>
          <p:cNvPr id="8" name="Text Placeholder 23">
            <a:extLst>
              <a:ext uri="{FF2B5EF4-FFF2-40B4-BE49-F238E27FC236}">
                <a16:creationId xmlns:a16="http://schemas.microsoft.com/office/drawing/2014/main" id="{139B5CEC-4FD6-154C-6414-325BE005C43B}"/>
              </a:ext>
            </a:extLst>
          </p:cNvPr>
          <p:cNvSpPr txBox="1">
            <a:spLocks/>
          </p:cNvSpPr>
          <p:nvPr/>
        </p:nvSpPr>
        <p:spPr>
          <a:xfrm>
            <a:off x="417436" y="1009384"/>
            <a:ext cx="5886655" cy="2537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b="1" dirty="0">
                <a:latin typeface="+mn-lt"/>
              </a:rPr>
              <a:t>Job/Position: </a:t>
            </a:r>
            <a:r>
              <a:rPr lang="en-US" sz="1400" dirty="0">
                <a:latin typeface="+mn-lt"/>
              </a:rPr>
              <a:t>Environmental Evaluation Specialist</a:t>
            </a:r>
          </a:p>
        </p:txBody>
      </p:sp>
      <p:sp>
        <p:nvSpPr>
          <p:cNvPr id="9" name="Text Placeholder 23">
            <a:extLst>
              <a:ext uri="{FF2B5EF4-FFF2-40B4-BE49-F238E27FC236}">
                <a16:creationId xmlns:a16="http://schemas.microsoft.com/office/drawing/2014/main" id="{4ABE6821-F37A-8C88-95C4-3EA0DBA5BE92}"/>
              </a:ext>
            </a:extLst>
          </p:cNvPr>
          <p:cNvSpPr txBox="1">
            <a:spLocks/>
          </p:cNvSpPr>
          <p:nvPr/>
        </p:nvSpPr>
        <p:spPr>
          <a:xfrm>
            <a:off x="417436" y="1339807"/>
            <a:ext cx="5886655" cy="2537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b="1" dirty="0">
                <a:latin typeface="+mn-lt"/>
              </a:rPr>
              <a:t>Organization and Country: </a:t>
            </a:r>
            <a:r>
              <a:rPr lang="en-US" sz="1400" dirty="0">
                <a:latin typeface="+mn-lt"/>
              </a:rPr>
              <a:t>Canadian Nuclear Laboratories; Canada</a:t>
            </a:r>
          </a:p>
        </p:txBody>
      </p:sp>
      <p:sp>
        <p:nvSpPr>
          <p:cNvPr id="10" name="Rectangle: Rounded Corners 9">
            <a:extLst>
              <a:ext uri="{FF2B5EF4-FFF2-40B4-BE49-F238E27FC236}">
                <a16:creationId xmlns:a16="http://schemas.microsoft.com/office/drawing/2014/main" id="{E260211A-461D-BAAF-F03D-1E8BA1048261}"/>
              </a:ext>
            </a:extLst>
          </p:cNvPr>
          <p:cNvSpPr/>
          <p:nvPr/>
        </p:nvSpPr>
        <p:spPr>
          <a:xfrm>
            <a:off x="521548" y="1779662"/>
            <a:ext cx="2493172" cy="1401551"/>
          </a:xfrm>
          <a:prstGeom prst="roundRect">
            <a:avLst>
              <a:gd name="adj" fmla="val 0"/>
            </a:avLst>
          </a:prstGeom>
          <a:solidFill>
            <a:schemeClr val="bg1"/>
          </a:solidFill>
          <a:ln>
            <a:solidFill>
              <a:srgbClr val="1B34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1B3447"/>
                </a:solidFill>
              </a:rPr>
              <a:t>PROFILE</a:t>
            </a:r>
            <a:br>
              <a:rPr lang="en-US" sz="2400" dirty="0">
                <a:solidFill>
                  <a:srgbClr val="1B3447"/>
                </a:solidFill>
              </a:rPr>
            </a:br>
            <a:r>
              <a:rPr lang="en-US" sz="2400" dirty="0">
                <a:solidFill>
                  <a:srgbClr val="1B3447"/>
                </a:solidFill>
              </a:rPr>
              <a:t>PICTURE</a:t>
            </a:r>
            <a:endParaRPr lang="en-GB" sz="1350" dirty="0">
              <a:solidFill>
                <a:srgbClr val="1B3447"/>
              </a:solidFill>
            </a:endParaRPr>
          </a:p>
        </p:txBody>
      </p:sp>
      <p:sp>
        <p:nvSpPr>
          <p:cNvPr id="2" name="Rectangle: Rounded Corners 1">
            <a:extLst>
              <a:ext uri="{FF2B5EF4-FFF2-40B4-BE49-F238E27FC236}">
                <a16:creationId xmlns:a16="http://schemas.microsoft.com/office/drawing/2014/main" id="{FB73E117-3200-2469-6D5C-D4548419C8BA}"/>
              </a:ext>
            </a:extLst>
          </p:cNvPr>
          <p:cNvSpPr/>
          <p:nvPr/>
        </p:nvSpPr>
        <p:spPr>
          <a:xfrm>
            <a:off x="521549" y="3463832"/>
            <a:ext cx="2493171" cy="1454463"/>
          </a:xfrm>
          <a:prstGeom prst="roundRect">
            <a:avLst>
              <a:gd name="adj" fmla="val 0"/>
            </a:avLst>
          </a:prstGeom>
          <a:solidFill>
            <a:schemeClr val="bg1"/>
          </a:solidFill>
          <a:ln>
            <a:solidFill>
              <a:srgbClr val="1B34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rgbClr val="1B3447"/>
                </a:solidFill>
              </a:rPr>
              <a:t>EXTRA PICTURE to illustrate your work (project, robot, reactor, team…)</a:t>
            </a:r>
          </a:p>
          <a:p>
            <a:pPr algn="ctr"/>
            <a:endParaRPr lang="en-US" sz="1350" dirty="0">
              <a:solidFill>
                <a:srgbClr val="1B3447"/>
              </a:solidFill>
            </a:endParaRPr>
          </a:p>
          <a:p>
            <a:pPr algn="ctr"/>
            <a:r>
              <a:rPr lang="en-US" sz="1350" dirty="0">
                <a:solidFill>
                  <a:srgbClr val="1B3447"/>
                </a:solidFill>
              </a:rPr>
              <a:t>[not mandatory but nice to have]</a:t>
            </a:r>
            <a:endParaRPr lang="en-GB" sz="1350" dirty="0">
              <a:solidFill>
                <a:srgbClr val="1B3447"/>
              </a:solidFill>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013" t="7721" r="41379" b="53079"/>
          <a:stretch/>
        </p:blipFill>
        <p:spPr>
          <a:xfrm>
            <a:off x="521548" y="1779662"/>
            <a:ext cx="2520280" cy="1408426"/>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 t="21085" r="-4264"/>
          <a:stretch/>
        </p:blipFill>
        <p:spPr>
          <a:xfrm>
            <a:off x="521548" y="3363838"/>
            <a:ext cx="2646509" cy="1566374"/>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0152" y="195486"/>
            <a:ext cx="2267744" cy="526261"/>
          </a:xfrm>
          <a:prstGeom prst="rect">
            <a:avLst/>
          </a:prstGeom>
        </p:spPr>
      </p:pic>
    </p:spTree>
    <p:extLst>
      <p:ext uri="{BB962C8B-B14F-4D97-AF65-F5344CB8AC3E}">
        <p14:creationId xmlns:p14="http://schemas.microsoft.com/office/powerpoint/2010/main" val="5846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C916-01C8-E817-FD08-ED24F9E0BFF6}"/>
              </a:ext>
            </a:extLst>
          </p:cNvPr>
          <p:cNvSpPr>
            <a:spLocks noGrp="1"/>
          </p:cNvSpPr>
          <p:nvPr>
            <p:ph type="ctrTitle"/>
          </p:nvPr>
        </p:nvSpPr>
        <p:spPr>
          <a:xfrm>
            <a:off x="1143000" y="267494"/>
            <a:ext cx="6858000" cy="1790700"/>
          </a:xfrm>
        </p:spPr>
        <p:txBody>
          <a:bodyPr/>
          <a:lstStyle/>
          <a:p>
            <a:r>
              <a:rPr lang="en-CA" sz="2800" dirty="0">
                <a:latin typeface="F37 Ginger Pro" panose="00000500000000000000" pitchFamily="50" charset="0"/>
              </a:rPr>
              <a:t>Incorporating Land Use Considerations into the Cleanup of a Complex Nuclear Site in Canada</a:t>
            </a:r>
            <a:endParaRPr lang="aa-ET" sz="2800" dirty="0">
              <a:latin typeface="F37 Ginger Pro" panose="00000500000000000000" pitchFamily="50" charset="0"/>
            </a:endParaRPr>
          </a:p>
        </p:txBody>
      </p:sp>
      <p:sp>
        <p:nvSpPr>
          <p:cNvPr id="5" name="Subtitle 4">
            <a:extLst>
              <a:ext uri="{FF2B5EF4-FFF2-40B4-BE49-F238E27FC236}">
                <a16:creationId xmlns:a16="http://schemas.microsoft.com/office/drawing/2014/main" id="{DEFD7000-2741-7659-70BC-C4D4D854EE4B}"/>
              </a:ext>
            </a:extLst>
          </p:cNvPr>
          <p:cNvSpPr>
            <a:spLocks noGrp="1"/>
          </p:cNvSpPr>
          <p:nvPr>
            <p:ph type="subTitle" idx="1"/>
          </p:nvPr>
        </p:nvSpPr>
        <p:spPr>
          <a:xfrm>
            <a:off x="1143000" y="3219822"/>
            <a:ext cx="6858000" cy="1241425"/>
          </a:xfrm>
        </p:spPr>
        <p:txBody>
          <a:bodyPr>
            <a:normAutofit/>
          </a:bodyPr>
          <a:lstStyle/>
          <a:p>
            <a:r>
              <a:rPr lang="en-CA" sz="2800" dirty="0">
                <a:latin typeface="F37 Ginger Pro" panose="00000500000000000000" pitchFamily="50" charset="0"/>
              </a:rPr>
              <a:t>An Integrated Approach</a:t>
            </a:r>
            <a:endParaRPr lang="aa-ET" sz="2800" dirty="0">
              <a:latin typeface="F37 Ginger Pro" panose="00000500000000000000" pitchFamily="50"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5776" y="4083918"/>
            <a:ext cx="4032448" cy="935785"/>
          </a:xfrm>
          <a:prstGeom prst="rect">
            <a:avLst/>
          </a:prstGeom>
        </p:spPr>
      </p:pic>
    </p:spTree>
    <p:extLst>
      <p:ext uri="{BB962C8B-B14F-4D97-AF65-F5344CB8AC3E}">
        <p14:creationId xmlns:p14="http://schemas.microsoft.com/office/powerpoint/2010/main" val="3827987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C67D8C-4A07-FB83-D667-D5CAD3D1C6B6}"/>
              </a:ext>
            </a:extLst>
          </p:cNvPr>
          <p:cNvSpPr>
            <a:spLocks noGrp="1"/>
          </p:cNvSpPr>
          <p:nvPr>
            <p:ph type="title"/>
          </p:nvPr>
        </p:nvSpPr>
        <p:spPr/>
        <p:txBody>
          <a:bodyPr/>
          <a:lstStyle/>
          <a:p>
            <a:r>
              <a:rPr lang="en-CA" dirty="0">
                <a:latin typeface="F37 Ginger Pro" panose="00000500000000000000" pitchFamily="50" charset="0"/>
              </a:rPr>
              <a:t>Agenda</a:t>
            </a:r>
            <a:endParaRPr lang="aa-ET" dirty="0">
              <a:latin typeface="F37 Ginger Pro" panose="00000500000000000000" pitchFamily="50" charset="0"/>
            </a:endParaRPr>
          </a:p>
        </p:txBody>
      </p:sp>
      <p:sp>
        <p:nvSpPr>
          <p:cNvPr id="7" name="Content Placeholder 6">
            <a:extLst>
              <a:ext uri="{FF2B5EF4-FFF2-40B4-BE49-F238E27FC236}">
                <a16:creationId xmlns:a16="http://schemas.microsoft.com/office/drawing/2014/main" id="{48CF35D8-2D47-A562-ADB6-B700979D8FFE}"/>
              </a:ext>
            </a:extLst>
          </p:cNvPr>
          <p:cNvSpPr>
            <a:spLocks noGrp="1"/>
          </p:cNvSpPr>
          <p:nvPr>
            <p:ph idx="1"/>
          </p:nvPr>
        </p:nvSpPr>
        <p:spPr>
          <a:xfrm>
            <a:off x="251520" y="1346882"/>
            <a:ext cx="3943350" cy="3262312"/>
          </a:xfrm>
        </p:spPr>
        <p:txBody>
          <a:bodyPr vert="horz" lIns="91440" tIns="45720" rIns="91440" bIns="45720" rtlCol="0" anchor="t">
            <a:normAutofit lnSpcReduction="10000"/>
          </a:bodyPr>
          <a:lstStyle/>
          <a:p>
            <a:r>
              <a:rPr lang="en-CA" sz="2000" dirty="0">
                <a:latin typeface="+mn-lt"/>
              </a:rPr>
              <a:t>Fundamental Safety Principles and the Sustainable Development Goals</a:t>
            </a:r>
          </a:p>
          <a:p>
            <a:r>
              <a:rPr lang="en-CA" sz="2000" dirty="0">
                <a:latin typeface="+mn-lt"/>
              </a:rPr>
              <a:t>Company-Wide Land Use Program</a:t>
            </a:r>
          </a:p>
          <a:p>
            <a:r>
              <a:rPr lang="en-CA" sz="2000" dirty="0">
                <a:latin typeface="+mn-lt"/>
              </a:rPr>
              <a:t>Site-Specific Screening and Cleanup Criteria</a:t>
            </a:r>
          </a:p>
          <a:p>
            <a:r>
              <a:rPr lang="en-CA" sz="2000" dirty="0">
                <a:latin typeface="+mn-lt"/>
                <a:cs typeface="Arial"/>
              </a:rPr>
              <a:t>Soil Re-Use, Waste Management and Disposal Prioritization</a:t>
            </a:r>
          </a:p>
          <a:p>
            <a:r>
              <a:rPr lang="en-CA" sz="2000" dirty="0">
                <a:latin typeface="+mn-lt"/>
                <a:cs typeface="Arial"/>
              </a:rPr>
              <a:t>Next Steps</a:t>
            </a:r>
          </a:p>
          <a:p>
            <a:r>
              <a:rPr lang="en-CA" sz="2000" dirty="0">
                <a:latin typeface="+mn-lt"/>
                <a:cs typeface="Arial"/>
              </a:rPr>
              <a:t>Conclusions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195486"/>
            <a:ext cx="2267744" cy="526261"/>
          </a:xfrm>
          <a:prstGeom prst="rect">
            <a:avLst/>
          </a:prstGeom>
        </p:spPr>
      </p:pic>
      <p:pic>
        <p:nvPicPr>
          <p:cNvPr id="4" name="Picture 3">
            <a:extLst>
              <a:ext uri="{FF2B5EF4-FFF2-40B4-BE49-F238E27FC236}">
                <a16:creationId xmlns:a16="http://schemas.microsoft.com/office/drawing/2014/main" id="{81E9FCDC-4645-B394-97F7-DDFE38705436}"/>
              </a:ext>
            </a:extLst>
          </p:cNvPr>
          <p:cNvPicPr>
            <a:picLocks noChangeAspect="1"/>
          </p:cNvPicPr>
          <p:nvPr/>
        </p:nvPicPr>
        <p:blipFill>
          <a:blip r:embed="rId4"/>
          <a:stretch>
            <a:fillRect/>
          </a:stretch>
        </p:blipFill>
        <p:spPr>
          <a:xfrm>
            <a:off x="4343493" y="928736"/>
            <a:ext cx="4800507" cy="4091286"/>
          </a:xfrm>
          <a:prstGeom prst="rect">
            <a:avLst/>
          </a:prstGeom>
        </p:spPr>
      </p:pic>
      <p:sp>
        <p:nvSpPr>
          <p:cNvPr id="5" name="Star: 5 Points 4">
            <a:extLst>
              <a:ext uri="{FF2B5EF4-FFF2-40B4-BE49-F238E27FC236}">
                <a16:creationId xmlns:a16="http://schemas.microsoft.com/office/drawing/2014/main" id="{B3BCBCF7-3F19-7EED-6219-2B4C84B4ECF0}"/>
              </a:ext>
            </a:extLst>
          </p:cNvPr>
          <p:cNvSpPr/>
          <p:nvPr/>
        </p:nvSpPr>
        <p:spPr>
          <a:xfrm>
            <a:off x="7524328" y="4299942"/>
            <a:ext cx="216024" cy="20124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860825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C67D8C-4A07-FB83-D667-D5CAD3D1C6B6}"/>
              </a:ext>
            </a:extLst>
          </p:cNvPr>
          <p:cNvSpPr>
            <a:spLocks noGrp="1"/>
          </p:cNvSpPr>
          <p:nvPr>
            <p:ph type="title"/>
          </p:nvPr>
        </p:nvSpPr>
        <p:spPr/>
        <p:txBody>
          <a:bodyPr>
            <a:normAutofit/>
          </a:bodyPr>
          <a:lstStyle/>
          <a:p>
            <a:r>
              <a:rPr lang="en-CA" sz="2400" dirty="0">
                <a:latin typeface="F37 Ginger Pro" panose="00000500000000000000" pitchFamily="50" charset="0"/>
              </a:rPr>
              <a:t>Application of Fundamental Safety </a:t>
            </a:r>
            <a:br>
              <a:rPr lang="en-CA" sz="2400" dirty="0">
                <a:latin typeface="F37 Ginger Pro" panose="00000500000000000000" pitchFamily="50" charset="0"/>
              </a:rPr>
            </a:br>
            <a:r>
              <a:rPr lang="en-CA" sz="2400" dirty="0">
                <a:latin typeface="F37 Ginger Pro" panose="00000500000000000000" pitchFamily="50" charset="0"/>
              </a:rPr>
              <a:t>Principles and the SDGs</a:t>
            </a:r>
            <a:endParaRPr lang="aa-ET" sz="2400" dirty="0">
              <a:latin typeface="F37 Ginger Pro" panose="00000500000000000000" pitchFamily="50" charset="0"/>
            </a:endParaRPr>
          </a:p>
        </p:txBody>
      </p:sp>
      <p:sp>
        <p:nvSpPr>
          <p:cNvPr id="7" name="Content Placeholder 6">
            <a:extLst>
              <a:ext uri="{FF2B5EF4-FFF2-40B4-BE49-F238E27FC236}">
                <a16:creationId xmlns:a16="http://schemas.microsoft.com/office/drawing/2014/main" id="{48CF35D8-2D47-A562-ADB6-B700979D8FFE}"/>
              </a:ext>
            </a:extLst>
          </p:cNvPr>
          <p:cNvSpPr>
            <a:spLocks noGrp="1"/>
          </p:cNvSpPr>
          <p:nvPr>
            <p:ph idx="1"/>
          </p:nvPr>
        </p:nvSpPr>
        <p:spPr>
          <a:xfrm>
            <a:off x="172430" y="1272574"/>
            <a:ext cx="2157699" cy="3333128"/>
          </a:xfrm>
          <a:ln w="28575">
            <a:solidFill>
              <a:schemeClr val="tx1"/>
            </a:solidFill>
          </a:ln>
        </p:spPr>
        <p:txBody>
          <a:bodyPr>
            <a:noAutofit/>
          </a:bodyPr>
          <a:lstStyle/>
          <a:p>
            <a:pPr marL="0" indent="0">
              <a:buNone/>
            </a:pPr>
            <a:r>
              <a:rPr lang="en-CA" sz="1800" dirty="0">
                <a:solidFill>
                  <a:srgbClr val="000000"/>
                </a:solidFill>
                <a:latin typeface="+mn-lt"/>
              </a:rPr>
              <a:t>IAEA Safety Fundamentals</a:t>
            </a:r>
            <a:br>
              <a:rPr lang="en-CA" sz="1800" dirty="0">
                <a:solidFill>
                  <a:srgbClr val="000000"/>
                </a:solidFill>
                <a:latin typeface="+mn-lt"/>
              </a:rPr>
            </a:br>
            <a:r>
              <a:rPr lang="en-CA" sz="1800" dirty="0">
                <a:solidFill>
                  <a:srgbClr val="000000"/>
                </a:solidFill>
                <a:latin typeface="+mn-lt"/>
              </a:rPr>
              <a:t>Principle 7: </a:t>
            </a:r>
          </a:p>
          <a:p>
            <a:pPr marL="0" indent="0">
              <a:buNone/>
            </a:pPr>
            <a:r>
              <a:rPr lang="en-CA" sz="1800" dirty="0">
                <a:solidFill>
                  <a:srgbClr val="000000"/>
                </a:solidFill>
                <a:latin typeface="+mn-lt"/>
              </a:rPr>
              <a:t>Protection of present and future generations</a:t>
            </a:r>
          </a:p>
          <a:p>
            <a:pPr>
              <a:buFont typeface="Courier New" panose="02070309020205020404" pitchFamily="49" charset="0"/>
              <a:buChar char="o"/>
            </a:pPr>
            <a:r>
              <a:rPr lang="en-CA" sz="1800" dirty="0">
                <a:solidFill>
                  <a:srgbClr val="000000"/>
                </a:solidFill>
                <a:latin typeface="+mn-lt"/>
              </a:rPr>
              <a:t>People and the environment, present and future, must be protected against radiation risks.</a:t>
            </a:r>
            <a:endParaRPr lang="aa-ET" sz="1800" dirty="0">
              <a:solidFill>
                <a:srgbClr val="000000"/>
              </a:solidFill>
              <a:latin typeface="+mn-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5582" y="1283447"/>
            <a:ext cx="1670101" cy="1665802"/>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9481" y="2942761"/>
            <a:ext cx="1725917" cy="1665803"/>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8343" y="2942930"/>
            <a:ext cx="1670101" cy="1665802"/>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52013" y="1274089"/>
            <a:ext cx="1670101" cy="1674399"/>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95413" y="2942930"/>
            <a:ext cx="1665803" cy="1665634"/>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39752" y="1275606"/>
            <a:ext cx="1669675" cy="1669675"/>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86690" y="1274089"/>
            <a:ext cx="1669152" cy="1673451"/>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40152" y="195486"/>
            <a:ext cx="2267744" cy="526261"/>
          </a:xfrm>
          <a:prstGeom prst="rect">
            <a:avLst/>
          </a:prstGeom>
        </p:spPr>
      </p:pic>
      <p:pic>
        <p:nvPicPr>
          <p:cNvPr id="14" name="Picture 13" descr="A bird with a branch on a mallet&#10;&#10;Description automatically generated">
            <a:extLst>
              <a:ext uri="{FF2B5EF4-FFF2-40B4-BE49-F238E27FC236}">
                <a16:creationId xmlns:a16="http://schemas.microsoft.com/office/drawing/2014/main" id="{0CFC50D0-A12B-388E-C01E-CC95DEEEA2C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298428" y="2941999"/>
            <a:ext cx="1665803" cy="1665803"/>
          </a:xfrm>
          <a:prstGeom prst="rect">
            <a:avLst/>
          </a:prstGeom>
        </p:spPr>
      </p:pic>
      <p:sp>
        <p:nvSpPr>
          <p:cNvPr id="15" name="Rectangle 14">
            <a:extLst>
              <a:ext uri="{FF2B5EF4-FFF2-40B4-BE49-F238E27FC236}">
                <a16:creationId xmlns:a16="http://schemas.microsoft.com/office/drawing/2014/main" id="{879EAEF4-23C1-A7CD-FD5F-8D7CBF4989A5}"/>
              </a:ext>
            </a:extLst>
          </p:cNvPr>
          <p:cNvSpPr/>
          <p:nvPr/>
        </p:nvSpPr>
        <p:spPr>
          <a:xfrm>
            <a:off x="2338343" y="1274089"/>
            <a:ext cx="6625888" cy="333312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76267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C67D8C-4A07-FB83-D667-D5CAD3D1C6B6}"/>
              </a:ext>
            </a:extLst>
          </p:cNvPr>
          <p:cNvSpPr>
            <a:spLocks noGrp="1"/>
          </p:cNvSpPr>
          <p:nvPr>
            <p:ph type="title"/>
          </p:nvPr>
        </p:nvSpPr>
        <p:spPr/>
        <p:txBody>
          <a:bodyPr>
            <a:normAutofit/>
          </a:bodyPr>
          <a:lstStyle/>
          <a:p>
            <a:r>
              <a:rPr lang="en-CA" sz="2400" dirty="0">
                <a:latin typeface="F37 Ginger Pro" panose="00000500000000000000" pitchFamily="50" charset="0"/>
              </a:rPr>
              <a:t>Implementation of a Company-Wide </a:t>
            </a:r>
            <a:br>
              <a:rPr lang="en-CA" sz="2400" dirty="0">
                <a:latin typeface="F37 Ginger Pro" panose="00000500000000000000" pitchFamily="50" charset="0"/>
              </a:rPr>
            </a:br>
            <a:r>
              <a:rPr lang="en-CA" sz="2400" dirty="0">
                <a:latin typeface="F37 Ginger Pro" panose="00000500000000000000" pitchFamily="50" charset="0"/>
              </a:rPr>
              <a:t>Land Use Program</a:t>
            </a:r>
            <a:endParaRPr lang="aa-ET" sz="2400" dirty="0">
              <a:latin typeface="F37 Ginger Pro" panose="00000500000000000000" pitchFamily="50"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156520" y="1974637"/>
            <a:ext cx="1002432" cy="1002432"/>
          </a:xfr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395536" y="1203598"/>
            <a:ext cx="4968552" cy="3504628"/>
          </a:xfrm>
          <a:prstGeom prst="rect">
            <a:avLst/>
          </a:prstGeom>
        </p:spPr>
      </p:pic>
      <p:grpSp>
        <p:nvGrpSpPr>
          <p:cNvPr id="3" name="Group 2"/>
          <p:cNvGrpSpPr/>
          <p:nvPr/>
        </p:nvGrpSpPr>
        <p:grpSpPr>
          <a:xfrm>
            <a:off x="5700317" y="1203599"/>
            <a:ext cx="1824011" cy="3504628"/>
            <a:chOff x="8414372" y="1117599"/>
            <a:chExt cx="2511675" cy="5227562"/>
          </a:xfrm>
        </p:grpSpPr>
        <p:pic>
          <p:nvPicPr>
            <p:cNvPr id="8" name="Picture 3" descr="A screenshot of a phone&#10;&#10;Description automatically generated">
              <a:extLst>
                <a:ext uri="{FF2B5EF4-FFF2-40B4-BE49-F238E27FC236}">
                  <a16:creationId xmlns:a16="http://schemas.microsoft.com/office/drawing/2014/main" id="{1A6C1EE7-0821-4ED1-40DC-97498E1BCE53}"/>
                </a:ext>
              </a:extLst>
            </p:cNvPr>
            <p:cNvPicPr>
              <a:picLocks noChangeAspect="1"/>
            </p:cNvPicPr>
            <p:nvPr/>
          </p:nvPicPr>
          <p:blipFill>
            <a:blip r:embed="rId5"/>
            <a:stretch>
              <a:fillRect/>
            </a:stretch>
          </p:blipFill>
          <p:spPr>
            <a:xfrm>
              <a:off x="9260904" y="1117599"/>
              <a:ext cx="1665143" cy="5227562"/>
            </a:xfrm>
            <a:prstGeom prst="rect">
              <a:avLst/>
            </a:prstGeom>
          </p:spPr>
        </p:pic>
        <p:sp>
          <p:nvSpPr>
            <p:cNvPr id="9" name="Right Brace 8">
              <a:extLst>
                <a:ext uri="{FF2B5EF4-FFF2-40B4-BE49-F238E27FC236}">
                  <a16:creationId xmlns:a16="http://schemas.microsoft.com/office/drawing/2014/main" id="{0D26B8EC-668E-3892-C621-97E4B1F468B5}"/>
                </a:ext>
              </a:extLst>
            </p:cNvPr>
            <p:cNvSpPr/>
            <p:nvPr/>
          </p:nvSpPr>
          <p:spPr>
            <a:xfrm rot="10800000">
              <a:off x="8414372" y="1117599"/>
              <a:ext cx="955522" cy="4986774"/>
            </a:xfrm>
            <a:prstGeom prst="rightBrace">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2215" y="3058525"/>
            <a:ext cx="986737" cy="986737"/>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56034" y="926158"/>
            <a:ext cx="991170" cy="991170"/>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40152" y="195486"/>
            <a:ext cx="2267744" cy="526261"/>
          </a:xfrm>
          <a:prstGeom prst="rect">
            <a:avLst/>
          </a:prstGeom>
        </p:spPr>
      </p:pic>
      <p:pic>
        <p:nvPicPr>
          <p:cNvPr id="10" name="Picture 9" descr="A bird with a branch on a mallet&#10;&#10;Description automatically generated">
            <a:extLst>
              <a:ext uri="{FF2B5EF4-FFF2-40B4-BE49-F238E27FC236}">
                <a16:creationId xmlns:a16="http://schemas.microsoft.com/office/drawing/2014/main" id="{49FB1903-610B-065C-A1A3-04AFC4EE09D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39092" y="4119922"/>
            <a:ext cx="1006376" cy="1006376"/>
          </a:xfrm>
          <a:prstGeom prst="rect">
            <a:avLst/>
          </a:prstGeom>
        </p:spPr>
      </p:pic>
    </p:spTree>
    <p:extLst>
      <p:ext uri="{BB962C8B-B14F-4D97-AF65-F5344CB8AC3E}">
        <p14:creationId xmlns:p14="http://schemas.microsoft.com/office/powerpoint/2010/main" val="3683590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C67D8C-4A07-FB83-D667-D5CAD3D1C6B6}"/>
              </a:ext>
            </a:extLst>
          </p:cNvPr>
          <p:cNvSpPr>
            <a:spLocks noGrp="1"/>
          </p:cNvSpPr>
          <p:nvPr>
            <p:ph type="title"/>
          </p:nvPr>
        </p:nvSpPr>
        <p:spPr/>
        <p:txBody>
          <a:bodyPr>
            <a:normAutofit/>
          </a:bodyPr>
          <a:lstStyle/>
          <a:p>
            <a:r>
              <a:rPr lang="en-CA" sz="2400" dirty="0">
                <a:latin typeface="F37 Ginger Pro" panose="00000500000000000000" pitchFamily="50" charset="0"/>
              </a:rPr>
              <a:t>Use of Site-Specific Screening and </a:t>
            </a:r>
            <a:br>
              <a:rPr lang="en-CA" sz="2400" dirty="0">
                <a:latin typeface="F37 Ginger Pro" panose="00000500000000000000" pitchFamily="50" charset="0"/>
              </a:rPr>
            </a:br>
            <a:r>
              <a:rPr lang="en-CA" sz="2400" dirty="0">
                <a:latin typeface="F37 Ginger Pro" panose="00000500000000000000" pitchFamily="50" charset="0"/>
              </a:rPr>
              <a:t>Cleanup Criteria</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18657" b="10680"/>
          <a:stretch/>
        </p:blipFill>
        <p:spPr>
          <a:xfrm>
            <a:off x="5206494" y="1008062"/>
            <a:ext cx="1766779" cy="1302159"/>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2775"/>
          <a:stretch/>
        </p:blipFill>
        <p:spPr>
          <a:xfrm>
            <a:off x="5196515" y="2403985"/>
            <a:ext cx="1766778" cy="1175598"/>
          </a:xfrm>
          <a:prstGeom prst="rect">
            <a:avLst/>
          </a:prstGeom>
        </p:spPr>
      </p:pic>
      <p:pic>
        <p:nvPicPr>
          <p:cNvPr id="13" name="Picture 6" descr="A turtle on a log in water&#10;&#10;Description automatically generated">
            <a:extLst>
              <a:ext uri="{FF2B5EF4-FFF2-40B4-BE49-F238E27FC236}">
                <a16:creationId xmlns:a16="http://schemas.microsoft.com/office/drawing/2014/main" id="{BFF06116-E2C4-81D9-344C-41092D833214}"/>
              </a:ext>
            </a:extLst>
          </p:cNvPr>
          <p:cNvPicPr>
            <a:picLocks noChangeAspect="1"/>
          </p:cNvPicPr>
          <p:nvPr/>
        </p:nvPicPr>
        <p:blipFill rotWithShape="1">
          <a:blip r:embed="rId5"/>
          <a:srcRect l="12909" t="17256" r="18779"/>
          <a:stretch/>
        </p:blipFill>
        <p:spPr>
          <a:xfrm>
            <a:off x="5206494" y="3660651"/>
            <a:ext cx="1756799" cy="1191045"/>
          </a:xfrm>
          <a:prstGeom prst="rect">
            <a:avLst/>
          </a:prstGeom>
        </p:spPr>
      </p:pic>
      <p:sp>
        <p:nvSpPr>
          <p:cNvPr id="4" name="TextBox 3"/>
          <p:cNvSpPr txBox="1"/>
          <p:nvPr/>
        </p:nvSpPr>
        <p:spPr>
          <a:xfrm>
            <a:off x="4802867" y="4879592"/>
            <a:ext cx="2574032" cy="230832"/>
          </a:xfrm>
          <a:prstGeom prst="rect">
            <a:avLst/>
          </a:prstGeom>
          <a:noFill/>
        </p:spPr>
        <p:txBody>
          <a:bodyPr wrap="square" rtlCol="0">
            <a:spAutoFit/>
          </a:bodyPr>
          <a:lstStyle/>
          <a:p>
            <a:pPr algn="ctr"/>
            <a:r>
              <a:rPr lang="en-CA" sz="900" dirty="0"/>
              <a:t>Some of the species inhabiting the Chalk River site </a:t>
            </a:r>
          </a:p>
        </p:txBody>
      </p:sp>
      <p:sp>
        <p:nvSpPr>
          <p:cNvPr id="15" name="TextBox 14"/>
          <p:cNvSpPr txBox="1"/>
          <p:nvPr/>
        </p:nvSpPr>
        <p:spPr>
          <a:xfrm>
            <a:off x="539552" y="4879592"/>
            <a:ext cx="3689808" cy="230832"/>
          </a:xfrm>
          <a:prstGeom prst="rect">
            <a:avLst/>
          </a:prstGeom>
          <a:noFill/>
        </p:spPr>
        <p:txBody>
          <a:bodyPr wrap="square" rtlCol="0">
            <a:spAutoFit/>
          </a:bodyPr>
          <a:lstStyle/>
          <a:p>
            <a:pPr algn="ctr"/>
            <a:r>
              <a:rPr lang="en-CA" sz="900" dirty="0"/>
              <a:t>A map of the Chalk River site showing how much of the land is untouched </a:t>
            </a:r>
          </a:p>
        </p:txBody>
      </p:sp>
      <p:pic>
        <p:nvPicPr>
          <p:cNvPr id="5" name="Content Placeholder 10" descr="A green and white sign with a tree and birds&#10;&#10;Description automatically generated">
            <a:extLst>
              <a:ext uri="{FF2B5EF4-FFF2-40B4-BE49-F238E27FC236}">
                <a16:creationId xmlns:a16="http://schemas.microsoft.com/office/drawing/2014/main" id="{68B9AD67-470B-9B73-926B-D77614BF6AC0}"/>
              </a:ext>
            </a:extLst>
          </p:cNvPr>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8104831" y="1383690"/>
            <a:ext cx="1040091" cy="1040091"/>
          </a:xfr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3312" y="963607"/>
            <a:ext cx="3960440" cy="3960440"/>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40152" y="195486"/>
            <a:ext cx="2267744" cy="526261"/>
          </a:xfrm>
          <a:prstGeom prst="rect">
            <a:avLst/>
          </a:prstGeom>
        </p:spPr>
      </p:pic>
      <p:sp>
        <p:nvSpPr>
          <p:cNvPr id="7" name="TextBox 6">
            <a:extLst>
              <a:ext uri="{FF2B5EF4-FFF2-40B4-BE49-F238E27FC236}">
                <a16:creationId xmlns:a16="http://schemas.microsoft.com/office/drawing/2014/main" id="{A80015E9-8C07-F64E-39AD-454F88170197}"/>
              </a:ext>
            </a:extLst>
          </p:cNvPr>
          <p:cNvSpPr txBox="1"/>
          <p:nvPr/>
        </p:nvSpPr>
        <p:spPr>
          <a:xfrm>
            <a:off x="7221442" y="2575675"/>
            <a:ext cx="1766778" cy="2092881"/>
          </a:xfrm>
          <a:prstGeom prst="rect">
            <a:avLst/>
          </a:prstGeom>
          <a:noFill/>
        </p:spPr>
        <p:txBody>
          <a:bodyPr wrap="square" rtlCol="0">
            <a:spAutoFit/>
          </a:bodyPr>
          <a:lstStyle/>
          <a:p>
            <a:pPr algn="r"/>
            <a:r>
              <a:rPr lang="en-CA" sz="1300" b="1" dirty="0"/>
              <a:t>IAEA Safety Fundamentals Principle 7:</a:t>
            </a:r>
          </a:p>
          <a:p>
            <a:pPr algn="r"/>
            <a:r>
              <a:rPr lang="en-CA" sz="1300" dirty="0"/>
              <a:t>“…protect ecosystems against radiation exposure that would have adverse consequences for populations of a species…”</a:t>
            </a:r>
          </a:p>
        </p:txBody>
      </p:sp>
    </p:spTree>
    <p:extLst>
      <p:ext uri="{BB962C8B-B14F-4D97-AF65-F5344CB8AC3E}">
        <p14:creationId xmlns:p14="http://schemas.microsoft.com/office/powerpoint/2010/main" val="713423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C67D8C-4A07-FB83-D667-D5CAD3D1C6B6}"/>
              </a:ext>
            </a:extLst>
          </p:cNvPr>
          <p:cNvSpPr>
            <a:spLocks noGrp="1"/>
          </p:cNvSpPr>
          <p:nvPr>
            <p:ph type="title"/>
          </p:nvPr>
        </p:nvSpPr>
        <p:spPr/>
        <p:txBody>
          <a:bodyPr>
            <a:normAutofit/>
          </a:bodyPr>
          <a:lstStyle/>
          <a:p>
            <a:r>
              <a:rPr lang="en-CA" sz="2400" dirty="0">
                <a:latin typeface="F37 Ginger Pro" panose="00000500000000000000" pitchFamily="50" charset="0"/>
              </a:rPr>
              <a:t>Use of Site-Specific Screening and </a:t>
            </a:r>
            <a:br>
              <a:rPr lang="en-CA" sz="2400" dirty="0">
                <a:latin typeface="F37 Ginger Pro" panose="00000500000000000000" pitchFamily="50" charset="0"/>
              </a:rPr>
            </a:br>
            <a:r>
              <a:rPr lang="en-CA" sz="2400" dirty="0">
                <a:latin typeface="F37 Ginger Pro" panose="00000500000000000000" pitchFamily="50" charset="0"/>
              </a:rPr>
              <a:t>Cleanup Criteria</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088" y="2499742"/>
            <a:ext cx="1085912" cy="1085912"/>
          </a:xfrm>
          <a:prstGeom prst="rect">
            <a:avLst/>
          </a:prstGeom>
        </p:spPr>
      </p:pic>
      <p:pic>
        <p:nvPicPr>
          <p:cNvPr id="13" name="Picture 3" descr="A picture containing text, indoor, ceiling, station&#10;&#10;Description automatically generated">
            <a:extLst>
              <a:ext uri="{FF2B5EF4-FFF2-40B4-BE49-F238E27FC236}">
                <a16:creationId xmlns:a16="http://schemas.microsoft.com/office/drawing/2014/main" id="{FCD7540F-B619-5B13-BB03-F47B03906701}"/>
              </a:ext>
            </a:extLst>
          </p:cNvPr>
          <p:cNvPicPr>
            <a:picLocks noChangeAspect="1"/>
          </p:cNvPicPr>
          <p:nvPr/>
        </p:nvPicPr>
        <p:blipFill rotWithShape="1">
          <a:blip r:embed="rId4">
            <a:extLst>
              <a:ext uri="{28A0092B-C50C-407E-A947-70E740481C1C}">
                <a14:useLocalDpi xmlns:a14="http://schemas.microsoft.com/office/drawing/2010/main" val="0"/>
              </a:ext>
            </a:extLst>
          </a:blip>
          <a:srcRect l="197" t="380" r="14563" b="-380"/>
          <a:stretch/>
        </p:blipFill>
        <p:spPr>
          <a:xfrm>
            <a:off x="4048843" y="2499742"/>
            <a:ext cx="3484750" cy="2100137"/>
          </a:xfrm>
          <a:prstGeom prst="rect">
            <a:avLst/>
          </a:prstGeom>
          <a:ln w="9525">
            <a:solidFill>
              <a:srgbClr val="A6A6A6"/>
            </a:solidFill>
          </a:ln>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61887" y="3662482"/>
            <a:ext cx="1085912" cy="1085912"/>
          </a:xfrm>
          <a:prstGeom prst="rect">
            <a:avLst/>
          </a:prstGeom>
        </p:spPr>
      </p:pic>
      <p:sp>
        <p:nvSpPr>
          <p:cNvPr id="15" name="TextBox 14"/>
          <p:cNvSpPr txBox="1"/>
          <p:nvPr/>
        </p:nvSpPr>
        <p:spPr>
          <a:xfrm>
            <a:off x="77107" y="4717182"/>
            <a:ext cx="7691611" cy="230832"/>
          </a:xfrm>
          <a:prstGeom prst="rect">
            <a:avLst/>
          </a:prstGeom>
          <a:noFill/>
        </p:spPr>
        <p:txBody>
          <a:bodyPr wrap="square" rtlCol="0">
            <a:spAutoFit/>
          </a:bodyPr>
          <a:lstStyle/>
          <a:p>
            <a:pPr algn="ctr"/>
            <a:r>
              <a:rPr lang="en-CA" sz="900" dirty="0"/>
              <a:t>The former vehicle maintenance shop (left) was replaced by the new Support Facility (right), sustainably built using mass timber construction</a:t>
            </a:r>
          </a:p>
        </p:txBody>
      </p:sp>
      <p:pic>
        <p:nvPicPr>
          <p:cNvPr id="3" name="Content Placeholder 2"/>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8042251" y="1358875"/>
            <a:ext cx="1085912" cy="1085912"/>
          </a:xfr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40152" y="195486"/>
            <a:ext cx="2267744" cy="526261"/>
          </a:xfrm>
          <a:prstGeom prst="rect">
            <a:avLst/>
          </a:prstGeom>
        </p:spPr>
      </p:pic>
      <p:pic>
        <p:nvPicPr>
          <p:cNvPr id="1026" name="Picture 2" descr="A picture containing tree, outdoor, sky, trailer&#10;&#10;Description automatically generated">
            <a:extLst>
              <a:ext uri="{FF2B5EF4-FFF2-40B4-BE49-F238E27FC236}">
                <a16:creationId xmlns:a16="http://schemas.microsoft.com/office/drawing/2014/main" id="{91663929-3AB0-2A89-5C24-6C5FF463875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519" y="1024296"/>
            <a:ext cx="3652553" cy="14093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picture containing building, floor, empty&#10;&#10;Description automatically generated">
            <a:extLst>
              <a:ext uri="{FF2B5EF4-FFF2-40B4-BE49-F238E27FC236}">
                <a16:creationId xmlns:a16="http://schemas.microsoft.com/office/drawing/2014/main" id="{372F0D5B-E085-21CA-A932-8C56D5F8A5E7}"/>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5044"/>
          <a:stretch/>
        </p:blipFill>
        <p:spPr bwMode="auto">
          <a:xfrm>
            <a:off x="464466" y="2499742"/>
            <a:ext cx="3439606" cy="21001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EC08C10-6714-339B-9D89-2AA2380AA116}"/>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r="2212"/>
          <a:stretch/>
        </p:blipFill>
        <p:spPr bwMode="auto">
          <a:xfrm>
            <a:off x="4048843" y="1008062"/>
            <a:ext cx="3763517" cy="143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945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C67D8C-4A07-FB83-D667-D5CAD3D1C6B6}"/>
              </a:ext>
            </a:extLst>
          </p:cNvPr>
          <p:cNvSpPr>
            <a:spLocks noGrp="1"/>
          </p:cNvSpPr>
          <p:nvPr>
            <p:ph type="title"/>
          </p:nvPr>
        </p:nvSpPr>
        <p:spPr>
          <a:xfrm>
            <a:off x="196924" y="14287"/>
            <a:ext cx="6895356" cy="993775"/>
          </a:xfrm>
        </p:spPr>
        <p:txBody>
          <a:bodyPr>
            <a:normAutofit/>
          </a:bodyPr>
          <a:lstStyle/>
          <a:p>
            <a:r>
              <a:rPr lang="en-CA" sz="2400" dirty="0">
                <a:latin typeface="F37 Ginger Pro" panose="00000500000000000000" pitchFamily="50" charset="0"/>
                <a:cs typeface="Arial"/>
              </a:rPr>
              <a:t>Optimization of Soil Re-Use, Waste Management and Disposal Prioritization</a:t>
            </a:r>
            <a:endParaRPr lang="en-US" sz="2400" dirty="0">
              <a:latin typeface="F37 Ginger Pro" panose="00000500000000000000" pitchFamily="50" charset="0"/>
              <a:cs typeface="Arial"/>
            </a:endParaRPr>
          </a:p>
        </p:txBody>
      </p:sp>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059672" y="2494072"/>
            <a:ext cx="1084327" cy="1084327"/>
          </a:xfrm>
        </p:spPr>
      </p:pic>
      <p:pic>
        <p:nvPicPr>
          <p:cNvPr id="5" name="Picture 4" descr="A construction site with a large excavator and a person in a white helmet&#10;&#10;Description automatically generated">
            <a:extLst>
              <a:ext uri="{FF2B5EF4-FFF2-40B4-BE49-F238E27FC236}">
                <a16:creationId xmlns:a16="http://schemas.microsoft.com/office/drawing/2014/main" id="{A4283FBF-5810-F5C1-BC8B-057934F4B1FE}"/>
              </a:ext>
            </a:extLst>
          </p:cNvPr>
          <p:cNvPicPr>
            <a:picLocks noChangeAspect="1"/>
          </p:cNvPicPr>
          <p:nvPr/>
        </p:nvPicPr>
        <p:blipFill rotWithShape="1">
          <a:blip r:embed="rId4"/>
          <a:srcRect b="13447"/>
          <a:stretch/>
        </p:blipFill>
        <p:spPr>
          <a:xfrm>
            <a:off x="184049" y="1008063"/>
            <a:ext cx="3091807" cy="1779711"/>
          </a:xfrm>
          <a:prstGeom prst="rect">
            <a:avLst/>
          </a:prstGeom>
        </p:spPr>
      </p:pic>
      <p:pic>
        <p:nvPicPr>
          <p:cNvPr id="8" name="Content Placeholder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9673" y="3578399"/>
            <a:ext cx="1084327" cy="1084327"/>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9673" y="1355754"/>
            <a:ext cx="1084327" cy="1084327"/>
          </a:xfrm>
          <a:prstGeom prst="rect">
            <a:avLst/>
          </a:prstGeom>
        </p:spPr>
      </p:pic>
      <p:sp>
        <p:nvSpPr>
          <p:cNvPr id="9" name="TextBox 8"/>
          <p:cNvSpPr txBox="1"/>
          <p:nvPr/>
        </p:nvSpPr>
        <p:spPr>
          <a:xfrm>
            <a:off x="395536" y="3190312"/>
            <a:ext cx="2666564" cy="1723549"/>
          </a:xfrm>
          <a:prstGeom prst="rect">
            <a:avLst/>
          </a:prstGeom>
          <a:noFill/>
        </p:spPr>
        <p:txBody>
          <a:bodyPr wrap="square" rtlCol="0">
            <a:spAutoFit/>
          </a:bodyPr>
          <a:lstStyle/>
          <a:p>
            <a:r>
              <a:rPr lang="en-CA" sz="1400" b="1" dirty="0"/>
              <a:t>IAEA Safety Fundamentals Principle 7:</a:t>
            </a:r>
          </a:p>
          <a:p>
            <a:r>
              <a:rPr lang="en-CA" sz="1300" dirty="0"/>
              <a:t>“The generation of radioactive waste must be kept to the minimum practicable level by means of appropriate design measures and procedures, such as the recycling and reuse of material.”</a:t>
            </a:r>
          </a:p>
        </p:txBody>
      </p:sp>
      <p:pic>
        <p:nvPicPr>
          <p:cNvPr id="10" name="Picture 9">
            <a:extLst>
              <a:ext uri="{FF2B5EF4-FFF2-40B4-BE49-F238E27FC236}">
                <a16:creationId xmlns:a16="http://schemas.microsoft.com/office/drawing/2014/main" id="{9789DA16-4DC9-6541-82F2-E3239DF739C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610848" y="2900594"/>
            <a:ext cx="3964979" cy="1982489"/>
          </a:xfrm>
          <a:prstGeom prst="rect">
            <a:avLst/>
          </a:prstGeom>
        </p:spPr>
      </p:pic>
      <p:sp>
        <p:nvSpPr>
          <p:cNvPr id="11" name="TextBox 10"/>
          <p:cNvSpPr txBox="1"/>
          <p:nvPr/>
        </p:nvSpPr>
        <p:spPr>
          <a:xfrm>
            <a:off x="196924" y="2787774"/>
            <a:ext cx="3091807" cy="230832"/>
          </a:xfrm>
          <a:prstGeom prst="rect">
            <a:avLst/>
          </a:prstGeom>
          <a:noFill/>
        </p:spPr>
        <p:txBody>
          <a:bodyPr wrap="square" rtlCol="0">
            <a:spAutoFit/>
          </a:bodyPr>
          <a:lstStyle/>
          <a:p>
            <a:pPr algn="ctr"/>
            <a:r>
              <a:rPr lang="en-CA" sz="900" dirty="0"/>
              <a:t>Soil management in action</a:t>
            </a:r>
          </a:p>
        </p:txBody>
      </p:sp>
      <p:sp>
        <p:nvSpPr>
          <p:cNvPr id="12" name="TextBox 11"/>
          <p:cNvSpPr txBox="1"/>
          <p:nvPr/>
        </p:nvSpPr>
        <p:spPr>
          <a:xfrm>
            <a:off x="3610848" y="4883084"/>
            <a:ext cx="3962709" cy="230832"/>
          </a:xfrm>
          <a:prstGeom prst="rect">
            <a:avLst/>
          </a:prstGeom>
          <a:noFill/>
        </p:spPr>
        <p:txBody>
          <a:bodyPr wrap="square" lIns="91440" tIns="45720" rIns="91440" bIns="45720" rtlCol="0" anchor="t">
            <a:spAutoFit/>
          </a:bodyPr>
          <a:lstStyle/>
          <a:p>
            <a:pPr algn="ctr"/>
            <a:r>
              <a:rPr lang="en-CA" sz="900" dirty="0"/>
              <a:t>Artistic rendering of the proposed Near Surface Disposal Facility </a:t>
            </a:r>
          </a:p>
        </p:txBody>
      </p:sp>
      <p:sp>
        <p:nvSpPr>
          <p:cNvPr id="3" name="Rectangle 2"/>
          <p:cNvSpPr/>
          <p:nvPr/>
        </p:nvSpPr>
        <p:spPr>
          <a:xfrm>
            <a:off x="3604146" y="961445"/>
            <a:ext cx="4127236" cy="1659429"/>
          </a:xfrm>
          <a:prstGeom prst="rect">
            <a:avLst/>
          </a:prstGeom>
        </p:spPr>
        <p:txBody>
          <a:bodyPr wrap="square">
            <a:spAutoFit/>
          </a:bodyPr>
          <a:lstStyle/>
          <a:p>
            <a:pPr lvl="0">
              <a:spcAft>
                <a:spcPts val="0"/>
              </a:spcAft>
            </a:pPr>
            <a:r>
              <a:rPr lang="en-CA" sz="1500" dirty="0">
                <a:ea typeface="Times New Roman" panose="02020603050405020304" pitchFamily="18" charset="0"/>
              </a:rPr>
              <a:t>By considering the environmental implications of conservative radiation protection decision-making, risk reduction, social and economic costs, and safety can all be achieved while also furthering sustainability goals.</a:t>
            </a:r>
          </a:p>
          <a:p>
            <a:pPr lvl="0" algn="just">
              <a:lnSpc>
                <a:spcPts val="1300"/>
              </a:lnSpc>
              <a:spcAft>
                <a:spcPts val="0"/>
              </a:spcAft>
            </a:pPr>
            <a:endParaRPr lang="en-GB" sz="1400" dirty="0">
              <a:ea typeface="Times New Roman" panose="02020603050405020304" pitchFamily="18" charset="0"/>
            </a:endParaRPr>
          </a:p>
          <a:p>
            <a:pPr lvl="0">
              <a:spcAft>
                <a:spcPts val="0"/>
              </a:spcAft>
            </a:pPr>
            <a:r>
              <a:rPr lang="en-GB" sz="800" dirty="0">
                <a:ea typeface="Times New Roman" panose="02020603050405020304" pitchFamily="18" charset="0"/>
              </a:rPr>
              <a:t>- AMBROSE, K., Conservatism versus sustainability: recognising the interconnectivity of ALARA and sustainability, </a:t>
            </a:r>
            <a:r>
              <a:rPr lang="en-GB" sz="800" dirty="0" err="1">
                <a:ea typeface="Times New Roman" panose="02020603050405020304" pitchFamily="18" charset="0"/>
              </a:rPr>
              <a:t>Radiat</a:t>
            </a:r>
            <a:r>
              <a:rPr lang="en-GB" sz="800" dirty="0">
                <a:ea typeface="Times New Roman" panose="02020603050405020304" pitchFamily="18" charset="0"/>
              </a:rPr>
              <a:t> </a:t>
            </a:r>
            <a:r>
              <a:rPr lang="en-GB" sz="800" dirty="0" err="1">
                <a:ea typeface="Times New Roman" panose="02020603050405020304" pitchFamily="18" charset="0"/>
              </a:rPr>
              <a:t>Prot</a:t>
            </a:r>
            <a:r>
              <a:rPr lang="en-GB" sz="800" dirty="0">
                <a:ea typeface="Times New Roman" panose="02020603050405020304" pitchFamily="18" charset="0"/>
              </a:rPr>
              <a:t> Dosimetry, </a:t>
            </a:r>
            <a:r>
              <a:rPr lang="en-GB" sz="800" b="1" dirty="0">
                <a:ea typeface="Times New Roman" panose="02020603050405020304" pitchFamily="18" charset="0"/>
              </a:rPr>
              <a:t>199</a:t>
            </a:r>
            <a:r>
              <a:rPr lang="en-GB" sz="800" dirty="0">
                <a:ea typeface="Times New Roman" panose="02020603050405020304" pitchFamily="18" charset="0"/>
              </a:rPr>
              <a:t> 8-9 (2023) 747–753, </a:t>
            </a:r>
            <a:endParaRPr lang="en-CA" sz="800" dirty="0">
              <a:effectLst/>
              <a:ea typeface="Times New Roman" panose="02020603050405020304" pitchFamily="18" charset="0"/>
            </a:endParaRPr>
          </a:p>
        </p:txBody>
      </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40152" y="195486"/>
            <a:ext cx="2267744" cy="526261"/>
          </a:xfrm>
          <a:prstGeom prst="rect">
            <a:avLst/>
          </a:prstGeom>
        </p:spPr>
      </p:pic>
    </p:spTree>
    <p:extLst>
      <p:ext uri="{BB962C8B-B14F-4D97-AF65-F5344CB8AC3E}">
        <p14:creationId xmlns:p14="http://schemas.microsoft.com/office/powerpoint/2010/main" val="2074859279"/>
      </p:ext>
    </p:extLst>
  </p:cSld>
  <p:clrMapOvr>
    <a:masterClrMapping/>
  </p:clrMapOvr>
</p:sld>
</file>

<file path=ppt/theme/theme1.xml><?xml version="1.0" encoding="utf-8"?>
<a:theme xmlns:a="http://schemas.openxmlformats.org/drawingml/2006/main" name="Office Theme">
  <a:themeElements>
    <a:clrScheme name="Custom 2">
      <a:dk1>
        <a:srgbClr val="003399"/>
      </a:dk1>
      <a:lt1>
        <a:sysClr val="window" lastClr="FFFFFF"/>
      </a:lt1>
      <a:dk2>
        <a:srgbClr val="3366CC"/>
      </a:dk2>
      <a:lt2>
        <a:srgbClr val="DBDBDD"/>
      </a:lt2>
      <a:accent1>
        <a:srgbClr val="6699CC"/>
      </a:accent1>
      <a:accent2>
        <a:srgbClr val="FF9900"/>
      </a:accent2>
      <a:accent3>
        <a:srgbClr val="99CC00"/>
      </a:accent3>
      <a:accent4>
        <a:srgbClr val="8681B8"/>
      </a:accent4>
      <a:accent5>
        <a:srgbClr val="32A14C"/>
      </a:accent5>
      <a:accent6>
        <a:srgbClr val="99CCFF"/>
      </a:accent6>
      <a:hlink>
        <a:srgbClr val="6699CC"/>
      </a:hlink>
      <a:folHlink>
        <a:srgbClr val="8681B8"/>
      </a:folHlink>
    </a:clrScheme>
    <a:fontScheme name="procure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AEA_Presentation_wide_templ_1.pptx" id="{74F94D85-F321-452F-AFBA-435B7F14D923}" vid="{B994BE24-E5A7-494B-84B3-B72DCB395908}"/>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88e7133-4338-445f-8be4-c1e6286aeffc">
      <Terms xmlns="http://schemas.microsoft.com/office/infopath/2007/PartnerControls"/>
    </lcf76f155ced4ddcb4097134ff3c332f>
    <Notes_x002d_README_x0021_ xmlns="088e7133-4338-445f-8be4-c1e6286aeffc" xsi:nil="true"/>
    <TaxCatchAll xmlns="4976221c-7472-437a-87a8-586904c197a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6C8DC70CF1E94BA9D1FD5034E9E78F" ma:contentTypeVersion="18" ma:contentTypeDescription="Create a new document." ma:contentTypeScope="" ma:versionID="e49318772f8ca63e48e4a929b6a9e573">
  <xsd:schema xmlns:xsd="http://www.w3.org/2001/XMLSchema" xmlns:xs="http://www.w3.org/2001/XMLSchema" xmlns:p="http://schemas.microsoft.com/office/2006/metadata/properties" xmlns:ns2="088e7133-4338-445f-8be4-c1e6286aeffc" xmlns:ns3="4976221c-7472-437a-87a8-586904c197af" targetNamespace="http://schemas.microsoft.com/office/2006/metadata/properties" ma:root="true" ma:fieldsID="004a2d0337ed34efcc79719fdf69628a" ns2:_="" ns3:_="">
    <xsd:import namespace="088e7133-4338-445f-8be4-c1e6286aeffc"/>
    <xsd:import namespace="4976221c-7472-437a-87a8-586904c197af"/>
    <xsd:element name="properties">
      <xsd:complexType>
        <xsd:sequence>
          <xsd:element name="documentManagement">
            <xsd:complexType>
              <xsd:all>
                <xsd:element ref="ns2:Notes_x002d_README_x0021_"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3:TaxCatchAll" minOccurs="0"/>
                <xsd:element ref="ns2:MediaServiceDateTaken" minOccurs="0"/>
                <xsd:element ref="ns2:lcf76f155ced4ddcb4097134ff3c332f"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8e7133-4338-445f-8be4-c1e6286aeffc" elementFormDefault="qualified">
    <xsd:import namespace="http://schemas.microsoft.com/office/2006/documentManagement/types"/>
    <xsd:import namespace="http://schemas.microsoft.com/office/infopath/2007/PartnerControls"/>
    <xsd:element name="Notes_x002d_README_x0021_" ma:index="8" nillable="true" ma:displayName="Notes - READ ME!" ma:format="Dropdown" ma:internalName="Notes_x002d_README_x0021_">
      <xsd:simpleType>
        <xsd:restriction base="dms:Note">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ccba4f5-1086-4102-94a5-26fdaf44cbf2"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976221c-7472-437a-87a8-586904c197a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cf014224-c22d-41ee-a477-d0ceb139613a}" ma:internalName="TaxCatchAll" ma:showField="CatchAllData" ma:web="4976221c-7472-437a-87a8-586904c197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61735F-DB8E-4799-B2FB-279031DA87B8}">
  <ds:schemaRefs>
    <ds:schemaRef ds:uri="088e7133-4338-445f-8be4-c1e6286aeffc"/>
    <ds:schemaRef ds:uri="http://schemas.microsoft.com/office/2006/metadata/properties"/>
    <ds:schemaRef ds:uri="http://purl.org/dc/term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4976221c-7472-437a-87a8-586904c197af"/>
    <ds:schemaRef ds:uri="http://www.w3.org/XML/1998/namespace"/>
    <ds:schemaRef ds:uri="http://purl.org/dc/dcmitype/"/>
  </ds:schemaRefs>
</ds:datastoreItem>
</file>

<file path=customXml/itemProps2.xml><?xml version="1.0" encoding="utf-8"?>
<ds:datastoreItem xmlns:ds="http://schemas.openxmlformats.org/officeDocument/2006/customXml" ds:itemID="{F8615963-4812-4DD2-A912-CA05D504BED3}">
  <ds:schemaRefs>
    <ds:schemaRef ds:uri="http://schemas.microsoft.com/sharepoint/v3/contenttype/forms"/>
  </ds:schemaRefs>
</ds:datastoreItem>
</file>

<file path=customXml/itemProps3.xml><?xml version="1.0" encoding="utf-8"?>
<ds:datastoreItem xmlns:ds="http://schemas.openxmlformats.org/officeDocument/2006/customXml" ds:itemID="{2731F038-7F99-46D7-9970-9ACA63CE04AF}">
  <ds:schemaRefs>
    <ds:schemaRef ds:uri="088e7133-4338-445f-8be4-c1e6286aeffc"/>
    <ds:schemaRef ds:uri="4976221c-7472-437a-87a8-586904c197a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IAEA_Logo_wide</Template>
  <TotalTime>10804</TotalTime>
  <Words>3021</Words>
  <Application>Microsoft Office PowerPoint</Application>
  <PresentationFormat>On-screen Show (16:9)</PresentationFormat>
  <Paragraphs>163</Paragraphs>
  <Slides>12</Slides>
  <Notes>12</Notes>
  <HiddenSlides>0</HiddenSlides>
  <MMClips>0</MMClips>
  <ScaleCrop>false</ScaleCrop>
  <HeadingPairs>
    <vt:vector size="4" baseType="variant">
      <vt:variant>
        <vt:lpstr>Theme</vt:lpstr>
      </vt:variant>
      <vt:variant>
        <vt:i4>3</vt:i4>
      </vt:variant>
      <vt:variant>
        <vt:lpstr>Slide Titles</vt:lpstr>
      </vt:variant>
      <vt:variant>
        <vt:i4>12</vt:i4>
      </vt:variant>
    </vt:vector>
  </HeadingPairs>
  <TitlesOfParts>
    <vt:vector size="15" baseType="lpstr">
      <vt:lpstr>Office Theme</vt:lpstr>
      <vt:lpstr>Custom Design</vt:lpstr>
      <vt:lpstr>1_Custom Design</vt:lpstr>
      <vt:lpstr>PowerPoint Presentation</vt:lpstr>
      <vt:lpstr>Ms Renee Silke</vt:lpstr>
      <vt:lpstr>Incorporating Land Use Considerations into the Cleanup of a Complex Nuclear Site in Canada</vt:lpstr>
      <vt:lpstr>Agenda</vt:lpstr>
      <vt:lpstr>Application of Fundamental Safety  Principles and the SDGs</vt:lpstr>
      <vt:lpstr>Implementation of a Company-Wide  Land Use Program</vt:lpstr>
      <vt:lpstr>Use of Site-Specific Screening and  Cleanup Criteria</vt:lpstr>
      <vt:lpstr>Use of Site-Specific Screening and  Cleanup Criteria</vt:lpstr>
      <vt:lpstr>Optimization of Soil Re-Use, Waste Management and Disposal Prioritization</vt:lpstr>
      <vt:lpstr>Next Steps</vt:lpstr>
      <vt:lpstr>Conclusions</vt:lpstr>
      <vt:lpstr>Thank-you!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PARKER, Gregory</dc:creator>
  <cp:lastModifiedBy>Silke, Renee</cp:lastModifiedBy>
  <cp:revision>137</cp:revision>
  <cp:lastPrinted>2015-12-18T15:27:41Z</cp:lastPrinted>
  <dcterms:created xsi:type="dcterms:W3CDTF">2023-02-20T09:28:38Z</dcterms:created>
  <dcterms:modified xsi:type="dcterms:W3CDTF">2023-10-30T19:41:43Z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0x010100506C8DC70CF1E94BA9D1FD5034E9E78F</vt:lpwstr>
  </property>
  <property fmtid="{D5CDD505-2E9C-101B-9397-08002B2CF9AE}" pid="3" name="MediaServiceImageTags">
    <vt:lpwstr/>
  </property>
  <property fmtid="{D5CDD505-2E9C-101B-9397-08002B2CF9AE}" pid="4" name="MSIP_Label_b6e180b8-d0e0-4111-ab79-256bace84561_Enabled">
    <vt:lpwstr>true</vt:lpwstr>
  </property>
  <property fmtid="{D5CDD505-2E9C-101B-9397-08002B2CF9AE}" pid="5" name="MSIP_Label_b6e180b8-d0e0-4111-ab79-256bace84561_SetDate">
    <vt:lpwstr>2023-10-04T10:54:21Z</vt:lpwstr>
  </property>
  <property fmtid="{D5CDD505-2E9C-101B-9397-08002B2CF9AE}" pid="6" name="MSIP_Label_b6e180b8-d0e0-4111-ab79-256bace84561_Method">
    <vt:lpwstr>Privileged</vt:lpwstr>
  </property>
  <property fmtid="{D5CDD505-2E9C-101B-9397-08002B2CF9AE}" pid="7" name="MSIP_Label_b6e180b8-d0e0-4111-ab79-256bace84561_Name">
    <vt:lpwstr>UNRESTRICTED</vt:lpwstr>
  </property>
  <property fmtid="{D5CDD505-2E9C-101B-9397-08002B2CF9AE}" pid="8" name="MSIP_Label_b6e180b8-d0e0-4111-ab79-256bace84561_SiteId">
    <vt:lpwstr>a483a0b6-671f-4e86-a04d-998385c0e199</vt:lpwstr>
  </property>
  <property fmtid="{D5CDD505-2E9C-101B-9397-08002B2CF9AE}" pid="9" name="MSIP_Label_b6e180b8-d0e0-4111-ab79-256bace84561_ActionId">
    <vt:lpwstr>5724dcca-ecbc-4fea-b941-10dff0c331b4</vt:lpwstr>
  </property>
  <property fmtid="{D5CDD505-2E9C-101B-9397-08002B2CF9AE}" pid="10" name="MSIP_Label_b6e180b8-d0e0-4111-ab79-256bace84561_ContentBits">
    <vt:lpwstr>1</vt:lpwstr>
  </property>
</Properties>
</file>