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14"/>
  </p:notesMasterIdLst>
  <p:sldIdLst>
    <p:sldId id="294" r:id="rId4"/>
    <p:sldId id="256" r:id="rId5"/>
    <p:sldId id="309" r:id="rId6"/>
    <p:sldId id="297" r:id="rId7"/>
    <p:sldId id="305" r:id="rId8"/>
    <p:sldId id="307" r:id="rId9"/>
    <p:sldId id="299" r:id="rId10"/>
    <p:sldId id="311" r:id="rId11"/>
    <p:sldId id="303" r:id="rId12"/>
    <p:sldId id="308" r:id="rId13"/>
  </p:sldIdLst>
  <p:sldSz cx="9144000" cy="5143500" type="screen16x9"/>
  <p:notesSz cx="7099300"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60" autoAdjust="0"/>
    <p:restoredTop sz="73072" autoAdjust="0"/>
  </p:normalViewPr>
  <p:slideViewPr>
    <p:cSldViewPr>
      <p:cViewPr varScale="1">
        <p:scale>
          <a:sx n="107" d="100"/>
          <a:sy n="107" d="100"/>
        </p:scale>
        <p:origin x="1632" y="10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ableStyles" Target="tableStyle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presProps" Target="presProps.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137" cy="512222"/>
          </a:xfrm>
          <a:prstGeom prst="rect">
            <a:avLst/>
          </a:prstGeom>
        </p:spPr>
        <p:txBody>
          <a:bodyPr vert="horz" lIns="94736" tIns="47368" rIns="94736" bIns="47368" rtlCol="0"/>
          <a:lstStyle>
            <a:lvl1pPr algn="l">
              <a:defRPr sz="1200"/>
            </a:lvl1pPr>
          </a:lstStyle>
          <a:p>
            <a:endParaRPr lang="en-GB"/>
          </a:p>
        </p:txBody>
      </p:sp>
      <p:sp>
        <p:nvSpPr>
          <p:cNvPr id="3" name="Date Placeholder 2"/>
          <p:cNvSpPr>
            <a:spLocks noGrp="1"/>
          </p:cNvSpPr>
          <p:nvPr>
            <p:ph type="dt" idx="1"/>
          </p:nvPr>
        </p:nvSpPr>
        <p:spPr>
          <a:xfrm>
            <a:off x="4020507" y="0"/>
            <a:ext cx="3077137" cy="512222"/>
          </a:xfrm>
          <a:prstGeom prst="rect">
            <a:avLst/>
          </a:prstGeom>
        </p:spPr>
        <p:txBody>
          <a:bodyPr vert="horz" lIns="94736" tIns="47368" rIns="94736" bIns="47368" rtlCol="0"/>
          <a:lstStyle>
            <a:lvl1pPr algn="r">
              <a:defRPr sz="1200"/>
            </a:lvl1pPr>
          </a:lstStyle>
          <a:p>
            <a:fld id="{5E945880-6D3B-45FB-851F-AFC0D1D23A0C}" type="datetimeFigureOut">
              <a:rPr lang="en-GB" smtClean="0"/>
              <a:t>20/10/2023</a:t>
            </a:fld>
            <a:endParaRPr lang="en-GB"/>
          </a:p>
        </p:txBody>
      </p:sp>
      <p:sp>
        <p:nvSpPr>
          <p:cNvPr id="4" name="Slide Image Placeholder 3"/>
          <p:cNvSpPr>
            <a:spLocks noGrp="1" noRot="1" noChangeAspect="1"/>
          </p:cNvSpPr>
          <p:nvPr>
            <p:ph type="sldImg" idx="2"/>
          </p:nvPr>
        </p:nvSpPr>
        <p:spPr>
          <a:xfrm>
            <a:off x="139700" y="768350"/>
            <a:ext cx="6819900" cy="3836988"/>
          </a:xfrm>
          <a:prstGeom prst="rect">
            <a:avLst/>
          </a:prstGeom>
          <a:noFill/>
          <a:ln w="12700">
            <a:solidFill>
              <a:prstClr val="black"/>
            </a:solidFill>
          </a:ln>
        </p:spPr>
        <p:txBody>
          <a:bodyPr vert="horz" lIns="94736" tIns="47368" rIns="94736" bIns="47368" rtlCol="0" anchor="ctr"/>
          <a:lstStyle/>
          <a:p>
            <a:endParaRPr lang="en-GB"/>
          </a:p>
        </p:txBody>
      </p:sp>
      <p:sp>
        <p:nvSpPr>
          <p:cNvPr id="5" name="Notes Placeholder 4"/>
          <p:cNvSpPr>
            <a:spLocks noGrp="1"/>
          </p:cNvSpPr>
          <p:nvPr>
            <p:ph type="body" sz="quarter" idx="3"/>
          </p:nvPr>
        </p:nvSpPr>
        <p:spPr>
          <a:xfrm>
            <a:off x="709602" y="4862017"/>
            <a:ext cx="5680103" cy="4605085"/>
          </a:xfrm>
          <a:prstGeom prst="rect">
            <a:avLst/>
          </a:prstGeom>
        </p:spPr>
        <p:txBody>
          <a:bodyPr vert="horz" lIns="94736" tIns="47368" rIns="94736" bIns="4736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720755"/>
            <a:ext cx="3077137" cy="512222"/>
          </a:xfrm>
          <a:prstGeom prst="rect">
            <a:avLst/>
          </a:prstGeom>
        </p:spPr>
        <p:txBody>
          <a:bodyPr vert="horz" lIns="94736" tIns="47368" rIns="94736" bIns="47368" rtlCol="0" anchor="b"/>
          <a:lstStyle>
            <a:lvl1pPr algn="l">
              <a:defRPr sz="1200"/>
            </a:lvl1pPr>
          </a:lstStyle>
          <a:p>
            <a:endParaRPr lang="en-GB"/>
          </a:p>
        </p:txBody>
      </p:sp>
      <p:sp>
        <p:nvSpPr>
          <p:cNvPr id="7" name="Slide Number Placeholder 6"/>
          <p:cNvSpPr>
            <a:spLocks noGrp="1"/>
          </p:cNvSpPr>
          <p:nvPr>
            <p:ph type="sldNum" sz="quarter" idx="5"/>
          </p:nvPr>
        </p:nvSpPr>
        <p:spPr>
          <a:xfrm>
            <a:off x="4020507" y="9720755"/>
            <a:ext cx="3077137" cy="512222"/>
          </a:xfrm>
          <a:prstGeom prst="rect">
            <a:avLst/>
          </a:prstGeom>
        </p:spPr>
        <p:txBody>
          <a:bodyPr vert="horz" lIns="94736" tIns="47368" rIns="94736" bIns="47368" rtlCol="0" anchor="b"/>
          <a:lstStyle>
            <a:lvl1pPr algn="r">
              <a:defRPr sz="1200"/>
            </a:lvl1pPr>
          </a:lstStyle>
          <a:p>
            <a:fld id="{5750A1E1-C8D9-4447-9192-37BA973CD27A}" type="slidenum">
              <a:rPr lang="en-GB" smtClean="0"/>
              <a:t>‹nº›</a:t>
            </a:fld>
            <a:endParaRPr lang="en-GB"/>
          </a:p>
        </p:txBody>
      </p:sp>
    </p:spTree>
    <p:extLst>
      <p:ext uri="{BB962C8B-B14F-4D97-AF65-F5344CB8AC3E}">
        <p14:creationId xmlns:p14="http://schemas.microsoft.com/office/powerpoint/2010/main" val="40085447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750A1E1-C8D9-4447-9192-37BA973CD27A}" type="slidenum">
              <a:rPr lang="en-GB" smtClean="0"/>
              <a:t>2</a:t>
            </a:fld>
            <a:endParaRPr lang="en-GB"/>
          </a:p>
        </p:txBody>
      </p:sp>
    </p:spTree>
    <p:extLst>
      <p:ext uri="{BB962C8B-B14F-4D97-AF65-F5344CB8AC3E}">
        <p14:creationId xmlns:p14="http://schemas.microsoft.com/office/powerpoint/2010/main" val="8721019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457200" y="720725"/>
            <a:ext cx="6400800" cy="3600450"/>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a:xfrm>
            <a:off x="4143587" y="9119474"/>
            <a:ext cx="3169920" cy="481726"/>
          </a:xfrm>
          <a:prstGeom prst="rect">
            <a:avLst/>
          </a:prstGeom>
        </p:spPr>
        <p:txBody>
          <a:bodyPr lIns="96661" tIns="48331" rIns="96661" bIns="48331"/>
          <a:lstStyle/>
          <a:p>
            <a:fld id="{2F643998-7136-4435-AE3D-C11FC19FE07D}" type="slidenum">
              <a:rPr lang="pt-BR" smtClean="0"/>
              <a:t>5</a:t>
            </a:fld>
            <a:endParaRPr lang="pt-BR"/>
          </a:p>
        </p:txBody>
      </p:sp>
    </p:spTree>
    <p:extLst>
      <p:ext uri="{BB962C8B-B14F-4D97-AF65-F5344CB8AC3E}">
        <p14:creationId xmlns:p14="http://schemas.microsoft.com/office/powerpoint/2010/main" val="33972259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457200" y="720725"/>
            <a:ext cx="6400800" cy="3600450"/>
          </a:xfrm>
        </p:spPr>
      </p:sp>
      <p:sp>
        <p:nvSpPr>
          <p:cNvPr id="3" name="Espaço Reservado para Anotações 2"/>
          <p:cNvSpPr>
            <a:spLocks noGrp="1"/>
          </p:cNvSpPr>
          <p:nvPr>
            <p:ph type="body" idx="1"/>
          </p:nvPr>
        </p:nvSpPr>
        <p:spPr/>
        <p:txBody>
          <a:bodyPr/>
          <a:lstStyle/>
          <a:p>
            <a:r>
              <a:rPr lang="en-GB" sz="1200" kern="1200" dirty="0" smtClean="0">
                <a:solidFill>
                  <a:schemeClr val="tx1"/>
                </a:solidFill>
                <a:effectLst/>
                <a:latin typeface="+mn-lt"/>
                <a:ea typeface="+mn-ea"/>
                <a:cs typeface="+mn-cs"/>
              </a:rPr>
              <a:t>LCA study follows the ISO 14040 and ISO 14044. This is a method for evaluating the environmental load of processes and products during their life cycle [16], [17]. This item describes the steps for the implementation of the study in the software </a:t>
            </a:r>
            <a:r>
              <a:rPr lang="en-GB" sz="1200" kern="1200" dirty="0" err="1" smtClean="0">
                <a:solidFill>
                  <a:schemeClr val="tx1"/>
                </a:solidFill>
                <a:effectLst/>
                <a:latin typeface="+mn-lt"/>
                <a:ea typeface="+mn-ea"/>
                <a:cs typeface="+mn-cs"/>
              </a:rPr>
              <a:t>OpenLCA</a:t>
            </a:r>
            <a:r>
              <a:rPr lang="en-GB" sz="1200" kern="1200" dirty="0" smtClean="0">
                <a:solidFill>
                  <a:schemeClr val="tx1"/>
                </a:solidFill>
                <a:effectLst/>
                <a:latin typeface="+mn-lt"/>
                <a:ea typeface="+mn-ea"/>
                <a:cs typeface="+mn-cs"/>
              </a:rPr>
              <a:t>®: firstly, the establishment of a functional unit and system boundary (item 2.1), secondly, the inventory data (Life Cycle Inventory - LCI), for the identification and the quantification of all input and output from the considered system (item 2.2). Finally, the Life Cycle Impact Assessment (LCIA) methods and the environmental impact categories have to be defined (item 2.3).  </a:t>
            </a:r>
            <a:endParaRPr lang="pt-BR" sz="1200" kern="1200" dirty="0" smtClean="0">
              <a:solidFill>
                <a:schemeClr val="tx1"/>
              </a:solidFill>
              <a:effectLst/>
              <a:latin typeface="+mn-lt"/>
              <a:ea typeface="+mn-ea"/>
              <a:cs typeface="+mn-cs"/>
            </a:endParaRPr>
          </a:p>
          <a:p>
            <a:pPr lvl="2"/>
            <a:endParaRPr lang="en-GB" sz="1200" b="1" kern="1200" dirty="0" smtClean="0">
              <a:solidFill>
                <a:schemeClr val="tx1"/>
              </a:solidFill>
              <a:effectLst/>
              <a:latin typeface="+mn-lt"/>
              <a:ea typeface="+mn-ea"/>
              <a:cs typeface="+mn-cs"/>
            </a:endParaRPr>
          </a:p>
          <a:p>
            <a:pPr lvl="2"/>
            <a:r>
              <a:rPr lang="en-GB" sz="1200" b="1" kern="1200" dirty="0" smtClean="0">
                <a:solidFill>
                  <a:schemeClr val="tx1"/>
                </a:solidFill>
                <a:effectLst/>
                <a:latin typeface="+mn-lt"/>
                <a:ea typeface="+mn-ea"/>
                <a:cs typeface="+mn-cs"/>
              </a:rPr>
              <a:t>Functional unit and system boundary</a:t>
            </a:r>
            <a:endParaRPr lang="pt-BR" sz="1200" b="1"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In this study, the immobilization of 1kg of radioactive waste in cement or geopolymer is considered. The radioactive waste is assumed as bentonite oily waste. The proportions are according to previous studies as shown in 2.2. All resources, products, emissions and energy consumption levels are based in this functional unit.</a:t>
            </a:r>
            <a:endParaRPr lang="pt-BR"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system boundary was defined as the material already in the place of immobilization of the waste, assuming that cement and the raw material for the geopolymer would have regular distribution in the south eastern region of Brazil, where a near surface repository would be implemented, due to the vicinity to the current nuclear power plants in the country. FIG 1 shows the system boundary and the flow of major inputs and outputs, the raw material for each system is showed in item 2.2.</a:t>
            </a:r>
            <a:endParaRPr lang="pt-BR" sz="1200" kern="1200" dirty="0" smtClean="0">
              <a:solidFill>
                <a:schemeClr val="tx1"/>
              </a:solidFill>
              <a:effectLst/>
              <a:latin typeface="+mn-lt"/>
              <a:ea typeface="+mn-ea"/>
              <a:cs typeface="+mn-cs"/>
            </a:endParaRPr>
          </a:p>
          <a:p>
            <a:pPr hangingPunct="0"/>
            <a:r>
              <a:rPr lang="en-GB" sz="1200" kern="1200" dirty="0" smtClean="0">
                <a:solidFill>
                  <a:schemeClr val="tx1"/>
                </a:solidFill>
                <a:effectLst/>
                <a:latin typeface="+mn-lt"/>
                <a:ea typeface="+mn-ea"/>
                <a:cs typeface="+mn-cs"/>
              </a:rPr>
              <a:t> </a:t>
            </a:r>
            <a:endParaRPr lang="pt-BR" sz="1200" kern="1200" dirty="0" smtClean="0">
              <a:solidFill>
                <a:schemeClr val="tx1"/>
              </a:solidFill>
              <a:effectLst/>
              <a:latin typeface="+mn-lt"/>
              <a:ea typeface="+mn-ea"/>
              <a:cs typeface="+mn-cs"/>
            </a:endParaRPr>
          </a:p>
          <a:p>
            <a:pPr lvl="2"/>
            <a:r>
              <a:rPr lang="en-GB" sz="1200" b="1" kern="1200" dirty="0" smtClean="0">
                <a:solidFill>
                  <a:schemeClr val="tx1"/>
                </a:solidFill>
                <a:effectLst/>
                <a:latin typeface="+mn-lt"/>
                <a:ea typeface="+mn-ea"/>
                <a:cs typeface="+mn-cs"/>
              </a:rPr>
              <a:t>Life </a:t>
            </a:r>
            <a:r>
              <a:rPr lang="en-GB" sz="1200" b="1" kern="1200" dirty="0" err="1" smtClean="0">
                <a:solidFill>
                  <a:schemeClr val="tx1"/>
                </a:solidFill>
                <a:effectLst/>
                <a:latin typeface="+mn-lt"/>
                <a:ea typeface="+mn-ea"/>
                <a:cs typeface="+mn-cs"/>
              </a:rPr>
              <a:t>cicle</a:t>
            </a:r>
            <a:r>
              <a:rPr lang="en-GB" sz="1200" b="1" kern="1200" dirty="0" smtClean="0">
                <a:solidFill>
                  <a:schemeClr val="tx1"/>
                </a:solidFill>
                <a:effectLst/>
                <a:latin typeface="+mn-lt"/>
                <a:ea typeface="+mn-ea"/>
                <a:cs typeface="+mn-cs"/>
              </a:rPr>
              <a:t> inventory (LCI)</a:t>
            </a:r>
            <a:endParaRPr lang="pt-BR" sz="1200" b="1"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pt-BR"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TABLE 1 shows the composition of cement and geopolymer matrixes for the waste immobilization considered in this study, based in previous studies [6], [23]. </a:t>
            </a:r>
            <a:endParaRPr lang="pt-BR" sz="1200" kern="1200" dirty="0" smtClean="0">
              <a:solidFill>
                <a:schemeClr val="tx1"/>
              </a:solidFill>
              <a:effectLst/>
              <a:latin typeface="+mn-lt"/>
              <a:ea typeface="+mn-ea"/>
              <a:cs typeface="+mn-cs"/>
            </a:endParaRPr>
          </a:p>
          <a:p>
            <a:pPr hangingPunct="0"/>
            <a:r>
              <a:rPr lang="en-US" sz="1200" kern="1200" dirty="0" smtClean="0">
                <a:solidFill>
                  <a:schemeClr val="tx1"/>
                </a:solidFill>
                <a:effectLst/>
                <a:latin typeface="+mn-lt"/>
                <a:ea typeface="+mn-ea"/>
                <a:cs typeface="+mn-cs"/>
              </a:rPr>
              <a:t> </a:t>
            </a:r>
            <a:endParaRPr lang="pt-BR" sz="16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TABLE 1 - Raw material for cement and geopolymer matrixes</a:t>
            </a:r>
            <a:endParaRPr lang="pt-BR" sz="1200" kern="1200" dirty="0" smtClean="0">
              <a:solidFill>
                <a:schemeClr val="tx1"/>
              </a:solidFill>
              <a:effectLst/>
              <a:latin typeface="+mn-lt"/>
              <a:ea typeface="+mn-ea"/>
              <a:cs typeface="+mn-cs"/>
            </a:endParaRPr>
          </a:p>
          <a:p>
            <a:pPr hangingPunct="0"/>
            <a:r>
              <a:rPr lang="en-US" sz="1200" b="1" kern="1200" dirty="0" smtClean="0">
                <a:solidFill>
                  <a:schemeClr val="tx1"/>
                </a:solidFill>
                <a:effectLst/>
                <a:latin typeface="+mn-lt"/>
                <a:ea typeface="+mn-ea"/>
                <a:cs typeface="+mn-cs"/>
              </a:rPr>
              <a:t>Cement matrix composition</a:t>
            </a:r>
            <a:endParaRPr lang="pt-BR" sz="1800" kern="1200" dirty="0" smtClean="0">
              <a:solidFill>
                <a:schemeClr val="tx1"/>
              </a:solidFill>
              <a:effectLst/>
              <a:latin typeface="+mn-lt"/>
              <a:ea typeface="+mn-ea"/>
              <a:cs typeface="+mn-cs"/>
            </a:endParaRPr>
          </a:p>
          <a:p>
            <a:pPr hangingPunct="0"/>
            <a:r>
              <a:rPr lang="en-US" sz="1200" b="1" kern="1200" dirty="0" smtClean="0">
                <a:solidFill>
                  <a:schemeClr val="tx1"/>
                </a:solidFill>
                <a:effectLst/>
                <a:latin typeface="+mn-lt"/>
                <a:ea typeface="+mn-ea"/>
                <a:cs typeface="+mn-cs"/>
              </a:rPr>
              <a:t>Geopolymer matrix composition¹ </a:t>
            </a:r>
            <a:endParaRPr lang="pt-BR" sz="1800" kern="1200" dirty="0" smtClean="0">
              <a:solidFill>
                <a:schemeClr val="tx1"/>
              </a:solidFill>
              <a:effectLst/>
              <a:latin typeface="+mn-lt"/>
              <a:ea typeface="+mn-ea"/>
              <a:cs typeface="+mn-cs"/>
            </a:endParaRPr>
          </a:p>
          <a:p>
            <a:pPr hangingPunct="0"/>
            <a:r>
              <a:rPr lang="en-US" sz="1200" kern="1200" dirty="0" smtClean="0">
                <a:solidFill>
                  <a:schemeClr val="tx1"/>
                </a:solidFill>
                <a:effectLst/>
                <a:latin typeface="+mn-lt"/>
                <a:ea typeface="+mn-ea"/>
                <a:cs typeface="+mn-cs"/>
              </a:rPr>
              <a:t>Cement</a:t>
            </a:r>
            <a:endParaRPr lang="pt-BR" sz="1800" kern="1200" dirty="0" smtClean="0">
              <a:solidFill>
                <a:schemeClr val="tx1"/>
              </a:solidFill>
              <a:effectLst/>
              <a:latin typeface="+mn-lt"/>
              <a:ea typeface="+mn-ea"/>
              <a:cs typeface="+mn-cs"/>
            </a:endParaRPr>
          </a:p>
          <a:p>
            <a:pPr hangingPunct="0"/>
            <a:r>
              <a:rPr lang="en-US" sz="1200" kern="1200" dirty="0" smtClean="0">
                <a:solidFill>
                  <a:schemeClr val="tx1"/>
                </a:solidFill>
                <a:effectLst/>
                <a:latin typeface="+mn-lt"/>
                <a:ea typeface="+mn-ea"/>
                <a:cs typeface="+mn-cs"/>
              </a:rPr>
              <a:t>3.636kg</a:t>
            </a:r>
            <a:endParaRPr lang="pt-BR" sz="1800" kern="1200" dirty="0" smtClean="0">
              <a:solidFill>
                <a:schemeClr val="tx1"/>
              </a:solidFill>
              <a:effectLst/>
              <a:latin typeface="+mn-lt"/>
              <a:ea typeface="+mn-ea"/>
              <a:cs typeface="+mn-cs"/>
            </a:endParaRPr>
          </a:p>
          <a:p>
            <a:pPr hangingPunct="0"/>
            <a:r>
              <a:rPr lang="en-US" sz="1200" kern="1200" dirty="0" smtClean="0">
                <a:solidFill>
                  <a:schemeClr val="tx1"/>
                </a:solidFill>
                <a:effectLst/>
                <a:latin typeface="+mn-lt"/>
                <a:ea typeface="+mn-ea"/>
                <a:cs typeface="+mn-cs"/>
              </a:rPr>
              <a:t>Metakaolin</a:t>
            </a:r>
            <a:endParaRPr lang="pt-BR" sz="1800" kern="1200" dirty="0" smtClean="0">
              <a:solidFill>
                <a:schemeClr val="tx1"/>
              </a:solidFill>
              <a:effectLst/>
              <a:latin typeface="+mn-lt"/>
              <a:ea typeface="+mn-ea"/>
              <a:cs typeface="+mn-cs"/>
            </a:endParaRPr>
          </a:p>
          <a:p>
            <a:pPr hangingPunct="0"/>
            <a:r>
              <a:rPr lang="en-US" sz="1200" kern="1200" dirty="0" smtClean="0">
                <a:solidFill>
                  <a:schemeClr val="tx1"/>
                </a:solidFill>
                <a:effectLst/>
                <a:latin typeface="+mn-lt"/>
                <a:ea typeface="+mn-ea"/>
                <a:cs typeface="+mn-cs"/>
              </a:rPr>
              <a:t>2.759kg</a:t>
            </a:r>
            <a:endParaRPr lang="pt-BR" sz="1800" kern="1200" dirty="0" smtClean="0">
              <a:solidFill>
                <a:schemeClr val="tx1"/>
              </a:solidFill>
              <a:effectLst/>
              <a:latin typeface="+mn-lt"/>
              <a:ea typeface="+mn-ea"/>
              <a:cs typeface="+mn-cs"/>
            </a:endParaRPr>
          </a:p>
          <a:p>
            <a:pPr hangingPunct="0"/>
            <a:r>
              <a:rPr lang="en-US" sz="1200" kern="1200" dirty="0" smtClean="0">
                <a:solidFill>
                  <a:schemeClr val="tx1"/>
                </a:solidFill>
                <a:effectLst/>
                <a:latin typeface="+mn-lt"/>
                <a:ea typeface="+mn-ea"/>
                <a:cs typeface="+mn-cs"/>
              </a:rPr>
              <a:t>Bentonite</a:t>
            </a:r>
            <a:endParaRPr lang="pt-BR" sz="1800" kern="1200" dirty="0" smtClean="0">
              <a:solidFill>
                <a:schemeClr val="tx1"/>
              </a:solidFill>
              <a:effectLst/>
              <a:latin typeface="+mn-lt"/>
              <a:ea typeface="+mn-ea"/>
              <a:cs typeface="+mn-cs"/>
            </a:endParaRPr>
          </a:p>
          <a:p>
            <a:pPr hangingPunct="0"/>
            <a:r>
              <a:rPr lang="en-US" sz="1200" kern="1200" dirty="0" smtClean="0">
                <a:solidFill>
                  <a:schemeClr val="tx1"/>
                </a:solidFill>
                <a:effectLst/>
                <a:latin typeface="+mn-lt"/>
                <a:ea typeface="+mn-ea"/>
                <a:cs typeface="+mn-cs"/>
              </a:rPr>
              <a:t>0.640kg</a:t>
            </a:r>
            <a:endParaRPr lang="pt-BR" sz="1800" kern="1200" dirty="0" smtClean="0">
              <a:solidFill>
                <a:schemeClr val="tx1"/>
              </a:solidFill>
              <a:effectLst/>
              <a:latin typeface="+mn-lt"/>
              <a:ea typeface="+mn-ea"/>
              <a:cs typeface="+mn-cs"/>
            </a:endParaRPr>
          </a:p>
          <a:p>
            <a:pPr hangingPunct="0"/>
            <a:r>
              <a:rPr lang="en-US" sz="1200" kern="1200" dirty="0" smtClean="0">
                <a:solidFill>
                  <a:schemeClr val="tx1"/>
                </a:solidFill>
                <a:effectLst/>
                <a:latin typeface="+mn-lt"/>
                <a:ea typeface="+mn-ea"/>
                <a:cs typeface="+mn-cs"/>
              </a:rPr>
              <a:t>Sodium silicate solution</a:t>
            </a:r>
            <a:endParaRPr lang="pt-BR" sz="1800" kern="1200" dirty="0" smtClean="0">
              <a:solidFill>
                <a:schemeClr val="tx1"/>
              </a:solidFill>
              <a:effectLst/>
              <a:latin typeface="+mn-lt"/>
              <a:ea typeface="+mn-ea"/>
              <a:cs typeface="+mn-cs"/>
            </a:endParaRPr>
          </a:p>
          <a:p>
            <a:pPr hangingPunct="0"/>
            <a:r>
              <a:rPr lang="en-US" sz="1200" kern="1200" dirty="0" smtClean="0">
                <a:solidFill>
                  <a:schemeClr val="tx1"/>
                </a:solidFill>
                <a:effectLst/>
                <a:latin typeface="+mn-lt"/>
                <a:ea typeface="+mn-ea"/>
                <a:cs typeface="+mn-cs"/>
              </a:rPr>
              <a:t>1.600kg</a:t>
            </a:r>
            <a:endParaRPr lang="pt-BR" sz="1800" kern="1200" dirty="0" smtClean="0">
              <a:solidFill>
                <a:schemeClr val="tx1"/>
              </a:solidFill>
              <a:effectLst/>
              <a:latin typeface="+mn-lt"/>
              <a:ea typeface="+mn-ea"/>
              <a:cs typeface="+mn-cs"/>
            </a:endParaRPr>
          </a:p>
          <a:p>
            <a:pPr hangingPunct="0"/>
            <a:r>
              <a:rPr lang="en-US" sz="1200" kern="1200" dirty="0" smtClean="0">
                <a:solidFill>
                  <a:schemeClr val="tx1"/>
                </a:solidFill>
                <a:effectLst/>
                <a:latin typeface="+mn-lt"/>
                <a:ea typeface="+mn-ea"/>
                <a:cs typeface="+mn-cs"/>
              </a:rPr>
              <a:t>Water</a:t>
            </a:r>
            <a:endParaRPr lang="pt-BR" sz="1800" kern="1200" dirty="0" smtClean="0">
              <a:solidFill>
                <a:schemeClr val="tx1"/>
              </a:solidFill>
              <a:effectLst/>
              <a:latin typeface="+mn-lt"/>
              <a:ea typeface="+mn-ea"/>
              <a:cs typeface="+mn-cs"/>
            </a:endParaRPr>
          </a:p>
          <a:p>
            <a:pPr hangingPunct="0"/>
            <a:r>
              <a:rPr lang="en-US" sz="1200" kern="1200" dirty="0" smtClean="0">
                <a:solidFill>
                  <a:schemeClr val="tx1"/>
                </a:solidFill>
                <a:effectLst/>
                <a:latin typeface="+mn-lt"/>
                <a:ea typeface="+mn-ea"/>
                <a:cs typeface="+mn-cs"/>
              </a:rPr>
              <a:t>2.576kg</a:t>
            </a:r>
            <a:endParaRPr lang="pt-BR" sz="1800" kern="1200" dirty="0" smtClean="0">
              <a:solidFill>
                <a:schemeClr val="tx1"/>
              </a:solidFill>
              <a:effectLst/>
              <a:latin typeface="+mn-lt"/>
              <a:ea typeface="+mn-ea"/>
              <a:cs typeface="+mn-cs"/>
            </a:endParaRPr>
          </a:p>
          <a:p>
            <a:pPr hangingPunct="0"/>
            <a:r>
              <a:rPr lang="en-US" sz="1200" kern="1200" dirty="0" smtClean="0">
                <a:solidFill>
                  <a:schemeClr val="tx1"/>
                </a:solidFill>
                <a:effectLst/>
                <a:latin typeface="+mn-lt"/>
                <a:ea typeface="+mn-ea"/>
                <a:cs typeface="+mn-cs"/>
              </a:rPr>
              <a:t>Sodium hydroxide solution</a:t>
            </a:r>
            <a:endParaRPr lang="pt-BR" sz="1800" kern="1200" dirty="0" smtClean="0">
              <a:solidFill>
                <a:schemeClr val="tx1"/>
              </a:solidFill>
              <a:effectLst/>
              <a:latin typeface="+mn-lt"/>
              <a:ea typeface="+mn-ea"/>
              <a:cs typeface="+mn-cs"/>
            </a:endParaRPr>
          </a:p>
          <a:p>
            <a:pPr hangingPunct="0"/>
            <a:r>
              <a:rPr lang="en-US" sz="1200" kern="1200" dirty="0" smtClean="0">
                <a:solidFill>
                  <a:schemeClr val="tx1"/>
                </a:solidFill>
                <a:effectLst/>
                <a:latin typeface="+mn-lt"/>
                <a:ea typeface="+mn-ea"/>
                <a:cs typeface="+mn-cs"/>
              </a:rPr>
              <a:t>1.000kg</a:t>
            </a:r>
            <a:endParaRPr lang="pt-BR" sz="1800" kern="1200" dirty="0" smtClean="0">
              <a:solidFill>
                <a:schemeClr val="tx1"/>
              </a:solidFill>
              <a:effectLst/>
              <a:latin typeface="+mn-lt"/>
              <a:ea typeface="+mn-ea"/>
              <a:cs typeface="+mn-cs"/>
            </a:endParaRPr>
          </a:p>
          <a:p>
            <a:pPr hangingPunct="0"/>
            <a:r>
              <a:rPr lang="en-US" sz="1200" kern="1200" dirty="0" smtClean="0">
                <a:solidFill>
                  <a:schemeClr val="tx1"/>
                </a:solidFill>
                <a:effectLst/>
                <a:latin typeface="+mn-lt"/>
                <a:ea typeface="+mn-ea"/>
                <a:cs typeface="+mn-cs"/>
              </a:rPr>
              <a:t>Bentonite oily waste</a:t>
            </a:r>
            <a:endParaRPr lang="pt-BR" sz="1800" kern="1200" dirty="0" smtClean="0">
              <a:solidFill>
                <a:schemeClr val="tx1"/>
              </a:solidFill>
              <a:effectLst/>
              <a:latin typeface="+mn-lt"/>
              <a:ea typeface="+mn-ea"/>
              <a:cs typeface="+mn-cs"/>
            </a:endParaRPr>
          </a:p>
          <a:p>
            <a:pPr hangingPunct="0"/>
            <a:r>
              <a:rPr lang="en-US" sz="1200" kern="1200" dirty="0" smtClean="0">
                <a:solidFill>
                  <a:schemeClr val="tx1"/>
                </a:solidFill>
                <a:effectLst/>
                <a:latin typeface="+mn-lt"/>
                <a:ea typeface="+mn-ea"/>
                <a:cs typeface="+mn-cs"/>
              </a:rPr>
              <a:t>1.000kg</a:t>
            </a:r>
            <a:endParaRPr lang="pt-BR" sz="1800" kern="1200" dirty="0" smtClean="0">
              <a:solidFill>
                <a:schemeClr val="tx1"/>
              </a:solidFill>
              <a:effectLst/>
              <a:latin typeface="+mn-lt"/>
              <a:ea typeface="+mn-ea"/>
              <a:cs typeface="+mn-cs"/>
            </a:endParaRPr>
          </a:p>
          <a:p>
            <a:pPr hangingPunct="0"/>
            <a:r>
              <a:rPr lang="en-US" sz="1200" kern="1200" dirty="0" smtClean="0">
                <a:solidFill>
                  <a:schemeClr val="tx1"/>
                </a:solidFill>
                <a:effectLst/>
                <a:latin typeface="+mn-lt"/>
                <a:ea typeface="+mn-ea"/>
                <a:cs typeface="+mn-cs"/>
              </a:rPr>
              <a:t>Water</a:t>
            </a:r>
            <a:endParaRPr lang="pt-BR" sz="1800" kern="1200" dirty="0" smtClean="0">
              <a:solidFill>
                <a:schemeClr val="tx1"/>
              </a:solidFill>
              <a:effectLst/>
              <a:latin typeface="+mn-lt"/>
              <a:ea typeface="+mn-ea"/>
              <a:cs typeface="+mn-cs"/>
            </a:endParaRPr>
          </a:p>
          <a:p>
            <a:pPr hangingPunct="0"/>
            <a:r>
              <a:rPr lang="en-US" sz="1200" kern="1200" dirty="0" smtClean="0">
                <a:solidFill>
                  <a:schemeClr val="tx1"/>
                </a:solidFill>
                <a:effectLst/>
                <a:latin typeface="+mn-lt"/>
                <a:ea typeface="+mn-ea"/>
                <a:cs typeface="+mn-cs"/>
              </a:rPr>
              <a:t>0.412kg</a:t>
            </a:r>
            <a:endParaRPr lang="pt-BR" sz="1800" kern="1200" dirty="0" smtClean="0">
              <a:solidFill>
                <a:schemeClr val="tx1"/>
              </a:solidFill>
              <a:effectLst/>
              <a:latin typeface="+mn-lt"/>
              <a:ea typeface="+mn-ea"/>
              <a:cs typeface="+mn-cs"/>
            </a:endParaRPr>
          </a:p>
          <a:p>
            <a:pPr hangingPunct="0"/>
            <a:r>
              <a:rPr lang="en-US" sz="1200" kern="1200" dirty="0" smtClean="0">
                <a:solidFill>
                  <a:schemeClr val="tx1"/>
                </a:solidFill>
                <a:effectLst/>
                <a:latin typeface="+mn-lt"/>
                <a:ea typeface="+mn-ea"/>
                <a:cs typeface="+mn-cs"/>
              </a:rPr>
              <a:t>Bentonite oily waste</a:t>
            </a:r>
            <a:endParaRPr lang="pt-BR" sz="1800" kern="1200" dirty="0" smtClean="0">
              <a:solidFill>
                <a:schemeClr val="tx1"/>
              </a:solidFill>
              <a:effectLst/>
              <a:latin typeface="+mn-lt"/>
              <a:ea typeface="+mn-ea"/>
              <a:cs typeface="+mn-cs"/>
            </a:endParaRPr>
          </a:p>
          <a:p>
            <a:pPr hangingPunct="0"/>
            <a:r>
              <a:rPr lang="en-US" sz="1200" kern="1200" dirty="0" smtClean="0">
                <a:solidFill>
                  <a:schemeClr val="tx1"/>
                </a:solidFill>
                <a:effectLst/>
                <a:latin typeface="+mn-lt"/>
                <a:ea typeface="+mn-ea"/>
                <a:cs typeface="+mn-cs"/>
              </a:rPr>
              <a:t>1.000kg</a:t>
            </a:r>
            <a:endParaRPr lang="pt-BR" sz="1800" kern="1200" dirty="0" smtClean="0">
              <a:solidFill>
                <a:schemeClr val="tx1"/>
              </a:solidFill>
              <a:effectLst/>
              <a:latin typeface="+mn-lt"/>
              <a:ea typeface="+mn-ea"/>
              <a:cs typeface="+mn-cs"/>
            </a:endParaRPr>
          </a:p>
          <a:p>
            <a:pPr lvl="0"/>
            <a:r>
              <a:rPr lang="en-US" sz="800" kern="1200" dirty="0" smtClean="0">
                <a:solidFill>
                  <a:schemeClr val="tx1"/>
                </a:solidFill>
                <a:effectLst/>
                <a:latin typeface="+mn-lt"/>
                <a:ea typeface="+mn-ea"/>
                <a:cs typeface="+mn-cs"/>
              </a:rPr>
              <a:t>The database for sodium silicate was for a 37% sodium silicate solution, but the solution uses for the waste was 47.7% [6]. To compensate, the amount of water added to the geopolymer matrix was reduced.</a:t>
            </a:r>
            <a:endParaRPr lang="pt-BR" sz="20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production processes of cement, sodium hydroxide, activated bentonite and sodium silicate were collected from databases IDEMAT and </a:t>
            </a:r>
            <a:r>
              <a:rPr lang="en-GB" sz="1200" kern="1200" dirty="0" err="1" smtClean="0">
                <a:solidFill>
                  <a:schemeClr val="tx1"/>
                </a:solidFill>
                <a:effectLst/>
                <a:latin typeface="+mn-lt"/>
                <a:ea typeface="+mn-ea"/>
                <a:cs typeface="+mn-cs"/>
              </a:rPr>
              <a:t>Agribalyse</a:t>
            </a:r>
            <a:r>
              <a:rPr lang="en-GB" sz="1200" kern="1200" dirty="0" smtClean="0">
                <a:solidFill>
                  <a:schemeClr val="tx1"/>
                </a:solidFill>
                <a:effectLst/>
                <a:latin typeface="+mn-lt"/>
                <a:ea typeface="+mn-ea"/>
                <a:cs typeface="+mn-cs"/>
              </a:rPr>
              <a:t>®, considering their diversity in the origin of the data and for having the necessary information for the immobilization matrixes targeted. Databases for LCA that complied with the limits delimited by the system boundary were then used for the modelling [24].</a:t>
            </a:r>
            <a:endParaRPr lang="pt-BR"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Preliminary studies showed an important contribution of the </a:t>
            </a:r>
            <a:r>
              <a:rPr lang="en-GB" sz="1200" kern="1200" dirty="0" err="1" smtClean="0">
                <a:solidFill>
                  <a:schemeClr val="tx1"/>
                </a:solidFill>
                <a:effectLst/>
                <a:latin typeface="+mn-lt"/>
                <a:ea typeface="+mn-ea"/>
                <a:cs typeface="+mn-cs"/>
              </a:rPr>
              <a:t>metakaolinite</a:t>
            </a:r>
            <a:r>
              <a:rPr lang="en-GB" sz="1200" kern="1200" dirty="0" smtClean="0">
                <a:solidFill>
                  <a:schemeClr val="tx1"/>
                </a:solidFill>
                <a:effectLst/>
                <a:latin typeface="+mn-lt"/>
                <a:ea typeface="+mn-ea"/>
                <a:cs typeface="+mn-cs"/>
              </a:rPr>
              <a:t>, raw material for geopolymers. </a:t>
            </a:r>
            <a:r>
              <a:rPr lang="en-GB" sz="1200" kern="1200" dirty="0" err="1" smtClean="0">
                <a:solidFill>
                  <a:schemeClr val="tx1"/>
                </a:solidFill>
                <a:effectLst/>
                <a:latin typeface="+mn-lt"/>
                <a:ea typeface="+mn-ea"/>
                <a:cs typeface="+mn-cs"/>
              </a:rPr>
              <a:t>Metakaolinite</a:t>
            </a:r>
            <a:r>
              <a:rPr lang="en-GB" sz="1200" kern="1200" dirty="0" smtClean="0">
                <a:solidFill>
                  <a:schemeClr val="tx1"/>
                </a:solidFill>
                <a:effectLst/>
                <a:latin typeface="+mn-lt"/>
                <a:ea typeface="+mn-ea"/>
                <a:cs typeface="+mn-cs"/>
              </a:rPr>
              <a:t> producers were not allowed to share their industrial parameters for this modelling. For this reason, the production of this input was considered in three levels of technology, each of it with different energy consumption levels, as shown in TABLE 2. </a:t>
            </a:r>
            <a:endParaRPr lang="pt-BR"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For the bentonite oily waste, a product-type flow was created. Nevertheless, this work intends to evaluate the matrixes for the immobilization of radioactive waste, so this parameter was created for recording, because as the study is comparative, the impact of this input will not influence in the analysis of the environmental impacts of the matrixes analysed.</a:t>
            </a:r>
            <a:endParaRPr lang="pt-BR"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pt-BR"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pt-BR"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pt-BR"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pt-BR"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pt-BR"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TABLE 2 - Energy consumption for the calcination of 390 kg of kaolinite in Cuba (adapted from [25])</a:t>
            </a:r>
            <a:endParaRPr lang="pt-BR" sz="1200" kern="1200" dirty="0" smtClean="0">
              <a:solidFill>
                <a:schemeClr val="tx1"/>
              </a:solidFill>
              <a:effectLst/>
              <a:latin typeface="+mn-lt"/>
              <a:ea typeface="+mn-ea"/>
              <a:cs typeface="+mn-cs"/>
            </a:endParaRPr>
          </a:p>
          <a:p>
            <a:pPr hangingPunct="0"/>
            <a:r>
              <a:rPr lang="en-US" sz="1200" b="1" kern="1200" dirty="0" smtClean="0">
                <a:solidFill>
                  <a:schemeClr val="tx1"/>
                </a:solidFill>
                <a:effectLst/>
                <a:latin typeface="+mn-lt"/>
                <a:ea typeface="+mn-ea"/>
                <a:cs typeface="+mn-cs"/>
              </a:rPr>
              <a:t>Energy for calcination</a:t>
            </a:r>
            <a:endParaRPr lang="pt-BR" sz="1800" kern="1200" dirty="0" smtClean="0">
              <a:solidFill>
                <a:schemeClr val="tx1"/>
              </a:solidFill>
              <a:effectLst/>
              <a:latin typeface="+mn-lt"/>
              <a:ea typeface="+mn-ea"/>
              <a:cs typeface="+mn-cs"/>
            </a:endParaRPr>
          </a:p>
          <a:p>
            <a:pPr hangingPunct="0"/>
            <a:r>
              <a:rPr lang="en-US" sz="1200" b="1" kern="1200" dirty="0" smtClean="0">
                <a:solidFill>
                  <a:schemeClr val="tx1"/>
                </a:solidFill>
                <a:effectLst/>
                <a:latin typeface="+mn-lt"/>
                <a:ea typeface="+mn-ea"/>
                <a:cs typeface="+mn-cs"/>
              </a:rPr>
              <a:t>Unit</a:t>
            </a:r>
            <a:endParaRPr lang="pt-BR" sz="1800" kern="1200" dirty="0" smtClean="0">
              <a:solidFill>
                <a:schemeClr val="tx1"/>
              </a:solidFill>
              <a:effectLst/>
              <a:latin typeface="+mn-lt"/>
              <a:ea typeface="+mn-ea"/>
              <a:cs typeface="+mn-cs"/>
            </a:endParaRPr>
          </a:p>
          <a:p>
            <a:pPr hangingPunct="0"/>
            <a:r>
              <a:rPr lang="en-US" sz="1200" b="1" kern="1200" dirty="0" smtClean="0">
                <a:solidFill>
                  <a:schemeClr val="tx1"/>
                </a:solidFill>
                <a:effectLst/>
                <a:latin typeface="+mn-lt"/>
                <a:ea typeface="+mn-ea"/>
                <a:cs typeface="+mn-cs"/>
              </a:rPr>
              <a:t>Pilot level¹</a:t>
            </a:r>
            <a:endParaRPr lang="pt-BR" sz="1800" kern="1200" dirty="0" smtClean="0">
              <a:solidFill>
                <a:schemeClr val="tx1"/>
              </a:solidFill>
              <a:effectLst/>
              <a:latin typeface="+mn-lt"/>
              <a:ea typeface="+mn-ea"/>
              <a:cs typeface="+mn-cs"/>
            </a:endParaRPr>
          </a:p>
          <a:p>
            <a:pPr hangingPunct="0"/>
            <a:r>
              <a:rPr lang="en-US" sz="1200" b="1" kern="1200" dirty="0" smtClean="0">
                <a:solidFill>
                  <a:schemeClr val="tx1"/>
                </a:solidFill>
                <a:effectLst/>
                <a:latin typeface="+mn-lt"/>
                <a:ea typeface="+mn-ea"/>
                <a:cs typeface="+mn-cs"/>
              </a:rPr>
              <a:t>Industrial level²</a:t>
            </a:r>
            <a:endParaRPr lang="pt-BR" sz="1800" kern="1200" dirty="0" smtClean="0">
              <a:solidFill>
                <a:schemeClr val="tx1"/>
              </a:solidFill>
              <a:effectLst/>
              <a:latin typeface="+mn-lt"/>
              <a:ea typeface="+mn-ea"/>
              <a:cs typeface="+mn-cs"/>
            </a:endParaRPr>
          </a:p>
          <a:p>
            <a:pPr hangingPunct="0"/>
            <a:r>
              <a:rPr lang="en-US" sz="1200" b="1" kern="1200" dirty="0" smtClean="0">
                <a:solidFill>
                  <a:schemeClr val="tx1"/>
                </a:solidFill>
                <a:effectLst/>
                <a:latin typeface="+mn-lt"/>
                <a:ea typeface="+mn-ea"/>
                <a:cs typeface="+mn-cs"/>
              </a:rPr>
              <a:t>BAT level³</a:t>
            </a:r>
            <a:endParaRPr lang="pt-BR" sz="1800" kern="1200" dirty="0" smtClean="0">
              <a:solidFill>
                <a:schemeClr val="tx1"/>
              </a:solidFill>
              <a:effectLst/>
              <a:latin typeface="+mn-lt"/>
              <a:ea typeface="+mn-ea"/>
              <a:cs typeface="+mn-cs"/>
            </a:endParaRPr>
          </a:p>
          <a:p>
            <a:pPr hangingPunct="0"/>
            <a:r>
              <a:rPr lang="en-US" sz="1200" kern="1200" dirty="0" smtClean="0">
                <a:solidFill>
                  <a:schemeClr val="tx1"/>
                </a:solidFill>
                <a:effectLst/>
                <a:latin typeface="+mn-lt"/>
                <a:ea typeface="+mn-ea"/>
                <a:cs typeface="+mn-cs"/>
              </a:rPr>
              <a:t>Crude oil</a:t>
            </a:r>
            <a:endParaRPr lang="pt-BR" sz="1800" kern="1200" dirty="0" smtClean="0">
              <a:solidFill>
                <a:schemeClr val="tx1"/>
              </a:solidFill>
              <a:effectLst/>
              <a:latin typeface="+mn-lt"/>
              <a:ea typeface="+mn-ea"/>
              <a:cs typeface="+mn-cs"/>
            </a:endParaRPr>
          </a:p>
          <a:p>
            <a:pPr hangingPunct="0"/>
            <a:r>
              <a:rPr lang="en-US" sz="1200" kern="1200" dirty="0" smtClean="0">
                <a:solidFill>
                  <a:schemeClr val="tx1"/>
                </a:solidFill>
                <a:effectLst/>
                <a:latin typeface="+mn-lt"/>
                <a:ea typeface="+mn-ea"/>
                <a:cs typeface="+mn-cs"/>
              </a:rPr>
              <a:t>kg</a:t>
            </a:r>
            <a:endParaRPr lang="pt-BR" sz="1800" kern="1200" dirty="0" smtClean="0">
              <a:solidFill>
                <a:schemeClr val="tx1"/>
              </a:solidFill>
              <a:effectLst/>
              <a:latin typeface="+mn-lt"/>
              <a:ea typeface="+mn-ea"/>
              <a:cs typeface="+mn-cs"/>
            </a:endParaRPr>
          </a:p>
          <a:p>
            <a:pPr hangingPunct="0"/>
            <a:r>
              <a:rPr lang="en-US" sz="1200" kern="1200" dirty="0" smtClean="0">
                <a:solidFill>
                  <a:schemeClr val="tx1"/>
                </a:solidFill>
                <a:effectLst/>
                <a:latin typeface="+mn-lt"/>
                <a:ea typeface="+mn-ea"/>
                <a:cs typeface="+mn-cs"/>
              </a:rPr>
              <a:t>31</a:t>
            </a:r>
            <a:endParaRPr lang="pt-BR" sz="1800" kern="1200" dirty="0" smtClean="0">
              <a:solidFill>
                <a:schemeClr val="tx1"/>
              </a:solidFill>
              <a:effectLst/>
              <a:latin typeface="+mn-lt"/>
              <a:ea typeface="+mn-ea"/>
              <a:cs typeface="+mn-cs"/>
            </a:endParaRPr>
          </a:p>
          <a:p>
            <a:pPr hangingPunct="0"/>
            <a:r>
              <a:rPr lang="en-US" sz="1200" kern="1200" dirty="0" smtClean="0">
                <a:solidFill>
                  <a:schemeClr val="tx1"/>
                </a:solidFill>
                <a:effectLst/>
                <a:latin typeface="+mn-lt"/>
                <a:ea typeface="+mn-ea"/>
                <a:cs typeface="+mn-cs"/>
              </a:rPr>
              <a:t>23</a:t>
            </a:r>
            <a:endParaRPr lang="pt-BR" sz="1800" kern="1200" dirty="0" smtClean="0">
              <a:solidFill>
                <a:schemeClr val="tx1"/>
              </a:solidFill>
              <a:effectLst/>
              <a:latin typeface="+mn-lt"/>
              <a:ea typeface="+mn-ea"/>
              <a:cs typeface="+mn-cs"/>
            </a:endParaRPr>
          </a:p>
          <a:p>
            <a:pPr hangingPunct="0"/>
            <a:r>
              <a:rPr lang="en-US" sz="1200" kern="1200" dirty="0" smtClean="0">
                <a:solidFill>
                  <a:schemeClr val="tx1"/>
                </a:solidFill>
                <a:effectLst/>
                <a:latin typeface="+mn-lt"/>
                <a:ea typeface="+mn-ea"/>
                <a:cs typeface="+mn-cs"/>
              </a:rPr>
              <a:t>-</a:t>
            </a:r>
            <a:endParaRPr lang="pt-BR" sz="1800" kern="1200" dirty="0" smtClean="0">
              <a:solidFill>
                <a:schemeClr val="tx1"/>
              </a:solidFill>
              <a:effectLst/>
              <a:latin typeface="+mn-lt"/>
              <a:ea typeface="+mn-ea"/>
              <a:cs typeface="+mn-cs"/>
            </a:endParaRPr>
          </a:p>
          <a:p>
            <a:pPr hangingPunct="0"/>
            <a:r>
              <a:rPr lang="en-US" sz="1200" kern="1200" dirty="0" smtClean="0">
                <a:solidFill>
                  <a:schemeClr val="tx1"/>
                </a:solidFill>
                <a:effectLst/>
                <a:latin typeface="+mn-lt"/>
                <a:ea typeface="+mn-ea"/>
                <a:cs typeface="+mn-cs"/>
              </a:rPr>
              <a:t>Gas</a:t>
            </a:r>
            <a:endParaRPr lang="pt-BR" sz="1800" kern="1200" dirty="0" smtClean="0">
              <a:solidFill>
                <a:schemeClr val="tx1"/>
              </a:solidFill>
              <a:effectLst/>
              <a:latin typeface="+mn-lt"/>
              <a:ea typeface="+mn-ea"/>
              <a:cs typeface="+mn-cs"/>
            </a:endParaRPr>
          </a:p>
          <a:p>
            <a:pPr hangingPunct="0"/>
            <a:r>
              <a:rPr lang="en-US" sz="1200" kern="1200" dirty="0" smtClean="0">
                <a:solidFill>
                  <a:schemeClr val="tx1"/>
                </a:solidFill>
                <a:effectLst/>
                <a:latin typeface="+mn-lt"/>
                <a:ea typeface="+mn-ea"/>
                <a:cs typeface="+mn-cs"/>
              </a:rPr>
              <a:t>kg</a:t>
            </a:r>
            <a:endParaRPr lang="pt-BR" sz="1800" kern="1200" dirty="0" smtClean="0">
              <a:solidFill>
                <a:schemeClr val="tx1"/>
              </a:solidFill>
              <a:effectLst/>
              <a:latin typeface="+mn-lt"/>
              <a:ea typeface="+mn-ea"/>
              <a:cs typeface="+mn-cs"/>
            </a:endParaRPr>
          </a:p>
          <a:p>
            <a:pPr hangingPunct="0"/>
            <a:r>
              <a:rPr lang="en-US" sz="1200" kern="1200" dirty="0" smtClean="0">
                <a:solidFill>
                  <a:schemeClr val="tx1"/>
                </a:solidFill>
                <a:effectLst/>
                <a:latin typeface="+mn-lt"/>
                <a:ea typeface="+mn-ea"/>
                <a:cs typeface="+mn-cs"/>
              </a:rPr>
              <a:t>-</a:t>
            </a:r>
            <a:endParaRPr lang="pt-BR" sz="1800" kern="1200" dirty="0" smtClean="0">
              <a:solidFill>
                <a:schemeClr val="tx1"/>
              </a:solidFill>
              <a:effectLst/>
              <a:latin typeface="+mn-lt"/>
              <a:ea typeface="+mn-ea"/>
              <a:cs typeface="+mn-cs"/>
            </a:endParaRPr>
          </a:p>
          <a:p>
            <a:pPr hangingPunct="0"/>
            <a:r>
              <a:rPr lang="en-US" sz="1200" kern="1200" dirty="0" smtClean="0">
                <a:solidFill>
                  <a:schemeClr val="tx1"/>
                </a:solidFill>
                <a:effectLst/>
                <a:latin typeface="+mn-lt"/>
                <a:ea typeface="+mn-ea"/>
                <a:cs typeface="+mn-cs"/>
              </a:rPr>
              <a:t>-</a:t>
            </a:r>
            <a:endParaRPr lang="pt-BR" sz="1800" kern="1200" dirty="0" smtClean="0">
              <a:solidFill>
                <a:schemeClr val="tx1"/>
              </a:solidFill>
              <a:effectLst/>
              <a:latin typeface="+mn-lt"/>
              <a:ea typeface="+mn-ea"/>
              <a:cs typeface="+mn-cs"/>
            </a:endParaRPr>
          </a:p>
          <a:p>
            <a:pPr hangingPunct="0"/>
            <a:r>
              <a:rPr lang="en-US" sz="1200" kern="1200" dirty="0" smtClean="0">
                <a:solidFill>
                  <a:schemeClr val="tx1"/>
                </a:solidFill>
                <a:effectLst/>
                <a:latin typeface="+mn-lt"/>
                <a:ea typeface="+mn-ea"/>
                <a:cs typeface="+mn-cs"/>
              </a:rPr>
              <a:t>5</a:t>
            </a:r>
            <a:endParaRPr lang="pt-BR" sz="1800" kern="1200" dirty="0" smtClean="0">
              <a:solidFill>
                <a:schemeClr val="tx1"/>
              </a:solidFill>
              <a:effectLst/>
              <a:latin typeface="+mn-lt"/>
              <a:ea typeface="+mn-ea"/>
              <a:cs typeface="+mn-cs"/>
            </a:endParaRPr>
          </a:p>
          <a:p>
            <a:pPr hangingPunct="0"/>
            <a:r>
              <a:rPr lang="en-US" sz="1200" kern="1200" dirty="0" smtClean="0">
                <a:solidFill>
                  <a:schemeClr val="tx1"/>
                </a:solidFill>
                <a:effectLst/>
                <a:latin typeface="+mn-lt"/>
                <a:ea typeface="+mn-ea"/>
                <a:cs typeface="+mn-cs"/>
              </a:rPr>
              <a:t>Waste oil</a:t>
            </a:r>
            <a:endParaRPr lang="pt-BR" sz="1800" kern="1200" dirty="0" smtClean="0">
              <a:solidFill>
                <a:schemeClr val="tx1"/>
              </a:solidFill>
              <a:effectLst/>
              <a:latin typeface="+mn-lt"/>
              <a:ea typeface="+mn-ea"/>
              <a:cs typeface="+mn-cs"/>
            </a:endParaRPr>
          </a:p>
          <a:p>
            <a:pPr hangingPunct="0"/>
            <a:r>
              <a:rPr lang="en-US" sz="1200" kern="1200" dirty="0" smtClean="0">
                <a:solidFill>
                  <a:schemeClr val="tx1"/>
                </a:solidFill>
                <a:effectLst/>
                <a:latin typeface="+mn-lt"/>
                <a:ea typeface="+mn-ea"/>
                <a:cs typeface="+mn-cs"/>
              </a:rPr>
              <a:t>kg</a:t>
            </a:r>
            <a:endParaRPr lang="pt-BR" sz="1800" kern="1200" dirty="0" smtClean="0">
              <a:solidFill>
                <a:schemeClr val="tx1"/>
              </a:solidFill>
              <a:effectLst/>
              <a:latin typeface="+mn-lt"/>
              <a:ea typeface="+mn-ea"/>
              <a:cs typeface="+mn-cs"/>
            </a:endParaRPr>
          </a:p>
          <a:p>
            <a:pPr hangingPunct="0"/>
            <a:r>
              <a:rPr lang="en-US" sz="1200" kern="1200" dirty="0" smtClean="0">
                <a:solidFill>
                  <a:schemeClr val="tx1"/>
                </a:solidFill>
                <a:effectLst/>
                <a:latin typeface="+mn-lt"/>
                <a:ea typeface="+mn-ea"/>
                <a:cs typeface="+mn-cs"/>
              </a:rPr>
              <a:t>-</a:t>
            </a:r>
            <a:endParaRPr lang="pt-BR" sz="1800" kern="1200" dirty="0" smtClean="0">
              <a:solidFill>
                <a:schemeClr val="tx1"/>
              </a:solidFill>
              <a:effectLst/>
              <a:latin typeface="+mn-lt"/>
              <a:ea typeface="+mn-ea"/>
              <a:cs typeface="+mn-cs"/>
            </a:endParaRPr>
          </a:p>
          <a:p>
            <a:pPr hangingPunct="0"/>
            <a:r>
              <a:rPr lang="en-US" sz="1200" kern="1200" dirty="0" smtClean="0">
                <a:solidFill>
                  <a:schemeClr val="tx1"/>
                </a:solidFill>
                <a:effectLst/>
                <a:latin typeface="+mn-lt"/>
                <a:ea typeface="+mn-ea"/>
                <a:cs typeface="+mn-cs"/>
              </a:rPr>
              <a:t>-</a:t>
            </a:r>
            <a:endParaRPr lang="pt-BR" sz="1800" kern="1200" dirty="0" smtClean="0">
              <a:solidFill>
                <a:schemeClr val="tx1"/>
              </a:solidFill>
              <a:effectLst/>
              <a:latin typeface="+mn-lt"/>
              <a:ea typeface="+mn-ea"/>
              <a:cs typeface="+mn-cs"/>
            </a:endParaRPr>
          </a:p>
          <a:p>
            <a:pPr hangingPunct="0"/>
            <a:r>
              <a:rPr lang="en-US" sz="1200" kern="1200" dirty="0" smtClean="0">
                <a:solidFill>
                  <a:schemeClr val="tx1"/>
                </a:solidFill>
                <a:effectLst/>
                <a:latin typeface="+mn-lt"/>
                <a:ea typeface="+mn-ea"/>
                <a:cs typeface="+mn-cs"/>
              </a:rPr>
              <a:t>14</a:t>
            </a:r>
            <a:endParaRPr lang="pt-BR" sz="1800" kern="1200" dirty="0" smtClean="0">
              <a:solidFill>
                <a:schemeClr val="tx1"/>
              </a:solidFill>
              <a:effectLst/>
              <a:latin typeface="+mn-lt"/>
              <a:ea typeface="+mn-ea"/>
              <a:cs typeface="+mn-cs"/>
            </a:endParaRPr>
          </a:p>
          <a:p>
            <a:pPr hangingPunct="0"/>
            <a:r>
              <a:rPr lang="en-US" sz="1200" kern="1200" dirty="0" smtClean="0">
                <a:solidFill>
                  <a:schemeClr val="tx1"/>
                </a:solidFill>
                <a:effectLst/>
                <a:latin typeface="+mn-lt"/>
                <a:ea typeface="+mn-ea"/>
                <a:cs typeface="+mn-cs"/>
              </a:rPr>
              <a:t>Electricity</a:t>
            </a:r>
            <a:endParaRPr lang="pt-BR" sz="1800" kern="1200" dirty="0" smtClean="0">
              <a:solidFill>
                <a:schemeClr val="tx1"/>
              </a:solidFill>
              <a:effectLst/>
              <a:latin typeface="+mn-lt"/>
              <a:ea typeface="+mn-ea"/>
              <a:cs typeface="+mn-cs"/>
            </a:endParaRPr>
          </a:p>
          <a:p>
            <a:pPr hangingPunct="0"/>
            <a:r>
              <a:rPr lang="en-US" sz="1200" kern="1200" dirty="0" smtClean="0">
                <a:solidFill>
                  <a:schemeClr val="tx1"/>
                </a:solidFill>
                <a:effectLst/>
                <a:latin typeface="+mn-lt"/>
                <a:ea typeface="+mn-ea"/>
                <a:cs typeface="+mn-cs"/>
              </a:rPr>
              <a:t>kWh</a:t>
            </a:r>
            <a:endParaRPr lang="pt-BR" sz="1800" kern="1200" dirty="0" smtClean="0">
              <a:solidFill>
                <a:schemeClr val="tx1"/>
              </a:solidFill>
              <a:effectLst/>
              <a:latin typeface="+mn-lt"/>
              <a:ea typeface="+mn-ea"/>
              <a:cs typeface="+mn-cs"/>
            </a:endParaRPr>
          </a:p>
          <a:p>
            <a:pPr hangingPunct="0"/>
            <a:r>
              <a:rPr lang="en-US" sz="1200" kern="1200" dirty="0" smtClean="0">
                <a:solidFill>
                  <a:schemeClr val="tx1"/>
                </a:solidFill>
                <a:effectLst/>
                <a:latin typeface="+mn-lt"/>
                <a:ea typeface="+mn-ea"/>
                <a:cs typeface="+mn-cs"/>
              </a:rPr>
              <a:t>20</a:t>
            </a:r>
            <a:endParaRPr lang="pt-BR" sz="1800" kern="1200" dirty="0" smtClean="0">
              <a:solidFill>
                <a:schemeClr val="tx1"/>
              </a:solidFill>
              <a:effectLst/>
              <a:latin typeface="+mn-lt"/>
              <a:ea typeface="+mn-ea"/>
              <a:cs typeface="+mn-cs"/>
            </a:endParaRPr>
          </a:p>
          <a:p>
            <a:pPr hangingPunct="0"/>
            <a:r>
              <a:rPr lang="en-US" sz="1200" kern="1200" dirty="0" smtClean="0">
                <a:solidFill>
                  <a:schemeClr val="tx1"/>
                </a:solidFill>
                <a:effectLst/>
                <a:latin typeface="+mn-lt"/>
                <a:ea typeface="+mn-ea"/>
                <a:cs typeface="+mn-cs"/>
              </a:rPr>
              <a:t>16</a:t>
            </a:r>
            <a:endParaRPr lang="pt-BR" sz="1800" kern="1200" dirty="0" smtClean="0">
              <a:solidFill>
                <a:schemeClr val="tx1"/>
              </a:solidFill>
              <a:effectLst/>
              <a:latin typeface="+mn-lt"/>
              <a:ea typeface="+mn-ea"/>
              <a:cs typeface="+mn-cs"/>
            </a:endParaRPr>
          </a:p>
          <a:p>
            <a:pPr hangingPunct="0"/>
            <a:r>
              <a:rPr lang="en-US" sz="1200" kern="1200" dirty="0" smtClean="0">
                <a:solidFill>
                  <a:schemeClr val="tx1"/>
                </a:solidFill>
                <a:effectLst/>
                <a:latin typeface="+mn-lt"/>
                <a:ea typeface="+mn-ea"/>
                <a:cs typeface="+mn-cs"/>
              </a:rPr>
              <a:t>5</a:t>
            </a:r>
            <a:endParaRPr lang="pt-BR" sz="1800" kern="1200" dirty="0" smtClean="0">
              <a:solidFill>
                <a:schemeClr val="tx1"/>
              </a:solidFill>
              <a:effectLst/>
              <a:latin typeface="+mn-lt"/>
              <a:ea typeface="+mn-ea"/>
              <a:cs typeface="+mn-cs"/>
            </a:endParaRPr>
          </a:p>
          <a:p>
            <a:pPr lvl="0"/>
            <a:r>
              <a:rPr lang="en-US" sz="800" kern="1200" dirty="0" smtClean="0">
                <a:solidFill>
                  <a:schemeClr val="tx1"/>
                </a:solidFill>
                <a:effectLst/>
                <a:latin typeface="+mn-lt"/>
                <a:ea typeface="+mn-ea"/>
                <a:cs typeface="+mn-cs"/>
              </a:rPr>
              <a:t>Pilot  level: The clay calcination was carried out at existing facilities of a blended cements company produced industrially in Cuba. </a:t>
            </a:r>
            <a:endParaRPr lang="pt-BR" sz="2000" kern="1200" dirty="0" smtClean="0">
              <a:solidFill>
                <a:schemeClr val="tx1"/>
              </a:solidFill>
              <a:effectLst/>
              <a:latin typeface="+mn-lt"/>
              <a:ea typeface="+mn-ea"/>
              <a:cs typeface="+mn-cs"/>
            </a:endParaRPr>
          </a:p>
          <a:p>
            <a:r>
              <a:rPr lang="en-US" sz="800" kern="1200" dirty="0" smtClean="0">
                <a:solidFill>
                  <a:schemeClr val="tx1"/>
                </a:solidFill>
                <a:effectLst/>
                <a:latin typeface="+mn-lt"/>
                <a:ea typeface="+mn-ea"/>
                <a:cs typeface="+mn-cs"/>
              </a:rPr>
              <a:t>Clay calcining technology was the wet rotatory kiln [25], [26].</a:t>
            </a:r>
            <a:endParaRPr lang="pt-BR" sz="2000" kern="1200" dirty="0" smtClean="0">
              <a:solidFill>
                <a:schemeClr val="tx1"/>
              </a:solidFill>
              <a:effectLst/>
              <a:latin typeface="+mn-lt"/>
              <a:ea typeface="+mn-ea"/>
              <a:cs typeface="+mn-cs"/>
            </a:endParaRPr>
          </a:p>
          <a:p>
            <a:pPr lvl="0"/>
            <a:r>
              <a:rPr lang="en-US" sz="800" kern="1200" dirty="0" smtClean="0">
                <a:solidFill>
                  <a:schemeClr val="tx1"/>
                </a:solidFill>
                <a:effectLst/>
                <a:latin typeface="+mn-lt"/>
                <a:ea typeface="+mn-ea"/>
                <a:cs typeface="+mn-cs"/>
              </a:rPr>
              <a:t>Industrial level: Retrofitting of wet cement kiln into a clay </a:t>
            </a:r>
            <a:r>
              <a:rPr lang="en-US" sz="800" kern="1200" dirty="0" err="1" smtClean="0">
                <a:solidFill>
                  <a:schemeClr val="tx1"/>
                </a:solidFill>
                <a:effectLst/>
                <a:latin typeface="+mn-lt"/>
                <a:ea typeface="+mn-ea"/>
                <a:cs typeface="+mn-cs"/>
              </a:rPr>
              <a:t>calciner</a:t>
            </a:r>
            <a:r>
              <a:rPr lang="en-US" sz="800" kern="1200" dirty="0" smtClean="0">
                <a:solidFill>
                  <a:schemeClr val="tx1"/>
                </a:solidFill>
                <a:effectLst/>
                <a:latin typeface="+mn-lt"/>
                <a:ea typeface="+mn-ea"/>
                <a:cs typeface="+mn-cs"/>
              </a:rPr>
              <a:t>. The </a:t>
            </a:r>
            <a:r>
              <a:rPr lang="en-US" sz="800" kern="1200" dirty="0" err="1" smtClean="0">
                <a:solidFill>
                  <a:schemeClr val="tx1"/>
                </a:solidFill>
                <a:effectLst/>
                <a:latin typeface="+mn-lt"/>
                <a:ea typeface="+mn-ea"/>
                <a:cs typeface="+mn-cs"/>
              </a:rPr>
              <a:t>metakaolinite</a:t>
            </a:r>
            <a:r>
              <a:rPr lang="en-US" sz="800" kern="1200" dirty="0" smtClean="0">
                <a:solidFill>
                  <a:schemeClr val="tx1"/>
                </a:solidFill>
                <a:effectLst/>
                <a:latin typeface="+mn-lt"/>
                <a:ea typeface="+mn-ea"/>
                <a:cs typeface="+mn-cs"/>
              </a:rPr>
              <a:t> was produced by a more efficient technology </a:t>
            </a:r>
            <a:endParaRPr lang="pt-BR" sz="2000" kern="1200" dirty="0" smtClean="0">
              <a:solidFill>
                <a:schemeClr val="tx1"/>
              </a:solidFill>
              <a:effectLst/>
              <a:latin typeface="+mn-lt"/>
              <a:ea typeface="+mn-ea"/>
              <a:cs typeface="+mn-cs"/>
            </a:endParaRPr>
          </a:p>
          <a:p>
            <a:r>
              <a:rPr lang="en-US" sz="800" kern="1200" dirty="0" smtClean="0">
                <a:solidFill>
                  <a:schemeClr val="tx1"/>
                </a:solidFill>
                <a:effectLst/>
                <a:latin typeface="+mn-lt"/>
                <a:ea typeface="+mn-ea"/>
                <a:cs typeface="+mn-cs"/>
              </a:rPr>
              <a:t>than pilot level [25].</a:t>
            </a:r>
            <a:endParaRPr lang="pt-BR" sz="2000" kern="1200" dirty="0" smtClean="0">
              <a:solidFill>
                <a:schemeClr val="tx1"/>
              </a:solidFill>
              <a:effectLst/>
              <a:latin typeface="+mn-lt"/>
              <a:ea typeface="+mn-ea"/>
              <a:cs typeface="+mn-cs"/>
            </a:endParaRPr>
          </a:p>
          <a:p>
            <a:pPr lvl="0"/>
            <a:r>
              <a:rPr lang="en-US" sz="800" kern="1200" dirty="0" smtClean="0">
                <a:solidFill>
                  <a:schemeClr val="tx1"/>
                </a:solidFill>
                <a:effectLst/>
                <a:latin typeface="+mn-lt"/>
                <a:ea typeface="+mn-ea"/>
                <a:cs typeface="+mn-cs"/>
              </a:rPr>
              <a:t>Best Available Technology (BAT) –Kaolin was calcined through a flash </a:t>
            </a:r>
            <a:r>
              <a:rPr lang="en-US" sz="800" kern="1200" dirty="0" err="1" smtClean="0">
                <a:solidFill>
                  <a:schemeClr val="tx1"/>
                </a:solidFill>
                <a:effectLst/>
                <a:latin typeface="+mn-lt"/>
                <a:ea typeface="+mn-ea"/>
                <a:cs typeface="+mn-cs"/>
              </a:rPr>
              <a:t>calciner</a:t>
            </a:r>
            <a:r>
              <a:rPr lang="en-US" sz="800" kern="1200" dirty="0" smtClean="0">
                <a:solidFill>
                  <a:schemeClr val="tx1"/>
                </a:solidFill>
                <a:effectLst/>
                <a:latin typeface="+mn-lt"/>
                <a:ea typeface="+mn-ea"/>
                <a:cs typeface="+mn-cs"/>
              </a:rPr>
              <a:t>. In this case, after a pre-treatment, it is air-dried, then </a:t>
            </a:r>
            <a:endParaRPr lang="pt-BR" sz="2000" kern="1200" dirty="0" smtClean="0">
              <a:solidFill>
                <a:schemeClr val="tx1"/>
              </a:solidFill>
              <a:effectLst/>
              <a:latin typeface="+mn-lt"/>
              <a:ea typeface="+mn-ea"/>
              <a:cs typeface="+mn-cs"/>
            </a:endParaRPr>
          </a:p>
          <a:p>
            <a:r>
              <a:rPr lang="en-US" sz="800" kern="1200" dirty="0" smtClean="0">
                <a:solidFill>
                  <a:schemeClr val="tx1"/>
                </a:solidFill>
                <a:effectLst/>
                <a:latin typeface="+mn-lt"/>
                <a:ea typeface="+mn-ea"/>
                <a:cs typeface="+mn-cs"/>
              </a:rPr>
              <a:t>transported and crushed and finally dried. The kaolin spends only a few tenths of a second in the </a:t>
            </a:r>
            <a:r>
              <a:rPr lang="en-US" sz="800" kern="1200" dirty="0" err="1" smtClean="0">
                <a:solidFill>
                  <a:schemeClr val="tx1"/>
                </a:solidFill>
                <a:effectLst/>
                <a:latin typeface="+mn-lt"/>
                <a:ea typeface="+mn-ea"/>
                <a:cs typeface="+mn-cs"/>
              </a:rPr>
              <a:t>calciner</a:t>
            </a:r>
            <a:r>
              <a:rPr lang="en-US" sz="800" kern="1200" dirty="0" smtClean="0">
                <a:solidFill>
                  <a:schemeClr val="tx1"/>
                </a:solidFill>
                <a:effectLst/>
                <a:latin typeface="+mn-lt"/>
                <a:ea typeface="+mn-ea"/>
                <a:cs typeface="+mn-cs"/>
              </a:rPr>
              <a:t>, just enough time to reach </a:t>
            </a:r>
            <a:endParaRPr lang="pt-BR" sz="2000" kern="1200" dirty="0" smtClean="0">
              <a:solidFill>
                <a:schemeClr val="tx1"/>
              </a:solidFill>
              <a:effectLst/>
              <a:latin typeface="+mn-lt"/>
              <a:ea typeface="+mn-ea"/>
              <a:cs typeface="+mn-cs"/>
            </a:endParaRPr>
          </a:p>
          <a:p>
            <a:r>
              <a:rPr lang="en-US" sz="800" kern="1200" dirty="0" smtClean="0">
                <a:solidFill>
                  <a:schemeClr val="tx1"/>
                </a:solidFill>
                <a:effectLst/>
                <a:latin typeface="+mn-lt"/>
                <a:ea typeface="+mn-ea"/>
                <a:cs typeface="+mn-cs"/>
              </a:rPr>
              <a:t>the ideal temperature to be transformed into </a:t>
            </a:r>
            <a:r>
              <a:rPr lang="en-US" sz="800" kern="1200" dirty="0" err="1" smtClean="0">
                <a:solidFill>
                  <a:schemeClr val="tx1"/>
                </a:solidFill>
                <a:effectLst/>
                <a:latin typeface="+mn-lt"/>
                <a:ea typeface="+mn-ea"/>
                <a:cs typeface="+mn-cs"/>
              </a:rPr>
              <a:t>metakaolinite</a:t>
            </a:r>
            <a:r>
              <a:rPr lang="en-US" sz="800" kern="1200" dirty="0" smtClean="0">
                <a:solidFill>
                  <a:schemeClr val="tx1"/>
                </a:solidFill>
                <a:effectLst/>
                <a:latin typeface="+mn-lt"/>
                <a:ea typeface="+mn-ea"/>
                <a:cs typeface="+mn-cs"/>
              </a:rPr>
              <a:t> [25], [27]. </a:t>
            </a:r>
            <a:endParaRPr lang="pt-BR" sz="20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Transport is usually a very significant input for LCA analysis. For this reason, the transport of raw materials was considered as if the research institute CDTN, in Belo Horizonte, Brazil, was the location where the waste would be solidified. Distances from the closets suppliers were chosen and calculated using the Google Maps tool, selecting the shortest routes. TABLE 3 presents the distances in km considered for this study.</a:t>
            </a:r>
            <a:endParaRPr lang="pt-BR"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pt-BR" sz="1200" kern="1200" dirty="0" smtClean="0">
              <a:solidFill>
                <a:schemeClr val="tx1"/>
              </a:solidFill>
              <a:effectLst/>
              <a:latin typeface="+mn-lt"/>
              <a:ea typeface="+mn-ea"/>
              <a:cs typeface="+mn-cs"/>
            </a:endParaRPr>
          </a:p>
          <a:p>
            <a:pPr hangingPunct="0"/>
            <a:r>
              <a:rPr lang="en-US" sz="600" kern="1200" dirty="0" smtClean="0">
                <a:solidFill>
                  <a:schemeClr val="tx1"/>
                </a:solidFill>
                <a:effectLst/>
                <a:latin typeface="+mn-lt"/>
                <a:ea typeface="+mn-ea"/>
                <a:cs typeface="+mn-cs"/>
              </a:rPr>
              <a:t> </a:t>
            </a:r>
            <a:endParaRPr lang="pt-BR" sz="20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TABLE 3 - Distance between the suppliers and CDTN</a:t>
            </a:r>
            <a:endParaRPr lang="pt-BR"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Suppliers of cement</a:t>
            </a:r>
            <a:endParaRPr lang="pt-BR" sz="20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Input</a:t>
            </a:r>
            <a:endParaRPr lang="pt-BR" sz="20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Distance</a:t>
            </a:r>
            <a:endParaRPr lang="pt-BR" sz="2000" kern="1200" dirty="0" smtClean="0">
              <a:solidFill>
                <a:schemeClr val="tx1"/>
              </a:solidFill>
              <a:effectLst/>
              <a:latin typeface="+mn-lt"/>
              <a:ea typeface="+mn-ea"/>
              <a:cs typeface="+mn-cs"/>
            </a:endParaRPr>
          </a:p>
          <a:p>
            <a:pPr hangingPunct="0"/>
            <a:r>
              <a:rPr lang="en-US" sz="1200" kern="1200" dirty="0" err="1" smtClean="0">
                <a:solidFill>
                  <a:schemeClr val="tx1"/>
                </a:solidFill>
                <a:effectLst/>
                <a:latin typeface="+mn-lt"/>
                <a:ea typeface="+mn-ea"/>
                <a:cs typeface="+mn-cs"/>
              </a:rPr>
              <a:t>InterCement</a:t>
            </a:r>
            <a:r>
              <a:rPr lang="en-US" sz="1200" kern="1200" dirty="0" smtClean="0">
                <a:solidFill>
                  <a:schemeClr val="tx1"/>
                </a:solidFill>
                <a:effectLst/>
                <a:latin typeface="+mn-lt"/>
                <a:ea typeface="+mn-ea"/>
                <a:cs typeface="+mn-cs"/>
              </a:rPr>
              <a:t> - Pedro Leopoldo/MG</a:t>
            </a:r>
            <a:endParaRPr lang="pt-BR" sz="1800" kern="1200" dirty="0" smtClean="0">
              <a:solidFill>
                <a:schemeClr val="tx1"/>
              </a:solidFill>
              <a:effectLst/>
              <a:latin typeface="+mn-lt"/>
              <a:ea typeface="+mn-ea"/>
              <a:cs typeface="+mn-cs"/>
            </a:endParaRPr>
          </a:p>
          <a:p>
            <a:pPr hangingPunct="0"/>
            <a:r>
              <a:rPr lang="en-US" sz="1200" kern="1200" dirty="0" smtClean="0">
                <a:solidFill>
                  <a:schemeClr val="tx1"/>
                </a:solidFill>
                <a:effectLst/>
                <a:latin typeface="+mn-lt"/>
                <a:ea typeface="+mn-ea"/>
                <a:cs typeface="+mn-cs"/>
              </a:rPr>
              <a:t>CP II F32 / E32</a:t>
            </a:r>
            <a:endParaRPr lang="pt-BR" sz="1800" kern="1200" dirty="0" smtClean="0">
              <a:solidFill>
                <a:schemeClr val="tx1"/>
              </a:solidFill>
              <a:effectLst/>
              <a:latin typeface="+mn-lt"/>
              <a:ea typeface="+mn-ea"/>
              <a:cs typeface="+mn-cs"/>
            </a:endParaRPr>
          </a:p>
          <a:p>
            <a:pPr hangingPunct="0"/>
            <a:r>
              <a:rPr lang="en-US" sz="1200" kern="1200" dirty="0" smtClean="0">
                <a:solidFill>
                  <a:schemeClr val="tx1"/>
                </a:solidFill>
                <a:effectLst/>
                <a:latin typeface="+mn-lt"/>
                <a:ea typeface="+mn-ea"/>
                <a:cs typeface="+mn-cs"/>
              </a:rPr>
              <a:t>36.5km</a:t>
            </a:r>
            <a:endParaRPr lang="pt-BR" sz="18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Bentonit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União</a:t>
            </a:r>
            <a:endParaRPr lang="pt-BR" sz="20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Bentonite</a:t>
            </a:r>
            <a:endParaRPr lang="pt-BR" sz="20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615km</a:t>
            </a:r>
            <a:endParaRPr lang="pt-BR" sz="20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Suppliers for </a:t>
            </a:r>
            <a:r>
              <a:rPr lang="en-US" sz="1200" b="1" kern="1200" dirty="0" err="1" smtClean="0">
                <a:solidFill>
                  <a:schemeClr val="tx1"/>
                </a:solidFill>
                <a:effectLst/>
                <a:latin typeface="+mn-lt"/>
                <a:ea typeface="+mn-ea"/>
                <a:cs typeface="+mn-cs"/>
              </a:rPr>
              <a:t>geopolimers</a:t>
            </a:r>
            <a:endParaRPr lang="pt-BR" sz="20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Input</a:t>
            </a:r>
            <a:endParaRPr lang="pt-BR" sz="20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Distance</a:t>
            </a:r>
            <a:endParaRPr lang="pt-BR" sz="20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Diatom - São Paulo</a:t>
            </a:r>
            <a:endParaRPr lang="pt-BR" sz="20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Sodium silicate</a:t>
            </a:r>
            <a:endParaRPr lang="pt-BR" sz="20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613km</a:t>
            </a:r>
            <a:endParaRPr lang="pt-BR" sz="20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Sabará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Químicos</a:t>
            </a:r>
            <a:r>
              <a:rPr lang="en-US" sz="1200" kern="1200" dirty="0" smtClean="0">
                <a:solidFill>
                  <a:schemeClr val="tx1"/>
                </a:solidFill>
                <a:effectLst/>
                <a:latin typeface="+mn-lt"/>
                <a:ea typeface="+mn-ea"/>
                <a:cs typeface="+mn-cs"/>
              </a:rPr>
              <a:t> - São Paulo</a:t>
            </a:r>
            <a:endParaRPr lang="pt-BR" sz="20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Sodium hydroxide</a:t>
            </a:r>
            <a:endParaRPr lang="pt-BR" sz="20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613km</a:t>
            </a:r>
            <a:endParaRPr lang="pt-BR" sz="2000" kern="1200" dirty="0" smtClean="0">
              <a:solidFill>
                <a:schemeClr val="tx1"/>
              </a:solidFill>
              <a:effectLst/>
              <a:latin typeface="+mn-lt"/>
              <a:ea typeface="+mn-ea"/>
              <a:cs typeface="+mn-cs"/>
            </a:endParaRPr>
          </a:p>
          <a:p>
            <a:pPr hangingPunct="0"/>
            <a:r>
              <a:rPr lang="en-US" sz="1200" kern="1200" dirty="0" err="1" smtClean="0">
                <a:solidFill>
                  <a:schemeClr val="tx1"/>
                </a:solidFill>
                <a:effectLst/>
                <a:latin typeface="+mn-lt"/>
                <a:ea typeface="+mn-ea"/>
                <a:cs typeface="+mn-cs"/>
              </a:rPr>
              <a:t>Metacaulim</a:t>
            </a:r>
            <a:r>
              <a:rPr lang="en-US" sz="1200" kern="1200" dirty="0" smtClean="0">
                <a:solidFill>
                  <a:schemeClr val="tx1"/>
                </a:solidFill>
                <a:effectLst/>
                <a:latin typeface="+mn-lt"/>
                <a:ea typeface="+mn-ea"/>
                <a:cs typeface="+mn-cs"/>
              </a:rPr>
              <a:t> do Brazil (mining and processing) - </a:t>
            </a:r>
            <a:r>
              <a:rPr lang="en-US" sz="1200" kern="1200" dirty="0" err="1" smtClean="0">
                <a:solidFill>
                  <a:schemeClr val="tx1"/>
                </a:solidFill>
                <a:effectLst/>
                <a:latin typeface="+mn-lt"/>
                <a:ea typeface="+mn-ea"/>
                <a:cs typeface="+mn-cs"/>
              </a:rPr>
              <a:t>Lavras</a:t>
            </a:r>
            <a:r>
              <a:rPr lang="en-US" sz="1200" kern="1200" dirty="0" smtClean="0">
                <a:solidFill>
                  <a:schemeClr val="tx1"/>
                </a:solidFill>
                <a:effectLst/>
                <a:latin typeface="+mn-lt"/>
                <a:ea typeface="+mn-ea"/>
                <a:cs typeface="+mn-cs"/>
              </a:rPr>
              <a:t>/MG</a:t>
            </a:r>
            <a:endParaRPr lang="pt-BR" sz="1800" kern="1200" dirty="0" smtClean="0">
              <a:solidFill>
                <a:schemeClr val="tx1"/>
              </a:solidFill>
              <a:effectLst/>
              <a:latin typeface="+mn-lt"/>
              <a:ea typeface="+mn-ea"/>
              <a:cs typeface="+mn-cs"/>
            </a:endParaRPr>
          </a:p>
          <a:p>
            <a:pPr hangingPunct="0"/>
            <a:r>
              <a:rPr lang="en-US" sz="1200" kern="1200" dirty="0" smtClean="0">
                <a:solidFill>
                  <a:schemeClr val="tx1"/>
                </a:solidFill>
                <a:effectLst/>
                <a:latin typeface="+mn-lt"/>
                <a:ea typeface="+mn-ea"/>
                <a:cs typeface="+mn-cs"/>
              </a:rPr>
              <a:t>Kaolin</a:t>
            </a:r>
            <a:endParaRPr lang="pt-BR" sz="1800" kern="1200" dirty="0" smtClean="0">
              <a:solidFill>
                <a:schemeClr val="tx1"/>
              </a:solidFill>
              <a:effectLst/>
              <a:latin typeface="+mn-lt"/>
              <a:ea typeface="+mn-ea"/>
              <a:cs typeface="+mn-cs"/>
            </a:endParaRPr>
          </a:p>
          <a:p>
            <a:pPr hangingPunct="0"/>
            <a:r>
              <a:rPr lang="en-US" sz="1200" kern="1200" dirty="0" smtClean="0">
                <a:solidFill>
                  <a:schemeClr val="tx1"/>
                </a:solidFill>
                <a:effectLst/>
                <a:latin typeface="+mn-lt"/>
                <a:ea typeface="+mn-ea"/>
                <a:cs typeface="+mn-cs"/>
              </a:rPr>
              <a:t>243 km</a:t>
            </a:r>
            <a:endParaRPr lang="pt-BR" sz="1800" kern="1200" dirty="0" smtClean="0">
              <a:solidFill>
                <a:schemeClr val="tx1"/>
              </a:solidFill>
              <a:effectLst/>
              <a:latin typeface="+mn-lt"/>
              <a:ea typeface="+mn-ea"/>
              <a:cs typeface="+mn-cs"/>
            </a:endParaRPr>
          </a:p>
          <a:p>
            <a:pPr hangingPunct="0"/>
            <a:r>
              <a:rPr lang="en-US" sz="1200" kern="1200" dirty="0" smtClean="0">
                <a:solidFill>
                  <a:schemeClr val="tx1"/>
                </a:solidFill>
                <a:effectLst/>
                <a:latin typeface="+mn-lt"/>
                <a:ea typeface="+mn-ea"/>
                <a:cs typeface="+mn-cs"/>
              </a:rPr>
              <a:t> </a:t>
            </a:r>
            <a:endParaRPr lang="pt-BR" sz="1200" kern="1200" dirty="0" smtClean="0">
              <a:solidFill>
                <a:schemeClr val="tx1"/>
              </a:solidFill>
              <a:effectLst/>
              <a:latin typeface="+mn-lt"/>
              <a:ea typeface="+mn-ea"/>
              <a:cs typeface="+mn-cs"/>
            </a:endParaRPr>
          </a:p>
          <a:p>
            <a:pPr hangingPunct="0"/>
            <a:r>
              <a:rPr lang="en-US" sz="800" kern="1200" dirty="0" smtClean="0">
                <a:solidFill>
                  <a:schemeClr val="tx1"/>
                </a:solidFill>
                <a:effectLst/>
                <a:latin typeface="+mn-lt"/>
                <a:ea typeface="+mn-ea"/>
                <a:cs typeface="+mn-cs"/>
              </a:rPr>
              <a:t> </a:t>
            </a:r>
            <a:endParaRPr lang="pt-BR" sz="20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For transport input, it is considered typical road transport for cement in Brazil by simple medium-sized trucks that reach a maximum of 14 tons per trip [28]. Thus, IDEMAT database chosen was "C.060.01.103 </a:t>
            </a:r>
            <a:r>
              <a:rPr lang="en-GB" sz="1200" kern="1200" dirty="0" err="1" smtClean="0">
                <a:solidFill>
                  <a:schemeClr val="tx1"/>
                </a:solidFill>
                <a:effectLst/>
                <a:latin typeface="+mn-lt"/>
                <a:ea typeface="+mn-ea"/>
                <a:cs typeface="+mn-cs"/>
              </a:rPr>
              <a:t>Truck+container</a:t>
            </a:r>
            <a:r>
              <a:rPr lang="en-GB" sz="1200" kern="1200" dirty="0" smtClean="0">
                <a:solidFill>
                  <a:schemeClr val="tx1"/>
                </a:solidFill>
                <a:effectLst/>
                <a:latin typeface="+mn-lt"/>
                <a:ea typeface="+mn-ea"/>
                <a:cs typeface="+mn-cs"/>
              </a:rPr>
              <a:t>, 28 tons net (min weight/volume ratio 0.41 ton/m3" and for </a:t>
            </a:r>
            <a:r>
              <a:rPr lang="en-GB" sz="1200" kern="1200" dirty="0" err="1" smtClean="0">
                <a:solidFill>
                  <a:schemeClr val="tx1"/>
                </a:solidFill>
                <a:effectLst/>
                <a:latin typeface="+mn-lt"/>
                <a:ea typeface="+mn-ea"/>
                <a:cs typeface="+mn-cs"/>
              </a:rPr>
              <a:t>Agribalyse</a:t>
            </a:r>
            <a:r>
              <a:rPr lang="en-GB" sz="1200" kern="1200" dirty="0" smtClean="0">
                <a:solidFill>
                  <a:schemeClr val="tx1"/>
                </a:solidFill>
                <a:effectLst/>
                <a:latin typeface="+mn-lt"/>
                <a:ea typeface="+mn-ea"/>
                <a:cs typeface="+mn-cs"/>
              </a:rPr>
              <a:t>® database, the transport chosen was "transport, freight, lorry 7.5-16 metric ton, EURO5". It assumed that the chemicals are transported by the same car models. </a:t>
            </a:r>
            <a:endParaRPr lang="pt-BR"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Descriptions of the processes used for each database can be checked with the authors. The databases IDEMAT and </a:t>
            </a:r>
            <a:r>
              <a:rPr lang="en-GB" sz="1200" kern="1200" dirty="0" err="1" smtClean="0">
                <a:solidFill>
                  <a:schemeClr val="tx1"/>
                </a:solidFill>
                <a:effectLst/>
                <a:latin typeface="+mn-lt"/>
                <a:ea typeface="+mn-ea"/>
                <a:cs typeface="+mn-cs"/>
              </a:rPr>
              <a:t>Agribalyse</a:t>
            </a:r>
            <a:r>
              <a:rPr lang="en-GB" sz="1200" kern="1200" dirty="0" smtClean="0">
                <a:solidFill>
                  <a:schemeClr val="tx1"/>
                </a:solidFill>
                <a:effectLst/>
                <a:latin typeface="+mn-lt"/>
                <a:ea typeface="+mn-ea"/>
                <a:cs typeface="+mn-cs"/>
              </a:rPr>
              <a:t>® for specific flows (kaolin production, sodium silicate solution and sodium hydroxide) were combined due to the greater detail of the input information. </a:t>
            </a:r>
            <a:endParaRPr lang="pt-BR"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pt-BR"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Methods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The LCIA was calculated using six different methods: EN 15804 +A2 Method, EF 3.0 Method (adapted), ILCD 2011 Midpoint+, Cumulative Energy Demand and Available Water Remaining (AWARE). The environmental indicators analysed were Climate Change, Ozone Depletion, Water Use and Resource use, fossils, calculated in the </a:t>
            </a:r>
            <a:r>
              <a:rPr lang="en-GB" sz="1200" kern="1200" dirty="0" err="1" smtClean="0">
                <a:solidFill>
                  <a:schemeClr val="tx1"/>
                </a:solidFill>
                <a:effectLst/>
                <a:latin typeface="+mn-lt"/>
                <a:ea typeface="+mn-ea"/>
                <a:cs typeface="+mn-cs"/>
              </a:rPr>
              <a:t>OpenLCA</a:t>
            </a:r>
            <a:r>
              <a:rPr lang="en-GB" sz="1200" kern="1200" dirty="0" smtClean="0">
                <a:solidFill>
                  <a:schemeClr val="tx1"/>
                </a:solidFill>
                <a:effectLst/>
                <a:latin typeface="+mn-lt"/>
                <a:ea typeface="+mn-ea"/>
                <a:cs typeface="+mn-cs"/>
              </a:rPr>
              <a:t>® software. The use of more than one method is important to verify the robustness of the study and avoid specific variations due to the different methods specificities [18], [29]. Their choice is related to the Brazilian context and to the expected indicators chosen for the study, such as climate change, ozone depletion, water use and use of fossil resources.  </a:t>
            </a:r>
            <a:endParaRPr lang="pt-BR" sz="1200" kern="1200" dirty="0" smtClean="0">
              <a:solidFill>
                <a:schemeClr val="tx1"/>
              </a:solidFill>
              <a:effectLst/>
              <a:latin typeface="+mn-lt"/>
              <a:ea typeface="+mn-ea"/>
              <a:cs typeface="+mn-cs"/>
            </a:endParaRPr>
          </a:p>
          <a:p>
            <a:endParaRPr lang="pt-BR" dirty="0"/>
          </a:p>
        </p:txBody>
      </p:sp>
      <p:sp>
        <p:nvSpPr>
          <p:cNvPr id="4" name="Espaço Reservado para Número de Slide 3"/>
          <p:cNvSpPr>
            <a:spLocks noGrp="1"/>
          </p:cNvSpPr>
          <p:nvPr>
            <p:ph type="sldNum" sz="quarter" idx="10"/>
          </p:nvPr>
        </p:nvSpPr>
        <p:spPr>
          <a:xfrm>
            <a:off x="4143587" y="9119474"/>
            <a:ext cx="3169920" cy="481726"/>
          </a:xfrm>
          <a:prstGeom prst="rect">
            <a:avLst/>
          </a:prstGeom>
        </p:spPr>
        <p:txBody>
          <a:bodyPr lIns="96661" tIns="48331" rIns="96661" bIns="48331"/>
          <a:lstStyle/>
          <a:p>
            <a:fld id="{2F643998-7136-4435-AE3D-C11FC19FE07D}" type="slidenum">
              <a:rPr lang="pt-BR" smtClean="0"/>
              <a:t>6</a:t>
            </a:fld>
            <a:endParaRPr lang="pt-BR"/>
          </a:p>
        </p:txBody>
      </p:sp>
    </p:spTree>
    <p:extLst>
      <p:ext uri="{BB962C8B-B14F-4D97-AF65-F5344CB8AC3E}">
        <p14:creationId xmlns:p14="http://schemas.microsoft.com/office/powerpoint/2010/main" val="31750675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lvl="2"/>
            <a:r>
              <a:rPr lang="en-GB" sz="1200" b="1" kern="1200" dirty="0" smtClean="0">
                <a:solidFill>
                  <a:schemeClr val="tx1"/>
                </a:solidFill>
                <a:effectLst/>
                <a:latin typeface="+mn-lt"/>
                <a:ea typeface="+mn-ea"/>
                <a:cs typeface="+mn-cs"/>
              </a:rPr>
              <a:t>Climate Change Indicator</a:t>
            </a:r>
            <a:endParaRPr lang="pt-BR" sz="1200" b="1"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results for climate change indicator for each data base, IDEMAT and </a:t>
            </a:r>
            <a:r>
              <a:rPr lang="en-US" sz="1200" kern="1200" dirty="0" err="1" smtClean="0">
                <a:solidFill>
                  <a:schemeClr val="tx1"/>
                </a:solidFill>
                <a:effectLst/>
                <a:latin typeface="+mn-lt"/>
                <a:ea typeface="+mn-ea"/>
                <a:cs typeface="+mn-cs"/>
              </a:rPr>
              <a:t>Agribalyse</a:t>
            </a:r>
            <a:r>
              <a:rPr lang="en-US" sz="1200" kern="120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Comparing geopolymer with cement for each database separately, using IDEMAT geopolymer is better at the industrial-technological level (average reduction = 4.17%) and BAT level (average reduction = 24.13%). For the database </a:t>
            </a:r>
            <a:r>
              <a:rPr lang="en-GB" sz="1200" kern="1200" dirty="0" err="1" smtClean="0">
                <a:solidFill>
                  <a:schemeClr val="tx1"/>
                </a:solidFill>
                <a:effectLst/>
                <a:latin typeface="+mn-lt"/>
                <a:ea typeface="+mn-ea"/>
                <a:cs typeface="+mn-cs"/>
              </a:rPr>
              <a:t>Agribalyse</a:t>
            </a:r>
            <a:r>
              <a:rPr lang="en-GB" sz="1200" kern="1200" dirty="0" smtClean="0">
                <a:solidFill>
                  <a:schemeClr val="tx1"/>
                </a:solidFill>
                <a:effectLst/>
                <a:latin typeface="+mn-lt"/>
                <a:ea typeface="+mn-ea"/>
                <a:cs typeface="+mn-cs"/>
              </a:rPr>
              <a:t>®, only the BAT technological level showed better environmental performance for the production of geopolymer (average reduction = 14.31%). </a:t>
            </a:r>
            <a:endParaRPr lang="pt-BR"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At all technological levels for the </a:t>
            </a:r>
            <a:r>
              <a:rPr lang="en-GB" sz="1200" kern="1200" dirty="0" err="1" smtClean="0">
                <a:solidFill>
                  <a:schemeClr val="tx1"/>
                </a:solidFill>
                <a:effectLst/>
                <a:latin typeface="+mn-lt"/>
                <a:ea typeface="+mn-ea"/>
                <a:cs typeface="+mn-cs"/>
              </a:rPr>
              <a:t>metakaolinite</a:t>
            </a:r>
            <a:r>
              <a:rPr lang="en-GB" sz="1200" kern="1200" dirty="0" smtClean="0">
                <a:solidFill>
                  <a:schemeClr val="tx1"/>
                </a:solidFill>
                <a:effectLst/>
                <a:latin typeface="+mn-lt"/>
                <a:ea typeface="+mn-ea"/>
                <a:cs typeface="+mn-cs"/>
              </a:rPr>
              <a:t> production and in both databases, the sodium silicate production process is the major contributor to the climate change indicator. For the cement matrix, the major contributor is the cement production process (&gt;90%), according to EN 15804 +A2 Metho</a:t>
            </a:r>
            <a:r>
              <a:rPr lang="en-GB" sz="1200" strike="sngStrike" kern="1200" dirty="0" smtClean="0">
                <a:solidFill>
                  <a:schemeClr val="tx1"/>
                </a:solidFill>
                <a:effectLst/>
                <a:latin typeface="+mn-lt"/>
                <a:ea typeface="+mn-ea"/>
                <a:cs typeface="+mn-cs"/>
              </a:rPr>
              <a:t>d</a:t>
            </a:r>
            <a:r>
              <a:rPr lang="en-GB" sz="1200" kern="1200" dirty="0" smtClean="0">
                <a:solidFill>
                  <a:schemeClr val="tx1"/>
                </a:solidFill>
                <a:effectLst/>
                <a:latin typeface="+mn-lt"/>
                <a:ea typeface="+mn-ea"/>
                <a:cs typeface="+mn-cs"/>
              </a:rPr>
              <a:t> (results not showed graphically in this paper). </a:t>
            </a:r>
            <a:endParaRPr lang="pt-BR"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contribution of transport to the geopolymer for the IDEMAT (average &lt; 8%) and </a:t>
            </a:r>
            <a:r>
              <a:rPr lang="en-GB" sz="1200" kern="1200" dirty="0" err="1" smtClean="0">
                <a:solidFill>
                  <a:schemeClr val="tx1"/>
                </a:solidFill>
                <a:effectLst/>
                <a:latin typeface="+mn-lt"/>
                <a:ea typeface="+mn-ea"/>
                <a:cs typeface="+mn-cs"/>
              </a:rPr>
              <a:t>Agribalyse</a:t>
            </a:r>
            <a:r>
              <a:rPr lang="en-GB" sz="1200" kern="1200" dirty="0" smtClean="0">
                <a:solidFill>
                  <a:schemeClr val="tx1"/>
                </a:solidFill>
                <a:effectLst/>
                <a:latin typeface="+mn-lt"/>
                <a:ea typeface="+mn-ea"/>
                <a:cs typeface="+mn-cs"/>
              </a:rPr>
              <a:t>® (average &lt; 15%) compared with cement (IDEMAT &lt; 1% and </a:t>
            </a:r>
            <a:r>
              <a:rPr lang="en-GB" sz="1200" kern="1200" dirty="0" err="1" smtClean="0">
                <a:solidFill>
                  <a:schemeClr val="tx1"/>
                </a:solidFill>
                <a:effectLst/>
                <a:latin typeface="+mn-lt"/>
                <a:ea typeface="+mn-ea"/>
                <a:cs typeface="+mn-cs"/>
              </a:rPr>
              <a:t>Agribalyse</a:t>
            </a:r>
            <a:r>
              <a:rPr lang="en-GB" sz="1200" kern="1200" dirty="0" smtClean="0">
                <a:solidFill>
                  <a:schemeClr val="tx1"/>
                </a:solidFill>
                <a:effectLst/>
                <a:latin typeface="+mn-lt"/>
                <a:ea typeface="+mn-ea"/>
                <a:cs typeface="+mn-cs"/>
              </a:rPr>
              <a:t> 2%) was more significant. This result was expected because the distance between suppliers for geopolymer and CDTN was considerably higher than for cement and this indicator is closely related to the emission of greenhouse gases</a:t>
            </a:r>
          </a:p>
          <a:p>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pPr lvl="2"/>
            <a:r>
              <a:rPr lang="en-GB" sz="1200" b="1" kern="1200" dirty="0" smtClean="0">
                <a:solidFill>
                  <a:schemeClr val="tx1"/>
                </a:solidFill>
                <a:effectLst/>
                <a:latin typeface="+mn-lt"/>
                <a:ea typeface="+mn-ea"/>
                <a:cs typeface="+mn-cs"/>
              </a:rPr>
              <a:t>Ozone Depletion Indicator</a:t>
            </a:r>
            <a:endParaRPr lang="pt-BR" sz="1200" b="1"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results for ozone depletion indicator are shown in </a:t>
            </a:r>
            <a:endParaRPr lang="pt-BR"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for each data base, IDEMAT and </a:t>
            </a:r>
            <a:r>
              <a:rPr lang="en-US" sz="1200" kern="1200" dirty="0" err="1" smtClean="0">
                <a:solidFill>
                  <a:schemeClr val="tx1"/>
                </a:solidFill>
                <a:effectLst/>
                <a:latin typeface="+mn-lt"/>
                <a:ea typeface="+mn-ea"/>
                <a:cs typeface="+mn-cs"/>
              </a:rPr>
              <a:t>Agribalyse</a:t>
            </a:r>
            <a:r>
              <a:rPr lang="en-US" sz="1200" kern="1200" dirty="0" smtClean="0">
                <a:solidFill>
                  <a:schemeClr val="tx1"/>
                </a:solidFill>
                <a:effectLst/>
                <a:latin typeface="+mn-lt"/>
                <a:ea typeface="+mn-ea"/>
                <a:cs typeface="+mn-cs"/>
              </a:rPr>
              <a:t>. For both databases and all methods, the geopolymer matrix showed higher emission of  CFC-11 </a:t>
            </a:r>
            <a:r>
              <a:rPr lang="en-US" sz="1200" kern="1200" dirty="0" err="1" smtClean="0">
                <a:solidFill>
                  <a:schemeClr val="tx1"/>
                </a:solidFill>
                <a:effectLst/>
                <a:latin typeface="+mn-lt"/>
                <a:ea typeface="+mn-ea"/>
                <a:cs typeface="+mn-cs"/>
              </a:rPr>
              <a:t>eq</a:t>
            </a:r>
            <a:r>
              <a:rPr lang="en-US" sz="1200" kern="1200" dirty="0" smtClean="0">
                <a:solidFill>
                  <a:schemeClr val="tx1"/>
                </a:solidFill>
                <a:effectLst/>
                <a:latin typeface="+mn-lt"/>
                <a:ea typeface="+mn-ea"/>
                <a:cs typeface="+mn-cs"/>
              </a:rPr>
              <a:t>, for all the kinds of </a:t>
            </a:r>
            <a:r>
              <a:rPr lang="en-US" sz="1200" kern="1200" dirty="0" err="1" smtClean="0">
                <a:solidFill>
                  <a:schemeClr val="tx1"/>
                </a:solidFill>
                <a:effectLst/>
                <a:latin typeface="+mn-lt"/>
                <a:ea typeface="+mn-ea"/>
                <a:cs typeface="+mn-cs"/>
              </a:rPr>
              <a:t>metakolinite</a:t>
            </a:r>
            <a:r>
              <a:rPr lang="en-US" sz="1200" kern="1200" dirty="0" smtClean="0">
                <a:solidFill>
                  <a:schemeClr val="tx1"/>
                </a:solidFill>
                <a:effectLst/>
                <a:latin typeface="+mn-lt"/>
                <a:ea typeface="+mn-ea"/>
                <a:cs typeface="+mn-cs"/>
              </a:rPr>
              <a:t> production (Pilot, Industrial and BAT level). </a:t>
            </a:r>
            <a:endParaRPr lang="pt-BR"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For the BAT technological level, in both databases, the production process of sodium silicate was the biggest contributor to the Ozone depletion indicator, followed by the production of kaolin. For the industrial and pilot calcination level, in the IDEMAT database the production of sodium silicate contributes the most to the Ozone depletion indicator, followed by kaolin, hydroxide and petroleum. Meanwhile, in the </a:t>
            </a:r>
            <a:r>
              <a:rPr lang="en-GB" sz="1200" kern="1200" dirty="0" err="1" smtClean="0">
                <a:solidFill>
                  <a:schemeClr val="tx1"/>
                </a:solidFill>
                <a:effectLst/>
                <a:latin typeface="+mn-lt"/>
                <a:ea typeface="+mn-ea"/>
                <a:cs typeface="+mn-cs"/>
              </a:rPr>
              <a:t>Agribalyse</a:t>
            </a:r>
            <a:r>
              <a:rPr lang="en-GB" sz="1200" kern="1200" dirty="0" smtClean="0">
                <a:solidFill>
                  <a:schemeClr val="tx1"/>
                </a:solidFill>
                <a:effectLst/>
                <a:latin typeface="+mn-lt"/>
                <a:ea typeface="+mn-ea"/>
                <a:cs typeface="+mn-cs"/>
              </a:rPr>
              <a:t>® database, the use of petroleum was more significant for both technological levels, followed by silicate, kaolin, transport and hydroxide. </a:t>
            </a:r>
            <a:endParaRPr lang="pt-BR"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Analysing the relative contributions, the transport for geopolymer raw materials did not show more impact than cement. With IDEMAT, for both matrixes the contribution was &lt;&lt;1% and with </a:t>
            </a:r>
            <a:r>
              <a:rPr lang="en-GB" sz="1200" kern="1200" dirty="0" err="1" smtClean="0">
                <a:solidFill>
                  <a:schemeClr val="tx1"/>
                </a:solidFill>
                <a:effectLst/>
                <a:latin typeface="+mn-lt"/>
                <a:ea typeface="+mn-ea"/>
                <a:cs typeface="+mn-cs"/>
              </a:rPr>
              <a:t>Agribalyse</a:t>
            </a:r>
            <a:r>
              <a:rPr lang="en-GB" sz="1200" kern="1200" dirty="0" smtClean="0">
                <a:solidFill>
                  <a:schemeClr val="tx1"/>
                </a:solidFill>
                <a:effectLst/>
                <a:latin typeface="+mn-lt"/>
                <a:ea typeface="+mn-ea"/>
                <a:cs typeface="+mn-cs"/>
              </a:rPr>
              <a:t>® the values were close to 20%.</a:t>
            </a:r>
            <a:endParaRPr lang="pt-BR" sz="1200" kern="1200" dirty="0" smtClean="0">
              <a:solidFill>
                <a:schemeClr val="tx1"/>
              </a:solidFill>
              <a:effectLst/>
              <a:latin typeface="+mn-lt"/>
              <a:ea typeface="+mn-ea"/>
              <a:cs typeface="+mn-cs"/>
            </a:endParaRPr>
          </a:p>
          <a:p>
            <a:endParaRPr lang="pt-BR" dirty="0"/>
          </a:p>
        </p:txBody>
      </p:sp>
      <p:sp>
        <p:nvSpPr>
          <p:cNvPr id="4" name="Espaço Reservado para Número de Slide 3"/>
          <p:cNvSpPr>
            <a:spLocks noGrp="1"/>
          </p:cNvSpPr>
          <p:nvPr>
            <p:ph type="sldNum" sz="quarter" idx="10"/>
          </p:nvPr>
        </p:nvSpPr>
        <p:spPr/>
        <p:txBody>
          <a:bodyPr/>
          <a:lstStyle/>
          <a:p>
            <a:fld id="{5750A1E1-C8D9-4447-9192-37BA973CD27A}" type="slidenum">
              <a:rPr lang="en-GB" smtClean="0"/>
              <a:t>7</a:t>
            </a:fld>
            <a:endParaRPr lang="en-GB"/>
          </a:p>
        </p:txBody>
      </p:sp>
    </p:spTree>
    <p:extLst>
      <p:ext uri="{BB962C8B-B14F-4D97-AF65-F5344CB8AC3E}">
        <p14:creationId xmlns:p14="http://schemas.microsoft.com/office/powerpoint/2010/main" val="21723964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lvl="2"/>
            <a:r>
              <a:rPr lang="en-GB" sz="1200" b="1" kern="1200" dirty="0" smtClean="0">
                <a:solidFill>
                  <a:schemeClr val="tx1"/>
                </a:solidFill>
                <a:effectLst/>
                <a:latin typeface="+mn-lt"/>
                <a:ea typeface="+mn-ea"/>
                <a:cs typeface="+mn-cs"/>
              </a:rPr>
              <a:t>Water use Indicator</a:t>
            </a:r>
            <a:endParaRPr lang="pt-BR" sz="1200" b="1"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results for water use indicator are shown in FIG 4, for each data base, IDEMAT and </a:t>
            </a:r>
            <a:r>
              <a:rPr lang="en-GB" sz="1200" kern="1200" dirty="0" err="1" smtClean="0">
                <a:solidFill>
                  <a:schemeClr val="tx1"/>
                </a:solidFill>
                <a:effectLst/>
                <a:latin typeface="+mn-lt"/>
                <a:ea typeface="+mn-ea"/>
                <a:cs typeface="+mn-cs"/>
              </a:rPr>
              <a:t>Agribalyse</a:t>
            </a:r>
            <a:r>
              <a:rPr lang="en-GB" sz="1200" kern="1200" dirty="0" smtClean="0">
                <a:solidFill>
                  <a:schemeClr val="tx1"/>
                </a:solidFill>
                <a:effectLst/>
                <a:latin typeface="+mn-lt"/>
                <a:ea typeface="+mn-ea"/>
                <a:cs typeface="+mn-cs"/>
              </a:rPr>
              <a:t>. Geopolymer matrix showed a higher water use than cement, for all types of production level of </a:t>
            </a:r>
            <a:r>
              <a:rPr lang="en-GB" sz="1200" kern="1200" dirty="0" err="1" smtClean="0">
                <a:solidFill>
                  <a:schemeClr val="tx1"/>
                </a:solidFill>
                <a:effectLst/>
                <a:latin typeface="+mn-lt"/>
                <a:ea typeface="+mn-ea"/>
                <a:cs typeface="+mn-cs"/>
              </a:rPr>
              <a:t>metakaolinite</a:t>
            </a:r>
            <a:r>
              <a:rPr lang="en-GB" sz="1200" kern="1200" dirty="0" smtClean="0">
                <a:solidFill>
                  <a:schemeClr val="tx1"/>
                </a:solidFill>
                <a:effectLst/>
                <a:latin typeface="+mn-lt"/>
                <a:ea typeface="+mn-ea"/>
                <a:cs typeface="+mn-cs"/>
              </a:rPr>
              <a:t> and both databases. </a:t>
            </a:r>
            <a:endParaRPr lang="pt-BR"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Only in the </a:t>
            </a:r>
            <a:r>
              <a:rPr lang="en-GB" sz="1200" kern="1200" dirty="0" err="1" smtClean="0">
                <a:solidFill>
                  <a:schemeClr val="tx1"/>
                </a:solidFill>
                <a:effectLst/>
                <a:latin typeface="+mn-lt"/>
                <a:ea typeface="+mn-ea"/>
                <a:cs typeface="+mn-cs"/>
              </a:rPr>
              <a:t>Agribalyse</a:t>
            </a:r>
            <a:r>
              <a:rPr lang="en-GB" sz="1200" kern="1200" dirty="0" smtClean="0">
                <a:solidFill>
                  <a:schemeClr val="tx1"/>
                </a:solidFill>
                <a:effectLst/>
                <a:latin typeface="+mn-lt"/>
                <a:ea typeface="+mn-ea"/>
                <a:cs typeface="+mn-cs"/>
              </a:rPr>
              <a:t>® database the cement production process contribute to the consumption of water. In the IDEMAT database, there were no steps that used water in the Portland cement production cycle. This is the main factor that causes the discrepancy between the cement matrix data for the </a:t>
            </a:r>
            <a:r>
              <a:rPr lang="en-GB" sz="1200" kern="1200" dirty="0" err="1" smtClean="0">
                <a:solidFill>
                  <a:schemeClr val="tx1"/>
                </a:solidFill>
                <a:effectLst/>
                <a:latin typeface="+mn-lt"/>
                <a:ea typeface="+mn-ea"/>
                <a:cs typeface="+mn-cs"/>
              </a:rPr>
              <a:t>analyzed</a:t>
            </a:r>
            <a:r>
              <a:rPr lang="en-GB" sz="1200" kern="1200" dirty="0" smtClean="0">
                <a:solidFill>
                  <a:schemeClr val="tx1"/>
                </a:solidFill>
                <a:effectLst/>
                <a:latin typeface="+mn-lt"/>
                <a:ea typeface="+mn-ea"/>
                <a:cs typeface="+mn-cs"/>
              </a:rPr>
              <a:t> databases.</a:t>
            </a:r>
            <a:endParaRPr lang="pt-BR"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For IDEMAT database, the data for the three technological levels of geopolymer were the same, and the production of sodium silicate was the biggest consumer of this natural resource. Although, in the </a:t>
            </a:r>
            <a:r>
              <a:rPr lang="en-GB" sz="1200" kern="1200" dirty="0" err="1" smtClean="0">
                <a:solidFill>
                  <a:schemeClr val="tx1"/>
                </a:solidFill>
                <a:effectLst/>
                <a:latin typeface="+mn-lt"/>
                <a:ea typeface="+mn-ea"/>
                <a:cs typeface="+mn-cs"/>
              </a:rPr>
              <a:t>Agribalyse</a:t>
            </a:r>
            <a:r>
              <a:rPr lang="en-GB" sz="1200" kern="1200" dirty="0" smtClean="0">
                <a:solidFill>
                  <a:schemeClr val="tx1"/>
                </a:solidFill>
                <a:effectLst/>
                <a:latin typeface="+mn-lt"/>
                <a:ea typeface="+mn-ea"/>
                <a:cs typeface="+mn-cs"/>
              </a:rPr>
              <a:t>® database, there was a minimal variation between the technological levels mainly motivated by the consumption of oil in the production cycle of the matrix. As with IDEMAT database, for the </a:t>
            </a:r>
            <a:r>
              <a:rPr lang="en-GB" sz="1200" kern="1200" dirty="0" err="1" smtClean="0">
                <a:solidFill>
                  <a:schemeClr val="tx1"/>
                </a:solidFill>
                <a:effectLst/>
                <a:latin typeface="+mn-lt"/>
                <a:ea typeface="+mn-ea"/>
                <a:cs typeface="+mn-cs"/>
              </a:rPr>
              <a:t>Agribalyse</a:t>
            </a:r>
            <a:r>
              <a:rPr lang="en-GB" sz="1200" kern="1200" dirty="0" smtClean="0">
                <a:solidFill>
                  <a:schemeClr val="tx1"/>
                </a:solidFill>
                <a:effectLst/>
                <a:latin typeface="+mn-lt"/>
                <a:ea typeface="+mn-ea"/>
                <a:cs typeface="+mn-cs"/>
              </a:rPr>
              <a:t>® database, the main consumer of water was the production of sodium silicate. The contribution of transport to both matrices for the water use indicator was minimal at the IDEMAT and </a:t>
            </a:r>
            <a:r>
              <a:rPr lang="en-GB" sz="1200" kern="1200" dirty="0" err="1" smtClean="0">
                <a:solidFill>
                  <a:schemeClr val="tx1"/>
                </a:solidFill>
                <a:effectLst/>
                <a:latin typeface="+mn-lt"/>
                <a:ea typeface="+mn-ea"/>
                <a:cs typeface="+mn-cs"/>
              </a:rPr>
              <a:t>Agribalyse</a:t>
            </a:r>
            <a:r>
              <a:rPr lang="en-GB" sz="1200" kern="1200" dirty="0" smtClean="0">
                <a:solidFill>
                  <a:schemeClr val="tx1"/>
                </a:solidFill>
                <a:effectLst/>
                <a:latin typeface="+mn-lt"/>
                <a:ea typeface="+mn-ea"/>
                <a:cs typeface="+mn-cs"/>
              </a:rPr>
              <a:t>® database (≤3% for all).</a:t>
            </a:r>
            <a:endParaRPr lang="pt-BR"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Resource use, fossils indicator</a:t>
            </a:r>
            <a:endParaRPr lang="pt-BR" sz="1200" b="1"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results for resource use, fossil indicator are shown in FIG 5, for each data base, IDEMAT and </a:t>
            </a:r>
            <a:r>
              <a:rPr lang="en-GB" sz="1200" kern="1200" dirty="0" err="1" smtClean="0">
                <a:solidFill>
                  <a:schemeClr val="tx1"/>
                </a:solidFill>
                <a:effectLst/>
                <a:latin typeface="+mn-lt"/>
                <a:ea typeface="+mn-ea"/>
                <a:cs typeface="+mn-cs"/>
              </a:rPr>
              <a:t>Agribalyse</a:t>
            </a:r>
            <a:r>
              <a:rPr lang="en-GB" sz="1200" kern="1200" dirty="0" smtClean="0">
                <a:solidFill>
                  <a:schemeClr val="tx1"/>
                </a:solidFill>
                <a:effectLst/>
                <a:latin typeface="+mn-lt"/>
                <a:ea typeface="+mn-ea"/>
                <a:cs typeface="+mn-cs"/>
              </a:rPr>
              <a:t>. The geopolymer matrix was more consuming of such resources when compared to the cement matrix. Furthermore, EN 15804 +A2 Method and EF 3.0 Method (adapted) resulted in similar values for the analysed matrixes with IDEMAT database. </a:t>
            </a:r>
            <a:r>
              <a:rPr lang="en-US" sz="1200" kern="1200" dirty="0" smtClean="0">
                <a:solidFill>
                  <a:schemeClr val="tx1"/>
                </a:solidFill>
                <a:effectLst/>
                <a:latin typeface="+mn-lt"/>
                <a:ea typeface="+mn-ea"/>
                <a:cs typeface="+mn-cs"/>
              </a:rPr>
              <a:t>The reason for this discrepancy was the impact factors considered in each methodology for the production process of the sodium silicate solution, the production of kaolin and cement production. </a:t>
            </a:r>
            <a:endParaRPr lang="pt-B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For the geopolymer matrixes, for pilot level in both databases, the largest contributor to the indicator Resource use, fossil was oil (not a direct raw material, but implicit in the process). Meanwhile, for the industrial level and BAT level, the biggest contributor was the production process of the sodium silicate solution.</a:t>
            </a:r>
            <a:endParaRPr lang="pt-B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transport for geopolymer, when analyzed the relative contributes, did not show more impact despite the greater distances between the geopolymer matrix input companies and the CDTN. In the IDEMAT, for both matrixes, the contribution was ≤3% and in the </a:t>
            </a:r>
            <a:r>
              <a:rPr lang="en-US" sz="1200" kern="1200" dirty="0" err="1" smtClean="0">
                <a:solidFill>
                  <a:schemeClr val="tx1"/>
                </a:solidFill>
                <a:effectLst/>
                <a:latin typeface="+mn-lt"/>
                <a:ea typeface="+mn-ea"/>
                <a:cs typeface="+mn-cs"/>
              </a:rPr>
              <a:t>Agribalyse</a:t>
            </a:r>
            <a:r>
              <a:rPr lang="en-US" sz="1200" kern="1200" dirty="0" smtClean="0">
                <a:solidFill>
                  <a:schemeClr val="tx1"/>
                </a:solidFill>
                <a:effectLst/>
                <a:latin typeface="+mn-lt"/>
                <a:ea typeface="+mn-ea"/>
                <a:cs typeface="+mn-cs"/>
              </a:rPr>
              <a:t>® the values were close to 15%.</a:t>
            </a:r>
            <a:endParaRPr lang="pt-BR" sz="1200" kern="1200" dirty="0" smtClean="0">
              <a:solidFill>
                <a:schemeClr val="tx1"/>
              </a:solidFill>
              <a:effectLst/>
              <a:latin typeface="+mn-lt"/>
              <a:ea typeface="+mn-ea"/>
              <a:cs typeface="+mn-cs"/>
            </a:endParaRPr>
          </a:p>
          <a:p>
            <a:endParaRPr lang="pt-BR" dirty="0"/>
          </a:p>
        </p:txBody>
      </p:sp>
      <p:sp>
        <p:nvSpPr>
          <p:cNvPr id="4" name="Espaço Reservado para Número de Slide 3"/>
          <p:cNvSpPr>
            <a:spLocks noGrp="1"/>
          </p:cNvSpPr>
          <p:nvPr>
            <p:ph type="sldNum" sz="quarter" idx="10"/>
          </p:nvPr>
        </p:nvSpPr>
        <p:spPr/>
        <p:txBody>
          <a:bodyPr/>
          <a:lstStyle/>
          <a:p>
            <a:fld id="{5750A1E1-C8D9-4447-9192-37BA973CD27A}" type="slidenum">
              <a:rPr lang="en-GB" smtClean="0"/>
              <a:t>8</a:t>
            </a:fld>
            <a:endParaRPr lang="en-GB"/>
          </a:p>
        </p:txBody>
      </p:sp>
    </p:spTree>
    <p:extLst>
      <p:ext uri="{BB962C8B-B14F-4D97-AF65-F5344CB8AC3E}">
        <p14:creationId xmlns:p14="http://schemas.microsoft.com/office/powerpoint/2010/main" val="11378912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sz="1200" kern="1200" dirty="0" smtClean="0">
                <a:solidFill>
                  <a:schemeClr val="tx1"/>
                </a:solidFill>
                <a:effectLst/>
                <a:latin typeface="+mn-lt"/>
                <a:ea typeface="+mn-ea"/>
                <a:cs typeface="+mn-cs"/>
              </a:rPr>
              <a:t>Conclusions: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immobilization of 1kg of waste (assuming oily bentonite waste) in </a:t>
            </a:r>
            <a:r>
              <a:rPr lang="en-US" sz="1200" kern="1200" dirty="0" err="1" smtClean="0">
                <a:solidFill>
                  <a:schemeClr val="tx1"/>
                </a:solidFill>
                <a:effectLst/>
                <a:latin typeface="+mn-lt"/>
                <a:ea typeface="+mn-ea"/>
                <a:cs typeface="+mn-cs"/>
              </a:rPr>
              <a:t>portland</a:t>
            </a:r>
            <a:r>
              <a:rPr lang="en-US" sz="1200" kern="1200" dirty="0" smtClean="0">
                <a:solidFill>
                  <a:schemeClr val="tx1"/>
                </a:solidFill>
                <a:effectLst/>
                <a:latin typeface="+mn-lt"/>
                <a:ea typeface="+mn-ea"/>
                <a:cs typeface="+mn-cs"/>
              </a:rPr>
              <a:t> cement and geopolymer were used as a functional unit for </a:t>
            </a:r>
            <a:r>
              <a:rPr lang="en-GB" sz="1200" kern="1200" dirty="0" smtClean="0">
                <a:solidFill>
                  <a:schemeClr val="tx1"/>
                </a:solidFill>
                <a:effectLst/>
                <a:latin typeface="+mn-lt"/>
                <a:ea typeface="+mn-ea"/>
                <a:cs typeface="+mn-cs"/>
              </a:rPr>
              <a:t>comparison of both matrixes using the LCA Methodology, to evaluate if geopolymer is a more sustainable alternative to cement for radioactive waste immobilization. </a:t>
            </a:r>
            <a:r>
              <a:rPr lang="en-US" sz="1200" kern="1200" dirty="0" smtClean="0">
                <a:solidFill>
                  <a:schemeClr val="tx1"/>
                </a:solidFill>
                <a:effectLst/>
                <a:latin typeface="+mn-lt"/>
                <a:ea typeface="+mn-ea"/>
                <a:cs typeface="+mn-cs"/>
              </a:rPr>
              <a:t>Due to the lack of data and apparently high impact of the </a:t>
            </a:r>
            <a:r>
              <a:rPr lang="en-US" sz="1200" kern="1200" dirty="0" err="1" smtClean="0">
                <a:solidFill>
                  <a:schemeClr val="tx1"/>
                </a:solidFill>
                <a:effectLst/>
                <a:latin typeface="+mn-lt"/>
                <a:ea typeface="+mn-ea"/>
                <a:cs typeface="+mn-cs"/>
              </a:rPr>
              <a:t>metakaolinite</a:t>
            </a:r>
            <a:r>
              <a:rPr lang="en-US" sz="1200" kern="1200" dirty="0" smtClean="0">
                <a:solidFill>
                  <a:schemeClr val="tx1"/>
                </a:solidFill>
                <a:effectLst/>
                <a:latin typeface="+mn-lt"/>
                <a:ea typeface="+mn-ea"/>
                <a:cs typeface="+mn-cs"/>
              </a:rPr>
              <a:t> production (raw material) in the geopolymer results, three technological levels for the production of </a:t>
            </a:r>
            <a:r>
              <a:rPr lang="en-US" sz="1200" kern="1200" dirty="0" err="1" smtClean="0">
                <a:solidFill>
                  <a:schemeClr val="tx1"/>
                </a:solidFill>
                <a:effectLst/>
                <a:latin typeface="+mn-lt"/>
                <a:ea typeface="+mn-ea"/>
                <a:cs typeface="+mn-cs"/>
              </a:rPr>
              <a:t>metakaolinite</a:t>
            </a:r>
            <a:r>
              <a:rPr lang="en-US" sz="1200" kern="1200" dirty="0" smtClean="0">
                <a:solidFill>
                  <a:schemeClr val="tx1"/>
                </a:solidFill>
                <a:effectLst/>
                <a:latin typeface="+mn-lt"/>
                <a:ea typeface="+mn-ea"/>
                <a:cs typeface="+mn-cs"/>
              </a:rPr>
              <a:t> - namely pilot, industrial and best available technology (BAT) were modelled and compared. </a:t>
            </a:r>
          </a:p>
          <a:p>
            <a:endParaRPr lang="pt-B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results showed that geopolymers are a better choice than cement in terms of reduction in CO</a:t>
            </a:r>
            <a:r>
              <a:rPr lang="en-US" sz="1200" kern="1200" baseline="-25000" dirty="0" smtClean="0">
                <a:solidFill>
                  <a:schemeClr val="tx1"/>
                </a:solidFill>
                <a:effectLst/>
                <a:latin typeface="+mn-lt"/>
                <a:ea typeface="+mn-ea"/>
                <a:cs typeface="+mn-cs"/>
              </a:rPr>
              <a:t>2</a:t>
            </a:r>
            <a:r>
              <a:rPr lang="en-US" sz="1200" kern="1200" dirty="0" smtClean="0">
                <a:solidFill>
                  <a:schemeClr val="tx1"/>
                </a:solidFill>
                <a:effectLst/>
                <a:latin typeface="+mn-lt"/>
                <a:ea typeface="+mn-ea"/>
                <a:cs typeface="+mn-cs"/>
              </a:rPr>
              <a:t> emission. However, geopolymer showed a worse performance than cement for the indicators Depletion of the ozone layer, Water consumption and Use of fossil resources. The more significant impact from raw material for the geopolymer was of sodium silicate. The difference between three technologies level for production of </a:t>
            </a:r>
            <a:r>
              <a:rPr lang="en-US" sz="1200" kern="1200" dirty="0" err="1" smtClean="0">
                <a:solidFill>
                  <a:schemeClr val="tx1"/>
                </a:solidFill>
                <a:effectLst/>
                <a:latin typeface="+mn-lt"/>
                <a:ea typeface="+mn-ea"/>
                <a:cs typeface="+mn-cs"/>
              </a:rPr>
              <a:t>metakaolinite</a:t>
            </a:r>
            <a:r>
              <a:rPr lang="en-US" sz="1200" kern="1200" dirty="0" smtClean="0">
                <a:solidFill>
                  <a:schemeClr val="tx1"/>
                </a:solidFill>
                <a:effectLst/>
                <a:latin typeface="+mn-lt"/>
                <a:ea typeface="+mn-ea"/>
                <a:cs typeface="+mn-cs"/>
              </a:rPr>
              <a:t> analyzed was the origin of energy consumption. Therefore, optimize energy consumption and enable clean energy sources in the production chain is necessary. For transport, with the exception of the climate change indicator, all indicators did not result in significant relative transport contributions.</a:t>
            </a:r>
          </a:p>
          <a:p>
            <a:endParaRPr lang="pt-B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Further work will be carried out to enable the refining of this analysis, sensitivity analysis and the evaluation of other geopolymer formulations. Given the scarcity of databases covering Brazilian production routes, the authors keep seeking partnerships with national companies to collect data, as well as partnerships with institutions in the area of LCA, to assure reports more reliable to the Brazilian scenario.</a:t>
            </a:r>
            <a:endParaRPr lang="pt-B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This is a preliminary study applying the Life Cycle Assessment Methodology to the </a:t>
            </a:r>
            <a:r>
              <a:rPr lang="en-GB" sz="1200" kern="1200" dirty="0" smtClean="0">
                <a:solidFill>
                  <a:schemeClr val="tx1"/>
                </a:solidFill>
                <a:effectLst/>
                <a:latin typeface="+mn-lt"/>
                <a:ea typeface="+mn-ea"/>
                <a:cs typeface="+mn-cs"/>
              </a:rPr>
              <a:t>immobilization</a:t>
            </a:r>
            <a:r>
              <a:rPr lang="en-US" sz="1200" kern="1200" dirty="0" smtClean="0">
                <a:solidFill>
                  <a:schemeClr val="tx1"/>
                </a:solidFill>
                <a:effectLst/>
                <a:latin typeface="+mn-lt"/>
                <a:ea typeface="+mn-ea"/>
                <a:cs typeface="+mn-cs"/>
              </a:rPr>
              <a:t> of a low level radioactive waste. As far as the authors’ knowledge, there is no published study on sustainability matters for the radioactive waste </a:t>
            </a:r>
            <a:r>
              <a:rPr lang="en-GB" sz="1200" kern="1200" dirty="0" smtClean="0">
                <a:solidFill>
                  <a:schemeClr val="tx1"/>
                </a:solidFill>
                <a:effectLst/>
                <a:latin typeface="+mn-lt"/>
                <a:ea typeface="+mn-ea"/>
                <a:cs typeface="+mn-cs"/>
              </a:rPr>
              <a:t>immobilization</a:t>
            </a:r>
            <a:r>
              <a:rPr lang="en-US" sz="1200" kern="1200" dirty="0" smtClean="0">
                <a:solidFill>
                  <a:schemeClr val="tx1"/>
                </a:solidFill>
                <a:effectLst/>
                <a:latin typeface="+mn-lt"/>
                <a:ea typeface="+mn-ea"/>
                <a:cs typeface="+mn-cs"/>
              </a:rPr>
              <a:t>. Obtaining input data and databases according to real industrial processes is a challenge, and the authors remark this possible weakness in this study. Nevertheless,</a:t>
            </a:r>
            <a:r>
              <a:rPr lang="en-US" sz="1200" kern="1200" dirty="0" smtClean="0">
                <a:solidFill>
                  <a:srgbClr val="FF0000"/>
                </a:solidFill>
                <a:effectLst/>
                <a:latin typeface="+mn-lt"/>
                <a:ea typeface="+mn-ea"/>
                <a:cs typeface="+mn-cs"/>
              </a:rPr>
              <a:t> the application of this well-established methodology in this field is desirable and may represent a big step towards the United Nations Sustainable Development Goals for the radioactive waste management issues. </a:t>
            </a:r>
            <a:endParaRPr lang="pt-BR" sz="1200" kern="1200" dirty="0" smtClean="0">
              <a:solidFill>
                <a:srgbClr val="FF0000"/>
              </a:solidFill>
              <a:effectLst/>
              <a:latin typeface="+mn-lt"/>
              <a:ea typeface="+mn-ea"/>
              <a:cs typeface="+mn-cs"/>
            </a:endParaRPr>
          </a:p>
          <a:p>
            <a:pPr hangingPunct="0"/>
            <a:r>
              <a:rPr lang="en-US" sz="1200" kern="1200" dirty="0" smtClean="0">
                <a:solidFill>
                  <a:schemeClr val="tx1"/>
                </a:solidFill>
                <a:effectLst/>
                <a:latin typeface="+mn-lt"/>
                <a:ea typeface="+mn-ea"/>
                <a:cs typeface="+mn-cs"/>
              </a:rPr>
              <a:t> </a:t>
            </a:r>
            <a:endParaRPr lang="pt-BR" sz="1200" kern="1200" dirty="0" smtClean="0">
              <a:solidFill>
                <a:schemeClr val="tx1"/>
              </a:solidFill>
              <a:effectLst/>
              <a:latin typeface="+mn-lt"/>
              <a:ea typeface="+mn-ea"/>
              <a:cs typeface="+mn-cs"/>
            </a:endParaRPr>
          </a:p>
          <a:p>
            <a:endParaRPr lang="pt-BR" dirty="0"/>
          </a:p>
        </p:txBody>
      </p:sp>
      <p:sp>
        <p:nvSpPr>
          <p:cNvPr id="4" name="Espaço Reservado para Número de Slide 3"/>
          <p:cNvSpPr>
            <a:spLocks noGrp="1"/>
          </p:cNvSpPr>
          <p:nvPr>
            <p:ph type="sldNum" sz="quarter" idx="10"/>
          </p:nvPr>
        </p:nvSpPr>
        <p:spPr/>
        <p:txBody>
          <a:bodyPr/>
          <a:lstStyle/>
          <a:p>
            <a:fld id="{5750A1E1-C8D9-4447-9192-37BA973CD27A}" type="slidenum">
              <a:rPr lang="en-GB" smtClean="0"/>
              <a:t>9</a:t>
            </a:fld>
            <a:endParaRPr lang="en-GB"/>
          </a:p>
        </p:txBody>
      </p:sp>
    </p:spTree>
    <p:extLst>
      <p:ext uri="{BB962C8B-B14F-4D97-AF65-F5344CB8AC3E}">
        <p14:creationId xmlns:p14="http://schemas.microsoft.com/office/powerpoint/2010/main" val="20634363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5750A1E1-C8D9-4447-9192-37BA973CD27A}" type="slidenum">
              <a:rPr lang="en-GB" smtClean="0"/>
              <a:t>10</a:t>
            </a:fld>
            <a:endParaRPr lang="en-GB"/>
          </a:p>
        </p:txBody>
      </p:sp>
    </p:spTree>
    <p:extLst>
      <p:ext uri="{BB962C8B-B14F-4D97-AF65-F5344CB8AC3E}">
        <p14:creationId xmlns:p14="http://schemas.microsoft.com/office/powerpoint/2010/main" val="35245872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89343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0B2402A-1D93-F4C3-C85E-251216CCA15A}"/>
              </a:ext>
            </a:extLst>
          </p:cNvPr>
          <p:cNvSpPr>
            <a:spLocks noGrp="1"/>
          </p:cNvSpPr>
          <p:nvPr>
            <p:ph type="ctrTitle"/>
          </p:nvPr>
        </p:nvSpPr>
        <p:spPr>
          <a:xfrm>
            <a:off x="1143000" y="1275606"/>
            <a:ext cx="6858000" cy="1790700"/>
          </a:xfrm>
        </p:spPr>
        <p:txBody>
          <a:bodyPr anchor="b"/>
          <a:lstStyle>
            <a:lvl1pPr algn="ctr">
              <a:defRPr sz="6000"/>
            </a:lvl1pPr>
          </a:lstStyle>
          <a:p>
            <a:r>
              <a:rPr lang="en-GB"/>
              <a:t>Click to edit Master title style</a:t>
            </a:r>
            <a:endParaRPr lang="x-none"/>
          </a:p>
        </p:txBody>
      </p:sp>
      <p:sp>
        <p:nvSpPr>
          <p:cNvPr id="3" name="Subtitle 2">
            <a:extLst>
              <a:ext uri="{FF2B5EF4-FFF2-40B4-BE49-F238E27FC236}">
                <a16:creationId xmlns:a16="http://schemas.microsoft.com/office/drawing/2014/main" xmlns="" id="{4834A820-285E-19A0-63D4-57E8B371FA27}"/>
              </a:ext>
            </a:extLst>
          </p:cNvPr>
          <p:cNvSpPr>
            <a:spLocks noGrp="1"/>
          </p:cNvSpPr>
          <p:nvPr>
            <p:ph type="subTitle" idx="1"/>
          </p:nvPr>
        </p:nvSpPr>
        <p:spPr>
          <a:xfrm>
            <a:off x="1143000" y="3136156"/>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x-none"/>
          </a:p>
        </p:txBody>
      </p:sp>
    </p:spTree>
    <p:extLst>
      <p:ext uri="{BB962C8B-B14F-4D97-AF65-F5344CB8AC3E}">
        <p14:creationId xmlns:p14="http://schemas.microsoft.com/office/powerpoint/2010/main" val="2173113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D923DC-A7D4-09A3-1AE9-6EB6A2A505FA}"/>
              </a:ext>
            </a:extLst>
          </p:cNvPr>
          <p:cNvSpPr>
            <a:spLocks noGrp="1"/>
          </p:cNvSpPr>
          <p:nvPr>
            <p:ph type="title"/>
          </p:nvPr>
        </p:nvSpPr>
        <p:spPr/>
        <p:txBody>
          <a:bodyPr/>
          <a:lstStyle/>
          <a:p>
            <a:r>
              <a:rPr lang="en-GB"/>
              <a:t>Click to edit Master title style</a:t>
            </a:r>
            <a:endParaRPr lang="x-none"/>
          </a:p>
        </p:txBody>
      </p:sp>
      <p:sp>
        <p:nvSpPr>
          <p:cNvPr id="3" name="Content Placeholder 2">
            <a:extLst>
              <a:ext uri="{FF2B5EF4-FFF2-40B4-BE49-F238E27FC236}">
                <a16:creationId xmlns:a16="http://schemas.microsoft.com/office/drawing/2014/main" xmlns="" id="{D9BFD2DB-EFE9-35D1-125C-453DD1FA482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Date Placeholder 3">
            <a:extLst>
              <a:ext uri="{FF2B5EF4-FFF2-40B4-BE49-F238E27FC236}">
                <a16:creationId xmlns:a16="http://schemas.microsoft.com/office/drawing/2014/main" xmlns="" id="{58F017C9-42EA-67FC-C2DB-258A31811709}"/>
              </a:ext>
            </a:extLst>
          </p:cNvPr>
          <p:cNvSpPr>
            <a:spLocks noGrp="1"/>
          </p:cNvSpPr>
          <p:nvPr>
            <p:ph type="dt" sz="half" idx="10"/>
          </p:nvPr>
        </p:nvSpPr>
        <p:spPr/>
        <p:txBody>
          <a:bodyPr/>
          <a:lstStyle/>
          <a:p>
            <a:fld id="{45DC10DD-F67F-5241-BB8B-4C3BA9A2959B}" type="datetimeFigureOut">
              <a:rPr lang="x-none" smtClean="0"/>
              <a:t>20/10/2023</a:t>
            </a:fld>
            <a:endParaRPr lang="x-none"/>
          </a:p>
        </p:txBody>
      </p:sp>
      <p:sp>
        <p:nvSpPr>
          <p:cNvPr id="5" name="Footer Placeholder 4">
            <a:extLst>
              <a:ext uri="{FF2B5EF4-FFF2-40B4-BE49-F238E27FC236}">
                <a16:creationId xmlns:a16="http://schemas.microsoft.com/office/drawing/2014/main" xmlns="" id="{548A476B-6CD9-E8CC-95D0-4BF10F7F0DF0}"/>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6AA8E0A8-6E8C-EBD2-84A5-F8EB4376596D}"/>
              </a:ext>
            </a:extLst>
          </p:cNvPr>
          <p:cNvSpPr>
            <a:spLocks noGrp="1"/>
          </p:cNvSpPr>
          <p:nvPr>
            <p:ph type="sldNum" sz="quarter" idx="12"/>
          </p:nvPr>
        </p:nvSpPr>
        <p:spPr/>
        <p:txBody>
          <a:bodyPr/>
          <a:lstStyle/>
          <a:p>
            <a:fld id="{72E3AC5B-7CEB-2D49-94B4-1DE2B86299CB}" type="slidenum">
              <a:rPr lang="x-none" smtClean="0"/>
              <a:t>‹nº›</a:t>
            </a:fld>
            <a:endParaRPr lang="x-none"/>
          </a:p>
        </p:txBody>
      </p:sp>
    </p:spTree>
    <p:extLst>
      <p:ext uri="{BB962C8B-B14F-4D97-AF65-F5344CB8AC3E}">
        <p14:creationId xmlns:p14="http://schemas.microsoft.com/office/powerpoint/2010/main" val="21836789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0F1631B-1CA2-FAFF-C0E0-C14C500250D6}"/>
              </a:ext>
            </a:extLst>
          </p:cNvPr>
          <p:cNvSpPr>
            <a:spLocks noGrp="1"/>
          </p:cNvSpPr>
          <p:nvPr>
            <p:ph type="title"/>
          </p:nvPr>
        </p:nvSpPr>
        <p:spPr>
          <a:xfrm>
            <a:off x="623888" y="1282700"/>
            <a:ext cx="7886700" cy="2139950"/>
          </a:xfrm>
        </p:spPr>
        <p:txBody>
          <a:bodyPr anchor="b"/>
          <a:lstStyle>
            <a:lvl1pPr>
              <a:defRPr sz="6000"/>
            </a:lvl1pPr>
          </a:lstStyle>
          <a:p>
            <a:r>
              <a:rPr lang="en-GB"/>
              <a:t>Click to edit Master title style</a:t>
            </a:r>
            <a:endParaRPr lang="x-none"/>
          </a:p>
        </p:txBody>
      </p:sp>
      <p:sp>
        <p:nvSpPr>
          <p:cNvPr id="3" name="Text Placeholder 2">
            <a:extLst>
              <a:ext uri="{FF2B5EF4-FFF2-40B4-BE49-F238E27FC236}">
                <a16:creationId xmlns:a16="http://schemas.microsoft.com/office/drawing/2014/main" xmlns="" id="{96035E1B-1539-4DAE-0EFC-9ED89D424C69}"/>
              </a:ext>
            </a:extLst>
          </p:cNvPr>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xmlns="" id="{14D0A760-D8EC-9040-6007-BF46219ACF19}"/>
              </a:ext>
            </a:extLst>
          </p:cNvPr>
          <p:cNvSpPr>
            <a:spLocks noGrp="1"/>
          </p:cNvSpPr>
          <p:nvPr>
            <p:ph type="dt" sz="half" idx="10"/>
          </p:nvPr>
        </p:nvSpPr>
        <p:spPr/>
        <p:txBody>
          <a:bodyPr/>
          <a:lstStyle/>
          <a:p>
            <a:fld id="{45DC10DD-F67F-5241-BB8B-4C3BA9A2959B}" type="datetimeFigureOut">
              <a:rPr lang="x-none" smtClean="0"/>
              <a:t>20/10/2023</a:t>
            </a:fld>
            <a:endParaRPr lang="x-none"/>
          </a:p>
        </p:txBody>
      </p:sp>
      <p:sp>
        <p:nvSpPr>
          <p:cNvPr id="5" name="Footer Placeholder 4">
            <a:extLst>
              <a:ext uri="{FF2B5EF4-FFF2-40B4-BE49-F238E27FC236}">
                <a16:creationId xmlns:a16="http://schemas.microsoft.com/office/drawing/2014/main" xmlns="" id="{B0B00DE1-D38F-9936-5BD1-77D9EFBA9D49}"/>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D2988486-A788-E4BD-1948-995E9EB4E3B3}"/>
              </a:ext>
            </a:extLst>
          </p:cNvPr>
          <p:cNvSpPr>
            <a:spLocks noGrp="1"/>
          </p:cNvSpPr>
          <p:nvPr>
            <p:ph type="sldNum" sz="quarter" idx="12"/>
          </p:nvPr>
        </p:nvSpPr>
        <p:spPr/>
        <p:txBody>
          <a:bodyPr/>
          <a:lstStyle/>
          <a:p>
            <a:fld id="{72E3AC5B-7CEB-2D49-94B4-1DE2B86299CB}" type="slidenum">
              <a:rPr lang="x-none" smtClean="0"/>
              <a:t>‹nº›</a:t>
            </a:fld>
            <a:endParaRPr lang="x-none"/>
          </a:p>
        </p:txBody>
      </p:sp>
    </p:spTree>
    <p:extLst>
      <p:ext uri="{BB962C8B-B14F-4D97-AF65-F5344CB8AC3E}">
        <p14:creationId xmlns:p14="http://schemas.microsoft.com/office/powerpoint/2010/main" val="36755502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A1283C7-9BE7-D979-8DC6-22D017306025}"/>
              </a:ext>
            </a:extLst>
          </p:cNvPr>
          <p:cNvSpPr>
            <a:spLocks noGrp="1"/>
          </p:cNvSpPr>
          <p:nvPr>
            <p:ph type="title"/>
          </p:nvPr>
        </p:nvSpPr>
        <p:spPr/>
        <p:txBody>
          <a:bodyPr/>
          <a:lstStyle/>
          <a:p>
            <a:r>
              <a:rPr lang="en-GB"/>
              <a:t>Click to edit Master title style</a:t>
            </a:r>
            <a:endParaRPr lang="x-none"/>
          </a:p>
        </p:txBody>
      </p:sp>
      <p:sp>
        <p:nvSpPr>
          <p:cNvPr id="3" name="Content Placeholder 2">
            <a:extLst>
              <a:ext uri="{FF2B5EF4-FFF2-40B4-BE49-F238E27FC236}">
                <a16:creationId xmlns:a16="http://schemas.microsoft.com/office/drawing/2014/main" xmlns="" id="{835CDAE2-596E-243C-F558-0D1991B349C0}"/>
              </a:ext>
            </a:extLst>
          </p:cNvPr>
          <p:cNvSpPr>
            <a:spLocks noGrp="1"/>
          </p:cNvSpPr>
          <p:nvPr>
            <p:ph sz="half" idx="1"/>
          </p:nvPr>
        </p:nvSpPr>
        <p:spPr>
          <a:xfrm>
            <a:off x="628650" y="1370013"/>
            <a:ext cx="3867150" cy="326231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Content Placeholder 3">
            <a:extLst>
              <a:ext uri="{FF2B5EF4-FFF2-40B4-BE49-F238E27FC236}">
                <a16:creationId xmlns:a16="http://schemas.microsoft.com/office/drawing/2014/main" xmlns="" id="{3F9AD7BD-C78D-1F7C-94E5-D60C9E57A447}"/>
              </a:ext>
            </a:extLst>
          </p:cNvPr>
          <p:cNvSpPr>
            <a:spLocks noGrp="1"/>
          </p:cNvSpPr>
          <p:nvPr>
            <p:ph sz="half" idx="2"/>
          </p:nvPr>
        </p:nvSpPr>
        <p:spPr>
          <a:xfrm>
            <a:off x="4648200" y="1370013"/>
            <a:ext cx="3867150" cy="326231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5" name="Date Placeholder 4">
            <a:extLst>
              <a:ext uri="{FF2B5EF4-FFF2-40B4-BE49-F238E27FC236}">
                <a16:creationId xmlns:a16="http://schemas.microsoft.com/office/drawing/2014/main" xmlns="" id="{A36AB4B2-3A2C-F3EB-029F-189784E2360D}"/>
              </a:ext>
            </a:extLst>
          </p:cNvPr>
          <p:cNvSpPr>
            <a:spLocks noGrp="1"/>
          </p:cNvSpPr>
          <p:nvPr>
            <p:ph type="dt" sz="half" idx="10"/>
          </p:nvPr>
        </p:nvSpPr>
        <p:spPr/>
        <p:txBody>
          <a:bodyPr/>
          <a:lstStyle/>
          <a:p>
            <a:fld id="{45DC10DD-F67F-5241-BB8B-4C3BA9A2959B}" type="datetimeFigureOut">
              <a:rPr lang="x-none" smtClean="0"/>
              <a:t>20/10/2023</a:t>
            </a:fld>
            <a:endParaRPr lang="x-none"/>
          </a:p>
        </p:txBody>
      </p:sp>
      <p:sp>
        <p:nvSpPr>
          <p:cNvPr id="6" name="Footer Placeholder 5">
            <a:extLst>
              <a:ext uri="{FF2B5EF4-FFF2-40B4-BE49-F238E27FC236}">
                <a16:creationId xmlns:a16="http://schemas.microsoft.com/office/drawing/2014/main" xmlns="" id="{F67B8D5D-3A3C-BE50-3DFD-377831D27D92}"/>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xmlns="" id="{26086C73-CB1F-0316-515C-9A821BC9C92F}"/>
              </a:ext>
            </a:extLst>
          </p:cNvPr>
          <p:cNvSpPr>
            <a:spLocks noGrp="1"/>
          </p:cNvSpPr>
          <p:nvPr>
            <p:ph type="sldNum" sz="quarter" idx="12"/>
          </p:nvPr>
        </p:nvSpPr>
        <p:spPr/>
        <p:txBody>
          <a:bodyPr/>
          <a:lstStyle/>
          <a:p>
            <a:fld id="{72E3AC5B-7CEB-2D49-94B4-1DE2B86299CB}" type="slidenum">
              <a:rPr lang="x-none" smtClean="0"/>
              <a:t>‹nº›</a:t>
            </a:fld>
            <a:endParaRPr lang="x-none"/>
          </a:p>
        </p:txBody>
      </p:sp>
    </p:spTree>
    <p:extLst>
      <p:ext uri="{BB962C8B-B14F-4D97-AF65-F5344CB8AC3E}">
        <p14:creationId xmlns:p14="http://schemas.microsoft.com/office/powerpoint/2010/main" val="10248978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2884A2F-391B-B9B2-4A0D-42EBFEC884C5}"/>
              </a:ext>
            </a:extLst>
          </p:cNvPr>
          <p:cNvSpPr>
            <a:spLocks noGrp="1"/>
          </p:cNvSpPr>
          <p:nvPr>
            <p:ph type="title"/>
          </p:nvPr>
        </p:nvSpPr>
        <p:spPr>
          <a:xfrm>
            <a:off x="630238" y="274638"/>
            <a:ext cx="7886700" cy="993775"/>
          </a:xfrm>
        </p:spPr>
        <p:txBody>
          <a:bodyPr/>
          <a:lstStyle/>
          <a:p>
            <a:r>
              <a:rPr lang="en-GB"/>
              <a:t>Click to edit Master title style</a:t>
            </a:r>
            <a:endParaRPr lang="x-none"/>
          </a:p>
        </p:txBody>
      </p:sp>
      <p:sp>
        <p:nvSpPr>
          <p:cNvPr id="3" name="Text Placeholder 2">
            <a:extLst>
              <a:ext uri="{FF2B5EF4-FFF2-40B4-BE49-F238E27FC236}">
                <a16:creationId xmlns:a16="http://schemas.microsoft.com/office/drawing/2014/main" xmlns="" id="{2885374C-A035-EED8-80E0-775BFFF2A1BA}"/>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xmlns="" id="{31B2D4EB-C08A-5C09-8886-6635B79554FD}"/>
              </a:ext>
            </a:extLst>
          </p:cNvPr>
          <p:cNvSpPr>
            <a:spLocks noGrp="1"/>
          </p:cNvSpPr>
          <p:nvPr>
            <p:ph sz="half" idx="2"/>
          </p:nvPr>
        </p:nvSpPr>
        <p:spPr>
          <a:xfrm>
            <a:off x="630238" y="1879600"/>
            <a:ext cx="3868737" cy="27622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5" name="Text Placeholder 4">
            <a:extLst>
              <a:ext uri="{FF2B5EF4-FFF2-40B4-BE49-F238E27FC236}">
                <a16:creationId xmlns:a16="http://schemas.microsoft.com/office/drawing/2014/main" xmlns="" id="{1712CCDC-C2DA-ADD3-4D92-88535A4D8BD9}"/>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xmlns="" id="{740D3F58-64E6-19C2-482C-3DBE78CD8AD2}"/>
              </a:ext>
            </a:extLst>
          </p:cNvPr>
          <p:cNvSpPr>
            <a:spLocks noGrp="1"/>
          </p:cNvSpPr>
          <p:nvPr>
            <p:ph sz="quarter" idx="4"/>
          </p:nvPr>
        </p:nvSpPr>
        <p:spPr>
          <a:xfrm>
            <a:off x="4629150" y="1879600"/>
            <a:ext cx="3887788" cy="27622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7" name="Date Placeholder 6">
            <a:extLst>
              <a:ext uri="{FF2B5EF4-FFF2-40B4-BE49-F238E27FC236}">
                <a16:creationId xmlns:a16="http://schemas.microsoft.com/office/drawing/2014/main" xmlns="" id="{00E93CCA-73B7-9C2E-E223-BAB3D207A282}"/>
              </a:ext>
            </a:extLst>
          </p:cNvPr>
          <p:cNvSpPr>
            <a:spLocks noGrp="1"/>
          </p:cNvSpPr>
          <p:nvPr>
            <p:ph type="dt" sz="half" idx="10"/>
          </p:nvPr>
        </p:nvSpPr>
        <p:spPr/>
        <p:txBody>
          <a:bodyPr/>
          <a:lstStyle/>
          <a:p>
            <a:fld id="{45DC10DD-F67F-5241-BB8B-4C3BA9A2959B}" type="datetimeFigureOut">
              <a:rPr lang="x-none" smtClean="0"/>
              <a:t>20/10/2023</a:t>
            </a:fld>
            <a:endParaRPr lang="x-none"/>
          </a:p>
        </p:txBody>
      </p:sp>
      <p:sp>
        <p:nvSpPr>
          <p:cNvPr id="8" name="Footer Placeholder 7">
            <a:extLst>
              <a:ext uri="{FF2B5EF4-FFF2-40B4-BE49-F238E27FC236}">
                <a16:creationId xmlns:a16="http://schemas.microsoft.com/office/drawing/2014/main" xmlns="" id="{27F41DA9-6788-9952-7703-7CF733CBA013}"/>
              </a:ext>
            </a:extLst>
          </p:cNvPr>
          <p:cNvSpPr>
            <a:spLocks noGrp="1"/>
          </p:cNvSpPr>
          <p:nvPr>
            <p:ph type="ftr" sz="quarter" idx="11"/>
          </p:nvPr>
        </p:nvSpPr>
        <p:spPr/>
        <p:txBody>
          <a:bodyPr/>
          <a:lstStyle/>
          <a:p>
            <a:endParaRPr lang="x-none"/>
          </a:p>
        </p:txBody>
      </p:sp>
      <p:sp>
        <p:nvSpPr>
          <p:cNvPr id="9" name="Slide Number Placeholder 8">
            <a:extLst>
              <a:ext uri="{FF2B5EF4-FFF2-40B4-BE49-F238E27FC236}">
                <a16:creationId xmlns:a16="http://schemas.microsoft.com/office/drawing/2014/main" xmlns="" id="{BE776FAB-DBB7-E316-8977-B43B16B49F72}"/>
              </a:ext>
            </a:extLst>
          </p:cNvPr>
          <p:cNvSpPr>
            <a:spLocks noGrp="1"/>
          </p:cNvSpPr>
          <p:nvPr>
            <p:ph type="sldNum" sz="quarter" idx="12"/>
          </p:nvPr>
        </p:nvSpPr>
        <p:spPr/>
        <p:txBody>
          <a:bodyPr/>
          <a:lstStyle/>
          <a:p>
            <a:fld id="{72E3AC5B-7CEB-2D49-94B4-1DE2B86299CB}" type="slidenum">
              <a:rPr lang="x-none" smtClean="0"/>
              <a:t>‹nº›</a:t>
            </a:fld>
            <a:endParaRPr lang="x-none"/>
          </a:p>
        </p:txBody>
      </p:sp>
    </p:spTree>
    <p:extLst>
      <p:ext uri="{BB962C8B-B14F-4D97-AF65-F5344CB8AC3E}">
        <p14:creationId xmlns:p14="http://schemas.microsoft.com/office/powerpoint/2010/main" val="20536855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AEF7F7-7CE9-9A49-A73F-A8461B0C9EB9}"/>
              </a:ext>
            </a:extLst>
          </p:cNvPr>
          <p:cNvSpPr>
            <a:spLocks noGrp="1"/>
          </p:cNvSpPr>
          <p:nvPr>
            <p:ph type="title"/>
          </p:nvPr>
        </p:nvSpPr>
        <p:spPr/>
        <p:txBody>
          <a:bodyPr/>
          <a:lstStyle/>
          <a:p>
            <a:r>
              <a:rPr lang="en-GB"/>
              <a:t>Click to edit Master title style</a:t>
            </a:r>
            <a:endParaRPr lang="x-none"/>
          </a:p>
        </p:txBody>
      </p:sp>
      <p:sp>
        <p:nvSpPr>
          <p:cNvPr id="3" name="Date Placeholder 2">
            <a:extLst>
              <a:ext uri="{FF2B5EF4-FFF2-40B4-BE49-F238E27FC236}">
                <a16:creationId xmlns:a16="http://schemas.microsoft.com/office/drawing/2014/main" xmlns="" id="{9F1F331C-947F-3B91-6141-596092DAE2E5}"/>
              </a:ext>
            </a:extLst>
          </p:cNvPr>
          <p:cNvSpPr>
            <a:spLocks noGrp="1"/>
          </p:cNvSpPr>
          <p:nvPr>
            <p:ph type="dt" sz="half" idx="10"/>
          </p:nvPr>
        </p:nvSpPr>
        <p:spPr/>
        <p:txBody>
          <a:bodyPr/>
          <a:lstStyle/>
          <a:p>
            <a:fld id="{45DC10DD-F67F-5241-BB8B-4C3BA9A2959B}" type="datetimeFigureOut">
              <a:rPr lang="x-none" smtClean="0"/>
              <a:t>20/10/2023</a:t>
            </a:fld>
            <a:endParaRPr lang="x-none"/>
          </a:p>
        </p:txBody>
      </p:sp>
      <p:sp>
        <p:nvSpPr>
          <p:cNvPr id="4" name="Footer Placeholder 3">
            <a:extLst>
              <a:ext uri="{FF2B5EF4-FFF2-40B4-BE49-F238E27FC236}">
                <a16:creationId xmlns:a16="http://schemas.microsoft.com/office/drawing/2014/main" xmlns="" id="{2B5866AF-2F2F-92DB-8F2E-17A9462EBB9A}"/>
              </a:ext>
            </a:extLst>
          </p:cNvPr>
          <p:cNvSpPr>
            <a:spLocks noGrp="1"/>
          </p:cNvSpPr>
          <p:nvPr>
            <p:ph type="ftr" sz="quarter" idx="11"/>
          </p:nvPr>
        </p:nvSpPr>
        <p:spPr/>
        <p:txBody>
          <a:bodyPr/>
          <a:lstStyle/>
          <a:p>
            <a:endParaRPr lang="x-none"/>
          </a:p>
        </p:txBody>
      </p:sp>
      <p:sp>
        <p:nvSpPr>
          <p:cNvPr id="5" name="Slide Number Placeholder 4">
            <a:extLst>
              <a:ext uri="{FF2B5EF4-FFF2-40B4-BE49-F238E27FC236}">
                <a16:creationId xmlns:a16="http://schemas.microsoft.com/office/drawing/2014/main" xmlns="" id="{C1A511AD-3A19-A128-58D0-9DB64840AB8A}"/>
              </a:ext>
            </a:extLst>
          </p:cNvPr>
          <p:cNvSpPr>
            <a:spLocks noGrp="1"/>
          </p:cNvSpPr>
          <p:nvPr>
            <p:ph type="sldNum" sz="quarter" idx="12"/>
          </p:nvPr>
        </p:nvSpPr>
        <p:spPr/>
        <p:txBody>
          <a:bodyPr/>
          <a:lstStyle/>
          <a:p>
            <a:fld id="{72E3AC5B-7CEB-2D49-94B4-1DE2B86299CB}" type="slidenum">
              <a:rPr lang="x-none" smtClean="0"/>
              <a:t>‹nº›</a:t>
            </a:fld>
            <a:endParaRPr lang="x-none"/>
          </a:p>
        </p:txBody>
      </p:sp>
    </p:spTree>
    <p:extLst>
      <p:ext uri="{BB962C8B-B14F-4D97-AF65-F5344CB8AC3E}">
        <p14:creationId xmlns:p14="http://schemas.microsoft.com/office/powerpoint/2010/main" val="28499631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C53F91D0-6817-6B45-06F6-684136E134B6}"/>
              </a:ext>
            </a:extLst>
          </p:cNvPr>
          <p:cNvSpPr>
            <a:spLocks noGrp="1"/>
          </p:cNvSpPr>
          <p:nvPr>
            <p:ph type="dt" sz="half" idx="10"/>
          </p:nvPr>
        </p:nvSpPr>
        <p:spPr/>
        <p:txBody>
          <a:bodyPr/>
          <a:lstStyle/>
          <a:p>
            <a:fld id="{45DC10DD-F67F-5241-BB8B-4C3BA9A2959B}" type="datetimeFigureOut">
              <a:rPr lang="x-none" smtClean="0"/>
              <a:t>20/10/2023</a:t>
            </a:fld>
            <a:endParaRPr lang="x-none"/>
          </a:p>
        </p:txBody>
      </p:sp>
      <p:sp>
        <p:nvSpPr>
          <p:cNvPr id="3" name="Footer Placeholder 2">
            <a:extLst>
              <a:ext uri="{FF2B5EF4-FFF2-40B4-BE49-F238E27FC236}">
                <a16:creationId xmlns:a16="http://schemas.microsoft.com/office/drawing/2014/main" xmlns="" id="{D2D9A13F-98A1-B09A-D100-1BF14F66CC82}"/>
              </a:ext>
            </a:extLst>
          </p:cNvPr>
          <p:cNvSpPr>
            <a:spLocks noGrp="1"/>
          </p:cNvSpPr>
          <p:nvPr>
            <p:ph type="ftr" sz="quarter" idx="11"/>
          </p:nvPr>
        </p:nvSpPr>
        <p:spPr/>
        <p:txBody>
          <a:bodyPr/>
          <a:lstStyle/>
          <a:p>
            <a:endParaRPr lang="x-none"/>
          </a:p>
        </p:txBody>
      </p:sp>
      <p:sp>
        <p:nvSpPr>
          <p:cNvPr id="4" name="Slide Number Placeholder 3">
            <a:extLst>
              <a:ext uri="{FF2B5EF4-FFF2-40B4-BE49-F238E27FC236}">
                <a16:creationId xmlns:a16="http://schemas.microsoft.com/office/drawing/2014/main" xmlns="" id="{F7FB39C8-3D69-BFEC-C2F9-540F8886009D}"/>
              </a:ext>
            </a:extLst>
          </p:cNvPr>
          <p:cNvSpPr>
            <a:spLocks noGrp="1"/>
          </p:cNvSpPr>
          <p:nvPr>
            <p:ph type="sldNum" sz="quarter" idx="12"/>
          </p:nvPr>
        </p:nvSpPr>
        <p:spPr/>
        <p:txBody>
          <a:bodyPr/>
          <a:lstStyle/>
          <a:p>
            <a:fld id="{72E3AC5B-7CEB-2D49-94B4-1DE2B86299CB}" type="slidenum">
              <a:rPr lang="x-none" smtClean="0"/>
              <a:t>‹nº›</a:t>
            </a:fld>
            <a:endParaRPr lang="x-none"/>
          </a:p>
        </p:txBody>
      </p:sp>
    </p:spTree>
    <p:extLst>
      <p:ext uri="{BB962C8B-B14F-4D97-AF65-F5344CB8AC3E}">
        <p14:creationId xmlns:p14="http://schemas.microsoft.com/office/powerpoint/2010/main" val="1700611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D4069E6-CB1E-D452-4C01-CF46963B551B}"/>
              </a:ext>
            </a:extLst>
          </p:cNvPr>
          <p:cNvSpPr>
            <a:spLocks noGrp="1"/>
          </p:cNvSpPr>
          <p:nvPr>
            <p:ph type="title"/>
          </p:nvPr>
        </p:nvSpPr>
        <p:spPr>
          <a:xfrm>
            <a:off x="630238" y="342900"/>
            <a:ext cx="2949575" cy="1200150"/>
          </a:xfrm>
        </p:spPr>
        <p:txBody>
          <a:bodyPr anchor="b"/>
          <a:lstStyle>
            <a:lvl1pPr>
              <a:defRPr sz="3200"/>
            </a:lvl1pPr>
          </a:lstStyle>
          <a:p>
            <a:r>
              <a:rPr lang="en-GB"/>
              <a:t>Click to edit Master title style</a:t>
            </a:r>
            <a:endParaRPr lang="x-none"/>
          </a:p>
        </p:txBody>
      </p:sp>
      <p:sp>
        <p:nvSpPr>
          <p:cNvPr id="3" name="Content Placeholder 2">
            <a:extLst>
              <a:ext uri="{FF2B5EF4-FFF2-40B4-BE49-F238E27FC236}">
                <a16:creationId xmlns:a16="http://schemas.microsoft.com/office/drawing/2014/main" xmlns="" id="{8FA31B67-120E-2262-D258-E5430020B7D4}"/>
              </a:ext>
            </a:extLst>
          </p:cNvPr>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Text Placeholder 3">
            <a:extLst>
              <a:ext uri="{FF2B5EF4-FFF2-40B4-BE49-F238E27FC236}">
                <a16:creationId xmlns:a16="http://schemas.microsoft.com/office/drawing/2014/main" xmlns="" id="{1B623384-A9EE-1229-DFE2-3D65B30EEA95}"/>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xmlns="" id="{641447A3-1105-4B52-48E8-557AFB703963}"/>
              </a:ext>
            </a:extLst>
          </p:cNvPr>
          <p:cNvSpPr>
            <a:spLocks noGrp="1"/>
          </p:cNvSpPr>
          <p:nvPr>
            <p:ph type="dt" sz="half" idx="10"/>
          </p:nvPr>
        </p:nvSpPr>
        <p:spPr/>
        <p:txBody>
          <a:bodyPr/>
          <a:lstStyle/>
          <a:p>
            <a:fld id="{45DC10DD-F67F-5241-BB8B-4C3BA9A2959B}" type="datetimeFigureOut">
              <a:rPr lang="x-none" smtClean="0"/>
              <a:t>20/10/2023</a:t>
            </a:fld>
            <a:endParaRPr lang="x-none"/>
          </a:p>
        </p:txBody>
      </p:sp>
      <p:sp>
        <p:nvSpPr>
          <p:cNvPr id="6" name="Footer Placeholder 5">
            <a:extLst>
              <a:ext uri="{FF2B5EF4-FFF2-40B4-BE49-F238E27FC236}">
                <a16:creationId xmlns:a16="http://schemas.microsoft.com/office/drawing/2014/main" xmlns="" id="{112D6DAE-1C31-94F4-C037-0BDE818465C1}"/>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xmlns="" id="{FBF49C8C-2001-B2D6-156B-F5535EA07018}"/>
              </a:ext>
            </a:extLst>
          </p:cNvPr>
          <p:cNvSpPr>
            <a:spLocks noGrp="1"/>
          </p:cNvSpPr>
          <p:nvPr>
            <p:ph type="sldNum" sz="quarter" idx="12"/>
          </p:nvPr>
        </p:nvSpPr>
        <p:spPr/>
        <p:txBody>
          <a:bodyPr/>
          <a:lstStyle/>
          <a:p>
            <a:fld id="{72E3AC5B-7CEB-2D49-94B4-1DE2B86299CB}" type="slidenum">
              <a:rPr lang="x-none" smtClean="0"/>
              <a:t>‹nº›</a:t>
            </a:fld>
            <a:endParaRPr lang="x-none"/>
          </a:p>
        </p:txBody>
      </p:sp>
    </p:spTree>
    <p:extLst>
      <p:ext uri="{BB962C8B-B14F-4D97-AF65-F5344CB8AC3E}">
        <p14:creationId xmlns:p14="http://schemas.microsoft.com/office/powerpoint/2010/main" val="5482788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45C135-271A-BA45-6C94-8DE051F5F599}"/>
              </a:ext>
            </a:extLst>
          </p:cNvPr>
          <p:cNvSpPr>
            <a:spLocks noGrp="1"/>
          </p:cNvSpPr>
          <p:nvPr>
            <p:ph type="title"/>
          </p:nvPr>
        </p:nvSpPr>
        <p:spPr>
          <a:xfrm>
            <a:off x="630238" y="342900"/>
            <a:ext cx="2949575" cy="1200150"/>
          </a:xfrm>
        </p:spPr>
        <p:txBody>
          <a:bodyPr anchor="b"/>
          <a:lstStyle>
            <a:lvl1pPr>
              <a:defRPr sz="3200"/>
            </a:lvl1pPr>
          </a:lstStyle>
          <a:p>
            <a:r>
              <a:rPr lang="en-GB"/>
              <a:t>Click to edit Master title style</a:t>
            </a:r>
            <a:endParaRPr lang="x-none"/>
          </a:p>
        </p:txBody>
      </p:sp>
      <p:sp>
        <p:nvSpPr>
          <p:cNvPr id="3" name="Picture Placeholder 2">
            <a:extLst>
              <a:ext uri="{FF2B5EF4-FFF2-40B4-BE49-F238E27FC236}">
                <a16:creationId xmlns:a16="http://schemas.microsoft.com/office/drawing/2014/main" xmlns="" id="{3EA0B191-3BD1-CD71-4990-36552AAD833F}"/>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Text Placeholder 3">
            <a:extLst>
              <a:ext uri="{FF2B5EF4-FFF2-40B4-BE49-F238E27FC236}">
                <a16:creationId xmlns:a16="http://schemas.microsoft.com/office/drawing/2014/main" xmlns="" id="{EA408CCF-11CD-096C-66D2-489B2F876015}"/>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xmlns="" id="{14D1ADE6-E632-A8E0-CDA9-A0D1A4A12F34}"/>
              </a:ext>
            </a:extLst>
          </p:cNvPr>
          <p:cNvSpPr>
            <a:spLocks noGrp="1"/>
          </p:cNvSpPr>
          <p:nvPr>
            <p:ph type="dt" sz="half" idx="10"/>
          </p:nvPr>
        </p:nvSpPr>
        <p:spPr/>
        <p:txBody>
          <a:bodyPr/>
          <a:lstStyle/>
          <a:p>
            <a:fld id="{45DC10DD-F67F-5241-BB8B-4C3BA9A2959B}" type="datetimeFigureOut">
              <a:rPr lang="x-none" smtClean="0"/>
              <a:t>20/10/2023</a:t>
            </a:fld>
            <a:endParaRPr lang="x-none"/>
          </a:p>
        </p:txBody>
      </p:sp>
      <p:sp>
        <p:nvSpPr>
          <p:cNvPr id="6" name="Footer Placeholder 5">
            <a:extLst>
              <a:ext uri="{FF2B5EF4-FFF2-40B4-BE49-F238E27FC236}">
                <a16:creationId xmlns:a16="http://schemas.microsoft.com/office/drawing/2014/main" xmlns="" id="{CD5B3A4A-F4A9-707B-6CB9-AF85C79B72A0}"/>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xmlns="" id="{B99F852F-3A27-EAB1-8A07-3ED3E7C748FE}"/>
              </a:ext>
            </a:extLst>
          </p:cNvPr>
          <p:cNvSpPr>
            <a:spLocks noGrp="1"/>
          </p:cNvSpPr>
          <p:nvPr>
            <p:ph type="sldNum" sz="quarter" idx="12"/>
          </p:nvPr>
        </p:nvSpPr>
        <p:spPr/>
        <p:txBody>
          <a:bodyPr/>
          <a:lstStyle/>
          <a:p>
            <a:fld id="{72E3AC5B-7CEB-2D49-94B4-1DE2B86299CB}" type="slidenum">
              <a:rPr lang="x-none" smtClean="0"/>
              <a:t>‹nº›</a:t>
            </a:fld>
            <a:endParaRPr lang="x-none"/>
          </a:p>
        </p:txBody>
      </p:sp>
    </p:spTree>
    <p:extLst>
      <p:ext uri="{BB962C8B-B14F-4D97-AF65-F5344CB8AC3E}">
        <p14:creationId xmlns:p14="http://schemas.microsoft.com/office/powerpoint/2010/main" val="7680938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3573B6C-64B4-CD5E-08B1-E3501D3FA603}"/>
              </a:ext>
            </a:extLst>
          </p:cNvPr>
          <p:cNvSpPr>
            <a:spLocks noGrp="1"/>
          </p:cNvSpPr>
          <p:nvPr>
            <p:ph type="title"/>
          </p:nvPr>
        </p:nvSpPr>
        <p:spPr/>
        <p:txBody>
          <a:bodyPr/>
          <a:lstStyle/>
          <a:p>
            <a:r>
              <a:rPr lang="en-GB"/>
              <a:t>Click to edit Master title style</a:t>
            </a:r>
            <a:endParaRPr lang="x-none"/>
          </a:p>
        </p:txBody>
      </p:sp>
      <p:sp>
        <p:nvSpPr>
          <p:cNvPr id="3" name="Vertical Text Placeholder 2">
            <a:extLst>
              <a:ext uri="{FF2B5EF4-FFF2-40B4-BE49-F238E27FC236}">
                <a16:creationId xmlns:a16="http://schemas.microsoft.com/office/drawing/2014/main" xmlns="" id="{F6706F66-9771-467E-DC77-B5A2A843F7A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Date Placeholder 3">
            <a:extLst>
              <a:ext uri="{FF2B5EF4-FFF2-40B4-BE49-F238E27FC236}">
                <a16:creationId xmlns:a16="http://schemas.microsoft.com/office/drawing/2014/main" xmlns="" id="{80E7BE59-CF91-3A70-9D9B-86BD42027A0B}"/>
              </a:ext>
            </a:extLst>
          </p:cNvPr>
          <p:cNvSpPr>
            <a:spLocks noGrp="1"/>
          </p:cNvSpPr>
          <p:nvPr>
            <p:ph type="dt" sz="half" idx="10"/>
          </p:nvPr>
        </p:nvSpPr>
        <p:spPr/>
        <p:txBody>
          <a:bodyPr/>
          <a:lstStyle/>
          <a:p>
            <a:fld id="{45DC10DD-F67F-5241-BB8B-4C3BA9A2959B}" type="datetimeFigureOut">
              <a:rPr lang="x-none" smtClean="0"/>
              <a:t>20/10/2023</a:t>
            </a:fld>
            <a:endParaRPr lang="x-none"/>
          </a:p>
        </p:txBody>
      </p:sp>
      <p:sp>
        <p:nvSpPr>
          <p:cNvPr id="5" name="Footer Placeholder 4">
            <a:extLst>
              <a:ext uri="{FF2B5EF4-FFF2-40B4-BE49-F238E27FC236}">
                <a16:creationId xmlns:a16="http://schemas.microsoft.com/office/drawing/2014/main" xmlns="" id="{DFDF7EE1-5D54-70F0-01AF-49607C1638F7}"/>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58194E92-EBA1-B507-A8BC-D9C12CDF8F98}"/>
              </a:ext>
            </a:extLst>
          </p:cNvPr>
          <p:cNvSpPr>
            <a:spLocks noGrp="1"/>
          </p:cNvSpPr>
          <p:nvPr>
            <p:ph type="sldNum" sz="quarter" idx="12"/>
          </p:nvPr>
        </p:nvSpPr>
        <p:spPr/>
        <p:txBody>
          <a:bodyPr/>
          <a:lstStyle/>
          <a:p>
            <a:fld id="{72E3AC5B-7CEB-2D49-94B4-1DE2B86299CB}" type="slidenum">
              <a:rPr lang="x-none" smtClean="0"/>
              <a:t>‹nº›</a:t>
            </a:fld>
            <a:endParaRPr lang="x-none"/>
          </a:p>
        </p:txBody>
      </p:sp>
    </p:spTree>
    <p:extLst>
      <p:ext uri="{BB962C8B-B14F-4D97-AF65-F5344CB8AC3E}">
        <p14:creationId xmlns:p14="http://schemas.microsoft.com/office/powerpoint/2010/main" val="12517428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92027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C13E2C6B-0554-048C-B7CF-E1EAD184C78F}"/>
              </a:ext>
            </a:extLst>
          </p:cNvPr>
          <p:cNvSpPr>
            <a:spLocks noGrp="1"/>
          </p:cNvSpPr>
          <p:nvPr>
            <p:ph type="title" orient="vert"/>
          </p:nvPr>
        </p:nvSpPr>
        <p:spPr>
          <a:xfrm>
            <a:off x="6543675" y="274638"/>
            <a:ext cx="1971675" cy="4357687"/>
          </a:xfrm>
        </p:spPr>
        <p:txBody>
          <a:bodyPr vert="eaVert"/>
          <a:lstStyle/>
          <a:p>
            <a:r>
              <a:rPr lang="en-GB"/>
              <a:t>Click to edit Master title style</a:t>
            </a:r>
            <a:endParaRPr lang="x-none"/>
          </a:p>
        </p:txBody>
      </p:sp>
      <p:sp>
        <p:nvSpPr>
          <p:cNvPr id="3" name="Vertical Text Placeholder 2">
            <a:extLst>
              <a:ext uri="{FF2B5EF4-FFF2-40B4-BE49-F238E27FC236}">
                <a16:creationId xmlns:a16="http://schemas.microsoft.com/office/drawing/2014/main" xmlns="" id="{2CDD786F-A24F-8C10-79C3-1C2BB5169BF7}"/>
              </a:ext>
            </a:extLst>
          </p:cNvPr>
          <p:cNvSpPr>
            <a:spLocks noGrp="1"/>
          </p:cNvSpPr>
          <p:nvPr>
            <p:ph type="body" orient="vert" idx="1"/>
          </p:nvPr>
        </p:nvSpPr>
        <p:spPr>
          <a:xfrm>
            <a:off x="628650" y="274638"/>
            <a:ext cx="5762625" cy="435768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Date Placeholder 3">
            <a:extLst>
              <a:ext uri="{FF2B5EF4-FFF2-40B4-BE49-F238E27FC236}">
                <a16:creationId xmlns:a16="http://schemas.microsoft.com/office/drawing/2014/main" xmlns="" id="{37B01A7B-2028-97E7-CA5A-84A4FD0C2D1F}"/>
              </a:ext>
            </a:extLst>
          </p:cNvPr>
          <p:cNvSpPr>
            <a:spLocks noGrp="1"/>
          </p:cNvSpPr>
          <p:nvPr>
            <p:ph type="dt" sz="half" idx="10"/>
          </p:nvPr>
        </p:nvSpPr>
        <p:spPr/>
        <p:txBody>
          <a:bodyPr/>
          <a:lstStyle/>
          <a:p>
            <a:fld id="{45DC10DD-F67F-5241-BB8B-4C3BA9A2959B}" type="datetimeFigureOut">
              <a:rPr lang="x-none" smtClean="0"/>
              <a:t>20/10/2023</a:t>
            </a:fld>
            <a:endParaRPr lang="x-none"/>
          </a:p>
        </p:txBody>
      </p:sp>
      <p:sp>
        <p:nvSpPr>
          <p:cNvPr id="5" name="Footer Placeholder 4">
            <a:extLst>
              <a:ext uri="{FF2B5EF4-FFF2-40B4-BE49-F238E27FC236}">
                <a16:creationId xmlns:a16="http://schemas.microsoft.com/office/drawing/2014/main" xmlns="" id="{980CB13F-43E0-9D39-4749-04350486CC35}"/>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A026B360-6CC0-E612-0697-3696FF50C19C}"/>
              </a:ext>
            </a:extLst>
          </p:cNvPr>
          <p:cNvSpPr>
            <a:spLocks noGrp="1"/>
          </p:cNvSpPr>
          <p:nvPr>
            <p:ph type="sldNum" sz="quarter" idx="12"/>
          </p:nvPr>
        </p:nvSpPr>
        <p:spPr/>
        <p:txBody>
          <a:bodyPr/>
          <a:lstStyle/>
          <a:p>
            <a:fld id="{72E3AC5B-7CEB-2D49-94B4-1DE2B86299CB}" type="slidenum">
              <a:rPr lang="x-none" smtClean="0"/>
              <a:t>‹nº›</a:t>
            </a:fld>
            <a:endParaRPr lang="x-none"/>
          </a:p>
        </p:txBody>
      </p:sp>
    </p:spTree>
    <p:extLst>
      <p:ext uri="{BB962C8B-B14F-4D97-AF65-F5344CB8AC3E}">
        <p14:creationId xmlns:p14="http://schemas.microsoft.com/office/powerpoint/2010/main" val="21983206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18032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473B029-CD34-007D-4455-2E2948DAD5EE}"/>
              </a:ext>
            </a:extLst>
          </p:cNvPr>
          <p:cNvSpPr>
            <a:spLocks noGrp="1"/>
          </p:cNvSpPr>
          <p:nvPr>
            <p:ph type="ctrTitle"/>
          </p:nvPr>
        </p:nvSpPr>
        <p:spPr>
          <a:xfrm>
            <a:off x="1143000" y="841375"/>
            <a:ext cx="6858000" cy="1790700"/>
          </a:xfrm>
          <a:prstGeom prst="rect">
            <a:avLst/>
          </a:prstGeom>
        </p:spPr>
        <p:txBody>
          <a:bodyPr anchor="b"/>
          <a:lstStyle>
            <a:lvl1pPr algn="ctr">
              <a:defRPr sz="6000">
                <a:latin typeface="Arial" panose="020B0604020202020204" pitchFamily="34" charset="0"/>
                <a:cs typeface="Arial" panose="020B0604020202020204" pitchFamily="34" charset="0"/>
              </a:defRPr>
            </a:lvl1pPr>
          </a:lstStyle>
          <a:p>
            <a:r>
              <a:rPr lang="en-GB" dirty="0"/>
              <a:t>Click to edit Master title style</a:t>
            </a:r>
            <a:endParaRPr lang="x-none" dirty="0"/>
          </a:p>
        </p:txBody>
      </p:sp>
      <p:sp>
        <p:nvSpPr>
          <p:cNvPr id="3" name="Subtitle 2">
            <a:extLst>
              <a:ext uri="{FF2B5EF4-FFF2-40B4-BE49-F238E27FC236}">
                <a16:creationId xmlns:a16="http://schemas.microsoft.com/office/drawing/2014/main" xmlns="" id="{F583CC5A-34C1-81E7-7534-BFD1F67A2293}"/>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x-none" dirty="0"/>
          </a:p>
        </p:txBody>
      </p:sp>
      <p:sp>
        <p:nvSpPr>
          <p:cNvPr id="4" name="Date Placeholder 3">
            <a:extLst>
              <a:ext uri="{FF2B5EF4-FFF2-40B4-BE49-F238E27FC236}">
                <a16:creationId xmlns:a16="http://schemas.microsoft.com/office/drawing/2014/main" xmlns="" id="{7A63E1B8-5198-9A43-9626-34C359ADEFAE}"/>
              </a:ext>
            </a:extLst>
          </p:cNvPr>
          <p:cNvSpPr>
            <a:spLocks noGrp="1"/>
          </p:cNvSpPr>
          <p:nvPr>
            <p:ph type="dt" sz="half" idx="10"/>
          </p:nvPr>
        </p:nvSpPr>
        <p:spPr/>
        <p:txBody>
          <a:bodyPr/>
          <a:lstStyle/>
          <a:p>
            <a:fld id="{63E74C7C-23F2-4648-B589-EAEE169A6990}" type="datetimeFigureOut">
              <a:rPr lang="x-none" smtClean="0"/>
              <a:t>20/10/2023</a:t>
            </a:fld>
            <a:endParaRPr lang="x-none"/>
          </a:p>
        </p:txBody>
      </p:sp>
      <p:sp>
        <p:nvSpPr>
          <p:cNvPr id="5" name="Footer Placeholder 4">
            <a:extLst>
              <a:ext uri="{FF2B5EF4-FFF2-40B4-BE49-F238E27FC236}">
                <a16:creationId xmlns:a16="http://schemas.microsoft.com/office/drawing/2014/main" xmlns="" id="{9F7C40A4-7D03-C8E8-89EE-543B5CC49FCE}"/>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3F5554A0-5F76-A5D7-7D16-88F40D57BD13}"/>
              </a:ext>
            </a:extLst>
          </p:cNvPr>
          <p:cNvSpPr>
            <a:spLocks noGrp="1"/>
          </p:cNvSpPr>
          <p:nvPr>
            <p:ph type="sldNum" sz="quarter" idx="12"/>
          </p:nvPr>
        </p:nvSpPr>
        <p:spPr/>
        <p:txBody>
          <a:bodyPr/>
          <a:lstStyle/>
          <a:p>
            <a:fld id="{9811A4E6-D212-BA49-BB1D-67D317C50531}" type="slidenum">
              <a:rPr lang="x-none" smtClean="0"/>
              <a:t>‹nº›</a:t>
            </a:fld>
            <a:endParaRPr lang="x-none"/>
          </a:p>
        </p:txBody>
      </p:sp>
    </p:spTree>
    <p:extLst>
      <p:ext uri="{BB962C8B-B14F-4D97-AF65-F5344CB8AC3E}">
        <p14:creationId xmlns:p14="http://schemas.microsoft.com/office/powerpoint/2010/main" val="36290748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C5C15B9-3ED1-E779-6B9C-838E32B80942}"/>
              </a:ext>
            </a:extLst>
          </p:cNvPr>
          <p:cNvSpPr>
            <a:spLocks noGrp="1"/>
          </p:cNvSpPr>
          <p:nvPr>
            <p:ph type="title"/>
          </p:nvPr>
        </p:nvSpPr>
        <p:spPr>
          <a:xfrm>
            <a:off x="628650" y="274638"/>
            <a:ext cx="7886700" cy="993775"/>
          </a:xfrm>
          <a:prstGeom prst="rect">
            <a:avLst/>
          </a:prstGeom>
        </p:spPr>
        <p:txBody>
          <a:bodyPr/>
          <a:lstStyle>
            <a:lvl1pPr>
              <a:defRPr>
                <a:latin typeface="Arial" panose="020B0604020202020204" pitchFamily="34" charset="0"/>
                <a:cs typeface="Arial" panose="020B0604020202020204" pitchFamily="34" charset="0"/>
              </a:defRPr>
            </a:lvl1pPr>
          </a:lstStyle>
          <a:p>
            <a:r>
              <a:rPr lang="en-GB" dirty="0"/>
              <a:t>Click to edit Master title style</a:t>
            </a:r>
            <a:endParaRPr lang="x-none" dirty="0"/>
          </a:p>
        </p:txBody>
      </p:sp>
      <p:sp>
        <p:nvSpPr>
          <p:cNvPr id="3" name="Content Placeholder 2">
            <a:extLst>
              <a:ext uri="{FF2B5EF4-FFF2-40B4-BE49-F238E27FC236}">
                <a16:creationId xmlns:a16="http://schemas.microsoft.com/office/drawing/2014/main" xmlns="" id="{79DD613D-B40A-B8FD-9EEE-B4A4332BA0D7}"/>
              </a:ext>
            </a:extLst>
          </p:cNvPr>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x-none" dirty="0"/>
          </a:p>
        </p:txBody>
      </p:sp>
      <p:sp>
        <p:nvSpPr>
          <p:cNvPr id="4" name="Date Placeholder 3">
            <a:extLst>
              <a:ext uri="{FF2B5EF4-FFF2-40B4-BE49-F238E27FC236}">
                <a16:creationId xmlns:a16="http://schemas.microsoft.com/office/drawing/2014/main" xmlns="" id="{7D18BC72-CFE8-922F-469E-1AE08093626F}"/>
              </a:ext>
            </a:extLst>
          </p:cNvPr>
          <p:cNvSpPr>
            <a:spLocks noGrp="1"/>
          </p:cNvSpPr>
          <p:nvPr>
            <p:ph type="dt" sz="half" idx="10"/>
          </p:nvPr>
        </p:nvSpPr>
        <p:spPr/>
        <p:txBody>
          <a:bodyPr/>
          <a:lstStyle/>
          <a:p>
            <a:fld id="{63E74C7C-23F2-4648-B589-EAEE169A6990}" type="datetimeFigureOut">
              <a:rPr lang="x-none" smtClean="0"/>
              <a:t>20/10/2023</a:t>
            </a:fld>
            <a:endParaRPr lang="x-none"/>
          </a:p>
        </p:txBody>
      </p:sp>
      <p:sp>
        <p:nvSpPr>
          <p:cNvPr id="5" name="Footer Placeholder 4">
            <a:extLst>
              <a:ext uri="{FF2B5EF4-FFF2-40B4-BE49-F238E27FC236}">
                <a16:creationId xmlns:a16="http://schemas.microsoft.com/office/drawing/2014/main" xmlns="" id="{D4DD312E-AFFB-1A08-1060-EF046B8427B1}"/>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F434453A-7F41-A078-DCE3-20E34670392E}"/>
              </a:ext>
            </a:extLst>
          </p:cNvPr>
          <p:cNvSpPr>
            <a:spLocks noGrp="1"/>
          </p:cNvSpPr>
          <p:nvPr>
            <p:ph type="sldNum" sz="quarter" idx="12"/>
          </p:nvPr>
        </p:nvSpPr>
        <p:spPr/>
        <p:txBody>
          <a:bodyPr/>
          <a:lstStyle/>
          <a:p>
            <a:fld id="{9811A4E6-D212-BA49-BB1D-67D317C50531}" type="slidenum">
              <a:rPr lang="x-none" smtClean="0"/>
              <a:t>‹nº›</a:t>
            </a:fld>
            <a:endParaRPr lang="x-none"/>
          </a:p>
        </p:txBody>
      </p:sp>
    </p:spTree>
    <p:extLst>
      <p:ext uri="{BB962C8B-B14F-4D97-AF65-F5344CB8AC3E}">
        <p14:creationId xmlns:p14="http://schemas.microsoft.com/office/powerpoint/2010/main" val="25716895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AD615A9-6CA1-9771-FCA7-D61BF2849C1D}"/>
              </a:ext>
            </a:extLst>
          </p:cNvPr>
          <p:cNvSpPr>
            <a:spLocks noGrp="1"/>
          </p:cNvSpPr>
          <p:nvPr>
            <p:ph type="title"/>
          </p:nvPr>
        </p:nvSpPr>
        <p:spPr>
          <a:xfrm>
            <a:off x="623888" y="1282700"/>
            <a:ext cx="7886700" cy="2139950"/>
          </a:xfrm>
          <a:prstGeom prst="rect">
            <a:avLst/>
          </a:prstGeom>
        </p:spPr>
        <p:txBody>
          <a:bodyPr anchor="b"/>
          <a:lstStyle>
            <a:lvl1pPr>
              <a:defRPr sz="6000">
                <a:latin typeface="Arial" panose="020B0604020202020204" pitchFamily="34" charset="0"/>
                <a:cs typeface="Arial" panose="020B0604020202020204" pitchFamily="34" charset="0"/>
              </a:defRPr>
            </a:lvl1pPr>
          </a:lstStyle>
          <a:p>
            <a:r>
              <a:rPr lang="en-GB" dirty="0"/>
              <a:t>Click to edit Master title style</a:t>
            </a:r>
            <a:endParaRPr lang="x-none" dirty="0"/>
          </a:p>
        </p:txBody>
      </p:sp>
      <p:sp>
        <p:nvSpPr>
          <p:cNvPr id="3" name="Text Placeholder 2">
            <a:extLst>
              <a:ext uri="{FF2B5EF4-FFF2-40B4-BE49-F238E27FC236}">
                <a16:creationId xmlns:a16="http://schemas.microsoft.com/office/drawing/2014/main" xmlns="" id="{43A73F48-7C6A-9C78-EA33-3DD52D89EA18}"/>
              </a:ext>
            </a:extLst>
          </p:cNvPr>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xmlns="" id="{1951F3D0-BE0E-A7C0-7828-9F49D206B00C}"/>
              </a:ext>
            </a:extLst>
          </p:cNvPr>
          <p:cNvSpPr>
            <a:spLocks noGrp="1"/>
          </p:cNvSpPr>
          <p:nvPr>
            <p:ph type="dt" sz="half" idx="10"/>
          </p:nvPr>
        </p:nvSpPr>
        <p:spPr/>
        <p:txBody>
          <a:bodyPr/>
          <a:lstStyle/>
          <a:p>
            <a:fld id="{63E74C7C-23F2-4648-B589-EAEE169A6990}" type="datetimeFigureOut">
              <a:rPr lang="x-none" smtClean="0"/>
              <a:t>20/10/2023</a:t>
            </a:fld>
            <a:endParaRPr lang="x-none"/>
          </a:p>
        </p:txBody>
      </p:sp>
      <p:sp>
        <p:nvSpPr>
          <p:cNvPr id="5" name="Footer Placeholder 4">
            <a:extLst>
              <a:ext uri="{FF2B5EF4-FFF2-40B4-BE49-F238E27FC236}">
                <a16:creationId xmlns:a16="http://schemas.microsoft.com/office/drawing/2014/main" xmlns="" id="{FE22223E-5F91-74C9-A5B3-C167A8A3716C}"/>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16F44461-5A2A-7645-3185-483CF023104C}"/>
              </a:ext>
            </a:extLst>
          </p:cNvPr>
          <p:cNvSpPr>
            <a:spLocks noGrp="1"/>
          </p:cNvSpPr>
          <p:nvPr>
            <p:ph type="sldNum" sz="quarter" idx="12"/>
          </p:nvPr>
        </p:nvSpPr>
        <p:spPr/>
        <p:txBody>
          <a:bodyPr/>
          <a:lstStyle/>
          <a:p>
            <a:fld id="{9811A4E6-D212-BA49-BB1D-67D317C50531}" type="slidenum">
              <a:rPr lang="x-none" smtClean="0"/>
              <a:t>‹nº›</a:t>
            </a:fld>
            <a:endParaRPr lang="x-none"/>
          </a:p>
        </p:txBody>
      </p:sp>
    </p:spTree>
    <p:extLst>
      <p:ext uri="{BB962C8B-B14F-4D97-AF65-F5344CB8AC3E}">
        <p14:creationId xmlns:p14="http://schemas.microsoft.com/office/powerpoint/2010/main" val="34835976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17B97B4-D581-030F-E847-C2386FA7D8F1}"/>
              </a:ext>
            </a:extLst>
          </p:cNvPr>
          <p:cNvSpPr>
            <a:spLocks noGrp="1"/>
          </p:cNvSpPr>
          <p:nvPr>
            <p:ph type="title"/>
          </p:nvPr>
        </p:nvSpPr>
        <p:spPr>
          <a:xfrm>
            <a:off x="630238" y="274638"/>
            <a:ext cx="7886700" cy="993775"/>
          </a:xfrm>
          <a:prstGeom prst="rect">
            <a:avLst/>
          </a:prstGeom>
        </p:spPr>
        <p:txBody>
          <a:bodyPr/>
          <a:lstStyle>
            <a:lvl1pPr>
              <a:defRPr>
                <a:latin typeface="Arial" panose="020B0604020202020204" pitchFamily="34" charset="0"/>
                <a:cs typeface="Arial" panose="020B0604020202020204" pitchFamily="34" charset="0"/>
              </a:defRPr>
            </a:lvl1pPr>
          </a:lstStyle>
          <a:p>
            <a:r>
              <a:rPr lang="en-GB" dirty="0"/>
              <a:t>Click to edit Master title style</a:t>
            </a:r>
            <a:endParaRPr lang="x-none" dirty="0"/>
          </a:p>
        </p:txBody>
      </p:sp>
      <p:sp>
        <p:nvSpPr>
          <p:cNvPr id="3" name="Text Placeholder 2">
            <a:extLst>
              <a:ext uri="{FF2B5EF4-FFF2-40B4-BE49-F238E27FC236}">
                <a16:creationId xmlns:a16="http://schemas.microsoft.com/office/drawing/2014/main" xmlns="" id="{35B988C9-C703-AE60-483F-4D69BE6DC676}"/>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xmlns="" id="{1E46A57F-842E-6B52-4967-28E435FE7A17}"/>
              </a:ext>
            </a:extLst>
          </p:cNvPr>
          <p:cNvSpPr>
            <a:spLocks noGrp="1"/>
          </p:cNvSpPr>
          <p:nvPr>
            <p:ph sz="half" idx="2"/>
          </p:nvPr>
        </p:nvSpPr>
        <p:spPr>
          <a:xfrm>
            <a:off x="630238" y="1879600"/>
            <a:ext cx="3868737" cy="27622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5" name="Text Placeholder 4">
            <a:extLst>
              <a:ext uri="{FF2B5EF4-FFF2-40B4-BE49-F238E27FC236}">
                <a16:creationId xmlns:a16="http://schemas.microsoft.com/office/drawing/2014/main" xmlns="" id="{92010345-5305-9514-53D7-BC4B0B461A9A}"/>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xmlns="" id="{891BF8FA-8388-F803-911A-5D1AB74C88A9}"/>
              </a:ext>
            </a:extLst>
          </p:cNvPr>
          <p:cNvSpPr>
            <a:spLocks noGrp="1"/>
          </p:cNvSpPr>
          <p:nvPr>
            <p:ph sz="quarter" idx="4"/>
          </p:nvPr>
        </p:nvSpPr>
        <p:spPr>
          <a:xfrm>
            <a:off x="4629150" y="1879600"/>
            <a:ext cx="3887788" cy="27622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7" name="Date Placeholder 6">
            <a:extLst>
              <a:ext uri="{FF2B5EF4-FFF2-40B4-BE49-F238E27FC236}">
                <a16:creationId xmlns:a16="http://schemas.microsoft.com/office/drawing/2014/main" xmlns="" id="{2D42EA7F-3071-E80C-2482-F1ED949245A5}"/>
              </a:ext>
            </a:extLst>
          </p:cNvPr>
          <p:cNvSpPr>
            <a:spLocks noGrp="1"/>
          </p:cNvSpPr>
          <p:nvPr>
            <p:ph type="dt" sz="half" idx="10"/>
          </p:nvPr>
        </p:nvSpPr>
        <p:spPr/>
        <p:txBody>
          <a:bodyPr/>
          <a:lstStyle/>
          <a:p>
            <a:fld id="{63E74C7C-23F2-4648-B589-EAEE169A6990}" type="datetimeFigureOut">
              <a:rPr lang="x-none" smtClean="0"/>
              <a:t>20/10/2023</a:t>
            </a:fld>
            <a:endParaRPr lang="x-none"/>
          </a:p>
        </p:txBody>
      </p:sp>
      <p:sp>
        <p:nvSpPr>
          <p:cNvPr id="8" name="Footer Placeholder 7">
            <a:extLst>
              <a:ext uri="{FF2B5EF4-FFF2-40B4-BE49-F238E27FC236}">
                <a16:creationId xmlns:a16="http://schemas.microsoft.com/office/drawing/2014/main" xmlns="" id="{F80A429A-4224-1E19-3BA8-C8B945FEF65F}"/>
              </a:ext>
            </a:extLst>
          </p:cNvPr>
          <p:cNvSpPr>
            <a:spLocks noGrp="1"/>
          </p:cNvSpPr>
          <p:nvPr>
            <p:ph type="ftr" sz="quarter" idx="11"/>
          </p:nvPr>
        </p:nvSpPr>
        <p:spPr/>
        <p:txBody>
          <a:bodyPr/>
          <a:lstStyle/>
          <a:p>
            <a:endParaRPr lang="x-none"/>
          </a:p>
        </p:txBody>
      </p:sp>
      <p:sp>
        <p:nvSpPr>
          <p:cNvPr id="9" name="Slide Number Placeholder 8">
            <a:extLst>
              <a:ext uri="{FF2B5EF4-FFF2-40B4-BE49-F238E27FC236}">
                <a16:creationId xmlns:a16="http://schemas.microsoft.com/office/drawing/2014/main" xmlns="" id="{BB89FADE-3C5F-A233-E430-082035CDF0B5}"/>
              </a:ext>
            </a:extLst>
          </p:cNvPr>
          <p:cNvSpPr>
            <a:spLocks noGrp="1"/>
          </p:cNvSpPr>
          <p:nvPr>
            <p:ph type="sldNum" sz="quarter" idx="12"/>
          </p:nvPr>
        </p:nvSpPr>
        <p:spPr/>
        <p:txBody>
          <a:bodyPr/>
          <a:lstStyle/>
          <a:p>
            <a:fld id="{9811A4E6-D212-BA49-BB1D-67D317C50531}" type="slidenum">
              <a:rPr lang="x-none" smtClean="0"/>
              <a:t>‹nº›</a:t>
            </a:fld>
            <a:endParaRPr lang="x-none"/>
          </a:p>
        </p:txBody>
      </p:sp>
    </p:spTree>
    <p:extLst>
      <p:ext uri="{BB962C8B-B14F-4D97-AF65-F5344CB8AC3E}">
        <p14:creationId xmlns:p14="http://schemas.microsoft.com/office/powerpoint/2010/main" val="17159968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FAECF28-435E-C68D-CDAE-E0A9B15FC1EF}"/>
              </a:ext>
            </a:extLst>
          </p:cNvPr>
          <p:cNvSpPr>
            <a:spLocks noGrp="1"/>
          </p:cNvSpPr>
          <p:nvPr>
            <p:ph type="title"/>
          </p:nvPr>
        </p:nvSpPr>
        <p:spPr>
          <a:xfrm>
            <a:off x="628650" y="274638"/>
            <a:ext cx="7886700" cy="993775"/>
          </a:xfrm>
          <a:prstGeom prst="rect">
            <a:avLst/>
          </a:prstGeom>
        </p:spPr>
        <p:txBody>
          <a:bodyPr/>
          <a:lstStyle>
            <a:lvl1pPr>
              <a:defRPr>
                <a:latin typeface="Arial" panose="020B0604020202020204" pitchFamily="34" charset="0"/>
                <a:cs typeface="Arial" panose="020B0604020202020204" pitchFamily="34" charset="0"/>
              </a:defRPr>
            </a:lvl1pPr>
          </a:lstStyle>
          <a:p>
            <a:r>
              <a:rPr lang="en-GB" dirty="0"/>
              <a:t>Click to edit Master title style</a:t>
            </a:r>
            <a:endParaRPr lang="x-none" dirty="0"/>
          </a:p>
        </p:txBody>
      </p:sp>
      <p:sp>
        <p:nvSpPr>
          <p:cNvPr id="3" name="Date Placeholder 2">
            <a:extLst>
              <a:ext uri="{FF2B5EF4-FFF2-40B4-BE49-F238E27FC236}">
                <a16:creationId xmlns:a16="http://schemas.microsoft.com/office/drawing/2014/main" xmlns="" id="{D40C9A6D-56EA-01C5-8530-BF6F126F2997}"/>
              </a:ext>
            </a:extLst>
          </p:cNvPr>
          <p:cNvSpPr>
            <a:spLocks noGrp="1"/>
          </p:cNvSpPr>
          <p:nvPr>
            <p:ph type="dt" sz="half" idx="10"/>
          </p:nvPr>
        </p:nvSpPr>
        <p:spPr/>
        <p:txBody>
          <a:bodyPr/>
          <a:lstStyle/>
          <a:p>
            <a:fld id="{63E74C7C-23F2-4648-B589-EAEE169A6990}" type="datetimeFigureOut">
              <a:rPr lang="x-none" smtClean="0"/>
              <a:t>20/10/2023</a:t>
            </a:fld>
            <a:endParaRPr lang="x-none"/>
          </a:p>
        </p:txBody>
      </p:sp>
      <p:sp>
        <p:nvSpPr>
          <p:cNvPr id="4" name="Footer Placeholder 3">
            <a:extLst>
              <a:ext uri="{FF2B5EF4-FFF2-40B4-BE49-F238E27FC236}">
                <a16:creationId xmlns:a16="http://schemas.microsoft.com/office/drawing/2014/main" xmlns="" id="{1F93D6F0-6164-EAAD-774B-D37CA81A1290}"/>
              </a:ext>
            </a:extLst>
          </p:cNvPr>
          <p:cNvSpPr>
            <a:spLocks noGrp="1"/>
          </p:cNvSpPr>
          <p:nvPr>
            <p:ph type="ftr" sz="quarter" idx="11"/>
          </p:nvPr>
        </p:nvSpPr>
        <p:spPr/>
        <p:txBody>
          <a:bodyPr/>
          <a:lstStyle/>
          <a:p>
            <a:endParaRPr lang="x-none"/>
          </a:p>
        </p:txBody>
      </p:sp>
      <p:sp>
        <p:nvSpPr>
          <p:cNvPr id="5" name="Slide Number Placeholder 4">
            <a:extLst>
              <a:ext uri="{FF2B5EF4-FFF2-40B4-BE49-F238E27FC236}">
                <a16:creationId xmlns:a16="http://schemas.microsoft.com/office/drawing/2014/main" xmlns="" id="{790725DB-07EE-DE5B-AE9B-6F76FB19889F}"/>
              </a:ext>
            </a:extLst>
          </p:cNvPr>
          <p:cNvSpPr>
            <a:spLocks noGrp="1"/>
          </p:cNvSpPr>
          <p:nvPr>
            <p:ph type="sldNum" sz="quarter" idx="12"/>
          </p:nvPr>
        </p:nvSpPr>
        <p:spPr/>
        <p:txBody>
          <a:bodyPr/>
          <a:lstStyle/>
          <a:p>
            <a:fld id="{9811A4E6-D212-BA49-BB1D-67D317C50531}" type="slidenum">
              <a:rPr lang="x-none" smtClean="0"/>
              <a:t>‹nº›</a:t>
            </a:fld>
            <a:endParaRPr lang="x-none"/>
          </a:p>
        </p:txBody>
      </p:sp>
    </p:spTree>
    <p:extLst>
      <p:ext uri="{BB962C8B-B14F-4D97-AF65-F5344CB8AC3E}">
        <p14:creationId xmlns:p14="http://schemas.microsoft.com/office/powerpoint/2010/main" val="29966011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20C08737-70E7-6AD3-C9BC-A9D7B189C767}"/>
              </a:ext>
            </a:extLst>
          </p:cNvPr>
          <p:cNvSpPr>
            <a:spLocks noGrp="1"/>
          </p:cNvSpPr>
          <p:nvPr>
            <p:ph type="dt" sz="half" idx="10"/>
          </p:nvPr>
        </p:nvSpPr>
        <p:spPr/>
        <p:txBody>
          <a:bodyPr/>
          <a:lstStyle/>
          <a:p>
            <a:fld id="{63E74C7C-23F2-4648-B589-EAEE169A6990}" type="datetimeFigureOut">
              <a:rPr lang="x-none" smtClean="0"/>
              <a:t>20/10/2023</a:t>
            </a:fld>
            <a:endParaRPr lang="x-none"/>
          </a:p>
        </p:txBody>
      </p:sp>
      <p:sp>
        <p:nvSpPr>
          <p:cNvPr id="3" name="Footer Placeholder 2">
            <a:extLst>
              <a:ext uri="{FF2B5EF4-FFF2-40B4-BE49-F238E27FC236}">
                <a16:creationId xmlns:a16="http://schemas.microsoft.com/office/drawing/2014/main" xmlns="" id="{F4254B2E-75F7-81AC-1B6F-CBFED9C64D89}"/>
              </a:ext>
            </a:extLst>
          </p:cNvPr>
          <p:cNvSpPr>
            <a:spLocks noGrp="1"/>
          </p:cNvSpPr>
          <p:nvPr>
            <p:ph type="ftr" sz="quarter" idx="11"/>
          </p:nvPr>
        </p:nvSpPr>
        <p:spPr/>
        <p:txBody>
          <a:bodyPr/>
          <a:lstStyle/>
          <a:p>
            <a:endParaRPr lang="x-none"/>
          </a:p>
        </p:txBody>
      </p:sp>
      <p:sp>
        <p:nvSpPr>
          <p:cNvPr id="4" name="Slide Number Placeholder 3">
            <a:extLst>
              <a:ext uri="{FF2B5EF4-FFF2-40B4-BE49-F238E27FC236}">
                <a16:creationId xmlns:a16="http://schemas.microsoft.com/office/drawing/2014/main" xmlns="" id="{15B6763C-3312-66EA-FF6B-C74C2479F03C}"/>
              </a:ext>
            </a:extLst>
          </p:cNvPr>
          <p:cNvSpPr>
            <a:spLocks noGrp="1"/>
          </p:cNvSpPr>
          <p:nvPr>
            <p:ph type="sldNum" sz="quarter" idx="12"/>
          </p:nvPr>
        </p:nvSpPr>
        <p:spPr/>
        <p:txBody>
          <a:bodyPr/>
          <a:lstStyle/>
          <a:p>
            <a:fld id="{9811A4E6-D212-BA49-BB1D-67D317C50531}" type="slidenum">
              <a:rPr lang="x-none" smtClean="0"/>
              <a:t>‹nº›</a:t>
            </a:fld>
            <a:endParaRPr lang="x-none"/>
          </a:p>
        </p:txBody>
      </p:sp>
    </p:spTree>
    <p:extLst>
      <p:ext uri="{BB962C8B-B14F-4D97-AF65-F5344CB8AC3E}">
        <p14:creationId xmlns:p14="http://schemas.microsoft.com/office/powerpoint/2010/main" val="408375267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6.xml"/><Relationship Id="rId7"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5" Type="http://schemas.openxmlformats.org/officeDocument/2006/relationships/slideLayout" Target="../slideLayouts/slideLayout8.xml"/><Relationship Id="rId4"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image" Target="../media/image3.jpeg"/><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3.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descr="A close-up of a logo&#10;&#10;Description automatically generated with low confidence">
            <a:extLst>
              <a:ext uri="{FF2B5EF4-FFF2-40B4-BE49-F238E27FC236}">
                <a16:creationId xmlns:a16="http://schemas.microsoft.com/office/drawing/2014/main" xmlns="" id="{A663D597-CABF-3F00-F43C-C66A9883FFA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8" name="Rectangle 5"/>
          <p:cNvSpPr>
            <a:spLocks noGrp="1" noChangeArrowheads="1"/>
          </p:cNvSpPr>
          <p:nvPr>
            <p:ph type="dt" sz="half" idx="2"/>
          </p:nvPr>
        </p:nvSpPr>
        <p:spPr bwMode="white">
          <a:xfrm>
            <a:off x="7524328" y="4862044"/>
            <a:ext cx="935460" cy="220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solidFill>
                  <a:schemeClr val="tx2"/>
                </a:solidFill>
                <a:latin typeface="+mn-lt"/>
              </a:defRPr>
            </a:lvl1pPr>
          </a:lstStyle>
          <a:p>
            <a:endParaRPr lang="en-US" dirty="0"/>
          </a:p>
        </p:txBody>
      </p:sp>
      <p:sp>
        <p:nvSpPr>
          <p:cNvPr id="9" name="Rectangle 6"/>
          <p:cNvSpPr>
            <a:spLocks noGrp="1" noChangeArrowheads="1"/>
          </p:cNvSpPr>
          <p:nvPr>
            <p:ph type="ftr" sz="quarter" idx="3"/>
          </p:nvPr>
        </p:nvSpPr>
        <p:spPr bwMode="white">
          <a:xfrm>
            <a:off x="5868145" y="4862044"/>
            <a:ext cx="1616025" cy="220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solidFill>
                  <a:schemeClr val="tx2"/>
                </a:solidFill>
                <a:latin typeface="+mn-lt"/>
              </a:defRPr>
            </a:lvl1pPr>
          </a:lstStyle>
          <a:p>
            <a:endParaRPr lang="en-US" dirty="0"/>
          </a:p>
        </p:txBody>
      </p:sp>
      <p:sp>
        <p:nvSpPr>
          <p:cNvPr id="10" name="Rectangle 7"/>
          <p:cNvSpPr>
            <a:spLocks noGrp="1" noChangeArrowheads="1"/>
          </p:cNvSpPr>
          <p:nvPr>
            <p:ph type="sldNum" sz="quarter" idx="4"/>
          </p:nvPr>
        </p:nvSpPr>
        <p:spPr bwMode="white">
          <a:xfrm>
            <a:off x="8472489" y="4862044"/>
            <a:ext cx="509587" cy="220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solidFill>
                  <a:schemeClr val="tx2"/>
                </a:solidFill>
                <a:latin typeface="+mn-lt"/>
              </a:defRPr>
            </a:lvl1pPr>
          </a:lstStyle>
          <a:p>
            <a:fld id="{23A0628E-C12F-4F8C-9895-BCD5E30100D3}" type="slidenum">
              <a:rPr lang="en-US" smtClean="0"/>
              <a:pPr/>
              <a:t>‹nº›</a:t>
            </a:fld>
            <a:endParaRPr lang="en-US" dirty="0"/>
          </a:p>
        </p:txBody>
      </p:sp>
    </p:spTree>
    <p:extLst>
      <p:ext uri="{BB962C8B-B14F-4D97-AF65-F5344CB8AC3E}">
        <p14:creationId xmlns:p14="http://schemas.microsoft.com/office/powerpoint/2010/main" val="12437507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9" r:id="rId3"/>
  </p:sldLayoutIdLst>
  <p:txStyles>
    <p:titleStyle>
      <a:lvl1pPr algn="l" defTabSz="914400" rtl="0" eaLnBrk="1" latinLnBrk="0" hangingPunct="1">
        <a:spcBef>
          <a:spcPct val="0"/>
        </a:spcBef>
        <a:buNone/>
        <a:defRPr sz="3600" b="1" kern="1200">
          <a:solidFill>
            <a:schemeClr val="tx2"/>
          </a:solidFill>
          <a:latin typeface="Arial "/>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rgbClr val="000000"/>
          </a:solidFill>
          <a:latin typeface="Arial "/>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rgbClr val="000000"/>
          </a:solidFill>
          <a:latin typeface="Arial "/>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rgbClr val="000000"/>
          </a:solidFill>
          <a:latin typeface="Arial "/>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rgbClr val="000000"/>
          </a:solidFill>
          <a:latin typeface="Arial "/>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rgbClr val="000000"/>
          </a:solidFill>
          <a:latin typeface="Arial "/>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close-up of a logo&#10;&#10;Description automatically generated with medium confidence">
            <a:extLst>
              <a:ext uri="{FF2B5EF4-FFF2-40B4-BE49-F238E27FC236}">
                <a16:creationId xmlns:a16="http://schemas.microsoft.com/office/drawing/2014/main" xmlns="" id="{8AE98FBB-A02A-B11B-8A8D-F45E612C0E32}"/>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Text Placeholder 2">
            <a:extLst>
              <a:ext uri="{FF2B5EF4-FFF2-40B4-BE49-F238E27FC236}">
                <a16:creationId xmlns:a16="http://schemas.microsoft.com/office/drawing/2014/main" xmlns="" id="{0F410017-9382-7C80-0FED-5DE265680D14}"/>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x-none" dirty="0"/>
          </a:p>
        </p:txBody>
      </p:sp>
      <p:sp>
        <p:nvSpPr>
          <p:cNvPr id="4" name="Date Placeholder 3">
            <a:extLst>
              <a:ext uri="{FF2B5EF4-FFF2-40B4-BE49-F238E27FC236}">
                <a16:creationId xmlns:a16="http://schemas.microsoft.com/office/drawing/2014/main" xmlns="" id="{C02AA3AD-3BCF-8FB9-3D95-9389AF70EFE9}"/>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63E74C7C-23F2-4648-B589-EAEE169A6990}" type="datetimeFigureOut">
              <a:rPr lang="x-none" smtClean="0"/>
              <a:t>20/10/2023</a:t>
            </a:fld>
            <a:endParaRPr lang="x-none"/>
          </a:p>
        </p:txBody>
      </p:sp>
      <p:sp>
        <p:nvSpPr>
          <p:cNvPr id="5" name="Footer Placeholder 4">
            <a:extLst>
              <a:ext uri="{FF2B5EF4-FFF2-40B4-BE49-F238E27FC236}">
                <a16:creationId xmlns:a16="http://schemas.microsoft.com/office/drawing/2014/main" xmlns="" id="{7046FF34-C2C5-74BF-98B9-B0288048BB21}"/>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a:extLst>
              <a:ext uri="{FF2B5EF4-FFF2-40B4-BE49-F238E27FC236}">
                <a16:creationId xmlns:a16="http://schemas.microsoft.com/office/drawing/2014/main" xmlns="" id="{523AA55A-1FA2-7FAC-03D5-B3B0474EC239}"/>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9811A4E6-D212-BA49-BB1D-67D317C50531}" type="slidenum">
              <a:rPr lang="x-none" smtClean="0"/>
              <a:t>‹nº›</a:t>
            </a:fld>
            <a:endParaRPr lang="x-none"/>
          </a:p>
        </p:txBody>
      </p:sp>
    </p:spTree>
    <p:extLst>
      <p:ext uri="{BB962C8B-B14F-4D97-AF65-F5344CB8AC3E}">
        <p14:creationId xmlns:p14="http://schemas.microsoft.com/office/powerpoint/2010/main" val="14695363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5" r:id="rId4"/>
    <p:sldLayoutId id="2147483666" r:id="rId5"/>
    <p:sldLayoutId id="2147483667"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picture containing screenshot, operating system, aqua, blue&#10;&#10;Description automatically generated">
            <a:extLst>
              <a:ext uri="{FF2B5EF4-FFF2-40B4-BE49-F238E27FC236}">
                <a16:creationId xmlns:a16="http://schemas.microsoft.com/office/drawing/2014/main" xmlns="" id="{B50D8E72-883D-F4EE-4AC5-F815AAD8890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Placeholder 1">
            <a:extLst>
              <a:ext uri="{FF2B5EF4-FFF2-40B4-BE49-F238E27FC236}">
                <a16:creationId xmlns:a16="http://schemas.microsoft.com/office/drawing/2014/main" xmlns="" id="{63318190-26C8-C938-A09A-E3122DA84F8D}"/>
              </a:ext>
            </a:extLst>
          </p:cNvPr>
          <p:cNvSpPr>
            <a:spLocks noGrp="1"/>
          </p:cNvSpPr>
          <p:nvPr>
            <p:ph type="title"/>
          </p:nvPr>
        </p:nvSpPr>
        <p:spPr>
          <a:xfrm>
            <a:off x="628972" y="14287"/>
            <a:ext cx="7886700" cy="993775"/>
          </a:xfrm>
          <a:prstGeom prst="rect">
            <a:avLst/>
          </a:prstGeom>
        </p:spPr>
        <p:txBody>
          <a:bodyPr vert="horz" lIns="91440" tIns="45720" rIns="91440" bIns="45720" rtlCol="0" anchor="ctr">
            <a:normAutofit/>
          </a:bodyPr>
          <a:lstStyle/>
          <a:p>
            <a:r>
              <a:rPr lang="en-GB" dirty="0"/>
              <a:t>Click to edit Master title style</a:t>
            </a:r>
            <a:endParaRPr lang="x-none" dirty="0"/>
          </a:p>
        </p:txBody>
      </p:sp>
      <p:sp>
        <p:nvSpPr>
          <p:cNvPr id="3" name="Text Placeholder 2">
            <a:extLst>
              <a:ext uri="{FF2B5EF4-FFF2-40B4-BE49-F238E27FC236}">
                <a16:creationId xmlns:a16="http://schemas.microsoft.com/office/drawing/2014/main" xmlns="" id="{1929BADB-49D7-77A0-4E80-E38A30AA2112}"/>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x-none" dirty="0"/>
          </a:p>
        </p:txBody>
      </p:sp>
      <p:sp>
        <p:nvSpPr>
          <p:cNvPr id="4" name="Date Placeholder 3">
            <a:extLst>
              <a:ext uri="{FF2B5EF4-FFF2-40B4-BE49-F238E27FC236}">
                <a16:creationId xmlns:a16="http://schemas.microsoft.com/office/drawing/2014/main" xmlns="" id="{A840B100-5DA0-D711-3D81-1FF587580979}"/>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45DC10DD-F67F-5241-BB8B-4C3BA9A2959B}" type="datetimeFigureOut">
              <a:rPr lang="x-none" smtClean="0"/>
              <a:t>20/10/2023</a:t>
            </a:fld>
            <a:endParaRPr lang="x-none"/>
          </a:p>
        </p:txBody>
      </p:sp>
      <p:sp>
        <p:nvSpPr>
          <p:cNvPr id="5" name="Footer Placeholder 4">
            <a:extLst>
              <a:ext uri="{FF2B5EF4-FFF2-40B4-BE49-F238E27FC236}">
                <a16:creationId xmlns:a16="http://schemas.microsoft.com/office/drawing/2014/main" xmlns="" id="{3CAE29F2-ADEB-64ED-66BD-C0BCF11ADBBE}"/>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a:extLst>
              <a:ext uri="{FF2B5EF4-FFF2-40B4-BE49-F238E27FC236}">
                <a16:creationId xmlns:a16="http://schemas.microsoft.com/office/drawing/2014/main" xmlns="" id="{D5555D77-855F-FA69-3B1C-CE22424480B9}"/>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72E3AC5B-7CEB-2D49-94B4-1DE2B86299CB}" type="slidenum">
              <a:rPr lang="x-none" smtClean="0"/>
              <a:t>‹nº›</a:t>
            </a:fld>
            <a:endParaRPr lang="x-none"/>
          </a:p>
        </p:txBody>
      </p:sp>
    </p:spTree>
    <p:extLst>
      <p:ext uri="{BB962C8B-B14F-4D97-AF65-F5344CB8AC3E}">
        <p14:creationId xmlns:p14="http://schemas.microsoft.com/office/powerpoint/2010/main" val="399071389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28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43092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descr="C:\Users\vc\Desktop\Teaching-Kids-About-Sustainability-group-of-young-kids-playing-with-a-ball-that-is-a-map-of-earth-outdoors.web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5" name="AutoShape 6" descr="C:\Users\vc\Desktop\Teaching-Kids-About-Sustainability-group-of-young-kids-playing-with-a-ball-that-is-a-map-of-earth-outdoors.webp"/>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6" name="AutoShape 8" descr="C:\Users\vc\Desktop\Teaching-Kids-About-Sustainability-group-of-young-kids-playing-with-a-ball-that-is-a-map-of-earth-outdoors.webp"/>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7" name="AutoShape 10" descr="C:\Users\vc\Desktop\Teaching-Kids-About-Sustainability-group-of-young-kids-playing-with-a-ball-that-is-a-map-of-earth-outdoors-pejrqndn1ctdox5std2tmz8vrnc775fnqsivdkxa8k.webp"/>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8" name="AutoShape 12" descr="C:\Users\vc\Desktop\Teaching-Kids-About-Sustainability-group-of-young-kids-playing-with-a-ball-that-is-a-map-of-earth-outdoors-pejrqndn1ctdox5std2tmz8vrnc775fnqsivdkxa8k.webp"/>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9" name="AutoShape 14" descr="C:\Users\vc\Desktop\Teaching-Kids-About-Sustainability-group-of-young-kids-playing-with-a-ball-that-is-a-map-of-earth-outdoors-pejrqndn1ctdox5std2tmz8vrnc775fnqsivdkxa8k.webp"/>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10" name="CaixaDeTexto 9"/>
          <p:cNvSpPr txBox="1"/>
          <p:nvPr/>
        </p:nvSpPr>
        <p:spPr>
          <a:xfrm>
            <a:off x="2267744" y="1275606"/>
            <a:ext cx="4464496" cy="646331"/>
          </a:xfrm>
          <a:prstGeom prst="rect">
            <a:avLst/>
          </a:prstGeom>
          <a:noFill/>
        </p:spPr>
        <p:txBody>
          <a:bodyPr wrap="square" rtlCol="0">
            <a:spAutoFit/>
          </a:bodyPr>
          <a:lstStyle/>
          <a:p>
            <a:pPr algn="ctr"/>
            <a:r>
              <a:rPr lang="pt-BR" sz="3600" dirty="0" err="1">
                <a:solidFill>
                  <a:srgbClr val="77A907"/>
                </a:solidFill>
                <a:effectLst>
                  <a:outerShdw blurRad="38100" dist="38100" dir="2700000" algn="tl">
                    <a:srgbClr val="000000">
                      <a:alpha val="43137"/>
                    </a:srgbClr>
                  </a:outerShdw>
                </a:effectLst>
                <a:latin typeface="Arial Black" panose="020B0A04020102020204" pitchFamily="34" charset="0"/>
              </a:rPr>
              <a:t>Thank</a:t>
            </a:r>
            <a:r>
              <a:rPr lang="pt-BR" sz="3600" dirty="0">
                <a:solidFill>
                  <a:srgbClr val="77A907"/>
                </a:solidFill>
                <a:effectLst>
                  <a:outerShdw blurRad="38100" dist="38100" dir="2700000" algn="tl">
                    <a:srgbClr val="000000">
                      <a:alpha val="43137"/>
                    </a:srgbClr>
                  </a:outerShdw>
                </a:effectLst>
                <a:latin typeface="Arial Black" panose="020B0A04020102020204" pitchFamily="34" charset="0"/>
              </a:rPr>
              <a:t> </a:t>
            </a:r>
            <a:r>
              <a:rPr lang="pt-BR" sz="3600" dirty="0" err="1" smtClean="0">
                <a:solidFill>
                  <a:srgbClr val="77A907"/>
                </a:solidFill>
                <a:effectLst>
                  <a:outerShdw blurRad="38100" dist="38100" dir="2700000" algn="tl">
                    <a:srgbClr val="000000">
                      <a:alpha val="43137"/>
                    </a:srgbClr>
                  </a:outerShdw>
                </a:effectLst>
                <a:latin typeface="Arial Black" panose="020B0A04020102020204" pitchFamily="34" charset="0"/>
              </a:rPr>
              <a:t>you</a:t>
            </a:r>
            <a:r>
              <a:rPr lang="pt-BR" sz="3600" dirty="0" smtClean="0">
                <a:solidFill>
                  <a:srgbClr val="77A907"/>
                </a:solidFill>
                <a:effectLst>
                  <a:outerShdw blurRad="38100" dist="38100" dir="2700000" algn="tl">
                    <a:srgbClr val="000000">
                      <a:alpha val="43137"/>
                    </a:srgbClr>
                  </a:outerShdw>
                </a:effectLst>
                <a:latin typeface="Arial Black" panose="020B0A04020102020204" pitchFamily="34" charset="0"/>
              </a:rPr>
              <a:t>!</a:t>
            </a:r>
            <a:endParaRPr lang="pt-BR" sz="2000" dirty="0">
              <a:solidFill>
                <a:srgbClr val="77A907"/>
              </a:solidFill>
              <a:effectLst>
                <a:outerShdw blurRad="38100" dist="38100" dir="2700000" algn="tl">
                  <a:srgbClr val="000000">
                    <a:alpha val="43137"/>
                  </a:srgbClr>
                </a:outerShdw>
              </a:effectLst>
            </a:endParaRPr>
          </a:p>
        </p:txBody>
      </p:sp>
      <p:sp>
        <p:nvSpPr>
          <p:cNvPr id="11" name="CaixaDeTexto 10"/>
          <p:cNvSpPr txBox="1"/>
          <p:nvPr/>
        </p:nvSpPr>
        <p:spPr>
          <a:xfrm>
            <a:off x="3753314" y="1996996"/>
            <a:ext cx="1454244" cy="646331"/>
          </a:xfrm>
          <a:prstGeom prst="rect">
            <a:avLst/>
          </a:prstGeom>
          <a:noFill/>
        </p:spPr>
        <p:txBody>
          <a:bodyPr wrap="none" rtlCol="0">
            <a:spAutoFit/>
          </a:bodyPr>
          <a:lstStyle/>
          <a:p>
            <a:pPr algn="ctr"/>
            <a:r>
              <a:rPr lang="pt-BR" sz="1800" dirty="0" smtClean="0">
                <a:solidFill>
                  <a:srgbClr val="006974"/>
                </a:solidFill>
              </a:rPr>
              <a:t>vc@cdtn.br</a:t>
            </a:r>
          </a:p>
          <a:p>
            <a:pPr algn="ctr"/>
            <a:r>
              <a:rPr lang="pt-BR" sz="1800" dirty="0" smtClean="0">
                <a:solidFill>
                  <a:srgbClr val="006974"/>
                </a:solidFill>
              </a:rPr>
              <a:t>www.cdtn.br</a:t>
            </a:r>
            <a:endParaRPr lang="pt-BR" sz="1800" dirty="0">
              <a:solidFill>
                <a:srgbClr val="006974"/>
              </a:solidFill>
            </a:endParaRPr>
          </a:p>
        </p:txBody>
      </p:sp>
      <p:pic>
        <p:nvPicPr>
          <p:cNvPr id="12" name="Imagem 11"/>
          <p:cNvPicPr>
            <a:picLocks noChangeAspect="1"/>
          </p:cNvPicPr>
          <p:nvPr/>
        </p:nvPicPr>
        <p:blipFill rotWithShape="1">
          <a:blip r:embed="rId3" cstate="print">
            <a:extLst>
              <a:ext uri="{28A0092B-C50C-407E-A947-70E740481C1C}">
                <a14:useLocalDpi xmlns:a14="http://schemas.microsoft.com/office/drawing/2010/main" val="0"/>
              </a:ext>
            </a:extLst>
          </a:blip>
          <a:srcRect l="27219" t="4224" r="21028" b="32707"/>
          <a:stretch/>
        </p:blipFill>
        <p:spPr>
          <a:xfrm>
            <a:off x="5292080" y="3003798"/>
            <a:ext cx="712356" cy="868117"/>
          </a:xfrm>
          <a:prstGeom prst="rect">
            <a:avLst/>
          </a:prstGeom>
          <a:ln>
            <a:noFill/>
          </a:ln>
          <a:effectLst>
            <a:softEdge rad="112500"/>
          </a:effectLst>
        </p:spPr>
      </p:pic>
      <p:pic>
        <p:nvPicPr>
          <p:cNvPr id="13" name="Picture 2" descr="afe8bb0f033416c102ba77060959c97870210ce3@zimbra"/>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8167" t="9679" r="14652" b="22226"/>
          <a:stretch/>
        </p:blipFill>
        <p:spPr bwMode="auto">
          <a:xfrm>
            <a:off x="4204236" y="2940612"/>
            <a:ext cx="722450" cy="90306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p:nvPicPr>
        <p:blipFill rotWithShape="1">
          <a:blip r:embed="rId5"/>
          <a:srcRect l="2727" t="10458" r="15273" b="41273"/>
          <a:stretch/>
        </p:blipFill>
        <p:spPr bwMode="auto">
          <a:xfrm>
            <a:off x="2980100" y="2940612"/>
            <a:ext cx="720080" cy="919475"/>
          </a:xfrm>
          <a:prstGeom prst="rect">
            <a:avLst/>
          </a:prstGeom>
          <a:ln>
            <a:noFill/>
          </a:ln>
          <a:effectLst>
            <a:softEdge rad="112500"/>
          </a:effectLst>
        </p:spPr>
      </p:pic>
      <p:sp>
        <p:nvSpPr>
          <p:cNvPr id="2" name="Retângulo 1"/>
          <p:cNvSpPr/>
          <p:nvPr/>
        </p:nvSpPr>
        <p:spPr>
          <a:xfrm>
            <a:off x="2960758" y="3864073"/>
            <a:ext cx="3209405" cy="307777"/>
          </a:xfrm>
          <a:prstGeom prst="rect">
            <a:avLst/>
          </a:prstGeom>
        </p:spPr>
        <p:txBody>
          <a:bodyPr wrap="none">
            <a:spAutoFit/>
          </a:bodyPr>
          <a:lstStyle/>
          <a:p>
            <a:r>
              <a:rPr lang="pt-BR" sz="1400" dirty="0">
                <a:solidFill>
                  <a:srgbClr val="006974"/>
                </a:solidFill>
              </a:rPr>
              <a:t>Cuccia, V.; Almeida, R.S.S.P.; Castro, L. L.C.</a:t>
            </a:r>
            <a:endParaRPr lang="pt-BR" sz="1400" dirty="0">
              <a:solidFill>
                <a:schemeClr val="accent5">
                  <a:lumMod val="50000"/>
                </a:schemeClr>
              </a:solidFill>
            </a:endParaRPr>
          </a:p>
        </p:txBody>
      </p:sp>
      <p:grpSp>
        <p:nvGrpSpPr>
          <p:cNvPr id="16" name="Group 9">
            <a:extLst>
              <a:ext uri="{FF2B5EF4-FFF2-40B4-BE49-F238E27FC236}">
                <a16:creationId xmlns="" xmlns:a16="http://schemas.microsoft.com/office/drawing/2014/main" id="{2C90964D-0411-0BF1-547C-71739D173B0B}"/>
              </a:ext>
            </a:extLst>
          </p:cNvPr>
          <p:cNvGrpSpPr/>
          <p:nvPr/>
        </p:nvGrpSpPr>
        <p:grpSpPr>
          <a:xfrm>
            <a:off x="2627784" y="4472509"/>
            <a:ext cx="4058556" cy="479325"/>
            <a:chOff x="2555776" y="4353516"/>
            <a:chExt cx="4058556" cy="479325"/>
          </a:xfrm>
        </p:grpSpPr>
        <p:grpSp>
          <p:nvGrpSpPr>
            <p:cNvPr id="17" name="Group 3">
              <a:extLst>
                <a:ext uri="{FF2B5EF4-FFF2-40B4-BE49-F238E27FC236}">
                  <a16:creationId xmlns="" xmlns:a16="http://schemas.microsoft.com/office/drawing/2014/main" id="{A4E75619-393E-613E-407A-3541FB93C240}"/>
                </a:ext>
              </a:extLst>
            </p:cNvPr>
            <p:cNvGrpSpPr/>
            <p:nvPr/>
          </p:nvGrpSpPr>
          <p:grpSpPr>
            <a:xfrm>
              <a:off x="2555776" y="4443958"/>
              <a:ext cx="2291917" cy="307160"/>
              <a:chOff x="5617166" y="4687203"/>
              <a:chExt cx="2864896" cy="383950"/>
            </a:xfrm>
          </p:grpSpPr>
          <p:pic>
            <p:nvPicPr>
              <p:cNvPr id="19" name="Google Shape;60;g13acd02f71e_0_3">
                <a:extLst>
                  <a:ext uri="{FF2B5EF4-FFF2-40B4-BE49-F238E27FC236}">
                    <a16:creationId xmlns="" xmlns:a16="http://schemas.microsoft.com/office/drawing/2014/main" id="{AC602CFF-85AB-7D03-F415-B63CD094B096}"/>
                  </a:ext>
                </a:extLst>
              </p:cNvPr>
              <p:cNvPicPr preferRelativeResize="0"/>
              <p:nvPr/>
            </p:nvPicPr>
            <p:blipFill rotWithShape="1">
              <a:blip r:embed="rId6">
                <a:alphaModFix/>
              </a:blip>
              <a:srcRect/>
              <a:stretch/>
            </p:blipFill>
            <p:spPr>
              <a:xfrm>
                <a:off x="5617166" y="4707915"/>
                <a:ext cx="1118828" cy="342525"/>
              </a:xfrm>
              <a:prstGeom prst="rect">
                <a:avLst/>
              </a:prstGeom>
              <a:noFill/>
              <a:ln>
                <a:noFill/>
              </a:ln>
            </p:spPr>
          </p:pic>
          <p:pic>
            <p:nvPicPr>
              <p:cNvPr id="20" name="Google Shape;62;g13acd02f71e_0_3">
                <a:extLst>
                  <a:ext uri="{FF2B5EF4-FFF2-40B4-BE49-F238E27FC236}">
                    <a16:creationId xmlns="" xmlns:a16="http://schemas.microsoft.com/office/drawing/2014/main" id="{B9A83D3B-88B5-3326-2605-E4EEADFA99B9}"/>
                  </a:ext>
                </a:extLst>
              </p:cNvPr>
              <p:cNvPicPr preferRelativeResize="0"/>
              <p:nvPr/>
            </p:nvPicPr>
            <p:blipFill rotWithShape="1">
              <a:blip r:embed="rId7">
                <a:alphaModFix/>
              </a:blip>
              <a:srcRect t="50194"/>
              <a:stretch/>
            </p:blipFill>
            <p:spPr>
              <a:xfrm>
                <a:off x="7091891" y="4687203"/>
                <a:ext cx="1390171" cy="383950"/>
              </a:xfrm>
              <a:prstGeom prst="rect">
                <a:avLst/>
              </a:prstGeom>
              <a:noFill/>
              <a:ln>
                <a:noFill/>
              </a:ln>
            </p:spPr>
          </p:pic>
          <p:pic>
            <p:nvPicPr>
              <p:cNvPr id="21" name="Google Shape;63;g13acd02f71e_0_3">
                <a:extLst>
                  <a:ext uri="{FF2B5EF4-FFF2-40B4-BE49-F238E27FC236}">
                    <a16:creationId xmlns="" xmlns:a16="http://schemas.microsoft.com/office/drawing/2014/main" id="{E3EE92B9-A1E2-C820-3D33-6333E2ECE78C}"/>
                  </a:ext>
                </a:extLst>
              </p:cNvPr>
              <p:cNvPicPr preferRelativeResize="0"/>
              <p:nvPr/>
            </p:nvPicPr>
            <p:blipFill rotWithShape="1">
              <a:blip r:embed="rId8">
                <a:alphaModFix/>
              </a:blip>
              <a:srcRect l="25137" r="26491" b="57098"/>
              <a:stretch/>
            </p:blipFill>
            <p:spPr>
              <a:xfrm>
                <a:off x="7068792" y="4702467"/>
                <a:ext cx="383528" cy="342526"/>
              </a:xfrm>
              <a:prstGeom prst="rect">
                <a:avLst/>
              </a:prstGeom>
              <a:noFill/>
              <a:ln>
                <a:noFill/>
              </a:ln>
            </p:spPr>
          </p:pic>
        </p:grpSp>
        <p:pic>
          <p:nvPicPr>
            <p:cNvPr id="18" name="Google Shape;100;p6">
              <a:extLst>
                <a:ext uri="{FF2B5EF4-FFF2-40B4-BE49-F238E27FC236}">
                  <a16:creationId xmlns="" xmlns:a16="http://schemas.microsoft.com/office/drawing/2014/main" id="{084768F4-367D-F8F0-D0FA-F4BA060AE0A4}"/>
                </a:ext>
              </a:extLst>
            </p:cNvPr>
            <p:cNvPicPr preferRelativeResize="0"/>
            <p:nvPr/>
          </p:nvPicPr>
          <p:blipFill>
            <a:blip r:embed="rId9">
              <a:alphaModFix/>
            </a:blip>
            <a:stretch>
              <a:fillRect/>
            </a:stretch>
          </p:blipFill>
          <p:spPr>
            <a:xfrm>
              <a:off x="4716016" y="4353516"/>
              <a:ext cx="1898316" cy="479325"/>
            </a:xfrm>
            <a:prstGeom prst="rect">
              <a:avLst/>
            </a:prstGeom>
            <a:noFill/>
            <a:ln>
              <a:noFill/>
            </a:ln>
          </p:spPr>
        </p:pic>
      </p:grpSp>
    </p:spTree>
    <p:extLst>
      <p:ext uri="{BB962C8B-B14F-4D97-AF65-F5344CB8AC3E}">
        <p14:creationId xmlns:p14="http://schemas.microsoft.com/office/powerpoint/2010/main" val="27677229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06C916-01C8-E817-FD08-ED24F9E0BFF6}"/>
              </a:ext>
            </a:extLst>
          </p:cNvPr>
          <p:cNvSpPr>
            <a:spLocks noGrp="1"/>
          </p:cNvSpPr>
          <p:nvPr>
            <p:ph type="ctrTitle"/>
          </p:nvPr>
        </p:nvSpPr>
        <p:spPr>
          <a:xfrm>
            <a:off x="-1" y="1275606"/>
            <a:ext cx="9143999" cy="1790700"/>
          </a:xfrm>
        </p:spPr>
        <p:txBody>
          <a:bodyPr/>
          <a:lstStyle/>
          <a:p>
            <a:r>
              <a:rPr lang="en-US" sz="3000" dirty="0"/>
              <a:t>First approach comparing </a:t>
            </a:r>
            <a:r>
              <a:rPr lang="en-US" sz="3000" dirty="0" smtClean="0"/>
              <a:t/>
            </a:r>
            <a:br>
              <a:rPr lang="en-US" sz="3000" dirty="0" smtClean="0"/>
            </a:br>
            <a:r>
              <a:rPr lang="en-US" sz="3000" dirty="0" smtClean="0"/>
              <a:t>cement </a:t>
            </a:r>
            <a:r>
              <a:rPr lang="en-US" sz="3000" dirty="0"/>
              <a:t>and </a:t>
            </a:r>
            <a:r>
              <a:rPr lang="en-GB" sz="3000" dirty="0" smtClean="0"/>
              <a:t>geopolymer </a:t>
            </a:r>
            <a:br>
              <a:rPr lang="en-GB" sz="3000" dirty="0" smtClean="0"/>
            </a:br>
            <a:r>
              <a:rPr lang="en-GB" sz="3000" dirty="0" smtClean="0"/>
              <a:t>as immobilization matrixes for </a:t>
            </a:r>
            <a:r>
              <a:rPr lang="en-GB" sz="3000" dirty="0"/>
              <a:t>radioactive waste using </a:t>
            </a:r>
            <a:r>
              <a:rPr lang="en-GB" sz="3000" dirty="0" smtClean="0"/>
              <a:t>Life </a:t>
            </a:r>
            <a:r>
              <a:rPr lang="en-GB" sz="3000" dirty="0"/>
              <a:t>Cycle Assessment</a:t>
            </a:r>
            <a:endParaRPr lang="x-none" sz="3000" dirty="0"/>
          </a:p>
        </p:txBody>
      </p:sp>
      <p:sp>
        <p:nvSpPr>
          <p:cNvPr id="4" name="Título 1"/>
          <p:cNvSpPr txBox="1">
            <a:spLocks/>
          </p:cNvSpPr>
          <p:nvPr/>
        </p:nvSpPr>
        <p:spPr>
          <a:xfrm>
            <a:off x="107502" y="3271391"/>
            <a:ext cx="8928992" cy="1872208"/>
          </a:xfrm>
          <a:prstGeom prst="rect">
            <a:avLst/>
          </a:prstGeom>
          <a:noFill/>
          <a:ln>
            <a:noFill/>
          </a:ln>
        </p:spPr>
        <p:txBody>
          <a:bodyPr spcFirstLastPara="1" wrap="square" lIns="91425" tIns="91425" rIns="91425" bIns="91425" anchor="b" anchorCtr="0">
            <a:normAutofit fontScale="75000" lnSpcReduction="20000"/>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r>
              <a:rPr lang="pt-BR" sz="2700" dirty="0" smtClean="0">
                <a:solidFill>
                  <a:srgbClr val="00B050"/>
                </a:solidFill>
              </a:rPr>
              <a:t/>
            </a:r>
            <a:br>
              <a:rPr lang="pt-BR" sz="2700" dirty="0" smtClean="0">
                <a:solidFill>
                  <a:srgbClr val="00B050"/>
                </a:solidFill>
              </a:rPr>
            </a:br>
            <a:r>
              <a:rPr lang="pt-BR" sz="1400" dirty="0" err="1" smtClean="0">
                <a:solidFill>
                  <a:srgbClr val="00B050"/>
                </a:solidFill>
              </a:rPr>
              <a:t>Presenting</a:t>
            </a:r>
            <a:r>
              <a:rPr lang="pt-BR" sz="1400" dirty="0" smtClean="0">
                <a:solidFill>
                  <a:srgbClr val="00B050"/>
                </a:solidFill>
              </a:rPr>
              <a:t> </a:t>
            </a:r>
            <a:r>
              <a:rPr lang="pt-BR" sz="1400" dirty="0" err="1" smtClean="0">
                <a:solidFill>
                  <a:srgbClr val="00B050"/>
                </a:solidFill>
              </a:rPr>
              <a:t>author</a:t>
            </a:r>
            <a:r>
              <a:rPr lang="pt-BR" sz="1400" dirty="0" smtClean="0">
                <a:solidFill>
                  <a:srgbClr val="00B050"/>
                </a:solidFill>
              </a:rPr>
              <a:t>: </a:t>
            </a:r>
            <a:r>
              <a:rPr lang="pt-BR" sz="2700" dirty="0" smtClean="0">
                <a:solidFill>
                  <a:srgbClr val="006974"/>
                </a:solidFill>
              </a:rPr>
              <a:t>Valeria Cuccia </a:t>
            </a:r>
          </a:p>
          <a:p>
            <a:endParaRPr lang="pt-BR" sz="2700" dirty="0" smtClean="0">
              <a:solidFill>
                <a:srgbClr val="006974"/>
              </a:solidFill>
            </a:endParaRPr>
          </a:p>
          <a:p>
            <a:pPr algn="l"/>
            <a:r>
              <a:rPr lang="pt-BR" sz="2700" dirty="0" smtClean="0">
                <a:solidFill>
                  <a:srgbClr val="006974"/>
                </a:solidFill>
              </a:rPr>
              <a:t>Cuccia, V.; Almeida, R.S.S.P.; Castro, L. L.C.</a:t>
            </a:r>
            <a:endParaRPr lang="pt-BR" dirty="0" smtClean="0">
              <a:solidFill>
                <a:schemeClr val="accent5">
                  <a:lumMod val="50000"/>
                </a:schemeClr>
              </a:solidFill>
            </a:endParaRPr>
          </a:p>
          <a:p>
            <a:pPr algn="l"/>
            <a:r>
              <a:rPr lang="pt-BR" sz="1700" dirty="0" smtClean="0">
                <a:solidFill>
                  <a:srgbClr val="77A907"/>
                </a:solidFill>
              </a:rPr>
              <a:t>Nuclear </a:t>
            </a:r>
            <a:r>
              <a:rPr lang="pt-BR" sz="1700" dirty="0" err="1" smtClean="0">
                <a:solidFill>
                  <a:srgbClr val="77A907"/>
                </a:solidFill>
              </a:rPr>
              <a:t>Tecnology</a:t>
            </a:r>
            <a:r>
              <a:rPr lang="pt-BR" sz="1700" dirty="0" smtClean="0">
                <a:solidFill>
                  <a:srgbClr val="77A907"/>
                </a:solidFill>
              </a:rPr>
              <a:t> </a:t>
            </a:r>
            <a:r>
              <a:rPr lang="pt-BR" sz="1700" dirty="0" err="1" smtClean="0">
                <a:solidFill>
                  <a:srgbClr val="77A907"/>
                </a:solidFill>
              </a:rPr>
              <a:t>Development</a:t>
            </a:r>
            <a:r>
              <a:rPr lang="pt-BR" sz="1700" dirty="0" smtClean="0">
                <a:solidFill>
                  <a:srgbClr val="77A907"/>
                </a:solidFill>
              </a:rPr>
              <a:t> Center (CDTN</a:t>
            </a:r>
            <a:r>
              <a:rPr lang="pt-BR" sz="1650" dirty="0" smtClean="0">
                <a:solidFill>
                  <a:srgbClr val="77A907"/>
                </a:solidFill>
              </a:rPr>
              <a:t>), </a:t>
            </a:r>
            <a:r>
              <a:rPr lang="pt-BR" sz="1650" dirty="0" err="1" smtClean="0">
                <a:solidFill>
                  <a:srgbClr val="77A907"/>
                </a:solidFill>
              </a:rPr>
              <a:t>Brazil</a:t>
            </a:r>
            <a:r>
              <a:rPr lang="pt-BR" sz="1650" dirty="0" smtClean="0">
                <a:solidFill>
                  <a:srgbClr val="77A907"/>
                </a:solidFill>
              </a:rPr>
              <a:t/>
            </a:r>
            <a:br>
              <a:rPr lang="pt-BR" sz="1650" dirty="0" smtClean="0">
                <a:solidFill>
                  <a:srgbClr val="77A907"/>
                </a:solidFill>
              </a:rPr>
            </a:br>
            <a:r>
              <a:rPr lang="pt-BR" sz="1650" dirty="0" err="1" smtClean="0">
                <a:solidFill>
                  <a:srgbClr val="77A907"/>
                </a:solidFill>
              </a:rPr>
              <a:t>November</a:t>
            </a:r>
            <a:r>
              <a:rPr lang="pt-BR" sz="1650" dirty="0" smtClean="0">
                <a:solidFill>
                  <a:srgbClr val="77A907"/>
                </a:solidFill>
              </a:rPr>
              <a:t>, 2023   </a:t>
            </a:r>
          </a:p>
          <a:p>
            <a:pPr algn="l"/>
            <a:endParaRPr lang="pt-BR" sz="1650" dirty="0">
              <a:solidFill>
                <a:srgbClr val="77A907"/>
              </a:solidFill>
            </a:endParaRPr>
          </a:p>
          <a:p>
            <a:pPr algn="l"/>
            <a:r>
              <a:rPr lang="pt-BR" sz="1650" dirty="0" err="1" smtClean="0">
                <a:solidFill>
                  <a:srgbClr val="77A907"/>
                </a:solidFill>
              </a:rPr>
              <a:t>Paper</a:t>
            </a:r>
            <a:r>
              <a:rPr lang="pt-BR" sz="1650" dirty="0" smtClean="0">
                <a:solidFill>
                  <a:srgbClr val="77A907"/>
                </a:solidFill>
              </a:rPr>
              <a:t> ID 54          </a:t>
            </a:r>
            <a:endParaRPr lang="pt-BR" sz="1650" dirty="0">
              <a:solidFill>
                <a:srgbClr val="77A907"/>
              </a:solidFill>
              <a:highlight>
                <a:srgbClr val="FFFF00"/>
              </a:highlight>
            </a:endParaRPr>
          </a:p>
        </p:txBody>
      </p:sp>
      <p:pic>
        <p:nvPicPr>
          <p:cNvPr id="1026" name="Picture 2" descr="CDTN - CNEN - MCTI"/>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806" t="19474" r="51933" b="17998"/>
          <a:stretch/>
        </p:blipFill>
        <p:spPr bwMode="auto">
          <a:xfrm>
            <a:off x="6516216" y="4587974"/>
            <a:ext cx="2592289" cy="576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79871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98884" y="0"/>
            <a:ext cx="7886700" cy="993775"/>
          </a:xfrm>
        </p:spPr>
        <p:txBody>
          <a:bodyPr/>
          <a:lstStyle/>
          <a:p>
            <a:r>
              <a:rPr lang="pt-BR" dirty="0" err="1" smtClean="0">
                <a:solidFill>
                  <a:srgbClr val="0070C0"/>
                </a:solidFill>
              </a:rPr>
              <a:t>Motivation</a:t>
            </a:r>
            <a:endParaRPr lang="pt-BR" dirty="0">
              <a:solidFill>
                <a:srgbClr val="0070C0"/>
              </a:solidFill>
            </a:endParaRPr>
          </a:p>
        </p:txBody>
      </p:sp>
      <p:pic>
        <p:nvPicPr>
          <p:cNvPr id="4" name="Picture 2" descr="https://upload.wikimedia.org/wikipedia/commons/6/6b/Sustainability_venn_diagra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8104" y="1370013"/>
            <a:ext cx="3128963" cy="2828926"/>
          </a:xfrm>
          <a:prstGeom prst="rect">
            <a:avLst/>
          </a:prstGeom>
          <a:noFill/>
          <a:extLst>
            <a:ext uri="{909E8E84-426E-40DD-AFC4-6F175D3DCCD1}">
              <a14:hiddenFill xmlns:a14="http://schemas.microsoft.com/office/drawing/2010/main">
                <a:solidFill>
                  <a:srgbClr val="FFFFFF"/>
                </a:solidFill>
              </a14:hiddenFill>
            </a:ext>
          </a:extLst>
        </p:spPr>
      </p:pic>
      <p:sp>
        <p:nvSpPr>
          <p:cNvPr id="5" name="Retângulo 4"/>
          <p:cNvSpPr/>
          <p:nvPr/>
        </p:nvSpPr>
        <p:spPr>
          <a:xfrm>
            <a:off x="5616478" y="4359229"/>
            <a:ext cx="2273379" cy="230832"/>
          </a:xfrm>
          <a:prstGeom prst="rect">
            <a:avLst/>
          </a:prstGeom>
        </p:spPr>
        <p:txBody>
          <a:bodyPr wrap="none">
            <a:spAutoFit/>
          </a:bodyPr>
          <a:lstStyle/>
          <a:p>
            <a:r>
              <a:rPr lang="pt-BR" sz="900" dirty="0" err="1">
                <a:latin typeface="Arial Narrow" panose="020B0606020202030204" pitchFamily="34" charset="0"/>
              </a:rPr>
              <a:t>Source</a:t>
            </a:r>
            <a:r>
              <a:rPr lang="pt-BR" sz="900" dirty="0">
                <a:latin typeface="Arial Narrow" panose="020B0606020202030204" pitchFamily="34" charset="0"/>
              </a:rPr>
              <a:t>: https://en.wikipedia.org/wiki/Sustainability</a:t>
            </a:r>
          </a:p>
        </p:txBody>
      </p:sp>
      <p:sp>
        <p:nvSpPr>
          <p:cNvPr id="6" name="Espaço Reservado para Conteúdo 3"/>
          <p:cNvSpPr txBox="1">
            <a:spLocks/>
          </p:cNvSpPr>
          <p:nvPr/>
        </p:nvSpPr>
        <p:spPr>
          <a:xfrm>
            <a:off x="323528" y="1504601"/>
            <a:ext cx="5077563" cy="2296526"/>
          </a:xfrm>
          <a:prstGeom prst="rect">
            <a:avLst/>
          </a:prstGeom>
          <a:no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sz="2000" dirty="0" smtClean="0"/>
              <a:t> </a:t>
            </a:r>
            <a:r>
              <a:rPr lang="pt-BR" sz="2000" dirty="0" err="1" smtClean="0">
                <a:solidFill>
                  <a:schemeClr val="accent6">
                    <a:lumMod val="75000"/>
                  </a:schemeClr>
                </a:solidFill>
              </a:rPr>
              <a:t>Methodology</a:t>
            </a:r>
            <a:r>
              <a:rPr lang="pt-BR" sz="2000" dirty="0" smtClean="0"/>
              <a:t> </a:t>
            </a:r>
            <a:r>
              <a:rPr lang="pt-BR" sz="2000" dirty="0" err="1"/>
              <a:t>to</a:t>
            </a:r>
            <a:r>
              <a:rPr lang="pt-BR" sz="2000" dirty="0"/>
              <a:t> </a:t>
            </a:r>
            <a:r>
              <a:rPr lang="pt-BR" sz="2000" dirty="0" err="1" smtClean="0"/>
              <a:t>adress</a:t>
            </a:r>
            <a:r>
              <a:rPr lang="pt-BR" sz="2000" dirty="0" smtClean="0"/>
              <a:t> </a:t>
            </a:r>
            <a:r>
              <a:rPr lang="pt-BR" sz="2000" dirty="0" err="1" smtClean="0"/>
              <a:t>sustainability</a:t>
            </a:r>
            <a:r>
              <a:rPr lang="pt-BR" sz="2000" dirty="0" smtClean="0"/>
              <a:t> in </a:t>
            </a:r>
            <a:r>
              <a:rPr lang="pt-BR" sz="2000" dirty="0"/>
              <a:t>a </a:t>
            </a:r>
            <a:r>
              <a:rPr lang="pt-BR" sz="2000" dirty="0" err="1"/>
              <a:t>cientific</a:t>
            </a:r>
            <a:r>
              <a:rPr lang="pt-BR" sz="2000" dirty="0"/>
              <a:t> </a:t>
            </a:r>
            <a:r>
              <a:rPr lang="pt-BR" sz="2000" dirty="0" err="1"/>
              <a:t>manner</a:t>
            </a:r>
            <a:r>
              <a:rPr lang="pt-BR" sz="2000" dirty="0"/>
              <a:t> </a:t>
            </a:r>
            <a:r>
              <a:rPr lang="pt-BR" sz="2000" dirty="0" smtClean="0"/>
              <a:t>in </a:t>
            </a:r>
            <a:r>
              <a:rPr lang="pt-BR" sz="2000" dirty="0" err="1" smtClean="0"/>
              <a:t>radioactive</a:t>
            </a:r>
            <a:r>
              <a:rPr lang="pt-BR" sz="2000" dirty="0" smtClean="0"/>
              <a:t> </a:t>
            </a:r>
            <a:r>
              <a:rPr lang="pt-BR" sz="2000" dirty="0" err="1" smtClean="0"/>
              <a:t>waste</a:t>
            </a:r>
            <a:r>
              <a:rPr lang="pt-BR" sz="2000" dirty="0" smtClean="0"/>
              <a:t> management </a:t>
            </a:r>
          </a:p>
          <a:p>
            <a:pPr lvl="1"/>
            <a:r>
              <a:rPr lang="pt-BR" sz="1600" dirty="0" err="1" smtClean="0"/>
              <a:t>Transparency</a:t>
            </a:r>
            <a:r>
              <a:rPr lang="pt-BR" sz="1600" dirty="0"/>
              <a:t>, </a:t>
            </a:r>
            <a:r>
              <a:rPr lang="pt-BR" sz="1600" dirty="0" err="1"/>
              <a:t>realiability</a:t>
            </a:r>
            <a:endParaRPr lang="pt-BR" sz="1600" dirty="0"/>
          </a:p>
          <a:p>
            <a:r>
              <a:rPr lang="pt-BR" sz="2000" dirty="0" smtClean="0"/>
              <a:t> Environmental </a:t>
            </a:r>
            <a:r>
              <a:rPr lang="pt-BR" sz="2000" dirty="0" err="1" smtClean="0"/>
              <a:t>and</a:t>
            </a:r>
            <a:r>
              <a:rPr lang="pt-BR" sz="2000" dirty="0" smtClean="0"/>
              <a:t> social </a:t>
            </a:r>
            <a:r>
              <a:rPr lang="pt-BR" sz="2000" dirty="0" err="1" smtClean="0"/>
              <a:t>aspects</a:t>
            </a:r>
            <a:r>
              <a:rPr lang="pt-BR" sz="2000" dirty="0" smtClean="0"/>
              <a:t> must </a:t>
            </a:r>
            <a:r>
              <a:rPr lang="pt-BR" sz="2000" dirty="0" err="1" smtClean="0"/>
              <a:t>be</a:t>
            </a:r>
            <a:r>
              <a:rPr lang="pt-BR" sz="2000" dirty="0" smtClean="0"/>
              <a:t> </a:t>
            </a:r>
            <a:r>
              <a:rPr lang="pt-BR" sz="2000" dirty="0" err="1" smtClean="0"/>
              <a:t>part</a:t>
            </a:r>
            <a:r>
              <a:rPr lang="pt-BR" sz="2000" dirty="0" smtClean="0"/>
              <a:t> </a:t>
            </a:r>
            <a:r>
              <a:rPr lang="pt-BR" sz="2000" dirty="0" err="1" smtClean="0"/>
              <a:t>of</a:t>
            </a:r>
            <a:r>
              <a:rPr lang="pt-BR" sz="2000" dirty="0" smtClean="0"/>
              <a:t> a </a:t>
            </a:r>
            <a:r>
              <a:rPr lang="pt-BR" sz="2000" dirty="0" err="1" smtClean="0"/>
              <a:t>multicriteria</a:t>
            </a:r>
            <a:r>
              <a:rPr lang="pt-BR" sz="2000" dirty="0" smtClean="0"/>
              <a:t> </a:t>
            </a:r>
            <a:r>
              <a:rPr lang="pt-BR" sz="2000" dirty="0" err="1" smtClean="0"/>
              <a:t>decision</a:t>
            </a:r>
            <a:r>
              <a:rPr lang="pt-BR" sz="2000" dirty="0" smtClean="0"/>
              <a:t> </a:t>
            </a:r>
            <a:r>
              <a:rPr lang="pt-BR" sz="2000" dirty="0" err="1" smtClean="0"/>
              <a:t>making</a:t>
            </a:r>
            <a:endParaRPr lang="pt-BR" sz="2000" dirty="0" smtClean="0"/>
          </a:p>
          <a:p>
            <a:endParaRPr lang="pt-BR" sz="2000" dirty="0" smtClean="0"/>
          </a:p>
        </p:txBody>
      </p:sp>
    </p:spTree>
    <p:extLst>
      <p:ext uri="{BB962C8B-B14F-4D97-AF65-F5344CB8AC3E}">
        <p14:creationId xmlns:p14="http://schemas.microsoft.com/office/powerpoint/2010/main" val="84645464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92300" y="186462"/>
            <a:ext cx="7886700" cy="993775"/>
          </a:xfrm>
        </p:spPr>
        <p:txBody>
          <a:bodyPr>
            <a:normAutofit fontScale="90000"/>
          </a:bodyPr>
          <a:lstStyle/>
          <a:p>
            <a:r>
              <a:rPr lang="pt-BR" dirty="0">
                <a:solidFill>
                  <a:srgbClr val="0070C0"/>
                </a:solidFill>
              </a:rPr>
              <a:t>Geopolymer x </a:t>
            </a:r>
            <a:r>
              <a:rPr lang="pt-BR" dirty="0" err="1">
                <a:solidFill>
                  <a:srgbClr val="0070C0"/>
                </a:solidFill>
              </a:rPr>
              <a:t>cement</a:t>
            </a:r>
            <a:r>
              <a:rPr lang="pt-BR" dirty="0">
                <a:solidFill>
                  <a:srgbClr val="0070C0"/>
                </a:solidFill>
              </a:rPr>
              <a:t> for </a:t>
            </a:r>
            <a:r>
              <a:rPr lang="pt-BR" dirty="0" err="1">
                <a:solidFill>
                  <a:srgbClr val="0070C0"/>
                </a:solidFill>
              </a:rPr>
              <a:t>radioactive</a:t>
            </a:r>
            <a:r>
              <a:rPr lang="pt-BR" dirty="0">
                <a:solidFill>
                  <a:srgbClr val="0070C0"/>
                </a:solidFill>
              </a:rPr>
              <a:t> </a:t>
            </a:r>
            <a:r>
              <a:rPr lang="pt-BR" dirty="0" err="1">
                <a:solidFill>
                  <a:srgbClr val="0070C0"/>
                </a:solidFill>
              </a:rPr>
              <a:t>waste</a:t>
            </a:r>
            <a:r>
              <a:rPr lang="pt-BR" dirty="0">
                <a:solidFill>
                  <a:srgbClr val="0070C0"/>
                </a:solidFill>
              </a:rPr>
              <a:t> </a:t>
            </a:r>
            <a:r>
              <a:rPr lang="pt-BR" dirty="0" err="1">
                <a:solidFill>
                  <a:srgbClr val="0070C0"/>
                </a:solidFill>
              </a:rPr>
              <a:t>immobilization</a:t>
            </a:r>
            <a:r>
              <a:rPr lang="pt-BR" dirty="0">
                <a:solidFill>
                  <a:srgbClr val="0070C0"/>
                </a:solidFill>
              </a:rPr>
              <a:t/>
            </a:r>
            <a:br>
              <a:rPr lang="pt-BR" dirty="0">
                <a:solidFill>
                  <a:srgbClr val="0070C0"/>
                </a:solidFill>
              </a:rPr>
            </a:br>
            <a:endParaRPr lang="pt-BR" dirty="0">
              <a:solidFill>
                <a:srgbClr val="0070C0"/>
              </a:solidFill>
            </a:endParaRPr>
          </a:p>
        </p:txBody>
      </p:sp>
      <p:sp>
        <p:nvSpPr>
          <p:cNvPr id="4" name="Retângulo 3"/>
          <p:cNvSpPr/>
          <p:nvPr/>
        </p:nvSpPr>
        <p:spPr>
          <a:xfrm>
            <a:off x="224976" y="4098052"/>
            <a:ext cx="1842347" cy="386511"/>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t-BR"/>
          </a:p>
        </p:txBody>
      </p:sp>
      <p:sp>
        <p:nvSpPr>
          <p:cNvPr id="5" name="Espaço Reservado para Conteúdo 2"/>
          <p:cNvSpPr txBox="1">
            <a:spLocks/>
          </p:cNvSpPr>
          <p:nvPr/>
        </p:nvSpPr>
        <p:spPr>
          <a:xfrm>
            <a:off x="0" y="966372"/>
            <a:ext cx="9144000" cy="45958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pt-BR" dirty="0">
              <a:solidFill>
                <a:srgbClr val="77A907"/>
              </a:solidFill>
            </a:endParaRPr>
          </a:p>
        </p:txBody>
      </p:sp>
      <p:sp>
        <p:nvSpPr>
          <p:cNvPr id="6" name="Google Shape;71;p4"/>
          <p:cNvSpPr txBox="1">
            <a:spLocks/>
          </p:cNvSpPr>
          <p:nvPr/>
        </p:nvSpPr>
        <p:spPr>
          <a:xfrm>
            <a:off x="146030" y="1247198"/>
            <a:ext cx="2201333" cy="1641872"/>
          </a:xfrm>
          <a:prstGeom prst="rect">
            <a:avLst/>
          </a:prstGeom>
          <a:noFill/>
          <a:ln>
            <a:noFill/>
          </a:ln>
        </p:spPr>
        <p:txBody>
          <a:bodyPr spcFirstLastPara="1" vert="horz" wrap="square" lIns="68569" tIns="68569" rIns="68569" bIns="68569"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1200"/>
              </a:spcAft>
              <a:buSzPct val="100000"/>
              <a:buNone/>
            </a:pPr>
            <a:r>
              <a:rPr lang="pt-BR" sz="1200" dirty="0" smtClean="0">
                <a:solidFill>
                  <a:schemeClr val="accent6">
                    <a:lumMod val="75000"/>
                  </a:schemeClr>
                </a:solidFill>
                <a:latin typeface="Roboto"/>
                <a:ea typeface="Roboto"/>
                <a:cs typeface="Roboto"/>
              </a:rPr>
              <a:t>CEMENT </a:t>
            </a:r>
          </a:p>
          <a:p>
            <a:pPr marL="214313" indent="-214313">
              <a:spcAft>
                <a:spcPts val="1200"/>
              </a:spcAft>
              <a:buSzPct val="100000"/>
            </a:pPr>
            <a:r>
              <a:rPr lang="pt-BR" sz="1200" dirty="0" err="1" smtClean="0">
                <a:solidFill>
                  <a:schemeClr val="tx1">
                    <a:lumMod val="75000"/>
                    <a:lumOff val="25000"/>
                  </a:schemeClr>
                </a:solidFill>
                <a:latin typeface="Roboto"/>
                <a:ea typeface="Roboto"/>
                <a:cs typeface="Roboto"/>
              </a:rPr>
              <a:t>Consolidated</a:t>
            </a:r>
            <a:r>
              <a:rPr lang="pt-BR" sz="1200" dirty="0" smtClean="0">
                <a:solidFill>
                  <a:schemeClr val="tx1">
                    <a:lumMod val="75000"/>
                    <a:lumOff val="25000"/>
                  </a:schemeClr>
                </a:solidFill>
                <a:latin typeface="Roboto"/>
                <a:ea typeface="Roboto"/>
                <a:cs typeface="Roboto"/>
              </a:rPr>
              <a:t> </a:t>
            </a:r>
            <a:r>
              <a:rPr lang="pt-BR" sz="1200" dirty="0" err="1" smtClean="0">
                <a:solidFill>
                  <a:schemeClr val="tx1">
                    <a:lumMod val="75000"/>
                    <a:lumOff val="25000"/>
                  </a:schemeClr>
                </a:solidFill>
                <a:latin typeface="Roboto"/>
                <a:ea typeface="Roboto"/>
                <a:cs typeface="Roboto"/>
              </a:rPr>
              <a:t>matrix</a:t>
            </a:r>
            <a:r>
              <a:rPr lang="pt-BR" sz="1200" dirty="0" smtClean="0">
                <a:solidFill>
                  <a:schemeClr val="tx1">
                    <a:lumMod val="75000"/>
                    <a:lumOff val="25000"/>
                  </a:schemeClr>
                </a:solidFill>
                <a:latin typeface="Roboto"/>
                <a:ea typeface="Roboto"/>
                <a:cs typeface="Roboto"/>
              </a:rPr>
              <a:t> for </a:t>
            </a:r>
            <a:r>
              <a:rPr lang="pt-BR" sz="1200" dirty="0">
                <a:solidFill>
                  <a:schemeClr val="tx1">
                    <a:lumMod val="75000"/>
                    <a:lumOff val="25000"/>
                  </a:schemeClr>
                </a:solidFill>
                <a:latin typeface="Roboto"/>
                <a:ea typeface="Roboto"/>
                <a:cs typeface="Roboto"/>
              </a:rPr>
              <a:t>radwaste </a:t>
            </a:r>
            <a:r>
              <a:rPr lang="pt-BR" sz="1200" dirty="0" err="1">
                <a:solidFill>
                  <a:schemeClr val="tx1">
                    <a:lumMod val="75000"/>
                    <a:lumOff val="25000"/>
                  </a:schemeClr>
                </a:solidFill>
                <a:latin typeface="Roboto"/>
                <a:ea typeface="Roboto"/>
                <a:cs typeface="Roboto"/>
              </a:rPr>
              <a:t>immobilization</a:t>
            </a:r>
            <a:endParaRPr lang="pt-BR" sz="1200" dirty="0">
              <a:solidFill>
                <a:schemeClr val="tx1">
                  <a:lumMod val="75000"/>
                  <a:lumOff val="25000"/>
                </a:schemeClr>
              </a:solidFill>
              <a:latin typeface="Roboto"/>
              <a:ea typeface="Roboto"/>
              <a:cs typeface="Roboto"/>
            </a:endParaRPr>
          </a:p>
          <a:p>
            <a:pPr marL="214313" indent="-214313">
              <a:spcAft>
                <a:spcPts val="1200"/>
              </a:spcAft>
              <a:buSzPct val="100000"/>
            </a:pPr>
            <a:r>
              <a:rPr lang="pt-BR" sz="1200" dirty="0" err="1">
                <a:solidFill>
                  <a:schemeClr val="tx1">
                    <a:lumMod val="75000"/>
                    <a:lumOff val="25000"/>
                  </a:schemeClr>
                </a:solidFill>
                <a:latin typeface="Roboto"/>
                <a:ea typeface="Roboto"/>
                <a:cs typeface="Roboto"/>
              </a:rPr>
              <a:t>Elevated</a:t>
            </a:r>
            <a:r>
              <a:rPr lang="pt-BR" sz="1200" dirty="0">
                <a:solidFill>
                  <a:schemeClr val="tx1">
                    <a:lumMod val="75000"/>
                    <a:lumOff val="25000"/>
                  </a:schemeClr>
                </a:solidFill>
                <a:latin typeface="Roboto"/>
                <a:ea typeface="Roboto"/>
                <a:cs typeface="Roboto"/>
              </a:rPr>
              <a:t> </a:t>
            </a:r>
            <a:r>
              <a:rPr lang="pt-BR" sz="1200" dirty="0" err="1">
                <a:solidFill>
                  <a:schemeClr val="tx1">
                    <a:lumMod val="75000"/>
                    <a:lumOff val="25000"/>
                  </a:schemeClr>
                </a:solidFill>
                <a:latin typeface="Roboto"/>
                <a:ea typeface="Roboto"/>
                <a:cs typeface="Roboto"/>
              </a:rPr>
              <a:t>footprint</a:t>
            </a:r>
            <a:r>
              <a:rPr lang="pt-BR" sz="1200" dirty="0">
                <a:solidFill>
                  <a:schemeClr val="tx1">
                    <a:lumMod val="75000"/>
                    <a:lumOff val="25000"/>
                  </a:schemeClr>
                </a:solidFill>
                <a:latin typeface="Roboto"/>
                <a:ea typeface="Roboto"/>
                <a:cs typeface="Roboto"/>
              </a:rPr>
              <a:t> </a:t>
            </a:r>
            <a:r>
              <a:rPr lang="pt-BR" sz="1200" dirty="0" err="1">
                <a:solidFill>
                  <a:schemeClr val="tx1">
                    <a:lumMod val="75000"/>
                    <a:lumOff val="25000"/>
                  </a:schemeClr>
                </a:solidFill>
                <a:latin typeface="Roboto"/>
                <a:ea typeface="Roboto"/>
                <a:cs typeface="Roboto"/>
              </a:rPr>
              <a:t>and</a:t>
            </a:r>
            <a:r>
              <a:rPr lang="pt-BR" sz="1200" dirty="0">
                <a:solidFill>
                  <a:schemeClr val="tx1">
                    <a:lumMod val="75000"/>
                    <a:lumOff val="25000"/>
                  </a:schemeClr>
                </a:solidFill>
                <a:latin typeface="Roboto"/>
                <a:ea typeface="Roboto"/>
                <a:cs typeface="Roboto"/>
              </a:rPr>
              <a:t> </a:t>
            </a:r>
            <a:r>
              <a:rPr lang="pt-BR" sz="1200" dirty="0" err="1" smtClean="0">
                <a:solidFill>
                  <a:schemeClr val="tx1">
                    <a:lumMod val="75000"/>
                    <a:lumOff val="25000"/>
                  </a:schemeClr>
                </a:solidFill>
                <a:latin typeface="Roboto"/>
                <a:ea typeface="Roboto"/>
                <a:cs typeface="Roboto"/>
              </a:rPr>
              <a:t>carbon</a:t>
            </a:r>
            <a:r>
              <a:rPr lang="pt-BR" sz="1200" dirty="0" smtClean="0">
                <a:solidFill>
                  <a:schemeClr val="tx1">
                    <a:lumMod val="75000"/>
                    <a:lumOff val="25000"/>
                  </a:schemeClr>
                </a:solidFill>
                <a:latin typeface="Roboto"/>
                <a:ea typeface="Roboto"/>
                <a:cs typeface="Roboto"/>
              </a:rPr>
              <a:t> </a:t>
            </a:r>
            <a:r>
              <a:rPr lang="pt-BR" sz="1200" dirty="0" err="1">
                <a:solidFill>
                  <a:schemeClr val="tx1">
                    <a:lumMod val="75000"/>
                    <a:lumOff val="25000"/>
                  </a:schemeClr>
                </a:solidFill>
                <a:latin typeface="Roboto"/>
                <a:ea typeface="Roboto"/>
                <a:cs typeface="Roboto"/>
              </a:rPr>
              <a:t>emmissions</a:t>
            </a:r>
            <a:endParaRPr lang="pt-BR" sz="1200" dirty="0">
              <a:solidFill>
                <a:schemeClr val="tx1">
                  <a:lumMod val="75000"/>
                  <a:lumOff val="25000"/>
                </a:schemeClr>
              </a:solidFill>
              <a:latin typeface="Roboto"/>
              <a:ea typeface="Roboto"/>
              <a:cs typeface="Roboto"/>
            </a:endParaRPr>
          </a:p>
        </p:txBody>
      </p:sp>
      <p:grpSp>
        <p:nvGrpSpPr>
          <p:cNvPr id="7" name="Grupo 6"/>
          <p:cNvGrpSpPr/>
          <p:nvPr/>
        </p:nvGrpSpPr>
        <p:grpSpPr>
          <a:xfrm>
            <a:off x="2591208" y="1247198"/>
            <a:ext cx="3688884" cy="2607729"/>
            <a:chOff x="6589100" y="2569418"/>
            <a:chExt cx="5196667" cy="3700718"/>
          </a:xfrm>
        </p:grpSpPr>
        <p:pic>
          <p:nvPicPr>
            <p:cNvPr id="8" name="Imagem 7">
              <a:extLst>
                <a:ext uri="{FF2B5EF4-FFF2-40B4-BE49-F238E27FC236}">
                  <a16:creationId xmlns="" xmlns:a16="http://schemas.microsoft.com/office/drawing/2014/main" id="{5355FEC9-73A7-423A-A446-35A59D96D250}"/>
                </a:ext>
              </a:extLst>
            </p:cNvPr>
            <p:cNvPicPr>
              <a:picLocks noChangeAspect="1"/>
            </p:cNvPicPr>
            <p:nvPr/>
          </p:nvPicPr>
          <p:blipFill>
            <a:blip r:embed="rId2"/>
            <a:stretch>
              <a:fillRect/>
            </a:stretch>
          </p:blipFill>
          <p:spPr>
            <a:xfrm rot="5400000">
              <a:off x="6171606" y="2987334"/>
              <a:ext cx="3339954" cy="2504966"/>
            </a:xfrm>
            <a:prstGeom prst="rect">
              <a:avLst/>
            </a:prstGeom>
            <a:ln>
              <a:noFill/>
            </a:ln>
            <a:effectLst>
              <a:outerShdw blurRad="292100" dist="139700" dir="2700000" algn="tl" rotWithShape="0">
                <a:srgbClr val="333333">
                  <a:alpha val="65000"/>
                </a:srgbClr>
              </a:outerShdw>
            </a:effectLst>
          </p:spPr>
        </p:pic>
        <p:pic>
          <p:nvPicPr>
            <p:cNvPr id="9" name="Imagem 8">
              <a:extLst>
                <a:ext uri="{FF2B5EF4-FFF2-40B4-BE49-F238E27FC236}">
                  <a16:creationId xmlns="" xmlns:a16="http://schemas.microsoft.com/office/drawing/2014/main" id="{B66B81B7-BD4D-4403-8C5C-8D390499C884}"/>
                </a:ext>
              </a:extLst>
            </p:cNvPr>
            <p:cNvPicPr>
              <a:picLocks noChangeAspect="1"/>
            </p:cNvPicPr>
            <p:nvPr/>
          </p:nvPicPr>
          <p:blipFill>
            <a:blip r:embed="rId3"/>
            <a:stretch>
              <a:fillRect/>
            </a:stretch>
          </p:blipFill>
          <p:spPr>
            <a:xfrm rot="5400000">
              <a:off x="8862567" y="2987018"/>
              <a:ext cx="3340799" cy="2505600"/>
            </a:xfrm>
            <a:prstGeom prst="rect">
              <a:avLst/>
            </a:prstGeom>
            <a:ln>
              <a:noFill/>
            </a:ln>
            <a:effectLst>
              <a:outerShdw blurRad="292100" dist="139700" dir="2700000" algn="tl" rotWithShape="0">
                <a:srgbClr val="333333">
                  <a:alpha val="65000"/>
                </a:srgbClr>
              </a:outerShdw>
            </a:effectLst>
          </p:spPr>
        </p:pic>
        <p:sp>
          <p:nvSpPr>
            <p:cNvPr id="10" name="CaixaDeTexto 9">
              <a:extLst>
                <a:ext uri="{FF2B5EF4-FFF2-40B4-BE49-F238E27FC236}">
                  <a16:creationId xmlns="" xmlns:a16="http://schemas.microsoft.com/office/drawing/2014/main" id="{E9DB83F7-4AD9-45E4-AA48-17358F25BEE6}"/>
                </a:ext>
              </a:extLst>
            </p:cNvPr>
            <p:cNvSpPr txBox="1"/>
            <p:nvPr/>
          </p:nvSpPr>
          <p:spPr>
            <a:xfrm>
              <a:off x="6589100" y="5909795"/>
              <a:ext cx="2504967" cy="360341"/>
            </a:xfrm>
            <a:prstGeom prst="rect">
              <a:avLst/>
            </a:prstGeom>
            <a:noFill/>
          </p:spPr>
          <p:txBody>
            <a:bodyPr wrap="square">
              <a:spAutoFit/>
            </a:bodyPr>
            <a:lstStyle/>
            <a:p>
              <a:pPr algn="ctr" defTabSz="685800">
                <a:defRPr/>
              </a:pPr>
              <a:r>
                <a:rPr lang="pt-BR" sz="1050" dirty="0" err="1">
                  <a:latin typeface="Roboto Mono"/>
                  <a:ea typeface="Roboto Mono"/>
                  <a:cs typeface="Roboto Mono"/>
                  <a:sym typeface="Roboto Mono"/>
                </a:rPr>
                <a:t>Cement</a:t>
              </a:r>
              <a:r>
                <a:rPr lang="pt-BR" sz="1050" dirty="0">
                  <a:latin typeface="Roboto Mono"/>
                  <a:ea typeface="Roboto Mono"/>
                  <a:cs typeface="Roboto Mono"/>
                  <a:sym typeface="Roboto Mono"/>
                </a:rPr>
                <a:t>	</a:t>
              </a:r>
              <a:endParaRPr lang="pt-BR" sz="1050" dirty="0"/>
            </a:p>
          </p:txBody>
        </p:sp>
        <p:sp>
          <p:nvSpPr>
            <p:cNvPr id="11" name="Retângulo 10"/>
            <p:cNvSpPr/>
            <p:nvPr/>
          </p:nvSpPr>
          <p:spPr>
            <a:xfrm>
              <a:off x="9280166" y="5909794"/>
              <a:ext cx="2505601" cy="360341"/>
            </a:xfrm>
            <a:prstGeom prst="rect">
              <a:avLst/>
            </a:prstGeom>
            <a:noFill/>
          </p:spPr>
          <p:txBody>
            <a:bodyPr wrap="square">
              <a:spAutoFit/>
            </a:bodyPr>
            <a:lstStyle/>
            <a:p>
              <a:pPr algn="ctr">
                <a:buClr>
                  <a:srgbClr val="000000"/>
                </a:buClr>
                <a:buFont typeface="Arial"/>
                <a:buNone/>
              </a:pPr>
              <a:r>
                <a:rPr lang="pt-BR" sz="1050" dirty="0">
                  <a:latin typeface="Roboto Mono"/>
                  <a:ea typeface="Roboto Mono"/>
                  <a:cs typeface="Roboto Mono"/>
                  <a:sym typeface="Roboto Mono"/>
                </a:rPr>
                <a:t> Geopolymer</a:t>
              </a:r>
              <a:endParaRPr lang="pt-BR" sz="1050" dirty="0">
                <a:latin typeface="Roboto Mono"/>
                <a:ea typeface="Roboto Mono"/>
                <a:cs typeface="Roboto Mono"/>
              </a:endParaRPr>
            </a:p>
          </p:txBody>
        </p:sp>
      </p:grpSp>
      <p:sp>
        <p:nvSpPr>
          <p:cNvPr id="12" name="Google Shape;71;p4"/>
          <p:cNvSpPr txBox="1">
            <a:spLocks/>
          </p:cNvSpPr>
          <p:nvPr/>
        </p:nvSpPr>
        <p:spPr>
          <a:xfrm>
            <a:off x="6398627" y="1148266"/>
            <a:ext cx="2738364" cy="2976200"/>
          </a:xfrm>
          <a:prstGeom prst="rect">
            <a:avLst/>
          </a:prstGeom>
          <a:noFill/>
          <a:ln>
            <a:noFill/>
          </a:ln>
        </p:spPr>
        <p:txBody>
          <a:bodyPr spcFirstLastPara="1" vert="horz" wrap="square" lIns="68569" tIns="68569" rIns="68569" bIns="68569"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1200"/>
              </a:spcAft>
              <a:buSzPct val="100000"/>
              <a:buNone/>
            </a:pPr>
            <a:r>
              <a:rPr lang="pt-BR" sz="1200" dirty="0" smtClean="0">
                <a:solidFill>
                  <a:schemeClr val="accent6">
                    <a:lumMod val="75000"/>
                  </a:schemeClr>
                </a:solidFill>
                <a:latin typeface="Roboto"/>
                <a:ea typeface="Roboto"/>
                <a:cs typeface="Roboto"/>
              </a:rPr>
              <a:t>GEOPOLYMER</a:t>
            </a:r>
          </a:p>
          <a:p>
            <a:pPr marL="214313" indent="-214313">
              <a:spcAft>
                <a:spcPts val="1200"/>
              </a:spcAft>
              <a:buSzPct val="100000"/>
            </a:pPr>
            <a:r>
              <a:rPr lang="pt-BR" sz="1200" dirty="0" err="1" smtClean="0">
                <a:solidFill>
                  <a:schemeClr val="tx1">
                    <a:lumMod val="75000"/>
                    <a:lumOff val="25000"/>
                  </a:schemeClr>
                </a:solidFill>
                <a:latin typeface="Roboto"/>
                <a:ea typeface="Roboto"/>
                <a:cs typeface="Roboto"/>
              </a:rPr>
              <a:t>Sinthesis</a:t>
            </a:r>
            <a:r>
              <a:rPr lang="pt-BR" sz="1200" dirty="0" smtClean="0">
                <a:solidFill>
                  <a:schemeClr val="tx1">
                    <a:lumMod val="75000"/>
                    <a:lumOff val="25000"/>
                  </a:schemeClr>
                </a:solidFill>
                <a:latin typeface="Roboto"/>
                <a:ea typeface="Roboto"/>
                <a:cs typeface="Roboto"/>
              </a:rPr>
              <a:t> </a:t>
            </a:r>
            <a:r>
              <a:rPr lang="pt-BR" sz="1200" dirty="0" err="1">
                <a:solidFill>
                  <a:schemeClr val="tx1">
                    <a:lumMod val="75000"/>
                    <a:lumOff val="25000"/>
                  </a:schemeClr>
                </a:solidFill>
                <a:latin typeface="Roboto"/>
                <a:ea typeface="Roboto"/>
                <a:cs typeface="Roboto"/>
              </a:rPr>
              <a:t>with</a:t>
            </a:r>
            <a:r>
              <a:rPr lang="pt-BR" sz="1200" dirty="0">
                <a:solidFill>
                  <a:schemeClr val="tx1">
                    <a:lumMod val="75000"/>
                    <a:lumOff val="25000"/>
                  </a:schemeClr>
                </a:solidFill>
                <a:latin typeface="Roboto"/>
                <a:ea typeface="Roboto"/>
                <a:cs typeface="Roboto"/>
              </a:rPr>
              <a:t> no </a:t>
            </a:r>
            <a:r>
              <a:rPr lang="pt-BR" sz="1200" dirty="0" err="1">
                <a:solidFill>
                  <a:schemeClr val="tx1">
                    <a:lumMod val="75000"/>
                    <a:lumOff val="25000"/>
                  </a:schemeClr>
                </a:solidFill>
                <a:latin typeface="Roboto"/>
                <a:ea typeface="Roboto"/>
                <a:cs typeface="Roboto"/>
              </a:rPr>
              <a:t>heating</a:t>
            </a:r>
            <a:r>
              <a:rPr lang="pt-BR" sz="1200" dirty="0">
                <a:solidFill>
                  <a:schemeClr val="tx1">
                    <a:lumMod val="75000"/>
                    <a:lumOff val="25000"/>
                  </a:schemeClr>
                </a:solidFill>
                <a:latin typeface="Roboto"/>
                <a:ea typeface="Roboto"/>
                <a:cs typeface="Roboto"/>
              </a:rPr>
              <a:t>: </a:t>
            </a:r>
            <a:r>
              <a:rPr lang="en-US" sz="1200" dirty="0">
                <a:solidFill>
                  <a:schemeClr val="tx1">
                    <a:lumMod val="75000"/>
                    <a:lumOff val="25000"/>
                  </a:schemeClr>
                </a:solidFill>
                <a:latin typeface="Roboto"/>
                <a:ea typeface="Roboto"/>
                <a:cs typeface="Roboto"/>
              </a:rPr>
              <a:t>less emission of greenhouse gases </a:t>
            </a:r>
            <a:endParaRPr lang="pt-BR" sz="1200" dirty="0">
              <a:solidFill>
                <a:schemeClr val="tx1">
                  <a:lumMod val="75000"/>
                  <a:lumOff val="25000"/>
                </a:schemeClr>
              </a:solidFill>
              <a:latin typeface="Roboto"/>
              <a:ea typeface="Roboto"/>
              <a:cs typeface="Roboto"/>
            </a:endParaRPr>
          </a:p>
          <a:p>
            <a:pPr marL="214313" indent="-214313">
              <a:spcAft>
                <a:spcPts val="1200"/>
              </a:spcAft>
              <a:buSzPct val="100000"/>
            </a:pPr>
            <a:r>
              <a:rPr lang="en-US" sz="1200" dirty="0">
                <a:solidFill>
                  <a:schemeClr val="tx1">
                    <a:lumMod val="75000"/>
                    <a:lumOff val="25000"/>
                  </a:schemeClr>
                </a:solidFill>
                <a:latin typeface="Roboto"/>
                <a:ea typeface="Roboto"/>
                <a:cs typeface="Roboto"/>
              </a:rPr>
              <a:t>Good mechanical properties; resistance to fire and acids. </a:t>
            </a:r>
          </a:p>
          <a:p>
            <a:pPr marL="214313" indent="-214313">
              <a:spcAft>
                <a:spcPts val="1200"/>
              </a:spcAft>
              <a:buSzPct val="100000"/>
            </a:pPr>
            <a:r>
              <a:rPr lang="en-US" sz="1200" dirty="0">
                <a:solidFill>
                  <a:schemeClr val="tx1">
                    <a:lumMod val="75000"/>
                    <a:lumOff val="25000"/>
                  </a:schemeClr>
                </a:solidFill>
                <a:latin typeface="Roboto"/>
                <a:ea typeface="Roboto"/>
                <a:cs typeface="Roboto"/>
              </a:rPr>
              <a:t>Can be produced from waste material reducing ecological footprint </a:t>
            </a:r>
          </a:p>
        </p:txBody>
      </p:sp>
      <p:sp>
        <p:nvSpPr>
          <p:cNvPr id="13" name="Google Shape;71;p4"/>
          <p:cNvSpPr txBox="1">
            <a:spLocks/>
          </p:cNvSpPr>
          <p:nvPr/>
        </p:nvSpPr>
        <p:spPr>
          <a:xfrm>
            <a:off x="41227" y="3770325"/>
            <a:ext cx="8017934" cy="779294"/>
          </a:xfrm>
          <a:prstGeom prst="rect">
            <a:avLst/>
          </a:prstGeom>
          <a:noFill/>
          <a:ln>
            <a:noFill/>
          </a:ln>
        </p:spPr>
        <p:txBody>
          <a:bodyPr spcFirstLastPara="1" vert="horz" wrap="square" lIns="68569" tIns="68569" rIns="68569" bIns="68569"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SzPct val="100000"/>
              <a:buNone/>
            </a:pPr>
            <a:r>
              <a:rPr lang="en-US" sz="1200" dirty="0" smtClean="0">
                <a:solidFill>
                  <a:schemeClr val="tx1">
                    <a:lumMod val="75000"/>
                    <a:lumOff val="25000"/>
                  </a:schemeClr>
                </a:solidFill>
                <a:latin typeface="Roboto"/>
                <a:ea typeface="Roboto"/>
                <a:cs typeface="Roboto"/>
              </a:rPr>
              <a:t>In </a:t>
            </a:r>
            <a:r>
              <a:rPr lang="en-US" sz="1200" dirty="0">
                <a:solidFill>
                  <a:schemeClr val="tx1">
                    <a:lumMod val="75000"/>
                    <a:lumOff val="25000"/>
                  </a:schemeClr>
                </a:solidFill>
                <a:latin typeface="Roboto"/>
                <a:ea typeface="Roboto"/>
                <a:cs typeface="Roboto"/>
              </a:rPr>
              <a:t>the literature, comparisons using </a:t>
            </a:r>
            <a:r>
              <a:rPr lang="en-US" sz="1200" dirty="0" smtClean="0">
                <a:solidFill>
                  <a:schemeClr val="tx1">
                    <a:lumMod val="75000"/>
                    <a:lumOff val="25000"/>
                  </a:schemeClr>
                </a:solidFill>
                <a:latin typeface="Roboto"/>
                <a:ea typeface="Roboto"/>
                <a:cs typeface="Roboto"/>
              </a:rPr>
              <a:t>LCA, </a:t>
            </a:r>
            <a:r>
              <a:rPr lang="en-US" sz="1200" dirty="0">
                <a:solidFill>
                  <a:schemeClr val="tx1">
                    <a:lumMod val="75000"/>
                    <a:lumOff val="25000"/>
                  </a:schemeClr>
                </a:solidFill>
                <a:latin typeface="Roboto"/>
                <a:ea typeface="Roboto"/>
                <a:cs typeface="Roboto"/>
              </a:rPr>
              <a:t>considering only climate change, not applied to radwaste </a:t>
            </a:r>
            <a:r>
              <a:rPr lang="en-US" sz="1200" dirty="0" smtClean="0">
                <a:solidFill>
                  <a:schemeClr val="tx1">
                    <a:lumMod val="75000"/>
                    <a:lumOff val="25000"/>
                  </a:schemeClr>
                </a:solidFill>
                <a:latin typeface="Roboto"/>
                <a:ea typeface="Roboto"/>
                <a:cs typeface="Roboto"/>
              </a:rPr>
              <a:t>immobilization</a:t>
            </a:r>
          </a:p>
          <a:p>
            <a:pPr marL="0" indent="0">
              <a:buSzPct val="100000"/>
              <a:buNone/>
            </a:pPr>
            <a:r>
              <a:rPr lang="en-US" sz="1200" dirty="0" smtClean="0">
                <a:solidFill>
                  <a:schemeClr val="tx1">
                    <a:lumMod val="75000"/>
                    <a:lumOff val="25000"/>
                  </a:schemeClr>
                </a:solidFill>
                <a:latin typeface="Roboto"/>
                <a:ea typeface="Roboto"/>
                <a:cs typeface="Roboto"/>
              </a:rPr>
              <a:t>   Environmental aspects: polemic issue </a:t>
            </a:r>
          </a:p>
          <a:p>
            <a:pPr marL="0" indent="0">
              <a:buSzPct val="100000"/>
              <a:buNone/>
            </a:pPr>
            <a:r>
              <a:rPr lang="en-US" sz="1200" dirty="0">
                <a:solidFill>
                  <a:schemeClr val="tx1">
                    <a:lumMod val="75000"/>
                    <a:lumOff val="25000"/>
                  </a:schemeClr>
                </a:solidFill>
                <a:latin typeface="Roboto"/>
                <a:ea typeface="Roboto"/>
                <a:cs typeface="Roboto"/>
              </a:rPr>
              <a:t> </a:t>
            </a:r>
            <a:r>
              <a:rPr lang="en-US" sz="1200" dirty="0" smtClean="0">
                <a:solidFill>
                  <a:schemeClr val="tx1">
                    <a:lumMod val="75000"/>
                    <a:lumOff val="25000"/>
                  </a:schemeClr>
                </a:solidFill>
                <a:latin typeface="Roboto"/>
                <a:ea typeface="Roboto"/>
                <a:cs typeface="Roboto"/>
              </a:rPr>
              <a:t>  </a:t>
            </a:r>
            <a:r>
              <a:rPr lang="pt-BR" sz="1200" dirty="0" err="1" smtClean="0">
                <a:solidFill>
                  <a:schemeClr val="tx1">
                    <a:lumMod val="75000"/>
                    <a:lumOff val="25000"/>
                  </a:schemeClr>
                </a:solidFill>
                <a:latin typeface="Roboto"/>
                <a:ea typeface="Roboto"/>
                <a:cs typeface="Roboto"/>
              </a:rPr>
              <a:t>Comparison</a:t>
            </a:r>
            <a:r>
              <a:rPr lang="pt-BR" sz="1200" dirty="0" smtClean="0">
                <a:solidFill>
                  <a:schemeClr val="tx1">
                    <a:lumMod val="75000"/>
                    <a:lumOff val="25000"/>
                  </a:schemeClr>
                </a:solidFill>
                <a:latin typeface="Roboto"/>
                <a:ea typeface="Roboto"/>
                <a:cs typeface="Roboto"/>
              </a:rPr>
              <a:t> </a:t>
            </a:r>
            <a:r>
              <a:rPr lang="pt-BR" sz="1200" dirty="0" err="1">
                <a:solidFill>
                  <a:schemeClr val="tx1">
                    <a:lumMod val="75000"/>
                    <a:lumOff val="25000"/>
                  </a:schemeClr>
                </a:solidFill>
                <a:latin typeface="Roboto"/>
                <a:ea typeface="Roboto"/>
                <a:cs typeface="Roboto"/>
              </a:rPr>
              <a:t>of</a:t>
            </a:r>
            <a:r>
              <a:rPr lang="pt-BR" sz="1200" dirty="0">
                <a:solidFill>
                  <a:schemeClr val="tx1">
                    <a:lumMod val="75000"/>
                    <a:lumOff val="25000"/>
                  </a:schemeClr>
                </a:solidFill>
                <a:latin typeface="Roboto"/>
                <a:ea typeface="Roboto"/>
                <a:cs typeface="Roboto"/>
              </a:rPr>
              <a:t> </a:t>
            </a:r>
            <a:r>
              <a:rPr lang="pt-BR" sz="1200" dirty="0" err="1">
                <a:solidFill>
                  <a:schemeClr val="tx1">
                    <a:lumMod val="75000"/>
                    <a:lumOff val="25000"/>
                  </a:schemeClr>
                </a:solidFill>
                <a:latin typeface="Roboto"/>
                <a:ea typeface="Roboto"/>
                <a:cs typeface="Roboto"/>
              </a:rPr>
              <a:t>sustainability</a:t>
            </a:r>
            <a:r>
              <a:rPr lang="pt-BR" sz="1200" dirty="0">
                <a:solidFill>
                  <a:schemeClr val="tx1">
                    <a:lumMod val="75000"/>
                    <a:lumOff val="25000"/>
                  </a:schemeClr>
                </a:solidFill>
                <a:latin typeface="Roboto"/>
                <a:ea typeface="Roboto"/>
                <a:cs typeface="Roboto"/>
              </a:rPr>
              <a:t> </a:t>
            </a:r>
            <a:r>
              <a:rPr lang="pt-BR" sz="1200" dirty="0" err="1">
                <a:solidFill>
                  <a:schemeClr val="tx1">
                    <a:lumMod val="75000"/>
                    <a:lumOff val="25000"/>
                  </a:schemeClr>
                </a:solidFill>
                <a:latin typeface="Roboto"/>
                <a:ea typeface="Roboto"/>
                <a:cs typeface="Roboto"/>
              </a:rPr>
              <a:t>aspects</a:t>
            </a:r>
            <a:r>
              <a:rPr lang="pt-BR" sz="1200" dirty="0">
                <a:solidFill>
                  <a:schemeClr val="tx1">
                    <a:lumMod val="75000"/>
                    <a:lumOff val="25000"/>
                  </a:schemeClr>
                </a:solidFill>
                <a:latin typeface="Roboto"/>
                <a:ea typeface="Roboto"/>
                <a:cs typeface="Roboto"/>
              </a:rPr>
              <a:t> - </a:t>
            </a:r>
            <a:r>
              <a:rPr lang="pt-BR" sz="1200" dirty="0" smtClean="0">
                <a:solidFill>
                  <a:schemeClr val="tx1">
                    <a:lumMod val="75000"/>
                    <a:lumOff val="25000"/>
                  </a:schemeClr>
                </a:solidFill>
                <a:latin typeface="Roboto"/>
                <a:ea typeface="Roboto"/>
                <a:cs typeface="Roboto"/>
              </a:rPr>
              <a:t>LCA</a:t>
            </a:r>
            <a:endParaRPr lang="pt-BR" sz="1200" dirty="0">
              <a:solidFill>
                <a:schemeClr val="tx1">
                  <a:lumMod val="75000"/>
                  <a:lumOff val="25000"/>
                </a:schemeClr>
              </a:solidFill>
              <a:latin typeface="Roboto"/>
              <a:ea typeface="Roboto"/>
              <a:cs typeface="Roboto"/>
            </a:endParaRPr>
          </a:p>
        </p:txBody>
      </p:sp>
    </p:spTree>
    <p:extLst>
      <p:ext uri="{BB962C8B-B14F-4D97-AF65-F5344CB8AC3E}">
        <p14:creationId xmlns:p14="http://schemas.microsoft.com/office/powerpoint/2010/main" val="607270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3477624" y="4440194"/>
            <a:ext cx="558800" cy="41686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pt-BR"/>
          </a:p>
        </p:txBody>
      </p:sp>
      <p:sp>
        <p:nvSpPr>
          <p:cNvPr id="5" name="Elipse 4"/>
          <p:cNvSpPr/>
          <p:nvPr/>
        </p:nvSpPr>
        <p:spPr>
          <a:xfrm>
            <a:off x="835627" y="2334043"/>
            <a:ext cx="2044931" cy="2268909"/>
          </a:xfrm>
          <a:prstGeom prst="ellipse">
            <a:avLst/>
          </a:prstGeom>
          <a:ln>
            <a:solidFill>
              <a:srgbClr val="00697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sz="1050"/>
          </a:p>
        </p:txBody>
      </p:sp>
      <p:sp>
        <p:nvSpPr>
          <p:cNvPr id="6" name="Título 1"/>
          <p:cNvSpPr>
            <a:spLocks noGrp="1"/>
          </p:cNvSpPr>
          <p:nvPr>
            <p:ph type="title"/>
          </p:nvPr>
        </p:nvSpPr>
        <p:spPr>
          <a:xfrm>
            <a:off x="467544" y="102717"/>
            <a:ext cx="9144000" cy="994172"/>
          </a:xfrm>
        </p:spPr>
        <p:txBody>
          <a:bodyPr/>
          <a:lstStyle/>
          <a:p>
            <a:r>
              <a:rPr lang="pt-BR" dirty="0" err="1" smtClean="0">
                <a:solidFill>
                  <a:srgbClr val="006974"/>
                </a:solidFill>
              </a:rPr>
              <a:t>Methodology</a:t>
            </a:r>
            <a:r>
              <a:rPr lang="pt-BR" dirty="0">
                <a:solidFill>
                  <a:srgbClr val="006974"/>
                </a:solidFill>
              </a:rPr>
              <a:t>:  </a:t>
            </a:r>
            <a:r>
              <a:rPr lang="en-US" dirty="0">
                <a:solidFill>
                  <a:srgbClr val="006974"/>
                </a:solidFill>
              </a:rPr>
              <a:t>LCA – Life Cycle Assessment</a:t>
            </a:r>
            <a:br>
              <a:rPr lang="en-US" dirty="0">
                <a:solidFill>
                  <a:srgbClr val="006974"/>
                </a:solidFill>
              </a:rPr>
            </a:br>
            <a:endParaRPr lang="pt-BR" dirty="0">
              <a:solidFill>
                <a:srgbClr val="006974"/>
              </a:solidFill>
            </a:endParaRPr>
          </a:p>
        </p:txBody>
      </p:sp>
      <p:sp>
        <p:nvSpPr>
          <p:cNvPr id="3" name="Espaço Reservado para Conteúdo 2"/>
          <p:cNvSpPr>
            <a:spLocks noGrp="1"/>
          </p:cNvSpPr>
          <p:nvPr>
            <p:ph idx="1"/>
          </p:nvPr>
        </p:nvSpPr>
        <p:spPr>
          <a:xfrm>
            <a:off x="211667" y="926831"/>
            <a:ext cx="8720666" cy="1521584"/>
          </a:xfrm>
        </p:spPr>
        <p:txBody>
          <a:bodyPr>
            <a:normAutofit/>
          </a:bodyPr>
          <a:lstStyle/>
          <a:p>
            <a:r>
              <a:rPr lang="en-US" sz="2400" dirty="0" smtClean="0"/>
              <a:t>ISO 14040: compilation </a:t>
            </a:r>
            <a:r>
              <a:rPr lang="en-US" sz="2400" dirty="0"/>
              <a:t>and evaluation of the inputs, outputs and the potential environmental impacts of a product system throughout its life cycle.</a:t>
            </a:r>
            <a:endParaRPr lang="pt-BR" sz="2400" dirty="0"/>
          </a:p>
        </p:txBody>
      </p:sp>
      <p:sp>
        <p:nvSpPr>
          <p:cNvPr id="7" name="Espaço Reservado para Conteúdo 2"/>
          <p:cNvSpPr txBox="1">
            <a:spLocks/>
          </p:cNvSpPr>
          <p:nvPr/>
        </p:nvSpPr>
        <p:spPr>
          <a:xfrm>
            <a:off x="648928" y="2487751"/>
            <a:ext cx="2098400" cy="1922992"/>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1" indent="0" algn="ctr">
              <a:buNone/>
            </a:pPr>
            <a:r>
              <a:rPr lang="pt-BR" sz="1400" dirty="0"/>
              <a:t>#Atoms4Climate COP27 </a:t>
            </a:r>
            <a:r>
              <a:rPr lang="pt-BR" sz="1400" dirty="0" err="1"/>
              <a:t>pavilion</a:t>
            </a:r>
            <a:r>
              <a:rPr lang="pt-BR" sz="1400" dirty="0"/>
              <a:t>:  </a:t>
            </a:r>
          </a:p>
          <a:p>
            <a:pPr marL="342900" lvl="1" indent="0" algn="ctr">
              <a:buNone/>
            </a:pPr>
            <a:r>
              <a:rPr lang="pt-BR" sz="1400" dirty="0"/>
              <a:t>LCA </a:t>
            </a:r>
            <a:r>
              <a:rPr lang="pt-BR" sz="1400" dirty="0" err="1"/>
              <a:t>cited</a:t>
            </a:r>
            <a:r>
              <a:rPr lang="pt-BR" sz="1400" dirty="0"/>
              <a:t> </a:t>
            </a:r>
            <a:r>
              <a:rPr lang="pt-BR" sz="1400" dirty="0" err="1"/>
              <a:t>by</a:t>
            </a:r>
            <a:r>
              <a:rPr lang="pt-BR" sz="1400" dirty="0"/>
              <a:t> a </a:t>
            </a:r>
            <a:r>
              <a:rPr lang="pt-BR" sz="1400" dirty="0" err="1"/>
              <a:t>pannelist</a:t>
            </a:r>
            <a:r>
              <a:rPr lang="pt-BR" sz="1400" dirty="0"/>
              <a:t> as a </a:t>
            </a:r>
            <a:r>
              <a:rPr lang="pt-BR" sz="1400" dirty="0" err="1"/>
              <a:t>methodology</a:t>
            </a:r>
            <a:r>
              <a:rPr lang="pt-BR" sz="1400" dirty="0"/>
              <a:t>  </a:t>
            </a:r>
            <a:r>
              <a:rPr lang="pt-BR" sz="1400" dirty="0" err="1"/>
              <a:t>to</a:t>
            </a:r>
            <a:r>
              <a:rPr lang="pt-BR" sz="1400" dirty="0"/>
              <a:t> show </a:t>
            </a:r>
            <a:r>
              <a:rPr lang="pt-BR" sz="1400" dirty="0" err="1"/>
              <a:t>that</a:t>
            </a:r>
            <a:r>
              <a:rPr lang="pt-BR" sz="1400" dirty="0"/>
              <a:t> nuclear Energy in </a:t>
            </a:r>
            <a:r>
              <a:rPr lang="pt-BR" sz="1400" dirty="0" err="1"/>
              <a:t>already</a:t>
            </a:r>
            <a:r>
              <a:rPr lang="pt-BR" sz="1400" dirty="0"/>
              <a:t> </a:t>
            </a:r>
            <a:r>
              <a:rPr lang="pt-BR" sz="1400" dirty="0" err="1"/>
              <a:t>constructed</a:t>
            </a:r>
            <a:r>
              <a:rPr lang="pt-BR" sz="1400" dirty="0"/>
              <a:t> </a:t>
            </a:r>
            <a:r>
              <a:rPr lang="pt-BR" sz="1400" dirty="0" err="1"/>
              <a:t>plants</a:t>
            </a:r>
            <a:r>
              <a:rPr lang="pt-BR" sz="1400" dirty="0"/>
              <a:t> </a:t>
            </a:r>
            <a:r>
              <a:rPr lang="pt-BR" sz="1400" dirty="0" err="1"/>
              <a:t>is</a:t>
            </a:r>
            <a:r>
              <a:rPr lang="pt-BR" sz="1400" dirty="0"/>
              <a:t> a </a:t>
            </a:r>
            <a:r>
              <a:rPr lang="pt-BR" sz="1400" dirty="0" err="1"/>
              <a:t>low</a:t>
            </a:r>
            <a:r>
              <a:rPr lang="pt-BR" sz="1400" dirty="0"/>
              <a:t> </a:t>
            </a:r>
            <a:r>
              <a:rPr lang="pt-BR" sz="1400" dirty="0" err="1"/>
              <a:t>carb</a:t>
            </a:r>
            <a:r>
              <a:rPr lang="pt-BR" sz="1400" dirty="0"/>
              <a:t> </a:t>
            </a:r>
            <a:r>
              <a:rPr lang="pt-BR" sz="1400" dirty="0" err="1"/>
              <a:t>energy</a:t>
            </a:r>
            <a:r>
              <a:rPr lang="pt-BR" sz="1400" dirty="0"/>
              <a:t> </a:t>
            </a:r>
            <a:r>
              <a:rPr lang="pt-BR" sz="1400" dirty="0" err="1" smtClean="0"/>
              <a:t>source</a:t>
            </a:r>
            <a:r>
              <a:rPr lang="pt-BR" sz="1400" dirty="0"/>
              <a:t>. </a:t>
            </a:r>
          </a:p>
          <a:p>
            <a:pPr marL="342900" lvl="1" indent="0" algn="ctr">
              <a:buNone/>
            </a:pPr>
            <a:endParaRPr lang="pt-BR" sz="1400" dirty="0"/>
          </a:p>
        </p:txBody>
      </p:sp>
      <p:pic>
        <p:nvPicPr>
          <p:cNvPr id="8" name="Picture 2">
            <a:extLst>
              <a:ext uri="{FF2B5EF4-FFF2-40B4-BE49-F238E27FC236}">
                <a16:creationId xmlns:a16="http://schemas.microsoft.com/office/drawing/2014/main" xmlns="" id="{3EDF86A6-A34F-46D4-BF7E-236F34BDCF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0525" y="1963475"/>
            <a:ext cx="4115324" cy="2893587"/>
          </a:xfrm>
          <a:prstGeom prst="rect">
            <a:avLst/>
          </a:prstGeom>
          <a:noFill/>
          <a:extLst>
            <a:ext uri="{909E8E84-426E-40DD-AFC4-6F175D3DCCD1}">
              <a14:hiddenFill xmlns:a14="http://schemas.microsoft.com/office/drawing/2010/main">
                <a:solidFill>
                  <a:srgbClr val="FFFFFF"/>
                </a:solidFill>
              </a14:hiddenFill>
            </a:ext>
          </a:extLst>
        </p:spPr>
      </p:pic>
      <p:sp>
        <p:nvSpPr>
          <p:cNvPr id="9" name="CaixaDeTexto 8">
            <a:extLst>
              <a:ext uri="{FF2B5EF4-FFF2-40B4-BE49-F238E27FC236}">
                <a16:creationId xmlns:a16="http://schemas.microsoft.com/office/drawing/2014/main" xmlns="" id="{96941D64-9FD9-474E-9A04-9F8D06570536}"/>
              </a:ext>
            </a:extLst>
          </p:cNvPr>
          <p:cNvSpPr txBox="1"/>
          <p:nvPr/>
        </p:nvSpPr>
        <p:spPr>
          <a:xfrm>
            <a:off x="3811245" y="4857061"/>
            <a:ext cx="2259989" cy="230832"/>
          </a:xfrm>
          <a:prstGeom prst="rect">
            <a:avLst/>
          </a:prstGeom>
          <a:noFill/>
        </p:spPr>
        <p:txBody>
          <a:bodyPr wrap="square" rtlCol="0">
            <a:spAutoFit/>
          </a:bodyPr>
          <a:lstStyle/>
          <a:p>
            <a:r>
              <a:rPr lang="en-US" sz="900" dirty="0">
                <a:solidFill>
                  <a:srgbClr val="333333"/>
                </a:solidFill>
                <a:latin typeface="Arial Narrow" panose="020B0606020202030204" pitchFamily="34" charset="0"/>
                <a:cs typeface="Arial" panose="020B0604020202020204" pitchFamily="34" charset="0"/>
              </a:rPr>
              <a:t>Source: ISO 14040: 2006</a:t>
            </a:r>
            <a:endParaRPr lang="en-US" sz="900" dirty="0">
              <a:latin typeface="Arial Narrow" panose="020B0606020202030204" pitchFamily="34" charset="0"/>
              <a:cs typeface="Arial" panose="020B0604020202020204" pitchFamily="34" charset="0"/>
            </a:endParaRPr>
          </a:p>
        </p:txBody>
      </p:sp>
      <p:sp>
        <p:nvSpPr>
          <p:cNvPr id="11" name="Elipse 10"/>
          <p:cNvSpPr/>
          <p:nvPr/>
        </p:nvSpPr>
        <p:spPr>
          <a:xfrm>
            <a:off x="7214373" y="3920075"/>
            <a:ext cx="1661512" cy="1202088"/>
          </a:xfrm>
          <a:prstGeom prst="ellipse">
            <a:avLst/>
          </a:prstGeom>
          <a:ln>
            <a:solidFill>
              <a:srgbClr val="77A907"/>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sz="1050"/>
          </a:p>
        </p:txBody>
      </p:sp>
      <p:sp>
        <p:nvSpPr>
          <p:cNvPr id="12" name="CaixaDeTexto 11"/>
          <p:cNvSpPr txBox="1"/>
          <p:nvPr/>
        </p:nvSpPr>
        <p:spPr>
          <a:xfrm>
            <a:off x="7249262" y="4097168"/>
            <a:ext cx="1591734" cy="738664"/>
          </a:xfrm>
          <a:prstGeom prst="rect">
            <a:avLst/>
          </a:prstGeom>
          <a:noFill/>
        </p:spPr>
        <p:txBody>
          <a:bodyPr wrap="square" rtlCol="0">
            <a:spAutoFit/>
          </a:bodyPr>
          <a:lstStyle/>
          <a:p>
            <a:pPr algn="ctr"/>
            <a:r>
              <a:rPr lang="pt-BR" sz="1400" dirty="0"/>
              <a:t>Social </a:t>
            </a:r>
            <a:r>
              <a:rPr lang="pt-BR" sz="1400" dirty="0" err="1"/>
              <a:t>and</a:t>
            </a:r>
            <a:r>
              <a:rPr lang="pt-BR" sz="1400" dirty="0"/>
              <a:t> </a:t>
            </a:r>
          </a:p>
          <a:p>
            <a:pPr algn="ctr"/>
            <a:r>
              <a:rPr lang="pt-BR" sz="1400" dirty="0" err="1"/>
              <a:t>economic</a:t>
            </a:r>
            <a:r>
              <a:rPr lang="pt-BR" sz="1400" dirty="0"/>
              <a:t> </a:t>
            </a:r>
            <a:r>
              <a:rPr lang="pt-BR" sz="1400" dirty="0" err="1"/>
              <a:t>impacts</a:t>
            </a:r>
            <a:r>
              <a:rPr lang="pt-BR" sz="1400" dirty="0"/>
              <a:t> </a:t>
            </a:r>
            <a:r>
              <a:rPr lang="pt-BR" sz="1400" dirty="0" err="1"/>
              <a:t>may</a:t>
            </a:r>
            <a:r>
              <a:rPr lang="pt-BR" sz="1400" dirty="0"/>
              <a:t> </a:t>
            </a:r>
            <a:r>
              <a:rPr lang="pt-BR" sz="1400" dirty="0" err="1"/>
              <a:t>be</a:t>
            </a:r>
            <a:r>
              <a:rPr lang="pt-BR" sz="1400" dirty="0"/>
              <a:t> </a:t>
            </a:r>
            <a:r>
              <a:rPr lang="pt-BR" sz="1400" dirty="0" err="1" smtClean="0"/>
              <a:t>evaluated</a:t>
            </a:r>
            <a:endParaRPr lang="pt-BR" sz="1400" dirty="0"/>
          </a:p>
        </p:txBody>
      </p:sp>
      <p:sp>
        <p:nvSpPr>
          <p:cNvPr id="13" name="Elipse 12"/>
          <p:cNvSpPr/>
          <p:nvPr/>
        </p:nvSpPr>
        <p:spPr>
          <a:xfrm>
            <a:off x="7985724" y="3431888"/>
            <a:ext cx="1102725" cy="757898"/>
          </a:xfrm>
          <a:prstGeom prst="ellipse">
            <a:avLst/>
          </a:prstGeom>
          <a:ln>
            <a:solidFill>
              <a:srgbClr val="77A907"/>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sz="1050"/>
          </a:p>
        </p:txBody>
      </p:sp>
      <p:sp>
        <p:nvSpPr>
          <p:cNvPr id="14" name="CaixaDeTexto 13"/>
          <p:cNvSpPr txBox="1"/>
          <p:nvPr/>
        </p:nvSpPr>
        <p:spPr>
          <a:xfrm>
            <a:off x="8063914" y="3549227"/>
            <a:ext cx="946344" cy="523220"/>
          </a:xfrm>
          <a:prstGeom prst="rect">
            <a:avLst/>
          </a:prstGeom>
          <a:noFill/>
        </p:spPr>
        <p:txBody>
          <a:bodyPr wrap="square" rtlCol="0">
            <a:spAutoFit/>
          </a:bodyPr>
          <a:lstStyle/>
          <a:p>
            <a:pPr algn="ctr"/>
            <a:r>
              <a:rPr lang="pt-BR" sz="1400" dirty="0" smtClean="0"/>
              <a:t>Software </a:t>
            </a:r>
            <a:r>
              <a:rPr lang="pt-BR" sz="1400" dirty="0" err="1" smtClean="0"/>
              <a:t>OpenLCA</a:t>
            </a:r>
            <a:endParaRPr lang="pt-BR" sz="1400" dirty="0"/>
          </a:p>
        </p:txBody>
      </p:sp>
    </p:spTree>
    <p:extLst>
      <p:ext uri="{BB962C8B-B14F-4D97-AF65-F5344CB8AC3E}">
        <p14:creationId xmlns:p14="http://schemas.microsoft.com/office/powerpoint/2010/main" val="2296132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Elipse 34"/>
          <p:cNvSpPr/>
          <p:nvPr/>
        </p:nvSpPr>
        <p:spPr>
          <a:xfrm>
            <a:off x="5004670" y="2599244"/>
            <a:ext cx="4009365" cy="1695756"/>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pt-BR"/>
          </a:p>
        </p:txBody>
      </p:sp>
      <p:sp>
        <p:nvSpPr>
          <p:cNvPr id="5" name="Espaço Reservado para Conteúdo 2"/>
          <p:cNvSpPr txBox="1">
            <a:spLocks/>
          </p:cNvSpPr>
          <p:nvPr/>
        </p:nvSpPr>
        <p:spPr>
          <a:xfrm>
            <a:off x="-373199" y="213855"/>
            <a:ext cx="9201720" cy="497266"/>
          </a:xfrm>
          <a:prstGeom prst="rect">
            <a:avLst/>
          </a:prstGeom>
        </p:spPr>
        <p:txBody>
          <a:bodyPr vert="horz" lIns="91440" tIns="45720" rIns="91440" bIns="45720" rtlCol="0" anchor="ctr">
            <a:normAutofit/>
          </a:bodyPr>
          <a:lstStyle>
            <a:lvl1pPr algn="ctr">
              <a:lnSpc>
                <a:spcPct val="90000"/>
              </a:lnSpc>
              <a:spcBef>
                <a:spcPct val="0"/>
              </a:spcBef>
              <a:buNone/>
              <a:defRPr sz="2800">
                <a:solidFill>
                  <a:srgbClr val="006974"/>
                </a:solidFill>
                <a:latin typeface="Arial" panose="020B0604020202020204" pitchFamily="34" charset="0"/>
                <a:ea typeface="+mj-ea"/>
                <a:cs typeface="Arial" panose="020B0604020202020204" pitchFamily="34" charset="0"/>
              </a:defRPr>
            </a:lvl1pPr>
          </a:lstStyle>
          <a:p>
            <a:r>
              <a:rPr lang="pt-BR" dirty="0"/>
              <a:t>Geopolymer x </a:t>
            </a:r>
            <a:r>
              <a:rPr lang="pt-BR" dirty="0" err="1"/>
              <a:t>cement</a:t>
            </a:r>
            <a:r>
              <a:rPr lang="pt-BR" dirty="0"/>
              <a:t> for </a:t>
            </a:r>
            <a:r>
              <a:rPr lang="pt-BR" dirty="0" err="1"/>
              <a:t>waste</a:t>
            </a:r>
            <a:r>
              <a:rPr lang="pt-BR" dirty="0"/>
              <a:t> </a:t>
            </a:r>
            <a:r>
              <a:rPr lang="pt-BR" dirty="0" err="1"/>
              <a:t>immobilization</a:t>
            </a:r>
            <a:endParaRPr lang="pt-BR" dirty="0"/>
          </a:p>
        </p:txBody>
      </p:sp>
      <p:sp>
        <p:nvSpPr>
          <p:cNvPr id="4" name="Retângulo 3"/>
          <p:cNvSpPr/>
          <p:nvPr/>
        </p:nvSpPr>
        <p:spPr>
          <a:xfrm>
            <a:off x="5123810" y="2688634"/>
            <a:ext cx="3744416" cy="1477328"/>
          </a:xfrm>
          <a:prstGeom prst="rect">
            <a:avLst/>
          </a:prstGeom>
        </p:spPr>
        <p:txBody>
          <a:bodyPr wrap="square">
            <a:spAutoFit/>
          </a:bodyPr>
          <a:lstStyle/>
          <a:p>
            <a:pPr algn="ctr"/>
            <a:r>
              <a:rPr lang="en-GB" dirty="0"/>
              <a:t>EN 15804 +A2 </a:t>
            </a:r>
            <a:r>
              <a:rPr lang="en-GB" dirty="0" smtClean="0"/>
              <a:t>Method</a:t>
            </a:r>
          </a:p>
          <a:p>
            <a:pPr algn="ctr"/>
            <a:r>
              <a:rPr lang="en-GB" dirty="0" smtClean="0"/>
              <a:t>EF </a:t>
            </a:r>
            <a:r>
              <a:rPr lang="en-GB" dirty="0"/>
              <a:t>3.0 Method (adapted</a:t>
            </a:r>
            <a:r>
              <a:rPr lang="en-GB" dirty="0" smtClean="0"/>
              <a:t>)</a:t>
            </a:r>
          </a:p>
          <a:p>
            <a:pPr algn="ctr"/>
            <a:r>
              <a:rPr lang="en-GB" dirty="0" smtClean="0"/>
              <a:t>ILCD </a:t>
            </a:r>
            <a:r>
              <a:rPr lang="en-GB" dirty="0"/>
              <a:t>2011 Midpoint</a:t>
            </a:r>
            <a:r>
              <a:rPr lang="en-GB" dirty="0" smtClean="0"/>
              <a:t>+</a:t>
            </a:r>
          </a:p>
          <a:p>
            <a:pPr algn="ctr"/>
            <a:r>
              <a:rPr lang="en-GB" dirty="0" smtClean="0"/>
              <a:t>Available </a:t>
            </a:r>
            <a:r>
              <a:rPr lang="en-GB" dirty="0"/>
              <a:t>Water Remaining (AWARE)</a:t>
            </a:r>
            <a:endParaRPr lang="pt-BR" dirty="0"/>
          </a:p>
          <a:p>
            <a:pPr algn="ctr"/>
            <a:r>
              <a:rPr lang="en-GB" dirty="0" smtClean="0"/>
              <a:t>Cumulative </a:t>
            </a:r>
            <a:r>
              <a:rPr lang="en-GB" dirty="0"/>
              <a:t>Energy Demand </a:t>
            </a:r>
            <a:endParaRPr lang="en-GB" dirty="0" smtClean="0"/>
          </a:p>
        </p:txBody>
      </p:sp>
      <p:grpSp>
        <p:nvGrpSpPr>
          <p:cNvPr id="25" name="Grupo 24"/>
          <p:cNvGrpSpPr/>
          <p:nvPr/>
        </p:nvGrpSpPr>
        <p:grpSpPr>
          <a:xfrm>
            <a:off x="766119" y="3108242"/>
            <a:ext cx="4096708" cy="2013437"/>
            <a:chOff x="959344" y="3302396"/>
            <a:chExt cx="3704556" cy="1675528"/>
          </a:xfrm>
        </p:grpSpPr>
        <p:pic>
          <p:nvPicPr>
            <p:cNvPr id="8" name="Imagem 7"/>
            <p:cNvPicPr/>
            <p:nvPr/>
          </p:nvPicPr>
          <p:blipFill rotWithShape="1">
            <a:blip r:embed="rId3"/>
            <a:srcRect t="17727" b="4974"/>
            <a:stretch/>
          </p:blipFill>
          <p:spPr bwMode="auto">
            <a:xfrm>
              <a:off x="959344" y="3437014"/>
              <a:ext cx="3704556" cy="1540910"/>
            </a:xfrm>
            <a:prstGeom prst="rect">
              <a:avLst/>
            </a:prstGeom>
            <a:ln>
              <a:noFill/>
            </a:ln>
            <a:extLst>
              <a:ext uri="{53640926-AAD7-44D8-BBD7-CCE9431645EC}">
                <a14:shadowObscured xmlns:a14="http://schemas.microsoft.com/office/drawing/2010/main"/>
              </a:ext>
            </a:extLst>
          </p:spPr>
        </p:pic>
        <p:sp>
          <p:nvSpPr>
            <p:cNvPr id="83" name="CaixaDeTexto 82"/>
            <p:cNvSpPr txBox="1"/>
            <p:nvPr/>
          </p:nvSpPr>
          <p:spPr>
            <a:xfrm>
              <a:off x="2109804" y="3302396"/>
              <a:ext cx="1237396" cy="369332"/>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pt-BR" dirty="0" err="1" smtClean="0"/>
                <a:t>Cement</a:t>
              </a:r>
              <a:endParaRPr lang="pt-BR" dirty="0"/>
            </a:p>
          </p:txBody>
        </p:sp>
      </p:grpSp>
      <p:grpSp>
        <p:nvGrpSpPr>
          <p:cNvPr id="34" name="Grupo 33"/>
          <p:cNvGrpSpPr/>
          <p:nvPr/>
        </p:nvGrpSpPr>
        <p:grpSpPr>
          <a:xfrm>
            <a:off x="703408" y="1062279"/>
            <a:ext cx="4081698" cy="1989254"/>
            <a:chOff x="755576" y="1008111"/>
            <a:chExt cx="4081698" cy="1989253"/>
          </a:xfrm>
        </p:grpSpPr>
        <p:grpSp>
          <p:nvGrpSpPr>
            <p:cNvPr id="3" name="Grupo 2"/>
            <p:cNvGrpSpPr/>
            <p:nvPr/>
          </p:nvGrpSpPr>
          <p:grpSpPr>
            <a:xfrm>
              <a:off x="755576" y="1008111"/>
              <a:ext cx="4081698" cy="1989253"/>
              <a:chOff x="-167111" y="1453070"/>
              <a:chExt cx="5122933" cy="2496709"/>
            </a:xfrm>
          </p:grpSpPr>
          <p:pic>
            <p:nvPicPr>
              <p:cNvPr id="7" name="Imagem 6"/>
              <p:cNvPicPr/>
              <p:nvPr/>
            </p:nvPicPr>
            <p:blipFill>
              <a:blip r:embed="rId4"/>
              <a:stretch>
                <a:fillRect/>
              </a:stretch>
            </p:blipFill>
            <p:spPr>
              <a:xfrm>
                <a:off x="-167111" y="1453070"/>
                <a:ext cx="5122933" cy="2496709"/>
              </a:xfrm>
              <a:prstGeom prst="rect">
                <a:avLst/>
              </a:prstGeom>
            </p:spPr>
          </p:pic>
          <p:pic>
            <p:nvPicPr>
              <p:cNvPr id="15" name="Imagem 14"/>
              <p:cNvPicPr/>
              <p:nvPr/>
            </p:nvPicPr>
            <p:blipFill rotWithShape="1">
              <a:blip r:embed="rId3"/>
              <a:srcRect b="90424"/>
              <a:stretch/>
            </p:blipFill>
            <p:spPr bwMode="auto">
              <a:xfrm>
                <a:off x="182061" y="1622660"/>
                <a:ext cx="4649583" cy="239589"/>
              </a:xfrm>
              <a:prstGeom prst="rect">
                <a:avLst/>
              </a:prstGeom>
              <a:ln>
                <a:noFill/>
              </a:ln>
              <a:extLst>
                <a:ext uri="{53640926-AAD7-44D8-BBD7-CCE9431645EC}">
                  <a14:shadowObscured xmlns:a14="http://schemas.microsoft.com/office/drawing/2010/main"/>
                </a:ext>
              </a:extLst>
            </p:spPr>
          </p:pic>
        </p:grpSp>
        <p:sp>
          <p:nvSpPr>
            <p:cNvPr id="23" name="CaixaDeTexto 22"/>
            <p:cNvSpPr txBox="1"/>
            <p:nvPr/>
          </p:nvSpPr>
          <p:spPr>
            <a:xfrm>
              <a:off x="2110468" y="1149430"/>
              <a:ext cx="1348446" cy="369332"/>
            </a:xfrm>
            <a:prstGeom prst="rect">
              <a:avLst/>
            </a:prstGeom>
            <a:ln>
              <a:noFill/>
            </a:ln>
          </p:spPr>
          <p:style>
            <a:lnRef idx="2">
              <a:schemeClr val="accent6"/>
            </a:lnRef>
            <a:fillRef idx="1">
              <a:schemeClr val="lt1"/>
            </a:fillRef>
            <a:effectRef idx="0">
              <a:schemeClr val="accent6"/>
            </a:effectRef>
            <a:fontRef idx="minor">
              <a:schemeClr val="dk1"/>
            </a:fontRef>
          </p:style>
          <p:txBody>
            <a:bodyPr wrap="none" rtlCol="0">
              <a:spAutoFit/>
            </a:bodyPr>
            <a:lstStyle/>
            <a:p>
              <a:pPr algn="ctr"/>
              <a:r>
                <a:rPr lang="pt-BR" dirty="0" smtClean="0"/>
                <a:t>Geopolymer</a:t>
              </a:r>
              <a:endParaRPr lang="pt-BR" dirty="0"/>
            </a:p>
          </p:txBody>
        </p:sp>
      </p:grpSp>
      <p:sp>
        <p:nvSpPr>
          <p:cNvPr id="84" name="Espaço Reservado para Conteúdo 2"/>
          <p:cNvSpPr txBox="1">
            <a:spLocks/>
          </p:cNvSpPr>
          <p:nvPr/>
        </p:nvSpPr>
        <p:spPr>
          <a:xfrm>
            <a:off x="5158794" y="2448290"/>
            <a:ext cx="1235266" cy="351234"/>
          </a:xfrm>
          <a:prstGeom prst="rect">
            <a:avLst/>
          </a:prstGeom>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t-BR" sz="2100" dirty="0" err="1" smtClean="0"/>
              <a:t>Methods</a:t>
            </a:r>
            <a:endParaRPr lang="pt-BR" sz="2100" dirty="0"/>
          </a:p>
        </p:txBody>
      </p:sp>
      <p:sp>
        <p:nvSpPr>
          <p:cNvPr id="59" name="Espaço Reservado para Conteúdo 2"/>
          <p:cNvSpPr txBox="1">
            <a:spLocks/>
          </p:cNvSpPr>
          <p:nvPr/>
        </p:nvSpPr>
        <p:spPr>
          <a:xfrm>
            <a:off x="239352" y="913653"/>
            <a:ext cx="2592288" cy="929228"/>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t-BR" sz="2100" dirty="0" smtClean="0"/>
              <a:t>System </a:t>
            </a:r>
            <a:r>
              <a:rPr lang="pt-BR" sz="2100" dirty="0" err="1" smtClean="0"/>
              <a:t>boundaries</a:t>
            </a:r>
            <a:endParaRPr lang="pt-BR" sz="2100" dirty="0"/>
          </a:p>
        </p:txBody>
      </p:sp>
      <p:cxnSp>
        <p:nvCxnSpPr>
          <p:cNvPr id="6" name="Conector de seta reta 5"/>
          <p:cNvCxnSpPr/>
          <p:nvPr/>
        </p:nvCxnSpPr>
        <p:spPr>
          <a:xfrm flipV="1">
            <a:off x="3275856" y="1351915"/>
            <a:ext cx="2232248" cy="4277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CaixaDeTexto 8"/>
          <p:cNvSpPr txBox="1"/>
          <p:nvPr/>
        </p:nvSpPr>
        <p:spPr>
          <a:xfrm>
            <a:off x="5438745" y="1092226"/>
            <a:ext cx="2776658" cy="1077218"/>
          </a:xfrm>
          <a:prstGeom prst="rect">
            <a:avLst/>
          </a:prstGeom>
          <a:noFill/>
        </p:spPr>
        <p:txBody>
          <a:bodyPr wrap="none" rtlCol="0">
            <a:spAutoFit/>
          </a:bodyPr>
          <a:lstStyle/>
          <a:p>
            <a:r>
              <a:rPr lang="pt-BR" sz="1600" dirty="0" err="1" smtClean="0"/>
              <a:t>Kaolin</a:t>
            </a:r>
            <a:r>
              <a:rPr lang="pt-BR" sz="1600" dirty="0" smtClean="0"/>
              <a:t> </a:t>
            </a:r>
            <a:r>
              <a:rPr lang="pt-BR" sz="1600" dirty="0" err="1" smtClean="0"/>
              <a:t>calcination</a:t>
            </a:r>
            <a:r>
              <a:rPr lang="pt-BR" sz="1600" dirty="0" smtClean="0"/>
              <a:t>: </a:t>
            </a:r>
          </a:p>
          <a:p>
            <a:r>
              <a:rPr lang="pt-BR" sz="1600" dirty="0" err="1"/>
              <a:t>P</a:t>
            </a:r>
            <a:r>
              <a:rPr lang="pt-BR" sz="1600" dirty="0" err="1" smtClean="0"/>
              <a:t>ilot</a:t>
            </a:r>
            <a:r>
              <a:rPr lang="pt-BR" sz="1600" dirty="0" smtClean="0"/>
              <a:t> </a:t>
            </a:r>
            <a:r>
              <a:rPr lang="pt-BR" sz="1600" dirty="0" err="1" smtClean="0"/>
              <a:t>level</a:t>
            </a:r>
            <a:endParaRPr lang="pt-BR" sz="1600" dirty="0"/>
          </a:p>
          <a:p>
            <a:r>
              <a:rPr lang="pt-BR" sz="1600" dirty="0" smtClean="0"/>
              <a:t>Industrial </a:t>
            </a:r>
            <a:r>
              <a:rPr lang="pt-BR" sz="1600" dirty="0" err="1" smtClean="0"/>
              <a:t>level</a:t>
            </a:r>
            <a:r>
              <a:rPr lang="pt-BR" sz="1600" dirty="0" smtClean="0"/>
              <a:t> </a:t>
            </a:r>
          </a:p>
          <a:p>
            <a:r>
              <a:rPr lang="pt-BR" sz="1600" dirty="0" smtClean="0"/>
              <a:t>Best </a:t>
            </a:r>
            <a:r>
              <a:rPr lang="pt-BR" sz="1600" dirty="0" err="1" smtClean="0"/>
              <a:t>available</a:t>
            </a:r>
            <a:r>
              <a:rPr lang="pt-BR" sz="1600" dirty="0" smtClean="0"/>
              <a:t> </a:t>
            </a:r>
            <a:r>
              <a:rPr lang="pt-BR" sz="1600" dirty="0" err="1" smtClean="0"/>
              <a:t>technology</a:t>
            </a:r>
            <a:r>
              <a:rPr lang="pt-BR" sz="1600" dirty="0" smtClean="0"/>
              <a:t> (BAT)</a:t>
            </a:r>
            <a:endParaRPr lang="pt-BR" sz="1600" dirty="0"/>
          </a:p>
        </p:txBody>
      </p:sp>
      <p:sp>
        <p:nvSpPr>
          <p:cNvPr id="12" name="Retângulo de cantos arredondados 11"/>
          <p:cNvSpPr/>
          <p:nvPr/>
        </p:nvSpPr>
        <p:spPr>
          <a:xfrm>
            <a:off x="5508104" y="1092226"/>
            <a:ext cx="2707299" cy="1077218"/>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pt-BR"/>
          </a:p>
        </p:txBody>
      </p:sp>
      <p:sp>
        <p:nvSpPr>
          <p:cNvPr id="13" name="Retângulo 12"/>
          <p:cNvSpPr/>
          <p:nvPr/>
        </p:nvSpPr>
        <p:spPr>
          <a:xfrm>
            <a:off x="5123810" y="4502981"/>
            <a:ext cx="3815275" cy="369332"/>
          </a:xfrm>
          <a:prstGeom prst="rect">
            <a:avLst/>
          </a:prstGeom>
        </p:spPr>
        <p:txBody>
          <a:bodyPr wrap="none">
            <a:spAutoFit/>
          </a:bodyPr>
          <a:lstStyle/>
          <a:p>
            <a:r>
              <a:rPr lang="en-US" dirty="0"/>
              <a:t>Geopolymer x cement for 1kg of waste</a:t>
            </a:r>
          </a:p>
        </p:txBody>
      </p:sp>
    </p:spTree>
    <p:extLst>
      <p:ext uri="{BB962C8B-B14F-4D97-AF65-F5344CB8AC3E}">
        <p14:creationId xmlns:p14="http://schemas.microsoft.com/office/powerpoint/2010/main" val="37552824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vert="horz" lIns="91440" tIns="45720" rIns="91440" bIns="45720" rtlCol="0" anchor="ctr">
            <a:normAutofit/>
          </a:bodyPr>
          <a:lstStyle/>
          <a:p>
            <a:pPr algn="ctr"/>
            <a:r>
              <a:rPr lang="pt-BR" dirty="0" err="1">
                <a:solidFill>
                  <a:srgbClr val="006974"/>
                </a:solidFill>
              </a:rPr>
              <a:t>Results</a:t>
            </a:r>
            <a:r>
              <a:rPr lang="pt-BR" dirty="0">
                <a:solidFill>
                  <a:srgbClr val="006974"/>
                </a:solidFill>
              </a:rPr>
              <a:t> </a:t>
            </a:r>
          </a:p>
        </p:txBody>
      </p:sp>
      <p:sp>
        <p:nvSpPr>
          <p:cNvPr id="3" name="Espaço Reservado para Conteúdo 2"/>
          <p:cNvSpPr>
            <a:spLocks noGrp="1"/>
          </p:cNvSpPr>
          <p:nvPr>
            <p:ph idx="1"/>
          </p:nvPr>
        </p:nvSpPr>
        <p:spPr>
          <a:xfrm>
            <a:off x="323528" y="1224086"/>
            <a:ext cx="4104456" cy="1851720"/>
          </a:xfrm>
        </p:spPr>
        <p:txBody>
          <a:bodyPr>
            <a:normAutofit fontScale="92500" lnSpcReduction="10000"/>
          </a:bodyPr>
          <a:lstStyle/>
          <a:p>
            <a:pPr marL="0" indent="0">
              <a:buNone/>
            </a:pPr>
            <a:r>
              <a:rPr lang="pt-BR" dirty="0" err="1" smtClean="0">
                <a:solidFill>
                  <a:srgbClr val="0070C0"/>
                </a:solidFill>
              </a:rPr>
              <a:t>Climate</a:t>
            </a:r>
            <a:r>
              <a:rPr lang="pt-BR" dirty="0" smtClean="0">
                <a:solidFill>
                  <a:srgbClr val="0070C0"/>
                </a:solidFill>
              </a:rPr>
              <a:t> </a:t>
            </a:r>
            <a:r>
              <a:rPr lang="pt-BR" dirty="0" err="1" smtClean="0">
                <a:solidFill>
                  <a:srgbClr val="0070C0"/>
                </a:solidFill>
              </a:rPr>
              <a:t>change</a:t>
            </a:r>
            <a:endParaRPr lang="pt-BR" dirty="0">
              <a:solidFill>
                <a:srgbClr val="0070C0"/>
              </a:solidFill>
            </a:endParaRPr>
          </a:p>
          <a:p>
            <a:r>
              <a:rPr lang="pt-BR" sz="2600" dirty="0"/>
              <a:t>Geopolymer</a:t>
            </a:r>
            <a:r>
              <a:rPr lang="pt-BR" sz="2600" dirty="0" smtClean="0">
                <a:solidFill>
                  <a:schemeClr val="accent2">
                    <a:lumMod val="75000"/>
                  </a:schemeClr>
                </a:solidFill>
              </a:rPr>
              <a:t> </a:t>
            </a:r>
            <a:r>
              <a:rPr lang="pt-BR" sz="2600" dirty="0" smtClean="0">
                <a:solidFill>
                  <a:schemeClr val="accent6"/>
                </a:solidFill>
                <a:sym typeface="Wingdings" panose="05000000000000000000" pitchFamily="2" charset="2"/>
              </a:rPr>
              <a:t></a:t>
            </a:r>
            <a:endParaRPr lang="pt-BR" sz="2600" dirty="0">
              <a:solidFill>
                <a:schemeClr val="accent2">
                  <a:lumMod val="75000"/>
                </a:schemeClr>
              </a:solidFill>
              <a:sym typeface="Wingdings" panose="05000000000000000000" pitchFamily="2" charset="2"/>
            </a:endParaRPr>
          </a:p>
          <a:p>
            <a:pPr lvl="1"/>
            <a:r>
              <a:rPr lang="pt-BR" sz="2200" dirty="0" smtClean="0">
                <a:sym typeface="Wingdings" panose="05000000000000000000" pitchFamily="2" charset="2"/>
              </a:rPr>
              <a:t>BAT (</a:t>
            </a:r>
            <a:r>
              <a:rPr lang="pt-BR" sz="2200" dirty="0" err="1" smtClean="0">
                <a:sym typeface="Wingdings" panose="05000000000000000000" pitchFamily="2" charset="2"/>
              </a:rPr>
              <a:t>both</a:t>
            </a:r>
            <a:r>
              <a:rPr lang="pt-BR" sz="2200" dirty="0" smtClean="0">
                <a:sym typeface="Wingdings" panose="05000000000000000000" pitchFamily="2" charset="2"/>
              </a:rPr>
              <a:t> </a:t>
            </a:r>
            <a:r>
              <a:rPr lang="pt-BR" sz="2200" dirty="0" err="1" smtClean="0">
                <a:sym typeface="Wingdings" panose="05000000000000000000" pitchFamily="2" charset="2"/>
              </a:rPr>
              <a:t>databases</a:t>
            </a:r>
            <a:r>
              <a:rPr lang="pt-BR" sz="2200" dirty="0" smtClean="0">
                <a:sym typeface="Wingdings" panose="05000000000000000000" pitchFamily="2" charset="2"/>
              </a:rPr>
              <a:t>)</a:t>
            </a:r>
          </a:p>
          <a:p>
            <a:pPr lvl="1"/>
            <a:r>
              <a:rPr lang="pt-BR" sz="2200" dirty="0" err="1" smtClean="0">
                <a:sym typeface="Wingdings" panose="05000000000000000000" pitchFamily="2" charset="2"/>
              </a:rPr>
              <a:t>optimize</a:t>
            </a:r>
            <a:r>
              <a:rPr lang="pt-BR" sz="2200" dirty="0" smtClean="0">
                <a:sym typeface="Wingdings" panose="05000000000000000000" pitchFamily="2" charset="2"/>
              </a:rPr>
              <a:t> use </a:t>
            </a:r>
            <a:r>
              <a:rPr lang="pt-BR" sz="2200" dirty="0" err="1" smtClean="0">
                <a:sym typeface="Wingdings" panose="05000000000000000000" pitchFamily="2" charset="2"/>
              </a:rPr>
              <a:t>of</a:t>
            </a:r>
            <a:r>
              <a:rPr lang="pt-BR" sz="2200" dirty="0" smtClean="0">
                <a:sym typeface="Wingdings" panose="05000000000000000000" pitchFamily="2" charset="2"/>
              </a:rPr>
              <a:t> </a:t>
            </a:r>
            <a:r>
              <a:rPr lang="pt-BR" sz="2200" dirty="0" err="1" smtClean="0">
                <a:sym typeface="Wingdings" panose="05000000000000000000" pitchFamily="2" charset="2"/>
              </a:rPr>
              <a:t>energy</a:t>
            </a:r>
            <a:r>
              <a:rPr lang="pt-BR" sz="2200" dirty="0" smtClean="0">
                <a:sym typeface="Wingdings" panose="05000000000000000000" pitchFamily="2" charset="2"/>
              </a:rPr>
              <a:t> for </a:t>
            </a:r>
            <a:r>
              <a:rPr lang="pt-BR" sz="2200" dirty="0" err="1" smtClean="0">
                <a:sym typeface="Wingdings" panose="05000000000000000000" pitchFamily="2" charset="2"/>
              </a:rPr>
              <a:t>calcination</a:t>
            </a:r>
            <a:r>
              <a:rPr lang="pt-BR" sz="2200" dirty="0" smtClean="0">
                <a:sym typeface="Wingdings" panose="05000000000000000000" pitchFamily="2" charset="2"/>
              </a:rPr>
              <a:t> </a:t>
            </a:r>
            <a:r>
              <a:rPr lang="pt-BR" sz="2200" dirty="0" err="1" smtClean="0">
                <a:sym typeface="Wingdings" panose="05000000000000000000" pitchFamily="2" charset="2"/>
              </a:rPr>
              <a:t>of</a:t>
            </a:r>
            <a:r>
              <a:rPr lang="pt-BR" sz="2200" dirty="0" smtClean="0">
                <a:sym typeface="Wingdings" panose="05000000000000000000" pitchFamily="2" charset="2"/>
              </a:rPr>
              <a:t> </a:t>
            </a:r>
            <a:r>
              <a:rPr lang="pt-BR" sz="2200" dirty="0" err="1" smtClean="0">
                <a:sym typeface="Wingdings" panose="05000000000000000000" pitchFamily="2" charset="2"/>
              </a:rPr>
              <a:t>kaolin</a:t>
            </a:r>
            <a:r>
              <a:rPr lang="pt-BR" sz="2200" dirty="0" smtClean="0">
                <a:solidFill>
                  <a:schemeClr val="accent2">
                    <a:lumMod val="75000"/>
                  </a:schemeClr>
                </a:solidFill>
                <a:sym typeface="Wingdings" panose="05000000000000000000" pitchFamily="2" charset="2"/>
              </a:rPr>
              <a:t>	</a:t>
            </a:r>
            <a:endParaRPr lang="pt-BR" sz="2200" dirty="0"/>
          </a:p>
        </p:txBody>
      </p:sp>
      <p:pic>
        <p:nvPicPr>
          <p:cNvPr id="4" name="Imagem 3"/>
          <p:cNvPicPr/>
          <p:nvPr/>
        </p:nvPicPr>
        <p:blipFill rotWithShape="1">
          <a:blip r:embed="rId3">
            <a:extLst>
              <a:ext uri="{28A0092B-C50C-407E-A947-70E740481C1C}">
                <a14:useLocalDpi xmlns:a14="http://schemas.microsoft.com/office/drawing/2010/main" val="0"/>
              </a:ext>
            </a:extLst>
          </a:blip>
          <a:srcRect l="2746" t="12406" r="1946" b="3138"/>
          <a:stretch/>
        </p:blipFill>
        <p:spPr bwMode="auto">
          <a:xfrm>
            <a:off x="4521222" y="1053078"/>
            <a:ext cx="4263390" cy="1950720"/>
          </a:xfrm>
          <a:prstGeom prst="rect">
            <a:avLst/>
          </a:prstGeom>
          <a:noFill/>
          <a:ln>
            <a:noFill/>
          </a:ln>
          <a:extLst>
            <a:ext uri="{53640926-AAD7-44D8-BBD7-CCE9431645EC}">
              <a14:shadowObscured xmlns:a14="http://schemas.microsoft.com/office/drawing/2010/main"/>
            </a:ext>
          </a:extLst>
        </p:spPr>
      </p:pic>
      <p:pic>
        <p:nvPicPr>
          <p:cNvPr id="5" name="Imagem 4"/>
          <p:cNvPicPr/>
          <p:nvPr/>
        </p:nvPicPr>
        <p:blipFill rotWithShape="1">
          <a:blip r:embed="rId4">
            <a:extLst>
              <a:ext uri="{28A0092B-C50C-407E-A947-70E740481C1C}">
                <a14:useLocalDpi xmlns:a14="http://schemas.microsoft.com/office/drawing/2010/main" val="0"/>
              </a:ext>
            </a:extLst>
          </a:blip>
          <a:srcRect l="1221" t="13781" r="1141" b="2872"/>
          <a:stretch/>
        </p:blipFill>
        <p:spPr bwMode="auto">
          <a:xfrm>
            <a:off x="4355977" y="3144396"/>
            <a:ext cx="4464495" cy="1881814"/>
          </a:xfrm>
          <a:prstGeom prst="rect">
            <a:avLst/>
          </a:prstGeom>
          <a:noFill/>
          <a:ln>
            <a:noFill/>
          </a:ln>
          <a:extLst>
            <a:ext uri="{53640926-AAD7-44D8-BBD7-CCE9431645EC}">
              <a14:shadowObscured xmlns:a14="http://schemas.microsoft.com/office/drawing/2010/main"/>
            </a:ext>
          </a:extLst>
        </p:spPr>
      </p:pic>
      <p:sp>
        <p:nvSpPr>
          <p:cNvPr id="12" name="Elipse 11"/>
          <p:cNvSpPr/>
          <p:nvPr/>
        </p:nvSpPr>
        <p:spPr>
          <a:xfrm>
            <a:off x="7740352" y="1307760"/>
            <a:ext cx="1115981" cy="1480014"/>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pt-BR"/>
          </a:p>
        </p:txBody>
      </p:sp>
      <p:sp>
        <p:nvSpPr>
          <p:cNvPr id="13" name="Espaço Reservado para Conteúdo 2"/>
          <p:cNvSpPr txBox="1">
            <a:spLocks/>
          </p:cNvSpPr>
          <p:nvPr/>
        </p:nvSpPr>
        <p:spPr>
          <a:xfrm>
            <a:off x="395352" y="3174491"/>
            <a:ext cx="4104456" cy="1851720"/>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t-BR" dirty="0">
                <a:solidFill>
                  <a:srgbClr val="0070C0"/>
                </a:solidFill>
              </a:rPr>
              <a:t>Ozone</a:t>
            </a:r>
            <a:r>
              <a:rPr lang="pt-BR" dirty="0" smtClean="0"/>
              <a:t> </a:t>
            </a:r>
            <a:r>
              <a:rPr lang="pt-BR" dirty="0" err="1">
                <a:solidFill>
                  <a:srgbClr val="0070C0"/>
                </a:solidFill>
              </a:rPr>
              <a:t>depletion</a:t>
            </a:r>
            <a:endParaRPr lang="pt-BR" dirty="0">
              <a:solidFill>
                <a:srgbClr val="0070C0"/>
              </a:solidFill>
            </a:endParaRPr>
          </a:p>
          <a:p>
            <a:r>
              <a:rPr lang="pt-BR" sz="2600" dirty="0" err="1" smtClean="0"/>
              <a:t>Cement</a:t>
            </a:r>
            <a:r>
              <a:rPr lang="pt-BR" sz="2600" dirty="0" smtClean="0">
                <a:solidFill>
                  <a:schemeClr val="accent2">
                    <a:lumMod val="75000"/>
                  </a:schemeClr>
                </a:solidFill>
              </a:rPr>
              <a:t> </a:t>
            </a:r>
            <a:r>
              <a:rPr lang="pt-BR" sz="2600" dirty="0" smtClean="0">
                <a:solidFill>
                  <a:schemeClr val="accent6"/>
                </a:solidFill>
                <a:sym typeface="Wingdings" panose="05000000000000000000" pitchFamily="2" charset="2"/>
              </a:rPr>
              <a:t></a:t>
            </a:r>
          </a:p>
          <a:p>
            <a:pPr lvl="1"/>
            <a:r>
              <a:rPr lang="pt-BR" sz="2200" dirty="0" smtClean="0">
                <a:sym typeface="Wingdings" panose="05000000000000000000" pitchFamily="2" charset="2"/>
              </a:rPr>
              <a:t>Both </a:t>
            </a:r>
            <a:r>
              <a:rPr lang="pt-BR" sz="2200" dirty="0" err="1" smtClean="0">
                <a:sym typeface="Wingdings" panose="05000000000000000000" pitchFamily="2" charset="2"/>
              </a:rPr>
              <a:t>databases</a:t>
            </a:r>
            <a:endParaRPr lang="pt-BR" sz="2200" dirty="0" smtClean="0">
              <a:sym typeface="Wingdings" panose="05000000000000000000" pitchFamily="2" charset="2"/>
            </a:endParaRPr>
          </a:p>
          <a:p>
            <a:pPr lvl="1"/>
            <a:r>
              <a:rPr lang="pt-BR" sz="2200" dirty="0" err="1" smtClean="0">
                <a:sym typeface="Wingdings" panose="05000000000000000000" pitchFamily="2" charset="2"/>
              </a:rPr>
              <a:t>Transport</a:t>
            </a:r>
            <a:r>
              <a:rPr lang="pt-BR" sz="2200" dirty="0" smtClean="0">
                <a:sym typeface="Wingdings" panose="05000000000000000000" pitchFamily="2" charset="2"/>
              </a:rPr>
              <a:t>: similar </a:t>
            </a:r>
            <a:r>
              <a:rPr lang="pt-BR" sz="2200" dirty="0" err="1" smtClean="0">
                <a:sym typeface="Wingdings" panose="05000000000000000000" pitchFamily="2" charset="2"/>
              </a:rPr>
              <a:t>contributions</a:t>
            </a:r>
            <a:endParaRPr lang="pt-BR" dirty="0"/>
          </a:p>
        </p:txBody>
      </p:sp>
      <p:sp>
        <p:nvSpPr>
          <p:cNvPr id="14" name="Retângulo de cantos arredondados 13"/>
          <p:cNvSpPr/>
          <p:nvPr/>
        </p:nvSpPr>
        <p:spPr>
          <a:xfrm>
            <a:off x="179512" y="3072703"/>
            <a:ext cx="8784976" cy="201591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Retângulo de cantos arredondados 14"/>
          <p:cNvSpPr/>
          <p:nvPr/>
        </p:nvSpPr>
        <p:spPr>
          <a:xfrm>
            <a:off x="179512" y="1008062"/>
            <a:ext cx="8784976" cy="202879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6348598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vert="horz" lIns="91440" tIns="45720" rIns="91440" bIns="45720" rtlCol="0" anchor="ctr">
            <a:normAutofit/>
          </a:bodyPr>
          <a:lstStyle/>
          <a:p>
            <a:pPr algn="ctr"/>
            <a:r>
              <a:rPr lang="pt-BR" dirty="0" err="1">
                <a:solidFill>
                  <a:srgbClr val="006974"/>
                </a:solidFill>
              </a:rPr>
              <a:t>Results</a:t>
            </a:r>
            <a:r>
              <a:rPr lang="pt-BR" dirty="0">
                <a:solidFill>
                  <a:srgbClr val="006974"/>
                </a:solidFill>
              </a:rPr>
              <a:t> </a:t>
            </a:r>
          </a:p>
        </p:txBody>
      </p:sp>
      <p:pic>
        <p:nvPicPr>
          <p:cNvPr id="7" name="Imagem 6"/>
          <p:cNvPicPr/>
          <p:nvPr/>
        </p:nvPicPr>
        <p:blipFill rotWithShape="1">
          <a:blip r:embed="rId3">
            <a:extLst>
              <a:ext uri="{28A0092B-C50C-407E-A947-70E740481C1C}">
                <a14:useLocalDpi xmlns:a14="http://schemas.microsoft.com/office/drawing/2010/main" val="0"/>
              </a:ext>
            </a:extLst>
          </a:blip>
          <a:srcRect l="762" t="14353" r="998" b="3253"/>
          <a:stretch/>
        </p:blipFill>
        <p:spPr bwMode="auto">
          <a:xfrm>
            <a:off x="4427984" y="1130295"/>
            <a:ext cx="4476192" cy="1801495"/>
          </a:xfrm>
          <a:prstGeom prst="rect">
            <a:avLst/>
          </a:prstGeom>
          <a:noFill/>
          <a:ln>
            <a:noFill/>
          </a:ln>
          <a:extLst>
            <a:ext uri="{53640926-AAD7-44D8-BBD7-CCE9431645EC}">
              <a14:shadowObscured xmlns:a14="http://schemas.microsoft.com/office/drawing/2010/main"/>
            </a:ext>
          </a:extLst>
        </p:spPr>
      </p:pic>
      <p:pic>
        <p:nvPicPr>
          <p:cNvPr id="9" name="Imagem 8"/>
          <p:cNvPicPr/>
          <p:nvPr/>
        </p:nvPicPr>
        <p:blipFill rotWithShape="1">
          <a:blip r:embed="rId4">
            <a:extLst>
              <a:ext uri="{28A0092B-C50C-407E-A947-70E740481C1C}">
                <a14:useLocalDpi xmlns:a14="http://schemas.microsoft.com/office/drawing/2010/main" val="0"/>
              </a:ext>
            </a:extLst>
          </a:blip>
          <a:srcRect l="1068" t="7219" r="2210" b="2160"/>
          <a:stretch/>
        </p:blipFill>
        <p:spPr bwMode="auto">
          <a:xfrm>
            <a:off x="4644008" y="3075806"/>
            <a:ext cx="4206822" cy="1993584"/>
          </a:xfrm>
          <a:prstGeom prst="rect">
            <a:avLst/>
          </a:prstGeom>
          <a:noFill/>
          <a:ln>
            <a:noFill/>
          </a:ln>
          <a:extLst>
            <a:ext uri="{53640926-AAD7-44D8-BBD7-CCE9431645EC}">
              <a14:shadowObscured xmlns:a14="http://schemas.microsoft.com/office/drawing/2010/main"/>
            </a:ext>
          </a:extLst>
        </p:spPr>
      </p:pic>
      <p:sp>
        <p:nvSpPr>
          <p:cNvPr id="10" name="Retângulo de cantos arredondados 9"/>
          <p:cNvSpPr/>
          <p:nvPr/>
        </p:nvSpPr>
        <p:spPr>
          <a:xfrm>
            <a:off x="179512" y="3072703"/>
            <a:ext cx="8784976" cy="201591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Retângulo de cantos arredondados 10"/>
          <p:cNvSpPr/>
          <p:nvPr/>
        </p:nvSpPr>
        <p:spPr>
          <a:xfrm>
            <a:off x="179512" y="987574"/>
            <a:ext cx="8784976" cy="204928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Espaço Reservado para Conteúdo 2"/>
          <p:cNvSpPr txBox="1">
            <a:spLocks/>
          </p:cNvSpPr>
          <p:nvPr/>
        </p:nvSpPr>
        <p:spPr>
          <a:xfrm>
            <a:off x="323528" y="1224086"/>
            <a:ext cx="4104456" cy="1851720"/>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pt-BR" dirty="0" err="1" smtClean="0">
                <a:solidFill>
                  <a:srgbClr val="0070C0"/>
                </a:solidFill>
              </a:rPr>
              <a:t>Water</a:t>
            </a:r>
            <a:r>
              <a:rPr lang="pt-BR" dirty="0" smtClean="0">
                <a:solidFill>
                  <a:srgbClr val="0070C0"/>
                </a:solidFill>
              </a:rPr>
              <a:t> use</a:t>
            </a:r>
          </a:p>
          <a:p>
            <a:r>
              <a:rPr lang="pt-BR" sz="2600" dirty="0" err="1" smtClean="0"/>
              <a:t>Cement</a:t>
            </a:r>
            <a:r>
              <a:rPr lang="pt-BR" sz="2600" dirty="0" smtClean="0">
                <a:solidFill>
                  <a:schemeClr val="accent2">
                    <a:lumMod val="75000"/>
                  </a:schemeClr>
                </a:solidFill>
              </a:rPr>
              <a:t> </a:t>
            </a:r>
            <a:r>
              <a:rPr lang="pt-BR" sz="2600" dirty="0" smtClean="0">
                <a:solidFill>
                  <a:schemeClr val="accent6"/>
                </a:solidFill>
                <a:sym typeface="Wingdings" panose="05000000000000000000" pitchFamily="2" charset="2"/>
              </a:rPr>
              <a:t></a:t>
            </a:r>
            <a:endParaRPr lang="pt-BR" sz="2600" dirty="0" smtClean="0">
              <a:solidFill>
                <a:schemeClr val="accent2">
                  <a:lumMod val="75000"/>
                </a:schemeClr>
              </a:solidFill>
              <a:sym typeface="Wingdings" panose="05000000000000000000" pitchFamily="2" charset="2"/>
            </a:endParaRPr>
          </a:p>
          <a:p>
            <a:pPr lvl="1"/>
            <a:r>
              <a:rPr lang="pt-BR" dirty="0" smtClean="0">
                <a:sym typeface="Wingdings" panose="05000000000000000000" pitchFamily="2" charset="2"/>
              </a:rPr>
              <a:t>Both </a:t>
            </a:r>
            <a:r>
              <a:rPr lang="pt-BR" dirty="0" err="1" smtClean="0">
                <a:sym typeface="Wingdings" panose="05000000000000000000" pitchFamily="2" charset="2"/>
              </a:rPr>
              <a:t>databases</a:t>
            </a:r>
            <a:endParaRPr lang="pt-BR" dirty="0">
              <a:sym typeface="Wingdings" panose="05000000000000000000" pitchFamily="2" charset="2"/>
            </a:endParaRPr>
          </a:p>
          <a:p>
            <a:pPr lvl="1"/>
            <a:r>
              <a:rPr lang="pt-BR" dirty="0" err="1">
                <a:sym typeface="Wingdings" panose="05000000000000000000" pitchFamily="2" charset="2"/>
              </a:rPr>
              <a:t>Sodium</a:t>
            </a:r>
            <a:r>
              <a:rPr lang="pt-BR" dirty="0">
                <a:sym typeface="Wingdings" panose="05000000000000000000" pitchFamily="2" charset="2"/>
              </a:rPr>
              <a:t> </a:t>
            </a:r>
            <a:r>
              <a:rPr lang="pt-BR" dirty="0" err="1">
                <a:sym typeface="Wingdings" panose="05000000000000000000" pitchFamily="2" charset="2"/>
              </a:rPr>
              <a:t>silicate</a:t>
            </a:r>
            <a:r>
              <a:rPr lang="pt-BR" dirty="0">
                <a:sym typeface="Wingdings" panose="05000000000000000000" pitchFamily="2" charset="2"/>
              </a:rPr>
              <a:t> – major </a:t>
            </a:r>
            <a:r>
              <a:rPr lang="pt-BR" dirty="0" err="1">
                <a:sym typeface="Wingdings" panose="05000000000000000000" pitchFamily="2" charset="2"/>
              </a:rPr>
              <a:t>contribution</a:t>
            </a:r>
            <a:r>
              <a:rPr lang="pt-BR" dirty="0" smtClean="0">
                <a:solidFill>
                  <a:schemeClr val="accent2">
                    <a:lumMod val="75000"/>
                  </a:schemeClr>
                </a:solidFill>
                <a:sym typeface="Wingdings" panose="05000000000000000000" pitchFamily="2" charset="2"/>
              </a:rPr>
              <a:t>	</a:t>
            </a:r>
            <a:endParaRPr lang="pt-BR" dirty="0"/>
          </a:p>
        </p:txBody>
      </p:sp>
      <p:sp>
        <p:nvSpPr>
          <p:cNvPr id="13" name="Espaço Reservado para Conteúdo 2"/>
          <p:cNvSpPr txBox="1">
            <a:spLocks/>
          </p:cNvSpPr>
          <p:nvPr/>
        </p:nvSpPr>
        <p:spPr>
          <a:xfrm>
            <a:off x="323528" y="3291830"/>
            <a:ext cx="4104456" cy="1851720"/>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smtClean="0">
                <a:solidFill>
                  <a:srgbClr val="0070C0"/>
                </a:solidFill>
              </a:rPr>
              <a:t>Resource </a:t>
            </a:r>
            <a:r>
              <a:rPr lang="en-GB" dirty="0">
                <a:solidFill>
                  <a:srgbClr val="0070C0"/>
                </a:solidFill>
              </a:rPr>
              <a:t>use, </a:t>
            </a:r>
            <a:r>
              <a:rPr lang="en-GB" dirty="0" smtClean="0">
                <a:solidFill>
                  <a:srgbClr val="0070C0"/>
                </a:solidFill>
              </a:rPr>
              <a:t>fossils</a:t>
            </a:r>
            <a:endParaRPr lang="pt-BR" dirty="0" smtClean="0">
              <a:solidFill>
                <a:srgbClr val="0070C0"/>
              </a:solidFill>
            </a:endParaRPr>
          </a:p>
          <a:p>
            <a:r>
              <a:rPr lang="pt-BR" sz="2600" dirty="0" err="1" smtClean="0"/>
              <a:t>Cement</a:t>
            </a:r>
            <a:r>
              <a:rPr lang="pt-BR" sz="2600" dirty="0" smtClean="0">
                <a:solidFill>
                  <a:schemeClr val="accent2">
                    <a:lumMod val="75000"/>
                  </a:schemeClr>
                </a:solidFill>
              </a:rPr>
              <a:t> </a:t>
            </a:r>
            <a:r>
              <a:rPr lang="pt-BR" sz="2600" dirty="0" smtClean="0">
                <a:solidFill>
                  <a:schemeClr val="accent6"/>
                </a:solidFill>
                <a:sym typeface="Wingdings" panose="05000000000000000000" pitchFamily="2" charset="2"/>
              </a:rPr>
              <a:t></a:t>
            </a:r>
            <a:endParaRPr lang="pt-BR" sz="2600" dirty="0" smtClean="0">
              <a:solidFill>
                <a:schemeClr val="accent2">
                  <a:lumMod val="75000"/>
                </a:schemeClr>
              </a:solidFill>
              <a:sym typeface="Wingdings" panose="05000000000000000000" pitchFamily="2" charset="2"/>
            </a:endParaRPr>
          </a:p>
          <a:p>
            <a:pPr lvl="1"/>
            <a:r>
              <a:rPr lang="pt-BR" dirty="0" smtClean="0">
                <a:sym typeface="Wingdings" panose="05000000000000000000" pitchFamily="2" charset="2"/>
              </a:rPr>
              <a:t>Both </a:t>
            </a:r>
            <a:r>
              <a:rPr lang="pt-BR" dirty="0" err="1" smtClean="0">
                <a:sym typeface="Wingdings" panose="05000000000000000000" pitchFamily="2" charset="2"/>
              </a:rPr>
              <a:t>databases</a:t>
            </a:r>
            <a:endParaRPr lang="pt-BR" dirty="0" smtClean="0">
              <a:sym typeface="Wingdings" panose="05000000000000000000" pitchFamily="2" charset="2"/>
            </a:endParaRPr>
          </a:p>
          <a:p>
            <a:pPr lvl="1"/>
            <a:r>
              <a:rPr lang="pt-BR" dirty="0" err="1">
                <a:sym typeface="Wingdings" panose="05000000000000000000" pitchFamily="2" charset="2"/>
              </a:rPr>
              <a:t>Sodium</a:t>
            </a:r>
            <a:r>
              <a:rPr lang="pt-BR" dirty="0">
                <a:sym typeface="Wingdings" panose="05000000000000000000" pitchFamily="2" charset="2"/>
              </a:rPr>
              <a:t> </a:t>
            </a:r>
            <a:r>
              <a:rPr lang="pt-BR" dirty="0" err="1">
                <a:sym typeface="Wingdings" panose="05000000000000000000" pitchFamily="2" charset="2"/>
              </a:rPr>
              <a:t>silicate</a:t>
            </a:r>
            <a:r>
              <a:rPr lang="pt-BR" dirty="0">
                <a:sym typeface="Wingdings" panose="05000000000000000000" pitchFamily="2" charset="2"/>
              </a:rPr>
              <a:t> – major </a:t>
            </a:r>
            <a:r>
              <a:rPr lang="pt-BR" dirty="0" err="1" smtClean="0">
                <a:sym typeface="Wingdings" panose="05000000000000000000" pitchFamily="2" charset="2"/>
              </a:rPr>
              <a:t>contribution</a:t>
            </a:r>
            <a:r>
              <a:rPr lang="pt-BR" dirty="0" smtClean="0">
                <a:solidFill>
                  <a:schemeClr val="accent2">
                    <a:lumMod val="75000"/>
                  </a:schemeClr>
                </a:solidFill>
                <a:sym typeface="Wingdings" panose="05000000000000000000" pitchFamily="2" charset="2"/>
              </a:rPr>
              <a:t>	</a:t>
            </a:r>
            <a:endParaRPr lang="pt-BR" dirty="0"/>
          </a:p>
        </p:txBody>
      </p:sp>
    </p:spTree>
    <p:extLst>
      <p:ext uri="{BB962C8B-B14F-4D97-AF65-F5344CB8AC3E}">
        <p14:creationId xmlns:p14="http://schemas.microsoft.com/office/powerpoint/2010/main" val="42725953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vert="horz" lIns="91440" tIns="45720" rIns="91440" bIns="45720" rtlCol="0" anchor="ctr">
            <a:normAutofit/>
          </a:bodyPr>
          <a:lstStyle/>
          <a:p>
            <a:pPr algn="ctr"/>
            <a:r>
              <a:rPr lang="pt-BR" dirty="0" err="1">
                <a:solidFill>
                  <a:srgbClr val="006974"/>
                </a:solidFill>
              </a:rPr>
              <a:t>Conclusions</a:t>
            </a:r>
            <a:endParaRPr lang="pt-BR" dirty="0">
              <a:solidFill>
                <a:srgbClr val="006974"/>
              </a:solidFill>
            </a:endParaRPr>
          </a:p>
        </p:txBody>
      </p:sp>
      <p:sp>
        <p:nvSpPr>
          <p:cNvPr id="3" name="Espaço Reservado para Conteúdo 2"/>
          <p:cNvSpPr>
            <a:spLocks noGrp="1"/>
          </p:cNvSpPr>
          <p:nvPr>
            <p:ph idx="1"/>
          </p:nvPr>
        </p:nvSpPr>
        <p:spPr>
          <a:xfrm>
            <a:off x="251520" y="1010389"/>
            <a:ext cx="8892480" cy="4104456"/>
          </a:xfrm>
        </p:spPr>
        <p:txBody>
          <a:bodyPr>
            <a:normAutofit/>
          </a:bodyPr>
          <a:lstStyle/>
          <a:p>
            <a:r>
              <a:rPr lang="en-US" sz="2200" dirty="0" smtClean="0"/>
              <a:t>Geopolymer (BAT): best for climate change indicator (reduction </a:t>
            </a:r>
            <a:r>
              <a:rPr lang="en-US" sz="2200" dirty="0" smtClean="0"/>
              <a:t>of </a:t>
            </a:r>
            <a:r>
              <a:rPr lang="en-US" sz="2200" dirty="0"/>
              <a:t>CO</a:t>
            </a:r>
            <a:r>
              <a:rPr lang="en-US" sz="2200" baseline="-25000" dirty="0"/>
              <a:t>2</a:t>
            </a:r>
            <a:r>
              <a:rPr lang="en-US" sz="2200" dirty="0"/>
              <a:t> </a:t>
            </a:r>
            <a:r>
              <a:rPr lang="en-US" sz="2200" dirty="0" smtClean="0"/>
              <a:t>emission</a:t>
            </a:r>
            <a:r>
              <a:rPr lang="en-US" sz="2200" dirty="0" smtClean="0"/>
              <a:t>)</a:t>
            </a:r>
            <a:endParaRPr lang="en-US" sz="2200" dirty="0" smtClean="0">
              <a:sym typeface="Wingdings" panose="05000000000000000000" pitchFamily="2" charset="2"/>
            </a:endParaRPr>
          </a:p>
          <a:p>
            <a:r>
              <a:rPr lang="en-US" sz="2200" dirty="0" smtClean="0"/>
              <a:t>Depletion </a:t>
            </a:r>
            <a:r>
              <a:rPr lang="en-US" sz="2200" dirty="0"/>
              <a:t>of the ozone </a:t>
            </a:r>
            <a:r>
              <a:rPr lang="en-US" sz="2200" dirty="0" smtClean="0"/>
              <a:t>layer</a:t>
            </a:r>
          </a:p>
          <a:p>
            <a:r>
              <a:rPr lang="en-US" sz="2200" dirty="0" smtClean="0"/>
              <a:t>Water </a:t>
            </a:r>
            <a:r>
              <a:rPr lang="en-US" sz="2200" dirty="0"/>
              <a:t>consumption </a:t>
            </a:r>
            <a:r>
              <a:rPr lang="en-US" sz="2200" dirty="0" smtClean="0"/>
              <a:t>                 </a:t>
            </a:r>
            <a:r>
              <a:rPr lang="en-US" sz="2200" dirty="0" smtClean="0">
                <a:sym typeface="Wingdings" panose="05000000000000000000" pitchFamily="2" charset="2"/>
              </a:rPr>
              <a:t></a:t>
            </a:r>
            <a:r>
              <a:rPr lang="en-US" sz="2200" dirty="0" smtClean="0"/>
              <a:t> cement better</a:t>
            </a:r>
          </a:p>
          <a:p>
            <a:r>
              <a:rPr lang="en-US" sz="2200" dirty="0" smtClean="0"/>
              <a:t>Use </a:t>
            </a:r>
            <a:r>
              <a:rPr lang="en-US" sz="2200" dirty="0"/>
              <a:t>of fossil </a:t>
            </a:r>
            <a:r>
              <a:rPr lang="en-US" sz="2200" dirty="0" smtClean="0"/>
              <a:t>resources</a:t>
            </a:r>
          </a:p>
          <a:p>
            <a:r>
              <a:rPr lang="en-US" sz="2200" dirty="0" smtClean="0"/>
              <a:t>Transport not relevant compared to raw materials contribution</a:t>
            </a:r>
          </a:p>
          <a:p>
            <a:r>
              <a:rPr lang="en-US" sz="2200" dirty="0" smtClean="0"/>
              <a:t>Main contributor for geopolymer: sodium silicate</a:t>
            </a:r>
          </a:p>
          <a:p>
            <a:r>
              <a:rPr lang="pt-BR" sz="2200" dirty="0" err="1" smtClean="0"/>
              <a:t>First</a:t>
            </a:r>
            <a:r>
              <a:rPr lang="pt-BR" sz="2200" dirty="0" smtClean="0"/>
              <a:t> approach – </a:t>
            </a:r>
            <a:r>
              <a:rPr lang="pt-BR" sz="2200" dirty="0" err="1" smtClean="0"/>
              <a:t>further</a:t>
            </a:r>
            <a:r>
              <a:rPr lang="pt-BR" sz="2200" dirty="0" smtClean="0"/>
              <a:t> </a:t>
            </a:r>
            <a:r>
              <a:rPr lang="pt-BR" sz="2200" dirty="0" err="1" smtClean="0"/>
              <a:t>work</a:t>
            </a:r>
            <a:r>
              <a:rPr lang="pt-BR" sz="2200" dirty="0" smtClean="0"/>
              <a:t> </a:t>
            </a:r>
            <a:r>
              <a:rPr lang="pt-BR" sz="2200" dirty="0" err="1" smtClean="0"/>
              <a:t>on</a:t>
            </a:r>
            <a:r>
              <a:rPr lang="pt-BR" sz="2200" dirty="0" smtClean="0"/>
              <a:t> </a:t>
            </a:r>
            <a:r>
              <a:rPr lang="pt-BR" sz="2200" dirty="0" err="1" smtClean="0"/>
              <a:t>going</a:t>
            </a:r>
            <a:r>
              <a:rPr lang="pt-BR" sz="2200" dirty="0" smtClean="0"/>
              <a:t>!</a:t>
            </a:r>
          </a:p>
          <a:p>
            <a:pPr lvl="1"/>
            <a:r>
              <a:rPr lang="pt-BR" sz="2000" dirty="0" err="1" smtClean="0"/>
              <a:t>Partnerships</a:t>
            </a:r>
            <a:r>
              <a:rPr lang="pt-BR" sz="2000" dirty="0" smtClean="0"/>
              <a:t> </a:t>
            </a:r>
            <a:r>
              <a:rPr lang="pt-BR" sz="2000" dirty="0" err="1" smtClean="0"/>
              <a:t>and</a:t>
            </a:r>
            <a:r>
              <a:rPr lang="pt-BR" sz="2000" dirty="0" smtClean="0"/>
              <a:t> </a:t>
            </a:r>
            <a:r>
              <a:rPr lang="pt-BR" sz="2000" dirty="0" err="1" smtClean="0"/>
              <a:t>enhance</a:t>
            </a:r>
            <a:r>
              <a:rPr lang="pt-BR" sz="2000" dirty="0" smtClean="0"/>
              <a:t> </a:t>
            </a:r>
            <a:r>
              <a:rPr lang="pt-BR" sz="2000" dirty="0" err="1" smtClean="0"/>
              <a:t>robustness</a:t>
            </a:r>
            <a:endParaRPr lang="pt-BR" sz="2000" dirty="0" smtClean="0"/>
          </a:p>
          <a:p>
            <a:pPr lvl="1"/>
            <a:r>
              <a:rPr lang="pt-BR" sz="2000" dirty="0" smtClean="0"/>
              <a:t>New formulas for geopolymers </a:t>
            </a:r>
            <a:endParaRPr lang="pt-BR" sz="2000" dirty="0"/>
          </a:p>
        </p:txBody>
      </p:sp>
      <p:sp>
        <p:nvSpPr>
          <p:cNvPr id="4" name="Chave direita 3"/>
          <p:cNvSpPr/>
          <p:nvPr/>
        </p:nvSpPr>
        <p:spPr>
          <a:xfrm>
            <a:off x="4238567" y="1887530"/>
            <a:ext cx="288032" cy="936104"/>
          </a:xfrm>
          <a:prstGeom prst="rightBrace">
            <a:avLst>
              <a:gd name="adj1" fmla="val 0"/>
              <a:gd name="adj2" fmla="val 49308"/>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5" name="CaixaDeTexto 4"/>
          <p:cNvSpPr txBox="1"/>
          <p:nvPr/>
        </p:nvSpPr>
        <p:spPr>
          <a:xfrm>
            <a:off x="6012160" y="4227934"/>
            <a:ext cx="2880320" cy="646331"/>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pt-BR" dirty="0" err="1" smtClean="0"/>
              <a:t>Step</a:t>
            </a:r>
            <a:r>
              <a:rPr lang="pt-BR" dirty="0" smtClean="0"/>
              <a:t> </a:t>
            </a:r>
            <a:r>
              <a:rPr lang="pt-BR" dirty="0" err="1" smtClean="0"/>
              <a:t>towards</a:t>
            </a:r>
            <a:r>
              <a:rPr lang="pt-BR" dirty="0" smtClean="0"/>
              <a:t> UN </a:t>
            </a:r>
            <a:r>
              <a:rPr lang="pt-BR" dirty="0" err="1" smtClean="0"/>
              <a:t>d</a:t>
            </a:r>
            <a:r>
              <a:rPr lang="pt-BR" dirty="0" err="1" smtClean="0"/>
              <a:t>evelopment</a:t>
            </a:r>
            <a:r>
              <a:rPr lang="pt-BR" dirty="0" smtClean="0"/>
              <a:t> </a:t>
            </a:r>
            <a:r>
              <a:rPr lang="pt-BR" dirty="0" err="1" smtClean="0"/>
              <a:t>goals</a:t>
            </a:r>
            <a:r>
              <a:rPr lang="pt-BR" dirty="0" smtClean="0"/>
              <a:t> for RWM </a:t>
            </a:r>
            <a:endParaRPr lang="pt-BR" dirty="0"/>
          </a:p>
        </p:txBody>
      </p:sp>
    </p:spTree>
    <p:extLst>
      <p:ext uri="{BB962C8B-B14F-4D97-AF65-F5344CB8AC3E}">
        <p14:creationId xmlns:p14="http://schemas.microsoft.com/office/powerpoint/2010/main" val="67729944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2">
      <a:dk1>
        <a:srgbClr val="003399"/>
      </a:dk1>
      <a:lt1>
        <a:sysClr val="window" lastClr="FFFFFF"/>
      </a:lt1>
      <a:dk2>
        <a:srgbClr val="3366CC"/>
      </a:dk2>
      <a:lt2>
        <a:srgbClr val="DBDBDD"/>
      </a:lt2>
      <a:accent1>
        <a:srgbClr val="6699CC"/>
      </a:accent1>
      <a:accent2>
        <a:srgbClr val="FF9900"/>
      </a:accent2>
      <a:accent3>
        <a:srgbClr val="99CC00"/>
      </a:accent3>
      <a:accent4>
        <a:srgbClr val="8681B8"/>
      </a:accent4>
      <a:accent5>
        <a:srgbClr val="32A14C"/>
      </a:accent5>
      <a:accent6>
        <a:srgbClr val="99CCFF"/>
      </a:accent6>
      <a:hlink>
        <a:srgbClr val="6699CC"/>
      </a:hlink>
      <a:folHlink>
        <a:srgbClr val="8681B8"/>
      </a:folHlink>
    </a:clrScheme>
    <a:fontScheme name="procureme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IAEA_Presentation_wide_templ_1.pptx" id="{74F94D85-F321-452F-AFBA-435B7F14D923}" vid="{B994BE24-E5A7-494B-84B3-B72DCB395908}"/>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IAEA_Logo_wide</Template>
  <TotalTime>567</TotalTime>
  <Words>1887</Words>
  <Application>Microsoft Office PowerPoint</Application>
  <PresentationFormat>Apresentação na tela (16:9)</PresentationFormat>
  <Paragraphs>226</Paragraphs>
  <Slides>10</Slides>
  <Notes>7</Notes>
  <HiddenSlides>0</HiddenSlides>
  <MMClips>0</MMClips>
  <ScaleCrop>false</ScaleCrop>
  <HeadingPairs>
    <vt:vector size="6" baseType="variant">
      <vt:variant>
        <vt:lpstr>Fontes usadas</vt:lpstr>
      </vt:variant>
      <vt:variant>
        <vt:i4>8</vt:i4>
      </vt:variant>
      <vt:variant>
        <vt:lpstr>Tema</vt:lpstr>
      </vt:variant>
      <vt:variant>
        <vt:i4>3</vt:i4>
      </vt:variant>
      <vt:variant>
        <vt:lpstr>Títulos de slides</vt:lpstr>
      </vt:variant>
      <vt:variant>
        <vt:i4>10</vt:i4>
      </vt:variant>
    </vt:vector>
  </HeadingPairs>
  <TitlesOfParts>
    <vt:vector size="21" baseType="lpstr">
      <vt:lpstr>Arial</vt:lpstr>
      <vt:lpstr>Arial </vt:lpstr>
      <vt:lpstr>Arial Black</vt:lpstr>
      <vt:lpstr>Arial Narrow</vt:lpstr>
      <vt:lpstr>Calibri</vt:lpstr>
      <vt:lpstr>Roboto</vt:lpstr>
      <vt:lpstr>Roboto Mono</vt:lpstr>
      <vt:lpstr>Wingdings</vt:lpstr>
      <vt:lpstr>Office Theme</vt:lpstr>
      <vt:lpstr>Custom Design</vt:lpstr>
      <vt:lpstr>1_Custom Design</vt:lpstr>
      <vt:lpstr>Apresentação do PowerPoint</vt:lpstr>
      <vt:lpstr>First approach comparing  cement and geopolymer  as immobilization matrixes for radioactive waste using Life Cycle Assessment</vt:lpstr>
      <vt:lpstr>Motivation</vt:lpstr>
      <vt:lpstr>Geopolymer x cement for radioactive waste immobilization </vt:lpstr>
      <vt:lpstr>Methodology:  LCA – Life Cycle Assessment </vt:lpstr>
      <vt:lpstr>Apresentação do PowerPoint</vt:lpstr>
      <vt:lpstr>Results </vt:lpstr>
      <vt:lpstr>Results </vt:lpstr>
      <vt:lpstr>Conclusions</vt:lpstr>
      <vt:lpstr>Apresentação do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PARKER, Gregory</dc:creator>
  <cp:lastModifiedBy>Valeria Cuccia</cp:lastModifiedBy>
  <cp:revision>38</cp:revision>
  <cp:lastPrinted>2015-12-18T15:27:41Z</cp:lastPrinted>
  <dcterms:created xsi:type="dcterms:W3CDTF">2023-02-20T09:28:38Z</dcterms:created>
  <dcterms:modified xsi:type="dcterms:W3CDTF">2023-10-20T13:51:06Z</dcterms:modified>
</cp:coreProperties>
</file>