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94" r:id="rId4"/>
    <p:sldId id="256" r:id="rId5"/>
    <p:sldId id="2147378719" r:id="rId6"/>
    <p:sldId id="2147378729" r:id="rId7"/>
    <p:sldId id="2147378699" r:id="rId8"/>
    <p:sldId id="2147378725" r:id="rId9"/>
    <p:sldId id="2147378726" r:id="rId10"/>
    <p:sldId id="2147378728" r:id="rId11"/>
    <p:sldId id="2147378683" r:id="rId12"/>
    <p:sldId id="2147378724" r:id="rId13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67144" autoAdjust="0"/>
  </p:normalViewPr>
  <p:slideViewPr>
    <p:cSldViewPr>
      <p:cViewPr>
        <p:scale>
          <a:sx n="130" d="100"/>
          <a:sy n="130" d="100"/>
        </p:scale>
        <p:origin x="1050" y="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FFFFFF"/>
                </a:solidFill>
                <a:effectLst/>
                <a:latin typeface="var(--h1_typography-font-family)"/>
              </a:rPr>
              <a:t>BETONAMIT® | The non-explosive demolition agent</a:t>
            </a:r>
            <a:endParaRPr lang="en-US" b="1" i="0" dirty="0">
              <a:solidFill>
                <a:srgbClr val="000000"/>
              </a:solidFill>
              <a:effectLst/>
              <a:latin typeface="var(--h1_typography-font-family)"/>
            </a:endParaRPr>
          </a:p>
          <a:p>
            <a:pPr algn="l"/>
            <a:r>
              <a:rPr lang="en-US" b="1" i="0" dirty="0">
                <a:solidFill>
                  <a:srgbClr val="FFFFFF"/>
                </a:solidFill>
                <a:effectLst/>
                <a:latin typeface="var(--h2_typography-font-family)"/>
              </a:rPr>
              <a:t>for the simple and targeted demolition of rock and concrete</a:t>
            </a:r>
            <a:endParaRPr lang="en-US" b="1" i="0" dirty="0">
              <a:solidFill>
                <a:srgbClr val="000000"/>
              </a:solidFill>
              <a:effectLst/>
              <a:latin typeface="var(--h2_typography-font-family)"/>
            </a:endParaRPr>
          </a:p>
          <a:p>
            <a:pPr algn="l"/>
            <a:r>
              <a:rPr lang="en-US" b="0" i="0" dirty="0" err="1">
                <a:solidFill>
                  <a:srgbClr val="FFFFFF"/>
                </a:solidFill>
                <a:effectLst/>
                <a:latin typeface="PT Sans" panose="020F0502020204030204" pitchFamily="34" charset="0"/>
              </a:rPr>
              <a:t>Betonamit</a:t>
            </a:r>
            <a:r>
              <a:rPr lang="en-US" b="0" i="0" dirty="0">
                <a:solidFill>
                  <a:srgbClr val="FFFFFF"/>
                </a:solidFill>
                <a:effectLst/>
                <a:latin typeface="PT Sans" panose="020F0502020204030204" pitchFamily="34" charset="0"/>
              </a:rPr>
              <a:t> is an explosion-free demolition agent which enables relatively accurate demolitions without the need for special conditions or equipment. </a:t>
            </a:r>
            <a:r>
              <a:rPr lang="en-US" b="0" i="0" dirty="0">
                <a:solidFill>
                  <a:srgbClr val="FFFFFF"/>
                </a:solidFill>
                <a:effectLst/>
                <a:latin typeface="PT Sans" panose="020B0503020203020204" pitchFamily="34" charset="0"/>
              </a:rPr>
              <a:t>After a reaction time of only a few hours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PT Sans" panose="020B0503020203020204" pitchFamily="34" charset="0"/>
              </a:rPr>
              <a:t>Betonamit</a:t>
            </a:r>
            <a:r>
              <a:rPr lang="en-US" b="0" i="0" dirty="0">
                <a:solidFill>
                  <a:srgbClr val="FFFFFF"/>
                </a:solidFill>
                <a:effectLst/>
                <a:latin typeface="PT Sans" panose="020B0503020203020204" pitchFamily="34" charset="0"/>
              </a:rPr>
              <a:t> develops an enormous expansion pressure, which is soon so powerful that every hard rock and even reinforced concrete is broken apart. </a:t>
            </a:r>
            <a:endParaRPr lang="en-US" b="0" i="0" dirty="0">
              <a:solidFill>
                <a:srgbClr val="000000"/>
              </a:solidFill>
              <a:effectLst/>
              <a:latin typeface="PT Sans" panose="020F0502020204030204" pitchFamily="34" charset="0"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27F5D-B6C3-4CBB-B212-065177CFA6F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895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10/26/2023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7EFB-98EF-CAEF-EBBC-5E9CA64D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err="1">
                <a:solidFill>
                  <a:srgbClr val="495F3F"/>
                </a:solidFill>
                <a:sym typeface="Wingdings" panose="05000000000000000000" pitchFamily="2" charset="2"/>
              </a:rPr>
              <a:t>Conclusion</a:t>
            </a:r>
            <a:r>
              <a:rPr lang="nl-BE" sz="2800" b="1" dirty="0">
                <a:solidFill>
                  <a:srgbClr val="495F3F"/>
                </a:solidFill>
                <a:sym typeface="Wingdings" panose="05000000000000000000" pitchFamily="2" charset="2"/>
              </a:rPr>
              <a:t>: </a:t>
            </a:r>
            <a:br>
              <a:rPr lang="nl-BE" sz="2800" b="1" dirty="0">
                <a:solidFill>
                  <a:srgbClr val="495F3F"/>
                </a:solidFill>
                <a:sym typeface="Wingdings" panose="05000000000000000000" pitchFamily="2" charset="2"/>
              </a:rPr>
            </a:br>
            <a:r>
              <a:rPr lang="nl-BE" sz="2800" b="1" dirty="0" err="1">
                <a:solidFill>
                  <a:srgbClr val="495F3F"/>
                </a:solidFill>
                <a:sym typeface="Wingdings" panose="05000000000000000000" pitchFamily="2" charset="2"/>
              </a:rPr>
              <a:t>Many</a:t>
            </a:r>
            <a:r>
              <a:rPr lang="nl-BE" sz="2800" b="1" dirty="0">
                <a:solidFill>
                  <a:srgbClr val="495F3F"/>
                </a:solidFill>
                <a:sym typeface="Wingdings" panose="05000000000000000000" pitchFamily="2" charset="2"/>
              </a:rPr>
              <a:t> </a:t>
            </a:r>
            <a:r>
              <a:rPr lang="nl-BE" sz="2800" b="1" dirty="0" err="1">
                <a:solidFill>
                  <a:srgbClr val="495F3F"/>
                </a:solidFill>
                <a:sym typeface="Wingdings" panose="05000000000000000000" pitchFamily="2" charset="2"/>
              </a:rPr>
              <a:t>advantages</a:t>
            </a:r>
            <a:r>
              <a:rPr lang="nl-BE" sz="2800" b="1" dirty="0">
                <a:solidFill>
                  <a:srgbClr val="495F3F"/>
                </a:solidFill>
                <a:sym typeface="Wingdings" panose="05000000000000000000" pitchFamily="2" charset="2"/>
              </a:rPr>
              <a:t> of AGILE approach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87E9-0600-84D2-E774-6D8F51F3D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2"/>
            <a:ext cx="7886700" cy="343398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Allow a combination of </a:t>
            </a:r>
            <a:r>
              <a:rPr lang="en-US" b="1" dirty="0">
                <a:solidFill>
                  <a:schemeClr val="accent2"/>
                </a:solidFill>
              </a:rPr>
              <a:t>focus</a:t>
            </a:r>
            <a:r>
              <a:rPr lang="en-US" dirty="0"/>
              <a:t> &amp; </a:t>
            </a:r>
            <a:r>
              <a:rPr lang="en-US" b="1" dirty="0">
                <a:solidFill>
                  <a:schemeClr val="accent2"/>
                </a:solidFill>
              </a:rPr>
              <a:t>flexibility</a:t>
            </a:r>
          </a:p>
          <a:p>
            <a:r>
              <a:rPr lang="en-US" b="1" dirty="0">
                <a:solidFill>
                  <a:schemeClr val="accent2"/>
                </a:solidFill>
              </a:rPr>
              <a:t>Fast learning </a:t>
            </a:r>
            <a:r>
              <a:rPr lang="en-US" dirty="0"/>
              <a:t>&amp; understanding</a:t>
            </a:r>
          </a:p>
          <a:p>
            <a:pPr lvl="1"/>
            <a:r>
              <a:rPr lang="en-US" dirty="0"/>
              <a:t>By doing</a:t>
            </a:r>
          </a:p>
          <a:p>
            <a:pPr lvl="1"/>
            <a:r>
              <a:rPr lang="en-US" dirty="0"/>
              <a:t>Shared learning within the teams &amp; with stakeholders</a:t>
            </a:r>
          </a:p>
          <a:p>
            <a:r>
              <a:rPr lang="en-US" b="1" dirty="0">
                <a:solidFill>
                  <a:schemeClr val="accent2"/>
                </a:solidFill>
              </a:rPr>
              <a:t>Allow to get started </a:t>
            </a:r>
            <a:r>
              <a:rPr lang="en-US" dirty="0"/>
              <a:t>(by slicing the big &amp; complex challenge)</a:t>
            </a:r>
          </a:p>
          <a:p>
            <a:r>
              <a:rPr lang="en-US" dirty="0"/>
              <a:t>We changed our mindset</a:t>
            </a:r>
          </a:p>
          <a:p>
            <a:pPr lvl="1"/>
            <a:r>
              <a:rPr lang="en-US" dirty="0"/>
              <a:t>Efficient project management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how to get fast results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Find the perfect solution  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identify multiple options to </a:t>
            </a:r>
            <a:r>
              <a:rPr lang="en-US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maximise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 the chances of success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5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Application of AGILE project Management Methodology in R&amp;D to ensure the Safe and Sustainable Disposal of Legacy Waste</a:t>
            </a:r>
            <a:endParaRPr lang="en-AT" sz="2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47814"/>
            <a:ext cx="6858000" cy="795536"/>
          </a:xfrm>
        </p:spPr>
        <p:txBody>
          <a:bodyPr>
            <a:normAutofit/>
          </a:bodyPr>
          <a:lstStyle/>
          <a:p>
            <a:r>
              <a:rPr lang="en-US" sz="1800" u="sng" dirty="0"/>
              <a:t>W. Wacquier </a:t>
            </a:r>
            <a:r>
              <a:rPr lang="en-US" sz="1800" dirty="0"/>
              <a:t>(ONDRAF/NIRAS)</a:t>
            </a:r>
          </a:p>
          <a:p>
            <a:r>
              <a:rPr lang="en-US" sz="1800" dirty="0"/>
              <a:t>J. Denul (</a:t>
            </a:r>
            <a:r>
              <a:rPr lang="en-US" sz="1800" dirty="0" err="1"/>
              <a:t>Threon</a:t>
            </a:r>
            <a:r>
              <a:rPr lang="en-US" sz="1800" dirty="0"/>
              <a:t>)</a:t>
            </a:r>
            <a:endParaRPr lang="en-AT" sz="1800" dirty="0"/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700" b="1" dirty="0">
                <a:solidFill>
                  <a:srgbClr val="495F3F"/>
                </a:solidFill>
              </a:rPr>
              <a:t>Context</a:t>
            </a:r>
            <a:endParaRPr lang="fr-BE" sz="2700" b="1" dirty="0">
              <a:solidFill>
                <a:srgbClr val="495F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70013"/>
            <a:ext cx="8409131" cy="3262312"/>
          </a:xfrm>
        </p:spPr>
        <p:txBody>
          <a:bodyPr>
            <a:normAutofit fontScale="92500" lnSpcReduction="10000"/>
          </a:bodyPr>
          <a:lstStyle/>
          <a:p>
            <a:r>
              <a:rPr lang="en-GB" sz="1900" dirty="0"/>
              <a:t>ONDRAF/NIRAS plans to build and operate </a:t>
            </a:r>
            <a:br>
              <a:rPr lang="en-GB" sz="1900" dirty="0"/>
            </a:br>
            <a:r>
              <a:rPr lang="en-GB" sz="1900" dirty="0"/>
              <a:t>a surface disposal facility for LLW in Dessel </a:t>
            </a:r>
          </a:p>
          <a:p>
            <a:r>
              <a:rPr lang="nl-BE" sz="1950" dirty="0"/>
              <a:t>License </a:t>
            </a:r>
            <a:r>
              <a:rPr lang="nl-BE" sz="1950" dirty="0" err="1"/>
              <a:t>application</a:t>
            </a:r>
            <a:r>
              <a:rPr lang="nl-BE" sz="1950" dirty="0"/>
              <a:t> </a:t>
            </a:r>
            <a:r>
              <a:rPr lang="en-US" sz="1950" dirty="0"/>
              <a:t>is underway</a:t>
            </a:r>
            <a:endParaRPr lang="nl-BE" sz="1950" dirty="0"/>
          </a:p>
          <a:p>
            <a:pPr lvl="1"/>
            <a:r>
              <a:rPr lang="nl-BE" sz="1650" dirty="0"/>
              <a:t>Royal </a:t>
            </a:r>
            <a:r>
              <a:rPr lang="nl-BE" sz="1650" dirty="0" err="1"/>
              <a:t>Decree</a:t>
            </a:r>
            <a:r>
              <a:rPr lang="nl-BE" sz="1650" dirty="0"/>
              <a:t> </a:t>
            </a:r>
            <a:r>
              <a:rPr lang="nl-BE" sz="1650" dirty="0" err="1"/>
              <a:t>creation</a:t>
            </a:r>
            <a:r>
              <a:rPr lang="nl-BE" sz="1650" dirty="0"/>
              <a:t> &amp; operating </a:t>
            </a:r>
            <a:r>
              <a:rPr lang="nl-BE" sz="1650" dirty="0" err="1"/>
              <a:t>licence</a:t>
            </a:r>
            <a:r>
              <a:rPr lang="nl-BE" sz="1650" dirty="0"/>
              <a:t> (05/2023)</a:t>
            </a:r>
          </a:p>
          <a:p>
            <a:pPr marL="457200" lvl="1" indent="-114300">
              <a:buNone/>
            </a:pPr>
            <a:r>
              <a:rPr lang="nl-BE" sz="1650" dirty="0">
                <a:sym typeface="Wingdings" panose="05000000000000000000" pitchFamily="2" charset="2"/>
              </a:rPr>
              <a:t>		 Start of </a:t>
            </a:r>
            <a:r>
              <a:rPr lang="nl-BE" sz="1650" dirty="0" err="1">
                <a:sym typeface="Wingdings" panose="05000000000000000000" pitchFamily="2" charset="2"/>
              </a:rPr>
              <a:t>the</a:t>
            </a:r>
            <a:r>
              <a:rPr lang="nl-BE" sz="1650" dirty="0">
                <a:sym typeface="Wingdings" panose="05000000000000000000" pitchFamily="2" charset="2"/>
              </a:rPr>
              <a:t> Construction</a:t>
            </a:r>
          </a:p>
          <a:p>
            <a:pPr lvl="1"/>
            <a:r>
              <a:rPr lang="nl-BE" sz="1650" dirty="0"/>
              <a:t>Royal </a:t>
            </a:r>
            <a:r>
              <a:rPr lang="nl-BE" sz="1650" dirty="0" err="1"/>
              <a:t>Decree</a:t>
            </a:r>
            <a:r>
              <a:rPr lang="nl-BE" sz="1650" dirty="0"/>
              <a:t> </a:t>
            </a:r>
            <a:r>
              <a:rPr lang="nl-BE" sz="1650" dirty="0" err="1"/>
              <a:t>for</a:t>
            </a:r>
            <a:r>
              <a:rPr lang="nl-BE" sz="1650" dirty="0"/>
              <a:t> </a:t>
            </a:r>
            <a:r>
              <a:rPr lang="nl-BE" sz="1650" dirty="0" err="1"/>
              <a:t>confirmation</a:t>
            </a:r>
            <a:r>
              <a:rPr lang="nl-BE" sz="1650" dirty="0"/>
              <a:t> (</a:t>
            </a:r>
            <a:r>
              <a:rPr lang="nl-BE" sz="1650" dirty="0" err="1"/>
              <a:t>expected</a:t>
            </a:r>
            <a:r>
              <a:rPr lang="nl-BE" sz="1650" dirty="0"/>
              <a:t> ~ 2029)</a:t>
            </a:r>
            <a:endParaRPr lang="nl-BE" sz="1500" dirty="0"/>
          </a:p>
          <a:p>
            <a:pPr marL="457200" lvl="1" indent="-114300">
              <a:buNone/>
            </a:pPr>
            <a:r>
              <a:rPr lang="nl-BE" sz="2050" dirty="0">
                <a:sym typeface="Wingdings" panose="05000000000000000000" pitchFamily="2" charset="2"/>
              </a:rPr>
              <a:t>		</a:t>
            </a:r>
            <a:r>
              <a:rPr lang="nl-BE" sz="1600" dirty="0">
                <a:sym typeface="Wingdings" panose="05000000000000000000" pitchFamily="2" charset="2"/>
              </a:rPr>
              <a:t> Start of </a:t>
            </a:r>
            <a:r>
              <a:rPr lang="nl-BE" sz="1600" dirty="0" err="1">
                <a:sym typeface="Wingdings" panose="05000000000000000000" pitchFamily="2" charset="2"/>
              </a:rPr>
              <a:t>the</a:t>
            </a:r>
            <a:r>
              <a:rPr lang="nl-BE" sz="1600" dirty="0">
                <a:sym typeface="Wingdings" panose="05000000000000000000" pitchFamily="2" charset="2"/>
              </a:rPr>
              <a:t> </a:t>
            </a:r>
            <a:r>
              <a:rPr lang="nl-BE" sz="1600" dirty="0" err="1">
                <a:sym typeface="Wingdings" panose="05000000000000000000" pitchFamily="2" charset="2"/>
              </a:rPr>
              <a:t>Operation</a:t>
            </a:r>
            <a:endParaRPr lang="nl-BE" sz="1600" dirty="0"/>
          </a:p>
          <a:p>
            <a:r>
              <a:rPr lang="nl-BE" sz="1900" dirty="0"/>
              <a:t>License </a:t>
            </a:r>
            <a:r>
              <a:rPr lang="nl-BE" sz="1900" dirty="0" err="1"/>
              <a:t>with</a:t>
            </a:r>
            <a:r>
              <a:rPr lang="nl-BE" sz="1900" dirty="0"/>
              <a:t> </a:t>
            </a:r>
            <a:r>
              <a:rPr lang="nl-BE" sz="1900" dirty="0" err="1"/>
              <a:t>the</a:t>
            </a:r>
            <a:r>
              <a:rPr lang="nl-BE" sz="1900" dirty="0"/>
              <a:t> </a:t>
            </a:r>
            <a:r>
              <a:rPr lang="nl-BE" sz="1900" b="1" dirty="0">
                <a:solidFill>
                  <a:schemeClr val="accent2"/>
                </a:solidFill>
              </a:rPr>
              <a:t>License </a:t>
            </a:r>
            <a:r>
              <a:rPr lang="nl-BE" sz="1900" b="1" dirty="0" err="1">
                <a:solidFill>
                  <a:schemeClr val="accent2"/>
                </a:solidFill>
              </a:rPr>
              <a:t>conditions</a:t>
            </a:r>
            <a:endParaRPr lang="nl-BE" sz="1900" b="1" dirty="0">
              <a:solidFill>
                <a:schemeClr val="accent2"/>
              </a:solidFill>
            </a:endParaRPr>
          </a:p>
          <a:p>
            <a:r>
              <a:rPr lang="nl-BE" sz="1900" dirty="0" err="1"/>
              <a:t>Demonstrate</a:t>
            </a:r>
            <a:r>
              <a:rPr lang="nl-BE" sz="1900" dirty="0"/>
              <a:t> </a:t>
            </a:r>
            <a:r>
              <a:rPr lang="nl-BE" sz="1900" dirty="0" err="1"/>
              <a:t>that</a:t>
            </a:r>
            <a:r>
              <a:rPr lang="nl-BE" sz="1900" dirty="0"/>
              <a:t> we are compliant </a:t>
            </a:r>
            <a:r>
              <a:rPr lang="nl-BE" sz="1900" dirty="0" err="1"/>
              <a:t>with</a:t>
            </a:r>
            <a:r>
              <a:rPr lang="nl-BE" sz="1900" dirty="0"/>
              <a:t> </a:t>
            </a:r>
            <a:r>
              <a:rPr lang="nl-BE" sz="1900" dirty="0" err="1"/>
              <a:t>the</a:t>
            </a:r>
            <a:r>
              <a:rPr lang="nl-BE" sz="1900" dirty="0"/>
              <a:t> </a:t>
            </a:r>
            <a:r>
              <a:rPr lang="nl-BE" sz="1900" b="1" dirty="0">
                <a:solidFill>
                  <a:schemeClr val="accent2"/>
                </a:solidFill>
              </a:rPr>
              <a:t>License </a:t>
            </a:r>
            <a:r>
              <a:rPr lang="nl-BE" sz="1900" b="1" dirty="0" err="1">
                <a:solidFill>
                  <a:schemeClr val="accent2"/>
                </a:solidFill>
              </a:rPr>
              <a:t>conditions</a:t>
            </a:r>
            <a:endParaRPr lang="nl-BE" sz="1900" b="1" dirty="0">
              <a:solidFill>
                <a:schemeClr val="accent2"/>
              </a:solidFill>
            </a:endParaRPr>
          </a:p>
          <a:p>
            <a:pPr lvl="1"/>
            <a:r>
              <a:rPr lang="nl-BE" sz="1600" dirty="0"/>
              <a:t>Construction</a:t>
            </a:r>
          </a:p>
          <a:p>
            <a:pPr lvl="1"/>
            <a:r>
              <a:rPr lang="nl-BE" sz="1600" dirty="0"/>
              <a:t>Waste </a:t>
            </a:r>
            <a:r>
              <a:rPr lang="nl-BE" sz="1600" dirty="0">
                <a:sym typeface="Wingdings" panose="05000000000000000000" pitchFamily="2" charset="2"/>
              </a:rPr>
              <a:t> </a:t>
            </a:r>
            <a:r>
              <a:rPr lang="nl-BE" sz="1600" b="1" i="1" dirty="0" err="1">
                <a:solidFill>
                  <a:schemeClr val="accent2"/>
                </a:solidFill>
                <a:sym typeface="Wingdings" panose="05000000000000000000" pitchFamily="2" charset="2"/>
              </a:rPr>
              <a:t>Demonstration</a:t>
            </a:r>
            <a:r>
              <a:rPr lang="nl-BE" sz="1600" b="1" i="1" dirty="0">
                <a:solidFill>
                  <a:schemeClr val="accent2"/>
                </a:solidFill>
                <a:sym typeface="Wingdings" panose="05000000000000000000" pitchFamily="2" charset="2"/>
              </a:rPr>
              <a:t> of </a:t>
            </a:r>
            <a:r>
              <a:rPr lang="nl-BE" sz="1600" b="1" i="1" dirty="0" err="1">
                <a:solidFill>
                  <a:schemeClr val="accent2"/>
                </a:solidFill>
                <a:sym typeface="Wingdings" panose="05000000000000000000" pitchFamily="2" charset="2"/>
              </a:rPr>
              <a:t>the</a:t>
            </a:r>
            <a:r>
              <a:rPr lang="nl-BE" sz="1600" b="1" i="1" dirty="0">
                <a:solidFill>
                  <a:schemeClr val="accent2"/>
                </a:solidFill>
                <a:sym typeface="Wingdings" panose="05000000000000000000" pitchFamily="2" charset="2"/>
              </a:rPr>
              <a:t> “</a:t>
            </a:r>
            <a:r>
              <a:rPr lang="nl-BE" sz="1600" b="1" i="1" dirty="0" err="1">
                <a:solidFill>
                  <a:schemeClr val="accent2"/>
                </a:solidFill>
                <a:sym typeface="Wingdings" panose="05000000000000000000" pitchFamily="2" charset="2"/>
              </a:rPr>
              <a:t>Disposability</a:t>
            </a:r>
            <a:r>
              <a:rPr lang="nl-BE" sz="1600" b="1" i="1" dirty="0">
                <a:solidFill>
                  <a:schemeClr val="accent2"/>
                </a:solidFill>
                <a:sym typeface="Wingdings" panose="05000000000000000000" pitchFamily="2" charset="2"/>
              </a:rPr>
              <a:t>” of </a:t>
            </a:r>
            <a:r>
              <a:rPr lang="nl-BE" sz="1600" b="1" i="1" dirty="0" err="1">
                <a:solidFill>
                  <a:schemeClr val="accent2"/>
                </a:solidFill>
                <a:sym typeface="Wingdings" panose="05000000000000000000" pitchFamily="2" charset="2"/>
              </a:rPr>
              <a:t>the</a:t>
            </a:r>
            <a:r>
              <a:rPr lang="nl-BE" sz="1600" b="1" i="1" dirty="0">
                <a:solidFill>
                  <a:schemeClr val="accent2"/>
                </a:solidFill>
                <a:sym typeface="Wingdings" panose="05000000000000000000" pitchFamily="2" charset="2"/>
              </a:rPr>
              <a:t> waste</a:t>
            </a:r>
            <a:endParaRPr lang="nl-BE" sz="1600" b="1" i="1" dirty="0">
              <a:solidFill>
                <a:schemeClr val="accent2"/>
              </a:solidFill>
            </a:endParaRPr>
          </a:p>
          <a:p>
            <a:pPr lvl="1"/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514350">
              <a:defRPr/>
            </a:pPr>
            <a:r>
              <a:rPr lang="nl-NL" sz="1013" dirty="0">
                <a:solidFill>
                  <a:srgbClr val="495F3F"/>
                </a:solidFill>
                <a:latin typeface="Verdana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514350">
              <a:defRPr/>
            </a:pPr>
            <a:fld id="{2104B0A7-FB6E-4B1E-B008-05F70A8FAF68}" type="slidenum">
              <a:rPr lang="nl-NL">
                <a:solidFill>
                  <a:prstClr val="white"/>
                </a:solidFill>
                <a:latin typeface="Verdana"/>
              </a:rPr>
              <a:pPr defTabSz="514350">
                <a:defRPr/>
              </a:pPr>
              <a:t>3</a:t>
            </a:fld>
            <a:endParaRPr lang="nl-NL" dirty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49FF7CE-16A1-5E65-C2FD-5E3A7D036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r="11225" b="23287"/>
          <a:stretch/>
        </p:blipFill>
        <p:spPr bwMode="auto">
          <a:xfrm>
            <a:off x="5980213" y="1336874"/>
            <a:ext cx="3057567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F1E894-88C2-57C2-00E5-D58C3CF7389D}"/>
              </a:ext>
            </a:extLst>
          </p:cNvPr>
          <p:cNvSpPr txBox="1"/>
          <p:nvPr/>
        </p:nvSpPr>
        <p:spPr>
          <a:xfrm>
            <a:off x="2267744" y="4459486"/>
            <a:ext cx="66247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= Big challenge for legacy waste </a:t>
            </a:r>
            <a:b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many uncertainties and high risks)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17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AGILE approach</a:t>
            </a:r>
            <a:endParaRPr lang="en-BE" sz="17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9386-9E45-2892-D929-E4C1E65B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495F3F"/>
                </a:solidFill>
              </a:rPr>
              <a:t>Our fine-tuned AGILE approach: </a:t>
            </a:r>
            <a:br>
              <a:rPr lang="en-US" sz="2800" b="1" dirty="0">
                <a:solidFill>
                  <a:srgbClr val="495F3F"/>
                </a:solidFill>
              </a:rPr>
            </a:br>
            <a:r>
              <a:rPr lang="en-US" sz="2800" b="1" dirty="0">
                <a:solidFill>
                  <a:srgbClr val="495F3F"/>
                </a:solidFill>
              </a:rPr>
              <a:t>Key elements of way of working </a:t>
            </a:r>
            <a:endParaRPr lang="en-BE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CC335D1-2FD9-3721-930C-9A717F2C6F7F}"/>
              </a:ext>
            </a:extLst>
          </p:cNvPr>
          <p:cNvGrpSpPr/>
          <p:nvPr/>
        </p:nvGrpSpPr>
        <p:grpSpPr>
          <a:xfrm>
            <a:off x="70763" y="1221474"/>
            <a:ext cx="4477341" cy="1076045"/>
            <a:chOff x="70763" y="1221474"/>
            <a:chExt cx="4477341" cy="10760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14D409-CC9B-40BA-3B08-D00D393EE5A6}"/>
                </a:ext>
              </a:extLst>
            </p:cNvPr>
            <p:cNvGrpSpPr/>
            <p:nvPr/>
          </p:nvGrpSpPr>
          <p:grpSpPr>
            <a:xfrm>
              <a:off x="70763" y="1367410"/>
              <a:ext cx="744307" cy="743473"/>
              <a:chOff x="1166270" y="2063363"/>
              <a:chExt cx="631153" cy="703265"/>
            </a:xfrm>
          </p:grpSpPr>
          <p:pic>
            <p:nvPicPr>
              <p:cNvPr id="5" name="Graphic 4" descr="Puzzle pieces with solid fill">
                <a:extLst>
                  <a:ext uri="{FF2B5EF4-FFF2-40B4-BE49-F238E27FC236}">
                    <a16:creationId xmlns:a16="http://schemas.microsoft.com/office/drawing/2014/main" id="{C081E959-6686-9912-C868-08669640B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66270" y="2135475"/>
                <a:ext cx="631153" cy="631153"/>
              </a:xfrm>
              <a:prstGeom prst="rect">
                <a:avLst/>
              </a:prstGeom>
            </p:spPr>
          </p:pic>
          <p:pic>
            <p:nvPicPr>
              <p:cNvPr id="6" name="Graphic 5" descr="Arrow: Rotate left with solid fill">
                <a:extLst>
                  <a:ext uri="{FF2B5EF4-FFF2-40B4-BE49-F238E27FC236}">
                    <a16:creationId xmlns:a16="http://schemas.microsoft.com/office/drawing/2014/main" id="{E290E6F3-F4AA-B581-929B-2DB00F7E7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8782114" flipH="1">
                <a:off x="1310466" y="2063363"/>
                <a:ext cx="252000" cy="25200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3FE9ED-FCCB-1A96-8208-EA9874189C0A}"/>
                </a:ext>
              </a:extLst>
            </p:cNvPr>
            <p:cNvSpPr txBox="1"/>
            <p:nvPr/>
          </p:nvSpPr>
          <p:spPr>
            <a:xfrm>
              <a:off x="863589" y="1221474"/>
              <a:ext cx="3636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Slicing and decoupling of problems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841AF2-0B41-66C0-9B84-D33AB8E5BA83}"/>
                </a:ext>
              </a:extLst>
            </p:cNvPr>
            <p:cNvSpPr txBox="1"/>
            <p:nvPr/>
          </p:nvSpPr>
          <p:spPr>
            <a:xfrm>
              <a:off x="840429" y="1558855"/>
              <a:ext cx="370767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Identify small parts of big challenge </a:t>
              </a:r>
              <a:br>
                <a:rPr lang="en-US" sz="1400" dirty="0"/>
              </a:br>
              <a:r>
                <a:rPr lang="en-US" sz="1400" dirty="0">
                  <a:sym typeface="Wingdings" panose="05000000000000000000" pitchFamily="2" charset="2"/>
                </a:rPr>
                <a:t> </a:t>
              </a:r>
              <a:r>
                <a:rPr lang="en-US" sz="1400" dirty="0"/>
                <a:t>to start working on it </a:t>
              </a:r>
            </a:p>
            <a:p>
              <a:r>
                <a:rPr lang="en-US" sz="1400" dirty="0">
                  <a:sym typeface="Wingdings" panose="05000000000000000000" pitchFamily="2" charset="2"/>
                </a:rPr>
                <a:t> to </a:t>
              </a:r>
              <a:r>
                <a:rPr lang="en-US" sz="1400" dirty="0"/>
                <a:t>get quickly first preliminary results!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191E976-37C9-DC8A-F397-C4AE24D25ECD}"/>
              </a:ext>
            </a:extLst>
          </p:cNvPr>
          <p:cNvGrpSpPr/>
          <p:nvPr/>
        </p:nvGrpSpPr>
        <p:grpSpPr>
          <a:xfrm>
            <a:off x="49449" y="2553489"/>
            <a:ext cx="5386140" cy="2575724"/>
            <a:chOff x="49449" y="2553489"/>
            <a:chExt cx="5386140" cy="25757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24749F-43A5-1116-DEE2-449D353A215C}"/>
                </a:ext>
              </a:extLst>
            </p:cNvPr>
            <p:cNvSpPr txBox="1"/>
            <p:nvPr/>
          </p:nvSpPr>
          <p:spPr>
            <a:xfrm>
              <a:off x="863589" y="2553489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Incremental discovery and delivery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69464A7-998C-E62E-DDF1-606683E1F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49" y="2919531"/>
              <a:ext cx="1526300" cy="51631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8C7840-9931-02CC-097F-9B115AD9134D}"/>
                </a:ext>
              </a:extLst>
            </p:cNvPr>
            <p:cNvSpPr txBox="1"/>
            <p:nvPr/>
          </p:nvSpPr>
          <p:spPr>
            <a:xfrm>
              <a:off x="971600" y="2882444"/>
              <a:ext cx="3707676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                Create incrementally a concept for </a:t>
              </a:r>
              <a:br>
                <a:rPr lang="en-US" sz="1400" dirty="0"/>
              </a:br>
              <a:r>
                <a:rPr lang="en-US" sz="1400" dirty="0"/>
                <a:t>                a part of the big challenge</a:t>
              </a:r>
            </a:p>
            <a:p>
              <a:endParaRPr lang="en-US" sz="1400" dirty="0"/>
            </a:p>
            <a:p>
              <a:r>
                <a:rPr lang="en-US" sz="1400" dirty="0">
                  <a:sym typeface="Wingdings" panose="05000000000000000000" pitchFamily="2" charset="2"/>
                </a:rPr>
                <a:t> </a:t>
              </a:r>
              <a:r>
                <a:rPr lang="en-US" sz="1400" dirty="0"/>
                <a:t>Gain a deeper understanding (Studies, experiments, feedback loops with stakeholders, emergence of new problems)</a:t>
              </a:r>
            </a:p>
            <a:p>
              <a:r>
                <a:rPr lang="en-US" sz="1400" dirty="0">
                  <a:sym typeface="Wingdings" panose="05000000000000000000" pitchFamily="2" charset="2"/>
                </a:rPr>
                <a:t> </a:t>
              </a:r>
              <a:r>
                <a:rPr lang="en-US" sz="1400" dirty="0"/>
                <a:t>Develop multiple options </a:t>
              </a:r>
            </a:p>
            <a:p>
              <a:r>
                <a:rPr lang="en-US" sz="1400" dirty="0">
                  <a:sym typeface="Wingdings" panose="05000000000000000000" pitchFamily="2" charset="2"/>
                </a:rPr>
                <a:t> </a:t>
              </a:r>
              <a:r>
                <a:rPr lang="en-US" sz="1400" dirty="0"/>
                <a:t>Combine options and assess partial solutions </a:t>
              </a:r>
            </a:p>
            <a:p>
              <a:r>
                <a:rPr lang="en-US" sz="1400" dirty="0">
                  <a:sym typeface="Wingdings" panose="05000000000000000000" pitchFamily="2" charset="2"/>
                </a:rPr>
                <a:t> </a:t>
              </a:r>
              <a:r>
                <a:rPr lang="en-US" sz="1400" dirty="0"/>
                <a:t>Develop concept(s)</a:t>
              </a:r>
            </a:p>
            <a:p>
              <a:endParaRPr lang="en-US" sz="14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FFB868F-CEBE-FEF8-C006-2DF051D52D6A}"/>
              </a:ext>
            </a:extLst>
          </p:cNvPr>
          <p:cNvGrpSpPr/>
          <p:nvPr/>
        </p:nvGrpSpPr>
        <p:grpSpPr>
          <a:xfrm>
            <a:off x="4886447" y="1168032"/>
            <a:ext cx="4834124" cy="1271989"/>
            <a:chOff x="4886447" y="1168032"/>
            <a:chExt cx="4834124" cy="1271989"/>
          </a:xfrm>
        </p:grpSpPr>
        <p:pic>
          <p:nvPicPr>
            <p:cNvPr id="43" name="Picture 2" descr="It all ad(d)s up. Learning by doing. - Reputation Today">
              <a:extLst>
                <a:ext uri="{FF2B5EF4-FFF2-40B4-BE49-F238E27FC236}">
                  <a16:creationId xmlns:a16="http://schemas.microsoft.com/office/drawing/2014/main" id="{9EB7A297-D1E3-4278-E6CD-18449BD0B8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60" t="38658" r="15414" b="9797"/>
            <a:stretch/>
          </p:blipFill>
          <p:spPr bwMode="auto">
            <a:xfrm>
              <a:off x="4886447" y="1296846"/>
              <a:ext cx="1123514" cy="518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91256A4-4925-E327-F3AF-FDDCD26D0B23}"/>
                </a:ext>
              </a:extLst>
            </p:cNvPr>
            <p:cNvSpPr txBox="1"/>
            <p:nvPr/>
          </p:nvSpPr>
          <p:spPr>
            <a:xfrm>
              <a:off x="6084168" y="1168032"/>
              <a:ext cx="3636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Learning by doing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B4253D-7B4D-154F-0DFE-AB38E981A5E3}"/>
                </a:ext>
              </a:extLst>
            </p:cNvPr>
            <p:cNvSpPr txBox="1"/>
            <p:nvPr/>
          </p:nvSpPr>
          <p:spPr>
            <a:xfrm>
              <a:off x="6084168" y="1485914"/>
              <a:ext cx="25202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Discover not only by just thinking, calculating but by doing: Make / Build /Test to </a:t>
              </a:r>
              <a:r>
                <a:rPr lang="en-US" sz="1400" dirty="0" err="1"/>
                <a:t>visualise</a:t>
              </a:r>
              <a:r>
                <a:rPr lang="en-US" sz="1400" dirty="0"/>
                <a:t> ideas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612508-D42B-9F0A-6403-491D6B34499E}"/>
              </a:ext>
            </a:extLst>
          </p:cNvPr>
          <p:cNvGrpSpPr/>
          <p:nvPr/>
        </p:nvGrpSpPr>
        <p:grpSpPr>
          <a:xfrm>
            <a:off x="4824966" y="2818388"/>
            <a:ext cx="4322869" cy="1042119"/>
            <a:chOff x="4824966" y="2818388"/>
            <a:chExt cx="4322869" cy="1042119"/>
          </a:xfrm>
        </p:grpSpPr>
        <p:pic>
          <p:nvPicPr>
            <p:cNvPr id="44" name="Picture 43" descr="Les types et styles d'options">
              <a:extLst>
                <a:ext uri="{FF2B5EF4-FFF2-40B4-BE49-F238E27FC236}">
                  <a16:creationId xmlns:a16="http://schemas.microsoft.com/office/drawing/2014/main" id="{D015FCF2-15B7-5C8C-06E9-12EE385F9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966" y="2874170"/>
              <a:ext cx="1051506" cy="56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9A062DE-689F-20CF-949C-F398BB5ED6A9}"/>
                </a:ext>
              </a:extLst>
            </p:cNvPr>
            <p:cNvSpPr txBox="1"/>
            <p:nvPr/>
          </p:nvSpPr>
          <p:spPr>
            <a:xfrm>
              <a:off x="5907475" y="2818388"/>
              <a:ext cx="32403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Risk management with options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97268F-7575-697C-71E3-1AAF9524B7AA}"/>
                </a:ext>
              </a:extLst>
            </p:cNvPr>
            <p:cNvSpPr txBox="1"/>
            <p:nvPr/>
          </p:nvSpPr>
          <p:spPr>
            <a:xfrm>
              <a:off x="5907475" y="3121843"/>
              <a:ext cx="305701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Reduce the uncertainties &amp; risks by identifying options that sufficiently cover a priority risk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CD990BE-021A-9880-16EB-BC1AD8CBC751}"/>
              </a:ext>
            </a:extLst>
          </p:cNvPr>
          <p:cNvSpPr txBox="1"/>
          <p:nvPr/>
        </p:nvSpPr>
        <p:spPr>
          <a:xfrm>
            <a:off x="5220072" y="4250347"/>
            <a:ext cx="374441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Provide a clear framework to work: </a:t>
            </a:r>
          </a:p>
          <a:p>
            <a:r>
              <a:rPr lang="en-US" sz="1400" dirty="0"/>
              <a:t>Nested feedback and learning loops</a:t>
            </a:r>
          </a:p>
          <a:p>
            <a:r>
              <a:rPr lang="en-US" sz="1400" dirty="0"/>
              <a:t>Team autonomy within clear boundary</a:t>
            </a:r>
          </a:p>
        </p:txBody>
      </p:sp>
    </p:spTree>
    <p:extLst>
      <p:ext uri="{BB962C8B-B14F-4D97-AF65-F5344CB8AC3E}">
        <p14:creationId xmlns:p14="http://schemas.microsoft.com/office/powerpoint/2010/main" val="21433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5609-C068-45F2-AD85-C01123D8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700" b="1" dirty="0">
                <a:solidFill>
                  <a:srgbClr val="495F3F"/>
                </a:solidFill>
                <a:sym typeface="Wingdings" panose="05000000000000000000" pitchFamily="2" charset="2"/>
              </a:rPr>
              <a:t>Application of AGILE </a:t>
            </a:r>
            <a:br>
              <a:rPr lang="nl-BE" sz="2700" b="1" dirty="0">
                <a:solidFill>
                  <a:srgbClr val="495F3F"/>
                </a:solidFill>
                <a:sym typeface="Wingdings" panose="05000000000000000000" pitchFamily="2" charset="2"/>
              </a:rPr>
            </a:br>
            <a:r>
              <a:rPr lang="nl-BE" sz="2700" b="1" dirty="0" err="1">
                <a:solidFill>
                  <a:srgbClr val="495F3F"/>
                </a:solidFill>
                <a:sym typeface="Wingdings" panose="05000000000000000000" pitchFamily="2" charset="2"/>
              </a:rPr>
              <a:t>to</a:t>
            </a:r>
            <a:r>
              <a:rPr lang="nl-BE" sz="2700" b="1" dirty="0">
                <a:solidFill>
                  <a:srgbClr val="495F3F"/>
                </a:solidFill>
                <a:sym typeface="Wingdings" panose="05000000000000000000" pitchFamily="2" charset="2"/>
              </a:rPr>
              <a:t> </a:t>
            </a:r>
            <a:r>
              <a:rPr lang="nl-BE" sz="2700" b="1" dirty="0" err="1">
                <a:solidFill>
                  <a:srgbClr val="495F3F"/>
                </a:solidFill>
                <a:sym typeface="Wingdings" panose="05000000000000000000" pitchFamily="2" charset="2"/>
              </a:rPr>
              <a:t>incrementally</a:t>
            </a:r>
            <a:r>
              <a:rPr lang="nl-BE" sz="2700" b="1" dirty="0">
                <a:solidFill>
                  <a:srgbClr val="495F3F"/>
                </a:solidFill>
                <a:sym typeface="Wingdings" panose="05000000000000000000" pitchFamily="2" charset="2"/>
              </a:rPr>
              <a:t> </a:t>
            </a:r>
            <a:r>
              <a:rPr lang="nl-BE" sz="2700" b="1" dirty="0" err="1">
                <a:solidFill>
                  <a:srgbClr val="495F3F"/>
                </a:solidFill>
                <a:sym typeface="Wingdings" panose="05000000000000000000" pitchFamily="2" charset="2"/>
              </a:rPr>
              <a:t>develop</a:t>
            </a:r>
            <a:r>
              <a:rPr lang="nl-BE" sz="2700" b="1" dirty="0">
                <a:solidFill>
                  <a:srgbClr val="495F3F"/>
                </a:solidFill>
                <a:sym typeface="Wingdings" panose="05000000000000000000" pitchFamily="2" charset="2"/>
              </a:rPr>
              <a:t> </a:t>
            </a:r>
            <a:r>
              <a:rPr lang="nl-BE" sz="2700" b="1" dirty="0" err="1">
                <a:solidFill>
                  <a:srgbClr val="495F3F"/>
                </a:solidFill>
                <a:sym typeface="Wingdings" panose="05000000000000000000" pitchFamily="2" charset="2"/>
              </a:rPr>
              <a:t>solutions</a:t>
            </a:r>
            <a:endParaRPr lang="en-BE" sz="2700" b="1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7FC3D6-3965-49DC-8D40-9D5D0A16C6E3}"/>
              </a:ext>
            </a:extLst>
          </p:cNvPr>
          <p:cNvSpPr/>
          <p:nvPr/>
        </p:nvSpPr>
        <p:spPr>
          <a:xfrm>
            <a:off x="3203312" y="4268209"/>
            <a:ext cx="1107720" cy="3992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788" b="1" dirty="0">
                <a:solidFill>
                  <a:srgbClr val="485C3D"/>
                </a:solidFill>
                <a:latin typeface="Verdana"/>
              </a:rPr>
              <a:t>Define specific measures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634758-D550-4F6A-B23C-C934F8323A93}"/>
              </a:ext>
            </a:extLst>
          </p:cNvPr>
          <p:cNvSpPr/>
          <p:nvPr/>
        </p:nvSpPr>
        <p:spPr>
          <a:xfrm>
            <a:off x="2196657" y="4267498"/>
            <a:ext cx="817984" cy="40965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788" b="1" dirty="0">
                <a:solidFill>
                  <a:srgbClr val="485C3D"/>
                </a:solidFill>
                <a:latin typeface="Verdana"/>
              </a:rPr>
              <a:t>Adaption</a:t>
            </a:r>
            <a:br>
              <a:rPr lang="en-GB" sz="788" b="1" dirty="0">
                <a:solidFill>
                  <a:srgbClr val="485C3D"/>
                </a:solidFill>
                <a:latin typeface="Verdana"/>
              </a:rPr>
            </a:br>
            <a:r>
              <a:rPr lang="en-GB" sz="788" b="1" dirty="0">
                <a:solidFill>
                  <a:srgbClr val="485C3D"/>
                </a:solidFill>
                <a:latin typeface="Verdana"/>
              </a:rPr>
              <a:t>Safety Report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426119-9AC9-403D-B678-4B0D5BCA7C95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2605648" y="3668395"/>
            <a:ext cx="893" cy="5991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00DF4A6-2668-4C06-9379-4E4B77E732B5}"/>
              </a:ext>
            </a:extLst>
          </p:cNvPr>
          <p:cNvSpPr/>
          <p:nvPr/>
        </p:nvSpPr>
        <p:spPr>
          <a:xfrm>
            <a:off x="2119096" y="4668059"/>
            <a:ext cx="95708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b="1" dirty="0">
                <a:solidFill>
                  <a:srgbClr val="7030A0"/>
                </a:solidFill>
                <a:latin typeface="Verdana"/>
              </a:rPr>
              <a:t>Safety Authority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E74FCAF-307C-47F6-B1BD-7FFD9A80A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545"/>
          <a:stretch/>
        </p:blipFill>
        <p:spPr>
          <a:xfrm>
            <a:off x="6556355" y="1159513"/>
            <a:ext cx="2274205" cy="1599053"/>
          </a:xfrm>
          <a:prstGeom prst="rect">
            <a:avLst/>
          </a:prstGeom>
        </p:spPr>
      </p:pic>
      <p:pic>
        <p:nvPicPr>
          <p:cNvPr id="35" name="Picture 2" descr="G:\Beeldmateriaal\20180614 - Berging_Detailzicht.jpg">
            <a:extLst>
              <a:ext uri="{FF2B5EF4-FFF2-40B4-BE49-F238E27FC236}">
                <a16:creationId xmlns:a16="http://schemas.microsoft.com/office/drawing/2014/main" id="{6C872F7E-136E-4586-9C2E-77A3BC480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t="13308" r="25127" b="13362"/>
          <a:stretch/>
        </p:blipFill>
        <p:spPr bwMode="auto">
          <a:xfrm>
            <a:off x="6567541" y="2827252"/>
            <a:ext cx="2274205" cy="16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FBC7B0E1-E91A-4A9F-A616-14DD6625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6" t="18901" r="29944" b="22345"/>
          <a:stretch/>
        </p:blipFill>
        <p:spPr bwMode="auto">
          <a:xfrm>
            <a:off x="8102877" y="2049389"/>
            <a:ext cx="738869" cy="71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A765E40-35C2-41A4-AB9A-18FA3F11D7BB}"/>
              </a:ext>
            </a:extLst>
          </p:cNvPr>
          <p:cNvSpPr/>
          <p:nvPr/>
        </p:nvSpPr>
        <p:spPr>
          <a:xfrm>
            <a:off x="7247606" y="1196740"/>
            <a:ext cx="1582954" cy="253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b="1" dirty="0"/>
              <a:t>Post-conditioning (IPM)</a:t>
            </a:r>
            <a:endParaRPr lang="en-BE" sz="105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9BDEDA-FDD1-4D8C-9A14-8EE08D1F841F}"/>
              </a:ext>
            </a:extLst>
          </p:cNvPr>
          <p:cNvSpPr/>
          <p:nvPr/>
        </p:nvSpPr>
        <p:spPr>
          <a:xfrm>
            <a:off x="8087778" y="2815905"/>
            <a:ext cx="824984" cy="240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Disposal</a:t>
            </a:r>
            <a:endParaRPr lang="en-BE" sz="1050" b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B9BF2A-11AD-4781-BC93-3409AB07673C}"/>
              </a:ext>
            </a:extLst>
          </p:cNvPr>
          <p:cNvCxnSpPr>
            <a:cxnSpLocks/>
            <a:stCxn id="49" idx="1"/>
            <a:endCxn id="21" idx="3"/>
          </p:cNvCxnSpPr>
          <p:nvPr/>
        </p:nvCxnSpPr>
        <p:spPr>
          <a:xfrm flipH="1">
            <a:off x="4311033" y="4467489"/>
            <a:ext cx="521936" cy="355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">
            <a:extLst>
              <a:ext uri="{FF2B5EF4-FFF2-40B4-BE49-F238E27FC236}">
                <a16:creationId xmlns:a16="http://schemas.microsoft.com/office/drawing/2014/main" id="{88675510-3597-43A1-804E-742DED8AA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8928" y="4767263"/>
            <a:ext cx="469212" cy="273844"/>
          </a:xfrm>
        </p:spPr>
        <p:txBody>
          <a:bodyPr/>
          <a:lstStyle/>
          <a:p>
            <a:pPr defTabSz="514350">
              <a:defRPr/>
            </a:pPr>
            <a:fld id="{2104B0A7-FB6E-4B1E-B008-05F70A8FAF68}" type="slidenum">
              <a:rPr lang="nl-NL">
                <a:solidFill>
                  <a:prstClr val="white"/>
                </a:solidFill>
                <a:latin typeface="Verdana"/>
              </a:rPr>
              <a:pPr defTabSz="514350">
                <a:defRPr/>
              </a:pPr>
              <a:t>5</a:t>
            </a:fld>
            <a:endParaRPr lang="nl-NL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4E8122C4-E0B8-5FF1-9C8F-2537F0101EE2}"/>
              </a:ext>
            </a:extLst>
          </p:cNvPr>
          <p:cNvSpPr/>
          <p:nvPr/>
        </p:nvSpPr>
        <p:spPr>
          <a:xfrm>
            <a:off x="4509213" y="3823530"/>
            <a:ext cx="221947" cy="246143"/>
          </a:xfrm>
          <a:prstGeom prst="diamon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13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AB8886-AC9E-6902-5008-BAA03D3215A9}"/>
              </a:ext>
            </a:extLst>
          </p:cNvPr>
          <p:cNvSpPr/>
          <p:nvPr/>
        </p:nvSpPr>
        <p:spPr>
          <a:xfrm>
            <a:off x="4832969" y="4267499"/>
            <a:ext cx="1037794" cy="3999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b="1" dirty="0">
                <a:solidFill>
                  <a:srgbClr val="485C3D"/>
                </a:solidFill>
              </a:rPr>
              <a:t>Non conform/</a:t>
            </a:r>
          </a:p>
          <a:p>
            <a:pPr algn="ctr"/>
            <a:r>
              <a:rPr lang="en-GB" sz="788" b="1" dirty="0">
                <a:solidFill>
                  <a:srgbClr val="485C3D"/>
                </a:solidFill>
              </a:rPr>
              <a:t>Non admissible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C9C70748-E121-D98E-26BA-EB4EA41E8B93}"/>
              </a:ext>
            </a:extLst>
          </p:cNvPr>
          <p:cNvCxnSpPr>
            <a:cxnSpLocks/>
            <a:endCxn id="16" idx="0"/>
          </p:cNvCxnSpPr>
          <p:nvPr/>
        </p:nvCxnSpPr>
        <p:spPr>
          <a:xfrm rot="5400000">
            <a:off x="4618836" y="2657218"/>
            <a:ext cx="1167664" cy="1164960"/>
          </a:xfrm>
          <a:prstGeom prst="bentConnector3">
            <a:avLst>
              <a:gd name="adj1" fmla="val 922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CB4AC83A-05CB-55D2-90EE-23CF5C01B253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3423337" y="2626679"/>
            <a:ext cx="1167662" cy="1226039"/>
          </a:xfrm>
          <a:prstGeom prst="bentConnector3">
            <a:avLst>
              <a:gd name="adj1" fmla="val 922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F0D96F57-5BBB-8582-7219-261DB0ACA336}"/>
              </a:ext>
            </a:extLst>
          </p:cNvPr>
          <p:cNvCxnSpPr>
            <a:cxnSpLocks/>
            <a:stCxn id="16" idx="1"/>
            <a:endCxn id="21" idx="0"/>
          </p:cNvCxnSpPr>
          <p:nvPr/>
        </p:nvCxnSpPr>
        <p:spPr>
          <a:xfrm rot="10800000" flipV="1">
            <a:off x="3757173" y="3946601"/>
            <a:ext cx="752041" cy="3216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EEB0BB01-5626-67C3-91D1-D1602E517DDF}"/>
              </a:ext>
            </a:extLst>
          </p:cNvPr>
          <p:cNvCxnSpPr>
            <a:cxnSpLocks/>
            <a:stCxn id="16" idx="3"/>
            <a:endCxn id="49" idx="0"/>
          </p:cNvCxnSpPr>
          <p:nvPr/>
        </p:nvCxnSpPr>
        <p:spPr>
          <a:xfrm>
            <a:off x="4731160" y="3946602"/>
            <a:ext cx="620706" cy="3208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03289B8-31B7-DF2C-DB46-41325FD0FA7C}"/>
              </a:ext>
            </a:extLst>
          </p:cNvPr>
          <p:cNvCxnSpPr>
            <a:cxnSpLocks/>
            <a:stCxn id="21" idx="1"/>
            <a:endCxn id="28" idx="3"/>
          </p:cNvCxnSpPr>
          <p:nvPr/>
        </p:nvCxnSpPr>
        <p:spPr>
          <a:xfrm flipH="1">
            <a:off x="3014641" y="4467844"/>
            <a:ext cx="188672" cy="44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5AE1DDA-BD51-1455-8591-3923C6F4EFC8}"/>
              </a:ext>
            </a:extLst>
          </p:cNvPr>
          <p:cNvSpPr/>
          <p:nvPr/>
        </p:nvSpPr>
        <p:spPr>
          <a:xfrm rot="16200000">
            <a:off x="3109076" y="2277789"/>
            <a:ext cx="2471519" cy="3094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485C3D"/>
                </a:solidFill>
                <a:latin typeface="Verdana"/>
              </a:rPr>
              <a:t>Loading plan </a:t>
            </a:r>
            <a:r>
              <a:rPr lang="en-GB" sz="900" b="1" dirty="0">
                <a:solidFill>
                  <a:srgbClr val="485C3D"/>
                </a:solidFill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0E7BD6B-7362-7607-6382-E138708BF773}"/>
              </a:ext>
            </a:extLst>
          </p:cNvPr>
          <p:cNvCxnSpPr/>
          <p:nvPr/>
        </p:nvCxnSpPr>
        <p:spPr>
          <a:xfrm>
            <a:off x="4504143" y="2305277"/>
            <a:ext cx="181721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A98278-D5CE-EECB-6C6A-C48606BEAE00}"/>
              </a:ext>
            </a:extLst>
          </p:cNvPr>
          <p:cNvCxnSpPr>
            <a:cxnSpLocks/>
          </p:cNvCxnSpPr>
          <p:nvPr/>
        </p:nvCxnSpPr>
        <p:spPr>
          <a:xfrm flipV="1">
            <a:off x="1959125" y="3360361"/>
            <a:ext cx="482951" cy="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B0AFA8-9887-0D9C-AA9D-8FBCA749F665}"/>
              </a:ext>
            </a:extLst>
          </p:cNvPr>
          <p:cNvCxnSpPr>
            <a:cxnSpLocks/>
          </p:cNvCxnSpPr>
          <p:nvPr/>
        </p:nvCxnSpPr>
        <p:spPr>
          <a:xfrm>
            <a:off x="3788403" y="2322048"/>
            <a:ext cx="401721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951760A-2069-8685-0C11-0BF043BDA059}"/>
              </a:ext>
            </a:extLst>
          </p:cNvPr>
          <p:cNvSpPr/>
          <p:nvPr/>
        </p:nvSpPr>
        <p:spPr>
          <a:xfrm>
            <a:off x="695599" y="1352622"/>
            <a:ext cx="1243051" cy="510236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900" b="1" dirty="0">
                <a:solidFill>
                  <a:schemeClr val="tx1"/>
                </a:solidFill>
                <a:latin typeface="Verdana"/>
              </a:rPr>
              <a:t>Existing waste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128473-6786-6DA0-EA33-93BE17BFB549}"/>
              </a:ext>
            </a:extLst>
          </p:cNvPr>
          <p:cNvSpPr/>
          <p:nvPr/>
        </p:nvSpPr>
        <p:spPr>
          <a:xfrm>
            <a:off x="714505" y="2495624"/>
            <a:ext cx="1233189" cy="510236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900" b="1" dirty="0">
                <a:solidFill>
                  <a:schemeClr val="tx1"/>
                </a:solidFill>
                <a:latin typeface="Verdana"/>
              </a:rPr>
              <a:t>Future waste (operation)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05BD21-42EF-6365-CF71-AF5BD1738B3C}"/>
              </a:ext>
            </a:extLst>
          </p:cNvPr>
          <p:cNvSpPr/>
          <p:nvPr/>
        </p:nvSpPr>
        <p:spPr>
          <a:xfrm>
            <a:off x="714505" y="3005860"/>
            <a:ext cx="1233189" cy="510236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Verdana"/>
              </a:rPr>
              <a:t>Future waste (dismantling)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CFAB35-CCCE-3B70-B13B-FAFB1D44B10E}"/>
              </a:ext>
            </a:extLst>
          </p:cNvPr>
          <p:cNvSpPr/>
          <p:nvPr/>
        </p:nvSpPr>
        <p:spPr>
          <a:xfrm rot="16200000">
            <a:off x="3604819" y="2277785"/>
            <a:ext cx="2471513" cy="3094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900" b="1" dirty="0">
                <a:solidFill>
                  <a:srgbClr val="485C3D"/>
                </a:solidFill>
                <a:latin typeface="Verdana"/>
              </a:rPr>
              <a:t>Physical Controls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9A75D7-C54D-E3A2-504D-F06602035D75}"/>
              </a:ext>
            </a:extLst>
          </p:cNvPr>
          <p:cNvCxnSpPr>
            <a:cxnSpLocks/>
          </p:cNvCxnSpPr>
          <p:nvPr/>
        </p:nvCxnSpPr>
        <p:spPr>
          <a:xfrm flipV="1">
            <a:off x="1959125" y="2760286"/>
            <a:ext cx="482951" cy="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ACF8ED-E331-C1CC-84F3-3776AFBD9A3D}"/>
              </a:ext>
            </a:extLst>
          </p:cNvPr>
          <p:cNvCxnSpPr>
            <a:cxnSpLocks/>
          </p:cNvCxnSpPr>
          <p:nvPr/>
        </p:nvCxnSpPr>
        <p:spPr>
          <a:xfrm flipV="1">
            <a:off x="1953410" y="1596152"/>
            <a:ext cx="482951" cy="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F3349CF-795B-217A-A3C5-7590CB00799B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2739750" y="2322049"/>
            <a:ext cx="245407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A70118C-DDF6-E474-5039-F7D21EE05213}"/>
              </a:ext>
            </a:extLst>
          </p:cNvPr>
          <p:cNvGrpSpPr/>
          <p:nvPr/>
        </p:nvGrpSpPr>
        <p:grpSpPr>
          <a:xfrm>
            <a:off x="2944427" y="1988231"/>
            <a:ext cx="916539" cy="667637"/>
            <a:chOff x="3528995" y="1909025"/>
            <a:chExt cx="1629403" cy="1186911"/>
          </a:xfrm>
        </p:grpSpPr>
        <p:sp>
          <p:nvSpPr>
            <p:cNvPr id="56" name="Diamond 55">
              <a:extLst>
                <a:ext uri="{FF2B5EF4-FFF2-40B4-BE49-F238E27FC236}">
                  <a16:creationId xmlns:a16="http://schemas.microsoft.com/office/drawing/2014/main" id="{12242A12-CE28-BEC4-22C5-A7F60DB38F20}"/>
                </a:ext>
              </a:extLst>
            </p:cNvPr>
            <p:cNvSpPr/>
            <p:nvPr/>
          </p:nvSpPr>
          <p:spPr>
            <a:xfrm>
              <a:off x="3601401" y="1909025"/>
              <a:ext cx="1454194" cy="1186911"/>
            </a:xfrm>
            <a:prstGeom prst="diamon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13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1F8ACC0-F834-002A-1D16-41157DCABFD3}"/>
                </a:ext>
              </a:extLst>
            </p:cNvPr>
            <p:cNvSpPr/>
            <p:nvPr/>
          </p:nvSpPr>
          <p:spPr>
            <a:xfrm>
              <a:off x="3528995" y="2195663"/>
              <a:ext cx="1629403" cy="595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GB" sz="788" b="1" dirty="0">
                  <a:solidFill>
                    <a:srgbClr val="485C3D"/>
                  </a:solidFill>
                  <a:latin typeface="Verdana"/>
                </a:rPr>
                <a:t>Is Waste conform?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E927BBE-821D-E6C1-1E6F-AF65896FF854}"/>
              </a:ext>
            </a:extLst>
          </p:cNvPr>
          <p:cNvSpPr/>
          <p:nvPr/>
        </p:nvSpPr>
        <p:spPr>
          <a:xfrm>
            <a:off x="3782408" y="2088537"/>
            <a:ext cx="36901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13" b="1" dirty="0">
                <a:solidFill>
                  <a:srgbClr val="485C3D"/>
                </a:solidFill>
              </a:rPr>
              <a:t>Yes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5A92A92-4D61-39BF-7E3E-697377936765}"/>
              </a:ext>
            </a:extLst>
          </p:cNvPr>
          <p:cNvSpPr/>
          <p:nvPr/>
        </p:nvSpPr>
        <p:spPr>
          <a:xfrm>
            <a:off x="3396905" y="2629200"/>
            <a:ext cx="34015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13" b="1" dirty="0">
                <a:solidFill>
                  <a:srgbClr val="485C3D"/>
                </a:solidFill>
              </a:rPr>
              <a:t>No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4420E83-CD1D-FA10-818A-7C32EC3CD7B9}"/>
              </a:ext>
            </a:extLst>
          </p:cNvPr>
          <p:cNvSpPr/>
          <p:nvPr/>
        </p:nvSpPr>
        <p:spPr>
          <a:xfrm rot="16200000">
            <a:off x="1370782" y="2268170"/>
            <a:ext cx="2471519" cy="3289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1050" b="1" dirty="0">
                <a:solidFill>
                  <a:srgbClr val="485C3D"/>
                </a:solidFill>
                <a:latin typeface="Verdana"/>
              </a:rPr>
              <a:t>Conformity files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F092DB0-1492-22D8-C318-0BE360D76297}"/>
              </a:ext>
            </a:extLst>
          </p:cNvPr>
          <p:cNvSpPr/>
          <p:nvPr/>
        </p:nvSpPr>
        <p:spPr>
          <a:xfrm rot="16200000">
            <a:off x="2342873" y="1602821"/>
            <a:ext cx="979755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75" b="1" dirty="0">
                <a:solidFill>
                  <a:srgbClr val="7030A0"/>
                </a:solidFill>
                <a:latin typeface="Verdana"/>
              </a:rPr>
              <a:t>Safety Authority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5F9DFE4-39D9-0AF5-FFB1-E147629B0639}"/>
              </a:ext>
            </a:extLst>
          </p:cNvPr>
          <p:cNvSpPr/>
          <p:nvPr/>
        </p:nvSpPr>
        <p:spPr>
          <a:xfrm rot="16200000">
            <a:off x="4058290" y="1602821"/>
            <a:ext cx="979755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75" b="1" dirty="0">
                <a:solidFill>
                  <a:srgbClr val="7030A0"/>
                </a:solidFill>
                <a:latin typeface="Verdana"/>
              </a:rPr>
              <a:t>Safety Authority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96A2B2C-CC69-1D6F-44D7-5361345FDC5E}"/>
              </a:ext>
            </a:extLst>
          </p:cNvPr>
          <p:cNvGrpSpPr/>
          <p:nvPr/>
        </p:nvGrpSpPr>
        <p:grpSpPr>
          <a:xfrm>
            <a:off x="5349652" y="1988230"/>
            <a:ext cx="916539" cy="667637"/>
            <a:chOff x="3554284" y="1909025"/>
            <a:chExt cx="1629403" cy="1186911"/>
          </a:xfrm>
        </p:grpSpPr>
        <p:sp>
          <p:nvSpPr>
            <p:cNvPr id="66" name="Diamond 65">
              <a:extLst>
                <a:ext uri="{FF2B5EF4-FFF2-40B4-BE49-F238E27FC236}">
                  <a16:creationId xmlns:a16="http://schemas.microsoft.com/office/drawing/2014/main" id="{D7563EE1-4A98-ED4D-452C-1786A85D721C}"/>
                </a:ext>
              </a:extLst>
            </p:cNvPr>
            <p:cNvSpPr/>
            <p:nvPr/>
          </p:nvSpPr>
          <p:spPr>
            <a:xfrm>
              <a:off x="3601401" y="1909025"/>
              <a:ext cx="1454194" cy="1186911"/>
            </a:xfrm>
            <a:prstGeom prst="diamon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13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531B605-4BFA-8FCF-BB8D-96FD02829932}"/>
                </a:ext>
              </a:extLst>
            </p:cNvPr>
            <p:cNvSpPr/>
            <p:nvPr/>
          </p:nvSpPr>
          <p:spPr>
            <a:xfrm>
              <a:off x="3554284" y="2210460"/>
              <a:ext cx="1629403" cy="595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88" b="1" dirty="0">
                  <a:solidFill>
                    <a:srgbClr val="485C3D"/>
                  </a:solidFill>
                </a:rPr>
                <a:t>Is Waste admissible?</a:t>
              </a: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598E950-1365-7689-8AFF-9DA264EAAAD7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6194139" y="2322048"/>
            <a:ext cx="38086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888C47FD-1979-029B-0EB1-A4F8C17A6C18}"/>
              </a:ext>
            </a:extLst>
          </p:cNvPr>
          <p:cNvSpPr/>
          <p:nvPr/>
        </p:nvSpPr>
        <p:spPr>
          <a:xfrm>
            <a:off x="6211024" y="2096986"/>
            <a:ext cx="36901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13" b="1" dirty="0">
                <a:solidFill>
                  <a:srgbClr val="485C3D"/>
                </a:solidFill>
              </a:rPr>
              <a:t>Yes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FBB73D7-6327-8261-F499-3594EE480057}"/>
              </a:ext>
            </a:extLst>
          </p:cNvPr>
          <p:cNvSpPr/>
          <p:nvPr/>
        </p:nvSpPr>
        <p:spPr>
          <a:xfrm>
            <a:off x="5849705" y="2657460"/>
            <a:ext cx="34015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13" b="1" dirty="0">
                <a:solidFill>
                  <a:srgbClr val="485C3D"/>
                </a:solidFill>
              </a:rPr>
              <a:t>No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AF6D252-0C51-71DE-31ED-5755B579147F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5013805" y="2322048"/>
            <a:ext cx="36235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41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C4E6-CE31-F8B4-6BC9-531652F0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b="1" dirty="0">
                <a:solidFill>
                  <a:srgbClr val="495F3F"/>
                </a:solidFill>
                <a:sym typeface="Wingdings" panose="05000000000000000000" pitchFamily="2" charset="2"/>
              </a:rPr>
              <a:t>Application of </a:t>
            </a:r>
            <a:r>
              <a:rPr lang="nl-BE" sz="2800" b="1" dirty="0" err="1">
                <a:solidFill>
                  <a:srgbClr val="495F3F"/>
                </a:solidFill>
                <a:sym typeface="Wingdings" panose="05000000000000000000" pitchFamily="2" charset="2"/>
              </a:rPr>
              <a:t>our</a:t>
            </a:r>
            <a:r>
              <a:rPr lang="nl-BE" sz="2800" b="1" dirty="0">
                <a:solidFill>
                  <a:srgbClr val="495F3F"/>
                </a:solidFill>
                <a:sym typeface="Wingdings" panose="05000000000000000000" pitchFamily="2" charset="2"/>
              </a:rPr>
              <a:t> AGILE approach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5FDE-555F-82F2-7A90-F4A74C3AD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2"/>
            <a:ext cx="7886700" cy="343398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How to fill the missing information of all legacy waste to assess the conformity?</a:t>
            </a:r>
          </a:p>
          <a:p>
            <a:r>
              <a:rPr lang="en-US" dirty="0"/>
              <a:t>Based on the available knowledge, a slicing was performed in three steps:</a:t>
            </a:r>
          </a:p>
          <a:p>
            <a:pPr lvl="1"/>
            <a:r>
              <a:rPr lang="en-US" dirty="0"/>
              <a:t>Exclusion of the waste packages that are the least likely to conform (e.g. old historical waste with very limited information)</a:t>
            </a:r>
          </a:p>
          <a:p>
            <a:pPr lvl="1"/>
            <a:r>
              <a:rPr lang="en-US" dirty="0" err="1"/>
              <a:t>Categorise</a:t>
            </a:r>
            <a:r>
              <a:rPr lang="en-US" dirty="0"/>
              <a:t> the legacy waste based on waste producer &amp; potential non-conformities</a:t>
            </a:r>
          </a:p>
          <a:p>
            <a:pPr lvl="1"/>
            <a:r>
              <a:rPr lang="en-US" dirty="0"/>
              <a:t>Identify the legacy waste expected to conform easily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We start working on conformity files despite the complexity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We identify the top priority for non-compliant waste: development of a solution for concrete potentially sensitive to ASR (swelling reaction)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74D546-6E12-0835-C36B-58F21855521D}"/>
              </a:ext>
            </a:extLst>
          </p:cNvPr>
          <p:cNvGrpSpPr/>
          <p:nvPr/>
        </p:nvGrpSpPr>
        <p:grpSpPr>
          <a:xfrm>
            <a:off x="107504" y="2340658"/>
            <a:ext cx="792088" cy="775315"/>
            <a:chOff x="1166270" y="2063363"/>
            <a:chExt cx="631153" cy="703265"/>
          </a:xfrm>
        </p:grpSpPr>
        <p:pic>
          <p:nvPicPr>
            <p:cNvPr id="5" name="Graphic 4" descr="Puzzle pieces with solid fill">
              <a:extLst>
                <a:ext uri="{FF2B5EF4-FFF2-40B4-BE49-F238E27FC236}">
                  <a16:creationId xmlns:a16="http://schemas.microsoft.com/office/drawing/2014/main" id="{C3EF6BDB-11A5-2A68-8383-ABC55FFB6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6270" y="2135475"/>
              <a:ext cx="631153" cy="631153"/>
            </a:xfrm>
            <a:prstGeom prst="rect">
              <a:avLst/>
            </a:prstGeom>
          </p:spPr>
        </p:pic>
        <p:pic>
          <p:nvPicPr>
            <p:cNvPr id="6" name="Graphic 5" descr="Arrow: Rotate left with solid fill">
              <a:extLst>
                <a:ext uri="{FF2B5EF4-FFF2-40B4-BE49-F238E27FC236}">
                  <a16:creationId xmlns:a16="http://schemas.microsoft.com/office/drawing/2014/main" id="{144100F7-FF7D-A962-ED06-4E776C84D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782114" flipH="1">
              <a:off x="1310466" y="2063363"/>
              <a:ext cx="252000" cy="2520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DB0C810-59D4-4E71-23F6-C1721D7E72C1}"/>
              </a:ext>
            </a:extLst>
          </p:cNvPr>
          <p:cNvSpPr/>
          <p:nvPr/>
        </p:nvSpPr>
        <p:spPr>
          <a:xfrm>
            <a:off x="625686" y="695640"/>
            <a:ext cx="2471519" cy="3289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1050" b="1" dirty="0">
                <a:solidFill>
                  <a:srgbClr val="485C3D"/>
                </a:solidFill>
                <a:latin typeface="Verdana"/>
              </a:rPr>
              <a:t>Conformity files</a:t>
            </a:r>
          </a:p>
        </p:txBody>
      </p:sp>
    </p:spTree>
    <p:extLst>
      <p:ext uri="{BB962C8B-B14F-4D97-AF65-F5344CB8AC3E}">
        <p14:creationId xmlns:p14="http://schemas.microsoft.com/office/powerpoint/2010/main" val="39450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>
            <a:extLst>
              <a:ext uri="{FF2B5EF4-FFF2-40B4-BE49-F238E27FC236}">
                <a16:creationId xmlns:a16="http://schemas.microsoft.com/office/drawing/2014/main" id="{6BBCC775-B2E4-41A0-697A-EF386B716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"/>
          <a:stretch/>
        </p:blipFill>
        <p:spPr bwMode="auto">
          <a:xfrm>
            <a:off x="7115180" y="2922759"/>
            <a:ext cx="17609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72C4E6-CE31-F8B4-6BC9-531652F0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b="1" dirty="0">
                <a:solidFill>
                  <a:srgbClr val="495F3F"/>
                </a:solidFill>
                <a:sym typeface="Wingdings" panose="05000000000000000000" pitchFamily="2" charset="2"/>
              </a:rPr>
              <a:t>Application of </a:t>
            </a:r>
            <a:r>
              <a:rPr lang="nl-BE" sz="2800" b="1" dirty="0" err="1">
                <a:solidFill>
                  <a:srgbClr val="495F3F"/>
                </a:solidFill>
                <a:sym typeface="Wingdings" panose="05000000000000000000" pitchFamily="2" charset="2"/>
              </a:rPr>
              <a:t>our</a:t>
            </a:r>
            <a:r>
              <a:rPr lang="nl-BE" sz="2800" b="1" dirty="0">
                <a:solidFill>
                  <a:srgbClr val="495F3F"/>
                </a:solidFill>
                <a:sym typeface="Wingdings" panose="05000000000000000000" pitchFamily="2" charset="2"/>
              </a:rPr>
              <a:t> AGILE approach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5FDE-555F-82F2-7A90-F4A74C3AD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8119814" cy="1273745"/>
          </a:xfrm>
        </p:spPr>
        <p:txBody>
          <a:bodyPr>
            <a:normAutofit/>
          </a:bodyPr>
          <a:lstStyle/>
          <a:p>
            <a:r>
              <a:rPr lang="en-US" dirty="0"/>
              <a:t>How to load the modules taking into account the production and the characteristics of the waste ?</a:t>
            </a:r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C5C66-400D-74A2-D1B0-983E5338932E}"/>
              </a:ext>
            </a:extLst>
          </p:cNvPr>
          <p:cNvSpPr/>
          <p:nvPr/>
        </p:nvSpPr>
        <p:spPr>
          <a:xfrm>
            <a:off x="1541912" y="2883561"/>
            <a:ext cx="1152128" cy="40965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788" b="1" dirty="0">
                <a:solidFill>
                  <a:srgbClr val="485C3D"/>
                </a:solidFill>
                <a:latin typeface="Verdana"/>
              </a:rPr>
              <a:t>First loading plan by hand (spreadsheet)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4054B1-0EE8-C710-D11F-E0B3F5B010CE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117976" y="2677659"/>
            <a:ext cx="545812" cy="20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0A41337-1835-ED72-B450-DAA7CA6F2834}"/>
              </a:ext>
            </a:extLst>
          </p:cNvPr>
          <p:cNvSpPr/>
          <p:nvPr/>
        </p:nvSpPr>
        <p:spPr>
          <a:xfrm>
            <a:off x="1871700" y="2461635"/>
            <a:ext cx="5400600" cy="21602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788" b="1" dirty="0">
                <a:solidFill>
                  <a:srgbClr val="485C3D"/>
                </a:solidFill>
                <a:latin typeface="Verdana"/>
              </a:rPr>
              <a:t>Development of a more robust IT tool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00DCF1-1809-415A-47DB-55D81C5619D2}"/>
              </a:ext>
            </a:extLst>
          </p:cNvPr>
          <p:cNvSpPr/>
          <p:nvPr/>
        </p:nvSpPr>
        <p:spPr>
          <a:xfrm>
            <a:off x="2143108" y="3366081"/>
            <a:ext cx="1152128" cy="50181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788" b="1" dirty="0">
                <a:solidFill>
                  <a:srgbClr val="485C3D"/>
                </a:solidFill>
                <a:latin typeface="Verdana"/>
              </a:rPr>
              <a:t>Set global objective &amp; Identification of Functionalities </a:t>
            </a:r>
            <a:endParaRPr lang="en-GB" sz="788" b="1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7B13AC-9721-845A-5D28-B28A40FC1388}"/>
              </a:ext>
            </a:extLst>
          </p:cNvPr>
          <p:cNvSpPr/>
          <p:nvPr/>
        </p:nvSpPr>
        <p:spPr>
          <a:xfrm>
            <a:off x="3368701" y="2915779"/>
            <a:ext cx="811580" cy="21602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788" b="1" dirty="0">
                <a:solidFill>
                  <a:srgbClr val="485C3D"/>
                </a:solidFill>
                <a:latin typeface="Verdana"/>
              </a:rPr>
              <a:t>V0.1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CA09E-7B5D-3991-ADBA-9055FCD50A1B}"/>
              </a:ext>
            </a:extLst>
          </p:cNvPr>
          <p:cNvSpPr/>
          <p:nvPr/>
        </p:nvSpPr>
        <p:spPr>
          <a:xfrm>
            <a:off x="6460719" y="2916967"/>
            <a:ext cx="811580" cy="21602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788" b="1" dirty="0">
                <a:solidFill>
                  <a:srgbClr val="485C3D"/>
                </a:solidFill>
                <a:latin typeface="Verdana"/>
              </a:rPr>
              <a:t>V1.0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A9D0BD-E5B2-8D52-EBD0-A631EA3F8E15}"/>
              </a:ext>
            </a:extLst>
          </p:cNvPr>
          <p:cNvSpPr/>
          <p:nvPr/>
        </p:nvSpPr>
        <p:spPr>
          <a:xfrm>
            <a:off x="4903638" y="2915778"/>
            <a:ext cx="811580" cy="21602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788" b="1" dirty="0">
                <a:solidFill>
                  <a:srgbClr val="485C3D"/>
                </a:solidFill>
                <a:latin typeface="Verdana"/>
              </a:rPr>
              <a:t>V0.2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08C0D3-B2C0-5B9A-FD87-7A6598F10EBB}"/>
              </a:ext>
            </a:extLst>
          </p:cNvPr>
          <p:cNvSpPr/>
          <p:nvPr/>
        </p:nvSpPr>
        <p:spPr>
          <a:xfrm>
            <a:off x="1538270" y="3987018"/>
            <a:ext cx="5734030" cy="21602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788" b="1" dirty="0">
                <a:solidFill>
                  <a:srgbClr val="485C3D"/>
                </a:solidFill>
                <a:latin typeface="Verdana"/>
              </a:rPr>
              <a:t>Use increments of the tool &amp; validation of the tool in parallel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B26B7F-5A7D-F375-88A1-82F7FDCBA5A8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774491" y="2677659"/>
            <a:ext cx="0" cy="238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280D8E-208F-2B34-7161-D9E50A5A348B}"/>
              </a:ext>
            </a:extLst>
          </p:cNvPr>
          <p:cNvCxnSpPr>
            <a:cxnSpLocks/>
          </p:cNvCxnSpPr>
          <p:nvPr/>
        </p:nvCxnSpPr>
        <p:spPr>
          <a:xfrm>
            <a:off x="5316083" y="2677659"/>
            <a:ext cx="0" cy="238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98BED9-B6E8-F099-B1E9-004C098475D2}"/>
              </a:ext>
            </a:extLst>
          </p:cNvPr>
          <p:cNvCxnSpPr>
            <a:cxnSpLocks/>
          </p:cNvCxnSpPr>
          <p:nvPr/>
        </p:nvCxnSpPr>
        <p:spPr>
          <a:xfrm>
            <a:off x="6900259" y="2677659"/>
            <a:ext cx="0" cy="238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6816EC0-13E0-21D6-CEA7-90F598F286B0}"/>
              </a:ext>
            </a:extLst>
          </p:cNvPr>
          <p:cNvSpPr txBox="1"/>
          <p:nvPr/>
        </p:nvSpPr>
        <p:spPr>
          <a:xfrm>
            <a:off x="732403" y="4369722"/>
            <a:ext cx="8119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need to establish detailed tech. spec. to start development of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tool thanks to close day-by-day collaboration users &amp; developers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514B52-4A40-FEF5-E21A-301D06191AD0}"/>
              </a:ext>
            </a:extLst>
          </p:cNvPr>
          <p:cNvSpPr/>
          <p:nvPr/>
        </p:nvSpPr>
        <p:spPr>
          <a:xfrm>
            <a:off x="628328" y="698639"/>
            <a:ext cx="2471519" cy="3094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485C3D"/>
                </a:solidFill>
                <a:latin typeface="Verdana"/>
              </a:rPr>
              <a:t>Loading plan </a:t>
            </a:r>
            <a:r>
              <a:rPr lang="en-GB" sz="900" b="1" dirty="0">
                <a:solidFill>
                  <a:srgbClr val="485C3D"/>
                </a:solidFill>
              </a:rPr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984A168-4DFD-2542-DE06-7FCD7E5B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7" y="2321058"/>
            <a:ext cx="1526300" cy="51631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99E15D-4FC8-380B-712C-37C1752D1AB1}"/>
              </a:ext>
            </a:extLst>
          </p:cNvPr>
          <p:cNvCxnSpPr>
            <a:cxnSpLocks/>
          </p:cNvCxnSpPr>
          <p:nvPr/>
        </p:nvCxnSpPr>
        <p:spPr>
          <a:xfrm>
            <a:off x="1968739" y="3293219"/>
            <a:ext cx="0" cy="69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7F8E71-CB28-745E-01DF-07948A883B23}"/>
              </a:ext>
            </a:extLst>
          </p:cNvPr>
          <p:cNvCxnSpPr>
            <a:cxnSpLocks/>
          </p:cNvCxnSpPr>
          <p:nvPr/>
        </p:nvCxnSpPr>
        <p:spPr>
          <a:xfrm>
            <a:off x="3774491" y="3152290"/>
            <a:ext cx="0" cy="83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31171F1-8257-81D4-8E0C-7DC9646BCEA2}"/>
              </a:ext>
            </a:extLst>
          </p:cNvPr>
          <p:cNvCxnSpPr>
            <a:cxnSpLocks/>
          </p:cNvCxnSpPr>
          <p:nvPr/>
        </p:nvCxnSpPr>
        <p:spPr>
          <a:xfrm>
            <a:off x="5316083" y="3152290"/>
            <a:ext cx="0" cy="83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D64E1AD-5781-08DB-F205-2CF11C28B42E}"/>
              </a:ext>
            </a:extLst>
          </p:cNvPr>
          <p:cNvCxnSpPr>
            <a:cxnSpLocks/>
          </p:cNvCxnSpPr>
          <p:nvPr/>
        </p:nvCxnSpPr>
        <p:spPr>
          <a:xfrm>
            <a:off x="6900259" y="3152290"/>
            <a:ext cx="0" cy="83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6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5C007-DDC4-E86A-6BDB-C53B493D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Tijdelijke aanduiding voor afbeelding 5" descr="Afbeelding met grond, buitenshuis&#10;&#10;Automatisch gegenereerde beschrijving">
            <a:extLst>
              <a:ext uri="{FF2B5EF4-FFF2-40B4-BE49-F238E27FC236}">
                <a16:creationId xmlns:a16="http://schemas.microsoft.com/office/drawing/2014/main" id="{A0F8A6AF-0D53-121E-A5A5-3D9D4067CC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38" r="6547"/>
          <a:stretch/>
        </p:blipFill>
        <p:spPr>
          <a:xfrm>
            <a:off x="548485" y="2317846"/>
            <a:ext cx="2591636" cy="2629553"/>
          </a:xfrm>
          <a:prstGeom prst="rect">
            <a:avLst/>
          </a:prstGeom>
        </p:spPr>
      </p:pic>
      <p:pic>
        <p:nvPicPr>
          <p:cNvPr id="8" name="Afbeelding 10" descr="Afbeelding met overdekt, molenaar&#10;&#10;Automatisch gegenereerde beschrijving">
            <a:extLst>
              <a:ext uri="{FF2B5EF4-FFF2-40B4-BE49-F238E27FC236}">
                <a16:creationId xmlns:a16="http://schemas.microsoft.com/office/drawing/2014/main" id="{D075F102-0A9C-73DC-530A-C116466F1E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03" r="30256"/>
          <a:stretch/>
        </p:blipFill>
        <p:spPr>
          <a:xfrm>
            <a:off x="3201581" y="2317846"/>
            <a:ext cx="1724434" cy="2629553"/>
          </a:xfrm>
          <a:prstGeom prst="rect">
            <a:avLst/>
          </a:prstGeom>
        </p:spPr>
      </p:pic>
      <p:pic>
        <p:nvPicPr>
          <p:cNvPr id="11" name="Afbeelding 10" descr="Afbeelding met persoon&#10;&#10;Automatisch gegenereerde beschrijving">
            <a:extLst>
              <a:ext uri="{FF2B5EF4-FFF2-40B4-BE49-F238E27FC236}">
                <a16:creationId xmlns:a16="http://schemas.microsoft.com/office/drawing/2014/main" id="{C08FC6A8-B87F-34E2-5815-259E4ACB4D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58"/>
          <a:stretch/>
        </p:blipFill>
        <p:spPr>
          <a:xfrm>
            <a:off x="6723689" y="2571751"/>
            <a:ext cx="2064856" cy="1671638"/>
          </a:xfrm>
          <a:prstGeom prst="rect">
            <a:avLst/>
          </a:prstGeom>
        </p:spPr>
      </p:pic>
      <p:pic>
        <p:nvPicPr>
          <p:cNvPr id="12" name="Afbeelding 14" descr="Afbeelding met persoon, vuil&#10;&#10;Automatisch gegenereerde beschrijving">
            <a:extLst>
              <a:ext uri="{FF2B5EF4-FFF2-40B4-BE49-F238E27FC236}">
                <a16:creationId xmlns:a16="http://schemas.microsoft.com/office/drawing/2014/main" id="{2D1B2AC7-7EE5-C838-91FB-AEFA27865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271" y="956252"/>
            <a:ext cx="2068274" cy="1551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11B0B-FFE6-8810-CF13-7C84E279DD37}"/>
              </a:ext>
            </a:extLst>
          </p:cNvPr>
          <p:cNvSpPr txBox="1"/>
          <p:nvPr/>
        </p:nvSpPr>
        <p:spPr>
          <a:xfrm>
            <a:off x="548485" y="1001598"/>
            <a:ext cx="45995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Pilot project to control the content of the legacy waste </a:t>
            </a:r>
            <a:br>
              <a:rPr lang="en-GB" sz="1400" dirty="0"/>
            </a:br>
            <a:r>
              <a:rPr lang="en-GB" sz="1400" dirty="0"/>
              <a:t>(11 waste packages)</a:t>
            </a:r>
          </a:p>
          <a:p>
            <a:r>
              <a:rPr lang="en-GB" sz="1400" dirty="0">
                <a:sym typeface="Wingdings" panose="05000000000000000000" pitchFamily="2" charset="2"/>
              </a:rPr>
              <a:t> Building knowledge on adequate techniques for the controls on an industrial scale &amp; on the nature on legacy waste 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5BB94-FCCE-CFF7-49D9-DEADA700EBB7}"/>
              </a:ext>
            </a:extLst>
          </p:cNvPr>
          <p:cNvSpPr txBox="1"/>
          <p:nvPr/>
        </p:nvSpPr>
        <p:spPr>
          <a:xfrm>
            <a:off x="487025" y="2088128"/>
            <a:ext cx="20556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Removal of drum</a:t>
            </a:r>
            <a:endParaRPr lang="en-BE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96D33-4774-D798-2443-B637E776DAF1}"/>
              </a:ext>
            </a:extLst>
          </p:cNvPr>
          <p:cNvSpPr txBox="1"/>
          <p:nvPr/>
        </p:nvSpPr>
        <p:spPr>
          <a:xfrm>
            <a:off x="3182447" y="2087012"/>
            <a:ext cx="15895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Core drilling</a:t>
            </a:r>
            <a:endParaRPr lang="en-BE" sz="1050" dirty="0"/>
          </a:p>
        </p:txBody>
      </p:sp>
      <p:pic>
        <p:nvPicPr>
          <p:cNvPr id="13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A94ED748-9F69-E8DB-42FD-F12B23B0C0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95" t="164" r="22772" b="22361"/>
          <a:stretch/>
        </p:blipFill>
        <p:spPr>
          <a:xfrm>
            <a:off x="5089041" y="960179"/>
            <a:ext cx="1589578" cy="1914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48556A-1CDA-A034-932F-987249A857C2}"/>
              </a:ext>
            </a:extLst>
          </p:cNvPr>
          <p:cNvSpPr txBox="1"/>
          <p:nvPr/>
        </p:nvSpPr>
        <p:spPr>
          <a:xfrm>
            <a:off x="5089041" y="2897011"/>
            <a:ext cx="15895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Cutting &amp; dismantling of pellets</a:t>
            </a:r>
            <a:endParaRPr lang="en-BE" sz="1050" dirty="0"/>
          </a:p>
        </p:txBody>
      </p:sp>
      <p:pic>
        <p:nvPicPr>
          <p:cNvPr id="15" name="Afbeelding 2" descr="Afbeelding met persoon, maaltijd&#10;&#10;Automatisch gegenereerde beschrijving">
            <a:extLst>
              <a:ext uri="{FF2B5EF4-FFF2-40B4-BE49-F238E27FC236}">
                <a16:creationId xmlns:a16="http://schemas.microsoft.com/office/drawing/2014/main" id="{7CA7D81D-39EA-4535-F734-4AE0F2EF0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9042" y="3830098"/>
            <a:ext cx="1589279" cy="119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1059B9-9CD1-4111-D98B-1FFE1BFDB258}"/>
              </a:ext>
            </a:extLst>
          </p:cNvPr>
          <p:cNvSpPr txBox="1"/>
          <p:nvPr/>
        </p:nvSpPr>
        <p:spPr>
          <a:xfrm>
            <a:off x="6720271" y="4468058"/>
            <a:ext cx="158957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Sorting &amp; characterisation of waste materials</a:t>
            </a:r>
            <a:endParaRPr lang="en-BE" sz="105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88FCA89-EB8C-90AE-700B-CC4AB3916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8928" y="4767263"/>
            <a:ext cx="469212" cy="273844"/>
          </a:xfrm>
        </p:spPr>
        <p:txBody>
          <a:bodyPr/>
          <a:lstStyle/>
          <a:p>
            <a:pPr>
              <a:defRPr/>
            </a:pPr>
            <a:fld id="{A9D2949C-1451-4924-8AE4-09785764F2F3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499E9CA-C1FC-7449-1125-94144596A65B}"/>
              </a:ext>
            </a:extLst>
          </p:cNvPr>
          <p:cNvSpPr txBox="1">
            <a:spLocks/>
          </p:cNvSpPr>
          <p:nvPr/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BE" b="1" dirty="0">
                <a:solidFill>
                  <a:srgbClr val="495F3F"/>
                </a:solidFill>
                <a:sym typeface="Wingdings" panose="05000000000000000000" pitchFamily="2" charset="2"/>
              </a:rPr>
              <a:t>Application of </a:t>
            </a:r>
            <a:r>
              <a:rPr lang="nl-BE" b="1" dirty="0" err="1">
                <a:solidFill>
                  <a:srgbClr val="495F3F"/>
                </a:solidFill>
                <a:sym typeface="Wingdings" panose="05000000000000000000" pitchFamily="2" charset="2"/>
              </a:rPr>
              <a:t>our</a:t>
            </a:r>
            <a:r>
              <a:rPr lang="nl-BE" b="1" dirty="0">
                <a:solidFill>
                  <a:srgbClr val="495F3F"/>
                </a:solidFill>
                <a:sym typeface="Wingdings" panose="05000000000000000000" pitchFamily="2" charset="2"/>
              </a:rPr>
              <a:t> AGILE approach</a:t>
            </a:r>
            <a:endParaRPr lang="en-B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2B4343-8F75-5585-18F8-207BC60BB92F}"/>
              </a:ext>
            </a:extLst>
          </p:cNvPr>
          <p:cNvSpPr/>
          <p:nvPr/>
        </p:nvSpPr>
        <p:spPr>
          <a:xfrm>
            <a:off x="608546" y="692175"/>
            <a:ext cx="2471513" cy="3094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900" b="1" dirty="0">
                <a:solidFill>
                  <a:srgbClr val="485C3D"/>
                </a:solidFill>
                <a:latin typeface="Verdana"/>
              </a:rPr>
              <a:t>Physical Controls</a:t>
            </a:r>
          </a:p>
        </p:txBody>
      </p:sp>
      <p:pic>
        <p:nvPicPr>
          <p:cNvPr id="21" name="Picture 2" descr="It all ad(d)s up. Learning by doing. - Reputation Today">
            <a:extLst>
              <a:ext uri="{FF2B5EF4-FFF2-40B4-BE49-F238E27FC236}">
                <a16:creationId xmlns:a16="http://schemas.microsoft.com/office/drawing/2014/main" id="{04708803-EDDB-7096-7081-C130F5853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38658" r="15414" b="9797"/>
          <a:stretch/>
        </p:blipFill>
        <p:spPr bwMode="auto">
          <a:xfrm>
            <a:off x="105860" y="4468058"/>
            <a:ext cx="1123514" cy="5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4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1B6FBA5B-7854-A8B9-C7A8-581466B24C83}"/>
              </a:ext>
            </a:extLst>
          </p:cNvPr>
          <p:cNvGrpSpPr/>
          <p:nvPr/>
        </p:nvGrpSpPr>
        <p:grpSpPr>
          <a:xfrm>
            <a:off x="575072" y="1880021"/>
            <a:ext cx="2378372" cy="1383457"/>
            <a:chOff x="4228758" y="4847130"/>
            <a:chExt cx="2235348" cy="14495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697E45-A775-8873-9874-3ED3C8070752}"/>
                </a:ext>
              </a:extLst>
            </p:cNvPr>
            <p:cNvSpPr/>
            <p:nvPr/>
          </p:nvSpPr>
          <p:spPr>
            <a:xfrm>
              <a:off x="4409748" y="4944421"/>
              <a:ext cx="1850134" cy="1192864"/>
            </a:xfrm>
            <a:prstGeom prst="rect">
              <a:avLst/>
            </a:prstGeom>
            <a:solidFill>
              <a:srgbClr val="3CE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35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3CFAA0E-480F-9A64-B21D-BBA467C57EFC}"/>
                </a:ext>
              </a:extLst>
            </p:cNvPr>
            <p:cNvGrpSpPr/>
            <p:nvPr/>
          </p:nvGrpSpPr>
          <p:grpSpPr>
            <a:xfrm>
              <a:off x="4228758" y="4847130"/>
              <a:ext cx="2235348" cy="1449514"/>
              <a:chOff x="9968404" y="3578748"/>
              <a:chExt cx="2235348" cy="144951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181361C-42F4-A841-B08D-FC306817FDB3}"/>
                  </a:ext>
                </a:extLst>
              </p:cNvPr>
              <p:cNvGrpSpPr/>
              <p:nvPr/>
            </p:nvGrpSpPr>
            <p:grpSpPr>
              <a:xfrm>
                <a:off x="9968404" y="3578748"/>
                <a:ext cx="2235348" cy="1449514"/>
                <a:chOff x="3355342" y="2404315"/>
                <a:chExt cx="2235348" cy="1449514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9FF3574F-44BA-C677-07E7-907B43A8C255}"/>
                    </a:ext>
                  </a:extLst>
                </p:cNvPr>
                <p:cNvGrpSpPr/>
                <p:nvPr/>
              </p:nvGrpSpPr>
              <p:grpSpPr>
                <a:xfrm>
                  <a:off x="3355342" y="2404315"/>
                  <a:ext cx="2235348" cy="1449514"/>
                  <a:chOff x="6167535" y="892218"/>
                  <a:chExt cx="3181845" cy="2536782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EAE561D6-005C-3C6B-DDEC-8B518A55A5EA}"/>
                      </a:ext>
                    </a:extLst>
                  </p:cNvPr>
                  <p:cNvSpPr/>
                  <p:nvPr/>
                </p:nvSpPr>
                <p:spPr>
                  <a:xfrm>
                    <a:off x="6167535" y="892220"/>
                    <a:ext cx="329929" cy="2536780"/>
                  </a:xfrm>
                  <a:prstGeom prst="rect">
                    <a:avLst/>
                  </a:prstGeom>
                  <a:solidFill>
                    <a:srgbClr val="59565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E" sz="1350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076E8F31-4460-6C75-C5DA-42A8E8A4A0D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592866" y="1673740"/>
                    <a:ext cx="329929" cy="3180592"/>
                  </a:xfrm>
                  <a:prstGeom prst="rect">
                    <a:avLst/>
                  </a:prstGeom>
                  <a:solidFill>
                    <a:srgbClr val="59565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E" sz="1350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FF37D7CE-233E-0560-F813-3AA26AF346EE}"/>
                      </a:ext>
                    </a:extLst>
                  </p:cNvPr>
                  <p:cNvSpPr/>
                  <p:nvPr/>
                </p:nvSpPr>
                <p:spPr>
                  <a:xfrm>
                    <a:off x="9019451" y="892218"/>
                    <a:ext cx="329929" cy="2536781"/>
                  </a:xfrm>
                  <a:prstGeom prst="rect">
                    <a:avLst/>
                  </a:prstGeom>
                  <a:solidFill>
                    <a:srgbClr val="59565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E" sz="1350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ABCEFDA5-551C-29BE-8FFE-E0B625390251}"/>
                    </a:ext>
                  </a:extLst>
                </p:cNvPr>
                <p:cNvGrpSpPr/>
                <p:nvPr/>
              </p:nvGrpSpPr>
              <p:grpSpPr>
                <a:xfrm>
                  <a:off x="3687775" y="2521160"/>
                  <a:ext cx="634935" cy="1142549"/>
                  <a:chOff x="6996188" y="4621050"/>
                  <a:chExt cx="673312" cy="1223904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84728979-482C-E04B-E820-8DAB751CB8E9}"/>
                      </a:ext>
                    </a:extLst>
                  </p:cNvPr>
                  <p:cNvGrpSpPr/>
                  <p:nvPr/>
                </p:nvGrpSpPr>
                <p:grpSpPr>
                  <a:xfrm>
                    <a:off x="6996188" y="4621050"/>
                    <a:ext cx="673312" cy="1112703"/>
                    <a:chOff x="4839168" y="2138730"/>
                    <a:chExt cx="927504" cy="1626415"/>
                  </a:xfrm>
                </p:grpSpPr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48D81F3F-63AF-2129-4A5A-3964AAEF77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6281" y="2197603"/>
                      <a:ext cx="830424" cy="1567542"/>
                      <a:chOff x="4876281" y="2197603"/>
                      <a:chExt cx="830424" cy="1567542"/>
                    </a:xfrm>
                  </p:grpSpPr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0C471D69-50DA-0D2F-E947-9C8A08FB7A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6281" y="2197603"/>
                        <a:ext cx="830424" cy="1567542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BE" sz="1350"/>
                      </a:p>
                    </p:txBody>
                  </p: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16602CF6-6690-EA9C-D274-A1E8FB6059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6693" y="2334043"/>
                        <a:ext cx="600077" cy="129466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BE" sz="1350" dirty="0"/>
                      </a:p>
                    </p:txBody>
                  </p:sp>
                </p:grpSp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A4ED0205-4DB6-A373-7CD5-1BEB02AD33C0}"/>
                        </a:ext>
                      </a:extLst>
                    </p:cNvPr>
                    <p:cNvSpPr/>
                    <p:nvPr/>
                  </p:nvSpPr>
                  <p:spPr>
                    <a:xfrm rot="5400000" flipV="1">
                      <a:off x="5018915" y="2958515"/>
                      <a:ext cx="1449796" cy="45719"/>
                    </a:xfrm>
                    <a:prstGeom prst="rect">
                      <a:avLst/>
                    </a:prstGeom>
                    <a:solidFill>
                      <a:srgbClr val="FF32A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BE" sz="1350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B3AF25DA-98AD-66D1-DD29-30B766E82322}"/>
                        </a:ext>
                      </a:extLst>
                    </p:cNvPr>
                    <p:cNvSpPr/>
                    <p:nvPr/>
                  </p:nvSpPr>
                  <p:spPr>
                    <a:xfrm rot="5400000" flipV="1">
                      <a:off x="4137130" y="2958515"/>
                      <a:ext cx="1449796" cy="45719"/>
                    </a:xfrm>
                    <a:prstGeom prst="rect">
                      <a:avLst/>
                    </a:prstGeom>
                    <a:solidFill>
                      <a:srgbClr val="FF32A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BE" sz="1350"/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A49E6C81-3A04-9A4F-4572-3D363FA671D7}"/>
                        </a:ext>
                      </a:extLst>
                    </p:cNvPr>
                    <p:cNvSpPr/>
                    <p:nvPr/>
                  </p:nvSpPr>
                  <p:spPr>
                    <a:xfrm rot="10800000" flipV="1">
                      <a:off x="4884893" y="2138730"/>
                      <a:ext cx="821812" cy="45719"/>
                    </a:xfrm>
                    <a:prstGeom prst="rect">
                      <a:avLst/>
                    </a:prstGeom>
                    <a:solidFill>
                      <a:srgbClr val="FF32A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BE" sz="1350"/>
                    </a:p>
                  </p:txBody>
                </p:sp>
              </p:grp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9618D23-811A-D3D7-55EF-B23EA93F3351}"/>
                      </a:ext>
                    </a:extLst>
                  </p:cNvPr>
                  <p:cNvSpPr/>
                  <p:nvPr/>
                </p:nvSpPr>
                <p:spPr>
                  <a:xfrm>
                    <a:off x="7042551" y="5737697"/>
                    <a:ext cx="593758" cy="55789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E" sz="1350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299F88D-F31B-7E9B-C41C-A58324EBF245}"/>
                      </a:ext>
                    </a:extLst>
                  </p:cNvPr>
                  <p:cNvSpPr/>
                  <p:nvPr/>
                </p:nvSpPr>
                <p:spPr>
                  <a:xfrm>
                    <a:off x="7042551" y="5799235"/>
                    <a:ext cx="583413" cy="45719"/>
                  </a:xfrm>
                  <a:prstGeom prst="rect">
                    <a:avLst/>
                  </a:prstGeom>
                  <a:solidFill>
                    <a:srgbClr val="FF32A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E" sz="1350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B6D5CB58-8085-2597-310B-067B95F5C015}"/>
                    </a:ext>
                  </a:extLst>
                </p:cNvPr>
                <p:cNvGrpSpPr/>
                <p:nvPr/>
              </p:nvGrpSpPr>
              <p:grpSpPr>
                <a:xfrm>
                  <a:off x="4530100" y="2521158"/>
                  <a:ext cx="698204" cy="1143350"/>
                  <a:chOff x="6996190" y="4621048"/>
                  <a:chExt cx="673308" cy="1223906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47C27F13-0D8B-7417-E347-9E9AA7531DA0}"/>
                      </a:ext>
                    </a:extLst>
                  </p:cNvPr>
                  <p:cNvGrpSpPr/>
                  <p:nvPr/>
                </p:nvGrpSpPr>
                <p:grpSpPr>
                  <a:xfrm>
                    <a:off x="6996190" y="4621048"/>
                    <a:ext cx="673308" cy="1112704"/>
                    <a:chOff x="4839173" y="2138730"/>
                    <a:chExt cx="927499" cy="1626418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C3667234-4A5A-16F7-C318-FA6FCA866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6281" y="2197605"/>
                      <a:ext cx="830424" cy="1567543"/>
                      <a:chOff x="4876281" y="2197605"/>
                      <a:chExt cx="830424" cy="1567543"/>
                    </a:xfrm>
                  </p:grpSpPr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B1C1918C-43E0-1664-AE8A-D5C8C27BE3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6281" y="2197605"/>
                        <a:ext cx="830424" cy="1567543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BE" sz="1350"/>
                      </a:p>
                    </p:txBody>
                  </p:sp>
                  <p:sp>
                    <p:nvSpPr>
                      <p:cNvPr id="35" name="Rectangle 34">
                        <a:extLst>
                          <a:ext uri="{FF2B5EF4-FFF2-40B4-BE49-F238E27FC236}">
                            <a16:creationId xmlns:a16="http://schemas.microsoft.com/office/drawing/2014/main" id="{B750A54A-794C-D371-3B56-1EB6F79834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6693" y="2334043"/>
                        <a:ext cx="600077" cy="129466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BE" sz="1350"/>
                      </a:p>
                    </p:txBody>
                  </p:sp>
                </p:grp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C56F62D0-125A-649A-C21D-446D3E322AFA}"/>
                        </a:ext>
                      </a:extLst>
                    </p:cNvPr>
                    <p:cNvSpPr/>
                    <p:nvPr/>
                  </p:nvSpPr>
                  <p:spPr>
                    <a:xfrm rot="5400000" flipV="1">
                      <a:off x="5018915" y="2958515"/>
                      <a:ext cx="1449796" cy="45719"/>
                    </a:xfrm>
                    <a:prstGeom prst="rect">
                      <a:avLst/>
                    </a:prstGeom>
                    <a:solidFill>
                      <a:srgbClr val="FF32A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BE" sz="1350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2943EDD5-74DE-8EC9-8B34-7C05F5D3A7E6}"/>
                        </a:ext>
                      </a:extLst>
                    </p:cNvPr>
                    <p:cNvSpPr/>
                    <p:nvPr/>
                  </p:nvSpPr>
                  <p:spPr>
                    <a:xfrm rot="5400000" flipV="1">
                      <a:off x="4137135" y="2958515"/>
                      <a:ext cx="1449796" cy="45719"/>
                    </a:xfrm>
                    <a:prstGeom prst="rect">
                      <a:avLst/>
                    </a:prstGeom>
                    <a:solidFill>
                      <a:srgbClr val="FF32A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BE" sz="1350"/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6EBA336C-17D3-BCE0-5A15-939294114F8F}"/>
                        </a:ext>
                      </a:extLst>
                    </p:cNvPr>
                    <p:cNvSpPr/>
                    <p:nvPr/>
                  </p:nvSpPr>
                  <p:spPr>
                    <a:xfrm rot="10800000" flipV="1">
                      <a:off x="4884893" y="2138730"/>
                      <a:ext cx="821812" cy="45719"/>
                    </a:xfrm>
                    <a:prstGeom prst="rect">
                      <a:avLst/>
                    </a:prstGeom>
                    <a:solidFill>
                      <a:srgbClr val="FF32A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BE" sz="1350"/>
                    </a:p>
                  </p:txBody>
                </p:sp>
              </p:grp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9A970188-19E7-9BDE-1F1A-0074A8931B6B}"/>
                      </a:ext>
                    </a:extLst>
                  </p:cNvPr>
                  <p:cNvSpPr/>
                  <p:nvPr/>
                </p:nvSpPr>
                <p:spPr>
                  <a:xfrm>
                    <a:off x="7042551" y="5737697"/>
                    <a:ext cx="593758" cy="55789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E" sz="135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0250BADB-4485-8B11-79BB-CC882498F5F2}"/>
                      </a:ext>
                    </a:extLst>
                  </p:cNvPr>
                  <p:cNvSpPr/>
                  <p:nvPr/>
                </p:nvSpPr>
                <p:spPr>
                  <a:xfrm>
                    <a:off x="7042551" y="5799235"/>
                    <a:ext cx="583413" cy="45719"/>
                  </a:xfrm>
                  <a:prstGeom prst="rect">
                    <a:avLst/>
                  </a:prstGeom>
                  <a:solidFill>
                    <a:srgbClr val="FF32A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E" sz="1350"/>
                  </a:p>
                </p:txBody>
              </p:sp>
            </p:grp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94B639A-F310-9822-BE26-2E3FBF1C49B0}"/>
                  </a:ext>
                </a:extLst>
              </p:cNvPr>
              <p:cNvSpPr/>
              <p:nvPr/>
            </p:nvSpPr>
            <p:spPr>
              <a:xfrm rot="5400000">
                <a:off x="11064439" y="2732907"/>
                <a:ext cx="54233" cy="1857253"/>
              </a:xfrm>
              <a:prstGeom prst="rect">
                <a:avLst/>
              </a:prstGeom>
              <a:solidFill>
                <a:srgbClr val="5956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350"/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5627674-DE25-6B1E-4D20-0ACC0BBB625C}"/>
              </a:ext>
            </a:extLst>
          </p:cNvPr>
          <p:cNvSpPr/>
          <p:nvPr/>
        </p:nvSpPr>
        <p:spPr>
          <a:xfrm>
            <a:off x="115909" y="4859043"/>
            <a:ext cx="254021" cy="196890"/>
          </a:xfrm>
          <a:prstGeom prst="rect">
            <a:avLst/>
          </a:prstGeom>
          <a:solidFill>
            <a:srgbClr val="59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5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243BD2-8EA1-6349-46F4-130633C2AEBA}"/>
              </a:ext>
            </a:extLst>
          </p:cNvPr>
          <p:cNvGrpSpPr/>
          <p:nvPr/>
        </p:nvGrpSpPr>
        <p:grpSpPr>
          <a:xfrm>
            <a:off x="3272260" y="1852087"/>
            <a:ext cx="2392212" cy="1513861"/>
            <a:chOff x="6818824" y="1915082"/>
            <a:chExt cx="2287501" cy="13509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5B4587-EEEB-9F74-863C-33433D9B3FA1}"/>
                </a:ext>
              </a:extLst>
            </p:cNvPr>
            <p:cNvSpPr/>
            <p:nvPr/>
          </p:nvSpPr>
          <p:spPr>
            <a:xfrm>
              <a:off x="7192426" y="2203849"/>
              <a:ext cx="1567544" cy="804514"/>
            </a:xfrm>
            <a:prstGeom prst="rect">
              <a:avLst/>
            </a:prstGeom>
            <a:solidFill>
              <a:srgbClr val="3CE1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35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BCDFFE-6F3A-74CB-8EFF-4EBA556B20AE}"/>
                </a:ext>
              </a:extLst>
            </p:cNvPr>
            <p:cNvGrpSpPr/>
            <p:nvPr/>
          </p:nvGrpSpPr>
          <p:grpSpPr>
            <a:xfrm>
              <a:off x="6818824" y="1915082"/>
              <a:ext cx="2287501" cy="1350912"/>
              <a:chOff x="6167535" y="892218"/>
              <a:chExt cx="3181845" cy="2536782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3ECEDBB-FE71-A917-6B0E-3C773810EBAD}"/>
                  </a:ext>
                </a:extLst>
              </p:cNvPr>
              <p:cNvSpPr/>
              <p:nvPr/>
            </p:nvSpPr>
            <p:spPr>
              <a:xfrm>
                <a:off x="6167535" y="892220"/>
                <a:ext cx="329929" cy="2536780"/>
              </a:xfrm>
              <a:prstGeom prst="rect">
                <a:avLst/>
              </a:prstGeom>
              <a:solidFill>
                <a:srgbClr val="5956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35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741463A-BE18-4550-BB91-171A65E84AB4}"/>
                  </a:ext>
                </a:extLst>
              </p:cNvPr>
              <p:cNvSpPr/>
              <p:nvPr/>
            </p:nvSpPr>
            <p:spPr>
              <a:xfrm rot="5400000">
                <a:off x="7592866" y="1673740"/>
                <a:ext cx="329929" cy="3180592"/>
              </a:xfrm>
              <a:prstGeom prst="rect">
                <a:avLst/>
              </a:prstGeom>
              <a:solidFill>
                <a:srgbClr val="5956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35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9F931C8B-6B8B-EB87-AA7C-727532F60091}"/>
                  </a:ext>
                </a:extLst>
              </p:cNvPr>
              <p:cNvSpPr/>
              <p:nvPr/>
            </p:nvSpPr>
            <p:spPr>
              <a:xfrm>
                <a:off x="9019451" y="892218"/>
                <a:ext cx="329929" cy="2536781"/>
              </a:xfrm>
              <a:prstGeom prst="rect">
                <a:avLst/>
              </a:prstGeom>
              <a:solidFill>
                <a:srgbClr val="5956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35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33A71E-D8D2-9276-9341-17DBD72087A6}"/>
                </a:ext>
              </a:extLst>
            </p:cNvPr>
            <p:cNvGrpSpPr/>
            <p:nvPr/>
          </p:nvGrpSpPr>
          <p:grpSpPr>
            <a:xfrm>
              <a:off x="7194881" y="2196782"/>
              <a:ext cx="1567543" cy="846611"/>
              <a:chOff x="4432912" y="609713"/>
              <a:chExt cx="1567543" cy="84661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4B0C66-921D-B5A5-0473-A60BCFC8DA5D}"/>
                  </a:ext>
                </a:extLst>
              </p:cNvPr>
              <p:cNvSpPr/>
              <p:nvPr/>
            </p:nvSpPr>
            <p:spPr>
              <a:xfrm rot="5400000">
                <a:off x="4793378" y="249247"/>
                <a:ext cx="846611" cy="1567543"/>
              </a:xfrm>
              <a:prstGeom prst="rect">
                <a:avLst/>
              </a:prstGeom>
              <a:noFill/>
              <a:ln w="133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35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698C22E-5854-F52B-DB1B-6DD58B59F877}"/>
                  </a:ext>
                </a:extLst>
              </p:cNvPr>
              <p:cNvSpPr/>
              <p:nvPr/>
            </p:nvSpPr>
            <p:spPr>
              <a:xfrm rot="5400000">
                <a:off x="4955926" y="462752"/>
                <a:ext cx="528758" cy="1087338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35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3CB4FF-F214-9739-596B-2228565CFE13}"/>
                </a:ext>
              </a:extLst>
            </p:cNvPr>
            <p:cNvSpPr/>
            <p:nvPr/>
          </p:nvSpPr>
          <p:spPr>
            <a:xfrm rot="5400000">
              <a:off x="7883058" y="1003252"/>
              <a:ext cx="112892" cy="200797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350"/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EF85068-3DFB-0614-CBAB-A75E17B19730}"/>
              </a:ext>
            </a:extLst>
          </p:cNvPr>
          <p:cNvSpPr/>
          <p:nvPr/>
        </p:nvSpPr>
        <p:spPr>
          <a:xfrm>
            <a:off x="6698999" y="4851368"/>
            <a:ext cx="254021" cy="1968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5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DE78884-9B4E-C66E-4E13-632D4D3D2E50}"/>
              </a:ext>
            </a:extLst>
          </p:cNvPr>
          <p:cNvSpPr/>
          <p:nvPr/>
        </p:nvSpPr>
        <p:spPr>
          <a:xfrm>
            <a:off x="1045354" y="4868815"/>
            <a:ext cx="254021" cy="19689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5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0B9A336-5937-66DA-358B-9E94951942FD}"/>
              </a:ext>
            </a:extLst>
          </p:cNvPr>
          <p:cNvSpPr/>
          <p:nvPr/>
        </p:nvSpPr>
        <p:spPr>
          <a:xfrm>
            <a:off x="5889701" y="4857864"/>
            <a:ext cx="254021" cy="196890"/>
          </a:xfrm>
          <a:prstGeom prst="rect">
            <a:avLst/>
          </a:prstGeom>
          <a:solidFill>
            <a:srgbClr val="3CE1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5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EBB2F26-059B-338C-87A7-FB720977E653}"/>
              </a:ext>
            </a:extLst>
          </p:cNvPr>
          <p:cNvSpPr/>
          <p:nvPr/>
        </p:nvSpPr>
        <p:spPr>
          <a:xfrm>
            <a:off x="3958996" y="4857864"/>
            <a:ext cx="254021" cy="196890"/>
          </a:xfrm>
          <a:prstGeom prst="rect">
            <a:avLst/>
          </a:prstGeom>
          <a:solidFill>
            <a:srgbClr val="FF3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5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9046015-586A-5A58-8309-459CFC9866B7}"/>
              </a:ext>
            </a:extLst>
          </p:cNvPr>
          <p:cNvSpPr txBox="1"/>
          <p:nvPr/>
        </p:nvSpPr>
        <p:spPr>
          <a:xfrm>
            <a:off x="347868" y="4846070"/>
            <a:ext cx="711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Caisson</a:t>
            </a:r>
            <a:endParaRPr lang="en-BE" sz="105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95161D2-F8D4-AC6E-BCDB-599AC14B2009}"/>
              </a:ext>
            </a:extLst>
          </p:cNvPr>
          <p:cNvSpPr txBox="1"/>
          <p:nvPr/>
        </p:nvSpPr>
        <p:spPr>
          <a:xfrm>
            <a:off x="1299375" y="4857593"/>
            <a:ext cx="27400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Non-explosive cracking agent (waste)</a:t>
            </a:r>
            <a:endParaRPr lang="en-BE" sz="105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1B4E852-20DD-096C-F62E-2E5B5226629C}"/>
              </a:ext>
            </a:extLst>
          </p:cNvPr>
          <p:cNvSpPr txBox="1"/>
          <p:nvPr/>
        </p:nvSpPr>
        <p:spPr>
          <a:xfrm>
            <a:off x="6953020" y="4834872"/>
            <a:ext cx="13737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Metallic container</a:t>
            </a:r>
            <a:endParaRPr lang="en-BE" sz="105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DD8F98C-0EFA-55CD-1B88-DDDC00A5EC2A}"/>
              </a:ext>
            </a:extLst>
          </p:cNvPr>
          <p:cNvSpPr txBox="1"/>
          <p:nvPr/>
        </p:nvSpPr>
        <p:spPr>
          <a:xfrm>
            <a:off x="4190953" y="4846070"/>
            <a:ext cx="1698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Compressible material</a:t>
            </a:r>
            <a:endParaRPr lang="en-BE" sz="105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F52A620-C532-EA15-FD58-21B684DD6CE5}"/>
              </a:ext>
            </a:extLst>
          </p:cNvPr>
          <p:cNvSpPr txBox="1"/>
          <p:nvPr/>
        </p:nvSpPr>
        <p:spPr>
          <a:xfrm>
            <a:off x="6114584" y="4834872"/>
            <a:ext cx="5844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Mortar</a:t>
            </a:r>
            <a:endParaRPr lang="en-BE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FFA57-B580-D5C1-8E8A-5D93D4F3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00" y="210174"/>
            <a:ext cx="8245400" cy="540435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495F3F"/>
                </a:solidFill>
                <a:sym typeface="Wingdings" panose="05000000000000000000" pitchFamily="2" charset="2"/>
              </a:rPr>
              <a:t>Application of </a:t>
            </a:r>
            <a:r>
              <a:rPr lang="nl-BE" b="1" dirty="0" err="1">
                <a:solidFill>
                  <a:srgbClr val="495F3F"/>
                </a:solidFill>
                <a:sym typeface="Wingdings" panose="05000000000000000000" pitchFamily="2" charset="2"/>
              </a:rPr>
              <a:t>our</a:t>
            </a:r>
            <a:r>
              <a:rPr lang="nl-BE" b="1" dirty="0">
                <a:solidFill>
                  <a:srgbClr val="495F3F"/>
                </a:solidFill>
                <a:sym typeface="Wingdings" panose="05000000000000000000" pitchFamily="2" charset="2"/>
              </a:rPr>
              <a:t> AGILE approach</a:t>
            </a:r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C133E-0040-F418-E234-4E71A6C0B43B}"/>
              </a:ext>
            </a:extLst>
          </p:cNvPr>
          <p:cNvSpPr txBox="1"/>
          <p:nvPr/>
        </p:nvSpPr>
        <p:spPr>
          <a:xfrm>
            <a:off x="549919" y="966815"/>
            <a:ext cx="2472323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Monolith Type I </a:t>
            </a:r>
            <a:br>
              <a:rPr lang="en-US" sz="1350" dirty="0"/>
            </a:br>
            <a:r>
              <a:rPr lang="en-US" sz="1350" dirty="0"/>
              <a:t>with PE foam </a:t>
            </a:r>
            <a:r>
              <a:rPr lang="en-US" sz="1200" dirty="0"/>
              <a:t>(R&amp;D studies ongoing on degradation &amp; impact on the sorption)</a:t>
            </a:r>
          </a:p>
          <a:p>
            <a:endParaRPr lang="en-BE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89B4A-B8B8-2EBF-BF61-ABA19C3A420A}"/>
              </a:ext>
            </a:extLst>
          </p:cNvPr>
          <p:cNvSpPr txBox="1"/>
          <p:nvPr/>
        </p:nvSpPr>
        <p:spPr>
          <a:xfrm>
            <a:off x="3263940" y="1147926"/>
            <a:ext cx="23774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Monolith Type III </a:t>
            </a:r>
            <a:br>
              <a:rPr lang="en-US" sz="1350" dirty="0"/>
            </a:br>
            <a:r>
              <a:rPr lang="en-US" sz="1350" dirty="0"/>
              <a:t>with a box</a:t>
            </a:r>
            <a:endParaRPr lang="en-BE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71B3A-95ED-319B-F953-1AC21BD890C8}"/>
              </a:ext>
            </a:extLst>
          </p:cNvPr>
          <p:cNvSpPr txBox="1"/>
          <p:nvPr/>
        </p:nvSpPr>
        <p:spPr>
          <a:xfrm>
            <a:off x="6027520" y="1111708"/>
            <a:ext cx="23774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Monolith Type III </a:t>
            </a:r>
            <a:br>
              <a:rPr lang="en-US" sz="1350" dirty="0"/>
            </a:br>
            <a:r>
              <a:rPr lang="en-US" sz="1350" dirty="0"/>
              <a:t>with RVC foam (carbon “inert”)</a:t>
            </a:r>
            <a:endParaRPr lang="en-BE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72466-22B3-8CF4-9B43-C720F4996D37}"/>
              </a:ext>
            </a:extLst>
          </p:cNvPr>
          <p:cNvSpPr txBox="1"/>
          <p:nvPr/>
        </p:nvSpPr>
        <p:spPr>
          <a:xfrm>
            <a:off x="5316851" y="3399204"/>
            <a:ext cx="3678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accent2"/>
                </a:solidFill>
              </a:rPr>
              <a:t>Several conceptual prototypes to be tested to develop a solution for concrete potentially sensitive to ASR</a:t>
            </a:r>
            <a:endParaRPr lang="en-BE" sz="1600" b="1" i="1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BF461C5-FD9B-843D-5236-F86AADF8B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8928" y="4767263"/>
            <a:ext cx="469212" cy="273844"/>
          </a:xfrm>
        </p:spPr>
        <p:txBody>
          <a:bodyPr/>
          <a:lstStyle/>
          <a:p>
            <a:pPr>
              <a:defRPr/>
            </a:pPr>
            <a:fld id="{A9D2949C-1451-4924-8AE4-09785764F2F3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pic>
        <p:nvPicPr>
          <p:cNvPr id="16" name="Picture 15" descr="A black barrel in a room&#10;&#10;Description automatically generated">
            <a:extLst>
              <a:ext uri="{FF2B5EF4-FFF2-40B4-BE49-F238E27FC236}">
                <a16:creationId xmlns:a16="http://schemas.microsoft.com/office/drawing/2014/main" id="{2DAEE13C-B823-1CC5-518E-7821BA22A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1" y="3366845"/>
            <a:ext cx="1330097" cy="9975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2E0DB6-A566-194F-2918-161373698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846" y="3408308"/>
            <a:ext cx="1134785" cy="10432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0" name="Picture 49" descr="A concrete slab with holes&#10;&#10;Description automatically generated">
            <a:extLst>
              <a:ext uri="{FF2B5EF4-FFF2-40B4-BE49-F238E27FC236}">
                <a16:creationId xmlns:a16="http://schemas.microsoft.com/office/drawing/2014/main" id="{D6F30868-75C8-B62E-E967-15B21DC8A9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31" y="3360380"/>
            <a:ext cx="1329998" cy="99749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3C44EB6-F299-56A2-04CA-645921446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468" y="1844124"/>
            <a:ext cx="2389839" cy="1511939"/>
          </a:xfrm>
          <a:prstGeom prst="rect">
            <a:avLst/>
          </a:prstGeom>
        </p:spPr>
      </p:pic>
      <p:pic>
        <p:nvPicPr>
          <p:cNvPr id="52" name="Picture 2" descr="It all ad(d)s up. Learning by doing. - Reputation Today">
            <a:extLst>
              <a:ext uri="{FF2B5EF4-FFF2-40B4-BE49-F238E27FC236}">
                <a16:creationId xmlns:a16="http://schemas.microsoft.com/office/drawing/2014/main" id="{42F8CE18-F4C3-4718-315B-96C7B8292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38658" r="15414" b="9797"/>
          <a:stretch/>
        </p:blipFill>
        <p:spPr bwMode="auto">
          <a:xfrm>
            <a:off x="7889656" y="4222988"/>
            <a:ext cx="1175302" cy="5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Les types et styles d'options">
            <a:extLst>
              <a:ext uri="{FF2B5EF4-FFF2-40B4-BE49-F238E27FC236}">
                <a16:creationId xmlns:a16="http://schemas.microsoft.com/office/drawing/2014/main" id="{96E30777-6392-9CB7-D676-9591BDD6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50" y="4220317"/>
            <a:ext cx="1022886" cy="5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584D6A6-2CA5-342E-3101-7EDACCB8A482}"/>
              </a:ext>
            </a:extLst>
          </p:cNvPr>
          <p:cNvSpPr/>
          <p:nvPr/>
        </p:nvSpPr>
        <p:spPr>
          <a:xfrm>
            <a:off x="537339" y="683695"/>
            <a:ext cx="1976086" cy="311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788" b="1" dirty="0">
                <a:solidFill>
                  <a:srgbClr val="485C3D"/>
                </a:solidFill>
                <a:latin typeface="Verdana"/>
              </a:rPr>
              <a:t>Define specific measures</a:t>
            </a:r>
          </a:p>
        </p:txBody>
      </p:sp>
    </p:spTree>
    <p:extLst>
      <p:ext uri="{BB962C8B-B14F-4D97-AF65-F5344CB8AC3E}">
        <p14:creationId xmlns:p14="http://schemas.microsoft.com/office/powerpoint/2010/main" val="19639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707</TotalTime>
  <Words>823</Words>
  <Application>Microsoft Office PowerPoint</Application>
  <PresentationFormat>On-screen Show (16:9)</PresentationFormat>
  <Paragraphs>116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</vt:lpstr>
      <vt:lpstr>Calibri</vt:lpstr>
      <vt:lpstr>PT Sans</vt:lpstr>
      <vt:lpstr>var(--h1_typography-font-family)</vt:lpstr>
      <vt:lpstr>var(--h2_typography-font-family)</vt:lpstr>
      <vt:lpstr>Verdana</vt:lpstr>
      <vt:lpstr>Wingdings</vt:lpstr>
      <vt:lpstr>Office Theme</vt:lpstr>
      <vt:lpstr>Custom Design</vt:lpstr>
      <vt:lpstr>1_Custom Design</vt:lpstr>
      <vt:lpstr>PowerPoint Presentation</vt:lpstr>
      <vt:lpstr>Application of AGILE project Management Methodology in R&amp;D to ensure the Safe and Sustainable Disposal of Legacy Waste</vt:lpstr>
      <vt:lpstr>Context</vt:lpstr>
      <vt:lpstr>Our fine-tuned AGILE approach:  Key elements of way of working </vt:lpstr>
      <vt:lpstr>Application of AGILE  to incrementally develop solutions</vt:lpstr>
      <vt:lpstr>Application of our AGILE approach</vt:lpstr>
      <vt:lpstr>Application of our AGILE approach</vt:lpstr>
      <vt:lpstr>PowerPoint Presentation</vt:lpstr>
      <vt:lpstr>Application of our AGILE approach</vt:lpstr>
      <vt:lpstr>Conclusion:  Many advantages of AGILE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William Wacquier</cp:lastModifiedBy>
  <cp:revision>11</cp:revision>
  <cp:lastPrinted>2015-12-18T15:27:41Z</cp:lastPrinted>
  <dcterms:created xsi:type="dcterms:W3CDTF">2023-02-20T09:28:38Z</dcterms:created>
  <dcterms:modified xsi:type="dcterms:W3CDTF">2023-10-26T18:26:37Z</dcterms:modified>
</cp:coreProperties>
</file>