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94" r:id="rId4"/>
    <p:sldId id="256" r:id="rId5"/>
    <p:sldId id="296" r:id="rId6"/>
    <p:sldId id="297" r:id="rId7"/>
    <p:sldId id="298" r:id="rId8"/>
    <p:sldId id="301" r:id="rId9"/>
    <p:sldId id="299" r:id="rId10"/>
    <p:sldId id="300" r:id="rId11"/>
    <p:sldId id="302" r:id="rId12"/>
    <p:sldId id="303" r:id="rId13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5B9BD5"/>
    <a:srgbClr val="4DC58D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457E4-4066-438C-B57D-049EB3FC0591}" v="2457" dt="2023-10-11T13:32:14.101"/>
    <p1510:client id="{EB42FCA0-0066-4DEA-A8FF-893890CD6DCA}" v="1697" dt="2023-10-11T13:30:08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67144" autoAdjust="0"/>
  </p:normalViewPr>
  <p:slideViewPr>
    <p:cSldViewPr>
      <p:cViewPr varScale="1">
        <p:scale>
          <a:sx n="147" d="100"/>
          <a:sy n="147" d="100"/>
        </p:scale>
        <p:origin x="46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525602144254939"/>
          <c:y val="2.2713194301053067E-2"/>
          <c:w val="0.58696623169453654"/>
          <c:h val="0.497426265789434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'[Gel 10m2 results.xlsx]Sheet1'!$I$31</c:f>
              <c:strCache>
                <c:ptCount val="1"/>
                <c:pt idx="0">
                  <c:v>Treatment [Gel Production]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'[Gel 10m2 results.xlsx]Sheet1'!$G$32:$H$49</c:f>
              <c:strCache>
                <c:ptCount val="18"/>
                <c:pt idx="0">
                  <c:v>Climate change, default, excl biogenic carbon [kg CO2 eq.]</c:v>
                </c:pt>
                <c:pt idx="1">
                  <c:v>Fine Particulate Matter Formation [kg PM2.5 eq.]</c:v>
                </c:pt>
                <c:pt idx="2">
                  <c:v>Fossil depletion [kg oil eq.]</c:v>
                </c:pt>
                <c:pt idx="3">
                  <c:v>Freshwater Consumption [m3]</c:v>
                </c:pt>
                <c:pt idx="4">
                  <c:v>Freshwater ecotoxicity [kg 1,4 DB eq.]</c:v>
                </c:pt>
                <c:pt idx="5">
                  <c:v>Freshwater Eutrophication [kg P eq.]</c:v>
                </c:pt>
                <c:pt idx="6">
                  <c:v>Human toxicity, cancer [kg 1,4-DB eq.]</c:v>
                </c:pt>
                <c:pt idx="7">
                  <c:v>Human toxicity, non-cancer [kg 1,4-DB eq.]</c:v>
                </c:pt>
                <c:pt idx="8">
                  <c:v>Ionizing Radiation [kBq Co-60 eq. to air]</c:v>
                </c:pt>
                <c:pt idx="9">
                  <c:v>Land use [Annual crop eq.·y]</c:v>
                </c:pt>
                <c:pt idx="10">
                  <c:v>Marine ecotoxicity [kg 1,4-DB eq.]</c:v>
                </c:pt>
                <c:pt idx="11">
                  <c:v>Marine Eutrophication [kg N eq.]</c:v>
                </c:pt>
                <c:pt idx="12">
                  <c:v>Metal depletion [kg Cu eq.]</c:v>
                </c:pt>
                <c:pt idx="13">
                  <c:v>Photochemical Ozone Formation, Ecosystems [kg NOx eq.]</c:v>
                </c:pt>
                <c:pt idx="14">
                  <c:v>Photochemical Ozone Formation, Human Health [kg NOx eq.]</c:v>
                </c:pt>
                <c:pt idx="15">
                  <c:v>Stratospheric Ozone Depletion [kg CFC-11 eq.]</c:v>
                </c:pt>
                <c:pt idx="16">
                  <c:v>Terrestrial Acidification [kg SO2 eq.]</c:v>
                </c:pt>
                <c:pt idx="17">
                  <c:v>Terrestrial ecotoxicity [kg 1,4-DB eq.]</c:v>
                </c:pt>
              </c:strCache>
            </c:strRef>
          </c:cat>
          <c:val>
            <c:numRef>
              <c:f>'[Gel 10m2 results.xlsx]Sheet1'!$I$32:$I$49</c:f>
              <c:numCache>
                <c:formatCode>General</c:formatCode>
                <c:ptCount val="18"/>
                <c:pt idx="0">
                  <c:v>31.589566909234499</c:v>
                </c:pt>
                <c:pt idx="1">
                  <c:v>4.8968343017191898E-2</c:v>
                </c:pt>
                <c:pt idx="2">
                  <c:v>7.4341257672885703</c:v>
                </c:pt>
                <c:pt idx="3">
                  <c:v>0.18858122368590099</c:v>
                </c:pt>
                <c:pt idx="4">
                  <c:v>4.4726781602520402</c:v>
                </c:pt>
                <c:pt idx="5">
                  <c:v>1.38688110944008E-2</c:v>
                </c:pt>
                <c:pt idx="6">
                  <c:v>2.2568684361276898</c:v>
                </c:pt>
                <c:pt idx="7">
                  <c:v>226.82773200112001</c:v>
                </c:pt>
                <c:pt idx="8">
                  <c:v>0.57751212792713502</c:v>
                </c:pt>
                <c:pt idx="9">
                  <c:v>0.82018371197268503</c:v>
                </c:pt>
                <c:pt idx="10">
                  <c:v>5.4391796408091801</c:v>
                </c:pt>
                <c:pt idx="11">
                  <c:v>3.31618167309275E-3</c:v>
                </c:pt>
                <c:pt idx="12">
                  <c:v>3.0935813773187002</c:v>
                </c:pt>
                <c:pt idx="13">
                  <c:v>8.2912046941953102E-2</c:v>
                </c:pt>
                <c:pt idx="14">
                  <c:v>8.1072003104590395E-2</c:v>
                </c:pt>
                <c:pt idx="15" formatCode="0.00E+00">
                  <c:v>9.5380696695228904E-5</c:v>
                </c:pt>
                <c:pt idx="16">
                  <c:v>0.121071553675557</c:v>
                </c:pt>
                <c:pt idx="17">
                  <c:v>138.88668444899301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6-40DD-841D-AF51F6013B8A}"/>
            </c:ext>
          </c:extLst>
        </c:ser>
        <c:ser>
          <c:idx val="1"/>
          <c:order val="1"/>
          <c:tx>
            <c:strRef>
              <c:f>'[Gel 10m2 results.xlsx]Sheet1'!$J$31</c:f>
              <c:strCache>
                <c:ptCount val="1"/>
                <c:pt idx="0">
                  <c:v>Application [Sprayer Production]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'[Gel 10m2 results.xlsx]Sheet1'!$G$32:$H$49</c:f>
              <c:strCache>
                <c:ptCount val="18"/>
                <c:pt idx="0">
                  <c:v>Climate change, default, excl biogenic carbon [kg CO2 eq.]</c:v>
                </c:pt>
                <c:pt idx="1">
                  <c:v>Fine Particulate Matter Formation [kg PM2.5 eq.]</c:v>
                </c:pt>
                <c:pt idx="2">
                  <c:v>Fossil depletion [kg oil eq.]</c:v>
                </c:pt>
                <c:pt idx="3">
                  <c:v>Freshwater Consumption [m3]</c:v>
                </c:pt>
                <c:pt idx="4">
                  <c:v>Freshwater ecotoxicity [kg 1,4 DB eq.]</c:v>
                </c:pt>
                <c:pt idx="5">
                  <c:v>Freshwater Eutrophication [kg P eq.]</c:v>
                </c:pt>
                <c:pt idx="6">
                  <c:v>Human toxicity, cancer [kg 1,4-DB eq.]</c:v>
                </c:pt>
                <c:pt idx="7">
                  <c:v>Human toxicity, non-cancer [kg 1,4-DB eq.]</c:v>
                </c:pt>
                <c:pt idx="8">
                  <c:v>Ionizing Radiation [kBq Co-60 eq. to air]</c:v>
                </c:pt>
                <c:pt idx="9">
                  <c:v>Land use [Annual crop eq.·y]</c:v>
                </c:pt>
                <c:pt idx="10">
                  <c:v>Marine ecotoxicity [kg 1,4-DB eq.]</c:v>
                </c:pt>
                <c:pt idx="11">
                  <c:v>Marine Eutrophication [kg N eq.]</c:v>
                </c:pt>
                <c:pt idx="12">
                  <c:v>Metal depletion [kg Cu eq.]</c:v>
                </c:pt>
                <c:pt idx="13">
                  <c:v>Photochemical Ozone Formation, Ecosystems [kg NOx eq.]</c:v>
                </c:pt>
                <c:pt idx="14">
                  <c:v>Photochemical Ozone Formation, Human Health [kg NOx eq.]</c:v>
                </c:pt>
                <c:pt idx="15">
                  <c:v>Stratospheric Ozone Depletion [kg CFC-11 eq.]</c:v>
                </c:pt>
                <c:pt idx="16">
                  <c:v>Terrestrial Acidification [kg SO2 eq.]</c:v>
                </c:pt>
                <c:pt idx="17">
                  <c:v>Terrestrial ecotoxicity [kg 1,4-DB eq.]</c:v>
                </c:pt>
              </c:strCache>
            </c:strRef>
          </c:cat>
          <c:val>
            <c:numRef>
              <c:f>'[Gel 10m2 results.xlsx]Sheet1'!$J$32:$J$49</c:f>
              <c:numCache>
                <c:formatCode>0.00E+00</c:formatCode>
                <c:ptCount val="18"/>
                <c:pt idx="0" formatCode="General">
                  <c:v>1.1384383270018899E-4</c:v>
                </c:pt>
                <c:pt idx="1">
                  <c:v>4.1964358907773202E-7</c:v>
                </c:pt>
                <c:pt idx="2">
                  <c:v>3.8366085413866103E-5</c:v>
                </c:pt>
                <c:pt idx="3">
                  <c:v>2.4311225107330101E-6</c:v>
                </c:pt>
                <c:pt idx="4">
                  <c:v>7.0051451800849998E-5</c:v>
                </c:pt>
                <c:pt idx="5">
                  <c:v>2.3472486516251999E-7</c:v>
                </c:pt>
                <c:pt idx="6">
                  <c:v>5.5222397841604103E-5</c:v>
                </c:pt>
                <c:pt idx="7" formatCode="General">
                  <c:v>3.7616831155160698E-3</c:v>
                </c:pt>
                <c:pt idx="8">
                  <c:v>6.5629941402301897E-6</c:v>
                </c:pt>
                <c:pt idx="9">
                  <c:v>6.4161756082734596E-6</c:v>
                </c:pt>
                <c:pt idx="10">
                  <c:v>8.5368908288486903E-5</c:v>
                </c:pt>
                <c:pt idx="11">
                  <c:v>7.18359624376745E-8</c:v>
                </c:pt>
                <c:pt idx="12">
                  <c:v>2.40480951410588E-5</c:v>
                </c:pt>
                <c:pt idx="13">
                  <c:v>4.9930905934123799E-7</c:v>
                </c:pt>
                <c:pt idx="14">
                  <c:v>4.8660793337296598E-7</c:v>
                </c:pt>
                <c:pt idx="15">
                  <c:v>6.0577381227697199E-11</c:v>
                </c:pt>
                <c:pt idx="16">
                  <c:v>1.4806289117896799E-6</c:v>
                </c:pt>
                <c:pt idx="17" formatCode="General">
                  <c:v>2.5129020177303801E-3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76-40DD-841D-AF51F6013B8A}"/>
            </c:ext>
          </c:extLst>
        </c:ser>
        <c:ser>
          <c:idx val="2"/>
          <c:order val="2"/>
          <c:tx>
            <c:strRef>
              <c:f>'[Gel 10m2 results.xlsx]Sheet1'!$K$31</c:f>
              <c:strCache>
                <c:ptCount val="1"/>
                <c:pt idx="0">
                  <c:v>Energy Use [Equipment]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'[Gel 10m2 results.xlsx]Sheet1'!$G$32:$H$49</c:f>
              <c:strCache>
                <c:ptCount val="18"/>
                <c:pt idx="0">
                  <c:v>Climate change, default, excl biogenic carbon [kg CO2 eq.]</c:v>
                </c:pt>
                <c:pt idx="1">
                  <c:v>Fine Particulate Matter Formation [kg PM2.5 eq.]</c:v>
                </c:pt>
                <c:pt idx="2">
                  <c:v>Fossil depletion [kg oil eq.]</c:v>
                </c:pt>
                <c:pt idx="3">
                  <c:v>Freshwater Consumption [m3]</c:v>
                </c:pt>
                <c:pt idx="4">
                  <c:v>Freshwater ecotoxicity [kg 1,4 DB eq.]</c:v>
                </c:pt>
                <c:pt idx="5">
                  <c:v>Freshwater Eutrophication [kg P eq.]</c:v>
                </c:pt>
                <c:pt idx="6">
                  <c:v>Human toxicity, cancer [kg 1,4-DB eq.]</c:v>
                </c:pt>
                <c:pt idx="7">
                  <c:v>Human toxicity, non-cancer [kg 1,4-DB eq.]</c:v>
                </c:pt>
                <c:pt idx="8">
                  <c:v>Ionizing Radiation [kBq Co-60 eq. to air]</c:v>
                </c:pt>
                <c:pt idx="9">
                  <c:v>Land use [Annual crop eq.·y]</c:v>
                </c:pt>
                <c:pt idx="10">
                  <c:v>Marine ecotoxicity [kg 1,4-DB eq.]</c:v>
                </c:pt>
                <c:pt idx="11">
                  <c:v>Marine Eutrophication [kg N eq.]</c:v>
                </c:pt>
                <c:pt idx="12">
                  <c:v>Metal depletion [kg Cu eq.]</c:v>
                </c:pt>
                <c:pt idx="13">
                  <c:v>Photochemical Ozone Formation, Ecosystems [kg NOx eq.]</c:v>
                </c:pt>
                <c:pt idx="14">
                  <c:v>Photochemical Ozone Formation, Human Health [kg NOx eq.]</c:v>
                </c:pt>
                <c:pt idx="15">
                  <c:v>Stratospheric Ozone Depletion [kg CFC-11 eq.]</c:v>
                </c:pt>
                <c:pt idx="16">
                  <c:v>Terrestrial Acidification [kg SO2 eq.]</c:v>
                </c:pt>
                <c:pt idx="17">
                  <c:v>Terrestrial ecotoxicity [kg 1,4-DB eq.]</c:v>
                </c:pt>
              </c:strCache>
            </c:strRef>
          </c:cat>
          <c:val>
            <c:numRef>
              <c:f>'[Gel 10m2 results.xlsx]Sheet1'!$K$32:$K$49</c:f>
              <c:numCache>
                <c:formatCode>General</c:formatCode>
                <c:ptCount val="18"/>
                <c:pt idx="0">
                  <c:v>0.32608685183870001</c:v>
                </c:pt>
                <c:pt idx="1">
                  <c:v>1.6785358597196201E-4</c:v>
                </c:pt>
                <c:pt idx="2">
                  <c:v>0.19261534988224499</c:v>
                </c:pt>
                <c:pt idx="3">
                  <c:v>1.31850449174031E-3</c:v>
                </c:pt>
                <c:pt idx="4">
                  <c:v>2.4207499093429801E-3</c:v>
                </c:pt>
                <c:pt idx="5" formatCode="0.00E+00">
                  <c:v>2.5295393278851401E-5</c:v>
                </c:pt>
                <c:pt idx="6">
                  <c:v>8.6878299919446005E-3</c:v>
                </c:pt>
                <c:pt idx="7">
                  <c:v>0.109893702061959</c:v>
                </c:pt>
                <c:pt idx="8">
                  <c:v>0.19182989343905399</c:v>
                </c:pt>
                <c:pt idx="9">
                  <c:v>3.5442676358101902E-2</c:v>
                </c:pt>
                <c:pt idx="10">
                  <c:v>3.19915587025738E-3</c:v>
                </c:pt>
                <c:pt idx="11" formatCode="0.00E+00">
                  <c:v>5.9096589125123503E-6</c:v>
                </c:pt>
                <c:pt idx="12">
                  <c:v>3.5474161587761101E-4</c:v>
                </c:pt>
                <c:pt idx="13">
                  <c:v>5.9227473076553896E-4</c:v>
                </c:pt>
                <c:pt idx="14">
                  <c:v>5.7121743448899801E-4</c:v>
                </c:pt>
                <c:pt idx="15" formatCode="0.00E+00">
                  <c:v>1.1216419623201899E-7</c:v>
                </c:pt>
                <c:pt idx="16">
                  <c:v>4.8819891751475099E-4</c:v>
                </c:pt>
                <c:pt idx="17">
                  <c:v>0.34493464233682603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76-40DD-841D-AF51F6013B8A}"/>
            </c:ext>
          </c:extLst>
        </c:ser>
        <c:ser>
          <c:idx val="3"/>
          <c:order val="3"/>
          <c:tx>
            <c:strRef>
              <c:f>'[Gel 10m2 results.xlsx]Sheet1'!$L$31</c:f>
              <c:strCache>
                <c:ptCount val="1"/>
                <c:pt idx="0">
                  <c:v>Removal [Vacuum Production]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'[Gel 10m2 results.xlsx]Sheet1'!$G$32:$H$49</c:f>
              <c:strCache>
                <c:ptCount val="18"/>
                <c:pt idx="0">
                  <c:v>Climate change, default, excl biogenic carbon [kg CO2 eq.]</c:v>
                </c:pt>
                <c:pt idx="1">
                  <c:v>Fine Particulate Matter Formation [kg PM2.5 eq.]</c:v>
                </c:pt>
                <c:pt idx="2">
                  <c:v>Fossil depletion [kg oil eq.]</c:v>
                </c:pt>
                <c:pt idx="3">
                  <c:v>Freshwater Consumption [m3]</c:v>
                </c:pt>
                <c:pt idx="4">
                  <c:v>Freshwater ecotoxicity [kg 1,4 DB eq.]</c:v>
                </c:pt>
                <c:pt idx="5">
                  <c:v>Freshwater Eutrophication [kg P eq.]</c:v>
                </c:pt>
                <c:pt idx="6">
                  <c:v>Human toxicity, cancer [kg 1,4-DB eq.]</c:v>
                </c:pt>
                <c:pt idx="7">
                  <c:v>Human toxicity, non-cancer [kg 1,4-DB eq.]</c:v>
                </c:pt>
                <c:pt idx="8">
                  <c:v>Ionizing Radiation [kBq Co-60 eq. to air]</c:v>
                </c:pt>
                <c:pt idx="9">
                  <c:v>Land use [Annual crop eq.·y]</c:v>
                </c:pt>
                <c:pt idx="10">
                  <c:v>Marine ecotoxicity [kg 1,4-DB eq.]</c:v>
                </c:pt>
                <c:pt idx="11">
                  <c:v>Marine Eutrophication [kg N eq.]</c:v>
                </c:pt>
                <c:pt idx="12">
                  <c:v>Metal depletion [kg Cu eq.]</c:v>
                </c:pt>
                <c:pt idx="13">
                  <c:v>Photochemical Ozone Formation, Ecosystems [kg NOx eq.]</c:v>
                </c:pt>
                <c:pt idx="14">
                  <c:v>Photochemical Ozone Formation, Human Health [kg NOx eq.]</c:v>
                </c:pt>
                <c:pt idx="15">
                  <c:v>Stratospheric Ozone Depletion [kg CFC-11 eq.]</c:v>
                </c:pt>
                <c:pt idx="16">
                  <c:v>Terrestrial Acidification [kg SO2 eq.]</c:v>
                </c:pt>
                <c:pt idx="17">
                  <c:v>Terrestrial ecotoxicity [kg 1,4-DB eq.]</c:v>
                </c:pt>
              </c:strCache>
            </c:strRef>
          </c:cat>
          <c:val>
            <c:numRef>
              <c:f>'[Gel 10m2 results.xlsx]Sheet1'!$L$32:$L$49</c:f>
              <c:numCache>
                <c:formatCode>General</c:formatCode>
                <c:ptCount val="18"/>
                <c:pt idx="0">
                  <c:v>39.363580064667701</c:v>
                </c:pt>
                <c:pt idx="1">
                  <c:v>8.9155690800823403E-2</c:v>
                </c:pt>
                <c:pt idx="2">
                  <c:v>14.4492507857729</c:v>
                </c:pt>
                <c:pt idx="3">
                  <c:v>0.27610875262249102</c:v>
                </c:pt>
                <c:pt idx="4">
                  <c:v>35.2011379751387</c:v>
                </c:pt>
                <c:pt idx="5">
                  <c:v>1.9913477319703901E-2</c:v>
                </c:pt>
                <c:pt idx="6">
                  <c:v>4.7929509913122201</c:v>
                </c:pt>
                <c:pt idx="7">
                  <c:v>163.929469155921</c:v>
                </c:pt>
                <c:pt idx="8">
                  <c:v>2.0654163726936501</c:v>
                </c:pt>
                <c:pt idx="9">
                  <c:v>1.42434448295783</c:v>
                </c:pt>
                <c:pt idx="10">
                  <c:v>42.331770035598701</c:v>
                </c:pt>
                <c:pt idx="11">
                  <c:v>3.4382132065871899E-3</c:v>
                </c:pt>
                <c:pt idx="12">
                  <c:v>0.55984764301016898</c:v>
                </c:pt>
                <c:pt idx="13">
                  <c:v>9.2802543124805695E-2</c:v>
                </c:pt>
                <c:pt idx="14">
                  <c:v>8.88365952991719E-2</c:v>
                </c:pt>
                <c:pt idx="15" formatCode="0.00E+00">
                  <c:v>1.09487745057224E-5</c:v>
                </c:pt>
                <c:pt idx="16">
                  <c:v>0.194813497877143</c:v>
                </c:pt>
                <c:pt idx="17">
                  <c:v>701.32294717824198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76-40DD-841D-AF51F601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96930704"/>
        <c:axId val="1896931184"/>
      </c:barChart>
      <c:catAx>
        <c:axId val="1896930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192000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96931184"/>
        <c:crosses val="autoZero"/>
        <c:auto val="1"/>
        <c:lblAlgn val="ctr"/>
        <c:lblOffset val="100"/>
        <c:noMultiLvlLbl val="0"/>
      </c:catAx>
      <c:valAx>
        <c:axId val="189693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9693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6125541857014264"/>
          <c:w val="0.31903174647338695"/>
          <c:h val="0.22098809111576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23252053526384"/>
          <c:y val="4.5592006470944066E-2"/>
          <c:w val="0.68211485053462706"/>
          <c:h val="0.678567177293724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Sheet1!$G$79</c:f>
              <c:strCache>
                <c:ptCount val="1"/>
                <c:pt idx="0">
                  <c:v>Climate Change Potential (kg CO2 eq.)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496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8-4935-BF2A-25720B5DDCD2}"/>
              </c:ext>
            </c:extLst>
          </c:dPt>
          <c:dPt>
            <c:idx val="1"/>
            <c:invertIfNegative val="0"/>
            <c:bubble3D val="0"/>
            <c:spPr>
              <a:solidFill>
                <a:srgbClr val="D062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8-4935-BF2A-25720B5DDCD2}"/>
              </c:ext>
            </c:extLst>
          </c:dPt>
          <c:dPt>
            <c:idx val="2"/>
            <c:invertIfNegative val="0"/>
            <c:bubble3D val="0"/>
            <c:spPr>
              <a:solidFill>
                <a:srgbClr val="A069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08-4935-BF2A-25720B5DDCD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8-4935-BF2A-25720B5DDC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Sheet1!$F$80:$F$83</c:f>
              <c:strCache>
                <c:ptCount val="4"/>
                <c:pt idx="0">
                  <c:v>Geopolymer (40% Waste Loading)</c:v>
                </c:pt>
                <c:pt idx="1">
                  <c:v>Geopolymer (30% Waste Loading)</c:v>
                </c:pt>
                <c:pt idx="2">
                  <c:v>Geopolymer (20% Waste Loading)</c:v>
                </c:pt>
                <c:pt idx="3">
                  <c:v>Cement (20% Waste Loading)</c:v>
                </c:pt>
              </c:strCache>
            </c:strRef>
          </c:cat>
          <c:val>
            <c:numRef>
              <c:f>Sheet1!$G$80:$G$83</c:f>
              <c:numCache>
                <c:formatCode>General</c:formatCode>
                <c:ptCount val="4"/>
                <c:pt idx="0">
                  <c:v>0.61299999999999999</c:v>
                </c:pt>
                <c:pt idx="1">
                  <c:v>0.81399999999999995</c:v>
                </c:pt>
                <c:pt idx="2">
                  <c:v>1.23</c:v>
                </c:pt>
                <c:pt idx="3">
                  <c:v>3.34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08-4935-BF2A-25720B5DDC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57809664"/>
        <c:axId val="157808704"/>
      </c:barChart>
      <c:catAx>
        <c:axId val="15780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7808704"/>
        <c:crosses val="autoZero"/>
        <c:auto val="1"/>
        <c:lblAlgn val="ctr"/>
        <c:lblOffset val="100"/>
        <c:noMultiLvlLbl val="0"/>
      </c:catAx>
      <c:valAx>
        <c:axId val="157808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000" b="0" i="0" u="none" strike="noStrike" kern="1200" spc="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Climate change potential (kg CO</a:t>
                </a:r>
                <a:r>
                  <a:rPr lang="en-US" sz="1000" b="0" i="0" u="none" strike="noStrike" kern="1200" spc="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₂</a:t>
                </a:r>
                <a:r>
                  <a:rPr lang="en-US" sz="1000" b="0" i="0" u="none" strike="noStrike" kern="1200" spc="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eq.)</a:t>
                </a:r>
              </a:p>
            </c:rich>
          </c:tx>
          <c:layout>
            <c:manualLayout>
              <c:xMode val="edge"/>
              <c:yMode val="edge"/>
              <c:x val="0.3842561558821323"/>
              <c:y val="0.93449601228549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780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EC089-01AE-4DC9-8FA5-8A096620C6BF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75E1E2BE-DEE9-4F63-B6E4-FE2DDC34D883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Capital cost (production of materials/components)</a:t>
          </a:r>
        </a:p>
      </dgm:t>
    </dgm:pt>
    <dgm:pt modelId="{997F3E48-6A5F-431F-B1AE-145844471CEC}" type="parTrans" cxnId="{687E0C38-C36E-440F-AAF5-ED4F9C60179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FE3818-EACB-4E8C-B078-083BAC8E46B0}" type="sibTrans" cxnId="{687E0C38-C36E-440F-AAF5-ED4F9C60179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23DEC-E390-4138-BF54-B584EA5CA0D4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Fixed operating costs</a:t>
          </a:r>
        </a:p>
      </dgm:t>
    </dgm:pt>
    <dgm:pt modelId="{9D39E807-3DF4-4276-8F3B-C073DC880807}" type="parTrans" cxnId="{587EB9EA-9190-49FC-8560-02F758416EF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05130-6717-47D0-92EF-437460BA8A45}" type="sibTrans" cxnId="{587EB9EA-9190-49FC-8560-02F758416EF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36D16-D620-45F3-AA1C-6E5B79EFC847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Variable operating costs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A76DE-2E73-4BA0-BF4C-91A0F913B360}" type="parTrans" cxnId="{9F1DADEF-C0D6-4A1F-92C1-EAA272547B7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AF6EAD-21C4-4E56-814F-B2215C03138A}" type="sibTrans" cxnId="{9F1DADEF-C0D6-4A1F-92C1-EAA272547B7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DF6A9-188D-48F1-80EE-AED01ABEA0E8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Waste management costs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3D5B5-918E-4668-B7C1-2661EA331936}" type="parTrans" cxnId="{BF5BD439-6184-4EDF-8A7E-DBEB1BF5ADB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3EAF2-DD74-4B60-A494-6AF18FFFB82A}" type="sibTrans" cxnId="{BF5BD439-6184-4EDF-8A7E-DBEB1BF5ADB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63697-95F0-43D3-9BC3-D0F1C4F72B72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End-of-Life costs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705AD-D429-4DC3-87F2-23D589747C44}" type="parTrans" cxnId="{08A307BA-F650-477D-872F-9E84D9E6157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554785-7958-4795-A60E-568E1510F76E}" type="sibTrans" cxnId="{08A307BA-F650-477D-872F-9E84D9E6157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57A66-B3A3-4377-97EF-18B4F663A0B8}" type="pres">
      <dgm:prSet presAssocID="{DFEEC089-01AE-4DC9-8FA5-8A096620C6BF}" presName="linearFlow" presStyleCnt="0">
        <dgm:presLayoutVars>
          <dgm:resizeHandles val="exact"/>
        </dgm:presLayoutVars>
      </dgm:prSet>
      <dgm:spPr/>
    </dgm:pt>
    <dgm:pt modelId="{0362EC2B-40A7-438A-8474-35F2299BC32C}" type="pres">
      <dgm:prSet presAssocID="{75E1E2BE-DEE9-4F63-B6E4-FE2DDC34D88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57A77-7470-4A81-A401-14C47B035FDB}" type="pres">
      <dgm:prSet presAssocID="{16FE3818-EACB-4E8C-B078-083BAC8E46B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9B14373-60C6-498F-9471-217123ACE21E}" type="pres">
      <dgm:prSet presAssocID="{16FE3818-EACB-4E8C-B078-083BAC8E46B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6A28FAC-1822-4612-B15D-D1B5FD81F1EB}" type="pres">
      <dgm:prSet presAssocID="{8BA23DEC-E390-4138-BF54-B584EA5CA0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90F71-1DA3-4335-A4D2-B18B2B6F3BF7}" type="pres">
      <dgm:prSet presAssocID="{51B05130-6717-47D0-92EF-437460BA8A4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79D6AD9-52F3-42E0-A842-E9383498EA63}" type="pres">
      <dgm:prSet presAssocID="{51B05130-6717-47D0-92EF-437460BA8A4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F175CE4-C877-4397-99E5-4DEDF25E0D77}" type="pres">
      <dgm:prSet presAssocID="{EFB36D16-D620-45F3-AA1C-6E5B79EFC84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EFB17-13AE-4B44-BB1C-45ADB7301392}" type="pres">
      <dgm:prSet presAssocID="{48AF6EAD-21C4-4E56-814F-B2215C03138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005A1A6-7A9A-42B6-8D9A-8A0F61E58FB7}" type="pres">
      <dgm:prSet presAssocID="{48AF6EAD-21C4-4E56-814F-B2215C03138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5781F66-717D-4311-B31D-9A883B02601D}" type="pres">
      <dgm:prSet presAssocID="{47FDF6A9-188D-48F1-80EE-AED01ABEA0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AF5F3-5F79-4C58-8DD4-9BBA8E5BD16F}" type="pres">
      <dgm:prSet presAssocID="{BA43EAF2-DD74-4B60-A494-6AF18FFFB82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7FC624A-0731-451F-A481-9BFBCAC348F6}" type="pres">
      <dgm:prSet presAssocID="{BA43EAF2-DD74-4B60-A494-6AF18FFFB82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A240545-F139-47EA-9E75-E498214CC657}" type="pres">
      <dgm:prSet presAssocID="{27B63697-95F0-43D3-9BC3-D0F1C4F72B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7E0C38-C36E-440F-AAF5-ED4F9C601796}" srcId="{DFEEC089-01AE-4DC9-8FA5-8A096620C6BF}" destId="{75E1E2BE-DEE9-4F63-B6E4-FE2DDC34D883}" srcOrd="0" destOrd="0" parTransId="{997F3E48-6A5F-431F-B1AE-145844471CEC}" sibTransId="{16FE3818-EACB-4E8C-B078-083BAC8E46B0}"/>
    <dgm:cxn modelId="{587EB9EA-9190-49FC-8560-02F758416EF4}" srcId="{DFEEC089-01AE-4DC9-8FA5-8A096620C6BF}" destId="{8BA23DEC-E390-4138-BF54-B584EA5CA0D4}" srcOrd="1" destOrd="0" parTransId="{9D39E807-3DF4-4276-8F3B-C073DC880807}" sibTransId="{51B05130-6717-47D0-92EF-437460BA8A45}"/>
    <dgm:cxn modelId="{A65C943E-DA3F-4F94-B8E1-3E7BD716F2BC}" type="presOf" srcId="{DFEEC089-01AE-4DC9-8FA5-8A096620C6BF}" destId="{CDA57A66-B3A3-4377-97EF-18B4F663A0B8}" srcOrd="0" destOrd="0" presId="urn:microsoft.com/office/officeart/2005/8/layout/process2"/>
    <dgm:cxn modelId="{E2ED843B-2B0C-46B3-90EF-0DEAA7355D79}" type="presOf" srcId="{51B05130-6717-47D0-92EF-437460BA8A45}" destId="{E3090F71-1DA3-4335-A4D2-B18B2B6F3BF7}" srcOrd="0" destOrd="0" presId="urn:microsoft.com/office/officeart/2005/8/layout/process2"/>
    <dgm:cxn modelId="{161B29CC-F72F-49B4-93B9-C6A944892104}" type="presOf" srcId="{BA43EAF2-DD74-4B60-A494-6AF18FFFB82A}" destId="{47FC624A-0731-451F-A481-9BFBCAC348F6}" srcOrd="1" destOrd="0" presId="urn:microsoft.com/office/officeart/2005/8/layout/process2"/>
    <dgm:cxn modelId="{BE38A0D1-58AC-42D3-90F2-4A3540363808}" type="presOf" srcId="{75E1E2BE-DEE9-4F63-B6E4-FE2DDC34D883}" destId="{0362EC2B-40A7-438A-8474-35F2299BC32C}" srcOrd="0" destOrd="0" presId="urn:microsoft.com/office/officeart/2005/8/layout/process2"/>
    <dgm:cxn modelId="{9F7ACB2A-B775-4F5A-8C90-BF568E845DDA}" type="presOf" srcId="{47FDF6A9-188D-48F1-80EE-AED01ABEA0E8}" destId="{75781F66-717D-4311-B31D-9A883B02601D}" srcOrd="0" destOrd="0" presId="urn:microsoft.com/office/officeart/2005/8/layout/process2"/>
    <dgm:cxn modelId="{08CEC477-8F00-47D2-94AD-DD64D5563292}" type="presOf" srcId="{27B63697-95F0-43D3-9BC3-D0F1C4F72B72}" destId="{9A240545-F139-47EA-9E75-E498214CC657}" srcOrd="0" destOrd="0" presId="urn:microsoft.com/office/officeart/2005/8/layout/process2"/>
    <dgm:cxn modelId="{BF5BD439-6184-4EDF-8A7E-DBEB1BF5ADBC}" srcId="{DFEEC089-01AE-4DC9-8FA5-8A096620C6BF}" destId="{47FDF6A9-188D-48F1-80EE-AED01ABEA0E8}" srcOrd="3" destOrd="0" parTransId="{0503D5B5-918E-4668-B7C1-2661EA331936}" sibTransId="{BA43EAF2-DD74-4B60-A494-6AF18FFFB82A}"/>
    <dgm:cxn modelId="{CF513855-3E6B-4C9F-A93B-2791ABEE2412}" type="presOf" srcId="{48AF6EAD-21C4-4E56-814F-B2215C03138A}" destId="{4BFEFB17-13AE-4B44-BB1C-45ADB7301392}" srcOrd="0" destOrd="0" presId="urn:microsoft.com/office/officeart/2005/8/layout/process2"/>
    <dgm:cxn modelId="{F2338E62-CADE-4112-A3CA-6DE93A02288F}" type="presOf" srcId="{16FE3818-EACB-4E8C-B078-083BAC8E46B0}" destId="{99B14373-60C6-498F-9471-217123ACE21E}" srcOrd="1" destOrd="0" presId="urn:microsoft.com/office/officeart/2005/8/layout/process2"/>
    <dgm:cxn modelId="{F3F7AF79-786B-4FE2-A12F-EFD8D585F7CC}" type="presOf" srcId="{BA43EAF2-DD74-4B60-A494-6AF18FFFB82A}" destId="{B95AF5F3-5F79-4C58-8DD4-9BBA8E5BD16F}" srcOrd="0" destOrd="0" presId="urn:microsoft.com/office/officeart/2005/8/layout/process2"/>
    <dgm:cxn modelId="{470CB483-E0D0-4172-8045-E5C8CF9092EC}" type="presOf" srcId="{48AF6EAD-21C4-4E56-814F-B2215C03138A}" destId="{D005A1A6-7A9A-42B6-8D9A-8A0F61E58FB7}" srcOrd="1" destOrd="0" presId="urn:microsoft.com/office/officeart/2005/8/layout/process2"/>
    <dgm:cxn modelId="{398699D1-C1E2-4A12-AAF0-A4DB5D07E2E7}" type="presOf" srcId="{51B05130-6717-47D0-92EF-437460BA8A45}" destId="{479D6AD9-52F3-42E0-A842-E9383498EA63}" srcOrd="1" destOrd="0" presId="urn:microsoft.com/office/officeart/2005/8/layout/process2"/>
    <dgm:cxn modelId="{9F1DADEF-C0D6-4A1F-92C1-EAA272547B72}" srcId="{DFEEC089-01AE-4DC9-8FA5-8A096620C6BF}" destId="{EFB36D16-D620-45F3-AA1C-6E5B79EFC847}" srcOrd="2" destOrd="0" parTransId="{9AAA76DE-2E73-4BA0-BF4C-91A0F913B360}" sibTransId="{48AF6EAD-21C4-4E56-814F-B2215C03138A}"/>
    <dgm:cxn modelId="{08A307BA-F650-477D-872F-9E84D9E61573}" srcId="{DFEEC089-01AE-4DC9-8FA5-8A096620C6BF}" destId="{27B63697-95F0-43D3-9BC3-D0F1C4F72B72}" srcOrd="4" destOrd="0" parTransId="{916705AD-D429-4DC3-87F2-23D589747C44}" sibTransId="{3F554785-7958-4795-A60E-568E1510F76E}"/>
    <dgm:cxn modelId="{7E06648B-57C8-4574-8FC9-99D0EF1C44AB}" type="presOf" srcId="{8BA23DEC-E390-4138-BF54-B584EA5CA0D4}" destId="{C6A28FAC-1822-4612-B15D-D1B5FD81F1EB}" srcOrd="0" destOrd="0" presId="urn:microsoft.com/office/officeart/2005/8/layout/process2"/>
    <dgm:cxn modelId="{2B074AF1-D1D2-49C1-9D69-FF77EBEF97D7}" type="presOf" srcId="{EFB36D16-D620-45F3-AA1C-6E5B79EFC847}" destId="{FF175CE4-C877-4397-99E5-4DEDF25E0D77}" srcOrd="0" destOrd="0" presId="urn:microsoft.com/office/officeart/2005/8/layout/process2"/>
    <dgm:cxn modelId="{8DA31BB9-9571-44C8-8E16-630D41B64187}" type="presOf" srcId="{16FE3818-EACB-4E8C-B078-083BAC8E46B0}" destId="{28457A77-7470-4A81-A401-14C47B035FDB}" srcOrd="0" destOrd="0" presId="urn:microsoft.com/office/officeart/2005/8/layout/process2"/>
    <dgm:cxn modelId="{A854B8AD-6ACF-4D5B-982C-C8DE82D86179}" type="presParOf" srcId="{CDA57A66-B3A3-4377-97EF-18B4F663A0B8}" destId="{0362EC2B-40A7-438A-8474-35F2299BC32C}" srcOrd="0" destOrd="0" presId="urn:microsoft.com/office/officeart/2005/8/layout/process2"/>
    <dgm:cxn modelId="{0E35164E-C587-4719-88DA-1540DD497BC7}" type="presParOf" srcId="{CDA57A66-B3A3-4377-97EF-18B4F663A0B8}" destId="{28457A77-7470-4A81-A401-14C47B035FDB}" srcOrd="1" destOrd="0" presId="urn:microsoft.com/office/officeart/2005/8/layout/process2"/>
    <dgm:cxn modelId="{679EFF88-D894-434E-AE5B-AF64A21496C8}" type="presParOf" srcId="{28457A77-7470-4A81-A401-14C47B035FDB}" destId="{99B14373-60C6-498F-9471-217123ACE21E}" srcOrd="0" destOrd="0" presId="urn:microsoft.com/office/officeart/2005/8/layout/process2"/>
    <dgm:cxn modelId="{18F51595-ACD4-4914-A247-A65CF72619EF}" type="presParOf" srcId="{CDA57A66-B3A3-4377-97EF-18B4F663A0B8}" destId="{C6A28FAC-1822-4612-B15D-D1B5FD81F1EB}" srcOrd="2" destOrd="0" presId="urn:microsoft.com/office/officeart/2005/8/layout/process2"/>
    <dgm:cxn modelId="{12B544A7-3A15-4F14-ABAD-808457DF51E7}" type="presParOf" srcId="{CDA57A66-B3A3-4377-97EF-18B4F663A0B8}" destId="{E3090F71-1DA3-4335-A4D2-B18B2B6F3BF7}" srcOrd="3" destOrd="0" presId="urn:microsoft.com/office/officeart/2005/8/layout/process2"/>
    <dgm:cxn modelId="{2683C270-AE72-42B6-A694-6C58EE895B35}" type="presParOf" srcId="{E3090F71-1DA3-4335-A4D2-B18B2B6F3BF7}" destId="{479D6AD9-52F3-42E0-A842-E9383498EA63}" srcOrd="0" destOrd="0" presId="urn:microsoft.com/office/officeart/2005/8/layout/process2"/>
    <dgm:cxn modelId="{C03E3C09-FED3-4102-96A7-0B6DB82D2129}" type="presParOf" srcId="{CDA57A66-B3A3-4377-97EF-18B4F663A0B8}" destId="{FF175CE4-C877-4397-99E5-4DEDF25E0D77}" srcOrd="4" destOrd="0" presId="urn:microsoft.com/office/officeart/2005/8/layout/process2"/>
    <dgm:cxn modelId="{68AB0B0D-F554-4E77-AC30-E48AEA1F31C0}" type="presParOf" srcId="{CDA57A66-B3A3-4377-97EF-18B4F663A0B8}" destId="{4BFEFB17-13AE-4B44-BB1C-45ADB7301392}" srcOrd="5" destOrd="0" presId="urn:microsoft.com/office/officeart/2005/8/layout/process2"/>
    <dgm:cxn modelId="{9FE48332-D07E-4D6F-9807-46CEC357DF80}" type="presParOf" srcId="{4BFEFB17-13AE-4B44-BB1C-45ADB7301392}" destId="{D005A1A6-7A9A-42B6-8D9A-8A0F61E58FB7}" srcOrd="0" destOrd="0" presId="urn:microsoft.com/office/officeart/2005/8/layout/process2"/>
    <dgm:cxn modelId="{BC2E7247-FA0B-4C51-9D2B-5FBCE18E3D90}" type="presParOf" srcId="{CDA57A66-B3A3-4377-97EF-18B4F663A0B8}" destId="{75781F66-717D-4311-B31D-9A883B02601D}" srcOrd="6" destOrd="0" presId="urn:microsoft.com/office/officeart/2005/8/layout/process2"/>
    <dgm:cxn modelId="{BB176486-8D85-4147-8B8A-A8A5DEE10919}" type="presParOf" srcId="{CDA57A66-B3A3-4377-97EF-18B4F663A0B8}" destId="{B95AF5F3-5F79-4C58-8DD4-9BBA8E5BD16F}" srcOrd="7" destOrd="0" presId="urn:microsoft.com/office/officeart/2005/8/layout/process2"/>
    <dgm:cxn modelId="{64F64184-4E28-4788-A4E9-3751F7C2A5CB}" type="presParOf" srcId="{B95AF5F3-5F79-4C58-8DD4-9BBA8E5BD16F}" destId="{47FC624A-0731-451F-A481-9BFBCAC348F6}" srcOrd="0" destOrd="0" presId="urn:microsoft.com/office/officeart/2005/8/layout/process2"/>
    <dgm:cxn modelId="{BD33FE87-6976-448D-92BF-6C31A2833C2E}" type="presParOf" srcId="{CDA57A66-B3A3-4377-97EF-18B4F663A0B8}" destId="{9A240545-F139-47EA-9E75-E498214CC65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2EC2B-40A7-438A-8474-35F2299BC32C}">
      <dsp:nvSpPr>
        <dsp:cNvPr id="0" name=""/>
        <dsp:cNvSpPr/>
      </dsp:nvSpPr>
      <dsp:spPr>
        <a:xfrm>
          <a:off x="1507489" y="417"/>
          <a:ext cx="1851659" cy="488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Capital cost (production of materials/components)</a:t>
          </a:r>
        </a:p>
      </dsp:txBody>
      <dsp:txXfrm>
        <a:off x="1521784" y="14712"/>
        <a:ext cx="1823069" cy="459491"/>
      </dsp:txXfrm>
    </dsp:sp>
    <dsp:sp modelId="{28457A77-7470-4A81-A401-14C47B035FDB}">
      <dsp:nvSpPr>
        <dsp:cNvPr id="0" name=""/>
        <dsp:cNvSpPr/>
      </dsp:nvSpPr>
      <dsp:spPr>
        <a:xfrm rot="5400000">
          <a:off x="2341803" y="500700"/>
          <a:ext cx="183030" cy="219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67428" y="519003"/>
        <a:ext cx="131782" cy="128121"/>
      </dsp:txXfrm>
    </dsp:sp>
    <dsp:sp modelId="{C6A28FAC-1822-4612-B15D-D1B5FD81F1EB}">
      <dsp:nvSpPr>
        <dsp:cNvPr id="0" name=""/>
        <dsp:cNvSpPr/>
      </dsp:nvSpPr>
      <dsp:spPr>
        <a:xfrm>
          <a:off x="1507489" y="732539"/>
          <a:ext cx="1851659" cy="488081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Fixed operating costs</a:t>
          </a:r>
        </a:p>
      </dsp:txBody>
      <dsp:txXfrm>
        <a:off x="1521784" y="746834"/>
        <a:ext cx="1823069" cy="459491"/>
      </dsp:txXfrm>
    </dsp:sp>
    <dsp:sp modelId="{E3090F71-1DA3-4335-A4D2-B18B2B6F3BF7}">
      <dsp:nvSpPr>
        <dsp:cNvPr id="0" name=""/>
        <dsp:cNvSpPr/>
      </dsp:nvSpPr>
      <dsp:spPr>
        <a:xfrm rot="5400000">
          <a:off x="2341803" y="1232823"/>
          <a:ext cx="183030" cy="219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67428" y="1251126"/>
        <a:ext cx="131782" cy="128121"/>
      </dsp:txXfrm>
    </dsp:sp>
    <dsp:sp modelId="{FF175CE4-C877-4397-99E5-4DEDF25E0D77}">
      <dsp:nvSpPr>
        <dsp:cNvPr id="0" name=""/>
        <dsp:cNvSpPr/>
      </dsp:nvSpPr>
      <dsp:spPr>
        <a:xfrm>
          <a:off x="1507489" y="1464662"/>
          <a:ext cx="1851659" cy="488081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Variable operating costs</a:t>
          </a: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1784" y="1478957"/>
        <a:ext cx="1823069" cy="459491"/>
      </dsp:txXfrm>
    </dsp:sp>
    <dsp:sp modelId="{4BFEFB17-13AE-4B44-BB1C-45ADB7301392}">
      <dsp:nvSpPr>
        <dsp:cNvPr id="0" name=""/>
        <dsp:cNvSpPr/>
      </dsp:nvSpPr>
      <dsp:spPr>
        <a:xfrm rot="5400000">
          <a:off x="2341803" y="1964945"/>
          <a:ext cx="183030" cy="219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67428" y="1983248"/>
        <a:ext cx="131782" cy="128121"/>
      </dsp:txXfrm>
    </dsp:sp>
    <dsp:sp modelId="{75781F66-717D-4311-B31D-9A883B02601D}">
      <dsp:nvSpPr>
        <dsp:cNvPr id="0" name=""/>
        <dsp:cNvSpPr/>
      </dsp:nvSpPr>
      <dsp:spPr>
        <a:xfrm>
          <a:off x="1507489" y="2196784"/>
          <a:ext cx="1851659" cy="488081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Waste management costs</a:t>
          </a: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1784" y="2211079"/>
        <a:ext cx="1823069" cy="459491"/>
      </dsp:txXfrm>
    </dsp:sp>
    <dsp:sp modelId="{B95AF5F3-5F79-4C58-8DD4-9BBA8E5BD16F}">
      <dsp:nvSpPr>
        <dsp:cNvPr id="0" name=""/>
        <dsp:cNvSpPr/>
      </dsp:nvSpPr>
      <dsp:spPr>
        <a:xfrm rot="5400000">
          <a:off x="2341803" y="2697068"/>
          <a:ext cx="183030" cy="219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67428" y="2715371"/>
        <a:ext cx="131782" cy="128121"/>
      </dsp:txXfrm>
    </dsp:sp>
    <dsp:sp modelId="{9A240545-F139-47EA-9E75-E498214CC657}">
      <dsp:nvSpPr>
        <dsp:cNvPr id="0" name=""/>
        <dsp:cNvSpPr/>
      </dsp:nvSpPr>
      <dsp:spPr>
        <a:xfrm>
          <a:off x="1507489" y="2928907"/>
          <a:ext cx="1851659" cy="48808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End-of-Life costs</a:t>
          </a: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1784" y="2943202"/>
        <a:ext cx="1823069" cy="459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10/30/2023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anthony.w.banford@uknn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Laurence.Stamford@Manchester.ac.uk" TargetMode="External"/><Relationship Id="rId5" Type="http://schemas.openxmlformats.org/officeDocument/2006/relationships/hyperlink" Target="mailto:Rachael.clayton@postgrad.Manchester.ac.uk" TargetMode="External"/><Relationship Id="rId4" Type="http://schemas.openxmlformats.org/officeDocument/2006/relationships/hyperlink" Target="mailto:joel.kirk@postgrad.manchester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hyperlink" Target="https://predis-h2020.eu/wp-content/uploads/2021/09/PREDIS_MS14_T2.5-LCA-protocol-guidance_31.8.2021.pdf" TargetMode="Externa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A1C4-1A30-DED0-F572-40CCF5D7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E0A2F-378A-B407-033B-3D0219D9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08063"/>
            <a:ext cx="8424936" cy="27878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1800" dirty="0"/>
              <a:t>LCA and LCC can be useful tools to identify the most effective and efficient routes for waste treatment R&amp;D. Currently they are underutilised.</a:t>
            </a:r>
            <a:endParaRPr lang="en-GB" sz="1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1800" dirty="0"/>
              <a:t>Gel decontamination of planar steel surfaces appears highly beneficial from an environmental perspective.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1400" dirty="0"/>
              <a:t>Impacts are dominated by the gel and vacuum cleaner </a:t>
            </a:r>
            <a:r>
              <a:rPr lang="en-GB" sz="1400" dirty="0">
                <a:sym typeface="Wingdings" panose="05000000000000000000" pitchFamily="2" charset="2"/>
              </a:rPr>
              <a:t> alternative oxidants and minimisation/reuse of vacuum cleaners are the best strategy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1800" dirty="0">
                <a:sym typeface="Wingdings" panose="05000000000000000000" pitchFamily="2" charset="2"/>
              </a:rPr>
              <a:t>Geopolymer encapsulation can outperform cementation by &gt;60%.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1400" dirty="0">
                <a:sym typeface="Wingdings" panose="05000000000000000000" pitchFamily="2" charset="2"/>
              </a:rPr>
              <a:t>Costs and optimisation of waste loadings are key focal </a:t>
            </a:r>
            <a:r>
              <a:rPr lang="en-GB" sz="1400" dirty="0" smtClean="0">
                <a:sym typeface="Wingdings" panose="05000000000000000000" pitchFamily="2" charset="2"/>
              </a:rPr>
              <a:t>points</a:t>
            </a:r>
            <a:endParaRPr lang="en-GB" sz="1400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</p:txBody>
      </p:sp>
      <p:pic>
        <p:nvPicPr>
          <p:cNvPr id="162" name="Picture 161" descr="A green letters on a black background&#10;&#10;Description automatically generated">
            <a:extLst>
              <a:ext uri="{FF2B5EF4-FFF2-40B4-BE49-F238E27FC236}">
                <a16:creationId xmlns:a16="http://schemas.microsoft.com/office/drawing/2014/main" id="{34B4B777-3525-ACA8-B569-61DA2AE18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4" y="4673253"/>
            <a:ext cx="1162193" cy="359599"/>
          </a:xfrm>
          <a:prstGeom prst="rect">
            <a:avLst/>
          </a:prstGeom>
        </p:spPr>
      </p:pic>
      <p:pic>
        <p:nvPicPr>
          <p:cNvPr id="164" name="Picture 163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2137D4E7-F81B-CA69-E02C-8D07F86D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934" y="4620231"/>
            <a:ext cx="1118665" cy="4681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BE0A2F-378A-B407-033B-3D0219D94EE1}"/>
              </a:ext>
            </a:extLst>
          </p:cNvPr>
          <p:cNvSpPr txBox="1">
            <a:spLocks/>
          </p:cNvSpPr>
          <p:nvPr/>
        </p:nvSpPr>
        <p:spPr>
          <a:xfrm>
            <a:off x="154844" y="3795887"/>
            <a:ext cx="8834312" cy="72008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600" dirty="0" smtClean="0">
                <a:hlinkClick r:id="rId4"/>
              </a:rPr>
              <a:t>joel.kirk@postgrad.manchester.ac.uk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>
                <a:hlinkClick r:id="rId5"/>
              </a:rPr>
              <a:t>rachael.clayton@postgrad.manchester.ac.uk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>
                <a:hlinkClick r:id="rId6"/>
              </a:rPr>
              <a:t>laurence.stamford@manchester.ac.uk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>
                <a:hlinkClick r:id="rId7"/>
              </a:rPr>
              <a:t>anthony.w.banford@uknnl.com</a:t>
            </a:r>
            <a:r>
              <a:rPr lang="en-GB" sz="16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68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596" y="411510"/>
            <a:ext cx="7272808" cy="2582788"/>
          </a:xfrm>
          <a:noFill/>
        </p:spPr>
        <p:txBody>
          <a:bodyPr/>
          <a:lstStyle/>
          <a:p>
            <a:r>
              <a:rPr lang="en-GB" sz="2800" b="1" i="0" cap="all" dirty="0">
                <a:effectLst/>
              </a:rPr>
              <a:t>Applying a life cycle environmental </a:t>
            </a:r>
            <a:r>
              <a:rPr lang="en-GB" sz="2800" b="1" i="1" dirty="0">
                <a:effectLst/>
              </a:rPr>
              <a:t> </a:t>
            </a:r>
            <a:br>
              <a:rPr lang="en-GB" sz="2800" b="1" i="1" dirty="0">
                <a:effectLst/>
              </a:rPr>
            </a:br>
            <a:r>
              <a:rPr lang="en-GB" sz="2800" b="1" i="0" cap="all" dirty="0">
                <a:effectLst/>
              </a:rPr>
              <a:t>perspective to the development of </a:t>
            </a:r>
            <a:r>
              <a:rPr lang="en-GB" sz="2800" b="1" i="1" dirty="0">
                <a:effectLst/>
              </a:rPr>
              <a:t> </a:t>
            </a:r>
            <a:br>
              <a:rPr lang="en-GB" sz="2800" b="1" i="1" dirty="0">
                <a:effectLst/>
              </a:rPr>
            </a:br>
            <a:r>
              <a:rPr lang="en-GB" sz="2800" b="1" i="0" cap="all" dirty="0">
                <a:effectLst/>
              </a:rPr>
              <a:t>radioactive waste treatment technologies</a:t>
            </a:r>
            <a:r>
              <a:rPr lang="en-GB" sz="2800" b="1" i="1" dirty="0">
                <a:effectLst/>
              </a:rPr>
              <a:t> </a:t>
            </a:r>
            <a:endParaRPr lang="en-AT" sz="8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41407"/>
            <a:ext cx="6858000" cy="792088"/>
          </a:xfrm>
        </p:spPr>
        <p:txBody>
          <a:bodyPr>
            <a:normAutofit/>
          </a:bodyPr>
          <a:lstStyle/>
          <a:p>
            <a:r>
              <a:rPr lang="en-GB" sz="1600" b="1" dirty="0"/>
              <a:t>J. Kirk, R. Clayton, A. </a:t>
            </a:r>
            <a:r>
              <a:rPr lang="en-GB" sz="1600" b="1" dirty="0" err="1"/>
              <a:t>Banford</a:t>
            </a:r>
            <a:r>
              <a:rPr lang="en-GB" sz="1600" b="1" dirty="0"/>
              <a:t>, L. Stamford</a:t>
            </a:r>
          </a:p>
          <a:p>
            <a:r>
              <a:rPr lang="en-GB" sz="1600" b="1" dirty="0"/>
              <a:t>E: Laurence.stamford@manchester.ac.uk</a:t>
            </a:r>
            <a:endParaRPr lang="en-AT" sz="1600" b="1" dirty="0"/>
          </a:p>
        </p:txBody>
      </p:sp>
      <p:pic>
        <p:nvPicPr>
          <p:cNvPr id="3" name="Picture 2" descr="A green letters on a black background&#10;&#10;Description automatically generated">
            <a:extLst>
              <a:ext uri="{FF2B5EF4-FFF2-40B4-BE49-F238E27FC236}">
                <a16:creationId xmlns:a16="http://schemas.microsoft.com/office/drawing/2014/main" id="{AC7348AA-48BF-9C69-C50F-25E76EC58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4" y="4673253"/>
            <a:ext cx="1162193" cy="359599"/>
          </a:xfrm>
          <a:prstGeom prst="rect">
            <a:avLst/>
          </a:prstGeom>
        </p:spPr>
      </p:pic>
      <p:pic>
        <p:nvPicPr>
          <p:cNvPr id="4" name="Picture 3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B4B3B11A-EB81-ADCE-E0B4-1D474D25B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934" y="4620231"/>
            <a:ext cx="1118665" cy="4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F5D3-40A1-D154-52FD-E654D32F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What is Life Cycle Assessment (LCA) 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C73FA-3857-B739-1DC6-780C1B7E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89" y="1350640"/>
            <a:ext cx="4609618" cy="32623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Quantification of environmental </a:t>
            </a:r>
            <a:r>
              <a:rPr lang="en-GB" sz="2400" b="1" dirty="0">
                <a:latin typeface="Arial"/>
                <a:cs typeface="Arial"/>
              </a:rPr>
              <a:t>burdens</a:t>
            </a:r>
            <a:endParaRPr lang="en-US" sz="2400" b="1" dirty="0">
              <a:latin typeface="Arial"/>
              <a:cs typeface="Arial"/>
            </a:endParaRPr>
          </a:p>
          <a:p>
            <a:r>
              <a:rPr lang="en-GB" sz="2400" dirty="0">
                <a:latin typeface="Arial"/>
                <a:cs typeface="Arial"/>
              </a:rPr>
              <a:t>Translating burdens into potential </a:t>
            </a:r>
            <a:r>
              <a:rPr lang="en-GB" sz="2400" b="1" dirty="0">
                <a:latin typeface="Arial"/>
                <a:cs typeface="Arial"/>
              </a:rPr>
              <a:t>impacts</a:t>
            </a:r>
          </a:p>
          <a:p>
            <a:r>
              <a:rPr lang="en-GB" sz="2400" dirty="0">
                <a:latin typeface="Arial"/>
                <a:cs typeface="Arial"/>
              </a:rPr>
              <a:t>Identification of </a:t>
            </a:r>
            <a:r>
              <a:rPr lang="en-GB" sz="2400" b="1" dirty="0">
                <a:latin typeface="Arial"/>
                <a:cs typeface="Arial"/>
              </a:rPr>
              <a:t>opportunities</a:t>
            </a:r>
            <a:r>
              <a:rPr lang="en-GB" sz="2400" dirty="0">
                <a:latin typeface="Arial"/>
                <a:cs typeface="Arial"/>
              </a:rPr>
              <a:t> for environmental improvements – 'hot spots'</a:t>
            </a:r>
          </a:p>
          <a:p>
            <a:r>
              <a:rPr lang="en-GB" sz="2400" dirty="0">
                <a:latin typeface="Arial"/>
                <a:cs typeface="Arial"/>
              </a:rPr>
              <a:t>ISO 14040/44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C6F24396-BC8C-8DB9-C7FF-35529A34D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46" y="1474169"/>
            <a:ext cx="3614979" cy="2827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981C5F-8FD2-25BD-F6D1-6D8CA54679C1}"/>
              </a:ext>
            </a:extLst>
          </p:cNvPr>
          <p:cNvSpPr txBox="1"/>
          <p:nvPr/>
        </p:nvSpPr>
        <p:spPr>
          <a:xfrm>
            <a:off x="5075695" y="4329839"/>
            <a:ext cx="341931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00" i="1" dirty="0">
                <a:latin typeface="Arial"/>
                <a:cs typeface="Arial"/>
              </a:rPr>
              <a:t>Figure 1</a:t>
            </a:r>
            <a:r>
              <a:rPr lang="en-GB" sz="1000" i="1">
                <a:latin typeface="Arial"/>
                <a:cs typeface="Arial"/>
              </a:rPr>
              <a:t>:</a:t>
            </a:r>
            <a:r>
              <a:rPr lang="en-GB" sz="1000" i="1" dirty="0">
                <a:latin typeface="Arial"/>
                <a:cs typeface="Arial"/>
              </a:rPr>
              <a:t> The four phases of life cycle assessment as defined in ISO 14044</a:t>
            </a:r>
            <a:endParaRPr lang="en-US" dirty="0"/>
          </a:p>
        </p:txBody>
      </p:sp>
      <p:pic>
        <p:nvPicPr>
          <p:cNvPr id="7" name="Picture 6" descr="A green letters on a black background&#10;&#10;Description automatically generated">
            <a:extLst>
              <a:ext uri="{FF2B5EF4-FFF2-40B4-BE49-F238E27FC236}">
                <a16:creationId xmlns:a16="http://schemas.microsoft.com/office/drawing/2014/main" id="{639F124E-DC36-D6B6-288F-F4CCC1A4C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4" y="4673253"/>
            <a:ext cx="1162193" cy="359599"/>
          </a:xfrm>
          <a:prstGeom prst="rect">
            <a:avLst/>
          </a:prstGeom>
        </p:spPr>
      </p:pic>
      <p:pic>
        <p:nvPicPr>
          <p:cNvPr id="9" name="Picture 8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0F57CF1D-F029-37A6-1E0A-7BB4465F0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934" y="4620231"/>
            <a:ext cx="1118665" cy="4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6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F6D3-445A-C4F2-1F78-9AFD0D60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LCA Methodology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32C0-40D3-CFFF-D2EA-AE213D9BD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08061"/>
            <a:ext cx="4861927" cy="38689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sz="1600" b="1" dirty="0">
                <a:latin typeface="Arial"/>
                <a:cs typeface="Arial"/>
              </a:rPr>
              <a:t>Defining Goal and Scope</a:t>
            </a:r>
            <a:endParaRPr lang="en-US" sz="16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rial"/>
                <a:cs typeface="Arial"/>
              </a:rPr>
              <a:t>System boundaries and functional units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sz="1600" b="1" dirty="0">
                <a:latin typeface="Arial"/>
                <a:cs typeface="Arial"/>
              </a:rPr>
              <a:t>Inventory Analysis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rial"/>
                <a:cs typeface="Arial"/>
              </a:rPr>
              <a:t>System definition – Process modelling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rial"/>
                <a:cs typeface="Arial"/>
              </a:rPr>
              <a:t>Data collection – Ecoinvent database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rial"/>
                <a:cs typeface="Arial"/>
              </a:rPr>
              <a:t>Estimation of burdens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sz="1600" b="1" dirty="0">
                <a:latin typeface="Arial"/>
                <a:cs typeface="Arial"/>
              </a:rPr>
              <a:t>Impact Assessment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rial"/>
                <a:cs typeface="Arial"/>
              </a:rPr>
              <a:t>Impact assessment methodology selection – </a:t>
            </a:r>
            <a:r>
              <a:rPr lang="en-GB" sz="1400" dirty="0" err="1">
                <a:latin typeface="Arial"/>
                <a:cs typeface="Arial"/>
              </a:rPr>
              <a:t>ReCiPe</a:t>
            </a:r>
            <a:r>
              <a:rPr lang="en-GB" sz="1400" dirty="0">
                <a:latin typeface="Arial"/>
                <a:cs typeface="Arial"/>
              </a:rPr>
              <a:t> 2016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rial"/>
                <a:cs typeface="Arial"/>
              </a:rPr>
              <a:t>Impact categories I.e., Climate change potential, human toxicity, metal depletion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rial"/>
                <a:cs typeface="Arial"/>
              </a:rPr>
              <a:t>Estimation of Impacts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sz="1600" b="1" dirty="0">
                <a:latin typeface="Arial"/>
                <a:cs typeface="Arial"/>
              </a:rPr>
              <a:t>Interpretation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rial"/>
                <a:cs typeface="Arial"/>
              </a:rPr>
              <a:t>'hot spot' identification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rial"/>
                <a:cs typeface="Arial"/>
              </a:rPr>
              <a:t>Sensitivity analysis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rial"/>
                <a:cs typeface="Arial"/>
              </a:rPr>
              <a:t>Conclusions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03FF4-8DAC-313F-F6C2-30D0B6142FE3}"/>
              </a:ext>
            </a:extLst>
          </p:cNvPr>
          <p:cNvSpPr txBox="1"/>
          <p:nvPr/>
        </p:nvSpPr>
        <p:spPr>
          <a:xfrm>
            <a:off x="5364089" y="4882445"/>
            <a:ext cx="356588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00" i="1" dirty="0">
                <a:latin typeface="Arial"/>
                <a:cs typeface="Arial"/>
              </a:rPr>
              <a:t>Figure 2: </a:t>
            </a:r>
            <a:r>
              <a:rPr lang="en-GB" sz="1000" i="1" dirty="0" err="1">
                <a:latin typeface="Arial"/>
                <a:cs typeface="Arial"/>
              </a:rPr>
              <a:t>ReCiPe</a:t>
            </a:r>
            <a:r>
              <a:rPr lang="en-GB" sz="1000" i="1" dirty="0">
                <a:latin typeface="Arial"/>
                <a:cs typeface="Arial"/>
              </a:rPr>
              <a:t> impact assessment methodology</a:t>
            </a:r>
          </a:p>
        </p:txBody>
      </p:sp>
      <p:pic>
        <p:nvPicPr>
          <p:cNvPr id="11" name="Picture 10" descr="A green letters on a black background&#10;&#10;Description automatically generated">
            <a:extLst>
              <a:ext uri="{FF2B5EF4-FFF2-40B4-BE49-F238E27FC236}">
                <a16:creationId xmlns:a16="http://schemas.microsoft.com/office/drawing/2014/main" id="{98F5083C-A6E0-DE96-DC2D-C54A2B05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4" y="4673253"/>
            <a:ext cx="1162193" cy="359599"/>
          </a:xfrm>
          <a:prstGeom prst="rect">
            <a:avLst/>
          </a:prstGeom>
        </p:spPr>
      </p:pic>
      <p:pic>
        <p:nvPicPr>
          <p:cNvPr id="5" name="Picture 4" descr="A diagram of a health hazard&#10;&#10;Description automatically generated with medium confidence">
            <a:extLst>
              <a:ext uri="{FF2B5EF4-FFF2-40B4-BE49-F238E27FC236}">
                <a16:creationId xmlns:a16="http://schemas.microsoft.com/office/drawing/2014/main" id="{23978B15-89D2-C66B-B033-ECD71FE12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972079"/>
            <a:ext cx="3565884" cy="38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7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A1C4-1A30-DED0-F572-40CCF5D7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LCA and Life Cycle Costing (LCC) in PREDIS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E0A2F-378A-B407-033B-3D0219D9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3598"/>
            <a:ext cx="5472608" cy="34774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1800" dirty="0"/>
              <a:t>LCC is less standardised but a general method exists (from the Society of Environmental Toxicology and Chemistry, SETAC)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1800" dirty="0"/>
              <a:t>PREDIS incorporates LCA and LCC into the development of treatment options for metallic wastes, liquid organics and solid organics, as well as waste store monitoring technology.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1800" dirty="0"/>
              <a:t>All LCC aligns with the LCA models with each flow having a cost attached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1800" dirty="0">
                <a:effectLst/>
              </a:rPr>
              <a:t>Protocol for the use of LCA/LCC:</a:t>
            </a:r>
            <a:br>
              <a:rPr lang="en-GB" sz="1800" dirty="0">
                <a:effectLst/>
              </a:rPr>
            </a:br>
            <a:r>
              <a:rPr lang="en-GB" sz="1200" dirty="0">
                <a:effectLst/>
                <a:hlinkClick r:id="rId2"/>
              </a:rPr>
              <a:t>https://predis-h2020.eu/wp-content/uploads/2021/09/PREDIS_MS14_T2.5-LCA-protocol-guidance_31.8.2021.pdf</a:t>
            </a:r>
            <a:r>
              <a:rPr lang="en-GB" sz="1800" dirty="0">
                <a:effectLst/>
              </a:rPr>
              <a:t> </a:t>
            </a:r>
            <a:endParaRPr lang="en-GB" dirty="0"/>
          </a:p>
        </p:txBody>
      </p:sp>
      <p:pic>
        <p:nvPicPr>
          <p:cNvPr id="162" name="Picture 161" descr="A green letters on a black background&#10;&#10;Description automatically generated">
            <a:extLst>
              <a:ext uri="{FF2B5EF4-FFF2-40B4-BE49-F238E27FC236}">
                <a16:creationId xmlns:a16="http://schemas.microsoft.com/office/drawing/2014/main" id="{34B4B777-3525-ACA8-B569-61DA2AE18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4" y="4673253"/>
            <a:ext cx="1162193" cy="359599"/>
          </a:xfrm>
          <a:prstGeom prst="rect">
            <a:avLst/>
          </a:prstGeom>
        </p:spPr>
      </p:pic>
      <p:pic>
        <p:nvPicPr>
          <p:cNvPr id="164" name="Picture 163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2137D4E7-F81B-CA69-E02C-8D07F86D1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934" y="4620231"/>
            <a:ext cx="1118665" cy="468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5B7EFA-AB87-6084-2AEC-7A15603C244F}"/>
              </a:ext>
            </a:extLst>
          </p:cNvPr>
          <p:cNvSpPr txBox="1"/>
          <p:nvPr/>
        </p:nvSpPr>
        <p:spPr>
          <a:xfrm>
            <a:off x="6084168" y="4587974"/>
            <a:ext cx="226707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i="1" dirty="0">
                <a:latin typeface="Arial"/>
                <a:cs typeface="Arial"/>
              </a:rPr>
              <a:t>Figure 3: LCC methodology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6276E3-FB58-0973-2E15-7191B7980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872787"/>
              </p:ext>
            </p:extLst>
          </p:nvPr>
        </p:nvGraphicFramePr>
        <p:xfrm>
          <a:off x="4585773" y="1008062"/>
          <a:ext cx="4866638" cy="34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C90EED-369F-94EE-81FD-B635ECDAB972}"/>
              </a:ext>
            </a:extLst>
          </p:cNvPr>
          <p:cNvSpPr/>
          <p:nvPr/>
        </p:nvSpPr>
        <p:spPr>
          <a:xfrm>
            <a:off x="8156435" y="1008062"/>
            <a:ext cx="338149" cy="3417406"/>
          </a:xfrm>
          <a:prstGeom prst="roundRect">
            <a:avLst/>
          </a:prstGeom>
          <a:gradFill flip="none" rotWithShape="1">
            <a:gsLst>
              <a:gs pos="0">
                <a:srgbClr val="5B9BD5"/>
              </a:gs>
              <a:gs pos="100000">
                <a:srgbClr val="70AD47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Transport costs</a:t>
            </a:r>
          </a:p>
        </p:txBody>
      </p:sp>
    </p:spTree>
    <p:extLst>
      <p:ext uri="{BB962C8B-B14F-4D97-AF65-F5344CB8AC3E}">
        <p14:creationId xmlns:p14="http://schemas.microsoft.com/office/powerpoint/2010/main" val="79911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A1C4-1A30-DED0-F572-40CCF5D7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LCA/LCC in Nuclear Sector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E0A2F-378A-B407-033B-3D0219D9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6820"/>
            <a:ext cx="7886700" cy="3262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Arial"/>
                <a:cs typeface="Arial"/>
              </a:rPr>
              <a:t>Literature review 2021-2022: established the very small pool of radioactive waste treatment LCA, few papers considering decommissioning or back end nuclear fuel cycle</a:t>
            </a:r>
          </a:p>
          <a:p>
            <a:pPr lvl="1"/>
            <a:r>
              <a:rPr lang="en-GB" sz="1600" dirty="0">
                <a:latin typeface="Arial"/>
                <a:cs typeface="Arial"/>
              </a:rPr>
              <a:t>Over 120 papers screened</a:t>
            </a:r>
            <a:endParaRPr lang="en-GB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8BF13-B085-FBD2-5A50-BC7B3C455BEF}"/>
              </a:ext>
            </a:extLst>
          </p:cNvPr>
          <p:cNvSpPr/>
          <p:nvPr/>
        </p:nvSpPr>
        <p:spPr>
          <a:xfrm>
            <a:off x="778627" y="3083985"/>
            <a:ext cx="2344614" cy="63011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0000"/>
                </a:solidFill>
                <a:cs typeface="Calibri"/>
              </a:rPr>
              <a:t>Nuclear Treatment Technologies/Methods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F3A07-A5A0-4221-AC2C-84F1D34496C3}"/>
              </a:ext>
            </a:extLst>
          </p:cNvPr>
          <p:cNvSpPr/>
          <p:nvPr/>
        </p:nvSpPr>
        <p:spPr>
          <a:xfrm>
            <a:off x="6039355" y="3083984"/>
            <a:ext cx="2369038" cy="63011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rgbClr val="000000"/>
                </a:solidFill>
                <a:cs typeface="Calibri"/>
              </a:rPr>
              <a:t>Nuclear LCA Studies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D39A3-5C78-E6F4-6F9B-DA8448F11D91}"/>
              </a:ext>
            </a:extLst>
          </p:cNvPr>
          <p:cNvSpPr/>
          <p:nvPr/>
        </p:nvSpPr>
        <p:spPr>
          <a:xfrm>
            <a:off x="3660550" y="3147486"/>
            <a:ext cx="1841499" cy="5031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rgbClr val="C00000"/>
                </a:solidFill>
                <a:cs typeface="Calibri"/>
              </a:rPr>
              <a:t>Minimal Crossover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D08242-4E7F-B7A7-41F8-39D9780AD0BF}"/>
              </a:ext>
            </a:extLst>
          </p:cNvPr>
          <p:cNvCxnSpPr/>
          <p:nvPr/>
        </p:nvCxnSpPr>
        <p:spPr>
          <a:xfrm>
            <a:off x="3125196" y="3396112"/>
            <a:ext cx="533401" cy="977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78CC30-3C52-6CF5-CA36-C7DB8CA2B160}"/>
              </a:ext>
            </a:extLst>
          </p:cNvPr>
          <p:cNvCxnSpPr>
            <a:cxnSpLocks/>
          </p:cNvCxnSpPr>
          <p:nvPr/>
        </p:nvCxnSpPr>
        <p:spPr>
          <a:xfrm>
            <a:off x="5504003" y="3396111"/>
            <a:ext cx="533401" cy="977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9829D14-146D-759D-DE18-4D21D56B1F39}"/>
              </a:ext>
            </a:extLst>
          </p:cNvPr>
          <p:cNvSpPr/>
          <p:nvPr/>
        </p:nvSpPr>
        <p:spPr>
          <a:xfrm>
            <a:off x="3260010" y="3274485"/>
            <a:ext cx="263769" cy="24423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E9299A4C-6CA4-CFB4-172C-188674589F6C}"/>
              </a:ext>
            </a:extLst>
          </p:cNvPr>
          <p:cNvSpPr/>
          <p:nvPr/>
        </p:nvSpPr>
        <p:spPr>
          <a:xfrm>
            <a:off x="5638817" y="3274484"/>
            <a:ext cx="263769" cy="24423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green letters on a black background&#10;&#10;Description automatically generated">
            <a:extLst>
              <a:ext uri="{FF2B5EF4-FFF2-40B4-BE49-F238E27FC236}">
                <a16:creationId xmlns:a16="http://schemas.microsoft.com/office/drawing/2014/main" id="{0F713C1D-64A1-90AA-E941-2E6719710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4" y="4673253"/>
            <a:ext cx="1162193" cy="359599"/>
          </a:xfrm>
          <a:prstGeom prst="rect">
            <a:avLst/>
          </a:prstGeom>
        </p:spPr>
      </p:pic>
      <p:pic>
        <p:nvPicPr>
          <p:cNvPr id="15" name="Picture 14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B292A568-C126-38B7-EC4F-C30A10CDF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934" y="4620231"/>
            <a:ext cx="1118665" cy="4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CB50-B9D4-2B71-498B-FE69CEA6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Case Study - Decontamination using Gel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69531-B493-A5A5-4801-FDE71B2E74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1007998"/>
            <a:ext cx="4043927" cy="3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477E9E-73C6-B587-34F9-47BBCA400C4A}"/>
              </a:ext>
            </a:extLst>
          </p:cNvPr>
          <p:cNvSpPr txBox="1"/>
          <p:nvPr/>
        </p:nvSpPr>
        <p:spPr>
          <a:xfrm>
            <a:off x="107504" y="1059582"/>
            <a:ext cx="3024336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 of a self-drying cracking gel (SDC gel) which incorporates surface contamination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Collaboration on inventory data with CEA</a:t>
            </a:r>
            <a:endParaRPr lang="en-GB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/>
                <a:cs typeface="Arial"/>
              </a:rPr>
              <a:t>FU is the treatment of 10 m</a:t>
            </a:r>
            <a:r>
              <a:rPr lang="en-GB" sz="1600" baseline="30000" dirty="0">
                <a:effectLst/>
                <a:latin typeface="Arial"/>
                <a:cs typeface="Arial"/>
              </a:rPr>
              <a:t>2 </a:t>
            </a:r>
            <a:r>
              <a:rPr lang="en-GB" sz="1600" dirty="0">
                <a:effectLst/>
                <a:latin typeface="Arial"/>
                <a:cs typeface="Arial"/>
              </a:rPr>
              <a:t>of planar stainless steel surface</a:t>
            </a:r>
            <a:endParaRPr lang="en-GB" sz="1600" dirty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System boundary:</a:t>
            </a:r>
          </a:p>
          <a:p>
            <a:pPr marL="271463" indent="-271463">
              <a:spcBef>
                <a:spcPts val="600"/>
              </a:spcBef>
            </a:pPr>
            <a:r>
              <a:rPr lang="en-GB" sz="1600" dirty="0">
                <a:latin typeface="Arial"/>
                <a:cs typeface="Arial"/>
              </a:rPr>
              <a:t>	production of reagents and equipment </a:t>
            </a:r>
            <a:r>
              <a:rPr lang="en-GB" sz="1600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GB" sz="1600" dirty="0">
                <a:latin typeface="Arial"/>
                <a:cs typeface="Arial"/>
              </a:rPr>
              <a:t>removal of the treatment gel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een letters on a black background&#10;&#10;Description automatically generated">
            <a:extLst>
              <a:ext uri="{FF2B5EF4-FFF2-40B4-BE49-F238E27FC236}">
                <a16:creationId xmlns:a16="http://schemas.microsoft.com/office/drawing/2014/main" id="{BED416BE-49DE-5339-1582-48D7024F8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4" y="4673253"/>
            <a:ext cx="1162193" cy="359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03CA3-E478-1DA8-488A-399AA4DDFF2F}"/>
              </a:ext>
            </a:extLst>
          </p:cNvPr>
          <p:cNvSpPr txBox="1"/>
          <p:nvPr/>
        </p:nvSpPr>
        <p:spPr>
          <a:xfrm>
            <a:off x="3203848" y="4886473"/>
            <a:ext cx="58747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00" i="1" dirty="0">
                <a:latin typeface="Arial"/>
                <a:cs typeface="Arial"/>
              </a:rPr>
              <a:t>Figure 4: Impacts of treating 10 m</a:t>
            </a:r>
            <a:r>
              <a:rPr lang="en-GB" sz="1000" i="1" baseline="30000" dirty="0">
                <a:latin typeface="Arial"/>
                <a:cs typeface="Arial"/>
              </a:rPr>
              <a:t>2</a:t>
            </a:r>
            <a:r>
              <a:rPr lang="en-GB" sz="1000" i="1" dirty="0">
                <a:latin typeface="Arial"/>
                <a:cs typeface="Arial"/>
              </a:rPr>
              <a:t> of planar stainless steel surface using SDC gel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C56D59-911F-8BB2-3B74-31AB29B04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013480"/>
              </p:ext>
            </p:extLst>
          </p:nvPr>
        </p:nvGraphicFramePr>
        <p:xfrm>
          <a:off x="3203848" y="1008061"/>
          <a:ext cx="5874751" cy="387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734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E3E6-4C52-DC9A-16E0-B52D929E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Case Study - Decontamination using Gel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959DB6-EC1B-C2DC-1BFA-5F787D76C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355726"/>
            <a:ext cx="5491553" cy="2076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0C766-E204-F747-2FD9-D9D9E2DCFEDC}"/>
              </a:ext>
            </a:extLst>
          </p:cNvPr>
          <p:cNvSpPr txBox="1"/>
          <p:nvPr/>
        </p:nvSpPr>
        <p:spPr>
          <a:xfrm>
            <a:off x="179512" y="1059582"/>
            <a:ext cx="8336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Once treated the stainless steel can be recycled/free-released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carbon footprint of decontaminated stainless steel is 99.8% lower than that of virgin stainless steel, even before savings 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disposal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space are accounted for:</a:t>
            </a:r>
            <a:endParaRPr lang="en-GB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een letters on a black background&#10;&#10;Description automatically generated">
            <a:extLst>
              <a:ext uri="{FF2B5EF4-FFF2-40B4-BE49-F238E27FC236}">
                <a16:creationId xmlns:a16="http://schemas.microsoft.com/office/drawing/2014/main" id="{47128633-F27F-9852-735F-7AD46BB4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4" y="4673253"/>
            <a:ext cx="1162193" cy="359599"/>
          </a:xfrm>
          <a:prstGeom prst="rect">
            <a:avLst/>
          </a:prstGeom>
        </p:spPr>
      </p:pic>
      <p:pic>
        <p:nvPicPr>
          <p:cNvPr id="9" name="Picture 8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280E9227-04DE-EEFE-E712-3637C99E2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934" y="4620231"/>
            <a:ext cx="1118665" cy="468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D1CE6E-8280-248B-12A7-06F209572C8C}"/>
              </a:ext>
            </a:extLst>
          </p:cNvPr>
          <p:cNvSpPr txBox="1"/>
          <p:nvPr/>
        </p:nvSpPr>
        <p:spPr>
          <a:xfrm>
            <a:off x="179512" y="4397211"/>
            <a:ext cx="549155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00" i="1" dirty="0">
                <a:latin typeface="Arial"/>
                <a:cs typeface="Arial"/>
              </a:rPr>
              <a:t>Figure 5: SDC gel treatment compared to stainless steel production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A0B20-5A6D-CD28-2C6F-C47D982C4A3C}"/>
              </a:ext>
            </a:extLst>
          </p:cNvPr>
          <p:cNvSpPr txBox="1"/>
          <p:nvPr/>
        </p:nvSpPr>
        <p:spPr>
          <a:xfrm>
            <a:off x="5732512" y="2186252"/>
            <a:ext cx="32319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(Note that this assumes only surface decontamination was present, with no subsurface contamination/activation.)</a:t>
            </a:r>
          </a:p>
        </p:txBody>
      </p:sp>
    </p:spTree>
    <p:extLst>
      <p:ext uri="{BB962C8B-B14F-4D97-AF65-F5344CB8AC3E}">
        <p14:creationId xmlns:p14="http://schemas.microsoft.com/office/powerpoint/2010/main" val="81014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E3E6-4C52-DC9A-16E0-B52D929E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Case Study - Geopolymer Encapsulation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8FF1B-A4D1-88B0-7C61-5C236B76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544" y="2787774"/>
            <a:ext cx="5030455" cy="173897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A660B1-073B-5BA4-6A4E-2CE30B46A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35" y="1203598"/>
            <a:ext cx="7886700" cy="2998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latin typeface="Arial"/>
                <a:cs typeface="Arial"/>
              </a:rPr>
              <a:t>Tuff geopolymer encapsulation of radioactive solid organic waste (RSOW)</a:t>
            </a:r>
          </a:p>
          <a:p>
            <a:pPr lvl="1"/>
            <a:r>
              <a:rPr lang="en-GB" sz="1400" dirty="0">
                <a:latin typeface="Arial"/>
                <a:cs typeface="Arial"/>
              </a:rPr>
              <a:t>Collaboration on inventory data with </a:t>
            </a:r>
            <a:r>
              <a:rPr lang="en-GB" sz="1400" dirty="0" err="1">
                <a:latin typeface="Arial"/>
                <a:cs typeface="Arial"/>
              </a:rPr>
              <a:t>Politecnico</a:t>
            </a:r>
            <a:r>
              <a:rPr lang="en-GB" sz="1400" dirty="0">
                <a:latin typeface="Arial"/>
                <a:cs typeface="Arial"/>
              </a:rPr>
              <a:t> di Milano</a:t>
            </a:r>
          </a:p>
          <a:p>
            <a:pPr lvl="1"/>
            <a:r>
              <a:rPr lang="en-GB" sz="1400" dirty="0">
                <a:latin typeface="Arial"/>
                <a:cs typeface="Arial"/>
              </a:rPr>
              <a:t>FU: the pre-disposal processing of 1 kg of intermediate level RSOW surrogate</a:t>
            </a:r>
          </a:p>
          <a:p>
            <a:pPr lvl="1"/>
            <a:r>
              <a:rPr lang="en-GB" sz="1400" dirty="0">
                <a:latin typeface="Arial"/>
                <a:cs typeface="Arial"/>
              </a:rPr>
              <a:t>System Boundaries: receipt of waste at the treatment facility to the handoff of a conditioned waste drum to a final repository</a:t>
            </a:r>
          </a:p>
          <a:p>
            <a:r>
              <a:rPr lang="en-GB" sz="1800" dirty="0">
                <a:latin typeface="Arial"/>
                <a:cs typeface="Arial"/>
              </a:rPr>
              <a:t>Varying waste loading scenarios based on R&amp;D compared to OPC encapsulation</a:t>
            </a:r>
          </a:p>
        </p:txBody>
      </p:sp>
      <p:pic>
        <p:nvPicPr>
          <p:cNvPr id="14" name="Picture 13" descr="A green letters on a black background&#10;&#10;Description automatically generated">
            <a:extLst>
              <a:ext uri="{FF2B5EF4-FFF2-40B4-BE49-F238E27FC236}">
                <a16:creationId xmlns:a16="http://schemas.microsoft.com/office/drawing/2014/main" id="{E9713B4F-62D8-D046-865F-460337EB3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4" y="4673253"/>
            <a:ext cx="1162193" cy="359599"/>
          </a:xfrm>
          <a:prstGeom prst="rect">
            <a:avLst/>
          </a:prstGeom>
        </p:spPr>
      </p:pic>
      <p:pic>
        <p:nvPicPr>
          <p:cNvPr id="16" name="Picture 15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C142FE5D-0D15-ACE7-7D7A-824ED7850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934" y="4620231"/>
            <a:ext cx="1118665" cy="4681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9BAEF8-5C5B-26B6-664E-B7AC56461F80}"/>
              </a:ext>
            </a:extLst>
          </p:cNvPr>
          <p:cNvSpPr txBox="1"/>
          <p:nvPr/>
        </p:nvSpPr>
        <p:spPr>
          <a:xfrm>
            <a:off x="2627785" y="4881956"/>
            <a:ext cx="421350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00" i="1" dirty="0">
                <a:latin typeface="Arial"/>
                <a:cs typeface="Arial"/>
              </a:rPr>
              <a:t>Figure 6: Climate Change potential of tuff geopolymer encapsulation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CB8C5BA-1B1E-8622-757D-E5B27BCA9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314233"/>
              </p:ext>
            </p:extLst>
          </p:nvPr>
        </p:nvGraphicFramePr>
        <p:xfrm>
          <a:off x="1372172" y="3114079"/>
          <a:ext cx="6533152" cy="1738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454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1059</TotalTime>
  <Words>618</Words>
  <Application>Microsoft Office PowerPoint</Application>
  <PresentationFormat>On-screen Show (16:9)</PresentationFormat>
  <Paragraphs>71</Paragraphs>
  <Slides>10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</vt:lpstr>
      <vt:lpstr>Calibri</vt:lpstr>
      <vt:lpstr>Times New Roman</vt:lpstr>
      <vt:lpstr>Wingdings</vt:lpstr>
      <vt:lpstr>Office Theme</vt:lpstr>
      <vt:lpstr>Custom Design</vt:lpstr>
      <vt:lpstr>1_Custom Design</vt:lpstr>
      <vt:lpstr>PowerPoint Presentation</vt:lpstr>
      <vt:lpstr>Applying a life cycle environmental   perspective to the development of   radioactive waste treatment technologies </vt:lpstr>
      <vt:lpstr>What is Life Cycle Assessment (LCA) ?</vt:lpstr>
      <vt:lpstr>LCA Methodology</vt:lpstr>
      <vt:lpstr>LCA and Life Cycle Costing (LCC) in PREDIS</vt:lpstr>
      <vt:lpstr>LCA/LCC in Nuclear Sector</vt:lpstr>
      <vt:lpstr>Case Study - Decontamination using Gel</vt:lpstr>
      <vt:lpstr>Case Study - Decontamination using Gel</vt:lpstr>
      <vt:lpstr>Case Study - Geopolymer Encapsulation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Laurence Stamford</cp:lastModifiedBy>
  <cp:revision>10</cp:revision>
  <cp:lastPrinted>2015-12-18T15:27:41Z</cp:lastPrinted>
  <dcterms:created xsi:type="dcterms:W3CDTF">2023-02-20T09:28:38Z</dcterms:created>
  <dcterms:modified xsi:type="dcterms:W3CDTF">2023-10-30T15:47:15Z</dcterms:modified>
</cp:coreProperties>
</file>