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26_5CA4E06C.xml" ContentType="application/vnd.ms-powerpoint.comments+xml"/>
  <Override PartName="/ppt/notesSlides/notesSlide1.xml" ContentType="application/vnd.openxmlformats-officedocument.presentationml.notesSlide+xml"/>
  <Override PartName="/ppt/comments/modernComment_130_C60E5271.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19"/>
  </p:notesMasterIdLst>
  <p:sldIdLst>
    <p:sldId id="294" r:id="rId7"/>
    <p:sldId id="256" r:id="rId8"/>
    <p:sldId id="304" r:id="rId9"/>
    <p:sldId id="305" r:id="rId10"/>
    <p:sldId id="307" r:id="rId11"/>
    <p:sldId id="310" r:id="rId12"/>
    <p:sldId id="297" r:id="rId13"/>
    <p:sldId id="295" r:id="rId14"/>
    <p:sldId id="308" r:id="rId15"/>
    <p:sldId id="302" r:id="rId16"/>
    <p:sldId id="309" r:id="rId17"/>
    <p:sldId id="300" r:id="rId18"/>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30A4A9-EDCB-8D00-CF7F-E926F64BFACD}" name="Heleni Pantelidou" initials="HP" userId="S::heleni.pantelidou@arup.com::f1f062bd-1b4a-46ac-805d-70a4955aae30" providerId="AD"/>
  <p188:author id="{6B1FC1E4-1C59-8450-96E5-C53FD328D606}" name="Nick Barron (J)" initials="NB(" userId="S::Nick-J.Barron@arup.com::39edc0a1-7400-4c5f-8cfa-01a4fc982a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BBBDF-C2DC-406D-84ED-FB93ED265149}" v="2" dt="2023-10-23T08:18:42.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83196" autoAdjust="0"/>
  </p:normalViewPr>
  <p:slideViewPr>
    <p:cSldViewPr>
      <p:cViewPr varScale="1">
        <p:scale>
          <a:sx n="125" d="100"/>
          <a:sy n="125" d="100"/>
        </p:scale>
        <p:origin x="117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Barron (J)" userId="39edc0a1-7400-4c5f-8cfa-01a4fc982afa" providerId="ADAL" clId="{4CCBBBDF-C2DC-406D-84ED-FB93ED265149}"/>
    <pc:docChg chg="custSel delSld modSld">
      <pc:chgData name="Nick Barron (J)" userId="39edc0a1-7400-4c5f-8cfa-01a4fc982afa" providerId="ADAL" clId="{4CCBBBDF-C2DC-406D-84ED-FB93ED265149}" dt="2023-10-23T08:19:46.863" v="25" actId="1076"/>
      <pc:docMkLst>
        <pc:docMk/>
      </pc:docMkLst>
      <pc:sldChg chg="delCm">
        <pc:chgData name="Nick Barron (J)" userId="39edc0a1-7400-4c5f-8cfa-01a4fc982afa" providerId="ADAL" clId="{4CCBBBDF-C2DC-406D-84ED-FB93ED265149}" dt="2023-10-23T08:19:18.013" v="15"/>
        <pc:sldMkLst>
          <pc:docMk/>
          <pc:sldMk cId="1567452901" sldId="295"/>
        </pc:sldMkLst>
        <pc:extLst>
          <p:ext xmlns:p="http://schemas.openxmlformats.org/presentationml/2006/main" uri="{D6D511B9-2390-475A-947B-AFAB55BFBCF1}">
            <pc226:cmChg xmlns:pc226="http://schemas.microsoft.com/office/powerpoint/2022/06/main/command" chg="del">
              <pc226:chgData name="Nick Barron (J)" userId="39edc0a1-7400-4c5f-8cfa-01a4fc982afa" providerId="ADAL" clId="{4CCBBBDF-C2DC-406D-84ED-FB93ED265149}" dt="2023-10-23T08:19:18.013" v="15"/>
              <pc2:cmMkLst xmlns:pc2="http://schemas.microsoft.com/office/powerpoint/2019/9/main/command">
                <pc:docMk/>
                <pc:sldMk cId="1567452901" sldId="295"/>
                <pc2:cmMk id="{B92D9122-8195-4B43-B63F-F367C12A1EA2}"/>
              </pc2:cmMkLst>
            </pc226:cmChg>
          </p:ext>
        </pc:extLst>
      </pc:sldChg>
      <pc:sldChg chg="modSp mod">
        <pc:chgData name="Nick Barron (J)" userId="39edc0a1-7400-4c5f-8cfa-01a4fc982afa" providerId="ADAL" clId="{4CCBBBDF-C2DC-406D-84ED-FB93ED265149}" dt="2023-10-23T08:19:08.805" v="14" actId="1035"/>
        <pc:sldMkLst>
          <pc:docMk/>
          <pc:sldMk cId="1809760526" sldId="302"/>
        </pc:sldMkLst>
        <pc:picChg chg="mod">
          <ac:chgData name="Nick Barron (J)" userId="39edc0a1-7400-4c5f-8cfa-01a4fc982afa" providerId="ADAL" clId="{4CCBBBDF-C2DC-406D-84ED-FB93ED265149}" dt="2023-10-23T08:19:08.805" v="14" actId="1035"/>
          <ac:picMkLst>
            <pc:docMk/>
            <pc:sldMk cId="1809760526" sldId="302"/>
            <ac:picMk id="4" creationId="{3E6CA1B8-4B50-EB8E-F04E-0E30E174BB8A}"/>
          </ac:picMkLst>
        </pc:picChg>
      </pc:sldChg>
      <pc:sldChg chg="del">
        <pc:chgData name="Nick Barron (J)" userId="39edc0a1-7400-4c5f-8cfa-01a4fc982afa" providerId="ADAL" clId="{4CCBBBDF-C2DC-406D-84ED-FB93ED265149}" dt="2023-10-23T08:18:07.765" v="0" actId="47"/>
        <pc:sldMkLst>
          <pc:docMk/>
          <pc:sldMk cId="2001911929" sldId="306"/>
        </pc:sldMkLst>
      </pc:sldChg>
      <pc:sldChg chg="modSp mod">
        <pc:chgData name="Nick Barron (J)" userId="39edc0a1-7400-4c5f-8cfa-01a4fc982afa" providerId="ADAL" clId="{4CCBBBDF-C2DC-406D-84ED-FB93ED265149}" dt="2023-10-23T08:19:46.863" v="25" actId="1076"/>
        <pc:sldMkLst>
          <pc:docMk/>
          <pc:sldMk cId="1643733820" sldId="307"/>
        </pc:sldMkLst>
        <pc:spChg chg="mod">
          <ac:chgData name="Nick Barron (J)" userId="39edc0a1-7400-4c5f-8cfa-01a4fc982afa" providerId="ADAL" clId="{4CCBBBDF-C2DC-406D-84ED-FB93ED265149}" dt="2023-10-23T08:19:46.863" v="25" actId="1076"/>
          <ac:spMkLst>
            <pc:docMk/>
            <pc:sldMk cId="1643733820" sldId="307"/>
            <ac:spMk id="9" creationId="{C0DB3DF0-CE65-707A-5A17-9D162A181D74}"/>
          </ac:spMkLst>
        </pc:spChg>
        <pc:picChg chg="mod">
          <ac:chgData name="Nick Barron (J)" userId="39edc0a1-7400-4c5f-8cfa-01a4fc982afa" providerId="ADAL" clId="{4CCBBBDF-C2DC-406D-84ED-FB93ED265149}" dt="2023-10-23T08:19:37.382" v="22" actId="1038"/>
          <ac:picMkLst>
            <pc:docMk/>
            <pc:sldMk cId="1643733820" sldId="307"/>
            <ac:picMk id="4" creationId="{8C3FE1A4-6CC0-05F7-521F-01D76B19ED1F}"/>
          </ac:picMkLst>
        </pc:picChg>
        <pc:picChg chg="mod">
          <ac:chgData name="Nick Barron (J)" userId="39edc0a1-7400-4c5f-8cfa-01a4fc982afa" providerId="ADAL" clId="{4CCBBBDF-C2DC-406D-84ED-FB93ED265149}" dt="2023-10-23T08:19:37.382" v="22" actId="1038"/>
          <ac:picMkLst>
            <pc:docMk/>
            <pc:sldMk cId="1643733820" sldId="307"/>
            <ac:picMk id="6" creationId="{9E9BFE5C-8248-22B1-7DC4-185D3C087EA1}"/>
          </ac:picMkLst>
        </pc:picChg>
        <pc:picChg chg="mod">
          <ac:chgData name="Nick Barron (J)" userId="39edc0a1-7400-4c5f-8cfa-01a4fc982afa" providerId="ADAL" clId="{4CCBBBDF-C2DC-406D-84ED-FB93ED265149}" dt="2023-10-23T08:19:41.190" v="24" actId="14100"/>
          <ac:picMkLst>
            <pc:docMk/>
            <pc:sldMk cId="1643733820" sldId="307"/>
            <ac:picMk id="7" creationId="{8EB0482E-6C14-1945-0C9F-B4BAF61FC3C1}"/>
          </ac:picMkLst>
        </pc:picChg>
      </pc:sldChg>
      <pc:sldChg chg="modSp mod">
        <pc:chgData name="Nick Barron (J)" userId="39edc0a1-7400-4c5f-8cfa-01a4fc982afa" providerId="ADAL" clId="{4CCBBBDF-C2DC-406D-84ED-FB93ED265149}" dt="2023-10-23T08:19:03.668" v="12" actId="1076"/>
        <pc:sldMkLst>
          <pc:docMk/>
          <pc:sldMk cId="2233651132" sldId="308"/>
        </pc:sldMkLst>
        <pc:graphicFrameChg chg="mod">
          <ac:chgData name="Nick Barron (J)" userId="39edc0a1-7400-4c5f-8cfa-01a4fc982afa" providerId="ADAL" clId="{4CCBBBDF-C2DC-406D-84ED-FB93ED265149}" dt="2023-10-23T08:18:57.157" v="11" actId="1037"/>
          <ac:graphicFrameMkLst>
            <pc:docMk/>
            <pc:sldMk cId="2233651132" sldId="308"/>
            <ac:graphicFrameMk id="15" creationId="{914065B4-5A7E-8CD5-0F8B-387A11AE9EE6}"/>
          </ac:graphicFrameMkLst>
        </pc:graphicFrameChg>
        <pc:picChg chg="mod modCrop">
          <ac:chgData name="Nick Barron (J)" userId="39edc0a1-7400-4c5f-8cfa-01a4fc982afa" providerId="ADAL" clId="{4CCBBBDF-C2DC-406D-84ED-FB93ED265149}" dt="2023-10-23T08:19:03.668" v="12" actId="1076"/>
          <ac:picMkLst>
            <pc:docMk/>
            <pc:sldMk cId="2233651132" sldId="308"/>
            <ac:picMk id="13" creationId="{AEAF3C0D-6216-EE01-2EFB-B67B64E2A456}"/>
          </ac:picMkLst>
        </pc:picChg>
      </pc:sldChg>
      <pc:sldChg chg="delSp mod">
        <pc:chgData name="Nick Barron (J)" userId="39edc0a1-7400-4c5f-8cfa-01a4fc982afa" providerId="ADAL" clId="{4CCBBBDF-C2DC-406D-84ED-FB93ED265149}" dt="2023-10-23T08:19:26.174" v="16" actId="478"/>
        <pc:sldMkLst>
          <pc:docMk/>
          <pc:sldMk cId="128568715" sldId="310"/>
        </pc:sldMkLst>
        <pc:spChg chg="del">
          <ac:chgData name="Nick Barron (J)" userId="39edc0a1-7400-4c5f-8cfa-01a4fc982afa" providerId="ADAL" clId="{4CCBBBDF-C2DC-406D-84ED-FB93ED265149}" dt="2023-10-23T08:19:26.174" v="16" actId="478"/>
          <ac:spMkLst>
            <pc:docMk/>
            <pc:sldMk cId="128568715" sldId="310"/>
            <ac:spMk id="4" creationId="{C2047F15-DBF9-85CF-5D84-599C475D1EC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rup.sharepoint.com/sites/LondonClimateHub/Shared%20Documents/Net%20Zero%20and%20Resilience/INFRASTRUCTURE_Clients/NDA/IAEA_Conference_Paper/Volume%20of%20waste%20arising%20calcula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rup.sharepoint.com/sites/LondonClimateHub/Shared%20Documents/Net%20Zero%20and%20Resilience/INFRASTRUCTURE_Clients/NDA/IAEA_Conference_Paper/Volume%20of%20waste%20arising%20calcula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107229951209"/>
          <c:y val="0.20088334562395166"/>
          <c:w val="0.68807001915937982"/>
          <c:h val="0.62884855791110261"/>
        </c:manualLayout>
      </c:layout>
      <c:barChart>
        <c:barDir val="col"/>
        <c:grouping val="clustered"/>
        <c:varyColors val="0"/>
        <c:ser>
          <c:idx val="3"/>
          <c:order val="3"/>
          <c:tx>
            <c:v>Packaged LLW (est)</c:v>
          </c:tx>
          <c:spPr>
            <a:solidFill>
              <a:schemeClr val="accent4"/>
            </a:solidFill>
            <a:ln>
              <a:noFill/>
            </a:ln>
            <a:effectLst/>
          </c:spPr>
          <c:invertIfNegative val="0"/>
          <c:cat>
            <c:strRef>
              <c:f>'[Volume of waste arising calculations.xlsx]Waste arising'!$A$2:$A$5</c:f>
              <c:strCache>
                <c:ptCount val="4"/>
                <c:pt idx="0">
                  <c:v>Gen. I MAGNOX (twin unit at Berkeley)</c:v>
                </c:pt>
                <c:pt idx="1">
                  <c:v>Gen. II AGR (twin unit at Heysham 2)</c:v>
                </c:pt>
                <c:pt idx="2">
                  <c:v>Gen. II PWR (single unit Sizewell B)</c:v>
                </c:pt>
                <c:pt idx="3">
                  <c:v>Gen. III PWR (twin unit Hinkley Point C)</c:v>
                </c:pt>
              </c:strCache>
            </c:strRef>
          </c:cat>
          <c:val>
            <c:numRef>
              <c:f>'[Volume of waste arising calculations.xlsx]Waste arising'!$E$2:$E$5</c:f>
              <c:numCache>
                <c:formatCode>0</c:formatCode>
                <c:ptCount val="4"/>
                <c:pt idx="0">
                  <c:v>30400</c:v>
                </c:pt>
                <c:pt idx="1">
                  <c:v>8020</c:v>
                </c:pt>
                <c:pt idx="2">
                  <c:v>12500</c:v>
                </c:pt>
                <c:pt idx="3">
                  <c:v>8240</c:v>
                </c:pt>
              </c:numCache>
            </c:numRef>
          </c:val>
          <c:extLst>
            <c:ext xmlns:c16="http://schemas.microsoft.com/office/drawing/2014/chart" uri="{C3380CC4-5D6E-409C-BE32-E72D297353CC}">
              <c16:uniqueId val="{00000000-A429-4D0A-B746-9E643D8B90BD}"/>
            </c:ext>
          </c:extLst>
        </c:ser>
        <c:ser>
          <c:idx val="1"/>
          <c:order val="1"/>
          <c:tx>
            <c:v>Packaged ILW (est)</c:v>
          </c:tx>
          <c:spPr>
            <a:solidFill>
              <a:schemeClr val="accent2"/>
            </a:solidFill>
            <a:ln>
              <a:noFill/>
            </a:ln>
            <a:effectLst/>
          </c:spPr>
          <c:invertIfNegative val="0"/>
          <c:cat>
            <c:strRef>
              <c:f>'[Volume of waste arising calculations.xlsx]Waste arising'!$A$2:$A$5</c:f>
              <c:strCache>
                <c:ptCount val="4"/>
                <c:pt idx="0">
                  <c:v>Gen. I MAGNOX (twin unit at Berkeley)</c:v>
                </c:pt>
                <c:pt idx="1">
                  <c:v>Gen. II AGR (twin unit at Heysham 2)</c:v>
                </c:pt>
                <c:pt idx="2">
                  <c:v>Gen. II PWR (single unit Sizewell B)</c:v>
                </c:pt>
                <c:pt idx="3">
                  <c:v>Gen. III PWR (twin unit Hinkley Point C)</c:v>
                </c:pt>
              </c:strCache>
            </c:strRef>
          </c:cat>
          <c:val>
            <c:numRef>
              <c:f>'[Volume of waste arising calculations.xlsx]Waste arising'!$C$2:$C$5</c:f>
              <c:numCache>
                <c:formatCode>General</c:formatCode>
                <c:ptCount val="4"/>
                <c:pt idx="0">
                  <c:v>8330</c:v>
                </c:pt>
                <c:pt idx="1">
                  <c:v>5340</c:v>
                </c:pt>
                <c:pt idx="2">
                  <c:v>1550</c:v>
                </c:pt>
                <c:pt idx="3">
                  <c:v>4160</c:v>
                </c:pt>
              </c:numCache>
            </c:numRef>
          </c:val>
          <c:extLst>
            <c:ext xmlns:c16="http://schemas.microsoft.com/office/drawing/2014/chart" uri="{C3380CC4-5D6E-409C-BE32-E72D297353CC}">
              <c16:uniqueId val="{00000001-A429-4D0A-B746-9E643D8B90BD}"/>
            </c:ext>
          </c:extLst>
        </c:ser>
        <c:dLbls>
          <c:showLegendKey val="0"/>
          <c:showVal val="0"/>
          <c:showCatName val="0"/>
          <c:showSerName val="0"/>
          <c:showPercent val="0"/>
          <c:showBubbleSize val="0"/>
        </c:dLbls>
        <c:gapWidth val="150"/>
        <c:axId val="1651507775"/>
        <c:axId val="646808240"/>
        <c:extLst>
          <c:ext xmlns:c15="http://schemas.microsoft.com/office/drawing/2012/chart" uri="{02D57815-91ED-43cb-92C2-25804820EDAC}">
            <c15:filteredBarSeries>
              <c15:ser>
                <c:idx val="2"/>
                <c:order val="2"/>
                <c:tx>
                  <c:strRef>
                    <c:extLst>
                      <c:ext uri="{02D57815-91ED-43cb-92C2-25804820EDAC}">
                        <c15:formulaRef>
                          <c15:sqref>'[Volume of waste arising calculations.xlsx]Waste arising'!$D$1</c15:sqref>
                        </c15:formulaRef>
                      </c:ext>
                    </c:extLst>
                    <c:strCache>
                      <c:ptCount val="1"/>
                      <c:pt idx="0">
                        <c:v>Packaged ILW volume m3/TWh (estimated)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'[Volume of waste arising calculations.xlsx]Waste arising'!$A$2:$A$5</c15:sqref>
                        </c15:formulaRef>
                      </c:ext>
                    </c:extLst>
                    <c:strCache>
                      <c:ptCount val="4"/>
                      <c:pt idx="0">
                        <c:v>Gen. I MAGNOX (twin unit at Berkeley)</c:v>
                      </c:pt>
                      <c:pt idx="1">
                        <c:v>Gen. II AGR (twin unit at Heysham 2)</c:v>
                      </c:pt>
                      <c:pt idx="2">
                        <c:v>Gen. II PWR (single unit Sizewell B)</c:v>
                      </c:pt>
                      <c:pt idx="3">
                        <c:v>Gen. III PWR (twin unit Hinkley Point C)</c:v>
                      </c:pt>
                    </c:strCache>
                  </c:strRef>
                </c:cat>
                <c:val>
                  <c:numRef>
                    <c:extLst>
                      <c:ext uri="{02D57815-91ED-43cb-92C2-25804820EDAC}">
                        <c15:formulaRef>
                          <c15:sqref>'[Volume of waste arising calculations.xlsx]Waste arising'!$D$2:$D$5</c15:sqref>
                        </c15:formulaRef>
                      </c:ext>
                    </c:extLst>
                    <c:numCache>
                      <c:formatCode>0.0</c:formatCode>
                      <c:ptCount val="4"/>
                      <c:pt idx="0">
                        <c:v>193.72093023255815</c:v>
                      </c:pt>
                      <c:pt idx="1">
                        <c:v>18.541666666666668</c:v>
                      </c:pt>
                      <c:pt idx="2">
                        <c:v>6.3786008230452671</c:v>
                      </c:pt>
                      <c:pt idx="3">
                        <c:v>2.6666666666666665</c:v>
                      </c:pt>
                    </c:numCache>
                  </c:numRef>
                </c:val>
                <c:extLst>
                  <c:ext xmlns:c16="http://schemas.microsoft.com/office/drawing/2014/chart" uri="{C3380CC4-5D6E-409C-BE32-E72D297353CC}">
                    <c16:uniqueId val="{00000003-A429-4D0A-B746-9E643D8B90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'[Volume of waste arising calculations.xlsx]Waste arising'!$F$1</c15:sqref>
                        </c15:formulaRef>
                      </c:ext>
                    </c:extLst>
                    <c:strCache>
                      <c:ptCount val="1"/>
                      <c:pt idx="0">
                        <c:v>Packaged LLW volume m3/TWh (estimated)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'[Volume of waste arising calculations.xlsx]Waste arising'!$A$2:$A$5</c15:sqref>
                        </c15:formulaRef>
                      </c:ext>
                    </c:extLst>
                    <c:strCache>
                      <c:ptCount val="4"/>
                      <c:pt idx="0">
                        <c:v>Gen. I MAGNOX (twin unit at Berkeley)</c:v>
                      </c:pt>
                      <c:pt idx="1">
                        <c:v>Gen. II AGR (twin unit at Heysham 2)</c:v>
                      </c:pt>
                      <c:pt idx="2">
                        <c:v>Gen. II PWR (single unit Sizewell B)</c:v>
                      </c:pt>
                      <c:pt idx="3">
                        <c:v>Gen. III PWR (twin unit Hinkley Point C)</c:v>
                      </c:pt>
                    </c:strCache>
                  </c:strRef>
                </c:cat>
                <c:val>
                  <c:numRef>
                    <c:extLst xmlns:c15="http://schemas.microsoft.com/office/drawing/2012/chart">
                      <c:ext xmlns:c15="http://schemas.microsoft.com/office/drawing/2012/chart" uri="{02D57815-91ED-43cb-92C2-25804820EDAC}">
                        <c15:formulaRef>
                          <c15:sqref>'[Volume of waste arising calculations.xlsx]Waste arising'!$F$2:$F$5</c15:sqref>
                        </c15:formulaRef>
                      </c:ext>
                    </c:extLst>
                    <c:numCache>
                      <c:formatCode>0.0</c:formatCode>
                      <c:ptCount val="4"/>
                      <c:pt idx="0">
                        <c:v>706.97674418604652</c:v>
                      </c:pt>
                      <c:pt idx="1">
                        <c:v>27.847222222222221</c:v>
                      </c:pt>
                      <c:pt idx="2">
                        <c:v>51.440329218106996</c:v>
                      </c:pt>
                      <c:pt idx="3">
                        <c:v>5.2820512820512819</c:v>
                      </c:pt>
                    </c:numCache>
                  </c:numRef>
                </c:val>
                <c:extLst xmlns:c15="http://schemas.microsoft.com/office/drawing/2012/chart">
                  <c:ext xmlns:c16="http://schemas.microsoft.com/office/drawing/2014/chart" uri="{C3380CC4-5D6E-409C-BE32-E72D297353CC}">
                    <c16:uniqueId val="{00000004-A429-4D0A-B746-9E643D8B90BD}"/>
                  </c:ext>
                </c:extLst>
              </c15:ser>
            </c15:filteredBarSeries>
          </c:ext>
        </c:extLst>
      </c:barChart>
      <c:lineChart>
        <c:grouping val="standard"/>
        <c:varyColors val="0"/>
        <c:ser>
          <c:idx val="0"/>
          <c:order val="0"/>
          <c:tx>
            <c:strRef>
              <c:f>'[Volume of waste arising calculations.xlsx]Waste arising'!$B$1</c:f>
              <c:strCache>
                <c:ptCount val="1"/>
                <c:pt idx="0">
                  <c:v>Lifetime Electrical Output (estimated)</c:v>
                </c:pt>
              </c:strCache>
            </c:strRef>
          </c:tx>
          <c:spPr>
            <a:ln w="28575" cap="rnd">
              <a:solidFill>
                <a:schemeClr val="accent1"/>
              </a:solidFill>
              <a:round/>
            </a:ln>
            <a:effectLst/>
          </c:spPr>
          <c:marker>
            <c:symbol val="none"/>
          </c:marker>
          <c:cat>
            <c:strRef>
              <c:f>'[Volume of waste arising calculations.xlsx]Waste arising'!$A$2:$A$5</c:f>
              <c:strCache>
                <c:ptCount val="4"/>
                <c:pt idx="0">
                  <c:v>Gen. I MAGNOX (twin unit at Berkeley)</c:v>
                </c:pt>
                <c:pt idx="1">
                  <c:v>Gen. II AGR (twin unit at Heysham 2)</c:v>
                </c:pt>
                <c:pt idx="2">
                  <c:v>Gen. II PWR (single unit Sizewell B)</c:v>
                </c:pt>
                <c:pt idx="3">
                  <c:v>Gen. III PWR (twin unit Hinkley Point C)</c:v>
                </c:pt>
              </c:strCache>
            </c:strRef>
          </c:cat>
          <c:val>
            <c:numRef>
              <c:f>'[Volume of waste arising calculations.xlsx]Waste arising'!$B$2:$B$5</c:f>
              <c:numCache>
                <c:formatCode>General</c:formatCode>
                <c:ptCount val="4"/>
                <c:pt idx="0">
                  <c:v>43</c:v>
                </c:pt>
                <c:pt idx="1">
                  <c:v>288</c:v>
                </c:pt>
                <c:pt idx="2">
                  <c:v>243</c:v>
                </c:pt>
                <c:pt idx="3">
                  <c:v>1560</c:v>
                </c:pt>
              </c:numCache>
            </c:numRef>
          </c:val>
          <c:smooth val="0"/>
          <c:extLst>
            <c:ext xmlns:c16="http://schemas.microsoft.com/office/drawing/2014/chart" uri="{C3380CC4-5D6E-409C-BE32-E72D297353CC}">
              <c16:uniqueId val="{00000002-A429-4D0A-B746-9E643D8B90BD}"/>
            </c:ext>
          </c:extLst>
        </c:ser>
        <c:dLbls>
          <c:showLegendKey val="0"/>
          <c:showVal val="0"/>
          <c:showCatName val="0"/>
          <c:showSerName val="0"/>
          <c:showPercent val="0"/>
          <c:showBubbleSize val="0"/>
        </c:dLbls>
        <c:marker val="1"/>
        <c:smooth val="0"/>
        <c:axId val="474087823"/>
        <c:axId val="127913583"/>
      </c:lineChart>
      <c:catAx>
        <c:axId val="1651507775"/>
        <c:scaling>
          <c:orientation val="minMax"/>
        </c:scaling>
        <c:delete val="1"/>
        <c:axPos val="b"/>
        <c:numFmt formatCode="General" sourceLinked="1"/>
        <c:majorTickMark val="none"/>
        <c:minorTickMark val="none"/>
        <c:tickLblPos val="nextTo"/>
        <c:crossAx val="646808240"/>
        <c:crosses val="autoZero"/>
        <c:auto val="1"/>
        <c:lblAlgn val="ctr"/>
        <c:lblOffset val="100"/>
        <c:noMultiLvlLbl val="0"/>
      </c:catAx>
      <c:valAx>
        <c:axId val="6468082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Estimated Waste (m</a:t>
                </a:r>
                <a:r>
                  <a:rPr lang="en-GB" baseline="30000" dirty="0"/>
                  <a:t>3</a:t>
                </a:r>
                <a:r>
                  <a:rPr lang="en-GB" dirty="0"/>
                  <a:t>)</a:t>
                </a:r>
              </a:p>
            </c:rich>
          </c:tx>
          <c:layout>
            <c:manualLayout>
              <c:xMode val="edge"/>
              <c:yMode val="edge"/>
              <c:x val="0"/>
              <c:y val="0.145640531645279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in"/>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1507775"/>
        <c:crosses val="autoZero"/>
        <c:crossBetween val="between"/>
        <c:majorUnit val="10000"/>
      </c:valAx>
      <c:valAx>
        <c:axId val="12791358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Electricity (</a:t>
                </a:r>
                <a:r>
                  <a:rPr lang="en-US" dirty="0" err="1"/>
                  <a:t>TWh</a:t>
                </a:r>
                <a:r>
                  <a:rPr lang="en-US" dirty="0"/>
                  <a:t>)</a:t>
                </a:r>
              </a:p>
            </c:rich>
          </c:tx>
          <c:layout>
            <c:manualLayout>
              <c:xMode val="edge"/>
              <c:yMode val="edge"/>
              <c:x val="0.92927115215786882"/>
              <c:y val="0.20678098489647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in"/>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4087823"/>
        <c:crosses val="max"/>
        <c:crossBetween val="between"/>
        <c:majorUnit val="500"/>
      </c:valAx>
      <c:catAx>
        <c:axId val="474087823"/>
        <c:scaling>
          <c:orientation val="minMax"/>
        </c:scaling>
        <c:delete val="1"/>
        <c:axPos val="b"/>
        <c:numFmt formatCode="General" sourceLinked="1"/>
        <c:majorTickMark val="out"/>
        <c:minorTickMark val="none"/>
        <c:tickLblPos val="nextTo"/>
        <c:crossAx val="127913583"/>
        <c:crosses val="autoZero"/>
        <c:auto val="1"/>
        <c:lblAlgn val="ctr"/>
        <c:lblOffset val="100"/>
        <c:noMultiLvlLbl val="0"/>
      </c:catAx>
      <c:spPr>
        <a:noFill/>
        <a:ln>
          <a:solidFill>
            <a:schemeClr val="bg1">
              <a:lumMod val="85000"/>
            </a:schemeClr>
          </a:solidFill>
        </a:ln>
        <a:effectLst/>
      </c:spPr>
    </c:plotArea>
    <c:legend>
      <c:legendPos val="b"/>
      <c:legendEntry>
        <c:idx val="0"/>
        <c:delete val="1"/>
      </c:legendEntry>
      <c:legendEntry>
        <c:idx val="1"/>
        <c:delete val="1"/>
      </c:legendEntry>
      <c:layout>
        <c:manualLayout>
          <c:xMode val="edge"/>
          <c:yMode val="edge"/>
          <c:x val="0.39492322444449762"/>
          <c:y val="0.22813043906299046"/>
          <c:w val="0.43977271330814438"/>
          <c:h val="0.13087743869705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8536155371808"/>
          <c:y val="6.4874031997711537E-2"/>
          <c:w val="0.71699834241968396"/>
          <c:h val="0.63634320359765284"/>
        </c:manualLayout>
      </c:layout>
      <c:barChart>
        <c:barDir val="col"/>
        <c:grouping val="stacked"/>
        <c:varyColors val="0"/>
        <c:dLbls>
          <c:showLegendKey val="0"/>
          <c:showVal val="0"/>
          <c:showCatName val="0"/>
          <c:showSerName val="0"/>
          <c:showPercent val="0"/>
          <c:showBubbleSize val="0"/>
        </c:dLbls>
        <c:gapWidth val="150"/>
        <c:overlap val="100"/>
        <c:axId val="1651507775"/>
        <c:axId val="646808240"/>
        <c:extLst>
          <c:ext xmlns:c15="http://schemas.microsoft.com/office/drawing/2012/chart" uri="{02D57815-91ED-43cb-92C2-25804820EDAC}">
            <c15:filteredBarSeries>
              <c15:ser>
                <c:idx val="3"/>
                <c:order val="2"/>
                <c:tx>
                  <c:strRef>
                    <c:extLst>
                      <c:ext uri="{02D57815-91ED-43cb-92C2-25804820EDAC}">
                        <c15:formulaRef>
                          <c15:sqref>'[Volume of waste arising calculations.xlsx]Waste arising'!$E$1</c15:sqref>
                        </c15:formulaRef>
                      </c:ext>
                    </c:extLst>
                    <c:strCache>
                      <c:ptCount val="1"/>
                      <c:pt idx="0">
                        <c:v>Packaged LLW volume m3 (estimated)</c:v>
                      </c:pt>
                    </c:strCache>
                  </c:strRef>
                </c:tx>
                <c:spPr>
                  <a:solidFill>
                    <a:schemeClr val="accent4"/>
                  </a:solidFill>
                  <a:ln>
                    <a:noFill/>
                  </a:ln>
                  <a:effectLst/>
                </c:spPr>
                <c:invertIfNegative val="0"/>
                <c:cat>
                  <c:strRef>
                    <c:extLst>
                      <c:ext uri="{02D57815-91ED-43cb-92C2-25804820EDAC}">
                        <c15:formulaRef>
                          <c15:sqref>'[Volume of waste arising calculations.xlsx]Waste arising'!$A$2:$A$5</c15:sqref>
                        </c15:formulaRef>
                      </c:ext>
                    </c:extLst>
                    <c:strCache>
                      <c:ptCount val="4"/>
                      <c:pt idx="0">
                        <c:v>Gen. I MAGNOX (twin unit at Berkeley)</c:v>
                      </c:pt>
                      <c:pt idx="1">
                        <c:v>Gen. II AGR (twin unit at Heysham 2)</c:v>
                      </c:pt>
                      <c:pt idx="2">
                        <c:v>Gen. II PWR (single unit Sizewell B)</c:v>
                      </c:pt>
                      <c:pt idx="3">
                        <c:v>Gen. III PWR (twin unit Hinkley Point C)</c:v>
                      </c:pt>
                    </c:strCache>
                  </c:strRef>
                </c:cat>
                <c:val>
                  <c:numRef>
                    <c:extLst>
                      <c:ext uri="{02D57815-91ED-43cb-92C2-25804820EDAC}">
                        <c15:formulaRef>
                          <c15:sqref>'[Volume of waste arising calculations.xlsx]Waste arising'!$E$2:$E$5</c15:sqref>
                        </c15:formulaRef>
                      </c:ext>
                    </c:extLst>
                    <c:numCache>
                      <c:formatCode>0</c:formatCode>
                      <c:ptCount val="4"/>
                      <c:pt idx="0">
                        <c:v>30400</c:v>
                      </c:pt>
                      <c:pt idx="1">
                        <c:v>8020</c:v>
                      </c:pt>
                      <c:pt idx="2">
                        <c:v>12500</c:v>
                      </c:pt>
                      <c:pt idx="3">
                        <c:v>8240</c:v>
                      </c:pt>
                    </c:numCache>
                  </c:numRef>
                </c:val>
                <c:extLst>
                  <c:ext xmlns:c16="http://schemas.microsoft.com/office/drawing/2014/chart" uri="{C3380CC4-5D6E-409C-BE32-E72D297353CC}">
                    <c16:uniqueId val="{00000004-76C7-48F9-AF8B-70A1128FCE7C}"/>
                  </c:ext>
                </c:extLst>
              </c15:ser>
            </c15:filteredBarSeries>
          </c:ext>
        </c:extLst>
      </c:barChart>
      <c:barChart>
        <c:barDir val="col"/>
        <c:grouping val="clustered"/>
        <c:varyColors val="0"/>
        <c:ser>
          <c:idx val="4"/>
          <c:order val="3"/>
          <c:tx>
            <c:v>Packaged LLW (est)</c:v>
          </c:tx>
          <c:spPr>
            <a:solidFill>
              <a:schemeClr val="accent4"/>
            </a:solidFill>
            <a:ln>
              <a:noFill/>
            </a:ln>
            <a:effectLst/>
          </c:spPr>
          <c:invertIfNegative val="0"/>
          <c:cat>
            <c:strRef>
              <c:f>'[Volume of waste arising calculations.xlsx]Waste arising'!$A$2:$A$5</c:f>
              <c:strCache>
                <c:ptCount val="4"/>
                <c:pt idx="0">
                  <c:v>Gen. I MAGNOX (twin unit at Berkeley)</c:v>
                </c:pt>
                <c:pt idx="1">
                  <c:v>Gen. II AGR (twin unit at Heysham 2)</c:v>
                </c:pt>
                <c:pt idx="2">
                  <c:v>Gen. II PWR (single unit Sizewell B)</c:v>
                </c:pt>
                <c:pt idx="3">
                  <c:v>Gen. III PWR (twin unit Hinkley Point C)</c:v>
                </c:pt>
              </c:strCache>
            </c:strRef>
          </c:cat>
          <c:val>
            <c:numRef>
              <c:f>'[Volume of waste arising calculations.xlsx]Waste arising'!$F$2:$F$5</c:f>
              <c:numCache>
                <c:formatCode>0.0</c:formatCode>
                <c:ptCount val="4"/>
                <c:pt idx="0">
                  <c:v>706.97674418604652</c:v>
                </c:pt>
                <c:pt idx="1">
                  <c:v>27.847222222222221</c:v>
                </c:pt>
                <c:pt idx="2">
                  <c:v>51.440329218106996</c:v>
                </c:pt>
                <c:pt idx="3">
                  <c:v>5.2820512820512819</c:v>
                </c:pt>
              </c:numCache>
            </c:numRef>
          </c:val>
          <c:extLst>
            <c:ext xmlns:c16="http://schemas.microsoft.com/office/drawing/2014/chart" uri="{C3380CC4-5D6E-409C-BE32-E72D297353CC}">
              <c16:uniqueId val="{00000000-76C7-48F9-AF8B-70A1128FCE7C}"/>
            </c:ext>
          </c:extLst>
        </c:ser>
        <c:ser>
          <c:idx val="2"/>
          <c:order val="4"/>
          <c:tx>
            <c:v>Packaged ILW (est)</c:v>
          </c:tx>
          <c:spPr>
            <a:solidFill>
              <a:schemeClr val="accent2"/>
            </a:solidFill>
            <a:ln>
              <a:noFill/>
            </a:ln>
            <a:effectLst/>
          </c:spPr>
          <c:invertIfNegative val="0"/>
          <c:cat>
            <c:strRef>
              <c:f>'[Volume of waste arising calculations.xlsx]Waste arising'!$A$2:$A$5</c:f>
              <c:strCache>
                <c:ptCount val="4"/>
                <c:pt idx="0">
                  <c:v>Gen. I MAGNOX (twin unit at Berkeley)</c:v>
                </c:pt>
                <c:pt idx="1">
                  <c:v>Gen. II AGR (twin unit at Heysham 2)</c:v>
                </c:pt>
                <c:pt idx="2">
                  <c:v>Gen. II PWR (single unit Sizewell B)</c:v>
                </c:pt>
                <c:pt idx="3">
                  <c:v>Gen. III PWR (twin unit Hinkley Point C)</c:v>
                </c:pt>
              </c:strCache>
            </c:strRef>
          </c:cat>
          <c:val>
            <c:numRef>
              <c:f>'[Volume of waste arising calculations.xlsx]Waste arising'!$D$2:$D$5</c:f>
              <c:numCache>
                <c:formatCode>0.0</c:formatCode>
                <c:ptCount val="4"/>
                <c:pt idx="0">
                  <c:v>193.72093023255815</c:v>
                </c:pt>
                <c:pt idx="1">
                  <c:v>18.541666666666668</c:v>
                </c:pt>
                <c:pt idx="2">
                  <c:v>6.3786008230452671</c:v>
                </c:pt>
                <c:pt idx="3">
                  <c:v>2.6666666666666665</c:v>
                </c:pt>
              </c:numCache>
            </c:numRef>
          </c:val>
          <c:extLst>
            <c:ext xmlns:c16="http://schemas.microsoft.com/office/drawing/2014/chart" uri="{C3380CC4-5D6E-409C-BE32-E72D297353CC}">
              <c16:uniqueId val="{00000001-76C7-48F9-AF8B-70A1128FCE7C}"/>
            </c:ext>
          </c:extLst>
        </c:ser>
        <c:dLbls>
          <c:showLegendKey val="0"/>
          <c:showVal val="0"/>
          <c:showCatName val="0"/>
          <c:showSerName val="0"/>
          <c:showPercent val="0"/>
          <c:showBubbleSize val="0"/>
        </c:dLbls>
        <c:gapWidth val="150"/>
        <c:axId val="1651507775"/>
        <c:axId val="646808240"/>
      </c:barChart>
      <c:lineChart>
        <c:grouping val="standard"/>
        <c:varyColors val="0"/>
        <c:dLbls>
          <c:showLegendKey val="0"/>
          <c:showVal val="0"/>
          <c:showCatName val="0"/>
          <c:showSerName val="0"/>
          <c:showPercent val="0"/>
          <c:showBubbleSize val="0"/>
        </c:dLbls>
        <c:marker val="1"/>
        <c:smooth val="0"/>
        <c:axId val="1299421119"/>
        <c:axId val="1295902079"/>
        <c:extLst>
          <c:ext xmlns:c15="http://schemas.microsoft.com/office/drawing/2012/chart" uri="{02D57815-91ED-43cb-92C2-25804820EDAC}">
            <c15:filteredLineSeries>
              <c15:ser>
                <c:idx val="0"/>
                <c:order val="0"/>
                <c:tx>
                  <c:strRef>
                    <c:extLst>
                      <c:ext uri="{02D57815-91ED-43cb-92C2-25804820EDAC}">
                        <c15:formulaRef>
                          <c15:sqref>'[Volume of waste arising calculations.xlsx]Waste arising'!$B$1</c15:sqref>
                        </c15:formulaRef>
                      </c:ext>
                    </c:extLst>
                    <c:strCache>
                      <c:ptCount val="1"/>
                      <c:pt idx="0">
                        <c:v>Lifetime Electrical Output (estimated)</c:v>
                      </c:pt>
                    </c:strCache>
                  </c:strRef>
                </c:tx>
                <c:spPr>
                  <a:ln w="28575" cap="rnd">
                    <a:solidFill>
                      <a:schemeClr val="accent1"/>
                    </a:solidFill>
                    <a:round/>
                  </a:ln>
                  <a:effectLst/>
                </c:spPr>
                <c:marker>
                  <c:symbol val="none"/>
                </c:marker>
                <c:cat>
                  <c:strRef>
                    <c:extLst>
                      <c:ext uri="{02D57815-91ED-43cb-92C2-25804820EDAC}">
                        <c15:formulaRef>
                          <c15:sqref>'[Volume of waste arising calculations.xlsx]Waste arising'!$A$2:$A$5</c15:sqref>
                        </c15:formulaRef>
                      </c:ext>
                    </c:extLst>
                    <c:strCache>
                      <c:ptCount val="4"/>
                      <c:pt idx="0">
                        <c:v>Gen. I MAGNOX (twin unit at Berkeley)</c:v>
                      </c:pt>
                      <c:pt idx="1">
                        <c:v>Gen. II AGR (twin unit at Heysham 2)</c:v>
                      </c:pt>
                      <c:pt idx="2">
                        <c:v>Gen. II PWR (single unit Sizewell B)</c:v>
                      </c:pt>
                      <c:pt idx="3">
                        <c:v>Gen. III PWR (twin unit Hinkley Point C)</c:v>
                      </c:pt>
                    </c:strCache>
                  </c:strRef>
                </c:cat>
                <c:val>
                  <c:numRef>
                    <c:extLst>
                      <c:ext uri="{02D57815-91ED-43cb-92C2-25804820EDAC}">
                        <c15:formulaRef>
                          <c15:sqref>'[Volume of waste arising calculations.xlsx]Waste arising'!$B$2:$B$5</c15:sqref>
                        </c15:formulaRef>
                      </c:ext>
                    </c:extLst>
                    <c:numCache>
                      <c:formatCode>General</c:formatCode>
                      <c:ptCount val="4"/>
                      <c:pt idx="0">
                        <c:v>43</c:v>
                      </c:pt>
                      <c:pt idx="1">
                        <c:v>288</c:v>
                      </c:pt>
                      <c:pt idx="2">
                        <c:v>243</c:v>
                      </c:pt>
                      <c:pt idx="3">
                        <c:v>1560</c:v>
                      </c:pt>
                    </c:numCache>
                  </c:numRef>
                </c:val>
                <c:smooth val="0"/>
                <c:extLst>
                  <c:ext xmlns:c16="http://schemas.microsoft.com/office/drawing/2014/chart" uri="{C3380CC4-5D6E-409C-BE32-E72D297353CC}">
                    <c16:uniqueId val="{00000002-76C7-48F9-AF8B-70A1128FCE7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'[Volume of waste arising calculations.xlsx]Waste arising'!$C$1</c15:sqref>
                        </c15:formulaRef>
                      </c:ext>
                    </c:extLst>
                    <c:strCache>
                      <c:ptCount val="1"/>
                      <c:pt idx="0">
                        <c:v>Packaged ILW volume m3 (estimated)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'[Volume of waste arising calculations.xlsx]Waste arising'!$A$2:$A$5</c15:sqref>
                        </c15:formulaRef>
                      </c:ext>
                    </c:extLst>
                    <c:strCache>
                      <c:ptCount val="4"/>
                      <c:pt idx="0">
                        <c:v>Gen. I MAGNOX (twin unit at Berkeley)</c:v>
                      </c:pt>
                      <c:pt idx="1">
                        <c:v>Gen. II AGR (twin unit at Heysham 2)</c:v>
                      </c:pt>
                      <c:pt idx="2">
                        <c:v>Gen. II PWR (single unit Sizewell B)</c:v>
                      </c:pt>
                      <c:pt idx="3">
                        <c:v>Gen. III PWR (twin unit Hinkley Point C)</c:v>
                      </c:pt>
                    </c:strCache>
                  </c:strRef>
                </c:cat>
                <c:val>
                  <c:numRef>
                    <c:extLst xmlns:c15="http://schemas.microsoft.com/office/drawing/2012/chart">
                      <c:ext xmlns:c15="http://schemas.microsoft.com/office/drawing/2012/chart" uri="{02D57815-91ED-43cb-92C2-25804820EDAC}">
                        <c15:formulaRef>
                          <c15:sqref>'[Volume of waste arising calculations.xlsx]Waste arising'!$C$2:$C$5</c15:sqref>
                        </c15:formulaRef>
                      </c:ext>
                    </c:extLst>
                    <c:numCache>
                      <c:formatCode>General</c:formatCode>
                      <c:ptCount val="4"/>
                      <c:pt idx="0">
                        <c:v>8330</c:v>
                      </c:pt>
                      <c:pt idx="1">
                        <c:v>5340</c:v>
                      </c:pt>
                      <c:pt idx="2">
                        <c:v>1550</c:v>
                      </c:pt>
                      <c:pt idx="3">
                        <c:v>4160</c:v>
                      </c:pt>
                    </c:numCache>
                  </c:numRef>
                </c:val>
                <c:smooth val="0"/>
                <c:extLst xmlns:c15="http://schemas.microsoft.com/office/drawing/2012/chart">
                  <c:ext xmlns:c16="http://schemas.microsoft.com/office/drawing/2014/chart" uri="{C3380CC4-5D6E-409C-BE32-E72D297353CC}">
                    <c16:uniqueId val="{00000003-76C7-48F9-AF8B-70A1128FCE7C}"/>
                  </c:ext>
                </c:extLst>
              </c15:ser>
            </c15:filteredLineSeries>
          </c:ext>
        </c:extLst>
      </c:lineChart>
      <c:catAx>
        <c:axId val="1651507775"/>
        <c:scaling>
          <c:orientation val="minMax"/>
        </c:scaling>
        <c:delete val="0"/>
        <c:axPos val="b"/>
        <c:numFmt formatCode="General" sourceLinked="1"/>
        <c:majorTickMark val="none"/>
        <c:minorTickMark val="none"/>
        <c:tickLblPos val="nextTo"/>
        <c:spPr>
          <a:noFill/>
          <a:ln w="9525" cap="flat" cmpd="sng" algn="ctr">
            <a:solidFill>
              <a:schemeClr val="bg2">
                <a:lumMod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6808240"/>
        <c:crosses val="autoZero"/>
        <c:auto val="1"/>
        <c:lblAlgn val="ctr"/>
        <c:lblOffset val="100"/>
        <c:noMultiLvlLbl val="0"/>
      </c:catAx>
      <c:valAx>
        <c:axId val="646808240"/>
        <c:scaling>
          <c:orientation val="minMax"/>
          <c:max val="750"/>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Estimated Waste (m</a:t>
                </a:r>
                <a:r>
                  <a:rPr lang="en-GB" baseline="30000"/>
                  <a:t>3</a:t>
                </a:r>
                <a:r>
                  <a:rPr lang="en-GB"/>
                  <a:t>/TWh)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in"/>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1507775"/>
        <c:crosses val="autoZero"/>
        <c:crossBetween val="between"/>
        <c:majorUnit val="200"/>
      </c:valAx>
      <c:valAx>
        <c:axId val="1295902079"/>
        <c:scaling>
          <c:orientation val="minMax"/>
          <c:max val="1600"/>
        </c:scaling>
        <c:delete val="1"/>
        <c:axPos val="r"/>
        <c:numFmt formatCode="General" sourceLinked="1"/>
        <c:majorTickMark val="out"/>
        <c:minorTickMark val="none"/>
        <c:tickLblPos val="nextTo"/>
        <c:crossAx val="1299421119"/>
        <c:crosses val="max"/>
        <c:crossBetween val="between"/>
      </c:valAx>
      <c:catAx>
        <c:axId val="1299421119"/>
        <c:scaling>
          <c:orientation val="minMax"/>
        </c:scaling>
        <c:delete val="1"/>
        <c:axPos val="b"/>
        <c:numFmt formatCode="General" sourceLinked="1"/>
        <c:majorTickMark val="out"/>
        <c:minorTickMark val="none"/>
        <c:tickLblPos val="nextTo"/>
        <c:crossAx val="1295902079"/>
        <c:crosses val="autoZero"/>
        <c:auto val="1"/>
        <c:lblAlgn val="ctr"/>
        <c:lblOffset val="100"/>
        <c:noMultiLvlLbl val="0"/>
      </c:catAx>
      <c:spPr>
        <a:noFill/>
        <a:ln>
          <a:solidFill>
            <a:schemeClr val="bg2">
              <a:lumMod val="85000"/>
            </a:schemeClr>
          </a:solidFill>
        </a:ln>
        <a:effectLst/>
      </c:spPr>
    </c:plotArea>
    <c:legend>
      <c:legendPos val="b"/>
      <c:layout>
        <c:manualLayout>
          <c:xMode val="edge"/>
          <c:yMode val="edge"/>
          <c:x val="0.57960428862976565"/>
          <c:y val="9.4405898790817511E-2"/>
          <c:w val="0.28805737335798942"/>
          <c:h val="0.184981995004247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6_5CA4E06C.xml><?xml version="1.0" encoding="utf-8"?>
<p188:cmLst xmlns:a="http://schemas.openxmlformats.org/drawingml/2006/main" xmlns:r="http://schemas.openxmlformats.org/officeDocument/2006/relationships" xmlns:p188="http://schemas.microsoft.com/office/powerpoint/2018/8/main">
  <p188:cm id="{8FDA934B-18BD-4A14-866F-D741C94B9D01}" authorId="{6B1FC1E4-1C59-8450-96E5-C53FD328D606}" created="2023-10-13T08:29:38.090">
    <pc:sldMkLst xmlns:pc="http://schemas.microsoft.com/office/powerpoint/2013/main/command">
      <pc:docMk/>
      <pc:sldMk cId="1554309228" sldId="294"/>
    </pc:sldMkLst>
    <p188:txBody>
      <a:bodyPr/>
      <a:lstStyle/>
      <a:p>
        <a:r>
          <a:rPr lang="en-GB"/>
          <a:t>Presentation can be up to 10-minutes (TEN!) minutes long, with 5-minutes for questions...</a:t>
        </a:r>
      </a:p>
    </p188:txBody>
  </p188:cm>
</p188:cmLst>
</file>

<file path=ppt/comments/modernComment_130_C60E5271.xml><?xml version="1.0" encoding="utf-8"?>
<p188:cmLst xmlns:a="http://schemas.openxmlformats.org/drawingml/2006/main" xmlns:r="http://schemas.openxmlformats.org/officeDocument/2006/relationships" xmlns:p188="http://schemas.microsoft.com/office/powerpoint/2018/8/main">
  <p188:cm id="{3CB94731-04C8-4FB9-85E7-2F26D225F8A9}" authorId="{1E30A4A9-EDCB-8D00-CF7F-E926F64BFACD}" status="resolved" created="2023-10-19T18:01:54.157" complete="100000">
    <pc:sldMkLst xmlns:pc="http://schemas.microsoft.com/office/powerpoint/2013/main/command">
      <pc:docMk/>
      <pc:sldMk cId="3322827377" sldId="304"/>
    </pc:sldMkLst>
    <p188:txBody>
      <a:bodyPr/>
      <a:lstStyle/>
      <a:p>
        <a:r>
          <a:rPr lang="en-GB"/>
          <a:t>[@Nick Barron (J)] , can you please check that the sequence of the slides is correct? We probably need to discuss to finalise</a:t>
        </a:r>
      </a:p>
    </p188:txBody>
  </p188:cm>
</p188:cmLst>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98C5D-5E3D-48E3-B1C4-752671E9D90F}"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GB"/>
        </a:p>
      </dgm:t>
    </dgm:pt>
    <dgm:pt modelId="{1D41AA36-8FD8-421A-A351-E1C7FF2F228F}">
      <dgm:prSet phldrT="[Text]" custT="1"/>
      <dgm:spPr/>
      <dgm:t>
        <a:bodyPr/>
        <a:lstStyle/>
        <a:p>
          <a:r>
            <a:rPr lang="en-GB" sz="1600" dirty="0">
              <a:latin typeface="Arial" panose="020B0604020202020204" pitchFamily="34" charset="0"/>
              <a:cs typeface="Arial" panose="020B0604020202020204" pitchFamily="34" charset="0"/>
            </a:rPr>
            <a:t>Systems-thinking</a:t>
          </a:r>
        </a:p>
      </dgm:t>
    </dgm:pt>
    <dgm:pt modelId="{2C41FF5F-3881-494D-A284-5BC7B65FFEA0}" type="parTrans" cxnId="{53127FD6-224C-49CC-A22F-B038EB057B2E}">
      <dgm:prSet/>
      <dgm:spPr/>
      <dgm:t>
        <a:bodyPr/>
        <a:lstStyle/>
        <a:p>
          <a:endParaRPr lang="en-GB" sz="1600">
            <a:latin typeface="Arial" panose="020B0604020202020204" pitchFamily="34" charset="0"/>
            <a:cs typeface="Arial" panose="020B0604020202020204" pitchFamily="34" charset="0"/>
          </a:endParaRPr>
        </a:p>
      </dgm:t>
    </dgm:pt>
    <dgm:pt modelId="{5AACFD1A-603F-4A3E-9861-3FDCF7640CF1}" type="sibTrans" cxnId="{53127FD6-224C-49CC-A22F-B038EB057B2E}">
      <dgm:prSet/>
      <dgm:spPr/>
      <dgm:t>
        <a:bodyPr/>
        <a:lstStyle/>
        <a:p>
          <a:endParaRPr lang="en-GB" sz="1600">
            <a:latin typeface="Arial" panose="020B0604020202020204" pitchFamily="34" charset="0"/>
            <a:cs typeface="Arial" panose="020B0604020202020204" pitchFamily="34" charset="0"/>
          </a:endParaRPr>
        </a:p>
      </dgm:t>
    </dgm:pt>
    <dgm:pt modelId="{193819A9-54A7-48FC-A66E-9D6912E99746}">
      <dgm:prSet phldrT="[Text]" custT="1"/>
      <dgm:spPr/>
      <dgm:t>
        <a:bodyPr/>
        <a:lstStyle/>
        <a:p>
          <a:r>
            <a:rPr lang="en-GB" sz="1600" dirty="0">
              <a:latin typeface="Arial" panose="020B0604020202020204" pitchFamily="34" charset="0"/>
              <a:cs typeface="Arial" panose="020B0604020202020204" pitchFamily="34" charset="0"/>
            </a:rPr>
            <a:t>Carbon hierarchy</a:t>
          </a:r>
        </a:p>
      </dgm:t>
    </dgm:pt>
    <dgm:pt modelId="{93B0F932-D39A-4FD0-BE2F-B6DA29F8C0DB}" type="parTrans" cxnId="{736C4F97-8D2D-4574-A761-77BFDB2C1D3B}">
      <dgm:prSet/>
      <dgm:spPr/>
      <dgm:t>
        <a:bodyPr/>
        <a:lstStyle/>
        <a:p>
          <a:endParaRPr lang="en-GB" sz="1600">
            <a:latin typeface="Arial" panose="020B0604020202020204" pitchFamily="34" charset="0"/>
            <a:cs typeface="Arial" panose="020B0604020202020204" pitchFamily="34" charset="0"/>
          </a:endParaRPr>
        </a:p>
      </dgm:t>
    </dgm:pt>
    <dgm:pt modelId="{F0C7183D-D1EF-4E93-9A3B-863E8E69D3FF}" type="sibTrans" cxnId="{736C4F97-8D2D-4574-A761-77BFDB2C1D3B}">
      <dgm:prSet/>
      <dgm:spPr/>
      <dgm:t>
        <a:bodyPr/>
        <a:lstStyle/>
        <a:p>
          <a:endParaRPr lang="en-GB" sz="1600">
            <a:latin typeface="Arial" panose="020B0604020202020204" pitchFamily="34" charset="0"/>
            <a:cs typeface="Arial" panose="020B0604020202020204" pitchFamily="34" charset="0"/>
          </a:endParaRPr>
        </a:p>
      </dgm:t>
    </dgm:pt>
    <dgm:pt modelId="{5257F269-652C-4092-ABE4-E234267E2C40}">
      <dgm:prSet phldrT="[Text]" custT="1"/>
      <dgm:spPr/>
      <dgm:t>
        <a:bodyPr/>
        <a:lstStyle/>
        <a:p>
          <a:r>
            <a:rPr lang="en-GB" sz="1600" dirty="0">
              <a:latin typeface="Arial" panose="020B0604020202020204" pitchFamily="34" charset="0"/>
              <a:cs typeface="Arial" panose="020B0604020202020204" pitchFamily="34" charset="0"/>
            </a:rPr>
            <a:t>Prioritise nature</a:t>
          </a:r>
        </a:p>
      </dgm:t>
    </dgm:pt>
    <dgm:pt modelId="{4B57966E-8F38-437F-9DD0-5D7090796233}" type="parTrans" cxnId="{6249303D-9632-4040-8C79-52EB1E7B8E3A}">
      <dgm:prSet/>
      <dgm:spPr/>
      <dgm:t>
        <a:bodyPr/>
        <a:lstStyle/>
        <a:p>
          <a:endParaRPr lang="en-GB" sz="1600">
            <a:latin typeface="Arial" panose="020B0604020202020204" pitchFamily="34" charset="0"/>
            <a:cs typeface="Arial" panose="020B0604020202020204" pitchFamily="34" charset="0"/>
          </a:endParaRPr>
        </a:p>
      </dgm:t>
    </dgm:pt>
    <dgm:pt modelId="{CC2102A9-436B-49B9-B95C-268F4F8E4F48}" type="sibTrans" cxnId="{6249303D-9632-4040-8C79-52EB1E7B8E3A}">
      <dgm:prSet/>
      <dgm:spPr/>
      <dgm:t>
        <a:bodyPr/>
        <a:lstStyle/>
        <a:p>
          <a:endParaRPr lang="en-GB" sz="1600">
            <a:latin typeface="Arial" panose="020B0604020202020204" pitchFamily="34" charset="0"/>
            <a:cs typeface="Arial" panose="020B0604020202020204" pitchFamily="34" charset="0"/>
          </a:endParaRPr>
        </a:p>
      </dgm:t>
    </dgm:pt>
    <dgm:pt modelId="{2F9DB560-E5A0-4192-AA74-979AA86AE895}">
      <dgm:prSet phldrT="[Text]" custT="1"/>
      <dgm:spPr/>
      <dgm:t>
        <a:bodyPr/>
        <a:lstStyle/>
        <a:p>
          <a:r>
            <a:rPr lang="en-GB" sz="1600" dirty="0">
              <a:latin typeface="Arial" panose="020B0604020202020204" pitchFamily="34" charset="0"/>
              <a:cs typeface="Arial" panose="020B0604020202020204" pitchFamily="34" charset="0"/>
            </a:rPr>
            <a:t>Integrate resilience</a:t>
          </a:r>
        </a:p>
      </dgm:t>
    </dgm:pt>
    <dgm:pt modelId="{A7925461-A9B7-408E-B7A7-F3E14A4095C5}" type="parTrans" cxnId="{B83F0C84-B079-46B0-8966-806E5F94BE3C}">
      <dgm:prSet/>
      <dgm:spPr/>
      <dgm:t>
        <a:bodyPr/>
        <a:lstStyle/>
        <a:p>
          <a:endParaRPr lang="en-GB" sz="1600">
            <a:latin typeface="Arial" panose="020B0604020202020204" pitchFamily="34" charset="0"/>
            <a:cs typeface="Arial" panose="020B0604020202020204" pitchFamily="34" charset="0"/>
          </a:endParaRPr>
        </a:p>
      </dgm:t>
    </dgm:pt>
    <dgm:pt modelId="{9FD97409-13A2-4B0C-A64E-54E7B4C9D444}" type="sibTrans" cxnId="{B83F0C84-B079-46B0-8966-806E5F94BE3C}">
      <dgm:prSet/>
      <dgm:spPr/>
      <dgm:t>
        <a:bodyPr/>
        <a:lstStyle/>
        <a:p>
          <a:endParaRPr lang="en-GB" sz="1600">
            <a:latin typeface="Arial" panose="020B0604020202020204" pitchFamily="34" charset="0"/>
            <a:cs typeface="Arial" panose="020B0604020202020204" pitchFamily="34" charset="0"/>
          </a:endParaRPr>
        </a:p>
      </dgm:t>
    </dgm:pt>
    <dgm:pt modelId="{C358F628-96EE-428A-8B62-2E374320DBA6}">
      <dgm:prSet phldrT="[Text]" custT="1"/>
      <dgm:spPr/>
      <dgm:t>
        <a:bodyPr/>
        <a:lstStyle/>
        <a:p>
          <a:r>
            <a:rPr lang="en-GB" sz="1600" dirty="0">
              <a:latin typeface="Arial" panose="020B0604020202020204" pitchFamily="34" charset="0"/>
              <a:cs typeface="Arial" panose="020B0604020202020204" pitchFamily="34" charset="0"/>
            </a:rPr>
            <a:t>Collaboration</a:t>
          </a:r>
        </a:p>
      </dgm:t>
    </dgm:pt>
    <dgm:pt modelId="{AF2414FA-9282-4465-8E6E-552B38798FA2}" type="parTrans" cxnId="{67764B28-36A1-44D8-8CD1-483077515D1F}">
      <dgm:prSet/>
      <dgm:spPr/>
      <dgm:t>
        <a:bodyPr/>
        <a:lstStyle/>
        <a:p>
          <a:endParaRPr lang="en-GB" sz="1600">
            <a:latin typeface="Arial" panose="020B0604020202020204" pitchFamily="34" charset="0"/>
            <a:cs typeface="Arial" panose="020B0604020202020204" pitchFamily="34" charset="0"/>
          </a:endParaRPr>
        </a:p>
      </dgm:t>
    </dgm:pt>
    <dgm:pt modelId="{FD744B6D-D38B-4FFB-AE51-83F62B7DD452}" type="sibTrans" cxnId="{67764B28-36A1-44D8-8CD1-483077515D1F}">
      <dgm:prSet/>
      <dgm:spPr/>
      <dgm:t>
        <a:bodyPr/>
        <a:lstStyle/>
        <a:p>
          <a:endParaRPr lang="en-GB" sz="1600">
            <a:latin typeface="Arial" panose="020B0604020202020204" pitchFamily="34" charset="0"/>
            <a:cs typeface="Arial" panose="020B0604020202020204" pitchFamily="34" charset="0"/>
          </a:endParaRPr>
        </a:p>
      </dgm:t>
    </dgm:pt>
    <dgm:pt modelId="{319CFF81-6D52-447D-8710-A4AD39EF592E}" type="pres">
      <dgm:prSet presAssocID="{92A98C5D-5E3D-48E3-B1C4-752671E9D90F}" presName="diagram" presStyleCnt="0">
        <dgm:presLayoutVars>
          <dgm:dir/>
          <dgm:resizeHandles val="exact"/>
        </dgm:presLayoutVars>
      </dgm:prSet>
      <dgm:spPr/>
    </dgm:pt>
    <dgm:pt modelId="{0AD055D9-C758-4C05-981D-4B7F332FA384}" type="pres">
      <dgm:prSet presAssocID="{1D41AA36-8FD8-421A-A351-E1C7FF2F228F}" presName="node" presStyleLbl="node1" presStyleIdx="0" presStyleCnt="5" custScaleX="153354" custScaleY="65371">
        <dgm:presLayoutVars>
          <dgm:bulletEnabled val="1"/>
        </dgm:presLayoutVars>
      </dgm:prSet>
      <dgm:spPr/>
    </dgm:pt>
    <dgm:pt modelId="{86DAFB80-836B-4387-A9A2-1959EF638742}" type="pres">
      <dgm:prSet presAssocID="{5AACFD1A-603F-4A3E-9861-3FDCF7640CF1}" presName="sibTrans" presStyleCnt="0"/>
      <dgm:spPr/>
    </dgm:pt>
    <dgm:pt modelId="{216F03D6-8420-47EE-B57C-40DE4B05D837}" type="pres">
      <dgm:prSet presAssocID="{193819A9-54A7-48FC-A66E-9D6912E99746}" presName="node" presStyleLbl="node1" presStyleIdx="1" presStyleCnt="5" custScaleX="153354" custScaleY="65371">
        <dgm:presLayoutVars>
          <dgm:bulletEnabled val="1"/>
        </dgm:presLayoutVars>
      </dgm:prSet>
      <dgm:spPr/>
    </dgm:pt>
    <dgm:pt modelId="{DFFCC891-A822-4689-AAB5-222FF49D33CD}" type="pres">
      <dgm:prSet presAssocID="{F0C7183D-D1EF-4E93-9A3B-863E8E69D3FF}" presName="sibTrans" presStyleCnt="0"/>
      <dgm:spPr/>
    </dgm:pt>
    <dgm:pt modelId="{EDDE7F8A-811D-4045-847E-BAE89A55F835}" type="pres">
      <dgm:prSet presAssocID="{5257F269-652C-4092-ABE4-E234267E2C40}" presName="node" presStyleLbl="node1" presStyleIdx="2" presStyleCnt="5" custScaleX="153354" custScaleY="65371">
        <dgm:presLayoutVars>
          <dgm:bulletEnabled val="1"/>
        </dgm:presLayoutVars>
      </dgm:prSet>
      <dgm:spPr/>
    </dgm:pt>
    <dgm:pt modelId="{9ADC0614-1F3B-45CE-8F7C-F3F64C2AF483}" type="pres">
      <dgm:prSet presAssocID="{CC2102A9-436B-49B9-B95C-268F4F8E4F48}" presName="sibTrans" presStyleCnt="0"/>
      <dgm:spPr/>
    </dgm:pt>
    <dgm:pt modelId="{8CD84A73-A6A1-4CBE-8A27-7F9CB5C4546D}" type="pres">
      <dgm:prSet presAssocID="{2F9DB560-E5A0-4192-AA74-979AA86AE895}" presName="node" presStyleLbl="node1" presStyleIdx="3" presStyleCnt="5" custScaleX="153354" custScaleY="65371">
        <dgm:presLayoutVars>
          <dgm:bulletEnabled val="1"/>
        </dgm:presLayoutVars>
      </dgm:prSet>
      <dgm:spPr/>
    </dgm:pt>
    <dgm:pt modelId="{366361CA-3F8C-42FE-977A-0D551486D4CC}" type="pres">
      <dgm:prSet presAssocID="{9FD97409-13A2-4B0C-A64E-54E7B4C9D444}" presName="sibTrans" presStyleCnt="0"/>
      <dgm:spPr/>
    </dgm:pt>
    <dgm:pt modelId="{904B5F45-9B5E-4B54-943D-093017DF570A}" type="pres">
      <dgm:prSet presAssocID="{C358F628-96EE-428A-8B62-2E374320DBA6}" presName="node" presStyleLbl="node1" presStyleIdx="4" presStyleCnt="5" custScaleX="153354" custScaleY="65371">
        <dgm:presLayoutVars>
          <dgm:bulletEnabled val="1"/>
        </dgm:presLayoutVars>
      </dgm:prSet>
      <dgm:spPr/>
    </dgm:pt>
  </dgm:ptLst>
  <dgm:cxnLst>
    <dgm:cxn modelId="{AC636B20-EAA4-4DCD-B0B5-FF2B20AB9B2F}" type="presOf" srcId="{C358F628-96EE-428A-8B62-2E374320DBA6}" destId="{904B5F45-9B5E-4B54-943D-093017DF570A}" srcOrd="0" destOrd="0" presId="urn:microsoft.com/office/officeart/2005/8/layout/default"/>
    <dgm:cxn modelId="{67764B28-36A1-44D8-8CD1-483077515D1F}" srcId="{92A98C5D-5E3D-48E3-B1C4-752671E9D90F}" destId="{C358F628-96EE-428A-8B62-2E374320DBA6}" srcOrd="4" destOrd="0" parTransId="{AF2414FA-9282-4465-8E6E-552B38798FA2}" sibTransId="{FD744B6D-D38B-4FFB-AE51-83F62B7DD452}"/>
    <dgm:cxn modelId="{6249303D-9632-4040-8C79-52EB1E7B8E3A}" srcId="{92A98C5D-5E3D-48E3-B1C4-752671E9D90F}" destId="{5257F269-652C-4092-ABE4-E234267E2C40}" srcOrd="2" destOrd="0" parTransId="{4B57966E-8F38-437F-9DD0-5D7090796233}" sibTransId="{CC2102A9-436B-49B9-B95C-268F4F8E4F48}"/>
    <dgm:cxn modelId="{1CAFAB5F-AAB5-4D6D-A2CB-88EAE9012F09}" type="presOf" srcId="{193819A9-54A7-48FC-A66E-9D6912E99746}" destId="{216F03D6-8420-47EE-B57C-40DE4B05D837}" srcOrd="0" destOrd="0" presId="urn:microsoft.com/office/officeart/2005/8/layout/default"/>
    <dgm:cxn modelId="{3B3A3E70-315F-4FCE-9803-E35B3ADE5305}" type="presOf" srcId="{2F9DB560-E5A0-4192-AA74-979AA86AE895}" destId="{8CD84A73-A6A1-4CBE-8A27-7F9CB5C4546D}" srcOrd="0" destOrd="0" presId="urn:microsoft.com/office/officeart/2005/8/layout/default"/>
    <dgm:cxn modelId="{B83F0C84-B079-46B0-8966-806E5F94BE3C}" srcId="{92A98C5D-5E3D-48E3-B1C4-752671E9D90F}" destId="{2F9DB560-E5A0-4192-AA74-979AA86AE895}" srcOrd="3" destOrd="0" parTransId="{A7925461-A9B7-408E-B7A7-F3E14A4095C5}" sibTransId="{9FD97409-13A2-4B0C-A64E-54E7B4C9D444}"/>
    <dgm:cxn modelId="{9BE69A8B-0421-48F3-A7A7-DB0E42772E02}" type="presOf" srcId="{1D41AA36-8FD8-421A-A351-E1C7FF2F228F}" destId="{0AD055D9-C758-4C05-981D-4B7F332FA384}" srcOrd="0" destOrd="0" presId="urn:microsoft.com/office/officeart/2005/8/layout/default"/>
    <dgm:cxn modelId="{8610BD8B-F9DD-4DEC-BAB5-B1F61279217B}" type="presOf" srcId="{92A98C5D-5E3D-48E3-B1C4-752671E9D90F}" destId="{319CFF81-6D52-447D-8710-A4AD39EF592E}" srcOrd="0" destOrd="0" presId="urn:microsoft.com/office/officeart/2005/8/layout/default"/>
    <dgm:cxn modelId="{B510AD91-0E48-4BD9-B984-9CF36EFA0B89}" type="presOf" srcId="{5257F269-652C-4092-ABE4-E234267E2C40}" destId="{EDDE7F8A-811D-4045-847E-BAE89A55F835}" srcOrd="0" destOrd="0" presId="urn:microsoft.com/office/officeart/2005/8/layout/default"/>
    <dgm:cxn modelId="{736C4F97-8D2D-4574-A761-77BFDB2C1D3B}" srcId="{92A98C5D-5E3D-48E3-B1C4-752671E9D90F}" destId="{193819A9-54A7-48FC-A66E-9D6912E99746}" srcOrd="1" destOrd="0" parTransId="{93B0F932-D39A-4FD0-BE2F-B6DA29F8C0DB}" sibTransId="{F0C7183D-D1EF-4E93-9A3B-863E8E69D3FF}"/>
    <dgm:cxn modelId="{53127FD6-224C-49CC-A22F-B038EB057B2E}" srcId="{92A98C5D-5E3D-48E3-B1C4-752671E9D90F}" destId="{1D41AA36-8FD8-421A-A351-E1C7FF2F228F}" srcOrd="0" destOrd="0" parTransId="{2C41FF5F-3881-494D-A284-5BC7B65FFEA0}" sibTransId="{5AACFD1A-603F-4A3E-9861-3FDCF7640CF1}"/>
    <dgm:cxn modelId="{07999409-8618-421F-A4BC-7D531CABB249}" type="presParOf" srcId="{319CFF81-6D52-447D-8710-A4AD39EF592E}" destId="{0AD055D9-C758-4C05-981D-4B7F332FA384}" srcOrd="0" destOrd="0" presId="urn:microsoft.com/office/officeart/2005/8/layout/default"/>
    <dgm:cxn modelId="{FAF598C1-4946-4447-B728-3C2370AE7EB6}" type="presParOf" srcId="{319CFF81-6D52-447D-8710-A4AD39EF592E}" destId="{86DAFB80-836B-4387-A9A2-1959EF638742}" srcOrd="1" destOrd="0" presId="urn:microsoft.com/office/officeart/2005/8/layout/default"/>
    <dgm:cxn modelId="{61CFB8C7-F728-4506-AFFE-857212FE43D7}" type="presParOf" srcId="{319CFF81-6D52-447D-8710-A4AD39EF592E}" destId="{216F03D6-8420-47EE-B57C-40DE4B05D837}" srcOrd="2" destOrd="0" presId="urn:microsoft.com/office/officeart/2005/8/layout/default"/>
    <dgm:cxn modelId="{38FCC34C-FEBC-49CE-89AA-5C710450922C}" type="presParOf" srcId="{319CFF81-6D52-447D-8710-A4AD39EF592E}" destId="{DFFCC891-A822-4689-AAB5-222FF49D33CD}" srcOrd="3" destOrd="0" presId="urn:microsoft.com/office/officeart/2005/8/layout/default"/>
    <dgm:cxn modelId="{A26B7469-3566-4003-8E6C-5F2B312FCFCC}" type="presParOf" srcId="{319CFF81-6D52-447D-8710-A4AD39EF592E}" destId="{EDDE7F8A-811D-4045-847E-BAE89A55F835}" srcOrd="4" destOrd="0" presId="urn:microsoft.com/office/officeart/2005/8/layout/default"/>
    <dgm:cxn modelId="{7A7B95F3-6F13-4728-A807-64D1155E292B}" type="presParOf" srcId="{319CFF81-6D52-447D-8710-A4AD39EF592E}" destId="{9ADC0614-1F3B-45CE-8F7C-F3F64C2AF483}" srcOrd="5" destOrd="0" presId="urn:microsoft.com/office/officeart/2005/8/layout/default"/>
    <dgm:cxn modelId="{9B135D53-93FD-4213-9321-405715386A6C}" type="presParOf" srcId="{319CFF81-6D52-447D-8710-A4AD39EF592E}" destId="{8CD84A73-A6A1-4CBE-8A27-7F9CB5C4546D}" srcOrd="6" destOrd="0" presId="urn:microsoft.com/office/officeart/2005/8/layout/default"/>
    <dgm:cxn modelId="{8C06D22F-ABBE-4ECE-BE20-0C8B99C30A4C}" type="presParOf" srcId="{319CFF81-6D52-447D-8710-A4AD39EF592E}" destId="{366361CA-3F8C-42FE-977A-0D551486D4CC}" srcOrd="7" destOrd="0" presId="urn:microsoft.com/office/officeart/2005/8/layout/default"/>
    <dgm:cxn modelId="{B7F83795-908C-4777-BDA9-BB6996280F24}" type="presParOf" srcId="{319CFF81-6D52-447D-8710-A4AD39EF592E}" destId="{904B5F45-9B5E-4B54-943D-093017DF570A}"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055D9-C758-4C05-981D-4B7F332FA384}">
      <dsp:nvSpPr>
        <dsp:cNvPr id="0" name=""/>
        <dsp:cNvSpPr/>
      </dsp:nvSpPr>
      <dsp:spPr>
        <a:xfrm>
          <a:off x="311632" y="551"/>
          <a:ext cx="1772187" cy="453263"/>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Systems-thinking</a:t>
          </a:r>
        </a:p>
      </dsp:txBody>
      <dsp:txXfrm>
        <a:off x="311632" y="551"/>
        <a:ext cx="1772187" cy="453263"/>
      </dsp:txXfrm>
    </dsp:sp>
    <dsp:sp modelId="{216F03D6-8420-47EE-B57C-40DE4B05D837}">
      <dsp:nvSpPr>
        <dsp:cNvPr id="0" name=""/>
        <dsp:cNvSpPr/>
      </dsp:nvSpPr>
      <dsp:spPr>
        <a:xfrm>
          <a:off x="311632" y="569376"/>
          <a:ext cx="1772187" cy="453263"/>
        </a:xfrm>
        <a:prstGeom prst="rect">
          <a:avLst/>
        </a:prstGeom>
        <a:solidFill>
          <a:schemeClr val="accent6">
            <a:shade val="80000"/>
            <a:hueOff val="80320"/>
            <a:satOff val="-3227"/>
            <a:lumOff val="69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Carbon hierarchy</a:t>
          </a:r>
        </a:p>
      </dsp:txBody>
      <dsp:txXfrm>
        <a:off x="311632" y="569376"/>
        <a:ext cx="1772187" cy="453263"/>
      </dsp:txXfrm>
    </dsp:sp>
    <dsp:sp modelId="{EDDE7F8A-811D-4045-847E-BAE89A55F835}">
      <dsp:nvSpPr>
        <dsp:cNvPr id="0" name=""/>
        <dsp:cNvSpPr/>
      </dsp:nvSpPr>
      <dsp:spPr>
        <a:xfrm>
          <a:off x="311632" y="1138202"/>
          <a:ext cx="1772187" cy="453263"/>
        </a:xfrm>
        <a:prstGeom prst="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Prioritise nature</a:t>
          </a:r>
        </a:p>
      </dsp:txBody>
      <dsp:txXfrm>
        <a:off x="311632" y="1138202"/>
        <a:ext cx="1772187" cy="453263"/>
      </dsp:txXfrm>
    </dsp:sp>
    <dsp:sp modelId="{8CD84A73-A6A1-4CBE-8A27-7F9CB5C4546D}">
      <dsp:nvSpPr>
        <dsp:cNvPr id="0" name=""/>
        <dsp:cNvSpPr/>
      </dsp:nvSpPr>
      <dsp:spPr>
        <a:xfrm>
          <a:off x="311632" y="1707027"/>
          <a:ext cx="1772187" cy="453263"/>
        </a:xfrm>
        <a:prstGeom prst="rect">
          <a:avLst/>
        </a:prstGeom>
        <a:solidFill>
          <a:schemeClr val="accent6">
            <a:shade val="80000"/>
            <a:hueOff val="240960"/>
            <a:satOff val="-9682"/>
            <a:lumOff val="20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Integrate resilience</a:t>
          </a:r>
        </a:p>
      </dsp:txBody>
      <dsp:txXfrm>
        <a:off x="311632" y="1707027"/>
        <a:ext cx="1772187" cy="453263"/>
      </dsp:txXfrm>
    </dsp:sp>
    <dsp:sp modelId="{904B5F45-9B5E-4B54-943D-093017DF570A}">
      <dsp:nvSpPr>
        <dsp:cNvPr id="0" name=""/>
        <dsp:cNvSpPr/>
      </dsp:nvSpPr>
      <dsp:spPr>
        <a:xfrm>
          <a:off x="311632" y="2275853"/>
          <a:ext cx="1772187" cy="453263"/>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Collaboration</a:t>
          </a:r>
        </a:p>
      </dsp:txBody>
      <dsp:txXfrm>
        <a:off x="311632" y="2275853"/>
        <a:ext cx="1772187" cy="4532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23/10/2023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190051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we dealing with and why it is urgent: historically, UK, Europe and the US had the lion’s share of carbon emissions but in recent years the weight of carbon emissions has shifted towards the emerging economies – irrespective, the annual carbon emissions continue to rise across the globe.  </a:t>
            </a:r>
          </a:p>
          <a:p>
            <a:r>
              <a:rPr lang="en-GB" dirty="0"/>
              <a:t>[click]  The IPCC estimates that we can only spend another </a:t>
            </a:r>
            <a:r>
              <a:rPr lang="en-GB" b="1" dirty="0"/>
              <a:t>500Gt overall by 2050 </a:t>
            </a:r>
            <a:r>
              <a:rPr lang="en-GB" dirty="0"/>
              <a:t>for a 50% chance to remain at 1.5oC global temperature increase ; or better, </a:t>
            </a:r>
            <a:r>
              <a:rPr lang="en-GB" b="1" dirty="0"/>
              <a:t>300Gt for a more comfortable 83% </a:t>
            </a:r>
            <a:r>
              <a:rPr lang="en-GB" dirty="0"/>
              <a:t>chance. </a:t>
            </a:r>
          </a:p>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120046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annual carbon footprint of nuclear decommissioning is of the order of 1 MtCO2e/a (Nuclear Decommissioning Authority, 2021), and equivalent to circa 3 </a:t>
            </a:r>
            <a:r>
              <a:rPr lang="en-US" dirty="0" err="1"/>
              <a:t>TWh</a:t>
            </a:r>
            <a:r>
              <a:rPr lang="en-US" dirty="0"/>
              <a:t> (terawatt hour) </a:t>
            </a:r>
          </a:p>
          <a:p>
            <a:r>
              <a:rPr lang="en-US" dirty="0"/>
              <a:t>of electricity generated from CCGT (combined cycle gas turbine)</a:t>
            </a:r>
          </a:p>
          <a:p>
            <a:r>
              <a:rPr lang="en-GB" dirty="0"/>
              <a:t>Figures on the right:</a:t>
            </a:r>
          </a:p>
          <a:p>
            <a:r>
              <a:rPr lang="en-GB" dirty="0"/>
              <a:t>Although the latest generation reactors is orders of magnitude more efficient in waste (top graph), the total electricity output will significantly increase and hence the total estimated waste is significant and will have to be accommodated in the long term disposal facility </a:t>
            </a:r>
          </a:p>
        </p:txBody>
      </p:sp>
      <p:sp>
        <p:nvSpPr>
          <p:cNvPr id="4" name="Slide Number Placeholder 3"/>
          <p:cNvSpPr>
            <a:spLocks noGrp="1"/>
          </p:cNvSpPr>
          <p:nvPr>
            <p:ph type="sldNum" sz="quarter" idx="5"/>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252098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infographic that illustrates the whole carbon management process - </a:t>
            </a:r>
            <a:r>
              <a:rPr lang="en-GB" b="1" dirty="0"/>
              <a:t>PAS-on-a-page</a:t>
            </a:r>
            <a:r>
              <a:rPr lang="en-GB" dirty="0"/>
              <a:t>.  </a:t>
            </a:r>
            <a:endParaRPr lang="en-GB" dirty="0">
              <a:cs typeface="Calibri"/>
            </a:endParaRPr>
          </a:p>
          <a:p>
            <a:r>
              <a:rPr lang="en-GB" dirty="0"/>
              <a:t>to </a:t>
            </a:r>
            <a:r>
              <a:rPr lang="en-GB" b="1" dirty="0"/>
              <a:t>emphasise</a:t>
            </a:r>
            <a:r>
              <a:rPr lang="en-GB" dirty="0"/>
              <a:t> the </a:t>
            </a:r>
            <a:r>
              <a:rPr lang="en-GB" b="1" dirty="0"/>
              <a:t>iterative nature</a:t>
            </a:r>
            <a:r>
              <a:rPr lang="en-GB" dirty="0"/>
              <a:t> of the process of assessment, reporting and continual improvement at every stage of the project development – starting with the strategic need. The process is centred around the importance of </a:t>
            </a:r>
            <a:r>
              <a:rPr lang="en-GB" b="1" dirty="0"/>
              <a:t>integration of carbon </a:t>
            </a:r>
            <a:r>
              <a:rPr lang="en-GB" dirty="0"/>
              <a:t>in the decision-making, with the appropriate </a:t>
            </a:r>
            <a:r>
              <a:rPr lang="en-GB" b="1" dirty="0"/>
              <a:t>governance</a:t>
            </a:r>
            <a:r>
              <a:rPr lang="en-GB" dirty="0"/>
              <a:t> in place that encourages the </a:t>
            </a:r>
            <a:r>
              <a:rPr lang="en-GB" b="1" dirty="0"/>
              <a:t>realisation of carbon opportunities </a:t>
            </a:r>
            <a:r>
              <a:rPr lang="en-GB" dirty="0"/>
              <a:t>through </a:t>
            </a:r>
            <a:r>
              <a:rPr lang="en-GB" b="1" dirty="0"/>
              <a:t>innovation</a:t>
            </a:r>
            <a:r>
              <a:rPr lang="en-GB" dirty="0"/>
              <a:t> and </a:t>
            </a:r>
            <a:r>
              <a:rPr lang="en-GB" b="1" dirty="0"/>
              <a:t>challenging</a:t>
            </a:r>
            <a:r>
              <a:rPr lang="en-GB" dirty="0"/>
              <a:t> the traditional approach to project delivery.</a:t>
            </a:r>
            <a:endParaRPr lang="en-GB" dirty="0">
              <a:cs typeface="Calibri"/>
            </a:endParaRPr>
          </a:p>
          <a:p>
            <a:r>
              <a:rPr lang="en-GB" dirty="0"/>
              <a:t>At the front of the management process is the need for </a:t>
            </a:r>
            <a:r>
              <a:rPr lang="en-GB" b="1" dirty="0"/>
              <a:t>Leadership</a:t>
            </a:r>
            <a:r>
              <a:rPr lang="en-GB" dirty="0"/>
              <a:t> and setting </a:t>
            </a:r>
            <a:r>
              <a:rPr lang="en-GB" b="1" dirty="0"/>
              <a:t>ambitious</a:t>
            </a:r>
            <a:r>
              <a:rPr lang="en-GB" dirty="0"/>
              <a:t> </a:t>
            </a:r>
            <a:r>
              <a:rPr lang="en-GB" b="1" dirty="0"/>
              <a:t>targets</a:t>
            </a:r>
            <a:r>
              <a:rPr lang="en-GB" dirty="0"/>
              <a:t> that are compatible with the net zero transition of the </a:t>
            </a:r>
            <a:r>
              <a:rPr lang="en-GB" b="1" dirty="0"/>
              <a:t>system</a:t>
            </a:r>
            <a:r>
              <a:rPr lang="en-GB" dirty="0"/>
              <a:t>.  And the project </a:t>
            </a:r>
            <a:r>
              <a:rPr lang="en-GB" b="1" dirty="0"/>
              <a:t>outcomes</a:t>
            </a:r>
            <a:r>
              <a:rPr lang="en-GB" dirty="0"/>
              <a:t> are driven by the 5 decarbonisation principles.</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212856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360037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Governance “for carbon” in place</a:t>
            </a:r>
          </a:p>
          <a:p>
            <a:pPr marL="171450" indent="-171450">
              <a:buFontTx/>
              <a:buChar char="-"/>
            </a:pPr>
            <a:r>
              <a:rPr lang="en-GB" dirty="0"/>
              <a:t>Integrate into 2050 milestone into decommissioning missions</a:t>
            </a:r>
          </a:p>
          <a:p>
            <a:pPr marL="171450" indent="-171450">
              <a:buFontTx/>
              <a:buChar char="-"/>
            </a:pPr>
            <a:r>
              <a:rPr lang="en-GB" dirty="0"/>
              <a:t>Pro-active with site end states, in particular environmental regeneration </a:t>
            </a:r>
          </a:p>
          <a:p>
            <a:pPr marL="171450" indent="-171450">
              <a:buFontTx/>
              <a:buChar char="-"/>
            </a:pPr>
            <a:r>
              <a:rPr lang="en-GB" dirty="0"/>
              <a:t>Integrate climate resilience into mission pro-actively rather than re-actively.</a:t>
            </a:r>
          </a:p>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330223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10/23/2023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10/23/2023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10/23/2023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10/23/2023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10/23/2023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10/23/2023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10/23/2023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10/23/2023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10/23/2023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26_5CA4E06C.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30_C60E527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ipcc.ch/report/ar6/wg1/downloads/report/IPCC_AR6_WGI_SPM_final.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ourworldindata.org/co2-and-other-greenhouse-gas-emission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ower-technology.com/projects/hinkley-point-c-nuclear-power-station/" TargetMode="External"/><Relationship Id="rId3" Type="http://schemas.openxmlformats.org/officeDocument/2006/relationships/image" Target="../media/image9.png"/><Relationship Id="rId7" Type="http://schemas.openxmlformats.org/officeDocument/2006/relationships/hyperlink" Target="https://www.edfenergy.com/energy/power-stations/sizewell-b#:~:text=The%20lifetime%20output%20of%20Sizewell%20B%20is%20243TWh%2C,power%20every%20home%20in%20Suffolk%20for%20178%20years"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edfenergy.com/energy/power-stations/heysham-2" TargetMode="External"/><Relationship Id="rId5" Type="http://schemas.openxmlformats.org/officeDocument/2006/relationships/hyperlink" Target="https://www.neimagazine.com/features/featureberkeley-starts-60-year-wait" TargetMode="External"/><Relationship Id="rId10" Type="http://schemas.openxmlformats.org/officeDocument/2006/relationships/chart" Target="../charts/chart2.xml"/><Relationship Id="rId4" Type="http://schemas.openxmlformats.org/officeDocument/2006/relationships/hyperlink" Target="https://ukinventory.nda.gov.uk/the-2022-inventory/2022-uk-data/" TargetMode="External"/><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bsigroup.com/en-GB/standards/pas-2080/" TargetMode="External"/><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6CA1B8-4B50-EB8E-F04E-0E30E174BB8A}"/>
              </a:ext>
            </a:extLst>
          </p:cNvPr>
          <p:cNvPicPr>
            <a:picLocks noChangeAspect="1"/>
          </p:cNvPicPr>
          <p:nvPr/>
        </p:nvPicPr>
        <p:blipFill rotWithShape="1">
          <a:blip r:embed="rId3"/>
          <a:srcRect t="23261"/>
          <a:stretch/>
        </p:blipFill>
        <p:spPr>
          <a:xfrm rot="5400000">
            <a:off x="6301253" y="2682717"/>
            <a:ext cx="3713999" cy="1187809"/>
          </a:xfrm>
          <a:prstGeom prst="rect">
            <a:avLst/>
          </a:prstGeom>
        </p:spPr>
      </p:pic>
      <p:sp>
        <p:nvSpPr>
          <p:cNvPr id="83" name="Title 82">
            <a:extLst>
              <a:ext uri="{FF2B5EF4-FFF2-40B4-BE49-F238E27FC236}">
                <a16:creationId xmlns:a16="http://schemas.microsoft.com/office/drawing/2014/main" id="{5EB55138-080D-C365-FC13-AAD5E27E78EA}"/>
              </a:ext>
            </a:extLst>
          </p:cNvPr>
          <p:cNvSpPr>
            <a:spLocks noGrp="1"/>
          </p:cNvSpPr>
          <p:nvPr>
            <p:ph type="title"/>
          </p:nvPr>
        </p:nvSpPr>
        <p:spPr/>
        <p:txBody>
          <a:bodyPr/>
          <a:lstStyle/>
          <a:p>
            <a:r>
              <a:rPr lang="en-GB" dirty="0"/>
              <a:t>No-regrets carbon opportunities for nuclear</a:t>
            </a:r>
            <a:br>
              <a:rPr lang="en-GB" dirty="0"/>
            </a:br>
            <a:r>
              <a:rPr lang="en-GB" sz="2000" dirty="0">
                <a:solidFill>
                  <a:schemeClr val="tx2"/>
                </a:solidFill>
              </a:rPr>
              <a:t>Not an exhaustive list</a:t>
            </a:r>
          </a:p>
        </p:txBody>
      </p:sp>
      <p:graphicFrame>
        <p:nvGraphicFramePr>
          <p:cNvPr id="122" name="Content Placeholder 7">
            <a:extLst>
              <a:ext uri="{FF2B5EF4-FFF2-40B4-BE49-F238E27FC236}">
                <a16:creationId xmlns:a16="http://schemas.microsoft.com/office/drawing/2014/main" id="{43679BBB-560A-7BBD-5ABD-7DA00C6C4DBE}"/>
              </a:ext>
            </a:extLst>
          </p:cNvPr>
          <p:cNvGraphicFramePr>
            <a:graphicFrameLocks/>
          </p:cNvGraphicFramePr>
          <p:nvPr>
            <p:extLst>
              <p:ext uri="{D42A27DB-BD31-4B8C-83A1-F6EECF244321}">
                <p14:modId xmlns:p14="http://schemas.microsoft.com/office/powerpoint/2010/main" val="268732850"/>
              </p:ext>
            </p:extLst>
          </p:nvPr>
        </p:nvGraphicFramePr>
        <p:xfrm>
          <a:off x="467544" y="1008062"/>
          <a:ext cx="7092280" cy="3728733"/>
        </p:xfrm>
        <a:graphic>
          <a:graphicData uri="http://schemas.openxmlformats.org/drawingml/2006/table">
            <a:tbl>
              <a:tblPr firstRow="1" bandRow="1">
                <a:tableStyleId>{68D230F3-CF80-4859-8CE7-A43EE81993B5}</a:tableStyleId>
              </a:tblPr>
              <a:tblGrid>
                <a:gridCol w="491867">
                  <a:extLst>
                    <a:ext uri="{9D8B030D-6E8A-4147-A177-3AD203B41FA5}">
                      <a16:colId xmlns:a16="http://schemas.microsoft.com/office/drawing/2014/main" val="1136645271"/>
                    </a:ext>
                  </a:extLst>
                </a:gridCol>
                <a:gridCol w="667267">
                  <a:extLst>
                    <a:ext uri="{9D8B030D-6E8A-4147-A177-3AD203B41FA5}">
                      <a16:colId xmlns:a16="http://schemas.microsoft.com/office/drawing/2014/main" val="4066843583"/>
                    </a:ext>
                  </a:extLst>
                </a:gridCol>
                <a:gridCol w="5933146">
                  <a:extLst>
                    <a:ext uri="{9D8B030D-6E8A-4147-A177-3AD203B41FA5}">
                      <a16:colId xmlns:a16="http://schemas.microsoft.com/office/drawing/2014/main" val="2418019076"/>
                    </a:ext>
                  </a:extLst>
                </a:gridCol>
              </a:tblGrid>
              <a:tr h="411560">
                <a:tc>
                  <a:txBody>
                    <a:bodyPr/>
                    <a:lstStyle/>
                    <a:p>
                      <a:pPr algn="ctr" fontAlgn="auto" hangingPunct="1"/>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14400" marR="14400" marT="42708" marB="42708" anchor="ctr"/>
                </a:tc>
                <a:tc gridSpan="2">
                  <a:txBody>
                    <a:bodyPr/>
                    <a:lstStyle/>
                    <a:p>
                      <a:pPr fontAlgn="auto" hangingPunct="1"/>
                      <a:r>
                        <a:rPr lang="en-GB" sz="1400" kern="1200" dirty="0">
                          <a:effectLst/>
                        </a:rPr>
                        <a:t>No regrets interventions</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119544" marR="119544" marT="59772" marB="59772" anchor="ctr"/>
                </a:tc>
                <a:tc hMerge="1">
                  <a:txBody>
                    <a:bodyPr/>
                    <a:lstStyle/>
                    <a:p>
                      <a:endParaRPr lang="en-GB"/>
                    </a:p>
                  </a:txBody>
                  <a:tcPr/>
                </a:tc>
                <a:extLst>
                  <a:ext uri="{0D108BD9-81ED-4DB2-BD59-A6C34878D82A}">
                    <a16:rowId xmlns:a16="http://schemas.microsoft.com/office/drawing/2014/main" val="3635176557"/>
                  </a:ext>
                </a:extLst>
              </a:tr>
              <a:tr h="540000">
                <a:tc rowSpan="3">
                  <a:txBody>
                    <a:bodyPr/>
                    <a:lstStyle/>
                    <a:p>
                      <a:pPr algn="ctr" fontAlgn="auto" hangingPunct="1"/>
                      <a:r>
                        <a:rPr lang="en-GB" sz="1400" b="1" kern="1200" dirty="0">
                          <a:effectLst/>
                        </a:rPr>
                        <a:t>Avoid</a:t>
                      </a: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vert="vert270" anchor="ctr"/>
                </a:tc>
                <a:tc rowSpan="3">
                  <a:txBody>
                    <a:bodyPr/>
                    <a:lstStyle/>
                    <a:p>
                      <a:pPr algn="ctr" fontAlgn="auto" hangingPunct="1"/>
                      <a:r>
                        <a:rPr lang="en-GB" sz="1100" kern="1200" dirty="0">
                          <a:effectLst/>
                        </a:rPr>
                        <a:t>Disposal, retrofit, resilience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tc>
                  <a:txBody>
                    <a:bodyPr/>
                    <a:lstStyle/>
                    <a:p>
                      <a:pPr algn="ctr" fontAlgn="auto" hangingPunct="1"/>
                      <a:r>
                        <a:rPr lang="en-GB" sz="1100" kern="1200" dirty="0">
                          <a:effectLst/>
                        </a:rPr>
                        <a:t>Re-visit and eliminate avoidable interim storage – focus on fast-tracked long term disposal implementation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3403244732"/>
                  </a:ext>
                </a:extLst>
              </a:tr>
              <a:tr h="252000">
                <a:tc vMerge="1">
                  <a:txBody>
                    <a:bodyPr/>
                    <a:lstStyle/>
                    <a:p>
                      <a:endParaRPr lang="en-GB"/>
                    </a:p>
                  </a:txBody>
                  <a:tcPr/>
                </a:tc>
                <a:tc vMerge="1">
                  <a:txBody>
                    <a:bodyPr/>
                    <a:lstStyle/>
                    <a:p>
                      <a:endParaRPr lang="en-GB"/>
                    </a:p>
                  </a:txBody>
                  <a:tcPr/>
                </a:tc>
                <a:tc>
                  <a:txBody>
                    <a:bodyPr/>
                    <a:lstStyle/>
                    <a:p>
                      <a:pPr algn="ctr" fontAlgn="auto" hangingPunct="1"/>
                      <a:r>
                        <a:rPr lang="en-GB" sz="1100" kern="1200" dirty="0">
                          <a:effectLst/>
                        </a:rPr>
                        <a:t>Re-use existing assets for diverse and new functions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3672490689"/>
                  </a:ext>
                </a:extLst>
              </a:tr>
              <a:tr h="396199">
                <a:tc vMerge="1">
                  <a:txBody>
                    <a:bodyPr/>
                    <a:lstStyle/>
                    <a:p>
                      <a:endParaRPr lang="en-GB"/>
                    </a:p>
                  </a:txBody>
                  <a:tcPr/>
                </a:tc>
                <a:tc vMerge="1">
                  <a:txBody>
                    <a:bodyPr/>
                    <a:lstStyle/>
                    <a:p>
                      <a:endParaRPr lang="en-GB"/>
                    </a:p>
                  </a:txBody>
                  <a:tcPr/>
                </a:tc>
                <a:tc>
                  <a:txBody>
                    <a:bodyPr/>
                    <a:lstStyle/>
                    <a:p>
                      <a:pPr algn="ctr" fontAlgn="auto" hangingPunct="1"/>
                      <a:r>
                        <a:rPr lang="en-GB" sz="1100" kern="1200" dirty="0">
                          <a:effectLst/>
                        </a:rPr>
                        <a:t>Prioritise nature-based interventions to avoid flood/ drought related carbon from extreme events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3420871177"/>
                  </a:ext>
                </a:extLst>
              </a:tr>
              <a:tr h="396199">
                <a:tc rowSpan="3">
                  <a:txBody>
                    <a:bodyPr/>
                    <a:lstStyle/>
                    <a:p>
                      <a:pPr algn="ctr" fontAlgn="auto" hangingPunct="1"/>
                      <a:r>
                        <a:rPr lang="en-GB" sz="1400" b="1" kern="1200" dirty="0">
                          <a:effectLst/>
                        </a:rPr>
                        <a:t>Switch</a:t>
                      </a: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vert="vert270" anchor="ctr"/>
                </a:tc>
                <a:tc rowSpan="3">
                  <a:txBody>
                    <a:bodyPr/>
                    <a:lstStyle/>
                    <a:p>
                      <a:pPr algn="ctr" fontAlgn="auto" hangingPunct="1"/>
                      <a:r>
                        <a:rPr lang="en-GB" sz="1100" kern="1200">
                          <a:effectLst/>
                        </a:rPr>
                        <a:t>Optimise design</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tc>
                  <a:txBody>
                    <a:bodyPr/>
                    <a:lstStyle/>
                    <a:p>
                      <a:pPr algn="ctr" fontAlgn="auto" hangingPunct="1"/>
                      <a:r>
                        <a:rPr lang="en-GB" sz="1100" kern="1200" dirty="0">
                          <a:effectLst/>
                        </a:rPr>
                        <a:t>Challenge standards and accelerate uptake of innovative techniques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2988015994"/>
                  </a:ext>
                </a:extLst>
              </a:tr>
              <a:tr h="396000">
                <a:tc vMerge="1">
                  <a:txBody>
                    <a:bodyPr/>
                    <a:lstStyle/>
                    <a:p>
                      <a:endParaRPr lang="en-GB"/>
                    </a:p>
                  </a:txBody>
                  <a:tcPr/>
                </a:tc>
                <a:tc vMerge="1">
                  <a:txBody>
                    <a:bodyPr/>
                    <a:lstStyle/>
                    <a:p>
                      <a:endParaRPr lang="en-GB"/>
                    </a:p>
                  </a:txBody>
                  <a:tcPr/>
                </a:tc>
                <a:tc>
                  <a:txBody>
                    <a:bodyPr/>
                    <a:lstStyle/>
                    <a:p>
                      <a:pPr algn="ctr" fontAlgn="auto" hangingPunct="1"/>
                      <a:r>
                        <a:rPr lang="en-GB" sz="1100" kern="1200" dirty="0">
                          <a:effectLst/>
                        </a:rPr>
                        <a:t>Risk management: eliminate conservatism-related carbon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4138606399"/>
                  </a:ext>
                </a:extLst>
              </a:tr>
              <a:tr h="252000">
                <a:tc vMerge="1">
                  <a:txBody>
                    <a:bodyPr/>
                    <a:lstStyle/>
                    <a:p>
                      <a:endParaRPr lang="en-GB"/>
                    </a:p>
                  </a:txBody>
                  <a:tcPr/>
                </a:tc>
                <a:tc vMerge="1">
                  <a:txBody>
                    <a:bodyPr/>
                    <a:lstStyle/>
                    <a:p>
                      <a:endParaRPr lang="en-GB"/>
                    </a:p>
                  </a:txBody>
                  <a:tcPr/>
                </a:tc>
                <a:tc>
                  <a:txBody>
                    <a:bodyPr/>
                    <a:lstStyle/>
                    <a:p>
                      <a:pPr algn="ctr" fontAlgn="auto" hangingPunct="1"/>
                      <a:r>
                        <a:rPr lang="en-GB" sz="1100" kern="1200" dirty="0">
                          <a:effectLst/>
                        </a:rPr>
                        <a:t>prioritise nature; also as part of the site-end states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2924381780"/>
                  </a:ext>
                </a:extLst>
              </a:tr>
              <a:tr h="544775">
                <a:tc rowSpan="2">
                  <a:txBody>
                    <a:bodyPr/>
                    <a:lstStyle/>
                    <a:p>
                      <a:pPr algn="ctr" fontAlgn="auto" hangingPunct="1"/>
                      <a:r>
                        <a:rPr lang="en-GB" sz="1400" b="1" kern="1200" dirty="0">
                          <a:effectLst/>
                        </a:rPr>
                        <a:t>Improve</a:t>
                      </a: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vert="vert270" anchor="ctr"/>
                </a:tc>
                <a:tc rowSpan="2">
                  <a:txBody>
                    <a:bodyPr/>
                    <a:lstStyle/>
                    <a:p>
                      <a:pPr algn="ctr" fontAlgn="auto" hangingPunct="1"/>
                      <a:r>
                        <a:rPr lang="en-GB" sz="1100" kern="1200">
                          <a:effectLst/>
                        </a:rPr>
                        <a:t>Innovate</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tc>
                  <a:txBody>
                    <a:bodyPr/>
                    <a:lstStyle/>
                    <a:p>
                      <a:pPr algn="ctr" fontAlgn="auto" hangingPunct="1"/>
                      <a:r>
                        <a:rPr lang="en-GB" sz="1100" kern="1200" dirty="0">
                          <a:effectLst/>
                        </a:rPr>
                        <a:t>Integrate carbon reduction targets with the local / regional decarbonisation strategies; implement in a collaborative and inclusive way</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1554941766"/>
                  </a:ext>
                </a:extLst>
              </a:tr>
              <a:tr h="540000">
                <a:tc vMerge="1">
                  <a:txBody>
                    <a:bodyPr/>
                    <a:lstStyle/>
                    <a:p>
                      <a:endParaRPr lang="en-GB"/>
                    </a:p>
                  </a:txBody>
                  <a:tcPr/>
                </a:tc>
                <a:tc vMerge="1">
                  <a:txBody>
                    <a:bodyPr/>
                    <a:lstStyle/>
                    <a:p>
                      <a:endParaRPr lang="en-GB"/>
                    </a:p>
                  </a:txBody>
                  <a:tcPr/>
                </a:tc>
                <a:tc>
                  <a:txBody>
                    <a:bodyPr/>
                    <a:lstStyle/>
                    <a:p>
                      <a:pPr algn="ctr" fontAlgn="auto" hangingPunct="1"/>
                      <a:r>
                        <a:rPr lang="en-GB" sz="1100" kern="1200" dirty="0">
                          <a:effectLst/>
                        </a:rPr>
                        <a:t>Accelerate approvals for low carbon innovation in time for the biggest volume of interim storage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18000" marR="18000" marT="36000" marB="36000" anchor="ctr"/>
                </a:tc>
                <a:extLst>
                  <a:ext uri="{0D108BD9-81ED-4DB2-BD59-A6C34878D82A}">
                    <a16:rowId xmlns:a16="http://schemas.microsoft.com/office/drawing/2014/main" val="3710326850"/>
                  </a:ext>
                </a:extLst>
              </a:tr>
            </a:tbl>
          </a:graphicData>
        </a:graphic>
      </p:graphicFrame>
    </p:spTree>
    <p:extLst>
      <p:ext uri="{BB962C8B-B14F-4D97-AF65-F5344CB8AC3E}">
        <p14:creationId xmlns:p14="http://schemas.microsoft.com/office/powerpoint/2010/main" val="180976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EC73-08AD-AC9B-7B22-C2AF6627EAFD}"/>
              </a:ext>
            </a:extLst>
          </p:cNvPr>
          <p:cNvSpPr>
            <a:spLocks noGrp="1"/>
          </p:cNvSpPr>
          <p:nvPr>
            <p:ph type="title"/>
          </p:nvPr>
        </p:nvSpPr>
        <p:spPr/>
        <p:txBody>
          <a:bodyPr/>
          <a:lstStyle/>
          <a:p>
            <a:r>
              <a:rPr lang="en-GB" dirty="0"/>
              <a:t>A call to action</a:t>
            </a:r>
          </a:p>
        </p:txBody>
      </p:sp>
      <p:sp>
        <p:nvSpPr>
          <p:cNvPr id="3" name="Content Placeholder 2">
            <a:extLst>
              <a:ext uri="{FF2B5EF4-FFF2-40B4-BE49-F238E27FC236}">
                <a16:creationId xmlns:a16="http://schemas.microsoft.com/office/drawing/2014/main" id="{00027739-D479-6B57-F7C7-028C967E3931}"/>
              </a:ext>
            </a:extLst>
          </p:cNvPr>
          <p:cNvSpPr>
            <a:spLocks noGrp="1"/>
          </p:cNvSpPr>
          <p:nvPr>
            <p:ph sz="half" idx="1"/>
          </p:nvPr>
        </p:nvSpPr>
        <p:spPr>
          <a:xfrm>
            <a:off x="628650" y="1370013"/>
            <a:ext cx="8047806" cy="3262312"/>
          </a:xfrm>
        </p:spPr>
        <p:txBody>
          <a:bodyPr>
            <a:normAutofit fontScale="92500"/>
          </a:bodyPr>
          <a:lstStyle/>
          <a:p>
            <a:pPr>
              <a:lnSpc>
                <a:spcPct val="110000"/>
              </a:lnSpc>
              <a:spcBef>
                <a:spcPts val="600"/>
              </a:spcBef>
              <a:spcAft>
                <a:spcPts val="600"/>
              </a:spcAft>
            </a:pPr>
            <a:r>
              <a:rPr lang="en-GB" sz="2000" dirty="0"/>
              <a:t>Carbon Governance</a:t>
            </a:r>
          </a:p>
          <a:p>
            <a:pPr>
              <a:lnSpc>
                <a:spcPct val="110000"/>
              </a:lnSpc>
              <a:spcBef>
                <a:spcPts val="600"/>
              </a:spcBef>
              <a:spcAft>
                <a:spcPts val="600"/>
              </a:spcAft>
            </a:pPr>
            <a:r>
              <a:rPr lang="en-GB" sz="2000" dirty="0"/>
              <a:t>Integrate the 2050 milestone into the decommissioning missions</a:t>
            </a:r>
          </a:p>
          <a:p>
            <a:pPr>
              <a:lnSpc>
                <a:spcPct val="110000"/>
              </a:lnSpc>
              <a:spcBef>
                <a:spcPts val="600"/>
              </a:spcBef>
              <a:spcAft>
                <a:spcPts val="600"/>
              </a:spcAft>
            </a:pPr>
            <a:r>
              <a:rPr lang="en-GB" sz="2000" dirty="0"/>
              <a:t>Site end states: prioritise nature - bring earlier</a:t>
            </a:r>
          </a:p>
          <a:p>
            <a:pPr>
              <a:lnSpc>
                <a:spcPct val="110000"/>
              </a:lnSpc>
              <a:spcBef>
                <a:spcPts val="600"/>
              </a:spcBef>
              <a:spcAft>
                <a:spcPts val="600"/>
              </a:spcAft>
            </a:pPr>
            <a:r>
              <a:rPr lang="en-GB" sz="2000" dirty="0"/>
              <a:t>Climate resilience: pro-actively integrate into mission</a:t>
            </a:r>
          </a:p>
          <a:p>
            <a:pPr>
              <a:lnSpc>
                <a:spcPct val="110000"/>
              </a:lnSpc>
              <a:spcBef>
                <a:spcPts val="600"/>
              </a:spcBef>
              <a:spcAft>
                <a:spcPts val="600"/>
              </a:spcAft>
            </a:pPr>
            <a:r>
              <a:rPr lang="en-GB" sz="2000" dirty="0"/>
              <a:t>Interim storage: re-visit the carbon implications of protracted strategy</a:t>
            </a:r>
          </a:p>
          <a:p>
            <a:pPr>
              <a:lnSpc>
                <a:spcPct val="110000"/>
              </a:lnSpc>
              <a:spcBef>
                <a:spcPts val="600"/>
              </a:spcBef>
              <a:spcAft>
                <a:spcPts val="600"/>
              </a:spcAft>
            </a:pPr>
            <a:r>
              <a:rPr lang="en-GB" sz="2000" dirty="0"/>
              <a:t>Accelerate low carbon innovation aligned with safety &amp; security critical</a:t>
            </a:r>
          </a:p>
          <a:p>
            <a:pPr>
              <a:lnSpc>
                <a:spcPct val="110000"/>
              </a:lnSpc>
              <a:spcBef>
                <a:spcPts val="600"/>
              </a:spcBef>
              <a:spcAft>
                <a:spcPts val="600"/>
              </a:spcAft>
            </a:pPr>
            <a:endParaRPr lang="en-GB" sz="2000" dirty="0"/>
          </a:p>
        </p:txBody>
      </p:sp>
    </p:spTree>
    <p:extLst>
      <p:ext uri="{BB962C8B-B14F-4D97-AF65-F5344CB8AC3E}">
        <p14:creationId xmlns:p14="http://schemas.microsoft.com/office/powerpoint/2010/main" val="36409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p:txBody>
          <a:bodyPr/>
          <a:lstStyle/>
          <a:p>
            <a:r>
              <a:rPr lang="en-GB" sz="2400" dirty="0"/>
              <a:t>HOW NUCLEAR DECOMMISSIONING CAN BE MADE COMPATIBLE WITH A NET ZERO CARBON TRAJECTORY</a:t>
            </a:r>
            <a:endParaRPr lang="en-AT" sz="2400" dirty="0"/>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p:txBody>
          <a:bodyPr/>
          <a:lstStyle/>
          <a:p>
            <a:r>
              <a:rPr lang="en-GB" dirty="0"/>
              <a:t>H. Pantelidou, N.J. Barron</a:t>
            </a:r>
          </a:p>
          <a:p>
            <a:r>
              <a:rPr lang="en-GB" dirty="0"/>
              <a:t>Arup</a:t>
            </a:r>
            <a:endParaRPr lang="en-AT" dirty="0"/>
          </a:p>
        </p:txBody>
      </p:sp>
    </p:spTree>
    <p:extLst>
      <p:ext uri="{BB962C8B-B14F-4D97-AF65-F5344CB8AC3E}">
        <p14:creationId xmlns:p14="http://schemas.microsoft.com/office/powerpoint/2010/main" val="382798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3B74-0CEC-499F-7FAE-D0BB5BAE79D9}"/>
              </a:ext>
            </a:extLst>
          </p:cNvPr>
          <p:cNvSpPr>
            <a:spLocks noGrp="1"/>
          </p:cNvSpPr>
          <p:nvPr>
            <p:ph type="title"/>
          </p:nvPr>
        </p:nvSpPr>
        <p:spPr/>
        <p:txBody>
          <a:bodyPr/>
          <a:lstStyle/>
          <a:p>
            <a:r>
              <a:rPr lang="en-GB" dirty="0"/>
              <a:t>Contents </a:t>
            </a:r>
          </a:p>
        </p:txBody>
      </p:sp>
      <p:sp>
        <p:nvSpPr>
          <p:cNvPr id="3" name="Content Placeholder 2">
            <a:extLst>
              <a:ext uri="{FF2B5EF4-FFF2-40B4-BE49-F238E27FC236}">
                <a16:creationId xmlns:a16="http://schemas.microsoft.com/office/drawing/2014/main" id="{99607C75-BAF0-42B9-1DAB-20A9A2A6F912}"/>
              </a:ext>
            </a:extLst>
          </p:cNvPr>
          <p:cNvSpPr>
            <a:spLocks noGrp="1"/>
          </p:cNvSpPr>
          <p:nvPr>
            <p:ph idx="1"/>
          </p:nvPr>
        </p:nvSpPr>
        <p:spPr/>
        <p:txBody>
          <a:bodyPr>
            <a:normAutofit/>
          </a:bodyPr>
          <a:lstStyle/>
          <a:p>
            <a:r>
              <a:rPr lang="en-GB" sz="2000" dirty="0"/>
              <a:t>Context</a:t>
            </a:r>
          </a:p>
          <a:p>
            <a:r>
              <a:rPr lang="en-GB" sz="2000" dirty="0"/>
              <a:t>Decommissioning and the 2050 milestone</a:t>
            </a:r>
          </a:p>
          <a:p>
            <a:r>
              <a:rPr lang="en-GB" sz="2000" dirty="0"/>
              <a:t>Carbon management principles</a:t>
            </a:r>
          </a:p>
          <a:p>
            <a:r>
              <a:rPr lang="en-GB" sz="2000" dirty="0"/>
              <a:t>Systems-thinking decarbonisation</a:t>
            </a:r>
          </a:p>
          <a:p>
            <a:r>
              <a:rPr lang="en-GB" sz="2000" dirty="0"/>
              <a:t>No-regrets carbon opportunities</a:t>
            </a:r>
          </a:p>
          <a:p>
            <a:endParaRPr lang="en-GB" sz="2000" dirty="0"/>
          </a:p>
        </p:txBody>
      </p:sp>
    </p:spTree>
    <p:extLst>
      <p:ext uri="{BB962C8B-B14F-4D97-AF65-F5344CB8AC3E}">
        <p14:creationId xmlns:p14="http://schemas.microsoft.com/office/powerpoint/2010/main" val="332282737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F5E2-6B59-EFBB-6DE5-7A036E5E0CE6}"/>
              </a:ext>
            </a:extLst>
          </p:cNvPr>
          <p:cNvSpPr>
            <a:spLocks noGrp="1"/>
          </p:cNvSpPr>
          <p:nvPr>
            <p:ph type="title"/>
          </p:nvPr>
        </p:nvSpPr>
        <p:spPr/>
        <p:txBody>
          <a:bodyPr/>
          <a:lstStyle/>
          <a:p>
            <a:r>
              <a:rPr lang="en-GB" dirty="0"/>
              <a:t>Global context </a:t>
            </a:r>
            <a:br>
              <a:rPr lang="en-GB" dirty="0"/>
            </a:br>
            <a:r>
              <a:rPr lang="en-GB" sz="2000" dirty="0">
                <a:solidFill>
                  <a:schemeClr val="tx2"/>
                </a:solidFill>
              </a:rPr>
              <a:t>Changing life as we know it…</a:t>
            </a:r>
            <a:endParaRPr lang="en-GB" dirty="0">
              <a:solidFill>
                <a:schemeClr val="tx2"/>
              </a:solidFill>
            </a:endParaRPr>
          </a:p>
        </p:txBody>
      </p:sp>
      <p:pic>
        <p:nvPicPr>
          <p:cNvPr id="10" name="Picture 9">
            <a:extLst>
              <a:ext uri="{FF2B5EF4-FFF2-40B4-BE49-F238E27FC236}">
                <a16:creationId xmlns:a16="http://schemas.microsoft.com/office/drawing/2014/main" id="{599DD346-6018-65FF-BC9F-26255B537740}"/>
              </a:ext>
            </a:extLst>
          </p:cNvPr>
          <p:cNvPicPr>
            <a:picLocks noChangeAspect="1"/>
          </p:cNvPicPr>
          <p:nvPr/>
        </p:nvPicPr>
        <p:blipFill>
          <a:blip r:embed="rId3"/>
          <a:stretch>
            <a:fillRect/>
          </a:stretch>
        </p:blipFill>
        <p:spPr>
          <a:xfrm>
            <a:off x="0" y="1509055"/>
            <a:ext cx="9137706" cy="3457218"/>
          </a:xfrm>
          <a:prstGeom prst="rect">
            <a:avLst/>
          </a:prstGeom>
        </p:spPr>
      </p:pic>
      <p:pic>
        <p:nvPicPr>
          <p:cNvPr id="11" name="Picture 10">
            <a:extLst>
              <a:ext uri="{FF2B5EF4-FFF2-40B4-BE49-F238E27FC236}">
                <a16:creationId xmlns:a16="http://schemas.microsoft.com/office/drawing/2014/main" id="{1DD01D25-A289-FC45-5B67-1962313C2648}"/>
              </a:ext>
            </a:extLst>
          </p:cNvPr>
          <p:cNvPicPr>
            <a:picLocks noChangeAspect="1"/>
          </p:cNvPicPr>
          <p:nvPr/>
        </p:nvPicPr>
        <p:blipFill rotWithShape="1">
          <a:blip r:embed="rId4"/>
          <a:srcRect b="11520"/>
          <a:stretch/>
        </p:blipFill>
        <p:spPr>
          <a:xfrm>
            <a:off x="5792386" y="1509055"/>
            <a:ext cx="3351614" cy="3060021"/>
          </a:xfrm>
          <a:prstGeom prst="rect">
            <a:avLst/>
          </a:prstGeom>
        </p:spPr>
      </p:pic>
    </p:spTree>
    <p:extLst>
      <p:ext uri="{BB962C8B-B14F-4D97-AF65-F5344CB8AC3E}">
        <p14:creationId xmlns:p14="http://schemas.microsoft.com/office/powerpoint/2010/main" val="117148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F5E2-6B59-EFBB-6DE5-7A036E5E0CE6}"/>
              </a:ext>
            </a:extLst>
          </p:cNvPr>
          <p:cNvSpPr>
            <a:spLocks noGrp="1"/>
          </p:cNvSpPr>
          <p:nvPr>
            <p:ph type="title"/>
          </p:nvPr>
        </p:nvSpPr>
        <p:spPr/>
        <p:txBody>
          <a:bodyPr/>
          <a:lstStyle/>
          <a:p>
            <a:r>
              <a:rPr lang="en-GB" dirty="0"/>
              <a:t>Global context </a:t>
            </a:r>
            <a:br>
              <a:rPr lang="en-GB" dirty="0"/>
            </a:br>
            <a:r>
              <a:rPr lang="en-GB" sz="2000" dirty="0">
                <a:solidFill>
                  <a:schemeClr val="tx2"/>
                </a:solidFill>
              </a:rPr>
              <a:t>Annual historical emissions and remaining carbon budget</a:t>
            </a:r>
            <a:endParaRPr lang="en-GB" dirty="0">
              <a:solidFill>
                <a:schemeClr val="tx2"/>
              </a:solidFill>
            </a:endParaRPr>
          </a:p>
        </p:txBody>
      </p:sp>
      <p:pic>
        <p:nvPicPr>
          <p:cNvPr id="4" name="Picture 3">
            <a:extLst>
              <a:ext uri="{FF2B5EF4-FFF2-40B4-BE49-F238E27FC236}">
                <a16:creationId xmlns:a16="http://schemas.microsoft.com/office/drawing/2014/main" id="{8C3FE1A4-6CC0-05F7-521F-01D76B19ED1F}"/>
              </a:ext>
            </a:extLst>
          </p:cNvPr>
          <p:cNvPicPr>
            <a:picLocks noChangeAspect="1"/>
          </p:cNvPicPr>
          <p:nvPr/>
        </p:nvPicPr>
        <p:blipFill>
          <a:blip r:embed="rId3"/>
          <a:stretch>
            <a:fillRect/>
          </a:stretch>
        </p:blipFill>
        <p:spPr>
          <a:xfrm>
            <a:off x="1276923" y="915566"/>
            <a:ext cx="7687565" cy="4014524"/>
          </a:xfrm>
          <a:prstGeom prst="rect">
            <a:avLst/>
          </a:prstGeom>
        </p:spPr>
      </p:pic>
      <p:sp>
        <p:nvSpPr>
          <p:cNvPr id="5" name="TextBox 4">
            <a:extLst>
              <a:ext uri="{FF2B5EF4-FFF2-40B4-BE49-F238E27FC236}">
                <a16:creationId xmlns:a16="http://schemas.microsoft.com/office/drawing/2014/main" id="{8CB62659-F42A-890D-4727-3122EEDBEBC1}"/>
              </a:ext>
            </a:extLst>
          </p:cNvPr>
          <p:cNvSpPr txBox="1"/>
          <p:nvPr/>
        </p:nvSpPr>
        <p:spPr>
          <a:xfrm>
            <a:off x="5220072" y="4910228"/>
            <a:ext cx="3905749" cy="123111"/>
          </a:xfrm>
          <a:prstGeom prst="rect">
            <a:avLst/>
          </a:prstGeom>
          <a:noFill/>
        </p:spPr>
        <p:txBody>
          <a:bodyPr wrap="square" lIns="0" tIns="0" rIns="0" bIns="0" rtlCol="0">
            <a:spAutoFit/>
          </a:bodyPr>
          <a:lstStyle/>
          <a:p>
            <a:pPr algn="l"/>
            <a:r>
              <a:rPr lang="en-GB" sz="800" dirty="0">
                <a:hlinkClick r:id="rId4"/>
              </a:rPr>
              <a:t>https://ourworldindata.org/co2-and-other-greenhouse-gas-emissions</a:t>
            </a:r>
            <a:r>
              <a:rPr lang="en-GB" sz="800" dirty="0"/>
              <a:t> </a:t>
            </a:r>
          </a:p>
        </p:txBody>
      </p:sp>
      <p:sp>
        <p:nvSpPr>
          <p:cNvPr id="8" name="Rectangle 7">
            <a:extLst>
              <a:ext uri="{FF2B5EF4-FFF2-40B4-BE49-F238E27FC236}">
                <a16:creationId xmlns:a16="http://schemas.microsoft.com/office/drawing/2014/main" id="{053267D9-1269-2135-7789-B93F7F86D490}"/>
              </a:ext>
            </a:extLst>
          </p:cNvPr>
          <p:cNvSpPr/>
          <p:nvPr/>
        </p:nvSpPr>
        <p:spPr>
          <a:xfrm>
            <a:off x="628972" y="1096341"/>
            <a:ext cx="3799656" cy="2950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7" descr="Chart&#10;&#10;Description automatically generated">
            <a:extLst>
              <a:ext uri="{FF2B5EF4-FFF2-40B4-BE49-F238E27FC236}">
                <a16:creationId xmlns:a16="http://schemas.microsoft.com/office/drawing/2014/main" id="{9E9BFE5C-8248-22B1-7DC4-185D3C087E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388" r="88670" b="25064"/>
          <a:stretch/>
        </p:blipFill>
        <p:spPr>
          <a:xfrm>
            <a:off x="5054175" y="935643"/>
            <a:ext cx="741961" cy="3076267"/>
          </a:xfrm>
          <a:prstGeom prst="rect">
            <a:avLst/>
          </a:prstGeom>
        </p:spPr>
      </p:pic>
      <p:pic>
        <p:nvPicPr>
          <p:cNvPr id="7" name="Picture 6">
            <a:extLst>
              <a:ext uri="{FF2B5EF4-FFF2-40B4-BE49-F238E27FC236}">
                <a16:creationId xmlns:a16="http://schemas.microsoft.com/office/drawing/2014/main" id="{8EB0482E-6C14-1945-0C9F-B4BAF61FC3C1}"/>
              </a:ext>
            </a:extLst>
          </p:cNvPr>
          <p:cNvPicPr>
            <a:picLocks noChangeAspect="1"/>
          </p:cNvPicPr>
          <p:nvPr/>
        </p:nvPicPr>
        <p:blipFill rotWithShape="1">
          <a:blip r:embed="rId6"/>
          <a:srcRect b="32862"/>
          <a:stretch/>
        </p:blipFill>
        <p:spPr>
          <a:xfrm>
            <a:off x="107503" y="1267808"/>
            <a:ext cx="4989081" cy="1545210"/>
          </a:xfrm>
          <a:prstGeom prst="rect">
            <a:avLst/>
          </a:prstGeom>
        </p:spPr>
      </p:pic>
      <p:sp>
        <p:nvSpPr>
          <p:cNvPr id="9" name="TextBox 8">
            <a:extLst>
              <a:ext uri="{FF2B5EF4-FFF2-40B4-BE49-F238E27FC236}">
                <a16:creationId xmlns:a16="http://schemas.microsoft.com/office/drawing/2014/main" id="{C0DB3DF0-CE65-707A-5A17-9D162A181D74}"/>
              </a:ext>
            </a:extLst>
          </p:cNvPr>
          <p:cNvSpPr txBox="1"/>
          <p:nvPr/>
        </p:nvSpPr>
        <p:spPr>
          <a:xfrm>
            <a:off x="711782" y="2813018"/>
            <a:ext cx="3780521" cy="123111"/>
          </a:xfrm>
          <a:prstGeom prst="rect">
            <a:avLst/>
          </a:prstGeom>
          <a:noFill/>
        </p:spPr>
        <p:txBody>
          <a:bodyPr wrap="square" lIns="0" tIns="0" rIns="0" bIns="0" rtlCol="0">
            <a:spAutoFit/>
          </a:bodyPr>
          <a:lstStyle/>
          <a:p>
            <a:pPr algn="l"/>
            <a:r>
              <a:rPr lang="en-GB" sz="800" dirty="0">
                <a:hlinkClick r:id="rId7"/>
              </a:rPr>
              <a:t>https://www.ipcc.ch/report/ar6/wg1/downloads/report/IPCC_AR6_WGI_SPM_final.pdf</a:t>
            </a:r>
            <a:endParaRPr lang="en-GB" sz="800" dirty="0"/>
          </a:p>
        </p:txBody>
      </p:sp>
    </p:spTree>
    <p:extLst>
      <p:ext uri="{BB962C8B-B14F-4D97-AF65-F5344CB8AC3E}">
        <p14:creationId xmlns:p14="http://schemas.microsoft.com/office/powerpoint/2010/main" val="16437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8A11E-663A-2810-4011-5F898495CA06}"/>
              </a:ext>
            </a:extLst>
          </p:cNvPr>
          <p:cNvPicPr>
            <a:picLocks noChangeAspect="1"/>
          </p:cNvPicPr>
          <p:nvPr/>
        </p:nvPicPr>
        <p:blipFill>
          <a:blip r:embed="rId3"/>
          <a:stretch>
            <a:fillRect/>
          </a:stretch>
        </p:blipFill>
        <p:spPr>
          <a:xfrm rot="5400000" flipV="1">
            <a:off x="116657" y="1484008"/>
            <a:ext cx="3682303" cy="2926334"/>
          </a:xfrm>
          <a:prstGeom prst="rect">
            <a:avLst/>
          </a:prstGeom>
        </p:spPr>
      </p:pic>
      <p:sp>
        <p:nvSpPr>
          <p:cNvPr id="2" name="Title 1">
            <a:extLst>
              <a:ext uri="{FF2B5EF4-FFF2-40B4-BE49-F238E27FC236}">
                <a16:creationId xmlns:a16="http://schemas.microsoft.com/office/drawing/2014/main" id="{69C7F5E2-6B59-EFBB-6DE5-7A036E5E0CE6}"/>
              </a:ext>
            </a:extLst>
          </p:cNvPr>
          <p:cNvSpPr>
            <a:spLocks noGrp="1"/>
          </p:cNvSpPr>
          <p:nvPr>
            <p:ph type="title"/>
          </p:nvPr>
        </p:nvSpPr>
        <p:spPr/>
        <p:txBody>
          <a:bodyPr/>
          <a:lstStyle/>
          <a:p>
            <a:r>
              <a:rPr lang="en-GB" dirty="0"/>
              <a:t>National context </a:t>
            </a:r>
            <a:br>
              <a:rPr lang="en-GB" dirty="0"/>
            </a:br>
            <a:r>
              <a:rPr lang="en-GB" sz="2000" dirty="0">
                <a:solidFill>
                  <a:schemeClr val="tx2"/>
                </a:solidFill>
              </a:rPr>
              <a:t>Example: UK electricity mix &amp; nuclear activity waste arising</a:t>
            </a:r>
            <a:endParaRPr lang="en-GB" dirty="0">
              <a:solidFill>
                <a:schemeClr val="tx2"/>
              </a:solidFill>
            </a:endParaRPr>
          </a:p>
        </p:txBody>
      </p:sp>
      <p:sp>
        <p:nvSpPr>
          <p:cNvPr id="14" name="TextBox 13">
            <a:extLst>
              <a:ext uri="{FF2B5EF4-FFF2-40B4-BE49-F238E27FC236}">
                <a16:creationId xmlns:a16="http://schemas.microsoft.com/office/drawing/2014/main" id="{86C999E6-7053-89D8-F948-D146C559DBFE}"/>
              </a:ext>
            </a:extLst>
          </p:cNvPr>
          <p:cNvSpPr txBox="1"/>
          <p:nvPr/>
        </p:nvSpPr>
        <p:spPr>
          <a:xfrm>
            <a:off x="0" y="4864179"/>
            <a:ext cx="9144000" cy="276999"/>
          </a:xfrm>
          <a:prstGeom prst="rect">
            <a:avLst/>
          </a:prstGeom>
          <a:noFill/>
        </p:spPr>
        <p:txBody>
          <a:bodyPr wrap="square" lIns="36000" tIns="0" rIns="36000" bIns="0" rtlCol="0">
            <a:spAutoFit/>
          </a:bodyPr>
          <a:lstStyle/>
          <a:p>
            <a:r>
              <a:rPr lang="en-GB" sz="600" dirty="0"/>
              <a:t>Figures compiled from multiple sources. </a:t>
            </a:r>
            <a:r>
              <a:rPr lang="en-GB" sz="600" u="sng" strike="noStrike" dirty="0">
                <a:effectLst/>
                <a:hlinkClick r:id="rId4"/>
              </a:rPr>
              <a:t>https://ukinventory.nda.gov.uk/the-2022-inventory/2022-uk-data/</a:t>
            </a:r>
            <a:r>
              <a:rPr lang="en-GB" sz="600" u="sng" dirty="0"/>
              <a:t>; </a:t>
            </a:r>
            <a:r>
              <a:rPr lang="en-GB" sz="600" u="sng" strike="noStrike" dirty="0">
                <a:effectLst/>
                <a:hlinkClick r:id="rId5"/>
              </a:rPr>
              <a:t>https://www.neimagazine.com/features/featureberkeley-starts-60-year-wait</a:t>
            </a:r>
            <a:r>
              <a:rPr lang="en-GB" sz="600" b="0" i="0" u="sng" strike="noStrike" dirty="0">
                <a:solidFill>
                  <a:srgbClr val="606062"/>
                </a:solidFill>
                <a:effectLst/>
                <a:latin typeface="Arial" panose="020B0604020202020204" pitchFamily="34" charset="0"/>
              </a:rPr>
              <a:t>; </a:t>
            </a:r>
            <a:r>
              <a:rPr lang="en-GB" sz="600" u="sng" strike="noStrike" dirty="0">
                <a:effectLst/>
                <a:hlinkClick r:id="rId6"/>
              </a:rPr>
              <a:t>https://www.edfenergy.com/energy/power-stations/heysham-2</a:t>
            </a:r>
            <a:r>
              <a:rPr lang="en-GB" sz="600" u="sng" strike="noStrike" dirty="0">
                <a:effectLst/>
              </a:rPr>
              <a:t>; </a:t>
            </a:r>
            <a:r>
              <a:rPr lang="en-GB" sz="600" u="sng" strike="noStrike" dirty="0">
                <a:effectLst/>
                <a:hlinkClick r:id="rId7"/>
              </a:rPr>
              <a:t>https://www.edfenergy.com/energy/power-stations/sizewell-b#:~:text=The%20lifetime%20output%20of%20Sizewell%20B%20is%20243TWh%2C,power%20every%20home%20in%20Suffolk%20for%20178%20years</a:t>
            </a:r>
            <a:r>
              <a:rPr lang="en-GB" sz="600" u="sng" strike="noStrike" dirty="0">
                <a:effectLst/>
              </a:rPr>
              <a:t>; </a:t>
            </a:r>
            <a:r>
              <a:rPr lang="en-GB" sz="600" u="sng" strike="noStrike" dirty="0">
                <a:effectLst/>
                <a:hlinkClick r:id="rId8"/>
              </a:rPr>
              <a:t>https://www.power-technology.com/projects/hinkley-point-c-nuclear-power-station/</a:t>
            </a:r>
            <a:endParaRPr lang="en-GB" sz="600" b="0" i="0" u="sng" strike="noStrike" dirty="0">
              <a:solidFill>
                <a:srgbClr val="606062"/>
              </a:solidFill>
              <a:effectLst/>
              <a:latin typeface="Arial" panose="020B0604020202020204" pitchFamily="34" charset="0"/>
            </a:endParaRPr>
          </a:p>
        </p:txBody>
      </p:sp>
      <p:sp>
        <p:nvSpPr>
          <p:cNvPr id="5" name="TextBox 4">
            <a:extLst>
              <a:ext uri="{FF2B5EF4-FFF2-40B4-BE49-F238E27FC236}">
                <a16:creationId xmlns:a16="http://schemas.microsoft.com/office/drawing/2014/main" id="{C1A7AD20-9160-748B-BB86-2CAD80C8915D}"/>
              </a:ext>
            </a:extLst>
          </p:cNvPr>
          <p:cNvSpPr txBox="1"/>
          <p:nvPr/>
        </p:nvSpPr>
        <p:spPr>
          <a:xfrm>
            <a:off x="1118264" y="2433009"/>
            <a:ext cx="1679087" cy="461665"/>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Decommissioning ~1MtCO</a:t>
            </a:r>
            <a:r>
              <a:rPr lang="en-GB" sz="1200" baseline="-25000" dirty="0">
                <a:solidFill>
                  <a:schemeClr val="bg1"/>
                </a:solidFill>
                <a:latin typeface="Arial" panose="020B0604020202020204" pitchFamily="34" charset="0"/>
                <a:cs typeface="Arial" panose="020B0604020202020204" pitchFamily="34" charset="0"/>
              </a:rPr>
              <a:t>2</a:t>
            </a:r>
            <a:r>
              <a:rPr lang="en-GB" sz="1200" dirty="0">
                <a:solidFill>
                  <a:schemeClr val="bg1"/>
                </a:solidFill>
                <a:latin typeface="Arial" panose="020B0604020202020204" pitchFamily="34" charset="0"/>
                <a:cs typeface="Arial" panose="020B0604020202020204" pitchFamily="34" charset="0"/>
              </a:rPr>
              <a:t>e</a:t>
            </a:r>
          </a:p>
        </p:txBody>
      </p:sp>
      <p:sp>
        <p:nvSpPr>
          <p:cNvPr id="6" name="TextBox 5">
            <a:extLst>
              <a:ext uri="{FF2B5EF4-FFF2-40B4-BE49-F238E27FC236}">
                <a16:creationId xmlns:a16="http://schemas.microsoft.com/office/drawing/2014/main" id="{CFED0D1E-BCEC-D42F-CDBA-8536AADA41E5}"/>
              </a:ext>
            </a:extLst>
          </p:cNvPr>
          <p:cNvSpPr txBox="1"/>
          <p:nvPr/>
        </p:nvSpPr>
        <p:spPr>
          <a:xfrm>
            <a:off x="1224636" y="4061941"/>
            <a:ext cx="1466342" cy="461665"/>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Nuclear generation ~0.3MtCO</a:t>
            </a:r>
            <a:r>
              <a:rPr lang="en-GB" sz="1200" baseline="-25000" dirty="0">
                <a:solidFill>
                  <a:schemeClr val="bg1"/>
                </a:solidFill>
                <a:latin typeface="Arial" panose="020B0604020202020204" pitchFamily="34" charset="0"/>
                <a:cs typeface="Arial" panose="020B0604020202020204" pitchFamily="34" charset="0"/>
              </a:rPr>
              <a:t>2</a:t>
            </a:r>
            <a:r>
              <a:rPr lang="en-GB" sz="1200" dirty="0">
                <a:solidFill>
                  <a:schemeClr val="bg1"/>
                </a:solidFill>
                <a:latin typeface="Arial" panose="020B0604020202020204" pitchFamily="34" charset="0"/>
                <a:cs typeface="Arial" panose="020B0604020202020204" pitchFamily="34" charset="0"/>
              </a:rPr>
              <a:t>e</a:t>
            </a:r>
          </a:p>
        </p:txBody>
      </p:sp>
      <p:graphicFrame>
        <p:nvGraphicFramePr>
          <p:cNvPr id="9" name="Chart 8">
            <a:extLst>
              <a:ext uri="{FF2B5EF4-FFF2-40B4-BE49-F238E27FC236}">
                <a16:creationId xmlns:a16="http://schemas.microsoft.com/office/drawing/2014/main" id="{939619B7-BA03-4EFA-AE79-E1547D4E6B24}"/>
              </a:ext>
            </a:extLst>
          </p:cNvPr>
          <p:cNvGraphicFramePr>
            <a:graphicFrameLocks/>
          </p:cNvGraphicFramePr>
          <p:nvPr>
            <p:extLst>
              <p:ext uri="{D42A27DB-BD31-4B8C-83A1-F6EECF244321}">
                <p14:modId xmlns:p14="http://schemas.microsoft.com/office/powerpoint/2010/main" val="2769453511"/>
              </p:ext>
            </p:extLst>
          </p:nvPr>
        </p:nvGraphicFramePr>
        <p:xfrm>
          <a:off x="3779913" y="2947174"/>
          <a:ext cx="5433370" cy="215340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Chart 7">
            <a:extLst>
              <a:ext uri="{FF2B5EF4-FFF2-40B4-BE49-F238E27FC236}">
                <a16:creationId xmlns:a16="http://schemas.microsoft.com/office/drawing/2014/main" id="{C3141BF6-A7B6-4F87-9B42-761E6EE5E852}"/>
              </a:ext>
            </a:extLst>
          </p:cNvPr>
          <p:cNvGraphicFramePr>
            <a:graphicFrameLocks/>
          </p:cNvGraphicFramePr>
          <p:nvPr>
            <p:extLst>
              <p:ext uri="{D42A27DB-BD31-4B8C-83A1-F6EECF244321}">
                <p14:modId xmlns:p14="http://schemas.microsoft.com/office/powerpoint/2010/main" val="3512477981"/>
              </p:ext>
            </p:extLst>
          </p:nvPr>
        </p:nvGraphicFramePr>
        <p:xfrm>
          <a:off x="3707904" y="994410"/>
          <a:ext cx="5218450" cy="229742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2856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a:extLst>
              <a:ext uri="{FF2B5EF4-FFF2-40B4-BE49-F238E27FC236}">
                <a16:creationId xmlns:a16="http://schemas.microsoft.com/office/drawing/2014/main" id="{5EB55138-080D-C365-FC13-AAD5E27E78EA}"/>
              </a:ext>
            </a:extLst>
          </p:cNvPr>
          <p:cNvSpPr>
            <a:spLocks noGrp="1"/>
          </p:cNvSpPr>
          <p:nvPr>
            <p:ph type="title"/>
          </p:nvPr>
        </p:nvSpPr>
        <p:spPr/>
        <p:txBody>
          <a:bodyPr/>
          <a:lstStyle/>
          <a:p>
            <a:r>
              <a:rPr lang="en-GB" dirty="0"/>
              <a:t>Whole life carbon and systems thinking</a:t>
            </a:r>
          </a:p>
        </p:txBody>
      </p:sp>
      <p:sp>
        <p:nvSpPr>
          <p:cNvPr id="137" name="Content Placeholder 136">
            <a:extLst>
              <a:ext uri="{FF2B5EF4-FFF2-40B4-BE49-F238E27FC236}">
                <a16:creationId xmlns:a16="http://schemas.microsoft.com/office/drawing/2014/main" id="{095B4B5B-7FF1-997F-AD84-09CA516120F4}"/>
              </a:ext>
            </a:extLst>
          </p:cNvPr>
          <p:cNvSpPr>
            <a:spLocks noGrp="1"/>
          </p:cNvSpPr>
          <p:nvPr>
            <p:ph sz="half" idx="1"/>
          </p:nvPr>
        </p:nvSpPr>
        <p:spPr>
          <a:xfrm>
            <a:off x="628649" y="3579862"/>
            <a:ext cx="7894253" cy="1052462"/>
          </a:xfrm>
        </p:spPr>
        <p:txBody>
          <a:bodyPr>
            <a:normAutofit/>
          </a:bodyPr>
          <a:lstStyle/>
          <a:p>
            <a:r>
              <a:rPr lang="en-GB" sz="2000" dirty="0"/>
              <a:t>Decommissioning/ disposal are integral to the  nuclear energy</a:t>
            </a:r>
          </a:p>
          <a:p>
            <a:r>
              <a:rPr lang="en-GB" sz="2000" dirty="0"/>
              <a:t>A high carbon decommissioning sector may dilute the low carbon credentials of nuclear generation</a:t>
            </a:r>
          </a:p>
        </p:txBody>
      </p:sp>
      <p:pic>
        <p:nvPicPr>
          <p:cNvPr id="134" name="Picture 133" descr="A diagram of a diagram&#10;&#10;Description automatically generated">
            <a:extLst>
              <a:ext uri="{FF2B5EF4-FFF2-40B4-BE49-F238E27FC236}">
                <a16:creationId xmlns:a16="http://schemas.microsoft.com/office/drawing/2014/main" id="{298E7703-722A-EF83-8908-226400BB39EE}"/>
              </a:ext>
            </a:extLst>
          </p:cNvPr>
          <p:cNvPicPr>
            <a:picLocks noChangeAspect="1"/>
          </p:cNvPicPr>
          <p:nvPr/>
        </p:nvPicPr>
        <p:blipFill rotWithShape="1">
          <a:blip r:embed="rId2"/>
          <a:srcRect r="2015"/>
          <a:stretch/>
        </p:blipFill>
        <p:spPr>
          <a:xfrm>
            <a:off x="1584413" y="915566"/>
            <a:ext cx="5975174" cy="2304256"/>
          </a:xfrm>
          <a:prstGeom prst="rect">
            <a:avLst/>
          </a:prstGeom>
        </p:spPr>
      </p:pic>
    </p:spTree>
    <p:extLst>
      <p:ext uri="{BB962C8B-B14F-4D97-AF65-F5344CB8AC3E}">
        <p14:creationId xmlns:p14="http://schemas.microsoft.com/office/powerpoint/2010/main" val="6572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6248-1623-7407-A7D5-BEA81942C51E}"/>
              </a:ext>
            </a:extLst>
          </p:cNvPr>
          <p:cNvSpPr>
            <a:spLocks noGrp="1"/>
          </p:cNvSpPr>
          <p:nvPr>
            <p:ph type="title"/>
          </p:nvPr>
        </p:nvSpPr>
        <p:spPr/>
        <p:txBody>
          <a:bodyPr/>
          <a:lstStyle/>
          <a:p>
            <a:r>
              <a:rPr lang="en-GB" dirty="0"/>
              <a:t>Decommissioning and the 2050 milestone</a:t>
            </a:r>
          </a:p>
        </p:txBody>
      </p:sp>
      <p:sp>
        <p:nvSpPr>
          <p:cNvPr id="4" name="Text Placeholder 3">
            <a:extLst>
              <a:ext uri="{FF2B5EF4-FFF2-40B4-BE49-F238E27FC236}">
                <a16:creationId xmlns:a16="http://schemas.microsoft.com/office/drawing/2014/main" id="{E7D7DB0F-0820-A7D8-09B2-A5FB8B7C450E}"/>
              </a:ext>
            </a:extLst>
          </p:cNvPr>
          <p:cNvSpPr>
            <a:spLocks noGrp="1"/>
          </p:cNvSpPr>
          <p:nvPr>
            <p:ph sz="half" idx="1"/>
          </p:nvPr>
        </p:nvSpPr>
        <p:spPr>
          <a:xfrm>
            <a:off x="251520" y="1370013"/>
            <a:ext cx="3600400" cy="3262312"/>
          </a:xfrm>
        </p:spPr>
        <p:txBody>
          <a:bodyPr>
            <a:noAutofit/>
          </a:bodyPr>
          <a:lstStyle/>
          <a:p>
            <a:pPr marL="285750" indent="-285750"/>
            <a:r>
              <a:rPr lang="en-GB" sz="2000" dirty="0"/>
              <a:t>COP21 Paris Agreement: Net Zero by 2050</a:t>
            </a:r>
          </a:p>
          <a:p>
            <a:pPr marL="285750" indent="-285750"/>
            <a:r>
              <a:rPr lang="en-GB" sz="2000" dirty="0"/>
              <a:t>Nuclear generation part of the low carbon energy mix</a:t>
            </a:r>
          </a:p>
          <a:p>
            <a:pPr marL="285750" indent="-285750"/>
            <a:r>
              <a:rPr lang="en-GB" sz="2000" dirty="0"/>
              <a:t>Legacy and safe disposal reduce the carbon benefits if not managed</a:t>
            </a:r>
          </a:p>
        </p:txBody>
      </p:sp>
      <p:pic>
        <p:nvPicPr>
          <p:cNvPr id="12" name="Picture 11">
            <a:extLst>
              <a:ext uri="{FF2B5EF4-FFF2-40B4-BE49-F238E27FC236}">
                <a16:creationId xmlns:a16="http://schemas.microsoft.com/office/drawing/2014/main" id="{50B109CA-AEAC-D655-DB94-CC397ECDBD45}"/>
              </a:ext>
            </a:extLst>
          </p:cNvPr>
          <p:cNvPicPr>
            <a:picLocks noChangeAspect="1"/>
          </p:cNvPicPr>
          <p:nvPr/>
        </p:nvPicPr>
        <p:blipFill>
          <a:blip r:embed="rId2"/>
          <a:stretch>
            <a:fillRect/>
          </a:stretch>
        </p:blipFill>
        <p:spPr>
          <a:xfrm>
            <a:off x="4067945" y="915565"/>
            <a:ext cx="5029106" cy="4213647"/>
          </a:xfrm>
          <a:prstGeom prst="rect">
            <a:avLst/>
          </a:prstGeom>
        </p:spPr>
      </p:pic>
      <p:sp>
        <p:nvSpPr>
          <p:cNvPr id="3" name="TextBox 2">
            <a:extLst>
              <a:ext uri="{FF2B5EF4-FFF2-40B4-BE49-F238E27FC236}">
                <a16:creationId xmlns:a16="http://schemas.microsoft.com/office/drawing/2014/main" id="{02FB5B1C-68CE-1BEE-2FEB-3263C4231E8F}"/>
              </a:ext>
            </a:extLst>
          </p:cNvPr>
          <p:cNvSpPr txBox="1"/>
          <p:nvPr/>
        </p:nvSpPr>
        <p:spPr>
          <a:xfrm>
            <a:off x="5256584" y="5020022"/>
            <a:ext cx="2771800" cy="92333"/>
          </a:xfrm>
          <a:prstGeom prst="rect">
            <a:avLst/>
          </a:prstGeom>
          <a:noFill/>
        </p:spPr>
        <p:txBody>
          <a:bodyPr wrap="square" lIns="36000" tIns="0" rIns="36000" bIns="0" rtlCol="0">
            <a:spAutoFit/>
          </a:bodyPr>
          <a:lstStyle/>
          <a:p>
            <a:r>
              <a:rPr lang="en-GB" sz="600" dirty="0"/>
              <a:t>Figures from “Nuclear Decommissioning Authority Strategy (SG/2021/48), March 2021</a:t>
            </a:r>
            <a:endParaRPr lang="en-GB" sz="600" b="0" i="0" u="sng" strike="noStrike" dirty="0">
              <a:solidFill>
                <a:srgbClr val="606062"/>
              </a:solidFill>
              <a:effectLst/>
              <a:latin typeface="Arial" panose="020B0604020202020204" pitchFamily="34" charset="0"/>
            </a:endParaRPr>
          </a:p>
        </p:txBody>
      </p:sp>
    </p:spTree>
    <p:extLst>
      <p:ext uri="{BB962C8B-B14F-4D97-AF65-F5344CB8AC3E}">
        <p14:creationId xmlns:p14="http://schemas.microsoft.com/office/powerpoint/2010/main" val="156745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0FB7-1AD9-65C9-D1CF-EE67BEE5FFDE}"/>
              </a:ext>
            </a:extLst>
          </p:cNvPr>
          <p:cNvSpPr>
            <a:spLocks noGrp="1"/>
          </p:cNvSpPr>
          <p:nvPr>
            <p:ph type="title"/>
          </p:nvPr>
        </p:nvSpPr>
        <p:spPr/>
        <p:txBody>
          <a:bodyPr/>
          <a:lstStyle/>
          <a:p>
            <a:r>
              <a:rPr lang="en-GB" dirty="0"/>
              <a:t>Carbon management principles</a:t>
            </a:r>
          </a:p>
        </p:txBody>
      </p:sp>
      <p:sp>
        <p:nvSpPr>
          <p:cNvPr id="11" name="TextBox 10">
            <a:extLst>
              <a:ext uri="{FF2B5EF4-FFF2-40B4-BE49-F238E27FC236}">
                <a16:creationId xmlns:a16="http://schemas.microsoft.com/office/drawing/2014/main" id="{BA893239-C8E9-D007-2291-603434CB3F48}"/>
              </a:ext>
            </a:extLst>
          </p:cNvPr>
          <p:cNvSpPr txBox="1"/>
          <p:nvPr/>
        </p:nvSpPr>
        <p:spPr>
          <a:xfrm>
            <a:off x="179513" y="4443958"/>
            <a:ext cx="1997036" cy="33855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hlinkClick r:id="rId3"/>
              </a:rPr>
              <a:t>https://www.bsigroup.com/en-GB/standards/pas-2080/</a:t>
            </a:r>
            <a:endParaRPr lang="en-GB" sz="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EAF3C0D-6216-EE01-2EFB-B67B64E2A456}"/>
              </a:ext>
            </a:extLst>
          </p:cNvPr>
          <p:cNvPicPr>
            <a:picLocks noChangeAspect="1"/>
          </p:cNvPicPr>
          <p:nvPr/>
        </p:nvPicPr>
        <p:blipFill rotWithShape="1">
          <a:blip r:embed="rId4"/>
          <a:srcRect l="1476"/>
          <a:stretch/>
        </p:blipFill>
        <p:spPr>
          <a:xfrm>
            <a:off x="4067945" y="1851670"/>
            <a:ext cx="5076056" cy="2147187"/>
          </a:xfrm>
          <a:prstGeom prst="rect">
            <a:avLst/>
          </a:prstGeom>
        </p:spPr>
      </p:pic>
      <p:pic>
        <p:nvPicPr>
          <p:cNvPr id="10" name="Picture 9">
            <a:hlinkClick r:id="rId3"/>
            <a:extLst>
              <a:ext uri="{FF2B5EF4-FFF2-40B4-BE49-F238E27FC236}">
                <a16:creationId xmlns:a16="http://schemas.microsoft.com/office/drawing/2014/main" id="{008838D8-017D-66A5-88ED-C36601A4B079}"/>
              </a:ext>
            </a:extLst>
          </p:cNvPr>
          <p:cNvPicPr>
            <a:picLocks noChangeAspect="1"/>
          </p:cNvPicPr>
          <p:nvPr/>
        </p:nvPicPr>
        <p:blipFill>
          <a:blip r:embed="rId5"/>
          <a:stretch>
            <a:fillRect/>
          </a:stretch>
        </p:blipFill>
        <p:spPr>
          <a:xfrm>
            <a:off x="251520" y="1553352"/>
            <a:ext cx="1925028" cy="2722431"/>
          </a:xfrm>
          <a:prstGeom prst="rect">
            <a:avLst/>
          </a:prstGeom>
          <a:ln>
            <a:solidFill>
              <a:schemeClr val="bg2">
                <a:lumMod val="50000"/>
              </a:schemeClr>
            </a:solidFill>
          </a:ln>
        </p:spPr>
      </p:pic>
      <p:graphicFrame>
        <p:nvGraphicFramePr>
          <p:cNvPr id="15" name="Diagram 14">
            <a:extLst>
              <a:ext uri="{FF2B5EF4-FFF2-40B4-BE49-F238E27FC236}">
                <a16:creationId xmlns:a16="http://schemas.microsoft.com/office/drawing/2014/main" id="{914065B4-5A7E-8CD5-0F8B-387A11AE9EE6}"/>
              </a:ext>
            </a:extLst>
          </p:cNvPr>
          <p:cNvGraphicFramePr/>
          <p:nvPr>
            <p:extLst>
              <p:ext uri="{D42A27DB-BD31-4B8C-83A1-F6EECF244321}">
                <p14:modId xmlns:p14="http://schemas.microsoft.com/office/powerpoint/2010/main" val="2675859460"/>
              </p:ext>
            </p:extLst>
          </p:nvPr>
        </p:nvGraphicFramePr>
        <p:xfrm>
          <a:off x="1964472" y="1546115"/>
          <a:ext cx="2395452" cy="27296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33651132"/>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29CD0F8F26DF41A808D643D6BC118D" ma:contentTypeVersion="17" ma:contentTypeDescription="Create a new document." ma:contentTypeScope="" ma:versionID="4051b45a61968d3f7c715eb1296dc374">
  <xsd:schema xmlns:xsd="http://www.w3.org/2001/XMLSchema" xmlns:xs="http://www.w3.org/2001/XMLSchema" xmlns:p="http://schemas.microsoft.com/office/2006/metadata/properties" xmlns:ns2="fc30802a-dd7a-4bf1-acb1-7b68062d7b9c" xmlns:ns3="1add19bc-0a4a-40dc-9806-9a8b242b50a9" targetNamespace="http://schemas.microsoft.com/office/2006/metadata/properties" ma:root="true" ma:fieldsID="bc4027a5e07a51ba3011b60decb902eb" ns2:_="" ns3:_="">
    <xsd:import namespace="fc30802a-dd7a-4bf1-acb1-7b68062d7b9c"/>
    <xsd:import namespace="1add19bc-0a4a-40dc-9806-9a8b242b50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0802a-dd7a-4bf1-acb1-7b68062d7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907feb-2135-424b-9e5e-2a3ef7dbb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dd19bc-0a4a-40dc-9806-9a8b242b50a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f8dad94-b449-4d98-bbd6-ff237ed96a33}" ma:internalName="TaxCatchAll" ma:showField="CatchAllData" ma:web="1add19bc-0a4a-40dc-9806-9a8b242b50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30802a-dd7a-4bf1-acb1-7b68062d7b9c">
      <Terms xmlns="http://schemas.microsoft.com/office/infopath/2007/PartnerControls"/>
    </lcf76f155ced4ddcb4097134ff3c332f>
    <TaxCatchAll xmlns="1add19bc-0a4a-40dc-9806-9a8b242b50a9" xsi:nil="true"/>
    <SharedWithUsers xmlns="1add19bc-0a4a-40dc-9806-9a8b242b50a9">
      <UserInfo>
        <DisplayName>Heleni Pantelidou</DisplayName>
        <AccountId>54</AccountId>
        <AccountType/>
      </UserInfo>
    </SharedWithUsers>
  </documentManagement>
</p:properties>
</file>

<file path=customXml/itemProps1.xml><?xml version="1.0" encoding="utf-8"?>
<ds:datastoreItem xmlns:ds="http://schemas.openxmlformats.org/officeDocument/2006/customXml" ds:itemID="{B5601E5B-C0CD-4212-8E11-E11EBF06503D}">
  <ds:schemaRefs>
    <ds:schemaRef ds:uri="http://schemas.microsoft.com/sharepoint/v3/contenttype/forms"/>
  </ds:schemaRefs>
</ds:datastoreItem>
</file>

<file path=customXml/itemProps2.xml><?xml version="1.0" encoding="utf-8"?>
<ds:datastoreItem xmlns:ds="http://schemas.openxmlformats.org/officeDocument/2006/customXml" ds:itemID="{4FFD7FE5-4A04-4041-A2F6-37BB29433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0802a-dd7a-4bf1-acb1-7b68062d7b9c"/>
    <ds:schemaRef ds:uri="1add19bc-0a4a-40dc-9806-9a8b242b50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D503A-B2ED-4FA0-96F7-15CC41B70729}">
  <ds:schemaRefs>
    <ds:schemaRef ds:uri="http://purl.org/dc/dcmitype/"/>
    <ds:schemaRef ds:uri="http://schemas.microsoft.com/office/2006/documentManagement/types"/>
    <ds:schemaRef ds:uri="http://schemas.openxmlformats.org/package/2006/metadata/core-properties"/>
    <ds:schemaRef ds:uri="http://purl.org/dc/elements/1.1/"/>
    <ds:schemaRef ds:uri="fc30802a-dd7a-4bf1-acb1-7b68062d7b9c"/>
    <ds:schemaRef ds:uri="http://purl.org/dc/terms/"/>
    <ds:schemaRef ds:uri="http://schemas.microsoft.com/office/2006/metadata/properties"/>
    <ds:schemaRef ds:uri="http://schemas.microsoft.com/office/infopath/2007/PartnerControls"/>
    <ds:schemaRef ds:uri="1add19bc-0a4a-40dc-9806-9a8b242b50a9"/>
    <ds:schemaRef ds:uri="http://www.w3.org/XML/1998/namespace"/>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IAEA_Logo_wide</Template>
  <TotalTime>3402</TotalTime>
  <Words>857</Words>
  <Application>Microsoft Office PowerPoint</Application>
  <PresentationFormat>On-screen Show (16:9)</PresentationFormat>
  <Paragraphs>78</Paragraphs>
  <Slides>12</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Arial </vt:lpstr>
      <vt:lpstr>Calibri</vt:lpstr>
      <vt:lpstr>Office Theme</vt:lpstr>
      <vt:lpstr>Custom Design</vt:lpstr>
      <vt:lpstr>1_Custom Design</vt:lpstr>
      <vt:lpstr>PowerPoint Presentation</vt:lpstr>
      <vt:lpstr>HOW NUCLEAR DECOMMISSIONING CAN BE MADE COMPATIBLE WITH A NET ZERO CARBON TRAJECTORY</vt:lpstr>
      <vt:lpstr>Contents </vt:lpstr>
      <vt:lpstr>Global context  Changing life as we know it…</vt:lpstr>
      <vt:lpstr>Global context  Annual historical emissions and remaining carbon budget</vt:lpstr>
      <vt:lpstr>National context  Example: UK electricity mix &amp; nuclear activity waste arising</vt:lpstr>
      <vt:lpstr>Whole life carbon and systems thinking</vt:lpstr>
      <vt:lpstr>Decommissioning and the 2050 milestone</vt:lpstr>
      <vt:lpstr>Carbon management principles</vt:lpstr>
      <vt:lpstr>No-regrets carbon opportunities for nuclear Not an exhaustive list</vt:lpstr>
      <vt:lpstr>A 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Nick Barron (J)</cp:lastModifiedBy>
  <cp:revision>9</cp:revision>
  <cp:lastPrinted>2015-12-18T15:27:41Z</cp:lastPrinted>
  <dcterms:created xsi:type="dcterms:W3CDTF">2023-02-20T09:28:38Z</dcterms:created>
  <dcterms:modified xsi:type="dcterms:W3CDTF">2023-10-23T08:19:48Z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0x0101006429CD0F8F26DF41A808D643D6BC118D</vt:lpwstr>
  </property>
  <property fmtid="{D5CDD505-2E9C-101B-9397-08002B2CF9AE}" pid="3" name="MediaServiceImageTags">
    <vt:lpwstr/>
  </property>
</Properties>
</file>