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95" r:id="rId3"/>
    <p:sldId id="297" r:id="rId4"/>
    <p:sldId id="298" r:id="rId5"/>
    <p:sldId id="308" r:id="rId6"/>
    <p:sldId id="305" r:id="rId7"/>
    <p:sldId id="306" r:id="rId8"/>
    <p:sldId id="271" r:id="rId9"/>
    <p:sldId id="256" r:id="rId10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3DC07C"/>
    <a:srgbClr val="C5D7D8"/>
    <a:srgbClr val="1E324F"/>
    <a:srgbClr val="D1266B"/>
    <a:srgbClr val="95C243"/>
    <a:srgbClr val="C7DE9A"/>
    <a:srgbClr val="2E6DB8"/>
    <a:srgbClr val="CAD9EC"/>
    <a:srgbClr val="A0C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0" autoAdjust="0"/>
    <p:restoredTop sz="67144" autoAdjust="0"/>
  </p:normalViewPr>
  <p:slideViewPr>
    <p:cSldViewPr>
      <p:cViewPr varScale="1">
        <p:scale>
          <a:sx n="150" d="100"/>
          <a:sy n="150" d="100"/>
        </p:scale>
        <p:origin x="450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507" y="0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r">
              <a:defRPr sz="1200"/>
            </a:lvl1pPr>
          </a:lstStyle>
          <a:p>
            <a:fld id="{5E945880-6D3B-45FB-851F-AFC0D1D23A0C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6" tIns="47368" rIns="94736" bIns="4736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02" y="4862017"/>
            <a:ext cx="5680103" cy="4605085"/>
          </a:xfrm>
          <a:prstGeom prst="rect">
            <a:avLst/>
          </a:prstGeom>
        </p:spPr>
        <p:txBody>
          <a:bodyPr vert="horz" lIns="94736" tIns="47368" rIns="94736" bIns="473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755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507" y="9720755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r">
              <a:defRPr sz="1200"/>
            </a:lvl1pPr>
          </a:lstStyle>
          <a:p>
            <a:fld id="{5750A1E1-C8D9-4447-9192-37BA973CD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54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4BD0F-8EA2-40F6-AD10-1C5B3B39E14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85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10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3B029-CD34-007D-4455-2E2948DAD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3CC5A-34C1-81E7-7534-BFD1F67A2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3E1B8-5198-9A43-9626-34C359ADE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C40A4-7D03-C8E8-89EE-543B5CC4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554A0-5F76-A5D7-7D16-88F40D57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29074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283C7-9BE7-D979-8DC6-22D017306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CDAE2-596E-243C-F558-0D1991B34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9AD7BD-C78D-1F7C-94E5-D60C9E57A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6AB4B2-3A2C-F3EB-029F-189784E2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7B8D5D-3A3C-BE50-3DFD-377831D2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86C73-CB1F-0316-515C-9A821BC9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024897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84A2F-391B-B9B2-4A0D-42EBFEC88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5374C-A035-EED8-80E0-775BFFF2A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B2D4EB-C08A-5C09-8886-6635B7955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2CCDC-C2DA-ADD3-4D92-88535A4D8B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0D3F58-64E6-19C2-482C-3DBE78CD8A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E93CCA-73B7-9C2E-E223-BAB3D207A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F41DA9-6788-9952-7703-7CF733CBA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776FAB-DBB7-E316-8977-B43B16B49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53685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EF7F7-7CE9-9A49-A73F-A8461B0C9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F331C-947F-3B91-6141-596092DA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5866AF-2F2F-92DB-8F2E-17A9462E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A511AD-3A19-A128-58D0-9DB64840A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849963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3F91D0-6817-6B45-06F6-684136E13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D9A13F-98A1-B09A-D100-1BF14F66C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B39C8-3D69-BFEC-C2F9-540F8886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70061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069E6-CB1E-D452-4C01-CF46963B5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31B67-120E-2262-D258-E5430020B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23384-A9EE-1229-DFE2-3D65B30EE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447A3-1105-4B52-48E8-557AFB703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D6DAE-1C31-94F4-C037-0BDE8184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49C8C-2001-B2D6-156B-F5535EA0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548278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5C135-271A-BA45-6C94-8DE051F5F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A0B191-3BD1-CD71-4990-36552AAD8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08CCF-11CD-096C-66D2-489B2F876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1ADE6-E632-A8E0-CDA9-A0D1A4A1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B3A4A-F4A9-707B-6CB9-AF85C79B7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9F852F-3A27-EAB1-8A07-3ED3E7C74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768093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73B6C-64B4-CD5E-08B1-E3501D3FA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706F66-9771-467E-DC77-B5A2A843F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7BE59-CF91-3A70-9D9B-86BD4202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F7EE1-5D54-70F0-01AF-49607C163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94E92-EBA1-B507-A8BC-D9C12CDF8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251742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3E2C6B-0554-048C-B7CF-E1EAD184C7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DD786F-A24F-8C10-79C3-1C2BB5169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01A7B-2028-97E7-CA5A-84A4FD0C2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CB13F-43E0-9D39-4749-04350486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6B360-6CC0-E612-0697-3696FF50C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98320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C15B9-3ED1-E779-6B9C-838E32B80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D613D-B40A-B8FD-9EEE-B4A4332BA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8BC72-CFE8-922F-469E-1AE08093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D312E-AFFB-1A08-1060-EF046B84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4453A-7F41-A078-DCE3-20E346703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571689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615A9-6CA1-9771-FCA7-D61BF2849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73F48-7C6A-9C78-EA33-3DD52D89E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1F3D0-BE0E-A7C0-7828-9F49D206B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223E-5F91-74C9-A5B3-C167A8A3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44461-5A2A-7645-3185-483CF023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483597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B97B4-D581-030F-E847-C2386FA7D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988C9-C703-AE60-483F-4D69BE6DC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46A57F-842E-6B52-4967-28E435FE7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010345-5305-9514-53D7-BC4B0B461A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1BF8FA-8388-F803-911A-5D1AB74C88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42EA7F-3071-E80C-2482-F1ED94924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0A429A-4224-1E19-3BA8-C8B945FEF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9FADE-3C5F-A233-E430-082035CDF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715996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ECF28-435E-C68D-CDAE-E0A9B15FC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0C9A6D-56EA-01C5-8530-BF6F126F2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93D6F0-6164-EAAD-774B-D37CA81A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0725DB-07EE-DE5B-AE9B-6F76FB19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996601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C08737-70E7-6AD3-C9BC-A9D7B189C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254B2E-75F7-81AC-1B6F-CBFED9C64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B6763C-3312-66EA-FF6B-C74C2479F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083752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2402A-1D93-F4C3-C85E-251216CCA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75606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34A820-285E-19A0-63D4-57E8B371F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136156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7311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923DC-A7D4-09A3-1AE9-6EB6A2A50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FD2DB-EFE9-35D1-125C-453DD1FA4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017C9-42EA-67FC-C2DB-258A31811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A476B-6CD9-E8CC-95D0-4BF10F7F0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8E0A8-6E8C-EBD2-84A5-F8EB4376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83678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1631B-1CA2-FAFF-C0E0-C14C50025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035E1B-1539-4DAE-0EFC-9ED89D424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0A760-D8EC-9040-6007-BF46219A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00DE1-D38F-9936-5BD1-77D9EFBA9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88486-A788-E4BD-1948-995E9EB4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75550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8AE98FBB-A02A-B11B-8A8D-F45E612C0E32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10017-9382-7C80-0FED-5DE265680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A3AD-3BCF-8FB9-3D95-9389AF70EF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74C7C-23F2-4648-B589-EAEE169A6990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6FF34-C2C5-74BF-98B9-B0288048B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AA55A-1FA2-7FAC-03D5-B3B0474EC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4C84FC0-C916-A14C-1C24-91B9510A3D0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5052060"/>
            <a:ext cx="965200" cy="914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600">
                <a:solidFill>
                  <a:srgbClr val="7373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Confidentiality: C2 - Internal</a:t>
            </a:r>
          </a:p>
        </p:txBody>
      </p:sp>
    </p:spTree>
    <p:extLst>
      <p:ext uri="{BB962C8B-B14F-4D97-AF65-F5344CB8AC3E}">
        <p14:creationId xmlns:p14="http://schemas.microsoft.com/office/powerpoint/2010/main" val="146953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creenshot, operating system, aqua, blue&#10;&#10;Description automatically generated">
            <a:extLst>
              <a:ext uri="{FF2B5EF4-FFF2-40B4-BE49-F238E27FC236}">
                <a16:creationId xmlns:a16="http://schemas.microsoft.com/office/drawing/2014/main" id="{B50D8E72-883D-F4EE-4AC5-F815AAD8890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318190-26C8-C938-A09A-E3122DA84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72" y="14287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BADB-49D7-77A0-4E80-E38A30AA2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0B100-5DA0-D711-3D81-1FF587580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C10DD-F67F-5241-BB8B-4C3BA9A2959B}" type="datetimeFigureOut">
              <a:rPr lang="en-AT" smtClean="0"/>
              <a:t>10/04/2023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E29F2-ADEB-64ED-66BD-C0BCF11AD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55D77-855F-FA69-3B1C-CE2242448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4725F92-1F5C-0CB8-5CDE-6C1082E1D1C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5052060"/>
            <a:ext cx="965200" cy="914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600">
                <a:solidFill>
                  <a:srgbClr val="7373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Confidentiality: C2 - Internal</a:t>
            </a:r>
          </a:p>
        </p:txBody>
      </p:sp>
    </p:spTree>
    <p:extLst>
      <p:ext uri="{BB962C8B-B14F-4D97-AF65-F5344CB8AC3E}">
        <p14:creationId xmlns:p14="http://schemas.microsoft.com/office/powerpoint/2010/main" val="399071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asse.kylakorpi@vattenfal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extLst>
              <a:ext uri="{FF2B5EF4-FFF2-40B4-BE49-F238E27FC236}">
                <a16:creationId xmlns:a16="http://schemas.microsoft.com/office/drawing/2014/main" id="{390A8A8C-65B5-ADC1-D857-B3EAC255284F}"/>
              </a:ext>
            </a:extLst>
          </p:cNvPr>
          <p:cNvSpPr txBox="1"/>
          <p:nvPr/>
        </p:nvSpPr>
        <p:spPr>
          <a:xfrm>
            <a:off x="14125" y="11266"/>
            <a:ext cx="3117715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00" b="1" i="1" dirty="0">
                <a:latin typeface="Arial "/>
              </a:rPr>
              <a:t>International Conference on</a:t>
            </a:r>
          </a:p>
          <a:p>
            <a:pPr algn="ctr"/>
            <a:r>
              <a:rPr lang="en-US" sz="1200" b="1" i="1" dirty="0">
                <a:latin typeface="Arial "/>
              </a:rPr>
              <a:t>The Safety of Radioactive Waste </a:t>
            </a:r>
          </a:p>
          <a:p>
            <a:pPr algn="ctr"/>
            <a:r>
              <a:rPr lang="en-US" sz="1200" b="1" i="1" dirty="0">
                <a:latin typeface="Arial "/>
              </a:rPr>
              <a:t>Management, Decommissioning, </a:t>
            </a:r>
          </a:p>
          <a:p>
            <a:pPr algn="ctr"/>
            <a:r>
              <a:rPr lang="en-US" sz="1200" b="1" i="1" dirty="0">
                <a:latin typeface="Arial "/>
              </a:rPr>
              <a:t>Environmental Protection &amp; Remediation</a:t>
            </a:r>
            <a:endParaRPr lang="en-GB" sz="1200" b="1" i="1" dirty="0">
              <a:latin typeface="Arial 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CACE2D4-DED4-0262-50D3-8EE2EF073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370013"/>
            <a:ext cx="7200800" cy="1633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Sustainability – a Multidimensional Challenge in the Nuclear Industry</a:t>
            </a:r>
            <a:endParaRPr lang="en-AT" b="1" dirty="0"/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94DA7050-5B12-BFD3-6511-379F260899CC}"/>
              </a:ext>
            </a:extLst>
          </p:cNvPr>
          <p:cNvSpPr txBox="1"/>
          <p:nvPr/>
        </p:nvSpPr>
        <p:spPr>
          <a:xfrm>
            <a:off x="14125" y="4587974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IAEA, Vienna, Austria, 6-10 November 2023</a:t>
            </a:r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9849DC9-1BA5-52E4-BC1C-AD1D133439EC}"/>
              </a:ext>
            </a:extLst>
          </p:cNvPr>
          <p:cNvSpPr txBox="1">
            <a:spLocks/>
          </p:cNvSpPr>
          <p:nvPr/>
        </p:nvSpPr>
        <p:spPr>
          <a:xfrm>
            <a:off x="971600" y="3166716"/>
            <a:ext cx="7200800" cy="1241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b="1" dirty="0"/>
              <a:t>Lasse KYLÄKORPI, Karin PETRINI, &amp; Simon CARROLL </a:t>
            </a:r>
          </a:p>
          <a:p>
            <a:pPr marL="0" indent="0" algn="ctr">
              <a:buNone/>
            </a:pPr>
            <a:r>
              <a:rPr lang="en-US" sz="1500" dirty="0"/>
              <a:t>Vattenfall AB</a:t>
            </a: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99D355DF-DAB5-2CB8-D606-E6BFE31E98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3759"/>
          <a:stretch/>
        </p:blipFill>
        <p:spPr>
          <a:xfrm>
            <a:off x="3475235" y="3869201"/>
            <a:ext cx="2193529" cy="546034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4ADCAA1C-5003-B127-F543-33482982D639}"/>
              </a:ext>
            </a:extLst>
          </p:cNvPr>
          <p:cNvSpPr/>
          <p:nvPr/>
        </p:nvSpPr>
        <p:spPr>
          <a:xfrm>
            <a:off x="0" y="4979014"/>
            <a:ext cx="971600" cy="164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082598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7614"/>
            <a:ext cx="78867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b="1" i="1" dirty="0"/>
              <a:t>The challenge: </a:t>
            </a:r>
            <a:r>
              <a:rPr lang="en-GB" sz="2600" dirty="0"/>
              <a:t>A multitude of different sustainability aspects and stakeholders, varying across the nuclear life-cycle.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3EC5254-B839-19A5-1C23-377AC4A34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64486"/>
            <a:ext cx="8496300" cy="623248"/>
          </a:xfrm>
          <a:noFill/>
        </p:spPr>
        <p:txBody>
          <a:bodyPr>
            <a:normAutofit/>
          </a:bodyPr>
          <a:lstStyle/>
          <a:p>
            <a:r>
              <a:rPr lang="en-US" b="1" dirty="0">
                <a:latin typeface="Arial "/>
              </a:rPr>
              <a:t>The sustainability challenge</a:t>
            </a:r>
          </a:p>
        </p:txBody>
      </p:sp>
      <p:sp>
        <p:nvSpPr>
          <p:cNvPr id="27" name="Content Placeholder 6">
            <a:extLst>
              <a:ext uri="{FF2B5EF4-FFF2-40B4-BE49-F238E27FC236}">
                <a16:creationId xmlns:a16="http://schemas.microsoft.com/office/drawing/2014/main" id="{1BE3A733-BE2F-7712-E16A-A1A4B71ED048}"/>
              </a:ext>
            </a:extLst>
          </p:cNvPr>
          <p:cNvSpPr txBox="1">
            <a:spLocks/>
          </p:cNvSpPr>
          <p:nvPr/>
        </p:nvSpPr>
        <p:spPr>
          <a:xfrm>
            <a:off x="628650" y="3075806"/>
            <a:ext cx="788670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600" b="1" i="1" dirty="0"/>
              <a:t>A solution</a:t>
            </a:r>
            <a:r>
              <a:rPr lang="en-GB" sz="2600" dirty="0"/>
              <a:t>: Strong governance and a framework with appropriate methods and tools addressing this sustainability multiverse.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28" name="Date Placeholder 6">
            <a:extLst>
              <a:ext uri="{FF2B5EF4-FFF2-40B4-BE49-F238E27FC236}">
                <a16:creationId xmlns:a16="http://schemas.microsoft.com/office/drawing/2014/main" id="{F567DB9C-3954-3669-B942-B0F8CAE97D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</p:spPr>
        <p:txBody>
          <a:bodyPr/>
          <a:lstStyle/>
          <a:p>
            <a:r>
              <a:rPr lang="sv-SE" dirty="0"/>
              <a:t>IAEA, 6-10 November 2023</a:t>
            </a:r>
            <a:endParaRPr lang="en-GB" dirty="0"/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BA5052B6-0889-59EA-9984-F8A671748C58}"/>
              </a:ext>
            </a:extLst>
          </p:cNvPr>
          <p:cNvSpPr/>
          <p:nvPr/>
        </p:nvSpPr>
        <p:spPr>
          <a:xfrm>
            <a:off x="0" y="4979014"/>
            <a:ext cx="971600" cy="164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4306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CF35D8-2D47-A562-ADB6-B700979D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96255"/>
            <a:ext cx="7886700" cy="2522522"/>
          </a:xfrm>
        </p:spPr>
        <p:txBody>
          <a:bodyPr>
            <a:normAutofit fontScale="92500"/>
          </a:bodyPr>
          <a:lstStyle/>
          <a:p>
            <a:pPr marL="457200" lvl="1" indent="0">
              <a:spcBef>
                <a:spcPts val="600"/>
              </a:spcBef>
              <a:buNone/>
            </a:pPr>
            <a:r>
              <a:rPr lang="en-GB" dirty="0"/>
              <a:t>Materiality analysis</a:t>
            </a:r>
          </a:p>
          <a:p>
            <a:pPr lvl="2">
              <a:spcBef>
                <a:spcPts val="600"/>
              </a:spcBef>
            </a:pPr>
            <a:r>
              <a:rPr lang="en-GB" dirty="0"/>
              <a:t>Stakeholders view on the social &amp; environmental impact, both from our operations and on our operations.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GB" dirty="0"/>
              <a:t>Life-cycle analysis as part of EPD</a:t>
            </a:r>
          </a:p>
          <a:p>
            <a:pPr lvl="2">
              <a:spcBef>
                <a:spcPts val="600"/>
              </a:spcBef>
            </a:pPr>
            <a:r>
              <a:rPr lang="en-GB" dirty="0"/>
              <a:t>Which environmental aspects and where are they significant.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GB" dirty="0"/>
              <a:t>Human rights assessment</a:t>
            </a:r>
          </a:p>
          <a:p>
            <a:pPr lvl="2">
              <a:spcBef>
                <a:spcPts val="600"/>
              </a:spcBef>
            </a:pPr>
            <a:r>
              <a:rPr lang="en-GB" dirty="0"/>
              <a:t>Risks in portfolio, geographies, and supply chain.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D0BFA1A-E468-0CA4-7900-E649C7E22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95486"/>
            <a:ext cx="8496300" cy="623248"/>
          </a:xfrm>
          <a:noFill/>
        </p:spPr>
        <p:txBody>
          <a:bodyPr>
            <a:normAutofit/>
          </a:bodyPr>
          <a:lstStyle/>
          <a:p>
            <a:r>
              <a:rPr lang="en-GB" b="1" dirty="0">
                <a:latin typeface="Arial "/>
              </a:rPr>
              <a:t>Identifying sustainability aspects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8D35359E-78F2-BA36-B011-0AC3D742B0D0}"/>
              </a:ext>
            </a:extLst>
          </p:cNvPr>
          <p:cNvGrpSpPr/>
          <p:nvPr/>
        </p:nvGrpSpPr>
        <p:grpSpPr>
          <a:xfrm>
            <a:off x="601638" y="1275606"/>
            <a:ext cx="8166200" cy="723499"/>
            <a:chOff x="611560" y="2067694"/>
            <a:chExt cx="8166200" cy="723499"/>
          </a:xfrm>
        </p:grpSpPr>
        <p:sp>
          <p:nvSpPr>
            <p:cNvPr id="4" name="Pil: femhörning 3">
              <a:extLst>
                <a:ext uri="{FF2B5EF4-FFF2-40B4-BE49-F238E27FC236}">
                  <a16:creationId xmlns:a16="http://schemas.microsoft.com/office/drawing/2014/main" id="{ED6B5E95-904D-835D-0852-9B456888E719}"/>
                </a:ext>
              </a:extLst>
            </p:cNvPr>
            <p:cNvSpPr/>
            <p:nvPr/>
          </p:nvSpPr>
          <p:spPr>
            <a:xfrm>
              <a:off x="628650" y="2067694"/>
              <a:ext cx="2163278" cy="409649"/>
            </a:xfrm>
            <a:prstGeom prst="homePlate">
              <a:avLst/>
            </a:prstGeom>
            <a:solidFill>
              <a:srgbClr val="D126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Frontend</a:t>
              </a:r>
            </a:p>
          </p:txBody>
        </p:sp>
        <p:sp>
          <p:nvSpPr>
            <p:cNvPr id="5" name="Pil: sparr 4">
              <a:extLst>
                <a:ext uri="{FF2B5EF4-FFF2-40B4-BE49-F238E27FC236}">
                  <a16:creationId xmlns:a16="http://schemas.microsoft.com/office/drawing/2014/main" id="{1D81448E-11A1-9667-22C3-08533E4ACBF9}"/>
                </a:ext>
              </a:extLst>
            </p:cNvPr>
            <p:cNvSpPr/>
            <p:nvPr/>
          </p:nvSpPr>
          <p:spPr>
            <a:xfrm>
              <a:off x="2699792" y="2067694"/>
              <a:ext cx="2664296" cy="409649"/>
            </a:xfrm>
            <a:prstGeom prst="chevron">
              <a:avLst/>
            </a:prstGeom>
            <a:solidFill>
              <a:srgbClr val="1E32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bg1"/>
                  </a:solidFill>
                </a:rPr>
                <a:t>Operations</a:t>
              </a:r>
            </a:p>
          </p:txBody>
        </p:sp>
        <p:sp>
          <p:nvSpPr>
            <p:cNvPr id="6" name="Pil: sparr 5">
              <a:extLst>
                <a:ext uri="{FF2B5EF4-FFF2-40B4-BE49-F238E27FC236}">
                  <a16:creationId xmlns:a16="http://schemas.microsoft.com/office/drawing/2014/main" id="{BE4DF899-1927-500D-2B71-09262087E493}"/>
                </a:ext>
              </a:extLst>
            </p:cNvPr>
            <p:cNvSpPr/>
            <p:nvPr/>
          </p:nvSpPr>
          <p:spPr>
            <a:xfrm>
              <a:off x="5265203" y="2067694"/>
              <a:ext cx="2374289" cy="401121"/>
            </a:xfrm>
            <a:prstGeom prst="chevron">
              <a:avLst/>
            </a:prstGeom>
            <a:solidFill>
              <a:srgbClr val="3DC0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               Backend</a:t>
              </a:r>
            </a:p>
          </p:txBody>
        </p:sp>
        <p:sp>
          <p:nvSpPr>
            <p:cNvPr id="8" name="textruta 7">
              <a:extLst>
                <a:ext uri="{FF2B5EF4-FFF2-40B4-BE49-F238E27FC236}">
                  <a16:creationId xmlns:a16="http://schemas.microsoft.com/office/drawing/2014/main" id="{DBF19D34-9B2A-CC1E-D5A5-6CB238097A80}"/>
                </a:ext>
              </a:extLst>
            </p:cNvPr>
            <p:cNvSpPr txBox="1"/>
            <p:nvPr/>
          </p:nvSpPr>
          <p:spPr>
            <a:xfrm>
              <a:off x="611560" y="2477343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Uranium extraction</a:t>
              </a:r>
            </a:p>
          </p:txBody>
        </p:sp>
        <p:sp>
          <p:nvSpPr>
            <p:cNvPr id="9" name="textruta 8">
              <a:extLst>
                <a:ext uri="{FF2B5EF4-FFF2-40B4-BE49-F238E27FC236}">
                  <a16:creationId xmlns:a16="http://schemas.microsoft.com/office/drawing/2014/main" id="{3915281A-72DE-3A06-1C0C-73FEBE602B8F}"/>
                </a:ext>
              </a:extLst>
            </p:cNvPr>
            <p:cNvSpPr txBox="1"/>
            <p:nvPr/>
          </p:nvSpPr>
          <p:spPr>
            <a:xfrm>
              <a:off x="1043608" y="2477342"/>
              <a:ext cx="6192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Refinery &amp; conversion</a:t>
              </a:r>
            </a:p>
          </p:txBody>
        </p:sp>
        <p:sp>
          <p:nvSpPr>
            <p:cNvPr id="10" name="textruta 9">
              <a:extLst>
                <a:ext uri="{FF2B5EF4-FFF2-40B4-BE49-F238E27FC236}">
                  <a16:creationId xmlns:a16="http://schemas.microsoft.com/office/drawing/2014/main" id="{F0CAC3CC-0D2C-14AB-B469-333BE3690FA4}"/>
                </a:ext>
              </a:extLst>
            </p:cNvPr>
            <p:cNvSpPr txBox="1"/>
            <p:nvPr/>
          </p:nvSpPr>
          <p:spPr>
            <a:xfrm>
              <a:off x="1547664" y="2477341"/>
              <a:ext cx="61928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Enrichment</a:t>
              </a:r>
            </a:p>
          </p:txBody>
        </p:sp>
        <p:sp>
          <p:nvSpPr>
            <p:cNvPr id="11" name="textruta 10">
              <a:extLst>
                <a:ext uri="{FF2B5EF4-FFF2-40B4-BE49-F238E27FC236}">
                  <a16:creationId xmlns:a16="http://schemas.microsoft.com/office/drawing/2014/main" id="{8B32A7B2-80A1-DAFA-E414-CD29CE210CDE}"/>
                </a:ext>
              </a:extLst>
            </p:cNvPr>
            <p:cNvSpPr txBox="1"/>
            <p:nvPr/>
          </p:nvSpPr>
          <p:spPr>
            <a:xfrm>
              <a:off x="2051720" y="2477341"/>
              <a:ext cx="6192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Fuel fabrication</a:t>
              </a:r>
            </a:p>
          </p:txBody>
        </p:sp>
        <p:sp>
          <p:nvSpPr>
            <p:cNvPr id="12" name="textruta 11">
              <a:extLst>
                <a:ext uri="{FF2B5EF4-FFF2-40B4-BE49-F238E27FC236}">
                  <a16:creationId xmlns:a16="http://schemas.microsoft.com/office/drawing/2014/main" id="{57B136B0-341D-3D55-F702-9FE003CC9F95}"/>
                </a:ext>
              </a:extLst>
            </p:cNvPr>
            <p:cNvSpPr txBox="1"/>
            <p:nvPr/>
          </p:nvSpPr>
          <p:spPr>
            <a:xfrm>
              <a:off x="2720715" y="2477341"/>
              <a:ext cx="61928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Licensing</a:t>
              </a:r>
            </a:p>
          </p:txBody>
        </p:sp>
        <p:sp>
          <p:nvSpPr>
            <p:cNvPr id="13" name="textruta 12">
              <a:extLst>
                <a:ext uri="{FF2B5EF4-FFF2-40B4-BE49-F238E27FC236}">
                  <a16:creationId xmlns:a16="http://schemas.microsoft.com/office/drawing/2014/main" id="{F18DA4B0-531C-EFC4-C416-F51F095A8172}"/>
                </a:ext>
              </a:extLst>
            </p:cNvPr>
            <p:cNvSpPr txBox="1"/>
            <p:nvPr/>
          </p:nvSpPr>
          <p:spPr>
            <a:xfrm>
              <a:off x="3139932" y="2483416"/>
              <a:ext cx="707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Design &amp; construction</a:t>
              </a:r>
            </a:p>
          </p:txBody>
        </p:sp>
        <p:sp>
          <p:nvSpPr>
            <p:cNvPr id="14" name="textruta 13">
              <a:extLst>
                <a:ext uri="{FF2B5EF4-FFF2-40B4-BE49-F238E27FC236}">
                  <a16:creationId xmlns:a16="http://schemas.microsoft.com/office/drawing/2014/main" id="{D926EA2E-1148-05A9-924F-7C81B7E13C50}"/>
                </a:ext>
              </a:extLst>
            </p:cNvPr>
            <p:cNvSpPr txBox="1"/>
            <p:nvPr/>
          </p:nvSpPr>
          <p:spPr>
            <a:xfrm>
              <a:off x="4259003" y="2477341"/>
              <a:ext cx="707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Electricity generation</a:t>
              </a:r>
            </a:p>
          </p:txBody>
        </p:sp>
        <p:sp>
          <p:nvSpPr>
            <p:cNvPr id="15" name="textruta 14">
              <a:extLst>
                <a:ext uri="{FF2B5EF4-FFF2-40B4-BE49-F238E27FC236}">
                  <a16:creationId xmlns:a16="http://schemas.microsoft.com/office/drawing/2014/main" id="{92F2C31D-750A-3639-366A-A3E3880B5E1E}"/>
                </a:ext>
              </a:extLst>
            </p:cNvPr>
            <p:cNvSpPr txBox="1"/>
            <p:nvPr/>
          </p:nvSpPr>
          <p:spPr>
            <a:xfrm>
              <a:off x="4657068" y="2476162"/>
              <a:ext cx="70702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O&amp;M</a:t>
              </a:r>
            </a:p>
          </p:txBody>
        </p:sp>
        <p:sp>
          <p:nvSpPr>
            <p:cNvPr id="16" name="textruta 15">
              <a:extLst>
                <a:ext uri="{FF2B5EF4-FFF2-40B4-BE49-F238E27FC236}">
                  <a16:creationId xmlns:a16="http://schemas.microsoft.com/office/drawing/2014/main" id="{7A4E077E-7841-06BF-1BC4-F5D3F55031B6}"/>
                </a:ext>
              </a:extLst>
            </p:cNvPr>
            <p:cNvSpPr txBox="1"/>
            <p:nvPr/>
          </p:nvSpPr>
          <p:spPr>
            <a:xfrm>
              <a:off x="5570359" y="2468815"/>
              <a:ext cx="707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Design &amp; construction</a:t>
              </a:r>
            </a:p>
          </p:txBody>
        </p:sp>
        <p:sp>
          <p:nvSpPr>
            <p:cNvPr id="17" name="textruta 16">
              <a:extLst>
                <a:ext uri="{FF2B5EF4-FFF2-40B4-BE49-F238E27FC236}">
                  <a16:creationId xmlns:a16="http://schemas.microsoft.com/office/drawing/2014/main" id="{7E2B3204-C57C-8E69-8E27-D6D13F3424A8}"/>
                </a:ext>
              </a:extLst>
            </p:cNvPr>
            <p:cNvSpPr txBox="1"/>
            <p:nvPr/>
          </p:nvSpPr>
          <p:spPr>
            <a:xfrm>
              <a:off x="7129439" y="2476162"/>
              <a:ext cx="426839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D&amp;D</a:t>
              </a:r>
            </a:p>
          </p:txBody>
        </p:sp>
        <p:sp>
          <p:nvSpPr>
            <p:cNvPr id="18" name="textruta 17">
              <a:extLst>
                <a:ext uri="{FF2B5EF4-FFF2-40B4-BE49-F238E27FC236}">
                  <a16:creationId xmlns:a16="http://schemas.microsoft.com/office/drawing/2014/main" id="{F5828690-F4EC-C721-6EA7-A9C2F4A2CB77}"/>
                </a:ext>
              </a:extLst>
            </p:cNvPr>
            <p:cNvSpPr txBox="1"/>
            <p:nvPr/>
          </p:nvSpPr>
          <p:spPr>
            <a:xfrm>
              <a:off x="6625383" y="2483416"/>
              <a:ext cx="707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Waste management</a:t>
              </a:r>
            </a:p>
          </p:txBody>
        </p:sp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27C15C03-8B67-AE42-3FBF-4C1962514909}"/>
                </a:ext>
              </a:extLst>
            </p:cNvPr>
            <p:cNvSpPr txBox="1"/>
            <p:nvPr/>
          </p:nvSpPr>
          <p:spPr>
            <a:xfrm>
              <a:off x="3715383" y="2476162"/>
              <a:ext cx="67445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Procurement</a:t>
              </a:r>
            </a:p>
          </p:txBody>
        </p:sp>
        <p:sp>
          <p:nvSpPr>
            <p:cNvPr id="20" name="textruta 19">
              <a:extLst>
                <a:ext uri="{FF2B5EF4-FFF2-40B4-BE49-F238E27FC236}">
                  <a16:creationId xmlns:a16="http://schemas.microsoft.com/office/drawing/2014/main" id="{66E5D81B-6B9C-978E-48A8-94F30809515C}"/>
                </a:ext>
              </a:extLst>
            </p:cNvPr>
            <p:cNvSpPr txBox="1"/>
            <p:nvPr/>
          </p:nvSpPr>
          <p:spPr>
            <a:xfrm>
              <a:off x="5148064" y="2493978"/>
              <a:ext cx="61928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Licensing</a:t>
              </a:r>
            </a:p>
          </p:txBody>
        </p:sp>
        <p:sp>
          <p:nvSpPr>
            <p:cNvPr id="21" name="textruta 20">
              <a:extLst>
                <a:ext uri="{FF2B5EF4-FFF2-40B4-BE49-F238E27FC236}">
                  <a16:creationId xmlns:a16="http://schemas.microsoft.com/office/drawing/2014/main" id="{0F8B4A8F-CEBE-D5C1-E231-DCDA29059C57}"/>
                </a:ext>
              </a:extLst>
            </p:cNvPr>
            <p:cNvSpPr txBox="1"/>
            <p:nvPr/>
          </p:nvSpPr>
          <p:spPr>
            <a:xfrm>
              <a:off x="6119451" y="2468815"/>
              <a:ext cx="67445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Procurement</a:t>
              </a:r>
            </a:p>
          </p:txBody>
        </p:sp>
        <p:sp>
          <p:nvSpPr>
            <p:cNvPr id="22" name="Pil: sparr 21">
              <a:extLst>
                <a:ext uri="{FF2B5EF4-FFF2-40B4-BE49-F238E27FC236}">
                  <a16:creationId xmlns:a16="http://schemas.microsoft.com/office/drawing/2014/main" id="{E4F68408-B2B9-9225-EA3C-32B001374579}"/>
                </a:ext>
              </a:extLst>
            </p:cNvPr>
            <p:cNvSpPr/>
            <p:nvPr/>
          </p:nvSpPr>
          <p:spPr>
            <a:xfrm>
              <a:off x="7435230" y="2067694"/>
              <a:ext cx="1313234" cy="401121"/>
            </a:xfrm>
            <a:prstGeom prst="chevron">
              <a:avLst/>
            </a:prstGeom>
            <a:solidFill>
              <a:srgbClr val="3DC0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100" dirty="0">
                  <a:solidFill>
                    <a:schemeClr val="bg1"/>
                  </a:solidFill>
                </a:rPr>
                <a:t>Safe closure </a:t>
              </a:r>
            </a:p>
          </p:txBody>
        </p:sp>
        <p:sp>
          <p:nvSpPr>
            <p:cNvPr id="23" name="Rektangel 22">
              <a:extLst>
                <a:ext uri="{FF2B5EF4-FFF2-40B4-BE49-F238E27FC236}">
                  <a16:creationId xmlns:a16="http://schemas.microsoft.com/office/drawing/2014/main" id="{794D8497-E003-4E24-F431-FB7E152F7625}"/>
                </a:ext>
              </a:extLst>
            </p:cNvPr>
            <p:cNvSpPr/>
            <p:nvPr/>
          </p:nvSpPr>
          <p:spPr>
            <a:xfrm>
              <a:off x="8515350" y="2067694"/>
              <a:ext cx="262410" cy="4157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24" name="Grupp 23">
              <a:extLst>
                <a:ext uri="{FF2B5EF4-FFF2-40B4-BE49-F238E27FC236}">
                  <a16:creationId xmlns:a16="http://schemas.microsoft.com/office/drawing/2014/main" id="{124DBDF6-4FE5-1A9D-EED6-4C483683B216}"/>
                </a:ext>
              </a:extLst>
            </p:cNvPr>
            <p:cNvGrpSpPr/>
            <p:nvPr/>
          </p:nvGrpSpPr>
          <p:grpSpPr>
            <a:xfrm>
              <a:off x="7470739" y="2067694"/>
              <a:ext cx="168753" cy="400616"/>
              <a:chOff x="7470739" y="2067694"/>
              <a:chExt cx="168753" cy="400616"/>
            </a:xfrm>
          </p:grpSpPr>
          <p:cxnSp>
            <p:nvCxnSpPr>
              <p:cNvPr id="25" name="Rak koppling 24">
                <a:extLst>
                  <a:ext uri="{FF2B5EF4-FFF2-40B4-BE49-F238E27FC236}">
                    <a16:creationId xmlns:a16="http://schemas.microsoft.com/office/drawing/2014/main" id="{2F3E59F3-A756-F512-89A8-9AC8C206FAAD}"/>
                  </a:ext>
                </a:extLst>
              </p:cNvPr>
              <p:cNvCxnSpPr>
                <a:cxnSpLocks/>
                <a:endCxn id="22" idx="1"/>
              </p:cNvCxnSpPr>
              <p:nvPr/>
            </p:nvCxnSpPr>
            <p:spPr>
              <a:xfrm>
                <a:off x="7473345" y="2067694"/>
                <a:ext cx="162446" cy="200561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ak koppling 25">
                <a:extLst>
                  <a:ext uri="{FF2B5EF4-FFF2-40B4-BE49-F238E27FC236}">
                    <a16:creationId xmlns:a16="http://schemas.microsoft.com/office/drawing/2014/main" id="{8B80C34A-9352-5B4C-96F5-CEB194488284}"/>
                  </a:ext>
                </a:extLst>
              </p:cNvPr>
              <p:cNvCxnSpPr>
                <a:cxnSpLocks/>
                <a:stCxn id="6" idx="3"/>
              </p:cNvCxnSpPr>
              <p:nvPr/>
            </p:nvCxnSpPr>
            <p:spPr>
              <a:xfrm flipH="1">
                <a:off x="7470739" y="2268255"/>
                <a:ext cx="168753" cy="200055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Date Placeholder 6">
            <a:extLst>
              <a:ext uri="{FF2B5EF4-FFF2-40B4-BE49-F238E27FC236}">
                <a16:creationId xmlns:a16="http://schemas.microsoft.com/office/drawing/2014/main" id="{79987F4A-60CD-A24B-1B96-B7546EBB5F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</p:spPr>
        <p:txBody>
          <a:bodyPr/>
          <a:lstStyle/>
          <a:p>
            <a:r>
              <a:rPr lang="sv-SE" dirty="0"/>
              <a:t>IAEA, 6-10 November 2023</a:t>
            </a:r>
            <a:endParaRPr lang="en-GB" dirty="0"/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4EB97266-5AAF-BE96-7BA5-575B0435D860}"/>
              </a:ext>
            </a:extLst>
          </p:cNvPr>
          <p:cNvSpPr/>
          <p:nvPr/>
        </p:nvSpPr>
        <p:spPr>
          <a:xfrm>
            <a:off x="0" y="4979014"/>
            <a:ext cx="971600" cy="164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9963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9CBA92E1-92C3-9B2F-5C36-B918CE3D0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64486"/>
            <a:ext cx="8496300" cy="623248"/>
          </a:xfrm>
          <a:noFill/>
        </p:spPr>
        <p:txBody>
          <a:bodyPr>
            <a:normAutofit/>
          </a:bodyPr>
          <a:lstStyle/>
          <a:p>
            <a:r>
              <a:rPr lang="en-US" b="1" dirty="0">
                <a:latin typeface="Arial "/>
              </a:rPr>
              <a:t>Sustainability across the nuclear life-cycle</a:t>
            </a:r>
            <a:endParaRPr lang="en-GB" b="1" dirty="0">
              <a:latin typeface="Arial "/>
            </a:endParaRPr>
          </a:p>
        </p:txBody>
      </p:sp>
      <p:grpSp>
        <p:nvGrpSpPr>
          <p:cNvPr id="41" name="Grupp 40">
            <a:extLst>
              <a:ext uri="{FF2B5EF4-FFF2-40B4-BE49-F238E27FC236}">
                <a16:creationId xmlns:a16="http://schemas.microsoft.com/office/drawing/2014/main" id="{06EEBA51-0880-E6C2-20B6-5A1529A51B56}"/>
              </a:ext>
            </a:extLst>
          </p:cNvPr>
          <p:cNvGrpSpPr/>
          <p:nvPr/>
        </p:nvGrpSpPr>
        <p:grpSpPr>
          <a:xfrm>
            <a:off x="622672" y="3216403"/>
            <a:ext cx="8166200" cy="723499"/>
            <a:chOff x="611560" y="2067694"/>
            <a:chExt cx="8166200" cy="723499"/>
          </a:xfrm>
        </p:grpSpPr>
        <p:sp>
          <p:nvSpPr>
            <p:cNvPr id="42" name="Pil: femhörning 41">
              <a:extLst>
                <a:ext uri="{FF2B5EF4-FFF2-40B4-BE49-F238E27FC236}">
                  <a16:creationId xmlns:a16="http://schemas.microsoft.com/office/drawing/2014/main" id="{30F8DA83-82A7-FE5A-7B23-7645637F305D}"/>
                </a:ext>
              </a:extLst>
            </p:cNvPr>
            <p:cNvSpPr/>
            <p:nvPr/>
          </p:nvSpPr>
          <p:spPr>
            <a:xfrm>
              <a:off x="628650" y="2067694"/>
              <a:ext cx="2163278" cy="409649"/>
            </a:xfrm>
            <a:prstGeom prst="homePlate">
              <a:avLst/>
            </a:prstGeom>
            <a:solidFill>
              <a:srgbClr val="D126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Frontend</a:t>
              </a:r>
            </a:p>
          </p:txBody>
        </p:sp>
        <p:sp>
          <p:nvSpPr>
            <p:cNvPr id="43" name="Pil: sparr 42">
              <a:extLst>
                <a:ext uri="{FF2B5EF4-FFF2-40B4-BE49-F238E27FC236}">
                  <a16:creationId xmlns:a16="http://schemas.microsoft.com/office/drawing/2014/main" id="{52181220-6F63-21F0-F41D-C153A62AE641}"/>
                </a:ext>
              </a:extLst>
            </p:cNvPr>
            <p:cNvSpPr/>
            <p:nvPr/>
          </p:nvSpPr>
          <p:spPr>
            <a:xfrm>
              <a:off x="2699792" y="2067694"/>
              <a:ext cx="2664296" cy="409649"/>
            </a:xfrm>
            <a:prstGeom prst="chevron">
              <a:avLst/>
            </a:prstGeom>
            <a:solidFill>
              <a:srgbClr val="1E32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bg1"/>
                  </a:solidFill>
                </a:rPr>
                <a:t>Operations</a:t>
              </a:r>
            </a:p>
          </p:txBody>
        </p:sp>
        <p:sp>
          <p:nvSpPr>
            <p:cNvPr id="44" name="Pil: sparr 43">
              <a:extLst>
                <a:ext uri="{FF2B5EF4-FFF2-40B4-BE49-F238E27FC236}">
                  <a16:creationId xmlns:a16="http://schemas.microsoft.com/office/drawing/2014/main" id="{CAEB4511-CD09-DEAD-6244-6D8B7F874789}"/>
                </a:ext>
              </a:extLst>
            </p:cNvPr>
            <p:cNvSpPr/>
            <p:nvPr/>
          </p:nvSpPr>
          <p:spPr>
            <a:xfrm>
              <a:off x="5265203" y="2067694"/>
              <a:ext cx="2374289" cy="401121"/>
            </a:xfrm>
            <a:prstGeom prst="chevron">
              <a:avLst/>
            </a:prstGeom>
            <a:solidFill>
              <a:srgbClr val="3DC0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               Backend</a:t>
              </a:r>
            </a:p>
          </p:txBody>
        </p:sp>
        <p:sp>
          <p:nvSpPr>
            <p:cNvPr id="45" name="textruta 44">
              <a:extLst>
                <a:ext uri="{FF2B5EF4-FFF2-40B4-BE49-F238E27FC236}">
                  <a16:creationId xmlns:a16="http://schemas.microsoft.com/office/drawing/2014/main" id="{F3A2EA46-7A3F-5829-1EAF-7C1B37F3348D}"/>
                </a:ext>
              </a:extLst>
            </p:cNvPr>
            <p:cNvSpPr txBox="1"/>
            <p:nvPr/>
          </p:nvSpPr>
          <p:spPr>
            <a:xfrm>
              <a:off x="611560" y="2477343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Uranium extraction</a:t>
              </a:r>
            </a:p>
          </p:txBody>
        </p:sp>
        <p:sp>
          <p:nvSpPr>
            <p:cNvPr id="46" name="textruta 45">
              <a:extLst>
                <a:ext uri="{FF2B5EF4-FFF2-40B4-BE49-F238E27FC236}">
                  <a16:creationId xmlns:a16="http://schemas.microsoft.com/office/drawing/2014/main" id="{BC98AFC3-2892-8681-7AF4-E9DBA8F9BC22}"/>
                </a:ext>
              </a:extLst>
            </p:cNvPr>
            <p:cNvSpPr txBox="1"/>
            <p:nvPr/>
          </p:nvSpPr>
          <p:spPr>
            <a:xfrm>
              <a:off x="1043608" y="2477342"/>
              <a:ext cx="6192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Refinery &amp; conversion</a:t>
              </a:r>
            </a:p>
          </p:txBody>
        </p:sp>
        <p:sp>
          <p:nvSpPr>
            <p:cNvPr id="47" name="textruta 46">
              <a:extLst>
                <a:ext uri="{FF2B5EF4-FFF2-40B4-BE49-F238E27FC236}">
                  <a16:creationId xmlns:a16="http://schemas.microsoft.com/office/drawing/2014/main" id="{E428CB1B-62A5-3FFE-F5EE-B172E11B07F6}"/>
                </a:ext>
              </a:extLst>
            </p:cNvPr>
            <p:cNvSpPr txBox="1"/>
            <p:nvPr/>
          </p:nvSpPr>
          <p:spPr>
            <a:xfrm>
              <a:off x="1547664" y="2477341"/>
              <a:ext cx="61928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Enrichment</a:t>
              </a:r>
            </a:p>
          </p:txBody>
        </p:sp>
        <p:sp>
          <p:nvSpPr>
            <p:cNvPr id="48" name="textruta 47">
              <a:extLst>
                <a:ext uri="{FF2B5EF4-FFF2-40B4-BE49-F238E27FC236}">
                  <a16:creationId xmlns:a16="http://schemas.microsoft.com/office/drawing/2014/main" id="{5B1CC499-6D9C-2560-2B23-D71CF8955481}"/>
                </a:ext>
              </a:extLst>
            </p:cNvPr>
            <p:cNvSpPr txBox="1"/>
            <p:nvPr/>
          </p:nvSpPr>
          <p:spPr>
            <a:xfrm>
              <a:off x="2051720" y="2477341"/>
              <a:ext cx="6192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Fuel fabrication</a:t>
              </a:r>
            </a:p>
          </p:txBody>
        </p:sp>
        <p:sp>
          <p:nvSpPr>
            <p:cNvPr id="49" name="textruta 48">
              <a:extLst>
                <a:ext uri="{FF2B5EF4-FFF2-40B4-BE49-F238E27FC236}">
                  <a16:creationId xmlns:a16="http://schemas.microsoft.com/office/drawing/2014/main" id="{01052745-D39F-1F93-EC05-99EEA7B0BECE}"/>
                </a:ext>
              </a:extLst>
            </p:cNvPr>
            <p:cNvSpPr txBox="1"/>
            <p:nvPr/>
          </p:nvSpPr>
          <p:spPr>
            <a:xfrm>
              <a:off x="2720715" y="2477341"/>
              <a:ext cx="61928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Licensing</a:t>
              </a:r>
            </a:p>
          </p:txBody>
        </p:sp>
        <p:sp>
          <p:nvSpPr>
            <p:cNvPr id="50" name="textruta 49">
              <a:extLst>
                <a:ext uri="{FF2B5EF4-FFF2-40B4-BE49-F238E27FC236}">
                  <a16:creationId xmlns:a16="http://schemas.microsoft.com/office/drawing/2014/main" id="{BDEC4694-782A-B327-395A-8E019B7BA106}"/>
                </a:ext>
              </a:extLst>
            </p:cNvPr>
            <p:cNvSpPr txBox="1"/>
            <p:nvPr/>
          </p:nvSpPr>
          <p:spPr>
            <a:xfrm>
              <a:off x="3139932" y="2483416"/>
              <a:ext cx="707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Design &amp; construction</a:t>
              </a:r>
            </a:p>
          </p:txBody>
        </p:sp>
        <p:sp>
          <p:nvSpPr>
            <p:cNvPr id="51" name="textruta 50">
              <a:extLst>
                <a:ext uri="{FF2B5EF4-FFF2-40B4-BE49-F238E27FC236}">
                  <a16:creationId xmlns:a16="http://schemas.microsoft.com/office/drawing/2014/main" id="{A12592B5-A270-B339-A402-6C57AECE5609}"/>
                </a:ext>
              </a:extLst>
            </p:cNvPr>
            <p:cNvSpPr txBox="1"/>
            <p:nvPr/>
          </p:nvSpPr>
          <p:spPr>
            <a:xfrm>
              <a:off x="4259003" y="2477341"/>
              <a:ext cx="707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Electricity generation</a:t>
              </a:r>
            </a:p>
          </p:txBody>
        </p:sp>
        <p:sp>
          <p:nvSpPr>
            <p:cNvPr id="52" name="textruta 51">
              <a:extLst>
                <a:ext uri="{FF2B5EF4-FFF2-40B4-BE49-F238E27FC236}">
                  <a16:creationId xmlns:a16="http://schemas.microsoft.com/office/drawing/2014/main" id="{3E939339-8DC3-1FA8-8E7D-7A77B6819188}"/>
                </a:ext>
              </a:extLst>
            </p:cNvPr>
            <p:cNvSpPr txBox="1"/>
            <p:nvPr/>
          </p:nvSpPr>
          <p:spPr>
            <a:xfrm>
              <a:off x="4657068" y="2476162"/>
              <a:ext cx="70702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O&amp;M</a:t>
              </a:r>
            </a:p>
          </p:txBody>
        </p:sp>
        <p:sp>
          <p:nvSpPr>
            <p:cNvPr id="53" name="textruta 52">
              <a:extLst>
                <a:ext uri="{FF2B5EF4-FFF2-40B4-BE49-F238E27FC236}">
                  <a16:creationId xmlns:a16="http://schemas.microsoft.com/office/drawing/2014/main" id="{AA5D2508-5F76-9DFF-9DD9-B5573C9F59F3}"/>
                </a:ext>
              </a:extLst>
            </p:cNvPr>
            <p:cNvSpPr txBox="1"/>
            <p:nvPr/>
          </p:nvSpPr>
          <p:spPr>
            <a:xfrm>
              <a:off x="5570359" y="2468815"/>
              <a:ext cx="707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Design &amp; construction</a:t>
              </a:r>
            </a:p>
          </p:txBody>
        </p:sp>
        <p:sp>
          <p:nvSpPr>
            <p:cNvPr id="54" name="textruta 53">
              <a:extLst>
                <a:ext uri="{FF2B5EF4-FFF2-40B4-BE49-F238E27FC236}">
                  <a16:creationId xmlns:a16="http://schemas.microsoft.com/office/drawing/2014/main" id="{92523CFE-F232-A379-C9B9-0D16A13A885E}"/>
                </a:ext>
              </a:extLst>
            </p:cNvPr>
            <p:cNvSpPr txBox="1"/>
            <p:nvPr/>
          </p:nvSpPr>
          <p:spPr>
            <a:xfrm>
              <a:off x="7129439" y="2476162"/>
              <a:ext cx="426839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D&amp;D</a:t>
              </a:r>
            </a:p>
          </p:txBody>
        </p:sp>
        <p:sp>
          <p:nvSpPr>
            <p:cNvPr id="55" name="textruta 54">
              <a:extLst>
                <a:ext uri="{FF2B5EF4-FFF2-40B4-BE49-F238E27FC236}">
                  <a16:creationId xmlns:a16="http://schemas.microsoft.com/office/drawing/2014/main" id="{46631DAF-AAB9-616E-E242-9638C85C9040}"/>
                </a:ext>
              </a:extLst>
            </p:cNvPr>
            <p:cNvSpPr txBox="1"/>
            <p:nvPr/>
          </p:nvSpPr>
          <p:spPr>
            <a:xfrm>
              <a:off x="6625383" y="2483416"/>
              <a:ext cx="707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Waste management</a:t>
              </a:r>
            </a:p>
          </p:txBody>
        </p:sp>
        <p:sp>
          <p:nvSpPr>
            <p:cNvPr id="56" name="textruta 55">
              <a:extLst>
                <a:ext uri="{FF2B5EF4-FFF2-40B4-BE49-F238E27FC236}">
                  <a16:creationId xmlns:a16="http://schemas.microsoft.com/office/drawing/2014/main" id="{9BCEDC7C-36E4-25FC-6955-EFB9476AAEA0}"/>
                </a:ext>
              </a:extLst>
            </p:cNvPr>
            <p:cNvSpPr txBox="1"/>
            <p:nvPr/>
          </p:nvSpPr>
          <p:spPr>
            <a:xfrm>
              <a:off x="3715383" y="2476162"/>
              <a:ext cx="67445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Procurement</a:t>
              </a:r>
            </a:p>
          </p:txBody>
        </p:sp>
        <p:sp>
          <p:nvSpPr>
            <p:cNvPr id="57" name="textruta 56">
              <a:extLst>
                <a:ext uri="{FF2B5EF4-FFF2-40B4-BE49-F238E27FC236}">
                  <a16:creationId xmlns:a16="http://schemas.microsoft.com/office/drawing/2014/main" id="{4C25D9C3-F981-0FF5-23A1-573D3FD46E52}"/>
                </a:ext>
              </a:extLst>
            </p:cNvPr>
            <p:cNvSpPr txBox="1"/>
            <p:nvPr/>
          </p:nvSpPr>
          <p:spPr>
            <a:xfrm>
              <a:off x="5148064" y="2493978"/>
              <a:ext cx="61928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Licensing</a:t>
              </a:r>
            </a:p>
          </p:txBody>
        </p:sp>
        <p:sp>
          <p:nvSpPr>
            <p:cNvPr id="58" name="textruta 57">
              <a:extLst>
                <a:ext uri="{FF2B5EF4-FFF2-40B4-BE49-F238E27FC236}">
                  <a16:creationId xmlns:a16="http://schemas.microsoft.com/office/drawing/2014/main" id="{DEFA1403-4E0F-EBAD-881F-A9988173BE63}"/>
                </a:ext>
              </a:extLst>
            </p:cNvPr>
            <p:cNvSpPr txBox="1"/>
            <p:nvPr/>
          </p:nvSpPr>
          <p:spPr>
            <a:xfrm>
              <a:off x="6119451" y="2468815"/>
              <a:ext cx="67445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Procurement</a:t>
              </a:r>
            </a:p>
          </p:txBody>
        </p:sp>
        <p:sp>
          <p:nvSpPr>
            <p:cNvPr id="59" name="Pil: sparr 58">
              <a:extLst>
                <a:ext uri="{FF2B5EF4-FFF2-40B4-BE49-F238E27FC236}">
                  <a16:creationId xmlns:a16="http://schemas.microsoft.com/office/drawing/2014/main" id="{EA61B9DF-FACD-55E2-8642-E2D5608D3D88}"/>
                </a:ext>
              </a:extLst>
            </p:cNvPr>
            <p:cNvSpPr/>
            <p:nvPr/>
          </p:nvSpPr>
          <p:spPr>
            <a:xfrm>
              <a:off x="7435230" y="2067694"/>
              <a:ext cx="1313234" cy="401121"/>
            </a:xfrm>
            <a:prstGeom prst="chevron">
              <a:avLst/>
            </a:prstGeom>
            <a:solidFill>
              <a:srgbClr val="3DC0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100" dirty="0">
                  <a:solidFill>
                    <a:schemeClr val="bg1"/>
                  </a:solidFill>
                </a:rPr>
                <a:t>Safe closure </a:t>
              </a:r>
            </a:p>
          </p:txBody>
        </p:sp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02241124-0321-5E5E-16E6-5AF23554428B}"/>
                </a:ext>
              </a:extLst>
            </p:cNvPr>
            <p:cNvSpPr/>
            <p:nvPr/>
          </p:nvSpPr>
          <p:spPr>
            <a:xfrm>
              <a:off x="8515350" y="2067694"/>
              <a:ext cx="262410" cy="4157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61" name="Grupp 60">
              <a:extLst>
                <a:ext uri="{FF2B5EF4-FFF2-40B4-BE49-F238E27FC236}">
                  <a16:creationId xmlns:a16="http://schemas.microsoft.com/office/drawing/2014/main" id="{13ECBF57-12EA-9B2B-605D-A10CA3A73D72}"/>
                </a:ext>
              </a:extLst>
            </p:cNvPr>
            <p:cNvGrpSpPr/>
            <p:nvPr/>
          </p:nvGrpSpPr>
          <p:grpSpPr>
            <a:xfrm>
              <a:off x="7470739" y="2067694"/>
              <a:ext cx="168753" cy="400616"/>
              <a:chOff x="7470739" y="2067694"/>
              <a:chExt cx="168753" cy="400616"/>
            </a:xfrm>
          </p:grpSpPr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90073FD2-0F26-7A52-F072-A4C500877975}"/>
                  </a:ext>
                </a:extLst>
              </p:cNvPr>
              <p:cNvCxnSpPr>
                <a:cxnSpLocks/>
                <a:endCxn id="59" idx="1"/>
              </p:cNvCxnSpPr>
              <p:nvPr/>
            </p:nvCxnSpPr>
            <p:spPr>
              <a:xfrm>
                <a:off x="7473345" y="2067694"/>
                <a:ext cx="162446" cy="200561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BBB34DF8-8231-27F0-C644-C1453879EA89}"/>
                  </a:ext>
                </a:extLst>
              </p:cNvPr>
              <p:cNvCxnSpPr>
                <a:cxnSpLocks/>
                <a:stCxn id="44" idx="3"/>
              </p:cNvCxnSpPr>
              <p:nvPr/>
            </p:nvCxnSpPr>
            <p:spPr>
              <a:xfrm flipH="1">
                <a:off x="7470739" y="2268255"/>
                <a:ext cx="168753" cy="200055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4" name="Date Placeholder 6">
            <a:extLst>
              <a:ext uri="{FF2B5EF4-FFF2-40B4-BE49-F238E27FC236}">
                <a16:creationId xmlns:a16="http://schemas.microsoft.com/office/drawing/2014/main" id="{4394B284-0DFD-CE12-7744-755A5D6CB3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</p:spPr>
        <p:txBody>
          <a:bodyPr/>
          <a:lstStyle/>
          <a:p>
            <a:r>
              <a:rPr lang="sv-SE" dirty="0"/>
              <a:t>IAEA, 6-10 November 2023</a:t>
            </a:r>
            <a:endParaRPr lang="en-GB" dirty="0"/>
          </a:p>
        </p:txBody>
      </p:sp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69EAB85E-1F14-CBD7-EF3C-E46A93AE68E4}"/>
              </a:ext>
            </a:extLst>
          </p:cNvPr>
          <p:cNvCxnSpPr>
            <a:cxnSpLocks/>
          </p:cNvCxnSpPr>
          <p:nvPr/>
        </p:nvCxnSpPr>
        <p:spPr>
          <a:xfrm>
            <a:off x="1259632" y="2314655"/>
            <a:ext cx="4905446" cy="914764"/>
          </a:xfrm>
          <a:prstGeom prst="straightConnector1">
            <a:avLst/>
          </a:prstGeom>
          <a:ln w="9525">
            <a:solidFill>
              <a:srgbClr val="3DC07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F13C7A2E-F3DC-F226-4219-2F69CDC8563D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1043945" y="2295305"/>
            <a:ext cx="2896695" cy="921098"/>
          </a:xfrm>
          <a:prstGeom prst="straightConnector1">
            <a:avLst/>
          </a:prstGeom>
          <a:ln w="9525">
            <a:solidFill>
              <a:srgbClr val="1E324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pilkoppling 12">
            <a:extLst>
              <a:ext uri="{FF2B5EF4-FFF2-40B4-BE49-F238E27FC236}">
                <a16:creationId xmlns:a16="http://schemas.microsoft.com/office/drawing/2014/main" id="{EF92D56F-D42C-2A22-31FD-6DC0F3B7B045}"/>
              </a:ext>
            </a:extLst>
          </p:cNvPr>
          <p:cNvCxnSpPr>
            <a:cxnSpLocks/>
          </p:cNvCxnSpPr>
          <p:nvPr/>
        </p:nvCxnSpPr>
        <p:spPr>
          <a:xfrm flipH="1">
            <a:off x="1569320" y="2345052"/>
            <a:ext cx="38361" cy="871351"/>
          </a:xfrm>
          <a:prstGeom prst="straightConnector1">
            <a:avLst/>
          </a:prstGeom>
          <a:ln w="9525">
            <a:solidFill>
              <a:srgbClr val="D1266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7F00E9D6-7B3E-1FA1-C52E-6C4F3C32956B}"/>
              </a:ext>
            </a:extLst>
          </p:cNvPr>
          <p:cNvCxnSpPr>
            <a:cxnSpLocks/>
            <a:endCxn id="42" idx="0"/>
          </p:cNvCxnSpPr>
          <p:nvPr/>
        </p:nvCxnSpPr>
        <p:spPr>
          <a:xfrm flipH="1">
            <a:off x="1618989" y="2345052"/>
            <a:ext cx="1599009" cy="871351"/>
          </a:xfrm>
          <a:prstGeom prst="straightConnector1">
            <a:avLst/>
          </a:prstGeom>
          <a:ln w="9525">
            <a:solidFill>
              <a:srgbClr val="D1266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1172E08F-13BE-5392-626C-1E648EDE0D8A}"/>
              </a:ext>
            </a:extLst>
          </p:cNvPr>
          <p:cNvCxnSpPr>
            <a:cxnSpLocks/>
            <a:endCxn id="44" idx="0"/>
          </p:cNvCxnSpPr>
          <p:nvPr/>
        </p:nvCxnSpPr>
        <p:spPr>
          <a:xfrm>
            <a:off x="3347628" y="2338544"/>
            <a:ext cx="3015551" cy="877859"/>
          </a:xfrm>
          <a:prstGeom prst="straightConnector1">
            <a:avLst/>
          </a:prstGeom>
          <a:ln w="9525">
            <a:solidFill>
              <a:srgbClr val="3DC07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F6C85BF7-F5B9-2328-45BA-B4B2E5D5F25B}"/>
              </a:ext>
            </a:extLst>
          </p:cNvPr>
          <p:cNvCxnSpPr>
            <a:cxnSpLocks/>
          </p:cNvCxnSpPr>
          <p:nvPr/>
        </p:nvCxnSpPr>
        <p:spPr>
          <a:xfrm>
            <a:off x="3577355" y="2332471"/>
            <a:ext cx="481747" cy="883932"/>
          </a:xfrm>
          <a:prstGeom prst="straightConnector1">
            <a:avLst/>
          </a:prstGeom>
          <a:ln w="9525">
            <a:solidFill>
              <a:srgbClr val="1E324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koppling 24">
            <a:extLst>
              <a:ext uri="{FF2B5EF4-FFF2-40B4-BE49-F238E27FC236}">
                <a16:creationId xmlns:a16="http://schemas.microsoft.com/office/drawing/2014/main" id="{45F84BF9-5E2B-75D8-B12B-7E230ACCA92F}"/>
              </a:ext>
            </a:extLst>
          </p:cNvPr>
          <p:cNvCxnSpPr>
            <a:cxnSpLocks/>
          </p:cNvCxnSpPr>
          <p:nvPr/>
        </p:nvCxnSpPr>
        <p:spPr>
          <a:xfrm flipH="1">
            <a:off x="4108771" y="2338544"/>
            <a:ext cx="1599009" cy="871351"/>
          </a:xfrm>
          <a:prstGeom prst="straightConnector1">
            <a:avLst/>
          </a:prstGeom>
          <a:ln w="9525">
            <a:solidFill>
              <a:srgbClr val="1E324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koppling 25">
            <a:extLst>
              <a:ext uri="{FF2B5EF4-FFF2-40B4-BE49-F238E27FC236}">
                <a16:creationId xmlns:a16="http://schemas.microsoft.com/office/drawing/2014/main" id="{664FC7A7-1A28-1330-2312-FA38E8A3BDD4}"/>
              </a:ext>
            </a:extLst>
          </p:cNvPr>
          <p:cNvCxnSpPr>
            <a:cxnSpLocks/>
          </p:cNvCxnSpPr>
          <p:nvPr/>
        </p:nvCxnSpPr>
        <p:spPr>
          <a:xfrm flipH="1">
            <a:off x="2359649" y="2327236"/>
            <a:ext cx="2617486" cy="882659"/>
          </a:xfrm>
          <a:prstGeom prst="straightConnector1">
            <a:avLst/>
          </a:prstGeom>
          <a:ln w="9525">
            <a:solidFill>
              <a:srgbClr val="D1266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pilkoppling 34">
            <a:extLst>
              <a:ext uri="{FF2B5EF4-FFF2-40B4-BE49-F238E27FC236}">
                <a16:creationId xmlns:a16="http://schemas.microsoft.com/office/drawing/2014/main" id="{16FE8AB7-2CED-DAB7-60E7-D3673D619320}"/>
              </a:ext>
            </a:extLst>
          </p:cNvPr>
          <p:cNvCxnSpPr>
            <a:cxnSpLocks/>
          </p:cNvCxnSpPr>
          <p:nvPr/>
        </p:nvCxnSpPr>
        <p:spPr>
          <a:xfrm>
            <a:off x="5349393" y="2345052"/>
            <a:ext cx="1562368" cy="877859"/>
          </a:xfrm>
          <a:prstGeom prst="straightConnector1">
            <a:avLst/>
          </a:prstGeom>
          <a:ln w="9525">
            <a:solidFill>
              <a:srgbClr val="3DC07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koppling 36">
            <a:extLst>
              <a:ext uri="{FF2B5EF4-FFF2-40B4-BE49-F238E27FC236}">
                <a16:creationId xmlns:a16="http://schemas.microsoft.com/office/drawing/2014/main" id="{05D099F8-E3AA-7086-4F8C-60CD99E30088}"/>
              </a:ext>
            </a:extLst>
          </p:cNvPr>
          <p:cNvCxnSpPr>
            <a:cxnSpLocks/>
          </p:cNvCxnSpPr>
          <p:nvPr/>
        </p:nvCxnSpPr>
        <p:spPr>
          <a:xfrm flipH="1">
            <a:off x="6636495" y="2297101"/>
            <a:ext cx="655818" cy="925375"/>
          </a:xfrm>
          <a:prstGeom prst="straightConnector1">
            <a:avLst/>
          </a:prstGeom>
          <a:ln w="9525">
            <a:solidFill>
              <a:srgbClr val="3DC07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ktangel 39">
            <a:extLst>
              <a:ext uri="{FF2B5EF4-FFF2-40B4-BE49-F238E27FC236}">
                <a16:creationId xmlns:a16="http://schemas.microsoft.com/office/drawing/2014/main" id="{32B4D846-5605-1666-0A37-F7065180CC0B}"/>
              </a:ext>
            </a:extLst>
          </p:cNvPr>
          <p:cNvSpPr/>
          <p:nvPr/>
        </p:nvSpPr>
        <p:spPr>
          <a:xfrm>
            <a:off x="0" y="4979014"/>
            <a:ext cx="971600" cy="164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5" name="Rak pilkoppling 64">
            <a:extLst>
              <a:ext uri="{FF2B5EF4-FFF2-40B4-BE49-F238E27FC236}">
                <a16:creationId xmlns:a16="http://schemas.microsoft.com/office/drawing/2014/main" id="{4BF6318C-020E-08F0-64A6-3F5C48D07668}"/>
              </a:ext>
            </a:extLst>
          </p:cNvPr>
          <p:cNvCxnSpPr>
            <a:cxnSpLocks/>
          </p:cNvCxnSpPr>
          <p:nvPr/>
        </p:nvCxnSpPr>
        <p:spPr>
          <a:xfrm flipH="1">
            <a:off x="2028370" y="2338979"/>
            <a:ext cx="4847886" cy="859125"/>
          </a:xfrm>
          <a:prstGeom prst="straightConnector1">
            <a:avLst/>
          </a:prstGeom>
          <a:ln w="9525">
            <a:solidFill>
              <a:srgbClr val="D1266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ak pilkoppling 68">
            <a:extLst>
              <a:ext uri="{FF2B5EF4-FFF2-40B4-BE49-F238E27FC236}">
                <a16:creationId xmlns:a16="http://schemas.microsoft.com/office/drawing/2014/main" id="{C57E09D5-EB97-D153-2646-6435B13B1197}"/>
              </a:ext>
            </a:extLst>
          </p:cNvPr>
          <p:cNvCxnSpPr>
            <a:cxnSpLocks/>
          </p:cNvCxnSpPr>
          <p:nvPr/>
        </p:nvCxnSpPr>
        <p:spPr>
          <a:xfrm flipH="1">
            <a:off x="4361920" y="2338544"/>
            <a:ext cx="2787652" cy="866247"/>
          </a:xfrm>
          <a:prstGeom prst="straightConnector1">
            <a:avLst/>
          </a:prstGeom>
          <a:ln w="9525">
            <a:solidFill>
              <a:srgbClr val="1E324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ktangel 3">
            <a:extLst>
              <a:ext uri="{FF2B5EF4-FFF2-40B4-BE49-F238E27FC236}">
                <a16:creationId xmlns:a16="http://schemas.microsoft.com/office/drawing/2014/main" id="{2CC486CA-2935-0291-9A18-9E15DE3A2D29}"/>
              </a:ext>
            </a:extLst>
          </p:cNvPr>
          <p:cNvSpPr/>
          <p:nvPr/>
        </p:nvSpPr>
        <p:spPr>
          <a:xfrm>
            <a:off x="622672" y="1575661"/>
            <a:ext cx="7886700" cy="801311"/>
          </a:xfrm>
          <a:prstGeom prst="rect">
            <a:avLst/>
          </a:prstGeom>
          <a:solidFill>
            <a:srgbClr val="C5D7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4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>
                <a:solidFill>
                  <a:schemeClr val="accent1">
                    <a:lumMod val="50000"/>
                  </a:schemeClr>
                </a:solidFill>
              </a:rPr>
              <a:t>Environmental governance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Stakeholder engagement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Health and safety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Reducing emissions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Biodiversity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Water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Waste and circularity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Human rights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Diversity and inclusion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Supply chain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Compensation, training and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Real estate and facility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Integrity and compliance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Taxes</a:t>
            </a:r>
          </a:p>
        </p:txBody>
      </p:sp>
    </p:spTree>
    <p:extLst>
      <p:ext uri="{BB962C8B-B14F-4D97-AF65-F5344CB8AC3E}">
        <p14:creationId xmlns:p14="http://schemas.microsoft.com/office/powerpoint/2010/main" val="3955826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9CBA92E1-92C3-9B2F-5C36-B918CE3D0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64486"/>
            <a:ext cx="8496300" cy="623248"/>
          </a:xfrm>
          <a:noFill/>
        </p:spPr>
        <p:txBody>
          <a:bodyPr>
            <a:normAutofit/>
          </a:bodyPr>
          <a:lstStyle/>
          <a:p>
            <a:r>
              <a:rPr lang="en-US" b="1" dirty="0">
                <a:latin typeface="Arial "/>
              </a:rPr>
              <a:t>Zooming into the nuclear backend</a:t>
            </a:r>
            <a:endParaRPr lang="en-GB" b="1" dirty="0">
              <a:latin typeface="Arial "/>
            </a:endParaRPr>
          </a:p>
        </p:txBody>
      </p:sp>
      <p:sp>
        <p:nvSpPr>
          <p:cNvPr id="26" name="Pil: femhörning 25">
            <a:extLst>
              <a:ext uri="{FF2B5EF4-FFF2-40B4-BE49-F238E27FC236}">
                <a16:creationId xmlns:a16="http://schemas.microsoft.com/office/drawing/2014/main" id="{3550188E-FA91-949A-4CCC-03E16D1D3510}"/>
              </a:ext>
            </a:extLst>
          </p:cNvPr>
          <p:cNvSpPr/>
          <p:nvPr/>
        </p:nvSpPr>
        <p:spPr>
          <a:xfrm>
            <a:off x="590651" y="3373898"/>
            <a:ext cx="2163278" cy="409649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Frontend of backend</a:t>
            </a:r>
          </a:p>
        </p:txBody>
      </p:sp>
      <p:sp>
        <p:nvSpPr>
          <p:cNvPr id="27" name="Pil: sparr 26">
            <a:extLst>
              <a:ext uri="{FF2B5EF4-FFF2-40B4-BE49-F238E27FC236}">
                <a16:creationId xmlns:a16="http://schemas.microsoft.com/office/drawing/2014/main" id="{AC0F4607-6CF6-DA00-A799-78638DD34DAB}"/>
              </a:ext>
            </a:extLst>
          </p:cNvPr>
          <p:cNvSpPr/>
          <p:nvPr/>
        </p:nvSpPr>
        <p:spPr>
          <a:xfrm>
            <a:off x="2661793" y="3373898"/>
            <a:ext cx="2664296" cy="409649"/>
          </a:xfrm>
          <a:prstGeom prst="chevro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solidFill>
                  <a:schemeClr val="bg1"/>
                </a:solidFill>
              </a:rPr>
              <a:t>Backend of operations</a:t>
            </a:r>
          </a:p>
        </p:txBody>
      </p:sp>
      <p:sp>
        <p:nvSpPr>
          <p:cNvPr id="28" name="Pil: sparr 27">
            <a:extLst>
              <a:ext uri="{FF2B5EF4-FFF2-40B4-BE49-F238E27FC236}">
                <a16:creationId xmlns:a16="http://schemas.microsoft.com/office/drawing/2014/main" id="{6DFBE1DB-B633-B307-1586-BEF99A25D5BE}"/>
              </a:ext>
            </a:extLst>
          </p:cNvPr>
          <p:cNvSpPr/>
          <p:nvPr/>
        </p:nvSpPr>
        <p:spPr>
          <a:xfrm>
            <a:off x="5227205" y="3373898"/>
            <a:ext cx="3135329" cy="401121"/>
          </a:xfrm>
          <a:prstGeom prst="chevron">
            <a:avLst/>
          </a:prstGeom>
          <a:solidFill>
            <a:srgbClr val="3DC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        Backend of backend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9B3B0E10-4BB7-36A2-8DCA-36F5127A47C3}"/>
              </a:ext>
            </a:extLst>
          </p:cNvPr>
          <p:cNvSpPr txBox="1"/>
          <p:nvPr/>
        </p:nvSpPr>
        <p:spPr>
          <a:xfrm>
            <a:off x="573561" y="3783547"/>
            <a:ext cx="19820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solidFill>
                  <a:srgbClr val="1E324F"/>
                </a:solidFill>
              </a:rPr>
              <a:t>Planning, procurement, and construction of spent fuel and nuclear waste facilities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E55424E5-D0F8-AC34-84A3-7E547AE3E52C}"/>
              </a:ext>
            </a:extLst>
          </p:cNvPr>
          <p:cNvSpPr txBox="1"/>
          <p:nvPr/>
        </p:nvSpPr>
        <p:spPr>
          <a:xfrm>
            <a:off x="2682715" y="3783545"/>
            <a:ext cx="2468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solidFill>
                  <a:srgbClr val="1E324F"/>
                </a:solidFill>
              </a:rPr>
              <a:t>Operation of spent fuel and nuclear waste facilities, and decommissioning of nuclear facilities (incl. waste mgmt)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68AE399C-9F84-C4BE-5F4B-25E5B99B10F8}"/>
              </a:ext>
            </a:extLst>
          </p:cNvPr>
          <p:cNvSpPr txBox="1"/>
          <p:nvPr/>
        </p:nvSpPr>
        <p:spPr>
          <a:xfrm>
            <a:off x="5227206" y="3771392"/>
            <a:ext cx="3281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solidFill>
                  <a:srgbClr val="1E324F"/>
                </a:solidFill>
              </a:rPr>
              <a:t>Ensuring the safe closure and long-term safety of spent fuel and nuclear waste repositories</a:t>
            </a:r>
            <a:endParaRPr lang="en-GB" sz="700" b="1" dirty="0">
              <a:solidFill>
                <a:srgbClr val="1E324F"/>
              </a:solidFill>
              <a:highlight>
                <a:srgbClr val="FFFF00"/>
              </a:highlight>
            </a:endParaRPr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E9E4D555-F4CA-DB23-EB01-2D06EAFEE1BC}"/>
              </a:ext>
            </a:extLst>
          </p:cNvPr>
          <p:cNvSpPr/>
          <p:nvPr/>
        </p:nvSpPr>
        <p:spPr>
          <a:xfrm>
            <a:off x="7884367" y="3380425"/>
            <a:ext cx="623939" cy="383620"/>
          </a:xfrm>
          <a:prstGeom prst="rect">
            <a:avLst/>
          </a:prstGeom>
          <a:solidFill>
            <a:srgbClr val="3DC07C"/>
          </a:solidFill>
          <a:ln>
            <a:solidFill>
              <a:srgbClr val="3DC0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60" name="Grupp 59">
            <a:extLst>
              <a:ext uri="{FF2B5EF4-FFF2-40B4-BE49-F238E27FC236}">
                <a16:creationId xmlns:a16="http://schemas.microsoft.com/office/drawing/2014/main" id="{3E7082E0-DCE9-8282-C17A-024480EF97B2}"/>
              </a:ext>
            </a:extLst>
          </p:cNvPr>
          <p:cNvGrpSpPr/>
          <p:nvPr/>
        </p:nvGrpSpPr>
        <p:grpSpPr>
          <a:xfrm>
            <a:off x="604517" y="1765909"/>
            <a:ext cx="8166200" cy="723499"/>
            <a:chOff x="611560" y="2067694"/>
            <a:chExt cx="8166200" cy="723499"/>
          </a:xfrm>
        </p:grpSpPr>
        <p:sp>
          <p:nvSpPr>
            <p:cNvPr id="61" name="Pil: femhörning 60">
              <a:extLst>
                <a:ext uri="{FF2B5EF4-FFF2-40B4-BE49-F238E27FC236}">
                  <a16:creationId xmlns:a16="http://schemas.microsoft.com/office/drawing/2014/main" id="{FF1987C2-441F-2510-5E77-1AE06CA2A53C}"/>
                </a:ext>
              </a:extLst>
            </p:cNvPr>
            <p:cNvSpPr/>
            <p:nvPr/>
          </p:nvSpPr>
          <p:spPr>
            <a:xfrm>
              <a:off x="628650" y="2067694"/>
              <a:ext cx="2163278" cy="409649"/>
            </a:xfrm>
            <a:prstGeom prst="homePlate">
              <a:avLst/>
            </a:prstGeom>
            <a:solidFill>
              <a:srgbClr val="D126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Frontend</a:t>
              </a:r>
            </a:p>
          </p:txBody>
        </p:sp>
        <p:sp>
          <p:nvSpPr>
            <p:cNvPr id="62" name="Pil: sparr 61">
              <a:extLst>
                <a:ext uri="{FF2B5EF4-FFF2-40B4-BE49-F238E27FC236}">
                  <a16:creationId xmlns:a16="http://schemas.microsoft.com/office/drawing/2014/main" id="{505210C0-7A42-9AB5-297E-E44913C95A9A}"/>
                </a:ext>
              </a:extLst>
            </p:cNvPr>
            <p:cNvSpPr/>
            <p:nvPr/>
          </p:nvSpPr>
          <p:spPr>
            <a:xfrm>
              <a:off x="2699792" y="2067694"/>
              <a:ext cx="2664296" cy="409649"/>
            </a:xfrm>
            <a:prstGeom prst="chevron">
              <a:avLst/>
            </a:prstGeom>
            <a:solidFill>
              <a:srgbClr val="1E32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bg1"/>
                  </a:solidFill>
                </a:rPr>
                <a:t>Operations</a:t>
              </a:r>
            </a:p>
          </p:txBody>
        </p:sp>
        <p:sp>
          <p:nvSpPr>
            <p:cNvPr id="63" name="Pil: sparr 62">
              <a:extLst>
                <a:ext uri="{FF2B5EF4-FFF2-40B4-BE49-F238E27FC236}">
                  <a16:creationId xmlns:a16="http://schemas.microsoft.com/office/drawing/2014/main" id="{E82BC79A-FCBE-36ED-D5CC-B40EC11CB570}"/>
                </a:ext>
              </a:extLst>
            </p:cNvPr>
            <p:cNvSpPr/>
            <p:nvPr/>
          </p:nvSpPr>
          <p:spPr>
            <a:xfrm>
              <a:off x="5265203" y="2067694"/>
              <a:ext cx="2374289" cy="401121"/>
            </a:xfrm>
            <a:prstGeom prst="chevron">
              <a:avLst/>
            </a:prstGeom>
            <a:solidFill>
              <a:srgbClr val="3DC0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           Backend</a:t>
              </a:r>
            </a:p>
          </p:txBody>
        </p:sp>
        <p:sp>
          <p:nvSpPr>
            <p:cNvPr id="64" name="textruta 63">
              <a:extLst>
                <a:ext uri="{FF2B5EF4-FFF2-40B4-BE49-F238E27FC236}">
                  <a16:creationId xmlns:a16="http://schemas.microsoft.com/office/drawing/2014/main" id="{0855862B-2521-8457-7035-B962358AC70B}"/>
                </a:ext>
              </a:extLst>
            </p:cNvPr>
            <p:cNvSpPr txBox="1"/>
            <p:nvPr/>
          </p:nvSpPr>
          <p:spPr>
            <a:xfrm>
              <a:off x="611560" y="2477343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Uranium extraction</a:t>
              </a:r>
            </a:p>
          </p:txBody>
        </p:sp>
        <p:sp>
          <p:nvSpPr>
            <p:cNvPr id="65" name="textruta 64">
              <a:extLst>
                <a:ext uri="{FF2B5EF4-FFF2-40B4-BE49-F238E27FC236}">
                  <a16:creationId xmlns:a16="http://schemas.microsoft.com/office/drawing/2014/main" id="{75DC0758-A2CA-EFDB-7E61-F07B7D4568B0}"/>
                </a:ext>
              </a:extLst>
            </p:cNvPr>
            <p:cNvSpPr txBox="1"/>
            <p:nvPr/>
          </p:nvSpPr>
          <p:spPr>
            <a:xfrm>
              <a:off x="1043608" y="2477342"/>
              <a:ext cx="6192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Refinery &amp; conversion</a:t>
              </a:r>
            </a:p>
          </p:txBody>
        </p:sp>
        <p:sp>
          <p:nvSpPr>
            <p:cNvPr id="66" name="textruta 65">
              <a:extLst>
                <a:ext uri="{FF2B5EF4-FFF2-40B4-BE49-F238E27FC236}">
                  <a16:creationId xmlns:a16="http://schemas.microsoft.com/office/drawing/2014/main" id="{B4014B9E-75B2-5EA7-44E5-8486D7F5C72D}"/>
                </a:ext>
              </a:extLst>
            </p:cNvPr>
            <p:cNvSpPr txBox="1"/>
            <p:nvPr/>
          </p:nvSpPr>
          <p:spPr>
            <a:xfrm>
              <a:off x="1547664" y="2477341"/>
              <a:ext cx="61928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Enrichment</a:t>
              </a:r>
            </a:p>
          </p:txBody>
        </p:sp>
        <p:sp>
          <p:nvSpPr>
            <p:cNvPr id="67" name="textruta 66">
              <a:extLst>
                <a:ext uri="{FF2B5EF4-FFF2-40B4-BE49-F238E27FC236}">
                  <a16:creationId xmlns:a16="http://schemas.microsoft.com/office/drawing/2014/main" id="{36E2129B-83B3-2B92-5121-F6D9A2538050}"/>
                </a:ext>
              </a:extLst>
            </p:cNvPr>
            <p:cNvSpPr txBox="1"/>
            <p:nvPr/>
          </p:nvSpPr>
          <p:spPr>
            <a:xfrm>
              <a:off x="2051720" y="2477341"/>
              <a:ext cx="6192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Fuel fabrication</a:t>
              </a:r>
            </a:p>
          </p:txBody>
        </p:sp>
        <p:sp>
          <p:nvSpPr>
            <p:cNvPr id="68" name="textruta 67">
              <a:extLst>
                <a:ext uri="{FF2B5EF4-FFF2-40B4-BE49-F238E27FC236}">
                  <a16:creationId xmlns:a16="http://schemas.microsoft.com/office/drawing/2014/main" id="{6762B78E-095D-FE63-7511-282E2686661E}"/>
                </a:ext>
              </a:extLst>
            </p:cNvPr>
            <p:cNvSpPr txBox="1"/>
            <p:nvPr/>
          </p:nvSpPr>
          <p:spPr>
            <a:xfrm>
              <a:off x="2720715" y="2477341"/>
              <a:ext cx="61928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Licensing</a:t>
              </a:r>
            </a:p>
          </p:txBody>
        </p:sp>
        <p:sp>
          <p:nvSpPr>
            <p:cNvPr id="69" name="textruta 68">
              <a:extLst>
                <a:ext uri="{FF2B5EF4-FFF2-40B4-BE49-F238E27FC236}">
                  <a16:creationId xmlns:a16="http://schemas.microsoft.com/office/drawing/2014/main" id="{B3E90E3F-90A3-F53C-9C09-6EB469F35B70}"/>
                </a:ext>
              </a:extLst>
            </p:cNvPr>
            <p:cNvSpPr txBox="1"/>
            <p:nvPr/>
          </p:nvSpPr>
          <p:spPr>
            <a:xfrm>
              <a:off x="3139932" y="2483416"/>
              <a:ext cx="707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Design &amp; construction</a:t>
              </a:r>
            </a:p>
          </p:txBody>
        </p:sp>
        <p:sp>
          <p:nvSpPr>
            <p:cNvPr id="70" name="textruta 69">
              <a:extLst>
                <a:ext uri="{FF2B5EF4-FFF2-40B4-BE49-F238E27FC236}">
                  <a16:creationId xmlns:a16="http://schemas.microsoft.com/office/drawing/2014/main" id="{5AFE5366-CBA2-FF28-2342-B8761BBDAABA}"/>
                </a:ext>
              </a:extLst>
            </p:cNvPr>
            <p:cNvSpPr txBox="1"/>
            <p:nvPr/>
          </p:nvSpPr>
          <p:spPr>
            <a:xfrm>
              <a:off x="4259003" y="2477341"/>
              <a:ext cx="707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Electricity generation</a:t>
              </a:r>
            </a:p>
          </p:txBody>
        </p:sp>
        <p:sp>
          <p:nvSpPr>
            <p:cNvPr id="71" name="textruta 70">
              <a:extLst>
                <a:ext uri="{FF2B5EF4-FFF2-40B4-BE49-F238E27FC236}">
                  <a16:creationId xmlns:a16="http://schemas.microsoft.com/office/drawing/2014/main" id="{EF0D7327-6ED3-2206-02FC-924BE2D90A15}"/>
                </a:ext>
              </a:extLst>
            </p:cNvPr>
            <p:cNvSpPr txBox="1"/>
            <p:nvPr/>
          </p:nvSpPr>
          <p:spPr>
            <a:xfrm>
              <a:off x="4657068" y="2476162"/>
              <a:ext cx="70702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O&amp;M</a:t>
              </a:r>
            </a:p>
          </p:txBody>
        </p:sp>
        <p:sp>
          <p:nvSpPr>
            <p:cNvPr id="72" name="textruta 71">
              <a:extLst>
                <a:ext uri="{FF2B5EF4-FFF2-40B4-BE49-F238E27FC236}">
                  <a16:creationId xmlns:a16="http://schemas.microsoft.com/office/drawing/2014/main" id="{0D42A744-531F-8B76-7A52-24220A8AA834}"/>
                </a:ext>
              </a:extLst>
            </p:cNvPr>
            <p:cNvSpPr txBox="1"/>
            <p:nvPr/>
          </p:nvSpPr>
          <p:spPr>
            <a:xfrm>
              <a:off x="5570359" y="2468815"/>
              <a:ext cx="707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Design &amp; construction</a:t>
              </a:r>
            </a:p>
          </p:txBody>
        </p:sp>
        <p:sp>
          <p:nvSpPr>
            <p:cNvPr id="73" name="textruta 72">
              <a:extLst>
                <a:ext uri="{FF2B5EF4-FFF2-40B4-BE49-F238E27FC236}">
                  <a16:creationId xmlns:a16="http://schemas.microsoft.com/office/drawing/2014/main" id="{DF5A8E7C-1C94-BFF8-1471-BE85665CA492}"/>
                </a:ext>
              </a:extLst>
            </p:cNvPr>
            <p:cNvSpPr txBox="1"/>
            <p:nvPr/>
          </p:nvSpPr>
          <p:spPr>
            <a:xfrm>
              <a:off x="7129439" y="2476162"/>
              <a:ext cx="426839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D&amp;D</a:t>
              </a:r>
            </a:p>
          </p:txBody>
        </p:sp>
        <p:sp>
          <p:nvSpPr>
            <p:cNvPr id="74" name="textruta 73">
              <a:extLst>
                <a:ext uri="{FF2B5EF4-FFF2-40B4-BE49-F238E27FC236}">
                  <a16:creationId xmlns:a16="http://schemas.microsoft.com/office/drawing/2014/main" id="{9AD3F7EB-958B-FF0B-5E99-8A89AF186811}"/>
                </a:ext>
              </a:extLst>
            </p:cNvPr>
            <p:cNvSpPr txBox="1"/>
            <p:nvPr/>
          </p:nvSpPr>
          <p:spPr>
            <a:xfrm>
              <a:off x="6625383" y="2483416"/>
              <a:ext cx="7070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Waste management</a:t>
              </a:r>
            </a:p>
          </p:txBody>
        </p:sp>
        <p:sp>
          <p:nvSpPr>
            <p:cNvPr id="75" name="textruta 74">
              <a:extLst>
                <a:ext uri="{FF2B5EF4-FFF2-40B4-BE49-F238E27FC236}">
                  <a16:creationId xmlns:a16="http://schemas.microsoft.com/office/drawing/2014/main" id="{5B7BD8D0-AA58-8579-F643-04ACA008A95F}"/>
                </a:ext>
              </a:extLst>
            </p:cNvPr>
            <p:cNvSpPr txBox="1"/>
            <p:nvPr/>
          </p:nvSpPr>
          <p:spPr>
            <a:xfrm>
              <a:off x="3715383" y="2476162"/>
              <a:ext cx="67445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Procurement</a:t>
              </a:r>
            </a:p>
          </p:txBody>
        </p:sp>
        <p:sp>
          <p:nvSpPr>
            <p:cNvPr id="76" name="textruta 75">
              <a:extLst>
                <a:ext uri="{FF2B5EF4-FFF2-40B4-BE49-F238E27FC236}">
                  <a16:creationId xmlns:a16="http://schemas.microsoft.com/office/drawing/2014/main" id="{C0EFA4D2-CF6F-1D8D-6687-7C2CE6CA4962}"/>
                </a:ext>
              </a:extLst>
            </p:cNvPr>
            <p:cNvSpPr txBox="1"/>
            <p:nvPr/>
          </p:nvSpPr>
          <p:spPr>
            <a:xfrm>
              <a:off x="5148064" y="2493978"/>
              <a:ext cx="61928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Licensing</a:t>
              </a:r>
            </a:p>
          </p:txBody>
        </p:sp>
        <p:sp>
          <p:nvSpPr>
            <p:cNvPr id="77" name="textruta 76">
              <a:extLst>
                <a:ext uri="{FF2B5EF4-FFF2-40B4-BE49-F238E27FC236}">
                  <a16:creationId xmlns:a16="http://schemas.microsoft.com/office/drawing/2014/main" id="{0976315C-7CD5-12C2-D2A9-3C07FF927071}"/>
                </a:ext>
              </a:extLst>
            </p:cNvPr>
            <p:cNvSpPr txBox="1"/>
            <p:nvPr/>
          </p:nvSpPr>
          <p:spPr>
            <a:xfrm>
              <a:off x="6119451" y="2468815"/>
              <a:ext cx="67445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Procurement</a:t>
              </a:r>
            </a:p>
          </p:txBody>
        </p:sp>
        <p:sp>
          <p:nvSpPr>
            <p:cNvPr id="78" name="Pil: sparr 77">
              <a:extLst>
                <a:ext uri="{FF2B5EF4-FFF2-40B4-BE49-F238E27FC236}">
                  <a16:creationId xmlns:a16="http://schemas.microsoft.com/office/drawing/2014/main" id="{076AD4B4-4BFE-AE47-3500-1A346F70B5DD}"/>
                </a:ext>
              </a:extLst>
            </p:cNvPr>
            <p:cNvSpPr/>
            <p:nvPr/>
          </p:nvSpPr>
          <p:spPr>
            <a:xfrm>
              <a:off x="7435230" y="2067694"/>
              <a:ext cx="1313234" cy="401121"/>
            </a:xfrm>
            <a:prstGeom prst="chevron">
              <a:avLst/>
            </a:prstGeom>
            <a:solidFill>
              <a:srgbClr val="3DC0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100" dirty="0">
                  <a:solidFill>
                    <a:schemeClr val="bg1"/>
                  </a:solidFill>
                </a:rPr>
                <a:t>Safe closure </a:t>
              </a:r>
            </a:p>
          </p:txBody>
        </p:sp>
        <p:sp>
          <p:nvSpPr>
            <p:cNvPr id="79" name="Rektangel 78">
              <a:extLst>
                <a:ext uri="{FF2B5EF4-FFF2-40B4-BE49-F238E27FC236}">
                  <a16:creationId xmlns:a16="http://schemas.microsoft.com/office/drawing/2014/main" id="{E0079910-F67F-8126-7E5A-59F46D1B1949}"/>
                </a:ext>
              </a:extLst>
            </p:cNvPr>
            <p:cNvSpPr/>
            <p:nvPr/>
          </p:nvSpPr>
          <p:spPr>
            <a:xfrm>
              <a:off x="8515350" y="2067694"/>
              <a:ext cx="262410" cy="4157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80" name="Grupp 79">
              <a:extLst>
                <a:ext uri="{FF2B5EF4-FFF2-40B4-BE49-F238E27FC236}">
                  <a16:creationId xmlns:a16="http://schemas.microsoft.com/office/drawing/2014/main" id="{0571074F-9EC8-D3B6-D493-BBC3C83C5704}"/>
                </a:ext>
              </a:extLst>
            </p:cNvPr>
            <p:cNvGrpSpPr/>
            <p:nvPr/>
          </p:nvGrpSpPr>
          <p:grpSpPr>
            <a:xfrm>
              <a:off x="7470739" y="2067694"/>
              <a:ext cx="168753" cy="400616"/>
              <a:chOff x="7470739" y="2067694"/>
              <a:chExt cx="168753" cy="400616"/>
            </a:xfrm>
          </p:grpSpPr>
          <p:cxnSp>
            <p:nvCxnSpPr>
              <p:cNvPr id="81" name="Rak koppling 80">
                <a:extLst>
                  <a:ext uri="{FF2B5EF4-FFF2-40B4-BE49-F238E27FC236}">
                    <a16:creationId xmlns:a16="http://schemas.microsoft.com/office/drawing/2014/main" id="{55DE9F0D-D5CA-4CBA-D7A1-05A8DA25B860}"/>
                  </a:ext>
                </a:extLst>
              </p:cNvPr>
              <p:cNvCxnSpPr>
                <a:cxnSpLocks/>
                <a:endCxn id="78" idx="1"/>
              </p:cNvCxnSpPr>
              <p:nvPr/>
            </p:nvCxnSpPr>
            <p:spPr>
              <a:xfrm>
                <a:off x="7473345" y="2067694"/>
                <a:ext cx="162446" cy="200561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Rak koppling 81">
                <a:extLst>
                  <a:ext uri="{FF2B5EF4-FFF2-40B4-BE49-F238E27FC236}">
                    <a16:creationId xmlns:a16="http://schemas.microsoft.com/office/drawing/2014/main" id="{D4661E56-8A10-63D4-3867-6DEA7DDE00F8}"/>
                  </a:ext>
                </a:extLst>
              </p:cNvPr>
              <p:cNvCxnSpPr>
                <a:cxnSpLocks/>
                <a:stCxn id="63" idx="3"/>
              </p:cNvCxnSpPr>
              <p:nvPr/>
            </p:nvCxnSpPr>
            <p:spPr>
              <a:xfrm flipH="1">
                <a:off x="7470739" y="2268255"/>
                <a:ext cx="168753" cy="200055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" name="Bild 3" descr="Förstoringsglas kontur">
            <a:extLst>
              <a:ext uri="{FF2B5EF4-FFF2-40B4-BE49-F238E27FC236}">
                <a16:creationId xmlns:a16="http://schemas.microsoft.com/office/drawing/2014/main" id="{F876F9AF-68CC-51B2-3099-DD0C2C55FD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50556" y="1248672"/>
            <a:ext cx="1914547" cy="1914547"/>
          </a:xfrm>
          <a:prstGeom prst="rect">
            <a:avLst/>
          </a:prstGeom>
        </p:spPr>
      </p:pic>
      <p:sp>
        <p:nvSpPr>
          <p:cNvPr id="87" name="Date Placeholder 6">
            <a:extLst>
              <a:ext uri="{FF2B5EF4-FFF2-40B4-BE49-F238E27FC236}">
                <a16:creationId xmlns:a16="http://schemas.microsoft.com/office/drawing/2014/main" id="{BC96FD60-47A4-768C-0907-4E45F83556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</p:spPr>
        <p:txBody>
          <a:bodyPr/>
          <a:lstStyle/>
          <a:p>
            <a:r>
              <a:rPr lang="sv-SE" dirty="0"/>
              <a:t>IAEA, 6-10 November 2023</a:t>
            </a:r>
            <a:endParaRPr lang="en-GB" dirty="0"/>
          </a:p>
        </p:txBody>
      </p:sp>
      <p:sp>
        <p:nvSpPr>
          <p:cNvPr id="88" name="Rektangel 87">
            <a:extLst>
              <a:ext uri="{FF2B5EF4-FFF2-40B4-BE49-F238E27FC236}">
                <a16:creationId xmlns:a16="http://schemas.microsoft.com/office/drawing/2014/main" id="{572945BB-9874-EB8E-857C-F53898098BAA}"/>
              </a:ext>
            </a:extLst>
          </p:cNvPr>
          <p:cNvSpPr/>
          <p:nvPr/>
        </p:nvSpPr>
        <p:spPr>
          <a:xfrm>
            <a:off x="0" y="4979014"/>
            <a:ext cx="971600" cy="164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9" name="Pil: nedåt 88">
            <a:extLst>
              <a:ext uri="{FF2B5EF4-FFF2-40B4-BE49-F238E27FC236}">
                <a16:creationId xmlns:a16="http://schemas.microsoft.com/office/drawing/2014/main" id="{23095129-C38A-9322-BF19-438D3D764E57}"/>
              </a:ext>
            </a:extLst>
          </p:cNvPr>
          <p:cNvSpPr/>
          <p:nvPr/>
        </p:nvSpPr>
        <p:spPr>
          <a:xfrm rot="2740111">
            <a:off x="5937515" y="2338376"/>
            <a:ext cx="198636" cy="922698"/>
          </a:xfrm>
          <a:prstGeom prst="downArrow">
            <a:avLst/>
          </a:prstGeom>
          <a:noFill/>
          <a:ln>
            <a:solidFill>
              <a:srgbClr val="2F55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5516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37" grpId="0"/>
      <p:bldP spid="43" grpId="0"/>
      <p:bldP spid="54" grpId="0"/>
      <p:bldP spid="56" grpId="0" animBg="1"/>
      <p:bldP spid="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9CBA92E1-92C3-9B2F-5C36-B918CE3D0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64486"/>
            <a:ext cx="8496300" cy="623248"/>
          </a:xfrm>
          <a:noFill/>
        </p:spPr>
        <p:txBody>
          <a:bodyPr>
            <a:normAutofit/>
          </a:bodyPr>
          <a:lstStyle/>
          <a:p>
            <a:r>
              <a:rPr lang="en-US" b="1" dirty="0">
                <a:latin typeface="Arial "/>
              </a:rPr>
              <a:t>Backend sustainability aspects &amp; tools</a:t>
            </a:r>
            <a:endParaRPr lang="en-GB" b="1" dirty="0">
              <a:latin typeface="Arial "/>
            </a:endParaRPr>
          </a:p>
        </p:txBody>
      </p:sp>
      <p:grpSp>
        <p:nvGrpSpPr>
          <p:cNvPr id="2" name="Grupp 1">
            <a:extLst>
              <a:ext uri="{FF2B5EF4-FFF2-40B4-BE49-F238E27FC236}">
                <a16:creationId xmlns:a16="http://schemas.microsoft.com/office/drawing/2014/main" id="{6FB46D99-685E-1225-7BE1-4CF2629EC0DE}"/>
              </a:ext>
            </a:extLst>
          </p:cNvPr>
          <p:cNvGrpSpPr/>
          <p:nvPr/>
        </p:nvGrpSpPr>
        <p:grpSpPr>
          <a:xfrm>
            <a:off x="604627" y="2715766"/>
            <a:ext cx="7934745" cy="717426"/>
            <a:chOff x="573561" y="3373898"/>
            <a:chExt cx="7934745" cy="717426"/>
          </a:xfrm>
        </p:grpSpPr>
        <p:sp>
          <p:nvSpPr>
            <p:cNvPr id="26" name="Pil: femhörning 25">
              <a:extLst>
                <a:ext uri="{FF2B5EF4-FFF2-40B4-BE49-F238E27FC236}">
                  <a16:creationId xmlns:a16="http://schemas.microsoft.com/office/drawing/2014/main" id="{3550188E-FA91-949A-4CCC-03E16D1D3510}"/>
                </a:ext>
              </a:extLst>
            </p:cNvPr>
            <p:cNvSpPr/>
            <p:nvPr/>
          </p:nvSpPr>
          <p:spPr>
            <a:xfrm>
              <a:off x="590651" y="3373898"/>
              <a:ext cx="2163278" cy="409649"/>
            </a:xfrm>
            <a:prstGeom prst="homePlat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Frontend of backend</a:t>
              </a:r>
            </a:p>
          </p:txBody>
        </p:sp>
        <p:sp>
          <p:nvSpPr>
            <p:cNvPr id="27" name="Pil: sparr 26">
              <a:extLst>
                <a:ext uri="{FF2B5EF4-FFF2-40B4-BE49-F238E27FC236}">
                  <a16:creationId xmlns:a16="http://schemas.microsoft.com/office/drawing/2014/main" id="{AC0F4607-6CF6-DA00-A799-78638DD34DAB}"/>
                </a:ext>
              </a:extLst>
            </p:cNvPr>
            <p:cNvSpPr/>
            <p:nvPr/>
          </p:nvSpPr>
          <p:spPr>
            <a:xfrm>
              <a:off x="2661793" y="3373898"/>
              <a:ext cx="2664296" cy="409649"/>
            </a:xfrm>
            <a:prstGeom prst="chevron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>
                  <a:solidFill>
                    <a:schemeClr val="bg1"/>
                  </a:solidFill>
                </a:rPr>
                <a:t>Backend of operations</a:t>
              </a:r>
            </a:p>
          </p:txBody>
        </p:sp>
        <p:sp>
          <p:nvSpPr>
            <p:cNvPr id="28" name="Pil: sparr 27">
              <a:extLst>
                <a:ext uri="{FF2B5EF4-FFF2-40B4-BE49-F238E27FC236}">
                  <a16:creationId xmlns:a16="http://schemas.microsoft.com/office/drawing/2014/main" id="{6DFBE1DB-B633-B307-1586-BEF99A25D5BE}"/>
                </a:ext>
              </a:extLst>
            </p:cNvPr>
            <p:cNvSpPr/>
            <p:nvPr/>
          </p:nvSpPr>
          <p:spPr>
            <a:xfrm>
              <a:off x="5227205" y="3373898"/>
              <a:ext cx="3135329" cy="401121"/>
            </a:xfrm>
            <a:prstGeom prst="chevron">
              <a:avLst/>
            </a:prstGeom>
            <a:solidFill>
              <a:srgbClr val="3DC0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</a:rPr>
                <a:t>        Backend of backend</a:t>
              </a:r>
            </a:p>
          </p:txBody>
        </p:sp>
        <p:sp>
          <p:nvSpPr>
            <p:cNvPr id="37" name="textruta 36">
              <a:extLst>
                <a:ext uri="{FF2B5EF4-FFF2-40B4-BE49-F238E27FC236}">
                  <a16:creationId xmlns:a16="http://schemas.microsoft.com/office/drawing/2014/main" id="{9B3B0E10-4BB7-36A2-8DCA-36F5127A47C3}"/>
                </a:ext>
              </a:extLst>
            </p:cNvPr>
            <p:cNvSpPr txBox="1"/>
            <p:nvPr/>
          </p:nvSpPr>
          <p:spPr>
            <a:xfrm>
              <a:off x="573561" y="3783547"/>
              <a:ext cx="1982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Planning, procurement, and construction of spent fuel and nuclear waste facilities</a:t>
              </a:r>
            </a:p>
          </p:txBody>
        </p:sp>
        <p:sp>
          <p:nvSpPr>
            <p:cNvPr id="43" name="textruta 42">
              <a:extLst>
                <a:ext uri="{FF2B5EF4-FFF2-40B4-BE49-F238E27FC236}">
                  <a16:creationId xmlns:a16="http://schemas.microsoft.com/office/drawing/2014/main" id="{E55424E5-D0F8-AC34-84A3-7E547AE3E52C}"/>
                </a:ext>
              </a:extLst>
            </p:cNvPr>
            <p:cNvSpPr txBox="1"/>
            <p:nvPr/>
          </p:nvSpPr>
          <p:spPr>
            <a:xfrm>
              <a:off x="2682715" y="3783545"/>
              <a:ext cx="24689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Operation of spent fuel and nuclear waste facilities, and decommissioning of nuclear facilities (incl. waste mgmt)</a:t>
              </a:r>
            </a:p>
          </p:txBody>
        </p:sp>
        <p:sp>
          <p:nvSpPr>
            <p:cNvPr id="54" name="textruta 53">
              <a:extLst>
                <a:ext uri="{FF2B5EF4-FFF2-40B4-BE49-F238E27FC236}">
                  <a16:creationId xmlns:a16="http://schemas.microsoft.com/office/drawing/2014/main" id="{68AE399C-9F84-C4BE-5F4B-25E5B99B10F8}"/>
                </a:ext>
              </a:extLst>
            </p:cNvPr>
            <p:cNvSpPr txBox="1"/>
            <p:nvPr/>
          </p:nvSpPr>
          <p:spPr>
            <a:xfrm>
              <a:off x="5227206" y="3771392"/>
              <a:ext cx="32811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700" b="1" dirty="0">
                  <a:solidFill>
                    <a:srgbClr val="1E324F"/>
                  </a:solidFill>
                </a:rPr>
                <a:t>Ensuring the safe closure and long-term safety of spent fuel and nuclear waste repositories</a:t>
              </a:r>
              <a:endParaRPr lang="en-GB" sz="700" b="1" dirty="0">
                <a:solidFill>
                  <a:srgbClr val="1E324F"/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56" name="Rektangel 55">
              <a:extLst>
                <a:ext uri="{FF2B5EF4-FFF2-40B4-BE49-F238E27FC236}">
                  <a16:creationId xmlns:a16="http://schemas.microsoft.com/office/drawing/2014/main" id="{E9E4D555-F4CA-DB23-EB01-2D06EAFEE1BC}"/>
                </a:ext>
              </a:extLst>
            </p:cNvPr>
            <p:cNvSpPr/>
            <p:nvPr/>
          </p:nvSpPr>
          <p:spPr>
            <a:xfrm>
              <a:off x="7884367" y="3380425"/>
              <a:ext cx="623939" cy="383620"/>
            </a:xfrm>
            <a:prstGeom prst="rect">
              <a:avLst/>
            </a:prstGeom>
            <a:solidFill>
              <a:srgbClr val="3DC07C"/>
            </a:solidFill>
            <a:ln>
              <a:solidFill>
                <a:srgbClr val="3DC0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5" name="Rektangel: vikt hörn 4">
            <a:extLst>
              <a:ext uri="{FF2B5EF4-FFF2-40B4-BE49-F238E27FC236}">
                <a16:creationId xmlns:a16="http://schemas.microsoft.com/office/drawing/2014/main" id="{8460B598-EBBD-C6D5-5137-11284998C360}"/>
              </a:ext>
            </a:extLst>
          </p:cNvPr>
          <p:cNvSpPr/>
          <p:nvPr/>
        </p:nvSpPr>
        <p:spPr>
          <a:xfrm>
            <a:off x="2915816" y="1278228"/>
            <a:ext cx="2249338" cy="1080120"/>
          </a:xfrm>
          <a:prstGeom prst="foldedCorner">
            <a:avLst/>
          </a:prstGeom>
          <a:solidFill>
            <a:srgbClr val="A9D18E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</a:rPr>
              <a:t>Operations sustainability aspects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H&amp;S in decommissioning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Waste management and circularity</a:t>
            </a:r>
          </a:p>
        </p:txBody>
      </p:sp>
      <p:sp>
        <p:nvSpPr>
          <p:cNvPr id="6" name="Rektangel: vikt hörn 5">
            <a:extLst>
              <a:ext uri="{FF2B5EF4-FFF2-40B4-BE49-F238E27FC236}">
                <a16:creationId xmlns:a16="http://schemas.microsoft.com/office/drawing/2014/main" id="{438A9204-09C8-2F23-55FB-40EB4E5040C1}"/>
              </a:ext>
            </a:extLst>
          </p:cNvPr>
          <p:cNvSpPr/>
          <p:nvPr/>
        </p:nvSpPr>
        <p:spPr>
          <a:xfrm>
            <a:off x="5398070" y="1278228"/>
            <a:ext cx="3134370" cy="1080120"/>
          </a:xfrm>
          <a:prstGeom prst="foldedCorner">
            <a:avLst/>
          </a:prstGeom>
          <a:solidFill>
            <a:srgbClr val="3DC07C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</a:rPr>
              <a:t>Backend sustainability aspects</a:t>
            </a:r>
          </a:p>
          <a:p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H&amp;S (long-term safety of repositories)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Stakeholder engagement (future stakeholders</a:t>
            </a:r>
            <a:r>
              <a:rPr lang="sv-SE" sz="11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ktangel: vikt hörn 6">
            <a:extLst>
              <a:ext uri="{FF2B5EF4-FFF2-40B4-BE49-F238E27FC236}">
                <a16:creationId xmlns:a16="http://schemas.microsoft.com/office/drawing/2014/main" id="{5AD21690-E2E8-144F-520F-36D57B683DBD}"/>
              </a:ext>
            </a:extLst>
          </p:cNvPr>
          <p:cNvSpPr/>
          <p:nvPr/>
        </p:nvSpPr>
        <p:spPr>
          <a:xfrm>
            <a:off x="658242" y="1278228"/>
            <a:ext cx="1969542" cy="1085726"/>
          </a:xfrm>
          <a:prstGeom prst="foldedCorner">
            <a:avLst/>
          </a:prstGeom>
          <a:solidFill>
            <a:srgbClr val="C5E0B4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</a:rPr>
              <a:t>Frontend sustainability aspects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H&amp;S in procurement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Emissions (e.g., CO</a:t>
            </a:r>
            <a:r>
              <a:rPr lang="en-GB" sz="11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Human rights</a:t>
            </a:r>
          </a:p>
        </p:txBody>
      </p:sp>
      <p:sp>
        <p:nvSpPr>
          <p:cNvPr id="8" name="Rektangel: vikt hörn 7">
            <a:extLst>
              <a:ext uri="{FF2B5EF4-FFF2-40B4-BE49-F238E27FC236}">
                <a16:creationId xmlns:a16="http://schemas.microsoft.com/office/drawing/2014/main" id="{C28132D3-1CF1-B370-6A2B-83BA321BFEE7}"/>
              </a:ext>
            </a:extLst>
          </p:cNvPr>
          <p:cNvSpPr/>
          <p:nvPr/>
        </p:nvSpPr>
        <p:spPr>
          <a:xfrm>
            <a:off x="658242" y="3667252"/>
            <a:ext cx="1969542" cy="1085726"/>
          </a:xfrm>
          <a:prstGeom prst="foldedCorner">
            <a:avLst/>
          </a:prstGeom>
          <a:solidFill>
            <a:srgbClr val="F3F9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</a:rPr>
              <a:t>Frontend sustainability tools</a:t>
            </a:r>
          </a:p>
          <a:p>
            <a:endParaRPr lang="en-GB" sz="500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Tender &amp; contract requirements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Target on supply chain CO</a:t>
            </a:r>
            <a:r>
              <a:rPr lang="en-GB" sz="11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Sust. supply chain roadmap</a:t>
            </a:r>
          </a:p>
        </p:txBody>
      </p:sp>
      <p:sp>
        <p:nvSpPr>
          <p:cNvPr id="9" name="Rektangel: vikt hörn 8">
            <a:extLst>
              <a:ext uri="{FF2B5EF4-FFF2-40B4-BE49-F238E27FC236}">
                <a16:creationId xmlns:a16="http://schemas.microsoft.com/office/drawing/2014/main" id="{8D497F5C-D224-729A-93DB-40460C3681D6}"/>
              </a:ext>
            </a:extLst>
          </p:cNvPr>
          <p:cNvSpPr/>
          <p:nvPr/>
        </p:nvSpPr>
        <p:spPr>
          <a:xfrm>
            <a:off x="2915816" y="3670055"/>
            <a:ext cx="2249338" cy="1080120"/>
          </a:xfrm>
          <a:prstGeom prst="foldedCorner">
            <a:avLst/>
          </a:prstGeom>
          <a:solidFill>
            <a:srgbClr val="DDED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</a:rPr>
              <a:t>Operations sustainability tools</a:t>
            </a:r>
          </a:p>
          <a:p>
            <a:endParaRPr lang="en-GB" sz="500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Situation-based health and safety approach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Optimised free-release of waste from decommissioning</a:t>
            </a:r>
          </a:p>
        </p:txBody>
      </p:sp>
      <p:sp>
        <p:nvSpPr>
          <p:cNvPr id="10" name="Rektangel: vikt hörn 9">
            <a:extLst>
              <a:ext uri="{FF2B5EF4-FFF2-40B4-BE49-F238E27FC236}">
                <a16:creationId xmlns:a16="http://schemas.microsoft.com/office/drawing/2014/main" id="{2F4A7AA2-879E-A517-28EE-30E34A905B1B}"/>
              </a:ext>
            </a:extLst>
          </p:cNvPr>
          <p:cNvSpPr/>
          <p:nvPr/>
        </p:nvSpPr>
        <p:spPr>
          <a:xfrm>
            <a:off x="5398070" y="3667252"/>
            <a:ext cx="3134370" cy="1080120"/>
          </a:xfrm>
          <a:prstGeom prst="foldedCorner">
            <a:avLst/>
          </a:prstGeom>
          <a:solidFill>
            <a:srgbClr val="C4EC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u="sng" dirty="0">
                <a:solidFill>
                  <a:schemeClr val="accent1">
                    <a:lumMod val="50000"/>
                  </a:schemeClr>
                </a:solidFill>
              </a:rPr>
              <a:t>Backend sustainability tools</a:t>
            </a:r>
          </a:p>
          <a:p>
            <a:endParaRPr lang="en-GB" sz="500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Safety assessments and safety case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accent1">
                    <a:lumMod val="50000"/>
                  </a:schemeClr>
                </a:solidFill>
              </a:rPr>
              <a:t>Preservation of records, knowledge and memory across generations on locations and characteristics of nuclear repositories</a:t>
            </a:r>
          </a:p>
        </p:txBody>
      </p:sp>
      <p:sp>
        <p:nvSpPr>
          <p:cNvPr id="11" name="Date Placeholder 6">
            <a:extLst>
              <a:ext uri="{FF2B5EF4-FFF2-40B4-BE49-F238E27FC236}">
                <a16:creationId xmlns:a16="http://schemas.microsoft.com/office/drawing/2014/main" id="{B9A2C8AF-08A5-3438-6C68-2460CFCB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</p:spPr>
        <p:txBody>
          <a:bodyPr/>
          <a:lstStyle/>
          <a:p>
            <a:r>
              <a:rPr lang="sv-SE" dirty="0"/>
              <a:t>IAEA, 6-10 November 2023</a:t>
            </a:r>
            <a:endParaRPr lang="en-GB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926A35B-B26D-5BBD-2538-A5E8B58C15C4}"/>
              </a:ext>
            </a:extLst>
          </p:cNvPr>
          <p:cNvSpPr/>
          <p:nvPr/>
        </p:nvSpPr>
        <p:spPr>
          <a:xfrm>
            <a:off x="0" y="4979014"/>
            <a:ext cx="971600" cy="164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854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2F3EBD7-E924-6939-470F-567A493BC67A}"/>
              </a:ext>
            </a:extLst>
          </p:cNvPr>
          <p:cNvSpPr/>
          <p:nvPr/>
        </p:nvSpPr>
        <p:spPr>
          <a:xfrm>
            <a:off x="506338" y="3591212"/>
            <a:ext cx="8013626" cy="10922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b="1" dirty="0"/>
              <a:t>Sustainability in the nuclear industry holds a multitude of challenges and it is apparent that it requires a multidimensional approach.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b="1" dirty="0"/>
              <a:t>Steered by ambitious corporate governance and guided by stakeholders' expectations, we are convinced that it is possible to both develop and maintain a sustainable business!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5CCEF0-7645-2525-2456-7B0198192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0"/>
            <a:ext cx="5040560" cy="832208"/>
          </a:xfrm>
          <a:noFill/>
        </p:spPr>
        <p:txBody>
          <a:bodyPr>
            <a:normAutofit fontScale="90000"/>
          </a:bodyPr>
          <a:lstStyle/>
          <a:p>
            <a:r>
              <a:rPr lang="en-GB" b="1" dirty="0"/>
              <a:t>Key messages from the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A1C7F-77B6-31B8-2B92-4DEDD4850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264" y="1203598"/>
            <a:ext cx="7886700" cy="2278102"/>
          </a:xfrm>
        </p:spPr>
        <p:txBody>
          <a:bodyPr>
            <a:noAutofit/>
          </a:bodyPr>
          <a:lstStyle/>
          <a:p>
            <a:pPr>
              <a:spcBef>
                <a:spcPts val="1350"/>
              </a:spcBef>
            </a:pPr>
            <a:r>
              <a:rPr lang="en-US" sz="1500" dirty="0"/>
              <a:t>Sustainability is linked to many sustainability aspects with different significance in the different phases of nuclear power. </a:t>
            </a:r>
          </a:p>
          <a:p>
            <a:pPr>
              <a:spcBef>
                <a:spcPts val="1350"/>
              </a:spcBef>
            </a:pPr>
            <a:r>
              <a:rPr lang="en-US" sz="1500" dirty="0"/>
              <a:t>A lifecycle view is needed to enable identification of material aspects throughout the nuclear life cycle.</a:t>
            </a:r>
          </a:p>
          <a:p>
            <a:pPr>
              <a:spcBef>
                <a:spcPts val="1350"/>
              </a:spcBef>
            </a:pPr>
            <a:r>
              <a:rPr lang="en-US" sz="1500" dirty="0"/>
              <a:t>A strong sustainability governance with challenging policies and targets is fundamental for steering in a desirable direction.</a:t>
            </a:r>
          </a:p>
          <a:p>
            <a:pPr>
              <a:spcBef>
                <a:spcPts val="1350"/>
              </a:spcBef>
            </a:pPr>
            <a:r>
              <a:rPr lang="en-US" sz="1500" dirty="0"/>
              <a:t>A framework of instructions and guidelines, together with suitable methods and tools, is needed to address these aspects, enabling targets to be reached.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4483A-095F-BCAC-834E-2A937FC51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1831-B729-45D5-AFCA-AF373064B3A2}" type="slidenum">
              <a:rPr lang="en-GB" smtClean="0"/>
              <a:t>7</a:t>
            </a:fld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49504A-82C2-A604-6AF5-3FC9D7BCCF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45385"/>
            <a:ext cx="2057400" cy="274637"/>
          </a:xfrm>
        </p:spPr>
        <p:txBody>
          <a:bodyPr/>
          <a:lstStyle/>
          <a:p>
            <a:r>
              <a:rPr lang="sv-SE" dirty="0"/>
              <a:t>IAEA, 6-10 November 2023</a:t>
            </a:r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FFF604C5-E293-AEC4-35F2-5058DBF3D222}"/>
              </a:ext>
            </a:extLst>
          </p:cNvPr>
          <p:cNvSpPr/>
          <p:nvPr/>
        </p:nvSpPr>
        <p:spPr>
          <a:xfrm>
            <a:off x="0" y="4979014"/>
            <a:ext cx="971600" cy="164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2933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D033C23-D9AB-F697-4B46-4419A0F2F74D}"/>
              </a:ext>
            </a:extLst>
          </p:cNvPr>
          <p:cNvSpPr txBox="1">
            <a:spLocks/>
          </p:cNvSpPr>
          <p:nvPr/>
        </p:nvSpPr>
        <p:spPr>
          <a:xfrm>
            <a:off x="628650" y="648049"/>
            <a:ext cx="7886700" cy="127684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500" b="1"/>
              <a:t>Thank you!</a:t>
            </a:r>
            <a:endParaRPr lang="en-GB" sz="4500" b="1" dirty="0"/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066A60F2-F311-0582-5542-20859E6C83A9}"/>
              </a:ext>
            </a:extLst>
          </p:cNvPr>
          <p:cNvSpPr txBox="1"/>
          <p:nvPr/>
        </p:nvSpPr>
        <p:spPr>
          <a:xfrm>
            <a:off x="5220072" y="1565378"/>
            <a:ext cx="379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spc="-70" dirty="0">
                <a:solidFill>
                  <a:srgbClr val="000000"/>
                </a:solidFill>
                <a:latin typeface="Arial" panose="020B0604020202020204"/>
              </a:rPr>
              <a:t>Lasse Kyläkorpi</a:t>
            </a:r>
            <a:endParaRPr lang="en-GB" sz="3600" b="1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E911F6B9-9C08-FB79-9170-B55B81517C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11" t="17364" r="5743" b="15998"/>
          <a:stretch/>
        </p:blipFill>
        <p:spPr>
          <a:xfrm>
            <a:off x="2911177" y="4012031"/>
            <a:ext cx="3249637" cy="816092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5620C4A4-F010-7A6A-63E5-6798ABF682D2}"/>
              </a:ext>
            </a:extLst>
          </p:cNvPr>
          <p:cNvSpPr txBox="1">
            <a:spLocks/>
          </p:cNvSpPr>
          <p:nvPr/>
        </p:nvSpPr>
        <p:spPr>
          <a:xfrm>
            <a:off x="5364088" y="3003798"/>
            <a:ext cx="3223270" cy="994173"/>
          </a:xfrm>
          <a:prstGeom prst="rect">
            <a:avLst/>
          </a:prstGeom>
        </p:spPr>
        <p:txBody>
          <a:bodyPr vert="horz" lIns="91440" tIns="45720" rIns="144000" bIns="45720" rtlCol="0" anchor="t">
            <a:noAutofit/>
          </a:bodyPr>
          <a:lstStyle>
            <a:lvl1pPr algn="l" defTabSz="6858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2400" b="1" kern="1200" spc="-7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783"/>
            <a:r>
              <a:rPr lang="sv-SE" sz="1350" dirty="0">
                <a:solidFill>
                  <a:srgbClr val="000000"/>
                </a:solidFill>
                <a:latin typeface="Arial" panose="020B0604020202020204"/>
              </a:rPr>
              <a:t>Senior </a:t>
            </a:r>
            <a:r>
              <a:rPr lang="en-GB" sz="1350" dirty="0">
                <a:solidFill>
                  <a:srgbClr val="000000"/>
                </a:solidFill>
                <a:latin typeface="Arial" panose="020B0604020202020204"/>
              </a:rPr>
              <a:t>Adviser</a:t>
            </a:r>
            <a:r>
              <a:rPr lang="sv-SE" sz="1350" dirty="0">
                <a:solidFill>
                  <a:srgbClr val="000000"/>
                </a:solidFill>
                <a:latin typeface="Arial" panose="020B0604020202020204"/>
              </a:rPr>
              <a:t> Sustainability &amp; Quality</a:t>
            </a:r>
            <a:endParaRPr lang="sv-SE" sz="1350" i="1" dirty="0">
              <a:solidFill>
                <a:srgbClr val="000000"/>
              </a:solidFill>
              <a:latin typeface="Arial" panose="020B0604020202020204"/>
            </a:endParaRPr>
          </a:p>
          <a:p>
            <a:pPr defTabSz="685783"/>
            <a:r>
              <a:rPr lang="sv-SE" sz="1350" dirty="0">
                <a:solidFill>
                  <a:srgbClr val="000000"/>
                </a:solidFill>
                <a:latin typeface="Arial" panose="020B0604020202020204"/>
              </a:rPr>
              <a:t>BA Generation, Fleet Development </a:t>
            </a:r>
          </a:p>
          <a:p>
            <a:pPr defTabSz="685783"/>
            <a:r>
              <a:rPr lang="sv-SE" sz="1350" dirty="0">
                <a:solidFill>
                  <a:srgbClr val="000000"/>
                </a:solidFill>
                <a:latin typeface="Arial" panose="020B0604020202020204"/>
              </a:rPr>
              <a:t>Vattenfall AB</a:t>
            </a:r>
          </a:p>
          <a:p>
            <a:pPr defTabSz="685783"/>
            <a:r>
              <a:rPr lang="sv-SE" sz="1350" dirty="0">
                <a:solidFill>
                  <a:srgbClr val="000000"/>
                </a:solidFill>
                <a:latin typeface="Arial" panose="020B0604020202020204"/>
                <a:hlinkClick r:id="rId4"/>
              </a:rPr>
              <a:t>lasse.kylakorpi@vattenfall.com</a:t>
            </a:r>
            <a:r>
              <a:rPr lang="sv-SE" sz="1350" dirty="0">
                <a:solidFill>
                  <a:srgbClr val="000000"/>
                </a:solidFill>
                <a:latin typeface="Arial" panose="020B0604020202020204"/>
              </a:rPr>
              <a:t> </a:t>
            </a:r>
          </a:p>
          <a:p>
            <a:pPr defTabSz="685783"/>
            <a:endParaRPr lang="sv-SE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685783"/>
            <a:r>
              <a:rPr lang="sv-SE" sz="1350" dirty="0">
                <a:solidFill>
                  <a:srgbClr val="000000"/>
                </a:solidFill>
                <a:latin typeface="Arial" panose="020B0604020202020204"/>
              </a:rPr>
              <a:t> </a:t>
            </a:r>
            <a:endParaRPr lang="en-GB" sz="1350" dirty="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8C2E767C-71A8-4583-015C-AA23F7128A26}"/>
              </a:ext>
            </a:extLst>
          </p:cNvPr>
          <p:cNvSpPr/>
          <p:nvPr/>
        </p:nvSpPr>
        <p:spPr>
          <a:xfrm>
            <a:off x="0" y="4979014"/>
            <a:ext cx="971600" cy="164486"/>
          </a:xfrm>
          <a:prstGeom prst="rect">
            <a:avLst/>
          </a:prstGeom>
          <a:solidFill>
            <a:srgbClr val="C7D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68ABC24E-C32A-45DC-5A11-0848F7BAA909}"/>
              </a:ext>
            </a:extLst>
          </p:cNvPr>
          <p:cNvSpPr txBox="1"/>
          <p:nvPr/>
        </p:nvSpPr>
        <p:spPr>
          <a:xfrm>
            <a:off x="611560" y="1565379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spc="-70" dirty="0">
                <a:solidFill>
                  <a:srgbClr val="000000"/>
                </a:solidFill>
                <a:latin typeface="Arial" panose="020B0604020202020204"/>
              </a:rPr>
              <a:t>Karin Petrini</a:t>
            </a:r>
            <a:endParaRPr lang="en-GB" sz="3600" b="1" dirty="0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2F976FEC-4730-4115-9FE8-3B0669FB92AA}"/>
              </a:ext>
            </a:extLst>
          </p:cNvPr>
          <p:cNvSpPr txBox="1">
            <a:spLocks/>
          </p:cNvSpPr>
          <p:nvPr/>
        </p:nvSpPr>
        <p:spPr>
          <a:xfrm>
            <a:off x="942182" y="3003798"/>
            <a:ext cx="3223270" cy="994173"/>
          </a:xfrm>
          <a:prstGeom prst="rect">
            <a:avLst/>
          </a:prstGeom>
        </p:spPr>
        <p:txBody>
          <a:bodyPr vert="horz" lIns="91440" tIns="45720" rIns="144000" bIns="45720" rtlCol="0" anchor="t">
            <a:noAutofit/>
          </a:bodyPr>
          <a:lstStyle>
            <a:lvl1pPr algn="l" defTabSz="6858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2400" b="1" kern="1200" spc="-7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783"/>
            <a:r>
              <a:rPr lang="sv-SE" sz="1350" dirty="0">
                <a:solidFill>
                  <a:srgbClr val="000000"/>
                </a:solidFill>
                <a:latin typeface="Arial" panose="020B0604020202020204"/>
              </a:rPr>
              <a:t>Director Safety &amp; </a:t>
            </a:r>
            <a:r>
              <a:rPr lang="en-GB" sz="1350" dirty="0">
                <a:solidFill>
                  <a:srgbClr val="000000"/>
                </a:solidFill>
                <a:latin typeface="Arial" panose="020B0604020202020204"/>
              </a:rPr>
              <a:t>Requirements</a:t>
            </a:r>
            <a:endParaRPr lang="en-GB" sz="1350" i="1" dirty="0">
              <a:solidFill>
                <a:srgbClr val="000000"/>
              </a:solidFill>
              <a:latin typeface="Arial" panose="020B0604020202020204"/>
            </a:endParaRPr>
          </a:p>
          <a:p>
            <a:pPr defTabSz="685783"/>
            <a:r>
              <a:rPr lang="sv-SE" sz="1350" dirty="0">
                <a:solidFill>
                  <a:srgbClr val="000000"/>
                </a:solidFill>
                <a:latin typeface="Arial" panose="020B0604020202020204"/>
              </a:rPr>
              <a:t>BA Generation, Fleet Development </a:t>
            </a:r>
          </a:p>
          <a:p>
            <a:pPr defTabSz="685783"/>
            <a:r>
              <a:rPr lang="sv-SE" sz="1350" dirty="0">
                <a:solidFill>
                  <a:srgbClr val="000000"/>
                </a:solidFill>
                <a:latin typeface="Arial" panose="020B0604020202020204"/>
              </a:rPr>
              <a:t>Vattenfall AB</a:t>
            </a:r>
          </a:p>
          <a:p>
            <a:pPr defTabSz="685783"/>
            <a:r>
              <a:rPr lang="sv-SE" sz="1350" dirty="0">
                <a:solidFill>
                  <a:srgbClr val="000000"/>
                </a:solidFill>
                <a:latin typeface="Arial" panose="020B0604020202020204"/>
                <a:hlinkClick r:id="rId4"/>
              </a:rPr>
              <a:t>k</a:t>
            </a:r>
            <a:r>
              <a:rPr lang="sv-SE" sz="1350" dirty="0">
                <a:solidFill>
                  <a:srgbClr val="000000"/>
                </a:solidFill>
                <a:latin typeface="Arial" panose="020B0604020202020204"/>
                <a:hlinkClick r:id="rId4"/>
              </a:rPr>
              <a:t>arin.petrini@vattenfall.com</a:t>
            </a:r>
            <a:r>
              <a:rPr lang="sv-SE" sz="1350" dirty="0">
                <a:solidFill>
                  <a:srgbClr val="000000"/>
                </a:solidFill>
                <a:latin typeface="Arial" panose="020B0604020202020204"/>
              </a:rPr>
              <a:t> </a:t>
            </a:r>
          </a:p>
          <a:p>
            <a:pPr defTabSz="685783"/>
            <a:endParaRPr lang="sv-SE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685783"/>
            <a:r>
              <a:rPr lang="sv-SE" sz="1350" dirty="0">
                <a:solidFill>
                  <a:srgbClr val="000000"/>
                </a:solidFill>
                <a:latin typeface="Arial" panose="020B0604020202020204"/>
              </a:rPr>
              <a:t> </a:t>
            </a:r>
            <a:endParaRPr lang="en-GB" sz="1350" dirty="0">
              <a:solidFill>
                <a:srgbClr val="000000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827987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IAEA_Logo_wide</Template>
  <TotalTime>0</TotalTime>
  <Words>721</Words>
  <Application>Microsoft Office PowerPoint</Application>
  <PresentationFormat>Bildspel på skärmen (16:9)</PresentationFormat>
  <Paragraphs>158</Paragraphs>
  <Slides>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Arial </vt:lpstr>
      <vt:lpstr>Calibri</vt:lpstr>
      <vt:lpstr>Calibri Light</vt:lpstr>
      <vt:lpstr>Custom Design</vt:lpstr>
      <vt:lpstr>1_Custom Design</vt:lpstr>
      <vt:lpstr>PowerPoint-presentation</vt:lpstr>
      <vt:lpstr>The sustainability challenge</vt:lpstr>
      <vt:lpstr>Identifying sustainability aspects</vt:lpstr>
      <vt:lpstr>Sustainability across the nuclear life-cycle</vt:lpstr>
      <vt:lpstr>Zooming into the nuclear backend</vt:lpstr>
      <vt:lpstr>Backend sustainability aspects &amp; tools</vt:lpstr>
      <vt:lpstr>Key messages from the paper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PARKER, Gregory</dc:creator>
  <cp:lastModifiedBy>Kyläkorpi Lasse (GU-R)</cp:lastModifiedBy>
  <cp:revision>41</cp:revision>
  <cp:lastPrinted>2015-12-18T15:27:41Z</cp:lastPrinted>
  <dcterms:created xsi:type="dcterms:W3CDTF">2023-02-20T09:28:38Z</dcterms:created>
  <dcterms:modified xsi:type="dcterms:W3CDTF">2023-10-20T11:50:20Z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431d30e-c018-4f72-ad4c-e56e9d03b1f0_Enabled">
    <vt:lpwstr>true</vt:lpwstr>
  </property>
  <property fmtid="{D5CDD505-2E9C-101B-9397-08002B2CF9AE}" pid="3" name="MSIP_Label_6431d30e-c018-4f72-ad4c-e56e9d03b1f0_SetDate">
    <vt:lpwstr>2023-10-04T07:47:04Z</vt:lpwstr>
  </property>
  <property fmtid="{D5CDD505-2E9C-101B-9397-08002B2CF9AE}" pid="4" name="MSIP_Label_6431d30e-c018-4f72-ad4c-e56e9d03b1f0_Method">
    <vt:lpwstr>Standard</vt:lpwstr>
  </property>
  <property fmtid="{D5CDD505-2E9C-101B-9397-08002B2CF9AE}" pid="5" name="MSIP_Label_6431d30e-c018-4f72-ad4c-e56e9d03b1f0_Name">
    <vt:lpwstr>6431d30e-c018-4f72-ad4c-e56e9d03b1f0</vt:lpwstr>
  </property>
  <property fmtid="{D5CDD505-2E9C-101B-9397-08002B2CF9AE}" pid="6" name="MSIP_Label_6431d30e-c018-4f72-ad4c-e56e9d03b1f0_SiteId">
    <vt:lpwstr>f8be18a6-f648-4a47-be73-86d6c5c6604d</vt:lpwstr>
  </property>
  <property fmtid="{D5CDD505-2E9C-101B-9397-08002B2CF9AE}" pid="7" name="MSIP_Label_6431d30e-c018-4f72-ad4c-e56e9d03b1f0_ActionId">
    <vt:lpwstr>6b284351-fece-4fb2-96df-bf4f6974f15d</vt:lpwstr>
  </property>
  <property fmtid="{D5CDD505-2E9C-101B-9397-08002B2CF9AE}" pid="8" name="MSIP_Label_6431d30e-c018-4f72-ad4c-e56e9d03b1f0_ContentBits">
    <vt:lpwstr>2</vt:lpwstr>
  </property>
  <property fmtid="{D5CDD505-2E9C-101B-9397-08002B2CF9AE}" pid="9" name="ClassificationContentMarkingFooterLocations">
    <vt:lpwstr>Office Theme:3\Custom Design:8\1_Custom Design:9</vt:lpwstr>
  </property>
  <property fmtid="{D5CDD505-2E9C-101B-9397-08002B2CF9AE}" pid="10" name="ClassificationContentMarkingFooterText">
    <vt:lpwstr>Confidentiality: C2 - Internal</vt:lpwstr>
  </property>
</Properties>
</file>