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94" r:id="rId4"/>
    <p:sldId id="256" r:id="rId5"/>
    <p:sldId id="295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67144" autoAdjust="0"/>
  </p:normalViewPr>
  <p:slideViewPr>
    <p:cSldViewPr>
      <p:cViewPr varScale="1">
        <p:scale>
          <a:sx n="95" d="100"/>
          <a:sy n="95" d="100"/>
        </p:scale>
        <p:origin x="60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10/20/2023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Waste management options (French </a:t>
            </a:r>
            <a:r>
              <a:rPr lang="fr-FR" sz="2400" dirty="0" err="1"/>
              <a:t>context</a:t>
            </a:r>
            <a:r>
              <a:rPr lang="fr-FR" sz="2400" dirty="0"/>
              <a:t>)</a:t>
            </a:r>
            <a:endParaRPr lang="en-GB" sz="2400" i="1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F377891-4D64-B185-740A-F9DF5E557ED9}"/>
              </a:ext>
            </a:extLst>
          </p:cNvPr>
          <p:cNvSpPr txBox="1">
            <a:spLocks/>
          </p:cNvSpPr>
          <p:nvPr/>
        </p:nvSpPr>
        <p:spPr>
          <a:xfrm>
            <a:off x="107504" y="1081980"/>
            <a:ext cx="8928992" cy="386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7500" indent="-342900">
              <a:lnSpc>
                <a:spcPct val="100000"/>
              </a:lnSpc>
              <a:buClr>
                <a:schemeClr val="accent6"/>
              </a:buClr>
              <a:buSzPct val="120000"/>
              <a:buFont typeface="+mj-lt"/>
              <a:buAutoNum type="arabicPeriod"/>
            </a:pPr>
            <a:r>
              <a:rPr lang="en-US" sz="1400" b="1" dirty="0">
                <a:solidFill>
                  <a:schemeClr val="accent6"/>
                </a:solidFill>
              </a:rPr>
              <a:t>Storage</a:t>
            </a:r>
            <a:r>
              <a:rPr lang="en-US" sz="1400" dirty="0"/>
              <a:t> (short-term): sites available near the locations of waste production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dirty="0"/>
              <a:t>Possible accordingly to the dedicated regulatory framework in France</a:t>
            </a:r>
          </a:p>
          <a:p>
            <a:pPr marL="427500" indent="-342900">
              <a:lnSpc>
                <a:spcPct val="120000"/>
              </a:lnSpc>
              <a:buClr>
                <a:schemeClr val="accent6"/>
              </a:buClr>
              <a:buSzPct val="120000"/>
              <a:buFont typeface="+mj-lt"/>
              <a:buAutoNum type="arabicPeriod"/>
            </a:pPr>
            <a:r>
              <a:rPr lang="en-US" sz="1400" b="1" dirty="0">
                <a:solidFill>
                  <a:schemeClr val="accent6"/>
                </a:solidFill>
              </a:rPr>
              <a:t>Waste treatment and volume reduction</a:t>
            </a:r>
            <a:r>
              <a:rPr lang="en-US" sz="1400" dirty="0"/>
              <a:t> especially for incinerable and putrescible waste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Capacity of existing radioactive waste incineration facility not sufficient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Construction of dedicated incineration facilities or use of existing incineration facilities for conventional waste, after adaptation to the treatment of radioactive waste (or both)</a:t>
            </a:r>
          </a:p>
          <a:p>
            <a:pPr marL="427500" indent="-342900">
              <a:lnSpc>
                <a:spcPct val="120000"/>
              </a:lnSpc>
              <a:buClr>
                <a:schemeClr val="accent6"/>
              </a:buClr>
              <a:buSzPct val="120000"/>
              <a:buFont typeface="+mj-lt"/>
              <a:buAutoNum type="arabicPeriod"/>
            </a:pPr>
            <a:r>
              <a:rPr lang="en-US" sz="1400" b="1" dirty="0">
                <a:solidFill>
                  <a:schemeClr val="accent6"/>
                </a:solidFill>
              </a:rPr>
              <a:t>Interim storage and disposal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Volumes exceeding capacities of existing disposal facilities, especially for VLLW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Interim storage awaiting the design and construction of a disposal facility adapted to the waste volumes and natures</a:t>
            </a:r>
          </a:p>
          <a:p>
            <a:pPr marL="427500" indent="-342900">
              <a:lnSpc>
                <a:spcPct val="100000"/>
              </a:lnSpc>
              <a:buClr>
                <a:schemeClr val="accent6"/>
              </a:buClr>
              <a:buSzPct val="120000"/>
              <a:buFont typeface="+mj-lt"/>
              <a:buAutoNum type="arabicPeriod"/>
            </a:pPr>
            <a:r>
              <a:rPr lang="en-US" sz="1400" b="1" dirty="0">
                <a:solidFill>
                  <a:schemeClr val="accent6"/>
                </a:solidFill>
              </a:rPr>
              <a:t>Conditional clearance </a:t>
            </a:r>
            <a:r>
              <a:rPr lang="en-US" sz="1400" dirty="0"/>
              <a:t>(related to a specific use, a type of materials, etc.), given the large volume of VLLW, even if it is not the usual way to manage VLLW in France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Reuse and recycling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Disposal in facilities designed for industrial hazardous waste</a:t>
            </a:r>
          </a:p>
        </p:txBody>
      </p:sp>
      <p:pic>
        <p:nvPicPr>
          <p:cNvPr id="4" name="Picture 2" descr="Logo seul CMJN jpg">
            <a:extLst>
              <a:ext uri="{FF2B5EF4-FFF2-40B4-BE49-F238E27FC236}">
                <a16:creationId xmlns:a16="http://schemas.microsoft.com/office/drawing/2014/main" id="{74937B63-223E-37CB-74C7-DA5F6C6CF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5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Conclusion and perspectives</a:t>
            </a:r>
            <a:endParaRPr lang="en-GB" sz="2400" i="1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F377891-4D64-B185-740A-F9DF5E557ED9}"/>
              </a:ext>
            </a:extLst>
          </p:cNvPr>
          <p:cNvSpPr txBox="1">
            <a:spLocks/>
          </p:cNvSpPr>
          <p:nvPr/>
        </p:nvSpPr>
        <p:spPr>
          <a:xfrm>
            <a:off x="107504" y="1081980"/>
            <a:ext cx="8928992" cy="386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7500" indent="-3429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The study underlines the </a:t>
            </a:r>
            <a:r>
              <a:rPr lang="en-US" sz="1400" b="1" dirty="0">
                <a:solidFill>
                  <a:schemeClr val="accent6"/>
                </a:solidFill>
              </a:rPr>
              <a:t>impact of remediation strategies on the waste volumes and natures</a:t>
            </a:r>
          </a:p>
          <a:p>
            <a:pPr marL="427500" indent="-3429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/>
                </a:solidFill>
              </a:rPr>
              <a:t>Other criteria must be considered </a:t>
            </a:r>
            <a:r>
              <a:rPr lang="en-US" sz="1400" dirty="0"/>
              <a:t>in decision-making regarding remediation strategies, in order to find an </a:t>
            </a:r>
            <a:r>
              <a:rPr lang="en-US" sz="1400" b="1" dirty="0">
                <a:solidFill>
                  <a:schemeClr val="accent6"/>
                </a:solidFill>
              </a:rPr>
              <a:t>adequate balance between safety and sustainability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Such as acceptance, feasibility, adverse effects, impact on living conditions (recovering lawns, removing plants,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Multi-stakeholder and multi-criteria analysis: help answer questions such as “which strategy enables a safe and quick return of population, with living conditions as close to before the accident as possible (maintaining social and economic activity, agriculture, transports, leisure facilities, etc.)?”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>
                <a:sym typeface="Wingdings" panose="05000000000000000000" pitchFamily="2" charset="2"/>
              </a:rPr>
              <a:t>  Integrating such criteria and analysis could enrich the current comparison between the strategies and help future decision-making</a:t>
            </a:r>
          </a:p>
          <a:p>
            <a:pPr marL="427500" indent="-3429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Waste volumes largely exceed the capacities of French treatment and disposal facilities. Sustainable waste management options may consist in: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6"/>
                </a:solidFill>
              </a:rPr>
              <a:t>Reducing waste volumes</a:t>
            </a:r>
            <a:r>
              <a:rPr lang="en-US" sz="1400" dirty="0"/>
              <a:t>, based on an optimized choice of remediation strategies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Reflections on some </a:t>
            </a:r>
            <a:r>
              <a:rPr lang="en-US" sz="1400" b="1" dirty="0">
                <a:solidFill>
                  <a:schemeClr val="accent6"/>
                </a:solidFill>
              </a:rPr>
              <a:t>possible developments in the current radioactive waste management system</a:t>
            </a:r>
            <a:r>
              <a:rPr lang="en-US" sz="1400" dirty="0"/>
              <a:t> to facilitate decision-making, </a:t>
            </a:r>
            <a:r>
              <a:rPr lang="en-US" sz="1400" b="1" dirty="0">
                <a:solidFill>
                  <a:schemeClr val="accent6"/>
                </a:solidFill>
              </a:rPr>
              <a:t>reserved for the post-accidental context </a:t>
            </a:r>
            <a:r>
              <a:rPr lang="en-US" sz="1400" dirty="0"/>
              <a:t>(defining generic concepts for treatment, storage or disposal facilities; evaluating the possibility to introduce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clearance levels, etc.)</a:t>
            </a:r>
          </a:p>
        </p:txBody>
      </p:sp>
      <p:pic>
        <p:nvPicPr>
          <p:cNvPr id="4" name="Picture 2" descr="Logo seul CMJN jpg">
            <a:extLst>
              <a:ext uri="{FF2B5EF4-FFF2-40B4-BE49-F238E27FC236}">
                <a16:creationId xmlns:a16="http://schemas.microsoft.com/office/drawing/2014/main" id="{5A4CEAE4-591B-3899-1977-9CB27EB98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4"/>
            <a:ext cx="6858000" cy="2378447"/>
          </a:xfrm>
        </p:spPr>
        <p:txBody>
          <a:bodyPr/>
          <a:lstStyle/>
          <a:p>
            <a:r>
              <a:rPr lang="en-GB" sz="4000" cap="none" dirty="0"/>
              <a:t>Environmental remediation and waste management following a nuclear accident</a:t>
            </a:r>
            <a:endParaRPr lang="en-AT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94013"/>
            <a:ext cx="6858000" cy="877937"/>
          </a:xfrm>
        </p:spPr>
        <p:txBody>
          <a:bodyPr/>
          <a:lstStyle/>
          <a:p>
            <a:r>
              <a:rPr lang="fr-FR" b="1" dirty="0"/>
              <a:t>Léa Pannecoucke</a:t>
            </a:r>
            <a:r>
              <a:rPr lang="fr-FR" dirty="0"/>
              <a:t>, Thierry Doursout, Isabelle Dublineau, Arnaud Mangeret – IRSN </a:t>
            </a:r>
          </a:p>
          <a:p>
            <a:endParaRPr lang="en-AT" dirty="0"/>
          </a:p>
        </p:txBody>
      </p:sp>
      <p:pic>
        <p:nvPicPr>
          <p:cNvPr id="1026" name="Picture 2" descr="Logo seul CMJN jpg">
            <a:extLst>
              <a:ext uri="{FF2B5EF4-FFF2-40B4-BE49-F238E27FC236}">
                <a16:creationId xmlns:a16="http://schemas.microsoft.com/office/drawing/2014/main" id="{84086E11-D6D6-7B10-ACA2-92B773703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7559824" y="4461048"/>
            <a:ext cx="1584176" cy="6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Introduction and </a:t>
            </a:r>
            <a:r>
              <a:rPr lang="en-GB" sz="2400" dirty="0"/>
              <a:t>context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81980"/>
            <a:ext cx="8712968" cy="3866034"/>
          </a:xfrm>
        </p:spPr>
        <p:txBody>
          <a:bodyPr>
            <a:noAutofit/>
          </a:bodyPr>
          <a:lstStyle/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Post-accidental doctrine defined by the </a:t>
            </a:r>
            <a:r>
              <a:rPr lang="en-US" sz="1400" b="1" dirty="0">
                <a:solidFill>
                  <a:schemeClr val="accent6"/>
                </a:solidFill>
              </a:rPr>
              <a:t>Steering committee for the management of post-accidental situation (CODIRPA)</a:t>
            </a:r>
          </a:p>
          <a:p>
            <a:pPr indent="-144000">
              <a:lnSpc>
                <a:spcPct val="12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“</a:t>
            </a:r>
            <a:r>
              <a:rPr lang="en-US" sz="1400" b="1" dirty="0">
                <a:solidFill>
                  <a:schemeClr val="accent6"/>
                </a:solidFill>
              </a:rPr>
              <a:t>Contamination reduction and waste management</a:t>
            </a:r>
            <a:r>
              <a:rPr lang="en-US" sz="1400" dirty="0"/>
              <a:t>” working group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Studies about environmental remediation strategies and waste management options following a major nuclear accident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Aiming at comparing several remediation strategies and providing decision makers with food for thought</a:t>
            </a:r>
          </a:p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IRSN’s work based on a </a:t>
            </a:r>
            <a:r>
              <a:rPr lang="en-US" sz="1400" b="1" dirty="0">
                <a:solidFill>
                  <a:schemeClr val="accent6"/>
                </a:solidFill>
              </a:rPr>
              <a:t>study case consisting in modeling a major nuclear accident and estimating waste volumes generated by several remediation strategies </a:t>
            </a:r>
            <a:r>
              <a:rPr lang="en-US" sz="1400" dirty="0"/>
              <a:t>in urban and agricultural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Steps to build the study case</a:t>
            </a:r>
          </a:p>
          <a:p>
            <a:pPr marL="1393019" lvl="3" indent="-216000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1400" dirty="0"/>
              <a:t>Simulation of atmospheric discharge and ground deposit</a:t>
            </a:r>
          </a:p>
          <a:p>
            <a:pPr marL="1393019" lvl="3" indent="-216000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1400" dirty="0"/>
              <a:t>Definition of remediation strategies</a:t>
            </a:r>
          </a:p>
          <a:p>
            <a:pPr marL="1393019" lvl="3" indent="-216000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sz="1400" dirty="0"/>
              <a:t>Estimation of waste volume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Waste management options</a:t>
            </a:r>
          </a:p>
          <a:p>
            <a:endParaRPr lang="en-AT" sz="1400" dirty="0"/>
          </a:p>
        </p:txBody>
      </p:sp>
      <p:pic>
        <p:nvPicPr>
          <p:cNvPr id="4" name="Picture 2" descr="Logo seul CMJN jpg">
            <a:extLst>
              <a:ext uri="{FF2B5EF4-FFF2-40B4-BE49-F238E27FC236}">
                <a16:creationId xmlns:a16="http://schemas.microsoft.com/office/drawing/2014/main" id="{6D86A99C-B70F-9A7F-2C66-2A746AEC7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EC17F0A-660A-1051-87AA-45B0BCB0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543428" cy="993775"/>
          </a:xfrm>
        </p:spPr>
        <p:txBody>
          <a:bodyPr>
            <a:normAutofit/>
          </a:bodyPr>
          <a:lstStyle/>
          <a:p>
            <a:r>
              <a:rPr lang="en-GB" sz="2400" dirty="0"/>
              <a:t>Step 1: simulation of atmospheric discharge and ground deposit</a:t>
            </a: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D8C653-1C55-B444-3B1C-8364EACD0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89826"/>
            <a:ext cx="5923765" cy="4102204"/>
          </a:xfrm>
          <a:prstGeom prst="rect">
            <a:avLst/>
          </a:prstGeom>
          <a:noFill/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A04392-B016-3C6C-6E12-175BF7E015F5}"/>
              </a:ext>
            </a:extLst>
          </p:cNvPr>
          <p:cNvSpPr txBox="1">
            <a:spLocks/>
          </p:cNvSpPr>
          <p:nvPr/>
        </p:nvSpPr>
        <p:spPr>
          <a:xfrm>
            <a:off x="5926916" y="1983601"/>
            <a:ext cx="316835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Nuclear power plant along the Loire River</a:t>
            </a:r>
          </a:p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Source term: same order of magnitude as Fukushima accident</a:t>
            </a:r>
            <a:endParaRPr lang="fr-FR" sz="1400" dirty="0"/>
          </a:p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Ground deposit computed based on meteorological conditions on the French territory (April 12</a:t>
            </a:r>
            <a:r>
              <a:rPr lang="en-US" sz="1400" baseline="30000" dirty="0"/>
              <a:t>th</a:t>
            </a:r>
            <a:r>
              <a:rPr lang="en-US" sz="1400" dirty="0"/>
              <a:t> - 15</a:t>
            </a:r>
            <a:r>
              <a:rPr lang="en-US" sz="1400" baseline="30000" dirty="0"/>
              <a:t>th</a:t>
            </a:r>
            <a:r>
              <a:rPr lang="en-US" sz="1400" dirty="0"/>
              <a:t>, 2020)</a:t>
            </a:r>
          </a:p>
        </p:txBody>
      </p:sp>
      <p:pic>
        <p:nvPicPr>
          <p:cNvPr id="12" name="Picture 2" descr="Logo seul CMJN jpg">
            <a:extLst>
              <a:ext uri="{FF2B5EF4-FFF2-40B4-BE49-F238E27FC236}">
                <a16:creationId xmlns:a16="http://schemas.microsoft.com/office/drawing/2014/main" id="{1C9CE1D2-F63F-EB4C-9A8F-4D4D457D8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5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2: definition of remediation strategies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000" b="1" i="1" dirty="0"/>
              <a:t>Perimeter</a:t>
            </a:r>
            <a:r>
              <a:rPr lang="en-GB" sz="2000" i="1" dirty="0"/>
              <a:t> in which remediation actions are implemented</a:t>
            </a:r>
            <a:endParaRPr lang="en-GB" sz="24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1347614"/>
            <a:ext cx="3203848" cy="3672408"/>
          </a:xfrm>
        </p:spPr>
        <p:txBody>
          <a:bodyPr>
            <a:noAutofit/>
          </a:bodyPr>
          <a:lstStyle/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Total dose (excluding voluntary ingestion of contaminated food)         </a:t>
            </a:r>
            <a:r>
              <a:rPr lang="en-US" sz="1400" b="1" dirty="0">
                <a:solidFill>
                  <a:schemeClr val="accent6"/>
                </a:solidFill>
              </a:rPr>
              <a:t>≥ 1 mSv/y </a:t>
            </a:r>
            <a:r>
              <a:rPr lang="en-US" sz="1400" dirty="0"/>
              <a:t>(between the 3</a:t>
            </a:r>
            <a:r>
              <a:rPr lang="en-US" sz="1400" baseline="30000" dirty="0"/>
              <a:t>rd</a:t>
            </a:r>
            <a:r>
              <a:rPr lang="en-US" sz="1400" dirty="0"/>
              <a:t> and 15</a:t>
            </a:r>
            <a:r>
              <a:rPr lang="en-US" sz="1400" baseline="30000" dirty="0"/>
              <a:t>th</a:t>
            </a:r>
            <a:r>
              <a:rPr lang="en-US" sz="1400" dirty="0"/>
              <a:t> month following the end of discharge)</a:t>
            </a: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With (</a:t>
            </a:r>
            <a:r>
              <a:rPr lang="en-US" sz="1400" b="1" dirty="0">
                <a:solidFill>
                  <a:schemeClr val="accent6"/>
                </a:solidFill>
              </a:rPr>
              <a:t>Perimeter 1</a:t>
            </a:r>
            <a:r>
              <a:rPr lang="en-US" sz="1400" dirty="0"/>
              <a:t>) or without (</a:t>
            </a:r>
            <a:r>
              <a:rPr lang="en-US" sz="1400" b="1" dirty="0">
                <a:solidFill>
                  <a:schemeClr val="accent6"/>
                </a:solidFill>
              </a:rPr>
              <a:t>Perimeter 2</a:t>
            </a:r>
            <a:r>
              <a:rPr lang="en-US" sz="1400" dirty="0"/>
              <a:t>) the “relocation perimeter” (≥ 20 mSv/y)</a:t>
            </a:r>
          </a:p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/>
                </a:solidFill>
              </a:rPr>
              <a:t>Perimeter 1</a:t>
            </a:r>
            <a:r>
              <a:rPr lang="en-US" sz="1400" dirty="0"/>
              <a:t> = 7 962 km²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493 km² of urban area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5 350 km² of agricultural area</a:t>
            </a:r>
          </a:p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/>
                </a:solidFill>
              </a:rPr>
              <a:t>Perimeter 2</a:t>
            </a:r>
            <a:r>
              <a:rPr lang="en-US" sz="1400" dirty="0"/>
              <a:t> = 6 511 km²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429 km² of urban area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4 323 km² of agricultural area</a:t>
            </a:r>
          </a:p>
          <a:p>
            <a:endParaRPr lang="en-AT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878F9-8ED6-38DE-3D97-164D7DFC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2" y="1155683"/>
            <a:ext cx="5906018" cy="38643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4DF4F7-AC3B-0A32-A3D5-5A349C7AE953}"/>
              </a:ext>
            </a:extLst>
          </p:cNvPr>
          <p:cNvSpPr txBox="1"/>
          <p:nvPr/>
        </p:nvSpPr>
        <p:spPr>
          <a:xfrm>
            <a:off x="107504" y="1220729"/>
            <a:ext cx="1042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Perimeter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209C84-E2FD-7434-5835-1556DE744EB9}"/>
              </a:ext>
            </a:extLst>
          </p:cNvPr>
          <p:cNvSpPr txBox="1"/>
          <p:nvPr/>
        </p:nvSpPr>
        <p:spPr>
          <a:xfrm>
            <a:off x="3169752" y="1213588"/>
            <a:ext cx="1042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Perimeter 2</a:t>
            </a:r>
          </a:p>
        </p:txBody>
      </p:sp>
      <p:pic>
        <p:nvPicPr>
          <p:cNvPr id="10" name="Picture 2" descr="Logo seul CMJN jpg">
            <a:extLst>
              <a:ext uri="{FF2B5EF4-FFF2-40B4-BE49-F238E27FC236}">
                <a16:creationId xmlns:a16="http://schemas.microsoft.com/office/drawing/2014/main" id="{D4C7BBAC-E6B5-E30F-BA0D-B5DE29D7E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7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2: definition of remediation strategies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000" i="1" dirty="0"/>
              <a:t>Sets of </a:t>
            </a:r>
            <a:r>
              <a:rPr lang="en-GB" sz="2000" b="1" i="1" dirty="0"/>
              <a:t>remediation actions</a:t>
            </a:r>
            <a:endParaRPr lang="en-GB" sz="2400" i="1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F377891-4D64-B185-740A-F9DF5E557ED9}"/>
              </a:ext>
            </a:extLst>
          </p:cNvPr>
          <p:cNvSpPr txBox="1">
            <a:spLocks/>
          </p:cNvSpPr>
          <p:nvPr/>
        </p:nvSpPr>
        <p:spPr>
          <a:xfrm>
            <a:off x="107504" y="1081980"/>
            <a:ext cx="8928992" cy="386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Actions based on </a:t>
            </a:r>
            <a:r>
              <a:rPr lang="en-US" sz="1400" b="1" dirty="0">
                <a:solidFill>
                  <a:schemeClr val="accent6"/>
                </a:solidFill>
              </a:rPr>
              <a:t>feedbacks from remediation actions </a:t>
            </a:r>
            <a:r>
              <a:rPr lang="en-US" sz="1400" dirty="0"/>
              <a:t>in the territories affected by Chornobyl and Fukushima nuclear accidents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dirty="0"/>
              <a:t>Related to specific land cover (urban and agricultural areas) and materials (roads, roofs, lawns,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dirty="0"/>
              <a:t>Specific data per processed square meter: waste volume, workforce, efficiency, cost</a:t>
            </a:r>
          </a:p>
          <a:p>
            <a:pPr indent="-144000">
              <a:lnSpc>
                <a:spcPct val="12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Three sets of actions, each including a dozen of remediation actions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“</a:t>
            </a:r>
            <a:r>
              <a:rPr lang="en-US" sz="1400" b="1" dirty="0"/>
              <a:t>Chornobyl feedback</a:t>
            </a:r>
            <a:r>
              <a:rPr lang="en-US" sz="1400" dirty="0"/>
              <a:t>” and “</a:t>
            </a:r>
            <a:r>
              <a:rPr lang="en-US" sz="1400" b="1" dirty="0"/>
              <a:t>Fukushima feedback</a:t>
            </a:r>
            <a:r>
              <a:rPr lang="en-US" sz="1400" dirty="0"/>
              <a:t>”: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Similarities: </a:t>
            </a:r>
            <a:r>
              <a:rPr lang="en-US" sz="1400" b="1" dirty="0">
                <a:solidFill>
                  <a:schemeClr val="accent6"/>
                </a:solidFill>
              </a:rPr>
              <a:t>high pressure hosing </a:t>
            </a:r>
            <a:r>
              <a:rPr lang="en-US" sz="1400" dirty="0"/>
              <a:t>(walls, windows, roofs, roads), </a:t>
            </a:r>
            <a:r>
              <a:rPr lang="en-US" sz="1400" b="1" dirty="0">
                <a:solidFill>
                  <a:schemeClr val="accent6"/>
                </a:solidFill>
              </a:rPr>
              <a:t>removing soil, grass, and plants</a:t>
            </a:r>
            <a:r>
              <a:rPr lang="en-US" sz="1400" dirty="0"/>
              <a:t> (private gardens and public parks)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same actions, but specific data from each feedback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Differences in agricultural land: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6"/>
                </a:solidFill>
              </a:rPr>
              <a:t>ploughing</a:t>
            </a:r>
            <a:r>
              <a:rPr lang="en-US" sz="1400" dirty="0"/>
              <a:t> for “Chornobyl feedback”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6"/>
                </a:solidFill>
              </a:rPr>
              <a:t>thin-layer soil stripping </a:t>
            </a:r>
            <a:r>
              <a:rPr lang="en-US" sz="1400" dirty="0"/>
              <a:t>for “Fukushima feedback”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“</a:t>
            </a:r>
            <a:r>
              <a:rPr lang="en-US" sz="1400" b="1" dirty="0"/>
              <a:t>Maximum surface dose rate reduction</a:t>
            </a:r>
            <a:r>
              <a:rPr lang="en-US" sz="1400" dirty="0"/>
              <a:t>” designed to maximize the global efficiency of actions to reduce the ambient external dose rate, without considering other factors (waste volume, cost, feasibility at large scale, etc.): e.g., </a:t>
            </a:r>
            <a:r>
              <a:rPr lang="en-US" sz="1400" b="1" dirty="0">
                <a:solidFill>
                  <a:schemeClr val="accent6"/>
                </a:solidFill>
              </a:rPr>
              <a:t>recovering grass surface with asphalt </a:t>
            </a:r>
            <a:r>
              <a:rPr lang="en-US" sz="1400" dirty="0"/>
              <a:t>(private gardens and public parks) or </a:t>
            </a:r>
            <a:r>
              <a:rPr lang="en-US" sz="1400" b="1" dirty="0">
                <a:solidFill>
                  <a:schemeClr val="accent6"/>
                </a:solidFill>
              </a:rPr>
              <a:t>skimming and burial ploughing </a:t>
            </a:r>
            <a:r>
              <a:rPr lang="en-US" sz="1400" dirty="0"/>
              <a:t>(agricultural land)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E90F7A-43F7-7239-785A-3DED5902A50C}"/>
              </a:ext>
            </a:extLst>
          </p:cNvPr>
          <p:cNvSpPr txBox="1"/>
          <p:nvPr/>
        </p:nvSpPr>
        <p:spPr>
          <a:xfrm>
            <a:off x="107504" y="2811581"/>
            <a:ext cx="1368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 reproduction of the strategies actually implemented (but data from those feedbacks)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que 11" descr="Avertissement avec un remplissage uni">
            <a:extLst>
              <a:ext uri="{FF2B5EF4-FFF2-40B4-BE49-F238E27FC236}">
                <a16:creationId xmlns:a16="http://schemas.microsoft.com/office/drawing/2014/main" id="{A0A2D4E5-A288-BE9B-B9CA-DFA6072A0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10" y="2427734"/>
            <a:ext cx="447898" cy="447898"/>
          </a:xfrm>
          <a:prstGeom prst="rect">
            <a:avLst/>
          </a:prstGeom>
        </p:spPr>
      </p:pic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3914272A-B22E-5419-B842-BB2C25C061EB}"/>
              </a:ext>
            </a:extLst>
          </p:cNvPr>
          <p:cNvSpPr/>
          <p:nvPr/>
        </p:nvSpPr>
        <p:spPr>
          <a:xfrm>
            <a:off x="1392180" y="2715766"/>
            <a:ext cx="194983" cy="1246930"/>
          </a:xfrm>
          <a:prstGeom prst="leftBrace">
            <a:avLst>
              <a:gd name="adj1" fmla="val 7729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Logo seul CMJN jpg">
            <a:extLst>
              <a:ext uri="{FF2B5EF4-FFF2-40B4-BE49-F238E27FC236}">
                <a16:creationId xmlns:a16="http://schemas.microsoft.com/office/drawing/2014/main" id="{A9637092-37CB-F91D-4B23-9E268AD10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1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2: definition of remediation strategies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000" b="1" i="1" dirty="0"/>
              <a:t>Time frame </a:t>
            </a:r>
            <a:r>
              <a:rPr lang="en-GB" sz="2000" i="1" dirty="0"/>
              <a:t>&amp; summary</a:t>
            </a:r>
            <a:endParaRPr lang="en-GB" sz="2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E90F7A-43F7-7239-785A-3DED5902A50C}"/>
              </a:ext>
            </a:extLst>
          </p:cNvPr>
          <p:cNvSpPr txBox="1"/>
          <p:nvPr/>
        </p:nvSpPr>
        <p:spPr>
          <a:xfrm>
            <a:off x="7345265" y="3684715"/>
            <a:ext cx="1584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Actions are implemented on the whole perimeters disregarding the contamination level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que 11" descr="Avertissement avec un remplissage uni">
            <a:extLst>
              <a:ext uri="{FF2B5EF4-FFF2-40B4-BE49-F238E27FC236}">
                <a16:creationId xmlns:a16="http://schemas.microsoft.com/office/drawing/2014/main" id="{A0A2D4E5-A288-BE9B-B9CA-DFA6072A0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367" y="3737709"/>
            <a:ext cx="447898" cy="44789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216E5A29-53FF-F423-9FB0-8B09D04950A8}"/>
              </a:ext>
            </a:extLst>
          </p:cNvPr>
          <p:cNvGrpSpPr/>
          <p:nvPr/>
        </p:nvGrpSpPr>
        <p:grpSpPr>
          <a:xfrm>
            <a:off x="714171" y="1125950"/>
            <a:ext cx="7278209" cy="1607906"/>
            <a:chOff x="824484" y="1085768"/>
            <a:chExt cx="7278209" cy="1607906"/>
          </a:xfrm>
        </p:grpSpPr>
        <p:sp>
          <p:nvSpPr>
            <p:cNvPr id="3" name="Flèche : droite 2">
              <a:extLst>
                <a:ext uri="{FF2B5EF4-FFF2-40B4-BE49-F238E27FC236}">
                  <a16:creationId xmlns:a16="http://schemas.microsoft.com/office/drawing/2014/main" id="{BCA5DCA8-D446-3546-A603-3AFA1CA3AD86}"/>
                </a:ext>
              </a:extLst>
            </p:cNvPr>
            <p:cNvSpPr/>
            <p:nvPr/>
          </p:nvSpPr>
          <p:spPr>
            <a:xfrm>
              <a:off x="1392180" y="1601409"/>
              <a:ext cx="6710513" cy="365126"/>
            </a:xfrm>
            <a:prstGeom prst="rightArrow">
              <a:avLst>
                <a:gd name="adj1" fmla="val 38042"/>
                <a:gd name="adj2" fmla="val 10973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4FA98E75-6913-7739-2322-00BFCFFB9F8C}"/>
                </a:ext>
              </a:extLst>
            </p:cNvPr>
            <p:cNvCxnSpPr>
              <a:cxnSpLocks/>
            </p:cNvCxnSpPr>
            <p:nvPr/>
          </p:nvCxnSpPr>
          <p:spPr>
            <a:xfrm>
              <a:off x="1410877" y="1594171"/>
              <a:ext cx="0" cy="37960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2EE97B2-C830-6D05-2394-C6BF82F8DC4D}"/>
                </a:ext>
              </a:extLst>
            </p:cNvPr>
            <p:cNvSpPr txBox="1"/>
            <p:nvPr/>
          </p:nvSpPr>
          <p:spPr>
            <a:xfrm>
              <a:off x="824484" y="1955010"/>
              <a:ext cx="11727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+mn-lt"/>
                </a:rPr>
                <a:t>End of atmospheric discharge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95B31806-4A85-91D3-B12D-465170D576D1}"/>
                </a:ext>
              </a:extLst>
            </p:cNvPr>
            <p:cNvCxnSpPr>
              <a:cxnSpLocks/>
            </p:cNvCxnSpPr>
            <p:nvPr/>
          </p:nvCxnSpPr>
          <p:spPr>
            <a:xfrm>
              <a:off x="2490877" y="1594171"/>
              <a:ext cx="0" cy="37960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D61F106-8547-71F3-2749-2AFB73A8F3FC}"/>
                </a:ext>
              </a:extLst>
            </p:cNvPr>
            <p:cNvSpPr txBox="1"/>
            <p:nvPr/>
          </p:nvSpPr>
          <p:spPr>
            <a:xfrm>
              <a:off x="1811920" y="1955010"/>
              <a:ext cx="13579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  <a:latin typeface="+mn-lt"/>
                </a:rPr>
                <a:t>Beginning of actions implementation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58E06B-983F-FE30-3453-A1DAFECB5614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77" y="1594171"/>
              <a:ext cx="0" cy="37960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0242BF0-9306-09EC-6C67-859102973F9D}"/>
                </a:ext>
              </a:extLst>
            </p:cNvPr>
            <p:cNvSpPr txBox="1"/>
            <p:nvPr/>
          </p:nvSpPr>
          <p:spPr>
            <a:xfrm>
              <a:off x="6049227" y="1975105"/>
              <a:ext cx="1523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6"/>
                  </a:solidFill>
                  <a:latin typeface="+mn-lt"/>
                </a:rPr>
                <a:t>End of actions implementation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5E347C6B-B230-8332-ECC1-CC70A8627A0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345" y="1389659"/>
              <a:ext cx="1080001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88325267-F086-2E3B-51FE-0BC018DBCBE8}"/>
                </a:ext>
              </a:extLst>
            </p:cNvPr>
            <p:cNvCxnSpPr>
              <a:cxnSpLocks/>
            </p:cNvCxnSpPr>
            <p:nvPr/>
          </p:nvCxnSpPr>
          <p:spPr>
            <a:xfrm>
              <a:off x="2531462" y="1389659"/>
              <a:ext cx="4252519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4B06F41-D901-480C-C4AC-4C02F17F7EDC}"/>
                </a:ext>
              </a:extLst>
            </p:cNvPr>
            <p:cNvSpPr txBox="1"/>
            <p:nvPr/>
          </p:nvSpPr>
          <p:spPr>
            <a:xfrm>
              <a:off x="1351953" y="1085768"/>
              <a:ext cx="1172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3 months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BB9890B-0B54-F834-2414-3B4E1BF414E0}"/>
                </a:ext>
              </a:extLst>
            </p:cNvPr>
            <p:cNvSpPr txBox="1"/>
            <p:nvPr/>
          </p:nvSpPr>
          <p:spPr>
            <a:xfrm>
              <a:off x="4071329" y="1085768"/>
              <a:ext cx="1172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1 year</a:t>
              </a:r>
            </a:p>
          </p:txBody>
        </p:sp>
      </p:grpSp>
      <p:graphicFrame>
        <p:nvGraphicFramePr>
          <p:cNvPr id="18" name="Tableau 44">
            <a:extLst>
              <a:ext uri="{FF2B5EF4-FFF2-40B4-BE49-F238E27FC236}">
                <a16:creationId xmlns:a16="http://schemas.microsoft.com/office/drawing/2014/main" id="{237543B0-4E4B-BCBC-627A-35C034D17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87914"/>
              </p:ext>
            </p:extLst>
          </p:nvPr>
        </p:nvGraphicFramePr>
        <p:xfrm>
          <a:off x="107504" y="3785978"/>
          <a:ext cx="6673668" cy="914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87824">
                  <a:extLst>
                    <a:ext uri="{9D8B030D-6E8A-4147-A177-3AD203B41FA5}">
                      <a16:colId xmlns:a16="http://schemas.microsoft.com/office/drawing/2014/main" val="278731359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42965760"/>
                    </a:ext>
                  </a:extLst>
                </a:gridCol>
                <a:gridCol w="1525604">
                  <a:extLst>
                    <a:ext uri="{9D8B030D-6E8A-4147-A177-3AD203B41FA5}">
                      <a16:colId xmlns:a16="http://schemas.microsoft.com/office/drawing/2014/main" val="2265818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Perimeters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 of actions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frame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90599"/>
                  </a:ext>
                </a:extLst>
              </a:tr>
              <a:tr h="213363">
                <a:tc>
                  <a:txBody>
                    <a:bodyPr/>
                    <a:lstStyle/>
                    <a:p>
                      <a:pPr algn="l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Perimeter 1 (≥ 1 mSv/y)</a:t>
                      </a:r>
                    </a:p>
                    <a:p>
                      <a:pPr algn="l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Perimeter 2 (without the relocation zone)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Fukushima fb.</a:t>
                      </a:r>
                    </a:p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Chornobyl fb.</a:t>
                      </a:r>
                    </a:p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surface DR reduction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40210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3F7D0C2E-92B5-6F38-76B2-CC1790E92023}"/>
              </a:ext>
            </a:extLst>
          </p:cNvPr>
          <p:cNvSpPr txBox="1"/>
          <p:nvPr/>
        </p:nvSpPr>
        <p:spPr>
          <a:xfrm>
            <a:off x="294360" y="329532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12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Summary : 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six strategies</a:t>
            </a:r>
          </a:p>
        </p:txBody>
      </p:sp>
      <p:pic>
        <p:nvPicPr>
          <p:cNvPr id="23" name="Picture 2" descr="Logo seul CMJN jpg">
            <a:extLst>
              <a:ext uri="{FF2B5EF4-FFF2-40B4-BE49-F238E27FC236}">
                <a16:creationId xmlns:a16="http://schemas.microsoft.com/office/drawing/2014/main" id="{878F391E-43AE-E456-AE25-1EFDA7FE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2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3: estimation of waste volumes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000" b="1" i="1" dirty="0"/>
              <a:t>dewaX</a:t>
            </a:r>
            <a:endParaRPr lang="en-GB" sz="2400" b="1" i="1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F377891-4D64-B185-740A-F9DF5E557ED9}"/>
              </a:ext>
            </a:extLst>
          </p:cNvPr>
          <p:cNvSpPr txBox="1">
            <a:spLocks/>
          </p:cNvSpPr>
          <p:nvPr/>
        </p:nvSpPr>
        <p:spPr>
          <a:xfrm>
            <a:off x="107504" y="1081980"/>
            <a:ext cx="8928992" cy="386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dewaX: numerical tool developed by IRSN to compare remediation strategies in urban and agricultural areas, mainly based on estimated waste volume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EFA77C2-7ED5-189E-259F-3D4B102E4FCF}"/>
              </a:ext>
            </a:extLst>
          </p:cNvPr>
          <p:cNvGrpSpPr/>
          <p:nvPr/>
        </p:nvGrpSpPr>
        <p:grpSpPr>
          <a:xfrm>
            <a:off x="1191803" y="1818541"/>
            <a:ext cx="6676054" cy="2868606"/>
            <a:chOff x="1191803" y="1818541"/>
            <a:chExt cx="6676054" cy="2868606"/>
          </a:xfrm>
        </p:grpSpPr>
        <p:sp>
          <p:nvSpPr>
            <p:cNvPr id="4" name="Espace réservé du contenu 4">
              <a:extLst>
                <a:ext uri="{FF2B5EF4-FFF2-40B4-BE49-F238E27FC236}">
                  <a16:creationId xmlns:a16="http://schemas.microsoft.com/office/drawing/2014/main" id="{86C34C0B-B83D-B82F-01BD-E40426B7B742}"/>
                </a:ext>
              </a:extLst>
            </p:cNvPr>
            <p:cNvSpPr txBox="1">
              <a:spLocks/>
            </p:cNvSpPr>
            <p:nvPr/>
          </p:nvSpPr>
          <p:spPr>
            <a:xfrm>
              <a:off x="1191803" y="1818541"/>
              <a:ext cx="2797200" cy="124066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10800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eaLnBrk="1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Wingdings" panose="05000000000000000000" pitchFamily="2" charset="2"/>
                <a:buNone/>
                <a:defRPr sz="1100" b="0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269057" indent="-133338" eaLnBrk="1" hangingPunct="1">
                <a:lnSpc>
                  <a:spcPct val="100000"/>
                </a:lnSpc>
                <a:buClr>
                  <a:schemeClr val="tx1"/>
                </a:buClr>
                <a:buSzPct val="90000"/>
                <a:buFont typeface="Wingdings" pitchFamily="2" charset="2"/>
                <a:buChar char="§"/>
                <a:defRPr sz="1200" b="0" i="0">
                  <a:latin typeface="Trebuchet MS"/>
                  <a:cs typeface="Trebuchet MS"/>
                </a:defRPr>
              </a:lvl2pPr>
              <a:lvl3pPr marL="404773" indent="-135719" eaLnBrk="1" hangingPunct="1">
                <a:lnSpc>
                  <a:spcPct val="100000"/>
                </a:lnSpc>
                <a:buSzPct val="90000"/>
                <a:buFont typeface="Wingdings" pitchFamily="2" charset="2"/>
                <a:buChar char="§"/>
                <a:defRPr sz="1200" b="0" i="0">
                  <a:latin typeface="Trebuchet MS"/>
                  <a:cs typeface="Trebuchet MS"/>
                </a:defRPr>
              </a:lvl3pPr>
              <a:lvl4pPr marL="538109" indent="-133338" eaLnBrk="1" hangingPunct="1">
                <a:lnSpc>
                  <a:spcPct val="100000"/>
                </a:lnSpc>
                <a:buChar char="–"/>
                <a:defRPr sz="1200" b="0" i="0">
                  <a:latin typeface="Trebuchet MS"/>
                  <a:cs typeface="Trebuchet MS"/>
                </a:defRPr>
              </a:lvl4pPr>
              <a:lvl5pPr marL="673827" indent="-135719" eaLnBrk="1" hangingPunct="1">
                <a:lnSpc>
                  <a:spcPct val="100000"/>
                </a:lnSpc>
                <a:buChar char="»"/>
                <a:defRPr sz="1200" b="0" i="0">
                  <a:latin typeface="Trebuchet MS"/>
                  <a:cs typeface="Trebuchet MS"/>
                </a:defRPr>
              </a:lvl5pPr>
              <a:lvl6pPr marL="1753617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6pPr>
              <a:lvl7pPr marL="2096482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7pPr>
              <a:lvl8pPr marL="2439347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8pPr>
              <a:lvl9pPr marL="2782214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Map of ground deposit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Strategies</a:t>
              </a:r>
            </a:p>
            <a:p>
              <a:pPr marL="554807" lvl="1" indent="-285750">
                <a:buClr>
                  <a:schemeClr val="bg1"/>
                </a:buClr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Perimeter</a:t>
              </a:r>
            </a:p>
            <a:p>
              <a:pPr marL="554807" lvl="1" indent="-285750">
                <a:buClr>
                  <a:schemeClr val="bg1"/>
                </a:buClr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Set of actions</a:t>
              </a:r>
            </a:p>
            <a:p>
              <a:pPr marL="554807" lvl="1" indent="-285750">
                <a:buClr>
                  <a:schemeClr val="bg1"/>
                </a:buClr>
                <a:buFont typeface="Wingdings" panose="05000000000000000000" pitchFamily="2" charset="2"/>
                <a:buChar char="v"/>
              </a:pP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Timeframe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Espace réservé du contenu 5">
              <a:extLst>
                <a:ext uri="{FF2B5EF4-FFF2-40B4-BE49-F238E27FC236}">
                  <a16:creationId xmlns:a16="http://schemas.microsoft.com/office/drawing/2014/main" id="{96EA5641-1B11-19E5-803E-82688C06AFA3}"/>
                </a:ext>
              </a:extLst>
            </p:cNvPr>
            <p:cNvSpPr txBox="1">
              <a:spLocks/>
            </p:cNvSpPr>
            <p:nvPr/>
          </p:nvSpPr>
          <p:spPr>
            <a:xfrm>
              <a:off x="5070199" y="1818541"/>
              <a:ext cx="2797658" cy="12406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10800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eaLnBrk="1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Wingdings" panose="05000000000000000000" pitchFamily="2" charset="2"/>
                <a:buNone/>
                <a:defRPr sz="1100" b="0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269057" indent="-133338" eaLnBrk="1" hangingPunct="1">
                <a:lnSpc>
                  <a:spcPct val="100000"/>
                </a:lnSpc>
                <a:buClr>
                  <a:schemeClr val="tx1"/>
                </a:buClr>
                <a:buSzPct val="90000"/>
                <a:buFont typeface="Wingdings" pitchFamily="2" charset="2"/>
                <a:buChar char="§"/>
                <a:defRPr sz="1200" b="0" i="0">
                  <a:latin typeface="Trebuchet MS"/>
                  <a:cs typeface="Trebuchet MS"/>
                </a:defRPr>
              </a:lvl2pPr>
              <a:lvl3pPr marL="404773" indent="-135719" eaLnBrk="1" hangingPunct="1">
                <a:lnSpc>
                  <a:spcPct val="100000"/>
                </a:lnSpc>
                <a:buSzPct val="90000"/>
                <a:buFont typeface="Wingdings" pitchFamily="2" charset="2"/>
                <a:buChar char="§"/>
                <a:defRPr sz="1200" b="0" i="0">
                  <a:latin typeface="Trebuchet MS"/>
                  <a:cs typeface="Trebuchet MS"/>
                </a:defRPr>
              </a:lvl3pPr>
              <a:lvl4pPr marL="538109" indent="-133338" eaLnBrk="1" hangingPunct="1">
                <a:lnSpc>
                  <a:spcPct val="100000"/>
                </a:lnSpc>
                <a:buChar char="–"/>
                <a:defRPr sz="1200" b="0" i="0">
                  <a:latin typeface="Trebuchet MS"/>
                  <a:cs typeface="Trebuchet MS"/>
                </a:defRPr>
              </a:lvl4pPr>
              <a:lvl5pPr marL="673827" indent="-135719" eaLnBrk="1" hangingPunct="1">
                <a:lnSpc>
                  <a:spcPct val="100000"/>
                </a:lnSpc>
                <a:buChar char="»"/>
                <a:defRPr sz="1200" b="0" i="0">
                  <a:latin typeface="Trebuchet MS"/>
                  <a:cs typeface="Trebuchet MS"/>
                </a:defRPr>
              </a:lvl5pPr>
              <a:lvl6pPr marL="1753617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6pPr>
              <a:lvl7pPr marL="2096482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7pPr>
              <a:lvl8pPr marL="2439347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8pPr>
              <a:lvl9pPr marL="2782214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Land cover (roads, gardens, etc.)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Data for each action per processed m² (waste/m², workforce/m², etc.)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Espace réservé du contenu 6">
              <a:extLst>
                <a:ext uri="{FF2B5EF4-FFF2-40B4-BE49-F238E27FC236}">
                  <a16:creationId xmlns:a16="http://schemas.microsoft.com/office/drawing/2014/main" id="{3E576C76-AD83-6094-78C3-42AF4BBD0D9E}"/>
                </a:ext>
              </a:extLst>
            </p:cNvPr>
            <p:cNvSpPr txBox="1">
              <a:spLocks/>
            </p:cNvSpPr>
            <p:nvPr/>
          </p:nvSpPr>
          <p:spPr>
            <a:xfrm>
              <a:off x="3223256" y="3512998"/>
              <a:ext cx="2569512" cy="1174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10800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eaLnBrk="1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bg1"/>
                </a:buClr>
                <a:buSzPct val="75000"/>
                <a:buFont typeface="Wingdings" panose="05000000000000000000" pitchFamily="2" charset="2"/>
                <a:buNone/>
                <a:defRPr sz="1100" b="0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269057" indent="-133338" eaLnBrk="1" hangingPunct="1">
                <a:lnSpc>
                  <a:spcPct val="100000"/>
                </a:lnSpc>
                <a:buClr>
                  <a:schemeClr val="tx1"/>
                </a:buClr>
                <a:buSzPct val="90000"/>
                <a:buFont typeface="Wingdings" pitchFamily="2" charset="2"/>
                <a:buChar char="§"/>
                <a:defRPr sz="1200" b="0" i="0">
                  <a:latin typeface="Trebuchet MS"/>
                  <a:cs typeface="Trebuchet MS"/>
                </a:defRPr>
              </a:lvl2pPr>
              <a:lvl3pPr marL="404773" indent="-135719" eaLnBrk="1" hangingPunct="1">
                <a:lnSpc>
                  <a:spcPct val="100000"/>
                </a:lnSpc>
                <a:buSzPct val="90000"/>
                <a:buFont typeface="Wingdings" pitchFamily="2" charset="2"/>
                <a:buChar char="§"/>
                <a:defRPr sz="1200" b="0" i="0">
                  <a:latin typeface="Trebuchet MS"/>
                  <a:cs typeface="Trebuchet MS"/>
                </a:defRPr>
              </a:lvl3pPr>
              <a:lvl4pPr marL="538109" indent="-133338" eaLnBrk="1" hangingPunct="1">
                <a:lnSpc>
                  <a:spcPct val="100000"/>
                </a:lnSpc>
                <a:buChar char="–"/>
                <a:defRPr sz="1200" b="0" i="0">
                  <a:latin typeface="Trebuchet MS"/>
                  <a:cs typeface="Trebuchet MS"/>
                </a:defRPr>
              </a:lvl4pPr>
              <a:lvl5pPr marL="673827" indent="-135719" eaLnBrk="1" hangingPunct="1">
                <a:lnSpc>
                  <a:spcPct val="100000"/>
                </a:lnSpc>
                <a:buChar char="»"/>
                <a:defRPr sz="1200" b="0" i="0">
                  <a:latin typeface="Trebuchet MS"/>
                  <a:cs typeface="Trebuchet MS"/>
                </a:defRPr>
              </a:lvl5pPr>
              <a:lvl6pPr marL="1753617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6pPr>
              <a:lvl7pPr marL="2096482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7pPr>
              <a:lvl8pPr marL="2439347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8pPr>
              <a:lvl9pPr marL="2782214" indent="-171434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har char="»"/>
                <a:defRPr sz="1200">
                  <a:latin typeface="+mn-lt"/>
                </a:defRPr>
              </a:lvl9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Waste (volumes and activity)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Workforce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Cost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GB" sz="1400" dirty="0"/>
                <a:t>Efficiency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7CE6CB1-C7B2-BF0C-6571-2F34CC24220F}"/>
                </a:ext>
              </a:extLst>
            </p:cNvPr>
            <p:cNvSpPr txBox="1"/>
            <p:nvPr/>
          </p:nvSpPr>
          <p:spPr>
            <a:xfrm>
              <a:off x="4308075" y="2115710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4000" b="1" dirty="0">
                  <a:latin typeface="+mn-lt"/>
                </a:rPr>
                <a:t>+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3DD01426-CE45-CDFE-6EB0-06B5B4CF975A}"/>
                </a:ext>
              </a:extLst>
            </p:cNvPr>
            <p:cNvCxnSpPr>
              <a:cxnSpLocks/>
            </p:cNvCxnSpPr>
            <p:nvPr/>
          </p:nvCxnSpPr>
          <p:spPr>
            <a:xfrm>
              <a:off x="4508012" y="2857897"/>
              <a:ext cx="0" cy="586269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 descr="Logo seul CMJN jpg">
            <a:extLst>
              <a:ext uri="{FF2B5EF4-FFF2-40B4-BE49-F238E27FC236}">
                <a16:creationId xmlns:a16="http://schemas.microsoft.com/office/drawing/2014/main" id="{F1AE536F-FCA8-3612-B6DA-E559344F6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8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3: estimation of waste volumes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000" b="1" i="1" dirty="0"/>
              <a:t>Results</a:t>
            </a:r>
            <a:endParaRPr lang="en-GB" sz="2400" i="1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F377891-4D64-B185-740A-F9DF5E557ED9}"/>
              </a:ext>
            </a:extLst>
          </p:cNvPr>
          <p:cNvSpPr txBox="1">
            <a:spLocks/>
          </p:cNvSpPr>
          <p:nvPr/>
        </p:nvSpPr>
        <p:spPr>
          <a:xfrm>
            <a:off x="107504" y="1081979"/>
            <a:ext cx="8712968" cy="404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0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Solid waste generated in </a:t>
            </a:r>
            <a:r>
              <a:rPr lang="en-US" sz="1400" b="1" dirty="0">
                <a:solidFill>
                  <a:schemeClr val="accent6"/>
                </a:solidFill>
              </a:rPr>
              <a:t>perimeter 1 </a:t>
            </a:r>
            <a:r>
              <a:rPr lang="en-US" sz="1400" dirty="0"/>
              <a:t>(in 10</a:t>
            </a:r>
            <a:r>
              <a:rPr lang="en-US" sz="1400" baseline="30000" dirty="0"/>
              <a:t>6</a:t>
            </a:r>
            <a:r>
              <a:rPr lang="en-US" sz="1400" dirty="0"/>
              <a:t> m</a:t>
            </a:r>
            <a:r>
              <a:rPr lang="en-US" sz="1400" baseline="30000" dirty="0"/>
              <a:t>3</a:t>
            </a:r>
            <a:r>
              <a:rPr lang="en-US" sz="1400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1100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1100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dirty="0"/>
              <a:t>More solid waste generated by “Fukushima fb.” set of actions: mainly due to soil stripping in agricultural lands (disregarding the contamination level)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dirty="0"/>
              <a:t>Less solid waste generated by “Max. surface DR reduction” set of actions: use of exposure mitigation practices such as ploughing or surfaces covering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dirty="0"/>
              <a:t>For ~95 % of waste, activity &lt;100 </a:t>
            </a:r>
            <a:r>
              <a:rPr lang="en-US" sz="1400" dirty="0" err="1"/>
              <a:t>Bq</a:t>
            </a:r>
            <a:r>
              <a:rPr lang="en-US" sz="1400" dirty="0"/>
              <a:t>/g (VLLW)</a:t>
            </a:r>
          </a:p>
          <a:p>
            <a:pPr indent="-144000">
              <a:lnSpc>
                <a:spcPct val="12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sz="1400" dirty="0"/>
              <a:t>In </a:t>
            </a:r>
            <a:r>
              <a:rPr lang="en-US" sz="1400" b="1" dirty="0">
                <a:solidFill>
                  <a:schemeClr val="accent6"/>
                </a:solidFill>
              </a:rPr>
              <a:t>perimeter 2 </a:t>
            </a:r>
            <a:r>
              <a:rPr lang="en-US" sz="1400" dirty="0"/>
              <a:t>(relocation perimeter not included)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Reduction of waste volume in relation with the reduction of treated surfaces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Reduction of waste activity since the most contaminated area is not subject to remediation actions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99B04F6-771A-E3A8-7E96-993EF1924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01891"/>
              </p:ext>
            </p:extLst>
          </p:nvPr>
        </p:nvGraphicFramePr>
        <p:xfrm>
          <a:off x="107504" y="1419622"/>
          <a:ext cx="8784976" cy="127706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5580744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88467353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66183391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3310049936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3348507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incinerable waste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solid waste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732" rtl="0" eaLnBrk="1" latinLnBrk="0" hangingPunct="1">
                        <a:lnSpc>
                          <a:spcPts val="1300"/>
                        </a:lnSpc>
                      </a:pPr>
                      <a:r>
                        <a:rPr lang="fr-FR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057918"/>
                  </a:ext>
                </a:extLst>
              </a:tr>
              <a:tr h="28514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Chornobyl fb.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85732" rtl="0" eaLnBrk="1" latinLnBrk="0" hangingPunct="1">
                        <a:lnSpc>
                          <a:spcPts val="13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53235112"/>
                  </a:ext>
                </a:extLst>
              </a:tr>
              <a:tr h="28514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Fukushima fb.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85732" rtl="0" eaLnBrk="1" latinLnBrk="0" hangingPunct="1">
                        <a:lnSpc>
                          <a:spcPts val="13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274.5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09913381"/>
                  </a:ext>
                </a:extLst>
              </a:tr>
              <a:tr h="28514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surface DR reduction</a:t>
                      </a:r>
                      <a:endParaRPr lang="fr-F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85732" rtl="0" eaLnBrk="1" latinLnBrk="0" hangingPunct="1">
                        <a:lnSpc>
                          <a:spcPts val="13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15084338"/>
                  </a:ext>
                </a:extLst>
              </a:tr>
            </a:tbl>
          </a:graphicData>
        </a:graphic>
      </p:graphicFrame>
      <p:pic>
        <p:nvPicPr>
          <p:cNvPr id="8" name="Picture 2" descr="Logo seul CMJN jpg">
            <a:extLst>
              <a:ext uri="{FF2B5EF4-FFF2-40B4-BE49-F238E27FC236}">
                <a16:creationId xmlns:a16="http://schemas.microsoft.com/office/drawing/2014/main" id="{E3BF899B-DA57-F52F-978D-27D5F08C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9369" r="9068" b="17954"/>
          <a:stretch/>
        </p:blipFill>
        <p:spPr bwMode="auto">
          <a:xfrm>
            <a:off x="8355914" y="4803998"/>
            <a:ext cx="788086" cy="3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7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101</TotalTime>
  <Words>1185</Words>
  <Application>Microsoft Office PowerPoint</Application>
  <PresentationFormat>Affichage à l'écran (16:9)</PresentationFormat>
  <Paragraphs>127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</vt:lpstr>
      <vt:lpstr>Calibri</vt:lpstr>
      <vt:lpstr>Courier New</vt:lpstr>
      <vt:lpstr>Wingdings</vt:lpstr>
      <vt:lpstr>Office Theme</vt:lpstr>
      <vt:lpstr>Custom Design</vt:lpstr>
      <vt:lpstr>1_Custom Design</vt:lpstr>
      <vt:lpstr>Présentation PowerPoint</vt:lpstr>
      <vt:lpstr>Environmental remediation and waste management following a nuclear accident</vt:lpstr>
      <vt:lpstr>Introduction and context</vt:lpstr>
      <vt:lpstr>Step 1: simulation of atmospheric discharge and ground deposit</vt:lpstr>
      <vt:lpstr>Step 2: definition of remediation strategies  Perimeter in which remediation actions are implemented</vt:lpstr>
      <vt:lpstr>Step 2: definition of remediation strategies  Sets of remediation actions</vt:lpstr>
      <vt:lpstr>Step 2: definition of remediation strategies  Time frame &amp; summary</vt:lpstr>
      <vt:lpstr>Step 3: estimation of waste volumes  dewaX</vt:lpstr>
      <vt:lpstr>Step 3: estimation of waste volumes  Results</vt:lpstr>
      <vt:lpstr>Waste management options (French context)</vt:lpstr>
      <vt:lpstr>Conclusion and 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PANNECOUCKE Lea</cp:lastModifiedBy>
  <cp:revision>9</cp:revision>
  <cp:lastPrinted>2015-12-18T15:27:41Z</cp:lastPrinted>
  <dcterms:created xsi:type="dcterms:W3CDTF">2023-02-20T09:28:38Z</dcterms:created>
  <dcterms:modified xsi:type="dcterms:W3CDTF">2023-10-20T13:14:08Z</dcterms:modified>
</cp:coreProperties>
</file>