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76" r:id="rId3"/>
    <p:sldId id="295" r:id="rId4"/>
    <p:sldId id="3532" r:id="rId5"/>
    <p:sldId id="262" r:id="rId6"/>
    <p:sldId id="268" r:id="rId7"/>
    <p:sldId id="274" r:id="rId8"/>
    <p:sldId id="2147377191" r:id="rId9"/>
    <p:sldId id="272" r:id="rId10"/>
    <p:sldId id="2147377190" r:id="rId11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67144" autoAdjust="0"/>
  </p:normalViewPr>
  <p:slideViewPr>
    <p:cSldViewPr>
      <p:cViewPr varScale="1">
        <p:scale>
          <a:sx n="150" d="100"/>
          <a:sy n="150" d="100"/>
        </p:scale>
        <p:origin x="45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7E09D-5962-4209-A119-E97F33B9E194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37EF5D-95C1-4554-80BF-FC96BBE08810}">
      <dgm:prSet phldrT="[Text]"/>
      <dgm:spPr/>
      <dgm:t>
        <a:bodyPr/>
        <a:lstStyle/>
        <a:p>
          <a:r>
            <a:rPr lang="en-GB" dirty="0"/>
            <a:t>Increased extraction for construction</a:t>
          </a:r>
        </a:p>
      </dgm:t>
    </dgm:pt>
    <dgm:pt modelId="{E6159FD8-ACE2-413A-A56C-C86749E41B19}" type="parTrans" cxnId="{EA860251-81FF-4EEE-BE2D-0D2DB0A34B13}">
      <dgm:prSet/>
      <dgm:spPr/>
      <dgm:t>
        <a:bodyPr/>
        <a:lstStyle/>
        <a:p>
          <a:endParaRPr lang="en-GB"/>
        </a:p>
      </dgm:t>
    </dgm:pt>
    <dgm:pt modelId="{9252B1EB-8363-4A73-9744-BF91A2E37D09}" type="sibTrans" cxnId="{EA860251-81FF-4EEE-BE2D-0D2DB0A34B13}">
      <dgm:prSet/>
      <dgm:spPr/>
      <dgm:t>
        <a:bodyPr/>
        <a:lstStyle/>
        <a:p>
          <a:endParaRPr lang="en-GB"/>
        </a:p>
      </dgm:t>
    </dgm:pt>
    <dgm:pt modelId="{9316FBC2-F47D-423E-A496-E73535EFF884}">
      <dgm:prSet phldrT="[Text]"/>
      <dgm:spPr/>
      <dgm:t>
        <a:bodyPr/>
        <a:lstStyle/>
        <a:p>
          <a:r>
            <a:rPr lang="en-GB" dirty="0"/>
            <a:t>To 78 Gt per year</a:t>
          </a:r>
        </a:p>
      </dgm:t>
    </dgm:pt>
    <dgm:pt modelId="{55A0123E-6FE5-47DF-942E-C0B158FA813D}" type="parTrans" cxnId="{CFCE49CF-17EE-4986-A3AC-4CEA45349C60}">
      <dgm:prSet/>
      <dgm:spPr/>
      <dgm:t>
        <a:bodyPr/>
        <a:lstStyle/>
        <a:p>
          <a:endParaRPr lang="en-GB"/>
        </a:p>
      </dgm:t>
    </dgm:pt>
    <dgm:pt modelId="{89856AE4-C926-4AB0-8EF4-AB95B0AC5556}" type="sibTrans" cxnId="{CFCE49CF-17EE-4986-A3AC-4CEA45349C60}">
      <dgm:prSet/>
      <dgm:spPr/>
      <dgm:t>
        <a:bodyPr/>
        <a:lstStyle/>
        <a:p>
          <a:endParaRPr lang="en-GB"/>
        </a:p>
      </dgm:t>
    </dgm:pt>
    <dgm:pt modelId="{7DFE4840-35A6-4B0E-83C1-6D02FCB6D400}">
      <dgm:prSet phldrT="[Text]"/>
      <dgm:spPr/>
      <dgm:t>
        <a:bodyPr/>
        <a:lstStyle/>
        <a:p>
          <a:r>
            <a:rPr lang="en-GB" dirty="0"/>
            <a:t>Raw materials in building construction</a:t>
          </a:r>
        </a:p>
      </dgm:t>
    </dgm:pt>
    <dgm:pt modelId="{A8C7B8C7-69C8-41AC-8872-7305884D1CE2}" type="parTrans" cxnId="{2B875E6C-3168-4133-9ECE-8A997A5B5BEC}">
      <dgm:prSet/>
      <dgm:spPr/>
      <dgm:t>
        <a:bodyPr/>
        <a:lstStyle/>
        <a:p>
          <a:endParaRPr lang="en-GB"/>
        </a:p>
      </dgm:t>
    </dgm:pt>
    <dgm:pt modelId="{8ABB26C3-30EC-4ADF-BCC9-AAA9EB95F686}" type="sibTrans" cxnId="{2B875E6C-3168-4133-9ECE-8A997A5B5BEC}">
      <dgm:prSet/>
      <dgm:spPr/>
      <dgm:t>
        <a:bodyPr/>
        <a:lstStyle/>
        <a:p>
          <a:endParaRPr lang="en-GB"/>
        </a:p>
      </dgm:t>
    </dgm:pt>
    <dgm:pt modelId="{65285129-7B5E-4E52-9E23-0A8A49F88179}">
      <dgm:prSet phldrT="[Text]"/>
      <dgm:spPr/>
      <dgm:t>
        <a:bodyPr/>
        <a:lstStyle/>
        <a:p>
          <a:r>
            <a:rPr lang="en-GB" dirty="0"/>
            <a:t>3 Gt per year</a:t>
          </a:r>
        </a:p>
      </dgm:t>
    </dgm:pt>
    <dgm:pt modelId="{389169FC-1DB1-43A0-9005-7E925CDCC7F0}" type="parTrans" cxnId="{674CE999-054E-45E2-ABEE-C6865C6B3AED}">
      <dgm:prSet/>
      <dgm:spPr/>
      <dgm:t>
        <a:bodyPr/>
        <a:lstStyle/>
        <a:p>
          <a:endParaRPr lang="en-GB"/>
        </a:p>
      </dgm:t>
    </dgm:pt>
    <dgm:pt modelId="{D7AF91F6-0B5E-4139-A923-196B8B3E1E8F}" type="sibTrans" cxnId="{674CE999-054E-45E2-ABEE-C6865C6B3AED}">
      <dgm:prSet/>
      <dgm:spPr/>
      <dgm:t>
        <a:bodyPr/>
        <a:lstStyle/>
        <a:p>
          <a:endParaRPr lang="en-GB"/>
        </a:p>
      </dgm:t>
    </dgm:pt>
    <dgm:pt modelId="{02FDBDA5-42EA-4E20-B8E0-6AB30FF0FB13}">
      <dgm:prSet phldrT="[Text]"/>
      <dgm:spPr/>
      <dgm:t>
        <a:bodyPr/>
        <a:lstStyle/>
        <a:p>
          <a:r>
            <a:rPr lang="en-GB" dirty="0"/>
            <a:t>Waste from building demolition</a:t>
          </a:r>
        </a:p>
      </dgm:t>
    </dgm:pt>
    <dgm:pt modelId="{F7643674-A4F6-494D-B6FE-FBF59CCF025D}" type="parTrans" cxnId="{9945BAE7-BA5A-480A-B203-8B819985F164}">
      <dgm:prSet/>
      <dgm:spPr/>
      <dgm:t>
        <a:bodyPr/>
        <a:lstStyle/>
        <a:p>
          <a:endParaRPr lang="en-GB"/>
        </a:p>
      </dgm:t>
    </dgm:pt>
    <dgm:pt modelId="{91177B80-D7DE-47E9-BDF9-E1A0DF1EB158}" type="sibTrans" cxnId="{9945BAE7-BA5A-480A-B203-8B819985F164}">
      <dgm:prSet/>
      <dgm:spPr/>
      <dgm:t>
        <a:bodyPr/>
        <a:lstStyle/>
        <a:p>
          <a:endParaRPr lang="en-GB"/>
        </a:p>
      </dgm:t>
    </dgm:pt>
    <dgm:pt modelId="{6612D011-8012-47E0-AB93-859419EC8AE4}">
      <dgm:prSet phldrT="[Text]"/>
      <dgm:spPr/>
      <dgm:t>
        <a:bodyPr/>
        <a:lstStyle/>
        <a:p>
          <a:r>
            <a:rPr lang="en-GB" dirty="0"/>
            <a:t>293 Gt solid waste in 20</a:t>
          </a:r>
          <a:r>
            <a:rPr lang="en-GB" baseline="30000" dirty="0"/>
            <a:t>th</a:t>
          </a:r>
          <a:r>
            <a:rPr lang="en-GB" dirty="0"/>
            <a:t> century</a:t>
          </a:r>
        </a:p>
      </dgm:t>
    </dgm:pt>
    <dgm:pt modelId="{45B02467-018A-4239-850D-E212587F9E30}" type="parTrans" cxnId="{E7EAFAF5-EAC1-433E-9039-0B57EE481A31}">
      <dgm:prSet/>
      <dgm:spPr/>
      <dgm:t>
        <a:bodyPr/>
        <a:lstStyle/>
        <a:p>
          <a:endParaRPr lang="en-GB"/>
        </a:p>
      </dgm:t>
    </dgm:pt>
    <dgm:pt modelId="{6C515D51-B16A-4691-9579-48548813697E}" type="sibTrans" cxnId="{E7EAFAF5-EAC1-433E-9039-0B57EE481A31}">
      <dgm:prSet/>
      <dgm:spPr/>
      <dgm:t>
        <a:bodyPr/>
        <a:lstStyle/>
        <a:p>
          <a:endParaRPr lang="en-GB"/>
        </a:p>
      </dgm:t>
    </dgm:pt>
    <dgm:pt modelId="{9182A977-989A-4D03-98FC-472C125A5553}" type="pres">
      <dgm:prSet presAssocID="{5CD7E09D-5962-4209-A119-E97F33B9E194}" presName="Name0" presStyleCnt="0">
        <dgm:presLayoutVars>
          <dgm:dir/>
          <dgm:resizeHandles val="exact"/>
        </dgm:presLayoutVars>
      </dgm:prSet>
      <dgm:spPr/>
    </dgm:pt>
    <dgm:pt modelId="{03392FFC-8FB6-4857-A740-BE8909B813F8}" type="pres">
      <dgm:prSet presAssocID="{5437EF5D-95C1-4554-80BF-FC96BBE08810}" presName="composite" presStyleCnt="0"/>
      <dgm:spPr/>
    </dgm:pt>
    <dgm:pt modelId="{7F0AA250-8794-42CD-AFF1-1BBFDDB47179}" type="pres">
      <dgm:prSet presAssocID="{5437EF5D-95C1-4554-80BF-FC96BBE08810}" presName="imagSh" presStyleLbl="bgImgPlace1" presStyleIdx="0" presStyleCnt="3" custLinFactNeighborX="212" custLinFactNeighborY="-159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735604D3-CDC5-404E-8DC4-A0C6AEF5F9F9}" type="pres">
      <dgm:prSet presAssocID="{5437EF5D-95C1-4554-80BF-FC96BBE08810}" presName="txNode" presStyleLbl="node1" presStyleIdx="0" presStyleCnt="3" custLinFactNeighborX="212" custLinFactNeighborY="-15903">
        <dgm:presLayoutVars>
          <dgm:bulletEnabled val="1"/>
        </dgm:presLayoutVars>
      </dgm:prSet>
      <dgm:spPr/>
    </dgm:pt>
    <dgm:pt modelId="{1124C240-9E09-4064-B346-D6E8FDBC1781}" type="pres">
      <dgm:prSet presAssocID="{9252B1EB-8363-4A73-9744-BF91A2E37D09}" presName="sibTrans" presStyleLbl="sibTrans2D1" presStyleIdx="0" presStyleCnt="2"/>
      <dgm:spPr/>
    </dgm:pt>
    <dgm:pt modelId="{1497CFC2-D613-4AE2-AEF4-BB0B439D4A4A}" type="pres">
      <dgm:prSet presAssocID="{9252B1EB-8363-4A73-9744-BF91A2E37D09}" presName="connTx" presStyleLbl="sibTrans2D1" presStyleIdx="0" presStyleCnt="2"/>
      <dgm:spPr/>
    </dgm:pt>
    <dgm:pt modelId="{065C5F36-B0CA-4A4F-AE4C-AAF9E2C9F220}" type="pres">
      <dgm:prSet presAssocID="{7DFE4840-35A6-4B0E-83C1-6D02FCB6D400}" presName="composite" presStyleCnt="0"/>
      <dgm:spPr/>
    </dgm:pt>
    <dgm:pt modelId="{62F04130-0436-468A-A53C-4C3609F95F70}" type="pres">
      <dgm:prSet presAssocID="{7DFE4840-35A6-4B0E-83C1-6D02FCB6D400}" presName="imagSh" presStyleLbl="bgImgPlace1" presStyleIdx="1" presStyleCnt="3" custLinFactNeighborX="212" custLinFactNeighborY="-1590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6BBFAAF-36AF-421C-BFD0-268DBE5B9E5B}" type="pres">
      <dgm:prSet presAssocID="{7DFE4840-35A6-4B0E-83C1-6D02FCB6D400}" presName="txNode" presStyleLbl="node1" presStyleIdx="1" presStyleCnt="3" custLinFactNeighborX="212" custLinFactNeighborY="-15903">
        <dgm:presLayoutVars>
          <dgm:bulletEnabled val="1"/>
        </dgm:presLayoutVars>
      </dgm:prSet>
      <dgm:spPr/>
    </dgm:pt>
    <dgm:pt modelId="{9E486B4A-A5E0-4186-AFD7-7A06BDE8A46B}" type="pres">
      <dgm:prSet presAssocID="{8ABB26C3-30EC-4ADF-BCC9-AAA9EB95F686}" presName="sibTrans" presStyleLbl="sibTrans2D1" presStyleIdx="1" presStyleCnt="2"/>
      <dgm:spPr/>
    </dgm:pt>
    <dgm:pt modelId="{8B44E080-4F59-43AE-A271-A2CBB8F3B4AB}" type="pres">
      <dgm:prSet presAssocID="{8ABB26C3-30EC-4ADF-BCC9-AAA9EB95F686}" presName="connTx" presStyleLbl="sibTrans2D1" presStyleIdx="1" presStyleCnt="2"/>
      <dgm:spPr/>
    </dgm:pt>
    <dgm:pt modelId="{9D25B94D-14C5-4CBE-BC14-39872D53314A}" type="pres">
      <dgm:prSet presAssocID="{02FDBDA5-42EA-4E20-B8E0-6AB30FF0FB13}" presName="composite" presStyleCnt="0"/>
      <dgm:spPr/>
    </dgm:pt>
    <dgm:pt modelId="{07052EB3-C758-44C8-A9B4-F47F7E56776C}" type="pres">
      <dgm:prSet presAssocID="{02FDBDA5-42EA-4E20-B8E0-6AB30FF0FB13}" presName="imagSh" presStyleLbl="bgImgPlace1" presStyleIdx="2" presStyleCnt="3" custLinFactNeighborX="212" custLinFactNeighborY="-1590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B1D376A-0049-4119-8802-8A0A87673D3D}" type="pres">
      <dgm:prSet presAssocID="{02FDBDA5-42EA-4E20-B8E0-6AB30FF0FB13}" presName="txNode" presStyleLbl="node1" presStyleIdx="2" presStyleCnt="3" custLinFactNeighborX="212" custLinFactNeighborY="-15903">
        <dgm:presLayoutVars>
          <dgm:bulletEnabled val="1"/>
        </dgm:presLayoutVars>
      </dgm:prSet>
      <dgm:spPr/>
    </dgm:pt>
  </dgm:ptLst>
  <dgm:cxnLst>
    <dgm:cxn modelId="{08E72D08-DDBD-45DE-BE5F-D1D6F3EE3CA4}" type="presOf" srcId="{5CD7E09D-5962-4209-A119-E97F33B9E194}" destId="{9182A977-989A-4D03-98FC-472C125A5553}" srcOrd="0" destOrd="0" presId="urn:microsoft.com/office/officeart/2005/8/layout/hProcess10"/>
    <dgm:cxn modelId="{C424F028-09B5-447D-818A-90A3790A14C7}" type="presOf" srcId="{7DFE4840-35A6-4B0E-83C1-6D02FCB6D400}" destId="{76BBFAAF-36AF-421C-BFD0-268DBE5B9E5B}" srcOrd="0" destOrd="0" presId="urn:microsoft.com/office/officeart/2005/8/layout/hProcess10"/>
    <dgm:cxn modelId="{1461F22B-53A3-441C-A997-9CB3CB5DFBFB}" type="presOf" srcId="{5437EF5D-95C1-4554-80BF-FC96BBE08810}" destId="{735604D3-CDC5-404E-8DC4-A0C6AEF5F9F9}" srcOrd="0" destOrd="0" presId="urn:microsoft.com/office/officeart/2005/8/layout/hProcess10"/>
    <dgm:cxn modelId="{2B875E6C-3168-4133-9ECE-8A997A5B5BEC}" srcId="{5CD7E09D-5962-4209-A119-E97F33B9E194}" destId="{7DFE4840-35A6-4B0E-83C1-6D02FCB6D400}" srcOrd="1" destOrd="0" parTransId="{A8C7B8C7-69C8-41AC-8872-7305884D1CE2}" sibTransId="{8ABB26C3-30EC-4ADF-BCC9-AAA9EB95F686}"/>
    <dgm:cxn modelId="{F097E14F-8A21-45B3-BD6F-A72C5CC33895}" type="presOf" srcId="{65285129-7B5E-4E52-9E23-0A8A49F88179}" destId="{76BBFAAF-36AF-421C-BFD0-268DBE5B9E5B}" srcOrd="0" destOrd="1" presId="urn:microsoft.com/office/officeart/2005/8/layout/hProcess10"/>
    <dgm:cxn modelId="{EA860251-81FF-4EEE-BE2D-0D2DB0A34B13}" srcId="{5CD7E09D-5962-4209-A119-E97F33B9E194}" destId="{5437EF5D-95C1-4554-80BF-FC96BBE08810}" srcOrd="0" destOrd="0" parTransId="{E6159FD8-ACE2-413A-A56C-C86749E41B19}" sibTransId="{9252B1EB-8363-4A73-9744-BF91A2E37D09}"/>
    <dgm:cxn modelId="{8D99C684-175D-4F1D-A750-E40D68F12A80}" type="presOf" srcId="{9316FBC2-F47D-423E-A496-E73535EFF884}" destId="{735604D3-CDC5-404E-8DC4-A0C6AEF5F9F9}" srcOrd="0" destOrd="1" presId="urn:microsoft.com/office/officeart/2005/8/layout/hProcess10"/>
    <dgm:cxn modelId="{CC32A685-6BA6-4E99-AD9F-2BFC0521004E}" type="presOf" srcId="{9252B1EB-8363-4A73-9744-BF91A2E37D09}" destId="{1124C240-9E09-4064-B346-D6E8FDBC1781}" srcOrd="0" destOrd="0" presId="urn:microsoft.com/office/officeart/2005/8/layout/hProcess10"/>
    <dgm:cxn modelId="{674CE999-054E-45E2-ABEE-C6865C6B3AED}" srcId="{7DFE4840-35A6-4B0E-83C1-6D02FCB6D400}" destId="{65285129-7B5E-4E52-9E23-0A8A49F88179}" srcOrd="0" destOrd="0" parTransId="{389169FC-1DB1-43A0-9005-7E925CDCC7F0}" sibTransId="{D7AF91F6-0B5E-4139-A923-196B8B3E1E8F}"/>
    <dgm:cxn modelId="{D65DBC9E-46A1-4AD2-AAAD-B397E86BDE26}" type="presOf" srcId="{8ABB26C3-30EC-4ADF-BCC9-AAA9EB95F686}" destId="{9E486B4A-A5E0-4186-AFD7-7A06BDE8A46B}" srcOrd="0" destOrd="0" presId="urn:microsoft.com/office/officeart/2005/8/layout/hProcess10"/>
    <dgm:cxn modelId="{529039A7-37B3-43EF-A4E6-96FD77CE0750}" type="presOf" srcId="{02FDBDA5-42EA-4E20-B8E0-6AB30FF0FB13}" destId="{7B1D376A-0049-4119-8802-8A0A87673D3D}" srcOrd="0" destOrd="0" presId="urn:microsoft.com/office/officeart/2005/8/layout/hProcess10"/>
    <dgm:cxn modelId="{3DD968B4-09E9-4884-B103-7511E6DF2C0A}" type="presOf" srcId="{6612D011-8012-47E0-AB93-859419EC8AE4}" destId="{7B1D376A-0049-4119-8802-8A0A87673D3D}" srcOrd="0" destOrd="1" presId="urn:microsoft.com/office/officeart/2005/8/layout/hProcess10"/>
    <dgm:cxn modelId="{CFCE49CF-17EE-4986-A3AC-4CEA45349C60}" srcId="{5437EF5D-95C1-4554-80BF-FC96BBE08810}" destId="{9316FBC2-F47D-423E-A496-E73535EFF884}" srcOrd="0" destOrd="0" parTransId="{55A0123E-6FE5-47DF-942E-C0B158FA813D}" sibTransId="{89856AE4-C926-4AB0-8EF4-AB95B0AC5556}"/>
    <dgm:cxn modelId="{E6606CE1-D12E-4245-94E1-CD294546C1F9}" type="presOf" srcId="{9252B1EB-8363-4A73-9744-BF91A2E37D09}" destId="{1497CFC2-D613-4AE2-AEF4-BB0B439D4A4A}" srcOrd="1" destOrd="0" presId="urn:microsoft.com/office/officeart/2005/8/layout/hProcess10"/>
    <dgm:cxn modelId="{9945BAE7-BA5A-480A-B203-8B819985F164}" srcId="{5CD7E09D-5962-4209-A119-E97F33B9E194}" destId="{02FDBDA5-42EA-4E20-B8E0-6AB30FF0FB13}" srcOrd="2" destOrd="0" parTransId="{F7643674-A4F6-494D-B6FE-FBF59CCF025D}" sibTransId="{91177B80-D7DE-47E9-BDF9-E1A0DF1EB158}"/>
    <dgm:cxn modelId="{0EFD00E8-4DCE-43D1-9C18-44B0CA8DC2A5}" type="presOf" srcId="{8ABB26C3-30EC-4ADF-BCC9-AAA9EB95F686}" destId="{8B44E080-4F59-43AE-A271-A2CBB8F3B4AB}" srcOrd="1" destOrd="0" presId="urn:microsoft.com/office/officeart/2005/8/layout/hProcess10"/>
    <dgm:cxn modelId="{E7EAFAF5-EAC1-433E-9039-0B57EE481A31}" srcId="{02FDBDA5-42EA-4E20-B8E0-6AB30FF0FB13}" destId="{6612D011-8012-47E0-AB93-859419EC8AE4}" srcOrd="0" destOrd="0" parTransId="{45B02467-018A-4239-850D-E212587F9E30}" sibTransId="{6C515D51-B16A-4691-9579-48548813697E}"/>
    <dgm:cxn modelId="{C3F39628-862C-48B9-8AD3-0F4B0011AD19}" type="presParOf" srcId="{9182A977-989A-4D03-98FC-472C125A5553}" destId="{03392FFC-8FB6-4857-A740-BE8909B813F8}" srcOrd="0" destOrd="0" presId="urn:microsoft.com/office/officeart/2005/8/layout/hProcess10"/>
    <dgm:cxn modelId="{1AB44E14-184E-46E0-ADB1-6110641DA6C7}" type="presParOf" srcId="{03392FFC-8FB6-4857-A740-BE8909B813F8}" destId="{7F0AA250-8794-42CD-AFF1-1BBFDDB47179}" srcOrd="0" destOrd="0" presId="urn:microsoft.com/office/officeart/2005/8/layout/hProcess10"/>
    <dgm:cxn modelId="{9062CC74-5B7D-4A88-8D03-61AA89CFD528}" type="presParOf" srcId="{03392FFC-8FB6-4857-A740-BE8909B813F8}" destId="{735604D3-CDC5-404E-8DC4-A0C6AEF5F9F9}" srcOrd="1" destOrd="0" presId="urn:microsoft.com/office/officeart/2005/8/layout/hProcess10"/>
    <dgm:cxn modelId="{34AF3466-236D-440C-AE81-3A2492E7818F}" type="presParOf" srcId="{9182A977-989A-4D03-98FC-472C125A5553}" destId="{1124C240-9E09-4064-B346-D6E8FDBC1781}" srcOrd="1" destOrd="0" presId="urn:microsoft.com/office/officeart/2005/8/layout/hProcess10"/>
    <dgm:cxn modelId="{90191B35-0EDA-48C6-80E7-7809E657792D}" type="presParOf" srcId="{1124C240-9E09-4064-B346-D6E8FDBC1781}" destId="{1497CFC2-D613-4AE2-AEF4-BB0B439D4A4A}" srcOrd="0" destOrd="0" presId="urn:microsoft.com/office/officeart/2005/8/layout/hProcess10"/>
    <dgm:cxn modelId="{89DFD1A0-900E-46A3-B43F-100F090B1395}" type="presParOf" srcId="{9182A977-989A-4D03-98FC-472C125A5553}" destId="{065C5F36-B0CA-4A4F-AE4C-AAF9E2C9F220}" srcOrd="2" destOrd="0" presId="urn:microsoft.com/office/officeart/2005/8/layout/hProcess10"/>
    <dgm:cxn modelId="{1AD5440A-C27E-4DAE-A4B2-9B7F7DABD230}" type="presParOf" srcId="{065C5F36-B0CA-4A4F-AE4C-AAF9E2C9F220}" destId="{62F04130-0436-468A-A53C-4C3609F95F70}" srcOrd="0" destOrd="0" presId="urn:microsoft.com/office/officeart/2005/8/layout/hProcess10"/>
    <dgm:cxn modelId="{D44DD841-5A8A-4DCB-9522-56517AC8A816}" type="presParOf" srcId="{065C5F36-B0CA-4A4F-AE4C-AAF9E2C9F220}" destId="{76BBFAAF-36AF-421C-BFD0-268DBE5B9E5B}" srcOrd="1" destOrd="0" presId="urn:microsoft.com/office/officeart/2005/8/layout/hProcess10"/>
    <dgm:cxn modelId="{82795416-7DCC-47A3-AA87-CC07E507578A}" type="presParOf" srcId="{9182A977-989A-4D03-98FC-472C125A5553}" destId="{9E486B4A-A5E0-4186-AFD7-7A06BDE8A46B}" srcOrd="3" destOrd="0" presId="urn:microsoft.com/office/officeart/2005/8/layout/hProcess10"/>
    <dgm:cxn modelId="{E1E8DF8E-C962-4F3C-A6CF-9D59EC4353DF}" type="presParOf" srcId="{9E486B4A-A5E0-4186-AFD7-7A06BDE8A46B}" destId="{8B44E080-4F59-43AE-A271-A2CBB8F3B4AB}" srcOrd="0" destOrd="0" presId="urn:microsoft.com/office/officeart/2005/8/layout/hProcess10"/>
    <dgm:cxn modelId="{F7F400B2-DC93-44EB-AE14-47676E7959E1}" type="presParOf" srcId="{9182A977-989A-4D03-98FC-472C125A5553}" destId="{9D25B94D-14C5-4CBE-BC14-39872D53314A}" srcOrd="4" destOrd="0" presId="urn:microsoft.com/office/officeart/2005/8/layout/hProcess10"/>
    <dgm:cxn modelId="{3A929EC1-9360-4D0A-A913-7B500EA312B3}" type="presParOf" srcId="{9D25B94D-14C5-4CBE-BC14-39872D53314A}" destId="{07052EB3-C758-44C8-A9B4-F47F7E56776C}" srcOrd="0" destOrd="0" presId="urn:microsoft.com/office/officeart/2005/8/layout/hProcess10"/>
    <dgm:cxn modelId="{DD8AA947-0315-4262-B884-AB046C2AD520}" type="presParOf" srcId="{9D25B94D-14C5-4CBE-BC14-39872D53314A}" destId="{7B1D376A-0049-4119-8802-8A0A87673D3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2CB82-D87E-4E9F-8CAC-E6338AB7486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91E4A8-F4F5-487E-B435-1E39BBF57E57}">
      <dgm:prSet phldrT="[Text]"/>
      <dgm:spPr/>
      <dgm:t>
        <a:bodyPr/>
        <a:lstStyle/>
        <a:p>
          <a:r>
            <a:rPr lang="en-GB" b="1" dirty="0"/>
            <a:t>Design for Adaptability </a:t>
          </a:r>
        </a:p>
      </dgm:t>
    </dgm:pt>
    <dgm:pt modelId="{9A625837-1840-471F-80DF-EDBDA2C5FF96}" type="parTrans" cxnId="{119B00E1-A524-4478-9936-26AA6664658C}">
      <dgm:prSet/>
      <dgm:spPr/>
      <dgm:t>
        <a:bodyPr/>
        <a:lstStyle/>
        <a:p>
          <a:endParaRPr lang="en-GB"/>
        </a:p>
      </dgm:t>
    </dgm:pt>
    <dgm:pt modelId="{B8E9ED2A-0594-44B4-B380-2BAE08AAECAD}" type="sibTrans" cxnId="{119B00E1-A524-4478-9936-26AA6664658C}">
      <dgm:prSet/>
      <dgm:spPr/>
      <dgm:t>
        <a:bodyPr/>
        <a:lstStyle/>
        <a:p>
          <a:endParaRPr lang="en-GB"/>
        </a:p>
      </dgm:t>
    </dgm:pt>
    <dgm:pt modelId="{0403D1C9-8CE8-4BEE-83F5-2F90B3600BE6}">
      <dgm:prSet phldrT="[Text]"/>
      <dgm:spPr/>
      <dgm:t>
        <a:bodyPr/>
        <a:lstStyle/>
        <a:p>
          <a:r>
            <a:rPr lang="en-GB" b="1" dirty="0"/>
            <a:t>Design for Deconstruction</a:t>
          </a:r>
        </a:p>
      </dgm:t>
    </dgm:pt>
    <dgm:pt modelId="{73AA752D-F850-40AB-A8F4-3B5D6867870F}" type="parTrans" cxnId="{DC5C5B6B-C6A3-46E3-81DF-90E6332059D1}">
      <dgm:prSet/>
      <dgm:spPr/>
      <dgm:t>
        <a:bodyPr/>
        <a:lstStyle/>
        <a:p>
          <a:endParaRPr lang="en-GB"/>
        </a:p>
      </dgm:t>
    </dgm:pt>
    <dgm:pt modelId="{ABC89CB9-1DCD-4744-9C5A-C2EE64F0029D}" type="sibTrans" cxnId="{DC5C5B6B-C6A3-46E3-81DF-90E6332059D1}">
      <dgm:prSet/>
      <dgm:spPr/>
      <dgm:t>
        <a:bodyPr/>
        <a:lstStyle/>
        <a:p>
          <a:endParaRPr lang="en-GB"/>
        </a:p>
      </dgm:t>
    </dgm:pt>
    <dgm:pt modelId="{85648C44-F9A9-4CC5-A6CD-5163B4D3A3FF}">
      <dgm:prSet phldrT="[Text]"/>
      <dgm:spPr/>
      <dgm:t>
        <a:bodyPr/>
        <a:lstStyle/>
        <a:p>
          <a:r>
            <a:rPr lang="en-GB" b="1" dirty="0"/>
            <a:t>Circular Material Selection</a:t>
          </a:r>
        </a:p>
      </dgm:t>
    </dgm:pt>
    <dgm:pt modelId="{D6CF2939-85CB-444D-918B-F4B6896238B8}" type="parTrans" cxnId="{49032917-00DC-4CC7-9E08-A4A37B2449A3}">
      <dgm:prSet/>
      <dgm:spPr/>
      <dgm:t>
        <a:bodyPr/>
        <a:lstStyle/>
        <a:p>
          <a:endParaRPr lang="en-GB"/>
        </a:p>
      </dgm:t>
    </dgm:pt>
    <dgm:pt modelId="{73322076-1ADA-4530-A382-4982D6F2BC0A}" type="sibTrans" cxnId="{49032917-00DC-4CC7-9E08-A4A37B2449A3}">
      <dgm:prSet/>
      <dgm:spPr/>
      <dgm:t>
        <a:bodyPr/>
        <a:lstStyle/>
        <a:p>
          <a:endParaRPr lang="en-GB"/>
        </a:p>
      </dgm:t>
    </dgm:pt>
    <dgm:pt modelId="{0CD9C310-FB65-4A58-80CD-FA8BDABEED74}">
      <dgm:prSet/>
      <dgm:spPr/>
      <dgm:t>
        <a:bodyPr/>
        <a:lstStyle/>
        <a:p>
          <a:r>
            <a:rPr lang="en-GB" b="1" dirty="0"/>
            <a:t>Overall Resource Efficiency</a:t>
          </a:r>
        </a:p>
      </dgm:t>
    </dgm:pt>
    <dgm:pt modelId="{CF0A07C9-AFB8-406D-90B9-43E7703C363C}" type="parTrans" cxnId="{E2525BFA-73F4-41DC-8FCD-124A4E7D8DE9}">
      <dgm:prSet/>
      <dgm:spPr/>
      <dgm:t>
        <a:bodyPr/>
        <a:lstStyle/>
        <a:p>
          <a:endParaRPr lang="en-GB"/>
        </a:p>
      </dgm:t>
    </dgm:pt>
    <dgm:pt modelId="{B6EE6DD4-22C5-4A03-AFB5-49A1BF01C454}" type="sibTrans" cxnId="{E2525BFA-73F4-41DC-8FCD-124A4E7D8DE9}">
      <dgm:prSet/>
      <dgm:spPr/>
      <dgm:t>
        <a:bodyPr/>
        <a:lstStyle/>
        <a:p>
          <a:endParaRPr lang="en-GB"/>
        </a:p>
      </dgm:t>
    </dgm:pt>
    <dgm:pt modelId="{7DC6F102-97C7-4025-AEAC-A690971E7D71}" type="pres">
      <dgm:prSet presAssocID="{3462CB82-D87E-4E9F-8CAC-E6338AB7486F}" presName="Name0" presStyleCnt="0">
        <dgm:presLayoutVars>
          <dgm:chMax val="7"/>
          <dgm:chPref val="7"/>
          <dgm:dir/>
        </dgm:presLayoutVars>
      </dgm:prSet>
      <dgm:spPr/>
    </dgm:pt>
    <dgm:pt modelId="{B58972E4-BBAC-4F98-8BD4-2528E4FB3737}" type="pres">
      <dgm:prSet presAssocID="{3462CB82-D87E-4E9F-8CAC-E6338AB7486F}" presName="Name1" presStyleCnt="0"/>
      <dgm:spPr/>
    </dgm:pt>
    <dgm:pt modelId="{E28AB27C-8F29-48CA-B55A-F4A7F22377BD}" type="pres">
      <dgm:prSet presAssocID="{3462CB82-D87E-4E9F-8CAC-E6338AB7486F}" presName="cycle" presStyleCnt="0"/>
      <dgm:spPr/>
    </dgm:pt>
    <dgm:pt modelId="{F51241FA-5915-40DE-8D17-DAB855D1B3DB}" type="pres">
      <dgm:prSet presAssocID="{3462CB82-D87E-4E9F-8CAC-E6338AB7486F}" presName="srcNode" presStyleLbl="node1" presStyleIdx="0" presStyleCnt="4"/>
      <dgm:spPr/>
    </dgm:pt>
    <dgm:pt modelId="{0B501B2D-F05D-4A52-B9BD-0EDC1BA6D4B2}" type="pres">
      <dgm:prSet presAssocID="{3462CB82-D87E-4E9F-8CAC-E6338AB7486F}" presName="conn" presStyleLbl="parChTrans1D2" presStyleIdx="0" presStyleCnt="1"/>
      <dgm:spPr/>
    </dgm:pt>
    <dgm:pt modelId="{8572D1D2-AE02-4B89-9BF1-42DAC8FBEA82}" type="pres">
      <dgm:prSet presAssocID="{3462CB82-D87E-4E9F-8CAC-E6338AB7486F}" presName="extraNode" presStyleLbl="node1" presStyleIdx="0" presStyleCnt="4"/>
      <dgm:spPr/>
    </dgm:pt>
    <dgm:pt modelId="{12589A23-6F71-42B3-BC60-B9830A7D9B5F}" type="pres">
      <dgm:prSet presAssocID="{3462CB82-D87E-4E9F-8CAC-E6338AB7486F}" presName="dstNode" presStyleLbl="node1" presStyleIdx="0" presStyleCnt="4"/>
      <dgm:spPr/>
    </dgm:pt>
    <dgm:pt modelId="{3304DB3F-4D7E-4DC1-B93E-4EADD7A146CD}" type="pres">
      <dgm:prSet presAssocID="{9891E4A8-F4F5-487E-B435-1E39BBF57E57}" presName="text_1" presStyleLbl="node1" presStyleIdx="0" presStyleCnt="4">
        <dgm:presLayoutVars>
          <dgm:bulletEnabled val="1"/>
        </dgm:presLayoutVars>
      </dgm:prSet>
      <dgm:spPr/>
    </dgm:pt>
    <dgm:pt modelId="{A05C8E57-9AA1-43D4-9815-28540768B168}" type="pres">
      <dgm:prSet presAssocID="{9891E4A8-F4F5-487E-B435-1E39BBF57E57}" presName="accent_1" presStyleCnt="0"/>
      <dgm:spPr/>
    </dgm:pt>
    <dgm:pt modelId="{5249C22C-0036-484D-B77B-6A9267AC0FE9}" type="pres">
      <dgm:prSet presAssocID="{9891E4A8-F4F5-487E-B435-1E39BBF57E57}" presName="accentRepeatNode" presStyleLbl="solidFgAcc1" presStyleIdx="0" presStyleCnt="4"/>
      <dgm:spPr/>
    </dgm:pt>
    <dgm:pt modelId="{DF33B5D4-64D0-47B4-897E-D057BCEC0A08}" type="pres">
      <dgm:prSet presAssocID="{0403D1C9-8CE8-4BEE-83F5-2F90B3600BE6}" presName="text_2" presStyleLbl="node1" presStyleIdx="1" presStyleCnt="4">
        <dgm:presLayoutVars>
          <dgm:bulletEnabled val="1"/>
        </dgm:presLayoutVars>
      </dgm:prSet>
      <dgm:spPr/>
    </dgm:pt>
    <dgm:pt modelId="{E08F1E70-6CF4-4A42-9AF8-B6D16FB38844}" type="pres">
      <dgm:prSet presAssocID="{0403D1C9-8CE8-4BEE-83F5-2F90B3600BE6}" presName="accent_2" presStyleCnt="0"/>
      <dgm:spPr/>
    </dgm:pt>
    <dgm:pt modelId="{C3DD01F9-43F5-4A22-8986-1E84C0DDF784}" type="pres">
      <dgm:prSet presAssocID="{0403D1C9-8CE8-4BEE-83F5-2F90B3600BE6}" presName="accentRepeatNode" presStyleLbl="solidFgAcc1" presStyleIdx="1" presStyleCnt="4"/>
      <dgm:spPr/>
    </dgm:pt>
    <dgm:pt modelId="{04A63FE4-36F8-4AD9-B144-409B51422881}" type="pres">
      <dgm:prSet presAssocID="{85648C44-F9A9-4CC5-A6CD-5163B4D3A3FF}" presName="text_3" presStyleLbl="node1" presStyleIdx="2" presStyleCnt="4">
        <dgm:presLayoutVars>
          <dgm:bulletEnabled val="1"/>
        </dgm:presLayoutVars>
      </dgm:prSet>
      <dgm:spPr/>
    </dgm:pt>
    <dgm:pt modelId="{0B888A61-317D-48B3-88DE-D6E26166E7B5}" type="pres">
      <dgm:prSet presAssocID="{85648C44-F9A9-4CC5-A6CD-5163B4D3A3FF}" presName="accent_3" presStyleCnt="0"/>
      <dgm:spPr/>
    </dgm:pt>
    <dgm:pt modelId="{DC4146A6-15B1-4B0D-B93B-78D0C8B861A9}" type="pres">
      <dgm:prSet presAssocID="{85648C44-F9A9-4CC5-A6CD-5163B4D3A3FF}" presName="accentRepeatNode" presStyleLbl="solidFgAcc1" presStyleIdx="2" presStyleCnt="4"/>
      <dgm:spPr/>
    </dgm:pt>
    <dgm:pt modelId="{80D8AEF8-CF20-4E1F-8D85-D2DBFA4997DC}" type="pres">
      <dgm:prSet presAssocID="{0CD9C310-FB65-4A58-80CD-FA8BDABEED74}" presName="text_4" presStyleLbl="node1" presStyleIdx="3" presStyleCnt="4">
        <dgm:presLayoutVars>
          <dgm:bulletEnabled val="1"/>
        </dgm:presLayoutVars>
      </dgm:prSet>
      <dgm:spPr/>
    </dgm:pt>
    <dgm:pt modelId="{A4116F9A-EFA8-49CC-BA23-009056E46000}" type="pres">
      <dgm:prSet presAssocID="{0CD9C310-FB65-4A58-80CD-FA8BDABEED74}" presName="accent_4" presStyleCnt="0"/>
      <dgm:spPr/>
    </dgm:pt>
    <dgm:pt modelId="{9D65063D-6359-43AE-93C9-6AD8562B5300}" type="pres">
      <dgm:prSet presAssocID="{0CD9C310-FB65-4A58-80CD-FA8BDABEED74}" presName="accentRepeatNode" presStyleLbl="solidFgAcc1" presStyleIdx="3" presStyleCnt="4"/>
      <dgm:spPr/>
    </dgm:pt>
  </dgm:ptLst>
  <dgm:cxnLst>
    <dgm:cxn modelId="{49032917-00DC-4CC7-9E08-A4A37B2449A3}" srcId="{3462CB82-D87E-4E9F-8CAC-E6338AB7486F}" destId="{85648C44-F9A9-4CC5-A6CD-5163B4D3A3FF}" srcOrd="2" destOrd="0" parTransId="{D6CF2939-85CB-444D-918B-F4B6896238B8}" sibTransId="{73322076-1ADA-4530-A382-4982D6F2BC0A}"/>
    <dgm:cxn modelId="{6E106C1E-CAD5-4AB3-907D-E43B71752876}" type="presOf" srcId="{3462CB82-D87E-4E9F-8CAC-E6338AB7486F}" destId="{7DC6F102-97C7-4025-AEAC-A690971E7D71}" srcOrd="0" destOrd="0" presId="urn:microsoft.com/office/officeart/2008/layout/VerticalCurvedList"/>
    <dgm:cxn modelId="{FB17AB24-3CAD-4CB3-825B-6076AD4B6CA7}" type="presOf" srcId="{85648C44-F9A9-4CC5-A6CD-5163B4D3A3FF}" destId="{04A63FE4-36F8-4AD9-B144-409B51422881}" srcOrd="0" destOrd="0" presId="urn:microsoft.com/office/officeart/2008/layout/VerticalCurvedList"/>
    <dgm:cxn modelId="{C85E0F29-1D6E-41E4-B7A6-A01D7FF6AD0C}" type="presOf" srcId="{9891E4A8-F4F5-487E-B435-1E39BBF57E57}" destId="{3304DB3F-4D7E-4DC1-B93E-4EADD7A146CD}" srcOrd="0" destOrd="0" presId="urn:microsoft.com/office/officeart/2008/layout/VerticalCurvedList"/>
    <dgm:cxn modelId="{42063A2F-0D46-4352-9CD0-3E35E9B341FD}" type="presOf" srcId="{0403D1C9-8CE8-4BEE-83F5-2F90B3600BE6}" destId="{DF33B5D4-64D0-47B4-897E-D057BCEC0A08}" srcOrd="0" destOrd="0" presId="urn:microsoft.com/office/officeart/2008/layout/VerticalCurvedList"/>
    <dgm:cxn modelId="{DC5C5B6B-C6A3-46E3-81DF-90E6332059D1}" srcId="{3462CB82-D87E-4E9F-8CAC-E6338AB7486F}" destId="{0403D1C9-8CE8-4BEE-83F5-2F90B3600BE6}" srcOrd="1" destOrd="0" parTransId="{73AA752D-F850-40AB-A8F4-3B5D6867870F}" sibTransId="{ABC89CB9-1DCD-4744-9C5A-C2EE64F0029D}"/>
    <dgm:cxn modelId="{EEF768DC-C688-4523-B744-01179552A138}" type="presOf" srcId="{0CD9C310-FB65-4A58-80CD-FA8BDABEED74}" destId="{80D8AEF8-CF20-4E1F-8D85-D2DBFA4997DC}" srcOrd="0" destOrd="0" presId="urn:microsoft.com/office/officeart/2008/layout/VerticalCurvedList"/>
    <dgm:cxn modelId="{119B00E1-A524-4478-9936-26AA6664658C}" srcId="{3462CB82-D87E-4E9F-8CAC-E6338AB7486F}" destId="{9891E4A8-F4F5-487E-B435-1E39BBF57E57}" srcOrd="0" destOrd="0" parTransId="{9A625837-1840-471F-80DF-EDBDA2C5FF96}" sibTransId="{B8E9ED2A-0594-44B4-B380-2BAE08AAECAD}"/>
    <dgm:cxn modelId="{456784F7-5438-43D4-B579-82E8CBEE90CC}" type="presOf" srcId="{B8E9ED2A-0594-44B4-B380-2BAE08AAECAD}" destId="{0B501B2D-F05D-4A52-B9BD-0EDC1BA6D4B2}" srcOrd="0" destOrd="0" presId="urn:microsoft.com/office/officeart/2008/layout/VerticalCurvedList"/>
    <dgm:cxn modelId="{E2525BFA-73F4-41DC-8FCD-124A4E7D8DE9}" srcId="{3462CB82-D87E-4E9F-8CAC-E6338AB7486F}" destId="{0CD9C310-FB65-4A58-80CD-FA8BDABEED74}" srcOrd="3" destOrd="0" parTransId="{CF0A07C9-AFB8-406D-90B9-43E7703C363C}" sibTransId="{B6EE6DD4-22C5-4A03-AFB5-49A1BF01C454}"/>
    <dgm:cxn modelId="{9DF978F9-3056-4AD0-9E8F-AA88975017A2}" type="presParOf" srcId="{7DC6F102-97C7-4025-AEAC-A690971E7D71}" destId="{B58972E4-BBAC-4F98-8BD4-2528E4FB3737}" srcOrd="0" destOrd="0" presId="urn:microsoft.com/office/officeart/2008/layout/VerticalCurvedList"/>
    <dgm:cxn modelId="{11762369-0264-4564-BE4C-021FC50B2819}" type="presParOf" srcId="{B58972E4-BBAC-4F98-8BD4-2528E4FB3737}" destId="{E28AB27C-8F29-48CA-B55A-F4A7F22377BD}" srcOrd="0" destOrd="0" presId="urn:microsoft.com/office/officeart/2008/layout/VerticalCurvedList"/>
    <dgm:cxn modelId="{8CDE74DD-CDB9-4A2B-ADD9-45EF3EB6987B}" type="presParOf" srcId="{E28AB27C-8F29-48CA-B55A-F4A7F22377BD}" destId="{F51241FA-5915-40DE-8D17-DAB855D1B3DB}" srcOrd="0" destOrd="0" presId="urn:microsoft.com/office/officeart/2008/layout/VerticalCurvedList"/>
    <dgm:cxn modelId="{018998A8-2F55-4F62-9234-D02AE91BF79E}" type="presParOf" srcId="{E28AB27C-8F29-48CA-B55A-F4A7F22377BD}" destId="{0B501B2D-F05D-4A52-B9BD-0EDC1BA6D4B2}" srcOrd="1" destOrd="0" presId="urn:microsoft.com/office/officeart/2008/layout/VerticalCurvedList"/>
    <dgm:cxn modelId="{A88BA78C-41B5-40DD-9A52-09673A871D5F}" type="presParOf" srcId="{E28AB27C-8F29-48CA-B55A-F4A7F22377BD}" destId="{8572D1D2-AE02-4B89-9BF1-42DAC8FBEA82}" srcOrd="2" destOrd="0" presId="urn:microsoft.com/office/officeart/2008/layout/VerticalCurvedList"/>
    <dgm:cxn modelId="{A6830350-3E4A-4151-A1DA-C46700879227}" type="presParOf" srcId="{E28AB27C-8F29-48CA-B55A-F4A7F22377BD}" destId="{12589A23-6F71-42B3-BC60-B9830A7D9B5F}" srcOrd="3" destOrd="0" presId="urn:microsoft.com/office/officeart/2008/layout/VerticalCurvedList"/>
    <dgm:cxn modelId="{D9EBD868-5A01-402C-82AF-4E2272F7B9A1}" type="presParOf" srcId="{B58972E4-BBAC-4F98-8BD4-2528E4FB3737}" destId="{3304DB3F-4D7E-4DC1-B93E-4EADD7A146CD}" srcOrd="1" destOrd="0" presId="urn:microsoft.com/office/officeart/2008/layout/VerticalCurvedList"/>
    <dgm:cxn modelId="{4C8B553D-BD9E-42F2-9944-AFEB4F3D13EB}" type="presParOf" srcId="{B58972E4-BBAC-4F98-8BD4-2528E4FB3737}" destId="{A05C8E57-9AA1-43D4-9815-28540768B168}" srcOrd="2" destOrd="0" presId="urn:microsoft.com/office/officeart/2008/layout/VerticalCurvedList"/>
    <dgm:cxn modelId="{79574B33-3191-476F-84F9-07C44979EF7C}" type="presParOf" srcId="{A05C8E57-9AA1-43D4-9815-28540768B168}" destId="{5249C22C-0036-484D-B77B-6A9267AC0FE9}" srcOrd="0" destOrd="0" presId="urn:microsoft.com/office/officeart/2008/layout/VerticalCurvedList"/>
    <dgm:cxn modelId="{DE043BFD-02E7-4D9D-A6BD-BEFF5556CE63}" type="presParOf" srcId="{B58972E4-BBAC-4F98-8BD4-2528E4FB3737}" destId="{DF33B5D4-64D0-47B4-897E-D057BCEC0A08}" srcOrd="3" destOrd="0" presId="urn:microsoft.com/office/officeart/2008/layout/VerticalCurvedList"/>
    <dgm:cxn modelId="{56D9AADC-3FAC-44D3-9FC0-6E612ABBCEFA}" type="presParOf" srcId="{B58972E4-BBAC-4F98-8BD4-2528E4FB3737}" destId="{E08F1E70-6CF4-4A42-9AF8-B6D16FB38844}" srcOrd="4" destOrd="0" presId="urn:microsoft.com/office/officeart/2008/layout/VerticalCurvedList"/>
    <dgm:cxn modelId="{AD67CEB4-7CCF-4791-9017-84B183E451C2}" type="presParOf" srcId="{E08F1E70-6CF4-4A42-9AF8-B6D16FB38844}" destId="{C3DD01F9-43F5-4A22-8986-1E84C0DDF784}" srcOrd="0" destOrd="0" presId="urn:microsoft.com/office/officeart/2008/layout/VerticalCurvedList"/>
    <dgm:cxn modelId="{E5D7F3E4-F7AA-4117-8DAF-61E25A582EDD}" type="presParOf" srcId="{B58972E4-BBAC-4F98-8BD4-2528E4FB3737}" destId="{04A63FE4-36F8-4AD9-B144-409B51422881}" srcOrd="5" destOrd="0" presId="urn:microsoft.com/office/officeart/2008/layout/VerticalCurvedList"/>
    <dgm:cxn modelId="{4B447F2F-C1B1-4C66-82E8-BEAD4E6563F3}" type="presParOf" srcId="{B58972E4-BBAC-4F98-8BD4-2528E4FB3737}" destId="{0B888A61-317D-48B3-88DE-D6E26166E7B5}" srcOrd="6" destOrd="0" presId="urn:microsoft.com/office/officeart/2008/layout/VerticalCurvedList"/>
    <dgm:cxn modelId="{9F67625D-1FD8-484C-8B01-590A8D218B08}" type="presParOf" srcId="{0B888A61-317D-48B3-88DE-D6E26166E7B5}" destId="{DC4146A6-15B1-4B0D-B93B-78D0C8B861A9}" srcOrd="0" destOrd="0" presId="urn:microsoft.com/office/officeart/2008/layout/VerticalCurvedList"/>
    <dgm:cxn modelId="{84B40F1D-5364-42B2-AB14-3228548F14BA}" type="presParOf" srcId="{B58972E4-BBAC-4F98-8BD4-2528E4FB3737}" destId="{80D8AEF8-CF20-4E1F-8D85-D2DBFA4997DC}" srcOrd="7" destOrd="0" presId="urn:microsoft.com/office/officeart/2008/layout/VerticalCurvedList"/>
    <dgm:cxn modelId="{3C084F90-C6E7-4CB0-8F2E-53B184848CE2}" type="presParOf" srcId="{B58972E4-BBAC-4F98-8BD4-2528E4FB3737}" destId="{A4116F9A-EFA8-49CC-BA23-009056E46000}" srcOrd="8" destOrd="0" presId="urn:microsoft.com/office/officeart/2008/layout/VerticalCurvedList"/>
    <dgm:cxn modelId="{6CCD6E4E-225D-4AED-9B05-CEDAC1E753CD}" type="presParOf" srcId="{A4116F9A-EFA8-49CC-BA23-009056E46000}" destId="{9D65063D-6359-43AE-93C9-6AD8562B53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AA250-8794-42CD-AFF1-1BBFDDB47179}">
      <dsp:nvSpPr>
        <dsp:cNvPr id="0" name=""/>
        <dsp:cNvSpPr/>
      </dsp:nvSpPr>
      <dsp:spPr>
        <a:xfrm>
          <a:off x="6060" y="662128"/>
          <a:ext cx="1428392" cy="1428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604D3-CDC5-404E-8DC4-A0C6AEF5F9F9}">
      <dsp:nvSpPr>
        <dsp:cNvPr id="0" name=""/>
        <dsp:cNvSpPr/>
      </dsp:nvSpPr>
      <dsp:spPr>
        <a:xfrm>
          <a:off x="238589" y="1519164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Increased extraction for construction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To 78 Gt per year</a:t>
          </a:r>
        </a:p>
      </dsp:txBody>
      <dsp:txXfrm>
        <a:off x="280425" y="1561000"/>
        <a:ext cx="1344720" cy="1344720"/>
      </dsp:txXfrm>
    </dsp:sp>
    <dsp:sp modelId="{1124C240-9E09-4064-B346-D6E8FDBC1781}">
      <dsp:nvSpPr>
        <dsp:cNvPr id="0" name=""/>
        <dsp:cNvSpPr/>
      </dsp:nvSpPr>
      <dsp:spPr>
        <a:xfrm>
          <a:off x="1709592" y="1204713"/>
          <a:ext cx="275140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709592" y="1273357"/>
        <a:ext cx="192598" cy="205934"/>
      </dsp:txXfrm>
    </dsp:sp>
    <dsp:sp modelId="{62F04130-0436-468A-A53C-4C3609F95F70}">
      <dsp:nvSpPr>
        <dsp:cNvPr id="0" name=""/>
        <dsp:cNvSpPr/>
      </dsp:nvSpPr>
      <dsp:spPr>
        <a:xfrm>
          <a:off x="2220567" y="662128"/>
          <a:ext cx="1428392" cy="1428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BFAAF-36AF-421C-BFD0-268DBE5B9E5B}">
      <dsp:nvSpPr>
        <dsp:cNvPr id="0" name=""/>
        <dsp:cNvSpPr/>
      </dsp:nvSpPr>
      <dsp:spPr>
        <a:xfrm>
          <a:off x="2453096" y="1519164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Raw materials in building construction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3 Gt per year</a:t>
          </a:r>
        </a:p>
      </dsp:txBody>
      <dsp:txXfrm>
        <a:off x="2494932" y="1561000"/>
        <a:ext cx="1344720" cy="1344720"/>
      </dsp:txXfrm>
    </dsp:sp>
    <dsp:sp modelId="{9E486B4A-A5E0-4186-AFD7-7A06BDE8A46B}">
      <dsp:nvSpPr>
        <dsp:cNvPr id="0" name=""/>
        <dsp:cNvSpPr/>
      </dsp:nvSpPr>
      <dsp:spPr>
        <a:xfrm>
          <a:off x="3924100" y="1204713"/>
          <a:ext cx="275140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924100" y="1273357"/>
        <a:ext cx="192598" cy="205934"/>
      </dsp:txXfrm>
    </dsp:sp>
    <dsp:sp modelId="{07052EB3-C758-44C8-A9B4-F47F7E56776C}">
      <dsp:nvSpPr>
        <dsp:cNvPr id="0" name=""/>
        <dsp:cNvSpPr/>
      </dsp:nvSpPr>
      <dsp:spPr>
        <a:xfrm>
          <a:off x="4435074" y="662128"/>
          <a:ext cx="1428392" cy="1428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D376A-0049-4119-8802-8A0A87673D3D}">
      <dsp:nvSpPr>
        <dsp:cNvPr id="0" name=""/>
        <dsp:cNvSpPr/>
      </dsp:nvSpPr>
      <dsp:spPr>
        <a:xfrm>
          <a:off x="4667603" y="1519164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Waste from building demolition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293 Gt solid waste in 20</a:t>
          </a:r>
          <a:r>
            <a:rPr lang="en-GB" sz="1200" kern="1200" baseline="30000" dirty="0"/>
            <a:t>th</a:t>
          </a:r>
          <a:r>
            <a:rPr lang="en-GB" sz="1200" kern="1200" dirty="0"/>
            <a:t> century</a:t>
          </a:r>
        </a:p>
      </dsp:txBody>
      <dsp:txXfrm>
        <a:off x="4709439" y="1561000"/>
        <a:ext cx="1344720" cy="134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01B2D-F05D-4A52-B9BD-0EDC1BA6D4B2}">
      <dsp:nvSpPr>
        <dsp:cNvPr id="0" name=""/>
        <dsp:cNvSpPr/>
      </dsp:nvSpPr>
      <dsp:spPr>
        <a:xfrm>
          <a:off x="-4131848" y="-634097"/>
          <a:ext cx="4923414" cy="4923414"/>
        </a:xfrm>
        <a:prstGeom prst="blockArc">
          <a:avLst>
            <a:gd name="adj1" fmla="val 18900000"/>
            <a:gd name="adj2" fmla="val 2700000"/>
            <a:gd name="adj3" fmla="val 4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4DB3F-4D7E-4DC1-B93E-4EADD7A146CD}">
      <dsp:nvSpPr>
        <dsp:cNvPr id="0" name=""/>
        <dsp:cNvSpPr/>
      </dsp:nvSpPr>
      <dsp:spPr>
        <a:xfrm>
          <a:off x="414751" y="281013"/>
          <a:ext cx="4165668" cy="562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34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Design for Adaptability </a:t>
          </a:r>
        </a:p>
      </dsp:txBody>
      <dsp:txXfrm>
        <a:off x="414751" y="281013"/>
        <a:ext cx="4165668" cy="562318"/>
      </dsp:txXfrm>
    </dsp:sp>
    <dsp:sp modelId="{5249C22C-0036-484D-B77B-6A9267AC0FE9}">
      <dsp:nvSpPr>
        <dsp:cNvPr id="0" name=""/>
        <dsp:cNvSpPr/>
      </dsp:nvSpPr>
      <dsp:spPr>
        <a:xfrm>
          <a:off x="63302" y="210723"/>
          <a:ext cx="702898" cy="702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3B5D4-64D0-47B4-897E-D057BCEC0A08}">
      <dsp:nvSpPr>
        <dsp:cNvPr id="0" name=""/>
        <dsp:cNvSpPr/>
      </dsp:nvSpPr>
      <dsp:spPr>
        <a:xfrm>
          <a:off x="737141" y="1124637"/>
          <a:ext cx="3843277" cy="562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34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Design for Deconstruction</a:t>
          </a:r>
        </a:p>
      </dsp:txBody>
      <dsp:txXfrm>
        <a:off x="737141" y="1124637"/>
        <a:ext cx="3843277" cy="562318"/>
      </dsp:txXfrm>
    </dsp:sp>
    <dsp:sp modelId="{C3DD01F9-43F5-4A22-8986-1E84C0DDF784}">
      <dsp:nvSpPr>
        <dsp:cNvPr id="0" name=""/>
        <dsp:cNvSpPr/>
      </dsp:nvSpPr>
      <dsp:spPr>
        <a:xfrm>
          <a:off x="385692" y="1054347"/>
          <a:ext cx="702898" cy="702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63FE4-36F8-4AD9-B144-409B51422881}">
      <dsp:nvSpPr>
        <dsp:cNvPr id="0" name=""/>
        <dsp:cNvSpPr/>
      </dsp:nvSpPr>
      <dsp:spPr>
        <a:xfrm>
          <a:off x="737141" y="1968262"/>
          <a:ext cx="3843277" cy="562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34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Circular Material Selection</a:t>
          </a:r>
        </a:p>
      </dsp:txBody>
      <dsp:txXfrm>
        <a:off x="737141" y="1968262"/>
        <a:ext cx="3843277" cy="562318"/>
      </dsp:txXfrm>
    </dsp:sp>
    <dsp:sp modelId="{DC4146A6-15B1-4B0D-B93B-78D0C8B861A9}">
      <dsp:nvSpPr>
        <dsp:cNvPr id="0" name=""/>
        <dsp:cNvSpPr/>
      </dsp:nvSpPr>
      <dsp:spPr>
        <a:xfrm>
          <a:off x="385692" y="1897972"/>
          <a:ext cx="702898" cy="702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8AEF8-CF20-4E1F-8D85-D2DBFA4997DC}">
      <dsp:nvSpPr>
        <dsp:cNvPr id="0" name=""/>
        <dsp:cNvSpPr/>
      </dsp:nvSpPr>
      <dsp:spPr>
        <a:xfrm>
          <a:off x="414751" y="2811886"/>
          <a:ext cx="4165668" cy="562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34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Overall Resource Efficiency</a:t>
          </a:r>
        </a:p>
      </dsp:txBody>
      <dsp:txXfrm>
        <a:off x="414751" y="2811886"/>
        <a:ext cx="4165668" cy="562318"/>
      </dsp:txXfrm>
    </dsp:sp>
    <dsp:sp modelId="{9D65063D-6359-43AE-93C9-6AD8562B5300}">
      <dsp:nvSpPr>
        <dsp:cNvPr id="0" name=""/>
        <dsp:cNvSpPr/>
      </dsp:nvSpPr>
      <dsp:spPr>
        <a:xfrm>
          <a:off x="63302" y="2741597"/>
          <a:ext cx="702898" cy="702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Buildings embody a large amount of resource use in their pre-use lifecycle stages, i.e., from raw material extraction, manufacture, transportation, and construction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Lifetime extension is a critical strategy for sustainability, as keeping structures in use for as long as possible avoids unnecessary additional resource extraction, energy use and waste generation associated with replacing them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Reuse of an existing industrial site, also offers additional potential overall reduced environmental impacts compared to development of new sites.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Facility and equipment reuse in a cyclical model, e.g., through refurbishment and renovation, offers potential benefits, especially when associated with material “re-looping” as part of an overall circular economy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D0F-8EA2-40F6-AD10-1C5B3B39E1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8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circular economy design workflow </a:t>
            </a:r>
            <a:r>
              <a:rPr lang="en-US" dirty="0" err="1"/>
              <a:t>summarises</a:t>
            </a:r>
            <a:r>
              <a:rPr lang="en-US" dirty="0"/>
              <a:t> principles which should be considered to maximize circularity, provides details of each principle &amp; justifies their order of consideration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Design for Adaptability – extend the facility’s lifespan, allow refurbishment and renewal with the least additional resource and new material inputs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Design for Deconstruction – reuse of the components and materials inbuilt, if necessary recycle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Circular Material Selection – what you select, how you procure it, options such as leasing and buyback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Resource Efficiency – incorporating the above steps most efficiently when implementing the brief, even incorporates reuse and recycled materials and components in new build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THIS EXPLAINS IN PART WHY CAN ONLY BE IMPLEMETED SO FAR FOR EXISTING FLEET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D0F-8EA2-40F6-AD10-1C5B3B39E1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8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D0F-8EA2-40F6-AD10-1C5B3B39E14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95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with current approaches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reducing the environmental footprint of decommissioning activities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integrating circular economy considerations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 the facility life-cycle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 the design workflow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to the design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nuclear facilities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to develop sustainability initiatives in current decommissioning projects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aim of  testing and further refining circular economy approaches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D0F-8EA2-40F6-AD10-1C5B3B39E1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05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deborah.oughton@nmbu.no" TargetMode="External"/><Relationship Id="rId5" Type="http://schemas.openxmlformats.org/officeDocument/2006/relationships/image" Target="../media/image20.png"/><Relationship Id="rId4" Type="http://schemas.openxmlformats.org/officeDocument/2006/relationships/hyperlink" Target="mailto:simon.carroll@vattenfal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99EA-CD9F-3976-FFA1-8FCA44CB6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19622"/>
            <a:ext cx="6858000" cy="1303712"/>
          </a:xfrm>
        </p:spPr>
        <p:txBody>
          <a:bodyPr>
            <a:normAutofit/>
          </a:bodyPr>
          <a:lstStyle/>
          <a:p>
            <a:r>
              <a:rPr lang="en-US" sz="2800" b="1" dirty="0"/>
              <a:t>Addressing Sustainability Considerations in Strategies for Nuclear Decommissioning</a:t>
            </a:r>
            <a:endParaRPr lang="en-GB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52E69-35EE-20A5-A5A6-7183587FA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3166716"/>
            <a:ext cx="6858000" cy="1241425"/>
          </a:xfrm>
        </p:spPr>
        <p:txBody>
          <a:bodyPr/>
          <a:lstStyle/>
          <a:p>
            <a:r>
              <a:rPr lang="en-US" sz="1800" b="1" dirty="0"/>
              <a:t>Simon CARROLL &amp; Deborah OUGHTON</a:t>
            </a:r>
          </a:p>
          <a:p>
            <a:r>
              <a:rPr lang="en-US" sz="1500" dirty="0"/>
              <a:t>Vattenfall &amp; the Norwegian University of Life Sciences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9CDF8-B7A8-DC00-DBF4-D5C2661A0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03" y="3853353"/>
            <a:ext cx="3900241" cy="546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4D68E5-76A7-D027-8161-F711AF71EEA2}"/>
              </a:ext>
            </a:extLst>
          </p:cNvPr>
          <p:cNvSpPr txBox="1"/>
          <p:nvPr/>
        </p:nvSpPr>
        <p:spPr>
          <a:xfrm>
            <a:off x="14125" y="458797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IAEA, Vienna, Austria, 6-10 November 2023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44E32-ED47-6B0C-D690-8C726FC1917B}"/>
              </a:ext>
            </a:extLst>
          </p:cNvPr>
          <p:cNvSpPr txBox="1"/>
          <p:nvPr/>
        </p:nvSpPr>
        <p:spPr>
          <a:xfrm>
            <a:off x="14125" y="11266"/>
            <a:ext cx="311771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latin typeface="Arial "/>
              </a:rPr>
              <a:t>International Conference on</a:t>
            </a:r>
          </a:p>
          <a:p>
            <a:pPr algn="ctr"/>
            <a:r>
              <a:rPr lang="en-US" sz="1200" b="1" i="1" dirty="0">
                <a:latin typeface="Arial "/>
              </a:rPr>
              <a:t>The Safety of Radioactive Waste </a:t>
            </a:r>
          </a:p>
          <a:p>
            <a:pPr algn="ctr"/>
            <a:r>
              <a:rPr lang="en-US" sz="1200" b="1" i="1" dirty="0">
                <a:latin typeface="Arial "/>
              </a:rPr>
              <a:t>Management, Decommissioning, </a:t>
            </a:r>
          </a:p>
          <a:p>
            <a:pPr algn="ctr"/>
            <a:r>
              <a:rPr lang="en-US" sz="1200" b="1" i="1" dirty="0">
                <a:latin typeface="Arial "/>
              </a:rPr>
              <a:t>Environmental Protection &amp; Remediation</a:t>
            </a:r>
            <a:endParaRPr lang="en-GB" sz="1200" b="1" i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61903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287"/>
            <a:ext cx="7488832" cy="901279"/>
          </a:xfrm>
        </p:spPr>
        <p:txBody>
          <a:bodyPr>
            <a:normAutofit/>
          </a:bodyPr>
          <a:lstStyle/>
          <a:p>
            <a:r>
              <a:rPr lang="sv-SE" sz="2400" b="1" dirty="0" err="1"/>
              <a:t>Time</a:t>
            </a:r>
            <a:r>
              <a:rPr lang="sv-SE" sz="2400" b="1" dirty="0"/>
              <a:t> for a new </a:t>
            </a:r>
            <a:r>
              <a:rPr lang="sv-SE" sz="2400" b="1" dirty="0" err="1"/>
              <a:t>framing</a:t>
            </a:r>
            <a:endParaRPr lang="en-AT" sz="2400" b="1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B88C20A-E6A7-A35E-86E0-9B2E444F5AB6}"/>
              </a:ext>
            </a:extLst>
          </p:cNvPr>
          <p:cNvSpPr txBox="1">
            <a:spLocks/>
          </p:cNvSpPr>
          <p:nvPr/>
        </p:nvSpPr>
        <p:spPr>
          <a:xfrm>
            <a:off x="362163" y="1065299"/>
            <a:ext cx="8614675" cy="50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/>
            <a:r>
              <a:rPr lang="en-US" sz="1800" dirty="0"/>
              <a:t>Decommissioning seen as the </a:t>
            </a:r>
            <a:r>
              <a:rPr lang="en-US" sz="1800" b="1" dirty="0"/>
              <a:t>final stage </a:t>
            </a:r>
            <a:r>
              <a:rPr lang="en-US" sz="1800" dirty="0"/>
              <a:t>of a </a:t>
            </a:r>
            <a:r>
              <a:rPr lang="en-US" sz="1800" b="1" dirty="0"/>
              <a:t>linear nuclear facility life-cycle model.</a:t>
            </a:r>
          </a:p>
          <a:p>
            <a:endParaRPr lang="en-US" sz="1500" b="1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BB3EE9B-2D66-481F-2FA4-083F5DF98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316" y="1491630"/>
            <a:ext cx="5249368" cy="2723569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FFBDDD6-2C0A-9810-7664-0BF20EFE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AT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BF2FA9E-B1FD-203F-2BFE-EE231C19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2</a:t>
            </a:fld>
            <a:endParaRPr lang="en-AT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CAD92D6-6512-BCFE-1667-86539FA7C3D7}"/>
              </a:ext>
            </a:extLst>
          </p:cNvPr>
          <p:cNvSpPr txBox="1">
            <a:spLocks/>
          </p:cNvSpPr>
          <p:nvPr/>
        </p:nvSpPr>
        <p:spPr>
          <a:xfrm>
            <a:off x="395536" y="4385816"/>
            <a:ext cx="8614675" cy="381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Such a framing is incomplete and likely to be insufficient to fully address sustainability considerations.</a:t>
            </a:r>
          </a:p>
        </p:txBody>
      </p:sp>
    </p:spTree>
    <p:extLst>
      <p:ext uri="{BB962C8B-B14F-4D97-AF65-F5344CB8AC3E}">
        <p14:creationId xmlns:p14="http://schemas.microsoft.com/office/powerpoint/2010/main" val="286082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CC54F6-C3E5-471B-B71C-ED75D80F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64486"/>
            <a:ext cx="8496300" cy="623248"/>
          </a:xfrm>
          <a:noFill/>
        </p:spPr>
        <p:txBody>
          <a:bodyPr>
            <a:normAutofit/>
          </a:bodyPr>
          <a:lstStyle/>
          <a:p>
            <a:r>
              <a:rPr lang="en-GB" b="1" dirty="0">
                <a:latin typeface="Arial "/>
              </a:rPr>
              <a:t>A more complete life-cycle framework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888AA6-97FD-4645-9AAB-1702BDFF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41D3585-BA73-4764-B6F9-83FB826B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24E9-F35A-4EE5-B834-AFEFD2BF6FE3}" type="slidenum">
              <a:rPr lang="en-GB" smtClean="0"/>
              <a:t>3</a:t>
            </a:fld>
            <a:endParaRPr lang="en-GB"/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E34C84DA-9D5A-4105-836B-E98659B189D2}"/>
              </a:ext>
            </a:extLst>
          </p:cNvPr>
          <p:cNvSpPr txBox="1"/>
          <p:nvPr/>
        </p:nvSpPr>
        <p:spPr>
          <a:xfrm>
            <a:off x="595745" y="4120932"/>
            <a:ext cx="849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/>
              <a:t>Decisions made at each stage have the potential to impact decommissioning.</a:t>
            </a:r>
            <a:endParaRPr lang="en-GB" sz="1200" b="1" dirty="0" err="1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697D99E1-BF30-4919-8150-CD4637938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0" y="1178693"/>
            <a:ext cx="7035394" cy="278611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2AC31B-BCA5-50FD-B941-EF8D661E193A}"/>
              </a:ext>
            </a:extLst>
          </p:cNvPr>
          <p:cNvCxnSpPr/>
          <p:nvPr/>
        </p:nvCxnSpPr>
        <p:spPr>
          <a:xfrm>
            <a:off x="7387362" y="2715765"/>
            <a:ext cx="432048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88CC3E-9EB2-693F-9799-746377555AD5}"/>
              </a:ext>
            </a:extLst>
          </p:cNvPr>
          <p:cNvSpPr/>
          <p:nvPr/>
        </p:nvSpPr>
        <p:spPr>
          <a:xfrm>
            <a:off x="7819410" y="2571749"/>
            <a:ext cx="1073070" cy="288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i="1" dirty="0">
                <a:latin typeface="Arial "/>
              </a:rPr>
              <a:t>Future uses ?</a:t>
            </a:r>
            <a:endParaRPr lang="en-GB" sz="3200" i="1" dirty="0">
              <a:latin typeface="Arial "/>
            </a:endParaRPr>
          </a:p>
        </p:txBody>
      </p:sp>
      <p:sp>
        <p:nvSpPr>
          <p:cNvPr id="8" name="textruta 39">
            <a:extLst>
              <a:ext uri="{FF2B5EF4-FFF2-40B4-BE49-F238E27FC236}">
                <a16:creationId xmlns:a16="http://schemas.microsoft.com/office/drawing/2014/main" id="{96E8076B-49FB-05F3-692E-2EC07D458205}"/>
              </a:ext>
            </a:extLst>
          </p:cNvPr>
          <p:cNvSpPr txBox="1"/>
          <p:nvPr/>
        </p:nvSpPr>
        <p:spPr>
          <a:xfrm>
            <a:off x="595745" y="4436612"/>
            <a:ext cx="849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This includes decisions about potential future uses.</a:t>
            </a:r>
            <a:endParaRPr lang="en-GB" sz="12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67D2-EE6F-AA49-D960-93CC33AC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1" y="59213"/>
            <a:ext cx="5085708" cy="681947"/>
          </a:xfrm>
          <a:noFill/>
        </p:spPr>
        <p:txBody>
          <a:bodyPr>
            <a:normAutofit/>
          </a:bodyPr>
          <a:lstStyle/>
          <a:p>
            <a:r>
              <a:rPr lang="en-GB" sz="3000" b="1" dirty="0"/>
              <a:t>A circular lifecycle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4E818-921C-D1B1-BA06-FFB0C40C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492" y="1144755"/>
            <a:ext cx="8163932" cy="598045"/>
          </a:xfrm>
        </p:spPr>
        <p:txBody>
          <a:bodyPr>
            <a:normAutofit fontScale="62500" lnSpcReduction="20000"/>
          </a:bodyPr>
          <a:lstStyle/>
          <a:p>
            <a:r>
              <a:rPr lang="sv-SE" sz="2200" b="1" dirty="0" err="1"/>
              <a:t>Could</a:t>
            </a:r>
            <a:r>
              <a:rPr lang="sv-SE" sz="2200" b="1" dirty="0"/>
              <a:t> </a:t>
            </a:r>
            <a:r>
              <a:rPr lang="sv-SE" sz="2200" b="1" dirty="0" err="1"/>
              <a:t>we</a:t>
            </a:r>
            <a:r>
              <a:rPr lang="sv-SE" sz="2200" b="1" dirty="0"/>
              <a:t> </a:t>
            </a:r>
            <a:r>
              <a:rPr lang="en-GB" sz="2200" b="1" dirty="0"/>
              <a:t>use a more circular approach to transform the linear nuclear facility life-cycle?</a:t>
            </a:r>
          </a:p>
          <a:p>
            <a:r>
              <a:rPr lang="en-GB" sz="2200" dirty="0"/>
              <a:t>What might it imply … </a:t>
            </a:r>
          </a:p>
          <a:p>
            <a:endParaRPr lang="en-GB" sz="1500" dirty="0"/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45E42471-4122-21C2-9E4A-3434E114985F}"/>
              </a:ext>
            </a:extLst>
          </p:cNvPr>
          <p:cNvSpPr/>
          <p:nvPr/>
        </p:nvSpPr>
        <p:spPr>
          <a:xfrm>
            <a:off x="755576" y="3609104"/>
            <a:ext cx="3155315" cy="789710"/>
          </a:xfrm>
          <a:prstGeom prst="stripedRightArrow">
            <a:avLst>
              <a:gd name="adj1" fmla="val 885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Encourages the integration of consideration of the future uses of a facility or site </a:t>
            </a: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49AF32AC-B240-2AF4-7206-C61F9B151977}"/>
              </a:ext>
            </a:extLst>
          </p:cNvPr>
          <p:cNvSpPr/>
          <p:nvPr/>
        </p:nvSpPr>
        <p:spPr>
          <a:xfrm>
            <a:off x="755576" y="2744441"/>
            <a:ext cx="3155315" cy="789710"/>
          </a:xfrm>
          <a:prstGeom prst="stripedRightArrow">
            <a:avLst>
              <a:gd name="adj1" fmla="val 885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Encourages genuine integration of decommissioning from the outset and throughout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9B51F4-E3CC-68CE-3D4E-6A1F3D049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633" y="987574"/>
            <a:ext cx="1257409" cy="1330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C22A16-6798-156C-AFB2-34A04E45D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320" y="2029577"/>
            <a:ext cx="2728973" cy="24549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C8A5D5-B5D6-6B8D-E3EC-4297E5272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141" y="2795481"/>
            <a:ext cx="1185506" cy="16543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8A175-F660-DC5B-F942-08CB7382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1831-B729-45D5-AFCA-AF373064B3A2}" type="slidenum">
              <a:rPr lang="en-GB" smtClean="0"/>
              <a:t>4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B32582-BCB9-B432-DB96-406B3E7E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IAEA, 6-10 November 2023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CC28AE-1004-82D2-CE6F-C85C42C5A027}"/>
              </a:ext>
            </a:extLst>
          </p:cNvPr>
          <p:cNvSpPr txBox="1">
            <a:spLocks/>
          </p:cNvSpPr>
          <p:nvPr/>
        </p:nvSpPr>
        <p:spPr>
          <a:xfrm>
            <a:off x="241880" y="1742800"/>
            <a:ext cx="4888340" cy="30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en-US" sz="1500" dirty="0"/>
              <a:t>For decommissioning?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8330F9A-EB38-52AD-FEB2-FED119C28BC5}"/>
              </a:ext>
            </a:extLst>
          </p:cNvPr>
          <p:cNvSpPr txBox="1">
            <a:spLocks/>
          </p:cNvSpPr>
          <p:nvPr/>
        </p:nvSpPr>
        <p:spPr>
          <a:xfrm>
            <a:off x="259268" y="2042003"/>
            <a:ext cx="4888340" cy="569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en-US" sz="1500" dirty="0"/>
              <a:t>For facility and site reuse after decommissioning?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41160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EA7526B-1D4C-36B1-A804-A52E638A9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001963"/>
              </p:ext>
            </p:extLst>
          </p:nvPr>
        </p:nvGraphicFramePr>
        <p:xfrm>
          <a:off x="1524000" y="10523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F3A9B61-0444-8F4C-3C4F-0B95CE129DD7}"/>
              </a:ext>
            </a:extLst>
          </p:cNvPr>
          <p:cNvSpPr/>
          <p:nvPr/>
        </p:nvSpPr>
        <p:spPr>
          <a:xfrm>
            <a:off x="389266" y="4227818"/>
            <a:ext cx="8560940" cy="47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Construction and demolition waste (CDW) accounts for more than a third of all waste generated in the EU</a:t>
            </a:r>
            <a:endParaRPr lang="en-GB" sz="13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C58D-E2D7-F990-878E-EFDB68DC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1831-B729-45D5-AFCA-AF373064B3A2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21746-2C70-3C74-B2CC-3E1C3DD0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GB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44781437-8AF5-B91B-A6B8-926FA5880CCD}"/>
              </a:ext>
            </a:extLst>
          </p:cNvPr>
          <p:cNvSpPr txBox="1">
            <a:spLocks/>
          </p:cNvSpPr>
          <p:nvPr/>
        </p:nvSpPr>
        <p:spPr>
          <a:xfrm>
            <a:off x="395536" y="14287"/>
            <a:ext cx="7488832" cy="90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400" b="1" dirty="0" err="1"/>
              <a:t>Why</a:t>
            </a:r>
            <a:r>
              <a:rPr lang="sv-SE" sz="2400" b="1" dirty="0"/>
              <a:t> a new </a:t>
            </a:r>
            <a:r>
              <a:rPr lang="sv-SE" sz="2400" b="1" dirty="0" err="1"/>
              <a:t>way</a:t>
            </a:r>
            <a:r>
              <a:rPr lang="sv-SE" sz="2400" b="1" dirty="0"/>
              <a:t> of </a:t>
            </a:r>
            <a:r>
              <a:rPr lang="sv-SE" sz="2400" b="1" dirty="0" err="1"/>
              <a:t>thinking</a:t>
            </a:r>
            <a:r>
              <a:rPr lang="sv-SE" sz="2400" b="1" dirty="0"/>
              <a:t> is </a:t>
            </a:r>
            <a:r>
              <a:rPr lang="sv-SE" sz="2400" b="1" dirty="0" err="1"/>
              <a:t>needed</a:t>
            </a:r>
            <a:endParaRPr lang="en-AT" sz="2400" b="1" dirty="0"/>
          </a:p>
        </p:txBody>
      </p:sp>
    </p:spTree>
    <p:extLst>
      <p:ext uri="{BB962C8B-B14F-4D97-AF65-F5344CB8AC3E}">
        <p14:creationId xmlns:p14="http://schemas.microsoft.com/office/powerpoint/2010/main" val="31574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67D2-EE6F-AA49-D960-93CC33AC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3399"/>
            <a:ext cx="8560940" cy="735887"/>
          </a:xfrm>
          <a:noFill/>
        </p:spPr>
        <p:txBody>
          <a:bodyPr anchor="ctr">
            <a:normAutofit/>
          </a:bodyPr>
          <a:lstStyle/>
          <a:p>
            <a:r>
              <a:rPr lang="en-GB" sz="2700" b="1" dirty="0">
                <a:latin typeface="Arial "/>
              </a:rPr>
              <a:t>A design workflow for a circular approach</a:t>
            </a:r>
          </a:p>
        </p:txBody>
      </p:sp>
      <p:pic>
        <p:nvPicPr>
          <p:cNvPr id="5" name="Picture 4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EAFA3B72-3550-44B3-B4B4-43B4A0210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68" y="1589770"/>
            <a:ext cx="3067856" cy="2301567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8456F9E-2690-2667-C93A-E6146F217E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09" y="1056500"/>
          <a:ext cx="4629150" cy="365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0C6D48EC-D676-3CB5-F26B-666C7722F5AE}"/>
              </a:ext>
            </a:extLst>
          </p:cNvPr>
          <p:cNvSpPr/>
          <p:nvPr/>
        </p:nvSpPr>
        <p:spPr>
          <a:xfrm rot="5400000">
            <a:off x="-467814" y="2656832"/>
            <a:ext cx="2800430" cy="5486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2DFF5-D255-8DD6-4B06-ED1346FA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1831-B729-45D5-AFCA-AF373064B3A2}" type="slidenum">
              <a:rPr lang="en-GB" smtClean="0"/>
              <a:t>6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23EC90-A8C4-EA0A-A17A-1F36324F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8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CEF0-7645-2525-2456-7B019819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5040560" cy="832208"/>
          </a:xfrm>
          <a:noFill/>
        </p:spPr>
        <p:txBody>
          <a:bodyPr>
            <a:normAutofit/>
          </a:bodyPr>
          <a:lstStyle/>
          <a:p>
            <a:r>
              <a:rPr lang="en-GB" b="1" dirty="0"/>
              <a:t>Legal &amp; Regulatory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1C7F-77B6-31B8-2B92-4DEDD4850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9582"/>
            <a:ext cx="7886700" cy="3589050"/>
          </a:xfrm>
        </p:spPr>
        <p:txBody>
          <a:bodyPr>
            <a:noAutofit/>
          </a:bodyPr>
          <a:lstStyle/>
          <a:p>
            <a:pPr>
              <a:spcBef>
                <a:spcPts val="1350"/>
              </a:spcBef>
            </a:pPr>
            <a:r>
              <a:rPr lang="en-US" sz="1500" b="1" dirty="0"/>
              <a:t>Current legal &amp; regulatory framework for nuclear decommissioning does not sufficiently address sustainability. No inherent contradiction </a:t>
            </a:r>
            <a:r>
              <a:rPr lang="en-US" sz="1500" dirty="0"/>
              <a:t>or fundamental barriers, but some </a:t>
            </a:r>
            <a:r>
              <a:rPr lang="en-US" sz="1500" b="1" dirty="0"/>
              <a:t>further development needed</a:t>
            </a:r>
          </a:p>
          <a:p>
            <a:pPr lvl="1"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en-US" sz="1400" b="1" dirty="0"/>
              <a:t>GRS Part 6 </a:t>
            </a:r>
            <a:r>
              <a:rPr lang="en-US" sz="1400" dirty="0"/>
              <a:t>could include</a:t>
            </a:r>
            <a:r>
              <a:rPr lang="en-GB" sz="1400" dirty="0"/>
              <a:t> </a:t>
            </a:r>
            <a:r>
              <a:rPr lang="en-GB" sz="1400" b="1" dirty="0"/>
              <a:t>need to consider sustainability </a:t>
            </a:r>
            <a:r>
              <a:rPr lang="en-GB" sz="1400" i="1" dirty="0"/>
              <a:t>(as it does other issues)</a:t>
            </a:r>
          </a:p>
          <a:p>
            <a:pPr lvl="1"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en-GB" sz="1500" dirty="0"/>
              <a:t>Additional guidance needed to </a:t>
            </a:r>
            <a:r>
              <a:rPr lang="en-GB" sz="1500" b="1" dirty="0"/>
              <a:t>incorporate a more cyclical lifecycle approach</a:t>
            </a:r>
            <a:endParaRPr lang="en-GB" sz="1500" dirty="0"/>
          </a:p>
          <a:p>
            <a:pPr lvl="1"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en-GB" sz="1500" dirty="0"/>
              <a:t>Adjust provisions for waste/material to facilitate </a:t>
            </a:r>
            <a:r>
              <a:rPr lang="en-GB" sz="1500" b="1" dirty="0"/>
              <a:t>reuse and recycling</a:t>
            </a:r>
            <a:endParaRPr lang="en-GB" sz="1500" dirty="0"/>
          </a:p>
          <a:p>
            <a:pPr>
              <a:spcBef>
                <a:spcPts val="1350"/>
              </a:spcBef>
            </a:pPr>
            <a:r>
              <a:rPr lang="en-GB" sz="1500" b="1" dirty="0"/>
              <a:t>Financing for nuclear decommissioning </a:t>
            </a:r>
            <a:r>
              <a:rPr lang="en-GB" sz="1500" dirty="0"/>
              <a:t>may be problematic area</a:t>
            </a:r>
          </a:p>
          <a:p>
            <a:pPr lvl="1"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en-GB" sz="1500" b="1" dirty="0"/>
              <a:t>Restrictions on activities </a:t>
            </a:r>
            <a:r>
              <a:rPr lang="en-GB" sz="1500" dirty="0"/>
              <a:t>that are permitted to be financed through funds</a:t>
            </a:r>
          </a:p>
          <a:p>
            <a:pPr lvl="1"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en-GB" sz="1500" b="1" dirty="0"/>
              <a:t>Transfer of liabilities and funds</a:t>
            </a:r>
            <a:r>
              <a:rPr lang="en-GB" sz="1500" dirty="0"/>
              <a:t> through several generations of site/facility use and re-use </a:t>
            </a:r>
          </a:p>
          <a:p>
            <a:pPr lvl="1"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en-GB" sz="1500" b="1" dirty="0"/>
              <a:t>Taxation</a:t>
            </a:r>
            <a:r>
              <a:rPr lang="en-GB" sz="1500" dirty="0"/>
              <a:t> issues &amp; </a:t>
            </a:r>
            <a:r>
              <a:rPr lang="en-GB" sz="1500" b="1" dirty="0"/>
              <a:t>incentives </a:t>
            </a:r>
            <a:r>
              <a:rPr lang="en-GB" sz="1500" dirty="0"/>
              <a:t>to promote sustainability in decommissioning</a:t>
            </a:r>
          </a:p>
          <a:p>
            <a:pPr marL="0" indent="0">
              <a:spcBef>
                <a:spcPts val="1350"/>
              </a:spcBef>
              <a:buNone/>
            </a:pPr>
            <a:endParaRPr lang="en-US" sz="1900" dirty="0"/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483A-095F-BCAC-834E-2A937FC5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1831-B729-45D5-AFCA-AF373064B3A2}" type="slidenum">
              <a:rPr lang="en-GB" smtClean="0"/>
              <a:t>7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9504A-82C2-A604-6AF5-3FC9D7BC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6A9B-BE8F-5E0D-0436-6E8B3A4A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25" y="158200"/>
            <a:ext cx="8630934" cy="658536"/>
          </a:xfrm>
          <a:noFill/>
        </p:spPr>
        <p:txBody>
          <a:bodyPr/>
          <a:lstStyle/>
          <a:p>
            <a:r>
              <a:rPr lang="en-GB" b="1" dirty="0"/>
              <a:t>Towards a more circular framework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98A404-73A0-10E5-CB05-60EDDDD9E051}"/>
              </a:ext>
            </a:extLst>
          </p:cNvPr>
          <p:cNvGrpSpPr/>
          <p:nvPr/>
        </p:nvGrpSpPr>
        <p:grpSpPr>
          <a:xfrm>
            <a:off x="395536" y="1131590"/>
            <a:ext cx="2719408" cy="3486994"/>
            <a:chOff x="441372" y="1083700"/>
            <a:chExt cx="2719408" cy="3486994"/>
          </a:xfrm>
        </p:grpSpPr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id="{5BD357D8-4676-C00D-DD6D-8E7E3F50B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b="43997"/>
            <a:stretch/>
          </p:blipFill>
          <p:spPr>
            <a:xfrm>
              <a:off x="2171493" y="1083700"/>
              <a:ext cx="989286" cy="658536"/>
            </a:xfrm>
            <a:prstGeom prst="rect">
              <a:avLst/>
            </a:prstGeom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8F7B9EEC-5DFF-AA40-5A67-03D8B06CF46A}"/>
                </a:ext>
              </a:extLst>
            </p:cNvPr>
            <p:cNvSpPr txBox="1"/>
            <p:nvPr/>
          </p:nvSpPr>
          <p:spPr>
            <a:xfrm>
              <a:off x="467544" y="1228683"/>
              <a:ext cx="136384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Continue 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887EB32B-A00A-AB2C-30F7-25F370970BBE}"/>
                </a:ext>
              </a:extLst>
            </p:cNvPr>
            <p:cNvSpPr txBox="1"/>
            <p:nvPr/>
          </p:nvSpPr>
          <p:spPr>
            <a:xfrm>
              <a:off x="467544" y="2167701"/>
              <a:ext cx="1363848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Strengthen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E9BB14A2-46C7-380F-DF98-09865DB421FA}"/>
                </a:ext>
              </a:extLst>
            </p:cNvPr>
            <p:cNvSpPr txBox="1"/>
            <p:nvPr/>
          </p:nvSpPr>
          <p:spPr>
            <a:xfrm>
              <a:off x="441372" y="3106719"/>
              <a:ext cx="136384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Adapt</a:t>
              </a:r>
              <a:endParaRPr lang="sv-SE" b="1" dirty="0"/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C81169F0-4A94-9378-6AFC-95BE8067EA78}"/>
                </a:ext>
              </a:extLst>
            </p:cNvPr>
            <p:cNvSpPr txBox="1"/>
            <p:nvPr/>
          </p:nvSpPr>
          <p:spPr>
            <a:xfrm>
              <a:off x="441372" y="4045735"/>
              <a:ext cx="1363848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Develop</a:t>
              </a:r>
              <a:endParaRPr lang="sv-SE" b="1" dirty="0"/>
            </a:p>
          </p:txBody>
        </p:sp>
        <p:sp>
          <p:nvSpPr>
            <p:cNvPr id="17" name="Pil: nedåt 16">
              <a:extLst>
                <a:ext uri="{FF2B5EF4-FFF2-40B4-BE49-F238E27FC236}">
                  <a16:creationId xmlns:a16="http://schemas.microsoft.com/office/drawing/2014/main" id="{E2177074-9FAC-2275-7658-098047F55727}"/>
                </a:ext>
              </a:extLst>
            </p:cNvPr>
            <p:cNvSpPr/>
            <p:nvPr/>
          </p:nvSpPr>
          <p:spPr>
            <a:xfrm>
              <a:off x="977952" y="1742237"/>
              <a:ext cx="278295" cy="2581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8" name="Pil: nedåt 17">
              <a:extLst>
                <a:ext uri="{FF2B5EF4-FFF2-40B4-BE49-F238E27FC236}">
                  <a16:creationId xmlns:a16="http://schemas.microsoft.com/office/drawing/2014/main" id="{EA85F3A9-7E17-E494-3C9A-23A64F440C1B}"/>
                </a:ext>
              </a:extLst>
            </p:cNvPr>
            <p:cNvSpPr/>
            <p:nvPr/>
          </p:nvSpPr>
          <p:spPr>
            <a:xfrm>
              <a:off x="977952" y="2681255"/>
              <a:ext cx="278295" cy="25816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9" name="Pil: nedåt 18">
              <a:extLst>
                <a:ext uri="{FF2B5EF4-FFF2-40B4-BE49-F238E27FC236}">
                  <a16:creationId xmlns:a16="http://schemas.microsoft.com/office/drawing/2014/main" id="{F700197D-D57E-7AE1-D806-E17D7FA079FC}"/>
                </a:ext>
              </a:extLst>
            </p:cNvPr>
            <p:cNvSpPr/>
            <p:nvPr/>
          </p:nvSpPr>
          <p:spPr>
            <a:xfrm>
              <a:off x="977952" y="3620273"/>
              <a:ext cx="278295" cy="25816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00B5DC93-040B-81AB-20B4-F7C244E64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49040" r="1"/>
            <a:stretch/>
          </p:blipFill>
          <p:spPr>
            <a:xfrm>
              <a:off x="2171493" y="1941703"/>
              <a:ext cx="989286" cy="80888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E0862B-403B-0A52-1FB0-10D8AE25D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28281" y="3878433"/>
              <a:ext cx="875711" cy="69226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25ED97-CAEB-B66A-4A86-4AE2C24A5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47564" y="2963785"/>
              <a:ext cx="1013216" cy="67007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05AD1-816E-84BC-B7E4-1088D700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1831-B729-45D5-AFCA-AF373064B3A2}" type="slidenum">
              <a:rPr lang="en-GB" smtClean="0"/>
              <a:t>8</a:t>
            </a:fld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AEC6A91-35B6-BBFA-5B81-C8DA77CC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IAEA, 6-10 November 2023</a:t>
            </a:r>
            <a:endParaRPr lang="en-GB"/>
          </a:p>
        </p:txBody>
      </p:sp>
      <p:pic>
        <p:nvPicPr>
          <p:cNvPr id="13" name="Content Placeholder 5" descr="A picture containing person, holding&#10;&#10;Description automatically generated">
            <a:extLst>
              <a:ext uri="{FF2B5EF4-FFF2-40B4-BE49-F238E27FC236}">
                <a16:creationId xmlns:a16="http://schemas.microsoft.com/office/drawing/2014/main" id="{543072FE-2143-945B-E5A7-68B47BF51D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02331"/>
            <a:ext cx="2924562" cy="2196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E7C39A-C0CA-D9A7-8AE7-B9605F80F0B3}"/>
              </a:ext>
            </a:extLst>
          </p:cNvPr>
          <p:cNvSpPr/>
          <p:nvPr/>
        </p:nvSpPr>
        <p:spPr>
          <a:xfrm>
            <a:off x="3559708" y="3383926"/>
            <a:ext cx="5401155" cy="1234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u="sng" dirty="0"/>
              <a:t>Current projects </a:t>
            </a:r>
            <a:r>
              <a:rPr lang="en-US" sz="1500" b="1" dirty="0"/>
              <a:t>can be used to develop &amp; refine approaches for more sustainable nuclear decommissioning 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dirty="0"/>
              <a:t>Crucial to </a:t>
            </a:r>
            <a:r>
              <a:rPr lang="en-US" sz="1500" b="1" u="sng" dirty="0"/>
              <a:t>address decommissioning sustainability </a:t>
            </a:r>
            <a:r>
              <a:rPr lang="en-US" sz="1500" b="1" dirty="0"/>
              <a:t>now at the design stage for new reactor designs (ANRs/SMRs) </a:t>
            </a:r>
          </a:p>
        </p:txBody>
      </p:sp>
    </p:spTree>
    <p:extLst>
      <p:ext uri="{BB962C8B-B14F-4D97-AF65-F5344CB8AC3E}">
        <p14:creationId xmlns:p14="http://schemas.microsoft.com/office/powerpoint/2010/main" val="29569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8368A-644F-EBC2-4254-58A2E6EB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9</a:t>
            </a:fld>
            <a:endParaRPr lang="en-A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14E4D2-B1E6-88F6-EB19-84E043D47904}"/>
              </a:ext>
            </a:extLst>
          </p:cNvPr>
          <p:cNvSpPr txBox="1">
            <a:spLocks/>
          </p:cNvSpPr>
          <p:nvPr/>
        </p:nvSpPr>
        <p:spPr>
          <a:xfrm>
            <a:off x="628650" y="648049"/>
            <a:ext cx="7886700" cy="12768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500" b="1"/>
              <a:t>Thank you!</a:t>
            </a:r>
            <a:endParaRPr lang="en-GB" sz="4500" b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D8C07E-AABB-DAAC-354D-843516D86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1" t="17364" r="5743" b="15998"/>
          <a:stretch/>
        </p:blipFill>
        <p:spPr>
          <a:xfrm>
            <a:off x="829688" y="4055812"/>
            <a:ext cx="3249637" cy="816092"/>
          </a:xfrm>
          <a:prstGeom prst="rect">
            <a:avLst/>
          </a:prstGeom>
        </p:spPr>
      </p:pic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6B3E8A3C-3F4B-0B72-E2F9-A443C8AB7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315" r="6315"/>
          <a:stretch/>
        </p:blipFill>
        <p:spPr>
          <a:xfrm>
            <a:off x="4532369" y="4055811"/>
            <a:ext cx="1897056" cy="816092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2840C88F-2971-825B-624D-F2F39D8E6834}"/>
              </a:ext>
            </a:extLst>
          </p:cNvPr>
          <p:cNvSpPr txBox="1">
            <a:spLocks/>
          </p:cNvSpPr>
          <p:nvPr/>
        </p:nvSpPr>
        <p:spPr>
          <a:xfrm>
            <a:off x="1043608" y="2978323"/>
            <a:ext cx="3702681" cy="994173"/>
          </a:xfrm>
          <a:prstGeom prst="rect">
            <a:avLst/>
          </a:prstGeom>
        </p:spPr>
        <p:txBody>
          <a:bodyPr vert="horz" lIns="91440" tIns="45720" rIns="144000" bIns="45720" rtlCol="0" anchor="t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1" kern="1200" spc="-7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sv-SE" sz="1350" dirty="0">
                <a:solidFill>
                  <a:srgbClr val="000000"/>
                </a:solidFill>
                <a:latin typeface="Arial" panose="020B0604020202020204"/>
              </a:rPr>
              <a:t>Senior </a:t>
            </a:r>
            <a:r>
              <a:rPr lang="sv-SE" sz="1350" dirty="0" err="1">
                <a:solidFill>
                  <a:srgbClr val="000000"/>
                </a:solidFill>
                <a:latin typeface="Arial" panose="020B0604020202020204"/>
              </a:rPr>
              <a:t>Adviser</a:t>
            </a:r>
            <a:r>
              <a:rPr lang="sv-SE" sz="1350" dirty="0">
                <a:solidFill>
                  <a:srgbClr val="000000"/>
                </a:solidFill>
                <a:latin typeface="Arial" panose="020B0604020202020204"/>
              </a:rPr>
              <a:t>                                                      </a:t>
            </a:r>
            <a:r>
              <a:rPr lang="sv-SE" sz="1350" i="1" dirty="0">
                <a:solidFill>
                  <a:srgbClr val="000000"/>
                </a:solidFill>
                <a:latin typeface="Arial" panose="020B0604020202020204"/>
              </a:rPr>
              <a:t>and</a:t>
            </a:r>
          </a:p>
          <a:p>
            <a:pPr defTabSz="685783"/>
            <a:r>
              <a:rPr lang="sv-SE" sz="1350" dirty="0">
                <a:solidFill>
                  <a:srgbClr val="000000"/>
                </a:solidFill>
                <a:latin typeface="Arial" panose="020B0604020202020204"/>
              </a:rPr>
              <a:t>BU Nuclear Decommissioning</a:t>
            </a:r>
          </a:p>
          <a:p>
            <a:pPr defTabSz="685783"/>
            <a:r>
              <a:rPr lang="sv-SE" sz="1350" dirty="0">
                <a:solidFill>
                  <a:srgbClr val="000000"/>
                </a:solidFill>
                <a:latin typeface="Arial" panose="020B0604020202020204"/>
              </a:rPr>
              <a:t>Vattenfall AB</a:t>
            </a:r>
          </a:p>
          <a:p>
            <a:pPr defTabSz="685783"/>
            <a:r>
              <a:rPr lang="sv-SE" sz="1350" dirty="0">
                <a:solidFill>
                  <a:srgbClr val="000000"/>
                </a:solidFill>
                <a:latin typeface="Arial" panose="020B0604020202020204"/>
                <a:hlinkClick r:id="rId4"/>
              </a:rPr>
              <a:t>simon.carroll@vattenfall.com</a:t>
            </a:r>
            <a:endParaRPr lang="sv-SE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685783"/>
            <a:endParaRPr lang="sv-SE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685783"/>
            <a:r>
              <a:rPr lang="sv-SE" sz="1350" dirty="0">
                <a:solidFill>
                  <a:srgbClr val="000000"/>
                </a:solidFill>
                <a:latin typeface="Arial" panose="020B0604020202020204"/>
              </a:rPr>
              <a:t> </a:t>
            </a:r>
            <a:endParaRPr lang="en-GB" sz="1350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10" name="Bildobjekt 14">
            <a:extLst>
              <a:ext uri="{FF2B5EF4-FFF2-40B4-BE49-F238E27FC236}">
                <a16:creationId xmlns:a16="http://schemas.microsoft.com/office/drawing/2014/main" id="{1ACCF665-968B-1223-3A6A-97C1AD0852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24" t="18317" r="50000" b="21482"/>
          <a:stretch/>
        </p:blipFill>
        <p:spPr>
          <a:xfrm>
            <a:off x="6575758" y="3999419"/>
            <a:ext cx="2233575" cy="7654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63C6F29A-040E-3558-A2A3-CB0F822BADD3}"/>
              </a:ext>
            </a:extLst>
          </p:cNvPr>
          <p:cNvSpPr txBox="1">
            <a:spLocks/>
          </p:cNvSpPr>
          <p:nvPr/>
        </p:nvSpPr>
        <p:spPr>
          <a:xfrm>
            <a:off x="5022993" y="2767710"/>
            <a:ext cx="3596226" cy="1103627"/>
          </a:xfrm>
          <a:prstGeom prst="rect">
            <a:avLst/>
          </a:prstGeom>
        </p:spPr>
        <p:txBody>
          <a:bodyPr vert="horz" lIns="91440" tIns="45720" rIns="144000" bIns="45720" rtlCol="0" anchor="t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1" kern="1200" spc="-7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sv-SE" sz="1350" i="1" dirty="0">
                <a:solidFill>
                  <a:srgbClr val="000000"/>
                </a:solidFill>
                <a:latin typeface="Arial" panose="020B0604020202020204"/>
              </a:rPr>
              <a:t>	</a:t>
            </a:r>
            <a:endParaRPr lang="sv-SE" sz="1200" dirty="0">
              <a:solidFill>
                <a:srgbClr val="000000"/>
              </a:solidFill>
              <a:latin typeface="Arial" panose="020B0604020202020204"/>
            </a:endParaRPr>
          </a:p>
          <a:p>
            <a:pPr defTabSz="685783"/>
            <a:r>
              <a:rPr lang="sv-SE" sz="1200" dirty="0" err="1">
                <a:solidFill>
                  <a:srgbClr val="000000"/>
                </a:solidFill>
                <a:latin typeface="Arial" panose="020B0604020202020204"/>
              </a:rPr>
              <a:t>Associated</a:t>
            </a:r>
            <a:r>
              <a:rPr lang="sv-SE" sz="1200" dirty="0">
                <a:solidFill>
                  <a:srgbClr val="000000"/>
                </a:solidFill>
                <a:latin typeface="Arial" panose="020B0604020202020204"/>
              </a:rPr>
              <a:t> Scientist</a:t>
            </a:r>
          </a:p>
          <a:p>
            <a:pPr defTabSz="685783"/>
            <a:r>
              <a:rPr lang="sv-SE" sz="1200" dirty="0">
                <a:solidFill>
                  <a:srgbClr val="000000"/>
                </a:solidFill>
                <a:latin typeface="Arial" panose="020B0604020202020204"/>
              </a:rPr>
              <a:t>Center for </a:t>
            </a:r>
            <a:r>
              <a:rPr lang="sv-SE" sz="1200" dirty="0" err="1">
                <a:solidFill>
                  <a:srgbClr val="000000"/>
                </a:solidFill>
                <a:latin typeface="Arial" panose="020B0604020202020204"/>
              </a:rPr>
              <a:t>Environmental</a:t>
            </a:r>
            <a:r>
              <a:rPr lang="sv-SE" sz="12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Arial" panose="020B0604020202020204"/>
              </a:rPr>
              <a:t>Radioactivity</a:t>
            </a:r>
            <a:r>
              <a:rPr lang="sv-SE" sz="1200" dirty="0">
                <a:solidFill>
                  <a:srgbClr val="000000"/>
                </a:solidFill>
                <a:latin typeface="Arial" panose="020B0604020202020204"/>
              </a:rPr>
              <a:t> (CERAD)</a:t>
            </a:r>
          </a:p>
          <a:p>
            <a:pPr defTabSz="685783"/>
            <a:r>
              <a:rPr lang="sv-SE" sz="1200" dirty="0" err="1">
                <a:solidFill>
                  <a:srgbClr val="000000"/>
                </a:solidFill>
                <a:latin typeface="Arial" panose="020B0604020202020204"/>
              </a:rPr>
              <a:t>Norwegian</a:t>
            </a:r>
            <a:r>
              <a:rPr lang="sv-SE" sz="1200" dirty="0">
                <a:solidFill>
                  <a:srgbClr val="000000"/>
                </a:solidFill>
                <a:latin typeface="Arial" panose="020B0604020202020204"/>
              </a:rPr>
              <a:t> University of Life Sciences (NMBU)</a:t>
            </a:r>
          </a:p>
          <a:p>
            <a:pPr defTabSz="685783"/>
            <a:r>
              <a:rPr lang="sv-SE" sz="1200" dirty="0">
                <a:solidFill>
                  <a:srgbClr val="000000"/>
                </a:solidFill>
                <a:latin typeface="Arial" panose="020B0604020202020204"/>
                <a:hlinkClick r:id="rId6"/>
              </a:rPr>
              <a:t>simon.roy.carroll@nmbu.no</a:t>
            </a:r>
            <a:r>
              <a:rPr lang="sv-SE" sz="1200" dirty="0">
                <a:solidFill>
                  <a:srgbClr val="000000"/>
                </a:solidFill>
                <a:latin typeface="Arial" panose="020B0604020202020204"/>
              </a:rPr>
              <a:t> </a:t>
            </a:r>
          </a:p>
          <a:p>
            <a:pPr defTabSz="685783"/>
            <a:endParaRPr lang="sv-SE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685783"/>
            <a:r>
              <a:rPr lang="sv-SE" sz="1350" dirty="0">
                <a:solidFill>
                  <a:srgbClr val="000000"/>
                </a:solidFill>
                <a:latin typeface="Arial" panose="020B0604020202020204"/>
              </a:rPr>
              <a:t> </a:t>
            </a:r>
            <a:endParaRPr lang="en-GB" sz="135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877742-733F-5457-7D05-7FAE50574951}"/>
              </a:ext>
            </a:extLst>
          </p:cNvPr>
          <p:cNvSpPr txBox="1"/>
          <p:nvPr/>
        </p:nvSpPr>
        <p:spPr>
          <a:xfrm>
            <a:off x="3059832" y="1562801"/>
            <a:ext cx="325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spc="-70" dirty="0">
                <a:solidFill>
                  <a:srgbClr val="000000"/>
                </a:solidFill>
                <a:latin typeface="Arial" panose="020B0604020202020204"/>
              </a:rPr>
              <a:t>Simon Carroll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464554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0</TotalTime>
  <Words>791</Words>
  <Application>Microsoft Office PowerPoint</Application>
  <PresentationFormat>On-screen Show (16:9)</PresentationFormat>
  <Paragraphs>99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</vt:lpstr>
      <vt:lpstr>Calibri</vt:lpstr>
      <vt:lpstr>Calibri Light</vt:lpstr>
      <vt:lpstr>Times New Roman</vt:lpstr>
      <vt:lpstr>Wingdings</vt:lpstr>
      <vt:lpstr>Custom Design</vt:lpstr>
      <vt:lpstr>1_Custom Design</vt:lpstr>
      <vt:lpstr>Addressing Sustainability Considerations in Strategies for Nuclear Decommissioning</vt:lpstr>
      <vt:lpstr>Time for a new framing</vt:lpstr>
      <vt:lpstr>A more complete life-cycle framework</vt:lpstr>
      <vt:lpstr>A circular lifecycle</vt:lpstr>
      <vt:lpstr>PowerPoint Presentation</vt:lpstr>
      <vt:lpstr>A design workflow for a circular approach</vt:lpstr>
      <vt:lpstr>Legal &amp; Regulatory Issues</vt:lpstr>
      <vt:lpstr>Towards a more circular framework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Carroll Simon (GD-D)</cp:lastModifiedBy>
  <cp:revision>12</cp:revision>
  <cp:lastPrinted>2015-12-18T15:27:41Z</cp:lastPrinted>
  <dcterms:created xsi:type="dcterms:W3CDTF">2023-02-20T09:28:38Z</dcterms:created>
  <dcterms:modified xsi:type="dcterms:W3CDTF">2023-10-28T11:41:19Z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9559495-8c45-4333-a448-fe4ad50e7cd4_Enabled">
    <vt:lpwstr>true</vt:lpwstr>
  </property>
  <property fmtid="{D5CDD505-2E9C-101B-9397-08002B2CF9AE}" pid="3" name="MSIP_Label_c9559495-8c45-4333-a448-fe4ad50e7cd4_SetDate">
    <vt:lpwstr>2023-09-20T13:57:56Z</vt:lpwstr>
  </property>
  <property fmtid="{D5CDD505-2E9C-101B-9397-08002B2CF9AE}" pid="4" name="MSIP_Label_c9559495-8c45-4333-a448-fe4ad50e7cd4_Method">
    <vt:lpwstr>Privileged</vt:lpwstr>
  </property>
  <property fmtid="{D5CDD505-2E9C-101B-9397-08002B2CF9AE}" pid="5" name="MSIP_Label_c9559495-8c45-4333-a448-fe4ad50e7cd4_Name">
    <vt:lpwstr>c9559495-8c45-4333-a448-fe4ad50e7cd4</vt:lpwstr>
  </property>
  <property fmtid="{D5CDD505-2E9C-101B-9397-08002B2CF9AE}" pid="6" name="MSIP_Label_c9559495-8c45-4333-a448-fe4ad50e7cd4_SiteId">
    <vt:lpwstr>f8be18a6-f648-4a47-be73-86d6c5c6604d</vt:lpwstr>
  </property>
  <property fmtid="{D5CDD505-2E9C-101B-9397-08002B2CF9AE}" pid="7" name="MSIP_Label_c9559495-8c45-4333-a448-fe4ad50e7cd4_ActionId">
    <vt:lpwstr>cb38f753-9948-4f70-8e85-cb657206d83a</vt:lpwstr>
  </property>
  <property fmtid="{D5CDD505-2E9C-101B-9397-08002B2CF9AE}" pid="8" name="MSIP_Label_c9559495-8c45-4333-a448-fe4ad50e7cd4_ContentBits">
    <vt:lpwstr>0</vt:lpwstr>
  </property>
</Properties>
</file>