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94" r:id="rId4"/>
    <p:sldId id="256" r:id="rId5"/>
    <p:sldId id="295" r:id="rId6"/>
    <p:sldId id="304" r:id="rId7"/>
    <p:sldId id="298" r:id="rId8"/>
    <p:sldId id="297" r:id="rId9"/>
    <p:sldId id="299" r:id="rId10"/>
    <p:sldId id="301" r:id="rId11"/>
    <p:sldId id="303" r:id="rId12"/>
    <p:sldId id="308" r:id="rId13"/>
    <p:sldId id="302" r:id="rId14"/>
    <p:sldId id="305" r:id="rId15"/>
    <p:sldId id="306" r:id="rId16"/>
    <p:sldId id="307" r:id="rId17"/>
    <p:sldId id="296" r:id="rId18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86925" autoAdjust="0"/>
  </p:normalViewPr>
  <p:slideViewPr>
    <p:cSldViewPr>
      <p:cViewPr varScale="1">
        <p:scale>
          <a:sx n="122" d="100"/>
          <a:sy n="122" d="100"/>
        </p:scale>
        <p:origin x="30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ana\Dropbox\1_Pesquisa\cetesb\Areas%20contaminadas%20SP%20-%20resum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188741920622672E-2"/>
          <c:y val="3.8218210528561988E-2"/>
          <c:w val="0.86609171128389872"/>
          <c:h val="0.90202121076328889"/>
        </c:manualLayout>
      </c:layout>
      <c:scatterChart>
        <c:scatterStyle val="lineMarker"/>
        <c:varyColors val="0"/>
        <c:ser>
          <c:idx val="3"/>
          <c:order val="0"/>
          <c:tx>
            <c:strRef>
              <c:f>Sheet1!$H$1</c:f>
              <c:strCache>
                <c:ptCount val="1"/>
                <c:pt idx="0">
                  <c:v>P&amp;T</c:v>
                </c:pt>
              </c:strCache>
            </c:strRef>
          </c:tx>
          <c:spPr>
            <a:ln w="158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Sheet1!$A$2:$A$22</c:f>
              <c:numCache>
                <c:formatCode>mmm\-yy</c:formatCode>
                <c:ptCount val="21"/>
                <c:pt idx="0">
                  <c:v>37377</c:v>
                </c:pt>
                <c:pt idx="1">
                  <c:v>37895</c:v>
                </c:pt>
                <c:pt idx="2">
                  <c:v>38292</c:v>
                </c:pt>
                <c:pt idx="3">
                  <c:v>38473</c:v>
                </c:pt>
                <c:pt idx="4">
                  <c:v>38657</c:v>
                </c:pt>
                <c:pt idx="5">
                  <c:v>38838</c:v>
                </c:pt>
                <c:pt idx="6">
                  <c:v>39022</c:v>
                </c:pt>
                <c:pt idx="7">
                  <c:v>39387</c:v>
                </c:pt>
                <c:pt idx="8">
                  <c:v>39753</c:v>
                </c:pt>
                <c:pt idx="9">
                  <c:v>40118</c:v>
                </c:pt>
                <c:pt idx="10">
                  <c:v>40513</c:v>
                </c:pt>
                <c:pt idx="11">
                  <c:v>40878</c:v>
                </c:pt>
                <c:pt idx="12">
                  <c:v>41244</c:v>
                </c:pt>
                <c:pt idx="13">
                  <c:v>41609</c:v>
                </c:pt>
                <c:pt idx="14">
                  <c:v>41974</c:v>
                </c:pt>
                <c:pt idx="15">
                  <c:v>42339</c:v>
                </c:pt>
                <c:pt idx="16">
                  <c:v>42705</c:v>
                </c:pt>
                <c:pt idx="17">
                  <c:v>43070</c:v>
                </c:pt>
                <c:pt idx="18">
                  <c:v>43435</c:v>
                </c:pt>
                <c:pt idx="19">
                  <c:v>44166</c:v>
                </c:pt>
                <c:pt idx="20">
                  <c:v>45139</c:v>
                </c:pt>
              </c:numCache>
            </c:numRef>
          </c:xVal>
          <c:yVal>
            <c:numRef>
              <c:f>Sheet1!$H$2:$H$22</c:f>
              <c:numCache>
                <c:formatCode>General</c:formatCode>
                <c:ptCount val="21"/>
                <c:pt idx="2">
                  <c:v>271</c:v>
                </c:pt>
                <c:pt idx="4">
                  <c:v>317</c:v>
                </c:pt>
                <c:pt idx="6">
                  <c:v>377</c:v>
                </c:pt>
                <c:pt idx="7">
                  <c:v>472</c:v>
                </c:pt>
                <c:pt idx="8">
                  <c:v>533</c:v>
                </c:pt>
                <c:pt idx="9">
                  <c:v>583</c:v>
                </c:pt>
                <c:pt idx="10">
                  <c:v>712</c:v>
                </c:pt>
                <c:pt idx="11">
                  <c:v>818</c:v>
                </c:pt>
                <c:pt idx="12">
                  <c:v>909</c:v>
                </c:pt>
                <c:pt idx="13">
                  <c:v>913</c:v>
                </c:pt>
                <c:pt idx="14">
                  <c:v>1021</c:v>
                </c:pt>
                <c:pt idx="15">
                  <c:v>1068</c:v>
                </c:pt>
                <c:pt idx="16">
                  <c:v>1148</c:v>
                </c:pt>
                <c:pt idx="17">
                  <c:v>1169</c:v>
                </c:pt>
                <c:pt idx="18">
                  <c:v>1198</c:v>
                </c:pt>
                <c:pt idx="20">
                  <c:v>1257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08-472F-8800-78A02EAEF42B}"/>
            </c:ext>
          </c:extLst>
        </c:ser>
        <c:ser>
          <c:idx val="2"/>
          <c:order val="1"/>
          <c:tx>
            <c:strRef>
              <c:f>Sheet1!$L$1</c:f>
              <c:strCache>
                <c:ptCount val="1"/>
                <c:pt idx="0">
                  <c:v>MNA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Sheet1!$A$2:$A$22</c:f>
              <c:numCache>
                <c:formatCode>mmm\-yy</c:formatCode>
                <c:ptCount val="21"/>
                <c:pt idx="0">
                  <c:v>37377</c:v>
                </c:pt>
                <c:pt idx="1">
                  <c:v>37895</c:v>
                </c:pt>
                <c:pt idx="2">
                  <c:v>38292</c:v>
                </c:pt>
                <c:pt idx="3">
                  <c:v>38473</c:v>
                </c:pt>
                <c:pt idx="4">
                  <c:v>38657</c:v>
                </c:pt>
                <c:pt idx="5">
                  <c:v>38838</c:v>
                </c:pt>
                <c:pt idx="6">
                  <c:v>39022</c:v>
                </c:pt>
                <c:pt idx="7">
                  <c:v>39387</c:v>
                </c:pt>
                <c:pt idx="8">
                  <c:v>39753</c:v>
                </c:pt>
                <c:pt idx="9">
                  <c:v>40118</c:v>
                </c:pt>
                <c:pt idx="10">
                  <c:v>40513</c:v>
                </c:pt>
                <c:pt idx="11">
                  <c:v>40878</c:v>
                </c:pt>
                <c:pt idx="12">
                  <c:v>41244</c:v>
                </c:pt>
                <c:pt idx="13">
                  <c:v>41609</c:v>
                </c:pt>
                <c:pt idx="14">
                  <c:v>41974</c:v>
                </c:pt>
                <c:pt idx="15">
                  <c:v>42339</c:v>
                </c:pt>
                <c:pt idx="16">
                  <c:v>42705</c:v>
                </c:pt>
                <c:pt idx="17">
                  <c:v>43070</c:v>
                </c:pt>
                <c:pt idx="18">
                  <c:v>43435</c:v>
                </c:pt>
                <c:pt idx="19">
                  <c:v>44166</c:v>
                </c:pt>
                <c:pt idx="20">
                  <c:v>45139</c:v>
                </c:pt>
              </c:numCache>
            </c:numRef>
          </c:xVal>
          <c:yVal>
            <c:numRef>
              <c:f>Sheet1!$L$2:$L$22</c:f>
              <c:numCache>
                <c:formatCode>General</c:formatCode>
                <c:ptCount val="21"/>
                <c:pt idx="2">
                  <c:v>23</c:v>
                </c:pt>
                <c:pt idx="4">
                  <c:v>35</c:v>
                </c:pt>
                <c:pt idx="6">
                  <c:v>47</c:v>
                </c:pt>
                <c:pt idx="7">
                  <c:v>61</c:v>
                </c:pt>
                <c:pt idx="8">
                  <c:v>46</c:v>
                </c:pt>
                <c:pt idx="9">
                  <c:v>110</c:v>
                </c:pt>
                <c:pt idx="10">
                  <c:v>226</c:v>
                </c:pt>
                <c:pt idx="11">
                  <c:v>387</c:v>
                </c:pt>
                <c:pt idx="12">
                  <c:v>500</c:v>
                </c:pt>
                <c:pt idx="13">
                  <c:v>508</c:v>
                </c:pt>
                <c:pt idx="14">
                  <c:v>623</c:v>
                </c:pt>
                <c:pt idx="15">
                  <c:v>633</c:v>
                </c:pt>
                <c:pt idx="16">
                  <c:v>696</c:v>
                </c:pt>
                <c:pt idx="17">
                  <c:v>700</c:v>
                </c:pt>
                <c:pt idx="18">
                  <c:v>689</c:v>
                </c:pt>
                <c:pt idx="20">
                  <c:v>675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08-472F-8800-78A02EAEF42B}"/>
            </c:ext>
          </c:extLst>
        </c:ser>
        <c:ser>
          <c:idx val="0"/>
          <c:order val="2"/>
          <c:tx>
            <c:strRef>
              <c:f>Sheet1!$N$1</c:f>
              <c:strCache>
                <c:ptCount val="1"/>
                <c:pt idx="0">
                  <c:v>Chemical oxidation / reduction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Sheet1!$A$4:$A$22</c:f>
              <c:numCache>
                <c:formatCode>mmm\-yy</c:formatCode>
                <c:ptCount val="19"/>
                <c:pt idx="0">
                  <c:v>38292</c:v>
                </c:pt>
                <c:pt idx="1">
                  <c:v>38473</c:v>
                </c:pt>
                <c:pt idx="2">
                  <c:v>38657</c:v>
                </c:pt>
                <c:pt idx="3">
                  <c:v>38838</c:v>
                </c:pt>
                <c:pt idx="4">
                  <c:v>39022</c:v>
                </c:pt>
                <c:pt idx="5">
                  <c:v>39387</c:v>
                </c:pt>
                <c:pt idx="6">
                  <c:v>39753</c:v>
                </c:pt>
                <c:pt idx="7">
                  <c:v>40118</c:v>
                </c:pt>
                <c:pt idx="8">
                  <c:v>40513</c:v>
                </c:pt>
                <c:pt idx="9">
                  <c:v>40878</c:v>
                </c:pt>
                <c:pt idx="10">
                  <c:v>41244</c:v>
                </c:pt>
                <c:pt idx="11">
                  <c:v>41609</c:v>
                </c:pt>
                <c:pt idx="12">
                  <c:v>41974</c:v>
                </c:pt>
                <c:pt idx="13">
                  <c:v>42339</c:v>
                </c:pt>
                <c:pt idx="14">
                  <c:v>42705</c:v>
                </c:pt>
                <c:pt idx="15">
                  <c:v>43070</c:v>
                </c:pt>
                <c:pt idx="16">
                  <c:v>43435</c:v>
                </c:pt>
                <c:pt idx="17">
                  <c:v>44166</c:v>
                </c:pt>
                <c:pt idx="18">
                  <c:v>45139</c:v>
                </c:pt>
              </c:numCache>
            </c:numRef>
          </c:xVal>
          <c:yVal>
            <c:numRef>
              <c:f>Sheet1!$N$4:$N$22</c:f>
              <c:numCache>
                <c:formatCode>General</c:formatCode>
                <c:ptCount val="19"/>
                <c:pt idx="0">
                  <c:v>6</c:v>
                </c:pt>
                <c:pt idx="2">
                  <c:v>7</c:v>
                </c:pt>
                <c:pt idx="4">
                  <c:v>11</c:v>
                </c:pt>
                <c:pt idx="5">
                  <c:v>19</c:v>
                </c:pt>
                <c:pt idx="6">
                  <c:v>27</c:v>
                </c:pt>
                <c:pt idx="7">
                  <c:v>36</c:v>
                </c:pt>
                <c:pt idx="8">
                  <c:v>67</c:v>
                </c:pt>
                <c:pt idx="9">
                  <c:v>94</c:v>
                </c:pt>
                <c:pt idx="10">
                  <c:v>131</c:v>
                </c:pt>
                <c:pt idx="11">
                  <c:v>148</c:v>
                </c:pt>
                <c:pt idx="12">
                  <c:v>206</c:v>
                </c:pt>
                <c:pt idx="13">
                  <c:v>238</c:v>
                </c:pt>
                <c:pt idx="14">
                  <c:v>306</c:v>
                </c:pt>
                <c:pt idx="15">
                  <c:v>323</c:v>
                </c:pt>
                <c:pt idx="16">
                  <c:v>355</c:v>
                </c:pt>
                <c:pt idx="18">
                  <c:v>428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08-472F-8800-78A02EAEF42B}"/>
            </c:ext>
          </c:extLst>
        </c:ser>
        <c:ser>
          <c:idx val="1"/>
          <c:order val="3"/>
          <c:tx>
            <c:strRef>
              <c:f>Sheet1!$P$1</c:f>
              <c:strCache>
                <c:ptCount val="1"/>
                <c:pt idx="0">
                  <c:v>Biorremediation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Sheet1!$A$2:$A$22</c:f>
              <c:numCache>
                <c:formatCode>mmm\-yy</c:formatCode>
                <c:ptCount val="21"/>
                <c:pt idx="0">
                  <c:v>37377</c:v>
                </c:pt>
                <c:pt idx="1">
                  <c:v>37895</c:v>
                </c:pt>
                <c:pt idx="2">
                  <c:v>38292</c:v>
                </c:pt>
                <c:pt idx="3">
                  <c:v>38473</c:v>
                </c:pt>
                <c:pt idx="4">
                  <c:v>38657</c:v>
                </c:pt>
                <c:pt idx="5">
                  <c:v>38838</c:v>
                </c:pt>
                <c:pt idx="6">
                  <c:v>39022</c:v>
                </c:pt>
                <c:pt idx="7">
                  <c:v>39387</c:v>
                </c:pt>
                <c:pt idx="8">
                  <c:v>39753</c:v>
                </c:pt>
                <c:pt idx="9">
                  <c:v>40118</c:v>
                </c:pt>
                <c:pt idx="10">
                  <c:v>40513</c:v>
                </c:pt>
                <c:pt idx="11">
                  <c:v>40878</c:v>
                </c:pt>
                <c:pt idx="12">
                  <c:v>41244</c:v>
                </c:pt>
                <c:pt idx="13">
                  <c:v>41609</c:v>
                </c:pt>
                <c:pt idx="14">
                  <c:v>41974</c:v>
                </c:pt>
                <c:pt idx="15">
                  <c:v>42339</c:v>
                </c:pt>
                <c:pt idx="16">
                  <c:v>42705</c:v>
                </c:pt>
                <c:pt idx="17">
                  <c:v>43070</c:v>
                </c:pt>
                <c:pt idx="18">
                  <c:v>43435</c:v>
                </c:pt>
                <c:pt idx="19">
                  <c:v>44166</c:v>
                </c:pt>
                <c:pt idx="20">
                  <c:v>45139</c:v>
                </c:pt>
              </c:numCache>
            </c:numRef>
          </c:xVal>
          <c:yVal>
            <c:numRef>
              <c:f>Sheet1!$P$2:$P$22</c:f>
              <c:numCache>
                <c:formatCode>General</c:formatCode>
                <c:ptCount val="21"/>
                <c:pt idx="2">
                  <c:v>9</c:v>
                </c:pt>
                <c:pt idx="4">
                  <c:v>10</c:v>
                </c:pt>
                <c:pt idx="6">
                  <c:v>14</c:v>
                </c:pt>
                <c:pt idx="7">
                  <c:v>16</c:v>
                </c:pt>
                <c:pt idx="8">
                  <c:v>17</c:v>
                </c:pt>
                <c:pt idx="9">
                  <c:v>21</c:v>
                </c:pt>
                <c:pt idx="10">
                  <c:v>34</c:v>
                </c:pt>
                <c:pt idx="11">
                  <c:v>42</c:v>
                </c:pt>
                <c:pt idx="12">
                  <c:v>48</c:v>
                </c:pt>
                <c:pt idx="13">
                  <c:v>49</c:v>
                </c:pt>
                <c:pt idx="14">
                  <c:v>54</c:v>
                </c:pt>
                <c:pt idx="15">
                  <c:v>63</c:v>
                </c:pt>
                <c:pt idx="16">
                  <c:v>68</c:v>
                </c:pt>
                <c:pt idx="17">
                  <c:v>70</c:v>
                </c:pt>
                <c:pt idx="18">
                  <c:v>76</c:v>
                </c:pt>
                <c:pt idx="20">
                  <c:v>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08-472F-8800-78A02EAEF42B}"/>
            </c:ext>
          </c:extLst>
        </c:ser>
        <c:ser>
          <c:idx val="4"/>
          <c:order val="4"/>
          <c:tx>
            <c:strRef>
              <c:f>Sheet1!$I$1</c:f>
              <c:strCache>
                <c:ptCount val="1"/>
                <c:pt idx="0">
                  <c:v>MPE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Sheet1!$A$2:$A$22</c:f>
              <c:numCache>
                <c:formatCode>mmm\-yy</c:formatCode>
                <c:ptCount val="21"/>
                <c:pt idx="0">
                  <c:v>37377</c:v>
                </c:pt>
                <c:pt idx="1">
                  <c:v>37895</c:v>
                </c:pt>
                <c:pt idx="2">
                  <c:v>38292</c:v>
                </c:pt>
                <c:pt idx="3">
                  <c:v>38473</c:v>
                </c:pt>
                <c:pt idx="4">
                  <c:v>38657</c:v>
                </c:pt>
                <c:pt idx="5">
                  <c:v>38838</c:v>
                </c:pt>
                <c:pt idx="6">
                  <c:v>39022</c:v>
                </c:pt>
                <c:pt idx="7">
                  <c:v>39387</c:v>
                </c:pt>
                <c:pt idx="8">
                  <c:v>39753</c:v>
                </c:pt>
                <c:pt idx="9">
                  <c:v>40118</c:v>
                </c:pt>
                <c:pt idx="10">
                  <c:v>40513</c:v>
                </c:pt>
                <c:pt idx="11">
                  <c:v>40878</c:v>
                </c:pt>
                <c:pt idx="12">
                  <c:v>41244</c:v>
                </c:pt>
                <c:pt idx="13">
                  <c:v>41609</c:v>
                </c:pt>
                <c:pt idx="14">
                  <c:v>41974</c:v>
                </c:pt>
                <c:pt idx="15">
                  <c:v>42339</c:v>
                </c:pt>
                <c:pt idx="16">
                  <c:v>42705</c:v>
                </c:pt>
                <c:pt idx="17">
                  <c:v>43070</c:v>
                </c:pt>
                <c:pt idx="18">
                  <c:v>43435</c:v>
                </c:pt>
                <c:pt idx="19">
                  <c:v>44166</c:v>
                </c:pt>
                <c:pt idx="20">
                  <c:v>45139</c:v>
                </c:pt>
              </c:numCache>
            </c:numRef>
          </c:xVal>
          <c:yVal>
            <c:numRef>
              <c:f>Sheet1!$I$2:$I$22</c:f>
              <c:numCache>
                <c:formatCode>General</c:formatCode>
                <c:ptCount val="21"/>
                <c:pt idx="2">
                  <c:v>79</c:v>
                </c:pt>
                <c:pt idx="4">
                  <c:v>99</c:v>
                </c:pt>
                <c:pt idx="6">
                  <c:v>138</c:v>
                </c:pt>
                <c:pt idx="7">
                  <c:v>233</c:v>
                </c:pt>
                <c:pt idx="8">
                  <c:v>293</c:v>
                </c:pt>
                <c:pt idx="9">
                  <c:v>353</c:v>
                </c:pt>
                <c:pt idx="10">
                  <c:v>564</c:v>
                </c:pt>
                <c:pt idx="11">
                  <c:v>694</c:v>
                </c:pt>
                <c:pt idx="12">
                  <c:v>848</c:v>
                </c:pt>
                <c:pt idx="13">
                  <c:v>870</c:v>
                </c:pt>
                <c:pt idx="14">
                  <c:v>1048</c:v>
                </c:pt>
                <c:pt idx="15">
                  <c:v>1086</c:v>
                </c:pt>
                <c:pt idx="16">
                  <c:v>1182</c:v>
                </c:pt>
                <c:pt idx="17">
                  <c:v>1213</c:v>
                </c:pt>
                <c:pt idx="18">
                  <c:v>1258</c:v>
                </c:pt>
                <c:pt idx="20">
                  <c:v>1339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708-472F-8800-78A02EAEF42B}"/>
            </c:ext>
          </c:extLst>
        </c:ser>
        <c:ser>
          <c:idx val="5"/>
          <c:order val="5"/>
          <c:tx>
            <c:strRef>
              <c:f>Sheet1!$J$1</c:f>
              <c:strCache>
                <c:ptCount val="1"/>
                <c:pt idx="0">
                  <c:v>Excavation</c:v>
                </c:pt>
              </c:strCache>
            </c:strRef>
          </c:tx>
          <c:spPr>
            <a:ln w="158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Sheet1!$A$2:$A$22</c:f>
              <c:numCache>
                <c:formatCode>mmm\-yy</c:formatCode>
                <c:ptCount val="21"/>
                <c:pt idx="0">
                  <c:v>37377</c:v>
                </c:pt>
                <c:pt idx="1">
                  <c:v>37895</c:v>
                </c:pt>
                <c:pt idx="2">
                  <c:v>38292</c:v>
                </c:pt>
                <c:pt idx="3">
                  <c:v>38473</c:v>
                </c:pt>
                <c:pt idx="4">
                  <c:v>38657</c:v>
                </c:pt>
                <c:pt idx="5">
                  <c:v>38838</c:v>
                </c:pt>
                <c:pt idx="6">
                  <c:v>39022</c:v>
                </c:pt>
                <c:pt idx="7">
                  <c:v>39387</c:v>
                </c:pt>
                <c:pt idx="8">
                  <c:v>39753</c:v>
                </c:pt>
                <c:pt idx="9">
                  <c:v>40118</c:v>
                </c:pt>
                <c:pt idx="10">
                  <c:v>40513</c:v>
                </c:pt>
                <c:pt idx="11">
                  <c:v>40878</c:v>
                </c:pt>
                <c:pt idx="12">
                  <c:v>41244</c:v>
                </c:pt>
                <c:pt idx="13">
                  <c:v>41609</c:v>
                </c:pt>
                <c:pt idx="14">
                  <c:v>41974</c:v>
                </c:pt>
                <c:pt idx="15">
                  <c:v>42339</c:v>
                </c:pt>
                <c:pt idx="16">
                  <c:v>42705</c:v>
                </c:pt>
                <c:pt idx="17">
                  <c:v>43070</c:v>
                </c:pt>
                <c:pt idx="18">
                  <c:v>43435</c:v>
                </c:pt>
                <c:pt idx="19">
                  <c:v>44166</c:v>
                </c:pt>
                <c:pt idx="20">
                  <c:v>45139</c:v>
                </c:pt>
              </c:numCache>
            </c:numRef>
          </c:xVal>
          <c:yVal>
            <c:numRef>
              <c:f>Sheet1!$J$2:$J$22</c:f>
              <c:numCache>
                <c:formatCode>General</c:formatCode>
                <c:ptCount val="21"/>
                <c:pt idx="2">
                  <c:v>124</c:v>
                </c:pt>
                <c:pt idx="4">
                  <c:v>142</c:v>
                </c:pt>
                <c:pt idx="6">
                  <c:v>168</c:v>
                </c:pt>
                <c:pt idx="7">
                  <c:v>183</c:v>
                </c:pt>
                <c:pt idx="8">
                  <c:v>199</c:v>
                </c:pt>
                <c:pt idx="9">
                  <c:v>216</c:v>
                </c:pt>
                <c:pt idx="10">
                  <c:v>259</c:v>
                </c:pt>
                <c:pt idx="11">
                  <c:v>303</c:v>
                </c:pt>
                <c:pt idx="12">
                  <c:v>371</c:v>
                </c:pt>
                <c:pt idx="13">
                  <c:v>410</c:v>
                </c:pt>
                <c:pt idx="14">
                  <c:v>480</c:v>
                </c:pt>
                <c:pt idx="15">
                  <c:v>509</c:v>
                </c:pt>
                <c:pt idx="16">
                  <c:v>549</c:v>
                </c:pt>
                <c:pt idx="17">
                  <c:v>591</c:v>
                </c:pt>
                <c:pt idx="18">
                  <c:v>613</c:v>
                </c:pt>
                <c:pt idx="20">
                  <c:v>695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708-472F-8800-78A02EAEF42B}"/>
            </c:ext>
          </c:extLst>
        </c:ser>
        <c:ser>
          <c:idx val="6"/>
          <c:order val="6"/>
          <c:tx>
            <c:strRef>
              <c:f>Sheet1!$K$1</c:f>
              <c:strCache>
                <c:ptCount val="1"/>
                <c:pt idx="0">
                  <c:v>SVE</c:v>
                </c:pt>
              </c:strCache>
            </c:strRef>
          </c:tx>
          <c:spPr>
            <a:ln w="158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Sheet1!$A$2:$A$22</c:f>
              <c:numCache>
                <c:formatCode>mmm\-yy</c:formatCode>
                <c:ptCount val="21"/>
                <c:pt idx="0">
                  <c:v>37377</c:v>
                </c:pt>
                <c:pt idx="1">
                  <c:v>37895</c:v>
                </c:pt>
                <c:pt idx="2">
                  <c:v>38292</c:v>
                </c:pt>
                <c:pt idx="3">
                  <c:v>38473</c:v>
                </c:pt>
                <c:pt idx="4">
                  <c:v>38657</c:v>
                </c:pt>
                <c:pt idx="5">
                  <c:v>38838</c:v>
                </c:pt>
                <c:pt idx="6">
                  <c:v>39022</c:v>
                </c:pt>
                <c:pt idx="7">
                  <c:v>39387</c:v>
                </c:pt>
                <c:pt idx="8">
                  <c:v>39753</c:v>
                </c:pt>
                <c:pt idx="9">
                  <c:v>40118</c:v>
                </c:pt>
                <c:pt idx="10">
                  <c:v>40513</c:v>
                </c:pt>
                <c:pt idx="11">
                  <c:v>40878</c:v>
                </c:pt>
                <c:pt idx="12">
                  <c:v>41244</c:v>
                </c:pt>
                <c:pt idx="13">
                  <c:v>41609</c:v>
                </c:pt>
                <c:pt idx="14">
                  <c:v>41974</c:v>
                </c:pt>
                <c:pt idx="15">
                  <c:v>42339</c:v>
                </c:pt>
                <c:pt idx="16">
                  <c:v>42705</c:v>
                </c:pt>
                <c:pt idx="17">
                  <c:v>43070</c:v>
                </c:pt>
                <c:pt idx="18">
                  <c:v>43435</c:v>
                </c:pt>
                <c:pt idx="19">
                  <c:v>44166</c:v>
                </c:pt>
                <c:pt idx="20">
                  <c:v>45139</c:v>
                </c:pt>
              </c:numCache>
            </c:numRef>
          </c:xVal>
          <c:yVal>
            <c:numRef>
              <c:f>Sheet1!$K$2:$K$22</c:f>
              <c:numCache>
                <c:formatCode>General</c:formatCode>
                <c:ptCount val="21"/>
                <c:pt idx="2">
                  <c:v>171</c:v>
                </c:pt>
                <c:pt idx="4">
                  <c:v>173</c:v>
                </c:pt>
                <c:pt idx="6">
                  <c:v>185</c:v>
                </c:pt>
                <c:pt idx="7">
                  <c:v>196</c:v>
                </c:pt>
                <c:pt idx="8">
                  <c:v>203</c:v>
                </c:pt>
                <c:pt idx="9">
                  <c:v>216</c:v>
                </c:pt>
                <c:pt idx="10">
                  <c:v>251</c:v>
                </c:pt>
                <c:pt idx="11">
                  <c:v>264</c:v>
                </c:pt>
                <c:pt idx="12">
                  <c:v>281</c:v>
                </c:pt>
                <c:pt idx="13">
                  <c:v>280</c:v>
                </c:pt>
                <c:pt idx="14">
                  <c:v>298</c:v>
                </c:pt>
                <c:pt idx="15">
                  <c:v>302</c:v>
                </c:pt>
                <c:pt idx="16">
                  <c:v>324</c:v>
                </c:pt>
                <c:pt idx="17">
                  <c:v>331</c:v>
                </c:pt>
                <c:pt idx="18">
                  <c:v>342</c:v>
                </c:pt>
                <c:pt idx="20">
                  <c:v>377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708-472F-8800-78A02EAEF42B}"/>
            </c:ext>
          </c:extLst>
        </c:ser>
        <c:ser>
          <c:idx val="7"/>
          <c:order val="7"/>
          <c:tx>
            <c:strRef>
              <c:f>Sheet1!$M$1</c:f>
              <c:strCache>
                <c:ptCount val="1"/>
                <c:pt idx="0">
                  <c:v>Air Sparging</c:v>
                </c:pt>
              </c:strCache>
            </c:strRef>
          </c:tx>
          <c:spPr>
            <a:ln w="158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Sheet1!$A$2:$A$22</c:f>
              <c:numCache>
                <c:formatCode>mmm\-yy</c:formatCode>
                <c:ptCount val="21"/>
                <c:pt idx="0">
                  <c:v>37377</c:v>
                </c:pt>
                <c:pt idx="1">
                  <c:v>37895</c:v>
                </c:pt>
                <c:pt idx="2">
                  <c:v>38292</c:v>
                </c:pt>
                <c:pt idx="3">
                  <c:v>38473</c:v>
                </c:pt>
                <c:pt idx="4">
                  <c:v>38657</c:v>
                </c:pt>
                <c:pt idx="5">
                  <c:v>38838</c:v>
                </c:pt>
                <c:pt idx="6">
                  <c:v>39022</c:v>
                </c:pt>
                <c:pt idx="7">
                  <c:v>39387</c:v>
                </c:pt>
                <c:pt idx="8">
                  <c:v>39753</c:v>
                </c:pt>
                <c:pt idx="9">
                  <c:v>40118</c:v>
                </c:pt>
                <c:pt idx="10">
                  <c:v>40513</c:v>
                </c:pt>
                <c:pt idx="11">
                  <c:v>40878</c:v>
                </c:pt>
                <c:pt idx="12">
                  <c:v>41244</c:v>
                </c:pt>
                <c:pt idx="13">
                  <c:v>41609</c:v>
                </c:pt>
                <c:pt idx="14">
                  <c:v>41974</c:v>
                </c:pt>
                <c:pt idx="15">
                  <c:v>42339</c:v>
                </c:pt>
                <c:pt idx="16">
                  <c:v>42705</c:v>
                </c:pt>
                <c:pt idx="17">
                  <c:v>43070</c:v>
                </c:pt>
                <c:pt idx="18">
                  <c:v>43435</c:v>
                </c:pt>
                <c:pt idx="19">
                  <c:v>44166</c:v>
                </c:pt>
                <c:pt idx="20">
                  <c:v>45139</c:v>
                </c:pt>
              </c:numCache>
            </c:numRef>
          </c:xVal>
          <c:yVal>
            <c:numRef>
              <c:f>Sheet1!$M$2:$M$22</c:f>
              <c:numCache>
                <c:formatCode>General</c:formatCode>
                <c:ptCount val="21"/>
                <c:pt idx="2">
                  <c:v>56</c:v>
                </c:pt>
                <c:pt idx="4">
                  <c:v>68</c:v>
                </c:pt>
                <c:pt idx="6">
                  <c:v>82</c:v>
                </c:pt>
                <c:pt idx="7">
                  <c:v>96</c:v>
                </c:pt>
                <c:pt idx="8">
                  <c:v>107</c:v>
                </c:pt>
                <c:pt idx="9">
                  <c:v>124</c:v>
                </c:pt>
                <c:pt idx="10">
                  <c:v>146</c:v>
                </c:pt>
                <c:pt idx="11">
                  <c:v>158</c:v>
                </c:pt>
                <c:pt idx="12">
                  <c:v>165</c:v>
                </c:pt>
                <c:pt idx="13">
                  <c:v>162</c:v>
                </c:pt>
                <c:pt idx="14">
                  <c:v>172</c:v>
                </c:pt>
                <c:pt idx="15">
                  <c:v>174</c:v>
                </c:pt>
                <c:pt idx="16">
                  <c:v>183</c:v>
                </c:pt>
                <c:pt idx="17">
                  <c:v>186</c:v>
                </c:pt>
                <c:pt idx="18">
                  <c:v>187</c:v>
                </c:pt>
                <c:pt idx="20">
                  <c:v>193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708-472F-8800-78A02EAEF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624728"/>
        <c:axId val="413624336"/>
      </c:scatterChart>
      <c:valAx>
        <c:axId val="413624728"/>
        <c:scaling>
          <c:orientation val="minMax"/>
          <c:max val="45500"/>
          <c:min val="38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G"/>
          </a:p>
        </c:txPr>
        <c:crossAx val="413624336"/>
        <c:crosses val="autoZero"/>
        <c:crossBetween val="midCat"/>
      </c:valAx>
      <c:valAx>
        <c:axId val="413624336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G"/>
          </a:p>
        </c:txPr>
        <c:crossAx val="413624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6" tIns="47368" rIns="94736" bIns="473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2" y="4862017"/>
            <a:ext cx="5680103" cy="4605085"/>
          </a:xfrm>
          <a:prstGeom prst="rect">
            <a:avLst/>
          </a:prstGeom>
        </p:spPr>
        <p:txBody>
          <a:bodyPr vert="horz" lIns="94736" tIns="47368" rIns="94736" bIns="473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en-U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444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925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600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186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83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402A-1D93-F4C3-C85E-251216CC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75606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4A820-285E-19A0-63D4-57E8B371F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36156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731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23DC-A7D4-09A3-1AE9-6EB6A2A5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FD2DB-EFE9-35D1-125C-453DD1FA4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017C9-42EA-67FC-C2DB-258A3181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A476B-6CD9-E8CC-95D0-4BF10F7F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E0A8-6E8C-EBD2-84A5-F8EB4376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8367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631B-1CA2-FAFF-C0E0-C14C5002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35E1B-1539-4DAE-0EFC-9ED89D424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0A760-D8EC-9040-6007-BF46219A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00DE1-D38F-9936-5BD1-77D9EFBA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88486-A788-E4BD-1948-995E9EB4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7555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83C7-9BE7-D979-8DC6-22D01730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DAE2-596E-243C-F558-0D1991B34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AD7BD-C78D-1F7C-94E5-D60C9E57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AB4B2-3A2C-F3EB-029F-189784E2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B8D5D-3A3C-BE50-3DFD-377831D2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86C73-CB1F-0316-515C-9A821BC9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24897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A2F-391B-B9B2-4A0D-42EBFEC8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5374C-A035-EED8-80E0-775BFFF2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2D4EB-C08A-5C09-8886-6635B7955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2CCDC-C2DA-ADD3-4D92-88535A4D8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D3F58-64E6-19C2-482C-3DBE78CD8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93CCA-73B7-9C2E-E223-BAB3D207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41DA9-6788-9952-7703-7CF733CB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76FAB-DBB7-E316-8977-B43B16B4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53685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F7F7-7CE9-9A49-A73F-A8461B0C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F331C-947F-3B91-6141-596092DA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866AF-2F2F-92DB-8F2E-17A9462E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511AD-3A19-A128-58D0-9DB64840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49963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F91D0-6817-6B45-06F6-684136E1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9A13F-98A1-B09A-D100-1BF14F66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B39C8-3D69-BFEC-C2F9-540F8886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0061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69E6-CB1E-D452-4C01-CF46963B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31B67-120E-2262-D258-E5430020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23384-A9EE-1229-DFE2-3D65B30EE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447A3-1105-4B52-48E8-557AFB70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D6DAE-1C31-94F4-C037-0BDE8184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49C8C-2001-B2D6-156B-F5535EA0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548278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C135-271A-BA45-6C94-8DE051F5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0B191-3BD1-CD71-4990-36552AAD8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08CCF-11CD-096C-66D2-489B2F876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1ADE6-E632-A8E0-CDA9-A0D1A4A1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B3A4A-F4A9-707B-6CB9-AF85C79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F852F-3A27-EAB1-8A07-3ED3E7C7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68093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3B6C-64B4-CD5E-08B1-E3501D3F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06F66-9771-467E-DC77-B5A2A843F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7BE59-CF91-3A70-9D9B-86BD4202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F7EE1-5D54-70F0-01AF-49607C16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94E92-EBA1-B507-A8BC-D9C12CDF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5174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E2C6B-0554-048C-B7CF-E1EAD184C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D786F-A24F-8C10-79C3-1C2BB5169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01A7B-2028-97E7-CA5A-84A4FD0C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CB13F-43E0-9D39-4749-04350486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B360-6CC0-E612-0697-3696FF50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9832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B029-CD34-007D-4455-2E2948DAD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3CC5A-34C1-81E7-7534-BFD1F67A2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3E1B8-5198-9A43-9626-34C359AD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C40A4-7D03-C8E8-89EE-543B5CC4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554A0-5F76-A5D7-7D16-88F40D57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2907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15B9-3ED1-E779-6B9C-838E32B8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613D-B40A-B8FD-9EEE-B4A4332BA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8BC72-CFE8-922F-469E-1AE08093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312E-AFFB-1A08-1060-EF046B84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4453A-7F41-A078-DCE3-20E34670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716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15A9-6CA1-9771-FCA7-D61BF284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73F48-7C6A-9C78-EA33-3DD52D89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1F3D0-BE0E-A7C0-7828-9F49D206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223E-5F91-74C9-A5B3-C167A8A3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44461-5A2A-7645-3185-483CF023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8359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97B4-D581-030F-E847-C2386FA7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988C9-C703-AE60-483F-4D69BE6DC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6A57F-842E-6B52-4967-28E435FE7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10345-5305-9514-53D7-BC4B0B461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BF8FA-8388-F803-911A-5D1AB74C8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2EA7F-3071-E80C-2482-F1ED9492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0A429A-4224-1E19-3BA8-C8B945FE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9FADE-3C5F-A233-E430-082035CD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1599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CF28-435E-C68D-CDAE-E0A9B15F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C9A6D-56EA-01C5-8530-BF6F126F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3D6F0-6164-EAAD-774B-D37CA81A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25DB-07EE-DE5B-AE9B-6F76FB19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9660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08737-70E7-6AD3-C9BC-A9D7B189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54B2E-75F7-81AC-1B6F-CBFED9C6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6763C-3312-66EA-FF6B-C74C2479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8375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663D597-CABF-3F00-F43C-C66A9883FF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4862044"/>
            <a:ext cx="935460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5" y="4862044"/>
            <a:ext cx="1616025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9" y="4862044"/>
            <a:ext cx="509587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AE98FBB-A02A-B11B-8A8D-F45E612C0E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0017-9382-7C80-0FED-5DE265680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AA3AD-3BCF-8FB9-3D95-9389AF70E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74C7C-23F2-4648-B589-EAEE169A6990}" type="datetimeFigureOut">
              <a:rPr lang="en-AT" smtClean="0"/>
              <a:t>10/09/2023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FF34-C2C5-74BF-98B9-B0288048B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AA55A-1FA2-7FAC-03D5-B3B0474EC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695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, operating system, aqua, blue&#10;&#10;Description automatically generated">
            <a:extLst>
              <a:ext uri="{FF2B5EF4-FFF2-40B4-BE49-F238E27FC236}">
                <a16:creationId xmlns:a16="http://schemas.microsoft.com/office/drawing/2014/main" id="{B50D8E72-883D-F4EE-4AC5-F815AAD8890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18190-26C8-C938-A09A-E3122DA8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72" y="1428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9BADB-49D7-77A0-4E80-E38A30AA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0B100-5DA0-D711-3D81-1FF587580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10DD-F67F-5241-BB8B-4C3BA9A2959B}" type="datetimeFigureOut">
              <a:rPr lang="en-AT" smtClean="0"/>
              <a:t>10/09/2023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E29F2-ADEB-64ED-66BD-C0BCF11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55D77-855F-FA69-3B1C-CE2242448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907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30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How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evaluate</a:t>
            </a:r>
            <a:r>
              <a:rPr lang="pt-BR" dirty="0"/>
              <a:t> / compare </a:t>
            </a:r>
            <a:r>
              <a:rPr lang="pt-BR" dirty="0" err="1"/>
              <a:t>sustainability</a:t>
            </a:r>
            <a:endParaRPr lang="en-A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CF35D8-2D47-A562-ADB6-B700979D8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Different sustainability assessment tools</a:t>
            </a:r>
          </a:p>
          <a:p>
            <a:pPr lvl="1"/>
            <a:r>
              <a:rPr lang="en-US" dirty="0"/>
              <a:t>developed by consultant companies</a:t>
            </a:r>
          </a:p>
          <a:p>
            <a:pPr marL="457200" lvl="1" indent="0">
              <a:buNone/>
            </a:pPr>
            <a:r>
              <a:rPr lang="en-US" dirty="0"/>
              <a:t>industry, academy? Validation?</a:t>
            </a:r>
          </a:p>
          <a:p>
            <a:pPr lvl="1"/>
            <a:endParaRPr lang="en-AT" dirty="0"/>
          </a:p>
          <a:p>
            <a:r>
              <a:rPr lang="en-US" dirty="0"/>
              <a:t>Indicators </a:t>
            </a:r>
          </a:p>
          <a:p>
            <a:pPr lvl="1"/>
            <a:r>
              <a:rPr lang="en-US" dirty="0"/>
              <a:t>Environmental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Economic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Social?</a:t>
            </a:r>
          </a:p>
          <a:p>
            <a:pPr lvl="1"/>
            <a:endParaRPr lang="en-US" dirty="0"/>
          </a:p>
          <a:p>
            <a:r>
              <a:rPr lang="en-US" dirty="0"/>
              <a:t>No national or state guidelines available </a:t>
            </a:r>
            <a:endParaRPr lang="en-AT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4BE90D-AEDA-0CC6-1261-EC8E5999C8F8}"/>
              </a:ext>
            </a:extLst>
          </p:cNvPr>
          <p:cNvGrpSpPr/>
          <p:nvPr/>
        </p:nvGrpSpPr>
        <p:grpSpPr>
          <a:xfrm>
            <a:off x="6948264" y="1073919"/>
            <a:ext cx="2088232" cy="1979930"/>
            <a:chOff x="6948264" y="1073919"/>
            <a:chExt cx="2088232" cy="1979930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BC44A837-B925-672D-1BFA-CF8029B3B0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1073919"/>
              <a:ext cx="1872208" cy="18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48">
              <a:extLst>
                <a:ext uri="{FF2B5EF4-FFF2-40B4-BE49-F238E27FC236}">
                  <a16:creationId xmlns:a16="http://schemas.microsoft.com/office/drawing/2014/main" id="{F990ABF2-BB29-80A8-16EB-C05B4443CDDB}"/>
                </a:ext>
              </a:extLst>
            </p:cNvPr>
            <p:cNvSpPr txBox="1"/>
            <p:nvPr/>
          </p:nvSpPr>
          <p:spPr>
            <a:xfrm>
              <a:off x="8360600" y="2838405"/>
              <a:ext cx="67589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UN,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55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Stakeholders </a:t>
            </a:r>
            <a:r>
              <a:rPr lang="pt-BR" dirty="0" err="1"/>
              <a:t>engagement</a:t>
            </a:r>
            <a:endParaRPr lang="en-A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CF35D8-2D47-A562-ADB6-B700979D8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17778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All stakeholders should be involved</a:t>
            </a:r>
          </a:p>
          <a:p>
            <a:r>
              <a:rPr lang="en-US" dirty="0"/>
              <a:t>Stakeholders must be listened to during the first steps of contaminated site management</a:t>
            </a:r>
          </a:p>
          <a:p>
            <a:r>
              <a:rPr lang="en-US" dirty="0"/>
              <a:t>Risk communication: mentioned in national and state regulations, but no clear definitions on how and by whom</a:t>
            </a:r>
          </a:p>
          <a:p>
            <a:r>
              <a:rPr lang="en-US" dirty="0"/>
              <a:t>Lack of transparency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AAC3810-E051-5ECA-608B-A5EAB8861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"/>
          <a:stretch/>
        </p:blipFill>
        <p:spPr bwMode="auto">
          <a:xfrm>
            <a:off x="5508104" y="3003798"/>
            <a:ext cx="3381326" cy="19090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telite rompimento barragem mriana">
            <a:extLst>
              <a:ext uri="{FF2B5EF4-FFF2-40B4-BE49-F238E27FC236}">
                <a16:creationId xmlns:a16="http://schemas.microsoft.com/office/drawing/2014/main" id="{1D871D59-2616-D8F6-2B7B-89A21E4DB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53" y="3509764"/>
            <a:ext cx="2124278" cy="14046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48">
            <a:extLst>
              <a:ext uri="{FF2B5EF4-FFF2-40B4-BE49-F238E27FC236}">
                <a16:creationId xmlns:a16="http://schemas.microsoft.com/office/drawing/2014/main" id="{FA156B95-CD49-2E0B-3A0B-EE975419F7BA}"/>
              </a:ext>
            </a:extLst>
          </p:cNvPr>
          <p:cNvSpPr txBox="1"/>
          <p:nvPr/>
        </p:nvSpPr>
        <p:spPr>
          <a:xfrm>
            <a:off x="7813526" y="4912892"/>
            <a:ext cx="1403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CBH Rio das Velhas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C201E-681B-712F-A2FD-3DA31C6A5658}"/>
              </a:ext>
            </a:extLst>
          </p:cNvPr>
          <p:cNvSpPr txBox="1"/>
          <p:nvPr/>
        </p:nvSpPr>
        <p:spPr>
          <a:xfrm>
            <a:off x="971600" y="4588714"/>
            <a:ext cx="461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AR" b="0" i="0" dirty="0">
                <a:solidFill>
                  <a:srgbClr val="202124"/>
                </a:solidFill>
                <a:effectLst/>
                <a:latin typeface="Google Sans"/>
              </a:rPr>
              <a:t>Mariana dam disaster</a:t>
            </a:r>
          </a:p>
        </p:txBody>
      </p:sp>
    </p:spTree>
    <p:extLst>
      <p:ext uri="{BB962C8B-B14F-4D97-AF65-F5344CB8AC3E}">
        <p14:creationId xmlns:p14="http://schemas.microsoft.com/office/powerpoint/2010/main" val="268237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Lack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local </a:t>
            </a:r>
            <a:r>
              <a:rPr lang="pt-BR" dirty="0" err="1"/>
              <a:t>studies</a:t>
            </a:r>
            <a:endParaRPr lang="en-A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CF35D8-2D47-A562-ADB6-B700979D8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192219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Lack of research and studies on sustainable remediation in Brazil</a:t>
            </a:r>
          </a:p>
          <a:p>
            <a:endParaRPr lang="en-US" dirty="0"/>
          </a:p>
          <a:p>
            <a:r>
              <a:rPr lang="en-US" dirty="0"/>
              <a:t>Low number of publications on sustainable remediation by developing countries, particularly Brazil</a:t>
            </a:r>
          </a:p>
          <a:p>
            <a:endParaRPr lang="en-US" dirty="0"/>
          </a:p>
          <a:p>
            <a:r>
              <a:rPr lang="en-US" dirty="0"/>
              <a:t>Sustainability assessments and comparison tools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majority developed in Europe and the 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D0700-1DD1-2A1C-9CF7-F7613C270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505" y="3427149"/>
            <a:ext cx="4031839" cy="1702064"/>
          </a:xfrm>
          <a:prstGeom prst="rect">
            <a:avLst/>
          </a:prstGeom>
        </p:spPr>
      </p:pic>
      <p:sp>
        <p:nvSpPr>
          <p:cNvPr id="4" name="TextBox 48">
            <a:extLst>
              <a:ext uri="{FF2B5EF4-FFF2-40B4-BE49-F238E27FC236}">
                <a16:creationId xmlns:a16="http://schemas.microsoft.com/office/drawing/2014/main" id="{0825310F-CA2F-7A1E-3955-8913D04BCADF}"/>
              </a:ext>
            </a:extLst>
          </p:cNvPr>
          <p:cNvSpPr txBox="1"/>
          <p:nvPr/>
        </p:nvSpPr>
        <p:spPr>
          <a:xfrm>
            <a:off x="7596336" y="4409501"/>
            <a:ext cx="14577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pt-BR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</a:t>
            </a:r>
            <a:r>
              <a:rPr lang="pt-B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remediation</a:t>
            </a:r>
            <a:r>
              <a:rPr lang="pt-B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  <a:p>
            <a:pPr algn="r"/>
            <a:r>
              <a:rPr lang="pt-BR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Peer</a:t>
            </a:r>
            <a:r>
              <a:rPr lang="pt-B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reviewed</a:t>
            </a:r>
            <a:r>
              <a:rPr lang="pt-B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articles</a:t>
            </a:r>
            <a:endParaRPr lang="pt-BR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pt-B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Scopus</a:t>
            </a:r>
          </a:p>
          <a:p>
            <a:pPr algn="r"/>
            <a:endParaRPr lang="pt-BR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95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Future perspectives</a:t>
            </a:r>
            <a:endParaRPr lang="en-A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CF35D8-2D47-A562-ADB6-B700979D8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Some good news…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Initiatives: </a:t>
            </a:r>
          </a:p>
          <a:p>
            <a:endParaRPr lang="en-US" dirty="0"/>
          </a:p>
          <a:p>
            <a:pPr lvl="1"/>
            <a:r>
              <a:rPr lang="en-US" dirty="0"/>
              <a:t>NICOLE Latin America – Work group on Sustainable remediation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CETESB</a:t>
            </a:r>
          </a:p>
          <a:p>
            <a:pPr lvl="2"/>
            <a:r>
              <a:rPr lang="en-US" dirty="0"/>
              <a:t>Review of the Contaminated Sites Management Guidance</a:t>
            </a:r>
          </a:p>
          <a:p>
            <a:pPr lvl="2"/>
            <a:r>
              <a:rPr lang="en-US" dirty="0"/>
              <a:t>São Paulo State Environmental Chamber for Contaminated Sites Management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Nature-based Solutions</a:t>
            </a:r>
          </a:p>
        </p:txBody>
      </p:sp>
    </p:spTree>
    <p:extLst>
      <p:ext uri="{BB962C8B-B14F-4D97-AF65-F5344CB8AC3E}">
        <p14:creationId xmlns:p14="http://schemas.microsoft.com/office/powerpoint/2010/main" val="2951174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Future perspectives</a:t>
            </a:r>
            <a:endParaRPr lang="en-A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CF35D8-2D47-A562-ADB6-B700979D8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Discussions in different settings, institutions and groups of stakeholders are happening</a:t>
            </a:r>
          </a:p>
          <a:p>
            <a:pPr lvl="1"/>
            <a:r>
              <a:rPr lang="en-US" dirty="0"/>
              <a:t>Rarely involve the ones affected or potentially affected by the risks…</a:t>
            </a:r>
          </a:p>
          <a:p>
            <a:pPr lvl="1"/>
            <a:r>
              <a:rPr lang="en-US" dirty="0"/>
              <a:t>Unidirectional communication: </a:t>
            </a:r>
            <a:r>
              <a:rPr lang="en-US" i="1" dirty="0"/>
              <a:t>experts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impacted community</a:t>
            </a:r>
          </a:p>
          <a:p>
            <a:endParaRPr lang="en-US" dirty="0"/>
          </a:p>
          <a:p>
            <a:r>
              <a:rPr lang="en-US" dirty="0"/>
              <a:t>For contaminated sites, sustainability should:</a:t>
            </a:r>
          </a:p>
          <a:p>
            <a:pPr lvl="1"/>
            <a:r>
              <a:rPr lang="en-US" dirty="0"/>
              <a:t>Be considered from the start</a:t>
            </a:r>
          </a:p>
          <a:p>
            <a:pPr lvl="1"/>
            <a:r>
              <a:rPr lang="en-US" dirty="0"/>
              <a:t>Involve all stakeholders</a:t>
            </a:r>
          </a:p>
          <a:p>
            <a:pPr lvl="1"/>
            <a:endParaRPr lang="en-US" dirty="0"/>
          </a:p>
          <a:p>
            <a:r>
              <a:rPr lang="en-US" dirty="0"/>
              <a:t>We need an integrated perspective considering ecological and societal settings</a:t>
            </a:r>
          </a:p>
        </p:txBody>
      </p:sp>
    </p:spTree>
    <p:extLst>
      <p:ext uri="{BB962C8B-B14F-4D97-AF65-F5344CB8AC3E}">
        <p14:creationId xmlns:p14="http://schemas.microsoft.com/office/powerpoint/2010/main" val="357745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Acknowledgements</a:t>
            </a:r>
            <a:endParaRPr lang="en-A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CF35D8-2D47-A562-ADB6-B700979D8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Thank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!</a:t>
            </a:r>
            <a:endParaRPr lang="en-AT" dirty="0"/>
          </a:p>
        </p:txBody>
      </p:sp>
      <p:pic>
        <p:nvPicPr>
          <p:cNvPr id="2050" name="Picture 2" descr="FAPESP - Fundação de Amparo à Pesquisa do Estado de São Paulo">
            <a:extLst>
              <a:ext uri="{FF2B5EF4-FFF2-40B4-BE49-F238E27FC236}">
                <a16:creationId xmlns:a16="http://schemas.microsoft.com/office/drawing/2014/main" id="{E4659BAB-31C7-B389-292D-B3B7851A0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94" y="2653509"/>
            <a:ext cx="2207146" cy="102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E4C39E-DED5-9025-3AE1-0067BBD89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478" y="2686477"/>
            <a:ext cx="2207146" cy="1004632"/>
          </a:xfrm>
          <a:prstGeom prst="rect">
            <a:avLst/>
          </a:prstGeom>
        </p:spPr>
      </p:pic>
      <p:pic>
        <p:nvPicPr>
          <p:cNvPr id="2052" name="Picture 4" descr="Home">
            <a:extLst>
              <a:ext uri="{FF2B5EF4-FFF2-40B4-BE49-F238E27FC236}">
                <a16:creationId xmlns:a16="http://schemas.microsoft.com/office/drawing/2014/main" id="{C871BD9F-51EF-C1C0-47B1-D1075606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934" y="3877645"/>
            <a:ext cx="3312368" cy="63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70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C916-01C8-E817-FD08-ED24F9E0B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/>
              <a:t>Sustainable remediation in Brazil: </a:t>
            </a:r>
            <a:br>
              <a:rPr lang="en-US" sz="3200" b="1" dirty="0"/>
            </a:br>
            <a:r>
              <a:rPr lang="en-US" sz="3200" b="1" dirty="0"/>
              <a:t>Development, controversies, </a:t>
            </a:r>
            <a:br>
              <a:rPr lang="en-US" sz="3200" b="1" dirty="0"/>
            </a:br>
            <a:r>
              <a:rPr lang="en-US" sz="3200" b="1" dirty="0"/>
              <a:t>and future perspectives</a:t>
            </a:r>
            <a:endParaRPr lang="en-AT" sz="3200" b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FD7000-2741-7659-70BC-C4D4D854E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3798"/>
            <a:ext cx="6858000" cy="939552"/>
          </a:xfrm>
        </p:spPr>
        <p:txBody>
          <a:bodyPr/>
          <a:lstStyle/>
          <a:p>
            <a:r>
              <a:rPr lang="pt-BR" dirty="0"/>
              <a:t>Juliana G. Freitas, Stela Cota</a:t>
            </a:r>
            <a:endParaRPr lang="en-AT" dirty="0"/>
          </a:p>
        </p:txBody>
      </p:sp>
      <p:pic>
        <p:nvPicPr>
          <p:cNvPr id="1026" name="Picture 2" descr="Logotipo do CDTN">
            <a:extLst>
              <a:ext uri="{FF2B5EF4-FFF2-40B4-BE49-F238E27FC236}">
                <a16:creationId xmlns:a16="http://schemas.microsoft.com/office/drawing/2014/main" id="{05546BBE-B3A4-D889-71F0-08E3427D8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310648"/>
            <a:ext cx="1445013" cy="74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A3224C-ABDE-4E44-DD2C-C98B0E693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67" y="4083918"/>
            <a:ext cx="1445013" cy="89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8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Contaminated</a:t>
            </a:r>
            <a:r>
              <a:rPr lang="pt-BR" dirty="0"/>
              <a:t> sites management</a:t>
            </a:r>
            <a:endParaRPr lang="en-AT" dirty="0"/>
          </a:p>
        </p:txBody>
      </p:sp>
      <p:sp>
        <p:nvSpPr>
          <p:cNvPr id="2" name="Freeform 36">
            <a:extLst>
              <a:ext uri="{FF2B5EF4-FFF2-40B4-BE49-F238E27FC236}">
                <a16:creationId xmlns:a16="http://schemas.microsoft.com/office/drawing/2014/main" id="{BEE24D25-D2BF-D606-8E58-B7ED6E34250E}"/>
              </a:ext>
            </a:extLst>
          </p:cNvPr>
          <p:cNvSpPr/>
          <p:nvPr/>
        </p:nvSpPr>
        <p:spPr>
          <a:xfrm>
            <a:off x="157206" y="2429383"/>
            <a:ext cx="1548000" cy="694944"/>
          </a:xfrm>
          <a:custGeom>
            <a:avLst/>
            <a:gdLst>
              <a:gd name="connsiteX0" fmla="*/ 0 w 1728216"/>
              <a:gd name="connsiteY0" fmla="*/ 694945 h 694945"/>
              <a:gd name="connsiteX1" fmla="*/ 1380744 w 1728216"/>
              <a:gd name="connsiteY1" fmla="*/ 694945 h 694945"/>
              <a:gd name="connsiteX2" fmla="*/ 1728216 w 1728216"/>
              <a:gd name="connsiteY2" fmla="*/ 349080 h 694945"/>
              <a:gd name="connsiteX3" fmla="*/ 1728074 w 1728216"/>
              <a:gd name="connsiteY3" fmla="*/ 348278 h 694945"/>
              <a:gd name="connsiteX4" fmla="*/ 1728216 w 1728216"/>
              <a:gd name="connsiteY4" fmla="*/ 347472 h 694945"/>
              <a:gd name="connsiteX5" fmla="*/ 1380744 w 1728216"/>
              <a:gd name="connsiteY5" fmla="*/ 0 h 694945"/>
              <a:gd name="connsiteX6" fmla="*/ 0 w 1728216"/>
              <a:gd name="connsiteY6" fmla="*/ 0 h 694945"/>
              <a:gd name="connsiteX7" fmla="*/ 0 w 1728216"/>
              <a:gd name="connsiteY7" fmla="*/ 347473 h 694945"/>
              <a:gd name="connsiteX8" fmla="*/ 0 w 1728216"/>
              <a:gd name="connsiteY8" fmla="*/ 349086 h 69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8216" h="694945">
                <a:moveTo>
                  <a:pt x="0" y="694945"/>
                </a:moveTo>
                <a:lnTo>
                  <a:pt x="1380744" y="694945"/>
                </a:lnTo>
                <a:cubicBezTo>
                  <a:pt x="1572647" y="694945"/>
                  <a:pt x="1728216" y="540096"/>
                  <a:pt x="1728216" y="349080"/>
                </a:cubicBezTo>
                <a:lnTo>
                  <a:pt x="1728074" y="348278"/>
                </a:lnTo>
                <a:lnTo>
                  <a:pt x="1728216" y="347472"/>
                </a:lnTo>
                <a:cubicBezTo>
                  <a:pt x="1728216" y="155569"/>
                  <a:pt x="1572647" y="0"/>
                  <a:pt x="1380744" y="0"/>
                </a:cubicBezTo>
                <a:lnTo>
                  <a:pt x="0" y="0"/>
                </a:lnTo>
                <a:lnTo>
                  <a:pt x="0" y="347473"/>
                </a:lnTo>
                <a:lnTo>
                  <a:pt x="0" y="349086"/>
                </a:lnTo>
                <a:close/>
              </a:path>
            </a:pathLst>
          </a:cu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1970</a:t>
            </a:r>
          </a:p>
        </p:txBody>
      </p:sp>
      <p:sp>
        <p:nvSpPr>
          <p:cNvPr id="3" name="Freeform 38">
            <a:extLst>
              <a:ext uri="{FF2B5EF4-FFF2-40B4-BE49-F238E27FC236}">
                <a16:creationId xmlns:a16="http://schemas.microsoft.com/office/drawing/2014/main" id="{45F73FB5-663C-1927-2EC6-8499F3463863}"/>
              </a:ext>
            </a:extLst>
          </p:cNvPr>
          <p:cNvSpPr/>
          <p:nvPr/>
        </p:nvSpPr>
        <p:spPr>
          <a:xfrm>
            <a:off x="1549803" y="2429383"/>
            <a:ext cx="1548000" cy="694944"/>
          </a:xfrm>
          <a:custGeom>
            <a:avLst/>
            <a:gdLst>
              <a:gd name="connsiteX0" fmla="*/ 0 w 1728216"/>
              <a:gd name="connsiteY0" fmla="*/ 694945 h 694945"/>
              <a:gd name="connsiteX1" fmla="*/ 1380744 w 1728216"/>
              <a:gd name="connsiteY1" fmla="*/ 694945 h 694945"/>
              <a:gd name="connsiteX2" fmla="*/ 1728216 w 1728216"/>
              <a:gd name="connsiteY2" fmla="*/ 349080 h 694945"/>
              <a:gd name="connsiteX3" fmla="*/ 1728074 w 1728216"/>
              <a:gd name="connsiteY3" fmla="*/ 348278 h 694945"/>
              <a:gd name="connsiteX4" fmla="*/ 1728216 w 1728216"/>
              <a:gd name="connsiteY4" fmla="*/ 347472 h 694945"/>
              <a:gd name="connsiteX5" fmla="*/ 1380744 w 1728216"/>
              <a:gd name="connsiteY5" fmla="*/ 0 h 694945"/>
              <a:gd name="connsiteX6" fmla="*/ 0 w 1728216"/>
              <a:gd name="connsiteY6" fmla="*/ 0 h 694945"/>
              <a:gd name="connsiteX7" fmla="*/ 0 w 1728216"/>
              <a:gd name="connsiteY7" fmla="*/ 1 h 694945"/>
              <a:gd name="connsiteX8" fmla="*/ 347472 w 1728216"/>
              <a:gd name="connsiteY8" fmla="*/ 347473 h 694945"/>
              <a:gd name="connsiteX9" fmla="*/ 0 w 1728216"/>
              <a:gd name="connsiteY9" fmla="*/ 694945 h 69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8216" h="694945">
                <a:moveTo>
                  <a:pt x="0" y="694945"/>
                </a:moveTo>
                <a:lnTo>
                  <a:pt x="1380744" y="694945"/>
                </a:lnTo>
                <a:cubicBezTo>
                  <a:pt x="1572647" y="694945"/>
                  <a:pt x="1728216" y="540096"/>
                  <a:pt x="1728216" y="349080"/>
                </a:cubicBezTo>
                <a:lnTo>
                  <a:pt x="1728074" y="348278"/>
                </a:lnTo>
                <a:lnTo>
                  <a:pt x="1728216" y="347472"/>
                </a:lnTo>
                <a:cubicBezTo>
                  <a:pt x="1728216" y="155569"/>
                  <a:pt x="1572647" y="0"/>
                  <a:pt x="1380744" y="0"/>
                </a:cubicBezTo>
                <a:lnTo>
                  <a:pt x="0" y="0"/>
                </a:lnTo>
                <a:lnTo>
                  <a:pt x="0" y="1"/>
                </a:lnTo>
                <a:cubicBezTo>
                  <a:pt x="191903" y="1"/>
                  <a:pt x="347472" y="155570"/>
                  <a:pt x="347472" y="347473"/>
                </a:cubicBezTo>
                <a:cubicBezTo>
                  <a:pt x="347472" y="539376"/>
                  <a:pt x="191903" y="694945"/>
                  <a:pt x="0" y="694945"/>
                </a:cubicBezTo>
                <a:close/>
              </a:path>
            </a:pathLst>
          </a:custGeom>
          <a:solidFill>
            <a:srgbClr val="8D4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5760" rtlCol="0" anchor="ctr"/>
          <a:lstStyle/>
          <a:p>
            <a:pPr algn="r"/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1980</a:t>
            </a:r>
          </a:p>
        </p:txBody>
      </p:sp>
      <p:sp>
        <p:nvSpPr>
          <p:cNvPr id="4" name="Freeform 39">
            <a:extLst>
              <a:ext uri="{FF2B5EF4-FFF2-40B4-BE49-F238E27FC236}">
                <a16:creationId xmlns:a16="http://schemas.microsoft.com/office/drawing/2014/main" id="{5E55A93F-5109-28CE-F99F-9F4EF1CC86AE}"/>
              </a:ext>
            </a:extLst>
          </p:cNvPr>
          <p:cNvSpPr/>
          <p:nvPr/>
        </p:nvSpPr>
        <p:spPr>
          <a:xfrm>
            <a:off x="2943613" y="2429383"/>
            <a:ext cx="1548000" cy="694944"/>
          </a:xfrm>
          <a:custGeom>
            <a:avLst/>
            <a:gdLst>
              <a:gd name="connsiteX0" fmla="*/ 0 w 1728216"/>
              <a:gd name="connsiteY0" fmla="*/ 694945 h 694945"/>
              <a:gd name="connsiteX1" fmla="*/ 1380744 w 1728216"/>
              <a:gd name="connsiteY1" fmla="*/ 694945 h 694945"/>
              <a:gd name="connsiteX2" fmla="*/ 1728216 w 1728216"/>
              <a:gd name="connsiteY2" fmla="*/ 349080 h 694945"/>
              <a:gd name="connsiteX3" fmla="*/ 1728074 w 1728216"/>
              <a:gd name="connsiteY3" fmla="*/ 348278 h 694945"/>
              <a:gd name="connsiteX4" fmla="*/ 1728216 w 1728216"/>
              <a:gd name="connsiteY4" fmla="*/ 347472 h 694945"/>
              <a:gd name="connsiteX5" fmla="*/ 1380744 w 1728216"/>
              <a:gd name="connsiteY5" fmla="*/ 0 h 694945"/>
              <a:gd name="connsiteX6" fmla="*/ 0 w 1728216"/>
              <a:gd name="connsiteY6" fmla="*/ 0 h 694945"/>
              <a:gd name="connsiteX7" fmla="*/ 0 w 1728216"/>
              <a:gd name="connsiteY7" fmla="*/ 1 h 694945"/>
              <a:gd name="connsiteX8" fmla="*/ 347472 w 1728216"/>
              <a:gd name="connsiteY8" fmla="*/ 347473 h 694945"/>
              <a:gd name="connsiteX9" fmla="*/ 0 w 1728216"/>
              <a:gd name="connsiteY9" fmla="*/ 694945 h 69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8216" h="694945">
                <a:moveTo>
                  <a:pt x="0" y="694945"/>
                </a:moveTo>
                <a:lnTo>
                  <a:pt x="1380744" y="694945"/>
                </a:lnTo>
                <a:cubicBezTo>
                  <a:pt x="1572647" y="694945"/>
                  <a:pt x="1728216" y="540096"/>
                  <a:pt x="1728216" y="349080"/>
                </a:cubicBezTo>
                <a:lnTo>
                  <a:pt x="1728074" y="348278"/>
                </a:lnTo>
                <a:lnTo>
                  <a:pt x="1728216" y="347472"/>
                </a:lnTo>
                <a:cubicBezTo>
                  <a:pt x="1728216" y="155569"/>
                  <a:pt x="1572647" y="0"/>
                  <a:pt x="1380744" y="0"/>
                </a:cubicBezTo>
                <a:lnTo>
                  <a:pt x="0" y="0"/>
                </a:lnTo>
                <a:lnTo>
                  <a:pt x="0" y="1"/>
                </a:lnTo>
                <a:cubicBezTo>
                  <a:pt x="191903" y="1"/>
                  <a:pt x="347472" y="155570"/>
                  <a:pt x="347472" y="347473"/>
                </a:cubicBezTo>
                <a:cubicBezTo>
                  <a:pt x="347472" y="539376"/>
                  <a:pt x="191903" y="694945"/>
                  <a:pt x="0" y="694945"/>
                </a:cubicBezTo>
                <a:close/>
              </a:path>
            </a:pathLst>
          </a:custGeom>
          <a:solidFill>
            <a:srgbClr val="29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5760" rtlCol="0" anchor="ctr"/>
          <a:lstStyle/>
          <a:p>
            <a:pPr algn="r"/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1990</a:t>
            </a:r>
          </a:p>
        </p:txBody>
      </p:sp>
      <p:sp>
        <p:nvSpPr>
          <p:cNvPr id="5" name="Freeform 40">
            <a:extLst>
              <a:ext uri="{FF2B5EF4-FFF2-40B4-BE49-F238E27FC236}">
                <a16:creationId xmlns:a16="http://schemas.microsoft.com/office/drawing/2014/main" id="{617D4CDC-7705-924F-3641-B71B9FF4B666}"/>
              </a:ext>
            </a:extLst>
          </p:cNvPr>
          <p:cNvSpPr/>
          <p:nvPr/>
        </p:nvSpPr>
        <p:spPr>
          <a:xfrm>
            <a:off x="4337423" y="2429383"/>
            <a:ext cx="1548000" cy="694944"/>
          </a:xfrm>
          <a:custGeom>
            <a:avLst/>
            <a:gdLst>
              <a:gd name="connsiteX0" fmla="*/ 0 w 1728216"/>
              <a:gd name="connsiteY0" fmla="*/ 694945 h 694945"/>
              <a:gd name="connsiteX1" fmla="*/ 1380744 w 1728216"/>
              <a:gd name="connsiteY1" fmla="*/ 694945 h 694945"/>
              <a:gd name="connsiteX2" fmla="*/ 1728216 w 1728216"/>
              <a:gd name="connsiteY2" fmla="*/ 349080 h 694945"/>
              <a:gd name="connsiteX3" fmla="*/ 1728074 w 1728216"/>
              <a:gd name="connsiteY3" fmla="*/ 348278 h 694945"/>
              <a:gd name="connsiteX4" fmla="*/ 1728216 w 1728216"/>
              <a:gd name="connsiteY4" fmla="*/ 347472 h 694945"/>
              <a:gd name="connsiteX5" fmla="*/ 1380744 w 1728216"/>
              <a:gd name="connsiteY5" fmla="*/ 0 h 694945"/>
              <a:gd name="connsiteX6" fmla="*/ 0 w 1728216"/>
              <a:gd name="connsiteY6" fmla="*/ 0 h 694945"/>
              <a:gd name="connsiteX7" fmla="*/ 0 w 1728216"/>
              <a:gd name="connsiteY7" fmla="*/ 1 h 694945"/>
              <a:gd name="connsiteX8" fmla="*/ 347472 w 1728216"/>
              <a:gd name="connsiteY8" fmla="*/ 347473 h 694945"/>
              <a:gd name="connsiteX9" fmla="*/ 0 w 1728216"/>
              <a:gd name="connsiteY9" fmla="*/ 694945 h 69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8216" h="694945">
                <a:moveTo>
                  <a:pt x="0" y="694945"/>
                </a:moveTo>
                <a:lnTo>
                  <a:pt x="1380744" y="694945"/>
                </a:lnTo>
                <a:cubicBezTo>
                  <a:pt x="1572647" y="694945"/>
                  <a:pt x="1728216" y="540096"/>
                  <a:pt x="1728216" y="349080"/>
                </a:cubicBezTo>
                <a:lnTo>
                  <a:pt x="1728074" y="348278"/>
                </a:lnTo>
                <a:lnTo>
                  <a:pt x="1728216" y="347472"/>
                </a:lnTo>
                <a:cubicBezTo>
                  <a:pt x="1728216" y="155569"/>
                  <a:pt x="1572647" y="0"/>
                  <a:pt x="1380744" y="0"/>
                </a:cubicBezTo>
                <a:lnTo>
                  <a:pt x="0" y="0"/>
                </a:lnTo>
                <a:lnTo>
                  <a:pt x="0" y="1"/>
                </a:lnTo>
                <a:cubicBezTo>
                  <a:pt x="191903" y="1"/>
                  <a:pt x="347472" y="155570"/>
                  <a:pt x="347472" y="347473"/>
                </a:cubicBezTo>
                <a:cubicBezTo>
                  <a:pt x="347472" y="539376"/>
                  <a:pt x="191903" y="694945"/>
                  <a:pt x="0" y="694945"/>
                </a:cubicBezTo>
                <a:close/>
              </a:path>
            </a:pathLst>
          </a:custGeom>
          <a:solidFill>
            <a:srgbClr val="27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5760" rtlCol="0" anchor="ctr"/>
          <a:lstStyle/>
          <a:p>
            <a:pPr algn="r"/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2000</a:t>
            </a:r>
          </a:p>
        </p:txBody>
      </p:sp>
      <p:sp>
        <p:nvSpPr>
          <p:cNvPr id="8" name="Freeform 41">
            <a:extLst>
              <a:ext uri="{FF2B5EF4-FFF2-40B4-BE49-F238E27FC236}">
                <a16:creationId xmlns:a16="http://schemas.microsoft.com/office/drawing/2014/main" id="{4C1C1881-8030-51FF-C835-7C6BFE51442E}"/>
              </a:ext>
            </a:extLst>
          </p:cNvPr>
          <p:cNvSpPr/>
          <p:nvPr/>
        </p:nvSpPr>
        <p:spPr>
          <a:xfrm>
            <a:off x="5716719" y="2429383"/>
            <a:ext cx="1548000" cy="694944"/>
          </a:xfrm>
          <a:custGeom>
            <a:avLst/>
            <a:gdLst>
              <a:gd name="connsiteX0" fmla="*/ 0 w 1728216"/>
              <a:gd name="connsiteY0" fmla="*/ 694945 h 694945"/>
              <a:gd name="connsiteX1" fmla="*/ 1380744 w 1728216"/>
              <a:gd name="connsiteY1" fmla="*/ 694945 h 694945"/>
              <a:gd name="connsiteX2" fmla="*/ 1728216 w 1728216"/>
              <a:gd name="connsiteY2" fmla="*/ 349080 h 694945"/>
              <a:gd name="connsiteX3" fmla="*/ 1728074 w 1728216"/>
              <a:gd name="connsiteY3" fmla="*/ 348278 h 694945"/>
              <a:gd name="connsiteX4" fmla="*/ 1728216 w 1728216"/>
              <a:gd name="connsiteY4" fmla="*/ 347472 h 694945"/>
              <a:gd name="connsiteX5" fmla="*/ 1380744 w 1728216"/>
              <a:gd name="connsiteY5" fmla="*/ 0 h 694945"/>
              <a:gd name="connsiteX6" fmla="*/ 0 w 1728216"/>
              <a:gd name="connsiteY6" fmla="*/ 0 h 694945"/>
              <a:gd name="connsiteX7" fmla="*/ 0 w 1728216"/>
              <a:gd name="connsiteY7" fmla="*/ 1 h 694945"/>
              <a:gd name="connsiteX8" fmla="*/ 347472 w 1728216"/>
              <a:gd name="connsiteY8" fmla="*/ 347473 h 694945"/>
              <a:gd name="connsiteX9" fmla="*/ 0 w 1728216"/>
              <a:gd name="connsiteY9" fmla="*/ 694945 h 69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8216" h="694945">
                <a:moveTo>
                  <a:pt x="0" y="694945"/>
                </a:moveTo>
                <a:lnTo>
                  <a:pt x="1380744" y="694945"/>
                </a:lnTo>
                <a:cubicBezTo>
                  <a:pt x="1572647" y="694945"/>
                  <a:pt x="1728216" y="540096"/>
                  <a:pt x="1728216" y="349080"/>
                </a:cubicBezTo>
                <a:lnTo>
                  <a:pt x="1728074" y="348278"/>
                </a:lnTo>
                <a:lnTo>
                  <a:pt x="1728216" y="347472"/>
                </a:lnTo>
                <a:cubicBezTo>
                  <a:pt x="1728216" y="155569"/>
                  <a:pt x="1572647" y="0"/>
                  <a:pt x="1380744" y="0"/>
                </a:cubicBezTo>
                <a:lnTo>
                  <a:pt x="0" y="0"/>
                </a:lnTo>
                <a:lnTo>
                  <a:pt x="0" y="1"/>
                </a:lnTo>
                <a:cubicBezTo>
                  <a:pt x="191903" y="1"/>
                  <a:pt x="347472" y="155570"/>
                  <a:pt x="347472" y="347473"/>
                </a:cubicBezTo>
                <a:cubicBezTo>
                  <a:pt x="347472" y="539376"/>
                  <a:pt x="191903" y="694945"/>
                  <a:pt x="0" y="694945"/>
                </a:cubicBezTo>
                <a:close/>
              </a:path>
            </a:pathLst>
          </a:custGeom>
          <a:solidFill>
            <a:srgbClr val="E84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5760" rtlCol="0" anchor="ctr"/>
          <a:lstStyle/>
          <a:p>
            <a:pPr algn="r"/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2010</a:t>
            </a:r>
          </a:p>
        </p:txBody>
      </p:sp>
      <p:sp>
        <p:nvSpPr>
          <p:cNvPr id="9" name="Freeform 42">
            <a:extLst>
              <a:ext uri="{FF2B5EF4-FFF2-40B4-BE49-F238E27FC236}">
                <a16:creationId xmlns:a16="http://schemas.microsoft.com/office/drawing/2014/main" id="{C914DFC3-3AE5-2B35-5D80-577A71AFB149}"/>
              </a:ext>
            </a:extLst>
          </p:cNvPr>
          <p:cNvSpPr/>
          <p:nvPr/>
        </p:nvSpPr>
        <p:spPr>
          <a:xfrm>
            <a:off x="7110527" y="2429383"/>
            <a:ext cx="1548000" cy="694944"/>
          </a:xfrm>
          <a:custGeom>
            <a:avLst/>
            <a:gdLst>
              <a:gd name="connsiteX0" fmla="*/ 0 w 1728216"/>
              <a:gd name="connsiteY0" fmla="*/ 694945 h 694945"/>
              <a:gd name="connsiteX1" fmla="*/ 1380744 w 1728216"/>
              <a:gd name="connsiteY1" fmla="*/ 694945 h 694945"/>
              <a:gd name="connsiteX2" fmla="*/ 1728216 w 1728216"/>
              <a:gd name="connsiteY2" fmla="*/ 349080 h 694945"/>
              <a:gd name="connsiteX3" fmla="*/ 1728074 w 1728216"/>
              <a:gd name="connsiteY3" fmla="*/ 348278 h 694945"/>
              <a:gd name="connsiteX4" fmla="*/ 1728216 w 1728216"/>
              <a:gd name="connsiteY4" fmla="*/ 347472 h 694945"/>
              <a:gd name="connsiteX5" fmla="*/ 1380744 w 1728216"/>
              <a:gd name="connsiteY5" fmla="*/ 0 h 694945"/>
              <a:gd name="connsiteX6" fmla="*/ 0 w 1728216"/>
              <a:gd name="connsiteY6" fmla="*/ 0 h 694945"/>
              <a:gd name="connsiteX7" fmla="*/ 0 w 1728216"/>
              <a:gd name="connsiteY7" fmla="*/ 1 h 694945"/>
              <a:gd name="connsiteX8" fmla="*/ 347472 w 1728216"/>
              <a:gd name="connsiteY8" fmla="*/ 347473 h 694945"/>
              <a:gd name="connsiteX9" fmla="*/ 0 w 1728216"/>
              <a:gd name="connsiteY9" fmla="*/ 694945 h 69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8216" h="694945">
                <a:moveTo>
                  <a:pt x="0" y="694945"/>
                </a:moveTo>
                <a:lnTo>
                  <a:pt x="1380744" y="694945"/>
                </a:lnTo>
                <a:cubicBezTo>
                  <a:pt x="1572647" y="694945"/>
                  <a:pt x="1728216" y="540096"/>
                  <a:pt x="1728216" y="349080"/>
                </a:cubicBezTo>
                <a:lnTo>
                  <a:pt x="1728074" y="348278"/>
                </a:lnTo>
                <a:lnTo>
                  <a:pt x="1728216" y="347472"/>
                </a:lnTo>
                <a:cubicBezTo>
                  <a:pt x="1728216" y="155569"/>
                  <a:pt x="1572647" y="0"/>
                  <a:pt x="1380744" y="0"/>
                </a:cubicBezTo>
                <a:lnTo>
                  <a:pt x="0" y="0"/>
                </a:lnTo>
                <a:lnTo>
                  <a:pt x="0" y="1"/>
                </a:lnTo>
                <a:cubicBezTo>
                  <a:pt x="191903" y="1"/>
                  <a:pt x="347472" y="155570"/>
                  <a:pt x="347472" y="347473"/>
                </a:cubicBezTo>
                <a:cubicBezTo>
                  <a:pt x="347472" y="539376"/>
                  <a:pt x="191903" y="694945"/>
                  <a:pt x="0" y="694945"/>
                </a:cubicBezTo>
                <a:close/>
              </a:path>
            </a:pathLst>
          </a:custGeom>
          <a:solidFill>
            <a:srgbClr val="F39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5760" rtlCol="0" anchor="ctr"/>
          <a:lstStyle/>
          <a:p>
            <a:pPr algn="r"/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</a:t>
            </a:r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id="{F7559970-F729-7D59-0698-586CC23932D6}"/>
              </a:ext>
            </a:extLst>
          </p:cNvPr>
          <p:cNvGrpSpPr/>
          <p:nvPr/>
        </p:nvGrpSpPr>
        <p:grpSpPr>
          <a:xfrm>
            <a:off x="1278558" y="1419622"/>
            <a:ext cx="2014302" cy="1032457"/>
            <a:chOff x="1792649" y="4152789"/>
            <a:chExt cx="2014302" cy="1299631"/>
          </a:xfrm>
        </p:grpSpPr>
        <p:cxnSp>
          <p:nvCxnSpPr>
            <p:cNvPr id="11" name="Straight Connector 9">
              <a:extLst>
                <a:ext uri="{FF2B5EF4-FFF2-40B4-BE49-F238E27FC236}">
                  <a16:creationId xmlns:a16="http://schemas.microsoft.com/office/drawing/2014/main" id="{7F577CB6-EA77-4608-839F-8F53615D5C5C}"/>
                </a:ext>
              </a:extLst>
            </p:cNvPr>
            <p:cNvCxnSpPr>
              <a:cxnSpLocks/>
            </p:cNvCxnSpPr>
            <p:nvPr/>
          </p:nvCxnSpPr>
          <p:spPr>
            <a:xfrm>
              <a:off x="1792649" y="4152789"/>
              <a:ext cx="0" cy="1299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46">
              <a:extLst>
                <a:ext uri="{FF2B5EF4-FFF2-40B4-BE49-F238E27FC236}">
                  <a16:creationId xmlns:a16="http://schemas.microsoft.com/office/drawing/2014/main" id="{706243A5-BD71-E985-E81D-1978EE03B3A2}"/>
                </a:ext>
              </a:extLst>
            </p:cNvPr>
            <p:cNvGrpSpPr/>
            <p:nvPr/>
          </p:nvGrpSpPr>
          <p:grpSpPr>
            <a:xfrm>
              <a:off x="1798447" y="4152789"/>
              <a:ext cx="2008504" cy="1239424"/>
              <a:chOff x="950231" y="4960382"/>
              <a:chExt cx="2008504" cy="1239424"/>
            </a:xfrm>
          </p:grpSpPr>
          <p:sp>
            <p:nvSpPr>
              <p:cNvPr id="13" name="TextBox 47">
                <a:extLst>
                  <a:ext uri="{FF2B5EF4-FFF2-40B4-BE49-F238E27FC236}">
                    <a16:creationId xmlns:a16="http://schemas.microsoft.com/office/drawing/2014/main" id="{4D05A2F4-CDEF-51D8-58FA-BD98F3EE8D3B}"/>
                  </a:ext>
                </a:extLst>
              </p:cNvPr>
              <p:cNvSpPr txBox="1"/>
              <p:nvPr/>
            </p:nvSpPr>
            <p:spPr>
              <a:xfrm>
                <a:off x="955209" y="4960382"/>
                <a:ext cx="2003526" cy="736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Beginning… </a:t>
                </a:r>
              </a:p>
              <a:p>
                <a:r>
                  <a:rPr lang="en-US" sz="1600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</a:t>
                </a:r>
                <a:r>
                  <a:rPr lang="en-US" sz="1600" b="1" baseline="30000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st</a:t>
                </a:r>
                <a:r>
                  <a:rPr lang="en-US" sz="1600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generation</a:t>
                </a:r>
              </a:p>
            </p:txBody>
          </p:sp>
          <p:sp>
            <p:nvSpPr>
              <p:cNvPr id="14" name="TextBox 48">
                <a:extLst>
                  <a:ext uri="{FF2B5EF4-FFF2-40B4-BE49-F238E27FC236}">
                    <a16:creationId xmlns:a16="http://schemas.microsoft.com/office/drawing/2014/main" id="{C9FD2CE2-3885-981E-0A3C-7F24B69CCF90}"/>
                  </a:ext>
                </a:extLst>
              </p:cNvPr>
              <p:cNvSpPr txBox="1"/>
              <p:nvPr/>
            </p:nvSpPr>
            <p:spPr>
              <a:xfrm>
                <a:off x="950231" y="5657416"/>
                <a:ext cx="1804792" cy="542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Complete removal pollutants</a:t>
                </a:r>
              </a:p>
            </p:txBody>
          </p:sp>
        </p:grpSp>
      </p:grpSp>
      <p:grpSp>
        <p:nvGrpSpPr>
          <p:cNvPr id="15" name="Group 53">
            <a:extLst>
              <a:ext uri="{FF2B5EF4-FFF2-40B4-BE49-F238E27FC236}">
                <a16:creationId xmlns:a16="http://schemas.microsoft.com/office/drawing/2014/main" id="{13CB042C-CE03-5184-4CC0-1E66E282531B}"/>
              </a:ext>
            </a:extLst>
          </p:cNvPr>
          <p:cNvGrpSpPr/>
          <p:nvPr/>
        </p:nvGrpSpPr>
        <p:grpSpPr>
          <a:xfrm>
            <a:off x="3309980" y="1419622"/>
            <a:ext cx="1451320" cy="1032456"/>
            <a:chOff x="1792649" y="4152790"/>
            <a:chExt cx="1702586" cy="1299630"/>
          </a:xfrm>
        </p:grpSpPr>
        <p:cxnSp>
          <p:nvCxnSpPr>
            <p:cNvPr id="16" name="Straight Connector 54">
              <a:extLst>
                <a:ext uri="{FF2B5EF4-FFF2-40B4-BE49-F238E27FC236}">
                  <a16:creationId xmlns:a16="http://schemas.microsoft.com/office/drawing/2014/main" id="{C6DCE9F7-D58D-50AD-3535-F21AE13E9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92649" y="4152790"/>
              <a:ext cx="7698" cy="1299630"/>
            </a:xfrm>
            <a:prstGeom prst="line">
              <a:avLst/>
            </a:prstGeom>
            <a:ln w="19050">
              <a:solidFill>
                <a:srgbClr val="297F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55">
              <a:extLst>
                <a:ext uri="{FF2B5EF4-FFF2-40B4-BE49-F238E27FC236}">
                  <a16:creationId xmlns:a16="http://schemas.microsoft.com/office/drawing/2014/main" id="{B0D7EF59-B0F1-DC99-521D-7E5E45DC12CE}"/>
                </a:ext>
              </a:extLst>
            </p:cNvPr>
            <p:cNvGrpSpPr/>
            <p:nvPr/>
          </p:nvGrpSpPr>
          <p:grpSpPr>
            <a:xfrm>
              <a:off x="1800347" y="4304120"/>
              <a:ext cx="1694888" cy="859693"/>
              <a:chOff x="952131" y="5111713"/>
              <a:chExt cx="1694888" cy="859693"/>
            </a:xfrm>
          </p:grpSpPr>
          <p:sp>
            <p:nvSpPr>
              <p:cNvPr id="18" name="TextBox 56">
                <a:extLst>
                  <a:ext uri="{FF2B5EF4-FFF2-40B4-BE49-F238E27FC236}">
                    <a16:creationId xmlns:a16="http://schemas.microsoft.com/office/drawing/2014/main" id="{DCCDADA3-2FBC-C9BB-30CB-8006F3B1A0EA}"/>
                  </a:ext>
                </a:extLst>
              </p:cNvPr>
              <p:cNvSpPr txBox="1"/>
              <p:nvPr/>
            </p:nvSpPr>
            <p:spPr>
              <a:xfrm>
                <a:off x="952131" y="5111713"/>
                <a:ext cx="1059114" cy="426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297FB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r>
                  <a:rPr lang="en-US" sz="1600" b="1" baseline="30000" dirty="0">
                    <a:solidFill>
                      <a:srgbClr val="297FB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nd</a:t>
                </a:r>
                <a:r>
                  <a:rPr lang="en-US" sz="1600" b="1" dirty="0">
                    <a:solidFill>
                      <a:srgbClr val="297FB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gen</a:t>
                </a:r>
              </a:p>
            </p:txBody>
          </p:sp>
          <p:sp>
            <p:nvSpPr>
              <p:cNvPr id="19" name="TextBox 57">
                <a:extLst>
                  <a:ext uri="{FF2B5EF4-FFF2-40B4-BE49-F238E27FC236}">
                    <a16:creationId xmlns:a16="http://schemas.microsoft.com/office/drawing/2014/main" id="{E96EDAF7-2956-5DCE-A767-7679E8EDF699}"/>
                  </a:ext>
                </a:extLst>
              </p:cNvPr>
              <p:cNvSpPr txBox="1"/>
              <p:nvPr/>
            </p:nvSpPr>
            <p:spPr>
              <a:xfrm>
                <a:off x="952131" y="5429016"/>
                <a:ext cx="1694888" cy="542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Risk based approach</a:t>
                </a:r>
              </a:p>
            </p:txBody>
          </p:sp>
        </p:grpSp>
      </p:grpSp>
      <p:grpSp>
        <p:nvGrpSpPr>
          <p:cNvPr id="20" name="Group 68">
            <a:extLst>
              <a:ext uri="{FF2B5EF4-FFF2-40B4-BE49-F238E27FC236}">
                <a16:creationId xmlns:a16="http://schemas.microsoft.com/office/drawing/2014/main" id="{FD4D7667-966D-587E-19A5-F0A2A5A01F65}"/>
              </a:ext>
            </a:extLst>
          </p:cNvPr>
          <p:cNvGrpSpPr/>
          <p:nvPr/>
        </p:nvGrpSpPr>
        <p:grpSpPr>
          <a:xfrm>
            <a:off x="4630473" y="1419622"/>
            <a:ext cx="1695084" cy="1032454"/>
            <a:chOff x="1792649" y="4595989"/>
            <a:chExt cx="1695084" cy="1299628"/>
          </a:xfrm>
        </p:grpSpPr>
        <p:cxnSp>
          <p:nvCxnSpPr>
            <p:cNvPr id="21" name="Straight Connector 69">
              <a:extLst>
                <a:ext uri="{FF2B5EF4-FFF2-40B4-BE49-F238E27FC236}">
                  <a16:creationId xmlns:a16="http://schemas.microsoft.com/office/drawing/2014/main" id="{AFB1FF11-FD6F-DBC0-CB1C-941DFECEE6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92649" y="4595989"/>
              <a:ext cx="15613" cy="1299628"/>
            </a:xfrm>
            <a:prstGeom prst="line">
              <a:avLst/>
            </a:prstGeom>
            <a:ln w="19050">
              <a:solidFill>
                <a:srgbClr val="27AE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70">
              <a:extLst>
                <a:ext uri="{FF2B5EF4-FFF2-40B4-BE49-F238E27FC236}">
                  <a16:creationId xmlns:a16="http://schemas.microsoft.com/office/drawing/2014/main" id="{936036FB-EDC5-080C-6695-ABDCA0308B8A}"/>
                </a:ext>
              </a:extLst>
            </p:cNvPr>
            <p:cNvGrpSpPr/>
            <p:nvPr/>
          </p:nvGrpSpPr>
          <p:grpSpPr>
            <a:xfrm>
              <a:off x="1792845" y="4695805"/>
              <a:ext cx="1694888" cy="901679"/>
              <a:chOff x="944629" y="5503398"/>
              <a:chExt cx="1694888" cy="901679"/>
            </a:xfrm>
          </p:grpSpPr>
          <p:sp>
            <p:nvSpPr>
              <p:cNvPr id="23" name="TextBox 71">
                <a:extLst>
                  <a:ext uri="{FF2B5EF4-FFF2-40B4-BE49-F238E27FC236}">
                    <a16:creationId xmlns:a16="http://schemas.microsoft.com/office/drawing/2014/main" id="{755D7AA0-5489-F632-607F-F950CA8463A8}"/>
                  </a:ext>
                </a:extLst>
              </p:cNvPr>
              <p:cNvSpPr txBox="1"/>
              <p:nvPr/>
            </p:nvSpPr>
            <p:spPr>
              <a:xfrm>
                <a:off x="960046" y="5503398"/>
                <a:ext cx="872803" cy="426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27AE6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</a:t>
                </a:r>
                <a:r>
                  <a:rPr lang="en-US" sz="1600" b="1" baseline="30000" dirty="0">
                    <a:solidFill>
                      <a:srgbClr val="27AE6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rd</a:t>
                </a:r>
                <a:r>
                  <a:rPr lang="en-US" sz="1600" b="1" dirty="0">
                    <a:solidFill>
                      <a:srgbClr val="27AE6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gen</a:t>
                </a:r>
              </a:p>
            </p:txBody>
          </p:sp>
          <p:sp>
            <p:nvSpPr>
              <p:cNvPr id="24" name="TextBox 72">
                <a:extLst>
                  <a:ext uri="{FF2B5EF4-FFF2-40B4-BE49-F238E27FC236}">
                    <a16:creationId xmlns:a16="http://schemas.microsoft.com/office/drawing/2014/main" id="{1C91D583-18E0-AFC2-5C6F-A62715F7357B}"/>
                  </a:ext>
                </a:extLst>
              </p:cNvPr>
              <p:cNvSpPr txBox="1"/>
              <p:nvPr/>
            </p:nvSpPr>
            <p:spPr>
              <a:xfrm>
                <a:off x="944629" y="5862687"/>
                <a:ext cx="1694888" cy="542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1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Sustainable management</a:t>
                </a:r>
              </a:p>
            </p:txBody>
          </p:sp>
        </p:grpSp>
      </p:grpSp>
      <p:grpSp>
        <p:nvGrpSpPr>
          <p:cNvPr id="26" name="Grupo 58">
            <a:extLst>
              <a:ext uri="{FF2B5EF4-FFF2-40B4-BE49-F238E27FC236}">
                <a16:creationId xmlns:a16="http://schemas.microsoft.com/office/drawing/2014/main" id="{460BD192-4452-1F21-32B0-369C0EDE47B7}"/>
              </a:ext>
            </a:extLst>
          </p:cNvPr>
          <p:cNvGrpSpPr/>
          <p:nvPr/>
        </p:nvGrpSpPr>
        <p:grpSpPr>
          <a:xfrm>
            <a:off x="6974763" y="1419622"/>
            <a:ext cx="1828507" cy="1009761"/>
            <a:chOff x="6918785" y="3186206"/>
            <a:chExt cx="1828507" cy="1271062"/>
          </a:xfrm>
        </p:grpSpPr>
        <p:grpSp>
          <p:nvGrpSpPr>
            <p:cNvPr id="27" name="Group 60">
              <a:extLst>
                <a:ext uri="{FF2B5EF4-FFF2-40B4-BE49-F238E27FC236}">
                  <a16:creationId xmlns:a16="http://schemas.microsoft.com/office/drawing/2014/main" id="{58F23636-3E53-1B35-84F3-DE7FE81C13BB}"/>
                </a:ext>
              </a:extLst>
            </p:cNvPr>
            <p:cNvGrpSpPr/>
            <p:nvPr/>
          </p:nvGrpSpPr>
          <p:grpSpPr>
            <a:xfrm>
              <a:off x="6918785" y="3331663"/>
              <a:ext cx="1828507" cy="859693"/>
              <a:chOff x="937701" y="5111713"/>
              <a:chExt cx="1828507" cy="859693"/>
            </a:xfrm>
          </p:grpSpPr>
          <p:sp>
            <p:nvSpPr>
              <p:cNvPr id="29" name="TextBox 61">
                <a:extLst>
                  <a:ext uri="{FF2B5EF4-FFF2-40B4-BE49-F238E27FC236}">
                    <a16:creationId xmlns:a16="http://schemas.microsoft.com/office/drawing/2014/main" id="{71EB1D08-2279-204E-7EEC-1EEE962B141B}"/>
                  </a:ext>
                </a:extLst>
              </p:cNvPr>
              <p:cNvSpPr txBox="1"/>
              <p:nvPr/>
            </p:nvSpPr>
            <p:spPr>
              <a:xfrm>
                <a:off x="1071320" y="5111713"/>
                <a:ext cx="1292341" cy="426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E84C3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</a:t>
                </a:r>
                <a:r>
                  <a:rPr lang="en-US" sz="1600" b="1" baseline="30000" dirty="0">
                    <a:solidFill>
                      <a:srgbClr val="E84C3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</a:t>
                </a:r>
                <a:r>
                  <a:rPr lang="en-US" sz="1600" b="1" dirty="0">
                    <a:solidFill>
                      <a:srgbClr val="E84C3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5</a:t>
                </a:r>
                <a:r>
                  <a:rPr lang="en-US" sz="1600" b="1" baseline="30000" dirty="0">
                    <a:solidFill>
                      <a:srgbClr val="E84C3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</a:t>
                </a:r>
                <a:r>
                  <a:rPr lang="en-US" sz="1600" b="1" dirty="0">
                    <a:solidFill>
                      <a:srgbClr val="E84C3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gen?</a:t>
                </a:r>
              </a:p>
            </p:txBody>
          </p:sp>
          <p:sp>
            <p:nvSpPr>
              <p:cNvPr id="30" name="TextBox 62">
                <a:extLst>
                  <a:ext uri="{FF2B5EF4-FFF2-40B4-BE49-F238E27FC236}">
                    <a16:creationId xmlns:a16="http://schemas.microsoft.com/office/drawing/2014/main" id="{2E8AE03C-2645-BF96-51D6-1F05EB88FD0A}"/>
                  </a:ext>
                </a:extLst>
              </p:cNvPr>
              <p:cNvSpPr txBox="1"/>
              <p:nvPr/>
            </p:nvSpPr>
            <p:spPr>
              <a:xfrm>
                <a:off x="937701" y="5429016"/>
                <a:ext cx="1828507" cy="542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 Nature based Solutions</a:t>
                </a:r>
              </a:p>
              <a:p>
                <a:r>
                  <a:rPr lang="pt-BR" sz="11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 </a:t>
                </a:r>
                <a:r>
                  <a:rPr lang="pt-BR" sz="1100" dirty="0" err="1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Prevention</a:t>
                </a:r>
                <a:r>
                  <a:rPr lang="pt-BR" sz="11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/ </a:t>
                </a:r>
                <a:r>
                  <a:rPr lang="pt-BR" sz="1100" dirty="0" err="1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Control</a:t>
                </a:r>
                <a:endParaRPr lang="en-US" sz="1100" dirty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F9A9018E-F2E0-3F2D-FDDB-8B0601461A32}"/>
                </a:ext>
              </a:extLst>
            </p:cNvPr>
            <p:cNvCxnSpPr>
              <a:cxnSpLocks/>
            </p:cNvCxnSpPr>
            <p:nvPr/>
          </p:nvCxnSpPr>
          <p:spPr>
            <a:xfrm>
              <a:off x="6918785" y="3186206"/>
              <a:ext cx="0" cy="1271062"/>
            </a:xfrm>
            <a:prstGeom prst="line">
              <a:avLst/>
            </a:prstGeom>
            <a:ln w="19050">
              <a:solidFill>
                <a:srgbClr val="E84C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6E6F6D0E-58F1-5A82-F69E-A2BFD7E7D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2000">
            <a:off x="292439" y="1976916"/>
            <a:ext cx="389015" cy="25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00C6F1F-CBA2-2A8E-058C-BE4DAD21D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3126">
            <a:off x="273966" y="3340484"/>
            <a:ext cx="389015" cy="27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8">
            <a:extLst>
              <a:ext uri="{FF2B5EF4-FFF2-40B4-BE49-F238E27FC236}">
                <a16:creationId xmlns:a16="http://schemas.microsoft.com/office/drawing/2014/main" id="{0227213A-A071-E72E-3CFF-E041B483980A}"/>
              </a:ext>
            </a:extLst>
          </p:cNvPr>
          <p:cNvSpPr txBox="1"/>
          <p:nvPr/>
        </p:nvSpPr>
        <p:spPr>
          <a:xfrm>
            <a:off x="348039" y="2193269"/>
            <a:ext cx="919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Slenders</a:t>
            </a:r>
            <a:r>
              <a:rPr lang="en-US" sz="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al., 2017</a:t>
            </a:r>
          </a:p>
          <a:p>
            <a:pPr algn="r"/>
            <a:r>
              <a:rPr lang="pt-BR" sz="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DOI: 10.1002/rem.21509</a:t>
            </a:r>
          </a:p>
        </p:txBody>
      </p:sp>
      <p:grpSp>
        <p:nvGrpSpPr>
          <p:cNvPr id="43" name="Group 13">
            <a:extLst>
              <a:ext uri="{FF2B5EF4-FFF2-40B4-BE49-F238E27FC236}">
                <a16:creationId xmlns:a16="http://schemas.microsoft.com/office/drawing/2014/main" id="{4DC44A56-F5BD-07C7-87A7-B36189211535}"/>
              </a:ext>
            </a:extLst>
          </p:cNvPr>
          <p:cNvGrpSpPr/>
          <p:nvPr/>
        </p:nvGrpSpPr>
        <p:grpSpPr>
          <a:xfrm>
            <a:off x="1628171" y="3124327"/>
            <a:ext cx="2014302" cy="1032457"/>
            <a:chOff x="1792649" y="4152789"/>
            <a:chExt cx="2014302" cy="1299631"/>
          </a:xfrm>
        </p:grpSpPr>
        <p:cxnSp>
          <p:nvCxnSpPr>
            <p:cNvPr id="44" name="Straight Connector 9">
              <a:extLst>
                <a:ext uri="{FF2B5EF4-FFF2-40B4-BE49-F238E27FC236}">
                  <a16:creationId xmlns:a16="http://schemas.microsoft.com/office/drawing/2014/main" id="{6520294A-0CC3-30CC-E7FA-B07E813E4204}"/>
                </a:ext>
              </a:extLst>
            </p:cNvPr>
            <p:cNvCxnSpPr>
              <a:cxnSpLocks/>
            </p:cNvCxnSpPr>
            <p:nvPr/>
          </p:nvCxnSpPr>
          <p:spPr>
            <a:xfrm>
              <a:off x="1792649" y="4152789"/>
              <a:ext cx="0" cy="1299631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6">
              <a:extLst>
                <a:ext uri="{FF2B5EF4-FFF2-40B4-BE49-F238E27FC236}">
                  <a16:creationId xmlns:a16="http://schemas.microsoft.com/office/drawing/2014/main" id="{982012B4-0A90-6622-BA30-49A081D8B876}"/>
                </a:ext>
              </a:extLst>
            </p:cNvPr>
            <p:cNvGrpSpPr/>
            <p:nvPr/>
          </p:nvGrpSpPr>
          <p:grpSpPr>
            <a:xfrm>
              <a:off x="1798447" y="4152789"/>
              <a:ext cx="2008504" cy="1239424"/>
              <a:chOff x="950231" y="4960382"/>
              <a:chExt cx="2008504" cy="1239424"/>
            </a:xfrm>
          </p:grpSpPr>
          <p:sp>
            <p:nvSpPr>
              <p:cNvPr id="46" name="TextBox 47">
                <a:extLst>
                  <a:ext uri="{FF2B5EF4-FFF2-40B4-BE49-F238E27FC236}">
                    <a16:creationId xmlns:a16="http://schemas.microsoft.com/office/drawing/2014/main" id="{3132D6E2-D333-F8AE-915F-7E7EBCD46DF1}"/>
                  </a:ext>
                </a:extLst>
              </p:cNvPr>
              <p:cNvSpPr txBox="1"/>
              <p:nvPr/>
            </p:nvSpPr>
            <p:spPr>
              <a:xfrm>
                <a:off x="955209" y="4960382"/>
                <a:ext cx="2003526" cy="426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Beginning… </a:t>
                </a:r>
              </a:p>
            </p:txBody>
          </p:sp>
          <p:sp>
            <p:nvSpPr>
              <p:cNvPr id="47" name="TextBox 48">
                <a:extLst>
                  <a:ext uri="{FF2B5EF4-FFF2-40B4-BE49-F238E27FC236}">
                    <a16:creationId xmlns:a16="http://schemas.microsoft.com/office/drawing/2014/main" id="{0EC8604E-BCF3-22B5-36F2-5099309B187E}"/>
                  </a:ext>
                </a:extLst>
              </p:cNvPr>
              <p:cNvSpPr txBox="1"/>
              <p:nvPr/>
            </p:nvSpPr>
            <p:spPr>
              <a:xfrm>
                <a:off x="950231" y="5657416"/>
                <a:ext cx="1547996" cy="542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First contaminated sites identified</a:t>
                </a:r>
              </a:p>
            </p:txBody>
          </p:sp>
        </p:grpSp>
      </p:grpSp>
      <p:grpSp>
        <p:nvGrpSpPr>
          <p:cNvPr id="48" name="Group 53">
            <a:extLst>
              <a:ext uri="{FF2B5EF4-FFF2-40B4-BE49-F238E27FC236}">
                <a16:creationId xmlns:a16="http://schemas.microsoft.com/office/drawing/2014/main" id="{2364DB4E-DAA4-2117-346F-D9347178C28A}"/>
              </a:ext>
            </a:extLst>
          </p:cNvPr>
          <p:cNvGrpSpPr/>
          <p:nvPr/>
        </p:nvGrpSpPr>
        <p:grpSpPr>
          <a:xfrm>
            <a:off x="3311087" y="3111917"/>
            <a:ext cx="3506241" cy="1240624"/>
            <a:chOff x="1792649" y="4137171"/>
            <a:chExt cx="4113273" cy="1561668"/>
          </a:xfrm>
        </p:grpSpPr>
        <p:cxnSp>
          <p:nvCxnSpPr>
            <p:cNvPr id="49" name="Straight Connector 54">
              <a:extLst>
                <a:ext uri="{FF2B5EF4-FFF2-40B4-BE49-F238E27FC236}">
                  <a16:creationId xmlns:a16="http://schemas.microsoft.com/office/drawing/2014/main" id="{87A6B225-6D29-B3A0-73DB-79B0467317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92649" y="4152790"/>
              <a:ext cx="7698" cy="1299630"/>
            </a:xfrm>
            <a:prstGeom prst="line">
              <a:avLst/>
            </a:prstGeom>
            <a:ln w="19050">
              <a:solidFill>
                <a:srgbClr val="297F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55">
              <a:extLst>
                <a:ext uri="{FF2B5EF4-FFF2-40B4-BE49-F238E27FC236}">
                  <a16:creationId xmlns:a16="http://schemas.microsoft.com/office/drawing/2014/main" id="{C2837FE0-BD2B-E701-BD05-9BAF8B9DDD08}"/>
                </a:ext>
              </a:extLst>
            </p:cNvPr>
            <p:cNvGrpSpPr/>
            <p:nvPr/>
          </p:nvGrpSpPr>
          <p:grpSpPr>
            <a:xfrm>
              <a:off x="1799048" y="4304120"/>
              <a:ext cx="4106874" cy="1394719"/>
              <a:chOff x="950832" y="5111713"/>
              <a:chExt cx="4106874" cy="1394719"/>
            </a:xfrm>
          </p:grpSpPr>
          <p:sp>
            <p:nvSpPr>
              <p:cNvPr id="51" name="TextBox 56">
                <a:extLst>
                  <a:ext uri="{FF2B5EF4-FFF2-40B4-BE49-F238E27FC236}">
                    <a16:creationId xmlns:a16="http://schemas.microsoft.com/office/drawing/2014/main" id="{BB7035B0-774D-42B5-287A-25CB93E1E733}"/>
                  </a:ext>
                </a:extLst>
              </p:cNvPr>
              <p:cNvSpPr txBox="1"/>
              <p:nvPr/>
            </p:nvSpPr>
            <p:spPr>
              <a:xfrm>
                <a:off x="952131" y="5111713"/>
                <a:ext cx="1059114" cy="426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297FB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</a:t>
                </a:r>
                <a:r>
                  <a:rPr lang="en-US" sz="1600" b="1" baseline="30000" dirty="0">
                    <a:solidFill>
                      <a:srgbClr val="297FB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nd</a:t>
                </a:r>
                <a:r>
                  <a:rPr lang="en-US" sz="1600" b="1" dirty="0">
                    <a:solidFill>
                      <a:srgbClr val="297FB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gen</a:t>
                </a:r>
              </a:p>
            </p:txBody>
          </p:sp>
          <p:sp>
            <p:nvSpPr>
              <p:cNvPr id="52" name="TextBox 57">
                <a:extLst>
                  <a:ext uri="{FF2B5EF4-FFF2-40B4-BE49-F238E27FC236}">
                    <a16:creationId xmlns:a16="http://schemas.microsoft.com/office/drawing/2014/main" id="{C62A08E8-8C72-EB79-5BE8-977D6F9AC8CC}"/>
                  </a:ext>
                </a:extLst>
              </p:cNvPr>
              <p:cNvSpPr txBox="1"/>
              <p:nvPr/>
            </p:nvSpPr>
            <p:spPr>
              <a:xfrm>
                <a:off x="950832" y="5602571"/>
                <a:ext cx="1694888" cy="542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First regulations and guidelines</a:t>
                </a:r>
              </a:p>
            </p:txBody>
          </p:sp>
          <p:sp>
            <p:nvSpPr>
              <p:cNvPr id="56" name="TextBox 57">
                <a:extLst>
                  <a:ext uri="{FF2B5EF4-FFF2-40B4-BE49-F238E27FC236}">
                    <a16:creationId xmlns:a16="http://schemas.microsoft.com/office/drawing/2014/main" id="{88D90BB3-8B38-658F-A89B-7E20103E8AF2}"/>
                  </a:ext>
                </a:extLst>
              </p:cNvPr>
              <p:cNvSpPr txBox="1"/>
              <p:nvPr/>
            </p:nvSpPr>
            <p:spPr>
              <a:xfrm>
                <a:off x="2501400" y="5410462"/>
                <a:ext cx="1265147" cy="755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State guideline values</a:t>
                </a:r>
              </a:p>
            </p:txBody>
          </p:sp>
          <p:sp>
            <p:nvSpPr>
              <p:cNvPr id="57" name="TextBox 57">
                <a:extLst>
                  <a:ext uri="{FF2B5EF4-FFF2-40B4-BE49-F238E27FC236}">
                    <a16:creationId xmlns:a16="http://schemas.microsoft.com/office/drawing/2014/main" id="{8948A3E2-F591-AB99-B70F-0B9D953D2B64}"/>
                  </a:ext>
                </a:extLst>
              </p:cNvPr>
              <p:cNvSpPr txBox="1"/>
              <p:nvPr/>
            </p:nvSpPr>
            <p:spPr>
              <a:xfrm>
                <a:off x="3792560" y="5111713"/>
                <a:ext cx="1265146" cy="1394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Federal legislation</a:t>
                </a:r>
              </a:p>
              <a:p>
                <a:endParaRPr lang="en-US" sz="1100" dirty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11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Risk assessment spreadsheets</a:t>
                </a:r>
              </a:p>
            </p:txBody>
          </p: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6CA5EDE-20B5-640B-FED7-5D89F10F1D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8775" y="4152790"/>
              <a:ext cx="7698" cy="129963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95563C4-7A14-C90E-CC2C-CEE82FCB9820}"/>
                </a:ext>
              </a:extLst>
            </p:cNvPr>
            <p:cNvCxnSpPr>
              <a:cxnSpLocks/>
            </p:cNvCxnSpPr>
            <p:nvPr/>
          </p:nvCxnSpPr>
          <p:spPr>
            <a:xfrm>
              <a:off x="4631620" y="4137171"/>
              <a:ext cx="9156" cy="156166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0B9D5644-FF19-8D9C-8237-1B9441446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860" y="4328398"/>
            <a:ext cx="1510440" cy="694944"/>
          </a:xfrm>
          <a:prstGeom prst="rect">
            <a:avLst/>
          </a:prstGeom>
        </p:spPr>
      </p:pic>
      <p:grpSp>
        <p:nvGrpSpPr>
          <p:cNvPr id="4097" name="Group 68">
            <a:extLst>
              <a:ext uri="{FF2B5EF4-FFF2-40B4-BE49-F238E27FC236}">
                <a16:creationId xmlns:a16="http://schemas.microsoft.com/office/drawing/2014/main" id="{CD5D058F-24DD-CD60-23B1-4FACE5363122}"/>
              </a:ext>
            </a:extLst>
          </p:cNvPr>
          <p:cNvGrpSpPr/>
          <p:nvPr/>
        </p:nvGrpSpPr>
        <p:grpSpPr>
          <a:xfrm>
            <a:off x="7609613" y="3111917"/>
            <a:ext cx="888416" cy="1032454"/>
            <a:chOff x="1792649" y="4595989"/>
            <a:chExt cx="888416" cy="1299628"/>
          </a:xfrm>
        </p:grpSpPr>
        <p:cxnSp>
          <p:nvCxnSpPr>
            <p:cNvPr id="4099" name="Straight Connector 69">
              <a:extLst>
                <a:ext uri="{FF2B5EF4-FFF2-40B4-BE49-F238E27FC236}">
                  <a16:creationId xmlns:a16="http://schemas.microsoft.com/office/drawing/2014/main" id="{67B31A4C-CCB9-ED0C-2DE9-DFE0346A67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92649" y="4595989"/>
              <a:ext cx="15613" cy="1299628"/>
            </a:xfrm>
            <a:prstGeom prst="line">
              <a:avLst/>
            </a:prstGeom>
            <a:ln w="19050">
              <a:solidFill>
                <a:srgbClr val="27AE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3" name="TextBox 71">
              <a:extLst>
                <a:ext uri="{FF2B5EF4-FFF2-40B4-BE49-F238E27FC236}">
                  <a16:creationId xmlns:a16="http://schemas.microsoft.com/office/drawing/2014/main" id="{9505A221-5304-448C-31C2-C81DD2F952EA}"/>
                </a:ext>
              </a:extLst>
            </p:cNvPr>
            <p:cNvSpPr txBox="1"/>
            <p:nvPr/>
          </p:nvSpPr>
          <p:spPr>
            <a:xfrm>
              <a:off x="1808262" y="4695805"/>
              <a:ext cx="872803" cy="426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27AE6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lang="en-US" sz="1600" b="1" baseline="30000" dirty="0">
                  <a:solidFill>
                    <a:srgbClr val="27AE6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rd</a:t>
              </a:r>
              <a:r>
                <a:rPr lang="en-US" sz="1600" b="1" dirty="0">
                  <a:solidFill>
                    <a:srgbClr val="27AE6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gen</a:t>
              </a:r>
            </a:p>
          </p:txBody>
        </p:sp>
      </p:grpSp>
      <p:grpSp>
        <p:nvGrpSpPr>
          <p:cNvPr id="4105" name="Grupo 58">
            <a:extLst>
              <a:ext uri="{FF2B5EF4-FFF2-40B4-BE49-F238E27FC236}">
                <a16:creationId xmlns:a16="http://schemas.microsoft.com/office/drawing/2014/main" id="{A25A6AEB-AE91-43E2-7D72-5D77B1FBC027}"/>
              </a:ext>
            </a:extLst>
          </p:cNvPr>
          <p:cNvGrpSpPr/>
          <p:nvPr/>
        </p:nvGrpSpPr>
        <p:grpSpPr>
          <a:xfrm>
            <a:off x="7754552" y="3577161"/>
            <a:ext cx="1425960" cy="1009761"/>
            <a:chOff x="6918785" y="3186206"/>
            <a:chExt cx="1425960" cy="1271062"/>
          </a:xfrm>
        </p:grpSpPr>
        <p:sp>
          <p:nvSpPr>
            <p:cNvPr id="4108" name="TextBox 61">
              <a:extLst>
                <a:ext uri="{FF2B5EF4-FFF2-40B4-BE49-F238E27FC236}">
                  <a16:creationId xmlns:a16="http://schemas.microsoft.com/office/drawing/2014/main" id="{5B17407D-1609-882D-DA6D-BD2B43DEBB3B}"/>
                </a:ext>
              </a:extLst>
            </p:cNvPr>
            <p:cNvSpPr txBox="1"/>
            <p:nvPr/>
          </p:nvSpPr>
          <p:spPr>
            <a:xfrm>
              <a:off x="7052404" y="3331662"/>
              <a:ext cx="1292341" cy="426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E84C3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lang="en-US" sz="1600" b="1" baseline="30000" dirty="0">
                  <a:solidFill>
                    <a:srgbClr val="E84C3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</a:t>
              </a:r>
              <a:r>
                <a:rPr lang="en-US" sz="1600" b="1" dirty="0">
                  <a:solidFill>
                    <a:srgbClr val="E84C3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5</a:t>
              </a:r>
              <a:r>
                <a:rPr lang="en-US" sz="1600" b="1" baseline="30000" dirty="0">
                  <a:solidFill>
                    <a:srgbClr val="E84C3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</a:t>
              </a:r>
              <a:r>
                <a:rPr lang="en-US" sz="1600" b="1" dirty="0">
                  <a:solidFill>
                    <a:srgbClr val="E84C3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gen?</a:t>
              </a:r>
            </a:p>
          </p:txBody>
        </p:sp>
        <p:cxnSp>
          <p:nvCxnSpPr>
            <p:cNvPr id="4107" name="Straight Connector 59">
              <a:extLst>
                <a:ext uri="{FF2B5EF4-FFF2-40B4-BE49-F238E27FC236}">
                  <a16:creationId xmlns:a16="http://schemas.microsoft.com/office/drawing/2014/main" id="{F8ABB8F6-443E-EE6C-6A8F-5060579E7021}"/>
                </a:ext>
              </a:extLst>
            </p:cNvPr>
            <p:cNvCxnSpPr>
              <a:cxnSpLocks/>
            </p:cNvCxnSpPr>
            <p:nvPr/>
          </p:nvCxnSpPr>
          <p:spPr>
            <a:xfrm>
              <a:off x="6918785" y="3186206"/>
              <a:ext cx="0" cy="1271062"/>
            </a:xfrm>
            <a:prstGeom prst="line">
              <a:avLst/>
            </a:prstGeom>
            <a:ln w="19050">
              <a:solidFill>
                <a:srgbClr val="E84C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10" name="Picture 8" descr="Geography of Brazil - Wikipedia">
            <a:extLst>
              <a:ext uri="{FF2B5EF4-FFF2-40B4-BE49-F238E27FC236}">
                <a16:creationId xmlns:a16="http://schemas.microsoft.com/office/drawing/2014/main" id="{E87D2E51-8F72-9F92-A4C4-581A3BB2F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07" y="3685907"/>
            <a:ext cx="1244368" cy="63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82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Contaminated</a:t>
            </a:r>
            <a:r>
              <a:rPr lang="pt-BR" dirty="0"/>
              <a:t> sites management in </a:t>
            </a:r>
            <a:r>
              <a:rPr lang="pt-BR" dirty="0" err="1"/>
              <a:t>Brazil</a:t>
            </a:r>
            <a:endParaRPr lang="en-A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CF35D8-2D47-A562-ADB6-B700979D8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4087366" cy="326231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Strategies and actions are very heterogeneous in Brazil</a:t>
            </a:r>
          </a:p>
          <a:p>
            <a:endParaRPr lang="en-US" dirty="0"/>
          </a:p>
          <a:p>
            <a:r>
              <a:rPr lang="en-US" dirty="0"/>
              <a:t>Half of the Brazilian states did not have a methodology for contaminated site management 5 years after federal legislation </a:t>
            </a:r>
          </a:p>
          <a:p>
            <a:endParaRPr lang="en-US" dirty="0"/>
          </a:p>
          <a:p>
            <a:r>
              <a:rPr lang="en-US" dirty="0"/>
              <a:t>Only 3 states have a register of contaminated sites</a:t>
            </a:r>
          </a:p>
          <a:p>
            <a:endParaRPr lang="en-US" dirty="0"/>
          </a:p>
          <a:p>
            <a:r>
              <a:rPr lang="en-US" dirty="0"/>
              <a:t>Number of contaminated sites in the country is still largely unknown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1CBAAB-4ADF-1123-5414-2BA3D31B8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52" y="1431520"/>
            <a:ext cx="3171848" cy="3448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3F0403-ED9E-F7B9-C213-423B2D5F5CF3}"/>
              </a:ext>
            </a:extLst>
          </p:cNvPr>
          <p:cNvSpPr txBox="1"/>
          <p:nvPr/>
        </p:nvSpPr>
        <p:spPr>
          <a:xfrm>
            <a:off x="5972152" y="3291830"/>
            <a:ext cx="12641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800" dirty="0" err="1"/>
              <a:t>Is</a:t>
            </a:r>
            <a:r>
              <a:rPr lang="pt-BR" sz="800" dirty="0"/>
              <a:t> </a:t>
            </a:r>
            <a:r>
              <a:rPr lang="pt-BR" sz="800" dirty="0" err="1"/>
              <a:t>there</a:t>
            </a:r>
            <a:r>
              <a:rPr lang="pt-BR" sz="800" dirty="0"/>
              <a:t> </a:t>
            </a:r>
            <a:r>
              <a:rPr lang="pt-BR" sz="800" dirty="0" err="1"/>
              <a:t>an</a:t>
            </a:r>
            <a:r>
              <a:rPr lang="pt-BR" sz="800" dirty="0"/>
              <a:t> </a:t>
            </a:r>
            <a:r>
              <a:rPr lang="pt-BR" sz="800" dirty="0" err="1"/>
              <a:t>organizational</a:t>
            </a:r>
            <a:r>
              <a:rPr lang="pt-BR" sz="800" dirty="0"/>
              <a:t> </a:t>
            </a:r>
            <a:r>
              <a:rPr lang="pt-BR" sz="800" dirty="0" err="1"/>
              <a:t>structure</a:t>
            </a:r>
            <a:r>
              <a:rPr lang="pt-BR" sz="800" dirty="0"/>
              <a:t> for </a:t>
            </a:r>
            <a:r>
              <a:rPr lang="pt-BR" sz="800" dirty="0" err="1"/>
              <a:t>contaminated</a:t>
            </a:r>
            <a:r>
              <a:rPr lang="pt-BR" sz="800" dirty="0"/>
              <a:t> sites management?</a:t>
            </a:r>
            <a:endParaRPr lang="en-UG" sz="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ED79D5-EDE7-427E-D079-A50271F0BBA1}"/>
              </a:ext>
            </a:extLst>
          </p:cNvPr>
          <p:cNvSpPr txBox="1"/>
          <p:nvPr/>
        </p:nvSpPr>
        <p:spPr>
          <a:xfrm>
            <a:off x="6293932" y="3939902"/>
            <a:ext cx="101437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800" dirty="0"/>
              <a:t>no</a:t>
            </a:r>
            <a:endParaRPr lang="en-UG" sz="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2FAD7F-34EA-E0C4-F60E-84F6FF352116}"/>
              </a:ext>
            </a:extLst>
          </p:cNvPr>
          <p:cNvSpPr txBox="1"/>
          <p:nvPr/>
        </p:nvSpPr>
        <p:spPr>
          <a:xfrm>
            <a:off x="6293932" y="4162656"/>
            <a:ext cx="101437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800" dirty="0" err="1"/>
              <a:t>partially</a:t>
            </a:r>
            <a:endParaRPr lang="en-UG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913956-E1EF-E9C8-8DD4-8BA2F05DE7CD}"/>
              </a:ext>
            </a:extLst>
          </p:cNvPr>
          <p:cNvSpPr txBox="1"/>
          <p:nvPr/>
        </p:nvSpPr>
        <p:spPr>
          <a:xfrm>
            <a:off x="6291584" y="4385409"/>
            <a:ext cx="101437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800" dirty="0" err="1"/>
              <a:t>yes</a:t>
            </a:r>
            <a:endParaRPr lang="en-UG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B98C99-0F94-6BEF-56A4-50C171B544E8}"/>
              </a:ext>
            </a:extLst>
          </p:cNvPr>
          <p:cNvSpPr txBox="1"/>
          <p:nvPr/>
        </p:nvSpPr>
        <p:spPr>
          <a:xfrm>
            <a:off x="6291584" y="4639811"/>
            <a:ext cx="101437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800" dirty="0"/>
              <a:t>???</a:t>
            </a:r>
            <a:endParaRPr lang="en-UG" sz="800" dirty="0"/>
          </a:p>
        </p:txBody>
      </p:sp>
      <p:sp>
        <p:nvSpPr>
          <p:cNvPr id="2" name="TextBox 48">
            <a:extLst>
              <a:ext uri="{FF2B5EF4-FFF2-40B4-BE49-F238E27FC236}">
                <a16:creationId xmlns:a16="http://schemas.microsoft.com/office/drawing/2014/main" id="{09FA674B-A81B-582E-B008-3A6C400A4A9F}"/>
              </a:ext>
            </a:extLst>
          </p:cNvPr>
          <p:cNvSpPr txBox="1"/>
          <p:nvPr/>
        </p:nvSpPr>
        <p:spPr>
          <a:xfrm>
            <a:off x="5972152" y="4879595"/>
            <a:ext cx="919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Texeira</a:t>
            </a:r>
            <a:r>
              <a:rPr lang="en-US" sz="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al., 2016</a:t>
            </a:r>
          </a:p>
          <a:p>
            <a:r>
              <a:rPr lang="pt-BR" sz="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(Panorama GAC - IPT)</a:t>
            </a:r>
          </a:p>
        </p:txBody>
      </p:sp>
    </p:spTree>
    <p:extLst>
      <p:ext uri="{BB962C8B-B14F-4D97-AF65-F5344CB8AC3E}">
        <p14:creationId xmlns:p14="http://schemas.microsoft.com/office/powerpoint/2010/main" val="240391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Sustainable</a:t>
            </a:r>
            <a:r>
              <a:rPr lang="pt-BR" dirty="0"/>
              <a:t> </a:t>
            </a:r>
            <a:r>
              <a:rPr lang="pt-BR" dirty="0" err="1"/>
              <a:t>remediation</a:t>
            </a:r>
            <a:endParaRPr lang="en-A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CF35D8-2D47-A562-ADB6-B700979D8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817"/>
            <a:ext cx="2321209" cy="625673"/>
          </a:xfrm>
        </p:spPr>
        <p:txBody>
          <a:bodyPr/>
          <a:lstStyle/>
          <a:p>
            <a:pPr marL="0" indent="0">
              <a:buNone/>
            </a:pPr>
            <a:r>
              <a:rPr lang="pt-BR" dirty="0" err="1">
                <a:solidFill>
                  <a:schemeClr val="accent1"/>
                </a:solidFill>
              </a:rPr>
              <a:t>Remediation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endParaRPr lang="en-AT" dirty="0">
              <a:solidFill>
                <a:schemeClr val="accent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574B08B-A243-2AB1-DD7A-317D214F0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21" y="2571750"/>
            <a:ext cx="2427734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stainable Development | Nations Unies">
            <a:extLst>
              <a:ext uri="{FF2B5EF4-FFF2-40B4-BE49-F238E27FC236}">
                <a16:creationId xmlns:a16="http://schemas.microsoft.com/office/drawing/2014/main" id="{3966D372-6C8B-CD8E-06C4-1DA4D4223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24800" r="3926" b="9938"/>
          <a:stretch/>
        </p:blipFill>
        <p:spPr bwMode="auto">
          <a:xfrm>
            <a:off x="4572000" y="996147"/>
            <a:ext cx="3312368" cy="157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6C85287D-D898-7507-9062-994521B875E7}"/>
              </a:ext>
            </a:extLst>
          </p:cNvPr>
          <p:cNvSpPr/>
          <p:nvPr/>
        </p:nvSpPr>
        <p:spPr>
          <a:xfrm>
            <a:off x="2922435" y="1530380"/>
            <a:ext cx="1512168" cy="216024"/>
          </a:xfrm>
          <a:prstGeom prst="rightArrow">
            <a:avLst>
              <a:gd name="adj1" fmla="val 50000"/>
              <a:gd name="adj2" fmla="val 12760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BA4B903E-3A3C-AFEE-5927-140E7F4C338C}"/>
              </a:ext>
            </a:extLst>
          </p:cNvPr>
          <p:cNvSpPr txBox="1">
            <a:spLocks/>
          </p:cNvSpPr>
          <p:nvPr/>
        </p:nvSpPr>
        <p:spPr>
          <a:xfrm>
            <a:off x="3203848" y="2571750"/>
            <a:ext cx="5688632" cy="2431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 err="1">
                <a:solidFill>
                  <a:schemeClr val="accent6">
                    <a:lumMod val="75000"/>
                  </a:schemeClr>
                </a:solidFill>
              </a:rPr>
              <a:t>Sustainable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accent6">
                    <a:lumMod val="75000"/>
                  </a:schemeClr>
                </a:solidFill>
              </a:rPr>
              <a:t>Remediation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sz="1700" dirty="0"/>
          </a:p>
          <a:p>
            <a:pPr marL="457200" lvl="1" indent="0">
              <a:buNone/>
            </a:pPr>
            <a:r>
              <a:rPr lang="en-US" sz="1700" dirty="0"/>
              <a:t>‘‘that eliminates and/or controls unacceptable risks in a safe and timely manner, and which maximize the overall environmental, social, and economic benefits of the remediation work’’ (Surf-UK, 2010).</a:t>
            </a:r>
          </a:p>
          <a:p>
            <a:pPr marL="457200" lvl="1" indent="0">
              <a:buNone/>
            </a:pPr>
            <a:endParaRPr lang="en-US" sz="1700" dirty="0"/>
          </a:p>
          <a:p>
            <a:pPr marL="457200" lvl="1" indent="0">
              <a:buNone/>
            </a:pPr>
            <a:r>
              <a:rPr lang="en-US" sz="1700" dirty="0"/>
              <a:t>“one that represents the best solution when considering environmental, social, and economic factors - as agreed by the [project] stakeholders” (Nicole, 2011)</a:t>
            </a:r>
          </a:p>
        </p:txBody>
      </p:sp>
      <p:sp>
        <p:nvSpPr>
          <p:cNvPr id="4" name="TextBox 48">
            <a:extLst>
              <a:ext uri="{FF2B5EF4-FFF2-40B4-BE49-F238E27FC236}">
                <a16:creationId xmlns:a16="http://schemas.microsoft.com/office/drawing/2014/main" id="{C4A5EEF1-4FDA-A47B-535D-F13B08791830}"/>
              </a:ext>
            </a:extLst>
          </p:cNvPr>
          <p:cNvSpPr txBox="1"/>
          <p:nvPr/>
        </p:nvSpPr>
        <p:spPr>
          <a:xfrm>
            <a:off x="0" y="4904402"/>
            <a:ext cx="9197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UN, 2016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4B2DAA-E779-692F-B9C7-3417AF3BFD53}"/>
              </a:ext>
            </a:extLst>
          </p:cNvPr>
          <p:cNvGrpSpPr/>
          <p:nvPr/>
        </p:nvGrpSpPr>
        <p:grpSpPr>
          <a:xfrm>
            <a:off x="5148064" y="1008062"/>
            <a:ext cx="2728628" cy="1544325"/>
            <a:chOff x="5148064" y="1008062"/>
            <a:chExt cx="2728628" cy="15443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E8B010F-FAA1-2EC7-79FB-CA32983297A4}"/>
                </a:ext>
              </a:extLst>
            </p:cNvPr>
            <p:cNvSpPr/>
            <p:nvPr/>
          </p:nvSpPr>
          <p:spPr>
            <a:xfrm>
              <a:off x="7372692" y="1008062"/>
              <a:ext cx="504000" cy="46800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G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062875-C9E5-5F58-B64B-52EA71C4D4C4}"/>
                </a:ext>
              </a:extLst>
            </p:cNvPr>
            <p:cNvSpPr/>
            <p:nvPr/>
          </p:nvSpPr>
          <p:spPr>
            <a:xfrm>
              <a:off x="5703156" y="1018867"/>
              <a:ext cx="504000" cy="46800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G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8C836A-791D-7859-12B3-D2119AE271F7}"/>
                </a:ext>
              </a:extLst>
            </p:cNvPr>
            <p:cNvSpPr/>
            <p:nvPr/>
          </p:nvSpPr>
          <p:spPr>
            <a:xfrm>
              <a:off x="5148064" y="2084387"/>
              <a:ext cx="504000" cy="46800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G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334098-5A4A-2764-7509-79160F9F04AD}"/>
                </a:ext>
              </a:extLst>
            </p:cNvPr>
            <p:cNvSpPr/>
            <p:nvPr/>
          </p:nvSpPr>
          <p:spPr>
            <a:xfrm>
              <a:off x="5715716" y="2078213"/>
              <a:ext cx="504000" cy="46800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G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6D699E-0749-AC1D-5F5F-902EBF7E11DD}"/>
              </a:ext>
            </a:extLst>
          </p:cNvPr>
          <p:cNvGrpSpPr/>
          <p:nvPr/>
        </p:nvGrpSpPr>
        <p:grpSpPr>
          <a:xfrm>
            <a:off x="4576763" y="1527686"/>
            <a:ext cx="4239740" cy="1009039"/>
            <a:chOff x="4576763" y="1527686"/>
            <a:chExt cx="4239740" cy="100903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D72CAEF-539B-2077-712E-6AC5F46C4E13}"/>
                </a:ext>
              </a:extLst>
            </p:cNvPr>
            <p:cNvGrpSpPr/>
            <p:nvPr/>
          </p:nvGrpSpPr>
          <p:grpSpPr>
            <a:xfrm>
              <a:off x="4576763" y="1527686"/>
              <a:ext cx="3290925" cy="1009039"/>
              <a:chOff x="4576763" y="1527686"/>
              <a:chExt cx="3290925" cy="100903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C86787B-84E4-4759-2F33-538A5687BF9B}"/>
                  </a:ext>
                </a:extLst>
              </p:cNvPr>
              <p:cNvSpPr/>
              <p:nvPr/>
            </p:nvSpPr>
            <p:spPr>
              <a:xfrm>
                <a:off x="7363688" y="1527686"/>
                <a:ext cx="504000" cy="46800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G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B3F9F54-1E89-325E-2220-06FBB65E9DC6}"/>
                  </a:ext>
                </a:extLst>
              </p:cNvPr>
              <p:cNvSpPr/>
              <p:nvPr/>
            </p:nvSpPr>
            <p:spPr>
              <a:xfrm>
                <a:off x="6804304" y="1527686"/>
                <a:ext cx="504000" cy="46800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G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9299083-32A7-342D-39B0-5DF7C2D7870F}"/>
                  </a:ext>
                </a:extLst>
              </p:cNvPr>
              <p:cNvSpPr/>
              <p:nvPr/>
            </p:nvSpPr>
            <p:spPr>
              <a:xfrm>
                <a:off x="4580818" y="1546924"/>
                <a:ext cx="504000" cy="46800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G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A2E600C-64DF-58B6-4AE1-0AB786465621}"/>
                  </a:ext>
                </a:extLst>
              </p:cNvPr>
              <p:cNvSpPr/>
              <p:nvPr/>
            </p:nvSpPr>
            <p:spPr>
              <a:xfrm>
                <a:off x="4576763" y="2068725"/>
                <a:ext cx="504000" cy="46800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G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B9CB5C-FE02-88DD-0A33-08F86995FF72}"/>
                </a:ext>
              </a:extLst>
            </p:cNvPr>
            <p:cNvSpPr txBox="1"/>
            <p:nvPr/>
          </p:nvSpPr>
          <p:spPr>
            <a:xfrm>
              <a:off x="7895545" y="1694908"/>
              <a:ext cx="9209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rgbClr val="C00000"/>
                  </a:solidFill>
                </a:rPr>
                <a:t>2</a:t>
              </a:r>
              <a:r>
                <a:rPr lang="pt-BR" sz="1200" baseline="30000" dirty="0">
                  <a:solidFill>
                    <a:srgbClr val="C00000"/>
                  </a:solidFill>
                </a:rPr>
                <a:t>ary</a:t>
              </a:r>
              <a:r>
                <a:rPr lang="pt-BR" sz="1200" dirty="0">
                  <a:solidFill>
                    <a:srgbClr val="C00000"/>
                  </a:solidFill>
                </a:rPr>
                <a:t> </a:t>
              </a:r>
              <a:r>
                <a:rPr lang="pt-BR" sz="1200" dirty="0" err="1">
                  <a:solidFill>
                    <a:srgbClr val="C00000"/>
                  </a:solidFill>
                </a:rPr>
                <a:t>impacts</a:t>
              </a:r>
              <a:endParaRPr lang="en-UG" sz="1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36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Sustainable</a:t>
            </a:r>
            <a:r>
              <a:rPr lang="pt-BR" dirty="0"/>
              <a:t> </a:t>
            </a:r>
            <a:r>
              <a:rPr lang="pt-BR" dirty="0" err="1"/>
              <a:t>remediation</a:t>
            </a:r>
            <a:r>
              <a:rPr lang="pt-BR" dirty="0"/>
              <a:t> in </a:t>
            </a:r>
            <a:r>
              <a:rPr lang="pt-BR" dirty="0" err="1"/>
              <a:t>Brazil</a:t>
            </a:r>
            <a:endParaRPr lang="en-A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CF35D8-2D47-A562-ADB6-B700979D8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31590"/>
            <a:ext cx="2808312" cy="27095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400" dirty="0" err="1"/>
              <a:t>Remediation</a:t>
            </a:r>
            <a:r>
              <a:rPr lang="pt-BR" sz="2400" dirty="0"/>
              <a:t> in São Paulo </a:t>
            </a:r>
            <a:r>
              <a:rPr lang="pt-BR" sz="2400" dirty="0" err="1"/>
              <a:t>State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endParaRPr lang="pt-BR" sz="1200" dirty="0"/>
          </a:p>
          <a:p>
            <a:endParaRPr lang="pt-BR" sz="1200" dirty="0"/>
          </a:p>
          <a:p>
            <a:endParaRPr lang="pt-BR" sz="1200" dirty="0"/>
          </a:p>
          <a:p>
            <a:endParaRPr lang="pt-BR" sz="1200" dirty="0"/>
          </a:p>
          <a:p>
            <a:r>
              <a:rPr lang="pt-BR" sz="1200" dirty="0"/>
              <a:t>Total in 2023: &gt; 6800 sites</a:t>
            </a:r>
          </a:p>
          <a:p>
            <a:r>
              <a:rPr lang="pt-BR" sz="1200" dirty="0" err="1"/>
              <a:t>Thermal</a:t>
            </a:r>
            <a:r>
              <a:rPr lang="pt-BR" sz="1200" dirty="0"/>
              <a:t>: 2 in 2017, 11 in 2023</a:t>
            </a:r>
            <a:endParaRPr lang="en-AT" sz="12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395768"/>
              </p:ext>
            </p:extLst>
          </p:nvPr>
        </p:nvGraphicFramePr>
        <p:xfrm>
          <a:off x="3314797" y="1008062"/>
          <a:ext cx="553074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CB436F0-4AB8-2462-3218-156DDAA74D15}"/>
              </a:ext>
            </a:extLst>
          </p:cNvPr>
          <p:cNvSpPr txBox="1"/>
          <p:nvPr/>
        </p:nvSpPr>
        <p:spPr>
          <a:xfrm rot="21252119">
            <a:off x="7191162" y="1919908"/>
            <a:ext cx="1098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err="1">
                <a:solidFill>
                  <a:schemeClr val="accent4"/>
                </a:solidFill>
              </a:rPr>
              <a:t>Pump</a:t>
            </a:r>
            <a:r>
              <a:rPr lang="pt-BR" sz="1100" b="1" dirty="0">
                <a:solidFill>
                  <a:schemeClr val="accent4"/>
                </a:solidFill>
              </a:rPr>
              <a:t> </a:t>
            </a:r>
            <a:r>
              <a:rPr lang="pt-BR" sz="1100" b="1" dirty="0" err="1">
                <a:solidFill>
                  <a:schemeClr val="accent4"/>
                </a:solidFill>
              </a:rPr>
              <a:t>and</a:t>
            </a:r>
            <a:r>
              <a:rPr lang="pt-BR" sz="1100" b="1" dirty="0">
                <a:solidFill>
                  <a:schemeClr val="accent4"/>
                </a:solidFill>
              </a:rPr>
              <a:t> </a:t>
            </a:r>
            <a:r>
              <a:rPr lang="pt-BR" sz="1100" b="1" dirty="0" err="1">
                <a:solidFill>
                  <a:schemeClr val="accent4"/>
                </a:solidFill>
              </a:rPr>
              <a:t>treat</a:t>
            </a:r>
            <a:endParaRPr lang="en-UG" sz="1100" b="1" dirty="0">
              <a:solidFill>
                <a:schemeClr val="accent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1D96F-6692-A8BB-DBE9-36E846FAC613}"/>
              </a:ext>
            </a:extLst>
          </p:cNvPr>
          <p:cNvSpPr txBox="1"/>
          <p:nvPr/>
        </p:nvSpPr>
        <p:spPr>
          <a:xfrm rot="21057238">
            <a:off x="7758105" y="1506346"/>
            <a:ext cx="452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>
                <a:solidFill>
                  <a:schemeClr val="accent5">
                    <a:lumMod val="75000"/>
                  </a:schemeClr>
                </a:solidFill>
              </a:rPr>
              <a:t>MPE</a:t>
            </a:r>
            <a:endParaRPr lang="en-UG" sz="1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7BFADE-B937-775F-156E-D89CEFCFD488}"/>
              </a:ext>
            </a:extLst>
          </p:cNvPr>
          <p:cNvSpPr txBox="1"/>
          <p:nvPr/>
        </p:nvSpPr>
        <p:spPr>
          <a:xfrm rot="517091">
            <a:off x="6937742" y="2841475"/>
            <a:ext cx="4860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MNA</a:t>
            </a:r>
            <a:endParaRPr lang="en-UG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488CC9-8C2D-9D3C-F280-7AB97D38A2C9}"/>
              </a:ext>
            </a:extLst>
          </p:cNvPr>
          <p:cNvSpPr txBox="1"/>
          <p:nvPr/>
        </p:nvSpPr>
        <p:spPr>
          <a:xfrm rot="21074461">
            <a:off x="7295586" y="3154589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err="1">
                <a:solidFill>
                  <a:schemeClr val="accent6">
                    <a:lumMod val="75000"/>
                  </a:schemeClr>
                </a:solidFill>
              </a:rPr>
              <a:t>Excavation</a:t>
            </a:r>
            <a:endParaRPr lang="en-UG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EDDF8-8E78-7937-6F1A-33046B362A7E}"/>
              </a:ext>
            </a:extLst>
          </p:cNvPr>
          <p:cNvSpPr txBox="1"/>
          <p:nvPr/>
        </p:nvSpPr>
        <p:spPr>
          <a:xfrm rot="20971485">
            <a:off x="7562095" y="3516250"/>
            <a:ext cx="7200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>
                <a:solidFill>
                  <a:schemeClr val="accent1">
                    <a:lumMod val="75000"/>
                  </a:schemeClr>
                </a:solidFill>
              </a:rPr>
              <a:t>Chemical</a:t>
            </a:r>
            <a:endParaRPr lang="en-UG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C6B57-73C2-FFBC-2A96-646010CBDE12}"/>
              </a:ext>
            </a:extLst>
          </p:cNvPr>
          <p:cNvSpPr txBox="1"/>
          <p:nvPr/>
        </p:nvSpPr>
        <p:spPr>
          <a:xfrm rot="21423892">
            <a:off x="7776393" y="3774431"/>
            <a:ext cx="404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>
                <a:solidFill>
                  <a:schemeClr val="tx2">
                    <a:lumMod val="75000"/>
                  </a:schemeClr>
                </a:solidFill>
              </a:rPr>
              <a:t>SVE</a:t>
            </a:r>
            <a:endParaRPr lang="en-UG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AD694B-B1B9-55D1-9F9D-E8E9BDE9A3FD}"/>
              </a:ext>
            </a:extLst>
          </p:cNvPr>
          <p:cNvSpPr txBox="1"/>
          <p:nvPr/>
        </p:nvSpPr>
        <p:spPr>
          <a:xfrm>
            <a:off x="7310749" y="3975468"/>
            <a:ext cx="881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>
                <a:solidFill>
                  <a:schemeClr val="accent2">
                    <a:lumMod val="50000"/>
                  </a:schemeClr>
                </a:solidFill>
              </a:rPr>
              <a:t>Air </a:t>
            </a:r>
            <a:r>
              <a:rPr lang="pt-BR" sz="1100" b="1" dirty="0" err="1">
                <a:solidFill>
                  <a:schemeClr val="accent2">
                    <a:lumMod val="50000"/>
                  </a:schemeClr>
                </a:solidFill>
              </a:rPr>
              <a:t>sparging</a:t>
            </a:r>
            <a:endParaRPr lang="en-UG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8C20F8-185D-D7E3-C5C8-734C284A7668}"/>
              </a:ext>
            </a:extLst>
          </p:cNvPr>
          <p:cNvSpPr txBox="1"/>
          <p:nvPr/>
        </p:nvSpPr>
        <p:spPr>
          <a:xfrm rot="21441189">
            <a:off x="7222375" y="4419049"/>
            <a:ext cx="1095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err="1">
                <a:solidFill>
                  <a:schemeClr val="accent2">
                    <a:lumMod val="75000"/>
                  </a:schemeClr>
                </a:solidFill>
              </a:rPr>
              <a:t>Bioremediation</a:t>
            </a:r>
            <a:endParaRPr lang="en-UG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6C9261C-A990-72C3-025F-CCAF4F02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59" y="2002754"/>
            <a:ext cx="975364" cy="90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5AFFB8-C982-B939-A4E1-99DEB20CF6F4}"/>
              </a:ext>
            </a:extLst>
          </p:cNvPr>
          <p:cNvSpPr txBox="1"/>
          <p:nvPr/>
        </p:nvSpPr>
        <p:spPr>
          <a:xfrm>
            <a:off x="179512" y="4382641"/>
            <a:ext cx="2917165" cy="64633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1800" dirty="0" err="1"/>
              <a:t>Is</a:t>
            </a:r>
            <a:r>
              <a:rPr lang="pt-BR" sz="1800" dirty="0"/>
              <a:t> </a:t>
            </a:r>
            <a:r>
              <a:rPr lang="pt-BR" sz="1800" dirty="0" err="1"/>
              <a:t>sustainability</a:t>
            </a:r>
            <a:r>
              <a:rPr lang="pt-BR" sz="1800" dirty="0"/>
              <a:t> </a:t>
            </a:r>
            <a:r>
              <a:rPr lang="pt-BR" sz="1800" dirty="0" err="1"/>
              <a:t>playing</a:t>
            </a:r>
            <a:r>
              <a:rPr lang="pt-BR" sz="1800" dirty="0"/>
              <a:t> a role in </a:t>
            </a:r>
            <a:r>
              <a:rPr lang="pt-BR" sz="1800" dirty="0" err="1"/>
              <a:t>technology</a:t>
            </a:r>
            <a:r>
              <a:rPr lang="pt-BR" sz="1800" dirty="0"/>
              <a:t> </a:t>
            </a:r>
            <a:r>
              <a:rPr lang="pt-BR" sz="1800" dirty="0" err="1"/>
              <a:t>selection</a:t>
            </a:r>
            <a:r>
              <a:rPr lang="pt-BR" sz="1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760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Remediation</a:t>
            </a:r>
            <a:r>
              <a:rPr lang="pt-BR" dirty="0"/>
              <a:t> </a:t>
            </a:r>
            <a:r>
              <a:rPr lang="pt-BR" dirty="0" err="1"/>
              <a:t>end</a:t>
            </a:r>
            <a:r>
              <a:rPr lang="pt-BR" dirty="0"/>
              <a:t>-point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CF35D8-2D47-A562-ADB6-B700979D8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err="1"/>
              <a:t>How</a:t>
            </a:r>
            <a:r>
              <a:rPr lang="pt-BR" dirty="0"/>
              <a:t> </a:t>
            </a:r>
            <a:r>
              <a:rPr lang="pt-BR" dirty="0" err="1"/>
              <a:t>much</a:t>
            </a:r>
            <a:r>
              <a:rPr lang="pt-BR" dirty="0"/>
              <a:t> </a:t>
            </a:r>
            <a:r>
              <a:rPr lang="pt-BR" dirty="0" err="1"/>
              <a:t>should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remediate</a:t>
            </a:r>
            <a:r>
              <a:rPr lang="pt-BR" dirty="0"/>
              <a:t>?</a:t>
            </a:r>
          </a:p>
          <a:p>
            <a:endParaRPr lang="pt-BR" dirty="0"/>
          </a:p>
          <a:p>
            <a:pPr lvl="1"/>
            <a:r>
              <a:rPr lang="pt-BR" sz="2200" dirty="0"/>
              <a:t>Total </a:t>
            </a:r>
            <a:r>
              <a:rPr lang="pt-BR" sz="2200" dirty="0" err="1"/>
              <a:t>removal</a:t>
            </a:r>
            <a:endParaRPr lang="pt-BR" sz="2200" dirty="0"/>
          </a:p>
          <a:p>
            <a:pPr lvl="1"/>
            <a:r>
              <a:rPr lang="pt-BR" sz="2200" dirty="0"/>
              <a:t>General </a:t>
            </a:r>
            <a:r>
              <a:rPr lang="pt-BR" sz="2200" dirty="0" err="1"/>
              <a:t>maximum</a:t>
            </a:r>
            <a:r>
              <a:rPr lang="pt-BR" sz="2200" dirty="0"/>
              <a:t> </a:t>
            </a:r>
            <a:r>
              <a:rPr lang="pt-BR" sz="2200" dirty="0" err="1"/>
              <a:t>acceptable</a:t>
            </a:r>
            <a:r>
              <a:rPr lang="pt-BR" sz="2200" dirty="0"/>
              <a:t> </a:t>
            </a:r>
            <a:r>
              <a:rPr lang="pt-BR" sz="2200" dirty="0" err="1"/>
              <a:t>values</a:t>
            </a:r>
            <a:endParaRPr lang="pt-BR" sz="2200" dirty="0"/>
          </a:p>
          <a:p>
            <a:pPr lvl="1"/>
            <a:r>
              <a:rPr lang="pt-BR" sz="2200" dirty="0"/>
              <a:t>Site-</a:t>
            </a:r>
            <a:r>
              <a:rPr lang="pt-BR" sz="2200" dirty="0" err="1"/>
              <a:t>specific</a:t>
            </a:r>
            <a:r>
              <a:rPr lang="pt-BR" sz="2200" dirty="0"/>
              <a:t> </a:t>
            </a:r>
            <a:r>
              <a:rPr lang="pt-BR" sz="2200" dirty="0" err="1"/>
              <a:t>risk</a:t>
            </a:r>
            <a:r>
              <a:rPr lang="pt-BR" sz="2200" dirty="0"/>
              <a:t> assessment</a:t>
            </a:r>
          </a:p>
          <a:p>
            <a:pPr lvl="1"/>
            <a:r>
              <a:rPr lang="pt-BR" sz="2200" dirty="0" err="1"/>
              <a:t>Compensation</a:t>
            </a:r>
            <a:r>
              <a:rPr lang="pt-BR" sz="2200" dirty="0"/>
              <a:t> for </a:t>
            </a:r>
            <a:r>
              <a:rPr lang="pt-BR" sz="2200" dirty="0" err="1"/>
              <a:t>contaminants</a:t>
            </a:r>
            <a:r>
              <a:rPr lang="pt-BR" sz="2200" dirty="0"/>
              <a:t> </a:t>
            </a:r>
            <a:r>
              <a:rPr lang="pt-BR" sz="2200" dirty="0" err="1"/>
              <a:t>left</a:t>
            </a:r>
            <a:r>
              <a:rPr lang="pt-BR" sz="2200" dirty="0"/>
              <a:t>?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acceptable</a:t>
            </a:r>
            <a:r>
              <a:rPr lang="pt-BR" dirty="0"/>
              <a:t> </a:t>
            </a:r>
            <a:r>
              <a:rPr lang="pt-BR" dirty="0" err="1"/>
              <a:t>risk</a:t>
            </a:r>
            <a:r>
              <a:rPr lang="pt-BR" dirty="0"/>
              <a:t>?</a:t>
            </a:r>
            <a:endParaRPr lang="en-A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38C41-8680-C209-D38E-46342143C95D}"/>
              </a:ext>
            </a:extLst>
          </p:cNvPr>
          <p:cNvSpPr txBox="1"/>
          <p:nvPr/>
        </p:nvSpPr>
        <p:spPr>
          <a:xfrm>
            <a:off x="6516216" y="1275606"/>
            <a:ext cx="2088232" cy="12003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pt-BR" sz="2400" dirty="0"/>
              <a:t>Safe </a:t>
            </a:r>
          </a:p>
          <a:p>
            <a:pPr marL="0" lvl="1" algn="ctr"/>
            <a:r>
              <a:rPr lang="pt-BR" sz="2400" dirty="0"/>
              <a:t>×</a:t>
            </a:r>
          </a:p>
          <a:p>
            <a:pPr marL="0" lvl="1" algn="ctr"/>
            <a:r>
              <a:rPr lang="pt-BR" sz="2400" dirty="0"/>
              <a:t> </a:t>
            </a:r>
            <a:r>
              <a:rPr lang="pt-BR" sz="2400" dirty="0" err="1"/>
              <a:t>Sustainable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5458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Remediation</a:t>
            </a:r>
            <a:r>
              <a:rPr lang="pt-BR" dirty="0"/>
              <a:t> </a:t>
            </a:r>
            <a:r>
              <a:rPr lang="pt-BR" dirty="0" err="1"/>
              <a:t>end</a:t>
            </a:r>
            <a:r>
              <a:rPr lang="pt-BR" dirty="0"/>
              <a:t>-point</a:t>
            </a:r>
            <a:endParaRPr lang="en-A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CF35D8-2D47-A562-ADB6-B700979D8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err="1"/>
              <a:t>How</a:t>
            </a:r>
            <a:r>
              <a:rPr lang="pt-BR" sz="2400" dirty="0"/>
              <a:t> </a:t>
            </a:r>
            <a:r>
              <a:rPr lang="pt-BR" sz="2400" dirty="0" err="1"/>
              <a:t>much</a:t>
            </a:r>
            <a:r>
              <a:rPr lang="pt-BR" sz="2400" dirty="0"/>
              <a:t> </a:t>
            </a:r>
            <a:r>
              <a:rPr lang="pt-BR" sz="2400" dirty="0" err="1"/>
              <a:t>is</a:t>
            </a:r>
            <a:r>
              <a:rPr lang="pt-BR" sz="2400" dirty="0"/>
              <a:t> </a:t>
            </a:r>
            <a:r>
              <a:rPr lang="pt-BR" sz="2400" dirty="0" err="1"/>
              <a:t>acceptable</a:t>
            </a:r>
            <a:r>
              <a:rPr lang="pt-BR" sz="2400" dirty="0"/>
              <a:t>?</a:t>
            </a:r>
          </a:p>
          <a:p>
            <a:pPr lvl="1"/>
            <a:r>
              <a:rPr lang="pt-BR" sz="2000" dirty="0" err="1"/>
              <a:t>Probabilistic</a:t>
            </a:r>
            <a:r>
              <a:rPr lang="pt-BR" sz="2000" dirty="0"/>
              <a:t> approach </a:t>
            </a:r>
          </a:p>
          <a:p>
            <a:pPr lvl="2"/>
            <a:r>
              <a:rPr lang="en-US" sz="1800" dirty="0"/>
              <a:t>carcinogenic compounds: 10</a:t>
            </a:r>
            <a:r>
              <a:rPr lang="en-US" sz="1800" baseline="30000" dirty="0"/>
              <a:t>-5</a:t>
            </a:r>
            <a:r>
              <a:rPr lang="en-US" sz="1800" dirty="0"/>
              <a:t> </a:t>
            </a:r>
          </a:p>
          <a:p>
            <a:pPr lvl="2"/>
            <a:r>
              <a:rPr lang="en-US" sz="1800" dirty="0"/>
              <a:t>hazard quotient for non-carcinogenic: 1</a:t>
            </a:r>
          </a:p>
          <a:p>
            <a:pPr lvl="2"/>
            <a:r>
              <a:rPr lang="en-US" sz="1800" dirty="0"/>
              <a:t>dose limit criteria for radionuclides: 1 mSv yr</a:t>
            </a:r>
            <a:r>
              <a:rPr lang="en-US" sz="1800" baseline="30000" dirty="0"/>
              <a:t>-1</a:t>
            </a:r>
            <a:endParaRPr lang="pt-BR" sz="1800" baseline="30000" dirty="0"/>
          </a:p>
          <a:p>
            <a:endParaRPr lang="pt-BR" sz="2400" dirty="0"/>
          </a:p>
          <a:p>
            <a:r>
              <a:rPr lang="pt-BR" sz="2400" dirty="0"/>
              <a:t>Who decides?</a:t>
            </a:r>
            <a:endParaRPr lang="en-AT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18F62-B11E-2F43-4B37-3B91B613933F}"/>
              </a:ext>
            </a:extLst>
          </p:cNvPr>
          <p:cNvSpPr txBox="1"/>
          <p:nvPr/>
        </p:nvSpPr>
        <p:spPr>
          <a:xfrm>
            <a:off x="1619672" y="397520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“what is acceptable should be defined by those who experience the risk”</a:t>
            </a:r>
            <a:endParaRPr lang="en-UG" i="1" dirty="0"/>
          </a:p>
        </p:txBody>
      </p:sp>
    </p:spTree>
    <p:extLst>
      <p:ext uri="{BB962C8B-B14F-4D97-AF65-F5344CB8AC3E}">
        <p14:creationId xmlns:p14="http://schemas.microsoft.com/office/powerpoint/2010/main" val="133991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 </a:t>
            </a:r>
            <a:r>
              <a:rPr lang="pt-BR" dirty="0" err="1"/>
              <a:t>which</a:t>
            </a:r>
            <a:r>
              <a:rPr lang="pt-BR" dirty="0"/>
              <a:t> </a:t>
            </a:r>
            <a:r>
              <a:rPr lang="pt-BR" dirty="0" err="1"/>
              <a:t>step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consider</a:t>
            </a:r>
            <a:r>
              <a:rPr lang="pt-BR" dirty="0"/>
              <a:t> </a:t>
            </a:r>
            <a:r>
              <a:rPr lang="pt-BR" dirty="0" err="1"/>
              <a:t>sustainability</a:t>
            </a:r>
            <a:r>
              <a:rPr lang="pt-BR" dirty="0"/>
              <a:t>?</a:t>
            </a:r>
            <a:endParaRPr lang="en-A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CF35D8-2D47-A562-ADB6-B700979D8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Nowadays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Technology selection</a:t>
            </a:r>
          </a:p>
          <a:p>
            <a:r>
              <a:rPr lang="en-US" sz="2400" dirty="0"/>
              <a:t>Deciding how to apply the selected technology </a:t>
            </a:r>
          </a:p>
          <a:p>
            <a:endParaRPr lang="en-US" sz="2400" dirty="0"/>
          </a:p>
          <a:p>
            <a:pPr lvl="1"/>
            <a:r>
              <a:rPr lang="en-US" sz="2000" dirty="0"/>
              <a:t>Example: using solar panels to operate a remediation system instead of the energy supplied by the power company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6791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EA_Presentation_wide_templ_1.pptx" id="{74F94D85-F321-452F-AFBA-435B7F14D923}" vid="{B994BE24-E5A7-494B-84B3-B72DCB39590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IAEA_Logo_wide</Template>
  <TotalTime>465</TotalTime>
  <Words>646</Words>
  <Application>Microsoft Office PowerPoint</Application>
  <PresentationFormat>On-screen Show (16:9)</PresentationFormat>
  <Paragraphs>162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</vt:lpstr>
      <vt:lpstr>Calibri</vt:lpstr>
      <vt:lpstr>Google Sans</vt:lpstr>
      <vt:lpstr>Open Sans</vt:lpstr>
      <vt:lpstr>Times New Roman</vt:lpstr>
      <vt:lpstr>Office Theme</vt:lpstr>
      <vt:lpstr>Custom Design</vt:lpstr>
      <vt:lpstr>1_Custom Design</vt:lpstr>
      <vt:lpstr>PowerPoint Presentation</vt:lpstr>
      <vt:lpstr>Sustainable remediation in Brazil:  Development, controversies,  and future perspectives</vt:lpstr>
      <vt:lpstr>Contaminated sites management</vt:lpstr>
      <vt:lpstr>Contaminated sites management in Brazil</vt:lpstr>
      <vt:lpstr>Sustainable remediation</vt:lpstr>
      <vt:lpstr>Sustainable remediation in Brazil</vt:lpstr>
      <vt:lpstr>Remediation end-point</vt:lpstr>
      <vt:lpstr>Remediation end-point</vt:lpstr>
      <vt:lpstr>At which step we consider sustainability?</vt:lpstr>
      <vt:lpstr>How we evaluate / compare sustainability</vt:lpstr>
      <vt:lpstr>Stakeholders engagement</vt:lpstr>
      <vt:lpstr>Lack of local studies</vt:lpstr>
      <vt:lpstr>Future perspectives</vt:lpstr>
      <vt:lpstr>Future perspectives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Juliana Freitas</cp:lastModifiedBy>
  <cp:revision>38</cp:revision>
  <cp:lastPrinted>2015-12-18T15:27:41Z</cp:lastPrinted>
  <dcterms:created xsi:type="dcterms:W3CDTF">2023-02-20T09:28:38Z</dcterms:created>
  <dcterms:modified xsi:type="dcterms:W3CDTF">2023-10-09T19:35:41Z</dcterms:modified>
</cp:coreProperties>
</file>