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294" r:id="rId4"/>
    <p:sldId id="256" r:id="rId5"/>
    <p:sldId id="295" r:id="rId6"/>
    <p:sldId id="296" r:id="rId7"/>
    <p:sldId id="305" r:id="rId8"/>
    <p:sldId id="307" r:id="rId9"/>
    <p:sldId id="311" r:id="rId10"/>
    <p:sldId id="322" r:id="rId11"/>
    <p:sldId id="309" r:id="rId12"/>
    <p:sldId id="312" r:id="rId13"/>
    <p:sldId id="313" r:id="rId14"/>
    <p:sldId id="324" r:id="rId15"/>
    <p:sldId id="298" r:id="rId16"/>
    <p:sldId id="299" r:id="rId17"/>
    <p:sldId id="301" r:id="rId18"/>
    <p:sldId id="323" r:id="rId19"/>
    <p:sldId id="315" r:id="rId20"/>
    <p:sldId id="316" r:id="rId21"/>
    <p:sldId id="317" r:id="rId22"/>
    <p:sldId id="318" r:id="rId23"/>
    <p:sldId id="320" r:id="rId24"/>
    <p:sldId id="325" r:id="rId25"/>
    <p:sldId id="326" r:id="rId26"/>
    <p:sldId id="319" r:id="rId27"/>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079" autoAdjust="0"/>
    <p:restoredTop sz="67144" autoAdjust="0"/>
  </p:normalViewPr>
  <p:slideViewPr>
    <p:cSldViewPr>
      <p:cViewPr>
        <p:scale>
          <a:sx n="69" d="100"/>
          <a:sy n="69" d="100"/>
        </p:scale>
        <p:origin x="500" y="2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6F2AA-93F7-4110-979C-77CB43F0190B}" type="doc">
      <dgm:prSet loTypeId="urn:microsoft.com/office/officeart/2005/8/layout/pyramid2" loCatId="pyramid" qsTypeId="urn:microsoft.com/office/officeart/2005/8/quickstyle/3d2" qsCatId="3D" csTypeId="urn:microsoft.com/office/officeart/2005/8/colors/accent5_4" csCatId="accent5" phldr="1"/>
      <dgm:spPr/>
    </dgm:pt>
    <dgm:pt modelId="{C2086534-BED6-475D-B26F-66F4D1DFB374}">
      <dgm:prSet phldrT="[Text]" custT="1"/>
      <dgm:spPr/>
      <dgm:t>
        <a:bodyPr anchor="b"/>
        <a:lstStyle/>
        <a:p>
          <a:pPr>
            <a:spcAft>
              <a:spcPts val="0"/>
            </a:spcAft>
          </a:pPr>
          <a:r>
            <a:rPr lang="en-US" sz="1800" b="1" dirty="0">
              <a:solidFill>
                <a:srgbClr val="0070C0"/>
              </a:solidFill>
              <a:latin typeface="Arial" panose="020B0604020202020204" pitchFamily="34" charset="0"/>
              <a:cs typeface="Arial" panose="020B0604020202020204" pitchFamily="34" charset="0"/>
            </a:rPr>
            <a:t>Laws</a:t>
          </a:r>
          <a:r>
            <a:rPr lang="en-US" sz="1800" b="1" dirty="0">
              <a:solidFill>
                <a:srgbClr val="FF0000"/>
              </a:solidFill>
              <a:latin typeface="Arial" panose="020B0604020202020204" pitchFamily="34" charset="0"/>
              <a:cs typeface="Arial" panose="020B0604020202020204" pitchFamily="34" charset="0"/>
            </a:rPr>
            <a:t>*</a:t>
          </a:r>
          <a:endParaRPr lang="en-US" sz="900" b="1" dirty="0">
            <a:solidFill>
              <a:srgbClr val="FF0000"/>
            </a:solidFill>
            <a:latin typeface="Arial" panose="020B0604020202020204" pitchFamily="34" charset="0"/>
            <a:cs typeface="Arial" panose="020B0604020202020204" pitchFamily="34" charset="0"/>
          </a:endParaRPr>
        </a:p>
      </dgm:t>
    </dgm:pt>
    <dgm:pt modelId="{C4AA63EA-C789-43C7-BD6F-0FD4CC105B30}" type="parTrans" cxnId="{F1E13CF1-78F9-4AE5-8D52-B7A7D0979169}">
      <dgm:prSet/>
      <dgm:spPr/>
      <dgm:t>
        <a:bodyPr/>
        <a:lstStyle/>
        <a:p>
          <a:endParaRPr lang="en-US" sz="1200">
            <a:latin typeface="Arial" panose="020B0604020202020204" pitchFamily="34" charset="0"/>
            <a:cs typeface="Arial" panose="020B0604020202020204" pitchFamily="34" charset="0"/>
          </a:endParaRPr>
        </a:p>
      </dgm:t>
    </dgm:pt>
    <dgm:pt modelId="{9150C2CC-2829-41FE-9B23-32F0876A1A12}" type="sibTrans" cxnId="{F1E13CF1-78F9-4AE5-8D52-B7A7D0979169}">
      <dgm:prSet/>
      <dgm:spPr/>
      <dgm:t>
        <a:bodyPr/>
        <a:lstStyle/>
        <a:p>
          <a:endParaRPr lang="en-US" sz="1200">
            <a:latin typeface="Arial" panose="020B0604020202020204" pitchFamily="34" charset="0"/>
            <a:cs typeface="Arial" panose="020B0604020202020204" pitchFamily="34" charset="0"/>
          </a:endParaRPr>
        </a:p>
      </dgm:t>
    </dgm:pt>
    <dgm:pt modelId="{014A86F3-8ED2-4E7E-80A1-C468A3E6A3F0}">
      <dgm:prSet phldrT="[Text]" custT="1"/>
      <dgm:spPr/>
      <dgm:t>
        <a:bodyPr/>
        <a:lstStyle/>
        <a:p>
          <a:r>
            <a:rPr lang="en-US" sz="1600" b="1" dirty="0">
              <a:solidFill>
                <a:srgbClr val="00B050"/>
              </a:solidFill>
              <a:latin typeface="Arial" panose="020B0604020202020204" pitchFamily="34" charset="0"/>
              <a:cs typeface="Arial" panose="020B0604020202020204" pitchFamily="34" charset="0"/>
            </a:rPr>
            <a:t>Guides</a:t>
          </a:r>
        </a:p>
      </dgm:t>
    </dgm:pt>
    <dgm:pt modelId="{7A13756F-93F9-42A1-95F7-FB02E2D0C2F0}" type="parTrans" cxnId="{E5C05398-977D-4DFE-B508-63BAD2AB8A76}">
      <dgm:prSet/>
      <dgm:spPr/>
      <dgm:t>
        <a:bodyPr/>
        <a:lstStyle/>
        <a:p>
          <a:endParaRPr lang="en-US" sz="1200">
            <a:latin typeface="Arial" panose="020B0604020202020204" pitchFamily="34" charset="0"/>
            <a:cs typeface="Arial" panose="020B0604020202020204" pitchFamily="34" charset="0"/>
          </a:endParaRPr>
        </a:p>
      </dgm:t>
    </dgm:pt>
    <dgm:pt modelId="{639AA3A4-958E-44BE-A98C-60E60CEF42E2}" type="sibTrans" cxnId="{E5C05398-977D-4DFE-B508-63BAD2AB8A76}">
      <dgm:prSet/>
      <dgm:spPr/>
      <dgm:t>
        <a:bodyPr/>
        <a:lstStyle/>
        <a:p>
          <a:endParaRPr lang="en-US" sz="1200">
            <a:latin typeface="Arial" panose="020B0604020202020204" pitchFamily="34" charset="0"/>
            <a:cs typeface="Arial" panose="020B0604020202020204" pitchFamily="34" charset="0"/>
          </a:endParaRPr>
        </a:p>
      </dgm:t>
    </dgm:pt>
    <dgm:pt modelId="{AA822649-3B89-463F-A794-2024C480CE95}">
      <dgm:prSet custT="1"/>
      <dgm:spPr/>
      <dgm:t>
        <a:bodyPr/>
        <a:lstStyle/>
        <a:p>
          <a:r>
            <a:rPr lang="en-US" sz="1600" b="1" dirty="0">
              <a:solidFill>
                <a:schemeClr val="accent2">
                  <a:lumMod val="75000"/>
                </a:schemeClr>
              </a:solidFill>
              <a:latin typeface="Arial" panose="020B0604020202020204" pitchFamily="34" charset="0"/>
              <a:cs typeface="Arial" panose="020B0604020202020204" pitchFamily="34" charset="0"/>
            </a:rPr>
            <a:t>Government Decrees</a:t>
          </a:r>
        </a:p>
      </dgm:t>
    </dgm:pt>
    <dgm:pt modelId="{A52A562E-43D1-415E-82E0-73EEA7FFFC96}" type="parTrans" cxnId="{B2D7C5D5-3CAD-47B0-BB01-14D21F5515F3}">
      <dgm:prSet/>
      <dgm:spPr/>
      <dgm:t>
        <a:bodyPr/>
        <a:lstStyle/>
        <a:p>
          <a:endParaRPr lang="en-US" sz="1200">
            <a:latin typeface="Arial" panose="020B0604020202020204" pitchFamily="34" charset="0"/>
            <a:cs typeface="Arial" panose="020B0604020202020204" pitchFamily="34" charset="0"/>
          </a:endParaRPr>
        </a:p>
      </dgm:t>
    </dgm:pt>
    <dgm:pt modelId="{0EC9C723-E0C7-498B-A4DA-F33CDEBA135C}" type="sibTrans" cxnId="{B2D7C5D5-3CAD-47B0-BB01-14D21F5515F3}">
      <dgm:prSet/>
      <dgm:spPr/>
      <dgm:t>
        <a:bodyPr/>
        <a:lstStyle/>
        <a:p>
          <a:endParaRPr lang="en-US" sz="1200">
            <a:latin typeface="Arial" panose="020B0604020202020204" pitchFamily="34" charset="0"/>
            <a:cs typeface="Arial" panose="020B0604020202020204" pitchFamily="34" charset="0"/>
          </a:endParaRPr>
        </a:p>
      </dgm:t>
    </dgm:pt>
    <dgm:pt modelId="{4D491346-6009-48E6-8892-48D2F3E3D19E}">
      <dgm:prSet custT="1"/>
      <dgm:spPr/>
      <dgm:t>
        <a:bodyPr/>
        <a:lstStyle/>
        <a:p>
          <a:r>
            <a:rPr lang="en-US" sz="1600" b="1" dirty="0">
              <a:solidFill>
                <a:schemeClr val="accent6">
                  <a:lumMod val="75000"/>
                </a:schemeClr>
              </a:solidFill>
              <a:latin typeface="Arial" panose="020B0604020202020204" pitchFamily="34" charset="0"/>
              <a:cs typeface="Arial" panose="020B0604020202020204" pitchFamily="34" charset="0"/>
            </a:rPr>
            <a:t>Ministerial Acts</a:t>
          </a:r>
        </a:p>
      </dgm:t>
    </dgm:pt>
    <dgm:pt modelId="{F6094F74-93F2-48C1-923C-A32A7E7C6B56}" type="parTrans" cxnId="{EAF10F0A-A1E4-4C6B-93DF-1FD4CF6E8556}">
      <dgm:prSet/>
      <dgm:spPr/>
      <dgm:t>
        <a:bodyPr/>
        <a:lstStyle/>
        <a:p>
          <a:endParaRPr lang="en-US" sz="1200">
            <a:latin typeface="Arial" panose="020B0604020202020204" pitchFamily="34" charset="0"/>
            <a:cs typeface="Arial" panose="020B0604020202020204" pitchFamily="34" charset="0"/>
          </a:endParaRPr>
        </a:p>
      </dgm:t>
    </dgm:pt>
    <dgm:pt modelId="{ADC0633B-6593-4BD2-A215-7E1F371A02FE}" type="sibTrans" cxnId="{EAF10F0A-A1E4-4C6B-93DF-1FD4CF6E8556}">
      <dgm:prSet/>
      <dgm:spPr/>
      <dgm:t>
        <a:bodyPr/>
        <a:lstStyle/>
        <a:p>
          <a:endParaRPr lang="en-US" sz="1200">
            <a:latin typeface="Arial" panose="020B0604020202020204" pitchFamily="34" charset="0"/>
            <a:cs typeface="Arial" panose="020B0604020202020204" pitchFamily="34" charset="0"/>
          </a:endParaRPr>
        </a:p>
      </dgm:t>
    </dgm:pt>
    <dgm:pt modelId="{DAEEFF4A-CE97-41EA-A687-92B2310B88F8}">
      <dgm:prSet custT="1"/>
      <dgm:spPr/>
      <dgm:t>
        <a:bodyPr/>
        <a:lstStyle/>
        <a:p>
          <a:r>
            <a:rPr lang="en-US" sz="1800" b="1" dirty="0">
              <a:solidFill>
                <a:srgbClr val="C00000"/>
              </a:solidFill>
              <a:latin typeface="Arial" panose="020B0604020202020204" pitchFamily="34" charset="0"/>
              <a:cs typeface="Arial" panose="020B0604020202020204" pitchFamily="34" charset="0"/>
            </a:rPr>
            <a:t>Constitution</a:t>
          </a:r>
          <a:endParaRPr lang="en-US" sz="1400" dirty="0">
            <a:solidFill>
              <a:srgbClr val="C00000"/>
            </a:solidFill>
            <a:latin typeface="Arial" panose="020B0604020202020204" pitchFamily="34" charset="0"/>
            <a:cs typeface="Arial" panose="020B0604020202020204" pitchFamily="34" charset="0"/>
          </a:endParaRPr>
        </a:p>
      </dgm:t>
    </dgm:pt>
    <dgm:pt modelId="{764C9E7A-63BE-4A97-AD08-07868A24F9DF}" type="parTrans" cxnId="{81669DB0-D42E-4AA3-944D-34DDACA2A489}">
      <dgm:prSet/>
      <dgm:spPr/>
      <dgm:t>
        <a:bodyPr/>
        <a:lstStyle/>
        <a:p>
          <a:endParaRPr lang="en-US" sz="1200">
            <a:latin typeface="Arial" panose="020B0604020202020204" pitchFamily="34" charset="0"/>
            <a:cs typeface="Arial" panose="020B0604020202020204" pitchFamily="34" charset="0"/>
          </a:endParaRPr>
        </a:p>
      </dgm:t>
    </dgm:pt>
    <dgm:pt modelId="{1D1CC3E1-7368-441F-B876-EDEB1220A903}" type="sibTrans" cxnId="{81669DB0-D42E-4AA3-944D-34DDACA2A489}">
      <dgm:prSet/>
      <dgm:spPr/>
      <dgm:t>
        <a:bodyPr/>
        <a:lstStyle/>
        <a:p>
          <a:endParaRPr lang="en-US" sz="1200">
            <a:latin typeface="Arial" panose="020B0604020202020204" pitchFamily="34" charset="0"/>
            <a:cs typeface="Arial" panose="020B0604020202020204" pitchFamily="34" charset="0"/>
          </a:endParaRPr>
        </a:p>
      </dgm:t>
    </dgm:pt>
    <dgm:pt modelId="{1C393B01-2D7A-4B88-B02D-E1938ADB4BE0}" type="pres">
      <dgm:prSet presAssocID="{1FF6F2AA-93F7-4110-979C-77CB43F0190B}" presName="compositeShape" presStyleCnt="0">
        <dgm:presLayoutVars>
          <dgm:dir/>
          <dgm:resizeHandles/>
        </dgm:presLayoutVars>
      </dgm:prSet>
      <dgm:spPr/>
    </dgm:pt>
    <dgm:pt modelId="{77E5AA14-19CD-4272-B4F2-2AF7606F9B98}" type="pres">
      <dgm:prSet presAssocID="{1FF6F2AA-93F7-4110-979C-77CB43F0190B}" presName="pyramid" presStyleLbl="node1" presStyleIdx="0" presStyleCnt="1" custScaleX="137884"/>
      <dgm:spPr/>
    </dgm:pt>
    <dgm:pt modelId="{0959CCE1-6FBD-4749-AEA6-38800DDA8597}" type="pres">
      <dgm:prSet presAssocID="{1FF6F2AA-93F7-4110-979C-77CB43F0190B}" presName="theList" presStyleCnt="0"/>
      <dgm:spPr/>
    </dgm:pt>
    <dgm:pt modelId="{75737EE2-EF47-47B6-AAC7-15F76ED84765}" type="pres">
      <dgm:prSet presAssocID="{DAEEFF4A-CE97-41EA-A687-92B2310B88F8}" presName="aNode" presStyleLbl="fgAcc1" presStyleIdx="0" presStyleCnt="5" custScaleX="127487" custLinFactNeighborX="2180">
        <dgm:presLayoutVars>
          <dgm:bulletEnabled val="1"/>
        </dgm:presLayoutVars>
      </dgm:prSet>
      <dgm:spPr/>
    </dgm:pt>
    <dgm:pt modelId="{E2962F1D-85DA-496E-9197-A5756139DD0A}" type="pres">
      <dgm:prSet presAssocID="{DAEEFF4A-CE97-41EA-A687-92B2310B88F8}" presName="aSpace" presStyleCnt="0"/>
      <dgm:spPr/>
    </dgm:pt>
    <dgm:pt modelId="{ACA086E6-3E0F-4310-A43D-C7CE129A3F40}" type="pres">
      <dgm:prSet presAssocID="{C2086534-BED6-475D-B26F-66F4D1DFB374}" presName="aNode" presStyleLbl="fgAcc1" presStyleIdx="1" presStyleCnt="5" custScaleX="129892" custLinFactNeighborX="872">
        <dgm:presLayoutVars>
          <dgm:bulletEnabled val="1"/>
        </dgm:presLayoutVars>
      </dgm:prSet>
      <dgm:spPr/>
    </dgm:pt>
    <dgm:pt modelId="{181BCB76-9382-49FC-8DDA-958F460863E7}" type="pres">
      <dgm:prSet presAssocID="{C2086534-BED6-475D-B26F-66F4D1DFB374}" presName="aSpace" presStyleCnt="0"/>
      <dgm:spPr/>
    </dgm:pt>
    <dgm:pt modelId="{169A07FF-CFC0-41F7-B763-41187F115E01}" type="pres">
      <dgm:prSet presAssocID="{AA822649-3B89-463F-A794-2024C480CE95}" presName="aNode" presStyleLbl="fgAcc1" presStyleIdx="2" presStyleCnt="5" custScaleX="130209" custLinFactNeighborX="872">
        <dgm:presLayoutVars>
          <dgm:bulletEnabled val="1"/>
        </dgm:presLayoutVars>
      </dgm:prSet>
      <dgm:spPr/>
    </dgm:pt>
    <dgm:pt modelId="{268B0FBB-0199-4F1A-81AB-303E80098A71}" type="pres">
      <dgm:prSet presAssocID="{AA822649-3B89-463F-A794-2024C480CE95}" presName="aSpace" presStyleCnt="0"/>
      <dgm:spPr/>
    </dgm:pt>
    <dgm:pt modelId="{B4B59081-0BF6-44AE-B545-C503A83B6571}" type="pres">
      <dgm:prSet presAssocID="{4D491346-6009-48E6-8892-48D2F3E3D19E}" presName="aNode" presStyleLbl="fgAcc1" presStyleIdx="3" presStyleCnt="5" custScaleX="131224">
        <dgm:presLayoutVars>
          <dgm:bulletEnabled val="1"/>
        </dgm:presLayoutVars>
      </dgm:prSet>
      <dgm:spPr/>
    </dgm:pt>
    <dgm:pt modelId="{743CD95E-F728-4120-8A68-DC73C42676D7}" type="pres">
      <dgm:prSet presAssocID="{4D491346-6009-48E6-8892-48D2F3E3D19E}" presName="aSpace" presStyleCnt="0"/>
      <dgm:spPr/>
    </dgm:pt>
    <dgm:pt modelId="{D745FE8A-547B-4022-9BAC-2A501AE434DB}" type="pres">
      <dgm:prSet presAssocID="{014A86F3-8ED2-4E7E-80A1-C468A3E6A3F0}" presName="aNode" presStyleLbl="fgAcc1" presStyleIdx="4" presStyleCnt="5" custScaleX="132913" custLinFactNeighborX="-117" custLinFactNeighborY="32637">
        <dgm:presLayoutVars>
          <dgm:bulletEnabled val="1"/>
        </dgm:presLayoutVars>
      </dgm:prSet>
      <dgm:spPr/>
    </dgm:pt>
    <dgm:pt modelId="{32049815-FE3A-47A3-ABA4-7111380A9D78}" type="pres">
      <dgm:prSet presAssocID="{014A86F3-8ED2-4E7E-80A1-C468A3E6A3F0}" presName="aSpace" presStyleCnt="0"/>
      <dgm:spPr/>
    </dgm:pt>
  </dgm:ptLst>
  <dgm:cxnLst>
    <dgm:cxn modelId="{EAF10F0A-A1E4-4C6B-93DF-1FD4CF6E8556}" srcId="{1FF6F2AA-93F7-4110-979C-77CB43F0190B}" destId="{4D491346-6009-48E6-8892-48D2F3E3D19E}" srcOrd="3" destOrd="0" parTransId="{F6094F74-93F2-48C1-923C-A32A7E7C6B56}" sibTransId="{ADC0633B-6593-4BD2-A215-7E1F371A02FE}"/>
    <dgm:cxn modelId="{7C7A2F14-3D1C-4EA2-9D2D-1BB755A7E881}" type="presOf" srcId="{C2086534-BED6-475D-B26F-66F4D1DFB374}" destId="{ACA086E6-3E0F-4310-A43D-C7CE129A3F40}" srcOrd="0" destOrd="0" presId="urn:microsoft.com/office/officeart/2005/8/layout/pyramid2"/>
    <dgm:cxn modelId="{71688B23-3316-42D2-A34F-E5CBD3370108}" type="presOf" srcId="{AA822649-3B89-463F-A794-2024C480CE95}" destId="{169A07FF-CFC0-41F7-B763-41187F115E01}" srcOrd="0" destOrd="0" presId="urn:microsoft.com/office/officeart/2005/8/layout/pyramid2"/>
    <dgm:cxn modelId="{75EAD944-BC9B-4302-9E14-78BFB1A257AE}" type="presOf" srcId="{4D491346-6009-48E6-8892-48D2F3E3D19E}" destId="{B4B59081-0BF6-44AE-B545-C503A83B6571}" srcOrd="0" destOrd="0" presId="urn:microsoft.com/office/officeart/2005/8/layout/pyramid2"/>
    <dgm:cxn modelId="{E22AB94C-663D-4E19-B3C6-6FAC8C0E3860}" type="presOf" srcId="{1FF6F2AA-93F7-4110-979C-77CB43F0190B}" destId="{1C393B01-2D7A-4B88-B02D-E1938ADB4BE0}" srcOrd="0" destOrd="0" presId="urn:microsoft.com/office/officeart/2005/8/layout/pyramid2"/>
    <dgm:cxn modelId="{E5C05398-977D-4DFE-B508-63BAD2AB8A76}" srcId="{1FF6F2AA-93F7-4110-979C-77CB43F0190B}" destId="{014A86F3-8ED2-4E7E-80A1-C468A3E6A3F0}" srcOrd="4" destOrd="0" parTransId="{7A13756F-93F9-42A1-95F7-FB02E2D0C2F0}" sibTransId="{639AA3A4-958E-44BE-A98C-60E60CEF42E2}"/>
    <dgm:cxn modelId="{8EBD32AD-C397-4FA5-AEE6-8BF167E01F26}" type="presOf" srcId="{DAEEFF4A-CE97-41EA-A687-92B2310B88F8}" destId="{75737EE2-EF47-47B6-AAC7-15F76ED84765}" srcOrd="0" destOrd="0" presId="urn:microsoft.com/office/officeart/2005/8/layout/pyramid2"/>
    <dgm:cxn modelId="{81669DB0-D42E-4AA3-944D-34DDACA2A489}" srcId="{1FF6F2AA-93F7-4110-979C-77CB43F0190B}" destId="{DAEEFF4A-CE97-41EA-A687-92B2310B88F8}" srcOrd="0" destOrd="0" parTransId="{764C9E7A-63BE-4A97-AD08-07868A24F9DF}" sibTransId="{1D1CC3E1-7368-441F-B876-EDEB1220A903}"/>
    <dgm:cxn modelId="{D390D4C6-7C50-4528-A1ED-CA611688B9F6}" type="presOf" srcId="{014A86F3-8ED2-4E7E-80A1-C468A3E6A3F0}" destId="{D745FE8A-547B-4022-9BAC-2A501AE434DB}" srcOrd="0" destOrd="0" presId="urn:microsoft.com/office/officeart/2005/8/layout/pyramid2"/>
    <dgm:cxn modelId="{B2D7C5D5-3CAD-47B0-BB01-14D21F5515F3}" srcId="{1FF6F2AA-93F7-4110-979C-77CB43F0190B}" destId="{AA822649-3B89-463F-A794-2024C480CE95}" srcOrd="2" destOrd="0" parTransId="{A52A562E-43D1-415E-82E0-73EEA7FFFC96}" sibTransId="{0EC9C723-E0C7-498B-A4DA-F33CDEBA135C}"/>
    <dgm:cxn modelId="{F1E13CF1-78F9-4AE5-8D52-B7A7D0979169}" srcId="{1FF6F2AA-93F7-4110-979C-77CB43F0190B}" destId="{C2086534-BED6-475D-B26F-66F4D1DFB374}" srcOrd="1" destOrd="0" parTransId="{C4AA63EA-C789-43C7-BD6F-0FD4CC105B30}" sibTransId="{9150C2CC-2829-41FE-9B23-32F0876A1A12}"/>
    <dgm:cxn modelId="{3536EB0C-0FF9-4DFD-A0AA-239DB8D45A5C}" type="presParOf" srcId="{1C393B01-2D7A-4B88-B02D-E1938ADB4BE0}" destId="{77E5AA14-19CD-4272-B4F2-2AF7606F9B98}" srcOrd="0" destOrd="0" presId="urn:microsoft.com/office/officeart/2005/8/layout/pyramid2"/>
    <dgm:cxn modelId="{A397A8CE-0B75-4898-A357-A0F61EEF682D}" type="presParOf" srcId="{1C393B01-2D7A-4B88-B02D-E1938ADB4BE0}" destId="{0959CCE1-6FBD-4749-AEA6-38800DDA8597}" srcOrd="1" destOrd="0" presId="urn:microsoft.com/office/officeart/2005/8/layout/pyramid2"/>
    <dgm:cxn modelId="{48ECCBE1-A913-4BA9-A872-7BFF1E6C60F5}" type="presParOf" srcId="{0959CCE1-6FBD-4749-AEA6-38800DDA8597}" destId="{75737EE2-EF47-47B6-AAC7-15F76ED84765}" srcOrd="0" destOrd="0" presId="urn:microsoft.com/office/officeart/2005/8/layout/pyramid2"/>
    <dgm:cxn modelId="{E5B11F37-6161-4740-B269-28997552EF11}" type="presParOf" srcId="{0959CCE1-6FBD-4749-AEA6-38800DDA8597}" destId="{E2962F1D-85DA-496E-9197-A5756139DD0A}" srcOrd="1" destOrd="0" presId="urn:microsoft.com/office/officeart/2005/8/layout/pyramid2"/>
    <dgm:cxn modelId="{D785DD26-C471-4B3B-B410-FBCA3056B996}" type="presParOf" srcId="{0959CCE1-6FBD-4749-AEA6-38800DDA8597}" destId="{ACA086E6-3E0F-4310-A43D-C7CE129A3F40}" srcOrd="2" destOrd="0" presId="urn:microsoft.com/office/officeart/2005/8/layout/pyramid2"/>
    <dgm:cxn modelId="{854B44B7-C87B-43B9-9B0B-ADDD4F342C02}" type="presParOf" srcId="{0959CCE1-6FBD-4749-AEA6-38800DDA8597}" destId="{181BCB76-9382-49FC-8DDA-958F460863E7}" srcOrd="3" destOrd="0" presId="urn:microsoft.com/office/officeart/2005/8/layout/pyramid2"/>
    <dgm:cxn modelId="{6CF6DE6F-55A6-4158-9581-F8789E1EAC23}" type="presParOf" srcId="{0959CCE1-6FBD-4749-AEA6-38800DDA8597}" destId="{169A07FF-CFC0-41F7-B763-41187F115E01}" srcOrd="4" destOrd="0" presId="urn:microsoft.com/office/officeart/2005/8/layout/pyramid2"/>
    <dgm:cxn modelId="{4C24C708-6696-490F-8620-979112A70BA3}" type="presParOf" srcId="{0959CCE1-6FBD-4749-AEA6-38800DDA8597}" destId="{268B0FBB-0199-4F1A-81AB-303E80098A71}" srcOrd="5" destOrd="0" presId="urn:microsoft.com/office/officeart/2005/8/layout/pyramid2"/>
    <dgm:cxn modelId="{F62C0784-B070-4441-BD5F-21EB9358A66C}" type="presParOf" srcId="{0959CCE1-6FBD-4749-AEA6-38800DDA8597}" destId="{B4B59081-0BF6-44AE-B545-C503A83B6571}" srcOrd="6" destOrd="0" presId="urn:microsoft.com/office/officeart/2005/8/layout/pyramid2"/>
    <dgm:cxn modelId="{547F7599-C402-4C34-874E-26E8AC6FA2EA}" type="presParOf" srcId="{0959CCE1-6FBD-4749-AEA6-38800DDA8597}" destId="{743CD95E-F728-4120-8A68-DC73C42676D7}" srcOrd="7" destOrd="0" presId="urn:microsoft.com/office/officeart/2005/8/layout/pyramid2"/>
    <dgm:cxn modelId="{64328220-CB26-4D1B-9E00-4377CED41FE8}" type="presParOf" srcId="{0959CCE1-6FBD-4749-AEA6-38800DDA8597}" destId="{D745FE8A-547B-4022-9BAC-2A501AE434DB}" srcOrd="8" destOrd="0" presId="urn:microsoft.com/office/officeart/2005/8/layout/pyramid2"/>
    <dgm:cxn modelId="{6B018DC2-6B0C-401E-BE78-742F9547EC39}" type="presParOf" srcId="{0959CCE1-6FBD-4749-AEA6-38800DDA8597}" destId="{32049815-FE3A-47A3-ABA4-7111380A9D78}" srcOrd="9" destOrd="0" presId="urn:microsoft.com/office/officeart/2005/8/layout/pyramid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AA14-19CD-4272-B4F2-2AF7606F9B98}">
      <dsp:nvSpPr>
        <dsp:cNvPr id="0" name=""/>
        <dsp:cNvSpPr/>
      </dsp:nvSpPr>
      <dsp:spPr>
        <a:xfrm>
          <a:off x="226590" y="0"/>
          <a:ext cx="3068886" cy="3795886"/>
        </a:xfrm>
        <a:prstGeom prst="triangle">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737EE2-EF47-47B6-AAC7-15F76ED84765}">
      <dsp:nvSpPr>
        <dsp:cNvPr id="0" name=""/>
        <dsp:cNvSpPr/>
      </dsp:nvSpPr>
      <dsp:spPr>
        <a:xfrm>
          <a:off x="1593744" y="379959"/>
          <a:ext cx="1844362" cy="539727"/>
        </a:xfrm>
        <a:prstGeom prst="roundRect">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C00000"/>
              </a:solidFill>
              <a:latin typeface="Arial" panose="020B0604020202020204" pitchFamily="34" charset="0"/>
              <a:cs typeface="Arial" panose="020B0604020202020204" pitchFamily="34" charset="0"/>
            </a:rPr>
            <a:t>Constitution</a:t>
          </a:r>
          <a:endParaRPr lang="en-US" sz="1400" kern="1200" dirty="0">
            <a:solidFill>
              <a:srgbClr val="C00000"/>
            </a:solidFill>
            <a:latin typeface="Arial" panose="020B0604020202020204" pitchFamily="34" charset="0"/>
            <a:cs typeface="Arial" panose="020B0604020202020204" pitchFamily="34" charset="0"/>
          </a:endParaRPr>
        </a:p>
      </dsp:txBody>
      <dsp:txXfrm>
        <a:off x="1620091" y="406306"/>
        <a:ext cx="1791668" cy="487033"/>
      </dsp:txXfrm>
    </dsp:sp>
    <dsp:sp modelId="{ACA086E6-3E0F-4310-A43D-C7CE129A3F40}">
      <dsp:nvSpPr>
        <dsp:cNvPr id="0" name=""/>
        <dsp:cNvSpPr/>
      </dsp:nvSpPr>
      <dsp:spPr>
        <a:xfrm>
          <a:off x="1557424" y="987152"/>
          <a:ext cx="1879155" cy="539727"/>
        </a:xfrm>
        <a:prstGeom prst="roundRect">
          <a:avLst/>
        </a:prstGeom>
        <a:solidFill>
          <a:schemeClr val="lt1">
            <a:alpha val="90000"/>
            <a:hueOff val="0"/>
            <a:satOff val="0"/>
            <a:lumOff val="0"/>
            <a:alphaOff val="0"/>
          </a:schemeClr>
        </a:solidFill>
        <a:ln w="6350" cap="flat" cmpd="sng" algn="ctr">
          <a:solidFill>
            <a:schemeClr val="accent5">
              <a:shade val="50000"/>
              <a:hueOff val="133703"/>
              <a:satOff val="3582"/>
              <a:lumOff val="1578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b" anchorCtr="0">
          <a:noAutofit/>
        </a:bodyPr>
        <a:lstStyle/>
        <a:p>
          <a:pPr marL="0" lvl="0" indent="0" algn="ctr" defTabSz="800100">
            <a:lnSpc>
              <a:spcPct val="90000"/>
            </a:lnSpc>
            <a:spcBef>
              <a:spcPct val="0"/>
            </a:spcBef>
            <a:spcAft>
              <a:spcPts val="0"/>
            </a:spcAft>
            <a:buNone/>
          </a:pPr>
          <a:r>
            <a:rPr lang="en-US" sz="1800" b="1" kern="1200" dirty="0">
              <a:solidFill>
                <a:srgbClr val="0070C0"/>
              </a:solidFill>
              <a:latin typeface="Arial" panose="020B0604020202020204" pitchFamily="34" charset="0"/>
              <a:cs typeface="Arial" panose="020B0604020202020204" pitchFamily="34" charset="0"/>
            </a:rPr>
            <a:t>Laws</a:t>
          </a:r>
          <a:r>
            <a:rPr lang="en-US" sz="1800" b="1" kern="1200" dirty="0">
              <a:solidFill>
                <a:srgbClr val="FF0000"/>
              </a:solidFill>
              <a:latin typeface="Arial" panose="020B0604020202020204" pitchFamily="34" charset="0"/>
              <a:cs typeface="Arial" panose="020B0604020202020204" pitchFamily="34" charset="0"/>
            </a:rPr>
            <a:t>*</a:t>
          </a:r>
          <a:endParaRPr lang="en-US" sz="900" b="1" kern="1200" dirty="0">
            <a:solidFill>
              <a:srgbClr val="FF0000"/>
            </a:solidFill>
            <a:latin typeface="Arial" panose="020B0604020202020204" pitchFamily="34" charset="0"/>
            <a:cs typeface="Arial" panose="020B0604020202020204" pitchFamily="34" charset="0"/>
          </a:endParaRPr>
        </a:p>
      </dsp:txBody>
      <dsp:txXfrm>
        <a:off x="1583771" y="1013499"/>
        <a:ext cx="1826461" cy="487033"/>
      </dsp:txXfrm>
    </dsp:sp>
    <dsp:sp modelId="{169A07FF-CFC0-41F7-B763-41187F115E01}">
      <dsp:nvSpPr>
        <dsp:cNvPr id="0" name=""/>
        <dsp:cNvSpPr/>
      </dsp:nvSpPr>
      <dsp:spPr>
        <a:xfrm>
          <a:off x="1555131" y="1594346"/>
          <a:ext cx="1883741" cy="539727"/>
        </a:xfrm>
        <a:prstGeom prst="roundRect">
          <a:avLst/>
        </a:prstGeom>
        <a:solidFill>
          <a:schemeClr val="lt1">
            <a:alpha val="90000"/>
            <a:hueOff val="0"/>
            <a:satOff val="0"/>
            <a:lumOff val="0"/>
            <a:alphaOff val="0"/>
          </a:schemeClr>
        </a:solidFill>
        <a:ln w="6350" cap="flat" cmpd="sng" algn="ctr">
          <a:solidFill>
            <a:schemeClr val="accent5">
              <a:shade val="50000"/>
              <a:hueOff val="267407"/>
              <a:satOff val="7164"/>
              <a:lumOff val="3156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2">
                  <a:lumMod val="75000"/>
                </a:schemeClr>
              </a:solidFill>
              <a:latin typeface="Arial" panose="020B0604020202020204" pitchFamily="34" charset="0"/>
              <a:cs typeface="Arial" panose="020B0604020202020204" pitchFamily="34" charset="0"/>
            </a:rPr>
            <a:t>Government Decrees</a:t>
          </a:r>
        </a:p>
      </dsp:txBody>
      <dsp:txXfrm>
        <a:off x="1581478" y="1620693"/>
        <a:ext cx="1831047" cy="487033"/>
      </dsp:txXfrm>
    </dsp:sp>
    <dsp:sp modelId="{B4B59081-0BF6-44AE-B545-C503A83B6571}">
      <dsp:nvSpPr>
        <dsp:cNvPr id="0" name=""/>
        <dsp:cNvSpPr/>
      </dsp:nvSpPr>
      <dsp:spPr>
        <a:xfrm>
          <a:off x="1535174" y="2201539"/>
          <a:ext cx="1898425" cy="539727"/>
        </a:xfrm>
        <a:prstGeom prst="roundRect">
          <a:avLst/>
        </a:prstGeom>
        <a:solidFill>
          <a:schemeClr val="lt1">
            <a:alpha val="90000"/>
            <a:hueOff val="0"/>
            <a:satOff val="0"/>
            <a:lumOff val="0"/>
            <a:alphaOff val="0"/>
          </a:schemeClr>
        </a:solidFill>
        <a:ln w="6350" cap="flat" cmpd="sng" algn="ctr">
          <a:solidFill>
            <a:schemeClr val="accent5">
              <a:shade val="50000"/>
              <a:hueOff val="267407"/>
              <a:satOff val="7164"/>
              <a:lumOff val="31562"/>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6">
                  <a:lumMod val="75000"/>
                </a:schemeClr>
              </a:solidFill>
              <a:latin typeface="Arial" panose="020B0604020202020204" pitchFamily="34" charset="0"/>
              <a:cs typeface="Arial" panose="020B0604020202020204" pitchFamily="34" charset="0"/>
            </a:rPr>
            <a:t>Ministerial Acts</a:t>
          </a:r>
        </a:p>
      </dsp:txBody>
      <dsp:txXfrm>
        <a:off x="1561521" y="2227886"/>
        <a:ext cx="1845731" cy="487033"/>
      </dsp:txXfrm>
    </dsp:sp>
    <dsp:sp modelId="{D745FE8A-547B-4022-9BAC-2A501AE434DB}">
      <dsp:nvSpPr>
        <dsp:cNvPr id="0" name=""/>
        <dsp:cNvSpPr/>
      </dsp:nvSpPr>
      <dsp:spPr>
        <a:xfrm>
          <a:off x="1521264" y="2830752"/>
          <a:ext cx="1922860" cy="539727"/>
        </a:xfrm>
        <a:prstGeom prst="roundRect">
          <a:avLst/>
        </a:prstGeom>
        <a:solidFill>
          <a:schemeClr val="lt1">
            <a:alpha val="90000"/>
            <a:hueOff val="0"/>
            <a:satOff val="0"/>
            <a:lumOff val="0"/>
            <a:alphaOff val="0"/>
          </a:schemeClr>
        </a:solidFill>
        <a:ln w="6350" cap="flat" cmpd="sng" algn="ctr">
          <a:solidFill>
            <a:schemeClr val="accent5">
              <a:shade val="50000"/>
              <a:hueOff val="133703"/>
              <a:satOff val="3582"/>
              <a:lumOff val="15781"/>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B050"/>
              </a:solidFill>
              <a:latin typeface="Arial" panose="020B0604020202020204" pitchFamily="34" charset="0"/>
              <a:cs typeface="Arial" panose="020B0604020202020204" pitchFamily="34" charset="0"/>
            </a:rPr>
            <a:t>Guides</a:t>
          </a:r>
        </a:p>
      </dsp:txBody>
      <dsp:txXfrm>
        <a:off x="1547611" y="2857099"/>
        <a:ext cx="1870166" cy="4870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07/10/2023</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2</a:t>
            </a:fld>
            <a:endParaRPr lang="en-GB"/>
          </a:p>
        </p:txBody>
      </p:sp>
    </p:spTree>
    <p:extLst>
      <p:ext uri="{BB962C8B-B14F-4D97-AF65-F5344CB8AC3E}">
        <p14:creationId xmlns:p14="http://schemas.microsoft.com/office/powerpoint/2010/main" val="87210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02A-1D93-F4C3-C85E-251216CCA15A}"/>
              </a:ext>
            </a:extLst>
          </p:cNvPr>
          <p:cNvSpPr>
            <a:spLocks noGrp="1"/>
          </p:cNvSpPr>
          <p:nvPr>
            <p:ph type="ctrTitle"/>
          </p:nvPr>
        </p:nvSpPr>
        <p:spPr>
          <a:xfrm>
            <a:off x="1143000" y="1275606"/>
            <a:ext cx="6858000" cy="1790700"/>
          </a:xfr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4834A820-285E-19A0-63D4-57E8B371FA27}"/>
              </a:ext>
            </a:extLst>
          </p:cNvPr>
          <p:cNvSpPr>
            <a:spLocks noGrp="1"/>
          </p:cNvSpPr>
          <p:nvPr>
            <p:ph type="subTitle" idx="1"/>
          </p:nvPr>
        </p:nvSpPr>
        <p:spPr>
          <a:xfrm>
            <a:off x="1143000" y="3136156"/>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Tree>
    <p:extLst>
      <p:ext uri="{BB962C8B-B14F-4D97-AF65-F5344CB8AC3E}">
        <p14:creationId xmlns:p14="http://schemas.microsoft.com/office/powerpoint/2010/main" val="21731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23DC-A7D4-09A3-1AE9-6EB6A2A505FA}"/>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D9BFD2DB-EFE9-35D1-125C-453DD1FA48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58F017C9-42EA-67FC-C2DB-258A31811709}"/>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5" name="Footer Placeholder 4">
            <a:extLst>
              <a:ext uri="{FF2B5EF4-FFF2-40B4-BE49-F238E27FC236}">
                <a16:creationId xmlns:a16="http://schemas.microsoft.com/office/drawing/2014/main" id="{548A476B-6CD9-E8CC-95D0-4BF10F7F0DF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6AA8E0A8-6E8C-EBD2-84A5-F8EB4376596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8367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631B-1CA2-FAFF-C0E0-C14C500250D6}"/>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96035E1B-1539-4DAE-0EFC-9ED89D424C6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4D0A760-D8EC-9040-6007-BF46219ACF19}"/>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5" name="Footer Placeholder 4">
            <a:extLst>
              <a:ext uri="{FF2B5EF4-FFF2-40B4-BE49-F238E27FC236}">
                <a16:creationId xmlns:a16="http://schemas.microsoft.com/office/drawing/2014/main" id="{B0B00DE1-D38F-9936-5BD1-77D9EFBA9D49}"/>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D2988486-A788-E4BD-1948-995E9EB4E3B3}"/>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3675550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83C7-9BE7-D979-8DC6-22D017306025}"/>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835CDAE2-596E-243C-F558-0D1991B349C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3F9AD7BD-C78D-1F7C-94E5-D60C9E57A447}"/>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A36AB4B2-3A2C-F3EB-029F-189784E2360D}"/>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6" name="Footer Placeholder 5">
            <a:extLst>
              <a:ext uri="{FF2B5EF4-FFF2-40B4-BE49-F238E27FC236}">
                <a16:creationId xmlns:a16="http://schemas.microsoft.com/office/drawing/2014/main" id="{F67B8D5D-3A3C-BE50-3DFD-377831D27D9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26086C73-CB1F-0316-515C-9A821BC9C92F}"/>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02489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84A2F-391B-B9B2-4A0D-42EBFEC884C5}"/>
              </a:ext>
            </a:extLst>
          </p:cNvPr>
          <p:cNvSpPr>
            <a:spLocks noGrp="1"/>
          </p:cNvSpPr>
          <p:nvPr>
            <p:ph type="title"/>
          </p:nvPr>
        </p:nvSpPr>
        <p:spPr>
          <a:xfrm>
            <a:off x="630238" y="274638"/>
            <a:ext cx="7886700" cy="993775"/>
          </a:xfr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2885374C-A035-EED8-80E0-775BFFF2A1B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B2D4EB-C08A-5C09-8886-6635B79554FD}"/>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1712CCDC-C2DA-ADD3-4D92-88535A4D8BD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0D3F58-64E6-19C2-482C-3DBE78CD8AD2}"/>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00E93CCA-73B7-9C2E-E223-BAB3D207A282}"/>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8" name="Footer Placeholder 7">
            <a:extLst>
              <a:ext uri="{FF2B5EF4-FFF2-40B4-BE49-F238E27FC236}">
                <a16:creationId xmlns:a16="http://schemas.microsoft.com/office/drawing/2014/main" id="{27F41DA9-6788-9952-7703-7CF733CBA013}"/>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E776FAB-DBB7-E316-8977-B43B16B49F72}"/>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053685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F7F7-7CE9-9A49-A73F-A8461B0C9EB9}"/>
              </a:ext>
            </a:extLst>
          </p:cNvPr>
          <p:cNvSpPr>
            <a:spLocks noGrp="1"/>
          </p:cNvSpPr>
          <p:nvPr>
            <p:ph type="title"/>
          </p:nvPr>
        </p:nvSpPr>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9F1F331C-947F-3B91-6141-596092DAE2E5}"/>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4" name="Footer Placeholder 3">
            <a:extLst>
              <a:ext uri="{FF2B5EF4-FFF2-40B4-BE49-F238E27FC236}">
                <a16:creationId xmlns:a16="http://schemas.microsoft.com/office/drawing/2014/main" id="{2B5866AF-2F2F-92DB-8F2E-17A9462EBB9A}"/>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C1A511AD-3A19-A128-58D0-9DB64840AB8A}"/>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84996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F91D0-6817-6B45-06F6-684136E134B6}"/>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3" name="Footer Placeholder 2">
            <a:extLst>
              <a:ext uri="{FF2B5EF4-FFF2-40B4-BE49-F238E27FC236}">
                <a16:creationId xmlns:a16="http://schemas.microsoft.com/office/drawing/2014/main" id="{D2D9A13F-98A1-B09A-D100-1BF14F66CC82}"/>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F7FB39C8-3D69-BFEC-C2F9-540F8886009D}"/>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7006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69E6-CB1E-D452-4C01-CF46963B551B}"/>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8FA31B67-120E-2262-D258-E5430020B7D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1B623384-A9EE-1229-DFE2-3D65B30EEA9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447A3-1105-4B52-48E8-557AFB703963}"/>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6" name="Footer Placeholder 5">
            <a:extLst>
              <a:ext uri="{FF2B5EF4-FFF2-40B4-BE49-F238E27FC236}">
                <a16:creationId xmlns:a16="http://schemas.microsoft.com/office/drawing/2014/main" id="{112D6DAE-1C31-94F4-C037-0BDE818465C1}"/>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FBF49C8C-2001-B2D6-156B-F5535EA0701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54827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C135-271A-BA45-6C94-8DE051F5F599}"/>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3EA0B191-3BD1-CD71-4990-36552AAD833F}"/>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A408CCF-11CD-096C-66D2-489B2F87601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1ADE6-E632-A8E0-CDA9-A0D1A4A12F34}"/>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6" name="Footer Placeholder 5">
            <a:extLst>
              <a:ext uri="{FF2B5EF4-FFF2-40B4-BE49-F238E27FC236}">
                <a16:creationId xmlns:a16="http://schemas.microsoft.com/office/drawing/2014/main" id="{CD5B3A4A-F4A9-707B-6CB9-AF85C79B72A0}"/>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B99F852F-3A27-EAB1-8A07-3ED3E7C748FE}"/>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768093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73B6C-64B4-CD5E-08B1-E3501D3FA603}"/>
              </a:ext>
            </a:extLst>
          </p:cNvPr>
          <p:cNvSpPr>
            <a:spLocks noGrp="1"/>
          </p:cNvSpPr>
          <p:nvPr>
            <p:ph type="title"/>
          </p:nvPr>
        </p:nvSpPr>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F6706F66-9771-467E-DC77-B5A2A843F7A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0E7BE59-CF91-3A70-9D9B-86BD42027A0B}"/>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5" name="Footer Placeholder 4">
            <a:extLst>
              <a:ext uri="{FF2B5EF4-FFF2-40B4-BE49-F238E27FC236}">
                <a16:creationId xmlns:a16="http://schemas.microsoft.com/office/drawing/2014/main" id="{DFDF7EE1-5D54-70F0-01AF-49607C1638F7}"/>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58194E92-EBA1-B507-A8BC-D9C12CDF8F98}"/>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125174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202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3E2C6B-0554-048C-B7CF-E1EAD184C78F}"/>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2CDD786F-A24F-8C10-79C3-1C2BB5169BF7}"/>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37B01A7B-2028-97E7-CA5A-84A4FD0C2D1F}"/>
              </a:ext>
            </a:extLst>
          </p:cNvPr>
          <p:cNvSpPr>
            <a:spLocks noGrp="1"/>
          </p:cNvSpPr>
          <p:nvPr>
            <p:ph type="dt" sz="half" idx="10"/>
          </p:nvPr>
        </p:nvSpPr>
        <p:spPr/>
        <p:txBody>
          <a:bodyPr/>
          <a:lstStyle/>
          <a:p>
            <a:fld id="{45DC10DD-F67F-5241-BB8B-4C3BA9A2959B}" type="datetimeFigureOut">
              <a:rPr lang="en-AT" smtClean="0"/>
              <a:t>10/07/2023</a:t>
            </a:fld>
            <a:endParaRPr lang="en-AT"/>
          </a:p>
        </p:txBody>
      </p:sp>
      <p:sp>
        <p:nvSpPr>
          <p:cNvPr id="5" name="Footer Placeholder 4">
            <a:extLst>
              <a:ext uri="{FF2B5EF4-FFF2-40B4-BE49-F238E27FC236}">
                <a16:creationId xmlns:a16="http://schemas.microsoft.com/office/drawing/2014/main" id="{980CB13F-43E0-9D39-4749-04350486CC35}"/>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026B360-6CC0-E612-0697-3696FF50C19C}"/>
              </a:ext>
            </a:extLst>
          </p:cNvPr>
          <p:cNvSpPr>
            <a:spLocks noGrp="1"/>
          </p:cNvSpPr>
          <p:nvPr>
            <p:ph type="sldNum" sz="quarter" idx="12"/>
          </p:nvPr>
        </p:nvSpPr>
        <p:spPr/>
        <p:txBody>
          <a:bodyPr/>
          <a:lstStyle/>
          <a:p>
            <a:fld id="{72E3AC5B-7CEB-2D49-94B4-1DE2B86299CB}" type="slidenum">
              <a:rPr lang="en-AT" smtClean="0"/>
              <a:t>‹#›</a:t>
            </a:fld>
            <a:endParaRPr lang="en-AT"/>
          </a:p>
        </p:txBody>
      </p:sp>
    </p:spTree>
    <p:extLst>
      <p:ext uri="{BB962C8B-B14F-4D97-AF65-F5344CB8AC3E}">
        <p14:creationId xmlns:p14="http://schemas.microsoft.com/office/powerpoint/2010/main" val="2198320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029-CD34-007D-4455-2E2948DAD5EE}"/>
              </a:ext>
            </a:extLst>
          </p:cNvPr>
          <p:cNvSpPr>
            <a:spLocks noGrp="1"/>
          </p:cNvSpPr>
          <p:nvPr>
            <p:ph type="ctrTitle"/>
          </p:nvPr>
        </p:nvSpPr>
        <p:spPr>
          <a:xfrm>
            <a:off x="1143000" y="841375"/>
            <a:ext cx="6858000" cy="17907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Subtitle 2">
            <a:extLst>
              <a:ext uri="{FF2B5EF4-FFF2-40B4-BE49-F238E27FC236}">
                <a16:creationId xmlns:a16="http://schemas.microsoft.com/office/drawing/2014/main" id="{F583CC5A-34C1-81E7-7534-BFD1F67A229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AT" dirty="0"/>
          </a:p>
        </p:txBody>
      </p:sp>
      <p:sp>
        <p:nvSpPr>
          <p:cNvPr id="4" name="Date Placeholder 3">
            <a:extLst>
              <a:ext uri="{FF2B5EF4-FFF2-40B4-BE49-F238E27FC236}">
                <a16:creationId xmlns:a16="http://schemas.microsoft.com/office/drawing/2014/main" id="{7A63E1B8-5198-9A43-9626-34C359ADEFAE}"/>
              </a:ext>
            </a:extLst>
          </p:cNvPr>
          <p:cNvSpPr>
            <a:spLocks noGrp="1"/>
          </p:cNvSpPr>
          <p:nvPr>
            <p:ph type="dt" sz="half" idx="10"/>
          </p:nvPr>
        </p:nvSpPr>
        <p:spPr/>
        <p:txBody>
          <a:bodyPr/>
          <a:lstStyle/>
          <a:p>
            <a:fld id="{63E74C7C-23F2-4648-B589-EAEE169A6990}" type="datetimeFigureOut">
              <a:rPr lang="en-AT" smtClean="0"/>
              <a:t>10/07/2023</a:t>
            </a:fld>
            <a:endParaRPr lang="en-AT"/>
          </a:p>
        </p:txBody>
      </p:sp>
      <p:sp>
        <p:nvSpPr>
          <p:cNvPr id="5" name="Footer Placeholder 4">
            <a:extLst>
              <a:ext uri="{FF2B5EF4-FFF2-40B4-BE49-F238E27FC236}">
                <a16:creationId xmlns:a16="http://schemas.microsoft.com/office/drawing/2014/main" id="{9F7C40A4-7D03-C8E8-89EE-543B5CC49FCE}"/>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3F5554A0-5F76-A5D7-7D16-88F40D57BD13}"/>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62907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C15B9-3ED1-E779-6B9C-838E32B80942}"/>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Content Placeholder 2">
            <a:extLst>
              <a:ext uri="{FF2B5EF4-FFF2-40B4-BE49-F238E27FC236}">
                <a16:creationId xmlns:a16="http://schemas.microsoft.com/office/drawing/2014/main" id="{79DD613D-B40A-B8FD-9EEE-B4A4332BA0D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7D18BC72-CFE8-922F-469E-1AE08093626F}"/>
              </a:ext>
            </a:extLst>
          </p:cNvPr>
          <p:cNvSpPr>
            <a:spLocks noGrp="1"/>
          </p:cNvSpPr>
          <p:nvPr>
            <p:ph type="dt" sz="half" idx="10"/>
          </p:nvPr>
        </p:nvSpPr>
        <p:spPr/>
        <p:txBody>
          <a:bodyPr/>
          <a:lstStyle/>
          <a:p>
            <a:fld id="{63E74C7C-23F2-4648-B589-EAEE169A6990}" type="datetimeFigureOut">
              <a:rPr lang="en-AT" smtClean="0"/>
              <a:t>10/07/2023</a:t>
            </a:fld>
            <a:endParaRPr lang="en-AT"/>
          </a:p>
        </p:txBody>
      </p:sp>
      <p:sp>
        <p:nvSpPr>
          <p:cNvPr id="5" name="Footer Placeholder 4">
            <a:extLst>
              <a:ext uri="{FF2B5EF4-FFF2-40B4-BE49-F238E27FC236}">
                <a16:creationId xmlns:a16="http://schemas.microsoft.com/office/drawing/2014/main" id="{D4DD312E-AFFB-1A08-1060-EF046B8427B1}"/>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F434453A-7F41-A078-DCE3-20E34670392E}"/>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5716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15A9-6CA1-9771-FCA7-D61BF2849C1D}"/>
              </a:ext>
            </a:extLst>
          </p:cNvPr>
          <p:cNvSpPr>
            <a:spLocks noGrp="1"/>
          </p:cNvSpPr>
          <p:nvPr>
            <p:ph type="title"/>
          </p:nvPr>
        </p:nvSpPr>
        <p:spPr>
          <a:xfrm>
            <a:off x="623888" y="1282700"/>
            <a:ext cx="7886700" cy="2139950"/>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43A73F48-7C6A-9C78-EA33-3DD52D89EA1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51F3D0-BE0E-A7C0-7828-9F49D206B00C}"/>
              </a:ext>
            </a:extLst>
          </p:cNvPr>
          <p:cNvSpPr>
            <a:spLocks noGrp="1"/>
          </p:cNvSpPr>
          <p:nvPr>
            <p:ph type="dt" sz="half" idx="10"/>
          </p:nvPr>
        </p:nvSpPr>
        <p:spPr/>
        <p:txBody>
          <a:bodyPr/>
          <a:lstStyle/>
          <a:p>
            <a:fld id="{63E74C7C-23F2-4648-B589-EAEE169A6990}" type="datetimeFigureOut">
              <a:rPr lang="en-AT" smtClean="0"/>
              <a:t>10/07/2023</a:t>
            </a:fld>
            <a:endParaRPr lang="en-AT"/>
          </a:p>
        </p:txBody>
      </p:sp>
      <p:sp>
        <p:nvSpPr>
          <p:cNvPr id="5" name="Footer Placeholder 4">
            <a:extLst>
              <a:ext uri="{FF2B5EF4-FFF2-40B4-BE49-F238E27FC236}">
                <a16:creationId xmlns:a16="http://schemas.microsoft.com/office/drawing/2014/main" id="{FE22223E-5F91-74C9-A5B3-C167A8A3716C}"/>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16F44461-5A2A-7645-3185-483CF023104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348359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B97B4-D581-030F-E847-C2386FA7D8F1}"/>
              </a:ext>
            </a:extLst>
          </p:cNvPr>
          <p:cNvSpPr>
            <a:spLocks noGrp="1"/>
          </p:cNvSpPr>
          <p:nvPr>
            <p:ph type="title"/>
          </p:nvPr>
        </p:nvSpPr>
        <p:spPr>
          <a:xfrm>
            <a:off x="630238"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35B988C9-C703-AE60-483F-4D69BE6DC6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E46A57F-842E-6B52-4967-28E435FE7A17}"/>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92010345-5305-9514-53D7-BC4B0B461A9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1BF8FA-8388-F803-911A-5D1AB74C88A9}"/>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2D42EA7F-3071-E80C-2482-F1ED949245A5}"/>
              </a:ext>
            </a:extLst>
          </p:cNvPr>
          <p:cNvSpPr>
            <a:spLocks noGrp="1"/>
          </p:cNvSpPr>
          <p:nvPr>
            <p:ph type="dt" sz="half" idx="10"/>
          </p:nvPr>
        </p:nvSpPr>
        <p:spPr/>
        <p:txBody>
          <a:bodyPr/>
          <a:lstStyle/>
          <a:p>
            <a:fld id="{63E74C7C-23F2-4648-B589-EAEE169A6990}" type="datetimeFigureOut">
              <a:rPr lang="en-AT" smtClean="0"/>
              <a:t>10/07/2023</a:t>
            </a:fld>
            <a:endParaRPr lang="en-AT"/>
          </a:p>
        </p:txBody>
      </p:sp>
      <p:sp>
        <p:nvSpPr>
          <p:cNvPr id="8" name="Footer Placeholder 7">
            <a:extLst>
              <a:ext uri="{FF2B5EF4-FFF2-40B4-BE49-F238E27FC236}">
                <a16:creationId xmlns:a16="http://schemas.microsoft.com/office/drawing/2014/main" id="{F80A429A-4224-1E19-3BA8-C8B945FEF65F}"/>
              </a:ext>
            </a:extLst>
          </p:cNvPr>
          <p:cNvSpPr>
            <a:spLocks noGrp="1"/>
          </p:cNvSpPr>
          <p:nvPr>
            <p:ph type="ftr" sz="quarter" idx="11"/>
          </p:nvPr>
        </p:nvSpPr>
        <p:spPr/>
        <p:txBody>
          <a:bodyPr/>
          <a:lstStyle/>
          <a:p>
            <a:endParaRPr lang="en-AT"/>
          </a:p>
        </p:txBody>
      </p:sp>
      <p:sp>
        <p:nvSpPr>
          <p:cNvPr id="9" name="Slide Number Placeholder 8">
            <a:extLst>
              <a:ext uri="{FF2B5EF4-FFF2-40B4-BE49-F238E27FC236}">
                <a16:creationId xmlns:a16="http://schemas.microsoft.com/office/drawing/2014/main" id="{BB89FADE-3C5F-A233-E430-082035CDF0B5}"/>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171599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F28-435E-C68D-CDAE-E0A9B15FC1EF}"/>
              </a:ext>
            </a:extLst>
          </p:cNvPr>
          <p:cNvSpPr>
            <a:spLocks noGrp="1"/>
          </p:cNvSpPr>
          <p:nvPr>
            <p:ph type="title"/>
          </p:nvPr>
        </p:nvSpPr>
        <p:spPr>
          <a:xfrm>
            <a:off x="628650" y="274638"/>
            <a:ext cx="7886700" cy="993775"/>
          </a:xfrm>
          <a:prstGeom prst="rect">
            <a:avLst/>
          </a:prstGeom>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AT" dirty="0"/>
          </a:p>
        </p:txBody>
      </p:sp>
      <p:sp>
        <p:nvSpPr>
          <p:cNvPr id="3" name="Date Placeholder 2">
            <a:extLst>
              <a:ext uri="{FF2B5EF4-FFF2-40B4-BE49-F238E27FC236}">
                <a16:creationId xmlns:a16="http://schemas.microsoft.com/office/drawing/2014/main" id="{D40C9A6D-56EA-01C5-8530-BF6F126F2997}"/>
              </a:ext>
            </a:extLst>
          </p:cNvPr>
          <p:cNvSpPr>
            <a:spLocks noGrp="1"/>
          </p:cNvSpPr>
          <p:nvPr>
            <p:ph type="dt" sz="half" idx="10"/>
          </p:nvPr>
        </p:nvSpPr>
        <p:spPr/>
        <p:txBody>
          <a:bodyPr/>
          <a:lstStyle/>
          <a:p>
            <a:fld id="{63E74C7C-23F2-4648-B589-EAEE169A6990}" type="datetimeFigureOut">
              <a:rPr lang="en-AT" smtClean="0"/>
              <a:t>10/07/2023</a:t>
            </a:fld>
            <a:endParaRPr lang="en-AT"/>
          </a:p>
        </p:txBody>
      </p:sp>
      <p:sp>
        <p:nvSpPr>
          <p:cNvPr id="4" name="Footer Placeholder 3">
            <a:extLst>
              <a:ext uri="{FF2B5EF4-FFF2-40B4-BE49-F238E27FC236}">
                <a16:creationId xmlns:a16="http://schemas.microsoft.com/office/drawing/2014/main" id="{1F93D6F0-6164-EAAD-774B-D37CA81A1290}"/>
              </a:ext>
            </a:extLst>
          </p:cNvPr>
          <p:cNvSpPr>
            <a:spLocks noGrp="1"/>
          </p:cNvSpPr>
          <p:nvPr>
            <p:ph type="ftr" sz="quarter" idx="11"/>
          </p:nvPr>
        </p:nvSpPr>
        <p:spPr/>
        <p:txBody>
          <a:bodyPr/>
          <a:lstStyle/>
          <a:p>
            <a:endParaRPr lang="en-AT"/>
          </a:p>
        </p:txBody>
      </p:sp>
      <p:sp>
        <p:nvSpPr>
          <p:cNvPr id="5" name="Slide Number Placeholder 4">
            <a:extLst>
              <a:ext uri="{FF2B5EF4-FFF2-40B4-BE49-F238E27FC236}">
                <a16:creationId xmlns:a16="http://schemas.microsoft.com/office/drawing/2014/main" id="{790725DB-07EE-DE5B-AE9B-6F76FB19889F}"/>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299660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08737-70E7-6AD3-C9BC-A9D7B189C767}"/>
              </a:ext>
            </a:extLst>
          </p:cNvPr>
          <p:cNvSpPr>
            <a:spLocks noGrp="1"/>
          </p:cNvSpPr>
          <p:nvPr>
            <p:ph type="dt" sz="half" idx="10"/>
          </p:nvPr>
        </p:nvSpPr>
        <p:spPr/>
        <p:txBody>
          <a:bodyPr/>
          <a:lstStyle/>
          <a:p>
            <a:fld id="{63E74C7C-23F2-4648-B589-EAEE169A6990}" type="datetimeFigureOut">
              <a:rPr lang="en-AT" smtClean="0"/>
              <a:t>10/07/2023</a:t>
            </a:fld>
            <a:endParaRPr lang="en-AT"/>
          </a:p>
        </p:txBody>
      </p:sp>
      <p:sp>
        <p:nvSpPr>
          <p:cNvPr id="3" name="Footer Placeholder 2">
            <a:extLst>
              <a:ext uri="{FF2B5EF4-FFF2-40B4-BE49-F238E27FC236}">
                <a16:creationId xmlns:a16="http://schemas.microsoft.com/office/drawing/2014/main" id="{F4254B2E-75F7-81AC-1B6F-CBFED9C64D89}"/>
              </a:ext>
            </a:extLst>
          </p:cNvPr>
          <p:cNvSpPr>
            <a:spLocks noGrp="1"/>
          </p:cNvSpPr>
          <p:nvPr>
            <p:ph type="ftr" sz="quarter" idx="11"/>
          </p:nvPr>
        </p:nvSpPr>
        <p:spPr/>
        <p:txBody>
          <a:bodyPr/>
          <a:lstStyle/>
          <a:p>
            <a:endParaRPr lang="en-AT"/>
          </a:p>
        </p:txBody>
      </p:sp>
      <p:sp>
        <p:nvSpPr>
          <p:cNvPr id="4" name="Slide Number Placeholder 3">
            <a:extLst>
              <a:ext uri="{FF2B5EF4-FFF2-40B4-BE49-F238E27FC236}">
                <a16:creationId xmlns:a16="http://schemas.microsoft.com/office/drawing/2014/main" id="{15B6763C-3312-66EA-FF6B-C74C2479F03C}"/>
              </a:ext>
            </a:extLst>
          </p:cNvPr>
          <p:cNvSpPr>
            <a:spLocks noGrp="1"/>
          </p:cNvSpPr>
          <p:nvPr>
            <p:ph type="sldNum" sz="quarter" idx="12"/>
          </p:nvPr>
        </p:nvSpPr>
        <p:spPr/>
        <p:txBody>
          <a:bodyPr/>
          <a:lstStyle/>
          <a:p>
            <a:fld id="{9811A4E6-D212-BA49-BB1D-67D317C50531}" type="slidenum">
              <a:rPr lang="en-AT" smtClean="0"/>
              <a:t>‹#›</a:t>
            </a:fld>
            <a:endParaRPr lang="en-AT"/>
          </a:p>
        </p:txBody>
      </p:sp>
    </p:spTree>
    <p:extLst>
      <p:ext uri="{BB962C8B-B14F-4D97-AF65-F5344CB8AC3E}">
        <p14:creationId xmlns:p14="http://schemas.microsoft.com/office/powerpoint/2010/main" val="4083752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63D597-CABF-3F00-F43C-C66A9883FFA2}"/>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close-up of a logo&#10;&#10;Description automatically generated with medium confidence">
            <a:extLst>
              <a:ext uri="{FF2B5EF4-FFF2-40B4-BE49-F238E27FC236}">
                <a16:creationId xmlns:a16="http://schemas.microsoft.com/office/drawing/2014/main" id="{8AE98FBB-A02A-B11B-8A8D-F45E612C0E3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0F410017-9382-7C80-0FED-5DE265680D1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C02AA3AD-3BCF-8FB9-3D95-9389AF70EF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E74C7C-23F2-4648-B589-EAEE169A6990}" type="datetimeFigureOut">
              <a:rPr lang="en-AT" smtClean="0"/>
              <a:t>10/07/2023</a:t>
            </a:fld>
            <a:endParaRPr lang="en-AT"/>
          </a:p>
        </p:txBody>
      </p:sp>
      <p:sp>
        <p:nvSpPr>
          <p:cNvPr id="5" name="Footer Placeholder 4">
            <a:extLst>
              <a:ext uri="{FF2B5EF4-FFF2-40B4-BE49-F238E27FC236}">
                <a16:creationId xmlns:a16="http://schemas.microsoft.com/office/drawing/2014/main" id="{7046FF34-C2C5-74BF-98B9-B0288048BB2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523AA55A-1FA2-7FAC-03D5-B3B0474EC23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811A4E6-D212-BA49-BB1D-67D317C50531}" type="slidenum">
              <a:rPr lang="en-AT" smtClean="0"/>
              <a:t>‹#›</a:t>
            </a:fld>
            <a:endParaRPr lang="en-AT"/>
          </a:p>
        </p:txBody>
      </p:sp>
    </p:spTree>
    <p:extLst>
      <p:ext uri="{BB962C8B-B14F-4D97-AF65-F5344CB8AC3E}">
        <p14:creationId xmlns:p14="http://schemas.microsoft.com/office/powerpoint/2010/main" val="146953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operating system, aqua, blue&#10;&#10;Description automatically generated">
            <a:extLst>
              <a:ext uri="{FF2B5EF4-FFF2-40B4-BE49-F238E27FC236}">
                <a16:creationId xmlns:a16="http://schemas.microsoft.com/office/drawing/2014/main" id="{B50D8E72-883D-F4EE-4AC5-F815AAD889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63318190-26C8-C938-A09A-E3122DA84F8D}"/>
              </a:ext>
            </a:extLst>
          </p:cNvPr>
          <p:cNvSpPr>
            <a:spLocks noGrp="1"/>
          </p:cNvSpPr>
          <p:nvPr>
            <p:ph type="title"/>
          </p:nvPr>
        </p:nvSpPr>
        <p:spPr>
          <a:xfrm>
            <a:off x="628972" y="14287"/>
            <a:ext cx="7886700" cy="993775"/>
          </a:xfrm>
          <a:prstGeom prst="rect">
            <a:avLst/>
          </a:prstGeom>
        </p:spPr>
        <p:txBody>
          <a:bodyPr vert="horz" lIns="91440" tIns="45720" rIns="91440" bIns="45720" rtlCol="0" anchor="ctr">
            <a:normAutofit/>
          </a:bodyPr>
          <a:lstStyle/>
          <a:p>
            <a:r>
              <a:rPr lang="en-GB" dirty="0"/>
              <a:t>Click to edit Master title style</a:t>
            </a:r>
            <a:endParaRPr lang="en-AT" dirty="0"/>
          </a:p>
        </p:txBody>
      </p:sp>
      <p:sp>
        <p:nvSpPr>
          <p:cNvPr id="3" name="Text Placeholder 2">
            <a:extLst>
              <a:ext uri="{FF2B5EF4-FFF2-40B4-BE49-F238E27FC236}">
                <a16:creationId xmlns:a16="http://schemas.microsoft.com/office/drawing/2014/main" id="{1929BADB-49D7-77A0-4E80-E38A30AA211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T" dirty="0"/>
          </a:p>
        </p:txBody>
      </p:sp>
      <p:sp>
        <p:nvSpPr>
          <p:cNvPr id="4" name="Date Placeholder 3">
            <a:extLst>
              <a:ext uri="{FF2B5EF4-FFF2-40B4-BE49-F238E27FC236}">
                <a16:creationId xmlns:a16="http://schemas.microsoft.com/office/drawing/2014/main" id="{A840B100-5DA0-D711-3D81-1FF58758097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5DC10DD-F67F-5241-BB8B-4C3BA9A2959B}" type="datetimeFigureOut">
              <a:rPr lang="en-AT" smtClean="0"/>
              <a:t>10/07/2023</a:t>
            </a:fld>
            <a:endParaRPr lang="en-AT"/>
          </a:p>
        </p:txBody>
      </p:sp>
      <p:sp>
        <p:nvSpPr>
          <p:cNvPr id="5" name="Footer Placeholder 4">
            <a:extLst>
              <a:ext uri="{FF2B5EF4-FFF2-40B4-BE49-F238E27FC236}">
                <a16:creationId xmlns:a16="http://schemas.microsoft.com/office/drawing/2014/main" id="{3CAE29F2-ADEB-64ED-66BD-C0BCF11ADBB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T"/>
          </a:p>
        </p:txBody>
      </p:sp>
      <p:sp>
        <p:nvSpPr>
          <p:cNvPr id="6" name="Slide Number Placeholder 5">
            <a:extLst>
              <a:ext uri="{FF2B5EF4-FFF2-40B4-BE49-F238E27FC236}">
                <a16:creationId xmlns:a16="http://schemas.microsoft.com/office/drawing/2014/main" id="{D5555D77-855F-FA69-3B1C-CE22424480B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2E3AC5B-7CEB-2D49-94B4-1DE2B86299CB}" type="slidenum">
              <a:rPr lang="en-AT" smtClean="0"/>
              <a:t>‹#›</a:t>
            </a:fld>
            <a:endParaRPr lang="en-AT"/>
          </a:p>
        </p:txBody>
      </p:sp>
    </p:spTree>
    <p:extLst>
      <p:ext uri="{BB962C8B-B14F-4D97-AF65-F5344CB8AC3E}">
        <p14:creationId xmlns:p14="http://schemas.microsoft.com/office/powerpoint/2010/main" val="399071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mailto:s.vardanyan@nrsc.a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30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1982-F4DF-472A-94FA-F18662066519}"/>
              </a:ext>
            </a:extLst>
          </p:cNvPr>
          <p:cNvSpPr>
            <a:spLocks noGrp="1"/>
          </p:cNvSpPr>
          <p:nvPr>
            <p:ph type="title"/>
          </p:nvPr>
        </p:nvSpPr>
        <p:spPr>
          <a:xfrm>
            <a:off x="104336" y="14287"/>
            <a:ext cx="8572120" cy="993775"/>
          </a:xfrm>
        </p:spPr>
        <p:txBody>
          <a:bodyPr>
            <a:normAutofit/>
          </a:bodyPr>
          <a:lstStyle/>
          <a:p>
            <a:r>
              <a:rPr lang="en-GB" sz="2600" dirty="0"/>
              <a:t>Institutional RAW management facility _ </a:t>
            </a:r>
            <a:r>
              <a:rPr lang="en-GB" sz="2600" i="1" dirty="0">
                <a:solidFill>
                  <a:srgbClr val="0070C0"/>
                </a:solidFill>
              </a:rPr>
              <a:t>RADON type</a:t>
            </a:r>
            <a:endParaRPr lang="en-US" sz="2600" i="1" dirty="0">
              <a:solidFill>
                <a:srgbClr val="0070C0"/>
              </a:solidFill>
            </a:endParaRPr>
          </a:p>
        </p:txBody>
      </p:sp>
      <p:sp>
        <p:nvSpPr>
          <p:cNvPr id="4" name="Rectangle 3">
            <a:extLst>
              <a:ext uri="{FF2B5EF4-FFF2-40B4-BE49-F238E27FC236}">
                <a16:creationId xmlns:a16="http://schemas.microsoft.com/office/drawing/2014/main" id="{A9DE045F-2657-442B-B823-B7D18403137C}"/>
              </a:ext>
            </a:extLst>
          </p:cNvPr>
          <p:cNvSpPr/>
          <p:nvPr/>
        </p:nvSpPr>
        <p:spPr>
          <a:xfrm>
            <a:off x="104336" y="937046"/>
            <a:ext cx="6495850" cy="4154984"/>
          </a:xfrm>
          <a:prstGeom prst="rect">
            <a:avLst/>
          </a:prstGeom>
        </p:spPr>
        <p:txBody>
          <a:bodyPr wrap="square">
            <a:spAutoFit/>
          </a:bodyPr>
          <a:lstStyle/>
          <a:p>
            <a:pPr marL="292100" lvl="1" indent="-292100" algn="just" eaLnBrk="0" fontAlgn="base" hangingPunct="0">
              <a:spcAft>
                <a:spcPts val="1200"/>
              </a:spcAft>
              <a:buClr>
                <a:srgbClr val="0070C0"/>
              </a:buClr>
              <a:buSzPct val="68000"/>
              <a:buFont typeface="Wingdings 3" pitchFamily="18" charset="2"/>
              <a:buChar char=""/>
            </a:pPr>
            <a:r>
              <a:rPr lang="en-US" dirty="0">
                <a:latin typeface="Arial" panose="020B0604020202020204" pitchFamily="34" charset="0"/>
                <a:cs typeface="Arial" panose="020B0604020202020204" pitchFamily="34" charset="0"/>
              </a:rPr>
              <a:t>Commissioned in 1980; </a:t>
            </a:r>
          </a:p>
          <a:p>
            <a:pPr marL="292100" lvl="1" indent="-292100" algn="just" eaLnBrk="0" fontAlgn="base" hangingPunct="0">
              <a:spcAft>
                <a:spcPts val="1200"/>
              </a:spcAft>
              <a:buClr>
                <a:srgbClr val="0070C0"/>
              </a:buClr>
              <a:buSzPct val="68000"/>
              <a:buFont typeface="Wingdings 3" pitchFamily="18" charset="2"/>
              <a:buChar char=""/>
            </a:pPr>
            <a:r>
              <a:rPr lang="en-US" dirty="0">
                <a:latin typeface="Arial" panose="020B0604020202020204" pitchFamily="34" charset="0"/>
                <a:cs typeface="Arial" panose="020B0604020202020204" pitchFamily="34" charset="0"/>
              </a:rPr>
              <a:t>Replacing the old one from 1950ies at the Sovetashen site /for the threat of landslip of the territory/;</a:t>
            </a:r>
          </a:p>
          <a:p>
            <a:pPr marL="292100" lvl="1" indent="-292100" algn="just" eaLnBrk="0" fontAlgn="base" hangingPunct="0">
              <a:spcAft>
                <a:spcPts val="1200"/>
              </a:spcAft>
              <a:buClr>
                <a:srgbClr val="0070C0"/>
              </a:buClr>
              <a:buSzPct val="68000"/>
              <a:buFont typeface="Wingdings 3" pitchFamily="18" charset="2"/>
              <a:buChar char=""/>
            </a:pPr>
            <a:r>
              <a:rPr lang="en-US" dirty="0">
                <a:latin typeface="Arial" panose="020B0604020202020204" pitchFamily="34" charset="0"/>
                <a:cs typeface="Arial" panose="020B0604020202020204" pitchFamily="34" charset="0"/>
              </a:rPr>
              <a:t>Located in 0.3 km North of Armenian NPP;</a:t>
            </a:r>
          </a:p>
          <a:p>
            <a:pPr marL="292100" lvl="1" indent="-292100" algn="just" eaLnBrk="0" fontAlgn="base" hangingPunct="0">
              <a:spcAft>
                <a:spcPts val="1200"/>
              </a:spcAft>
              <a:buClr>
                <a:srgbClr val="0070C0"/>
              </a:buClr>
              <a:buSzPct val="68000"/>
              <a:buFont typeface="Wingdings 3" pitchFamily="18" charset="2"/>
              <a:buChar char=""/>
            </a:pPr>
            <a:r>
              <a:rPr lang="en-US" dirty="0">
                <a:latin typeface="Arial" panose="020B0604020202020204" pitchFamily="34" charset="0"/>
                <a:cs typeface="Arial" panose="020B0604020202020204" pitchFamily="34" charset="0"/>
              </a:rPr>
              <a:t>Designed as </a:t>
            </a:r>
            <a:r>
              <a:rPr lang="en-US" i="1" dirty="0">
                <a:solidFill>
                  <a:srgbClr val="0070C0"/>
                </a:solidFill>
                <a:latin typeface="Arial" panose="020B0604020202020204" pitchFamily="34" charset="0"/>
                <a:cs typeface="Arial" panose="020B0604020202020204" pitchFamily="34" charset="0"/>
              </a:rPr>
              <a:t>a near surface disposal facility </a:t>
            </a:r>
            <a:r>
              <a:rPr lang="en-US" dirty="0">
                <a:latin typeface="Arial" panose="020B0604020202020204" pitchFamily="34" charset="0"/>
                <a:cs typeface="Arial" panose="020B0604020202020204" pitchFamily="34" charset="0"/>
              </a:rPr>
              <a:t>for solid &amp; liquid RAWs, however </a:t>
            </a:r>
            <a:r>
              <a:rPr lang="en-US" i="1" dirty="0">
                <a:solidFill>
                  <a:srgbClr val="0070C0"/>
                </a:solidFill>
                <a:latin typeface="Arial" panose="020B0604020202020204" pitchFamily="34" charset="0"/>
                <a:cs typeface="Arial" panose="020B0604020202020204" pitchFamily="34" charset="0"/>
              </a:rPr>
              <a:t>has a license for storage of solid L&amp;ILW-SL,</a:t>
            </a:r>
            <a:r>
              <a:rPr lang="en-US" dirty="0">
                <a:solidFill>
                  <a:srgbClr val="0070C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granted by ANRA since 2009;</a:t>
            </a:r>
          </a:p>
          <a:p>
            <a:pPr marL="292100" lvl="1" indent="-292100" algn="just" eaLnBrk="0" fontAlgn="base" hangingPunct="0">
              <a:spcAft>
                <a:spcPts val="300"/>
              </a:spcAft>
              <a:buClr>
                <a:srgbClr val="0070C0"/>
              </a:buClr>
              <a:buSzPct val="68000"/>
              <a:buFont typeface="Wingdings 3" pitchFamily="18" charset="2"/>
              <a:buChar char=""/>
            </a:pPr>
            <a:r>
              <a:rPr lang="en-US" dirty="0">
                <a:latin typeface="Arial" panose="020B0604020202020204" pitchFamily="34" charset="0"/>
                <a:cs typeface="Arial" panose="020B0604020202020204" pitchFamily="34" charset="0"/>
              </a:rPr>
              <a:t>Consists of 3 identical buildings – </a:t>
            </a:r>
            <a:r>
              <a:rPr lang="en-US" i="1" dirty="0">
                <a:latin typeface="Arial" panose="020B0604020202020204" pitchFamily="34" charset="0"/>
                <a:cs typeface="Arial" panose="020B0604020202020204" pitchFamily="34" charset="0"/>
              </a:rPr>
              <a:t>total volume of 2268 m</a:t>
            </a:r>
            <a:r>
              <a:rPr lang="en-US" b="1" i="1" baseline="30000" dirty="0">
                <a:latin typeface="Arial" panose="020B0604020202020204" pitchFamily="34" charset="0"/>
                <a:cs typeface="Arial" panose="020B0604020202020204" pitchFamily="34" charset="0"/>
              </a:rPr>
              <a:t>3</a:t>
            </a:r>
            <a:endParaRPr lang="en-US" b="1" i="1" dirty="0">
              <a:latin typeface="Arial" panose="020B0604020202020204" pitchFamily="34" charset="0"/>
              <a:ea typeface="Calibri" panose="020F0502020204030204" pitchFamily="34" charset="0"/>
              <a:cs typeface="Arial" panose="020B0604020202020204" pitchFamily="34" charset="0"/>
            </a:endParaRPr>
          </a:p>
          <a:p>
            <a:pPr marL="571500" indent="-285750" algn="just">
              <a:spcAft>
                <a:spcPts val="300"/>
              </a:spcAft>
              <a:buFont typeface="Wingdings" panose="05000000000000000000" pitchFamily="2" charset="2"/>
              <a:buChar char="ü"/>
            </a:pPr>
            <a:r>
              <a:rPr lang="en-US" sz="1400" dirty="0">
                <a:latin typeface="Arial" panose="020B0604020202020204" pitchFamily="34" charset="0"/>
                <a:cs typeface="Arial" panose="020B0604020202020204" pitchFamily="34" charset="0"/>
              </a:rPr>
              <a:t>each building has 7 double layered concrete underground vaults covered with concrete slab;</a:t>
            </a:r>
          </a:p>
          <a:p>
            <a:pPr marL="571500"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two boreholes with helical tubular devices were </a:t>
            </a:r>
            <a:r>
              <a:rPr lang="en-US" sz="1400" i="1" dirty="0">
                <a:solidFill>
                  <a:srgbClr val="0070C0"/>
                </a:solidFill>
                <a:latin typeface="Arial" panose="020B0604020202020204" pitchFamily="34" charset="0"/>
                <a:cs typeface="Arial" panose="020B0604020202020204" pitchFamily="34" charset="0"/>
              </a:rPr>
              <a:t>designed for high level DSRS, however were never operated </a:t>
            </a:r>
            <a:r>
              <a:rPr lang="en-US" sz="1400" dirty="0">
                <a:latin typeface="Arial" panose="020B0604020202020204" pitchFamily="34" charset="0"/>
                <a:cs typeface="Arial" panose="020B0604020202020204" pitchFamily="34" charset="0"/>
              </a:rPr>
              <a:t>due to the deficiencies of mechanical manipulators;</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061C55E-6B49-42BC-AA50-A70A204D463A}"/>
              </a:ext>
            </a:extLst>
          </p:cNvPr>
          <p:cNvPicPr>
            <a:picLocks noChangeAspect="1"/>
          </p:cNvPicPr>
          <p:nvPr/>
        </p:nvPicPr>
        <p:blipFill>
          <a:blip r:embed="rId2"/>
          <a:stretch>
            <a:fillRect/>
          </a:stretch>
        </p:blipFill>
        <p:spPr>
          <a:xfrm>
            <a:off x="6658407" y="880700"/>
            <a:ext cx="2427372" cy="2160240"/>
          </a:xfrm>
          <a:prstGeom prst="rect">
            <a:avLst/>
          </a:prstGeom>
        </p:spPr>
      </p:pic>
      <p:pic>
        <p:nvPicPr>
          <p:cNvPr id="6" name="Picture 2">
            <a:extLst>
              <a:ext uri="{FF2B5EF4-FFF2-40B4-BE49-F238E27FC236}">
                <a16:creationId xmlns:a16="http://schemas.microsoft.com/office/drawing/2014/main" id="{3B08B864-7CBA-4D04-A23A-E3200462E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407" y="3040940"/>
            <a:ext cx="2485593" cy="21602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78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3E37D681-3E3C-40F1-91B7-7AD1EE78E286}"/>
              </a:ext>
            </a:extLst>
          </p:cNvPr>
          <p:cNvSpPr txBox="1">
            <a:spLocks/>
          </p:cNvSpPr>
          <p:nvPr/>
        </p:nvSpPr>
        <p:spPr>
          <a:xfrm>
            <a:off x="77492" y="915566"/>
            <a:ext cx="5760639" cy="41559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600" dirty="0">
                <a:latin typeface="Arial" panose="020B0604020202020204" pitchFamily="34" charset="0"/>
                <a:cs typeface="Arial" panose="020B0604020202020204" pitchFamily="34" charset="0"/>
              </a:rPr>
              <a:t>All RAW from the </a:t>
            </a:r>
            <a:r>
              <a:rPr lang="en-US" sz="1600" dirty="0" err="1">
                <a:latin typeface="Arial" panose="020B0604020202020204" pitchFamily="34" charset="0"/>
                <a:cs typeface="Arial" panose="020B0604020202020204" pitchFamily="34" charset="0"/>
              </a:rPr>
              <a:t>Sovetashen</a:t>
            </a:r>
            <a:r>
              <a:rPr lang="en-US" sz="1600" dirty="0">
                <a:latin typeface="Arial" panose="020B0604020202020204" pitchFamily="34" charset="0"/>
                <a:cs typeface="Arial" panose="020B0604020202020204" pitchFamily="34" charset="0"/>
              </a:rPr>
              <a:t> site were retrieved and transported to the “new disposal facility” and the vaults №1&amp;2 in of the disposal facility 1st building were immediately filled with the retrieved RAW.</a:t>
            </a:r>
          </a:p>
          <a:p>
            <a:pPr marL="461963" indent="-293688" algn="just">
              <a:lnSpc>
                <a:spcPct val="100000"/>
              </a:lnSpc>
              <a:spcBef>
                <a:spcPts val="0"/>
              </a:spcBef>
              <a:spcAft>
                <a:spcPts val="1200"/>
              </a:spcAft>
              <a:buFont typeface="Wingdings" panose="05000000000000000000" pitchFamily="2" charset="2"/>
              <a:buChar char="ü"/>
            </a:pPr>
            <a:r>
              <a:rPr lang="en-US" sz="1400" dirty="0">
                <a:latin typeface="Arial" panose="020B0604020202020204" pitchFamily="34" charset="0"/>
                <a:cs typeface="Arial" panose="020B0604020202020204" pitchFamily="34" charset="0"/>
              </a:rPr>
              <a:t>The RAWs were grouted into standard drums (200l) bringing them to a suitable safety condition for their disposal, placed into reinforced concrete vault and once the 1st layer was full the empty space between drums was filled with grouting. This process was repeated for the 2nd layer.</a:t>
            </a:r>
          </a:p>
          <a:p>
            <a:pPr marL="171450" lvl="1" indent="-171450" algn="just" eaLnBrk="0" fontAlgn="base" hangingPunct="0">
              <a:lnSpc>
                <a:spcPct val="100000"/>
              </a:lnSpc>
              <a:spcBef>
                <a:spcPts val="0"/>
              </a:spcBef>
              <a:spcAft>
                <a:spcPts val="1200"/>
              </a:spcAft>
              <a:buClr>
                <a:srgbClr val="0070C0"/>
              </a:buClr>
              <a:buSzPct val="68000"/>
              <a:buFont typeface="Wingdings 3" pitchFamily="18" charset="2"/>
              <a:buChar char=""/>
            </a:pPr>
            <a:r>
              <a:rPr lang="en-US" sz="1600" dirty="0">
                <a:latin typeface="Arial" panose="020B0604020202020204" pitchFamily="34" charset="0"/>
                <a:cs typeface="Arial" panose="020B0604020202020204" pitchFamily="34" charset="0"/>
              </a:rPr>
              <a:t>Currently all expenses connected with institutional RAW management are covered by the State.</a:t>
            </a:r>
          </a:p>
          <a:p>
            <a:pPr marL="171450" lvl="1" indent="-171450" algn="just" eaLnBrk="0" fontAlgn="base" hangingPunct="0">
              <a:lnSpc>
                <a:spcPct val="100000"/>
              </a:lnSpc>
              <a:spcBef>
                <a:spcPts val="0"/>
              </a:spcBef>
              <a:spcAft>
                <a:spcPts val="1200"/>
              </a:spcAft>
              <a:buClr>
                <a:srgbClr val="0070C0"/>
              </a:buClr>
              <a:buSzPct val="68000"/>
              <a:buFont typeface="Wingdings 3" pitchFamily="18" charset="2"/>
              <a:buChar char=""/>
            </a:pPr>
            <a:r>
              <a:rPr lang="en-US" sz="1600" dirty="0">
                <a:solidFill>
                  <a:srgbClr val="0070C0"/>
                </a:solidFill>
                <a:latin typeface="Arial" panose="020B0604020202020204" pitchFamily="34" charset="0"/>
                <a:cs typeface="Arial" panose="020B0604020202020204" pitchFamily="34" charset="0"/>
              </a:rPr>
              <a:t>The main radionuclides presented:</a:t>
            </a:r>
            <a:r>
              <a:rPr lang="en-US" sz="16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C-14, Ni-63, Pu-238, Pu-239, Ra-226, Th-232, U-236, U-238, Ba-133, Cd-109, Cl-36, Cs-137, Co-60, Eu-152, Fe-55, H-3, Na-22, Pm-147, Sr-90, Tc-99, Am-241, Ir-192, Pu-Be (neutron source).</a:t>
            </a:r>
          </a:p>
          <a:p>
            <a:pPr marL="171450" lvl="1" indent="-171450" algn="just" eaLnBrk="0" fontAlgn="base" hangingPunct="0">
              <a:lnSpc>
                <a:spcPct val="100000"/>
              </a:lnSpc>
              <a:spcBef>
                <a:spcPts val="0"/>
              </a:spcBef>
              <a:spcAft>
                <a:spcPts val="1200"/>
              </a:spcAft>
              <a:buClr>
                <a:srgbClr val="0070C0"/>
              </a:buClr>
              <a:buSzPct val="68000"/>
              <a:buFont typeface="Wingdings 3" pitchFamily="18" charset="2"/>
              <a:buChar char=""/>
            </a:pPr>
            <a:endParaRPr lang="en-US" sz="1600" dirty="0">
              <a:latin typeface="Arial" panose="020B0604020202020204" pitchFamily="34" charset="0"/>
              <a:cs typeface="Arial" panose="020B0604020202020204" pitchFamily="34" charset="0"/>
            </a:endParaRPr>
          </a:p>
          <a:p>
            <a:pPr marL="171450" lvl="1" indent="-171450" algn="just" eaLnBrk="0" fontAlgn="base" hangingPunct="0">
              <a:lnSpc>
                <a:spcPct val="100000"/>
              </a:lnSpc>
              <a:spcBef>
                <a:spcPts val="0"/>
              </a:spcBef>
              <a:spcAft>
                <a:spcPts val="1200"/>
              </a:spcAft>
              <a:buClr>
                <a:srgbClr val="0070C0"/>
              </a:buClr>
              <a:buSzPct val="68000"/>
              <a:buFont typeface="Wingdings 3" pitchFamily="18" charset="2"/>
              <a:buChar char=""/>
            </a:pPr>
            <a:endParaRPr lang="en-US" sz="1600" dirty="0">
              <a:latin typeface="Arial" panose="020B0604020202020204" pitchFamily="34" charset="0"/>
              <a:cs typeface="Arial" panose="020B0604020202020204" pitchFamily="34" charset="0"/>
            </a:endParaRPr>
          </a:p>
        </p:txBody>
      </p:sp>
      <p:pic>
        <p:nvPicPr>
          <p:cNvPr id="8" name="Picture 7" descr="SAM_0240.JPG">
            <a:extLst>
              <a:ext uri="{FF2B5EF4-FFF2-40B4-BE49-F238E27FC236}">
                <a16:creationId xmlns:a16="http://schemas.microsoft.com/office/drawing/2014/main" id="{AD4A7859-E330-4AD9-9A0F-1FC796C8A622}"/>
              </a:ext>
            </a:extLst>
          </p:cNvPr>
          <p:cNvPicPr>
            <a:picLocks noChangeAspect="1"/>
          </p:cNvPicPr>
          <p:nvPr/>
        </p:nvPicPr>
        <p:blipFill>
          <a:blip r:embed="rId2" cstate="print"/>
          <a:stretch>
            <a:fillRect/>
          </a:stretch>
        </p:blipFill>
        <p:spPr>
          <a:xfrm>
            <a:off x="5997767" y="3147814"/>
            <a:ext cx="3068741" cy="1829517"/>
          </a:xfrm>
          <a:prstGeom prst="rect">
            <a:avLst/>
          </a:prstGeom>
          <a:ln>
            <a:noFill/>
          </a:ln>
          <a:effectLst>
            <a:outerShdw blurRad="292100" dist="139700" dir="2700000" algn="tl" rotWithShape="0">
              <a:srgbClr val="333333">
                <a:alpha val="65000"/>
              </a:srgbClr>
            </a:outerShdw>
          </a:effectLst>
        </p:spPr>
      </p:pic>
      <p:pic>
        <p:nvPicPr>
          <p:cNvPr id="9" name="Picture 8" descr="SAM_0257.JPG">
            <a:extLst>
              <a:ext uri="{FF2B5EF4-FFF2-40B4-BE49-F238E27FC236}">
                <a16:creationId xmlns:a16="http://schemas.microsoft.com/office/drawing/2014/main" id="{5B069AA6-6495-4951-B453-9AB1CEC2FBC6}"/>
              </a:ext>
            </a:extLst>
          </p:cNvPr>
          <p:cNvPicPr>
            <a:picLocks noChangeAspect="1"/>
          </p:cNvPicPr>
          <p:nvPr/>
        </p:nvPicPr>
        <p:blipFill>
          <a:blip r:embed="rId3" cstate="print"/>
          <a:stretch>
            <a:fillRect/>
          </a:stretch>
        </p:blipFill>
        <p:spPr>
          <a:xfrm>
            <a:off x="5997767" y="1080070"/>
            <a:ext cx="3068741" cy="1923728"/>
          </a:xfrm>
          <a:prstGeom prst="rect">
            <a:avLst/>
          </a:prstGeom>
          <a:ln>
            <a:noFill/>
          </a:ln>
          <a:effectLst>
            <a:outerShdw blurRad="292100" dist="139700" dir="2700000" algn="tl" rotWithShape="0">
              <a:srgbClr val="333333">
                <a:alpha val="65000"/>
              </a:srgbClr>
            </a:outerShdw>
          </a:effectLst>
        </p:spPr>
      </p:pic>
      <p:sp>
        <p:nvSpPr>
          <p:cNvPr id="11" name="Title 1">
            <a:extLst>
              <a:ext uri="{FF2B5EF4-FFF2-40B4-BE49-F238E27FC236}">
                <a16:creationId xmlns:a16="http://schemas.microsoft.com/office/drawing/2014/main" id="{1F6120F6-D6CA-453D-A0B9-317D0F7A9136}"/>
              </a:ext>
            </a:extLst>
          </p:cNvPr>
          <p:cNvSpPr>
            <a:spLocks noGrp="1"/>
          </p:cNvSpPr>
          <p:nvPr>
            <p:ph type="title"/>
          </p:nvPr>
        </p:nvSpPr>
        <p:spPr>
          <a:xfrm>
            <a:off x="104336" y="14287"/>
            <a:ext cx="8572120" cy="993775"/>
          </a:xfrm>
        </p:spPr>
        <p:txBody>
          <a:bodyPr>
            <a:normAutofit/>
          </a:bodyPr>
          <a:lstStyle/>
          <a:p>
            <a:r>
              <a:rPr lang="en-GB" sz="2600" dirty="0"/>
              <a:t>Institutional RAW management facility _ </a:t>
            </a:r>
            <a:r>
              <a:rPr lang="en-GB" sz="2600" i="1" dirty="0">
                <a:solidFill>
                  <a:srgbClr val="0070C0"/>
                </a:solidFill>
              </a:rPr>
              <a:t>RADON type</a:t>
            </a:r>
            <a:endParaRPr lang="en-US" sz="2600" i="1" dirty="0">
              <a:solidFill>
                <a:srgbClr val="0070C0"/>
              </a:solidFill>
            </a:endParaRPr>
          </a:p>
        </p:txBody>
      </p:sp>
    </p:spTree>
    <p:extLst>
      <p:ext uri="{BB962C8B-B14F-4D97-AF65-F5344CB8AC3E}">
        <p14:creationId xmlns:p14="http://schemas.microsoft.com/office/powerpoint/2010/main" val="194062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F9D3-EC5B-4AD6-A040-EFF3BBB7916B}"/>
              </a:ext>
            </a:extLst>
          </p:cNvPr>
          <p:cNvSpPr>
            <a:spLocks noGrp="1"/>
          </p:cNvSpPr>
          <p:nvPr>
            <p:ph type="title"/>
          </p:nvPr>
        </p:nvSpPr>
        <p:spPr>
          <a:xfrm>
            <a:off x="323528" y="14287"/>
            <a:ext cx="8192144" cy="993775"/>
          </a:xfrm>
        </p:spPr>
        <p:txBody>
          <a:bodyPr/>
          <a:lstStyle/>
          <a:p>
            <a:r>
              <a:rPr lang="en-US" dirty="0"/>
              <a:t>Safety and Sustainability in RAW Management </a:t>
            </a:r>
          </a:p>
        </p:txBody>
      </p:sp>
      <p:sp>
        <p:nvSpPr>
          <p:cNvPr id="3" name="Content Placeholder 2">
            <a:extLst>
              <a:ext uri="{FF2B5EF4-FFF2-40B4-BE49-F238E27FC236}">
                <a16:creationId xmlns:a16="http://schemas.microsoft.com/office/drawing/2014/main" id="{F4C0F455-B625-42EE-9A18-3DB9751EB905}"/>
              </a:ext>
            </a:extLst>
          </p:cNvPr>
          <p:cNvSpPr>
            <a:spLocks noGrp="1"/>
          </p:cNvSpPr>
          <p:nvPr>
            <p:ph idx="1"/>
          </p:nvPr>
        </p:nvSpPr>
        <p:spPr>
          <a:xfrm>
            <a:off x="107504" y="1113117"/>
            <a:ext cx="8856984" cy="3762889"/>
          </a:xfrm>
        </p:spPr>
        <p:txBody>
          <a:bodyPr>
            <a:normAutofit fontScale="92500" lnSpcReduction="10000"/>
          </a:bodyPr>
          <a:lstStyle/>
          <a:p>
            <a:pPr marL="292100" lvl="1" indent="-292100" algn="just" eaLnBrk="0" fontAlgn="base" hangingPunct="0">
              <a:lnSpc>
                <a:spcPct val="110000"/>
              </a:lnSpc>
              <a:spcAft>
                <a:spcPts val="300"/>
              </a:spcAft>
              <a:buClr>
                <a:srgbClr val="0070C0"/>
              </a:buClr>
              <a:buSzPct val="68000"/>
              <a:buFont typeface="Wingdings 3" pitchFamily="18" charset="2"/>
              <a:buChar char=""/>
            </a:pPr>
            <a:r>
              <a:rPr lang="en-US" sz="1600" dirty="0"/>
              <a:t>The RA Government considers </a:t>
            </a:r>
            <a:r>
              <a:rPr lang="en-US" sz="1600" i="1" dirty="0">
                <a:solidFill>
                  <a:schemeClr val="accent1">
                    <a:lumMod val="75000"/>
                  </a:schemeClr>
                </a:solidFill>
              </a:rPr>
              <a:t>the use of nuclear energy and technology as one of the pivotal elements towards having sustainable economic development in the future, </a:t>
            </a:r>
            <a:r>
              <a:rPr lang="en-US" sz="1600" dirty="0"/>
              <a:t>which is highlighted also in the “Armenian development strategy” document.</a:t>
            </a:r>
          </a:p>
          <a:p>
            <a:pPr marL="292100" lvl="1" indent="-292100" algn="just" eaLnBrk="0" fontAlgn="base" hangingPunct="0">
              <a:lnSpc>
                <a:spcPct val="110000"/>
              </a:lnSpc>
              <a:spcAft>
                <a:spcPts val="300"/>
              </a:spcAft>
              <a:buClr>
                <a:srgbClr val="0070C0"/>
              </a:buClr>
              <a:buSzPct val="68000"/>
              <a:buFont typeface="Wingdings 3" pitchFamily="18" charset="2"/>
              <a:buChar char=""/>
            </a:pPr>
            <a:r>
              <a:rPr lang="en-GB" sz="1600" dirty="0"/>
              <a:t>Thus, for having a </a:t>
            </a:r>
            <a:r>
              <a:rPr lang="en-GB" sz="1600" dirty="0">
                <a:solidFill>
                  <a:schemeClr val="accent1">
                    <a:lumMod val="75000"/>
                  </a:schemeClr>
                </a:solidFill>
              </a:rPr>
              <a:t>safe</a:t>
            </a:r>
            <a:r>
              <a:rPr lang="en-GB" sz="1600" dirty="0"/>
              <a:t>, secure and flexible RAW management infrastructure there should be a </a:t>
            </a:r>
            <a:r>
              <a:rPr lang="en-US" sz="1600" dirty="0">
                <a:solidFill>
                  <a:schemeClr val="accent1">
                    <a:lumMod val="75000"/>
                  </a:schemeClr>
                </a:solidFill>
              </a:rPr>
              <a:t>comprehensive and complete Legal Framework</a:t>
            </a:r>
            <a:r>
              <a:rPr lang="en-US" sz="1600" dirty="0"/>
              <a:t>, to facilitate the sustainable </a:t>
            </a:r>
            <a:r>
              <a:rPr lang="en-GB" sz="1600" dirty="0"/>
              <a:t>planning of the management of all types of RAW in integrated manner</a:t>
            </a:r>
            <a:r>
              <a:rPr lang="en-US" sz="1600" dirty="0"/>
              <a:t>.</a:t>
            </a:r>
          </a:p>
          <a:p>
            <a:pPr marL="292100" lvl="1" indent="-292100" algn="just" eaLnBrk="0" fontAlgn="base" hangingPunct="0">
              <a:lnSpc>
                <a:spcPct val="160000"/>
              </a:lnSpc>
              <a:spcAft>
                <a:spcPts val="300"/>
              </a:spcAft>
              <a:buClr>
                <a:srgbClr val="0070C0"/>
              </a:buClr>
              <a:buSzPct val="68000"/>
              <a:buFont typeface="Wingdings 3" pitchFamily="18" charset="2"/>
              <a:buChar char=""/>
            </a:pPr>
            <a:endParaRPr lang="en-US" sz="1800" dirty="0"/>
          </a:p>
          <a:p>
            <a:pPr marL="0" lvl="1" indent="0" algn="ctr" eaLnBrk="0" fontAlgn="base" hangingPunct="0">
              <a:spcAft>
                <a:spcPts val="300"/>
              </a:spcAft>
              <a:buClr>
                <a:srgbClr val="0070C0"/>
              </a:buClr>
              <a:buSzPct val="68000"/>
              <a:buNone/>
            </a:pPr>
            <a:endParaRPr lang="en-US" sz="1600" dirty="0"/>
          </a:p>
          <a:p>
            <a:pPr marL="0" lvl="1" indent="0" algn="ctr" eaLnBrk="0" fontAlgn="base" hangingPunct="0">
              <a:spcAft>
                <a:spcPts val="300"/>
              </a:spcAft>
              <a:buClr>
                <a:srgbClr val="0070C0"/>
              </a:buClr>
              <a:buSzPct val="68000"/>
              <a:buNone/>
            </a:pPr>
            <a:r>
              <a:rPr lang="en-US" sz="1600" dirty="0"/>
              <a:t>International cooperation and experience exchange is very important !!!</a:t>
            </a:r>
          </a:p>
          <a:p>
            <a:pPr marL="0" lvl="1" indent="0" algn="ctr" eaLnBrk="0" fontAlgn="base" hangingPunct="0">
              <a:spcAft>
                <a:spcPts val="300"/>
              </a:spcAft>
              <a:buClr>
                <a:srgbClr val="0070C0"/>
              </a:buClr>
              <a:buSzPct val="68000"/>
              <a:buNone/>
            </a:pPr>
            <a:endParaRPr lang="en-US" sz="1600" dirty="0"/>
          </a:p>
          <a:p>
            <a:pPr marL="0" lvl="1" indent="0" algn="ctr" eaLnBrk="0" fontAlgn="base" hangingPunct="0">
              <a:spcAft>
                <a:spcPts val="300"/>
              </a:spcAft>
              <a:buClr>
                <a:srgbClr val="0070C0"/>
              </a:buClr>
              <a:buSzPct val="68000"/>
              <a:buNone/>
            </a:pPr>
            <a:endParaRPr lang="en-US" sz="1600" dirty="0"/>
          </a:p>
          <a:p>
            <a:pPr marL="0" lvl="1" indent="0" algn="ctr" eaLnBrk="0" fontAlgn="base" hangingPunct="0">
              <a:spcAft>
                <a:spcPts val="300"/>
              </a:spcAft>
              <a:buClr>
                <a:srgbClr val="0070C0"/>
              </a:buClr>
              <a:buSzPct val="68000"/>
              <a:buNone/>
            </a:pPr>
            <a:endParaRPr lang="en-US" sz="1600" dirty="0"/>
          </a:p>
          <a:p>
            <a:pPr marL="0" lvl="1" indent="0" algn="ctr" eaLnBrk="0" fontAlgn="base" hangingPunct="0">
              <a:spcAft>
                <a:spcPts val="300"/>
              </a:spcAft>
              <a:buClr>
                <a:srgbClr val="0070C0"/>
              </a:buClr>
              <a:buSzPct val="68000"/>
              <a:buNone/>
            </a:pPr>
            <a:r>
              <a:rPr lang="en-US" sz="1600" dirty="0"/>
              <a:t>Armenia is the member of the IAEA since 1993.</a:t>
            </a:r>
          </a:p>
        </p:txBody>
      </p:sp>
      <p:sp>
        <p:nvSpPr>
          <p:cNvPr id="4" name="Arrow: Down 3">
            <a:extLst>
              <a:ext uri="{FF2B5EF4-FFF2-40B4-BE49-F238E27FC236}">
                <a16:creationId xmlns:a16="http://schemas.microsoft.com/office/drawing/2014/main" id="{1788D462-5741-469D-BCC0-36C54217D79C}"/>
              </a:ext>
            </a:extLst>
          </p:cNvPr>
          <p:cNvSpPr/>
          <p:nvPr/>
        </p:nvSpPr>
        <p:spPr>
          <a:xfrm>
            <a:off x="4283968" y="2736121"/>
            <a:ext cx="504056" cy="57606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Arrow: Down 5">
            <a:extLst>
              <a:ext uri="{FF2B5EF4-FFF2-40B4-BE49-F238E27FC236}">
                <a16:creationId xmlns:a16="http://schemas.microsoft.com/office/drawing/2014/main" id="{2205FBD3-B6CE-456F-8900-CB1139E4ECE3}"/>
              </a:ext>
            </a:extLst>
          </p:cNvPr>
          <p:cNvSpPr/>
          <p:nvPr/>
        </p:nvSpPr>
        <p:spPr>
          <a:xfrm>
            <a:off x="4319972" y="3922197"/>
            <a:ext cx="504056" cy="57606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4353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C448-13E5-45BB-A41D-470BFE2EFBF2}"/>
              </a:ext>
            </a:extLst>
          </p:cNvPr>
          <p:cNvSpPr>
            <a:spLocks noGrp="1"/>
          </p:cNvSpPr>
          <p:nvPr>
            <p:ph type="title"/>
          </p:nvPr>
        </p:nvSpPr>
        <p:spPr>
          <a:xfrm>
            <a:off x="251520" y="14287"/>
            <a:ext cx="8264152" cy="993775"/>
          </a:xfrm>
        </p:spPr>
        <p:txBody>
          <a:bodyPr/>
          <a:lstStyle/>
          <a:p>
            <a:r>
              <a:rPr lang="en-US" dirty="0"/>
              <a:t>Legal Framework </a:t>
            </a:r>
          </a:p>
        </p:txBody>
      </p:sp>
      <p:graphicFrame>
        <p:nvGraphicFramePr>
          <p:cNvPr id="4" name="Diagram 3">
            <a:extLst>
              <a:ext uri="{FF2B5EF4-FFF2-40B4-BE49-F238E27FC236}">
                <a16:creationId xmlns:a16="http://schemas.microsoft.com/office/drawing/2014/main" id="{829B12A0-1B4E-40E1-A00B-3CD8C8F018B0}"/>
              </a:ext>
            </a:extLst>
          </p:cNvPr>
          <p:cNvGraphicFramePr/>
          <p:nvPr>
            <p:extLst>
              <p:ext uri="{D42A27DB-BD31-4B8C-83A1-F6EECF244321}">
                <p14:modId xmlns:p14="http://schemas.microsoft.com/office/powerpoint/2010/main" val="3328089471"/>
              </p:ext>
            </p:extLst>
          </p:nvPr>
        </p:nvGraphicFramePr>
        <p:xfrm>
          <a:off x="0" y="1103354"/>
          <a:ext cx="3672408" cy="3795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16">
            <a:extLst>
              <a:ext uri="{FF2B5EF4-FFF2-40B4-BE49-F238E27FC236}">
                <a16:creationId xmlns:a16="http://schemas.microsoft.com/office/drawing/2014/main" id="{A3140625-E930-402A-B022-4B8B83DEA0E5}"/>
              </a:ext>
            </a:extLst>
          </p:cNvPr>
          <p:cNvSpPr/>
          <p:nvPr/>
        </p:nvSpPr>
        <p:spPr>
          <a:xfrm>
            <a:off x="3672408" y="1008062"/>
            <a:ext cx="5364088" cy="392568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just">
              <a:spcBef>
                <a:spcPts val="300"/>
              </a:spcBef>
              <a:spcAft>
                <a:spcPts val="300"/>
              </a:spcAft>
            </a:pPr>
            <a:r>
              <a:rPr lang="en-US" sz="2000" b="1" dirty="0">
                <a:solidFill>
                  <a:srgbClr val="FF0000"/>
                </a:solidFill>
                <a:latin typeface="Arial" panose="020B0604020202020204" pitchFamily="34" charset="0"/>
                <a:cs typeface="Arial" panose="020B0604020202020204" pitchFamily="34" charset="0"/>
              </a:rPr>
              <a:t>*</a:t>
            </a:r>
            <a:r>
              <a:rPr lang="en-US" sz="1400" dirty="0">
                <a:solidFill>
                  <a:schemeClr val="tx1"/>
                </a:solidFill>
                <a:latin typeface="Arial" panose="020B0604020202020204" pitchFamily="34" charset="0"/>
                <a:cs typeface="Arial" panose="020B0604020202020204" pitchFamily="34" charset="0"/>
              </a:rPr>
              <a:t> The Intentional Treaties of the RA are the integral part of the legislative framework and also belong to the first level. </a:t>
            </a:r>
          </a:p>
          <a:p>
            <a:pPr algn="just">
              <a:spcBef>
                <a:spcPts val="300"/>
              </a:spcBef>
              <a:spcAft>
                <a:spcPts val="300"/>
              </a:spcAft>
            </a:pPr>
            <a:r>
              <a:rPr lang="en-US" sz="1400" dirty="0">
                <a:solidFill>
                  <a:schemeClr val="tx1"/>
                </a:solidFill>
                <a:latin typeface="Arial" panose="020B0604020202020204" pitchFamily="34" charset="0"/>
                <a:cs typeface="Arial" panose="020B0604020202020204" pitchFamily="34" charset="0"/>
              </a:rPr>
              <a:t>As stipulated by the “Law on Safe Utilization of Atomic Energy for Peaceful Purposes” (Atomic Law):</a:t>
            </a:r>
          </a:p>
          <a:p>
            <a:pPr marL="285750" indent="-285750" algn="just">
              <a:spcBef>
                <a:spcPts val="300"/>
              </a:spcBef>
              <a:spcAft>
                <a:spcPts val="300"/>
              </a:spcAft>
              <a:buClr>
                <a:srgbClr val="C00000"/>
              </a:buClr>
              <a:buFont typeface="Wingdings" panose="05000000000000000000" pitchFamily="2" charset="2"/>
              <a:buChar char="v"/>
            </a:pPr>
            <a:r>
              <a:rPr lang="en-US" sz="1400" i="1" dirty="0">
                <a:solidFill>
                  <a:schemeClr val="tx1"/>
                </a:solidFill>
                <a:latin typeface="Arial" panose="020B0604020202020204" pitchFamily="34" charset="0"/>
                <a:cs typeface="Arial" panose="020B0604020202020204" pitchFamily="34" charset="0"/>
              </a:rPr>
              <a:t>If the International Treaties </a:t>
            </a:r>
            <a:r>
              <a:rPr lang="en-US" sz="1400" dirty="0">
                <a:solidFill>
                  <a:schemeClr val="tx1"/>
                </a:solidFill>
                <a:latin typeface="Arial" panose="020B0604020202020204" pitchFamily="34" charset="0"/>
                <a:cs typeface="Arial" panose="020B0604020202020204" pitchFamily="34" charset="0"/>
              </a:rPr>
              <a:t>ratified by the National Assembly of the RA </a:t>
            </a:r>
            <a:r>
              <a:rPr lang="en-US" sz="1400" i="1" dirty="0">
                <a:solidFill>
                  <a:schemeClr val="tx1"/>
                </a:solidFill>
                <a:latin typeface="Arial" panose="020B0604020202020204" pitchFamily="34" charset="0"/>
                <a:cs typeface="Arial" panose="020B0604020202020204" pitchFamily="34" charset="0"/>
              </a:rPr>
              <a:t>stipulate provisions other than the ones stipulated in the Law, the provisions of the ratified International Treaties are applied</a:t>
            </a:r>
            <a:r>
              <a:rPr lang="en-US" sz="1400" dirty="0">
                <a:solidFill>
                  <a:schemeClr val="tx1"/>
                </a:solidFill>
                <a:latin typeface="Arial" panose="020B0604020202020204" pitchFamily="34" charset="0"/>
                <a:cs typeface="Arial" panose="020B0604020202020204" pitchFamily="34" charset="0"/>
              </a:rPr>
              <a:t>. </a:t>
            </a:r>
          </a:p>
          <a:p>
            <a:pPr marL="285750" indent="-285750" algn="just">
              <a:spcBef>
                <a:spcPts val="300"/>
              </a:spcBef>
              <a:spcAft>
                <a:spcPts val="300"/>
              </a:spcAft>
              <a:buClr>
                <a:srgbClr val="C00000"/>
              </a:buClr>
              <a:buFont typeface="Wingdings" panose="05000000000000000000" pitchFamily="2" charset="2"/>
              <a:buChar char="v"/>
            </a:pPr>
            <a:r>
              <a:rPr lang="en-US" sz="1400" i="1" dirty="0">
                <a:solidFill>
                  <a:schemeClr val="tx1"/>
                </a:solidFill>
                <a:latin typeface="Arial" panose="020B0604020202020204" pitchFamily="34" charset="0"/>
                <a:cs typeface="Arial" panose="020B0604020202020204" pitchFamily="34" charset="0"/>
              </a:rPr>
              <a:t>The Government and State Authorities of the RA </a:t>
            </a:r>
            <a:r>
              <a:rPr lang="en-US" sz="1400" dirty="0">
                <a:solidFill>
                  <a:schemeClr val="tx1"/>
                </a:solidFill>
                <a:latin typeface="Arial" panose="020B0604020202020204" pitchFamily="34" charset="0"/>
                <a:cs typeface="Arial" panose="020B0604020202020204" pitchFamily="34" charset="0"/>
              </a:rPr>
              <a:t>within the normative legal regulation process implemented in atomic energy utilization field </a:t>
            </a:r>
            <a:r>
              <a:rPr lang="en-US" sz="1400" i="1" dirty="0">
                <a:solidFill>
                  <a:schemeClr val="tx1"/>
                </a:solidFill>
                <a:latin typeface="Arial" panose="020B0604020202020204" pitchFamily="34" charset="0"/>
                <a:cs typeface="Arial" panose="020B0604020202020204" pitchFamily="34" charset="0"/>
              </a:rPr>
              <a:t>shall ensure the compliance of legal acts</a:t>
            </a:r>
            <a:r>
              <a:rPr lang="en-US" sz="1400" dirty="0">
                <a:solidFill>
                  <a:schemeClr val="tx1"/>
                </a:solidFill>
                <a:latin typeface="Arial" panose="020B0604020202020204" pitchFamily="34" charset="0"/>
                <a:cs typeface="Arial" panose="020B0604020202020204" pitchFamily="34" charset="0"/>
              </a:rPr>
              <a:t> related to atomic energy utilization field </a:t>
            </a:r>
            <a:r>
              <a:rPr lang="en-US" sz="1400" i="1" dirty="0">
                <a:solidFill>
                  <a:schemeClr val="tx1"/>
                </a:solidFill>
                <a:latin typeface="Arial" panose="020B0604020202020204" pitchFamily="34" charset="0"/>
                <a:cs typeface="Arial" panose="020B0604020202020204" pitchFamily="34" charset="0"/>
              </a:rPr>
              <a:t>with requirements of International Treaties of the RA and Safety Standards of the IAEA</a:t>
            </a:r>
            <a:r>
              <a:rPr lang="en-US" sz="14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0947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2E79-9B0E-4092-B5AC-B7862AA257C7}"/>
              </a:ext>
            </a:extLst>
          </p:cNvPr>
          <p:cNvSpPr>
            <a:spLocks noGrp="1"/>
          </p:cNvSpPr>
          <p:nvPr>
            <p:ph type="title"/>
          </p:nvPr>
        </p:nvSpPr>
        <p:spPr>
          <a:xfrm>
            <a:off x="179512" y="17810"/>
            <a:ext cx="7886700" cy="993775"/>
          </a:xfrm>
        </p:spPr>
        <p:txBody>
          <a:bodyPr/>
          <a:lstStyle/>
          <a:p>
            <a:r>
              <a:rPr lang="en-US" dirty="0"/>
              <a:t>Main Regulations _ </a:t>
            </a:r>
            <a:r>
              <a:rPr lang="en-US" i="1" dirty="0">
                <a:solidFill>
                  <a:srgbClr val="0070C0"/>
                </a:solidFill>
              </a:rPr>
              <a:t>Laws</a:t>
            </a:r>
          </a:p>
        </p:txBody>
      </p:sp>
      <p:sp>
        <p:nvSpPr>
          <p:cNvPr id="4" name="Content Placeholder 6">
            <a:extLst>
              <a:ext uri="{FF2B5EF4-FFF2-40B4-BE49-F238E27FC236}">
                <a16:creationId xmlns:a16="http://schemas.microsoft.com/office/drawing/2014/main" id="{103A9108-DCEE-45C8-BB05-0CC7630C9CBF}"/>
              </a:ext>
            </a:extLst>
          </p:cNvPr>
          <p:cNvSpPr txBox="1">
            <a:spLocks/>
          </p:cNvSpPr>
          <p:nvPr/>
        </p:nvSpPr>
        <p:spPr bwMode="auto">
          <a:xfrm>
            <a:off x="0" y="1011586"/>
            <a:ext cx="8964488" cy="1848193"/>
          </a:xfrm>
          <a:prstGeom prst="rect">
            <a:avLst/>
          </a:prstGeom>
          <a:noFill/>
          <a:ln w="9525">
            <a:noFill/>
            <a:miter lim="800000"/>
            <a:headEnd/>
            <a:tailEnd/>
          </a:ln>
        </p:spPr>
        <p:txBody>
          <a:bodyPr vert="horz" wrap="square" lIns="107255" tIns="53627" rIns="107255" bIns="53627" numCol="1" anchor="t" anchorCtr="0" compatLnSpc="1">
            <a:prstTxWarp prst="textNoShape">
              <a:avLst/>
            </a:prstTxWarp>
            <a:noAutofit/>
          </a:bodyPr>
          <a:lstStyle>
            <a:lvl1pPr marL="428274" indent="-299793" algn="l" rtl="0" eaLnBrk="0" fontAlgn="base" hangingPunct="0">
              <a:spcBef>
                <a:spcPts val="469"/>
              </a:spcBef>
              <a:spcAft>
                <a:spcPct val="0"/>
              </a:spcAft>
              <a:buClr>
                <a:schemeClr val="accent1"/>
              </a:buClr>
              <a:buSzPct val="68000"/>
              <a:buFont typeface="Wingdings 3" pitchFamily="18" charset="2"/>
              <a:buChar char=""/>
              <a:defRPr sz="3200" kern="1200">
                <a:solidFill>
                  <a:schemeClr val="tx1"/>
                </a:solidFill>
                <a:latin typeface="+mn-lt"/>
                <a:ea typeface="+mn-ea"/>
                <a:cs typeface="+mn-cs"/>
              </a:defRPr>
            </a:lvl1pPr>
            <a:lvl2pPr marL="728067" indent="-268137" algn="l" rtl="0" eaLnBrk="0" fontAlgn="base" hangingPunct="0">
              <a:spcBef>
                <a:spcPts val="381"/>
              </a:spcBef>
              <a:spcAft>
                <a:spcPct val="0"/>
              </a:spcAft>
              <a:buClr>
                <a:schemeClr val="accent1"/>
              </a:buClr>
              <a:buFont typeface="Verdana" pitchFamily="34" charset="0"/>
              <a:buChar char="◦"/>
              <a:defRPr sz="2700" kern="1200">
                <a:solidFill>
                  <a:schemeClr val="tx1"/>
                </a:solidFill>
                <a:latin typeface="+mn-lt"/>
                <a:ea typeface="+mn-ea"/>
                <a:cs typeface="+mn-cs"/>
              </a:defRPr>
            </a:lvl2pPr>
            <a:lvl3pPr marL="1007379" indent="-268137" algn="l" rtl="0" eaLnBrk="0" fontAlgn="base" hangingPunct="0">
              <a:spcBef>
                <a:spcPts val="411"/>
              </a:spcBef>
              <a:spcAft>
                <a:spcPct val="0"/>
              </a:spcAft>
              <a:buClr>
                <a:schemeClr val="accent2"/>
              </a:buClr>
              <a:buSzPct val="100000"/>
              <a:buFont typeface="Wingdings 2" pitchFamily="18" charset="2"/>
              <a:buChar char=""/>
              <a:defRPr sz="2500" kern="1200">
                <a:solidFill>
                  <a:schemeClr val="tx1"/>
                </a:solidFill>
                <a:latin typeface="+mn-lt"/>
                <a:ea typeface="+mn-ea"/>
                <a:cs typeface="+mn-cs"/>
              </a:defRPr>
            </a:lvl3pPr>
            <a:lvl4pPr marL="1340688" indent="-268137" algn="l" rtl="0" eaLnBrk="0" fontAlgn="base" hangingPunct="0">
              <a:spcBef>
                <a:spcPts val="411"/>
              </a:spcBef>
              <a:spcAft>
                <a:spcPct val="0"/>
              </a:spcAft>
              <a:buClr>
                <a:schemeClr val="accent2"/>
              </a:buClr>
              <a:buFont typeface="Wingdings 2" pitchFamily="18" charset="2"/>
              <a:buChar char=""/>
              <a:defRPr sz="2200" kern="1200">
                <a:solidFill>
                  <a:schemeClr val="tx1"/>
                </a:solidFill>
                <a:latin typeface="+mn-lt"/>
                <a:ea typeface="+mn-ea"/>
                <a:cs typeface="+mn-cs"/>
              </a:defRPr>
            </a:lvl4pPr>
            <a:lvl5pPr marL="1608827" indent="-268137" algn="l" rtl="0" eaLnBrk="0" fontAlgn="base" hangingPunct="0">
              <a:spcBef>
                <a:spcPts val="411"/>
              </a:spcBef>
              <a:spcAft>
                <a:spcPct val="0"/>
              </a:spcAft>
              <a:buClr>
                <a:schemeClr val="accent2"/>
              </a:buClr>
              <a:buFont typeface="Wingdings 2" pitchFamily="18" charset="2"/>
              <a:buChar char=""/>
              <a:defRPr sz="2300" kern="1200">
                <a:solidFill>
                  <a:schemeClr val="tx1"/>
                </a:solidFill>
                <a:latin typeface="+mn-lt"/>
                <a:ea typeface="+mn-ea"/>
                <a:cs typeface="+mn-cs"/>
              </a:defRPr>
            </a:lvl5pPr>
            <a:lvl6pPr marL="1876963" indent="-268137" algn="l" rtl="0" eaLnBrk="1" latinLnBrk="0" hangingPunct="1">
              <a:spcBef>
                <a:spcPts val="411"/>
              </a:spcBef>
              <a:buClr>
                <a:schemeClr val="accent3"/>
              </a:buClr>
              <a:buFont typeface="Wingdings 2"/>
              <a:buChar char=""/>
              <a:defRPr kumimoji="0" sz="2100" kern="1200">
                <a:solidFill>
                  <a:schemeClr val="tx1"/>
                </a:solidFill>
                <a:latin typeface="+mn-lt"/>
                <a:ea typeface="+mn-ea"/>
                <a:cs typeface="+mn-cs"/>
              </a:defRPr>
            </a:lvl6pPr>
            <a:lvl7pPr marL="2145099" indent="-268137" algn="l" rtl="0" eaLnBrk="1" latinLnBrk="0" hangingPunct="1">
              <a:spcBef>
                <a:spcPts val="411"/>
              </a:spcBef>
              <a:buClr>
                <a:schemeClr val="accent3"/>
              </a:buClr>
              <a:buFont typeface="Wingdings 2"/>
              <a:buChar char=""/>
              <a:defRPr kumimoji="0" sz="1900" kern="1200">
                <a:solidFill>
                  <a:schemeClr val="tx1"/>
                </a:solidFill>
                <a:latin typeface="+mn-lt"/>
                <a:ea typeface="+mn-ea"/>
                <a:cs typeface="+mn-cs"/>
              </a:defRPr>
            </a:lvl7pPr>
            <a:lvl8pPr marL="2413239" indent="-268137" algn="l" rtl="0" eaLnBrk="1" latinLnBrk="0" hangingPunct="1">
              <a:spcBef>
                <a:spcPts val="411"/>
              </a:spcBef>
              <a:buClr>
                <a:schemeClr val="accent3"/>
              </a:buClr>
              <a:buFont typeface="Wingdings 2"/>
              <a:buChar char=""/>
              <a:defRPr kumimoji="0" sz="1900" kern="1200">
                <a:solidFill>
                  <a:schemeClr val="tx1"/>
                </a:solidFill>
                <a:latin typeface="+mn-lt"/>
                <a:ea typeface="+mn-ea"/>
                <a:cs typeface="+mn-cs"/>
              </a:defRPr>
            </a:lvl8pPr>
            <a:lvl9pPr marL="2681375" indent="-268137" algn="l" rtl="0" eaLnBrk="1" latinLnBrk="0" hangingPunct="1">
              <a:spcBef>
                <a:spcPts val="411"/>
              </a:spcBef>
              <a:buClr>
                <a:schemeClr val="accent3"/>
              </a:buClr>
              <a:buFont typeface="Wingdings 2"/>
              <a:buChar char=""/>
              <a:defRPr kumimoji="0" sz="1900" kern="1200" baseline="0">
                <a:solidFill>
                  <a:schemeClr val="tx1"/>
                </a:solidFill>
                <a:latin typeface="+mn-lt"/>
                <a:ea typeface="+mn-ea"/>
                <a:cs typeface="+mn-cs"/>
              </a:defRPr>
            </a:lvl9pPr>
            <a:extLst/>
          </a:lstStyle>
          <a:p>
            <a:pPr marL="128481" indent="0" algn="just">
              <a:spcBef>
                <a:spcPts val="0"/>
              </a:spcBef>
              <a:spcAft>
                <a:spcPts val="600"/>
              </a:spcAft>
              <a:buClr>
                <a:srgbClr val="C00000"/>
              </a:buClr>
              <a:buNone/>
            </a:pPr>
            <a:r>
              <a:rPr lang="en-US" sz="1900" b="1" dirty="0">
                <a:solidFill>
                  <a:srgbClr val="0070C0"/>
                </a:solidFill>
                <a:latin typeface="Arial" panose="020B0604020202020204" pitchFamily="34" charset="0"/>
                <a:cs typeface="Arial" panose="020B0604020202020204" pitchFamily="34" charset="0"/>
              </a:rPr>
              <a:t>Law on Safe Utilization of Atomic Energy for Peaceful Purposes (Atomic Law) </a:t>
            </a:r>
          </a:p>
          <a:p>
            <a:pPr marL="128481" lvl="1" indent="0" algn="just">
              <a:spcBef>
                <a:spcPts val="0"/>
              </a:spcBef>
              <a:spcAft>
                <a:spcPts val="600"/>
              </a:spcAft>
              <a:buClr>
                <a:srgbClr val="C00000"/>
              </a:buClr>
              <a:buSzPct val="68000"/>
              <a:buNone/>
            </a:pPr>
            <a:r>
              <a:rPr lang="en-US" sz="1400" b="1" dirty="0">
                <a:solidFill>
                  <a:srgbClr val="00B050"/>
                </a:solidFill>
                <a:latin typeface="Arial" panose="020B0604020202020204" pitchFamily="34" charset="0"/>
                <a:cs typeface="Arial" panose="020B0604020202020204" pitchFamily="34" charset="0"/>
              </a:rPr>
              <a:t>(01.02.1999, HO-285) _ </a:t>
            </a:r>
            <a:r>
              <a:rPr lang="en-US" sz="1400" b="1" i="1" dirty="0">
                <a:solidFill>
                  <a:srgbClr val="00B050"/>
                </a:solidFill>
                <a:latin typeface="Arial" panose="020B0604020202020204" pitchFamily="34" charset="0"/>
                <a:cs typeface="Arial" panose="020B0604020202020204" pitchFamily="34" charset="0"/>
              </a:rPr>
              <a:t>in the process of amendment</a:t>
            </a:r>
            <a:endParaRPr lang="en-US" sz="1400" b="1" dirty="0">
              <a:solidFill>
                <a:srgbClr val="00B050"/>
              </a:solidFill>
              <a:latin typeface="Arial" panose="020B0604020202020204" pitchFamily="34" charset="0"/>
              <a:cs typeface="Arial" panose="020B0604020202020204" pitchFamily="34" charset="0"/>
            </a:endParaRPr>
          </a:p>
          <a:p>
            <a:pPr marL="401638" indent="-290513" algn="just">
              <a:spcBef>
                <a:spcPts val="0"/>
              </a:spcBef>
              <a:spcAft>
                <a:spcPts val="0"/>
              </a:spcAft>
              <a:buClr>
                <a:srgbClr val="C00000"/>
              </a:buClr>
            </a:pPr>
            <a:r>
              <a:rPr lang="en-US" sz="1600" dirty="0">
                <a:latin typeface="Arial" panose="020B0604020202020204" pitchFamily="34" charset="0"/>
                <a:cs typeface="Arial" panose="020B0604020202020204" pitchFamily="34" charset="0"/>
              </a:rPr>
              <a:t>Basic legal document for settling relations in the field of atomic energy utilization; </a:t>
            </a:r>
          </a:p>
          <a:p>
            <a:pPr marL="401638" indent="-290513" algn="just">
              <a:spcBef>
                <a:spcPts val="0"/>
              </a:spcBef>
              <a:spcAft>
                <a:spcPts val="0"/>
              </a:spcAft>
              <a:buClr>
                <a:srgbClr val="C00000"/>
              </a:buClr>
            </a:pPr>
            <a:r>
              <a:rPr lang="en-US" sz="1600" dirty="0">
                <a:latin typeface="Arial" panose="020B0604020202020204" pitchFamily="34" charset="0"/>
                <a:cs typeface="Arial" panose="020B0604020202020204" pitchFamily="34" charset="0"/>
              </a:rPr>
              <a:t>Establishes provisions on accounting for and control of nuclear materials, radioactive waste and ionizing radiation sources.</a:t>
            </a:r>
          </a:p>
          <a:p>
            <a:pPr marL="111125" indent="0" algn="just">
              <a:spcBef>
                <a:spcPts val="0"/>
              </a:spcBef>
              <a:buClr>
                <a:srgbClr val="C00000"/>
              </a:buClr>
              <a:buNone/>
            </a:pPr>
            <a:endParaRPr lang="en-US" sz="16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CC2ED48-66AE-4BB1-ADE5-B043A937CED4}"/>
              </a:ext>
            </a:extLst>
          </p:cNvPr>
          <p:cNvCxnSpPr>
            <a:cxnSpLocks/>
          </p:cNvCxnSpPr>
          <p:nvPr/>
        </p:nvCxnSpPr>
        <p:spPr>
          <a:xfrm>
            <a:off x="188020" y="1669554"/>
            <a:ext cx="8784976" cy="0"/>
          </a:xfrm>
          <a:prstGeom prst="line">
            <a:avLst/>
          </a:prstGeom>
          <a:ln w="19050">
            <a:solidFill>
              <a:srgbClr val="00B050"/>
            </a:solidFill>
          </a:ln>
        </p:spPr>
        <p:style>
          <a:lnRef idx="1">
            <a:schemeClr val="accent2"/>
          </a:lnRef>
          <a:fillRef idx="0">
            <a:schemeClr val="accent2"/>
          </a:fillRef>
          <a:effectRef idx="0">
            <a:schemeClr val="accent2"/>
          </a:effectRef>
          <a:fontRef idx="minor">
            <a:schemeClr val="tx1"/>
          </a:fontRef>
        </p:style>
      </p:cxnSp>
      <p:sp>
        <p:nvSpPr>
          <p:cNvPr id="6" name="Content Placeholder 6">
            <a:extLst>
              <a:ext uri="{FF2B5EF4-FFF2-40B4-BE49-F238E27FC236}">
                <a16:creationId xmlns:a16="http://schemas.microsoft.com/office/drawing/2014/main" id="{F22DB1CC-B1FC-4AC6-B133-07297A4AA353}"/>
              </a:ext>
            </a:extLst>
          </p:cNvPr>
          <p:cNvSpPr txBox="1">
            <a:spLocks/>
          </p:cNvSpPr>
          <p:nvPr/>
        </p:nvSpPr>
        <p:spPr bwMode="auto">
          <a:xfrm>
            <a:off x="1" y="2931790"/>
            <a:ext cx="8964487" cy="2088232"/>
          </a:xfrm>
          <a:prstGeom prst="rect">
            <a:avLst/>
          </a:prstGeom>
          <a:noFill/>
          <a:ln w="9525">
            <a:noFill/>
            <a:miter lim="800000"/>
            <a:headEnd/>
            <a:tailEnd/>
          </a:ln>
        </p:spPr>
        <p:txBody>
          <a:bodyPr vert="horz" wrap="square" lIns="107255" tIns="53627" rIns="107255" bIns="53627" numCol="1" anchor="t" anchorCtr="0" compatLnSpc="1">
            <a:prstTxWarp prst="textNoShape">
              <a:avLst/>
            </a:prstTxWarp>
            <a:noAutofit/>
          </a:bodyPr>
          <a:lstStyle>
            <a:lvl1pPr marL="428274" indent="-299793" algn="l" rtl="0" eaLnBrk="0" fontAlgn="base" hangingPunct="0">
              <a:spcBef>
                <a:spcPts val="469"/>
              </a:spcBef>
              <a:spcAft>
                <a:spcPct val="0"/>
              </a:spcAft>
              <a:buClr>
                <a:schemeClr val="accent1"/>
              </a:buClr>
              <a:buSzPct val="68000"/>
              <a:buFont typeface="Wingdings 3" pitchFamily="18" charset="2"/>
              <a:buChar char=""/>
              <a:defRPr sz="3200" kern="1200">
                <a:solidFill>
                  <a:schemeClr val="tx1"/>
                </a:solidFill>
                <a:latin typeface="+mn-lt"/>
                <a:ea typeface="+mn-ea"/>
                <a:cs typeface="+mn-cs"/>
              </a:defRPr>
            </a:lvl1pPr>
            <a:lvl2pPr marL="728067" indent="-268137" algn="l" rtl="0" eaLnBrk="0" fontAlgn="base" hangingPunct="0">
              <a:spcBef>
                <a:spcPts val="381"/>
              </a:spcBef>
              <a:spcAft>
                <a:spcPct val="0"/>
              </a:spcAft>
              <a:buClr>
                <a:schemeClr val="accent1"/>
              </a:buClr>
              <a:buFont typeface="Verdana" pitchFamily="34" charset="0"/>
              <a:buChar char="◦"/>
              <a:defRPr sz="2700" kern="1200">
                <a:solidFill>
                  <a:schemeClr val="tx1"/>
                </a:solidFill>
                <a:latin typeface="+mn-lt"/>
                <a:ea typeface="+mn-ea"/>
                <a:cs typeface="+mn-cs"/>
              </a:defRPr>
            </a:lvl2pPr>
            <a:lvl3pPr marL="1007379" indent="-268137" algn="l" rtl="0" eaLnBrk="0" fontAlgn="base" hangingPunct="0">
              <a:spcBef>
                <a:spcPts val="411"/>
              </a:spcBef>
              <a:spcAft>
                <a:spcPct val="0"/>
              </a:spcAft>
              <a:buClr>
                <a:schemeClr val="accent2"/>
              </a:buClr>
              <a:buSzPct val="100000"/>
              <a:buFont typeface="Wingdings 2" pitchFamily="18" charset="2"/>
              <a:buChar char=""/>
              <a:defRPr sz="2500" kern="1200">
                <a:solidFill>
                  <a:schemeClr val="tx1"/>
                </a:solidFill>
                <a:latin typeface="+mn-lt"/>
                <a:ea typeface="+mn-ea"/>
                <a:cs typeface="+mn-cs"/>
              </a:defRPr>
            </a:lvl3pPr>
            <a:lvl4pPr marL="1340688" indent="-268137" algn="l" rtl="0" eaLnBrk="0" fontAlgn="base" hangingPunct="0">
              <a:spcBef>
                <a:spcPts val="411"/>
              </a:spcBef>
              <a:spcAft>
                <a:spcPct val="0"/>
              </a:spcAft>
              <a:buClr>
                <a:schemeClr val="accent2"/>
              </a:buClr>
              <a:buFont typeface="Wingdings 2" pitchFamily="18" charset="2"/>
              <a:buChar char=""/>
              <a:defRPr sz="2200" kern="1200">
                <a:solidFill>
                  <a:schemeClr val="tx1"/>
                </a:solidFill>
                <a:latin typeface="+mn-lt"/>
                <a:ea typeface="+mn-ea"/>
                <a:cs typeface="+mn-cs"/>
              </a:defRPr>
            </a:lvl4pPr>
            <a:lvl5pPr marL="1608827" indent="-268137" algn="l" rtl="0" eaLnBrk="0" fontAlgn="base" hangingPunct="0">
              <a:spcBef>
                <a:spcPts val="411"/>
              </a:spcBef>
              <a:spcAft>
                <a:spcPct val="0"/>
              </a:spcAft>
              <a:buClr>
                <a:schemeClr val="accent2"/>
              </a:buClr>
              <a:buFont typeface="Wingdings 2" pitchFamily="18" charset="2"/>
              <a:buChar char=""/>
              <a:defRPr sz="2300" kern="1200">
                <a:solidFill>
                  <a:schemeClr val="tx1"/>
                </a:solidFill>
                <a:latin typeface="+mn-lt"/>
                <a:ea typeface="+mn-ea"/>
                <a:cs typeface="+mn-cs"/>
              </a:defRPr>
            </a:lvl5pPr>
            <a:lvl6pPr marL="1876963" indent="-268137" algn="l" rtl="0" eaLnBrk="1" latinLnBrk="0" hangingPunct="1">
              <a:spcBef>
                <a:spcPts val="411"/>
              </a:spcBef>
              <a:buClr>
                <a:schemeClr val="accent3"/>
              </a:buClr>
              <a:buFont typeface="Wingdings 2"/>
              <a:buChar char=""/>
              <a:defRPr kumimoji="0" sz="2100" kern="1200">
                <a:solidFill>
                  <a:schemeClr val="tx1"/>
                </a:solidFill>
                <a:latin typeface="+mn-lt"/>
                <a:ea typeface="+mn-ea"/>
                <a:cs typeface="+mn-cs"/>
              </a:defRPr>
            </a:lvl6pPr>
            <a:lvl7pPr marL="2145099" indent="-268137" algn="l" rtl="0" eaLnBrk="1" latinLnBrk="0" hangingPunct="1">
              <a:spcBef>
                <a:spcPts val="411"/>
              </a:spcBef>
              <a:buClr>
                <a:schemeClr val="accent3"/>
              </a:buClr>
              <a:buFont typeface="Wingdings 2"/>
              <a:buChar char=""/>
              <a:defRPr kumimoji="0" sz="1900" kern="1200">
                <a:solidFill>
                  <a:schemeClr val="tx1"/>
                </a:solidFill>
                <a:latin typeface="+mn-lt"/>
                <a:ea typeface="+mn-ea"/>
                <a:cs typeface="+mn-cs"/>
              </a:defRPr>
            </a:lvl7pPr>
            <a:lvl8pPr marL="2413239" indent="-268137" algn="l" rtl="0" eaLnBrk="1" latinLnBrk="0" hangingPunct="1">
              <a:spcBef>
                <a:spcPts val="411"/>
              </a:spcBef>
              <a:buClr>
                <a:schemeClr val="accent3"/>
              </a:buClr>
              <a:buFont typeface="Wingdings 2"/>
              <a:buChar char=""/>
              <a:defRPr kumimoji="0" sz="1900" kern="1200">
                <a:solidFill>
                  <a:schemeClr val="tx1"/>
                </a:solidFill>
                <a:latin typeface="+mn-lt"/>
                <a:ea typeface="+mn-ea"/>
                <a:cs typeface="+mn-cs"/>
              </a:defRPr>
            </a:lvl8pPr>
            <a:lvl9pPr marL="2681375" indent="-268137" algn="l" rtl="0" eaLnBrk="1" latinLnBrk="0" hangingPunct="1">
              <a:spcBef>
                <a:spcPts val="411"/>
              </a:spcBef>
              <a:buClr>
                <a:schemeClr val="accent3"/>
              </a:buClr>
              <a:buFont typeface="Wingdings 2"/>
              <a:buChar char=""/>
              <a:defRPr kumimoji="0" sz="1900" kern="1200" baseline="0">
                <a:solidFill>
                  <a:schemeClr val="tx1"/>
                </a:solidFill>
                <a:latin typeface="+mn-lt"/>
                <a:ea typeface="+mn-ea"/>
                <a:cs typeface="+mn-cs"/>
              </a:defRPr>
            </a:lvl9pPr>
            <a:extLst/>
          </a:lstStyle>
          <a:p>
            <a:pPr marL="128481" indent="0" algn="just">
              <a:spcBef>
                <a:spcPts val="0"/>
              </a:spcBef>
              <a:spcAft>
                <a:spcPts val="600"/>
              </a:spcAft>
              <a:buClr>
                <a:srgbClr val="C00000"/>
              </a:buClr>
              <a:buNone/>
            </a:pPr>
            <a:r>
              <a:rPr lang="en-US" sz="1900" b="1" dirty="0">
                <a:solidFill>
                  <a:srgbClr val="0070C0"/>
                </a:solidFill>
                <a:latin typeface="Arial" panose="020B0604020202020204" pitchFamily="34" charset="0"/>
                <a:cs typeface="Arial" panose="020B0604020202020204" pitchFamily="34" charset="0"/>
              </a:rPr>
              <a:t>Law of the RA on Licensing  </a:t>
            </a:r>
          </a:p>
          <a:p>
            <a:pPr marL="128481" lvl="1" indent="0" algn="just">
              <a:spcBef>
                <a:spcPts val="0"/>
              </a:spcBef>
              <a:spcAft>
                <a:spcPts val="600"/>
              </a:spcAft>
              <a:buClr>
                <a:srgbClr val="C00000"/>
              </a:buClr>
              <a:buSzPct val="68000"/>
              <a:buNone/>
            </a:pPr>
            <a:r>
              <a:rPr lang="en-US" sz="1200" b="1" dirty="0">
                <a:solidFill>
                  <a:srgbClr val="00B050"/>
                </a:solidFill>
                <a:latin typeface="Arial" panose="020B0604020202020204" pitchFamily="34" charset="0"/>
                <a:cs typeface="Arial" panose="020B0604020202020204" pitchFamily="34" charset="0"/>
              </a:rPr>
              <a:t>(30.05.2001, NO-193) </a:t>
            </a:r>
          </a:p>
          <a:p>
            <a:pPr marL="401638" indent="-290513" algn="just">
              <a:spcBef>
                <a:spcPts val="0"/>
              </a:spcBef>
              <a:spcAft>
                <a:spcPts val="0"/>
              </a:spcAft>
              <a:buClr>
                <a:srgbClr val="C00000"/>
              </a:buClr>
            </a:pPr>
            <a:r>
              <a:rPr lang="en-US" sz="1600" dirty="0">
                <a:latin typeface="Arial" panose="020B0604020202020204" pitchFamily="34" charset="0"/>
                <a:cs typeface="Arial" panose="020B0604020202020204" pitchFamily="34" charset="0"/>
              </a:rPr>
              <a:t>Establishes types of practices subject to licensing in the atomic energy utilization field and settles relations related to licensing.</a:t>
            </a:r>
          </a:p>
          <a:p>
            <a:pPr marL="401638" indent="-290513" algn="just">
              <a:spcBef>
                <a:spcPts val="0"/>
              </a:spcBef>
              <a:spcAft>
                <a:spcPts val="0"/>
              </a:spcAft>
              <a:buClr>
                <a:srgbClr val="C00000"/>
              </a:buClr>
            </a:pPr>
            <a:r>
              <a:rPr lang="en-US" sz="1600" dirty="0">
                <a:latin typeface="Arial" panose="020B0604020202020204" pitchFamily="34" charset="0"/>
                <a:cs typeface="Arial" panose="020B0604020202020204" pitchFamily="34" charset="0"/>
              </a:rPr>
              <a:t>Specifies also provisions for extension of license validity period.</a:t>
            </a:r>
          </a:p>
          <a:p>
            <a:pPr marL="111125" indent="0" algn="just">
              <a:spcBef>
                <a:spcPts val="0"/>
              </a:spcBef>
              <a:spcAft>
                <a:spcPts val="0"/>
              </a:spcAft>
              <a:buClr>
                <a:srgbClr val="C00000"/>
              </a:buClr>
              <a:buNone/>
            </a:pPr>
            <a:endParaRPr lang="en-US" sz="1000" dirty="0">
              <a:latin typeface="Arial" panose="020B0604020202020204" pitchFamily="34" charset="0"/>
              <a:cs typeface="Arial" panose="020B0604020202020204" pitchFamily="34" charset="0"/>
            </a:endParaRPr>
          </a:p>
          <a:p>
            <a:pPr marL="111125" indent="0" algn="just">
              <a:spcBef>
                <a:spcPts val="0"/>
              </a:spcBef>
              <a:spcAft>
                <a:spcPts val="0"/>
              </a:spcAft>
              <a:buClr>
                <a:srgbClr val="C00000"/>
              </a:buClr>
              <a:buNone/>
            </a:pPr>
            <a:r>
              <a:rPr lang="en-US" sz="800" b="1" i="1" dirty="0">
                <a:solidFill>
                  <a:srgbClr val="C00000"/>
                </a:solidFill>
                <a:latin typeface="Arial" panose="020B0604020202020204" pitchFamily="34" charset="0"/>
                <a:cs typeface="Arial" panose="020B0604020202020204" pitchFamily="34" charset="0"/>
              </a:rPr>
              <a:t>  </a:t>
            </a:r>
            <a:r>
              <a:rPr lang="en-US" sz="1600" b="1" i="1" dirty="0">
                <a:solidFill>
                  <a:srgbClr val="0070C0"/>
                </a:solidFill>
                <a:latin typeface="Arial" panose="020B0604020202020204" pitchFamily="34" charset="0"/>
                <a:cs typeface="Arial" panose="020B0604020202020204" pitchFamily="34" charset="0"/>
              </a:rPr>
              <a:t>Each specific type of practice has a separate license and respective licensing procedures, which are adopted by the RA Government.</a:t>
            </a:r>
            <a:endParaRPr lang="en-US" sz="1800" b="1" dirty="0">
              <a:solidFill>
                <a:srgbClr val="0070C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D30426BA-00DF-47C5-9B78-3882F7D7959C}"/>
              </a:ext>
            </a:extLst>
          </p:cNvPr>
          <p:cNvCxnSpPr>
            <a:cxnSpLocks/>
          </p:cNvCxnSpPr>
          <p:nvPr/>
        </p:nvCxnSpPr>
        <p:spPr>
          <a:xfrm>
            <a:off x="206492" y="3291830"/>
            <a:ext cx="8784976" cy="0"/>
          </a:xfrm>
          <a:prstGeom prst="line">
            <a:avLst/>
          </a:prstGeom>
          <a:ln w="19050">
            <a:solidFill>
              <a:srgbClr val="00B05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0104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F06D-F1AA-47F8-B0E2-EF9F7090B2A7}"/>
              </a:ext>
            </a:extLst>
          </p:cNvPr>
          <p:cNvSpPr>
            <a:spLocks noGrp="1"/>
          </p:cNvSpPr>
          <p:nvPr>
            <p:ph type="title"/>
          </p:nvPr>
        </p:nvSpPr>
        <p:spPr>
          <a:xfrm>
            <a:off x="107504" y="14287"/>
            <a:ext cx="8408168" cy="829271"/>
          </a:xfrm>
        </p:spPr>
        <p:txBody>
          <a:bodyPr/>
          <a:lstStyle/>
          <a:p>
            <a:r>
              <a:rPr lang="en-US" dirty="0"/>
              <a:t>Main Regulations _ </a:t>
            </a:r>
            <a:r>
              <a:rPr lang="en-US" i="1" dirty="0">
                <a:solidFill>
                  <a:srgbClr val="0070C0"/>
                </a:solidFill>
              </a:rPr>
              <a:t>Government Decrees</a:t>
            </a:r>
          </a:p>
        </p:txBody>
      </p:sp>
      <p:sp>
        <p:nvSpPr>
          <p:cNvPr id="4" name="Content Placeholder 6">
            <a:extLst>
              <a:ext uri="{FF2B5EF4-FFF2-40B4-BE49-F238E27FC236}">
                <a16:creationId xmlns:a16="http://schemas.microsoft.com/office/drawing/2014/main" id="{97CDFCB6-C76F-4E48-A028-0617DF86944F}"/>
              </a:ext>
            </a:extLst>
          </p:cNvPr>
          <p:cNvSpPr txBox="1">
            <a:spLocks/>
          </p:cNvSpPr>
          <p:nvPr/>
        </p:nvSpPr>
        <p:spPr bwMode="auto">
          <a:xfrm>
            <a:off x="0" y="1059582"/>
            <a:ext cx="8964488" cy="3816423"/>
          </a:xfrm>
          <a:prstGeom prst="rect">
            <a:avLst/>
          </a:prstGeom>
          <a:noFill/>
          <a:ln w="9525">
            <a:noFill/>
            <a:miter lim="800000"/>
            <a:headEnd/>
            <a:tailEnd/>
          </a:ln>
        </p:spPr>
        <p:txBody>
          <a:bodyPr vert="horz" wrap="square" lIns="107255" tIns="53627" rIns="107255" bIns="53627" numCol="1" anchor="t" anchorCtr="0" compatLnSpc="1">
            <a:prstTxWarp prst="textNoShape">
              <a:avLst/>
            </a:prstTxWarp>
            <a:noAutofit/>
          </a:bodyPr>
          <a:lstStyle>
            <a:lvl1pPr marL="428274" indent="-299793" algn="l" rtl="0" eaLnBrk="0" fontAlgn="base" hangingPunct="0">
              <a:spcBef>
                <a:spcPts val="469"/>
              </a:spcBef>
              <a:spcAft>
                <a:spcPct val="0"/>
              </a:spcAft>
              <a:buClr>
                <a:schemeClr val="accent1"/>
              </a:buClr>
              <a:buSzPct val="68000"/>
              <a:buFont typeface="Wingdings 3" pitchFamily="18" charset="2"/>
              <a:buChar char=""/>
              <a:defRPr sz="3200" kern="1200">
                <a:solidFill>
                  <a:schemeClr val="tx1"/>
                </a:solidFill>
                <a:latin typeface="+mn-lt"/>
                <a:ea typeface="+mn-ea"/>
                <a:cs typeface="+mn-cs"/>
              </a:defRPr>
            </a:lvl1pPr>
            <a:lvl2pPr marL="728067" indent="-268137" algn="l" rtl="0" eaLnBrk="0" fontAlgn="base" hangingPunct="0">
              <a:spcBef>
                <a:spcPts val="381"/>
              </a:spcBef>
              <a:spcAft>
                <a:spcPct val="0"/>
              </a:spcAft>
              <a:buClr>
                <a:schemeClr val="accent1"/>
              </a:buClr>
              <a:buFont typeface="Verdana" pitchFamily="34" charset="0"/>
              <a:buChar char="◦"/>
              <a:defRPr sz="2700" kern="1200">
                <a:solidFill>
                  <a:schemeClr val="tx1"/>
                </a:solidFill>
                <a:latin typeface="+mn-lt"/>
                <a:ea typeface="+mn-ea"/>
                <a:cs typeface="+mn-cs"/>
              </a:defRPr>
            </a:lvl2pPr>
            <a:lvl3pPr marL="1007379" indent="-268137" algn="l" rtl="0" eaLnBrk="0" fontAlgn="base" hangingPunct="0">
              <a:spcBef>
                <a:spcPts val="411"/>
              </a:spcBef>
              <a:spcAft>
                <a:spcPct val="0"/>
              </a:spcAft>
              <a:buClr>
                <a:schemeClr val="accent2"/>
              </a:buClr>
              <a:buSzPct val="100000"/>
              <a:buFont typeface="Wingdings 2" pitchFamily="18" charset="2"/>
              <a:buChar char=""/>
              <a:defRPr sz="2500" kern="1200">
                <a:solidFill>
                  <a:schemeClr val="tx1"/>
                </a:solidFill>
                <a:latin typeface="+mn-lt"/>
                <a:ea typeface="+mn-ea"/>
                <a:cs typeface="+mn-cs"/>
              </a:defRPr>
            </a:lvl3pPr>
            <a:lvl4pPr marL="1340688" indent="-268137" algn="l" rtl="0" eaLnBrk="0" fontAlgn="base" hangingPunct="0">
              <a:spcBef>
                <a:spcPts val="411"/>
              </a:spcBef>
              <a:spcAft>
                <a:spcPct val="0"/>
              </a:spcAft>
              <a:buClr>
                <a:schemeClr val="accent2"/>
              </a:buClr>
              <a:buFont typeface="Wingdings 2" pitchFamily="18" charset="2"/>
              <a:buChar char=""/>
              <a:defRPr sz="2200" kern="1200">
                <a:solidFill>
                  <a:schemeClr val="tx1"/>
                </a:solidFill>
                <a:latin typeface="+mn-lt"/>
                <a:ea typeface="+mn-ea"/>
                <a:cs typeface="+mn-cs"/>
              </a:defRPr>
            </a:lvl4pPr>
            <a:lvl5pPr marL="1608827" indent="-268137" algn="l" rtl="0" eaLnBrk="0" fontAlgn="base" hangingPunct="0">
              <a:spcBef>
                <a:spcPts val="411"/>
              </a:spcBef>
              <a:spcAft>
                <a:spcPct val="0"/>
              </a:spcAft>
              <a:buClr>
                <a:schemeClr val="accent2"/>
              </a:buClr>
              <a:buFont typeface="Wingdings 2" pitchFamily="18" charset="2"/>
              <a:buChar char=""/>
              <a:defRPr sz="2300" kern="1200">
                <a:solidFill>
                  <a:schemeClr val="tx1"/>
                </a:solidFill>
                <a:latin typeface="+mn-lt"/>
                <a:ea typeface="+mn-ea"/>
                <a:cs typeface="+mn-cs"/>
              </a:defRPr>
            </a:lvl5pPr>
            <a:lvl6pPr marL="1876963" indent="-268137" algn="l" rtl="0" eaLnBrk="1" latinLnBrk="0" hangingPunct="1">
              <a:spcBef>
                <a:spcPts val="411"/>
              </a:spcBef>
              <a:buClr>
                <a:schemeClr val="accent3"/>
              </a:buClr>
              <a:buFont typeface="Wingdings 2"/>
              <a:buChar char=""/>
              <a:defRPr kumimoji="0" sz="2100" kern="1200">
                <a:solidFill>
                  <a:schemeClr val="tx1"/>
                </a:solidFill>
                <a:latin typeface="+mn-lt"/>
                <a:ea typeface="+mn-ea"/>
                <a:cs typeface="+mn-cs"/>
              </a:defRPr>
            </a:lvl6pPr>
            <a:lvl7pPr marL="2145099" indent="-268137" algn="l" rtl="0" eaLnBrk="1" latinLnBrk="0" hangingPunct="1">
              <a:spcBef>
                <a:spcPts val="411"/>
              </a:spcBef>
              <a:buClr>
                <a:schemeClr val="accent3"/>
              </a:buClr>
              <a:buFont typeface="Wingdings 2"/>
              <a:buChar char=""/>
              <a:defRPr kumimoji="0" sz="1900" kern="1200">
                <a:solidFill>
                  <a:schemeClr val="tx1"/>
                </a:solidFill>
                <a:latin typeface="+mn-lt"/>
                <a:ea typeface="+mn-ea"/>
                <a:cs typeface="+mn-cs"/>
              </a:defRPr>
            </a:lvl7pPr>
            <a:lvl8pPr marL="2413239" indent="-268137" algn="l" rtl="0" eaLnBrk="1" latinLnBrk="0" hangingPunct="1">
              <a:spcBef>
                <a:spcPts val="411"/>
              </a:spcBef>
              <a:buClr>
                <a:schemeClr val="accent3"/>
              </a:buClr>
              <a:buFont typeface="Wingdings 2"/>
              <a:buChar char=""/>
              <a:defRPr kumimoji="0" sz="1900" kern="1200">
                <a:solidFill>
                  <a:schemeClr val="tx1"/>
                </a:solidFill>
                <a:latin typeface="+mn-lt"/>
                <a:ea typeface="+mn-ea"/>
                <a:cs typeface="+mn-cs"/>
              </a:defRPr>
            </a:lvl8pPr>
            <a:lvl9pPr marL="2681375" indent="-268137" algn="l" rtl="0" eaLnBrk="1" latinLnBrk="0" hangingPunct="1">
              <a:spcBef>
                <a:spcPts val="411"/>
              </a:spcBef>
              <a:buClr>
                <a:schemeClr val="accent3"/>
              </a:buClr>
              <a:buFont typeface="Wingdings 2"/>
              <a:buChar char=""/>
              <a:defRPr kumimoji="0" sz="1900" kern="1200" baseline="0">
                <a:solidFill>
                  <a:schemeClr val="tx1"/>
                </a:solidFill>
                <a:latin typeface="+mn-lt"/>
                <a:ea typeface="+mn-ea"/>
                <a:cs typeface="+mn-cs"/>
              </a:defRPr>
            </a:lvl9pPr>
            <a:extLst/>
          </a:lstStyle>
          <a:p>
            <a:pPr marL="128481" indent="0" algn="just">
              <a:spcBef>
                <a:spcPts val="0"/>
              </a:spcBef>
              <a:buClr>
                <a:srgbClr val="C00000"/>
              </a:buClr>
              <a:buNone/>
            </a:pPr>
            <a:r>
              <a:rPr lang="en-US" sz="1600" b="1" dirty="0">
                <a:solidFill>
                  <a:srgbClr val="0070C0"/>
                </a:solidFill>
                <a:latin typeface="Arial" panose="020B0604020202020204" pitchFamily="34" charset="0"/>
                <a:cs typeface="Arial" panose="020B0604020202020204" pitchFamily="34" charset="0"/>
              </a:rPr>
              <a:t>Radioactive waste management procedures</a:t>
            </a:r>
          </a:p>
          <a:p>
            <a:pPr marL="128481" lvl="1" indent="0" algn="just">
              <a:spcBef>
                <a:spcPts val="0"/>
              </a:spcBef>
              <a:spcAft>
                <a:spcPts val="600"/>
              </a:spcAft>
              <a:buClr>
                <a:srgbClr val="C00000"/>
              </a:buClr>
              <a:buSzPct val="68000"/>
              <a:buNone/>
            </a:pPr>
            <a:r>
              <a:rPr lang="en-US" sz="1000" b="1" dirty="0">
                <a:solidFill>
                  <a:srgbClr val="0070C0"/>
                </a:solidFill>
                <a:latin typeface="Arial" panose="020B0604020202020204" pitchFamily="34" charset="0"/>
                <a:cs typeface="Arial" panose="020B0604020202020204" pitchFamily="34" charset="0"/>
              </a:rPr>
              <a:t>(GD №631-N, 2009) _ </a:t>
            </a:r>
            <a:r>
              <a:rPr lang="en-US" sz="1000" b="1" i="1" dirty="0">
                <a:solidFill>
                  <a:srgbClr val="00B050"/>
                </a:solidFill>
                <a:latin typeface="Arial" panose="020B0604020202020204" pitchFamily="34" charset="0"/>
                <a:cs typeface="Arial" panose="020B0604020202020204" pitchFamily="34" charset="0"/>
              </a:rPr>
              <a:t>in amendment process</a:t>
            </a:r>
            <a:endParaRPr lang="en-US" sz="1000" b="1" dirty="0">
              <a:solidFill>
                <a:srgbClr val="00B050"/>
              </a:solidFill>
              <a:latin typeface="Arial" panose="020B0604020202020204" pitchFamily="34" charset="0"/>
              <a:cs typeface="Arial" panose="020B0604020202020204" pitchFamily="34" charset="0"/>
            </a:endParaRPr>
          </a:p>
          <a:p>
            <a:pPr marL="292100" lvl="1" indent="-180975" algn="just">
              <a:spcBef>
                <a:spcPts val="0"/>
              </a:spcBef>
              <a:spcAft>
                <a:spcPts val="0"/>
              </a:spcAft>
              <a:buClr>
                <a:srgbClr val="C00000"/>
              </a:buClr>
              <a:buSzPct val="68000"/>
              <a:buFont typeface="Wingdings 3" pitchFamily="18" charset="2"/>
              <a:buChar char=""/>
            </a:pPr>
            <a:r>
              <a:rPr lang="en-US" sz="1500" dirty="0">
                <a:latin typeface="Arial" panose="020B0604020202020204" pitchFamily="34" charset="0"/>
                <a:cs typeface="Arial" panose="020B0604020202020204" pitchFamily="34" charset="0"/>
              </a:rPr>
              <a:t>Specifies requirements to RAW management;</a:t>
            </a:r>
          </a:p>
          <a:p>
            <a:pPr marL="292100" lvl="1" indent="-180975" algn="just">
              <a:spcBef>
                <a:spcPts val="0"/>
              </a:spcBef>
              <a:spcAft>
                <a:spcPts val="0"/>
              </a:spcAft>
              <a:buClr>
                <a:srgbClr val="C00000"/>
              </a:buClr>
              <a:buSzPct val="68000"/>
              <a:buFont typeface="Wingdings 3" pitchFamily="18" charset="2"/>
              <a:buChar char=""/>
            </a:pPr>
            <a:r>
              <a:rPr lang="en-US" sz="1500" dirty="0">
                <a:latin typeface="Arial" panose="020B0604020202020204" pitchFamily="34" charset="0"/>
                <a:cs typeface="Arial" panose="020B0604020202020204" pitchFamily="34" charset="0"/>
              </a:rPr>
              <a:t>Designates the MTAI as the state competent authority empowered with RAW related issues. </a:t>
            </a:r>
          </a:p>
          <a:p>
            <a:pPr marL="128481" indent="0" algn="just">
              <a:spcBef>
                <a:spcPts val="0"/>
              </a:spcBef>
              <a:buClr>
                <a:srgbClr val="C00000"/>
              </a:buClr>
              <a:buNone/>
            </a:pPr>
            <a:endParaRPr lang="en-US" sz="1000" b="1" dirty="0">
              <a:solidFill>
                <a:srgbClr val="00B050"/>
              </a:solidFill>
              <a:latin typeface="Arial" panose="020B0604020202020204" pitchFamily="34" charset="0"/>
              <a:cs typeface="Arial" panose="020B0604020202020204" pitchFamily="34" charset="0"/>
            </a:endParaRPr>
          </a:p>
          <a:p>
            <a:pPr marL="128481" indent="0" algn="just">
              <a:spcBef>
                <a:spcPts val="0"/>
              </a:spcBef>
              <a:buClr>
                <a:srgbClr val="C00000"/>
              </a:buClr>
              <a:buNone/>
            </a:pPr>
            <a:endParaRPr lang="en-US" sz="1000" b="1" dirty="0">
              <a:solidFill>
                <a:srgbClr val="00B050"/>
              </a:solidFill>
              <a:latin typeface="Arial" panose="020B0604020202020204" pitchFamily="34" charset="0"/>
              <a:cs typeface="Arial" panose="020B0604020202020204" pitchFamily="34" charset="0"/>
            </a:endParaRPr>
          </a:p>
          <a:p>
            <a:pPr marL="128481" indent="0" algn="just">
              <a:spcBef>
                <a:spcPts val="0"/>
              </a:spcBef>
              <a:buClr>
                <a:srgbClr val="C00000"/>
              </a:buClr>
              <a:buNone/>
            </a:pPr>
            <a:r>
              <a:rPr lang="en-US" sz="1600" b="1" dirty="0">
                <a:solidFill>
                  <a:srgbClr val="0070C0"/>
                </a:solidFill>
                <a:latin typeface="Arial" panose="020B0604020202020204" pitchFamily="34" charset="0"/>
                <a:cs typeface="Arial" panose="020B0604020202020204" pitchFamily="34" charset="0"/>
              </a:rPr>
              <a:t>Radiation Safety Rules (RSR)</a:t>
            </a:r>
          </a:p>
          <a:p>
            <a:pPr marL="128481" lvl="1" indent="0" algn="just">
              <a:spcBef>
                <a:spcPts val="0"/>
              </a:spcBef>
              <a:spcAft>
                <a:spcPts val="600"/>
              </a:spcAft>
              <a:buClr>
                <a:srgbClr val="C00000"/>
              </a:buClr>
              <a:buSzPct val="68000"/>
              <a:buNone/>
            </a:pPr>
            <a:r>
              <a:rPr lang="en-US" sz="1000" b="1" dirty="0">
                <a:solidFill>
                  <a:srgbClr val="0070C0"/>
                </a:solidFill>
                <a:latin typeface="Arial" panose="020B0604020202020204" pitchFamily="34" charset="0"/>
                <a:cs typeface="Arial" panose="020B0604020202020204" pitchFamily="34" charset="0"/>
              </a:rPr>
              <a:t>(GD №1489-N, 2006) _ </a:t>
            </a:r>
            <a:r>
              <a:rPr lang="en-US" sz="1000" b="1" i="1" dirty="0">
                <a:solidFill>
                  <a:srgbClr val="00B050"/>
                </a:solidFill>
                <a:latin typeface="Arial" panose="020B0604020202020204" pitchFamily="34" charset="0"/>
                <a:cs typeface="Arial" panose="020B0604020202020204" pitchFamily="34" charset="0"/>
              </a:rPr>
              <a:t>in amendment process</a:t>
            </a:r>
          </a:p>
          <a:p>
            <a:pPr marL="292100" lvl="1" indent="-180975" algn="just">
              <a:spcBef>
                <a:spcPts val="0"/>
              </a:spcBef>
              <a:spcAft>
                <a:spcPts val="0"/>
              </a:spcAft>
              <a:buClr>
                <a:srgbClr val="C00000"/>
              </a:buClr>
              <a:buSzPct val="68000"/>
              <a:buFont typeface="Wingdings 3" pitchFamily="18" charset="2"/>
              <a:buChar char=""/>
            </a:pPr>
            <a:r>
              <a:rPr lang="en-US" sz="1500" dirty="0">
                <a:latin typeface="Arial" panose="020B0604020202020204" pitchFamily="34" charset="0"/>
                <a:cs typeface="Arial" panose="020B0604020202020204" pitchFamily="34" charset="0"/>
              </a:rPr>
              <a:t>Defines safety rules for protection from sources of ionizing radiation;</a:t>
            </a:r>
          </a:p>
          <a:p>
            <a:pPr marL="292100" lvl="1" indent="-180975" algn="just">
              <a:spcBef>
                <a:spcPts val="0"/>
              </a:spcBef>
              <a:spcAft>
                <a:spcPts val="0"/>
              </a:spcAft>
              <a:buClr>
                <a:srgbClr val="C00000"/>
              </a:buClr>
              <a:buSzPct val="68000"/>
              <a:buFont typeface="Wingdings 3" pitchFamily="18" charset="2"/>
              <a:buChar char=""/>
            </a:pPr>
            <a:r>
              <a:rPr lang="en-US" sz="1500" dirty="0">
                <a:latin typeface="Arial" panose="020B0604020202020204" pitchFamily="34" charset="0"/>
                <a:cs typeface="Arial" panose="020B0604020202020204" pitchFamily="34" charset="0"/>
              </a:rPr>
              <a:t>Sets classification of RAW and requirements on the radiation safety of RAW.</a:t>
            </a:r>
          </a:p>
          <a:p>
            <a:pPr marL="111125" lvl="1" indent="0" algn="just">
              <a:spcBef>
                <a:spcPts val="0"/>
              </a:spcBef>
              <a:spcAft>
                <a:spcPts val="0"/>
              </a:spcAft>
              <a:buClr>
                <a:srgbClr val="C00000"/>
              </a:buClr>
              <a:buSzPct val="68000"/>
              <a:buNone/>
            </a:pPr>
            <a:endParaRPr lang="en-US" sz="1000" b="1" dirty="0">
              <a:solidFill>
                <a:srgbClr val="00B050"/>
              </a:solidFill>
              <a:latin typeface="Arial" panose="020B0604020202020204" pitchFamily="34" charset="0"/>
              <a:cs typeface="Arial" panose="020B0604020202020204" pitchFamily="34" charset="0"/>
            </a:endParaRPr>
          </a:p>
          <a:p>
            <a:pPr marL="111125" lvl="1" indent="0" algn="just">
              <a:spcBef>
                <a:spcPts val="0"/>
              </a:spcBef>
              <a:spcAft>
                <a:spcPts val="0"/>
              </a:spcAft>
              <a:buClr>
                <a:srgbClr val="C00000"/>
              </a:buClr>
              <a:buSzPct val="68000"/>
              <a:buNone/>
            </a:pPr>
            <a:endParaRPr lang="en-US" sz="1000" b="1" dirty="0">
              <a:solidFill>
                <a:srgbClr val="00B050"/>
              </a:solidFill>
              <a:latin typeface="Arial" panose="020B0604020202020204" pitchFamily="34" charset="0"/>
              <a:cs typeface="Arial" panose="020B0604020202020204" pitchFamily="34" charset="0"/>
            </a:endParaRPr>
          </a:p>
          <a:p>
            <a:pPr marL="128481" lvl="1" indent="0" algn="just">
              <a:spcBef>
                <a:spcPts val="0"/>
              </a:spcBef>
              <a:buClr>
                <a:srgbClr val="C00000"/>
              </a:buClr>
              <a:buSzPct val="68000"/>
              <a:buNone/>
            </a:pPr>
            <a:r>
              <a:rPr lang="en-US" sz="1600" b="1" dirty="0">
                <a:solidFill>
                  <a:srgbClr val="0070C0"/>
                </a:solidFill>
                <a:latin typeface="Arial" panose="020B0604020202020204" pitchFamily="34" charset="0"/>
                <a:cs typeface="Arial" panose="020B0604020202020204" pitchFamily="34" charset="0"/>
              </a:rPr>
              <a:t>Radiation Safety Norms (RSN)</a:t>
            </a:r>
          </a:p>
          <a:p>
            <a:pPr marL="128481" lvl="1" indent="0" algn="just">
              <a:spcBef>
                <a:spcPts val="0"/>
              </a:spcBef>
              <a:spcAft>
                <a:spcPts val="600"/>
              </a:spcAft>
              <a:buClr>
                <a:srgbClr val="C00000"/>
              </a:buClr>
              <a:buSzPct val="68000"/>
              <a:buNone/>
            </a:pPr>
            <a:r>
              <a:rPr lang="en-US" sz="1000" b="1" dirty="0">
                <a:solidFill>
                  <a:srgbClr val="0070C0"/>
                </a:solidFill>
                <a:latin typeface="Arial" panose="020B0604020202020204" pitchFamily="34" charset="0"/>
                <a:cs typeface="Arial" panose="020B0604020202020204" pitchFamily="34" charset="0"/>
              </a:rPr>
              <a:t>(GD №1219-N, 2006) _ </a:t>
            </a:r>
            <a:r>
              <a:rPr lang="en-US" sz="1000" b="1" i="1" dirty="0">
                <a:solidFill>
                  <a:srgbClr val="00B050"/>
                </a:solidFill>
                <a:latin typeface="Arial" panose="020B0604020202020204" pitchFamily="34" charset="0"/>
                <a:cs typeface="Arial" panose="020B0604020202020204" pitchFamily="34" charset="0"/>
              </a:rPr>
              <a:t>in amendment process</a:t>
            </a:r>
          </a:p>
          <a:p>
            <a:pPr marL="292100" lvl="1" indent="-180975" algn="just">
              <a:spcBef>
                <a:spcPts val="0"/>
              </a:spcBef>
              <a:spcAft>
                <a:spcPts val="0"/>
              </a:spcAft>
              <a:buClr>
                <a:srgbClr val="C00000"/>
              </a:buClr>
              <a:buSzPct val="68000"/>
              <a:buFont typeface="Wingdings 3" pitchFamily="18" charset="2"/>
              <a:buChar char=""/>
            </a:pPr>
            <a:r>
              <a:rPr lang="en-US" sz="1500" dirty="0">
                <a:latin typeface="Arial" panose="020B0604020202020204" pitchFamily="34" charset="0"/>
                <a:cs typeface="Arial" panose="020B0604020202020204" pitchFamily="34" charset="0"/>
              </a:rPr>
              <a:t>Applies to planned, emergency and existing exposure situations;</a:t>
            </a:r>
          </a:p>
          <a:p>
            <a:pPr marL="292100" lvl="1" indent="-180975" algn="just">
              <a:spcBef>
                <a:spcPts val="0"/>
              </a:spcBef>
              <a:spcAft>
                <a:spcPts val="0"/>
              </a:spcAft>
              <a:buClr>
                <a:srgbClr val="C00000"/>
              </a:buClr>
              <a:buSzPct val="68000"/>
              <a:buFont typeface="Wingdings 3" pitchFamily="18" charset="2"/>
              <a:buChar char=""/>
            </a:pPr>
            <a:r>
              <a:rPr lang="en-US" sz="1500" dirty="0">
                <a:latin typeface="Arial" panose="020B0604020202020204" pitchFamily="34" charset="0"/>
                <a:cs typeface="Arial" panose="020B0604020202020204" pitchFamily="34" charset="0"/>
              </a:rPr>
              <a:t>Specifies the practices/sources within practices subject to exemption from the regulatory control; </a:t>
            </a:r>
          </a:p>
          <a:p>
            <a:pPr marL="292100" lvl="1" indent="-180975" algn="just">
              <a:spcBef>
                <a:spcPts val="0"/>
              </a:spcBef>
              <a:spcAft>
                <a:spcPts val="0"/>
              </a:spcAft>
              <a:buClr>
                <a:srgbClr val="C00000"/>
              </a:buClr>
              <a:buSzPct val="68000"/>
              <a:buFont typeface="Wingdings 3" pitchFamily="18" charset="2"/>
              <a:buChar char=""/>
            </a:pPr>
            <a:r>
              <a:rPr lang="en-US" sz="1500" dirty="0">
                <a:latin typeface="Arial" panose="020B0604020202020204" pitchFamily="34" charset="0"/>
                <a:cs typeface="Arial" panose="020B0604020202020204" pitchFamily="34" charset="0"/>
              </a:rPr>
              <a:t>Sets clearance/conditional clearance levels from regulatory control for moderate and bulk amount of materials.</a:t>
            </a:r>
          </a:p>
        </p:txBody>
      </p:sp>
      <p:cxnSp>
        <p:nvCxnSpPr>
          <p:cNvPr id="5" name="Straight Connector 4">
            <a:extLst>
              <a:ext uri="{FF2B5EF4-FFF2-40B4-BE49-F238E27FC236}">
                <a16:creationId xmlns:a16="http://schemas.microsoft.com/office/drawing/2014/main" id="{11AC80B9-EBFA-44AE-9AB6-27360D98BF60}"/>
              </a:ext>
            </a:extLst>
          </p:cNvPr>
          <p:cNvCxnSpPr>
            <a:cxnSpLocks/>
          </p:cNvCxnSpPr>
          <p:nvPr/>
        </p:nvCxnSpPr>
        <p:spPr>
          <a:xfrm>
            <a:off x="210985" y="1347614"/>
            <a:ext cx="8712968"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71BC7E5-B9EA-42A8-8672-58D22D7E8E79}"/>
              </a:ext>
            </a:extLst>
          </p:cNvPr>
          <p:cNvCxnSpPr>
            <a:cxnSpLocks/>
          </p:cNvCxnSpPr>
          <p:nvPr/>
        </p:nvCxnSpPr>
        <p:spPr>
          <a:xfrm>
            <a:off x="210985" y="2580025"/>
            <a:ext cx="8712968"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5A49F7-1A78-468F-B747-80034F40F6C3}"/>
              </a:ext>
            </a:extLst>
          </p:cNvPr>
          <p:cNvCxnSpPr>
            <a:cxnSpLocks/>
          </p:cNvCxnSpPr>
          <p:nvPr/>
        </p:nvCxnSpPr>
        <p:spPr>
          <a:xfrm>
            <a:off x="210985" y="3821714"/>
            <a:ext cx="8712968"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5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F8EB7-B916-439F-8F92-047DC4894472}"/>
              </a:ext>
            </a:extLst>
          </p:cNvPr>
          <p:cNvSpPr>
            <a:spLocks noGrp="1"/>
          </p:cNvSpPr>
          <p:nvPr>
            <p:ph type="title"/>
          </p:nvPr>
        </p:nvSpPr>
        <p:spPr>
          <a:xfrm>
            <a:off x="107504" y="14287"/>
            <a:ext cx="8408168" cy="993775"/>
          </a:xfrm>
        </p:spPr>
        <p:txBody>
          <a:bodyPr/>
          <a:lstStyle/>
          <a:p>
            <a:r>
              <a:rPr lang="en-US" dirty="0"/>
              <a:t>International Cooperation _ </a:t>
            </a:r>
            <a:r>
              <a:rPr lang="en-US" i="1" dirty="0">
                <a:solidFill>
                  <a:srgbClr val="0070C0"/>
                </a:solidFill>
              </a:rPr>
              <a:t>EU</a:t>
            </a:r>
          </a:p>
        </p:txBody>
      </p:sp>
      <p:sp>
        <p:nvSpPr>
          <p:cNvPr id="5" name="Content Placeholder 1">
            <a:extLst>
              <a:ext uri="{FF2B5EF4-FFF2-40B4-BE49-F238E27FC236}">
                <a16:creationId xmlns:a16="http://schemas.microsoft.com/office/drawing/2014/main" id="{93A16BA3-4624-4895-A3CE-BE531C561283}"/>
              </a:ext>
            </a:extLst>
          </p:cNvPr>
          <p:cNvSpPr>
            <a:spLocks noGrp="1"/>
          </p:cNvSpPr>
          <p:nvPr>
            <p:ph idx="1"/>
          </p:nvPr>
        </p:nvSpPr>
        <p:spPr>
          <a:xfrm>
            <a:off x="0" y="1000124"/>
            <a:ext cx="9036496" cy="1931666"/>
          </a:xfrm>
          <a:noFill/>
        </p:spPr>
        <p:txBody>
          <a:bodyPr>
            <a:noAutofit/>
          </a:bodyPr>
          <a:lstStyle/>
          <a:p>
            <a:pPr marL="0" indent="0" algn="just">
              <a:lnSpc>
                <a:spcPct val="100000"/>
              </a:lnSpc>
              <a:spcBef>
                <a:spcPts val="0"/>
              </a:spcBef>
              <a:spcAft>
                <a:spcPts val="300"/>
              </a:spcAft>
              <a:buNone/>
            </a:pPr>
            <a:r>
              <a:rPr lang="en-US" sz="1400" dirty="0"/>
              <a:t>Armenia signed the </a:t>
            </a:r>
            <a:r>
              <a:rPr lang="en-US" sz="1400" i="1" dirty="0">
                <a:solidFill>
                  <a:schemeClr val="accent1">
                    <a:lumMod val="75000"/>
                  </a:schemeClr>
                </a:solidFill>
              </a:rPr>
              <a:t>Comprehensive and Enhanced Partnership Agreement (CEPA)</a:t>
            </a:r>
            <a:r>
              <a:rPr lang="en-US" sz="1400" i="1" dirty="0">
                <a:solidFill>
                  <a:srgbClr val="0070C0"/>
                </a:solidFill>
              </a:rPr>
              <a:t> </a:t>
            </a:r>
            <a:r>
              <a:rPr lang="en-US" sz="1400" dirty="0"/>
              <a:t>with EU (entered into force in 2021). ANRA/NRSC is in process of approximation of the legal regulatory infrastructure in conformity with the following 5 EU Directives: </a:t>
            </a:r>
          </a:p>
          <a:p>
            <a:pPr algn="just">
              <a:lnSpc>
                <a:spcPct val="100000"/>
              </a:lnSpc>
              <a:spcBef>
                <a:spcPts val="0"/>
              </a:spcBef>
              <a:spcAft>
                <a:spcPts val="300"/>
              </a:spcAft>
              <a:buClr>
                <a:schemeClr val="tx1"/>
              </a:buClr>
              <a:buFont typeface="+mj-lt"/>
              <a:buAutoNum type="arabicPeriod"/>
            </a:pPr>
            <a:r>
              <a:rPr lang="en-US" sz="1000" dirty="0"/>
              <a:t>COUNCIL DIRECTIVE 2006/117/EURATOM on the supervision and control of shipments of RAW&amp;SF;</a:t>
            </a:r>
          </a:p>
          <a:p>
            <a:pPr algn="just">
              <a:lnSpc>
                <a:spcPct val="100000"/>
              </a:lnSpc>
              <a:spcBef>
                <a:spcPts val="0"/>
              </a:spcBef>
              <a:buClr>
                <a:schemeClr val="tx1"/>
              </a:buClr>
              <a:buFont typeface="+mj-lt"/>
              <a:buAutoNum type="arabicPeriod"/>
            </a:pPr>
            <a:r>
              <a:rPr lang="en-US" sz="1000" dirty="0"/>
              <a:t>COUNCIL DIRECTIVE 2011/70/EURATOM establishing a Community framework for the responsible and safe management of SF&amp;RAW;</a:t>
            </a:r>
          </a:p>
          <a:p>
            <a:pPr algn="just">
              <a:lnSpc>
                <a:spcPct val="100000"/>
              </a:lnSpc>
              <a:spcBef>
                <a:spcPts val="0"/>
              </a:spcBef>
              <a:buClr>
                <a:schemeClr val="tx1"/>
              </a:buClr>
              <a:buFont typeface="+mj-lt"/>
              <a:buAutoNum type="arabicPeriod"/>
            </a:pPr>
            <a:r>
              <a:rPr lang="en-US" sz="1000" dirty="0"/>
              <a:t>COUNCIL DIRECTIVE 2009/71/EURATOM establishing a Community framework for the nuclear safety of nuclear installations;</a:t>
            </a:r>
          </a:p>
          <a:p>
            <a:pPr algn="just">
              <a:lnSpc>
                <a:spcPct val="100000"/>
              </a:lnSpc>
              <a:spcBef>
                <a:spcPts val="0"/>
              </a:spcBef>
              <a:buClr>
                <a:schemeClr val="tx1"/>
              </a:buClr>
              <a:buFont typeface="+mj-lt"/>
              <a:buAutoNum type="arabicPeriod"/>
            </a:pPr>
            <a:r>
              <a:rPr lang="en-US" sz="1000" dirty="0"/>
              <a:t>COUNCIL DIRECTIVE 2013/51/EURATOM of 22 October 2013 laying down requirements for the protection of the health of the general public with regard to radioactive substances in water intended for human consumption;</a:t>
            </a:r>
          </a:p>
          <a:p>
            <a:pPr algn="just">
              <a:lnSpc>
                <a:spcPct val="100000"/>
              </a:lnSpc>
              <a:spcBef>
                <a:spcPts val="0"/>
              </a:spcBef>
              <a:buClr>
                <a:schemeClr val="tx1"/>
              </a:buClr>
              <a:buFont typeface="+mj-lt"/>
              <a:buAutoNum type="arabicPeriod"/>
            </a:pPr>
            <a:r>
              <a:rPr lang="en-US" sz="1000" dirty="0"/>
              <a:t>COUNCIL DIRECTIVE 2013/59/EURATOM laying down BSS for protection against the dangers arising from exposure to ionizing radiation.</a:t>
            </a:r>
          </a:p>
        </p:txBody>
      </p:sp>
      <p:graphicFrame>
        <p:nvGraphicFramePr>
          <p:cNvPr id="6" name="Таблица 4">
            <a:extLst>
              <a:ext uri="{FF2B5EF4-FFF2-40B4-BE49-F238E27FC236}">
                <a16:creationId xmlns:a16="http://schemas.microsoft.com/office/drawing/2014/main" id="{BAF2C507-0659-49E7-A702-90C33CAEF690}"/>
              </a:ext>
            </a:extLst>
          </p:cNvPr>
          <p:cNvGraphicFramePr>
            <a:graphicFrameLocks noGrp="1"/>
          </p:cNvGraphicFramePr>
          <p:nvPr>
            <p:extLst>
              <p:ext uri="{D42A27DB-BD31-4B8C-83A1-F6EECF244321}">
                <p14:modId xmlns:p14="http://schemas.microsoft.com/office/powerpoint/2010/main" val="81944710"/>
              </p:ext>
            </p:extLst>
          </p:nvPr>
        </p:nvGraphicFramePr>
        <p:xfrm>
          <a:off x="53752" y="2894442"/>
          <a:ext cx="9036496" cy="2197588"/>
        </p:xfrm>
        <a:graphic>
          <a:graphicData uri="http://schemas.openxmlformats.org/drawingml/2006/table">
            <a:tbl>
              <a:tblPr firstRow="1" bandRow="1">
                <a:tableStyleId>{2D5ABB26-0587-4C30-8999-92F81FD0307C}</a:tableStyleId>
              </a:tblPr>
              <a:tblGrid>
                <a:gridCol w="1637928">
                  <a:extLst>
                    <a:ext uri="{9D8B030D-6E8A-4147-A177-3AD203B41FA5}">
                      <a16:colId xmlns:a16="http://schemas.microsoft.com/office/drawing/2014/main" val="3858970297"/>
                    </a:ext>
                  </a:extLst>
                </a:gridCol>
                <a:gridCol w="6167106">
                  <a:extLst>
                    <a:ext uri="{9D8B030D-6E8A-4147-A177-3AD203B41FA5}">
                      <a16:colId xmlns:a16="http://schemas.microsoft.com/office/drawing/2014/main" val="2853531123"/>
                    </a:ext>
                  </a:extLst>
                </a:gridCol>
                <a:gridCol w="1231462">
                  <a:extLst>
                    <a:ext uri="{9D8B030D-6E8A-4147-A177-3AD203B41FA5}">
                      <a16:colId xmlns:a16="http://schemas.microsoft.com/office/drawing/2014/main" val="1935285236"/>
                    </a:ext>
                  </a:extLst>
                </a:gridCol>
              </a:tblGrid>
              <a:tr h="455355">
                <a:tc>
                  <a:txBody>
                    <a:bodyPr/>
                    <a:lstStyle/>
                    <a:p>
                      <a:pPr algn="ctr"/>
                      <a:r>
                        <a:rPr lang="en-US" sz="1300" b="1" dirty="0">
                          <a:solidFill>
                            <a:schemeClr val="accent1">
                              <a:lumMod val="75000"/>
                            </a:schemeClr>
                          </a:solidFill>
                        </a:rPr>
                        <a:t>ACTIVITY</a:t>
                      </a:r>
                      <a:endParaRPr lang="ru-RU" sz="1300" b="1" dirty="0">
                        <a:solidFill>
                          <a:schemeClr val="accent1">
                            <a:lumMod val="75000"/>
                          </a:schemeClr>
                        </a:solidFill>
                        <a:latin typeface="Arial" panose="020B0604020202020204" pitchFamily="34" charset="0"/>
                        <a:cs typeface="Arial" panose="020B0604020202020204" pitchFamily="34" charset="0"/>
                      </a:endParaRPr>
                    </a:p>
                  </a:txBody>
                  <a:tcPr marL="90738" marR="90738" marT="45369" marB="45369"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solidFill>
                            <a:schemeClr val="accent1">
                              <a:lumMod val="75000"/>
                            </a:schemeClr>
                          </a:solidFill>
                        </a:rPr>
                        <a:t>GAOL</a:t>
                      </a:r>
                      <a:endParaRPr lang="ru-RU" sz="1400" b="1" dirty="0">
                        <a:solidFill>
                          <a:schemeClr val="accent1">
                            <a:lumMod val="75000"/>
                          </a:schemeClr>
                        </a:solidFill>
                        <a:latin typeface="Arial" panose="020B0604020202020204" pitchFamily="34" charset="0"/>
                        <a:cs typeface="Arial" panose="020B0604020202020204" pitchFamily="34" charset="0"/>
                      </a:endParaRPr>
                    </a:p>
                  </a:txBody>
                  <a:tcPr marL="90738" marR="90738" marT="45369" marB="453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dirty="0">
                          <a:solidFill>
                            <a:schemeClr val="accent1">
                              <a:lumMod val="75000"/>
                            </a:schemeClr>
                          </a:solidFill>
                        </a:rPr>
                        <a:t>FUTURE ACTIONS</a:t>
                      </a:r>
                      <a:endParaRPr lang="ru-RU" sz="1400" b="1" dirty="0">
                        <a:solidFill>
                          <a:schemeClr val="accent1">
                            <a:lumMod val="75000"/>
                          </a:schemeClr>
                        </a:solidFill>
                        <a:latin typeface="Arial" panose="020B0604020202020204" pitchFamily="34" charset="0"/>
                        <a:cs typeface="Arial" panose="020B0604020202020204" pitchFamily="34" charset="0"/>
                      </a:endParaRPr>
                    </a:p>
                  </a:txBody>
                  <a:tcPr marL="90738" marR="90738" marT="45369" marB="45369"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63913115"/>
                  </a:ext>
                </a:extLst>
              </a:tr>
              <a:tr h="455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300" b="0" kern="1200" dirty="0">
                          <a:solidFill>
                            <a:schemeClr val="accent1">
                              <a:lumMod val="75000"/>
                            </a:schemeClr>
                          </a:solidFill>
                        </a:rPr>
                        <a:t>Development of a New “Atomic Law”</a:t>
                      </a:r>
                      <a:endParaRPr kumimoji="0" lang="en-US" altLang="en-US" sz="1300" b="0" kern="1200" dirty="0">
                        <a:solidFill>
                          <a:schemeClr val="accent1">
                            <a:lumMod val="75000"/>
                          </a:schemeClr>
                        </a:solidFill>
                        <a:latin typeface="Arial" panose="020B0604020202020204" pitchFamily="34" charset="0"/>
                        <a:ea typeface="+mn-ea"/>
                        <a:cs typeface="Arial" panose="020B0604020202020204" pitchFamily="34" charset="0"/>
                      </a:endParaRPr>
                    </a:p>
                  </a:txBody>
                  <a:tcPr marL="90738" marR="90738" marT="45369" marB="4536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300" dirty="0">
                          <a:solidFill>
                            <a:schemeClr val="tx1"/>
                          </a:solidFill>
                        </a:rPr>
                        <a:t>To bring in</a:t>
                      </a:r>
                      <a:r>
                        <a:rPr lang="en-US" altLang="en-US" sz="1300" baseline="0" dirty="0">
                          <a:solidFill>
                            <a:schemeClr val="tx1"/>
                          </a:solidFill>
                        </a:rPr>
                        <a:t> line with the req-s of EU relevant Directives, IAEA Safety Standards.</a:t>
                      </a:r>
                      <a:endParaRPr lang="en-US" altLang="en-US" sz="1300" dirty="0">
                        <a:solidFill>
                          <a:schemeClr val="tx1"/>
                        </a:solidFill>
                        <a:latin typeface="Arial" panose="020B0604020202020204" pitchFamily="34" charset="0"/>
                        <a:cs typeface="Arial" panose="020B0604020202020204" pitchFamily="34" charset="0"/>
                      </a:endParaRPr>
                    </a:p>
                  </a:txBody>
                  <a:tcPr marL="90738" marR="90738" marT="45369" marB="453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400" dirty="0">
                          <a:solidFill>
                            <a:schemeClr val="tx1"/>
                          </a:solidFill>
                        </a:rPr>
                        <a:t>International expertise is envisaged.</a:t>
                      </a:r>
                      <a:endParaRPr lang="ru-RU" sz="1400" dirty="0">
                        <a:solidFill>
                          <a:schemeClr val="tx1"/>
                        </a:solidFill>
                        <a:latin typeface="Arial" panose="020B0604020202020204" pitchFamily="34" charset="0"/>
                        <a:cs typeface="Arial" panose="020B0604020202020204" pitchFamily="34" charset="0"/>
                      </a:endParaRPr>
                    </a:p>
                  </a:txBody>
                  <a:tcPr marL="90738" marR="90738" marT="45369" marB="4536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73037396"/>
                  </a:ext>
                </a:extLst>
              </a:tr>
              <a:tr h="508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300" b="0" dirty="0">
                          <a:solidFill>
                            <a:schemeClr val="accent1">
                              <a:lumMod val="75000"/>
                            </a:schemeClr>
                          </a:solidFill>
                        </a:rPr>
                        <a:t>Development of a new “Armenian BSS” </a:t>
                      </a:r>
                      <a:endParaRPr lang="ru-RU" sz="1300" b="0" dirty="0">
                        <a:solidFill>
                          <a:schemeClr val="accent1">
                            <a:lumMod val="75000"/>
                          </a:schemeClr>
                        </a:solidFill>
                        <a:latin typeface="Arial" panose="020B0604020202020204" pitchFamily="34" charset="0"/>
                        <a:cs typeface="Arial" panose="020B0604020202020204" pitchFamily="34" charset="0"/>
                      </a:endParaRPr>
                    </a:p>
                  </a:txBody>
                  <a:tcPr marL="90738" marR="90738" marT="45369" marB="4536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3038" marR="0" lvl="0"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300" dirty="0">
                          <a:solidFill>
                            <a:schemeClr val="tx1"/>
                          </a:solidFill>
                        </a:rPr>
                        <a:t>To replace the Radiation Safety Norms and Radiation Safety Rules.</a:t>
                      </a:r>
                    </a:p>
                    <a:p>
                      <a:pPr marL="173038" marR="0" lvl="0" indent="-1730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300" dirty="0">
                          <a:solidFill>
                            <a:schemeClr val="tx1"/>
                          </a:solidFill>
                        </a:rPr>
                        <a:t>To bring in</a:t>
                      </a:r>
                      <a:r>
                        <a:rPr lang="en-US" altLang="en-US" sz="1300" baseline="0" dirty="0">
                          <a:solidFill>
                            <a:schemeClr val="tx1"/>
                          </a:solidFill>
                        </a:rPr>
                        <a:t> line with the req-s of EU relevant Directives, IAEA Safety Standards.</a:t>
                      </a:r>
                      <a:endParaRPr lang="en-US" altLang="en-US" sz="1300" dirty="0">
                        <a:solidFill>
                          <a:schemeClr val="tx1"/>
                        </a:solidFill>
                        <a:latin typeface="Arial" panose="020B0604020202020204" pitchFamily="34" charset="0"/>
                        <a:cs typeface="Arial" panose="020B0604020202020204" pitchFamily="34" charset="0"/>
                      </a:endParaRPr>
                    </a:p>
                  </a:txBody>
                  <a:tcPr marL="90738" marR="90738" marT="45369" marB="453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708720114"/>
                  </a:ext>
                </a:extLst>
              </a:tr>
              <a:tr h="654976">
                <a:tc>
                  <a:txBody>
                    <a:bodyPr/>
                    <a:lstStyle/>
                    <a:p>
                      <a:pPr algn="ctr"/>
                      <a:r>
                        <a:rPr kumimoji="0" lang="en-US" altLang="en-US" sz="1300" b="0" kern="1200" dirty="0">
                          <a:solidFill>
                            <a:schemeClr val="accent1">
                              <a:lumMod val="75000"/>
                            </a:schemeClr>
                          </a:solidFill>
                        </a:rPr>
                        <a:t>Upgrade of “</a:t>
                      </a:r>
                      <a:r>
                        <a:rPr kumimoji="0" lang="en-US" sz="1300" b="0" kern="1200" dirty="0">
                          <a:solidFill>
                            <a:schemeClr val="accent1">
                              <a:lumMod val="75000"/>
                            </a:schemeClr>
                          </a:solidFill>
                        </a:rPr>
                        <a:t>RAW </a:t>
                      </a:r>
                      <a:r>
                        <a:rPr lang="en-US" sz="1300" b="0" dirty="0">
                          <a:solidFill>
                            <a:schemeClr val="accent1">
                              <a:lumMod val="75000"/>
                            </a:schemeClr>
                          </a:solidFill>
                        </a:rPr>
                        <a:t>management </a:t>
                      </a:r>
                      <a:r>
                        <a:rPr kumimoji="0" lang="en-US" sz="1300" b="0" kern="1200" dirty="0">
                          <a:solidFill>
                            <a:schemeClr val="accent1">
                              <a:lumMod val="75000"/>
                            </a:schemeClr>
                          </a:solidFill>
                        </a:rPr>
                        <a:t>procedures</a:t>
                      </a:r>
                      <a:r>
                        <a:rPr lang="en-US" sz="1300" b="0" dirty="0">
                          <a:solidFill>
                            <a:schemeClr val="accent1">
                              <a:lumMod val="75000"/>
                            </a:schemeClr>
                          </a:solidFill>
                        </a:rPr>
                        <a:t>”</a:t>
                      </a:r>
                      <a:endParaRPr lang="ru-RU" sz="1300" b="0" dirty="0">
                        <a:solidFill>
                          <a:schemeClr val="accent1">
                            <a:lumMod val="75000"/>
                          </a:schemeClr>
                        </a:solidFill>
                        <a:latin typeface="Arial" panose="020B0604020202020204" pitchFamily="34" charset="0"/>
                        <a:cs typeface="Arial" panose="020B0604020202020204" pitchFamily="34" charset="0"/>
                      </a:endParaRPr>
                    </a:p>
                  </a:txBody>
                  <a:tcPr marL="90738" marR="90738" marT="45369" marB="4536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300" dirty="0">
                          <a:solidFill>
                            <a:schemeClr val="tx1"/>
                          </a:solidFill>
                        </a:rPr>
                        <a:t>To bring in</a:t>
                      </a:r>
                      <a:r>
                        <a:rPr lang="en-US" altLang="en-US" sz="1300" baseline="0" dirty="0">
                          <a:solidFill>
                            <a:schemeClr val="tx1"/>
                          </a:solidFill>
                        </a:rPr>
                        <a:t> line with the req-s of EU relevant Directives, IAEA Safety Standards;</a:t>
                      </a:r>
                    </a:p>
                    <a:p>
                      <a:pPr marL="176213" marR="0" lvl="0" indent="-17621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300" dirty="0">
                          <a:solidFill>
                            <a:schemeClr val="tx1"/>
                          </a:solidFill>
                        </a:rPr>
                        <a:t>Includes req-s on decommissioning, WAC development, req-s for performing RAW accounting and control, </a:t>
                      </a:r>
                      <a:r>
                        <a:rPr lang="en-US" altLang="en-US" sz="1300" dirty="0" err="1">
                          <a:solidFill>
                            <a:schemeClr val="tx1"/>
                          </a:solidFill>
                        </a:rPr>
                        <a:t>etc</a:t>
                      </a:r>
                      <a:endParaRPr lang="en-US" altLang="en-US" sz="1300" dirty="0">
                        <a:solidFill>
                          <a:schemeClr val="tx1"/>
                        </a:solidFill>
                        <a:latin typeface="Arial" panose="020B0604020202020204" pitchFamily="34" charset="0"/>
                        <a:cs typeface="Arial" panose="020B0604020202020204" pitchFamily="34" charset="0"/>
                      </a:endParaRPr>
                    </a:p>
                  </a:txBody>
                  <a:tcPr marL="90738" marR="90738" marT="45369" marB="453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000" dirty="0">
                        <a:solidFill>
                          <a:srgbClr val="002060"/>
                        </a:solidFill>
                        <a:latin typeface="Calibri" panose="020F0502020204030204" pitchFamily="34" charset="0"/>
                        <a:cs typeface="Calibri" panose="020F0502020204030204" pitchFamily="34" charset="0"/>
                      </a:endParaRPr>
                    </a:p>
                  </a:txBody>
                  <a:tcPr marL="90738" marR="90738" marT="45369" marB="4536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36859538"/>
                  </a:ext>
                </a:extLst>
              </a:tr>
            </a:tbl>
          </a:graphicData>
        </a:graphic>
      </p:graphicFrame>
      <p:pic>
        <p:nvPicPr>
          <p:cNvPr id="9" name="Picture 2" descr="Image result for cepa agreement armenia">
            <a:extLst>
              <a:ext uri="{FF2B5EF4-FFF2-40B4-BE49-F238E27FC236}">
                <a16:creationId xmlns:a16="http://schemas.microsoft.com/office/drawing/2014/main" id="{17262F8A-B1C5-48C4-BE45-B89B94EE4A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0616" y="95770"/>
            <a:ext cx="1085629" cy="733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085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D1DE-20FC-4C39-AF14-B4BBD042957D}"/>
              </a:ext>
            </a:extLst>
          </p:cNvPr>
          <p:cNvSpPr>
            <a:spLocks noGrp="1"/>
          </p:cNvSpPr>
          <p:nvPr>
            <p:ph type="title"/>
          </p:nvPr>
        </p:nvSpPr>
        <p:spPr>
          <a:xfrm>
            <a:off x="153344" y="-4186"/>
            <a:ext cx="8336160" cy="993775"/>
          </a:xfrm>
        </p:spPr>
        <p:txBody>
          <a:bodyPr>
            <a:normAutofit/>
          </a:bodyPr>
          <a:lstStyle/>
          <a:p>
            <a:r>
              <a:rPr lang="en-GB" sz="2600" dirty="0"/>
              <a:t>National Policy and Strategy for Safe Management of RAW in Armenia _ </a:t>
            </a:r>
            <a:r>
              <a:rPr lang="en-GB" sz="2600" i="1" dirty="0">
                <a:solidFill>
                  <a:srgbClr val="0070C0"/>
                </a:solidFill>
              </a:rPr>
              <a:t>Action Plan</a:t>
            </a:r>
            <a:endParaRPr lang="en-US" sz="2600" i="1" dirty="0">
              <a:solidFill>
                <a:srgbClr val="0070C0"/>
              </a:solidFill>
            </a:endParaRPr>
          </a:p>
        </p:txBody>
      </p:sp>
      <p:sp>
        <p:nvSpPr>
          <p:cNvPr id="10" name="Content Placeholder 9">
            <a:extLst>
              <a:ext uri="{FF2B5EF4-FFF2-40B4-BE49-F238E27FC236}">
                <a16:creationId xmlns:a16="http://schemas.microsoft.com/office/drawing/2014/main" id="{CD0547FD-B219-4C6C-9885-5846B70198C7}"/>
              </a:ext>
            </a:extLst>
          </p:cNvPr>
          <p:cNvSpPr>
            <a:spLocks noGrp="1"/>
          </p:cNvSpPr>
          <p:nvPr>
            <p:ph idx="1"/>
          </p:nvPr>
        </p:nvSpPr>
        <p:spPr>
          <a:xfrm>
            <a:off x="0" y="1935947"/>
            <a:ext cx="4648852" cy="3093149"/>
          </a:xfrm>
        </p:spPr>
        <p:txBody>
          <a:bodyPr>
            <a:noAutofit/>
          </a:bodyPr>
          <a:lstStyle/>
          <a:p>
            <a:pPr marL="0" indent="0" algn="ctr">
              <a:lnSpc>
                <a:spcPct val="100000"/>
              </a:lnSpc>
              <a:spcBef>
                <a:spcPts val="0"/>
              </a:spcBef>
              <a:spcAft>
                <a:spcPts val="600"/>
              </a:spcAft>
              <a:buClr>
                <a:srgbClr val="00B050"/>
              </a:buClr>
              <a:buSzPct val="100000"/>
              <a:buNone/>
            </a:pPr>
            <a:r>
              <a:rPr lang="en-US" sz="1500" b="1" dirty="0">
                <a:solidFill>
                  <a:srgbClr val="00B050"/>
                </a:solidFill>
              </a:rPr>
              <a:t>Main Strategic Routes</a:t>
            </a:r>
          </a:p>
          <a:p>
            <a:pPr marL="292100" lvl="1" indent="-29210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Control of RAW generation;</a:t>
            </a:r>
          </a:p>
          <a:p>
            <a:pPr marL="292100" lvl="1" indent="-29210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Introduction of “polluter pays” principle;</a:t>
            </a:r>
          </a:p>
          <a:p>
            <a:pPr marL="292100" lvl="1" indent="-29210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Personnel recruitment/training;</a:t>
            </a:r>
          </a:p>
          <a:p>
            <a:pPr marL="292100" lvl="1" indent="-29210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Implementation of activities for disposal of VLLW, LLW and ILW-SL RAW in a near surface formations;</a:t>
            </a:r>
            <a:endParaRPr lang="hy-AM" sz="1500" dirty="0"/>
          </a:p>
          <a:p>
            <a:pPr marL="292100" lvl="1" indent="-29210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Implementation of R&amp;D on feasibility of RAW disposal in geological formations;</a:t>
            </a:r>
          </a:p>
          <a:p>
            <a:pPr marL="292100" lvl="1" indent="-29210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Establishment of RAW accounting &amp; control system.</a:t>
            </a:r>
          </a:p>
        </p:txBody>
      </p:sp>
      <p:sp>
        <p:nvSpPr>
          <p:cNvPr id="11" name="Rectangle 10">
            <a:extLst>
              <a:ext uri="{FF2B5EF4-FFF2-40B4-BE49-F238E27FC236}">
                <a16:creationId xmlns:a16="http://schemas.microsoft.com/office/drawing/2014/main" id="{62317463-F269-4782-80D7-AAC802F78DF8}"/>
              </a:ext>
            </a:extLst>
          </p:cNvPr>
          <p:cNvSpPr/>
          <p:nvPr/>
        </p:nvSpPr>
        <p:spPr>
          <a:xfrm>
            <a:off x="5275214" y="1907901"/>
            <a:ext cx="3728268" cy="3247043"/>
          </a:xfrm>
          <a:prstGeom prst="rect">
            <a:avLst/>
          </a:prstGeom>
        </p:spPr>
        <p:txBody>
          <a:bodyPr wrap="square">
            <a:spAutoFit/>
          </a:bodyPr>
          <a:lstStyle/>
          <a:p>
            <a:pPr algn="ctr">
              <a:spcAft>
                <a:spcPts val="600"/>
              </a:spcAft>
            </a:pPr>
            <a:r>
              <a:rPr lang="en-US" sz="1500" b="1" dirty="0">
                <a:solidFill>
                  <a:srgbClr val="00B050"/>
                </a:solidFill>
                <a:latin typeface="Arial" panose="020B0604020202020204" pitchFamily="34" charset="0"/>
                <a:cs typeface="Arial" panose="020B0604020202020204" pitchFamily="34" charset="0"/>
              </a:rPr>
              <a:t>Implementation Action Plan Steps</a:t>
            </a:r>
          </a:p>
          <a:p>
            <a:pPr marL="292100" lvl="1" indent="-292100" algn="just" eaLnBrk="0" fontAlgn="base" hangingPunct="0">
              <a:spcAft>
                <a:spcPts val="600"/>
              </a:spcAft>
              <a:buClr>
                <a:srgbClr val="0070C0"/>
              </a:buClr>
              <a:buSzPct val="68000"/>
              <a:buFont typeface="Wingdings 3" pitchFamily="18" charset="2"/>
              <a:buChar char=""/>
            </a:pPr>
            <a:r>
              <a:rPr lang="en-US" sz="1500" dirty="0">
                <a:latin typeface="Arial" panose="020B0604020202020204" pitchFamily="34" charset="0"/>
                <a:cs typeface="Arial" panose="020B0604020202020204" pitchFamily="34" charset="0"/>
              </a:rPr>
              <a:t>Establishment of centralized WMO on the basis of RADON type storage facility, for RAW long-term management issues;</a:t>
            </a:r>
          </a:p>
          <a:p>
            <a:pPr marL="292100" lvl="1" indent="-292100" algn="just" eaLnBrk="0" fontAlgn="base" hangingPunct="0">
              <a:spcAft>
                <a:spcPts val="600"/>
              </a:spcAft>
              <a:buClr>
                <a:srgbClr val="0070C0"/>
              </a:buClr>
              <a:buSzPct val="68000"/>
              <a:buFont typeface="Wingdings 3" pitchFamily="18" charset="2"/>
              <a:buChar char=""/>
            </a:pPr>
            <a:r>
              <a:rPr lang="en-US" sz="1500" dirty="0">
                <a:latin typeface="Arial" panose="020B0604020202020204" pitchFamily="34" charset="0"/>
                <a:cs typeface="Arial" panose="020B0604020202020204" pitchFamily="34" charset="0"/>
              </a:rPr>
              <a:t>Establishment of a National Electronic Database System for RAW;</a:t>
            </a:r>
          </a:p>
          <a:p>
            <a:pPr marL="292100" lvl="1" indent="-292100" algn="just" eaLnBrk="0" fontAlgn="base" hangingPunct="0">
              <a:spcAft>
                <a:spcPts val="600"/>
              </a:spcAft>
              <a:buClr>
                <a:srgbClr val="0070C0"/>
              </a:buClr>
              <a:buSzPct val="68000"/>
              <a:buFont typeface="Wingdings 3" pitchFamily="18" charset="2"/>
              <a:buChar char=""/>
            </a:pPr>
            <a:r>
              <a:rPr lang="en-US" sz="1500" dirty="0">
                <a:latin typeface="Arial" panose="020B0604020202020204" pitchFamily="34" charset="0"/>
                <a:cs typeface="Arial" panose="020B0604020202020204" pitchFamily="34" charset="0"/>
              </a:rPr>
              <a:t>Opening of a special “off-budget” account for RAW management;</a:t>
            </a:r>
          </a:p>
          <a:p>
            <a:pPr marL="292100" lvl="1" indent="-292100" algn="just" eaLnBrk="0" fontAlgn="base" hangingPunct="0">
              <a:spcAft>
                <a:spcPts val="600"/>
              </a:spcAft>
              <a:buClr>
                <a:srgbClr val="0070C0"/>
              </a:buClr>
              <a:buSzPct val="68000"/>
              <a:buFont typeface="Wingdings 3" pitchFamily="18" charset="2"/>
              <a:buChar char=""/>
            </a:pPr>
            <a:r>
              <a:rPr lang="en-US" sz="1500" dirty="0">
                <a:latin typeface="Arial" panose="020B0604020202020204" pitchFamily="34" charset="0"/>
                <a:cs typeface="Arial" panose="020B0604020202020204" pitchFamily="34" charset="0"/>
              </a:rPr>
              <a:t>Personnel recruitment/training activities;</a:t>
            </a:r>
          </a:p>
          <a:p>
            <a:pPr marL="292100" lvl="1" indent="-292100" algn="just" eaLnBrk="0" fontAlgn="base" hangingPunct="0">
              <a:spcAft>
                <a:spcPts val="600"/>
              </a:spcAft>
              <a:buClr>
                <a:srgbClr val="0070C0"/>
              </a:buClr>
              <a:buSzPct val="68000"/>
              <a:buFont typeface="Wingdings 3" pitchFamily="18" charset="2"/>
              <a:buChar char=""/>
            </a:pPr>
            <a:r>
              <a:rPr lang="en-US" sz="1500" dirty="0">
                <a:latin typeface="Arial" panose="020B0604020202020204" pitchFamily="34" charset="0"/>
                <a:cs typeface="Arial" panose="020B0604020202020204" pitchFamily="34" charset="0"/>
              </a:rPr>
              <a:t>Upgrading the Legal Framework.</a:t>
            </a:r>
          </a:p>
        </p:txBody>
      </p:sp>
      <p:sp>
        <p:nvSpPr>
          <p:cNvPr id="12" name="Arrow: Right 11">
            <a:extLst>
              <a:ext uri="{FF2B5EF4-FFF2-40B4-BE49-F238E27FC236}">
                <a16:creationId xmlns:a16="http://schemas.microsoft.com/office/drawing/2014/main" id="{8F3DB207-8B50-4D7B-B099-B7D1A9A4FE5D}"/>
              </a:ext>
            </a:extLst>
          </p:cNvPr>
          <p:cNvSpPr/>
          <p:nvPr/>
        </p:nvSpPr>
        <p:spPr>
          <a:xfrm flipV="1">
            <a:off x="4659346" y="3123794"/>
            <a:ext cx="542653" cy="468946"/>
          </a:xfrm>
          <a:prstGeom prst="right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95AFEDC-3644-4B52-B773-3EB8D40CC362}"/>
              </a:ext>
            </a:extLst>
          </p:cNvPr>
          <p:cNvSpPr/>
          <p:nvPr/>
        </p:nvSpPr>
        <p:spPr>
          <a:xfrm>
            <a:off x="140518" y="998081"/>
            <a:ext cx="8862964" cy="8465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just" eaLnBrk="0" fontAlgn="base" hangingPunct="0">
              <a:spcAft>
                <a:spcPts val="600"/>
              </a:spcAft>
              <a:buClr>
                <a:srgbClr val="0070C0"/>
              </a:buClr>
              <a:buSzPct val="68000"/>
            </a:pPr>
            <a:r>
              <a:rPr lang="en-US" sz="1600" i="1" dirty="0">
                <a:solidFill>
                  <a:schemeClr val="tx1"/>
                </a:solidFill>
                <a:latin typeface="Arial" panose="020B0604020202020204" pitchFamily="34" charset="0"/>
                <a:cs typeface="Arial" panose="020B0604020202020204" pitchFamily="34" charset="0"/>
              </a:rPr>
              <a:t>National Strategy on SF&amp;RAW management was approved in 2017. It follows </a:t>
            </a:r>
            <a:r>
              <a:rPr lang="en-US" sz="1600" i="1" dirty="0">
                <a:solidFill>
                  <a:schemeClr val="accent5">
                    <a:lumMod val="50000"/>
                  </a:schemeClr>
                </a:solidFill>
                <a:latin typeface="Arial" panose="020B0604020202020204" pitchFamily="34" charset="0"/>
                <a:cs typeface="Arial" panose="020B0604020202020204" pitchFamily="34" charset="0"/>
              </a:rPr>
              <a:t>“two level strategy”</a:t>
            </a:r>
            <a:r>
              <a:rPr lang="en-US" sz="1600" i="1" dirty="0">
                <a:solidFill>
                  <a:schemeClr val="tx1"/>
                </a:solidFill>
                <a:latin typeface="Arial" panose="020B0604020202020204" pitchFamily="34" charset="0"/>
                <a:cs typeface="Arial" panose="020B0604020202020204" pitchFamily="34" charset="0"/>
              </a:rPr>
              <a:t> formulation approach - i.e. sets key issues in general terms and its detailed implementation is delegated to the SF&amp;RAW managing companies.</a:t>
            </a:r>
          </a:p>
        </p:txBody>
      </p:sp>
    </p:spTree>
    <p:extLst>
      <p:ext uri="{BB962C8B-B14F-4D97-AF65-F5344CB8AC3E}">
        <p14:creationId xmlns:p14="http://schemas.microsoft.com/office/powerpoint/2010/main" val="400896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D1DE-20FC-4C39-AF14-B4BBD042957D}"/>
              </a:ext>
            </a:extLst>
          </p:cNvPr>
          <p:cNvSpPr>
            <a:spLocks noGrp="1"/>
          </p:cNvSpPr>
          <p:nvPr>
            <p:ph type="title"/>
          </p:nvPr>
        </p:nvSpPr>
        <p:spPr>
          <a:xfrm>
            <a:off x="153344" y="14287"/>
            <a:ext cx="8336160" cy="993775"/>
          </a:xfrm>
        </p:spPr>
        <p:txBody>
          <a:bodyPr>
            <a:normAutofit/>
          </a:bodyPr>
          <a:lstStyle/>
          <a:p>
            <a:r>
              <a:rPr lang="en-US" dirty="0"/>
              <a:t>Overall Strategic Routes</a:t>
            </a:r>
          </a:p>
        </p:txBody>
      </p:sp>
      <p:graphicFrame>
        <p:nvGraphicFramePr>
          <p:cNvPr id="4" name="Content Placeholder 3">
            <a:extLst>
              <a:ext uri="{FF2B5EF4-FFF2-40B4-BE49-F238E27FC236}">
                <a16:creationId xmlns:a16="http://schemas.microsoft.com/office/drawing/2014/main" id="{0B28CE82-729C-470C-982A-54AE2B2B2B6E}"/>
              </a:ext>
            </a:extLst>
          </p:cNvPr>
          <p:cNvGraphicFramePr>
            <a:graphicFrameLocks noGrp="1"/>
          </p:cNvGraphicFramePr>
          <p:nvPr>
            <p:ph idx="1"/>
            <p:extLst>
              <p:ext uri="{D42A27DB-BD31-4B8C-83A1-F6EECF244321}">
                <p14:modId xmlns:p14="http://schemas.microsoft.com/office/powerpoint/2010/main" val="1511631859"/>
              </p:ext>
            </p:extLst>
          </p:nvPr>
        </p:nvGraphicFramePr>
        <p:xfrm>
          <a:off x="107504" y="980628"/>
          <a:ext cx="8883152" cy="4047319"/>
        </p:xfrm>
        <a:graphic>
          <a:graphicData uri="http://schemas.openxmlformats.org/drawingml/2006/table">
            <a:tbl>
              <a:tblPr firstRow="1" firstCol="1" lastRow="1" lastCol="1" bandRow="1" bandCol="1">
                <a:tableStyleId>{5940675A-B579-460E-94D1-54222C63F5DA}</a:tableStyleId>
              </a:tblPr>
              <a:tblGrid>
                <a:gridCol w="1616199">
                  <a:extLst>
                    <a:ext uri="{9D8B030D-6E8A-4147-A177-3AD203B41FA5}">
                      <a16:colId xmlns:a16="http://schemas.microsoft.com/office/drawing/2014/main" val="4156206499"/>
                    </a:ext>
                  </a:extLst>
                </a:gridCol>
                <a:gridCol w="2028653">
                  <a:extLst>
                    <a:ext uri="{9D8B030D-6E8A-4147-A177-3AD203B41FA5}">
                      <a16:colId xmlns:a16="http://schemas.microsoft.com/office/drawing/2014/main" val="1747870406"/>
                    </a:ext>
                  </a:extLst>
                </a:gridCol>
                <a:gridCol w="1685436">
                  <a:extLst>
                    <a:ext uri="{9D8B030D-6E8A-4147-A177-3AD203B41FA5}">
                      <a16:colId xmlns:a16="http://schemas.microsoft.com/office/drawing/2014/main" val="1815312750"/>
                    </a:ext>
                  </a:extLst>
                </a:gridCol>
                <a:gridCol w="1824672">
                  <a:extLst>
                    <a:ext uri="{9D8B030D-6E8A-4147-A177-3AD203B41FA5}">
                      <a16:colId xmlns:a16="http://schemas.microsoft.com/office/drawing/2014/main" val="334192975"/>
                    </a:ext>
                  </a:extLst>
                </a:gridCol>
                <a:gridCol w="1728192">
                  <a:extLst>
                    <a:ext uri="{9D8B030D-6E8A-4147-A177-3AD203B41FA5}">
                      <a16:colId xmlns:a16="http://schemas.microsoft.com/office/drawing/2014/main" val="3989354288"/>
                    </a:ext>
                  </a:extLst>
                </a:gridCol>
              </a:tblGrid>
              <a:tr h="426146">
                <a:tc>
                  <a:txBody>
                    <a:bodyPr/>
                    <a:lstStyle/>
                    <a:p>
                      <a:pPr marL="0" marR="0" indent="-6985"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Type of Liability</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Long-Term Management Policy</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67945" marR="0" indent="0"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Funding of Liabilities</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Current Practice / Facilities</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Planned Facilities</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18208890"/>
                  </a:ext>
                </a:extLst>
              </a:tr>
              <a:tr h="862557">
                <a:tc>
                  <a:txBody>
                    <a:bodyPr/>
                    <a:lstStyle/>
                    <a:p>
                      <a:pPr marL="0" marR="0" indent="-6985"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Nuclear Fuel Cycle Wastes</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2">
                  <a:txBody>
                    <a:bodyPr/>
                    <a:lstStyle/>
                    <a:p>
                      <a:pPr marL="57150" marR="0" lvl="0" indent="0" algn="l" defTabSz="914400" rtl="0" eaLnBrk="1" latinLnBrk="0" hangingPunct="1">
                        <a:lnSpc>
                          <a:spcPts val="1300"/>
                        </a:lnSpc>
                        <a:spcBef>
                          <a:spcPts val="0"/>
                        </a:spcBef>
                        <a:spcAft>
                          <a:spcPts val="0"/>
                        </a:spcAft>
                        <a:buSzPts val="1200"/>
                        <a:buFont typeface="Calibri" panose="020F0502020204030204" pitchFamily="34" charset="0"/>
                        <a:buNone/>
                      </a:pPr>
                      <a:r>
                        <a:rPr lang="en-GB" sz="1200" kern="1200" dirty="0">
                          <a:solidFill>
                            <a:schemeClr val="tx1"/>
                          </a:solidFill>
                          <a:effectLst/>
                          <a:latin typeface="Arial" panose="020B0604020202020204" pitchFamily="34" charset="0"/>
                          <a:ea typeface="+mn-ea"/>
                          <a:cs typeface="Arial" panose="020B0604020202020204" pitchFamily="34" charset="0"/>
                        </a:rPr>
                        <a:t>Conceptual endpoints based on the Strategy:</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VLLW, LLW, SL ILW - disposal in near surface repository;</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LL ILW and HLW - disposal in geological repository.</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Operational RAW – ANPP</a:t>
                      </a:r>
                      <a:endParaRPr lang="en-US" sz="1200" dirty="0">
                        <a:solidFill>
                          <a:schemeClr val="tx1"/>
                        </a:solidFill>
                        <a:effectLst/>
                        <a:latin typeface="Arial" panose="020B0604020202020204" pitchFamily="34" charset="0"/>
                        <a:cs typeface="Arial" panose="020B0604020202020204" pitchFamily="34" charset="0"/>
                      </a:endParaRPr>
                    </a:p>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 </a:t>
                      </a:r>
                      <a:endParaRPr lang="en-US" sz="1200" dirty="0">
                        <a:solidFill>
                          <a:schemeClr val="tx1"/>
                        </a:solidFill>
                        <a:effectLst/>
                        <a:latin typeface="Arial" panose="020B0604020202020204" pitchFamily="34" charset="0"/>
                        <a:cs typeface="Arial" panose="020B0604020202020204" pitchFamily="34" charset="0"/>
                      </a:endParaRPr>
                    </a:p>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Decom. RAW – Decom. Fund</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Liquid RAW - treatment by DEF and storage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Solid RAW - pre-treatment and storage</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L&amp;ILW processing facility;</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VLLW storage facility</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Storage facility for processed L&amp;ILW</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1049950"/>
                  </a:ext>
                </a:extLst>
              </a:tr>
              <a:tr h="650938">
                <a:tc>
                  <a:txBody>
                    <a:bodyPr/>
                    <a:lstStyle/>
                    <a:p>
                      <a:pPr marL="0" marR="0" indent="-6985"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Application Wastes</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endParaRPr lang="en-US"/>
                    </a:p>
                  </a:txBody>
                  <a:tcPr/>
                </a:tc>
                <a:tc>
                  <a:txBody>
                    <a:bodyPr/>
                    <a:lstStyle/>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State Budget</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Storage at near surface institutional RAW management facility.</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Final decision – Centralized RAW management organization (WMO) </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8158189"/>
                  </a:ext>
                </a:extLst>
              </a:tr>
              <a:tr h="1122270">
                <a:tc>
                  <a:txBody>
                    <a:bodyPr/>
                    <a:lstStyle/>
                    <a:p>
                      <a:pPr marL="0" marR="0" indent="-6985"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Decommissioning</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ANPP – based on approved Decommissioning Strategy.</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Decommissioning Fund</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No nuclear facility is in decom.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ANPP Decom. Strategy, Initial DP and the preliminary cost estimate are developed.</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indent="0" algn="l">
                        <a:lnSpc>
                          <a:spcPts val="1300"/>
                        </a:lnSpc>
                        <a:spcBef>
                          <a:spcPts val="0"/>
                        </a:spcBef>
                        <a:spcAft>
                          <a:spcPts val="0"/>
                        </a:spcAft>
                      </a:pPr>
                      <a:r>
                        <a:rPr lang="en-GB" sz="1200">
                          <a:solidFill>
                            <a:schemeClr val="tx1"/>
                          </a:solidFill>
                          <a:effectLst/>
                          <a:latin typeface="Arial" panose="020B0604020202020204" pitchFamily="34" charset="0"/>
                          <a:cs typeface="Arial" panose="020B0604020202020204" pitchFamily="34" charset="0"/>
                        </a:rPr>
                        <a:t>Final decision – Centralized WMO</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4647365"/>
                  </a:ext>
                </a:extLst>
              </a:tr>
              <a:tr h="970537">
                <a:tc>
                  <a:txBody>
                    <a:bodyPr/>
                    <a:lstStyle/>
                    <a:p>
                      <a:pPr marL="0" marR="0" indent="-6985" algn="ctr">
                        <a:lnSpc>
                          <a:spcPts val="1300"/>
                        </a:lnSpc>
                        <a:spcBef>
                          <a:spcPts val="0"/>
                        </a:spcBef>
                        <a:spcAft>
                          <a:spcPts val="0"/>
                        </a:spcAft>
                      </a:pPr>
                      <a:r>
                        <a:rPr lang="en-GB" sz="1400" b="0" dirty="0">
                          <a:solidFill>
                            <a:srgbClr val="002060"/>
                          </a:solidFill>
                          <a:effectLst/>
                          <a:latin typeface="Arial" panose="020B0604020202020204" pitchFamily="34" charset="0"/>
                          <a:cs typeface="Arial" panose="020B0604020202020204" pitchFamily="34" charset="0"/>
                        </a:rPr>
                        <a:t>DSRS</a:t>
                      </a:r>
                      <a:endParaRPr lang="en-US" sz="1400" b="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67945" marR="0" indent="0" algn="l">
                        <a:lnSpc>
                          <a:spcPts val="1300"/>
                        </a:lnSpc>
                        <a:spcBef>
                          <a:spcPts val="0"/>
                        </a:spcBef>
                        <a:spcAft>
                          <a:spcPts val="0"/>
                        </a:spcAft>
                      </a:pPr>
                      <a:r>
                        <a:rPr lang="en-GB" sz="1200">
                          <a:solidFill>
                            <a:schemeClr val="tx1"/>
                          </a:solidFill>
                          <a:effectLst/>
                          <a:latin typeface="Arial" panose="020B0604020202020204" pitchFamily="34" charset="0"/>
                          <a:cs typeface="Arial" panose="020B0604020202020204" pitchFamily="34" charset="0"/>
                        </a:rPr>
                        <a:t>Final decision – Centralized WMO </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DSRS from NPP - ANPP</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DSRS from other applications - State Budget</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DSS from NPP stored at NPP site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marR="0" lvl="0" indent="-114300" algn="l" defTabSz="914400" rtl="0" eaLnBrk="1" latinLnBrk="0" hangingPunct="1">
                        <a:lnSpc>
                          <a:spcPts val="1300"/>
                        </a:lnSpc>
                        <a:spcBef>
                          <a:spcPts val="0"/>
                        </a:spcBef>
                        <a:spcAft>
                          <a:spcPts val="0"/>
                        </a:spcAft>
                        <a:buSzPts val="1200"/>
                        <a:buFont typeface="Calibri" panose="020F050202020403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DSS from other applications stored at RADON facility</a:t>
                      </a: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67945" marR="0" indent="0" algn="l">
                        <a:lnSpc>
                          <a:spcPts val="1300"/>
                        </a:lnSpc>
                        <a:spcBef>
                          <a:spcPts val="0"/>
                        </a:spcBef>
                        <a:spcAft>
                          <a:spcPts val="0"/>
                        </a:spcAft>
                      </a:pPr>
                      <a:r>
                        <a:rPr lang="en-GB" sz="1200" dirty="0">
                          <a:solidFill>
                            <a:schemeClr val="tx1"/>
                          </a:solidFill>
                          <a:effectLst/>
                          <a:latin typeface="Arial" panose="020B0604020202020204" pitchFamily="34" charset="0"/>
                          <a:cs typeface="Arial" panose="020B0604020202020204" pitchFamily="34" charset="0"/>
                        </a:rPr>
                        <a:t>To be specified by the Centralized WMO </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409" marR="5409" marT="5409" marB="0" anchor="ct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28256199"/>
                  </a:ext>
                </a:extLst>
              </a:tr>
            </a:tbl>
          </a:graphicData>
        </a:graphic>
      </p:graphicFrame>
    </p:spTree>
    <p:extLst>
      <p:ext uri="{BB962C8B-B14F-4D97-AF65-F5344CB8AC3E}">
        <p14:creationId xmlns:p14="http://schemas.microsoft.com/office/powerpoint/2010/main" val="3408238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3F60-258E-4982-995B-7F2F9DDF86CF}"/>
              </a:ext>
            </a:extLst>
          </p:cNvPr>
          <p:cNvSpPr>
            <a:spLocks noGrp="1"/>
          </p:cNvSpPr>
          <p:nvPr>
            <p:ph type="title"/>
          </p:nvPr>
        </p:nvSpPr>
        <p:spPr>
          <a:xfrm>
            <a:off x="251520" y="14287"/>
            <a:ext cx="7992888" cy="993775"/>
          </a:xfrm>
        </p:spPr>
        <p:txBody>
          <a:bodyPr>
            <a:noAutofit/>
          </a:bodyPr>
          <a:lstStyle/>
          <a:p>
            <a:r>
              <a:rPr lang="en-GB" sz="2600" dirty="0"/>
              <a:t>Pillars Towards Ensuring Sustainability</a:t>
            </a:r>
            <a:endParaRPr lang="en-US" sz="2600" dirty="0"/>
          </a:p>
        </p:txBody>
      </p:sp>
      <p:sp>
        <p:nvSpPr>
          <p:cNvPr id="3" name="Content Placeholder 2">
            <a:extLst>
              <a:ext uri="{FF2B5EF4-FFF2-40B4-BE49-F238E27FC236}">
                <a16:creationId xmlns:a16="http://schemas.microsoft.com/office/drawing/2014/main" id="{BB94D40E-B0A0-4E36-BFF8-A41480AE7CF1}"/>
              </a:ext>
            </a:extLst>
          </p:cNvPr>
          <p:cNvSpPr>
            <a:spLocks noGrp="1"/>
          </p:cNvSpPr>
          <p:nvPr>
            <p:ph idx="1"/>
          </p:nvPr>
        </p:nvSpPr>
        <p:spPr>
          <a:xfrm>
            <a:off x="179512" y="1131590"/>
            <a:ext cx="8784976" cy="3744415"/>
          </a:xfrm>
        </p:spPr>
        <p:txBody>
          <a:bodyPr>
            <a:normAutofit/>
          </a:bodyPr>
          <a:lstStyle/>
          <a:p>
            <a:pPr marL="0" indent="0" algn="just">
              <a:lnSpc>
                <a:spcPct val="100000"/>
              </a:lnSpc>
              <a:spcBef>
                <a:spcPts val="0"/>
              </a:spcBef>
              <a:buNone/>
            </a:pPr>
            <a:r>
              <a:rPr lang="en-US" sz="1700" dirty="0"/>
              <a:t>In the context of having balance approach in having sustainable and flexible infrastructure in RAW management, the following 3 pillars has been selected:</a:t>
            </a:r>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endParaRPr lang="en-US" sz="1700" dirty="0"/>
          </a:p>
          <a:p>
            <a:pPr marL="0" indent="0" algn="just">
              <a:lnSpc>
                <a:spcPct val="100000"/>
              </a:lnSpc>
              <a:spcBef>
                <a:spcPts val="0"/>
              </a:spcBef>
              <a:buNone/>
            </a:pPr>
            <a:r>
              <a:rPr lang="en-US" sz="1700" dirty="0"/>
              <a:t>All these pillars should be integrated in all aspects of RAW management planning and implementation activities, and be adequately strong and sustainable to handle it.</a:t>
            </a:r>
          </a:p>
        </p:txBody>
      </p:sp>
      <p:pic>
        <p:nvPicPr>
          <p:cNvPr id="4" name="Picture 3">
            <a:extLst>
              <a:ext uri="{FF2B5EF4-FFF2-40B4-BE49-F238E27FC236}">
                <a16:creationId xmlns:a16="http://schemas.microsoft.com/office/drawing/2014/main" id="{ABF108D7-68B4-4BF8-B295-E1AECF53D8A7}"/>
              </a:ext>
            </a:extLst>
          </p:cNvPr>
          <p:cNvPicPr/>
          <p:nvPr/>
        </p:nvPicPr>
        <p:blipFill>
          <a:blip r:embed="rId2"/>
          <a:stretch>
            <a:fillRect/>
          </a:stretch>
        </p:blipFill>
        <p:spPr>
          <a:xfrm>
            <a:off x="2645786" y="1806238"/>
            <a:ext cx="3852428" cy="2395118"/>
          </a:xfrm>
          <a:prstGeom prst="rect">
            <a:avLst/>
          </a:prstGeom>
        </p:spPr>
      </p:pic>
    </p:spTree>
    <p:extLst>
      <p:ext uri="{BB962C8B-B14F-4D97-AF65-F5344CB8AC3E}">
        <p14:creationId xmlns:p14="http://schemas.microsoft.com/office/powerpoint/2010/main" val="142936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C916-01C8-E817-FD08-ED24F9E0BFF6}"/>
              </a:ext>
            </a:extLst>
          </p:cNvPr>
          <p:cNvSpPr>
            <a:spLocks noGrp="1"/>
          </p:cNvSpPr>
          <p:nvPr>
            <p:ph type="ctrTitle"/>
          </p:nvPr>
        </p:nvSpPr>
        <p:spPr>
          <a:xfrm>
            <a:off x="467544" y="1851670"/>
            <a:ext cx="8478688" cy="1604711"/>
          </a:xfrm>
          <a:ln>
            <a:noFill/>
          </a:ln>
        </p:spPr>
        <p:txBody>
          <a:bodyPr/>
          <a:lstStyle/>
          <a:p>
            <a:pPr algn="r">
              <a:lnSpc>
                <a:spcPct val="100000"/>
              </a:lnSpc>
              <a:spcBef>
                <a:spcPts val="0"/>
              </a:spcBef>
              <a:spcAft>
                <a:spcPts val="300"/>
              </a:spcAft>
            </a:pPr>
            <a:r>
              <a:rPr lang="en-US" sz="2400" dirty="0"/>
              <a:t>Improvement of the Regulatory Framework in the Field of Radioactive Waste Management in the Republic of Armenia։ </a:t>
            </a:r>
            <a:br>
              <a:rPr lang="en-US" sz="2400" dirty="0"/>
            </a:br>
            <a:r>
              <a:rPr lang="en-US" sz="2400" dirty="0"/>
              <a:t>Challenges in Implementation of Radioactive Waste Management Program, Policy and Strategy</a:t>
            </a:r>
            <a:endParaRPr lang="en-AT" sz="2400" dirty="0"/>
          </a:p>
        </p:txBody>
      </p:sp>
      <p:sp>
        <p:nvSpPr>
          <p:cNvPr id="4" name="Text Placeholder 13">
            <a:extLst>
              <a:ext uri="{FF2B5EF4-FFF2-40B4-BE49-F238E27FC236}">
                <a16:creationId xmlns:a16="http://schemas.microsoft.com/office/drawing/2014/main" id="{24D75B2D-4E74-4B5A-930F-A318CC2EAB11}"/>
              </a:ext>
            </a:extLst>
          </p:cNvPr>
          <p:cNvSpPr txBox="1">
            <a:spLocks/>
          </p:cNvSpPr>
          <p:nvPr/>
        </p:nvSpPr>
        <p:spPr>
          <a:xfrm>
            <a:off x="3524920" y="3990582"/>
            <a:ext cx="5421312" cy="987564"/>
          </a:xfrm>
          <a:prstGeom prst="rect">
            <a:avLst/>
          </a:prstGeom>
          <a:noFill/>
        </p:spPr>
        <p:txBody>
          <a:bodyPr vert="horz" lIns="91440" tIns="45720" rIns="91440" bIns="45720" rtlCol="0" anchor="ctr">
            <a:normAutofit fontScale="625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sz="2600" b="1" dirty="0">
                <a:solidFill>
                  <a:schemeClr val="tx1"/>
                </a:solidFill>
                <a:latin typeface="Arial" panose="020B0604020202020204" pitchFamily="34" charset="0"/>
                <a:cs typeface="Arial" panose="020B0604020202020204" pitchFamily="34" charset="0"/>
              </a:rPr>
              <a:t>Presenter: Satine VARDANYAN</a:t>
            </a:r>
          </a:p>
          <a:p>
            <a:pPr algn="r">
              <a:lnSpc>
                <a:spcPct val="120000"/>
              </a:lnSpc>
              <a:spcAft>
                <a:spcPts val="300"/>
              </a:spcAft>
            </a:pPr>
            <a:r>
              <a:rPr lang="en-US" sz="2100" dirty="0">
                <a:solidFill>
                  <a:schemeClr val="tx1"/>
                </a:solidFill>
                <a:latin typeface="Arial" panose="020B0604020202020204" pitchFamily="34" charset="0"/>
                <a:cs typeface="Arial" panose="020B0604020202020204" pitchFamily="34" charset="0"/>
              </a:rPr>
              <a:t>Co-author: Armen AMIRJANYAN</a:t>
            </a:r>
          </a:p>
          <a:p>
            <a:pPr algn="r">
              <a:lnSpc>
                <a:spcPct val="120000"/>
              </a:lnSpc>
            </a:pPr>
            <a:r>
              <a:rPr lang="en-US" sz="2100" dirty="0">
                <a:solidFill>
                  <a:schemeClr val="tx1"/>
                </a:solidFill>
                <a:latin typeface="Arial" panose="020B0604020202020204" pitchFamily="34" charset="0"/>
                <a:cs typeface="Arial" panose="020B0604020202020204" pitchFamily="34" charset="0"/>
              </a:rPr>
              <a:t>“Nuclear and Radiation Safety Center” CJSC</a:t>
            </a:r>
          </a:p>
          <a:p>
            <a:pPr algn="r">
              <a:lnSpc>
                <a:spcPct val="120000"/>
              </a:lnSpc>
            </a:pPr>
            <a:r>
              <a:rPr lang="en-GB" sz="2100" dirty="0">
                <a:solidFill>
                  <a:schemeClr val="tx1"/>
                </a:solidFill>
                <a:latin typeface="Arial" panose="020B0604020202020204" pitchFamily="34" charset="0"/>
                <a:cs typeface="Arial" panose="020B0604020202020204" pitchFamily="34" charset="0"/>
              </a:rPr>
              <a:t>Email: </a:t>
            </a:r>
            <a:r>
              <a:rPr lang="en-GB" sz="2100" i="1"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s.vardanyan@nrsc.am</a:t>
            </a:r>
            <a:endParaRPr lang="en-GB" sz="2100" i="1" dirty="0">
              <a:solidFill>
                <a:schemeClr val="tx1"/>
              </a:solidFill>
              <a:latin typeface="Arial" panose="020B0604020202020204" pitchFamily="34" charset="0"/>
              <a:cs typeface="Arial" panose="020B0604020202020204" pitchFamily="34" charset="0"/>
            </a:endParaRPr>
          </a:p>
          <a:p>
            <a:endParaRPr lang="en-US" sz="900" i="1" dirty="0">
              <a:solidFill>
                <a:srgbClr val="002060"/>
              </a:solidFill>
              <a:latin typeface="Arial" panose="020B0604020202020204" pitchFamily="34" charset="0"/>
              <a:cs typeface="Arial" panose="020B0604020202020204" pitchFamily="34" charset="0"/>
            </a:endParaRPr>
          </a:p>
          <a:p>
            <a:endParaRPr lang="en-US" sz="900" i="1" dirty="0">
              <a:solidFill>
                <a:schemeClr val="tx1"/>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797F2D46-99ED-4460-8162-40BF2783132B}"/>
              </a:ext>
            </a:extLst>
          </p:cNvPr>
          <p:cNvCxnSpPr>
            <a:cxnSpLocks/>
          </p:cNvCxnSpPr>
          <p:nvPr/>
        </p:nvCxnSpPr>
        <p:spPr>
          <a:xfrm>
            <a:off x="0" y="3723878"/>
            <a:ext cx="9108504"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98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3F60-258E-4982-995B-7F2F9DDF86CF}"/>
              </a:ext>
            </a:extLst>
          </p:cNvPr>
          <p:cNvSpPr>
            <a:spLocks noGrp="1"/>
          </p:cNvSpPr>
          <p:nvPr>
            <p:ph type="title"/>
          </p:nvPr>
        </p:nvSpPr>
        <p:spPr>
          <a:xfrm>
            <a:off x="107504" y="14287"/>
            <a:ext cx="8136904" cy="993775"/>
          </a:xfrm>
        </p:spPr>
        <p:txBody>
          <a:bodyPr>
            <a:noAutofit/>
          </a:bodyPr>
          <a:lstStyle/>
          <a:p>
            <a:r>
              <a:rPr lang="en-GB" sz="2600" dirty="0"/>
              <a:t>Balance Approach in Applying the Sustainability in upgrading the Legal Framework</a:t>
            </a:r>
            <a:endParaRPr lang="en-US" sz="2600" dirty="0"/>
          </a:p>
        </p:txBody>
      </p:sp>
      <p:sp>
        <p:nvSpPr>
          <p:cNvPr id="3" name="Content Placeholder 2">
            <a:extLst>
              <a:ext uri="{FF2B5EF4-FFF2-40B4-BE49-F238E27FC236}">
                <a16:creationId xmlns:a16="http://schemas.microsoft.com/office/drawing/2014/main" id="{BB94D40E-B0A0-4E36-BFF8-A41480AE7CF1}"/>
              </a:ext>
            </a:extLst>
          </p:cNvPr>
          <p:cNvSpPr>
            <a:spLocks noGrp="1"/>
          </p:cNvSpPr>
          <p:nvPr>
            <p:ph idx="1"/>
          </p:nvPr>
        </p:nvSpPr>
        <p:spPr>
          <a:xfrm>
            <a:off x="5105410" y="961330"/>
            <a:ext cx="3931086" cy="4058692"/>
          </a:xfrm>
        </p:spPr>
        <p:txBody>
          <a:bodyPr>
            <a:noAutofit/>
          </a:bodyPr>
          <a:lstStyle/>
          <a:p>
            <a:pPr marL="0" indent="0" algn="just">
              <a:lnSpc>
                <a:spcPct val="100000"/>
              </a:lnSpc>
              <a:spcBef>
                <a:spcPts val="0"/>
              </a:spcBef>
              <a:spcAft>
                <a:spcPts val="600"/>
              </a:spcAft>
              <a:buNone/>
            </a:pPr>
            <a:r>
              <a:rPr lang="en-US" sz="1500" dirty="0"/>
              <a:t>In upgrading the legal acts, the following </a:t>
            </a:r>
            <a:r>
              <a:rPr lang="en-US" sz="1500" dirty="0">
                <a:solidFill>
                  <a:srgbClr val="0070C0"/>
                </a:solidFill>
              </a:rPr>
              <a:t>approach</a:t>
            </a:r>
            <a:r>
              <a:rPr lang="en-US" sz="1500" dirty="0"/>
              <a:t> was used:</a:t>
            </a:r>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Assessing Armenia's current status and needs; </a:t>
            </a:r>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Identifying the gaps, taking into account also IRRS findings; </a:t>
            </a:r>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Analyzing the req-s of IAEA Safety Standards, EU Directives, WENRA safety ref. levels, International experience and best practices, </a:t>
            </a:r>
            <a:r>
              <a:rPr lang="en-US" sz="1500" dirty="0" err="1"/>
              <a:t>ect</a:t>
            </a:r>
            <a:r>
              <a:rPr lang="en-US" sz="1500" dirty="0"/>
              <a:t>.;</a:t>
            </a:r>
            <a:endParaRPr lang="hy-AM" sz="1500" dirty="0"/>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Developing comparative matrixes and analyzing compatibility with RA current situation and country needs/specifics, without compromising the safety;</a:t>
            </a:r>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500" dirty="0"/>
              <a:t>The output - </a:t>
            </a:r>
            <a:r>
              <a:rPr lang="en-US" sz="1500" i="1" dirty="0"/>
              <a:t>introducing 'new requirement' at specific levels of RA legal hierarchy</a:t>
            </a:r>
            <a:r>
              <a:rPr lang="en-US" sz="1500" dirty="0"/>
              <a:t>.</a:t>
            </a:r>
          </a:p>
        </p:txBody>
      </p:sp>
      <p:pic>
        <p:nvPicPr>
          <p:cNvPr id="7" name="Picture 6">
            <a:extLst>
              <a:ext uri="{FF2B5EF4-FFF2-40B4-BE49-F238E27FC236}">
                <a16:creationId xmlns:a16="http://schemas.microsoft.com/office/drawing/2014/main" id="{32386666-A84A-4892-B471-DB01A18F6252}"/>
              </a:ext>
            </a:extLst>
          </p:cNvPr>
          <p:cNvPicPr/>
          <p:nvPr/>
        </p:nvPicPr>
        <p:blipFill>
          <a:blip r:embed="rId2"/>
          <a:stretch>
            <a:fillRect/>
          </a:stretch>
        </p:blipFill>
        <p:spPr>
          <a:xfrm>
            <a:off x="684369" y="1166051"/>
            <a:ext cx="3773457" cy="2334900"/>
          </a:xfrm>
          <a:prstGeom prst="rect">
            <a:avLst/>
          </a:prstGeom>
        </p:spPr>
      </p:pic>
      <p:sp>
        <p:nvSpPr>
          <p:cNvPr id="8" name="Oval 7">
            <a:extLst>
              <a:ext uri="{FF2B5EF4-FFF2-40B4-BE49-F238E27FC236}">
                <a16:creationId xmlns:a16="http://schemas.microsoft.com/office/drawing/2014/main" id="{5213EC2C-AA77-4C39-BD7E-7CDB9838FAC7}"/>
              </a:ext>
            </a:extLst>
          </p:cNvPr>
          <p:cNvSpPr/>
          <p:nvPr/>
        </p:nvSpPr>
        <p:spPr>
          <a:xfrm rot="2917927">
            <a:off x="1783080" y="1603577"/>
            <a:ext cx="3088915" cy="1105541"/>
          </a:xfrm>
          <a:prstGeom prst="ellipse">
            <a:avLst/>
          </a:prstGeom>
          <a:noFill/>
          <a:ln>
            <a:solidFill>
              <a:srgbClr val="C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TextBox 3">
            <a:extLst>
              <a:ext uri="{FF2B5EF4-FFF2-40B4-BE49-F238E27FC236}">
                <a16:creationId xmlns:a16="http://schemas.microsoft.com/office/drawing/2014/main" id="{935FA2D3-2476-4DC5-8BBA-E5BED000ACA4}"/>
              </a:ext>
            </a:extLst>
          </p:cNvPr>
          <p:cNvSpPr txBox="1"/>
          <p:nvPr/>
        </p:nvSpPr>
        <p:spPr>
          <a:xfrm>
            <a:off x="10127" y="3578895"/>
            <a:ext cx="5303539" cy="1308050"/>
          </a:xfrm>
          <a:prstGeom prst="rect">
            <a:avLst/>
          </a:prstGeom>
          <a:noFill/>
        </p:spPr>
        <p:txBody>
          <a:bodyPr wrap="square" rtlCol="0">
            <a:spAutoFit/>
          </a:bodyPr>
          <a:lstStyle/>
          <a:p>
            <a:pPr algn="ctr">
              <a:spcAft>
                <a:spcPts val="600"/>
              </a:spcAft>
            </a:pPr>
            <a:r>
              <a:rPr lang="en-US" sz="1600" dirty="0">
                <a:solidFill>
                  <a:schemeClr val="accent6">
                    <a:lumMod val="75000"/>
                  </a:schemeClr>
                </a:solidFill>
                <a:latin typeface="Arial" panose="020B0604020202020204" pitchFamily="34" charset="0"/>
                <a:cs typeface="Arial" panose="020B0604020202020204" pitchFamily="34" charset="0"/>
              </a:rPr>
              <a:t>Absolute Priority = Safety of People &amp; the Environment</a:t>
            </a:r>
          </a:p>
          <a:p>
            <a:pPr marL="0" lvl="1" algn="just" eaLnBrk="0" fontAlgn="base" hangingPunct="0">
              <a:spcAft>
                <a:spcPts val="600"/>
              </a:spcAft>
              <a:buClr>
                <a:srgbClr val="0070C0"/>
              </a:buClr>
              <a:buSzPct val="68000"/>
            </a:pPr>
            <a:endParaRPr lang="en-US" sz="1600" dirty="0">
              <a:solidFill>
                <a:schemeClr val="accent6">
                  <a:lumMod val="75000"/>
                </a:schemeClr>
              </a:solidFill>
              <a:latin typeface="Arial" panose="020B0604020202020204" pitchFamily="34" charset="0"/>
              <a:cs typeface="Arial" panose="020B0604020202020204" pitchFamily="34" charset="0"/>
            </a:endParaRPr>
          </a:p>
          <a:p>
            <a:pPr marL="0" lvl="1" algn="just" eaLnBrk="0" fontAlgn="base" hangingPunct="0">
              <a:spcAft>
                <a:spcPts val="600"/>
              </a:spcAft>
              <a:buClr>
                <a:srgbClr val="0070C0"/>
              </a:buClr>
              <a:buSzPct val="68000"/>
            </a:pPr>
            <a:endParaRPr lang="en-US" sz="1600" dirty="0">
              <a:solidFill>
                <a:schemeClr val="accent6">
                  <a:lumMod val="75000"/>
                </a:schemeClr>
              </a:solidFill>
              <a:latin typeface="Arial" panose="020B0604020202020204" pitchFamily="34" charset="0"/>
              <a:cs typeface="Arial" panose="020B0604020202020204" pitchFamily="34" charset="0"/>
            </a:endParaRPr>
          </a:p>
          <a:p>
            <a:pPr marL="0" lvl="1" algn="ctr" eaLnBrk="0" fontAlgn="base" hangingPunct="0">
              <a:spcAft>
                <a:spcPts val="600"/>
              </a:spcAft>
              <a:buClr>
                <a:srgbClr val="0070C0"/>
              </a:buClr>
              <a:buSzPct val="68000"/>
            </a:pPr>
            <a:r>
              <a:rPr lang="en-US" sz="1600" dirty="0">
                <a:solidFill>
                  <a:schemeClr val="accent6">
                    <a:lumMod val="75000"/>
                  </a:schemeClr>
                </a:solidFill>
                <a:latin typeface="Arial" panose="020B0604020202020204" pitchFamily="34" charset="0"/>
                <a:cs typeface="Arial" panose="020B0604020202020204" pitchFamily="34" charset="0"/>
              </a:rPr>
              <a:t>Safe and Complete Legal Framework</a:t>
            </a:r>
          </a:p>
        </p:txBody>
      </p:sp>
      <p:sp>
        <p:nvSpPr>
          <p:cNvPr id="9" name="Arrow: Down 8">
            <a:extLst>
              <a:ext uri="{FF2B5EF4-FFF2-40B4-BE49-F238E27FC236}">
                <a16:creationId xmlns:a16="http://schemas.microsoft.com/office/drawing/2014/main" id="{8A6AEAD0-2464-43BB-8025-E84AA926C833}"/>
              </a:ext>
            </a:extLst>
          </p:cNvPr>
          <p:cNvSpPr/>
          <p:nvPr/>
        </p:nvSpPr>
        <p:spPr>
          <a:xfrm>
            <a:off x="2397393" y="3954278"/>
            <a:ext cx="504056" cy="55728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481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3F60-258E-4982-995B-7F2F9DDF86CF}"/>
              </a:ext>
            </a:extLst>
          </p:cNvPr>
          <p:cNvSpPr>
            <a:spLocks noGrp="1"/>
          </p:cNvSpPr>
          <p:nvPr>
            <p:ph type="title"/>
          </p:nvPr>
        </p:nvSpPr>
        <p:spPr>
          <a:xfrm>
            <a:off x="107504" y="-24133"/>
            <a:ext cx="8136904" cy="993775"/>
          </a:xfrm>
        </p:spPr>
        <p:txBody>
          <a:bodyPr>
            <a:noAutofit/>
          </a:bodyPr>
          <a:lstStyle/>
          <a:p>
            <a:r>
              <a:rPr lang="en-GB" sz="2600" dirty="0"/>
              <a:t>Balance Approach in Applying the Sustainability in upgrading the Legal Framework</a:t>
            </a:r>
            <a:endParaRPr lang="en-US" sz="2600" dirty="0"/>
          </a:p>
        </p:txBody>
      </p:sp>
      <p:pic>
        <p:nvPicPr>
          <p:cNvPr id="7" name="Picture 6">
            <a:extLst>
              <a:ext uri="{FF2B5EF4-FFF2-40B4-BE49-F238E27FC236}">
                <a16:creationId xmlns:a16="http://schemas.microsoft.com/office/drawing/2014/main" id="{32386666-A84A-4892-B471-DB01A18F6252}"/>
              </a:ext>
            </a:extLst>
          </p:cNvPr>
          <p:cNvPicPr/>
          <p:nvPr/>
        </p:nvPicPr>
        <p:blipFill>
          <a:blip r:embed="rId2"/>
          <a:stretch>
            <a:fillRect/>
          </a:stretch>
        </p:blipFill>
        <p:spPr>
          <a:xfrm>
            <a:off x="395536" y="1203598"/>
            <a:ext cx="4217024" cy="2536430"/>
          </a:xfrm>
          <a:prstGeom prst="rect">
            <a:avLst/>
          </a:prstGeom>
        </p:spPr>
      </p:pic>
      <p:sp>
        <p:nvSpPr>
          <p:cNvPr id="8" name="Oval 7">
            <a:extLst>
              <a:ext uri="{FF2B5EF4-FFF2-40B4-BE49-F238E27FC236}">
                <a16:creationId xmlns:a16="http://schemas.microsoft.com/office/drawing/2014/main" id="{5213EC2C-AA77-4C39-BD7E-7CDB9838FAC7}"/>
              </a:ext>
            </a:extLst>
          </p:cNvPr>
          <p:cNvSpPr/>
          <p:nvPr/>
        </p:nvSpPr>
        <p:spPr>
          <a:xfrm rot="18667257">
            <a:off x="101278" y="1841163"/>
            <a:ext cx="3267037" cy="940292"/>
          </a:xfrm>
          <a:prstGeom prst="ellipse">
            <a:avLst/>
          </a:prstGeom>
          <a:noFill/>
          <a:ln>
            <a:solidFill>
              <a:srgbClr val="C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9AEBA485-5473-4C9E-BE2D-03C00FD1AE41}"/>
              </a:ext>
            </a:extLst>
          </p:cNvPr>
          <p:cNvSpPr/>
          <p:nvPr/>
        </p:nvSpPr>
        <p:spPr>
          <a:xfrm>
            <a:off x="2252020" y="3651870"/>
            <a:ext cx="504056" cy="546881"/>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D7691E6-014C-425D-850C-0B33ADA681DC}"/>
              </a:ext>
            </a:extLst>
          </p:cNvPr>
          <p:cNvSpPr txBox="1"/>
          <p:nvPr/>
        </p:nvSpPr>
        <p:spPr>
          <a:xfrm>
            <a:off x="131727" y="4309727"/>
            <a:ext cx="8568952" cy="661720"/>
          </a:xfrm>
          <a:prstGeom prst="rect">
            <a:avLst/>
          </a:prstGeom>
          <a:noFill/>
        </p:spPr>
        <p:txBody>
          <a:bodyPr wrap="square" rtlCol="0">
            <a:spAutoFit/>
          </a:bodyPr>
          <a:lstStyle/>
          <a:p>
            <a:pPr marL="171450" lvl="1" indent="-171450" algn="just" eaLnBrk="0" fontAlgn="base" hangingPunct="0">
              <a:spcAft>
                <a:spcPts val="600"/>
              </a:spcAft>
              <a:buClr>
                <a:srgbClr val="0070C0"/>
              </a:buClr>
              <a:buSzPct val="68000"/>
              <a:buFont typeface="Wingdings 3" pitchFamily="18" charset="2"/>
              <a:buChar char=""/>
            </a:pPr>
            <a:r>
              <a:rPr lang="en-US" sz="1600" i="1" dirty="0">
                <a:latin typeface="Arial" panose="020B0604020202020204" pitchFamily="34" charset="0"/>
                <a:cs typeface="Arial" panose="020B0604020202020204" pitchFamily="34" charset="0"/>
              </a:rPr>
              <a:t>Minimization and justification of RAW generation.</a:t>
            </a:r>
          </a:p>
          <a:p>
            <a:pPr marL="171450" lvl="1" indent="-171450" algn="just" eaLnBrk="0" fontAlgn="base" hangingPunct="0">
              <a:spcAft>
                <a:spcPts val="600"/>
              </a:spcAft>
              <a:buClr>
                <a:srgbClr val="0070C0"/>
              </a:buClr>
              <a:buSzPct val="68000"/>
              <a:buFont typeface="Wingdings 3" pitchFamily="18" charset="2"/>
              <a:buChar char=""/>
            </a:pPr>
            <a:r>
              <a:rPr lang="en-US" sz="1600" i="1" dirty="0">
                <a:latin typeface="Arial" panose="020B0604020202020204" pitchFamily="34" charset="0"/>
                <a:cs typeface="Arial" panose="020B0604020202020204" pitchFamily="34" charset="0"/>
              </a:rPr>
              <a:t>Avoiding long-term environmental risks and imposing a burden on future generations.</a:t>
            </a:r>
          </a:p>
        </p:txBody>
      </p:sp>
      <p:sp>
        <p:nvSpPr>
          <p:cNvPr id="18" name="Oval 17">
            <a:extLst>
              <a:ext uri="{FF2B5EF4-FFF2-40B4-BE49-F238E27FC236}">
                <a16:creationId xmlns:a16="http://schemas.microsoft.com/office/drawing/2014/main" id="{58012B33-BC15-4424-BD50-FA43177C507A}"/>
              </a:ext>
            </a:extLst>
          </p:cNvPr>
          <p:cNvSpPr/>
          <p:nvPr/>
        </p:nvSpPr>
        <p:spPr>
          <a:xfrm>
            <a:off x="594986" y="2746945"/>
            <a:ext cx="4106770" cy="799858"/>
          </a:xfrm>
          <a:prstGeom prst="ellipse">
            <a:avLst/>
          </a:prstGeom>
          <a:noFill/>
          <a:ln>
            <a:solidFill>
              <a:srgbClr val="C0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B9F618BB-ADEA-41D8-ADCD-0DA27C969E85}"/>
              </a:ext>
            </a:extLst>
          </p:cNvPr>
          <p:cNvSpPr>
            <a:spLocks noGrp="1"/>
          </p:cNvSpPr>
          <p:nvPr>
            <p:ph idx="1"/>
          </p:nvPr>
        </p:nvSpPr>
        <p:spPr>
          <a:xfrm>
            <a:off x="4959775" y="1099139"/>
            <a:ext cx="4106770" cy="2984779"/>
          </a:xfrm>
        </p:spPr>
        <p:txBody>
          <a:bodyPr>
            <a:noAutofit/>
          </a:bodyPr>
          <a:lstStyle/>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400" dirty="0"/>
              <a:t>Introduction of “polluter pays” principle;</a:t>
            </a:r>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400" dirty="0"/>
              <a:t>Responsibility of Government to finance the management of legacy/historical institutional RAW;</a:t>
            </a:r>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400" dirty="0"/>
              <a:t>Opening of special account for accumulation of funds for RAW long-term management;</a:t>
            </a:r>
          </a:p>
          <a:p>
            <a:pPr marL="171450" lvl="1" indent="-171450" algn="just" eaLnBrk="0" fontAlgn="base" hangingPunct="0">
              <a:lnSpc>
                <a:spcPct val="100000"/>
              </a:lnSpc>
              <a:spcBef>
                <a:spcPts val="0"/>
              </a:spcBef>
              <a:spcAft>
                <a:spcPts val="600"/>
              </a:spcAft>
              <a:buClr>
                <a:srgbClr val="0070C0"/>
              </a:buClr>
              <a:buSzPct val="68000"/>
              <a:buFont typeface="Wingdings 3" pitchFamily="18" charset="2"/>
              <a:buChar char=""/>
            </a:pPr>
            <a:r>
              <a:rPr lang="en-US" sz="1400" dirty="0"/>
              <a:t>Relevant requirements on RAW management funding, requirements on reusing/recycling of RAW, on minimization of RAW generation are added in the new drafted “Atomic law” and several legal acts, including the National Strategy on SF&amp;RAW management.</a:t>
            </a:r>
          </a:p>
        </p:txBody>
      </p:sp>
    </p:spTree>
    <p:extLst>
      <p:ext uri="{BB962C8B-B14F-4D97-AF65-F5344CB8AC3E}">
        <p14:creationId xmlns:p14="http://schemas.microsoft.com/office/powerpoint/2010/main" val="261819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121F-D7F0-4860-8222-2B9D5B4671FC}"/>
              </a:ext>
            </a:extLst>
          </p:cNvPr>
          <p:cNvSpPr>
            <a:spLocks noGrp="1"/>
          </p:cNvSpPr>
          <p:nvPr>
            <p:ph type="title"/>
          </p:nvPr>
        </p:nvSpPr>
        <p:spPr>
          <a:xfrm>
            <a:off x="107504" y="14287"/>
            <a:ext cx="8408168" cy="993775"/>
          </a:xfrm>
        </p:spPr>
        <p:txBody>
          <a:bodyPr/>
          <a:lstStyle/>
          <a:p>
            <a:r>
              <a:rPr lang="en-US" dirty="0"/>
              <a:t>CHALLENGES in achieving the </a:t>
            </a:r>
            <a:r>
              <a:rPr lang="en-US" dirty="0">
                <a:solidFill>
                  <a:srgbClr val="0070C0"/>
                </a:solidFill>
              </a:rPr>
              <a:t>balance</a:t>
            </a:r>
            <a:r>
              <a:rPr lang="en-US" dirty="0"/>
              <a:t>… </a:t>
            </a:r>
          </a:p>
        </p:txBody>
      </p:sp>
      <p:sp>
        <p:nvSpPr>
          <p:cNvPr id="12" name="TextBox 11">
            <a:extLst>
              <a:ext uri="{FF2B5EF4-FFF2-40B4-BE49-F238E27FC236}">
                <a16:creationId xmlns:a16="http://schemas.microsoft.com/office/drawing/2014/main" id="{C6A374F6-CA78-4B5E-82D8-01A65C44C9BF}"/>
              </a:ext>
            </a:extLst>
          </p:cNvPr>
          <p:cNvSpPr txBox="1"/>
          <p:nvPr/>
        </p:nvSpPr>
        <p:spPr>
          <a:xfrm>
            <a:off x="323528" y="1347614"/>
            <a:ext cx="8496944" cy="3170099"/>
          </a:xfrm>
          <a:prstGeom prst="rect">
            <a:avLst/>
          </a:prstGeom>
          <a:noFill/>
        </p:spPr>
        <p:txBody>
          <a:bodyPr wrap="square" rtlCol="0">
            <a:spAutoFit/>
          </a:bodyPr>
          <a:lstStyle/>
          <a:p>
            <a:pPr>
              <a:spcAft>
                <a:spcPts val="1200"/>
              </a:spcAft>
            </a:pPr>
            <a:r>
              <a:rPr lang="en-US" sz="2000" dirty="0">
                <a:latin typeface="Arial" panose="020B0604020202020204" pitchFamily="34" charset="0"/>
                <a:cs typeface="Arial" panose="020B0604020202020204" pitchFamily="34" charset="0"/>
              </a:rPr>
              <a:t>In development/upgrade of Legal Framework main challenges are:</a:t>
            </a:r>
          </a:p>
          <a:p>
            <a:pPr marL="342900" indent="-342900" algn="just">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find a balance between imposing “too restrictive” or “ too general” type requirements;</a:t>
            </a:r>
          </a:p>
          <a:p>
            <a:pPr marL="342900" indent="-342900" algn="just">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find a balance in setting requirements, which satisfy today’s “needs”, but which will not close the future options;</a:t>
            </a:r>
          </a:p>
          <a:p>
            <a:pPr marL="342900" indent="-342900" algn="just">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To consider already operating facilities during imposing “up to date” requirements;</a:t>
            </a:r>
          </a:p>
          <a:p>
            <a:pPr marL="342900" indent="-342900" algn="just">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Etc.</a:t>
            </a:r>
          </a:p>
        </p:txBody>
      </p:sp>
    </p:spTree>
    <p:extLst>
      <p:ext uri="{BB962C8B-B14F-4D97-AF65-F5344CB8AC3E}">
        <p14:creationId xmlns:p14="http://schemas.microsoft.com/office/powerpoint/2010/main" val="2957158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121F-D7F0-4860-8222-2B9D5B4671FC}"/>
              </a:ext>
            </a:extLst>
          </p:cNvPr>
          <p:cNvSpPr>
            <a:spLocks noGrp="1"/>
          </p:cNvSpPr>
          <p:nvPr>
            <p:ph type="title"/>
          </p:nvPr>
        </p:nvSpPr>
        <p:spPr>
          <a:xfrm>
            <a:off x="251520" y="14287"/>
            <a:ext cx="8264152" cy="993775"/>
          </a:xfrm>
        </p:spPr>
        <p:txBody>
          <a:bodyPr/>
          <a:lstStyle/>
          <a:p>
            <a:r>
              <a:rPr lang="en-US" dirty="0"/>
              <a:t>Overall CHALLENGES</a:t>
            </a:r>
          </a:p>
        </p:txBody>
      </p:sp>
      <p:sp>
        <p:nvSpPr>
          <p:cNvPr id="4" name="Rectangle 3">
            <a:extLst>
              <a:ext uri="{FF2B5EF4-FFF2-40B4-BE49-F238E27FC236}">
                <a16:creationId xmlns:a16="http://schemas.microsoft.com/office/drawing/2014/main" id="{D485B124-79C9-40A7-B887-A691AD9E69FF}"/>
              </a:ext>
            </a:extLst>
          </p:cNvPr>
          <p:cNvSpPr/>
          <p:nvPr/>
        </p:nvSpPr>
        <p:spPr>
          <a:xfrm>
            <a:off x="107503" y="1050072"/>
            <a:ext cx="8682129" cy="3939540"/>
          </a:xfrm>
          <a:prstGeom prst="rect">
            <a:avLst/>
          </a:prstGeom>
        </p:spPr>
        <p:txBody>
          <a:bodyPr wrap="square">
            <a:spAutoFit/>
          </a:bodyPr>
          <a:lstStyle/>
          <a:p>
            <a:pPr marL="360363" lvl="1" indent="-360363" algn="just" eaLnBrk="0" fontAlgn="base" hangingPunct="0">
              <a:spcAft>
                <a:spcPts val="600"/>
              </a:spcAft>
              <a:buClr>
                <a:srgbClr val="0070C0"/>
              </a:buClr>
              <a:buSzPct val="68000"/>
              <a:buFont typeface="Wingdings 3" pitchFamily="18" charset="2"/>
              <a:buChar char=""/>
            </a:pPr>
            <a:r>
              <a:rPr lang="en-US" sz="2000" dirty="0">
                <a:latin typeface="Arial" panose="020B0604020202020204" pitchFamily="34" charset="0"/>
                <a:cs typeface="Arial" panose="020B0604020202020204" pitchFamily="34" charset="0"/>
              </a:rPr>
              <a:t>Harmonization/upgrade of relevant Legal Framework in compliance with req-s of IAEA and EU Directives under CEPA Agreement;</a:t>
            </a:r>
          </a:p>
          <a:p>
            <a:pPr marL="360363" lvl="1" indent="-360363" algn="just" eaLnBrk="0" fontAlgn="base" hangingPunct="0">
              <a:spcAft>
                <a:spcPts val="600"/>
              </a:spcAft>
              <a:buClr>
                <a:srgbClr val="0070C0"/>
              </a:buClr>
              <a:buSzPct val="68000"/>
              <a:buFont typeface="Wingdings 3" pitchFamily="18" charset="2"/>
              <a:buChar char=""/>
            </a:pPr>
            <a:r>
              <a:rPr lang="en-US" sz="2000" dirty="0">
                <a:latin typeface="Arial" panose="020B0604020202020204" pitchFamily="34" charset="0"/>
                <a:cs typeface="Arial" panose="020B0604020202020204" pitchFamily="34" charset="0"/>
              </a:rPr>
              <a:t>Implementation of “new” requirements – both for the regulatory body and for the operators;</a:t>
            </a:r>
          </a:p>
          <a:p>
            <a:pPr marL="360363" lvl="1" indent="-360363" algn="just" eaLnBrk="0" fontAlgn="base" hangingPunct="0">
              <a:spcAft>
                <a:spcPts val="600"/>
              </a:spcAft>
              <a:buClr>
                <a:srgbClr val="0070C0"/>
              </a:buClr>
              <a:buSzPct val="68000"/>
              <a:buFont typeface="Wingdings 3" pitchFamily="18" charset="2"/>
              <a:buChar char=""/>
            </a:pPr>
            <a:r>
              <a:rPr lang="en-US" sz="2000" dirty="0">
                <a:latin typeface="Arial" panose="020B0604020202020204" pitchFamily="34" charset="0"/>
                <a:cs typeface="Arial" panose="020B0604020202020204" pitchFamily="34" charset="0"/>
              </a:rPr>
              <a:t>Lack of human resources;</a:t>
            </a:r>
          </a:p>
          <a:p>
            <a:pPr marL="360363" lvl="1" indent="-360363" algn="just" eaLnBrk="0" fontAlgn="base" hangingPunct="0">
              <a:spcAft>
                <a:spcPts val="600"/>
              </a:spcAft>
              <a:buClr>
                <a:srgbClr val="0070C0"/>
              </a:buClr>
              <a:buSzPct val="68000"/>
              <a:buFont typeface="Wingdings 3" pitchFamily="18" charset="2"/>
              <a:buChar char=""/>
            </a:pPr>
            <a:r>
              <a:rPr lang="en-US" sz="2000" dirty="0">
                <a:latin typeface="Arial" panose="020B0604020202020204" pitchFamily="34" charset="0"/>
                <a:cs typeface="Arial" panose="020B0604020202020204" pitchFamily="34" charset="0"/>
              </a:rPr>
              <a:t>Implementation of provisions stipulated in “Strategy on safe management of RAW&amp;SF in RA”. Particularly:</a:t>
            </a:r>
          </a:p>
          <a:p>
            <a:pPr marL="895350" indent="-360363">
              <a:spcAft>
                <a:spcPts val="600"/>
              </a:spcAft>
              <a:buClr>
                <a:srgbClr val="0070C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Establishment of centralized WMO on the basis of “RADON” type facility</a:t>
            </a:r>
            <a:r>
              <a:rPr lang="hy-AM" sz="2000" dirty="0">
                <a:latin typeface="Arial" panose="020B0604020202020204" pitchFamily="34" charset="0"/>
                <a:cs typeface="Arial" panose="020B0604020202020204" pitchFamily="34" charset="0"/>
              </a:rPr>
              <a:t>;</a:t>
            </a:r>
          </a:p>
          <a:p>
            <a:pPr marL="895350" indent="-360363">
              <a:spcAft>
                <a:spcPts val="600"/>
              </a:spcAft>
              <a:buClr>
                <a:srgbClr val="0070C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Introduction of the “polluter pays” principle</a:t>
            </a:r>
            <a:r>
              <a:rPr lang="hy-AM" sz="2000" dirty="0">
                <a:latin typeface="Arial" panose="020B0604020202020204" pitchFamily="34" charset="0"/>
                <a:cs typeface="Arial" panose="020B0604020202020204" pitchFamily="34" charset="0"/>
              </a:rPr>
              <a:t>;</a:t>
            </a:r>
          </a:p>
          <a:p>
            <a:pPr marL="895350" indent="-360363">
              <a:spcAft>
                <a:spcPts val="600"/>
              </a:spcAft>
              <a:buClr>
                <a:srgbClr val="0070C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Implementation of measures for personnel recruitment/training.</a:t>
            </a:r>
          </a:p>
        </p:txBody>
      </p:sp>
    </p:spTree>
    <p:extLst>
      <p:ext uri="{BB962C8B-B14F-4D97-AF65-F5344CB8AC3E}">
        <p14:creationId xmlns:p14="http://schemas.microsoft.com/office/powerpoint/2010/main" val="1402806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FB9590-BA18-4527-A599-935A1FFF7B24}"/>
              </a:ext>
            </a:extLst>
          </p:cNvPr>
          <p:cNvSpPr/>
          <p:nvPr/>
        </p:nvSpPr>
        <p:spPr>
          <a:xfrm>
            <a:off x="2267744" y="2427734"/>
            <a:ext cx="4828566" cy="584775"/>
          </a:xfrm>
          <a:prstGeom prst="rect">
            <a:avLst/>
          </a:prstGeom>
        </p:spPr>
        <p:txBody>
          <a:bodyPr wrap="none">
            <a:spAutoFit/>
          </a:bodyPr>
          <a:lstStyle/>
          <a:p>
            <a:r>
              <a:rPr lang="en-US" sz="3200" dirty="0">
                <a:latin typeface="Arial" panose="020B0604020202020204" pitchFamily="34" charset="0"/>
                <a:cs typeface="Arial" panose="020B0604020202020204" pitchFamily="34" charset="0"/>
              </a:rPr>
              <a:t>Thank you for attention!!! </a:t>
            </a:r>
          </a:p>
        </p:txBody>
      </p:sp>
    </p:spTree>
    <p:extLst>
      <p:ext uri="{BB962C8B-B14F-4D97-AF65-F5344CB8AC3E}">
        <p14:creationId xmlns:p14="http://schemas.microsoft.com/office/powerpoint/2010/main" val="350603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C67D8C-4A07-FB83-D667-D5CAD3D1C6B6}"/>
              </a:ext>
            </a:extLst>
          </p:cNvPr>
          <p:cNvSpPr>
            <a:spLocks noGrp="1"/>
          </p:cNvSpPr>
          <p:nvPr>
            <p:ph type="title"/>
          </p:nvPr>
        </p:nvSpPr>
        <p:spPr>
          <a:xfrm>
            <a:off x="179512" y="14287"/>
            <a:ext cx="8336160" cy="993775"/>
          </a:xfrm>
        </p:spPr>
        <p:txBody>
          <a:bodyPr/>
          <a:lstStyle/>
          <a:p>
            <a:r>
              <a:rPr lang="en-US" dirty="0"/>
              <a:t>Content</a:t>
            </a:r>
            <a:endParaRPr lang="en-AT" dirty="0"/>
          </a:p>
        </p:txBody>
      </p:sp>
      <p:sp>
        <p:nvSpPr>
          <p:cNvPr id="7" name="Content Placeholder 6">
            <a:extLst>
              <a:ext uri="{FF2B5EF4-FFF2-40B4-BE49-F238E27FC236}">
                <a16:creationId xmlns:a16="http://schemas.microsoft.com/office/drawing/2014/main" id="{48CF35D8-2D47-A562-ADB6-B700979D8FFE}"/>
              </a:ext>
            </a:extLst>
          </p:cNvPr>
          <p:cNvSpPr>
            <a:spLocks noGrp="1"/>
          </p:cNvSpPr>
          <p:nvPr>
            <p:ph idx="1"/>
          </p:nvPr>
        </p:nvSpPr>
        <p:spPr>
          <a:xfrm>
            <a:off x="35496" y="915566"/>
            <a:ext cx="9001000" cy="4176464"/>
          </a:xfrm>
        </p:spPr>
        <p:txBody>
          <a:bodyPr>
            <a:noAutofit/>
          </a:bodyPr>
          <a:lstStyle/>
          <a:p>
            <a:pPr>
              <a:lnSpc>
                <a:spcPct val="100000"/>
              </a:lnSpc>
              <a:spcBef>
                <a:spcPts val="0"/>
              </a:spcBef>
              <a:spcAft>
                <a:spcPts val="300"/>
              </a:spcAft>
            </a:pPr>
            <a:r>
              <a:rPr lang="en-GB" sz="1600" dirty="0"/>
              <a:t>Main Involved Bodies in Radioactive Waste Management in Armenia;</a:t>
            </a:r>
          </a:p>
          <a:p>
            <a:pPr>
              <a:lnSpc>
                <a:spcPct val="100000"/>
              </a:lnSpc>
              <a:spcBef>
                <a:spcPts val="0"/>
              </a:spcBef>
              <a:spcAft>
                <a:spcPts val="300"/>
              </a:spcAft>
            </a:pPr>
            <a:r>
              <a:rPr lang="en-GB" sz="1600" dirty="0"/>
              <a:t>RAW Management Facilities:</a:t>
            </a:r>
          </a:p>
          <a:p>
            <a:pPr marL="625475" indent="-396875">
              <a:lnSpc>
                <a:spcPct val="100000"/>
              </a:lnSpc>
              <a:spcBef>
                <a:spcPts val="0"/>
              </a:spcBef>
              <a:spcAft>
                <a:spcPts val="300"/>
              </a:spcAft>
              <a:buFont typeface="Wingdings" panose="05000000000000000000" pitchFamily="2" charset="2"/>
              <a:buChar char="ü"/>
            </a:pPr>
            <a:r>
              <a:rPr lang="en-US" sz="1200" i="1" dirty="0"/>
              <a:t>Armenian Nuclear Power Plant (ANPP);</a:t>
            </a:r>
          </a:p>
          <a:p>
            <a:pPr marL="625475" indent="-396875">
              <a:lnSpc>
                <a:spcPct val="100000"/>
              </a:lnSpc>
              <a:spcBef>
                <a:spcPts val="0"/>
              </a:spcBef>
              <a:spcAft>
                <a:spcPts val="300"/>
              </a:spcAft>
              <a:buFont typeface="Wingdings" panose="05000000000000000000" pitchFamily="2" charset="2"/>
              <a:buChar char="ü"/>
            </a:pPr>
            <a:r>
              <a:rPr lang="en-US" sz="1200" i="1" dirty="0"/>
              <a:t>Institutional RAW Management Facility (RADON type);</a:t>
            </a:r>
          </a:p>
          <a:p>
            <a:pPr>
              <a:lnSpc>
                <a:spcPct val="100000"/>
              </a:lnSpc>
              <a:spcBef>
                <a:spcPts val="0"/>
              </a:spcBef>
              <a:spcAft>
                <a:spcPts val="300"/>
              </a:spcAft>
            </a:pPr>
            <a:r>
              <a:rPr lang="en-US" sz="1600" dirty="0"/>
              <a:t>Safety and Sustainability in RAW Management</a:t>
            </a:r>
            <a:r>
              <a:rPr lang="en-GB" sz="1600" dirty="0"/>
              <a:t>;</a:t>
            </a:r>
            <a:endParaRPr lang="en-US" sz="1600" dirty="0"/>
          </a:p>
          <a:p>
            <a:pPr>
              <a:lnSpc>
                <a:spcPct val="100000"/>
              </a:lnSpc>
              <a:spcBef>
                <a:spcPts val="0"/>
              </a:spcBef>
              <a:spcAft>
                <a:spcPts val="300"/>
              </a:spcAft>
            </a:pPr>
            <a:r>
              <a:rPr lang="en-GB" sz="1600" dirty="0"/>
              <a:t>Legal Framework;</a:t>
            </a:r>
          </a:p>
          <a:p>
            <a:pPr>
              <a:lnSpc>
                <a:spcPct val="100000"/>
              </a:lnSpc>
              <a:spcBef>
                <a:spcPts val="0"/>
              </a:spcBef>
              <a:spcAft>
                <a:spcPts val="300"/>
              </a:spcAft>
            </a:pPr>
            <a:r>
              <a:rPr lang="en-US" sz="1600" dirty="0"/>
              <a:t>Main Regulations:</a:t>
            </a:r>
          </a:p>
          <a:p>
            <a:pPr marL="628650" indent="-360363">
              <a:lnSpc>
                <a:spcPct val="100000"/>
              </a:lnSpc>
              <a:spcBef>
                <a:spcPts val="0"/>
              </a:spcBef>
              <a:spcAft>
                <a:spcPts val="300"/>
              </a:spcAft>
              <a:buFont typeface="Wingdings" panose="05000000000000000000" pitchFamily="2" charset="2"/>
              <a:buChar char="ü"/>
            </a:pPr>
            <a:r>
              <a:rPr lang="en-GB" sz="1200" i="1" dirty="0"/>
              <a:t>Laws;</a:t>
            </a:r>
          </a:p>
          <a:p>
            <a:pPr marL="628650" indent="-360363">
              <a:lnSpc>
                <a:spcPct val="100000"/>
              </a:lnSpc>
              <a:spcBef>
                <a:spcPts val="0"/>
              </a:spcBef>
              <a:spcAft>
                <a:spcPts val="300"/>
              </a:spcAft>
              <a:buFont typeface="Wingdings" panose="05000000000000000000" pitchFamily="2" charset="2"/>
              <a:buChar char="ü"/>
            </a:pPr>
            <a:r>
              <a:rPr lang="en-GB" sz="1200" i="1" dirty="0"/>
              <a:t>Government Decrees;</a:t>
            </a:r>
          </a:p>
          <a:p>
            <a:pPr marL="628650" indent="-360363">
              <a:lnSpc>
                <a:spcPct val="100000"/>
              </a:lnSpc>
              <a:spcBef>
                <a:spcPts val="0"/>
              </a:spcBef>
              <a:spcAft>
                <a:spcPts val="300"/>
              </a:spcAft>
              <a:buFont typeface="Wingdings" panose="05000000000000000000" pitchFamily="2" charset="2"/>
              <a:buChar char="ü"/>
            </a:pPr>
            <a:r>
              <a:rPr lang="en-GB" sz="1200" i="1" dirty="0"/>
              <a:t>International Cooperation.</a:t>
            </a:r>
          </a:p>
          <a:p>
            <a:pPr>
              <a:lnSpc>
                <a:spcPct val="100000"/>
              </a:lnSpc>
              <a:spcBef>
                <a:spcPts val="0"/>
              </a:spcBef>
              <a:spcAft>
                <a:spcPts val="300"/>
              </a:spcAft>
            </a:pPr>
            <a:r>
              <a:rPr lang="en-US" sz="1600" dirty="0"/>
              <a:t>National Policy and Strategy for Safe Management of SF&amp;</a:t>
            </a:r>
            <a:r>
              <a:rPr lang="en-GB" sz="1600" dirty="0"/>
              <a:t>RAW</a:t>
            </a:r>
            <a:r>
              <a:rPr lang="en-US" sz="1600" dirty="0"/>
              <a:t> in Armenia: </a:t>
            </a:r>
          </a:p>
          <a:p>
            <a:pPr marL="625475" indent="-396875">
              <a:lnSpc>
                <a:spcPct val="100000"/>
              </a:lnSpc>
              <a:spcBef>
                <a:spcPts val="0"/>
              </a:spcBef>
              <a:spcAft>
                <a:spcPts val="300"/>
              </a:spcAft>
              <a:buFont typeface="Wingdings" panose="05000000000000000000" pitchFamily="2" charset="2"/>
              <a:buChar char="ü"/>
            </a:pPr>
            <a:r>
              <a:rPr lang="en-US" sz="1400" i="1" dirty="0"/>
              <a:t>Overall Strategic Routes.</a:t>
            </a:r>
          </a:p>
          <a:p>
            <a:pPr>
              <a:lnSpc>
                <a:spcPct val="100000"/>
              </a:lnSpc>
              <a:spcBef>
                <a:spcPts val="0"/>
              </a:spcBef>
              <a:spcAft>
                <a:spcPts val="300"/>
              </a:spcAft>
            </a:pPr>
            <a:r>
              <a:rPr lang="en-US" sz="1600" dirty="0"/>
              <a:t>Pillars Towards Ensuring Sustainability;</a:t>
            </a:r>
          </a:p>
          <a:p>
            <a:pPr>
              <a:lnSpc>
                <a:spcPct val="100000"/>
              </a:lnSpc>
              <a:spcBef>
                <a:spcPts val="0"/>
              </a:spcBef>
              <a:spcAft>
                <a:spcPts val="300"/>
              </a:spcAft>
            </a:pPr>
            <a:r>
              <a:rPr lang="en-US" sz="1600" dirty="0"/>
              <a:t>Balance Approach in Applying the Sustainability in Upgrading the Legal Framework;</a:t>
            </a:r>
          </a:p>
          <a:p>
            <a:pPr>
              <a:lnSpc>
                <a:spcPct val="100000"/>
              </a:lnSpc>
              <a:spcBef>
                <a:spcPts val="0"/>
              </a:spcBef>
              <a:spcAft>
                <a:spcPts val="300"/>
              </a:spcAft>
            </a:pPr>
            <a:r>
              <a:rPr lang="en-US" sz="1600" dirty="0"/>
              <a:t>Challenges in achieving the balance;</a:t>
            </a:r>
          </a:p>
          <a:p>
            <a:pPr>
              <a:lnSpc>
                <a:spcPct val="100000"/>
              </a:lnSpc>
              <a:spcBef>
                <a:spcPts val="0"/>
              </a:spcBef>
              <a:spcAft>
                <a:spcPts val="300"/>
              </a:spcAft>
            </a:pPr>
            <a:r>
              <a:rPr lang="en-US" sz="1600" dirty="0"/>
              <a:t>Overall Challenges.</a:t>
            </a:r>
          </a:p>
        </p:txBody>
      </p:sp>
    </p:spTree>
    <p:extLst>
      <p:ext uri="{BB962C8B-B14F-4D97-AF65-F5344CB8AC3E}">
        <p14:creationId xmlns:p14="http://schemas.microsoft.com/office/powerpoint/2010/main" val="2860825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81538-304A-448A-B6B6-2F2BF3B2188B}"/>
              </a:ext>
            </a:extLst>
          </p:cNvPr>
          <p:cNvSpPr>
            <a:spLocks noGrp="1"/>
          </p:cNvSpPr>
          <p:nvPr>
            <p:ph type="title"/>
          </p:nvPr>
        </p:nvSpPr>
        <p:spPr>
          <a:xfrm>
            <a:off x="179512" y="14287"/>
            <a:ext cx="7920880" cy="993775"/>
          </a:xfrm>
        </p:spPr>
        <p:txBody>
          <a:bodyPr>
            <a:normAutofit/>
          </a:bodyPr>
          <a:lstStyle/>
          <a:p>
            <a:r>
              <a:rPr lang="en-GB" sz="2400" dirty="0"/>
              <a:t>Main Involved Bodies in RAW Management in Armenia</a:t>
            </a:r>
            <a:endParaRPr lang="en-US" sz="2400" dirty="0"/>
          </a:p>
        </p:txBody>
      </p:sp>
      <p:grpSp>
        <p:nvGrpSpPr>
          <p:cNvPr id="4" name="Canvas 1">
            <a:extLst>
              <a:ext uri="{FF2B5EF4-FFF2-40B4-BE49-F238E27FC236}">
                <a16:creationId xmlns:a16="http://schemas.microsoft.com/office/drawing/2014/main" id="{32D2A03F-EA5A-43A9-8A56-0E7707C0A814}"/>
              </a:ext>
            </a:extLst>
          </p:cNvPr>
          <p:cNvGrpSpPr/>
          <p:nvPr/>
        </p:nvGrpSpPr>
        <p:grpSpPr>
          <a:xfrm>
            <a:off x="45062" y="917442"/>
            <a:ext cx="6172130" cy="4061417"/>
            <a:chOff x="160963" y="0"/>
            <a:chExt cx="5413797" cy="3306962"/>
          </a:xfrm>
        </p:grpSpPr>
        <p:sp>
          <p:nvSpPr>
            <p:cNvPr id="6" name="Rectangle: Rounded Corners 5">
              <a:extLst>
                <a:ext uri="{FF2B5EF4-FFF2-40B4-BE49-F238E27FC236}">
                  <a16:creationId xmlns:a16="http://schemas.microsoft.com/office/drawing/2014/main" id="{E88DBB84-65E1-4806-A1B8-8CF58C8FCA48}"/>
                </a:ext>
              </a:extLst>
            </p:cNvPr>
            <p:cNvSpPr/>
            <p:nvPr/>
          </p:nvSpPr>
          <p:spPr>
            <a:xfrm>
              <a:off x="944988" y="322923"/>
              <a:ext cx="1324050" cy="368069"/>
            </a:xfrm>
            <a:prstGeom prst="roundRect">
              <a:avLst/>
            </a:prstGeom>
            <a:noFill/>
            <a:ln w="190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400" b="1"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Prime Minister </a:t>
              </a:r>
              <a:endParaRPr lang="en-US" sz="1600" dirty="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 Box 4">
              <a:extLst>
                <a:ext uri="{FF2B5EF4-FFF2-40B4-BE49-F238E27FC236}">
                  <a16:creationId xmlns:a16="http://schemas.microsoft.com/office/drawing/2014/main" id="{74734947-6E28-415C-9E46-3F40F58769DF}"/>
                </a:ext>
              </a:extLst>
            </p:cNvPr>
            <p:cNvSpPr txBox="1"/>
            <p:nvPr/>
          </p:nvSpPr>
          <p:spPr>
            <a:xfrm>
              <a:off x="1968831" y="13"/>
              <a:ext cx="1445595" cy="27577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400" b="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RA Government</a:t>
              </a:r>
              <a:endParaRPr lang="en-US" sz="16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8" name="Connector: Elbow 7">
              <a:extLst>
                <a:ext uri="{FF2B5EF4-FFF2-40B4-BE49-F238E27FC236}">
                  <a16:creationId xmlns:a16="http://schemas.microsoft.com/office/drawing/2014/main" id="{26F26C7F-F980-4D15-A396-D376B0E2CA75}"/>
                </a:ext>
              </a:extLst>
            </p:cNvPr>
            <p:cNvCxnSpPr>
              <a:cxnSpLocks/>
              <a:stCxn id="6" idx="2"/>
              <a:endCxn id="9" idx="0"/>
            </p:cNvCxnSpPr>
            <p:nvPr/>
          </p:nvCxnSpPr>
          <p:spPr>
            <a:xfrm rot="5400000">
              <a:off x="914430" y="473324"/>
              <a:ext cx="474915" cy="91025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0A0BD05-8E1D-42E2-BEAE-1AF5FFEBCBAA}"/>
                </a:ext>
              </a:extLst>
            </p:cNvPr>
            <p:cNvSpPr/>
            <p:nvPr/>
          </p:nvSpPr>
          <p:spPr>
            <a:xfrm>
              <a:off x="160963" y="1165907"/>
              <a:ext cx="1071598" cy="545723"/>
            </a:xfrm>
            <a:prstGeom prst="rect">
              <a:avLst/>
            </a:prstGeom>
            <a:noFill/>
            <a:ln w="12700">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Ministry of Environment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0" name="Connector: Elbow 9">
              <a:extLst>
                <a:ext uri="{FF2B5EF4-FFF2-40B4-BE49-F238E27FC236}">
                  <a16:creationId xmlns:a16="http://schemas.microsoft.com/office/drawing/2014/main" id="{57EDF7FF-199D-4F73-A801-73FB438CE629}"/>
                </a:ext>
              </a:extLst>
            </p:cNvPr>
            <p:cNvCxnSpPr>
              <a:stCxn id="6" idx="2"/>
              <a:endCxn id="11" idx="0"/>
            </p:cNvCxnSpPr>
            <p:nvPr/>
          </p:nvCxnSpPr>
          <p:spPr>
            <a:xfrm rot="16200000" flipH="1">
              <a:off x="1738830" y="559175"/>
              <a:ext cx="473698" cy="737332"/>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58D3929-81D7-4AB7-8DB6-B4D70D005006}"/>
                </a:ext>
              </a:extLst>
            </p:cNvPr>
            <p:cNvSpPr/>
            <p:nvPr/>
          </p:nvSpPr>
          <p:spPr>
            <a:xfrm>
              <a:off x="1572820" y="1164690"/>
              <a:ext cx="1543050" cy="863219"/>
            </a:xfrm>
            <a:prstGeom prst="rect">
              <a:avLst/>
            </a:prstGeom>
            <a:noFill/>
            <a:ln w="12700">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Ministry of Territorial Administration and Infrastructure (MTAI)</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900" i="1" dirty="0">
                  <a:effectLst/>
                  <a:latin typeface="Arial" panose="020B0604020202020204" pitchFamily="34" charset="0"/>
                  <a:ea typeface="Times New Roman" panose="02020603050405020304" pitchFamily="18" charset="0"/>
                  <a:cs typeface="Arial" panose="020B0604020202020204" pitchFamily="34" charset="0"/>
                </a:rPr>
                <a:t>(includes the former Ministry of Energy)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 Box 14">
              <a:extLst>
                <a:ext uri="{FF2B5EF4-FFF2-40B4-BE49-F238E27FC236}">
                  <a16:creationId xmlns:a16="http://schemas.microsoft.com/office/drawing/2014/main" id="{A28AA8D6-453C-4BC6-BEAA-A1205E23DCAD}"/>
                </a:ext>
              </a:extLst>
            </p:cNvPr>
            <p:cNvSpPr txBox="1"/>
            <p:nvPr/>
          </p:nvSpPr>
          <p:spPr>
            <a:xfrm>
              <a:off x="606319" y="700519"/>
              <a:ext cx="973111" cy="21002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i="1"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rPr>
                <a:t>(12 Ministries)</a:t>
              </a:r>
              <a:endParaRPr lang="en-US" sz="120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 Box 14">
              <a:extLst>
                <a:ext uri="{FF2B5EF4-FFF2-40B4-BE49-F238E27FC236}">
                  <a16:creationId xmlns:a16="http://schemas.microsoft.com/office/drawing/2014/main" id="{759DDF69-13B3-4352-A1D9-A22D8ACF7630}"/>
                </a:ext>
              </a:extLst>
            </p:cNvPr>
            <p:cNvSpPr txBox="1"/>
            <p:nvPr/>
          </p:nvSpPr>
          <p:spPr>
            <a:xfrm>
              <a:off x="1280345" y="1274585"/>
              <a:ext cx="213478" cy="20979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700" b="1">
                  <a:effectLst/>
                  <a:latin typeface="Arial" panose="020B0604020202020204" pitchFamily="34" charset="0"/>
                  <a:ea typeface="Times New Roman" panose="02020603050405020304" pitchFamily="18" charset="0"/>
                  <a:cs typeface="Arial" panose="020B0604020202020204" pitchFamily="34" charset="0"/>
                </a:rPr>
                <a:t>…</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4" name="Connector: Elbow 13">
              <a:extLst>
                <a:ext uri="{FF2B5EF4-FFF2-40B4-BE49-F238E27FC236}">
                  <a16:creationId xmlns:a16="http://schemas.microsoft.com/office/drawing/2014/main" id="{E723E127-F45E-44FF-BE52-496E1B14E6B9}"/>
                </a:ext>
              </a:extLst>
            </p:cNvPr>
            <p:cNvCxnSpPr>
              <a:stCxn id="11" idx="3"/>
              <a:endCxn id="15" idx="0"/>
            </p:cNvCxnSpPr>
            <p:nvPr/>
          </p:nvCxnSpPr>
          <p:spPr>
            <a:xfrm>
              <a:off x="3115871" y="1596300"/>
              <a:ext cx="138328" cy="1015296"/>
            </a:xfrm>
            <a:prstGeom prst="bentConnector2">
              <a:avLst/>
            </a:prstGeom>
            <a:ln w="31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09B0A8BB-C1F7-4733-B9CE-F38B1C5C198B}"/>
                </a:ext>
              </a:extLst>
            </p:cNvPr>
            <p:cNvSpPr/>
            <p:nvPr/>
          </p:nvSpPr>
          <p:spPr>
            <a:xfrm>
              <a:off x="2679955" y="2611596"/>
              <a:ext cx="1148486" cy="521962"/>
            </a:xfrm>
            <a:prstGeom prst="round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Armenian NPP</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6" name="Connector: Elbow 15">
              <a:extLst>
                <a:ext uri="{FF2B5EF4-FFF2-40B4-BE49-F238E27FC236}">
                  <a16:creationId xmlns:a16="http://schemas.microsoft.com/office/drawing/2014/main" id="{30DC4128-5ADF-4B25-A3D4-40C226F76439}"/>
                </a:ext>
              </a:extLst>
            </p:cNvPr>
            <p:cNvCxnSpPr>
              <a:stCxn id="11" idx="1"/>
              <a:endCxn id="17" idx="0"/>
            </p:cNvCxnSpPr>
            <p:nvPr/>
          </p:nvCxnSpPr>
          <p:spPr>
            <a:xfrm rot="10800000" flipV="1">
              <a:off x="1429902" y="1596300"/>
              <a:ext cx="142918" cy="993290"/>
            </a:xfrm>
            <a:prstGeom prst="bentConnector2">
              <a:avLst/>
            </a:prstGeom>
            <a:ln w="3175">
              <a:prstDash val="dash"/>
              <a:tailEnd type="triangle"/>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FD1C6222-9A09-425F-A7A0-D84159112A88}"/>
                </a:ext>
              </a:extLst>
            </p:cNvPr>
            <p:cNvSpPr/>
            <p:nvPr/>
          </p:nvSpPr>
          <p:spPr>
            <a:xfrm>
              <a:off x="522817" y="2589589"/>
              <a:ext cx="1814170" cy="545723"/>
            </a:xfrm>
            <a:prstGeom prst="round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endPar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“Rendering Harmless of Radioactive Waste” CLSC</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600" b="1" dirty="0">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a:extLst>
                <a:ext uri="{FF2B5EF4-FFF2-40B4-BE49-F238E27FC236}">
                  <a16:creationId xmlns:a16="http://schemas.microsoft.com/office/drawing/2014/main" id="{7BDD8B33-F969-4C67-9432-3A7505FF551C}"/>
                </a:ext>
              </a:extLst>
            </p:cNvPr>
            <p:cNvSpPr/>
            <p:nvPr/>
          </p:nvSpPr>
          <p:spPr>
            <a:xfrm>
              <a:off x="3939604" y="296821"/>
              <a:ext cx="1605800" cy="1958887"/>
            </a:xfrm>
            <a:prstGeom prst="rect">
              <a:avLst/>
            </a:prstGeom>
            <a:noFill/>
            <a:ln w="31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9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9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1400" b="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Bodies Under the Government </a:t>
              </a:r>
              <a:endParaRPr lang="en-US" sz="20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algn="ctr"/>
              <a:r>
                <a:rPr lang="en-US" sz="900" i="1"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(11 bodies)</a:t>
              </a:r>
              <a:endParaRPr lang="en-US" sz="1200" dirty="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ctr">
                <a:spcBef>
                  <a:spcPts val="0"/>
                </a:spcBef>
                <a:spcAft>
                  <a:spcPts val="0"/>
                </a:spcAft>
              </a:pPr>
              <a:r>
                <a:rPr lang="en-US" sz="1200" i="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9" name="Straight Connector 18">
              <a:extLst>
                <a:ext uri="{FF2B5EF4-FFF2-40B4-BE49-F238E27FC236}">
                  <a16:creationId xmlns:a16="http://schemas.microsoft.com/office/drawing/2014/main" id="{2BC16B04-41AC-413C-9870-7407791A2F9A}"/>
                </a:ext>
              </a:extLst>
            </p:cNvPr>
            <p:cNvCxnSpPr/>
            <p:nvPr/>
          </p:nvCxnSpPr>
          <p:spPr>
            <a:xfrm>
              <a:off x="4106394" y="973606"/>
              <a:ext cx="1223158"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2E5DEAA8-6084-45EF-93DA-70E2A0FF69F8}"/>
                </a:ext>
              </a:extLst>
            </p:cNvPr>
            <p:cNvSpPr/>
            <p:nvPr/>
          </p:nvSpPr>
          <p:spPr>
            <a:xfrm>
              <a:off x="4082619" y="1175617"/>
              <a:ext cx="1330037" cy="629393"/>
            </a:xfrm>
            <a:prstGeom prst="roundRect">
              <a:avLst/>
            </a:prstGeom>
            <a:ln w="9525">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effectLst/>
                  <a:latin typeface="Arial" panose="020B0604020202020204" pitchFamily="34" charset="0"/>
                  <a:ea typeface="Times New Roman" panose="02020603050405020304" pitchFamily="18" charset="0"/>
                  <a:cs typeface="Arial" panose="020B0604020202020204" pitchFamily="34" charset="0"/>
                </a:rPr>
                <a:t>Armenian Nuclear Regulatory Authority (ANRA)</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1" name="Straight Arrow Connector 20">
              <a:extLst>
                <a:ext uri="{FF2B5EF4-FFF2-40B4-BE49-F238E27FC236}">
                  <a16:creationId xmlns:a16="http://schemas.microsoft.com/office/drawing/2014/main" id="{AC181F7C-3924-4AE1-88BB-BBA48DD29DCC}"/>
                </a:ext>
              </a:extLst>
            </p:cNvPr>
            <p:cNvCxnSpPr>
              <a:cxnSpLocks/>
              <a:stCxn id="20" idx="2"/>
              <a:endCxn id="22" idx="0"/>
            </p:cNvCxnSpPr>
            <p:nvPr/>
          </p:nvCxnSpPr>
          <p:spPr>
            <a:xfrm>
              <a:off x="4747638" y="1805010"/>
              <a:ext cx="8" cy="58189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44F75771-FE7E-41F5-9B93-6D9354B1BB6A}"/>
                </a:ext>
              </a:extLst>
            </p:cNvPr>
            <p:cNvSpPr/>
            <p:nvPr/>
          </p:nvSpPr>
          <p:spPr>
            <a:xfrm>
              <a:off x="3976946" y="2386906"/>
              <a:ext cx="1541399" cy="521962"/>
            </a:xfrm>
            <a:prstGeom prst="round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“Nuclear and Radiation Safety Center” CJSC</a:t>
              </a:r>
              <a:r>
                <a:rPr lang="en-US" sz="1100" dirty="0">
                  <a:solidFill>
                    <a:srgbClr val="943634"/>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3" name="Picture 22">
              <a:extLst>
                <a:ext uri="{FF2B5EF4-FFF2-40B4-BE49-F238E27FC236}">
                  <a16:creationId xmlns:a16="http://schemas.microsoft.com/office/drawing/2014/main" id="{DACADE7C-7E6F-438B-BFC3-EE3EFA583082}"/>
                </a:ext>
              </a:extLst>
            </p:cNvPr>
            <p:cNvPicPr>
              <a:picLocks noChangeAspect="1"/>
            </p:cNvPicPr>
            <p:nvPr/>
          </p:nvPicPr>
          <p:blipFill>
            <a:blip r:embed="rId2"/>
            <a:stretch>
              <a:fillRect/>
            </a:stretch>
          </p:blipFill>
          <p:spPr>
            <a:xfrm>
              <a:off x="3358611" y="2894690"/>
              <a:ext cx="410314" cy="410199"/>
            </a:xfrm>
            <a:prstGeom prst="rect">
              <a:avLst/>
            </a:prstGeom>
          </p:spPr>
        </p:pic>
        <p:pic>
          <p:nvPicPr>
            <p:cNvPr id="24" name="Picture 23">
              <a:extLst>
                <a:ext uri="{FF2B5EF4-FFF2-40B4-BE49-F238E27FC236}">
                  <a16:creationId xmlns:a16="http://schemas.microsoft.com/office/drawing/2014/main" id="{AAC5763D-37C1-4C24-89EF-A09457BA1B84}"/>
                </a:ext>
              </a:extLst>
            </p:cNvPr>
            <p:cNvPicPr>
              <a:picLocks noChangeAspect="1"/>
            </p:cNvPicPr>
            <p:nvPr/>
          </p:nvPicPr>
          <p:blipFill rotWithShape="1">
            <a:blip r:embed="rId3"/>
            <a:srcRect l="13651" t="-2" r="12653" b="26"/>
            <a:stretch/>
          </p:blipFill>
          <p:spPr>
            <a:xfrm>
              <a:off x="1968831" y="2976314"/>
              <a:ext cx="296883" cy="330648"/>
            </a:xfrm>
            <a:prstGeom prst="rect">
              <a:avLst/>
            </a:prstGeom>
          </p:spPr>
        </p:pic>
        <p:pic>
          <p:nvPicPr>
            <p:cNvPr id="25" name="Picture 24">
              <a:extLst>
                <a:ext uri="{FF2B5EF4-FFF2-40B4-BE49-F238E27FC236}">
                  <a16:creationId xmlns:a16="http://schemas.microsoft.com/office/drawing/2014/main" id="{A41F2BBE-3992-4DE9-929E-1F95E6908F83}"/>
                </a:ext>
              </a:extLst>
            </p:cNvPr>
            <p:cNvPicPr>
              <a:picLocks noChangeAspect="1"/>
            </p:cNvPicPr>
            <p:nvPr/>
          </p:nvPicPr>
          <p:blipFill>
            <a:blip r:embed="rId4"/>
            <a:stretch>
              <a:fillRect/>
            </a:stretch>
          </p:blipFill>
          <p:spPr>
            <a:xfrm>
              <a:off x="5197427" y="2875991"/>
              <a:ext cx="377333" cy="160055"/>
            </a:xfrm>
            <a:prstGeom prst="rect">
              <a:avLst/>
            </a:prstGeom>
          </p:spPr>
        </p:pic>
        <p:pic>
          <p:nvPicPr>
            <p:cNvPr id="26" name="Picture 25">
              <a:extLst>
                <a:ext uri="{FF2B5EF4-FFF2-40B4-BE49-F238E27FC236}">
                  <a16:creationId xmlns:a16="http://schemas.microsoft.com/office/drawing/2014/main" id="{8037037D-1C49-4234-A7B3-F54E66FE607E}"/>
                </a:ext>
              </a:extLst>
            </p:cNvPr>
            <p:cNvPicPr>
              <a:picLocks noChangeAspect="1"/>
            </p:cNvPicPr>
            <p:nvPr/>
          </p:nvPicPr>
          <p:blipFill>
            <a:blip r:embed="rId5"/>
            <a:stretch>
              <a:fillRect/>
            </a:stretch>
          </p:blipFill>
          <p:spPr>
            <a:xfrm>
              <a:off x="3430208" y="0"/>
              <a:ext cx="389641" cy="375974"/>
            </a:xfrm>
            <a:prstGeom prst="rect">
              <a:avLst/>
            </a:prstGeom>
          </p:spPr>
        </p:pic>
        <p:cxnSp>
          <p:nvCxnSpPr>
            <p:cNvPr id="27" name="Straight Connector 26">
              <a:extLst>
                <a:ext uri="{FF2B5EF4-FFF2-40B4-BE49-F238E27FC236}">
                  <a16:creationId xmlns:a16="http://schemas.microsoft.com/office/drawing/2014/main" id="{D5F98017-F650-4DDC-825E-9E6D7FC04184}"/>
                </a:ext>
              </a:extLst>
            </p:cNvPr>
            <p:cNvCxnSpPr/>
            <p:nvPr/>
          </p:nvCxnSpPr>
          <p:spPr>
            <a:xfrm>
              <a:off x="4747646" y="1019596"/>
              <a:ext cx="0" cy="122347"/>
            </a:xfrm>
            <a:prstGeom prst="line">
              <a:avLst/>
            </a:prstGeom>
            <a:ln>
              <a:solidFill>
                <a:schemeClr val="accent6">
                  <a:lumMod val="75000"/>
                </a:schemeClr>
              </a:solidFill>
              <a:prstDash val="dash"/>
            </a:ln>
          </p:spPr>
          <p:style>
            <a:lnRef idx="1">
              <a:schemeClr val="dk1"/>
            </a:lnRef>
            <a:fillRef idx="0">
              <a:schemeClr val="dk1"/>
            </a:fillRef>
            <a:effectRef idx="0">
              <a:schemeClr val="dk1"/>
            </a:effectRef>
            <a:fontRef idx="minor">
              <a:schemeClr val="tx1"/>
            </a:fontRef>
          </p:style>
        </p:cxnSp>
      </p:grpSp>
      <p:sp>
        <p:nvSpPr>
          <p:cNvPr id="31" name="TextBox 30">
            <a:extLst>
              <a:ext uri="{FF2B5EF4-FFF2-40B4-BE49-F238E27FC236}">
                <a16:creationId xmlns:a16="http://schemas.microsoft.com/office/drawing/2014/main" id="{5661F2E3-A513-4CDD-A876-38E39AB34BDE}"/>
              </a:ext>
            </a:extLst>
          </p:cNvPr>
          <p:cNvSpPr txBox="1"/>
          <p:nvPr/>
        </p:nvSpPr>
        <p:spPr>
          <a:xfrm>
            <a:off x="6331041" y="987574"/>
            <a:ext cx="2767898" cy="4124206"/>
          </a:xfrm>
          <a:prstGeom prst="rect">
            <a:avLst/>
          </a:prstGeom>
          <a:noFill/>
        </p:spPr>
        <p:txBody>
          <a:bodyPr wrap="square" rtlCol="0">
            <a:spAutoFit/>
          </a:bodyPr>
          <a:lstStyle/>
          <a:p>
            <a:pPr algn="just">
              <a:buClr>
                <a:srgbClr val="C00000"/>
              </a:buClr>
              <a:buSzPct val="102000"/>
            </a:pPr>
            <a:r>
              <a:rPr lang="en-US" sz="1400" b="1" dirty="0">
                <a:solidFill>
                  <a:schemeClr val="accent6">
                    <a:lumMod val="75000"/>
                  </a:schemeClr>
                </a:solidFill>
                <a:latin typeface="Arial" panose="020B0604020202020204" pitchFamily="34" charset="0"/>
                <a:cs typeface="Arial" panose="020B0604020202020204" pitchFamily="34" charset="0"/>
              </a:rPr>
              <a:t>ANRA</a:t>
            </a:r>
          </a:p>
          <a:p>
            <a:pPr algn="just">
              <a:buClr>
                <a:srgbClr val="C00000"/>
              </a:buClr>
              <a:buSzPct val="102000"/>
            </a:pPr>
            <a:r>
              <a:rPr lang="en-US" sz="1200" dirty="0">
                <a:latin typeface="Arial" panose="020B0604020202020204" pitchFamily="34" charset="0"/>
                <a:cs typeface="Arial" panose="020B0604020202020204" pitchFamily="34" charset="0"/>
              </a:rPr>
              <a:t>State Authority empowered to regulate the nuclear and radiation safety in the atomic energy utilization field.</a:t>
            </a:r>
          </a:p>
          <a:p>
            <a:pPr algn="just">
              <a:buClr>
                <a:srgbClr val="C00000"/>
              </a:buClr>
              <a:buSzPct val="102000"/>
            </a:pPr>
            <a:endParaRPr lang="en-US" sz="1400" dirty="0">
              <a:solidFill>
                <a:srgbClr val="002060"/>
              </a:solidFill>
              <a:latin typeface="Arial" panose="020B0604020202020204" pitchFamily="34" charset="0"/>
              <a:cs typeface="Arial" panose="020B0604020202020204" pitchFamily="34" charset="0"/>
            </a:endParaRPr>
          </a:p>
          <a:p>
            <a:pPr algn="just">
              <a:buClr>
                <a:srgbClr val="C00000"/>
              </a:buClr>
              <a:buSzPct val="102000"/>
            </a:pPr>
            <a:r>
              <a:rPr lang="en-US" sz="1400" b="1" dirty="0">
                <a:solidFill>
                  <a:schemeClr val="accent6">
                    <a:lumMod val="75000"/>
                  </a:schemeClr>
                </a:solidFill>
                <a:latin typeface="Arial" panose="020B0604020202020204" pitchFamily="34" charset="0"/>
                <a:cs typeface="Arial" panose="020B0604020202020204" pitchFamily="34" charset="0"/>
              </a:rPr>
              <a:t>NRSC</a:t>
            </a:r>
          </a:p>
          <a:p>
            <a:pPr algn="just">
              <a:buClr>
                <a:srgbClr val="C00000"/>
              </a:buClr>
              <a:buSzPct val="102000"/>
            </a:pPr>
            <a:r>
              <a:rPr lang="en-US" sz="1200" dirty="0">
                <a:latin typeface="Arial" panose="020B0604020202020204" pitchFamily="34" charset="0"/>
                <a:cs typeface="Arial" panose="020B0604020202020204" pitchFamily="34" charset="0"/>
              </a:rPr>
              <a:t>Research company providing technical support to ANRA in the field of nuclear and radiation safety. NRSC is actively involved in review and development of national regulations in the field.</a:t>
            </a:r>
          </a:p>
          <a:p>
            <a:pPr algn="just">
              <a:buClr>
                <a:srgbClr val="C00000"/>
              </a:buClr>
              <a:buSzPct val="102000"/>
            </a:pPr>
            <a:r>
              <a:rPr lang="en-US" sz="1400" dirty="0">
                <a:solidFill>
                  <a:srgbClr val="002060"/>
                </a:solidFill>
                <a:latin typeface="Arial" panose="020B0604020202020204" pitchFamily="34" charset="0"/>
                <a:cs typeface="Arial" panose="020B0604020202020204" pitchFamily="34" charset="0"/>
              </a:rPr>
              <a:t>  </a:t>
            </a:r>
          </a:p>
          <a:p>
            <a:pPr algn="just">
              <a:buClr>
                <a:srgbClr val="C00000"/>
              </a:buClr>
              <a:buSzPct val="102000"/>
            </a:pPr>
            <a:r>
              <a:rPr lang="en-US" sz="1400" b="1" dirty="0">
                <a:solidFill>
                  <a:schemeClr val="accent6">
                    <a:lumMod val="75000"/>
                  </a:schemeClr>
                </a:solidFill>
                <a:latin typeface="Arial" panose="020B0604020202020204" pitchFamily="34" charset="0"/>
                <a:cs typeface="Arial" panose="020B0604020202020204" pitchFamily="34" charset="0"/>
              </a:rPr>
              <a:t>MTAI</a:t>
            </a:r>
          </a:p>
          <a:p>
            <a:pPr algn="just">
              <a:buClr>
                <a:srgbClr val="C00000"/>
              </a:buClr>
              <a:buSzPct val="102000"/>
            </a:pPr>
            <a:r>
              <a:rPr lang="en-US" sz="1200" dirty="0">
                <a:latin typeface="Arial" panose="020B0604020202020204" pitchFamily="34" charset="0"/>
                <a:cs typeface="Arial" panose="020B0604020202020204" pitchFamily="34" charset="0"/>
              </a:rPr>
              <a:t>State Competent Authority empowered with Radioactive Waste and Spent Fuel management, as well as Armenian NPP Decommissioning strategy/policy development related issues.</a:t>
            </a:r>
          </a:p>
        </p:txBody>
      </p:sp>
      <p:cxnSp>
        <p:nvCxnSpPr>
          <p:cNvPr id="33" name="Straight Connector 32">
            <a:extLst>
              <a:ext uri="{FF2B5EF4-FFF2-40B4-BE49-F238E27FC236}">
                <a16:creationId xmlns:a16="http://schemas.microsoft.com/office/drawing/2014/main" id="{AE690CBD-2240-424C-B3E9-B7C5704D2110}"/>
              </a:ext>
            </a:extLst>
          </p:cNvPr>
          <p:cNvCxnSpPr/>
          <p:nvPr/>
        </p:nvCxnSpPr>
        <p:spPr>
          <a:xfrm>
            <a:off x="6300192" y="917442"/>
            <a:ext cx="0" cy="4211771"/>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48207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C3885B-E3BA-462C-BFE8-7DE8BCB68730}"/>
              </a:ext>
            </a:extLst>
          </p:cNvPr>
          <p:cNvPicPr>
            <a:picLocks noChangeAspect="1"/>
          </p:cNvPicPr>
          <p:nvPr/>
        </p:nvPicPr>
        <p:blipFill rotWithShape="1">
          <a:blip r:embed="rId2">
            <a:extLst>
              <a:ext uri="{28A0092B-C50C-407E-A947-70E740481C1C}">
                <a14:useLocalDpi xmlns:a14="http://schemas.microsoft.com/office/drawing/2010/main" val="0"/>
              </a:ext>
            </a:extLst>
          </a:blip>
          <a:srcRect t="25900" b="10585"/>
          <a:stretch/>
        </p:blipFill>
        <p:spPr>
          <a:xfrm>
            <a:off x="12945" y="914107"/>
            <a:ext cx="9144000" cy="1182079"/>
          </a:xfrm>
          <a:prstGeom prst="rect">
            <a:avLst/>
          </a:prstGeom>
          <a:ln>
            <a:noFill/>
          </a:ln>
          <a:effectLst>
            <a:softEdge rad="112500"/>
          </a:effectLst>
        </p:spPr>
      </p:pic>
      <p:sp>
        <p:nvSpPr>
          <p:cNvPr id="5" name="Title 4">
            <a:extLst>
              <a:ext uri="{FF2B5EF4-FFF2-40B4-BE49-F238E27FC236}">
                <a16:creationId xmlns:a16="http://schemas.microsoft.com/office/drawing/2014/main" id="{291D2565-659E-4DE4-90CA-A04ADCFF7DB9}"/>
              </a:ext>
            </a:extLst>
          </p:cNvPr>
          <p:cNvSpPr>
            <a:spLocks noGrp="1"/>
          </p:cNvSpPr>
          <p:nvPr>
            <p:ph type="title"/>
          </p:nvPr>
        </p:nvSpPr>
        <p:spPr>
          <a:xfrm>
            <a:off x="251520" y="14287"/>
            <a:ext cx="8264152" cy="993775"/>
          </a:xfrm>
        </p:spPr>
        <p:txBody>
          <a:bodyPr>
            <a:normAutofit/>
          </a:bodyPr>
          <a:lstStyle/>
          <a:p>
            <a:r>
              <a:rPr lang="en-GB" cap="all" dirty="0"/>
              <a:t>RAW </a:t>
            </a:r>
            <a:r>
              <a:rPr lang="en-GB" dirty="0"/>
              <a:t>management facilities _</a:t>
            </a:r>
            <a:r>
              <a:rPr lang="en-GB" i="1" dirty="0">
                <a:solidFill>
                  <a:srgbClr val="0070C0"/>
                </a:solidFill>
              </a:rPr>
              <a:t> </a:t>
            </a:r>
            <a:r>
              <a:rPr lang="en-GB" sz="2400" i="1" dirty="0">
                <a:solidFill>
                  <a:srgbClr val="0070C0"/>
                </a:solidFill>
              </a:rPr>
              <a:t>Armenian NPP</a:t>
            </a:r>
            <a:endParaRPr lang="en-US" i="1" dirty="0">
              <a:solidFill>
                <a:srgbClr val="0070C0"/>
              </a:solidFill>
            </a:endParaRPr>
          </a:p>
        </p:txBody>
      </p:sp>
      <p:sp>
        <p:nvSpPr>
          <p:cNvPr id="7" name="Rounded Rectangle 3">
            <a:extLst>
              <a:ext uri="{FF2B5EF4-FFF2-40B4-BE49-F238E27FC236}">
                <a16:creationId xmlns:a16="http://schemas.microsoft.com/office/drawing/2014/main" id="{5254F762-4D13-4F05-8400-3CB10E487467}"/>
              </a:ext>
            </a:extLst>
          </p:cNvPr>
          <p:cNvSpPr/>
          <p:nvPr/>
        </p:nvSpPr>
        <p:spPr>
          <a:xfrm>
            <a:off x="179512" y="1025044"/>
            <a:ext cx="8712968" cy="898634"/>
          </a:xfrm>
          <a:prstGeom prst="roundRect">
            <a:avLst>
              <a:gd name="adj" fmla="val 6308"/>
            </a:avLst>
          </a:prstGeom>
          <a:noFill/>
          <a:ln w="3175">
            <a:no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000" b="1" dirty="0">
                <a:solidFill>
                  <a:schemeClr val="bg1">
                    <a:lumMod val="95000"/>
                  </a:schemeClr>
                </a:solidFill>
                <a:latin typeface="Arial" panose="020B0604020202020204" pitchFamily="34" charset="0"/>
                <a:cs typeface="Arial" panose="020B0604020202020204" pitchFamily="34" charset="0"/>
              </a:rPr>
              <a:t>Armenian NPP</a:t>
            </a:r>
          </a:p>
          <a:p>
            <a:pPr algn="ctr"/>
            <a:r>
              <a:rPr lang="en-US" sz="1400" b="1" dirty="0">
                <a:solidFill>
                  <a:schemeClr val="bg1">
                    <a:lumMod val="95000"/>
                  </a:schemeClr>
                </a:solidFill>
                <a:latin typeface="Arial" panose="020B0604020202020204" pitchFamily="34" charset="0"/>
                <a:cs typeface="Arial" panose="020B0604020202020204" pitchFamily="34" charset="0"/>
              </a:rPr>
              <a:t>Reactor type: WWER 440</a:t>
            </a:r>
          </a:p>
          <a:p>
            <a:pPr algn="ctr"/>
            <a:r>
              <a:rPr lang="en-US" sz="1400" b="1" dirty="0">
                <a:solidFill>
                  <a:schemeClr val="bg1">
                    <a:lumMod val="95000"/>
                  </a:schemeClr>
                </a:solidFill>
                <a:latin typeface="Arial" panose="020B0604020202020204" pitchFamily="34" charset="0"/>
                <a:cs typeface="Arial" panose="020B0604020202020204" pitchFamily="34" charset="0"/>
              </a:rPr>
              <a:t>Installed Capacity: 407.5 MW/unit</a:t>
            </a:r>
          </a:p>
          <a:p>
            <a:pPr algn="ctr"/>
            <a:r>
              <a:rPr lang="en-US" sz="1400" b="1" dirty="0">
                <a:solidFill>
                  <a:schemeClr val="bg1">
                    <a:lumMod val="95000"/>
                  </a:schemeClr>
                </a:solidFill>
                <a:latin typeface="Arial" panose="020B0604020202020204" pitchFamily="34" charset="0"/>
                <a:cs typeface="Arial" panose="020B0604020202020204" pitchFamily="34" charset="0"/>
              </a:rPr>
              <a:t>Model: V-270</a:t>
            </a:r>
            <a:endParaRPr lang="en-US" sz="1100" b="1" dirty="0">
              <a:solidFill>
                <a:schemeClr val="bg1">
                  <a:lumMod val="9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226FE2B-8597-4E06-86E5-43979CEC3CBF}"/>
              </a:ext>
            </a:extLst>
          </p:cNvPr>
          <p:cNvSpPr txBox="1"/>
          <p:nvPr/>
        </p:nvSpPr>
        <p:spPr>
          <a:xfrm>
            <a:off x="4108564" y="2102735"/>
            <a:ext cx="4819920" cy="1608133"/>
          </a:xfrm>
          <a:prstGeom prst="rect">
            <a:avLst/>
          </a:prstGeom>
          <a:noFill/>
        </p:spPr>
        <p:txBody>
          <a:bodyPr wrap="square" rtlCol="0">
            <a:spAutoFit/>
          </a:bodyPr>
          <a:lstStyle/>
          <a:p>
            <a:pPr algn="ctr">
              <a:spcAft>
                <a:spcPts val="300"/>
              </a:spcAft>
            </a:pPr>
            <a:r>
              <a:rPr lang="en-US" sz="1600" b="1" dirty="0">
                <a:solidFill>
                  <a:srgbClr val="00B050"/>
                </a:solidFill>
                <a:latin typeface="Arial" panose="020B0604020202020204" pitchFamily="34" charset="0"/>
                <a:cs typeface="Arial" panose="020B0604020202020204" pitchFamily="34" charset="0"/>
              </a:rPr>
              <a:t>Unit 2:</a:t>
            </a:r>
          </a:p>
          <a:p>
            <a:pPr marL="112713" indent="-112713">
              <a:spcAft>
                <a:spcPts val="300"/>
              </a:spcAft>
              <a:buFontTx/>
              <a:buChar char="-"/>
            </a:pPr>
            <a:r>
              <a:rPr lang="en-US" sz="1400" dirty="0">
                <a:latin typeface="Arial" panose="020B0604020202020204" pitchFamily="34" charset="0"/>
                <a:cs typeface="Arial" panose="020B0604020202020204" pitchFamily="34" charset="0"/>
              </a:rPr>
              <a:t>Commissioned in 1980;</a:t>
            </a:r>
          </a:p>
          <a:p>
            <a:pPr marL="112713" indent="-112713">
              <a:spcAft>
                <a:spcPts val="300"/>
              </a:spcAft>
              <a:buFontTx/>
              <a:buChar char="-"/>
            </a:pPr>
            <a:r>
              <a:rPr lang="en-US" sz="1400" dirty="0">
                <a:latin typeface="Arial" panose="020B0604020202020204" pitchFamily="34" charset="0"/>
                <a:cs typeface="Arial" panose="020B0604020202020204" pitchFamily="34" charset="0"/>
              </a:rPr>
              <a:t>Shut down in 1989;</a:t>
            </a:r>
          </a:p>
          <a:p>
            <a:pPr marL="112713" indent="-112713">
              <a:spcAft>
                <a:spcPts val="300"/>
              </a:spcAft>
              <a:buFontTx/>
              <a:buChar char="-"/>
            </a:pPr>
            <a:r>
              <a:rPr lang="en-US" sz="1400" dirty="0">
                <a:latin typeface="Arial" panose="020B0604020202020204" pitchFamily="34" charset="0"/>
                <a:cs typeface="Arial" panose="020B0604020202020204" pitchFamily="34" charset="0"/>
              </a:rPr>
              <a:t>Restarted after 6.5y shut-down in 1995; </a:t>
            </a:r>
          </a:p>
          <a:p>
            <a:pPr marL="112713" indent="-112713">
              <a:spcAft>
                <a:spcPts val="300"/>
              </a:spcAft>
              <a:buFontTx/>
              <a:buChar char="-"/>
            </a:pPr>
            <a:r>
              <a:rPr lang="en-US" sz="1400" i="1" dirty="0">
                <a:solidFill>
                  <a:srgbClr val="0070C0"/>
                </a:solidFill>
                <a:latin typeface="Arial" panose="020B0604020202020204" pitchFamily="34" charset="0"/>
                <a:cs typeface="Arial" panose="020B0604020202020204" pitchFamily="34" charset="0"/>
              </a:rPr>
              <a:t>License was extended up to 2026;</a:t>
            </a:r>
          </a:p>
          <a:p>
            <a:pPr marL="112713" indent="-112713">
              <a:spcAft>
                <a:spcPts val="300"/>
              </a:spcAft>
              <a:buFontTx/>
              <a:buChar char="-"/>
            </a:pPr>
            <a:r>
              <a:rPr lang="en-US" sz="1400" i="1" dirty="0">
                <a:solidFill>
                  <a:srgbClr val="0070C0"/>
                </a:solidFill>
                <a:latin typeface="Arial" panose="020B0604020202020204" pitchFamily="34" charset="0"/>
                <a:cs typeface="Arial" panose="020B0604020202020204" pitchFamily="34" charset="0"/>
              </a:rPr>
              <a:t>2</a:t>
            </a:r>
            <a:r>
              <a:rPr lang="en-US" sz="1400" i="1" baseline="30000" dirty="0">
                <a:solidFill>
                  <a:srgbClr val="0070C0"/>
                </a:solidFill>
                <a:latin typeface="Arial" panose="020B0604020202020204" pitchFamily="34" charset="0"/>
                <a:cs typeface="Arial" panose="020B0604020202020204" pitchFamily="34" charset="0"/>
              </a:rPr>
              <a:t>nd</a:t>
            </a:r>
            <a:r>
              <a:rPr lang="en-US" sz="1400" i="1" dirty="0">
                <a:solidFill>
                  <a:srgbClr val="0070C0"/>
                </a:solidFill>
                <a:latin typeface="Arial" panose="020B0604020202020204" pitchFamily="34" charset="0"/>
                <a:cs typeface="Arial" panose="020B0604020202020204" pitchFamily="34" charset="0"/>
              </a:rPr>
              <a:t> LTE is planned for additional 10 years.</a:t>
            </a:r>
          </a:p>
        </p:txBody>
      </p:sp>
      <p:sp>
        <p:nvSpPr>
          <p:cNvPr id="13" name="TextBox 12">
            <a:extLst>
              <a:ext uri="{FF2B5EF4-FFF2-40B4-BE49-F238E27FC236}">
                <a16:creationId xmlns:a16="http://schemas.microsoft.com/office/drawing/2014/main" id="{183FE211-0524-4885-9695-A5C4D8B9ADA8}"/>
              </a:ext>
            </a:extLst>
          </p:cNvPr>
          <p:cNvSpPr txBox="1"/>
          <p:nvPr/>
        </p:nvSpPr>
        <p:spPr>
          <a:xfrm>
            <a:off x="497868" y="2067694"/>
            <a:ext cx="3630906" cy="1377915"/>
          </a:xfrm>
          <a:prstGeom prst="rect">
            <a:avLst/>
          </a:prstGeom>
          <a:noFill/>
        </p:spPr>
        <p:txBody>
          <a:bodyPr wrap="square" rtlCol="0">
            <a:spAutoFit/>
          </a:bodyPr>
          <a:lstStyle/>
          <a:p>
            <a:pPr algn="ctr">
              <a:spcAft>
                <a:spcPts val="600"/>
              </a:spcAft>
            </a:pPr>
            <a:r>
              <a:rPr lang="en-US" sz="1600" b="1" dirty="0">
                <a:solidFill>
                  <a:srgbClr val="00B050"/>
                </a:solidFill>
                <a:latin typeface="Arial" panose="020B0604020202020204" pitchFamily="34" charset="0"/>
                <a:cs typeface="Arial" panose="020B0604020202020204" pitchFamily="34" charset="0"/>
              </a:rPr>
              <a:t>Unit 1:   </a:t>
            </a:r>
          </a:p>
          <a:p>
            <a:pPr marL="176213" indent="-176213">
              <a:spcAft>
                <a:spcPts val="300"/>
              </a:spcAft>
            </a:pPr>
            <a:r>
              <a:rPr lang="en-US" sz="1400" dirty="0">
                <a:solidFill>
                  <a:schemeClr val="tx2">
                    <a:lumMod val="75000"/>
                  </a:schemeClr>
                </a:solidFill>
                <a:latin typeface="Arial" panose="020B0604020202020204" pitchFamily="34" charset="0"/>
                <a:cs typeface="Arial" panose="020B0604020202020204" pitchFamily="34" charset="0"/>
              </a:rPr>
              <a:t>-</a:t>
            </a:r>
            <a:r>
              <a:rPr lang="en-US" sz="1400" b="1" dirty="0">
                <a:solidFill>
                  <a:schemeClr val="tx2">
                    <a:lumMod val="75000"/>
                  </a:schemeClr>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Commissioned in 1976;</a:t>
            </a:r>
          </a:p>
          <a:p>
            <a:pPr marL="176213" indent="-176213">
              <a:spcAft>
                <a:spcPts val="300"/>
              </a:spcAft>
              <a:buFontTx/>
              <a:buChar char="-"/>
            </a:pPr>
            <a:r>
              <a:rPr lang="en-US" sz="1400" dirty="0">
                <a:latin typeface="Arial" panose="020B0604020202020204" pitchFamily="34" charset="0"/>
                <a:cs typeface="Arial" panose="020B0604020202020204" pitchFamily="34" charset="0"/>
              </a:rPr>
              <a:t>Shut down in 1989;</a:t>
            </a:r>
          </a:p>
          <a:p>
            <a:pPr marL="176213" indent="-176213">
              <a:spcAft>
                <a:spcPts val="300"/>
              </a:spcAft>
              <a:buFontTx/>
              <a:buChar char="-"/>
            </a:pPr>
            <a:r>
              <a:rPr lang="en-US" sz="1400" i="1" dirty="0">
                <a:solidFill>
                  <a:srgbClr val="0070C0"/>
                </a:solidFill>
                <a:latin typeface="Arial" panose="020B0604020202020204" pitchFamily="34" charset="0"/>
                <a:cs typeface="Arial" panose="020B0604020202020204" pitchFamily="34" charset="0"/>
              </a:rPr>
              <a:t>Long-term shut down mode</a:t>
            </a:r>
            <a:r>
              <a:rPr lang="en-US" sz="1400" b="1" i="1" dirty="0">
                <a:solidFill>
                  <a:srgbClr val="0070C0"/>
                </a:solidFill>
                <a:latin typeface="Arial" panose="020B0604020202020204" pitchFamily="34" charset="0"/>
                <a:cs typeface="Arial" panose="020B0604020202020204" pitchFamily="34" charset="0"/>
              </a:rPr>
              <a:t>.</a:t>
            </a:r>
          </a:p>
        </p:txBody>
      </p:sp>
      <p:sp>
        <p:nvSpPr>
          <p:cNvPr id="16" name="Rectangle 15">
            <a:extLst>
              <a:ext uri="{FF2B5EF4-FFF2-40B4-BE49-F238E27FC236}">
                <a16:creationId xmlns:a16="http://schemas.microsoft.com/office/drawing/2014/main" id="{ED83C933-CEDA-43CC-B231-8D3549AFC878}"/>
              </a:ext>
            </a:extLst>
          </p:cNvPr>
          <p:cNvSpPr/>
          <p:nvPr/>
        </p:nvSpPr>
        <p:spPr>
          <a:xfrm>
            <a:off x="166567" y="3795886"/>
            <a:ext cx="8810866" cy="1154162"/>
          </a:xfrm>
          <a:prstGeom prst="rect">
            <a:avLst/>
          </a:prstGeom>
        </p:spPr>
        <p:txBody>
          <a:bodyPr wrap="square">
            <a:spAutoFit/>
          </a:bodyPr>
          <a:lstStyle/>
          <a:p>
            <a:pPr algn="ctr"/>
            <a:r>
              <a:rPr lang="en-US" sz="400" b="1" dirty="0">
                <a:solidFill>
                  <a:schemeClr val="accent2"/>
                </a:solidFill>
                <a:latin typeface="Arial" panose="020B0604020202020204" pitchFamily="34" charset="0"/>
                <a:cs typeface="Arial" panose="020B0604020202020204" pitchFamily="34" charset="0"/>
              </a:rPr>
              <a:t>    </a:t>
            </a:r>
          </a:p>
          <a:p>
            <a:pPr marL="171450" indent="-171450" algn="just">
              <a:buClr>
                <a:schemeClr val="tx1"/>
              </a:buClr>
              <a:buFont typeface="Calibri" panose="020F0502020204030204" pitchFamily="34" charset="0"/>
              <a:buChar char="-"/>
              <a:tabLst>
                <a:tab pos="171450" algn="l"/>
              </a:tabLst>
            </a:pPr>
            <a:r>
              <a:rPr lang="en-US" sz="1300" b="1" i="1" dirty="0">
                <a:solidFill>
                  <a:srgbClr val="FF0000"/>
                </a:solidFill>
                <a:latin typeface="Arial" panose="020B0604020202020204" pitchFamily="34" charset="0"/>
                <a:cs typeface="Arial" panose="020B0604020202020204" pitchFamily="34" charset="0"/>
              </a:rPr>
              <a:t>Spent Nuclear Fuel (SF) is not considered as a RAW in Armenia;</a:t>
            </a:r>
          </a:p>
          <a:p>
            <a:pPr marL="171450" indent="-171450" algn="just">
              <a:buClr>
                <a:schemeClr val="tx1"/>
              </a:buClr>
              <a:buFont typeface="Calibri" panose="020F0502020204030204" pitchFamily="34" charset="0"/>
              <a:buChar char="-"/>
              <a:tabLst>
                <a:tab pos="171450" algn="l"/>
              </a:tabLst>
            </a:pPr>
            <a:r>
              <a:rPr lang="en-US" sz="1300" dirty="0">
                <a:latin typeface="Arial" panose="020B0604020202020204" pitchFamily="34" charset="0"/>
                <a:cs typeface="Arial" panose="020B0604020202020204" pitchFamily="34" charset="0"/>
              </a:rPr>
              <a:t>SF are stored at NUHOMS-56 type DSFSFs, operated in accordance with separate licenses issued by ANRA;</a:t>
            </a:r>
          </a:p>
          <a:p>
            <a:pPr marL="171450" indent="-171450" algn="just">
              <a:buClr>
                <a:schemeClr val="tx1"/>
              </a:buClr>
              <a:buFont typeface="Calibri" panose="020F0502020204030204" pitchFamily="34" charset="0"/>
              <a:buChar char="-"/>
              <a:tabLst>
                <a:tab pos="171450" algn="l"/>
              </a:tabLst>
            </a:pPr>
            <a:r>
              <a:rPr lang="en-US" sz="1300" dirty="0">
                <a:latin typeface="Arial" panose="020B0604020202020204" pitchFamily="34" charset="0"/>
                <a:cs typeface="Arial" panose="020B0604020202020204" pitchFamily="34" charset="0"/>
              </a:rPr>
              <a:t>The new storage capacity and the use of dual purpose casks for SF storage/transportation are envisaged;</a:t>
            </a:r>
          </a:p>
          <a:p>
            <a:pPr marL="171450" indent="-171450" algn="just">
              <a:buClr>
                <a:schemeClr val="tx1"/>
              </a:buClr>
              <a:buFont typeface="Calibri" panose="020F0502020204030204" pitchFamily="34" charset="0"/>
              <a:buChar char="-"/>
              <a:tabLst>
                <a:tab pos="171450" algn="l"/>
              </a:tabLst>
            </a:pPr>
            <a:r>
              <a:rPr lang="en-US" sz="1300" i="1" dirty="0">
                <a:solidFill>
                  <a:srgbClr val="00B050"/>
                </a:solidFill>
                <a:latin typeface="Arial" panose="020B0604020202020204" pitchFamily="34" charset="0"/>
                <a:cs typeface="Arial" panose="020B0604020202020204" pitchFamily="34" charset="0"/>
              </a:rPr>
              <a:t>There is no RAW disposal facility in RA.</a:t>
            </a:r>
          </a:p>
          <a:p>
            <a:pPr marL="171450" indent="-171450" algn="just">
              <a:buClr>
                <a:schemeClr val="tx1"/>
              </a:buClr>
              <a:buFont typeface="Calibri" panose="020F0502020204030204" pitchFamily="34" charset="0"/>
              <a:buChar char="-"/>
              <a:tabLst>
                <a:tab pos="171450" algn="l"/>
              </a:tabLst>
            </a:pPr>
            <a:r>
              <a:rPr lang="en-US" sz="1300" i="1" dirty="0">
                <a:solidFill>
                  <a:srgbClr val="00B050"/>
                </a:solidFill>
                <a:latin typeface="Arial" panose="020B0604020202020204" pitchFamily="34" charset="0"/>
                <a:cs typeface="Arial" panose="020B0604020202020204" pitchFamily="34" charset="0"/>
              </a:rPr>
              <a:t>There are no atomic energy objects under decommissioning in RA.</a:t>
            </a:r>
          </a:p>
        </p:txBody>
      </p:sp>
      <p:cxnSp>
        <p:nvCxnSpPr>
          <p:cNvPr id="17" name="Straight Connector 16">
            <a:extLst>
              <a:ext uri="{FF2B5EF4-FFF2-40B4-BE49-F238E27FC236}">
                <a16:creationId xmlns:a16="http://schemas.microsoft.com/office/drawing/2014/main" id="{C5A65870-6B0F-44FA-90EB-6AE9EB8F760F}"/>
              </a:ext>
            </a:extLst>
          </p:cNvPr>
          <p:cNvCxnSpPr>
            <a:cxnSpLocks/>
          </p:cNvCxnSpPr>
          <p:nvPr/>
        </p:nvCxnSpPr>
        <p:spPr>
          <a:xfrm>
            <a:off x="215516" y="3795886"/>
            <a:ext cx="871296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8079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DFD4-BA7F-4A40-89D6-DAC7C0B29B54}"/>
              </a:ext>
            </a:extLst>
          </p:cNvPr>
          <p:cNvSpPr>
            <a:spLocks noGrp="1"/>
          </p:cNvSpPr>
          <p:nvPr>
            <p:ph type="title"/>
          </p:nvPr>
        </p:nvSpPr>
        <p:spPr>
          <a:xfrm>
            <a:off x="35496" y="14287"/>
            <a:ext cx="8408168" cy="993775"/>
          </a:xfrm>
        </p:spPr>
        <p:txBody>
          <a:bodyPr>
            <a:normAutofit/>
          </a:bodyPr>
          <a:lstStyle/>
          <a:p>
            <a:r>
              <a:rPr lang="en-US" dirty="0"/>
              <a:t>RAW management </a:t>
            </a:r>
            <a:r>
              <a:rPr lang="en-US" dirty="0">
                <a:solidFill>
                  <a:srgbClr val="0070C0"/>
                </a:solidFill>
              </a:rPr>
              <a:t>activities</a:t>
            </a:r>
            <a:r>
              <a:rPr lang="en-US" dirty="0"/>
              <a:t> at ANPP _ </a:t>
            </a:r>
            <a:r>
              <a:rPr lang="en-US" i="1" dirty="0">
                <a:solidFill>
                  <a:srgbClr val="0070C0"/>
                </a:solidFill>
              </a:rPr>
              <a:t>Solid RAW</a:t>
            </a:r>
            <a:endParaRPr lang="en-US" dirty="0">
              <a:solidFill>
                <a:srgbClr val="0070C0"/>
              </a:solidFill>
            </a:endParaRPr>
          </a:p>
        </p:txBody>
      </p:sp>
      <p:pic>
        <p:nvPicPr>
          <p:cNvPr id="57" name="Picture 56">
            <a:extLst>
              <a:ext uri="{FF2B5EF4-FFF2-40B4-BE49-F238E27FC236}">
                <a16:creationId xmlns:a16="http://schemas.microsoft.com/office/drawing/2014/main" id="{76F97C82-4262-4402-90E5-4077C84FEEC6}"/>
              </a:ext>
            </a:extLst>
          </p:cNvPr>
          <p:cNvPicPr/>
          <p:nvPr/>
        </p:nvPicPr>
        <p:blipFill rotWithShape="1">
          <a:blip r:embed="rId2"/>
          <a:srcRect b="31448"/>
          <a:stretch/>
        </p:blipFill>
        <p:spPr bwMode="auto">
          <a:xfrm>
            <a:off x="35496" y="2211710"/>
            <a:ext cx="9083925" cy="2088232"/>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2D51D99C-1AE1-4989-B0AC-16A846E2656D}"/>
              </a:ext>
            </a:extLst>
          </p:cNvPr>
          <p:cNvSpPr/>
          <p:nvPr/>
        </p:nvSpPr>
        <p:spPr>
          <a:xfrm>
            <a:off x="54284" y="4587974"/>
            <a:ext cx="9000999" cy="338554"/>
          </a:xfrm>
          <a:prstGeom prst="rect">
            <a:avLst/>
          </a:prstGeom>
        </p:spPr>
        <p:txBody>
          <a:bodyPr wrap="square">
            <a:spAutoFit/>
          </a:bodyPr>
          <a:lstStyle/>
          <a:p>
            <a:pPr>
              <a:spcAft>
                <a:spcPts val="1200"/>
              </a:spcAft>
            </a:pPr>
            <a:r>
              <a:rPr lang="en-US" sz="1600" dirty="0">
                <a:latin typeface="Arial" panose="020B0604020202020204" pitchFamily="34" charset="0"/>
                <a:cs typeface="Arial" panose="020B0604020202020204" pitchFamily="34" charset="0"/>
              </a:rPr>
              <a:t>Main radionuclides present at ANPP RAWs are: </a:t>
            </a:r>
            <a:r>
              <a:rPr lang="en-US" sz="1600" i="1" dirty="0">
                <a:latin typeface="Arial" panose="020B0604020202020204" pitchFamily="34" charset="0"/>
                <a:cs typeface="Arial" panose="020B0604020202020204" pitchFamily="34" charset="0"/>
              </a:rPr>
              <a:t>Cs-134, Cs-137, Co-58, Co-60, Mn-54, Ag-110m</a:t>
            </a:r>
            <a:r>
              <a:rPr lang="en-US" sz="1600"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4D76C807-2453-4B21-AD35-A89E25A39ED9}"/>
              </a:ext>
            </a:extLst>
          </p:cNvPr>
          <p:cNvSpPr/>
          <p:nvPr/>
        </p:nvSpPr>
        <p:spPr>
          <a:xfrm>
            <a:off x="54284" y="1092681"/>
            <a:ext cx="8910204" cy="830997"/>
          </a:xfrm>
          <a:prstGeom prst="rect">
            <a:avLst/>
          </a:prstGeom>
        </p:spPr>
        <p:txBody>
          <a:bodyPr wrap="square">
            <a:spAutoFit/>
          </a:bodyPr>
          <a:lstStyle/>
          <a:p>
            <a:pPr marL="268288" indent="-268288" algn="just">
              <a:spcAft>
                <a:spcPts val="1200"/>
              </a:spcAft>
            </a:pPr>
            <a:r>
              <a:rPr lang="en-US" sz="1600" b="1" dirty="0">
                <a:solidFill>
                  <a:srgbClr val="C00000"/>
                </a:solidFill>
                <a:latin typeface="Arial" panose="020B0604020202020204" pitchFamily="34" charset="0"/>
                <a:cs typeface="Arial" panose="020B0604020202020204" pitchFamily="34" charset="0"/>
              </a:rPr>
              <a:t>(!)</a:t>
            </a:r>
            <a:r>
              <a:rPr lang="en-US" sz="1600" i="1" dirty="0">
                <a:solidFill>
                  <a:srgbClr val="00B05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Since processing and long-term management of RAW was not foreseen in the design of WWER-440/270 (1st generation of WWER-440), no treatment or conditioning technologies for solid RAW processing are implemented at ANPP</a:t>
            </a:r>
            <a:r>
              <a:rPr lang="en-US" sz="1600" i="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90832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DFD4-BA7F-4A40-89D6-DAC7C0B29B54}"/>
              </a:ext>
            </a:extLst>
          </p:cNvPr>
          <p:cNvSpPr>
            <a:spLocks noGrp="1"/>
          </p:cNvSpPr>
          <p:nvPr>
            <p:ph type="title"/>
          </p:nvPr>
        </p:nvSpPr>
        <p:spPr>
          <a:xfrm>
            <a:off x="35496" y="14287"/>
            <a:ext cx="8408168" cy="993775"/>
          </a:xfrm>
        </p:spPr>
        <p:txBody>
          <a:bodyPr>
            <a:normAutofit/>
          </a:bodyPr>
          <a:lstStyle/>
          <a:p>
            <a:r>
              <a:rPr lang="en-US" dirty="0"/>
              <a:t>RAW management </a:t>
            </a:r>
            <a:r>
              <a:rPr lang="en-US" dirty="0">
                <a:solidFill>
                  <a:srgbClr val="0070C0"/>
                </a:solidFill>
              </a:rPr>
              <a:t>activities</a:t>
            </a:r>
            <a:r>
              <a:rPr lang="en-US" dirty="0"/>
              <a:t> at ANPP _ </a:t>
            </a:r>
            <a:r>
              <a:rPr lang="en-US" i="1" dirty="0">
                <a:solidFill>
                  <a:srgbClr val="0070C0"/>
                </a:solidFill>
              </a:rPr>
              <a:t>Liquid RAW</a:t>
            </a:r>
            <a:endParaRPr lang="en-US" dirty="0">
              <a:solidFill>
                <a:srgbClr val="0070C0"/>
              </a:solidFill>
            </a:endParaRPr>
          </a:p>
        </p:txBody>
      </p:sp>
      <p:pic>
        <p:nvPicPr>
          <p:cNvPr id="8" name="Picture 7">
            <a:extLst>
              <a:ext uri="{FF2B5EF4-FFF2-40B4-BE49-F238E27FC236}">
                <a16:creationId xmlns:a16="http://schemas.microsoft.com/office/drawing/2014/main" id="{5BE92904-FB2E-4A59-9781-A4E77D9172CF}"/>
              </a:ext>
            </a:extLst>
          </p:cNvPr>
          <p:cNvPicPr/>
          <p:nvPr/>
        </p:nvPicPr>
        <p:blipFill>
          <a:blip r:embed="rId2"/>
          <a:stretch>
            <a:fillRect/>
          </a:stretch>
        </p:blipFill>
        <p:spPr>
          <a:xfrm>
            <a:off x="185336" y="2985440"/>
            <a:ext cx="8823972" cy="1885001"/>
          </a:xfrm>
          <a:prstGeom prst="rect">
            <a:avLst/>
          </a:prstGeom>
        </p:spPr>
      </p:pic>
      <p:sp>
        <p:nvSpPr>
          <p:cNvPr id="9" name="Rectangle 8">
            <a:extLst>
              <a:ext uri="{FF2B5EF4-FFF2-40B4-BE49-F238E27FC236}">
                <a16:creationId xmlns:a16="http://schemas.microsoft.com/office/drawing/2014/main" id="{75E3CA42-9C3B-4106-BE33-F3630D5AAF63}"/>
              </a:ext>
            </a:extLst>
          </p:cNvPr>
          <p:cNvSpPr/>
          <p:nvPr/>
        </p:nvSpPr>
        <p:spPr>
          <a:xfrm>
            <a:off x="683568" y="1269404"/>
            <a:ext cx="3429196" cy="1400896"/>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Liquid RadWaste undergoes: </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Evaporation, </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Ion exchange, </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Deep Evaporation.</a:t>
            </a:r>
          </a:p>
        </p:txBody>
      </p:sp>
      <p:pic>
        <p:nvPicPr>
          <p:cNvPr id="10" name="Рисунок 3">
            <a:extLst>
              <a:ext uri="{FF2B5EF4-FFF2-40B4-BE49-F238E27FC236}">
                <a16:creationId xmlns:a16="http://schemas.microsoft.com/office/drawing/2014/main" id="{865DB46F-B4CC-4DAB-9126-DAA559BD3761}"/>
              </a:ext>
            </a:extLst>
          </p:cNvPr>
          <p:cNvPicPr>
            <a:picLocks noChangeAspect="1"/>
          </p:cNvPicPr>
          <p:nvPr/>
        </p:nvPicPr>
        <p:blipFill>
          <a:blip r:embed="rId3"/>
          <a:stretch>
            <a:fillRect/>
          </a:stretch>
        </p:blipFill>
        <p:spPr>
          <a:xfrm>
            <a:off x="6588224" y="993898"/>
            <a:ext cx="2133052" cy="1792505"/>
          </a:xfrm>
          <a:prstGeom prst="rect">
            <a:avLst/>
          </a:prstGeom>
          <a:ln>
            <a:noFill/>
          </a:ln>
          <a:effectLst>
            <a:softEdge rad="112500"/>
          </a:effectLst>
        </p:spPr>
      </p:pic>
    </p:spTree>
    <p:extLst>
      <p:ext uri="{BB962C8B-B14F-4D97-AF65-F5344CB8AC3E}">
        <p14:creationId xmlns:p14="http://schemas.microsoft.com/office/powerpoint/2010/main" val="163855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DFD4-BA7F-4A40-89D6-DAC7C0B29B54}"/>
              </a:ext>
            </a:extLst>
          </p:cNvPr>
          <p:cNvSpPr>
            <a:spLocks noGrp="1"/>
          </p:cNvSpPr>
          <p:nvPr>
            <p:ph type="title"/>
          </p:nvPr>
        </p:nvSpPr>
        <p:spPr>
          <a:xfrm>
            <a:off x="35496" y="14287"/>
            <a:ext cx="8408168" cy="993775"/>
          </a:xfrm>
        </p:spPr>
        <p:txBody>
          <a:bodyPr>
            <a:normAutofit/>
          </a:bodyPr>
          <a:lstStyle/>
          <a:p>
            <a:r>
              <a:rPr lang="en-US" dirty="0"/>
              <a:t>RAW storage systems at ANPP</a:t>
            </a:r>
            <a:endParaRPr lang="en-US" dirty="0">
              <a:solidFill>
                <a:srgbClr val="0070C0"/>
              </a:solidFill>
            </a:endParaRPr>
          </a:p>
        </p:txBody>
      </p:sp>
      <p:sp>
        <p:nvSpPr>
          <p:cNvPr id="58" name="Rectangle 57">
            <a:extLst>
              <a:ext uri="{FF2B5EF4-FFF2-40B4-BE49-F238E27FC236}">
                <a16:creationId xmlns:a16="http://schemas.microsoft.com/office/drawing/2014/main" id="{2ACC1591-C19E-4EB0-B574-791D74151A81}"/>
              </a:ext>
            </a:extLst>
          </p:cNvPr>
          <p:cNvSpPr/>
          <p:nvPr/>
        </p:nvSpPr>
        <p:spPr>
          <a:xfrm>
            <a:off x="35496" y="1008062"/>
            <a:ext cx="8928992" cy="2215991"/>
          </a:xfrm>
          <a:prstGeom prst="rect">
            <a:avLst/>
          </a:prstGeom>
        </p:spPr>
        <p:txBody>
          <a:bodyPr wrap="square">
            <a:spAutoFit/>
          </a:bodyPr>
          <a:lstStyle/>
          <a:p>
            <a:pPr algn="just">
              <a:spcAft>
                <a:spcPts val="600"/>
              </a:spcAft>
            </a:pPr>
            <a:r>
              <a:rPr lang="en-GB" sz="1600" u="sng" dirty="0">
                <a:solidFill>
                  <a:srgbClr val="0070C0"/>
                </a:solidFill>
                <a:latin typeface="Arial" panose="020B0604020202020204" pitchFamily="34" charset="0"/>
                <a:ea typeface="Times New Roman" panose="02020603050405020304" pitchFamily="18" charset="0"/>
                <a:cs typeface="Arial" panose="020B0604020202020204" pitchFamily="34" charset="0"/>
              </a:rPr>
              <a:t>Storage systems for solid RAW:</a:t>
            </a:r>
          </a:p>
          <a:p>
            <a:pPr marL="292100" marR="0" lvl="1" indent="-292100" algn="just" eaLnBrk="0" fontAlgn="base" hangingPunct="0">
              <a:spcAft>
                <a:spcPts val="300"/>
              </a:spcAft>
              <a:buClr>
                <a:srgbClr val="0070C0"/>
              </a:buClr>
              <a:buSzPct val="68000"/>
              <a:buFont typeface="Wingdings 3" pitchFamily="18" charset="2"/>
              <a:buChar char=""/>
            </a:pPr>
            <a:r>
              <a:rPr lang="en-GB" sz="1400" dirty="0">
                <a:latin typeface="Arial" panose="020B0604020202020204" pitchFamily="34" charset="0"/>
                <a:cs typeface="Arial" panose="020B0604020202020204" pitchFamily="34" charset="0"/>
              </a:rPr>
              <a:t>Storage system for solid LLW – </a:t>
            </a:r>
            <a:r>
              <a:rPr lang="en-GB" sz="1400" dirty="0">
                <a:solidFill>
                  <a:srgbClr val="0070C0"/>
                </a:solidFill>
                <a:latin typeface="Arial" panose="020B0604020202020204" pitchFamily="34" charset="0"/>
                <a:cs typeface="Arial" panose="020B0604020202020204" pitchFamily="34" charset="0"/>
              </a:rPr>
              <a:t>about 42% full</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292100" marR="0" lvl="1" indent="-292100" algn="just" eaLnBrk="0" fontAlgn="base" hangingPunct="0">
              <a:spcAft>
                <a:spcPts val="300"/>
              </a:spcAft>
              <a:buClr>
                <a:srgbClr val="0070C0"/>
              </a:buClr>
              <a:buSzPct val="68000"/>
              <a:buFont typeface="Wingdings 3" pitchFamily="18" charset="2"/>
              <a:buChar char=""/>
            </a:pPr>
            <a:r>
              <a:rPr lang="en-GB" sz="1400" dirty="0">
                <a:latin typeface="Arial" panose="020B0604020202020204" pitchFamily="34" charset="0"/>
                <a:cs typeface="Arial" panose="020B0604020202020204" pitchFamily="34" charset="0"/>
              </a:rPr>
              <a:t>Storage system for solid ILW – </a:t>
            </a:r>
            <a:r>
              <a:rPr lang="en-GB" sz="1400" dirty="0">
                <a:solidFill>
                  <a:srgbClr val="0070C0"/>
                </a:solidFill>
                <a:latin typeface="Arial" panose="020B0604020202020204" pitchFamily="34" charset="0"/>
                <a:cs typeface="Arial" panose="020B0604020202020204" pitchFamily="34" charset="0"/>
              </a:rPr>
              <a:t>about 49% full </a:t>
            </a:r>
            <a:r>
              <a:rPr lang="en-GB" sz="1400" dirty="0">
                <a:latin typeface="Arial" panose="020B0604020202020204" pitchFamily="34" charset="0"/>
                <a:cs typeface="Arial" panose="020B0604020202020204" pitchFamily="34" charset="0"/>
              </a:rPr>
              <a:t>(incl.1735 “salt cake” drums);</a:t>
            </a:r>
            <a:endParaRPr lang="en-US" sz="1400" dirty="0">
              <a:latin typeface="Arial" panose="020B0604020202020204" pitchFamily="34" charset="0"/>
              <a:cs typeface="Arial" panose="020B0604020202020204" pitchFamily="34" charset="0"/>
            </a:endParaRPr>
          </a:p>
          <a:p>
            <a:pPr marL="292100" marR="0" lvl="1" indent="-292100" algn="just" eaLnBrk="0" fontAlgn="base" hangingPunct="0">
              <a:spcAft>
                <a:spcPts val="300"/>
              </a:spcAft>
              <a:buClr>
                <a:srgbClr val="0070C0"/>
              </a:buClr>
              <a:buSzPct val="68000"/>
              <a:buFont typeface="Wingdings 3" pitchFamily="18" charset="2"/>
              <a:buChar char=""/>
            </a:pPr>
            <a:r>
              <a:rPr lang="en-GB" sz="1400" dirty="0">
                <a:latin typeface="Arial" panose="020B0604020202020204" pitchFamily="34" charset="0"/>
                <a:cs typeface="Arial" panose="020B0604020202020204" pitchFamily="34" charset="0"/>
              </a:rPr>
              <a:t>Storage system for solid HLW – </a:t>
            </a:r>
            <a:r>
              <a:rPr lang="en-GB" sz="1400" dirty="0">
                <a:solidFill>
                  <a:srgbClr val="0070C0"/>
                </a:solidFill>
                <a:latin typeface="Arial" panose="020B0604020202020204" pitchFamily="34" charset="0"/>
                <a:cs typeface="Arial" panose="020B0604020202020204" pitchFamily="34" charset="0"/>
              </a:rPr>
              <a:t>about 48% full</a:t>
            </a:r>
            <a:r>
              <a:rPr lang="en-GB" sz="1400" dirty="0">
                <a:latin typeface="Arial" panose="020B0604020202020204" pitchFamily="34" charset="0"/>
                <a:cs typeface="Arial" panose="020B0604020202020204" pitchFamily="34" charset="0"/>
              </a:rPr>
              <a:t>;</a:t>
            </a:r>
          </a:p>
          <a:p>
            <a:pPr marL="292100" marR="0" lvl="1" indent="-292100" algn="just" eaLnBrk="0" fontAlgn="base" hangingPunct="0">
              <a:spcAft>
                <a:spcPts val="300"/>
              </a:spcAft>
              <a:buClr>
                <a:srgbClr val="0070C0"/>
              </a:buClr>
              <a:buSzPct val="68000"/>
              <a:buFont typeface="Wingdings 3" pitchFamily="18" charset="2"/>
              <a:buChar char=""/>
            </a:pPr>
            <a:r>
              <a:rPr lang="en-GB" sz="1400" i="1" dirty="0">
                <a:latin typeface="Arial" panose="020B0604020202020204" pitchFamily="34" charset="0"/>
                <a:ea typeface="Times New Roman" panose="02020603050405020304" pitchFamily="18" charset="0"/>
                <a:cs typeface="Arial" panose="020B0604020202020204" pitchFamily="34" charset="0"/>
              </a:rPr>
              <a:t>Temporary storage module with “salt cake” drums – </a:t>
            </a:r>
            <a:r>
              <a:rPr lang="en-GB" sz="1400" i="1" dirty="0">
                <a:solidFill>
                  <a:srgbClr val="0070C0"/>
                </a:solidFill>
                <a:latin typeface="Arial" panose="020B0604020202020204" pitchFamily="34" charset="0"/>
                <a:ea typeface="Times New Roman" panose="02020603050405020304" pitchFamily="18" charset="0"/>
                <a:cs typeface="Arial" panose="020B0604020202020204" pitchFamily="34" charset="0"/>
              </a:rPr>
              <a:t>is 100% full</a:t>
            </a:r>
            <a:r>
              <a:rPr lang="en-GB" sz="1400" i="1" dirty="0">
                <a:latin typeface="Arial" panose="020B0604020202020204" pitchFamily="34" charset="0"/>
                <a:ea typeface="Times New Roman" panose="02020603050405020304" pitchFamily="18" charset="0"/>
                <a:cs typeface="Arial" panose="020B0604020202020204" pitchFamily="34" charset="0"/>
              </a:rPr>
              <a:t>, and the solid ILW storage facility is used as an interim solution for their disposition.</a:t>
            </a:r>
            <a:endParaRPr lang="en-US" sz="1400" i="1" dirty="0">
              <a:latin typeface="Arial" panose="020B0604020202020204" pitchFamily="34" charset="0"/>
              <a:ea typeface="Times New Roman" panose="02020603050405020304" pitchFamily="18" charset="0"/>
              <a:cs typeface="Arial" panose="020B0604020202020204" pitchFamily="34" charset="0"/>
            </a:endParaRPr>
          </a:p>
          <a:p>
            <a:pPr marL="0" lvl="1" algn="just" fontAlgn="base">
              <a:spcAft>
                <a:spcPts val="600"/>
              </a:spcAft>
              <a:buClr>
                <a:srgbClr val="0070C0"/>
              </a:buClr>
              <a:buSzPct val="68000"/>
            </a:pPr>
            <a:endParaRPr lang="en-GB" sz="1050" u="sng" dirty="0">
              <a:solidFill>
                <a:srgbClr val="0070C0"/>
              </a:solidFill>
              <a:latin typeface="Arial" panose="020B0604020202020204" pitchFamily="34" charset="0"/>
              <a:cs typeface="Arial" panose="020B0604020202020204" pitchFamily="34" charset="0"/>
            </a:endParaRPr>
          </a:p>
          <a:p>
            <a:pPr marL="0" lvl="1" algn="just" fontAlgn="base">
              <a:spcAft>
                <a:spcPts val="600"/>
              </a:spcAft>
              <a:buClr>
                <a:srgbClr val="0070C0"/>
              </a:buClr>
              <a:buSzPct val="68000"/>
            </a:pPr>
            <a:r>
              <a:rPr lang="en-GB" sz="1600" u="sng" dirty="0">
                <a:solidFill>
                  <a:srgbClr val="0070C0"/>
                </a:solidFill>
                <a:latin typeface="Arial" panose="020B0604020202020204" pitchFamily="34" charset="0"/>
                <a:cs typeface="Arial" panose="020B0604020202020204" pitchFamily="34" charset="0"/>
              </a:rPr>
              <a:t>Storage system for liquid RAW: </a:t>
            </a:r>
          </a:p>
        </p:txBody>
      </p:sp>
      <p:graphicFrame>
        <p:nvGraphicFramePr>
          <p:cNvPr id="3" name="Table 2">
            <a:extLst>
              <a:ext uri="{FF2B5EF4-FFF2-40B4-BE49-F238E27FC236}">
                <a16:creationId xmlns:a16="http://schemas.microsoft.com/office/drawing/2014/main" id="{EB8D1D24-B674-4D09-8908-EC656DDDC34A}"/>
              </a:ext>
            </a:extLst>
          </p:cNvPr>
          <p:cNvGraphicFramePr>
            <a:graphicFrameLocks noGrp="1"/>
          </p:cNvGraphicFramePr>
          <p:nvPr>
            <p:extLst>
              <p:ext uri="{D42A27DB-BD31-4B8C-83A1-F6EECF244321}">
                <p14:modId xmlns:p14="http://schemas.microsoft.com/office/powerpoint/2010/main" val="3149448997"/>
              </p:ext>
            </p:extLst>
          </p:nvPr>
        </p:nvGraphicFramePr>
        <p:xfrm>
          <a:off x="107504" y="3181708"/>
          <a:ext cx="8784975" cy="1478274"/>
        </p:xfrm>
        <a:graphic>
          <a:graphicData uri="http://schemas.openxmlformats.org/drawingml/2006/table">
            <a:tbl>
              <a:tblPr firstRow="1" firstCol="1" lastRow="1" lastCol="1" bandRow="1" bandCol="1">
                <a:tableStyleId>{5940675A-B579-460E-94D1-54222C63F5DA}</a:tableStyleId>
              </a:tblPr>
              <a:tblGrid>
                <a:gridCol w="1897977">
                  <a:extLst>
                    <a:ext uri="{9D8B030D-6E8A-4147-A177-3AD203B41FA5}">
                      <a16:colId xmlns:a16="http://schemas.microsoft.com/office/drawing/2014/main" val="3441023664"/>
                    </a:ext>
                  </a:extLst>
                </a:gridCol>
                <a:gridCol w="1710679">
                  <a:extLst>
                    <a:ext uri="{9D8B030D-6E8A-4147-A177-3AD203B41FA5}">
                      <a16:colId xmlns:a16="http://schemas.microsoft.com/office/drawing/2014/main" val="4179201704"/>
                    </a:ext>
                  </a:extLst>
                </a:gridCol>
                <a:gridCol w="859203">
                  <a:extLst>
                    <a:ext uri="{9D8B030D-6E8A-4147-A177-3AD203B41FA5}">
                      <a16:colId xmlns:a16="http://schemas.microsoft.com/office/drawing/2014/main" val="531532634"/>
                    </a:ext>
                  </a:extLst>
                </a:gridCol>
                <a:gridCol w="1477555">
                  <a:extLst>
                    <a:ext uri="{9D8B030D-6E8A-4147-A177-3AD203B41FA5}">
                      <a16:colId xmlns:a16="http://schemas.microsoft.com/office/drawing/2014/main" val="3740103269"/>
                    </a:ext>
                  </a:extLst>
                </a:gridCol>
                <a:gridCol w="2839561">
                  <a:extLst>
                    <a:ext uri="{9D8B030D-6E8A-4147-A177-3AD203B41FA5}">
                      <a16:colId xmlns:a16="http://schemas.microsoft.com/office/drawing/2014/main" val="1890798807"/>
                    </a:ext>
                  </a:extLst>
                </a:gridCol>
              </a:tblGrid>
              <a:tr h="205737">
                <a:tc rowSpan="2">
                  <a:txBody>
                    <a:bodyPr/>
                    <a:lstStyle/>
                    <a:p>
                      <a:pPr marL="0" marR="0" indent="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Storage facility</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marL="0" marR="0" indent="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Total storage capacity (m</a:t>
                      </a:r>
                      <a:r>
                        <a:rPr lang="en-US" sz="1400" b="1" baseline="30000" dirty="0">
                          <a:effectLst/>
                          <a:latin typeface="Arial" panose="020B0604020202020204" pitchFamily="34" charset="0"/>
                          <a:cs typeface="Arial" panose="020B0604020202020204" pitchFamily="34" charset="0"/>
                        </a:rPr>
                        <a:t>3</a:t>
                      </a:r>
                      <a:r>
                        <a:rPr lang="en-US" sz="1400" b="1" dirty="0">
                          <a:effectLst/>
                          <a:latin typeface="Arial" panose="020B0604020202020204" pitchFamily="34" charset="0"/>
                          <a:cs typeface="Arial" panose="020B0604020202020204" pitchFamily="34" charset="0"/>
                        </a:rPr>
                        <a:t>)</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gridSpan="2">
                  <a:txBody>
                    <a:bodyPr/>
                    <a:lstStyle/>
                    <a:p>
                      <a:pPr marL="0" marR="0" indent="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Accumulated RAW</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hMerge="1">
                  <a:txBody>
                    <a:bodyPr/>
                    <a:lstStyle/>
                    <a:p>
                      <a:endParaRPr lang="en-US"/>
                    </a:p>
                  </a:txBody>
                  <a:tcPr/>
                </a:tc>
                <a:tc rowSpan="2">
                  <a:txBody>
                    <a:bodyPr/>
                    <a:lstStyle/>
                    <a:p>
                      <a:pPr marL="0" marR="0" indent="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Content &amp; type of RAW</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50293967"/>
                  </a:ext>
                </a:extLst>
              </a:tr>
              <a:tr h="411474">
                <a:tc vMerge="1">
                  <a:txBody>
                    <a:bodyPr/>
                    <a:lstStyle/>
                    <a:p>
                      <a:endParaRPr lang="en-US"/>
                    </a:p>
                  </a:txBody>
                  <a:tcPr/>
                </a:tc>
                <a:tc vMerge="1">
                  <a:txBody>
                    <a:bodyPr/>
                    <a:lstStyle/>
                    <a:p>
                      <a:endParaRPr lang="en-US"/>
                    </a:p>
                  </a:txBody>
                  <a:tcPr/>
                </a:tc>
                <a:tc>
                  <a:txBody>
                    <a:bodyPr/>
                    <a:lstStyle/>
                    <a:p>
                      <a:pPr marL="0" marR="0" indent="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m</a:t>
                      </a:r>
                      <a:r>
                        <a:rPr lang="en-US" sz="1400" b="1" baseline="30000" dirty="0">
                          <a:effectLst/>
                          <a:latin typeface="Arial" panose="020B0604020202020204" pitchFamily="34" charset="0"/>
                          <a:cs typeface="Arial" panose="020B0604020202020204" pitchFamily="34" charset="0"/>
                        </a:rPr>
                        <a:t>3</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0" algn="ctr">
                        <a:lnSpc>
                          <a:spcPct val="100000"/>
                        </a:lnSpc>
                        <a:spcBef>
                          <a:spcPts val="0"/>
                        </a:spcBef>
                        <a:spcAft>
                          <a:spcPts val="0"/>
                        </a:spcAft>
                      </a:pPr>
                      <a:r>
                        <a:rPr lang="en-US" sz="1400" b="1" dirty="0">
                          <a:solidFill>
                            <a:srgbClr val="0070C0"/>
                          </a:solidFill>
                          <a:effectLst/>
                          <a:latin typeface="Arial" panose="020B0604020202020204" pitchFamily="34" charset="0"/>
                          <a:cs typeface="Arial" panose="020B0604020202020204" pitchFamily="34" charset="0"/>
                        </a:rPr>
                        <a:t>Fullness (%)</a:t>
                      </a:r>
                      <a:endParaRPr lang="en-US" sz="14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6388681"/>
                  </a:ext>
                </a:extLst>
              </a:tr>
              <a:tr h="205737">
                <a:tc>
                  <a:txBody>
                    <a:bodyPr/>
                    <a:lstStyle/>
                    <a:p>
                      <a:pPr marL="0" marR="0" indent="2286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ECTs (1 – 6)</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dirty="0">
                          <a:effectLst/>
                          <a:latin typeface="Arial" panose="020B0604020202020204" pitchFamily="34" charset="0"/>
                          <a:cs typeface="Arial" panose="020B0604020202020204" pitchFamily="34" charset="0"/>
                        </a:rPr>
                        <a:t>2820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a:effectLst/>
                          <a:latin typeface="Arial" panose="020B0604020202020204" pitchFamily="34" charset="0"/>
                          <a:cs typeface="Arial" panose="020B0604020202020204" pitchFamily="34" charset="0"/>
                        </a:rPr>
                        <a:t>2194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b="0" dirty="0">
                          <a:solidFill>
                            <a:srgbClr val="0070C0"/>
                          </a:solidFill>
                          <a:effectLst/>
                          <a:latin typeface="Arial" panose="020B0604020202020204" pitchFamily="34" charset="0"/>
                          <a:cs typeface="Arial" panose="020B0604020202020204" pitchFamily="34" charset="0"/>
                        </a:rPr>
                        <a:t>80</a:t>
                      </a:r>
                      <a:endParaRPr lang="en-US" sz="1400" b="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rowSpan="2">
                  <a:txBody>
                    <a:bodyPr/>
                    <a:lstStyle/>
                    <a:p>
                      <a:pPr marL="0" marR="0" indent="-23495" algn="ctr">
                        <a:lnSpc>
                          <a:spcPct val="100000"/>
                        </a:lnSpc>
                        <a:spcBef>
                          <a:spcPts val="0"/>
                        </a:spcBef>
                        <a:spcAft>
                          <a:spcPts val="0"/>
                        </a:spcAft>
                      </a:pPr>
                      <a:r>
                        <a:rPr lang="en-US" sz="1400" dirty="0">
                          <a:effectLst/>
                          <a:latin typeface="Arial" panose="020B0604020202020204" pitchFamily="34" charset="0"/>
                          <a:cs typeface="Arial" panose="020B0604020202020204" pitchFamily="34" charset="0"/>
                        </a:rPr>
                        <a:t>Evaporator concentrate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741621647"/>
                  </a:ext>
                </a:extLst>
              </a:tr>
              <a:tr h="205737">
                <a:tc>
                  <a:txBody>
                    <a:bodyPr/>
                    <a:lstStyle/>
                    <a:p>
                      <a:pPr marL="0" marR="0" indent="2286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HLST-1 </a:t>
                      </a:r>
                      <a:r>
                        <a:rPr lang="en-US" sz="1400" b="1" dirty="0">
                          <a:solidFill>
                            <a:srgbClr val="FF0000"/>
                          </a:solidFill>
                          <a:effectLst/>
                          <a:latin typeface="Arial" panose="020B0604020202020204" pitchFamily="34" charset="0"/>
                          <a:cs typeface="Arial" panose="020B0604020202020204" pitchFamily="34" charset="0"/>
                        </a:rPr>
                        <a:t>*</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dirty="0">
                          <a:effectLst/>
                          <a:latin typeface="Arial" panose="020B0604020202020204" pitchFamily="34" charset="0"/>
                          <a:cs typeface="Arial" panose="020B0604020202020204" pitchFamily="34" charset="0"/>
                        </a:rPr>
                        <a:t>350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dirty="0">
                          <a:effectLst/>
                          <a:latin typeface="Arial" panose="020B0604020202020204" pitchFamily="34" charset="0"/>
                          <a:cs typeface="Arial" panose="020B0604020202020204" pitchFamily="34" charset="0"/>
                        </a:rPr>
                        <a:t>170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b="0" dirty="0">
                          <a:solidFill>
                            <a:srgbClr val="0070C0"/>
                          </a:solidFill>
                          <a:effectLst/>
                          <a:latin typeface="Arial" panose="020B0604020202020204" pitchFamily="34" charset="0"/>
                          <a:cs typeface="Arial" panose="020B0604020202020204" pitchFamily="34" charset="0"/>
                        </a:rPr>
                        <a:t>49</a:t>
                      </a:r>
                      <a:endParaRPr lang="en-US" sz="1400" b="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320886166"/>
                  </a:ext>
                </a:extLst>
              </a:tr>
              <a:tr h="411474">
                <a:tc>
                  <a:txBody>
                    <a:bodyPr/>
                    <a:lstStyle/>
                    <a:p>
                      <a:pPr marL="0" marR="0" indent="22860" algn="ctr">
                        <a:lnSpc>
                          <a:spcPct val="100000"/>
                        </a:lnSpc>
                        <a:spcBef>
                          <a:spcPts val="0"/>
                        </a:spcBef>
                        <a:spcAft>
                          <a:spcPts val="0"/>
                        </a:spcAft>
                      </a:pPr>
                      <a:r>
                        <a:rPr lang="en-US" sz="1400" b="1" dirty="0">
                          <a:effectLst/>
                          <a:latin typeface="Arial" panose="020B0604020202020204" pitchFamily="34" charset="0"/>
                          <a:cs typeface="Arial" panose="020B0604020202020204" pitchFamily="34" charset="0"/>
                        </a:rPr>
                        <a:t>HLST-2 </a:t>
                      </a:r>
                      <a:r>
                        <a:rPr lang="en-US" sz="1400" b="1" dirty="0">
                          <a:solidFill>
                            <a:srgbClr val="FF0000"/>
                          </a:solidFill>
                          <a:effectLst/>
                          <a:latin typeface="Arial" panose="020B0604020202020204" pitchFamily="34" charset="0"/>
                          <a:cs typeface="Arial" panose="020B0604020202020204" pitchFamily="34" charset="0"/>
                        </a:rPr>
                        <a:t>*</a:t>
                      </a:r>
                      <a:endParaRPr lang="en-US" sz="1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a:effectLst/>
                          <a:latin typeface="Arial" panose="020B0604020202020204" pitchFamily="34" charset="0"/>
                          <a:cs typeface="Arial" panose="020B0604020202020204" pitchFamily="34" charset="0"/>
                        </a:rPr>
                        <a:t>350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dirty="0">
                          <a:effectLst/>
                          <a:latin typeface="Arial" panose="020B0604020202020204" pitchFamily="34" charset="0"/>
                          <a:cs typeface="Arial" panose="020B0604020202020204" pitchFamily="34" charset="0"/>
                        </a:rPr>
                        <a:t>214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b="0" dirty="0">
                          <a:solidFill>
                            <a:srgbClr val="0070C0"/>
                          </a:solidFill>
                          <a:effectLst/>
                          <a:latin typeface="Arial" panose="020B0604020202020204" pitchFamily="34" charset="0"/>
                          <a:cs typeface="Arial" panose="020B0604020202020204" pitchFamily="34" charset="0"/>
                        </a:rPr>
                        <a:t>76</a:t>
                      </a:r>
                      <a:endParaRPr lang="en-US" sz="1400" b="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indent="-23495" algn="ctr">
                        <a:lnSpc>
                          <a:spcPct val="100000"/>
                        </a:lnSpc>
                        <a:spcBef>
                          <a:spcPts val="0"/>
                        </a:spcBef>
                        <a:spcAft>
                          <a:spcPts val="0"/>
                        </a:spcAft>
                      </a:pPr>
                      <a:r>
                        <a:rPr lang="en-US" sz="1400" dirty="0">
                          <a:effectLst/>
                          <a:latin typeface="Arial" panose="020B0604020202020204" pitchFamily="34" charset="0"/>
                          <a:cs typeface="Arial" panose="020B0604020202020204" pitchFamily="34" charset="0"/>
                        </a:rPr>
                        <a:t>Spent Ion Exchange Resins (sorbents)</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429794223"/>
                  </a:ext>
                </a:extLst>
              </a:tr>
            </a:tbl>
          </a:graphicData>
        </a:graphic>
      </p:graphicFrame>
      <p:sp>
        <p:nvSpPr>
          <p:cNvPr id="5" name="Rectangle 4">
            <a:extLst>
              <a:ext uri="{FF2B5EF4-FFF2-40B4-BE49-F238E27FC236}">
                <a16:creationId xmlns:a16="http://schemas.microsoft.com/office/drawing/2014/main" id="{6FBFE9BB-BD21-4D3F-B1AB-8B2BF26DD2FC}"/>
              </a:ext>
            </a:extLst>
          </p:cNvPr>
          <p:cNvSpPr/>
          <p:nvPr/>
        </p:nvSpPr>
        <p:spPr>
          <a:xfrm>
            <a:off x="107504" y="4731990"/>
            <a:ext cx="8408168" cy="307777"/>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a:t>
            </a:r>
            <a:r>
              <a:rPr lang="en-US" sz="1400" dirty="0">
                <a:solidFill>
                  <a:srgbClr val="C00000"/>
                </a:solidFill>
                <a:latin typeface="Arial" panose="020B0604020202020204" pitchFamily="34" charset="0"/>
                <a:cs typeface="Arial" panose="020B0604020202020204" pitchFamily="34" charset="0"/>
              </a:rPr>
              <a:t> </a:t>
            </a:r>
            <a:r>
              <a:rPr lang="en-US" sz="1400" i="1" dirty="0">
                <a:solidFill>
                  <a:srgbClr val="C00000"/>
                </a:solidFill>
                <a:latin typeface="Arial" panose="020B0604020202020204" pitchFamily="34" charset="0"/>
                <a:cs typeface="Arial" panose="020B0604020202020204" pitchFamily="34" charset="0"/>
              </a:rPr>
              <a:t>Since liquid HLW is not generated at the ANPP, HLST-1 &amp; HLST-2 are used for storage of liquid ILW.</a:t>
            </a:r>
          </a:p>
        </p:txBody>
      </p:sp>
    </p:spTree>
    <p:extLst>
      <p:ext uri="{BB962C8B-B14F-4D97-AF65-F5344CB8AC3E}">
        <p14:creationId xmlns:p14="http://schemas.microsoft.com/office/powerpoint/2010/main" val="3323397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1DA7-D73E-4F13-A4C3-197D80AD095A}"/>
              </a:ext>
            </a:extLst>
          </p:cNvPr>
          <p:cNvSpPr>
            <a:spLocks noGrp="1"/>
          </p:cNvSpPr>
          <p:nvPr>
            <p:ph type="title"/>
          </p:nvPr>
        </p:nvSpPr>
        <p:spPr>
          <a:xfrm>
            <a:off x="0" y="14287"/>
            <a:ext cx="8336160" cy="993775"/>
          </a:xfrm>
        </p:spPr>
        <p:txBody>
          <a:bodyPr>
            <a:noAutofit/>
          </a:bodyPr>
          <a:lstStyle/>
          <a:p>
            <a:r>
              <a:rPr lang="en-US" sz="2200" dirty="0"/>
              <a:t>RAW Management </a:t>
            </a:r>
            <a:r>
              <a:rPr lang="en-US" sz="2200" dirty="0">
                <a:solidFill>
                  <a:srgbClr val="0070C0"/>
                </a:solidFill>
              </a:rPr>
              <a:t>PROGRAM</a:t>
            </a:r>
            <a:r>
              <a:rPr lang="en-US" sz="2200" dirty="0"/>
              <a:t> at ANPP in frame of LTE of Unit 2</a:t>
            </a:r>
          </a:p>
        </p:txBody>
      </p:sp>
      <p:sp>
        <p:nvSpPr>
          <p:cNvPr id="4" name="Content Placeholder 3">
            <a:extLst>
              <a:ext uri="{FF2B5EF4-FFF2-40B4-BE49-F238E27FC236}">
                <a16:creationId xmlns:a16="http://schemas.microsoft.com/office/drawing/2014/main" id="{CE667234-CB64-44E8-800D-1EBBE091EF1F}"/>
              </a:ext>
            </a:extLst>
          </p:cNvPr>
          <p:cNvSpPr>
            <a:spLocks noGrp="1"/>
          </p:cNvSpPr>
          <p:nvPr>
            <p:ph idx="1"/>
          </p:nvPr>
        </p:nvSpPr>
        <p:spPr>
          <a:xfrm>
            <a:off x="169206" y="1096379"/>
            <a:ext cx="4968874" cy="3888431"/>
          </a:xfrm>
        </p:spPr>
        <p:txBody>
          <a:bodyPr>
            <a:normAutofit fontScale="62500" lnSpcReduction="20000"/>
          </a:bodyPr>
          <a:lstStyle/>
          <a:p>
            <a:pPr marL="0" indent="0" algn="just">
              <a:lnSpc>
                <a:spcPct val="120000"/>
              </a:lnSpc>
              <a:spcBef>
                <a:spcPts val="0"/>
              </a:spcBef>
              <a:spcAft>
                <a:spcPts val="600"/>
              </a:spcAft>
              <a:buNone/>
            </a:pPr>
            <a:r>
              <a:rPr lang="en-GB" dirty="0"/>
              <a:t>The document foresees the upgrade of existing RAW management system at ANPP by implementation of certain projects, e.g.:</a:t>
            </a:r>
            <a:endParaRPr lang="en-US" dirty="0"/>
          </a:p>
          <a:p>
            <a:pPr marL="292100" lvl="1" indent="-292100" algn="just" eaLnBrk="0" fontAlgn="base" hangingPunct="0">
              <a:lnSpc>
                <a:spcPct val="120000"/>
              </a:lnSpc>
              <a:spcBef>
                <a:spcPts val="0"/>
              </a:spcBef>
              <a:spcAft>
                <a:spcPts val="1200"/>
              </a:spcAft>
              <a:buClr>
                <a:srgbClr val="0070C0"/>
              </a:buClr>
              <a:buSzPct val="68000"/>
              <a:buFont typeface="Wingdings 3" pitchFamily="18" charset="2"/>
              <a:buChar char=""/>
            </a:pPr>
            <a:r>
              <a:rPr lang="en-GB" sz="2900" b="1" i="1" dirty="0">
                <a:solidFill>
                  <a:srgbClr val="0070C0"/>
                </a:solidFill>
              </a:rPr>
              <a:t>Project 1:</a:t>
            </a:r>
            <a:r>
              <a:rPr lang="en-GB" sz="2900" dirty="0"/>
              <a:t> Development/upgrade of the RAW accounting &amp; control system.</a:t>
            </a:r>
            <a:endParaRPr lang="en-US" sz="2900" dirty="0"/>
          </a:p>
          <a:p>
            <a:pPr marL="292100" lvl="1" indent="-292100" algn="just" eaLnBrk="0" fontAlgn="base" hangingPunct="0">
              <a:lnSpc>
                <a:spcPct val="120000"/>
              </a:lnSpc>
              <a:spcBef>
                <a:spcPts val="0"/>
              </a:spcBef>
              <a:spcAft>
                <a:spcPts val="1200"/>
              </a:spcAft>
              <a:buClr>
                <a:srgbClr val="0070C0"/>
              </a:buClr>
              <a:buSzPct val="68000"/>
              <a:buFont typeface="Wingdings 3" pitchFamily="18" charset="2"/>
              <a:buChar char=""/>
            </a:pPr>
            <a:r>
              <a:rPr lang="en-GB" sz="2900" b="1" i="1" dirty="0">
                <a:solidFill>
                  <a:srgbClr val="0070C0"/>
                </a:solidFill>
              </a:rPr>
              <a:t>Project 2:</a:t>
            </a:r>
            <a:r>
              <a:rPr lang="en-GB" sz="2900" dirty="0"/>
              <a:t> Modernization of the liquid RAW processing system.</a:t>
            </a:r>
            <a:endParaRPr lang="en-US" sz="2900" dirty="0"/>
          </a:p>
          <a:p>
            <a:pPr marL="292100" lvl="1" indent="-292100" algn="just" eaLnBrk="0" fontAlgn="base" hangingPunct="0">
              <a:lnSpc>
                <a:spcPct val="120000"/>
              </a:lnSpc>
              <a:spcBef>
                <a:spcPts val="0"/>
              </a:spcBef>
              <a:spcAft>
                <a:spcPts val="1200"/>
              </a:spcAft>
              <a:buClr>
                <a:srgbClr val="0070C0"/>
              </a:buClr>
              <a:buSzPct val="68000"/>
              <a:buFont typeface="Wingdings 3" pitchFamily="18" charset="2"/>
              <a:buChar char=""/>
            </a:pPr>
            <a:r>
              <a:rPr lang="en-GB" sz="2900" b="1" i="1" dirty="0">
                <a:solidFill>
                  <a:srgbClr val="0070C0"/>
                </a:solidFill>
              </a:rPr>
              <a:t>Project 3:</a:t>
            </a:r>
            <a:r>
              <a:rPr lang="en-GB" sz="2900" dirty="0"/>
              <a:t> Modernization of the solid RAW processing system.</a:t>
            </a:r>
            <a:endParaRPr lang="en-US" sz="2900" dirty="0"/>
          </a:p>
          <a:p>
            <a:pPr marL="292100" lvl="1" indent="-292100" algn="just" eaLnBrk="0" fontAlgn="base" hangingPunct="0">
              <a:lnSpc>
                <a:spcPct val="120000"/>
              </a:lnSpc>
              <a:spcBef>
                <a:spcPts val="0"/>
              </a:spcBef>
              <a:spcAft>
                <a:spcPts val="1200"/>
              </a:spcAft>
              <a:buClr>
                <a:srgbClr val="0070C0"/>
              </a:buClr>
              <a:buSzPct val="68000"/>
              <a:buFont typeface="Wingdings 3" pitchFamily="18" charset="2"/>
              <a:buChar char=""/>
            </a:pPr>
            <a:r>
              <a:rPr lang="en-GB" sz="2900" b="1" i="1" dirty="0">
                <a:solidFill>
                  <a:srgbClr val="0070C0"/>
                </a:solidFill>
              </a:rPr>
              <a:t>Project 4: </a:t>
            </a:r>
            <a:r>
              <a:rPr lang="en-GB" sz="2900" dirty="0"/>
              <a:t>Establishment of capacities for storage of the conditioned RAW.</a:t>
            </a:r>
            <a:endParaRPr lang="en-US" sz="2900" dirty="0"/>
          </a:p>
        </p:txBody>
      </p:sp>
      <p:sp>
        <p:nvSpPr>
          <p:cNvPr id="8" name="Rounded Rectangle 5">
            <a:extLst>
              <a:ext uri="{FF2B5EF4-FFF2-40B4-BE49-F238E27FC236}">
                <a16:creationId xmlns:a16="http://schemas.microsoft.com/office/drawing/2014/main" id="{AD552AA0-916B-44D0-BAFD-AFC33C29F387}"/>
              </a:ext>
            </a:extLst>
          </p:cNvPr>
          <p:cNvSpPr/>
          <p:nvPr/>
        </p:nvSpPr>
        <p:spPr>
          <a:xfrm>
            <a:off x="5307285" y="934466"/>
            <a:ext cx="3674521" cy="4138662"/>
          </a:xfrm>
          <a:prstGeom prst="roundRect">
            <a:avLst/>
          </a:prstGeom>
          <a:solidFill>
            <a:schemeClr val="accent6">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70C0"/>
                </a:solidFill>
                <a:latin typeface="Arial" panose="020B0604020202020204" pitchFamily="34" charset="0"/>
                <a:cs typeface="Arial" panose="020B0604020202020204" pitchFamily="34" charset="0"/>
              </a:rPr>
              <a:t>NEW FACILITIES PLANNED</a:t>
            </a:r>
          </a:p>
          <a:p>
            <a:pPr algn="just"/>
            <a:r>
              <a:rPr lang="en-US" sz="1600" b="1" dirty="0">
                <a:solidFill>
                  <a:srgbClr val="0070C0"/>
                </a:solidFill>
                <a:latin typeface="Arial" panose="020B0604020202020204" pitchFamily="34" charset="0"/>
                <a:cs typeface="Arial" panose="020B0604020202020204" pitchFamily="34" charset="0"/>
              </a:rPr>
              <a:t>---------------------------------------------</a:t>
            </a:r>
          </a:p>
          <a:p>
            <a:pPr marL="285750" indent="-285750" algn="just">
              <a:spcAft>
                <a:spcPts val="300"/>
              </a:spcAft>
              <a:buClr>
                <a:srgbClr val="0070C0"/>
              </a:buClr>
              <a:buFont typeface="Wingdings" panose="05000000000000000000" pitchFamily="2" charset="2"/>
              <a:buChar char="ü"/>
            </a:pPr>
            <a:r>
              <a:rPr lang="en-US" sz="1500" dirty="0">
                <a:solidFill>
                  <a:schemeClr val="tx1"/>
                </a:solidFill>
                <a:latin typeface="Arial" panose="020B0604020202020204" pitchFamily="34" charset="0"/>
                <a:cs typeface="Arial" panose="020B0604020202020204" pitchFamily="34" charset="0"/>
              </a:rPr>
              <a:t>New DEF;</a:t>
            </a:r>
          </a:p>
          <a:p>
            <a:pPr marL="285750" indent="-285750" algn="just">
              <a:spcAft>
                <a:spcPts val="300"/>
              </a:spcAft>
              <a:buClr>
                <a:srgbClr val="0070C0"/>
              </a:buClr>
              <a:buFont typeface="Wingdings" panose="05000000000000000000" pitchFamily="2" charset="2"/>
              <a:buChar char="ü"/>
            </a:pPr>
            <a:r>
              <a:rPr lang="en-US" sz="1500" dirty="0">
                <a:solidFill>
                  <a:schemeClr val="tx1"/>
                </a:solidFill>
                <a:latin typeface="Arial" panose="020B0604020202020204" pitchFamily="34" charset="0"/>
                <a:cs typeface="Arial" panose="020B0604020202020204" pitchFamily="34" charset="0"/>
              </a:rPr>
              <a:t>Areas for extracting, sorting, fragmentation, characterization &amp; conditioning of liquid &amp; solid RAW;</a:t>
            </a:r>
          </a:p>
          <a:p>
            <a:pPr marL="285750" indent="-285750" algn="just">
              <a:spcAft>
                <a:spcPts val="300"/>
              </a:spcAft>
              <a:buClr>
                <a:srgbClr val="0070C0"/>
              </a:buClr>
              <a:buFont typeface="Wingdings" panose="05000000000000000000" pitchFamily="2" charset="2"/>
              <a:buChar char="ü"/>
            </a:pPr>
            <a:r>
              <a:rPr lang="en-US" sz="1500" dirty="0">
                <a:solidFill>
                  <a:schemeClr val="tx1"/>
                </a:solidFill>
                <a:latin typeface="Arial" panose="020B0604020202020204" pitchFamily="34" charset="0"/>
                <a:cs typeface="Arial" panose="020B0604020202020204" pitchFamily="34" charset="0"/>
              </a:rPr>
              <a:t>Buffer storage facilities for conditioned &amp; non-conditioned RAW;</a:t>
            </a:r>
          </a:p>
          <a:p>
            <a:pPr marL="285750" indent="-285750" algn="just">
              <a:spcAft>
                <a:spcPts val="300"/>
              </a:spcAft>
              <a:buClr>
                <a:srgbClr val="0070C0"/>
              </a:buClr>
              <a:buFont typeface="Wingdings" panose="05000000000000000000" pitchFamily="2" charset="2"/>
              <a:buChar char="ü"/>
            </a:pPr>
            <a:r>
              <a:rPr lang="en-US" sz="1500" dirty="0">
                <a:solidFill>
                  <a:schemeClr val="tx1"/>
                </a:solidFill>
                <a:latin typeface="Arial" panose="020B0604020202020204" pitchFamily="34" charset="0"/>
                <a:cs typeface="Arial" panose="020B0604020202020204" pitchFamily="34" charset="0"/>
              </a:rPr>
              <a:t>New storage facility for conditioned RAW;</a:t>
            </a:r>
          </a:p>
          <a:p>
            <a:pPr marL="285750" indent="-285750" algn="just">
              <a:spcAft>
                <a:spcPts val="300"/>
              </a:spcAft>
              <a:buClr>
                <a:srgbClr val="0070C0"/>
              </a:buClr>
              <a:buFont typeface="Wingdings" panose="05000000000000000000" pitchFamily="2" charset="2"/>
              <a:buChar char="ü"/>
            </a:pPr>
            <a:r>
              <a:rPr lang="en-US" sz="1500" dirty="0">
                <a:solidFill>
                  <a:schemeClr val="tx1"/>
                </a:solidFill>
                <a:latin typeface="Arial" panose="020B0604020202020204" pitchFamily="34" charset="0"/>
                <a:cs typeface="Arial" panose="020B0604020202020204" pitchFamily="34" charset="0"/>
              </a:rPr>
              <a:t>Processing facility for solid RAW;</a:t>
            </a:r>
          </a:p>
          <a:p>
            <a:pPr marL="285750" indent="-285750" algn="just">
              <a:spcAft>
                <a:spcPts val="300"/>
              </a:spcAft>
              <a:buClr>
                <a:srgbClr val="0070C0"/>
              </a:buClr>
              <a:buFont typeface="Wingdings" panose="05000000000000000000" pitchFamily="2" charset="2"/>
              <a:buChar char="ü"/>
            </a:pPr>
            <a:r>
              <a:rPr lang="en-US" sz="1500" dirty="0">
                <a:solidFill>
                  <a:schemeClr val="tx1"/>
                </a:solidFill>
                <a:latin typeface="Arial" panose="020B0604020202020204" pitchFamily="34" charset="0"/>
                <a:cs typeface="Arial" panose="020B0604020202020204" pitchFamily="34" charset="0"/>
              </a:rPr>
              <a:t>Auxiliary objects/facilities.</a:t>
            </a:r>
          </a:p>
        </p:txBody>
      </p:sp>
    </p:spTree>
    <p:extLst>
      <p:ext uri="{BB962C8B-B14F-4D97-AF65-F5344CB8AC3E}">
        <p14:creationId xmlns:p14="http://schemas.microsoft.com/office/powerpoint/2010/main" val="16931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IAEA_Logo_wide</Template>
  <TotalTime>4592</TotalTime>
  <Words>2719</Words>
  <Application>Microsoft Office PowerPoint</Application>
  <PresentationFormat>On-screen Show (16:9)</PresentationFormat>
  <Paragraphs>312</Paragraphs>
  <Slides>24</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 </vt:lpstr>
      <vt:lpstr>Calibri</vt:lpstr>
      <vt:lpstr>Verdana</vt:lpstr>
      <vt:lpstr>Wingdings</vt:lpstr>
      <vt:lpstr>Wingdings 3</vt:lpstr>
      <vt:lpstr>Office Theme</vt:lpstr>
      <vt:lpstr>Custom Design</vt:lpstr>
      <vt:lpstr>1_Custom Design</vt:lpstr>
      <vt:lpstr>PowerPoint Presentation</vt:lpstr>
      <vt:lpstr>Improvement of the Regulatory Framework in the Field of Radioactive Waste Management in the Republic of Armenia։  Challenges in Implementation of Radioactive Waste Management Program, Policy and Strategy</vt:lpstr>
      <vt:lpstr>Content</vt:lpstr>
      <vt:lpstr>Main Involved Bodies in RAW Management in Armenia</vt:lpstr>
      <vt:lpstr>RAW management facilities _ Armenian NPP</vt:lpstr>
      <vt:lpstr>RAW management activities at ANPP _ Solid RAW</vt:lpstr>
      <vt:lpstr>RAW management activities at ANPP _ Liquid RAW</vt:lpstr>
      <vt:lpstr>RAW storage systems at ANPP</vt:lpstr>
      <vt:lpstr>RAW Management PROGRAM at ANPP in frame of LTE of Unit 2</vt:lpstr>
      <vt:lpstr>Institutional RAW management facility _ RADON type</vt:lpstr>
      <vt:lpstr>Institutional RAW management facility _ RADON type</vt:lpstr>
      <vt:lpstr>Safety and Sustainability in RAW Management </vt:lpstr>
      <vt:lpstr>Legal Framework </vt:lpstr>
      <vt:lpstr>Main Regulations _ Laws</vt:lpstr>
      <vt:lpstr>Main Regulations _ Government Decrees</vt:lpstr>
      <vt:lpstr>International Cooperation _ EU</vt:lpstr>
      <vt:lpstr>National Policy and Strategy for Safe Management of RAW in Armenia _ Action Plan</vt:lpstr>
      <vt:lpstr>Overall Strategic Routes</vt:lpstr>
      <vt:lpstr>Pillars Towards Ensuring Sustainability</vt:lpstr>
      <vt:lpstr>Balance Approach in Applying the Sustainability in upgrading the Legal Framework</vt:lpstr>
      <vt:lpstr>Balance Approach in Applying the Sustainability in upgrading the Legal Framework</vt:lpstr>
      <vt:lpstr>CHALLENGES in achieving the balance… </vt:lpstr>
      <vt:lpstr>Overall 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Satine Vardanyan</cp:lastModifiedBy>
  <cp:revision>85</cp:revision>
  <cp:lastPrinted>2015-12-18T15:27:41Z</cp:lastPrinted>
  <dcterms:created xsi:type="dcterms:W3CDTF">2023-02-20T09:28:38Z</dcterms:created>
  <dcterms:modified xsi:type="dcterms:W3CDTF">2023-10-08T22:32:54Z</dcterms:modified>
</cp:coreProperties>
</file>