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94" r:id="rId4"/>
    <p:sldId id="256" r:id="rId5"/>
    <p:sldId id="295" r:id="rId6"/>
    <p:sldId id="296" r:id="rId7"/>
    <p:sldId id="297" r:id="rId8"/>
    <p:sldId id="298" r:id="rId9"/>
    <p:sldId id="299" r:id="rId10"/>
    <p:sldId id="300" r:id="rId11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2" autoAdjust="0"/>
    <p:restoredTop sz="67144" autoAdjust="0"/>
  </p:normalViewPr>
  <p:slideViewPr>
    <p:cSldViewPr>
      <p:cViewPr varScale="1">
        <p:scale>
          <a:sx n="135" d="100"/>
          <a:sy n="135" d="100"/>
        </p:scale>
        <p:origin x="39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2" y="4862017"/>
            <a:ext cx="5680103" cy="4605085"/>
          </a:xfrm>
          <a:prstGeom prst="rect">
            <a:avLst/>
          </a:prstGeom>
        </p:spPr>
        <p:txBody>
          <a:bodyPr vert="horz" lIns="94736" tIns="47368" rIns="94736" bIns="473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7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B2402A-1D93-F4C3-C85E-251216CCA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75606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34A820-285E-19A0-63D4-57E8B371F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36156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31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923DC-A7D4-09A3-1AE9-6EB6A2A5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BFD2DB-EFE9-35D1-125C-453DD1FA4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F017C9-42EA-67FC-C2DB-258A3181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8A476B-6CD9-E8CC-95D0-4BF10F7F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A8E0A8-6E8C-EBD2-84A5-F8EB4376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3678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1631B-1CA2-FAFF-C0E0-C14C5002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035E1B-1539-4DAE-0EFC-9ED89D424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D0A760-D8EC-9040-6007-BF46219A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00DE1-D38F-9936-5BD1-77D9EFBA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988486-A788-E4BD-1948-995E9EB4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75550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1283C7-9BE7-D979-8DC6-22D01730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5CDAE2-596E-243C-F558-0D1991B34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9AD7BD-C78D-1F7C-94E5-D60C9E57A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6AB4B2-3A2C-F3EB-029F-189784E2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7B8D5D-3A3C-BE50-3DFD-377831D2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086C73-CB1F-0316-515C-9A821BC9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4897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84A2F-391B-B9B2-4A0D-42EBFEC8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85374C-A035-EED8-80E0-775BFFF2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B2D4EB-C08A-5C09-8886-6635B7955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712CCDC-C2DA-ADD3-4D92-88535A4D8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40D3F58-64E6-19C2-482C-3DBE78CD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0E93CCA-73B7-9C2E-E223-BAB3D207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7F41DA9-6788-9952-7703-7CF733CB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E776FAB-DBB7-E316-8977-B43B16B4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5368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AEF7F7-7CE9-9A49-A73F-A8461B0C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1F331C-947F-3B91-6141-596092DA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5866AF-2F2F-92DB-8F2E-17A9462E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1A511AD-3A19-A128-58D0-9DB64840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49963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3F91D0-6817-6B45-06F6-684136E1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D9A13F-98A1-B09A-D100-1BF14F66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7FB39C8-3D69-BFEC-C2F9-540F88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061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4069E6-CB1E-D452-4C01-CF46963B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A31B67-120E-2262-D258-E5430020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623384-A9EE-1229-DFE2-3D65B30EE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1447A3-1105-4B52-48E8-557AFB70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2D6DAE-1C31-94F4-C037-0BDE8184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F49C8C-2001-B2D6-156B-F5535EA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8278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45C135-271A-BA45-6C94-8DE051F5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EA0B191-3BD1-CD71-4990-36552AAD8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A408CCF-11CD-096C-66D2-489B2F876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D1ADE6-E632-A8E0-CDA9-A0D1A4A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5B3A4A-F4A9-707B-6CB9-AF85C79B7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9F852F-3A27-EAB1-8A07-3ED3E7C7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8093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73B6C-64B4-CD5E-08B1-E3501D3F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06F66-9771-467E-DC77-B5A2A843F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E7BE59-CF91-3A70-9D9B-86BD4202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DF7EE1-5D54-70F0-01AF-49607C16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194E92-EBA1-B507-A8BC-D9C12CDF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174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3E2C6B-0554-048C-B7CF-E1EAD184C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DD786F-A24F-8C10-79C3-1C2BB516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B01A7B-2028-97E7-CA5A-84A4FD0C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0CB13F-43E0-9D39-4749-04350486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26B360-6CC0-E612-0697-3696FF50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9832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73B029-CD34-007D-4455-2E2948DAD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583CC5A-34C1-81E7-7534-BFD1F67A2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3E1B8-5198-9A43-9626-34C359AD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7C40A4-7D03-C8E8-89EE-543B5CC4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5554A0-5F76-A5D7-7D16-88F40D5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907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5C15B9-3ED1-E779-6B9C-838E32B8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DD613D-B40A-B8FD-9EEE-B4A4332BA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18BC72-CFE8-922F-469E-1AE0809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DD312E-AFFB-1A08-1060-EF046B84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34453A-7F41-A078-DCE3-20E34670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716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D615A9-6CA1-9771-FCA7-D61BF284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A73F48-7C6A-9C78-EA33-3DD52D89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51F3D0-BE0E-A7C0-7828-9F49D206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22223E-5F91-74C9-A5B3-C167A8A3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F44461-5A2A-7645-3185-483CF023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8359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7B97B4-D581-030F-E847-C2386FA7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B988C9-C703-AE60-483F-4D69BE6DC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E46A57F-842E-6B52-4967-28E435FE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2010345-5305-9514-53D7-BC4B0B461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91BF8FA-8388-F803-911A-5D1AB74C8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D42EA7F-3071-E80C-2482-F1ED9492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80A429A-4224-1E19-3BA8-C8B945FE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B89FADE-3C5F-A233-E430-082035C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59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AECF28-435E-C68D-CDAE-E0A9B15F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0C9A6D-56EA-01C5-8530-BF6F126F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93D6F0-6164-EAAD-774B-D37CA81A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0725DB-07EE-DE5B-AE9B-6F76FB19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9660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C08737-70E7-6AD3-C9BC-A9D7B18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4254B2E-75F7-81AC-1B6F-CBFED9C6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B6763C-3312-66EA-FF6B-C74C2479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8375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663D597-CABF-3F00-F43C-C66A9883FFA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4862044"/>
            <a:ext cx="935460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5" y="4862044"/>
            <a:ext cx="1616025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9" y="4862044"/>
            <a:ext cx="509587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xmlns="" id="{8AE98FBB-A02A-B11B-8A8D-F45E612C0E3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410017-9382-7C80-0FED-5DE26568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2AA3AD-3BCF-8FB9-3D95-9389AF70E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4C7C-23F2-4648-B589-EAEE169A6990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46FF34-C2C5-74BF-98B9-B0288048B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3AA55A-1FA2-7FAC-03D5-B3B0474E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1A4E6-D212-BA49-BB1D-67D317C50531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953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creenshot, operating system, aqua, blue&#10;&#10;Description automatically generated">
            <a:extLst>
              <a:ext uri="{FF2B5EF4-FFF2-40B4-BE49-F238E27FC236}">
                <a16:creationId xmlns:a16="http://schemas.microsoft.com/office/drawing/2014/main" xmlns="" id="{B50D8E72-883D-F4EE-4AC5-F815AAD8890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318190-26C8-C938-A09A-E3122DA8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72" y="14287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29BADB-49D7-77A0-4E80-E38A30AA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40B100-5DA0-D711-3D81-1FF587580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10DD-F67F-5241-BB8B-4C3BA9A2959B}" type="datetimeFigureOut">
              <a:rPr lang="x-none" smtClean="0"/>
              <a:t>2023-10-08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AE29F2-ADEB-64ED-66BD-C0BCF11AD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555D77-855F-FA69-3B1C-CE2242448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AC5B-7CEB-2D49-94B4-1DE2B86299C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907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430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06C916-01C8-E817-FD08-ED24F9E0BF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b="1" cap="all" dirty="0"/>
              <a:t>Reflections on the intersection of </a:t>
            </a:r>
            <a:br>
              <a:rPr lang="en-US" sz="2400" b="1" cap="all" dirty="0"/>
            </a:br>
            <a:r>
              <a:rPr lang="en-US" sz="2400" b="1" cap="all" dirty="0"/>
              <a:t>sustainability and nuclear safety </a:t>
            </a:r>
            <a:br>
              <a:rPr lang="en-US" sz="2400" b="1" cap="all" dirty="0"/>
            </a:br>
            <a:r>
              <a:rPr lang="en-US" sz="2400" b="1" cap="all" dirty="0"/>
              <a:t>from a </a:t>
            </a:r>
            <a:r>
              <a:rPr lang="en-US" sz="2400" b="1" cap="all" dirty="0" err="1"/>
              <a:t>canadian</a:t>
            </a:r>
            <a:r>
              <a:rPr lang="en-US" sz="2400" b="1" cap="all" dirty="0"/>
              <a:t> public interest </a:t>
            </a:r>
            <a:r>
              <a:rPr lang="en-US" sz="2400" b="1" cap="all" dirty="0" smtClean="0"/>
              <a:t>PERSPECTIVE</a:t>
            </a:r>
            <a:endParaRPr lang="x-none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FD7000-2741-7659-70BC-C4D4D854E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Pippa Feinstein, JD LLM</a:t>
            </a:r>
          </a:p>
          <a:p>
            <a:r>
              <a:rPr lang="en-CA" dirty="0" smtClean="0"/>
              <a:t>Founder and Coordinator, Nuclear Transparency Project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19C67D8C-4A07-FB83-D667-D5CAD3D1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ROADMAP</a:t>
            </a:r>
            <a:endParaRPr lang="x-non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70012"/>
            <a:ext cx="8047806" cy="357800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Work at the intersection </a:t>
            </a:r>
            <a:r>
              <a:rPr lang="en-GB" dirty="0"/>
              <a:t>of sustainability and nuclear safety </a:t>
            </a:r>
            <a:r>
              <a:rPr lang="en-GB" dirty="0" smtClean="0"/>
              <a:t>can make </a:t>
            </a:r>
            <a:r>
              <a:rPr lang="en-GB" dirty="0"/>
              <a:t>public discourse, decision-making, and policy </a:t>
            </a:r>
            <a:r>
              <a:rPr lang="en-GB" dirty="0" smtClean="0"/>
              <a:t>development more comprehensive and equitable </a:t>
            </a:r>
          </a:p>
          <a:p>
            <a:r>
              <a:rPr lang="en-GB" dirty="0" smtClean="0"/>
              <a:t>Four </a:t>
            </a:r>
            <a:r>
              <a:rPr lang="en-GB" dirty="0"/>
              <a:t>conditions required to realize </a:t>
            </a:r>
            <a:r>
              <a:rPr lang="en-GB" dirty="0" smtClean="0"/>
              <a:t>these benefits:</a:t>
            </a:r>
          </a:p>
          <a:p>
            <a:pPr lvl="1"/>
            <a:r>
              <a:rPr lang="en-GB" dirty="0" smtClean="0"/>
              <a:t>Environmental justice focus</a:t>
            </a:r>
          </a:p>
          <a:p>
            <a:pPr lvl="1"/>
            <a:r>
              <a:rPr lang="en-GB" dirty="0" smtClean="0"/>
              <a:t>Interjurisdictional cooperation/collaboration</a:t>
            </a:r>
          </a:p>
          <a:p>
            <a:pPr lvl="1"/>
            <a:r>
              <a:rPr lang="en-GB" dirty="0" smtClean="0"/>
              <a:t>Movement beyond purely risk-based approaches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</a:t>
            </a:r>
            <a:r>
              <a:rPr lang="en-CA" dirty="0" err="1" smtClean="0"/>
              <a:t>obust</a:t>
            </a:r>
            <a:r>
              <a:rPr lang="en-CA" dirty="0" smtClean="0"/>
              <a:t> public participatory processes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6082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CONSIDERING SAFETY AND SUSTAINABILITY TOGETHER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</a:t>
            </a:r>
            <a:r>
              <a:rPr lang="en-GB" dirty="0" smtClean="0"/>
              <a:t>ay </a:t>
            </a:r>
            <a:r>
              <a:rPr lang="en-GB" dirty="0"/>
              <a:t>invite more holistic regulatory approaches that recognize and respond </a:t>
            </a:r>
            <a:r>
              <a:rPr lang="en-GB" dirty="0" smtClean="0"/>
              <a:t>to complex, </a:t>
            </a:r>
            <a:r>
              <a:rPr lang="en-GB" dirty="0"/>
              <a:t>interconnected human and non-human </a:t>
            </a:r>
            <a:r>
              <a:rPr lang="en-GB" dirty="0" smtClean="0"/>
              <a:t>systems. </a:t>
            </a:r>
          </a:p>
          <a:p>
            <a:r>
              <a:rPr lang="en-GB" dirty="0" smtClean="0"/>
              <a:t>Could </a:t>
            </a:r>
            <a:r>
              <a:rPr lang="en-GB" dirty="0"/>
              <a:t>widen the field of criteria used to inform </a:t>
            </a:r>
            <a:r>
              <a:rPr lang="en-GB" dirty="0" smtClean="0"/>
              <a:t>decision-making </a:t>
            </a:r>
            <a:r>
              <a:rPr lang="en-GB" dirty="0"/>
              <a:t>and </a:t>
            </a:r>
            <a:r>
              <a:rPr lang="en-GB" dirty="0" smtClean="0"/>
              <a:t>policy-making to </a:t>
            </a:r>
            <a:r>
              <a:rPr lang="en-GB" dirty="0" err="1" smtClean="0"/>
              <a:t>acieve</a:t>
            </a:r>
            <a:r>
              <a:rPr lang="en-GB" dirty="0" smtClean="0"/>
              <a:t> </a:t>
            </a:r>
            <a:r>
              <a:rPr lang="en-GB" dirty="0"/>
              <a:t>more equitable outcomes. </a:t>
            </a:r>
            <a:endParaRPr lang="en-GB" dirty="0" smtClean="0"/>
          </a:p>
          <a:p>
            <a:r>
              <a:rPr lang="en-GB" dirty="0" smtClean="0"/>
              <a:t>However</a:t>
            </a:r>
            <a:r>
              <a:rPr lang="en-GB" dirty="0"/>
              <a:t>, </a:t>
            </a:r>
            <a:r>
              <a:rPr lang="en-GB" b="1" i="1" dirty="0"/>
              <a:t>how</a:t>
            </a:r>
            <a:r>
              <a:rPr lang="en-GB" dirty="0"/>
              <a:t> joint considerations of sustainability and nuclear safety are made will also determine the extent to which this potential is realized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193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CENTERING ENVIRONMENTAL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Observing Indigenous law and governance</a:t>
            </a:r>
          </a:p>
          <a:p>
            <a:pPr lvl="1"/>
            <a:r>
              <a:rPr lang="en-US" dirty="0" smtClean="0"/>
              <a:t> </a:t>
            </a:r>
            <a:r>
              <a:rPr lang="en-US" sz="2600" dirty="0"/>
              <a:t>including</a:t>
            </a:r>
            <a:r>
              <a:rPr lang="en-US" dirty="0"/>
              <a:t> </a:t>
            </a:r>
            <a:r>
              <a:rPr lang="en-US" dirty="0" smtClean="0"/>
              <a:t>perspectives on ‘sustainability’</a:t>
            </a:r>
          </a:p>
          <a:p>
            <a:endParaRPr lang="en-US" dirty="0" smtClean="0"/>
          </a:p>
          <a:p>
            <a:r>
              <a:rPr lang="en-US" dirty="0" smtClean="0"/>
              <a:t>Intersectional understandings of environmental justice and its requirements in the  nuclear sector</a:t>
            </a:r>
          </a:p>
          <a:p>
            <a:pPr lvl="1"/>
            <a:r>
              <a:rPr lang="en-US" dirty="0" smtClean="0"/>
              <a:t>Racialization</a:t>
            </a:r>
          </a:p>
          <a:p>
            <a:pPr lvl="1"/>
            <a:r>
              <a:rPr lang="en-US" dirty="0" smtClean="0"/>
              <a:t>Income and wealth</a:t>
            </a:r>
          </a:p>
          <a:p>
            <a:pPr lvl="1"/>
            <a:r>
              <a:rPr lang="en-US" dirty="0" smtClean="0"/>
              <a:t>Gender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4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INTERJURISDICTIONAL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Canadian constitutional (federal) context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Can </a:t>
            </a:r>
            <a:r>
              <a:rPr lang="en-US" sz="2400" dirty="0" smtClean="0"/>
              <a:t>in effect separate </a:t>
            </a:r>
            <a:r>
              <a:rPr lang="en-US" sz="2400" dirty="0"/>
              <a:t>safety </a:t>
            </a:r>
            <a:r>
              <a:rPr lang="en-US" sz="2400" dirty="0" smtClean="0"/>
              <a:t>from sustainability</a:t>
            </a:r>
          </a:p>
          <a:p>
            <a:pPr marL="228600" lvl="1">
              <a:spcBef>
                <a:spcPts val="1000"/>
              </a:spcBef>
            </a:pPr>
            <a:endParaRPr lang="en-US" dirty="0" smtClean="0"/>
          </a:p>
          <a:p>
            <a:r>
              <a:rPr lang="en-US" dirty="0" smtClean="0"/>
              <a:t>Cooperative- and Treaty federalism</a:t>
            </a:r>
          </a:p>
          <a:p>
            <a:pPr lvl="1"/>
            <a:r>
              <a:rPr lang="en-US" dirty="0" smtClean="0"/>
              <a:t>These and other models show how jurisdictional divisions can be pursued in more supportive ways</a:t>
            </a:r>
          </a:p>
        </p:txBody>
      </p:sp>
    </p:spTree>
    <p:extLst>
      <p:ext uri="{BB962C8B-B14F-4D97-AF65-F5344CB8AC3E}">
        <p14:creationId xmlns:p14="http://schemas.microsoft.com/office/powerpoint/2010/main" val="35022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BEYOND THE PURELY RISK-BASED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Risk is an important consideration in regulation and public communications, but should not be the only one</a:t>
            </a:r>
          </a:p>
          <a:p>
            <a:r>
              <a:rPr lang="en-US" dirty="0" smtClean="0"/>
              <a:t>Some things are already known and should be routinely communicated: </a:t>
            </a:r>
            <a:endParaRPr lang="en-US" dirty="0"/>
          </a:p>
          <a:p>
            <a:pPr lvl="1"/>
            <a:r>
              <a:rPr lang="en-US" dirty="0" smtClean="0"/>
              <a:t>Measured contaminant emissions</a:t>
            </a:r>
          </a:p>
          <a:p>
            <a:pPr lvl="1"/>
            <a:r>
              <a:rPr lang="en-US" dirty="0" smtClean="0"/>
              <a:t>Project costs</a:t>
            </a:r>
          </a:p>
          <a:p>
            <a:pPr lvl="1"/>
            <a:r>
              <a:rPr lang="en-US" dirty="0" smtClean="0"/>
              <a:t>Factors that were balanced in decision-</a:t>
            </a:r>
            <a:r>
              <a:rPr lang="en-US" dirty="0" err="1" smtClean="0"/>
              <a:t>makng</a:t>
            </a:r>
            <a:r>
              <a:rPr lang="en-US" dirty="0" smtClean="0"/>
              <a:t>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4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 PARTICIPATORY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Meaningful public involvement in, and input into, both process and outcome</a:t>
            </a:r>
          </a:p>
          <a:p>
            <a:r>
              <a:rPr lang="en-US" dirty="0" smtClean="0"/>
              <a:t>Processes should address capacity constraints and power differentials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7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EA_Presentation_wide_templ_1.pptx" id="{74F94D85-F321-452F-AFBA-435B7F14D923}" vid="{B994BE24-E5A7-494B-84B3-B72DCB39590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IAEA_Logo_wide</Template>
  <TotalTime>493</TotalTime>
  <Words>268</Words>
  <Application>Microsoft Macintosh PowerPoint</Application>
  <PresentationFormat>On-screen Show (16:9)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</vt:lpstr>
      <vt:lpstr>Calibri</vt:lpstr>
      <vt:lpstr>Arial</vt:lpstr>
      <vt:lpstr>Office Theme</vt:lpstr>
      <vt:lpstr>Custom Design</vt:lpstr>
      <vt:lpstr>1_Custom Design</vt:lpstr>
      <vt:lpstr>PowerPoint Presentation</vt:lpstr>
      <vt:lpstr>Reflections on the intersection of  sustainability and nuclear safety  from a canadian public interest PERSPECTIVE</vt:lpstr>
      <vt:lpstr>ROADMAP</vt:lpstr>
      <vt:lpstr>BENEFITS OF CONSIDERING SAFETY AND SUSTAINABILITY TOGETHER </vt:lpstr>
      <vt:lpstr>CENTERING ENVIRONMENTAL JUSTICE</vt:lpstr>
      <vt:lpstr>INTERJURISDICTIONAL COLLABORATION</vt:lpstr>
      <vt:lpstr>MOVING BEYOND THE PURELY RISK-BASED</vt:lpstr>
      <vt:lpstr>ROBUST PARTICIPATORY PROCESSES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Gregory</dc:creator>
  <cp:lastModifiedBy>pippa feinstein</cp:lastModifiedBy>
  <cp:revision>11</cp:revision>
  <cp:lastPrinted>2015-12-18T15:27:41Z</cp:lastPrinted>
  <dcterms:created xsi:type="dcterms:W3CDTF">2023-02-20T09:28:38Z</dcterms:created>
  <dcterms:modified xsi:type="dcterms:W3CDTF">2023-10-09T00:07:30Z</dcterms:modified>
</cp:coreProperties>
</file>