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294" r:id="rId4"/>
    <p:sldId id="256" r:id="rId5"/>
    <p:sldId id="300" r:id="rId6"/>
    <p:sldId id="301" r:id="rId7"/>
    <p:sldId id="295" r:id="rId8"/>
    <p:sldId id="297" r:id="rId9"/>
    <p:sldId id="296" r:id="rId10"/>
    <p:sldId id="302" r:id="rId11"/>
    <p:sldId id="303" r:id="rId12"/>
    <p:sldId id="304" r:id="rId13"/>
    <p:sldId id="305" r:id="rId14"/>
    <p:sldId id="306" r:id="rId15"/>
    <p:sldId id="298" r:id="rId16"/>
    <p:sldId id="307" r:id="rId17"/>
    <p:sldId id="308" r:id="rId18"/>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576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0" autoAdjust="0"/>
    <p:restoredTop sz="67144" autoAdjust="0"/>
  </p:normalViewPr>
  <p:slideViewPr>
    <p:cSldViewPr>
      <p:cViewPr>
        <p:scale>
          <a:sx n="96" d="100"/>
          <a:sy n="96" d="100"/>
        </p:scale>
        <p:origin x="618"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08/10/2023</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2</a:t>
            </a:fld>
            <a:endParaRPr lang="en-GB"/>
          </a:p>
        </p:txBody>
      </p:sp>
    </p:spTree>
    <p:extLst>
      <p:ext uri="{BB962C8B-B14F-4D97-AF65-F5344CB8AC3E}">
        <p14:creationId xmlns:p14="http://schemas.microsoft.com/office/powerpoint/2010/main" val="87210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402A-1D93-F4C3-C85E-251216CCA15A}"/>
              </a:ext>
            </a:extLst>
          </p:cNvPr>
          <p:cNvSpPr>
            <a:spLocks noGrp="1"/>
          </p:cNvSpPr>
          <p:nvPr>
            <p:ph type="ctrTitle"/>
          </p:nvPr>
        </p:nvSpPr>
        <p:spPr>
          <a:xfrm>
            <a:off x="1143000" y="1275606"/>
            <a:ext cx="6858000" cy="1790700"/>
          </a:xfr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4834A820-285E-19A0-63D4-57E8B371FA27}"/>
              </a:ext>
            </a:extLst>
          </p:cNvPr>
          <p:cNvSpPr>
            <a:spLocks noGrp="1"/>
          </p:cNvSpPr>
          <p:nvPr>
            <p:ph type="subTitle" idx="1"/>
          </p:nvPr>
        </p:nvSpPr>
        <p:spPr>
          <a:xfrm>
            <a:off x="1143000" y="3136156"/>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Tree>
    <p:extLst>
      <p:ext uri="{BB962C8B-B14F-4D97-AF65-F5344CB8AC3E}">
        <p14:creationId xmlns:p14="http://schemas.microsoft.com/office/powerpoint/2010/main" val="21731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23DC-A7D4-09A3-1AE9-6EB6A2A505FA}"/>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D9BFD2DB-EFE9-35D1-125C-453DD1FA48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58F017C9-42EA-67FC-C2DB-258A31811709}"/>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5" name="Footer Placeholder 4">
            <a:extLst>
              <a:ext uri="{FF2B5EF4-FFF2-40B4-BE49-F238E27FC236}">
                <a16:creationId xmlns:a16="http://schemas.microsoft.com/office/drawing/2014/main" id="{548A476B-6CD9-E8CC-95D0-4BF10F7F0DF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6AA8E0A8-6E8C-EBD2-84A5-F8EB4376596D}"/>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183678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631B-1CA2-FAFF-C0E0-C14C500250D6}"/>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96035E1B-1539-4DAE-0EFC-9ED89D424C6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D0A760-D8EC-9040-6007-BF46219ACF19}"/>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5" name="Footer Placeholder 4">
            <a:extLst>
              <a:ext uri="{FF2B5EF4-FFF2-40B4-BE49-F238E27FC236}">
                <a16:creationId xmlns:a16="http://schemas.microsoft.com/office/drawing/2014/main" id="{B0B00DE1-D38F-9936-5BD1-77D9EFBA9D49}"/>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D2988486-A788-E4BD-1948-995E9EB4E3B3}"/>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3675550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83C7-9BE7-D979-8DC6-22D017306025}"/>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835CDAE2-596E-243C-F558-0D1991B349C0}"/>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3F9AD7BD-C78D-1F7C-94E5-D60C9E57A447}"/>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A36AB4B2-3A2C-F3EB-029F-189784E2360D}"/>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6" name="Footer Placeholder 5">
            <a:extLst>
              <a:ext uri="{FF2B5EF4-FFF2-40B4-BE49-F238E27FC236}">
                <a16:creationId xmlns:a16="http://schemas.microsoft.com/office/drawing/2014/main" id="{F67B8D5D-3A3C-BE50-3DFD-377831D27D92}"/>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26086C73-CB1F-0316-515C-9A821BC9C92F}"/>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1024897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4A2F-391B-B9B2-4A0D-42EBFEC884C5}"/>
              </a:ext>
            </a:extLst>
          </p:cNvPr>
          <p:cNvSpPr>
            <a:spLocks noGrp="1"/>
          </p:cNvSpPr>
          <p:nvPr>
            <p:ph type="title"/>
          </p:nvPr>
        </p:nvSpPr>
        <p:spPr>
          <a:xfrm>
            <a:off x="630238" y="274638"/>
            <a:ext cx="7886700" cy="993775"/>
          </a:xfr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2885374C-A035-EED8-80E0-775BFFF2A1B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B2D4EB-C08A-5C09-8886-6635B79554FD}"/>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1712CCDC-C2DA-ADD3-4D92-88535A4D8BD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0D3F58-64E6-19C2-482C-3DBE78CD8AD2}"/>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00E93CCA-73B7-9C2E-E223-BAB3D207A282}"/>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8" name="Footer Placeholder 7">
            <a:extLst>
              <a:ext uri="{FF2B5EF4-FFF2-40B4-BE49-F238E27FC236}">
                <a16:creationId xmlns:a16="http://schemas.microsoft.com/office/drawing/2014/main" id="{27F41DA9-6788-9952-7703-7CF733CBA013}"/>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BE776FAB-DBB7-E316-8977-B43B16B49F72}"/>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053685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F7F7-7CE9-9A49-A73F-A8461B0C9EB9}"/>
              </a:ext>
            </a:extLst>
          </p:cNvPr>
          <p:cNvSpPr>
            <a:spLocks noGrp="1"/>
          </p:cNvSpPr>
          <p:nvPr>
            <p:ph type="title"/>
          </p:nvPr>
        </p:nvSpPr>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9F1F331C-947F-3B91-6141-596092DAE2E5}"/>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4" name="Footer Placeholder 3">
            <a:extLst>
              <a:ext uri="{FF2B5EF4-FFF2-40B4-BE49-F238E27FC236}">
                <a16:creationId xmlns:a16="http://schemas.microsoft.com/office/drawing/2014/main" id="{2B5866AF-2F2F-92DB-8F2E-17A9462EBB9A}"/>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C1A511AD-3A19-A128-58D0-9DB64840AB8A}"/>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849963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F91D0-6817-6B45-06F6-684136E134B6}"/>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3" name="Footer Placeholder 2">
            <a:extLst>
              <a:ext uri="{FF2B5EF4-FFF2-40B4-BE49-F238E27FC236}">
                <a16:creationId xmlns:a16="http://schemas.microsoft.com/office/drawing/2014/main" id="{D2D9A13F-98A1-B09A-D100-1BF14F66CC82}"/>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F7FB39C8-3D69-BFEC-C2F9-540F8886009D}"/>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170061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069E6-CB1E-D452-4C01-CF46963B551B}"/>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8FA31B67-120E-2262-D258-E5430020B7D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1B623384-A9EE-1229-DFE2-3D65B30EEA9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1447A3-1105-4B52-48E8-557AFB703963}"/>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6" name="Footer Placeholder 5">
            <a:extLst>
              <a:ext uri="{FF2B5EF4-FFF2-40B4-BE49-F238E27FC236}">
                <a16:creationId xmlns:a16="http://schemas.microsoft.com/office/drawing/2014/main" id="{112D6DAE-1C31-94F4-C037-0BDE818465C1}"/>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FBF49C8C-2001-B2D6-156B-F5535EA07018}"/>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54827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C135-271A-BA45-6C94-8DE051F5F599}"/>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3EA0B191-3BD1-CD71-4990-36552AAD833F}"/>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A408CCF-11CD-096C-66D2-489B2F87601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D1ADE6-E632-A8E0-CDA9-A0D1A4A12F34}"/>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6" name="Footer Placeholder 5">
            <a:extLst>
              <a:ext uri="{FF2B5EF4-FFF2-40B4-BE49-F238E27FC236}">
                <a16:creationId xmlns:a16="http://schemas.microsoft.com/office/drawing/2014/main" id="{CD5B3A4A-F4A9-707B-6CB9-AF85C79B72A0}"/>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B99F852F-3A27-EAB1-8A07-3ED3E7C748FE}"/>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768093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73B6C-64B4-CD5E-08B1-E3501D3FA603}"/>
              </a:ext>
            </a:extLst>
          </p:cNvPr>
          <p:cNvSpPr>
            <a:spLocks noGrp="1"/>
          </p:cNvSpPr>
          <p:nvPr>
            <p:ph type="title"/>
          </p:nvPr>
        </p:nvSpPr>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F6706F66-9771-467E-DC77-B5A2A843F7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0E7BE59-CF91-3A70-9D9B-86BD42027A0B}"/>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5" name="Footer Placeholder 4">
            <a:extLst>
              <a:ext uri="{FF2B5EF4-FFF2-40B4-BE49-F238E27FC236}">
                <a16:creationId xmlns:a16="http://schemas.microsoft.com/office/drawing/2014/main" id="{DFDF7EE1-5D54-70F0-01AF-49607C1638F7}"/>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58194E92-EBA1-B507-A8BC-D9C12CDF8F98}"/>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125174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202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3E2C6B-0554-048C-B7CF-E1EAD184C78F}"/>
              </a:ext>
            </a:extLst>
          </p:cNvPr>
          <p:cNvSpPr>
            <a:spLocks noGrp="1"/>
          </p:cNvSpPr>
          <p:nvPr>
            <p:ph type="title" orient="vert"/>
          </p:nvPr>
        </p:nvSpPr>
        <p:spPr>
          <a:xfrm>
            <a:off x="6543675" y="274638"/>
            <a:ext cx="1971675" cy="4357687"/>
          </a:xfr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2CDD786F-A24F-8C10-79C3-1C2BB5169BF7}"/>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37B01A7B-2028-97E7-CA5A-84A4FD0C2D1F}"/>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5" name="Footer Placeholder 4">
            <a:extLst>
              <a:ext uri="{FF2B5EF4-FFF2-40B4-BE49-F238E27FC236}">
                <a16:creationId xmlns:a16="http://schemas.microsoft.com/office/drawing/2014/main" id="{980CB13F-43E0-9D39-4749-04350486CC35}"/>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A026B360-6CC0-E612-0697-3696FF50C19C}"/>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19832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B029-CD34-007D-4455-2E2948DAD5EE}"/>
              </a:ext>
            </a:extLst>
          </p:cNvPr>
          <p:cNvSpPr>
            <a:spLocks noGrp="1"/>
          </p:cNvSpPr>
          <p:nvPr>
            <p:ph type="ctrTitle"/>
          </p:nvPr>
        </p:nvSpPr>
        <p:spPr>
          <a:xfrm>
            <a:off x="1143000" y="841375"/>
            <a:ext cx="6858000" cy="17907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Subtitle 2">
            <a:extLst>
              <a:ext uri="{FF2B5EF4-FFF2-40B4-BE49-F238E27FC236}">
                <a16:creationId xmlns:a16="http://schemas.microsoft.com/office/drawing/2014/main" id="{F583CC5A-34C1-81E7-7534-BFD1F67A2293}"/>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AT" dirty="0"/>
          </a:p>
        </p:txBody>
      </p:sp>
      <p:sp>
        <p:nvSpPr>
          <p:cNvPr id="4" name="Date Placeholder 3">
            <a:extLst>
              <a:ext uri="{FF2B5EF4-FFF2-40B4-BE49-F238E27FC236}">
                <a16:creationId xmlns:a16="http://schemas.microsoft.com/office/drawing/2014/main" id="{7A63E1B8-5198-9A43-9626-34C359ADEFAE}"/>
              </a:ext>
            </a:extLst>
          </p:cNvPr>
          <p:cNvSpPr>
            <a:spLocks noGrp="1"/>
          </p:cNvSpPr>
          <p:nvPr>
            <p:ph type="dt" sz="half" idx="10"/>
          </p:nvPr>
        </p:nvSpPr>
        <p:spPr/>
        <p:txBody>
          <a:bodyPr/>
          <a:lstStyle/>
          <a:p>
            <a:fld id="{63E74C7C-23F2-4648-B589-EAEE169A6990}" type="datetimeFigureOut">
              <a:rPr lang="en-AT" smtClean="0"/>
              <a:t>10/08/2023</a:t>
            </a:fld>
            <a:endParaRPr lang="en-AT"/>
          </a:p>
        </p:txBody>
      </p:sp>
      <p:sp>
        <p:nvSpPr>
          <p:cNvPr id="5" name="Footer Placeholder 4">
            <a:extLst>
              <a:ext uri="{FF2B5EF4-FFF2-40B4-BE49-F238E27FC236}">
                <a16:creationId xmlns:a16="http://schemas.microsoft.com/office/drawing/2014/main" id="{9F7C40A4-7D03-C8E8-89EE-543B5CC49FCE}"/>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3F5554A0-5F76-A5D7-7D16-88F40D57BD13}"/>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362907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15B9-3ED1-E779-6B9C-838E32B80942}"/>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Content Placeholder 2">
            <a:extLst>
              <a:ext uri="{FF2B5EF4-FFF2-40B4-BE49-F238E27FC236}">
                <a16:creationId xmlns:a16="http://schemas.microsoft.com/office/drawing/2014/main" id="{79DD613D-B40A-B8FD-9EEE-B4A4332BA0D7}"/>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7D18BC72-CFE8-922F-469E-1AE08093626F}"/>
              </a:ext>
            </a:extLst>
          </p:cNvPr>
          <p:cNvSpPr>
            <a:spLocks noGrp="1"/>
          </p:cNvSpPr>
          <p:nvPr>
            <p:ph type="dt" sz="half" idx="10"/>
          </p:nvPr>
        </p:nvSpPr>
        <p:spPr/>
        <p:txBody>
          <a:bodyPr/>
          <a:lstStyle/>
          <a:p>
            <a:fld id="{63E74C7C-23F2-4648-B589-EAEE169A6990}" type="datetimeFigureOut">
              <a:rPr lang="en-AT" smtClean="0"/>
              <a:t>10/08/2023</a:t>
            </a:fld>
            <a:endParaRPr lang="en-AT"/>
          </a:p>
        </p:txBody>
      </p:sp>
      <p:sp>
        <p:nvSpPr>
          <p:cNvPr id="5" name="Footer Placeholder 4">
            <a:extLst>
              <a:ext uri="{FF2B5EF4-FFF2-40B4-BE49-F238E27FC236}">
                <a16:creationId xmlns:a16="http://schemas.microsoft.com/office/drawing/2014/main" id="{D4DD312E-AFFB-1A08-1060-EF046B8427B1}"/>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F434453A-7F41-A078-DCE3-20E34670392E}"/>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25716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15A9-6CA1-9771-FCA7-D61BF2849C1D}"/>
              </a:ext>
            </a:extLst>
          </p:cNvPr>
          <p:cNvSpPr>
            <a:spLocks noGrp="1"/>
          </p:cNvSpPr>
          <p:nvPr>
            <p:ph type="title"/>
          </p:nvPr>
        </p:nvSpPr>
        <p:spPr>
          <a:xfrm>
            <a:off x="623888" y="1282700"/>
            <a:ext cx="7886700" cy="2139950"/>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43A73F48-7C6A-9C78-EA33-3DD52D89EA18}"/>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51F3D0-BE0E-A7C0-7828-9F49D206B00C}"/>
              </a:ext>
            </a:extLst>
          </p:cNvPr>
          <p:cNvSpPr>
            <a:spLocks noGrp="1"/>
          </p:cNvSpPr>
          <p:nvPr>
            <p:ph type="dt" sz="half" idx="10"/>
          </p:nvPr>
        </p:nvSpPr>
        <p:spPr/>
        <p:txBody>
          <a:bodyPr/>
          <a:lstStyle/>
          <a:p>
            <a:fld id="{63E74C7C-23F2-4648-B589-EAEE169A6990}" type="datetimeFigureOut">
              <a:rPr lang="en-AT" smtClean="0"/>
              <a:t>10/08/2023</a:t>
            </a:fld>
            <a:endParaRPr lang="en-AT"/>
          </a:p>
        </p:txBody>
      </p:sp>
      <p:sp>
        <p:nvSpPr>
          <p:cNvPr id="5" name="Footer Placeholder 4">
            <a:extLst>
              <a:ext uri="{FF2B5EF4-FFF2-40B4-BE49-F238E27FC236}">
                <a16:creationId xmlns:a16="http://schemas.microsoft.com/office/drawing/2014/main" id="{FE22223E-5F91-74C9-A5B3-C167A8A3716C}"/>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16F44461-5A2A-7645-3185-483CF023104C}"/>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348359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97B4-D581-030F-E847-C2386FA7D8F1}"/>
              </a:ext>
            </a:extLst>
          </p:cNvPr>
          <p:cNvSpPr>
            <a:spLocks noGrp="1"/>
          </p:cNvSpPr>
          <p:nvPr>
            <p:ph type="title"/>
          </p:nvPr>
        </p:nvSpPr>
        <p:spPr>
          <a:xfrm>
            <a:off x="630238"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35B988C9-C703-AE60-483F-4D69BE6DC67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E46A57F-842E-6B52-4967-28E435FE7A17}"/>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92010345-5305-9514-53D7-BC4B0B461A9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1BF8FA-8388-F803-911A-5D1AB74C88A9}"/>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2D42EA7F-3071-E80C-2482-F1ED949245A5}"/>
              </a:ext>
            </a:extLst>
          </p:cNvPr>
          <p:cNvSpPr>
            <a:spLocks noGrp="1"/>
          </p:cNvSpPr>
          <p:nvPr>
            <p:ph type="dt" sz="half" idx="10"/>
          </p:nvPr>
        </p:nvSpPr>
        <p:spPr/>
        <p:txBody>
          <a:bodyPr/>
          <a:lstStyle/>
          <a:p>
            <a:fld id="{63E74C7C-23F2-4648-B589-EAEE169A6990}" type="datetimeFigureOut">
              <a:rPr lang="en-AT" smtClean="0"/>
              <a:t>10/08/2023</a:t>
            </a:fld>
            <a:endParaRPr lang="en-AT"/>
          </a:p>
        </p:txBody>
      </p:sp>
      <p:sp>
        <p:nvSpPr>
          <p:cNvPr id="8" name="Footer Placeholder 7">
            <a:extLst>
              <a:ext uri="{FF2B5EF4-FFF2-40B4-BE49-F238E27FC236}">
                <a16:creationId xmlns:a16="http://schemas.microsoft.com/office/drawing/2014/main" id="{F80A429A-4224-1E19-3BA8-C8B945FEF65F}"/>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BB89FADE-3C5F-A233-E430-082035CDF0B5}"/>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171599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F28-435E-C68D-CDAE-E0A9B15FC1EF}"/>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Date Placeholder 2">
            <a:extLst>
              <a:ext uri="{FF2B5EF4-FFF2-40B4-BE49-F238E27FC236}">
                <a16:creationId xmlns:a16="http://schemas.microsoft.com/office/drawing/2014/main" id="{D40C9A6D-56EA-01C5-8530-BF6F126F2997}"/>
              </a:ext>
            </a:extLst>
          </p:cNvPr>
          <p:cNvSpPr>
            <a:spLocks noGrp="1"/>
          </p:cNvSpPr>
          <p:nvPr>
            <p:ph type="dt" sz="half" idx="10"/>
          </p:nvPr>
        </p:nvSpPr>
        <p:spPr/>
        <p:txBody>
          <a:bodyPr/>
          <a:lstStyle/>
          <a:p>
            <a:fld id="{63E74C7C-23F2-4648-B589-EAEE169A6990}" type="datetimeFigureOut">
              <a:rPr lang="en-AT" smtClean="0"/>
              <a:t>10/08/2023</a:t>
            </a:fld>
            <a:endParaRPr lang="en-AT"/>
          </a:p>
        </p:txBody>
      </p:sp>
      <p:sp>
        <p:nvSpPr>
          <p:cNvPr id="4" name="Footer Placeholder 3">
            <a:extLst>
              <a:ext uri="{FF2B5EF4-FFF2-40B4-BE49-F238E27FC236}">
                <a16:creationId xmlns:a16="http://schemas.microsoft.com/office/drawing/2014/main" id="{1F93D6F0-6164-EAAD-774B-D37CA81A1290}"/>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790725DB-07EE-DE5B-AE9B-6F76FB19889F}"/>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299660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08737-70E7-6AD3-C9BC-A9D7B189C767}"/>
              </a:ext>
            </a:extLst>
          </p:cNvPr>
          <p:cNvSpPr>
            <a:spLocks noGrp="1"/>
          </p:cNvSpPr>
          <p:nvPr>
            <p:ph type="dt" sz="half" idx="10"/>
          </p:nvPr>
        </p:nvSpPr>
        <p:spPr/>
        <p:txBody>
          <a:bodyPr/>
          <a:lstStyle/>
          <a:p>
            <a:fld id="{63E74C7C-23F2-4648-B589-EAEE169A6990}" type="datetimeFigureOut">
              <a:rPr lang="en-AT" smtClean="0"/>
              <a:t>10/08/2023</a:t>
            </a:fld>
            <a:endParaRPr lang="en-AT"/>
          </a:p>
        </p:txBody>
      </p:sp>
      <p:sp>
        <p:nvSpPr>
          <p:cNvPr id="3" name="Footer Placeholder 2">
            <a:extLst>
              <a:ext uri="{FF2B5EF4-FFF2-40B4-BE49-F238E27FC236}">
                <a16:creationId xmlns:a16="http://schemas.microsoft.com/office/drawing/2014/main" id="{F4254B2E-75F7-81AC-1B6F-CBFED9C64D89}"/>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15B6763C-3312-66EA-FF6B-C74C2479F03C}"/>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4083752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63D597-CABF-3F00-F43C-C66A9883FFA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8" name="Rectangle 5"/>
          <p:cNvSpPr>
            <a:spLocks noGrp="1" noChangeArrowheads="1"/>
          </p:cNvSpPr>
          <p:nvPr>
            <p:ph type="dt" sz="half" idx="2"/>
          </p:nvPr>
        </p:nvSpPr>
        <p:spPr bwMode="white">
          <a:xfrm>
            <a:off x="7524328" y="4862044"/>
            <a:ext cx="935460"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5" y="4862044"/>
            <a:ext cx="1616025"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9" y="4862044"/>
            <a:ext cx="509587"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lose-up of a logo&#10;&#10;Description automatically generated with medium confidence">
            <a:extLst>
              <a:ext uri="{FF2B5EF4-FFF2-40B4-BE49-F238E27FC236}">
                <a16:creationId xmlns:a16="http://schemas.microsoft.com/office/drawing/2014/main" id="{8AE98FBB-A02A-B11B-8A8D-F45E612C0E3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a:extLst>
              <a:ext uri="{FF2B5EF4-FFF2-40B4-BE49-F238E27FC236}">
                <a16:creationId xmlns:a16="http://schemas.microsoft.com/office/drawing/2014/main" id="{0F410017-9382-7C80-0FED-5DE265680D1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C02AA3AD-3BCF-8FB9-3D95-9389AF70EFE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E74C7C-23F2-4648-B589-EAEE169A6990}" type="datetimeFigureOut">
              <a:rPr lang="en-AT" smtClean="0"/>
              <a:t>10/08/2023</a:t>
            </a:fld>
            <a:endParaRPr lang="en-AT"/>
          </a:p>
        </p:txBody>
      </p:sp>
      <p:sp>
        <p:nvSpPr>
          <p:cNvPr id="5" name="Footer Placeholder 4">
            <a:extLst>
              <a:ext uri="{FF2B5EF4-FFF2-40B4-BE49-F238E27FC236}">
                <a16:creationId xmlns:a16="http://schemas.microsoft.com/office/drawing/2014/main" id="{7046FF34-C2C5-74BF-98B9-B0288048BB2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a:extLst>
              <a:ext uri="{FF2B5EF4-FFF2-40B4-BE49-F238E27FC236}">
                <a16:creationId xmlns:a16="http://schemas.microsoft.com/office/drawing/2014/main" id="{523AA55A-1FA2-7FAC-03D5-B3B0474EC23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811A4E6-D212-BA49-BB1D-67D317C50531}" type="slidenum">
              <a:rPr lang="en-AT" smtClean="0"/>
              <a:t>‹#›</a:t>
            </a:fld>
            <a:endParaRPr lang="en-AT"/>
          </a:p>
        </p:txBody>
      </p:sp>
    </p:spTree>
    <p:extLst>
      <p:ext uri="{BB962C8B-B14F-4D97-AF65-F5344CB8AC3E}">
        <p14:creationId xmlns:p14="http://schemas.microsoft.com/office/powerpoint/2010/main" val="1469536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creenshot, operating system, aqua, blue&#10;&#10;Description automatically generated">
            <a:extLst>
              <a:ext uri="{FF2B5EF4-FFF2-40B4-BE49-F238E27FC236}">
                <a16:creationId xmlns:a16="http://schemas.microsoft.com/office/drawing/2014/main" id="{B50D8E72-883D-F4EE-4AC5-F815AAD8890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63318190-26C8-C938-A09A-E3122DA84F8D}"/>
              </a:ext>
            </a:extLst>
          </p:cNvPr>
          <p:cNvSpPr>
            <a:spLocks noGrp="1"/>
          </p:cNvSpPr>
          <p:nvPr>
            <p:ph type="title"/>
          </p:nvPr>
        </p:nvSpPr>
        <p:spPr>
          <a:xfrm>
            <a:off x="628972" y="14287"/>
            <a:ext cx="7886700" cy="993775"/>
          </a:xfrm>
          <a:prstGeom prst="rect">
            <a:avLst/>
          </a:prstGeom>
        </p:spPr>
        <p:txBody>
          <a:bodyPr vert="horz" lIns="91440" tIns="45720" rIns="91440" bIns="45720" rtlCol="0" anchor="ctr">
            <a:normAutofit/>
          </a:body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1929BADB-49D7-77A0-4E80-E38A30AA211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A840B100-5DA0-D711-3D81-1FF58758097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5DC10DD-F67F-5241-BB8B-4C3BA9A2959B}" type="datetimeFigureOut">
              <a:rPr lang="en-AT" smtClean="0"/>
              <a:t>10/08/2023</a:t>
            </a:fld>
            <a:endParaRPr lang="en-AT"/>
          </a:p>
        </p:txBody>
      </p:sp>
      <p:sp>
        <p:nvSpPr>
          <p:cNvPr id="5" name="Footer Placeholder 4">
            <a:extLst>
              <a:ext uri="{FF2B5EF4-FFF2-40B4-BE49-F238E27FC236}">
                <a16:creationId xmlns:a16="http://schemas.microsoft.com/office/drawing/2014/main" id="{3CAE29F2-ADEB-64ED-66BD-C0BCF11ADBB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a:extLst>
              <a:ext uri="{FF2B5EF4-FFF2-40B4-BE49-F238E27FC236}">
                <a16:creationId xmlns:a16="http://schemas.microsoft.com/office/drawing/2014/main" id="{D5555D77-855F-FA69-3B1C-CE22424480B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2E3AC5B-7CEB-2D49-94B4-1DE2B86299CB}" type="slidenum">
              <a:rPr lang="en-AT" smtClean="0"/>
              <a:t>‹#›</a:t>
            </a:fld>
            <a:endParaRPr lang="en-AT"/>
          </a:p>
        </p:txBody>
      </p:sp>
    </p:spTree>
    <p:extLst>
      <p:ext uri="{BB962C8B-B14F-4D97-AF65-F5344CB8AC3E}">
        <p14:creationId xmlns:p14="http://schemas.microsoft.com/office/powerpoint/2010/main" val="3990713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ipcc.ch/sr15/" TargetMode="External"/><Relationship Id="rId2" Type="http://schemas.openxmlformats.org/officeDocument/2006/relationships/hyperlink" Target="https://unfccc.int/process-and-meetings/the-paris-agreement/what-is-the-paris-agreement"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org/sites/un2.un.org/files/2021/11/hlde_outcome_-_sdg7_global_roadmap.pdf" TargetMode="External"/><Relationship Id="rId2" Type="http://schemas.openxmlformats.org/officeDocument/2006/relationships/hyperlink" Target="https://sdgs.un.org/goals/goal7" TargetMode="Externa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hyperlink" Target="https://www.un.org/en/conferences/energy2021/abou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309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p:txBody>
          <a:bodyPr>
            <a:normAutofit/>
          </a:bodyPr>
          <a:lstStyle/>
          <a:p>
            <a:r>
              <a:rPr lang="tr-TR" sz="2500" b="1" dirty="0"/>
              <a:t>NPP Programs</a:t>
            </a:r>
            <a:endParaRPr lang="en-AT" sz="2500" b="1" dirty="0"/>
          </a:p>
        </p:txBody>
      </p:sp>
      <p:sp>
        <p:nvSpPr>
          <p:cNvPr id="4" name="Content Placeholder 2"/>
          <p:cNvSpPr txBox="1">
            <a:spLocks/>
          </p:cNvSpPr>
          <p:nvPr/>
        </p:nvSpPr>
        <p:spPr>
          <a:xfrm>
            <a:off x="456364" y="1336645"/>
            <a:ext cx="5639637" cy="3806855"/>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Tx/>
              <a:buSzPct val="80000"/>
              <a:buFont typeface="Arial" pitchFamily="34" charset="0"/>
              <a:buChar char="•"/>
              <a:defRPr sz="3200" b="1" kern="1200">
                <a:solidFill>
                  <a:schemeClr val="bg1"/>
                </a:solidFill>
                <a:effectLst>
                  <a:outerShdw blurRad="50800" dist="38100" dir="2700000" algn="tl" rotWithShape="0">
                    <a:prstClr val="black">
                      <a:alpha val="40000"/>
                    </a:prstClr>
                  </a:outerShdw>
                </a:effectLst>
                <a:latin typeface="+mn-lt"/>
                <a:ea typeface="+mn-ea"/>
                <a:cs typeface="+mn-cs"/>
              </a:defRPr>
            </a:lvl1pPr>
            <a:lvl2pPr marL="502920" indent="-228600" algn="l" defTabSz="914400" rtl="0" eaLnBrk="1" latinLnBrk="0" hangingPunct="1">
              <a:lnSpc>
                <a:spcPct val="90000"/>
              </a:lnSpc>
              <a:spcBef>
                <a:spcPts val="600"/>
              </a:spcBef>
              <a:buClrTx/>
              <a:buSzPct val="80000"/>
              <a:buFont typeface="Arial" pitchFamily="34" charset="0"/>
              <a:buChar char="•"/>
              <a:defRPr sz="2800" b="1" kern="1200">
                <a:solidFill>
                  <a:schemeClr val="bg1"/>
                </a:solidFill>
                <a:effectLst>
                  <a:outerShdw blurRad="50800" dist="38100" dir="2700000" algn="tl" rotWithShape="0">
                    <a:prstClr val="black">
                      <a:alpha val="40000"/>
                    </a:prstClr>
                  </a:outerShdw>
                </a:effectLst>
                <a:latin typeface="+mn-lt"/>
                <a:ea typeface="+mn-ea"/>
                <a:cs typeface="+mn-cs"/>
              </a:defRPr>
            </a:lvl2pPr>
            <a:lvl3pPr marL="731520" indent="-228600" algn="l" defTabSz="914400" rtl="0" eaLnBrk="1" latinLnBrk="0" hangingPunct="1">
              <a:lnSpc>
                <a:spcPct val="90000"/>
              </a:lnSpc>
              <a:spcBef>
                <a:spcPts val="600"/>
              </a:spcBef>
              <a:buClrTx/>
              <a:buSzPct val="80000"/>
              <a:buFont typeface="Arial" pitchFamily="34" charset="0"/>
              <a:buChar char="•"/>
              <a:defRPr sz="2400" b="1" kern="1200">
                <a:solidFill>
                  <a:schemeClr val="bg1"/>
                </a:solidFill>
                <a:effectLst>
                  <a:outerShdw blurRad="50800" dist="38100" dir="2700000" algn="tl" rotWithShape="0">
                    <a:prstClr val="black">
                      <a:alpha val="40000"/>
                    </a:prstClr>
                  </a:outerShdw>
                </a:effectLst>
                <a:latin typeface="+mn-lt"/>
                <a:ea typeface="+mn-ea"/>
                <a:cs typeface="+mn-cs"/>
              </a:defRPr>
            </a:lvl3pPr>
            <a:lvl4pPr marL="960120" indent="-228600" algn="l" defTabSz="914400" rtl="0" eaLnBrk="1" latinLnBrk="0" hangingPunct="1">
              <a:lnSpc>
                <a:spcPct val="90000"/>
              </a:lnSpc>
              <a:spcBef>
                <a:spcPts val="600"/>
              </a:spcBef>
              <a:buClrTx/>
              <a:buSzPct val="80000"/>
              <a:buFont typeface="Arial" pitchFamily="34" charset="0"/>
              <a:buChar char="•"/>
              <a:defRPr sz="2000" b="1" kern="1200">
                <a:solidFill>
                  <a:schemeClr val="bg1"/>
                </a:solidFill>
                <a:effectLst>
                  <a:outerShdw blurRad="50800" dist="38100" dir="2700000" algn="tl" rotWithShape="0">
                    <a:prstClr val="black">
                      <a:alpha val="40000"/>
                    </a:prstClr>
                  </a:outerShdw>
                </a:effectLst>
                <a:latin typeface="+mn-lt"/>
                <a:ea typeface="+mn-ea"/>
                <a:cs typeface="+mn-cs"/>
              </a:defRPr>
            </a:lvl4pPr>
            <a:lvl5pPr marL="1188720" indent="-228600" algn="l" defTabSz="914400" rtl="0" eaLnBrk="1" latinLnBrk="0" hangingPunct="1">
              <a:lnSpc>
                <a:spcPct val="90000"/>
              </a:lnSpc>
              <a:spcBef>
                <a:spcPts val="600"/>
              </a:spcBef>
              <a:buClrTx/>
              <a:buSzPct val="80000"/>
              <a:buFont typeface="Arial" pitchFamily="34" charset="0"/>
              <a:buChar char="•"/>
              <a:defRPr sz="2000" b="1" kern="1200">
                <a:solidFill>
                  <a:schemeClr val="bg1"/>
                </a:solidFill>
                <a:effectLst>
                  <a:outerShdw blurRad="50800" dist="38100" dir="2700000" algn="tl" rotWithShape="0">
                    <a:prstClr val="black">
                      <a:alpha val="40000"/>
                    </a:prstClr>
                  </a:outerShdw>
                </a:effectLst>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pPr marL="274320" marR="0" lvl="0" indent="-228600" algn="just" defTabSz="914400" rtl="0" eaLnBrk="1" fontAlgn="auto" latinLnBrk="0" hangingPunct="1">
              <a:lnSpc>
                <a:spcPct val="90000"/>
              </a:lnSpc>
              <a:spcBef>
                <a:spcPts val="1800"/>
              </a:spcBef>
              <a:spcAft>
                <a:spcPts val="0"/>
              </a:spcAft>
              <a:buClrTx/>
              <a:buSzPct val="80000"/>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Arial "/>
              </a:rPr>
              <a:t>Several countries have already embarked on new nuclear energy programs, while others are studying the possibility or floating </a:t>
            </a:r>
            <a:r>
              <a:rPr kumimoji="0" lang="en-GB" sz="1800" b="0" i="0" u="none" strike="noStrike" kern="1200" cap="none" spc="0" normalizeH="0" baseline="0" noProof="0" dirty="0" smtClean="0">
                <a:ln>
                  <a:noFill/>
                </a:ln>
                <a:solidFill>
                  <a:schemeClr val="tx1"/>
                </a:solidFill>
                <a:effectLst/>
                <a:uLnTx/>
                <a:uFillTx/>
                <a:latin typeface="Arial "/>
              </a:rPr>
              <a:t>ideas</a:t>
            </a:r>
            <a:r>
              <a:rPr kumimoji="0" lang="tr-TR" sz="1800" b="0" i="0" u="none" strike="noStrike" kern="1200" cap="none" spc="0" normalizeH="0" baseline="0" noProof="0" dirty="0" smtClean="0">
                <a:ln>
                  <a:noFill/>
                </a:ln>
                <a:solidFill>
                  <a:schemeClr val="tx1"/>
                </a:solidFill>
                <a:effectLst/>
                <a:uLnTx/>
                <a:uFillTx/>
                <a:latin typeface="Arial "/>
              </a:rPr>
              <a:t> (</a:t>
            </a:r>
            <a:r>
              <a:rPr kumimoji="0" lang="en-US" sz="1800" b="0" i="0" u="none" strike="noStrike" kern="1200" cap="none" spc="0" normalizeH="0" baseline="0" dirty="0" smtClean="0">
                <a:ln>
                  <a:noFill/>
                </a:ln>
                <a:solidFill>
                  <a:schemeClr val="tx1"/>
                </a:solidFill>
                <a:effectLst/>
                <a:uLnTx/>
                <a:uFillTx/>
                <a:latin typeface="Arial "/>
              </a:rPr>
              <a:t>wait and</a:t>
            </a:r>
            <a:r>
              <a:rPr kumimoji="0" lang="en-US" sz="1800" b="0" i="0" u="none" strike="noStrike" kern="1200" cap="none" spc="0" normalizeH="0" dirty="0" smtClean="0">
                <a:ln>
                  <a:noFill/>
                </a:ln>
                <a:solidFill>
                  <a:schemeClr val="tx1"/>
                </a:solidFill>
                <a:effectLst/>
                <a:uLnTx/>
                <a:uFillTx/>
                <a:latin typeface="Arial "/>
              </a:rPr>
              <a:t> see approaches,..</a:t>
            </a:r>
            <a:r>
              <a:rPr kumimoji="0" lang="en-US" sz="1800" b="0" i="0" u="none" strike="noStrike" kern="1200" cap="none" spc="0" normalizeH="0" baseline="0" dirty="0" smtClean="0">
                <a:ln>
                  <a:noFill/>
                </a:ln>
                <a:solidFill>
                  <a:schemeClr val="tx1"/>
                </a:solidFill>
                <a:effectLst/>
                <a:uLnTx/>
                <a:uFillTx/>
                <a:latin typeface="Arial "/>
              </a:rPr>
              <a:t>.) </a:t>
            </a:r>
          </a:p>
          <a:p>
            <a:pPr marL="274320" marR="0" lvl="0" indent="-228600" algn="just" defTabSz="914400" rtl="0" eaLnBrk="1" fontAlgn="auto" latinLnBrk="0" hangingPunct="1">
              <a:lnSpc>
                <a:spcPct val="90000"/>
              </a:lnSpc>
              <a:spcBef>
                <a:spcPts val="1800"/>
              </a:spcBef>
              <a:spcAft>
                <a:spcPts val="0"/>
              </a:spcAft>
              <a:buClrTx/>
              <a:buSzPct val="80000"/>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Arial "/>
              </a:rPr>
              <a:t>Questions</a:t>
            </a:r>
            <a:r>
              <a:rPr kumimoji="0" lang="tr-TR" sz="1800" b="0" i="0" u="none" strike="noStrike" kern="1200" cap="none" spc="0" normalizeH="0" baseline="0" noProof="0" dirty="0" smtClean="0">
                <a:ln>
                  <a:noFill/>
                </a:ln>
                <a:solidFill>
                  <a:schemeClr val="tx1"/>
                </a:solidFill>
                <a:effectLst/>
                <a:uLnTx/>
                <a:uFillTx/>
                <a:latin typeface="Arial "/>
              </a:rPr>
              <a:t> ???</a:t>
            </a:r>
            <a:r>
              <a:rPr kumimoji="0" lang="en-GB" sz="1800" b="0" i="0" u="none" strike="noStrike" kern="1200" cap="none" spc="0" normalizeH="0" baseline="0" noProof="0" dirty="0" smtClean="0">
                <a:ln>
                  <a:noFill/>
                </a:ln>
                <a:solidFill>
                  <a:schemeClr val="tx1"/>
                </a:solidFill>
                <a:effectLst/>
                <a:uLnTx/>
                <a:uFillTx/>
                <a:latin typeface="Arial "/>
              </a:rPr>
              <a:t> </a:t>
            </a:r>
            <a:r>
              <a:rPr kumimoji="0" lang="en-GB" sz="1800" b="0" i="0" u="none" strike="noStrike" kern="1200" cap="none" spc="0" normalizeH="0" baseline="0" noProof="0" dirty="0" smtClean="0">
                <a:ln>
                  <a:noFill/>
                </a:ln>
                <a:solidFill>
                  <a:schemeClr val="tx1"/>
                </a:solidFill>
                <a:effectLst/>
                <a:uLnTx/>
                <a:uFillTx/>
                <a:latin typeface="Arial "/>
              </a:rPr>
              <a:t>however, as to whether nuclear power is able to shake off public concerns about safety, security, waste management and proliferation concerns to permit a significant revival. </a:t>
            </a:r>
            <a:endParaRPr kumimoji="0" lang="tr-TR" sz="1800" b="0" i="0" u="none" strike="noStrike" kern="1200" cap="none" spc="0" normalizeH="0" baseline="0" noProof="0" dirty="0" smtClean="0">
              <a:ln>
                <a:noFill/>
              </a:ln>
              <a:solidFill>
                <a:schemeClr val="tx1"/>
              </a:solidFill>
              <a:effectLst/>
              <a:uLnTx/>
              <a:uFillTx/>
              <a:latin typeface="Arial "/>
            </a:endParaRPr>
          </a:p>
          <a:p>
            <a:pPr marL="274320" marR="0" lvl="0" indent="-228600" algn="just" defTabSz="914400" rtl="0" eaLnBrk="1" fontAlgn="auto" latinLnBrk="0" hangingPunct="1">
              <a:lnSpc>
                <a:spcPct val="90000"/>
              </a:lnSpc>
              <a:spcBef>
                <a:spcPts val="1800"/>
              </a:spcBef>
              <a:spcAft>
                <a:spcPts val="0"/>
              </a:spcAft>
              <a:buClrTx/>
              <a:buSzPct val="80000"/>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Arial "/>
              </a:rPr>
              <a:t>Much will depend on the attractiveness and price of the energy alternatives and the fight against climate change, but also on the nuclear industry demonstrating that it has answers to the critical safety, security and waste management questions. </a:t>
            </a:r>
            <a:endParaRPr kumimoji="0" lang="en-US" sz="1800" b="0" i="0" u="none" strike="noStrike" kern="1200" cap="none" spc="0" normalizeH="0" baseline="0" noProof="0" dirty="0">
              <a:ln>
                <a:noFill/>
              </a:ln>
              <a:solidFill>
                <a:schemeClr val="tx1"/>
              </a:solidFill>
              <a:effectLst>
                <a:outerShdw blurRad="50800" dist="38100" dir="2700000" algn="tl" rotWithShape="0">
                  <a:prstClr val="black">
                    <a:alpha val="40000"/>
                  </a:prstClr>
                </a:outerShdw>
              </a:effectLst>
              <a:uLnTx/>
              <a:uFillTx/>
              <a:latin typeface="Arial "/>
            </a:endParaRPr>
          </a:p>
        </p:txBody>
      </p:sp>
      <p:sp>
        <p:nvSpPr>
          <p:cNvPr id="5" name="Content Placeholder 3"/>
          <p:cNvSpPr txBox="1">
            <a:spLocks/>
          </p:cNvSpPr>
          <p:nvPr/>
        </p:nvSpPr>
        <p:spPr>
          <a:xfrm>
            <a:off x="6096001" y="1779662"/>
            <a:ext cx="3360710" cy="3122023"/>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Tx/>
              <a:buSzPct val="80000"/>
              <a:buFont typeface="Arial" pitchFamily="34" charset="0"/>
              <a:buChar char="•"/>
              <a:defRPr sz="3200" b="1" kern="1200">
                <a:solidFill>
                  <a:schemeClr val="bg1"/>
                </a:solidFill>
                <a:effectLst>
                  <a:outerShdw blurRad="50800" dist="38100" dir="2700000" algn="tl" rotWithShape="0">
                    <a:prstClr val="black">
                      <a:alpha val="40000"/>
                    </a:prstClr>
                  </a:outerShdw>
                </a:effectLst>
                <a:latin typeface="+mn-lt"/>
                <a:ea typeface="+mn-ea"/>
                <a:cs typeface="+mn-cs"/>
              </a:defRPr>
            </a:lvl1pPr>
            <a:lvl2pPr marL="502920" indent="-228600" algn="l" defTabSz="914400" rtl="0" eaLnBrk="1" latinLnBrk="0" hangingPunct="1">
              <a:lnSpc>
                <a:spcPct val="90000"/>
              </a:lnSpc>
              <a:spcBef>
                <a:spcPts val="600"/>
              </a:spcBef>
              <a:buClrTx/>
              <a:buSzPct val="80000"/>
              <a:buFont typeface="Arial" pitchFamily="34" charset="0"/>
              <a:buChar char="•"/>
              <a:defRPr sz="2800" b="1" kern="1200">
                <a:solidFill>
                  <a:schemeClr val="bg1"/>
                </a:solidFill>
                <a:effectLst>
                  <a:outerShdw blurRad="50800" dist="38100" dir="2700000" algn="tl" rotWithShape="0">
                    <a:prstClr val="black">
                      <a:alpha val="40000"/>
                    </a:prstClr>
                  </a:outerShdw>
                </a:effectLst>
                <a:latin typeface="+mn-lt"/>
                <a:ea typeface="+mn-ea"/>
                <a:cs typeface="+mn-cs"/>
              </a:defRPr>
            </a:lvl2pPr>
            <a:lvl3pPr marL="731520" indent="-228600" algn="l" defTabSz="914400" rtl="0" eaLnBrk="1" latinLnBrk="0" hangingPunct="1">
              <a:lnSpc>
                <a:spcPct val="90000"/>
              </a:lnSpc>
              <a:spcBef>
                <a:spcPts val="600"/>
              </a:spcBef>
              <a:buClrTx/>
              <a:buSzPct val="80000"/>
              <a:buFont typeface="Arial" pitchFamily="34" charset="0"/>
              <a:buChar char="•"/>
              <a:defRPr sz="2400" b="1" kern="1200">
                <a:solidFill>
                  <a:schemeClr val="bg1"/>
                </a:solidFill>
                <a:effectLst>
                  <a:outerShdw blurRad="50800" dist="38100" dir="2700000" algn="tl" rotWithShape="0">
                    <a:prstClr val="black">
                      <a:alpha val="40000"/>
                    </a:prstClr>
                  </a:outerShdw>
                </a:effectLst>
                <a:latin typeface="+mn-lt"/>
                <a:ea typeface="+mn-ea"/>
                <a:cs typeface="+mn-cs"/>
              </a:defRPr>
            </a:lvl3pPr>
            <a:lvl4pPr marL="960120" indent="-228600" algn="l" defTabSz="914400" rtl="0" eaLnBrk="1" latinLnBrk="0" hangingPunct="1">
              <a:lnSpc>
                <a:spcPct val="90000"/>
              </a:lnSpc>
              <a:spcBef>
                <a:spcPts val="600"/>
              </a:spcBef>
              <a:buClrTx/>
              <a:buSzPct val="80000"/>
              <a:buFont typeface="Arial" pitchFamily="34" charset="0"/>
              <a:buChar char="•"/>
              <a:defRPr sz="2000" b="1" kern="1200">
                <a:solidFill>
                  <a:schemeClr val="bg1"/>
                </a:solidFill>
                <a:effectLst>
                  <a:outerShdw blurRad="50800" dist="38100" dir="2700000" algn="tl" rotWithShape="0">
                    <a:prstClr val="black">
                      <a:alpha val="40000"/>
                    </a:prstClr>
                  </a:outerShdw>
                </a:effectLst>
                <a:latin typeface="+mn-lt"/>
                <a:ea typeface="+mn-ea"/>
                <a:cs typeface="+mn-cs"/>
              </a:defRPr>
            </a:lvl4pPr>
            <a:lvl5pPr marL="1188720" indent="-228600" algn="l" defTabSz="914400" rtl="0" eaLnBrk="1" latinLnBrk="0" hangingPunct="1">
              <a:lnSpc>
                <a:spcPct val="90000"/>
              </a:lnSpc>
              <a:spcBef>
                <a:spcPts val="600"/>
              </a:spcBef>
              <a:buClrTx/>
              <a:buSzPct val="80000"/>
              <a:buFont typeface="Arial" pitchFamily="34" charset="0"/>
              <a:buChar char="•"/>
              <a:defRPr sz="2000" b="1" kern="1200">
                <a:solidFill>
                  <a:schemeClr val="bg1"/>
                </a:solidFill>
                <a:effectLst>
                  <a:outerShdw blurRad="50800" dist="38100" dir="2700000" algn="tl" rotWithShape="0">
                    <a:prstClr val="black">
                      <a:alpha val="40000"/>
                    </a:prstClr>
                  </a:outerShdw>
                </a:effectLst>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pPr marL="45720" marR="0" lvl="0" indent="0" algn="l" defTabSz="914400" rtl="0" eaLnBrk="1" fontAlgn="auto" latinLnBrk="0" hangingPunct="1">
              <a:lnSpc>
                <a:spcPct val="90000"/>
              </a:lnSpc>
              <a:spcBef>
                <a:spcPts val="1800"/>
              </a:spcBef>
              <a:spcAft>
                <a:spcPts val="0"/>
              </a:spcAft>
              <a:buClrTx/>
              <a:buSzPct val="80000"/>
              <a:buNone/>
              <a:tabLst/>
              <a:defRPr/>
            </a:pPr>
            <a:r>
              <a:rPr kumimoji="0" lang="tr-TR" sz="2400" b="1" i="0" u="none" strike="noStrike" kern="1200" cap="none" spc="0" normalizeH="0" baseline="0" noProof="0" dirty="0" smtClean="0">
                <a:ln>
                  <a:noFill/>
                </a:ln>
                <a:solidFill>
                  <a:srgbClr val="FF0000"/>
                </a:solidFill>
                <a:effectLst/>
                <a:uLnTx/>
                <a:uFillTx/>
                <a:latin typeface="Century Gothic" panose="020B0502020202020204"/>
                <a:ea typeface="+mn-ea"/>
                <a:cs typeface="+mn-cs"/>
              </a:rPr>
              <a:t>V</a:t>
            </a:r>
            <a:r>
              <a:rPr kumimoji="0" lang="en-GB" sz="2400" b="1" i="0" u="none" strike="noStrike" kern="1200" cap="none" spc="0" normalizeH="0" baseline="0" noProof="0" dirty="0" err="1" smtClean="0">
                <a:ln>
                  <a:noFill/>
                </a:ln>
                <a:solidFill>
                  <a:srgbClr val="FF0000"/>
                </a:solidFill>
                <a:effectLst/>
                <a:uLnTx/>
                <a:uFillTx/>
                <a:latin typeface="Century Gothic" panose="020B0502020202020204"/>
                <a:ea typeface="+mn-ea"/>
                <a:cs typeface="+mn-cs"/>
              </a:rPr>
              <a:t>ital</a:t>
            </a:r>
            <a:r>
              <a:rPr kumimoji="0" lang="en-GB" sz="2400" b="1" i="0" u="none" strike="noStrike" kern="1200" cap="none" spc="0" normalizeH="0" baseline="0" noProof="0" dirty="0" smtClean="0">
                <a:ln>
                  <a:noFill/>
                </a:ln>
                <a:solidFill>
                  <a:srgbClr val="FF0000"/>
                </a:solidFill>
                <a:effectLst/>
                <a:uLnTx/>
                <a:uFillTx/>
                <a:latin typeface="Century Gothic" panose="020B0502020202020204"/>
                <a:ea typeface="+mn-ea"/>
                <a:cs typeface="+mn-cs"/>
              </a:rPr>
              <a:t> to have an “effective global governance” of the nuclear power industry to restore the public’s trust in the sector.</a:t>
            </a:r>
            <a:endParaRPr kumimoji="0" lang="en-US" sz="2400" b="1" i="0" u="none" strike="noStrike" kern="1200" cap="none" spc="0" normalizeH="0" baseline="0" noProof="0" dirty="0" smtClean="0">
              <a:ln>
                <a:noFill/>
              </a:ln>
              <a:solidFill>
                <a:srgbClr val="FF0000"/>
              </a:solidFill>
              <a:effectLst/>
              <a:uLnTx/>
              <a:uFillTx/>
              <a:latin typeface="Century Gothic" panose="020B0502020202020204"/>
              <a:ea typeface="+mn-ea"/>
              <a:cs typeface="+mn-cs"/>
            </a:endParaRPr>
          </a:p>
          <a:p>
            <a:pPr marL="45720" marR="0" lvl="0" indent="0" algn="l" defTabSz="914400" rtl="0" eaLnBrk="1" fontAlgn="auto" latinLnBrk="0" hangingPunct="1">
              <a:lnSpc>
                <a:spcPct val="90000"/>
              </a:lnSpc>
              <a:spcBef>
                <a:spcPts val="1800"/>
              </a:spcBef>
              <a:spcAft>
                <a:spcPts val="0"/>
              </a:spcAft>
              <a:buClrTx/>
              <a:buSzPct val="80000"/>
              <a:buNone/>
              <a:tabLst/>
              <a:defRPr/>
            </a:pPr>
            <a:endParaRPr kumimoji="0" lang="en-US" sz="2400" b="1" i="0" u="none" strike="noStrike" kern="1200" cap="none" spc="0" normalizeH="0" baseline="0" noProof="0" dirty="0">
              <a:ln>
                <a:noFill/>
              </a:ln>
              <a:solidFill>
                <a:srgbClr val="FF0000"/>
              </a:solidFill>
              <a:effectLst>
                <a:outerShdw blurRad="50800" dist="38100" dir="2700000" algn="tl" rotWithShape="0">
                  <a:prstClr val="black">
                    <a:alpha val="40000"/>
                  </a:prst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2328030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a:xfrm>
            <a:off x="323528" y="195486"/>
            <a:ext cx="7687444" cy="668560"/>
          </a:xfrm>
        </p:spPr>
        <p:txBody>
          <a:bodyPr>
            <a:normAutofit fontScale="90000"/>
          </a:bodyPr>
          <a:lstStyle/>
          <a:p>
            <a:r>
              <a:rPr lang="en-US" b="1" dirty="0"/>
              <a:t>Climate change – an accelerating global </a:t>
            </a:r>
            <a:r>
              <a:rPr lang="en-US" b="1" dirty="0" smtClean="0"/>
              <a:t>problem</a:t>
            </a:r>
            <a:endParaRPr lang="en-AT" dirty="0"/>
          </a:p>
        </p:txBody>
      </p:sp>
      <p:sp>
        <p:nvSpPr>
          <p:cNvPr id="7" name="Content Placeholder 6">
            <a:extLst>
              <a:ext uri="{FF2B5EF4-FFF2-40B4-BE49-F238E27FC236}">
                <a16:creationId xmlns:a16="http://schemas.microsoft.com/office/drawing/2014/main" id="{48CF35D8-2D47-A562-ADB6-B700979D8FFE}"/>
              </a:ext>
            </a:extLst>
          </p:cNvPr>
          <p:cNvSpPr>
            <a:spLocks noGrp="1"/>
          </p:cNvSpPr>
          <p:nvPr>
            <p:ph idx="1"/>
          </p:nvPr>
        </p:nvSpPr>
        <p:spPr>
          <a:xfrm>
            <a:off x="628650" y="1203598"/>
            <a:ext cx="7886700" cy="3672408"/>
          </a:xfrm>
        </p:spPr>
        <p:txBody>
          <a:bodyPr>
            <a:normAutofit fontScale="77500" lnSpcReduction="20000"/>
          </a:bodyPr>
          <a:lstStyle/>
          <a:p>
            <a:pPr algn="just"/>
            <a:r>
              <a:rPr lang="en-US" sz="2600" dirty="0">
                <a:latin typeface="Times New Roman" panose="02020603050405020304" pitchFamily="18" charset="0"/>
                <a:ea typeface="Times New Roman" panose="02020603050405020304" pitchFamily="18" charset="0"/>
              </a:rPr>
              <a:t>The United Nations </a:t>
            </a:r>
            <a:r>
              <a:rPr lang="en-US" sz="2600" dirty="0" smtClean="0">
                <a:latin typeface="Times New Roman" panose="02020603050405020304" pitchFamily="18" charset="0"/>
                <a:ea typeface="Times New Roman" panose="02020603050405020304" pitchFamily="18" charset="0"/>
              </a:rPr>
              <a:t>has identified </a:t>
            </a:r>
            <a:r>
              <a:rPr lang="en-US" sz="2600" dirty="0">
                <a:latin typeface="Times New Roman" panose="02020603050405020304" pitchFamily="18" charset="0"/>
                <a:ea typeface="Times New Roman" panose="02020603050405020304" pitchFamily="18" charset="0"/>
              </a:rPr>
              <a:t>climate change </a:t>
            </a:r>
            <a:r>
              <a:rPr lang="en-US" sz="2600" dirty="0" smtClean="0">
                <a:latin typeface="Times New Roman" panose="02020603050405020304" pitchFamily="18" charset="0"/>
                <a:ea typeface="Times New Roman" panose="02020603050405020304" pitchFamily="18" charset="0"/>
              </a:rPr>
              <a:t>as "</a:t>
            </a:r>
            <a:r>
              <a:rPr lang="en-US" sz="2600" dirty="0">
                <a:latin typeface="Times New Roman" panose="02020603050405020304" pitchFamily="18" charset="0"/>
                <a:ea typeface="Times New Roman" panose="02020603050405020304" pitchFamily="18" charset="0"/>
              </a:rPr>
              <a:t>the defining issue of our time", </a:t>
            </a:r>
            <a:r>
              <a:rPr lang="en-US" sz="2600" dirty="0" smtClean="0">
                <a:latin typeface="Times New Roman" panose="02020603050405020304" pitchFamily="18" charset="0"/>
                <a:ea typeface="Times New Roman" panose="02020603050405020304" pitchFamily="18" charset="0"/>
              </a:rPr>
              <a:t>with </a:t>
            </a:r>
            <a:r>
              <a:rPr lang="en-US" sz="2600" dirty="0">
                <a:latin typeface="Times New Roman" panose="02020603050405020304" pitchFamily="18" charset="0"/>
                <a:ea typeface="Times New Roman" panose="02020603050405020304" pitchFamily="18" charset="0"/>
              </a:rPr>
              <a:t>the central aim of the </a:t>
            </a:r>
            <a:r>
              <a:rPr lang="en-US" sz="2600" dirty="0">
                <a:solidFill>
                  <a:schemeClr val="accent5">
                    <a:lumMod val="60000"/>
                    <a:lumOff val="40000"/>
                  </a:schemeClr>
                </a:solidFill>
                <a:latin typeface="Times New Roman" panose="02020603050405020304" pitchFamily="18" charset="0"/>
                <a:ea typeface="Times New Roman" panose="02020603050405020304" pitchFamily="18" charset="0"/>
                <a:hlinkClick r:id="rId2"/>
              </a:rPr>
              <a:t>2015 Paris Agree</a:t>
            </a:r>
            <a:r>
              <a:rPr lang="en-US" sz="2600" dirty="0">
                <a:latin typeface="Times New Roman" panose="02020603050405020304" pitchFamily="18" charset="0"/>
                <a:ea typeface="Times New Roman" panose="02020603050405020304" pitchFamily="18" charset="0"/>
                <a:hlinkClick r:id="rId2"/>
              </a:rPr>
              <a:t>ment</a:t>
            </a:r>
            <a:r>
              <a:rPr lang="en-US" sz="2600" dirty="0">
                <a:latin typeface="Times New Roman" panose="02020603050405020304" pitchFamily="18" charset="0"/>
                <a:ea typeface="Times New Roman" panose="02020603050405020304" pitchFamily="18" charset="0"/>
              </a:rPr>
              <a:t> is to keep the rise in global temperatures to well </a:t>
            </a:r>
            <a:r>
              <a:rPr lang="en-US" sz="2600" dirty="0" smtClean="0">
                <a:latin typeface="Times New Roman" panose="02020603050405020304" pitchFamily="18" charset="0"/>
                <a:ea typeface="Times New Roman" panose="02020603050405020304" pitchFamily="18" charset="0"/>
              </a:rPr>
              <a:t>below </a:t>
            </a:r>
            <a:r>
              <a:rPr lang="en-US" sz="2600" dirty="0">
                <a:latin typeface="Times New Roman" panose="02020603050405020304" pitchFamily="18" charset="0"/>
                <a:ea typeface="Times New Roman" panose="02020603050405020304" pitchFamily="18" charset="0"/>
              </a:rPr>
              <a:t>2 °C compared to pre-industrial levels, </a:t>
            </a:r>
            <a:r>
              <a:rPr lang="en-US" sz="2600" dirty="0" smtClean="0">
                <a:latin typeface="Times New Roman" panose="02020603050405020304" pitchFamily="18" charset="0"/>
                <a:ea typeface="Times New Roman" panose="02020603050405020304" pitchFamily="18" charset="0"/>
              </a:rPr>
              <a:t>to </a:t>
            </a:r>
            <a:r>
              <a:rPr lang="en-US" sz="2600" dirty="0">
                <a:latin typeface="Times New Roman" panose="02020603050405020304" pitchFamily="18" charset="0"/>
                <a:ea typeface="Times New Roman" panose="02020603050405020304" pitchFamily="18" charset="0"/>
              </a:rPr>
              <a:t>limit the rise to 1.5 °C. </a:t>
            </a:r>
            <a:endParaRPr lang="tr-TR" sz="2600" dirty="0" smtClean="0">
              <a:latin typeface="Times New Roman" panose="02020603050405020304" pitchFamily="18" charset="0"/>
              <a:ea typeface="Times New Roman" panose="02020603050405020304" pitchFamily="18" charset="0"/>
            </a:endParaRPr>
          </a:p>
          <a:p>
            <a:pPr algn="just"/>
            <a:r>
              <a:rPr lang="tr-TR" sz="2600" dirty="0" smtClean="0">
                <a:latin typeface="Times New Roman" panose="02020603050405020304" pitchFamily="18" charset="0"/>
                <a:ea typeface="Times New Roman" panose="02020603050405020304" pitchFamily="18" charset="0"/>
              </a:rPr>
              <a:t>C</a:t>
            </a:r>
            <a:r>
              <a:rPr lang="en-US" sz="2600" dirty="0" err="1" smtClean="0">
                <a:latin typeface="Times New Roman" panose="02020603050405020304" pitchFamily="18" charset="0"/>
                <a:ea typeface="Times New Roman" panose="02020603050405020304" pitchFamily="18" charset="0"/>
              </a:rPr>
              <a:t>arbon</a:t>
            </a:r>
            <a:r>
              <a:rPr lang="en-US" sz="2600" dirty="0" smtClean="0">
                <a:latin typeface="Times New Roman" panose="02020603050405020304" pitchFamily="18" charset="0"/>
                <a:ea typeface="Times New Roman" panose="02020603050405020304" pitchFamily="18" charset="0"/>
              </a:rPr>
              <a:t> </a:t>
            </a:r>
            <a:r>
              <a:rPr lang="en-US" sz="2600" dirty="0">
                <a:latin typeface="Times New Roman" panose="02020603050405020304" pitchFamily="18" charset="0"/>
                <a:ea typeface="Times New Roman" panose="02020603050405020304" pitchFamily="18" charset="0"/>
              </a:rPr>
              <a:t>dioxide emissions related to energy continue to rise – reaching 33.1 billion </a:t>
            </a:r>
            <a:r>
              <a:rPr lang="en-US" sz="2600" dirty="0" err="1">
                <a:latin typeface="Times New Roman" panose="02020603050405020304" pitchFamily="18" charset="0"/>
                <a:ea typeface="Times New Roman" panose="02020603050405020304" pitchFamily="18" charset="0"/>
              </a:rPr>
              <a:t>tonnes</a:t>
            </a:r>
            <a:r>
              <a:rPr lang="en-US" sz="2600" dirty="0">
                <a:latin typeface="Times New Roman" panose="02020603050405020304" pitchFamily="18" charset="0"/>
                <a:ea typeface="Times New Roman" panose="02020603050405020304" pitchFamily="18" charset="0"/>
              </a:rPr>
              <a:t> in 2018, a record high, and have increased by more than 40% since 2000</a:t>
            </a:r>
            <a:r>
              <a:rPr lang="en-US" sz="2600" dirty="0" smtClean="0">
                <a:latin typeface="Times New Roman" panose="02020603050405020304" pitchFamily="18" charset="0"/>
                <a:ea typeface="Times New Roman" panose="02020603050405020304" pitchFamily="18" charset="0"/>
              </a:rPr>
              <a:t>.</a:t>
            </a:r>
            <a:endParaRPr lang="tr-TR" sz="2600" dirty="0" smtClean="0">
              <a:latin typeface="Times New Roman" panose="02020603050405020304" pitchFamily="18" charset="0"/>
              <a:ea typeface="Times New Roman" panose="02020603050405020304" pitchFamily="18" charset="0"/>
            </a:endParaRPr>
          </a:p>
          <a:p>
            <a:pPr algn="just"/>
            <a:r>
              <a:rPr lang="en-US" sz="2600" dirty="0">
                <a:latin typeface="Times New Roman" panose="02020603050405020304" pitchFamily="18" charset="0"/>
                <a:ea typeface="Times New Roman" panose="02020603050405020304" pitchFamily="18" charset="0"/>
              </a:rPr>
              <a:t>Concerted international efforts over the past 20 years have increased the amount of electricity generated by wind, solar and other renewable sources, but have failed to displace fossil fuels from the mix.  </a:t>
            </a:r>
            <a:endParaRPr lang="tr-TR" sz="2600" dirty="0" smtClean="0">
              <a:latin typeface="Times New Roman" panose="02020603050405020304" pitchFamily="18" charset="0"/>
              <a:ea typeface="Times New Roman" panose="02020603050405020304" pitchFamily="18" charset="0"/>
            </a:endParaRPr>
          </a:p>
          <a:p>
            <a:pPr algn="just"/>
            <a:r>
              <a:rPr lang="en-US" sz="2600" dirty="0" smtClean="0">
                <a:latin typeface="Times New Roman" panose="02020603050405020304" pitchFamily="18" charset="0"/>
                <a:ea typeface="Times New Roman" panose="02020603050405020304" pitchFamily="18" charset="0"/>
                <a:hlinkClick r:id="rId3"/>
              </a:rPr>
              <a:t>Global </a:t>
            </a:r>
            <a:r>
              <a:rPr lang="en-US" sz="2600" dirty="0">
                <a:latin typeface="Times New Roman" panose="02020603050405020304" pitchFamily="18" charset="0"/>
                <a:ea typeface="Times New Roman" panose="02020603050405020304" pitchFamily="18" charset="0"/>
                <a:hlinkClick r:id="rId3"/>
              </a:rPr>
              <a:t>Warming of 1.5 °C</a:t>
            </a:r>
            <a:r>
              <a:rPr lang="en-US" sz="2600" dirty="0">
                <a:latin typeface="Times New Roman" panose="02020603050405020304" pitchFamily="18" charset="0"/>
                <a:ea typeface="Times New Roman" panose="02020603050405020304" pitchFamily="18" charset="0"/>
              </a:rPr>
              <a:t>, </a:t>
            </a:r>
            <a:r>
              <a:rPr lang="en-US" sz="2600" dirty="0" smtClean="0">
                <a:latin typeface="Times New Roman" panose="02020603050405020304" pitchFamily="18" charset="0"/>
                <a:ea typeface="Times New Roman" panose="02020603050405020304" pitchFamily="18" charset="0"/>
              </a:rPr>
              <a:t>Intergovernmental </a:t>
            </a:r>
            <a:r>
              <a:rPr lang="en-US" sz="2600" dirty="0">
                <a:latin typeface="Times New Roman" panose="02020603050405020304" pitchFamily="18" charset="0"/>
                <a:ea typeface="Times New Roman" panose="02020603050405020304" pitchFamily="18" charset="0"/>
              </a:rPr>
              <a:t>Panel on Climate Change (IPCC) warned that </a:t>
            </a:r>
            <a:r>
              <a:rPr lang="tr-TR" sz="2600" dirty="0" err="1" smtClean="0">
                <a:latin typeface="Times New Roman" panose="02020603050405020304" pitchFamily="18" charset="0"/>
                <a:ea typeface="Times New Roman" panose="02020603050405020304" pitchFamily="18" charset="0"/>
              </a:rPr>
              <a:t>we</a:t>
            </a:r>
            <a:r>
              <a:rPr lang="tr-TR" sz="2600" dirty="0" smtClean="0">
                <a:latin typeface="Times New Roman" panose="02020603050405020304" pitchFamily="18" charset="0"/>
                <a:ea typeface="Times New Roman" panose="02020603050405020304" pitchFamily="18" charset="0"/>
              </a:rPr>
              <a:t> </a:t>
            </a:r>
            <a:r>
              <a:rPr lang="tr-TR" sz="2600" dirty="0" err="1" smtClean="0">
                <a:latin typeface="Times New Roman" panose="02020603050405020304" pitchFamily="18" charset="0"/>
                <a:ea typeface="Times New Roman" panose="02020603050405020304" pitchFamily="18" charset="0"/>
              </a:rPr>
              <a:t>are</a:t>
            </a:r>
            <a:r>
              <a:rPr lang="tr-TR" sz="2600" dirty="0" smtClean="0">
                <a:latin typeface="Times New Roman" panose="02020603050405020304" pitchFamily="18" charset="0"/>
                <a:ea typeface="Times New Roman" panose="02020603050405020304" pitchFamily="18" charset="0"/>
              </a:rPr>
              <a:t> </a:t>
            </a:r>
            <a:r>
              <a:rPr lang="en-US" sz="2600" dirty="0" smtClean="0">
                <a:latin typeface="Times New Roman" panose="02020603050405020304" pitchFamily="18" charset="0"/>
                <a:ea typeface="Times New Roman" panose="02020603050405020304" pitchFamily="18" charset="0"/>
              </a:rPr>
              <a:t>likely </a:t>
            </a:r>
            <a:r>
              <a:rPr lang="en-US" sz="2600" dirty="0">
                <a:latin typeface="Times New Roman" panose="02020603050405020304" pitchFamily="18" charset="0"/>
                <a:ea typeface="Times New Roman" panose="02020603050405020304" pitchFamily="18" charset="0"/>
              </a:rPr>
              <a:t>to breach the 1.5 °C threshold by as early as </a:t>
            </a:r>
            <a:r>
              <a:rPr lang="en-US" sz="2600" u="sng" dirty="0">
                <a:solidFill>
                  <a:schemeClr val="accent5">
                    <a:lumMod val="75000"/>
                  </a:schemeClr>
                </a:solidFill>
                <a:latin typeface="Times New Roman" panose="02020603050405020304" pitchFamily="18" charset="0"/>
                <a:ea typeface="Times New Roman" panose="02020603050405020304" pitchFamily="18" charset="0"/>
              </a:rPr>
              <a:t>2030</a:t>
            </a:r>
            <a:r>
              <a:rPr lang="en-US" sz="2600" dirty="0">
                <a:latin typeface="Times New Roman" panose="02020603050405020304" pitchFamily="18" charset="0"/>
                <a:ea typeface="Times New Roman" panose="02020603050405020304" pitchFamily="18" charset="0"/>
              </a:rPr>
              <a:t>.</a:t>
            </a:r>
            <a:endParaRPr lang="en-AT" sz="2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0343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p:txBody>
          <a:bodyPr>
            <a:normAutofit/>
          </a:bodyPr>
          <a:lstStyle/>
          <a:p>
            <a:r>
              <a:rPr lang="en-US" sz="2500" b="1" dirty="0"/>
              <a:t>Breaking through to a better future for all</a:t>
            </a:r>
            <a:endParaRPr lang="en-AT" sz="2500" b="1" dirty="0"/>
          </a:p>
        </p:txBody>
      </p:sp>
      <p:sp>
        <p:nvSpPr>
          <p:cNvPr id="7" name="Content Placeholder 6">
            <a:extLst>
              <a:ext uri="{FF2B5EF4-FFF2-40B4-BE49-F238E27FC236}">
                <a16:creationId xmlns:a16="http://schemas.microsoft.com/office/drawing/2014/main" id="{48CF35D8-2D47-A562-ADB6-B700979D8FFE}"/>
              </a:ext>
            </a:extLst>
          </p:cNvPr>
          <p:cNvSpPr>
            <a:spLocks noGrp="1"/>
          </p:cNvSpPr>
          <p:nvPr>
            <p:ph idx="1"/>
          </p:nvPr>
        </p:nvSpPr>
        <p:spPr>
          <a:xfrm>
            <a:off x="179512" y="1393810"/>
            <a:ext cx="4968552" cy="3062335"/>
          </a:xfrm>
        </p:spPr>
        <p:txBody>
          <a:bodyPr>
            <a:normAutofit fontScale="55000" lnSpcReduction="20000"/>
          </a:bodyPr>
          <a:lstStyle/>
          <a:p>
            <a:pPr algn="just"/>
            <a:r>
              <a:rPr lang="en-US" dirty="0" smtClean="0">
                <a:latin typeface="Times New Roman" panose="02020603050405020304" pitchFamily="18" charset="0"/>
                <a:ea typeface="Times New Roman" panose="02020603050405020304" pitchFamily="18" charset="0"/>
              </a:rPr>
              <a:t>UN </a:t>
            </a:r>
            <a:r>
              <a:rPr lang="en-US" dirty="0">
                <a:latin typeface="Times New Roman" panose="02020603050405020304" pitchFamily="18" charset="0"/>
                <a:ea typeface="Times New Roman" panose="02020603050405020304" pitchFamily="18" charset="0"/>
              </a:rPr>
              <a:t>General Assembly adopted the 2030 Agenda for Sustainable Development, </a:t>
            </a:r>
            <a:r>
              <a:rPr lang="en-US" dirty="0" smtClean="0">
                <a:latin typeface="Times New Roman" panose="02020603050405020304" pitchFamily="18" charset="0"/>
                <a:ea typeface="Times New Roman" panose="02020603050405020304" pitchFamily="18" charset="0"/>
              </a:rPr>
              <a:t>a </a:t>
            </a:r>
            <a:r>
              <a:rPr lang="en-US" dirty="0">
                <a:latin typeface="Times New Roman" panose="02020603050405020304" pitchFamily="18" charset="0"/>
                <a:ea typeface="Times New Roman" panose="02020603050405020304" pitchFamily="18" charset="0"/>
              </a:rPr>
              <a:t>dedicated and stand-alone goal on energy, </a:t>
            </a:r>
            <a:r>
              <a:rPr lang="en-US" dirty="0">
                <a:solidFill>
                  <a:srgbClr val="0000FF"/>
                </a:solidFill>
                <a:latin typeface="Times New Roman" panose="02020603050405020304" pitchFamily="18" charset="0"/>
                <a:ea typeface="Times New Roman" panose="02020603050405020304" pitchFamily="18" charset="0"/>
                <a:hlinkClick r:id="rId2"/>
              </a:rPr>
              <a:t>SDG 7</a:t>
            </a:r>
            <a:r>
              <a:rPr lang="en-US" dirty="0">
                <a:latin typeface="Times New Roman" panose="02020603050405020304" pitchFamily="18" charset="0"/>
                <a:ea typeface="Times New Roman" panose="02020603050405020304" pitchFamily="18" charset="0"/>
              </a:rPr>
              <a:t>, calling to </a:t>
            </a:r>
            <a:r>
              <a:rPr lang="en-US" b="1" dirty="0">
                <a:solidFill>
                  <a:srgbClr val="00B050"/>
                </a:solidFill>
                <a:latin typeface="Times New Roman" panose="02020603050405020304" pitchFamily="18" charset="0"/>
                <a:ea typeface="Times New Roman" panose="02020603050405020304" pitchFamily="18" charset="0"/>
              </a:rPr>
              <a:t>"ensure access to affordable, reliable, sustainable and modern energy for all"</a:t>
            </a:r>
            <a:r>
              <a:rPr lang="en-US" dirty="0">
                <a:latin typeface="Times New Roman" panose="02020603050405020304" pitchFamily="18" charset="0"/>
                <a:ea typeface="Times New Roman" panose="02020603050405020304" pitchFamily="18" charset="0"/>
              </a:rPr>
              <a:t>. </a:t>
            </a:r>
            <a:endParaRPr lang="tr-TR" dirty="0" smtClean="0">
              <a:latin typeface="Times New Roman" panose="02020603050405020304" pitchFamily="18" charset="0"/>
              <a:ea typeface="Times New Roman" panose="02020603050405020304" pitchFamily="18" charset="0"/>
            </a:endParaRPr>
          </a:p>
          <a:p>
            <a:pPr algn="just"/>
            <a:r>
              <a:rPr lang="en-US" sz="2900" u="sng" dirty="0">
                <a:solidFill>
                  <a:schemeClr val="accent5">
                    <a:lumMod val="75000"/>
                  </a:schemeClr>
                </a:solidFill>
                <a:latin typeface="Times New Roman" panose="02020603050405020304" pitchFamily="18" charset="0"/>
                <a:ea typeface="Times New Roman" panose="02020603050405020304" pitchFamily="18" charset="0"/>
              </a:rPr>
              <a:t>Energy </a:t>
            </a:r>
            <a:r>
              <a:rPr lang="en-US" sz="2900" u="sng" dirty="0">
                <a:solidFill>
                  <a:schemeClr val="accent5">
                    <a:lumMod val="75000"/>
                  </a:schemeClr>
                </a:solidFill>
                <a:latin typeface="Times New Roman" panose="02020603050405020304" pitchFamily="18" charset="0"/>
                <a:ea typeface="Times New Roman" panose="02020603050405020304" pitchFamily="18" charset="0"/>
              </a:rPr>
              <a:t>lies</a:t>
            </a:r>
            <a:r>
              <a:rPr lang="en-US" u="sng" dirty="0">
                <a:solidFill>
                  <a:schemeClr val="accent5">
                    <a:lumMod val="75000"/>
                  </a:schemeClr>
                </a:solidFill>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 the heart of both the 2030 Agenda for Sustainable Development and the Paris Agreement on Climate Change. Achieving SDG7 will open a new world of opportunities for millions of people through new economic opportunities and jobs, empowered women, children and youth, better education and health, more sustainable, equitable and inclusive communities, and greater protections from, and resilience to, climate change. </a:t>
            </a:r>
            <a:endParaRPr lang="tr-TR" dirty="0" smtClean="0">
              <a:latin typeface="Times New Roman" panose="02020603050405020304" pitchFamily="18" charset="0"/>
              <a:ea typeface="Times New Roman" panose="02020603050405020304" pitchFamily="18" charset="0"/>
            </a:endParaRPr>
          </a:p>
          <a:p>
            <a:pPr algn="just"/>
            <a:r>
              <a:rPr lang="en-US" dirty="0" smtClean="0">
                <a:latin typeface="Times New Roman" panose="02020603050405020304" pitchFamily="18" charset="0"/>
                <a:ea typeface="Times New Roman" panose="02020603050405020304" pitchFamily="18" charset="0"/>
              </a:rPr>
              <a:t>The</a:t>
            </a:r>
            <a:r>
              <a:rPr lang="en-US" dirty="0">
                <a:latin typeface="Times New Roman" panose="02020603050405020304" pitchFamily="18" charset="0"/>
                <a:ea typeface="Times New Roman" panose="02020603050405020304" pitchFamily="18" charset="0"/>
              </a:rPr>
              <a:t> </a:t>
            </a:r>
            <a:r>
              <a:rPr lang="en-US" dirty="0">
                <a:solidFill>
                  <a:srgbClr val="0000FF"/>
                </a:solidFill>
                <a:latin typeface="Times New Roman" panose="02020603050405020304" pitchFamily="18" charset="0"/>
                <a:ea typeface="Times New Roman" panose="02020603050405020304" pitchFamily="18" charset="0"/>
                <a:hlinkClick r:id="rId3"/>
              </a:rPr>
              <a:t>Global Roadmap for Accelerated SDG 7 Action</a:t>
            </a:r>
            <a:r>
              <a:rPr lang="en-US" dirty="0">
                <a:latin typeface="Times New Roman" panose="02020603050405020304" pitchFamily="18" charset="0"/>
                <a:ea typeface="Times New Roman" panose="02020603050405020304" pitchFamily="18" charset="0"/>
              </a:rPr>
              <a:t> </a:t>
            </a:r>
            <a:r>
              <a:rPr lang="en-US" dirty="0">
                <a:solidFill>
                  <a:srgbClr val="0000FF"/>
                </a:solidFill>
                <a:latin typeface="Times New Roman" panose="02020603050405020304" pitchFamily="18" charset="0"/>
                <a:ea typeface="Times New Roman" panose="02020603050405020304" pitchFamily="18" charset="0"/>
                <a:hlinkClick r:id="rId3"/>
              </a:rPr>
              <a:t>Global Roadmap for Accelerated SDG 7 Action</a:t>
            </a:r>
            <a:r>
              <a:rPr lang="en-US" dirty="0">
                <a:latin typeface="Times New Roman" panose="02020603050405020304" pitchFamily="18" charset="0"/>
                <a:ea typeface="Times New Roman" panose="02020603050405020304" pitchFamily="18" charset="0"/>
              </a:rPr>
              <a:t> resulting from the </a:t>
            </a:r>
            <a:r>
              <a:rPr lang="en-US" dirty="0">
                <a:solidFill>
                  <a:srgbClr val="0000FF"/>
                </a:solidFill>
                <a:latin typeface="Times New Roman" panose="02020603050405020304" pitchFamily="18" charset="0"/>
                <a:ea typeface="Times New Roman" panose="02020603050405020304" pitchFamily="18" charset="0"/>
                <a:hlinkClick r:id="rId4"/>
              </a:rPr>
              <a:t>High-level Dialogue on Energy 2021</a:t>
            </a:r>
            <a:r>
              <a:rPr lang="en-US" dirty="0">
                <a:latin typeface="Times New Roman" panose="02020603050405020304" pitchFamily="18" charset="0"/>
                <a:ea typeface="Times New Roman" panose="02020603050405020304" pitchFamily="18" charset="0"/>
              </a:rPr>
              <a:t> provides a guide for collective action on energy across sectors.</a:t>
            </a:r>
            <a:endParaRPr lang="en-AT" dirty="0"/>
          </a:p>
        </p:txBody>
      </p:sp>
      <p:pic>
        <p:nvPicPr>
          <p:cNvPr id="2" name="Picture 1"/>
          <p:cNvPicPr>
            <a:picLocks noChangeAspect="1"/>
          </p:cNvPicPr>
          <p:nvPr/>
        </p:nvPicPr>
        <p:blipFill>
          <a:blip r:embed="rId5"/>
          <a:stretch>
            <a:fillRect/>
          </a:stretch>
        </p:blipFill>
        <p:spPr>
          <a:xfrm>
            <a:off x="5200600" y="1563638"/>
            <a:ext cx="3832101" cy="2876330"/>
          </a:xfrm>
          <a:prstGeom prst="rect">
            <a:avLst/>
          </a:prstGeom>
        </p:spPr>
      </p:pic>
    </p:spTree>
    <p:extLst>
      <p:ext uri="{BB962C8B-B14F-4D97-AF65-F5344CB8AC3E}">
        <p14:creationId xmlns:p14="http://schemas.microsoft.com/office/powerpoint/2010/main" val="345343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a:xfrm>
            <a:off x="628972" y="195486"/>
            <a:ext cx="6823348" cy="720080"/>
          </a:xfrm>
        </p:spPr>
        <p:txBody>
          <a:bodyPr>
            <a:normAutofit/>
          </a:bodyPr>
          <a:lstStyle/>
          <a:p>
            <a:r>
              <a:rPr lang="en-US" sz="2500" b="1" dirty="0"/>
              <a:t>Nuclear is </a:t>
            </a:r>
            <a:r>
              <a:rPr lang="en-US" sz="2500" b="1" dirty="0"/>
              <a:t>low-carbon</a:t>
            </a:r>
            <a:endParaRPr lang="en-AT" sz="2500" b="1" dirty="0"/>
          </a:p>
        </p:txBody>
      </p:sp>
      <p:pic>
        <p:nvPicPr>
          <p:cNvPr id="4" name="Resim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059582"/>
            <a:ext cx="6408712" cy="2952328"/>
          </a:xfrm>
          <a:prstGeom prst="rect">
            <a:avLst/>
          </a:prstGeom>
          <a:noFill/>
        </p:spPr>
      </p:pic>
      <p:sp>
        <p:nvSpPr>
          <p:cNvPr id="5" name="Rectangle 4"/>
          <p:cNvSpPr/>
          <p:nvPr/>
        </p:nvSpPr>
        <p:spPr>
          <a:xfrm>
            <a:off x="179512" y="4011910"/>
            <a:ext cx="8748464" cy="830997"/>
          </a:xfrm>
          <a:prstGeom prst="rect">
            <a:avLst/>
          </a:prstGeom>
        </p:spPr>
        <p:txBody>
          <a:bodyPr wrap="square">
            <a:spAutoFit/>
          </a:bodyPr>
          <a:lstStyle/>
          <a:p>
            <a:pPr algn="just" hangingPunct="0">
              <a:spcAft>
                <a:spcPts val="750"/>
              </a:spcAft>
            </a:pPr>
            <a:r>
              <a:rPr lang="en-US" sz="1600" dirty="0">
                <a:latin typeface="Times New Roman" panose="02020603050405020304" pitchFamily="18" charset="0"/>
                <a:ea typeface="Times New Roman" panose="02020603050405020304" pitchFamily="18" charset="0"/>
              </a:rPr>
              <a:t>Nuclear power plants produce </a:t>
            </a:r>
            <a:r>
              <a:rPr lang="en-US" sz="1600" u="sng" dirty="0">
                <a:latin typeface="Times New Roman" panose="02020603050405020304" pitchFamily="18" charset="0"/>
                <a:ea typeface="Times New Roman" panose="02020603050405020304" pitchFamily="18" charset="0"/>
              </a:rPr>
              <a:t>no greenhouse </a:t>
            </a:r>
            <a:r>
              <a:rPr lang="en-US" sz="1600" dirty="0">
                <a:latin typeface="Times New Roman" panose="02020603050405020304" pitchFamily="18" charset="0"/>
                <a:ea typeface="Times New Roman" panose="02020603050405020304" pitchFamily="18" charset="0"/>
              </a:rPr>
              <a:t>gas emissions during operation, and over the course of its life-cycle, nuclear produces about the same amount of carbon dioxide-equivalent emissions per unit of electricity as wind, and </a:t>
            </a:r>
            <a:r>
              <a:rPr lang="tr-TR" sz="1600" dirty="0" smtClean="0">
                <a:latin typeface="Times New Roman" panose="02020603050405020304" pitchFamily="18" charset="0"/>
                <a:ea typeface="Times New Roman" panose="02020603050405020304" pitchFamily="18" charset="0"/>
              </a:rPr>
              <a:t>1/3</a:t>
            </a:r>
            <a:r>
              <a:rPr lang="en-US" sz="1600" dirty="0" smtClean="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of the emissions per unit of electricity when compared with solar.</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337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032" y="123478"/>
            <a:ext cx="5736168" cy="627533"/>
          </a:xfrm>
        </p:spPr>
        <p:txBody>
          <a:bodyPr>
            <a:normAutofit/>
          </a:bodyPr>
          <a:lstStyle/>
          <a:p>
            <a:r>
              <a:rPr lang="en-US" sz="2500" b="1" dirty="0" smtClean="0"/>
              <a:t>Overall</a:t>
            </a:r>
            <a:endParaRPr lang="en-US" sz="2500" b="1" dirty="0"/>
          </a:p>
        </p:txBody>
      </p:sp>
      <p:sp>
        <p:nvSpPr>
          <p:cNvPr id="3" name="Content Placeholder 2"/>
          <p:cNvSpPr>
            <a:spLocks noGrp="1"/>
          </p:cNvSpPr>
          <p:nvPr>
            <p:ph idx="1"/>
          </p:nvPr>
        </p:nvSpPr>
        <p:spPr>
          <a:xfrm>
            <a:off x="395536" y="1203598"/>
            <a:ext cx="8064896" cy="3312368"/>
          </a:xfrm>
        </p:spPr>
        <p:txBody>
          <a:bodyPr>
            <a:normAutofit fontScale="55000" lnSpcReduction="20000"/>
          </a:bodyPr>
          <a:lstStyle/>
          <a:p>
            <a:pPr algn="just">
              <a:buFont typeface="Wingdings" panose="05000000000000000000" pitchFamily="2" charset="2"/>
              <a:buChar char="ü"/>
            </a:pPr>
            <a:r>
              <a:rPr lang="tr-TR" dirty="0" smtClean="0"/>
              <a:t>T</a:t>
            </a:r>
            <a:r>
              <a:rPr lang="en-US" dirty="0" smtClean="0"/>
              <a:t>o </a:t>
            </a:r>
            <a:r>
              <a:rPr lang="en-US" dirty="0"/>
              <a:t>achieve the deep decarbonisation required to keep the average rise in global temperatures to below 1.5°C, combating climate change would be much harder, without an increased role for nuclear. </a:t>
            </a:r>
            <a:endParaRPr lang="tr-TR" dirty="0" smtClean="0"/>
          </a:p>
          <a:p>
            <a:pPr lvl="1" algn="just"/>
            <a:r>
              <a:rPr lang="en-US" dirty="0" smtClean="0"/>
              <a:t>Nuclear power is reliable and can be deployed on a large scale, </a:t>
            </a:r>
          </a:p>
          <a:p>
            <a:pPr lvl="1" algn="just"/>
            <a:r>
              <a:rPr lang="en-US" dirty="0" smtClean="0"/>
              <a:t>Nuclear directly replace fossil fuel plant, avoiding the combustion of fossil fuels for electricity generation.</a:t>
            </a:r>
          </a:p>
          <a:p>
            <a:pPr lvl="1" algn="just"/>
            <a:r>
              <a:rPr lang="en-US" dirty="0" smtClean="0"/>
              <a:t>The use of nuclear energy today avoids emissions roughly equivalent to removing one-third of all cars from the world’s roads.</a:t>
            </a:r>
            <a:r>
              <a:rPr lang="en-US" dirty="0"/>
              <a:t> </a:t>
            </a:r>
          </a:p>
          <a:p>
            <a:pPr algn="just">
              <a:buFont typeface="Wingdings" panose="05000000000000000000" pitchFamily="2" charset="2"/>
              <a:buChar char="ü"/>
            </a:pPr>
            <a:r>
              <a:rPr lang="en-US" dirty="0"/>
              <a:t>Modern society is becoming more and more dependent on electricity, with demand steadily increasing as transport, domestic heating and industrial processes are increasingly electrified. Whilst electricity is clean at the point of use, its generation currently produces over 40% of all energy-related carbon emissions. Decarbonising the electricity supply, whilst providing affordable and reliable electricity to a growing global population, must be central to any climate change strategy.</a:t>
            </a:r>
          </a:p>
          <a:p>
            <a:pPr algn="just">
              <a:buFont typeface="Wingdings" panose="05000000000000000000" pitchFamily="2" charset="2"/>
              <a:buChar char="ü"/>
            </a:pPr>
            <a:r>
              <a:rPr lang="en-US" dirty="0"/>
              <a:t>Nuclear energy has shown that it has the potential to be the catalyst for delivering sustainable energy transitions, long before climate change was on the agenda</a:t>
            </a:r>
            <a:r>
              <a:rPr lang="en-US" dirty="0" smtClean="0"/>
              <a:t>.</a:t>
            </a:r>
            <a:endParaRPr lang="en-US" dirty="0"/>
          </a:p>
        </p:txBody>
      </p:sp>
    </p:spTree>
    <p:extLst>
      <p:ext uri="{BB962C8B-B14F-4D97-AF65-F5344CB8AC3E}">
        <p14:creationId xmlns:p14="http://schemas.microsoft.com/office/powerpoint/2010/main" val="496915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smtClean="0"/>
              <a:t>Save our planet…</a:t>
            </a:r>
            <a:endParaRPr lang="en-US" sz="2500" b="1" dirty="0"/>
          </a:p>
        </p:txBody>
      </p:sp>
      <p:pic>
        <p:nvPicPr>
          <p:cNvPr id="1026" name="Picture 2" descr="Earth Day 2023: Investing in the planet with sustainable choic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2249" y="1201932"/>
            <a:ext cx="7380145" cy="31577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82047" y="4360892"/>
            <a:ext cx="7344816" cy="636072"/>
          </a:xfrm>
          <a:prstGeom prst="rect">
            <a:avLst/>
          </a:prstGeom>
        </p:spPr>
        <p:txBody>
          <a:bodyPr wrap="square">
            <a:spAutoFit/>
          </a:bodyPr>
          <a:lstStyle/>
          <a:p>
            <a:pPr algn="ctr">
              <a:spcAft>
                <a:spcPts val="425"/>
              </a:spcAft>
            </a:pPr>
            <a:r>
              <a:rPr lang="en-US" sz="1600" i="1" dirty="0" smtClean="0">
                <a:latin typeface="Times New Roman" panose="02020603050405020304" pitchFamily="18" charset="0"/>
                <a:ea typeface="Times New Roman" panose="02020603050405020304" pitchFamily="18" charset="0"/>
              </a:rPr>
              <a:t>Thanks for your kind attention</a:t>
            </a:r>
          </a:p>
          <a:p>
            <a:pPr algn="ctr">
              <a:spcAft>
                <a:spcPts val="425"/>
              </a:spcAft>
            </a:pPr>
            <a:r>
              <a:rPr lang="en-US" sz="1600" i="1" dirty="0" smtClean="0">
                <a:latin typeface="Times New Roman" panose="02020603050405020304" pitchFamily="18" charset="0"/>
              </a:rPr>
              <a:t>sgezer@metu.edu.tr</a:t>
            </a:r>
            <a:endParaRPr lang="en-US" sz="1600" dirty="0"/>
          </a:p>
        </p:txBody>
      </p:sp>
    </p:spTree>
    <p:extLst>
      <p:ext uri="{BB962C8B-B14F-4D97-AF65-F5344CB8AC3E}">
        <p14:creationId xmlns:p14="http://schemas.microsoft.com/office/powerpoint/2010/main" val="2094799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B783E2-1631-4611-9BE1-B2380DDBCAA4}"/>
              </a:ext>
            </a:extLst>
          </p:cNvPr>
          <p:cNvPicPr>
            <a:picLocks noChangeAspect="1"/>
          </p:cNvPicPr>
          <p:nvPr/>
        </p:nvPicPr>
        <p:blipFill>
          <a:blip r:embed="rId3"/>
          <a:stretch>
            <a:fillRect/>
          </a:stretch>
        </p:blipFill>
        <p:spPr>
          <a:xfrm>
            <a:off x="539552" y="391596"/>
            <a:ext cx="8231232" cy="4309051"/>
          </a:xfrm>
          <a:prstGeom prst="rect">
            <a:avLst/>
          </a:prstGeom>
          <a:solidFill>
            <a:schemeClr val="accent6">
              <a:lumMod val="60000"/>
              <a:lumOff val="40000"/>
            </a:schemeClr>
          </a:solidFill>
          <a:effectLst>
            <a:outerShdw blurRad="50800" dist="50800" dir="5400000" algn="ctr" rotWithShape="0">
              <a:schemeClr val="accent6"/>
            </a:outerShdw>
          </a:effectLst>
        </p:spPr>
      </p:pic>
      <p:sp>
        <p:nvSpPr>
          <p:cNvPr id="2" name="Title 1">
            <a:extLst>
              <a:ext uri="{FF2B5EF4-FFF2-40B4-BE49-F238E27FC236}">
                <a16:creationId xmlns:a16="http://schemas.microsoft.com/office/drawing/2014/main" id="{8306C916-01C8-E817-FD08-ED24F9E0BFF6}"/>
              </a:ext>
            </a:extLst>
          </p:cNvPr>
          <p:cNvSpPr>
            <a:spLocks noGrp="1"/>
          </p:cNvSpPr>
          <p:nvPr>
            <p:ph type="ctrTitle"/>
          </p:nvPr>
        </p:nvSpPr>
        <p:spPr/>
        <p:txBody>
          <a:bodyPr/>
          <a:lstStyle/>
          <a:p>
            <a:r>
              <a:rPr lang="en-GB" sz="2800" b="1" dirty="0"/>
              <a:t>SAFE ENERGY MANAGEMENT </a:t>
            </a:r>
            <a:r>
              <a:rPr lang="tr-TR" sz="2800" b="1" dirty="0" smtClean="0"/>
              <a:t/>
            </a:r>
            <a:br>
              <a:rPr lang="tr-TR" sz="2800" b="1" dirty="0" smtClean="0"/>
            </a:br>
            <a:r>
              <a:rPr lang="en-GB" sz="2800" b="1" dirty="0" smtClean="0"/>
              <a:t>FOR </a:t>
            </a:r>
            <a:r>
              <a:rPr lang="tr-TR" sz="2800" b="1" dirty="0" smtClean="0"/>
              <a:t/>
            </a:r>
            <a:br>
              <a:rPr lang="tr-TR" sz="2800" b="1" dirty="0" smtClean="0"/>
            </a:br>
            <a:r>
              <a:rPr lang="en-GB" sz="2800" b="1" dirty="0" smtClean="0"/>
              <a:t>SUSTAINABLE </a:t>
            </a:r>
            <a:r>
              <a:rPr lang="en-GB" sz="2800" b="1" dirty="0"/>
              <a:t>NUCLEAR ENERGY</a:t>
            </a:r>
            <a:endParaRPr lang="en-AT" sz="2800" b="1" dirty="0"/>
          </a:p>
        </p:txBody>
      </p:sp>
      <p:sp>
        <p:nvSpPr>
          <p:cNvPr id="5" name="Subtitle 4">
            <a:extLst>
              <a:ext uri="{FF2B5EF4-FFF2-40B4-BE49-F238E27FC236}">
                <a16:creationId xmlns:a16="http://schemas.microsoft.com/office/drawing/2014/main" id="{DEFD7000-2741-7659-70BC-C4D4D854EE4B}"/>
              </a:ext>
            </a:extLst>
          </p:cNvPr>
          <p:cNvSpPr>
            <a:spLocks noGrp="1"/>
          </p:cNvSpPr>
          <p:nvPr>
            <p:ph type="subTitle" idx="1"/>
          </p:nvPr>
        </p:nvSpPr>
        <p:spPr>
          <a:xfrm>
            <a:off x="1139246" y="3507855"/>
            <a:ext cx="6858000" cy="792088"/>
          </a:xfrm>
        </p:spPr>
        <p:txBody>
          <a:bodyPr>
            <a:normAutofit/>
          </a:bodyPr>
          <a:lstStyle/>
          <a:p>
            <a:pPr marL="360045" marR="0">
              <a:spcBef>
                <a:spcPts val="0"/>
              </a:spcBef>
              <a:spcAft>
                <a:spcPts val="0"/>
              </a:spcAft>
            </a:pPr>
            <a:r>
              <a:rPr lang="tr-TR" sz="2200" dirty="0" smtClean="0">
                <a:ea typeface="Times New Roman" panose="02020603050405020304" pitchFamily="18" charset="0"/>
              </a:rPr>
              <a:t>Dr. </a:t>
            </a:r>
            <a:r>
              <a:rPr lang="en-US" sz="2200" dirty="0" smtClean="0">
                <a:ea typeface="Times New Roman" panose="02020603050405020304" pitchFamily="18" charset="0"/>
              </a:rPr>
              <a:t>S</a:t>
            </a:r>
            <a:r>
              <a:rPr lang="tr-TR" sz="2200" dirty="0" err="1" smtClean="0">
                <a:ea typeface="Times New Roman" panose="02020603050405020304" pitchFamily="18" charset="0"/>
              </a:rPr>
              <a:t>ibel</a:t>
            </a:r>
            <a:r>
              <a:rPr lang="tr-TR" sz="2200" dirty="0" smtClean="0">
                <a:ea typeface="Times New Roman" panose="02020603050405020304" pitchFamily="18" charset="0"/>
              </a:rPr>
              <a:t> </a:t>
            </a:r>
            <a:r>
              <a:rPr lang="en-US" sz="2200" dirty="0" smtClean="0">
                <a:ea typeface="Times New Roman" panose="02020603050405020304" pitchFamily="18" charset="0"/>
              </a:rPr>
              <a:t>GEZER</a:t>
            </a:r>
            <a:endParaRPr lang="en-US" sz="2200" dirty="0">
              <a:ea typeface="Times New Roman" panose="02020603050405020304" pitchFamily="18" charset="0"/>
            </a:endParaRPr>
          </a:p>
          <a:p>
            <a:pPr marL="360045" marR="0">
              <a:spcBef>
                <a:spcPts val="0"/>
              </a:spcBef>
              <a:spcAft>
                <a:spcPts val="0"/>
              </a:spcAft>
            </a:pPr>
            <a:r>
              <a:rPr lang="en-US" sz="1800" dirty="0">
                <a:ea typeface="Times New Roman" panose="02020603050405020304" pitchFamily="18" charset="0"/>
              </a:rPr>
              <a:t>Middle East Technical </a:t>
            </a:r>
            <a:r>
              <a:rPr lang="en-US" sz="1800" dirty="0" smtClean="0">
                <a:ea typeface="Times New Roman" panose="02020603050405020304" pitchFamily="18" charset="0"/>
              </a:rPr>
              <a:t>University, </a:t>
            </a:r>
            <a:r>
              <a:rPr lang="en-US" sz="1800" dirty="0" err="1" smtClean="0">
                <a:ea typeface="Times New Roman" panose="02020603050405020304" pitchFamily="18" charset="0"/>
              </a:rPr>
              <a:t>Türkiye</a:t>
            </a:r>
            <a:endParaRPr lang="tr-TR" sz="1800" dirty="0" smtClean="0">
              <a:ea typeface="Times New Roman" panose="02020603050405020304" pitchFamily="18" charset="0"/>
            </a:endParaRPr>
          </a:p>
          <a:p>
            <a:endParaRPr lang="en-AT" dirty="0"/>
          </a:p>
        </p:txBody>
      </p:sp>
    </p:spTree>
    <p:extLst>
      <p:ext uri="{BB962C8B-B14F-4D97-AF65-F5344CB8AC3E}">
        <p14:creationId xmlns:p14="http://schemas.microsoft.com/office/powerpoint/2010/main" val="3827987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p:txBody>
          <a:bodyPr>
            <a:normAutofit/>
          </a:bodyPr>
          <a:lstStyle/>
          <a:p>
            <a:r>
              <a:rPr lang="tr-TR" sz="2500" b="1" dirty="0"/>
              <a:t>World </a:t>
            </a:r>
            <a:r>
              <a:rPr lang="en-US" sz="2500" b="1" dirty="0"/>
              <a:t>Overview</a:t>
            </a:r>
            <a:endParaRPr lang="en-AT" sz="2500" b="1" dirty="0"/>
          </a:p>
        </p:txBody>
      </p:sp>
      <p:sp>
        <p:nvSpPr>
          <p:cNvPr id="4" name="Content Placeholder 2"/>
          <p:cNvSpPr>
            <a:spLocks noGrp="1"/>
          </p:cNvSpPr>
          <p:nvPr>
            <p:ph idx="1"/>
          </p:nvPr>
        </p:nvSpPr>
        <p:spPr>
          <a:xfrm>
            <a:off x="628650" y="1419621"/>
            <a:ext cx="5023470" cy="3212703"/>
          </a:xfrm>
        </p:spPr>
        <p:txBody>
          <a:bodyPr>
            <a:normAutofit fontScale="70000" lnSpcReduction="20000"/>
          </a:bodyPr>
          <a:lstStyle/>
          <a:p>
            <a:pPr algn="just">
              <a:buFont typeface="Wingdings" panose="05000000000000000000" pitchFamily="2" charset="2"/>
              <a:buChar char="q"/>
            </a:pPr>
            <a:r>
              <a:rPr lang="en-GB" sz="2200" dirty="0"/>
              <a:t>Countries all over the world are increasingly recognising the value of using nuclear techniques to combat various challenges faced by climate change. </a:t>
            </a:r>
            <a:endParaRPr lang="tr-TR" sz="2200" dirty="0" smtClean="0"/>
          </a:p>
          <a:p>
            <a:pPr algn="just">
              <a:buFont typeface="Wingdings" panose="05000000000000000000" pitchFamily="2" charset="2"/>
              <a:buChar char="q"/>
            </a:pPr>
            <a:r>
              <a:rPr lang="tr-TR" sz="2200" dirty="0" smtClean="0"/>
              <a:t>D</a:t>
            </a:r>
            <a:r>
              <a:rPr lang="en-GB" sz="2200" dirty="0" err="1" smtClean="0"/>
              <a:t>iscovering</a:t>
            </a:r>
            <a:r>
              <a:rPr lang="en-GB" sz="2200" dirty="0" smtClean="0"/>
              <a:t> </a:t>
            </a:r>
            <a:r>
              <a:rPr lang="en-GB" sz="2200" dirty="0"/>
              <a:t>first-hand how beneficial the technologies promoted. </a:t>
            </a:r>
            <a:endParaRPr lang="tr-TR" sz="2200" dirty="0" smtClean="0"/>
          </a:p>
          <a:p>
            <a:pPr algn="just">
              <a:buFont typeface="Wingdings" panose="05000000000000000000" pitchFamily="2" charset="2"/>
              <a:buChar char="q"/>
            </a:pPr>
            <a:r>
              <a:rPr lang="en-GB" sz="2200" dirty="0" smtClean="0"/>
              <a:t>Nuclear </a:t>
            </a:r>
            <a:r>
              <a:rPr lang="en-GB" sz="2200" dirty="0"/>
              <a:t>power is cost competitive with other forms of electricity generation, except where there is direct access to low-cost fossil fuels. </a:t>
            </a:r>
            <a:endParaRPr lang="tr-TR" sz="2200" dirty="0" smtClean="0"/>
          </a:p>
          <a:p>
            <a:pPr algn="just">
              <a:buFont typeface="Wingdings" panose="05000000000000000000" pitchFamily="2" charset="2"/>
              <a:buChar char="q"/>
            </a:pPr>
            <a:r>
              <a:rPr lang="en-GB" sz="2200" dirty="0" smtClean="0"/>
              <a:t>Fuel </a:t>
            </a:r>
            <a:r>
              <a:rPr lang="en-GB" sz="2200" dirty="0"/>
              <a:t>costs for nuclear plants are a minor proportion of total generating costs, though capital costs are greater than those for coal-fired plants and much greater than those for gas-fired plants. </a:t>
            </a:r>
            <a:endParaRPr lang="tr-TR" sz="2200" dirty="0" smtClean="0"/>
          </a:p>
          <a:p>
            <a:pPr algn="just"/>
            <a:endParaRPr lang="tr-TR" sz="2200" dirty="0" smtClean="0"/>
          </a:p>
          <a:p>
            <a:pPr marL="45720" indent="0" algn="just">
              <a:buNone/>
            </a:pPr>
            <a:r>
              <a:rPr lang="tr-TR" dirty="0" smtClean="0">
                <a:solidFill>
                  <a:srgbClr val="FF0000"/>
                </a:solidFill>
              </a:rPr>
              <a:t>                          </a:t>
            </a:r>
            <a:endParaRPr lang="en-US" dirty="0">
              <a:solidFill>
                <a:srgbClr val="FF0000"/>
              </a:solidFill>
            </a:endParaRPr>
          </a:p>
        </p:txBody>
      </p:sp>
      <p:pic>
        <p:nvPicPr>
          <p:cNvPr id="2" name="Picture 1"/>
          <p:cNvPicPr>
            <a:picLocks noChangeAspect="1"/>
          </p:cNvPicPr>
          <p:nvPr/>
        </p:nvPicPr>
        <p:blipFill>
          <a:blip r:embed="rId2"/>
          <a:stretch>
            <a:fillRect/>
          </a:stretch>
        </p:blipFill>
        <p:spPr>
          <a:xfrm>
            <a:off x="6516216" y="1821615"/>
            <a:ext cx="1619686" cy="2359107"/>
          </a:xfrm>
          <a:prstGeom prst="rect">
            <a:avLst/>
          </a:prstGeom>
        </p:spPr>
      </p:pic>
      <p:sp>
        <p:nvSpPr>
          <p:cNvPr id="9" name="TextBox 8"/>
          <p:cNvSpPr txBox="1"/>
          <p:nvPr/>
        </p:nvSpPr>
        <p:spPr>
          <a:xfrm>
            <a:off x="5652127" y="4126346"/>
            <a:ext cx="3347864" cy="867930"/>
          </a:xfrm>
          <a:prstGeom prst="rect">
            <a:avLst/>
          </a:prstGeom>
          <a:noFill/>
          <a:ln>
            <a:solidFill>
              <a:schemeClr val="bg2"/>
            </a:solidFill>
          </a:ln>
        </p:spPr>
        <p:txBody>
          <a:bodyPr wrap="square" rtlCol="0">
            <a:spAutoFit/>
          </a:bodyPr>
          <a:lstStyle/>
          <a:p>
            <a:pPr>
              <a:lnSpc>
                <a:spcPct val="90000"/>
              </a:lnSpc>
            </a:pPr>
            <a:r>
              <a:rPr lang="en-US" sz="2800" b="1" dirty="0">
                <a:solidFill>
                  <a:srgbClr val="FF0000"/>
                </a:solidFill>
                <a:effectLst>
                  <a:outerShdw blurRad="50800" dist="38100" dir="2700000" algn="tl" rotWithShape="0">
                    <a:prstClr val="black">
                      <a:alpha val="40000"/>
                    </a:prstClr>
                  </a:outerShdw>
                </a:effectLst>
              </a:rPr>
              <a:t>What do they tell us?</a:t>
            </a:r>
          </a:p>
          <a:p>
            <a:pPr>
              <a:lnSpc>
                <a:spcPct val="90000"/>
              </a:lnSpc>
            </a:pPr>
            <a:endParaRPr lang="en-US" sz="2800" dirty="0" err="1" smtClean="0"/>
          </a:p>
        </p:txBody>
      </p:sp>
    </p:spTree>
    <p:extLst>
      <p:ext uri="{BB962C8B-B14F-4D97-AF65-F5344CB8AC3E}">
        <p14:creationId xmlns:p14="http://schemas.microsoft.com/office/powerpoint/2010/main" val="3290085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w Much Would It Cost To End Climate Change? Get The Fac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611"/>
            <a:ext cx="9144000" cy="51631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07904" y="4731990"/>
            <a:ext cx="1944216" cy="288032"/>
          </a:xfrm>
          <a:prstGeom prst="rect">
            <a:avLst/>
          </a:prstGeom>
          <a:solidFill>
            <a:srgbClr val="335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763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p:txBody>
          <a:bodyPr>
            <a:normAutofit/>
          </a:bodyPr>
          <a:lstStyle/>
          <a:p>
            <a:r>
              <a:rPr lang="en-US" sz="2500" b="1" dirty="0" smtClean="0"/>
              <a:t>Nuclear Energy Rising</a:t>
            </a:r>
            <a:endParaRPr lang="en-US" sz="2500" b="1" dirty="0"/>
          </a:p>
        </p:txBody>
      </p:sp>
      <p:sp>
        <p:nvSpPr>
          <p:cNvPr id="7" name="Content Placeholder 6">
            <a:extLst>
              <a:ext uri="{FF2B5EF4-FFF2-40B4-BE49-F238E27FC236}">
                <a16:creationId xmlns:a16="http://schemas.microsoft.com/office/drawing/2014/main" id="{48CF35D8-2D47-A562-ADB6-B700979D8FFE}"/>
              </a:ext>
            </a:extLst>
          </p:cNvPr>
          <p:cNvSpPr>
            <a:spLocks noGrp="1"/>
          </p:cNvSpPr>
          <p:nvPr>
            <p:ph idx="1"/>
          </p:nvPr>
        </p:nvSpPr>
        <p:spPr/>
        <p:txBody>
          <a:bodyPr>
            <a:normAutofit fontScale="70000" lnSpcReduction="20000"/>
          </a:bodyPr>
          <a:lstStyle/>
          <a:p>
            <a:pPr algn="just"/>
            <a:r>
              <a:rPr lang="en-US" sz="2600" dirty="0"/>
              <a:t>Climate change is one of the most important issues facing the world today. </a:t>
            </a:r>
            <a:endParaRPr lang="tr-TR" sz="2600" dirty="0" smtClean="0"/>
          </a:p>
          <a:p>
            <a:pPr algn="just"/>
            <a:r>
              <a:rPr lang="en-US" sz="2600" dirty="0" smtClean="0"/>
              <a:t>Nuclear </a:t>
            </a:r>
            <a:r>
              <a:rPr lang="en-US" sz="2600" dirty="0"/>
              <a:t>power can make an important contribution to reducing greenhouse gas emissions while delivering energy in the increasingly large quantities needed for global economic development. </a:t>
            </a:r>
            <a:endParaRPr lang="tr-TR" sz="2600" dirty="0" smtClean="0"/>
          </a:p>
          <a:p>
            <a:pPr algn="just"/>
            <a:r>
              <a:rPr lang="en-US" sz="2600" dirty="0" smtClean="0"/>
              <a:t>Nuclear </a:t>
            </a:r>
            <a:r>
              <a:rPr lang="en-US" sz="2600" dirty="0"/>
              <a:t>power plants produce virtually no greenhouse gas emissions or air pollutants during their operation and only very low emissions over their full life cycle. </a:t>
            </a:r>
            <a:endParaRPr lang="tr-TR" sz="2600" dirty="0" smtClean="0"/>
          </a:p>
          <a:p>
            <a:pPr algn="just"/>
            <a:endParaRPr lang="tr-TR" sz="2600" dirty="0" smtClean="0"/>
          </a:p>
          <a:p>
            <a:pPr lvl="1" algn="just"/>
            <a:r>
              <a:rPr lang="en-US" sz="2200" dirty="0" smtClean="0"/>
              <a:t>The </a:t>
            </a:r>
            <a:r>
              <a:rPr lang="en-US" sz="2200" dirty="0"/>
              <a:t>advantages of nuclear power in terms of climate change are an important reason why many countries intend to introduce nuclear power or to expand existing </a:t>
            </a:r>
            <a:r>
              <a:rPr lang="en-US" sz="2200" dirty="0" err="1"/>
              <a:t>programmes</a:t>
            </a:r>
            <a:r>
              <a:rPr lang="en-US" sz="2200" dirty="0"/>
              <a:t> in the coming decades. </a:t>
            </a:r>
            <a:endParaRPr lang="tr-TR" sz="2200" dirty="0" smtClean="0"/>
          </a:p>
          <a:p>
            <a:pPr lvl="1" algn="just"/>
            <a:r>
              <a:rPr lang="en-US" sz="2200" dirty="0" smtClean="0"/>
              <a:t>All </a:t>
            </a:r>
            <a:r>
              <a:rPr lang="en-US" sz="2200" dirty="0"/>
              <a:t>countries have the right to use nuclear technology for peaceful purposes, as well as the responsibility to do so safely and securely. </a:t>
            </a:r>
          </a:p>
          <a:p>
            <a:endParaRPr lang="en-AT" dirty="0"/>
          </a:p>
        </p:txBody>
      </p:sp>
    </p:spTree>
    <p:extLst>
      <p:ext uri="{BB962C8B-B14F-4D97-AF65-F5344CB8AC3E}">
        <p14:creationId xmlns:p14="http://schemas.microsoft.com/office/powerpoint/2010/main" val="28608259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p:txBody>
          <a:bodyPr>
            <a:normAutofit fontScale="90000"/>
          </a:bodyPr>
          <a:lstStyle/>
          <a:p>
            <a:r>
              <a:rPr lang="tr-TR" dirty="0" smtClean="0"/>
              <a:t/>
            </a:r>
            <a:br>
              <a:rPr lang="tr-TR" dirty="0" smtClean="0"/>
            </a:br>
            <a:r>
              <a:rPr lang="en-US" b="1" dirty="0"/>
              <a:t>Sustainable </a:t>
            </a:r>
            <a:r>
              <a:rPr lang="en-US" b="1" dirty="0"/>
              <a:t>Development Goals (SDGs)</a:t>
            </a:r>
            <a:r>
              <a:rPr lang="en-US" dirty="0"/>
              <a:t/>
            </a:r>
            <a:br>
              <a:rPr lang="en-US" dirty="0"/>
            </a:br>
            <a:endParaRPr lang="en-AT" dirty="0"/>
          </a:p>
        </p:txBody>
      </p:sp>
      <p:pic>
        <p:nvPicPr>
          <p:cNvPr id="2050" name="Picture 2" descr="https://www.ipcc.ch/site/assets/uploads/sites/2/2018/11/FAQ-5.1-1024x584.jpg"/>
          <p:cNvPicPr>
            <a:picLocks noGrp="1" noChangeAspect="1" noChangeArrowheads="1"/>
          </p:cNvPicPr>
          <p:nvPr>
            <p:ph idx="1"/>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972035" y="1008061"/>
            <a:ext cx="7200365" cy="4106459"/>
          </a:xfrm>
          <a:prstGeom prst="rect">
            <a:avLst/>
          </a:prstGeom>
          <a:solidFill>
            <a:schemeClr val="accent2">
              <a:lumMod val="40000"/>
              <a:lumOff val="60000"/>
              <a:alpha val="33000"/>
            </a:schemeClr>
          </a:solidFill>
        </p:spPr>
      </p:pic>
    </p:spTree>
    <p:extLst>
      <p:ext uri="{BB962C8B-B14F-4D97-AF65-F5344CB8AC3E}">
        <p14:creationId xmlns:p14="http://schemas.microsoft.com/office/powerpoint/2010/main" val="1641556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a:xfrm>
            <a:off x="609195" y="339502"/>
            <a:ext cx="7203165" cy="432048"/>
          </a:xfrm>
        </p:spPr>
        <p:txBody>
          <a:bodyPr vert="horz" lIns="91440" tIns="45720" rIns="91440" bIns="45720" rtlCol="0" anchor="ctr">
            <a:normAutofit fontScale="90000"/>
          </a:bodyPr>
          <a:lstStyle/>
          <a:p>
            <a:r>
              <a:rPr lang="en-GB" b="1" dirty="0" smtClean="0"/>
              <a:t>Need </a:t>
            </a:r>
            <a:r>
              <a:rPr lang="en-GB" b="1" dirty="0"/>
              <a:t>for a nuclear energy policy and </a:t>
            </a:r>
            <a:r>
              <a:rPr lang="en-GB" b="1" dirty="0" smtClean="0"/>
              <a:t>strategy</a:t>
            </a:r>
            <a:endParaRPr lang="en-AT" dirty="0"/>
          </a:p>
        </p:txBody>
      </p:sp>
      <p:sp>
        <p:nvSpPr>
          <p:cNvPr id="7" name="Content Placeholder 6">
            <a:extLst>
              <a:ext uri="{FF2B5EF4-FFF2-40B4-BE49-F238E27FC236}">
                <a16:creationId xmlns:a16="http://schemas.microsoft.com/office/drawing/2014/main" id="{48CF35D8-2D47-A562-ADB6-B700979D8FFE}"/>
              </a:ext>
            </a:extLst>
          </p:cNvPr>
          <p:cNvSpPr>
            <a:spLocks noGrp="1"/>
          </p:cNvSpPr>
          <p:nvPr>
            <p:ph idx="1"/>
          </p:nvPr>
        </p:nvSpPr>
        <p:spPr>
          <a:xfrm>
            <a:off x="628650" y="1008062"/>
            <a:ext cx="7886700" cy="3624263"/>
          </a:xfrm>
        </p:spPr>
        <p:txBody>
          <a:bodyPr>
            <a:normAutofit fontScale="62500" lnSpcReduction="20000"/>
          </a:bodyPr>
          <a:lstStyle/>
          <a:p>
            <a:pPr algn="just">
              <a:buFont typeface="Wingdings" panose="05000000000000000000" pitchFamily="2" charset="2"/>
              <a:buChar char="Ø"/>
            </a:pPr>
            <a:r>
              <a:rPr lang="en-US" dirty="0" smtClean="0"/>
              <a:t>Aftermath of </a:t>
            </a:r>
            <a:r>
              <a:rPr lang="en-US" dirty="0"/>
              <a:t>the Fukushima Daiichi accident of March 2011</a:t>
            </a:r>
            <a:r>
              <a:rPr lang="en-US" dirty="0" smtClean="0"/>
              <a:t>,</a:t>
            </a:r>
            <a:endParaRPr lang="tr-TR" dirty="0" smtClean="0"/>
          </a:p>
          <a:p>
            <a:pPr lvl="1" algn="just"/>
            <a:r>
              <a:rPr lang="en-US" dirty="0" smtClean="0"/>
              <a:t>international </a:t>
            </a:r>
            <a:r>
              <a:rPr lang="en-US" dirty="0"/>
              <a:t>efforts to strengthen nuclear safety, regulation, </a:t>
            </a:r>
            <a:r>
              <a:rPr lang="en-US" dirty="0" smtClean="0"/>
              <a:t>research </a:t>
            </a:r>
            <a:r>
              <a:rPr lang="en-US" dirty="0"/>
              <a:t>and radiological </a:t>
            </a:r>
            <a:r>
              <a:rPr lang="en-US" dirty="0" smtClean="0"/>
              <a:t>protection. </a:t>
            </a:r>
            <a:r>
              <a:rPr lang="en-US" dirty="0"/>
              <a:t>The safety of nuclear power </a:t>
            </a:r>
            <a:r>
              <a:rPr lang="en-US" dirty="0" smtClean="0"/>
              <a:t>plants </a:t>
            </a:r>
            <a:r>
              <a:rPr lang="en-US" dirty="0"/>
              <a:t>around the world was assessed in national and international </a:t>
            </a:r>
            <a:r>
              <a:rPr lang="en-US" dirty="0" smtClean="0"/>
              <a:t>peer </a:t>
            </a:r>
            <a:r>
              <a:rPr lang="en-US" dirty="0"/>
              <a:t>reviews, and operators have since been implementing safety </a:t>
            </a:r>
            <a:r>
              <a:rPr lang="en-US" dirty="0" smtClean="0"/>
              <a:t>upgrades </a:t>
            </a:r>
            <a:r>
              <a:rPr lang="en-US" dirty="0"/>
              <a:t>wherever it was deemed necessary to meet new safety </a:t>
            </a:r>
            <a:r>
              <a:rPr lang="en-US" dirty="0" smtClean="0"/>
              <a:t>requirements</a:t>
            </a:r>
            <a:r>
              <a:rPr lang="en-US" dirty="0"/>
              <a:t>.  </a:t>
            </a:r>
          </a:p>
          <a:p>
            <a:pPr algn="just">
              <a:buFont typeface="Wingdings" panose="05000000000000000000" pitchFamily="2" charset="2"/>
              <a:buChar char="Ø"/>
            </a:pPr>
            <a:r>
              <a:rPr lang="en-US" dirty="0"/>
              <a:t>The potential for using nuclear power to address the challenges of energy demand, energy security and climate change issues is considerable. </a:t>
            </a:r>
            <a:endParaRPr lang="tr-TR" dirty="0" smtClean="0"/>
          </a:p>
          <a:p>
            <a:pPr algn="just">
              <a:buFont typeface="Wingdings" panose="05000000000000000000" pitchFamily="2" charset="2"/>
              <a:buChar char="Ø"/>
            </a:pPr>
            <a:r>
              <a:rPr lang="en-US" dirty="0" smtClean="0"/>
              <a:t>on </a:t>
            </a:r>
            <a:r>
              <a:rPr lang="en-US" dirty="0"/>
              <a:t>decision processes and assessments in </a:t>
            </a:r>
            <a:r>
              <a:rPr lang="tr-TR" dirty="0" smtClean="0"/>
              <a:t>IAEA </a:t>
            </a:r>
            <a:r>
              <a:rPr lang="en-US" dirty="0" smtClean="0"/>
              <a:t>member </a:t>
            </a:r>
            <a:r>
              <a:rPr lang="en-US" dirty="0"/>
              <a:t>countries and beyond as well as on, among other things, the success of nuclear operators, nuclear regulators and </a:t>
            </a:r>
            <a:r>
              <a:rPr lang="en-US" dirty="0" smtClean="0"/>
              <a:t>organizations </a:t>
            </a:r>
            <a:r>
              <a:rPr lang="en-US" dirty="0"/>
              <a:t>such as the NEA and others in their efforts to ensure high levels of nuclear safety, effective radioactive waste disposal and the competitiveness of investments in nuclear energy compared to other forms of electricity generation.</a:t>
            </a:r>
          </a:p>
          <a:p>
            <a:endParaRPr lang="en-AT" dirty="0"/>
          </a:p>
        </p:txBody>
      </p:sp>
    </p:spTree>
    <p:extLst>
      <p:ext uri="{BB962C8B-B14F-4D97-AF65-F5344CB8AC3E}">
        <p14:creationId xmlns:p14="http://schemas.microsoft.com/office/powerpoint/2010/main" val="3204968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a:xfrm rot="18000000">
            <a:off x="-879984" y="2047882"/>
            <a:ext cx="4519092" cy="993775"/>
          </a:xfrm>
        </p:spPr>
        <p:txBody>
          <a:bodyPr vert="horz">
            <a:normAutofit/>
          </a:bodyPr>
          <a:lstStyle/>
          <a:p>
            <a:r>
              <a:rPr lang="tr-TR" sz="2500" dirty="0"/>
              <a:t>N</a:t>
            </a:r>
            <a:r>
              <a:rPr lang="en-US" sz="2500" dirty="0" err="1"/>
              <a:t>uclear</a:t>
            </a:r>
            <a:r>
              <a:rPr lang="en-US" sz="2500" dirty="0"/>
              <a:t> </a:t>
            </a:r>
            <a:r>
              <a:rPr lang="en-US" sz="2000" dirty="0"/>
              <a:t>community</a:t>
            </a:r>
            <a:r>
              <a:rPr lang="en-US" sz="2500" dirty="0"/>
              <a:t> </a:t>
            </a:r>
            <a:r>
              <a:rPr lang="en-US" sz="2500" dirty="0" smtClean="0"/>
              <a:t>address</a:t>
            </a:r>
            <a:endParaRPr lang="en-AT" sz="2500" dirty="0"/>
          </a:p>
        </p:txBody>
      </p:sp>
      <p:pic>
        <p:nvPicPr>
          <p:cNvPr id="4" name="Resim 4"/>
          <p:cNvPicPr>
            <a:picLocks noChangeAspect="1"/>
          </p:cNvPicPr>
          <p:nvPr/>
        </p:nvPicPr>
        <p:blipFill>
          <a:blip r:embed="rId2">
            <a:duotone>
              <a:prstClr val="black"/>
              <a:schemeClr val="accent2">
                <a:tint val="45000"/>
                <a:satMod val="400000"/>
              </a:schemeClr>
            </a:duotone>
          </a:blip>
          <a:stretch>
            <a:fillRect/>
          </a:stretch>
        </p:blipFill>
        <p:spPr>
          <a:xfrm>
            <a:off x="2328436" y="915565"/>
            <a:ext cx="4135437" cy="4135437"/>
          </a:xfrm>
          <a:prstGeom prst="rect">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p:spPr>
      </p:pic>
      <p:sp>
        <p:nvSpPr>
          <p:cNvPr id="2" name="TextBox 1"/>
          <p:cNvSpPr txBox="1"/>
          <p:nvPr/>
        </p:nvSpPr>
        <p:spPr>
          <a:xfrm rot="18000000">
            <a:off x="5620992" y="2552397"/>
            <a:ext cx="4785503" cy="861774"/>
          </a:xfrm>
          <a:prstGeom prst="rect">
            <a:avLst/>
          </a:prstGeom>
          <a:noFill/>
        </p:spPr>
        <p:txBody>
          <a:bodyPr vert="horz" wrap="square" rtlCol="0">
            <a:spAutoFit/>
          </a:bodyPr>
          <a:lstStyle/>
          <a:p>
            <a:r>
              <a:rPr lang="en-US" sz="2500" dirty="0">
                <a:solidFill>
                  <a:prstClr val="black"/>
                </a:solidFill>
                <a:latin typeface="Arial" panose="020B0604020202020204" pitchFamily="34" charset="0"/>
                <a:ea typeface="+mj-ea"/>
                <a:cs typeface="Arial" panose="020B0604020202020204" pitchFamily="34" charset="0"/>
              </a:rPr>
              <a:t>the impacts of climate change </a:t>
            </a:r>
            <a:r>
              <a:rPr lang="tr-TR" sz="2500" dirty="0" smtClean="0">
                <a:solidFill>
                  <a:prstClr val="black"/>
                </a:solidFill>
                <a:latin typeface="Arial" panose="020B0604020202020204" pitchFamily="34" charset="0"/>
                <a:ea typeface="+mj-ea"/>
                <a:cs typeface="Arial" panose="020B0604020202020204" pitchFamily="34" charset="0"/>
              </a:rPr>
              <a:t>&amp;</a:t>
            </a:r>
            <a:r>
              <a:rPr lang="en-US" sz="2500" dirty="0" smtClean="0">
                <a:solidFill>
                  <a:prstClr val="black"/>
                </a:solidFill>
                <a:latin typeface="Arial" panose="020B0604020202020204" pitchFamily="34" charset="0"/>
                <a:ea typeface="+mj-ea"/>
                <a:cs typeface="Arial" panose="020B0604020202020204" pitchFamily="34" charset="0"/>
              </a:rPr>
              <a:t> </a:t>
            </a:r>
            <a:r>
              <a:rPr lang="en-US" sz="2500" dirty="0">
                <a:solidFill>
                  <a:prstClr val="black"/>
                </a:solidFill>
                <a:latin typeface="Arial" panose="020B0604020202020204" pitchFamily="34" charset="0"/>
                <a:ea typeface="+mj-ea"/>
                <a:cs typeface="Arial" panose="020B0604020202020204" pitchFamily="34" charset="0"/>
              </a:rPr>
              <a:t>combat global warming</a:t>
            </a:r>
            <a:endParaRPr lang="en-US" dirty="0"/>
          </a:p>
        </p:txBody>
      </p:sp>
      <p:sp>
        <p:nvSpPr>
          <p:cNvPr id="5" name="Title 5">
            <a:extLst>
              <a:ext uri="{FF2B5EF4-FFF2-40B4-BE49-F238E27FC236}">
                <a16:creationId xmlns:a16="http://schemas.microsoft.com/office/drawing/2014/main" id="{19C67D8C-4A07-FB83-D667-D5CAD3D1C6B6}"/>
              </a:ext>
            </a:extLst>
          </p:cNvPr>
          <p:cNvSpPr txBox="1">
            <a:spLocks/>
          </p:cNvSpPr>
          <p:nvPr/>
        </p:nvSpPr>
        <p:spPr>
          <a:xfrm>
            <a:off x="755576" y="137049"/>
            <a:ext cx="6552728" cy="6685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sz="2500" b="1" dirty="0" smtClean="0"/>
              <a:t>No electricity</a:t>
            </a:r>
            <a:endParaRPr lang="en-US" sz="2500" b="1" dirty="0"/>
          </a:p>
        </p:txBody>
      </p:sp>
    </p:spTree>
    <p:extLst>
      <p:ext uri="{BB962C8B-B14F-4D97-AF65-F5344CB8AC3E}">
        <p14:creationId xmlns:p14="http://schemas.microsoft.com/office/powerpoint/2010/main" val="2820443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p:txBody>
          <a:bodyPr>
            <a:normAutofit/>
          </a:bodyPr>
          <a:lstStyle/>
          <a:p>
            <a:r>
              <a:rPr lang="en-GB" sz="2500" b="1" dirty="0"/>
              <a:t>Global demand for energy </a:t>
            </a:r>
            <a:r>
              <a:rPr lang="en-GB" sz="2500" b="1" dirty="0"/>
              <a:t>increasing </a:t>
            </a:r>
            <a:endParaRPr lang="en-AT" sz="2500" b="1" dirty="0"/>
          </a:p>
        </p:txBody>
      </p:sp>
      <p:pic>
        <p:nvPicPr>
          <p:cNvPr id="4" name="Resim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970" y="1012311"/>
            <a:ext cx="6192366" cy="3431648"/>
          </a:xfrm>
          <a:prstGeom prst="rect">
            <a:avLst/>
          </a:prstGeom>
          <a:solidFill>
            <a:schemeClr val="tx2">
              <a:lumMod val="60000"/>
              <a:lumOff val="40000"/>
            </a:schemeClr>
          </a:solidFill>
        </p:spPr>
      </p:pic>
      <p:sp>
        <p:nvSpPr>
          <p:cNvPr id="8" name="Title 5">
            <a:extLst>
              <a:ext uri="{FF2B5EF4-FFF2-40B4-BE49-F238E27FC236}">
                <a16:creationId xmlns:a16="http://schemas.microsoft.com/office/drawing/2014/main" id="{19C67D8C-4A07-FB83-D667-D5CAD3D1C6B6}"/>
              </a:ext>
            </a:extLst>
          </p:cNvPr>
          <p:cNvSpPr txBox="1">
            <a:spLocks/>
          </p:cNvSpPr>
          <p:nvPr/>
        </p:nvSpPr>
        <p:spPr>
          <a:xfrm>
            <a:off x="467544" y="4443959"/>
            <a:ext cx="7886700" cy="496887"/>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tr-TR" smtClean="0"/>
              <a:t/>
            </a:r>
            <a:br>
              <a:rPr lang="tr-TR" smtClean="0"/>
            </a:br>
            <a:r>
              <a:rPr lang="en-US" smtClean="0"/>
              <a:t/>
            </a:r>
            <a:br>
              <a:rPr lang="en-US" smtClean="0"/>
            </a:br>
            <a:endParaRPr lang="en-AT" dirty="0"/>
          </a:p>
        </p:txBody>
      </p:sp>
      <p:sp>
        <p:nvSpPr>
          <p:cNvPr id="3" name="Rectangle 2"/>
          <p:cNvSpPr/>
          <p:nvPr/>
        </p:nvSpPr>
        <p:spPr>
          <a:xfrm>
            <a:off x="1043608" y="4553595"/>
            <a:ext cx="6912768" cy="584775"/>
          </a:xfrm>
          <a:prstGeom prst="rect">
            <a:avLst/>
          </a:prstGeom>
        </p:spPr>
        <p:txBody>
          <a:bodyPr wrap="square">
            <a:spAutoFit/>
          </a:bodyPr>
          <a:lstStyle/>
          <a:p>
            <a:pPr>
              <a:spcAft>
                <a:spcPts val="425"/>
              </a:spcAft>
            </a:pPr>
            <a:r>
              <a:rPr lang="en-US" sz="1600" i="1" dirty="0">
                <a:latin typeface="Times New Roman" panose="02020603050405020304" pitchFamily="18" charset="0"/>
                <a:ea typeface="Times New Roman" panose="02020603050405020304" pitchFamily="18" charset="0"/>
              </a:rPr>
              <a:t>Total qualifying carbon-free required for state renewable portfolio standards and projected total generation </a:t>
            </a:r>
            <a:r>
              <a:rPr lang="en-GB" sz="1600" i="1" dirty="0" smtClean="0">
                <a:latin typeface="Times New Roman" panose="02020603050405020304" pitchFamily="18" charset="0"/>
                <a:ea typeface="Times New Roman" panose="02020603050405020304" pitchFamily="18" charset="0"/>
              </a:rPr>
              <a:t>2020-2050</a:t>
            </a:r>
            <a:endParaRPr lang="en-US" sz="1600" dirty="0"/>
          </a:p>
        </p:txBody>
      </p:sp>
    </p:spTree>
    <p:extLst>
      <p:ext uri="{BB962C8B-B14F-4D97-AF65-F5344CB8AC3E}">
        <p14:creationId xmlns:p14="http://schemas.microsoft.com/office/powerpoint/2010/main" val="3831915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wide_templ_1.pptx" id="{74F94D85-F321-452F-AFBA-435B7F14D923}" vid="{B994BE24-E5A7-494B-84B3-B72DCB39590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IAEA_Logo_wide</Template>
  <TotalTime>176</TotalTime>
  <Words>1151</Words>
  <Application>Microsoft Office PowerPoint</Application>
  <PresentationFormat>On-screen Show (16:9)</PresentationFormat>
  <Paragraphs>57</Paragraphs>
  <Slides>15</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Arial </vt:lpstr>
      <vt:lpstr>Calibri</vt:lpstr>
      <vt:lpstr>Century Gothic</vt:lpstr>
      <vt:lpstr>Times New Roman</vt:lpstr>
      <vt:lpstr>Wingdings</vt:lpstr>
      <vt:lpstr>Office Theme</vt:lpstr>
      <vt:lpstr>Custom Design</vt:lpstr>
      <vt:lpstr>1_Custom Design</vt:lpstr>
      <vt:lpstr>PowerPoint Presentation</vt:lpstr>
      <vt:lpstr>SAFE ENERGY MANAGEMENT  FOR  SUSTAINABLE NUCLEAR ENERGY</vt:lpstr>
      <vt:lpstr>World Overview</vt:lpstr>
      <vt:lpstr>PowerPoint Presentation</vt:lpstr>
      <vt:lpstr>Nuclear Energy Rising</vt:lpstr>
      <vt:lpstr> Sustainable Development Goals (SDGs) </vt:lpstr>
      <vt:lpstr>Need for a nuclear energy policy and strategy</vt:lpstr>
      <vt:lpstr>Nuclear community address</vt:lpstr>
      <vt:lpstr>Global demand for energy increasing </vt:lpstr>
      <vt:lpstr>NPP Programs</vt:lpstr>
      <vt:lpstr>Climate change – an accelerating global problem</vt:lpstr>
      <vt:lpstr>Breaking through to a better future for all</vt:lpstr>
      <vt:lpstr>Nuclear is low-carbon</vt:lpstr>
      <vt:lpstr>Overall</vt:lpstr>
      <vt:lpstr>Save our planet…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Admin</cp:lastModifiedBy>
  <cp:revision>24</cp:revision>
  <cp:lastPrinted>2015-12-18T15:27:41Z</cp:lastPrinted>
  <dcterms:created xsi:type="dcterms:W3CDTF">2023-02-20T09:28:38Z</dcterms:created>
  <dcterms:modified xsi:type="dcterms:W3CDTF">2023-10-08T10:36:53Z</dcterms:modified>
</cp:coreProperties>
</file>