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handoutMasterIdLst>
    <p:handoutMasterId r:id="rId18"/>
  </p:handoutMasterIdLst>
  <p:sldIdLst>
    <p:sldId id="294" r:id="rId4"/>
    <p:sldId id="320" r:id="rId5"/>
    <p:sldId id="296" r:id="rId6"/>
    <p:sldId id="298" r:id="rId7"/>
    <p:sldId id="299" r:id="rId8"/>
    <p:sldId id="300" r:id="rId9"/>
    <p:sldId id="302" r:id="rId10"/>
    <p:sldId id="303" r:id="rId11"/>
    <p:sldId id="304" r:id="rId12"/>
    <p:sldId id="314" r:id="rId13"/>
    <p:sldId id="311" r:id="rId14"/>
    <p:sldId id="312" r:id="rId15"/>
    <p:sldId id="256" r:id="rId16"/>
  </p:sldIdLst>
  <p:sldSz cx="9144000" cy="5143500" type="screen16x9"/>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8" autoAdjust="0"/>
    <p:restoredTop sz="86352" autoAdjust="0"/>
  </p:normalViewPr>
  <p:slideViewPr>
    <p:cSldViewPr>
      <p:cViewPr varScale="1">
        <p:scale>
          <a:sx n="101" d="100"/>
          <a:sy n="101" d="100"/>
        </p:scale>
        <p:origin x="120" y="468"/>
      </p:cViewPr>
      <p:guideLst>
        <p:guide orient="horz" pos="1620"/>
        <p:guide pos="2880"/>
      </p:guideLst>
    </p:cSldViewPr>
  </p:slideViewPr>
  <p:outlineViewPr>
    <p:cViewPr>
      <p:scale>
        <a:sx n="33" d="100"/>
        <a:sy n="33" d="100"/>
      </p:scale>
      <p:origin x="0" y="-4738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887385" cy="497333"/>
          </a:xfrm>
          <a:prstGeom prst="rect">
            <a:avLst/>
          </a:prstGeom>
        </p:spPr>
        <p:txBody>
          <a:bodyPr vert="horz" lIns="87508" tIns="43754" rIns="87508" bIns="43754" rtlCol="0"/>
          <a:lstStyle>
            <a:lvl1pPr algn="l">
              <a:defRPr sz="1100"/>
            </a:lvl1pPr>
          </a:lstStyle>
          <a:p>
            <a:endParaRPr lang="es-AR"/>
          </a:p>
        </p:txBody>
      </p:sp>
      <p:sp>
        <p:nvSpPr>
          <p:cNvPr id="3" name="Marcador de fecha 2"/>
          <p:cNvSpPr>
            <a:spLocks noGrp="1"/>
          </p:cNvSpPr>
          <p:nvPr>
            <p:ph type="dt" sz="quarter" idx="1"/>
          </p:nvPr>
        </p:nvSpPr>
        <p:spPr>
          <a:xfrm>
            <a:off x="3773864" y="1"/>
            <a:ext cx="2887385" cy="497333"/>
          </a:xfrm>
          <a:prstGeom prst="rect">
            <a:avLst/>
          </a:prstGeom>
        </p:spPr>
        <p:txBody>
          <a:bodyPr vert="horz" lIns="87508" tIns="43754" rIns="87508" bIns="43754" rtlCol="0"/>
          <a:lstStyle>
            <a:lvl1pPr algn="r">
              <a:defRPr sz="1100"/>
            </a:lvl1pPr>
          </a:lstStyle>
          <a:p>
            <a:fld id="{C5422149-C79E-4DA2-AB19-EB9036611984}" type="datetimeFigureOut">
              <a:rPr lang="es-AR" smtClean="0"/>
              <a:t>1/11/2023</a:t>
            </a:fld>
            <a:endParaRPr lang="es-AR"/>
          </a:p>
        </p:txBody>
      </p:sp>
      <p:sp>
        <p:nvSpPr>
          <p:cNvPr id="4" name="Marcador de pie de página 3"/>
          <p:cNvSpPr>
            <a:spLocks noGrp="1"/>
          </p:cNvSpPr>
          <p:nvPr>
            <p:ph type="ftr" sz="quarter" idx="2"/>
          </p:nvPr>
        </p:nvSpPr>
        <p:spPr>
          <a:xfrm>
            <a:off x="1" y="9429305"/>
            <a:ext cx="2887385" cy="497333"/>
          </a:xfrm>
          <a:prstGeom prst="rect">
            <a:avLst/>
          </a:prstGeom>
        </p:spPr>
        <p:txBody>
          <a:bodyPr vert="horz" lIns="87508" tIns="43754" rIns="87508" bIns="43754" rtlCol="0" anchor="b"/>
          <a:lstStyle>
            <a:lvl1pPr algn="l">
              <a:defRPr sz="1100"/>
            </a:lvl1pPr>
          </a:lstStyle>
          <a:p>
            <a:endParaRPr lang="es-AR"/>
          </a:p>
        </p:txBody>
      </p:sp>
      <p:sp>
        <p:nvSpPr>
          <p:cNvPr id="5" name="Marcador de número de diapositiva 4"/>
          <p:cNvSpPr>
            <a:spLocks noGrp="1"/>
          </p:cNvSpPr>
          <p:nvPr>
            <p:ph type="sldNum" sz="quarter" idx="3"/>
          </p:nvPr>
        </p:nvSpPr>
        <p:spPr>
          <a:xfrm>
            <a:off x="3773864" y="9429305"/>
            <a:ext cx="2887385" cy="497333"/>
          </a:xfrm>
          <a:prstGeom prst="rect">
            <a:avLst/>
          </a:prstGeom>
        </p:spPr>
        <p:txBody>
          <a:bodyPr vert="horz" lIns="87508" tIns="43754" rIns="87508" bIns="43754" rtlCol="0" anchor="b"/>
          <a:lstStyle>
            <a:lvl1pPr algn="r">
              <a:defRPr sz="1100"/>
            </a:lvl1pPr>
          </a:lstStyle>
          <a:p>
            <a:fld id="{E77D7197-78E9-4888-BBF6-AB6055BCA974}" type="slidenum">
              <a:rPr lang="es-AR" smtClean="0"/>
              <a:t>‹Nº›</a:t>
            </a:fld>
            <a:endParaRPr lang="es-AR"/>
          </a:p>
        </p:txBody>
      </p:sp>
    </p:spTree>
    <p:extLst>
      <p:ext uri="{BB962C8B-B14F-4D97-AF65-F5344CB8AC3E}">
        <p14:creationId xmlns:p14="http://schemas.microsoft.com/office/powerpoint/2010/main" val="891561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913" cy="496808"/>
          </a:xfrm>
          <a:prstGeom prst="rect">
            <a:avLst/>
          </a:prstGeom>
        </p:spPr>
        <p:txBody>
          <a:bodyPr vert="horz" lIns="90662" tIns="45331" rIns="90662" bIns="45331" rtlCol="0"/>
          <a:lstStyle>
            <a:lvl1pPr algn="l">
              <a:defRPr sz="1100"/>
            </a:lvl1pPr>
          </a:lstStyle>
          <a:p>
            <a:endParaRPr lang="en-GB"/>
          </a:p>
        </p:txBody>
      </p:sp>
      <p:sp>
        <p:nvSpPr>
          <p:cNvPr id="3" name="Date Placeholder 2"/>
          <p:cNvSpPr>
            <a:spLocks noGrp="1"/>
          </p:cNvSpPr>
          <p:nvPr>
            <p:ph type="dt" idx="1"/>
          </p:nvPr>
        </p:nvSpPr>
        <p:spPr>
          <a:xfrm>
            <a:off x="3773272" y="0"/>
            <a:ext cx="2887913" cy="496808"/>
          </a:xfrm>
          <a:prstGeom prst="rect">
            <a:avLst/>
          </a:prstGeom>
        </p:spPr>
        <p:txBody>
          <a:bodyPr vert="horz" lIns="90662" tIns="45331" rIns="90662" bIns="45331" rtlCol="0"/>
          <a:lstStyle>
            <a:lvl1pPr algn="r">
              <a:defRPr sz="1100"/>
            </a:lvl1pPr>
          </a:lstStyle>
          <a:p>
            <a:fld id="{5E945880-6D3B-45FB-851F-AFC0D1D23A0C}" type="datetimeFigureOut">
              <a:rPr lang="en-GB" smtClean="0"/>
              <a:t>01/11/2023</a:t>
            </a:fld>
            <a:endParaRPr lang="en-GB"/>
          </a:p>
        </p:txBody>
      </p:sp>
      <p:sp>
        <p:nvSpPr>
          <p:cNvPr id="4" name="Slide Image Placeholder 3"/>
          <p:cNvSpPr>
            <a:spLocks noGrp="1" noRot="1" noChangeAspect="1"/>
          </p:cNvSpPr>
          <p:nvPr>
            <p:ph type="sldImg" idx="2"/>
          </p:nvPr>
        </p:nvSpPr>
        <p:spPr>
          <a:xfrm>
            <a:off x="23813" y="744538"/>
            <a:ext cx="6615112" cy="3722687"/>
          </a:xfrm>
          <a:prstGeom prst="rect">
            <a:avLst/>
          </a:prstGeom>
          <a:noFill/>
          <a:ln w="12700">
            <a:solidFill>
              <a:prstClr val="black"/>
            </a:solidFill>
          </a:ln>
        </p:spPr>
        <p:txBody>
          <a:bodyPr vert="horz" lIns="90662" tIns="45331" rIns="90662" bIns="45331" rtlCol="0" anchor="ctr"/>
          <a:lstStyle/>
          <a:p>
            <a:endParaRPr lang="en-GB"/>
          </a:p>
        </p:txBody>
      </p:sp>
      <p:sp>
        <p:nvSpPr>
          <p:cNvPr id="5" name="Notes Placeholder 4"/>
          <p:cNvSpPr>
            <a:spLocks noGrp="1"/>
          </p:cNvSpPr>
          <p:nvPr>
            <p:ph type="body" sz="quarter" idx="3"/>
          </p:nvPr>
        </p:nvSpPr>
        <p:spPr>
          <a:xfrm>
            <a:off x="665966" y="4715712"/>
            <a:ext cx="5330813" cy="4466511"/>
          </a:xfrm>
          <a:prstGeom prst="rect">
            <a:avLst/>
          </a:prstGeom>
        </p:spPr>
        <p:txBody>
          <a:bodyPr vert="horz" lIns="90662" tIns="45331" rIns="90662" bIns="45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3"/>
            <a:ext cx="2887913" cy="496808"/>
          </a:xfrm>
          <a:prstGeom prst="rect">
            <a:avLst/>
          </a:prstGeom>
        </p:spPr>
        <p:txBody>
          <a:bodyPr vert="horz" lIns="90662" tIns="45331" rIns="90662" bIns="45331" rtlCol="0" anchor="b"/>
          <a:lstStyle>
            <a:lvl1pPr algn="l">
              <a:defRPr sz="1100"/>
            </a:lvl1pPr>
          </a:lstStyle>
          <a:p>
            <a:endParaRPr lang="en-GB"/>
          </a:p>
        </p:txBody>
      </p:sp>
      <p:sp>
        <p:nvSpPr>
          <p:cNvPr id="7" name="Slide Number Placeholder 6"/>
          <p:cNvSpPr>
            <a:spLocks noGrp="1"/>
          </p:cNvSpPr>
          <p:nvPr>
            <p:ph type="sldNum" sz="quarter" idx="5"/>
          </p:nvPr>
        </p:nvSpPr>
        <p:spPr>
          <a:xfrm>
            <a:off x="3773272" y="9428243"/>
            <a:ext cx="2887913" cy="496808"/>
          </a:xfrm>
          <a:prstGeom prst="rect">
            <a:avLst/>
          </a:prstGeom>
        </p:spPr>
        <p:txBody>
          <a:bodyPr vert="horz" lIns="90662" tIns="45331" rIns="90662" bIns="45331" rtlCol="0" anchor="b"/>
          <a:lstStyle>
            <a:lvl1pPr algn="r">
              <a:defRPr sz="1100"/>
            </a:lvl1pPr>
          </a:lstStyle>
          <a:p>
            <a:fld id="{5750A1E1-C8D9-4447-9192-37BA973CD27A}" type="slidenum">
              <a:rPr lang="en-GB" smtClean="0"/>
              <a:t>‹Nº›</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67606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750A1E1-C8D9-4447-9192-37BA973CD27A}" type="slidenum">
              <a:rPr lang="en-GB" smtClean="0"/>
              <a:t>3</a:t>
            </a:fld>
            <a:endParaRPr lang="en-GB"/>
          </a:p>
        </p:txBody>
      </p:sp>
    </p:spTree>
    <p:extLst>
      <p:ext uri="{BB962C8B-B14F-4D97-AF65-F5344CB8AC3E}">
        <p14:creationId xmlns:p14="http://schemas.microsoft.com/office/powerpoint/2010/main" val="1357646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750A1E1-C8D9-4447-9192-37BA973CD27A}" type="slidenum">
              <a:rPr lang="en-GB" smtClean="0"/>
              <a:t>5</a:t>
            </a:fld>
            <a:endParaRPr lang="en-GB"/>
          </a:p>
        </p:txBody>
      </p:sp>
    </p:spTree>
    <p:extLst>
      <p:ext uri="{BB962C8B-B14F-4D97-AF65-F5344CB8AC3E}">
        <p14:creationId xmlns:p14="http://schemas.microsoft.com/office/powerpoint/2010/main" val="50972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err="1"/>
              <a:t>Available</a:t>
            </a:r>
            <a:r>
              <a:rPr lang="es-AR" dirty="0"/>
              <a:t> in </a:t>
            </a:r>
            <a:r>
              <a:rPr lang="es-AR" dirty="0" err="1"/>
              <a:t>ARN</a:t>
            </a:r>
            <a:r>
              <a:rPr lang="es-AR" baseline="0" dirty="0" err="1"/>
              <a:t>´s</a:t>
            </a:r>
            <a:r>
              <a:rPr lang="es-AR" baseline="0" dirty="0"/>
              <a:t> </a:t>
            </a:r>
            <a:r>
              <a:rPr lang="es-AR" baseline="0" dirty="0" err="1"/>
              <a:t>website</a:t>
            </a:r>
            <a:endParaRPr lang="es-AR" dirty="0"/>
          </a:p>
        </p:txBody>
      </p:sp>
      <p:sp>
        <p:nvSpPr>
          <p:cNvPr id="4" name="Marcador de número de diapositiva 3"/>
          <p:cNvSpPr>
            <a:spLocks noGrp="1"/>
          </p:cNvSpPr>
          <p:nvPr>
            <p:ph type="sldNum" sz="quarter" idx="10"/>
          </p:nvPr>
        </p:nvSpPr>
        <p:spPr/>
        <p:txBody>
          <a:bodyPr/>
          <a:lstStyle/>
          <a:p>
            <a:fld id="{5750A1E1-C8D9-4447-9192-37BA973CD27A}" type="slidenum">
              <a:rPr lang="en-GB" smtClean="0"/>
              <a:t>6</a:t>
            </a:fld>
            <a:endParaRPr lang="en-GB"/>
          </a:p>
        </p:txBody>
      </p:sp>
    </p:spTree>
    <p:extLst>
      <p:ext uri="{BB962C8B-B14F-4D97-AF65-F5344CB8AC3E}">
        <p14:creationId xmlns:p14="http://schemas.microsoft.com/office/powerpoint/2010/main" val="178115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750A1E1-C8D9-4447-9192-37BA973CD27A}" type="slidenum">
              <a:rPr lang="en-GB" smtClean="0"/>
              <a:t>11</a:t>
            </a:fld>
            <a:endParaRPr lang="en-GB"/>
          </a:p>
        </p:txBody>
      </p:sp>
    </p:spTree>
    <p:extLst>
      <p:ext uri="{BB962C8B-B14F-4D97-AF65-F5344CB8AC3E}">
        <p14:creationId xmlns:p14="http://schemas.microsoft.com/office/powerpoint/2010/main" val="263960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5750A1E1-C8D9-4447-9192-37BA973CD27A}" type="slidenum">
              <a:rPr lang="en-GB" smtClean="0"/>
              <a:t>12</a:t>
            </a:fld>
            <a:endParaRPr lang="en-GB"/>
          </a:p>
        </p:txBody>
      </p:sp>
    </p:spTree>
    <p:extLst>
      <p:ext uri="{BB962C8B-B14F-4D97-AF65-F5344CB8AC3E}">
        <p14:creationId xmlns:p14="http://schemas.microsoft.com/office/powerpoint/2010/main" val="1576291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13</a:t>
            </a:fld>
            <a:endParaRPr lang="en-GB"/>
          </a:p>
        </p:txBody>
      </p:sp>
    </p:spTree>
    <p:extLst>
      <p:ext uri="{BB962C8B-B14F-4D97-AF65-F5344CB8AC3E}">
        <p14:creationId xmlns:p14="http://schemas.microsoft.com/office/powerpoint/2010/main" val="87210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02A-1D93-F4C3-C85E-251216CCA15A}"/>
              </a:ext>
            </a:extLst>
          </p:cNvPr>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4834A820-285E-19A0-63D4-57E8B371FA27}"/>
              </a:ext>
            </a:extLst>
          </p:cNvPr>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Tree>
    <p:extLst>
      <p:ext uri="{BB962C8B-B14F-4D97-AF65-F5344CB8AC3E}">
        <p14:creationId xmlns:p14="http://schemas.microsoft.com/office/powerpoint/2010/main" val="21731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3DC-A7D4-09A3-1AE9-6EB6A2A505FA}"/>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58F017C9-42EA-67FC-C2DB-258A31811709}"/>
              </a:ext>
            </a:extLst>
          </p:cNvPr>
          <p:cNvSpPr>
            <a:spLocks noGrp="1"/>
          </p:cNvSpPr>
          <p:nvPr>
            <p:ph type="dt" sz="half" idx="10"/>
          </p:nvPr>
        </p:nvSpPr>
        <p:spPr/>
        <p:txBody>
          <a:bodyPr/>
          <a:lstStyle/>
          <a:p>
            <a:fld id="{45DC10DD-F67F-5241-BB8B-4C3BA9A2959B}" type="datetimeFigureOut">
              <a:rPr lang="en-AT" smtClean="0"/>
              <a:t>11/01/2023</a:t>
            </a:fld>
            <a:endParaRPr lang="en-AT"/>
          </a:p>
        </p:txBody>
      </p:sp>
      <p:sp>
        <p:nvSpPr>
          <p:cNvPr id="5" name="Footer Placeholder 4">
            <a:extLst>
              <a:ext uri="{FF2B5EF4-FFF2-40B4-BE49-F238E27FC236}">
                <a16:creationId xmlns:a16="http://schemas.microsoft.com/office/drawing/2014/main" id="{548A476B-6CD9-E8CC-95D0-4BF10F7F0DF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6AA8E0A8-6E8C-EBD2-84A5-F8EB4376596D}"/>
              </a:ext>
            </a:extLst>
          </p:cNvPr>
          <p:cNvSpPr>
            <a:spLocks noGrp="1"/>
          </p:cNvSpPr>
          <p:nvPr>
            <p:ph type="sldNum" sz="quarter" idx="12"/>
          </p:nvPr>
        </p:nvSpPr>
        <p:spPr/>
        <p:txBody>
          <a:bodyPr/>
          <a:lstStyle/>
          <a:p>
            <a:fld id="{72E3AC5B-7CEB-2D49-94B4-1DE2B86299CB}" type="slidenum">
              <a:rPr lang="en-AT" smtClean="0"/>
              <a:t>‹Nº›</a:t>
            </a:fld>
            <a:endParaRPr lang="en-AT"/>
          </a:p>
        </p:txBody>
      </p:sp>
    </p:spTree>
    <p:extLst>
      <p:ext uri="{BB962C8B-B14F-4D97-AF65-F5344CB8AC3E}">
        <p14:creationId xmlns:p14="http://schemas.microsoft.com/office/powerpoint/2010/main" val="218367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631B-1CA2-FAFF-C0E0-C14C500250D6}"/>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96035E1B-1539-4DAE-0EFC-9ED89D424C6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0A760-D8EC-9040-6007-BF46219ACF19}"/>
              </a:ext>
            </a:extLst>
          </p:cNvPr>
          <p:cNvSpPr>
            <a:spLocks noGrp="1"/>
          </p:cNvSpPr>
          <p:nvPr>
            <p:ph type="dt" sz="half" idx="10"/>
          </p:nvPr>
        </p:nvSpPr>
        <p:spPr/>
        <p:txBody>
          <a:bodyPr/>
          <a:lstStyle/>
          <a:p>
            <a:fld id="{45DC10DD-F67F-5241-BB8B-4C3BA9A2959B}" type="datetimeFigureOut">
              <a:rPr lang="en-AT" smtClean="0"/>
              <a:t>11/01/2023</a:t>
            </a:fld>
            <a:endParaRPr lang="en-AT"/>
          </a:p>
        </p:txBody>
      </p:sp>
      <p:sp>
        <p:nvSpPr>
          <p:cNvPr id="5" name="Footer Placeholder 4">
            <a:extLst>
              <a:ext uri="{FF2B5EF4-FFF2-40B4-BE49-F238E27FC236}">
                <a16:creationId xmlns:a16="http://schemas.microsoft.com/office/drawing/2014/main" id="{B0B00DE1-D38F-9936-5BD1-77D9EFBA9D49}"/>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D2988486-A788-E4BD-1948-995E9EB4E3B3}"/>
              </a:ext>
            </a:extLst>
          </p:cNvPr>
          <p:cNvSpPr>
            <a:spLocks noGrp="1"/>
          </p:cNvSpPr>
          <p:nvPr>
            <p:ph type="sldNum" sz="quarter" idx="12"/>
          </p:nvPr>
        </p:nvSpPr>
        <p:spPr/>
        <p:txBody>
          <a:bodyPr/>
          <a:lstStyle/>
          <a:p>
            <a:fld id="{72E3AC5B-7CEB-2D49-94B4-1DE2B86299CB}" type="slidenum">
              <a:rPr lang="en-AT" smtClean="0"/>
              <a:t>‹Nº›</a:t>
            </a:fld>
            <a:endParaRPr lang="en-AT"/>
          </a:p>
        </p:txBody>
      </p:sp>
    </p:spTree>
    <p:extLst>
      <p:ext uri="{BB962C8B-B14F-4D97-AF65-F5344CB8AC3E}">
        <p14:creationId xmlns:p14="http://schemas.microsoft.com/office/powerpoint/2010/main" val="367555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83C7-9BE7-D979-8DC6-22D017306025}"/>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835CDAE2-596E-243C-F558-0D1991B349C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3F9AD7BD-C78D-1F7C-94E5-D60C9E57A447}"/>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A36AB4B2-3A2C-F3EB-029F-189784E2360D}"/>
              </a:ext>
            </a:extLst>
          </p:cNvPr>
          <p:cNvSpPr>
            <a:spLocks noGrp="1"/>
          </p:cNvSpPr>
          <p:nvPr>
            <p:ph type="dt" sz="half" idx="10"/>
          </p:nvPr>
        </p:nvSpPr>
        <p:spPr/>
        <p:txBody>
          <a:bodyPr/>
          <a:lstStyle/>
          <a:p>
            <a:fld id="{45DC10DD-F67F-5241-BB8B-4C3BA9A2959B}" type="datetimeFigureOut">
              <a:rPr lang="en-AT" smtClean="0"/>
              <a:t>11/01/2023</a:t>
            </a:fld>
            <a:endParaRPr lang="en-AT"/>
          </a:p>
        </p:txBody>
      </p:sp>
      <p:sp>
        <p:nvSpPr>
          <p:cNvPr id="6" name="Footer Placeholder 5">
            <a:extLst>
              <a:ext uri="{FF2B5EF4-FFF2-40B4-BE49-F238E27FC236}">
                <a16:creationId xmlns:a16="http://schemas.microsoft.com/office/drawing/2014/main" id="{F67B8D5D-3A3C-BE50-3DFD-377831D27D9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26086C73-CB1F-0316-515C-9A821BC9C92F}"/>
              </a:ext>
            </a:extLst>
          </p:cNvPr>
          <p:cNvSpPr>
            <a:spLocks noGrp="1"/>
          </p:cNvSpPr>
          <p:nvPr>
            <p:ph type="sldNum" sz="quarter" idx="12"/>
          </p:nvPr>
        </p:nvSpPr>
        <p:spPr/>
        <p:txBody>
          <a:bodyPr/>
          <a:lstStyle/>
          <a:p>
            <a:fld id="{72E3AC5B-7CEB-2D49-94B4-1DE2B86299CB}" type="slidenum">
              <a:rPr lang="en-AT" smtClean="0"/>
              <a:t>‹Nº›</a:t>
            </a:fld>
            <a:endParaRPr lang="en-AT"/>
          </a:p>
        </p:txBody>
      </p:sp>
    </p:spTree>
    <p:extLst>
      <p:ext uri="{BB962C8B-B14F-4D97-AF65-F5344CB8AC3E}">
        <p14:creationId xmlns:p14="http://schemas.microsoft.com/office/powerpoint/2010/main" val="102489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A2F-391B-B9B2-4A0D-42EBFEC884C5}"/>
              </a:ext>
            </a:extLst>
          </p:cNvPr>
          <p:cNvSpPr>
            <a:spLocks noGrp="1"/>
          </p:cNvSpPr>
          <p:nvPr>
            <p:ph type="title"/>
          </p:nvPr>
        </p:nvSpPr>
        <p:spPr>
          <a:xfrm>
            <a:off x="630238" y="274638"/>
            <a:ext cx="7886700" cy="993775"/>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2885374C-A035-EED8-80E0-775BFFF2A1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B2D4EB-C08A-5C09-8886-6635B79554F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1712CCDC-C2DA-ADD3-4D92-88535A4D8BD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0D3F58-64E6-19C2-482C-3DBE78CD8AD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00E93CCA-73B7-9C2E-E223-BAB3D207A282}"/>
              </a:ext>
            </a:extLst>
          </p:cNvPr>
          <p:cNvSpPr>
            <a:spLocks noGrp="1"/>
          </p:cNvSpPr>
          <p:nvPr>
            <p:ph type="dt" sz="half" idx="10"/>
          </p:nvPr>
        </p:nvSpPr>
        <p:spPr/>
        <p:txBody>
          <a:bodyPr/>
          <a:lstStyle/>
          <a:p>
            <a:fld id="{45DC10DD-F67F-5241-BB8B-4C3BA9A2959B}" type="datetimeFigureOut">
              <a:rPr lang="en-AT" smtClean="0"/>
              <a:t>11/01/2023</a:t>
            </a:fld>
            <a:endParaRPr lang="en-AT"/>
          </a:p>
        </p:txBody>
      </p:sp>
      <p:sp>
        <p:nvSpPr>
          <p:cNvPr id="8" name="Footer Placeholder 7">
            <a:extLst>
              <a:ext uri="{FF2B5EF4-FFF2-40B4-BE49-F238E27FC236}">
                <a16:creationId xmlns:a16="http://schemas.microsoft.com/office/drawing/2014/main" id="{27F41DA9-6788-9952-7703-7CF733CBA013}"/>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E776FAB-DBB7-E316-8977-B43B16B49F72}"/>
              </a:ext>
            </a:extLst>
          </p:cNvPr>
          <p:cNvSpPr>
            <a:spLocks noGrp="1"/>
          </p:cNvSpPr>
          <p:nvPr>
            <p:ph type="sldNum" sz="quarter" idx="12"/>
          </p:nvPr>
        </p:nvSpPr>
        <p:spPr/>
        <p:txBody>
          <a:bodyPr/>
          <a:lstStyle/>
          <a:p>
            <a:fld id="{72E3AC5B-7CEB-2D49-94B4-1DE2B86299CB}" type="slidenum">
              <a:rPr lang="en-AT" smtClean="0"/>
              <a:t>‹Nº›</a:t>
            </a:fld>
            <a:endParaRPr lang="en-AT"/>
          </a:p>
        </p:txBody>
      </p:sp>
    </p:spTree>
    <p:extLst>
      <p:ext uri="{BB962C8B-B14F-4D97-AF65-F5344CB8AC3E}">
        <p14:creationId xmlns:p14="http://schemas.microsoft.com/office/powerpoint/2010/main" val="205368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7F7-7CE9-9A49-A73F-A8461B0C9EB9}"/>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9F1F331C-947F-3B91-6141-596092DAE2E5}"/>
              </a:ext>
            </a:extLst>
          </p:cNvPr>
          <p:cNvSpPr>
            <a:spLocks noGrp="1"/>
          </p:cNvSpPr>
          <p:nvPr>
            <p:ph type="dt" sz="half" idx="10"/>
          </p:nvPr>
        </p:nvSpPr>
        <p:spPr/>
        <p:txBody>
          <a:bodyPr/>
          <a:lstStyle/>
          <a:p>
            <a:fld id="{45DC10DD-F67F-5241-BB8B-4C3BA9A2959B}" type="datetimeFigureOut">
              <a:rPr lang="en-AT" smtClean="0"/>
              <a:t>11/01/2023</a:t>
            </a:fld>
            <a:endParaRPr lang="en-AT"/>
          </a:p>
        </p:txBody>
      </p:sp>
      <p:sp>
        <p:nvSpPr>
          <p:cNvPr id="4" name="Footer Placeholder 3">
            <a:extLst>
              <a:ext uri="{FF2B5EF4-FFF2-40B4-BE49-F238E27FC236}">
                <a16:creationId xmlns:a16="http://schemas.microsoft.com/office/drawing/2014/main" id="{2B5866AF-2F2F-92DB-8F2E-17A9462EBB9A}"/>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C1A511AD-3A19-A128-58D0-9DB64840AB8A}"/>
              </a:ext>
            </a:extLst>
          </p:cNvPr>
          <p:cNvSpPr>
            <a:spLocks noGrp="1"/>
          </p:cNvSpPr>
          <p:nvPr>
            <p:ph type="sldNum" sz="quarter" idx="12"/>
          </p:nvPr>
        </p:nvSpPr>
        <p:spPr/>
        <p:txBody>
          <a:bodyPr/>
          <a:lstStyle/>
          <a:p>
            <a:fld id="{72E3AC5B-7CEB-2D49-94B4-1DE2B86299CB}" type="slidenum">
              <a:rPr lang="en-AT" smtClean="0"/>
              <a:t>‹Nº›</a:t>
            </a:fld>
            <a:endParaRPr lang="en-AT"/>
          </a:p>
        </p:txBody>
      </p:sp>
    </p:spTree>
    <p:extLst>
      <p:ext uri="{BB962C8B-B14F-4D97-AF65-F5344CB8AC3E}">
        <p14:creationId xmlns:p14="http://schemas.microsoft.com/office/powerpoint/2010/main" val="284996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F91D0-6817-6B45-06F6-684136E134B6}"/>
              </a:ext>
            </a:extLst>
          </p:cNvPr>
          <p:cNvSpPr>
            <a:spLocks noGrp="1"/>
          </p:cNvSpPr>
          <p:nvPr>
            <p:ph type="dt" sz="half" idx="10"/>
          </p:nvPr>
        </p:nvSpPr>
        <p:spPr/>
        <p:txBody>
          <a:bodyPr/>
          <a:lstStyle/>
          <a:p>
            <a:fld id="{45DC10DD-F67F-5241-BB8B-4C3BA9A2959B}" type="datetimeFigureOut">
              <a:rPr lang="en-AT" smtClean="0"/>
              <a:t>11/01/2023</a:t>
            </a:fld>
            <a:endParaRPr lang="en-AT"/>
          </a:p>
        </p:txBody>
      </p:sp>
      <p:sp>
        <p:nvSpPr>
          <p:cNvPr id="3" name="Footer Placeholder 2">
            <a:extLst>
              <a:ext uri="{FF2B5EF4-FFF2-40B4-BE49-F238E27FC236}">
                <a16:creationId xmlns:a16="http://schemas.microsoft.com/office/drawing/2014/main" id="{D2D9A13F-98A1-B09A-D100-1BF14F66CC82}"/>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F7FB39C8-3D69-BFEC-C2F9-540F8886009D}"/>
              </a:ext>
            </a:extLst>
          </p:cNvPr>
          <p:cNvSpPr>
            <a:spLocks noGrp="1"/>
          </p:cNvSpPr>
          <p:nvPr>
            <p:ph type="sldNum" sz="quarter" idx="12"/>
          </p:nvPr>
        </p:nvSpPr>
        <p:spPr/>
        <p:txBody>
          <a:bodyPr/>
          <a:lstStyle/>
          <a:p>
            <a:fld id="{72E3AC5B-7CEB-2D49-94B4-1DE2B86299CB}" type="slidenum">
              <a:rPr lang="en-AT" smtClean="0"/>
              <a:t>‹Nº›</a:t>
            </a:fld>
            <a:endParaRPr lang="en-AT"/>
          </a:p>
        </p:txBody>
      </p:sp>
    </p:spTree>
    <p:extLst>
      <p:ext uri="{BB962C8B-B14F-4D97-AF65-F5344CB8AC3E}">
        <p14:creationId xmlns:p14="http://schemas.microsoft.com/office/powerpoint/2010/main" val="17006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69E6-CB1E-D452-4C01-CF46963B551B}"/>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8FA31B67-120E-2262-D258-E5430020B7D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1B623384-A9EE-1229-DFE2-3D65B30EEA9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1447A3-1105-4B52-48E8-557AFB703963}"/>
              </a:ext>
            </a:extLst>
          </p:cNvPr>
          <p:cNvSpPr>
            <a:spLocks noGrp="1"/>
          </p:cNvSpPr>
          <p:nvPr>
            <p:ph type="dt" sz="half" idx="10"/>
          </p:nvPr>
        </p:nvSpPr>
        <p:spPr/>
        <p:txBody>
          <a:bodyPr/>
          <a:lstStyle/>
          <a:p>
            <a:fld id="{45DC10DD-F67F-5241-BB8B-4C3BA9A2959B}" type="datetimeFigureOut">
              <a:rPr lang="en-AT" smtClean="0"/>
              <a:t>11/01/2023</a:t>
            </a:fld>
            <a:endParaRPr lang="en-AT"/>
          </a:p>
        </p:txBody>
      </p:sp>
      <p:sp>
        <p:nvSpPr>
          <p:cNvPr id="6" name="Footer Placeholder 5">
            <a:extLst>
              <a:ext uri="{FF2B5EF4-FFF2-40B4-BE49-F238E27FC236}">
                <a16:creationId xmlns:a16="http://schemas.microsoft.com/office/drawing/2014/main" id="{112D6DAE-1C31-94F4-C037-0BDE818465C1}"/>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FBF49C8C-2001-B2D6-156B-F5535EA07018}"/>
              </a:ext>
            </a:extLst>
          </p:cNvPr>
          <p:cNvSpPr>
            <a:spLocks noGrp="1"/>
          </p:cNvSpPr>
          <p:nvPr>
            <p:ph type="sldNum" sz="quarter" idx="12"/>
          </p:nvPr>
        </p:nvSpPr>
        <p:spPr/>
        <p:txBody>
          <a:bodyPr/>
          <a:lstStyle/>
          <a:p>
            <a:fld id="{72E3AC5B-7CEB-2D49-94B4-1DE2B86299CB}" type="slidenum">
              <a:rPr lang="en-AT" smtClean="0"/>
              <a:t>‹Nº›</a:t>
            </a:fld>
            <a:endParaRPr lang="en-AT"/>
          </a:p>
        </p:txBody>
      </p:sp>
    </p:spTree>
    <p:extLst>
      <p:ext uri="{BB962C8B-B14F-4D97-AF65-F5344CB8AC3E}">
        <p14:creationId xmlns:p14="http://schemas.microsoft.com/office/powerpoint/2010/main" val="54827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C135-271A-BA45-6C94-8DE051F5F599}"/>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3EA0B191-3BD1-CD71-4990-36552AAD833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A408CCF-11CD-096C-66D2-489B2F8760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D1ADE6-E632-A8E0-CDA9-A0D1A4A12F34}"/>
              </a:ext>
            </a:extLst>
          </p:cNvPr>
          <p:cNvSpPr>
            <a:spLocks noGrp="1"/>
          </p:cNvSpPr>
          <p:nvPr>
            <p:ph type="dt" sz="half" idx="10"/>
          </p:nvPr>
        </p:nvSpPr>
        <p:spPr/>
        <p:txBody>
          <a:bodyPr/>
          <a:lstStyle/>
          <a:p>
            <a:fld id="{45DC10DD-F67F-5241-BB8B-4C3BA9A2959B}" type="datetimeFigureOut">
              <a:rPr lang="en-AT" smtClean="0"/>
              <a:t>11/01/2023</a:t>
            </a:fld>
            <a:endParaRPr lang="en-AT"/>
          </a:p>
        </p:txBody>
      </p:sp>
      <p:sp>
        <p:nvSpPr>
          <p:cNvPr id="6" name="Footer Placeholder 5">
            <a:extLst>
              <a:ext uri="{FF2B5EF4-FFF2-40B4-BE49-F238E27FC236}">
                <a16:creationId xmlns:a16="http://schemas.microsoft.com/office/drawing/2014/main" id="{CD5B3A4A-F4A9-707B-6CB9-AF85C79B72A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B99F852F-3A27-EAB1-8A07-3ED3E7C748FE}"/>
              </a:ext>
            </a:extLst>
          </p:cNvPr>
          <p:cNvSpPr>
            <a:spLocks noGrp="1"/>
          </p:cNvSpPr>
          <p:nvPr>
            <p:ph type="sldNum" sz="quarter" idx="12"/>
          </p:nvPr>
        </p:nvSpPr>
        <p:spPr/>
        <p:txBody>
          <a:bodyPr/>
          <a:lstStyle/>
          <a:p>
            <a:fld id="{72E3AC5B-7CEB-2D49-94B4-1DE2B86299CB}" type="slidenum">
              <a:rPr lang="en-AT" smtClean="0"/>
              <a:t>‹Nº›</a:t>
            </a:fld>
            <a:endParaRPr lang="en-AT"/>
          </a:p>
        </p:txBody>
      </p:sp>
    </p:spTree>
    <p:extLst>
      <p:ext uri="{BB962C8B-B14F-4D97-AF65-F5344CB8AC3E}">
        <p14:creationId xmlns:p14="http://schemas.microsoft.com/office/powerpoint/2010/main" val="76809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3B6C-64B4-CD5E-08B1-E3501D3FA603}"/>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F6706F66-9771-467E-DC77-B5A2A843F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0E7BE59-CF91-3A70-9D9B-86BD42027A0B}"/>
              </a:ext>
            </a:extLst>
          </p:cNvPr>
          <p:cNvSpPr>
            <a:spLocks noGrp="1"/>
          </p:cNvSpPr>
          <p:nvPr>
            <p:ph type="dt" sz="half" idx="10"/>
          </p:nvPr>
        </p:nvSpPr>
        <p:spPr/>
        <p:txBody>
          <a:bodyPr/>
          <a:lstStyle/>
          <a:p>
            <a:fld id="{45DC10DD-F67F-5241-BB8B-4C3BA9A2959B}" type="datetimeFigureOut">
              <a:rPr lang="en-AT" smtClean="0"/>
              <a:t>11/01/2023</a:t>
            </a:fld>
            <a:endParaRPr lang="en-AT"/>
          </a:p>
        </p:txBody>
      </p:sp>
      <p:sp>
        <p:nvSpPr>
          <p:cNvPr id="5" name="Footer Placeholder 4">
            <a:extLst>
              <a:ext uri="{FF2B5EF4-FFF2-40B4-BE49-F238E27FC236}">
                <a16:creationId xmlns:a16="http://schemas.microsoft.com/office/drawing/2014/main" id="{DFDF7EE1-5D54-70F0-01AF-49607C1638F7}"/>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58194E92-EBA1-B507-A8BC-D9C12CDF8F98}"/>
              </a:ext>
            </a:extLst>
          </p:cNvPr>
          <p:cNvSpPr>
            <a:spLocks noGrp="1"/>
          </p:cNvSpPr>
          <p:nvPr>
            <p:ph type="sldNum" sz="quarter" idx="12"/>
          </p:nvPr>
        </p:nvSpPr>
        <p:spPr/>
        <p:txBody>
          <a:bodyPr/>
          <a:lstStyle/>
          <a:p>
            <a:fld id="{72E3AC5B-7CEB-2D49-94B4-1DE2B86299CB}" type="slidenum">
              <a:rPr lang="en-AT" smtClean="0"/>
              <a:t>‹Nº›</a:t>
            </a:fld>
            <a:endParaRPr lang="en-AT"/>
          </a:p>
        </p:txBody>
      </p:sp>
    </p:spTree>
    <p:extLst>
      <p:ext uri="{BB962C8B-B14F-4D97-AF65-F5344CB8AC3E}">
        <p14:creationId xmlns:p14="http://schemas.microsoft.com/office/powerpoint/2010/main" val="125174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0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E2C6B-0554-048C-B7CF-E1EAD184C78F}"/>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2CDD786F-A24F-8C10-79C3-1C2BB5169BF7}"/>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7B01A7B-2028-97E7-CA5A-84A4FD0C2D1F}"/>
              </a:ext>
            </a:extLst>
          </p:cNvPr>
          <p:cNvSpPr>
            <a:spLocks noGrp="1"/>
          </p:cNvSpPr>
          <p:nvPr>
            <p:ph type="dt" sz="half" idx="10"/>
          </p:nvPr>
        </p:nvSpPr>
        <p:spPr/>
        <p:txBody>
          <a:bodyPr/>
          <a:lstStyle/>
          <a:p>
            <a:fld id="{45DC10DD-F67F-5241-BB8B-4C3BA9A2959B}" type="datetimeFigureOut">
              <a:rPr lang="en-AT" smtClean="0"/>
              <a:t>11/01/2023</a:t>
            </a:fld>
            <a:endParaRPr lang="en-AT"/>
          </a:p>
        </p:txBody>
      </p:sp>
      <p:sp>
        <p:nvSpPr>
          <p:cNvPr id="5" name="Footer Placeholder 4">
            <a:extLst>
              <a:ext uri="{FF2B5EF4-FFF2-40B4-BE49-F238E27FC236}">
                <a16:creationId xmlns:a16="http://schemas.microsoft.com/office/drawing/2014/main" id="{980CB13F-43E0-9D39-4749-04350486CC35}"/>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026B360-6CC0-E612-0697-3696FF50C19C}"/>
              </a:ext>
            </a:extLst>
          </p:cNvPr>
          <p:cNvSpPr>
            <a:spLocks noGrp="1"/>
          </p:cNvSpPr>
          <p:nvPr>
            <p:ph type="sldNum" sz="quarter" idx="12"/>
          </p:nvPr>
        </p:nvSpPr>
        <p:spPr/>
        <p:txBody>
          <a:bodyPr/>
          <a:lstStyle/>
          <a:p>
            <a:fld id="{72E3AC5B-7CEB-2D49-94B4-1DE2B86299CB}" type="slidenum">
              <a:rPr lang="en-AT" smtClean="0"/>
              <a:t>‹Nº›</a:t>
            </a:fld>
            <a:endParaRPr lang="en-AT"/>
          </a:p>
        </p:txBody>
      </p:sp>
    </p:spTree>
    <p:extLst>
      <p:ext uri="{BB962C8B-B14F-4D97-AF65-F5344CB8AC3E}">
        <p14:creationId xmlns:p14="http://schemas.microsoft.com/office/powerpoint/2010/main" val="219832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029-CD34-007D-4455-2E2948DAD5EE}"/>
              </a:ext>
            </a:extLst>
          </p:cNvPr>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Subtitle 2">
            <a:extLst>
              <a:ext uri="{FF2B5EF4-FFF2-40B4-BE49-F238E27FC236}">
                <a16:creationId xmlns:a16="http://schemas.microsoft.com/office/drawing/2014/main" id="{F583CC5A-34C1-81E7-7534-BFD1F67A229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T" dirty="0"/>
          </a:p>
        </p:txBody>
      </p:sp>
      <p:sp>
        <p:nvSpPr>
          <p:cNvPr id="4" name="Date Placeholder 3">
            <a:extLst>
              <a:ext uri="{FF2B5EF4-FFF2-40B4-BE49-F238E27FC236}">
                <a16:creationId xmlns:a16="http://schemas.microsoft.com/office/drawing/2014/main" id="{7A63E1B8-5198-9A43-9626-34C359ADEFAE}"/>
              </a:ext>
            </a:extLst>
          </p:cNvPr>
          <p:cNvSpPr>
            <a:spLocks noGrp="1"/>
          </p:cNvSpPr>
          <p:nvPr>
            <p:ph type="dt" sz="half" idx="10"/>
          </p:nvPr>
        </p:nvSpPr>
        <p:spPr/>
        <p:txBody>
          <a:bodyPr/>
          <a:lstStyle/>
          <a:p>
            <a:fld id="{63E74C7C-23F2-4648-B589-EAEE169A6990}" type="datetimeFigureOut">
              <a:rPr lang="en-AT" smtClean="0"/>
              <a:t>11/01/2023</a:t>
            </a:fld>
            <a:endParaRPr lang="en-AT"/>
          </a:p>
        </p:txBody>
      </p:sp>
      <p:sp>
        <p:nvSpPr>
          <p:cNvPr id="5" name="Footer Placeholder 4">
            <a:extLst>
              <a:ext uri="{FF2B5EF4-FFF2-40B4-BE49-F238E27FC236}">
                <a16:creationId xmlns:a16="http://schemas.microsoft.com/office/drawing/2014/main" id="{9F7C40A4-7D03-C8E8-89EE-543B5CC49FC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3F5554A0-5F76-A5D7-7D16-88F40D57BD13}"/>
              </a:ext>
            </a:extLst>
          </p:cNvPr>
          <p:cNvSpPr>
            <a:spLocks noGrp="1"/>
          </p:cNvSpPr>
          <p:nvPr>
            <p:ph type="sldNum" sz="quarter" idx="12"/>
          </p:nvPr>
        </p:nvSpPr>
        <p:spPr/>
        <p:txBody>
          <a:bodyPr/>
          <a:lstStyle/>
          <a:p>
            <a:fld id="{9811A4E6-D212-BA49-BB1D-67D317C50531}" type="slidenum">
              <a:rPr lang="en-AT" smtClean="0"/>
              <a:t>‹Nº›</a:t>
            </a:fld>
            <a:endParaRPr lang="en-AT"/>
          </a:p>
        </p:txBody>
      </p:sp>
    </p:spTree>
    <p:extLst>
      <p:ext uri="{BB962C8B-B14F-4D97-AF65-F5344CB8AC3E}">
        <p14:creationId xmlns:p14="http://schemas.microsoft.com/office/powerpoint/2010/main" val="362907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5B9-3ED1-E779-6B9C-838E32B80942}"/>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Content Placeholder 2">
            <a:extLst>
              <a:ext uri="{FF2B5EF4-FFF2-40B4-BE49-F238E27FC236}">
                <a16:creationId xmlns:a16="http://schemas.microsoft.com/office/drawing/2014/main" id="{79DD613D-B40A-B8FD-9EEE-B4A4332BA0D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7D18BC72-CFE8-922F-469E-1AE08093626F}"/>
              </a:ext>
            </a:extLst>
          </p:cNvPr>
          <p:cNvSpPr>
            <a:spLocks noGrp="1"/>
          </p:cNvSpPr>
          <p:nvPr>
            <p:ph type="dt" sz="half" idx="10"/>
          </p:nvPr>
        </p:nvSpPr>
        <p:spPr/>
        <p:txBody>
          <a:bodyPr/>
          <a:lstStyle/>
          <a:p>
            <a:fld id="{63E74C7C-23F2-4648-B589-EAEE169A6990}" type="datetimeFigureOut">
              <a:rPr lang="en-AT" smtClean="0"/>
              <a:t>11/01/2023</a:t>
            </a:fld>
            <a:endParaRPr lang="en-AT"/>
          </a:p>
        </p:txBody>
      </p:sp>
      <p:sp>
        <p:nvSpPr>
          <p:cNvPr id="5" name="Footer Placeholder 4">
            <a:extLst>
              <a:ext uri="{FF2B5EF4-FFF2-40B4-BE49-F238E27FC236}">
                <a16:creationId xmlns:a16="http://schemas.microsoft.com/office/drawing/2014/main" id="{D4DD312E-AFFB-1A08-1060-EF046B8427B1}"/>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F434453A-7F41-A078-DCE3-20E34670392E}"/>
              </a:ext>
            </a:extLst>
          </p:cNvPr>
          <p:cNvSpPr>
            <a:spLocks noGrp="1"/>
          </p:cNvSpPr>
          <p:nvPr>
            <p:ph type="sldNum" sz="quarter" idx="12"/>
          </p:nvPr>
        </p:nvSpPr>
        <p:spPr/>
        <p:txBody>
          <a:bodyPr/>
          <a:lstStyle/>
          <a:p>
            <a:fld id="{9811A4E6-D212-BA49-BB1D-67D317C50531}" type="slidenum">
              <a:rPr lang="en-AT" smtClean="0"/>
              <a:t>‹Nº›</a:t>
            </a:fld>
            <a:endParaRPr lang="en-AT"/>
          </a:p>
        </p:txBody>
      </p:sp>
    </p:spTree>
    <p:extLst>
      <p:ext uri="{BB962C8B-B14F-4D97-AF65-F5344CB8AC3E}">
        <p14:creationId xmlns:p14="http://schemas.microsoft.com/office/powerpoint/2010/main" val="25716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5A9-6CA1-9771-FCA7-D61BF2849C1D}"/>
              </a:ext>
            </a:extLst>
          </p:cNvPr>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43A73F48-7C6A-9C78-EA33-3DD52D89EA1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51F3D0-BE0E-A7C0-7828-9F49D206B00C}"/>
              </a:ext>
            </a:extLst>
          </p:cNvPr>
          <p:cNvSpPr>
            <a:spLocks noGrp="1"/>
          </p:cNvSpPr>
          <p:nvPr>
            <p:ph type="dt" sz="half" idx="10"/>
          </p:nvPr>
        </p:nvSpPr>
        <p:spPr/>
        <p:txBody>
          <a:bodyPr/>
          <a:lstStyle/>
          <a:p>
            <a:fld id="{63E74C7C-23F2-4648-B589-EAEE169A6990}" type="datetimeFigureOut">
              <a:rPr lang="en-AT" smtClean="0"/>
              <a:t>11/01/2023</a:t>
            </a:fld>
            <a:endParaRPr lang="en-AT"/>
          </a:p>
        </p:txBody>
      </p:sp>
      <p:sp>
        <p:nvSpPr>
          <p:cNvPr id="5" name="Footer Placeholder 4">
            <a:extLst>
              <a:ext uri="{FF2B5EF4-FFF2-40B4-BE49-F238E27FC236}">
                <a16:creationId xmlns:a16="http://schemas.microsoft.com/office/drawing/2014/main" id="{FE22223E-5F91-74C9-A5B3-C167A8A3716C}"/>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6F44461-5A2A-7645-3185-483CF023104C}"/>
              </a:ext>
            </a:extLst>
          </p:cNvPr>
          <p:cNvSpPr>
            <a:spLocks noGrp="1"/>
          </p:cNvSpPr>
          <p:nvPr>
            <p:ph type="sldNum" sz="quarter" idx="12"/>
          </p:nvPr>
        </p:nvSpPr>
        <p:spPr/>
        <p:txBody>
          <a:bodyPr/>
          <a:lstStyle/>
          <a:p>
            <a:fld id="{9811A4E6-D212-BA49-BB1D-67D317C50531}" type="slidenum">
              <a:rPr lang="en-AT" smtClean="0"/>
              <a:t>‹Nº›</a:t>
            </a:fld>
            <a:endParaRPr lang="en-AT"/>
          </a:p>
        </p:txBody>
      </p:sp>
    </p:spTree>
    <p:extLst>
      <p:ext uri="{BB962C8B-B14F-4D97-AF65-F5344CB8AC3E}">
        <p14:creationId xmlns:p14="http://schemas.microsoft.com/office/powerpoint/2010/main" val="34835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97B4-D581-030F-E847-C2386FA7D8F1}"/>
              </a:ext>
            </a:extLst>
          </p:cNvPr>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35B988C9-C703-AE60-483F-4D69BE6DC6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46A57F-842E-6B52-4967-28E435FE7A17}"/>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92010345-5305-9514-53D7-BC4B0B461A9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1BF8FA-8388-F803-911A-5D1AB74C88A9}"/>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2D42EA7F-3071-E80C-2482-F1ED949245A5}"/>
              </a:ext>
            </a:extLst>
          </p:cNvPr>
          <p:cNvSpPr>
            <a:spLocks noGrp="1"/>
          </p:cNvSpPr>
          <p:nvPr>
            <p:ph type="dt" sz="half" idx="10"/>
          </p:nvPr>
        </p:nvSpPr>
        <p:spPr/>
        <p:txBody>
          <a:bodyPr/>
          <a:lstStyle/>
          <a:p>
            <a:fld id="{63E74C7C-23F2-4648-B589-EAEE169A6990}" type="datetimeFigureOut">
              <a:rPr lang="en-AT" smtClean="0"/>
              <a:t>11/01/2023</a:t>
            </a:fld>
            <a:endParaRPr lang="en-AT"/>
          </a:p>
        </p:txBody>
      </p:sp>
      <p:sp>
        <p:nvSpPr>
          <p:cNvPr id="8" name="Footer Placeholder 7">
            <a:extLst>
              <a:ext uri="{FF2B5EF4-FFF2-40B4-BE49-F238E27FC236}">
                <a16:creationId xmlns:a16="http://schemas.microsoft.com/office/drawing/2014/main" id="{F80A429A-4224-1E19-3BA8-C8B945FEF65F}"/>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B89FADE-3C5F-A233-E430-082035CDF0B5}"/>
              </a:ext>
            </a:extLst>
          </p:cNvPr>
          <p:cNvSpPr>
            <a:spLocks noGrp="1"/>
          </p:cNvSpPr>
          <p:nvPr>
            <p:ph type="sldNum" sz="quarter" idx="12"/>
          </p:nvPr>
        </p:nvSpPr>
        <p:spPr/>
        <p:txBody>
          <a:bodyPr/>
          <a:lstStyle/>
          <a:p>
            <a:fld id="{9811A4E6-D212-BA49-BB1D-67D317C50531}" type="slidenum">
              <a:rPr lang="en-AT" smtClean="0"/>
              <a:t>‹Nº›</a:t>
            </a:fld>
            <a:endParaRPr lang="en-AT"/>
          </a:p>
        </p:txBody>
      </p:sp>
    </p:spTree>
    <p:extLst>
      <p:ext uri="{BB962C8B-B14F-4D97-AF65-F5344CB8AC3E}">
        <p14:creationId xmlns:p14="http://schemas.microsoft.com/office/powerpoint/2010/main" val="171599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F28-435E-C68D-CDAE-E0A9B15FC1EF}"/>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Date Placeholder 2">
            <a:extLst>
              <a:ext uri="{FF2B5EF4-FFF2-40B4-BE49-F238E27FC236}">
                <a16:creationId xmlns:a16="http://schemas.microsoft.com/office/drawing/2014/main" id="{D40C9A6D-56EA-01C5-8530-BF6F126F2997}"/>
              </a:ext>
            </a:extLst>
          </p:cNvPr>
          <p:cNvSpPr>
            <a:spLocks noGrp="1"/>
          </p:cNvSpPr>
          <p:nvPr>
            <p:ph type="dt" sz="half" idx="10"/>
          </p:nvPr>
        </p:nvSpPr>
        <p:spPr/>
        <p:txBody>
          <a:bodyPr/>
          <a:lstStyle/>
          <a:p>
            <a:fld id="{63E74C7C-23F2-4648-B589-EAEE169A6990}" type="datetimeFigureOut">
              <a:rPr lang="en-AT" smtClean="0"/>
              <a:t>11/01/2023</a:t>
            </a:fld>
            <a:endParaRPr lang="en-AT"/>
          </a:p>
        </p:txBody>
      </p:sp>
      <p:sp>
        <p:nvSpPr>
          <p:cNvPr id="4" name="Footer Placeholder 3">
            <a:extLst>
              <a:ext uri="{FF2B5EF4-FFF2-40B4-BE49-F238E27FC236}">
                <a16:creationId xmlns:a16="http://schemas.microsoft.com/office/drawing/2014/main" id="{1F93D6F0-6164-EAAD-774B-D37CA81A1290}"/>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790725DB-07EE-DE5B-AE9B-6F76FB19889F}"/>
              </a:ext>
            </a:extLst>
          </p:cNvPr>
          <p:cNvSpPr>
            <a:spLocks noGrp="1"/>
          </p:cNvSpPr>
          <p:nvPr>
            <p:ph type="sldNum" sz="quarter" idx="12"/>
          </p:nvPr>
        </p:nvSpPr>
        <p:spPr/>
        <p:txBody>
          <a:bodyPr/>
          <a:lstStyle/>
          <a:p>
            <a:fld id="{9811A4E6-D212-BA49-BB1D-67D317C50531}" type="slidenum">
              <a:rPr lang="en-AT" smtClean="0"/>
              <a:t>‹Nº›</a:t>
            </a:fld>
            <a:endParaRPr lang="en-AT"/>
          </a:p>
        </p:txBody>
      </p:sp>
    </p:spTree>
    <p:extLst>
      <p:ext uri="{BB962C8B-B14F-4D97-AF65-F5344CB8AC3E}">
        <p14:creationId xmlns:p14="http://schemas.microsoft.com/office/powerpoint/2010/main" val="299660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08737-70E7-6AD3-C9BC-A9D7B189C767}"/>
              </a:ext>
            </a:extLst>
          </p:cNvPr>
          <p:cNvSpPr>
            <a:spLocks noGrp="1"/>
          </p:cNvSpPr>
          <p:nvPr>
            <p:ph type="dt" sz="half" idx="10"/>
          </p:nvPr>
        </p:nvSpPr>
        <p:spPr/>
        <p:txBody>
          <a:bodyPr/>
          <a:lstStyle/>
          <a:p>
            <a:fld id="{63E74C7C-23F2-4648-B589-EAEE169A6990}" type="datetimeFigureOut">
              <a:rPr lang="en-AT" smtClean="0"/>
              <a:t>11/01/2023</a:t>
            </a:fld>
            <a:endParaRPr lang="en-AT"/>
          </a:p>
        </p:txBody>
      </p:sp>
      <p:sp>
        <p:nvSpPr>
          <p:cNvPr id="3" name="Footer Placeholder 2">
            <a:extLst>
              <a:ext uri="{FF2B5EF4-FFF2-40B4-BE49-F238E27FC236}">
                <a16:creationId xmlns:a16="http://schemas.microsoft.com/office/drawing/2014/main" id="{F4254B2E-75F7-81AC-1B6F-CBFED9C64D89}"/>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15B6763C-3312-66EA-FF6B-C74C2479F03C}"/>
              </a:ext>
            </a:extLst>
          </p:cNvPr>
          <p:cNvSpPr>
            <a:spLocks noGrp="1"/>
          </p:cNvSpPr>
          <p:nvPr>
            <p:ph type="sldNum" sz="quarter" idx="12"/>
          </p:nvPr>
        </p:nvSpPr>
        <p:spPr/>
        <p:txBody>
          <a:bodyPr/>
          <a:lstStyle/>
          <a:p>
            <a:fld id="{9811A4E6-D212-BA49-BB1D-67D317C50531}" type="slidenum">
              <a:rPr lang="en-AT" smtClean="0"/>
              <a:t>‹Nº›</a:t>
            </a:fld>
            <a:endParaRPr lang="en-AT"/>
          </a:p>
        </p:txBody>
      </p:sp>
    </p:spTree>
    <p:extLst>
      <p:ext uri="{BB962C8B-B14F-4D97-AF65-F5344CB8AC3E}">
        <p14:creationId xmlns:p14="http://schemas.microsoft.com/office/powerpoint/2010/main" val="4083752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3D597-CABF-3F00-F43C-C66A9883FFA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‹Nº›</a:t>
            </a:fld>
            <a:endParaRPr lang="en-US" dirty="0"/>
          </a:p>
        </p:txBody>
      </p:sp>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id="{8AE98FBB-A02A-B11B-8A8D-F45E612C0E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0F410017-9382-7C80-0FED-5DE265680D1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C02AA3AD-3BCF-8FB9-3D95-9389AF70EF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E74C7C-23F2-4648-B589-EAEE169A6990}" type="datetimeFigureOut">
              <a:rPr lang="en-AT" smtClean="0"/>
              <a:t>11/01/2023</a:t>
            </a:fld>
            <a:endParaRPr lang="en-AT"/>
          </a:p>
        </p:txBody>
      </p:sp>
      <p:sp>
        <p:nvSpPr>
          <p:cNvPr id="5" name="Footer Placeholder 4">
            <a:extLst>
              <a:ext uri="{FF2B5EF4-FFF2-40B4-BE49-F238E27FC236}">
                <a16:creationId xmlns:a16="http://schemas.microsoft.com/office/drawing/2014/main" id="{7046FF34-C2C5-74BF-98B9-B0288048BB2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523AA55A-1FA2-7FAC-03D5-B3B0474EC23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en-AT" smtClean="0"/>
              <a:t>‹Nº›</a:t>
            </a:fld>
            <a:endParaRPr lang="en-AT"/>
          </a:p>
        </p:txBody>
      </p:sp>
    </p:spTree>
    <p:extLst>
      <p:ext uri="{BB962C8B-B14F-4D97-AF65-F5344CB8AC3E}">
        <p14:creationId xmlns:p14="http://schemas.microsoft.com/office/powerpoint/2010/main" val="14695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a:extLst>
              <a:ext uri="{FF2B5EF4-FFF2-40B4-BE49-F238E27FC236}">
                <a16:creationId xmlns:a16="http://schemas.microsoft.com/office/drawing/2014/main" id="{B50D8E72-883D-F4EE-4AC5-F815AAD889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3318190-26C8-C938-A09A-E3122DA84F8D}"/>
              </a:ext>
            </a:extLst>
          </p:cNvPr>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1929BADB-49D7-77A0-4E80-E38A30AA211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A840B100-5DA0-D711-3D81-1FF58758097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5DC10DD-F67F-5241-BB8B-4C3BA9A2959B}" type="datetimeFigureOut">
              <a:rPr lang="en-AT" smtClean="0"/>
              <a:t>11/01/2023</a:t>
            </a:fld>
            <a:endParaRPr lang="en-AT"/>
          </a:p>
        </p:txBody>
      </p:sp>
      <p:sp>
        <p:nvSpPr>
          <p:cNvPr id="5" name="Footer Placeholder 4">
            <a:extLst>
              <a:ext uri="{FF2B5EF4-FFF2-40B4-BE49-F238E27FC236}">
                <a16:creationId xmlns:a16="http://schemas.microsoft.com/office/drawing/2014/main" id="{3CAE29F2-ADEB-64ED-66BD-C0BCF11ADBB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D5555D77-855F-FA69-3B1C-CE22424480B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en-AT" smtClean="0"/>
              <a:t>‹Nº›</a:t>
            </a:fld>
            <a:endParaRPr lang="en-AT"/>
          </a:p>
        </p:txBody>
      </p:sp>
    </p:spTree>
    <p:extLst>
      <p:ext uri="{BB962C8B-B14F-4D97-AF65-F5344CB8AC3E}">
        <p14:creationId xmlns:p14="http://schemas.microsoft.com/office/powerpoint/2010/main" val="399071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mailto:mbossio@arn.gob.ar"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mbossio@arn.gob.ar"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309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78139" y="1219266"/>
            <a:ext cx="5566206" cy="351366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p:cNvSpPr/>
          <p:nvPr/>
        </p:nvSpPr>
        <p:spPr>
          <a:xfrm>
            <a:off x="5744636" y="1020892"/>
            <a:ext cx="3243147" cy="3693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p:cNvSpPr>
            <a:spLocks noGrp="1"/>
          </p:cNvSpPr>
          <p:nvPr>
            <p:ph type="title"/>
          </p:nvPr>
        </p:nvSpPr>
        <p:spPr>
          <a:xfrm>
            <a:off x="107504" y="14287"/>
            <a:ext cx="8408168" cy="993775"/>
          </a:xfrm>
        </p:spPr>
        <p:txBody>
          <a:bodyPr/>
          <a:lstStyle/>
          <a:p>
            <a:pPr algn="ctr"/>
            <a:r>
              <a:rPr lang="es-AR" b="1" dirty="0"/>
              <a:t>CASE STUDY: </a:t>
            </a:r>
            <a:r>
              <a:rPr lang="es-AR" b="1" dirty="0" err="1"/>
              <a:t>Clearance</a:t>
            </a:r>
            <a:r>
              <a:rPr lang="es-AR" b="1" dirty="0"/>
              <a:t> of </a:t>
            </a:r>
            <a:r>
              <a:rPr lang="es-AR" b="1" dirty="0" err="1"/>
              <a:t>contaminated</a:t>
            </a:r>
            <a:r>
              <a:rPr lang="es-AR" b="1" dirty="0"/>
              <a:t> </a:t>
            </a:r>
            <a:r>
              <a:rPr lang="es-AR" b="1" dirty="0" err="1"/>
              <a:t>soil</a:t>
            </a:r>
            <a:endParaRPr lang="es-AR" b="1" dirty="0"/>
          </a:p>
        </p:txBody>
      </p:sp>
      <p:sp>
        <p:nvSpPr>
          <p:cNvPr id="3" name="Marcador de contenido 2"/>
          <p:cNvSpPr>
            <a:spLocks noGrp="1"/>
          </p:cNvSpPr>
          <p:nvPr>
            <p:ph idx="1"/>
          </p:nvPr>
        </p:nvSpPr>
        <p:spPr>
          <a:xfrm>
            <a:off x="78139" y="1351789"/>
            <a:ext cx="5472608" cy="3381137"/>
          </a:xfrm>
        </p:spPr>
        <p:txBody>
          <a:bodyPr>
            <a:noAutofit/>
          </a:bodyPr>
          <a:lstStyle/>
          <a:p>
            <a:pPr algn="just"/>
            <a:r>
              <a:rPr lang="en-US" sz="1700" dirty="0"/>
              <a:t>1400dm3 of soil contaminated with Co-60</a:t>
            </a:r>
          </a:p>
          <a:p>
            <a:pPr algn="just"/>
            <a:r>
              <a:rPr lang="en-US" sz="1700" dirty="0"/>
              <a:t>Generated during the modification of a sector of a sealed radioactive source production plant.</a:t>
            </a:r>
          </a:p>
          <a:p>
            <a:pPr algn="just"/>
            <a:r>
              <a:rPr lang="en-US" sz="1700" dirty="0"/>
              <a:t>The soil was divided into 3 mounds</a:t>
            </a:r>
          </a:p>
          <a:p>
            <a:pPr algn="just"/>
            <a:r>
              <a:rPr lang="en-US" sz="1700" dirty="0"/>
              <a:t>3 samples of 0,5dm3 were taken from each mound</a:t>
            </a:r>
          </a:p>
          <a:p>
            <a:pPr algn="just"/>
            <a:r>
              <a:rPr lang="en-US" sz="1700" dirty="0"/>
              <a:t>Analyzed with a multichannel detector (sodium iodine)</a:t>
            </a:r>
          </a:p>
          <a:p>
            <a:pPr algn="just"/>
            <a:r>
              <a:rPr lang="en-US" sz="1700" dirty="0"/>
              <a:t>Then a gamma spectrometry with </a:t>
            </a:r>
            <a:r>
              <a:rPr lang="en-US" sz="1700" dirty="0" err="1"/>
              <a:t>GeHP</a:t>
            </a:r>
            <a:r>
              <a:rPr lang="en-US" sz="1700" dirty="0"/>
              <a:t> detector  for sample of each mound was performed in the Metrology Lab from CNEA</a:t>
            </a:r>
          </a:p>
        </p:txBody>
      </p:sp>
      <p:pic>
        <p:nvPicPr>
          <p:cNvPr id="4" name="Imagen 3"/>
          <p:cNvPicPr>
            <a:picLocks noChangeAspect="1"/>
          </p:cNvPicPr>
          <p:nvPr/>
        </p:nvPicPr>
        <p:blipFill rotWithShape="1">
          <a:blip r:embed="rId2"/>
          <a:srcRect l="7731" r="6716"/>
          <a:stretch/>
        </p:blipFill>
        <p:spPr>
          <a:xfrm>
            <a:off x="5785525" y="3925567"/>
            <a:ext cx="3257450" cy="1113607"/>
          </a:xfrm>
          <a:prstGeom prst="rect">
            <a:avLst/>
          </a:prstGeom>
          <a:ln w="12700">
            <a:solidFill>
              <a:schemeClr val="tx1"/>
            </a:solidFill>
          </a:ln>
        </p:spPr>
      </p:pic>
      <p:pic>
        <p:nvPicPr>
          <p:cNvPr id="5" name="Imagen 4"/>
          <p:cNvPicPr>
            <a:picLocks noChangeAspect="1"/>
          </p:cNvPicPr>
          <p:nvPr/>
        </p:nvPicPr>
        <p:blipFill rotWithShape="1">
          <a:blip r:embed="rId3"/>
          <a:srcRect l="5637" r="5241"/>
          <a:stretch/>
        </p:blipFill>
        <p:spPr>
          <a:xfrm>
            <a:off x="5802614" y="1824471"/>
            <a:ext cx="3240361" cy="1949839"/>
          </a:xfrm>
          <a:prstGeom prst="rect">
            <a:avLst/>
          </a:prstGeom>
          <a:ln w="12700">
            <a:solidFill>
              <a:schemeClr val="tx1"/>
            </a:solidFill>
          </a:ln>
        </p:spPr>
      </p:pic>
      <p:sp>
        <p:nvSpPr>
          <p:cNvPr id="6" name="CuadroTexto 5"/>
          <p:cNvSpPr txBox="1"/>
          <p:nvPr/>
        </p:nvSpPr>
        <p:spPr>
          <a:xfrm>
            <a:off x="5747423" y="1002306"/>
            <a:ext cx="3240360" cy="369332"/>
          </a:xfrm>
          <a:prstGeom prst="rect">
            <a:avLst/>
          </a:prstGeom>
          <a:noFill/>
        </p:spPr>
        <p:txBody>
          <a:bodyPr wrap="square" rtlCol="0">
            <a:spAutoFit/>
          </a:bodyPr>
          <a:lstStyle/>
          <a:p>
            <a:pPr algn="ctr"/>
            <a:r>
              <a:rPr lang="es-AR" b="1" dirty="0"/>
              <a:t>Co-60 </a:t>
            </a:r>
            <a:r>
              <a:rPr lang="es-AR" b="1" dirty="0" err="1"/>
              <a:t>clearance</a:t>
            </a:r>
            <a:r>
              <a:rPr lang="es-AR" b="1" dirty="0"/>
              <a:t> </a:t>
            </a:r>
            <a:r>
              <a:rPr lang="es-AR" b="1" dirty="0" err="1"/>
              <a:t>level</a:t>
            </a:r>
            <a:r>
              <a:rPr lang="es-AR" b="1" dirty="0"/>
              <a:t> : 0,1 </a:t>
            </a:r>
            <a:r>
              <a:rPr lang="es-AR" b="1" dirty="0" err="1" smtClean="0"/>
              <a:t>Bg</a:t>
            </a:r>
            <a:r>
              <a:rPr lang="es-AR" b="1" dirty="0" smtClean="0"/>
              <a:t>/g</a:t>
            </a:r>
            <a:endParaRPr lang="es-AR" b="1" dirty="0"/>
          </a:p>
        </p:txBody>
      </p:sp>
      <p:sp>
        <p:nvSpPr>
          <p:cNvPr id="7" name="CuadroTexto 6"/>
          <p:cNvSpPr txBox="1"/>
          <p:nvPr/>
        </p:nvSpPr>
        <p:spPr>
          <a:xfrm>
            <a:off x="5691503" y="1448745"/>
            <a:ext cx="3489092" cy="338554"/>
          </a:xfrm>
          <a:prstGeom prst="rect">
            <a:avLst/>
          </a:prstGeom>
          <a:noFill/>
        </p:spPr>
        <p:txBody>
          <a:bodyPr wrap="square" rtlCol="0">
            <a:spAutoFit/>
          </a:bodyPr>
          <a:lstStyle/>
          <a:p>
            <a:pPr algn="ctr"/>
            <a:r>
              <a:rPr lang="en-US" sz="1600" b="1" dirty="0">
                <a:solidFill>
                  <a:srgbClr val="FF0000"/>
                </a:solidFill>
              </a:rPr>
              <a:t>Activity Concentration Measurements </a:t>
            </a:r>
          </a:p>
        </p:txBody>
      </p:sp>
    </p:spTree>
    <p:extLst>
      <p:ext uri="{BB962C8B-B14F-4D97-AF65-F5344CB8AC3E}">
        <p14:creationId xmlns:p14="http://schemas.microsoft.com/office/powerpoint/2010/main" val="3551009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78215" y="2872728"/>
            <a:ext cx="4486275" cy="933450"/>
          </a:xfrm>
          <a:prstGeom prst="rect">
            <a:avLst/>
          </a:prstGeom>
        </p:spPr>
      </p:pic>
      <p:sp>
        <p:nvSpPr>
          <p:cNvPr id="2" name="Título 1"/>
          <p:cNvSpPr>
            <a:spLocks noGrp="1"/>
          </p:cNvSpPr>
          <p:nvPr>
            <p:ph type="title"/>
          </p:nvPr>
        </p:nvSpPr>
        <p:spPr>
          <a:xfrm>
            <a:off x="179512" y="36475"/>
            <a:ext cx="7886700" cy="993775"/>
          </a:xfrm>
        </p:spPr>
        <p:txBody>
          <a:bodyPr/>
          <a:lstStyle/>
          <a:p>
            <a:pPr algn="ctr"/>
            <a:r>
              <a:rPr lang="es-AR" b="1" dirty="0">
                <a:solidFill>
                  <a:schemeClr val="tx2"/>
                </a:solidFill>
              </a:rPr>
              <a:t>CASE STUDY: </a:t>
            </a:r>
            <a:r>
              <a:rPr lang="es-AR" b="1" dirty="0" err="1"/>
              <a:t>Clearance</a:t>
            </a:r>
            <a:r>
              <a:rPr lang="es-AR" b="1" dirty="0"/>
              <a:t> of </a:t>
            </a:r>
            <a:r>
              <a:rPr lang="es-AR" b="1" dirty="0" err="1"/>
              <a:t>contaminated</a:t>
            </a:r>
            <a:r>
              <a:rPr lang="es-AR" b="1" dirty="0"/>
              <a:t> </a:t>
            </a:r>
            <a:r>
              <a:rPr lang="es-AR" b="1" dirty="0" err="1"/>
              <a:t>soil</a:t>
            </a:r>
            <a:endParaRPr lang="es-AR" b="1" dirty="0">
              <a:solidFill>
                <a:schemeClr val="tx2"/>
              </a:solidFill>
            </a:endParaRPr>
          </a:p>
        </p:txBody>
      </p:sp>
      <p:pic>
        <p:nvPicPr>
          <p:cNvPr id="4" name="Marcador de contenido 3"/>
          <p:cNvPicPr>
            <a:picLocks noGrp="1" noChangeAspect="1"/>
          </p:cNvPicPr>
          <p:nvPr>
            <p:ph idx="1"/>
          </p:nvPr>
        </p:nvPicPr>
        <p:blipFill>
          <a:blip r:embed="rId4"/>
          <a:stretch>
            <a:fillRect/>
          </a:stretch>
        </p:blipFill>
        <p:spPr>
          <a:xfrm>
            <a:off x="1668" y="1262261"/>
            <a:ext cx="4819650" cy="733425"/>
          </a:xfrm>
          <a:prstGeom prst="rect">
            <a:avLst/>
          </a:prstGeom>
        </p:spPr>
      </p:pic>
      <p:pic>
        <p:nvPicPr>
          <p:cNvPr id="6" name="Imagen 5"/>
          <p:cNvPicPr>
            <a:picLocks noChangeAspect="1"/>
          </p:cNvPicPr>
          <p:nvPr/>
        </p:nvPicPr>
        <p:blipFill rotWithShape="1">
          <a:blip r:embed="rId5"/>
          <a:srcRect l="5455" r="8624"/>
          <a:stretch/>
        </p:blipFill>
        <p:spPr>
          <a:xfrm>
            <a:off x="4619296" y="1834365"/>
            <a:ext cx="4536504" cy="2848856"/>
          </a:xfrm>
          <a:prstGeom prst="rect">
            <a:avLst/>
          </a:prstGeom>
        </p:spPr>
      </p:pic>
      <p:sp>
        <p:nvSpPr>
          <p:cNvPr id="3" name="CuadroTexto 2"/>
          <p:cNvSpPr txBox="1"/>
          <p:nvPr/>
        </p:nvSpPr>
        <p:spPr>
          <a:xfrm>
            <a:off x="211281" y="915566"/>
            <a:ext cx="4252146" cy="369332"/>
          </a:xfrm>
          <a:prstGeom prst="rect">
            <a:avLst/>
          </a:prstGeom>
          <a:noFill/>
        </p:spPr>
        <p:txBody>
          <a:bodyPr wrap="square" rtlCol="0">
            <a:spAutoFit/>
          </a:bodyPr>
          <a:lstStyle/>
          <a:p>
            <a:pPr algn="ctr"/>
            <a:r>
              <a:rPr lang="en-US" b="1" dirty="0"/>
              <a:t>Metrology Lab Results - Gamma Activity-</a:t>
            </a:r>
          </a:p>
        </p:txBody>
      </p:sp>
      <p:sp>
        <p:nvSpPr>
          <p:cNvPr id="7" name="CuadroTexto 6"/>
          <p:cNvSpPr txBox="1"/>
          <p:nvPr/>
        </p:nvSpPr>
        <p:spPr>
          <a:xfrm>
            <a:off x="243753" y="1993853"/>
            <a:ext cx="3953071" cy="923330"/>
          </a:xfrm>
          <a:prstGeom prst="rect">
            <a:avLst/>
          </a:prstGeom>
          <a:noFill/>
        </p:spPr>
        <p:txBody>
          <a:bodyPr wrap="square" rtlCol="0">
            <a:spAutoFit/>
          </a:bodyPr>
          <a:lstStyle/>
          <a:p>
            <a:pPr algn="ctr"/>
            <a:r>
              <a:rPr lang="en-US" b="1" dirty="0"/>
              <a:t>Comparison between gamma spectrometer and (iodine sodium) multichannel detector </a:t>
            </a:r>
          </a:p>
        </p:txBody>
      </p:sp>
      <p:sp>
        <p:nvSpPr>
          <p:cNvPr id="8" name="CuadroTexto 7"/>
          <p:cNvSpPr txBox="1"/>
          <p:nvPr/>
        </p:nvSpPr>
        <p:spPr>
          <a:xfrm>
            <a:off x="4835034" y="1188034"/>
            <a:ext cx="4201461" cy="646331"/>
          </a:xfrm>
          <a:prstGeom prst="rect">
            <a:avLst/>
          </a:prstGeom>
          <a:noFill/>
        </p:spPr>
        <p:txBody>
          <a:bodyPr wrap="square" rtlCol="0">
            <a:spAutoFit/>
          </a:bodyPr>
          <a:lstStyle/>
          <a:p>
            <a:r>
              <a:rPr lang="en-US" b="1" dirty="0"/>
              <a:t>Alpha and Beta measurements in samples from each mound  and in witness samples</a:t>
            </a:r>
          </a:p>
        </p:txBody>
      </p:sp>
      <p:sp>
        <p:nvSpPr>
          <p:cNvPr id="9" name="CuadroTexto 8"/>
          <p:cNvSpPr txBox="1"/>
          <p:nvPr/>
        </p:nvSpPr>
        <p:spPr>
          <a:xfrm>
            <a:off x="160742" y="3870758"/>
            <a:ext cx="4150615" cy="1200329"/>
          </a:xfrm>
          <a:prstGeom prst="rect">
            <a:avLst/>
          </a:prstGeom>
          <a:solidFill>
            <a:schemeClr val="accent1">
              <a:lumMod val="40000"/>
              <a:lumOff val="60000"/>
            </a:schemeClr>
          </a:solidFill>
          <a:ln w="12700">
            <a:solidFill>
              <a:schemeClr val="tx1"/>
            </a:solidFill>
          </a:ln>
        </p:spPr>
        <p:txBody>
          <a:bodyPr wrap="square" rtlCol="0">
            <a:spAutoFit/>
          </a:bodyPr>
          <a:lstStyle/>
          <a:p>
            <a:pPr algn="ctr"/>
            <a:r>
              <a:rPr lang="en-US" dirty="0"/>
              <a:t>Material cleared. Destination: soil was used within activities of ground leveling of a new facility  in the premises of the nuclear atomic center</a:t>
            </a:r>
          </a:p>
        </p:txBody>
      </p:sp>
      <p:sp>
        <p:nvSpPr>
          <p:cNvPr id="10" name="Elipse 9">
            <a:extLst>
              <a:ext uri="{FF2B5EF4-FFF2-40B4-BE49-F238E27FC236}">
                <a16:creationId xmlns:a16="http://schemas.microsoft.com/office/drawing/2014/main" id="{3BFFF134-4944-D586-35FF-8B5EC64F8B69}"/>
              </a:ext>
            </a:extLst>
          </p:cNvPr>
          <p:cNvSpPr/>
          <p:nvPr/>
        </p:nvSpPr>
        <p:spPr>
          <a:xfrm>
            <a:off x="1115616" y="3113960"/>
            <a:ext cx="2750575" cy="696259"/>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a:extLst>
              <a:ext uri="{FF2B5EF4-FFF2-40B4-BE49-F238E27FC236}">
                <a16:creationId xmlns:a16="http://schemas.microsoft.com/office/drawing/2014/main" id="{8B2B0DE8-A146-E22C-6748-3EA9335E9635}"/>
              </a:ext>
            </a:extLst>
          </p:cNvPr>
          <p:cNvSpPr/>
          <p:nvPr/>
        </p:nvSpPr>
        <p:spPr>
          <a:xfrm>
            <a:off x="7860484" y="1831745"/>
            <a:ext cx="805803" cy="2016224"/>
          </a:xfrm>
          <a:prstGeom prst="ellipse">
            <a:avLst/>
          </a:prstGeom>
          <a:noFill/>
          <a:ln w="412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68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anim calcmode="lin" valueType="num">
                                      <p:cBhvr>
                                        <p:cTn id="14" dur="1250" fill="hold"/>
                                        <p:tgtEl>
                                          <p:spTgt spid="11"/>
                                        </p:tgtEl>
                                        <p:attrNameLst>
                                          <p:attrName>ppt_x</p:attrName>
                                        </p:attrNameLst>
                                      </p:cBhvr>
                                      <p:tavLst>
                                        <p:tav tm="0">
                                          <p:val>
                                            <p:strVal val="#ppt_x"/>
                                          </p:val>
                                        </p:tav>
                                        <p:tav tm="100000">
                                          <p:val>
                                            <p:strVal val="#ppt_x"/>
                                          </p:val>
                                        </p:tav>
                                      </p:tavLst>
                                    </p:anim>
                                    <p:anim calcmode="lin" valueType="num">
                                      <p:cBhvr>
                                        <p:cTn id="15"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dirty="0"/>
              <a:t>CONCLUSIONS</a:t>
            </a:r>
          </a:p>
        </p:txBody>
      </p:sp>
      <p:sp>
        <p:nvSpPr>
          <p:cNvPr id="3" name="Marcador de contenido 2"/>
          <p:cNvSpPr>
            <a:spLocks noGrp="1"/>
          </p:cNvSpPr>
          <p:nvPr>
            <p:ph idx="1"/>
          </p:nvPr>
        </p:nvSpPr>
        <p:spPr>
          <a:xfrm>
            <a:off x="107504" y="1008062"/>
            <a:ext cx="9036496" cy="4135438"/>
          </a:xfrm>
        </p:spPr>
        <p:txBody>
          <a:bodyPr>
            <a:noAutofit/>
          </a:bodyPr>
          <a:lstStyle/>
          <a:p>
            <a:pPr algn="just"/>
            <a:r>
              <a:rPr lang="en-US" sz="1800" dirty="0"/>
              <a:t>Since 2009, the </a:t>
            </a:r>
            <a:r>
              <a:rPr lang="en-US" sz="1800" dirty="0" smtClean="0"/>
              <a:t>NRA </a:t>
            </a:r>
            <a:r>
              <a:rPr lang="en-US" sz="1800" dirty="0"/>
              <a:t>can proudly conclude that an important progress has been done concerning clearance of radioactive material.</a:t>
            </a:r>
          </a:p>
          <a:p>
            <a:pPr algn="just"/>
            <a:r>
              <a:rPr lang="en-US" sz="1800" dirty="0"/>
              <a:t>The Regulatory Guide regarding clearance is continuously updated to keep it in line with IAEA Safety Standards, worldwide experience and knowledge. New update according </a:t>
            </a:r>
            <a:r>
              <a:rPr lang="en-US" sz="1800" dirty="0" smtClean="0"/>
              <a:t>to GSG-18.</a:t>
            </a:r>
            <a:endParaRPr lang="en-US" sz="1800" dirty="0"/>
          </a:p>
          <a:p>
            <a:pPr algn="just"/>
            <a:r>
              <a:rPr lang="en-US" sz="1800" dirty="0"/>
              <a:t>It is expected that more clearance requests will be presented to </a:t>
            </a:r>
            <a:r>
              <a:rPr lang="en-US" sz="1800" dirty="0" smtClean="0"/>
              <a:t>the NRA, </a:t>
            </a:r>
            <a:r>
              <a:rPr lang="en-US" sz="1800" dirty="0"/>
              <a:t>with the objective of minimizing the radioactive wastes generated in Argentina. </a:t>
            </a:r>
          </a:p>
          <a:p>
            <a:pPr algn="just"/>
            <a:r>
              <a:rPr lang="en-US" sz="1800" dirty="0"/>
              <a:t>The continuous implementation of clearance in Argentina will allow for a better allocation of human and economic resources, in accordance to radiation protection measures to the public and the environment. </a:t>
            </a:r>
          </a:p>
          <a:p>
            <a:pPr algn="just"/>
            <a:r>
              <a:rPr lang="en-US" sz="1800" dirty="0"/>
              <a:t>The application of clearance fosters sustainability, given that materials can be reused, recycled or manage as conventional waste.</a:t>
            </a:r>
            <a:endParaRPr lang="es-AR" sz="1800" dirty="0"/>
          </a:p>
        </p:txBody>
      </p:sp>
    </p:spTree>
    <p:extLst>
      <p:ext uri="{BB962C8B-B14F-4D97-AF65-F5344CB8AC3E}">
        <p14:creationId xmlns:p14="http://schemas.microsoft.com/office/powerpoint/2010/main" val="686130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C916-01C8-E817-FD08-ED24F9E0BFF6}"/>
              </a:ext>
            </a:extLst>
          </p:cNvPr>
          <p:cNvSpPr>
            <a:spLocks noGrp="1"/>
          </p:cNvSpPr>
          <p:nvPr>
            <p:ph type="ctrTitle"/>
          </p:nvPr>
        </p:nvSpPr>
        <p:spPr>
          <a:xfrm>
            <a:off x="971600" y="267494"/>
            <a:ext cx="6858000" cy="1790700"/>
          </a:xfrm>
        </p:spPr>
        <p:txBody>
          <a:bodyPr/>
          <a:lstStyle/>
          <a:p>
            <a:r>
              <a:rPr lang="en-US" dirty="0"/>
              <a:t>Thank You For Your Attention</a:t>
            </a:r>
          </a:p>
        </p:txBody>
      </p:sp>
      <p:sp>
        <p:nvSpPr>
          <p:cNvPr id="5" name="Subtitle 4">
            <a:extLst>
              <a:ext uri="{FF2B5EF4-FFF2-40B4-BE49-F238E27FC236}">
                <a16:creationId xmlns:a16="http://schemas.microsoft.com/office/drawing/2014/main" id="{DEFD7000-2741-7659-70BC-C4D4D854EE4B}"/>
              </a:ext>
            </a:extLst>
          </p:cNvPr>
          <p:cNvSpPr>
            <a:spLocks noGrp="1"/>
          </p:cNvSpPr>
          <p:nvPr>
            <p:ph type="subTitle" idx="1"/>
          </p:nvPr>
        </p:nvSpPr>
        <p:spPr>
          <a:xfrm>
            <a:off x="971600" y="3723878"/>
            <a:ext cx="6858000" cy="1241425"/>
          </a:xfrm>
        </p:spPr>
        <p:txBody>
          <a:bodyPr>
            <a:normAutofit fontScale="70000" lnSpcReduction="20000"/>
          </a:bodyPr>
          <a:lstStyle/>
          <a:p>
            <a:r>
              <a:rPr lang="es-AR" i="1" dirty="0" err="1"/>
              <a:t>M.Cecilia</a:t>
            </a:r>
            <a:r>
              <a:rPr lang="es-AR" i="1" dirty="0"/>
              <a:t> Bossio</a:t>
            </a:r>
          </a:p>
          <a:p>
            <a:r>
              <a:rPr lang="es-AR" i="1" dirty="0"/>
              <a:t>Nuclear </a:t>
            </a:r>
            <a:r>
              <a:rPr lang="es-AR" i="1" dirty="0" err="1"/>
              <a:t>Regulatory</a:t>
            </a:r>
            <a:r>
              <a:rPr lang="es-AR" i="1" dirty="0"/>
              <a:t> </a:t>
            </a:r>
            <a:r>
              <a:rPr lang="es-AR" i="1" dirty="0" err="1"/>
              <a:t>Authority</a:t>
            </a:r>
            <a:endParaRPr lang="es-AR" i="1" dirty="0"/>
          </a:p>
          <a:p>
            <a:r>
              <a:rPr lang="es-AR" i="1" dirty="0">
                <a:hlinkClick r:id="rId3"/>
              </a:rPr>
              <a:t>mbossio@arn.gob.ar</a:t>
            </a:r>
            <a:endParaRPr lang="es-AR" i="1" dirty="0"/>
          </a:p>
          <a:p>
            <a:r>
              <a:rPr lang="es-AR" i="1" dirty="0"/>
              <a:t>Argentina</a:t>
            </a:r>
            <a:endParaRPr lang="en-AT" i="1" dirty="0"/>
          </a:p>
        </p:txBody>
      </p:sp>
    </p:spTree>
    <p:extLst>
      <p:ext uri="{BB962C8B-B14F-4D97-AF65-F5344CB8AC3E}">
        <p14:creationId xmlns:p14="http://schemas.microsoft.com/office/powerpoint/2010/main" val="382798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C916-01C8-E817-FD08-ED24F9E0BFF6}"/>
              </a:ext>
            </a:extLst>
          </p:cNvPr>
          <p:cNvSpPr>
            <a:spLocks noGrp="1"/>
          </p:cNvSpPr>
          <p:nvPr>
            <p:ph type="ctrTitle"/>
          </p:nvPr>
        </p:nvSpPr>
        <p:spPr>
          <a:xfrm>
            <a:off x="107504" y="411510"/>
            <a:ext cx="8712968" cy="1430660"/>
          </a:xfrm>
        </p:spPr>
        <p:txBody>
          <a:bodyPr/>
          <a:lstStyle/>
          <a:p>
            <a:r>
              <a:rPr lang="en-US" sz="3600" b="1" dirty="0"/>
              <a:t>“14 YEARS IMPLEMENTING CLEARANCE IN ARGENTINA”</a:t>
            </a:r>
          </a:p>
        </p:txBody>
      </p:sp>
      <p:sp>
        <p:nvSpPr>
          <p:cNvPr id="5" name="Subtitle 4">
            <a:extLst>
              <a:ext uri="{FF2B5EF4-FFF2-40B4-BE49-F238E27FC236}">
                <a16:creationId xmlns:a16="http://schemas.microsoft.com/office/drawing/2014/main" id="{DEFD7000-2741-7659-70BC-C4D4D854EE4B}"/>
              </a:ext>
            </a:extLst>
          </p:cNvPr>
          <p:cNvSpPr>
            <a:spLocks noGrp="1"/>
          </p:cNvSpPr>
          <p:nvPr>
            <p:ph type="subTitle" idx="1"/>
          </p:nvPr>
        </p:nvSpPr>
        <p:spPr>
          <a:xfrm>
            <a:off x="1179004" y="3363838"/>
            <a:ext cx="6858000" cy="1241425"/>
          </a:xfrm>
        </p:spPr>
        <p:txBody>
          <a:bodyPr>
            <a:normAutofit fontScale="70000" lnSpcReduction="20000"/>
          </a:bodyPr>
          <a:lstStyle/>
          <a:p>
            <a:r>
              <a:rPr lang="es-AR" i="1" dirty="0" err="1"/>
              <a:t>M.Cecilia</a:t>
            </a:r>
            <a:r>
              <a:rPr lang="es-AR" i="1" dirty="0"/>
              <a:t> Bossio</a:t>
            </a:r>
          </a:p>
          <a:p>
            <a:r>
              <a:rPr lang="es-AR" i="1" dirty="0"/>
              <a:t>Nuclear </a:t>
            </a:r>
            <a:r>
              <a:rPr lang="es-AR" i="1" dirty="0" err="1"/>
              <a:t>Regulatory</a:t>
            </a:r>
            <a:r>
              <a:rPr lang="es-AR" i="1" dirty="0"/>
              <a:t> </a:t>
            </a:r>
            <a:r>
              <a:rPr lang="es-AR" i="1" dirty="0" err="1"/>
              <a:t>Authority</a:t>
            </a:r>
            <a:endParaRPr lang="es-AR" i="1" dirty="0"/>
          </a:p>
          <a:p>
            <a:r>
              <a:rPr lang="es-AR" i="1" dirty="0">
                <a:hlinkClick r:id="rId3"/>
              </a:rPr>
              <a:t>mbossio@arn.gob.ar</a:t>
            </a:r>
            <a:endParaRPr lang="es-AR" i="1" dirty="0"/>
          </a:p>
          <a:p>
            <a:r>
              <a:rPr lang="es-AR" i="1" dirty="0"/>
              <a:t>Argentina</a:t>
            </a:r>
            <a:endParaRPr lang="en-AT" i="1" dirty="0"/>
          </a:p>
        </p:txBody>
      </p:sp>
    </p:spTree>
    <p:extLst>
      <p:ext uri="{BB962C8B-B14F-4D97-AF65-F5344CB8AC3E}">
        <p14:creationId xmlns:p14="http://schemas.microsoft.com/office/powerpoint/2010/main" val="4291784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AR" sz="2400" b="1" dirty="0"/>
              <a:t>BACKGROUND</a:t>
            </a:r>
          </a:p>
        </p:txBody>
      </p:sp>
      <p:sp>
        <p:nvSpPr>
          <p:cNvPr id="3" name="Marcador de contenido 2"/>
          <p:cNvSpPr>
            <a:spLocks noGrp="1"/>
          </p:cNvSpPr>
          <p:nvPr>
            <p:ph idx="1"/>
          </p:nvPr>
        </p:nvSpPr>
        <p:spPr>
          <a:xfrm>
            <a:off x="-14576" y="1008062"/>
            <a:ext cx="9028259" cy="2367127"/>
          </a:xfrm>
        </p:spPr>
        <p:txBody>
          <a:bodyPr>
            <a:normAutofit/>
          </a:bodyPr>
          <a:lstStyle/>
          <a:p>
            <a:pPr algn="just"/>
            <a:r>
              <a:rPr lang="en-US" altLang="es-AR" sz="2000" dirty="0"/>
              <a:t>Application of clearance concept is important to manage large volumes of materials with traces of radioactivity, ensuring the protection of public and the environment and reducing unnecessary excessive costs, both with impact on sustainability.</a:t>
            </a:r>
          </a:p>
          <a:p>
            <a:pPr algn="just"/>
            <a:r>
              <a:rPr lang="en-US" altLang="es-AR" sz="2000" dirty="0"/>
              <a:t>In 2006, the Nuclear Regulatory Authority (NRA) evaluated two worldwide used concepts: Clearance and its associated Generic Clearance Levels” (GCL). </a:t>
            </a:r>
          </a:p>
          <a:p>
            <a:pPr algn="just"/>
            <a:endParaRPr lang="en-US" altLang="es-AR" sz="2200" dirty="0"/>
          </a:p>
          <a:p>
            <a:pPr algn="just"/>
            <a:endParaRPr lang="es-AR" dirty="0"/>
          </a:p>
        </p:txBody>
      </p:sp>
      <p:sp>
        <p:nvSpPr>
          <p:cNvPr id="13" name="Rectángulo 12"/>
          <p:cNvSpPr/>
          <p:nvPr/>
        </p:nvSpPr>
        <p:spPr>
          <a:xfrm>
            <a:off x="59533" y="3761318"/>
            <a:ext cx="1616848" cy="102915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Are </a:t>
            </a:r>
            <a:r>
              <a:rPr lang="en-US" sz="1600" dirty="0"/>
              <a:t>Generic Clearance Levels applicable in Argentina</a:t>
            </a:r>
            <a:r>
              <a:rPr lang="es-AR" sz="1600" dirty="0"/>
              <a:t>? </a:t>
            </a:r>
          </a:p>
        </p:txBody>
      </p:sp>
      <p:grpSp>
        <p:nvGrpSpPr>
          <p:cNvPr id="6" name="Grupo 5"/>
          <p:cNvGrpSpPr/>
          <p:nvPr/>
        </p:nvGrpSpPr>
        <p:grpSpPr>
          <a:xfrm>
            <a:off x="1676381" y="3191126"/>
            <a:ext cx="7351878" cy="1888623"/>
            <a:chOff x="1676381" y="3211562"/>
            <a:chExt cx="7351878" cy="1888623"/>
          </a:xfrm>
        </p:grpSpPr>
        <p:pic>
          <p:nvPicPr>
            <p:cNvPr id="12" name="Imagen 11"/>
            <p:cNvPicPr>
              <a:picLocks noChangeAspect="1"/>
            </p:cNvPicPr>
            <p:nvPr/>
          </p:nvPicPr>
          <p:blipFill>
            <a:blip r:embed="rId3"/>
            <a:stretch>
              <a:fillRect/>
            </a:stretch>
          </p:blipFill>
          <p:spPr>
            <a:xfrm>
              <a:off x="2024719" y="3298475"/>
              <a:ext cx="1008112" cy="1713791"/>
            </a:xfrm>
            <a:prstGeom prst="rect">
              <a:avLst/>
            </a:prstGeom>
            <a:ln w="12700">
              <a:solidFill>
                <a:schemeClr val="tx1"/>
              </a:solidFill>
            </a:ln>
          </p:spPr>
        </p:pic>
        <p:sp>
          <p:nvSpPr>
            <p:cNvPr id="14" name="Flecha derecha 13"/>
            <p:cNvSpPr/>
            <p:nvPr/>
          </p:nvSpPr>
          <p:spPr>
            <a:xfrm>
              <a:off x="1676381" y="4188321"/>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5" name="Imagen 14"/>
            <p:cNvPicPr>
              <a:picLocks noChangeAspect="1"/>
            </p:cNvPicPr>
            <p:nvPr/>
          </p:nvPicPr>
          <p:blipFill>
            <a:blip r:embed="rId4"/>
            <a:stretch>
              <a:fillRect/>
            </a:stretch>
          </p:blipFill>
          <p:spPr>
            <a:xfrm>
              <a:off x="6170166" y="4234346"/>
              <a:ext cx="1479331" cy="817175"/>
            </a:xfrm>
            <a:prstGeom prst="rect">
              <a:avLst/>
            </a:prstGeom>
          </p:spPr>
        </p:pic>
        <p:pic>
          <p:nvPicPr>
            <p:cNvPr id="16" name="Picture 8" descr="C:\Users\mbossio\Downloads\decomisio\cam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772" y="3226936"/>
              <a:ext cx="1495726" cy="913426"/>
            </a:xfrm>
            <a:prstGeom prst="rect">
              <a:avLst/>
            </a:prstGeom>
            <a:noFill/>
            <a:ln>
              <a:solidFill>
                <a:schemeClr val="tx1"/>
              </a:solidFill>
            </a:ln>
          </p:spPr>
        </p:pic>
        <p:pic>
          <p:nvPicPr>
            <p:cNvPr id="17" name="Picture 6" descr="C:\Users\mbossio\Downloads\decomisio\fundicion metal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6878" y="3211562"/>
              <a:ext cx="1249998" cy="928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 name="Imagen 17"/>
            <p:cNvPicPr>
              <a:picLocks noChangeAspect="1"/>
            </p:cNvPicPr>
            <p:nvPr/>
          </p:nvPicPr>
          <p:blipFill>
            <a:blip r:embed="rId7"/>
            <a:stretch>
              <a:fillRect/>
            </a:stretch>
          </p:blipFill>
          <p:spPr>
            <a:xfrm>
              <a:off x="7735495" y="4234346"/>
              <a:ext cx="1292764" cy="802227"/>
            </a:xfrm>
            <a:prstGeom prst="rect">
              <a:avLst/>
            </a:prstGeom>
            <a:ln w="12700">
              <a:solidFill>
                <a:schemeClr val="tx1"/>
              </a:solidFill>
            </a:ln>
          </p:spPr>
        </p:pic>
        <p:sp>
          <p:nvSpPr>
            <p:cNvPr id="4" name="Rectángulo 3"/>
            <p:cNvSpPr/>
            <p:nvPr/>
          </p:nvSpPr>
          <p:spPr>
            <a:xfrm>
              <a:off x="3143542" y="3211563"/>
              <a:ext cx="2940626" cy="1857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p:cNvSpPr txBox="1"/>
            <p:nvPr/>
          </p:nvSpPr>
          <p:spPr>
            <a:xfrm>
              <a:off x="3203848" y="3284303"/>
              <a:ext cx="2808192" cy="1815882"/>
            </a:xfrm>
            <a:prstGeom prst="rect">
              <a:avLst/>
            </a:prstGeom>
            <a:noFill/>
          </p:spPr>
          <p:txBody>
            <a:bodyPr wrap="square" rtlCol="0">
              <a:spAutoFit/>
            </a:bodyPr>
            <a:lstStyle/>
            <a:p>
              <a:pPr marL="285750" indent="-285750" algn="just">
                <a:buFont typeface="Arial" panose="020B0604020202020204" pitchFamily="34" charset="0"/>
                <a:buChar char="•"/>
              </a:pPr>
              <a:r>
                <a:rPr lang="en-US" altLang="es-AR" sz="1600" dirty="0"/>
                <a:t>Dust concentration in air </a:t>
              </a:r>
            </a:p>
            <a:p>
              <a:pPr marL="285750" indent="-285750" algn="just">
                <a:buFont typeface="Arial" panose="020B0604020202020204" pitchFamily="34" charset="0"/>
                <a:buChar char="•"/>
              </a:pPr>
              <a:r>
                <a:rPr lang="en-US" altLang="es-AR" sz="1600" dirty="0"/>
                <a:t>Density of materials Exposure times </a:t>
              </a:r>
            </a:p>
            <a:p>
              <a:pPr marL="285750" indent="-285750" algn="just">
                <a:buFont typeface="Arial" panose="020B0604020202020204" pitchFamily="34" charset="0"/>
                <a:buChar char="•"/>
              </a:pPr>
              <a:r>
                <a:rPr lang="en-US" altLang="es-AR" sz="1600" dirty="0"/>
                <a:t>Dilution factors </a:t>
              </a:r>
            </a:p>
            <a:p>
              <a:pPr marL="285750" indent="-285750" algn="just">
                <a:buFont typeface="Arial" panose="020B0604020202020204" pitchFamily="34" charset="0"/>
                <a:buChar char="•"/>
              </a:pPr>
              <a:r>
                <a:rPr lang="en-US" altLang="es-AR" sz="1600" dirty="0"/>
                <a:t>Working hours </a:t>
              </a:r>
            </a:p>
            <a:p>
              <a:pPr marL="285750" indent="-285750" algn="just">
                <a:buFont typeface="Arial" panose="020B0604020202020204" pitchFamily="34" charset="0"/>
                <a:buChar char="•"/>
              </a:pPr>
              <a:r>
                <a:rPr lang="en-US" altLang="es-AR" sz="1600" dirty="0"/>
                <a:t>Load truck </a:t>
              </a:r>
            </a:p>
            <a:p>
              <a:pPr marL="285750" indent="-285750" algn="just">
                <a:buFont typeface="Arial" panose="020B0604020202020204" pitchFamily="34" charset="0"/>
                <a:buChar char="•"/>
              </a:pPr>
              <a:r>
                <a:rPr lang="en-US" altLang="es-AR" sz="1600" dirty="0"/>
                <a:t>Capacity  Landfill sites</a:t>
              </a:r>
              <a:endParaRPr lang="es-AR" dirty="0"/>
            </a:p>
          </p:txBody>
        </p:sp>
      </p:grpSp>
    </p:spTree>
    <p:extLst>
      <p:ext uri="{BB962C8B-B14F-4D97-AF65-F5344CB8AC3E}">
        <p14:creationId xmlns:p14="http://schemas.microsoft.com/office/powerpoint/2010/main" val="2187431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a:spLocks noGrp="1" noChangeArrowheads="1"/>
          </p:cNvSpPr>
          <p:nvPr>
            <p:ph idx="1"/>
          </p:nvPr>
        </p:nvSpPr>
        <p:spPr bwMode="auto">
          <a:xfrm>
            <a:off x="0" y="955507"/>
            <a:ext cx="8928992" cy="160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marL="2070100" indent="215900" eaLnBrk="0" fontAlgn="base" hangingPunct="0">
              <a:spcBef>
                <a:spcPct val="0"/>
              </a:spcBef>
              <a:spcAft>
                <a:spcPct val="0"/>
              </a:spcAft>
              <a:defRPr sz="2000">
                <a:solidFill>
                  <a:schemeClr val="tx1"/>
                </a:solidFill>
                <a:latin typeface="Arial" panose="020B0604020202020204" pitchFamily="34" charset="0"/>
              </a:defRPr>
            </a:lvl6pPr>
            <a:lvl7pPr marL="2527300" indent="215900" eaLnBrk="0" fontAlgn="base" hangingPunct="0">
              <a:spcBef>
                <a:spcPct val="0"/>
              </a:spcBef>
              <a:spcAft>
                <a:spcPct val="0"/>
              </a:spcAft>
              <a:defRPr sz="2000">
                <a:solidFill>
                  <a:schemeClr val="tx1"/>
                </a:solidFill>
                <a:latin typeface="Arial" panose="020B0604020202020204" pitchFamily="34" charset="0"/>
              </a:defRPr>
            </a:lvl7pPr>
            <a:lvl8pPr marL="2984500" indent="215900" eaLnBrk="0" fontAlgn="base" hangingPunct="0">
              <a:spcBef>
                <a:spcPct val="0"/>
              </a:spcBef>
              <a:spcAft>
                <a:spcPct val="0"/>
              </a:spcAft>
              <a:defRPr sz="2000">
                <a:solidFill>
                  <a:schemeClr val="tx1"/>
                </a:solidFill>
                <a:latin typeface="Arial" panose="020B0604020202020204" pitchFamily="34" charset="0"/>
              </a:defRPr>
            </a:lvl8pPr>
            <a:lvl9pPr marL="3441700" indent="215900" eaLnBrk="0" fontAlgn="base" hangingPunct="0">
              <a:spcBef>
                <a:spcPct val="0"/>
              </a:spcBef>
              <a:spcAft>
                <a:spcPct val="0"/>
              </a:spcAft>
              <a:defRPr sz="2000">
                <a:solidFill>
                  <a:schemeClr val="tx1"/>
                </a:solidFill>
                <a:latin typeface="Arial" panose="020B0604020202020204" pitchFamily="34" charset="0"/>
              </a:defRPr>
            </a:lvl9pPr>
          </a:lstStyle>
          <a:p>
            <a:pPr algn="just">
              <a:buFont typeface="Arial" panose="020B0604020202020204" pitchFamily="34" charset="0"/>
              <a:buChar char="•"/>
            </a:pPr>
            <a:r>
              <a:rPr lang="en-US" altLang="es-AR" b="1" dirty="0">
                <a:solidFill>
                  <a:srgbClr val="FF0000"/>
                </a:solidFill>
              </a:rPr>
              <a:t>A positive conclusion. </a:t>
            </a:r>
            <a:r>
              <a:rPr lang="en-US" altLang="es-AR" dirty="0"/>
              <a:t>Generic Clearance Levels, could be applied in Argentina without the need of developing its own clearance levels. </a:t>
            </a:r>
          </a:p>
          <a:p>
            <a:pPr algn="just">
              <a:buFont typeface="Arial" panose="020B0604020202020204" pitchFamily="34" charset="0"/>
              <a:buChar char="•"/>
            </a:pPr>
            <a:r>
              <a:rPr lang="en-US" altLang="es-AR" dirty="0"/>
              <a:t> As a result, in the year 2009, the NRA Director´s board approved by the Resolution Board N° 154/09 the adoption of the Generic Clearance Levels recommended by the IAEA into its standards. </a:t>
            </a:r>
          </a:p>
        </p:txBody>
      </p:sp>
      <p:sp>
        <p:nvSpPr>
          <p:cNvPr id="5" name="CuadroTexto 33"/>
          <p:cNvSpPr txBox="1">
            <a:spLocks noGrp="1" noChangeArrowheads="1"/>
          </p:cNvSpPr>
          <p:nvPr>
            <p:ph type="title"/>
          </p:nvPr>
        </p:nvSpPr>
        <p:spPr bwMode="auto">
          <a:xfrm>
            <a:off x="107504" y="295193"/>
            <a:ext cx="826415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AR" altLang="es-AR" sz="2400" b="1" dirty="0"/>
              <a:t>ADOPTION OF GENERIC CLEARANCE LEVELS </a:t>
            </a:r>
          </a:p>
        </p:txBody>
      </p:sp>
      <p:pic>
        <p:nvPicPr>
          <p:cNvPr id="6" name="Imagen 5"/>
          <p:cNvPicPr>
            <a:picLocks noChangeAspect="1"/>
          </p:cNvPicPr>
          <p:nvPr/>
        </p:nvPicPr>
        <p:blipFill>
          <a:blip r:embed="rId2"/>
          <a:stretch>
            <a:fillRect/>
          </a:stretch>
        </p:blipFill>
        <p:spPr>
          <a:xfrm>
            <a:off x="296599" y="2768957"/>
            <a:ext cx="1207113" cy="1841152"/>
          </a:xfrm>
          <a:prstGeom prst="rect">
            <a:avLst/>
          </a:prstGeom>
        </p:spPr>
      </p:pic>
      <p:pic>
        <p:nvPicPr>
          <p:cNvPr id="7" name="Imagen 6"/>
          <p:cNvPicPr>
            <a:picLocks noChangeAspect="1"/>
          </p:cNvPicPr>
          <p:nvPr/>
        </p:nvPicPr>
        <p:blipFill>
          <a:blip r:embed="rId3"/>
          <a:stretch>
            <a:fillRect/>
          </a:stretch>
        </p:blipFill>
        <p:spPr>
          <a:xfrm>
            <a:off x="2308168" y="2768957"/>
            <a:ext cx="1210042" cy="1818135"/>
          </a:xfrm>
          <a:prstGeom prst="rect">
            <a:avLst/>
          </a:prstGeom>
        </p:spPr>
      </p:pic>
      <p:pic>
        <p:nvPicPr>
          <p:cNvPr id="8" name="Imagen 7"/>
          <p:cNvPicPr>
            <a:picLocks noChangeAspect="1"/>
          </p:cNvPicPr>
          <p:nvPr/>
        </p:nvPicPr>
        <p:blipFill>
          <a:blip r:embed="rId4"/>
          <a:stretch>
            <a:fillRect/>
          </a:stretch>
        </p:blipFill>
        <p:spPr>
          <a:xfrm>
            <a:off x="4644008" y="2634972"/>
            <a:ext cx="3432345" cy="1987468"/>
          </a:xfrm>
          <a:prstGeom prst="rect">
            <a:avLst/>
          </a:prstGeom>
        </p:spPr>
      </p:pic>
      <p:pic>
        <p:nvPicPr>
          <p:cNvPr id="10" name="Imagen 9"/>
          <p:cNvPicPr>
            <a:picLocks noChangeAspect="1"/>
          </p:cNvPicPr>
          <p:nvPr/>
        </p:nvPicPr>
        <p:blipFill>
          <a:blip r:embed="rId5"/>
          <a:stretch>
            <a:fillRect/>
          </a:stretch>
        </p:blipFill>
        <p:spPr>
          <a:xfrm>
            <a:off x="3688519" y="3234590"/>
            <a:ext cx="432048" cy="336595"/>
          </a:xfrm>
          <a:prstGeom prst="rect">
            <a:avLst/>
          </a:prstGeom>
        </p:spPr>
      </p:pic>
      <p:pic>
        <p:nvPicPr>
          <p:cNvPr id="11" name="Imagen 10"/>
          <p:cNvPicPr>
            <a:picLocks noChangeAspect="1"/>
          </p:cNvPicPr>
          <p:nvPr/>
        </p:nvPicPr>
        <p:blipFill>
          <a:blip r:embed="rId5"/>
          <a:stretch>
            <a:fillRect/>
          </a:stretch>
        </p:blipFill>
        <p:spPr>
          <a:xfrm>
            <a:off x="1689916" y="3217267"/>
            <a:ext cx="432048" cy="336595"/>
          </a:xfrm>
          <a:prstGeom prst="rect">
            <a:avLst/>
          </a:prstGeom>
        </p:spPr>
      </p:pic>
      <p:sp>
        <p:nvSpPr>
          <p:cNvPr id="12" name="Rectángulo 11"/>
          <p:cNvSpPr/>
          <p:nvPr/>
        </p:nvSpPr>
        <p:spPr>
          <a:xfrm>
            <a:off x="5144002" y="4679272"/>
            <a:ext cx="2432356" cy="290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a:t>APPROVED BY THE COUNTRY</a:t>
            </a:r>
          </a:p>
        </p:txBody>
      </p:sp>
    </p:spTree>
    <p:extLst>
      <p:ext uri="{BB962C8B-B14F-4D97-AF65-F5344CB8AC3E}">
        <p14:creationId xmlns:p14="http://schemas.microsoft.com/office/powerpoint/2010/main" val="1100132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324528" cy="993775"/>
          </a:xfrm>
        </p:spPr>
        <p:txBody>
          <a:bodyPr>
            <a:normAutofit fontScale="90000"/>
          </a:bodyPr>
          <a:lstStyle/>
          <a:p>
            <a:pPr algn="ctr"/>
            <a:r>
              <a:rPr lang="es-AR" altLang="es-AR" sz="2700" b="1" dirty="0"/>
              <a:t/>
            </a:r>
            <a:br>
              <a:rPr lang="es-AR" altLang="es-AR" sz="2700" b="1" dirty="0"/>
            </a:br>
            <a:r>
              <a:rPr lang="es-AR" altLang="es-AR" sz="2700" b="1" dirty="0"/>
              <a:t>TRAINING COURSES TO OPERATORS,</a:t>
            </a:r>
            <a:br>
              <a:rPr lang="es-AR" altLang="es-AR" sz="2700" b="1" dirty="0"/>
            </a:br>
            <a:r>
              <a:rPr lang="es-AR" altLang="es-AR" sz="2700" b="1" dirty="0"/>
              <a:t> USERS, INSPECTORS</a:t>
            </a:r>
            <a:r>
              <a:rPr lang="es-AR" altLang="es-AR" b="1" dirty="0"/>
              <a:t/>
            </a:r>
            <a:br>
              <a:rPr lang="es-AR" altLang="es-AR" b="1" dirty="0"/>
            </a:br>
            <a:endParaRPr lang="es-AR" dirty="0"/>
          </a:p>
        </p:txBody>
      </p:sp>
      <p:sp>
        <p:nvSpPr>
          <p:cNvPr id="4" name="Rectángulo 32"/>
          <p:cNvSpPr>
            <a:spLocks noGrp="1" noChangeArrowheads="1"/>
          </p:cNvSpPr>
          <p:nvPr>
            <p:ph idx="1"/>
          </p:nvPr>
        </p:nvSpPr>
        <p:spPr bwMode="auto">
          <a:xfrm>
            <a:off x="220986" y="1104109"/>
            <a:ext cx="8838728"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marL="2070100" indent="215900" eaLnBrk="0" fontAlgn="base" hangingPunct="0">
              <a:spcBef>
                <a:spcPct val="0"/>
              </a:spcBef>
              <a:spcAft>
                <a:spcPct val="0"/>
              </a:spcAft>
              <a:defRPr sz="2000">
                <a:solidFill>
                  <a:schemeClr val="tx1"/>
                </a:solidFill>
                <a:latin typeface="Arial" panose="020B0604020202020204" pitchFamily="34" charset="0"/>
              </a:defRPr>
            </a:lvl6pPr>
            <a:lvl7pPr marL="2527300" indent="215900" eaLnBrk="0" fontAlgn="base" hangingPunct="0">
              <a:spcBef>
                <a:spcPct val="0"/>
              </a:spcBef>
              <a:spcAft>
                <a:spcPct val="0"/>
              </a:spcAft>
              <a:defRPr sz="2000">
                <a:solidFill>
                  <a:schemeClr val="tx1"/>
                </a:solidFill>
                <a:latin typeface="Arial" panose="020B0604020202020204" pitchFamily="34" charset="0"/>
              </a:defRPr>
            </a:lvl7pPr>
            <a:lvl8pPr marL="2984500" indent="215900" eaLnBrk="0" fontAlgn="base" hangingPunct="0">
              <a:spcBef>
                <a:spcPct val="0"/>
              </a:spcBef>
              <a:spcAft>
                <a:spcPct val="0"/>
              </a:spcAft>
              <a:defRPr sz="2000">
                <a:solidFill>
                  <a:schemeClr val="tx1"/>
                </a:solidFill>
                <a:latin typeface="Arial" panose="020B0604020202020204" pitchFamily="34" charset="0"/>
              </a:defRPr>
            </a:lvl8pPr>
            <a:lvl9pPr marL="3441700" indent="215900" eaLnBrk="0" fontAlgn="base" hangingPunct="0">
              <a:spcBef>
                <a:spcPct val="0"/>
              </a:spcBef>
              <a:spcAft>
                <a:spcPct val="0"/>
              </a:spcAft>
              <a:defRPr sz="2000">
                <a:solidFill>
                  <a:schemeClr val="tx1"/>
                </a:solidFill>
                <a:latin typeface="Arial" panose="020B0604020202020204" pitchFamily="34" charset="0"/>
              </a:defRPr>
            </a:lvl9pPr>
          </a:lstStyle>
          <a:p>
            <a:pPr algn="just">
              <a:buFont typeface="Arial" panose="020B0604020202020204" pitchFamily="34" charset="0"/>
              <a:buChar char="•"/>
            </a:pPr>
            <a:r>
              <a:rPr lang="en-US" altLang="es-AR" sz="1800" dirty="0"/>
              <a:t>Several training courses were developed for personnel of the “National Radioactive Waste Management Program” of CNEA, NPP´s operators, research centers, research reactors, nuclear medicine centers, and also inspectors form the NRA.</a:t>
            </a:r>
          </a:p>
        </p:txBody>
      </p:sp>
      <p:pic>
        <p:nvPicPr>
          <p:cNvPr id="3" name="Imagen 2"/>
          <p:cNvPicPr>
            <a:picLocks noChangeAspect="1"/>
          </p:cNvPicPr>
          <p:nvPr/>
        </p:nvPicPr>
        <p:blipFill>
          <a:blip r:embed="rId3"/>
          <a:stretch>
            <a:fillRect/>
          </a:stretch>
        </p:blipFill>
        <p:spPr>
          <a:xfrm>
            <a:off x="971600" y="2636468"/>
            <a:ext cx="3078714" cy="1732394"/>
          </a:xfrm>
          <a:prstGeom prst="rect">
            <a:avLst/>
          </a:prstGeom>
          <a:ln w="12700">
            <a:solidFill>
              <a:schemeClr val="tx1"/>
            </a:solidFill>
          </a:ln>
        </p:spPr>
      </p:pic>
      <p:pic>
        <p:nvPicPr>
          <p:cNvPr id="5" name="Imagen 4">
            <a:extLst>
              <a:ext uri="{FF2B5EF4-FFF2-40B4-BE49-F238E27FC236}">
                <a16:creationId xmlns:a16="http://schemas.microsoft.com/office/drawing/2014/main" id="{8301D798-AC04-CAF2-7D92-5AE0795FA156}"/>
              </a:ext>
            </a:extLst>
          </p:cNvPr>
          <p:cNvPicPr>
            <a:picLocks noChangeAspect="1"/>
          </p:cNvPicPr>
          <p:nvPr/>
        </p:nvPicPr>
        <p:blipFill>
          <a:blip r:embed="rId4"/>
          <a:stretch>
            <a:fillRect/>
          </a:stretch>
        </p:blipFill>
        <p:spPr>
          <a:xfrm>
            <a:off x="5364088" y="2655890"/>
            <a:ext cx="2367605" cy="1732394"/>
          </a:xfrm>
          <a:prstGeom prst="rect">
            <a:avLst/>
          </a:prstGeom>
          <a:ln w="12700">
            <a:solidFill>
              <a:schemeClr val="tx1"/>
            </a:solidFill>
          </a:ln>
        </p:spPr>
      </p:pic>
    </p:spTree>
    <p:extLst>
      <p:ext uri="{BB962C8B-B14F-4D97-AF65-F5344CB8AC3E}">
        <p14:creationId xmlns:p14="http://schemas.microsoft.com/office/powerpoint/2010/main" val="3196351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txBox="1">
            <a:spLocks noGrp="1"/>
          </p:cNvSpPr>
          <p:nvPr>
            <p:ph idx="1"/>
          </p:nvPr>
        </p:nvSpPr>
        <p:spPr>
          <a:xfrm>
            <a:off x="71618" y="1032460"/>
            <a:ext cx="6114944" cy="4048801"/>
          </a:xfrm>
          <a:prstGeom prst="rect">
            <a:avLst/>
          </a:prstGeom>
          <a:noFill/>
        </p:spPr>
        <p:txBody>
          <a:bodyPr wrap="square">
            <a:spAutoFit/>
          </a:bodyPr>
          <a:lstStyle/>
          <a:p>
            <a:pPr marL="342900" indent="-342900" algn="just">
              <a:buFont typeface="Arial" panose="020B0604020202020204" pitchFamily="34" charset="0"/>
              <a:buChar char="•"/>
              <a:defRPr/>
            </a:pPr>
            <a:r>
              <a:rPr lang="en-US" sz="1800" dirty="0"/>
              <a:t>The GUIDE AR8-Rev 0, consisted of 8 sections and an Annex, namely:</a:t>
            </a:r>
          </a:p>
          <a:p>
            <a:pPr lvl="1" algn="just">
              <a:defRPr/>
            </a:pPr>
            <a:r>
              <a:rPr lang="en-US" sz="1600" i="1" dirty="0"/>
              <a:t> Preface</a:t>
            </a:r>
            <a:endParaRPr lang="es-AR" sz="1600" i="1" dirty="0"/>
          </a:p>
          <a:p>
            <a:pPr lvl="1" algn="just">
              <a:defRPr/>
            </a:pPr>
            <a:r>
              <a:rPr lang="en-US" sz="1600" i="1" dirty="0"/>
              <a:t> Explanation of terms</a:t>
            </a:r>
            <a:endParaRPr lang="es-AR" sz="1600" i="1" dirty="0"/>
          </a:p>
          <a:p>
            <a:pPr lvl="1" algn="just">
              <a:defRPr/>
            </a:pPr>
            <a:r>
              <a:rPr lang="en-US" sz="1600" i="1" dirty="0"/>
              <a:t> References </a:t>
            </a:r>
            <a:endParaRPr lang="es-AR" sz="1600" i="1" dirty="0"/>
          </a:p>
          <a:p>
            <a:pPr lvl="1" algn="just">
              <a:defRPr/>
            </a:pPr>
            <a:r>
              <a:rPr lang="en-US" sz="1600" i="1" dirty="0"/>
              <a:t> Scope</a:t>
            </a:r>
            <a:endParaRPr lang="es-AR" sz="1600" i="1" dirty="0"/>
          </a:p>
          <a:p>
            <a:pPr lvl="1" algn="just">
              <a:defRPr/>
            </a:pPr>
            <a:r>
              <a:rPr lang="en-US" sz="1600" i="1" dirty="0"/>
              <a:t>Clearance of Radionuclides of natural origin</a:t>
            </a:r>
            <a:endParaRPr lang="es-AR" sz="1600" i="1" dirty="0"/>
          </a:p>
          <a:p>
            <a:pPr lvl="1" algn="just">
              <a:defRPr/>
            </a:pPr>
            <a:r>
              <a:rPr lang="en-US" sz="1600" i="1" dirty="0"/>
              <a:t> Clearance of Radionuclides of artificial origin</a:t>
            </a:r>
            <a:endParaRPr lang="es-AR" sz="1600" i="1" dirty="0"/>
          </a:p>
          <a:p>
            <a:pPr lvl="1" algn="just">
              <a:defRPr/>
            </a:pPr>
            <a:r>
              <a:rPr lang="en-US" sz="1600" i="1" dirty="0"/>
              <a:t> </a:t>
            </a:r>
            <a:r>
              <a:rPr lang="en-US" sz="1600" b="1" i="1" dirty="0">
                <a:solidFill>
                  <a:srgbClr val="FF0000"/>
                </a:solidFill>
              </a:rPr>
              <a:t>Mixture of radionuclides of natural and artificial origin</a:t>
            </a:r>
            <a:endParaRPr lang="es-AR" sz="1600" b="1" i="1" dirty="0">
              <a:solidFill>
                <a:srgbClr val="FF0000"/>
              </a:solidFill>
            </a:endParaRPr>
          </a:p>
          <a:p>
            <a:pPr lvl="1" algn="just">
              <a:defRPr/>
            </a:pPr>
            <a:r>
              <a:rPr lang="en-US" sz="1600" i="1" dirty="0"/>
              <a:t> </a:t>
            </a:r>
            <a:r>
              <a:rPr lang="en-US" sz="1600" b="1" i="1" dirty="0">
                <a:solidFill>
                  <a:srgbClr val="FF0000"/>
                </a:solidFill>
              </a:rPr>
              <a:t>Determination of  the activity concentration in the material.</a:t>
            </a:r>
            <a:endParaRPr lang="es-AR" sz="1600" b="1" i="1" dirty="0">
              <a:solidFill>
                <a:srgbClr val="FF0000"/>
              </a:solidFill>
            </a:endParaRPr>
          </a:p>
          <a:p>
            <a:pPr lvl="1" algn="just">
              <a:defRPr/>
            </a:pPr>
            <a:r>
              <a:rPr lang="en-US" sz="1600" i="1" dirty="0"/>
              <a:t> Annex: Table with the clearance values ​​in terms of activity concentration </a:t>
            </a:r>
            <a:r>
              <a:rPr lang="en-US" sz="1600" i="1" dirty="0" err="1"/>
              <a:t>Bq</a:t>
            </a:r>
            <a:r>
              <a:rPr lang="en-US" sz="1600" i="1" dirty="0"/>
              <a:t>/g for 300 Radionuclides of common use</a:t>
            </a:r>
            <a:r>
              <a:rPr lang="en-US" sz="1400" i="1" dirty="0"/>
              <a:t>.</a:t>
            </a:r>
            <a:endParaRPr lang="es-AR" sz="1400" i="1" dirty="0"/>
          </a:p>
        </p:txBody>
      </p:sp>
      <p:sp>
        <p:nvSpPr>
          <p:cNvPr id="5" name="CuadroTexto 39"/>
          <p:cNvSpPr txBox="1">
            <a:spLocks noGrp="1" noChangeArrowheads="1"/>
          </p:cNvSpPr>
          <p:nvPr>
            <p:ph type="title"/>
          </p:nvPr>
        </p:nvSpPr>
        <p:spPr bwMode="auto">
          <a:xfrm>
            <a:off x="107504" y="104909"/>
            <a:ext cx="9036496"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AR" altLang="es-AR" b="1" dirty="0"/>
              <a:t> </a:t>
            </a:r>
            <a:r>
              <a:rPr lang="es-AR" altLang="es-AR" sz="2400" b="1" dirty="0"/>
              <a:t>DEVELOPMENT OF A CLEARANCE GUIDE</a:t>
            </a:r>
            <a:br>
              <a:rPr lang="es-AR" altLang="es-AR" sz="2400" b="1" dirty="0"/>
            </a:br>
            <a:r>
              <a:rPr lang="es-AR" altLang="es-AR" sz="2400" b="1" dirty="0"/>
              <a:t>- AR 08. </a:t>
            </a:r>
            <a:r>
              <a:rPr lang="es-AR" altLang="es-AR" sz="2400" b="1" dirty="0" err="1"/>
              <a:t>Revision</a:t>
            </a:r>
            <a:r>
              <a:rPr lang="es-AR" altLang="es-AR" sz="2400" b="1" dirty="0"/>
              <a:t> 0 -</a:t>
            </a:r>
          </a:p>
        </p:txBody>
      </p:sp>
      <p:pic>
        <p:nvPicPr>
          <p:cNvPr id="6" name="Imagen 5"/>
          <p:cNvPicPr>
            <a:picLocks noChangeAspect="1"/>
          </p:cNvPicPr>
          <p:nvPr/>
        </p:nvPicPr>
        <p:blipFill>
          <a:blip r:embed="rId3"/>
          <a:stretch>
            <a:fillRect/>
          </a:stretch>
        </p:blipFill>
        <p:spPr>
          <a:xfrm>
            <a:off x="6732240" y="1047725"/>
            <a:ext cx="1794704" cy="2514299"/>
          </a:xfrm>
          <a:prstGeom prst="rect">
            <a:avLst/>
          </a:prstGeom>
          <a:ln w="28575">
            <a:solidFill>
              <a:schemeClr val="tx1"/>
            </a:solidFill>
          </a:ln>
        </p:spPr>
      </p:pic>
      <p:sp>
        <p:nvSpPr>
          <p:cNvPr id="7" name="Rectángulo 6"/>
          <p:cNvSpPr/>
          <p:nvPr/>
        </p:nvSpPr>
        <p:spPr>
          <a:xfrm>
            <a:off x="6770841" y="3664610"/>
            <a:ext cx="175610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Conditional</a:t>
            </a:r>
            <a:r>
              <a:rPr lang="es-AR" sz="1400" dirty="0"/>
              <a:t> </a:t>
            </a:r>
            <a:r>
              <a:rPr lang="en-US" sz="1400" dirty="0"/>
              <a:t>clearance not addressed </a:t>
            </a:r>
          </a:p>
        </p:txBody>
      </p:sp>
      <p:sp>
        <p:nvSpPr>
          <p:cNvPr id="8" name="Rectángulo 7"/>
          <p:cNvSpPr/>
          <p:nvPr/>
        </p:nvSpPr>
        <p:spPr>
          <a:xfrm>
            <a:off x="6610390" y="4453983"/>
            <a:ext cx="2077003" cy="463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Only approved based on a case by case study. </a:t>
            </a:r>
          </a:p>
        </p:txBody>
      </p:sp>
      <p:sp>
        <p:nvSpPr>
          <p:cNvPr id="9" name="Flecha abajo 8"/>
          <p:cNvSpPr/>
          <p:nvPr/>
        </p:nvSpPr>
        <p:spPr>
          <a:xfrm>
            <a:off x="7545622" y="4148250"/>
            <a:ext cx="206541" cy="254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685197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334" y="1203598"/>
            <a:ext cx="4905706" cy="3456384"/>
          </a:xfrm>
        </p:spPr>
        <p:txBody>
          <a:bodyPr>
            <a:noAutofit/>
          </a:bodyPr>
          <a:lstStyle/>
          <a:p>
            <a:pPr marL="342900" indent="-342900" algn="just">
              <a:defRPr/>
            </a:pPr>
            <a:r>
              <a:rPr lang="en-US" altLang="es-AR" sz="2000"/>
              <a:t>In </a:t>
            </a:r>
            <a:r>
              <a:rPr lang="en-US" altLang="es-AR" sz="2000" smtClean="0"/>
              <a:t>2016 </a:t>
            </a:r>
            <a:r>
              <a:rPr lang="en-US" altLang="es-AR" sz="2000" dirty="0"/>
              <a:t>the NRA developed the instructive: “Content of Clearance Requests”</a:t>
            </a:r>
          </a:p>
          <a:p>
            <a:pPr marL="342900" indent="-342900" algn="just">
              <a:defRPr/>
            </a:pPr>
            <a:r>
              <a:rPr lang="en-US" altLang="es-AR" sz="2000" dirty="0"/>
              <a:t>In 2019 the Guide AR-08 was updated.</a:t>
            </a:r>
          </a:p>
          <a:p>
            <a:pPr marL="342900" indent="-342900" algn="just">
              <a:defRPr/>
            </a:pPr>
            <a:r>
              <a:rPr lang="en-US" altLang="es-AR" sz="2000" dirty="0"/>
              <a:t>In line with the requirements of GSR part 3. </a:t>
            </a:r>
            <a:endParaRPr lang="es-AR" altLang="es-AR" sz="2000" dirty="0"/>
          </a:p>
          <a:p>
            <a:pPr marL="342900" indent="-342900" algn="just">
              <a:defRPr/>
            </a:pPr>
            <a:r>
              <a:rPr lang="en-US" altLang="es-AR" sz="2000" dirty="0"/>
              <a:t>Includes surface contamination values in terms of </a:t>
            </a:r>
            <a:r>
              <a:rPr lang="en-US" altLang="es-AR" sz="2000" dirty="0" err="1"/>
              <a:t>Bq</a:t>
            </a:r>
            <a:r>
              <a:rPr lang="en-US" altLang="es-AR" sz="2000" dirty="0"/>
              <a:t>/cm</a:t>
            </a:r>
            <a:r>
              <a:rPr lang="en-US" altLang="es-AR" sz="2000" baseline="30000" dirty="0"/>
              <a:t>2.</a:t>
            </a:r>
          </a:p>
          <a:p>
            <a:pPr marL="342900" indent="-342900" algn="just">
              <a:defRPr/>
            </a:pPr>
            <a:r>
              <a:rPr lang="en-US" altLang="es-AR" sz="2000" dirty="0"/>
              <a:t>Includes conditional Clearance</a:t>
            </a:r>
          </a:p>
          <a:p>
            <a:pPr marL="342900" indent="-342900" algn="just">
              <a:defRPr/>
            </a:pPr>
            <a:endParaRPr lang="es-AR" sz="2400" dirty="0"/>
          </a:p>
        </p:txBody>
      </p:sp>
      <p:sp>
        <p:nvSpPr>
          <p:cNvPr id="4" name="CuadroTexto 55"/>
          <p:cNvSpPr txBox="1">
            <a:spLocks noGrp="1" noChangeArrowheads="1"/>
          </p:cNvSpPr>
          <p:nvPr>
            <p:ph type="title"/>
          </p:nvPr>
        </p:nvSpPr>
        <p:spPr bwMode="auto">
          <a:xfrm>
            <a:off x="0" y="132610"/>
            <a:ext cx="851567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AR" altLang="es-AR" sz="2400" b="1" dirty="0"/>
              <a:t>UPDATE OF GUIDE “GENERCIC CLEARANCE LEVELS” ARGUIDE 08-REVISION 1</a:t>
            </a:r>
          </a:p>
        </p:txBody>
      </p:sp>
      <p:pic>
        <p:nvPicPr>
          <p:cNvPr id="5" name="Imagen 4"/>
          <p:cNvPicPr>
            <a:picLocks noChangeAspect="1"/>
          </p:cNvPicPr>
          <p:nvPr/>
        </p:nvPicPr>
        <p:blipFill>
          <a:blip r:embed="rId2"/>
          <a:stretch>
            <a:fillRect/>
          </a:stretch>
        </p:blipFill>
        <p:spPr>
          <a:xfrm>
            <a:off x="5088832" y="1203598"/>
            <a:ext cx="1612178" cy="2232248"/>
          </a:xfrm>
          <a:prstGeom prst="rect">
            <a:avLst/>
          </a:prstGeom>
        </p:spPr>
      </p:pic>
      <p:pic>
        <p:nvPicPr>
          <p:cNvPr id="6" name="Imagen 5"/>
          <p:cNvPicPr>
            <a:picLocks noChangeAspect="1"/>
          </p:cNvPicPr>
          <p:nvPr/>
        </p:nvPicPr>
        <p:blipFill>
          <a:blip r:embed="rId3"/>
          <a:stretch>
            <a:fillRect/>
          </a:stretch>
        </p:blipFill>
        <p:spPr>
          <a:xfrm>
            <a:off x="7380312" y="1651560"/>
            <a:ext cx="1598086" cy="2232248"/>
          </a:xfrm>
          <a:prstGeom prst="rect">
            <a:avLst/>
          </a:prstGeom>
        </p:spPr>
      </p:pic>
      <p:sp>
        <p:nvSpPr>
          <p:cNvPr id="7" name="Flecha derecha 6"/>
          <p:cNvSpPr/>
          <p:nvPr/>
        </p:nvSpPr>
        <p:spPr>
          <a:xfrm>
            <a:off x="6817640" y="1851670"/>
            <a:ext cx="374034" cy="256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Flecha derecha 7"/>
          <p:cNvSpPr/>
          <p:nvPr/>
        </p:nvSpPr>
        <p:spPr>
          <a:xfrm>
            <a:off x="6817640" y="2767684"/>
            <a:ext cx="374034" cy="256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255986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6" y="1131590"/>
            <a:ext cx="6786300" cy="3049751"/>
          </a:xfrm>
        </p:spPr>
        <p:txBody>
          <a:bodyPr>
            <a:normAutofit fontScale="25000" lnSpcReduction="20000"/>
          </a:bodyPr>
          <a:lstStyle/>
          <a:p>
            <a:pPr algn="just">
              <a:lnSpc>
                <a:spcPct val="107000"/>
              </a:lnSpc>
              <a:buFont typeface="Times New Roman" panose="02020603050405020304" pitchFamily="18" charset="0"/>
              <a:buChar char="-"/>
            </a:pPr>
            <a:r>
              <a:rPr lang="en-US" altLang="es-AR" sz="7200" dirty="0">
                <a:ea typeface="Calibri" panose="020F0502020204030204" pitchFamily="34" charset="0"/>
              </a:rPr>
              <a:t>Clearance of radioactive Sources such as, Ba-131, Ba-133, Cs-137, Na-22 </a:t>
            </a:r>
            <a:endParaRPr lang="es-AR" altLang="es-AR" sz="7200" dirty="0">
              <a:ea typeface="Calibri" panose="020F0502020204030204" pitchFamily="34" charset="0"/>
            </a:endParaRPr>
          </a:p>
          <a:p>
            <a:pPr algn="just">
              <a:lnSpc>
                <a:spcPct val="107000"/>
              </a:lnSpc>
              <a:buFont typeface="Times New Roman" panose="02020603050405020304" pitchFamily="18" charset="0"/>
              <a:buChar char="-"/>
            </a:pPr>
            <a:r>
              <a:rPr lang="en-US" altLang="es-AR" sz="7200" dirty="0">
                <a:ea typeface="Calibri" panose="020F0502020204030204" pitchFamily="34" charset="0"/>
              </a:rPr>
              <a:t>Conditional clearance of liquids from a cementation plant</a:t>
            </a:r>
            <a:endParaRPr lang="es-AR" altLang="es-AR" sz="7200" dirty="0">
              <a:ea typeface="Calibri" panose="020F0502020204030204" pitchFamily="34" charset="0"/>
            </a:endParaRPr>
          </a:p>
          <a:p>
            <a:pPr algn="just">
              <a:lnSpc>
                <a:spcPct val="107000"/>
              </a:lnSpc>
              <a:buFont typeface="Times New Roman" panose="02020603050405020304" pitchFamily="18" charset="0"/>
              <a:buChar char="-"/>
            </a:pPr>
            <a:r>
              <a:rPr lang="en-US" altLang="es-AR" sz="7200" dirty="0">
                <a:ea typeface="Calibri" panose="020F0502020204030204" pitchFamily="34" charset="0"/>
              </a:rPr>
              <a:t>Conditional clearance of water samples from a research reactor pool</a:t>
            </a:r>
            <a:endParaRPr lang="es-AR" altLang="es-AR" sz="7200" dirty="0">
              <a:ea typeface="Calibri" panose="020F0502020204030204" pitchFamily="34" charset="0"/>
            </a:endParaRPr>
          </a:p>
          <a:p>
            <a:pPr algn="just">
              <a:lnSpc>
                <a:spcPct val="107000"/>
              </a:lnSpc>
              <a:buFont typeface="Times New Roman" panose="02020603050405020304" pitchFamily="18" charset="0"/>
              <a:buChar char="-"/>
            </a:pPr>
            <a:r>
              <a:rPr lang="en-US" altLang="es-AR" sz="7200" dirty="0">
                <a:ea typeface="Calibri" panose="020F0502020204030204" pitchFamily="34" charset="0"/>
              </a:rPr>
              <a:t>Clearance of compactable waste from a Radioisotope Production Plant </a:t>
            </a:r>
            <a:endParaRPr lang="es-AR" altLang="es-AR" sz="7200" dirty="0">
              <a:ea typeface="Calibri" panose="020F0502020204030204" pitchFamily="34" charset="0"/>
            </a:endParaRPr>
          </a:p>
          <a:p>
            <a:pPr algn="just">
              <a:lnSpc>
                <a:spcPct val="107000"/>
              </a:lnSpc>
              <a:buFont typeface="Times New Roman" panose="02020603050405020304" pitchFamily="18" charset="0"/>
              <a:buChar char="-"/>
            </a:pPr>
            <a:r>
              <a:rPr lang="en-US" altLang="es-AR" sz="7200" dirty="0">
                <a:ea typeface="Calibri" panose="020F0502020204030204" pitchFamily="34" charset="0"/>
              </a:rPr>
              <a:t>Clearance of liners caps which contained filters form NPP´s</a:t>
            </a:r>
            <a:endParaRPr lang="es-AR" altLang="es-AR" sz="7200" dirty="0">
              <a:ea typeface="Calibri" panose="020F0502020204030204" pitchFamily="34" charset="0"/>
            </a:endParaRPr>
          </a:p>
          <a:p>
            <a:pPr algn="just">
              <a:lnSpc>
                <a:spcPct val="107000"/>
              </a:lnSpc>
              <a:buFont typeface="Times New Roman" panose="02020603050405020304" pitchFamily="18" charset="0"/>
              <a:buChar char="-"/>
            </a:pPr>
            <a:r>
              <a:rPr lang="en-US" altLang="es-AR" sz="7200" dirty="0">
                <a:ea typeface="Calibri" panose="020F0502020204030204" pitchFamily="34" charset="0"/>
              </a:rPr>
              <a:t>Clearance of debris with natural uranium</a:t>
            </a:r>
            <a:endParaRPr lang="es-AR" altLang="es-AR" sz="7200" dirty="0">
              <a:ea typeface="Calibri" panose="020F0502020204030204" pitchFamily="34" charset="0"/>
            </a:endParaRPr>
          </a:p>
          <a:p>
            <a:pPr algn="just">
              <a:lnSpc>
                <a:spcPct val="107000"/>
              </a:lnSpc>
              <a:spcAft>
                <a:spcPts val="800"/>
              </a:spcAft>
              <a:buFont typeface="Times New Roman" panose="02020603050405020304" pitchFamily="18" charset="0"/>
              <a:buChar char="-"/>
            </a:pPr>
            <a:r>
              <a:rPr lang="en-US" altLang="es-AR" sz="7200" dirty="0">
                <a:ea typeface="Calibri" panose="020F0502020204030204" pitchFamily="34" charset="0"/>
              </a:rPr>
              <a:t>Clearance of compactable waste contaminated with C-14 </a:t>
            </a:r>
          </a:p>
          <a:p>
            <a:pPr algn="just"/>
            <a:r>
              <a:rPr lang="en-US" altLang="es-AR" sz="7200" dirty="0">
                <a:ea typeface="Calibri" panose="020F0502020204030204" pitchFamily="34" charset="0"/>
              </a:rPr>
              <a:t>Clearance of contaminated soil with Co-60</a:t>
            </a:r>
            <a:endParaRPr lang="es-AR" altLang="es-AR" sz="7200" dirty="0">
              <a:ea typeface="Calibri" panose="020F0502020204030204" pitchFamily="34" charset="0"/>
            </a:endParaRPr>
          </a:p>
          <a:p>
            <a:endParaRPr lang="es-AR" dirty="0"/>
          </a:p>
        </p:txBody>
      </p:sp>
      <p:sp>
        <p:nvSpPr>
          <p:cNvPr id="4" name="CuadroTexto 64"/>
          <p:cNvSpPr txBox="1">
            <a:spLocks noGrp="1" noChangeArrowheads="1"/>
          </p:cNvSpPr>
          <p:nvPr>
            <p:ph type="title"/>
          </p:nvPr>
        </p:nvSpPr>
        <p:spPr bwMode="auto">
          <a:xfrm>
            <a:off x="0" y="104909"/>
            <a:ext cx="8515672"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AR" altLang="es-AR" b="1" dirty="0"/>
              <a:t> </a:t>
            </a:r>
            <a:r>
              <a:rPr lang="es-AR" altLang="es-AR" sz="2400" b="1" dirty="0"/>
              <a:t>EXAMPLES OF CLEARANCE REQUEST ANALYZED BY THE NRA</a:t>
            </a:r>
          </a:p>
        </p:txBody>
      </p:sp>
      <p:pic>
        <p:nvPicPr>
          <p:cNvPr id="2" name="Imagen 1">
            <a:extLst>
              <a:ext uri="{FF2B5EF4-FFF2-40B4-BE49-F238E27FC236}">
                <a16:creationId xmlns:a16="http://schemas.microsoft.com/office/drawing/2014/main" id="{3157D857-8E41-795D-DE22-742C97B24AAE}"/>
              </a:ext>
            </a:extLst>
          </p:cNvPr>
          <p:cNvPicPr>
            <a:picLocks noChangeAspect="1"/>
          </p:cNvPicPr>
          <p:nvPr/>
        </p:nvPicPr>
        <p:blipFill>
          <a:blip r:embed="rId2"/>
          <a:stretch>
            <a:fillRect/>
          </a:stretch>
        </p:blipFill>
        <p:spPr>
          <a:xfrm>
            <a:off x="7673696" y="3327677"/>
            <a:ext cx="1192332" cy="879589"/>
          </a:xfrm>
          <a:prstGeom prst="rect">
            <a:avLst/>
          </a:prstGeom>
          <a:ln w="12700">
            <a:solidFill>
              <a:schemeClr val="tx1"/>
            </a:solidFill>
          </a:ln>
        </p:spPr>
      </p:pic>
      <p:pic>
        <p:nvPicPr>
          <p:cNvPr id="5" name="Imagen 4">
            <a:extLst>
              <a:ext uri="{FF2B5EF4-FFF2-40B4-BE49-F238E27FC236}">
                <a16:creationId xmlns:a16="http://schemas.microsoft.com/office/drawing/2014/main" id="{427193D3-3BF6-63CA-3C33-19994B66D7F0}"/>
              </a:ext>
            </a:extLst>
          </p:cNvPr>
          <p:cNvPicPr>
            <a:picLocks noChangeAspect="1"/>
          </p:cNvPicPr>
          <p:nvPr/>
        </p:nvPicPr>
        <p:blipFill>
          <a:blip r:embed="rId3"/>
          <a:stretch>
            <a:fillRect/>
          </a:stretch>
        </p:blipFill>
        <p:spPr>
          <a:xfrm>
            <a:off x="8147898" y="920990"/>
            <a:ext cx="935842" cy="1002688"/>
          </a:xfrm>
          <a:prstGeom prst="rect">
            <a:avLst/>
          </a:prstGeom>
        </p:spPr>
      </p:pic>
      <p:pic>
        <p:nvPicPr>
          <p:cNvPr id="6" name="Imagen 5">
            <a:extLst>
              <a:ext uri="{FF2B5EF4-FFF2-40B4-BE49-F238E27FC236}">
                <a16:creationId xmlns:a16="http://schemas.microsoft.com/office/drawing/2014/main" id="{2AB74841-F54D-A8BB-4393-47E826F122F8}"/>
              </a:ext>
            </a:extLst>
          </p:cNvPr>
          <p:cNvPicPr>
            <a:picLocks noChangeAspect="1"/>
          </p:cNvPicPr>
          <p:nvPr/>
        </p:nvPicPr>
        <p:blipFill>
          <a:blip r:embed="rId4"/>
          <a:stretch>
            <a:fillRect/>
          </a:stretch>
        </p:blipFill>
        <p:spPr>
          <a:xfrm>
            <a:off x="6987280" y="1411823"/>
            <a:ext cx="1049593" cy="741712"/>
          </a:xfrm>
          <a:prstGeom prst="rect">
            <a:avLst/>
          </a:prstGeom>
          <a:ln w="12700">
            <a:solidFill>
              <a:schemeClr val="tx1"/>
            </a:solidFill>
          </a:ln>
        </p:spPr>
      </p:pic>
      <p:pic>
        <p:nvPicPr>
          <p:cNvPr id="7" name="Imagen 6">
            <a:extLst>
              <a:ext uri="{FF2B5EF4-FFF2-40B4-BE49-F238E27FC236}">
                <a16:creationId xmlns:a16="http://schemas.microsoft.com/office/drawing/2014/main" id="{752539F2-C8D6-D6FF-C3BF-9B11BECD5FFC}"/>
              </a:ext>
            </a:extLst>
          </p:cNvPr>
          <p:cNvPicPr>
            <a:picLocks noChangeAspect="1"/>
          </p:cNvPicPr>
          <p:nvPr/>
        </p:nvPicPr>
        <p:blipFill>
          <a:blip r:embed="rId5"/>
          <a:stretch>
            <a:fillRect/>
          </a:stretch>
        </p:blipFill>
        <p:spPr>
          <a:xfrm>
            <a:off x="6976893" y="2284737"/>
            <a:ext cx="1393606" cy="925642"/>
          </a:xfrm>
          <a:prstGeom prst="rect">
            <a:avLst/>
          </a:prstGeom>
          <a:ln w="12700">
            <a:solidFill>
              <a:schemeClr val="tx1"/>
            </a:solidFill>
          </a:ln>
        </p:spPr>
      </p:pic>
      <p:pic>
        <p:nvPicPr>
          <p:cNvPr id="9" name="Imagen 8"/>
          <p:cNvPicPr>
            <a:picLocks noChangeAspect="1"/>
          </p:cNvPicPr>
          <p:nvPr/>
        </p:nvPicPr>
        <p:blipFill>
          <a:blip r:embed="rId6"/>
          <a:stretch>
            <a:fillRect/>
          </a:stretch>
        </p:blipFill>
        <p:spPr>
          <a:xfrm>
            <a:off x="6372200" y="4312543"/>
            <a:ext cx="2311326" cy="752387"/>
          </a:xfrm>
          <a:prstGeom prst="rect">
            <a:avLst/>
          </a:prstGeom>
          <a:ln w="12700">
            <a:solidFill>
              <a:schemeClr val="tx1"/>
            </a:solidFill>
          </a:ln>
        </p:spPr>
      </p:pic>
    </p:spTree>
    <p:extLst>
      <p:ext uri="{BB962C8B-B14F-4D97-AF65-F5344CB8AC3E}">
        <p14:creationId xmlns:p14="http://schemas.microsoft.com/office/powerpoint/2010/main" val="3020737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088" y="14287"/>
            <a:ext cx="8402584" cy="993775"/>
          </a:xfrm>
        </p:spPr>
        <p:txBody>
          <a:bodyPr>
            <a:normAutofit/>
          </a:bodyPr>
          <a:lstStyle/>
          <a:p>
            <a:pPr algn="ctr"/>
            <a:r>
              <a:rPr lang="es-AR" sz="2400" b="1" dirty="0"/>
              <a:t>KEY ASPECTS CONSIDERED FOR THEIR EVALUATION</a:t>
            </a:r>
          </a:p>
        </p:txBody>
      </p:sp>
      <p:sp useBgFill="1">
        <p:nvSpPr>
          <p:cNvPr id="4" name="Marcador de contenido 3"/>
          <p:cNvSpPr txBox="1">
            <a:spLocks noGrp="1"/>
          </p:cNvSpPr>
          <p:nvPr>
            <p:ph idx="1"/>
          </p:nvPr>
        </p:nvSpPr>
        <p:spPr>
          <a:xfrm>
            <a:off x="113088" y="1131590"/>
            <a:ext cx="9030911" cy="3611245"/>
          </a:xfrm>
          <a:prstGeom prst="rect">
            <a:avLst/>
          </a:prstGeom>
        </p:spPr>
        <p:txBody>
          <a:bodyPr wrap="square">
            <a:spAutoFit/>
          </a:bodyPr>
          <a:lstStyle/>
          <a:p>
            <a:pPr marL="342900" indent="-342900" algn="just">
              <a:buFont typeface="Arial" panose="020B0604020202020204" pitchFamily="34" charset="0"/>
              <a:buChar char="•"/>
              <a:defRPr/>
            </a:pPr>
            <a:r>
              <a:rPr lang="en-US" sz="1800" dirty="0"/>
              <a:t>Material was subject to unconditional or conditional clearance</a:t>
            </a:r>
          </a:p>
          <a:p>
            <a:pPr marL="342900" indent="-342900" algn="just">
              <a:buFont typeface="Arial" panose="020B0604020202020204" pitchFamily="34" charset="0"/>
              <a:buChar char="•"/>
              <a:defRPr/>
            </a:pPr>
            <a:r>
              <a:rPr lang="en-US" sz="1800" dirty="0"/>
              <a:t>GCL/ Dose Criteria</a:t>
            </a:r>
          </a:p>
          <a:p>
            <a:pPr marL="342900" indent="-342900" algn="just">
              <a:buFont typeface="Arial" panose="020B0604020202020204" pitchFamily="34" charset="0"/>
              <a:buChar char="•"/>
              <a:defRPr/>
            </a:pPr>
            <a:r>
              <a:rPr lang="en-US" sz="1800" dirty="0"/>
              <a:t>Radionuclides present in the material</a:t>
            </a:r>
          </a:p>
          <a:p>
            <a:pPr marL="342900" indent="-342900" algn="just">
              <a:defRPr/>
            </a:pPr>
            <a:r>
              <a:rPr lang="en-US" sz="1800" dirty="0"/>
              <a:t>Activity concentration of the material</a:t>
            </a:r>
          </a:p>
          <a:p>
            <a:pPr marL="342900" indent="-342900" algn="just">
              <a:buFont typeface="Arial" panose="020B0604020202020204" pitchFamily="34" charset="0"/>
              <a:buChar char="•"/>
              <a:defRPr/>
            </a:pPr>
            <a:r>
              <a:rPr lang="en-US" sz="1800" dirty="0"/>
              <a:t>Type of material, volume, mass</a:t>
            </a:r>
          </a:p>
          <a:p>
            <a:pPr marL="342900" indent="-342900" algn="just">
              <a:buFont typeface="Arial" panose="020B0604020202020204" pitchFamily="34" charset="0"/>
              <a:buChar char="•"/>
              <a:defRPr/>
            </a:pPr>
            <a:r>
              <a:rPr lang="en-US" sz="1800" dirty="0"/>
              <a:t>The amount and representativeness of the samples taken from the material</a:t>
            </a:r>
          </a:p>
          <a:p>
            <a:pPr marL="342900" indent="-342900" algn="just">
              <a:buFont typeface="Arial" panose="020B0604020202020204" pitchFamily="34" charset="0"/>
              <a:buChar char="•"/>
              <a:defRPr/>
            </a:pPr>
            <a:r>
              <a:rPr lang="en-US" sz="1800" dirty="0"/>
              <a:t>For  disused radioactive sealed sources,  total activity  </a:t>
            </a:r>
          </a:p>
          <a:p>
            <a:pPr marL="342900" indent="-342900" algn="just">
              <a:buFont typeface="Arial" panose="020B0604020202020204" pitchFamily="34" charset="0"/>
              <a:buChar char="•"/>
              <a:defRPr/>
            </a:pPr>
            <a:r>
              <a:rPr lang="en-US" sz="1800" dirty="0"/>
              <a:t>The implementation of clearance procedures,</a:t>
            </a:r>
          </a:p>
          <a:p>
            <a:pPr marL="342900" indent="-342900" algn="just">
              <a:buFont typeface="Arial" panose="020B0604020202020204" pitchFamily="34" charset="0"/>
              <a:buChar char="•"/>
              <a:defRPr/>
            </a:pPr>
            <a:r>
              <a:rPr lang="en-US" sz="1800" dirty="0"/>
              <a:t>The use of adequate equipment and calibrated equipment for performing the measurements</a:t>
            </a:r>
            <a:endParaRPr lang="es-AR" sz="1800" dirty="0"/>
          </a:p>
        </p:txBody>
      </p:sp>
      <p:pic>
        <p:nvPicPr>
          <p:cNvPr id="3" name="Imagen 2"/>
          <p:cNvPicPr>
            <a:picLocks noChangeAspect="1"/>
          </p:cNvPicPr>
          <p:nvPr/>
        </p:nvPicPr>
        <p:blipFill>
          <a:blip r:embed="rId2"/>
          <a:stretch>
            <a:fillRect/>
          </a:stretch>
        </p:blipFill>
        <p:spPr>
          <a:xfrm>
            <a:off x="7236296" y="1275606"/>
            <a:ext cx="1746895" cy="1308485"/>
          </a:xfrm>
          <a:prstGeom prst="rect">
            <a:avLst/>
          </a:prstGeom>
        </p:spPr>
      </p:pic>
    </p:spTree>
    <p:extLst>
      <p:ext uri="{BB962C8B-B14F-4D97-AF65-F5344CB8AC3E}">
        <p14:creationId xmlns:p14="http://schemas.microsoft.com/office/powerpoint/2010/main" val="471129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IAEA_Logo_wide</Template>
  <TotalTime>4672</TotalTime>
  <Words>815</Words>
  <Application>Microsoft Office PowerPoint</Application>
  <PresentationFormat>Presentación en pantalla (16:9)</PresentationFormat>
  <Paragraphs>92</Paragraphs>
  <Slides>13</Slides>
  <Notes>7</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13</vt:i4>
      </vt:variant>
    </vt:vector>
  </HeadingPairs>
  <TitlesOfParts>
    <vt:vector size="20" baseType="lpstr">
      <vt:lpstr>Arial</vt:lpstr>
      <vt:lpstr>Arial </vt:lpstr>
      <vt:lpstr>Calibri</vt:lpstr>
      <vt:lpstr>Times New Roman</vt:lpstr>
      <vt:lpstr>Office Theme</vt:lpstr>
      <vt:lpstr>Custom Design</vt:lpstr>
      <vt:lpstr>1_Custom Design</vt:lpstr>
      <vt:lpstr>Presentación de PowerPoint</vt:lpstr>
      <vt:lpstr>“14 YEARS IMPLEMENTING CLEARANCE IN ARGENTINA”</vt:lpstr>
      <vt:lpstr>BACKGROUND</vt:lpstr>
      <vt:lpstr>ADOPTION OF GENERIC CLEARANCE LEVELS </vt:lpstr>
      <vt:lpstr> TRAINING COURSES TO OPERATORS,  USERS, INSPECTORS </vt:lpstr>
      <vt:lpstr> DEVELOPMENT OF A CLEARANCE GUIDE - AR 08. Revision 0 -</vt:lpstr>
      <vt:lpstr>UPDATE OF GUIDE “GENERCIC CLEARANCE LEVELS” ARGUIDE 08-REVISION 1</vt:lpstr>
      <vt:lpstr> EXAMPLES OF CLEARANCE REQUEST ANALYZED BY THE NRA</vt:lpstr>
      <vt:lpstr>KEY ASPECTS CONSIDERED FOR THEIR EVALUATION</vt:lpstr>
      <vt:lpstr>CASE STUDY: Clearance of contaminated soil</vt:lpstr>
      <vt:lpstr>CASE STUDY: Clearance of contaminated soil</vt:lpstr>
      <vt:lpstr>CONCLUSIONS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Bossio Maria Cecilia</cp:lastModifiedBy>
  <cp:revision>91</cp:revision>
  <cp:lastPrinted>2023-10-31T13:08:45Z</cp:lastPrinted>
  <dcterms:created xsi:type="dcterms:W3CDTF">2023-02-20T09:28:38Z</dcterms:created>
  <dcterms:modified xsi:type="dcterms:W3CDTF">2023-11-01T13:36:10Z</dcterms:modified>
</cp:coreProperties>
</file>