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443FE60-2E8D-44CE-8C8C-B031014C7EFE}">
          <p14:sldIdLst>
            <p14:sldId id="2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lius Stravinskas" initials="SS" lastIdx="3" clrIdx="0">
    <p:extLst>
      <p:ext uri="{19B8F6BF-5375-455C-9EA6-DF929625EA0E}">
        <p15:presenceInfo xmlns:p15="http://schemas.microsoft.com/office/powerpoint/2012/main" userId="S-1-5-21-787175161-801312774-1862565094-2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6" y="-8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BFD08-4D78-411F-B016-93A6C1C6F11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3F961ECD-EF34-4368-895B-2DD46C0B617C}">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lt-LT" sz="2000" b="0" i="0" u="none" dirty="0" err="1">
              <a:solidFill>
                <a:schemeClr val="tx1"/>
              </a:solidFill>
              <a:latin typeface="+mn-lt"/>
            </a:rPr>
            <a:t>Approval</a:t>
          </a:r>
          <a:r>
            <a:rPr lang="lt-LT" sz="2000" b="0" i="0" u="none" dirty="0">
              <a:solidFill>
                <a:schemeClr val="tx1"/>
              </a:solidFill>
              <a:latin typeface="+mn-lt"/>
            </a:rPr>
            <a:t> </a:t>
          </a:r>
          <a:r>
            <a:rPr lang="lt-LT" sz="2000" b="0" i="0" u="none" dirty="0" err="1">
              <a:solidFill>
                <a:schemeClr val="tx1"/>
              </a:solidFill>
              <a:latin typeface="+mn-lt"/>
            </a:rPr>
            <a:t>of</a:t>
          </a:r>
          <a:r>
            <a:rPr lang="lt-LT" sz="2000" b="0" i="0" u="none" dirty="0">
              <a:solidFill>
                <a:schemeClr val="tx1"/>
              </a:solidFill>
              <a:latin typeface="+mn-lt"/>
            </a:rPr>
            <a:t> </a:t>
          </a:r>
          <a:r>
            <a:rPr lang="lt-LT" sz="2000" b="0" i="0" u="none" dirty="0" err="1">
              <a:solidFill>
                <a:schemeClr val="tx1"/>
              </a:solidFill>
              <a:latin typeface="+mn-lt"/>
            </a:rPr>
            <a:t>final</a:t>
          </a:r>
          <a:r>
            <a:rPr lang="lt-LT" sz="2000" b="0" i="0" u="none" dirty="0">
              <a:solidFill>
                <a:schemeClr val="tx1"/>
              </a:solidFill>
              <a:latin typeface="+mn-lt"/>
            </a:rPr>
            <a:t> </a:t>
          </a:r>
          <a:r>
            <a:rPr lang="lt-LT" sz="2000" b="0" i="0" u="none" dirty="0" err="1">
              <a:solidFill>
                <a:schemeClr val="tx1"/>
              </a:solidFill>
              <a:latin typeface="+mn-lt"/>
            </a:rPr>
            <a:t>decommissioning</a:t>
          </a:r>
          <a:r>
            <a:rPr lang="lt-LT" sz="2000" b="0" i="0" u="none" dirty="0">
              <a:solidFill>
                <a:schemeClr val="tx1"/>
              </a:solidFill>
              <a:latin typeface="+mn-lt"/>
            </a:rPr>
            <a:t> </a:t>
          </a:r>
          <a:r>
            <a:rPr lang="lt-LT" sz="2000" b="0" i="0" u="none" dirty="0" err="1">
              <a:solidFill>
                <a:schemeClr val="tx1"/>
              </a:solidFill>
              <a:latin typeface="+mn-lt"/>
            </a:rPr>
            <a:t>plan</a:t>
          </a:r>
          <a:r>
            <a:rPr lang="lt-LT" sz="2000" b="0" i="0" u="none" dirty="0">
              <a:solidFill>
                <a:schemeClr val="tx1"/>
              </a:solidFill>
              <a:latin typeface="+mn-lt"/>
            </a:rPr>
            <a:t> (FDP) </a:t>
          </a:r>
          <a:r>
            <a:rPr lang="lt-LT" sz="2000" b="0" i="0" u="none" dirty="0" err="1">
              <a:solidFill>
                <a:schemeClr val="tx1"/>
              </a:solidFill>
              <a:latin typeface="+mn-lt"/>
            </a:rPr>
            <a:t>of</a:t>
          </a:r>
          <a:r>
            <a:rPr lang="lt-LT" sz="2000" b="0" i="0" u="none" dirty="0">
              <a:solidFill>
                <a:schemeClr val="tx1"/>
              </a:solidFill>
              <a:latin typeface="+mn-lt"/>
            </a:rPr>
            <a:t> Ignalina NPP</a:t>
          </a:r>
        </a:p>
      </dgm:t>
    </dgm:pt>
    <dgm:pt modelId="{E80D84AB-13A0-4FF0-825A-A9E8C20978A3}" type="parTrans" cxnId="{5067A25B-8A2A-431C-A2F9-1B910616A22F}">
      <dgm:prSet/>
      <dgm:spPr/>
      <dgm:t>
        <a:bodyPr/>
        <a:lstStyle/>
        <a:p>
          <a:endParaRPr lang="en-GB" sz="2000">
            <a:solidFill>
              <a:schemeClr val="tx1"/>
            </a:solidFill>
            <a:latin typeface="+mn-lt"/>
          </a:endParaRPr>
        </a:p>
      </dgm:t>
    </dgm:pt>
    <dgm:pt modelId="{E5FE8B4C-8F93-4308-BF87-A52504AA43FA}" type="sibTrans" cxnId="{5067A25B-8A2A-431C-A2F9-1B910616A22F}">
      <dgm:prSet custT="1"/>
      <dgm:spPr/>
      <dgm:t>
        <a:bodyPr/>
        <a:lstStyle/>
        <a:p>
          <a:endParaRPr lang="en-GB" sz="2000">
            <a:solidFill>
              <a:schemeClr val="tx1"/>
            </a:solidFill>
            <a:latin typeface="+mn-lt"/>
          </a:endParaRPr>
        </a:p>
      </dgm:t>
    </dgm:pt>
    <dgm:pt modelId="{FA922D48-5696-4457-8E97-6091FF7A2E8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lt-LT" sz="2000" dirty="0" err="1">
              <a:solidFill>
                <a:schemeClr val="tx1"/>
              </a:solidFill>
              <a:latin typeface="+mn-lt"/>
            </a:rPr>
            <a:t>Approval</a:t>
          </a:r>
          <a:r>
            <a:rPr lang="lt-LT" sz="2000" dirty="0">
              <a:solidFill>
                <a:schemeClr val="tx1"/>
              </a:solidFill>
              <a:latin typeface="+mn-lt"/>
            </a:rPr>
            <a:t> </a:t>
          </a:r>
          <a:r>
            <a:rPr lang="lt-LT" sz="2000" dirty="0" err="1">
              <a:solidFill>
                <a:schemeClr val="tx1"/>
              </a:solidFill>
              <a:latin typeface="+mn-lt"/>
            </a:rPr>
            <a:t>of</a:t>
          </a:r>
          <a:r>
            <a:rPr lang="lt-LT" sz="2000" dirty="0">
              <a:solidFill>
                <a:schemeClr val="tx1"/>
              </a:solidFill>
              <a:latin typeface="+mn-lt"/>
            </a:rPr>
            <a:t> 2 </a:t>
          </a:r>
          <a:r>
            <a:rPr lang="lt-LT" sz="2000" dirty="0" err="1">
              <a:solidFill>
                <a:schemeClr val="tx1"/>
              </a:solidFill>
              <a:latin typeface="+mn-lt"/>
            </a:rPr>
            <a:t>leading</a:t>
          </a:r>
          <a:r>
            <a:rPr lang="lt-LT" sz="2000" dirty="0">
              <a:solidFill>
                <a:schemeClr val="tx1"/>
              </a:solidFill>
              <a:latin typeface="+mn-lt"/>
            </a:rPr>
            <a:t> d</a:t>
          </a:r>
          <a:r>
            <a:rPr lang="en-US" sz="2000" dirty="0" err="1">
              <a:solidFill>
                <a:schemeClr val="tx1"/>
              </a:solidFill>
              <a:latin typeface="+mn-lt"/>
            </a:rPr>
            <a:t>ecommissioning</a:t>
          </a:r>
          <a:r>
            <a:rPr lang="en-US" sz="2000" dirty="0">
              <a:solidFill>
                <a:schemeClr val="tx1"/>
              </a:solidFill>
              <a:latin typeface="+mn-lt"/>
            </a:rPr>
            <a:t> </a:t>
          </a:r>
          <a:r>
            <a:rPr lang="lt-LT" sz="2000" dirty="0">
              <a:solidFill>
                <a:schemeClr val="tx1"/>
              </a:solidFill>
              <a:latin typeface="+mn-lt"/>
            </a:rPr>
            <a:t>p</a:t>
          </a:r>
          <a:r>
            <a:rPr lang="en-US" sz="2000" dirty="0" err="1">
              <a:solidFill>
                <a:schemeClr val="tx1"/>
              </a:solidFill>
              <a:latin typeface="+mn-lt"/>
            </a:rPr>
            <a:t>roject</a:t>
          </a:r>
          <a:r>
            <a:rPr lang="lt-LT" sz="2000" dirty="0">
              <a:solidFill>
                <a:schemeClr val="tx1"/>
              </a:solidFill>
              <a:latin typeface="+mn-lt"/>
            </a:rPr>
            <a:t>s </a:t>
          </a:r>
          <a:r>
            <a:rPr lang="lt-LT" sz="2000" dirty="0" err="1">
              <a:solidFill>
                <a:schemeClr val="tx1"/>
              </a:solidFill>
              <a:latin typeface="+mn-lt"/>
            </a:rPr>
            <a:t>and</a:t>
          </a:r>
          <a:r>
            <a:rPr lang="lt-LT" sz="2000" dirty="0">
              <a:solidFill>
                <a:schemeClr val="tx1"/>
              </a:solidFill>
              <a:latin typeface="+mn-lt"/>
            </a:rPr>
            <a:t> </a:t>
          </a:r>
          <a:r>
            <a:rPr lang="lt-LT" sz="2000" dirty="0" err="1">
              <a:solidFill>
                <a:schemeClr val="tx1"/>
              </a:solidFill>
              <a:latin typeface="+mn-lt"/>
            </a:rPr>
            <a:t>safety</a:t>
          </a:r>
          <a:r>
            <a:rPr lang="lt-LT" sz="2000" dirty="0">
              <a:solidFill>
                <a:schemeClr val="tx1"/>
              </a:solidFill>
              <a:latin typeface="+mn-lt"/>
            </a:rPr>
            <a:t> </a:t>
          </a:r>
          <a:r>
            <a:rPr lang="lt-LT" sz="2000" dirty="0" err="1">
              <a:solidFill>
                <a:schemeClr val="tx1"/>
              </a:solidFill>
              <a:latin typeface="+mn-lt"/>
            </a:rPr>
            <a:t>analysis</a:t>
          </a:r>
          <a:r>
            <a:rPr lang="lt-LT" sz="2000" dirty="0">
              <a:solidFill>
                <a:schemeClr val="tx1"/>
              </a:solidFill>
              <a:latin typeface="+mn-lt"/>
            </a:rPr>
            <a:t> </a:t>
          </a:r>
          <a:r>
            <a:rPr lang="lt-LT" sz="2000" dirty="0" err="1">
              <a:solidFill>
                <a:schemeClr val="tx1"/>
              </a:solidFill>
              <a:latin typeface="+mn-lt"/>
            </a:rPr>
            <a:t>reports</a:t>
          </a:r>
          <a:r>
            <a:rPr lang="en-US" sz="2000" dirty="0">
              <a:solidFill>
                <a:schemeClr val="tx1"/>
              </a:solidFill>
              <a:latin typeface="+mn-lt"/>
            </a:rPr>
            <a:t> for INPP Unit 1</a:t>
          </a:r>
          <a:r>
            <a:rPr lang="lt-LT" sz="2000" dirty="0">
              <a:solidFill>
                <a:schemeClr val="tx1"/>
              </a:solidFill>
              <a:latin typeface="+mn-lt"/>
            </a:rPr>
            <a:t> </a:t>
          </a:r>
          <a:r>
            <a:rPr lang="lt-LT" sz="2000" dirty="0" err="1">
              <a:solidFill>
                <a:schemeClr val="tx1"/>
              </a:solidFill>
              <a:latin typeface="+mn-lt"/>
            </a:rPr>
            <a:t>and</a:t>
          </a:r>
          <a:r>
            <a:rPr lang="lt-LT" sz="2000" dirty="0">
              <a:solidFill>
                <a:schemeClr val="tx1"/>
              </a:solidFill>
              <a:latin typeface="+mn-lt"/>
            </a:rPr>
            <a:t> 2</a:t>
          </a:r>
          <a:r>
            <a:rPr lang="en-US" sz="2000" dirty="0">
              <a:solidFill>
                <a:schemeClr val="tx1"/>
              </a:solidFill>
              <a:latin typeface="+mn-lt"/>
            </a:rPr>
            <a:t> </a:t>
          </a:r>
          <a:r>
            <a:rPr lang="lt-LT" sz="2000" dirty="0" err="1">
              <a:solidFill>
                <a:schemeClr val="tx1"/>
              </a:solidFill>
              <a:latin typeface="+mn-lt"/>
            </a:rPr>
            <a:t>during</a:t>
          </a:r>
          <a:r>
            <a:rPr lang="lt-LT" sz="2000" dirty="0">
              <a:solidFill>
                <a:schemeClr val="tx1"/>
              </a:solidFill>
              <a:latin typeface="+mn-lt"/>
            </a:rPr>
            <a:t> d</a:t>
          </a:r>
          <a:r>
            <a:rPr lang="en-US" sz="2000" dirty="0" err="1">
              <a:solidFill>
                <a:schemeClr val="tx1"/>
              </a:solidFill>
              <a:latin typeface="+mn-lt"/>
            </a:rPr>
            <a:t>efueling</a:t>
          </a:r>
          <a:r>
            <a:rPr lang="en-US" sz="2000" dirty="0">
              <a:solidFill>
                <a:schemeClr val="tx1"/>
              </a:solidFill>
              <a:latin typeface="+mn-lt"/>
            </a:rPr>
            <a:t> </a:t>
          </a:r>
          <a:r>
            <a:rPr lang="lt-LT" sz="2000" dirty="0">
              <a:solidFill>
                <a:schemeClr val="tx1"/>
              </a:solidFill>
              <a:latin typeface="+mn-lt"/>
            </a:rPr>
            <a:t>p</a:t>
          </a:r>
          <a:r>
            <a:rPr lang="en-US" sz="2000" dirty="0" err="1">
              <a:solidFill>
                <a:schemeClr val="tx1"/>
              </a:solidFill>
              <a:latin typeface="+mn-lt"/>
            </a:rPr>
            <a:t>hase</a:t>
          </a:r>
          <a:r>
            <a:rPr lang="lt-LT" sz="2000" dirty="0">
              <a:solidFill>
                <a:schemeClr val="tx1"/>
              </a:solidFill>
              <a:latin typeface="+mn-lt"/>
            </a:rPr>
            <a:t>: U1DP0 </a:t>
          </a:r>
          <a:r>
            <a:rPr lang="lt-LT" sz="2000" dirty="0" err="1">
              <a:solidFill>
                <a:schemeClr val="tx1"/>
              </a:solidFill>
              <a:latin typeface="+mn-lt"/>
            </a:rPr>
            <a:t>and</a:t>
          </a:r>
          <a:r>
            <a:rPr lang="lt-LT" sz="2000" dirty="0">
              <a:solidFill>
                <a:schemeClr val="tx1"/>
              </a:solidFill>
              <a:latin typeface="+mn-lt"/>
            </a:rPr>
            <a:t> U2DP0</a:t>
          </a:r>
        </a:p>
      </dgm:t>
    </dgm:pt>
    <dgm:pt modelId="{82F551BA-7EDA-4745-9DBC-E14094874268}" type="parTrans" cxnId="{4987D9D5-5001-4140-AD15-553408A7F010}">
      <dgm:prSet/>
      <dgm:spPr/>
      <dgm:t>
        <a:bodyPr/>
        <a:lstStyle/>
        <a:p>
          <a:endParaRPr lang="en-GB" sz="2000">
            <a:solidFill>
              <a:schemeClr val="tx1"/>
            </a:solidFill>
            <a:latin typeface="+mn-lt"/>
          </a:endParaRPr>
        </a:p>
      </dgm:t>
    </dgm:pt>
    <dgm:pt modelId="{8C930792-5E9A-494A-BBEC-3C40E4748EEC}" type="sibTrans" cxnId="{4987D9D5-5001-4140-AD15-553408A7F010}">
      <dgm:prSet custT="1"/>
      <dgm:spPr/>
      <dgm:t>
        <a:bodyPr/>
        <a:lstStyle/>
        <a:p>
          <a:endParaRPr lang="en-GB" sz="2000">
            <a:solidFill>
              <a:schemeClr val="tx1"/>
            </a:solidFill>
            <a:latin typeface="+mn-lt"/>
          </a:endParaRPr>
        </a:p>
      </dgm:t>
    </dgm:pt>
    <dgm:pt modelId="{74BA2307-9B6F-45C2-851A-F61D9C26A569}">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lt-LT" sz="2000" dirty="0">
              <a:solidFill>
                <a:schemeClr val="tx1"/>
              </a:solidFill>
              <a:latin typeface="+mn-lt"/>
            </a:rPr>
            <a:t>Separate </a:t>
          </a:r>
          <a:r>
            <a:rPr lang="lt-LT" sz="2000" dirty="0" err="1">
              <a:solidFill>
                <a:schemeClr val="tx1"/>
              </a:solidFill>
              <a:latin typeface="+mn-lt"/>
            </a:rPr>
            <a:t>authorisation</a:t>
          </a:r>
          <a:r>
            <a:rPr lang="lt-LT" sz="2000" dirty="0">
              <a:solidFill>
                <a:schemeClr val="tx1"/>
              </a:solidFill>
              <a:latin typeface="+mn-lt"/>
            </a:rPr>
            <a:t> (</a:t>
          </a:r>
          <a:r>
            <a:rPr lang="lt-LT" sz="2000" dirty="0" err="1">
              <a:solidFill>
                <a:schemeClr val="tx1"/>
              </a:solidFill>
              <a:latin typeface="+mn-lt"/>
            </a:rPr>
            <a:t>approval</a:t>
          </a:r>
          <a:r>
            <a:rPr lang="lt-LT" sz="2000" dirty="0">
              <a:solidFill>
                <a:schemeClr val="tx1"/>
              </a:solidFill>
              <a:latin typeface="+mn-lt"/>
            </a:rPr>
            <a:t>, </a:t>
          </a:r>
          <a:r>
            <a:rPr lang="lt-LT" sz="2000" dirty="0" err="1">
              <a:solidFill>
                <a:schemeClr val="tx1"/>
              </a:solidFill>
              <a:latin typeface="+mn-lt"/>
            </a:rPr>
            <a:t>permit</a:t>
          </a:r>
          <a:r>
            <a:rPr lang="lt-LT" sz="2000" dirty="0">
              <a:solidFill>
                <a:schemeClr val="tx1"/>
              </a:solidFill>
              <a:latin typeface="+mn-lt"/>
            </a:rPr>
            <a:t>) </a:t>
          </a:r>
          <a:r>
            <a:rPr lang="lt-LT" sz="2000" dirty="0" err="1">
              <a:solidFill>
                <a:schemeClr val="tx1"/>
              </a:solidFill>
              <a:latin typeface="+mn-lt"/>
            </a:rPr>
            <a:t>is</a:t>
          </a:r>
          <a:r>
            <a:rPr lang="lt-LT" sz="2000" dirty="0">
              <a:solidFill>
                <a:schemeClr val="tx1"/>
              </a:solidFill>
              <a:latin typeface="+mn-lt"/>
            </a:rPr>
            <a:t> </a:t>
          </a:r>
          <a:r>
            <a:rPr lang="lt-LT" sz="2000" dirty="0" err="1">
              <a:solidFill>
                <a:schemeClr val="tx1"/>
              </a:solidFill>
              <a:latin typeface="+mn-lt"/>
            </a:rPr>
            <a:t>required</a:t>
          </a:r>
          <a:r>
            <a:rPr lang="lt-LT" sz="2000" dirty="0">
              <a:solidFill>
                <a:schemeClr val="tx1"/>
              </a:solidFill>
              <a:latin typeface="+mn-lt"/>
            </a:rPr>
            <a:t> </a:t>
          </a:r>
          <a:r>
            <a:rPr lang="lt-LT" sz="2000" dirty="0" err="1">
              <a:solidFill>
                <a:schemeClr val="tx1"/>
              </a:solidFill>
              <a:latin typeface="+mn-lt"/>
            </a:rPr>
            <a:t>for</a:t>
          </a:r>
          <a:r>
            <a:rPr lang="lt-LT" sz="2000" dirty="0">
              <a:solidFill>
                <a:schemeClr val="tx1"/>
              </a:solidFill>
              <a:latin typeface="+mn-lt"/>
            </a:rPr>
            <a:t> </a:t>
          </a:r>
          <a:r>
            <a:rPr lang="lt-LT" sz="2000" dirty="0" err="1">
              <a:solidFill>
                <a:schemeClr val="tx1"/>
              </a:solidFill>
              <a:latin typeface="+mn-lt"/>
            </a:rPr>
            <a:t>each</a:t>
          </a:r>
          <a:r>
            <a:rPr lang="lt-LT" sz="2000" dirty="0">
              <a:solidFill>
                <a:schemeClr val="tx1"/>
              </a:solidFill>
              <a:latin typeface="+mn-lt"/>
            </a:rPr>
            <a:t> </a:t>
          </a:r>
          <a:r>
            <a:rPr lang="lt-LT" sz="2000" dirty="0" err="1">
              <a:solidFill>
                <a:schemeClr val="tx1"/>
              </a:solidFill>
              <a:latin typeface="+mn-lt"/>
            </a:rPr>
            <a:t>dismantling</a:t>
          </a:r>
          <a:r>
            <a:rPr lang="lt-LT" sz="2000" dirty="0">
              <a:solidFill>
                <a:schemeClr val="tx1"/>
              </a:solidFill>
              <a:latin typeface="+mn-lt"/>
            </a:rPr>
            <a:t> </a:t>
          </a:r>
          <a:r>
            <a:rPr lang="lt-LT" sz="2000" dirty="0" err="1">
              <a:solidFill>
                <a:schemeClr val="tx1"/>
              </a:solidFill>
              <a:latin typeface="+mn-lt"/>
            </a:rPr>
            <a:t>and</a:t>
          </a:r>
          <a:r>
            <a:rPr lang="lt-LT" sz="2000" dirty="0">
              <a:solidFill>
                <a:schemeClr val="tx1"/>
              </a:solidFill>
              <a:latin typeface="+mn-lt"/>
            </a:rPr>
            <a:t> </a:t>
          </a:r>
          <a:r>
            <a:rPr lang="lt-LT" sz="2000" dirty="0" err="1">
              <a:solidFill>
                <a:schemeClr val="tx1"/>
              </a:solidFill>
              <a:latin typeface="+mn-lt"/>
            </a:rPr>
            <a:t>decontamination</a:t>
          </a:r>
          <a:r>
            <a:rPr lang="lt-LT" sz="2000" dirty="0">
              <a:solidFill>
                <a:schemeClr val="tx1"/>
              </a:solidFill>
              <a:latin typeface="+mn-lt"/>
            </a:rPr>
            <a:t> </a:t>
          </a:r>
          <a:r>
            <a:rPr lang="lt-LT" sz="2000" dirty="0" err="1">
              <a:solidFill>
                <a:schemeClr val="tx1"/>
              </a:solidFill>
              <a:latin typeface="+mn-lt"/>
            </a:rPr>
            <a:t>project</a:t>
          </a:r>
          <a:r>
            <a:rPr lang="lt-LT" sz="2000" dirty="0">
              <a:solidFill>
                <a:schemeClr val="tx1"/>
              </a:solidFill>
              <a:latin typeface="+mn-lt"/>
            </a:rPr>
            <a:t> </a:t>
          </a:r>
          <a:r>
            <a:rPr lang="lt-LT" sz="2000" dirty="0" err="1">
              <a:solidFill>
                <a:schemeClr val="tx1"/>
              </a:solidFill>
              <a:latin typeface="+mn-lt"/>
            </a:rPr>
            <a:t>of</a:t>
          </a:r>
          <a:r>
            <a:rPr lang="lt-LT" sz="2000" dirty="0">
              <a:solidFill>
                <a:schemeClr val="tx1"/>
              </a:solidFill>
              <a:latin typeface="+mn-lt"/>
            </a:rPr>
            <a:t> Ignalina NPP: B9-0, B9-1, B9-2, B9-3, B9-7...</a:t>
          </a:r>
        </a:p>
      </dgm:t>
    </dgm:pt>
    <dgm:pt modelId="{B61FEDDC-F874-43B4-A052-FB6232D59FE3}" type="parTrans" cxnId="{5A7CE5A8-6498-4AFD-93A8-41F23D7C6594}">
      <dgm:prSet/>
      <dgm:spPr/>
      <dgm:t>
        <a:bodyPr/>
        <a:lstStyle/>
        <a:p>
          <a:endParaRPr lang="en-GB" sz="2000">
            <a:solidFill>
              <a:schemeClr val="tx1"/>
            </a:solidFill>
            <a:latin typeface="+mn-lt"/>
          </a:endParaRPr>
        </a:p>
      </dgm:t>
    </dgm:pt>
    <dgm:pt modelId="{301CB1F5-4DE1-47E1-A9E3-FEB3D56EB69D}" type="sibTrans" cxnId="{5A7CE5A8-6498-4AFD-93A8-41F23D7C6594}">
      <dgm:prSet/>
      <dgm:spPr/>
      <dgm:t>
        <a:bodyPr/>
        <a:lstStyle/>
        <a:p>
          <a:endParaRPr lang="en-GB" sz="2000">
            <a:solidFill>
              <a:schemeClr val="tx1"/>
            </a:solidFill>
            <a:latin typeface="+mn-lt"/>
          </a:endParaRPr>
        </a:p>
      </dgm:t>
    </dgm:pt>
    <dgm:pt modelId="{DEC1DF94-5693-427C-90E1-323ED16E0F9F}">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lt-LT" dirty="0" err="1">
              <a:solidFill>
                <a:schemeClr val="tx1"/>
              </a:solidFill>
              <a:latin typeface="+mn-lt"/>
            </a:rPr>
            <a:t>Approval</a:t>
          </a:r>
          <a:r>
            <a:rPr lang="lt-LT" dirty="0">
              <a:solidFill>
                <a:schemeClr val="tx1"/>
              </a:solidFill>
              <a:latin typeface="+mn-lt"/>
            </a:rPr>
            <a:t> </a:t>
          </a:r>
          <a:r>
            <a:rPr lang="lt-LT" dirty="0" err="1">
              <a:solidFill>
                <a:schemeClr val="tx1"/>
              </a:solidFill>
              <a:latin typeface="+mn-lt"/>
            </a:rPr>
            <a:t>of</a:t>
          </a:r>
          <a:r>
            <a:rPr lang="lt-LT" dirty="0">
              <a:solidFill>
                <a:schemeClr val="tx1"/>
              </a:solidFill>
              <a:latin typeface="+mn-lt"/>
            </a:rPr>
            <a:t> </a:t>
          </a:r>
          <a:r>
            <a:rPr lang="lt-LT" dirty="0" err="1">
              <a:solidFill>
                <a:schemeClr val="tx1"/>
              </a:solidFill>
              <a:latin typeface="+mn-lt"/>
            </a:rPr>
            <a:t>one</a:t>
          </a:r>
          <a:r>
            <a:rPr lang="lt-LT" dirty="0">
              <a:solidFill>
                <a:schemeClr val="tx1"/>
              </a:solidFill>
              <a:latin typeface="+mn-lt"/>
            </a:rPr>
            <a:t> </a:t>
          </a:r>
          <a:r>
            <a:rPr lang="lt-LT" dirty="0" err="1">
              <a:solidFill>
                <a:schemeClr val="tx1"/>
              </a:solidFill>
              <a:latin typeface="+mn-lt"/>
            </a:rPr>
            <a:t>safety</a:t>
          </a:r>
          <a:r>
            <a:rPr lang="lt-LT" dirty="0">
              <a:solidFill>
                <a:schemeClr val="tx1"/>
              </a:solidFill>
              <a:latin typeface="+mn-lt"/>
            </a:rPr>
            <a:t> </a:t>
          </a:r>
          <a:r>
            <a:rPr lang="lt-LT" dirty="0" err="1">
              <a:solidFill>
                <a:schemeClr val="tx1"/>
              </a:solidFill>
              <a:latin typeface="+mn-lt"/>
            </a:rPr>
            <a:t>analysis</a:t>
          </a:r>
          <a:r>
            <a:rPr lang="lt-LT" dirty="0">
              <a:solidFill>
                <a:schemeClr val="tx1"/>
              </a:solidFill>
              <a:latin typeface="+mn-lt"/>
            </a:rPr>
            <a:t> </a:t>
          </a:r>
          <a:r>
            <a:rPr lang="lt-LT" dirty="0" err="1">
              <a:solidFill>
                <a:schemeClr val="tx1"/>
              </a:solidFill>
              <a:latin typeface="+mn-lt"/>
            </a:rPr>
            <a:t>report</a:t>
          </a:r>
          <a:r>
            <a:rPr lang="en-US" dirty="0">
              <a:solidFill>
                <a:schemeClr val="tx1"/>
              </a:solidFill>
              <a:latin typeface="+mn-lt"/>
            </a:rPr>
            <a:t> for INPP Unit 1</a:t>
          </a:r>
          <a:r>
            <a:rPr lang="lt-LT" dirty="0">
              <a:solidFill>
                <a:schemeClr val="tx1"/>
              </a:solidFill>
              <a:latin typeface="+mn-lt"/>
            </a:rPr>
            <a:t> </a:t>
          </a:r>
          <a:r>
            <a:rPr lang="lt-LT" dirty="0" err="1">
              <a:solidFill>
                <a:schemeClr val="tx1"/>
              </a:solidFill>
              <a:latin typeface="+mn-lt"/>
            </a:rPr>
            <a:t>and</a:t>
          </a:r>
          <a:r>
            <a:rPr lang="lt-LT" dirty="0">
              <a:solidFill>
                <a:schemeClr val="tx1"/>
              </a:solidFill>
              <a:latin typeface="+mn-lt"/>
            </a:rPr>
            <a:t> 2</a:t>
          </a:r>
          <a:r>
            <a:rPr lang="en-US" dirty="0">
              <a:solidFill>
                <a:schemeClr val="tx1"/>
              </a:solidFill>
              <a:latin typeface="+mn-lt"/>
            </a:rPr>
            <a:t> </a:t>
          </a:r>
          <a:r>
            <a:rPr lang="lt-LT" dirty="0" err="1">
              <a:solidFill>
                <a:schemeClr val="tx1"/>
              </a:solidFill>
              <a:latin typeface="+mn-lt"/>
            </a:rPr>
            <a:t>after</a:t>
          </a:r>
          <a:r>
            <a:rPr lang="lt-LT" dirty="0">
              <a:solidFill>
                <a:schemeClr val="tx1"/>
              </a:solidFill>
              <a:latin typeface="+mn-lt"/>
            </a:rPr>
            <a:t> d</a:t>
          </a:r>
          <a:r>
            <a:rPr lang="en-US" dirty="0" err="1">
              <a:solidFill>
                <a:schemeClr val="tx1"/>
              </a:solidFill>
              <a:latin typeface="+mn-lt"/>
            </a:rPr>
            <a:t>efueling</a:t>
          </a:r>
          <a:r>
            <a:rPr lang="en-US" dirty="0">
              <a:solidFill>
                <a:schemeClr val="tx1"/>
              </a:solidFill>
              <a:latin typeface="+mn-lt"/>
            </a:rPr>
            <a:t> </a:t>
          </a:r>
          <a:r>
            <a:rPr lang="lt-LT" dirty="0">
              <a:solidFill>
                <a:schemeClr val="tx1"/>
              </a:solidFill>
              <a:latin typeface="+mn-lt"/>
            </a:rPr>
            <a:t>p</a:t>
          </a:r>
          <a:r>
            <a:rPr lang="en-US" dirty="0" err="1">
              <a:solidFill>
                <a:schemeClr val="tx1"/>
              </a:solidFill>
              <a:latin typeface="+mn-lt"/>
            </a:rPr>
            <a:t>hase</a:t>
          </a:r>
          <a:r>
            <a:rPr lang="lt-LT" dirty="0">
              <a:solidFill>
                <a:schemeClr val="tx1"/>
              </a:solidFill>
              <a:latin typeface="+mn-lt"/>
            </a:rPr>
            <a:t>: </a:t>
          </a:r>
        </a:p>
        <a:p>
          <a:pPr rtl="0"/>
          <a:r>
            <a:rPr lang="lt-LT" dirty="0">
              <a:solidFill>
                <a:schemeClr val="tx1"/>
              </a:solidFill>
              <a:latin typeface="+mn-lt"/>
            </a:rPr>
            <a:t> INPP SAR</a:t>
          </a:r>
        </a:p>
      </dgm:t>
    </dgm:pt>
    <dgm:pt modelId="{E6A6048F-BDDF-47FD-8616-D0207871F75F}" type="parTrans" cxnId="{9CE6A9F2-C0C3-4097-8555-D4413583C06C}">
      <dgm:prSet/>
      <dgm:spPr/>
      <dgm:t>
        <a:bodyPr/>
        <a:lstStyle/>
        <a:p>
          <a:endParaRPr lang="lt-LT"/>
        </a:p>
      </dgm:t>
    </dgm:pt>
    <dgm:pt modelId="{56CC4B0C-43AE-47BC-BB94-24CF3A391493}" type="sibTrans" cxnId="{9CE6A9F2-C0C3-4097-8555-D4413583C06C}">
      <dgm:prSet/>
      <dgm:spPr/>
      <dgm:t>
        <a:bodyPr/>
        <a:lstStyle/>
        <a:p>
          <a:endParaRPr lang="lt-LT"/>
        </a:p>
      </dgm:t>
    </dgm:pt>
    <dgm:pt modelId="{5A13D4DC-585D-4E33-84CB-C8A00E0CA6E4}" type="pres">
      <dgm:prSet presAssocID="{114BFD08-4D78-411F-B016-93A6C1C6F115}" presName="Name0" presStyleCnt="0">
        <dgm:presLayoutVars>
          <dgm:dir/>
          <dgm:resizeHandles val="exact"/>
        </dgm:presLayoutVars>
      </dgm:prSet>
      <dgm:spPr/>
    </dgm:pt>
    <dgm:pt modelId="{A1E5A6A0-A7E3-43C7-8C5F-E7D4ADAF6DAB}" type="pres">
      <dgm:prSet presAssocID="{3F961ECD-EF34-4368-895B-2DD46C0B617C}" presName="node" presStyleLbl="node1" presStyleIdx="0" presStyleCnt="4">
        <dgm:presLayoutVars>
          <dgm:bulletEnabled val="1"/>
        </dgm:presLayoutVars>
      </dgm:prSet>
      <dgm:spPr/>
    </dgm:pt>
    <dgm:pt modelId="{FCA8A0D5-00F8-42C5-A718-7C6BF537F7D7}" type="pres">
      <dgm:prSet presAssocID="{E5FE8B4C-8F93-4308-BF87-A52504AA43FA}" presName="sibTrans" presStyleLbl="sibTrans2D1" presStyleIdx="0" presStyleCnt="3"/>
      <dgm:spPr/>
    </dgm:pt>
    <dgm:pt modelId="{E0ADB8D2-5E67-4BCE-9B6E-68FE6B52008C}" type="pres">
      <dgm:prSet presAssocID="{E5FE8B4C-8F93-4308-BF87-A52504AA43FA}" presName="connectorText" presStyleLbl="sibTrans2D1" presStyleIdx="0" presStyleCnt="3"/>
      <dgm:spPr/>
    </dgm:pt>
    <dgm:pt modelId="{C89DFBE2-F40B-4B0C-9FFB-B089EAE35523}" type="pres">
      <dgm:prSet presAssocID="{FA922D48-5696-4457-8E97-6091FF7A2E88}" presName="node" presStyleLbl="node1" presStyleIdx="1" presStyleCnt="4">
        <dgm:presLayoutVars>
          <dgm:bulletEnabled val="1"/>
        </dgm:presLayoutVars>
      </dgm:prSet>
      <dgm:spPr/>
    </dgm:pt>
    <dgm:pt modelId="{7648D3A9-24EA-4D6B-963E-B61D3C0EFC13}" type="pres">
      <dgm:prSet presAssocID="{8C930792-5E9A-494A-BBEC-3C40E4748EEC}" presName="sibTrans" presStyleLbl="sibTrans2D1" presStyleIdx="1" presStyleCnt="3"/>
      <dgm:spPr/>
    </dgm:pt>
    <dgm:pt modelId="{463247AC-D99E-4CAE-AB45-89C2318157D7}" type="pres">
      <dgm:prSet presAssocID="{8C930792-5E9A-494A-BBEC-3C40E4748EEC}" presName="connectorText" presStyleLbl="sibTrans2D1" presStyleIdx="1" presStyleCnt="3"/>
      <dgm:spPr/>
    </dgm:pt>
    <dgm:pt modelId="{DCA8E381-E962-42F1-93DE-7F9F45F6081D}" type="pres">
      <dgm:prSet presAssocID="{DEC1DF94-5693-427C-90E1-323ED16E0F9F}" presName="node" presStyleLbl="node1" presStyleIdx="2" presStyleCnt="4">
        <dgm:presLayoutVars>
          <dgm:bulletEnabled val="1"/>
        </dgm:presLayoutVars>
      </dgm:prSet>
      <dgm:spPr/>
    </dgm:pt>
    <dgm:pt modelId="{00A55C6B-A587-473D-9FC1-57444462F2AE}" type="pres">
      <dgm:prSet presAssocID="{56CC4B0C-43AE-47BC-BB94-24CF3A391493}" presName="sibTrans" presStyleLbl="sibTrans2D1" presStyleIdx="2" presStyleCnt="3"/>
      <dgm:spPr/>
    </dgm:pt>
    <dgm:pt modelId="{EB3F1B60-7042-4D86-A729-5B8C57136AFA}" type="pres">
      <dgm:prSet presAssocID="{56CC4B0C-43AE-47BC-BB94-24CF3A391493}" presName="connectorText" presStyleLbl="sibTrans2D1" presStyleIdx="2" presStyleCnt="3"/>
      <dgm:spPr/>
    </dgm:pt>
    <dgm:pt modelId="{706A7BF4-2EDE-4B0D-8812-64E21BECE440}" type="pres">
      <dgm:prSet presAssocID="{74BA2307-9B6F-45C2-851A-F61D9C26A569}" presName="node" presStyleLbl="node1" presStyleIdx="3" presStyleCnt="4">
        <dgm:presLayoutVars>
          <dgm:bulletEnabled val="1"/>
        </dgm:presLayoutVars>
      </dgm:prSet>
      <dgm:spPr/>
    </dgm:pt>
  </dgm:ptLst>
  <dgm:cxnLst>
    <dgm:cxn modelId="{F61ED225-9F67-42AC-BD0A-B0C2A41BBA31}" type="presOf" srcId="{56CC4B0C-43AE-47BC-BB94-24CF3A391493}" destId="{EB3F1B60-7042-4D86-A729-5B8C57136AFA}" srcOrd="1" destOrd="0" presId="urn:microsoft.com/office/officeart/2005/8/layout/process1"/>
    <dgm:cxn modelId="{68024334-37B3-4DC8-A773-C64A04E0E339}" type="presOf" srcId="{114BFD08-4D78-411F-B016-93A6C1C6F115}" destId="{5A13D4DC-585D-4E33-84CB-C8A00E0CA6E4}" srcOrd="0" destOrd="0" presId="urn:microsoft.com/office/officeart/2005/8/layout/process1"/>
    <dgm:cxn modelId="{5067A25B-8A2A-431C-A2F9-1B910616A22F}" srcId="{114BFD08-4D78-411F-B016-93A6C1C6F115}" destId="{3F961ECD-EF34-4368-895B-2DD46C0B617C}" srcOrd="0" destOrd="0" parTransId="{E80D84AB-13A0-4FF0-825A-A9E8C20978A3}" sibTransId="{E5FE8B4C-8F93-4308-BF87-A52504AA43FA}"/>
    <dgm:cxn modelId="{B621525E-5F22-4716-8FFB-A2EE1B82D9A9}" type="presOf" srcId="{E5FE8B4C-8F93-4308-BF87-A52504AA43FA}" destId="{FCA8A0D5-00F8-42C5-A718-7C6BF537F7D7}" srcOrd="0" destOrd="0" presId="urn:microsoft.com/office/officeart/2005/8/layout/process1"/>
    <dgm:cxn modelId="{C81ABC55-9A43-4027-9383-451766E33B30}" type="presOf" srcId="{56CC4B0C-43AE-47BC-BB94-24CF3A391493}" destId="{00A55C6B-A587-473D-9FC1-57444462F2AE}" srcOrd="0" destOrd="0" presId="urn:microsoft.com/office/officeart/2005/8/layout/process1"/>
    <dgm:cxn modelId="{86520157-6B6C-4625-85AE-F1BF206B59CD}" type="presOf" srcId="{E5FE8B4C-8F93-4308-BF87-A52504AA43FA}" destId="{E0ADB8D2-5E67-4BCE-9B6E-68FE6B52008C}" srcOrd="1" destOrd="0" presId="urn:microsoft.com/office/officeart/2005/8/layout/process1"/>
    <dgm:cxn modelId="{9F97A9A1-E5EB-4C5A-825D-6814190C648C}" type="presOf" srcId="{8C930792-5E9A-494A-BBEC-3C40E4748EEC}" destId="{7648D3A9-24EA-4D6B-963E-B61D3C0EFC13}" srcOrd="0" destOrd="0" presId="urn:microsoft.com/office/officeart/2005/8/layout/process1"/>
    <dgm:cxn modelId="{5A7CE5A8-6498-4AFD-93A8-41F23D7C6594}" srcId="{114BFD08-4D78-411F-B016-93A6C1C6F115}" destId="{74BA2307-9B6F-45C2-851A-F61D9C26A569}" srcOrd="3" destOrd="0" parTransId="{B61FEDDC-F874-43B4-A052-FB6232D59FE3}" sibTransId="{301CB1F5-4DE1-47E1-A9E3-FEB3D56EB69D}"/>
    <dgm:cxn modelId="{251AECB4-5CBE-4855-83B4-E168D27390E2}" type="presOf" srcId="{8C930792-5E9A-494A-BBEC-3C40E4748EEC}" destId="{463247AC-D99E-4CAE-AB45-89C2318157D7}" srcOrd="1" destOrd="0" presId="urn:microsoft.com/office/officeart/2005/8/layout/process1"/>
    <dgm:cxn modelId="{C55B03B7-FE1C-4D19-9F62-A16AE25ECA81}" type="presOf" srcId="{3F961ECD-EF34-4368-895B-2DD46C0B617C}" destId="{A1E5A6A0-A7E3-43C7-8C5F-E7D4ADAF6DAB}" srcOrd="0" destOrd="0" presId="urn:microsoft.com/office/officeart/2005/8/layout/process1"/>
    <dgm:cxn modelId="{9CD5C8C1-3B4D-4F2A-A1BE-C6E4394457EC}" type="presOf" srcId="{FA922D48-5696-4457-8E97-6091FF7A2E88}" destId="{C89DFBE2-F40B-4B0C-9FFB-B089EAE35523}" srcOrd="0" destOrd="0" presId="urn:microsoft.com/office/officeart/2005/8/layout/process1"/>
    <dgm:cxn modelId="{B041D1C6-C1A8-44F7-AC29-9D38043746FC}" type="presOf" srcId="{74BA2307-9B6F-45C2-851A-F61D9C26A569}" destId="{706A7BF4-2EDE-4B0D-8812-64E21BECE440}" srcOrd="0" destOrd="0" presId="urn:microsoft.com/office/officeart/2005/8/layout/process1"/>
    <dgm:cxn modelId="{7B6F5BCF-8A57-4584-80B1-94A0C96AF4BB}" type="presOf" srcId="{DEC1DF94-5693-427C-90E1-323ED16E0F9F}" destId="{DCA8E381-E962-42F1-93DE-7F9F45F6081D}" srcOrd="0" destOrd="0" presId="urn:microsoft.com/office/officeart/2005/8/layout/process1"/>
    <dgm:cxn modelId="{4987D9D5-5001-4140-AD15-553408A7F010}" srcId="{114BFD08-4D78-411F-B016-93A6C1C6F115}" destId="{FA922D48-5696-4457-8E97-6091FF7A2E88}" srcOrd="1" destOrd="0" parTransId="{82F551BA-7EDA-4745-9DBC-E14094874268}" sibTransId="{8C930792-5E9A-494A-BBEC-3C40E4748EEC}"/>
    <dgm:cxn modelId="{9CE6A9F2-C0C3-4097-8555-D4413583C06C}" srcId="{114BFD08-4D78-411F-B016-93A6C1C6F115}" destId="{DEC1DF94-5693-427C-90E1-323ED16E0F9F}" srcOrd="2" destOrd="0" parTransId="{E6A6048F-BDDF-47FD-8616-D0207871F75F}" sibTransId="{56CC4B0C-43AE-47BC-BB94-24CF3A391493}"/>
    <dgm:cxn modelId="{2E48B919-B08E-4BB7-9CD0-F0FE7B29B29E}" type="presParOf" srcId="{5A13D4DC-585D-4E33-84CB-C8A00E0CA6E4}" destId="{A1E5A6A0-A7E3-43C7-8C5F-E7D4ADAF6DAB}" srcOrd="0" destOrd="0" presId="urn:microsoft.com/office/officeart/2005/8/layout/process1"/>
    <dgm:cxn modelId="{8C8D12E1-1632-436A-A804-52D87E67D5D2}" type="presParOf" srcId="{5A13D4DC-585D-4E33-84CB-C8A00E0CA6E4}" destId="{FCA8A0D5-00F8-42C5-A718-7C6BF537F7D7}" srcOrd="1" destOrd="0" presId="urn:microsoft.com/office/officeart/2005/8/layout/process1"/>
    <dgm:cxn modelId="{19AF5B35-AA6D-4713-82B0-9210B9E6D281}" type="presParOf" srcId="{FCA8A0D5-00F8-42C5-A718-7C6BF537F7D7}" destId="{E0ADB8D2-5E67-4BCE-9B6E-68FE6B52008C}" srcOrd="0" destOrd="0" presId="urn:microsoft.com/office/officeart/2005/8/layout/process1"/>
    <dgm:cxn modelId="{1985082F-D724-457E-A33D-23753797EDFA}" type="presParOf" srcId="{5A13D4DC-585D-4E33-84CB-C8A00E0CA6E4}" destId="{C89DFBE2-F40B-4B0C-9FFB-B089EAE35523}" srcOrd="2" destOrd="0" presId="urn:microsoft.com/office/officeart/2005/8/layout/process1"/>
    <dgm:cxn modelId="{662528D9-CA51-48A1-9467-C6C1D9C0D084}" type="presParOf" srcId="{5A13D4DC-585D-4E33-84CB-C8A00E0CA6E4}" destId="{7648D3A9-24EA-4D6B-963E-B61D3C0EFC13}" srcOrd="3" destOrd="0" presId="urn:microsoft.com/office/officeart/2005/8/layout/process1"/>
    <dgm:cxn modelId="{A66474ED-6308-4EDC-80F7-6B6646466AD3}" type="presParOf" srcId="{7648D3A9-24EA-4D6B-963E-B61D3C0EFC13}" destId="{463247AC-D99E-4CAE-AB45-89C2318157D7}" srcOrd="0" destOrd="0" presId="urn:microsoft.com/office/officeart/2005/8/layout/process1"/>
    <dgm:cxn modelId="{D48EE590-85DE-4087-A5CF-23A9CA6A0D66}" type="presParOf" srcId="{5A13D4DC-585D-4E33-84CB-C8A00E0CA6E4}" destId="{DCA8E381-E962-42F1-93DE-7F9F45F6081D}" srcOrd="4" destOrd="0" presId="urn:microsoft.com/office/officeart/2005/8/layout/process1"/>
    <dgm:cxn modelId="{D47C3084-D7FE-4584-84F4-6EFCD8339344}" type="presParOf" srcId="{5A13D4DC-585D-4E33-84CB-C8A00E0CA6E4}" destId="{00A55C6B-A587-473D-9FC1-57444462F2AE}" srcOrd="5" destOrd="0" presId="urn:microsoft.com/office/officeart/2005/8/layout/process1"/>
    <dgm:cxn modelId="{EC8E0FC1-DE5D-4147-A677-7FA06CE4B568}" type="presParOf" srcId="{00A55C6B-A587-473D-9FC1-57444462F2AE}" destId="{EB3F1B60-7042-4D86-A729-5B8C57136AFA}" srcOrd="0" destOrd="0" presId="urn:microsoft.com/office/officeart/2005/8/layout/process1"/>
    <dgm:cxn modelId="{0043B1B2-3FF1-4D03-BFB3-36FAE457D215}" type="presParOf" srcId="{5A13D4DC-585D-4E33-84CB-C8A00E0CA6E4}" destId="{706A7BF4-2EDE-4B0D-8812-64E21BECE440}"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5A6A0-A7E3-43C7-8C5F-E7D4ADAF6DAB}">
      <dsp:nvSpPr>
        <dsp:cNvPr id="0" name=""/>
        <dsp:cNvSpPr/>
      </dsp:nvSpPr>
      <dsp:spPr>
        <a:xfrm>
          <a:off x="7112" y="1861792"/>
          <a:ext cx="3109720" cy="2292204"/>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lt-LT" sz="2000" b="0" i="0" u="none" kern="1200" dirty="0" err="1">
              <a:solidFill>
                <a:schemeClr val="tx1"/>
              </a:solidFill>
              <a:latin typeface="+mn-lt"/>
            </a:rPr>
            <a:t>Approval</a:t>
          </a:r>
          <a:r>
            <a:rPr lang="lt-LT" sz="2000" b="0" i="0" u="none" kern="1200" dirty="0">
              <a:solidFill>
                <a:schemeClr val="tx1"/>
              </a:solidFill>
              <a:latin typeface="+mn-lt"/>
            </a:rPr>
            <a:t> </a:t>
          </a:r>
          <a:r>
            <a:rPr lang="lt-LT" sz="2000" b="0" i="0" u="none" kern="1200" dirty="0" err="1">
              <a:solidFill>
                <a:schemeClr val="tx1"/>
              </a:solidFill>
              <a:latin typeface="+mn-lt"/>
            </a:rPr>
            <a:t>of</a:t>
          </a:r>
          <a:r>
            <a:rPr lang="lt-LT" sz="2000" b="0" i="0" u="none" kern="1200" dirty="0">
              <a:solidFill>
                <a:schemeClr val="tx1"/>
              </a:solidFill>
              <a:latin typeface="+mn-lt"/>
            </a:rPr>
            <a:t> </a:t>
          </a:r>
          <a:r>
            <a:rPr lang="lt-LT" sz="2000" b="0" i="0" u="none" kern="1200" dirty="0" err="1">
              <a:solidFill>
                <a:schemeClr val="tx1"/>
              </a:solidFill>
              <a:latin typeface="+mn-lt"/>
            </a:rPr>
            <a:t>final</a:t>
          </a:r>
          <a:r>
            <a:rPr lang="lt-LT" sz="2000" b="0" i="0" u="none" kern="1200" dirty="0">
              <a:solidFill>
                <a:schemeClr val="tx1"/>
              </a:solidFill>
              <a:latin typeface="+mn-lt"/>
            </a:rPr>
            <a:t> </a:t>
          </a:r>
          <a:r>
            <a:rPr lang="lt-LT" sz="2000" b="0" i="0" u="none" kern="1200" dirty="0" err="1">
              <a:solidFill>
                <a:schemeClr val="tx1"/>
              </a:solidFill>
              <a:latin typeface="+mn-lt"/>
            </a:rPr>
            <a:t>decommissioning</a:t>
          </a:r>
          <a:r>
            <a:rPr lang="lt-LT" sz="2000" b="0" i="0" u="none" kern="1200" dirty="0">
              <a:solidFill>
                <a:schemeClr val="tx1"/>
              </a:solidFill>
              <a:latin typeface="+mn-lt"/>
            </a:rPr>
            <a:t> </a:t>
          </a:r>
          <a:r>
            <a:rPr lang="lt-LT" sz="2000" b="0" i="0" u="none" kern="1200" dirty="0" err="1">
              <a:solidFill>
                <a:schemeClr val="tx1"/>
              </a:solidFill>
              <a:latin typeface="+mn-lt"/>
            </a:rPr>
            <a:t>plan</a:t>
          </a:r>
          <a:r>
            <a:rPr lang="lt-LT" sz="2000" b="0" i="0" u="none" kern="1200" dirty="0">
              <a:solidFill>
                <a:schemeClr val="tx1"/>
              </a:solidFill>
              <a:latin typeface="+mn-lt"/>
            </a:rPr>
            <a:t> (FDP) </a:t>
          </a:r>
          <a:r>
            <a:rPr lang="lt-LT" sz="2000" b="0" i="0" u="none" kern="1200" dirty="0" err="1">
              <a:solidFill>
                <a:schemeClr val="tx1"/>
              </a:solidFill>
              <a:latin typeface="+mn-lt"/>
            </a:rPr>
            <a:t>of</a:t>
          </a:r>
          <a:r>
            <a:rPr lang="lt-LT" sz="2000" b="0" i="0" u="none" kern="1200" dirty="0">
              <a:solidFill>
                <a:schemeClr val="tx1"/>
              </a:solidFill>
              <a:latin typeface="+mn-lt"/>
            </a:rPr>
            <a:t> Ignalina NPP</a:t>
          </a:r>
        </a:p>
      </dsp:txBody>
      <dsp:txXfrm>
        <a:off x="74248" y="1928928"/>
        <a:ext cx="2975448" cy="2157932"/>
      </dsp:txXfrm>
    </dsp:sp>
    <dsp:sp modelId="{FCA8A0D5-00F8-42C5-A718-7C6BF537F7D7}">
      <dsp:nvSpPr>
        <dsp:cNvPr id="0" name=""/>
        <dsp:cNvSpPr/>
      </dsp:nvSpPr>
      <dsp:spPr>
        <a:xfrm>
          <a:off x="3427805" y="2622289"/>
          <a:ext cx="659260" cy="771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solidFill>
            <a:latin typeface="+mn-lt"/>
          </a:endParaRPr>
        </a:p>
      </dsp:txBody>
      <dsp:txXfrm>
        <a:off x="3427805" y="2776531"/>
        <a:ext cx="461482" cy="462726"/>
      </dsp:txXfrm>
    </dsp:sp>
    <dsp:sp modelId="{C89DFBE2-F40B-4B0C-9FFB-B089EAE35523}">
      <dsp:nvSpPr>
        <dsp:cNvPr id="0" name=""/>
        <dsp:cNvSpPr/>
      </dsp:nvSpPr>
      <dsp:spPr>
        <a:xfrm>
          <a:off x="4360721" y="1861792"/>
          <a:ext cx="3109720" cy="2292204"/>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lt-LT" sz="2000" kern="1200" dirty="0" err="1">
              <a:solidFill>
                <a:schemeClr val="tx1"/>
              </a:solidFill>
              <a:latin typeface="+mn-lt"/>
            </a:rPr>
            <a:t>Approval</a:t>
          </a:r>
          <a:r>
            <a:rPr lang="lt-LT" sz="2000" kern="1200" dirty="0">
              <a:solidFill>
                <a:schemeClr val="tx1"/>
              </a:solidFill>
              <a:latin typeface="+mn-lt"/>
            </a:rPr>
            <a:t> </a:t>
          </a:r>
          <a:r>
            <a:rPr lang="lt-LT" sz="2000" kern="1200" dirty="0" err="1">
              <a:solidFill>
                <a:schemeClr val="tx1"/>
              </a:solidFill>
              <a:latin typeface="+mn-lt"/>
            </a:rPr>
            <a:t>of</a:t>
          </a:r>
          <a:r>
            <a:rPr lang="lt-LT" sz="2000" kern="1200" dirty="0">
              <a:solidFill>
                <a:schemeClr val="tx1"/>
              </a:solidFill>
              <a:latin typeface="+mn-lt"/>
            </a:rPr>
            <a:t> 2 </a:t>
          </a:r>
          <a:r>
            <a:rPr lang="lt-LT" sz="2000" kern="1200" dirty="0" err="1">
              <a:solidFill>
                <a:schemeClr val="tx1"/>
              </a:solidFill>
              <a:latin typeface="+mn-lt"/>
            </a:rPr>
            <a:t>leading</a:t>
          </a:r>
          <a:r>
            <a:rPr lang="lt-LT" sz="2000" kern="1200" dirty="0">
              <a:solidFill>
                <a:schemeClr val="tx1"/>
              </a:solidFill>
              <a:latin typeface="+mn-lt"/>
            </a:rPr>
            <a:t> d</a:t>
          </a:r>
          <a:r>
            <a:rPr lang="en-US" sz="2000" kern="1200" dirty="0" err="1">
              <a:solidFill>
                <a:schemeClr val="tx1"/>
              </a:solidFill>
              <a:latin typeface="+mn-lt"/>
            </a:rPr>
            <a:t>ecommissioning</a:t>
          </a:r>
          <a:r>
            <a:rPr lang="en-US" sz="2000" kern="1200" dirty="0">
              <a:solidFill>
                <a:schemeClr val="tx1"/>
              </a:solidFill>
              <a:latin typeface="+mn-lt"/>
            </a:rPr>
            <a:t> </a:t>
          </a:r>
          <a:r>
            <a:rPr lang="lt-LT" sz="2000" kern="1200" dirty="0">
              <a:solidFill>
                <a:schemeClr val="tx1"/>
              </a:solidFill>
              <a:latin typeface="+mn-lt"/>
            </a:rPr>
            <a:t>p</a:t>
          </a:r>
          <a:r>
            <a:rPr lang="en-US" sz="2000" kern="1200" dirty="0" err="1">
              <a:solidFill>
                <a:schemeClr val="tx1"/>
              </a:solidFill>
              <a:latin typeface="+mn-lt"/>
            </a:rPr>
            <a:t>roject</a:t>
          </a:r>
          <a:r>
            <a:rPr lang="lt-LT" sz="2000" kern="1200" dirty="0">
              <a:solidFill>
                <a:schemeClr val="tx1"/>
              </a:solidFill>
              <a:latin typeface="+mn-lt"/>
            </a:rPr>
            <a:t>s </a:t>
          </a:r>
          <a:r>
            <a:rPr lang="lt-LT" sz="2000" kern="1200" dirty="0" err="1">
              <a:solidFill>
                <a:schemeClr val="tx1"/>
              </a:solidFill>
              <a:latin typeface="+mn-lt"/>
            </a:rPr>
            <a:t>and</a:t>
          </a:r>
          <a:r>
            <a:rPr lang="lt-LT" sz="2000" kern="1200" dirty="0">
              <a:solidFill>
                <a:schemeClr val="tx1"/>
              </a:solidFill>
              <a:latin typeface="+mn-lt"/>
            </a:rPr>
            <a:t> </a:t>
          </a:r>
          <a:r>
            <a:rPr lang="lt-LT" sz="2000" kern="1200" dirty="0" err="1">
              <a:solidFill>
                <a:schemeClr val="tx1"/>
              </a:solidFill>
              <a:latin typeface="+mn-lt"/>
            </a:rPr>
            <a:t>safety</a:t>
          </a:r>
          <a:r>
            <a:rPr lang="lt-LT" sz="2000" kern="1200" dirty="0">
              <a:solidFill>
                <a:schemeClr val="tx1"/>
              </a:solidFill>
              <a:latin typeface="+mn-lt"/>
            </a:rPr>
            <a:t> </a:t>
          </a:r>
          <a:r>
            <a:rPr lang="lt-LT" sz="2000" kern="1200" dirty="0" err="1">
              <a:solidFill>
                <a:schemeClr val="tx1"/>
              </a:solidFill>
              <a:latin typeface="+mn-lt"/>
            </a:rPr>
            <a:t>analysis</a:t>
          </a:r>
          <a:r>
            <a:rPr lang="lt-LT" sz="2000" kern="1200" dirty="0">
              <a:solidFill>
                <a:schemeClr val="tx1"/>
              </a:solidFill>
              <a:latin typeface="+mn-lt"/>
            </a:rPr>
            <a:t> </a:t>
          </a:r>
          <a:r>
            <a:rPr lang="lt-LT" sz="2000" kern="1200" dirty="0" err="1">
              <a:solidFill>
                <a:schemeClr val="tx1"/>
              </a:solidFill>
              <a:latin typeface="+mn-lt"/>
            </a:rPr>
            <a:t>reports</a:t>
          </a:r>
          <a:r>
            <a:rPr lang="en-US" sz="2000" kern="1200" dirty="0">
              <a:solidFill>
                <a:schemeClr val="tx1"/>
              </a:solidFill>
              <a:latin typeface="+mn-lt"/>
            </a:rPr>
            <a:t> for INPP Unit 1</a:t>
          </a:r>
          <a:r>
            <a:rPr lang="lt-LT" sz="2000" kern="1200" dirty="0">
              <a:solidFill>
                <a:schemeClr val="tx1"/>
              </a:solidFill>
              <a:latin typeface="+mn-lt"/>
            </a:rPr>
            <a:t> </a:t>
          </a:r>
          <a:r>
            <a:rPr lang="lt-LT" sz="2000" kern="1200" dirty="0" err="1">
              <a:solidFill>
                <a:schemeClr val="tx1"/>
              </a:solidFill>
              <a:latin typeface="+mn-lt"/>
            </a:rPr>
            <a:t>and</a:t>
          </a:r>
          <a:r>
            <a:rPr lang="lt-LT" sz="2000" kern="1200" dirty="0">
              <a:solidFill>
                <a:schemeClr val="tx1"/>
              </a:solidFill>
              <a:latin typeface="+mn-lt"/>
            </a:rPr>
            <a:t> 2</a:t>
          </a:r>
          <a:r>
            <a:rPr lang="en-US" sz="2000" kern="1200" dirty="0">
              <a:solidFill>
                <a:schemeClr val="tx1"/>
              </a:solidFill>
              <a:latin typeface="+mn-lt"/>
            </a:rPr>
            <a:t> </a:t>
          </a:r>
          <a:r>
            <a:rPr lang="lt-LT" sz="2000" kern="1200" dirty="0" err="1">
              <a:solidFill>
                <a:schemeClr val="tx1"/>
              </a:solidFill>
              <a:latin typeface="+mn-lt"/>
            </a:rPr>
            <a:t>during</a:t>
          </a:r>
          <a:r>
            <a:rPr lang="lt-LT" sz="2000" kern="1200" dirty="0">
              <a:solidFill>
                <a:schemeClr val="tx1"/>
              </a:solidFill>
              <a:latin typeface="+mn-lt"/>
            </a:rPr>
            <a:t> d</a:t>
          </a:r>
          <a:r>
            <a:rPr lang="en-US" sz="2000" kern="1200" dirty="0" err="1">
              <a:solidFill>
                <a:schemeClr val="tx1"/>
              </a:solidFill>
              <a:latin typeface="+mn-lt"/>
            </a:rPr>
            <a:t>efueling</a:t>
          </a:r>
          <a:r>
            <a:rPr lang="en-US" sz="2000" kern="1200" dirty="0">
              <a:solidFill>
                <a:schemeClr val="tx1"/>
              </a:solidFill>
              <a:latin typeface="+mn-lt"/>
            </a:rPr>
            <a:t> </a:t>
          </a:r>
          <a:r>
            <a:rPr lang="lt-LT" sz="2000" kern="1200" dirty="0">
              <a:solidFill>
                <a:schemeClr val="tx1"/>
              </a:solidFill>
              <a:latin typeface="+mn-lt"/>
            </a:rPr>
            <a:t>p</a:t>
          </a:r>
          <a:r>
            <a:rPr lang="en-US" sz="2000" kern="1200" dirty="0" err="1">
              <a:solidFill>
                <a:schemeClr val="tx1"/>
              </a:solidFill>
              <a:latin typeface="+mn-lt"/>
            </a:rPr>
            <a:t>hase</a:t>
          </a:r>
          <a:r>
            <a:rPr lang="lt-LT" sz="2000" kern="1200" dirty="0">
              <a:solidFill>
                <a:schemeClr val="tx1"/>
              </a:solidFill>
              <a:latin typeface="+mn-lt"/>
            </a:rPr>
            <a:t>: U1DP0 </a:t>
          </a:r>
          <a:r>
            <a:rPr lang="lt-LT" sz="2000" kern="1200" dirty="0" err="1">
              <a:solidFill>
                <a:schemeClr val="tx1"/>
              </a:solidFill>
              <a:latin typeface="+mn-lt"/>
            </a:rPr>
            <a:t>and</a:t>
          </a:r>
          <a:r>
            <a:rPr lang="lt-LT" sz="2000" kern="1200" dirty="0">
              <a:solidFill>
                <a:schemeClr val="tx1"/>
              </a:solidFill>
              <a:latin typeface="+mn-lt"/>
            </a:rPr>
            <a:t> U2DP0</a:t>
          </a:r>
        </a:p>
      </dsp:txBody>
      <dsp:txXfrm>
        <a:off x="4427857" y="1928928"/>
        <a:ext cx="2975448" cy="2157932"/>
      </dsp:txXfrm>
    </dsp:sp>
    <dsp:sp modelId="{7648D3A9-24EA-4D6B-963E-B61D3C0EFC13}">
      <dsp:nvSpPr>
        <dsp:cNvPr id="0" name=""/>
        <dsp:cNvSpPr/>
      </dsp:nvSpPr>
      <dsp:spPr>
        <a:xfrm>
          <a:off x="7781413" y="2622289"/>
          <a:ext cx="659260" cy="771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solidFill>
            <a:latin typeface="+mn-lt"/>
          </a:endParaRPr>
        </a:p>
      </dsp:txBody>
      <dsp:txXfrm>
        <a:off x="7781413" y="2776531"/>
        <a:ext cx="461482" cy="462726"/>
      </dsp:txXfrm>
    </dsp:sp>
    <dsp:sp modelId="{DCA8E381-E962-42F1-93DE-7F9F45F6081D}">
      <dsp:nvSpPr>
        <dsp:cNvPr id="0" name=""/>
        <dsp:cNvSpPr/>
      </dsp:nvSpPr>
      <dsp:spPr>
        <a:xfrm>
          <a:off x="8714330" y="1861792"/>
          <a:ext cx="3109720" cy="2292204"/>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lt-LT" sz="2200" kern="1200" dirty="0" err="1">
              <a:solidFill>
                <a:schemeClr val="tx1"/>
              </a:solidFill>
              <a:latin typeface="+mn-lt"/>
            </a:rPr>
            <a:t>Approval</a:t>
          </a:r>
          <a:r>
            <a:rPr lang="lt-LT" sz="2200" kern="1200" dirty="0">
              <a:solidFill>
                <a:schemeClr val="tx1"/>
              </a:solidFill>
              <a:latin typeface="+mn-lt"/>
            </a:rPr>
            <a:t> </a:t>
          </a:r>
          <a:r>
            <a:rPr lang="lt-LT" sz="2200" kern="1200" dirty="0" err="1">
              <a:solidFill>
                <a:schemeClr val="tx1"/>
              </a:solidFill>
              <a:latin typeface="+mn-lt"/>
            </a:rPr>
            <a:t>of</a:t>
          </a:r>
          <a:r>
            <a:rPr lang="lt-LT" sz="2200" kern="1200" dirty="0">
              <a:solidFill>
                <a:schemeClr val="tx1"/>
              </a:solidFill>
              <a:latin typeface="+mn-lt"/>
            </a:rPr>
            <a:t> </a:t>
          </a:r>
          <a:r>
            <a:rPr lang="lt-LT" sz="2200" kern="1200" dirty="0" err="1">
              <a:solidFill>
                <a:schemeClr val="tx1"/>
              </a:solidFill>
              <a:latin typeface="+mn-lt"/>
            </a:rPr>
            <a:t>one</a:t>
          </a:r>
          <a:r>
            <a:rPr lang="lt-LT" sz="2200" kern="1200" dirty="0">
              <a:solidFill>
                <a:schemeClr val="tx1"/>
              </a:solidFill>
              <a:latin typeface="+mn-lt"/>
            </a:rPr>
            <a:t> </a:t>
          </a:r>
          <a:r>
            <a:rPr lang="lt-LT" sz="2200" kern="1200" dirty="0" err="1">
              <a:solidFill>
                <a:schemeClr val="tx1"/>
              </a:solidFill>
              <a:latin typeface="+mn-lt"/>
            </a:rPr>
            <a:t>safety</a:t>
          </a:r>
          <a:r>
            <a:rPr lang="lt-LT" sz="2200" kern="1200" dirty="0">
              <a:solidFill>
                <a:schemeClr val="tx1"/>
              </a:solidFill>
              <a:latin typeface="+mn-lt"/>
            </a:rPr>
            <a:t> </a:t>
          </a:r>
          <a:r>
            <a:rPr lang="lt-LT" sz="2200" kern="1200" dirty="0" err="1">
              <a:solidFill>
                <a:schemeClr val="tx1"/>
              </a:solidFill>
              <a:latin typeface="+mn-lt"/>
            </a:rPr>
            <a:t>analysis</a:t>
          </a:r>
          <a:r>
            <a:rPr lang="lt-LT" sz="2200" kern="1200" dirty="0">
              <a:solidFill>
                <a:schemeClr val="tx1"/>
              </a:solidFill>
              <a:latin typeface="+mn-lt"/>
            </a:rPr>
            <a:t> </a:t>
          </a:r>
          <a:r>
            <a:rPr lang="lt-LT" sz="2200" kern="1200" dirty="0" err="1">
              <a:solidFill>
                <a:schemeClr val="tx1"/>
              </a:solidFill>
              <a:latin typeface="+mn-lt"/>
            </a:rPr>
            <a:t>report</a:t>
          </a:r>
          <a:r>
            <a:rPr lang="en-US" sz="2200" kern="1200" dirty="0">
              <a:solidFill>
                <a:schemeClr val="tx1"/>
              </a:solidFill>
              <a:latin typeface="+mn-lt"/>
            </a:rPr>
            <a:t> for INPP Unit 1</a:t>
          </a:r>
          <a:r>
            <a:rPr lang="lt-LT" sz="2200" kern="1200" dirty="0">
              <a:solidFill>
                <a:schemeClr val="tx1"/>
              </a:solidFill>
              <a:latin typeface="+mn-lt"/>
            </a:rPr>
            <a:t> </a:t>
          </a:r>
          <a:r>
            <a:rPr lang="lt-LT" sz="2200" kern="1200" dirty="0" err="1">
              <a:solidFill>
                <a:schemeClr val="tx1"/>
              </a:solidFill>
              <a:latin typeface="+mn-lt"/>
            </a:rPr>
            <a:t>and</a:t>
          </a:r>
          <a:r>
            <a:rPr lang="lt-LT" sz="2200" kern="1200" dirty="0">
              <a:solidFill>
                <a:schemeClr val="tx1"/>
              </a:solidFill>
              <a:latin typeface="+mn-lt"/>
            </a:rPr>
            <a:t> 2</a:t>
          </a:r>
          <a:r>
            <a:rPr lang="en-US" sz="2200" kern="1200" dirty="0">
              <a:solidFill>
                <a:schemeClr val="tx1"/>
              </a:solidFill>
              <a:latin typeface="+mn-lt"/>
            </a:rPr>
            <a:t> </a:t>
          </a:r>
          <a:r>
            <a:rPr lang="lt-LT" sz="2200" kern="1200" dirty="0" err="1">
              <a:solidFill>
                <a:schemeClr val="tx1"/>
              </a:solidFill>
              <a:latin typeface="+mn-lt"/>
            </a:rPr>
            <a:t>after</a:t>
          </a:r>
          <a:r>
            <a:rPr lang="lt-LT" sz="2200" kern="1200" dirty="0">
              <a:solidFill>
                <a:schemeClr val="tx1"/>
              </a:solidFill>
              <a:latin typeface="+mn-lt"/>
            </a:rPr>
            <a:t> d</a:t>
          </a:r>
          <a:r>
            <a:rPr lang="en-US" sz="2200" kern="1200" dirty="0" err="1">
              <a:solidFill>
                <a:schemeClr val="tx1"/>
              </a:solidFill>
              <a:latin typeface="+mn-lt"/>
            </a:rPr>
            <a:t>efueling</a:t>
          </a:r>
          <a:r>
            <a:rPr lang="en-US" sz="2200" kern="1200" dirty="0">
              <a:solidFill>
                <a:schemeClr val="tx1"/>
              </a:solidFill>
              <a:latin typeface="+mn-lt"/>
            </a:rPr>
            <a:t> </a:t>
          </a:r>
          <a:r>
            <a:rPr lang="lt-LT" sz="2200" kern="1200" dirty="0">
              <a:solidFill>
                <a:schemeClr val="tx1"/>
              </a:solidFill>
              <a:latin typeface="+mn-lt"/>
            </a:rPr>
            <a:t>p</a:t>
          </a:r>
          <a:r>
            <a:rPr lang="en-US" sz="2200" kern="1200" dirty="0" err="1">
              <a:solidFill>
                <a:schemeClr val="tx1"/>
              </a:solidFill>
              <a:latin typeface="+mn-lt"/>
            </a:rPr>
            <a:t>hase</a:t>
          </a:r>
          <a:r>
            <a:rPr lang="lt-LT" sz="2200" kern="1200" dirty="0">
              <a:solidFill>
                <a:schemeClr val="tx1"/>
              </a:solidFill>
              <a:latin typeface="+mn-lt"/>
            </a:rPr>
            <a:t>: </a:t>
          </a:r>
        </a:p>
        <a:p>
          <a:pPr marL="0" lvl="0" indent="0" algn="ctr" defTabSz="977900" rtl="0">
            <a:lnSpc>
              <a:spcPct val="90000"/>
            </a:lnSpc>
            <a:spcBef>
              <a:spcPct val="0"/>
            </a:spcBef>
            <a:spcAft>
              <a:spcPct val="35000"/>
            </a:spcAft>
            <a:buNone/>
          </a:pPr>
          <a:r>
            <a:rPr lang="lt-LT" sz="2200" kern="1200" dirty="0">
              <a:solidFill>
                <a:schemeClr val="tx1"/>
              </a:solidFill>
              <a:latin typeface="+mn-lt"/>
            </a:rPr>
            <a:t> INPP SAR</a:t>
          </a:r>
        </a:p>
      </dsp:txBody>
      <dsp:txXfrm>
        <a:off x="8781466" y="1928928"/>
        <a:ext cx="2975448" cy="2157932"/>
      </dsp:txXfrm>
    </dsp:sp>
    <dsp:sp modelId="{00A55C6B-A587-473D-9FC1-57444462F2AE}">
      <dsp:nvSpPr>
        <dsp:cNvPr id="0" name=""/>
        <dsp:cNvSpPr/>
      </dsp:nvSpPr>
      <dsp:spPr>
        <a:xfrm>
          <a:off x="12135022" y="2622289"/>
          <a:ext cx="659260" cy="771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lt-LT" sz="1800" kern="1200"/>
        </a:p>
      </dsp:txBody>
      <dsp:txXfrm>
        <a:off x="12135022" y="2776531"/>
        <a:ext cx="461482" cy="462726"/>
      </dsp:txXfrm>
    </dsp:sp>
    <dsp:sp modelId="{706A7BF4-2EDE-4B0D-8812-64E21BECE440}">
      <dsp:nvSpPr>
        <dsp:cNvPr id="0" name=""/>
        <dsp:cNvSpPr/>
      </dsp:nvSpPr>
      <dsp:spPr>
        <a:xfrm>
          <a:off x="13067938" y="1861792"/>
          <a:ext cx="3109720" cy="2292204"/>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lt-LT" sz="2000" kern="1200" dirty="0">
              <a:solidFill>
                <a:schemeClr val="tx1"/>
              </a:solidFill>
              <a:latin typeface="+mn-lt"/>
            </a:rPr>
            <a:t>Separate </a:t>
          </a:r>
          <a:r>
            <a:rPr lang="lt-LT" sz="2000" kern="1200" dirty="0" err="1">
              <a:solidFill>
                <a:schemeClr val="tx1"/>
              </a:solidFill>
              <a:latin typeface="+mn-lt"/>
            </a:rPr>
            <a:t>authorisation</a:t>
          </a:r>
          <a:r>
            <a:rPr lang="lt-LT" sz="2000" kern="1200" dirty="0">
              <a:solidFill>
                <a:schemeClr val="tx1"/>
              </a:solidFill>
              <a:latin typeface="+mn-lt"/>
            </a:rPr>
            <a:t> (</a:t>
          </a:r>
          <a:r>
            <a:rPr lang="lt-LT" sz="2000" kern="1200" dirty="0" err="1">
              <a:solidFill>
                <a:schemeClr val="tx1"/>
              </a:solidFill>
              <a:latin typeface="+mn-lt"/>
            </a:rPr>
            <a:t>approval</a:t>
          </a:r>
          <a:r>
            <a:rPr lang="lt-LT" sz="2000" kern="1200" dirty="0">
              <a:solidFill>
                <a:schemeClr val="tx1"/>
              </a:solidFill>
              <a:latin typeface="+mn-lt"/>
            </a:rPr>
            <a:t>, </a:t>
          </a:r>
          <a:r>
            <a:rPr lang="lt-LT" sz="2000" kern="1200" dirty="0" err="1">
              <a:solidFill>
                <a:schemeClr val="tx1"/>
              </a:solidFill>
              <a:latin typeface="+mn-lt"/>
            </a:rPr>
            <a:t>permit</a:t>
          </a:r>
          <a:r>
            <a:rPr lang="lt-LT" sz="2000" kern="1200" dirty="0">
              <a:solidFill>
                <a:schemeClr val="tx1"/>
              </a:solidFill>
              <a:latin typeface="+mn-lt"/>
            </a:rPr>
            <a:t>) </a:t>
          </a:r>
          <a:r>
            <a:rPr lang="lt-LT" sz="2000" kern="1200" dirty="0" err="1">
              <a:solidFill>
                <a:schemeClr val="tx1"/>
              </a:solidFill>
              <a:latin typeface="+mn-lt"/>
            </a:rPr>
            <a:t>is</a:t>
          </a:r>
          <a:r>
            <a:rPr lang="lt-LT" sz="2000" kern="1200" dirty="0">
              <a:solidFill>
                <a:schemeClr val="tx1"/>
              </a:solidFill>
              <a:latin typeface="+mn-lt"/>
            </a:rPr>
            <a:t> </a:t>
          </a:r>
          <a:r>
            <a:rPr lang="lt-LT" sz="2000" kern="1200" dirty="0" err="1">
              <a:solidFill>
                <a:schemeClr val="tx1"/>
              </a:solidFill>
              <a:latin typeface="+mn-lt"/>
            </a:rPr>
            <a:t>required</a:t>
          </a:r>
          <a:r>
            <a:rPr lang="lt-LT" sz="2000" kern="1200" dirty="0">
              <a:solidFill>
                <a:schemeClr val="tx1"/>
              </a:solidFill>
              <a:latin typeface="+mn-lt"/>
            </a:rPr>
            <a:t> </a:t>
          </a:r>
          <a:r>
            <a:rPr lang="lt-LT" sz="2000" kern="1200" dirty="0" err="1">
              <a:solidFill>
                <a:schemeClr val="tx1"/>
              </a:solidFill>
              <a:latin typeface="+mn-lt"/>
            </a:rPr>
            <a:t>for</a:t>
          </a:r>
          <a:r>
            <a:rPr lang="lt-LT" sz="2000" kern="1200" dirty="0">
              <a:solidFill>
                <a:schemeClr val="tx1"/>
              </a:solidFill>
              <a:latin typeface="+mn-lt"/>
            </a:rPr>
            <a:t> </a:t>
          </a:r>
          <a:r>
            <a:rPr lang="lt-LT" sz="2000" kern="1200" dirty="0" err="1">
              <a:solidFill>
                <a:schemeClr val="tx1"/>
              </a:solidFill>
              <a:latin typeface="+mn-lt"/>
            </a:rPr>
            <a:t>each</a:t>
          </a:r>
          <a:r>
            <a:rPr lang="lt-LT" sz="2000" kern="1200" dirty="0">
              <a:solidFill>
                <a:schemeClr val="tx1"/>
              </a:solidFill>
              <a:latin typeface="+mn-lt"/>
            </a:rPr>
            <a:t> </a:t>
          </a:r>
          <a:r>
            <a:rPr lang="lt-LT" sz="2000" kern="1200" dirty="0" err="1">
              <a:solidFill>
                <a:schemeClr val="tx1"/>
              </a:solidFill>
              <a:latin typeface="+mn-lt"/>
            </a:rPr>
            <a:t>dismantling</a:t>
          </a:r>
          <a:r>
            <a:rPr lang="lt-LT" sz="2000" kern="1200" dirty="0">
              <a:solidFill>
                <a:schemeClr val="tx1"/>
              </a:solidFill>
              <a:latin typeface="+mn-lt"/>
            </a:rPr>
            <a:t> </a:t>
          </a:r>
          <a:r>
            <a:rPr lang="lt-LT" sz="2000" kern="1200" dirty="0" err="1">
              <a:solidFill>
                <a:schemeClr val="tx1"/>
              </a:solidFill>
              <a:latin typeface="+mn-lt"/>
            </a:rPr>
            <a:t>and</a:t>
          </a:r>
          <a:r>
            <a:rPr lang="lt-LT" sz="2000" kern="1200" dirty="0">
              <a:solidFill>
                <a:schemeClr val="tx1"/>
              </a:solidFill>
              <a:latin typeface="+mn-lt"/>
            </a:rPr>
            <a:t> </a:t>
          </a:r>
          <a:r>
            <a:rPr lang="lt-LT" sz="2000" kern="1200" dirty="0" err="1">
              <a:solidFill>
                <a:schemeClr val="tx1"/>
              </a:solidFill>
              <a:latin typeface="+mn-lt"/>
            </a:rPr>
            <a:t>decontamination</a:t>
          </a:r>
          <a:r>
            <a:rPr lang="lt-LT" sz="2000" kern="1200" dirty="0">
              <a:solidFill>
                <a:schemeClr val="tx1"/>
              </a:solidFill>
              <a:latin typeface="+mn-lt"/>
            </a:rPr>
            <a:t> </a:t>
          </a:r>
          <a:r>
            <a:rPr lang="lt-LT" sz="2000" kern="1200" dirty="0" err="1">
              <a:solidFill>
                <a:schemeClr val="tx1"/>
              </a:solidFill>
              <a:latin typeface="+mn-lt"/>
            </a:rPr>
            <a:t>project</a:t>
          </a:r>
          <a:r>
            <a:rPr lang="lt-LT" sz="2000" kern="1200" dirty="0">
              <a:solidFill>
                <a:schemeClr val="tx1"/>
              </a:solidFill>
              <a:latin typeface="+mn-lt"/>
            </a:rPr>
            <a:t> </a:t>
          </a:r>
          <a:r>
            <a:rPr lang="lt-LT" sz="2000" kern="1200" dirty="0" err="1">
              <a:solidFill>
                <a:schemeClr val="tx1"/>
              </a:solidFill>
              <a:latin typeface="+mn-lt"/>
            </a:rPr>
            <a:t>of</a:t>
          </a:r>
          <a:r>
            <a:rPr lang="lt-LT" sz="2000" kern="1200" dirty="0">
              <a:solidFill>
                <a:schemeClr val="tx1"/>
              </a:solidFill>
              <a:latin typeface="+mn-lt"/>
            </a:rPr>
            <a:t> Ignalina NPP: B9-0, B9-1, B9-2, B9-3, B9-7...</a:t>
          </a:r>
        </a:p>
      </dsp:txBody>
      <dsp:txXfrm>
        <a:off x="13135074" y="1928928"/>
        <a:ext cx="2975448" cy="2157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D731F9-FF88-4DE0-8236-781ABE2D1378}" type="datetimeFigureOut">
              <a:rPr lang="lt-LT" smtClean="0"/>
              <a:t>2023-09-15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320395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731F9-FF88-4DE0-8236-781ABE2D1378}" type="datetimeFigureOut">
              <a:rPr lang="lt-LT" smtClean="0"/>
              <a:t>2023-09-15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139277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731F9-FF88-4DE0-8236-781ABE2D1378}" type="datetimeFigureOut">
              <a:rPr lang="lt-LT" smtClean="0"/>
              <a:t>2023-09-15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41475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731F9-FF88-4DE0-8236-781ABE2D1378}" type="datetimeFigureOut">
              <a:rPr lang="lt-LT" smtClean="0"/>
              <a:t>2023-09-15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144918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D731F9-FF88-4DE0-8236-781ABE2D1378}" type="datetimeFigureOut">
              <a:rPr lang="lt-LT" smtClean="0"/>
              <a:t>2023-09-15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196340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D731F9-FF88-4DE0-8236-781ABE2D1378}" type="datetimeFigureOut">
              <a:rPr lang="lt-LT" smtClean="0"/>
              <a:t>2023-09-15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175926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731F9-FF88-4DE0-8236-781ABE2D1378}" type="datetimeFigureOut">
              <a:rPr lang="lt-LT" smtClean="0"/>
              <a:t>2023-09-15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159514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D731F9-FF88-4DE0-8236-781ABE2D1378}" type="datetimeFigureOut">
              <a:rPr lang="lt-LT" smtClean="0"/>
              <a:t>2023-09-15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216600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731F9-FF88-4DE0-8236-781ABE2D1378}" type="datetimeFigureOut">
              <a:rPr lang="lt-LT" smtClean="0"/>
              <a:t>2023-09-15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362547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FBD731F9-FF88-4DE0-8236-781ABE2D1378}" type="datetimeFigureOut">
              <a:rPr lang="lt-LT" smtClean="0"/>
              <a:t>2023-09-15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37046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FBD731F9-FF88-4DE0-8236-781ABE2D1378}" type="datetimeFigureOut">
              <a:rPr lang="lt-LT" smtClean="0"/>
              <a:t>2023-09-15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34201B-FD95-4743-924E-14909B88FE10}" type="slidenum">
              <a:rPr lang="lt-LT" smtClean="0"/>
              <a:t>‹#›</a:t>
            </a:fld>
            <a:endParaRPr lang="lt-LT"/>
          </a:p>
        </p:txBody>
      </p:sp>
    </p:spTree>
    <p:extLst>
      <p:ext uri="{BB962C8B-B14F-4D97-AF65-F5344CB8AC3E}">
        <p14:creationId xmlns:p14="http://schemas.microsoft.com/office/powerpoint/2010/main" val="113222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FBD731F9-FF88-4DE0-8236-781ABE2D1378}" type="datetimeFigureOut">
              <a:rPr lang="lt-LT" smtClean="0"/>
              <a:t>2023-09-15</a:t>
            </a:fld>
            <a:endParaRPr lang="lt-LT"/>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2B34201B-FD95-4743-924E-14909B88FE10}" type="slidenum">
              <a:rPr lang="lt-LT" smtClean="0"/>
              <a:t>‹#›</a:t>
            </a:fld>
            <a:endParaRPr lang="lt-LT"/>
          </a:p>
        </p:txBody>
      </p:sp>
    </p:spTree>
    <p:extLst>
      <p:ext uri="{BB962C8B-B14F-4D97-AF65-F5344CB8AC3E}">
        <p14:creationId xmlns:p14="http://schemas.microsoft.com/office/powerpoint/2010/main" val="1159788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12" Type="http://schemas.microsoft.com/office/2007/relationships/diagramDrawing" Target="../diagrams/drawing1.xml"/><Relationship Id="rId2" Type="http://schemas.openxmlformats.org/officeDocument/2006/relationships/hyperlink" Target="mailto:saulius.stravinskas@vatesi.lt" TargetMode="Externa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diagramColors" Target="../diagrams/colors1.xml"/><Relationship Id="rId5" Type="http://schemas.openxmlformats.org/officeDocument/2006/relationships/image" Target="../media/image2.jpeg"/><Relationship Id="rId15" Type="http://schemas.openxmlformats.org/officeDocument/2006/relationships/image" Target="../media/image7.png"/><Relationship Id="rId10" Type="http://schemas.openxmlformats.org/officeDocument/2006/relationships/diagramQuickStyle" Target="../diagrams/quickStyle1.xml"/><Relationship Id="rId4" Type="http://schemas.openxmlformats.org/officeDocument/2006/relationships/hyperlink" Target="http://www.google.lt/url?sa=i&amp;rct=j&amp;q=&amp;esrc=s&amp;source=images&amp;cd=&amp;cad=rja&amp;uact=8&amp;ved=0CAcQjRw&amp;url=http://www.worldatlas.com/webimage/countrys/eu.htm&amp;ei=N5NgVbDSJIG1UM_egbAG&amp;bvm=bv.93990622,d.d24&amp;psig=AFQjCNH2MBNlZIpYPf0U0W1QOmEkDmo-Ew&amp;ust=1432478865946229" TargetMode="External"/><Relationship Id="rId9" Type="http://schemas.openxmlformats.org/officeDocument/2006/relationships/diagramLayout" Target="../diagrams/layout1.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E017-DD04-CC55-C3A3-387CC16B1A63}"/>
              </a:ext>
            </a:extLst>
          </p:cNvPr>
          <p:cNvSpPr>
            <a:spLocks noGrp="1"/>
          </p:cNvSpPr>
          <p:nvPr>
            <p:ph type="ctrTitle"/>
          </p:nvPr>
        </p:nvSpPr>
        <p:spPr>
          <a:xfrm>
            <a:off x="2746890" y="1404456"/>
            <a:ext cx="25733931" cy="3154107"/>
          </a:xfrm>
        </p:spPr>
        <p:txBody>
          <a:bodyPr>
            <a:normAutofit fontScale="90000"/>
          </a:bodyPr>
          <a:lstStyle/>
          <a:p>
            <a:pPr>
              <a:lnSpc>
                <a:spcPct val="150000"/>
              </a:lnSpc>
              <a:spcBef>
                <a:spcPts val="0"/>
              </a:spcBef>
            </a:pPr>
            <a:r>
              <a:rPr lang="en-US" sz="6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Lithuanian legislative framework on decommissioning of nuclear facilities</a:t>
            </a:r>
            <a:br>
              <a:rPr lang="lt-LT"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lt-LT"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Saulius Stravinskas</a:t>
            </a:r>
            <a:b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lt-LT"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a:t>
            </a:r>
            <a: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Nuclear</a:t>
            </a:r>
            <a: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Power </a:t>
            </a:r>
            <a:r>
              <a:rPr lang="lt-LT"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Safety</a:t>
            </a:r>
            <a: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Inspectorate</a:t>
            </a:r>
            <a: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(VATESI), A. Goštauto str. 12, LT-01108 Vilnius, Lithuania</a:t>
            </a:r>
            <a:b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lt-LT"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saulius</a:t>
            </a:r>
            <a:r>
              <a:rPr lang="lt-LT"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s</a:t>
            </a:r>
            <a:r>
              <a:rPr lang="lt-LT"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travinskas</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@vatesi.lt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A67597C-EEA3-AB55-EAF9-CB7A36BFDAE3}"/>
              </a:ext>
            </a:extLst>
          </p:cNvPr>
          <p:cNvSpPr>
            <a:spLocks noGrp="1"/>
          </p:cNvSpPr>
          <p:nvPr>
            <p:ph type="subTitle" idx="1"/>
          </p:nvPr>
        </p:nvSpPr>
        <p:spPr>
          <a:xfrm>
            <a:off x="7988967" y="31493831"/>
            <a:ext cx="21449327" cy="1077032"/>
          </a:xfrm>
        </p:spPr>
        <p:txBody>
          <a:bodyPr>
            <a:normAutofit lnSpcReduction="10000"/>
          </a:bodyPr>
          <a:lstStyle/>
          <a:p>
            <a:pPr indent="457200" algn="just">
              <a:lnSpc>
                <a:spcPct val="107000"/>
              </a:lnSpc>
              <a:spcAft>
                <a:spcPts val="800"/>
              </a:spcAft>
            </a:pPr>
            <a:r>
              <a:rPr lang="en-GB" sz="2800" kern="100" dirty="0">
                <a:effectLst/>
                <a:latin typeface="Times New Roman" panose="02020603050405020304" pitchFamily="18" charset="0"/>
                <a:ea typeface="Times New Roman" panose="02020603050405020304" pitchFamily="18" charset="0"/>
                <a:cs typeface="Times New Roman" panose="02020603050405020304" pitchFamily="18" charset="0"/>
              </a:rPr>
              <a:t>VATESI  established procedures for authorization of release of buildings and site from regulatory control, including site and buildings investigation process and required VATESI agreements on radiological characterization programmes and reports. </a:t>
            </a:r>
            <a:endParaRPr lang="lt-LT"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spcAft>
                <a:spcPts val="800"/>
              </a:spcAft>
            </a:pPr>
            <a:endParaRPr lang="lt-LT" sz="3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sz="3200" dirty="0">
              <a:latin typeface="Times New Roman" panose="02020603050405020304" pitchFamily="18" charset="0"/>
              <a:cs typeface="Times New Roman" panose="02020603050405020304" pitchFamily="18" charset="0"/>
            </a:endParaRPr>
          </a:p>
        </p:txBody>
      </p:sp>
      <p:pic>
        <p:nvPicPr>
          <p:cNvPr id="4" name="Content Placeholder 4">
            <a:extLst>
              <a:ext uri="{FF2B5EF4-FFF2-40B4-BE49-F238E27FC236}">
                <a16:creationId xmlns:a16="http://schemas.microsoft.com/office/drawing/2014/main" id="{70464230-136A-6543-43FE-780286F36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039" y="1044053"/>
            <a:ext cx="2167203" cy="2730312"/>
          </a:xfrm>
          <a:prstGeom prst="rect">
            <a:avLst/>
          </a:prstGeom>
        </p:spPr>
      </p:pic>
      <p:sp>
        <p:nvSpPr>
          <p:cNvPr id="5" name="Subtitle 2">
            <a:extLst>
              <a:ext uri="{FF2B5EF4-FFF2-40B4-BE49-F238E27FC236}">
                <a16:creationId xmlns:a16="http://schemas.microsoft.com/office/drawing/2014/main" id="{59277EC8-B9D3-8859-C388-B36C594040B3}"/>
              </a:ext>
            </a:extLst>
          </p:cNvPr>
          <p:cNvSpPr txBox="1">
            <a:spLocks/>
          </p:cNvSpPr>
          <p:nvPr/>
        </p:nvSpPr>
        <p:spPr>
          <a:xfrm>
            <a:off x="3784401" y="19776787"/>
            <a:ext cx="22706410" cy="10334331"/>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endParaRPr lang="lt-LT" dirty="0"/>
          </a:p>
        </p:txBody>
      </p:sp>
      <p:pic>
        <p:nvPicPr>
          <p:cNvPr id="8" name="Picture 9" descr="http://www.worldatlas.com/webimage/countrys/europelargesm.jpg">
            <a:hlinkClick r:id="rId4"/>
            <a:extLst>
              <a:ext uri="{FF2B5EF4-FFF2-40B4-BE49-F238E27FC236}">
                <a16:creationId xmlns:a16="http://schemas.microsoft.com/office/drawing/2014/main" id="{E7BEA675-78D5-37ED-B778-BBC8E6F141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6289" y="8081209"/>
            <a:ext cx="5524531" cy="479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stikle.blogas.lt/files/2009/07/lithuania.jpg">
            <a:extLst>
              <a:ext uri="{FF2B5EF4-FFF2-40B4-BE49-F238E27FC236}">
                <a16:creationId xmlns:a16="http://schemas.microsoft.com/office/drawing/2014/main" id="{E47A90FA-8368-27D9-9236-9C39F86F5B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9599" y="5183603"/>
            <a:ext cx="6555232" cy="51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5">
            <a:extLst>
              <a:ext uri="{FF2B5EF4-FFF2-40B4-BE49-F238E27FC236}">
                <a16:creationId xmlns:a16="http://schemas.microsoft.com/office/drawing/2014/main" id="{4CEC18FE-C766-9FCC-2311-2830076F752F}"/>
              </a:ext>
            </a:extLst>
          </p:cNvPr>
          <p:cNvCxnSpPr>
            <a:cxnSpLocks noChangeShapeType="1"/>
          </p:cNvCxnSpPr>
          <p:nvPr/>
        </p:nvCxnSpPr>
        <p:spPr bwMode="auto">
          <a:xfrm flipV="1">
            <a:off x="4881813" y="6245359"/>
            <a:ext cx="724903" cy="3770995"/>
          </a:xfrm>
          <a:prstGeom prst="line">
            <a:avLst/>
          </a:prstGeom>
          <a:noFill/>
          <a:ln w="38100" algn="ctr">
            <a:solidFill>
              <a:schemeClr val="bg2"/>
            </a:solidFill>
            <a:round/>
            <a:headEnd/>
            <a:tailEnd/>
          </a:ln>
          <a:extLst>
            <a:ext uri="{909E8E84-426E-40DD-AFC4-6F175D3DCCD1}">
              <a14:hiddenFill xmlns:a14="http://schemas.microsoft.com/office/drawing/2010/main">
                <a:noFill/>
              </a14:hiddenFill>
            </a:ext>
          </a:extLst>
        </p:spPr>
      </p:cxnSp>
      <p:cxnSp>
        <p:nvCxnSpPr>
          <p:cNvPr id="12" name="Straight Connector 7">
            <a:extLst>
              <a:ext uri="{FF2B5EF4-FFF2-40B4-BE49-F238E27FC236}">
                <a16:creationId xmlns:a16="http://schemas.microsoft.com/office/drawing/2014/main" id="{A2E0414F-E7BD-CE40-A721-160BB50BF640}"/>
              </a:ext>
            </a:extLst>
          </p:cNvPr>
          <p:cNvCxnSpPr>
            <a:cxnSpLocks noChangeShapeType="1"/>
          </p:cNvCxnSpPr>
          <p:nvPr/>
        </p:nvCxnSpPr>
        <p:spPr bwMode="auto">
          <a:xfrm flipV="1">
            <a:off x="5128944" y="10338665"/>
            <a:ext cx="4279751" cy="50383"/>
          </a:xfrm>
          <a:prstGeom prst="line">
            <a:avLst/>
          </a:prstGeom>
          <a:noFill/>
          <a:ln w="38100" algn="ctr">
            <a:solidFill>
              <a:schemeClr val="bg2"/>
            </a:solidFill>
            <a:round/>
            <a:headEnd/>
            <a:tailEnd/>
          </a:ln>
          <a:extLst>
            <a:ext uri="{909E8E84-426E-40DD-AFC4-6F175D3DCCD1}">
              <a14:hiddenFill xmlns:a14="http://schemas.microsoft.com/office/drawing/2010/main">
                <a:noFill/>
              </a14:hiddenFill>
            </a:ext>
          </a:extLst>
        </p:spPr>
      </p:cxnSp>
      <p:sp>
        <p:nvSpPr>
          <p:cNvPr id="16" name="Rounded Rectangular Callout 4">
            <a:extLst>
              <a:ext uri="{FF2B5EF4-FFF2-40B4-BE49-F238E27FC236}">
                <a16:creationId xmlns:a16="http://schemas.microsoft.com/office/drawing/2014/main" id="{8BA21CDC-626D-C0A5-60CD-44BC4DEB07B7}"/>
              </a:ext>
            </a:extLst>
          </p:cNvPr>
          <p:cNvSpPr>
            <a:spLocks noChangeArrowheads="1"/>
          </p:cNvSpPr>
          <p:nvPr/>
        </p:nvSpPr>
        <p:spPr bwMode="auto">
          <a:xfrm>
            <a:off x="9484296" y="5618619"/>
            <a:ext cx="2262187" cy="928687"/>
          </a:xfrm>
          <a:prstGeom prst="wedgeRoundRectCallout">
            <a:avLst>
              <a:gd name="adj1" fmla="val 36708"/>
              <a:gd name="adj2" fmla="val 84662"/>
              <a:gd name="adj3" fmla="val 16667"/>
            </a:avLst>
          </a:prstGeom>
          <a:solidFill>
            <a:schemeClr val="bg1">
              <a:lumMod val="50000"/>
            </a:schemeClr>
          </a:solidFill>
          <a:ln w="9525" algn="ctr">
            <a:solidFill>
              <a:srgbClr val="000000"/>
            </a:solidFill>
            <a:round/>
            <a:headEnd/>
            <a:tailEnd/>
          </a:ln>
        </p:spPr>
        <p:txBody>
          <a:bodyPr/>
          <a:lstStyle>
            <a:lvl1pPr eaLnBrk="0" hangingPunct="0">
              <a:lnSpc>
                <a:spcPct val="125000"/>
              </a:lnSpc>
              <a:spcBef>
                <a:spcPct val="20000"/>
              </a:spcBef>
              <a:spcAft>
                <a:spcPct val="45000"/>
              </a:spcAft>
              <a:buClr>
                <a:schemeClr val="bg2"/>
              </a:buClr>
              <a:buSzPct val="105000"/>
              <a:buFont typeface="Wingdings" pitchFamily="2" charset="2"/>
              <a:buBlip>
                <a:blip r:embed="rId7"/>
              </a:buBlip>
              <a:defRPr sz="2400" b="1">
                <a:solidFill>
                  <a:srgbClr val="003366"/>
                </a:solidFill>
                <a:latin typeface="Verdana" pitchFamily="34" charset="0"/>
              </a:defRPr>
            </a:lvl1pPr>
            <a:lvl2pPr marL="742950" indent="-285750" eaLnBrk="0" hangingPunct="0">
              <a:spcBef>
                <a:spcPct val="20000"/>
              </a:spcBef>
              <a:buClr>
                <a:schemeClr val="tx1"/>
              </a:buClr>
              <a:buChar char="•"/>
              <a:defRPr sz="2400">
                <a:solidFill>
                  <a:schemeClr val="bg2"/>
                </a:solidFill>
                <a:latin typeface="Times New Roman" pitchFamily="18"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lnSpc>
                <a:spcPct val="100000"/>
              </a:lnSpc>
              <a:spcBef>
                <a:spcPct val="0"/>
              </a:spcBef>
              <a:spcAft>
                <a:spcPct val="0"/>
              </a:spcAft>
              <a:buClrTx/>
              <a:buSzTx/>
              <a:buFontTx/>
              <a:buNone/>
            </a:pPr>
            <a:r>
              <a:rPr lang="en-US" altLang="lt-LT" sz="1800" dirty="0">
                <a:solidFill>
                  <a:schemeClr val="bg2"/>
                </a:solidFill>
                <a:latin typeface="Times New Roman" panose="02020603050405020304" pitchFamily="18" charset="0"/>
                <a:ea typeface="Calibri" pitchFamily="34" charset="0"/>
                <a:cs typeface="Times New Roman" panose="02020603050405020304" pitchFamily="18" charset="0"/>
              </a:rPr>
              <a:t>Existing</a:t>
            </a:r>
            <a:r>
              <a:rPr lang="lt-LT" altLang="lt-LT" sz="1800" dirty="0">
                <a:solidFill>
                  <a:schemeClr val="bg2"/>
                </a:solidFill>
                <a:latin typeface="Times New Roman" panose="02020603050405020304" pitchFamily="18" charset="0"/>
                <a:ea typeface="Calibri" pitchFamily="34" charset="0"/>
                <a:cs typeface="Times New Roman" panose="02020603050405020304" pitchFamily="18" charset="0"/>
              </a:rPr>
              <a:t> </a:t>
            </a:r>
            <a:r>
              <a:rPr lang="en-US" altLang="lt-LT" sz="1800" dirty="0">
                <a:solidFill>
                  <a:schemeClr val="bg2"/>
                </a:solidFill>
                <a:latin typeface="Times New Roman" panose="02020603050405020304" pitchFamily="18" charset="0"/>
                <a:ea typeface="Calibri" pitchFamily="34" charset="0"/>
                <a:cs typeface="Times New Roman" panose="02020603050405020304" pitchFamily="18" charset="0"/>
              </a:rPr>
              <a:t>nuclear power facilities at Ignalina NPP site</a:t>
            </a:r>
            <a:endParaRPr lang="lt-LT" altLang="lt-LT" sz="1800" dirty="0">
              <a:solidFill>
                <a:schemeClr val="bg2"/>
              </a:solidFill>
              <a:latin typeface="Times New Roman" panose="02020603050405020304" pitchFamily="18" charset="0"/>
              <a:ea typeface="Calibri" pitchFamily="34" charset="0"/>
              <a:cs typeface="Times New Roman" panose="02020603050405020304" pitchFamily="18" charset="0"/>
            </a:endParaRPr>
          </a:p>
        </p:txBody>
      </p:sp>
      <p:sp>
        <p:nvSpPr>
          <p:cNvPr id="17" name="Rounded Rectangular Callout 25">
            <a:extLst>
              <a:ext uri="{FF2B5EF4-FFF2-40B4-BE49-F238E27FC236}">
                <a16:creationId xmlns:a16="http://schemas.microsoft.com/office/drawing/2014/main" id="{23D17DB5-7AF7-9083-0191-50646B6BBDFF}"/>
              </a:ext>
            </a:extLst>
          </p:cNvPr>
          <p:cNvSpPr>
            <a:spLocks noChangeArrowheads="1"/>
          </p:cNvSpPr>
          <p:nvPr/>
        </p:nvSpPr>
        <p:spPr bwMode="auto">
          <a:xfrm>
            <a:off x="7405689" y="7087849"/>
            <a:ext cx="2124074" cy="928687"/>
          </a:xfrm>
          <a:prstGeom prst="wedgeRoundRectCallout">
            <a:avLst>
              <a:gd name="adj1" fmla="val 59662"/>
              <a:gd name="adj2" fmla="val 81588"/>
              <a:gd name="adj3" fmla="val 16667"/>
            </a:avLst>
          </a:prstGeom>
          <a:solidFill>
            <a:schemeClr val="bg1">
              <a:lumMod val="50000"/>
            </a:schemeClr>
          </a:solidFill>
          <a:ln w="9525" algn="ctr">
            <a:solidFill>
              <a:srgbClr val="000000"/>
            </a:solidFill>
            <a:round/>
            <a:headEnd/>
            <a:tailEnd/>
          </a:ln>
        </p:spPr>
        <p:txBody>
          <a:bodyPr/>
          <a:lstStyle>
            <a:lvl1pPr eaLnBrk="0" hangingPunct="0">
              <a:lnSpc>
                <a:spcPct val="125000"/>
              </a:lnSpc>
              <a:spcBef>
                <a:spcPct val="20000"/>
              </a:spcBef>
              <a:spcAft>
                <a:spcPct val="45000"/>
              </a:spcAft>
              <a:buClr>
                <a:schemeClr val="bg2"/>
              </a:buClr>
              <a:buSzPct val="105000"/>
              <a:buFont typeface="Wingdings" pitchFamily="2" charset="2"/>
              <a:buBlip>
                <a:blip r:embed="rId7"/>
              </a:buBlip>
              <a:defRPr sz="2400" b="1">
                <a:solidFill>
                  <a:srgbClr val="003366"/>
                </a:solidFill>
                <a:latin typeface="Verdana" pitchFamily="34" charset="0"/>
              </a:defRPr>
            </a:lvl1pPr>
            <a:lvl2pPr marL="742950" indent="-285750" eaLnBrk="0" hangingPunct="0">
              <a:spcBef>
                <a:spcPct val="20000"/>
              </a:spcBef>
              <a:buClr>
                <a:schemeClr val="tx1"/>
              </a:buClr>
              <a:buChar char="•"/>
              <a:defRPr sz="2400">
                <a:solidFill>
                  <a:schemeClr val="bg2"/>
                </a:solidFill>
                <a:latin typeface="Times New Roman" pitchFamily="18"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2"/>
              </a:buClr>
              <a:buChar char="•"/>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lnSpc>
                <a:spcPct val="100000"/>
              </a:lnSpc>
              <a:spcBef>
                <a:spcPts val="450"/>
              </a:spcBef>
              <a:spcAft>
                <a:spcPts val="450"/>
              </a:spcAft>
              <a:buClrTx/>
              <a:buSzTx/>
              <a:buNone/>
            </a:pPr>
            <a:r>
              <a:rPr lang="lt-LT" altLang="lt-LT" sz="1800" dirty="0" err="1">
                <a:solidFill>
                  <a:schemeClr val="bg2"/>
                </a:solidFill>
                <a:latin typeface="Times New Roman" panose="02020603050405020304" pitchFamily="18" charset="0"/>
                <a:ea typeface="Calibri" pitchFamily="34" charset="0"/>
                <a:cs typeface="Times New Roman" panose="02020603050405020304" pitchFamily="18" charset="0"/>
              </a:rPr>
              <a:t>Maišiagal</a:t>
            </a:r>
            <a:r>
              <a:rPr lang="en-US" altLang="lt-LT" sz="1800" dirty="0">
                <a:solidFill>
                  <a:schemeClr val="bg2"/>
                </a:solidFill>
                <a:latin typeface="Times New Roman" panose="02020603050405020304" pitchFamily="18" charset="0"/>
                <a:ea typeface="Calibri" pitchFamily="34" charset="0"/>
                <a:cs typeface="Times New Roman" panose="02020603050405020304" pitchFamily="18" charset="0"/>
              </a:rPr>
              <a:t>a radioactive waste</a:t>
            </a:r>
            <a:r>
              <a:rPr lang="lt-LT" altLang="lt-LT" sz="1800" dirty="0">
                <a:solidFill>
                  <a:schemeClr val="bg2"/>
                </a:solidFill>
                <a:latin typeface="Times New Roman" panose="02020603050405020304" pitchFamily="18" charset="0"/>
                <a:ea typeface="Calibri" pitchFamily="34" charset="0"/>
                <a:cs typeface="Times New Roman" panose="02020603050405020304" pitchFamily="18" charset="0"/>
              </a:rPr>
              <a:t> </a:t>
            </a:r>
            <a:r>
              <a:rPr lang="en-US" altLang="lt-LT" sz="1800" dirty="0">
                <a:solidFill>
                  <a:schemeClr val="bg2"/>
                </a:solidFill>
                <a:latin typeface="Times New Roman" panose="02020603050405020304" pitchFamily="18" charset="0"/>
                <a:ea typeface="Calibri" pitchFamily="34" charset="0"/>
                <a:cs typeface="Times New Roman" panose="02020603050405020304" pitchFamily="18" charset="0"/>
              </a:rPr>
              <a:t>storage facility</a:t>
            </a:r>
            <a:endParaRPr lang="lt-LT" altLang="lt-LT" sz="1800" b="0" dirty="0">
              <a:solidFill>
                <a:schemeClr val="bg2"/>
              </a:solidFill>
              <a:latin typeface="Times New Roman" panose="02020603050405020304" pitchFamily="18" charset="0"/>
              <a:ea typeface="Calibri"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F6E1B02-08AE-7AA4-DA4A-0671F1A26285}"/>
              </a:ext>
            </a:extLst>
          </p:cNvPr>
          <p:cNvSpPr txBox="1"/>
          <p:nvPr/>
        </p:nvSpPr>
        <p:spPr>
          <a:xfrm>
            <a:off x="12290712" y="4576800"/>
            <a:ext cx="16524514" cy="5293757"/>
          </a:xfrm>
          <a:prstGeom prst="rect">
            <a:avLst/>
          </a:prstGeom>
          <a:noFill/>
        </p:spPr>
        <p:txBody>
          <a:bodyPr wrap="square" rtlCol="0">
            <a:spAutoFit/>
          </a:bodyPr>
          <a:lstStyle/>
          <a:p>
            <a:pPr algn="ctr"/>
            <a:r>
              <a:rPr lang="en-GB" altLang="lt-LT" sz="3200" b="1" dirty="0"/>
              <a:t>Nuclear </a:t>
            </a:r>
            <a:r>
              <a:rPr lang="lt-LT" altLang="lt-LT" sz="3200" b="1" dirty="0" err="1"/>
              <a:t>facilities</a:t>
            </a:r>
            <a:endParaRPr lang="en-GB" altLang="lt-LT" sz="3200" b="1" dirty="0"/>
          </a:p>
          <a:p>
            <a:endParaRPr lang="lt-LT"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Ignalina</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INPP has two units with RBMK-1500 reactors. Unit 1 was shut down in 2004 and Unit 2 – in 2009. Pursuant to the provisions of the Law on Nuclear Safety the </a:t>
            </a:r>
            <a:r>
              <a:rPr lang="en-GB" sz="2800" dirty="0" err="1">
                <a:latin typeface="Times New Roman" panose="02020603050405020304" pitchFamily="18" charset="0"/>
                <a:ea typeface="Times New Roman" panose="02020603050405020304" pitchFamily="18" charset="0"/>
                <a:cs typeface="Times New Roman" panose="02020603050405020304" pitchFamily="18" charset="0"/>
              </a:rPr>
              <a:t>Ignalina</a:t>
            </a:r>
            <a:r>
              <a:rPr lang="en-GB" sz="2800" dirty="0">
                <a:latin typeface="Times New Roman" panose="02020603050405020304" pitchFamily="18" charset="0"/>
                <a:ea typeface="Times New Roman" panose="02020603050405020304" pitchFamily="18" charset="0"/>
                <a:cs typeface="Times New Roman" panose="02020603050405020304" pitchFamily="18" charset="0"/>
              </a:rPr>
              <a:t> NPP Units operation licences are valid as long as nuclear fuel is there. All spent nuclear fuel is removed from the Unit 1 and Unit 2 storage pools to a dry storage facilities in 2022.</a:t>
            </a:r>
            <a:endParaRPr lang="lt-LT"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2800" dirty="0" err="1">
                <a:latin typeface="Times New Roman" panose="02020603050405020304" pitchFamily="18" charset="0"/>
                <a:cs typeface="Times New Roman" panose="02020603050405020304" pitchFamily="18" charset="0"/>
              </a:rPr>
              <a:t>Maišiagala</a:t>
            </a:r>
            <a:r>
              <a:rPr lang="en-GB" sz="2800" dirty="0">
                <a:latin typeface="Times New Roman" panose="02020603050405020304" pitchFamily="18" charset="0"/>
                <a:cs typeface="Times New Roman" panose="02020603050405020304" pitchFamily="18" charset="0"/>
              </a:rPr>
              <a:t> radioactive waste storage facility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which</a:t>
            </a:r>
            <a:r>
              <a:rPr lang="lt-LT"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was constructed in 1963. It is located in </a:t>
            </a:r>
            <a:r>
              <a:rPr lang="en-US" sz="2800" dirty="0" err="1">
                <a:latin typeface="Times New Roman" panose="02020603050405020304" pitchFamily="18" charset="0"/>
                <a:cs typeface="Times New Roman" panose="02020603050405020304" pitchFamily="18" charset="0"/>
              </a:rPr>
              <a:t>Bartkuškis</a:t>
            </a:r>
            <a:r>
              <a:rPr lang="en-US" sz="2800" dirty="0">
                <a:latin typeface="Times New Roman" panose="02020603050405020304" pitchFamily="18" charset="0"/>
                <a:cs typeface="Times New Roman" panose="02020603050405020304" pitchFamily="18" charset="0"/>
              </a:rPr>
              <a:t> forest</a:t>
            </a:r>
            <a:r>
              <a:rPr lang="lt-LT"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40 km from Vilnius</a:t>
            </a:r>
            <a:r>
              <a:rPr lang="lt-LT"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waste at </a:t>
            </a:r>
            <a:r>
              <a:rPr lang="en-US" sz="2800" dirty="0" err="1">
                <a:latin typeface="Times New Roman" panose="02020603050405020304" pitchFamily="18" charset="0"/>
                <a:cs typeface="Times New Roman" panose="02020603050405020304" pitchFamily="18" charset="0"/>
              </a:rPr>
              <a:t>Maišiagala</a:t>
            </a:r>
            <a:r>
              <a:rPr lang="en-US" sz="2800" dirty="0">
                <a:latin typeface="Times New Roman" panose="02020603050405020304" pitchFamily="18" charset="0"/>
                <a:cs typeface="Times New Roman" panose="02020603050405020304" pitchFamily="18" charset="0"/>
              </a:rPr>
              <a:t> RWSF was collected until 1989. After that, it was decided to decommission this storage facility, because it did not meet the actual environmental protection requirements</a:t>
            </a:r>
            <a:r>
              <a:rPr lang="lt-LT" sz="2800" dirty="0">
                <a:latin typeface="Times New Roman" panose="02020603050405020304" pitchFamily="18" charset="0"/>
                <a:cs typeface="Times New Roman" panose="02020603050405020304" pitchFamily="18" charset="0"/>
              </a:rPr>
              <a:t>. Maišiagala RWSF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proces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started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a:t>
            </a:r>
            <a:r>
              <a:rPr lang="lt-LT" sz="2800" dirty="0">
                <a:latin typeface="Times New Roman" panose="02020603050405020304" pitchFamily="18" charset="0"/>
                <a:cs typeface="Times New Roman" panose="02020603050405020304" pitchFamily="18" charset="0"/>
              </a:rPr>
              <a:t> 2022.</a:t>
            </a:r>
            <a:endParaRPr lang="en-GB" sz="2800" dirty="0">
              <a:latin typeface="Times New Roman" panose="02020603050405020304" pitchFamily="18" charset="0"/>
              <a:cs typeface="Times New Roman" panose="02020603050405020304" pitchFamily="18" charset="0"/>
            </a:endParaRPr>
          </a:p>
          <a:p>
            <a:pPr algn="just"/>
            <a:endParaRPr lang="lt-LT" sz="3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lt-LT" dirty="0"/>
          </a:p>
        </p:txBody>
      </p:sp>
      <p:sp>
        <p:nvSpPr>
          <p:cNvPr id="48" name="TextBox 47">
            <a:extLst>
              <a:ext uri="{FF2B5EF4-FFF2-40B4-BE49-F238E27FC236}">
                <a16:creationId xmlns:a16="http://schemas.microsoft.com/office/drawing/2014/main" id="{32F83701-8B2F-2A38-7B9E-5C71DA00739D}"/>
              </a:ext>
            </a:extLst>
          </p:cNvPr>
          <p:cNvSpPr txBox="1"/>
          <p:nvPr/>
        </p:nvSpPr>
        <p:spPr>
          <a:xfrm>
            <a:off x="8269381" y="11208446"/>
            <a:ext cx="9692426" cy="2554545"/>
          </a:xfrm>
          <a:prstGeom prst="rect">
            <a:avLst/>
          </a:prstGeom>
          <a:noFill/>
        </p:spPr>
        <p:txBody>
          <a:bodyPr wrap="square" rtlCol="0">
            <a:spAutoFit/>
          </a:bodyPr>
          <a:lstStyle/>
          <a:p>
            <a:pPr algn="just"/>
            <a:r>
              <a:rPr lang="en-GB" sz="3200" kern="100" dirty="0">
                <a:effectLst/>
                <a:latin typeface="Times New Roman" panose="02020603050405020304" pitchFamily="18" charset="0"/>
                <a:ea typeface="Times New Roman" panose="02020603050405020304" pitchFamily="18" charset="0"/>
                <a:cs typeface="Times New Roman" panose="02020603050405020304" pitchFamily="18" charset="0"/>
              </a:rPr>
              <a:t>The State Enterprise </a:t>
            </a:r>
            <a:r>
              <a:rPr lang="en-GB" sz="3200" kern="100" dirty="0" err="1">
                <a:effectLst/>
                <a:latin typeface="Times New Roman" panose="02020603050405020304" pitchFamily="18" charset="0"/>
                <a:ea typeface="Times New Roman" panose="02020603050405020304" pitchFamily="18" charset="0"/>
                <a:cs typeface="Times New Roman" panose="02020603050405020304" pitchFamily="18" charset="0"/>
              </a:rPr>
              <a:t>Ignalina</a:t>
            </a:r>
            <a:r>
              <a:rPr lang="en-GB" sz="3200" kern="100" dirty="0">
                <a:effectLst/>
                <a:latin typeface="Times New Roman" panose="02020603050405020304" pitchFamily="18" charset="0"/>
                <a:ea typeface="Times New Roman" panose="02020603050405020304" pitchFamily="18" charset="0"/>
                <a:cs typeface="Times New Roman" panose="02020603050405020304" pitchFamily="18" charset="0"/>
              </a:rPr>
              <a:t> NPP (thereinafter – SE </a:t>
            </a:r>
            <a:r>
              <a:rPr lang="en-GB" sz="3200" kern="100" dirty="0" err="1">
                <a:effectLst/>
                <a:latin typeface="Times New Roman" panose="02020603050405020304" pitchFamily="18" charset="0"/>
                <a:ea typeface="Times New Roman" panose="02020603050405020304" pitchFamily="18" charset="0"/>
                <a:cs typeface="Times New Roman" panose="02020603050405020304" pitchFamily="18" charset="0"/>
              </a:rPr>
              <a:t>Ignalina</a:t>
            </a:r>
            <a:r>
              <a:rPr lang="en-GB" sz="3200" kern="100" dirty="0">
                <a:effectLst/>
                <a:latin typeface="Times New Roman" panose="02020603050405020304" pitchFamily="18" charset="0"/>
                <a:ea typeface="Times New Roman" panose="02020603050405020304" pitchFamily="18" charset="0"/>
                <a:cs typeface="Times New Roman" panose="02020603050405020304" pitchFamily="18" charset="0"/>
              </a:rPr>
              <a:t> NPP) during transition period from operation to decommissioning undertake activities to prepare for decommissioning as well as building necessary infrastructure for radioactive waste management.</a:t>
            </a:r>
            <a:endParaRPr lang="lt-LT" sz="3200" dirty="0"/>
          </a:p>
        </p:txBody>
      </p:sp>
      <p:graphicFrame>
        <p:nvGraphicFramePr>
          <p:cNvPr id="118" name="Diagram 117">
            <a:extLst>
              <a:ext uri="{FF2B5EF4-FFF2-40B4-BE49-F238E27FC236}">
                <a16:creationId xmlns:a16="http://schemas.microsoft.com/office/drawing/2014/main" id="{792B3305-80A8-2893-8BDA-3D5C6701DAF7}"/>
              </a:ext>
            </a:extLst>
          </p:cNvPr>
          <p:cNvGraphicFramePr/>
          <p:nvPr>
            <p:extLst>
              <p:ext uri="{D42A27DB-BD31-4B8C-83A1-F6EECF244321}">
                <p14:modId xmlns:p14="http://schemas.microsoft.com/office/powerpoint/2010/main" val="632841516"/>
              </p:ext>
            </p:extLst>
          </p:nvPr>
        </p:nvGraphicFramePr>
        <p:xfrm>
          <a:off x="1177696" y="25751634"/>
          <a:ext cx="16184772" cy="60157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1" name="TextBox 120">
            <a:extLst>
              <a:ext uri="{FF2B5EF4-FFF2-40B4-BE49-F238E27FC236}">
                <a16:creationId xmlns:a16="http://schemas.microsoft.com/office/drawing/2014/main" id="{6CF6CD6E-AD7A-DECB-E290-73FBB50E75BF}"/>
              </a:ext>
            </a:extLst>
          </p:cNvPr>
          <p:cNvSpPr txBox="1"/>
          <p:nvPr/>
        </p:nvSpPr>
        <p:spPr>
          <a:xfrm>
            <a:off x="1279478" y="21181954"/>
            <a:ext cx="27602634" cy="1661993"/>
          </a:xfrm>
          <a:prstGeom prst="rect">
            <a:avLst/>
          </a:prstGeom>
          <a:noFill/>
        </p:spPr>
        <p:txBody>
          <a:bodyPr wrap="square" rtlCol="0">
            <a:spAutoFit/>
          </a:bodyPr>
          <a:lstStyle/>
          <a:p>
            <a:pPr algn="just"/>
            <a:r>
              <a:rPr lang="en-GB" sz="2800" kern="100" dirty="0">
                <a:effectLst/>
                <a:latin typeface="Times New Roman" panose="02020603050405020304" pitchFamily="18" charset="0"/>
                <a:ea typeface="Times New Roman" panose="02020603050405020304" pitchFamily="18" charset="0"/>
                <a:cs typeface="Times New Roman" panose="02020603050405020304" pitchFamily="18" charset="0"/>
              </a:rPr>
              <a:t>Implementation of a number of dismantling and decontamination (D&amp;D) projects related to equipment no more needed started at this transition period as well. State Nuclear Power Safety Inspectorate (thereafter – VATESI) developed legislative framework allowing to proceed dismantling activities within the frame of operational licence. Hence, authorisation of decommissioning activities is implemented by the granting of the licence for decommissioning as well as granting permissions for individual dismantling and decontamination projects. </a:t>
            </a:r>
            <a:endParaRPr lang="lt-LT"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sp>
        <p:nvSpPr>
          <p:cNvPr id="122" name="TextBox 121">
            <a:extLst>
              <a:ext uri="{FF2B5EF4-FFF2-40B4-BE49-F238E27FC236}">
                <a16:creationId xmlns:a16="http://schemas.microsoft.com/office/drawing/2014/main" id="{D6580005-FC14-1785-3409-73D6D10A1D84}"/>
              </a:ext>
            </a:extLst>
          </p:cNvPr>
          <p:cNvSpPr txBox="1"/>
          <p:nvPr/>
        </p:nvSpPr>
        <p:spPr>
          <a:xfrm>
            <a:off x="17392651" y="26852619"/>
            <a:ext cx="11173278" cy="2554545"/>
          </a:xfrm>
          <a:prstGeom prst="rect">
            <a:avLst/>
          </a:prstGeom>
          <a:noFill/>
        </p:spPr>
        <p:txBody>
          <a:bodyPr wrap="square" rtlCol="0">
            <a:spAutoFit/>
          </a:bodyPr>
          <a:lstStyle/>
          <a:p>
            <a:pPr algn="just"/>
            <a:r>
              <a:rPr lang="en-GB" sz="3200" kern="100" dirty="0">
                <a:effectLst/>
                <a:latin typeface="Times New Roman" panose="02020603050405020304" pitchFamily="18" charset="0"/>
                <a:ea typeface="Times New Roman" panose="02020603050405020304" pitchFamily="18" charset="0"/>
                <a:cs typeface="Times New Roman" panose="02020603050405020304" pitchFamily="18" charset="0"/>
              </a:rPr>
              <a:t>Safety evaluation is a key issue for authorisation of decommissioning activities. Aspects of a safety assessment for granting of decommissioning licence as well as authorisation of dismantling and decontamination projects (e.g. overview of content of safety analysis reports)</a:t>
            </a:r>
            <a:endParaRPr lang="lt-LT" sz="3200" dirty="0"/>
          </a:p>
        </p:txBody>
      </p:sp>
      <p:pic>
        <p:nvPicPr>
          <p:cNvPr id="124" name="Picture 123">
            <a:extLst>
              <a:ext uri="{FF2B5EF4-FFF2-40B4-BE49-F238E27FC236}">
                <a16:creationId xmlns:a16="http://schemas.microsoft.com/office/drawing/2014/main" id="{86774862-040F-BFF5-C05E-F0A37798F43A}"/>
              </a:ext>
            </a:extLst>
          </p:cNvPr>
          <p:cNvPicPr>
            <a:picLocks noChangeAspect="1"/>
          </p:cNvPicPr>
          <p:nvPr/>
        </p:nvPicPr>
        <p:blipFill>
          <a:blip r:embed="rId13"/>
          <a:stretch>
            <a:fillRect/>
          </a:stretch>
        </p:blipFill>
        <p:spPr>
          <a:xfrm>
            <a:off x="1390753" y="30208635"/>
            <a:ext cx="6418475" cy="3825152"/>
          </a:xfrm>
          <a:prstGeom prst="rect">
            <a:avLst/>
          </a:prstGeom>
        </p:spPr>
      </p:pic>
      <p:sp>
        <p:nvSpPr>
          <p:cNvPr id="125" name="TextBox 124">
            <a:extLst>
              <a:ext uri="{FF2B5EF4-FFF2-40B4-BE49-F238E27FC236}">
                <a16:creationId xmlns:a16="http://schemas.microsoft.com/office/drawing/2014/main" id="{DB290C91-C26C-DF98-6651-D1BF9BDBBA54}"/>
              </a:ext>
            </a:extLst>
          </p:cNvPr>
          <p:cNvSpPr txBox="1"/>
          <p:nvPr/>
        </p:nvSpPr>
        <p:spPr>
          <a:xfrm>
            <a:off x="7988967" y="30111119"/>
            <a:ext cx="21108548" cy="1077031"/>
          </a:xfrm>
          <a:prstGeom prst="rect">
            <a:avLst/>
          </a:prstGeom>
          <a:noFill/>
        </p:spPr>
        <p:txBody>
          <a:bodyPr wrap="square" rtlCol="0">
            <a:spAutoFit/>
          </a:bodyPr>
          <a:lstStyle/>
          <a:p>
            <a:r>
              <a:rPr lang="lt-LT" sz="3200" dirty="0" err="1">
                <a:latin typeface="Times New Roman" panose="02020603050405020304" pitchFamily="18" charset="0"/>
                <a:cs typeface="Times New Roman" panose="02020603050405020304" pitchFamily="18" charset="0"/>
              </a:rPr>
              <a:t>Conducting</a:t>
            </a:r>
            <a:r>
              <a:rPr lang="lt-LT" sz="3200" dirty="0">
                <a:latin typeface="Times New Roman" panose="02020603050405020304" pitchFamily="18" charset="0"/>
                <a:cs typeface="Times New Roman" panose="02020603050405020304" pitchFamily="18" charset="0"/>
              </a:rPr>
              <a:t> </a:t>
            </a:r>
            <a:r>
              <a:rPr lang="lt-LT" sz="3200" dirty="0" err="1">
                <a:latin typeface="Times New Roman" panose="02020603050405020304" pitchFamily="18" charset="0"/>
                <a:cs typeface="Times New Roman" panose="02020603050405020304" pitchFamily="18" charset="0"/>
              </a:rPr>
              <a:t>final</a:t>
            </a:r>
            <a:r>
              <a:rPr lang="lt-LT" sz="3200" dirty="0">
                <a:latin typeface="Times New Roman" panose="02020603050405020304" pitchFamily="18" charset="0"/>
                <a:cs typeface="Times New Roman" panose="02020603050405020304" pitchFamily="18" charset="0"/>
              </a:rPr>
              <a:t> </a:t>
            </a:r>
            <a:r>
              <a:rPr lang="lt-LT" sz="3200" dirty="0" err="1">
                <a:latin typeface="Times New Roman" panose="02020603050405020304" pitchFamily="18" charset="0"/>
                <a:cs typeface="Times New Roman" panose="02020603050405020304" pitchFamily="18" charset="0"/>
              </a:rPr>
              <a:t>radiological</a:t>
            </a:r>
            <a:r>
              <a:rPr lang="lt-LT" sz="3200" dirty="0">
                <a:latin typeface="Times New Roman" panose="02020603050405020304" pitchFamily="18" charset="0"/>
                <a:cs typeface="Times New Roman" panose="02020603050405020304" pitchFamily="18" charset="0"/>
              </a:rPr>
              <a:t> </a:t>
            </a:r>
            <a:r>
              <a:rPr lang="lt-LT" sz="3200" dirty="0" err="1">
                <a:latin typeface="Times New Roman" panose="02020603050405020304" pitchFamily="18" charset="0"/>
                <a:cs typeface="Times New Roman" panose="02020603050405020304" pitchFamily="18" charset="0"/>
              </a:rPr>
              <a:t>surveys</a:t>
            </a:r>
            <a:endParaRPr lang="lt-LT" sz="3200" dirty="0">
              <a:latin typeface="Times New Roman" panose="02020603050405020304" pitchFamily="18" charset="0"/>
              <a:cs typeface="Times New Roman" panose="02020603050405020304" pitchFamily="18" charset="0"/>
            </a:endParaRPr>
          </a:p>
          <a:p>
            <a:r>
              <a:rPr lang="lt-LT" sz="32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Structures for which the final radiological </a:t>
            </a:r>
            <a:r>
              <a:rPr lang="lt-LT" sz="3100" dirty="0" err="1">
                <a:latin typeface="Times New Roman" panose="02020603050405020304" pitchFamily="18" charset="0"/>
                <a:cs typeface="Times New Roman" panose="02020603050405020304" pitchFamily="18" charset="0"/>
              </a:rPr>
              <a:t>surveys</a:t>
            </a:r>
            <a:r>
              <a:rPr lang="en-US" sz="3100" dirty="0">
                <a:latin typeface="Times New Roman" panose="02020603050405020304" pitchFamily="18" charset="0"/>
                <a:cs typeface="Times New Roman" panose="02020603050405020304" pitchFamily="18" charset="0"/>
              </a:rPr>
              <a:t> have been completed, or based on historical assessment, they are not affected</a:t>
            </a:r>
            <a:endParaRPr lang="lt-LT" sz="3100" dirty="0">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BE7E9E5E-4C46-9C23-5063-EFCE69B60A6E}"/>
              </a:ext>
            </a:extLst>
          </p:cNvPr>
          <p:cNvSpPr/>
          <p:nvPr/>
        </p:nvSpPr>
        <p:spPr>
          <a:xfrm>
            <a:off x="7988968" y="30694149"/>
            <a:ext cx="306511" cy="33241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t-LT"/>
          </a:p>
        </p:txBody>
      </p:sp>
      <p:sp>
        <p:nvSpPr>
          <p:cNvPr id="127" name="TextBox 126">
            <a:extLst>
              <a:ext uri="{FF2B5EF4-FFF2-40B4-BE49-F238E27FC236}">
                <a16:creationId xmlns:a16="http://schemas.microsoft.com/office/drawing/2014/main" id="{FA3CA41C-949F-D7CC-036D-2D78159DCB19}"/>
              </a:ext>
            </a:extLst>
          </p:cNvPr>
          <p:cNvSpPr txBox="1"/>
          <p:nvPr/>
        </p:nvSpPr>
        <p:spPr>
          <a:xfrm>
            <a:off x="8022285" y="32671681"/>
            <a:ext cx="21168913"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Nuclear Safety Requirements BSR-1.5.1-2015 “Decommissioning of Nuclear Facilities„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saying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that</a:t>
            </a:r>
            <a:r>
              <a:rPr lang="en-US" sz="2800" dirty="0">
                <a:latin typeface="Times New Roman" panose="02020603050405020304" pitchFamily="18" charset="0"/>
                <a:cs typeface="Times New Roman" panose="02020603050405020304" pitchFamily="18" charset="0"/>
              </a:rPr>
              <a:t> during the final shutdown and decommissioning of nuclear facility, non-operational and unnecessary structures may be demolished at the NF site, where preparations are being made for NF decommissioning and/or NF decommissioning is being carried out, if all the following conditions are met:</a:t>
            </a:r>
            <a:endParaRPr lang="lt-LT" sz="2800" dirty="0">
              <a:latin typeface="Times New Roman" panose="02020603050405020304" pitchFamily="18" charset="0"/>
              <a:cs typeface="Times New Roman" panose="02020603050405020304" pitchFamily="18" charset="0"/>
            </a:endParaRPr>
          </a:p>
        </p:txBody>
      </p:sp>
      <p:sp>
        <p:nvSpPr>
          <p:cNvPr id="128" name="TextBox 127">
            <a:extLst>
              <a:ext uri="{FF2B5EF4-FFF2-40B4-BE49-F238E27FC236}">
                <a16:creationId xmlns:a16="http://schemas.microsoft.com/office/drawing/2014/main" id="{F09A0B78-0FED-7E7F-86E2-398839CA8220}"/>
              </a:ext>
            </a:extLst>
          </p:cNvPr>
          <p:cNvSpPr txBox="1"/>
          <p:nvPr/>
        </p:nvSpPr>
        <p:spPr>
          <a:xfrm>
            <a:off x="1888242" y="34444293"/>
            <a:ext cx="27451225" cy="381642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activities with nuclear fuel cycle materials are not planned or carried out in these facilities;</a:t>
            </a:r>
          </a:p>
          <a:p>
            <a:r>
              <a:rPr lang="en-US" sz="2800" dirty="0">
                <a:latin typeface="Times New Roman" panose="02020603050405020304" pitchFamily="18" charset="0"/>
                <a:cs typeface="Times New Roman" panose="02020603050405020304" pitchFamily="18" charset="0"/>
              </a:rPr>
              <a:t>2. these structures and the facilities located in these structures are not designed to ensure NF nuclear, radiation and physical safety;</a:t>
            </a:r>
          </a:p>
          <a:p>
            <a:r>
              <a:rPr lang="en-US" sz="2800" dirty="0">
                <a:latin typeface="Times New Roman" panose="02020603050405020304" pitchFamily="18" charset="0"/>
                <a:cs typeface="Times New Roman" panose="02020603050405020304" pitchFamily="18" charset="0"/>
              </a:rPr>
              <a:t>3. these structures do not contain equipment, systems and communications that are still in use and necessary for the decommissioning of the NF;</a:t>
            </a:r>
          </a:p>
          <a:p>
            <a:r>
              <a:rPr lang="en-US" sz="2800" dirty="0">
                <a:latin typeface="Times New Roman" panose="02020603050405020304" pitchFamily="18" charset="0"/>
                <a:cs typeface="Times New Roman" panose="02020603050405020304" pitchFamily="18" charset="0"/>
              </a:rPr>
              <a:t>4. these structures are not planned to be used both for the further decommissioning of the NF, including ensuring physical safety, fire safety and emergency preparedness, and after the completion of the NF decommissioning;</a:t>
            </a:r>
          </a:p>
          <a:p>
            <a:r>
              <a:rPr lang="en-US" sz="2800" dirty="0">
                <a:latin typeface="Times New Roman" panose="02020603050405020304" pitchFamily="18" charset="0"/>
                <a:cs typeface="Times New Roman" panose="02020603050405020304" pitchFamily="18" charset="0"/>
              </a:rPr>
              <a:t>5. in these structures, the concentration of radionuclide activity does not exceed the unconditional out-of-control radioactivity levels and surface activity values, when only surface activity is tested.</a:t>
            </a:r>
            <a:endParaRPr lang="lt-LT"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endParaRPr lang="lt-LT" dirty="0"/>
          </a:p>
        </p:txBody>
      </p:sp>
      <p:sp>
        <p:nvSpPr>
          <p:cNvPr id="130" name="TextBox 129">
            <a:extLst>
              <a:ext uri="{FF2B5EF4-FFF2-40B4-BE49-F238E27FC236}">
                <a16:creationId xmlns:a16="http://schemas.microsoft.com/office/drawing/2014/main" id="{40210DAA-F6A5-ED2A-5B53-1773CC4F2A78}"/>
              </a:ext>
            </a:extLst>
          </p:cNvPr>
          <p:cNvSpPr txBox="1"/>
          <p:nvPr/>
        </p:nvSpPr>
        <p:spPr>
          <a:xfrm>
            <a:off x="1459985" y="37521755"/>
            <a:ext cx="27355241"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According to Nuclear safety rules BST-1.5.1-2016 „The evaluation of compliance with free release criteria of buildings and site of nuclear facilities“ prior to start </a:t>
            </a:r>
            <a:r>
              <a:rPr lang="en-US" sz="2800" dirty="0" err="1">
                <a:latin typeface="Times New Roman" panose="02020603050405020304" pitchFamily="18" charset="0"/>
                <a:cs typeface="Times New Roman" panose="02020603050405020304" pitchFamily="18" charset="0"/>
              </a:rPr>
              <a:t>demmolish</a:t>
            </a:r>
            <a:r>
              <a:rPr lang="en-US" sz="2800" dirty="0">
                <a:latin typeface="Times New Roman" panose="02020603050405020304" pitchFamily="18" charset="0"/>
                <a:cs typeface="Times New Roman" panose="02020603050405020304" pitchFamily="18" charset="0"/>
              </a:rPr>
              <a:t> buildings documents has to be </a:t>
            </a:r>
            <a:r>
              <a:rPr lang="en-US" sz="2800" dirty="0" err="1">
                <a:latin typeface="Times New Roman" panose="02020603050405020304" pitchFamily="18" charset="0"/>
                <a:cs typeface="Times New Roman" panose="02020603050405020304" pitchFamily="18" charset="0"/>
              </a:rPr>
              <a:t>submited</a:t>
            </a:r>
            <a:r>
              <a:rPr lang="en-US" sz="2800" dirty="0">
                <a:latin typeface="Times New Roman" panose="02020603050405020304" pitchFamily="18" charset="0"/>
                <a:cs typeface="Times New Roman" panose="02020603050405020304" pitchFamily="18" charset="0"/>
              </a:rPr>
              <a:t> to VATESI for agreement:</a:t>
            </a:r>
          </a:p>
          <a:p>
            <a:r>
              <a:rPr lang="en-US" sz="2800" dirty="0">
                <a:latin typeface="Times New Roman" panose="02020603050405020304" pitchFamily="18" charset="0"/>
                <a:cs typeface="Times New Roman" panose="02020603050405020304" pitchFamily="18" charset="0"/>
              </a:rPr>
              <a:t>	1. Methodologies for the radiological </a:t>
            </a:r>
            <a:r>
              <a:rPr lang="en-US" sz="2800" dirty="0" err="1">
                <a:latin typeface="Times New Roman" panose="02020603050405020304" pitchFamily="18" charset="0"/>
                <a:cs typeface="Times New Roman" panose="02020603050405020304" pitchFamily="18" charset="0"/>
              </a:rPr>
              <a:t>characterisation</a:t>
            </a:r>
            <a:r>
              <a:rPr lang="en-US" sz="2800" dirty="0">
                <a:latin typeface="Times New Roman" panose="02020603050405020304" pitchFamily="18" charset="0"/>
                <a:cs typeface="Times New Roman" panose="02020603050405020304" pitchFamily="18" charset="0"/>
              </a:rPr>
              <a:t> of RW packages (including determination  of scaling factors).</a:t>
            </a:r>
          </a:p>
          <a:p>
            <a:r>
              <a:rPr lang="en-US" sz="2800" dirty="0">
                <a:latin typeface="Times New Roman" panose="02020603050405020304" pitchFamily="18" charset="0"/>
                <a:cs typeface="Times New Roman" panose="02020603050405020304" pitchFamily="18" charset="0"/>
              </a:rPr>
              <a:t>	2. Framework </a:t>
            </a:r>
            <a:r>
              <a:rPr lang="en-US" sz="2800" dirty="0" err="1">
                <a:latin typeface="Times New Roman" panose="02020603050405020304" pitchFamily="18" charset="0"/>
                <a:cs typeface="Times New Roman" panose="02020603050405020304" pitchFamily="18" charset="0"/>
              </a:rPr>
              <a:t>programme</a:t>
            </a:r>
            <a:r>
              <a:rPr lang="en-US" sz="2800" dirty="0">
                <a:latin typeface="Times New Roman" panose="02020603050405020304" pitchFamily="18" charset="0"/>
                <a:cs typeface="Times New Roman" panose="02020603050405020304" pitchFamily="18" charset="0"/>
              </a:rPr>
              <a:t> of radiological surveys. The major stages of the framework radiological survey </a:t>
            </a:r>
            <a:r>
              <a:rPr lang="en-US" sz="2800" dirty="0" err="1">
                <a:latin typeface="Times New Roman" panose="02020603050405020304" pitchFamily="18" charset="0"/>
                <a:cs typeface="Times New Roman" panose="02020603050405020304" pitchFamily="18" charset="0"/>
              </a:rPr>
              <a:t>programme</a:t>
            </a:r>
            <a:r>
              <a:rPr lang="en-US" sz="2800" dirty="0">
                <a:latin typeface="Times New Roman" panose="02020603050405020304" pitchFamily="18" charset="0"/>
                <a:cs typeface="Times New Roman" panose="02020603050405020304" pitchFamily="18" charset="0"/>
              </a:rPr>
              <a:t> are as follows: </a:t>
            </a:r>
          </a:p>
          <a:p>
            <a:r>
              <a:rPr lang="en-US" sz="2800" dirty="0">
                <a:latin typeface="Times New Roman" panose="02020603050405020304" pitchFamily="18" charset="0"/>
                <a:cs typeface="Times New Roman" panose="02020603050405020304" pitchFamily="18" charset="0"/>
              </a:rPr>
              <a:t>		2.1 a historical assessment; </a:t>
            </a:r>
          </a:p>
          <a:p>
            <a:r>
              <a:rPr lang="en-US" sz="2800" dirty="0">
                <a:latin typeface="Times New Roman" panose="02020603050405020304" pitchFamily="18" charset="0"/>
                <a:cs typeface="Times New Roman" panose="02020603050405020304" pitchFamily="18" charset="0"/>
              </a:rPr>
              <a:t>		2.2 scoping radiological surveys;</a:t>
            </a:r>
          </a:p>
          <a:p>
            <a:r>
              <a:rPr lang="en-US" sz="2800" dirty="0">
                <a:latin typeface="Times New Roman" panose="02020603050405020304" pitchFamily="18" charset="0"/>
                <a:cs typeface="Times New Roman" panose="02020603050405020304" pitchFamily="18" charset="0"/>
              </a:rPr>
              <a:t>		2.3 characterization radiological surveys;</a:t>
            </a:r>
          </a:p>
          <a:p>
            <a:r>
              <a:rPr lang="en-US" sz="2800" dirty="0">
                <a:latin typeface="Times New Roman" panose="02020603050405020304" pitchFamily="18" charset="0"/>
                <a:cs typeface="Times New Roman" panose="02020603050405020304" pitchFamily="18" charset="0"/>
              </a:rPr>
              <a:t>		2.4 final status radiological surveys.</a:t>
            </a:r>
          </a:p>
          <a:p>
            <a:r>
              <a:rPr lang="en-US" sz="2800" dirty="0">
                <a:latin typeface="Times New Roman" panose="02020603050405020304" pitchFamily="18" charset="0"/>
                <a:cs typeface="Times New Roman" panose="02020603050405020304" pitchFamily="18" charset="0"/>
              </a:rPr>
              <a:t>	3. Historical assessment reports.</a:t>
            </a:r>
          </a:p>
          <a:p>
            <a:r>
              <a:rPr lang="en-US" sz="2800" dirty="0">
                <a:latin typeface="Times New Roman" panose="02020603050405020304" pitchFamily="18" charset="0"/>
                <a:cs typeface="Times New Roman" panose="02020603050405020304" pitchFamily="18" charset="0"/>
              </a:rPr>
              <a:t>	4. Final status radiological surveys </a:t>
            </a:r>
            <a:r>
              <a:rPr lang="en-US" sz="2800" dirty="0" err="1">
                <a:latin typeface="Times New Roman" panose="02020603050405020304" pitchFamily="18" charset="0"/>
                <a:cs typeface="Times New Roman" panose="02020603050405020304" pitchFamily="18" charset="0"/>
              </a:rPr>
              <a:t>programes</a:t>
            </a:r>
            <a:r>
              <a:rPr lang="en-US" sz="2800" dirty="0">
                <a:latin typeface="Times New Roman" panose="02020603050405020304" pitchFamily="18" charset="0"/>
                <a:cs typeface="Times New Roman" panose="02020603050405020304" pitchFamily="18" charset="0"/>
              </a:rPr>
              <a:t> and reports.</a:t>
            </a:r>
            <a:endParaRPr lang="lt-LT" sz="2800" dirty="0">
              <a:latin typeface="Times New Roman" panose="02020603050405020304" pitchFamily="18" charset="0"/>
              <a:cs typeface="Times New Roman" panose="02020603050405020304" pitchFamily="18" charset="0"/>
            </a:endParaRPr>
          </a:p>
        </p:txBody>
      </p:sp>
      <p:sp>
        <p:nvSpPr>
          <p:cNvPr id="131" name="TextBox 130">
            <a:extLst>
              <a:ext uri="{FF2B5EF4-FFF2-40B4-BE49-F238E27FC236}">
                <a16:creationId xmlns:a16="http://schemas.microsoft.com/office/drawing/2014/main" id="{994C9FA6-62E1-243E-5271-8D9F2E3D472B}"/>
              </a:ext>
            </a:extLst>
          </p:cNvPr>
          <p:cNvSpPr txBox="1"/>
          <p:nvPr/>
        </p:nvSpPr>
        <p:spPr>
          <a:xfrm>
            <a:off x="1279478" y="22472563"/>
            <a:ext cx="27481408" cy="954107"/>
          </a:xfrm>
          <a:prstGeom prst="rect">
            <a:avLst/>
          </a:prstGeom>
          <a:noFill/>
        </p:spPr>
        <p:txBody>
          <a:bodyPr wrap="square" rtlCol="0">
            <a:spAutoFit/>
          </a:bodyPr>
          <a:lstStyle/>
          <a:p>
            <a:pPr algn="just"/>
            <a:r>
              <a:rPr lang="en-GB" sz="2800" b="0" dirty="0">
                <a:solidFill>
                  <a:schemeClr val="tx1"/>
                </a:solidFill>
                <a:latin typeface="Times New Roman" panose="02020603050405020304" pitchFamily="18" charset="0"/>
                <a:cs typeface="Times New Roman" panose="02020603050405020304" pitchFamily="18" charset="0"/>
              </a:rPr>
              <a:t>In accordance with the Law on Nuclear Safety of the Republic of Lithuania, VATESI issues the licence for carrying out decommissioning of a nuclear </a:t>
            </a:r>
            <a:r>
              <a:rPr lang="lt-LT" sz="2800" b="0" dirty="0" err="1">
                <a:solidFill>
                  <a:schemeClr val="tx1"/>
                </a:solidFill>
                <a:latin typeface="Times New Roman" panose="02020603050405020304" pitchFamily="18" charset="0"/>
                <a:cs typeface="Times New Roman" panose="02020603050405020304" pitchFamily="18" charset="0"/>
              </a:rPr>
              <a:t>facilities</a:t>
            </a:r>
            <a:r>
              <a:rPr lang="lt-LT" sz="2800" b="0" dirty="0">
                <a:solidFill>
                  <a:schemeClr val="tx1"/>
                </a:solidFill>
                <a:latin typeface="Times New Roman" panose="02020603050405020304" pitchFamily="18" charset="0"/>
                <a:cs typeface="Times New Roman" panose="02020603050405020304" pitchFamily="18" charset="0"/>
              </a:rPr>
              <a:t> </a:t>
            </a:r>
            <a:r>
              <a:rPr lang="en-GB" sz="2800" b="0" dirty="0">
                <a:solidFill>
                  <a:schemeClr val="tx1"/>
                </a:solidFill>
                <a:latin typeface="Times New Roman" panose="02020603050405020304" pitchFamily="18" charset="0"/>
                <a:cs typeface="Times New Roman" panose="02020603050405020304" pitchFamily="18" charset="0"/>
              </a:rPr>
              <a:t>as well as permits for carrying out decommissioning projects, that include dismantling of any contaminated part of an NPP. </a:t>
            </a:r>
            <a:r>
              <a:rPr lang="en-GB" sz="2800" dirty="0">
                <a:solidFill>
                  <a:schemeClr val="tx1"/>
                </a:solidFill>
                <a:latin typeface="Times New Roman" panose="02020603050405020304" pitchFamily="18" charset="0"/>
                <a:cs typeface="Times New Roman" panose="02020603050405020304" pitchFamily="18" charset="0"/>
              </a:rPr>
              <a:t>The Law Nuclear Safety provides VATESI the leading role in the overall process.</a:t>
            </a:r>
            <a:endParaRPr lang="lt-LT" sz="2800" dirty="0">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6680DD59-0654-E82F-D354-9B1F722F9B73}"/>
              </a:ext>
            </a:extLst>
          </p:cNvPr>
          <p:cNvSpPr txBox="1"/>
          <p:nvPr/>
        </p:nvSpPr>
        <p:spPr>
          <a:xfrm>
            <a:off x="1279478" y="23383427"/>
            <a:ext cx="27451225" cy="3385542"/>
          </a:xfrm>
          <a:prstGeom prst="rect">
            <a:avLst/>
          </a:prstGeom>
          <a:noFill/>
        </p:spPr>
        <p:txBody>
          <a:bodyPr wrap="square" rtlCol="0">
            <a:spAutoFit/>
          </a:bodyPr>
          <a:lstStyle/>
          <a:p>
            <a:pPr marL="0" indent="0" algn="just">
              <a:buClr>
                <a:srgbClr val="C00000"/>
              </a:buClr>
              <a:buNone/>
            </a:pPr>
            <a:r>
              <a:rPr lang="lt-LT"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Nuclear Safety Requirements BSR-1.5.1-2015 “Decommissioning of Nuclear Facilities„</a:t>
            </a:r>
            <a:r>
              <a:rPr lang="lt-LT"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sets the requirements for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performing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safety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assessment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submitting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safety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analysis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report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carrying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out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activities</a:t>
            </a:r>
            <a:r>
              <a:rPr lang="lt-LT" sz="2800" dirty="0">
                <a:latin typeface="Times New Roman" panose="02020603050405020304" pitchFamily="18" charset="0"/>
                <a:cs typeface="Times New Roman" panose="02020603050405020304" pitchFamily="18" charset="0"/>
              </a:rPr>
              <a:t> d</a:t>
            </a:r>
            <a:r>
              <a:rPr lang="en-GB" sz="2800" dirty="0" err="1">
                <a:latin typeface="Times New Roman" panose="02020603050405020304" pitchFamily="18" charset="0"/>
                <a:cs typeface="Times New Roman" panose="02020603050405020304" pitchFamily="18" charset="0"/>
              </a:rPr>
              <a:t>uring</a:t>
            </a:r>
            <a:r>
              <a:rPr lang="en-GB" sz="2800" dirty="0">
                <a:latin typeface="Times New Roman" panose="02020603050405020304" pitchFamily="18" charset="0"/>
                <a:cs typeface="Times New Roman" panose="02020603050405020304" pitchFamily="18" charset="0"/>
              </a:rPr>
              <a:t> 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transitional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phase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during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permanent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shutdown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facility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licensee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shall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implement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measures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helping</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decommission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facility</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prepare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for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carrying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out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facility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or</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reduce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duration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facility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for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example</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unload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and</a:t>
            </a:r>
            <a:r>
              <a:rPr lang="lt-LT" sz="2800" dirty="0">
                <a:latin typeface="Times New Roman" panose="02020603050405020304" pitchFamily="18" charset="0"/>
                <a:cs typeface="Times New Roman" panose="02020603050405020304" pitchFamily="18" charset="0"/>
              </a:rPr>
              <a:t> take </a:t>
            </a:r>
            <a:r>
              <a:rPr lang="lt-LT" sz="2800" dirty="0" err="1">
                <a:latin typeface="Times New Roman" panose="02020603050405020304" pitchFamily="18" charset="0"/>
                <a:cs typeface="Times New Roman" panose="02020603050405020304" pitchFamily="18" charset="0"/>
              </a:rPr>
              <a:t>away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all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nuclear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fuel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from</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energy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block</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nuclear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power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plant</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isolate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decontaminate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dismantle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all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unnecessary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systems</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dispose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radioactive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waste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produced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during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operation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performing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radiological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including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final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surveys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support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submitting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final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report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for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revocation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license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this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report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shall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include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information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order</a:t>
            </a:r>
            <a:r>
              <a:rPr lang="lt-LT" sz="2800" dirty="0">
                <a:latin typeface="Times New Roman" panose="02020603050405020304" pitchFamily="18" charset="0"/>
                <a:cs typeface="Times New Roman" panose="02020603050405020304" pitchFamily="18" charset="0"/>
              </a:rPr>
              <a:t> to </a:t>
            </a:r>
            <a:r>
              <a:rPr lang="lt-LT" sz="2800" dirty="0" err="1">
                <a:latin typeface="Times New Roman" panose="02020603050405020304" pitchFamily="18" charset="0"/>
                <a:cs typeface="Times New Roman" panose="02020603050405020304" pitchFamily="18" charset="0"/>
              </a:rPr>
              <a:t>confirm</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that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nuclear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facility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has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been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carried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out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accordance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with</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conditions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set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out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in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final</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decommissioning</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plan</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safety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analysis</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report</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of</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nuclear</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facility</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and</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shall</a:t>
            </a:r>
            <a:r>
              <a:rPr lang="en-GB" sz="2800" dirty="0">
                <a:latin typeface="Times New Roman" panose="02020603050405020304" pitchFamily="18" charset="0"/>
                <a:cs typeface="Times New Roman" panose="02020603050405020304" pitchFamily="18" charset="0"/>
              </a:rPr>
              <a:t> demonstrate that the end state of the facility as specified in the approved final decommissioning plan has been reached</a:t>
            </a:r>
            <a:r>
              <a:rPr lang="lt-LT" sz="28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a:p>
            <a:endParaRPr lang="lt-LT" dirty="0"/>
          </a:p>
        </p:txBody>
      </p:sp>
      <p:pic>
        <p:nvPicPr>
          <p:cNvPr id="134" name="Picture 133">
            <a:extLst>
              <a:ext uri="{FF2B5EF4-FFF2-40B4-BE49-F238E27FC236}">
                <a16:creationId xmlns:a16="http://schemas.microsoft.com/office/drawing/2014/main" id="{E529E3BA-316F-AA6F-4D6B-71F9CCAA8ED2}"/>
              </a:ext>
            </a:extLst>
          </p:cNvPr>
          <p:cNvPicPr>
            <a:picLocks noChangeAspect="1"/>
          </p:cNvPicPr>
          <p:nvPr/>
        </p:nvPicPr>
        <p:blipFill>
          <a:blip r:embed="rId14"/>
          <a:stretch>
            <a:fillRect/>
          </a:stretch>
        </p:blipFill>
        <p:spPr>
          <a:xfrm>
            <a:off x="20153576" y="9016135"/>
            <a:ext cx="8661650" cy="6695885"/>
          </a:xfrm>
          <a:prstGeom prst="rect">
            <a:avLst/>
          </a:prstGeom>
        </p:spPr>
      </p:pic>
      <p:pic>
        <p:nvPicPr>
          <p:cNvPr id="7" name="Picture 6">
            <a:extLst>
              <a:ext uri="{FF2B5EF4-FFF2-40B4-BE49-F238E27FC236}">
                <a16:creationId xmlns:a16="http://schemas.microsoft.com/office/drawing/2014/main" id="{E2B9C59F-762E-1644-08C1-7E856AB5EA03}"/>
              </a:ext>
            </a:extLst>
          </p:cNvPr>
          <p:cNvPicPr>
            <a:picLocks noChangeAspect="1"/>
          </p:cNvPicPr>
          <p:nvPr/>
        </p:nvPicPr>
        <p:blipFill>
          <a:blip r:embed="rId15"/>
          <a:stretch>
            <a:fillRect/>
          </a:stretch>
        </p:blipFill>
        <p:spPr>
          <a:xfrm>
            <a:off x="1459985" y="13701200"/>
            <a:ext cx="13677621" cy="6959865"/>
          </a:xfrm>
          <a:prstGeom prst="rect">
            <a:avLst/>
          </a:prstGeom>
        </p:spPr>
      </p:pic>
      <p:pic>
        <p:nvPicPr>
          <p:cNvPr id="13" name="Picture 12">
            <a:extLst>
              <a:ext uri="{FF2B5EF4-FFF2-40B4-BE49-F238E27FC236}">
                <a16:creationId xmlns:a16="http://schemas.microsoft.com/office/drawing/2014/main" id="{A5F008A0-1164-97FC-73E6-5AA6903D25AE}"/>
              </a:ext>
            </a:extLst>
          </p:cNvPr>
          <p:cNvPicPr>
            <a:picLocks noChangeAspect="1"/>
          </p:cNvPicPr>
          <p:nvPr/>
        </p:nvPicPr>
        <p:blipFill>
          <a:blip r:embed="rId16"/>
          <a:stretch>
            <a:fillRect/>
          </a:stretch>
        </p:blipFill>
        <p:spPr>
          <a:xfrm>
            <a:off x="15004478" y="15683662"/>
            <a:ext cx="13949044" cy="5379123"/>
          </a:xfrm>
          <a:prstGeom prst="rect">
            <a:avLst/>
          </a:prstGeom>
        </p:spPr>
      </p:pic>
    </p:spTree>
    <p:extLst>
      <p:ext uri="{BB962C8B-B14F-4D97-AF65-F5344CB8AC3E}">
        <p14:creationId xmlns:p14="http://schemas.microsoft.com/office/powerpoint/2010/main" val="1505160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8949</TotalTime>
  <Words>1087</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Lithuanian legislative framework on decommissioning of nuclear facilities Saulius Stravinskas State Nuclear Power Safety Inspectorate (VATESI), A. Goštauto str. 12, LT-01108 Vilnius, Lithuania saulius.stravinskas@vatesi.lt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Lithuanian legislative framework on decommissioning of nuclear facilities Saulius Stravinskas</dc:title>
  <dc:creator>Saulius Stravinskas</dc:creator>
  <cp:lastModifiedBy>Saulius Stravinskas</cp:lastModifiedBy>
  <cp:revision>31</cp:revision>
  <dcterms:created xsi:type="dcterms:W3CDTF">2023-09-08T07:08:09Z</dcterms:created>
  <dcterms:modified xsi:type="dcterms:W3CDTF">2023-09-15T16:39:45Z</dcterms:modified>
</cp:coreProperties>
</file>