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7" r:id="rId3"/>
    <p:sldId id="304" r:id="rId4"/>
    <p:sldId id="331" r:id="rId5"/>
    <p:sldId id="332" r:id="rId6"/>
    <p:sldId id="333" r:id="rId7"/>
    <p:sldId id="334" r:id="rId8"/>
    <p:sldId id="335" r:id="rId9"/>
    <p:sldId id="336" r:id="rId10"/>
    <p:sldId id="337" r:id="rId11"/>
    <p:sldId id="338" r:id="rId12"/>
    <p:sldId id="339" r:id="rId13"/>
    <p:sldId id="352" r:id="rId14"/>
    <p:sldId id="353" r:id="rId15"/>
    <p:sldId id="354" r:id="rId16"/>
    <p:sldId id="355" r:id="rId17"/>
    <p:sldId id="356" r:id="rId18"/>
    <p:sldId id="357" r:id="rId19"/>
    <p:sldId id="358" r:id="rId20"/>
    <p:sldId id="359" r:id="rId21"/>
    <p:sldId id="261" r:id="rId22"/>
  </p:sldIdLst>
  <p:sldSz cx="9144000" cy="6858000" type="screen4x3"/>
  <p:notesSz cx="6858000" cy="9144000"/>
  <p:embeddedFontLst>
    <p:embeddedFont>
      <p:font typeface="方正兰亭黑_GBK" panose="02010600030101010101" charset="-122"/>
      <p:regular r:id="rId25"/>
    </p:embeddedFont>
    <p:embeddedFont>
      <p:font typeface="方正兰亭中黑_GBK" panose="02010600030101010101" charset="-122"/>
      <p:regular r:id="rId26"/>
    </p:embeddedFont>
    <p:embeddedFont>
      <p:font typeface="Calibri" panose="020F0502020204030204" pitchFamily="34" charset="0"/>
      <p:regular r:id="rId27"/>
      <p:bold r:id="rId28"/>
      <p:italic r:id="rId29"/>
      <p:boldItalic r:id="rId30"/>
    </p:embeddedFont>
    <p:embeddedFont>
      <p:font typeface="Microsoft JhengHei" panose="020B0604030504040204" pitchFamily="34" charset="-120"/>
      <p:regular r:id="rId31"/>
      <p:bold r:id="rId32"/>
    </p:embeddedFont>
    <p:embeddedFont>
      <p:font typeface="微软雅黑" panose="020B0503020204020204" pitchFamily="34" charset="-122"/>
      <p:regular r:id="rId33"/>
      <p:bold r:id="rId34"/>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206">
          <p15:clr>
            <a:srgbClr val="A4A3A4"/>
          </p15:clr>
        </p15:guide>
        <p15:guide id="2" orient="horz" pos="4081">
          <p15:clr>
            <a:srgbClr val="A4A3A4"/>
          </p15:clr>
        </p15:guide>
        <p15:guide id="3" orient="horz" pos="935">
          <p15:clr>
            <a:srgbClr val="A4A3A4"/>
          </p15:clr>
        </p15:guide>
        <p15:guide id="4" pos="467">
          <p15:clr>
            <a:srgbClr val="A4A3A4"/>
          </p15:clr>
        </p15:guide>
        <p15:guide id="5" pos="5299">
          <p15:clr>
            <a:srgbClr val="A4A3A4"/>
          </p15:clr>
        </p15:guide>
        <p15:guide id="6" pos="2908">
          <p15:clr>
            <a:srgbClr val="A4A3A4"/>
          </p15:clr>
        </p15:guide>
        <p15:guide id="7" pos="5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C00"/>
    <a:srgbClr val="004A86"/>
    <a:srgbClr val="4C4948"/>
    <a:srgbClr val="5F5F5F"/>
    <a:srgbClr val="4D4D4D"/>
    <a:srgbClr val="292929"/>
    <a:srgbClr val="3B3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14" autoAdjust="0"/>
  </p:normalViewPr>
  <p:slideViewPr>
    <p:cSldViewPr showGuides="1">
      <p:cViewPr varScale="1">
        <p:scale>
          <a:sx n="115" d="100"/>
          <a:sy n="115" d="100"/>
        </p:scale>
        <p:origin x="1500" y="68"/>
      </p:cViewPr>
      <p:guideLst>
        <p:guide orient="horz" pos="1206"/>
        <p:guide orient="horz" pos="4081"/>
        <p:guide orient="horz" pos="935"/>
        <p:guide pos="467"/>
        <p:guide pos="5299"/>
        <p:guide pos="2908"/>
        <p:guide pos="54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5">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5">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5">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5">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5">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1" qsCatId="simple" csTypeId="urn:microsoft.com/office/officeart/2005/8/colors/accent1_2#1" csCatId="accent1" phldr="0"/>
      <dgm:spPr/>
    </dgm:pt>
    <dgm:pt modelId="{870E4F47-8CC4-4F59-B4C1-42B5AAA5CEFE}">
      <dgm:prSet phldrT="[文本]" phldr="0" custT="0"/>
      <dgm:spPr>
        <a:solidFill>
          <a:srgbClr val="FF0000"/>
        </a:solidFill>
      </dgm:spPr>
      <dgm:t>
        <a:bodyPr vert="horz" wrap="square"/>
        <a:lstStyle/>
        <a:p>
          <a:pPr>
            <a:lnSpc>
              <a:spcPct val="100000"/>
            </a:lnSpc>
            <a:spcBef>
              <a:spcPct val="0"/>
            </a:spcBef>
            <a:spcAft>
              <a:spcPct val="35000"/>
            </a:spcAft>
          </a:pPr>
          <a:r>
            <a:rPr lang="en-US" altLang="zh-CN" b="1">
              <a:latin typeface="Microsoft JhengHei" panose="020B0604030504040204" charset="-120"/>
              <a:ea typeface="Microsoft JhengHei" panose="020B0604030504040204" charset="-120"/>
            </a:rPr>
            <a:t>void fraction prediction</a:t>
          </a:r>
        </a:p>
      </dgm:t>
    </dgm:pt>
    <dgm:pt modelId="{3D1AB2CA-88A4-4E4C-9A8A-508DF0E06639}" type="parTrans" cxnId="{89D89DF9-4D76-43D6-B5C8-21AB149B9C4E}">
      <dgm:prSet/>
      <dgm:spPr/>
    </dgm:pt>
    <dgm:pt modelId="{856E2728-BF00-49C7-82BA-8F4DCB00940B}" type="sibTrans" cxnId="{89D89DF9-4D76-43D6-B5C8-21AB149B9C4E}">
      <dgm:prSet/>
      <dgm:spPr/>
    </dgm:pt>
    <dgm:pt modelId="{1AA64000-5F0F-47A8-A435-2AF8D82F28B1}">
      <dgm:prSet phldrT="[文本]" phldr="0" custT="0"/>
      <dgm:spPr>
        <a:solidFill>
          <a:schemeClr val="bg1">
            <a:lumMod val="65000"/>
          </a:schemeClr>
        </a:solidFill>
      </dgm:spPr>
      <dgm:t>
        <a:bodyPr vert="horz" wrap="square"/>
        <a:lstStyle/>
        <a:p>
          <a:pPr>
            <a:lnSpc>
              <a:spcPct val="100000"/>
            </a:lnSpc>
            <a:spcBef>
              <a:spcPct val="0"/>
            </a:spcBef>
            <a:spcAft>
              <a:spcPct val="35000"/>
            </a:spcAft>
          </a:pPr>
          <a:r>
            <a:rPr lang="en-US" altLang="zh-CN" b="1">
              <a:latin typeface="Microsoft JhengHei" panose="020B0604030504040204" charset="-120"/>
              <a:ea typeface="Microsoft JhengHei" panose="020B0604030504040204" charset="-120"/>
            </a:rPr>
            <a:t>reactivity calculation</a:t>
          </a:r>
        </a:p>
      </dgm:t>
    </dgm:pt>
    <dgm:pt modelId="{845A32C3-0E8A-4EED-972E-FC6F9A8364F8}" type="parTrans" cxnId="{21C7EC2B-CD0C-4FD0-8EA9-6D8197481257}">
      <dgm:prSet/>
      <dgm:spPr/>
    </dgm:pt>
    <dgm:pt modelId="{C0D86BAE-7711-4781-A574-7BE0EA273229}" type="sibTrans" cxnId="{21C7EC2B-CD0C-4FD0-8EA9-6D8197481257}">
      <dgm:prSet/>
      <dgm:spPr/>
    </dgm:pt>
    <dgm:pt modelId="{9C12F5BE-AC2F-4662-8DFA-C79428950CF2}">
      <dgm:prSet phldrT="[文本]" phldr="0" custT="0"/>
      <dgm:spPr>
        <a:solidFill>
          <a:schemeClr val="bg1">
            <a:lumMod val="65000"/>
          </a:schemeClr>
        </a:solidFill>
      </dgm:spPr>
      <dgm:t>
        <a:bodyPr vert="horz" wrap="square"/>
        <a:lstStyle/>
        <a:p>
          <a:pPr>
            <a:lnSpc>
              <a:spcPct val="100000"/>
            </a:lnSpc>
            <a:spcBef>
              <a:spcPct val="0"/>
            </a:spcBef>
            <a:spcAft>
              <a:spcPct val="35000"/>
            </a:spcAft>
          </a:pPr>
          <a:r>
            <a:rPr lang="en-US" altLang="zh-CN" b="1">
              <a:latin typeface="Microsoft JhengHei" panose="020B0604030504040204" charset="-120"/>
              <a:ea typeface="Microsoft JhengHei" panose="020B0604030504040204" charset="-120"/>
            </a:rPr>
            <a:t>evaluation of accident</a:t>
          </a:r>
        </a:p>
      </dgm:t>
    </dgm:pt>
    <dgm:pt modelId="{E2B7565C-BEBF-47B7-AC71-10023CB96091}" type="parTrans" cxnId="{A398B6D6-7457-45EA-90EE-F68BE4DF467B}">
      <dgm:prSet/>
      <dgm:spPr/>
    </dgm:pt>
    <dgm:pt modelId="{BE48B07B-4C6F-4C50-9D7F-CE1D6590BF95}" type="sibTrans" cxnId="{A398B6D6-7457-45EA-90EE-F68BE4DF467B}">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3">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3">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3">
        <dgm:presLayoutVars>
          <dgm:chMax val="0"/>
          <dgm:chPref val="0"/>
          <dgm:bulletEnabled val="1"/>
        </dgm:presLayoutVars>
      </dgm:prSet>
      <dgm:spPr/>
    </dgm:pt>
  </dgm:ptLst>
  <dgm:cxnLst>
    <dgm:cxn modelId="{21C7EC2B-CD0C-4FD0-8EA9-6D8197481257}" srcId="{9D527559-FDD8-4274-B634-C7FBCF5BC573}" destId="{1AA64000-5F0F-47A8-A435-2AF8D82F28B1}" srcOrd="1" destOrd="0" parTransId="{845A32C3-0E8A-4EED-972E-FC6F9A8364F8}" sibTransId="{C0D86BAE-7711-4781-A574-7BE0EA273229}"/>
    <dgm:cxn modelId="{8ACB4A2C-4914-4948-8EAE-1ED1D86A72EF}" type="presOf" srcId="{870E4F47-8CC4-4F59-B4C1-42B5AAA5CEFE}" destId="{67FF3BB9-6612-4697-87EE-EC66312779BE}" srcOrd="0" destOrd="0" presId="urn:microsoft.com/office/officeart/2005/8/layout/chevron1"/>
    <dgm:cxn modelId="{E8EE4191-108F-4333-A2F2-24F0A2147ED3}" type="presOf" srcId="{9D527559-FDD8-4274-B634-C7FBCF5BC573}" destId="{60E81CF5-4537-4C2F-8762-598D2E914097}" srcOrd="0" destOrd="0" presId="urn:microsoft.com/office/officeart/2005/8/layout/chevron1"/>
    <dgm:cxn modelId="{246415C2-4773-4919-B49A-E8C8680A9538}" type="presOf" srcId="{9C12F5BE-AC2F-4662-8DFA-C79428950CF2}" destId="{74437C11-3810-488A-B265-8C8037793D77}" srcOrd="0" destOrd="0" presId="urn:microsoft.com/office/officeart/2005/8/layout/chevron1"/>
    <dgm:cxn modelId="{A398B6D6-7457-45EA-90EE-F68BE4DF467B}" srcId="{9D527559-FDD8-4274-B634-C7FBCF5BC573}" destId="{9C12F5BE-AC2F-4662-8DFA-C79428950CF2}" srcOrd="2" destOrd="0" parTransId="{E2B7565C-BEBF-47B7-AC71-10023CB96091}" sibTransId="{BE48B07B-4C6F-4C50-9D7F-CE1D6590BF95}"/>
    <dgm:cxn modelId="{D84370D9-0C79-4734-AC0B-251B84F8DD47}" type="presOf" srcId="{1AA64000-5F0F-47A8-A435-2AF8D82F28B1}" destId="{D3000CD6-B08B-4D3B-8D2A-7F1C26A23961}" srcOrd="0" destOrd="0" presId="urn:microsoft.com/office/officeart/2005/8/layout/chevron1"/>
    <dgm:cxn modelId="{89D89DF9-4D76-43D6-B5C8-21AB149B9C4E}" srcId="{9D527559-FDD8-4274-B634-C7FBCF5BC573}" destId="{870E4F47-8CC4-4F59-B4C1-42B5AAA5CEFE}" srcOrd="0" destOrd="0" parTransId="{3D1AB2CA-88A4-4E4C-9A8A-508DF0E06639}" sibTransId="{856E2728-BF00-49C7-82BA-8F4DCB00940B}"/>
    <dgm:cxn modelId="{0F2EFA36-D8BC-4421-B1D6-461AD043CF92}" type="presParOf" srcId="{60E81CF5-4537-4C2F-8762-598D2E914097}" destId="{67FF3BB9-6612-4697-87EE-EC66312779BE}" srcOrd="0" destOrd="0" presId="urn:microsoft.com/office/officeart/2005/8/layout/chevron1"/>
    <dgm:cxn modelId="{2B5BA54F-BD42-4404-8ECA-CB0260289802}" type="presParOf" srcId="{60E81CF5-4537-4C2F-8762-598D2E914097}" destId="{E484CEA2-673C-4A85-8A00-8580D721B29A}" srcOrd="1" destOrd="0" presId="urn:microsoft.com/office/officeart/2005/8/layout/chevron1"/>
    <dgm:cxn modelId="{00D8C711-58A7-496E-8BC7-B2BD0737ACC8}" type="presParOf" srcId="{60E81CF5-4537-4C2F-8762-598D2E914097}" destId="{D3000CD6-B08B-4D3B-8D2A-7F1C26A23961}" srcOrd="2" destOrd="0" presId="urn:microsoft.com/office/officeart/2005/8/layout/chevron1"/>
    <dgm:cxn modelId="{E7AE1215-5404-475B-8C9A-67E0FB695186}" type="presParOf" srcId="{60E81CF5-4537-4C2F-8762-598D2E914097}" destId="{1773A515-DFFE-41F0-B581-98757CBEC16E}" srcOrd="3" destOrd="0" presId="urn:microsoft.com/office/officeart/2005/8/layout/chevron1"/>
    <dgm:cxn modelId="{ABCA73D7-FF5D-417B-AF62-08E6E6A57B2F}" type="presParOf" srcId="{60E81CF5-4537-4C2F-8762-598D2E914097}" destId="{74437C11-3810-488A-B265-8C8037793D77}" srcOrd="4"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E6BDA1-660C-44E3-B8D3-B738986F10EC}" type="doc">
      <dgm:prSet loTypeId="urn:microsoft.com/office/officeart/2005/8/layout/process3#5" loCatId="process" qsTypeId="urn:microsoft.com/office/officeart/2005/8/quickstyle/simple1#6" qsCatId="simple" csTypeId="urn:microsoft.com/office/officeart/2005/8/colors/accent1_1#5" csCatId="accent1" phldr="1"/>
      <dgm:spPr/>
      <dgm:t>
        <a:bodyPr/>
        <a:lstStyle/>
        <a:p>
          <a:endParaRPr lang="zh-CN" altLang="en-US"/>
        </a:p>
      </dgm:t>
    </dgm:pt>
    <dgm:pt modelId="{1EC822D0-4B77-4F25-ABD5-8949AFB965C8}">
      <dgm:prSet phldrT="[文本]" phldr="0" custT="1"/>
      <dgm:spPr/>
      <dgm:t>
        <a:bodyPr vert="horz" wrap="square"/>
        <a:lstStyle/>
        <a:p>
          <a:pPr>
            <a:lnSpc>
              <a:spcPct val="100000"/>
            </a:lnSpc>
            <a:spcBef>
              <a:spcPct val="0"/>
            </a:spcBef>
            <a:spcAft>
              <a:spcPct val="35000"/>
            </a:spcAft>
          </a:pPr>
          <a:r>
            <a:rPr lang="en-US" altLang="zh-CN" sz="1200" b="1">
              <a:latin typeface="Microsoft JhengHei" panose="020B0604030504040204" charset="-120"/>
              <a:ea typeface="Microsoft JhengHei" panose="020B0604030504040204" charset="-120"/>
            </a:rPr>
            <a:t>Step1:Theoretical model</a:t>
          </a:r>
        </a:p>
      </dgm:t>
    </dgm:pt>
    <dgm:pt modelId="{A55FEC0B-23EE-4CFE-8050-49CBA30A17FC}" type="parTrans" cxnId="{F7927EBF-8291-4782-A8E0-52B7A6F18F7D}">
      <dgm:prSet/>
      <dgm:spPr/>
      <dgm:t>
        <a:bodyPr/>
        <a:lstStyle/>
        <a:p>
          <a:endParaRPr lang="zh-CN" altLang="en-US"/>
        </a:p>
      </dgm:t>
    </dgm:pt>
    <dgm:pt modelId="{B0C310D3-A5C4-423C-ADC0-FD305A7B421A}" type="sibTrans" cxnId="{F7927EBF-8291-4782-A8E0-52B7A6F18F7D}">
      <dgm:prSet/>
      <dgm:spPr/>
      <dgm:t>
        <a:bodyPr/>
        <a:lstStyle/>
        <a:p>
          <a:endParaRPr lang="zh-CN" altLang="en-US"/>
        </a:p>
      </dgm:t>
    </dgm:pt>
    <dgm:pt modelId="{86BF0545-C8C8-404B-B317-6B71601F8310}">
      <dgm:prSet phldrT="[文本]"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the α and velocity distribution along radius</a:t>
          </a:r>
          <a:endParaRPr lang="zh-CN" altLang="en-US" sz="1050" b="1" dirty="0">
            <a:latin typeface="微软雅黑" panose="020B0503020204020204" charset="-122"/>
            <a:ea typeface="微软雅黑" panose="020B0503020204020204" charset="-122"/>
          </a:endParaRPr>
        </a:p>
      </dgm:t>
    </dgm:pt>
    <dgm:pt modelId="{A554C9B6-595F-4C42-BA2E-0AF975A6182B}" type="parTrans" cxnId="{CC179428-B208-4536-BF52-AB07A6A023BF}">
      <dgm:prSet/>
      <dgm:spPr/>
      <dgm:t>
        <a:bodyPr/>
        <a:lstStyle/>
        <a:p>
          <a:endParaRPr lang="zh-CN" altLang="en-US"/>
        </a:p>
      </dgm:t>
    </dgm:pt>
    <dgm:pt modelId="{8F0220D1-B873-4B1C-82E7-D1658190B6B3}" type="sibTrans" cxnId="{CC179428-B208-4536-BF52-AB07A6A023BF}">
      <dgm:prSet/>
      <dgm:spPr/>
      <dgm:t>
        <a:bodyPr/>
        <a:lstStyle/>
        <a:p>
          <a:endParaRPr lang="zh-CN" altLang="en-US"/>
        </a:p>
      </dgm:t>
    </dgm:pt>
    <dgm:pt modelId="{961F2196-2FB0-4222-9A1E-5FE62E74B62A}">
      <dgm:prSet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Calculate C0 by definition</a:t>
          </a:r>
        </a:p>
      </dgm:t>
    </dgm:pt>
    <dgm:pt modelId="{15093B4B-7504-4E6C-8F3E-91E6697FA6F5}" type="parTrans" cxnId="{5DD9BB49-CD83-4CA4-8984-0818E03B6AF3}">
      <dgm:prSet/>
      <dgm:spPr/>
      <dgm:t>
        <a:bodyPr/>
        <a:lstStyle/>
        <a:p>
          <a:endParaRPr lang="zh-CN" altLang="en-US"/>
        </a:p>
      </dgm:t>
    </dgm:pt>
    <dgm:pt modelId="{A5D57F0D-9127-4876-AAC5-EBC07DE7A992}" type="sibTrans" cxnId="{5DD9BB49-CD83-4CA4-8984-0818E03B6AF3}">
      <dgm:prSet/>
      <dgm:spPr/>
      <dgm:t>
        <a:bodyPr/>
        <a:lstStyle/>
        <a:p>
          <a:endParaRPr lang="zh-CN" altLang="en-US"/>
        </a:p>
      </dgm:t>
    </dgm:pt>
    <dgm:pt modelId="{86FEAB3F-FBB1-46CC-9DC6-E094874805AE}">
      <dgm:prSet phldrT="[文本]" phldr="0" custT="1"/>
      <dgm:spPr/>
      <dgm:t>
        <a:bodyPr vert="horz" wrap="square"/>
        <a:lstStyle/>
        <a:p>
          <a:pPr>
            <a:lnSpc>
              <a:spcPct val="100000"/>
            </a:lnSpc>
            <a:spcBef>
              <a:spcPct val="0"/>
            </a:spcBef>
            <a:spcAft>
              <a:spcPct val="35000"/>
            </a:spcAft>
          </a:pPr>
          <a:r>
            <a:rPr lang="en-US" altLang="zh-CN" sz="1400" b="1" dirty="0">
              <a:latin typeface="Microsoft JhengHei" panose="020B0604030504040204" charset="-120"/>
              <a:ea typeface="Microsoft JhengHei" panose="020B0604030504040204" charset="-120"/>
              <a:cs typeface="Microsoft JhengHei" panose="020B0604030504040204" charset="-120"/>
            </a:rPr>
            <a:t>Step2</a:t>
          </a:r>
          <a:r>
            <a:rPr lang="zh-CN" altLang="en-US" sz="1400" b="1" dirty="0">
              <a:latin typeface="Microsoft JhengHei" panose="020B0604030504040204" charset="-120"/>
              <a:ea typeface="Microsoft JhengHei" panose="020B0604030504040204" charset="-120"/>
              <a:cs typeface="Microsoft JhengHei" panose="020B0604030504040204" charset="-120"/>
            </a:rPr>
            <a:t>：</a:t>
          </a:r>
          <a:r>
            <a:rPr lang="en-US" altLang="zh-CN" sz="1400" b="1" dirty="0">
              <a:latin typeface="Microsoft JhengHei" panose="020B0604030504040204" charset="-120"/>
              <a:ea typeface="Microsoft JhengHei" panose="020B0604030504040204" charset="-120"/>
              <a:cs typeface="Microsoft JhengHei" panose="020B0604030504040204" charset="-120"/>
            </a:rPr>
            <a:t>Influence factor</a:t>
          </a:r>
        </a:p>
      </dgm:t>
    </dgm:pt>
    <dgm:pt modelId="{74C68F9B-1FC8-4F0A-8F6F-246FC86076E9}" type="parTrans" cxnId="{6223B3A0-6397-44F7-B05C-954987E6DA08}">
      <dgm:prSet/>
      <dgm:spPr/>
      <dgm:t>
        <a:bodyPr/>
        <a:lstStyle/>
        <a:p>
          <a:endParaRPr lang="zh-CN" altLang="en-US"/>
        </a:p>
      </dgm:t>
    </dgm:pt>
    <dgm:pt modelId="{C7876883-34BD-4A68-A98E-D95D42D0FF9D}" type="sibTrans" cxnId="{6223B3A0-6397-44F7-B05C-954987E6DA08}">
      <dgm:prSet/>
      <dgm:spPr/>
      <dgm:t>
        <a:bodyPr/>
        <a:lstStyle/>
        <a:p>
          <a:endParaRPr lang="zh-CN" altLang="en-US"/>
        </a:p>
      </dgm:t>
    </dgm:pt>
    <dgm:pt modelId="{972233BE-F562-42C6-8E02-C376C905A446}">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Change input parameter in theoretical model</a:t>
          </a:r>
          <a:endParaRPr lang="zh-CN" altLang="en-US" sz="1050" b="1" dirty="0">
            <a:latin typeface="微软雅黑" panose="020B0503020204020204" charset="-122"/>
            <a:ea typeface="微软雅黑" panose="020B0503020204020204" charset="-122"/>
          </a:endParaRPr>
        </a:p>
      </dgm:t>
    </dgm:pt>
    <dgm:pt modelId="{1B83FA22-B57F-4847-AF9E-FCABBD20370B}" type="parTrans" cxnId="{544E7601-1192-4870-BCAA-7CFE93BA60EC}">
      <dgm:prSet/>
      <dgm:spPr/>
      <dgm:t>
        <a:bodyPr/>
        <a:lstStyle/>
        <a:p>
          <a:endParaRPr lang="zh-CN" altLang="en-US"/>
        </a:p>
      </dgm:t>
    </dgm:pt>
    <dgm:pt modelId="{C95400EF-05CE-49A4-A439-43C3AD15FAE2}" type="sibTrans" cxnId="{544E7601-1192-4870-BCAA-7CFE93BA60EC}">
      <dgm:prSet/>
      <dgm:spPr/>
      <dgm:t>
        <a:bodyPr/>
        <a:lstStyle/>
        <a:p>
          <a:endParaRPr lang="zh-CN" altLang="en-US"/>
        </a:p>
      </dgm:t>
    </dgm:pt>
    <dgm:pt modelId="{0C6F0259-F5BD-4237-A1D9-0204AFE4AFBA}">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Analysis the influence</a:t>
          </a:r>
        </a:p>
      </dgm:t>
    </dgm:pt>
    <dgm:pt modelId="{1C6F4333-5702-4999-8D19-844C202ED990}" type="parTrans" cxnId="{4E96DD4A-ACB5-43BF-9233-B7EA769181AA}">
      <dgm:prSet/>
      <dgm:spPr/>
      <dgm:t>
        <a:bodyPr/>
        <a:lstStyle/>
        <a:p>
          <a:endParaRPr lang="zh-CN" altLang="en-US"/>
        </a:p>
      </dgm:t>
    </dgm:pt>
    <dgm:pt modelId="{D29AB66E-ADA1-4AC5-AF70-15D1CE72D42D}" type="sibTrans" cxnId="{4E96DD4A-ACB5-43BF-9233-B7EA769181AA}">
      <dgm:prSet/>
      <dgm:spPr/>
      <dgm:t>
        <a:bodyPr/>
        <a:lstStyle/>
        <a:p>
          <a:endParaRPr lang="zh-CN" altLang="en-US"/>
        </a:p>
      </dgm:t>
    </dgm:pt>
    <dgm:pt modelId="{B349FD2E-4A90-427F-8442-13222811DC7E}">
      <dgm:prSet phldrT="[文本]" phldr="0" custT="1"/>
      <dgm:spPr/>
      <dgm:t>
        <a:bodyPr vert="horz" wrap="square"/>
        <a:lstStyle/>
        <a:p>
          <a:pPr>
            <a:lnSpc>
              <a:spcPct val="100000"/>
            </a:lnSpc>
            <a:spcBef>
              <a:spcPct val="0"/>
            </a:spcBef>
            <a:spcAft>
              <a:spcPct val="35000"/>
            </a:spcAft>
          </a:pPr>
          <a:r>
            <a:rPr lang="en-US" altLang="zh-CN" sz="1400" b="1">
              <a:latin typeface="Microsoft JhengHei" panose="020B0604030504040204" charset="-120"/>
              <a:ea typeface="Microsoft JhengHei" panose="020B0604030504040204" charset="-120"/>
              <a:cs typeface="Microsoft JhengHei" panose="020B0604030504040204" charset="-120"/>
            </a:rPr>
            <a:t>Step3</a:t>
          </a:r>
          <a:r>
            <a:rPr lang="zh-CN" altLang="en-US" sz="1400" b="1">
              <a:latin typeface="Microsoft JhengHei" panose="020B0604030504040204" charset="-120"/>
              <a:ea typeface="Microsoft JhengHei" panose="020B0604030504040204" charset="-120"/>
              <a:cs typeface="Microsoft JhengHei" panose="020B0604030504040204" charset="-120"/>
            </a:rPr>
            <a:t>：</a:t>
          </a:r>
          <a:r>
            <a:rPr lang="en-US" altLang="zh-CN" sz="1400" b="1">
              <a:latin typeface="Microsoft JhengHei" panose="020B0604030504040204" charset="-120"/>
              <a:ea typeface="Microsoft JhengHei" panose="020B0604030504040204" charset="-120"/>
              <a:cs typeface="Microsoft JhengHei" panose="020B0604030504040204" charset="-120"/>
            </a:rPr>
            <a:t>new correlation</a:t>
          </a:r>
        </a:p>
      </dgm:t>
    </dgm:pt>
    <dgm:pt modelId="{81F9B442-B301-4CE5-9F77-41783846C51D}" type="parTrans" cxnId="{17660486-21BD-48C7-B75D-4DD0B1ED4A18}">
      <dgm:prSet/>
      <dgm:spPr/>
      <dgm:t>
        <a:bodyPr/>
        <a:lstStyle/>
        <a:p>
          <a:endParaRPr lang="zh-CN" altLang="en-US"/>
        </a:p>
      </dgm:t>
    </dgm:pt>
    <dgm:pt modelId="{6C33D960-524C-4E19-9279-0E1D8AB4608A}" type="sibTrans" cxnId="{17660486-21BD-48C7-B75D-4DD0B1ED4A18}">
      <dgm:prSet/>
      <dgm:spPr/>
      <dgm:t>
        <a:bodyPr/>
        <a:lstStyle/>
        <a:p>
          <a:endParaRPr lang="zh-CN" altLang="en-US"/>
        </a:p>
      </dgm:t>
    </dgm:pt>
    <dgm:pt modelId="{11EC3D9D-CABC-4F6B-8311-51EC9AF94B05}">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quantify the effect by fitting</a:t>
          </a:r>
          <a:endParaRPr lang="zh-CN" altLang="en-US" sz="1050" b="1" dirty="0">
            <a:latin typeface="微软雅黑" panose="020B0503020204020204" charset="-122"/>
            <a:ea typeface="微软雅黑" panose="020B0503020204020204" charset="-122"/>
          </a:endParaRPr>
        </a:p>
      </dgm:t>
    </dgm:pt>
    <dgm:pt modelId="{4CB9D39E-D2E7-4AB1-8C35-13DBC76F1E1B}" type="parTrans" cxnId="{6AAC430D-3276-4019-9BBC-C55F4DD82F5E}">
      <dgm:prSet/>
      <dgm:spPr/>
      <dgm:t>
        <a:bodyPr/>
        <a:lstStyle/>
        <a:p>
          <a:endParaRPr lang="zh-CN" altLang="en-US"/>
        </a:p>
      </dgm:t>
    </dgm:pt>
    <dgm:pt modelId="{49A756A8-869C-486D-A1C2-A9179C82C574}" type="sibTrans" cxnId="{6AAC430D-3276-4019-9BBC-C55F4DD82F5E}">
      <dgm:prSet/>
      <dgm:spPr/>
      <dgm:t>
        <a:bodyPr/>
        <a:lstStyle/>
        <a:p>
          <a:endParaRPr lang="zh-CN" altLang="en-US"/>
        </a:p>
      </dgm:t>
    </dgm:pt>
    <dgm:pt modelId="{9E3AF78F-9DE5-4800-8B42-AC73C2B49079}">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new correlation</a:t>
          </a:r>
        </a:p>
      </dgm:t>
    </dgm:pt>
    <dgm:pt modelId="{8DB724DF-6AF1-403E-A854-309B5700E80A}" type="parTrans" cxnId="{CB6922D3-3B5C-4F0C-9245-5985FB73C6A2}">
      <dgm:prSet/>
      <dgm:spPr/>
      <dgm:t>
        <a:bodyPr/>
        <a:lstStyle/>
        <a:p>
          <a:endParaRPr lang="zh-CN" altLang="en-US"/>
        </a:p>
      </dgm:t>
    </dgm:pt>
    <dgm:pt modelId="{6E2FDD1E-9040-44BC-8713-167B3BA78355}" type="sibTrans" cxnId="{CB6922D3-3B5C-4F0C-9245-5985FB73C6A2}">
      <dgm:prSet/>
      <dgm:spPr/>
      <dgm:t>
        <a:bodyPr/>
        <a:lstStyle/>
        <a:p>
          <a:endParaRPr lang="zh-CN" altLang="en-US"/>
        </a:p>
      </dgm:t>
    </dgm:pt>
    <dgm:pt modelId="{6600DED2-8216-4ABE-8A99-4882629E1A4D}" type="pres">
      <dgm:prSet presAssocID="{2FE6BDA1-660C-44E3-B8D3-B738986F10EC}" presName="linearFlow" presStyleCnt="0">
        <dgm:presLayoutVars>
          <dgm:dir/>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Lbl="node1" presStyleIdx="0" presStyleCnt="3">
        <dgm:presLayoutVars>
          <dgm:chMax val="0"/>
          <dgm:chPref val="0"/>
          <dgm:bulletEnabled val="1"/>
        </dgm:presLayoutVars>
      </dgm:prSet>
      <dgm:spPr/>
    </dgm:pt>
    <dgm:pt modelId="{BEA8DFF6-0BBC-4765-94CE-726AE7249D2C}" type="pres">
      <dgm:prSet presAssocID="{1EC822D0-4B77-4F25-ABD5-8949AFB965C8}" presName="parSh" presStyleLbl="node1" presStyleIdx="0" presStyleCnt="3"/>
      <dgm:spPr/>
    </dgm:pt>
    <dgm:pt modelId="{A527D8D7-AE0F-41E2-B0A5-F384C5C9B908}" type="pres">
      <dgm:prSet presAssocID="{1EC822D0-4B77-4F25-ABD5-8949AFB965C8}" presName="desTx" presStyleLbl="fgAcc1" presStyleIdx="0" presStyleCnt="3">
        <dgm:presLayoutVars>
          <dgm:bulletEnabled val="1"/>
        </dgm:presLayoutVars>
      </dgm:prSet>
      <dgm:spPr/>
    </dgm:pt>
    <dgm:pt modelId="{21AD7683-4E21-48FB-A2B0-38429FA73B13}" type="pres">
      <dgm:prSet presAssocID="{B0C310D3-A5C4-423C-ADC0-FD305A7B421A}" presName="sibTrans" presStyleLbl="sibTrans2D1" presStyleIdx="0" presStyleCnt="2"/>
      <dgm:spPr/>
    </dgm:pt>
    <dgm:pt modelId="{1E817AA8-5A37-4644-9254-A1E7980637B5}" type="pres">
      <dgm:prSet presAssocID="{B0C310D3-A5C4-423C-ADC0-FD305A7B421A}" presName="connTx" presStyleLbl="sibTrans2D1" presStyleIdx="0" presStyleCnt="2"/>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Lbl="node1" presStyleIdx="0" presStyleCnt="3">
        <dgm:presLayoutVars>
          <dgm:chMax val="0"/>
          <dgm:chPref val="0"/>
          <dgm:bulletEnabled val="1"/>
        </dgm:presLayoutVars>
      </dgm:prSet>
      <dgm:spPr/>
    </dgm:pt>
    <dgm:pt modelId="{4201241F-A758-4825-9A41-CBED0FF9E993}" type="pres">
      <dgm:prSet presAssocID="{86FEAB3F-FBB1-46CC-9DC6-E094874805AE}" presName="parSh" presStyleLbl="node1" presStyleIdx="1" presStyleCnt="3"/>
      <dgm:spPr/>
    </dgm:pt>
    <dgm:pt modelId="{BFC7A65B-961A-4F69-8CB3-248457E85C87}" type="pres">
      <dgm:prSet presAssocID="{86FEAB3F-FBB1-46CC-9DC6-E094874805AE}" presName="desTx" presStyleLbl="fgAcc1" presStyleIdx="1" presStyleCnt="3">
        <dgm:presLayoutVars>
          <dgm:bulletEnabled val="1"/>
        </dgm:presLayoutVars>
      </dgm:prSet>
      <dgm:spPr/>
    </dgm:pt>
    <dgm:pt modelId="{5D27C5B2-FAF5-4B9E-8CE5-8F54D12F7C36}" type="pres">
      <dgm:prSet presAssocID="{C7876883-34BD-4A68-A98E-D95D42D0FF9D}" presName="sibTrans" presStyleLbl="sibTrans2D1" presStyleIdx="1" presStyleCnt="2"/>
      <dgm:spPr/>
    </dgm:pt>
    <dgm:pt modelId="{F8D5EB2A-738F-4E50-B014-79322171C96A}" type="pres">
      <dgm:prSet presAssocID="{C7876883-34BD-4A68-A98E-D95D42D0FF9D}" presName="connTx" presStyleLbl="sibTrans2D1" presStyleIdx="1" presStyleCnt="2"/>
      <dgm:spPr/>
    </dgm:pt>
    <dgm:pt modelId="{7908079C-B054-488F-B184-A0837979EED0}" type="pres">
      <dgm:prSet presAssocID="{B349FD2E-4A90-427F-8442-13222811DC7E}" presName="composite" presStyleCnt="0"/>
      <dgm:spPr/>
    </dgm:pt>
    <dgm:pt modelId="{C2722F97-5D1A-4260-B371-3A1E1DF124B3}" type="pres">
      <dgm:prSet presAssocID="{B349FD2E-4A90-427F-8442-13222811DC7E}" presName="parTx" presStyleLbl="node1" presStyleIdx="1" presStyleCnt="3">
        <dgm:presLayoutVars>
          <dgm:chMax val="0"/>
          <dgm:chPref val="0"/>
          <dgm:bulletEnabled val="1"/>
        </dgm:presLayoutVars>
      </dgm:prSet>
      <dgm:spPr/>
    </dgm:pt>
    <dgm:pt modelId="{6EADA40E-ECF8-4EF2-9B35-A9DD5D6A50D5}" type="pres">
      <dgm:prSet presAssocID="{B349FD2E-4A90-427F-8442-13222811DC7E}" presName="parSh" presStyleLbl="node1" presStyleIdx="2" presStyleCnt="3"/>
      <dgm:spPr/>
    </dgm:pt>
    <dgm:pt modelId="{39BA4712-27E2-4423-ADD6-9F9BD3D8FB35}" type="pres">
      <dgm:prSet presAssocID="{B349FD2E-4A90-427F-8442-13222811DC7E}" presName="desTx" presStyleLbl="fgAcc1" presStyleIdx="2" presStyleCnt="3">
        <dgm:presLayoutVars>
          <dgm:bulletEnabled val="1"/>
        </dgm:presLayoutVars>
      </dgm:prSet>
      <dgm:spPr/>
    </dgm:pt>
  </dgm:ptLst>
  <dgm:cxnLst>
    <dgm:cxn modelId="{544E7601-1192-4870-BCAA-7CFE93BA60EC}" srcId="{86FEAB3F-FBB1-46CC-9DC6-E094874805AE}" destId="{972233BE-F562-42C6-8E02-C376C905A446}" srcOrd="0" destOrd="0" parTransId="{1B83FA22-B57F-4847-AF9E-FCABBD20370B}" sibTransId="{C95400EF-05CE-49A4-A439-43C3AD15FAE2}"/>
    <dgm:cxn modelId="{9C135108-0B3F-43CE-9745-9CC0849F4B81}" type="presOf" srcId="{B349FD2E-4A90-427F-8442-13222811DC7E}" destId="{C2722F97-5D1A-4260-B371-3A1E1DF124B3}" srcOrd="1" destOrd="0" presId="urn:microsoft.com/office/officeart/2005/8/layout/process3#5"/>
    <dgm:cxn modelId="{6AAC430D-3276-4019-9BBC-C55F4DD82F5E}" srcId="{B349FD2E-4A90-427F-8442-13222811DC7E}" destId="{11EC3D9D-CABC-4F6B-8311-51EC9AF94B05}" srcOrd="0" destOrd="0" parTransId="{4CB9D39E-D2E7-4AB1-8C35-13DBC76F1E1B}" sibTransId="{49A756A8-869C-486D-A1C2-A9179C82C574}"/>
    <dgm:cxn modelId="{FACEAA24-B739-4A9E-8107-5D8244E09EB9}" type="presOf" srcId="{972233BE-F562-42C6-8E02-C376C905A446}" destId="{BFC7A65B-961A-4F69-8CB3-248457E85C87}" srcOrd="0" destOrd="0" presId="urn:microsoft.com/office/officeart/2005/8/layout/process3#5"/>
    <dgm:cxn modelId="{CC179428-B208-4536-BF52-AB07A6A023BF}" srcId="{1EC822D0-4B77-4F25-ABD5-8949AFB965C8}" destId="{86BF0545-C8C8-404B-B317-6B71601F8310}" srcOrd="0" destOrd="0" parTransId="{A554C9B6-595F-4C42-BA2E-0AF975A6182B}" sibTransId="{8F0220D1-B873-4B1C-82E7-D1658190B6B3}"/>
    <dgm:cxn modelId="{1D6EE128-FE58-4D25-87B9-E71F48D71BF5}" type="presOf" srcId="{C7876883-34BD-4A68-A98E-D95D42D0FF9D}" destId="{5D27C5B2-FAF5-4B9E-8CE5-8F54D12F7C36}" srcOrd="0" destOrd="0" presId="urn:microsoft.com/office/officeart/2005/8/layout/process3#5"/>
    <dgm:cxn modelId="{21D47637-C1A0-410F-B1E6-66BFD54F4392}" type="presOf" srcId="{9E3AF78F-9DE5-4800-8B42-AC73C2B49079}" destId="{39BA4712-27E2-4423-ADD6-9F9BD3D8FB35}" srcOrd="0" destOrd="1" presId="urn:microsoft.com/office/officeart/2005/8/layout/process3#5"/>
    <dgm:cxn modelId="{58C6355C-B5B2-4394-95C1-34F332A75C1A}" type="presOf" srcId="{2FE6BDA1-660C-44E3-B8D3-B738986F10EC}" destId="{6600DED2-8216-4ABE-8A99-4882629E1A4D}" srcOrd="0" destOrd="0" presId="urn:microsoft.com/office/officeart/2005/8/layout/process3#5"/>
    <dgm:cxn modelId="{E4FFA360-67C9-4A5A-B28A-B4E1912359D8}" type="presOf" srcId="{86FEAB3F-FBB1-46CC-9DC6-E094874805AE}" destId="{4201241F-A758-4825-9A41-CBED0FF9E993}" srcOrd="0" destOrd="0" presId="urn:microsoft.com/office/officeart/2005/8/layout/process3#5"/>
    <dgm:cxn modelId="{79794B64-9404-40E6-87C5-B24A8AABAE5F}" type="presOf" srcId="{1EC822D0-4B77-4F25-ABD5-8949AFB965C8}" destId="{CAF6A44E-174D-4D73-BBC0-9FC10FA804B9}" srcOrd="1" destOrd="0" presId="urn:microsoft.com/office/officeart/2005/8/layout/process3#5"/>
    <dgm:cxn modelId="{5DD9BB49-CD83-4CA4-8984-0818E03B6AF3}" srcId="{1EC822D0-4B77-4F25-ABD5-8949AFB965C8}" destId="{961F2196-2FB0-4222-9A1E-5FE62E74B62A}" srcOrd="1" destOrd="0" parTransId="{15093B4B-7504-4E6C-8F3E-91E6697FA6F5}" sibTransId="{A5D57F0D-9127-4876-AAC5-EBC07DE7A992}"/>
    <dgm:cxn modelId="{4E96DD4A-ACB5-43BF-9233-B7EA769181AA}" srcId="{86FEAB3F-FBB1-46CC-9DC6-E094874805AE}" destId="{0C6F0259-F5BD-4237-A1D9-0204AFE4AFBA}" srcOrd="1" destOrd="0" parTransId="{1C6F4333-5702-4999-8D19-844C202ED990}" sibTransId="{D29AB66E-ADA1-4AC5-AF70-15D1CE72D42D}"/>
    <dgm:cxn modelId="{4030D64E-F180-4436-8B83-70384B7A7D3D}" type="presOf" srcId="{1EC822D0-4B77-4F25-ABD5-8949AFB965C8}" destId="{BEA8DFF6-0BBC-4765-94CE-726AE7249D2C}" srcOrd="0" destOrd="0" presId="urn:microsoft.com/office/officeart/2005/8/layout/process3#5"/>
    <dgm:cxn modelId="{0475B550-2716-4543-BD94-1C2F6C0E53D1}" type="presOf" srcId="{0C6F0259-F5BD-4237-A1D9-0204AFE4AFBA}" destId="{BFC7A65B-961A-4F69-8CB3-248457E85C87}" srcOrd="0" destOrd="1" presId="urn:microsoft.com/office/officeart/2005/8/layout/process3#5"/>
    <dgm:cxn modelId="{B0450B54-CACC-47FD-8D05-9FAA2107FC3E}" type="presOf" srcId="{B349FD2E-4A90-427F-8442-13222811DC7E}" destId="{6EADA40E-ECF8-4EF2-9B35-A9DD5D6A50D5}" srcOrd="0" destOrd="0" presId="urn:microsoft.com/office/officeart/2005/8/layout/process3#5"/>
    <dgm:cxn modelId="{0D2F7555-8F15-4C5C-AA54-37218557316D}" type="presOf" srcId="{86FEAB3F-FBB1-46CC-9DC6-E094874805AE}" destId="{D8686130-E958-4F9D-9269-6FA1732D0A73}" srcOrd="1" destOrd="0" presId="urn:microsoft.com/office/officeart/2005/8/layout/process3#5"/>
    <dgm:cxn modelId="{551AAB56-1F31-4C23-8F96-A7D6342F1A90}" type="presOf" srcId="{11EC3D9D-CABC-4F6B-8311-51EC9AF94B05}" destId="{39BA4712-27E2-4423-ADD6-9F9BD3D8FB35}" srcOrd="0" destOrd="0" presId="urn:microsoft.com/office/officeart/2005/8/layout/process3#5"/>
    <dgm:cxn modelId="{76941981-5C00-4E0C-82F7-9F295E3BA5F8}" type="presOf" srcId="{86BF0545-C8C8-404B-B317-6B71601F8310}" destId="{A527D8D7-AE0F-41E2-B0A5-F384C5C9B908}" srcOrd="0" destOrd="0" presId="urn:microsoft.com/office/officeart/2005/8/layout/process3#5"/>
    <dgm:cxn modelId="{17660486-21BD-48C7-B75D-4DD0B1ED4A18}" srcId="{2FE6BDA1-660C-44E3-B8D3-B738986F10EC}" destId="{B349FD2E-4A90-427F-8442-13222811DC7E}" srcOrd="2" destOrd="0" parTransId="{81F9B442-B301-4CE5-9F77-41783846C51D}" sibTransId="{6C33D960-524C-4E19-9279-0E1D8AB4608A}"/>
    <dgm:cxn modelId="{E6BC0089-2FF0-4611-A091-91014781FE2E}" type="presOf" srcId="{961F2196-2FB0-4222-9A1E-5FE62E74B62A}" destId="{A527D8D7-AE0F-41E2-B0A5-F384C5C9B908}" srcOrd="0" destOrd="1" presId="urn:microsoft.com/office/officeart/2005/8/layout/process3#5"/>
    <dgm:cxn modelId="{6223B3A0-6397-44F7-B05C-954987E6DA08}" srcId="{2FE6BDA1-660C-44E3-B8D3-B738986F10EC}" destId="{86FEAB3F-FBB1-46CC-9DC6-E094874805AE}" srcOrd="1" destOrd="0" parTransId="{74C68F9B-1FC8-4F0A-8F6F-246FC86076E9}" sibTransId="{C7876883-34BD-4A68-A98E-D95D42D0FF9D}"/>
    <dgm:cxn modelId="{F7927EBF-8291-4782-A8E0-52B7A6F18F7D}" srcId="{2FE6BDA1-660C-44E3-B8D3-B738986F10EC}" destId="{1EC822D0-4B77-4F25-ABD5-8949AFB965C8}" srcOrd="0" destOrd="0" parTransId="{A55FEC0B-23EE-4CFE-8050-49CBA30A17FC}" sibTransId="{B0C310D3-A5C4-423C-ADC0-FD305A7B421A}"/>
    <dgm:cxn modelId="{3C869BC6-C84F-45B2-AA20-2FEAF7CA5972}" type="presOf" srcId="{C7876883-34BD-4A68-A98E-D95D42D0FF9D}" destId="{F8D5EB2A-738F-4E50-B014-79322171C96A}" srcOrd="1" destOrd="0" presId="urn:microsoft.com/office/officeart/2005/8/layout/process3#5"/>
    <dgm:cxn modelId="{CB6922D3-3B5C-4F0C-9245-5985FB73C6A2}" srcId="{B349FD2E-4A90-427F-8442-13222811DC7E}" destId="{9E3AF78F-9DE5-4800-8B42-AC73C2B49079}" srcOrd="1" destOrd="0" parTransId="{8DB724DF-6AF1-403E-A854-309B5700E80A}" sibTransId="{6E2FDD1E-9040-44BC-8713-167B3BA78355}"/>
    <dgm:cxn modelId="{052534D7-35D5-4FCF-8EC7-4699D8A048CA}" type="presOf" srcId="{B0C310D3-A5C4-423C-ADC0-FD305A7B421A}" destId="{1E817AA8-5A37-4644-9254-A1E7980637B5}" srcOrd="1" destOrd="0" presId="urn:microsoft.com/office/officeart/2005/8/layout/process3#5"/>
    <dgm:cxn modelId="{A0E76CF6-E456-4C70-BDE2-AA01DC59567F}" type="presOf" srcId="{B0C310D3-A5C4-423C-ADC0-FD305A7B421A}" destId="{21AD7683-4E21-48FB-A2B0-38429FA73B13}" srcOrd="0" destOrd="0" presId="urn:microsoft.com/office/officeart/2005/8/layout/process3#5"/>
    <dgm:cxn modelId="{B1D6151E-E92D-4E07-A147-9B3AC1C0FAD3}" type="presParOf" srcId="{6600DED2-8216-4ABE-8A99-4882629E1A4D}" destId="{13EA64EB-AB03-4C80-9EEA-7CED2D89D89C}" srcOrd="0" destOrd="0" presId="urn:microsoft.com/office/officeart/2005/8/layout/process3#5"/>
    <dgm:cxn modelId="{35869CB4-E6E3-49E4-8049-0255F85663F0}" type="presParOf" srcId="{13EA64EB-AB03-4C80-9EEA-7CED2D89D89C}" destId="{CAF6A44E-174D-4D73-BBC0-9FC10FA804B9}" srcOrd="0" destOrd="0" presId="urn:microsoft.com/office/officeart/2005/8/layout/process3#5"/>
    <dgm:cxn modelId="{1586565E-CB86-4B15-B5B0-E89C34AA9DF0}" type="presParOf" srcId="{13EA64EB-AB03-4C80-9EEA-7CED2D89D89C}" destId="{BEA8DFF6-0BBC-4765-94CE-726AE7249D2C}" srcOrd="1" destOrd="0" presId="urn:microsoft.com/office/officeart/2005/8/layout/process3#5"/>
    <dgm:cxn modelId="{0FBCC9E9-13F5-4DC4-8317-A567C8E24701}" type="presParOf" srcId="{13EA64EB-AB03-4C80-9EEA-7CED2D89D89C}" destId="{A527D8D7-AE0F-41E2-B0A5-F384C5C9B908}" srcOrd="2" destOrd="0" presId="urn:microsoft.com/office/officeart/2005/8/layout/process3#5"/>
    <dgm:cxn modelId="{13090F49-8ED8-43D6-B925-1770CFCA56FF}" type="presParOf" srcId="{6600DED2-8216-4ABE-8A99-4882629E1A4D}" destId="{21AD7683-4E21-48FB-A2B0-38429FA73B13}" srcOrd="1" destOrd="0" presId="urn:microsoft.com/office/officeart/2005/8/layout/process3#5"/>
    <dgm:cxn modelId="{DB15390A-C788-4B24-BFAB-BD2D57FAABB6}" type="presParOf" srcId="{21AD7683-4E21-48FB-A2B0-38429FA73B13}" destId="{1E817AA8-5A37-4644-9254-A1E7980637B5}" srcOrd="0" destOrd="0" presId="urn:microsoft.com/office/officeart/2005/8/layout/process3#5"/>
    <dgm:cxn modelId="{18D47A63-914B-4536-A893-53CEF128A53D}" type="presParOf" srcId="{6600DED2-8216-4ABE-8A99-4882629E1A4D}" destId="{4706D582-EEBF-4C1E-B7F4-A6D3E12D3072}" srcOrd="2" destOrd="0" presId="urn:microsoft.com/office/officeart/2005/8/layout/process3#5"/>
    <dgm:cxn modelId="{52ACA867-6FD6-473F-8C9C-0A03C1ACB61E}" type="presParOf" srcId="{4706D582-EEBF-4C1E-B7F4-A6D3E12D3072}" destId="{D8686130-E958-4F9D-9269-6FA1732D0A73}" srcOrd="0" destOrd="0" presId="urn:microsoft.com/office/officeart/2005/8/layout/process3#5"/>
    <dgm:cxn modelId="{2F284FF7-A2F2-4975-8A61-2CA5349A9630}" type="presParOf" srcId="{4706D582-EEBF-4C1E-B7F4-A6D3E12D3072}" destId="{4201241F-A758-4825-9A41-CBED0FF9E993}" srcOrd="1" destOrd="0" presId="urn:microsoft.com/office/officeart/2005/8/layout/process3#5"/>
    <dgm:cxn modelId="{EA439029-5049-4033-9B2C-E1F009CE8867}" type="presParOf" srcId="{4706D582-EEBF-4C1E-B7F4-A6D3E12D3072}" destId="{BFC7A65B-961A-4F69-8CB3-248457E85C87}" srcOrd="2" destOrd="0" presId="urn:microsoft.com/office/officeart/2005/8/layout/process3#5"/>
    <dgm:cxn modelId="{EB6A016D-FF06-439B-A118-EFFC05D49088}" type="presParOf" srcId="{6600DED2-8216-4ABE-8A99-4882629E1A4D}" destId="{5D27C5B2-FAF5-4B9E-8CE5-8F54D12F7C36}" srcOrd="3" destOrd="0" presId="urn:microsoft.com/office/officeart/2005/8/layout/process3#5"/>
    <dgm:cxn modelId="{3D0F84AA-7AEC-48C3-8026-B1E5C94801AD}" type="presParOf" srcId="{5D27C5B2-FAF5-4B9E-8CE5-8F54D12F7C36}" destId="{F8D5EB2A-738F-4E50-B014-79322171C96A}" srcOrd="0" destOrd="0" presId="urn:microsoft.com/office/officeart/2005/8/layout/process3#5"/>
    <dgm:cxn modelId="{E9DF96A5-1D3D-44C4-B9BB-B48250C70F11}" type="presParOf" srcId="{6600DED2-8216-4ABE-8A99-4882629E1A4D}" destId="{7908079C-B054-488F-B184-A0837979EED0}" srcOrd="4" destOrd="0" presId="urn:microsoft.com/office/officeart/2005/8/layout/process3#5"/>
    <dgm:cxn modelId="{7C6F48B3-45CD-45CC-BE25-4CBDFF114D4F}" type="presParOf" srcId="{7908079C-B054-488F-B184-A0837979EED0}" destId="{C2722F97-5D1A-4260-B371-3A1E1DF124B3}" srcOrd="0" destOrd="0" presId="urn:microsoft.com/office/officeart/2005/8/layout/process3#5"/>
    <dgm:cxn modelId="{2BB8EB65-D593-42A5-BB50-A4FD207E8375}" type="presParOf" srcId="{7908079C-B054-488F-B184-A0837979EED0}" destId="{6EADA40E-ECF8-4EF2-9B35-A9DD5D6A50D5}" srcOrd="1" destOrd="0" presId="urn:microsoft.com/office/officeart/2005/8/layout/process3#5"/>
    <dgm:cxn modelId="{C4745462-86E1-4B23-96D4-38CE238B5BCD}" type="presParOf" srcId="{7908079C-B054-488F-B184-A0837979EED0}" destId="{39BA4712-27E2-4423-ADD6-9F9BD3D8FB35}" srcOrd="2" destOrd="0" presId="urn:microsoft.com/office/officeart/2005/8/layout/process3#5"/>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6BDA1-660C-44E3-B8D3-B738986F10EC}" type="doc">
      <dgm:prSet loTypeId="urn:microsoft.com/office/officeart/2005/8/layout/process3#5" loCatId="process" qsTypeId="urn:microsoft.com/office/officeart/2005/8/quickstyle/simple1#6" qsCatId="simple" csTypeId="urn:microsoft.com/office/officeart/2005/8/colors/accent1_1#5" csCatId="accent1" phldr="1"/>
      <dgm:spPr/>
      <dgm:t>
        <a:bodyPr/>
        <a:lstStyle/>
        <a:p>
          <a:endParaRPr lang="zh-CN" altLang="en-US"/>
        </a:p>
      </dgm:t>
    </dgm:pt>
    <dgm:pt modelId="{1EC822D0-4B77-4F25-ABD5-8949AFB965C8}">
      <dgm:prSet phldrT="[文本]" phldr="0" custT="1"/>
      <dgm:spPr/>
      <dgm:t>
        <a:bodyPr vert="horz" wrap="square"/>
        <a:lstStyle/>
        <a:p>
          <a:pPr>
            <a:lnSpc>
              <a:spcPct val="100000"/>
            </a:lnSpc>
            <a:spcBef>
              <a:spcPct val="0"/>
            </a:spcBef>
            <a:spcAft>
              <a:spcPct val="35000"/>
            </a:spcAft>
          </a:pPr>
          <a:r>
            <a:rPr lang="en-US" altLang="zh-CN" sz="1200" b="1">
              <a:latin typeface="Microsoft JhengHei" panose="020B0604030504040204" charset="-120"/>
              <a:ea typeface="Microsoft JhengHei" panose="020B0604030504040204" charset="-120"/>
            </a:rPr>
            <a:t>Step1:Theoretical model</a:t>
          </a:r>
        </a:p>
      </dgm:t>
    </dgm:pt>
    <dgm:pt modelId="{A55FEC0B-23EE-4CFE-8050-49CBA30A17FC}" type="parTrans" cxnId="{F7927EBF-8291-4782-A8E0-52B7A6F18F7D}">
      <dgm:prSet/>
      <dgm:spPr/>
      <dgm:t>
        <a:bodyPr/>
        <a:lstStyle/>
        <a:p>
          <a:endParaRPr lang="zh-CN" altLang="en-US"/>
        </a:p>
      </dgm:t>
    </dgm:pt>
    <dgm:pt modelId="{B0C310D3-A5C4-423C-ADC0-FD305A7B421A}" type="sibTrans" cxnId="{F7927EBF-8291-4782-A8E0-52B7A6F18F7D}">
      <dgm:prSet/>
      <dgm:spPr/>
      <dgm:t>
        <a:bodyPr/>
        <a:lstStyle/>
        <a:p>
          <a:endParaRPr lang="zh-CN" altLang="en-US"/>
        </a:p>
      </dgm:t>
    </dgm:pt>
    <dgm:pt modelId="{86BF0545-C8C8-404B-B317-6B71601F8310}">
      <dgm:prSet phldrT="[文本]"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the α and velocity distribution along radius</a:t>
          </a:r>
          <a:endParaRPr lang="zh-CN" altLang="en-US" sz="1050" b="1" dirty="0">
            <a:latin typeface="微软雅黑" panose="020B0503020204020204" charset="-122"/>
            <a:ea typeface="微软雅黑" panose="020B0503020204020204" charset="-122"/>
          </a:endParaRPr>
        </a:p>
      </dgm:t>
    </dgm:pt>
    <dgm:pt modelId="{A554C9B6-595F-4C42-BA2E-0AF975A6182B}" type="parTrans" cxnId="{CC179428-B208-4536-BF52-AB07A6A023BF}">
      <dgm:prSet/>
      <dgm:spPr/>
      <dgm:t>
        <a:bodyPr/>
        <a:lstStyle/>
        <a:p>
          <a:endParaRPr lang="zh-CN" altLang="en-US"/>
        </a:p>
      </dgm:t>
    </dgm:pt>
    <dgm:pt modelId="{8F0220D1-B873-4B1C-82E7-D1658190B6B3}" type="sibTrans" cxnId="{CC179428-B208-4536-BF52-AB07A6A023BF}">
      <dgm:prSet/>
      <dgm:spPr/>
      <dgm:t>
        <a:bodyPr/>
        <a:lstStyle/>
        <a:p>
          <a:endParaRPr lang="zh-CN" altLang="en-US"/>
        </a:p>
      </dgm:t>
    </dgm:pt>
    <dgm:pt modelId="{961F2196-2FB0-4222-9A1E-5FE62E74B62A}">
      <dgm:prSet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Calculate C0 by definition</a:t>
          </a:r>
        </a:p>
      </dgm:t>
    </dgm:pt>
    <dgm:pt modelId="{15093B4B-7504-4E6C-8F3E-91E6697FA6F5}" type="parTrans" cxnId="{5DD9BB49-CD83-4CA4-8984-0818E03B6AF3}">
      <dgm:prSet/>
      <dgm:spPr/>
      <dgm:t>
        <a:bodyPr/>
        <a:lstStyle/>
        <a:p>
          <a:endParaRPr lang="zh-CN" altLang="en-US"/>
        </a:p>
      </dgm:t>
    </dgm:pt>
    <dgm:pt modelId="{A5D57F0D-9127-4876-AAC5-EBC07DE7A992}" type="sibTrans" cxnId="{5DD9BB49-CD83-4CA4-8984-0818E03B6AF3}">
      <dgm:prSet/>
      <dgm:spPr/>
      <dgm:t>
        <a:bodyPr/>
        <a:lstStyle/>
        <a:p>
          <a:endParaRPr lang="zh-CN" altLang="en-US"/>
        </a:p>
      </dgm:t>
    </dgm:pt>
    <dgm:pt modelId="{86FEAB3F-FBB1-46CC-9DC6-E094874805AE}">
      <dgm:prSet phldrT="[文本]" phldr="0" custT="1"/>
      <dgm:spPr/>
      <dgm:t>
        <a:bodyPr vert="horz" wrap="square"/>
        <a:lstStyle/>
        <a:p>
          <a:pPr>
            <a:lnSpc>
              <a:spcPct val="100000"/>
            </a:lnSpc>
            <a:spcBef>
              <a:spcPct val="0"/>
            </a:spcBef>
            <a:spcAft>
              <a:spcPct val="35000"/>
            </a:spcAft>
          </a:pPr>
          <a:r>
            <a:rPr lang="en-US" altLang="zh-CN" sz="1400" b="1" dirty="0">
              <a:latin typeface="Microsoft JhengHei" panose="020B0604030504040204" charset="-120"/>
              <a:ea typeface="Microsoft JhengHei" panose="020B0604030504040204" charset="-120"/>
              <a:cs typeface="Microsoft JhengHei" panose="020B0604030504040204" charset="-120"/>
            </a:rPr>
            <a:t>Step2</a:t>
          </a:r>
          <a:r>
            <a:rPr lang="zh-CN" altLang="en-US" sz="1400" b="1" dirty="0">
              <a:latin typeface="Microsoft JhengHei" panose="020B0604030504040204" charset="-120"/>
              <a:ea typeface="Microsoft JhengHei" panose="020B0604030504040204" charset="-120"/>
              <a:cs typeface="Microsoft JhengHei" panose="020B0604030504040204" charset="-120"/>
            </a:rPr>
            <a:t>：</a:t>
          </a:r>
          <a:r>
            <a:rPr lang="en-US" altLang="zh-CN" sz="1400" b="1" dirty="0">
              <a:latin typeface="Microsoft JhengHei" panose="020B0604030504040204" charset="-120"/>
              <a:ea typeface="Microsoft JhengHei" panose="020B0604030504040204" charset="-120"/>
              <a:cs typeface="Microsoft JhengHei" panose="020B0604030504040204" charset="-120"/>
            </a:rPr>
            <a:t>Influence factor</a:t>
          </a:r>
        </a:p>
      </dgm:t>
    </dgm:pt>
    <dgm:pt modelId="{74C68F9B-1FC8-4F0A-8F6F-246FC86076E9}" type="parTrans" cxnId="{6223B3A0-6397-44F7-B05C-954987E6DA08}">
      <dgm:prSet/>
      <dgm:spPr/>
      <dgm:t>
        <a:bodyPr/>
        <a:lstStyle/>
        <a:p>
          <a:endParaRPr lang="zh-CN" altLang="en-US"/>
        </a:p>
      </dgm:t>
    </dgm:pt>
    <dgm:pt modelId="{C7876883-34BD-4A68-A98E-D95D42D0FF9D}" type="sibTrans" cxnId="{6223B3A0-6397-44F7-B05C-954987E6DA08}">
      <dgm:prSet/>
      <dgm:spPr/>
      <dgm:t>
        <a:bodyPr/>
        <a:lstStyle/>
        <a:p>
          <a:endParaRPr lang="zh-CN" altLang="en-US"/>
        </a:p>
      </dgm:t>
    </dgm:pt>
    <dgm:pt modelId="{972233BE-F562-42C6-8E02-C376C905A446}">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Change input parameter in theoretical model</a:t>
          </a:r>
          <a:endParaRPr lang="zh-CN" altLang="en-US" sz="1050" b="1" dirty="0">
            <a:latin typeface="微软雅黑" panose="020B0503020204020204" charset="-122"/>
            <a:ea typeface="微软雅黑" panose="020B0503020204020204" charset="-122"/>
          </a:endParaRPr>
        </a:p>
      </dgm:t>
    </dgm:pt>
    <dgm:pt modelId="{1B83FA22-B57F-4847-AF9E-FCABBD20370B}" type="parTrans" cxnId="{544E7601-1192-4870-BCAA-7CFE93BA60EC}">
      <dgm:prSet/>
      <dgm:spPr/>
      <dgm:t>
        <a:bodyPr/>
        <a:lstStyle/>
        <a:p>
          <a:endParaRPr lang="zh-CN" altLang="en-US"/>
        </a:p>
      </dgm:t>
    </dgm:pt>
    <dgm:pt modelId="{C95400EF-05CE-49A4-A439-43C3AD15FAE2}" type="sibTrans" cxnId="{544E7601-1192-4870-BCAA-7CFE93BA60EC}">
      <dgm:prSet/>
      <dgm:spPr/>
      <dgm:t>
        <a:bodyPr/>
        <a:lstStyle/>
        <a:p>
          <a:endParaRPr lang="zh-CN" altLang="en-US"/>
        </a:p>
      </dgm:t>
    </dgm:pt>
    <dgm:pt modelId="{0C6F0259-F5BD-4237-A1D9-0204AFE4AFBA}">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Analysis the influence</a:t>
          </a:r>
        </a:p>
      </dgm:t>
    </dgm:pt>
    <dgm:pt modelId="{1C6F4333-5702-4999-8D19-844C202ED990}" type="parTrans" cxnId="{4E96DD4A-ACB5-43BF-9233-B7EA769181AA}">
      <dgm:prSet/>
      <dgm:spPr/>
      <dgm:t>
        <a:bodyPr/>
        <a:lstStyle/>
        <a:p>
          <a:endParaRPr lang="zh-CN" altLang="en-US"/>
        </a:p>
      </dgm:t>
    </dgm:pt>
    <dgm:pt modelId="{D29AB66E-ADA1-4AC5-AF70-15D1CE72D42D}" type="sibTrans" cxnId="{4E96DD4A-ACB5-43BF-9233-B7EA769181AA}">
      <dgm:prSet/>
      <dgm:spPr/>
      <dgm:t>
        <a:bodyPr/>
        <a:lstStyle/>
        <a:p>
          <a:endParaRPr lang="zh-CN" altLang="en-US"/>
        </a:p>
      </dgm:t>
    </dgm:pt>
    <dgm:pt modelId="{B349FD2E-4A90-427F-8442-13222811DC7E}">
      <dgm:prSet phldrT="[文本]" phldr="0" custT="1"/>
      <dgm:spPr/>
      <dgm:t>
        <a:bodyPr vert="horz" wrap="square"/>
        <a:lstStyle/>
        <a:p>
          <a:pPr>
            <a:lnSpc>
              <a:spcPct val="100000"/>
            </a:lnSpc>
            <a:spcBef>
              <a:spcPct val="0"/>
            </a:spcBef>
            <a:spcAft>
              <a:spcPct val="35000"/>
            </a:spcAft>
          </a:pPr>
          <a:r>
            <a:rPr lang="en-US" altLang="zh-CN" sz="1400" b="1">
              <a:latin typeface="Microsoft JhengHei" panose="020B0604030504040204" charset="-120"/>
              <a:ea typeface="Microsoft JhengHei" panose="020B0604030504040204" charset="-120"/>
              <a:cs typeface="Microsoft JhengHei" panose="020B0604030504040204" charset="-120"/>
            </a:rPr>
            <a:t>Step3</a:t>
          </a:r>
          <a:r>
            <a:rPr lang="zh-CN" altLang="en-US" sz="1400" b="1">
              <a:latin typeface="Microsoft JhengHei" panose="020B0604030504040204" charset="-120"/>
              <a:ea typeface="Microsoft JhengHei" panose="020B0604030504040204" charset="-120"/>
              <a:cs typeface="Microsoft JhengHei" panose="020B0604030504040204" charset="-120"/>
            </a:rPr>
            <a:t>：</a:t>
          </a:r>
          <a:r>
            <a:rPr lang="en-US" altLang="zh-CN" sz="1400" b="1">
              <a:latin typeface="Microsoft JhengHei" panose="020B0604030504040204" charset="-120"/>
              <a:ea typeface="Microsoft JhengHei" panose="020B0604030504040204" charset="-120"/>
              <a:cs typeface="Microsoft JhengHei" panose="020B0604030504040204" charset="-120"/>
            </a:rPr>
            <a:t>new correlation</a:t>
          </a:r>
        </a:p>
      </dgm:t>
    </dgm:pt>
    <dgm:pt modelId="{81F9B442-B301-4CE5-9F77-41783846C51D}" type="parTrans" cxnId="{17660486-21BD-48C7-B75D-4DD0B1ED4A18}">
      <dgm:prSet/>
      <dgm:spPr/>
      <dgm:t>
        <a:bodyPr/>
        <a:lstStyle/>
        <a:p>
          <a:endParaRPr lang="zh-CN" altLang="en-US"/>
        </a:p>
      </dgm:t>
    </dgm:pt>
    <dgm:pt modelId="{6C33D960-524C-4E19-9279-0E1D8AB4608A}" type="sibTrans" cxnId="{17660486-21BD-48C7-B75D-4DD0B1ED4A18}">
      <dgm:prSet/>
      <dgm:spPr/>
      <dgm:t>
        <a:bodyPr/>
        <a:lstStyle/>
        <a:p>
          <a:endParaRPr lang="zh-CN" altLang="en-US"/>
        </a:p>
      </dgm:t>
    </dgm:pt>
    <dgm:pt modelId="{11EC3D9D-CABC-4F6B-8311-51EC9AF94B05}">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quantify the effect by fitting</a:t>
          </a:r>
          <a:endParaRPr lang="zh-CN" altLang="en-US" sz="1050" b="1" dirty="0">
            <a:latin typeface="微软雅黑" panose="020B0503020204020204" charset="-122"/>
            <a:ea typeface="微软雅黑" panose="020B0503020204020204" charset="-122"/>
          </a:endParaRPr>
        </a:p>
      </dgm:t>
    </dgm:pt>
    <dgm:pt modelId="{4CB9D39E-D2E7-4AB1-8C35-13DBC76F1E1B}" type="parTrans" cxnId="{6AAC430D-3276-4019-9BBC-C55F4DD82F5E}">
      <dgm:prSet/>
      <dgm:spPr/>
      <dgm:t>
        <a:bodyPr/>
        <a:lstStyle/>
        <a:p>
          <a:endParaRPr lang="zh-CN" altLang="en-US"/>
        </a:p>
      </dgm:t>
    </dgm:pt>
    <dgm:pt modelId="{49A756A8-869C-486D-A1C2-A9179C82C574}" type="sibTrans" cxnId="{6AAC430D-3276-4019-9BBC-C55F4DD82F5E}">
      <dgm:prSet/>
      <dgm:spPr/>
      <dgm:t>
        <a:bodyPr/>
        <a:lstStyle/>
        <a:p>
          <a:endParaRPr lang="zh-CN" altLang="en-US"/>
        </a:p>
      </dgm:t>
    </dgm:pt>
    <dgm:pt modelId="{9E3AF78F-9DE5-4800-8B42-AC73C2B49079}">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new correlation</a:t>
          </a:r>
        </a:p>
      </dgm:t>
    </dgm:pt>
    <dgm:pt modelId="{8DB724DF-6AF1-403E-A854-309B5700E80A}" type="parTrans" cxnId="{CB6922D3-3B5C-4F0C-9245-5985FB73C6A2}">
      <dgm:prSet/>
      <dgm:spPr/>
      <dgm:t>
        <a:bodyPr/>
        <a:lstStyle/>
        <a:p>
          <a:endParaRPr lang="zh-CN" altLang="en-US"/>
        </a:p>
      </dgm:t>
    </dgm:pt>
    <dgm:pt modelId="{6E2FDD1E-9040-44BC-8713-167B3BA78355}" type="sibTrans" cxnId="{CB6922D3-3B5C-4F0C-9245-5985FB73C6A2}">
      <dgm:prSet/>
      <dgm:spPr/>
      <dgm:t>
        <a:bodyPr/>
        <a:lstStyle/>
        <a:p>
          <a:endParaRPr lang="zh-CN" altLang="en-US"/>
        </a:p>
      </dgm:t>
    </dgm:pt>
    <dgm:pt modelId="{6600DED2-8216-4ABE-8A99-4882629E1A4D}" type="pres">
      <dgm:prSet presAssocID="{2FE6BDA1-660C-44E3-B8D3-B738986F10EC}" presName="linearFlow" presStyleCnt="0">
        <dgm:presLayoutVars>
          <dgm:dir/>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Lbl="node1" presStyleIdx="0" presStyleCnt="3">
        <dgm:presLayoutVars>
          <dgm:chMax val="0"/>
          <dgm:chPref val="0"/>
          <dgm:bulletEnabled val="1"/>
        </dgm:presLayoutVars>
      </dgm:prSet>
      <dgm:spPr/>
    </dgm:pt>
    <dgm:pt modelId="{BEA8DFF6-0BBC-4765-94CE-726AE7249D2C}" type="pres">
      <dgm:prSet presAssocID="{1EC822D0-4B77-4F25-ABD5-8949AFB965C8}" presName="parSh" presStyleLbl="node1" presStyleIdx="0" presStyleCnt="3"/>
      <dgm:spPr/>
    </dgm:pt>
    <dgm:pt modelId="{A527D8D7-AE0F-41E2-B0A5-F384C5C9B908}" type="pres">
      <dgm:prSet presAssocID="{1EC822D0-4B77-4F25-ABD5-8949AFB965C8}" presName="desTx" presStyleLbl="fgAcc1" presStyleIdx="0" presStyleCnt="3">
        <dgm:presLayoutVars>
          <dgm:bulletEnabled val="1"/>
        </dgm:presLayoutVars>
      </dgm:prSet>
      <dgm:spPr/>
    </dgm:pt>
    <dgm:pt modelId="{21AD7683-4E21-48FB-A2B0-38429FA73B13}" type="pres">
      <dgm:prSet presAssocID="{B0C310D3-A5C4-423C-ADC0-FD305A7B421A}" presName="sibTrans" presStyleLbl="sibTrans2D1" presStyleIdx="0" presStyleCnt="2"/>
      <dgm:spPr/>
    </dgm:pt>
    <dgm:pt modelId="{1E817AA8-5A37-4644-9254-A1E7980637B5}" type="pres">
      <dgm:prSet presAssocID="{B0C310D3-A5C4-423C-ADC0-FD305A7B421A}" presName="connTx" presStyleLbl="sibTrans2D1" presStyleIdx="0" presStyleCnt="2"/>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Lbl="node1" presStyleIdx="0" presStyleCnt="3">
        <dgm:presLayoutVars>
          <dgm:chMax val="0"/>
          <dgm:chPref val="0"/>
          <dgm:bulletEnabled val="1"/>
        </dgm:presLayoutVars>
      </dgm:prSet>
      <dgm:spPr/>
    </dgm:pt>
    <dgm:pt modelId="{4201241F-A758-4825-9A41-CBED0FF9E993}" type="pres">
      <dgm:prSet presAssocID="{86FEAB3F-FBB1-46CC-9DC6-E094874805AE}" presName="parSh" presStyleLbl="node1" presStyleIdx="1" presStyleCnt="3"/>
      <dgm:spPr/>
    </dgm:pt>
    <dgm:pt modelId="{BFC7A65B-961A-4F69-8CB3-248457E85C87}" type="pres">
      <dgm:prSet presAssocID="{86FEAB3F-FBB1-46CC-9DC6-E094874805AE}" presName="desTx" presStyleLbl="fgAcc1" presStyleIdx="1" presStyleCnt="3">
        <dgm:presLayoutVars>
          <dgm:bulletEnabled val="1"/>
        </dgm:presLayoutVars>
      </dgm:prSet>
      <dgm:spPr/>
    </dgm:pt>
    <dgm:pt modelId="{5D27C5B2-FAF5-4B9E-8CE5-8F54D12F7C36}" type="pres">
      <dgm:prSet presAssocID="{C7876883-34BD-4A68-A98E-D95D42D0FF9D}" presName="sibTrans" presStyleLbl="sibTrans2D1" presStyleIdx="1" presStyleCnt="2"/>
      <dgm:spPr/>
    </dgm:pt>
    <dgm:pt modelId="{F8D5EB2A-738F-4E50-B014-79322171C96A}" type="pres">
      <dgm:prSet presAssocID="{C7876883-34BD-4A68-A98E-D95D42D0FF9D}" presName="connTx" presStyleLbl="sibTrans2D1" presStyleIdx="1" presStyleCnt="2"/>
      <dgm:spPr/>
    </dgm:pt>
    <dgm:pt modelId="{7908079C-B054-488F-B184-A0837979EED0}" type="pres">
      <dgm:prSet presAssocID="{B349FD2E-4A90-427F-8442-13222811DC7E}" presName="composite" presStyleCnt="0"/>
      <dgm:spPr/>
    </dgm:pt>
    <dgm:pt modelId="{C2722F97-5D1A-4260-B371-3A1E1DF124B3}" type="pres">
      <dgm:prSet presAssocID="{B349FD2E-4A90-427F-8442-13222811DC7E}" presName="parTx" presStyleLbl="node1" presStyleIdx="1" presStyleCnt="3">
        <dgm:presLayoutVars>
          <dgm:chMax val="0"/>
          <dgm:chPref val="0"/>
          <dgm:bulletEnabled val="1"/>
        </dgm:presLayoutVars>
      </dgm:prSet>
      <dgm:spPr/>
    </dgm:pt>
    <dgm:pt modelId="{6EADA40E-ECF8-4EF2-9B35-A9DD5D6A50D5}" type="pres">
      <dgm:prSet presAssocID="{B349FD2E-4A90-427F-8442-13222811DC7E}" presName="parSh" presStyleLbl="node1" presStyleIdx="2" presStyleCnt="3"/>
      <dgm:spPr/>
    </dgm:pt>
    <dgm:pt modelId="{39BA4712-27E2-4423-ADD6-9F9BD3D8FB35}" type="pres">
      <dgm:prSet presAssocID="{B349FD2E-4A90-427F-8442-13222811DC7E}" presName="desTx" presStyleLbl="fgAcc1" presStyleIdx="2" presStyleCnt="3">
        <dgm:presLayoutVars>
          <dgm:bulletEnabled val="1"/>
        </dgm:presLayoutVars>
      </dgm:prSet>
      <dgm:spPr/>
    </dgm:pt>
  </dgm:ptLst>
  <dgm:cxnLst>
    <dgm:cxn modelId="{544E7601-1192-4870-BCAA-7CFE93BA60EC}" srcId="{86FEAB3F-FBB1-46CC-9DC6-E094874805AE}" destId="{972233BE-F562-42C6-8E02-C376C905A446}" srcOrd="0" destOrd="0" parTransId="{1B83FA22-B57F-4847-AF9E-FCABBD20370B}" sibTransId="{C95400EF-05CE-49A4-A439-43C3AD15FAE2}"/>
    <dgm:cxn modelId="{9C135108-0B3F-43CE-9745-9CC0849F4B81}" type="presOf" srcId="{B349FD2E-4A90-427F-8442-13222811DC7E}" destId="{C2722F97-5D1A-4260-B371-3A1E1DF124B3}" srcOrd="1" destOrd="0" presId="urn:microsoft.com/office/officeart/2005/8/layout/process3#5"/>
    <dgm:cxn modelId="{6AAC430D-3276-4019-9BBC-C55F4DD82F5E}" srcId="{B349FD2E-4A90-427F-8442-13222811DC7E}" destId="{11EC3D9D-CABC-4F6B-8311-51EC9AF94B05}" srcOrd="0" destOrd="0" parTransId="{4CB9D39E-D2E7-4AB1-8C35-13DBC76F1E1B}" sibTransId="{49A756A8-869C-486D-A1C2-A9179C82C574}"/>
    <dgm:cxn modelId="{FACEAA24-B739-4A9E-8107-5D8244E09EB9}" type="presOf" srcId="{972233BE-F562-42C6-8E02-C376C905A446}" destId="{BFC7A65B-961A-4F69-8CB3-248457E85C87}" srcOrd="0" destOrd="0" presId="urn:microsoft.com/office/officeart/2005/8/layout/process3#5"/>
    <dgm:cxn modelId="{CC179428-B208-4536-BF52-AB07A6A023BF}" srcId="{1EC822D0-4B77-4F25-ABD5-8949AFB965C8}" destId="{86BF0545-C8C8-404B-B317-6B71601F8310}" srcOrd="0" destOrd="0" parTransId="{A554C9B6-595F-4C42-BA2E-0AF975A6182B}" sibTransId="{8F0220D1-B873-4B1C-82E7-D1658190B6B3}"/>
    <dgm:cxn modelId="{1D6EE128-FE58-4D25-87B9-E71F48D71BF5}" type="presOf" srcId="{C7876883-34BD-4A68-A98E-D95D42D0FF9D}" destId="{5D27C5B2-FAF5-4B9E-8CE5-8F54D12F7C36}" srcOrd="0" destOrd="0" presId="urn:microsoft.com/office/officeart/2005/8/layout/process3#5"/>
    <dgm:cxn modelId="{21D47637-C1A0-410F-B1E6-66BFD54F4392}" type="presOf" srcId="{9E3AF78F-9DE5-4800-8B42-AC73C2B49079}" destId="{39BA4712-27E2-4423-ADD6-9F9BD3D8FB35}" srcOrd="0" destOrd="1" presId="urn:microsoft.com/office/officeart/2005/8/layout/process3#5"/>
    <dgm:cxn modelId="{58C6355C-B5B2-4394-95C1-34F332A75C1A}" type="presOf" srcId="{2FE6BDA1-660C-44E3-B8D3-B738986F10EC}" destId="{6600DED2-8216-4ABE-8A99-4882629E1A4D}" srcOrd="0" destOrd="0" presId="urn:microsoft.com/office/officeart/2005/8/layout/process3#5"/>
    <dgm:cxn modelId="{E4FFA360-67C9-4A5A-B28A-B4E1912359D8}" type="presOf" srcId="{86FEAB3F-FBB1-46CC-9DC6-E094874805AE}" destId="{4201241F-A758-4825-9A41-CBED0FF9E993}" srcOrd="0" destOrd="0" presId="urn:microsoft.com/office/officeart/2005/8/layout/process3#5"/>
    <dgm:cxn modelId="{79794B64-9404-40E6-87C5-B24A8AABAE5F}" type="presOf" srcId="{1EC822D0-4B77-4F25-ABD5-8949AFB965C8}" destId="{CAF6A44E-174D-4D73-BBC0-9FC10FA804B9}" srcOrd="1" destOrd="0" presId="urn:microsoft.com/office/officeart/2005/8/layout/process3#5"/>
    <dgm:cxn modelId="{5DD9BB49-CD83-4CA4-8984-0818E03B6AF3}" srcId="{1EC822D0-4B77-4F25-ABD5-8949AFB965C8}" destId="{961F2196-2FB0-4222-9A1E-5FE62E74B62A}" srcOrd="1" destOrd="0" parTransId="{15093B4B-7504-4E6C-8F3E-91E6697FA6F5}" sibTransId="{A5D57F0D-9127-4876-AAC5-EBC07DE7A992}"/>
    <dgm:cxn modelId="{4E96DD4A-ACB5-43BF-9233-B7EA769181AA}" srcId="{86FEAB3F-FBB1-46CC-9DC6-E094874805AE}" destId="{0C6F0259-F5BD-4237-A1D9-0204AFE4AFBA}" srcOrd="1" destOrd="0" parTransId="{1C6F4333-5702-4999-8D19-844C202ED990}" sibTransId="{D29AB66E-ADA1-4AC5-AF70-15D1CE72D42D}"/>
    <dgm:cxn modelId="{4030D64E-F180-4436-8B83-70384B7A7D3D}" type="presOf" srcId="{1EC822D0-4B77-4F25-ABD5-8949AFB965C8}" destId="{BEA8DFF6-0BBC-4765-94CE-726AE7249D2C}" srcOrd="0" destOrd="0" presId="urn:microsoft.com/office/officeart/2005/8/layout/process3#5"/>
    <dgm:cxn modelId="{0475B550-2716-4543-BD94-1C2F6C0E53D1}" type="presOf" srcId="{0C6F0259-F5BD-4237-A1D9-0204AFE4AFBA}" destId="{BFC7A65B-961A-4F69-8CB3-248457E85C87}" srcOrd="0" destOrd="1" presId="urn:microsoft.com/office/officeart/2005/8/layout/process3#5"/>
    <dgm:cxn modelId="{B0450B54-CACC-47FD-8D05-9FAA2107FC3E}" type="presOf" srcId="{B349FD2E-4A90-427F-8442-13222811DC7E}" destId="{6EADA40E-ECF8-4EF2-9B35-A9DD5D6A50D5}" srcOrd="0" destOrd="0" presId="urn:microsoft.com/office/officeart/2005/8/layout/process3#5"/>
    <dgm:cxn modelId="{0D2F7555-8F15-4C5C-AA54-37218557316D}" type="presOf" srcId="{86FEAB3F-FBB1-46CC-9DC6-E094874805AE}" destId="{D8686130-E958-4F9D-9269-6FA1732D0A73}" srcOrd="1" destOrd="0" presId="urn:microsoft.com/office/officeart/2005/8/layout/process3#5"/>
    <dgm:cxn modelId="{551AAB56-1F31-4C23-8F96-A7D6342F1A90}" type="presOf" srcId="{11EC3D9D-CABC-4F6B-8311-51EC9AF94B05}" destId="{39BA4712-27E2-4423-ADD6-9F9BD3D8FB35}" srcOrd="0" destOrd="0" presId="urn:microsoft.com/office/officeart/2005/8/layout/process3#5"/>
    <dgm:cxn modelId="{76941981-5C00-4E0C-82F7-9F295E3BA5F8}" type="presOf" srcId="{86BF0545-C8C8-404B-B317-6B71601F8310}" destId="{A527D8D7-AE0F-41E2-B0A5-F384C5C9B908}" srcOrd="0" destOrd="0" presId="urn:microsoft.com/office/officeart/2005/8/layout/process3#5"/>
    <dgm:cxn modelId="{17660486-21BD-48C7-B75D-4DD0B1ED4A18}" srcId="{2FE6BDA1-660C-44E3-B8D3-B738986F10EC}" destId="{B349FD2E-4A90-427F-8442-13222811DC7E}" srcOrd="2" destOrd="0" parTransId="{81F9B442-B301-4CE5-9F77-41783846C51D}" sibTransId="{6C33D960-524C-4E19-9279-0E1D8AB4608A}"/>
    <dgm:cxn modelId="{E6BC0089-2FF0-4611-A091-91014781FE2E}" type="presOf" srcId="{961F2196-2FB0-4222-9A1E-5FE62E74B62A}" destId="{A527D8D7-AE0F-41E2-B0A5-F384C5C9B908}" srcOrd="0" destOrd="1" presId="urn:microsoft.com/office/officeart/2005/8/layout/process3#5"/>
    <dgm:cxn modelId="{6223B3A0-6397-44F7-B05C-954987E6DA08}" srcId="{2FE6BDA1-660C-44E3-B8D3-B738986F10EC}" destId="{86FEAB3F-FBB1-46CC-9DC6-E094874805AE}" srcOrd="1" destOrd="0" parTransId="{74C68F9B-1FC8-4F0A-8F6F-246FC86076E9}" sibTransId="{C7876883-34BD-4A68-A98E-D95D42D0FF9D}"/>
    <dgm:cxn modelId="{F7927EBF-8291-4782-A8E0-52B7A6F18F7D}" srcId="{2FE6BDA1-660C-44E3-B8D3-B738986F10EC}" destId="{1EC822D0-4B77-4F25-ABD5-8949AFB965C8}" srcOrd="0" destOrd="0" parTransId="{A55FEC0B-23EE-4CFE-8050-49CBA30A17FC}" sibTransId="{B0C310D3-A5C4-423C-ADC0-FD305A7B421A}"/>
    <dgm:cxn modelId="{3C869BC6-C84F-45B2-AA20-2FEAF7CA5972}" type="presOf" srcId="{C7876883-34BD-4A68-A98E-D95D42D0FF9D}" destId="{F8D5EB2A-738F-4E50-B014-79322171C96A}" srcOrd="1" destOrd="0" presId="urn:microsoft.com/office/officeart/2005/8/layout/process3#5"/>
    <dgm:cxn modelId="{CB6922D3-3B5C-4F0C-9245-5985FB73C6A2}" srcId="{B349FD2E-4A90-427F-8442-13222811DC7E}" destId="{9E3AF78F-9DE5-4800-8B42-AC73C2B49079}" srcOrd="1" destOrd="0" parTransId="{8DB724DF-6AF1-403E-A854-309B5700E80A}" sibTransId="{6E2FDD1E-9040-44BC-8713-167B3BA78355}"/>
    <dgm:cxn modelId="{052534D7-35D5-4FCF-8EC7-4699D8A048CA}" type="presOf" srcId="{B0C310D3-A5C4-423C-ADC0-FD305A7B421A}" destId="{1E817AA8-5A37-4644-9254-A1E7980637B5}" srcOrd="1" destOrd="0" presId="urn:microsoft.com/office/officeart/2005/8/layout/process3#5"/>
    <dgm:cxn modelId="{A0E76CF6-E456-4C70-BDE2-AA01DC59567F}" type="presOf" srcId="{B0C310D3-A5C4-423C-ADC0-FD305A7B421A}" destId="{21AD7683-4E21-48FB-A2B0-38429FA73B13}" srcOrd="0" destOrd="0" presId="urn:microsoft.com/office/officeart/2005/8/layout/process3#5"/>
    <dgm:cxn modelId="{B1D6151E-E92D-4E07-A147-9B3AC1C0FAD3}" type="presParOf" srcId="{6600DED2-8216-4ABE-8A99-4882629E1A4D}" destId="{13EA64EB-AB03-4C80-9EEA-7CED2D89D89C}" srcOrd="0" destOrd="0" presId="urn:microsoft.com/office/officeart/2005/8/layout/process3#5"/>
    <dgm:cxn modelId="{35869CB4-E6E3-49E4-8049-0255F85663F0}" type="presParOf" srcId="{13EA64EB-AB03-4C80-9EEA-7CED2D89D89C}" destId="{CAF6A44E-174D-4D73-BBC0-9FC10FA804B9}" srcOrd="0" destOrd="0" presId="urn:microsoft.com/office/officeart/2005/8/layout/process3#5"/>
    <dgm:cxn modelId="{1586565E-CB86-4B15-B5B0-E89C34AA9DF0}" type="presParOf" srcId="{13EA64EB-AB03-4C80-9EEA-7CED2D89D89C}" destId="{BEA8DFF6-0BBC-4765-94CE-726AE7249D2C}" srcOrd="1" destOrd="0" presId="urn:microsoft.com/office/officeart/2005/8/layout/process3#5"/>
    <dgm:cxn modelId="{0FBCC9E9-13F5-4DC4-8317-A567C8E24701}" type="presParOf" srcId="{13EA64EB-AB03-4C80-9EEA-7CED2D89D89C}" destId="{A527D8D7-AE0F-41E2-B0A5-F384C5C9B908}" srcOrd="2" destOrd="0" presId="urn:microsoft.com/office/officeart/2005/8/layout/process3#5"/>
    <dgm:cxn modelId="{13090F49-8ED8-43D6-B925-1770CFCA56FF}" type="presParOf" srcId="{6600DED2-8216-4ABE-8A99-4882629E1A4D}" destId="{21AD7683-4E21-48FB-A2B0-38429FA73B13}" srcOrd="1" destOrd="0" presId="urn:microsoft.com/office/officeart/2005/8/layout/process3#5"/>
    <dgm:cxn modelId="{DB15390A-C788-4B24-BFAB-BD2D57FAABB6}" type="presParOf" srcId="{21AD7683-4E21-48FB-A2B0-38429FA73B13}" destId="{1E817AA8-5A37-4644-9254-A1E7980637B5}" srcOrd="0" destOrd="0" presId="urn:microsoft.com/office/officeart/2005/8/layout/process3#5"/>
    <dgm:cxn modelId="{18D47A63-914B-4536-A893-53CEF128A53D}" type="presParOf" srcId="{6600DED2-8216-4ABE-8A99-4882629E1A4D}" destId="{4706D582-EEBF-4C1E-B7F4-A6D3E12D3072}" srcOrd="2" destOrd="0" presId="urn:microsoft.com/office/officeart/2005/8/layout/process3#5"/>
    <dgm:cxn modelId="{52ACA867-6FD6-473F-8C9C-0A03C1ACB61E}" type="presParOf" srcId="{4706D582-EEBF-4C1E-B7F4-A6D3E12D3072}" destId="{D8686130-E958-4F9D-9269-6FA1732D0A73}" srcOrd="0" destOrd="0" presId="urn:microsoft.com/office/officeart/2005/8/layout/process3#5"/>
    <dgm:cxn modelId="{2F284FF7-A2F2-4975-8A61-2CA5349A9630}" type="presParOf" srcId="{4706D582-EEBF-4C1E-B7F4-A6D3E12D3072}" destId="{4201241F-A758-4825-9A41-CBED0FF9E993}" srcOrd="1" destOrd="0" presId="urn:microsoft.com/office/officeart/2005/8/layout/process3#5"/>
    <dgm:cxn modelId="{EA439029-5049-4033-9B2C-E1F009CE8867}" type="presParOf" srcId="{4706D582-EEBF-4C1E-B7F4-A6D3E12D3072}" destId="{BFC7A65B-961A-4F69-8CB3-248457E85C87}" srcOrd="2" destOrd="0" presId="urn:microsoft.com/office/officeart/2005/8/layout/process3#5"/>
    <dgm:cxn modelId="{EB6A016D-FF06-439B-A118-EFFC05D49088}" type="presParOf" srcId="{6600DED2-8216-4ABE-8A99-4882629E1A4D}" destId="{5D27C5B2-FAF5-4B9E-8CE5-8F54D12F7C36}" srcOrd="3" destOrd="0" presId="urn:microsoft.com/office/officeart/2005/8/layout/process3#5"/>
    <dgm:cxn modelId="{3D0F84AA-7AEC-48C3-8026-B1E5C94801AD}" type="presParOf" srcId="{5D27C5B2-FAF5-4B9E-8CE5-8F54D12F7C36}" destId="{F8D5EB2A-738F-4E50-B014-79322171C96A}" srcOrd="0" destOrd="0" presId="urn:microsoft.com/office/officeart/2005/8/layout/process3#5"/>
    <dgm:cxn modelId="{E9DF96A5-1D3D-44C4-B9BB-B48250C70F11}" type="presParOf" srcId="{6600DED2-8216-4ABE-8A99-4882629E1A4D}" destId="{7908079C-B054-488F-B184-A0837979EED0}" srcOrd="4" destOrd="0" presId="urn:microsoft.com/office/officeart/2005/8/layout/process3#5"/>
    <dgm:cxn modelId="{7C6F48B3-45CD-45CC-BE25-4CBDFF114D4F}" type="presParOf" srcId="{7908079C-B054-488F-B184-A0837979EED0}" destId="{C2722F97-5D1A-4260-B371-3A1E1DF124B3}" srcOrd="0" destOrd="0" presId="urn:microsoft.com/office/officeart/2005/8/layout/process3#5"/>
    <dgm:cxn modelId="{2BB8EB65-D593-42A5-BB50-A4FD207E8375}" type="presParOf" srcId="{7908079C-B054-488F-B184-A0837979EED0}" destId="{6EADA40E-ECF8-4EF2-9B35-A9DD5D6A50D5}" srcOrd="1" destOrd="0" presId="urn:microsoft.com/office/officeart/2005/8/layout/process3#5"/>
    <dgm:cxn modelId="{C4745462-86E1-4B23-96D4-38CE238B5BCD}" type="presParOf" srcId="{7908079C-B054-488F-B184-A0837979EED0}" destId="{39BA4712-27E2-4423-ADD6-9F9BD3D8FB35}" srcOrd="2" destOrd="0" presId="urn:microsoft.com/office/officeart/2005/8/layout/process3#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E6BDA1-660C-44E3-B8D3-B738986F10EC}" type="doc">
      <dgm:prSet loTypeId="urn:microsoft.com/office/officeart/2005/8/layout/process3#5" loCatId="process" qsTypeId="urn:microsoft.com/office/officeart/2005/8/quickstyle/simple1#6" qsCatId="simple" csTypeId="urn:microsoft.com/office/officeart/2005/8/colors/accent1_1#5" csCatId="accent1" phldr="1"/>
      <dgm:spPr/>
      <dgm:t>
        <a:bodyPr/>
        <a:lstStyle/>
        <a:p>
          <a:endParaRPr lang="zh-CN" altLang="en-US"/>
        </a:p>
      </dgm:t>
    </dgm:pt>
    <dgm:pt modelId="{1EC822D0-4B77-4F25-ABD5-8949AFB965C8}">
      <dgm:prSet phldrT="[文本]" phldr="0" custT="1"/>
      <dgm:spPr/>
      <dgm:t>
        <a:bodyPr vert="horz" wrap="square"/>
        <a:lstStyle/>
        <a:p>
          <a:pPr>
            <a:lnSpc>
              <a:spcPct val="100000"/>
            </a:lnSpc>
            <a:spcBef>
              <a:spcPct val="0"/>
            </a:spcBef>
            <a:spcAft>
              <a:spcPct val="35000"/>
            </a:spcAft>
          </a:pPr>
          <a:r>
            <a:rPr lang="en-US" altLang="zh-CN" sz="1200" b="1">
              <a:latin typeface="Microsoft JhengHei" panose="020B0604030504040204" charset="-120"/>
              <a:ea typeface="Microsoft JhengHei" panose="020B0604030504040204" charset="-120"/>
            </a:rPr>
            <a:t>Step1:Theoretical model</a:t>
          </a:r>
        </a:p>
      </dgm:t>
    </dgm:pt>
    <dgm:pt modelId="{A55FEC0B-23EE-4CFE-8050-49CBA30A17FC}" type="parTrans" cxnId="{F7927EBF-8291-4782-A8E0-52B7A6F18F7D}">
      <dgm:prSet/>
      <dgm:spPr/>
      <dgm:t>
        <a:bodyPr/>
        <a:lstStyle/>
        <a:p>
          <a:endParaRPr lang="zh-CN" altLang="en-US"/>
        </a:p>
      </dgm:t>
    </dgm:pt>
    <dgm:pt modelId="{B0C310D3-A5C4-423C-ADC0-FD305A7B421A}" type="sibTrans" cxnId="{F7927EBF-8291-4782-A8E0-52B7A6F18F7D}">
      <dgm:prSet/>
      <dgm:spPr/>
      <dgm:t>
        <a:bodyPr/>
        <a:lstStyle/>
        <a:p>
          <a:endParaRPr lang="zh-CN" altLang="en-US"/>
        </a:p>
      </dgm:t>
    </dgm:pt>
    <dgm:pt modelId="{86BF0545-C8C8-404B-B317-6B71601F8310}">
      <dgm:prSet phldrT="[文本]"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the α and velocity distribution along radius</a:t>
          </a:r>
          <a:endParaRPr lang="zh-CN" altLang="en-US" sz="1050" b="1" dirty="0">
            <a:latin typeface="微软雅黑" panose="020B0503020204020204" charset="-122"/>
            <a:ea typeface="微软雅黑" panose="020B0503020204020204" charset="-122"/>
          </a:endParaRPr>
        </a:p>
      </dgm:t>
    </dgm:pt>
    <dgm:pt modelId="{A554C9B6-595F-4C42-BA2E-0AF975A6182B}" type="parTrans" cxnId="{CC179428-B208-4536-BF52-AB07A6A023BF}">
      <dgm:prSet/>
      <dgm:spPr/>
      <dgm:t>
        <a:bodyPr/>
        <a:lstStyle/>
        <a:p>
          <a:endParaRPr lang="zh-CN" altLang="en-US"/>
        </a:p>
      </dgm:t>
    </dgm:pt>
    <dgm:pt modelId="{8F0220D1-B873-4B1C-82E7-D1658190B6B3}" type="sibTrans" cxnId="{CC179428-B208-4536-BF52-AB07A6A023BF}">
      <dgm:prSet/>
      <dgm:spPr/>
      <dgm:t>
        <a:bodyPr/>
        <a:lstStyle/>
        <a:p>
          <a:endParaRPr lang="zh-CN" altLang="en-US"/>
        </a:p>
      </dgm:t>
    </dgm:pt>
    <dgm:pt modelId="{961F2196-2FB0-4222-9A1E-5FE62E74B62A}">
      <dgm:prSet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Calculate C0 by definition</a:t>
          </a:r>
        </a:p>
      </dgm:t>
    </dgm:pt>
    <dgm:pt modelId="{15093B4B-7504-4E6C-8F3E-91E6697FA6F5}" type="parTrans" cxnId="{5DD9BB49-CD83-4CA4-8984-0818E03B6AF3}">
      <dgm:prSet/>
      <dgm:spPr/>
      <dgm:t>
        <a:bodyPr/>
        <a:lstStyle/>
        <a:p>
          <a:endParaRPr lang="zh-CN" altLang="en-US"/>
        </a:p>
      </dgm:t>
    </dgm:pt>
    <dgm:pt modelId="{A5D57F0D-9127-4876-AAC5-EBC07DE7A992}" type="sibTrans" cxnId="{5DD9BB49-CD83-4CA4-8984-0818E03B6AF3}">
      <dgm:prSet/>
      <dgm:spPr/>
      <dgm:t>
        <a:bodyPr/>
        <a:lstStyle/>
        <a:p>
          <a:endParaRPr lang="zh-CN" altLang="en-US"/>
        </a:p>
      </dgm:t>
    </dgm:pt>
    <dgm:pt modelId="{86FEAB3F-FBB1-46CC-9DC6-E094874805AE}">
      <dgm:prSet phldrT="[文本]" phldr="0" custT="1"/>
      <dgm:spPr/>
      <dgm:t>
        <a:bodyPr vert="horz" wrap="square"/>
        <a:lstStyle/>
        <a:p>
          <a:pPr>
            <a:lnSpc>
              <a:spcPct val="100000"/>
            </a:lnSpc>
            <a:spcBef>
              <a:spcPct val="0"/>
            </a:spcBef>
            <a:spcAft>
              <a:spcPct val="35000"/>
            </a:spcAft>
          </a:pPr>
          <a:r>
            <a:rPr lang="en-US" altLang="zh-CN" sz="1400" b="1" dirty="0">
              <a:latin typeface="Microsoft JhengHei" panose="020B0604030504040204" charset="-120"/>
              <a:ea typeface="Microsoft JhengHei" panose="020B0604030504040204" charset="-120"/>
              <a:cs typeface="Microsoft JhengHei" panose="020B0604030504040204" charset="-120"/>
            </a:rPr>
            <a:t>Step2</a:t>
          </a:r>
          <a:r>
            <a:rPr lang="zh-CN" altLang="en-US" sz="1400" b="1" dirty="0">
              <a:latin typeface="Microsoft JhengHei" panose="020B0604030504040204" charset="-120"/>
              <a:ea typeface="Microsoft JhengHei" panose="020B0604030504040204" charset="-120"/>
              <a:cs typeface="Microsoft JhengHei" panose="020B0604030504040204" charset="-120"/>
            </a:rPr>
            <a:t>：</a:t>
          </a:r>
          <a:r>
            <a:rPr lang="en-US" altLang="zh-CN" sz="1400" b="1" dirty="0">
              <a:latin typeface="Microsoft JhengHei" panose="020B0604030504040204" charset="-120"/>
              <a:ea typeface="Microsoft JhengHei" panose="020B0604030504040204" charset="-120"/>
              <a:cs typeface="Microsoft JhengHei" panose="020B0604030504040204" charset="-120"/>
            </a:rPr>
            <a:t>Influence factor</a:t>
          </a:r>
        </a:p>
      </dgm:t>
    </dgm:pt>
    <dgm:pt modelId="{74C68F9B-1FC8-4F0A-8F6F-246FC86076E9}" type="parTrans" cxnId="{6223B3A0-6397-44F7-B05C-954987E6DA08}">
      <dgm:prSet/>
      <dgm:spPr/>
      <dgm:t>
        <a:bodyPr/>
        <a:lstStyle/>
        <a:p>
          <a:endParaRPr lang="zh-CN" altLang="en-US"/>
        </a:p>
      </dgm:t>
    </dgm:pt>
    <dgm:pt modelId="{C7876883-34BD-4A68-A98E-D95D42D0FF9D}" type="sibTrans" cxnId="{6223B3A0-6397-44F7-B05C-954987E6DA08}">
      <dgm:prSet/>
      <dgm:spPr/>
      <dgm:t>
        <a:bodyPr/>
        <a:lstStyle/>
        <a:p>
          <a:endParaRPr lang="zh-CN" altLang="en-US"/>
        </a:p>
      </dgm:t>
    </dgm:pt>
    <dgm:pt modelId="{972233BE-F562-42C6-8E02-C376C905A446}">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Change input parameter in theoretical model</a:t>
          </a:r>
          <a:endParaRPr lang="zh-CN" altLang="en-US" sz="1050" b="1" dirty="0">
            <a:latin typeface="微软雅黑" panose="020B0503020204020204" charset="-122"/>
            <a:ea typeface="微软雅黑" panose="020B0503020204020204" charset="-122"/>
          </a:endParaRPr>
        </a:p>
      </dgm:t>
    </dgm:pt>
    <dgm:pt modelId="{1B83FA22-B57F-4847-AF9E-FCABBD20370B}" type="parTrans" cxnId="{544E7601-1192-4870-BCAA-7CFE93BA60EC}">
      <dgm:prSet/>
      <dgm:spPr/>
      <dgm:t>
        <a:bodyPr/>
        <a:lstStyle/>
        <a:p>
          <a:endParaRPr lang="zh-CN" altLang="en-US"/>
        </a:p>
      </dgm:t>
    </dgm:pt>
    <dgm:pt modelId="{C95400EF-05CE-49A4-A439-43C3AD15FAE2}" type="sibTrans" cxnId="{544E7601-1192-4870-BCAA-7CFE93BA60EC}">
      <dgm:prSet/>
      <dgm:spPr/>
      <dgm:t>
        <a:bodyPr/>
        <a:lstStyle/>
        <a:p>
          <a:endParaRPr lang="zh-CN" altLang="en-US"/>
        </a:p>
      </dgm:t>
    </dgm:pt>
    <dgm:pt modelId="{0C6F0259-F5BD-4237-A1D9-0204AFE4AFBA}">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Analysis the influence</a:t>
          </a:r>
        </a:p>
      </dgm:t>
    </dgm:pt>
    <dgm:pt modelId="{1C6F4333-5702-4999-8D19-844C202ED990}" type="parTrans" cxnId="{4E96DD4A-ACB5-43BF-9233-B7EA769181AA}">
      <dgm:prSet/>
      <dgm:spPr/>
      <dgm:t>
        <a:bodyPr/>
        <a:lstStyle/>
        <a:p>
          <a:endParaRPr lang="zh-CN" altLang="en-US"/>
        </a:p>
      </dgm:t>
    </dgm:pt>
    <dgm:pt modelId="{D29AB66E-ADA1-4AC5-AF70-15D1CE72D42D}" type="sibTrans" cxnId="{4E96DD4A-ACB5-43BF-9233-B7EA769181AA}">
      <dgm:prSet/>
      <dgm:spPr/>
      <dgm:t>
        <a:bodyPr/>
        <a:lstStyle/>
        <a:p>
          <a:endParaRPr lang="zh-CN" altLang="en-US"/>
        </a:p>
      </dgm:t>
    </dgm:pt>
    <dgm:pt modelId="{B349FD2E-4A90-427F-8442-13222811DC7E}">
      <dgm:prSet phldrT="[文本]" phldr="0" custT="1"/>
      <dgm:spPr/>
      <dgm:t>
        <a:bodyPr vert="horz" wrap="square"/>
        <a:lstStyle/>
        <a:p>
          <a:pPr>
            <a:lnSpc>
              <a:spcPct val="100000"/>
            </a:lnSpc>
            <a:spcBef>
              <a:spcPct val="0"/>
            </a:spcBef>
            <a:spcAft>
              <a:spcPct val="35000"/>
            </a:spcAft>
          </a:pPr>
          <a:r>
            <a:rPr lang="en-US" altLang="zh-CN" sz="1400" b="1">
              <a:latin typeface="Microsoft JhengHei" panose="020B0604030504040204" charset="-120"/>
              <a:ea typeface="Microsoft JhengHei" panose="020B0604030504040204" charset="-120"/>
              <a:cs typeface="Microsoft JhengHei" panose="020B0604030504040204" charset="-120"/>
            </a:rPr>
            <a:t>Step3</a:t>
          </a:r>
          <a:r>
            <a:rPr lang="zh-CN" altLang="en-US" sz="1400" b="1">
              <a:latin typeface="Microsoft JhengHei" panose="020B0604030504040204" charset="-120"/>
              <a:ea typeface="Microsoft JhengHei" panose="020B0604030504040204" charset="-120"/>
              <a:cs typeface="Microsoft JhengHei" panose="020B0604030504040204" charset="-120"/>
            </a:rPr>
            <a:t>：</a:t>
          </a:r>
          <a:r>
            <a:rPr lang="en-US" altLang="zh-CN" sz="1400" b="1">
              <a:latin typeface="Microsoft JhengHei" panose="020B0604030504040204" charset="-120"/>
              <a:ea typeface="Microsoft JhengHei" panose="020B0604030504040204" charset="-120"/>
              <a:cs typeface="Microsoft JhengHei" panose="020B0604030504040204" charset="-120"/>
            </a:rPr>
            <a:t>new correlation</a:t>
          </a:r>
        </a:p>
      </dgm:t>
    </dgm:pt>
    <dgm:pt modelId="{81F9B442-B301-4CE5-9F77-41783846C51D}" type="parTrans" cxnId="{17660486-21BD-48C7-B75D-4DD0B1ED4A18}">
      <dgm:prSet/>
      <dgm:spPr/>
      <dgm:t>
        <a:bodyPr/>
        <a:lstStyle/>
        <a:p>
          <a:endParaRPr lang="zh-CN" altLang="en-US"/>
        </a:p>
      </dgm:t>
    </dgm:pt>
    <dgm:pt modelId="{6C33D960-524C-4E19-9279-0E1D8AB4608A}" type="sibTrans" cxnId="{17660486-21BD-48C7-B75D-4DD0B1ED4A18}">
      <dgm:prSet/>
      <dgm:spPr/>
      <dgm:t>
        <a:bodyPr/>
        <a:lstStyle/>
        <a:p>
          <a:endParaRPr lang="zh-CN" altLang="en-US"/>
        </a:p>
      </dgm:t>
    </dgm:pt>
    <dgm:pt modelId="{11EC3D9D-CABC-4F6B-8311-51EC9AF94B05}">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quantify the effect by fitting</a:t>
          </a:r>
          <a:endParaRPr lang="zh-CN" altLang="en-US" sz="1050" b="1" dirty="0">
            <a:latin typeface="微软雅黑" panose="020B0503020204020204" charset="-122"/>
            <a:ea typeface="微软雅黑" panose="020B0503020204020204" charset="-122"/>
          </a:endParaRPr>
        </a:p>
      </dgm:t>
    </dgm:pt>
    <dgm:pt modelId="{4CB9D39E-D2E7-4AB1-8C35-13DBC76F1E1B}" type="parTrans" cxnId="{6AAC430D-3276-4019-9BBC-C55F4DD82F5E}">
      <dgm:prSet/>
      <dgm:spPr/>
      <dgm:t>
        <a:bodyPr/>
        <a:lstStyle/>
        <a:p>
          <a:endParaRPr lang="zh-CN" altLang="en-US"/>
        </a:p>
      </dgm:t>
    </dgm:pt>
    <dgm:pt modelId="{49A756A8-869C-486D-A1C2-A9179C82C574}" type="sibTrans" cxnId="{6AAC430D-3276-4019-9BBC-C55F4DD82F5E}">
      <dgm:prSet/>
      <dgm:spPr/>
      <dgm:t>
        <a:bodyPr/>
        <a:lstStyle/>
        <a:p>
          <a:endParaRPr lang="zh-CN" altLang="en-US"/>
        </a:p>
      </dgm:t>
    </dgm:pt>
    <dgm:pt modelId="{9E3AF78F-9DE5-4800-8B42-AC73C2B49079}">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new correlation</a:t>
          </a:r>
        </a:p>
      </dgm:t>
    </dgm:pt>
    <dgm:pt modelId="{8DB724DF-6AF1-403E-A854-309B5700E80A}" type="parTrans" cxnId="{CB6922D3-3B5C-4F0C-9245-5985FB73C6A2}">
      <dgm:prSet/>
      <dgm:spPr/>
      <dgm:t>
        <a:bodyPr/>
        <a:lstStyle/>
        <a:p>
          <a:endParaRPr lang="zh-CN" altLang="en-US"/>
        </a:p>
      </dgm:t>
    </dgm:pt>
    <dgm:pt modelId="{6E2FDD1E-9040-44BC-8713-167B3BA78355}" type="sibTrans" cxnId="{CB6922D3-3B5C-4F0C-9245-5985FB73C6A2}">
      <dgm:prSet/>
      <dgm:spPr/>
      <dgm:t>
        <a:bodyPr/>
        <a:lstStyle/>
        <a:p>
          <a:endParaRPr lang="zh-CN" altLang="en-US"/>
        </a:p>
      </dgm:t>
    </dgm:pt>
    <dgm:pt modelId="{6600DED2-8216-4ABE-8A99-4882629E1A4D}" type="pres">
      <dgm:prSet presAssocID="{2FE6BDA1-660C-44E3-B8D3-B738986F10EC}" presName="linearFlow" presStyleCnt="0">
        <dgm:presLayoutVars>
          <dgm:dir/>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Lbl="node1" presStyleIdx="0" presStyleCnt="3">
        <dgm:presLayoutVars>
          <dgm:chMax val="0"/>
          <dgm:chPref val="0"/>
          <dgm:bulletEnabled val="1"/>
        </dgm:presLayoutVars>
      </dgm:prSet>
      <dgm:spPr/>
    </dgm:pt>
    <dgm:pt modelId="{BEA8DFF6-0BBC-4765-94CE-726AE7249D2C}" type="pres">
      <dgm:prSet presAssocID="{1EC822D0-4B77-4F25-ABD5-8949AFB965C8}" presName="parSh" presStyleLbl="node1" presStyleIdx="0" presStyleCnt="3"/>
      <dgm:spPr/>
    </dgm:pt>
    <dgm:pt modelId="{A527D8D7-AE0F-41E2-B0A5-F384C5C9B908}" type="pres">
      <dgm:prSet presAssocID="{1EC822D0-4B77-4F25-ABD5-8949AFB965C8}" presName="desTx" presStyleLbl="fgAcc1" presStyleIdx="0" presStyleCnt="3">
        <dgm:presLayoutVars>
          <dgm:bulletEnabled val="1"/>
        </dgm:presLayoutVars>
      </dgm:prSet>
      <dgm:spPr/>
    </dgm:pt>
    <dgm:pt modelId="{21AD7683-4E21-48FB-A2B0-38429FA73B13}" type="pres">
      <dgm:prSet presAssocID="{B0C310D3-A5C4-423C-ADC0-FD305A7B421A}" presName="sibTrans" presStyleLbl="sibTrans2D1" presStyleIdx="0" presStyleCnt="2"/>
      <dgm:spPr/>
    </dgm:pt>
    <dgm:pt modelId="{1E817AA8-5A37-4644-9254-A1E7980637B5}" type="pres">
      <dgm:prSet presAssocID="{B0C310D3-A5C4-423C-ADC0-FD305A7B421A}" presName="connTx" presStyleLbl="sibTrans2D1" presStyleIdx="0" presStyleCnt="2"/>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Lbl="node1" presStyleIdx="0" presStyleCnt="3">
        <dgm:presLayoutVars>
          <dgm:chMax val="0"/>
          <dgm:chPref val="0"/>
          <dgm:bulletEnabled val="1"/>
        </dgm:presLayoutVars>
      </dgm:prSet>
      <dgm:spPr/>
    </dgm:pt>
    <dgm:pt modelId="{4201241F-A758-4825-9A41-CBED0FF9E993}" type="pres">
      <dgm:prSet presAssocID="{86FEAB3F-FBB1-46CC-9DC6-E094874805AE}" presName="parSh" presStyleLbl="node1" presStyleIdx="1" presStyleCnt="3"/>
      <dgm:spPr/>
    </dgm:pt>
    <dgm:pt modelId="{BFC7A65B-961A-4F69-8CB3-248457E85C87}" type="pres">
      <dgm:prSet presAssocID="{86FEAB3F-FBB1-46CC-9DC6-E094874805AE}" presName="desTx" presStyleLbl="fgAcc1" presStyleIdx="1" presStyleCnt="3">
        <dgm:presLayoutVars>
          <dgm:bulletEnabled val="1"/>
        </dgm:presLayoutVars>
      </dgm:prSet>
      <dgm:spPr/>
    </dgm:pt>
    <dgm:pt modelId="{5D27C5B2-FAF5-4B9E-8CE5-8F54D12F7C36}" type="pres">
      <dgm:prSet presAssocID="{C7876883-34BD-4A68-A98E-D95D42D0FF9D}" presName="sibTrans" presStyleLbl="sibTrans2D1" presStyleIdx="1" presStyleCnt="2"/>
      <dgm:spPr/>
    </dgm:pt>
    <dgm:pt modelId="{F8D5EB2A-738F-4E50-B014-79322171C96A}" type="pres">
      <dgm:prSet presAssocID="{C7876883-34BD-4A68-A98E-D95D42D0FF9D}" presName="connTx" presStyleLbl="sibTrans2D1" presStyleIdx="1" presStyleCnt="2"/>
      <dgm:spPr/>
    </dgm:pt>
    <dgm:pt modelId="{7908079C-B054-488F-B184-A0837979EED0}" type="pres">
      <dgm:prSet presAssocID="{B349FD2E-4A90-427F-8442-13222811DC7E}" presName="composite" presStyleCnt="0"/>
      <dgm:spPr/>
    </dgm:pt>
    <dgm:pt modelId="{C2722F97-5D1A-4260-B371-3A1E1DF124B3}" type="pres">
      <dgm:prSet presAssocID="{B349FD2E-4A90-427F-8442-13222811DC7E}" presName="parTx" presStyleLbl="node1" presStyleIdx="1" presStyleCnt="3">
        <dgm:presLayoutVars>
          <dgm:chMax val="0"/>
          <dgm:chPref val="0"/>
          <dgm:bulletEnabled val="1"/>
        </dgm:presLayoutVars>
      </dgm:prSet>
      <dgm:spPr/>
    </dgm:pt>
    <dgm:pt modelId="{6EADA40E-ECF8-4EF2-9B35-A9DD5D6A50D5}" type="pres">
      <dgm:prSet presAssocID="{B349FD2E-4A90-427F-8442-13222811DC7E}" presName="parSh" presStyleLbl="node1" presStyleIdx="2" presStyleCnt="3"/>
      <dgm:spPr/>
    </dgm:pt>
    <dgm:pt modelId="{39BA4712-27E2-4423-ADD6-9F9BD3D8FB35}" type="pres">
      <dgm:prSet presAssocID="{B349FD2E-4A90-427F-8442-13222811DC7E}" presName="desTx" presStyleLbl="fgAcc1" presStyleIdx="2" presStyleCnt="3">
        <dgm:presLayoutVars>
          <dgm:bulletEnabled val="1"/>
        </dgm:presLayoutVars>
      </dgm:prSet>
      <dgm:spPr/>
    </dgm:pt>
  </dgm:ptLst>
  <dgm:cxnLst>
    <dgm:cxn modelId="{544E7601-1192-4870-BCAA-7CFE93BA60EC}" srcId="{86FEAB3F-FBB1-46CC-9DC6-E094874805AE}" destId="{972233BE-F562-42C6-8E02-C376C905A446}" srcOrd="0" destOrd="0" parTransId="{1B83FA22-B57F-4847-AF9E-FCABBD20370B}" sibTransId="{C95400EF-05CE-49A4-A439-43C3AD15FAE2}"/>
    <dgm:cxn modelId="{9C135108-0B3F-43CE-9745-9CC0849F4B81}" type="presOf" srcId="{B349FD2E-4A90-427F-8442-13222811DC7E}" destId="{C2722F97-5D1A-4260-B371-3A1E1DF124B3}" srcOrd="1" destOrd="0" presId="urn:microsoft.com/office/officeart/2005/8/layout/process3#5"/>
    <dgm:cxn modelId="{6AAC430D-3276-4019-9BBC-C55F4DD82F5E}" srcId="{B349FD2E-4A90-427F-8442-13222811DC7E}" destId="{11EC3D9D-CABC-4F6B-8311-51EC9AF94B05}" srcOrd="0" destOrd="0" parTransId="{4CB9D39E-D2E7-4AB1-8C35-13DBC76F1E1B}" sibTransId="{49A756A8-869C-486D-A1C2-A9179C82C574}"/>
    <dgm:cxn modelId="{FACEAA24-B739-4A9E-8107-5D8244E09EB9}" type="presOf" srcId="{972233BE-F562-42C6-8E02-C376C905A446}" destId="{BFC7A65B-961A-4F69-8CB3-248457E85C87}" srcOrd="0" destOrd="0" presId="urn:microsoft.com/office/officeart/2005/8/layout/process3#5"/>
    <dgm:cxn modelId="{CC179428-B208-4536-BF52-AB07A6A023BF}" srcId="{1EC822D0-4B77-4F25-ABD5-8949AFB965C8}" destId="{86BF0545-C8C8-404B-B317-6B71601F8310}" srcOrd="0" destOrd="0" parTransId="{A554C9B6-595F-4C42-BA2E-0AF975A6182B}" sibTransId="{8F0220D1-B873-4B1C-82E7-D1658190B6B3}"/>
    <dgm:cxn modelId="{1D6EE128-FE58-4D25-87B9-E71F48D71BF5}" type="presOf" srcId="{C7876883-34BD-4A68-A98E-D95D42D0FF9D}" destId="{5D27C5B2-FAF5-4B9E-8CE5-8F54D12F7C36}" srcOrd="0" destOrd="0" presId="urn:microsoft.com/office/officeart/2005/8/layout/process3#5"/>
    <dgm:cxn modelId="{21D47637-C1A0-410F-B1E6-66BFD54F4392}" type="presOf" srcId="{9E3AF78F-9DE5-4800-8B42-AC73C2B49079}" destId="{39BA4712-27E2-4423-ADD6-9F9BD3D8FB35}" srcOrd="0" destOrd="1" presId="urn:microsoft.com/office/officeart/2005/8/layout/process3#5"/>
    <dgm:cxn modelId="{58C6355C-B5B2-4394-95C1-34F332A75C1A}" type="presOf" srcId="{2FE6BDA1-660C-44E3-B8D3-B738986F10EC}" destId="{6600DED2-8216-4ABE-8A99-4882629E1A4D}" srcOrd="0" destOrd="0" presId="urn:microsoft.com/office/officeart/2005/8/layout/process3#5"/>
    <dgm:cxn modelId="{E4FFA360-67C9-4A5A-B28A-B4E1912359D8}" type="presOf" srcId="{86FEAB3F-FBB1-46CC-9DC6-E094874805AE}" destId="{4201241F-A758-4825-9A41-CBED0FF9E993}" srcOrd="0" destOrd="0" presId="urn:microsoft.com/office/officeart/2005/8/layout/process3#5"/>
    <dgm:cxn modelId="{79794B64-9404-40E6-87C5-B24A8AABAE5F}" type="presOf" srcId="{1EC822D0-4B77-4F25-ABD5-8949AFB965C8}" destId="{CAF6A44E-174D-4D73-BBC0-9FC10FA804B9}" srcOrd="1" destOrd="0" presId="urn:microsoft.com/office/officeart/2005/8/layout/process3#5"/>
    <dgm:cxn modelId="{5DD9BB49-CD83-4CA4-8984-0818E03B6AF3}" srcId="{1EC822D0-4B77-4F25-ABD5-8949AFB965C8}" destId="{961F2196-2FB0-4222-9A1E-5FE62E74B62A}" srcOrd="1" destOrd="0" parTransId="{15093B4B-7504-4E6C-8F3E-91E6697FA6F5}" sibTransId="{A5D57F0D-9127-4876-AAC5-EBC07DE7A992}"/>
    <dgm:cxn modelId="{4E96DD4A-ACB5-43BF-9233-B7EA769181AA}" srcId="{86FEAB3F-FBB1-46CC-9DC6-E094874805AE}" destId="{0C6F0259-F5BD-4237-A1D9-0204AFE4AFBA}" srcOrd="1" destOrd="0" parTransId="{1C6F4333-5702-4999-8D19-844C202ED990}" sibTransId="{D29AB66E-ADA1-4AC5-AF70-15D1CE72D42D}"/>
    <dgm:cxn modelId="{4030D64E-F180-4436-8B83-70384B7A7D3D}" type="presOf" srcId="{1EC822D0-4B77-4F25-ABD5-8949AFB965C8}" destId="{BEA8DFF6-0BBC-4765-94CE-726AE7249D2C}" srcOrd="0" destOrd="0" presId="urn:microsoft.com/office/officeart/2005/8/layout/process3#5"/>
    <dgm:cxn modelId="{0475B550-2716-4543-BD94-1C2F6C0E53D1}" type="presOf" srcId="{0C6F0259-F5BD-4237-A1D9-0204AFE4AFBA}" destId="{BFC7A65B-961A-4F69-8CB3-248457E85C87}" srcOrd="0" destOrd="1" presId="urn:microsoft.com/office/officeart/2005/8/layout/process3#5"/>
    <dgm:cxn modelId="{B0450B54-CACC-47FD-8D05-9FAA2107FC3E}" type="presOf" srcId="{B349FD2E-4A90-427F-8442-13222811DC7E}" destId="{6EADA40E-ECF8-4EF2-9B35-A9DD5D6A50D5}" srcOrd="0" destOrd="0" presId="urn:microsoft.com/office/officeart/2005/8/layout/process3#5"/>
    <dgm:cxn modelId="{0D2F7555-8F15-4C5C-AA54-37218557316D}" type="presOf" srcId="{86FEAB3F-FBB1-46CC-9DC6-E094874805AE}" destId="{D8686130-E958-4F9D-9269-6FA1732D0A73}" srcOrd="1" destOrd="0" presId="urn:microsoft.com/office/officeart/2005/8/layout/process3#5"/>
    <dgm:cxn modelId="{551AAB56-1F31-4C23-8F96-A7D6342F1A90}" type="presOf" srcId="{11EC3D9D-CABC-4F6B-8311-51EC9AF94B05}" destId="{39BA4712-27E2-4423-ADD6-9F9BD3D8FB35}" srcOrd="0" destOrd="0" presId="urn:microsoft.com/office/officeart/2005/8/layout/process3#5"/>
    <dgm:cxn modelId="{76941981-5C00-4E0C-82F7-9F295E3BA5F8}" type="presOf" srcId="{86BF0545-C8C8-404B-B317-6B71601F8310}" destId="{A527D8D7-AE0F-41E2-B0A5-F384C5C9B908}" srcOrd="0" destOrd="0" presId="urn:microsoft.com/office/officeart/2005/8/layout/process3#5"/>
    <dgm:cxn modelId="{17660486-21BD-48C7-B75D-4DD0B1ED4A18}" srcId="{2FE6BDA1-660C-44E3-B8D3-B738986F10EC}" destId="{B349FD2E-4A90-427F-8442-13222811DC7E}" srcOrd="2" destOrd="0" parTransId="{81F9B442-B301-4CE5-9F77-41783846C51D}" sibTransId="{6C33D960-524C-4E19-9279-0E1D8AB4608A}"/>
    <dgm:cxn modelId="{E6BC0089-2FF0-4611-A091-91014781FE2E}" type="presOf" srcId="{961F2196-2FB0-4222-9A1E-5FE62E74B62A}" destId="{A527D8D7-AE0F-41E2-B0A5-F384C5C9B908}" srcOrd="0" destOrd="1" presId="urn:microsoft.com/office/officeart/2005/8/layout/process3#5"/>
    <dgm:cxn modelId="{6223B3A0-6397-44F7-B05C-954987E6DA08}" srcId="{2FE6BDA1-660C-44E3-B8D3-B738986F10EC}" destId="{86FEAB3F-FBB1-46CC-9DC6-E094874805AE}" srcOrd="1" destOrd="0" parTransId="{74C68F9B-1FC8-4F0A-8F6F-246FC86076E9}" sibTransId="{C7876883-34BD-4A68-A98E-D95D42D0FF9D}"/>
    <dgm:cxn modelId="{F7927EBF-8291-4782-A8E0-52B7A6F18F7D}" srcId="{2FE6BDA1-660C-44E3-B8D3-B738986F10EC}" destId="{1EC822D0-4B77-4F25-ABD5-8949AFB965C8}" srcOrd="0" destOrd="0" parTransId="{A55FEC0B-23EE-4CFE-8050-49CBA30A17FC}" sibTransId="{B0C310D3-A5C4-423C-ADC0-FD305A7B421A}"/>
    <dgm:cxn modelId="{3C869BC6-C84F-45B2-AA20-2FEAF7CA5972}" type="presOf" srcId="{C7876883-34BD-4A68-A98E-D95D42D0FF9D}" destId="{F8D5EB2A-738F-4E50-B014-79322171C96A}" srcOrd="1" destOrd="0" presId="urn:microsoft.com/office/officeart/2005/8/layout/process3#5"/>
    <dgm:cxn modelId="{CB6922D3-3B5C-4F0C-9245-5985FB73C6A2}" srcId="{B349FD2E-4A90-427F-8442-13222811DC7E}" destId="{9E3AF78F-9DE5-4800-8B42-AC73C2B49079}" srcOrd="1" destOrd="0" parTransId="{8DB724DF-6AF1-403E-A854-309B5700E80A}" sibTransId="{6E2FDD1E-9040-44BC-8713-167B3BA78355}"/>
    <dgm:cxn modelId="{052534D7-35D5-4FCF-8EC7-4699D8A048CA}" type="presOf" srcId="{B0C310D3-A5C4-423C-ADC0-FD305A7B421A}" destId="{1E817AA8-5A37-4644-9254-A1E7980637B5}" srcOrd="1" destOrd="0" presId="urn:microsoft.com/office/officeart/2005/8/layout/process3#5"/>
    <dgm:cxn modelId="{A0E76CF6-E456-4C70-BDE2-AA01DC59567F}" type="presOf" srcId="{B0C310D3-A5C4-423C-ADC0-FD305A7B421A}" destId="{21AD7683-4E21-48FB-A2B0-38429FA73B13}" srcOrd="0" destOrd="0" presId="urn:microsoft.com/office/officeart/2005/8/layout/process3#5"/>
    <dgm:cxn modelId="{B1D6151E-E92D-4E07-A147-9B3AC1C0FAD3}" type="presParOf" srcId="{6600DED2-8216-4ABE-8A99-4882629E1A4D}" destId="{13EA64EB-AB03-4C80-9EEA-7CED2D89D89C}" srcOrd="0" destOrd="0" presId="urn:microsoft.com/office/officeart/2005/8/layout/process3#5"/>
    <dgm:cxn modelId="{35869CB4-E6E3-49E4-8049-0255F85663F0}" type="presParOf" srcId="{13EA64EB-AB03-4C80-9EEA-7CED2D89D89C}" destId="{CAF6A44E-174D-4D73-BBC0-9FC10FA804B9}" srcOrd="0" destOrd="0" presId="urn:microsoft.com/office/officeart/2005/8/layout/process3#5"/>
    <dgm:cxn modelId="{1586565E-CB86-4B15-B5B0-E89C34AA9DF0}" type="presParOf" srcId="{13EA64EB-AB03-4C80-9EEA-7CED2D89D89C}" destId="{BEA8DFF6-0BBC-4765-94CE-726AE7249D2C}" srcOrd="1" destOrd="0" presId="urn:microsoft.com/office/officeart/2005/8/layout/process3#5"/>
    <dgm:cxn modelId="{0FBCC9E9-13F5-4DC4-8317-A567C8E24701}" type="presParOf" srcId="{13EA64EB-AB03-4C80-9EEA-7CED2D89D89C}" destId="{A527D8D7-AE0F-41E2-B0A5-F384C5C9B908}" srcOrd="2" destOrd="0" presId="urn:microsoft.com/office/officeart/2005/8/layout/process3#5"/>
    <dgm:cxn modelId="{13090F49-8ED8-43D6-B925-1770CFCA56FF}" type="presParOf" srcId="{6600DED2-8216-4ABE-8A99-4882629E1A4D}" destId="{21AD7683-4E21-48FB-A2B0-38429FA73B13}" srcOrd="1" destOrd="0" presId="urn:microsoft.com/office/officeart/2005/8/layout/process3#5"/>
    <dgm:cxn modelId="{DB15390A-C788-4B24-BFAB-BD2D57FAABB6}" type="presParOf" srcId="{21AD7683-4E21-48FB-A2B0-38429FA73B13}" destId="{1E817AA8-5A37-4644-9254-A1E7980637B5}" srcOrd="0" destOrd="0" presId="urn:microsoft.com/office/officeart/2005/8/layout/process3#5"/>
    <dgm:cxn modelId="{18D47A63-914B-4536-A893-53CEF128A53D}" type="presParOf" srcId="{6600DED2-8216-4ABE-8A99-4882629E1A4D}" destId="{4706D582-EEBF-4C1E-B7F4-A6D3E12D3072}" srcOrd="2" destOrd="0" presId="urn:microsoft.com/office/officeart/2005/8/layout/process3#5"/>
    <dgm:cxn modelId="{52ACA867-6FD6-473F-8C9C-0A03C1ACB61E}" type="presParOf" srcId="{4706D582-EEBF-4C1E-B7F4-A6D3E12D3072}" destId="{D8686130-E958-4F9D-9269-6FA1732D0A73}" srcOrd="0" destOrd="0" presId="urn:microsoft.com/office/officeart/2005/8/layout/process3#5"/>
    <dgm:cxn modelId="{2F284FF7-A2F2-4975-8A61-2CA5349A9630}" type="presParOf" srcId="{4706D582-EEBF-4C1E-B7F4-A6D3E12D3072}" destId="{4201241F-A758-4825-9A41-CBED0FF9E993}" srcOrd="1" destOrd="0" presId="urn:microsoft.com/office/officeart/2005/8/layout/process3#5"/>
    <dgm:cxn modelId="{EA439029-5049-4033-9B2C-E1F009CE8867}" type="presParOf" srcId="{4706D582-EEBF-4C1E-B7F4-A6D3E12D3072}" destId="{BFC7A65B-961A-4F69-8CB3-248457E85C87}" srcOrd="2" destOrd="0" presId="urn:microsoft.com/office/officeart/2005/8/layout/process3#5"/>
    <dgm:cxn modelId="{EB6A016D-FF06-439B-A118-EFFC05D49088}" type="presParOf" srcId="{6600DED2-8216-4ABE-8A99-4882629E1A4D}" destId="{5D27C5B2-FAF5-4B9E-8CE5-8F54D12F7C36}" srcOrd="3" destOrd="0" presId="urn:microsoft.com/office/officeart/2005/8/layout/process3#5"/>
    <dgm:cxn modelId="{3D0F84AA-7AEC-48C3-8026-B1E5C94801AD}" type="presParOf" srcId="{5D27C5B2-FAF5-4B9E-8CE5-8F54D12F7C36}" destId="{F8D5EB2A-738F-4E50-B014-79322171C96A}" srcOrd="0" destOrd="0" presId="urn:microsoft.com/office/officeart/2005/8/layout/process3#5"/>
    <dgm:cxn modelId="{E9DF96A5-1D3D-44C4-B9BB-B48250C70F11}" type="presParOf" srcId="{6600DED2-8216-4ABE-8A99-4882629E1A4D}" destId="{7908079C-B054-488F-B184-A0837979EED0}" srcOrd="4" destOrd="0" presId="urn:microsoft.com/office/officeart/2005/8/layout/process3#5"/>
    <dgm:cxn modelId="{7C6F48B3-45CD-45CC-BE25-4CBDFF114D4F}" type="presParOf" srcId="{7908079C-B054-488F-B184-A0837979EED0}" destId="{C2722F97-5D1A-4260-B371-3A1E1DF124B3}" srcOrd="0" destOrd="0" presId="urn:microsoft.com/office/officeart/2005/8/layout/process3#5"/>
    <dgm:cxn modelId="{2BB8EB65-D593-42A5-BB50-A4FD207E8375}" type="presParOf" srcId="{7908079C-B054-488F-B184-A0837979EED0}" destId="{6EADA40E-ECF8-4EF2-9B35-A9DD5D6A50D5}" srcOrd="1" destOrd="0" presId="urn:microsoft.com/office/officeart/2005/8/layout/process3#5"/>
    <dgm:cxn modelId="{C4745462-86E1-4B23-96D4-38CE238B5BCD}" type="presParOf" srcId="{7908079C-B054-488F-B184-A0837979EED0}" destId="{39BA4712-27E2-4423-ADD6-9F9BD3D8FB35}" srcOrd="2" destOrd="0" presId="urn:microsoft.com/office/officeart/2005/8/layout/process3#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E6BDA1-660C-44E3-B8D3-B738986F10EC}" type="doc">
      <dgm:prSet loTypeId="urn:microsoft.com/office/officeart/2005/8/layout/process3#5" loCatId="process" qsTypeId="urn:microsoft.com/office/officeart/2005/8/quickstyle/simple1#6" qsCatId="simple" csTypeId="urn:microsoft.com/office/officeart/2005/8/colors/accent1_1#5" csCatId="accent1" phldr="1"/>
      <dgm:spPr/>
      <dgm:t>
        <a:bodyPr/>
        <a:lstStyle/>
        <a:p>
          <a:endParaRPr lang="zh-CN" altLang="en-US"/>
        </a:p>
      </dgm:t>
    </dgm:pt>
    <dgm:pt modelId="{1EC822D0-4B77-4F25-ABD5-8949AFB965C8}">
      <dgm:prSet phldrT="[文本]" phldr="0" custT="1"/>
      <dgm:spPr/>
      <dgm:t>
        <a:bodyPr vert="horz" wrap="square"/>
        <a:lstStyle/>
        <a:p>
          <a:pPr>
            <a:lnSpc>
              <a:spcPct val="100000"/>
            </a:lnSpc>
            <a:spcBef>
              <a:spcPct val="0"/>
            </a:spcBef>
            <a:spcAft>
              <a:spcPct val="35000"/>
            </a:spcAft>
          </a:pPr>
          <a:r>
            <a:rPr lang="en-US" altLang="zh-CN" sz="1200" b="1">
              <a:latin typeface="Microsoft JhengHei" panose="020B0604030504040204" charset="-120"/>
              <a:ea typeface="Microsoft JhengHei" panose="020B0604030504040204" charset="-120"/>
            </a:rPr>
            <a:t>Step1:Theoretical model</a:t>
          </a:r>
        </a:p>
      </dgm:t>
    </dgm:pt>
    <dgm:pt modelId="{A55FEC0B-23EE-4CFE-8050-49CBA30A17FC}" type="parTrans" cxnId="{F7927EBF-8291-4782-A8E0-52B7A6F18F7D}">
      <dgm:prSet/>
      <dgm:spPr/>
      <dgm:t>
        <a:bodyPr/>
        <a:lstStyle/>
        <a:p>
          <a:endParaRPr lang="zh-CN" altLang="en-US"/>
        </a:p>
      </dgm:t>
    </dgm:pt>
    <dgm:pt modelId="{B0C310D3-A5C4-423C-ADC0-FD305A7B421A}" type="sibTrans" cxnId="{F7927EBF-8291-4782-A8E0-52B7A6F18F7D}">
      <dgm:prSet/>
      <dgm:spPr/>
      <dgm:t>
        <a:bodyPr/>
        <a:lstStyle/>
        <a:p>
          <a:endParaRPr lang="zh-CN" altLang="en-US"/>
        </a:p>
      </dgm:t>
    </dgm:pt>
    <dgm:pt modelId="{86BF0545-C8C8-404B-B317-6B71601F8310}">
      <dgm:prSet phldrT="[文本]"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the α and velocity distribution along radius</a:t>
          </a:r>
          <a:endParaRPr lang="zh-CN" altLang="en-US" sz="1050" b="1" dirty="0">
            <a:latin typeface="微软雅黑" panose="020B0503020204020204" charset="-122"/>
            <a:ea typeface="微软雅黑" panose="020B0503020204020204" charset="-122"/>
          </a:endParaRPr>
        </a:p>
      </dgm:t>
    </dgm:pt>
    <dgm:pt modelId="{A554C9B6-595F-4C42-BA2E-0AF975A6182B}" type="parTrans" cxnId="{CC179428-B208-4536-BF52-AB07A6A023BF}">
      <dgm:prSet/>
      <dgm:spPr/>
      <dgm:t>
        <a:bodyPr/>
        <a:lstStyle/>
        <a:p>
          <a:endParaRPr lang="zh-CN" altLang="en-US"/>
        </a:p>
      </dgm:t>
    </dgm:pt>
    <dgm:pt modelId="{8F0220D1-B873-4B1C-82E7-D1658190B6B3}" type="sibTrans" cxnId="{CC179428-B208-4536-BF52-AB07A6A023BF}">
      <dgm:prSet/>
      <dgm:spPr/>
      <dgm:t>
        <a:bodyPr/>
        <a:lstStyle/>
        <a:p>
          <a:endParaRPr lang="zh-CN" altLang="en-US"/>
        </a:p>
      </dgm:t>
    </dgm:pt>
    <dgm:pt modelId="{961F2196-2FB0-4222-9A1E-5FE62E74B62A}">
      <dgm:prSet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Calculate C0 by definition</a:t>
          </a:r>
        </a:p>
      </dgm:t>
    </dgm:pt>
    <dgm:pt modelId="{15093B4B-7504-4E6C-8F3E-91E6697FA6F5}" type="parTrans" cxnId="{5DD9BB49-CD83-4CA4-8984-0818E03B6AF3}">
      <dgm:prSet/>
      <dgm:spPr/>
      <dgm:t>
        <a:bodyPr/>
        <a:lstStyle/>
        <a:p>
          <a:endParaRPr lang="zh-CN" altLang="en-US"/>
        </a:p>
      </dgm:t>
    </dgm:pt>
    <dgm:pt modelId="{A5D57F0D-9127-4876-AAC5-EBC07DE7A992}" type="sibTrans" cxnId="{5DD9BB49-CD83-4CA4-8984-0818E03B6AF3}">
      <dgm:prSet/>
      <dgm:spPr/>
      <dgm:t>
        <a:bodyPr/>
        <a:lstStyle/>
        <a:p>
          <a:endParaRPr lang="zh-CN" altLang="en-US"/>
        </a:p>
      </dgm:t>
    </dgm:pt>
    <dgm:pt modelId="{86FEAB3F-FBB1-46CC-9DC6-E094874805AE}">
      <dgm:prSet phldrT="[文本]" phldr="0" custT="1"/>
      <dgm:spPr/>
      <dgm:t>
        <a:bodyPr vert="horz" wrap="square"/>
        <a:lstStyle/>
        <a:p>
          <a:pPr>
            <a:lnSpc>
              <a:spcPct val="100000"/>
            </a:lnSpc>
            <a:spcBef>
              <a:spcPct val="0"/>
            </a:spcBef>
            <a:spcAft>
              <a:spcPct val="35000"/>
            </a:spcAft>
          </a:pPr>
          <a:r>
            <a:rPr lang="en-US" altLang="zh-CN" sz="1400" b="1" dirty="0">
              <a:latin typeface="Microsoft JhengHei" panose="020B0604030504040204" charset="-120"/>
              <a:ea typeface="Microsoft JhengHei" panose="020B0604030504040204" charset="-120"/>
              <a:cs typeface="Microsoft JhengHei" panose="020B0604030504040204" charset="-120"/>
            </a:rPr>
            <a:t>Step2</a:t>
          </a:r>
          <a:r>
            <a:rPr lang="zh-CN" altLang="en-US" sz="1400" b="1" dirty="0">
              <a:latin typeface="Microsoft JhengHei" panose="020B0604030504040204" charset="-120"/>
              <a:ea typeface="Microsoft JhengHei" panose="020B0604030504040204" charset="-120"/>
              <a:cs typeface="Microsoft JhengHei" panose="020B0604030504040204" charset="-120"/>
            </a:rPr>
            <a:t>：</a:t>
          </a:r>
          <a:r>
            <a:rPr lang="en-US" altLang="zh-CN" sz="1400" b="1" dirty="0">
              <a:latin typeface="Microsoft JhengHei" panose="020B0604030504040204" charset="-120"/>
              <a:ea typeface="Microsoft JhengHei" panose="020B0604030504040204" charset="-120"/>
              <a:cs typeface="Microsoft JhengHei" panose="020B0604030504040204" charset="-120"/>
            </a:rPr>
            <a:t>Influence factor</a:t>
          </a:r>
        </a:p>
      </dgm:t>
    </dgm:pt>
    <dgm:pt modelId="{74C68F9B-1FC8-4F0A-8F6F-246FC86076E9}" type="parTrans" cxnId="{6223B3A0-6397-44F7-B05C-954987E6DA08}">
      <dgm:prSet/>
      <dgm:spPr/>
      <dgm:t>
        <a:bodyPr/>
        <a:lstStyle/>
        <a:p>
          <a:endParaRPr lang="zh-CN" altLang="en-US"/>
        </a:p>
      </dgm:t>
    </dgm:pt>
    <dgm:pt modelId="{C7876883-34BD-4A68-A98E-D95D42D0FF9D}" type="sibTrans" cxnId="{6223B3A0-6397-44F7-B05C-954987E6DA08}">
      <dgm:prSet/>
      <dgm:spPr/>
      <dgm:t>
        <a:bodyPr/>
        <a:lstStyle/>
        <a:p>
          <a:endParaRPr lang="zh-CN" altLang="en-US"/>
        </a:p>
      </dgm:t>
    </dgm:pt>
    <dgm:pt modelId="{972233BE-F562-42C6-8E02-C376C905A446}">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Change input parameter in theoretical model</a:t>
          </a:r>
          <a:endParaRPr lang="zh-CN" altLang="en-US" sz="1050" b="1" dirty="0">
            <a:latin typeface="微软雅黑" panose="020B0503020204020204" charset="-122"/>
            <a:ea typeface="微软雅黑" panose="020B0503020204020204" charset="-122"/>
          </a:endParaRPr>
        </a:p>
      </dgm:t>
    </dgm:pt>
    <dgm:pt modelId="{1B83FA22-B57F-4847-AF9E-FCABBD20370B}" type="parTrans" cxnId="{544E7601-1192-4870-BCAA-7CFE93BA60EC}">
      <dgm:prSet/>
      <dgm:spPr/>
      <dgm:t>
        <a:bodyPr/>
        <a:lstStyle/>
        <a:p>
          <a:endParaRPr lang="zh-CN" altLang="en-US"/>
        </a:p>
      </dgm:t>
    </dgm:pt>
    <dgm:pt modelId="{C95400EF-05CE-49A4-A439-43C3AD15FAE2}" type="sibTrans" cxnId="{544E7601-1192-4870-BCAA-7CFE93BA60EC}">
      <dgm:prSet/>
      <dgm:spPr/>
      <dgm:t>
        <a:bodyPr/>
        <a:lstStyle/>
        <a:p>
          <a:endParaRPr lang="zh-CN" altLang="en-US"/>
        </a:p>
      </dgm:t>
    </dgm:pt>
    <dgm:pt modelId="{0C6F0259-F5BD-4237-A1D9-0204AFE4AFBA}">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Analysis the influence</a:t>
          </a:r>
        </a:p>
      </dgm:t>
    </dgm:pt>
    <dgm:pt modelId="{1C6F4333-5702-4999-8D19-844C202ED990}" type="parTrans" cxnId="{4E96DD4A-ACB5-43BF-9233-B7EA769181AA}">
      <dgm:prSet/>
      <dgm:spPr/>
      <dgm:t>
        <a:bodyPr/>
        <a:lstStyle/>
        <a:p>
          <a:endParaRPr lang="zh-CN" altLang="en-US"/>
        </a:p>
      </dgm:t>
    </dgm:pt>
    <dgm:pt modelId="{D29AB66E-ADA1-4AC5-AF70-15D1CE72D42D}" type="sibTrans" cxnId="{4E96DD4A-ACB5-43BF-9233-B7EA769181AA}">
      <dgm:prSet/>
      <dgm:spPr/>
      <dgm:t>
        <a:bodyPr/>
        <a:lstStyle/>
        <a:p>
          <a:endParaRPr lang="zh-CN" altLang="en-US"/>
        </a:p>
      </dgm:t>
    </dgm:pt>
    <dgm:pt modelId="{B349FD2E-4A90-427F-8442-13222811DC7E}">
      <dgm:prSet phldrT="[文本]" phldr="0" custT="1"/>
      <dgm:spPr/>
      <dgm:t>
        <a:bodyPr vert="horz" wrap="square"/>
        <a:lstStyle/>
        <a:p>
          <a:pPr>
            <a:lnSpc>
              <a:spcPct val="100000"/>
            </a:lnSpc>
            <a:spcBef>
              <a:spcPct val="0"/>
            </a:spcBef>
            <a:spcAft>
              <a:spcPct val="35000"/>
            </a:spcAft>
          </a:pPr>
          <a:r>
            <a:rPr lang="en-US" altLang="zh-CN" sz="1400" b="1">
              <a:latin typeface="Microsoft JhengHei" panose="020B0604030504040204" charset="-120"/>
              <a:ea typeface="Microsoft JhengHei" panose="020B0604030504040204" charset="-120"/>
              <a:cs typeface="Microsoft JhengHei" panose="020B0604030504040204" charset="-120"/>
            </a:rPr>
            <a:t>Step3</a:t>
          </a:r>
          <a:r>
            <a:rPr lang="zh-CN" altLang="en-US" sz="1400" b="1">
              <a:latin typeface="Microsoft JhengHei" panose="020B0604030504040204" charset="-120"/>
              <a:ea typeface="Microsoft JhengHei" panose="020B0604030504040204" charset="-120"/>
              <a:cs typeface="Microsoft JhengHei" panose="020B0604030504040204" charset="-120"/>
            </a:rPr>
            <a:t>：</a:t>
          </a:r>
          <a:r>
            <a:rPr lang="en-US" altLang="zh-CN" sz="1400" b="1">
              <a:latin typeface="Microsoft JhengHei" panose="020B0604030504040204" charset="-120"/>
              <a:ea typeface="Microsoft JhengHei" panose="020B0604030504040204" charset="-120"/>
              <a:cs typeface="Microsoft JhengHei" panose="020B0604030504040204" charset="-120"/>
            </a:rPr>
            <a:t>new correlation</a:t>
          </a:r>
        </a:p>
      </dgm:t>
    </dgm:pt>
    <dgm:pt modelId="{81F9B442-B301-4CE5-9F77-41783846C51D}" type="parTrans" cxnId="{17660486-21BD-48C7-B75D-4DD0B1ED4A18}">
      <dgm:prSet/>
      <dgm:spPr/>
      <dgm:t>
        <a:bodyPr/>
        <a:lstStyle/>
        <a:p>
          <a:endParaRPr lang="zh-CN" altLang="en-US"/>
        </a:p>
      </dgm:t>
    </dgm:pt>
    <dgm:pt modelId="{6C33D960-524C-4E19-9279-0E1D8AB4608A}" type="sibTrans" cxnId="{17660486-21BD-48C7-B75D-4DD0B1ED4A18}">
      <dgm:prSet/>
      <dgm:spPr/>
      <dgm:t>
        <a:bodyPr/>
        <a:lstStyle/>
        <a:p>
          <a:endParaRPr lang="zh-CN" altLang="en-US"/>
        </a:p>
      </dgm:t>
    </dgm:pt>
    <dgm:pt modelId="{11EC3D9D-CABC-4F6B-8311-51EC9AF94B05}">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quantify the effect by fitting</a:t>
          </a:r>
          <a:endParaRPr lang="zh-CN" altLang="en-US" sz="1050" b="1" dirty="0">
            <a:latin typeface="微软雅黑" panose="020B0503020204020204" charset="-122"/>
            <a:ea typeface="微软雅黑" panose="020B0503020204020204" charset="-122"/>
          </a:endParaRPr>
        </a:p>
      </dgm:t>
    </dgm:pt>
    <dgm:pt modelId="{4CB9D39E-D2E7-4AB1-8C35-13DBC76F1E1B}" type="parTrans" cxnId="{6AAC430D-3276-4019-9BBC-C55F4DD82F5E}">
      <dgm:prSet/>
      <dgm:spPr/>
      <dgm:t>
        <a:bodyPr/>
        <a:lstStyle/>
        <a:p>
          <a:endParaRPr lang="zh-CN" altLang="en-US"/>
        </a:p>
      </dgm:t>
    </dgm:pt>
    <dgm:pt modelId="{49A756A8-869C-486D-A1C2-A9179C82C574}" type="sibTrans" cxnId="{6AAC430D-3276-4019-9BBC-C55F4DD82F5E}">
      <dgm:prSet/>
      <dgm:spPr/>
      <dgm:t>
        <a:bodyPr/>
        <a:lstStyle/>
        <a:p>
          <a:endParaRPr lang="zh-CN" altLang="en-US"/>
        </a:p>
      </dgm:t>
    </dgm:pt>
    <dgm:pt modelId="{9E3AF78F-9DE5-4800-8B42-AC73C2B49079}">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new correlation</a:t>
          </a:r>
        </a:p>
      </dgm:t>
    </dgm:pt>
    <dgm:pt modelId="{8DB724DF-6AF1-403E-A854-309B5700E80A}" type="parTrans" cxnId="{CB6922D3-3B5C-4F0C-9245-5985FB73C6A2}">
      <dgm:prSet/>
      <dgm:spPr/>
      <dgm:t>
        <a:bodyPr/>
        <a:lstStyle/>
        <a:p>
          <a:endParaRPr lang="zh-CN" altLang="en-US"/>
        </a:p>
      </dgm:t>
    </dgm:pt>
    <dgm:pt modelId="{6E2FDD1E-9040-44BC-8713-167B3BA78355}" type="sibTrans" cxnId="{CB6922D3-3B5C-4F0C-9245-5985FB73C6A2}">
      <dgm:prSet/>
      <dgm:spPr/>
      <dgm:t>
        <a:bodyPr/>
        <a:lstStyle/>
        <a:p>
          <a:endParaRPr lang="zh-CN" altLang="en-US"/>
        </a:p>
      </dgm:t>
    </dgm:pt>
    <dgm:pt modelId="{6600DED2-8216-4ABE-8A99-4882629E1A4D}" type="pres">
      <dgm:prSet presAssocID="{2FE6BDA1-660C-44E3-B8D3-B738986F10EC}" presName="linearFlow" presStyleCnt="0">
        <dgm:presLayoutVars>
          <dgm:dir/>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Lbl="node1" presStyleIdx="0" presStyleCnt="3">
        <dgm:presLayoutVars>
          <dgm:chMax val="0"/>
          <dgm:chPref val="0"/>
          <dgm:bulletEnabled val="1"/>
        </dgm:presLayoutVars>
      </dgm:prSet>
      <dgm:spPr/>
    </dgm:pt>
    <dgm:pt modelId="{BEA8DFF6-0BBC-4765-94CE-726AE7249D2C}" type="pres">
      <dgm:prSet presAssocID="{1EC822D0-4B77-4F25-ABD5-8949AFB965C8}" presName="parSh" presStyleLbl="node1" presStyleIdx="0" presStyleCnt="3"/>
      <dgm:spPr/>
    </dgm:pt>
    <dgm:pt modelId="{A527D8D7-AE0F-41E2-B0A5-F384C5C9B908}" type="pres">
      <dgm:prSet presAssocID="{1EC822D0-4B77-4F25-ABD5-8949AFB965C8}" presName="desTx" presStyleLbl="fgAcc1" presStyleIdx="0" presStyleCnt="3">
        <dgm:presLayoutVars>
          <dgm:bulletEnabled val="1"/>
        </dgm:presLayoutVars>
      </dgm:prSet>
      <dgm:spPr/>
    </dgm:pt>
    <dgm:pt modelId="{21AD7683-4E21-48FB-A2B0-38429FA73B13}" type="pres">
      <dgm:prSet presAssocID="{B0C310D3-A5C4-423C-ADC0-FD305A7B421A}" presName="sibTrans" presStyleLbl="sibTrans2D1" presStyleIdx="0" presStyleCnt="2"/>
      <dgm:spPr/>
    </dgm:pt>
    <dgm:pt modelId="{1E817AA8-5A37-4644-9254-A1E7980637B5}" type="pres">
      <dgm:prSet presAssocID="{B0C310D3-A5C4-423C-ADC0-FD305A7B421A}" presName="connTx" presStyleLbl="sibTrans2D1" presStyleIdx="0" presStyleCnt="2"/>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Lbl="node1" presStyleIdx="0" presStyleCnt="3">
        <dgm:presLayoutVars>
          <dgm:chMax val="0"/>
          <dgm:chPref val="0"/>
          <dgm:bulletEnabled val="1"/>
        </dgm:presLayoutVars>
      </dgm:prSet>
      <dgm:spPr/>
    </dgm:pt>
    <dgm:pt modelId="{4201241F-A758-4825-9A41-CBED0FF9E993}" type="pres">
      <dgm:prSet presAssocID="{86FEAB3F-FBB1-46CC-9DC6-E094874805AE}" presName="parSh" presStyleLbl="node1" presStyleIdx="1" presStyleCnt="3"/>
      <dgm:spPr/>
    </dgm:pt>
    <dgm:pt modelId="{BFC7A65B-961A-4F69-8CB3-248457E85C87}" type="pres">
      <dgm:prSet presAssocID="{86FEAB3F-FBB1-46CC-9DC6-E094874805AE}" presName="desTx" presStyleLbl="fgAcc1" presStyleIdx="1" presStyleCnt="3">
        <dgm:presLayoutVars>
          <dgm:bulletEnabled val="1"/>
        </dgm:presLayoutVars>
      </dgm:prSet>
      <dgm:spPr/>
    </dgm:pt>
    <dgm:pt modelId="{5D27C5B2-FAF5-4B9E-8CE5-8F54D12F7C36}" type="pres">
      <dgm:prSet presAssocID="{C7876883-34BD-4A68-A98E-D95D42D0FF9D}" presName="sibTrans" presStyleLbl="sibTrans2D1" presStyleIdx="1" presStyleCnt="2"/>
      <dgm:spPr/>
    </dgm:pt>
    <dgm:pt modelId="{F8D5EB2A-738F-4E50-B014-79322171C96A}" type="pres">
      <dgm:prSet presAssocID="{C7876883-34BD-4A68-A98E-D95D42D0FF9D}" presName="connTx" presStyleLbl="sibTrans2D1" presStyleIdx="1" presStyleCnt="2"/>
      <dgm:spPr/>
    </dgm:pt>
    <dgm:pt modelId="{7908079C-B054-488F-B184-A0837979EED0}" type="pres">
      <dgm:prSet presAssocID="{B349FD2E-4A90-427F-8442-13222811DC7E}" presName="composite" presStyleCnt="0"/>
      <dgm:spPr/>
    </dgm:pt>
    <dgm:pt modelId="{C2722F97-5D1A-4260-B371-3A1E1DF124B3}" type="pres">
      <dgm:prSet presAssocID="{B349FD2E-4A90-427F-8442-13222811DC7E}" presName="parTx" presStyleLbl="node1" presStyleIdx="1" presStyleCnt="3">
        <dgm:presLayoutVars>
          <dgm:chMax val="0"/>
          <dgm:chPref val="0"/>
          <dgm:bulletEnabled val="1"/>
        </dgm:presLayoutVars>
      </dgm:prSet>
      <dgm:spPr/>
    </dgm:pt>
    <dgm:pt modelId="{6EADA40E-ECF8-4EF2-9B35-A9DD5D6A50D5}" type="pres">
      <dgm:prSet presAssocID="{B349FD2E-4A90-427F-8442-13222811DC7E}" presName="parSh" presStyleLbl="node1" presStyleIdx="2" presStyleCnt="3"/>
      <dgm:spPr/>
    </dgm:pt>
    <dgm:pt modelId="{39BA4712-27E2-4423-ADD6-9F9BD3D8FB35}" type="pres">
      <dgm:prSet presAssocID="{B349FD2E-4A90-427F-8442-13222811DC7E}" presName="desTx" presStyleLbl="fgAcc1" presStyleIdx="2" presStyleCnt="3">
        <dgm:presLayoutVars>
          <dgm:bulletEnabled val="1"/>
        </dgm:presLayoutVars>
      </dgm:prSet>
      <dgm:spPr/>
    </dgm:pt>
  </dgm:ptLst>
  <dgm:cxnLst>
    <dgm:cxn modelId="{544E7601-1192-4870-BCAA-7CFE93BA60EC}" srcId="{86FEAB3F-FBB1-46CC-9DC6-E094874805AE}" destId="{972233BE-F562-42C6-8E02-C376C905A446}" srcOrd="0" destOrd="0" parTransId="{1B83FA22-B57F-4847-AF9E-FCABBD20370B}" sibTransId="{C95400EF-05CE-49A4-A439-43C3AD15FAE2}"/>
    <dgm:cxn modelId="{9C135108-0B3F-43CE-9745-9CC0849F4B81}" type="presOf" srcId="{B349FD2E-4A90-427F-8442-13222811DC7E}" destId="{C2722F97-5D1A-4260-B371-3A1E1DF124B3}" srcOrd="1" destOrd="0" presId="urn:microsoft.com/office/officeart/2005/8/layout/process3#5"/>
    <dgm:cxn modelId="{6AAC430D-3276-4019-9BBC-C55F4DD82F5E}" srcId="{B349FD2E-4A90-427F-8442-13222811DC7E}" destId="{11EC3D9D-CABC-4F6B-8311-51EC9AF94B05}" srcOrd="0" destOrd="0" parTransId="{4CB9D39E-D2E7-4AB1-8C35-13DBC76F1E1B}" sibTransId="{49A756A8-869C-486D-A1C2-A9179C82C574}"/>
    <dgm:cxn modelId="{FACEAA24-B739-4A9E-8107-5D8244E09EB9}" type="presOf" srcId="{972233BE-F562-42C6-8E02-C376C905A446}" destId="{BFC7A65B-961A-4F69-8CB3-248457E85C87}" srcOrd="0" destOrd="0" presId="urn:microsoft.com/office/officeart/2005/8/layout/process3#5"/>
    <dgm:cxn modelId="{CC179428-B208-4536-BF52-AB07A6A023BF}" srcId="{1EC822D0-4B77-4F25-ABD5-8949AFB965C8}" destId="{86BF0545-C8C8-404B-B317-6B71601F8310}" srcOrd="0" destOrd="0" parTransId="{A554C9B6-595F-4C42-BA2E-0AF975A6182B}" sibTransId="{8F0220D1-B873-4B1C-82E7-D1658190B6B3}"/>
    <dgm:cxn modelId="{1D6EE128-FE58-4D25-87B9-E71F48D71BF5}" type="presOf" srcId="{C7876883-34BD-4A68-A98E-D95D42D0FF9D}" destId="{5D27C5B2-FAF5-4B9E-8CE5-8F54D12F7C36}" srcOrd="0" destOrd="0" presId="urn:microsoft.com/office/officeart/2005/8/layout/process3#5"/>
    <dgm:cxn modelId="{21D47637-C1A0-410F-B1E6-66BFD54F4392}" type="presOf" srcId="{9E3AF78F-9DE5-4800-8B42-AC73C2B49079}" destId="{39BA4712-27E2-4423-ADD6-9F9BD3D8FB35}" srcOrd="0" destOrd="1" presId="urn:microsoft.com/office/officeart/2005/8/layout/process3#5"/>
    <dgm:cxn modelId="{58C6355C-B5B2-4394-95C1-34F332A75C1A}" type="presOf" srcId="{2FE6BDA1-660C-44E3-B8D3-B738986F10EC}" destId="{6600DED2-8216-4ABE-8A99-4882629E1A4D}" srcOrd="0" destOrd="0" presId="urn:microsoft.com/office/officeart/2005/8/layout/process3#5"/>
    <dgm:cxn modelId="{E4FFA360-67C9-4A5A-B28A-B4E1912359D8}" type="presOf" srcId="{86FEAB3F-FBB1-46CC-9DC6-E094874805AE}" destId="{4201241F-A758-4825-9A41-CBED0FF9E993}" srcOrd="0" destOrd="0" presId="urn:microsoft.com/office/officeart/2005/8/layout/process3#5"/>
    <dgm:cxn modelId="{79794B64-9404-40E6-87C5-B24A8AABAE5F}" type="presOf" srcId="{1EC822D0-4B77-4F25-ABD5-8949AFB965C8}" destId="{CAF6A44E-174D-4D73-BBC0-9FC10FA804B9}" srcOrd="1" destOrd="0" presId="urn:microsoft.com/office/officeart/2005/8/layout/process3#5"/>
    <dgm:cxn modelId="{5DD9BB49-CD83-4CA4-8984-0818E03B6AF3}" srcId="{1EC822D0-4B77-4F25-ABD5-8949AFB965C8}" destId="{961F2196-2FB0-4222-9A1E-5FE62E74B62A}" srcOrd="1" destOrd="0" parTransId="{15093B4B-7504-4E6C-8F3E-91E6697FA6F5}" sibTransId="{A5D57F0D-9127-4876-AAC5-EBC07DE7A992}"/>
    <dgm:cxn modelId="{4E96DD4A-ACB5-43BF-9233-B7EA769181AA}" srcId="{86FEAB3F-FBB1-46CC-9DC6-E094874805AE}" destId="{0C6F0259-F5BD-4237-A1D9-0204AFE4AFBA}" srcOrd="1" destOrd="0" parTransId="{1C6F4333-5702-4999-8D19-844C202ED990}" sibTransId="{D29AB66E-ADA1-4AC5-AF70-15D1CE72D42D}"/>
    <dgm:cxn modelId="{4030D64E-F180-4436-8B83-70384B7A7D3D}" type="presOf" srcId="{1EC822D0-4B77-4F25-ABD5-8949AFB965C8}" destId="{BEA8DFF6-0BBC-4765-94CE-726AE7249D2C}" srcOrd="0" destOrd="0" presId="urn:microsoft.com/office/officeart/2005/8/layout/process3#5"/>
    <dgm:cxn modelId="{0475B550-2716-4543-BD94-1C2F6C0E53D1}" type="presOf" srcId="{0C6F0259-F5BD-4237-A1D9-0204AFE4AFBA}" destId="{BFC7A65B-961A-4F69-8CB3-248457E85C87}" srcOrd="0" destOrd="1" presId="urn:microsoft.com/office/officeart/2005/8/layout/process3#5"/>
    <dgm:cxn modelId="{B0450B54-CACC-47FD-8D05-9FAA2107FC3E}" type="presOf" srcId="{B349FD2E-4A90-427F-8442-13222811DC7E}" destId="{6EADA40E-ECF8-4EF2-9B35-A9DD5D6A50D5}" srcOrd="0" destOrd="0" presId="urn:microsoft.com/office/officeart/2005/8/layout/process3#5"/>
    <dgm:cxn modelId="{0D2F7555-8F15-4C5C-AA54-37218557316D}" type="presOf" srcId="{86FEAB3F-FBB1-46CC-9DC6-E094874805AE}" destId="{D8686130-E958-4F9D-9269-6FA1732D0A73}" srcOrd="1" destOrd="0" presId="urn:microsoft.com/office/officeart/2005/8/layout/process3#5"/>
    <dgm:cxn modelId="{551AAB56-1F31-4C23-8F96-A7D6342F1A90}" type="presOf" srcId="{11EC3D9D-CABC-4F6B-8311-51EC9AF94B05}" destId="{39BA4712-27E2-4423-ADD6-9F9BD3D8FB35}" srcOrd="0" destOrd="0" presId="urn:microsoft.com/office/officeart/2005/8/layout/process3#5"/>
    <dgm:cxn modelId="{76941981-5C00-4E0C-82F7-9F295E3BA5F8}" type="presOf" srcId="{86BF0545-C8C8-404B-B317-6B71601F8310}" destId="{A527D8D7-AE0F-41E2-B0A5-F384C5C9B908}" srcOrd="0" destOrd="0" presId="urn:microsoft.com/office/officeart/2005/8/layout/process3#5"/>
    <dgm:cxn modelId="{17660486-21BD-48C7-B75D-4DD0B1ED4A18}" srcId="{2FE6BDA1-660C-44E3-B8D3-B738986F10EC}" destId="{B349FD2E-4A90-427F-8442-13222811DC7E}" srcOrd="2" destOrd="0" parTransId="{81F9B442-B301-4CE5-9F77-41783846C51D}" sibTransId="{6C33D960-524C-4E19-9279-0E1D8AB4608A}"/>
    <dgm:cxn modelId="{E6BC0089-2FF0-4611-A091-91014781FE2E}" type="presOf" srcId="{961F2196-2FB0-4222-9A1E-5FE62E74B62A}" destId="{A527D8D7-AE0F-41E2-B0A5-F384C5C9B908}" srcOrd="0" destOrd="1" presId="urn:microsoft.com/office/officeart/2005/8/layout/process3#5"/>
    <dgm:cxn modelId="{6223B3A0-6397-44F7-B05C-954987E6DA08}" srcId="{2FE6BDA1-660C-44E3-B8D3-B738986F10EC}" destId="{86FEAB3F-FBB1-46CC-9DC6-E094874805AE}" srcOrd="1" destOrd="0" parTransId="{74C68F9B-1FC8-4F0A-8F6F-246FC86076E9}" sibTransId="{C7876883-34BD-4A68-A98E-D95D42D0FF9D}"/>
    <dgm:cxn modelId="{F7927EBF-8291-4782-A8E0-52B7A6F18F7D}" srcId="{2FE6BDA1-660C-44E3-B8D3-B738986F10EC}" destId="{1EC822D0-4B77-4F25-ABD5-8949AFB965C8}" srcOrd="0" destOrd="0" parTransId="{A55FEC0B-23EE-4CFE-8050-49CBA30A17FC}" sibTransId="{B0C310D3-A5C4-423C-ADC0-FD305A7B421A}"/>
    <dgm:cxn modelId="{3C869BC6-C84F-45B2-AA20-2FEAF7CA5972}" type="presOf" srcId="{C7876883-34BD-4A68-A98E-D95D42D0FF9D}" destId="{F8D5EB2A-738F-4E50-B014-79322171C96A}" srcOrd="1" destOrd="0" presId="urn:microsoft.com/office/officeart/2005/8/layout/process3#5"/>
    <dgm:cxn modelId="{CB6922D3-3B5C-4F0C-9245-5985FB73C6A2}" srcId="{B349FD2E-4A90-427F-8442-13222811DC7E}" destId="{9E3AF78F-9DE5-4800-8B42-AC73C2B49079}" srcOrd="1" destOrd="0" parTransId="{8DB724DF-6AF1-403E-A854-309B5700E80A}" sibTransId="{6E2FDD1E-9040-44BC-8713-167B3BA78355}"/>
    <dgm:cxn modelId="{052534D7-35D5-4FCF-8EC7-4699D8A048CA}" type="presOf" srcId="{B0C310D3-A5C4-423C-ADC0-FD305A7B421A}" destId="{1E817AA8-5A37-4644-9254-A1E7980637B5}" srcOrd="1" destOrd="0" presId="urn:microsoft.com/office/officeart/2005/8/layout/process3#5"/>
    <dgm:cxn modelId="{A0E76CF6-E456-4C70-BDE2-AA01DC59567F}" type="presOf" srcId="{B0C310D3-A5C4-423C-ADC0-FD305A7B421A}" destId="{21AD7683-4E21-48FB-A2B0-38429FA73B13}" srcOrd="0" destOrd="0" presId="urn:microsoft.com/office/officeart/2005/8/layout/process3#5"/>
    <dgm:cxn modelId="{B1D6151E-E92D-4E07-A147-9B3AC1C0FAD3}" type="presParOf" srcId="{6600DED2-8216-4ABE-8A99-4882629E1A4D}" destId="{13EA64EB-AB03-4C80-9EEA-7CED2D89D89C}" srcOrd="0" destOrd="0" presId="urn:microsoft.com/office/officeart/2005/8/layout/process3#5"/>
    <dgm:cxn modelId="{35869CB4-E6E3-49E4-8049-0255F85663F0}" type="presParOf" srcId="{13EA64EB-AB03-4C80-9EEA-7CED2D89D89C}" destId="{CAF6A44E-174D-4D73-BBC0-9FC10FA804B9}" srcOrd="0" destOrd="0" presId="urn:microsoft.com/office/officeart/2005/8/layout/process3#5"/>
    <dgm:cxn modelId="{1586565E-CB86-4B15-B5B0-E89C34AA9DF0}" type="presParOf" srcId="{13EA64EB-AB03-4C80-9EEA-7CED2D89D89C}" destId="{BEA8DFF6-0BBC-4765-94CE-726AE7249D2C}" srcOrd="1" destOrd="0" presId="urn:microsoft.com/office/officeart/2005/8/layout/process3#5"/>
    <dgm:cxn modelId="{0FBCC9E9-13F5-4DC4-8317-A567C8E24701}" type="presParOf" srcId="{13EA64EB-AB03-4C80-9EEA-7CED2D89D89C}" destId="{A527D8D7-AE0F-41E2-B0A5-F384C5C9B908}" srcOrd="2" destOrd="0" presId="urn:microsoft.com/office/officeart/2005/8/layout/process3#5"/>
    <dgm:cxn modelId="{13090F49-8ED8-43D6-B925-1770CFCA56FF}" type="presParOf" srcId="{6600DED2-8216-4ABE-8A99-4882629E1A4D}" destId="{21AD7683-4E21-48FB-A2B0-38429FA73B13}" srcOrd="1" destOrd="0" presId="urn:microsoft.com/office/officeart/2005/8/layout/process3#5"/>
    <dgm:cxn modelId="{DB15390A-C788-4B24-BFAB-BD2D57FAABB6}" type="presParOf" srcId="{21AD7683-4E21-48FB-A2B0-38429FA73B13}" destId="{1E817AA8-5A37-4644-9254-A1E7980637B5}" srcOrd="0" destOrd="0" presId="urn:microsoft.com/office/officeart/2005/8/layout/process3#5"/>
    <dgm:cxn modelId="{18D47A63-914B-4536-A893-53CEF128A53D}" type="presParOf" srcId="{6600DED2-8216-4ABE-8A99-4882629E1A4D}" destId="{4706D582-EEBF-4C1E-B7F4-A6D3E12D3072}" srcOrd="2" destOrd="0" presId="urn:microsoft.com/office/officeart/2005/8/layout/process3#5"/>
    <dgm:cxn modelId="{52ACA867-6FD6-473F-8C9C-0A03C1ACB61E}" type="presParOf" srcId="{4706D582-EEBF-4C1E-B7F4-A6D3E12D3072}" destId="{D8686130-E958-4F9D-9269-6FA1732D0A73}" srcOrd="0" destOrd="0" presId="urn:microsoft.com/office/officeart/2005/8/layout/process3#5"/>
    <dgm:cxn modelId="{2F284FF7-A2F2-4975-8A61-2CA5349A9630}" type="presParOf" srcId="{4706D582-EEBF-4C1E-B7F4-A6D3E12D3072}" destId="{4201241F-A758-4825-9A41-CBED0FF9E993}" srcOrd="1" destOrd="0" presId="urn:microsoft.com/office/officeart/2005/8/layout/process3#5"/>
    <dgm:cxn modelId="{EA439029-5049-4033-9B2C-E1F009CE8867}" type="presParOf" srcId="{4706D582-EEBF-4C1E-B7F4-A6D3E12D3072}" destId="{BFC7A65B-961A-4F69-8CB3-248457E85C87}" srcOrd="2" destOrd="0" presId="urn:microsoft.com/office/officeart/2005/8/layout/process3#5"/>
    <dgm:cxn modelId="{EB6A016D-FF06-439B-A118-EFFC05D49088}" type="presParOf" srcId="{6600DED2-8216-4ABE-8A99-4882629E1A4D}" destId="{5D27C5B2-FAF5-4B9E-8CE5-8F54D12F7C36}" srcOrd="3" destOrd="0" presId="urn:microsoft.com/office/officeart/2005/8/layout/process3#5"/>
    <dgm:cxn modelId="{3D0F84AA-7AEC-48C3-8026-B1E5C94801AD}" type="presParOf" srcId="{5D27C5B2-FAF5-4B9E-8CE5-8F54D12F7C36}" destId="{F8D5EB2A-738F-4E50-B014-79322171C96A}" srcOrd="0" destOrd="0" presId="urn:microsoft.com/office/officeart/2005/8/layout/process3#5"/>
    <dgm:cxn modelId="{E9DF96A5-1D3D-44C4-B9BB-B48250C70F11}" type="presParOf" srcId="{6600DED2-8216-4ABE-8A99-4882629E1A4D}" destId="{7908079C-B054-488F-B184-A0837979EED0}" srcOrd="4" destOrd="0" presId="urn:microsoft.com/office/officeart/2005/8/layout/process3#5"/>
    <dgm:cxn modelId="{7C6F48B3-45CD-45CC-BE25-4CBDFF114D4F}" type="presParOf" srcId="{7908079C-B054-488F-B184-A0837979EED0}" destId="{C2722F97-5D1A-4260-B371-3A1E1DF124B3}" srcOrd="0" destOrd="0" presId="urn:microsoft.com/office/officeart/2005/8/layout/process3#5"/>
    <dgm:cxn modelId="{2BB8EB65-D593-42A5-BB50-A4FD207E8375}" type="presParOf" srcId="{7908079C-B054-488F-B184-A0837979EED0}" destId="{6EADA40E-ECF8-4EF2-9B35-A9DD5D6A50D5}" srcOrd="1" destOrd="0" presId="urn:microsoft.com/office/officeart/2005/8/layout/process3#5"/>
    <dgm:cxn modelId="{C4745462-86E1-4B23-96D4-38CE238B5BCD}" type="presParOf" srcId="{7908079C-B054-488F-B184-A0837979EED0}" destId="{39BA4712-27E2-4423-ADD6-9F9BD3D8FB35}" srcOrd="2" destOrd="0" presId="urn:microsoft.com/office/officeart/2005/8/layout/process3#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E6BDA1-660C-44E3-B8D3-B738986F10EC}" type="doc">
      <dgm:prSet loTypeId="urn:microsoft.com/office/officeart/2005/8/layout/process3#5" loCatId="process" qsTypeId="urn:microsoft.com/office/officeart/2005/8/quickstyle/simple1#6" qsCatId="simple" csTypeId="urn:microsoft.com/office/officeart/2005/8/colors/accent1_1#5" csCatId="accent1" phldr="1"/>
      <dgm:spPr/>
      <dgm:t>
        <a:bodyPr/>
        <a:lstStyle/>
        <a:p>
          <a:endParaRPr lang="zh-CN" altLang="en-US"/>
        </a:p>
      </dgm:t>
    </dgm:pt>
    <dgm:pt modelId="{1EC822D0-4B77-4F25-ABD5-8949AFB965C8}">
      <dgm:prSet phldrT="[文本]" phldr="0" custT="1"/>
      <dgm:spPr/>
      <dgm:t>
        <a:bodyPr vert="horz" wrap="square"/>
        <a:lstStyle/>
        <a:p>
          <a:pPr>
            <a:lnSpc>
              <a:spcPct val="100000"/>
            </a:lnSpc>
            <a:spcBef>
              <a:spcPct val="0"/>
            </a:spcBef>
            <a:spcAft>
              <a:spcPct val="35000"/>
            </a:spcAft>
          </a:pPr>
          <a:r>
            <a:rPr lang="en-US" altLang="zh-CN" sz="1200" b="1">
              <a:latin typeface="Microsoft JhengHei" panose="020B0604030504040204" charset="-120"/>
              <a:ea typeface="Microsoft JhengHei" panose="020B0604030504040204" charset="-120"/>
            </a:rPr>
            <a:t>Step1:Theoretical model</a:t>
          </a:r>
        </a:p>
      </dgm:t>
    </dgm:pt>
    <dgm:pt modelId="{A55FEC0B-23EE-4CFE-8050-49CBA30A17FC}" type="parTrans" cxnId="{F7927EBF-8291-4782-A8E0-52B7A6F18F7D}">
      <dgm:prSet/>
      <dgm:spPr/>
      <dgm:t>
        <a:bodyPr/>
        <a:lstStyle/>
        <a:p>
          <a:endParaRPr lang="zh-CN" altLang="en-US"/>
        </a:p>
      </dgm:t>
    </dgm:pt>
    <dgm:pt modelId="{B0C310D3-A5C4-423C-ADC0-FD305A7B421A}" type="sibTrans" cxnId="{F7927EBF-8291-4782-A8E0-52B7A6F18F7D}">
      <dgm:prSet/>
      <dgm:spPr/>
      <dgm:t>
        <a:bodyPr/>
        <a:lstStyle/>
        <a:p>
          <a:endParaRPr lang="zh-CN" altLang="en-US"/>
        </a:p>
      </dgm:t>
    </dgm:pt>
    <dgm:pt modelId="{86BF0545-C8C8-404B-B317-6B71601F8310}">
      <dgm:prSet phldrT="[文本]"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the α and velocity distribution along radius</a:t>
          </a:r>
          <a:endParaRPr lang="zh-CN" altLang="en-US" sz="1050" b="1" dirty="0">
            <a:latin typeface="微软雅黑" panose="020B0503020204020204" charset="-122"/>
            <a:ea typeface="微软雅黑" panose="020B0503020204020204" charset="-122"/>
          </a:endParaRPr>
        </a:p>
      </dgm:t>
    </dgm:pt>
    <dgm:pt modelId="{A554C9B6-595F-4C42-BA2E-0AF975A6182B}" type="parTrans" cxnId="{CC179428-B208-4536-BF52-AB07A6A023BF}">
      <dgm:prSet/>
      <dgm:spPr/>
      <dgm:t>
        <a:bodyPr/>
        <a:lstStyle/>
        <a:p>
          <a:endParaRPr lang="zh-CN" altLang="en-US"/>
        </a:p>
      </dgm:t>
    </dgm:pt>
    <dgm:pt modelId="{8F0220D1-B873-4B1C-82E7-D1658190B6B3}" type="sibTrans" cxnId="{CC179428-B208-4536-BF52-AB07A6A023BF}">
      <dgm:prSet/>
      <dgm:spPr/>
      <dgm:t>
        <a:bodyPr/>
        <a:lstStyle/>
        <a:p>
          <a:endParaRPr lang="zh-CN" altLang="en-US"/>
        </a:p>
      </dgm:t>
    </dgm:pt>
    <dgm:pt modelId="{961F2196-2FB0-4222-9A1E-5FE62E74B62A}">
      <dgm:prSet phldr="0" custT="1"/>
      <dgm:spPr/>
      <dgm:t>
        <a:bodyPr vert="horz" wrap="square"/>
        <a:lstStyle/>
        <a:p>
          <a:pPr algn="l">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Calculate C0 by definition</a:t>
          </a:r>
        </a:p>
      </dgm:t>
    </dgm:pt>
    <dgm:pt modelId="{15093B4B-7504-4E6C-8F3E-91E6697FA6F5}" type="parTrans" cxnId="{5DD9BB49-CD83-4CA4-8984-0818E03B6AF3}">
      <dgm:prSet/>
      <dgm:spPr/>
      <dgm:t>
        <a:bodyPr/>
        <a:lstStyle/>
        <a:p>
          <a:endParaRPr lang="zh-CN" altLang="en-US"/>
        </a:p>
      </dgm:t>
    </dgm:pt>
    <dgm:pt modelId="{A5D57F0D-9127-4876-AAC5-EBC07DE7A992}" type="sibTrans" cxnId="{5DD9BB49-CD83-4CA4-8984-0818E03B6AF3}">
      <dgm:prSet/>
      <dgm:spPr/>
      <dgm:t>
        <a:bodyPr/>
        <a:lstStyle/>
        <a:p>
          <a:endParaRPr lang="zh-CN" altLang="en-US"/>
        </a:p>
      </dgm:t>
    </dgm:pt>
    <dgm:pt modelId="{86FEAB3F-FBB1-46CC-9DC6-E094874805AE}">
      <dgm:prSet phldrT="[文本]" phldr="0" custT="1"/>
      <dgm:spPr/>
      <dgm:t>
        <a:bodyPr vert="horz" wrap="square"/>
        <a:lstStyle/>
        <a:p>
          <a:pPr>
            <a:lnSpc>
              <a:spcPct val="100000"/>
            </a:lnSpc>
            <a:spcBef>
              <a:spcPct val="0"/>
            </a:spcBef>
            <a:spcAft>
              <a:spcPct val="35000"/>
            </a:spcAft>
          </a:pPr>
          <a:r>
            <a:rPr lang="en-US" altLang="zh-CN" sz="1400" b="1" dirty="0">
              <a:latin typeface="Microsoft JhengHei" panose="020B0604030504040204" charset="-120"/>
              <a:ea typeface="Microsoft JhengHei" panose="020B0604030504040204" charset="-120"/>
              <a:cs typeface="Microsoft JhengHei" panose="020B0604030504040204" charset="-120"/>
            </a:rPr>
            <a:t>Step2</a:t>
          </a:r>
          <a:r>
            <a:rPr lang="zh-CN" altLang="en-US" sz="1400" b="1" dirty="0">
              <a:latin typeface="Microsoft JhengHei" panose="020B0604030504040204" charset="-120"/>
              <a:ea typeface="Microsoft JhengHei" panose="020B0604030504040204" charset="-120"/>
              <a:cs typeface="Microsoft JhengHei" panose="020B0604030504040204" charset="-120"/>
            </a:rPr>
            <a:t>：</a:t>
          </a:r>
          <a:r>
            <a:rPr lang="en-US" altLang="zh-CN" sz="1400" b="1" dirty="0">
              <a:latin typeface="Microsoft JhengHei" panose="020B0604030504040204" charset="-120"/>
              <a:ea typeface="Microsoft JhengHei" panose="020B0604030504040204" charset="-120"/>
              <a:cs typeface="Microsoft JhengHei" panose="020B0604030504040204" charset="-120"/>
            </a:rPr>
            <a:t>Influence factor</a:t>
          </a:r>
        </a:p>
      </dgm:t>
    </dgm:pt>
    <dgm:pt modelId="{74C68F9B-1FC8-4F0A-8F6F-246FC86076E9}" type="parTrans" cxnId="{6223B3A0-6397-44F7-B05C-954987E6DA08}">
      <dgm:prSet/>
      <dgm:spPr/>
      <dgm:t>
        <a:bodyPr/>
        <a:lstStyle/>
        <a:p>
          <a:endParaRPr lang="zh-CN" altLang="en-US"/>
        </a:p>
      </dgm:t>
    </dgm:pt>
    <dgm:pt modelId="{C7876883-34BD-4A68-A98E-D95D42D0FF9D}" type="sibTrans" cxnId="{6223B3A0-6397-44F7-B05C-954987E6DA08}">
      <dgm:prSet/>
      <dgm:spPr/>
      <dgm:t>
        <a:bodyPr/>
        <a:lstStyle/>
        <a:p>
          <a:endParaRPr lang="zh-CN" altLang="en-US"/>
        </a:p>
      </dgm:t>
    </dgm:pt>
    <dgm:pt modelId="{972233BE-F562-42C6-8E02-C376C905A446}">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Change input parameter in theoretical model</a:t>
          </a:r>
          <a:endParaRPr lang="zh-CN" altLang="en-US" sz="1050" b="1" dirty="0">
            <a:latin typeface="微软雅黑" panose="020B0503020204020204" charset="-122"/>
            <a:ea typeface="微软雅黑" panose="020B0503020204020204" charset="-122"/>
          </a:endParaRPr>
        </a:p>
      </dgm:t>
    </dgm:pt>
    <dgm:pt modelId="{1B83FA22-B57F-4847-AF9E-FCABBD20370B}" type="parTrans" cxnId="{544E7601-1192-4870-BCAA-7CFE93BA60EC}">
      <dgm:prSet/>
      <dgm:spPr/>
      <dgm:t>
        <a:bodyPr/>
        <a:lstStyle/>
        <a:p>
          <a:endParaRPr lang="zh-CN" altLang="en-US"/>
        </a:p>
      </dgm:t>
    </dgm:pt>
    <dgm:pt modelId="{C95400EF-05CE-49A4-A439-43C3AD15FAE2}" type="sibTrans" cxnId="{544E7601-1192-4870-BCAA-7CFE93BA60EC}">
      <dgm:prSet/>
      <dgm:spPr/>
      <dgm:t>
        <a:bodyPr/>
        <a:lstStyle/>
        <a:p>
          <a:endParaRPr lang="zh-CN" altLang="en-US"/>
        </a:p>
      </dgm:t>
    </dgm:pt>
    <dgm:pt modelId="{0C6F0259-F5BD-4237-A1D9-0204AFE4AFBA}">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Analysis the influence</a:t>
          </a:r>
        </a:p>
      </dgm:t>
    </dgm:pt>
    <dgm:pt modelId="{1C6F4333-5702-4999-8D19-844C202ED990}" type="parTrans" cxnId="{4E96DD4A-ACB5-43BF-9233-B7EA769181AA}">
      <dgm:prSet/>
      <dgm:spPr/>
      <dgm:t>
        <a:bodyPr/>
        <a:lstStyle/>
        <a:p>
          <a:endParaRPr lang="zh-CN" altLang="en-US"/>
        </a:p>
      </dgm:t>
    </dgm:pt>
    <dgm:pt modelId="{D29AB66E-ADA1-4AC5-AF70-15D1CE72D42D}" type="sibTrans" cxnId="{4E96DD4A-ACB5-43BF-9233-B7EA769181AA}">
      <dgm:prSet/>
      <dgm:spPr/>
      <dgm:t>
        <a:bodyPr/>
        <a:lstStyle/>
        <a:p>
          <a:endParaRPr lang="zh-CN" altLang="en-US"/>
        </a:p>
      </dgm:t>
    </dgm:pt>
    <dgm:pt modelId="{B349FD2E-4A90-427F-8442-13222811DC7E}">
      <dgm:prSet phldrT="[文本]" phldr="0" custT="1"/>
      <dgm:spPr/>
      <dgm:t>
        <a:bodyPr vert="horz" wrap="square"/>
        <a:lstStyle/>
        <a:p>
          <a:pPr>
            <a:lnSpc>
              <a:spcPct val="100000"/>
            </a:lnSpc>
            <a:spcBef>
              <a:spcPct val="0"/>
            </a:spcBef>
            <a:spcAft>
              <a:spcPct val="35000"/>
            </a:spcAft>
          </a:pPr>
          <a:r>
            <a:rPr lang="en-US" altLang="zh-CN" sz="1400" b="1">
              <a:latin typeface="Microsoft JhengHei" panose="020B0604030504040204" charset="-120"/>
              <a:ea typeface="Microsoft JhengHei" panose="020B0604030504040204" charset="-120"/>
              <a:cs typeface="Microsoft JhengHei" panose="020B0604030504040204" charset="-120"/>
            </a:rPr>
            <a:t>Step3</a:t>
          </a:r>
          <a:r>
            <a:rPr lang="zh-CN" altLang="en-US" sz="1400" b="1">
              <a:latin typeface="Microsoft JhengHei" panose="020B0604030504040204" charset="-120"/>
              <a:ea typeface="Microsoft JhengHei" panose="020B0604030504040204" charset="-120"/>
              <a:cs typeface="Microsoft JhengHei" panose="020B0604030504040204" charset="-120"/>
            </a:rPr>
            <a:t>：</a:t>
          </a:r>
          <a:r>
            <a:rPr lang="en-US" altLang="zh-CN" sz="1400" b="1">
              <a:latin typeface="Microsoft JhengHei" panose="020B0604030504040204" charset="-120"/>
              <a:ea typeface="Microsoft JhengHei" panose="020B0604030504040204" charset="-120"/>
              <a:cs typeface="Microsoft JhengHei" panose="020B0604030504040204" charset="-120"/>
            </a:rPr>
            <a:t>new correlation</a:t>
          </a:r>
        </a:p>
      </dgm:t>
    </dgm:pt>
    <dgm:pt modelId="{81F9B442-B301-4CE5-9F77-41783846C51D}" type="parTrans" cxnId="{17660486-21BD-48C7-B75D-4DD0B1ED4A18}">
      <dgm:prSet/>
      <dgm:spPr/>
      <dgm:t>
        <a:bodyPr/>
        <a:lstStyle/>
        <a:p>
          <a:endParaRPr lang="zh-CN" altLang="en-US"/>
        </a:p>
      </dgm:t>
    </dgm:pt>
    <dgm:pt modelId="{6C33D960-524C-4E19-9279-0E1D8AB4608A}" type="sibTrans" cxnId="{17660486-21BD-48C7-B75D-4DD0B1ED4A18}">
      <dgm:prSet/>
      <dgm:spPr/>
      <dgm:t>
        <a:bodyPr/>
        <a:lstStyle/>
        <a:p>
          <a:endParaRPr lang="zh-CN" altLang="en-US"/>
        </a:p>
      </dgm:t>
    </dgm:pt>
    <dgm:pt modelId="{11EC3D9D-CABC-4F6B-8311-51EC9AF94B05}">
      <dgm:prSet phldrT="[文本]"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quantify the effect by fitting</a:t>
          </a:r>
          <a:endParaRPr lang="zh-CN" altLang="en-US" sz="1050" b="1" dirty="0">
            <a:latin typeface="微软雅黑" panose="020B0503020204020204" charset="-122"/>
            <a:ea typeface="微软雅黑" panose="020B0503020204020204" charset="-122"/>
          </a:endParaRPr>
        </a:p>
      </dgm:t>
    </dgm:pt>
    <dgm:pt modelId="{4CB9D39E-D2E7-4AB1-8C35-13DBC76F1E1B}" type="parTrans" cxnId="{6AAC430D-3276-4019-9BBC-C55F4DD82F5E}">
      <dgm:prSet/>
      <dgm:spPr/>
      <dgm:t>
        <a:bodyPr/>
        <a:lstStyle/>
        <a:p>
          <a:endParaRPr lang="zh-CN" altLang="en-US"/>
        </a:p>
      </dgm:t>
    </dgm:pt>
    <dgm:pt modelId="{49A756A8-869C-486D-A1C2-A9179C82C574}" type="sibTrans" cxnId="{6AAC430D-3276-4019-9BBC-C55F4DD82F5E}">
      <dgm:prSet/>
      <dgm:spPr/>
      <dgm:t>
        <a:bodyPr/>
        <a:lstStyle/>
        <a:p>
          <a:endParaRPr lang="zh-CN" altLang="en-US"/>
        </a:p>
      </dgm:t>
    </dgm:pt>
    <dgm:pt modelId="{9E3AF78F-9DE5-4800-8B42-AC73C2B49079}">
      <dgm:prSet phldr="0" custT="1"/>
      <dgm:spPr/>
      <dgm:t>
        <a:bodyPr vert="horz" wrap="square"/>
        <a:lstStyle/>
        <a:p>
          <a:pPr>
            <a:lnSpc>
              <a:spcPct val="100000"/>
            </a:lnSpc>
            <a:spcBef>
              <a:spcPct val="0"/>
            </a:spcBef>
            <a:spcAft>
              <a:spcPct val="15000"/>
            </a:spcAft>
          </a:pPr>
          <a:r>
            <a:rPr lang="en-US" altLang="zh-CN" sz="1050" b="1" dirty="0">
              <a:latin typeface="Microsoft JhengHei" panose="020B0604030504040204" charset="-120"/>
              <a:ea typeface="Microsoft JhengHei" panose="020B0604030504040204" charset="-120"/>
            </a:rPr>
            <a:t>get new correlation</a:t>
          </a:r>
        </a:p>
      </dgm:t>
    </dgm:pt>
    <dgm:pt modelId="{8DB724DF-6AF1-403E-A854-309B5700E80A}" type="parTrans" cxnId="{CB6922D3-3B5C-4F0C-9245-5985FB73C6A2}">
      <dgm:prSet/>
      <dgm:spPr/>
      <dgm:t>
        <a:bodyPr/>
        <a:lstStyle/>
        <a:p>
          <a:endParaRPr lang="zh-CN" altLang="en-US"/>
        </a:p>
      </dgm:t>
    </dgm:pt>
    <dgm:pt modelId="{6E2FDD1E-9040-44BC-8713-167B3BA78355}" type="sibTrans" cxnId="{CB6922D3-3B5C-4F0C-9245-5985FB73C6A2}">
      <dgm:prSet/>
      <dgm:spPr/>
      <dgm:t>
        <a:bodyPr/>
        <a:lstStyle/>
        <a:p>
          <a:endParaRPr lang="zh-CN" altLang="en-US"/>
        </a:p>
      </dgm:t>
    </dgm:pt>
    <dgm:pt modelId="{6600DED2-8216-4ABE-8A99-4882629E1A4D}" type="pres">
      <dgm:prSet presAssocID="{2FE6BDA1-660C-44E3-B8D3-B738986F10EC}" presName="linearFlow" presStyleCnt="0">
        <dgm:presLayoutVars>
          <dgm:dir/>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Lbl="node1" presStyleIdx="0" presStyleCnt="3">
        <dgm:presLayoutVars>
          <dgm:chMax val="0"/>
          <dgm:chPref val="0"/>
          <dgm:bulletEnabled val="1"/>
        </dgm:presLayoutVars>
      </dgm:prSet>
      <dgm:spPr/>
    </dgm:pt>
    <dgm:pt modelId="{BEA8DFF6-0BBC-4765-94CE-726AE7249D2C}" type="pres">
      <dgm:prSet presAssocID="{1EC822D0-4B77-4F25-ABD5-8949AFB965C8}" presName="parSh" presStyleLbl="node1" presStyleIdx="0" presStyleCnt="3"/>
      <dgm:spPr/>
    </dgm:pt>
    <dgm:pt modelId="{A527D8D7-AE0F-41E2-B0A5-F384C5C9B908}" type="pres">
      <dgm:prSet presAssocID="{1EC822D0-4B77-4F25-ABD5-8949AFB965C8}" presName="desTx" presStyleLbl="fgAcc1" presStyleIdx="0" presStyleCnt="3">
        <dgm:presLayoutVars>
          <dgm:bulletEnabled val="1"/>
        </dgm:presLayoutVars>
      </dgm:prSet>
      <dgm:spPr/>
    </dgm:pt>
    <dgm:pt modelId="{21AD7683-4E21-48FB-A2B0-38429FA73B13}" type="pres">
      <dgm:prSet presAssocID="{B0C310D3-A5C4-423C-ADC0-FD305A7B421A}" presName="sibTrans" presStyleLbl="sibTrans2D1" presStyleIdx="0" presStyleCnt="2"/>
      <dgm:spPr/>
    </dgm:pt>
    <dgm:pt modelId="{1E817AA8-5A37-4644-9254-A1E7980637B5}" type="pres">
      <dgm:prSet presAssocID="{B0C310D3-A5C4-423C-ADC0-FD305A7B421A}" presName="connTx" presStyleLbl="sibTrans2D1" presStyleIdx="0" presStyleCnt="2"/>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Lbl="node1" presStyleIdx="0" presStyleCnt="3">
        <dgm:presLayoutVars>
          <dgm:chMax val="0"/>
          <dgm:chPref val="0"/>
          <dgm:bulletEnabled val="1"/>
        </dgm:presLayoutVars>
      </dgm:prSet>
      <dgm:spPr/>
    </dgm:pt>
    <dgm:pt modelId="{4201241F-A758-4825-9A41-CBED0FF9E993}" type="pres">
      <dgm:prSet presAssocID="{86FEAB3F-FBB1-46CC-9DC6-E094874805AE}" presName="parSh" presStyleLbl="node1" presStyleIdx="1" presStyleCnt="3"/>
      <dgm:spPr/>
    </dgm:pt>
    <dgm:pt modelId="{BFC7A65B-961A-4F69-8CB3-248457E85C87}" type="pres">
      <dgm:prSet presAssocID="{86FEAB3F-FBB1-46CC-9DC6-E094874805AE}" presName="desTx" presStyleLbl="fgAcc1" presStyleIdx="1" presStyleCnt="3">
        <dgm:presLayoutVars>
          <dgm:bulletEnabled val="1"/>
        </dgm:presLayoutVars>
      </dgm:prSet>
      <dgm:spPr/>
    </dgm:pt>
    <dgm:pt modelId="{5D27C5B2-FAF5-4B9E-8CE5-8F54D12F7C36}" type="pres">
      <dgm:prSet presAssocID="{C7876883-34BD-4A68-A98E-D95D42D0FF9D}" presName="sibTrans" presStyleLbl="sibTrans2D1" presStyleIdx="1" presStyleCnt="2"/>
      <dgm:spPr/>
    </dgm:pt>
    <dgm:pt modelId="{F8D5EB2A-738F-4E50-B014-79322171C96A}" type="pres">
      <dgm:prSet presAssocID="{C7876883-34BD-4A68-A98E-D95D42D0FF9D}" presName="connTx" presStyleLbl="sibTrans2D1" presStyleIdx="1" presStyleCnt="2"/>
      <dgm:spPr/>
    </dgm:pt>
    <dgm:pt modelId="{7908079C-B054-488F-B184-A0837979EED0}" type="pres">
      <dgm:prSet presAssocID="{B349FD2E-4A90-427F-8442-13222811DC7E}" presName="composite" presStyleCnt="0"/>
      <dgm:spPr/>
    </dgm:pt>
    <dgm:pt modelId="{C2722F97-5D1A-4260-B371-3A1E1DF124B3}" type="pres">
      <dgm:prSet presAssocID="{B349FD2E-4A90-427F-8442-13222811DC7E}" presName="parTx" presStyleLbl="node1" presStyleIdx="1" presStyleCnt="3">
        <dgm:presLayoutVars>
          <dgm:chMax val="0"/>
          <dgm:chPref val="0"/>
          <dgm:bulletEnabled val="1"/>
        </dgm:presLayoutVars>
      </dgm:prSet>
      <dgm:spPr/>
    </dgm:pt>
    <dgm:pt modelId="{6EADA40E-ECF8-4EF2-9B35-A9DD5D6A50D5}" type="pres">
      <dgm:prSet presAssocID="{B349FD2E-4A90-427F-8442-13222811DC7E}" presName="parSh" presStyleLbl="node1" presStyleIdx="2" presStyleCnt="3"/>
      <dgm:spPr/>
    </dgm:pt>
    <dgm:pt modelId="{39BA4712-27E2-4423-ADD6-9F9BD3D8FB35}" type="pres">
      <dgm:prSet presAssocID="{B349FD2E-4A90-427F-8442-13222811DC7E}" presName="desTx" presStyleLbl="fgAcc1" presStyleIdx="2" presStyleCnt="3">
        <dgm:presLayoutVars>
          <dgm:bulletEnabled val="1"/>
        </dgm:presLayoutVars>
      </dgm:prSet>
      <dgm:spPr/>
    </dgm:pt>
  </dgm:ptLst>
  <dgm:cxnLst>
    <dgm:cxn modelId="{544E7601-1192-4870-BCAA-7CFE93BA60EC}" srcId="{86FEAB3F-FBB1-46CC-9DC6-E094874805AE}" destId="{972233BE-F562-42C6-8E02-C376C905A446}" srcOrd="0" destOrd="0" parTransId="{1B83FA22-B57F-4847-AF9E-FCABBD20370B}" sibTransId="{C95400EF-05CE-49A4-A439-43C3AD15FAE2}"/>
    <dgm:cxn modelId="{9C135108-0B3F-43CE-9745-9CC0849F4B81}" type="presOf" srcId="{B349FD2E-4A90-427F-8442-13222811DC7E}" destId="{C2722F97-5D1A-4260-B371-3A1E1DF124B3}" srcOrd="1" destOrd="0" presId="urn:microsoft.com/office/officeart/2005/8/layout/process3#5"/>
    <dgm:cxn modelId="{6AAC430D-3276-4019-9BBC-C55F4DD82F5E}" srcId="{B349FD2E-4A90-427F-8442-13222811DC7E}" destId="{11EC3D9D-CABC-4F6B-8311-51EC9AF94B05}" srcOrd="0" destOrd="0" parTransId="{4CB9D39E-D2E7-4AB1-8C35-13DBC76F1E1B}" sibTransId="{49A756A8-869C-486D-A1C2-A9179C82C574}"/>
    <dgm:cxn modelId="{FACEAA24-B739-4A9E-8107-5D8244E09EB9}" type="presOf" srcId="{972233BE-F562-42C6-8E02-C376C905A446}" destId="{BFC7A65B-961A-4F69-8CB3-248457E85C87}" srcOrd="0" destOrd="0" presId="urn:microsoft.com/office/officeart/2005/8/layout/process3#5"/>
    <dgm:cxn modelId="{CC179428-B208-4536-BF52-AB07A6A023BF}" srcId="{1EC822D0-4B77-4F25-ABD5-8949AFB965C8}" destId="{86BF0545-C8C8-404B-B317-6B71601F8310}" srcOrd="0" destOrd="0" parTransId="{A554C9B6-595F-4C42-BA2E-0AF975A6182B}" sibTransId="{8F0220D1-B873-4B1C-82E7-D1658190B6B3}"/>
    <dgm:cxn modelId="{1D6EE128-FE58-4D25-87B9-E71F48D71BF5}" type="presOf" srcId="{C7876883-34BD-4A68-A98E-D95D42D0FF9D}" destId="{5D27C5B2-FAF5-4B9E-8CE5-8F54D12F7C36}" srcOrd="0" destOrd="0" presId="urn:microsoft.com/office/officeart/2005/8/layout/process3#5"/>
    <dgm:cxn modelId="{21D47637-C1A0-410F-B1E6-66BFD54F4392}" type="presOf" srcId="{9E3AF78F-9DE5-4800-8B42-AC73C2B49079}" destId="{39BA4712-27E2-4423-ADD6-9F9BD3D8FB35}" srcOrd="0" destOrd="1" presId="urn:microsoft.com/office/officeart/2005/8/layout/process3#5"/>
    <dgm:cxn modelId="{58C6355C-B5B2-4394-95C1-34F332A75C1A}" type="presOf" srcId="{2FE6BDA1-660C-44E3-B8D3-B738986F10EC}" destId="{6600DED2-8216-4ABE-8A99-4882629E1A4D}" srcOrd="0" destOrd="0" presId="urn:microsoft.com/office/officeart/2005/8/layout/process3#5"/>
    <dgm:cxn modelId="{E4FFA360-67C9-4A5A-B28A-B4E1912359D8}" type="presOf" srcId="{86FEAB3F-FBB1-46CC-9DC6-E094874805AE}" destId="{4201241F-A758-4825-9A41-CBED0FF9E993}" srcOrd="0" destOrd="0" presId="urn:microsoft.com/office/officeart/2005/8/layout/process3#5"/>
    <dgm:cxn modelId="{79794B64-9404-40E6-87C5-B24A8AABAE5F}" type="presOf" srcId="{1EC822D0-4B77-4F25-ABD5-8949AFB965C8}" destId="{CAF6A44E-174D-4D73-BBC0-9FC10FA804B9}" srcOrd="1" destOrd="0" presId="urn:microsoft.com/office/officeart/2005/8/layout/process3#5"/>
    <dgm:cxn modelId="{5DD9BB49-CD83-4CA4-8984-0818E03B6AF3}" srcId="{1EC822D0-4B77-4F25-ABD5-8949AFB965C8}" destId="{961F2196-2FB0-4222-9A1E-5FE62E74B62A}" srcOrd="1" destOrd="0" parTransId="{15093B4B-7504-4E6C-8F3E-91E6697FA6F5}" sibTransId="{A5D57F0D-9127-4876-AAC5-EBC07DE7A992}"/>
    <dgm:cxn modelId="{4E96DD4A-ACB5-43BF-9233-B7EA769181AA}" srcId="{86FEAB3F-FBB1-46CC-9DC6-E094874805AE}" destId="{0C6F0259-F5BD-4237-A1D9-0204AFE4AFBA}" srcOrd="1" destOrd="0" parTransId="{1C6F4333-5702-4999-8D19-844C202ED990}" sibTransId="{D29AB66E-ADA1-4AC5-AF70-15D1CE72D42D}"/>
    <dgm:cxn modelId="{4030D64E-F180-4436-8B83-70384B7A7D3D}" type="presOf" srcId="{1EC822D0-4B77-4F25-ABD5-8949AFB965C8}" destId="{BEA8DFF6-0BBC-4765-94CE-726AE7249D2C}" srcOrd="0" destOrd="0" presId="urn:microsoft.com/office/officeart/2005/8/layout/process3#5"/>
    <dgm:cxn modelId="{0475B550-2716-4543-BD94-1C2F6C0E53D1}" type="presOf" srcId="{0C6F0259-F5BD-4237-A1D9-0204AFE4AFBA}" destId="{BFC7A65B-961A-4F69-8CB3-248457E85C87}" srcOrd="0" destOrd="1" presId="urn:microsoft.com/office/officeart/2005/8/layout/process3#5"/>
    <dgm:cxn modelId="{B0450B54-CACC-47FD-8D05-9FAA2107FC3E}" type="presOf" srcId="{B349FD2E-4A90-427F-8442-13222811DC7E}" destId="{6EADA40E-ECF8-4EF2-9B35-A9DD5D6A50D5}" srcOrd="0" destOrd="0" presId="urn:microsoft.com/office/officeart/2005/8/layout/process3#5"/>
    <dgm:cxn modelId="{0D2F7555-8F15-4C5C-AA54-37218557316D}" type="presOf" srcId="{86FEAB3F-FBB1-46CC-9DC6-E094874805AE}" destId="{D8686130-E958-4F9D-9269-6FA1732D0A73}" srcOrd="1" destOrd="0" presId="urn:microsoft.com/office/officeart/2005/8/layout/process3#5"/>
    <dgm:cxn modelId="{551AAB56-1F31-4C23-8F96-A7D6342F1A90}" type="presOf" srcId="{11EC3D9D-CABC-4F6B-8311-51EC9AF94B05}" destId="{39BA4712-27E2-4423-ADD6-9F9BD3D8FB35}" srcOrd="0" destOrd="0" presId="urn:microsoft.com/office/officeart/2005/8/layout/process3#5"/>
    <dgm:cxn modelId="{76941981-5C00-4E0C-82F7-9F295E3BA5F8}" type="presOf" srcId="{86BF0545-C8C8-404B-B317-6B71601F8310}" destId="{A527D8D7-AE0F-41E2-B0A5-F384C5C9B908}" srcOrd="0" destOrd="0" presId="urn:microsoft.com/office/officeart/2005/8/layout/process3#5"/>
    <dgm:cxn modelId="{17660486-21BD-48C7-B75D-4DD0B1ED4A18}" srcId="{2FE6BDA1-660C-44E3-B8D3-B738986F10EC}" destId="{B349FD2E-4A90-427F-8442-13222811DC7E}" srcOrd="2" destOrd="0" parTransId="{81F9B442-B301-4CE5-9F77-41783846C51D}" sibTransId="{6C33D960-524C-4E19-9279-0E1D8AB4608A}"/>
    <dgm:cxn modelId="{E6BC0089-2FF0-4611-A091-91014781FE2E}" type="presOf" srcId="{961F2196-2FB0-4222-9A1E-5FE62E74B62A}" destId="{A527D8D7-AE0F-41E2-B0A5-F384C5C9B908}" srcOrd="0" destOrd="1" presId="urn:microsoft.com/office/officeart/2005/8/layout/process3#5"/>
    <dgm:cxn modelId="{6223B3A0-6397-44F7-B05C-954987E6DA08}" srcId="{2FE6BDA1-660C-44E3-B8D3-B738986F10EC}" destId="{86FEAB3F-FBB1-46CC-9DC6-E094874805AE}" srcOrd="1" destOrd="0" parTransId="{74C68F9B-1FC8-4F0A-8F6F-246FC86076E9}" sibTransId="{C7876883-34BD-4A68-A98E-D95D42D0FF9D}"/>
    <dgm:cxn modelId="{F7927EBF-8291-4782-A8E0-52B7A6F18F7D}" srcId="{2FE6BDA1-660C-44E3-B8D3-B738986F10EC}" destId="{1EC822D0-4B77-4F25-ABD5-8949AFB965C8}" srcOrd="0" destOrd="0" parTransId="{A55FEC0B-23EE-4CFE-8050-49CBA30A17FC}" sibTransId="{B0C310D3-A5C4-423C-ADC0-FD305A7B421A}"/>
    <dgm:cxn modelId="{3C869BC6-C84F-45B2-AA20-2FEAF7CA5972}" type="presOf" srcId="{C7876883-34BD-4A68-A98E-D95D42D0FF9D}" destId="{F8D5EB2A-738F-4E50-B014-79322171C96A}" srcOrd="1" destOrd="0" presId="urn:microsoft.com/office/officeart/2005/8/layout/process3#5"/>
    <dgm:cxn modelId="{CB6922D3-3B5C-4F0C-9245-5985FB73C6A2}" srcId="{B349FD2E-4A90-427F-8442-13222811DC7E}" destId="{9E3AF78F-9DE5-4800-8B42-AC73C2B49079}" srcOrd="1" destOrd="0" parTransId="{8DB724DF-6AF1-403E-A854-309B5700E80A}" sibTransId="{6E2FDD1E-9040-44BC-8713-167B3BA78355}"/>
    <dgm:cxn modelId="{052534D7-35D5-4FCF-8EC7-4699D8A048CA}" type="presOf" srcId="{B0C310D3-A5C4-423C-ADC0-FD305A7B421A}" destId="{1E817AA8-5A37-4644-9254-A1E7980637B5}" srcOrd="1" destOrd="0" presId="urn:microsoft.com/office/officeart/2005/8/layout/process3#5"/>
    <dgm:cxn modelId="{A0E76CF6-E456-4C70-BDE2-AA01DC59567F}" type="presOf" srcId="{B0C310D3-A5C4-423C-ADC0-FD305A7B421A}" destId="{21AD7683-4E21-48FB-A2B0-38429FA73B13}" srcOrd="0" destOrd="0" presId="urn:microsoft.com/office/officeart/2005/8/layout/process3#5"/>
    <dgm:cxn modelId="{B1D6151E-E92D-4E07-A147-9B3AC1C0FAD3}" type="presParOf" srcId="{6600DED2-8216-4ABE-8A99-4882629E1A4D}" destId="{13EA64EB-AB03-4C80-9EEA-7CED2D89D89C}" srcOrd="0" destOrd="0" presId="urn:microsoft.com/office/officeart/2005/8/layout/process3#5"/>
    <dgm:cxn modelId="{35869CB4-E6E3-49E4-8049-0255F85663F0}" type="presParOf" srcId="{13EA64EB-AB03-4C80-9EEA-7CED2D89D89C}" destId="{CAF6A44E-174D-4D73-BBC0-9FC10FA804B9}" srcOrd="0" destOrd="0" presId="urn:microsoft.com/office/officeart/2005/8/layout/process3#5"/>
    <dgm:cxn modelId="{1586565E-CB86-4B15-B5B0-E89C34AA9DF0}" type="presParOf" srcId="{13EA64EB-AB03-4C80-9EEA-7CED2D89D89C}" destId="{BEA8DFF6-0BBC-4765-94CE-726AE7249D2C}" srcOrd="1" destOrd="0" presId="urn:microsoft.com/office/officeart/2005/8/layout/process3#5"/>
    <dgm:cxn modelId="{0FBCC9E9-13F5-4DC4-8317-A567C8E24701}" type="presParOf" srcId="{13EA64EB-AB03-4C80-9EEA-7CED2D89D89C}" destId="{A527D8D7-AE0F-41E2-B0A5-F384C5C9B908}" srcOrd="2" destOrd="0" presId="urn:microsoft.com/office/officeart/2005/8/layout/process3#5"/>
    <dgm:cxn modelId="{13090F49-8ED8-43D6-B925-1770CFCA56FF}" type="presParOf" srcId="{6600DED2-8216-4ABE-8A99-4882629E1A4D}" destId="{21AD7683-4E21-48FB-A2B0-38429FA73B13}" srcOrd="1" destOrd="0" presId="urn:microsoft.com/office/officeart/2005/8/layout/process3#5"/>
    <dgm:cxn modelId="{DB15390A-C788-4B24-BFAB-BD2D57FAABB6}" type="presParOf" srcId="{21AD7683-4E21-48FB-A2B0-38429FA73B13}" destId="{1E817AA8-5A37-4644-9254-A1E7980637B5}" srcOrd="0" destOrd="0" presId="urn:microsoft.com/office/officeart/2005/8/layout/process3#5"/>
    <dgm:cxn modelId="{18D47A63-914B-4536-A893-53CEF128A53D}" type="presParOf" srcId="{6600DED2-8216-4ABE-8A99-4882629E1A4D}" destId="{4706D582-EEBF-4C1E-B7F4-A6D3E12D3072}" srcOrd="2" destOrd="0" presId="urn:microsoft.com/office/officeart/2005/8/layout/process3#5"/>
    <dgm:cxn modelId="{52ACA867-6FD6-473F-8C9C-0A03C1ACB61E}" type="presParOf" srcId="{4706D582-EEBF-4C1E-B7F4-A6D3E12D3072}" destId="{D8686130-E958-4F9D-9269-6FA1732D0A73}" srcOrd="0" destOrd="0" presId="urn:microsoft.com/office/officeart/2005/8/layout/process3#5"/>
    <dgm:cxn modelId="{2F284FF7-A2F2-4975-8A61-2CA5349A9630}" type="presParOf" srcId="{4706D582-EEBF-4C1E-B7F4-A6D3E12D3072}" destId="{4201241F-A758-4825-9A41-CBED0FF9E993}" srcOrd="1" destOrd="0" presId="urn:microsoft.com/office/officeart/2005/8/layout/process3#5"/>
    <dgm:cxn modelId="{EA439029-5049-4033-9B2C-E1F009CE8867}" type="presParOf" srcId="{4706D582-EEBF-4C1E-B7F4-A6D3E12D3072}" destId="{BFC7A65B-961A-4F69-8CB3-248457E85C87}" srcOrd="2" destOrd="0" presId="urn:microsoft.com/office/officeart/2005/8/layout/process3#5"/>
    <dgm:cxn modelId="{EB6A016D-FF06-439B-A118-EFFC05D49088}" type="presParOf" srcId="{6600DED2-8216-4ABE-8A99-4882629E1A4D}" destId="{5D27C5B2-FAF5-4B9E-8CE5-8F54D12F7C36}" srcOrd="3" destOrd="0" presId="urn:microsoft.com/office/officeart/2005/8/layout/process3#5"/>
    <dgm:cxn modelId="{3D0F84AA-7AEC-48C3-8026-B1E5C94801AD}" type="presParOf" srcId="{5D27C5B2-FAF5-4B9E-8CE5-8F54D12F7C36}" destId="{F8D5EB2A-738F-4E50-B014-79322171C96A}" srcOrd="0" destOrd="0" presId="urn:microsoft.com/office/officeart/2005/8/layout/process3#5"/>
    <dgm:cxn modelId="{E9DF96A5-1D3D-44C4-B9BB-B48250C70F11}" type="presParOf" srcId="{6600DED2-8216-4ABE-8A99-4882629E1A4D}" destId="{7908079C-B054-488F-B184-A0837979EED0}" srcOrd="4" destOrd="0" presId="urn:microsoft.com/office/officeart/2005/8/layout/process3#5"/>
    <dgm:cxn modelId="{7C6F48B3-45CD-45CC-BE25-4CBDFF114D4F}" type="presParOf" srcId="{7908079C-B054-488F-B184-A0837979EED0}" destId="{C2722F97-5D1A-4260-B371-3A1E1DF124B3}" srcOrd="0" destOrd="0" presId="urn:microsoft.com/office/officeart/2005/8/layout/process3#5"/>
    <dgm:cxn modelId="{2BB8EB65-D593-42A5-BB50-A4FD207E8375}" type="presParOf" srcId="{7908079C-B054-488F-B184-A0837979EED0}" destId="{6EADA40E-ECF8-4EF2-9B35-A9DD5D6A50D5}" srcOrd="1" destOrd="0" presId="urn:microsoft.com/office/officeart/2005/8/layout/process3#5"/>
    <dgm:cxn modelId="{C4745462-86E1-4B23-96D4-38CE238B5BCD}" type="presParOf" srcId="{7908079C-B054-488F-B184-A0837979EED0}" destId="{39BA4712-27E2-4423-ADD6-9F9BD3D8FB35}" srcOrd="2" destOrd="0" presId="urn:microsoft.com/office/officeart/2005/8/layout/process3#5"/>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3BB9-6612-4697-87EE-EC66312779BE}">
      <dsp:nvSpPr>
        <dsp:cNvPr id="0" name=""/>
        <dsp:cNvSpPr/>
      </dsp:nvSpPr>
      <dsp:spPr bwMode="white">
        <a:xfrm>
          <a:off x="1118" y="93776"/>
          <a:ext cx="1363090" cy="545236"/>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100000"/>
            </a:lnSpc>
            <a:spcBef>
              <a:spcPct val="0"/>
            </a:spcBef>
            <a:spcAft>
              <a:spcPct val="35000"/>
            </a:spcAft>
            <a:buNone/>
          </a:pPr>
          <a:r>
            <a:rPr lang="en-US" altLang="zh-CN" sz="900" b="1" kern="1200">
              <a:latin typeface="Microsoft JhengHei" panose="020B0604030504040204" charset="-120"/>
              <a:ea typeface="Microsoft JhengHei" panose="020B0604030504040204" charset="-120"/>
            </a:rPr>
            <a:t>void fraction prediction</a:t>
          </a:r>
        </a:p>
      </dsp:txBody>
      <dsp:txXfrm>
        <a:off x="273736" y="93776"/>
        <a:ext cx="817854" cy="545236"/>
      </dsp:txXfrm>
    </dsp:sp>
    <dsp:sp modelId="{D3000CD6-B08B-4D3B-8D2A-7F1C26A23961}">
      <dsp:nvSpPr>
        <dsp:cNvPr id="0" name=""/>
        <dsp:cNvSpPr/>
      </dsp:nvSpPr>
      <dsp:spPr>
        <a:xfrm>
          <a:off x="1227899" y="93776"/>
          <a:ext cx="1363090" cy="545236"/>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100000"/>
            </a:lnSpc>
            <a:spcBef>
              <a:spcPct val="0"/>
            </a:spcBef>
            <a:spcAft>
              <a:spcPct val="35000"/>
            </a:spcAft>
            <a:buNone/>
          </a:pPr>
          <a:r>
            <a:rPr lang="en-US" altLang="zh-CN" sz="900" b="1" kern="1200">
              <a:latin typeface="Microsoft JhengHei" panose="020B0604030504040204" charset="-120"/>
              <a:ea typeface="Microsoft JhengHei" panose="020B0604030504040204" charset="-120"/>
            </a:rPr>
            <a:t>reactivity calculation</a:t>
          </a:r>
        </a:p>
      </dsp:txBody>
      <dsp:txXfrm>
        <a:off x="1500517" y="93776"/>
        <a:ext cx="817854" cy="545236"/>
      </dsp:txXfrm>
    </dsp:sp>
    <dsp:sp modelId="{74437C11-3810-488A-B265-8C8037793D77}">
      <dsp:nvSpPr>
        <dsp:cNvPr id="0" name=""/>
        <dsp:cNvSpPr/>
      </dsp:nvSpPr>
      <dsp:spPr>
        <a:xfrm>
          <a:off x="2454681" y="93776"/>
          <a:ext cx="1363090" cy="545236"/>
        </a:xfrm>
        <a:prstGeom prst="chevron">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100000"/>
            </a:lnSpc>
            <a:spcBef>
              <a:spcPct val="0"/>
            </a:spcBef>
            <a:spcAft>
              <a:spcPct val="35000"/>
            </a:spcAft>
            <a:buNone/>
          </a:pPr>
          <a:r>
            <a:rPr lang="en-US" altLang="zh-CN" sz="900" b="1" kern="1200">
              <a:latin typeface="Microsoft JhengHei" panose="020B0604030504040204" charset="-120"/>
              <a:ea typeface="Microsoft JhengHei" panose="020B0604030504040204" charset="-120"/>
            </a:rPr>
            <a:t>evaluation of accident</a:t>
          </a:r>
        </a:p>
      </dsp:txBody>
      <dsp:txXfrm>
        <a:off x="2727299" y="93776"/>
        <a:ext cx="817854" cy="545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DFF6-0BBC-4765-94CE-726AE7249D2C}">
      <dsp:nvSpPr>
        <dsp:cNvPr id="0" name=""/>
        <dsp:cNvSpPr/>
      </dsp:nvSpPr>
      <dsp:spPr bwMode="white">
        <a:xfrm>
          <a:off x="428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100000"/>
            </a:lnSpc>
            <a:spcBef>
              <a:spcPct val="0"/>
            </a:spcBef>
            <a:spcAft>
              <a:spcPct val="35000"/>
            </a:spcAft>
            <a:buNone/>
          </a:pPr>
          <a:r>
            <a:rPr lang="en-US" altLang="zh-CN" sz="1200" b="1" kern="1200">
              <a:latin typeface="Microsoft JhengHei" panose="020B0604030504040204" charset="-120"/>
              <a:ea typeface="Microsoft JhengHei" panose="020B0604030504040204" charset="-120"/>
            </a:rPr>
            <a:t>Step1:Theoretical model</a:t>
          </a:r>
        </a:p>
      </dsp:txBody>
      <dsp:txXfrm>
        <a:off x="4286" y="4176"/>
        <a:ext cx="1949090" cy="768512"/>
      </dsp:txXfrm>
    </dsp:sp>
    <dsp:sp modelId="{A527D8D7-AE0F-41E2-B0A5-F384C5C9B908}">
      <dsp:nvSpPr>
        <dsp:cNvPr id="0" name=""/>
        <dsp:cNvSpPr/>
      </dsp:nvSpPr>
      <dsp:spPr>
        <a:xfrm>
          <a:off x="403497"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the α and velocity distribution along radius</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Calculate C0 by definition</a:t>
          </a:r>
        </a:p>
      </dsp:txBody>
      <dsp:txXfrm>
        <a:off x="440612" y="809803"/>
        <a:ext cx="1874860" cy="1192970"/>
      </dsp:txXfrm>
    </dsp:sp>
    <dsp:sp modelId="{21AD7683-4E21-48FB-A2B0-38429FA73B13}">
      <dsp:nvSpPr>
        <dsp:cNvPr id="0" name=""/>
        <dsp:cNvSpPr/>
      </dsp:nvSpPr>
      <dsp:spPr>
        <a:xfrm>
          <a:off x="224885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248851" y="242851"/>
        <a:ext cx="480827" cy="291161"/>
      </dsp:txXfrm>
    </dsp:sp>
    <dsp:sp modelId="{4201241F-A758-4825-9A41-CBED0FF9E993}">
      <dsp:nvSpPr>
        <dsp:cNvPr id="0" name=""/>
        <dsp:cNvSpPr/>
      </dsp:nvSpPr>
      <dsp:spPr>
        <a:xfrm>
          <a:off x="313527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dirty="0">
              <a:latin typeface="Microsoft JhengHei" panose="020B0604030504040204" charset="-120"/>
              <a:ea typeface="Microsoft JhengHei" panose="020B0604030504040204" charset="-120"/>
              <a:cs typeface="Microsoft JhengHei" panose="020B0604030504040204" charset="-120"/>
            </a:rPr>
            <a:t>Step2</a:t>
          </a:r>
          <a:r>
            <a:rPr lang="zh-CN" altLang="en-US" sz="1400" b="1" kern="1200" dirty="0">
              <a:latin typeface="Microsoft JhengHei" panose="020B0604030504040204" charset="-120"/>
              <a:ea typeface="Microsoft JhengHei" panose="020B0604030504040204" charset="-120"/>
              <a:cs typeface="Microsoft JhengHei" panose="020B0604030504040204" charset="-120"/>
            </a:rPr>
            <a:t>：</a:t>
          </a:r>
          <a:r>
            <a:rPr lang="en-US" altLang="zh-CN" sz="1400" b="1" kern="1200" dirty="0">
              <a:latin typeface="Microsoft JhengHei" panose="020B0604030504040204" charset="-120"/>
              <a:ea typeface="Microsoft JhengHei" panose="020B0604030504040204" charset="-120"/>
              <a:cs typeface="Microsoft JhengHei" panose="020B0604030504040204" charset="-120"/>
            </a:rPr>
            <a:t>Influence factor</a:t>
          </a:r>
        </a:p>
      </dsp:txBody>
      <dsp:txXfrm>
        <a:off x="3135276" y="4176"/>
        <a:ext cx="1949090" cy="768512"/>
      </dsp:txXfrm>
    </dsp:sp>
    <dsp:sp modelId="{BFC7A65B-961A-4F69-8CB3-248457E85C87}">
      <dsp:nvSpPr>
        <dsp:cNvPr id="0" name=""/>
        <dsp:cNvSpPr/>
      </dsp:nvSpPr>
      <dsp:spPr>
        <a:xfrm>
          <a:off x="353448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Change input parameter in theoretical model</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Analysis the influence</a:t>
          </a:r>
        </a:p>
      </dsp:txBody>
      <dsp:txXfrm>
        <a:off x="3571603" y="809803"/>
        <a:ext cx="1874860" cy="1192970"/>
      </dsp:txXfrm>
    </dsp:sp>
    <dsp:sp modelId="{5D27C5B2-FAF5-4B9E-8CE5-8F54D12F7C36}">
      <dsp:nvSpPr>
        <dsp:cNvPr id="0" name=""/>
        <dsp:cNvSpPr/>
      </dsp:nvSpPr>
      <dsp:spPr>
        <a:xfrm>
          <a:off x="537984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379841" y="242851"/>
        <a:ext cx="480827" cy="291161"/>
      </dsp:txXfrm>
    </dsp:sp>
    <dsp:sp modelId="{6EADA40E-ECF8-4EF2-9B35-A9DD5D6A50D5}">
      <dsp:nvSpPr>
        <dsp:cNvPr id="0" name=""/>
        <dsp:cNvSpPr/>
      </dsp:nvSpPr>
      <dsp:spPr>
        <a:xfrm>
          <a:off x="626626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a:latin typeface="Microsoft JhengHei" panose="020B0604030504040204" charset="-120"/>
              <a:ea typeface="Microsoft JhengHei" panose="020B0604030504040204" charset="-120"/>
              <a:cs typeface="Microsoft JhengHei" panose="020B0604030504040204" charset="-120"/>
            </a:rPr>
            <a:t>Step3</a:t>
          </a:r>
          <a:r>
            <a:rPr lang="zh-CN" altLang="en-US" sz="1400" b="1" kern="1200">
              <a:latin typeface="Microsoft JhengHei" panose="020B0604030504040204" charset="-120"/>
              <a:ea typeface="Microsoft JhengHei" panose="020B0604030504040204" charset="-120"/>
              <a:cs typeface="Microsoft JhengHei" panose="020B0604030504040204" charset="-120"/>
            </a:rPr>
            <a:t>：</a:t>
          </a:r>
          <a:r>
            <a:rPr lang="en-US" altLang="zh-CN" sz="1400" b="1" kern="1200">
              <a:latin typeface="Microsoft JhengHei" panose="020B0604030504040204" charset="-120"/>
              <a:ea typeface="Microsoft JhengHei" panose="020B0604030504040204" charset="-120"/>
              <a:cs typeface="Microsoft JhengHei" panose="020B0604030504040204" charset="-120"/>
            </a:rPr>
            <a:t>new correlation</a:t>
          </a:r>
        </a:p>
      </dsp:txBody>
      <dsp:txXfrm>
        <a:off x="6266266" y="4176"/>
        <a:ext cx="1949090" cy="768512"/>
      </dsp:txXfrm>
    </dsp:sp>
    <dsp:sp modelId="{39BA4712-27E2-4423-ADD6-9F9BD3D8FB35}">
      <dsp:nvSpPr>
        <dsp:cNvPr id="0" name=""/>
        <dsp:cNvSpPr/>
      </dsp:nvSpPr>
      <dsp:spPr>
        <a:xfrm>
          <a:off x="666547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quantify the effect by fitting</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new correlation</a:t>
          </a:r>
        </a:p>
      </dsp:txBody>
      <dsp:txXfrm>
        <a:off x="6702593" y="809803"/>
        <a:ext cx="1874860" cy="1192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DFF6-0BBC-4765-94CE-726AE7249D2C}">
      <dsp:nvSpPr>
        <dsp:cNvPr id="0" name=""/>
        <dsp:cNvSpPr/>
      </dsp:nvSpPr>
      <dsp:spPr bwMode="white">
        <a:xfrm>
          <a:off x="428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100000"/>
            </a:lnSpc>
            <a:spcBef>
              <a:spcPct val="0"/>
            </a:spcBef>
            <a:spcAft>
              <a:spcPct val="35000"/>
            </a:spcAft>
            <a:buNone/>
          </a:pPr>
          <a:r>
            <a:rPr lang="en-US" altLang="zh-CN" sz="1200" b="1" kern="1200">
              <a:latin typeface="Microsoft JhengHei" panose="020B0604030504040204" charset="-120"/>
              <a:ea typeface="Microsoft JhengHei" panose="020B0604030504040204" charset="-120"/>
            </a:rPr>
            <a:t>Step1:Theoretical model</a:t>
          </a:r>
        </a:p>
      </dsp:txBody>
      <dsp:txXfrm>
        <a:off x="4286" y="4176"/>
        <a:ext cx="1949090" cy="768512"/>
      </dsp:txXfrm>
    </dsp:sp>
    <dsp:sp modelId="{A527D8D7-AE0F-41E2-B0A5-F384C5C9B908}">
      <dsp:nvSpPr>
        <dsp:cNvPr id="0" name=""/>
        <dsp:cNvSpPr/>
      </dsp:nvSpPr>
      <dsp:spPr>
        <a:xfrm>
          <a:off x="403497"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the α and velocity distribution along radius</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Calculate C0 by definition</a:t>
          </a:r>
        </a:p>
      </dsp:txBody>
      <dsp:txXfrm>
        <a:off x="440612" y="809803"/>
        <a:ext cx="1874860" cy="1192970"/>
      </dsp:txXfrm>
    </dsp:sp>
    <dsp:sp modelId="{21AD7683-4E21-48FB-A2B0-38429FA73B13}">
      <dsp:nvSpPr>
        <dsp:cNvPr id="0" name=""/>
        <dsp:cNvSpPr/>
      </dsp:nvSpPr>
      <dsp:spPr>
        <a:xfrm>
          <a:off x="224885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248851" y="242851"/>
        <a:ext cx="480827" cy="291161"/>
      </dsp:txXfrm>
    </dsp:sp>
    <dsp:sp modelId="{4201241F-A758-4825-9A41-CBED0FF9E993}">
      <dsp:nvSpPr>
        <dsp:cNvPr id="0" name=""/>
        <dsp:cNvSpPr/>
      </dsp:nvSpPr>
      <dsp:spPr>
        <a:xfrm>
          <a:off x="313527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dirty="0">
              <a:latin typeface="Microsoft JhengHei" panose="020B0604030504040204" charset="-120"/>
              <a:ea typeface="Microsoft JhengHei" panose="020B0604030504040204" charset="-120"/>
              <a:cs typeface="Microsoft JhengHei" panose="020B0604030504040204" charset="-120"/>
            </a:rPr>
            <a:t>Step2</a:t>
          </a:r>
          <a:r>
            <a:rPr lang="zh-CN" altLang="en-US" sz="1400" b="1" kern="1200" dirty="0">
              <a:latin typeface="Microsoft JhengHei" panose="020B0604030504040204" charset="-120"/>
              <a:ea typeface="Microsoft JhengHei" panose="020B0604030504040204" charset="-120"/>
              <a:cs typeface="Microsoft JhengHei" panose="020B0604030504040204" charset="-120"/>
            </a:rPr>
            <a:t>：</a:t>
          </a:r>
          <a:r>
            <a:rPr lang="en-US" altLang="zh-CN" sz="1400" b="1" kern="1200" dirty="0">
              <a:latin typeface="Microsoft JhengHei" panose="020B0604030504040204" charset="-120"/>
              <a:ea typeface="Microsoft JhengHei" panose="020B0604030504040204" charset="-120"/>
              <a:cs typeface="Microsoft JhengHei" panose="020B0604030504040204" charset="-120"/>
            </a:rPr>
            <a:t>Influence factor</a:t>
          </a:r>
        </a:p>
      </dsp:txBody>
      <dsp:txXfrm>
        <a:off x="3135276" y="4176"/>
        <a:ext cx="1949090" cy="768512"/>
      </dsp:txXfrm>
    </dsp:sp>
    <dsp:sp modelId="{BFC7A65B-961A-4F69-8CB3-248457E85C87}">
      <dsp:nvSpPr>
        <dsp:cNvPr id="0" name=""/>
        <dsp:cNvSpPr/>
      </dsp:nvSpPr>
      <dsp:spPr>
        <a:xfrm>
          <a:off x="353448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Change input parameter in theoretical model</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Analysis the influence</a:t>
          </a:r>
        </a:p>
      </dsp:txBody>
      <dsp:txXfrm>
        <a:off x="3571603" y="809803"/>
        <a:ext cx="1874860" cy="1192970"/>
      </dsp:txXfrm>
    </dsp:sp>
    <dsp:sp modelId="{5D27C5B2-FAF5-4B9E-8CE5-8F54D12F7C36}">
      <dsp:nvSpPr>
        <dsp:cNvPr id="0" name=""/>
        <dsp:cNvSpPr/>
      </dsp:nvSpPr>
      <dsp:spPr>
        <a:xfrm>
          <a:off x="537984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379841" y="242851"/>
        <a:ext cx="480827" cy="291161"/>
      </dsp:txXfrm>
    </dsp:sp>
    <dsp:sp modelId="{6EADA40E-ECF8-4EF2-9B35-A9DD5D6A50D5}">
      <dsp:nvSpPr>
        <dsp:cNvPr id="0" name=""/>
        <dsp:cNvSpPr/>
      </dsp:nvSpPr>
      <dsp:spPr>
        <a:xfrm>
          <a:off x="626626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a:latin typeface="Microsoft JhengHei" panose="020B0604030504040204" charset="-120"/>
              <a:ea typeface="Microsoft JhengHei" panose="020B0604030504040204" charset="-120"/>
              <a:cs typeface="Microsoft JhengHei" panose="020B0604030504040204" charset="-120"/>
            </a:rPr>
            <a:t>Step3</a:t>
          </a:r>
          <a:r>
            <a:rPr lang="zh-CN" altLang="en-US" sz="1400" b="1" kern="1200">
              <a:latin typeface="Microsoft JhengHei" panose="020B0604030504040204" charset="-120"/>
              <a:ea typeface="Microsoft JhengHei" panose="020B0604030504040204" charset="-120"/>
              <a:cs typeface="Microsoft JhengHei" panose="020B0604030504040204" charset="-120"/>
            </a:rPr>
            <a:t>：</a:t>
          </a:r>
          <a:r>
            <a:rPr lang="en-US" altLang="zh-CN" sz="1400" b="1" kern="1200">
              <a:latin typeface="Microsoft JhengHei" panose="020B0604030504040204" charset="-120"/>
              <a:ea typeface="Microsoft JhengHei" panose="020B0604030504040204" charset="-120"/>
              <a:cs typeface="Microsoft JhengHei" panose="020B0604030504040204" charset="-120"/>
            </a:rPr>
            <a:t>new correlation</a:t>
          </a:r>
        </a:p>
      </dsp:txBody>
      <dsp:txXfrm>
        <a:off x="6266266" y="4176"/>
        <a:ext cx="1949090" cy="768512"/>
      </dsp:txXfrm>
    </dsp:sp>
    <dsp:sp modelId="{39BA4712-27E2-4423-ADD6-9F9BD3D8FB35}">
      <dsp:nvSpPr>
        <dsp:cNvPr id="0" name=""/>
        <dsp:cNvSpPr/>
      </dsp:nvSpPr>
      <dsp:spPr>
        <a:xfrm>
          <a:off x="666547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quantify the effect by fitting</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new correlation</a:t>
          </a:r>
        </a:p>
      </dsp:txBody>
      <dsp:txXfrm>
        <a:off x="6702593" y="809803"/>
        <a:ext cx="1874860" cy="1192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DFF6-0BBC-4765-94CE-726AE7249D2C}">
      <dsp:nvSpPr>
        <dsp:cNvPr id="0" name=""/>
        <dsp:cNvSpPr/>
      </dsp:nvSpPr>
      <dsp:spPr bwMode="white">
        <a:xfrm>
          <a:off x="428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100000"/>
            </a:lnSpc>
            <a:spcBef>
              <a:spcPct val="0"/>
            </a:spcBef>
            <a:spcAft>
              <a:spcPct val="35000"/>
            </a:spcAft>
            <a:buNone/>
          </a:pPr>
          <a:r>
            <a:rPr lang="en-US" altLang="zh-CN" sz="1200" b="1" kern="1200">
              <a:latin typeface="Microsoft JhengHei" panose="020B0604030504040204" charset="-120"/>
              <a:ea typeface="Microsoft JhengHei" panose="020B0604030504040204" charset="-120"/>
            </a:rPr>
            <a:t>Step1:Theoretical model</a:t>
          </a:r>
        </a:p>
      </dsp:txBody>
      <dsp:txXfrm>
        <a:off x="4286" y="4176"/>
        <a:ext cx="1949090" cy="768512"/>
      </dsp:txXfrm>
    </dsp:sp>
    <dsp:sp modelId="{A527D8D7-AE0F-41E2-B0A5-F384C5C9B908}">
      <dsp:nvSpPr>
        <dsp:cNvPr id="0" name=""/>
        <dsp:cNvSpPr/>
      </dsp:nvSpPr>
      <dsp:spPr>
        <a:xfrm>
          <a:off x="403497"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the α and velocity distribution along radius</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Calculate C0 by definition</a:t>
          </a:r>
        </a:p>
      </dsp:txBody>
      <dsp:txXfrm>
        <a:off x="440612" y="809803"/>
        <a:ext cx="1874860" cy="1192970"/>
      </dsp:txXfrm>
    </dsp:sp>
    <dsp:sp modelId="{21AD7683-4E21-48FB-A2B0-38429FA73B13}">
      <dsp:nvSpPr>
        <dsp:cNvPr id="0" name=""/>
        <dsp:cNvSpPr/>
      </dsp:nvSpPr>
      <dsp:spPr>
        <a:xfrm>
          <a:off x="224885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248851" y="242851"/>
        <a:ext cx="480827" cy="291161"/>
      </dsp:txXfrm>
    </dsp:sp>
    <dsp:sp modelId="{4201241F-A758-4825-9A41-CBED0FF9E993}">
      <dsp:nvSpPr>
        <dsp:cNvPr id="0" name=""/>
        <dsp:cNvSpPr/>
      </dsp:nvSpPr>
      <dsp:spPr>
        <a:xfrm>
          <a:off x="313527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dirty="0">
              <a:latin typeface="Microsoft JhengHei" panose="020B0604030504040204" charset="-120"/>
              <a:ea typeface="Microsoft JhengHei" panose="020B0604030504040204" charset="-120"/>
              <a:cs typeface="Microsoft JhengHei" panose="020B0604030504040204" charset="-120"/>
            </a:rPr>
            <a:t>Step2</a:t>
          </a:r>
          <a:r>
            <a:rPr lang="zh-CN" altLang="en-US" sz="1400" b="1" kern="1200" dirty="0">
              <a:latin typeface="Microsoft JhengHei" panose="020B0604030504040204" charset="-120"/>
              <a:ea typeface="Microsoft JhengHei" panose="020B0604030504040204" charset="-120"/>
              <a:cs typeface="Microsoft JhengHei" panose="020B0604030504040204" charset="-120"/>
            </a:rPr>
            <a:t>：</a:t>
          </a:r>
          <a:r>
            <a:rPr lang="en-US" altLang="zh-CN" sz="1400" b="1" kern="1200" dirty="0">
              <a:latin typeface="Microsoft JhengHei" panose="020B0604030504040204" charset="-120"/>
              <a:ea typeface="Microsoft JhengHei" panose="020B0604030504040204" charset="-120"/>
              <a:cs typeface="Microsoft JhengHei" panose="020B0604030504040204" charset="-120"/>
            </a:rPr>
            <a:t>Influence factor</a:t>
          </a:r>
        </a:p>
      </dsp:txBody>
      <dsp:txXfrm>
        <a:off x="3135276" y="4176"/>
        <a:ext cx="1949090" cy="768512"/>
      </dsp:txXfrm>
    </dsp:sp>
    <dsp:sp modelId="{BFC7A65B-961A-4F69-8CB3-248457E85C87}">
      <dsp:nvSpPr>
        <dsp:cNvPr id="0" name=""/>
        <dsp:cNvSpPr/>
      </dsp:nvSpPr>
      <dsp:spPr>
        <a:xfrm>
          <a:off x="353448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Change input parameter in theoretical model</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Analysis the influence</a:t>
          </a:r>
        </a:p>
      </dsp:txBody>
      <dsp:txXfrm>
        <a:off x="3571603" y="809803"/>
        <a:ext cx="1874860" cy="1192970"/>
      </dsp:txXfrm>
    </dsp:sp>
    <dsp:sp modelId="{5D27C5B2-FAF5-4B9E-8CE5-8F54D12F7C36}">
      <dsp:nvSpPr>
        <dsp:cNvPr id="0" name=""/>
        <dsp:cNvSpPr/>
      </dsp:nvSpPr>
      <dsp:spPr>
        <a:xfrm>
          <a:off x="537984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379841" y="242851"/>
        <a:ext cx="480827" cy="291161"/>
      </dsp:txXfrm>
    </dsp:sp>
    <dsp:sp modelId="{6EADA40E-ECF8-4EF2-9B35-A9DD5D6A50D5}">
      <dsp:nvSpPr>
        <dsp:cNvPr id="0" name=""/>
        <dsp:cNvSpPr/>
      </dsp:nvSpPr>
      <dsp:spPr>
        <a:xfrm>
          <a:off x="626626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a:latin typeface="Microsoft JhengHei" panose="020B0604030504040204" charset="-120"/>
              <a:ea typeface="Microsoft JhengHei" panose="020B0604030504040204" charset="-120"/>
              <a:cs typeface="Microsoft JhengHei" panose="020B0604030504040204" charset="-120"/>
            </a:rPr>
            <a:t>Step3</a:t>
          </a:r>
          <a:r>
            <a:rPr lang="zh-CN" altLang="en-US" sz="1400" b="1" kern="1200">
              <a:latin typeface="Microsoft JhengHei" panose="020B0604030504040204" charset="-120"/>
              <a:ea typeface="Microsoft JhengHei" panose="020B0604030504040204" charset="-120"/>
              <a:cs typeface="Microsoft JhengHei" panose="020B0604030504040204" charset="-120"/>
            </a:rPr>
            <a:t>：</a:t>
          </a:r>
          <a:r>
            <a:rPr lang="en-US" altLang="zh-CN" sz="1400" b="1" kern="1200">
              <a:latin typeface="Microsoft JhengHei" panose="020B0604030504040204" charset="-120"/>
              <a:ea typeface="Microsoft JhengHei" panose="020B0604030504040204" charset="-120"/>
              <a:cs typeface="Microsoft JhengHei" panose="020B0604030504040204" charset="-120"/>
            </a:rPr>
            <a:t>new correlation</a:t>
          </a:r>
        </a:p>
      </dsp:txBody>
      <dsp:txXfrm>
        <a:off x="6266266" y="4176"/>
        <a:ext cx="1949090" cy="768512"/>
      </dsp:txXfrm>
    </dsp:sp>
    <dsp:sp modelId="{39BA4712-27E2-4423-ADD6-9F9BD3D8FB35}">
      <dsp:nvSpPr>
        <dsp:cNvPr id="0" name=""/>
        <dsp:cNvSpPr/>
      </dsp:nvSpPr>
      <dsp:spPr>
        <a:xfrm>
          <a:off x="666547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quantify the effect by fitting</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new correlation</a:t>
          </a:r>
        </a:p>
      </dsp:txBody>
      <dsp:txXfrm>
        <a:off x="6702593" y="809803"/>
        <a:ext cx="1874860" cy="1192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DFF6-0BBC-4765-94CE-726AE7249D2C}">
      <dsp:nvSpPr>
        <dsp:cNvPr id="0" name=""/>
        <dsp:cNvSpPr/>
      </dsp:nvSpPr>
      <dsp:spPr bwMode="white">
        <a:xfrm>
          <a:off x="428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100000"/>
            </a:lnSpc>
            <a:spcBef>
              <a:spcPct val="0"/>
            </a:spcBef>
            <a:spcAft>
              <a:spcPct val="35000"/>
            </a:spcAft>
            <a:buNone/>
          </a:pPr>
          <a:r>
            <a:rPr lang="en-US" altLang="zh-CN" sz="1200" b="1" kern="1200">
              <a:latin typeface="Microsoft JhengHei" panose="020B0604030504040204" charset="-120"/>
              <a:ea typeface="Microsoft JhengHei" panose="020B0604030504040204" charset="-120"/>
            </a:rPr>
            <a:t>Step1:Theoretical model</a:t>
          </a:r>
        </a:p>
      </dsp:txBody>
      <dsp:txXfrm>
        <a:off x="4286" y="4176"/>
        <a:ext cx="1949090" cy="768512"/>
      </dsp:txXfrm>
    </dsp:sp>
    <dsp:sp modelId="{A527D8D7-AE0F-41E2-B0A5-F384C5C9B908}">
      <dsp:nvSpPr>
        <dsp:cNvPr id="0" name=""/>
        <dsp:cNvSpPr/>
      </dsp:nvSpPr>
      <dsp:spPr>
        <a:xfrm>
          <a:off x="403497"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the α and velocity distribution along radius</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Calculate C0 by definition</a:t>
          </a:r>
        </a:p>
      </dsp:txBody>
      <dsp:txXfrm>
        <a:off x="440612" y="809803"/>
        <a:ext cx="1874860" cy="1192970"/>
      </dsp:txXfrm>
    </dsp:sp>
    <dsp:sp modelId="{21AD7683-4E21-48FB-A2B0-38429FA73B13}">
      <dsp:nvSpPr>
        <dsp:cNvPr id="0" name=""/>
        <dsp:cNvSpPr/>
      </dsp:nvSpPr>
      <dsp:spPr>
        <a:xfrm>
          <a:off x="224885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248851" y="242851"/>
        <a:ext cx="480827" cy="291161"/>
      </dsp:txXfrm>
    </dsp:sp>
    <dsp:sp modelId="{4201241F-A758-4825-9A41-CBED0FF9E993}">
      <dsp:nvSpPr>
        <dsp:cNvPr id="0" name=""/>
        <dsp:cNvSpPr/>
      </dsp:nvSpPr>
      <dsp:spPr>
        <a:xfrm>
          <a:off x="313527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dirty="0">
              <a:latin typeface="Microsoft JhengHei" panose="020B0604030504040204" charset="-120"/>
              <a:ea typeface="Microsoft JhengHei" panose="020B0604030504040204" charset="-120"/>
              <a:cs typeface="Microsoft JhengHei" panose="020B0604030504040204" charset="-120"/>
            </a:rPr>
            <a:t>Step2</a:t>
          </a:r>
          <a:r>
            <a:rPr lang="zh-CN" altLang="en-US" sz="1400" b="1" kern="1200" dirty="0">
              <a:latin typeface="Microsoft JhengHei" panose="020B0604030504040204" charset="-120"/>
              <a:ea typeface="Microsoft JhengHei" panose="020B0604030504040204" charset="-120"/>
              <a:cs typeface="Microsoft JhengHei" panose="020B0604030504040204" charset="-120"/>
            </a:rPr>
            <a:t>：</a:t>
          </a:r>
          <a:r>
            <a:rPr lang="en-US" altLang="zh-CN" sz="1400" b="1" kern="1200" dirty="0">
              <a:latin typeface="Microsoft JhengHei" panose="020B0604030504040204" charset="-120"/>
              <a:ea typeface="Microsoft JhengHei" panose="020B0604030504040204" charset="-120"/>
              <a:cs typeface="Microsoft JhengHei" panose="020B0604030504040204" charset="-120"/>
            </a:rPr>
            <a:t>Influence factor</a:t>
          </a:r>
        </a:p>
      </dsp:txBody>
      <dsp:txXfrm>
        <a:off x="3135276" y="4176"/>
        <a:ext cx="1949090" cy="768512"/>
      </dsp:txXfrm>
    </dsp:sp>
    <dsp:sp modelId="{BFC7A65B-961A-4F69-8CB3-248457E85C87}">
      <dsp:nvSpPr>
        <dsp:cNvPr id="0" name=""/>
        <dsp:cNvSpPr/>
      </dsp:nvSpPr>
      <dsp:spPr>
        <a:xfrm>
          <a:off x="353448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Change input parameter in theoretical model</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Analysis the influence</a:t>
          </a:r>
        </a:p>
      </dsp:txBody>
      <dsp:txXfrm>
        <a:off x="3571603" y="809803"/>
        <a:ext cx="1874860" cy="1192970"/>
      </dsp:txXfrm>
    </dsp:sp>
    <dsp:sp modelId="{5D27C5B2-FAF5-4B9E-8CE5-8F54D12F7C36}">
      <dsp:nvSpPr>
        <dsp:cNvPr id="0" name=""/>
        <dsp:cNvSpPr/>
      </dsp:nvSpPr>
      <dsp:spPr>
        <a:xfrm>
          <a:off x="537984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379841" y="242851"/>
        <a:ext cx="480827" cy="291161"/>
      </dsp:txXfrm>
    </dsp:sp>
    <dsp:sp modelId="{6EADA40E-ECF8-4EF2-9B35-A9DD5D6A50D5}">
      <dsp:nvSpPr>
        <dsp:cNvPr id="0" name=""/>
        <dsp:cNvSpPr/>
      </dsp:nvSpPr>
      <dsp:spPr>
        <a:xfrm>
          <a:off x="626626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a:latin typeface="Microsoft JhengHei" panose="020B0604030504040204" charset="-120"/>
              <a:ea typeface="Microsoft JhengHei" panose="020B0604030504040204" charset="-120"/>
              <a:cs typeface="Microsoft JhengHei" panose="020B0604030504040204" charset="-120"/>
            </a:rPr>
            <a:t>Step3</a:t>
          </a:r>
          <a:r>
            <a:rPr lang="zh-CN" altLang="en-US" sz="1400" b="1" kern="1200">
              <a:latin typeface="Microsoft JhengHei" panose="020B0604030504040204" charset="-120"/>
              <a:ea typeface="Microsoft JhengHei" panose="020B0604030504040204" charset="-120"/>
              <a:cs typeface="Microsoft JhengHei" panose="020B0604030504040204" charset="-120"/>
            </a:rPr>
            <a:t>：</a:t>
          </a:r>
          <a:r>
            <a:rPr lang="en-US" altLang="zh-CN" sz="1400" b="1" kern="1200">
              <a:latin typeface="Microsoft JhengHei" panose="020B0604030504040204" charset="-120"/>
              <a:ea typeface="Microsoft JhengHei" panose="020B0604030504040204" charset="-120"/>
              <a:cs typeface="Microsoft JhengHei" panose="020B0604030504040204" charset="-120"/>
            </a:rPr>
            <a:t>new correlation</a:t>
          </a:r>
        </a:p>
      </dsp:txBody>
      <dsp:txXfrm>
        <a:off x="6266266" y="4176"/>
        <a:ext cx="1949090" cy="768512"/>
      </dsp:txXfrm>
    </dsp:sp>
    <dsp:sp modelId="{39BA4712-27E2-4423-ADD6-9F9BD3D8FB35}">
      <dsp:nvSpPr>
        <dsp:cNvPr id="0" name=""/>
        <dsp:cNvSpPr/>
      </dsp:nvSpPr>
      <dsp:spPr>
        <a:xfrm>
          <a:off x="666547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quantify the effect by fitting</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new correlation</a:t>
          </a:r>
        </a:p>
      </dsp:txBody>
      <dsp:txXfrm>
        <a:off x="6702593" y="809803"/>
        <a:ext cx="1874860" cy="1192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DFF6-0BBC-4765-94CE-726AE7249D2C}">
      <dsp:nvSpPr>
        <dsp:cNvPr id="0" name=""/>
        <dsp:cNvSpPr/>
      </dsp:nvSpPr>
      <dsp:spPr bwMode="white">
        <a:xfrm>
          <a:off x="428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100000"/>
            </a:lnSpc>
            <a:spcBef>
              <a:spcPct val="0"/>
            </a:spcBef>
            <a:spcAft>
              <a:spcPct val="35000"/>
            </a:spcAft>
            <a:buNone/>
          </a:pPr>
          <a:r>
            <a:rPr lang="en-US" altLang="zh-CN" sz="1200" b="1" kern="1200">
              <a:latin typeface="Microsoft JhengHei" panose="020B0604030504040204" charset="-120"/>
              <a:ea typeface="Microsoft JhengHei" panose="020B0604030504040204" charset="-120"/>
            </a:rPr>
            <a:t>Step1:Theoretical model</a:t>
          </a:r>
        </a:p>
      </dsp:txBody>
      <dsp:txXfrm>
        <a:off x="4286" y="4176"/>
        <a:ext cx="1949090" cy="768512"/>
      </dsp:txXfrm>
    </dsp:sp>
    <dsp:sp modelId="{A527D8D7-AE0F-41E2-B0A5-F384C5C9B908}">
      <dsp:nvSpPr>
        <dsp:cNvPr id="0" name=""/>
        <dsp:cNvSpPr/>
      </dsp:nvSpPr>
      <dsp:spPr>
        <a:xfrm>
          <a:off x="403497"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the α and velocity distribution along radius</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Calculate C0 by definition</a:t>
          </a:r>
        </a:p>
      </dsp:txBody>
      <dsp:txXfrm>
        <a:off x="440612" y="809803"/>
        <a:ext cx="1874860" cy="1192970"/>
      </dsp:txXfrm>
    </dsp:sp>
    <dsp:sp modelId="{21AD7683-4E21-48FB-A2B0-38429FA73B13}">
      <dsp:nvSpPr>
        <dsp:cNvPr id="0" name=""/>
        <dsp:cNvSpPr/>
      </dsp:nvSpPr>
      <dsp:spPr>
        <a:xfrm>
          <a:off x="224885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248851" y="242851"/>
        <a:ext cx="480827" cy="291161"/>
      </dsp:txXfrm>
    </dsp:sp>
    <dsp:sp modelId="{4201241F-A758-4825-9A41-CBED0FF9E993}">
      <dsp:nvSpPr>
        <dsp:cNvPr id="0" name=""/>
        <dsp:cNvSpPr/>
      </dsp:nvSpPr>
      <dsp:spPr>
        <a:xfrm>
          <a:off x="313527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dirty="0">
              <a:latin typeface="Microsoft JhengHei" panose="020B0604030504040204" charset="-120"/>
              <a:ea typeface="Microsoft JhengHei" panose="020B0604030504040204" charset="-120"/>
              <a:cs typeface="Microsoft JhengHei" panose="020B0604030504040204" charset="-120"/>
            </a:rPr>
            <a:t>Step2</a:t>
          </a:r>
          <a:r>
            <a:rPr lang="zh-CN" altLang="en-US" sz="1400" b="1" kern="1200" dirty="0">
              <a:latin typeface="Microsoft JhengHei" panose="020B0604030504040204" charset="-120"/>
              <a:ea typeface="Microsoft JhengHei" panose="020B0604030504040204" charset="-120"/>
              <a:cs typeface="Microsoft JhengHei" panose="020B0604030504040204" charset="-120"/>
            </a:rPr>
            <a:t>：</a:t>
          </a:r>
          <a:r>
            <a:rPr lang="en-US" altLang="zh-CN" sz="1400" b="1" kern="1200" dirty="0">
              <a:latin typeface="Microsoft JhengHei" panose="020B0604030504040204" charset="-120"/>
              <a:ea typeface="Microsoft JhengHei" panose="020B0604030504040204" charset="-120"/>
              <a:cs typeface="Microsoft JhengHei" panose="020B0604030504040204" charset="-120"/>
            </a:rPr>
            <a:t>Influence factor</a:t>
          </a:r>
        </a:p>
      </dsp:txBody>
      <dsp:txXfrm>
        <a:off x="3135276" y="4176"/>
        <a:ext cx="1949090" cy="768512"/>
      </dsp:txXfrm>
    </dsp:sp>
    <dsp:sp modelId="{BFC7A65B-961A-4F69-8CB3-248457E85C87}">
      <dsp:nvSpPr>
        <dsp:cNvPr id="0" name=""/>
        <dsp:cNvSpPr/>
      </dsp:nvSpPr>
      <dsp:spPr>
        <a:xfrm>
          <a:off x="353448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Change input parameter in theoretical model</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Analysis the influence</a:t>
          </a:r>
        </a:p>
      </dsp:txBody>
      <dsp:txXfrm>
        <a:off x="3571603" y="809803"/>
        <a:ext cx="1874860" cy="1192970"/>
      </dsp:txXfrm>
    </dsp:sp>
    <dsp:sp modelId="{5D27C5B2-FAF5-4B9E-8CE5-8F54D12F7C36}">
      <dsp:nvSpPr>
        <dsp:cNvPr id="0" name=""/>
        <dsp:cNvSpPr/>
      </dsp:nvSpPr>
      <dsp:spPr>
        <a:xfrm>
          <a:off x="5379841" y="145798"/>
          <a:ext cx="626407" cy="4852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379841" y="242851"/>
        <a:ext cx="480827" cy="291161"/>
      </dsp:txXfrm>
    </dsp:sp>
    <dsp:sp modelId="{6EADA40E-ECF8-4EF2-9B35-A9DD5D6A50D5}">
      <dsp:nvSpPr>
        <dsp:cNvPr id="0" name=""/>
        <dsp:cNvSpPr/>
      </dsp:nvSpPr>
      <dsp:spPr>
        <a:xfrm>
          <a:off x="6266266" y="4176"/>
          <a:ext cx="1949090" cy="115276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00000"/>
            </a:lnSpc>
            <a:spcBef>
              <a:spcPct val="0"/>
            </a:spcBef>
            <a:spcAft>
              <a:spcPct val="35000"/>
            </a:spcAft>
            <a:buNone/>
          </a:pPr>
          <a:r>
            <a:rPr lang="en-US" altLang="zh-CN" sz="1400" b="1" kern="1200">
              <a:latin typeface="Microsoft JhengHei" panose="020B0604030504040204" charset="-120"/>
              <a:ea typeface="Microsoft JhengHei" panose="020B0604030504040204" charset="-120"/>
              <a:cs typeface="Microsoft JhengHei" panose="020B0604030504040204" charset="-120"/>
            </a:rPr>
            <a:t>Step3</a:t>
          </a:r>
          <a:r>
            <a:rPr lang="zh-CN" altLang="en-US" sz="1400" b="1" kern="1200">
              <a:latin typeface="Microsoft JhengHei" panose="020B0604030504040204" charset="-120"/>
              <a:ea typeface="Microsoft JhengHei" panose="020B0604030504040204" charset="-120"/>
              <a:cs typeface="Microsoft JhengHei" panose="020B0604030504040204" charset="-120"/>
            </a:rPr>
            <a:t>：</a:t>
          </a:r>
          <a:r>
            <a:rPr lang="en-US" altLang="zh-CN" sz="1400" b="1" kern="1200">
              <a:latin typeface="Microsoft JhengHei" panose="020B0604030504040204" charset="-120"/>
              <a:ea typeface="Microsoft JhengHei" panose="020B0604030504040204" charset="-120"/>
              <a:cs typeface="Microsoft JhengHei" panose="020B0604030504040204" charset="-120"/>
            </a:rPr>
            <a:t>new correlation</a:t>
          </a:r>
        </a:p>
      </dsp:txBody>
      <dsp:txXfrm>
        <a:off x="6266266" y="4176"/>
        <a:ext cx="1949090" cy="768512"/>
      </dsp:txXfrm>
    </dsp:sp>
    <dsp:sp modelId="{39BA4712-27E2-4423-ADD6-9F9BD3D8FB35}">
      <dsp:nvSpPr>
        <dsp:cNvPr id="0" name=""/>
        <dsp:cNvSpPr/>
      </dsp:nvSpPr>
      <dsp:spPr>
        <a:xfrm>
          <a:off x="6665478" y="772688"/>
          <a:ext cx="1949090" cy="12672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quantify the effect by fitting</a:t>
          </a:r>
          <a:endParaRPr lang="zh-CN" altLang="en-US" sz="1050" b="1" kern="1200" dirty="0">
            <a:latin typeface="微软雅黑" panose="020B0503020204020204" charset="-122"/>
            <a:ea typeface="微软雅黑" panose="020B0503020204020204" charset="-122"/>
          </a:endParaRPr>
        </a:p>
        <a:p>
          <a:pPr marL="57150" lvl="1" indent="-57150" algn="l" defTabSz="466725">
            <a:lnSpc>
              <a:spcPct val="100000"/>
            </a:lnSpc>
            <a:spcBef>
              <a:spcPct val="0"/>
            </a:spcBef>
            <a:spcAft>
              <a:spcPct val="15000"/>
            </a:spcAft>
            <a:buChar char="•"/>
          </a:pPr>
          <a:r>
            <a:rPr lang="en-US" altLang="zh-CN" sz="1050" b="1" kern="1200" dirty="0">
              <a:latin typeface="Microsoft JhengHei" panose="020B0604030504040204" charset="-120"/>
              <a:ea typeface="Microsoft JhengHei" panose="020B0604030504040204" charset="-120"/>
            </a:rPr>
            <a:t>get new correlation</a:t>
          </a:r>
        </a:p>
      </dsp:txBody>
      <dsp:txXfrm>
        <a:off x="6702593" y="809803"/>
        <a:ext cx="1874860" cy="11929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3#5">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5">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5">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5">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5">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D237E15-C071-4D01-9525-7AB57CF13642}" type="datetime1">
              <a:rPr kumimoji="1" lang="en-US" altLang="zh-CN" sz="1200" b="0" i="0" u="none" strike="noStrike" kern="1200" cap="none" spc="0" normalizeH="0" baseline="0" noProof="0">
                <a:ln>
                  <a:noFill/>
                </a:ln>
                <a:solidFill>
                  <a:schemeClr val="tx1"/>
                </a:solidFill>
                <a:effectLst/>
                <a:uLnTx/>
                <a:uFillTx/>
                <a:latin typeface="+mn-lt"/>
                <a:ea typeface="+mn-ea"/>
                <a:cs typeface="+mn-cs"/>
              </a:rPr>
              <a:t>3/10/2023</a:t>
            </a:fld>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AF0A83F-2F1A-48D0-9517-B5257563AB8D}" type="datetime1">
              <a:rPr kumimoji="1" lang="en-US" altLang="zh-CN" sz="1200" b="0" i="0" u="none" strike="noStrike" kern="1200" cap="none" spc="0" normalizeH="0" baseline="0" noProof="0">
                <a:ln>
                  <a:noFill/>
                </a:ln>
                <a:solidFill>
                  <a:schemeClr val="tx1"/>
                </a:solidFill>
                <a:effectLst/>
                <a:uLnTx/>
                <a:uFillTx/>
                <a:latin typeface="+mn-lt"/>
                <a:ea typeface="+mn-ea"/>
                <a:cs typeface="+mn-cs"/>
              </a:rPr>
              <a:t>3/10/2023</a:t>
            </a:fld>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4572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a:ln>
                  <a:noFill/>
                </a:ln>
                <a:solidFill>
                  <a:schemeClr val="tx1"/>
                </a:solidFill>
                <a:effectLst/>
                <a:uLnTx/>
                <a:uFillTx/>
                <a:latin typeface="+mn-lt"/>
                <a:ea typeface="+mn-ea"/>
                <a:cs typeface="+mn-cs"/>
              </a:rPr>
              <a:t>Fifth level</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1267"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buNone/>
            </a:pPr>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1" dirty="0">
                <a:solidFill>
                  <a:schemeClr val="bg1">
                    <a:lumMod val="50000"/>
                  </a:schemeClr>
                </a:solidFill>
                <a:latin typeface="Microsoft JhengHei" panose="020B0604030504040204" charset="-120"/>
                <a:ea typeface="Microsoft JhengHei" panose="020B0604030504040204" charset="-120"/>
                <a:cs typeface="微软雅黑" panose="020B0503020204020204" charset="-122"/>
              </a:rPr>
              <a:t>The correlations based on gas-water two-phase flow data give better prediction in Saito-H2O test</a:t>
            </a:r>
          </a:p>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sz="1200" b="1" dirty="0" err="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Mikityuk</a:t>
            </a:r>
            <a:r>
              <a:rPr lang="en-US" altLang="zh-CN"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 (pool) and Shen correlations can give good agreement with test data</a:t>
            </a:r>
            <a:endParaRPr lang="zh-CN" altLang="en-US" sz="1200" b="1"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Summary</a:t>
            </a:r>
            <a:r>
              <a:rPr lang="zh-CN" altLang="en-US"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p>
          <a:p>
            <a:pPr algn="l">
              <a:buFont typeface="Wingdings" panose="05000000000000000000" charset="0"/>
            </a:pPr>
            <a:r>
              <a:rPr lang="en-US" altLang="zh-CN"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Among 12 correlations</a:t>
            </a:r>
            <a:endParaRPr lang="zh-CN" altLang="en-US"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a:p>
            <a:pPr marL="285750" indent="-285750" algn="l">
              <a:buFont typeface="Wingdings" panose="05000000000000000000" charset="0"/>
              <a:buChar char="u"/>
            </a:pPr>
            <a:r>
              <a:rPr lang="en-US" altLang="zh-CN"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Only </a:t>
            </a:r>
            <a:r>
              <a:rPr lang="en-US" altLang="zh-CN" sz="1200" b="1" dirty="0" err="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Hibiki’s</a:t>
            </a:r>
            <a:r>
              <a:rPr lang="en-US" altLang="zh-CN"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 correlations</a:t>
            </a:r>
            <a:r>
              <a:rPr lang="zh-CN" altLang="en-US"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200" b="1" dirty="0" err="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Mikityuk</a:t>
            </a:r>
            <a:r>
              <a:rPr lang="zh-CN" altLang="en-US"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2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and Shen correlations can give good prediction</a:t>
            </a:r>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my presentation is divided into following 5 parts</a:t>
            </a:r>
            <a:endParaRPr lang="zh-CN" altLang="en-US" dirty="0"/>
          </a:p>
        </p:txBody>
      </p:sp>
    </p:spTree>
    <p:extLst>
      <p:ext uri="{BB962C8B-B14F-4D97-AF65-F5344CB8AC3E}">
        <p14:creationId xmlns:p14="http://schemas.microsoft.com/office/powerpoint/2010/main" val="392563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sz="1800" kern="700" dirty="0">
                <a:effectLst/>
                <a:latin typeface="Times New Roman" panose="02020603050405020304" pitchFamily="18" charset="0"/>
                <a:ea typeface="等线" panose="02010600030101010101" pitchFamily="2" charset="-122"/>
                <a:cs typeface="Batang" panose="02030600000101010101" pitchFamily="18" charset="-127"/>
              </a:rPr>
              <a:t>In long-term stage of steam generator tube rupture (SGTR) of lead-bismuth eutectic (LBE) alloy cooled fast reactor, steam released from the break of tube into reactor vessel may transport upwardly through the active section from the bottom inlet of reactor core and introduce additional activity due to moderation effect of water so that reactor safety is threatened. During severe accident scenario in FBRs, the gas generated from the melting and boiling of fuel, cladding, liquid metal coolant, may also form multi-phase flow in static liquid metal pool and relocate the fuel to cause the risk of re-criticality in molten core. Meanwhile, gas-phase fission product may transport upwardly through the liquid metal into cover gas and cause the risk of radioactivity release. The basic characteristic of all above phenomena during accident is bubble column-type gas-liquid two-phase flow. Therefore, to determine the core activity introduced by gas bubble and evaluate accident consequence, void fraction in the vertical flow channel of reactor core should be obtained firstly. Reliable prediction of void fraction is necessary.</a:t>
            </a:r>
            <a:endParaRPr lang="zh-CN" altLang="zh-CN" sz="1800" kern="700" dirty="0">
              <a:effectLst/>
              <a:latin typeface="Times New Roman" panose="02020603050405020304" pitchFamily="18" charset="0"/>
              <a:ea typeface="Times New Roman" panose="02020603050405020304" pitchFamily="18" charset="0"/>
            </a:endParaRP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WE can use drift-flux model to predict the void fraction, </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Seven correlations based on gas-water two-phase flow are collected.</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And 4 based on gas-liquid metal are collected</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 available experiment is JNC, Saito and Ariyoshi</a:t>
            </a:r>
            <a:r>
              <a:rPr lang="zh-CN" altLang="en-US" dirty="0"/>
              <a:t>‘</a:t>
            </a:r>
            <a:r>
              <a:rPr lang="en-US" altLang="zh-CN" dirty="0"/>
              <a:t>s experiment. The JNC and Saito’s data are used for evaluation and verification, Ariyoshi’s data are used for development of new correlations</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sz="1200" b="1" dirty="0">
                <a:solidFill>
                  <a:srgbClr val="ED6C00"/>
                </a:solidFill>
                <a:latin typeface="Microsoft JhengHei" panose="020B0604030504040204" charset="-120"/>
                <a:ea typeface="Microsoft JhengHei" panose="020B0604030504040204" charset="-120"/>
                <a:cs typeface="微软雅黑" panose="020B0503020204020204" charset="-122"/>
              </a:rPr>
              <a:t>Obvious deviation is observed for void fraction prediction by most correlations based on gas-water two-phase flow</a:t>
            </a:r>
            <a:r>
              <a:rPr lang="en-US" altLang="zh-CN" sz="1200" b="1" dirty="0">
                <a:solidFill>
                  <a:srgbClr val="ED6C00"/>
                </a:solidFill>
                <a:latin typeface="微软雅黑" panose="020B0503020204020204" charset="-122"/>
                <a:ea typeface="微软雅黑" panose="020B0503020204020204" charset="-122"/>
                <a:cs typeface="微软雅黑" panose="020B0503020204020204" charset="-122"/>
              </a:rPr>
              <a:t> </a:t>
            </a:r>
            <a:endParaRPr lang="zh-CN" altLang="en-US" sz="1200" b="1" dirty="0">
              <a:solidFill>
                <a:srgbClr val="ED6C00"/>
              </a:solidFill>
              <a:latin typeface="微软雅黑" panose="020B0503020204020204" charset="-122"/>
              <a:ea typeface="微软雅黑" panose="020B0503020204020204" charset="-122"/>
              <a:cs typeface="微软雅黑" panose="020B0503020204020204" charset="-122"/>
            </a:endParaRPr>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sz="1200" b="1" dirty="0">
                <a:solidFill>
                  <a:srgbClr val="ED6C00"/>
                </a:solidFill>
                <a:latin typeface="Microsoft JhengHei" panose="020B0604030504040204" charset="-120"/>
                <a:ea typeface="Microsoft JhengHei" panose="020B0604030504040204" charset="-120"/>
                <a:cs typeface="微软雅黑" panose="020B0503020204020204" charset="-122"/>
              </a:rPr>
              <a:t>The void fraction prediction in Saito-Ga test is consistent with it in N2-LBE test</a:t>
            </a:r>
            <a:endParaRPr lang="zh-CN" altLang="en-US" sz="1200" b="1" dirty="0">
              <a:solidFill>
                <a:srgbClr val="ED6C00"/>
              </a:solidFill>
              <a:latin typeface="微软雅黑" panose="020B0503020204020204" charset="-122"/>
              <a:ea typeface="微软雅黑" panose="020B0503020204020204" charset="-122"/>
              <a:cs typeface="微软雅黑" panose="020B0503020204020204" charset="-122"/>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3" name="Picture 3" descr="C:\Users\P50\Desktop\桌面导出图暂存库\CGN\PPT模板\中广核-PPT模板-成员公司-4比3.cdr_5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81655"/>
            <a:ext cx="1656184" cy="271839"/>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P50\Desktop\桌面导出图暂存库\CGN\PPT模板\中广核-PPT模板-成员公司-4比3.cdr_59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63341" y="6380058"/>
            <a:ext cx="977075" cy="90000"/>
          </a:xfrm>
          <a:prstGeom prst="rect">
            <a:avLst/>
          </a:prstGeom>
          <a:noFill/>
          <a:extLst>
            <a:ext uri="{909E8E84-426E-40DD-AFC4-6F175D3DCCD1}">
              <a14:hiddenFill xmlns:a14="http://schemas.microsoft.com/office/drawing/2010/main">
                <a:solidFill>
                  <a:srgbClr val="FFFFFF"/>
                </a:solidFill>
              </a14:hiddenFill>
            </a:ext>
          </a:extLst>
        </p:spPr>
      </p:pic>
      <p:sp>
        <p:nvSpPr>
          <p:cNvPr id="9" name="灯片编号占位符 3"/>
          <p:cNvSpPr txBox="1"/>
          <p:nvPr userDrawn="1"/>
        </p:nvSpPr>
        <p:spPr>
          <a:xfrm>
            <a:off x="5788392" y="6243765"/>
            <a:ext cx="2057400" cy="365125"/>
          </a:xfrm>
          <a:prstGeom prst="rect">
            <a:avLst/>
          </a:prstGeom>
        </p:spPr>
        <p:txBody>
          <a:bodyPr vert="horz" lIns="91440" tIns="45720" rIns="91440" bIns="45720" rtlCol="0" anchor="ctr"/>
          <a:lstStyle>
            <a:defPPr>
              <a:defRPr lang="zh-CN"/>
            </a:defPPr>
            <a:lvl1pPr marL="0" lvl="0" indent="0" algn="r" defTabSz="914400" rtl="0" eaLnBrk="1" fontAlgn="base" latinLnBrk="0" hangingPunct="1">
              <a:lnSpc>
                <a:spcPct val="100000"/>
              </a:lnSpc>
              <a:spcBef>
                <a:spcPct val="0"/>
              </a:spcBef>
              <a:spcAft>
                <a:spcPct val="0"/>
              </a:spcAft>
              <a:buNone/>
              <a:defRPr sz="1200" b="0" i="0" u="none" kern="1200" baseline="0">
                <a:solidFill>
                  <a:schemeClr val="tx1">
                    <a:tint val="75000"/>
                  </a:schemeClr>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fld id="{29AB36CB-BA1E-4311-A694-2F8DFF99593F}" type="slidenum">
              <a:rPr lang="zh-CN" altLang="en-US" sz="900" smtClean="0"/>
              <a:t>‹#›</a:t>
            </a:fld>
            <a:endParaRPr lang="zh-CN" altLang="en-US" sz="9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2" descr="C:\Users\P50\Desktop\桌面导出图暂存库\CGN\PPT模板\中广核-PPT模板-成员公司-4比3.cdr_53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26670"/>
            <a:ext cx="9220200" cy="69119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p:nvPr userDrawn="1"/>
        </p:nvSpPr>
        <p:spPr>
          <a:xfrm>
            <a:off x="660400" y="2678807"/>
            <a:ext cx="6892925" cy="1038225"/>
          </a:xfrm>
          <a:prstGeom prst="rect">
            <a:avLst/>
          </a:prstGeom>
          <a:noFill/>
          <a:ln w="9525">
            <a:noFill/>
          </a:ln>
        </p:spPr>
        <p:txBody>
          <a:bodyPr vert="horz" wrap="square" lIns="0" tIns="45720" rIns="108000" bIns="45720" anchor="t"/>
          <a:lstStyle>
            <a:lvl1pPr algn="l" rtl="0" eaLnBrk="0" fontAlgn="base" hangingPunct="0">
              <a:spcBef>
                <a:spcPct val="0"/>
              </a:spcBef>
              <a:spcAft>
                <a:spcPct val="0"/>
              </a:spcAft>
              <a:defRPr sz="24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a:lstStyle>
          <a:p>
            <a:pPr eaLnBrk="1" hangingPunct="1"/>
            <a:r>
              <a:rPr lang="zh-CN" altLang="en-US" sz="4000" dirty="0">
                <a:solidFill>
                  <a:schemeClr val="bg1"/>
                </a:solidFill>
                <a:latin typeface="方正兰亭黑_GBK" panose="02000000000000000000" pitchFamily="2" charset="-122"/>
                <a:ea typeface="方正兰亭黑_GBK" panose="02000000000000000000" pitchFamily="2" charset="-122"/>
              </a:rPr>
              <a:t>简报标题</a:t>
            </a:r>
            <a:r>
              <a:rPr lang="en-US" altLang="zh-CN" sz="4000" dirty="0">
                <a:solidFill>
                  <a:schemeClr val="bg1"/>
                </a:solidFill>
                <a:latin typeface="方正兰亭黑_GBK" panose="02000000000000000000" pitchFamily="2" charset="-122"/>
                <a:ea typeface="方正兰亭黑_GBK" panose="02000000000000000000" pitchFamily="2" charset="-122"/>
              </a:rPr>
              <a:t>,</a:t>
            </a:r>
            <a:r>
              <a:rPr lang="zh-CN" altLang="en-US" sz="4000" dirty="0">
                <a:solidFill>
                  <a:schemeClr val="bg1"/>
                </a:solidFill>
                <a:latin typeface="方正兰亭黑_GBK" panose="02000000000000000000" pitchFamily="2" charset="-122"/>
                <a:ea typeface="方正兰亭黑_GBK" panose="02000000000000000000" pitchFamily="2" charset="-122"/>
              </a:rPr>
              <a:t>中黑</a:t>
            </a:r>
            <a:r>
              <a:rPr lang="en-GB" altLang="zh-CN" sz="4000" dirty="0">
                <a:solidFill>
                  <a:schemeClr val="bg1"/>
                </a:solidFill>
                <a:latin typeface="方正兰亭黑_GBK" panose="02000000000000000000" pitchFamily="2" charset="-122"/>
                <a:ea typeface="方正兰亭黑_GBK" panose="02000000000000000000" pitchFamily="2" charset="-122"/>
              </a:rPr>
              <a:t>40pt</a:t>
            </a:r>
            <a:endParaRPr lang="zh-CN" altLang="en-US" sz="4000" dirty="0">
              <a:solidFill>
                <a:schemeClr val="bg1"/>
              </a:solidFill>
              <a:latin typeface="方正兰亭黑_GBK" panose="02000000000000000000" pitchFamily="2" charset="-122"/>
              <a:ea typeface="方正兰亭黑_GBK" panose="02000000000000000000" pitchFamily="2" charset="-122"/>
            </a:endParaRPr>
          </a:p>
        </p:txBody>
      </p:sp>
      <p:sp>
        <p:nvSpPr>
          <p:cNvPr id="8" name="Subtitle 4"/>
          <p:cNvSpPr txBox="1"/>
          <p:nvPr userDrawn="1"/>
        </p:nvSpPr>
        <p:spPr>
          <a:xfrm>
            <a:off x="660400" y="3501008"/>
            <a:ext cx="4948287" cy="576064"/>
          </a:xfrm>
          <a:prstGeom prst="rect">
            <a:avLst/>
          </a:prstGeom>
          <a:noFill/>
          <a:ln w="9525">
            <a:noFill/>
          </a:ln>
        </p:spPr>
        <p:txBody>
          <a:bodyPr vert="horz" wrap="square" lIns="0" tIns="45720" rIns="108000" bIns="45720" anchor="t"/>
          <a:lst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None/>
            </a:pPr>
            <a:r>
              <a:rPr lang="zh-CN" altLang="en-US" sz="2000" dirty="0">
                <a:solidFill>
                  <a:schemeClr val="bg1"/>
                </a:solidFill>
                <a:latin typeface="方正兰亭黑_GBK" panose="02000000000000000000" pitchFamily="2" charset="-122"/>
                <a:ea typeface="方正兰亭黑_GBK" panose="02000000000000000000" pitchFamily="2" charset="-122"/>
              </a:rPr>
              <a:t>简报副标题</a:t>
            </a:r>
            <a:r>
              <a:rPr lang="en-US" altLang="zh-CN" sz="2000" dirty="0">
                <a:solidFill>
                  <a:schemeClr val="bg1"/>
                </a:solidFill>
                <a:latin typeface="方正兰亭黑_GBK" panose="02000000000000000000" pitchFamily="2" charset="-122"/>
                <a:ea typeface="方正兰亭黑_GBK" panose="02000000000000000000" pitchFamily="2" charset="-122"/>
              </a:rPr>
              <a:t>,</a:t>
            </a:r>
            <a:r>
              <a:rPr lang="zh-CN" altLang="en-US" sz="2000" dirty="0">
                <a:solidFill>
                  <a:schemeClr val="bg1"/>
                </a:solidFill>
                <a:latin typeface="方正兰亭黑_GBK" panose="02000000000000000000" pitchFamily="2" charset="-122"/>
                <a:ea typeface="方正兰亭黑_GBK" panose="02000000000000000000" pitchFamily="2" charset="-122"/>
              </a:rPr>
              <a:t>中黑</a:t>
            </a:r>
            <a:r>
              <a:rPr lang="en-GB" altLang="zh-CN" sz="2000" dirty="0">
                <a:solidFill>
                  <a:schemeClr val="bg1"/>
                </a:solidFill>
                <a:latin typeface="方正兰亭黑_GBK" panose="02000000000000000000" pitchFamily="2" charset="-122"/>
                <a:ea typeface="方正兰亭黑_GBK" panose="02000000000000000000" pitchFamily="2" charset="-122"/>
              </a:rPr>
              <a:t>20pt</a:t>
            </a:r>
          </a:p>
        </p:txBody>
      </p:sp>
      <p:sp>
        <p:nvSpPr>
          <p:cNvPr id="9" name="Text Placeholder 5"/>
          <p:cNvSpPr>
            <a:spLocks noGrp="1"/>
          </p:cNvSpPr>
          <p:nvPr>
            <p:ph type="body" sz="quarter" idx="13" hasCustomPrompt="1"/>
          </p:nvPr>
        </p:nvSpPr>
        <p:spPr>
          <a:xfrm>
            <a:off x="660400" y="4579788"/>
            <a:ext cx="4164012" cy="433388"/>
          </a:xfrm>
        </p:spPr>
        <p:txBody>
          <a:bodyPr vert="horz" wrap="square" lIns="0" tIns="45720" rIns="108000" bIns="45720" anchor="t"/>
          <a:lstStyle>
            <a:lvl1pPr marL="0" indent="0">
              <a:buNone/>
              <a:defRPr sz="1600"/>
            </a:lvl1pPr>
          </a:lstStyle>
          <a:p>
            <a:pPr eaLnBrk="1" hangingPunct="1">
              <a:buClrTx/>
              <a:buSzTx/>
            </a:pPr>
            <a:r>
              <a:rPr lang="en-GB" altLang="zh-CN" kern="1200" dirty="0">
                <a:solidFill>
                  <a:schemeClr val="bg1"/>
                </a:solidFill>
                <a:latin typeface="Myriad Pro" panose="020B0503030403020204" pitchFamily="34" charset="0"/>
              </a:rPr>
              <a:t>00 Month Year, Arial 16pt</a:t>
            </a:r>
          </a:p>
        </p:txBody>
      </p:sp>
      <p:pic>
        <p:nvPicPr>
          <p:cNvPr id="6" name="Picture 2" descr="C:\Users\P50\Desktop\桌面导出图暂存库\CGN\PPT模板\中广核-logo-白色.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400" y="290914"/>
            <a:ext cx="2004765" cy="329774"/>
          </a:xfrm>
          <a:prstGeom prst="rect">
            <a:avLst/>
          </a:prstGeom>
          <a:noFill/>
          <a:extLst>
            <a:ext uri="{909E8E84-426E-40DD-AFC4-6F175D3DCCD1}">
              <a14:hiddenFill xmlns:a14="http://schemas.microsoft.com/office/drawing/2010/main">
                <a:solidFill>
                  <a:srgbClr val="FFFFFF"/>
                </a:solidFill>
              </a14:hiddenFill>
            </a:ext>
          </a:extLst>
        </p:spPr>
      </p:pic>
      <p:sp>
        <p:nvSpPr>
          <p:cNvPr id="11" name="灯片编号占位符 3"/>
          <p:cNvSpPr txBox="1"/>
          <p:nvPr userDrawn="1"/>
        </p:nvSpPr>
        <p:spPr>
          <a:xfrm>
            <a:off x="5788392" y="6243765"/>
            <a:ext cx="2057400" cy="365125"/>
          </a:xfrm>
          <a:prstGeom prst="rect">
            <a:avLst/>
          </a:prstGeom>
        </p:spPr>
        <p:txBody>
          <a:bodyPr vert="horz" lIns="91440" tIns="45720" rIns="91440" bIns="45720" rtlCol="0" anchor="ctr"/>
          <a:lstStyle>
            <a:defPPr>
              <a:defRPr lang="zh-CN"/>
            </a:defPPr>
            <a:lvl1pPr marL="0" lvl="0" indent="0" algn="r" defTabSz="914400" rtl="0" eaLnBrk="1" fontAlgn="base" latinLnBrk="0" hangingPunct="1">
              <a:lnSpc>
                <a:spcPct val="100000"/>
              </a:lnSpc>
              <a:spcBef>
                <a:spcPct val="0"/>
              </a:spcBef>
              <a:spcAft>
                <a:spcPct val="0"/>
              </a:spcAft>
              <a:buNone/>
              <a:defRPr sz="1200" b="0" i="0" u="none" kern="1200" baseline="0">
                <a:solidFill>
                  <a:schemeClr val="tx1">
                    <a:tint val="75000"/>
                  </a:schemeClr>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fld id="{29AB36CB-BA1E-4311-A694-2F8DFF99593F}" type="slidenum">
              <a:rPr lang="zh-CN" altLang="en-US" sz="900" smtClean="0"/>
              <a:t>‹#›</a:t>
            </a:fld>
            <a:endParaRPr lang="zh-CN" altLang="en-US" sz="900" dirty="0"/>
          </a:p>
        </p:txBody>
      </p:sp>
      <p:pic>
        <p:nvPicPr>
          <p:cNvPr id="12" name="图片 11" descr="未标题-3"/>
          <p:cNvPicPr>
            <a:picLocks noChangeAspect="1"/>
          </p:cNvPicPr>
          <p:nvPr userDrawn="1"/>
        </p:nvPicPr>
        <p:blipFill>
          <a:blip r:embed="rId4" cstate="print"/>
          <a:stretch>
            <a:fillRect/>
          </a:stretch>
        </p:blipFill>
        <p:spPr>
          <a:xfrm>
            <a:off x="661035" y="785495"/>
            <a:ext cx="4427220" cy="3619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4" name="Picture 2" descr="C:\Users\P50\Desktop\桌面导出图暂存库\CGN\PPT模板\中广核-PPT模板-成员公司-4比3.cdr_53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26670"/>
            <a:ext cx="9220200" cy="6911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31825" y="2390775"/>
            <a:ext cx="7520305" cy="1268730"/>
          </a:xfrm>
        </p:spPr>
        <p:txBody>
          <a:bodyPr>
            <a:noAutofit/>
          </a:bodyPr>
          <a:lstStyle>
            <a:lvl1pPr>
              <a:defRPr sz="4500">
                <a:solidFill>
                  <a:schemeClr val="bg1"/>
                </a:solidFill>
              </a:defRPr>
            </a:lvl1pPr>
          </a:lstStyle>
          <a:p>
            <a:r>
              <a:rPr lang="en-US" altLang="zh-CN" dirty="0"/>
              <a:t>Click to edit Master title style</a:t>
            </a:r>
            <a:endParaRPr lang="zh-CN" altLang="en-US" dirty="0"/>
          </a:p>
        </p:txBody>
      </p:sp>
      <p:pic>
        <p:nvPicPr>
          <p:cNvPr id="3" name="Picture 2" descr="C:\Users\P50\Desktop\桌面导出图暂存库\CGN\PPT模板\中广核-logo-白色.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400" y="290914"/>
            <a:ext cx="2004765" cy="329774"/>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未标题-3"/>
          <p:cNvPicPr>
            <a:picLocks noChangeAspect="1"/>
          </p:cNvPicPr>
          <p:nvPr userDrawn="1"/>
        </p:nvPicPr>
        <p:blipFill>
          <a:blip r:embed="rId4" cstate="print"/>
          <a:stretch>
            <a:fillRect/>
          </a:stretch>
        </p:blipFill>
        <p:spPr>
          <a:xfrm>
            <a:off x="661035" y="785495"/>
            <a:ext cx="4427220" cy="3619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P50\Desktop\桌面导出图暂存库\CGN\中广核-PPT模板-成员公司-4比3.cdr_527.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50\Desktop\桌面导出图暂存库\CGN\PPT模板\中广核-PPT模板-成员公司-4比3.cdr_597.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181655"/>
            <a:ext cx="1656184" cy="271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P50\Desktop\桌面导出图暂存库\CGN\PPT模板\中广核-PPT模板-成员公司-4比3.cdr_599.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63341" y="6380058"/>
            <a:ext cx="977075" cy="90000"/>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3"/>
          <p:cNvSpPr txBox="1"/>
          <p:nvPr userDrawn="1"/>
        </p:nvSpPr>
        <p:spPr>
          <a:xfrm>
            <a:off x="5788392" y="6243765"/>
            <a:ext cx="2057400" cy="365125"/>
          </a:xfrm>
          <a:prstGeom prst="rect">
            <a:avLst/>
          </a:prstGeom>
        </p:spPr>
        <p:txBody>
          <a:bodyPr vert="horz" lIns="91440" tIns="45720" rIns="91440" bIns="45720" rtlCol="0" anchor="ctr"/>
          <a:lstStyle>
            <a:defPPr>
              <a:defRPr lang="zh-CN"/>
            </a:defPPr>
            <a:lvl1pPr marL="0" lvl="0" indent="0" algn="r" defTabSz="914400" rtl="0" eaLnBrk="1" fontAlgn="base" latinLnBrk="0" hangingPunct="1">
              <a:lnSpc>
                <a:spcPct val="100000"/>
              </a:lnSpc>
              <a:spcBef>
                <a:spcPct val="0"/>
              </a:spcBef>
              <a:spcAft>
                <a:spcPct val="0"/>
              </a:spcAft>
              <a:buNone/>
              <a:defRPr sz="1200" b="0" i="0" u="none" kern="1200" baseline="0">
                <a:solidFill>
                  <a:schemeClr val="tx1">
                    <a:tint val="75000"/>
                  </a:schemeClr>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fld id="{29AB36CB-BA1E-4311-A694-2F8DFF99593F}" type="slidenum">
              <a:rPr lang="zh-CN" altLang="en-US" sz="900" smtClean="0"/>
              <a:t>‹#›</a:t>
            </a:fld>
            <a:endParaRPr lang="zh-CN" altLang="en-US" sz="900" dirty="0"/>
          </a:p>
        </p:txBody>
      </p:sp>
      <p:pic>
        <p:nvPicPr>
          <p:cNvPr id="3" name="图片 2" descr="未标题-2"/>
          <p:cNvPicPr>
            <a:picLocks noChangeAspect="1"/>
          </p:cNvPicPr>
          <p:nvPr userDrawn="1"/>
        </p:nvPicPr>
        <p:blipFill>
          <a:blip r:embed="rId10" cstate="print"/>
          <a:stretch>
            <a:fillRect/>
          </a:stretch>
        </p:blipFill>
        <p:spPr>
          <a:xfrm>
            <a:off x="5633720" y="240665"/>
            <a:ext cx="3107055" cy="2660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rtl="0" eaLnBrk="0" fontAlgn="base" hangingPunct="0">
        <a:spcBef>
          <a:spcPct val="0"/>
        </a:spcBef>
        <a:spcAft>
          <a:spcPct val="0"/>
        </a:spcAft>
        <a:defRPr sz="24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p:titleStyle>
    <p:body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66.emf"/><Relationship Id="rId7" Type="http://schemas.openxmlformats.org/officeDocument/2006/relationships/image" Target="../media/image6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67.emf"/><Relationship Id="rId4" Type="http://schemas.openxmlformats.org/officeDocument/2006/relationships/image" Target="../media/image60.emf"/></Relationships>
</file>

<file path=ppt/slides/_rels/slide11.xml.rels><?xml version="1.0" encoding="UTF-8" standalone="yes"?>
<Relationships xmlns="http://schemas.openxmlformats.org/package/2006/relationships"><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s>
</file>

<file path=ppt/slides/_rels/slide12.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13.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oleObject" Target="../embeddings/oleObject35.bin"/><Relationship Id="rId18" Type="http://schemas.openxmlformats.org/officeDocument/2006/relationships/image" Target="../media/image86.emf"/><Relationship Id="rId26" Type="http://schemas.openxmlformats.org/officeDocument/2006/relationships/diagramColors" Target="../diagrams/colors2.xml"/><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83.emf"/><Relationship Id="rId17" Type="http://schemas.openxmlformats.org/officeDocument/2006/relationships/oleObject" Target="../embeddings/oleObject37.bin"/><Relationship Id="rId25" Type="http://schemas.openxmlformats.org/officeDocument/2006/relationships/diagramQuickStyle" Target="../diagrams/quickStyle2.xml"/><Relationship Id="rId2" Type="http://schemas.openxmlformats.org/officeDocument/2006/relationships/notesSlide" Target="../notesSlides/notesSlide13.xml"/><Relationship Id="rId16" Type="http://schemas.openxmlformats.org/officeDocument/2006/relationships/image" Target="../media/image85.emf"/><Relationship Id="rId20" Type="http://schemas.openxmlformats.org/officeDocument/2006/relationships/image" Target="../media/image87.emf"/><Relationship Id="rId1" Type="http://schemas.openxmlformats.org/officeDocument/2006/relationships/slideLayout" Target="../slideLayouts/slideLayout2.xml"/><Relationship Id="rId6" Type="http://schemas.openxmlformats.org/officeDocument/2006/relationships/image" Target="../media/image80.emf"/><Relationship Id="rId11" Type="http://schemas.openxmlformats.org/officeDocument/2006/relationships/oleObject" Target="../embeddings/oleObject34.bin"/><Relationship Id="rId24" Type="http://schemas.openxmlformats.org/officeDocument/2006/relationships/diagramLayout" Target="../diagrams/layout2.xml"/><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diagramData" Target="../diagrams/data2.xml"/><Relationship Id="rId10" Type="http://schemas.openxmlformats.org/officeDocument/2006/relationships/image" Target="../media/image82.emf"/><Relationship Id="rId19" Type="http://schemas.openxmlformats.org/officeDocument/2006/relationships/oleObject" Target="../embeddings/oleObject38.bin"/><Relationship Id="rId4" Type="http://schemas.openxmlformats.org/officeDocument/2006/relationships/image" Target="../media/image79.emf"/><Relationship Id="rId9" Type="http://schemas.openxmlformats.org/officeDocument/2006/relationships/oleObject" Target="../embeddings/oleObject33.bin"/><Relationship Id="rId14" Type="http://schemas.openxmlformats.org/officeDocument/2006/relationships/image" Target="../media/image84.emf"/><Relationship Id="rId22" Type="http://schemas.openxmlformats.org/officeDocument/2006/relationships/image" Target="../media/image88.emf"/><Relationship Id="rId27"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89.emf"/><Relationship Id="rId7"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1.emf"/><Relationship Id="rId11" Type="http://schemas.microsoft.com/office/2007/relationships/diagramDrawing" Target="../diagrams/drawing3.xml"/><Relationship Id="rId5" Type="http://schemas.openxmlformats.org/officeDocument/2006/relationships/oleObject" Target="../embeddings/oleObject40.bin"/><Relationship Id="rId10" Type="http://schemas.openxmlformats.org/officeDocument/2006/relationships/diagramColors" Target="../diagrams/colors3.xml"/><Relationship Id="rId4" Type="http://schemas.openxmlformats.org/officeDocument/2006/relationships/image" Target="../media/image90.emf"/><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92.emf"/><Relationship Id="rId7" Type="http://schemas.openxmlformats.org/officeDocument/2006/relationships/diagramData" Target="../diagrams/data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4.emf"/><Relationship Id="rId11" Type="http://schemas.microsoft.com/office/2007/relationships/diagramDrawing" Target="../diagrams/drawing4.xml"/><Relationship Id="rId5" Type="http://schemas.openxmlformats.org/officeDocument/2006/relationships/oleObject" Target="../embeddings/oleObject41.bin"/><Relationship Id="rId10" Type="http://schemas.openxmlformats.org/officeDocument/2006/relationships/diagramColors" Target="../diagrams/colors4.xml"/><Relationship Id="rId4" Type="http://schemas.openxmlformats.org/officeDocument/2006/relationships/image" Target="../media/image93.emf"/><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5.emf"/><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oleObject" Target="../embeddings/oleObject47.bin"/><Relationship Id="rId18" Type="http://schemas.openxmlformats.org/officeDocument/2006/relationships/image" Target="../media/image103.emf"/><Relationship Id="rId3" Type="http://schemas.openxmlformats.org/officeDocument/2006/relationships/oleObject" Target="../embeddings/oleObject42.bin"/><Relationship Id="rId21" Type="http://schemas.openxmlformats.org/officeDocument/2006/relationships/diagramData" Target="../diagrams/data6.xml"/><Relationship Id="rId7" Type="http://schemas.openxmlformats.org/officeDocument/2006/relationships/oleObject" Target="../embeddings/oleObject44.bin"/><Relationship Id="rId12" Type="http://schemas.openxmlformats.org/officeDocument/2006/relationships/image" Target="../media/image100.emf"/><Relationship Id="rId17" Type="http://schemas.openxmlformats.org/officeDocument/2006/relationships/oleObject" Target="../embeddings/oleObject49.bin"/><Relationship Id="rId25" Type="http://schemas.microsoft.com/office/2007/relationships/diagramDrawing" Target="../diagrams/drawing6.xml"/><Relationship Id="rId2" Type="http://schemas.openxmlformats.org/officeDocument/2006/relationships/notesSlide" Target="../notesSlides/notesSlide17.xml"/><Relationship Id="rId16" Type="http://schemas.openxmlformats.org/officeDocument/2006/relationships/image" Target="../media/image102.emf"/><Relationship Id="rId20" Type="http://schemas.openxmlformats.org/officeDocument/2006/relationships/image" Target="../media/image104.emf"/><Relationship Id="rId1" Type="http://schemas.openxmlformats.org/officeDocument/2006/relationships/slideLayout" Target="../slideLayouts/slideLayout2.xml"/><Relationship Id="rId6" Type="http://schemas.openxmlformats.org/officeDocument/2006/relationships/image" Target="../media/image97.emf"/><Relationship Id="rId11" Type="http://schemas.openxmlformats.org/officeDocument/2006/relationships/oleObject" Target="../embeddings/oleObject46.bin"/><Relationship Id="rId24" Type="http://schemas.openxmlformats.org/officeDocument/2006/relationships/diagramColors" Target="../diagrams/colors6.xml"/><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diagramQuickStyle" Target="../diagrams/quickStyle6.xml"/><Relationship Id="rId10" Type="http://schemas.openxmlformats.org/officeDocument/2006/relationships/image" Target="../media/image99.emf"/><Relationship Id="rId19" Type="http://schemas.openxmlformats.org/officeDocument/2006/relationships/oleObject" Target="../embeddings/oleObject50.bin"/><Relationship Id="rId4" Type="http://schemas.openxmlformats.org/officeDocument/2006/relationships/image" Target="../media/image96.emf"/><Relationship Id="rId9" Type="http://schemas.openxmlformats.org/officeDocument/2006/relationships/oleObject" Target="../embeddings/oleObject45.bin"/><Relationship Id="rId14" Type="http://schemas.openxmlformats.org/officeDocument/2006/relationships/image" Target="../media/image101.emf"/><Relationship Id="rId22"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6.emf"/></Relationships>
</file>

<file path=ppt/slides/_rels/slide19.xml.rels><?xml version="1.0" encoding="UTF-8" standalone="yes"?>
<Relationships xmlns="http://schemas.openxmlformats.org/package/2006/relationships"><Relationship Id="rId3" Type="http://schemas.openxmlformats.org/officeDocument/2006/relationships/image" Target="../media/image107.emf"/><Relationship Id="rId7" Type="http://schemas.openxmlformats.org/officeDocument/2006/relationships/image" Target="../media/image1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109.png"/><Relationship Id="rId4" Type="http://schemas.openxmlformats.org/officeDocument/2006/relationships/image" Target="../media/image10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2.bin"/><Relationship Id="rId18" Type="http://schemas.openxmlformats.org/officeDocument/2006/relationships/diagramLayout" Target="../diagrams/layout1.xml"/><Relationship Id="rId3" Type="http://schemas.openxmlformats.org/officeDocument/2006/relationships/image" Target="../media/image8.wmf"/><Relationship Id="rId21" Type="http://schemas.microsoft.com/office/2007/relationships/diagramDrawing" Target="../diagrams/drawing1.xml"/><Relationship Id="rId7" Type="http://schemas.openxmlformats.org/officeDocument/2006/relationships/image" Target="../media/image12.png"/><Relationship Id="rId12" Type="http://schemas.openxmlformats.org/officeDocument/2006/relationships/image" Target="../media/image16.wmf"/><Relationship Id="rId17" Type="http://schemas.openxmlformats.org/officeDocument/2006/relationships/diagramData" Target="../diagrams/data1.xml"/><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diagramColors" Target="../diagrams/colors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oleObject" Target="../embeddings/oleObject1.bin"/><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diagramQuickStyle" Target="../diagrams/quickStyle1.xm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wmf"/></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11.bin"/><Relationship Id="rId18" Type="http://schemas.openxmlformats.org/officeDocument/2006/relationships/image" Target="../media/image28.emf"/><Relationship Id="rId26" Type="http://schemas.openxmlformats.org/officeDocument/2006/relationships/image" Target="../media/image32.e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5.emf"/><Relationship Id="rId17" Type="http://schemas.openxmlformats.org/officeDocument/2006/relationships/oleObject" Target="../embeddings/oleObject13.bin"/><Relationship Id="rId25" Type="http://schemas.openxmlformats.org/officeDocument/2006/relationships/oleObject" Target="../embeddings/oleObject17.bin"/><Relationship Id="rId2" Type="http://schemas.openxmlformats.org/officeDocument/2006/relationships/notesSlide" Target="../notesSlides/notesSlide5.xml"/><Relationship Id="rId16" Type="http://schemas.openxmlformats.org/officeDocument/2006/relationships/image" Target="../media/image27.emf"/><Relationship Id="rId20" Type="http://schemas.openxmlformats.org/officeDocument/2006/relationships/image" Target="../media/image29.emf"/><Relationship Id="rId29"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oleObject" Target="../embeddings/oleObject10.bin"/><Relationship Id="rId24" Type="http://schemas.openxmlformats.org/officeDocument/2006/relationships/image" Target="../media/image31.emf"/><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33.emf"/><Relationship Id="rId10" Type="http://schemas.openxmlformats.org/officeDocument/2006/relationships/image" Target="../media/image22.emf"/><Relationship Id="rId19" Type="http://schemas.openxmlformats.org/officeDocument/2006/relationships/oleObject" Target="../embeddings/oleObject14.bin"/><Relationship Id="rId4" Type="http://schemas.openxmlformats.org/officeDocument/2006/relationships/image" Target="../media/image21.emf"/><Relationship Id="rId9" Type="http://schemas.openxmlformats.org/officeDocument/2006/relationships/oleObject" Target="../embeddings/oleObject9.bin"/><Relationship Id="rId14" Type="http://schemas.openxmlformats.org/officeDocument/2006/relationships/image" Target="../media/image26.emf"/><Relationship Id="rId22" Type="http://schemas.openxmlformats.org/officeDocument/2006/relationships/image" Target="../media/image30.emf"/><Relationship Id="rId27" Type="http://schemas.openxmlformats.org/officeDocument/2006/relationships/oleObject" Target="../embeddings/oleObject18.bin"/><Relationship Id="rId30" Type="http://schemas.openxmlformats.org/officeDocument/2006/relationships/image" Target="../media/image34.emf"/></Relationships>
</file>

<file path=ppt/slides/_rels/slide6.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24.bin"/><Relationship Id="rId18" Type="http://schemas.openxmlformats.org/officeDocument/2006/relationships/image" Target="../media/image41.emf"/><Relationship Id="rId3" Type="http://schemas.openxmlformats.org/officeDocument/2006/relationships/slideLayout" Target="../slideLayouts/slideLayout2.xml"/><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38.emf"/><Relationship Id="rId17" Type="http://schemas.openxmlformats.org/officeDocument/2006/relationships/oleObject" Target="../embeddings/oleObject26.bin"/><Relationship Id="rId25" Type="http://schemas.openxmlformats.org/officeDocument/2006/relationships/image" Target="../media/image45.png"/><Relationship Id="rId2" Type="http://schemas.openxmlformats.org/officeDocument/2006/relationships/audio" Target="../media/media1.m4a"/><Relationship Id="rId16" Type="http://schemas.openxmlformats.org/officeDocument/2006/relationships/image" Target="../media/image40.emf"/><Relationship Id="rId20" Type="http://schemas.openxmlformats.org/officeDocument/2006/relationships/image" Target="../media/image42.emf"/><Relationship Id="rId1" Type="http://schemas.microsoft.com/office/2007/relationships/media" Target="../media/media1.m4a"/><Relationship Id="rId6" Type="http://schemas.openxmlformats.org/officeDocument/2006/relationships/image" Target="../media/image35.emf"/><Relationship Id="rId11" Type="http://schemas.openxmlformats.org/officeDocument/2006/relationships/oleObject" Target="../embeddings/oleObject23.bin"/><Relationship Id="rId24" Type="http://schemas.openxmlformats.org/officeDocument/2006/relationships/image" Target="../media/image44.e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10" Type="http://schemas.openxmlformats.org/officeDocument/2006/relationships/image" Target="../media/image37.emf"/><Relationship Id="rId19" Type="http://schemas.openxmlformats.org/officeDocument/2006/relationships/oleObject" Target="../embeddings/oleObject27.bin"/><Relationship Id="rId4" Type="http://schemas.openxmlformats.org/officeDocument/2006/relationships/notesSlide" Target="../notesSlides/notesSlide6.xml"/><Relationship Id="rId9" Type="http://schemas.openxmlformats.org/officeDocument/2006/relationships/oleObject" Target="../embeddings/oleObject22.bin"/><Relationship Id="rId14" Type="http://schemas.openxmlformats.org/officeDocument/2006/relationships/image" Target="../media/image39.emf"/><Relationship Id="rId22" Type="http://schemas.openxmlformats.org/officeDocument/2006/relationships/image" Target="../media/image43.emf"/></Relationships>
</file>

<file path=ppt/slides/_rels/slide7.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slideLayout" Target="../slideLayouts/slideLayout2.xml"/><Relationship Id="rId7" Type="http://schemas.openxmlformats.org/officeDocument/2006/relationships/image" Target="../media/image54.emf"/><Relationship Id="rId12" Type="http://schemas.openxmlformats.org/officeDocument/2006/relationships/image" Target="../media/image4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notesSlide" Target="../notesSlides/notesSlide8.xml"/><Relationship Id="rId9" Type="http://schemas.openxmlformats.org/officeDocument/2006/relationships/image" Target="../media/image56.emf"/></Relationships>
</file>

<file path=ppt/slides/_rels/slide9.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 Id="rId9" Type="http://schemas.openxmlformats.org/officeDocument/2006/relationships/image" Target="../media/image65.emf"/></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2" descr="C:\Users\P50\Desktop\桌面导出图暂存库\CGN\PPT模板\中广核-logo-白色.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 y="290914"/>
            <a:ext cx="2004765" cy="329774"/>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未标题-3"/>
          <p:cNvPicPr>
            <a:picLocks noChangeAspect="1"/>
          </p:cNvPicPr>
          <p:nvPr/>
        </p:nvPicPr>
        <p:blipFill>
          <a:blip r:embed="rId4" cstate="print"/>
          <a:stretch>
            <a:fillRect/>
          </a:stretch>
        </p:blipFill>
        <p:spPr>
          <a:xfrm>
            <a:off x="660186" y="785496"/>
            <a:ext cx="4427220" cy="361950"/>
          </a:xfrm>
          <a:prstGeom prst="rect">
            <a:avLst/>
          </a:prstGeom>
        </p:spPr>
      </p:pic>
      <p:sp>
        <p:nvSpPr>
          <p:cNvPr id="4" name="Title 3"/>
          <p:cNvSpPr>
            <a:spLocks noGrp="1"/>
          </p:cNvSpPr>
          <p:nvPr/>
        </p:nvSpPr>
        <p:spPr>
          <a:xfrm>
            <a:off x="660400" y="1207408"/>
            <a:ext cx="7728024" cy="853440"/>
          </a:xfrm>
        </p:spPr>
        <p:txBody>
          <a:bodyPr vert="horz" wrap="square" lIns="0" tIns="45720" rIns="108000" bIns="45720" anchor="t"/>
          <a:lstStyle>
            <a:lvl1pPr algn="l" rtl="0" eaLnBrk="0" fontAlgn="base" hangingPunct="0">
              <a:spcBef>
                <a:spcPct val="0"/>
              </a:spcBef>
              <a:spcAft>
                <a:spcPct val="0"/>
              </a:spcAft>
              <a:defRPr sz="24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a:lstStyle>
          <a:p>
            <a:pPr eaLnBrk="1" hangingPunct="1">
              <a:buClrTx/>
              <a:buSzTx/>
              <a:buFontTx/>
            </a:pPr>
            <a:r>
              <a:rPr lang="en-US"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rPr>
              <a:t>EVT2204904-Technical Session 2.3: </a:t>
            </a:r>
          </a:p>
          <a:p>
            <a:pPr eaLnBrk="1" hangingPunct="1">
              <a:buClrTx/>
              <a:buSzTx/>
              <a:buFontTx/>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Accident Analysis and Experimental Programs for LFR</a:t>
            </a:r>
          </a:p>
        </p:txBody>
      </p:sp>
      <p:sp>
        <p:nvSpPr>
          <p:cNvPr id="9" name="文本框 5"/>
          <p:cNvSpPr txBox="1"/>
          <p:nvPr/>
        </p:nvSpPr>
        <p:spPr>
          <a:xfrm>
            <a:off x="7013575" y="349250"/>
            <a:ext cx="2726055" cy="337185"/>
          </a:xfrm>
          <a:prstGeom prst="rect">
            <a:avLst/>
          </a:prstGeom>
          <a:noFill/>
        </p:spPr>
        <p:txBody>
          <a:bodyPr wrap="square" rtlCol="0">
            <a:spAutoFit/>
          </a:bodyPr>
          <a:lstStyle/>
          <a:p>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严</a:t>
            </a:r>
            <a:r>
              <a:rPr lang="en-US"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a:t>
            </a:r>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慎</a:t>
            </a:r>
            <a:r>
              <a:rPr lang="en-US"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a:t>
            </a:r>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细</a:t>
            </a:r>
            <a:r>
              <a:rPr lang="en-US"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sym typeface="+mn-ea"/>
              </a:rPr>
              <a:t>·</a:t>
            </a:r>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实</a:t>
            </a:r>
          </a:p>
        </p:txBody>
      </p:sp>
      <p:sp>
        <p:nvSpPr>
          <p:cNvPr id="10" name="Subtitle 4"/>
          <p:cNvSpPr>
            <a:spLocks noGrp="1"/>
          </p:cNvSpPr>
          <p:nvPr/>
        </p:nvSpPr>
        <p:spPr>
          <a:xfrm>
            <a:off x="1635760" y="5073357"/>
            <a:ext cx="6104255" cy="1163955"/>
          </a:xfrm>
        </p:spPr>
        <p:txBody>
          <a:bodyPr vert="horz" wrap="square" lIns="0" tIns="45720" rIns="108000" bIns="45720" anchor="t"/>
          <a:lst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lnSpc>
                <a:spcPct val="100000"/>
              </a:lnSpc>
              <a:buClrTx/>
              <a:buSzTx/>
              <a:buNone/>
            </a:pPr>
            <a:r>
              <a:rPr lang="en-US" altLang="zh-CN" sz="2800" kern="1200" dirty="0">
                <a:solidFill>
                  <a:schemeClr val="bg1"/>
                </a:solidFill>
                <a:latin typeface="Calibri" panose="020F0502020204030204" pitchFamily="34" charset="0"/>
                <a:ea typeface="Calibri" panose="020F0502020204030204" pitchFamily="34" charset="0"/>
                <a:cs typeface="Calibri" panose="020F0502020204030204" pitchFamily="34" charset="0"/>
              </a:rPr>
              <a:t>WANG Di(</a:t>
            </a:r>
            <a:r>
              <a:rPr lang="zh-CN" altLang="en-US" sz="2800" kern="1200" dirty="0">
                <a:solidFill>
                  <a:schemeClr val="bg1"/>
                </a:solidFill>
                <a:latin typeface="Calibri" panose="020F0502020204030204" pitchFamily="34" charset="0"/>
                <a:ea typeface="Calibri" panose="020F0502020204030204" pitchFamily="34" charset="0"/>
                <a:cs typeface="Calibri" panose="020F0502020204030204" pitchFamily="34" charset="0"/>
              </a:rPr>
              <a:t>王迪</a:t>
            </a:r>
            <a:r>
              <a:rPr lang="en-US" altLang="zh-CN" sz="2800" kern="12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0" indent="0" algn="ctr" eaLnBrk="1" hangingPunct="1">
              <a:lnSpc>
                <a:spcPct val="100000"/>
              </a:lnSpc>
              <a:buClrTx/>
              <a:buSzTx/>
              <a:buNone/>
            </a:pPr>
            <a:r>
              <a:rPr lang="en-US" altLang="zh-CN" sz="2800" dirty="0">
                <a:solidFill>
                  <a:schemeClr val="bg1"/>
                </a:solidFill>
                <a:latin typeface="Calibri" panose="020F0502020204030204" pitchFamily="34" charset="0"/>
                <a:ea typeface="Calibri" panose="020F0502020204030204" pitchFamily="34" charset="0"/>
                <a:cs typeface="Calibri" panose="020F0502020204030204" pitchFamily="34" charset="0"/>
              </a:rPr>
              <a:t>2023.03.13</a:t>
            </a:r>
            <a:endParaRPr lang="zh-CN" altLang="en-US" sz="2800" kern="1200" dirty="0">
              <a:solidFill>
                <a:schemeClr val="bg1"/>
              </a:solidFill>
              <a:latin typeface="Calibri" panose="020F0502020204030204" pitchFamily="34" charset="0"/>
              <a:ea typeface="Microsoft JhengHei" panose="020B0604030504040204" charset="-120"/>
              <a:cs typeface="Calibri" panose="020F0502020204030204" pitchFamily="34" charset="0"/>
            </a:endParaRPr>
          </a:p>
        </p:txBody>
      </p:sp>
      <p:sp>
        <p:nvSpPr>
          <p:cNvPr id="3" name="文本框 2">
            <a:extLst>
              <a:ext uri="{FF2B5EF4-FFF2-40B4-BE49-F238E27FC236}">
                <a16:creationId xmlns:a16="http://schemas.microsoft.com/office/drawing/2014/main" id="{ADCA353E-05BA-1757-83D0-D196FE216F4C}"/>
              </a:ext>
            </a:extLst>
          </p:cNvPr>
          <p:cNvSpPr txBox="1"/>
          <p:nvPr/>
        </p:nvSpPr>
        <p:spPr>
          <a:xfrm>
            <a:off x="464039" y="2836093"/>
            <a:ext cx="8215921" cy="1384995"/>
          </a:xfrm>
          <a:prstGeom prst="rect">
            <a:avLst/>
          </a:prstGeom>
          <a:noFill/>
        </p:spPr>
        <p:txBody>
          <a:bodyPr wrap="square">
            <a:spAutoFit/>
          </a:bodyPr>
          <a:lstStyle/>
          <a:p>
            <a:pPr algn="ctr"/>
            <a:r>
              <a:rPr lang="en-US" altLang="zh-CN" sz="2800" b="1" dirty="0">
                <a:solidFill>
                  <a:schemeClr val="bg1"/>
                </a:solidFill>
                <a:latin typeface="Calibri" panose="020F0502020204030204" pitchFamily="34" charset="0"/>
                <a:ea typeface="Calibri" panose="020F0502020204030204" pitchFamily="34" charset="0"/>
                <a:cs typeface="Calibri" panose="020F0502020204030204" pitchFamily="34" charset="0"/>
              </a:rPr>
              <a:t>Development of drift-flux correlations for vertical forward bubble column-type gas-liquid lead-bismuth two-phase flow</a:t>
            </a:r>
            <a:endParaRPr lang="zh-CN" altLang="zh-CN" sz="2800" b="1"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advTm="23647"/>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02.Evaluation of existing correlations</a:t>
            </a:r>
            <a:br>
              <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rPr>
            </a:b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64262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cxnSp>
        <p:nvCxnSpPr>
          <p:cNvPr id="38" name="直接连接符 37"/>
          <p:cNvCxnSpPr/>
          <p:nvPr/>
        </p:nvCxnSpPr>
        <p:spPr>
          <a:xfrm>
            <a:off x="174625" y="120015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1" name="直接连接符 60"/>
          <p:cNvCxnSpPr/>
          <p:nvPr/>
        </p:nvCxnSpPr>
        <p:spPr>
          <a:xfrm>
            <a:off x="3060065" y="1196340"/>
            <a:ext cx="0" cy="4608830"/>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4" name="图片 108"/>
          <p:cNvPicPr>
            <a:picLocks noChangeAspect="1"/>
          </p:cNvPicPr>
          <p:nvPr/>
        </p:nvPicPr>
        <p:blipFill>
          <a:blip r:embed="rId3"/>
          <a:srcRect l="6431" t="7192" r="10871"/>
          <a:stretch>
            <a:fillRect/>
          </a:stretch>
        </p:blipFill>
        <p:spPr>
          <a:xfrm>
            <a:off x="251460" y="1269365"/>
            <a:ext cx="2782412" cy="2160000"/>
          </a:xfrm>
          <a:prstGeom prst="rect">
            <a:avLst/>
          </a:prstGeom>
          <a:solidFill>
            <a:schemeClr val="bg1">
              <a:lumMod val="95000"/>
            </a:schemeClr>
          </a:solidFill>
          <a:ln>
            <a:noFill/>
          </a:ln>
        </p:spPr>
      </p:pic>
      <p:pic>
        <p:nvPicPr>
          <p:cNvPr id="7" name="图片 98"/>
          <p:cNvPicPr>
            <a:picLocks noChangeAspect="1"/>
          </p:cNvPicPr>
          <p:nvPr/>
        </p:nvPicPr>
        <p:blipFill>
          <a:blip r:embed="rId4"/>
          <a:srcRect l="5512" t="7366" r="10795"/>
          <a:stretch>
            <a:fillRect/>
          </a:stretch>
        </p:blipFill>
        <p:spPr>
          <a:xfrm>
            <a:off x="250508" y="3555365"/>
            <a:ext cx="2761078" cy="2160000"/>
          </a:xfrm>
          <a:prstGeom prst="rect">
            <a:avLst/>
          </a:prstGeom>
          <a:solidFill>
            <a:schemeClr val="bg1">
              <a:lumMod val="95000"/>
            </a:schemeClr>
          </a:solidFill>
          <a:ln>
            <a:noFill/>
          </a:ln>
        </p:spPr>
      </p:pic>
      <p:cxnSp>
        <p:nvCxnSpPr>
          <p:cNvPr id="11" name="直接连接符 10"/>
          <p:cNvCxnSpPr/>
          <p:nvPr/>
        </p:nvCxnSpPr>
        <p:spPr>
          <a:xfrm>
            <a:off x="6012180" y="1200150"/>
            <a:ext cx="0" cy="460883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3" name="文本框 12"/>
          <p:cNvSpPr txBox="1"/>
          <p:nvPr/>
        </p:nvSpPr>
        <p:spPr>
          <a:xfrm>
            <a:off x="611505" y="1484630"/>
            <a:ext cx="1330325" cy="645160"/>
          </a:xfrm>
          <a:prstGeom prst="rect">
            <a:avLst/>
          </a:prstGeom>
          <a:noFill/>
        </p:spPr>
        <p:txBody>
          <a:bodyPr wrap="square" rtlCol="0">
            <a:spAutoFit/>
          </a:bodyPr>
          <a:lstStyle/>
          <a:p>
            <a:pPr algn="l"/>
            <a:r>
              <a:rPr lang="en-US" altLang="zh-CN" b="1">
                <a:solidFill>
                  <a:schemeClr val="bg1">
                    <a:lumMod val="50000"/>
                  </a:schemeClr>
                </a:solidFill>
                <a:latin typeface="Microsoft JhengHei" panose="020B0604030504040204" charset="-120"/>
                <a:ea typeface="Microsoft JhengHei" panose="020B0604030504040204" charset="-120"/>
              </a:rPr>
              <a:t>Kataoka</a:t>
            </a:r>
          </a:p>
          <a:p>
            <a:pPr algn="l"/>
            <a:r>
              <a:rPr lang="en-US" altLang="zh-CN" b="1">
                <a:solidFill>
                  <a:schemeClr val="bg1">
                    <a:lumMod val="50000"/>
                  </a:schemeClr>
                </a:solidFill>
                <a:latin typeface="Microsoft JhengHei" panose="020B0604030504040204" charset="-120"/>
                <a:ea typeface="Microsoft JhengHei" panose="020B0604030504040204" charset="-120"/>
              </a:rPr>
              <a:t>H2O</a:t>
            </a:r>
          </a:p>
        </p:txBody>
      </p:sp>
      <p:sp>
        <p:nvSpPr>
          <p:cNvPr id="12" name="文本框 11"/>
          <p:cNvSpPr txBox="1"/>
          <p:nvPr/>
        </p:nvSpPr>
        <p:spPr>
          <a:xfrm>
            <a:off x="611505" y="3716655"/>
            <a:ext cx="1330325" cy="645160"/>
          </a:xfrm>
          <a:prstGeom prst="rect">
            <a:avLst/>
          </a:prstGeom>
          <a:noFill/>
        </p:spPr>
        <p:txBody>
          <a:bodyPr wrap="square" rtlCol="0">
            <a:spAutoFit/>
          </a:bodyPr>
          <a:lstStyle/>
          <a:p>
            <a:pPr algn="l"/>
            <a:r>
              <a:rPr lang="en-US" altLang="zh-CN" b="1">
                <a:solidFill>
                  <a:schemeClr val="bg1">
                    <a:lumMod val="50000"/>
                  </a:schemeClr>
                </a:solidFill>
                <a:latin typeface="Microsoft JhengHei" panose="020B0604030504040204" charset="-120"/>
                <a:ea typeface="Microsoft JhengHei" panose="020B0604030504040204" charset="-120"/>
              </a:rPr>
              <a:t>Kataoka</a:t>
            </a:r>
          </a:p>
          <a:p>
            <a:pPr algn="l"/>
            <a:r>
              <a:rPr lang="en-US" altLang="zh-CN" b="1">
                <a:solidFill>
                  <a:schemeClr val="bg1">
                    <a:lumMod val="50000"/>
                  </a:schemeClr>
                </a:solidFill>
                <a:latin typeface="Microsoft JhengHei" panose="020B0604030504040204" charset="-120"/>
                <a:ea typeface="Microsoft JhengHei" panose="020B0604030504040204" charset="-120"/>
              </a:rPr>
              <a:t>Ga</a:t>
            </a:r>
          </a:p>
        </p:txBody>
      </p:sp>
      <p:pic>
        <p:nvPicPr>
          <p:cNvPr id="55" name="图片 111"/>
          <p:cNvPicPr>
            <a:picLocks noChangeAspect="1"/>
          </p:cNvPicPr>
          <p:nvPr/>
        </p:nvPicPr>
        <p:blipFill>
          <a:blip r:embed="rId5"/>
          <a:srcRect l="5742" t="7691" r="10642"/>
          <a:stretch>
            <a:fillRect/>
          </a:stretch>
        </p:blipFill>
        <p:spPr>
          <a:xfrm>
            <a:off x="3131820" y="1269365"/>
            <a:ext cx="2767833" cy="2160000"/>
          </a:xfrm>
          <a:prstGeom prst="rect">
            <a:avLst/>
          </a:prstGeom>
          <a:solidFill>
            <a:schemeClr val="accent3">
              <a:lumMod val="20000"/>
              <a:lumOff val="80000"/>
            </a:schemeClr>
          </a:solidFill>
          <a:ln>
            <a:noFill/>
          </a:ln>
        </p:spPr>
      </p:pic>
      <p:pic>
        <p:nvPicPr>
          <p:cNvPr id="14" name="图片 96"/>
          <p:cNvPicPr>
            <a:picLocks noChangeAspect="1"/>
          </p:cNvPicPr>
          <p:nvPr/>
        </p:nvPicPr>
        <p:blipFill>
          <a:blip r:embed="rId6"/>
          <a:srcRect l="5972" t="6997" r="10335"/>
          <a:stretch>
            <a:fillRect/>
          </a:stretch>
        </p:blipFill>
        <p:spPr>
          <a:xfrm>
            <a:off x="3131503" y="3555365"/>
            <a:ext cx="2750085" cy="2160000"/>
          </a:xfrm>
          <a:prstGeom prst="rect">
            <a:avLst/>
          </a:prstGeom>
          <a:solidFill>
            <a:schemeClr val="accent3">
              <a:lumMod val="20000"/>
              <a:lumOff val="80000"/>
            </a:schemeClr>
          </a:solidFill>
          <a:ln>
            <a:noFill/>
          </a:ln>
        </p:spPr>
      </p:pic>
      <p:sp>
        <p:nvSpPr>
          <p:cNvPr id="16" name="文本框 15"/>
          <p:cNvSpPr txBox="1"/>
          <p:nvPr/>
        </p:nvSpPr>
        <p:spPr>
          <a:xfrm>
            <a:off x="3563620" y="1468120"/>
            <a:ext cx="1330325" cy="645160"/>
          </a:xfrm>
          <a:prstGeom prst="rect">
            <a:avLst/>
          </a:prstGeom>
          <a:noFill/>
        </p:spPr>
        <p:txBody>
          <a:bodyPr wrap="square" rtlCol="0">
            <a:spAutoFit/>
          </a:bodyPr>
          <a:lstStyle/>
          <a:p>
            <a:pPr algn="l"/>
            <a:r>
              <a:rPr lang="en-US" altLang="zh-CN" b="1">
                <a:solidFill>
                  <a:schemeClr val="bg1">
                    <a:lumMod val="50000"/>
                  </a:schemeClr>
                </a:solidFill>
                <a:latin typeface="Microsoft JhengHei" panose="020B0604030504040204" charset="-120"/>
                <a:ea typeface="Microsoft JhengHei" panose="020B0604030504040204" charset="-120"/>
              </a:rPr>
              <a:t>Ishii</a:t>
            </a:r>
          </a:p>
          <a:p>
            <a:pPr algn="l"/>
            <a:r>
              <a:rPr lang="en-US" altLang="zh-CN" b="1">
                <a:solidFill>
                  <a:schemeClr val="bg1">
                    <a:lumMod val="50000"/>
                  </a:schemeClr>
                </a:solidFill>
                <a:latin typeface="Microsoft JhengHei" panose="020B0604030504040204" charset="-120"/>
                <a:ea typeface="Microsoft JhengHei" panose="020B0604030504040204" charset="-120"/>
              </a:rPr>
              <a:t>H2O</a:t>
            </a:r>
          </a:p>
        </p:txBody>
      </p:sp>
      <p:sp>
        <p:nvSpPr>
          <p:cNvPr id="18" name="文本框 17"/>
          <p:cNvSpPr txBox="1"/>
          <p:nvPr/>
        </p:nvSpPr>
        <p:spPr>
          <a:xfrm>
            <a:off x="3563620" y="3700145"/>
            <a:ext cx="1330325" cy="645160"/>
          </a:xfrm>
          <a:prstGeom prst="rect">
            <a:avLst/>
          </a:prstGeom>
          <a:noFill/>
        </p:spPr>
        <p:txBody>
          <a:bodyPr wrap="square" rtlCol="0">
            <a:spAutoFit/>
          </a:bodyPr>
          <a:lstStyle/>
          <a:p>
            <a:pPr algn="l"/>
            <a:r>
              <a:rPr lang="en-US" altLang="zh-CN" b="1">
                <a:solidFill>
                  <a:schemeClr val="bg1">
                    <a:lumMod val="50000"/>
                  </a:schemeClr>
                </a:solidFill>
                <a:latin typeface="Microsoft JhengHei" panose="020B0604030504040204" charset="-120"/>
                <a:ea typeface="Microsoft JhengHei" panose="020B0604030504040204" charset="-120"/>
              </a:rPr>
              <a:t>Ishii</a:t>
            </a:r>
          </a:p>
          <a:p>
            <a:pPr algn="l"/>
            <a:r>
              <a:rPr lang="en-US" altLang="zh-CN" b="1">
                <a:solidFill>
                  <a:schemeClr val="bg1">
                    <a:lumMod val="50000"/>
                  </a:schemeClr>
                </a:solidFill>
                <a:latin typeface="Microsoft JhengHei" panose="020B0604030504040204" charset="-120"/>
                <a:ea typeface="Microsoft JhengHei" panose="020B0604030504040204" charset="-120"/>
              </a:rPr>
              <a:t>Ga</a:t>
            </a:r>
          </a:p>
        </p:txBody>
      </p:sp>
      <p:pic>
        <p:nvPicPr>
          <p:cNvPr id="53" name="图片 109"/>
          <p:cNvPicPr>
            <a:picLocks noChangeAspect="1"/>
          </p:cNvPicPr>
          <p:nvPr/>
        </p:nvPicPr>
        <p:blipFill>
          <a:blip r:embed="rId7"/>
          <a:srcRect l="6201" t="7019" r="10871"/>
          <a:stretch>
            <a:fillRect/>
          </a:stretch>
        </p:blipFill>
        <p:spPr>
          <a:xfrm>
            <a:off x="6083935" y="1269365"/>
            <a:ext cx="2855459" cy="2160000"/>
          </a:xfrm>
          <a:prstGeom prst="rect">
            <a:avLst/>
          </a:prstGeom>
          <a:solidFill>
            <a:schemeClr val="accent1">
              <a:lumMod val="20000"/>
              <a:lumOff val="80000"/>
            </a:schemeClr>
          </a:solidFill>
          <a:ln>
            <a:noFill/>
          </a:ln>
        </p:spPr>
      </p:pic>
      <p:pic>
        <p:nvPicPr>
          <p:cNvPr id="19" name="图片 101"/>
          <p:cNvPicPr>
            <a:picLocks noChangeAspect="1"/>
          </p:cNvPicPr>
          <p:nvPr/>
        </p:nvPicPr>
        <p:blipFill>
          <a:blip r:embed="rId8"/>
          <a:srcRect l="6431" t="7907" r="11331"/>
          <a:stretch>
            <a:fillRect/>
          </a:stretch>
        </p:blipFill>
        <p:spPr>
          <a:xfrm>
            <a:off x="6110288" y="3556000"/>
            <a:ext cx="2728636" cy="2160000"/>
          </a:xfrm>
          <a:prstGeom prst="rect">
            <a:avLst/>
          </a:prstGeom>
          <a:solidFill>
            <a:schemeClr val="accent1">
              <a:lumMod val="20000"/>
              <a:lumOff val="80000"/>
            </a:schemeClr>
          </a:solidFill>
          <a:ln>
            <a:noFill/>
          </a:ln>
        </p:spPr>
      </p:pic>
      <p:sp>
        <p:nvSpPr>
          <p:cNvPr id="20" name="文本框 19"/>
          <p:cNvSpPr txBox="1"/>
          <p:nvPr/>
        </p:nvSpPr>
        <p:spPr>
          <a:xfrm>
            <a:off x="6588125" y="1468120"/>
            <a:ext cx="1330325" cy="645160"/>
          </a:xfrm>
          <a:prstGeom prst="rect">
            <a:avLst/>
          </a:prstGeom>
          <a:noFill/>
        </p:spPr>
        <p:txBody>
          <a:bodyPr wrap="square" rtlCol="0">
            <a:spAutoFit/>
          </a:bodyPr>
          <a:lstStyle/>
          <a:p>
            <a:pPr algn="l"/>
            <a:r>
              <a:rPr lang="en-US" altLang="zh-CN" b="1">
                <a:solidFill>
                  <a:schemeClr val="bg1">
                    <a:lumMod val="50000"/>
                  </a:schemeClr>
                </a:solidFill>
                <a:latin typeface="Microsoft JhengHei" panose="020B0604030504040204" charset="-120"/>
                <a:ea typeface="Microsoft JhengHei" panose="020B0604030504040204" charset="-120"/>
              </a:rPr>
              <a:t>Koca</a:t>
            </a:r>
          </a:p>
          <a:p>
            <a:pPr algn="l"/>
            <a:r>
              <a:rPr lang="en-US" altLang="zh-CN" b="1">
                <a:solidFill>
                  <a:schemeClr val="bg1">
                    <a:lumMod val="50000"/>
                  </a:schemeClr>
                </a:solidFill>
                <a:latin typeface="Microsoft JhengHei" panose="020B0604030504040204" charset="-120"/>
                <a:ea typeface="Microsoft JhengHei" panose="020B0604030504040204" charset="-120"/>
              </a:rPr>
              <a:t>H2O</a:t>
            </a:r>
          </a:p>
        </p:txBody>
      </p:sp>
      <p:sp>
        <p:nvSpPr>
          <p:cNvPr id="21" name="文本框 20"/>
          <p:cNvSpPr txBox="1"/>
          <p:nvPr/>
        </p:nvSpPr>
        <p:spPr>
          <a:xfrm>
            <a:off x="6588125" y="3698875"/>
            <a:ext cx="1330325" cy="645160"/>
          </a:xfrm>
          <a:prstGeom prst="rect">
            <a:avLst/>
          </a:prstGeom>
          <a:noFill/>
        </p:spPr>
        <p:txBody>
          <a:bodyPr wrap="square" rtlCol="0">
            <a:spAutoFit/>
          </a:bodyPr>
          <a:lstStyle/>
          <a:p>
            <a:pPr algn="l"/>
            <a:r>
              <a:rPr lang="en-US" altLang="zh-CN" b="1">
                <a:solidFill>
                  <a:schemeClr val="bg1">
                    <a:lumMod val="50000"/>
                  </a:schemeClr>
                </a:solidFill>
                <a:latin typeface="Microsoft JhengHei" panose="020B0604030504040204" charset="-120"/>
                <a:ea typeface="Microsoft JhengHei" panose="020B0604030504040204" charset="-120"/>
              </a:rPr>
              <a:t>Koca</a:t>
            </a:r>
          </a:p>
          <a:p>
            <a:pPr algn="l"/>
            <a:r>
              <a:rPr lang="en-US" altLang="zh-CN" b="1">
                <a:solidFill>
                  <a:schemeClr val="bg1">
                    <a:lumMod val="50000"/>
                  </a:schemeClr>
                </a:solidFill>
                <a:latin typeface="Microsoft JhengHei" panose="020B0604030504040204" charset="-120"/>
                <a:ea typeface="Microsoft JhengHei" panose="020B0604030504040204" charset="-120"/>
              </a:rPr>
              <a:t>Ga</a:t>
            </a:r>
          </a:p>
        </p:txBody>
      </p:sp>
      <p:sp>
        <p:nvSpPr>
          <p:cNvPr id="22" name="文本框 21"/>
          <p:cNvSpPr txBox="1"/>
          <p:nvPr/>
        </p:nvSpPr>
        <p:spPr>
          <a:xfrm>
            <a:off x="323215" y="5845175"/>
            <a:ext cx="8434705" cy="64516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50000"/>
                  </a:schemeClr>
                </a:solidFill>
                <a:latin typeface="Microsoft JhengHei" panose="020B0604030504040204" charset="-120"/>
                <a:ea typeface="Microsoft JhengHei" panose="020B0604030504040204" charset="-120"/>
                <a:cs typeface="微软雅黑" panose="020B0503020204020204" charset="-122"/>
              </a:rPr>
              <a:t>The correlations based on gas-water two-phase flow data give better prediction in Saito-H2O test</a:t>
            </a:r>
          </a:p>
        </p:txBody>
      </p:sp>
    </p:spTree>
  </p:cSld>
  <p:clrMapOvr>
    <a:masterClrMapping/>
  </p:clrMapOvr>
  <p:transition advTm="16380"/>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02.Evaluation of existing correlations</a:t>
            </a: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cxnSp>
        <p:nvCxnSpPr>
          <p:cNvPr id="38" name="直接连接符 37"/>
          <p:cNvCxnSpPr/>
          <p:nvPr/>
        </p:nvCxnSpPr>
        <p:spPr>
          <a:xfrm>
            <a:off x="174625" y="120015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0" name="文本框 39"/>
          <p:cNvSpPr txBox="1"/>
          <p:nvPr/>
        </p:nvSpPr>
        <p:spPr>
          <a:xfrm>
            <a:off x="235585" y="1989455"/>
            <a:ext cx="537845" cy="306705"/>
          </a:xfrm>
          <a:prstGeom prst="rect">
            <a:avLst/>
          </a:prstGeom>
          <a:noFill/>
        </p:spPr>
        <p:txBody>
          <a:bodyPr wrap="none" rtlCol="0">
            <a:spAutoFit/>
          </a:bodyPr>
          <a:lstStyle/>
          <a:p>
            <a:r>
              <a:rPr lang="en-US" altLang="zh-CN" sz="1400" b="1">
                <a:solidFill>
                  <a:schemeClr val="bg1">
                    <a:lumMod val="50000"/>
                  </a:schemeClr>
                </a:solidFill>
                <a:latin typeface="微软雅黑" panose="020B0503020204020204" charset="-122"/>
                <a:ea typeface="微软雅黑" panose="020B0503020204020204" charset="-122"/>
              </a:rPr>
              <a:t>8</a:t>
            </a:r>
            <a:r>
              <a:rPr lang="en-US" sz="1400" b="1">
                <a:solidFill>
                  <a:schemeClr val="bg1">
                    <a:lumMod val="50000"/>
                  </a:schemeClr>
                </a:solidFill>
                <a:latin typeface="微软雅黑" panose="020B0503020204020204" charset="-122"/>
                <a:ea typeface="微软雅黑" panose="020B0503020204020204" charset="-122"/>
              </a:rPr>
              <a:t>~9</a:t>
            </a:r>
          </a:p>
        </p:txBody>
      </p:sp>
      <p:cxnSp>
        <p:nvCxnSpPr>
          <p:cNvPr id="61" name="直接连接符 60"/>
          <p:cNvCxnSpPr/>
          <p:nvPr/>
        </p:nvCxnSpPr>
        <p:spPr>
          <a:xfrm>
            <a:off x="166370" y="390652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9" name="文本框 28"/>
          <p:cNvSpPr txBox="1"/>
          <p:nvPr/>
        </p:nvSpPr>
        <p:spPr>
          <a:xfrm>
            <a:off x="6156008" y="1989455"/>
            <a:ext cx="455295" cy="306705"/>
          </a:xfrm>
          <a:prstGeom prst="rect">
            <a:avLst/>
          </a:prstGeom>
          <a:noFill/>
        </p:spPr>
        <p:txBody>
          <a:bodyPr wrap="none" rtlCol="0">
            <a:spAutoFit/>
          </a:bodyPr>
          <a:lstStyle/>
          <a:p>
            <a:pPr algn="ctr"/>
            <a:r>
              <a:rPr lang="en-US" altLang="zh-CN" sz="1400" b="1">
                <a:solidFill>
                  <a:schemeClr val="bg1">
                    <a:lumMod val="50000"/>
                  </a:schemeClr>
                </a:solidFill>
                <a:latin typeface="微软雅黑" panose="020B0503020204020204" charset="-122"/>
                <a:ea typeface="微软雅黑" panose="020B0503020204020204" charset="-122"/>
              </a:rPr>
              <a:t>10 </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17" name="文本框 16"/>
          <p:cNvSpPr txBox="1"/>
          <p:nvPr/>
        </p:nvSpPr>
        <p:spPr>
          <a:xfrm>
            <a:off x="166370" y="5372735"/>
            <a:ext cx="757555" cy="306705"/>
          </a:xfrm>
          <a:prstGeom prst="rect">
            <a:avLst/>
          </a:prstGeom>
          <a:noFill/>
        </p:spPr>
        <p:txBody>
          <a:bodyPr wrap="none" rtlCol="0">
            <a:spAutoFit/>
          </a:bodyPr>
          <a:lstStyle/>
          <a:p>
            <a:r>
              <a:rPr lang="en-US" sz="1400" b="1">
                <a:solidFill>
                  <a:schemeClr val="bg1">
                    <a:lumMod val="50000"/>
                  </a:schemeClr>
                </a:solidFill>
                <a:latin typeface="微软雅黑" panose="020B0503020204020204" charset="-122"/>
                <a:ea typeface="微软雅黑" panose="020B0503020204020204" charset="-122"/>
              </a:rPr>
              <a:t>11~12</a:t>
            </a:r>
          </a:p>
        </p:txBody>
      </p:sp>
      <p:sp>
        <p:nvSpPr>
          <p:cNvPr id="26" name="圆角矩形 25"/>
          <p:cNvSpPr/>
          <p:nvPr/>
        </p:nvSpPr>
        <p:spPr>
          <a:xfrm>
            <a:off x="827405" y="1283970"/>
            <a:ext cx="2743200" cy="2216150"/>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86"/>
          <p:cNvPicPr>
            <a:picLocks noChangeAspect="1"/>
          </p:cNvPicPr>
          <p:nvPr/>
        </p:nvPicPr>
        <p:blipFill>
          <a:blip r:embed="rId3"/>
          <a:srcRect l="6201" t="7387" r="11101"/>
          <a:stretch>
            <a:fillRect/>
          </a:stretch>
        </p:blipFill>
        <p:spPr>
          <a:xfrm>
            <a:off x="827405" y="1268413"/>
            <a:ext cx="2728170" cy="2160000"/>
          </a:xfrm>
          <a:prstGeom prst="rect">
            <a:avLst/>
          </a:prstGeom>
          <a:noFill/>
          <a:ln>
            <a:noFill/>
          </a:ln>
        </p:spPr>
      </p:pic>
      <p:pic>
        <p:nvPicPr>
          <p:cNvPr id="7" name="图片 87"/>
          <p:cNvPicPr>
            <a:picLocks noChangeAspect="1"/>
          </p:cNvPicPr>
          <p:nvPr/>
        </p:nvPicPr>
        <p:blipFill>
          <a:blip r:embed="rId4"/>
          <a:srcRect l="5742" t="7279" r="10642"/>
          <a:stretch>
            <a:fillRect/>
          </a:stretch>
        </p:blipFill>
        <p:spPr>
          <a:xfrm>
            <a:off x="3555365" y="1268095"/>
            <a:ext cx="2756391" cy="2160000"/>
          </a:xfrm>
          <a:prstGeom prst="rect">
            <a:avLst/>
          </a:prstGeom>
          <a:noFill/>
          <a:ln>
            <a:noFill/>
          </a:ln>
        </p:spPr>
      </p:pic>
      <p:pic>
        <p:nvPicPr>
          <p:cNvPr id="9" name="图片 88"/>
          <p:cNvPicPr>
            <a:picLocks noChangeAspect="1"/>
          </p:cNvPicPr>
          <p:nvPr/>
        </p:nvPicPr>
        <p:blipFill>
          <a:blip r:embed="rId5"/>
          <a:srcRect l="5972" t="7539" r="11101"/>
          <a:stretch>
            <a:fillRect/>
          </a:stretch>
        </p:blipFill>
        <p:spPr>
          <a:xfrm>
            <a:off x="6443663" y="1301433"/>
            <a:ext cx="2740264" cy="2160000"/>
          </a:xfrm>
          <a:prstGeom prst="rect">
            <a:avLst/>
          </a:prstGeom>
          <a:noFill/>
          <a:ln>
            <a:noFill/>
          </a:ln>
        </p:spPr>
      </p:pic>
      <p:pic>
        <p:nvPicPr>
          <p:cNvPr id="14" name="图片 94"/>
          <p:cNvPicPr>
            <a:picLocks noChangeAspect="1"/>
          </p:cNvPicPr>
          <p:nvPr/>
        </p:nvPicPr>
        <p:blipFill>
          <a:blip r:embed="rId6"/>
          <a:srcRect l="5972" t="7474" r="10795"/>
          <a:stretch>
            <a:fillRect/>
          </a:stretch>
        </p:blipFill>
        <p:spPr>
          <a:xfrm>
            <a:off x="755333" y="4355148"/>
            <a:ext cx="2748824" cy="2160000"/>
          </a:xfrm>
          <a:prstGeom prst="rect">
            <a:avLst/>
          </a:prstGeom>
          <a:noFill/>
          <a:ln>
            <a:noFill/>
          </a:ln>
        </p:spPr>
      </p:pic>
      <p:pic>
        <p:nvPicPr>
          <p:cNvPr id="13" name="图片 93"/>
          <p:cNvPicPr>
            <a:picLocks noChangeAspect="1"/>
          </p:cNvPicPr>
          <p:nvPr/>
        </p:nvPicPr>
        <p:blipFill>
          <a:blip r:embed="rId7"/>
          <a:srcRect l="5972" t="7604" r="10871"/>
          <a:stretch>
            <a:fillRect/>
          </a:stretch>
        </p:blipFill>
        <p:spPr>
          <a:xfrm>
            <a:off x="3555365" y="4364990"/>
            <a:ext cx="2749517" cy="2160000"/>
          </a:xfrm>
          <a:prstGeom prst="rect">
            <a:avLst/>
          </a:prstGeom>
          <a:noFill/>
          <a:ln>
            <a:noFill/>
          </a:ln>
        </p:spPr>
      </p:pic>
      <p:sp>
        <p:nvSpPr>
          <p:cNvPr id="11" name="圆角矩形 10"/>
          <p:cNvSpPr/>
          <p:nvPr/>
        </p:nvSpPr>
        <p:spPr>
          <a:xfrm>
            <a:off x="3555365" y="4292600"/>
            <a:ext cx="2743200" cy="2216150"/>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304915" y="4939665"/>
            <a:ext cx="2835910" cy="829945"/>
          </a:xfrm>
          <a:prstGeom prst="rect">
            <a:avLst/>
          </a:prstGeom>
          <a:noFill/>
        </p:spPr>
        <p:txBody>
          <a:bodyPr wrap="square" rtlCol="0">
            <a:spAutoFit/>
          </a:bodyPr>
          <a:lstStyle/>
          <a:p>
            <a:r>
              <a:rPr lang="en-US" altLang="zh-CN" sz="1600" b="1" dirty="0" err="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Mikityuk</a:t>
            </a:r>
            <a:r>
              <a:rPr lang="en-US" altLang="zh-CN" sz="16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 (pool) and Shen correlations can give good agreement with test data</a:t>
            </a:r>
            <a:endParaRPr lang="zh-CN" altLang="en-US" sz="1600" b="1"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advTm="10482"/>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02.Evaluation of existing correlations</a:t>
            </a: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cxnSp>
        <p:nvCxnSpPr>
          <p:cNvPr id="38" name="直接连接符 37"/>
          <p:cNvCxnSpPr/>
          <p:nvPr/>
        </p:nvCxnSpPr>
        <p:spPr>
          <a:xfrm>
            <a:off x="174625" y="120015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0" name="文本框 39"/>
          <p:cNvSpPr txBox="1"/>
          <p:nvPr/>
        </p:nvSpPr>
        <p:spPr>
          <a:xfrm>
            <a:off x="235585" y="1989455"/>
            <a:ext cx="537845" cy="306705"/>
          </a:xfrm>
          <a:prstGeom prst="rect">
            <a:avLst/>
          </a:prstGeom>
          <a:noFill/>
        </p:spPr>
        <p:txBody>
          <a:bodyPr wrap="none" rtlCol="0">
            <a:spAutoFit/>
          </a:bodyPr>
          <a:lstStyle/>
          <a:p>
            <a:r>
              <a:rPr lang="en-US" altLang="zh-CN" sz="1400" b="1">
                <a:solidFill>
                  <a:schemeClr val="bg1">
                    <a:lumMod val="50000"/>
                  </a:schemeClr>
                </a:solidFill>
                <a:latin typeface="微软雅黑" panose="020B0503020204020204" charset="-122"/>
                <a:ea typeface="微软雅黑" panose="020B0503020204020204" charset="-122"/>
              </a:rPr>
              <a:t>8</a:t>
            </a:r>
            <a:r>
              <a:rPr lang="en-US" sz="1400" b="1">
                <a:solidFill>
                  <a:schemeClr val="bg1">
                    <a:lumMod val="50000"/>
                  </a:schemeClr>
                </a:solidFill>
                <a:latin typeface="微软雅黑" panose="020B0503020204020204" charset="-122"/>
                <a:ea typeface="微软雅黑" panose="020B0503020204020204" charset="-122"/>
              </a:rPr>
              <a:t>~9</a:t>
            </a:r>
          </a:p>
        </p:txBody>
      </p:sp>
      <p:cxnSp>
        <p:nvCxnSpPr>
          <p:cNvPr id="61" name="直接连接符 60"/>
          <p:cNvCxnSpPr/>
          <p:nvPr/>
        </p:nvCxnSpPr>
        <p:spPr>
          <a:xfrm>
            <a:off x="166370" y="390652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9" name="文本框 28"/>
          <p:cNvSpPr txBox="1"/>
          <p:nvPr/>
        </p:nvSpPr>
        <p:spPr>
          <a:xfrm>
            <a:off x="6156008" y="1989455"/>
            <a:ext cx="455295" cy="306705"/>
          </a:xfrm>
          <a:prstGeom prst="rect">
            <a:avLst/>
          </a:prstGeom>
          <a:noFill/>
        </p:spPr>
        <p:txBody>
          <a:bodyPr wrap="none" rtlCol="0">
            <a:spAutoFit/>
          </a:bodyPr>
          <a:lstStyle/>
          <a:p>
            <a:pPr algn="ctr"/>
            <a:r>
              <a:rPr lang="en-US" altLang="zh-CN" sz="1400" b="1">
                <a:solidFill>
                  <a:schemeClr val="bg1">
                    <a:lumMod val="50000"/>
                  </a:schemeClr>
                </a:solidFill>
                <a:latin typeface="微软雅黑" panose="020B0503020204020204" charset="-122"/>
                <a:ea typeface="微软雅黑" panose="020B0503020204020204" charset="-122"/>
              </a:rPr>
              <a:t>10 </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17" name="文本框 16"/>
          <p:cNvSpPr txBox="1"/>
          <p:nvPr/>
        </p:nvSpPr>
        <p:spPr>
          <a:xfrm>
            <a:off x="166370" y="5372735"/>
            <a:ext cx="757555" cy="306705"/>
          </a:xfrm>
          <a:prstGeom prst="rect">
            <a:avLst/>
          </a:prstGeom>
          <a:noFill/>
        </p:spPr>
        <p:txBody>
          <a:bodyPr wrap="none" rtlCol="0">
            <a:spAutoFit/>
          </a:bodyPr>
          <a:lstStyle/>
          <a:p>
            <a:r>
              <a:rPr lang="en-US" sz="1400" b="1">
                <a:solidFill>
                  <a:schemeClr val="bg1">
                    <a:lumMod val="50000"/>
                  </a:schemeClr>
                </a:solidFill>
                <a:latin typeface="微软雅黑" panose="020B0503020204020204" charset="-122"/>
                <a:ea typeface="微软雅黑" panose="020B0503020204020204" charset="-122"/>
              </a:rPr>
              <a:t>11~12</a:t>
            </a:r>
          </a:p>
        </p:txBody>
      </p:sp>
      <p:sp>
        <p:nvSpPr>
          <p:cNvPr id="26" name="圆角矩形 25"/>
          <p:cNvSpPr/>
          <p:nvPr/>
        </p:nvSpPr>
        <p:spPr>
          <a:xfrm>
            <a:off x="827405" y="1283970"/>
            <a:ext cx="2743200" cy="2216150"/>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555365" y="4292600"/>
            <a:ext cx="2743200" cy="2216150"/>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104"/>
          <p:cNvPicPr>
            <a:picLocks noChangeAspect="1"/>
          </p:cNvPicPr>
          <p:nvPr/>
        </p:nvPicPr>
        <p:blipFill>
          <a:blip r:embed="rId3"/>
          <a:srcRect l="6201" t="7257" r="10642"/>
          <a:stretch>
            <a:fillRect/>
          </a:stretch>
        </p:blipFill>
        <p:spPr>
          <a:xfrm>
            <a:off x="773430" y="4364673"/>
            <a:ext cx="2739682" cy="2160000"/>
          </a:xfrm>
          <a:prstGeom prst="rect">
            <a:avLst/>
          </a:prstGeom>
          <a:noFill/>
          <a:ln>
            <a:noFill/>
          </a:ln>
        </p:spPr>
      </p:pic>
      <p:pic>
        <p:nvPicPr>
          <p:cNvPr id="39" name="图片 107"/>
          <p:cNvPicPr>
            <a:picLocks noChangeAspect="1"/>
          </p:cNvPicPr>
          <p:nvPr/>
        </p:nvPicPr>
        <p:blipFill>
          <a:blip r:embed="rId4"/>
          <a:srcRect l="5972" t="7799" r="10412"/>
          <a:stretch>
            <a:fillRect/>
          </a:stretch>
        </p:blipFill>
        <p:spPr>
          <a:xfrm>
            <a:off x="3541395" y="4364990"/>
            <a:ext cx="2771189" cy="2160000"/>
          </a:xfrm>
          <a:prstGeom prst="rect">
            <a:avLst/>
          </a:prstGeom>
          <a:noFill/>
          <a:ln>
            <a:noFill/>
          </a:ln>
        </p:spPr>
      </p:pic>
      <p:pic>
        <p:nvPicPr>
          <p:cNvPr id="34" name="图片 102"/>
          <p:cNvPicPr>
            <a:picLocks noChangeAspect="1"/>
          </p:cNvPicPr>
          <p:nvPr/>
        </p:nvPicPr>
        <p:blipFill>
          <a:blip r:embed="rId5"/>
          <a:srcRect l="6201" t="7279" r="11101"/>
          <a:stretch>
            <a:fillRect/>
          </a:stretch>
        </p:blipFill>
        <p:spPr>
          <a:xfrm>
            <a:off x="6443663" y="1412240"/>
            <a:ext cx="2726377" cy="2160000"/>
          </a:xfrm>
          <a:prstGeom prst="rect">
            <a:avLst/>
          </a:prstGeom>
          <a:noFill/>
          <a:ln>
            <a:noFill/>
          </a:ln>
        </p:spPr>
      </p:pic>
      <p:pic>
        <p:nvPicPr>
          <p:cNvPr id="2" name="图片 99"/>
          <p:cNvPicPr>
            <a:picLocks noChangeAspect="1"/>
          </p:cNvPicPr>
          <p:nvPr/>
        </p:nvPicPr>
        <p:blipFill>
          <a:blip r:embed="rId6"/>
          <a:srcRect l="6431" t="7821" r="11331"/>
          <a:stretch>
            <a:fillRect/>
          </a:stretch>
        </p:blipFill>
        <p:spPr>
          <a:xfrm>
            <a:off x="845185" y="1411923"/>
            <a:ext cx="2725728" cy="2160000"/>
          </a:xfrm>
          <a:prstGeom prst="rect">
            <a:avLst/>
          </a:prstGeom>
          <a:noFill/>
          <a:ln>
            <a:noFill/>
          </a:ln>
        </p:spPr>
      </p:pic>
      <p:pic>
        <p:nvPicPr>
          <p:cNvPr id="3" name="图片 100"/>
          <p:cNvPicPr>
            <a:picLocks noChangeAspect="1"/>
          </p:cNvPicPr>
          <p:nvPr/>
        </p:nvPicPr>
        <p:blipFill>
          <a:blip r:embed="rId7"/>
          <a:srcRect l="6661" t="7777" r="11331"/>
          <a:stretch>
            <a:fillRect/>
          </a:stretch>
        </p:blipFill>
        <p:spPr>
          <a:xfrm>
            <a:off x="3586798" y="1411288"/>
            <a:ext cx="2717793" cy="2160000"/>
          </a:xfrm>
          <a:prstGeom prst="rect">
            <a:avLst/>
          </a:prstGeom>
          <a:noFill/>
          <a:ln>
            <a:noFill/>
          </a:ln>
        </p:spPr>
      </p:pic>
      <p:sp>
        <p:nvSpPr>
          <p:cNvPr id="6" name="文本框 5"/>
          <p:cNvSpPr txBox="1"/>
          <p:nvPr/>
        </p:nvSpPr>
        <p:spPr>
          <a:xfrm>
            <a:off x="6350565" y="4560570"/>
            <a:ext cx="2743201" cy="1568450"/>
          </a:xfrm>
          <a:prstGeom prst="rect">
            <a:avLst/>
          </a:prstGeom>
          <a:noFill/>
        </p:spPr>
        <p:txBody>
          <a:bodyPr wrap="square" rtlCol="0">
            <a:spAutoFit/>
          </a:bodyPr>
          <a:lstStyle/>
          <a:p>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Summary</a:t>
            </a:r>
            <a:r>
              <a:rPr lang="zh-CN" altLang="en-US" sz="1600" b="1" dirty="0">
                <a:solidFill>
                  <a:schemeClr val="bg1">
                    <a:lumMod val="50000"/>
                  </a:schemeClr>
                </a:solidFill>
                <a:latin typeface="Calibri" panose="020F0502020204030204" pitchFamily="34" charset="0"/>
                <a:ea typeface="Microsoft JhengHei" panose="020B0604030504040204" charset="-120"/>
                <a:cs typeface="Calibri" panose="020F0502020204030204" pitchFamily="34" charset="0"/>
              </a:rPr>
              <a:t>：</a:t>
            </a:r>
          </a:p>
          <a:p>
            <a:pPr algn="l">
              <a:buFont typeface="Wingdings" panose="05000000000000000000" charset="0"/>
            </a:pPr>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Among 12 correlations</a:t>
            </a:r>
            <a:endParaRPr lang="zh-CN" altLang="en-US" sz="1600" b="1" dirty="0">
              <a:solidFill>
                <a:schemeClr val="bg1">
                  <a:lumMod val="50000"/>
                </a:schemeClr>
              </a:solidFill>
              <a:latin typeface="Calibri" panose="020F0502020204030204" pitchFamily="34" charset="0"/>
              <a:ea typeface="Microsoft JhengHei" panose="020B0604030504040204" charset="-120"/>
              <a:cs typeface="Calibri" panose="020F0502020204030204" pitchFamily="34" charset="0"/>
            </a:endParaRPr>
          </a:p>
          <a:p>
            <a:pPr marL="285750" indent="-285750" algn="l">
              <a:buFont typeface="Wingdings" panose="05000000000000000000" charset="0"/>
              <a:buChar char="u"/>
            </a:pPr>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Only </a:t>
            </a:r>
            <a:r>
              <a:rPr lang="en-US" altLang="zh-CN" sz="1600" b="1"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Hibiki’s</a:t>
            </a:r>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correlations</a:t>
            </a:r>
            <a:r>
              <a:rPr lang="en-US" altLang="zh-CN" sz="1600" b="1" dirty="0">
                <a:solidFill>
                  <a:schemeClr val="bg1">
                    <a:lumMod val="50000"/>
                  </a:schemeClr>
                </a:solidFill>
                <a:latin typeface="Calibri" panose="020F0502020204030204" pitchFamily="34" charset="0"/>
                <a:ea typeface="Microsoft JhengHei" panose="020B0604030504040204" charset="-120"/>
                <a:cs typeface="Calibri" panose="020F0502020204030204" pitchFamily="34" charset="0"/>
              </a:rPr>
              <a:t>, </a:t>
            </a:r>
            <a:r>
              <a:rPr lang="en-US" altLang="zh-CN" sz="1600" b="1"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Mikityuk</a:t>
            </a:r>
            <a:r>
              <a:rPr lang="en-US" altLang="zh-CN" sz="1600" b="1" dirty="0">
                <a:solidFill>
                  <a:schemeClr val="bg1">
                    <a:lumMod val="50000"/>
                  </a:schemeClr>
                </a:solidFill>
                <a:latin typeface="Calibri" panose="020F0502020204030204" pitchFamily="34" charset="0"/>
                <a:ea typeface="Microsoft JhengHei" panose="020B0604030504040204" charset="-120"/>
                <a:cs typeface="Calibri" panose="020F0502020204030204" pitchFamily="34" charset="0"/>
              </a:rPr>
              <a:t>, </a:t>
            </a:r>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and Shen correlations can give good prediction</a:t>
            </a:r>
          </a:p>
        </p:txBody>
      </p:sp>
    </p:spTree>
  </p:cSld>
  <p:clrMapOvr>
    <a:masterClrMapping/>
  </p:clrMapOvr>
  <p:transition advTm="13431"/>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tx1">
              <a:lumMod val="60000"/>
              <a:lumOff val="40000"/>
            </a:schemeClr>
          </a:solidFill>
        </p:spPr>
        <p:txBody>
          <a:bodyPr vert="horz" wrap="square" lIns="0" tIns="45720" rIns="108000" bIns="45720" anchor="t"/>
          <a:lstStyle/>
          <a:p>
            <a:pPr algn="l" eaLnBrk="1" hangingPunct="1">
              <a:buClrTx/>
              <a:buSzTx/>
              <a:buFontTx/>
            </a:pPr>
            <a:r>
              <a:rPr lang="en-US" b="1" dirty="0">
                <a:highlight>
                  <a:srgbClr val="00008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000080"/>
                </a:highlight>
                <a:latin typeface="Microsoft JhengHei" panose="020B0604030504040204" charset="-120"/>
                <a:ea typeface="Microsoft JhengHei" panose="020B0604030504040204" charset="-120"/>
                <a:cs typeface="微软雅黑" panose="020B0503020204020204" charset="-122"/>
              </a:rPr>
              <a:t> </a:t>
            </a:r>
            <a:r>
              <a:rPr lang="en-US" b="1" dirty="0">
                <a:solidFill>
                  <a:schemeClr val="bg1"/>
                </a:solidFill>
                <a:highlight>
                  <a:srgbClr val="000080"/>
                </a:highlight>
                <a:latin typeface="Microsoft JhengHei" panose="020B0604030504040204" charset="-120"/>
                <a:ea typeface="Microsoft JhengHei" panose="020B0604030504040204" charset="-120"/>
                <a:cs typeface="微软雅黑" panose="020B0503020204020204" charset="-122"/>
                <a:sym typeface="+mn-ea"/>
              </a:rPr>
              <a:t>03.Theoretical analysis of drift-flux parameter</a:t>
            </a: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lumMod val="60000"/>
                        <a:lumOff val="40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8" name="Subtitle 3"/>
          <p:cNvSpPr>
            <a:spLocks noGrp="1"/>
          </p:cNvSpPr>
          <p:nvPr/>
        </p:nvSpPr>
        <p:spPr>
          <a:xfrm>
            <a:off x="308610" y="3572510"/>
            <a:ext cx="8726170" cy="497205"/>
          </a:xfrm>
        </p:spPr>
        <p:txBody>
          <a:bodyPr vert="horz" wrap="square" lIns="0" tIns="45720" rIns="108000" bIns="45720" anchor="t"/>
          <a:lst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eaLnBrk="1" hangingPunct="1">
              <a:buClrTx/>
              <a:buSzTx/>
              <a:buNone/>
            </a:pPr>
            <a:r>
              <a:rPr lang="en-US" altLang="zh-CN" sz="2000" b="1" kern="1200" dirty="0">
                <a:solidFill>
                  <a:schemeClr val="tx1">
                    <a:lumMod val="60000"/>
                    <a:lumOff val="40000"/>
                  </a:schemeClr>
                </a:solidFill>
                <a:latin typeface="Microsoft JhengHei" panose="020B0604030504040204" charset="-120"/>
                <a:ea typeface="Microsoft JhengHei" panose="020B0604030504040204" charset="-120"/>
              </a:rPr>
              <a:t>Clark’s theoretical model for bubble column</a:t>
            </a:r>
            <a:endParaRPr lang="en-US" altLang="zh-CN" sz="2000" b="1" kern="1200" baseline="-25000" dirty="0">
              <a:solidFill>
                <a:srgbClr val="002060"/>
              </a:solidFill>
              <a:latin typeface="微软雅黑" panose="020B0503020204020204" charset="-122"/>
              <a:ea typeface="微软雅黑" panose="020B0503020204020204" charset="-122"/>
            </a:endParaRPr>
          </a:p>
        </p:txBody>
      </p:sp>
      <p:sp>
        <p:nvSpPr>
          <p:cNvPr id="19" name="圆角矩形 18"/>
          <p:cNvSpPr/>
          <p:nvPr/>
        </p:nvSpPr>
        <p:spPr>
          <a:xfrm>
            <a:off x="309245" y="4152900"/>
            <a:ext cx="2191385" cy="2649855"/>
          </a:xfrm>
          <a:prstGeom prst="roundRect">
            <a:avLst/>
          </a:prstGeom>
          <a:noFill/>
          <a:ln>
            <a:solidFill>
              <a:schemeClr val="tx1">
                <a:lumMod val="60000"/>
                <a:lumOff val="40000"/>
              </a:schemeClr>
            </a:solidFill>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aphicFrame>
        <p:nvGraphicFramePr>
          <p:cNvPr id="9" name="对象 8"/>
          <p:cNvGraphicFramePr/>
          <p:nvPr/>
        </p:nvGraphicFramePr>
        <p:xfrm>
          <a:off x="394970" y="4965700"/>
          <a:ext cx="1931035" cy="277495"/>
        </p:xfrm>
        <a:graphic>
          <a:graphicData uri="http://schemas.openxmlformats.org/presentationml/2006/ole">
            <mc:AlternateContent xmlns:mc="http://schemas.openxmlformats.org/markup-compatibility/2006">
              <mc:Choice xmlns:v="urn:schemas-microsoft-com:vml" Requires="v">
                <p:oleObj r:id="rId3" imgW="1924685" imgH="276225" progId="Word.Document.12">
                  <p:embed/>
                </p:oleObj>
              </mc:Choice>
              <mc:Fallback>
                <p:oleObj r:id="rId3" imgW="1924685" imgH="276225" progId="Word.Document.12">
                  <p:embed/>
                  <p:pic>
                    <p:nvPicPr>
                      <p:cNvPr id="0" name="图片 7"/>
                      <p:cNvPicPr/>
                      <p:nvPr/>
                    </p:nvPicPr>
                    <p:blipFill>
                      <a:blip r:embed="rId4"/>
                      <a:stretch>
                        <a:fillRect/>
                      </a:stretch>
                    </p:blipFill>
                    <p:spPr>
                      <a:xfrm>
                        <a:off x="394970" y="4965700"/>
                        <a:ext cx="1931035" cy="277495"/>
                      </a:xfrm>
                      <a:prstGeom prst="rect">
                        <a:avLst/>
                      </a:prstGeom>
                    </p:spPr>
                  </p:pic>
                </p:oleObj>
              </mc:Fallback>
            </mc:AlternateContent>
          </a:graphicData>
        </a:graphic>
      </p:graphicFrame>
      <p:graphicFrame>
        <p:nvGraphicFramePr>
          <p:cNvPr id="12" name="对象 11"/>
          <p:cNvGraphicFramePr/>
          <p:nvPr/>
        </p:nvGraphicFramePr>
        <p:xfrm>
          <a:off x="386080" y="5288280"/>
          <a:ext cx="1949450" cy="326390"/>
        </p:xfrm>
        <a:graphic>
          <a:graphicData uri="http://schemas.openxmlformats.org/presentationml/2006/ole">
            <mc:AlternateContent xmlns:mc="http://schemas.openxmlformats.org/markup-compatibility/2006">
              <mc:Choice xmlns:v="urn:schemas-microsoft-com:vml" Requires="v">
                <p:oleObj r:id="rId5" imgW="1942465" imgH="325120" progId="Word.Document.12">
                  <p:embed/>
                </p:oleObj>
              </mc:Choice>
              <mc:Fallback>
                <p:oleObj r:id="rId5" imgW="1942465" imgH="325120" progId="Word.Document.12">
                  <p:embed/>
                  <p:pic>
                    <p:nvPicPr>
                      <p:cNvPr id="0" name="图片 9"/>
                      <p:cNvPicPr/>
                      <p:nvPr/>
                    </p:nvPicPr>
                    <p:blipFill>
                      <a:blip r:embed="rId6"/>
                      <a:stretch>
                        <a:fillRect/>
                      </a:stretch>
                    </p:blipFill>
                    <p:spPr>
                      <a:xfrm>
                        <a:off x="386080" y="5288280"/>
                        <a:ext cx="1949450" cy="326390"/>
                      </a:xfrm>
                      <a:prstGeom prst="rect">
                        <a:avLst/>
                      </a:prstGeom>
                    </p:spPr>
                  </p:pic>
                </p:oleObj>
              </mc:Fallback>
            </mc:AlternateContent>
          </a:graphicData>
        </a:graphic>
      </p:graphicFrame>
      <p:graphicFrame>
        <p:nvGraphicFramePr>
          <p:cNvPr id="14" name="对象 13"/>
          <p:cNvGraphicFramePr/>
          <p:nvPr/>
        </p:nvGraphicFramePr>
        <p:xfrm>
          <a:off x="323215" y="5648960"/>
          <a:ext cx="2150110" cy="507365"/>
        </p:xfrm>
        <a:graphic>
          <a:graphicData uri="http://schemas.openxmlformats.org/presentationml/2006/ole">
            <mc:AlternateContent xmlns:mc="http://schemas.openxmlformats.org/markup-compatibility/2006">
              <mc:Choice xmlns:v="urn:schemas-microsoft-com:vml" Requires="v">
                <p:oleObj r:id="rId7" imgW="2143125" imgH="506095" progId="Word.Document.12">
                  <p:embed/>
                </p:oleObj>
              </mc:Choice>
              <mc:Fallback>
                <p:oleObj r:id="rId7" imgW="2143125" imgH="506095" progId="Word.Document.12">
                  <p:embed/>
                  <p:pic>
                    <p:nvPicPr>
                      <p:cNvPr id="0" name="图片 13"/>
                      <p:cNvPicPr/>
                      <p:nvPr/>
                    </p:nvPicPr>
                    <p:blipFill>
                      <a:blip r:embed="rId8"/>
                      <a:stretch>
                        <a:fillRect/>
                      </a:stretch>
                    </p:blipFill>
                    <p:spPr>
                      <a:xfrm>
                        <a:off x="323215" y="5648960"/>
                        <a:ext cx="2150110" cy="507365"/>
                      </a:xfrm>
                      <a:prstGeom prst="rect">
                        <a:avLst/>
                      </a:prstGeom>
                    </p:spPr>
                  </p:pic>
                </p:oleObj>
              </mc:Fallback>
            </mc:AlternateContent>
          </a:graphicData>
        </a:graphic>
      </p:graphicFrame>
      <p:graphicFrame>
        <p:nvGraphicFramePr>
          <p:cNvPr id="18" name="对象 17"/>
          <p:cNvGraphicFramePr/>
          <p:nvPr/>
        </p:nvGraphicFramePr>
        <p:xfrm>
          <a:off x="352425" y="6191250"/>
          <a:ext cx="2092325" cy="469265"/>
        </p:xfrm>
        <a:graphic>
          <a:graphicData uri="http://schemas.openxmlformats.org/presentationml/2006/ole">
            <mc:AlternateContent xmlns:mc="http://schemas.openxmlformats.org/markup-compatibility/2006">
              <mc:Choice xmlns:v="urn:schemas-microsoft-com:vml" Requires="v">
                <p:oleObj r:id="rId9" imgW="2085340" imgH="467995" progId="Word.Document.12">
                  <p:embed/>
                </p:oleObj>
              </mc:Choice>
              <mc:Fallback>
                <p:oleObj r:id="rId9" imgW="2085340" imgH="467995" progId="Word.Document.12">
                  <p:embed/>
                  <p:pic>
                    <p:nvPicPr>
                      <p:cNvPr id="0" name="图片 17"/>
                      <p:cNvPicPr/>
                      <p:nvPr/>
                    </p:nvPicPr>
                    <p:blipFill>
                      <a:blip r:embed="rId10"/>
                      <a:stretch>
                        <a:fillRect/>
                      </a:stretch>
                    </p:blipFill>
                    <p:spPr>
                      <a:xfrm>
                        <a:off x="352425" y="6191250"/>
                        <a:ext cx="2092325" cy="469265"/>
                      </a:xfrm>
                      <a:prstGeom prst="rect">
                        <a:avLst/>
                      </a:prstGeom>
                    </p:spPr>
                  </p:pic>
                </p:oleObj>
              </mc:Fallback>
            </mc:AlternateContent>
          </a:graphicData>
        </a:graphic>
      </p:graphicFrame>
      <p:graphicFrame>
        <p:nvGraphicFramePr>
          <p:cNvPr id="35" name="对象 34"/>
          <p:cNvGraphicFramePr/>
          <p:nvPr/>
        </p:nvGraphicFramePr>
        <p:xfrm>
          <a:off x="669925" y="4542155"/>
          <a:ext cx="1471930" cy="364490"/>
        </p:xfrm>
        <a:graphic>
          <a:graphicData uri="http://schemas.openxmlformats.org/presentationml/2006/ole">
            <mc:AlternateContent xmlns:mc="http://schemas.openxmlformats.org/markup-compatibility/2006">
              <mc:Choice xmlns:v="urn:schemas-microsoft-com:vml" Requires="v">
                <p:oleObj r:id="rId11" imgW="1467485" imgH="363220" progId="Word.Document.12">
                  <p:embed/>
                </p:oleObj>
              </mc:Choice>
              <mc:Fallback>
                <p:oleObj r:id="rId11" imgW="1467485" imgH="363220" progId="Word.Document.12">
                  <p:embed/>
                  <p:pic>
                    <p:nvPicPr>
                      <p:cNvPr id="0" name="图片 5"/>
                      <p:cNvPicPr/>
                      <p:nvPr/>
                    </p:nvPicPr>
                    <p:blipFill>
                      <a:blip r:embed="rId12"/>
                      <a:stretch>
                        <a:fillRect/>
                      </a:stretch>
                    </p:blipFill>
                    <p:spPr>
                      <a:xfrm>
                        <a:off x="669925" y="4542155"/>
                        <a:ext cx="1471930" cy="364490"/>
                      </a:xfrm>
                      <a:prstGeom prst="rect">
                        <a:avLst/>
                      </a:prstGeom>
                      <a:solidFill>
                        <a:schemeClr val="tx1">
                          <a:lumMod val="20000"/>
                          <a:lumOff val="80000"/>
                        </a:schemeClr>
                      </a:solidFill>
                    </p:spPr>
                  </p:pic>
                </p:oleObj>
              </mc:Fallback>
            </mc:AlternateContent>
          </a:graphicData>
        </a:graphic>
      </p:graphicFrame>
      <p:sp>
        <p:nvSpPr>
          <p:cNvPr id="33" name="右箭头 32"/>
          <p:cNvSpPr/>
          <p:nvPr/>
        </p:nvSpPr>
        <p:spPr>
          <a:xfrm>
            <a:off x="2500630" y="5012690"/>
            <a:ext cx="424815" cy="7918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5857875" y="5055235"/>
            <a:ext cx="421640" cy="7918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3" name="对象 22"/>
          <p:cNvGraphicFramePr/>
          <p:nvPr/>
        </p:nvGraphicFramePr>
        <p:xfrm>
          <a:off x="3293745" y="5085080"/>
          <a:ext cx="2133600" cy="440690"/>
        </p:xfrm>
        <a:graphic>
          <a:graphicData uri="http://schemas.openxmlformats.org/presentationml/2006/ole">
            <mc:AlternateContent xmlns:mc="http://schemas.openxmlformats.org/markup-compatibility/2006">
              <mc:Choice xmlns:v="urn:schemas-microsoft-com:vml" Requires="v">
                <p:oleObj r:id="rId13" imgW="2056765" imgH="438785" progId="Word.Document.12">
                  <p:embed/>
                </p:oleObj>
              </mc:Choice>
              <mc:Fallback>
                <p:oleObj r:id="rId13" imgW="2056765" imgH="438785" progId="Word.Document.12">
                  <p:embed/>
                  <p:pic>
                    <p:nvPicPr>
                      <p:cNvPr id="0" name="图片 11"/>
                      <p:cNvPicPr/>
                      <p:nvPr/>
                    </p:nvPicPr>
                    <p:blipFill>
                      <a:blip r:embed="rId14"/>
                      <a:stretch>
                        <a:fillRect/>
                      </a:stretch>
                    </p:blipFill>
                    <p:spPr>
                      <a:xfrm>
                        <a:off x="3293745" y="5085080"/>
                        <a:ext cx="2133600" cy="440690"/>
                      </a:xfrm>
                      <a:prstGeom prst="rect">
                        <a:avLst/>
                      </a:prstGeom>
                      <a:noFill/>
                      <a:ln w="28575" cmpd="sng">
                        <a:solidFill>
                          <a:schemeClr val="tx1">
                            <a:lumMod val="60000"/>
                            <a:lumOff val="40000"/>
                          </a:schemeClr>
                        </a:solidFill>
                        <a:prstDash val="solid"/>
                      </a:ln>
                    </p:spPr>
                  </p:pic>
                </p:oleObj>
              </mc:Fallback>
            </mc:AlternateContent>
          </a:graphicData>
        </a:graphic>
      </p:graphicFrame>
      <p:graphicFrame>
        <p:nvGraphicFramePr>
          <p:cNvPr id="25" name="对象 24"/>
          <p:cNvGraphicFramePr/>
          <p:nvPr/>
        </p:nvGraphicFramePr>
        <p:xfrm>
          <a:off x="3315335" y="4527550"/>
          <a:ext cx="2112010" cy="440690"/>
        </p:xfrm>
        <a:graphic>
          <a:graphicData uri="http://schemas.openxmlformats.org/presentationml/2006/ole">
            <mc:AlternateContent xmlns:mc="http://schemas.openxmlformats.org/markup-compatibility/2006">
              <mc:Choice xmlns:v="urn:schemas-microsoft-com:vml" Requires="v">
                <p:oleObj r:id="rId15" imgW="2105025" imgH="438785" progId="Word.Document.12">
                  <p:embed/>
                </p:oleObj>
              </mc:Choice>
              <mc:Fallback>
                <p:oleObj r:id="rId15" imgW="2105025" imgH="438785" progId="Word.Document.12">
                  <p:embed/>
                  <p:pic>
                    <p:nvPicPr>
                      <p:cNvPr id="0" name="图片 15"/>
                      <p:cNvPicPr/>
                      <p:nvPr/>
                    </p:nvPicPr>
                    <p:blipFill>
                      <a:blip r:embed="rId16"/>
                      <a:stretch>
                        <a:fillRect/>
                      </a:stretch>
                    </p:blipFill>
                    <p:spPr>
                      <a:xfrm>
                        <a:off x="3315335" y="4527550"/>
                        <a:ext cx="2112010" cy="440690"/>
                      </a:xfrm>
                      <a:prstGeom prst="rect">
                        <a:avLst/>
                      </a:prstGeom>
                      <a:noFill/>
                      <a:ln w="28575" cmpd="sng">
                        <a:solidFill>
                          <a:schemeClr val="tx1">
                            <a:lumMod val="60000"/>
                            <a:lumOff val="40000"/>
                          </a:schemeClr>
                        </a:solidFill>
                        <a:prstDash val="solid"/>
                      </a:ln>
                    </p:spPr>
                  </p:pic>
                </p:oleObj>
              </mc:Fallback>
            </mc:AlternateContent>
          </a:graphicData>
        </a:graphic>
      </p:graphicFrame>
      <p:sp>
        <p:nvSpPr>
          <p:cNvPr id="32" name="圆角矩形 31"/>
          <p:cNvSpPr/>
          <p:nvPr/>
        </p:nvSpPr>
        <p:spPr>
          <a:xfrm>
            <a:off x="2926080" y="4149090"/>
            <a:ext cx="2932430" cy="2649855"/>
          </a:xfrm>
          <a:prstGeom prst="roundRect">
            <a:avLst/>
          </a:prstGeom>
          <a:noFill/>
          <a:ln>
            <a:solidFill>
              <a:schemeClr val="tx1">
                <a:lumMod val="60000"/>
                <a:lumOff val="40000"/>
              </a:schemeClr>
            </a:solidFill>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aphicFrame>
        <p:nvGraphicFramePr>
          <p:cNvPr id="41" name="对象 40"/>
          <p:cNvGraphicFramePr/>
          <p:nvPr/>
        </p:nvGraphicFramePr>
        <p:xfrm>
          <a:off x="2967990" y="6092825"/>
          <a:ext cx="2847975" cy="386715"/>
        </p:xfrm>
        <a:graphic>
          <a:graphicData uri="http://schemas.openxmlformats.org/presentationml/2006/ole">
            <mc:AlternateContent xmlns:mc="http://schemas.openxmlformats.org/markup-compatibility/2006">
              <mc:Choice xmlns:v="urn:schemas-microsoft-com:vml" Requires="v">
                <p:oleObj r:id="rId17" imgW="3656330" imgH="457200" progId="Word.Document.12">
                  <p:embed/>
                </p:oleObj>
              </mc:Choice>
              <mc:Fallback>
                <p:oleObj r:id="rId17" imgW="3656330" imgH="457200" progId="Word.Document.12">
                  <p:embed/>
                  <p:pic>
                    <p:nvPicPr>
                      <p:cNvPr id="0" name="图片 21"/>
                      <p:cNvPicPr/>
                      <p:nvPr/>
                    </p:nvPicPr>
                    <p:blipFill>
                      <a:blip r:embed="rId18"/>
                      <a:stretch>
                        <a:fillRect/>
                      </a:stretch>
                    </p:blipFill>
                    <p:spPr>
                      <a:xfrm>
                        <a:off x="2967990" y="6092825"/>
                        <a:ext cx="2847975" cy="386715"/>
                      </a:xfrm>
                      <a:prstGeom prst="rect">
                        <a:avLst/>
                      </a:prstGeom>
                    </p:spPr>
                  </p:pic>
                </p:oleObj>
              </mc:Fallback>
            </mc:AlternateContent>
          </a:graphicData>
        </a:graphic>
      </p:graphicFrame>
      <p:sp>
        <p:nvSpPr>
          <p:cNvPr id="49" name="圆角矩形 48"/>
          <p:cNvSpPr/>
          <p:nvPr/>
        </p:nvSpPr>
        <p:spPr>
          <a:xfrm>
            <a:off x="6279515" y="4126865"/>
            <a:ext cx="2809240" cy="2649855"/>
          </a:xfrm>
          <a:prstGeom prst="roundRect">
            <a:avLst/>
          </a:prstGeom>
          <a:noFill/>
          <a:ln>
            <a:solidFill>
              <a:schemeClr val="tx1">
                <a:lumMod val="60000"/>
                <a:lumOff val="40000"/>
              </a:schemeClr>
            </a:solidFill>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0" name="文本框 49"/>
          <p:cNvSpPr txBox="1"/>
          <p:nvPr/>
        </p:nvSpPr>
        <p:spPr>
          <a:xfrm>
            <a:off x="6703695" y="4235450"/>
            <a:ext cx="1786890" cy="306705"/>
          </a:xfrm>
          <a:prstGeom prst="rect">
            <a:avLst/>
          </a:prstGeom>
          <a:noFill/>
        </p:spPr>
        <p:txBody>
          <a:bodyPr wrap="none" rtlCol="0">
            <a:spAutoFit/>
          </a:bodyPr>
          <a:lstStyle/>
          <a:p>
            <a:r>
              <a:rPr lang="en-US" altLang="zh-CN" sz="1400" b="1">
                <a:solidFill>
                  <a:schemeClr val="bg1">
                    <a:lumMod val="50000"/>
                  </a:schemeClr>
                </a:solidFill>
                <a:latin typeface="微软雅黑" panose="020B0503020204020204" charset="-122"/>
                <a:ea typeface="微软雅黑" panose="020B0503020204020204" charset="-122"/>
              </a:rPr>
              <a:t>get liquid velocity</a:t>
            </a:r>
            <a:endParaRPr lang="zh-CN" altLang="en-US" sz="1400" b="1">
              <a:solidFill>
                <a:schemeClr val="bg1">
                  <a:lumMod val="50000"/>
                </a:schemeClr>
              </a:solidFill>
              <a:latin typeface="微软雅黑" panose="020B0503020204020204" charset="-122"/>
              <a:ea typeface="微软雅黑" panose="020B0503020204020204" charset="-122"/>
            </a:endParaRPr>
          </a:p>
        </p:txBody>
      </p:sp>
      <p:graphicFrame>
        <p:nvGraphicFramePr>
          <p:cNvPr id="53" name="对象 52"/>
          <p:cNvGraphicFramePr>
            <a:graphicFrameLocks noChangeAspect="1"/>
          </p:cNvGraphicFramePr>
          <p:nvPr/>
        </p:nvGraphicFramePr>
        <p:xfrm>
          <a:off x="6804025" y="4527550"/>
          <a:ext cx="1790524" cy="1440000"/>
        </p:xfrm>
        <a:graphic>
          <a:graphicData uri="http://schemas.openxmlformats.org/presentationml/2006/ole">
            <mc:AlternateContent xmlns:mc="http://schemas.openxmlformats.org/markup-compatibility/2006">
              <mc:Choice xmlns:v="urn:schemas-microsoft-com:vml" Requires="v">
                <p:oleObj r:id="rId19" imgW="3618230" imgH="2731135" progId="Word.Document.12">
                  <p:embed/>
                </p:oleObj>
              </mc:Choice>
              <mc:Fallback>
                <p:oleObj r:id="rId19" imgW="3618230" imgH="2731135" progId="Word.Document.12">
                  <p:embed/>
                  <p:pic>
                    <p:nvPicPr>
                      <p:cNvPr id="0" name="图片 2"/>
                      <p:cNvPicPr/>
                      <p:nvPr/>
                    </p:nvPicPr>
                    <p:blipFill>
                      <a:blip r:embed="rId20"/>
                      <a:stretch>
                        <a:fillRect/>
                      </a:stretch>
                    </p:blipFill>
                    <p:spPr>
                      <a:xfrm>
                        <a:off x="6804025" y="4527550"/>
                        <a:ext cx="1790524" cy="1440000"/>
                      </a:xfrm>
                      <a:prstGeom prst="rect">
                        <a:avLst/>
                      </a:prstGeom>
                    </p:spPr>
                  </p:pic>
                </p:oleObj>
              </mc:Fallback>
            </mc:AlternateContent>
          </a:graphicData>
        </a:graphic>
      </p:graphicFrame>
      <p:graphicFrame>
        <p:nvGraphicFramePr>
          <p:cNvPr id="55" name="对象 54"/>
          <p:cNvGraphicFramePr>
            <a:graphicFrameLocks noChangeAspect="1"/>
          </p:cNvGraphicFramePr>
          <p:nvPr/>
        </p:nvGraphicFramePr>
        <p:xfrm>
          <a:off x="6732270" y="6021070"/>
          <a:ext cx="1942256" cy="720000"/>
        </p:xfrm>
        <a:graphic>
          <a:graphicData uri="http://schemas.openxmlformats.org/presentationml/2006/ole">
            <mc:AlternateContent xmlns:mc="http://schemas.openxmlformats.org/markup-compatibility/2006">
              <mc:Choice xmlns:v="urn:schemas-microsoft-com:vml" Requires="v">
                <p:oleObj r:id="rId21" imgW="2466975" imgH="914400" progId="Word.Document.12">
                  <p:embed/>
                </p:oleObj>
              </mc:Choice>
              <mc:Fallback>
                <p:oleObj r:id="rId21" imgW="2466975" imgH="914400" progId="Word.Document.12">
                  <p:embed/>
                  <p:pic>
                    <p:nvPicPr>
                      <p:cNvPr id="0" name="图片 27"/>
                      <p:cNvPicPr/>
                      <p:nvPr/>
                    </p:nvPicPr>
                    <p:blipFill>
                      <a:blip r:embed="rId22"/>
                      <a:stretch>
                        <a:fillRect/>
                      </a:stretch>
                    </p:blipFill>
                    <p:spPr>
                      <a:xfrm>
                        <a:off x="6732270" y="6021070"/>
                        <a:ext cx="1942256" cy="720000"/>
                      </a:xfrm>
                      <a:prstGeom prst="rect">
                        <a:avLst/>
                      </a:prstGeom>
                      <a:solidFill>
                        <a:schemeClr val="tx1">
                          <a:lumMod val="20000"/>
                          <a:lumOff val="80000"/>
                        </a:schemeClr>
                      </a:solidFill>
                    </p:spPr>
                  </p:pic>
                </p:oleObj>
              </mc:Fallback>
            </mc:AlternateContent>
          </a:graphicData>
        </a:graphic>
      </p:graphicFrame>
      <p:sp>
        <p:nvSpPr>
          <p:cNvPr id="57" name="文本框 56"/>
          <p:cNvSpPr txBox="1"/>
          <p:nvPr/>
        </p:nvSpPr>
        <p:spPr>
          <a:xfrm>
            <a:off x="7668260" y="5732780"/>
            <a:ext cx="760730" cy="306705"/>
          </a:xfrm>
          <a:prstGeom prst="rect">
            <a:avLst/>
          </a:prstGeom>
          <a:noFill/>
        </p:spPr>
        <p:txBody>
          <a:bodyPr wrap="none" rtlCol="0">
            <a:spAutoFit/>
          </a:bodyPr>
          <a:lstStyle/>
          <a:p>
            <a:r>
              <a:rPr lang="en-US" altLang="zh-CN" sz="1400" b="1">
                <a:solidFill>
                  <a:schemeClr val="bg1">
                    <a:lumMod val="50000"/>
                  </a:schemeClr>
                </a:solidFill>
                <a:latin typeface="微软雅黑" panose="020B0503020204020204" charset="-122"/>
                <a:ea typeface="微软雅黑" panose="020B0503020204020204" charset="-122"/>
              </a:rPr>
              <a:t>get C0</a:t>
            </a:r>
          </a:p>
        </p:txBody>
      </p:sp>
      <p:graphicFrame>
        <p:nvGraphicFramePr>
          <p:cNvPr id="30" name="图示 29">
            <a:extLst>
              <a:ext uri="{FF2B5EF4-FFF2-40B4-BE49-F238E27FC236}">
                <a16:creationId xmlns:a16="http://schemas.microsoft.com/office/drawing/2014/main" id="{8E951A3A-4D89-B5D7-75AA-6247177F8A2E}"/>
              </a:ext>
            </a:extLst>
          </p:cNvPr>
          <p:cNvGraphicFramePr/>
          <p:nvPr>
            <p:extLst>
              <p:ext uri="{D42A27DB-BD31-4B8C-83A1-F6EECF244321}">
                <p14:modId xmlns:p14="http://schemas.microsoft.com/office/powerpoint/2010/main" val="1206803366"/>
              </p:ext>
            </p:extLst>
          </p:nvPr>
        </p:nvGraphicFramePr>
        <p:xfrm>
          <a:off x="323850" y="1268730"/>
          <a:ext cx="8618855" cy="204406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cSld>
  <p:clrMapOvr>
    <a:masterClrMapping/>
  </p:clrMapOvr>
  <p:transition advTm="80397"/>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tx1">
              <a:lumMod val="60000"/>
              <a:lumOff val="40000"/>
            </a:schemeClr>
          </a:solidFill>
        </p:spPr>
        <p:txBody>
          <a:bodyPr vert="horz" wrap="square" lIns="0" tIns="45720" rIns="108000" bIns="45720" anchor="t"/>
          <a:lstStyle/>
          <a:p>
            <a:pPr algn="l" eaLnBrk="1" hangingPunct="1">
              <a:buClrTx/>
              <a:buSzTx/>
              <a:buFontTx/>
            </a:pPr>
            <a:r>
              <a:rPr lang="en-US" b="1" dirty="0">
                <a:highlight>
                  <a:srgbClr val="000080"/>
                </a:highlight>
                <a:latin typeface="微软雅黑" panose="020B0503020204020204" charset="-122"/>
                <a:ea typeface="微软雅黑" panose="020B0503020204020204" charset="-122"/>
                <a:cs typeface="微软雅黑" panose="020B0503020204020204" charset="-122"/>
                <a:sym typeface="+mn-ea"/>
              </a:rPr>
              <a:t>  </a:t>
            </a:r>
            <a:r>
              <a:rPr lang="en-US" b="1" dirty="0">
                <a:solidFill>
                  <a:schemeClr val="bg1"/>
                </a:solidFill>
                <a:highlight>
                  <a:srgbClr val="000080"/>
                </a:highlight>
                <a:latin typeface="Microsoft JhengHei" panose="020B0604030504040204" charset="-120"/>
                <a:ea typeface="Microsoft JhengHei" panose="020B0604030504040204" charset="-120"/>
                <a:cs typeface="微软雅黑" panose="020B0503020204020204" charset="-122"/>
                <a:sym typeface="+mn-ea"/>
              </a:rPr>
              <a:t> 03.Theoretical analysis of drift-flux parameter</a:t>
            </a: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lumMod val="60000"/>
                        <a:lumOff val="40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pic>
        <p:nvPicPr>
          <p:cNvPr id="6" name="图片 5"/>
          <p:cNvPicPr>
            <a:picLocks noChangeAspect="1"/>
          </p:cNvPicPr>
          <p:nvPr/>
        </p:nvPicPr>
        <p:blipFill>
          <a:blip r:embed="rId3"/>
          <a:stretch>
            <a:fillRect/>
          </a:stretch>
        </p:blipFill>
        <p:spPr>
          <a:xfrm>
            <a:off x="214081" y="4621653"/>
            <a:ext cx="2773594" cy="2015368"/>
          </a:xfrm>
          <a:prstGeom prst="rect">
            <a:avLst/>
          </a:prstGeom>
        </p:spPr>
      </p:pic>
      <p:sp>
        <p:nvSpPr>
          <p:cNvPr id="4" name="文本框 3"/>
          <p:cNvSpPr txBox="1"/>
          <p:nvPr/>
        </p:nvSpPr>
        <p:spPr>
          <a:xfrm>
            <a:off x="361005" y="4370717"/>
            <a:ext cx="2537233" cy="307777"/>
          </a:xfrm>
          <a:prstGeom prst="rect">
            <a:avLst/>
          </a:prstGeom>
          <a:noFill/>
        </p:spPr>
        <p:txBody>
          <a:bodyPr wrap="none" rtlCol="0">
            <a:spAutoFit/>
          </a:bodyPr>
          <a:lstStyle/>
          <a:p>
            <a:r>
              <a:rPr lang="en-US" altLang="zh-CN" sz="1400"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rPr>
              <a:t>Input Ariyoshi</a:t>
            </a:r>
            <a:r>
              <a:rPr lang="zh-CN" altLang="en-US" sz="1400"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altLang="zh-CN" sz="1400"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rPr>
              <a:t>s test parameter </a:t>
            </a:r>
            <a:endParaRPr lang="zh-CN" altLang="en-US" sz="1400"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endParaRPr>
          </a:p>
        </p:txBody>
      </p:sp>
      <p:pic>
        <p:nvPicPr>
          <p:cNvPr id="3" name="图片 2"/>
          <p:cNvPicPr>
            <a:picLocks noChangeAspect="1"/>
          </p:cNvPicPr>
          <p:nvPr/>
        </p:nvPicPr>
        <p:blipFill>
          <a:blip r:embed="rId4"/>
          <a:stretch>
            <a:fillRect/>
          </a:stretch>
        </p:blipFill>
        <p:spPr>
          <a:xfrm>
            <a:off x="2987675" y="4629150"/>
            <a:ext cx="2671724" cy="1980000"/>
          </a:xfrm>
          <a:prstGeom prst="rect">
            <a:avLst/>
          </a:prstGeom>
        </p:spPr>
      </p:pic>
      <p:graphicFrame>
        <p:nvGraphicFramePr>
          <p:cNvPr id="11" name="对象 10"/>
          <p:cNvGraphicFramePr/>
          <p:nvPr>
            <p:extLst>
              <p:ext uri="{D42A27DB-BD31-4B8C-83A1-F6EECF244321}">
                <p14:modId xmlns:p14="http://schemas.microsoft.com/office/powerpoint/2010/main" val="2460745767"/>
              </p:ext>
            </p:extLst>
          </p:nvPr>
        </p:nvGraphicFramePr>
        <p:xfrm>
          <a:off x="4353343" y="4768998"/>
          <a:ext cx="1085496" cy="407218"/>
        </p:xfrm>
        <a:graphic>
          <a:graphicData uri="http://schemas.openxmlformats.org/presentationml/2006/ole">
            <mc:AlternateContent xmlns:mc="http://schemas.openxmlformats.org/markup-compatibility/2006">
              <mc:Choice xmlns:v="urn:schemas-microsoft-com:vml" Requires="v">
                <p:oleObj r:id="rId5" imgW="1000760" imgH="467995" progId="Word.Document.12">
                  <p:embed/>
                </p:oleObj>
              </mc:Choice>
              <mc:Fallback>
                <p:oleObj r:id="rId5" imgW="1000760" imgH="467995" progId="Word.Document.12">
                  <p:embed/>
                  <p:pic>
                    <p:nvPicPr>
                      <p:cNvPr id="0" name="图片 23"/>
                      <p:cNvPicPr/>
                      <p:nvPr/>
                    </p:nvPicPr>
                    <p:blipFill>
                      <a:blip r:embed="rId6"/>
                      <a:stretch>
                        <a:fillRect/>
                      </a:stretch>
                    </p:blipFill>
                    <p:spPr>
                      <a:xfrm>
                        <a:off x="4353343" y="4768998"/>
                        <a:ext cx="1085496" cy="407218"/>
                      </a:xfrm>
                      <a:prstGeom prst="rect">
                        <a:avLst/>
                      </a:prstGeom>
                    </p:spPr>
                  </p:pic>
                </p:oleObj>
              </mc:Fallback>
            </mc:AlternateContent>
          </a:graphicData>
        </a:graphic>
      </p:graphicFrame>
      <p:sp>
        <p:nvSpPr>
          <p:cNvPr id="28" name="文本框 27"/>
          <p:cNvSpPr txBox="1"/>
          <p:nvPr/>
        </p:nvSpPr>
        <p:spPr>
          <a:xfrm>
            <a:off x="5636412" y="4768998"/>
            <a:ext cx="3478530" cy="1569660"/>
          </a:xfrm>
          <a:prstGeom prst="rect">
            <a:avLst/>
          </a:prstGeom>
          <a:noFill/>
        </p:spPr>
        <p:txBody>
          <a:bodyPr wrap="square" rtlCol="0" anchor="t">
            <a:spAutoFit/>
          </a:bodyPr>
          <a:lstStyle/>
          <a:p>
            <a:pPr marL="285750" indent="-285750">
              <a:buFont typeface="Wingdings" panose="05000000000000000000" charset="0"/>
              <a:buChar char="u"/>
            </a:pPr>
            <a:r>
              <a:rPr lang="en-US" altLang="zh-CN"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With Ga increasing, C0 increases</a:t>
            </a:r>
            <a:endPar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endParaRPr>
          </a:p>
          <a:p>
            <a:pPr marL="285750" indent="-285750">
              <a:buFont typeface="Wingdings" panose="05000000000000000000" charset="0"/>
              <a:buChar char="u"/>
            </a:pPr>
            <a:endPar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endParaRPr>
          </a:p>
          <a:p>
            <a:pPr marL="285750" indent="-285750">
              <a:buFont typeface="Wingdings" panose="05000000000000000000" charset="0"/>
              <a:buChar char="u"/>
            </a:pPr>
            <a:r>
              <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Ga&gt;100000，</a:t>
            </a:r>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C0 keeps constant</a:t>
            </a:r>
            <a:endPar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endParaRPr>
          </a:p>
          <a:p>
            <a:pPr marL="285750" indent="-285750">
              <a:buFont typeface="Wingdings" panose="05000000000000000000" charset="0"/>
              <a:buChar char="u"/>
            </a:pPr>
            <a:endPar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endParaRPr>
          </a:p>
          <a:p>
            <a:pPr marL="285750" indent="-285750">
              <a:buFont typeface="Wingdings" panose="05000000000000000000" charset="0"/>
              <a:buChar char="u"/>
            </a:pPr>
            <a:r>
              <a:rPr lang="en-US" altLang="zh-CN"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Ga number of liquid heavy metal is larger than water</a:t>
            </a:r>
            <a:endParaRPr lang="zh-CN" altLang="en-US" sz="1600"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endParaRPr>
          </a:p>
        </p:txBody>
      </p:sp>
      <p:graphicFrame>
        <p:nvGraphicFramePr>
          <p:cNvPr id="14" name="图示 13">
            <a:extLst>
              <a:ext uri="{FF2B5EF4-FFF2-40B4-BE49-F238E27FC236}">
                <a16:creationId xmlns:a16="http://schemas.microsoft.com/office/drawing/2014/main" id="{48CF6E3B-303E-4DD7-D023-070E6795348B}"/>
              </a:ext>
            </a:extLst>
          </p:cNvPr>
          <p:cNvGraphicFramePr/>
          <p:nvPr>
            <p:extLst>
              <p:ext uri="{D42A27DB-BD31-4B8C-83A1-F6EECF244321}">
                <p14:modId xmlns:p14="http://schemas.microsoft.com/office/powerpoint/2010/main" val="1206803366"/>
              </p:ext>
            </p:extLst>
          </p:nvPr>
        </p:nvGraphicFramePr>
        <p:xfrm>
          <a:off x="323850" y="1268730"/>
          <a:ext cx="8618855" cy="20440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文本框 8">
            <a:extLst>
              <a:ext uri="{FF2B5EF4-FFF2-40B4-BE49-F238E27FC236}">
                <a16:creationId xmlns:a16="http://schemas.microsoft.com/office/drawing/2014/main" id="{1AABE782-469B-2D55-2848-13AAAFB142FC}"/>
              </a:ext>
            </a:extLst>
          </p:cNvPr>
          <p:cNvSpPr txBox="1"/>
          <p:nvPr/>
        </p:nvSpPr>
        <p:spPr>
          <a:xfrm>
            <a:off x="203407" y="3373904"/>
            <a:ext cx="8810246" cy="954107"/>
          </a:xfrm>
          <a:prstGeom prst="rect">
            <a:avLst/>
          </a:prstGeom>
          <a:noFill/>
        </p:spPr>
        <p:txBody>
          <a:bodyPr wrap="square">
            <a:spAutoFit/>
          </a:bodyPr>
          <a:lstStyle/>
          <a:p>
            <a:pPr algn="just"/>
            <a:r>
              <a:rPr lang="en-GB" altLang="zh-CN" sz="1400" dirty="0">
                <a:effectLst/>
                <a:latin typeface="Calibri" panose="020F0502020204030204" pitchFamily="34" charset="0"/>
                <a:ea typeface="Calibri" panose="020F0502020204030204" pitchFamily="34" charset="0"/>
                <a:cs typeface="Calibri" panose="020F0502020204030204" pitchFamily="34" charset="0"/>
              </a:rPr>
              <a:t> In the </a:t>
            </a:r>
            <a:r>
              <a:rPr lang="en-GB" altLang="zh-CN" sz="1400" dirty="0" err="1">
                <a:effectLst/>
                <a:latin typeface="Calibri" panose="020F0502020204030204" pitchFamily="34" charset="0"/>
                <a:ea typeface="Calibri" panose="020F0502020204030204" pitchFamily="34" charset="0"/>
                <a:cs typeface="Calibri" panose="020F0502020204030204" pitchFamily="34" charset="0"/>
              </a:rPr>
              <a:t>center</a:t>
            </a:r>
            <a:r>
              <a:rPr lang="en-GB" altLang="zh-CN" sz="1400" dirty="0">
                <a:effectLst/>
                <a:latin typeface="Calibri" panose="020F0502020204030204" pitchFamily="34" charset="0"/>
                <a:ea typeface="Calibri" panose="020F0502020204030204" pitchFamily="34" charset="0"/>
                <a:cs typeface="Calibri" panose="020F0502020204030204" pitchFamily="34" charset="0"/>
              </a:rPr>
              <a:t> of the flow channel, the liquid metal is entrained by rising bubbles and flows upward. Correspondingly, liquid metal near the wall flows downward to fill the vacancy after the fluid in </a:t>
            </a:r>
            <a:r>
              <a:rPr lang="en-GB" altLang="zh-CN" sz="1400" dirty="0" err="1">
                <a:effectLst/>
                <a:latin typeface="Calibri" panose="020F0502020204030204" pitchFamily="34" charset="0"/>
                <a:ea typeface="Calibri" panose="020F0502020204030204" pitchFamily="34" charset="0"/>
                <a:cs typeface="Calibri" panose="020F0502020204030204" pitchFamily="34" charset="0"/>
              </a:rPr>
              <a:t>center</a:t>
            </a:r>
            <a:r>
              <a:rPr lang="en-GB" altLang="zh-CN" sz="1400" dirty="0">
                <a:effectLst/>
                <a:latin typeface="Calibri" panose="020F0502020204030204" pitchFamily="34" charset="0"/>
                <a:ea typeface="Calibri" panose="020F0502020204030204" pitchFamily="34" charset="0"/>
                <a:cs typeface="Calibri" panose="020F0502020204030204" pitchFamily="34" charset="0"/>
              </a:rPr>
              <a:t> area leaves. </a:t>
            </a:r>
          </a:p>
          <a:p>
            <a:pPr algn="just"/>
            <a:r>
              <a:rPr lang="en-GB" altLang="zh-CN" sz="1400" dirty="0">
                <a:effectLst/>
                <a:latin typeface="Calibri" panose="020F0502020204030204" pitchFamily="34" charset="0"/>
                <a:ea typeface="Calibri" panose="020F0502020204030204" pitchFamily="34" charset="0"/>
                <a:cs typeface="Calibri" panose="020F0502020204030204" pitchFamily="34" charset="0"/>
              </a:rPr>
              <a:t>A flow circulation over radius forms. Because the liquid metal is contained in a static pool during experiment, the overall volume flux over channel cross section and the liquid Reynolds number based on average velocity are zero.</a:t>
            </a:r>
            <a:endParaRPr lang="zh-CN" altLang="zh-CN" sz="1400" dirty="0">
              <a:effectLst/>
              <a:latin typeface="Calibri" panose="020F0502020204030204" pitchFamily="34" charset="0"/>
              <a:cs typeface="Calibri" panose="020F0502020204030204" pitchFamily="34" charset="0"/>
            </a:endParaRPr>
          </a:p>
        </p:txBody>
      </p:sp>
    </p:spTree>
  </p:cSld>
  <p:clrMapOvr>
    <a:masterClrMapping/>
  </p:clrMapOvr>
  <p:transition advTm="53183"/>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tx1">
              <a:lumMod val="60000"/>
              <a:lumOff val="40000"/>
            </a:schemeClr>
          </a:solidFill>
        </p:spPr>
        <p:txBody>
          <a:bodyPr vert="horz" wrap="square" lIns="0" tIns="45720" rIns="108000" bIns="45720" anchor="t"/>
          <a:lstStyle/>
          <a:p>
            <a:pPr eaLnBrk="1" hangingPunct="1"/>
            <a:r>
              <a:rPr lang="en-US" b="1" dirty="0">
                <a:highlight>
                  <a:srgbClr val="000080"/>
                </a:highlight>
                <a:latin typeface="微软雅黑" panose="020B0503020204020204" charset="-122"/>
                <a:ea typeface="微软雅黑" panose="020B0503020204020204" charset="-122"/>
                <a:cs typeface="微软雅黑" panose="020B0503020204020204" charset="-122"/>
                <a:sym typeface="+mn-ea"/>
              </a:rPr>
              <a:t>  </a:t>
            </a:r>
            <a:r>
              <a:rPr lang="en-US" b="1" dirty="0">
                <a:solidFill>
                  <a:schemeClr val="bg1"/>
                </a:solidFill>
                <a:highlight>
                  <a:srgbClr val="000080"/>
                </a:highlight>
                <a:latin typeface="Microsoft JhengHei" panose="020B0604030504040204" charset="-120"/>
                <a:ea typeface="Microsoft JhengHei" panose="020B0604030504040204" charset="-120"/>
                <a:cs typeface="微软雅黑" panose="020B0503020204020204" charset="-122"/>
                <a:sym typeface="+mn-ea"/>
              </a:rPr>
              <a:t> 03.Theoretical analysis of drift-flux parameter</a:t>
            </a:r>
            <a:endParaRPr lang="zh-CN" altLang="en-US" b="1" dirty="0">
              <a:solidFill>
                <a:schemeClr val="bg1"/>
              </a:solidFill>
              <a:highlight>
                <a:srgbClr val="000080"/>
              </a:highlight>
              <a:latin typeface="微软雅黑" panose="020B0503020204020204" charset="-122"/>
              <a:ea typeface="微软雅黑" panose="020B0503020204020204" charset="-122"/>
              <a:cs typeface="微软雅黑" panose="020B0503020204020204" charset="-122"/>
              <a:sym typeface="+mn-ea"/>
            </a:endParaRP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lumMod val="60000"/>
                        <a:lumOff val="40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17" name="右箭头 16"/>
          <p:cNvSpPr/>
          <p:nvPr/>
        </p:nvSpPr>
        <p:spPr>
          <a:xfrm>
            <a:off x="2728595" y="4509135"/>
            <a:ext cx="424815" cy="7918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tretch>
            <a:fillRect/>
          </a:stretch>
        </p:blipFill>
        <p:spPr>
          <a:xfrm>
            <a:off x="175895" y="3285490"/>
            <a:ext cx="2428826" cy="1800000"/>
          </a:xfrm>
          <a:prstGeom prst="rect">
            <a:avLst/>
          </a:prstGeom>
        </p:spPr>
      </p:pic>
      <p:pic>
        <p:nvPicPr>
          <p:cNvPr id="9" name="图片 8"/>
          <p:cNvPicPr>
            <a:picLocks noChangeAspect="1"/>
          </p:cNvPicPr>
          <p:nvPr/>
        </p:nvPicPr>
        <p:blipFill>
          <a:blip r:embed="rId4"/>
          <a:stretch>
            <a:fillRect/>
          </a:stretch>
        </p:blipFill>
        <p:spPr>
          <a:xfrm>
            <a:off x="182245" y="5085080"/>
            <a:ext cx="2494110" cy="1800000"/>
          </a:xfrm>
          <a:prstGeom prst="rect">
            <a:avLst/>
          </a:prstGeom>
        </p:spPr>
      </p:pic>
      <p:sp>
        <p:nvSpPr>
          <p:cNvPr id="10" name="文本框 9"/>
          <p:cNvSpPr txBox="1"/>
          <p:nvPr/>
        </p:nvSpPr>
        <p:spPr>
          <a:xfrm>
            <a:off x="2640302" y="3560274"/>
            <a:ext cx="6345583" cy="646331"/>
          </a:xfrm>
          <a:prstGeom prst="rect">
            <a:avLst/>
          </a:prstGeom>
          <a:noFill/>
        </p:spPr>
        <p:txBody>
          <a:bodyPr wrap="none" rtlCol="0" anchor="t">
            <a:spAutoFit/>
          </a:bodyPr>
          <a:lstStyle/>
          <a:p>
            <a:pPr marL="285750" indent="-285750" algn="just">
              <a:buFont typeface="Arial" panose="020B0604020202020204" pitchFamily="34" charset="0"/>
              <a:buChar char="•"/>
            </a:pPr>
            <a:r>
              <a:rPr lang="en-US" altLang="zh-CN"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mn-ea"/>
              </a:rPr>
              <a:t>With Re</a:t>
            </a:r>
            <a:r>
              <a:rPr lang="zh-CN" altLang="en-US"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sym typeface="+mn-ea"/>
              </a:rPr>
              <a:t> </a:t>
            </a:r>
            <a:r>
              <a:rPr lang="en-US" altLang="zh-CN"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mn-ea"/>
              </a:rPr>
              <a:t>decreasing</a:t>
            </a:r>
            <a:r>
              <a:rPr lang="zh-CN" altLang="en-US"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sym typeface="+mn-ea"/>
              </a:rPr>
              <a:t>（</a:t>
            </a:r>
            <a:r>
              <a:rPr lang="en-US" altLang="zh-CN"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mn-ea"/>
              </a:rPr>
              <a:t>to Bubble Column</a:t>
            </a:r>
            <a:r>
              <a:rPr lang="zh-CN" altLang="en-US"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sym typeface="+mn-ea"/>
              </a:rPr>
              <a:t>）</a:t>
            </a:r>
            <a:r>
              <a:rPr lang="en-US" altLang="zh-CN"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mn-ea"/>
              </a:rPr>
              <a:t>,C0 increase greatly</a:t>
            </a:r>
            <a:endParaRPr lang="zh-CN" altLang="en-US"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sym typeface="+mn-ea"/>
            </a:endParaRPr>
          </a:p>
          <a:p>
            <a:pPr marL="285750" indent="-285750" algn="just">
              <a:buFont typeface="Arial" panose="020B0604020202020204" pitchFamily="34" charset="0"/>
              <a:buChar char="•"/>
            </a:pPr>
            <a:r>
              <a:rPr lang="en-US" altLang="zh-CN"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mn-ea"/>
              </a:rPr>
              <a:t>With </a:t>
            </a:r>
            <a:r>
              <a:rPr lang="zh-CN" altLang="en-US"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sym typeface="+mn-ea"/>
              </a:rPr>
              <a:t>Fr</a:t>
            </a:r>
            <a:r>
              <a:rPr lang="en-US" altLang="zh-CN"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mn-ea"/>
              </a:rPr>
              <a:t>increasing</a:t>
            </a:r>
            <a:r>
              <a:rPr lang="zh-CN" altLang="en-US"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sym typeface="+mn-ea"/>
              </a:rPr>
              <a:t>，</a:t>
            </a:r>
            <a:r>
              <a:rPr lang="en-US" altLang="zh-CN"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sym typeface="+mn-ea"/>
              </a:rPr>
              <a:t>C0 decrease</a:t>
            </a:r>
            <a:endParaRPr lang="zh-CN" altLang="en-US" b="1" dirty="0">
              <a:solidFill>
                <a:schemeClr val="tx1">
                  <a:lumMod val="60000"/>
                  <a:lumOff val="40000"/>
                </a:schemeClr>
              </a:solidFill>
              <a:latin typeface="Calibri" panose="020F0502020204030204" pitchFamily="34" charset="0"/>
              <a:ea typeface="微软雅黑" panose="020B0503020204020204" charset="-122"/>
              <a:cs typeface="Calibri" panose="020F0502020204030204" pitchFamily="34" charset="0"/>
              <a:sym typeface="+mn-ea"/>
            </a:endParaRPr>
          </a:p>
        </p:txBody>
      </p:sp>
      <p:sp>
        <p:nvSpPr>
          <p:cNvPr id="12" name="文本框 11"/>
          <p:cNvSpPr txBox="1"/>
          <p:nvPr/>
        </p:nvSpPr>
        <p:spPr>
          <a:xfrm>
            <a:off x="3059430" y="5445125"/>
            <a:ext cx="5926455" cy="830997"/>
          </a:xfrm>
          <a:prstGeom prst="rect">
            <a:avLst/>
          </a:prstGeom>
          <a:noFill/>
        </p:spPr>
        <p:txBody>
          <a:bodyPr wrap="square" rtlCol="0" anchor="t">
            <a:spAutoFit/>
          </a:bodyPr>
          <a:lstStyle/>
          <a:p>
            <a:pPr marL="285750" indent="-285750" algn="just">
              <a:buFont typeface="Wingdings" panose="05000000000000000000" charset="0"/>
              <a:buChar char="u"/>
            </a:pPr>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For </a:t>
            </a:r>
            <a:r>
              <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Saito </a:t>
            </a:r>
            <a:r>
              <a:rPr lang="en-US" altLang="zh-CN"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or </a:t>
            </a:r>
            <a:r>
              <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JNC&amp;KU</a:t>
            </a:r>
            <a:r>
              <a:rPr lang="en-US" altLang="zh-CN"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’s pool-type test</a:t>
            </a:r>
            <a:r>
              <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，Re </a:t>
            </a:r>
            <a:r>
              <a:rPr lang="en-US" altLang="zh-CN"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of liquid metal nears </a:t>
            </a:r>
            <a:r>
              <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0，</a:t>
            </a:r>
            <a:r>
              <a:rPr lang="en-US" altLang="zh-CN"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C0&gt;&gt;</a:t>
            </a:r>
            <a:r>
              <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1</a:t>
            </a:r>
          </a:p>
          <a:p>
            <a:pPr marL="285750" indent="-285750" algn="just">
              <a:buFont typeface="Wingdings" panose="05000000000000000000" charset="0"/>
              <a:buChar char="u"/>
            </a:pPr>
            <a:r>
              <a:rPr lang="en-US" altLang="zh-CN"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For loop-type test</a:t>
            </a:r>
            <a:r>
              <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a:t>
            </a:r>
            <a:r>
              <a:rPr lang="en-US" altLang="zh-CN"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rPr>
              <a:t> C0 is smaller than it in pool-type test</a:t>
            </a:r>
            <a:endParaRPr lang="zh-CN" altLang="en-US" sz="16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endParaRPr>
          </a:p>
        </p:txBody>
      </p:sp>
      <p:graphicFrame>
        <p:nvGraphicFramePr>
          <p:cNvPr id="13" name="对象 12"/>
          <p:cNvGraphicFramePr/>
          <p:nvPr>
            <p:extLst>
              <p:ext uri="{D42A27DB-BD31-4B8C-83A1-F6EECF244321}">
                <p14:modId xmlns:p14="http://schemas.microsoft.com/office/powerpoint/2010/main" val="3461915154"/>
              </p:ext>
            </p:extLst>
          </p:nvPr>
        </p:nvGraphicFramePr>
        <p:xfrm>
          <a:off x="4139952" y="4232640"/>
          <a:ext cx="3964251" cy="1068340"/>
        </p:xfrm>
        <a:graphic>
          <a:graphicData uri="http://schemas.openxmlformats.org/presentationml/2006/ole">
            <mc:AlternateContent xmlns:mc="http://schemas.openxmlformats.org/markup-compatibility/2006">
              <mc:Choice xmlns:v="urn:schemas-microsoft-com:vml" Requires="v">
                <p:oleObj r:id="rId5" imgW="2560955" imgH="553085" progId="Word.Document.12">
                  <p:embed/>
                </p:oleObj>
              </mc:Choice>
              <mc:Fallback>
                <p:oleObj r:id="rId5" imgW="2560955" imgH="553085" progId="Word.Document.12">
                  <p:embed/>
                  <p:pic>
                    <p:nvPicPr>
                      <p:cNvPr id="0" name="图片 25"/>
                      <p:cNvPicPr/>
                      <p:nvPr/>
                    </p:nvPicPr>
                    <p:blipFill>
                      <a:blip r:embed="rId6"/>
                      <a:stretch>
                        <a:fillRect/>
                      </a:stretch>
                    </p:blipFill>
                    <p:spPr>
                      <a:xfrm>
                        <a:off x="4139952" y="4232640"/>
                        <a:ext cx="3964251" cy="1068340"/>
                      </a:xfrm>
                      <a:prstGeom prst="rect">
                        <a:avLst/>
                      </a:prstGeom>
                    </p:spPr>
                  </p:pic>
                </p:oleObj>
              </mc:Fallback>
            </mc:AlternateContent>
          </a:graphicData>
        </a:graphic>
      </p:graphicFrame>
      <p:graphicFrame>
        <p:nvGraphicFramePr>
          <p:cNvPr id="14" name="图示 13">
            <a:extLst>
              <a:ext uri="{FF2B5EF4-FFF2-40B4-BE49-F238E27FC236}">
                <a16:creationId xmlns:a16="http://schemas.microsoft.com/office/drawing/2014/main" id="{B87871ED-2A60-3098-DC0A-F81D1D62896D}"/>
              </a:ext>
            </a:extLst>
          </p:cNvPr>
          <p:cNvGraphicFramePr/>
          <p:nvPr>
            <p:extLst>
              <p:ext uri="{D42A27DB-BD31-4B8C-83A1-F6EECF244321}">
                <p14:modId xmlns:p14="http://schemas.microsoft.com/office/powerpoint/2010/main" val="1206803366"/>
              </p:ext>
            </p:extLst>
          </p:nvPr>
        </p:nvGraphicFramePr>
        <p:xfrm>
          <a:off x="323850" y="1268730"/>
          <a:ext cx="8618855" cy="20440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advTm="18260"/>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tx1">
              <a:lumMod val="60000"/>
              <a:lumOff val="40000"/>
            </a:schemeClr>
          </a:solidFill>
        </p:spPr>
        <p:txBody>
          <a:bodyPr vert="horz" wrap="square" lIns="0" tIns="45720" rIns="108000" bIns="45720" anchor="t"/>
          <a:lstStyle/>
          <a:p>
            <a:pPr eaLnBrk="1" hangingPunct="1"/>
            <a:r>
              <a:rPr lang="en-US" b="1" dirty="0">
                <a:highlight>
                  <a:srgbClr val="00008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000080"/>
                </a:highlight>
                <a:latin typeface="Microsoft JhengHei" panose="020B0604030504040204" charset="-120"/>
                <a:ea typeface="Microsoft JhengHei" panose="020B0604030504040204" charset="-120"/>
                <a:cs typeface="微软雅黑" panose="020B0503020204020204" charset="-122"/>
                <a:sym typeface="+mn-ea"/>
              </a:rPr>
              <a:t>03.Theoretical analysis of drift-flux parameter</a:t>
            </a:r>
            <a:endParaRPr lang="zh-CN" altLang="en-US" b="1" dirty="0">
              <a:solidFill>
                <a:schemeClr val="bg1"/>
              </a:solidFill>
              <a:highlight>
                <a:srgbClr val="000080"/>
              </a:highlight>
              <a:latin typeface="微软雅黑" panose="020B0503020204020204" charset="-122"/>
              <a:ea typeface="微软雅黑" panose="020B0503020204020204" charset="-122"/>
              <a:cs typeface="微软雅黑" panose="020B0503020204020204" charset="-122"/>
              <a:sym typeface="+mn-ea"/>
            </a:endParaRP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lumMod val="60000"/>
                        <a:lumOff val="40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17" name="右箭头 16"/>
          <p:cNvSpPr/>
          <p:nvPr/>
        </p:nvSpPr>
        <p:spPr>
          <a:xfrm>
            <a:off x="2915285" y="3860800"/>
            <a:ext cx="424815" cy="7918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323215" y="3357245"/>
            <a:ext cx="2368753" cy="1800000"/>
          </a:xfrm>
          <a:prstGeom prst="rect">
            <a:avLst/>
          </a:prstGeom>
        </p:spPr>
      </p:pic>
      <p:sp>
        <p:nvSpPr>
          <p:cNvPr id="3" name="文本框 2"/>
          <p:cNvSpPr txBox="1"/>
          <p:nvPr/>
        </p:nvSpPr>
        <p:spPr>
          <a:xfrm>
            <a:off x="3408045" y="4003675"/>
            <a:ext cx="5619750" cy="583565"/>
          </a:xfrm>
          <a:prstGeom prst="rect">
            <a:avLst/>
          </a:prstGeom>
          <a:noFill/>
        </p:spPr>
        <p:txBody>
          <a:bodyPr wrap="square" rtlCol="0" anchor="t">
            <a:spAutoFit/>
          </a:bodyPr>
          <a:lstStyle/>
          <a:p>
            <a:pPr marL="285750" indent="-285750">
              <a:buFont typeface="Wingdings" panose="05000000000000000000" charset="0"/>
              <a:buChar char="u"/>
            </a:pPr>
            <a:r>
              <a:rPr lang="en-US" altLang="zh-CN"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With averaged void fraction increasing</a:t>
            </a:r>
            <a:r>
              <a:rPr lang="zh-CN" altLang="en-US"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C0 decrease</a:t>
            </a:r>
          </a:p>
        </p:txBody>
      </p:sp>
      <p:sp>
        <p:nvSpPr>
          <p:cNvPr id="4" name="文本框 3"/>
          <p:cNvSpPr txBox="1"/>
          <p:nvPr/>
        </p:nvSpPr>
        <p:spPr>
          <a:xfrm>
            <a:off x="927735" y="5372735"/>
            <a:ext cx="7047230" cy="1198880"/>
          </a:xfrm>
          <a:prstGeom prst="rect">
            <a:avLst/>
          </a:prstGeom>
          <a:noFill/>
        </p:spPr>
        <p:txBody>
          <a:bodyPr wrap="square" rtlCol="0" anchor="t">
            <a:spAutoFit/>
          </a:bodyPr>
          <a:lstStyle/>
          <a:p>
            <a:pPr>
              <a:buFont typeface="Wingdings" panose="05000000000000000000" charset="0"/>
            </a:pP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rPr>
              <a:t>In summary, the influence factor include</a:t>
            </a:r>
            <a:endParaRPr lang="zh-CN" altLang="en-US" sz="1800" b="1" dirty="0">
              <a:solidFill>
                <a:srgbClr val="FF0000"/>
              </a:solidFill>
              <a:latin typeface="Calibri" panose="020F0502020204030204" pitchFamily="34" charset="0"/>
              <a:ea typeface="Microsoft JhengHei" panose="020B0604030504040204" charset="-120"/>
              <a:cs typeface="Calibri" panose="020F0502020204030204" pitchFamily="34" charset="0"/>
            </a:endParaRPr>
          </a:p>
          <a:p>
            <a:pPr marL="285750" indent="-285750">
              <a:buFont typeface="Wingdings" panose="05000000000000000000" charset="0"/>
              <a:buChar char="u"/>
            </a:pP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rPr>
              <a:t>Reynolds number</a:t>
            </a:r>
            <a:r>
              <a:rPr lang="zh-CN" altLang="en-US" sz="1800" b="1" dirty="0">
                <a:solidFill>
                  <a:srgbClr val="FF0000"/>
                </a:solidFill>
                <a:latin typeface="Calibri" panose="020F0502020204030204" pitchFamily="34" charset="0"/>
                <a:ea typeface="Microsoft JhengHei" panose="020B0604030504040204" charset="-120"/>
                <a:cs typeface="Calibri" panose="020F0502020204030204" pitchFamily="34" charset="0"/>
              </a:rPr>
              <a:t>（</a:t>
            </a: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rPr>
              <a:t>liquid velocity</a:t>
            </a:r>
            <a:r>
              <a:rPr lang="en-US" altLang="zh-CN" sz="1800" b="1" dirty="0">
                <a:solidFill>
                  <a:srgbClr val="FF0000"/>
                </a:solidFill>
                <a:latin typeface="Calibri" panose="020F0502020204030204" pitchFamily="34" charset="0"/>
                <a:ea typeface="Microsoft JhengHei" panose="020B0604030504040204" charset="-120"/>
                <a:cs typeface="Calibri" panose="020F0502020204030204" pitchFamily="34" charset="0"/>
              </a:rPr>
              <a:t>, </a:t>
            </a: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rPr>
              <a:t>channel diameter</a:t>
            </a:r>
            <a:r>
              <a:rPr lang="zh-CN" altLang="en-US" sz="1800" b="1" dirty="0">
                <a:solidFill>
                  <a:srgbClr val="FF0000"/>
                </a:solidFill>
                <a:latin typeface="Calibri" panose="020F0502020204030204" pitchFamily="34" charset="0"/>
                <a:ea typeface="Microsoft JhengHei" panose="020B0604030504040204" charset="-120"/>
                <a:cs typeface="Calibri" panose="020F0502020204030204" pitchFamily="34" charset="0"/>
              </a:rPr>
              <a:t>）</a:t>
            </a:r>
          </a:p>
          <a:p>
            <a:pPr marL="285750" indent="-285750">
              <a:buFont typeface="Wingdings" panose="05000000000000000000" charset="0"/>
              <a:buChar char="u"/>
            </a:pP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rPr>
              <a:t>Froude number</a:t>
            </a:r>
            <a:r>
              <a:rPr lang="zh-CN" altLang="en-US" sz="1800" b="1" dirty="0">
                <a:solidFill>
                  <a:srgbClr val="FF0000"/>
                </a:solidFill>
                <a:latin typeface="Calibri" panose="020F0502020204030204" pitchFamily="34" charset="0"/>
                <a:ea typeface="Microsoft JhengHei" panose="020B0604030504040204" charset="-120"/>
                <a:cs typeface="Calibri" panose="020F0502020204030204" pitchFamily="34" charset="0"/>
              </a:rPr>
              <a:t>（</a:t>
            </a: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channel diameter</a:t>
            </a:r>
            <a:r>
              <a:rPr lang="zh-CN" altLang="en-US" sz="1800" b="1" dirty="0">
                <a:solidFill>
                  <a:srgbClr val="FF0000"/>
                </a:solidFill>
                <a:latin typeface="Calibri" panose="020F0502020204030204" pitchFamily="34" charset="0"/>
                <a:ea typeface="Microsoft JhengHei" panose="020B0604030504040204" charset="-120"/>
                <a:cs typeface="Calibri" panose="020F0502020204030204" pitchFamily="34" charset="0"/>
              </a:rPr>
              <a:t>）</a:t>
            </a:r>
          </a:p>
          <a:p>
            <a:pPr marL="285750" indent="-285750">
              <a:buFont typeface="Wingdings" panose="05000000000000000000" charset="0"/>
              <a:buChar char="u"/>
            </a:pP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rPr>
              <a:t>Void fraction</a:t>
            </a:r>
            <a:r>
              <a:rPr lang="zh-CN" altLang="en-US" sz="1800" b="1" dirty="0">
                <a:solidFill>
                  <a:srgbClr val="FF0000"/>
                </a:solidFill>
                <a:latin typeface="Calibri" panose="020F0502020204030204" pitchFamily="34" charset="0"/>
                <a:ea typeface="Microsoft JhengHei" panose="020B0604030504040204" charset="-120"/>
                <a:cs typeface="Calibri" panose="020F0502020204030204" pitchFamily="34" charset="0"/>
              </a:rPr>
              <a:t>（</a:t>
            </a:r>
            <a:r>
              <a:rPr lang="en-US" altLang="zh-CN" sz="1800" b="1" dirty="0">
                <a:solidFill>
                  <a:srgbClr val="FF0000"/>
                </a:solidFill>
                <a:latin typeface="Calibri" panose="020F0502020204030204" pitchFamily="34" charset="0"/>
                <a:ea typeface="Calibri" panose="020F0502020204030204" pitchFamily="34" charset="0"/>
                <a:cs typeface="Calibri" panose="020F0502020204030204" pitchFamily="34" charset="0"/>
              </a:rPr>
              <a:t>gas superficial velocity</a:t>
            </a:r>
            <a:r>
              <a:rPr lang="zh-CN" altLang="en-US" sz="1800" b="1" dirty="0">
                <a:solidFill>
                  <a:srgbClr val="FF0000"/>
                </a:solidFill>
                <a:latin typeface="Calibri" panose="020F0502020204030204" pitchFamily="34" charset="0"/>
                <a:ea typeface="Microsoft JhengHei" panose="020B0604030504040204" charset="-120"/>
                <a:cs typeface="Calibri" panose="020F0502020204030204" pitchFamily="34" charset="0"/>
              </a:rPr>
              <a:t>）</a:t>
            </a:r>
          </a:p>
        </p:txBody>
      </p:sp>
      <p:graphicFrame>
        <p:nvGraphicFramePr>
          <p:cNvPr id="10" name="图示 9">
            <a:extLst>
              <a:ext uri="{FF2B5EF4-FFF2-40B4-BE49-F238E27FC236}">
                <a16:creationId xmlns:a16="http://schemas.microsoft.com/office/drawing/2014/main" id="{0E4DF3EE-4EE0-2A3A-BDBB-D17CC92C09FC}"/>
              </a:ext>
            </a:extLst>
          </p:cNvPr>
          <p:cNvGraphicFramePr/>
          <p:nvPr>
            <p:extLst>
              <p:ext uri="{D42A27DB-BD31-4B8C-83A1-F6EECF244321}">
                <p14:modId xmlns:p14="http://schemas.microsoft.com/office/powerpoint/2010/main" val="1206803366"/>
              </p:ext>
            </p:extLst>
          </p:nvPr>
        </p:nvGraphicFramePr>
        <p:xfrm>
          <a:off x="323850" y="1268730"/>
          <a:ext cx="8618855" cy="2044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Tm="9135"/>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tx1">
              <a:lumMod val="60000"/>
              <a:lumOff val="40000"/>
            </a:schemeClr>
          </a:solidFill>
        </p:spPr>
        <p:txBody>
          <a:bodyPr vert="horz" wrap="square" lIns="0" tIns="45720" rIns="108000" bIns="45720" anchor="t"/>
          <a:lstStyle/>
          <a:p>
            <a:pPr algn="l" eaLnBrk="1" hangingPunct="1">
              <a:buClrTx/>
              <a:buSzTx/>
              <a:buFontTx/>
            </a:pPr>
            <a:r>
              <a:rPr lang="en-US" b="1" dirty="0">
                <a:highlight>
                  <a:srgbClr val="000080"/>
                </a:highlight>
                <a:latin typeface="微软雅黑" panose="020B0503020204020204" charset="-122"/>
                <a:ea typeface="微软雅黑" panose="020B0503020204020204" charset="-122"/>
                <a:cs typeface="微软雅黑" panose="020B0503020204020204" charset="-122"/>
                <a:sym typeface="+mn-ea"/>
              </a:rPr>
              <a:t>   </a:t>
            </a:r>
            <a:r>
              <a:rPr lang="en-US" b="1" dirty="0">
                <a:solidFill>
                  <a:schemeClr val="bg1"/>
                </a:solidFill>
                <a:highlight>
                  <a:srgbClr val="000080"/>
                </a:highlight>
                <a:latin typeface="Microsoft JhengHei" panose="020B0604030504040204" charset="-120"/>
                <a:ea typeface="Microsoft JhengHei" panose="020B0604030504040204" charset="-120"/>
                <a:cs typeface="微软雅黑" panose="020B0503020204020204" charset="-122"/>
                <a:sym typeface="+mn-ea"/>
              </a:rPr>
              <a:t>03.Theoretical analysis of drift-flux parameter</a:t>
            </a:r>
            <a:endParaRPr lang="en-US" b="1" dirty="0">
              <a:highlight>
                <a:srgbClr val="000080"/>
              </a:highlight>
              <a:latin typeface="微软雅黑" panose="020B0503020204020204" charset="-122"/>
              <a:ea typeface="微软雅黑" panose="020B0503020204020204" charset="-122"/>
              <a:cs typeface="微软雅黑" panose="020B0503020204020204" charset="-122"/>
              <a:sym typeface="+mn-ea"/>
            </a:endParaRP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1">
                        <a:lumMod val="60000"/>
                        <a:lumOff val="40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6" name="对象 5"/>
          <p:cNvGraphicFramePr>
            <a:graphicFrameLocks noChangeAspect="1"/>
          </p:cNvGraphicFramePr>
          <p:nvPr/>
        </p:nvGraphicFramePr>
        <p:xfrm>
          <a:off x="338455" y="3429000"/>
          <a:ext cx="2514642" cy="648000"/>
        </p:xfrm>
        <a:graphic>
          <a:graphicData uri="http://schemas.openxmlformats.org/presentationml/2006/ole">
            <mc:AlternateContent xmlns:mc="http://schemas.openxmlformats.org/markup-compatibility/2006">
              <mc:Choice xmlns:v="urn:schemas-microsoft-com:vml" Requires="v">
                <p:oleObj r:id="rId3" imgW="1962150" imgH="506095" progId="Word.Document.8">
                  <p:embed/>
                </p:oleObj>
              </mc:Choice>
              <mc:Fallback>
                <p:oleObj r:id="rId3" imgW="1962150" imgH="506095" progId="Word.Document.8">
                  <p:embed/>
                  <p:pic>
                    <p:nvPicPr>
                      <p:cNvPr id="0" name="图片 2"/>
                      <p:cNvPicPr/>
                      <p:nvPr/>
                    </p:nvPicPr>
                    <p:blipFill>
                      <a:blip r:embed="rId4"/>
                      <a:stretch>
                        <a:fillRect/>
                      </a:stretch>
                    </p:blipFill>
                    <p:spPr>
                      <a:xfrm>
                        <a:off x="338455" y="3429000"/>
                        <a:ext cx="2514642" cy="6480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06705" y="4149090"/>
          <a:ext cx="2577202" cy="360000"/>
        </p:xfrm>
        <a:graphic>
          <a:graphicData uri="http://schemas.openxmlformats.org/presentationml/2006/ole">
            <mc:AlternateContent xmlns:mc="http://schemas.openxmlformats.org/markup-compatibility/2006">
              <mc:Choice xmlns:v="urn:schemas-microsoft-com:vml" Requires="v">
                <p:oleObj r:id="rId5" imgW="1848485" imgH="258445" progId="Word.Document.8">
                  <p:embed/>
                </p:oleObj>
              </mc:Choice>
              <mc:Fallback>
                <p:oleObj r:id="rId5" imgW="1848485" imgH="258445" progId="Word.Document.8">
                  <p:embed/>
                  <p:pic>
                    <p:nvPicPr>
                      <p:cNvPr id="0" name="图片 4"/>
                      <p:cNvPicPr/>
                      <p:nvPr/>
                    </p:nvPicPr>
                    <p:blipFill>
                      <a:blip r:embed="rId6"/>
                      <a:stretch>
                        <a:fillRect/>
                      </a:stretch>
                    </p:blipFill>
                    <p:spPr>
                      <a:xfrm>
                        <a:off x="306705" y="4149090"/>
                        <a:ext cx="2577202" cy="360000"/>
                      </a:xfrm>
                      <a:prstGeom prst="rect">
                        <a:avLst/>
                      </a:prstGeom>
                    </p:spPr>
                  </p:pic>
                </p:oleObj>
              </mc:Fallback>
            </mc:AlternateContent>
          </a:graphicData>
        </a:graphic>
      </p:graphicFrame>
      <p:sp>
        <p:nvSpPr>
          <p:cNvPr id="19" name="圆角矩形 18"/>
          <p:cNvSpPr/>
          <p:nvPr/>
        </p:nvSpPr>
        <p:spPr>
          <a:xfrm>
            <a:off x="251460" y="3428365"/>
            <a:ext cx="2683510" cy="1094740"/>
          </a:xfrm>
          <a:prstGeom prst="roundRect">
            <a:avLst/>
          </a:prstGeom>
          <a:noFill/>
          <a:ln>
            <a:solidFill>
              <a:schemeClr val="bg1">
                <a:lumMod val="50000"/>
              </a:schemeClr>
            </a:solidFill>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文本框 10"/>
          <p:cNvSpPr txBox="1"/>
          <p:nvPr/>
        </p:nvSpPr>
        <p:spPr>
          <a:xfrm>
            <a:off x="828040" y="4580890"/>
            <a:ext cx="1606550" cy="321945"/>
          </a:xfrm>
          <a:prstGeom prst="rect">
            <a:avLst/>
          </a:prstGeom>
          <a:noFill/>
        </p:spPr>
        <p:txBody>
          <a:bodyPr wrap="none" rtlCol="0">
            <a:spAutoFit/>
          </a:bodyPr>
          <a:lstStyle/>
          <a:p>
            <a:r>
              <a:rPr lang="en-US" altLang="zh-CN" sz="1500" b="1">
                <a:solidFill>
                  <a:schemeClr val="bg1">
                    <a:lumMod val="50000"/>
                  </a:schemeClr>
                </a:solidFill>
                <a:latin typeface="Microsoft JhengHei" panose="020B0604030504040204" charset="-120"/>
                <a:ea typeface="Microsoft JhengHei" panose="020B0604030504040204" charset="-120"/>
                <a:cs typeface="微软雅黑" panose="020B0503020204020204" charset="-122"/>
              </a:rPr>
              <a:t>Ishii correlation</a:t>
            </a:r>
          </a:p>
        </p:txBody>
      </p:sp>
      <p:sp>
        <p:nvSpPr>
          <p:cNvPr id="12" name="右箭头 11"/>
          <p:cNvSpPr/>
          <p:nvPr/>
        </p:nvSpPr>
        <p:spPr>
          <a:xfrm>
            <a:off x="2987675" y="3789045"/>
            <a:ext cx="250825" cy="5035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对象 12"/>
          <p:cNvGraphicFramePr/>
          <p:nvPr/>
        </p:nvGraphicFramePr>
        <p:xfrm>
          <a:off x="3432175" y="3716655"/>
          <a:ext cx="3749040" cy="549910"/>
        </p:xfrm>
        <a:graphic>
          <a:graphicData uri="http://schemas.openxmlformats.org/presentationml/2006/ole">
            <mc:AlternateContent xmlns:mc="http://schemas.openxmlformats.org/markup-compatibility/2006">
              <mc:Choice xmlns:v="urn:schemas-microsoft-com:vml" Requires="v">
                <p:oleObj r:id="rId7" imgW="3646805" imgH="534670" progId="Word.Document.8">
                  <p:embed/>
                </p:oleObj>
              </mc:Choice>
              <mc:Fallback>
                <p:oleObj r:id="rId7" imgW="3646805" imgH="534670" progId="Word.Document.8">
                  <p:embed/>
                  <p:pic>
                    <p:nvPicPr>
                      <p:cNvPr id="0" name="图片 6"/>
                      <p:cNvPicPr/>
                      <p:nvPr/>
                    </p:nvPicPr>
                    <p:blipFill>
                      <a:blip r:embed="rId8"/>
                      <a:stretch>
                        <a:fillRect/>
                      </a:stretch>
                    </p:blipFill>
                    <p:spPr>
                      <a:xfrm>
                        <a:off x="3432175" y="3716655"/>
                        <a:ext cx="3749040" cy="549910"/>
                      </a:xfrm>
                      <a:prstGeom prst="rect">
                        <a:avLst/>
                      </a:prstGeom>
                    </p:spPr>
                  </p:pic>
                </p:oleObj>
              </mc:Fallback>
            </mc:AlternateContent>
          </a:graphicData>
        </a:graphic>
      </p:graphicFrame>
      <p:grpSp>
        <p:nvGrpSpPr>
          <p:cNvPr id="15" name="组合 14"/>
          <p:cNvGrpSpPr/>
          <p:nvPr/>
        </p:nvGrpSpPr>
        <p:grpSpPr>
          <a:xfrm>
            <a:off x="7302500" y="3577590"/>
            <a:ext cx="1692275" cy="738505"/>
            <a:chOff x="9129" y="8575"/>
            <a:chExt cx="4352" cy="1912"/>
          </a:xfrm>
        </p:grpSpPr>
        <p:graphicFrame>
          <p:nvGraphicFramePr>
            <p:cNvPr id="31" name="对象 30"/>
            <p:cNvGraphicFramePr/>
            <p:nvPr/>
          </p:nvGraphicFramePr>
          <p:xfrm>
            <a:off x="9129" y="8575"/>
            <a:ext cx="4121" cy="677"/>
          </p:xfrm>
          <a:graphic>
            <a:graphicData uri="http://schemas.openxmlformats.org/presentationml/2006/ole">
              <mc:AlternateContent xmlns:mc="http://schemas.openxmlformats.org/markup-compatibility/2006">
                <mc:Choice xmlns:v="urn:schemas-microsoft-com:vml" Requires="v">
                  <p:oleObj r:id="rId9" imgW="1572260" imgH="258445" progId="Word.Document.8">
                    <p:embed/>
                  </p:oleObj>
                </mc:Choice>
                <mc:Fallback>
                  <p:oleObj r:id="rId9" imgW="1572260" imgH="258445" progId="Word.Document.8">
                    <p:embed/>
                    <p:pic>
                      <p:nvPicPr>
                        <p:cNvPr id="0" name="图片 21"/>
                        <p:cNvPicPr/>
                        <p:nvPr/>
                      </p:nvPicPr>
                      <p:blipFill>
                        <a:blip r:embed="rId10"/>
                        <a:stretch>
                          <a:fillRect/>
                        </a:stretch>
                      </p:blipFill>
                      <p:spPr>
                        <a:xfrm>
                          <a:off x="9129" y="8575"/>
                          <a:ext cx="4121" cy="677"/>
                        </a:xfrm>
                        <a:prstGeom prst="rect">
                          <a:avLst/>
                        </a:prstGeom>
                      </p:spPr>
                    </p:pic>
                  </p:oleObj>
                </mc:Fallback>
              </mc:AlternateContent>
            </a:graphicData>
          </a:graphic>
        </p:graphicFrame>
        <p:graphicFrame>
          <p:nvGraphicFramePr>
            <p:cNvPr id="33" name="对象 32"/>
            <p:cNvGraphicFramePr/>
            <p:nvPr/>
          </p:nvGraphicFramePr>
          <p:xfrm>
            <a:off x="9143" y="9209"/>
            <a:ext cx="3887" cy="659"/>
          </p:xfrm>
          <a:graphic>
            <a:graphicData uri="http://schemas.openxmlformats.org/presentationml/2006/ole">
              <mc:AlternateContent xmlns:mc="http://schemas.openxmlformats.org/markup-compatibility/2006">
                <mc:Choice xmlns:v="urn:schemas-microsoft-com:vml" Requires="v">
                  <p:oleObj r:id="rId11" imgW="1523365" imgH="258445" progId="Word.Document.8">
                    <p:embed/>
                  </p:oleObj>
                </mc:Choice>
                <mc:Fallback>
                  <p:oleObj r:id="rId11" imgW="1523365" imgH="258445" progId="Word.Document.8">
                    <p:embed/>
                    <p:pic>
                      <p:nvPicPr>
                        <p:cNvPr id="0" name="图片 23"/>
                        <p:cNvPicPr/>
                        <p:nvPr/>
                      </p:nvPicPr>
                      <p:blipFill>
                        <a:blip r:embed="rId12"/>
                        <a:stretch>
                          <a:fillRect/>
                        </a:stretch>
                      </p:blipFill>
                      <p:spPr>
                        <a:xfrm>
                          <a:off x="9143" y="9209"/>
                          <a:ext cx="3887" cy="659"/>
                        </a:xfrm>
                        <a:prstGeom prst="rect">
                          <a:avLst/>
                        </a:prstGeom>
                      </p:spPr>
                    </p:pic>
                  </p:oleObj>
                </mc:Fallback>
              </mc:AlternateContent>
            </a:graphicData>
          </a:graphic>
        </p:graphicFrame>
        <p:graphicFrame>
          <p:nvGraphicFramePr>
            <p:cNvPr id="35" name="对象 34"/>
            <p:cNvGraphicFramePr/>
            <p:nvPr/>
          </p:nvGraphicFramePr>
          <p:xfrm>
            <a:off x="9143" y="9823"/>
            <a:ext cx="4339" cy="665"/>
          </p:xfrm>
          <a:graphic>
            <a:graphicData uri="http://schemas.openxmlformats.org/presentationml/2006/ole">
              <mc:AlternateContent xmlns:mc="http://schemas.openxmlformats.org/markup-compatibility/2006">
                <mc:Choice xmlns:v="urn:schemas-microsoft-com:vml" Requires="v">
                  <p:oleObj r:id="rId13" imgW="1685925" imgH="258445" progId="Word.Document.8">
                    <p:embed/>
                  </p:oleObj>
                </mc:Choice>
                <mc:Fallback>
                  <p:oleObj r:id="rId13" imgW="1685925" imgH="258445" progId="Word.Document.8">
                    <p:embed/>
                    <p:pic>
                      <p:nvPicPr>
                        <p:cNvPr id="0" name="图片 25"/>
                        <p:cNvPicPr/>
                        <p:nvPr/>
                      </p:nvPicPr>
                      <p:blipFill>
                        <a:blip r:embed="rId14"/>
                        <a:stretch>
                          <a:fillRect/>
                        </a:stretch>
                      </p:blipFill>
                      <p:spPr>
                        <a:xfrm>
                          <a:off x="9143" y="9823"/>
                          <a:ext cx="4339" cy="665"/>
                        </a:xfrm>
                        <a:prstGeom prst="rect">
                          <a:avLst/>
                        </a:prstGeom>
                      </p:spPr>
                    </p:pic>
                  </p:oleObj>
                </mc:Fallback>
              </mc:AlternateContent>
            </a:graphicData>
          </a:graphic>
        </p:graphicFrame>
      </p:grpSp>
      <p:sp>
        <p:nvSpPr>
          <p:cNvPr id="16" name="圆角矩形 15"/>
          <p:cNvSpPr/>
          <p:nvPr/>
        </p:nvSpPr>
        <p:spPr>
          <a:xfrm>
            <a:off x="3347720" y="3444240"/>
            <a:ext cx="5708015" cy="1094740"/>
          </a:xfrm>
          <a:prstGeom prst="roundRect">
            <a:avLst/>
          </a:prstGeom>
          <a:noFill/>
          <a:ln>
            <a:solidFill>
              <a:schemeClr val="tx1">
                <a:lumMod val="60000"/>
                <a:lumOff val="40000"/>
              </a:schemeClr>
            </a:solidFill>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 name="文本框 17"/>
          <p:cNvSpPr txBox="1"/>
          <p:nvPr/>
        </p:nvSpPr>
        <p:spPr>
          <a:xfrm>
            <a:off x="4214495" y="4580890"/>
            <a:ext cx="4060825" cy="321945"/>
          </a:xfrm>
          <a:prstGeom prst="rect">
            <a:avLst/>
          </a:prstGeom>
          <a:noFill/>
        </p:spPr>
        <p:txBody>
          <a:bodyPr wrap="none" rtlCol="0">
            <a:spAutoFit/>
          </a:bodyPr>
          <a:lstStyle/>
          <a:p>
            <a:r>
              <a:rPr lang="en-US" altLang="zh-CN"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1</a:t>
            </a:r>
            <a:r>
              <a:rPr lang="zh-CN" altLang="en-US"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Introduce new relation about Re and Fr</a:t>
            </a:r>
            <a:endParaRPr lang="zh-CN" altLang="en-US"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endParaRPr>
          </a:p>
        </p:txBody>
      </p:sp>
      <p:graphicFrame>
        <p:nvGraphicFramePr>
          <p:cNvPr id="20" name="对象 19"/>
          <p:cNvGraphicFramePr/>
          <p:nvPr/>
        </p:nvGraphicFramePr>
        <p:xfrm>
          <a:off x="859790" y="5156835"/>
          <a:ext cx="3483610" cy="434340"/>
        </p:xfrm>
        <a:graphic>
          <a:graphicData uri="http://schemas.openxmlformats.org/presentationml/2006/ole">
            <mc:AlternateContent xmlns:mc="http://schemas.openxmlformats.org/markup-compatibility/2006">
              <mc:Choice xmlns:v="urn:schemas-microsoft-com:vml" Requires="v">
                <p:oleObj r:id="rId15" imgW="2447290" imgH="305435" progId="Word.Document.8">
                  <p:embed/>
                </p:oleObj>
              </mc:Choice>
              <mc:Fallback>
                <p:oleObj r:id="rId15" imgW="2447290" imgH="305435" progId="Word.Document.8">
                  <p:embed/>
                  <p:pic>
                    <p:nvPicPr>
                      <p:cNvPr id="0" name="图片 9"/>
                      <p:cNvPicPr/>
                      <p:nvPr/>
                    </p:nvPicPr>
                    <p:blipFill>
                      <a:blip r:embed="rId16"/>
                      <a:stretch>
                        <a:fillRect/>
                      </a:stretch>
                    </p:blipFill>
                    <p:spPr>
                      <a:xfrm>
                        <a:off x="859790" y="5156835"/>
                        <a:ext cx="3483610" cy="434340"/>
                      </a:xfrm>
                      <a:prstGeom prst="rect">
                        <a:avLst/>
                      </a:prstGeom>
                    </p:spPr>
                  </p:pic>
                </p:oleObj>
              </mc:Fallback>
            </mc:AlternateContent>
          </a:graphicData>
        </a:graphic>
      </p:graphicFrame>
      <p:graphicFrame>
        <p:nvGraphicFramePr>
          <p:cNvPr id="22" name="对象 21"/>
          <p:cNvGraphicFramePr/>
          <p:nvPr/>
        </p:nvGraphicFramePr>
        <p:xfrm>
          <a:off x="848995" y="5661025"/>
          <a:ext cx="1815465" cy="659765"/>
        </p:xfrm>
        <a:graphic>
          <a:graphicData uri="http://schemas.openxmlformats.org/presentationml/2006/ole">
            <mc:AlternateContent xmlns:mc="http://schemas.openxmlformats.org/markup-compatibility/2006">
              <mc:Choice xmlns:v="urn:schemas-microsoft-com:vml" Requires="v">
                <p:oleObj r:id="rId17" imgW="1257935" imgH="457200" progId="Word.Document.8">
                  <p:embed/>
                </p:oleObj>
              </mc:Choice>
              <mc:Fallback>
                <p:oleObj r:id="rId17" imgW="1257935" imgH="457200" progId="Word.Document.8">
                  <p:embed/>
                  <p:pic>
                    <p:nvPicPr>
                      <p:cNvPr id="0" name="图片 21"/>
                      <p:cNvPicPr/>
                      <p:nvPr/>
                    </p:nvPicPr>
                    <p:blipFill>
                      <a:blip r:embed="rId18"/>
                      <a:stretch>
                        <a:fillRect/>
                      </a:stretch>
                    </p:blipFill>
                    <p:spPr>
                      <a:xfrm>
                        <a:off x="848995" y="5661025"/>
                        <a:ext cx="1815465" cy="659765"/>
                      </a:xfrm>
                      <a:prstGeom prst="rect">
                        <a:avLst/>
                      </a:prstGeom>
                    </p:spPr>
                  </p:pic>
                </p:oleObj>
              </mc:Fallback>
            </mc:AlternateContent>
          </a:graphicData>
        </a:graphic>
      </p:graphicFrame>
      <p:sp>
        <p:nvSpPr>
          <p:cNvPr id="24" name="圆角矩形 23"/>
          <p:cNvSpPr/>
          <p:nvPr/>
        </p:nvSpPr>
        <p:spPr>
          <a:xfrm>
            <a:off x="539750" y="5085080"/>
            <a:ext cx="4123690" cy="1289050"/>
          </a:xfrm>
          <a:prstGeom prst="roundRect">
            <a:avLst/>
          </a:prstGeom>
          <a:noFill/>
          <a:ln>
            <a:solidFill>
              <a:schemeClr val="tx1">
                <a:lumMod val="60000"/>
                <a:lumOff val="40000"/>
              </a:schemeClr>
            </a:solidFill>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文本框 24"/>
          <p:cNvSpPr txBox="1"/>
          <p:nvPr/>
        </p:nvSpPr>
        <p:spPr>
          <a:xfrm>
            <a:off x="611505" y="6452870"/>
            <a:ext cx="3362960" cy="321945"/>
          </a:xfrm>
          <a:prstGeom prst="rect">
            <a:avLst/>
          </a:prstGeom>
          <a:noFill/>
        </p:spPr>
        <p:txBody>
          <a:bodyPr wrap="none" rtlCol="0">
            <a:spAutoFit/>
          </a:bodyPr>
          <a:lstStyle/>
          <a:p>
            <a:r>
              <a:rPr lang="en-US" altLang="zh-CN"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2</a:t>
            </a:r>
            <a:r>
              <a:rPr lang="zh-CN" altLang="en-US"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Introduce the modification of α</a:t>
            </a:r>
          </a:p>
        </p:txBody>
      </p:sp>
      <p:sp>
        <p:nvSpPr>
          <p:cNvPr id="26" name="文本框 25"/>
          <p:cNvSpPr txBox="1"/>
          <p:nvPr/>
        </p:nvSpPr>
        <p:spPr>
          <a:xfrm>
            <a:off x="2733358" y="5727377"/>
            <a:ext cx="1748790" cy="553998"/>
          </a:xfrm>
          <a:prstGeom prst="rect">
            <a:avLst/>
          </a:prstGeom>
          <a:noFill/>
        </p:spPr>
        <p:txBody>
          <a:bodyPr wrap="square" rtlCol="0">
            <a:spAutoFit/>
          </a:bodyPr>
          <a:lstStyle/>
          <a:p>
            <a:r>
              <a:rPr lang="en-US" altLang="zh-CN" sz="15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Fitting with Ariyoshi’s test data</a:t>
            </a:r>
            <a:endParaRPr lang="zh-CN" altLang="en-US" sz="1500" b="1" dirty="0">
              <a:solidFill>
                <a:schemeClr val="bg1">
                  <a:lumMod val="50000"/>
                </a:schemeClr>
              </a:solidFill>
              <a:latin typeface="Calibri" panose="020F0502020204030204" pitchFamily="34" charset="0"/>
              <a:ea typeface="微软雅黑" panose="020B0503020204020204" charset="-122"/>
              <a:cs typeface="Calibri" panose="020F0502020204030204" pitchFamily="34" charset="0"/>
            </a:endParaRPr>
          </a:p>
        </p:txBody>
      </p:sp>
      <p:sp>
        <p:nvSpPr>
          <p:cNvPr id="27" name="右箭头 26"/>
          <p:cNvSpPr/>
          <p:nvPr/>
        </p:nvSpPr>
        <p:spPr>
          <a:xfrm>
            <a:off x="254000" y="5516880"/>
            <a:ext cx="250825" cy="5035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a:off x="4787900" y="5478145"/>
            <a:ext cx="250825" cy="5035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1" name="对象 40"/>
          <p:cNvGraphicFramePr/>
          <p:nvPr/>
        </p:nvGraphicFramePr>
        <p:xfrm>
          <a:off x="5579745" y="5372100"/>
          <a:ext cx="2634615" cy="793115"/>
        </p:xfrm>
        <a:graphic>
          <a:graphicData uri="http://schemas.openxmlformats.org/presentationml/2006/ole">
            <mc:AlternateContent xmlns:mc="http://schemas.openxmlformats.org/markup-compatibility/2006">
              <mc:Choice xmlns:v="urn:schemas-microsoft-com:vml" Requires="v">
                <p:oleObj r:id="rId19" imgW="1866900" imgH="561975" progId="Word.Document.8">
                  <p:embed/>
                </p:oleObj>
              </mc:Choice>
              <mc:Fallback>
                <p:oleObj r:id="rId19" imgW="1866900" imgH="561975" progId="Word.Document.8">
                  <p:embed/>
                  <p:pic>
                    <p:nvPicPr>
                      <p:cNvPr id="0" name="图片 41"/>
                      <p:cNvPicPr/>
                      <p:nvPr/>
                    </p:nvPicPr>
                    <p:blipFill>
                      <a:blip r:embed="rId20"/>
                      <a:stretch>
                        <a:fillRect/>
                      </a:stretch>
                    </p:blipFill>
                    <p:spPr>
                      <a:xfrm>
                        <a:off x="5579745" y="5372100"/>
                        <a:ext cx="2634615" cy="793115"/>
                      </a:xfrm>
                      <a:prstGeom prst="rect">
                        <a:avLst/>
                      </a:prstGeom>
                    </p:spPr>
                  </p:pic>
                </p:oleObj>
              </mc:Fallback>
            </mc:AlternateContent>
          </a:graphicData>
        </a:graphic>
      </p:graphicFrame>
      <p:sp>
        <p:nvSpPr>
          <p:cNvPr id="30" name="文本框 29"/>
          <p:cNvSpPr txBox="1"/>
          <p:nvPr/>
        </p:nvSpPr>
        <p:spPr>
          <a:xfrm>
            <a:off x="4645025" y="6452870"/>
            <a:ext cx="4485640" cy="321945"/>
          </a:xfrm>
          <a:prstGeom prst="rect">
            <a:avLst/>
          </a:prstGeom>
          <a:noFill/>
        </p:spPr>
        <p:txBody>
          <a:bodyPr wrap="none" rtlCol="0">
            <a:spAutoFit/>
          </a:bodyPr>
          <a:lstStyle/>
          <a:p>
            <a:r>
              <a:rPr lang="en-US" altLang="zh-CN"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3</a:t>
            </a:r>
            <a:r>
              <a:rPr lang="zh-CN" altLang="en-US"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rPr>
              <a:t>Compound with Vgj to get new correlations</a:t>
            </a:r>
            <a:endParaRPr lang="zh-CN" altLang="en-US" sz="1500" b="1">
              <a:solidFill>
                <a:schemeClr val="tx1">
                  <a:lumMod val="60000"/>
                  <a:lumOff val="40000"/>
                </a:schemeClr>
              </a:solidFill>
              <a:latin typeface="Microsoft JhengHei" panose="020B0604030504040204" charset="-120"/>
              <a:ea typeface="Microsoft JhengHei" panose="020B0604030504040204" charset="-120"/>
              <a:cs typeface="Microsoft JhengHei" panose="020B0604030504040204" charset="-120"/>
            </a:endParaRPr>
          </a:p>
        </p:txBody>
      </p:sp>
      <p:sp>
        <p:nvSpPr>
          <p:cNvPr id="37" name="圆角矩形 36"/>
          <p:cNvSpPr/>
          <p:nvPr/>
        </p:nvSpPr>
        <p:spPr>
          <a:xfrm>
            <a:off x="5133340" y="5085080"/>
            <a:ext cx="3922395" cy="1289050"/>
          </a:xfrm>
          <a:prstGeom prst="roundRect">
            <a:avLst/>
          </a:prstGeom>
          <a:noFill/>
          <a:ln>
            <a:solidFill>
              <a:schemeClr val="tx1">
                <a:lumMod val="60000"/>
                <a:lumOff val="40000"/>
              </a:schemeClr>
            </a:solidFill>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aphicFrame>
        <p:nvGraphicFramePr>
          <p:cNvPr id="2" name="图示 1"/>
          <p:cNvGraphicFramePr/>
          <p:nvPr>
            <p:extLst>
              <p:ext uri="{D42A27DB-BD31-4B8C-83A1-F6EECF244321}">
                <p14:modId xmlns:p14="http://schemas.microsoft.com/office/powerpoint/2010/main" val="4109159961"/>
              </p:ext>
            </p:extLst>
          </p:nvPr>
        </p:nvGraphicFramePr>
        <p:xfrm>
          <a:off x="323850" y="1268730"/>
          <a:ext cx="8618855" cy="2044065"/>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cSld>
  <p:clrMapOvr>
    <a:masterClrMapping/>
  </p:clrMapOvr>
  <p:transition advTm="23833"/>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3">
              <a:lumMod val="60000"/>
              <a:lumOff val="40000"/>
            </a:schemeClr>
          </a:solidFill>
        </p:spPr>
        <p:txBody>
          <a:bodyPr vert="horz" wrap="square" lIns="0" tIns="45720" rIns="108000" bIns="45720" anchor="t"/>
          <a:lstStyle/>
          <a:p>
            <a:pPr eaLnBrk="1" hangingPunct="1"/>
            <a:r>
              <a:rPr lang="en-US" b="1" dirty="0">
                <a:highlight>
                  <a:srgbClr val="00808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008080"/>
                </a:highlight>
                <a:latin typeface="Microsoft JhengHei" panose="020B0604030504040204" charset="-120"/>
                <a:ea typeface="Microsoft JhengHei" panose="020B0604030504040204" charset="-120"/>
                <a:cs typeface="微软雅黑" panose="020B0503020204020204" charset="-122"/>
              </a:rPr>
              <a:t>04.</a:t>
            </a:r>
            <a:r>
              <a:rPr lang="en-US" altLang="en-GB" b="1" dirty="0">
                <a:solidFill>
                  <a:schemeClr val="bg1"/>
                </a:solidFill>
                <a:highlight>
                  <a:srgbClr val="008080"/>
                </a:highlight>
                <a:latin typeface="Microsoft JhengHei" panose="020B0604030504040204" charset="-120"/>
                <a:ea typeface="Microsoft JhengHei" panose="020B0604030504040204" charset="-120"/>
                <a:cs typeface="Microsoft JhengHei" panose="020B0604030504040204" charset="-120"/>
                <a:sym typeface="+mn-ea"/>
              </a:rPr>
              <a:t>Development of new correlation</a:t>
            </a: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323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lumMod val="60000"/>
                        <a:lumOff val="40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pic>
        <p:nvPicPr>
          <p:cNvPr id="2" name="图片 1"/>
          <p:cNvPicPr/>
          <p:nvPr/>
        </p:nvPicPr>
        <p:blipFill>
          <a:blip r:embed="rId3"/>
          <a:stretch>
            <a:fillRect/>
          </a:stretch>
        </p:blipFill>
        <p:spPr>
          <a:xfrm>
            <a:off x="395288" y="1772920"/>
            <a:ext cx="4147185" cy="2931160"/>
          </a:xfrm>
          <a:prstGeom prst="rect">
            <a:avLst/>
          </a:prstGeom>
          <a:noFill/>
          <a:ln>
            <a:noFill/>
          </a:ln>
        </p:spPr>
      </p:pic>
      <p:pic>
        <p:nvPicPr>
          <p:cNvPr id="3" name="图片 3"/>
          <p:cNvPicPr/>
          <p:nvPr/>
        </p:nvPicPr>
        <p:blipFill>
          <a:blip r:embed="rId4"/>
          <a:stretch>
            <a:fillRect/>
          </a:stretch>
        </p:blipFill>
        <p:spPr>
          <a:xfrm>
            <a:off x="4643438" y="1772920"/>
            <a:ext cx="4147185" cy="2931160"/>
          </a:xfrm>
          <a:prstGeom prst="rect">
            <a:avLst/>
          </a:prstGeom>
          <a:noFill/>
          <a:ln>
            <a:noFill/>
          </a:ln>
        </p:spPr>
      </p:pic>
      <p:sp>
        <p:nvSpPr>
          <p:cNvPr id="4" name="Subtitle 3"/>
          <p:cNvSpPr>
            <a:spLocks noGrp="1"/>
          </p:cNvSpPr>
          <p:nvPr/>
        </p:nvSpPr>
        <p:spPr>
          <a:xfrm>
            <a:off x="741680" y="1412240"/>
            <a:ext cx="7947025" cy="503555"/>
          </a:xfrm>
        </p:spPr>
        <p:txBody>
          <a:bodyPr vert="horz" wrap="square" lIns="0" tIns="45720" rIns="108000" bIns="45720" anchor="t"/>
          <a:lst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ClrTx/>
              <a:buSzTx/>
              <a:buNone/>
            </a:pPr>
            <a:r>
              <a:rPr lang="en-US" altLang="zh-CN"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Comparing with test data</a:t>
            </a:r>
            <a:r>
              <a:rPr lang="zh-CN" altLang="en-US"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left</a:t>
            </a:r>
            <a:r>
              <a:rPr lang="zh-CN" altLang="en-US"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JNC right</a:t>
            </a:r>
            <a:r>
              <a:rPr lang="zh-CN" altLang="en-US"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Saito-Ga</a:t>
            </a:r>
            <a:r>
              <a:rPr lang="zh-CN" altLang="en-US" sz="2000" b="1" kern="1200"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p>
        </p:txBody>
      </p:sp>
      <p:sp>
        <p:nvSpPr>
          <p:cNvPr id="17" name="文本框 16"/>
          <p:cNvSpPr txBox="1"/>
          <p:nvPr/>
        </p:nvSpPr>
        <p:spPr>
          <a:xfrm>
            <a:off x="491490" y="5013325"/>
            <a:ext cx="8197215" cy="645160"/>
          </a:xfrm>
          <a:prstGeom prst="rect">
            <a:avLst/>
          </a:prstGeom>
          <a:noFill/>
        </p:spPr>
        <p:txBody>
          <a:bodyPr wrap="square" rtlCol="0" anchor="t">
            <a:spAutoFit/>
          </a:bodyPr>
          <a:lstStyle/>
          <a:p>
            <a:pPr marL="285750" indent="-285750" algn="just">
              <a:buClrTx/>
              <a:buSzTx/>
              <a:buFont typeface="Arial" panose="020B0604020202020204" pitchFamily="34" charset="0"/>
              <a:buChar char="•"/>
            </a:pPr>
            <a:r>
              <a:rPr lang="en-US" altLang="zh-CN" sz="1800" b="1">
                <a:solidFill>
                  <a:srgbClr val="00B050"/>
                </a:solidFill>
                <a:latin typeface="Microsoft JhengHei" panose="020B0604030504040204" charset="-120"/>
                <a:ea typeface="Microsoft JhengHei" panose="020B0604030504040204" charset="-120"/>
                <a:cs typeface="微软雅黑" panose="020B0503020204020204" charset="-122"/>
                <a:sym typeface="+mn-ea"/>
              </a:rPr>
              <a:t>void fraction predicted by </a:t>
            </a:r>
            <a:r>
              <a:rPr lang="zh-CN" altLang="en-US" sz="1800" b="1">
                <a:solidFill>
                  <a:srgbClr val="00B050"/>
                </a:solidFill>
                <a:latin typeface="Microsoft JhengHei" panose="020B0604030504040204" charset="-120"/>
                <a:ea typeface="Microsoft JhengHei" panose="020B0604030504040204" charset="-120"/>
                <a:cs typeface="微软雅黑" panose="020B0503020204020204" charset="-122"/>
                <a:sym typeface="+mn-ea"/>
              </a:rPr>
              <a:t>the </a:t>
            </a:r>
            <a:r>
              <a:rPr lang="en-US" altLang="zh-CN" sz="1800" b="1">
                <a:solidFill>
                  <a:srgbClr val="00B050"/>
                </a:solidFill>
                <a:latin typeface="Microsoft JhengHei" panose="020B0604030504040204" charset="-120"/>
                <a:ea typeface="Microsoft JhengHei" panose="020B0604030504040204" charset="-120"/>
                <a:cs typeface="微软雅黑" panose="020B0503020204020204" charset="-122"/>
                <a:sym typeface="+mn-ea"/>
              </a:rPr>
              <a:t>new correlations agrees well with test data</a:t>
            </a:r>
            <a:endParaRPr lang="zh-CN" altLang="en-US" b="1">
              <a:solidFill>
                <a:srgbClr val="00B050"/>
              </a:solidFill>
              <a:latin typeface="Microsoft JhengHei" panose="020B0604030504040204" charset="-120"/>
              <a:ea typeface="Microsoft JhengHei" panose="020B0604030504040204" charset="-120"/>
              <a:cs typeface="微软雅黑" panose="020B0503020204020204" charset="-122"/>
              <a:sym typeface="+mn-ea"/>
            </a:endParaRPr>
          </a:p>
        </p:txBody>
      </p:sp>
    </p:spTree>
  </p:cSld>
  <p:clrMapOvr>
    <a:masterClrMapping/>
  </p:clrMapOvr>
  <p:transition advTm="10760"/>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3">
              <a:lumMod val="60000"/>
              <a:lumOff val="40000"/>
            </a:schemeClr>
          </a:solidFill>
        </p:spPr>
        <p:txBody>
          <a:bodyPr vert="horz" wrap="square" lIns="0" tIns="45720" rIns="108000" bIns="45720" anchor="t"/>
          <a:lstStyle/>
          <a:p>
            <a:pPr eaLnBrk="1" hangingPunct="1"/>
            <a:r>
              <a:rPr lang="en-US" b="1" dirty="0">
                <a:highlight>
                  <a:srgbClr val="00808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008080"/>
                </a:highlight>
                <a:latin typeface="Microsoft JhengHei" panose="020B0604030504040204" charset="-120"/>
                <a:ea typeface="Microsoft JhengHei" panose="020B0604030504040204" charset="-120"/>
                <a:cs typeface="微软雅黑" panose="020B0503020204020204" charset="-122"/>
                <a:sym typeface="+mn-ea"/>
              </a:rPr>
              <a:t>04.</a:t>
            </a:r>
            <a:r>
              <a:rPr lang="en-US" altLang="en-GB" b="1" dirty="0">
                <a:solidFill>
                  <a:schemeClr val="bg1"/>
                </a:solidFill>
                <a:highlight>
                  <a:srgbClr val="008080"/>
                </a:highlight>
                <a:latin typeface="Microsoft JhengHei" panose="020B0604030504040204" charset="-120"/>
                <a:ea typeface="Microsoft JhengHei" panose="020B0604030504040204" charset="-120"/>
                <a:cs typeface="Microsoft JhengHei" panose="020B0604030504040204" charset="-120"/>
                <a:sym typeface="+mn-ea"/>
              </a:rPr>
              <a:t>Development of new correlation</a:t>
            </a:r>
            <a:endParaRPr lang="zh-CN" altLang="en-US" b="1" dirty="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endParaRP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323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lumMod val="60000"/>
                        <a:lumOff val="40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4" name="Subtitle 3"/>
          <p:cNvSpPr>
            <a:spLocks noGrp="1"/>
          </p:cNvSpPr>
          <p:nvPr/>
        </p:nvSpPr>
        <p:spPr>
          <a:xfrm>
            <a:off x="741680" y="1412240"/>
            <a:ext cx="5327650" cy="503555"/>
          </a:xfrm>
        </p:spPr>
        <p:txBody>
          <a:bodyPr vert="horz" wrap="square" lIns="0" tIns="45720" rIns="108000" bIns="45720" anchor="t"/>
          <a:lst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ClrTx/>
              <a:buSzTx/>
              <a:buNone/>
            </a:pPr>
            <a:r>
              <a:rPr lang="en-US" altLang="zh-CN" sz="2000" b="1" kern="1200" dirty="0">
                <a:solidFill>
                  <a:schemeClr val="bg1">
                    <a:lumMod val="50000"/>
                  </a:schemeClr>
                </a:solidFill>
                <a:latin typeface="Microsoft JhengHei" panose="020B0604030504040204" charset="-120"/>
                <a:ea typeface="Microsoft JhengHei" panose="020B0604030504040204" charset="-120"/>
              </a:rPr>
              <a:t>Statistical evaluation</a:t>
            </a:r>
          </a:p>
        </p:txBody>
      </p:sp>
      <p:sp>
        <p:nvSpPr>
          <p:cNvPr id="28" name="文本框 27"/>
          <p:cNvSpPr txBox="1"/>
          <p:nvPr/>
        </p:nvSpPr>
        <p:spPr>
          <a:xfrm>
            <a:off x="3707765" y="1064895"/>
            <a:ext cx="5353685" cy="1014730"/>
          </a:xfrm>
          <a:prstGeom prst="rect">
            <a:avLst/>
          </a:prstGeom>
          <a:noFill/>
        </p:spPr>
        <p:txBody>
          <a:bodyPr wrap="square" rtlCol="0" anchor="t">
            <a:spAutoFit/>
          </a:bodyPr>
          <a:lstStyle/>
          <a:p>
            <a:pPr algn="ctr"/>
            <a:r>
              <a:rPr lang="zh-CN" altLang="en-US" sz="1200" b="1">
                <a:solidFill>
                  <a:schemeClr val="bg1">
                    <a:lumMod val="50000"/>
                  </a:schemeClr>
                </a:solidFill>
                <a:latin typeface="Microsoft JhengHei" panose="020B0604030504040204" charset="-120"/>
                <a:ea typeface="Microsoft JhengHei" panose="020B0604030504040204" charset="-120"/>
              </a:rPr>
              <a:t>(1-Ishii for bubbly, 2-Ishii for slug, 3-Ishii for churn, 4-Kataoka &amp; Ishii, 5-Koca &amp; Ishii, 6-Mikityuk for pool</a:t>
            </a:r>
          </a:p>
          <a:p>
            <a:pPr algn="ctr"/>
            <a:r>
              <a:rPr lang="zh-CN" altLang="en-US" sz="1200" b="1">
                <a:solidFill>
                  <a:schemeClr val="bg1">
                    <a:lumMod val="50000"/>
                  </a:schemeClr>
                </a:solidFill>
                <a:latin typeface="Microsoft JhengHei" panose="020B0604030504040204" charset="-120"/>
                <a:ea typeface="Microsoft JhengHei" panose="020B0604030504040204" charset="-120"/>
              </a:rPr>
              <a:t>7-Mikityuk for loop, 8-Shi, 9-Shen(high wettability), 10-Shen(low wettability), 11-Hibiki for bubbly,</a:t>
            </a:r>
          </a:p>
          <a:p>
            <a:pPr algn="ctr"/>
            <a:r>
              <a:rPr lang="zh-CN" altLang="en-US" sz="1200" b="1">
                <a:solidFill>
                  <a:schemeClr val="bg1">
                    <a:lumMod val="50000"/>
                  </a:schemeClr>
                </a:solidFill>
                <a:latin typeface="Microsoft JhengHei" panose="020B0604030504040204" charset="-120"/>
                <a:ea typeface="Microsoft JhengHei" panose="020B0604030504040204" charset="-120"/>
              </a:rPr>
              <a:t>12-Hibiki for cap, 13-New developed model)</a:t>
            </a:r>
          </a:p>
        </p:txBody>
      </p:sp>
      <p:pic>
        <p:nvPicPr>
          <p:cNvPr id="20" name="图片 114"/>
          <p:cNvPicPr>
            <a:picLocks noChangeAspect="1"/>
          </p:cNvPicPr>
          <p:nvPr/>
        </p:nvPicPr>
        <p:blipFill>
          <a:blip r:embed="rId3"/>
          <a:srcRect l="5007" t="8709" r="11851"/>
          <a:stretch>
            <a:fillRect/>
          </a:stretch>
        </p:blipFill>
        <p:spPr>
          <a:xfrm>
            <a:off x="681355" y="2059305"/>
            <a:ext cx="3710955" cy="2880000"/>
          </a:xfrm>
          <a:prstGeom prst="rect">
            <a:avLst/>
          </a:prstGeom>
          <a:noFill/>
          <a:ln>
            <a:noFill/>
          </a:ln>
        </p:spPr>
      </p:pic>
      <p:pic>
        <p:nvPicPr>
          <p:cNvPr id="19" name="图片 113"/>
          <p:cNvPicPr>
            <a:picLocks noChangeAspect="1"/>
          </p:cNvPicPr>
          <p:nvPr/>
        </p:nvPicPr>
        <p:blipFill>
          <a:blip r:embed="rId4"/>
          <a:srcRect l="5007" t="8839" r="12479"/>
          <a:stretch>
            <a:fillRect/>
          </a:stretch>
        </p:blipFill>
        <p:spPr>
          <a:xfrm>
            <a:off x="4715510" y="2059305"/>
            <a:ext cx="3688244" cy="2880000"/>
          </a:xfrm>
          <a:prstGeom prst="rect">
            <a:avLst/>
          </a:prstGeom>
          <a:noFill/>
          <a:ln>
            <a:noFill/>
          </a:ln>
        </p:spPr>
      </p:pic>
      <p:sp>
        <p:nvSpPr>
          <p:cNvPr id="16" name="文本框 15"/>
          <p:cNvSpPr txBox="1"/>
          <p:nvPr/>
        </p:nvSpPr>
        <p:spPr>
          <a:xfrm>
            <a:off x="1475105" y="3643630"/>
            <a:ext cx="2771775" cy="368300"/>
          </a:xfrm>
          <a:prstGeom prst="rect">
            <a:avLst/>
          </a:prstGeom>
          <a:noFill/>
        </p:spPr>
        <p:txBody>
          <a:bodyPr wrap="square" rtlCol="0" anchor="t">
            <a:spAutoFit/>
          </a:bodyPr>
          <a:lstStyle/>
          <a:p>
            <a:pPr algn="ctr"/>
            <a:r>
              <a:rPr lang="zh-CN" altLang="en-US" b="1">
                <a:solidFill>
                  <a:schemeClr val="bg1">
                    <a:lumMod val="50000"/>
                  </a:schemeClr>
                </a:solidFill>
                <a:latin typeface="Microsoft JhengHei" panose="020B0604030504040204" charset="-120"/>
                <a:ea typeface="Microsoft JhengHei" panose="020B0604030504040204" charset="-120"/>
              </a:rPr>
              <a:t>(1) Gas-LBE test data</a:t>
            </a:r>
          </a:p>
        </p:txBody>
      </p:sp>
      <p:sp>
        <p:nvSpPr>
          <p:cNvPr id="21" name="文本框 20"/>
          <p:cNvSpPr txBox="1"/>
          <p:nvPr/>
        </p:nvSpPr>
        <p:spPr>
          <a:xfrm>
            <a:off x="5507990" y="3643630"/>
            <a:ext cx="2540000" cy="368300"/>
          </a:xfrm>
          <a:prstGeom prst="rect">
            <a:avLst/>
          </a:prstGeom>
          <a:noFill/>
        </p:spPr>
        <p:txBody>
          <a:bodyPr wrap="square" rtlCol="0" anchor="t">
            <a:spAutoFit/>
          </a:bodyPr>
          <a:lstStyle/>
          <a:p>
            <a:pPr algn="ctr"/>
            <a:r>
              <a:rPr lang="zh-CN" altLang="en-US" b="1">
                <a:solidFill>
                  <a:schemeClr val="bg1">
                    <a:lumMod val="50000"/>
                  </a:schemeClr>
                </a:solidFill>
                <a:latin typeface="Microsoft JhengHei" panose="020B0604030504040204" charset="-120"/>
                <a:ea typeface="Microsoft JhengHei" panose="020B0604030504040204" charset="-120"/>
              </a:rPr>
              <a:t>(2) Gas-Ga test data</a:t>
            </a:r>
          </a:p>
        </p:txBody>
      </p:sp>
      <p:sp>
        <p:nvSpPr>
          <p:cNvPr id="22" name="圆角矩形 21"/>
          <p:cNvSpPr/>
          <p:nvPr/>
        </p:nvSpPr>
        <p:spPr>
          <a:xfrm>
            <a:off x="4067175" y="2779395"/>
            <a:ext cx="285750" cy="720090"/>
          </a:xfrm>
          <a:prstGeom prst="roundRect">
            <a:avLst/>
          </a:prstGeom>
          <a:noFill/>
          <a:ln>
            <a:solidFill>
              <a:srgbClr val="FF0000"/>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8117840" y="2779395"/>
            <a:ext cx="285750" cy="720090"/>
          </a:xfrm>
          <a:prstGeom prst="roundRect">
            <a:avLst/>
          </a:prstGeom>
          <a:noFill/>
          <a:ln>
            <a:solidFill>
              <a:srgbClr val="FF0000"/>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602355" y="2202180"/>
            <a:ext cx="1216025" cy="645160"/>
          </a:xfrm>
          <a:prstGeom prst="rect">
            <a:avLst/>
          </a:prstGeom>
          <a:noFill/>
        </p:spPr>
        <p:txBody>
          <a:bodyPr wrap="square" rtlCol="0">
            <a:spAutoFit/>
          </a:bodyPr>
          <a:lstStyle/>
          <a:p>
            <a:pPr algn="ctr"/>
            <a:r>
              <a:rPr lang="en-US" altLang="zh-CN" b="1">
                <a:solidFill>
                  <a:srgbClr val="00B050"/>
                </a:solidFill>
                <a:latin typeface="微软雅黑" panose="020B0503020204020204" charset="-122"/>
                <a:ea typeface="微软雅黑" panose="020B0503020204020204" charset="-122"/>
              </a:rPr>
              <a:t>New model</a:t>
            </a:r>
          </a:p>
        </p:txBody>
      </p:sp>
      <p:pic>
        <p:nvPicPr>
          <p:cNvPr id="37" name="图片 36"/>
          <p:cNvPicPr>
            <a:picLocks noChangeAspect="1"/>
          </p:cNvPicPr>
          <p:nvPr/>
        </p:nvPicPr>
        <p:blipFill>
          <a:blip r:embed="rId5"/>
          <a:stretch>
            <a:fillRect/>
          </a:stretch>
        </p:blipFill>
        <p:spPr>
          <a:xfrm>
            <a:off x="3636010" y="4796790"/>
            <a:ext cx="2140382" cy="2016000"/>
          </a:xfrm>
          <a:prstGeom prst="rect">
            <a:avLst/>
          </a:prstGeom>
        </p:spPr>
      </p:pic>
      <p:graphicFrame>
        <p:nvGraphicFramePr>
          <p:cNvPr id="26" name="对象 25"/>
          <p:cNvGraphicFramePr/>
          <p:nvPr/>
        </p:nvGraphicFramePr>
        <p:xfrm>
          <a:off x="610235" y="5227955"/>
          <a:ext cx="2649855" cy="748030"/>
        </p:xfrm>
        <a:graphic>
          <a:graphicData uri="http://schemas.openxmlformats.org/presentationml/2006/ole">
            <mc:AlternateContent xmlns:mc="http://schemas.openxmlformats.org/markup-compatibility/2006">
              <mc:Choice xmlns:v="urn:schemas-microsoft-com:vml" Requires="v">
                <p:oleObj r:id="rId6" imgW="1991360" imgH="561975" progId="Word.Document.12">
                  <p:embed/>
                </p:oleObj>
              </mc:Choice>
              <mc:Fallback>
                <p:oleObj r:id="rId6" imgW="1991360" imgH="561975" progId="Word.Document.12">
                  <p:embed/>
                  <p:pic>
                    <p:nvPicPr>
                      <p:cNvPr id="0" name="图片 26"/>
                      <p:cNvPicPr/>
                      <p:nvPr/>
                    </p:nvPicPr>
                    <p:blipFill>
                      <a:blip r:embed="rId7"/>
                      <a:stretch>
                        <a:fillRect/>
                      </a:stretch>
                    </p:blipFill>
                    <p:spPr>
                      <a:xfrm>
                        <a:off x="610235" y="5227955"/>
                        <a:ext cx="2649855" cy="748030"/>
                      </a:xfrm>
                      <a:prstGeom prst="rect">
                        <a:avLst/>
                      </a:prstGeom>
                    </p:spPr>
                  </p:pic>
                </p:oleObj>
              </mc:Fallback>
            </mc:AlternateContent>
          </a:graphicData>
        </a:graphic>
      </p:graphicFrame>
      <p:sp>
        <p:nvSpPr>
          <p:cNvPr id="34" name="文本框 33"/>
          <p:cNvSpPr txBox="1"/>
          <p:nvPr/>
        </p:nvSpPr>
        <p:spPr>
          <a:xfrm>
            <a:off x="323850" y="4725670"/>
            <a:ext cx="3233420" cy="583565"/>
          </a:xfrm>
          <a:prstGeom prst="rect">
            <a:avLst/>
          </a:prstGeom>
          <a:noFill/>
        </p:spPr>
        <p:txBody>
          <a:bodyPr wrap="square" rtlCol="0">
            <a:spAutoFit/>
          </a:bodyPr>
          <a:lstStyle/>
          <a:p>
            <a:pPr algn="ctr"/>
            <a:r>
              <a:rPr lang="en-US" altLang="zh-CN"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Comprehensive index</a:t>
            </a:r>
            <a:r>
              <a:rPr lang="zh-CN" altLang="en-US"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relative error+RMS</a:t>
            </a:r>
            <a:endParaRPr lang="zh-CN" altLang="en-US"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p:txBody>
      </p:sp>
      <p:sp>
        <p:nvSpPr>
          <p:cNvPr id="35" name="文本框 34"/>
          <p:cNvSpPr txBox="1"/>
          <p:nvPr/>
        </p:nvSpPr>
        <p:spPr>
          <a:xfrm>
            <a:off x="614680" y="6019800"/>
            <a:ext cx="2689225" cy="829945"/>
          </a:xfrm>
          <a:prstGeom prst="rect">
            <a:avLst/>
          </a:prstGeom>
          <a:noFill/>
        </p:spPr>
        <p:txBody>
          <a:bodyPr wrap="square" rtlCol="0">
            <a:spAutoFit/>
          </a:bodyPr>
          <a:lstStyle/>
          <a:p>
            <a:pPr algn="ctr"/>
            <a:r>
              <a:rPr lang="en-US" altLang="zh-CN"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From 0 to 1</a:t>
            </a:r>
            <a:r>
              <a:rPr lang="zh-CN" altLang="en-US"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the larger value means the better prediction</a:t>
            </a:r>
            <a:endParaRPr lang="zh-CN" altLang="en-US" sz="16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p:txBody>
      </p:sp>
      <p:sp>
        <p:nvSpPr>
          <p:cNvPr id="38" name="文本框 37"/>
          <p:cNvSpPr txBox="1"/>
          <p:nvPr/>
        </p:nvSpPr>
        <p:spPr>
          <a:xfrm>
            <a:off x="5809615" y="5226685"/>
            <a:ext cx="3334385" cy="829945"/>
          </a:xfrm>
          <a:prstGeom prst="rect">
            <a:avLst/>
          </a:prstGeom>
          <a:noFill/>
        </p:spPr>
        <p:txBody>
          <a:bodyPr wrap="square" rtlCol="0">
            <a:spAutoFit/>
          </a:bodyPr>
          <a:lstStyle/>
          <a:p>
            <a:pPr algn="just"/>
            <a:r>
              <a:rPr lang="en-US" altLang="zh-CN" sz="1600" b="1">
                <a:solidFill>
                  <a:srgbClr val="00B050"/>
                </a:solidFill>
                <a:latin typeface="Microsoft JhengHei" panose="020B0604030504040204" charset="-120"/>
                <a:ea typeface="Microsoft JhengHei" panose="020B0604030504040204" charset="-120"/>
                <a:cs typeface="Microsoft JhengHei" panose="020B0604030504040204" charset="-120"/>
              </a:rPr>
              <a:t>New correlations</a:t>
            </a:r>
            <a:r>
              <a:rPr lang="zh-CN" altLang="en-US" sz="1600" b="1">
                <a:solidFill>
                  <a:srgbClr val="00B050"/>
                </a:solidFill>
                <a:latin typeface="Microsoft JhengHei" panose="020B0604030504040204" charset="-120"/>
                <a:ea typeface="Microsoft JhengHei" panose="020B0604030504040204" charset="-120"/>
                <a:cs typeface="Microsoft JhengHei" panose="020B0604030504040204" charset="-120"/>
              </a:rPr>
              <a:t>：</a:t>
            </a:r>
          </a:p>
          <a:p>
            <a:pPr marL="285750" indent="-285750" algn="just">
              <a:buFont typeface="Wingdings" panose="05000000000000000000" charset="0"/>
              <a:buChar char="ü"/>
            </a:pPr>
            <a:r>
              <a:rPr lang="en-US" sz="1600" b="1">
                <a:solidFill>
                  <a:srgbClr val="00B050"/>
                </a:solidFill>
                <a:latin typeface="Microsoft JhengHei" panose="020B0604030504040204" charset="-120"/>
                <a:ea typeface="Microsoft JhengHei" panose="020B0604030504040204" charset="-120"/>
                <a:cs typeface="Microsoft JhengHei" panose="020B0604030504040204" charset="-120"/>
              </a:rPr>
              <a:t>The prediction is better than other correlations for LBE</a:t>
            </a:r>
            <a:endParaRPr lang="zh-CN" altLang="en-US" sz="1600" b="1">
              <a:solidFill>
                <a:srgbClr val="00B050"/>
              </a:solidFill>
              <a:latin typeface="Microsoft JhengHei" panose="020B0604030504040204" charset="-120"/>
              <a:ea typeface="Microsoft JhengHei" panose="020B0604030504040204" charset="-120"/>
              <a:cs typeface="Microsoft JhengHei" panose="020B0604030504040204" charset="-120"/>
            </a:endParaRPr>
          </a:p>
        </p:txBody>
      </p:sp>
      <p:sp>
        <p:nvSpPr>
          <p:cNvPr id="2" name="文本框 1"/>
          <p:cNvSpPr txBox="1"/>
          <p:nvPr/>
        </p:nvSpPr>
        <p:spPr>
          <a:xfrm>
            <a:off x="7652385" y="2134235"/>
            <a:ext cx="1216025" cy="645160"/>
          </a:xfrm>
          <a:prstGeom prst="rect">
            <a:avLst/>
          </a:prstGeom>
          <a:noFill/>
        </p:spPr>
        <p:txBody>
          <a:bodyPr wrap="square" rtlCol="0">
            <a:spAutoFit/>
          </a:bodyPr>
          <a:lstStyle/>
          <a:p>
            <a:pPr algn="ctr"/>
            <a:r>
              <a:rPr lang="en-US" altLang="zh-CN" b="1">
                <a:solidFill>
                  <a:srgbClr val="00B050"/>
                </a:solidFill>
                <a:latin typeface="微软雅黑" panose="020B0503020204020204" charset="-122"/>
                <a:ea typeface="微软雅黑" panose="020B0503020204020204" charset="-122"/>
              </a:rPr>
              <a:t>New model</a:t>
            </a:r>
          </a:p>
        </p:txBody>
      </p:sp>
    </p:spTree>
  </p:cSld>
  <p:clrMapOvr>
    <a:masterClrMapping/>
  </p:clrMapOvr>
  <p:transition advTm="1352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396172" y="764704"/>
            <a:ext cx="6480720" cy="648072"/>
          </a:xfrm>
        </p:spPr>
        <p:txBody>
          <a:bodyPr vert="horz" wrap="square" lIns="0" tIns="0" rIns="108000" bIns="0" anchor="t"/>
          <a:lstStyle>
            <a:lvl1pPr algn="l" rtl="0" eaLnBrk="0" fontAlgn="base" hangingPunct="0">
              <a:spcBef>
                <a:spcPct val="0"/>
              </a:spcBef>
              <a:spcAft>
                <a:spcPct val="0"/>
              </a:spcAft>
              <a:defRPr sz="24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a:lstStyle>
          <a:p>
            <a:pPr eaLnBrk="1" hangingPunct="1">
              <a:lnSpc>
                <a:spcPct val="110000"/>
              </a:lnSpc>
            </a:pPr>
            <a:r>
              <a:rPr lang="en-US" altLang="zh-CN" sz="4400" dirty="0">
                <a:solidFill>
                  <a:srgbClr val="5F5F5F"/>
                </a:solidFill>
                <a:latin typeface="Calibri" panose="020F0502020204030204" pitchFamily="34" charset="0"/>
                <a:ea typeface="Calibri" panose="020F0502020204030204" pitchFamily="34" charset="0"/>
                <a:cs typeface="Calibri" panose="020F0502020204030204" pitchFamily="34" charset="0"/>
              </a:rPr>
              <a:t>Content</a:t>
            </a:r>
          </a:p>
        </p:txBody>
      </p:sp>
      <p:grpSp>
        <p:nvGrpSpPr>
          <p:cNvPr id="17" name="组合 16"/>
          <p:cNvGrpSpPr/>
          <p:nvPr/>
        </p:nvGrpSpPr>
        <p:grpSpPr>
          <a:xfrm>
            <a:off x="683260" y="1772285"/>
            <a:ext cx="7993196" cy="3380041"/>
            <a:chOff x="4048" y="2791"/>
            <a:chExt cx="9914" cy="9480"/>
          </a:xfrm>
        </p:grpSpPr>
        <p:sp>
          <p:nvSpPr>
            <p:cNvPr id="10" name="文本框 9"/>
            <p:cNvSpPr txBox="1"/>
            <p:nvPr/>
          </p:nvSpPr>
          <p:spPr>
            <a:xfrm>
              <a:off x="4048" y="7894"/>
              <a:ext cx="7769" cy="2676"/>
            </a:xfrm>
            <a:prstGeom prst="rect">
              <a:avLst/>
            </a:prstGeom>
            <a:noFill/>
          </p:spPr>
          <p:txBody>
            <a:bodyPr wrap="square" rtlCol="0" anchor="t">
              <a:spAutoFit/>
            </a:bodyPr>
            <a:lstStyle/>
            <a:p>
              <a:pPr>
                <a:lnSpc>
                  <a:spcPct val="100000"/>
                </a:lnSpc>
              </a:pPr>
              <a:r>
                <a:rPr lang="en-GB" altLang="zh-CN"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04.</a:t>
              </a:r>
              <a:r>
                <a:rPr lang="en-US" altLang="en-GB"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Development of new correlation</a:t>
              </a:r>
            </a:p>
          </p:txBody>
        </p:sp>
        <p:sp>
          <p:nvSpPr>
            <p:cNvPr id="11" name="文本框 10"/>
            <p:cNvSpPr txBox="1"/>
            <p:nvPr/>
          </p:nvSpPr>
          <p:spPr>
            <a:xfrm>
              <a:off x="4048" y="9595"/>
              <a:ext cx="3283" cy="2676"/>
            </a:xfrm>
            <a:prstGeom prst="rect">
              <a:avLst/>
            </a:prstGeom>
            <a:noFill/>
          </p:spPr>
          <p:txBody>
            <a:bodyPr wrap="square" rtlCol="0" anchor="t">
              <a:spAutoFit/>
            </a:bodyPr>
            <a:lstStyle/>
            <a:p>
              <a:pPr>
                <a:lnSpc>
                  <a:spcPct val="100000"/>
                </a:lnSpc>
              </a:pPr>
              <a:r>
                <a:rPr lang="en-GB" altLang="zh-CN"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0</a:t>
              </a:r>
              <a:r>
                <a:rPr lang="en-US" altLang="en-GB"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5</a:t>
              </a:r>
              <a:r>
                <a:rPr lang="en-GB" altLang="zh-CN"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a:t>
              </a:r>
              <a:r>
                <a:rPr lang="en-US" altLang="zh-CN"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Conclusion</a:t>
              </a:r>
            </a:p>
          </p:txBody>
        </p:sp>
        <p:grpSp>
          <p:nvGrpSpPr>
            <p:cNvPr id="16" name="组合 15"/>
            <p:cNvGrpSpPr/>
            <p:nvPr/>
          </p:nvGrpSpPr>
          <p:grpSpPr>
            <a:xfrm>
              <a:off x="4048" y="2791"/>
              <a:ext cx="8091" cy="4378"/>
              <a:chOff x="4048" y="2791"/>
              <a:chExt cx="8091" cy="4378"/>
            </a:xfrm>
          </p:grpSpPr>
          <p:sp>
            <p:nvSpPr>
              <p:cNvPr id="13" name="文本框 12"/>
              <p:cNvSpPr txBox="1"/>
              <p:nvPr/>
            </p:nvSpPr>
            <p:spPr>
              <a:xfrm>
                <a:off x="4048" y="2791"/>
                <a:ext cx="3586" cy="2676"/>
              </a:xfrm>
              <a:prstGeom prst="rect">
                <a:avLst/>
              </a:prstGeom>
              <a:noFill/>
            </p:spPr>
            <p:txBody>
              <a:bodyPr wrap="square" rtlCol="0" anchor="t">
                <a:spAutoFit/>
              </a:bodyPr>
              <a:lstStyle/>
              <a:p>
                <a:pPr>
                  <a:lnSpc>
                    <a:spcPct val="100000"/>
                  </a:lnSpc>
                </a:pPr>
                <a:r>
                  <a:rPr lang="en-GB" altLang="zh-CN" sz="2800" b="1" u="sng" dirty="0">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01.</a:t>
                </a:r>
                <a:r>
                  <a:rPr lang="en-US" altLang="zh-CN" sz="2800" b="1" u="sng" dirty="0">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Introduction</a:t>
                </a:r>
              </a:p>
            </p:txBody>
          </p:sp>
          <p:sp>
            <p:nvSpPr>
              <p:cNvPr id="14" name="文本框 13"/>
              <p:cNvSpPr txBox="1"/>
              <p:nvPr/>
            </p:nvSpPr>
            <p:spPr>
              <a:xfrm>
                <a:off x="4048" y="4493"/>
                <a:ext cx="8091" cy="2676"/>
              </a:xfrm>
              <a:prstGeom prst="rect">
                <a:avLst/>
              </a:prstGeom>
              <a:noFill/>
            </p:spPr>
            <p:txBody>
              <a:bodyPr wrap="square" rtlCol="0" anchor="t">
                <a:spAutoFit/>
              </a:bodyPr>
              <a:lstStyle/>
              <a:p>
                <a:pPr>
                  <a:lnSpc>
                    <a:spcPct val="100000"/>
                  </a:lnSpc>
                </a:pPr>
                <a:r>
                  <a:rPr lang="en-GB" altLang="zh-CN"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02.</a:t>
                </a:r>
                <a:r>
                  <a:rPr lang="en-US" altLang="zh-CN"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Evaluation of existing correlations</a:t>
                </a:r>
              </a:p>
            </p:txBody>
          </p:sp>
        </p:grpSp>
        <p:sp>
          <p:nvSpPr>
            <p:cNvPr id="15" name="文本框 14"/>
            <p:cNvSpPr txBox="1"/>
            <p:nvPr/>
          </p:nvSpPr>
          <p:spPr>
            <a:xfrm>
              <a:off x="4048" y="6193"/>
              <a:ext cx="9914" cy="2676"/>
            </a:xfrm>
            <a:prstGeom prst="rect">
              <a:avLst/>
            </a:prstGeom>
            <a:noFill/>
          </p:spPr>
          <p:txBody>
            <a:bodyPr wrap="square" rtlCol="0" anchor="t">
              <a:spAutoFit/>
            </a:bodyPr>
            <a:lstStyle/>
            <a:p>
              <a:pPr>
                <a:lnSpc>
                  <a:spcPct val="100000"/>
                </a:lnSpc>
              </a:pPr>
              <a:r>
                <a:rPr lang="en-GB" altLang="zh-CN"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03.</a:t>
              </a:r>
              <a:r>
                <a:rPr lang="en-US" altLang="en-GB" sz="2800" b="1" u="sng">
                  <a:solidFill>
                    <a:srgbClr val="5F5F5F"/>
                  </a:solidFill>
                  <a:latin typeface="Calibri" panose="020F0502020204030204" pitchFamily="34" charset="0"/>
                  <a:ea typeface="Calibri" panose="020F0502020204030204" pitchFamily="34" charset="0"/>
                  <a:cs typeface="Calibri" panose="020F0502020204030204" pitchFamily="34" charset="0"/>
                  <a:sym typeface="+mn-ea"/>
                </a:rPr>
                <a:t>Theoretical analysis of drift-flux parameter</a:t>
              </a:r>
            </a:p>
          </p:txBody>
        </p:sp>
      </p:grpSp>
    </p:spTree>
  </p:cSld>
  <p:clrMapOvr>
    <a:masterClrMapping/>
  </p:clrMapOvr>
  <p:transition advTm="18980"/>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3"/>
          </a:solidFill>
        </p:spPr>
        <p:txBody>
          <a:bodyPr vert="horz" wrap="square" lIns="0" tIns="45720" rIns="108000" bIns="45720" anchor="t"/>
          <a:lstStyle/>
          <a:p>
            <a:pPr eaLnBrk="1" hangingPunct="1"/>
            <a:r>
              <a:rPr lang="en-US" b="1" dirty="0">
                <a:highlight>
                  <a:srgbClr val="008000"/>
                </a:highlight>
                <a:latin typeface="Microsoft JhengHei" panose="020B0604030504040204" charset="-120"/>
                <a:ea typeface="Microsoft JhengHei" panose="020B0604030504040204" charset="-120"/>
                <a:cs typeface="微软雅黑" panose="020B0503020204020204" charset="-122"/>
              </a:rPr>
              <a:t>   </a:t>
            </a:r>
            <a:r>
              <a:rPr lang="en-US" b="1" dirty="0">
                <a:solidFill>
                  <a:schemeClr val="bg1"/>
                </a:solidFill>
                <a:highlight>
                  <a:srgbClr val="008000"/>
                </a:highlight>
                <a:latin typeface="Microsoft JhengHei" panose="020B0604030504040204" charset="-120"/>
                <a:ea typeface="Microsoft JhengHei" panose="020B0604030504040204" charset="-120"/>
                <a:cs typeface="微软雅黑" panose="020B0503020204020204" charset="-122"/>
              </a:rPr>
              <a:t>05.</a:t>
            </a:r>
            <a:r>
              <a:rPr lang="en-US" altLang="zh-CN" b="1" dirty="0">
                <a:solidFill>
                  <a:schemeClr val="bg1"/>
                </a:solidFill>
                <a:highlight>
                  <a:srgbClr val="008000"/>
                </a:highlight>
                <a:latin typeface="Microsoft JhengHei" panose="020B0604030504040204" charset="-120"/>
                <a:ea typeface="Microsoft JhengHei" panose="020B0604030504040204" charset="-120"/>
                <a:cs typeface="微软雅黑" panose="020B0503020204020204" charset="-122"/>
                <a:sym typeface="+mn-ea"/>
              </a:rPr>
              <a:t>Conclusion</a:t>
            </a:r>
          </a:p>
        </p:txBody>
      </p:sp>
      <p:cxnSp>
        <p:nvCxnSpPr>
          <p:cNvPr id="42" name="直接箭头连接符 41"/>
          <p:cNvCxnSpPr>
            <a:endCxn id="40" idx="2"/>
          </p:cNvCxnSpPr>
          <p:nvPr/>
        </p:nvCxnSpPr>
        <p:spPr>
          <a:xfrm flipV="1">
            <a:off x="49911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323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solidFill>
                  </a:tcPr>
                </a:tc>
                <a:extLst>
                  <a:ext uri="{0D108BD9-81ED-4DB2-BD59-A6C34878D82A}">
                    <a16:rowId xmlns:a16="http://schemas.microsoft.com/office/drawing/2014/main" val="10004"/>
                  </a:ext>
                </a:extLst>
              </a:tr>
            </a:tbl>
          </a:graphicData>
        </a:graphic>
      </p:graphicFrame>
      <p:sp>
        <p:nvSpPr>
          <p:cNvPr id="2" name="文本框 1"/>
          <p:cNvSpPr txBox="1"/>
          <p:nvPr/>
        </p:nvSpPr>
        <p:spPr>
          <a:xfrm>
            <a:off x="323850" y="1413510"/>
            <a:ext cx="8566150" cy="4247317"/>
          </a:xfrm>
          <a:prstGeom prst="rect">
            <a:avLst/>
          </a:prstGeom>
          <a:noFill/>
        </p:spPr>
        <p:txBody>
          <a:bodyPr wrap="square" rtlCol="0" anchor="t">
            <a:spAutoFit/>
          </a:bodyPr>
          <a:lstStyle/>
          <a:p>
            <a:pPr algn="just"/>
            <a:r>
              <a:rPr lang="en-US"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B</a:t>
            </a:r>
            <a:r>
              <a:rPr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ased on one-dimensional modified theory analysis, the distribution parameter is estimated and the effect on which is quantitatively discussed, then a new correlation considering is developed. The obtained conclusions and prospects are as follows</a:t>
            </a:r>
            <a:r>
              <a:rPr lang="en-US"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p>
          <a:p>
            <a:pPr algn="just"/>
            <a:endParaRPr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charset="0"/>
              <a:buChar char="Ø"/>
            </a:pPr>
            <a:r>
              <a:rPr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Analysis result based on modified Clark’s theoretical model shows that distribution parameter is assuming very high values at low Re number. Besides, with Froude number increase, distribution parameter tends to decrease. At lower void factions, distribution parameter is also assumed to be high values. It indicates that the pipe size, flow rate and void fraction can all influence distribution parameter.</a:t>
            </a:r>
          </a:p>
          <a:p>
            <a:pPr algn="just">
              <a:buFont typeface="Wingdings" panose="05000000000000000000" charset="0"/>
            </a:pPr>
            <a:endParaRPr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charset="0"/>
              <a:buChar char="Ø"/>
            </a:pPr>
            <a:r>
              <a:rPr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Considering the quantitative laws of above influence factors obtained by theoretical analysis and fitting the data of Ariyoshi’s test, a new correlation for gas-LBE two-phase flow is developed and evaluated with JNC &amp; </a:t>
            </a:r>
            <a:r>
              <a:rPr b="1" dirty="0"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KyotoU</a:t>
            </a:r>
            <a:r>
              <a:rPr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and Saito’s test. The new correlation gives the good prediction for gas-LBE two-phase flow in the void fraction range of 0~30%.</a:t>
            </a:r>
          </a:p>
        </p:txBody>
      </p:sp>
    </p:spTree>
  </p:cSld>
  <p:clrMapOvr>
    <a:overrideClrMapping bg1="lt1" tx1="dk1" bg2="lt2" tx2="dk2" accent1="accent1" accent2="accent2" accent3="accent3" accent4="accent4" accent5="accent5" accent6="accent6" hlink="hlink" folHlink="folHlink"/>
  </p:clrMapOvr>
  <p:transition advTm="2432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60400" y="2909888"/>
            <a:ext cx="6892925" cy="1038225"/>
          </a:xfrm>
        </p:spPr>
        <p:txBody>
          <a:bodyPr vert="horz" wrap="square" lIns="0" tIns="45720" rIns="108000" bIns="45720" anchor="t"/>
          <a:lstStyle/>
          <a:p>
            <a:pPr eaLnBrk="1" hangingPunct="1">
              <a:buClrTx/>
              <a:buSzTx/>
              <a:buFontTx/>
            </a:pPr>
            <a:r>
              <a:rPr lang="en-US" altLang="zh-CN" sz="4000" kern="1200" dirty="0">
                <a:latin typeface="方正兰亭中黑_GBK" panose="02000000000000000000" pitchFamily="2" charset="-122"/>
                <a:ea typeface="方正兰亭中黑_GBK" panose="02000000000000000000" pitchFamily="2" charset="-122"/>
              </a:rPr>
              <a:t>Thank you</a:t>
            </a:r>
            <a:r>
              <a:rPr lang="en-US" altLang="zh-CN" sz="1800" kern="1200" dirty="0">
                <a:latin typeface="+mj-lt"/>
                <a:ea typeface="黑体" panose="02010609060101010101" pitchFamily="2" charset="-122"/>
                <a:cs typeface="+mj-cs"/>
              </a:rPr>
              <a:t> </a:t>
            </a:r>
            <a:endParaRPr lang="zh-CN" altLang="en-US" sz="1800" kern="1200" dirty="0">
              <a:latin typeface="+mj-lt"/>
              <a:ea typeface="黑体" panose="02010609060101010101" pitchFamily="2" charset="-122"/>
              <a:cs typeface="+mj-cs"/>
            </a:endParaRPr>
          </a:p>
        </p:txBody>
      </p:sp>
      <p:sp>
        <p:nvSpPr>
          <p:cNvPr id="3" name="文本框 5"/>
          <p:cNvSpPr txBox="1"/>
          <p:nvPr/>
        </p:nvSpPr>
        <p:spPr>
          <a:xfrm>
            <a:off x="7013575" y="349250"/>
            <a:ext cx="2726055" cy="337185"/>
          </a:xfrm>
          <a:prstGeom prst="rect">
            <a:avLst/>
          </a:prstGeom>
          <a:noFill/>
        </p:spPr>
        <p:txBody>
          <a:bodyPr wrap="square" rtlCol="0">
            <a:spAutoFit/>
          </a:bodyPr>
          <a:lstStyle/>
          <a:p>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严</a:t>
            </a:r>
            <a:r>
              <a:rPr lang="en-US"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a:t>
            </a:r>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慎</a:t>
            </a:r>
            <a:r>
              <a:rPr lang="en-US"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a:t>
            </a:r>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细</a:t>
            </a:r>
            <a:r>
              <a:rPr lang="en-US"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sym typeface="+mn-ea"/>
              </a:rPr>
              <a:t>·</a:t>
            </a:r>
            <a:r>
              <a:rPr lang="zh-CN" altLang="zh-CN" sz="1600" dirty="0">
                <a:solidFill>
                  <a:schemeClr val="bg1"/>
                </a:solidFill>
                <a:latin typeface="方正兰亭中黑_GBK" panose="02000000000000000000" pitchFamily="2" charset="-122"/>
                <a:ea typeface="方正兰亭中黑_GBK" panose="02000000000000000000" pitchFamily="2" charset="-122"/>
                <a:cs typeface="方正兰亭中黑_GBK" panose="02000000000000000000" pitchFamily="2" charset="-122"/>
              </a:rPr>
              <a:t>实</a:t>
            </a:r>
          </a:p>
        </p:txBody>
      </p:sp>
      <p:sp>
        <p:nvSpPr>
          <p:cNvPr id="2" name="文本框 1">
            <a:extLst>
              <a:ext uri="{FF2B5EF4-FFF2-40B4-BE49-F238E27FC236}">
                <a16:creationId xmlns:a16="http://schemas.microsoft.com/office/drawing/2014/main" id="{D6758931-45F9-D79F-059C-8517B10C7816}"/>
              </a:ext>
            </a:extLst>
          </p:cNvPr>
          <p:cNvSpPr txBox="1"/>
          <p:nvPr/>
        </p:nvSpPr>
        <p:spPr>
          <a:xfrm>
            <a:off x="464039" y="2836093"/>
            <a:ext cx="8215921" cy="523220"/>
          </a:xfrm>
          <a:prstGeom prst="rect">
            <a:avLst/>
          </a:prstGeom>
          <a:noFill/>
        </p:spPr>
        <p:txBody>
          <a:bodyPr wrap="square">
            <a:spAutoFit/>
          </a:bodyPr>
          <a:lstStyle/>
          <a:p>
            <a:pPr algn="ctr"/>
            <a:r>
              <a:rPr lang="en-US" altLang="zh-CN" sz="2800" b="1" dirty="0">
                <a:solidFill>
                  <a:schemeClr val="bg1"/>
                </a:solidFill>
                <a:latin typeface="Calibri" panose="020F0502020204030204" pitchFamily="34" charset="0"/>
                <a:ea typeface="Calibri" panose="020F0502020204030204" pitchFamily="34" charset="0"/>
                <a:cs typeface="Calibri" panose="020F0502020204030204" pitchFamily="34" charset="0"/>
              </a:rPr>
              <a:t>Thank you!</a:t>
            </a:r>
            <a:endParaRPr lang="zh-CN" altLang="zh-CN" sz="2800" b="1"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88620" y="6596380"/>
            <a:ext cx="2437130" cy="275590"/>
          </a:xfrm>
          <a:prstGeom prst="rect">
            <a:avLst/>
          </a:prstGeom>
          <a:solidFill>
            <a:schemeClr val="bg1"/>
          </a:solidFill>
        </p:spPr>
        <p:txBody>
          <a:bodyPr wrap="square" rtlCol="0">
            <a:spAutoFit/>
          </a:bodyPr>
          <a:lstStyle/>
          <a:p>
            <a:pPr algn="ctr"/>
            <a:r>
              <a:rPr lang="en-US" altLang="zh-CN" sz="1200" b="1">
                <a:solidFill>
                  <a:schemeClr val="bg1">
                    <a:lumMod val="50000"/>
                  </a:schemeClr>
                </a:solidFill>
                <a:latin typeface="Microsoft JhengHei" panose="020B0604030504040204" charset="-120"/>
                <a:ea typeface="Microsoft JhengHei" panose="020B0604030504040204" charset="-120"/>
                <a:cs typeface="微软雅黑" panose="020B0503020204020204" charset="-122"/>
              </a:rPr>
              <a:t>Bubble transportation path</a:t>
            </a:r>
          </a:p>
        </p:txBody>
      </p:sp>
      <p:sp>
        <p:nvSpPr>
          <p:cNvPr id="12290" name="Title 1"/>
          <p:cNvSpPr>
            <a:spLocks noGrp="1"/>
          </p:cNvSpPr>
          <p:nvPr>
            <p:ph type="title"/>
          </p:nvPr>
        </p:nvSpPr>
        <p:spPr>
          <a:xfrm>
            <a:off x="-6985" y="620395"/>
            <a:ext cx="9150350" cy="444500"/>
          </a:xfrm>
          <a:gradFill>
            <a:gsLst>
              <a:gs pos="0">
                <a:srgbClr val="FE4444"/>
              </a:gs>
              <a:gs pos="80000">
                <a:schemeClr val="bg1"/>
              </a:gs>
            </a:gsLst>
            <a:lin scaled="0"/>
          </a:gradFill>
        </p:spPr>
        <p:txBody>
          <a:bodyPr vert="horz" wrap="square" lIns="0" tIns="45720" rIns="108000" bIns="45720" anchor="t"/>
          <a:lstStyle/>
          <a:p>
            <a:pPr eaLnBrk="1" hangingPunct="1"/>
            <a:r>
              <a:rPr lang="en-US" b="1" dirty="0">
                <a:highlight>
                  <a:srgbClr val="FF0000"/>
                </a:highlight>
                <a:latin typeface="Microsoft JhengHei" panose="020B0604030504040204" charset="-120"/>
                <a:ea typeface="Microsoft JhengHei" panose="020B0604030504040204" charset="-120"/>
                <a:cs typeface="微软雅黑" panose="020B0503020204020204" charset="-122"/>
              </a:rPr>
              <a:t>   </a:t>
            </a:r>
            <a:r>
              <a:rPr lang="en-US" b="1" dirty="0">
                <a:solidFill>
                  <a:schemeClr val="bg1"/>
                </a:solidFill>
                <a:highlight>
                  <a:srgbClr val="FF0000"/>
                </a:highlight>
                <a:latin typeface="Microsoft JhengHei" panose="020B0604030504040204" charset="-120"/>
                <a:ea typeface="Microsoft JhengHei" panose="020B0604030504040204" charset="-120"/>
                <a:cs typeface="微软雅黑" panose="020B0503020204020204" charset="-122"/>
              </a:rPr>
              <a:t>01.</a:t>
            </a:r>
            <a:r>
              <a:rPr lang="en-US" altLang="zh-CN" b="1" dirty="0">
                <a:solidFill>
                  <a:schemeClr val="bg1"/>
                </a:solidFill>
                <a:highlight>
                  <a:srgbClr val="FF0000"/>
                </a:highlight>
                <a:latin typeface="Microsoft JhengHei" panose="020B0604030504040204" charset="-120"/>
                <a:ea typeface="Microsoft JhengHei" panose="020B0604030504040204" charset="-120"/>
                <a:cs typeface="微软雅黑" panose="020B0503020204020204" charset="-122"/>
              </a:rPr>
              <a:t>Introduction</a:t>
            </a:r>
          </a:p>
        </p:txBody>
      </p:sp>
      <p:sp>
        <p:nvSpPr>
          <p:cNvPr id="2" name="文本框 1"/>
          <p:cNvSpPr txBox="1"/>
          <p:nvPr/>
        </p:nvSpPr>
        <p:spPr>
          <a:xfrm>
            <a:off x="293370" y="1116965"/>
            <a:ext cx="8558530" cy="337185"/>
          </a:xfrm>
          <a:prstGeom prst="rect">
            <a:avLst/>
          </a:prstGeom>
          <a:noFill/>
        </p:spPr>
        <p:txBody>
          <a:bodyPr wrap="square" rtlCol="0" anchor="t">
            <a:spAutoFit/>
          </a:bodyPr>
          <a:lstStyle/>
          <a:p>
            <a:pPr marL="285750" indent="-285750" algn="just">
              <a:buFont typeface="Arial" panose="020B0604020202020204" pitchFamily="34" charset="0"/>
              <a:buChar char="•"/>
            </a:pPr>
            <a:r>
              <a:rPr lang="en-US" altLang="zh-CN" sz="1600" b="1" dirty="0">
                <a:solidFill>
                  <a:schemeClr val="bg1">
                    <a:lumMod val="50000"/>
                  </a:schemeClr>
                </a:solidFill>
                <a:latin typeface="Microsoft JhengHei" panose="020B0604030504040204" charset="-120"/>
                <a:ea typeface="Microsoft JhengHei" panose="020B0604030504040204" charset="-120"/>
                <a:cs typeface="微软雅黑" panose="020B0503020204020204" charset="-122"/>
                <a:sym typeface="+mn-ea"/>
              </a:rPr>
              <a:t>Gas-liquid two-phase flow is typical phenomenon in accident scenario in NPP</a:t>
            </a:r>
            <a:endParaRPr lang="zh-CN" altLang="en-US" sz="1600" b="1" dirty="0">
              <a:solidFill>
                <a:schemeClr val="bg1">
                  <a:lumMod val="50000"/>
                </a:schemeClr>
              </a:solidFill>
              <a:latin typeface="Microsoft JhengHei" panose="020B0604030504040204" charset="-120"/>
              <a:ea typeface="Microsoft JhengHei" panose="020B0604030504040204" charset="-120"/>
              <a:cs typeface="微软雅黑" panose="020B0503020204020204" charset="-122"/>
              <a:sym typeface="+mn-ea"/>
            </a:endParaRPr>
          </a:p>
        </p:txBody>
      </p:sp>
      <p:sp>
        <p:nvSpPr>
          <p:cNvPr id="13" name="文本框 12"/>
          <p:cNvSpPr txBox="1"/>
          <p:nvPr/>
        </p:nvSpPr>
        <p:spPr>
          <a:xfrm>
            <a:off x="828040" y="2998470"/>
            <a:ext cx="1332230" cy="306705"/>
          </a:xfrm>
          <a:prstGeom prst="rect">
            <a:avLst/>
          </a:prstGeom>
          <a:noFill/>
        </p:spPr>
        <p:txBody>
          <a:bodyPr wrap="none" rtlCol="0">
            <a:spAutoFit/>
          </a:bodyPr>
          <a:lstStyle/>
          <a:p>
            <a:r>
              <a:rPr lang="en-US" sz="1400" b="1">
                <a:solidFill>
                  <a:schemeClr val="bg1">
                    <a:lumMod val="65000"/>
                  </a:schemeClr>
                </a:solidFill>
                <a:latin typeface="Microsoft JhengHei" panose="020B0604030504040204" charset="-120"/>
                <a:ea typeface="Microsoft JhengHei" panose="020B0604030504040204" charset="-120"/>
                <a:cs typeface="微软雅黑" panose="020B0503020204020204" charset="-122"/>
              </a:rPr>
              <a:t>CCFL in LOCA</a:t>
            </a:r>
          </a:p>
        </p:txBody>
      </p:sp>
      <p:sp>
        <p:nvSpPr>
          <p:cNvPr id="16" name="文本框 15"/>
          <p:cNvSpPr txBox="1"/>
          <p:nvPr/>
        </p:nvSpPr>
        <p:spPr>
          <a:xfrm>
            <a:off x="2484755" y="3011805"/>
            <a:ext cx="2576667" cy="307777"/>
          </a:xfrm>
          <a:prstGeom prst="rect">
            <a:avLst/>
          </a:prstGeom>
          <a:noFill/>
        </p:spPr>
        <p:txBody>
          <a:bodyPr wrap="none" rtlCol="0">
            <a:spAutoFit/>
          </a:bodyPr>
          <a:lstStyle/>
          <a:p>
            <a:r>
              <a:rPr lang="en-US" altLang="zh-CN" sz="1400" b="1" dirty="0">
                <a:solidFill>
                  <a:schemeClr val="bg1">
                    <a:lumMod val="65000"/>
                  </a:schemeClr>
                </a:solidFill>
                <a:latin typeface="Microsoft JhengHei" panose="020B0604030504040204" charset="-120"/>
                <a:ea typeface="Microsoft JhengHei" panose="020B0604030504040204" charset="-120"/>
                <a:cs typeface="微软雅黑" panose="020B0503020204020204" charset="-122"/>
              </a:rPr>
              <a:t>Flow regime in vertical tube</a:t>
            </a:r>
          </a:p>
        </p:txBody>
      </p:sp>
      <p:sp>
        <p:nvSpPr>
          <p:cNvPr id="17" name="文本框 16"/>
          <p:cNvSpPr txBox="1"/>
          <p:nvPr/>
        </p:nvSpPr>
        <p:spPr>
          <a:xfrm>
            <a:off x="250825" y="3430270"/>
            <a:ext cx="8860155" cy="860425"/>
          </a:xfrm>
          <a:prstGeom prst="rect">
            <a:avLst/>
          </a:prstGeom>
          <a:noFill/>
        </p:spPr>
        <p:txBody>
          <a:bodyPr wrap="square" rtlCol="0" anchor="t">
            <a:spAutoFit/>
          </a:bodyPr>
          <a:lstStyle/>
          <a:p>
            <a:pPr algn="just">
              <a:buFont typeface="Arial" panose="020B0604020202020204" pitchFamily="34" charset="0"/>
            </a:pPr>
            <a:r>
              <a:rPr lang="en-US" altLang="zh-CN" b="1" dirty="0">
                <a:solidFill>
                  <a:srgbClr val="FF0000"/>
                </a:solidFill>
                <a:latin typeface="Microsoft JhengHei" panose="020B0604030504040204" charset="-120"/>
                <a:ea typeface="Microsoft JhengHei" panose="020B0604030504040204" charset="-120"/>
                <a:cs typeface="微软雅黑" panose="020B0503020204020204" charset="-122"/>
                <a:sym typeface="+mn-ea"/>
              </a:rPr>
              <a:t>Bubble column-type gas-liquid two-phase flow</a:t>
            </a:r>
            <a:endParaRPr lang="zh-CN" altLang="en-US" b="1" dirty="0">
              <a:solidFill>
                <a:srgbClr val="FF0000"/>
              </a:solidFill>
              <a:latin typeface="Microsoft JhengHei" panose="020B0604030504040204" charset="-120"/>
              <a:ea typeface="Microsoft JhengHei" panose="020B0604030504040204" charset="-120"/>
              <a:cs typeface="微软雅黑" panose="020B0503020204020204" charset="-122"/>
              <a:sym typeface="+mn-ea"/>
            </a:endParaRPr>
          </a:p>
          <a:p>
            <a:pPr marL="285750" indent="-285750" algn="just">
              <a:buFont typeface="Arial" panose="020B0604020202020204" pitchFamily="34" charset="0"/>
              <a:buChar char="•"/>
            </a:pPr>
            <a:r>
              <a:rPr lang="en-US" altLang="zh-CN" sz="1600" b="1" dirty="0">
                <a:solidFill>
                  <a:srgbClr val="FF0000"/>
                </a:solidFill>
                <a:latin typeface="Microsoft JhengHei" panose="020B0604030504040204" charset="-120"/>
                <a:ea typeface="Microsoft JhengHei" panose="020B0604030504040204" charset="-120"/>
                <a:cs typeface="微软雅黑" panose="020B0503020204020204" charset="-122"/>
                <a:sym typeface="+mn-ea"/>
              </a:rPr>
              <a:t>Extreme condition：Velocity of liquid phase is near zero and gas bubble is driven by buoyancy</a:t>
            </a:r>
          </a:p>
        </p:txBody>
      </p:sp>
      <p:sp>
        <p:nvSpPr>
          <p:cNvPr id="21" name="文本框 20"/>
          <p:cNvSpPr txBox="1"/>
          <p:nvPr/>
        </p:nvSpPr>
        <p:spPr>
          <a:xfrm>
            <a:off x="6928485" y="2998470"/>
            <a:ext cx="2173605" cy="306705"/>
          </a:xfrm>
          <a:prstGeom prst="rect">
            <a:avLst/>
          </a:prstGeom>
          <a:noFill/>
        </p:spPr>
        <p:txBody>
          <a:bodyPr wrap="none" rtlCol="0">
            <a:spAutoFit/>
          </a:bodyPr>
          <a:lstStyle/>
          <a:p>
            <a:r>
              <a:rPr lang="en-US" altLang="zh-CN" sz="1400" b="1">
                <a:solidFill>
                  <a:schemeClr val="bg1">
                    <a:lumMod val="65000"/>
                  </a:schemeClr>
                </a:solidFill>
                <a:latin typeface="Microsoft JhengHei" panose="020B0604030504040204" charset="-120"/>
                <a:ea typeface="Microsoft JhengHei" panose="020B0604030504040204" charset="-120"/>
                <a:cs typeface="微软雅黑" panose="020B0503020204020204" charset="-122"/>
              </a:rPr>
              <a:t>Flow regime evaluation</a:t>
            </a:r>
          </a:p>
        </p:txBody>
      </p:sp>
      <p:grpSp>
        <p:nvGrpSpPr>
          <p:cNvPr id="6" name="组合 5"/>
          <p:cNvGrpSpPr/>
          <p:nvPr/>
        </p:nvGrpSpPr>
        <p:grpSpPr>
          <a:xfrm>
            <a:off x="612775" y="1557020"/>
            <a:ext cx="8437245" cy="1440815"/>
            <a:chOff x="1078" y="2791"/>
            <a:chExt cx="13287" cy="2269"/>
          </a:xfrm>
        </p:grpSpPr>
        <p:pic>
          <p:nvPicPr>
            <p:cNvPr id="15362" name="Picture 4"/>
            <p:cNvPicPr>
              <a:picLocks noChangeAspect="1"/>
            </p:cNvPicPr>
            <p:nvPr/>
          </p:nvPicPr>
          <p:blipFill>
            <a:blip r:embed="rId3"/>
            <a:srcRect l="24246" t="11101" r="17278" b="28431"/>
            <a:stretch>
              <a:fillRect/>
            </a:stretch>
          </p:blipFill>
          <p:spPr>
            <a:xfrm>
              <a:off x="1078" y="2792"/>
              <a:ext cx="3174" cy="2268"/>
            </a:xfrm>
            <a:prstGeom prst="rect">
              <a:avLst/>
            </a:prstGeom>
            <a:noFill/>
            <a:ln w="9525">
              <a:noFill/>
            </a:ln>
          </p:spPr>
        </p:pic>
        <p:grpSp>
          <p:nvGrpSpPr>
            <p:cNvPr id="14" name="组合 13"/>
            <p:cNvGrpSpPr>
              <a:grpSpLocks noChangeAspect="1"/>
            </p:cNvGrpSpPr>
            <p:nvPr/>
          </p:nvGrpSpPr>
          <p:grpSpPr>
            <a:xfrm>
              <a:off x="4575" y="2792"/>
              <a:ext cx="3191" cy="2268"/>
              <a:chOff x="1132" y="1955"/>
              <a:chExt cx="9405" cy="6684"/>
            </a:xfrm>
          </p:grpSpPr>
          <p:pic>
            <p:nvPicPr>
              <p:cNvPr id="19458" name="Picture 4" descr="vring"/>
              <p:cNvPicPr>
                <a:picLocks noChangeAspect="1"/>
              </p:cNvPicPr>
              <p:nvPr/>
            </p:nvPicPr>
            <p:blipFill>
              <a:blip r:embed="rId4"/>
              <a:stretch>
                <a:fillRect/>
              </a:stretch>
            </p:blipFill>
            <p:spPr>
              <a:xfrm>
                <a:off x="5950" y="1955"/>
                <a:ext cx="1420" cy="6685"/>
              </a:xfrm>
              <a:prstGeom prst="rect">
                <a:avLst/>
              </a:prstGeom>
              <a:noFill/>
              <a:ln w="9525">
                <a:noFill/>
              </a:ln>
            </p:spPr>
          </p:pic>
          <p:pic>
            <p:nvPicPr>
              <p:cNvPr id="19459" name="Picture 5" descr="vringd"/>
              <p:cNvPicPr>
                <a:picLocks noChangeAspect="1"/>
              </p:cNvPicPr>
              <p:nvPr/>
            </p:nvPicPr>
            <p:blipFill>
              <a:blip r:embed="rId5"/>
              <a:stretch>
                <a:fillRect/>
              </a:stretch>
            </p:blipFill>
            <p:spPr>
              <a:xfrm>
                <a:off x="7535" y="1955"/>
                <a:ext cx="1420" cy="6685"/>
              </a:xfrm>
              <a:prstGeom prst="rect">
                <a:avLst/>
              </a:prstGeom>
              <a:noFill/>
              <a:ln w="9525">
                <a:noFill/>
              </a:ln>
            </p:spPr>
          </p:pic>
          <p:pic>
            <p:nvPicPr>
              <p:cNvPr id="19460" name="Picture 6" descr="vslug"/>
              <p:cNvPicPr>
                <a:picLocks noChangeAspect="1"/>
              </p:cNvPicPr>
              <p:nvPr/>
            </p:nvPicPr>
            <p:blipFill>
              <a:blip r:embed="rId6"/>
              <a:stretch>
                <a:fillRect/>
              </a:stretch>
            </p:blipFill>
            <p:spPr>
              <a:xfrm>
                <a:off x="2684" y="1955"/>
                <a:ext cx="1427" cy="6685"/>
              </a:xfrm>
              <a:prstGeom prst="rect">
                <a:avLst/>
              </a:prstGeom>
              <a:noFill/>
              <a:ln w="9525">
                <a:noFill/>
              </a:ln>
            </p:spPr>
          </p:pic>
          <p:pic>
            <p:nvPicPr>
              <p:cNvPr id="19461" name="Picture 7" descr="vtrop"/>
              <p:cNvPicPr>
                <a:picLocks noChangeAspect="1"/>
              </p:cNvPicPr>
              <p:nvPr/>
            </p:nvPicPr>
            <p:blipFill>
              <a:blip r:embed="rId7"/>
              <a:srcRect l="64624"/>
              <a:stretch>
                <a:fillRect/>
              </a:stretch>
            </p:blipFill>
            <p:spPr>
              <a:xfrm>
                <a:off x="9103" y="1955"/>
                <a:ext cx="1435" cy="6685"/>
              </a:xfrm>
              <a:prstGeom prst="rect">
                <a:avLst/>
              </a:prstGeom>
              <a:noFill/>
              <a:ln w="9525">
                <a:noFill/>
              </a:ln>
            </p:spPr>
          </p:pic>
          <p:pic>
            <p:nvPicPr>
              <p:cNvPr id="19462" name="Picture 8" descr="vchurn"/>
              <p:cNvPicPr>
                <a:picLocks noChangeAspect="1"/>
              </p:cNvPicPr>
              <p:nvPr/>
            </p:nvPicPr>
            <p:blipFill>
              <a:blip r:embed="rId8"/>
              <a:stretch>
                <a:fillRect/>
              </a:stretch>
            </p:blipFill>
            <p:spPr>
              <a:xfrm>
                <a:off x="4285" y="1955"/>
                <a:ext cx="1425" cy="6685"/>
              </a:xfrm>
              <a:prstGeom prst="rect">
                <a:avLst/>
              </a:prstGeom>
              <a:noFill/>
              <a:ln w="9525">
                <a:noFill/>
              </a:ln>
            </p:spPr>
          </p:pic>
          <p:pic>
            <p:nvPicPr>
              <p:cNvPr id="19463" name="Picture 9" descr="vbub"/>
              <p:cNvPicPr>
                <a:picLocks noChangeAspect="1"/>
              </p:cNvPicPr>
              <p:nvPr/>
            </p:nvPicPr>
            <p:blipFill>
              <a:blip r:embed="rId9"/>
              <a:stretch>
                <a:fillRect/>
              </a:stretch>
            </p:blipFill>
            <p:spPr>
              <a:xfrm>
                <a:off x="1132" y="1955"/>
                <a:ext cx="1427" cy="6685"/>
              </a:xfrm>
              <a:prstGeom prst="rect">
                <a:avLst/>
              </a:prstGeom>
              <a:noFill/>
              <a:ln w="9525">
                <a:noFill/>
              </a:ln>
            </p:spPr>
          </p:pic>
        </p:grpSp>
        <p:pic>
          <p:nvPicPr>
            <p:cNvPr id="92162" name="Picture 4"/>
            <p:cNvPicPr>
              <a:picLocks noChangeAspect="1"/>
            </p:cNvPicPr>
            <p:nvPr/>
          </p:nvPicPr>
          <p:blipFill>
            <a:blip r:embed="rId10"/>
            <a:stretch>
              <a:fillRect/>
            </a:stretch>
          </p:blipFill>
          <p:spPr>
            <a:xfrm>
              <a:off x="11169" y="2791"/>
              <a:ext cx="3196" cy="2268"/>
            </a:xfrm>
            <a:prstGeom prst="rect">
              <a:avLst/>
            </a:prstGeom>
            <a:noFill/>
            <a:ln w="9525">
              <a:noFill/>
            </a:ln>
          </p:spPr>
        </p:pic>
        <p:grpSp>
          <p:nvGrpSpPr>
            <p:cNvPr id="3" name="组合 2"/>
            <p:cNvGrpSpPr>
              <a:grpSpLocks noChangeAspect="1"/>
            </p:cNvGrpSpPr>
            <p:nvPr/>
          </p:nvGrpSpPr>
          <p:grpSpPr>
            <a:xfrm>
              <a:off x="7984" y="2791"/>
              <a:ext cx="3185" cy="2268"/>
              <a:chOff x="7484" y="2904"/>
              <a:chExt cx="3444" cy="2452"/>
            </a:xfrm>
          </p:grpSpPr>
          <p:graphicFrame>
            <p:nvGraphicFramePr>
              <p:cNvPr id="73736" name="Object 4"/>
              <p:cNvGraphicFramePr>
                <a:graphicFrameLocks noChangeAspect="1"/>
              </p:cNvGraphicFramePr>
              <p:nvPr/>
            </p:nvGraphicFramePr>
            <p:xfrm>
              <a:off x="7541" y="2904"/>
              <a:ext cx="3330" cy="1160"/>
            </p:xfrm>
            <a:graphic>
              <a:graphicData uri="http://schemas.openxmlformats.org/presentationml/2006/ole">
                <mc:AlternateContent xmlns:mc="http://schemas.openxmlformats.org/markup-compatibility/2006">
                  <mc:Choice xmlns:v="urn:schemas-microsoft-com:vml" Requires="v">
                    <p:oleObj r:id="rId11" imgW="2616200" imgH="889000" progId="Equation.3">
                      <p:embed/>
                    </p:oleObj>
                  </mc:Choice>
                  <mc:Fallback>
                    <p:oleObj r:id="rId11" imgW="2616200" imgH="889000" progId="Equation.3">
                      <p:embed/>
                      <p:pic>
                        <p:nvPicPr>
                          <p:cNvPr id="0" name="图片 3193"/>
                          <p:cNvPicPr/>
                          <p:nvPr/>
                        </p:nvPicPr>
                        <p:blipFill>
                          <a:blip r:embed="rId12"/>
                          <a:stretch>
                            <a:fillRect/>
                          </a:stretch>
                        </p:blipFill>
                        <p:spPr>
                          <a:xfrm>
                            <a:off x="7541" y="2904"/>
                            <a:ext cx="3330" cy="1160"/>
                          </a:xfrm>
                          <a:prstGeom prst="rect">
                            <a:avLst/>
                          </a:prstGeom>
                          <a:solidFill>
                            <a:schemeClr val="bg1">
                              <a:lumMod val="85000"/>
                            </a:schemeClr>
                          </a:solidFill>
                          <a:ln w="38100">
                            <a:noFill/>
                            <a:miter/>
                          </a:ln>
                        </p:spPr>
                      </p:pic>
                    </p:oleObj>
                  </mc:Fallback>
                </mc:AlternateContent>
              </a:graphicData>
            </a:graphic>
          </p:graphicFrame>
          <p:graphicFrame>
            <p:nvGraphicFramePr>
              <p:cNvPr id="30" name="Object 7"/>
              <p:cNvGraphicFramePr>
                <a:graphicFrameLocks noChangeAspect="1"/>
              </p:cNvGraphicFramePr>
              <p:nvPr/>
            </p:nvGraphicFramePr>
            <p:xfrm>
              <a:off x="7484" y="4324"/>
              <a:ext cx="3444" cy="1033"/>
            </p:xfrm>
            <a:graphic>
              <a:graphicData uri="http://schemas.openxmlformats.org/presentationml/2006/ole">
                <mc:AlternateContent xmlns:mc="http://schemas.openxmlformats.org/markup-compatibility/2006">
                  <mc:Choice xmlns:v="urn:schemas-microsoft-com:vml" Requires="v">
                    <p:oleObj r:id="rId13" imgW="2933700" imgH="862965" progId="Equation.3">
                      <p:embed/>
                    </p:oleObj>
                  </mc:Choice>
                  <mc:Fallback>
                    <p:oleObj r:id="rId13" imgW="2933700" imgH="862965" progId="Equation.3">
                      <p:embed/>
                      <p:pic>
                        <p:nvPicPr>
                          <p:cNvPr id="0" name="图片 3194"/>
                          <p:cNvPicPr/>
                          <p:nvPr/>
                        </p:nvPicPr>
                        <p:blipFill>
                          <a:blip r:embed="rId14"/>
                          <a:stretch>
                            <a:fillRect/>
                          </a:stretch>
                        </p:blipFill>
                        <p:spPr>
                          <a:xfrm>
                            <a:off x="7484" y="4324"/>
                            <a:ext cx="3444" cy="1033"/>
                          </a:xfrm>
                          <a:prstGeom prst="rect">
                            <a:avLst/>
                          </a:prstGeom>
                          <a:solidFill>
                            <a:schemeClr val="bg1">
                              <a:lumMod val="75000"/>
                            </a:schemeClr>
                          </a:solidFill>
                          <a:ln w="38100">
                            <a:noFill/>
                            <a:miter/>
                          </a:ln>
                        </p:spPr>
                      </p:pic>
                    </p:oleObj>
                  </mc:Fallback>
                </mc:AlternateContent>
              </a:graphicData>
            </a:graphic>
          </p:graphicFrame>
        </p:grpSp>
      </p:grpSp>
      <p:sp>
        <p:nvSpPr>
          <p:cNvPr id="32" name="文本框 31"/>
          <p:cNvSpPr txBox="1"/>
          <p:nvPr/>
        </p:nvSpPr>
        <p:spPr>
          <a:xfrm>
            <a:off x="5003800" y="3011805"/>
            <a:ext cx="2018665" cy="306705"/>
          </a:xfrm>
          <a:prstGeom prst="rect">
            <a:avLst/>
          </a:prstGeom>
          <a:noFill/>
        </p:spPr>
        <p:txBody>
          <a:bodyPr wrap="none" rtlCol="0">
            <a:spAutoFit/>
          </a:bodyPr>
          <a:lstStyle/>
          <a:p>
            <a:r>
              <a:rPr lang="en-US" altLang="zh-CN" sz="1400" b="1">
                <a:solidFill>
                  <a:schemeClr val="bg1">
                    <a:lumMod val="65000"/>
                  </a:schemeClr>
                </a:solidFill>
                <a:latin typeface="Microsoft JhengHei" panose="020B0604030504040204" charset="-120"/>
                <a:ea typeface="Microsoft JhengHei" panose="020B0604030504040204" charset="-120"/>
                <a:cs typeface="微软雅黑" panose="020B0503020204020204" charset="-122"/>
              </a:rPr>
              <a:t>Momentum equation</a:t>
            </a:r>
          </a:p>
        </p:txBody>
      </p:sp>
      <p:pic>
        <p:nvPicPr>
          <p:cNvPr id="36" name="图片 9"/>
          <p:cNvPicPr/>
          <p:nvPr/>
        </p:nvPicPr>
        <p:blipFill>
          <a:blip r:embed="rId15"/>
          <a:srcRect l="8958" t="1347" r="2214" b="7082"/>
          <a:stretch>
            <a:fillRect/>
          </a:stretch>
        </p:blipFill>
        <p:spPr>
          <a:xfrm>
            <a:off x="615315" y="4220845"/>
            <a:ext cx="2437130" cy="2387600"/>
          </a:xfrm>
          <a:prstGeom prst="rect">
            <a:avLst/>
          </a:prstGeom>
        </p:spPr>
      </p:pic>
      <p:sp>
        <p:nvSpPr>
          <p:cNvPr id="37" name="文本框 36"/>
          <p:cNvSpPr txBox="1"/>
          <p:nvPr/>
        </p:nvSpPr>
        <p:spPr>
          <a:xfrm>
            <a:off x="2825750" y="4077335"/>
            <a:ext cx="4160520" cy="1938020"/>
          </a:xfrm>
          <a:prstGeom prst="rect">
            <a:avLst/>
          </a:prstGeom>
          <a:noFill/>
        </p:spPr>
        <p:txBody>
          <a:bodyPr wrap="square" rtlCol="0">
            <a:spAutoFit/>
          </a:bodyPr>
          <a:lstStyle/>
          <a:p>
            <a:pPr algn="ctr"/>
            <a:r>
              <a:rPr lang="en-US" altLang="zh-CN" sz="1800" b="1" dirty="0">
                <a:solidFill>
                  <a:srgbClr val="FF0000"/>
                </a:solidFill>
                <a:latin typeface="Microsoft JhengHei" panose="020B0604030504040204" charset="-120"/>
                <a:ea typeface="Microsoft JhengHei" panose="020B0604030504040204" charset="-120"/>
                <a:cs typeface="Microsoft JhengHei" panose="020B0604030504040204" charset="-120"/>
              </a:rPr>
              <a:t>Typical Bubble Column Flow in </a:t>
            </a:r>
          </a:p>
          <a:p>
            <a:pPr algn="ctr"/>
            <a:r>
              <a:rPr lang="en-US" altLang="zh-CN" sz="1800" b="1" dirty="0">
                <a:solidFill>
                  <a:srgbClr val="FF0000"/>
                </a:solidFill>
                <a:latin typeface="Microsoft JhengHei" panose="020B0604030504040204" charset="-120"/>
                <a:ea typeface="Microsoft JhengHei" panose="020B0604030504040204" charset="-120"/>
                <a:cs typeface="Microsoft JhengHei" panose="020B0604030504040204" charset="-120"/>
              </a:rPr>
              <a:t>LFR</a:t>
            </a:r>
            <a:endParaRPr lang="zh-CN" altLang="en-US" sz="1800" b="1" dirty="0">
              <a:solidFill>
                <a:srgbClr val="FF0000"/>
              </a:solidFill>
              <a:latin typeface="Microsoft JhengHei" panose="020B0604030504040204" charset="-120"/>
              <a:ea typeface="Microsoft JhengHei" panose="020B0604030504040204" charset="-120"/>
              <a:cs typeface="Microsoft JhengHei" panose="020B0604030504040204" charset="-120"/>
            </a:endParaRPr>
          </a:p>
          <a:p>
            <a:r>
              <a:rPr lang="zh-CN" altLang="en-US" sz="1400" b="1" dirty="0">
                <a:solidFill>
                  <a:srgbClr val="FF0000"/>
                </a:solidFill>
                <a:latin typeface="Microsoft JhengHei" panose="020B0604030504040204" charset="-120"/>
                <a:ea typeface="Microsoft JhengHei" panose="020B0604030504040204" charset="-120"/>
                <a:cs typeface="Microsoft JhengHei" panose="020B0604030504040204" charset="-120"/>
              </a:rPr>
              <a:t>（</a:t>
            </a:r>
            <a:r>
              <a:rPr lang="en-US" altLang="zh-CN" sz="1400" b="1" dirty="0">
                <a:solidFill>
                  <a:srgbClr val="FF0000"/>
                </a:solidFill>
                <a:latin typeface="Microsoft JhengHei" panose="020B0604030504040204" charset="-120"/>
                <a:ea typeface="Microsoft JhengHei" panose="020B0604030504040204" charset="-120"/>
                <a:cs typeface="Microsoft JhengHei" panose="020B0604030504040204" charset="-120"/>
              </a:rPr>
              <a:t>1</a:t>
            </a:r>
            <a:r>
              <a:rPr lang="zh-CN" altLang="en-US" sz="1400" b="1" dirty="0">
                <a:solidFill>
                  <a:srgbClr val="FF0000"/>
                </a:solidFill>
                <a:latin typeface="Microsoft JhengHei" panose="020B0604030504040204" charset="-120"/>
                <a:ea typeface="Microsoft JhengHei" panose="020B0604030504040204" charset="-120"/>
                <a:cs typeface="Microsoft JhengHei" panose="020B0604030504040204" charset="-120"/>
              </a:rPr>
              <a:t>）</a:t>
            </a:r>
            <a:r>
              <a:rPr lang="en-US" altLang="zh-CN" sz="1400" b="1" dirty="0">
                <a:solidFill>
                  <a:srgbClr val="FF0000"/>
                </a:solidFill>
                <a:latin typeface="Microsoft JhengHei" panose="020B0604030504040204" charset="-120"/>
                <a:ea typeface="Microsoft JhengHei" panose="020B0604030504040204" charset="-120"/>
                <a:cs typeface="Microsoft JhengHei" panose="020B0604030504040204" charset="-120"/>
              </a:rPr>
              <a:t>SGTR </a:t>
            </a:r>
            <a:r>
              <a:rPr lang="en-US" altLang="zh-CN" sz="1400" b="1" dirty="0" err="1">
                <a:solidFill>
                  <a:srgbClr val="FF0000"/>
                </a:solidFill>
                <a:latin typeface="Microsoft JhengHei" panose="020B0604030504040204" charset="-120"/>
                <a:ea typeface="Microsoft JhengHei" panose="020B0604030504040204" charset="-120"/>
                <a:cs typeface="Microsoft JhengHei" panose="020B0604030504040204" charset="-120"/>
              </a:rPr>
              <a:t>anlysis</a:t>
            </a:r>
            <a:r>
              <a:rPr lang="en-US" altLang="zh-CN"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(The main pump is shutdown)</a:t>
            </a:r>
          </a:p>
          <a:p>
            <a:pPr marL="285750" indent="-285750">
              <a:buFont typeface="Arial" panose="020B0604020202020204" pitchFamily="34" charset="0"/>
              <a:buChar char="•"/>
            </a:pPr>
            <a:r>
              <a:rPr lang="en-US" altLang="zh-CN"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Steam bubble may transport into the core</a:t>
            </a:r>
          </a:p>
          <a:p>
            <a:pPr marL="285750" indent="-285750">
              <a:buFont typeface="Arial" panose="020B0604020202020204" pitchFamily="34" charset="0"/>
              <a:buChar char="•"/>
            </a:pPr>
            <a:r>
              <a:rPr lang="en-US" altLang="zh-CN"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Insert additional reactivity and </a:t>
            </a:r>
            <a:r>
              <a:rPr lang="en-US" altLang="zh-CN" sz="1400" b="1" dirty="0" err="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threanten</a:t>
            </a:r>
            <a:r>
              <a:rPr lang="en-US" altLang="zh-CN"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 the safety of reactor</a:t>
            </a:r>
            <a:endParaRPr lang="zh-CN" altLang="en-US"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a:p>
            <a:pPr>
              <a:buFont typeface="Arial" panose="020B0604020202020204" pitchFamily="34" charset="0"/>
            </a:pPr>
            <a:r>
              <a:rPr lang="zh-CN" altLang="en-US"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2</a:t>
            </a:r>
            <a:r>
              <a:rPr lang="zh-CN" altLang="en-US"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sz="14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FP transportation in LBE pool during DEC</a:t>
            </a:r>
            <a:endParaRPr lang="en-US" sz="1400" b="1" dirty="0">
              <a:solidFill>
                <a:srgbClr val="FF0000"/>
              </a:solidFill>
              <a:latin typeface="Microsoft JhengHei" panose="020B0604030504040204" charset="-120"/>
              <a:ea typeface="Microsoft JhengHei" panose="020B0604030504040204" charset="-120"/>
              <a:cs typeface="Microsoft JhengHei" panose="020B0604030504040204" charset="-120"/>
            </a:endParaRPr>
          </a:p>
        </p:txBody>
      </p:sp>
      <p:sp>
        <p:nvSpPr>
          <p:cNvPr id="38" name="文本框 37"/>
          <p:cNvSpPr txBox="1"/>
          <p:nvPr/>
        </p:nvSpPr>
        <p:spPr>
          <a:xfrm>
            <a:off x="121285" y="5804535"/>
            <a:ext cx="633730" cy="460375"/>
          </a:xfrm>
          <a:prstGeom prst="rect">
            <a:avLst/>
          </a:prstGeom>
          <a:noFill/>
        </p:spPr>
        <p:txBody>
          <a:bodyPr wrap="square" rtlCol="0">
            <a:spAutoFit/>
          </a:bodyPr>
          <a:lstStyle/>
          <a:p>
            <a:pPr algn="ctr"/>
            <a:r>
              <a:rPr lang="en-US" altLang="zh-CN" sz="1200" b="1">
                <a:solidFill>
                  <a:schemeClr val="bg1">
                    <a:lumMod val="50000"/>
                  </a:schemeClr>
                </a:solidFill>
                <a:latin typeface="Microsoft JhengHei" panose="020B0604030504040204" charset="-120"/>
                <a:ea typeface="Microsoft JhengHei" panose="020B0604030504040204" charset="-120"/>
                <a:cs typeface="微软雅黑" panose="020B0503020204020204" charset="-122"/>
              </a:rPr>
              <a:t>SG</a:t>
            </a:r>
          </a:p>
          <a:p>
            <a:pPr algn="ctr"/>
            <a:r>
              <a:rPr lang="en-US" altLang="zh-CN" sz="1200" b="1">
                <a:solidFill>
                  <a:schemeClr val="bg1">
                    <a:lumMod val="50000"/>
                  </a:schemeClr>
                </a:solidFill>
                <a:latin typeface="Microsoft JhengHei" panose="020B0604030504040204" charset="-120"/>
                <a:ea typeface="Microsoft JhengHei" panose="020B0604030504040204" charset="-120"/>
                <a:cs typeface="微软雅黑" panose="020B0503020204020204" charset="-122"/>
              </a:rPr>
              <a:t>break</a:t>
            </a:r>
          </a:p>
        </p:txBody>
      </p:sp>
      <p:sp>
        <p:nvSpPr>
          <p:cNvPr id="39" name="椭圆 38"/>
          <p:cNvSpPr/>
          <p:nvPr/>
        </p:nvSpPr>
        <p:spPr>
          <a:xfrm>
            <a:off x="539750" y="623697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260475" y="5517515"/>
            <a:ext cx="510540" cy="245110"/>
          </a:xfrm>
          <a:prstGeom prst="rect">
            <a:avLst/>
          </a:prstGeom>
          <a:solidFill>
            <a:schemeClr val="bg1"/>
          </a:solidFill>
        </p:spPr>
        <p:txBody>
          <a:bodyPr wrap="square" rtlCol="0">
            <a:spAutoFit/>
          </a:bodyPr>
          <a:lstStyle/>
          <a:p>
            <a:pPr algn="ctr"/>
            <a:r>
              <a:rPr lang="en-US" altLang="zh-CN" sz="1000" b="1">
                <a:latin typeface="Microsoft JhengHei" panose="020B0604030504040204" charset="-120"/>
                <a:ea typeface="Microsoft JhengHei" panose="020B0604030504040204" charset="-120"/>
              </a:rPr>
              <a:t>Core</a:t>
            </a:r>
          </a:p>
        </p:txBody>
      </p:sp>
      <p:cxnSp>
        <p:nvCxnSpPr>
          <p:cNvPr id="42" name="直接箭头连接符 41"/>
          <p:cNvCxnSpPr>
            <a:endCxn id="40" idx="2"/>
          </p:cNvCxnSpPr>
          <p:nvPr/>
        </p:nvCxnSpPr>
        <p:spPr>
          <a:xfrm flipV="1">
            <a:off x="1510030" y="5762625"/>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1135380" y="5661025"/>
            <a:ext cx="151130" cy="144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1115695" y="573278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755650" y="4796790"/>
            <a:ext cx="72390" cy="79248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pic>
        <p:nvPicPr>
          <p:cNvPr id="53" name="图片 52"/>
          <p:cNvPicPr>
            <a:picLocks noChangeAspect="1"/>
          </p:cNvPicPr>
          <p:nvPr/>
        </p:nvPicPr>
        <p:blipFill>
          <a:blip r:embed="rId16"/>
          <a:stretch>
            <a:fillRect/>
          </a:stretch>
        </p:blipFill>
        <p:spPr>
          <a:xfrm>
            <a:off x="6907530" y="4112895"/>
            <a:ext cx="2142229" cy="2160000"/>
          </a:xfrm>
          <a:prstGeom prst="rect">
            <a:avLst/>
          </a:prstGeom>
        </p:spPr>
      </p:pic>
      <p:sp>
        <p:nvSpPr>
          <p:cNvPr id="54" name="圆角矩形 53"/>
          <p:cNvSpPr/>
          <p:nvPr/>
        </p:nvSpPr>
        <p:spPr>
          <a:xfrm>
            <a:off x="7022465" y="5300980"/>
            <a:ext cx="720090" cy="862330"/>
          </a:xfrm>
          <a:prstGeom prst="roundRect">
            <a:avLst/>
          </a:prstGeom>
          <a:noFill/>
          <a:ln w="38100">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7" name="图示 6"/>
          <p:cNvGraphicFramePr/>
          <p:nvPr/>
        </p:nvGraphicFramePr>
        <p:xfrm>
          <a:off x="2938780" y="6084570"/>
          <a:ext cx="3818890" cy="73279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55" name="文本框 54"/>
          <p:cNvSpPr txBox="1"/>
          <p:nvPr/>
        </p:nvSpPr>
        <p:spPr>
          <a:xfrm>
            <a:off x="6664325" y="6237605"/>
            <a:ext cx="2437130" cy="645160"/>
          </a:xfrm>
          <a:prstGeom prst="rect">
            <a:avLst/>
          </a:prstGeom>
          <a:solidFill>
            <a:schemeClr val="bg1"/>
          </a:solidFill>
        </p:spPr>
        <p:txBody>
          <a:bodyPr wrap="square" rtlCol="0">
            <a:spAutoFit/>
          </a:bodyPr>
          <a:lstStyle/>
          <a:p>
            <a:pPr algn="ctr"/>
            <a:r>
              <a:rPr lang="en-US" altLang="zh-CN" sz="12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SGTR analysis of EFIT</a:t>
            </a:r>
          </a:p>
          <a:p>
            <a:pPr algn="ctr"/>
            <a:r>
              <a:rPr lang="en-US" altLang="zh-CN" sz="12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Several bubbles transport into the core channel</a:t>
            </a:r>
            <a:r>
              <a:rPr lang="zh-CN" altLang="en-US" sz="12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a:t>
            </a:r>
            <a:r>
              <a:rPr lang="en-US" altLang="zh-CN" sz="12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α=0.01</a:t>
            </a:r>
          </a:p>
        </p:txBody>
      </p:sp>
    </p:spTree>
  </p:cSld>
  <p:clrMapOvr>
    <a:masterClrMapping/>
  </p:clrMapOvr>
  <p:transition advTm="11165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gradFill>
            <a:gsLst>
              <a:gs pos="0">
                <a:srgbClr val="FE4444"/>
              </a:gs>
              <a:gs pos="80000">
                <a:schemeClr val="bg1"/>
              </a:gs>
            </a:gsLst>
            <a:lin scaled="0"/>
          </a:gradFill>
        </p:spPr>
        <p:txBody>
          <a:bodyPr vert="horz" wrap="square" lIns="0" tIns="45720" rIns="108000" bIns="45720" anchor="t"/>
          <a:lstStyle/>
          <a:p>
            <a:pPr eaLnBrk="1" hangingPunct="1"/>
            <a:r>
              <a:rPr lang="en-US" b="1" dirty="0">
                <a:highlight>
                  <a:srgbClr val="FF0000"/>
                </a:highlight>
                <a:latin typeface="Microsoft JhengHei" panose="020B0604030504040204" charset="-120"/>
                <a:ea typeface="Microsoft JhengHei" panose="020B0604030504040204" charset="-120"/>
                <a:cs typeface="微软雅黑" panose="020B0503020204020204" charset="-122"/>
              </a:rPr>
              <a:t>   </a:t>
            </a:r>
            <a:r>
              <a:rPr lang="en-US" b="1" dirty="0">
                <a:solidFill>
                  <a:schemeClr val="bg1"/>
                </a:solidFill>
                <a:highlight>
                  <a:srgbClr val="FF0000"/>
                </a:highlight>
                <a:latin typeface="Microsoft JhengHei" panose="020B0604030504040204" charset="-120"/>
                <a:ea typeface="Microsoft JhengHei" panose="020B0604030504040204" charset="-120"/>
                <a:cs typeface="微软雅黑" panose="020B0503020204020204" charset="-122"/>
              </a:rPr>
              <a:t>01.</a:t>
            </a:r>
            <a:r>
              <a:rPr lang="en-US" altLang="zh-CN" b="1" dirty="0">
                <a:solidFill>
                  <a:schemeClr val="bg1"/>
                </a:solidFill>
                <a:highlight>
                  <a:srgbClr val="FF0000"/>
                </a:highlight>
                <a:latin typeface="Microsoft JhengHei" panose="020B0604030504040204" charset="-120"/>
                <a:ea typeface="Microsoft JhengHei" panose="020B0604030504040204" charset="-120"/>
                <a:cs typeface="微软雅黑" panose="020B0503020204020204" charset="-122"/>
                <a:sym typeface="+mn-ea"/>
              </a:rPr>
              <a:t>Introduction</a:t>
            </a:r>
            <a:endParaRPr lang="zh-CN" altLang="en-US" b="1" dirty="0">
              <a:solidFill>
                <a:schemeClr val="bg1"/>
              </a:solidFill>
              <a:highlight>
                <a:srgbClr val="FF0000"/>
              </a:highlight>
              <a:latin typeface="Microsoft JhengHei" panose="020B0604030504040204" charset="-120"/>
              <a:ea typeface="Microsoft JhengHei" panose="020B0604030504040204" charset="-120"/>
              <a:cs typeface="微软雅黑" panose="020B0503020204020204" charset="-122"/>
            </a:endParaRPr>
          </a:p>
        </p:txBody>
      </p:sp>
      <p:cxnSp>
        <p:nvCxnSpPr>
          <p:cNvPr id="42" name="直接箭头连接符 41"/>
          <p:cNvCxnSpPr>
            <a:endCxn id="40" idx="2"/>
          </p:cNvCxnSpPr>
          <p:nvPr/>
        </p:nvCxnSpPr>
        <p:spPr>
          <a:xfrm flipV="1">
            <a:off x="1456055" y="5762625"/>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1135380" y="5661025"/>
            <a:ext cx="151130" cy="144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1115695" y="573278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755650" y="4796790"/>
            <a:ext cx="72390" cy="79248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4" name="文本框 3"/>
          <p:cNvSpPr txBox="1"/>
          <p:nvPr/>
        </p:nvSpPr>
        <p:spPr>
          <a:xfrm>
            <a:off x="306705" y="1116330"/>
            <a:ext cx="8558530" cy="368300"/>
          </a:xfrm>
          <a:prstGeom prst="rect">
            <a:avLst/>
          </a:prstGeom>
          <a:noFill/>
        </p:spPr>
        <p:txBody>
          <a:bodyPr wrap="square" rtlCol="0" anchor="t">
            <a:spAutoFit/>
          </a:bodyPr>
          <a:lstStyle/>
          <a:p>
            <a:pPr marL="285750" indent="-285750" algn="just">
              <a:buFont typeface="Arial" panose="020B0604020202020204" pitchFamily="34" charset="0"/>
              <a:buChar char="•"/>
            </a:pPr>
            <a:r>
              <a:rPr lang="en-US" altLang="zh-CN"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Prediction of void fraction</a:t>
            </a:r>
            <a:r>
              <a:rPr lang="zh-CN" altLang="en-US"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a:t>
            </a:r>
            <a:r>
              <a:rPr lang="en-US" altLang="zh-CN"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drift-flux model</a:t>
            </a:r>
            <a:endParaRPr lang="zh-CN" altLang="en-US" b="1" dirty="0">
              <a:solidFill>
                <a:srgbClr val="FF0000"/>
              </a:solidFill>
              <a:latin typeface="Microsoft JhengHei" panose="020B0604030504040204" charset="-120"/>
              <a:ea typeface="Microsoft JhengHei" panose="020B0604030504040204" charset="-120"/>
              <a:cs typeface="Microsoft JhengHei" panose="020B0604030504040204" charset="-120"/>
              <a:sym typeface="+mn-ea"/>
            </a:endParaRPr>
          </a:p>
        </p:txBody>
      </p:sp>
      <p:graphicFrame>
        <p:nvGraphicFramePr>
          <p:cNvPr id="23" name="对象 22"/>
          <p:cNvGraphicFramePr/>
          <p:nvPr/>
        </p:nvGraphicFramePr>
        <p:xfrm>
          <a:off x="396240" y="1484630"/>
          <a:ext cx="4988560" cy="708660"/>
        </p:xfrm>
        <a:graphic>
          <a:graphicData uri="http://schemas.openxmlformats.org/presentationml/2006/ole">
            <mc:AlternateContent xmlns:mc="http://schemas.openxmlformats.org/markup-compatibility/2006">
              <mc:Choice xmlns:v="urn:schemas-microsoft-com:vml" Requires="v">
                <p:oleObj r:id="rId3" imgW="3560445" imgH="506095" progId="Word.Document.12">
                  <p:embed/>
                </p:oleObj>
              </mc:Choice>
              <mc:Fallback>
                <p:oleObj r:id="rId3" imgW="3560445" imgH="506095" progId="Word.Document.12">
                  <p:embed/>
                  <p:pic>
                    <p:nvPicPr>
                      <p:cNvPr id="0" name="图片 2"/>
                      <p:cNvPicPr/>
                      <p:nvPr/>
                    </p:nvPicPr>
                    <p:blipFill>
                      <a:blip r:embed="rId4"/>
                      <a:stretch>
                        <a:fillRect/>
                      </a:stretch>
                    </p:blipFill>
                    <p:spPr>
                      <a:xfrm>
                        <a:off x="396240" y="1484630"/>
                        <a:ext cx="4988560" cy="708660"/>
                      </a:xfrm>
                      <a:prstGeom prst="rect">
                        <a:avLst/>
                      </a:prstGeom>
                    </p:spPr>
                  </p:pic>
                </p:oleObj>
              </mc:Fallback>
            </mc:AlternateContent>
          </a:graphicData>
        </a:graphic>
      </p:graphicFrame>
      <p:sp>
        <p:nvSpPr>
          <p:cNvPr id="9" name="燕尾形 8"/>
          <p:cNvSpPr/>
          <p:nvPr/>
        </p:nvSpPr>
        <p:spPr>
          <a:xfrm>
            <a:off x="5436235" y="1700530"/>
            <a:ext cx="599440" cy="288290"/>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6031865" y="1430020"/>
            <a:ext cx="3111500" cy="829945"/>
          </a:xfrm>
          <a:prstGeom prst="rect">
            <a:avLst/>
          </a:prstGeom>
          <a:noFill/>
        </p:spPr>
        <p:txBody>
          <a:bodyPr wrap="square" rtlCol="0">
            <a:spAutoFit/>
          </a:bodyPr>
          <a:lstStyle/>
          <a:p>
            <a:pPr marL="285750" indent="-285750">
              <a:buFont typeface="Arial" panose="020B0604020202020204" pitchFamily="34" charset="0"/>
              <a:buChar char="•"/>
            </a:pPr>
            <a:r>
              <a:rPr lang="en-US" altLang="zh-CN" sz="1600" b="1">
                <a:solidFill>
                  <a:srgbClr val="FF0000"/>
                </a:solidFill>
                <a:latin typeface="Microsoft JhengHei" panose="020B0604030504040204" charset="-120"/>
                <a:ea typeface="Microsoft JhengHei" panose="020B0604030504040204" charset="-120"/>
              </a:rPr>
              <a:t>Predict the void fraction</a:t>
            </a:r>
            <a:endParaRPr lang="zh-CN" altLang="en-US" sz="1600" b="1">
              <a:solidFill>
                <a:srgbClr val="FF0000"/>
              </a:solidFill>
              <a:latin typeface="Microsoft JhengHei" panose="020B0604030504040204" charset="-120"/>
              <a:ea typeface="Microsoft JhengHei" panose="020B0604030504040204" charset="-120"/>
            </a:endParaRPr>
          </a:p>
          <a:p>
            <a:pPr marL="285750" indent="-285750" algn="l">
              <a:buClrTx/>
              <a:buSzTx/>
              <a:buFont typeface="Arial" panose="020B0604020202020204" pitchFamily="34" charset="0"/>
              <a:buChar char="•"/>
            </a:pPr>
            <a:r>
              <a:rPr lang="en-US" altLang="zh-CN" sz="1600" b="1">
                <a:solidFill>
                  <a:srgbClr val="FF0000"/>
                </a:solidFill>
                <a:latin typeface="Microsoft JhengHei" panose="020B0604030504040204" charset="-120"/>
                <a:ea typeface="Microsoft JhengHei" panose="020B0604030504040204" charset="-120"/>
              </a:rPr>
              <a:t>In code: calculate the drag force</a:t>
            </a:r>
          </a:p>
        </p:txBody>
      </p:sp>
      <p:sp>
        <p:nvSpPr>
          <p:cNvPr id="10" name="圆角矩形 9"/>
          <p:cNvSpPr/>
          <p:nvPr/>
        </p:nvSpPr>
        <p:spPr>
          <a:xfrm>
            <a:off x="255270" y="2282190"/>
            <a:ext cx="8601075" cy="1007745"/>
          </a:xfrm>
          <a:prstGeom prst="roundRect">
            <a:avLst/>
          </a:prstGeom>
          <a:noFill/>
          <a:ln>
            <a:solidFill>
              <a:schemeClr val="bg1">
                <a:lumMod val="6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95521" y="2420620"/>
            <a:ext cx="2878148" cy="698500"/>
            <a:chOff x="1262" y="3810"/>
            <a:chExt cx="4191" cy="1100"/>
          </a:xfrm>
        </p:grpSpPr>
        <p:sp>
          <p:nvSpPr>
            <p:cNvPr id="33" name="文本框 32"/>
            <p:cNvSpPr txBox="1"/>
            <p:nvPr/>
          </p:nvSpPr>
          <p:spPr>
            <a:xfrm>
              <a:off x="1297" y="3810"/>
              <a:ext cx="4156" cy="531"/>
            </a:xfrm>
            <a:prstGeom prst="rect">
              <a:avLst/>
            </a:prstGeom>
            <a:noFill/>
          </p:spPr>
          <p:txBody>
            <a:bodyPr wrap="square" rtlCol="0" anchor="t">
              <a:spAutoFit/>
            </a:bodyPr>
            <a:lstStyle/>
            <a:p>
              <a:pPr algn="l"/>
              <a:r>
                <a:rPr lang="en-US" altLang="zh-CN" sz="1600" b="1">
                  <a:solidFill>
                    <a:srgbClr val="FF0000"/>
                  </a:solidFill>
                  <a:latin typeface="Microsoft JhengHei" panose="020B0604030504040204" charset="-120"/>
                  <a:ea typeface="Microsoft JhengHei" panose="020B0604030504040204" charset="-120"/>
                  <a:sym typeface="+mn-ea"/>
                </a:rPr>
                <a:t>Distribution parameter</a:t>
              </a:r>
              <a:r>
                <a:rPr lang="en-US" altLang="zh-CN" sz="1600" b="1" i="1">
                  <a:solidFill>
                    <a:srgbClr val="FF0000"/>
                  </a:solidFill>
                  <a:latin typeface="Microsoft JhengHei" panose="020B0604030504040204" charset="-120"/>
                  <a:ea typeface="Microsoft JhengHei" panose="020B0604030504040204" charset="-120"/>
                  <a:sym typeface="+mn-ea"/>
                </a:rPr>
                <a:t>C</a:t>
              </a:r>
              <a:r>
                <a:rPr lang="en-US" altLang="zh-CN" sz="1600" b="1" baseline="-25000">
                  <a:solidFill>
                    <a:srgbClr val="FF0000"/>
                  </a:solidFill>
                  <a:latin typeface="Microsoft JhengHei" panose="020B0604030504040204" charset="-120"/>
                  <a:ea typeface="Microsoft JhengHei" panose="020B0604030504040204" charset="-120"/>
                  <a:sym typeface="+mn-ea"/>
                </a:rPr>
                <a:t>0</a:t>
              </a:r>
            </a:p>
          </p:txBody>
        </p:sp>
        <p:sp>
          <p:nvSpPr>
            <p:cNvPr id="34" name="文本框 33"/>
            <p:cNvSpPr txBox="1"/>
            <p:nvPr/>
          </p:nvSpPr>
          <p:spPr>
            <a:xfrm>
              <a:off x="1262" y="4379"/>
              <a:ext cx="3774" cy="531"/>
            </a:xfrm>
            <a:prstGeom prst="rect">
              <a:avLst/>
            </a:prstGeom>
            <a:noFill/>
          </p:spPr>
          <p:txBody>
            <a:bodyPr wrap="square" rtlCol="0" anchor="t">
              <a:spAutoFit/>
            </a:bodyPr>
            <a:lstStyle/>
            <a:p>
              <a:r>
                <a:rPr lang="en-US" altLang="zh-CN" sz="1600" b="1">
                  <a:solidFill>
                    <a:srgbClr val="FF0000"/>
                  </a:solidFill>
                  <a:latin typeface="Microsoft JhengHei" panose="020B0604030504040204" charset="-120"/>
                  <a:ea typeface="Microsoft JhengHei" panose="020B0604030504040204" charset="-120"/>
                  <a:cs typeface="Microsoft JhengHei" panose="020B0604030504040204" charset="-120"/>
                  <a:sym typeface="+mn-ea"/>
                </a:rPr>
                <a:t>Gas drift velocity</a:t>
              </a:r>
              <a:r>
                <a:rPr lang="en-US" altLang="zh-CN" sz="1600" b="1" i="1">
                  <a:solidFill>
                    <a:srgbClr val="FF0000"/>
                  </a:solidFill>
                  <a:latin typeface="Microsoft JhengHei" panose="020B0604030504040204" charset="-120"/>
                  <a:ea typeface="Microsoft JhengHei" panose="020B0604030504040204" charset="-120"/>
                  <a:cs typeface="Microsoft JhengHei" panose="020B0604030504040204" charset="-120"/>
                  <a:sym typeface="+mn-ea"/>
                </a:rPr>
                <a:t>v</a:t>
              </a:r>
              <a:r>
                <a:rPr lang="en-US" altLang="zh-CN" sz="1600" b="1" baseline="-25000">
                  <a:solidFill>
                    <a:srgbClr val="FF0000"/>
                  </a:solidFill>
                  <a:latin typeface="Microsoft JhengHei" panose="020B0604030504040204" charset="-120"/>
                  <a:ea typeface="Microsoft JhengHei" panose="020B0604030504040204" charset="-120"/>
                  <a:cs typeface="Microsoft JhengHei" panose="020B0604030504040204" charset="-120"/>
                  <a:sym typeface="+mn-ea"/>
                </a:rPr>
                <a:t>gj</a:t>
              </a:r>
            </a:p>
          </p:txBody>
        </p:sp>
      </p:grpSp>
      <p:graphicFrame>
        <p:nvGraphicFramePr>
          <p:cNvPr id="11" name="对象 10"/>
          <p:cNvGraphicFramePr/>
          <p:nvPr/>
        </p:nvGraphicFramePr>
        <p:xfrm>
          <a:off x="3273425" y="2267585"/>
          <a:ext cx="2567940" cy="514350"/>
        </p:xfrm>
        <a:graphic>
          <a:graphicData uri="http://schemas.openxmlformats.org/presentationml/2006/ole">
            <mc:AlternateContent xmlns:mc="http://schemas.openxmlformats.org/markup-compatibility/2006">
              <mc:Choice xmlns:v="urn:schemas-microsoft-com:vml" Requires="v">
                <p:oleObj r:id="rId5" imgW="1380490" imgH="276225" progId="Word.Document.12">
                  <p:embed/>
                </p:oleObj>
              </mc:Choice>
              <mc:Fallback>
                <p:oleObj r:id="rId5" imgW="1380490" imgH="276225" progId="Word.Document.12">
                  <p:embed/>
                  <p:pic>
                    <p:nvPicPr>
                      <p:cNvPr id="0" name="图片 4"/>
                      <p:cNvPicPr/>
                      <p:nvPr/>
                    </p:nvPicPr>
                    <p:blipFill>
                      <a:blip r:embed="rId6"/>
                      <a:stretch>
                        <a:fillRect/>
                      </a:stretch>
                    </p:blipFill>
                    <p:spPr>
                      <a:xfrm>
                        <a:off x="3273425" y="2267585"/>
                        <a:ext cx="2567940" cy="514350"/>
                      </a:xfrm>
                      <a:prstGeom prst="rect">
                        <a:avLst/>
                      </a:prstGeom>
                    </p:spPr>
                  </p:pic>
                </p:oleObj>
              </mc:Fallback>
            </mc:AlternateContent>
          </a:graphicData>
        </a:graphic>
      </p:graphicFrame>
      <p:graphicFrame>
        <p:nvGraphicFramePr>
          <p:cNvPr id="12" name="对象 11"/>
          <p:cNvGraphicFramePr/>
          <p:nvPr/>
        </p:nvGraphicFramePr>
        <p:xfrm>
          <a:off x="2772410" y="2741930"/>
          <a:ext cx="3960495" cy="513080"/>
        </p:xfrm>
        <a:graphic>
          <a:graphicData uri="http://schemas.openxmlformats.org/presentationml/2006/ole">
            <mc:AlternateContent xmlns:mc="http://schemas.openxmlformats.org/markup-compatibility/2006">
              <mc:Choice xmlns:v="urn:schemas-microsoft-com:vml" Requires="v">
                <p:oleObj r:id="rId7" imgW="2437765" imgH="316230" progId="Word.Document.12">
                  <p:embed/>
                </p:oleObj>
              </mc:Choice>
              <mc:Fallback>
                <p:oleObj r:id="rId7" imgW="2437765" imgH="316230" progId="Word.Document.12">
                  <p:embed/>
                  <p:pic>
                    <p:nvPicPr>
                      <p:cNvPr id="0" name="图片 9"/>
                      <p:cNvPicPr/>
                      <p:nvPr/>
                    </p:nvPicPr>
                    <p:blipFill>
                      <a:blip r:embed="rId8"/>
                      <a:stretch>
                        <a:fillRect/>
                      </a:stretch>
                    </p:blipFill>
                    <p:spPr>
                      <a:xfrm>
                        <a:off x="2772410" y="2741930"/>
                        <a:ext cx="3960495" cy="513080"/>
                      </a:xfrm>
                      <a:prstGeom prst="rect">
                        <a:avLst/>
                      </a:prstGeom>
                    </p:spPr>
                  </p:pic>
                </p:oleObj>
              </mc:Fallback>
            </mc:AlternateContent>
          </a:graphicData>
        </a:graphic>
      </p:graphicFrame>
      <p:sp>
        <p:nvSpPr>
          <p:cNvPr id="18" name="文本框 17"/>
          <p:cNvSpPr txBox="1"/>
          <p:nvPr/>
        </p:nvSpPr>
        <p:spPr>
          <a:xfrm>
            <a:off x="6588760" y="2404745"/>
            <a:ext cx="2231390" cy="829945"/>
          </a:xfrm>
          <a:prstGeom prst="rect">
            <a:avLst/>
          </a:prstGeom>
          <a:noFill/>
        </p:spPr>
        <p:txBody>
          <a:bodyPr wrap="square" rtlCol="0">
            <a:spAutoFit/>
          </a:bodyPr>
          <a:lstStyle/>
          <a:p>
            <a:pPr algn="ctr"/>
            <a:r>
              <a:rPr lang="en-US" altLang="zh-CN" sz="1600" b="1">
                <a:solidFill>
                  <a:schemeClr val="bg1">
                    <a:lumMod val="50000"/>
                  </a:schemeClr>
                </a:solidFill>
                <a:latin typeface="Microsoft JhengHei" panose="020B0604030504040204" charset="-120"/>
                <a:ea typeface="Microsoft JhengHei" panose="020B0604030504040204" charset="-120"/>
                <a:cs typeface="微软雅黑" panose="020B0503020204020204" charset="-122"/>
                <a:sym typeface="+mn-ea"/>
              </a:rPr>
              <a:t>Correlations based on gas-H2O two-phase flow</a:t>
            </a:r>
          </a:p>
        </p:txBody>
      </p:sp>
      <p:sp>
        <p:nvSpPr>
          <p:cNvPr id="19" name="文本框 18"/>
          <p:cNvSpPr txBox="1"/>
          <p:nvPr/>
        </p:nvSpPr>
        <p:spPr>
          <a:xfrm>
            <a:off x="281940" y="3286760"/>
            <a:ext cx="8683625" cy="1322070"/>
          </a:xfrm>
          <a:prstGeom prst="rect">
            <a:avLst/>
          </a:prstGeom>
          <a:noFill/>
        </p:spPr>
        <p:txBody>
          <a:bodyPr wrap="square" rtlCol="0" anchor="t">
            <a:spAutoFit/>
          </a:bodyPr>
          <a:lstStyle/>
          <a:p>
            <a:pPr>
              <a:buFont typeface="+mj-lt"/>
            </a:pPr>
            <a:r>
              <a:rPr lang="en-US" altLang="zh-CN" sz="1600" b="1" dirty="0">
                <a:solidFill>
                  <a:srgbClr val="FF0000"/>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Problem of application</a:t>
            </a:r>
            <a:r>
              <a:rPr lang="zh-CN" altLang="en-US" sz="1600" b="1" dirty="0">
                <a:solidFill>
                  <a:srgbClr val="FF0000"/>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a:t>
            </a:r>
          </a:p>
          <a:p>
            <a:pPr marL="342900" indent="-342900">
              <a:buFont typeface="+mj-lt"/>
              <a:buAutoNum type="arabicPeriod"/>
            </a:pPr>
            <a:r>
              <a:rPr lang="en-US" altLang="zh-CN" sz="16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Many correlations are based on the assumption of 1.2, which is applied in the gas-two phase flow with large liquid velocity. </a:t>
            </a:r>
            <a:endParaRPr lang="zh-CN" altLang="en-US" sz="1600" b="1" dirty="0">
              <a:solidFill>
                <a:srgbClr val="FF0000"/>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endParaRPr>
          </a:p>
          <a:p>
            <a:pPr marL="342900" indent="-342900">
              <a:buFont typeface="+mj-lt"/>
              <a:buAutoNum type="arabicPeriod"/>
            </a:pPr>
            <a:r>
              <a:rPr lang="en-US" altLang="zh-CN" sz="16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Property of LBE is different with Water.</a:t>
            </a:r>
          </a:p>
          <a:p>
            <a:pPr marL="342900" indent="-342900">
              <a:buFont typeface="+mj-lt"/>
              <a:buAutoNum type="arabicPeriod"/>
            </a:pPr>
            <a:r>
              <a:rPr lang="en-US" altLang="zh-CN" sz="16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The distribution parameter depends on several effect factor, not only density ratio</a:t>
            </a:r>
            <a:endParaRPr lang="zh-CN" altLang="en-US" sz="1600" b="1" dirty="0">
              <a:solidFill>
                <a:srgbClr val="FF0000"/>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endParaRPr>
          </a:p>
        </p:txBody>
      </p:sp>
      <p:sp>
        <p:nvSpPr>
          <p:cNvPr id="56" name="文本框 55"/>
          <p:cNvSpPr txBox="1"/>
          <p:nvPr/>
        </p:nvSpPr>
        <p:spPr>
          <a:xfrm>
            <a:off x="1598295" y="4912995"/>
            <a:ext cx="6235700" cy="829945"/>
          </a:xfrm>
          <a:prstGeom prst="rect">
            <a:avLst/>
          </a:prstGeom>
          <a:noFill/>
        </p:spPr>
        <p:txBody>
          <a:bodyPr wrap="square" rtlCol="0" anchor="t">
            <a:spAutoFit/>
          </a:bodyPr>
          <a:lstStyle/>
          <a:p>
            <a:r>
              <a:rPr lang="en-US" altLang="zh-CN" sz="1600" b="1" dirty="0">
                <a:solidFill>
                  <a:srgbClr val="FF0000"/>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The limitation of existing study on LBE two-phase flow</a:t>
            </a:r>
            <a:endParaRPr lang="zh-CN" altLang="en-US" sz="1600" b="1" dirty="0">
              <a:solidFill>
                <a:srgbClr val="FF0000"/>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endParaRPr>
          </a:p>
          <a:p>
            <a:pPr marL="342900" indent="-342900">
              <a:buFont typeface="+mj-lt"/>
              <a:buAutoNum type="arabicPeriod"/>
            </a:pPr>
            <a:r>
              <a:rPr lang="en-US" altLang="zh-CN" sz="1600" b="1" dirty="0">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LBE is not transparent so the visual observation is difficult</a:t>
            </a:r>
          </a:p>
          <a:p>
            <a:pPr marL="342900" indent="-342900">
              <a:buFont typeface="+mj-lt"/>
              <a:buAutoNum type="arabicPeriod"/>
            </a:pPr>
            <a:r>
              <a:rPr lang="en-US" altLang="zh-CN" sz="1600" b="1" dirty="0">
                <a:solidFill>
                  <a:srgbClr val="FF0000"/>
                </a:solidFill>
                <a:latin typeface="Microsoft JhengHei" panose="020B0604030504040204" charset="-120"/>
                <a:ea typeface="Microsoft JhengHei" panose="020B0604030504040204" charset="-120"/>
                <a:cs typeface="Microsoft JhengHei" panose="020B0604030504040204" charset="-120"/>
                <a:sym typeface="Wingdings" panose="05000000000000000000" pitchFamily="2" charset="2"/>
              </a:rPr>
              <a:t>Correlations applied to gas-LBE two-phase flow is lack</a:t>
            </a:r>
          </a:p>
        </p:txBody>
      </p:sp>
      <p:sp>
        <p:nvSpPr>
          <p:cNvPr id="25" name="下箭头 24"/>
          <p:cNvSpPr/>
          <p:nvPr/>
        </p:nvSpPr>
        <p:spPr>
          <a:xfrm>
            <a:off x="4207510" y="4652645"/>
            <a:ext cx="819150" cy="28829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下箭头 27"/>
          <p:cNvSpPr/>
          <p:nvPr/>
        </p:nvSpPr>
        <p:spPr>
          <a:xfrm>
            <a:off x="4214495" y="5814695"/>
            <a:ext cx="819150" cy="28829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06705" y="6106795"/>
            <a:ext cx="8733155" cy="398780"/>
          </a:xfrm>
          <a:prstGeom prst="rect">
            <a:avLst/>
          </a:prstGeom>
          <a:solidFill>
            <a:schemeClr val="accent2">
              <a:lumMod val="20000"/>
              <a:lumOff val="80000"/>
            </a:schemeClr>
          </a:solidFill>
        </p:spPr>
        <p:txBody>
          <a:bodyPr wrap="none" rtlCol="0">
            <a:spAutoFit/>
          </a:bodyPr>
          <a:lstStyle/>
          <a:p>
            <a:pPr marL="285750" indent="-285750">
              <a:buFont typeface="Wingdings" panose="05000000000000000000" charset="0"/>
              <a:buChar char="ü"/>
            </a:pPr>
            <a:r>
              <a:rPr lang="en-US" altLang="zh-CN" sz="2000" b="1">
                <a:solidFill>
                  <a:srgbClr val="FF0000"/>
                </a:solidFill>
                <a:latin typeface="Microsoft JhengHei" panose="020B0604030504040204" charset="-120"/>
                <a:ea typeface="Microsoft JhengHei" panose="020B0604030504040204" charset="-120"/>
                <a:cs typeface="Microsoft JhengHei" panose="020B0604030504040204" charset="-120"/>
              </a:rPr>
              <a:t>Based on theoretical analysis+experiment data, develop new model</a:t>
            </a:r>
            <a:endParaRPr lang="zh-CN" altLang="en-US" sz="2000" b="1">
              <a:solidFill>
                <a:srgbClr val="FF0000"/>
              </a:solidFill>
              <a:latin typeface="Microsoft JhengHei" panose="020B0604030504040204" charset="-120"/>
              <a:ea typeface="Microsoft JhengHei" panose="020B0604030504040204" charset="-120"/>
              <a:cs typeface="Microsoft JhengHei" panose="020B0604030504040204" charset="-120"/>
            </a:endParaRPr>
          </a:p>
        </p:txBody>
      </p:sp>
    </p:spTree>
  </p:cSld>
  <p:clrMapOvr>
    <a:masterClrMapping/>
  </p:clrMapOvr>
  <p:transition advTm="82417"/>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rPr>
              <a:t>02.</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Evaluation of existing correlations</a:t>
            </a:r>
            <a:br>
              <a:rPr lang="en-US" altLang="zh-CN" b="1" u="sng" dirty="0">
                <a:solidFill>
                  <a:srgbClr val="5F5F5F"/>
                </a:solidFill>
                <a:highlight>
                  <a:srgbClr val="ED6C00"/>
                </a:highlight>
                <a:latin typeface="Microsoft JhengHei" panose="020B0604030504040204" charset="-120"/>
                <a:ea typeface="Microsoft JhengHei" panose="020B0604030504040204" charset="-120"/>
                <a:cs typeface="Microsoft JhengHei" panose="020B0604030504040204" charset="-120"/>
                <a:sym typeface="+mn-ea"/>
              </a:rPr>
            </a:b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633730" y="2295525"/>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latin typeface="Microsoft JhengHei" panose="020B0604030504040204" charset="-120"/>
                        <a:ea typeface="Microsoft JhengHei" panose="020B0604030504040204" charset="-12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latin typeface="Microsoft JhengHei" panose="020B0604030504040204" charset="-120"/>
                        <a:ea typeface="Microsoft JhengHei" panose="020B0604030504040204" charset="-12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latin typeface="Microsoft JhengHei" panose="020B0604030504040204" charset="-120"/>
                        <a:ea typeface="Microsoft JhengHei" panose="020B0604030504040204" charset="-12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latin typeface="Microsoft JhengHei" panose="020B0604030504040204" charset="-120"/>
                        <a:ea typeface="Microsoft JhengHei" panose="020B0604030504040204" charset="-12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latin typeface="Microsoft JhengHei" panose="020B0604030504040204" charset="-120"/>
                        <a:ea typeface="Microsoft JhengHei" panose="020B0604030504040204" charset="-12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grpSp>
        <p:nvGrpSpPr>
          <p:cNvPr id="2" name="组合 1"/>
          <p:cNvGrpSpPr/>
          <p:nvPr/>
        </p:nvGrpSpPr>
        <p:grpSpPr>
          <a:xfrm>
            <a:off x="1470660" y="1772285"/>
            <a:ext cx="1708785" cy="657225"/>
            <a:chOff x="1168" y="3812"/>
            <a:chExt cx="4996" cy="1921"/>
          </a:xfrm>
          <a:solidFill>
            <a:schemeClr val="tx2">
              <a:lumMod val="20000"/>
              <a:lumOff val="80000"/>
            </a:schemeClr>
          </a:solidFill>
        </p:grpSpPr>
        <p:graphicFrame>
          <p:nvGraphicFramePr>
            <p:cNvPr id="3" name="对象 2"/>
            <p:cNvGraphicFramePr/>
            <p:nvPr/>
          </p:nvGraphicFramePr>
          <p:xfrm>
            <a:off x="1189" y="3812"/>
            <a:ext cx="4623" cy="926"/>
          </p:xfrm>
          <a:graphic>
            <a:graphicData uri="http://schemas.openxmlformats.org/presentationml/2006/ole">
              <mc:AlternateContent xmlns:mc="http://schemas.openxmlformats.org/markup-compatibility/2006">
                <mc:Choice xmlns:v="urn:schemas-microsoft-com:vml" Requires="v">
                  <p:oleObj r:id="rId3" imgW="1380490" imgH="276225" progId="Word.Document.12">
                    <p:embed/>
                  </p:oleObj>
                </mc:Choice>
                <mc:Fallback>
                  <p:oleObj r:id="rId3" imgW="1380490" imgH="276225" progId="Word.Document.12">
                    <p:embed/>
                    <p:pic>
                      <p:nvPicPr>
                        <p:cNvPr id="0" name="图片 4"/>
                        <p:cNvPicPr/>
                        <p:nvPr/>
                      </p:nvPicPr>
                      <p:blipFill>
                        <a:blip r:embed="rId4"/>
                        <a:stretch>
                          <a:fillRect/>
                        </a:stretch>
                      </p:blipFill>
                      <p:spPr>
                        <a:xfrm>
                          <a:off x="1189" y="3812"/>
                          <a:ext cx="4623" cy="926"/>
                        </a:xfrm>
                        <a:prstGeom prst="rect">
                          <a:avLst/>
                        </a:prstGeom>
                      </p:spPr>
                    </p:pic>
                  </p:oleObj>
                </mc:Fallback>
              </mc:AlternateContent>
            </a:graphicData>
          </a:graphic>
        </p:graphicFrame>
        <p:graphicFrame>
          <p:nvGraphicFramePr>
            <p:cNvPr id="7" name="对象 6"/>
            <p:cNvGraphicFramePr/>
            <p:nvPr/>
          </p:nvGraphicFramePr>
          <p:xfrm>
            <a:off x="1168" y="4833"/>
            <a:ext cx="4997" cy="901"/>
          </p:xfrm>
          <a:graphic>
            <a:graphicData uri="http://schemas.openxmlformats.org/presentationml/2006/ole">
              <mc:AlternateContent xmlns:mc="http://schemas.openxmlformats.org/markup-compatibility/2006">
                <mc:Choice xmlns:v="urn:schemas-microsoft-com:vml" Requires="v">
                  <p:oleObj r:id="rId5" imgW="1534160" imgH="276225" progId="Word.Document.12">
                    <p:embed/>
                  </p:oleObj>
                </mc:Choice>
                <mc:Fallback>
                  <p:oleObj r:id="rId5" imgW="1534160" imgH="276225" progId="Word.Document.12">
                    <p:embed/>
                    <p:pic>
                      <p:nvPicPr>
                        <p:cNvPr id="0" name="图片 6"/>
                        <p:cNvPicPr/>
                        <p:nvPr/>
                      </p:nvPicPr>
                      <p:blipFill>
                        <a:blip r:embed="rId6"/>
                        <a:stretch>
                          <a:fillRect/>
                        </a:stretch>
                      </p:blipFill>
                      <p:spPr>
                        <a:xfrm>
                          <a:off x="1168" y="4833"/>
                          <a:ext cx="4997" cy="901"/>
                        </a:xfrm>
                        <a:prstGeom prst="rect">
                          <a:avLst/>
                        </a:prstGeom>
                      </p:spPr>
                    </p:pic>
                  </p:oleObj>
                </mc:Fallback>
              </mc:AlternateContent>
            </a:graphicData>
          </a:graphic>
        </p:graphicFrame>
      </p:grpSp>
      <p:sp>
        <p:nvSpPr>
          <p:cNvPr id="13" name="文本框 12"/>
          <p:cNvSpPr txBox="1"/>
          <p:nvPr/>
        </p:nvSpPr>
        <p:spPr>
          <a:xfrm>
            <a:off x="306705" y="1116965"/>
            <a:ext cx="1464945"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Developer</a:t>
            </a:r>
          </a:p>
        </p:txBody>
      </p:sp>
      <p:sp>
        <p:nvSpPr>
          <p:cNvPr id="14" name="文本框 13"/>
          <p:cNvSpPr txBox="1"/>
          <p:nvPr/>
        </p:nvSpPr>
        <p:spPr>
          <a:xfrm>
            <a:off x="3406140" y="1115695"/>
            <a:ext cx="1940560"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Correlations</a:t>
            </a:r>
          </a:p>
        </p:txBody>
      </p:sp>
      <p:sp>
        <p:nvSpPr>
          <p:cNvPr id="16" name="文本框 15"/>
          <p:cNvSpPr txBox="1"/>
          <p:nvPr/>
        </p:nvSpPr>
        <p:spPr>
          <a:xfrm>
            <a:off x="6971030" y="1124585"/>
            <a:ext cx="1841500"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Characteristics</a:t>
            </a:r>
          </a:p>
        </p:txBody>
      </p:sp>
      <p:grpSp>
        <p:nvGrpSpPr>
          <p:cNvPr id="17" name="组合 16"/>
          <p:cNvGrpSpPr/>
          <p:nvPr/>
        </p:nvGrpSpPr>
        <p:grpSpPr>
          <a:xfrm>
            <a:off x="3278505" y="1556385"/>
            <a:ext cx="2119630" cy="1087755"/>
            <a:chOff x="1270" y="6183"/>
            <a:chExt cx="6236" cy="3200"/>
          </a:xfrm>
        </p:grpSpPr>
        <p:graphicFrame>
          <p:nvGraphicFramePr>
            <p:cNvPr id="21" name="对象 20"/>
            <p:cNvGraphicFramePr/>
            <p:nvPr/>
          </p:nvGraphicFramePr>
          <p:xfrm>
            <a:off x="1270" y="8575"/>
            <a:ext cx="4461" cy="808"/>
          </p:xfrm>
          <a:graphic>
            <a:graphicData uri="http://schemas.openxmlformats.org/presentationml/2006/ole">
              <mc:AlternateContent xmlns:mc="http://schemas.openxmlformats.org/markup-compatibility/2006">
                <mc:Choice xmlns:v="urn:schemas-microsoft-com:vml" Requires="v">
                  <p:oleObj r:id="rId7" imgW="1743710" imgH="316230" progId="Word.Document.12">
                    <p:embed/>
                  </p:oleObj>
                </mc:Choice>
                <mc:Fallback>
                  <p:oleObj r:id="rId7" imgW="1743710" imgH="316230" progId="Word.Document.12">
                    <p:embed/>
                    <p:pic>
                      <p:nvPicPr>
                        <p:cNvPr id="0" name="图片 13"/>
                        <p:cNvPicPr/>
                        <p:nvPr/>
                      </p:nvPicPr>
                      <p:blipFill>
                        <a:blip r:embed="rId8"/>
                        <a:stretch>
                          <a:fillRect/>
                        </a:stretch>
                      </p:blipFill>
                      <p:spPr>
                        <a:xfrm>
                          <a:off x="1270" y="8575"/>
                          <a:ext cx="4461" cy="808"/>
                        </a:xfrm>
                        <a:prstGeom prst="rect">
                          <a:avLst/>
                        </a:prstGeom>
                      </p:spPr>
                    </p:pic>
                  </p:oleObj>
                </mc:Fallback>
              </mc:AlternateContent>
            </a:graphicData>
          </a:graphic>
        </p:graphicFrame>
        <p:graphicFrame>
          <p:nvGraphicFramePr>
            <p:cNvPr id="31" name="对象 30"/>
            <p:cNvGraphicFramePr/>
            <p:nvPr/>
          </p:nvGraphicFramePr>
          <p:xfrm>
            <a:off x="1270" y="6183"/>
            <a:ext cx="6237" cy="808"/>
          </p:xfrm>
          <a:graphic>
            <a:graphicData uri="http://schemas.openxmlformats.org/presentationml/2006/ole">
              <mc:AlternateContent xmlns:mc="http://schemas.openxmlformats.org/markup-compatibility/2006">
                <mc:Choice xmlns:v="urn:schemas-microsoft-com:vml" Requires="v">
                  <p:oleObj r:id="rId9" imgW="2437765" imgH="316230" progId="Word.Document.12">
                    <p:embed/>
                  </p:oleObj>
                </mc:Choice>
                <mc:Fallback>
                  <p:oleObj r:id="rId9" imgW="2437765" imgH="316230" progId="Word.Document.12">
                    <p:embed/>
                    <p:pic>
                      <p:nvPicPr>
                        <p:cNvPr id="0" name="图片 9"/>
                        <p:cNvPicPr/>
                        <p:nvPr/>
                      </p:nvPicPr>
                      <p:blipFill>
                        <a:blip r:embed="rId10"/>
                        <a:stretch>
                          <a:fillRect/>
                        </a:stretch>
                      </p:blipFill>
                      <p:spPr>
                        <a:xfrm>
                          <a:off x="1270" y="6183"/>
                          <a:ext cx="6237" cy="808"/>
                        </a:xfrm>
                        <a:prstGeom prst="rect">
                          <a:avLst/>
                        </a:prstGeom>
                      </p:spPr>
                    </p:pic>
                  </p:oleObj>
                </mc:Fallback>
              </mc:AlternateContent>
            </a:graphicData>
          </a:graphic>
        </p:graphicFrame>
        <p:graphicFrame>
          <p:nvGraphicFramePr>
            <p:cNvPr id="36" name="对象 35"/>
            <p:cNvGraphicFramePr/>
            <p:nvPr/>
          </p:nvGraphicFramePr>
          <p:xfrm>
            <a:off x="1270" y="7441"/>
            <a:ext cx="4311" cy="780"/>
          </p:xfrm>
          <a:graphic>
            <a:graphicData uri="http://schemas.openxmlformats.org/presentationml/2006/ole">
              <mc:AlternateContent xmlns:mc="http://schemas.openxmlformats.org/markup-compatibility/2006">
                <mc:Choice xmlns:v="urn:schemas-microsoft-com:vml" Requires="v">
                  <p:oleObj r:id="rId11" imgW="1685925" imgH="305435" progId="Word.Document.12">
                    <p:embed/>
                  </p:oleObj>
                </mc:Choice>
                <mc:Fallback>
                  <p:oleObj r:id="rId11" imgW="1685925" imgH="305435" progId="Word.Document.12">
                    <p:embed/>
                    <p:pic>
                      <p:nvPicPr>
                        <p:cNvPr id="0" name="图片 11"/>
                        <p:cNvPicPr/>
                        <p:nvPr/>
                      </p:nvPicPr>
                      <p:blipFill>
                        <a:blip r:embed="rId12"/>
                        <a:stretch>
                          <a:fillRect/>
                        </a:stretch>
                      </p:blipFill>
                      <p:spPr>
                        <a:xfrm>
                          <a:off x="1270" y="7441"/>
                          <a:ext cx="4311" cy="780"/>
                        </a:xfrm>
                        <a:prstGeom prst="rect">
                          <a:avLst/>
                        </a:prstGeom>
                      </p:spPr>
                    </p:pic>
                  </p:oleObj>
                </mc:Fallback>
              </mc:AlternateContent>
            </a:graphicData>
          </a:graphic>
        </p:graphicFrame>
      </p:grpSp>
      <p:cxnSp>
        <p:nvCxnSpPr>
          <p:cNvPr id="38" name="直接连接符 37"/>
          <p:cNvCxnSpPr/>
          <p:nvPr/>
        </p:nvCxnSpPr>
        <p:spPr>
          <a:xfrm>
            <a:off x="174625" y="148717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9" name="直接连接符 38"/>
          <p:cNvCxnSpPr/>
          <p:nvPr/>
        </p:nvCxnSpPr>
        <p:spPr>
          <a:xfrm>
            <a:off x="166370" y="270891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0" name="文本框 39"/>
          <p:cNvSpPr txBox="1"/>
          <p:nvPr/>
        </p:nvSpPr>
        <p:spPr>
          <a:xfrm>
            <a:off x="179705" y="1988820"/>
            <a:ext cx="919480"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rPr>
              <a:t>1~3 Ishii</a:t>
            </a:r>
          </a:p>
        </p:txBody>
      </p:sp>
      <p:sp>
        <p:nvSpPr>
          <p:cNvPr id="46" name="文本框 45"/>
          <p:cNvSpPr txBox="1"/>
          <p:nvPr/>
        </p:nvSpPr>
        <p:spPr>
          <a:xfrm>
            <a:off x="5398770" y="1540510"/>
            <a:ext cx="1487170" cy="306705"/>
          </a:xfrm>
          <a:prstGeom prst="rect">
            <a:avLst/>
          </a:prstGeom>
          <a:noFill/>
        </p:spPr>
        <p:txBody>
          <a:bodyPr wrap="square" rtlCol="0" anchor="t">
            <a:spAutoFit/>
          </a:bodyPr>
          <a:lstStyle/>
          <a:p>
            <a:pPr algn="ctr"/>
            <a:r>
              <a:rPr lang="en-US" altLang="zh-CN" sz="1400" b="1">
                <a:solidFill>
                  <a:schemeClr val="bg1">
                    <a:lumMod val="50000"/>
                  </a:schemeClr>
                </a:solidFill>
                <a:latin typeface="Microsoft JhengHei" panose="020B0604030504040204" charset="-120"/>
                <a:ea typeface="Microsoft JhengHei" panose="020B0604030504040204" charset="-120"/>
              </a:rPr>
              <a:t>Bubbly flow</a:t>
            </a:r>
          </a:p>
        </p:txBody>
      </p:sp>
      <p:sp>
        <p:nvSpPr>
          <p:cNvPr id="53" name="文本框 52"/>
          <p:cNvSpPr txBox="1"/>
          <p:nvPr/>
        </p:nvSpPr>
        <p:spPr>
          <a:xfrm>
            <a:off x="5579745" y="1948180"/>
            <a:ext cx="1061085" cy="306705"/>
          </a:xfrm>
          <a:prstGeom prst="rect">
            <a:avLst/>
          </a:prstGeom>
          <a:noFill/>
        </p:spPr>
        <p:txBody>
          <a:bodyPr wrap="square" rtlCol="0" anchor="t">
            <a:spAutoFit/>
          </a:bodyPr>
          <a:lstStyle/>
          <a:p>
            <a:pPr lvl="0" algn="ctr">
              <a:buClrTx/>
              <a:buSzTx/>
              <a:buFontTx/>
            </a:pPr>
            <a:r>
              <a:rPr lang="en-US" altLang="zh-CN" sz="1400" b="1">
                <a:solidFill>
                  <a:schemeClr val="bg1">
                    <a:lumMod val="50000"/>
                  </a:schemeClr>
                </a:solidFill>
                <a:latin typeface="Microsoft JhengHei" panose="020B0604030504040204" charset="-120"/>
                <a:ea typeface="Microsoft JhengHei" panose="020B0604030504040204" charset="-120"/>
                <a:sym typeface="+mn-ea"/>
              </a:rPr>
              <a:t>Slug flow</a:t>
            </a:r>
          </a:p>
        </p:txBody>
      </p:sp>
      <p:sp>
        <p:nvSpPr>
          <p:cNvPr id="54" name="文本框 53"/>
          <p:cNvSpPr txBox="1"/>
          <p:nvPr/>
        </p:nvSpPr>
        <p:spPr>
          <a:xfrm>
            <a:off x="5287645" y="2358390"/>
            <a:ext cx="1671955" cy="306705"/>
          </a:xfrm>
          <a:prstGeom prst="rect">
            <a:avLst/>
          </a:prstGeom>
          <a:noFill/>
        </p:spPr>
        <p:txBody>
          <a:bodyPr wrap="square" rtlCol="0" anchor="t">
            <a:spAutoFit/>
          </a:bodyPr>
          <a:lstStyle/>
          <a:p>
            <a:pPr algn="ctr"/>
            <a:r>
              <a:rPr lang="en-US" altLang="zh-CN" sz="1400" b="1">
                <a:solidFill>
                  <a:schemeClr val="bg1">
                    <a:lumMod val="50000"/>
                  </a:schemeClr>
                </a:solidFill>
                <a:latin typeface="Microsoft JhengHei" panose="020B0604030504040204" charset="-120"/>
                <a:ea typeface="Microsoft JhengHei" panose="020B0604030504040204" charset="-120"/>
              </a:rPr>
              <a:t>Churn flow</a:t>
            </a:r>
          </a:p>
        </p:txBody>
      </p:sp>
      <p:sp>
        <p:nvSpPr>
          <p:cNvPr id="55" name="文本框 54"/>
          <p:cNvSpPr txBox="1"/>
          <p:nvPr/>
        </p:nvSpPr>
        <p:spPr>
          <a:xfrm>
            <a:off x="6541135" y="1827530"/>
            <a:ext cx="2573020" cy="521970"/>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Gas-H2O</a:t>
            </a:r>
            <a:endParaRPr lang="zh-CN" alt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for small/medium tube</a:t>
            </a:r>
          </a:p>
        </p:txBody>
      </p:sp>
      <p:cxnSp>
        <p:nvCxnSpPr>
          <p:cNvPr id="61" name="直接连接符 60"/>
          <p:cNvCxnSpPr/>
          <p:nvPr/>
        </p:nvCxnSpPr>
        <p:spPr>
          <a:xfrm>
            <a:off x="174625" y="3212465"/>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63" name="文本框 62"/>
          <p:cNvSpPr txBox="1"/>
          <p:nvPr/>
        </p:nvSpPr>
        <p:spPr>
          <a:xfrm>
            <a:off x="179705" y="2816860"/>
            <a:ext cx="1708785"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rPr>
              <a:t>4 Kataoka &amp; Ishii</a:t>
            </a:r>
          </a:p>
        </p:txBody>
      </p:sp>
      <p:graphicFrame>
        <p:nvGraphicFramePr>
          <p:cNvPr id="64" name="对象 63"/>
          <p:cNvGraphicFramePr/>
          <p:nvPr/>
        </p:nvGraphicFramePr>
        <p:xfrm>
          <a:off x="1979930" y="2780665"/>
          <a:ext cx="5232400" cy="351155"/>
        </p:xfrm>
        <a:graphic>
          <a:graphicData uri="http://schemas.openxmlformats.org/presentationml/2006/ole">
            <mc:AlternateContent xmlns:mc="http://schemas.openxmlformats.org/markup-compatibility/2006">
              <mc:Choice xmlns:v="urn:schemas-microsoft-com:vml" Requires="v">
                <p:oleObj r:id="rId13" imgW="5092700" imgH="316230" progId="Word.Document.12">
                  <p:embed/>
                </p:oleObj>
              </mc:Choice>
              <mc:Fallback>
                <p:oleObj r:id="rId13" imgW="5092700" imgH="316230" progId="Word.Document.12">
                  <p:embed/>
                  <p:pic>
                    <p:nvPicPr>
                      <p:cNvPr id="0" name="图片 10"/>
                      <p:cNvPicPr/>
                      <p:nvPr/>
                    </p:nvPicPr>
                    <p:blipFill>
                      <a:blip r:embed="rId14"/>
                      <a:stretch>
                        <a:fillRect/>
                      </a:stretch>
                    </p:blipFill>
                    <p:spPr>
                      <a:xfrm>
                        <a:off x="1979930" y="2780665"/>
                        <a:ext cx="5232400" cy="351155"/>
                      </a:xfrm>
                      <a:prstGeom prst="rect">
                        <a:avLst/>
                      </a:prstGeom>
                    </p:spPr>
                  </p:pic>
                </p:oleObj>
              </mc:Fallback>
            </mc:AlternateContent>
          </a:graphicData>
        </a:graphic>
      </p:graphicFrame>
      <p:cxnSp>
        <p:nvCxnSpPr>
          <p:cNvPr id="68" name="直接连接符 67"/>
          <p:cNvCxnSpPr/>
          <p:nvPr/>
        </p:nvCxnSpPr>
        <p:spPr>
          <a:xfrm>
            <a:off x="166370" y="386207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graphicFrame>
        <p:nvGraphicFramePr>
          <p:cNvPr id="69" name="对象 68"/>
          <p:cNvGraphicFramePr/>
          <p:nvPr/>
        </p:nvGraphicFramePr>
        <p:xfrm>
          <a:off x="3275965" y="3220085"/>
          <a:ext cx="2513965" cy="347345"/>
        </p:xfrm>
        <a:graphic>
          <a:graphicData uri="http://schemas.openxmlformats.org/presentationml/2006/ole">
            <mc:AlternateContent xmlns:mc="http://schemas.openxmlformats.org/markup-compatibility/2006">
              <mc:Choice xmlns:v="urn:schemas-microsoft-com:vml" Requires="v">
                <p:oleObj r:id="rId15" imgW="2209800" imgH="305435" progId="Word.Document.12">
                  <p:embed/>
                </p:oleObj>
              </mc:Choice>
              <mc:Fallback>
                <p:oleObj r:id="rId15" imgW="2209800" imgH="305435" progId="Word.Document.12">
                  <p:embed/>
                  <p:pic>
                    <p:nvPicPr>
                      <p:cNvPr id="0" name="图片 8"/>
                      <p:cNvPicPr/>
                      <p:nvPr/>
                    </p:nvPicPr>
                    <p:blipFill>
                      <a:blip r:embed="rId16"/>
                      <a:stretch>
                        <a:fillRect/>
                      </a:stretch>
                    </p:blipFill>
                    <p:spPr>
                      <a:xfrm>
                        <a:off x="3275965" y="3220085"/>
                        <a:ext cx="2513965" cy="347345"/>
                      </a:xfrm>
                      <a:prstGeom prst="rect">
                        <a:avLst/>
                      </a:prstGeom>
                    </p:spPr>
                  </p:pic>
                </p:oleObj>
              </mc:Fallback>
            </mc:AlternateContent>
          </a:graphicData>
        </a:graphic>
      </p:graphicFrame>
      <p:graphicFrame>
        <p:nvGraphicFramePr>
          <p:cNvPr id="71" name="对象 70"/>
          <p:cNvGraphicFramePr/>
          <p:nvPr/>
        </p:nvGraphicFramePr>
        <p:xfrm>
          <a:off x="3276600" y="3507740"/>
          <a:ext cx="2694940" cy="354330"/>
        </p:xfrm>
        <a:graphic>
          <a:graphicData uri="http://schemas.openxmlformats.org/presentationml/2006/ole">
            <mc:AlternateContent xmlns:mc="http://schemas.openxmlformats.org/markup-compatibility/2006">
              <mc:Choice xmlns:v="urn:schemas-microsoft-com:vml" Requires="v">
                <p:oleObj r:id="rId17" imgW="2294890" imgH="316230" progId="Word.Document.12">
                  <p:embed/>
                </p:oleObj>
              </mc:Choice>
              <mc:Fallback>
                <p:oleObj r:id="rId17" imgW="2294890" imgH="316230" progId="Word.Document.12">
                  <p:embed/>
                  <p:pic>
                    <p:nvPicPr>
                      <p:cNvPr id="0" name="图片 19"/>
                      <p:cNvPicPr/>
                      <p:nvPr/>
                    </p:nvPicPr>
                    <p:blipFill>
                      <a:blip r:embed="rId18"/>
                      <a:stretch>
                        <a:fillRect/>
                      </a:stretch>
                    </p:blipFill>
                    <p:spPr>
                      <a:xfrm>
                        <a:off x="3276600" y="3507740"/>
                        <a:ext cx="2694940" cy="354330"/>
                      </a:xfrm>
                      <a:prstGeom prst="rect">
                        <a:avLst/>
                      </a:prstGeom>
                    </p:spPr>
                  </p:pic>
                </p:oleObj>
              </mc:Fallback>
            </mc:AlternateContent>
          </a:graphicData>
        </a:graphic>
      </p:graphicFrame>
      <p:sp>
        <p:nvSpPr>
          <p:cNvPr id="73" name="文本框 72"/>
          <p:cNvSpPr txBox="1"/>
          <p:nvPr/>
        </p:nvSpPr>
        <p:spPr>
          <a:xfrm>
            <a:off x="179705" y="3392805"/>
            <a:ext cx="2827655" cy="306705"/>
          </a:xfrm>
          <a:prstGeom prst="rect">
            <a:avLst/>
          </a:prstGeom>
          <a:noFill/>
        </p:spPr>
        <p:txBody>
          <a:bodyPr wrap="none" rtlCol="0">
            <a:spAutoFit/>
          </a:bodyPr>
          <a:lstStyle/>
          <a:p>
            <a:pPr algn="l"/>
            <a:r>
              <a:rPr lang="en-US" altLang="zh-CN" sz="1400" b="1">
                <a:solidFill>
                  <a:schemeClr val="bg1">
                    <a:lumMod val="50000"/>
                  </a:schemeClr>
                </a:solidFill>
                <a:latin typeface="Microsoft JhengHei" panose="020B0604030504040204" charset="-120"/>
                <a:ea typeface="Microsoft JhengHei" panose="020B0604030504040204" charset="-120"/>
              </a:rPr>
              <a:t>5 </a:t>
            </a:r>
            <a:r>
              <a:rPr lang="en-US" altLang="zh-CN" sz="1400" b="1" dirty="0">
                <a:solidFill>
                  <a:schemeClr val="bg1">
                    <a:lumMod val="50000"/>
                  </a:schemeClr>
                </a:solidFill>
                <a:effectLst/>
                <a:latin typeface="Microsoft JhengHei" panose="020B0604030504040204" charset="-120"/>
                <a:ea typeface="Microsoft JhengHei" panose="020B0604030504040204" charset="-120"/>
                <a:sym typeface="+mn-ea"/>
              </a:rPr>
              <a:t>Kocamustafaogullari &amp; Ishii</a:t>
            </a:r>
          </a:p>
        </p:txBody>
      </p:sp>
      <p:cxnSp>
        <p:nvCxnSpPr>
          <p:cNvPr id="75" name="直接连接符 74"/>
          <p:cNvCxnSpPr/>
          <p:nvPr/>
        </p:nvCxnSpPr>
        <p:spPr>
          <a:xfrm>
            <a:off x="166370" y="551561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76" name="文本框 75"/>
          <p:cNvSpPr txBox="1"/>
          <p:nvPr/>
        </p:nvSpPr>
        <p:spPr>
          <a:xfrm>
            <a:off x="179705" y="4247515"/>
            <a:ext cx="2491105" cy="521970"/>
          </a:xfrm>
          <a:prstGeom prst="rect">
            <a:avLst/>
          </a:prstGeom>
          <a:noFill/>
        </p:spPr>
        <p:txBody>
          <a:bodyPr wrap="none" rtlCol="0">
            <a:spAutoFit/>
          </a:bodyPr>
          <a:lstStyle/>
          <a:p>
            <a:pPr algn="l"/>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6 </a:t>
            </a:r>
            <a:r>
              <a:rPr lang="en-US" altLang="zh-CN"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Hibiki &amp; Ishii correlations</a:t>
            </a:r>
            <a:endParaRPr lang="zh-CN" altLang="en-US"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endParaRPr>
          </a:p>
          <a:p>
            <a:pPr algn="ctr"/>
            <a:r>
              <a:rPr lang="zh-CN" altLang="en-US"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a:t>
            </a:r>
            <a:r>
              <a:rPr lang="en-US" altLang="zh-CN"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for bubbly flow</a:t>
            </a:r>
            <a:r>
              <a:rPr lang="zh-CN" altLang="en-US"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a:t>
            </a:r>
          </a:p>
        </p:txBody>
      </p:sp>
      <p:graphicFrame>
        <p:nvGraphicFramePr>
          <p:cNvPr id="77" name="对象 76"/>
          <p:cNvGraphicFramePr/>
          <p:nvPr/>
        </p:nvGraphicFramePr>
        <p:xfrm>
          <a:off x="3367405" y="3932555"/>
          <a:ext cx="3625215" cy="617220"/>
        </p:xfrm>
        <a:graphic>
          <a:graphicData uri="http://schemas.openxmlformats.org/presentationml/2006/ole">
            <mc:AlternateContent xmlns:mc="http://schemas.openxmlformats.org/markup-compatibility/2006">
              <mc:Choice xmlns:v="urn:schemas-microsoft-com:vml" Requires="v">
                <p:oleObj r:id="rId19" imgW="3589020" imgH="610870" progId="Word.Document.12">
                  <p:embed/>
                </p:oleObj>
              </mc:Choice>
              <mc:Fallback>
                <p:oleObj r:id="rId19" imgW="3589020" imgH="610870" progId="Word.Document.12">
                  <p:embed/>
                  <p:pic>
                    <p:nvPicPr>
                      <p:cNvPr id="0" name="图片 10"/>
                      <p:cNvPicPr/>
                      <p:nvPr/>
                    </p:nvPicPr>
                    <p:blipFill>
                      <a:blip r:embed="rId20"/>
                      <a:stretch>
                        <a:fillRect/>
                      </a:stretch>
                    </p:blipFill>
                    <p:spPr>
                      <a:xfrm>
                        <a:off x="3367405" y="3932555"/>
                        <a:ext cx="3625215" cy="617220"/>
                      </a:xfrm>
                      <a:prstGeom prst="rect">
                        <a:avLst/>
                      </a:prstGeom>
                    </p:spPr>
                  </p:pic>
                </p:oleObj>
              </mc:Fallback>
            </mc:AlternateContent>
          </a:graphicData>
        </a:graphic>
      </p:graphicFrame>
      <p:graphicFrame>
        <p:nvGraphicFramePr>
          <p:cNvPr id="79" name="对象 78"/>
          <p:cNvGraphicFramePr>
            <a:graphicFrameLocks noChangeAspect="1"/>
          </p:cNvGraphicFramePr>
          <p:nvPr/>
        </p:nvGraphicFramePr>
        <p:xfrm>
          <a:off x="3367405" y="4539615"/>
          <a:ext cx="3607277" cy="615600"/>
        </p:xfrm>
        <a:graphic>
          <a:graphicData uri="http://schemas.openxmlformats.org/presentationml/2006/ole">
            <mc:AlternateContent xmlns:mc="http://schemas.openxmlformats.org/markup-compatibility/2006">
              <mc:Choice xmlns:v="urn:schemas-microsoft-com:vml" Requires="v">
                <p:oleObj r:id="rId21" imgW="3408680" imgH="581660" progId="Word.Document.12">
                  <p:embed/>
                </p:oleObj>
              </mc:Choice>
              <mc:Fallback>
                <p:oleObj r:id="rId21" imgW="3408680" imgH="581660" progId="Word.Document.12">
                  <p:embed/>
                  <p:pic>
                    <p:nvPicPr>
                      <p:cNvPr id="0" name="图片 12"/>
                      <p:cNvPicPr/>
                      <p:nvPr/>
                    </p:nvPicPr>
                    <p:blipFill>
                      <a:blip r:embed="rId22"/>
                      <a:stretch>
                        <a:fillRect/>
                      </a:stretch>
                    </p:blipFill>
                    <p:spPr>
                      <a:xfrm>
                        <a:off x="3367405" y="4539615"/>
                        <a:ext cx="3607277" cy="615600"/>
                      </a:xfrm>
                      <a:prstGeom prst="rect">
                        <a:avLst/>
                      </a:prstGeom>
                    </p:spPr>
                  </p:pic>
                </p:oleObj>
              </mc:Fallback>
            </mc:AlternateContent>
          </a:graphicData>
        </a:graphic>
      </p:graphicFrame>
      <p:graphicFrame>
        <p:nvGraphicFramePr>
          <p:cNvPr id="81" name="对象 80"/>
          <p:cNvGraphicFramePr/>
          <p:nvPr/>
        </p:nvGraphicFramePr>
        <p:xfrm>
          <a:off x="776605" y="5093335"/>
          <a:ext cx="6195060" cy="424815"/>
        </p:xfrm>
        <a:graphic>
          <a:graphicData uri="http://schemas.openxmlformats.org/presentationml/2006/ole">
            <mc:AlternateContent xmlns:mc="http://schemas.openxmlformats.org/markup-compatibility/2006">
              <mc:Choice xmlns:v="urn:schemas-microsoft-com:vml" Requires="v">
                <p:oleObj r:id="rId23" imgW="4180205" imgH="334010" progId="Word.Document.12">
                  <p:embed/>
                </p:oleObj>
              </mc:Choice>
              <mc:Fallback>
                <p:oleObj r:id="rId23" imgW="4180205" imgH="334010" progId="Word.Document.12">
                  <p:embed/>
                  <p:pic>
                    <p:nvPicPr>
                      <p:cNvPr id="0" name="图片 14"/>
                      <p:cNvPicPr/>
                      <p:nvPr/>
                    </p:nvPicPr>
                    <p:blipFill>
                      <a:blip r:embed="rId24"/>
                      <a:stretch>
                        <a:fillRect/>
                      </a:stretch>
                    </p:blipFill>
                    <p:spPr>
                      <a:xfrm>
                        <a:off x="776605" y="5093335"/>
                        <a:ext cx="6195060" cy="424815"/>
                      </a:xfrm>
                      <a:prstGeom prst="rect">
                        <a:avLst/>
                      </a:prstGeom>
                    </p:spPr>
                  </p:pic>
                </p:oleObj>
              </mc:Fallback>
            </mc:AlternateContent>
          </a:graphicData>
        </a:graphic>
      </p:graphicFrame>
      <p:sp>
        <p:nvSpPr>
          <p:cNvPr id="84" name="文本框 83"/>
          <p:cNvSpPr txBox="1"/>
          <p:nvPr/>
        </p:nvSpPr>
        <p:spPr>
          <a:xfrm>
            <a:off x="251460" y="5931535"/>
            <a:ext cx="2491105" cy="521970"/>
          </a:xfrm>
          <a:prstGeom prst="rect">
            <a:avLst/>
          </a:prstGeom>
          <a:noFill/>
        </p:spPr>
        <p:txBody>
          <a:bodyPr wrap="none" rtlCol="0">
            <a:spAutoFit/>
          </a:bodyPr>
          <a:lstStyle/>
          <a:p>
            <a:pPr algn="l"/>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7 </a:t>
            </a:r>
            <a:r>
              <a:rPr lang="en-US" altLang="zh-CN"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Hibiki &amp; Ishii correlations</a:t>
            </a:r>
          </a:p>
          <a:p>
            <a:pPr algn="l"/>
            <a:r>
              <a:rPr lang="zh-CN" altLang="en-US"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a:t>
            </a:r>
            <a:r>
              <a:rPr lang="en-US" altLang="zh-CN"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for cap bubble</a:t>
            </a:r>
            <a:r>
              <a:rPr lang="zh-CN" altLang="en-US" sz="1400" b="1" dirty="0">
                <a:solidFill>
                  <a:schemeClr val="bg1">
                    <a:lumMod val="50000"/>
                  </a:schemeClr>
                </a:solidFill>
                <a:effectLst/>
                <a:latin typeface="Microsoft JhengHei" panose="020B0604030504040204" charset="-120"/>
                <a:ea typeface="Microsoft JhengHei" panose="020B0604030504040204" charset="-120"/>
                <a:cs typeface="Microsoft JhengHei" panose="020B0604030504040204" charset="-120"/>
                <a:sym typeface="+mn-ea"/>
              </a:rPr>
              <a:t>）</a:t>
            </a:r>
          </a:p>
        </p:txBody>
      </p:sp>
      <p:graphicFrame>
        <p:nvGraphicFramePr>
          <p:cNvPr id="85" name="对象 84"/>
          <p:cNvGraphicFramePr/>
          <p:nvPr/>
        </p:nvGraphicFramePr>
        <p:xfrm>
          <a:off x="2553335" y="5518150"/>
          <a:ext cx="4418330" cy="473075"/>
        </p:xfrm>
        <a:graphic>
          <a:graphicData uri="http://schemas.openxmlformats.org/presentationml/2006/ole">
            <mc:AlternateContent xmlns:mc="http://schemas.openxmlformats.org/markup-compatibility/2006">
              <mc:Choice xmlns:v="urn:schemas-microsoft-com:vml" Requires="v">
                <p:oleObj r:id="rId25" imgW="3693795" imgH="534670" progId="Word.Document.12">
                  <p:embed/>
                </p:oleObj>
              </mc:Choice>
              <mc:Fallback>
                <p:oleObj r:id="rId25" imgW="3693795" imgH="534670" progId="Word.Document.12">
                  <p:embed/>
                  <p:pic>
                    <p:nvPicPr>
                      <p:cNvPr id="0" name="图片 2"/>
                      <p:cNvPicPr/>
                      <p:nvPr/>
                    </p:nvPicPr>
                    <p:blipFill>
                      <a:blip r:embed="rId26"/>
                      <a:stretch>
                        <a:fillRect/>
                      </a:stretch>
                    </p:blipFill>
                    <p:spPr>
                      <a:xfrm>
                        <a:off x="2553335" y="5518150"/>
                        <a:ext cx="4418330" cy="473075"/>
                      </a:xfrm>
                      <a:prstGeom prst="rect">
                        <a:avLst/>
                      </a:prstGeom>
                    </p:spPr>
                  </p:pic>
                </p:oleObj>
              </mc:Fallback>
            </mc:AlternateContent>
          </a:graphicData>
        </a:graphic>
      </p:graphicFrame>
      <p:graphicFrame>
        <p:nvGraphicFramePr>
          <p:cNvPr id="87" name="对象 86"/>
          <p:cNvGraphicFramePr/>
          <p:nvPr/>
        </p:nvGraphicFramePr>
        <p:xfrm>
          <a:off x="2553335" y="5950585"/>
          <a:ext cx="3556000" cy="536575"/>
        </p:xfrm>
        <a:graphic>
          <a:graphicData uri="http://schemas.openxmlformats.org/presentationml/2006/ole">
            <mc:AlternateContent xmlns:mc="http://schemas.openxmlformats.org/markup-compatibility/2006">
              <mc:Choice xmlns:v="urn:schemas-microsoft-com:vml" Requires="v">
                <p:oleObj r:id="rId27" imgW="3542030" imgH="534670" progId="Word.Document.12">
                  <p:embed/>
                </p:oleObj>
              </mc:Choice>
              <mc:Fallback>
                <p:oleObj r:id="rId27" imgW="3542030" imgH="534670" progId="Word.Document.12">
                  <p:embed/>
                  <p:pic>
                    <p:nvPicPr>
                      <p:cNvPr id="0" name="图片 4"/>
                      <p:cNvPicPr/>
                      <p:nvPr/>
                    </p:nvPicPr>
                    <p:blipFill>
                      <a:blip r:embed="rId28"/>
                      <a:stretch>
                        <a:fillRect/>
                      </a:stretch>
                    </p:blipFill>
                    <p:spPr>
                      <a:xfrm>
                        <a:off x="2553335" y="5950585"/>
                        <a:ext cx="3556000" cy="536575"/>
                      </a:xfrm>
                      <a:prstGeom prst="rect">
                        <a:avLst/>
                      </a:prstGeom>
                    </p:spPr>
                  </p:pic>
                </p:oleObj>
              </mc:Fallback>
            </mc:AlternateContent>
          </a:graphicData>
        </a:graphic>
      </p:graphicFrame>
      <p:graphicFrame>
        <p:nvGraphicFramePr>
          <p:cNvPr id="89" name="对象 88"/>
          <p:cNvGraphicFramePr/>
          <p:nvPr/>
        </p:nvGraphicFramePr>
        <p:xfrm>
          <a:off x="1907540" y="6396355"/>
          <a:ext cx="5714365" cy="386080"/>
        </p:xfrm>
        <a:graphic>
          <a:graphicData uri="http://schemas.openxmlformats.org/presentationml/2006/ole">
            <mc:AlternateContent xmlns:mc="http://schemas.openxmlformats.org/markup-compatibility/2006">
              <mc:Choice xmlns:v="urn:schemas-microsoft-com:vml" Requires="v">
                <p:oleObj r:id="rId29" imgW="3598545" imgH="316230" progId="Word.Document.12">
                  <p:embed/>
                </p:oleObj>
              </mc:Choice>
              <mc:Fallback>
                <p:oleObj r:id="rId29" imgW="3598545" imgH="316230" progId="Word.Document.12">
                  <p:embed/>
                  <p:pic>
                    <p:nvPicPr>
                      <p:cNvPr id="0" name="图片 6"/>
                      <p:cNvPicPr/>
                      <p:nvPr/>
                    </p:nvPicPr>
                    <p:blipFill>
                      <a:blip r:embed="rId30"/>
                      <a:stretch>
                        <a:fillRect/>
                      </a:stretch>
                    </p:blipFill>
                    <p:spPr>
                      <a:xfrm>
                        <a:off x="1907540" y="6396355"/>
                        <a:ext cx="5714365" cy="386080"/>
                      </a:xfrm>
                      <a:prstGeom prst="rect">
                        <a:avLst/>
                      </a:prstGeom>
                    </p:spPr>
                  </p:pic>
                </p:oleObj>
              </mc:Fallback>
            </mc:AlternateContent>
          </a:graphicData>
        </a:graphic>
      </p:graphicFrame>
      <p:sp>
        <p:nvSpPr>
          <p:cNvPr id="91" name="文本框 90"/>
          <p:cNvSpPr txBox="1"/>
          <p:nvPr/>
        </p:nvSpPr>
        <p:spPr>
          <a:xfrm>
            <a:off x="7392035" y="5930265"/>
            <a:ext cx="1302385" cy="306705"/>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Gas-H2O</a:t>
            </a:r>
            <a:endParaRPr lang="zh-CN" altLang="en-US"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endParaRPr>
          </a:p>
        </p:txBody>
      </p:sp>
      <p:sp>
        <p:nvSpPr>
          <p:cNvPr id="4" name="文本框 3"/>
          <p:cNvSpPr txBox="1"/>
          <p:nvPr/>
        </p:nvSpPr>
        <p:spPr>
          <a:xfrm>
            <a:off x="7320280" y="2709545"/>
            <a:ext cx="1722120" cy="521970"/>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Gas-H2O</a:t>
            </a:r>
            <a:endParaRPr lang="zh-CN" alt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for large tube</a:t>
            </a:r>
          </a:p>
        </p:txBody>
      </p:sp>
      <p:sp>
        <p:nvSpPr>
          <p:cNvPr id="9" name="文本框 8"/>
          <p:cNvSpPr txBox="1"/>
          <p:nvPr/>
        </p:nvSpPr>
        <p:spPr>
          <a:xfrm>
            <a:off x="7320280" y="3357245"/>
            <a:ext cx="1722120" cy="306705"/>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Gas-H2O</a:t>
            </a:r>
          </a:p>
        </p:txBody>
      </p:sp>
      <p:sp>
        <p:nvSpPr>
          <p:cNvPr id="10" name="文本框 9"/>
          <p:cNvSpPr txBox="1"/>
          <p:nvPr/>
        </p:nvSpPr>
        <p:spPr>
          <a:xfrm>
            <a:off x="7392035" y="4509135"/>
            <a:ext cx="1722120" cy="306705"/>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Gas-H2O</a:t>
            </a:r>
          </a:p>
        </p:txBody>
      </p:sp>
    </p:spTree>
  </p:cSld>
  <p:clrMapOvr>
    <a:masterClrMapping/>
  </p:clrMapOvr>
  <p:transition advTm="15149"/>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02.Evaluation of existing correlations</a:t>
            </a: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1120775" y="2295525"/>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cxnSp>
        <p:nvCxnSpPr>
          <p:cNvPr id="38" name="直接连接符 37"/>
          <p:cNvCxnSpPr/>
          <p:nvPr/>
        </p:nvCxnSpPr>
        <p:spPr>
          <a:xfrm>
            <a:off x="174625" y="148717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9" name="直接连接符 38"/>
          <p:cNvCxnSpPr/>
          <p:nvPr/>
        </p:nvCxnSpPr>
        <p:spPr>
          <a:xfrm>
            <a:off x="166370" y="256540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0" name="文本框 39"/>
          <p:cNvSpPr txBox="1"/>
          <p:nvPr/>
        </p:nvSpPr>
        <p:spPr>
          <a:xfrm>
            <a:off x="179705" y="1988820"/>
            <a:ext cx="1893570"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8 Mikityuk(for pool)</a:t>
            </a:r>
          </a:p>
        </p:txBody>
      </p:sp>
      <p:sp>
        <p:nvSpPr>
          <p:cNvPr id="55" name="文本框 54"/>
          <p:cNvSpPr txBox="1"/>
          <p:nvPr/>
        </p:nvSpPr>
        <p:spPr>
          <a:xfrm>
            <a:off x="6875780" y="1809750"/>
            <a:ext cx="2305685" cy="306705"/>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Gas-Liquid metal</a:t>
            </a:r>
            <a:endParaRPr lang="zh-CN" altLang="en-US" sz="1400" b="1">
              <a:solidFill>
                <a:srgbClr val="ED6C00"/>
              </a:solidFill>
              <a:latin typeface="Microsoft JhengHei" panose="020B0604030504040204" charset="-120"/>
              <a:ea typeface="Microsoft JhengHei" panose="020B0604030504040204" charset="-120"/>
              <a:cs typeface="Microsoft JhengHei" panose="020B0604030504040204" charset="-120"/>
            </a:endParaRPr>
          </a:p>
        </p:txBody>
      </p:sp>
      <p:cxnSp>
        <p:nvCxnSpPr>
          <p:cNvPr id="61" name="直接连接符 60"/>
          <p:cNvCxnSpPr/>
          <p:nvPr/>
        </p:nvCxnSpPr>
        <p:spPr>
          <a:xfrm>
            <a:off x="174625" y="328422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63" name="文本框 62"/>
          <p:cNvSpPr txBox="1"/>
          <p:nvPr/>
        </p:nvSpPr>
        <p:spPr>
          <a:xfrm>
            <a:off x="179705" y="2816860"/>
            <a:ext cx="1893570"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9 Mikityuk(for loop)</a:t>
            </a:r>
            <a:endParaRPr lang="zh-CN" altLang="en-US" sz="1400" b="1">
              <a:solidFill>
                <a:schemeClr val="bg1">
                  <a:lumMod val="50000"/>
                </a:schemeClr>
              </a:solidFill>
              <a:latin typeface="Microsoft JhengHei" panose="020B0604030504040204" charset="-120"/>
              <a:cs typeface="Microsoft JhengHei" panose="020B0604030504040204" charset="-120"/>
            </a:endParaRPr>
          </a:p>
        </p:txBody>
      </p:sp>
      <p:sp>
        <p:nvSpPr>
          <p:cNvPr id="67" name="文本框 66"/>
          <p:cNvSpPr txBox="1"/>
          <p:nvPr/>
        </p:nvSpPr>
        <p:spPr>
          <a:xfrm>
            <a:off x="6874510" y="2637155"/>
            <a:ext cx="2277745" cy="306705"/>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Gas-Liquid metal</a:t>
            </a:r>
            <a:endParaRPr lang="zh-CN" altLang="en-US" sz="1400">
              <a:latin typeface="Microsoft JhengHei" panose="020B0604030504040204" charset="-120"/>
              <a:ea typeface="Microsoft JhengHei" panose="020B0604030504040204" charset="-120"/>
              <a:cs typeface="Microsoft JhengHei" panose="020B0604030504040204" charset="-120"/>
            </a:endParaRPr>
          </a:p>
        </p:txBody>
      </p:sp>
      <p:cxnSp>
        <p:nvCxnSpPr>
          <p:cNvPr id="68" name="直接连接符 67"/>
          <p:cNvCxnSpPr/>
          <p:nvPr/>
        </p:nvCxnSpPr>
        <p:spPr>
          <a:xfrm>
            <a:off x="166370" y="414909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91" name="文本框 90"/>
          <p:cNvSpPr txBox="1"/>
          <p:nvPr/>
        </p:nvSpPr>
        <p:spPr>
          <a:xfrm>
            <a:off x="6964680" y="4942205"/>
            <a:ext cx="2189480" cy="306705"/>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Gas-Liquid metal</a:t>
            </a:r>
            <a:endParaRPr lang="en-US" altLang="zh-CN"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endParaRPr>
          </a:p>
        </p:txBody>
      </p:sp>
      <p:graphicFrame>
        <p:nvGraphicFramePr>
          <p:cNvPr id="9" name="对象 8"/>
          <p:cNvGraphicFramePr/>
          <p:nvPr/>
        </p:nvGraphicFramePr>
        <p:xfrm>
          <a:off x="2554605" y="1951990"/>
          <a:ext cx="901065" cy="379730"/>
        </p:xfrm>
        <a:graphic>
          <a:graphicData uri="http://schemas.openxmlformats.org/presentationml/2006/ole">
            <mc:AlternateContent xmlns:mc="http://schemas.openxmlformats.org/markup-compatibility/2006">
              <mc:Choice xmlns:v="urn:schemas-microsoft-com:vml" Requires="v">
                <p:oleObj r:id="rId5" imgW="543560" imgH="229235" progId="Word.Document.12">
                  <p:embed/>
                </p:oleObj>
              </mc:Choice>
              <mc:Fallback>
                <p:oleObj r:id="rId5" imgW="543560" imgH="229235" progId="Word.Document.12">
                  <p:embed/>
                  <p:pic>
                    <p:nvPicPr>
                      <p:cNvPr id="0" name="图片 9"/>
                      <p:cNvPicPr/>
                      <p:nvPr/>
                    </p:nvPicPr>
                    <p:blipFill>
                      <a:blip r:embed="rId6"/>
                      <a:stretch>
                        <a:fillRect/>
                      </a:stretch>
                    </p:blipFill>
                    <p:spPr>
                      <a:xfrm>
                        <a:off x="2554605" y="1951990"/>
                        <a:ext cx="901065" cy="379730"/>
                      </a:xfrm>
                      <a:prstGeom prst="rect">
                        <a:avLst/>
                      </a:prstGeom>
                    </p:spPr>
                  </p:pic>
                </p:oleObj>
              </mc:Fallback>
            </mc:AlternateContent>
          </a:graphicData>
        </a:graphic>
      </p:graphicFrame>
      <p:graphicFrame>
        <p:nvGraphicFramePr>
          <p:cNvPr id="11" name="对象 10"/>
          <p:cNvGraphicFramePr/>
          <p:nvPr/>
        </p:nvGraphicFramePr>
        <p:xfrm>
          <a:off x="3518535" y="1912620"/>
          <a:ext cx="3150870" cy="419100"/>
        </p:xfrm>
        <a:graphic>
          <a:graphicData uri="http://schemas.openxmlformats.org/presentationml/2006/ole">
            <mc:AlternateContent xmlns:mc="http://schemas.openxmlformats.org/markup-compatibility/2006">
              <mc:Choice xmlns:v="urn:schemas-microsoft-com:vml" Requires="v">
                <p:oleObj r:id="rId7" imgW="1677035" imgH="305435" progId="Word.Document.12">
                  <p:embed/>
                </p:oleObj>
              </mc:Choice>
              <mc:Fallback>
                <p:oleObj r:id="rId7" imgW="1677035" imgH="305435" progId="Word.Document.12">
                  <p:embed/>
                  <p:pic>
                    <p:nvPicPr>
                      <p:cNvPr id="0" name="图片 11"/>
                      <p:cNvPicPr/>
                      <p:nvPr/>
                    </p:nvPicPr>
                    <p:blipFill>
                      <a:blip r:embed="rId8"/>
                      <a:stretch>
                        <a:fillRect/>
                      </a:stretch>
                    </p:blipFill>
                    <p:spPr>
                      <a:xfrm>
                        <a:off x="3518535" y="1912620"/>
                        <a:ext cx="3150870" cy="419100"/>
                      </a:xfrm>
                      <a:prstGeom prst="rect">
                        <a:avLst/>
                      </a:prstGeom>
                    </p:spPr>
                  </p:pic>
                </p:oleObj>
              </mc:Fallback>
            </mc:AlternateContent>
          </a:graphicData>
        </a:graphic>
      </p:graphicFrame>
      <p:graphicFrame>
        <p:nvGraphicFramePr>
          <p:cNvPr id="4" name="对象 3"/>
          <p:cNvGraphicFramePr/>
          <p:nvPr/>
        </p:nvGraphicFramePr>
        <p:xfrm>
          <a:off x="3780155" y="2628265"/>
          <a:ext cx="2764790" cy="539115"/>
        </p:xfrm>
        <a:graphic>
          <a:graphicData uri="http://schemas.openxmlformats.org/presentationml/2006/ole">
            <mc:AlternateContent xmlns:mc="http://schemas.openxmlformats.org/markup-compatibility/2006">
              <mc:Choice xmlns:v="urn:schemas-microsoft-com:vml" Requires="v">
                <p:oleObj r:id="rId9" imgW="1619250" imgH="316230" progId="Word.Document.12">
                  <p:embed/>
                </p:oleObj>
              </mc:Choice>
              <mc:Fallback>
                <p:oleObj r:id="rId9" imgW="1619250" imgH="316230" progId="Word.Document.12">
                  <p:embed/>
                  <p:pic>
                    <p:nvPicPr>
                      <p:cNvPr id="0" name="图片 13"/>
                      <p:cNvPicPr/>
                      <p:nvPr/>
                    </p:nvPicPr>
                    <p:blipFill>
                      <a:blip r:embed="rId10"/>
                      <a:stretch>
                        <a:fillRect/>
                      </a:stretch>
                    </p:blipFill>
                    <p:spPr>
                      <a:xfrm>
                        <a:off x="3780155" y="2628265"/>
                        <a:ext cx="2764790" cy="539115"/>
                      </a:xfrm>
                      <a:prstGeom prst="rect">
                        <a:avLst/>
                      </a:prstGeom>
                    </p:spPr>
                  </p:pic>
                </p:oleObj>
              </mc:Fallback>
            </mc:AlternateContent>
          </a:graphicData>
        </a:graphic>
      </p:graphicFrame>
      <p:graphicFrame>
        <p:nvGraphicFramePr>
          <p:cNvPr id="18" name="对象 17"/>
          <p:cNvGraphicFramePr/>
          <p:nvPr/>
        </p:nvGraphicFramePr>
        <p:xfrm>
          <a:off x="2553335" y="2753360"/>
          <a:ext cx="848360" cy="357505"/>
        </p:xfrm>
        <a:graphic>
          <a:graphicData uri="http://schemas.openxmlformats.org/presentationml/2006/ole">
            <mc:AlternateContent xmlns:mc="http://schemas.openxmlformats.org/markup-compatibility/2006">
              <mc:Choice xmlns:v="urn:schemas-microsoft-com:vml" Requires="v">
                <p:oleObj r:id="rId11" imgW="543560" imgH="229235" progId="Word.Document.12">
                  <p:embed/>
                </p:oleObj>
              </mc:Choice>
              <mc:Fallback>
                <p:oleObj r:id="rId11" imgW="543560" imgH="229235" progId="Word.Document.12">
                  <p:embed/>
                  <p:pic>
                    <p:nvPicPr>
                      <p:cNvPr id="0" name="图片 15"/>
                      <p:cNvPicPr/>
                      <p:nvPr/>
                    </p:nvPicPr>
                    <p:blipFill>
                      <a:blip r:embed="rId12"/>
                      <a:stretch>
                        <a:fillRect/>
                      </a:stretch>
                    </p:blipFill>
                    <p:spPr>
                      <a:xfrm>
                        <a:off x="2553335" y="2753360"/>
                        <a:ext cx="848360" cy="357505"/>
                      </a:xfrm>
                      <a:prstGeom prst="rect">
                        <a:avLst/>
                      </a:prstGeom>
                    </p:spPr>
                  </p:pic>
                </p:oleObj>
              </mc:Fallback>
            </mc:AlternateContent>
          </a:graphicData>
        </a:graphic>
      </p:graphicFrame>
      <p:graphicFrame>
        <p:nvGraphicFramePr>
          <p:cNvPr id="23" name="对象 22"/>
          <p:cNvGraphicFramePr/>
          <p:nvPr/>
        </p:nvGraphicFramePr>
        <p:xfrm>
          <a:off x="3629025" y="3501390"/>
          <a:ext cx="3270885" cy="523875"/>
        </p:xfrm>
        <a:graphic>
          <a:graphicData uri="http://schemas.openxmlformats.org/presentationml/2006/ole">
            <mc:AlternateContent xmlns:mc="http://schemas.openxmlformats.org/markup-compatibility/2006">
              <mc:Choice xmlns:v="urn:schemas-microsoft-com:vml" Requires="v">
                <p:oleObj r:id="rId13" imgW="1971675" imgH="316230" progId="Word.Document.12">
                  <p:embed/>
                </p:oleObj>
              </mc:Choice>
              <mc:Fallback>
                <p:oleObj r:id="rId13" imgW="1971675" imgH="316230" progId="Word.Document.12">
                  <p:embed/>
                  <p:pic>
                    <p:nvPicPr>
                      <p:cNvPr id="0" name="图片 2"/>
                      <p:cNvPicPr/>
                      <p:nvPr/>
                    </p:nvPicPr>
                    <p:blipFill>
                      <a:blip r:embed="rId14"/>
                      <a:stretch>
                        <a:fillRect/>
                      </a:stretch>
                    </p:blipFill>
                    <p:spPr>
                      <a:xfrm>
                        <a:off x="3629025" y="3501390"/>
                        <a:ext cx="3270885" cy="523875"/>
                      </a:xfrm>
                      <a:prstGeom prst="rect">
                        <a:avLst/>
                      </a:prstGeom>
                    </p:spPr>
                  </p:pic>
                </p:oleObj>
              </mc:Fallback>
            </mc:AlternateContent>
          </a:graphicData>
        </a:graphic>
      </p:graphicFrame>
      <p:graphicFrame>
        <p:nvGraphicFramePr>
          <p:cNvPr id="25" name="对象 24"/>
          <p:cNvGraphicFramePr/>
          <p:nvPr/>
        </p:nvGraphicFramePr>
        <p:xfrm>
          <a:off x="2409825" y="3573145"/>
          <a:ext cx="1069975" cy="347345"/>
        </p:xfrm>
        <a:graphic>
          <a:graphicData uri="http://schemas.openxmlformats.org/presentationml/2006/ole">
            <mc:AlternateContent xmlns:mc="http://schemas.openxmlformats.org/markup-compatibility/2006">
              <mc:Choice xmlns:v="urn:schemas-microsoft-com:vml" Requires="v">
                <p:oleObj r:id="rId15" imgW="706120" imgH="229235" progId="Word.Document.12">
                  <p:embed/>
                </p:oleObj>
              </mc:Choice>
              <mc:Fallback>
                <p:oleObj r:id="rId15" imgW="706120" imgH="229235" progId="Word.Document.12">
                  <p:embed/>
                  <p:pic>
                    <p:nvPicPr>
                      <p:cNvPr id="0" name="图片 4"/>
                      <p:cNvPicPr/>
                      <p:nvPr/>
                    </p:nvPicPr>
                    <p:blipFill>
                      <a:blip r:embed="rId16"/>
                      <a:stretch>
                        <a:fillRect/>
                      </a:stretch>
                    </p:blipFill>
                    <p:spPr>
                      <a:xfrm>
                        <a:off x="2409825" y="3573145"/>
                        <a:ext cx="1069975" cy="347345"/>
                      </a:xfrm>
                      <a:prstGeom prst="rect">
                        <a:avLst/>
                      </a:prstGeom>
                    </p:spPr>
                  </p:pic>
                </p:oleObj>
              </mc:Fallback>
            </mc:AlternateContent>
          </a:graphicData>
        </a:graphic>
      </p:graphicFrame>
      <p:sp>
        <p:nvSpPr>
          <p:cNvPr id="27" name="文本框 26"/>
          <p:cNvSpPr txBox="1"/>
          <p:nvPr/>
        </p:nvSpPr>
        <p:spPr>
          <a:xfrm>
            <a:off x="175895" y="3538220"/>
            <a:ext cx="729615"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rPr>
              <a:t>10 Shi</a:t>
            </a:r>
          </a:p>
        </p:txBody>
      </p:sp>
      <p:sp>
        <p:nvSpPr>
          <p:cNvPr id="28" name="文本框 27"/>
          <p:cNvSpPr txBox="1"/>
          <p:nvPr/>
        </p:nvSpPr>
        <p:spPr>
          <a:xfrm>
            <a:off x="6866255" y="3470275"/>
            <a:ext cx="2277745" cy="306705"/>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Gas-Liquid metal</a:t>
            </a:r>
            <a:endParaRPr lang="zh-CN" altLang="en-US"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endParaRPr>
          </a:p>
        </p:txBody>
      </p:sp>
      <p:sp>
        <p:nvSpPr>
          <p:cNvPr id="29" name="文本框 28"/>
          <p:cNvSpPr txBox="1"/>
          <p:nvPr/>
        </p:nvSpPr>
        <p:spPr>
          <a:xfrm>
            <a:off x="251460" y="5281930"/>
            <a:ext cx="895350"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rPr>
              <a:t>11 Shen</a:t>
            </a:r>
          </a:p>
        </p:txBody>
      </p:sp>
      <p:sp>
        <p:nvSpPr>
          <p:cNvPr id="33" name="左大括号 32"/>
          <p:cNvSpPr/>
          <p:nvPr/>
        </p:nvSpPr>
        <p:spPr>
          <a:xfrm>
            <a:off x="1187450" y="4293235"/>
            <a:ext cx="288290" cy="2304415"/>
          </a:xfrm>
          <a:prstGeom prst="leftBrace">
            <a:avLst>
              <a:gd name="adj1" fmla="val 199834"/>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JhengHei" panose="020B0604030504040204" charset="-120"/>
              <a:ea typeface="Microsoft JhengHei" panose="020B0604030504040204" charset="-120"/>
            </a:endParaRPr>
          </a:p>
        </p:txBody>
      </p:sp>
      <p:graphicFrame>
        <p:nvGraphicFramePr>
          <p:cNvPr id="34" name="对象 33"/>
          <p:cNvGraphicFramePr>
            <a:graphicFrameLocks noChangeAspect="1"/>
          </p:cNvGraphicFramePr>
          <p:nvPr/>
        </p:nvGraphicFramePr>
        <p:xfrm>
          <a:off x="1475105" y="4312285"/>
          <a:ext cx="5535295" cy="652780"/>
        </p:xfrm>
        <a:graphic>
          <a:graphicData uri="http://schemas.openxmlformats.org/presentationml/2006/ole">
            <mc:AlternateContent xmlns:mc="http://schemas.openxmlformats.org/markup-compatibility/2006">
              <mc:Choice xmlns:v="urn:schemas-microsoft-com:vml" Requires="v">
                <p:oleObj r:id="rId17" imgW="5177790" imgH="610870" progId="Word.Document.12">
                  <p:embed/>
                </p:oleObj>
              </mc:Choice>
              <mc:Fallback>
                <p:oleObj r:id="rId17" imgW="5177790" imgH="610870" progId="Word.Document.12">
                  <p:embed/>
                  <p:pic>
                    <p:nvPicPr>
                      <p:cNvPr id="0" name="图片 9"/>
                      <p:cNvPicPr/>
                      <p:nvPr/>
                    </p:nvPicPr>
                    <p:blipFill>
                      <a:blip r:embed="rId18"/>
                      <a:stretch>
                        <a:fillRect/>
                      </a:stretch>
                    </p:blipFill>
                    <p:spPr>
                      <a:xfrm>
                        <a:off x="1475105" y="4312285"/>
                        <a:ext cx="5535295" cy="652780"/>
                      </a:xfrm>
                      <a:prstGeom prst="rect">
                        <a:avLst/>
                      </a:prstGeom>
                    </p:spPr>
                  </p:pic>
                </p:oleObj>
              </mc:Fallback>
            </mc:AlternateContent>
          </a:graphicData>
        </a:graphic>
      </p:graphicFrame>
      <p:graphicFrame>
        <p:nvGraphicFramePr>
          <p:cNvPr id="41" name="对象 40"/>
          <p:cNvGraphicFramePr>
            <a:graphicFrameLocks noChangeAspect="1"/>
          </p:cNvGraphicFramePr>
          <p:nvPr/>
        </p:nvGraphicFramePr>
        <p:xfrm>
          <a:off x="1690370" y="4941570"/>
          <a:ext cx="3024505" cy="705485"/>
        </p:xfrm>
        <a:graphic>
          <a:graphicData uri="http://schemas.openxmlformats.org/presentationml/2006/ole">
            <mc:AlternateContent xmlns:mc="http://schemas.openxmlformats.org/markup-compatibility/2006">
              <mc:Choice xmlns:v="urn:schemas-microsoft-com:vml" Requires="v">
                <p:oleObj r:id="rId19" imgW="2819400" imgH="657860" progId="Word.Document.12">
                  <p:embed/>
                </p:oleObj>
              </mc:Choice>
              <mc:Fallback>
                <p:oleObj r:id="rId19" imgW="2819400" imgH="657860" progId="Word.Document.12">
                  <p:embed/>
                  <p:pic>
                    <p:nvPicPr>
                      <p:cNvPr id="0" name="图片 11"/>
                      <p:cNvPicPr/>
                      <p:nvPr/>
                    </p:nvPicPr>
                    <p:blipFill>
                      <a:blip r:embed="rId20"/>
                      <a:stretch>
                        <a:fillRect/>
                      </a:stretch>
                    </p:blipFill>
                    <p:spPr>
                      <a:xfrm>
                        <a:off x="1690370" y="4941570"/>
                        <a:ext cx="3024505" cy="705485"/>
                      </a:xfrm>
                      <a:prstGeom prst="rect">
                        <a:avLst/>
                      </a:prstGeom>
                    </p:spPr>
                  </p:pic>
                </p:oleObj>
              </mc:Fallback>
            </mc:AlternateContent>
          </a:graphicData>
        </a:graphic>
      </p:graphicFrame>
      <p:graphicFrame>
        <p:nvGraphicFramePr>
          <p:cNvPr id="49" name="对象 48"/>
          <p:cNvGraphicFramePr>
            <a:graphicFrameLocks noChangeAspect="1"/>
          </p:cNvGraphicFramePr>
          <p:nvPr/>
        </p:nvGraphicFramePr>
        <p:xfrm>
          <a:off x="1435100" y="5568950"/>
          <a:ext cx="5616158" cy="648000"/>
        </p:xfrm>
        <a:graphic>
          <a:graphicData uri="http://schemas.openxmlformats.org/presentationml/2006/ole">
            <mc:AlternateContent xmlns:mc="http://schemas.openxmlformats.org/markup-compatibility/2006">
              <mc:Choice xmlns:v="urn:schemas-microsoft-com:vml" Requires="v">
                <p:oleObj r:id="rId21" imgW="5293360" imgH="610870" progId="Word.Document.12">
                  <p:embed/>
                </p:oleObj>
              </mc:Choice>
              <mc:Fallback>
                <p:oleObj r:id="rId21" imgW="5293360" imgH="610870" progId="Word.Document.12">
                  <p:embed/>
                  <p:pic>
                    <p:nvPicPr>
                      <p:cNvPr id="0" name="图片 17"/>
                      <p:cNvPicPr/>
                      <p:nvPr/>
                    </p:nvPicPr>
                    <p:blipFill>
                      <a:blip r:embed="rId22"/>
                      <a:stretch>
                        <a:fillRect/>
                      </a:stretch>
                    </p:blipFill>
                    <p:spPr>
                      <a:xfrm>
                        <a:off x="1435100" y="5568950"/>
                        <a:ext cx="5616158" cy="648000"/>
                      </a:xfrm>
                      <a:prstGeom prst="rect">
                        <a:avLst/>
                      </a:prstGeom>
                    </p:spPr>
                  </p:pic>
                </p:oleObj>
              </mc:Fallback>
            </mc:AlternateContent>
          </a:graphicData>
        </a:graphic>
      </p:graphicFrame>
      <p:graphicFrame>
        <p:nvGraphicFramePr>
          <p:cNvPr id="56" name="对象 55"/>
          <p:cNvGraphicFramePr>
            <a:graphicFrameLocks noChangeAspect="1"/>
          </p:cNvGraphicFramePr>
          <p:nvPr/>
        </p:nvGraphicFramePr>
        <p:xfrm>
          <a:off x="1690370" y="6163945"/>
          <a:ext cx="3024621" cy="705600"/>
        </p:xfrm>
        <a:graphic>
          <a:graphicData uri="http://schemas.openxmlformats.org/presentationml/2006/ole">
            <mc:AlternateContent xmlns:mc="http://schemas.openxmlformats.org/markup-compatibility/2006">
              <mc:Choice xmlns:v="urn:schemas-microsoft-com:vml" Requires="v">
                <p:oleObj r:id="rId23" imgW="2819400" imgH="657860" progId="Word.Document.12">
                  <p:embed/>
                </p:oleObj>
              </mc:Choice>
              <mc:Fallback>
                <p:oleObj r:id="rId23" imgW="2819400" imgH="657860" progId="Word.Document.12">
                  <p:embed/>
                  <p:pic>
                    <p:nvPicPr>
                      <p:cNvPr id="0" name="图片 19"/>
                      <p:cNvPicPr/>
                      <p:nvPr/>
                    </p:nvPicPr>
                    <p:blipFill>
                      <a:blip r:embed="rId24"/>
                      <a:stretch>
                        <a:fillRect/>
                      </a:stretch>
                    </p:blipFill>
                    <p:spPr>
                      <a:xfrm>
                        <a:off x="1690370" y="6163945"/>
                        <a:ext cx="3024621" cy="705600"/>
                      </a:xfrm>
                      <a:prstGeom prst="rect">
                        <a:avLst/>
                      </a:prstGeom>
                    </p:spPr>
                  </p:pic>
                </p:oleObj>
              </mc:Fallback>
            </mc:AlternateContent>
          </a:graphicData>
        </a:graphic>
      </p:graphicFrame>
      <p:sp>
        <p:nvSpPr>
          <p:cNvPr id="66" name="文本框 65"/>
          <p:cNvSpPr txBox="1"/>
          <p:nvPr/>
        </p:nvSpPr>
        <p:spPr>
          <a:xfrm>
            <a:off x="4573905" y="5084445"/>
            <a:ext cx="2400300" cy="368300"/>
          </a:xfrm>
          <a:prstGeom prst="rect">
            <a:avLst/>
          </a:prstGeom>
          <a:noFill/>
        </p:spPr>
        <p:txBody>
          <a:bodyPr wrap="none" rtlCol="0" anchor="t">
            <a:spAutoFit/>
          </a:bodyPr>
          <a:lstStyle/>
          <a:p>
            <a:pPr algn="l">
              <a:buFont typeface="Wingdings" panose="05000000000000000000" charset="0"/>
            </a:pPr>
            <a:r>
              <a:rPr lang="en-US" altLang="zh-CN" b="1">
                <a:solidFill>
                  <a:schemeClr val="bg1">
                    <a:lumMod val="50000"/>
                  </a:schemeClr>
                </a:solidFill>
                <a:latin typeface="Microsoft JhengHei" panose="020B0604030504040204" charset="-120"/>
                <a:ea typeface="Microsoft JhengHei" panose="020B0604030504040204" charset="-120"/>
                <a:cs typeface="微软雅黑" panose="020B0503020204020204" charset="-122"/>
                <a:sym typeface="+mn-ea"/>
              </a:rPr>
              <a:t>high wettability wall</a:t>
            </a:r>
          </a:p>
        </p:txBody>
      </p:sp>
      <p:sp>
        <p:nvSpPr>
          <p:cNvPr id="92" name="文本框 91"/>
          <p:cNvSpPr txBox="1"/>
          <p:nvPr/>
        </p:nvSpPr>
        <p:spPr>
          <a:xfrm>
            <a:off x="4646295" y="6261735"/>
            <a:ext cx="2298065" cy="368300"/>
          </a:xfrm>
          <a:prstGeom prst="rect">
            <a:avLst/>
          </a:prstGeom>
          <a:noFill/>
        </p:spPr>
        <p:txBody>
          <a:bodyPr wrap="none" rtlCol="0" anchor="t">
            <a:spAutoFit/>
          </a:bodyPr>
          <a:lstStyle/>
          <a:p>
            <a:pPr algn="l">
              <a:buFont typeface="Wingdings" panose="05000000000000000000" charset="0"/>
            </a:pPr>
            <a:r>
              <a:rPr lang="en-US" altLang="zh-CN" b="1">
                <a:solidFill>
                  <a:schemeClr val="bg1">
                    <a:lumMod val="50000"/>
                  </a:schemeClr>
                </a:solidFill>
                <a:latin typeface="Microsoft JhengHei" panose="020B0604030504040204" charset="-120"/>
                <a:ea typeface="Microsoft JhengHei" panose="020B0604030504040204" charset="-120"/>
                <a:cs typeface="微软雅黑" panose="020B0503020204020204" charset="-122"/>
                <a:sym typeface="+mn-ea"/>
              </a:rPr>
              <a:t>low wettability wall</a:t>
            </a:r>
          </a:p>
        </p:txBody>
      </p:sp>
      <p:sp>
        <p:nvSpPr>
          <p:cNvPr id="2" name="文本框 1"/>
          <p:cNvSpPr txBox="1"/>
          <p:nvPr/>
        </p:nvSpPr>
        <p:spPr>
          <a:xfrm>
            <a:off x="306705" y="1116965"/>
            <a:ext cx="1464945"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Developer</a:t>
            </a:r>
          </a:p>
        </p:txBody>
      </p:sp>
      <p:sp>
        <p:nvSpPr>
          <p:cNvPr id="3" name="文本框 2"/>
          <p:cNvSpPr txBox="1"/>
          <p:nvPr/>
        </p:nvSpPr>
        <p:spPr>
          <a:xfrm>
            <a:off x="3406140" y="1115695"/>
            <a:ext cx="1940560"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Correlations</a:t>
            </a:r>
          </a:p>
        </p:txBody>
      </p:sp>
      <p:sp>
        <p:nvSpPr>
          <p:cNvPr id="6" name="文本框 5"/>
          <p:cNvSpPr txBox="1"/>
          <p:nvPr/>
        </p:nvSpPr>
        <p:spPr>
          <a:xfrm>
            <a:off x="6971030" y="1124585"/>
            <a:ext cx="1841500"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Characteristics</a:t>
            </a:r>
          </a:p>
        </p:txBody>
      </p:sp>
      <p:pic>
        <p:nvPicPr>
          <p:cNvPr id="7" name="音频 6">
            <a:hlinkClick r:id="" action="ppaction://media"/>
            <a:extLst>
              <a:ext uri="{FF2B5EF4-FFF2-40B4-BE49-F238E27FC236}">
                <a16:creationId xmlns:a16="http://schemas.microsoft.com/office/drawing/2014/main" id="{467C7B28-EE0A-9BE0-DD99-F8FD7A2C7973}"/>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8521700" y="6235700"/>
            <a:ext cx="406400" cy="406400"/>
          </a:xfrm>
          <a:prstGeom prst="rect">
            <a:avLst/>
          </a:prstGeom>
        </p:spPr>
      </p:pic>
    </p:spTree>
  </p:cSld>
  <p:clrMapOvr>
    <a:masterClrMapping/>
  </p:clrMapOvr>
  <p:transition advTm="178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02.Evaluation of existing correlations</a:t>
            </a: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1434465" y="2817495"/>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cxnSp>
        <p:nvCxnSpPr>
          <p:cNvPr id="38" name="直接连接符 37"/>
          <p:cNvCxnSpPr/>
          <p:nvPr/>
        </p:nvCxnSpPr>
        <p:spPr>
          <a:xfrm>
            <a:off x="174625" y="148717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0" name="文本框 39"/>
          <p:cNvSpPr txBox="1"/>
          <p:nvPr/>
        </p:nvSpPr>
        <p:spPr>
          <a:xfrm>
            <a:off x="306705" y="2295525"/>
            <a:ext cx="2266950" cy="521970"/>
          </a:xfrm>
          <a:prstGeom prst="rect">
            <a:avLst/>
          </a:prstGeom>
          <a:noFill/>
        </p:spPr>
        <p:txBody>
          <a:bodyPr wrap="squar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1 JNC &amp; Kyoto University Experiment</a:t>
            </a:r>
            <a:endParaRPr lang="zh-CN" alt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p:txBody>
      </p:sp>
      <p:cxnSp>
        <p:nvCxnSpPr>
          <p:cNvPr id="61" name="直接连接符 60"/>
          <p:cNvCxnSpPr/>
          <p:nvPr/>
        </p:nvCxnSpPr>
        <p:spPr>
          <a:xfrm>
            <a:off x="174625" y="357124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8" name="直接连接符 67"/>
          <p:cNvCxnSpPr/>
          <p:nvPr/>
        </p:nvCxnSpPr>
        <p:spPr>
          <a:xfrm>
            <a:off x="166370" y="529717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91" name="文本框 90"/>
          <p:cNvSpPr txBox="1"/>
          <p:nvPr/>
        </p:nvSpPr>
        <p:spPr>
          <a:xfrm>
            <a:off x="6091555" y="3960495"/>
            <a:ext cx="3037840" cy="1168400"/>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void fraction is measured by pressure diffenerce gauge</a:t>
            </a:r>
            <a:endParaRPr lang="zh-CN" alt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endParaRPr>
          </a:p>
          <a:p>
            <a:pPr marL="285750" indent="-285750" algn="l">
              <a:buFont typeface="Arial" panose="020B0604020202020204" pitchFamily="34" charset="0"/>
              <a:buChar char="•"/>
            </a:pPr>
            <a:r>
              <a:rPr lang="en-US"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rPr>
              <a:t>N2-Gallium &amp; N2-H2O</a:t>
            </a:r>
          </a:p>
          <a:p>
            <a:pPr marL="285750" indent="-285750" algn="l">
              <a:buFont typeface="Arial" panose="020B0604020202020204" pitchFamily="34" charset="0"/>
              <a:buChar char="•"/>
            </a:pPr>
            <a:r>
              <a:rPr lang="en-US" altLang="zh-CN"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rPr>
              <a:t>for evaluation and verification of correlations</a:t>
            </a:r>
            <a:endParaRPr lang="zh-CN" altLang="en-US"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endParaRPr>
          </a:p>
        </p:txBody>
      </p:sp>
      <p:sp>
        <p:nvSpPr>
          <p:cNvPr id="28" name="文本框 27"/>
          <p:cNvSpPr txBox="1"/>
          <p:nvPr/>
        </p:nvSpPr>
        <p:spPr>
          <a:xfrm>
            <a:off x="6334760" y="1917065"/>
            <a:ext cx="2808605" cy="1168400"/>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void fraction is measured by neutron radiography</a:t>
            </a:r>
            <a:endParaRPr lang="zh-CN" alt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endParaRPr>
          </a:p>
          <a:p>
            <a:pPr marL="285750" indent="-285750" algn="l">
              <a:buFont typeface="Arial" panose="020B0604020202020204" pitchFamily="34" charset="0"/>
              <a:buChar char="•"/>
            </a:pPr>
            <a:r>
              <a:rPr 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N2-LBE</a:t>
            </a:r>
          </a:p>
          <a:p>
            <a:pPr marL="285750" indent="-285750" algn="l">
              <a:buFont typeface="Arial" panose="020B0604020202020204" pitchFamily="34" charset="0"/>
              <a:buChar char="•"/>
            </a:pPr>
            <a:r>
              <a:rPr lang="en-US" altLang="zh-CN"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rPr>
              <a:t>for evaluation and verification of correlations</a:t>
            </a:r>
          </a:p>
        </p:txBody>
      </p:sp>
      <p:sp>
        <p:nvSpPr>
          <p:cNvPr id="29" name="文本框 28"/>
          <p:cNvSpPr txBox="1"/>
          <p:nvPr/>
        </p:nvSpPr>
        <p:spPr>
          <a:xfrm>
            <a:off x="251460" y="4349115"/>
            <a:ext cx="1790700"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2 Saito Experiment</a:t>
            </a:r>
          </a:p>
        </p:txBody>
      </p:sp>
      <p:pic>
        <p:nvPicPr>
          <p:cNvPr id="6" name="图片 5"/>
          <p:cNvPicPr>
            <a:picLocks noChangeAspect="1"/>
          </p:cNvPicPr>
          <p:nvPr/>
        </p:nvPicPr>
        <p:blipFill>
          <a:blip r:embed="rId3"/>
          <a:stretch>
            <a:fillRect/>
          </a:stretch>
        </p:blipFill>
        <p:spPr>
          <a:xfrm>
            <a:off x="2555875" y="1629410"/>
            <a:ext cx="1542857" cy="1800000"/>
          </a:xfrm>
          <a:prstGeom prst="rect">
            <a:avLst/>
          </a:prstGeom>
        </p:spPr>
      </p:pic>
      <p:pic>
        <p:nvPicPr>
          <p:cNvPr id="2" name="图片 1"/>
          <p:cNvPicPr>
            <a:picLocks noChangeAspect="1"/>
          </p:cNvPicPr>
          <p:nvPr/>
        </p:nvPicPr>
        <p:blipFill>
          <a:blip r:embed="rId4"/>
          <a:stretch>
            <a:fillRect/>
          </a:stretch>
        </p:blipFill>
        <p:spPr>
          <a:xfrm>
            <a:off x="4350385" y="1629410"/>
            <a:ext cx="1768344" cy="1800000"/>
          </a:xfrm>
          <a:prstGeom prst="rect">
            <a:avLst/>
          </a:prstGeom>
        </p:spPr>
      </p:pic>
      <p:pic>
        <p:nvPicPr>
          <p:cNvPr id="8" name="图片 7"/>
          <p:cNvPicPr>
            <a:picLocks noChangeAspect="1"/>
          </p:cNvPicPr>
          <p:nvPr/>
        </p:nvPicPr>
        <p:blipFill>
          <a:blip r:embed="rId5"/>
          <a:stretch>
            <a:fillRect/>
          </a:stretch>
        </p:blipFill>
        <p:spPr>
          <a:xfrm>
            <a:off x="2555875" y="3716655"/>
            <a:ext cx="1151825" cy="1440000"/>
          </a:xfrm>
          <a:prstGeom prst="rect">
            <a:avLst/>
          </a:prstGeom>
        </p:spPr>
      </p:pic>
      <p:pic>
        <p:nvPicPr>
          <p:cNvPr id="31" name="图片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3575" y="3644900"/>
            <a:ext cx="1522115" cy="1440000"/>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306705" y="6075045"/>
            <a:ext cx="2056765" cy="306705"/>
          </a:xfrm>
          <a:prstGeom prst="rect">
            <a:avLst/>
          </a:prstGeom>
          <a:noFill/>
        </p:spPr>
        <p:txBody>
          <a:bodyPr wrap="none" rtlCol="0">
            <a:spAutoFit/>
          </a:bodyPr>
          <a:lstStyle/>
          <a:p>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rPr>
              <a:t>3 Ariyoshi Experiment</a:t>
            </a:r>
            <a:endParaRPr lang="zh-CN" alt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endParaRPr>
          </a:p>
        </p:txBody>
      </p:sp>
      <p:pic>
        <p:nvPicPr>
          <p:cNvPr id="32" name="图片 31"/>
          <p:cNvPicPr>
            <a:picLocks noChangeAspect="1"/>
          </p:cNvPicPr>
          <p:nvPr/>
        </p:nvPicPr>
        <p:blipFill>
          <a:blip r:embed="rId7"/>
          <a:stretch>
            <a:fillRect/>
          </a:stretch>
        </p:blipFill>
        <p:spPr>
          <a:xfrm>
            <a:off x="4571365" y="5417820"/>
            <a:ext cx="1897028" cy="1440000"/>
          </a:xfrm>
          <a:prstGeom prst="rect">
            <a:avLst/>
          </a:prstGeom>
        </p:spPr>
      </p:pic>
      <p:pic>
        <p:nvPicPr>
          <p:cNvPr id="20" name="图片 19"/>
          <p:cNvPicPr>
            <a:picLocks noChangeAspect="1"/>
          </p:cNvPicPr>
          <p:nvPr/>
        </p:nvPicPr>
        <p:blipFill>
          <a:blip r:embed="rId8"/>
          <a:stretch>
            <a:fillRect/>
          </a:stretch>
        </p:blipFill>
        <p:spPr>
          <a:xfrm>
            <a:off x="2411095" y="5372735"/>
            <a:ext cx="2050786" cy="1440000"/>
          </a:xfrm>
          <a:prstGeom prst="rect">
            <a:avLst/>
          </a:prstGeom>
        </p:spPr>
      </p:pic>
      <p:sp>
        <p:nvSpPr>
          <p:cNvPr id="30" name="文本框 29"/>
          <p:cNvSpPr txBox="1"/>
          <p:nvPr/>
        </p:nvSpPr>
        <p:spPr>
          <a:xfrm>
            <a:off x="6372860" y="5543550"/>
            <a:ext cx="2669540" cy="1168400"/>
          </a:xfrm>
          <a:prstGeom prst="rect">
            <a:avLst/>
          </a:prstGeom>
          <a:noFill/>
        </p:spPr>
        <p:txBody>
          <a:bodyPr wrap="square" rtlCol="0" anchor="t">
            <a:spAutoFit/>
          </a:bodyPr>
          <a:lstStyle/>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void fraction is measured by conductivity probe</a:t>
            </a:r>
          </a:p>
          <a:p>
            <a:pPr marL="285750" indent="-285750" algn="l">
              <a:buFont typeface="Arial" panose="020B0604020202020204" pitchFamily="34" charset="0"/>
              <a:buChar char="•"/>
            </a:pPr>
            <a:r>
              <a:rPr lang="en-US" altLang="zh-CN"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rPr>
              <a:t>N2-LBE</a:t>
            </a:r>
            <a:endParaRPr lang="zh-CN" altLang="en-US" sz="1400" b="1">
              <a:solidFill>
                <a:schemeClr val="bg1">
                  <a:lumMod val="50000"/>
                </a:schemeClr>
              </a:solidFill>
              <a:latin typeface="Microsoft JhengHei" panose="020B0604030504040204" charset="-120"/>
              <a:ea typeface="Microsoft JhengHei" panose="020B0604030504040204" charset="-120"/>
              <a:cs typeface="Microsoft JhengHei" panose="020B0604030504040204" charset="-120"/>
              <a:sym typeface="+mn-ea"/>
            </a:endParaRPr>
          </a:p>
          <a:p>
            <a:pPr marL="285750" indent="-285750" algn="l">
              <a:buFont typeface="Arial" panose="020B0604020202020204" pitchFamily="34" charset="0"/>
              <a:buChar char="•"/>
            </a:pPr>
            <a:r>
              <a:rPr lang="en-US" altLang="zh-CN"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rPr>
              <a:t>for development of correlations</a:t>
            </a:r>
            <a:endParaRPr lang="zh-CN" altLang="en-US" sz="1400" b="1">
              <a:solidFill>
                <a:srgbClr val="ED6C00"/>
              </a:solidFill>
              <a:latin typeface="Microsoft JhengHei" panose="020B0604030504040204" charset="-120"/>
              <a:ea typeface="Microsoft JhengHei" panose="020B0604030504040204" charset="-120"/>
              <a:cs typeface="Microsoft JhengHei" panose="020B0604030504040204" charset="-120"/>
              <a:sym typeface="+mn-ea"/>
            </a:endParaRPr>
          </a:p>
        </p:txBody>
      </p:sp>
      <p:sp>
        <p:nvSpPr>
          <p:cNvPr id="3" name="文本框 2"/>
          <p:cNvSpPr txBox="1"/>
          <p:nvPr/>
        </p:nvSpPr>
        <p:spPr>
          <a:xfrm>
            <a:off x="306705" y="1116965"/>
            <a:ext cx="1464945"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Developer</a:t>
            </a:r>
          </a:p>
        </p:txBody>
      </p:sp>
      <p:sp>
        <p:nvSpPr>
          <p:cNvPr id="4" name="文本框 3"/>
          <p:cNvSpPr txBox="1"/>
          <p:nvPr/>
        </p:nvSpPr>
        <p:spPr>
          <a:xfrm>
            <a:off x="6971030" y="1124585"/>
            <a:ext cx="1841500"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Characteristics</a:t>
            </a:r>
          </a:p>
        </p:txBody>
      </p:sp>
      <p:sp>
        <p:nvSpPr>
          <p:cNvPr id="7" name="文本框 6"/>
          <p:cNvSpPr txBox="1"/>
          <p:nvPr/>
        </p:nvSpPr>
        <p:spPr>
          <a:xfrm>
            <a:off x="3406140" y="1115695"/>
            <a:ext cx="1940560" cy="368300"/>
          </a:xfrm>
          <a:prstGeom prst="rect">
            <a:avLst/>
          </a:prstGeom>
          <a:noFill/>
        </p:spPr>
        <p:txBody>
          <a:bodyPr wrap="square" rtlCol="0" anchor="t">
            <a:spAutoFit/>
          </a:bodyPr>
          <a:lstStyle/>
          <a:p>
            <a:pPr algn="ctr"/>
            <a:r>
              <a:rPr lang="en-US" altLang="zh-CN" b="1" dirty="0">
                <a:solidFill>
                  <a:srgbClr val="ED6C00"/>
                </a:solidFill>
                <a:latin typeface="Microsoft JhengHei" panose="020B0604030504040204" charset="-120"/>
                <a:ea typeface="Microsoft JhengHei" panose="020B0604030504040204" charset="-120"/>
                <a:cs typeface="微软雅黑" panose="020B0503020204020204" charset="-122"/>
                <a:sym typeface="+mn-ea"/>
              </a:rPr>
              <a:t>Test facility</a:t>
            </a:r>
          </a:p>
        </p:txBody>
      </p:sp>
    </p:spTree>
  </p:cSld>
  <p:clrMapOvr>
    <a:masterClrMapping/>
  </p:clrMapOvr>
  <p:transition advTm="29058"/>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02.Evaluation of existing correlations</a:t>
            </a: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64262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cxnSp>
        <p:nvCxnSpPr>
          <p:cNvPr id="38" name="直接连接符 37"/>
          <p:cNvCxnSpPr/>
          <p:nvPr/>
        </p:nvCxnSpPr>
        <p:spPr>
          <a:xfrm>
            <a:off x="174625" y="120015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0" name="文本框 39"/>
          <p:cNvSpPr txBox="1"/>
          <p:nvPr/>
        </p:nvSpPr>
        <p:spPr>
          <a:xfrm>
            <a:off x="379095" y="1989455"/>
            <a:ext cx="537845" cy="306705"/>
          </a:xfrm>
          <a:prstGeom prst="rect">
            <a:avLst/>
          </a:prstGeom>
          <a:noFill/>
        </p:spPr>
        <p:txBody>
          <a:bodyPr wrap="none" rtlCol="0">
            <a:spAutoFit/>
          </a:bodyPr>
          <a:lstStyle/>
          <a:p>
            <a:r>
              <a:rPr lang="en-US" altLang="zh-CN" sz="1400" b="1">
                <a:solidFill>
                  <a:schemeClr val="bg1">
                    <a:lumMod val="50000"/>
                  </a:schemeClr>
                </a:solidFill>
                <a:latin typeface="微软雅黑" panose="020B0503020204020204" charset="-122"/>
                <a:ea typeface="微软雅黑" panose="020B0503020204020204" charset="-122"/>
              </a:rPr>
              <a:t>1</a:t>
            </a:r>
            <a:r>
              <a:rPr lang="en-US" sz="1400" b="1">
                <a:solidFill>
                  <a:schemeClr val="bg1">
                    <a:lumMod val="50000"/>
                  </a:schemeClr>
                </a:solidFill>
                <a:latin typeface="微软雅黑" panose="020B0503020204020204" charset="-122"/>
                <a:ea typeface="微软雅黑" panose="020B0503020204020204" charset="-122"/>
              </a:rPr>
              <a:t>~3</a:t>
            </a:r>
          </a:p>
        </p:txBody>
      </p:sp>
      <p:cxnSp>
        <p:nvCxnSpPr>
          <p:cNvPr id="61" name="直接连接符 60"/>
          <p:cNvCxnSpPr/>
          <p:nvPr/>
        </p:nvCxnSpPr>
        <p:spPr>
          <a:xfrm>
            <a:off x="174625" y="314325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8" name="直接连接符 67"/>
          <p:cNvCxnSpPr/>
          <p:nvPr/>
        </p:nvCxnSpPr>
        <p:spPr>
          <a:xfrm>
            <a:off x="166370" y="4938395"/>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9" name="文本框 28"/>
          <p:cNvSpPr txBox="1"/>
          <p:nvPr/>
        </p:nvSpPr>
        <p:spPr>
          <a:xfrm>
            <a:off x="467360" y="3789680"/>
            <a:ext cx="345440" cy="306705"/>
          </a:xfrm>
          <a:prstGeom prst="rect">
            <a:avLst/>
          </a:prstGeom>
          <a:noFill/>
        </p:spPr>
        <p:txBody>
          <a:bodyPr wrap="none" rtlCol="0">
            <a:spAutoFit/>
          </a:bodyPr>
          <a:lstStyle/>
          <a:p>
            <a:pPr algn="ctr"/>
            <a:r>
              <a:rPr lang="en-US" altLang="zh-CN" sz="1400" b="1">
                <a:solidFill>
                  <a:schemeClr val="bg1">
                    <a:lumMod val="50000"/>
                  </a:schemeClr>
                </a:solidFill>
                <a:latin typeface="微软雅黑" panose="020B0503020204020204" charset="-122"/>
                <a:ea typeface="微软雅黑" panose="020B0503020204020204" charset="-122"/>
              </a:rPr>
              <a:t>4 </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17" name="文本框 16"/>
          <p:cNvSpPr txBox="1"/>
          <p:nvPr/>
        </p:nvSpPr>
        <p:spPr>
          <a:xfrm>
            <a:off x="461010" y="5766435"/>
            <a:ext cx="537845" cy="306705"/>
          </a:xfrm>
          <a:prstGeom prst="rect">
            <a:avLst/>
          </a:prstGeom>
          <a:noFill/>
        </p:spPr>
        <p:txBody>
          <a:bodyPr wrap="none" rtlCol="0">
            <a:spAutoFit/>
          </a:bodyPr>
          <a:lstStyle/>
          <a:p>
            <a:r>
              <a:rPr lang="en-US" sz="1400" b="1">
                <a:solidFill>
                  <a:schemeClr val="bg1">
                    <a:lumMod val="50000"/>
                  </a:schemeClr>
                </a:solidFill>
                <a:latin typeface="微软雅黑" panose="020B0503020204020204" charset="-122"/>
                <a:ea typeface="微软雅黑" panose="020B0503020204020204" charset="-122"/>
              </a:rPr>
              <a:t>6~7</a:t>
            </a:r>
          </a:p>
        </p:txBody>
      </p:sp>
      <p:pic>
        <p:nvPicPr>
          <p:cNvPr id="3" name="图片 81"/>
          <p:cNvPicPr>
            <a:picLocks noChangeAspect="1"/>
          </p:cNvPicPr>
          <p:nvPr/>
        </p:nvPicPr>
        <p:blipFill>
          <a:blip r:embed="rId5"/>
          <a:srcRect l="5512" t="8124" r="11254"/>
          <a:stretch>
            <a:fillRect/>
          </a:stretch>
        </p:blipFill>
        <p:spPr>
          <a:xfrm>
            <a:off x="1401445" y="1232535"/>
            <a:ext cx="2306727" cy="1800000"/>
          </a:xfrm>
          <a:prstGeom prst="rect">
            <a:avLst/>
          </a:prstGeom>
          <a:noFill/>
          <a:ln>
            <a:noFill/>
          </a:ln>
        </p:spPr>
      </p:pic>
      <p:pic>
        <p:nvPicPr>
          <p:cNvPr id="18" name="图片 82"/>
          <p:cNvPicPr>
            <a:picLocks noChangeAspect="1"/>
          </p:cNvPicPr>
          <p:nvPr/>
        </p:nvPicPr>
        <p:blipFill>
          <a:blip r:embed="rId6"/>
          <a:srcRect l="5742" t="7799" r="10715" b="-650"/>
          <a:stretch>
            <a:fillRect/>
          </a:stretch>
        </p:blipFill>
        <p:spPr>
          <a:xfrm>
            <a:off x="3946843" y="1232218"/>
            <a:ext cx="2291323" cy="1800000"/>
          </a:xfrm>
          <a:prstGeom prst="rect">
            <a:avLst/>
          </a:prstGeom>
          <a:noFill/>
          <a:ln>
            <a:noFill/>
          </a:ln>
        </p:spPr>
      </p:pic>
      <p:pic>
        <p:nvPicPr>
          <p:cNvPr id="19" name="图片 83"/>
          <p:cNvPicPr>
            <a:picLocks noChangeAspect="1"/>
          </p:cNvPicPr>
          <p:nvPr/>
        </p:nvPicPr>
        <p:blipFill>
          <a:blip r:embed="rId7"/>
          <a:srcRect l="5604" t="7279" r="10795"/>
          <a:stretch>
            <a:fillRect/>
          </a:stretch>
        </p:blipFill>
        <p:spPr>
          <a:xfrm>
            <a:off x="6586220" y="1232218"/>
            <a:ext cx="2296015" cy="1800000"/>
          </a:xfrm>
          <a:prstGeom prst="rect">
            <a:avLst/>
          </a:prstGeom>
          <a:noFill/>
          <a:ln>
            <a:noFill/>
          </a:ln>
        </p:spPr>
      </p:pic>
      <p:pic>
        <p:nvPicPr>
          <p:cNvPr id="7" name="图片 84"/>
          <p:cNvPicPr>
            <a:picLocks noChangeAspect="1"/>
          </p:cNvPicPr>
          <p:nvPr/>
        </p:nvPicPr>
        <p:blipFill>
          <a:blip r:embed="rId8"/>
          <a:srcRect l="5972" t="7366" r="10871"/>
          <a:stretch>
            <a:fillRect/>
          </a:stretch>
        </p:blipFill>
        <p:spPr>
          <a:xfrm>
            <a:off x="1422400" y="3143250"/>
            <a:ext cx="2286080" cy="1800000"/>
          </a:xfrm>
          <a:prstGeom prst="rect">
            <a:avLst/>
          </a:prstGeom>
          <a:noFill/>
          <a:ln>
            <a:noFill/>
          </a:ln>
        </p:spPr>
      </p:pic>
      <p:pic>
        <p:nvPicPr>
          <p:cNvPr id="9" name="图片 85"/>
          <p:cNvPicPr>
            <a:picLocks noChangeAspect="1"/>
          </p:cNvPicPr>
          <p:nvPr/>
        </p:nvPicPr>
        <p:blipFill>
          <a:blip r:embed="rId9"/>
          <a:srcRect l="6201" t="7517" r="11101" b="3250"/>
          <a:stretch>
            <a:fillRect/>
          </a:stretch>
        </p:blipFill>
        <p:spPr>
          <a:xfrm>
            <a:off x="6551930" y="3141345"/>
            <a:ext cx="2358583" cy="1800000"/>
          </a:xfrm>
          <a:prstGeom prst="rect">
            <a:avLst/>
          </a:prstGeom>
          <a:noFill/>
          <a:ln>
            <a:noFill/>
          </a:ln>
        </p:spPr>
      </p:pic>
      <p:sp>
        <p:nvSpPr>
          <p:cNvPr id="15" name="文本框 14"/>
          <p:cNvSpPr txBox="1"/>
          <p:nvPr/>
        </p:nvSpPr>
        <p:spPr>
          <a:xfrm>
            <a:off x="5978525" y="3789680"/>
            <a:ext cx="345440" cy="306705"/>
          </a:xfrm>
          <a:prstGeom prst="rect">
            <a:avLst/>
          </a:prstGeom>
          <a:noFill/>
        </p:spPr>
        <p:txBody>
          <a:bodyPr wrap="none" rtlCol="0">
            <a:spAutoFit/>
          </a:bodyPr>
          <a:lstStyle/>
          <a:p>
            <a:pPr algn="ctr"/>
            <a:r>
              <a:rPr lang="en-US" altLang="zh-CN" sz="1400" b="1">
                <a:solidFill>
                  <a:schemeClr val="bg1">
                    <a:lumMod val="50000"/>
                  </a:schemeClr>
                </a:solidFill>
                <a:latin typeface="微软雅黑" panose="020B0503020204020204" charset="-122"/>
                <a:ea typeface="微软雅黑" panose="020B0503020204020204" charset="-122"/>
              </a:rPr>
              <a:t>5 </a:t>
            </a:r>
            <a:endParaRPr lang="zh-CN" altLang="en-US" sz="1400" b="1">
              <a:solidFill>
                <a:schemeClr val="bg1">
                  <a:lumMod val="50000"/>
                </a:schemeClr>
              </a:solidFill>
              <a:latin typeface="微软雅黑" panose="020B0503020204020204" charset="-122"/>
              <a:ea typeface="微软雅黑" panose="020B0503020204020204" charset="-122"/>
            </a:endParaRPr>
          </a:p>
        </p:txBody>
      </p:sp>
      <p:pic>
        <p:nvPicPr>
          <p:cNvPr id="23" name="图片 90"/>
          <p:cNvPicPr>
            <a:picLocks noChangeAspect="1"/>
          </p:cNvPicPr>
          <p:nvPr/>
        </p:nvPicPr>
        <p:blipFill>
          <a:blip r:embed="rId10"/>
          <a:srcRect l="5972" t="6716" r="10642"/>
          <a:stretch>
            <a:fillRect/>
          </a:stretch>
        </p:blipFill>
        <p:spPr>
          <a:xfrm>
            <a:off x="1474788" y="5019358"/>
            <a:ext cx="2276082" cy="1800000"/>
          </a:xfrm>
          <a:prstGeom prst="rect">
            <a:avLst/>
          </a:prstGeom>
          <a:solidFill>
            <a:schemeClr val="bg1"/>
          </a:solidFill>
          <a:ln>
            <a:noFill/>
          </a:ln>
        </p:spPr>
      </p:pic>
      <p:pic>
        <p:nvPicPr>
          <p:cNvPr id="24" name="图片 91"/>
          <p:cNvPicPr>
            <a:picLocks noChangeAspect="1"/>
          </p:cNvPicPr>
          <p:nvPr/>
        </p:nvPicPr>
        <p:blipFill>
          <a:blip r:embed="rId11"/>
          <a:srcRect l="6431" t="7907" r="11331"/>
          <a:stretch>
            <a:fillRect/>
          </a:stretch>
        </p:blipFill>
        <p:spPr>
          <a:xfrm>
            <a:off x="6594475" y="5084763"/>
            <a:ext cx="2273787" cy="1800000"/>
          </a:xfrm>
          <a:prstGeom prst="rect">
            <a:avLst/>
          </a:prstGeom>
          <a:noFill/>
          <a:ln>
            <a:noFill/>
          </a:ln>
        </p:spPr>
      </p:pic>
      <p:sp>
        <p:nvSpPr>
          <p:cNvPr id="26" name="圆角矩形 25"/>
          <p:cNvSpPr/>
          <p:nvPr/>
        </p:nvSpPr>
        <p:spPr>
          <a:xfrm>
            <a:off x="1403350" y="5012690"/>
            <a:ext cx="2376170" cy="1800225"/>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717290" y="3399790"/>
            <a:ext cx="2834640" cy="1245235"/>
          </a:xfrm>
          <a:prstGeom prst="rect">
            <a:avLst/>
          </a:prstGeom>
          <a:noFill/>
        </p:spPr>
        <p:txBody>
          <a:bodyPr wrap="square" rtlCol="0">
            <a:spAutoFit/>
          </a:bodyPr>
          <a:lstStyle/>
          <a:p>
            <a:pPr algn="ctr"/>
            <a:r>
              <a:rPr lang="en-US" altLang="zh-CN" sz="1500" b="1" dirty="0">
                <a:solidFill>
                  <a:srgbClr val="ED6C00"/>
                </a:solidFill>
                <a:latin typeface="Microsoft JhengHei" panose="020B0604030504040204" charset="-120"/>
                <a:ea typeface="Microsoft JhengHei" panose="020B0604030504040204" charset="-120"/>
                <a:cs typeface="微软雅黑" panose="020B0503020204020204" charset="-122"/>
              </a:rPr>
              <a:t>Obvious deviation is observed for void fraction prediction by most correlations based on gas-water two-phase flow</a:t>
            </a:r>
            <a:r>
              <a:rPr lang="en-US" altLang="zh-CN" sz="1500" b="1" dirty="0">
                <a:solidFill>
                  <a:srgbClr val="ED6C00"/>
                </a:solidFill>
                <a:latin typeface="微软雅黑" panose="020B0503020204020204" charset="-122"/>
                <a:ea typeface="微软雅黑" panose="020B0503020204020204" charset="-122"/>
                <a:cs typeface="微软雅黑" panose="020B0503020204020204" charset="-122"/>
              </a:rPr>
              <a:t> </a:t>
            </a:r>
            <a:endParaRPr lang="zh-CN" altLang="en-US" sz="1500" b="1" dirty="0">
              <a:solidFill>
                <a:srgbClr val="ED6C00"/>
              </a:solidFill>
              <a:latin typeface="微软雅黑" panose="020B0503020204020204" charset="-122"/>
              <a:ea typeface="微软雅黑" panose="020B0503020204020204" charset="-122"/>
              <a:cs typeface="微软雅黑" panose="020B0503020204020204" charset="-122"/>
            </a:endParaRPr>
          </a:p>
        </p:txBody>
      </p:sp>
      <p:pic>
        <p:nvPicPr>
          <p:cNvPr id="2" name="音频 1">
            <a:hlinkClick r:id="" action="ppaction://media"/>
            <a:extLst>
              <a:ext uri="{FF2B5EF4-FFF2-40B4-BE49-F238E27FC236}">
                <a16:creationId xmlns:a16="http://schemas.microsoft.com/office/drawing/2014/main" id="{8DC90C80-07EB-50AE-4F01-1BA6A07528A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21700" y="6235700"/>
            <a:ext cx="406400" cy="406400"/>
          </a:xfrm>
          <a:prstGeom prst="rect">
            <a:avLst/>
          </a:prstGeom>
        </p:spPr>
      </p:pic>
    </p:spTree>
  </p:cSld>
  <p:clrMapOvr>
    <a:masterClrMapping/>
  </p:clrMapOvr>
  <p:transition advTm="167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985" y="620395"/>
            <a:ext cx="9150350" cy="444500"/>
          </a:xfrm>
          <a:solidFill>
            <a:schemeClr val="accent4"/>
          </a:solidFill>
        </p:spPr>
        <p:txBody>
          <a:bodyPr vert="horz" wrap="square" lIns="0" tIns="45720" rIns="108000" bIns="45720" anchor="t"/>
          <a:lstStyle/>
          <a:p>
            <a:pPr eaLnBrk="1" hangingPunct="1"/>
            <a:r>
              <a:rPr lang="en-US" b="1" dirty="0">
                <a:highlight>
                  <a:srgbClr val="ED6C00"/>
                </a:highlight>
                <a:latin typeface="微软雅黑" panose="020B0503020204020204" charset="-122"/>
                <a:ea typeface="微软雅黑" panose="020B0503020204020204" charset="-122"/>
                <a:cs typeface="微软雅黑" panose="020B0503020204020204" charset="-122"/>
              </a:rPr>
              <a:t> </a:t>
            </a:r>
            <a:r>
              <a:rPr lang="en-US" b="1" dirty="0">
                <a:highlight>
                  <a:srgbClr val="ED6C00"/>
                </a:highlight>
                <a:latin typeface="微软雅黑" panose="020B0503020204020204" charset="-122"/>
                <a:ea typeface="微软雅黑" panose="020B0503020204020204" charset="-122"/>
                <a:cs typeface="微软雅黑" panose="020B0503020204020204" charset="-122"/>
                <a:sym typeface="+mn-ea"/>
              </a:rPr>
              <a:t>  </a:t>
            </a:r>
            <a:r>
              <a:rPr lang="en-US" b="1" dirty="0">
                <a:solidFill>
                  <a:schemeClr val="bg1"/>
                </a:solidFill>
                <a:highlight>
                  <a:srgbClr val="ED6C00"/>
                </a:highlight>
                <a:latin typeface="Microsoft JhengHei" panose="020B0604030504040204" charset="-120"/>
                <a:ea typeface="Microsoft JhengHei" panose="020B0604030504040204" charset="-120"/>
                <a:cs typeface="微软雅黑" panose="020B0503020204020204" charset="-122"/>
                <a:sym typeface="+mn-ea"/>
              </a:rPr>
              <a:t>02.Evaluation of existing correlations</a:t>
            </a:r>
            <a:endParaRPr lang="zh-CN" altLang="en-US" b="1" dirty="0">
              <a:solidFill>
                <a:schemeClr val="bg1"/>
              </a:solidFill>
              <a:highlight>
                <a:srgbClr val="ED6C00"/>
              </a:highlight>
              <a:latin typeface="微软雅黑" panose="020B0503020204020204" charset="-122"/>
              <a:ea typeface="微软雅黑" panose="020B0503020204020204" charset="-122"/>
              <a:cs typeface="微软雅黑" panose="020B0503020204020204" charset="-122"/>
            </a:endParaRPr>
          </a:p>
        </p:txBody>
      </p:sp>
      <p:cxnSp>
        <p:nvCxnSpPr>
          <p:cNvPr id="42" name="直接箭头连接符 41"/>
          <p:cNvCxnSpPr>
            <a:endCxn id="40" idx="2"/>
          </p:cNvCxnSpPr>
          <p:nvPr/>
        </p:nvCxnSpPr>
        <p:spPr>
          <a:xfrm flipV="1">
            <a:off x="642620" y="2296160"/>
            <a:ext cx="5715" cy="45783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83895" y="5732780"/>
            <a:ext cx="71755" cy="43116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741680" y="6219825"/>
            <a:ext cx="304800" cy="1714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96010" y="6021070"/>
            <a:ext cx="19685" cy="2159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1266825" y="5876290"/>
            <a:ext cx="0" cy="287655"/>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266825" y="6216650"/>
            <a:ext cx="0" cy="180000"/>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331595" y="6445885"/>
            <a:ext cx="144145" cy="0"/>
          </a:xfrm>
          <a:prstGeom prst="straightConnector1">
            <a:avLst/>
          </a:prstGeom>
          <a:ln w="38100">
            <a:solidFill>
              <a:schemeClr val="bg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6985" y="1187450"/>
          <a:ext cx="208280" cy="567055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0"/>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extLst>
                  <a:ext uri="{0D108BD9-81ED-4DB2-BD59-A6C34878D82A}">
                    <a16:rowId xmlns:a16="http://schemas.microsoft.com/office/drawing/2014/main" val="10001"/>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2"/>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3"/>
                  </a:ext>
                </a:extLst>
              </a:tr>
              <a:tr h="1134110">
                <a:tc>
                  <a:txBody>
                    <a:bodyPr/>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75000"/>
                      </a:schemeClr>
                    </a:solidFill>
                  </a:tcPr>
                </a:tc>
                <a:extLst>
                  <a:ext uri="{0D108BD9-81ED-4DB2-BD59-A6C34878D82A}">
                    <a16:rowId xmlns:a16="http://schemas.microsoft.com/office/drawing/2014/main" val="10004"/>
                  </a:ext>
                </a:extLst>
              </a:tr>
            </a:tbl>
          </a:graphicData>
        </a:graphic>
      </p:graphicFrame>
      <p:cxnSp>
        <p:nvCxnSpPr>
          <p:cNvPr id="38" name="直接连接符 37"/>
          <p:cNvCxnSpPr/>
          <p:nvPr/>
        </p:nvCxnSpPr>
        <p:spPr>
          <a:xfrm>
            <a:off x="174625" y="120015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0" name="文本框 39"/>
          <p:cNvSpPr txBox="1"/>
          <p:nvPr/>
        </p:nvSpPr>
        <p:spPr>
          <a:xfrm>
            <a:off x="379095" y="1989455"/>
            <a:ext cx="537845" cy="306705"/>
          </a:xfrm>
          <a:prstGeom prst="rect">
            <a:avLst/>
          </a:prstGeom>
          <a:noFill/>
        </p:spPr>
        <p:txBody>
          <a:bodyPr wrap="none" rtlCol="0">
            <a:spAutoFit/>
          </a:bodyPr>
          <a:lstStyle/>
          <a:p>
            <a:r>
              <a:rPr lang="en-US" altLang="zh-CN" sz="1400" b="1">
                <a:solidFill>
                  <a:schemeClr val="bg1">
                    <a:lumMod val="50000"/>
                  </a:schemeClr>
                </a:solidFill>
                <a:latin typeface="微软雅黑" panose="020B0503020204020204" charset="-122"/>
                <a:ea typeface="微软雅黑" panose="020B0503020204020204" charset="-122"/>
              </a:rPr>
              <a:t>1</a:t>
            </a:r>
            <a:r>
              <a:rPr lang="en-US" sz="1400" b="1">
                <a:solidFill>
                  <a:schemeClr val="bg1">
                    <a:lumMod val="50000"/>
                  </a:schemeClr>
                </a:solidFill>
                <a:latin typeface="微软雅黑" panose="020B0503020204020204" charset="-122"/>
                <a:ea typeface="微软雅黑" panose="020B0503020204020204" charset="-122"/>
              </a:rPr>
              <a:t>~3</a:t>
            </a:r>
          </a:p>
        </p:txBody>
      </p:sp>
      <p:cxnSp>
        <p:nvCxnSpPr>
          <p:cNvPr id="61" name="直接连接符 60"/>
          <p:cNvCxnSpPr/>
          <p:nvPr/>
        </p:nvCxnSpPr>
        <p:spPr>
          <a:xfrm>
            <a:off x="174625" y="3143250"/>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8" name="直接连接符 67"/>
          <p:cNvCxnSpPr/>
          <p:nvPr/>
        </p:nvCxnSpPr>
        <p:spPr>
          <a:xfrm>
            <a:off x="166370" y="4938395"/>
            <a:ext cx="897699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9" name="文本框 28"/>
          <p:cNvSpPr txBox="1"/>
          <p:nvPr/>
        </p:nvSpPr>
        <p:spPr>
          <a:xfrm>
            <a:off x="467360" y="3789680"/>
            <a:ext cx="345440" cy="306705"/>
          </a:xfrm>
          <a:prstGeom prst="rect">
            <a:avLst/>
          </a:prstGeom>
          <a:noFill/>
        </p:spPr>
        <p:txBody>
          <a:bodyPr wrap="none" rtlCol="0">
            <a:spAutoFit/>
          </a:bodyPr>
          <a:lstStyle/>
          <a:p>
            <a:pPr algn="ctr"/>
            <a:r>
              <a:rPr lang="en-US" altLang="zh-CN" sz="1400" b="1">
                <a:solidFill>
                  <a:schemeClr val="bg1">
                    <a:lumMod val="50000"/>
                  </a:schemeClr>
                </a:solidFill>
                <a:latin typeface="微软雅黑" panose="020B0503020204020204" charset="-122"/>
                <a:ea typeface="微软雅黑" panose="020B0503020204020204" charset="-122"/>
              </a:rPr>
              <a:t>4 </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17" name="文本框 16"/>
          <p:cNvSpPr txBox="1"/>
          <p:nvPr/>
        </p:nvSpPr>
        <p:spPr>
          <a:xfrm>
            <a:off x="461010" y="5766435"/>
            <a:ext cx="537845" cy="306705"/>
          </a:xfrm>
          <a:prstGeom prst="rect">
            <a:avLst/>
          </a:prstGeom>
          <a:noFill/>
        </p:spPr>
        <p:txBody>
          <a:bodyPr wrap="none" rtlCol="0">
            <a:spAutoFit/>
          </a:bodyPr>
          <a:lstStyle/>
          <a:p>
            <a:r>
              <a:rPr lang="en-US" sz="1400" b="1">
                <a:solidFill>
                  <a:schemeClr val="bg1">
                    <a:lumMod val="50000"/>
                  </a:schemeClr>
                </a:solidFill>
                <a:latin typeface="微软雅黑" panose="020B0503020204020204" charset="-122"/>
                <a:ea typeface="微软雅黑" panose="020B0503020204020204" charset="-122"/>
              </a:rPr>
              <a:t>6~7</a:t>
            </a:r>
          </a:p>
        </p:txBody>
      </p:sp>
      <p:sp>
        <p:nvSpPr>
          <p:cNvPr id="15" name="文本框 14"/>
          <p:cNvSpPr txBox="1"/>
          <p:nvPr/>
        </p:nvSpPr>
        <p:spPr>
          <a:xfrm>
            <a:off x="5978525" y="3789680"/>
            <a:ext cx="345440" cy="306705"/>
          </a:xfrm>
          <a:prstGeom prst="rect">
            <a:avLst/>
          </a:prstGeom>
          <a:noFill/>
        </p:spPr>
        <p:txBody>
          <a:bodyPr wrap="none" rtlCol="0">
            <a:spAutoFit/>
          </a:bodyPr>
          <a:lstStyle/>
          <a:p>
            <a:pPr algn="ctr"/>
            <a:r>
              <a:rPr lang="en-US" altLang="zh-CN" sz="1400" b="1">
                <a:solidFill>
                  <a:schemeClr val="bg1">
                    <a:lumMod val="50000"/>
                  </a:schemeClr>
                </a:solidFill>
                <a:latin typeface="微软雅黑" panose="020B0503020204020204" charset="-122"/>
                <a:ea typeface="微软雅黑" panose="020B0503020204020204" charset="-122"/>
              </a:rPr>
              <a:t>5 </a:t>
            </a:r>
            <a:endParaRPr lang="zh-CN" altLang="en-US" sz="1400" b="1">
              <a:solidFill>
                <a:schemeClr val="bg1">
                  <a:lumMod val="50000"/>
                </a:schemeClr>
              </a:solidFill>
              <a:latin typeface="微软雅黑" panose="020B0503020204020204" charset="-122"/>
              <a:ea typeface="微软雅黑" panose="020B0503020204020204" charset="-122"/>
            </a:endParaRPr>
          </a:p>
        </p:txBody>
      </p:sp>
      <p:sp>
        <p:nvSpPr>
          <p:cNvPr id="26" name="圆角矩形 25"/>
          <p:cNvSpPr/>
          <p:nvPr/>
        </p:nvSpPr>
        <p:spPr>
          <a:xfrm>
            <a:off x="1403350" y="5012690"/>
            <a:ext cx="2376170" cy="1800225"/>
          </a:xfrm>
          <a:prstGeom prst="round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101"/>
          <p:cNvPicPr>
            <a:picLocks noChangeAspect="1"/>
          </p:cNvPicPr>
          <p:nvPr/>
        </p:nvPicPr>
        <p:blipFill>
          <a:blip r:embed="rId3"/>
          <a:srcRect l="6431" t="7907" r="11331"/>
          <a:stretch>
            <a:fillRect/>
          </a:stretch>
        </p:blipFill>
        <p:spPr>
          <a:xfrm>
            <a:off x="6513830" y="3212465"/>
            <a:ext cx="2363226" cy="1800000"/>
          </a:xfrm>
          <a:prstGeom prst="rect">
            <a:avLst/>
          </a:prstGeom>
          <a:noFill/>
          <a:ln>
            <a:noFill/>
          </a:ln>
        </p:spPr>
      </p:pic>
      <p:pic>
        <p:nvPicPr>
          <p:cNvPr id="30" name="图片 98"/>
          <p:cNvPicPr>
            <a:picLocks noChangeAspect="1"/>
          </p:cNvPicPr>
          <p:nvPr/>
        </p:nvPicPr>
        <p:blipFill>
          <a:blip r:embed="rId4"/>
          <a:srcRect l="5512" t="7366" r="10795"/>
          <a:stretch>
            <a:fillRect/>
          </a:stretch>
        </p:blipFill>
        <p:spPr>
          <a:xfrm>
            <a:off x="1403033" y="3212465"/>
            <a:ext cx="2300899" cy="1800000"/>
          </a:xfrm>
          <a:prstGeom prst="rect">
            <a:avLst/>
          </a:prstGeom>
          <a:noFill/>
          <a:ln>
            <a:noFill/>
          </a:ln>
        </p:spPr>
      </p:pic>
      <p:pic>
        <p:nvPicPr>
          <p:cNvPr id="37" name="图片 105"/>
          <p:cNvPicPr>
            <a:picLocks noChangeAspect="1"/>
          </p:cNvPicPr>
          <p:nvPr/>
        </p:nvPicPr>
        <p:blipFill>
          <a:blip r:embed="rId5"/>
          <a:srcRect l="6201" t="7799" r="11560" b="325"/>
          <a:stretch>
            <a:fillRect/>
          </a:stretch>
        </p:blipFill>
        <p:spPr>
          <a:xfrm>
            <a:off x="1423988" y="5047933"/>
            <a:ext cx="2279531" cy="1800000"/>
          </a:xfrm>
          <a:prstGeom prst="rect">
            <a:avLst/>
          </a:prstGeom>
          <a:noFill/>
          <a:ln>
            <a:noFill/>
          </a:ln>
        </p:spPr>
      </p:pic>
      <p:pic>
        <p:nvPicPr>
          <p:cNvPr id="2" name="图片 106"/>
          <p:cNvPicPr>
            <a:picLocks noChangeAspect="1"/>
          </p:cNvPicPr>
          <p:nvPr/>
        </p:nvPicPr>
        <p:blipFill>
          <a:blip r:embed="rId6"/>
          <a:srcRect l="6201" t="6954" r="10642"/>
          <a:stretch>
            <a:fillRect/>
          </a:stretch>
        </p:blipFill>
        <p:spPr>
          <a:xfrm>
            <a:off x="6601460" y="5057775"/>
            <a:ext cx="2276116" cy="1800000"/>
          </a:xfrm>
          <a:prstGeom prst="rect">
            <a:avLst/>
          </a:prstGeom>
          <a:solidFill>
            <a:schemeClr val="bg1"/>
          </a:solidFill>
          <a:ln>
            <a:noFill/>
          </a:ln>
        </p:spPr>
      </p:pic>
      <p:pic>
        <p:nvPicPr>
          <p:cNvPr id="6" name="图片 95"/>
          <p:cNvPicPr>
            <a:picLocks noChangeAspect="1"/>
          </p:cNvPicPr>
          <p:nvPr/>
        </p:nvPicPr>
        <p:blipFill>
          <a:blip r:embed="rId7"/>
          <a:srcRect l="6201" t="7084" r="10642"/>
          <a:stretch>
            <a:fillRect/>
          </a:stretch>
        </p:blipFill>
        <p:spPr>
          <a:xfrm>
            <a:off x="1424623" y="1268413"/>
            <a:ext cx="2279036" cy="1800000"/>
          </a:xfrm>
          <a:prstGeom prst="rect">
            <a:avLst/>
          </a:prstGeom>
          <a:noFill/>
          <a:ln>
            <a:noFill/>
          </a:ln>
        </p:spPr>
      </p:pic>
      <p:pic>
        <p:nvPicPr>
          <p:cNvPr id="28" name="图片 96"/>
          <p:cNvPicPr>
            <a:picLocks noChangeAspect="1"/>
          </p:cNvPicPr>
          <p:nvPr/>
        </p:nvPicPr>
        <p:blipFill>
          <a:blip r:embed="rId8"/>
          <a:srcRect l="5972" t="6997" r="10335"/>
          <a:stretch>
            <a:fillRect/>
          </a:stretch>
        </p:blipFill>
        <p:spPr>
          <a:xfrm>
            <a:off x="4067493" y="1268730"/>
            <a:ext cx="2291738" cy="1800000"/>
          </a:xfrm>
          <a:prstGeom prst="rect">
            <a:avLst/>
          </a:prstGeom>
          <a:noFill/>
          <a:ln>
            <a:noFill/>
          </a:ln>
        </p:spPr>
      </p:pic>
      <p:pic>
        <p:nvPicPr>
          <p:cNvPr id="8" name="图片 97"/>
          <p:cNvPicPr>
            <a:picLocks noChangeAspect="1"/>
          </p:cNvPicPr>
          <p:nvPr/>
        </p:nvPicPr>
        <p:blipFill>
          <a:blip r:embed="rId9"/>
          <a:srcRect l="5972" t="6694" r="10795"/>
          <a:stretch>
            <a:fillRect/>
          </a:stretch>
        </p:blipFill>
        <p:spPr>
          <a:xfrm>
            <a:off x="6601143" y="1268730"/>
            <a:ext cx="2271951" cy="1800000"/>
          </a:xfrm>
          <a:prstGeom prst="rect">
            <a:avLst/>
          </a:prstGeom>
          <a:noFill/>
          <a:ln>
            <a:noFill/>
          </a:ln>
        </p:spPr>
      </p:pic>
      <p:sp>
        <p:nvSpPr>
          <p:cNvPr id="7" name="文本框 6"/>
          <p:cNvSpPr txBox="1"/>
          <p:nvPr/>
        </p:nvSpPr>
        <p:spPr>
          <a:xfrm>
            <a:off x="3851910" y="5325745"/>
            <a:ext cx="2834640" cy="783590"/>
          </a:xfrm>
          <a:prstGeom prst="rect">
            <a:avLst/>
          </a:prstGeom>
          <a:noFill/>
        </p:spPr>
        <p:txBody>
          <a:bodyPr wrap="square" rtlCol="0">
            <a:spAutoFit/>
          </a:bodyPr>
          <a:lstStyle/>
          <a:p>
            <a:pPr algn="ctr"/>
            <a:r>
              <a:rPr lang="en-US" altLang="zh-CN" sz="1500" b="1" dirty="0">
                <a:solidFill>
                  <a:srgbClr val="ED6C00"/>
                </a:solidFill>
                <a:latin typeface="Microsoft JhengHei" panose="020B0604030504040204" charset="-120"/>
                <a:ea typeface="Microsoft JhengHei" panose="020B0604030504040204" charset="-120"/>
                <a:cs typeface="微软雅黑" panose="020B0503020204020204" charset="-122"/>
              </a:rPr>
              <a:t>The void fraction prediction in Saito-Ga test is consistent with it in N2-LBE test</a:t>
            </a:r>
            <a:endParaRPr lang="zh-CN" altLang="en-US" sz="1500" b="1" dirty="0">
              <a:solidFill>
                <a:srgbClr val="ED6C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advTm="13245"/>
</p:sld>
</file>

<file path=ppt/theme/theme1.xml><?xml version="1.0" encoding="utf-8"?>
<a:theme xmlns:a="http://schemas.openxmlformats.org/drawingml/2006/main" name="Office Theme">
  <a:themeElements>
    <a:clrScheme name="CGN 集团公司">
      <a:dk1>
        <a:srgbClr val="004A86"/>
      </a:dk1>
      <a:lt1>
        <a:srgbClr val="FFFFFF"/>
      </a:lt1>
      <a:dk2>
        <a:srgbClr val="4C4948"/>
      </a:dk2>
      <a:lt2>
        <a:srgbClr val="0069AC"/>
      </a:lt2>
      <a:accent1>
        <a:srgbClr val="00AAE8"/>
      </a:accent1>
      <a:accent2>
        <a:srgbClr val="DAD900"/>
      </a:accent2>
      <a:accent3>
        <a:srgbClr val="8FC31F"/>
      </a:accent3>
      <a:accent4>
        <a:srgbClr val="FFD900"/>
      </a:accent4>
      <a:accent5>
        <a:srgbClr val="F7AB00"/>
      </a:accent5>
      <a:accent6>
        <a:srgbClr val="ED6C00"/>
      </a:accent6>
      <a:hlink>
        <a:srgbClr val="CCEEFA"/>
      </a:hlink>
      <a:folHlink>
        <a:srgbClr val="004A86"/>
      </a:folHlink>
    </a:clrScheme>
    <a:fontScheme name="CGN">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GN 集团公司">
    <a:dk1>
      <a:srgbClr val="004A86"/>
    </a:dk1>
    <a:lt1>
      <a:srgbClr val="FFFFFF"/>
    </a:lt1>
    <a:dk2>
      <a:srgbClr val="4C4948"/>
    </a:dk2>
    <a:lt2>
      <a:srgbClr val="0069AC"/>
    </a:lt2>
    <a:accent1>
      <a:srgbClr val="00AAE8"/>
    </a:accent1>
    <a:accent2>
      <a:srgbClr val="DAD900"/>
    </a:accent2>
    <a:accent3>
      <a:srgbClr val="8FC31F"/>
    </a:accent3>
    <a:accent4>
      <a:srgbClr val="FFD900"/>
    </a:accent4>
    <a:accent5>
      <a:srgbClr val="F7AB00"/>
    </a:accent5>
    <a:accent6>
      <a:srgbClr val="ED6C00"/>
    </a:accent6>
    <a:hlink>
      <a:srgbClr val="CCEEFA"/>
    </a:hlink>
    <a:folHlink>
      <a:srgbClr val="004A86"/>
    </a:folHlink>
  </a:clrScheme>
</a:themeOverride>
</file>

<file path=docProps/app.xml><?xml version="1.0" encoding="utf-8"?>
<Properties xmlns="http://schemas.openxmlformats.org/officeDocument/2006/extended-properties" xmlns:vt="http://schemas.openxmlformats.org/officeDocument/2006/docPropsVTypes">
  <TotalTime>145</TotalTime>
  <Words>1777</Words>
  <Application>Microsoft Office PowerPoint</Application>
  <PresentationFormat>全屏显示(4:3)</PresentationFormat>
  <Paragraphs>253</Paragraphs>
  <Slides>21</Slides>
  <Notes>20</Notes>
  <HiddenSlides>0</HiddenSlides>
  <MMClips>2</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21</vt:i4>
      </vt:variant>
    </vt:vector>
  </HeadingPairs>
  <TitlesOfParts>
    <vt:vector size="34" baseType="lpstr">
      <vt:lpstr>Arial</vt:lpstr>
      <vt:lpstr>Calibri</vt:lpstr>
      <vt:lpstr>方正兰亭中黑_GBK</vt:lpstr>
      <vt:lpstr>Myriad Pro</vt:lpstr>
      <vt:lpstr>Times New Roman</vt:lpstr>
      <vt:lpstr>微软雅黑</vt:lpstr>
      <vt:lpstr>Wingdings</vt:lpstr>
      <vt:lpstr>方正兰亭黑_GBK</vt:lpstr>
      <vt:lpstr>Microsoft JhengHei</vt:lpstr>
      <vt:lpstr>Office Theme</vt:lpstr>
      <vt:lpstr>Equation.3</vt:lpstr>
      <vt:lpstr>Microsoft Word Document</vt:lpstr>
      <vt:lpstr>Microsoft Word 97 - 2003 Document</vt:lpstr>
      <vt:lpstr>PowerPoint 演示文稿</vt:lpstr>
      <vt:lpstr>PowerPoint 演示文稿</vt:lpstr>
      <vt:lpstr>   01.Introduction</vt:lpstr>
      <vt:lpstr>   01.Introduction</vt:lpstr>
      <vt:lpstr>   02.Evaluation of existing correlations </vt:lpstr>
      <vt:lpstr>   02.Evaluation of existing correlations</vt:lpstr>
      <vt:lpstr>   02.Evaluation of existing correlations</vt:lpstr>
      <vt:lpstr>   02.Evaluation of existing correlations</vt:lpstr>
      <vt:lpstr>   02.Evaluation of existing correlations</vt:lpstr>
      <vt:lpstr>   02.Evaluation of existing correlations </vt:lpstr>
      <vt:lpstr>   02.Evaluation of existing correlations</vt:lpstr>
      <vt:lpstr>   02.Evaluation of existing correlations</vt:lpstr>
      <vt:lpstr>   03.Theoretical analysis of drift-flux parameter</vt:lpstr>
      <vt:lpstr>   03.Theoretical analysis of drift-flux parameter</vt:lpstr>
      <vt:lpstr>   03.Theoretical analysis of drift-flux parameter</vt:lpstr>
      <vt:lpstr>   03.Theoretical analysis of drift-flux parameter</vt:lpstr>
      <vt:lpstr>   03.Theoretical analysis of drift-flux parameter</vt:lpstr>
      <vt:lpstr>   04.Development of new correlation</vt:lpstr>
      <vt:lpstr>   04.Development of new correlation</vt:lpstr>
      <vt:lpstr>   05.Conclusion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P70</dc:creator>
  <cp:lastModifiedBy>王 迪</cp:lastModifiedBy>
  <cp:revision>158</cp:revision>
  <dcterms:created xsi:type="dcterms:W3CDTF">2012-08-30T22:54:00Z</dcterms:created>
  <dcterms:modified xsi:type="dcterms:W3CDTF">2023-03-10T07:35:20Z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2052-11.8.2.10321</vt:lpwstr>
  </property>
</Properties>
</file>