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261" r:id="rId6"/>
    <p:sldId id="381" r:id="rId7"/>
    <p:sldId id="348" r:id="rId8"/>
    <p:sldId id="349" r:id="rId9"/>
    <p:sldId id="379" r:id="rId10"/>
    <p:sldId id="361" r:id="rId11"/>
    <p:sldId id="392" r:id="rId12"/>
    <p:sldId id="351" r:id="rId13"/>
    <p:sldId id="362" r:id="rId14"/>
    <p:sldId id="353" r:id="rId15"/>
    <p:sldId id="394" r:id="rId16"/>
    <p:sldId id="352" r:id="rId17"/>
    <p:sldId id="396" r:id="rId18"/>
    <p:sldId id="377" r:id="rId19"/>
    <p:sldId id="354" r:id="rId20"/>
    <p:sldId id="355" r:id="rId21"/>
    <p:sldId id="375" r:id="rId22"/>
    <p:sldId id="366" r:id="rId23"/>
    <p:sldId id="385" r:id="rId24"/>
    <p:sldId id="372" r:id="rId25"/>
    <p:sldId id="373" r:id="rId26"/>
    <p:sldId id="384" r:id="rId27"/>
    <p:sldId id="388" r:id="rId28"/>
    <p:sldId id="389" r:id="rId29"/>
    <p:sldId id="390" r:id="rId30"/>
    <p:sldId id="383" r:id="rId31"/>
    <p:sldId id="367" r:id="rId32"/>
    <p:sldId id="357" r:id="rId33"/>
    <p:sldId id="397" r:id="rId34"/>
    <p:sldId id="358" r:id="rId35"/>
    <p:sldId id="360" r:id="rId36"/>
    <p:sldId id="346" r:id="rId37"/>
  </p:sldIdLst>
  <p:sldSz cx="12192000" cy="6858000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A83"/>
    <a:srgbClr val="E60019"/>
    <a:srgbClr val="000000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72" d="100"/>
          <a:sy n="72" d="100"/>
        </p:scale>
        <p:origin x="102" y="10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37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890433"/>
            <a:ext cx="4053600" cy="148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900397"/>
            <a:ext cx="4029633" cy="14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8F5523B-07B7-9DEB-2F12-7DEA76B03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10965892" cy="1587501"/>
          </a:xfrm>
        </p:spPr>
        <p:txBody>
          <a:bodyPr>
            <a:normAutofit fontScale="90000"/>
          </a:bodyPr>
          <a:lstStyle/>
          <a:p>
            <a:r>
              <a:rPr lang="en-GB" b="1" cap="all" dirty="0"/>
              <a:t>Towards an integrated FRENCH software platform for Severe Accident simulation in SFR</a:t>
            </a:r>
            <a:r>
              <a:rPr lang="fr-FR" b="1" cap="all" dirty="0"/>
              <a:t/>
            </a:r>
            <a:br>
              <a:rPr lang="fr-FR" b="1" cap="all" dirty="0"/>
            </a:br>
            <a:r>
              <a:rPr lang="en-GB" dirty="0"/>
              <a:t>Modelling, Validation and </a:t>
            </a:r>
            <a:r>
              <a:rPr lang="en-GB" dirty="0" smtClean="0"/>
              <a:t>Applications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14050DC-D09E-731D-2398-1B9D2E3B4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P. </a:t>
            </a:r>
            <a:r>
              <a:rPr lang="en-GB" dirty="0" smtClean="0"/>
              <a:t>GUBERNATIS</a:t>
            </a:r>
            <a:r>
              <a:rPr lang="en-GB" baseline="30000" dirty="0" smtClean="0"/>
              <a:t>, </a:t>
            </a:r>
            <a:r>
              <a:rPr lang="en-GB" dirty="0"/>
              <a:t>R. </a:t>
            </a:r>
            <a:r>
              <a:rPr lang="en-GB" dirty="0" smtClean="0"/>
              <a:t>CLAVIER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77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Actual state of the mechanistic </a:t>
            </a:r>
            <a:r>
              <a:rPr lang="en-US" dirty="0" smtClean="0"/>
              <a:t>tools: others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27076" y="888794"/>
            <a:ext cx="10410481" cy="5056703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3E4A83"/>
                </a:solidFill>
                <a:latin typeface="+mn-lt"/>
              </a:rPr>
              <a:t>Interoperability of </a:t>
            </a:r>
            <a:r>
              <a:rPr lang="en-US" sz="2400" dirty="0" smtClean="0">
                <a:solidFill>
                  <a:srgbClr val="3E4A83"/>
                </a:solidFill>
                <a:latin typeface="+mn-lt"/>
              </a:rPr>
              <a:t>SIMMER-V in </a:t>
            </a:r>
            <a:r>
              <a:rPr lang="en-US" sz="2400" dirty="0" smtClean="0">
                <a:solidFill>
                  <a:srgbClr val="3E4A83"/>
                </a:solidFill>
                <a:latin typeface="+mn-lt"/>
              </a:rPr>
              <a:t>the current version of SEASON</a:t>
            </a:r>
            <a:endParaRPr lang="en-US" sz="2400" dirty="0">
              <a:solidFill>
                <a:srgbClr val="3E4A83"/>
              </a:solidFill>
              <a:latin typeface="+mn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65194"/>
              </p:ext>
            </p:extLst>
          </p:nvPr>
        </p:nvGraphicFramePr>
        <p:xfrm>
          <a:off x="576649" y="1342768"/>
          <a:ext cx="10742139" cy="4465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7548">
                  <a:extLst>
                    <a:ext uri="{9D8B030D-6E8A-4147-A177-3AD203B41FA5}">
                      <a16:colId xmlns:a16="http://schemas.microsoft.com/office/drawing/2014/main" val="256683424"/>
                    </a:ext>
                  </a:extLst>
                </a:gridCol>
                <a:gridCol w="2184701">
                  <a:extLst>
                    <a:ext uri="{9D8B030D-6E8A-4147-A177-3AD203B41FA5}">
                      <a16:colId xmlns:a16="http://schemas.microsoft.com/office/drawing/2014/main" val="1791634629"/>
                    </a:ext>
                  </a:extLst>
                </a:gridCol>
                <a:gridCol w="4199890">
                  <a:extLst>
                    <a:ext uri="{9D8B030D-6E8A-4147-A177-3AD203B41FA5}">
                      <a16:colId xmlns:a16="http://schemas.microsoft.com/office/drawing/2014/main" val="1471286027"/>
                    </a:ext>
                  </a:extLst>
                </a:gridCol>
              </a:tblGrid>
              <a:tr h="389580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INTEROPERABILITY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CODE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TECHNICS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extLst>
                  <a:ext uri="{0D108BD9-81ED-4DB2-BD59-A6C34878D82A}">
                    <a16:rowId xmlns:a16="http://schemas.microsoft.com/office/drawing/2014/main" val="3372946739"/>
                  </a:ext>
                </a:extLst>
              </a:tr>
              <a:tr h="857075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Upstream chaining of SIMMER-V with a fuel performance code. 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GERMINAL V2 [3]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SQL* </a:t>
                      </a:r>
                      <a:r>
                        <a:rPr lang="en-GB" sz="1800" dirty="0">
                          <a:effectLst/>
                        </a:rPr>
                        <a:t>queries to a DB containing a set of various irradiated states for the core pins. 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extLst>
                  <a:ext uri="{0D108BD9-81ED-4DB2-BD59-A6C34878D82A}">
                    <a16:rowId xmlns:a16="http://schemas.microsoft.com/office/drawing/2014/main" val="2238853714"/>
                  </a:ext>
                </a:extLst>
              </a:tr>
              <a:tr h="1429961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In-time </a:t>
                      </a:r>
                      <a:r>
                        <a:rPr lang="en-GB" sz="1800" dirty="0">
                          <a:effectLst/>
                        </a:rPr>
                        <a:t>coupling of SIMMER-V with an external 3D neutronics spatial code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PARIS (ERANOS)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 marL="342900" lvl="0" indent="-342900"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800" dirty="0">
                          <a:effectLst/>
                        </a:rPr>
                        <a:t>Initial </a:t>
                      </a:r>
                      <a:r>
                        <a:rPr lang="en-GB" sz="1800" dirty="0" smtClean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sz="1800" dirty="0" smtClean="0">
                          <a:effectLst/>
                        </a:rPr>
                        <a:t>, counter-</a:t>
                      </a:r>
                      <a:r>
                        <a:rPr lang="en-GB" sz="1800" dirty="0" err="1" smtClean="0">
                          <a:effectLst/>
                        </a:rPr>
                        <a:t>reactionsfeedback</a:t>
                      </a:r>
                      <a:r>
                        <a:rPr lang="en-GB" sz="1800" dirty="0" smtClean="0">
                          <a:effectLst/>
                        </a:rPr>
                        <a:t> coefficients.</a:t>
                      </a:r>
                      <a:endParaRPr lang="fr-FR" sz="2400" dirty="0">
                        <a:effectLst/>
                      </a:endParaRPr>
                    </a:p>
                    <a:p>
                      <a:pPr marL="342900" lvl="0" indent="-342900"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1800" dirty="0">
                          <a:effectLst/>
                        </a:rPr>
                        <a:t>MPI </a:t>
                      </a:r>
                      <a:r>
                        <a:rPr lang="en-GB" sz="1800" dirty="0" smtClean="0">
                          <a:effectLst/>
                        </a:rPr>
                        <a:t>exchanges =&gt; PCQM </a:t>
                      </a:r>
                      <a:r>
                        <a:rPr lang="en-GB" sz="1800" dirty="0">
                          <a:effectLst/>
                        </a:rPr>
                        <a:t>or </a:t>
                      </a:r>
                      <a:r>
                        <a:rPr lang="en-GB" sz="1800" dirty="0" smtClean="0">
                          <a:effectLst/>
                        </a:rPr>
                        <a:t>IQM* </a:t>
                      </a:r>
                      <a:r>
                        <a:rPr lang="en-GB" sz="1800" dirty="0">
                          <a:effectLst/>
                        </a:rPr>
                        <a:t>kinetics schemes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extLst>
                  <a:ext uri="{0D108BD9-81ED-4DB2-BD59-A6C34878D82A}">
                    <a16:rowId xmlns:a16="http://schemas.microsoft.com/office/drawing/2014/main" val="2155330008"/>
                  </a:ext>
                </a:extLst>
              </a:tr>
              <a:tr h="857075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Tight thermal-hydraulic boundary coupling of SIMMER-V with itself.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SIMMER-V 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</a:rPr>
                        <a:t>“</a:t>
                      </a:r>
                      <a:r>
                        <a:rPr lang="en-GB" sz="1800" b="1" i="1" dirty="0" smtClean="0">
                          <a:effectLst/>
                        </a:rPr>
                        <a:t>Exact</a:t>
                      </a:r>
                      <a:r>
                        <a:rPr lang="en-GB" sz="1800" i="1" dirty="0" smtClean="0">
                          <a:effectLst/>
                        </a:rPr>
                        <a:t>” </a:t>
                      </a:r>
                      <a:r>
                        <a:rPr lang="en-GB" sz="1800" i="1" dirty="0">
                          <a:effectLst/>
                        </a:rPr>
                        <a:t>SIMMER-V-SIMMER-V coupling based on an extension of the domain </a:t>
                      </a:r>
                      <a:r>
                        <a:rPr lang="en-GB" sz="1800" i="1" dirty="0" smtClean="0">
                          <a:effectLst/>
                        </a:rPr>
                        <a:t>decomposition. (in progress)</a:t>
                      </a:r>
                      <a:endParaRPr lang="fr-FR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extLst>
                  <a:ext uri="{0D108BD9-81ED-4DB2-BD59-A6C34878D82A}">
                    <a16:rowId xmlns:a16="http://schemas.microsoft.com/office/drawing/2014/main" val="1592043158"/>
                  </a:ext>
                </a:extLst>
              </a:tr>
              <a:tr h="857075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Loose thermal-hydraulic boundary coupling (coupling with the complete circuit)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CATHARE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Use of C3PO, </a:t>
                      </a:r>
                      <a:r>
                        <a:rPr lang="en-GB" sz="1800" i="1" dirty="0" smtClean="0">
                          <a:effectLst/>
                        </a:rPr>
                        <a:t>ICoCo, MedCoupling (in progress)</a:t>
                      </a:r>
                      <a:endParaRPr lang="fr-FR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extLst>
                  <a:ext uri="{0D108BD9-81ED-4DB2-BD59-A6C34878D82A}">
                    <a16:rowId xmlns:a16="http://schemas.microsoft.com/office/drawing/2014/main" val="4292247903"/>
                  </a:ext>
                </a:extLst>
              </a:tr>
            </a:tbl>
          </a:graphicData>
        </a:graphic>
      </p:graphicFrame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1" y="6409554"/>
            <a:ext cx="9694966" cy="365125"/>
          </a:xfrm>
        </p:spPr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12" name="Espace réservé de la date 11"/>
          <p:cNvSpPr txBox="1">
            <a:spLocks/>
          </p:cNvSpPr>
          <p:nvPr/>
        </p:nvSpPr>
        <p:spPr>
          <a:xfrm>
            <a:off x="10431567" y="63518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13-17 March 2023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798206" y="5814692"/>
            <a:ext cx="3649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*Predictor-Corrector and Improved Quasi-static method</a:t>
            </a:r>
            <a:endParaRPr lang="en-US" sz="11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452381" y="6003163"/>
            <a:ext cx="2130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*Structured Query Language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94446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835" y="2425148"/>
            <a:ext cx="11176237" cy="86960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Needs and principles for a SFR SA integrated platform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11</a:t>
            </a:fld>
            <a:endParaRPr lang="en-GB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34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98" y="908975"/>
            <a:ext cx="11536874" cy="5231414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We need to improve </a:t>
            </a:r>
            <a:r>
              <a:rPr lang="en-US" sz="2400" b="1" dirty="0">
                <a:solidFill>
                  <a:srgbClr val="3E4A83"/>
                </a:solidFill>
                <a:latin typeface="+mn-lt"/>
              </a:rPr>
              <a:t>the quality and the robustness of our calculation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process:</a:t>
            </a:r>
            <a:endParaRPr lang="en-US" sz="2400" b="1" dirty="0">
              <a:solidFill>
                <a:srgbClr val="3E4A8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n-lt"/>
              </a:rPr>
              <a:t>Complete </a:t>
            </a:r>
            <a:r>
              <a:rPr lang="en-US" sz="2400" b="1" dirty="0">
                <a:latin typeface="+mn-lt"/>
              </a:rPr>
              <a:t>the </a:t>
            </a:r>
            <a:r>
              <a:rPr lang="en-US" sz="2400" b="1" dirty="0" smtClean="0">
                <a:latin typeface="+mn-lt"/>
              </a:rPr>
              <a:t>phases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of the </a:t>
            </a:r>
            <a:r>
              <a:rPr lang="en-US" sz="2400" dirty="0" smtClean="0">
                <a:latin typeface="+mn-lt"/>
              </a:rPr>
              <a:t>scenario, </a:t>
            </a:r>
            <a:r>
              <a:rPr lang="en-US" sz="2400" b="1" dirty="0" smtClean="0">
                <a:latin typeface="+mn-lt"/>
              </a:rPr>
              <a:t>e</a:t>
            </a:r>
            <a:r>
              <a:rPr lang="en-US" sz="2400" b="1" dirty="0" smtClean="0">
                <a:latin typeface="+mn-lt"/>
              </a:rPr>
              <a:t>xtend the topology</a:t>
            </a:r>
            <a:r>
              <a:rPr lang="en-US" sz="2400" dirty="0" smtClean="0">
                <a:latin typeface="+mn-lt"/>
              </a:rPr>
              <a:t> to the full system,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Integrate </a:t>
            </a:r>
            <a:r>
              <a:rPr lang="en-US" sz="2400" dirty="0">
                <a:latin typeface="+mn-lt"/>
              </a:rPr>
              <a:t>the whole sequence </a:t>
            </a:r>
            <a:r>
              <a:rPr lang="en-US" sz="2400" dirty="0" smtClean="0">
                <a:latin typeface="+mn-lt"/>
              </a:rPr>
              <a:t>in a same process: degradation, </a:t>
            </a:r>
            <a:r>
              <a:rPr lang="en-US" sz="2400" dirty="0" smtClean="0">
                <a:latin typeface="+mn-lt"/>
              </a:rPr>
              <a:t>relocation </a:t>
            </a:r>
            <a:r>
              <a:rPr lang="en-US" sz="2400" dirty="0" smtClean="0">
                <a:latin typeface="+mn-lt"/>
              </a:rPr>
              <a:t>towards the core catcher, FCI in the lower plenum together with the dynamic response of the </a:t>
            </a:r>
            <a:r>
              <a:rPr lang="en-US" sz="2400" dirty="0" smtClean="0">
                <a:latin typeface="+mn-lt"/>
              </a:rPr>
              <a:t>structures.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More </a:t>
            </a:r>
            <a:r>
              <a:rPr lang="en-US" sz="2400" dirty="0">
                <a:latin typeface="+mn-lt"/>
              </a:rPr>
              <a:t>generally, </a:t>
            </a:r>
            <a:r>
              <a:rPr lang="en-US" sz="2400" dirty="0" smtClean="0">
                <a:latin typeface="+mn-lt"/>
              </a:rPr>
              <a:t>question </a:t>
            </a:r>
            <a:r>
              <a:rPr lang="en-US" sz="2400" dirty="0">
                <a:latin typeface="+mn-lt"/>
              </a:rPr>
              <a:t>the chaining processes </a:t>
            </a:r>
            <a:r>
              <a:rPr lang="en-US" sz="2400" dirty="0" smtClean="0">
                <a:latin typeface="+mn-lt"/>
              </a:rPr>
              <a:t>used with the simplified codes, as </a:t>
            </a:r>
            <a:r>
              <a:rPr lang="en-US" sz="2400" dirty="0">
                <a:latin typeface="+mn-lt"/>
              </a:rPr>
              <a:t>some of </a:t>
            </a:r>
            <a:r>
              <a:rPr lang="en-US" sz="2400" dirty="0" smtClean="0">
                <a:latin typeface="+mn-lt"/>
              </a:rPr>
              <a:t>the phases </a:t>
            </a:r>
            <a:r>
              <a:rPr lang="en-US" sz="2400" dirty="0">
                <a:latin typeface="+mn-lt"/>
              </a:rPr>
              <a:t>should </a:t>
            </a:r>
            <a:r>
              <a:rPr lang="en-US" sz="2400" dirty="0" smtClean="0">
                <a:latin typeface="+mn-lt"/>
              </a:rPr>
              <a:t>be coupled </a:t>
            </a:r>
            <a:r>
              <a:rPr lang="en-US" sz="2400" dirty="0">
                <a:latin typeface="+mn-lt"/>
              </a:rPr>
              <a:t>(rather than </a:t>
            </a:r>
            <a:r>
              <a:rPr lang="en-US" sz="2400" dirty="0" smtClean="0">
                <a:latin typeface="+mn-lt"/>
              </a:rPr>
              <a:t>just chained) </a:t>
            </a:r>
            <a:r>
              <a:rPr lang="en-US" sz="2400" dirty="0">
                <a:latin typeface="+mn-lt"/>
              </a:rPr>
              <a:t>: </a:t>
            </a:r>
          </a:p>
          <a:p>
            <a:pPr marL="450850" indent="0"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3E4A83"/>
                </a:solidFill>
                <a:latin typeface="+mn-lt"/>
              </a:rPr>
              <a:t>e.g</a:t>
            </a:r>
            <a:r>
              <a:rPr lang="en-US" sz="2400" dirty="0" smtClean="0">
                <a:solidFill>
                  <a:srgbClr val="3E4A83"/>
                </a:solidFill>
                <a:latin typeface="+mn-lt"/>
              </a:rPr>
              <a:t>, </a:t>
            </a:r>
            <a:r>
              <a:rPr lang="en-US" sz="2400" dirty="0">
                <a:solidFill>
                  <a:srgbClr val="3E4A83"/>
                </a:solidFill>
                <a:latin typeface="+mn-lt"/>
              </a:rPr>
              <a:t>the </a:t>
            </a:r>
            <a:r>
              <a:rPr lang="en-US" sz="2400" dirty="0" smtClean="0">
                <a:solidFill>
                  <a:srgbClr val="3E4A83"/>
                </a:solidFill>
                <a:latin typeface="+mn-lt"/>
              </a:rPr>
              <a:t>behavior of the </a:t>
            </a:r>
            <a:r>
              <a:rPr lang="en-US" sz="2400" dirty="0">
                <a:solidFill>
                  <a:srgbClr val="3E4A83"/>
                </a:solidFill>
                <a:latin typeface="+mn-lt"/>
              </a:rPr>
              <a:t>core </a:t>
            </a:r>
            <a:r>
              <a:rPr lang="en-US" sz="2400" dirty="0" smtClean="0">
                <a:solidFill>
                  <a:srgbClr val="3E4A83"/>
                </a:solidFill>
                <a:latin typeface="+mn-lt"/>
              </a:rPr>
              <a:t>onto </a:t>
            </a:r>
            <a:r>
              <a:rPr lang="en-US" sz="2400" dirty="0">
                <a:solidFill>
                  <a:srgbClr val="3E4A83"/>
                </a:solidFill>
                <a:latin typeface="+mn-lt"/>
              </a:rPr>
              <a:t>the core catcher </a:t>
            </a:r>
            <a:r>
              <a:rPr lang="en-US" sz="2400" dirty="0" smtClean="0">
                <a:solidFill>
                  <a:srgbClr val="3E4A83"/>
                </a:solidFill>
                <a:latin typeface="+mn-lt"/>
              </a:rPr>
              <a:t>could affect </a:t>
            </a:r>
            <a:r>
              <a:rPr lang="en-US" sz="2400" dirty="0">
                <a:solidFill>
                  <a:srgbClr val="3E4A83"/>
                </a:solidFill>
                <a:latin typeface="+mn-lt"/>
              </a:rPr>
              <a:t>the </a:t>
            </a:r>
            <a:r>
              <a:rPr lang="en-US" sz="2400" dirty="0" smtClean="0">
                <a:solidFill>
                  <a:srgbClr val="3E4A83"/>
                </a:solidFill>
                <a:latin typeface="+mn-lt"/>
              </a:rPr>
              <a:t>corium </a:t>
            </a:r>
            <a:r>
              <a:rPr lang="en-US" sz="2400" dirty="0">
                <a:solidFill>
                  <a:srgbClr val="3E4A83"/>
                </a:solidFill>
                <a:latin typeface="+mn-lt"/>
              </a:rPr>
              <a:t>relocation through </a:t>
            </a:r>
            <a:r>
              <a:rPr lang="en-US" sz="2400" dirty="0">
                <a:solidFill>
                  <a:srgbClr val="3E4A83"/>
                </a:solidFill>
                <a:latin typeface="+mn-lt"/>
              </a:rPr>
              <a:t>the transfer </a:t>
            </a:r>
            <a:r>
              <a:rPr lang="en-US" sz="2400" dirty="0">
                <a:solidFill>
                  <a:srgbClr val="3E4A83"/>
                </a:solidFill>
                <a:latin typeface="+mn-lt"/>
              </a:rPr>
              <a:t>tubes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(=&gt; </a:t>
            </a:r>
            <a:r>
              <a:rPr lang="en-US" sz="2400" b="1" dirty="0">
                <a:solidFill>
                  <a:srgbClr val="3E4A83"/>
                </a:solidFill>
                <a:latin typeface="+mn-lt"/>
              </a:rPr>
              <a:t>coupling</a:t>
            </a:r>
            <a:r>
              <a:rPr lang="en-US" sz="2400" dirty="0">
                <a:solidFill>
                  <a:srgbClr val="3E4A83"/>
                </a:solidFill>
                <a:latin typeface="+mn-lt"/>
              </a:rPr>
              <a:t>)</a:t>
            </a:r>
          </a:p>
          <a:p>
            <a:pPr marL="450850" indent="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3E4A83"/>
                </a:solidFill>
                <a:latin typeface="+mn-lt"/>
              </a:rPr>
              <a:t>e</a:t>
            </a:r>
            <a:r>
              <a:rPr lang="en-US" sz="2400" dirty="0" err="1" smtClean="0">
                <a:solidFill>
                  <a:srgbClr val="3E4A83"/>
                </a:solidFill>
                <a:latin typeface="+mn-lt"/>
              </a:rPr>
              <a:t>.g</a:t>
            </a:r>
            <a:r>
              <a:rPr lang="en-US" sz="2400" dirty="0" smtClean="0">
                <a:solidFill>
                  <a:srgbClr val="3E4A83"/>
                </a:solidFill>
                <a:latin typeface="+mn-lt"/>
              </a:rPr>
              <a:t>, </a:t>
            </a:r>
            <a:r>
              <a:rPr lang="en-US" sz="2400" dirty="0">
                <a:solidFill>
                  <a:srgbClr val="3E4A83"/>
                </a:solidFill>
                <a:latin typeface="+mn-lt"/>
              </a:rPr>
              <a:t>the deformation of the structures under the impact of the rapid expansion of a bubble (FCI) affects the behavior of the </a:t>
            </a:r>
            <a:r>
              <a:rPr lang="en-US" sz="2400" dirty="0" smtClean="0">
                <a:solidFill>
                  <a:srgbClr val="3E4A83"/>
                </a:solidFill>
                <a:latin typeface="+mn-lt"/>
              </a:rPr>
              <a:t>degraded core </a:t>
            </a:r>
            <a:r>
              <a:rPr lang="en-US" sz="2400" b="1" dirty="0">
                <a:solidFill>
                  <a:srgbClr val="3E4A83"/>
                </a:solidFill>
                <a:latin typeface="+mn-lt"/>
              </a:rPr>
              <a:t>(=&gt; coupling</a:t>
            </a:r>
            <a:r>
              <a:rPr lang="en-US" sz="2400" dirty="0">
                <a:solidFill>
                  <a:srgbClr val="3E4A83"/>
                </a:solidFill>
                <a:latin typeface="+mn-lt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	</a:t>
            </a:r>
            <a:endParaRPr lang="en-US" sz="3200" dirty="0">
              <a:solidFill>
                <a:srgbClr val="3E4A83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Need for an integrated platform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1" y="6401316"/>
            <a:ext cx="9694966" cy="365125"/>
          </a:xfrm>
        </p:spPr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98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26" y="1112236"/>
            <a:ext cx="11223475" cy="5231414"/>
          </a:xfrm>
        </p:spPr>
        <p:txBody>
          <a:bodyPr numCol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strengthen </a:t>
            </a:r>
            <a:r>
              <a:rPr lang="en-US" sz="2800" dirty="0">
                <a:latin typeface="+mn-lt"/>
              </a:rPr>
              <a:t>the </a:t>
            </a:r>
            <a:r>
              <a:rPr lang="en-US" sz="2800" dirty="0" smtClean="0">
                <a:latin typeface="+mn-lt"/>
              </a:rPr>
              <a:t>inter-codes </a:t>
            </a:r>
            <a:r>
              <a:rPr lang="en-US" sz="2800" dirty="0">
                <a:latin typeface="+mn-lt"/>
              </a:rPr>
              <a:t>processes (data transfer </a:t>
            </a:r>
            <a:r>
              <a:rPr lang="en-US" sz="2800" dirty="0" smtClean="0">
                <a:latin typeface="+mn-lt"/>
              </a:rPr>
              <a:t>during serial </a:t>
            </a:r>
            <a:r>
              <a:rPr lang="en-US" sz="2800" dirty="0">
                <a:latin typeface="+mn-lt"/>
              </a:rPr>
              <a:t>computations and </a:t>
            </a:r>
            <a:r>
              <a:rPr lang="en-US" sz="2800" dirty="0" smtClean="0">
                <a:latin typeface="+mn-lt"/>
              </a:rPr>
              <a:t>coupling) and the management </a:t>
            </a:r>
            <a:r>
              <a:rPr lang="en-US" sz="2800" dirty="0">
                <a:latin typeface="+mn-lt"/>
              </a:rPr>
              <a:t>of the </a:t>
            </a:r>
            <a:r>
              <a:rPr lang="en-US" sz="2800" dirty="0" smtClean="0">
                <a:latin typeface="+mn-lt"/>
              </a:rPr>
              <a:t>time sequence for the various coupling, in function of the bifurcation of the scenarios.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Improve </a:t>
            </a:r>
            <a:r>
              <a:rPr lang="en-US" sz="2800" dirty="0">
                <a:latin typeface="+mn-lt"/>
              </a:rPr>
              <a:t>the coherency between the two classes of tools (</a:t>
            </a:r>
            <a:r>
              <a:rPr lang="en-US" sz="2800" dirty="0" smtClean="0">
                <a:latin typeface="+mn-lt"/>
              </a:rPr>
              <a:t>B.E </a:t>
            </a:r>
            <a:r>
              <a:rPr lang="en-US" sz="2800" dirty="0">
                <a:latin typeface="+mn-lt"/>
              </a:rPr>
              <a:t>and ‘simplified’ ones</a:t>
            </a:r>
            <a:r>
              <a:rPr lang="en-US" sz="28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Improve the V &amp; V and the quality insurance of the codes.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r>
              <a:rPr lang="en-US" sz="2800" dirty="0">
                <a:latin typeface="+mn-lt"/>
              </a:rPr>
              <a:t>	</a:t>
            </a:r>
            <a:endParaRPr lang="en-US" sz="3600" dirty="0">
              <a:solidFill>
                <a:srgbClr val="3E4A83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Need for an integrated platform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1" y="6401316"/>
            <a:ext cx="9694966" cy="365125"/>
          </a:xfrm>
        </p:spPr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0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4747" y="2422922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Platform </a:t>
            </a:r>
            <a:r>
              <a:rPr lang="en-US" sz="4000" dirty="0" smtClean="0"/>
              <a:t>Technical and Quality  </a:t>
            </a:r>
            <a:r>
              <a:rPr lang="en-US" sz="4000" dirty="0"/>
              <a:t>requirements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14</a:t>
            </a:fld>
            <a:endParaRPr lang="en-GB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8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92" y="885690"/>
            <a:ext cx="11127171" cy="523141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3E4A83"/>
                </a:solidFill>
                <a:latin typeface="+mn-lt"/>
              </a:rPr>
              <a:t>All the previous needs can be broken down int</a:t>
            </a:r>
            <a:r>
              <a:rPr lang="en-GB" sz="2800" b="1" dirty="0" smtClean="0">
                <a:solidFill>
                  <a:srgbClr val="3E4A83"/>
                </a:solidFill>
                <a:latin typeface="+mn-lt"/>
              </a:rPr>
              <a:t>o a list of </a:t>
            </a:r>
            <a:r>
              <a:rPr lang="en-GB" sz="2800" b="1" u="sng" dirty="0" smtClean="0">
                <a:solidFill>
                  <a:srgbClr val="3E4A83"/>
                </a:solidFill>
                <a:latin typeface="+mn-lt"/>
              </a:rPr>
              <a:t>technical requirements:</a:t>
            </a:r>
            <a:endParaRPr lang="en-GB" sz="2800" b="1" u="sng" dirty="0" smtClean="0">
              <a:solidFill>
                <a:srgbClr val="3E4A83"/>
              </a:solidFill>
              <a:latin typeface="+mn-lt"/>
            </a:endParaRPr>
          </a:p>
          <a:p>
            <a:pPr marL="449263" lvl="3">
              <a:lnSpc>
                <a:spcPct val="150000"/>
              </a:lnSpc>
            </a:pPr>
            <a:r>
              <a:rPr lang="en-US" sz="2400" b="1" dirty="0" smtClean="0">
                <a:solidFill>
                  <a:srgbClr val="3E4A83"/>
                </a:solidFill>
              </a:rPr>
              <a:t>Architecture </a:t>
            </a:r>
            <a:r>
              <a:rPr lang="en-US" sz="2400" b="1" dirty="0">
                <a:solidFill>
                  <a:srgbClr val="3E4A83"/>
                </a:solidFill>
              </a:rPr>
              <a:t>which integrates in its structure the possibility of mixing </a:t>
            </a:r>
            <a:r>
              <a:rPr lang="en-GB" sz="2400" b="1" dirty="0" smtClean="0">
                <a:solidFill>
                  <a:srgbClr val="3E4A83"/>
                </a:solidFill>
              </a:rPr>
              <a:t>mechanistic </a:t>
            </a:r>
            <a:r>
              <a:rPr lang="en-US" sz="2400" b="1" dirty="0" smtClean="0">
                <a:solidFill>
                  <a:srgbClr val="3E4A83"/>
                </a:solidFill>
              </a:rPr>
              <a:t>codes </a:t>
            </a:r>
            <a:r>
              <a:rPr lang="en-US" sz="2400" b="1" dirty="0">
                <a:solidFill>
                  <a:srgbClr val="3E4A83"/>
                </a:solidFill>
              </a:rPr>
              <a:t>and simplified </a:t>
            </a:r>
            <a:r>
              <a:rPr lang="en-US" sz="2400" b="1" dirty="0" smtClean="0">
                <a:solidFill>
                  <a:srgbClr val="3E4A83"/>
                </a:solidFill>
              </a:rPr>
              <a:t>(fast running) codes</a:t>
            </a:r>
            <a:r>
              <a:rPr lang="en-GB" sz="2400" b="1" dirty="0">
                <a:solidFill>
                  <a:srgbClr val="3E4A83"/>
                </a:solidFill>
              </a:rPr>
              <a:t>,</a:t>
            </a:r>
            <a:endParaRPr lang="en-GB" sz="2400" b="1" dirty="0">
              <a:solidFill>
                <a:srgbClr val="3E4A83"/>
              </a:solidFill>
              <a:latin typeface="+mn-lt"/>
            </a:endParaRPr>
          </a:p>
          <a:p>
            <a:pPr marL="449263" lvl="3">
              <a:lnSpc>
                <a:spcPct val="150000"/>
              </a:lnSpc>
            </a:pPr>
            <a:r>
              <a:rPr lang="en-GB" sz="2400" b="1" dirty="0" smtClean="0">
                <a:solidFill>
                  <a:srgbClr val="3E4A83"/>
                </a:solidFill>
                <a:latin typeface="+mn-lt"/>
              </a:rPr>
              <a:t>Data centralization to reduce the redundancies (reference geometries, material properties).</a:t>
            </a:r>
            <a:endParaRPr lang="en-GB" sz="2400" b="1" dirty="0">
              <a:solidFill>
                <a:srgbClr val="3E4A83"/>
              </a:solidFill>
              <a:latin typeface="+mn-lt"/>
            </a:endParaRPr>
          </a:p>
          <a:p>
            <a:pPr marL="449263" lvl="3">
              <a:lnSpc>
                <a:spcPct val="150000"/>
              </a:lnSpc>
            </a:pPr>
            <a:r>
              <a:rPr lang="en-GB" sz="2400" b="1" dirty="0">
                <a:solidFill>
                  <a:srgbClr val="3E4A83"/>
                </a:solidFill>
                <a:latin typeface="+mn-lt"/>
              </a:rPr>
              <a:t>Dynamic coupling graph and Scenario </a:t>
            </a:r>
            <a:r>
              <a:rPr lang="en-GB" sz="2400" b="1" dirty="0" smtClean="0">
                <a:solidFill>
                  <a:srgbClr val="3E4A83"/>
                </a:solidFill>
                <a:latin typeface="+mn-lt"/>
              </a:rPr>
              <a:t>events,</a:t>
            </a:r>
            <a:endParaRPr lang="en-GB" sz="2400" b="1" dirty="0">
              <a:solidFill>
                <a:srgbClr val="3E4A83"/>
              </a:solidFill>
              <a:latin typeface="+mn-lt"/>
            </a:endParaRPr>
          </a:p>
          <a:p>
            <a:pPr marL="449263" lvl="3">
              <a:lnSpc>
                <a:spcPct val="150000"/>
              </a:lnSpc>
            </a:pP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Enhanced </a:t>
            </a:r>
            <a:r>
              <a:rPr lang="en-US" sz="2400" b="1" dirty="0">
                <a:solidFill>
                  <a:srgbClr val="3E4A83"/>
                </a:solidFill>
                <a:latin typeface="+mn-lt"/>
              </a:rPr>
              <a:t>user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interactivity (allows the user to reconfigure online the parameters of a simulation)</a:t>
            </a:r>
            <a:endParaRPr lang="en-US" sz="2400" b="1" dirty="0">
              <a:solidFill>
                <a:srgbClr val="3E4A83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>
              <a:solidFill>
                <a:srgbClr val="3E4A83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731783"/>
          </a:xfrm>
        </p:spPr>
        <p:txBody>
          <a:bodyPr anchor="t"/>
          <a:lstStyle/>
          <a:p>
            <a:r>
              <a:rPr lang="en-US" dirty="0" smtClean="0"/>
              <a:t>Platform Technical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1" y="6401316"/>
            <a:ext cx="9694966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858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045819"/>
            <a:ext cx="10880038" cy="5231414"/>
          </a:xfrm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3E4A83"/>
                </a:solidFill>
                <a:latin typeface="+mn-lt"/>
              </a:rPr>
              <a:t>State-of-the-art code quality </a:t>
            </a:r>
            <a:r>
              <a:rPr lang="en-GB" sz="2400" b="1" dirty="0" smtClean="0">
                <a:solidFill>
                  <a:srgbClr val="3E4A83"/>
                </a:solidFill>
                <a:latin typeface="+mn-lt"/>
              </a:rPr>
              <a:t>management</a:t>
            </a:r>
            <a:r>
              <a:rPr lang="en-GB" sz="2400" dirty="0" smtClean="0">
                <a:solidFill>
                  <a:srgbClr val="3E4A83"/>
                </a:solidFill>
                <a:latin typeface="+mn-lt"/>
              </a:rPr>
              <a:t>: version control, complete test policy (unitary and global), automatic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3E4A83"/>
                </a:solidFill>
                <a:latin typeface="+mn-lt"/>
              </a:rPr>
              <a:t>Validation</a:t>
            </a:r>
            <a:r>
              <a:rPr lang="en-GB" sz="2400" dirty="0" smtClean="0">
                <a:solidFill>
                  <a:srgbClr val="3E4A83"/>
                </a:solidFill>
                <a:latin typeface="+mn-lt"/>
              </a:rPr>
              <a:t>: benchmarks, experimental validation (when  available),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3E4A83"/>
                </a:solidFill>
                <a:latin typeface="+mn-lt"/>
              </a:rPr>
              <a:t>Uncertainty </a:t>
            </a:r>
            <a:r>
              <a:rPr lang="en-GB" sz="2400" b="1" dirty="0" smtClean="0">
                <a:solidFill>
                  <a:srgbClr val="3E4A83"/>
                </a:solidFill>
                <a:latin typeface="+mn-lt"/>
              </a:rPr>
              <a:t>evaluation</a:t>
            </a:r>
            <a:r>
              <a:rPr lang="en-GB" sz="2400" dirty="0" smtClean="0">
                <a:solidFill>
                  <a:srgbClr val="3E4A83"/>
                </a:solidFill>
                <a:latin typeface="+mn-lt"/>
              </a:rPr>
              <a:t>: complementary to the validation, necessary to control the qualification domain of the system (an external is to add to the platform)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3E4A83"/>
                </a:solidFill>
                <a:latin typeface="+mn-lt"/>
              </a:rPr>
              <a:t>Documentation and </a:t>
            </a:r>
            <a:r>
              <a:rPr lang="en-GB" sz="2400" b="1" dirty="0" smtClean="0">
                <a:solidFill>
                  <a:srgbClr val="3E4A83"/>
                </a:solidFill>
                <a:latin typeface="+mn-lt"/>
              </a:rPr>
              <a:t>Formation</a:t>
            </a:r>
            <a:r>
              <a:rPr lang="en-GB" sz="2400" dirty="0" smtClean="0">
                <a:solidFill>
                  <a:srgbClr val="3E4A83"/>
                </a:solidFill>
                <a:latin typeface="+mn-lt"/>
              </a:rPr>
              <a:t>: essential requirement to ensure the knowledge transmission over long decades.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3E4A83"/>
                </a:solidFill>
                <a:latin typeface="+mn-lt"/>
              </a:rPr>
              <a:t>Versatility and long term </a:t>
            </a:r>
            <a:r>
              <a:rPr lang="en-GB" sz="2400" b="1" dirty="0" smtClean="0">
                <a:solidFill>
                  <a:srgbClr val="3E4A83"/>
                </a:solidFill>
                <a:latin typeface="+mn-lt"/>
              </a:rPr>
              <a:t>maintenance</a:t>
            </a:r>
            <a:r>
              <a:rPr lang="en-GB" sz="2400" dirty="0" smtClean="0">
                <a:solidFill>
                  <a:srgbClr val="3E4A83"/>
                </a:solidFill>
                <a:latin typeface="+mn-lt"/>
              </a:rPr>
              <a:t>: The long term development process imposes to be capable or replacing any component by a new one. The platform must be modular and robust enough to face these evolutions. </a:t>
            </a:r>
            <a:endParaRPr lang="en-US" sz="2400" dirty="0">
              <a:solidFill>
                <a:srgbClr val="3E4A83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Platform Quality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1" y="6401316"/>
            <a:ext cx="9694966" cy="365125"/>
          </a:xfrm>
        </p:spPr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51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4747" y="2422922"/>
            <a:ext cx="10728325" cy="8718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Already available technical elements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17</a:t>
            </a:fld>
            <a:endParaRPr lang="en-GB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93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available technical </a:t>
            </a:r>
            <a:r>
              <a:rPr lang="en-US" sz="2800" dirty="0" smtClean="0"/>
              <a:t>elements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PROCOR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082" y="968888"/>
            <a:ext cx="11312739" cy="327080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3E4A83"/>
                </a:solidFill>
              </a:rPr>
              <a:t>Set of tools for </a:t>
            </a:r>
            <a:r>
              <a:rPr lang="en-GB" sz="2800" b="1" dirty="0" smtClean="0">
                <a:solidFill>
                  <a:srgbClr val="3E4A83"/>
                </a:solidFill>
              </a:rPr>
              <a:t>the simulation of </a:t>
            </a:r>
            <a:r>
              <a:rPr lang="en-GB" sz="2800" b="1" dirty="0" smtClean="0">
                <a:solidFill>
                  <a:srgbClr val="3E4A83"/>
                </a:solidFill>
              </a:rPr>
              <a:t>S. A. (PWR, SFR) made of 2</a:t>
            </a:r>
            <a:r>
              <a:rPr lang="en-GB" sz="2800" b="1" dirty="0" smtClean="0">
                <a:solidFill>
                  <a:srgbClr val="3E4A83"/>
                </a:solidFill>
              </a:rPr>
              <a:t> boxes: </a:t>
            </a:r>
          </a:p>
          <a:p>
            <a:pPr marL="541338" lvl="3" indent="0">
              <a:buNone/>
            </a:pPr>
            <a:r>
              <a:rPr lang="en-GB" sz="2000" b="1" dirty="0" smtClean="0"/>
              <a:t>A firs</a:t>
            </a:r>
            <a:r>
              <a:rPr lang="en-GB" sz="2000" b="1" dirty="0" smtClean="0"/>
              <a:t>t toolbox: individual physical models</a:t>
            </a:r>
            <a:endParaRPr lang="en-GB" sz="2000" b="1" dirty="0" smtClean="0"/>
          </a:p>
          <a:p>
            <a:pPr marL="1373188" lvl="2" indent="-285750">
              <a:buFont typeface="Arial" panose="020B0604020202020204" pitchFamily="34" charset="0"/>
              <a:buChar char="•"/>
              <a:tabLst>
                <a:tab pos="1079500" algn="l"/>
              </a:tabLst>
            </a:pPr>
            <a:r>
              <a:rPr lang="en-GB" sz="2000" dirty="0" smtClean="0"/>
              <a:t>Library of </a:t>
            </a:r>
            <a:r>
              <a:rPr lang="en-GB" sz="2000" b="1" dirty="0" smtClean="0"/>
              <a:t>physical </a:t>
            </a:r>
            <a:r>
              <a:rPr lang="en-GB" sz="2000" b="1" dirty="0" smtClean="0"/>
              <a:t>models (</a:t>
            </a:r>
            <a:r>
              <a:rPr lang="en-GB" sz="2000" dirty="0" smtClean="0"/>
              <a:t>fast </a:t>
            </a:r>
            <a:r>
              <a:rPr lang="en-GB" sz="2000" dirty="0"/>
              <a:t>calculation </a:t>
            </a:r>
            <a:r>
              <a:rPr lang="en-GB" sz="2000" b="1" dirty="0" smtClean="0">
                <a:solidFill>
                  <a:schemeClr val="tx2"/>
                </a:solidFill>
              </a:rPr>
              <a:t>ODE </a:t>
            </a:r>
            <a:r>
              <a:rPr lang="en-GB" sz="2000" dirty="0" smtClean="0"/>
              <a:t>models)</a:t>
            </a:r>
          </a:p>
          <a:p>
            <a:pPr marL="1373188" lvl="2" indent="-285750">
              <a:buFont typeface="Arial" panose="020B0604020202020204" pitchFamily="34" charset="0"/>
              <a:buChar char="•"/>
              <a:tabLst>
                <a:tab pos="1079500" algn="l"/>
              </a:tabLst>
            </a:pPr>
            <a:r>
              <a:rPr lang="en-GB" sz="2000" dirty="0"/>
              <a:t>Library of </a:t>
            </a:r>
            <a:r>
              <a:rPr lang="en-GB" sz="2000" b="1" dirty="0"/>
              <a:t>material </a:t>
            </a:r>
            <a:r>
              <a:rPr lang="en-GB" sz="2000" b="1" dirty="0" smtClean="0"/>
              <a:t>properties</a:t>
            </a:r>
            <a:endParaRPr lang="en-GB" sz="2000" dirty="0" smtClean="0"/>
          </a:p>
          <a:p>
            <a:pPr marL="541338" lvl="3" indent="0">
              <a:buNone/>
              <a:tabLst>
                <a:tab pos="1079500" algn="l"/>
              </a:tabLst>
            </a:pPr>
            <a:r>
              <a:rPr lang="en-GB" sz="2000" b="1" dirty="0"/>
              <a:t>A </a:t>
            </a:r>
            <a:r>
              <a:rPr lang="en-GB" sz="2000" b="1" dirty="0"/>
              <a:t>second </a:t>
            </a:r>
            <a:r>
              <a:rPr lang="en-GB" sz="2000" b="1" dirty="0"/>
              <a:t>toolbox</a:t>
            </a:r>
            <a:r>
              <a:rPr lang="en-GB" sz="2000" b="1" dirty="0"/>
              <a:t>: Dynamic Model management module for designing an application</a:t>
            </a:r>
          </a:p>
          <a:p>
            <a:pPr marL="1373188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Manages the PROCOR models, or any</a:t>
            </a:r>
            <a:r>
              <a:rPr lang="en-GB" sz="2000" dirty="0"/>
              <a:t> </a:t>
            </a:r>
            <a:r>
              <a:rPr lang="en-GB" sz="2000" dirty="0"/>
              <a:t>model implementing </a:t>
            </a:r>
            <a:r>
              <a:rPr lang="en-GB" sz="2000" b="1" dirty="0" smtClean="0">
                <a:solidFill>
                  <a:schemeClr val="tx2"/>
                </a:solidFill>
              </a:rPr>
              <a:t>ICoCo</a:t>
            </a:r>
            <a:r>
              <a:rPr lang="en-GB" sz="2000" i="1" dirty="0" smtClean="0"/>
              <a:t> </a:t>
            </a:r>
            <a:r>
              <a:rPr lang="en-GB" sz="2000" dirty="0" smtClean="0"/>
              <a:t>interface (defined later)</a:t>
            </a:r>
            <a:endParaRPr lang="en-GB" sz="2000" dirty="0"/>
          </a:p>
          <a:p>
            <a:pPr marL="1373188" lvl="2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Aggregates the </a:t>
            </a:r>
            <a:r>
              <a:rPr lang="en-GB" sz="2000" dirty="0" smtClean="0"/>
              <a:t>physical models into </a:t>
            </a:r>
            <a:r>
              <a:rPr lang="en-GB" sz="2000" b="1" i="1" dirty="0" smtClean="0">
                <a:solidFill>
                  <a:schemeClr val="tx2"/>
                </a:solidFill>
              </a:rPr>
              <a:t>Partitioned Models </a:t>
            </a:r>
            <a:r>
              <a:rPr lang="en-GB" sz="2000" dirty="0" smtClean="0"/>
              <a:t>and physical </a:t>
            </a:r>
            <a:r>
              <a:rPr lang="en-GB" sz="2000" b="1" i="1" dirty="0" smtClean="0">
                <a:solidFill>
                  <a:schemeClr val="tx2"/>
                </a:solidFill>
              </a:rPr>
              <a:t>Applications</a:t>
            </a:r>
          </a:p>
          <a:p>
            <a:pPr marL="1373188" lvl="2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Dynamic</a:t>
            </a:r>
            <a:r>
              <a:rPr lang="en-GB" sz="2000" dirty="0"/>
              <a:t> (</a:t>
            </a:r>
            <a:r>
              <a:rPr lang="en-GB" sz="2000" i="1" dirty="0"/>
              <a:t>event-driven</a:t>
            </a:r>
            <a:r>
              <a:rPr lang="en-GB" sz="2000" dirty="0"/>
              <a:t>) management </a:t>
            </a:r>
            <a:r>
              <a:rPr lang="en-GB" sz="2000" dirty="0" smtClean="0"/>
              <a:t>of </a:t>
            </a:r>
            <a:r>
              <a:rPr lang="en-GB" sz="2000" dirty="0" smtClean="0"/>
              <a:t>the coupling scheme of the models of a simulation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18</a:t>
            </a:fld>
            <a:endParaRPr lang="en-GB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57984" y="5143321"/>
            <a:ext cx="111809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spcBef>
                <a:spcPts val="12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3E4A83"/>
                </a:solidFill>
              </a:rPr>
              <a:t>The existing </a:t>
            </a:r>
            <a:r>
              <a:rPr lang="en-GB" sz="2800" b="1" dirty="0" smtClean="0">
                <a:solidFill>
                  <a:srgbClr val="3E4A83"/>
                </a:solidFill>
              </a:rPr>
              <a:t>fast-running simulation tools </a:t>
            </a:r>
            <a:r>
              <a:rPr lang="en-GB" sz="2400" b="1" dirty="0" smtClean="0"/>
              <a:t>described previously are intended to be implemented into the PROCOR Platform as </a:t>
            </a:r>
            <a:r>
              <a:rPr lang="en-GB" sz="2400" b="1" dirty="0" smtClean="0">
                <a:solidFill>
                  <a:srgbClr val="3E4A83"/>
                </a:solidFill>
              </a:rPr>
              <a:t>ICoCo</a:t>
            </a:r>
            <a:r>
              <a:rPr lang="en-GB" sz="2400" b="1" dirty="0" smtClean="0">
                <a:solidFill>
                  <a:srgbClr val="E60019"/>
                </a:solidFill>
              </a:rPr>
              <a:t> </a:t>
            </a:r>
            <a:r>
              <a:rPr lang="en-GB" sz="2400" b="1" dirty="0" smtClean="0"/>
              <a:t>compliant components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965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available technical </a:t>
            </a:r>
            <a:r>
              <a:rPr lang="en-US" sz="2800" dirty="0" smtClean="0"/>
              <a:t>elements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MedCoupling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630" y="930490"/>
            <a:ext cx="8069669" cy="393196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3E4A83"/>
                </a:solidFill>
              </a:rPr>
              <a:t>MedCoupling</a:t>
            </a:r>
            <a:r>
              <a:rPr lang="en-US" sz="2400" dirty="0" smtClean="0">
                <a:solidFill>
                  <a:srgbClr val="3E4A83"/>
                </a:solidFill>
              </a:rPr>
              <a:t> is a powerful C++  &amp; Python library for manipulating geometries, meshes and physical fields (CEA +EDF)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E4A83"/>
                </a:solidFill>
              </a:rPr>
              <a:t>Mapping, interpolation and various mesh and field manipulation tools.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E4A83"/>
                </a:solidFill>
              </a:rPr>
              <a:t>It offers services to create, modify and </a:t>
            </a:r>
            <a:r>
              <a:rPr lang="en-US" sz="2400" b="1" dirty="0" smtClean="0">
                <a:solidFill>
                  <a:srgbClr val="3E4A83"/>
                </a:solidFill>
              </a:rPr>
              <a:t>exchange</a:t>
            </a:r>
            <a:r>
              <a:rPr lang="en-US" sz="2400" dirty="0" smtClean="0">
                <a:solidFill>
                  <a:srgbClr val="3E4A83"/>
                </a:solidFill>
              </a:rPr>
              <a:t> </a:t>
            </a:r>
            <a:r>
              <a:rPr lang="en-US" sz="2400" b="1" dirty="0" smtClean="0">
                <a:solidFill>
                  <a:srgbClr val="3E4A83"/>
                </a:solidFill>
              </a:rPr>
              <a:t>physical data </a:t>
            </a:r>
            <a:r>
              <a:rPr lang="en-US" sz="2400" dirty="0" smtClean="0">
                <a:solidFill>
                  <a:srgbClr val="3E4A83"/>
                </a:solidFill>
              </a:rPr>
              <a:t>between codes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E4A83"/>
                </a:solidFill>
              </a:rPr>
              <a:t>It is fully </a:t>
            </a:r>
            <a:r>
              <a:rPr lang="en-US" sz="2400" b="1" dirty="0" smtClean="0">
                <a:solidFill>
                  <a:srgbClr val="3E4A83"/>
                </a:solidFill>
              </a:rPr>
              <a:t>compliant with MPI </a:t>
            </a:r>
            <a:r>
              <a:rPr lang="en-US" sz="2400" dirty="0" smtClean="0">
                <a:solidFill>
                  <a:srgbClr val="3E4A83"/>
                </a:solidFill>
              </a:rPr>
              <a:t>&amp; handles domain decomposition and is a standard </a:t>
            </a:r>
            <a:r>
              <a:rPr lang="en-US" sz="2400" dirty="0" err="1" smtClean="0">
                <a:solidFill>
                  <a:srgbClr val="3E4A83"/>
                </a:solidFill>
              </a:rPr>
              <a:t>visualisation</a:t>
            </a:r>
            <a:r>
              <a:rPr lang="en-US" sz="2400" dirty="0" smtClean="0">
                <a:solidFill>
                  <a:srgbClr val="3E4A83"/>
                </a:solidFill>
              </a:rPr>
              <a:t> format. </a:t>
            </a:r>
          </a:p>
          <a:p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19</a:t>
            </a:fld>
            <a:endParaRPr lang="en-GB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8" y="1511959"/>
            <a:ext cx="2875560" cy="22280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4701" y="5270664"/>
            <a:ext cx="1053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NB: This </a:t>
            </a:r>
            <a:r>
              <a:rPr lang="en-GB" sz="2000" i="1" dirty="0"/>
              <a:t>standard </a:t>
            </a:r>
            <a:r>
              <a:rPr lang="en-GB" sz="2000" i="1" dirty="0" smtClean="0"/>
              <a:t>library </a:t>
            </a:r>
            <a:r>
              <a:rPr lang="en-GB" sz="2000" i="1" dirty="0"/>
              <a:t>has been developed </a:t>
            </a:r>
            <a:r>
              <a:rPr lang="en-GB" sz="2000" i="1" dirty="0" smtClean="0"/>
              <a:t>by CEA-EDF </a:t>
            </a:r>
            <a:r>
              <a:rPr lang="fr-FR" sz="2000" i="1" dirty="0" smtClean="0"/>
              <a:t>and </a:t>
            </a:r>
            <a:r>
              <a:rPr lang="fr-FR" sz="2000" i="1" dirty="0" err="1" smtClean="0"/>
              <a:t>is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freely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distributed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86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9460" y="2324068"/>
            <a:ext cx="8237838" cy="871827"/>
          </a:xfrm>
        </p:spPr>
        <p:txBody>
          <a:bodyPr>
            <a:normAutofit/>
          </a:bodyPr>
          <a:lstStyle/>
          <a:p>
            <a:r>
              <a:rPr lang="en-US" sz="4000" dirty="0"/>
              <a:t>Motivations and background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2</a:t>
            </a:fld>
            <a:endParaRPr lang="en-GB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available technical </a:t>
            </a:r>
            <a:r>
              <a:rPr lang="en-US" sz="2800" dirty="0" smtClean="0"/>
              <a:t>elements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ICoCo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630" y="930490"/>
            <a:ext cx="11312739" cy="520721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3200" b="1" dirty="0" smtClean="0">
                <a:solidFill>
                  <a:srgbClr val="3E4A83"/>
                </a:solidFill>
              </a:rPr>
              <a:t>Standard </a:t>
            </a:r>
            <a:r>
              <a:rPr lang="en-GB" sz="3200" b="1" dirty="0" smtClean="0"/>
              <a:t>I</a:t>
            </a:r>
            <a:r>
              <a:rPr lang="en-GB" sz="3200" b="1" dirty="0" smtClean="0">
                <a:solidFill>
                  <a:srgbClr val="3E4A83"/>
                </a:solidFill>
              </a:rPr>
              <a:t>nterface for </a:t>
            </a:r>
            <a:r>
              <a:rPr lang="en-GB" sz="3200" b="1" dirty="0" err="1" smtClean="0"/>
              <a:t>CO</a:t>
            </a:r>
            <a:r>
              <a:rPr lang="en-GB" sz="3200" b="1" dirty="0" err="1" smtClean="0">
                <a:solidFill>
                  <a:srgbClr val="3E4A83"/>
                </a:solidFill>
              </a:rPr>
              <a:t>de</a:t>
            </a:r>
            <a:r>
              <a:rPr lang="en-GB" sz="3200" b="1" dirty="0" smtClean="0">
                <a:solidFill>
                  <a:srgbClr val="3E4A83"/>
                </a:solidFill>
              </a:rPr>
              <a:t> </a:t>
            </a:r>
            <a:r>
              <a:rPr lang="en-GB" sz="3200" b="1" dirty="0" err="1" smtClean="0"/>
              <a:t>CO</a:t>
            </a:r>
            <a:r>
              <a:rPr lang="en-GB" sz="3200" b="1" dirty="0" err="1" smtClean="0">
                <a:solidFill>
                  <a:srgbClr val="3E4A83"/>
                </a:solidFill>
              </a:rPr>
              <a:t>upling</a:t>
            </a:r>
            <a:r>
              <a:rPr lang="en-GB" sz="3200" b="1" dirty="0" smtClean="0">
                <a:solidFill>
                  <a:srgbClr val="3E4A83"/>
                </a:solidFill>
              </a:rPr>
              <a:t> (CEA)</a:t>
            </a:r>
          </a:p>
          <a:p>
            <a:pPr marL="361950"/>
            <a:r>
              <a:rPr lang="en-GB" sz="2400" b="1" dirty="0" smtClean="0"/>
              <a:t>= </a:t>
            </a:r>
            <a:r>
              <a:rPr lang="en-GB" sz="2400" b="1" dirty="0" smtClean="0"/>
              <a:t> </a:t>
            </a:r>
            <a:r>
              <a:rPr lang="en-GB" sz="2800" b="1" u="sng" dirty="0"/>
              <a:t>C</a:t>
            </a:r>
            <a:r>
              <a:rPr lang="en-GB" sz="2800" b="1" u="sng" dirty="0" smtClean="0"/>
              <a:t>ode </a:t>
            </a:r>
            <a:r>
              <a:rPr lang="en-GB" sz="2800" b="1" u="sng" dirty="0" smtClean="0"/>
              <a:t>I</a:t>
            </a:r>
            <a:r>
              <a:rPr lang="en-GB" sz="2800" b="1" u="sng" dirty="0" smtClean="0"/>
              <a:t>nterface prescription</a:t>
            </a:r>
            <a:r>
              <a:rPr lang="en-GB" sz="2800" b="1" dirty="0" smtClean="0"/>
              <a:t>: </a:t>
            </a:r>
            <a:r>
              <a:rPr lang="en-GB" sz="2400" b="1" dirty="0" smtClean="0"/>
              <a:t>a set of methods to implement that confers the ICoCo standard to a simulation code. </a:t>
            </a:r>
            <a:r>
              <a:rPr lang="en-GB" sz="2400" b="1" dirty="0" smtClean="0"/>
              <a:t>Made of 2 parts: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All the </a:t>
            </a:r>
            <a:r>
              <a:rPr lang="en-GB" sz="2400" b="1" dirty="0" smtClean="0">
                <a:solidFill>
                  <a:srgbClr val="002060"/>
                </a:solidFill>
              </a:rPr>
              <a:t>common services needed for the control </a:t>
            </a:r>
            <a:r>
              <a:rPr lang="en-GB" sz="2400" dirty="0" smtClean="0">
                <a:solidFill>
                  <a:srgbClr val="002060"/>
                </a:solidFill>
              </a:rPr>
              <a:t>of the computation (initialisation, time-step control, time-step computation, restart, output…)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A </a:t>
            </a:r>
            <a:r>
              <a:rPr lang="en-GB" sz="2400" b="1" dirty="0" smtClean="0">
                <a:solidFill>
                  <a:srgbClr val="002060"/>
                </a:solidFill>
              </a:rPr>
              <a:t>set of exchanges methods</a:t>
            </a:r>
            <a:r>
              <a:rPr lang="en-GB" sz="2400" dirty="0" smtClean="0">
                <a:solidFill>
                  <a:srgbClr val="002060"/>
                </a:solidFill>
              </a:rPr>
              <a:t>, specifically designed for exchanging </a:t>
            </a:r>
            <a:r>
              <a:rPr lang="en-GB" sz="2400" b="1" dirty="0" smtClean="0">
                <a:solidFill>
                  <a:srgbClr val="002060"/>
                </a:solidFill>
              </a:rPr>
              <a:t>MedCoupling</a:t>
            </a:r>
            <a:r>
              <a:rPr lang="en-GB" sz="2400" dirty="0" smtClean="0">
                <a:solidFill>
                  <a:srgbClr val="002060"/>
                </a:solidFill>
              </a:rPr>
              <a:t> objects (defined later).</a:t>
            </a:r>
          </a:p>
          <a:p>
            <a:pPr marL="361950"/>
            <a:endParaRPr lang="en-GB" sz="2400" dirty="0" smtClean="0">
              <a:solidFill>
                <a:srgbClr val="002060"/>
              </a:solidFill>
            </a:endParaRPr>
          </a:p>
          <a:p>
            <a:pPr marL="361950"/>
            <a:r>
              <a:rPr lang="en-GB" sz="2000" i="1" dirty="0" smtClean="0"/>
              <a:t>NB: The C++ and Python templates of ICoCo (developed for the CEA-DEF SALOME environment) is freely distributed.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20</a:t>
            </a:fld>
            <a:endParaRPr lang="en-GB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11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available technical </a:t>
            </a:r>
            <a:r>
              <a:rPr lang="en-US" sz="2800" dirty="0" smtClean="0"/>
              <a:t>elements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C3PO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630" y="930490"/>
            <a:ext cx="11612327" cy="520721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800" b="1" dirty="0" smtClean="0"/>
              <a:t>C3PO</a:t>
            </a:r>
            <a:r>
              <a:rPr lang="fr-FR" sz="2800" dirty="0" smtClean="0"/>
              <a:t>: </a:t>
            </a:r>
            <a:r>
              <a:rPr lang="fr-FR" sz="2800" b="1" i="1" dirty="0" smtClean="0"/>
              <a:t>C</a:t>
            </a:r>
            <a:r>
              <a:rPr lang="fr-FR" sz="2800" i="1" dirty="0" smtClean="0"/>
              <a:t>ollaborative </a:t>
            </a:r>
            <a:r>
              <a:rPr lang="fr-FR" sz="2800" b="1" i="1" dirty="0"/>
              <a:t>C</a:t>
            </a:r>
            <a:r>
              <a:rPr lang="fr-FR" sz="2800" i="1" dirty="0"/>
              <a:t>ode </a:t>
            </a:r>
            <a:r>
              <a:rPr lang="fr-FR" sz="2800" b="1" i="1" dirty="0" err="1"/>
              <a:t>C</a:t>
            </a:r>
            <a:r>
              <a:rPr lang="fr-FR" sz="2800" i="1" dirty="0" err="1"/>
              <a:t>oupling</a:t>
            </a:r>
            <a:r>
              <a:rPr lang="fr-FR" sz="2800" i="1" dirty="0"/>
              <a:t> </a:t>
            </a:r>
            <a:r>
              <a:rPr lang="fr-FR" sz="2800" b="1" i="1" dirty="0" err="1" smtClean="0"/>
              <a:t>P</a:t>
            </a:r>
            <a:r>
              <a:rPr lang="fr-FR" sz="2800" i="1" dirty="0" err="1" smtClean="0"/>
              <a:t>latfOrm</a:t>
            </a:r>
            <a:r>
              <a:rPr lang="fr-FR" sz="2800" i="1" dirty="0" smtClean="0"/>
              <a:t> </a:t>
            </a:r>
            <a:r>
              <a:rPr lang="fr-FR" sz="2800" dirty="0" smtClean="0"/>
              <a:t>(CEA)</a:t>
            </a:r>
          </a:p>
          <a:p>
            <a:r>
              <a:rPr lang="en-US" sz="2400" i="1" dirty="0" smtClean="0"/>
              <a:t>Recall: </a:t>
            </a:r>
            <a:r>
              <a:rPr lang="en-US" sz="2400" i="1" dirty="0" smtClean="0">
                <a:solidFill>
                  <a:srgbClr val="3E4A83"/>
                </a:solidFill>
              </a:rPr>
              <a:t>Advanced </a:t>
            </a:r>
            <a:r>
              <a:rPr lang="en-US" sz="2400" i="1" dirty="0">
                <a:solidFill>
                  <a:srgbClr val="3E4A83"/>
                </a:solidFill>
              </a:rPr>
              <a:t>simulation </a:t>
            </a:r>
            <a:r>
              <a:rPr lang="en-US" sz="2400" i="1" dirty="0" smtClean="0">
                <a:solidFill>
                  <a:srgbClr val="3E4A83"/>
                </a:solidFill>
              </a:rPr>
              <a:t>environments consider </a:t>
            </a:r>
            <a:r>
              <a:rPr lang="en-US" sz="2400" i="1" dirty="0">
                <a:solidFill>
                  <a:srgbClr val="3E4A83"/>
                </a:solidFill>
              </a:rPr>
              <a:t>2 separate levels: that of the calculation codes themselves and that of their </a:t>
            </a:r>
            <a:r>
              <a:rPr lang="en-US" sz="2400" i="1" dirty="0" smtClean="0">
                <a:solidFill>
                  <a:srgbClr val="3E4A83"/>
                </a:solidFill>
              </a:rPr>
              <a:t>supervision. Supervision consists in writing scripts that manipulate the high level interfaces of the codes</a:t>
            </a:r>
            <a:r>
              <a:rPr lang="en-US" sz="2400" i="1" dirty="0" smtClean="0"/>
              <a:t>.</a:t>
            </a:r>
          </a:p>
          <a:p>
            <a:r>
              <a:rPr lang="en-US" sz="2400" b="1" dirty="0" smtClean="0"/>
              <a:t>In practice</a:t>
            </a:r>
            <a:r>
              <a:rPr lang="en-US" sz="2400" dirty="0" smtClean="0"/>
              <a:t>, and with complex codes, some pitfalls appear while supervising: 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risk of long</a:t>
            </a:r>
            <a:r>
              <a:rPr lang="en-US" sz="2400" dirty="0"/>
              <a:t> </a:t>
            </a:r>
            <a:r>
              <a:rPr lang="en-US" sz="2400" dirty="0" smtClean="0"/>
              <a:t>and unclear scripts, when </a:t>
            </a:r>
            <a:r>
              <a:rPr lang="en-GB" sz="2400" dirty="0" smtClean="0"/>
              <a:t>writing </a:t>
            </a:r>
            <a:r>
              <a:rPr lang="en-GB" sz="2400" dirty="0"/>
              <a:t>complex time coupling </a:t>
            </a:r>
            <a:r>
              <a:rPr lang="en-GB" sz="2400" dirty="0" smtClean="0"/>
              <a:t>algorithms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Direct </a:t>
            </a:r>
            <a:r>
              <a:rPr lang="en-US" sz="2400" dirty="0" smtClean="0"/>
              <a:t>manipulation </a:t>
            </a:r>
            <a:r>
              <a:rPr lang="en-US" sz="2400" dirty="0"/>
              <a:t>of MedCoupling fields which would benefit from being </a:t>
            </a:r>
            <a:r>
              <a:rPr lang="en-US" sz="2400" dirty="0" smtClean="0"/>
              <a:t>encapsulated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...</a:t>
            </a:r>
          </a:p>
          <a:p>
            <a:pPr lvl="1" indent="0">
              <a:buNone/>
            </a:pPr>
            <a:r>
              <a:rPr lang="en-US" sz="2400" b="1" dirty="0" smtClean="0">
                <a:solidFill>
                  <a:srgbClr val="3E4A83"/>
                </a:solidFill>
              </a:rPr>
              <a:t>Consequently, the C3PO specific library has been developed to handle this script writing, by providing the user with a library (Python classes module)</a:t>
            </a:r>
          </a:p>
          <a:p>
            <a:pPr lvl="1" indent="0">
              <a:buNone/>
            </a:pPr>
            <a:r>
              <a:rPr lang="en-GB" sz="2000" i="1" dirty="0" smtClean="0"/>
              <a:t>NB</a:t>
            </a:r>
            <a:r>
              <a:rPr lang="en-GB" sz="2000" i="1" dirty="0"/>
              <a:t>: The C++ and Python templates of ICoCo (developed for the CEA-DEF SALOME environment) is freely distributed</a:t>
            </a:r>
            <a:r>
              <a:rPr lang="en-GB" sz="2000" i="1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21</a:t>
            </a:fld>
            <a:endParaRPr lang="en-GB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1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878" y="527702"/>
            <a:ext cx="10728325" cy="5674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All these technics are compliant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22</a:t>
            </a:fld>
            <a:endParaRPr lang="en-US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en-US" dirty="0"/>
          </a:p>
        </p:txBody>
      </p:sp>
      <p:sp>
        <p:nvSpPr>
          <p:cNvPr id="4" name="Triangle isocèle 3"/>
          <p:cNvSpPr/>
          <p:nvPr/>
        </p:nvSpPr>
        <p:spPr>
          <a:xfrm>
            <a:off x="736600" y="1383956"/>
            <a:ext cx="10956472" cy="472028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786230" y="3740944"/>
            <a:ext cx="6798833" cy="6237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sz="2000" dirty="0" smtClean="0"/>
              <a:t>Coupling and code management: </a:t>
            </a:r>
            <a:r>
              <a:rPr lang="en-US" sz="2400" dirty="0" smtClean="0"/>
              <a:t>C3PO* </a:t>
            </a:r>
            <a:r>
              <a:rPr lang="en-US" dirty="0" smtClean="0"/>
              <a:t>(+ PROCOR)</a:t>
            </a:r>
            <a:endParaRPr lang="en-US" sz="2000" dirty="0" smtClean="0"/>
          </a:p>
        </p:txBody>
      </p:sp>
      <p:grpSp>
        <p:nvGrpSpPr>
          <p:cNvPr id="23" name="Groupe 22"/>
          <p:cNvGrpSpPr/>
          <p:nvPr/>
        </p:nvGrpSpPr>
        <p:grpSpPr>
          <a:xfrm>
            <a:off x="3205779" y="5328552"/>
            <a:ext cx="5905948" cy="1064526"/>
            <a:chOff x="3205779" y="5328552"/>
            <a:chExt cx="5905948" cy="1064526"/>
          </a:xfrm>
        </p:grpSpPr>
        <p:sp>
          <p:nvSpPr>
            <p:cNvPr id="5" name="Rectangle 4"/>
            <p:cNvSpPr/>
            <p:nvPr/>
          </p:nvSpPr>
          <p:spPr>
            <a:xfrm>
              <a:off x="3205779" y="5328552"/>
              <a:ext cx="5905948" cy="10645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7628614" y="5364687"/>
              <a:ext cx="1400433" cy="994516"/>
              <a:chOff x="7843774" y="5375445"/>
              <a:chExt cx="1400433" cy="994516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APOLLO3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3284324" y="5363557"/>
              <a:ext cx="1400433" cy="994516"/>
              <a:chOff x="7843774" y="5375445"/>
              <a:chExt cx="1400433" cy="994516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à coins arrondis 26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CATHARE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4727856" y="5364687"/>
              <a:ext cx="1400433" cy="994516"/>
              <a:chOff x="7843774" y="5375445"/>
              <a:chExt cx="1400433" cy="994516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à coins arrondis 29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SMMER-V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6171388" y="5363557"/>
              <a:ext cx="1400433" cy="994516"/>
              <a:chOff x="7843774" y="5375445"/>
              <a:chExt cx="1400433" cy="994516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à coins arrondis 32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PROCOR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Simpl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 Co.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3984540" y="2058925"/>
            <a:ext cx="4604412" cy="108545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dirty="0" smtClean="0"/>
              <a:t>USER ENVIRONNEMENT</a:t>
            </a:r>
          </a:p>
          <a:p>
            <a:pPr algn="ctr"/>
            <a:r>
              <a:rPr lang="en-US" dirty="0" smtClean="0"/>
              <a:t>Application scripts and simulation monitoring, </a:t>
            </a:r>
            <a:r>
              <a:rPr lang="en-US" dirty="0" err="1" smtClean="0"/>
              <a:t>visualisation</a:t>
            </a:r>
            <a:endParaRPr lang="en-US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2624865" y="1772463"/>
            <a:ext cx="7280407" cy="298241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7" name="Flèche vers le haut 36"/>
          <p:cNvSpPr/>
          <p:nvPr/>
        </p:nvSpPr>
        <p:spPr>
          <a:xfrm>
            <a:off x="4418831" y="4757100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8" name="Flèche vers le haut 37"/>
          <p:cNvSpPr/>
          <p:nvPr/>
        </p:nvSpPr>
        <p:spPr>
          <a:xfrm>
            <a:off x="5872910" y="4758891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9" name="Flèche vers le haut 38"/>
          <p:cNvSpPr/>
          <p:nvPr/>
        </p:nvSpPr>
        <p:spPr>
          <a:xfrm>
            <a:off x="7314432" y="4758892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40" name="Flèche vers le haut 39"/>
          <p:cNvSpPr/>
          <p:nvPr/>
        </p:nvSpPr>
        <p:spPr>
          <a:xfrm>
            <a:off x="8712920" y="4758892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2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878" y="527702"/>
            <a:ext cx="10728325" cy="5674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All these technics are compliant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23</a:t>
            </a:fld>
            <a:endParaRPr lang="en-US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en-US" dirty="0"/>
          </a:p>
        </p:txBody>
      </p:sp>
      <p:sp>
        <p:nvSpPr>
          <p:cNvPr id="4" name="Triangle isocèle 3"/>
          <p:cNvSpPr/>
          <p:nvPr/>
        </p:nvSpPr>
        <p:spPr>
          <a:xfrm>
            <a:off x="736600" y="1383956"/>
            <a:ext cx="10956472" cy="472028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786230" y="3740944"/>
            <a:ext cx="6798833" cy="6237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sz="2000" dirty="0" smtClean="0"/>
              <a:t>Coupling and code management: </a:t>
            </a:r>
            <a:r>
              <a:rPr lang="en-US" sz="2400" dirty="0" smtClean="0"/>
              <a:t>C3PO* </a:t>
            </a:r>
            <a:r>
              <a:rPr lang="en-US" dirty="0" smtClean="0"/>
              <a:t>(+ PROCOR)</a:t>
            </a:r>
            <a:endParaRPr lang="en-US" sz="2000" dirty="0" smtClean="0"/>
          </a:p>
        </p:txBody>
      </p:sp>
      <p:grpSp>
        <p:nvGrpSpPr>
          <p:cNvPr id="23" name="Groupe 22"/>
          <p:cNvGrpSpPr/>
          <p:nvPr/>
        </p:nvGrpSpPr>
        <p:grpSpPr>
          <a:xfrm>
            <a:off x="3205779" y="5328552"/>
            <a:ext cx="5905948" cy="1064526"/>
            <a:chOff x="3205779" y="5328552"/>
            <a:chExt cx="5905948" cy="1064526"/>
          </a:xfrm>
        </p:grpSpPr>
        <p:sp>
          <p:nvSpPr>
            <p:cNvPr id="5" name="Rectangle 4"/>
            <p:cNvSpPr/>
            <p:nvPr/>
          </p:nvSpPr>
          <p:spPr>
            <a:xfrm>
              <a:off x="3205779" y="5328552"/>
              <a:ext cx="5905948" cy="10645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7628614" y="5364687"/>
              <a:ext cx="1400433" cy="994516"/>
              <a:chOff x="7843774" y="5375445"/>
              <a:chExt cx="1400433" cy="994516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APOLLO3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3284324" y="5363557"/>
              <a:ext cx="1400433" cy="994516"/>
              <a:chOff x="7843774" y="5375445"/>
              <a:chExt cx="1400433" cy="994516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à coins arrondis 26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CATHARE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4727856" y="5364687"/>
              <a:ext cx="1400433" cy="994516"/>
              <a:chOff x="7843774" y="5375445"/>
              <a:chExt cx="1400433" cy="994516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à coins arrondis 29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SMMER-V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6171388" y="5363557"/>
              <a:ext cx="1400433" cy="994516"/>
              <a:chOff x="7843774" y="5375445"/>
              <a:chExt cx="1400433" cy="994516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à coins arrondis 32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PROCOR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Simpl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 Co.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3984540" y="2058925"/>
            <a:ext cx="4604412" cy="108545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dirty="0" smtClean="0"/>
              <a:t>USER ENVIRONNEMENT</a:t>
            </a:r>
          </a:p>
          <a:p>
            <a:pPr algn="ctr"/>
            <a:r>
              <a:rPr lang="en-US" dirty="0" smtClean="0"/>
              <a:t>Application scripts and simulation monitoring, </a:t>
            </a:r>
            <a:r>
              <a:rPr lang="en-US" dirty="0" err="1" smtClean="0"/>
              <a:t>visualisation</a:t>
            </a:r>
            <a:endParaRPr lang="en-US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2624865" y="1772463"/>
            <a:ext cx="7280407" cy="298241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7" name="Flèche vers le haut 36"/>
          <p:cNvSpPr/>
          <p:nvPr/>
        </p:nvSpPr>
        <p:spPr>
          <a:xfrm>
            <a:off x="4418831" y="4757100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8" name="Flèche vers le haut 37"/>
          <p:cNvSpPr/>
          <p:nvPr/>
        </p:nvSpPr>
        <p:spPr>
          <a:xfrm>
            <a:off x="5872910" y="4758891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9" name="Flèche vers le haut 38"/>
          <p:cNvSpPr/>
          <p:nvPr/>
        </p:nvSpPr>
        <p:spPr>
          <a:xfrm>
            <a:off x="7314432" y="4758892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40" name="Flèche vers le haut 39"/>
          <p:cNvSpPr/>
          <p:nvPr/>
        </p:nvSpPr>
        <p:spPr>
          <a:xfrm>
            <a:off x="8712920" y="4758892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6" name="Bulle ronde 35"/>
          <p:cNvSpPr/>
          <p:nvPr/>
        </p:nvSpPr>
        <p:spPr>
          <a:xfrm>
            <a:off x="258184" y="4438569"/>
            <a:ext cx="2627386" cy="1168539"/>
          </a:xfrm>
          <a:prstGeom prst="wedgeEllipseCallout">
            <a:avLst>
              <a:gd name="adj1" fmla="val 60050"/>
              <a:gd name="adj2" fmla="val 73708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Codes with their ICoCo API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(python)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878" y="527702"/>
            <a:ext cx="10728325" cy="5674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All these technics are compliant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24</a:t>
            </a:fld>
            <a:endParaRPr lang="en-US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en-US" dirty="0"/>
          </a:p>
        </p:txBody>
      </p:sp>
      <p:sp>
        <p:nvSpPr>
          <p:cNvPr id="4" name="Triangle isocèle 3"/>
          <p:cNvSpPr/>
          <p:nvPr/>
        </p:nvSpPr>
        <p:spPr>
          <a:xfrm>
            <a:off x="736600" y="1383956"/>
            <a:ext cx="10956472" cy="472028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786230" y="3740944"/>
            <a:ext cx="6798833" cy="6237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sz="2000" dirty="0" smtClean="0"/>
              <a:t>Coupling and code management: </a:t>
            </a:r>
            <a:r>
              <a:rPr lang="en-US" sz="2400" dirty="0" smtClean="0"/>
              <a:t>C3PO* </a:t>
            </a:r>
            <a:r>
              <a:rPr lang="en-US" dirty="0" smtClean="0"/>
              <a:t>(+ PROCOR)</a:t>
            </a:r>
            <a:endParaRPr lang="en-US" sz="2000" dirty="0" smtClean="0"/>
          </a:p>
        </p:txBody>
      </p:sp>
      <p:grpSp>
        <p:nvGrpSpPr>
          <p:cNvPr id="23" name="Groupe 22"/>
          <p:cNvGrpSpPr/>
          <p:nvPr/>
        </p:nvGrpSpPr>
        <p:grpSpPr>
          <a:xfrm>
            <a:off x="3205779" y="5328552"/>
            <a:ext cx="5905948" cy="1064526"/>
            <a:chOff x="3205779" y="5328552"/>
            <a:chExt cx="5905948" cy="1064526"/>
          </a:xfrm>
        </p:grpSpPr>
        <p:sp>
          <p:nvSpPr>
            <p:cNvPr id="5" name="Rectangle 4"/>
            <p:cNvSpPr/>
            <p:nvPr/>
          </p:nvSpPr>
          <p:spPr>
            <a:xfrm>
              <a:off x="3205779" y="5328552"/>
              <a:ext cx="5905948" cy="10645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7628614" y="5364687"/>
              <a:ext cx="1400433" cy="994516"/>
              <a:chOff x="7843774" y="5375445"/>
              <a:chExt cx="1400433" cy="994516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APOLLO3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3284324" y="5363557"/>
              <a:ext cx="1400433" cy="994516"/>
              <a:chOff x="7843774" y="5375445"/>
              <a:chExt cx="1400433" cy="994516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à coins arrondis 26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CATHARE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4727856" y="5364687"/>
              <a:ext cx="1400433" cy="994516"/>
              <a:chOff x="7843774" y="5375445"/>
              <a:chExt cx="1400433" cy="994516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à coins arrondis 29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SMMER-V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6171388" y="5363557"/>
              <a:ext cx="1400433" cy="994516"/>
              <a:chOff x="7843774" y="5375445"/>
              <a:chExt cx="1400433" cy="994516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à coins arrondis 32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PROCOR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Simpl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 Co.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3984540" y="2058925"/>
            <a:ext cx="4604412" cy="108545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dirty="0" smtClean="0"/>
              <a:t>USER ENVIRONNEMENT</a:t>
            </a:r>
          </a:p>
          <a:p>
            <a:pPr algn="ctr"/>
            <a:r>
              <a:rPr lang="en-US" dirty="0" smtClean="0"/>
              <a:t>Application scripts and simulation monitoring, </a:t>
            </a:r>
            <a:r>
              <a:rPr lang="en-US" dirty="0" err="1" smtClean="0"/>
              <a:t>visualisation</a:t>
            </a:r>
            <a:endParaRPr lang="en-US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2624865" y="1772463"/>
            <a:ext cx="7280407" cy="298241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7" name="Flèche vers le haut 36"/>
          <p:cNvSpPr/>
          <p:nvPr/>
        </p:nvSpPr>
        <p:spPr>
          <a:xfrm>
            <a:off x="4418831" y="4757100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8" name="Flèche vers le haut 37"/>
          <p:cNvSpPr/>
          <p:nvPr/>
        </p:nvSpPr>
        <p:spPr>
          <a:xfrm>
            <a:off x="5872910" y="4758891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9" name="Flèche vers le haut 38"/>
          <p:cNvSpPr/>
          <p:nvPr/>
        </p:nvSpPr>
        <p:spPr>
          <a:xfrm>
            <a:off x="7314432" y="4758892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40" name="Flèche vers le haut 39"/>
          <p:cNvSpPr/>
          <p:nvPr/>
        </p:nvSpPr>
        <p:spPr>
          <a:xfrm>
            <a:off x="8712920" y="4758892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6" name="Bulle ronde 35"/>
          <p:cNvSpPr/>
          <p:nvPr/>
        </p:nvSpPr>
        <p:spPr>
          <a:xfrm>
            <a:off x="270221" y="1442794"/>
            <a:ext cx="2627386" cy="1558052"/>
          </a:xfrm>
          <a:prstGeom prst="wedgeEllipseCallout">
            <a:avLst>
              <a:gd name="adj1" fmla="val 74790"/>
              <a:gd name="adj2" fmla="val 50233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Multi-physics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Simulation building and control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878" y="527702"/>
            <a:ext cx="10728325" cy="5674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All these technics are compliant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25</a:t>
            </a:fld>
            <a:endParaRPr lang="en-US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en-US" dirty="0"/>
          </a:p>
        </p:txBody>
      </p:sp>
      <p:sp>
        <p:nvSpPr>
          <p:cNvPr id="4" name="Triangle isocèle 3"/>
          <p:cNvSpPr/>
          <p:nvPr/>
        </p:nvSpPr>
        <p:spPr>
          <a:xfrm>
            <a:off x="736600" y="1383956"/>
            <a:ext cx="10956472" cy="472028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786230" y="3740944"/>
            <a:ext cx="6798833" cy="6237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sz="2000" dirty="0" smtClean="0"/>
              <a:t>Coupling and code management: </a:t>
            </a:r>
            <a:r>
              <a:rPr lang="en-US" sz="2400" dirty="0" smtClean="0"/>
              <a:t>C3PO* </a:t>
            </a:r>
            <a:r>
              <a:rPr lang="en-US" dirty="0" smtClean="0"/>
              <a:t>(+ PROCOR)</a:t>
            </a:r>
            <a:endParaRPr lang="en-US" sz="2000" dirty="0" smtClean="0"/>
          </a:p>
        </p:txBody>
      </p:sp>
      <p:grpSp>
        <p:nvGrpSpPr>
          <p:cNvPr id="23" name="Groupe 22"/>
          <p:cNvGrpSpPr/>
          <p:nvPr/>
        </p:nvGrpSpPr>
        <p:grpSpPr>
          <a:xfrm>
            <a:off x="3205779" y="5328552"/>
            <a:ext cx="5905948" cy="1064526"/>
            <a:chOff x="3205779" y="5328552"/>
            <a:chExt cx="5905948" cy="1064526"/>
          </a:xfrm>
        </p:grpSpPr>
        <p:sp>
          <p:nvSpPr>
            <p:cNvPr id="5" name="Rectangle 4"/>
            <p:cNvSpPr/>
            <p:nvPr/>
          </p:nvSpPr>
          <p:spPr>
            <a:xfrm>
              <a:off x="3205779" y="5328552"/>
              <a:ext cx="5905948" cy="10645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7628614" y="5364687"/>
              <a:ext cx="1400433" cy="994516"/>
              <a:chOff x="7843774" y="5375445"/>
              <a:chExt cx="1400433" cy="994516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APOLLO3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3284324" y="5363557"/>
              <a:ext cx="1400433" cy="994516"/>
              <a:chOff x="7843774" y="5375445"/>
              <a:chExt cx="1400433" cy="994516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à coins arrondis 26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CATHARE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4727856" y="5364687"/>
              <a:ext cx="1400433" cy="994516"/>
              <a:chOff x="7843774" y="5375445"/>
              <a:chExt cx="1400433" cy="994516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à coins arrondis 29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sz="1600" dirty="0" smtClean="0">
                  <a:solidFill>
                    <a:srgbClr val="3E4A83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3E4A83"/>
                    </a:solidFill>
                  </a:rPr>
                  <a:t>SMMER-V</a:t>
                </a:r>
                <a:endParaRPr lang="en-US" sz="1600" dirty="0" smtClean="0">
                  <a:solidFill>
                    <a:srgbClr val="3E4A83"/>
                  </a:solidFill>
                </a:endParaRPr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6171388" y="5363557"/>
              <a:ext cx="1400433" cy="994516"/>
              <a:chOff x="7843774" y="5375445"/>
              <a:chExt cx="1400433" cy="994516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8378276" y="5375445"/>
                <a:ext cx="804399" cy="34816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0" rIns="144000" bIns="144000" rtlCol="0" anchor="t">
                <a:spAutoFit/>
              </a:bodyPr>
              <a:lstStyle/>
              <a:p>
                <a:pPr algn="r"/>
                <a:r>
                  <a:rPr lang="en-US" sz="1100" dirty="0" smtClean="0">
                    <a:solidFill>
                      <a:schemeClr val="tx1"/>
                    </a:solidFill>
                  </a:rPr>
                  <a:t>ICoCo</a:t>
                </a:r>
                <a:endParaRPr lang="en-US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à coins arrondis 32"/>
              <p:cNvSpPr/>
              <p:nvPr/>
            </p:nvSpPr>
            <p:spPr>
              <a:xfrm>
                <a:off x="7843774" y="5543600"/>
                <a:ext cx="1400433" cy="82636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</a:rPr>
                  <a:t>PROCOR </a:t>
                </a:r>
                <a:r>
                  <a:rPr lang="en-US" sz="1600" b="1" dirty="0" err="1" smtClean="0">
                    <a:solidFill>
                      <a:schemeClr val="tx1"/>
                    </a:solidFill>
                  </a:rPr>
                  <a:t>Simpl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. Co.</a:t>
                </a:r>
                <a:endParaRPr lang="en-US" sz="1600" b="1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3984540" y="2058925"/>
            <a:ext cx="4604412" cy="108545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dirty="0" smtClean="0"/>
              <a:t>USER ENVIRONNEMENT</a:t>
            </a:r>
          </a:p>
          <a:p>
            <a:pPr algn="ctr"/>
            <a:r>
              <a:rPr lang="en-US" dirty="0" smtClean="0"/>
              <a:t>Application scripts and simulation monitoring, </a:t>
            </a:r>
            <a:r>
              <a:rPr lang="en-US" dirty="0" err="1" smtClean="0"/>
              <a:t>visualisation</a:t>
            </a:r>
            <a:endParaRPr lang="en-US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2624865" y="1772463"/>
            <a:ext cx="7280407" cy="298241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7" name="Flèche vers le haut 36"/>
          <p:cNvSpPr/>
          <p:nvPr/>
        </p:nvSpPr>
        <p:spPr>
          <a:xfrm>
            <a:off x="4418831" y="4757100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8" name="Flèche vers le haut 37"/>
          <p:cNvSpPr/>
          <p:nvPr/>
        </p:nvSpPr>
        <p:spPr>
          <a:xfrm>
            <a:off x="5872910" y="4758891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9" name="Flèche vers le haut 38"/>
          <p:cNvSpPr/>
          <p:nvPr/>
        </p:nvSpPr>
        <p:spPr>
          <a:xfrm>
            <a:off x="7314432" y="4758892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40" name="Flèche vers le haut 39"/>
          <p:cNvSpPr/>
          <p:nvPr/>
        </p:nvSpPr>
        <p:spPr>
          <a:xfrm>
            <a:off x="8712920" y="4758892"/>
            <a:ext cx="225910" cy="60867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6" name="Bulle ronde 35"/>
          <p:cNvSpPr/>
          <p:nvPr/>
        </p:nvSpPr>
        <p:spPr>
          <a:xfrm>
            <a:off x="270220" y="1782516"/>
            <a:ext cx="4732086" cy="1947565"/>
          </a:xfrm>
          <a:prstGeom prst="wedgeEllipseCallout">
            <a:avLst>
              <a:gd name="adj1" fmla="val 73978"/>
              <a:gd name="adj2" fmla="val 142294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Possibility to handle in a same simulation, </a:t>
            </a:r>
            <a:r>
              <a:rPr lang="en-US" b="1" dirty="0" smtClean="0">
                <a:solidFill>
                  <a:schemeClr val="tx1"/>
                </a:solidFill>
              </a:rPr>
              <a:t>the two classes </a:t>
            </a:r>
            <a:r>
              <a:rPr lang="en-US" dirty="0" smtClean="0">
                <a:solidFill>
                  <a:schemeClr val="tx1"/>
                </a:solidFill>
              </a:rPr>
              <a:t>of codes: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Best Estimate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‘simplified</a:t>
            </a:r>
            <a:r>
              <a:rPr lang="en-US" dirty="0" smtClean="0">
                <a:solidFill>
                  <a:schemeClr val="tx1"/>
                </a:solidFill>
              </a:rPr>
              <a:t>’ ones’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9008" y="2422922"/>
            <a:ext cx="5172442" cy="8718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Some </a:t>
            </a:r>
            <a:r>
              <a:rPr lang="en-US" sz="4000" dirty="0" err="1" smtClean="0"/>
              <a:t>realisations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26</a:t>
            </a:fld>
            <a:endParaRPr lang="en-GB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0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765" y="1427766"/>
            <a:ext cx="6321382" cy="50128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034" y="314036"/>
            <a:ext cx="11062130" cy="607671"/>
          </a:xfrm>
        </p:spPr>
        <p:txBody>
          <a:bodyPr>
            <a:normAutofit/>
          </a:bodyPr>
          <a:lstStyle/>
          <a:p>
            <a:r>
              <a:rPr lang="en-GB" dirty="0" smtClean="0"/>
              <a:t>PROCOR: </a:t>
            </a:r>
            <a:r>
              <a:rPr lang="en-GB" sz="2800" b="1" dirty="0">
                <a:solidFill>
                  <a:srgbClr val="3E4A83"/>
                </a:solidFill>
              </a:rPr>
              <a:t>C</a:t>
            </a:r>
            <a:r>
              <a:rPr lang="en-GB" sz="2800" b="1" dirty="0" smtClean="0">
                <a:solidFill>
                  <a:srgbClr val="3E4A83"/>
                </a:solidFill>
              </a:rPr>
              <a:t>orium </a:t>
            </a:r>
            <a:r>
              <a:rPr lang="en-GB" sz="2800" b="1" dirty="0">
                <a:solidFill>
                  <a:srgbClr val="3E4A83"/>
                </a:solidFill>
              </a:rPr>
              <a:t>pool surrounded by its </a:t>
            </a:r>
            <a:r>
              <a:rPr lang="en-GB" sz="2800" b="1" dirty="0" smtClean="0">
                <a:solidFill>
                  <a:srgbClr val="3E4A83"/>
                </a:solidFill>
              </a:rPr>
              <a:t>crusts</a:t>
            </a:r>
            <a:endParaRPr lang="en-GB" sz="2800" b="1" dirty="0">
              <a:solidFill>
                <a:srgbClr val="3E4A83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91756" y="1482291"/>
                <a:ext cx="7001292" cy="4903787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GB" sz="2000" dirty="0" smtClean="0">
                    <a:solidFill>
                      <a:srgbClr val="E60019"/>
                    </a:solidFill>
                  </a:rPr>
                  <a:t>An </a:t>
                </a:r>
                <a:r>
                  <a:rPr lang="en-GB" sz="2000" b="1" dirty="0">
                    <a:solidFill>
                      <a:srgbClr val="E60019"/>
                    </a:solidFill>
                  </a:rPr>
                  <a:t>aggregate </a:t>
                </a:r>
                <a:r>
                  <a:rPr lang="en-GB" sz="2000" b="1" dirty="0" smtClean="0">
                    <a:solidFill>
                      <a:srgbClr val="E60019"/>
                    </a:solidFill>
                  </a:rPr>
                  <a:t>model made of 4 partitions</a:t>
                </a:r>
                <a:endParaRPr lang="en-GB" sz="2000" dirty="0" smtClean="0">
                  <a:solidFill>
                    <a:srgbClr val="E60019"/>
                  </a:solidFill>
                </a:endParaRPr>
              </a:p>
              <a:p>
                <a:pPr marL="808038" lvl="4" indent="0">
                  <a:buNone/>
                </a:pPr>
                <a:r>
                  <a:rPr lang="en-GB" sz="2000" b="1" dirty="0" smtClean="0">
                    <a:solidFill>
                      <a:srgbClr val="FF0000"/>
                    </a:solidFill>
                  </a:rPr>
                  <a:t>1 “ </a:t>
                </a:r>
                <a:r>
                  <a:rPr lang="en-GB" sz="2000" b="1" i="1" dirty="0" smtClean="0">
                    <a:solidFill>
                      <a:srgbClr val="FF0000"/>
                    </a:solidFill>
                  </a:rPr>
                  <a:t>Corium </a:t>
                </a:r>
                <a:r>
                  <a:rPr lang="en-GB" sz="2000" b="1" i="1" dirty="0">
                    <a:solidFill>
                      <a:srgbClr val="FF0000"/>
                    </a:solidFill>
                  </a:rPr>
                  <a:t>Pool </a:t>
                </a:r>
                <a:r>
                  <a:rPr lang="en-GB" sz="2000" b="1" i="1" dirty="0" smtClean="0">
                    <a:solidFill>
                      <a:srgbClr val="FF0000"/>
                    </a:solidFill>
                  </a:rPr>
                  <a:t>Model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” 	      </a:t>
                </a:r>
                <a:r>
                  <a:rPr lang="en-GB" sz="2000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808038" lvl="4" indent="0">
                  <a:buNone/>
                </a:pPr>
                <a:r>
                  <a:rPr lang="en-GB" sz="2000" b="1" dirty="0" smtClean="0">
                    <a:solidFill>
                      <a:srgbClr val="FF0000"/>
                    </a:solidFill>
                  </a:rPr>
                  <a:t>+ 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3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“ </a:t>
                </a:r>
                <a:r>
                  <a:rPr lang="en-GB" sz="2000" b="1" i="1" dirty="0" smtClean="0">
                    <a:solidFill>
                      <a:srgbClr val="FF0000"/>
                    </a:solidFill>
                  </a:rPr>
                  <a:t>Corium </a:t>
                </a:r>
                <a:r>
                  <a:rPr lang="en-GB" sz="2000" b="1" i="1" dirty="0">
                    <a:solidFill>
                      <a:srgbClr val="FF0000"/>
                    </a:solidFill>
                  </a:rPr>
                  <a:t>Crust </a:t>
                </a:r>
                <a:r>
                  <a:rPr lang="en-GB" sz="2000" b="1" i="1" dirty="0" smtClean="0">
                    <a:solidFill>
                      <a:srgbClr val="FF0000"/>
                    </a:solidFill>
                  </a:rPr>
                  <a:t>Model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”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	</a:t>
                </a:r>
              </a:p>
              <a:p>
                <a:pPr marL="0" lvl="1" indent="0">
                  <a:buNone/>
                </a:pPr>
                <a:endParaRPr lang="en-GB" dirty="0" smtClean="0"/>
              </a:p>
              <a:p>
                <a:pPr marL="0" lvl="1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	 </a:t>
                </a:r>
                <a:endParaRPr lang="en-GB" dirty="0" smtClean="0">
                  <a:sym typeface="Symbol" panose="05050102010706020507" pitchFamily="18" charset="2"/>
                </a:endParaRPr>
              </a:p>
              <a:p>
                <a:pPr lvl="1"/>
                <a:r>
                  <a:rPr lang="en-GB" sz="2000" dirty="0" smtClean="0">
                    <a:solidFill>
                      <a:srgbClr val="0070C0"/>
                    </a:solidFill>
                  </a:rPr>
                  <a:t>Its </a:t>
                </a:r>
                <a:r>
                  <a:rPr lang="en-GB" sz="2000" b="1" dirty="0">
                    <a:solidFill>
                      <a:srgbClr val="0070C0"/>
                    </a:solidFill>
                  </a:rPr>
                  <a:t>coupling resolution strategy </a:t>
                </a:r>
                <a:r>
                  <a:rPr lang="en-GB" sz="2000" dirty="0">
                    <a:solidFill>
                      <a:srgbClr val="0070C0"/>
                    </a:solidFill>
                  </a:rPr>
                  <a:t>provides 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individual models with instructions for the time stepping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70C0"/>
                    </a:solidFill>
                  </a:rPr>
                  <a:t> </a:t>
                </a:r>
                <a:r>
                  <a:rPr lang="en-GB" sz="2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sz="2000" dirty="0" smtClean="0">
                    <a:solidFill>
                      <a:srgbClr val="0070C0"/>
                    </a:solidFill>
                  </a:rPr>
                  <a:t>), resolution order, data exchange instructions.</a:t>
                </a:r>
                <a:endParaRPr lang="en-GB" sz="2000" dirty="0"/>
              </a:p>
              <a:p>
                <a:pPr lvl="1"/>
                <a:endParaRPr lang="en-GB" dirty="0" smtClean="0"/>
              </a:p>
              <a:p>
                <a:pPr marL="0" lvl="1" indent="0">
                  <a:buNone/>
                </a:pPr>
                <a:endParaRPr lang="en-GB" dirty="0" smtClean="0"/>
              </a:p>
              <a:p>
                <a:pPr marL="0" lvl="1" indent="0">
                  <a:buNone/>
                </a:pPr>
                <a:endParaRPr lang="en-GB" dirty="0"/>
              </a:p>
              <a:p>
                <a:pPr marL="0" lvl="1" indent="0">
                  <a:buNone/>
                </a:pPr>
                <a:endParaRPr lang="en-GB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756" y="1482291"/>
                <a:ext cx="7001292" cy="4903787"/>
              </a:xfrm>
              <a:blipFill>
                <a:blip r:embed="rId3"/>
                <a:stretch>
                  <a:fillRect l="-1916" t="-497" r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27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65" y="1308823"/>
            <a:ext cx="2386011" cy="1230325"/>
          </a:xfrm>
          <a:prstGeom prst="rect">
            <a:avLst/>
          </a:prstGeom>
        </p:spPr>
      </p:pic>
      <p:sp>
        <p:nvSpPr>
          <p:cNvPr id="15" name="Forme libre 14"/>
          <p:cNvSpPr/>
          <p:nvPr/>
        </p:nvSpPr>
        <p:spPr>
          <a:xfrm>
            <a:off x="7619586" y="2585070"/>
            <a:ext cx="329730" cy="497521"/>
          </a:xfrm>
          <a:custGeom>
            <a:avLst/>
            <a:gdLst>
              <a:gd name="connsiteX0" fmla="*/ 2311400 w 2311400"/>
              <a:gd name="connsiteY0" fmla="*/ 0 h 2159000"/>
              <a:gd name="connsiteX1" fmla="*/ 0 w 2311400"/>
              <a:gd name="connsiteY1" fmla="*/ 2159000 h 2159000"/>
              <a:gd name="connsiteX0" fmla="*/ 2311400 w 2311400"/>
              <a:gd name="connsiteY0" fmla="*/ 0 h 2159000"/>
              <a:gd name="connsiteX1" fmla="*/ 0 w 2311400"/>
              <a:gd name="connsiteY1" fmla="*/ 2159000 h 2159000"/>
              <a:gd name="connsiteX0" fmla="*/ 2311400 w 2311400"/>
              <a:gd name="connsiteY0" fmla="*/ 0 h 2159000"/>
              <a:gd name="connsiteX1" fmla="*/ 0 w 2311400"/>
              <a:gd name="connsiteY1" fmla="*/ 2159000 h 2159000"/>
              <a:gd name="connsiteX0" fmla="*/ 2343150 w 2343150"/>
              <a:gd name="connsiteY0" fmla="*/ 0 h 2178050"/>
              <a:gd name="connsiteX1" fmla="*/ 0 w 2343150"/>
              <a:gd name="connsiteY1" fmla="*/ 2178050 h 2178050"/>
              <a:gd name="connsiteX0" fmla="*/ 2343150 w 2343150"/>
              <a:gd name="connsiteY0" fmla="*/ 0 h 2178050"/>
              <a:gd name="connsiteX1" fmla="*/ 0 w 2343150"/>
              <a:gd name="connsiteY1" fmla="*/ 2178050 h 2178050"/>
              <a:gd name="connsiteX0" fmla="*/ 425859 w 425859"/>
              <a:gd name="connsiteY0" fmla="*/ 0 h 1543050"/>
              <a:gd name="connsiteX1" fmla="*/ 305209 w 425859"/>
              <a:gd name="connsiteY1" fmla="*/ 1543050 h 1543050"/>
              <a:gd name="connsiteX0" fmla="*/ 120650 w 459582"/>
              <a:gd name="connsiteY0" fmla="*/ 0 h 1543050"/>
              <a:gd name="connsiteX1" fmla="*/ 0 w 459582"/>
              <a:gd name="connsiteY1" fmla="*/ 1543050 h 1543050"/>
              <a:gd name="connsiteX0" fmla="*/ 0 w 2074953"/>
              <a:gd name="connsiteY0" fmla="*/ 0 h 704850"/>
              <a:gd name="connsiteX1" fmla="*/ 2025650 w 2074953"/>
              <a:gd name="connsiteY1" fmla="*/ 704850 h 704850"/>
              <a:gd name="connsiteX0" fmla="*/ 0 w 2025650"/>
              <a:gd name="connsiteY0" fmla="*/ 0 h 704850"/>
              <a:gd name="connsiteX1" fmla="*/ 2025650 w 2025650"/>
              <a:gd name="connsiteY1" fmla="*/ 704850 h 704850"/>
              <a:gd name="connsiteX0" fmla="*/ 0 w 685800"/>
              <a:gd name="connsiteY0" fmla="*/ 0 h 558800"/>
              <a:gd name="connsiteX1" fmla="*/ 685800 w 685800"/>
              <a:gd name="connsiteY1" fmla="*/ 558800 h 558800"/>
              <a:gd name="connsiteX0" fmla="*/ 0 w 869950"/>
              <a:gd name="connsiteY0" fmla="*/ 0 h 749300"/>
              <a:gd name="connsiteX1" fmla="*/ 869950 w 869950"/>
              <a:gd name="connsiteY1" fmla="*/ 749300 h 749300"/>
              <a:gd name="connsiteX0" fmla="*/ 0 w 869950"/>
              <a:gd name="connsiteY0" fmla="*/ 0 h 749300"/>
              <a:gd name="connsiteX1" fmla="*/ 869950 w 869950"/>
              <a:gd name="connsiteY1" fmla="*/ 749300 h 749300"/>
              <a:gd name="connsiteX0" fmla="*/ 0 w 869950"/>
              <a:gd name="connsiteY0" fmla="*/ 0 h 749300"/>
              <a:gd name="connsiteX1" fmla="*/ 869950 w 869950"/>
              <a:gd name="connsiteY1" fmla="*/ 749300 h 749300"/>
              <a:gd name="connsiteX0" fmla="*/ 0 w 933450"/>
              <a:gd name="connsiteY0" fmla="*/ 0 h 431800"/>
              <a:gd name="connsiteX1" fmla="*/ 933450 w 933450"/>
              <a:gd name="connsiteY1" fmla="*/ 431800 h 431800"/>
              <a:gd name="connsiteX0" fmla="*/ 0 w 933450"/>
              <a:gd name="connsiteY0" fmla="*/ 0 h 431800"/>
              <a:gd name="connsiteX1" fmla="*/ 933450 w 933450"/>
              <a:gd name="connsiteY1" fmla="*/ 431800 h 431800"/>
              <a:gd name="connsiteX0" fmla="*/ 0 w 933450"/>
              <a:gd name="connsiteY0" fmla="*/ 0 h 431800"/>
              <a:gd name="connsiteX1" fmla="*/ 933450 w 933450"/>
              <a:gd name="connsiteY1" fmla="*/ 431800 h 431800"/>
              <a:gd name="connsiteX0" fmla="*/ 0 w 965200"/>
              <a:gd name="connsiteY0" fmla="*/ 51172 h 178172"/>
              <a:gd name="connsiteX1" fmla="*/ 965200 w 965200"/>
              <a:gd name="connsiteY1" fmla="*/ 178172 h 178172"/>
              <a:gd name="connsiteX0" fmla="*/ 0 w 965200"/>
              <a:gd name="connsiteY0" fmla="*/ 65876 h 192876"/>
              <a:gd name="connsiteX1" fmla="*/ 965200 w 965200"/>
              <a:gd name="connsiteY1" fmla="*/ 192876 h 192876"/>
              <a:gd name="connsiteX0" fmla="*/ 0 w 1003300"/>
              <a:gd name="connsiteY0" fmla="*/ 15773 h 263423"/>
              <a:gd name="connsiteX1" fmla="*/ 1003300 w 1003300"/>
              <a:gd name="connsiteY1" fmla="*/ 263423 h 263423"/>
              <a:gd name="connsiteX0" fmla="*/ 0 w 1003300"/>
              <a:gd name="connsiteY0" fmla="*/ 6577 h 254227"/>
              <a:gd name="connsiteX1" fmla="*/ 1003300 w 1003300"/>
              <a:gd name="connsiteY1" fmla="*/ 254227 h 254227"/>
              <a:gd name="connsiteX0" fmla="*/ 0 w 1003300"/>
              <a:gd name="connsiteY0" fmla="*/ 0 h 247650"/>
              <a:gd name="connsiteX1" fmla="*/ 1003300 w 1003300"/>
              <a:gd name="connsiteY1" fmla="*/ 247650 h 247650"/>
              <a:gd name="connsiteX0" fmla="*/ 0 w 1003300"/>
              <a:gd name="connsiteY0" fmla="*/ 0 h 247650"/>
              <a:gd name="connsiteX1" fmla="*/ 1003300 w 1003300"/>
              <a:gd name="connsiteY1" fmla="*/ 247650 h 247650"/>
              <a:gd name="connsiteX0" fmla="*/ 0 w 811712"/>
              <a:gd name="connsiteY0" fmla="*/ 0 h 465364"/>
              <a:gd name="connsiteX1" fmla="*/ 811712 w 811712"/>
              <a:gd name="connsiteY1" fmla="*/ 465364 h 465364"/>
              <a:gd name="connsiteX0" fmla="*/ 0 w 811712"/>
              <a:gd name="connsiteY0" fmla="*/ 0 h 465364"/>
              <a:gd name="connsiteX1" fmla="*/ 811712 w 811712"/>
              <a:gd name="connsiteY1" fmla="*/ 465364 h 465364"/>
              <a:gd name="connsiteX0" fmla="*/ 0 w 541746"/>
              <a:gd name="connsiteY0" fmla="*/ 0 h 613410"/>
              <a:gd name="connsiteX1" fmla="*/ 541746 w 541746"/>
              <a:gd name="connsiteY1" fmla="*/ 613410 h 613410"/>
              <a:gd name="connsiteX0" fmla="*/ 0 w 541746"/>
              <a:gd name="connsiteY0" fmla="*/ 0 h 613410"/>
              <a:gd name="connsiteX1" fmla="*/ 541746 w 541746"/>
              <a:gd name="connsiteY1" fmla="*/ 613410 h 61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746" h="613410">
                <a:moveTo>
                  <a:pt x="0" y="0"/>
                </a:moveTo>
                <a:cubicBezTo>
                  <a:pt x="260773" y="115328"/>
                  <a:pt x="443170" y="296514"/>
                  <a:pt x="541746" y="613410"/>
                </a:cubicBezTo>
              </a:path>
            </a:pathLst>
          </a:custGeom>
          <a:noFill/>
          <a:ln w="50800" cmpd="dbl">
            <a:solidFill>
              <a:schemeClr val="tx2"/>
            </a:solidFill>
            <a:prstDash val="solid"/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3" name="Forme libre 22"/>
          <p:cNvSpPr/>
          <p:nvPr/>
        </p:nvSpPr>
        <p:spPr>
          <a:xfrm rot="16200000" flipH="1">
            <a:off x="7862228" y="2336310"/>
            <a:ext cx="329730" cy="497521"/>
          </a:xfrm>
          <a:custGeom>
            <a:avLst/>
            <a:gdLst>
              <a:gd name="connsiteX0" fmla="*/ 2311400 w 2311400"/>
              <a:gd name="connsiteY0" fmla="*/ 0 h 2159000"/>
              <a:gd name="connsiteX1" fmla="*/ 0 w 2311400"/>
              <a:gd name="connsiteY1" fmla="*/ 2159000 h 2159000"/>
              <a:gd name="connsiteX0" fmla="*/ 2311400 w 2311400"/>
              <a:gd name="connsiteY0" fmla="*/ 0 h 2159000"/>
              <a:gd name="connsiteX1" fmla="*/ 0 w 2311400"/>
              <a:gd name="connsiteY1" fmla="*/ 2159000 h 2159000"/>
              <a:gd name="connsiteX0" fmla="*/ 2311400 w 2311400"/>
              <a:gd name="connsiteY0" fmla="*/ 0 h 2159000"/>
              <a:gd name="connsiteX1" fmla="*/ 0 w 2311400"/>
              <a:gd name="connsiteY1" fmla="*/ 2159000 h 2159000"/>
              <a:gd name="connsiteX0" fmla="*/ 2343150 w 2343150"/>
              <a:gd name="connsiteY0" fmla="*/ 0 h 2178050"/>
              <a:gd name="connsiteX1" fmla="*/ 0 w 2343150"/>
              <a:gd name="connsiteY1" fmla="*/ 2178050 h 2178050"/>
              <a:gd name="connsiteX0" fmla="*/ 2343150 w 2343150"/>
              <a:gd name="connsiteY0" fmla="*/ 0 h 2178050"/>
              <a:gd name="connsiteX1" fmla="*/ 0 w 2343150"/>
              <a:gd name="connsiteY1" fmla="*/ 2178050 h 2178050"/>
              <a:gd name="connsiteX0" fmla="*/ 425859 w 425859"/>
              <a:gd name="connsiteY0" fmla="*/ 0 h 1543050"/>
              <a:gd name="connsiteX1" fmla="*/ 305209 w 425859"/>
              <a:gd name="connsiteY1" fmla="*/ 1543050 h 1543050"/>
              <a:gd name="connsiteX0" fmla="*/ 120650 w 459582"/>
              <a:gd name="connsiteY0" fmla="*/ 0 h 1543050"/>
              <a:gd name="connsiteX1" fmla="*/ 0 w 459582"/>
              <a:gd name="connsiteY1" fmla="*/ 1543050 h 1543050"/>
              <a:gd name="connsiteX0" fmla="*/ 0 w 2074953"/>
              <a:gd name="connsiteY0" fmla="*/ 0 h 704850"/>
              <a:gd name="connsiteX1" fmla="*/ 2025650 w 2074953"/>
              <a:gd name="connsiteY1" fmla="*/ 704850 h 704850"/>
              <a:gd name="connsiteX0" fmla="*/ 0 w 2025650"/>
              <a:gd name="connsiteY0" fmla="*/ 0 h 704850"/>
              <a:gd name="connsiteX1" fmla="*/ 2025650 w 2025650"/>
              <a:gd name="connsiteY1" fmla="*/ 704850 h 704850"/>
              <a:gd name="connsiteX0" fmla="*/ 0 w 685800"/>
              <a:gd name="connsiteY0" fmla="*/ 0 h 558800"/>
              <a:gd name="connsiteX1" fmla="*/ 685800 w 685800"/>
              <a:gd name="connsiteY1" fmla="*/ 558800 h 558800"/>
              <a:gd name="connsiteX0" fmla="*/ 0 w 869950"/>
              <a:gd name="connsiteY0" fmla="*/ 0 h 749300"/>
              <a:gd name="connsiteX1" fmla="*/ 869950 w 869950"/>
              <a:gd name="connsiteY1" fmla="*/ 749300 h 749300"/>
              <a:gd name="connsiteX0" fmla="*/ 0 w 869950"/>
              <a:gd name="connsiteY0" fmla="*/ 0 h 749300"/>
              <a:gd name="connsiteX1" fmla="*/ 869950 w 869950"/>
              <a:gd name="connsiteY1" fmla="*/ 749300 h 749300"/>
              <a:gd name="connsiteX0" fmla="*/ 0 w 869950"/>
              <a:gd name="connsiteY0" fmla="*/ 0 h 749300"/>
              <a:gd name="connsiteX1" fmla="*/ 869950 w 869950"/>
              <a:gd name="connsiteY1" fmla="*/ 749300 h 749300"/>
              <a:gd name="connsiteX0" fmla="*/ 0 w 933450"/>
              <a:gd name="connsiteY0" fmla="*/ 0 h 431800"/>
              <a:gd name="connsiteX1" fmla="*/ 933450 w 933450"/>
              <a:gd name="connsiteY1" fmla="*/ 431800 h 431800"/>
              <a:gd name="connsiteX0" fmla="*/ 0 w 933450"/>
              <a:gd name="connsiteY0" fmla="*/ 0 h 431800"/>
              <a:gd name="connsiteX1" fmla="*/ 933450 w 933450"/>
              <a:gd name="connsiteY1" fmla="*/ 431800 h 431800"/>
              <a:gd name="connsiteX0" fmla="*/ 0 w 933450"/>
              <a:gd name="connsiteY0" fmla="*/ 0 h 431800"/>
              <a:gd name="connsiteX1" fmla="*/ 933450 w 933450"/>
              <a:gd name="connsiteY1" fmla="*/ 431800 h 431800"/>
              <a:gd name="connsiteX0" fmla="*/ 0 w 965200"/>
              <a:gd name="connsiteY0" fmla="*/ 51172 h 178172"/>
              <a:gd name="connsiteX1" fmla="*/ 965200 w 965200"/>
              <a:gd name="connsiteY1" fmla="*/ 178172 h 178172"/>
              <a:gd name="connsiteX0" fmla="*/ 0 w 965200"/>
              <a:gd name="connsiteY0" fmla="*/ 65876 h 192876"/>
              <a:gd name="connsiteX1" fmla="*/ 965200 w 965200"/>
              <a:gd name="connsiteY1" fmla="*/ 192876 h 192876"/>
              <a:gd name="connsiteX0" fmla="*/ 0 w 1003300"/>
              <a:gd name="connsiteY0" fmla="*/ 15773 h 263423"/>
              <a:gd name="connsiteX1" fmla="*/ 1003300 w 1003300"/>
              <a:gd name="connsiteY1" fmla="*/ 263423 h 263423"/>
              <a:gd name="connsiteX0" fmla="*/ 0 w 1003300"/>
              <a:gd name="connsiteY0" fmla="*/ 6577 h 254227"/>
              <a:gd name="connsiteX1" fmla="*/ 1003300 w 1003300"/>
              <a:gd name="connsiteY1" fmla="*/ 254227 h 254227"/>
              <a:gd name="connsiteX0" fmla="*/ 0 w 1003300"/>
              <a:gd name="connsiteY0" fmla="*/ 0 h 247650"/>
              <a:gd name="connsiteX1" fmla="*/ 1003300 w 1003300"/>
              <a:gd name="connsiteY1" fmla="*/ 247650 h 247650"/>
              <a:gd name="connsiteX0" fmla="*/ 0 w 1003300"/>
              <a:gd name="connsiteY0" fmla="*/ 0 h 247650"/>
              <a:gd name="connsiteX1" fmla="*/ 1003300 w 1003300"/>
              <a:gd name="connsiteY1" fmla="*/ 247650 h 247650"/>
              <a:gd name="connsiteX0" fmla="*/ 0 w 811712"/>
              <a:gd name="connsiteY0" fmla="*/ 0 h 465364"/>
              <a:gd name="connsiteX1" fmla="*/ 811712 w 811712"/>
              <a:gd name="connsiteY1" fmla="*/ 465364 h 465364"/>
              <a:gd name="connsiteX0" fmla="*/ 0 w 811712"/>
              <a:gd name="connsiteY0" fmla="*/ 0 h 465364"/>
              <a:gd name="connsiteX1" fmla="*/ 811712 w 811712"/>
              <a:gd name="connsiteY1" fmla="*/ 465364 h 465364"/>
              <a:gd name="connsiteX0" fmla="*/ 0 w 541746"/>
              <a:gd name="connsiteY0" fmla="*/ 0 h 613410"/>
              <a:gd name="connsiteX1" fmla="*/ 541746 w 541746"/>
              <a:gd name="connsiteY1" fmla="*/ 613410 h 613410"/>
              <a:gd name="connsiteX0" fmla="*/ 0 w 541746"/>
              <a:gd name="connsiteY0" fmla="*/ 0 h 613410"/>
              <a:gd name="connsiteX1" fmla="*/ 541746 w 541746"/>
              <a:gd name="connsiteY1" fmla="*/ 613410 h 61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746" h="613410">
                <a:moveTo>
                  <a:pt x="0" y="0"/>
                </a:moveTo>
                <a:cubicBezTo>
                  <a:pt x="260773" y="115328"/>
                  <a:pt x="443170" y="296514"/>
                  <a:pt x="541746" y="613410"/>
                </a:cubicBezTo>
              </a:path>
            </a:pathLst>
          </a:custGeom>
          <a:noFill/>
          <a:ln w="50800" cmpd="dbl">
            <a:solidFill>
              <a:schemeClr val="accent1"/>
            </a:solidFill>
            <a:prstDash val="solid"/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pic>
        <p:nvPicPr>
          <p:cNvPr id="25" name="Image 24" descr="sbloca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34" y="4304159"/>
            <a:ext cx="4136836" cy="203949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7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SIMMER-V Boundary Coupling: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426030"/>
            <a:ext cx="9066006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9281658" y="965774"/>
            <a:ext cx="2158365" cy="2303145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9556432" y="3868911"/>
            <a:ext cx="1903731" cy="2257425"/>
            <a:chOff x="0" y="0"/>
            <a:chExt cx="1841500" cy="2183130"/>
          </a:xfrm>
        </p:grpSpPr>
        <p:grpSp>
          <p:nvGrpSpPr>
            <p:cNvPr id="9" name="Groupe 8"/>
            <p:cNvGrpSpPr/>
            <p:nvPr/>
          </p:nvGrpSpPr>
          <p:grpSpPr>
            <a:xfrm>
              <a:off x="0" y="0"/>
              <a:ext cx="1841500" cy="2183130"/>
              <a:chOff x="0" y="0"/>
              <a:chExt cx="1841500" cy="2183130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0" y="0"/>
                <a:ext cx="1841500" cy="2183130"/>
                <a:chOff x="0" y="0"/>
                <a:chExt cx="1841500" cy="2183130"/>
              </a:xfrm>
            </p:grpSpPr>
            <p:grpSp>
              <p:nvGrpSpPr>
                <p:cNvPr id="15" name="Groupe 14"/>
                <p:cNvGrpSpPr/>
                <p:nvPr/>
              </p:nvGrpSpPr>
              <p:grpSpPr>
                <a:xfrm>
                  <a:off x="0" y="0"/>
                  <a:ext cx="1841500" cy="2183130"/>
                  <a:chOff x="0" y="0"/>
                  <a:chExt cx="1842126" cy="2183367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20472" y="259308"/>
                    <a:ext cx="1794681" cy="19166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6824" y="0"/>
                    <a:ext cx="1815152" cy="2181860"/>
                  </a:xfrm>
                  <a:prstGeom prst="rect">
                    <a:avLst/>
                  </a:prstGeom>
                  <a:noFill/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40" name="Groupe 39"/>
                  <p:cNvGrpSpPr/>
                  <p:nvPr/>
                </p:nvGrpSpPr>
                <p:grpSpPr>
                  <a:xfrm>
                    <a:off x="0" y="0"/>
                    <a:ext cx="1842126" cy="2183367"/>
                    <a:chOff x="0" y="0"/>
                    <a:chExt cx="1842126" cy="2183367"/>
                  </a:xfrm>
                </p:grpSpPr>
                <p:cxnSp>
                  <p:nvCxnSpPr>
                    <p:cNvPr id="41" name="Connecteur droit 40"/>
                    <p:cNvCxnSpPr/>
                    <p:nvPr/>
                  </p:nvCxnSpPr>
                  <p:spPr>
                    <a:xfrm>
                      <a:off x="307075" y="6824"/>
                      <a:ext cx="0" cy="21697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Connecteur droit 41"/>
                    <p:cNvCxnSpPr/>
                    <p:nvPr/>
                  </p:nvCxnSpPr>
                  <p:spPr>
                    <a:xfrm>
                      <a:off x="627797" y="13648"/>
                      <a:ext cx="0" cy="21697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Connecteur droit 42"/>
                    <p:cNvCxnSpPr/>
                    <p:nvPr/>
                  </p:nvCxnSpPr>
                  <p:spPr>
                    <a:xfrm>
                      <a:off x="928048" y="6824"/>
                      <a:ext cx="0" cy="21697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Connecteur droit 43"/>
                    <p:cNvCxnSpPr/>
                    <p:nvPr/>
                  </p:nvCxnSpPr>
                  <p:spPr>
                    <a:xfrm>
                      <a:off x="1269242" y="6824"/>
                      <a:ext cx="0" cy="21697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Connecteur droit 44"/>
                    <p:cNvCxnSpPr/>
                    <p:nvPr/>
                  </p:nvCxnSpPr>
                  <p:spPr>
                    <a:xfrm>
                      <a:off x="1535373" y="0"/>
                      <a:ext cx="0" cy="21697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6" name="Groupe 45"/>
                    <p:cNvGrpSpPr/>
                    <p:nvPr/>
                  </p:nvGrpSpPr>
                  <p:grpSpPr>
                    <a:xfrm>
                      <a:off x="0" y="307075"/>
                      <a:ext cx="1842126" cy="1671858"/>
                      <a:chOff x="0" y="0"/>
                      <a:chExt cx="1842126" cy="1671858"/>
                    </a:xfrm>
                  </p:grpSpPr>
                  <p:cxnSp>
                    <p:nvCxnSpPr>
                      <p:cNvPr id="47" name="Connecteur droit 46"/>
                      <p:cNvCxnSpPr/>
                      <p:nvPr/>
                    </p:nvCxnSpPr>
                    <p:spPr>
                      <a:xfrm>
                        <a:off x="6824" y="0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Connecteur droit 47"/>
                      <p:cNvCxnSpPr/>
                      <p:nvPr/>
                    </p:nvCxnSpPr>
                    <p:spPr>
                      <a:xfrm>
                        <a:off x="6824" y="996287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Connecteur droit 48"/>
                      <p:cNvCxnSpPr/>
                      <p:nvPr/>
                    </p:nvCxnSpPr>
                    <p:spPr>
                      <a:xfrm>
                        <a:off x="0" y="648269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Connecteur droit 49"/>
                      <p:cNvCxnSpPr/>
                      <p:nvPr/>
                    </p:nvCxnSpPr>
                    <p:spPr>
                      <a:xfrm>
                        <a:off x="20472" y="320722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Connecteur droit 50"/>
                      <p:cNvCxnSpPr/>
                      <p:nvPr/>
                    </p:nvCxnSpPr>
                    <p:spPr>
                      <a:xfrm>
                        <a:off x="27296" y="1337481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Connecteur droit 51"/>
                      <p:cNvCxnSpPr/>
                      <p:nvPr/>
                    </p:nvCxnSpPr>
                    <p:spPr>
                      <a:xfrm>
                        <a:off x="0" y="1671858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25" y="361950"/>
                  <a:ext cx="375285" cy="838835"/>
                </a:xfrm>
                <a:prstGeom prst="rect">
                  <a:avLst/>
                </a:prstGeom>
              </p:spPr>
            </p:pic>
            <p:grpSp>
              <p:nvGrpSpPr>
                <p:cNvPr id="17" name="Groupe 16"/>
                <p:cNvGrpSpPr/>
                <p:nvPr/>
              </p:nvGrpSpPr>
              <p:grpSpPr>
                <a:xfrm>
                  <a:off x="238127" y="1981200"/>
                  <a:ext cx="1392070" cy="196594"/>
                  <a:chOff x="2" y="0"/>
                  <a:chExt cx="2191350" cy="1848906"/>
                </a:xfrm>
              </p:grpSpPr>
              <p:grpSp>
                <p:nvGrpSpPr>
                  <p:cNvPr id="18" name="Groupe 17"/>
                  <p:cNvGrpSpPr/>
                  <p:nvPr/>
                </p:nvGrpSpPr>
                <p:grpSpPr>
                  <a:xfrm rot="5400000">
                    <a:off x="174594" y="-167186"/>
                    <a:ext cx="1841500" cy="2190683"/>
                    <a:chOff x="0" y="-7554"/>
                    <a:chExt cx="1842126" cy="2190921"/>
                  </a:xfrm>
                </p:grpSpPr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20473" y="-7554"/>
                      <a:ext cx="1794681" cy="2183538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824" y="0"/>
                      <a:ext cx="1815152" cy="2181860"/>
                    </a:xfrm>
                    <a:prstGeom prst="rect">
                      <a:avLst/>
                    </a:prstGeom>
                    <a:noFill/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25" name="Groupe 24"/>
                    <p:cNvGrpSpPr/>
                    <p:nvPr/>
                  </p:nvGrpSpPr>
                  <p:grpSpPr>
                    <a:xfrm>
                      <a:off x="0" y="0"/>
                      <a:ext cx="1842126" cy="2183367"/>
                      <a:chOff x="0" y="0"/>
                      <a:chExt cx="1842126" cy="2183367"/>
                    </a:xfrm>
                  </p:grpSpPr>
                  <p:cxnSp>
                    <p:nvCxnSpPr>
                      <p:cNvPr id="26" name="Connecteur droit 25"/>
                      <p:cNvCxnSpPr/>
                      <p:nvPr/>
                    </p:nvCxnSpPr>
                    <p:spPr>
                      <a:xfrm>
                        <a:off x="307075" y="6824"/>
                        <a:ext cx="0" cy="216971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Connecteur droit 26"/>
                      <p:cNvCxnSpPr/>
                      <p:nvPr/>
                    </p:nvCxnSpPr>
                    <p:spPr>
                      <a:xfrm>
                        <a:off x="627797" y="13648"/>
                        <a:ext cx="0" cy="216971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Connecteur droit 27"/>
                      <p:cNvCxnSpPr/>
                      <p:nvPr/>
                    </p:nvCxnSpPr>
                    <p:spPr>
                      <a:xfrm>
                        <a:off x="928048" y="6824"/>
                        <a:ext cx="0" cy="216971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Connecteur droit 28"/>
                      <p:cNvCxnSpPr/>
                      <p:nvPr/>
                    </p:nvCxnSpPr>
                    <p:spPr>
                      <a:xfrm>
                        <a:off x="1269242" y="6824"/>
                        <a:ext cx="0" cy="216971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Connecteur droit 29"/>
                      <p:cNvCxnSpPr/>
                      <p:nvPr/>
                    </p:nvCxnSpPr>
                    <p:spPr>
                      <a:xfrm>
                        <a:off x="1535373" y="0"/>
                        <a:ext cx="0" cy="216971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1" name="Groupe 30"/>
                      <p:cNvGrpSpPr/>
                      <p:nvPr/>
                    </p:nvGrpSpPr>
                    <p:grpSpPr>
                      <a:xfrm>
                        <a:off x="0" y="307075"/>
                        <a:ext cx="1842126" cy="1630908"/>
                        <a:chOff x="0" y="0"/>
                        <a:chExt cx="1842126" cy="1630908"/>
                      </a:xfrm>
                    </p:grpSpPr>
                    <p:cxnSp>
                      <p:nvCxnSpPr>
                        <p:cNvPr id="32" name="Connecteur droit 31"/>
                        <p:cNvCxnSpPr/>
                        <p:nvPr/>
                      </p:nvCxnSpPr>
                      <p:spPr>
                        <a:xfrm>
                          <a:off x="6824" y="0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Connecteur droit 32"/>
                        <p:cNvCxnSpPr/>
                        <p:nvPr/>
                      </p:nvCxnSpPr>
                      <p:spPr>
                        <a:xfrm>
                          <a:off x="6824" y="996287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Connecteur droit 33"/>
                        <p:cNvCxnSpPr/>
                        <p:nvPr/>
                      </p:nvCxnSpPr>
                      <p:spPr>
                        <a:xfrm>
                          <a:off x="0" y="648269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Connecteur droit 34"/>
                        <p:cNvCxnSpPr/>
                        <p:nvPr/>
                      </p:nvCxnSpPr>
                      <p:spPr>
                        <a:xfrm>
                          <a:off x="20472" y="320722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Connecteur droit 35"/>
                        <p:cNvCxnSpPr/>
                        <p:nvPr/>
                      </p:nvCxnSpPr>
                      <p:spPr>
                        <a:xfrm>
                          <a:off x="27296" y="1337481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Connecteur droit 36"/>
                        <p:cNvCxnSpPr/>
                        <p:nvPr/>
                      </p:nvCxnSpPr>
                      <p:spPr>
                        <a:xfrm>
                          <a:off x="0" y="1630908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19" name="Groupe 18"/>
                  <p:cNvGrpSpPr/>
                  <p:nvPr/>
                </p:nvGrpSpPr>
                <p:grpSpPr>
                  <a:xfrm>
                    <a:off x="14231" y="0"/>
                    <a:ext cx="2177121" cy="1828182"/>
                    <a:chOff x="0" y="0"/>
                    <a:chExt cx="2177121" cy="1828182"/>
                  </a:xfrm>
                </p:grpSpPr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0" y="13648"/>
                      <a:ext cx="211843" cy="1814534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1965278" y="0"/>
                      <a:ext cx="211843" cy="1814534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232012" y="1514902"/>
                      <a:ext cx="1720215" cy="29908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</p:grp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450" y="1009650"/>
                <a:ext cx="789940" cy="887095"/>
              </a:xfrm>
              <a:prstGeom prst="rect">
                <a:avLst/>
              </a:prstGeom>
            </p:spPr>
          </p:pic>
        </p:grpSp>
        <p:cxnSp>
          <p:nvCxnSpPr>
            <p:cNvPr id="10" name="Connecteur en arc 9"/>
            <p:cNvCxnSpPr/>
            <p:nvPr/>
          </p:nvCxnSpPr>
          <p:spPr>
            <a:xfrm flipH="1" flipV="1">
              <a:off x="685800" y="800100"/>
              <a:ext cx="122830" cy="252483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en arc 10"/>
            <p:cNvCxnSpPr/>
            <p:nvPr/>
          </p:nvCxnSpPr>
          <p:spPr>
            <a:xfrm flipV="1">
              <a:off x="1104900" y="800100"/>
              <a:ext cx="122830" cy="252483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276225" y="1228725"/>
              <a:ext cx="0" cy="184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259128" y="749949"/>
            <a:ext cx="93648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E4A83"/>
                </a:solidFill>
              </a:rPr>
              <a:t>As stated, 2 developments for improving the interoperability of SIMMER-V are in progress:</a:t>
            </a:r>
          </a:p>
          <a:p>
            <a:endParaRPr lang="en-US" sz="2400" dirty="0" smtClean="0">
              <a:solidFill>
                <a:srgbClr val="3E4A83"/>
              </a:solidFill>
            </a:endParaRPr>
          </a:p>
          <a:p>
            <a:r>
              <a:rPr lang="en-US" sz="2400" b="1" dirty="0" smtClean="0">
                <a:solidFill>
                  <a:srgbClr val="3E4A83"/>
                </a:solidFill>
              </a:rPr>
              <a:t>An ‘exact’ boundary coupling </a:t>
            </a:r>
            <a:r>
              <a:rPr lang="en-US" sz="2400" dirty="0" smtClean="0">
                <a:solidFill>
                  <a:srgbClr val="3E4A83"/>
                </a:solidFill>
              </a:rPr>
              <a:t>(based on an extension of the domain decomposition) =&gt; we can couple (initially) independent computations by their boundaries and get the same result as a stand-alone one.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E60019"/>
                </a:solidFill>
              </a:rPr>
              <a:t>Gain in modularity (the meshes, the domain decomposition and the setting of the domains are independent)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E6001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E60019"/>
                </a:solidFill>
              </a:rPr>
              <a:t>The simple case (conform meshing at the boundary) is solved with a regular MPI exchange. The general situation (non conform meshing) is solved with </a:t>
            </a:r>
            <a:r>
              <a:rPr lang="en-US" sz="2400" b="1" dirty="0" smtClean="0">
                <a:solidFill>
                  <a:srgbClr val="E60019"/>
                </a:solidFill>
              </a:rPr>
              <a:t>the exchange of MedCoupling fields</a:t>
            </a:r>
            <a:r>
              <a:rPr lang="en-US" sz="2400" dirty="0" smtClean="0">
                <a:solidFill>
                  <a:srgbClr val="3E4A83"/>
                </a:solidFill>
              </a:rPr>
              <a:t>.</a:t>
            </a:r>
          </a:p>
          <a:p>
            <a:endParaRPr lang="en-US" sz="2400" dirty="0">
              <a:solidFill>
                <a:srgbClr val="3E4A83"/>
              </a:solidFill>
            </a:endParaRPr>
          </a:p>
          <a:p>
            <a:r>
              <a:rPr lang="en-US" sz="2400" dirty="0" smtClean="0">
                <a:solidFill>
                  <a:srgbClr val="3E4A83"/>
                </a:solidFill>
              </a:rPr>
              <a:t>Development to come = full </a:t>
            </a:r>
            <a:r>
              <a:rPr lang="en-US" sz="2400" b="1" dirty="0" smtClean="0">
                <a:solidFill>
                  <a:srgbClr val="3E4A83"/>
                </a:solidFill>
              </a:rPr>
              <a:t>embedding </a:t>
            </a:r>
            <a:r>
              <a:rPr lang="en-US" sz="2400" dirty="0" smtClean="0">
                <a:solidFill>
                  <a:srgbClr val="3E4A83"/>
                </a:solidFill>
              </a:rPr>
              <a:t>of one domain into another</a:t>
            </a:r>
            <a:endParaRPr lang="en-US" sz="2400" dirty="0">
              <a:solidFill>
                <a:srgbClr val="3E4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69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SIMMER-V ICoCo interoperability: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599" y="6426030"/>
            <a:ext cx="8963991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259129" y="1001197"/>
            <a:ext cx="11201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E4A83"/>
                </a:solidFill>
              </a:rPr>
              <a:t>The 2</a:t>
            </a:r>
            <a:r>
              <a:rPr lang="en-US" sz="2400" b="1" baseline="30000" dirty="0" smtClean="0">
                <a:solidFill>
                  <a:srgbClr val="3E4A83"/>
                </a:solidFill>
              </a:rPr>
              <a:t>nd</a:t>
            </a:r>
            <a:r>
              <a:rPr lang="en-US" sz="2400" b="1" dirty="0" smtClean="0">
                <a:solidFill>
                  <a:srgbClr val="3E4A83"/>
                </a:solidFill>
              </a:rPr>
              <a:t> development has consisted in </a:t>
            </a:r>
            <a:r>
              <a:rPr lang="en-US" sz="2800" b="1" dirty="0" smtClean="0">
                <a:solidFill>
                  <a:srgbClr val="3E4A83"/>
                </a:solidFill>
              </a:rPr>
              <a:t>adding the ICoCo interface to SIMMER-V</a:t>
            </a:r>
          </a:p>
          <a:p>
            <a:endParaRPr lang="en-US" sz="2400" b="1" dirty="0" smtClean="0">
              <a:solidFill>
                <a:srgbClr val="3E4A8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3E4A83"/>
                </a:solidFill>
              </a:rPr>
              <a:t>SIMMER-V Fortran code =&gt; a C++ API has been added to the code.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3E4A83"/>
                </a:solidFill>
              </a:rPr>
              <a:t>The ICoCo interface has been implemented into this object.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3E4A83"/>
                </a:solidFill>
              </a:rPr>
              <a:t>The MedCoupling Field exchanges process have been added to the code (being verified).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42276" y="4214737"/>
            <a:ext cx="6910920" cy="15696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60019"/>
                </a:solidFill>
              </a:rPr>
              <a:t>This makes it possible to use, in the medium term, SIMMER in a coupled C3PO application </a:t>
            </a:r>
            <a:r>
              <a:rPr lang="en-US" sz="2400" b="1" dirty="0" smtClean="0">
                <a:solidFill>
                  <a:srgbClr val="E60019"/>
                </a:solidFill>
              </a:rPr>
              <a:t>with the CATHARE-ICoCo </a:t>
            </a:r>
            <a:r>
              <a:rPr lang="en-US" sz="2400" b="1" dirty="0">
                <a:solidFill>
                  <a:srgbClr val="E60019"/>
                </a:solidFill>
              </a:rPr>
              <a:t>components for </a:t>
            </a:r>
            <a:r>
              <a:rPr lang="en-US" sz="2400" b="1" dirty="0" smtClean="0">
                <a:solidFill>
                  <a:srgbClr val="E60019"/>
                </a:solidFill>
              </a:rPr>
              <a:t>example.</a:t>
            </a:r>
            <a:endParaRPr lang="en-US" sz="2400" dirty="0">
              <a:solidFill>
                <a:srgbClr val="E60019"/>
              </a:solidFill>
            </a:endParaRPr>
          </a:p>
        </p:txBody>
      </p:sp>
      <p:sp>
        <p:nvSpPr>
          <p:cNvPr id="100" name="Virage 99"/>
          <p:cNvSpPr/>
          <p:nvPr/>
        </p:nvSpPr>
        <p:spPr>
          <a:xfrm>
            <a:off x="7564480" y="4046439"/>
            <a:ext cx="1108598" cy="989975"/>
          </a:xfrm>
          <a:prstGeom prst="bentArrow">
            <a:avLst>
              <a:gd name="adj1" fmla="val 12952"/>
              <a:gd name="adj2" fmla="val 25000"/>
              <a:gd name="adj3" fmla="val 25000"/>
              <a:gd name="adj4" fmla="val 45089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3" name="Virage 102"/>
          <p:cNvSpPr/>
          <p:nvPr/>
        </p:nvSpPr>
        <p:spPr>
          <a:xfrm flipV="1">
            <a:off x="7571113" y="4661573"/>
            <a:ext cx="1108598" cy="989975"/>
          </a:xfrm>
          <a:prstGeom prst="bentArrow">
            <a:avLst>
              <a:gd name="adj1" fmla="val 12952"/>
              <a:gd name="adj2" fmla="val 25000"/>
              <a:gd name="adj3" fmla="val 25000"/>
              <a:gd name="adj4" fmla="val 45089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8376989" y="3748374"/>
            <a:ext cx="1903731" cy="2257425"/>
            <a:chOff x="0" y="0"/>
            <a:chExt cx="1841500" cy="2183130"/>
          </a:xfrm>
        </p:grpSpPr>
        <p:grpSp>
          <p:nvGrpSpPr>
            <p:cNvPr id="56" name="Groupe 55"/>
            <p:cNvGrpSpPr/>
            <p:nvPr/>
          </p:nvGrpSpPr>
          <p:grpSpPr>
            <a:xfrm>
              <a:off x="0" y="0"/>
              <a:ext cx="1841500" cy="2183130"/>
              <a:chOff x="0" y="0"/>
              <a:chExt cx="1841500" cy="2183130"/>
            </a:xfrm>
          </p:grpSpPr>
          <p:grpSp>
            <p:nvGrpSpPr>
              <p:cNvPr id="60" name="Groupe 59"/>
              <p:cNvGrpSpPr/>
              <p:nvPr/>
            </p:nvGrpSpPr>
            <p:grpSpPr>
              <a:xfrm>
                <a:off x="0" y="0"/>
                <a:ext cx="1841500" cy="2183130"/>
                <a:chOff x="0" y="0"/>
                <a:chExt cx="1841500" cy="2183130"/>
              </a:xfrm>
            </p:grpSpPr>
            <p:grpSp>
              <p:nvGrpSpPr>
                <p:cNvPr id="62" name="Groupe 61"/>
                <p:cNvGrpSpPr/>
                <p:nvPr/>
              </p:nvGrpSpPr>
              <p:grpSpPr>
                <a:xfrm>
                  <a:off x="0" y="0"/>
                  <a:ext cx="1841500" cy="2183130"/>
                  <a:chOff x="0" y="0"/>
                  <a:chExt cx="1842126" cy="2183367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20472" y="259308"/>
                    <a:ext cx="1794681" cy="19166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6824" y="0"/>
                    <a:ext cx="1815152" cy="2181860"/>
                  </a:xfrm>
                  <a:prstGeom prst="rect">
                    <a:avLst/>
                  </a:prstGeom>
                  <a:noFill/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87" name="Groupe 86"/>
                  <p:cNvGrpSpPr/>
                  <p:nvPr/>
                </p:nvGrpSpPr>
                <p:grpSpPr>
                  <a:xfrm>
                    <a:off x="0" y="0"/>
                    <a:ext cx="1842126" cy="2183367"/>
                    <a:chOff x="0" y="0"/>
                    <a:chExt cx="1842126" cy="2183367"/>
                  </a:xfrm>
                </p:grpSpPr>
                <p:cxnSp>
                  <p:nvCxnSpPr>
                    <p:cNvPr id="88" name="Connecteur droit 87"/>
                    <p:cNvCxnSpPr/>
                    <p:nvPr/>
                  </p:nvCxnSpPr>
                  <p:spPr>
                    <a:xfrm>
                      <a:off x="307075" y="6824"/>
                      <a:ext cx="0" cy="21697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Connecteur droit 88"/>
                    <p:cNvCxnSpPr/>
                    <p:nvPr/>
                  </p:nvCxnSpPr>
                  <p:spPr>
                    <a:xfrm>
                      <a:off x="627797" y="13648"/>
                      <a:ext cx="0" cy="21697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Connecteur droit 89"/>
                    <p:cNvCxnSpPr/>
                    <p:nvPr/>
                  </p:nvCxnSpPr>
                  <p:spPr>
                    <a:xfrm>
                      <a:off x="928048" y="6824"/>
                      <a:ext cx="0" cy="21697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Connecteur droit 90"/>
                    <p:cNvCxnSpPr/>
                    <p:nvPr/>
                  </p:nvCxnSpPr>
                  <p:spPr>
                    <a:xfrm>
                      <a:off x="1269242" y="6824"/>
                      <a:ext cx="0" cy="21697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Connecteur droit 91"/>
                    <p:cNvCxnSpPr/>
                    <p:nvPr/>
                  </p:nvCxnSpPr>
                  <p:spPr>
                    <a:xfrm>
                      <a:off x="1535373" y="0"/>
                      <a:ext cx="0" cy="21697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3" name="Groupe 92"/>
                    <p:cNvGrpSpPr/>
                    <p:nvPr/>
                  </p:nvGrpSpPr>
                  <p:grpSpPr>
                    <a:xfrm>
                      <a:off x="0" y="307075"/>
                      <a:ext cx="1842126" cy="1671858"/>
                      <a:chOff x="0" y="0"/>
                      <a:chExt cx="1842126" cy="1671858"/>
                    </a:xfrm>
                  </p:grpSpPr>
                  <p:cxnSp>
                    <p:nvCxnSpPr>
                      <p:cNvPr id="94" name="Connecteur droit 93"/>
                      <p:cNvCxnSpPr/>
                      <p:nvPr/>
                    </p:nvCxnSpPr>
                    <p:spPr>
                      <a:xfrm>
                        <a:off x="6824" y="0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Connecteur droit 94"/>
                      <p:cNvCxnSpPr/>
                      <p:nvPr/>
                    </p:nvCxnSpPr>
                    <p:spPr>
                      <a:xfrm>
                        <a:off x="6824" y="996287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Connecteur droit 95"/>
                      <p:cNvCxnSpPr/>
                      <p:nvPr/>
                    </p:nvCxnSpPr>
                    <p:spPr>
                      <a:xfrm>
                        <a:off x="0" y="648269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Connecteur droit 96"/>
                      <p:cNvCxnSpPr/>
                      <p:nvPr/>
                    </p:nvCxnSpPr>
                    <p:spPr>
                      <a:xfrm>
                        <a:off x="20472" y="320722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Connecteur droit 97"/>
                      <p:cNvCxnSpPr/>
                      <p:nvPr/>
                    </p:nvCxnSpPr>
                    <p:spPr>
                      <a:xfrm>
                        <a:off x="27296" y="1337481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Connecteur droit 98"/>
                      <p:cNvCxnSpPr/>
                      <p:nvPr/>
                    </p:nvCxnSpPr>
                    <p:spPr>
                      <a:xfrm>
                        <a:off x="0" y="1671858"/>
                        <a:ext cx="181483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pic>
              <p:nvPicPr>
                <p:cNvPr id="63" name="Image 6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87" y="567004"/>
                  <a:ext cx="375285" cy="838835"/>
                </a:xfrm>
                <a:prstGeom prst="rect">
                  <a:avLst/>
                </a:prstGeom>
              </p:spPr>
            </p:pic>
            <p:grpSp>
              <p:nvGrpSpPr>
                <p:cNvPr id="64" name="Groupe 63"/>
                <p:cNvGrpSpPr/>
                <p:nvPr/>
              </p:nvGrpSpPr>
              <p:grpSpPr>
                <a:xfrm>
                  <a:off x="238127" y="1981200"/>
                  <a:ext cx="1392070" cy="196594"/>
                  <a:chOff x="2" y="0"/>
                  <a:chExt cx="2191350" cy="1848906"/>
                </a:xfrm>
              </p:grpSpPr>
              <p:grpSp>
                <p:nvGrpSpPr>
                  <p:cNvPr id="65" name="Groupe 64"/>
                  <p:cNvGrpSpPr/>
                  <p:nvPr/>
                </p:nvGrpSpPr>
                <p:grpSpPr>
                  <a:xfrm rot="5400000">
                    <a:off x="174594" y="-167186"/>
                    <a:ext cx="1841500" cy="2190683"/>
                    <a:chOff x="0" y="-7554"/>
                    <a:chExt cx="1842126" cy="2190921"/>
                  </a:xfrm>
                </p:grpSpPr>
                <p:sp>
                  <p:nvSpPr>
                    <p:cNvPr id="70" name="Rectangle 69"/>
                    <p:cNvSpPr/>
                    <p:nvPr/>
                  </p:nvSpPr>
                  <p:spPr>
                    <a:xfrm>
                      <a:off x="20473" y="-7554"/>
                      <a:ext cx="1794681" cy="2183538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6824" y="0"/>
                      <a:ext cx="1815152" cy="2181860"/>
                    </a:xfrm>
                    <a:prstGeom prst="rect">
                      <a:avLst/>
                    </a:prstGeom>
                    <a:noFill/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72" name="Groupe 71"/>
                    <p:cNvGrpSpPr/>
                    <p:nvPr/>
                  </p:nvGrpSpPr>
                  <p:grpSpPr>
                    <a:xfrm>
                      <a:off x="0" y="0"/>
                      <a:ext cx="1842126" cy="2183367"/>
                      <a:chOff x="0" y="0"/>
                      <a:chExt cx="1842126" cy="2183367"/>
                    </a:xfrm>
                  </p:grpSpPr>
                  <p:cxnSp>
                    <p:nvCxnSpPr>
                      <p:cNvPr id="73" name="Connecteur droit 72"/>
                      <p:cNvCxnSpPr/>
                      <p:nvPr/>
                    </p:nvCxnSpPr>
                    <p:spPr>
                      <a:xfrm>
                        <a:off x="307075" y="6824"/>
                        <a:ext cx="0" cy="216971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Connecteur droit 73"/>
                      <p:cNvCxnSpPr/>
                      <p:nvPr/>
                    </p:nvCxnSpPr>
                    <p:spPr>
                      <a:xfrm>
                        <a:off x="627797" y="13648"/>
                        <a:ext cx="0" cy="216971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Connecteur droit 74"/>
                      <p:cNvCxnSpPr/>
                      <p:nvPr/>
                    </p:nvCxnSpPr>
                    <p:spPr>
                      <a:xfrm>
                        <a:off x="928048" y="6824"/>
                        <a:ext cx="0" cy="216971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Connecteur droit 75"/>
                      <p:cNvCxnSpPr/>
                      <p:nvPr/>
                    </p:nvCxnSpPr>
                    <p:spPr>
                      <a:xfrm>
                        <a:off x="1269242" y="6824"/>
                        <a:ext cx="0" cy="216971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Connecteur droit 76"/>
                      <p:cNvCxnSpPr/>
                      <p:nvPr/>
                    </p:nvCxnSpPr>
                    <p:spPr>
                      <a:xfrm>
                        <a:off x="1535373" y="0"/>
                        <a:ext cx="0" cy="216971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78" name="Groupe 77"/>
                      <p:cNvGrpSpPr/>
                      <p:nvPr/>
                    </p:nvGrpSpPr>
                    <p:grpSpPr>
                      <a:xfrm>
                        <a:off x="0" y="307075"/>
                        <a:ext cx="1842126" cy="1630908"/>
                        <a:chOff x="0" y="0"/>
                        <a:chExt cx="1842126" cy="1630908"/>
                      </a:xfrm>
                    </p:grpSpPr>
                    <p:cxnSp>
                      <p:nvCxnSpPr>
                        <p:cNvPr id="79" name="Connecteur droit 78"/>
                        <p:cNvCxnSpPr/>
                        <p:nvPr/>
                      </p:nvCxnSpPr>
                      <p:spPr>
                        <a:xfrm>
                          <a:off x="6824" y="0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" name="Connecteur droit 79"/>
                        <p:cNvCxnSpPr/>
                        <p:nvPr/>
                      </p:nvCxnSpPr>
                      <p:spPr>
                        <a:xfrm>
                          <a:off x="6824" y="996287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" name="Connecteur droit 80"/>
                        <p:cNvCxnSpPr/>
                        <p:nvPr/>
                      </p:nvCxnSpPr>
                      <p:spPr>
                        <a:xfrm>
                          <a:off x="0" y="648269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" name="Connecteur droit 81"/>
                        <p:cNvCxnSpPr/>
                        <p:nvPr/>
                      </p:nvCxnSpPr>
                      <p:spPr>
                        <a:xfrm>
                          <a:off x="20472" y="320722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" name="Connecteur droit 82"/>
                        <p:cNvCxnSpPr/>
                        <p:nvPr/>
                      </p:nvCxnSpPr>
                      <p:spPr>
                        <a:xfrm>
                          <a:off x="27296" y="1337481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" name="Connecteur droit 83"/>
                        <p:cNvCxnSpPr/>
                        <p:nvPr/>
                      </p:nvCxnSpPr>
                      <p:spPr>
                        <a:xfrm>
                          <a:off x="0" y="1630908"/>
                          <a:ext cx="181483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66" name="Groupe 65"/>
                  <p:cNvGrpSpPr/>
                  <p:nvPr/>
                </p:nvGrpSpPr>
                <p:grpSpPr>
                  <a:xfrm>
                    <a:off x="14231" y="0"/>
                    <a:ext cx="2177121" cy="1828182"/>
                    <a:chOff x="0" y="0"/>
                    <a:chExt cx="2177121" cy="1828182"/>
                  </a:xfrm>
                </p:grpSpPr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0" y="13648"/>
                      <a:ext cx="211843" cy="1814534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1965278" y="0"/>
                      <a:ext cx="211843" cy="1814534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232012" y="1514902"/>
                      <a:ext cx="1720215" cy="29908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</p:grpSp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450" y="1009650"/>
                <a:ext cx="789940" cy="887095"/>
              </a:xfrm>
              <a:prstGeom prst="rect">
                <a:avLst/>
              </a:prstGeom>
            </p:spPr>
          </p:pic>
        </p:grpSp>
        <p:cxnSp>
          <p:nvCxnSpPr>
            <p:cNvPr id="57" name="Connecteur en arc 56"/>
            <p:cNvCxnSpPr/>
            <p:nvPr/>
          </p:nvCxnSpPr>
          <p:spPr>
            <a:xfrm flipH="1" flipV="1">
              <a:off x="685800" y="800100"/>
              <a:ext cx="122830" cy="252483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en arc 57"/>
            <p:cNvCxnSpPr/>
            <p:nvPr/>
          </p:nvCxnSpPr>
          <p:spPr>
            <a:xfrm flipV="1">
              <a:off x="1104900" y="800100"/>
              <a:ext cx="122830" cy="252483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>
              <a:off x="250588" y="1433778"/>
              <a:ext cx="0" cy="184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à coins arrondis 101"/>
          <p:cNvSpPr/>
          <p:nvPr/>
        </p:nvSpPr>
        <p:spPr>
          <a:xfrm>
            <a:off x="7473938" y="4541426"/>
            <a:ext cx="376317" cy="748556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219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960576"/>
            <a:ext cx="10880038" cy="4727575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en-US" sz="2600" dirty="0" smtClean="0">
                <a:latin typeface="+mn-lt"/>
              </a:rPr>
              <a:t>Safety requirements for Gen-IV such as formulated by the </a:t>
            </a:r>
            <a:r>
              <a:rPr lang="en-US" sz="2600" dirty="0" err="1" smtClean="0">
                <a:latin typeface="+mn-lt"/>
              </a:rPr>
              <a:t>french</a:t>
            </a:r>
            <a:r>
              <a:rPr lang="en-US" sz="2600" dirty="0" smtClean="0">
                <a:latin typeface="+mn-lt"/>
              </a:rPr>
              <a:t> regulation or by ESNI+ H2020 program =&gt; </a:t>
            </a:r>
          </a:p>
          <a:p>
            <a:pPr marL="644525" lvl="1" indent="-285750" algn="just">
              <a:buFont typeface="Arial" panose="020B0604020202020204" pitchFamily="34" charset="0"/>
              <a:buChar char="•"/>
              <a:tabLst>
                <a:tab pos="2422525" algn="l"/>
              </a:tabLst>
            </a:pPr>
            <a:r>
              <a:rPr lang="en-US" sz="2600" b="1" dirty="0" smtClean="0">
                <a:solidFill>
                  <a:srgbClr val="3E4A83"/>
                </a:solidFill>
              </a:rPr>
              <a:t>Take into the Severe Accidents (S.A) at the design level =&gt; </a:t>
            </a:r>
            <a:r>
              <a:rPr lang="en-US" sz="2600" b="1" dirty="0" smtClean="0">
                <a:solidFill>
                  <a:srgbClr val="FF0000"/>
                </a:solidFill>
              </a:rPr>
              <a:t>Prevention</a:t>
            </a:r>
            <a:r>
              <a:rPr lang="en-US" sz="2600" b="1" dirty="0" smtClean="0">
                <a:solidFill>
                  <a:srgbClr val="3E4A83"/>
                </a:solidFill>
              </a:rPr>
              <a:t> (design provisions to prevent feared events) &amp; </a:t>
            </a:r>
            <a:r>
              <a:rPr lang="en-US" sz="2600" b="1" dirty="0" smtClean="0">
                <a:solidFill>
                  <a:srgbClr val="FF0000"/>
                </a:solidFill>
              </a:rPr>
              <a:t>Mitigation</a:t>
            </a:r>
            <a:r>
              <a:rPr lang="en-US" sz="2600" b="1" dirty="0" smtClean="0">
                <a:solidFill>
                  <a:srgbClr val="3E4A83"/>
                </a:solidFill>
              </a:rPr>
              <a:t> (specific features to mitigate their consequences)</a:t>
            </a:r>
          </a:p>
          <a:p>
            <a:pPr marL="644525" lvl="1" indent="-285750" algn="just">
              <a:buFont typeface="Arial" panose="020B0604020202020204" pitchFamily="34" charset="0"/>
              <a:buChar char="•"/>
              <a:tabLst>
                <a:tab pos="2422525" algn="l"/>
              </a:tabLst>
            </a:pPr>
            <a:r>
              <a:rPr lang="en-US" sz="2600" b="1" dirty="0" smtClean="0">
                <a:solidFill>
                  <a:srgbClr val="3E4A83"/>
                </a:solidFill>
              </a:rPr>
              <a:t>Use a methodology that integrates at best the </a:t>
            </a:r>
            <a:r>
              <a:rPr lang="en-US" sz="2600" b="1" dirty="0" smtClean="0">
                <a:solidFill>
                  <a:srgbClr val="FF0000"/>
                </a:solidFill>
              </a:rPr>
              <a:t>deterministic</a:t>
            </a:r>
            <a:r>
              <a:rPr lang="en-US" sz="2600" b="1" dirty="0" smtClean="0">
                <a:solidFill>
                  <a:srgbClr val="3E4A83"/>
                </a:solidFill>
              </a:rPr>
              <a:t> way and the </a:t>
            </a:r>
            <a:r>
              <a:rPr lang="en-US" sz="2600" b="1" dirty="0" smtClean="0">
                <a:solidFill>
                  <a:srgbClr val="FF0000"/>
                </a:solidFill>
              </a:rPr>
              <a:t>probabilistic</a:t>
            </a:r>
            <a:r>
              <a:rPr lang="en-US" sz="2600" b="1" dirty="0" smtClean="0">
                <a:solidFill>
                  <a:srgbClr val="3E4A83"/>
                </a:solidFill>
              </a:rPr>
              <a:t> </a:t>
            </a:r>
            <a:r>
              <a:rPr lang="en-US" sz="2600" b="1" dirty="0" smtClean="0">
                <a:solidFill>
                  <a:srgbClr val="3E4A83"/>
                </a:solidFill>
              </a:rPr>
              <a:t>way</a:t>
            </a:r>
            <a:endParaRPr lang="en-US" sz="2600" b="1" dirty="0" smtClean="0">
              <a:solidFill>
                <a:srgbClr val="3E4A83"/>
              </a:solidFill>
            </a:endParaRPr>
          </a:p>
          <a:p>
            <a:pPr marL="0" indent="0" algn="just">
              <a:buNone/>
              <a:tabLst>
                <a:tab pos="2422525" algn="l"/>
              </a:tabLst>
            </a:pPr>
            <a:r>
              <a:rPr lang="en-US" sz="2600" dirty="0" smtClean="0">
                <a:latin typeface="+mn-lt"/>
              </a:rPr>
              <a:t>The SFR background (</a:t>
            </a:r>
            <a:r>
              <a:rPr lang="en-US" sz="2600" dirty="0" err="1" smtClean="0">
                <a:latin typeface="+mn-lt"/>
              </a:rPr>
              <a:t>PhX</a:t>
            </a:r>
            <a:r>
              <a:rPr lang="en-US" sz="2600" dirty="0" smtClean="0">
                <a:latin typeface="+mn-lt"/>
              </a:rPr>
              <a:t>, SPX, ASTRID) has led to </a:t>
            </a:r>
            <a:r>
              <a:rPr lang="en-US" sz="2600" b="1" dirty="0" smtClean="0">
                <a:latin typeface="+mn-lt"/>
              </a:rPr>
              <a:t>2 classes of simulation </a:t>
            </a:r>
            <a:r>
              <a:rPr lang="en-US" sz="2600" dirty="0" smtClean="0">
                <a:latin typeface="+mn-lt"/>
              </a:rPr>
              <a:t>tools:</a:t>
            </a:r>
          </a:p>
          <a:p>
            <a:pPr marL="644525" lvl="1" indent="-285750" algn="just">
              <a:buFont typeface="Arial" panose="020B0604020202020204" pitchFamily="34" charset="0"/>
              <a:buChar char="•"/>
              <a:tabLst>
                <a:tab pos="2422525" algn="l"/>
              </a:tabLst>
            </a:pPr>
            <a:r>
              <a:rPr lang="en-US" sz="2600" b="1" i="1" dirty="0" smtClean="0"/>
              <a:t>Best Estimate tools</a:t>
            </a:r>
            <a:r>
              <a:rPr lang="en-US" sz="2600" b="1" dirty="0" smtClean="0"/>
              <a:t>: </a:t>
            </a:r>
            <a:r>
              <a:rPr lang="en-US" sz="2600" b="1" dirty="0" smtClean="0">
                <a:solidFill>
                  <a:srgbClr val="3E4A83"/>
                </a:solidFill>
              </a:rPr>
              <a:t>mechanistic, detailed, time consuming.</a:t>
            </a:r>
          </a:p>
          <a:p>
            <a:pPr marL="644525" lvl="1" indent="-285750" algn="just">
              <a:buFont typeface="Arial" panose="020B0604020202020204" pitchFamily="34" charset="0"/>
              <a:buChar char="•"/>
              <a:tabLst>
                <a:tab pos="2422525" algn="l"/>
              </a:tabLst>
            </a:pPr>
            <a:r>
              <a:rPr lang="en-US" sz="2600" b="1" i="1" dirty="0" err="1" smtClean="0"/>
              <a:t>Physico</a:t>
            </a:r>
            <a:r>
              <a:rPr lang="en-US" sz="2600" b="1" i="1" dirty="0" smtClean="0"/>
              <a:t>-statistical</a:t>
            </a:r>
            <a:r>
              <a:rPr lang="en-US" sz="2600" b="1" dirty="0" smtClean="0"/>
              <a:t> </a:t>
            </a:r>
            <a:r>
              <a:rPr lang="en-US" sz="2600" b="1" i="1" dirty="0" smtClean="0"/>
              <a:t>tools</a:t>
            </a:r>
            <a:r>
              <a:rPr lang="en-US" sz="2600" b="1" dirty="0" smtClean="0"/>
              <a:t>: </a:t>
            </a:r>
            <a:r>
              <a:rPr lang="en-US" sz="2600" b="1" dirty="0" smtClean="0">
                <a:solidFill>
                  <a:srgbClr val="3E4A83"/>
                </a:solidFill>
              </a:rPr>
              <a:t>simpler modelling, parametric, fast running.   </a:t>
            </a:r>
          </a:p>
          <a:p>
            <a:pPr algn="just"/>
            <a:endParaRPr lang="en-US" sz="20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Motivations and background</a:t>
            </a:r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0F225C7-2A54-8795-689F-FCC4525F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444854"/>
            <a:ext cx="9593603" cy="365125"/>
          </a:xfrm>
        </p:spPr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Espace réservé de la date 11"/>
          <p:cNvSpPr txBox="1">
            <a:spLocks/>
          </p:cNvSpPr>
          <p:nvPr/>
        </p:nvSpPr>
        <p:spPr>
          <a:xfrm>
            <a:off x="10431567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720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8306" y="762445"/>
            <a:ext cx="10095117" cy="4661959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b="1" dirty="0">
                <a:solidFill>
                  <a:srgbClr val="3E4A83"/>
                </a:solidFill>
                <a:latin typeface="+mn-lt"/>
              </a:rPr>
              <a:t>APOLLO3 </a:t>
            </a:r>
            <a:r>
              <a:rPr lang="en-US" sz="2400" b="1" dirty="0">
                <a:solidFill>
                  <a:srgbClr val="3E4A83"/>
                </a:solidFill>
                <a:latin typeface="+mn-lt"/>
              </a:rPr>
              <a:t>– </a:t>
            </a:r>
            <a:r>
              <a:rPr lang="en-US" sz="2400" b="1" dirty="0" err="1">
                <a:solidFill>
                  <a:srgbClr val="3E4A83"/>
                </a:solidFill>
                <a:latin typeface="+mn-lt"/>
              </a:rPr>
              <a:t>Europlexus</a:t>
            </a:r>
            <a:r>
              <a:rPr lang="en-US" sz="2400" b="1" dirty="0">
                <a:solidFill>
                  <a:srgbClr val="3E4A83"/>
                </a:solidFill>
                <a:latin typeface="+mn-lt"/>
              </a:rPr>
              <a:t> coupling: </a:t>
            </a:r>
            <a:r>
              <a:rPr lang="en-US" sz="2400" b="1" dirty="0">
                <a:latin typeface="+mn-lt"/>
              </a:rPr>
              <a:t>Transient Of Power that generates a shock wave in EPX (PWR case) + Vessel plastic deformation </a:t>
            </a:r>
            <a:endParaRPr lang="en-US" sz="2400" b="1" dirty="0" smtClean="0">
              <a:latin typeface="+mn-lt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To be adapted to SFR.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36599" y="247190"/>
            <a:ext cx="10733087" cy="871827"/>
          </a:xfrm>
        </p:spPr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realisations</a:t>
            </a:r>
            <a:endParaRPr lang="en-US" b="1" dirty="0">
              <a:solidFill>
                <a:srgbClr val="3E4A8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599" y="6426030"/>
            <a:ext cx="9470081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564317" y="2330251"/>
            <a:ext cx="4715790" cy="28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7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71062" y="966883"/>
            <a:ext cx="11075850" cy="5561771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smtClean="0">
                <a:solidFill>
                  <a:srgbClr val="3E4A83"/>
                </a:solidFill>
              </a:rPr>
              <a:t>This presentation cannot be conclusive as it mainly presents </a:t>
            </a:r>
            <a:r>
              <a:rPr lang="en-US" sz="2800" b="1" dirty="0" smtClean="0">
                <a:solidFill>
                  <a:srgbClr val="3E4A83"/>
                </a:solidFill>
              </a:rPr>
              <a:t>guide lines </a:t>
            </a:r>
            <a:r>
              <a:rPr lang="en-US" sz="2800" dirty="0" smtClean="0">
                <a:solidFill>
                  <a:srgbClr val="3E4A83"/>
                </a:solidFill>
              </a:rPr>
              <a:t>for the future version of the SFR S.A CEA platform. </a:t>
            </a:r>
          </a:p>
          <a:p>
            <a:pPr marL="285750" indent="-285750" algn="just">
              <a:buFontTx/>
              <a:buChar char="-"/>
            </a:pPr>
            <a:r>
              <a:rPr lang="en-US" sz="2800" dirty="0" smtClean="0">
                <a:solidFill>
                  <a:srgbClr val="3E4A83"/>
                </a:solidFill>
              </a:rPr>
              <a:t>These guide lines encompass the 2 ways of computing : </a:t>
            </a:r>
            <a:r>
              <a:rPr lang="en-US" sz="2800" b="1" dirty="0" smtClean="0">
                <a:solidFill>
                  <a:srgbClr val="3E4A83"/>
                </a:solidFill>
              </a:rPr>
              <a:t>B.E and simplified tools</a:t>
            </a:r>
            <a:r>
              <a:rPr lang="en-US" sz="2800" dirty="0" smtClean="0">
                <a:solidFill>
                  <a:srgbClr val="3E4A83"/>
                </a:solidFill>
              </a:rPr>
              <a:t> in a coherent framework. </a:t>
            </a:r>
            <a:endParaRPr lang="en-US" sz="2800" dirty="0">
              <a:solidFill>
                <a:srgbClr val="3E4A83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2800" dirty="0" smtClean="0">
                <a:solidFill>
                  <a:srgbClr val="3E4A83"/>
                </a:solidFill>
              </a:rPr>
              <a:t>Besides, we take advantage of </a:t>
            </a:r>
            <a:r>
              <a:rPr lang="en-US" sz="2800" b="1" dirty="0" smtClean="0">
                <a:solidFill>
                  <a:srgbClr val="3E4A83"/>
                </a:solidFill>
              </a:rPr>
              <a:t>an important maturity in terms of coupling tools</a:t>
            </a:r>
            <a:r>
              <a:rPr lang="en-US" sz="2800" dirty="0" smtClean="0">
                <a:solidFill>
                  <a:srgbClr val="3E4A83"/>
                </a:solidFill>
              </a:rPr>
              <a:t>: PROCOR, MedCoupling, ICoCo, C3PO, and in terms of computing platforms (SALOME)</a:t>
            </a:r>
          </a:p>
          <a:p>
            <a:pPr marL="285750" indent="-285750" algn="just">
              <a:buFontTx/>
              <a:buChar char="-"/>
            </a:pPr>
            <a:r>
              <a:rPr lang="en-US" sz="2800" dirty="0" smtClean="0">
                <a:solidFill>
                  <a:srgbClr val="3E4A83"/>
                </a:solidFill>
              </a:rPr>
              <a:t>Finally, </a:t>
            </a:r>
            <a:r>
              <a:rPr lang="en-US" sz="2800" dirty="0">
                <a:solidFill>
                  <a:srgbClr val="3E4A83"/>
                </a:solidFill>
              </a:rPr>
              <a:t>we </a:t>
            </a:r>
            <a:r>
              <a:rPr lang="en-US" sz="2800" dirty="0" smtClean="0">
                <a:solidFill>
                  <a:srgbClr val="3E4A83"/>
                </a:solidFill>
              </a:rPr>
              <a:t>rely </a:t>
            </a:r>
            <a:r>
              <a:rPr lang="en-US" sz="2800" dirty="0">
                <a:solidFill>
                  <a:srgbClr val="3E4A83"/>
                </a:solidFill>
              </a:rPr>
              <a:t>on an important </a:t>
            </a:r>
            <a:r>
              <a:rPr lang="en-US" sz="2800" b="1" dirty="0">
                <a:solidFill>
                  <a:srgbClr val="3E4A83"/>
                </a:solidFill>
              </a:rPr>
              <a:t>experience and mastery </a:t>
            </a:r>
            <a:r>
              <a:rPr lang="en-US" sz="2800" dirty="0">
                <a:solidFill>
                  <a:srgbClr val="3E4A83"/>
                </a:solidFill>
              </a:rPr>
              <a:t>of </a:t>
            </a:r>
            <a:r>
              <a:rPr lang="en-US" sz="2800" dirty="0" smtClean="0">
                <a:solidFill>
                  <a:srgbClr val="3E4A83"/>
                </a:solidFill>
              </a:rPr>
              <a:t>the degradation </a:t>
            </a:r>
            <a:r>
              <a:rPr lang="en-US" sz="2800" dirty="0">
                <a:solidFill>
                  <a:srgbClr val="3E4A83"/>
                </a:solidFill>
              </a:rPr>
              <a:t>calculation </a:t>
            </a:r>
            <a:r>
              <a:rPr lang="en-US" sz="2800" dirty="0" smtClean="0">
                <a:solidFill>
                  <a:srgbClr val="3E4A83"/>
                </a:solidFill>
              </a:rPr>
              <a:t>topic, acquired </a:t>
            </a:r>
            <a:r>
              <a:rPr lang="en-US" sz="2800" dirty="0">
                <a:solidFill>
                  <a:srgbClr val="3E4A83"/>
                </a:solidFill>
              </a:rPr>
              <a:t>during </a:t>
            </a:r>
            <a:r>
              <a:rPr lang="en-US" sz="2800" b="1" dirty="0">
                <a:solidFill>
                  <a:srgbClr val="3E4A83"/>
                </a:solidFill>
              </a:rPr>
              <a:t>the development of </a:t>
            </a:r>
            <a:r>
              <a:rPr lang="en-US" sz="2800" b="1" dirty="0" smtClean="0">
                <a:solidFill>
                  <a:srgbClr val="3E4A83"/>
                </a:solidFill>
              </a:rPr>
              <a:t>SIMMER-V </a:t>
            </a:r>
            <a:r>
              <a:rPr lang="en-US" sz="2800" dirty="0" smtClean="0">
                <a:solidFill>
                  <a:srgbClr val="3E4A83"/>
                </a:solidFill>
              </a:rPr>
              <a:t>with JAEA.</a:t>
            </a:r>
          </a:p>
          <a:p>
            <a:endParaRPr lang="en-US" sz="2600" dirty="0" smtClean="0">
              <a:solidFill>
                <a:srgbClr val="3E4A83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All </a:t>
            </a:r>
            <a:r>
              <a:rPr lang="en-US" sz="2800" b="1" dirty="0">
                <a:solidFill>
                  <a:srgbClr val="FF0000"/>
                </a:solidFill>
              </a:rPr>
              <a:t>these considerations </a:t>
            </a:r>
            <a:r>
              <a:rPr lang="en-US" sz="2800" b="1" dirty="0" smtClean="0">
                <a:solidFill>
                  <a:srgbClr val="FF0000"/>
                </a:solidFill>
              </a:rPr>
              <a:t>pinpoint the </a:t>
            </a:r>
            <a:r>
              <a:rPr lang="en-US" sz="2800" b="1" dirty="0">
                <a:solidFill>
                  <a:srgbClr val="FF0000"/>
                </a:solidFill>
              </a:rPr>
              <a:t>interest and the opportunity to lay the foundations for the next generation of the </a:t>
            </a:r>
            <a:r>
              <a:rPr lang="en-US" sz="2800" b="1" dirty="0" smtClean="0">
                <a:solidFill>
                  <a:srgbClr val="FF0000"/>
                </a:solidFill>
              </a:rPr>
              <a:t>SFR S.A platform, in the wake of SEASON.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409554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6065" y="345964"/>
            <a:ext cx="9048266" cy="871827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9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3203187" y="3210741"/>
            <a:ext cx="3930779" cy="703262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25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59" y="1185863"/>
            <a:ext cx="11071655" cy="4727575"/>
          </a:xfrm>
        </p:spPr>
        <p:txBody>
          <a:bodyPr numCol="1"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+mn-lt"/>
              </a:rPr>
              <a:t>In continuity of this background, we aim at renewing, completing and organizing our tools in a platform that meets at best the targets above.</a:t>
            </a:r>
          </a:p>
          <a:p>
            <a:pPr marL="0" indent="0">
              <a:buNone/>
            </a:pPr>
            <a:r>
              <a:rPr lang="en-US" sz="2800" b="1" dirty="0" smtClean="0">
                <a:latin typeface="+mn-lt"/>
              </a:rPr>
              <a:t>In what follows,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800" b="1" dirty="0">
                <a:solidFill>
                  <a:srgbClr val="3E4A83"/>
                </a:solidFill>
                <a:latin typeface="+mn-lt"/>
              </a:rPr>
              <a:t>W</a:t>
            </a:r>
            <a:r>
              <a:rPr lang="en-US" sz="2800" b="1" dirty="0" smtClean="0">
                <a:solidFill>
                  <a:srgbClr val="3E4A83"/>
                </a:solidFill>
                <a:latin typeface="+mn-lt"/>
              </a:rPr>
              <a:t>e </a:t>
            </a:r>
            <a:r>
              <a:rPr lang="en-US" sz="2800" b="1" dirty="0">
                <a:solidFill>
                  <a:srgbClr val="3E4A83"/>
                </a:solidFill>
                <a:latin typeface="+mn-lt"/>
              </a:rPr>
              <a:t>briefly describe what these </a:t>
            </a:r>
            <a:r>
              <a:rPr lang="en-US" sz="2800" b="1" u="sng" dirty="0">
                <a:solidFill>
                  <a:srgbClr val="3E4A83"/>
                </a:solidFill>
                <a:latin typeface="+mn-lt"/>
              </a:rPr>
              <a:t>two classes </a:t>
            </a:r>
            <a:r>
              <a:rPr lang="en-US" sz="2800" b="1" u="sng" dirty="0" smtClean="0">
                <a:solidFill>
                  <a:srgbClr val="3E4A83"/>
                </a:solidFill>
                <a:latin typeface="+mn-lt"/>
              </a:rPr>
              <a:t>of tools</a:t>
            </a:r>
            <a:r>
              <a:rPr lang="en-US" sz="2800" b="1" dirty="0" smtClean="0">
                <a:solidFill>
                  <a:srgbClr val="3E4A83"/>
                </a:solidFill>
                <a:latin typeface="+mn-lt"/>
              </a:rPr>
              <a:t> are </a:t>
            </a:r>
            <a:r>
              <a:rPr lang="en-US" sz="2800" b="1" dirty="0">
                <a:solidFill>
                  <a:srgbClr val="3E4A83"/>
                </a:solidFill>
                <a:latin typeface="+mn-lt"/>
              </a:rPr>
              <a:t>made of, to </a:t>
            </a:r>
            <a:r>
              <a:rPr lang="en-US" sz="2800" b="1" dirty="0" smtClean="0">
                <a:solidFill>
                  <a:srgbClr val="3E4A83"/>
                </a:solidFill>
                <a:latin typeface="+mn-lt"/>
              </a:rPr>
              <a:t>date.</a:t>
            </a:r>
            <a:endParaRPr lang="en-US" sz="2800" b="1" dirty="0">
              <a:solidFill>
                <a:srgbClr val="3E4A83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800" b="1" dirty="0">
                <a:solidFill>
                  <a:srgbClr val="3E4A83"/>
                </a:solidFill>
                <a:latin typeface="+mn-lt"/>
              </a:rPr>
              <a:t>T</a:t>
            </a:r>
            <a:r>
              <a:rPr lang="en-US" sz="2800" b="1" dirty="0" smtClean="0">
                <a:solidFill>
                  <a:srgbClr val="3E4A83"/>
                </a:solidFill>
                <a:latin typeface="+mn-lt"/>
              </a:rPr>
              <a:t>hen</a:t>
            </a:r>
            <a:r>
              <a:rPr lang="en-US" sz="2800" b="1" dirty="0">
                <a:solidFill>
                  <a:srgbClr val="3E4A83"/>
                </a:solidFill>
                <a:latin typeface="+mn-lt"/>
              </a:rPr>
              <a:t>, we state </a:t>
            </a:r>
            <a:r>
              <a:rPr lang="en-US" sz="2800" b="1" u="sng" dirty="0">
                <a:solidFill>
                  <a:srgbClr val="3E4A83"/>
                </a:solidFill>
                <a:latin typeface="+mn-lt"/>
              </a:rPr>
              <a:t>the needs and principles of the platform </a:t>
            </a:r>
            <a:r>
              <a:rPr lang="en-US" sz="2800" b="1" dirty="0">
                <a:solidFill>
                  <a:srgbClr val="3E4A83"/>
                </a:solidFill>
                <a:latin typeface="+mn-lt"/>
              </a:rPr>
              <a:t>we target</a:t>
            </a:r>
            <a:r>
              <a:rPr lang="en-US" sz="2800" b="1" dirty="0" smtClean="0">
                <a:solidFill>
                  <a:srgbClr val="3E4A83"/>
                </a:solidFill>
                <a:latin typeface="+mn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800" b="1" dirty="0">
                <a:solidFill>
                  <a:srgbClr val="3E4A83"/>
                </a:solidFill>
                <a:latin typeface="+mn-lt"/>
              </a:rPr>
              <a:t>W</a:t>
            </a:r>
            <a:r>
              <a:rPr lang="en-US" sz="2800" b="1" dirty="0" smtClean="0">
                <a:solidFill>
                  <a:srgbClr val="3E4A83"/>
                </a:solidFill>
                <a:latin typeface="+mn-lt"/>
              </a:rPr>
              <a:t>e list the technical and quality requirements linked to these needs,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800" b="1" dirty="0" smtClean="0">
                <a:solidFill>
                  <a:srgbClr val="3E4A83"/>
                </a:solidFill>
                <a:latin typeface="+mn-lt"/>
              </a:rPr>
              <a:t>Present a brief review of the existing technics we use,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800" b="1" dirty="0" smtClean="0">
                <a:solidFill>
                  <a:srgbClr val="3E4A83"/>
                </a:solidFill>
                <a:latin typeface="+mn-lt"/>
              </a:rPr>
              <a:t>Show some </a:t>
            </a:r>
            <a:r>
              <a:rPr lang="en-US" sz="2800" b="1" dirty="0" err="1" smtClean="0">
                <a:solidFill>
                  <a:srgbClr val="3E4A83"/>
                </a:solidFill>
                <a:latin typeface="+mn-lt"/>
              </a:rPr>
              <a:t>realisations</a:t>
            </a:r>
            <a:r>
              <a:rPr lang="en-US" sz="2800" b="1" dirty="0" smtClean="0">
                <a:solidFill>
                  <a:srgbClr val="3E4A83"/>
                </a:solidFill>
                <a:latin typeface="+mn-lt"/>
              </a:rPr>
              <a:t> and conclude  </a:t>
            </a:r>
            <a:endParaRPr lang="en-US" sz="2800" b="1" dirty="0">
              <a:solidFill>
                <a:srgbClr val="3E4A83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Motivations and background</a:t>
            </a:r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0F225C7-2A54-8795-689F-FCC4525F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84840"/>
            <a:ext cx="9535984" cy="365125"/>
          </a:xfrm>
        </p:spPr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Espace réservé de la date 11"/>
          <p:cNvSpPr txBox="1">
            <a:spLocks/>
          </p:cNvSpPr>
          <p:nvPr/>
        </p:nvSpPr>
        <p:spPr>
          <a:xfrm>
            <a:off x="10431567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551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989" y="2422922"/>
            <a:ext cx="11846011" cy="87182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Actual state </a:t>
            </a:r>
            <a:r>
              <a:rPr lang="en-US" sz="4000" dirty="0" smtClean="0"/>
              <a:t>of </a:t>
            </a:r>
            <a:r>
              <a:rPr lang="en-US" sz="4000" dirty="0"/>
              <a:t>fast-running </a:t>
            </a:r>
            <a:r>
              <a:rPr lang="en-US" sz="4000" dirty="0" smtClean="0"/>
              <a:t>simulation tools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5</a:t>
            </a:fld>
            <a:endParaRPr lang="en-GB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4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937" y="327851"/>
            <a:ext cx="10728325" cy="593288"/>
          </a:xfrm>
        </p:spPr>
        <p:txBody>
          <a:bodyPr>
            <a:normAutofit/>
          </a:bodyPr>
          <a:lstStyle/>
          <a:p>
            <a:r>
              <a:rPr lang="en-US" dirty="0" smtClean="0"/>
              <a:t>Actual state of the fast-running simulation tools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9774881" cy="365125"/>
          </a:xfrm>
        </p:spPr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582033" y="1400050"/>
            <a:ext cx="5609968" cy="405340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037552" y="5531631"/>
            <a:ext cx="2947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err="1"/>
              <a:t>p</a:t>
            </a:r>
            <a:r>
              <a:rPr lang="fr-FR" sz="1500" i="1" dirty="0" err="1" smtClean="0"/>
              <a:t>resented</a:t>
            </a:r>
            <a:r>
              <a:rPr lang="fr-FR" sz="1500" i="1" dirty="0" smtClean="0"/>
              <a:t> </a:t>
            </a:r>
            <a:r>
              <a:rPr lang="fr-FR" sz="1500" i="1" dirty="0"/>
              <a:t>in </a:t>
            </a:r>
            <a:r>
              <a:rPr lang="fr-FR" sz="1500" i="1" dirty="0" err="1"/>
              <a:t>details</a:t>
            </a:r>
            <a:r>
              <a:rPr lang="fr-FR" sz="1500" i="1" dirty="0"/>
              <a:t> </a:t>
            </a:r>
            <a:r>
              <a:rPr lang="fr-FR" sz="1500" i="1" dirty="0" err="1" smtClean="0"/>
              <a:t>elsewhere</a:t>
            </a:r>
            <a:r>
              <a:rPr lang="fr-FR" sz="1500" i="1" dirty="0" smtClean="0"/>
              <a:t> in the Tech. Meeting</a:t>
            </a:r>
            <a:endParaRPr lang="fr-FR" sz="15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937" y="921139"/>
            <a:ext cx="8750771" cy="4887491"/>
          </a:xfrm>
        </p:spPr>
        <p:txBody>
          <a:bodyPr>
            <a:noAutofit/>
          </a:bodyPr>
          <a:lstStyle/>
          <a:p>
            <a:r>
              <a:rPr lang="fr-FR" sz="2400" b="1" dirty="0" err="1" smtClean="0">
                <a:solidFill>
                  <a:srgbClr val="3E4A83"/>
                </a:solidFill>
              </a:rPr>
              <a:t>Development</a:t>
            </a:r>
            <a:r>
              <a:rPr lang="fr-FR" sz="2400" b="1" dirty="0" smtClean="0">
                <a:solidFill>
                  <a:srgbClr val="3E4A83"/>
                </a:solidFill>
              </a:rPr>
              <a:t> </a:t>
            </a:r>
            <a:r>
              <a:rPr lang="fr-FR" sz="2400" b="1" dirty="0" err="1" smtClean="0">
                <a:solidFill>
                  <a:srgbClr val="3E4A83"/>
                </a:solidFill>
              </a:rPr>
              <a:t>started</a:t>
            </a:r>
            <a:r>
              <a:rPr lang="fr-FR" sz="2400" b="1" dirty="0" smtClean="0">
                <a:solidFill>
                  <a:srgbClr val="3E4A83"/>
                </a:solidFill>
              </a:rPr>
              <a:t> in 2011 </a:t>
            </a:r>
            <a:r>
              <a:rPr lang="fr-FR" sz="2400" b="1" dirty="0">
                <a:sym typeface="Symbol" panose="05050102010706020507" pitchFamily="18" charset="2"/>
              </a:rPr>
              <a:t></a:t>
            </a:r>
            <a:r>
              <a:rPr lang="fr-FR" sz="2400" b="1" dirty="0" smtClean="0">
                <a:solidFill>
                  <a:srgbClr val="3E4A83"/>
                </a:solidFill>
              </a:rPr>
              <a:t> 7 </a:t>
            </a:r>
            <a:r>
              <a:rPr lang="fr-FR" sz="2400" b="1" dirty="0" err="1" smtClean="0">
                <a:solidFill>
                  <a:srgbClr val="3E4A83"/>
                </a:solidFill>
              </a:rPr>
              <a:t>tools</a:t>
            </a:r>
            <a:r>
              <a:rPr lang="fr-FR" sz="2400" b="1" dirty="0" smtClean="0">
                <a:solidFill>
                  <a:srgbClr val="3E4A83"/>
                </a:solidFill>
              </a:rPr>
              <a:t> </a:t>
            </a:r>
            <a:r>
              <a:rPr lang="fr-FR" sz="2400" b="1" dirty="0" err="1" smtClean="0">
                <a:solidFill>
                  <a:srgbClr val="3E4A83"/>
                </a:solidFill>
              </a:rPr>
              <a:t>dedicated</a:t>
            </a:r>
            <a:r>
              <a:rPr lang="fr-FR" sz="2400" b="1" dirty="0" smtClean="0">
                <a:solidFill>
                  <a:srgbClr val="3E4A83"/>
                </a:solidFill>
              </a:rPr>
              <a:t> to:</a:t>
            </a:r>
          </a:p>
          <a:p>
            <a:r>
              <a:rPr lang="fr-FR" sz="2400" b="1" dirty="0" err="1">
                <a:solidFill>
                  <a:srgbClr val="3E4A83"/>
                </a:solidFill>
              </a:rPr>
              <a:t>s</a:t>
            </a:r>
            <a:r>
              <a:rPr lang="fr-FR" sz="2400" b="1" dirty="0" err="1" smtClean="0">
                <a:solidFill>
                  <a:srgbClr val="3E4A83"/>
                </a:solidFill>
              </a:rPr>
              <a:t>pecific</a:t>
            </a:r>
            <a:r>
              <a:rPr lang="fr-FR" sz="2400" b="1" dirty="0" smtClean="0">
                <a:solidFill>
                  <a:srgbClr val="3E4A83"/>
                </a:solidFill>
              </a:rPr>
              <a:t> </a:t>
            </a:r>
            <a:r>
              <a:rPr lang="fr-FR" sz="2400" b="1" dirty="0" err="1" smtClean="0">
                <a:solidFill>
                  <a:srgbClr val="3E4A83"/>
                </a:solidFill>
              </a:rPr>
              <a:t>sequences</a:t>
            </a:r>
            <a:r>
              <a:rPr lang="fr-FR" sz="2400" b="1" dirty="0" smtClean="0">
                <a:solidFill>
                  <a:srgbClr val="3E4A83"/>
                </a:solidFill>
              </a:rPr>
              <a:t> of the </a:t>
            </a:r>
            <a:r>
              <a:rPr lang="fr-FR" sz="2400" b="1" dirty="0" err="1" smtClean="0">
                <a:solidFill>
                  <a:srgbClr val="3E4A83"/>
                </a:solidFill>
              </a:rPr>
              <a:t>primary</a:t>
            </a:r>
            <a:r>
              <a:rPr lang="fr-FR" sz="2400" b="1" dirty="0" smtClean="0">
                <a:solidFill>
                  <a:srgbClr val="3E4A83"/>
                </a:solidFill>
              </a:rPr>
              <a:t> phase:</a:t>
            </a:r>
          </a:p>
          <a:p>
            <a:pPr marL="808038" lvl="1"/>
            <a:r>
              <a:rPr lang="fr-FR" sz="2000" b="1" dirty="0" smtClean="0"/>
              <a:t>USAF </a:t>
            </a:r>
            <a:r>
              <a:rPr lang="fr-FR" sz="2000" b="1" dirty="0" err="1" smtClean="0"/>
              <a:t>transients</a:t>
            </a:r>
            <a:r>
              <a:rPr lang="fr-FR" sz="2000" b="1" dirty="0" smtClean="0"/>
              <a:t>		</a:t>
            </a:r>
            <a:r>
              <a:rPr lang="fr-FR" sz="2000" b="1" dirty="0" smtClean="0">
                <a:sym typeface="Symbol" panose="05050102010706020507" pitchFamily="18" charset="2"/>
              </a:rPr>
              <a:t></a:t>
            </a:r>
            <a:r>
              <a:rPr lang="fr-FR" sz="2000" b="1" dirty="0" smtClean="0"/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BETINa</a:t>
            </a:r>
            <a:endParaRPr lang="fr-FR" sz="2000" b="1" dirty="0" smtClean="0">
              <a:solidFill>
                <a:schemeClr val="tx2"/>
              </a:solidFill>
            </a:endParaRPr>
          </a:p>
          <a:p>
            <a:pPr marL="808038" lvl="1"/>
            <a:r>
              <a:rPr lang="fr-FR" sz="2000" b="1" dirty="0" smtClean="0"/>
              <a:t>ULOF </a:t>
            </a:r>
            <a:r>
              <a:rPr lang="fr-FR" sz="2000" b="1" dirty="0" err="1" smtClean="0"/>
              <a:t>transients</a:t>
            </a:r>
            <a:r>
              <a:rPr lang="fr-FR" sz="2000" b="1" dirty="0" smtClean="0"/>
              <a:t>		</a:t>
            </a:r>
            <a:r>
              <a:rPr lang="fr-FR" sz="2000" b="1" dirty="0" smtClean="0">
                <a:sym typeface="Symbol" panose="05050102010706020507" pitchFamily="18" charset="2"/>
              </a:rPr>
              <a:t></a:t>
            </a:r>
            <a:r>
              <a:rPr lang="fr-FR" sz="2000" b="1" dirty="0" smtClean="0"/>
              <a:t> </a:t>
            </a:r>
            <a:r>
              <a:rPr lang="fr-FR" sz="2000" b="1" dirty="0" err="1">
                <a:solidFill>
                  <a:schemeClr val="tx2"/>
                </a:solidFill>
              </a:rPr>
              <a:t>MACARENa</a:t>
            </a:r>
            <a:endParaRPr lang="fr-FR" sz="2000" b="1" dirty="0">
              <a:solidFill>
                <a:schemeClr val="tx2"/>
              </a:solidFill>
            </a:endParaRPr>
          </a:p>
          <a:p>
            <a:pPr marL="808038" lvl="1"/>
            <a:r>
              <a:rPr lang="fr-FR" sz="2000" b="1" dirty="0" smtClean="0"/>
              <a:t>UTOP </a:t>
            </a:r>
            <a:r>
              <a:rPr lang="fr-FR" sz="2000" b="1" dirty="0" err="1" smtClean="0"/>
              <a:t>transients</a:t>
            </a:r>
            <a:r>
              <a:rPr lang="fr-FR" sz="2000" b="1" dirty="0" smtClean="0"/>
              <a:t>		</a:t>
            </a:r>
            <a:r>
              <a:rPr lang="fr-FR" sz="2000" b="1" dirty="0" smtClean="0">
                <a:sym typeface="Symbol" panose="05050102010706020507" pitchFamily="18" charset="2"/>
              </a:rPr>
              <a:t></a:t>
            </a:r>
            <a:r>
              <a:rPr lang="fr-FR" sz="2000" b="1" dirty="0" smtClean="0"/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OCARINa</a:t>
            </a:r>
            <a:endParaRPr lang="fr-FR" sz="2000" b="1" dirty="0" smtClean="0"/>
          </a:p>
          <a:p>
            <a:r>
              <a:rPr lang="fr-FR" sz="2400" b="1" dirty="0" smtClean="0">
                <a:solidFill>
                  <a:srgbClr val="3E4A83"/>
                </a:solidFill>
              </a:rPr>
              <a:t>…or to the mitigation of </a:t>
            </a:r>
            <a:r>
              <a:rPr lang="fr-FR" sz="2400" b="1" dirty="0" err="1" smtClean="0">
                <a:solidFill>
                  <a:srgbClr val="3E4A83"/>
                </a:solidFill>
              </a:rPr>
              <a:t>degraded</a:t>
            </a:r>
            <a:r>
              <a:rPr lang="fr-FR" sz="2400" b="1" dirty="0" smtClean="0">
                <a:solidFill>
                  <a:srgbClr val="3E4A83"/>
                </a:solidFill>
              </a:rPr>
              <a:t> states</a:t>
            </a:r>
          </a:p>
          <a:p>
            <a:pPr marL="808038" lvl="1"/>
            <a:r>
              <a:rPr lang="fr-FR" sz="2000" b="1" dirty="0" smtClean="0"/>
              <a:t>Corium transfert 		</a:t>
            </a:r>
            <a:r>
              <a:rPr lang="fr-FR" sz="2000" b="1" dirty="0" smtClean="0">
                <a:sym typeface="Symbol" panose="05050102010706020507" pitchFamily="18" charset="2"/>
              </a:rPr>
              <a:t></a:t>
            </a:r>
            <a:r>
              <a:rPr lang="fr-FR" sz="2000" b="1" dirty="0" smtClean="0"/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MARINa</a:t>
            </a:r>
            <a:endParaRPr lang="fr-FR" sz="2000" b="1" dirty="0" smtClean="0"/>
          </a:p>
          <a:p>
            <a:r>
              <a:rPr lang="fr-FR" sz="2400" b="1" dirty="0" smtClean="0">
                <a:solidFill>
                  <a:srgbClr val="3E4A83"/>
                </a:solidFill>
              </a:rPr>
              <a:t>…or to </a:t>
            </a:r>
            <a:r>
              <a:rPr lang="fr-FR" sz="2400" b="1" dirty="0" err="1" smtClean="0">
                <a:solidFill>
                  <a:srgbClr val="3E4A83"/>
                </a:solidFill>
              </a:rPr>
              <a:t>late</a:t>
            </a:r>
            <a:r>
              <a:rPr lang="fr-FR" sz="2400" b="1" dirty="0" smtClean="0">
                <a:solidFill>
                  <a:srgbClr val="3E4A83"/>
                </a:solidFill>
              </a:rPr>
              <a:t> phase situations:</a:t>
            </a:r>
          </a:p>
          <a:p>
            <a:pPr marL="808038" lvl="1"/>
            <a:r>
              <a:rPr lang="fr-FR" sz="2000" b="1" dirty="0" smtClean="0"/>
              <a:t>FCI			</a:t>
            </a:r>
            <a:r>
              <a:rPr lang="fr-FR" sz="2000" b="1" dirty="0" smtClean="0">
                <a:sym typeface="Symbol" panose="05050102010706020507" pitchFamily="18" charset="2"/>
              </a:rPr>
              <a:t> </a:t>
            </a:r>
            <a:r>
              <a:rPr lang="fr-FR" sz="2000" b="1" dirty="0" err="1">
                <a:solidFill>
                  <a:schemeClr val="tx2"/>
                </a:solidFill>
                <a:sym typeface="Symbol" panose="05050102010706020507" pitchFamily="18" charset="2"/>
              </a:rPr>
              <a:t>ICONa</a:t>
            </a:r>
            <a:endParaRPr lang="fr-FR" sz="2000" b="1" dirty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pPr marL="808038" lvl="1"/>
            <a:r>
              <a:rPr lang="fr-FR" sz="2000" b="1" dirty="0" err="1" smtClean="0"/>
              <a:t>Bubble</a:t>
            </a:r>
            <a:r>
              <a:rPr lang="fr-FR" sz="2000" b="1" dirty="0" smtClean="0"/>
              <a:t> Expansion	</a:t>
            </a:r>
            <a:r>
              <a:rPr lang="fr-FR" sz="2000" b="1" dirty="0" smtClean="0">
                <a:sym typeface="Symbol" panose="05050102010706020507" pitchFamily="18" charset="2"/>
              </a:rPr>
              <a:t></a:t>
            </a:r>
            <a:r>
              <a:rPr lang="fr-FR" sz="2000" b="1" dirty="0" smtClean="0"/>
              <a:t> </a:t>
            </a:r>
            <a:r>
              <a:rPr lang="fr-FR" sz="2000" b="1" dirty="0" err="1">
                <a:solidFill>
                  <a:schemeClr val="tx2"/>
                </a:solidFill>
              </a:rPr>
              <a:t>MOREINa</a:t>
            </a:r>
            <a:endParaRPr lang="fr-FR" sz="2000" b="1" dirty="0">
              <a:solidFill>
                <a:schemeClr val="tx2"/>
              </a:solidFill>
            </a:endParaRPr>
          </a:p>
          <a:p>
            <a:pPr marL="808038" lvl="1"/>
            <a:r>
              <a:rPr lang="fr-FR" sz="2000" b="1" dirty="0" err="1" smtClean="0"/>
              <a:t>Debris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Bed</a:t>
            </a:r>
            <a:r>
              <a:rPr lang="fr-FR" sz="2000" b="1" dirty="0" smtClean="0"/>
              <a:t>		</a:t>
            </a:r>
            <a:r>
              <a:rPr lang="fr-FR" sz="2000" b="1" dirty="0" smtClean="0">
                <a:sym typeface="Symbol" panose="05050102010706020507" pitchFamily="18" charset="2"/>
              </a:rPr>
              <a:t></a:t>
            </a:r>
            <a:r>
              <a:rPr lang="fr-FR" sz="2000" b="1" dirty="0" smtClean="0"/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LIDENa</a:t>
            </a:r>
            <a:endParaRPr lang="fr-FR" sz="2000" b="1" dirty="0" smtClean="0"/>
          </a:p>
          <a:p>
            <a:r>
              <a:rPr lang="fr-FR" sz="2400" b="1" i="1" dirty="0" smtClean="0">
                <a:solidFill>
                  <a:srgbClr val="3E4A83"/>
                </a:solidFill>
              </a:rPr>
              <a:t>Ad hoc </a:t>
            </a:r>
            <a:r>
              <a:rPr lang="fr-FR" sz="2400" b="1" dirty="0" err="1" smtClean="0">
                <a:solidFill>
                  <a:srgbClr val="3E4A83"/>
                </a:solidFill>
              </a:rPr>
              <a:t>chainings</a:t>
            </a:r>
            <a:r>
              <a:rPr lang="fr-FR" sz="2400" b="1" dirty="0" smtClean="0">
                <a:solidFill>
                  <a:srgbClr val="3E4A83"/>
                </a:solidFill>
              </a:rPr>
              <a:t> of </a:t>
            </a:r>
            <a:r>
              <a:rPr lang="fr-FR" sz="2400" b="1" dirty="0" err="1" smtClean="0">
                <a:solidFill>
                  <a:srgbClr val="3E4A83"/>
                </a:solidFill>
              </a:rPr>
              <a:t>these</a:t>
            </a:r>
            <a:r>
              <a:rPr lang="fr-FR" sz="2400" b="1" dirty="0" smtClean="0">
                <a:solidFill>
                  <a:srgbClr val="3E4A83"/>
                </a:solidFill>
              </a:rPr>
              <a:t> </a:t>
            </a:r>
            <a:r>
              <a:rPr lang="fr-FR" sz="2400" b="1" dirty="0" err="1" smtClean="0">
                <a:solidFill>
                  <a:srgbClr val="3E4A83"/>
                </a:solidFill>
              </a:rPr>
              <a:t>tools</a:t>
            </a:r>
            <a:r>
              <a:rPr lang="fr-FR" sz="2400" b="1" dirty="0" smtClean="0">
                <a:solidFill>
                  <a:srgbClr val="3E4A83"/>
                </a:solidFill>
              </a:rPr>
              <a:t> have been </a:t>
            </a:r>
            <a:r>
              <a:rPr lang="fr-FR" sz="2400" b="1" dirty="0" err="1" smtClean="0">
                <a:solidFill>
                  <a:srgbClr val="3E4A83"/>
                </a:solidFill>
              </a:rPr>
              <a:t>realised</a:t>
            </a:r>
            <a:r>
              <a:rPr lang="fr-FR" sz="2400" b="1" dirty="0" smtClean="0">
                <a:solidFill>
                  <a:srgbClr val="3E4A83"/>
                </a:solidFill>
              </a:rPr>
              <a:t> to perform </a:t>
            </a:r>
            <a:r>
              <a:rPr lang="en-US" sz="2400" b="1" dirty="0" smtClean="0">
                <a:solidFill>
                  <a:srgbClr val="3E4A83"/>
                </a:solidFill>
              </a:rPr>
              <a:t>simulations of an entire accidental sequence</a:t>
            </a:r>
            <a:endParaRPr lang="fr-FR" sz="2400" b="1" dirty="0">
              <a:solidFill>
                <a:srgbClr val="3E4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2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771" y="2475931"/>
            <a:ext cx="11846011" cy="871827"/>
          </a:xfrm>
        </p:spPr>
        <p:txBody>
          <a:bodyPr>
            <a:normAutofit/>
          </a:bodyPr>
          <a:lstStyle/>
          <a:p>
            <a:r>
              <a:rPr lang="en-US" sz="4000" dirty="0"/>
              <a:t>Actual state of the mechanistic tools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7</a:t>
            </a:fld>
            <a:endParaRPr lang="en-GB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36600" y="6393078"/>
            <a:ext cx="9330038" cy="365125"/>
          </a:xfrm>
        </p:spPr>
        <p:txBody>
          <a:bodyPr/>
          <a:lstStyle/>
          <a:p>
            <a:r>
              <a:rPr lang="en-US" dirty="0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0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69" y="958862"/>
            <a:ext cx="8842027" cy="5280841"/>
          </a:xfrm>
        </p:spPr>
        <p:txBody>
          <a:bodyPr numCol="1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90000"/>
              <a:buNone/>
            </a:pPr>
            <a:r>
              <a:rPr lang="en-US" sz="2400" b="1" dirty="0">
                <a:solidFill>
                  <a:srgbClr val="3E4A83"/>
                </a:solidFill>
                <a:latin typeface="+mn-lt"/>
              </a:rPr>
              <a:t>SIMMER (JAEA). A specific version SIMMER-V has been developed in a CEA-JAEA co-development =&gt; Main component of our mechanist tools for the S.A analysis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.</a:t>
            </a:r>
            <a:endParaRPr lang="en-US" sz="16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The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CEA-JAEA co-development </a:t>
            </a:r>
            <a:r>
              <a:rPr lang="en-US" sz="2400" b="1" dirty="0">
                <a:solidFill>
                  <a:srgbClr val="3E4A83"/>
                </a:solidFill>
                <a:latin typeface="+mn-lt"/>
              </a:rPr>
              <a:t>has recently produced an enhanced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version, </a:t>
            </a:r>
            <a:r>
              <a:rPr lang="en-US" sz="2400" b="1" dirty="0" err="1" smtClean="0">
                <a:solidFill>
                  <a:srgbClr val="3E4A83"/>
                </a:solidFill>
                <a:latin typeface="+mn-lt"/>
              </a:rPr>
              <a:t>i.e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Dynamic </a:t>
            </a:r>
            <a:r>
              <a:rPr lang="en-US" sz="2400" b="1" dirty="0">
                <a:solidFill>
                  <a:srgbClr val="3E4A83"/>
                </a:solidFill>
                <a:latin typeface="+mn-lt"/>
              </a:rPr>
              <a:t>memory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management,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E4A83"/>
                </a:solidFill>
                <a:latin typeface="+mn-lt"/>
              </a:rPr>
              <a:t>D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omain </a:t>
            </a:r>
            <a:r>
              <a:rPr lang="en-US" sz="2400" b="1" dirty="0">
                <a:solidFill>
                  <a:srgbClr val="3E4A83"/>
                </a:solidFill>
                <a:latin typeface="+mn-lt"/>
              </a:rPr>
              <a:t>decomposition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(parallelism)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E4A83"/>
                </a:solidFill>
                <a:latin typeface="+mn-lt"/>
              </a:rPr>
              <a:t>D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etailed </a:t>
            </a:r>
            <a:r>
              <a:rPr lang="en-US" sz="2400" b="1" dirty="0">
                <a:solidFill>
                  <a:srgbClr val="3E4A83"/>
                </a:solidFill>
                <a:latin typeface="+mn-lt"/>
              </a:rPr>
              <a:t>pin degradation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E4A83"/>
                </a:solidFill>
                <a:latin typeface="+mn-lt"/>
              </a:rPr>
              <a:t>Boundary coupling </a:t>
            </a:r>
            <a:endParaRPr lang="en-US" sz="2400" b="1" dirty="0">
              <a:solidFill>
                <a:srgbClr val="3E4A8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Object Oriented encapsulation to facilitate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interoperability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2" y="314036"/>
            <a:ext cx="11441280" cy="871827"/>
          </a:xfrm>
        </p:spPr>
        <p:txBody>
          <a:bodyPr anchor="t">
            <a:noAutofit/>
          </a:bodyPr>
          <a:lstStyle/>
          <a:p>
            <a:r>
              <a:rPr lang="en-US" dirty="0" smtClean="0"/>
              <a:t>Actual state of the mechanistic </a:t>
            </a:r>
            <a:r>
              <a:rPr lang="en-US" dirty="0" smtClean="0"/>
              <a:t>tools: SIMMER-V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9025144" y="3758216"/>
            <a:ext cx="2513330" cy="197993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137091" y="1185863"/>
            <a:ext cx="2356485" cy="1979930"/>
          </a:xfrm>
          <a:prstGeom prst="rect">
            <a:avLst/>
          </a:prstGeom>
        </p:spPr>
      </p:pic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1" y="6401316"/>
            <a:ext cx="9694966" cy="365125"/>
          </a:xfrm>
        </p:spPr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17" name="Espace réservé de la date 11"/>
          <p:cNvSpPr txBox="1">
            <a:spLocks/>
          </p:cNvSpPr>
          <p:nvPr/>
        </p:nvSpPr>
        <p:spPr>
          <a:xfrm>
            <a:off x="10431567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60" y="881934"/>
            <a:ext cx="11221788" cy="5404050"/>
          </a:xfrm>
        </p:spPr>
        <p:txBody>
          <a:bodyPr numCol="1">
            <a:noAutofit/>
          </a:bodyPr>
          <a:lstStyle/>
          <a:p>
            <a:pPr marL="0" indent="0">
              <a:spcBef>
                <a:spcPts val="1200"/>
              </a:spcBef>
              <a:buSzPct val="90000"/>
              <a:buNone/>
            </a:pP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Many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other CEA mechanistic tools are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used and are operational:</a:t>
            </a:r>
            <a:endParaRPr lang="en-US" sz="2400" b="1" dirty="0" smtClean="0">
              <a:solidFill>
                <a:srgbClr val="3E4A83"/>
              </a:solidFill>
              <a:latin typeface="+mn-lt"/>
            </a:endParaRPr>
          </a:p>
          <a:p>
            <a:pPr marL="1058863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3E4A83"/>
                </a:solidFill>
              </a:rPr>
              <a:t>GERMINAL V2: </a:t>
            </a:r>
            <a:r>
              <a:rPr lang="en-US" sz="2400" dirty="0">
                <a:latin typeface="+mn-lt"/>
              </a:rPr>
              <a:t>Fuel </a:t>
            </a:r>
            <a:r>
              <a:rPr lang="en-US" sz="2400" dirty="0" smtClean="0">
                <a:latin typeface="+mn-lt"/>
              </a:rPr>
              <a:t>aging =&gt; </a:t>
            </a:r>
            <a:r>
              <a:rPr lang="en-US" sz="2400" dirty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nitial </a:t>
            </a:r>
            <a:r>
              <a:rPr lang="en-US" sz="2400" dirty="0">
                <a:latin typeface="+mn-lt"/>
              </a:rPr>
              <a:t>state of the degradation </a:t>
            </a:r>
            <a:r>
              <a:rPr lang="en-US" sz="2400" dirty="0" smtClean="0">
                <a:latin typeface="+mn-lt"/>
              </a:rPr>
              <a:t>sequence</a:t>
            </a:r>
            <a:endParaRPr lang="en-US" dirty="0">
              <a:latin typeface="+mn-lt"/>
            </a:endParaRPr>
          </a:p>
          <a:p>
            <a:pPr marL="1058863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E4A83"/>
                </a:solidFill>
              </a:rPr>
              <a:t>PARIS (ERANOS) or APOLLO3:</a:t>
            </a:r>
            <a:r>
              <a:rPr lang="en-US" sz="2000" b="1" dirty="0" smtClean="0">
                <a:solidFill>
                  <a:srgbClr val="3E4A83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Spatial neutronics with parallel flux solvers</a:t>
            </a:r>
          </a:p>
          <a:p>
            <a:pPr marL="1058863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E4A83"/>
                </a:solidFill>
              </a:rPr>
              <a:t>CATHARE: </a:t>
            </a:r>
            <a:r>
              <a:rPr lang="en-US" sz="2400" dirty="0">
                <a:latin typeface="+mn-lt"/>
              </a:rPr>
              <a:t>Dedicated to the system representation</a:t>
            </a:r>
          </a:p>
          <a:p>
            <a:pPr marL="1058863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E4A83"/>
                </a:solidFill>
              </a:rPr>
              <a:t>EUROPLEXUS (EPX): </a:t>
            </a:r>
            <a:r>
              <a:rPr lang="en-GB" sz="2400" dirty="0">
                <a:latin typeface="+mn-lt"/>
              </a:rPr>
              <a:t>high rate dynamic mechanics</a:t>
            </a:r>
            <a:endParaRPr lang="en-US" sz="2400" dirty="0">
              <a:latin typeface="+mn-lt"/>
            </a:endParaRPr>
          </a:p>
          <a:p>
            <a:pPr marL="0" indent="0">
              <a:spcBef>
                <a:spcPts val="1200"/>
              </a:spcBef>
              <a:buSzPct val="90000"/>
              <a:buNone/>
            </a:pPr>
            <a:endParaRPr lang="en-US" sz="2000" b="1" dirty="0">
              <a:latin typeface="+mn-lt"/>
            </a:endParaRPr>
          </a:p>
          <a:p>
            <a:pPr marL="0" indent="0">
              <a:spcBef>
                <a:spcPts val="1200"/>
              </a:spcBef>
              <a:buSzPct val="90000"/>
              <a:buNone/>
            </a:pPr>
            <a:r>
              <a:rPr lang="en-US" sz="2400" b="1" dirty="0">
                <a:solidFill>
                  <a:srgbClr val="3E4A83"/>
                </a:solidFill>
                <a:latin typeface="+mn-lt"/>
              </a:rPr>
              <a:t>Some of the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necessary coupling </a:t>
            </a:r>
            <a:r>
              <a:rPr lang="en-US" sz="2400" b="1" dirty="0">
                <a:solidFill>
                  <a:srgbClr val="3E4A83"/>
                </a:solidFill>
                <a:latin typeface="+mn-lt"/>
              </a:rPr>
              <a:t>and </a:t>
            </a:r>
            <a:r>
              <a:rPr lang="en-US" sz="2400" b="1" dirty="0" smtClean="0">
                <a:solidFill>
                  <a:srgbClr val="3E4A83"/>
                </a:solidFill>
                <a:latin typeface="+mn-lt"/>
              </a:rPr>
              <a:t>chaining done in SEASON </a:t>
            </a:r>
            <a:endParaRPr lang="en-US" sz="2400" b="1" dirty="0">
              <a:solidFill>
                <a:srgbClr val="3E4A83"/>
              </a:solidFill>
              <a:latin typeface="+mn-lt"/>
            </a:endParaRPr>
          </a:p>
          <a:p>
            <a:pPr marL="715963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+mn-lt"/>
              </a:rPr>
              <a:t>SEASON=1</a:t>
            </a:r>
            <a:r>
              <a:rPr lang="en-US" sz="2400" b="1" baseline="30000" dirty="0" smtClean="0">
                <a:latin typeface="+mn-lt"/>
              </a:rPr>
              <a:t>st </a:t>
            </a:r>
            <a:r>
              <a:rPr lang="en-US" sz="2400" b="1" dirty="0" smtClean="0">
                <a:latin typeface="+mn-lt"/>
              </a:rPr>
              <a:t>version of </a:t>
            </a:r>
            <a:r>
              <a:rPr lang="en-US" sz="2400" b="1" dirty="0" smtClean="0">
                <a:latin typeface="+mn-lt"/>
              </a:rPr>
              <a:t>CEA </a:t>
            </a:r>
            <a:r>
              <a:rPr lang="en-US" sz="2400" b="1" dirty="0" smtClean="0">
                <a:latin typeface="+mn-lt"/>
              </a:rPr>
              <a:t>SFR-SA platform </a:t>
            </a:r>
            <a:r>
              <a:rPr lang="en-US" sz="2000" i="1" dirty="0" smtClean="0">
                <a:latin typeface="+mn-lt"/>
              </a:rPr>
              <a:t>(detailed in an other presentation)</a:t>
            </a:r>
            <a:endParaRPr lang="en-US" sz="2400" i="1" dirty="0" smtClean="0">
              <a:latin typeface="+mn-lt"/>
            </a:endParaRPr>
          </a:p>
          <a:p>
            <a:pPr marL="715963" indent="-342900">
              <a:spcBef>
                <a:spcPts val="1200"/>
              </a:spcBef>
              <a:buSzPct val="90000"/>
              <a:buFont typeface="Wingdings" panose="05000000000000000000" pitchFamily="2" charset="2"/>
              <a:buChar char="v"/>
            </a:pPr>
            <a:r>
              <a:rPr lang="en-US" sz="2400" b="1" dirty="0">
                <a:latin typeface="+mn-lt"/>
              </a:rPr>
              <a:t>A</a:t>
            </a:r>
            <a:r>
              <a:rPr lang="en-US" sz="2400" b="1" dirty="0" smtClean="0">
                <a:latin typeface="+mn-lt"/>
              </a:rPr>
              <a:t>t </a:t>
            </a:r>
            <a:r>
              <a:rPr lang="en-US" sz="2400" b="1" dirty="0">
                <a:latin typeface="+mn-lt"/>
              </a:rPr>
              <a:t>the current </a:t>
            </a:r>
            <a:r>
              <a:rPr lang="en-US" sz="2400" b="1" dirty="0" smtClean="0">
                <a:latin typeface="+mn-lt"/>
              </a:rPr>
              <a:t>stage, it is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+mn-lt"/>
              </a:rPr>
              <a:t>dedicated to the core representation, in nominal state and </a:t>
            </a:r>
            <a:r>
              <a:rPr lang="en-US" sz="2400" b="1" dirty="0" smtClean="0">
                <a:latin typeface="+mn-lt"/>
              </a:rPr>
              <a:t>in </a:t>
            </a:r>
            <a:r>
              <a:rPr lang="en-US" sz="2400" b="1" dirty="0" smtClean="0">
                <a:latin typeface="+mn-lt"/>
              </a:rPr>
              <a:t>degradation </a:t>
            </a:r>
            <a:r>
              <a:rPr lang="en-US" sz="2400" b="1" dirty="0" smtClean="0">
                <a:latin typeface="+mn-lt"/>
              </a:rPr>
              <a:t>=&gt; must be extended to the whole system.</a:t>
            </a:r>
            <a:endParaRPr lang="en-US" sz="2000" i="1" dirty="0">
              <a:latin typeface="+mn-lt"/>
            </a:endParaRPr>
          </a:p>
          <a:p>
            <a:pPr marL="0" indent="0">
              <a:spcBef>
                <a:spcPts val="1200"/>
              </a:spcBef>
              <a:buSzPct val="90000"/>
              <a:buNone/>
            </a:pPr>
            <a:endParaRPr lang="en-US" sz="2000" b="1" dirty="0"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Actual state of the mechanistic </a:t>
            </a:r>
            <a:r>
              <a:rPr lang="en-US" dirty="0" smtClean="0"/>
              <a:t>tools: others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36601" y="6401316"/>
            <a:ext cx="9694966" cy="365125"/>
          </a:xfrm>
        </p:spPr>
        <p:txBody>
          <a:bodyPr/>
          <a:lstStyle/>
          <a:p>
            <a:r>
              <a:rPr lang="en-US" smtClean="0"/>
              <a:t>IAEA Technical Meeting on the Safety Approach for LMFR and the Analysis and Modelling of Severe Accidents 13-17 March 2023</a:t>
            </a:r>
            <a:endParaRPr lang="fr-FR" dirty="0"/>
          </a:p>
        </p:txBody>
      </p:sp>
      <p:sp>
        <p:nvSpPr>
          <p:cNvPr id="17" name="Espace réservé de la date 11"/>
          <p:cNvSpPr txBox="1">
            <a:spLocks/>
          </p:cNvSpPr>
          <p:nvPr/>
        </p:nvSpPr>
        <p:spPr>
          <a:xfrm>
            <a:off x="10431567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13-17 March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386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003DA-E900-47F2-BA91-7AD870D471EB}">
  <ds:schemaRefs>
    <ds:schemaRef ds:uri="http://schemas.microsoft.com/office/2006/documentManagement/types"/>
    <ds:schemaRef ds:uri="582fa2ad-bcfb-4c30-8490-7bbd511b1880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51dffeb-2989-4a61-aef8-844a993007f8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1151</TotalTime>
  <Words>2795</Words>
  <Application>Microsoft Office PowerPoint</Application>
  <PresentationFormat>Grand écran</PresentationFormat>
  <Paragraphs>305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Cambria Math</vt:lpstr>
      <vt:lpstr>Symbol</vt:lpstr>
      <vt:lpstr>Times New Roman</vt:lpstr>
      <vt:lpstr>Wingdings</vt:lpstr>
      <vt:lpstr>Thème Office</vt:lpstr>
      <vt:lpstr>Towards an integrated FRENCH software platform for Severe Accident simulation in SFR Modelling, Validation and Applications</vt:lpstr>
      <vt:lpstr>Motivations and background</vt:lpstr>
      <vt:lpstr>Motivations and background</vt:lpstr>
      <vt:lpstr>Motivations and background</vt:lpstr>
      <vt:lpstr>Actual state of fast-running simulation tools</vt:lpstr>
      <vt:lpstr>Actual state of the fast-running simulation tools </vt:lpstr>
      <vt:lpstr>Actual state of the mechanistic tools</vt:lpstr>
      <vt:lpstr>Actual state of the mechanistic tools: SIMMER-V</vt:lpstr>
      <vt:lpstr>Actual state of the mechanistic tools: others</vt:lpstr>
      <vt:lpstr>Actual state of the mechanistic tools: others</vt:lpstr>
      <vt:lpstr>Needs and principles for a SFR SA integrated platform</vt:lpstr>
      <vt:lpstr>Need for an integrated platform</vt:lpstr>
      <vt:lpstr>Need for an integrated platform</vt:lpstr>
      <vt:lpstr>Platform Technical and Quality  requirements</vt:lpstr>
      <vt:lpstr>Platform Technical requirements</vt:lpstr>
      <vt:lpstr>Platform Quality requirements</vt:lpstr>
      <vt:lpstr>Already available technical elements</vt:lpstr>
      <vt:lpstr>Some available technical elements: PROCOR</vt:lpstr>
      <vt:lpstr>Some available technical elements: MedCoupling</vt:lpstr>
      <vt:lpstr>Some available technical elements: ICoCo</vt:lpstr>
      <vt:lpstr>Some available technical elements: C3PO</vt:lpstr>
      <vt:lpstr>All these technics are compliant</vt:lpstr>
      <vt:lpstr>All these technics are compliant</vt:lpstr>
      <vt:lpstr>All these technics are compliant</vt:lpstr>
      <vt:lpstr>All these technics are compliant</vt:lpstr>
      <vt:lpstr>Some realisations</vt:lpstr>
      <vt:lpstr>PROCOR: Corium pool surrounded by its crusts</vt:lpstr>
      <vt:lpstr>SIMMER-V Boundary Coupling:</vt:lpstr>
      <vt:lpstr>SIMMER-V ICoCo interoperability:</vt:lpstr>
      <vt:lpstr>Other realisations</vt:lpstr>
      <vt:lpstr>Conclusion</vt:lpstr>
      <vt:lpstr>THANK YOU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GUBERNATIS Pierre 164999</cp:lastModifiedBy>
  <cp:revision>129</cp:revision>
  <cp:lastPrinted>2023-03-10T13:56:08Z</cp:lastPrinted>
  <dcterms:created xsi:type="dcterms:W3CDTF">2023-01-13T15:17:34Z</dcterms:created>
  <dcterms:modified xsi:type="dcterms:W3CDTF">2023-03-10T14:43:43Z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