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3" r:id="rId1"/>
  </p:sldMasterIdLst>
  <p:notesMasterIdLst>
    <p:notesMasterId r:id="rId26"/>
  </p:notesMasterIdLst>
  <p:sldIdLst>
    <p:sldId id="1236" r:id="rId2"/>
    <p:sldId id="1343" r:id="rId3"/>
    <p:sldId id="1344" r:id="rId4"/>
    <p:sldId id="1332" r:id="rId5"/>
    <p:sldId id="1333" r:id="rId6"/>
    <p:sldId id="1334" r:id="rId7"/>
    <p:sldId id="1335" r:id="rId8"/>
    <p:sldId id="1345" r:id="rId9"/>
    <p:sldId id="1338" r:id="rId10"/>
    <p:sldId id="1327" r:id="rId11"/>
    <p:sldId id="1328" r:id="rId12"/>
    <p:sldId id="1348" r:id="rId13"/>
    <p:sldId id="1337" r:id="rId14"/>
    <p:sldId id="1341" r:id="rId15"/>
    <p:sldId id="1342" r:id="rId16"/>
    <p:sldId id="311" r:id="rId17"/>
    <p:sldId id="294" r:id="rId18"/>
    <p:sldId id="296" r:id="rId19"/>
    <p:sldId id="1339" r:id="rId20"/>
    <p:sldId id="1346" r:id="rId21"/>
    <p:sldId id="1347" r:id="rId22"/>
    <p:sldId id="1349" r:id="rId23"/>
    <p:sldId id="1350" r:id="rId24"/>
    <p:sldId id="257"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852" userDrawn="1">
          <p15:clr>
            <a:srgbClr val="A4A3A4"/>
          </p15:clr>
        </p15:guide>
        <p15:guide id="6" pos="5568" userDrawn="1">
          <p15:clr>
            <a:srgbClr val="A4A3A4"/>
          </p15:clr>
        </p15:guide>
        <p15:guide id="8" pos="144" userDrawn="1">
          <p15:clr>
            <a:srgbClr val="A4A3A4"/>
          </p15:clr>
        </p15:guide>
        <p15:guide id="11" orient="horz" pos="468" userDrawn="1">
          <p15:clr>
            <a:srgbClr val="A4A3A4"/>
          </p15:clr>
        </p15:guide>
        <p15:guide id="12" orient="horz" pos="2916" userDrawn="1">
          <p15:clr>
            <a:srgbClr val="A4A3A4"/>
          </p15:clr>
        </p15:guide>
        <p15:guide id="13" orient="horz" pos="2628" userDrawn="1">
          <p15:clr>
            <a:srgbClr val="A4A3A4"/>
          </p15:clr>
        </p15:guide>
        <p15:guide id="14" orient="horz" pos="10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 id="1" name="Hotz, Cara Carpenter" initials="HCC" lastIdx="1" clrIdx="1">
    <p:extLst>
      <p:ext uri="{19B8F6BF-5375-455C-9EA6-DF929625EA0E}">
        <p15:presenceInfo xmlns:p15="http://schemas.microsoft.com/office/powerpoint/2012/main" userId="S::chotz@anl.gov::33414e8c-15b9-45dc-a1d3-d646a0d47c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09C"/>
    <a:srgbClr val="131604"/>
    <a:srgbClr val="FFFFFF"/>
    <a:srgbClr val="FF40FF"/>
    <a:srgbClr val="0B1D8A"/>
    <a:srgbClr val="0B1F8F"/>
    <a:srgbClr val="F1AD02"/>
    <a:srgbClr val="222327"/>
    <a:srgbClr val="01516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autoAdjust="0"/>
    <p:restoredTop sz="94286" autoAdjust="0"/>
  </p:normalViewPr>
  <p:slideViewPr>
    <p:cSldViewPr snapToGrid="0" showGuides="1">
      <p:cViewPr varScale="1">
        <p:scale>
          <a:sx n="161" d="100"/>
          <a:sy n="161" d="100"/>
        </p:scale>
        <p:origin x="904" y="184"/>
      </p:cViewPr>
      <p:guideLst>
        <p:guide orient="horz" pos="852"/>
        <p:guide pos="5568"/>
        <p:guide pos="144"/>
        <p:guide orient="horz" pos="468"/>
        <p:guide orient="horz" pos="2916"/>
        <p:guide orient="horz" pos="2628"/>
        <p:guide orient="horz" pos="10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6" d="100"/>
        <a:sy n="166" d="100"/>
      </p:scale>
      <p:origin x="0" y="-6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a:defRPr>
            </a:lvl1pPr>
          </a:lstStyle>
          <a:p>
            <a:fld id="{8080A489-9093-C54A-B1C3-374F661A0010}" type="datetimeFigureOut">
              <a:rPr lang="en-US" smtClean="0"/>
              <a:pPr/>
              <a:t>3/9/23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a:defRPr>
            </a:lvl1pPr>
          </a:lstStyle>
          <a:p>
            <a:fld id="{3EAA7A1A-8011-3A42-91B8-EE1BD44E4455}" type="slidenum">
              <a:rPr lang="en-US" smtClean="0"/>
              <a:pPr/>
              <a:t>‹#›</a:t>
            </a:fld>
            <a:endParaRPr lang="en-US" dirty="0"/>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Regular"/>
        <a:ea typeface="+mn-ea"/>
        <a:cs typeface="+mn-cs"/>
      </a:defRPr>
    </a:lvl1pPr>
    <a:lvl2pPr marL="457200" algn="l" defTabSz="457200" rtl="0" eaLnBrk="1" latinLnBrk="0" hangingPunct="1">
      <a:defRPr sz="1200" b="0" i="0" kern="1200">
        <a:solidFill>
          <a:schemeClr val="tx1"/>
        </a:solidFill>
        <a:latin typeface="Arial Regular"/>
        <a:ea typeface="+mn-ea"/>
        <a:cs typeface="+mn-cs"/>
      </a:defRPr>
    </a:lvl2pPr>
    <a:lvl3pPr marL="914400" algn="l" defTabSz="457200" rtl="0" eaLnBrk="1" latinLnBrk="0" hangingPunct="1">
      <a:defRPr sz="1200" b="0" i="0" kern="1200">
        <a:solidFill>
          <a:schemeClr val="tx1"/>
        </a:solidFill>
        <a:latin typeface="Arial Regular"/>
        <a:ea typeface="+mn-ea"/>
        <a:cs typeface="+mn-cs"/>
      </a:defRPr>
    </a:lvl3pPr>
    <a:lvl4pPr marL="1371600" algn="l" defTabSz="457200" rtl="0" eaLnBrk="1" latinLnBrk="0" hangingPunct="1">
      <a:defRPr sz="1200" b="0" i="0" kern="1200">
        <a:solidFill>
          <a:schemeClr val="tx1"/>
        </a:solidFill>
        <a:latin typeface="Arial Regular"/>
        <a:ea typeface="+mn-ea"/>
        <a:cs typeface="+mn-cs"/>
      </a:defRPr>
    </a:lvl4pPr>
    <a:lvl5pPr marL="1828800" algn="l" defTabSz="457200" rtl="0" eaLnBrk="1" latinLnBrk="0" hangingPunct="1">
      <a:defRPr sz="1200" b="0" i="0" kern="1200">
        <a:solidFill>
          <a:schemeClr val="tx1"/>
        </a:solidFill>
        <a:latin typeface="Arial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pPr/>
              <a:t>7</a:t>
            </a:fld>
            <a:endParaRPr lang="en-US" dirty="0"/>
          </a:p>
        </p:txBody>
      </p:sp>
    </p:spTree>
    <p:extLst>
      <p:ext uri="{BB962C8B-B14F-4D97-AF65-F5344CB8AC3E}">
        <p14:creationId xmlns:p14="http://schemas.microsoft.com/office/powerpoint/2010/main" val="227227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pPr/>
              <a:t>18</a:t>
            </a:fld>
            <a:endParaRPr lang="en-US" dirty="0"/>
          </a:p>
        </p:txBody>
      </p:sp>
    </p:spTree>
    <p:extLst>
      <p:ext uri="{BB962C8B-B14F-4D97-AF65-F5344CB8AC3E}">
        <p14:creationId xmlns:p14="http://schemas.microsoft.com/office/powerpoint/2010/main" val="3486932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ection Break_Blu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902345-CDF3-E24C-86E4-4C9E2CC4D6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40"/>
          <a:stretch/>
        </p:blipFill>
        <p:spPr>
          <a:xfrm>
            <a:off x="0" y="-10684"/>
            <a:ext cx="9144000" cy="4488688"/>
          </a:xfrm>
          <a:prstGeom prst="rect">
            <a:avLst/>
          </a:prstGeom>
        </p:spPr>
      </p:pic>
      <p:sp>
        <p:nvSpPr>
          <p:cNvPr id="8" name="Text Placeholder 2"/>
          <p:cNvSpPr>
            <a:spLocks noGrp="1"/>
          </p:cNvSpPr>
          <p:nvPr>
            <p:ph type="body" sz="quarter" idx="10" hasCustomPrompt="1"/>
          </p:nvPr>
        </p:nvSpPr>
        <p:spPr>
          <a:xfrm>
            <a:off x="0" y="-1"/>
            <a:ext cx="9143999" cy="4488688"/>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15" name="Picture 14" descr="A close up of a sign&#10;&#10;Description automatically generated">
            <a:extLst>
              <a:ext uri="{FF2B5EF4-FFF2-40B4-BE49-F238E27FC236}">
                <a16:creationId xmlns:a16="http://schemas.microsoft.com/office/drawing/2014/main" id="{F5BFF999-B145-1C46-8778-9949300170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16" name="Picture 15">
            <a:extLst>
              <a:ext uri="{FF2B5EF4-FFF2-40B4-BE49-F238E27FC236}">
                <a16:creationId xmlns:a16="http://schemas.microsoft.com/office/drawing/2014/main" id="{95A24FD3-8F0E-DF4F-8C2E-F6970F4CAF4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988336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3" name="TextBox 12">
            <a:extLst>
              <a:ext uri="{FF2B5EF4-FFF2-40B4-BE49-F238E27FC236}">
                <a16:creationId xmlns:a16="http://schemas.microsoft.com/office/drawing/2014/main" id="{8E3A0AD6-33FE-814B-87A9-4E608B8F74A5}"/>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211405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6" name="TextBox 15"/>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3" name="TextBox 12">
            <a:extLst>
              <a:ext uri="{FF2B5EF4-FFF2-40B4-BE49-F238E27FC236}">
                <a16:creationId xmlns:a16="http://schemas.microsoft.com/office/drawing/2014/main" id="{604308E4-C478-8B4F-9CF3-FE905CC5EAE2}"/>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82704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1" name="TextBox 10">
            <a:extLst>
              <a:ext uri="{FF2B5EF4-FFF2-40B4-BE49-F238E27FC236}">
                <a16:creationId xmlns:a16="http://schemas.microsoft.com/office/drawing/2014/main" id="{A6AC047F-7504-6040-9A50-9037B6706A19}"/>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976695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
        <p:nvSpPr>
          <p:cNvPr id="14" name="TextBox 13">
            <a:extLst>
              <a:ext uri="{FF2B5EF4-FFF2-40B4-BE49-F238E27FC236}">
                <a16:creationId xmlns:a16="http://schemas.microsoft.com/office/drawing/2014/main" id="{A1428104-5CD7-CF40-A1CE-EA92AC64A19C}"/>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09950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1"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3" name="TextBox 12">
            <a:extLst>
              <a:ext uri="{FF2B5EF4-FFF2-40B4-BE49-F238E27FC236}">
                <a16:creationId xmlns:a16="http://schemas.microsoft.com/office/drawing/2014/main" id="{3D72CC85-1438-5F42-9179-3C81994D43C3}"/>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92447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2" name="TextBox 11">
            <a:extLst>
              <a:ext uri="{FF2B5EF4-FFF2-40B4-BE49-F238E27FC236}">
                <a16:creationId xmlns:a16="http://schemas.microsoft.com/office/drawing/2014/main" id="{E3948071-63C1-4747-86E2-6482665F5BC9}"/>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6348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4" name="TextBox 13">
            <a:extLst>
              <a:ext uri="{FF2B5EF4-FFF2-40B4-BE49-F238E27FC236}">
                <a16:creationId xmlns:a16="http://schemas.microsoft.com/office/drawing/2014/main" id="{9D49CC6B-2983-0D4D-82B9-F1A10E59F7C8}"/>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73054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5" name="TextBox 14">
            <a:extLst>
              <a:ext uri="{FF2B5EF4-FFF2-40B4-BE49-F238E27FC236}">
                <a16:creationId xmlns:a16="http://schemas.microsoft.com/office/drawing/2014/main" id="{366864AA-5B21-8540-84EC-C73D123264E9}"/>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65251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1" name="TextBox 20">
            <a:extLst>
              <a:ext uri="{FF2B5EF4-FFF2-40B4-BE49-F238E27FC236}">
                <a16:creationId xmlns:a16="http://schemas.microsoft.com/office/drawing/2014/main" id="{A1949AAE-F040-DC4F-B49E-873371F2F039}"/>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22179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273825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Break_Re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902345-CDF3-E24C-86E4-4C9E2CC4D6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39"/>
          <a:stretch/>
        </p:blipFill>
        <p:spPr>
          <a:xfrm>
            <a:off x="0" y="-10684"/>
            <a:ext cx="9144000" cy="4488688"/>
          </a:xfrm>
          <a:prstGeom prst="rect">
            <a:avLst/>
          </a:prstGeom>
        </p:spPr>
      </p:pic>
      <p:sp>
        <p:nvSpPr>
          <p:cNvPr id="8" name="Text Placeholder 2"/>
          <p:cNvSpPr>
            <a:spLocks noGrp="1"/>
          </p:cNvSpPr>
          <p:nvPr>
            <p:ph type="body" sz="quarter" idx="10" hasCustomPrompt="1"/>
          </p:nvPr>
        </p:nvSpPr>
        <p:spPr>
          <a:xfrm>
            <a:off x="1" y="-10684"/>
            <a:ext cx="9143999" cy="4499371"/>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15" name="Picture 14" descr="A close up of a sign&#10;&#10;Description automatically generated">
            <a:extLst>
              <a:ext uri="{FF2B5EF4-FFF2-40B4-BE49-F238E27FC236}">
                <a16:creationId xmlns:a16="http://schemas.microsoft.com/office/drawing/2014/main" id="{F5BFF999-B145-1C46-8778-9949300170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16" name="Picture 15">
            <a:extLst>
              <a:ext uri="{FF2B5EF4-FFF2-40B4-BE49-F238E27FC236}">
                <a16:creationId xmlns:a16="http://schemas.microsoft.com/office/drawing/2014/main" id="{95A24FD3-8F0E-DF4F-8C2E-F6970F4CAF4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382255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274493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551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ver Option A">
    <p:bg>
      <p:bgPr>
        <a:solidFill>
          <a:schemeClr val="bg1"/>
        </a:solidFill>
        <a:effectLst/>
      </p:bgPr>
    </p:bg>
    <p:spTree>
      <p:nvGrpSpPr>
        <p:cNvPr id="1" name=""/>
        <p:cNvGrpSpPr/>
        <p:nvPr/>
      </p:nvGrpSpPr>
      <p:grpSpPr>
        <a:xfrm>
          <a:off x="0" y="0"/>
          <a:ext cx="0" cy="0"/>
          <a:chOff x="0" y="0"/>
          <a:chExt cx="0" cy="0"/>
        </a:xfrm>
      </p:grpSpPr>
      <p:pic>
        <p:nvPicPr>
          <p:cNvPr id="21" name="Picture 20" descr="A close up of a sign&#10;&#10;Description automatically generated">
            <a:extLst>
              <a:ext uri="{FF2B5EF4-FFF2-40B4-BE49-F238E27FC236}">
                <a16:creationId xmlns:a16="http://schemas.microsoft.com/office/drawing/2014/main" id="{033A2C4E-B105-AD4E-8FDE-BD99A588639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401228" y="369832"/>
            <a:ext cx="2592519" cy="673172"/>
          </a:xfrm>
          <a:prstGeom prst="rect">
            <a:avLst/>
          </a:prstGeom>
        </p:spPr>
      </p:pic>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tx2"/>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6" name="TextBox 15"/>
          <p:cNvSpPr txBox="1"/>
          <p:nvPr/>
        </p:nvSpPr>
        <p:spPr>
          <a:xfrm>
            <a:off x="-1018914" y="-1479541"/>
            <a:ext cx="3502900"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dirty="0">
              <a:solidFill>
                <a:schemeClr val="bg1"/>
              </a:solidFill>
            </a:endParaRPr>
          </a:p>
        </p:txBody>
      </p:sp>
      <p:pic>
        <p:nvPicPr>
          <p:cNvPr id="19" name="Picture 1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
        <p:nvSpPr>
          <p:cNvPr id="20" name="TextBox 19">
            <a:extLst>
              <a:ext uri="{FF2B5EF4-FFF2-40B4-BE49-F238E27FC236}">
                <a16:creationId xmlns:a16="http://schemas.microsoft.com/office/drawing/2014/main" id="{106F20EC-1191-F34E-9A74-6242A6193671}"/>
              </a:ext>
            </a:extLst>
          </p:cNvPr>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00486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362DF68-E9A6-3A4D-8807-FED7088721E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488688"/>
          </a:xfrm>
          <a:prstGeom prst="rect">
            <a:avLst/>
          </a:prstGeom>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Month Day, 2021</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tx2"/>
          </a:solidFill>
        </p:spPr>
        <p:txBody>
          <a:bodyPr bIns="0" anchor="b"/>
          <a:lstStyle>
            <a:lvl1pPr marL="0" indent="0">
              <a:buNone/>
              <a:defRPr sz="100"/>
            </a:lvl1pPr>
          </a:lstStyle>
          <a:p>
            <a:pPr lvl="0"/>
            <a:r>
              <a:rPr lang="en-US" dirty="0"/>
              <a:t>  </a:t>
            </a:r>
          </a:p>
        </p:txBody>
      </p:sp>
      <p:sp>
        <p:nvSpPr>
          <p:cNvPr id="155" name="TextBox 154"/>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20" name="TextBox 19">
            <a:extLst>
              <a:ext uri="{FF2B5EF4-FFF2-40B4-BE49-F238E27FC236}">
                <a16:creationId xmlns:a16="http://schemas.microsoft.com/office/drawing/2014/main" id="{E7E42203-03B0-9B44-A4A6-421ACB9CC571}"/>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pic>
        <p:nvPicPr>
          <p:cNvPr id="23" name="Picture 22" descr="A close up of a sign&#10;&#10;Description automatically generated">
            <a:extLst>
              <a:ext uri="{FF2B5EF4-FFF2-40B4-BE49-F238E27FC236}">
                <a16:creationId xmlns:a16="http://schemas.microsoft.com/office/drawing/2014/main" id="{3ED98465-142B-874D-9BEF-93A1086E76C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24" name="Picture 23">
            <a:extLst>
              <a:ext uri="{FF2B5EF4-FFF2-40B4-BE49-F238E27FC236}">
                <a16:creationId xmlns:a16="http://schemas.microsoft.com/office/drawing/2014/main" id="{61761542-C518-9E4E-BE7F-FE23A2605BA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358922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ver Option C">
    <p:bg>
      <p:bgPr>
        <a:solidFill>
          <a:schemeClr val="bg1"/>
        </a:solidFill>
        <a:effectLst/>
      </p:bgPr>
    </p:bg>
    <p:spTree>
      <p:nvGrpSpPr>
        <p:cNvPr id="1" name=""/>
        <p:cNvGrpSpPr/>
        <p:nvPr/>
      </p:nvGrpSpPr>
      <p:grpSpPr>
        <a:xfrm>
          <a:off x="0" y="0"/>
          <a:ext cx="0" cy="0"/>
          <a:chOff x="0" y="0"/>
          <a:chExt cx="0" cy="0"/>
        </a:xfrm>
      </p:grpSpPr>
      <p:pic>
        <p:nvPicPr>
          <p:cNvPr id="18" name="Picture 17" descr="A close up of a sign&#10;&#10;Description automatically generated">
            <a:extLst>
              <a:ext uri="{FF2B5EF4-FFF2-40B4-BE49-F238E27FC236}">
                <a16:creationId xmlns:a16="http://schemas.microsoft.com/office/drawing/2014/main" id="{7E2FAC2F-5DA3-DF47-A636-2A95DC1252F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58316" y="58557"/>
            <a:ext cx="2201070" cy="571529"/>
          </a:xfrm>
          <a:prstGeom prst="rect">
            <a:avLst/>
          </a:prstGeom>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376265932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ver Option D">
    <p:bg>
      <p:bgPr>
        <a:solidFill>
          <a:schemeClr val="bg1"/>
        </a:solidFill>
        <a:effectLst/>
      </p:bgPr>
    </p:bg>
    <p:spTree>
      <p:nvGrpSpPr>
        <p:cNvPr id="1" name=""/>
        <p:cNvGrpSpPr/>
        <p:nvPr/>
      </p:nvGrpSpPr>
      <p:grpSpPr>
        <a:xfrm>
          <a:off x="0" y="0"/>
          <a:ext cx="0" cy="0"/>
          <a:chOff x="0" y="0"/>
          <a:chExt cx="0" cy="0"/>
        </a:xfrm>
      </p:grpSpPr>
      <p:pic>
        <p:nvPicPr>
          <p:cNvPr id="21" name="Picture 20" descr="A close up of a sign&#10;&#10;Description automatically generated">
            <a:extLst>
              <a:ext uri="{FF2B5EF4-FFF2-40B4-BE49-F238E27FC236}">
                <a16:creationId xmlns:a16="http://schemas.microsoft.com/office/drawing/2014/main" id="{F98DCACE-65A7-5044-AE4A-0380388C944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2888" y="139139"/>
            <a:ext cx="2201070" cy="571529"/>
          </a:xfrm>
          <a:prstGeom prst="rect">
            <a:avLst/>
          </a:prstGeom>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
        <p:nvSpPr>
          <p:cNvPr id="18" name="TextBox 17">
            <a:extLst>
              <a:ext uri="{FF2B5EF4-FFF2-40B4-BE49-F238E27FC236}">
                <a16:creationId xmlns:a16="http://schemas.microsoft.com/office/drawing/2014/main" id="{7E0B74B2-E6E3-1F42-960D-D93F5F6DFFD7}"/>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30355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0" name="TextBox 9">
            <a:extLst>
              <a:ext uri="{FF2B5EF4-FFF2-40B4-BE49-F238E27FC236}">
                <a16:creationId xmlns:a16="http://schemas.microsoft.com/office/drawing/2014/main" id="{5AB37AC7-5779-EA49-A0D7-9D1B49DA1F37}"/>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25034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2" name="TextBox 11">
            <a:extLst>
              <a:ext uri="{FF2B5EF4-FFF2-40B4-BE49-F238E27FC236}">
                <a16:creationId xmlns:a16="http://schemas.microsoft.com/office/drawing/2014/main" id="{F3E64664-6AC5-4D43-A5BA-3C65A0CD272B}"/>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904208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TextBox 14">
            <a:extLst>
              <a:ext uri="{FF2B5EF4-FFF2-40B4-BE49-F238E27FC236}">
                <a16:creationId xmlns:a16="http://schemas.microsoft.com/office/drawing/2014/main" id="{14BD6018-DDBA-E84D-A7DB-865142558636}"/>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71712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4" name="TextBox 13">
            <a:extLst>
              <a:ext uri="{FF2B5EF4-FFF2-40B4-BE49-F238E27FC236}">
                <a16:creationId xmlns:a16="http://schemas.microsoft.com/office/drawing/2014/main" id="{BF97FFC8-1032-3A40-A0C9-227A67AABE6E}"/>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53354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Break_Gree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7902345-CDF3-E24C-86E4-4C9E2CC4D6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239"/>
          <a:stretch/>
        </p:blipFill>
        <p:spPr>
          <a:xfrm>
            <a:off x="0" y="-10684"/>
            <a:ext cx="9144000" cy="4488688"/>
          </a:xfrm>
          <a:prstGeom prst="rect">
            <a:avLst/>
          </a:prstGeom>
        </p:spPr>
      </p:pic>
      <p:sp>
        <p:nvSpPr>
          <p:cNvPr id="8" name="Text Placeholder 2"/>
          <p:cNvSpPr>
            <a:spLocks noGrp="1"/>
          </p:cNvSpPr>
          <p:nvPr>
            <p:ph type="body" sz="quarter" idx="10" hasCustomPrompt="1"/>
          </p:nvPr>
        </p:nvSpPr>
        <p:spPr>
          <a:xfrm>
            <a:off x="1" y="-10684"/>
            <a:ext cx="9143999" cy="4499371"/>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15" name="Picture 14" descr="A close up of a sign&#10;&#10;Description automatically generated">
            <a:extLst>
              <a:ext uri="{FF2B5EF4-FFF2-40B4-BE49-F238E27FC236}">
                <a16:creationId xmlns:a16="http://schemas.microsoft.com/office/drawing/2014/main" id="{F5BFF999-B145-1C46-8778-9949300170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pic>
        <p:nvPicPr>
          <p:cNvPr id="16" name="Picture 15">
            <a:extLst>
              <a:ext uri="{FF2B5EF4-FFF2-40B4-BE49-F238E27FC236}">
                <a16:creationId xmlns:a16="http://schemas.microsoft.com/office/drawing/2014/main" id="{95A24FD3-8F0E-DF4F-8C2E-F6970F4CAF4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606638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22" name="TextBox 21">
            <a:extLst>
              <a:ext uri="{FF2B5EF4-FFF2-40B4-BE49-F238E27FC236}">
                <a16:creationId xmlns:a16="http://schemas.microsoft.com/office/drawing/2014/main" id="{0C615DA8-4650-8A4E-B3B2-622DC8056A60}"/>
              </a:ext>
            </a:extLst>
          </p:cNvPr>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695387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a:prstGeom prst="rect">
            <a:avLst/>
          </a:prstGeo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
        <p:nvSpPr>
          <p:cNvPr id="8" name="TextBox 7">
            <a:extLst>
              <a:ext uri="{FF2B5EF4-FFF2-40B4-BE49-F238E27FC236}">
                <a16:creationId xmlns:a16="http://schemas.microsoft.com/office/drawing/2014/main" id="{B6184E02-FB66-514F-AED2-31434781E75B}"/>
              </a:ext>
            </a:extLst>
          </p:cNvPr>
          <p:cNvSpPr txBox="1"/>
          <p:nvPr userDrawn="1"/>
        </p:nvSpPr>
        <p:spPr>
          <a:xfrm>
            <a:off x="2148350" y="10841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57651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xfrm>
            <a:off x="457200" y="4686300"/>
            <a:ext cx="4419600" cy="342900"/>
          </a:xfrm>
        </p:spPr>
        <p:txBody>
          <a:bodyPr/>
          <a:lstStyle>
            <a:lvl1pPr algn="l">
              <a:defRPr smtClean="0"/>
            </a:lvl1pPr>
          </a:lstStyle>
          <a:p>
            <a:pPr>
              <a:defRPr/>
            </a:pPr>
            <a:r>
              <a:rPr lang="en-US"/>
              <a:t>ANS June 2020</a:t>
            </a:r>
          </a:p>
        </p:txBody>
      </p:sp>
      <p:sp>
        <p:nvSpPr>
          <p:cNvPr id="5" name="Rectangle 13"/>
          <p:cNvSpPr>
            <a:spLocks noGrp="1" noChangeArrowheads="1"/>
          </p:cNvSpPr>
          <p:nvPr>
            <p:ph type="sldNum" sz="quarter" idx="11"/>
          </p:nvPr>
        </p:nvSpPr>
        <p:spPr/>
        <p:txBody>
          <a:bodyPr/>
          <a:lstStyle>
            <a:lvl1pPr>
              <a:defRPr smtClean="0"/>
            </a:lvl1pPr>
          </a:lstStyle>
          <a:p>
            <a:pPr>
              <a:defRPr/>
            </a:pPr>
            <a:fld id="{ACA1C9C5-D19A-4A22-A0DA-38AD7840C017}" type="slidenum">
              <a:rPr lang="en-US" altLang="en-US"/>
              <a:pPr>
                <a:defRPr/>
              </a:pPr>
              <a:t>‹#›</a:t>
            </a:fld>
            <a:endParaRPr lang="en-US" altLang="en-US"/>
          </a:p>
        </p:txBody>
      </p:sp>
    </p:spTree>
    <p:extLst>
      <p:ext uri="{BB962C8B-B14F-4D97-AF65-F5344CB8AC3E}">
        <p14:creationId xmlns:p14="http://schemas.microsoft.com/office/powerpoint/2010/main" val="1834402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488688"/>
          </a:xfrm>
          <a:prstGeom prst="rect">
            <a:avLst/>
          </a:prstGeom>
        </p:spPr>
      </p:pic>
      <p:pic>
        <p:nvPicPr>
          <p:cNvPr id="9" name="Picture 8">
            <a:extLst>
              <a:ext uri="{FF2B5EF4-FFF2-40B4-BE49-F238E27FC236}">
                <a16:creationId xmlns:a16="http://schemas.microsoft.com/office/drawing/2014/main" id="{91F4CFF5-2A2E-8945-9027-39964E4B3EDE}"/>
              </a:ext>
            </a:extLst>
          </p:cNvPr>
          <p:cNvPicPr>
            <a:picLocks noChangeAspect="1"/>
          </p:cNvPicPr>
          <p:nvPr userDrawn="1"/>
        </p:nvPicPr>
        <p:blipFill rotWithShape="1">
          <a:blip r:embed="rId3" cstate="hqprint">
            <a:alphaModFix amt="80000"/>
            <a:extLst>
              <a:ext uri="{28A0092B-C50C-407E-A947-70E740481C1C}">
                <a14:useLocalDpi xmlns:a14="http://schemas.microsoft.com/office/drawing/2010/main"/>
              </a:ext>
            </a:extLst>
          </a:blip>
          <a:srcRect t="-238"/>
          <a:stretch/>
        </p:blipFill>
        <p:spPr>
          <a:xfrm>
            <a:off x="0" y="-10684"/>
            <a:ext cx="9144000" cy="4499372"/>
          </a:xfrm>
          <a:prstGeom prst="rect">
            <a:avLst/>
          </a:prstGeom>
        </p:spPr>
      </p:pic>
      <p:sp>
        <p:nvSpPr>
          <p:cNvPr id="3" name="Text Placeholder 2"/>
          <p:cNvSpPr>
            <a:spLocks noGrp="1"/>
          </p:cNvSpPr>
          <p:nvPr>
            <p:ph type="body" sz="quarter" idx="10" hasCustomPrompt="1"/>
          </p:nvPr>
        </p:nvSpPr>
        <p:spPr>
          <a:xfrm>
            <a:off x="0" y="1"/>
            <a:ext cx="9143999" cy="4478002"/>
          </a:xfrm>
          <a:no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43121" y="4702076"/>
            <a:ext cx="2046368" cy="260262"/>
          </a:xfrm>
          <a:prstGeom prst="rect">
            <a:avLst/>
          </a:prstGeom>
        </p:spPr>
      </p:pic>
      <p:pic>
        <p:nvPicPr>
          <p:cNvPr id="8" name="Picture 7" descr="A close up of a sign&#10;&#10;Description automatically generated">
            <a:extLst>
              <a:ext uri="{FF2B5EF4-FFF2-40B4-BE49-F238E27FC236}">
                <a16:creationId xmlns:a16="http://schemas.microsoft.com/office/drawing/2014/main" id="{C0D23278-3667-1F4A-8304-61669185B1E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6735918" y="4535386"/>
            <a:ext cx="2242075" cy="582176"/>
          </a:xfrm>
          <a:prstGeom prst="rect">
            <a:avLst/>
          </a:prstGeom>
        </p:spPr>
      </p:pic>
    </p:spTree>
    <p:extLst>
      <p:ext uri="{BB962C8B-B14F-4D97-AF65-F5344CB8AC3E}">
        <p14:creationId xmlns:p14="http://schemas.microsoft.com/office/powerpoint/2010/main" val="4285840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0244"/>
            <a:ext cx="8372901" cy="621711"/>
          </a:xfrm>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395284"/>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19618"/>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5605382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_">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5857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grpSp>
        <p:nvGrpSpPr>
          <p:cNvPr id="23" name="Group 22" hidden="1">
            <a:extLst>
              <a:ext uri="{FF2B5EF4-FFF2-40B4-BE49-F238E27FC236}">
                <a16:creationId xmlns:a16="http://schemas.microsoft.com/office/drawing/2014/main" id="{9CDC428E-DBB5-1649-8291-2FA82A5C9E82}"/>
              </a:ext>
            </a:extLst>
          </p:cNvPr>
          <p:cNvGrpSpPr/>
          <p:nvPr/>
        </p:nvGrpSpPr>
        <p:grpSpPr>
          <a:xfrm>
            <a:off x="419099" y="1390650"/>
            <a:ext cx="8269876" cy="3314700"/>
            <a:chOff x="419099" y="1390650"/>
            <a:chExt cx="8269876" cy="3314700"/>
          </a:xfrm>
        </p:grpSpPr>
        <p:sp>
          <p:nvSpPr>
            <p:cNvPr id="13" name="Rectangle 12">
              <a:extLst>
                <a:ext uri="{FF2B5EF4-FFF2-40B4-BE49-F238E27FC236}">
                  <a16:creationId xmlns:a16="http://schemas.microsoft.com/office/drawing/2014/main" id="{4F1F8818-1FE6-2341-BE7A-993CECC5541D}"/>
                </a:ext>
              </a:extLst>
            </p:cNvPr>
            <p:cNvSpPr/>
            <p:nvPr userDrawn="1"/>
          </p:nvSpPr>
          <p:spPr>
            <a:xfrm>
              <a:off x="419100" y="1390650"/>
              <a:ext cx="4045324" cy="22290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SPONSOR</a:t>
              </a:r>
            </a:p>
          </p:txBody>
        </p:sp>
        <p:sp>
          <p:nvSpPr>
            <p:cNvPr id="14" name="Rectangle 13">
              <a:extLst>
                <a:ext uri="{FF2B5EF4-FFF2-40B4-BE49-F238E27FC236}">
                  <a16:creationId xmlns:a16="http://schemas.microsoft.com/office/drawing/2014/main" id="{ABB991B3-C8CA-5842-83B0-825B25C421FB}"/>
                </a:ext>
              </a:extLst>
            </p:cNvPr>
            <p:cNvSpPr/>
            <p:nvPr userDrawn="1"/>
          </p:nvSpPr>
          <p:spPr>
            <a:xfrm>
              <a:off x="4643651" y="1390650"/>
              <a:ext cx="4045324" cy="22290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FUNDING</a:t>
              </a:r>
            </a:p>
          </p:txBody>
        </p:sp>
        <p:sp>
          <p:nvSpPr>
            <p:cNvPr id="15" name="Rectangle 14">
              <a:extLst>
                <a:ext uri="{FF2B5EF4-FFF2-40B4-BE49-F238E27FC236}">
                  <a16:creationId xmlns:a16="http://schemas.microsoft.com/office/drawing/2014/main" id="{6CCDC5DB-87A9-9449-8FD5-702421FEB657}"/>
                </a:ext>
              </a:extLst>
            </p:cNvPr>
            <p:cNvSpPr/>
            <p:nvPr userDrawn="1"/>
          </p:nvSpPr>
          <p:spPr>
            <a:xfrm>
              <a:off x="419099" y="1765436"/>
              <a:ext cx="3493227"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t>DESCRIPTION</a:t>
              </a:r>
            </a:p>
            <a:p>
              <a:r>
                <a:rPr lang="en-US" sz="1200" dirty="0">
                  <a:solidFill>
                    <a:schemeClr val="tx1"/>
                  </a:solidFill>
                </a:rPr>
                <a:t>Current projects exploring:</a:t>
              </a:r>
            </a:p>
            <a:p>
              <a:pPr marL="120650" indent="-120650">
                <a:buFont typeface="Arial" panose="020B0604020202020204" pitchFamily="34" charset="0"/>
                <a:buChar char="•"/>
              </a:pPr>
              <a:r>
                <a:rPr lang="en-US" sz="1200" dirty="0">
                  <a:solidFill>
                    <a:schemeClr val="tx1"/>
                  </a:solidFill>
                </a:rPr>
                <a:t>Identification and fingerprinting of electronic control units using ML/DL/AI</a:t>
              </a:r>
            </a:p>
            <a:p>
              <a:pPr marL="120650" indent="-120650">
                <a:buFont typeface="Arial" panose="020B0604020202020204" pitchFamily="34" charset="0"/>
                <a:buChar char="•"/>
              </a:pPr>
              <a:r>
                <a:rPr lang="en-US" sz="1200" dirty="0">
                  <a:solidFill>
                    <a:schemeClr val="tx1"/>
                  </a:solidFill>
                </a:rPr>
                <a:t>Creation of a vehicle simulation testbed </a:t>
              </a:r>
            </a:p>
            <a:p>
              <a:pPr marL="120650" indent="-120650">
                <a:buFont typeface="Arial" panose="020B0604020202020204" pitchFamily="34" charset="0"/>
                <a:buChar char="•"/>
              </a:pPr>
              <a:r>
                <a:rPr lang="en-US" sz="1200" dirty="0">
                  <a:solidFill>
                    <a:schemeClr val="tx1"/>
                  </a:solidFill>
                </a:rPr>
                <a:t>Creation of a automotive mobility testbed to safely test resilience measures such as sensor fusion</a:t>
              </a:r>
            </a:p>
            <a:p>
              <a:pPr marL="120650" indent="-120650">
                <a:buFont typeface="Arial" panose="020B0604020202020204" pitchFamily="34" charset="0"/>
                <a:buChar char="•"/>
              </a:pPr>
              <a:r>
                <a:rPr lang="en-US" sz="1200" dirty="0">
                  <a:solidFill>
                    <a:schemeClr val="tx1"/>
                  </a:solidFill>
                </a:rPr>
                <a:t>Threat modeling, </a:t>
              </a:r>
              <a:r>
                <a:rPr lang="en-US" sz="1200" dirty="0" err="1">
                  <a:solidFill>
                    <a:schemeClr val="tx1"/>
                  </a:solidFill>
                </a:rPr>
                <a:t>pentesting</a:t>
              </a:r>
              <a:r>
                <a:rPr lang="en-US" sz="1200" dirty="0">
                  <a:solidFill>
                    <a:schemeClr val="tx1"/>
                  </a:solidFill>
                </a:rPr>
                <a:t>, and risk analysis of vehicle to grid infrastructure (EVSE/</a:t>
              </a:r>
              <a:r>
                <a:rPr lang="en-US" sz="1200" dirty="0" err="1">
                  <a:solidFill>
                    <a:schemeClr val="tx1"/>
                  </a:solidFill>
                </a:rPr>
                <a:t>xFC</a:t>
              </a:r>
              <a:r>
                <a:rPr lang="en-US" sz="1200" dirty="0">
                  <a:solidFill>
                    <a:schemeClr val="tx1"/>
                  </a:solidFill>
                </a:rPr>
                <a:t>)</a:t>
              </a:r>
            </a:p>
            <a:p>
              <a:endParaRPr lang="en-US" sz="1200" b="1" dirty="0"/>
            </a:p>
          </p:txBody>
        </p:sp>
        <p:sp>
          <p:nvSpPr>
            <p:cNvPr id="16" name="Rectangle 15">
              <a:extLst>
                <a:ext uri="{FF2B5EF4-FFF2-40B4-BE49-F238E27FC236}">
                  <a16:creationId xmlns:a16="http://schemas.microsoft.com/office/drawing/2014/main" id="{4B433469-4EFE-E542-978B-1448E472CC26}"/>
                </a:ext>
              </a:extLst>
            </p:cNvPr>
            <p:cNvSpPr/>
            <p:nvPr userDrawn="1"/>
          </p:nvSpPr>
          <p:spPr>
            <a:xfrm>
              <a:off x="4054358" y="1765436"/>
              <a:ext cx="2185332"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t>RESULTS</a:t>
              </a:r>
            </a:p>
            <a:p>
              <a:pPr marL="114300" indent="-114300">
                <a:buFont typeface="Arial" panose="020B0604020202020204" pitchFamily="34" charset="0"/>
                <a:buChar char="•"/>
              </a:pPr>
              <a:r>
                <a:rPr lang="en-US" sz="1200" dirty="0">
                  <a:solidFill>
                    <a:schemeClr val="tx1"/>
                  </a:solidFill>
                </a:rPr>
                <a:t>Deliverables include simulation testbed software, physical testbed, industry papers, DOE white papers</a:t>
              </a:r>
            </a:p>
            <a:p>
              <a:pPr marL="114300" indent="-114300">
                <a:buFont typeface="Arial" panose="020B0604020202020204" pitchFamily="34" charset="0"/>
                <a:buChar char="•"/>
              </a:pPr>
              <a:r>
                <a:rPr lang="en-US" sz="1200" dirty="0">
                  <a:solidFill>
                    <a:schemeClr val="tx1"/>
                  </a:solidFill>
                </a:rPr>
                <a:t>Results will impact current charging infrastructure deployment and shape secure architectures and policy</a:t>
              </a:r>
            </a:p>
            <a:p>
              <a:endParaRPr lang="en-US" sz="1200" b="1" dirty="0"/>
            </a:p>
          </p:txBody>
        </p:sp>
        <p:sp>
          <p:nvSpPr>
            <p:cNvPr id="17" name="Rectangle 16">
              <a:extLst>
                <a:ext uri="{FF2B5EF4-FFF2-40B4-BE49-F238E27FC236}">
                  <a16:creationId xmlns:a16="http://schemas.microsoft.com/office/drawing/2014/main" id="{37654D32-AD25-E741-99D1-1FFB7CFA218F}"/>
                </a:ext>
              </a:extLst>
            </p:cNvPr>
            <p:cNvSpPr/>
            <p:nvPr userDrawn="1"/>
          </p:nvSpPr>
          <p:spPr>
            <a:xfrm>
              <a:off x="6392591" y="1765436"/>
              <a:ext cx="2296383" cy="217954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t>CONTRIBUTION</a:t>
              </a:r>
            </a:p>
            <a:p>
              <a:r>
                <a:rPr lang="en-US" sz="1200" dirty="0">
                  <a:solidFill>
                    <a:schemeClr val="tx1"/>
                  </a:solidFill>
                </a:rPr>
                <a:t>Techniques and tools developed apply to heavy vehicles which impact critical infrastructure, military operations, and commerce</a:t>
              </a:r>
            </a:p>
          </p:txBody>
        </p:sp>
        <p:sp>
          <p:nvSpPr>
            <p:cNvPr id="18" name="Rectangle 17">
              <a:extLst>
                <a:ext uri="{FF2B5EF4-FFF2-40B4-BE49-F238E27FC236}">
                  <a16:creationId xmlns:a16="http://schemas.microsoft.com/office/drawing/2014/main" id="{94C35AC7-582F-7D4E-ADFB-FDB003388826}"/>
                </a:ext>
              </a:extLst>
            </p:cNvPr>
            <p:cNvSpPr/>
            <p:nvPr userDrawn="1"/>
          </p:nvSpPr>
          <p:spPr>
            <a:xfrm>
              <a:off x="419100" y="4098842"/>
              <a:ext cx="4045324" cy="60650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ARGONNE CAPABILITIES</a:t>
              </a:r>
            </a:p>
          </p:txBody>
        </p:sp>
        <p:sp>
          <p:nvSpPr>
            <p:cNvPr id="19" name="Rectangle 18">
              <a:extLst>
                <a:ext uri="{FF2B5EF4-FFF2-40B4-BE49-F238E27FC236}">
                  <a16:creationId xmlns:a16="http://schemas.microsoft.com/office/drawing/2014/main" id="{52101D9A-0D44-9848-B7BE-578BE7238C03}"/>
                </a:ext>
              </a:extLst>
            </p:cNvPr>
            <p:cNvSpPr/>
            <p:nvPr userDrawn="1"/>
          </p:nvSpPr>
          <p:spPr>
            <a:xfrm>
              <a:off x="4643651" y="4098842"/>
              <a:ext cx="4045324" cy="60650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a:t>FUTURE OUTLOOK</a:t>
              </a:r>
            </a:p>
          </p:txBody>
        </p:sp>
      </p:grpSp>
    </p:spTree>
    <p:extLst>
      <p:ext uri="{BB962C8B-B14F-4D97-AF65-F5344CB8AC3E}">
        <p14:creationId xmlns:p14="http://schemas.microsoft.com/office/powerpoint/2010/main" val="235614107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_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5857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graphicFrame>
        <p:nvGraphicFramePr>
          <p:cNvPr id="3" name="Table 2">
            <a:extLst>
              <a:ext uri="{FF2B5EF4-FFF2-40B4-BE49-F238E27FC236}">
                <a16:creationId xmlns:a16="http://schemas.microsoft.com/office/drawing/2014/main" id="{256A010B-81D1-D941-BDE7-50CB6BFE52FB}"/>
              </a:ext>
            </a:extLst>
          </p:cNvPr>
          <p:cNvGraphicFramePr>
            <a:graphicFrameLocks noGrp="1"/>
          </p:cNvGraphicFramePr>
          <p:nvPr>
            <p:extLst>
              <p:ext uri="{D42A27DB-BD31-4B8C-83A1-F6EECF244321}">
                <p14:modId xmlns:p14="http://schemas.microsoft.com/office/powerpoint/2010/main" val="3539859176"/>
              </p:ext>
            </p:extLst>
          </p:nvPr>
        </p:nvGraphicFramePr>
        <p:xfrm>
          <a:off x="457200" y="1518245"/>
          <a:ext cx="8372900" cy="3204363"/>
        </p:xfrm>
        <a:graphic>
          <a:graphicData uri="http://schemas.openxmlformats.org/drawingml/2006/table">
            <a:tbl>
              <a:tblPr firstRow="1" bandRow="1">
                <a:tableStyleId>{5C22544A-7EE6-4342-B048-85BDC9FD1C3A}</a:tableStyleId>
              </a:tblPr>
              <a:tblGrid>
                <a:gridCol w="2093225">
                  <a:extLst>
                    <a:ext uri="{9D8B030D-6E8A-4147-A177-3AD203B41FA5}">
                      <a16:colId xmlns:a16="http://schemas.microsoft.com/office/drawing/2014/main" val="953177877"/>
                    </a:ext>
                  </a:extLst>
                </a:gridCol>
                <a:gridCol w="2093225">
                  <a:extLst>
                    <a:ext uri="{9D8B030D-6E8A-4147-A177-3AD203B41FA5}">
                      <a16:colId xmlns:a16="http://schemas.microsoft.com/office/drawing/2014/main" val="3184500041"/>
                    </a:ext>
                  </a:extLst>
                </a:gridCol>
                <a:gridCol w="2093225">
                  <a:extLst>
                    <a:ext uri="{9D8B030D-6E8A-4147-A177-3AD203B41FA5}">
                      <a16:colId xmlns:a16="http://schemas.microsoft.com/office/drawing/2014/main" val="3933062838"/>
                    </a:ext>
                  </a:extLst>
                </a:gridCol>
                <a:gridCol w="2093225">
                  <a:extLst>
                    <a:ext uri="{9D8B030D-6E8A-4147-A177-3AD203B41FA5}">
                      <a16:colId xmlns:a16="http://schemas.microsoft.com/office/drawing/2014/main" val="434370605"/>
                    </a:ext>
                  </a:extLst>
                </a:gridCol>
              </a:tblGrid>
              <a:tr h="1068121">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97385294"/>
                  </a:ext>
                </a:extLst>
              </a:tr>
              <a:tr h="1068121">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4461716"/>
                  </a:ext>
                </a:extLst>
              </a:tr>
              <a:tr h="1068121">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04438972"/>
                  </a:ext>
                </a:extLst>
              </a:tr>
            </a:tbl>
          </a:graphicData>
        </a:graphic>
      </p:graphicFrame>
    </p:spTree>
    <p:extLst>
      <p:ext uri="{BB962C8B-B14F-4D97-AF65-F5344CB8AC3E}">
        <p14:creationId xmlns:p14="http://schemas.microsoft.com/office/powerpoint/2010/main" val="81893908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20763"/>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397181"/>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397181"/>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627169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2033280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251620B-FC18-4146-9BF7-244077EE7563}"/>
              </a:ext>
            </a:extLst>
          </p:cNvPr>
          <p:cNvPicPr>
            <a:picLocks noChangeAspect="1"/>
          </p:cNvPicPr>
          <p:nvPr userDrawn="1"/>
        </p:nvPicPr>
        <p:blipFill>
          <a:blip r:embed="rId34" cstate="hqprint">
            <a:extLst>
              <a:ext uri="{28A0092B-C50C-407E-A947-70E740481C1C}">
                <a14:useLocalDpi xmlns:a14="http://schemas.microsoft.com/office/drawing/2010/main"/>
              </a:ext>
            </a:extLst>
          </a:blip>
          <a:stretch>
            <a:fillRect/>
          </a:stretch>
        </p:blipFill>
        <p:spPr>
          <a:xfrm>
            <a:off x="7860665" y="4794647"/>
            <a:ext cx="1044942" cy="298334"/>
          </a:xfrm>
          <a:prstGeom prst="rect">
            <a:avLst/>
          </a:prstGeom>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tx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8" name="Picture 7"/>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3933098562"/>
      </p:ext>
    </p:extLst>
  </p:cSld>
  <p:clrMap bg1="lt1" tx1="dk1" bg2="lt2" tx2="dk2" accent1="accent1" accent2="accent2" accent3="accent3" accent4="accent4" accent5="accent5" accent6="accent6" hlink="hlink" folHlink="folHlink"/>
  <p:sldLayoutIdLst>
    <p:sldLayoutId id="2147483810" r:id="rId1"/>
    <p:sldLayoutId id="2147483826" r:id="rId2"/>
    <p:sldLayoutId id="2147483827" r:id="rId3"/>
    <p:sldLayoutId id="2147483828"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9" r:id="rId32"/>
  </p:sldLayoutIdLst>
  <p:hf sldNum="0"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564">
          <p15:clr>
            <a:srgbClr val="F26B43"/>
          </p15:clr>
        </p15:guide>
        <p15:guide id="4" pos="5568">
          <p15:clr>
            <a:srgbClr val="F26B43"/>
          </p15:clr>
        </p15:guide>
        <p15:guide id="5" orient="horz" pos="2964">
          <p15:clr>
            <a:srgbClr val="F26B43"/>
          </p15:clr>
        </p15:guide>
        <p15:guide id="6" orient="horz" pos="1720">
          <p15:clr>
            <a:srgbClr val="F26B43"/>
          </p15:clr>
        </p15:guide>
        <p15:guide id="7" orient="horz" pos="876">
          <p15:clr>
            <a:srgbClr val="F26B43"/>
          </p15:clr>
        </p15:guide>
        <p15:guide id="8" orient="horz" pos="3180" userDrawn="1">
          <p15:clr>
            <a:srgbClr val="F26B43"/>
          </p15:clr>
        </p15:guide>
        <p15:guide id="9" pos="2880" userDrawn="1">
          <p15:clr>
            <a:srgbClr val="F26B43"/>
          </p15:clr>
        </p15:guide>
        <p15:guide id="10" orient="horz" pos="3156" userDrawn="1">
          <p15:clr>
            <a:srgbClr val="F26B43"/>
          </p15:clr>
        </p15:guide>
        <p15:guide id="11" pos="2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2.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31E29541-238E-C54F-8CD3-5742FD2F6130}"/>
              </a:ext>
            </a:extLst>
          </p:cNvPr>
          <p:cNvSpPr>
            <a:spLocks noGrp="1"/>
          </p:cNvSpPr>
          <p:nvPr>
            <p:ph type="title"/>
          </p:nvPr>
        </p:nvSpPr>
        <p:spPr>
          <a:xfrm>
            <a:off x="1" y="1266825"/>
            <a:ext cx="8830962" cy="2029968"/>
          </a:xfrm>
          <a:noFill/>
        </p:spPr>
        <p:txBody>
          <a:bodyPr>
            <a:normAutofit/>
          </a:bodyPr>
          <a:lstStyle/>
          <a:p>
            <a:r>
              <a:rPr lang="en-US" sz="2400" dirty="0"/>
              <a:t>Sodium Fast Reactor Severe Accident Prevention and Mitigation Strategy:</a:t>
            </a:r>
            <a:br>
              <a:rPr lang="en-US" sz="2400" dirty="0"/>
            </a:br>
            <a:r>
              <a:rPr lang="en-US" sz="2400" b="0" dirty="0"/>
              <a:t>U.S. Perspective</a:t>
            </a:r>
            <a:endParaRPr lang="en-US" sz="2400" b="0" cap="small" dirty="0"/>
          </a:p>
        </p:txBody>
      </p:sp>
      <p:sp>
        <p:nvSpPr>
          <p:cNvPr id="53" name="Text Placeholder 52">
            <a:extLst>
              <a:ext uri="{FF2B5EF4-FFF2-40B4-BE49-F238E27FC236}">
                <a16:creationId xmlns:a16="http://schemas.microsoft.com/office/drawing/2014/main" id="{C1B493A7-07A7-474B-8D09-DE74EE1F0195}"/>
              </a:ext>
            </a:extLst>
          </p:cNvPr>
          <p:cNvSpPr>
            <a:spLocks noGrp="1"/>
          </p:cNvSpPr>
          <p:nvPr>
            <p:ph type="body" sz="quarter" idx="24"/>
          </p:nvPr>
        </p:nvSpPr>
        <p:spPr/>
        <p:txBody>
          <a:bodyPr/>
          <a:lstStyle/>
          <a:p>
            <a:r>
              <a:rPr lang="en-US" sz="1200" dirty="0"/>
              <a:t>March, 2023</a:t>
            </a:r>
          </a:p>
        </p:txBody>
      </p:sp>
      <p:sp>
        <p:nvSpPr>
          <p:cNvPr id="48" name="Text Placeholder 47">
            <a:extLst>
              <a:ext uri="{FF2B5EF4-FFF2-40B4-BE49-F238E27FC236}">
                <a16:creationId xmlns:a16="http://schemas.microsoft.com/office/drawing/2014/main" id="{DC8930DB-4F31-7348-BFE6-A8C6F7A67554}"/>
              </a:ext>
            </a:extLst>
          </p:cNvPr>
          <p:cNvSpPr>
            <a:spLocks noGrp="1"/>
          </p:cNvSpPr>
          <p:nvPr>
            <p:ph type="body" sz="quarter" idx="12"/>
          </p:nvPr>
        </p:nvSpPr>
        <p:spPr/>
        <p:txBody>
          <a:bodyPr/>
          <a:lstStyle/>
          <a:p>
            <a:endParaRPr lang="en-US" dirty="0"/>
          </a:p>
        </p:txBody>
      </p:sp>
      <p:sp>
        <p:nvSpPr>
          <p:cNvPr id="5" name="Title 33">
            <a:extLst>
              <a:ext uri="{FF2B5EF4-FFF2-40B4-BE49-F238E27FC236}">
                <a16:creationId xmlns:a16="http://schemas.microsoft.com/office/drawing/2014/main" id="{C1AC19B1-15C3-2F43-92B3-0CD031039952}"/>
              </a:ext>
            </a:extLst>
          </p:cNvPr>
          <p:cNvSpPr txBox="1">
            <a:spLocks/>
          </p:cNvSpPr>
          <p:nvPr/>
        </p:nvSpPr>
        <p:spPr>
          <a:xfrm>
            <a:off x="-2" y="2952871"/>
            <a:ext cx="6498993" cy="1435270"/>
          </a:xfrm>
          <a:prstGeom prst="rect">
            <a:avLst/>
          </a:prstGeom>
          <a:noFill/>
        </p:spPr>
        <p:txBody>
          <a:bodyPr vert="horz" lIns="457200" tIns="0" rIns="91440" bIns="0" rtlCol="0" anchor="ctr">
            <a:normAutofit/>
          </a:bodyPr>
          <a:lstStyle>
            <a:lvl1pPr algn="l" defTabSz="457200" rtl="0" eaLnBrk="1" latinLnBrk="0" hangingPunct="1">
              <a:lnSpc>
                <a:spcPct val="95000"/>
              </a:lnSpc>
              <a:spcBef>
                <a:spcPct val="0"/>
              </a:spcBef>
              <a:buNone/>
              <a:defRPr sz="2800" b="1" i="0" kern="1200" cap="all" baseline="0">
                <a:solidFill>
                  <a:schemeClr val="bg1"/>
                </a:solidFill>
                <a:latin typeface="+mj-lt"/>
                <a:ea typeface="+mj-ea"/>
                <a:cs typeface="+mj-cs"/>
              </a:defRPr>
            </a:lvl1pPr>
          </a:lstStyle>
          <a:p>
            <a:pPr marL="4763"/>
            <a:r>
              <a:rPr lang="en-US" sz="1200" cap="none" dirty="0"/>
              <a:t>Matthew </a:t>
            </a:r>
            <a:r>
              <a:rPr lang="en-US" sz="1200" cap="none" dirty="0" err="1"/>
              <a:t>Bucknor</a:t>
            </a:r>
            <a:r>
              <a:rPr lang="en-US" sz="1200" cap="none" dirty="0"/>
              <a:t>, Dave </a:t>
            </a:r>
            <a:r>
              <a:rPr lang="en-US" sz="1200" cap="none" dirty="0" err="1"/>
              <a:t>Grabaskas</a:t>
            </a:r>
            <a:endParaRPr lang="en-US" sz="1200" cap="none" dirty="0"/>
          </a:p>
          <a:p>
            <a:pPr marL="4763"/>
            <a:r>
              <a:rPr lang="en-US" sz="1200" b="0" cap="none" dirty="0"/>
              <a:t>Argonne National Laboratory</a:t>
            </a:r>
          </a:p>
          <a:p>
            <a:pPr marL="4763"/>
            <a:endParaRPr lang="en-US" sz="1200" b="0" cap="none" dirty="0"/>
          </a:p>
        </p:txBody>
      </p:sp>
    </p:spTree>
    <p:extLst>
      <p:ext uri="{BB962C8B-B14F-4D97-AF65-F5344CB8AC3E}">
        <p14:creationId xmlns:p14="http://schemas.microsoft.com/office/powerpoint/2010/main" val="154951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7" y="830844"/>
            <a:ext cx="6004650" cy="3688738"/>
          </a:xfrm>
        </p:spPr>
        <p:txBody>
          <a:bodyPr/>
          <a:lstStyle/>
          <a:p>
            <a:r>
              <a:rPr lang="en-US" sz="2000" b="1" dirty="0"/>
              <a:t>Licensing Modernization Project (LMP):</a:t>
            </a:r>
          </a:p>
          <a:p>
            <a:pPr lvl="1">
              <a:spcAft>
                <a:spcPts val="1200"/>
              </a:spcAft>
              <a:buFont typeface="Arial" panose="020B0604020202020204" pitchFamily="34" charset="0"/>
              <a:buChar char="•"/>
            </a:pPr>
            <a:r>
              <a:rPr lang="en-US" sz="1600" dirty="0"/>
              <a:t>The USDOE, in collaboration with industry, have recently developed the LMP approach for advanced reactor licensing</a:t>
            </a:r>
          </a:p>
          <a:p>
            <a:pPr lvl="1">
              <a:buFont typeface="Arial" panose="020B0604020202020204" pitchFamily="34" charset="0"/>
              <a:buChar char="•"/>
            </a:pPr>
            <a:r>
              <a:rPr lang="en-US" sz="1600" dirty="0"/>
              <a:t>LMP is a technology-inclusive, RIPB licensing pathway that utilizes results from the PRA to inform the following aspects of the safety basis:</a:t>
            </a:r>
          </a:p>
          <a:p>
            <a:pPr lvl="2">
              <a:buFont typeface="Courier New" panose="02070309020205020404" pitchFamily="49" charset="0"/>
              <a:buChar char="o"/>
            </a:pPr>
            <a:r>
              <a:rPr lang="en-US" sz="1400" dirty="0"/>
              <a:t>Event categorization</a:t>
            </a:r>
          </a:p>
          <a:p>
            <a:pPr lvl="2">
              <a:buFont typeface="Courier New" panose="02070309020205020404" pitchFamily="49" charset="0"/>
              <a:buChar char="o"/>
            </a:pPr>
            <a:r>
              <a:rPr lang="en-US" sz="1400" dirty="0"/>
              <a:t>SSC classification</a:t>
            </a:r>
          </a:p>
          <a:p>
            <a:pPr lvl="2">
              <a:spcAft>
                <a:spcPts val="1200"/>
              </a:spcAft>
              <a:buFont typeface="Courier New" panose="02070309020205020404" pitchFamily="49" charset="0"/>
              <a:buChar char="o"/>
            </a:pPr>
            <a:r>
              <a:rPr lang="en-US" sz="1400" dirty="0"/>
              <a:t>Evaluation of defense-in-depth adequacy</a:t>
            </a:r>
          </a:p>
          <a:p>
            <a:pPr lvl="1">
              <a:spcAft>
                <a:spcPts val="1200"/>
              </a:spcAft>
              <a:buFont typeface="Arial" panose="020B0604020202020204" pitchFamily="34" charset="0"/>
              <a:buChar char="•"/>
            </a:pPr>
            <a:r>
              <a:rPr lang="en-US" sz="1600" dirty="0"/>
              <a:t>The LMP approach was recently endorsed by the USNRC (RG 1.233)</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10</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Risk-Informed performance-Based (RIPB)</a:t>
            </a:r>
          </a:p>
        </p:txBody>
      </p:sp>
      <p:pic>
        <p:nvPicPr>
          <p:cNvPr id="2" name="Picture 1">
            <a:extLst>
              <a:ext uri="{FF2B5EF4-FFF2-40B4-BE49-F238E27FC236}">
                <a16:creationId xmlns:a16="http://schemas.microsoft.com/office/drawing/2014/main" id="{69905180-BAAF-00C4-6F1F-760627097AB4}"/>
              </a:ext>
            </a:extLst>
          </p:cNvPr>
          <p:cNvPicPr>
            <a:picLocks noChangeAspect="1"/>
          </p:cNvPicPr>
          <p:nvPr/>
        </p:nvPicPr>
        <p:blipFill>
          <a:blip r:embed="rId2"/>
          <a:stretch>
            <a:fillRect/>
          </a:stretch>
        </p:blipFill>
        <p:spPr>
          <a:xfrm>
            <a:off x="6514612" y="830844"/>
            <a:ext cx="1632632" cy="2114955"/>
          </a:xfrm>
          <a:prstGeom prst="rect">
            <a:avLst/>
          </a:prstGeom>
          <a:solidFill>
            <a:srgbClr val="FFFFFF">
              <a:shade val="85000"/>
            </a:srgbClr>
          </a:solidFill>
          <a:ln w="635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a:extLst>
              <a:ext uri="{FF2B5EF4-FFF2-40B4-BE49-F238E27FC236}">
                <a16:creationId xmlns:a16="http://schemas.microsoft.com/office/drawing/2014/main" id="{62B30E13-2FF3-2BBB-47E5-D61640AFE551}"/>
              </a:ext>
            </a:extLst>
          </p:cNvPr>
          <p:cNvPicPr>
            <a:picLocks noChangeAspect="1"/>
          </p:cNvPicPr>
          <p:nvPr/>
        </p:nvPicPr>
        <p:blipFill>
          <a:blip r:embed="rId3"/>
          <a:stretch>
            <a:fillRect/>
          </a:stretch>
        </p:blipFill>
        <p:spPr>
          <a:xfrm>
            <a:off x="7149170" y="2558445"/>
            <a:ext cx="1594818" cy="2114955"/>
          </a:xfrm>
          <a:prstGeom prst="rect">
            <a:avLst/>
          </a:prstGeom>
          <a:solidFill>
            <a:srgbClr val="FFFFFF">
              <a:shade val="85000"/>
            </a:srgbClr>
          </a:solidFill>
          <a:ln w="9525"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55313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7" y="830844"/>
            <a:ext cx="5213818" cy="3688738"/>
          </a:xfrm>
        </p:spPr>
        <p:txBody>
          <a:bodyPr/>
          <a:lstStyle/>
          <a:p>
            <a:r>
              <a:rPr lang="en-US" sz="2000" b="1" dirty="0"/>
              <a:t>Licensing Modernization Project (LMP):</a:t>
            </a:r>
          </a:p>
          <a:p>
            <a:pPr lvl="1">
              <a:buFont typeface="Arial" panose="020B0604020202020204" pitchFamily="34" charset="0"/>
              <a:buChar char="•"/>
            </a:pPr>
            <a:r>
              <a:rPr lang="en-US" sz="1600" dirty="0"/>
              <a:t>Event sequence families from the PRA are categorized into different licensing basis events (LBEs) based on frequency of occurrence*:</a:t>
            </a:r>
          </a:p>
          <a:p>
            <a:pPr lvl="2">
              <a:buFont typeface="Courier New" panose="02070309020205020404" pitchFamily="49" charset="0"/>
              <a:buChar char="o"/>
            </a:pPr>
            <a:r>
              <a:rPr lang="en-US" sz="1400" dirty="0"/>
              <a:t>Anticipated Operational Occurrence (AOO)</a:t>
            </a:r>
          </a:p>
          <a:p>
            <a:pPr lvl="2">
              <a:buFont typeface="Courier New" panose="02070309020205020404" pitchFamily="49" charset="0"/>
              <a:buChar char="o"/>
            </a:pPr>
            <a:r>
              <a:rPr lang="en-US" sz="1400" dirty="0"/>
              <a:t>Design Basis Event (DBE)</a:t>
            </a:r>
          </a:p>
          <a:p>
            <a:pPr lvl="2">
              <a:spcAft>
                <a:spcPts val="1200"/>
              </a:spcAft>
              <a:buFont typeface="Courier New" panose="02070309020205020404" pitchFamily="49" charset="0"/>
              <a:buChar char="o"/>
            </a:pPr>
            <a:r>
              <a:rPr lang="en-US" sz="1400" dirty="0"/>
              <a:t>Beyond Design Basis Event (BDBE)</a:t>
            </a:r>
          </a:p>
          <a:p>
            <a:pPr lvl="1">
              <a:spcAft>
                <a:spcPts val="1200"/>
              </a:spcAft>
              <a:buFont typeface="Arial" panose="020B0604020202020204" pitchFamily="34" charset="0"/>
              <a:buChar char="•"/>
            </a:pPr>
            <a:r>
              <a:rPr lang="en-US" sz="1600" dirty="0"/>
              <a:t>A frequency versus consequence curve (right) is used to provide guidance regarding the importance of specific LBEs and SSCs. </a:t>
            </a:r>
            <a:endParaRPr lang="en-US" sz="1400" dirty="0"/>
          </a:p>
          <a:p>
            <a:pPr lvl="1">
              <a:spcAft>
                <a:spcPts val="1200"/>
              </a:spcAft>
              <a:buFont typeface="Arial" panose="020B0604020202020204" pitchFamily="34" charset="0"/>
              <a:buChar char="•"/>
            </a:pPr>
            <a:r>
              <a:rPr lang="en-US" sz="1600" dirty="0"/>
              <a:t>Design basis accidents (DBAs) are derived from DBEs and assessed using conservative criteria</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11</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Risk-Informed performance-Based (RIPB)</a:t>
            </a:r>
          </a:p>
        </p:txBody>
      </p:sp>
      <p:sp>
        <p:nvSpPr>
          <p:cNvPr id="6" name="TextBox 5">
            <a:extLst>
              <a:ext uri="{FF2B5EF4-FFF2-40B4-BE49-F238E27FC236}">
                <a16:creationId xmlns:a16="http://schemas.microsoft.com/office/drawing/2014/main" id="{D3EC385D-0C18-755F-5210-9F4AEBFFAB16}"/>
              </a:ext>
            </a:extLst>
          </p:cNvPr>
          <p:cNvSpPr txBox="1"/>
          <p:nvPr/>
        </p:nvSpPr>
        <p:spPr>
          <a:xfrm>
            <a:off x="445576" y="4519582"/>
            <a:ext cx="4572000" cy="276999"/>
          </a:xfrm>
          <a:prstGeom prst="rect">
            <a:avLst/>
          </a:prstGeom>
          <a:noFill/>
        </p:spPr>
        <p:txBody>
          <a:bodyPr wrap="square">
            <a:spAutoFit/>
          </a:bodyPr>
          <a:lstStyle/>
          <a:p>
            <a:r>
              <a:rPr lang="en-US" sz="1200" dirty="0">
                <a:solidFill>
                  <a:srgbClr val="000000"/>
                </a:solidFill>
              </a:rPr>
              <a:t>*Based on 95</a:t>
            </a:r>
            <a:r>
              <a:rPr lang="en-US" sz="1200" baseline="30000" dirty="0">
                <a:solidFill>
                  <a:srgbClr val="000000"/>
                </a:solidFill>
              </a:rPr>
              <a:t>th</a:t>
            </a:r>
            <a:r>
              <a:rPr lang="en-US" sz="1200" dirty="0">
                <a:solidFill>
                  <a:srgbClr val="000000"/>
                </a:solidFill>
              </a:rPr>
              <a:t> percentile</a:t>
            </a:r>
          </a:p>
        </p:txBody>
      </p:sp>
    </p:spTree>
    <p:extLst>
      <p:ext uri="{BB962C8B-B14F-4D97-AF65-F5344CB8AC3E}">
        <p14:creationId xmlns:p14="http://schemas.microsoft.com/office/powerpoint/2010/main" val="13624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6" y="830844"/>
            <a:ext cx="7339181" cy="3688738"/>
          </a:xfrm>
        </p:spPr>
        <p:txBody>
          <a:bodyPr/>
          <a:lstStyle/>
          <a:p>
            <a:r>
              <a:rPr lang="en-US" sz="2000" b="1" dirty="0"/>
              <a:t>Importance to SFRs:</a:t>
            </a:r>
          </a:p>
          <a:p>
            <a:pPr lvl="1">
              <a:buFont typeface="Arial" panose="020B0604020202020204" pitchFamily="34" charset="0"/>
              <a:buChar char="•"/>
            </a:pPr>
            <a:r>
              <a:rPr lang="en-US" sz="1600" dirty="0"/>
              <a:t>As highlighted in the CRBR licensing experience, the USNRC stated that:</a:t>
            </a:r>
          </a:p>
          <a:p>
            <a:pPr marL="284162" lvl="1" indent="0">
              <a:buNone/>
            </a:pPr>
            <a:endParaRPr lang="en-US" sz="1600" dirty="0"/>
          </a:p>
          <a:p>
            <a:pPr marL="801688" lvl="1" indent="0">
              <a:buNone/>
            </a:pPr>
            <a:r>
              <a:rPr lang="en-US" sz="1600" dirty="0"/>
              <a:t>“…</a:t>
            </a:r>
            <a:r>
              <a:rPr lang="en-US" sz="1600" i="1" dirty="0"/>
              <a:t>core melt and disruptive accidents can and must be reduced to a sufficiently low level to justify their exclusion from the design basis accident spectrum.”</a:t>
            </a:r>
            <a:r>
              <a:rPr lang="en-US" sz="1600" dirty="0"/>
              <a:t> </a:t>
            </a:r>
          </a:p>
          <a:p>
            <a:pPr lvl="1">
              <a:buFont typeface="Arial" panose="020B0604020202020204" pitchFamily="34" charset="0"/>
              <a:buChar char="•"/>
            </a:pPr>
            <a:endParaRPr lang="en-US" sz="1600" dirty="0"/>
          </a:p>
          <a:p>
            <a:pPr lvl="1">
              <a:buFont typeface="Arial" panose="020B0604020202020204" pitchFamily="34" charset="0"/>
              <a:buChar char="•"/>
            </a:pPr>
            <a:r>
              <a:rPr lang="en-US" sz="1600" dirty="0"/>
              <a:t>A risk-informed approach is one method of demonstrating the above and the LMP approach provides a USNRC-endorsed RIPB process.</a:t>
            </a:r>
          </a:p>
          <a:p>
            <a:pPr lvl="1">
              <a:buFont typeface="Arial" panose="020B0604020202020204" pitchFamily="34" charset="0"/>
              <a:buChar char="•"/>
            </a:pPr>
            <a:endParaRPr lang="en-US" sz="1600" dirty="0"/>
          </a:p>
          <a:p>
            <a:pPr lvl="1">
              <a:buFont typeface="Arial" panose="020B0604020202020204" pitchFamily="34" charset="0"/>
              <a:buChar char="•"/>
            </a:pPr>
            <a:r>
              <a:rPr lang="en-US" sz="1600" dirty="0"/>
              <a:t>LMP is not the only possibility though, and the USNRC is currently drafting a new 10 CFR Part 53 licensing pathway that provides alternative avenues (such as the use of a mix of risk-informed and deterministic analyses)</a:t>
            </a:r>
            <a:endParaRPr lang="en-US" sz="1400" dirty="0"/>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12</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Risk-Informed performance-Based (RIPB)</a:t>
            </a:r>
          </a:p>
        </p:txBody>
      </p:sp>
    </p:spTree>
    <p:extLst>
      <p:ext uri="{BB962C8B-B14F-4D97-AF65-F5344CB8AC3E}">
        <p14:creationId xmlns:p14="http://schemas.microsoft.com/office/powerpoint/2010/main" val="363632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6" y="830843"/>
            <a:ext cx="7834823" cy="3831947"/>
          </a:xfrm>
        </p:spPr>
        <p:txBody>
          <a:bodyPr/>
          <a:lstStyle/>
          <a:p>
            <a:r>
              <a:rPr lang="en-US" sz="2000" b="1" dirty="0"/>
              <a:t>Focus on Prevention of Severe Accidents:</a:t>
            </a:r>
          </a:p>
          <a:p>
            <a:pPr lvl="1">
              <a:buFont typeface="Arial" panose="020B0604020202020204" pitchFamily="34" charset="0"/>
              <a:buChar char="•"/>
            </a:pPr>
            <a:r>
              <a:rPr lang="en-US" sz="1600" dirty="0"/>
              <a:t>Current SFR designs require multiple failure events for fuel damage to occur, resulting in very low frequency of potential occurrence.</a:t>
            </a:r>
          </a:p>
          <a:p>
            <a:pPr lvl="1">
              <a:buFont typeface="Arial" panose="020B0604020202020204" pitchFamily="34" charset="0"/>
              <a:buChar char="•"/>
            </a:pPr>
            <a:r>
              <a:rPr lang="en-US" sz="1600" dirty="0"/>
              <a:t>For “credible” fuel damage events, propagation of fuel failure needs to be prevented or limited.</a:t>
            </a:r>
          </a:p>
          <a:p>
            <a:pPr marL="284162" lvl="1" indent="0">
              <a:buNone/>
            </a:pPr>
            <a:endParaRPr lang="en-US" sz="1050" dirty="0"/>
          </a:p>
          <a:p>
            <a:r>
              <a:rPr lang="en-US" sz="2000" b="1" dirty="0"/>
              <a:t>Examples:</a:t>
            </a:r>
          </a:p>
          <a:p>
            <a:pPr lvl="1">
              <a:buFont typeface="Arial" panose="020B0604020202020204" pitchFamily="34" charset="0"/>
              <a:buChar char="•"/>
            </a:pPr>
            <a:r>
              <a:rPr lang="en-US" sz="1600" b="1" dirty="0"/>
              <a:t>Loss-of-Coolant: </a:t>
            </a:r>
            <a:r>
              <a:rPr lang="en-US" sz="1600" dirty="0"/>
              <a:t>Highly unlikely given pool-type design and utilization of a guard vessel</a:t>
            </a:r>
          </a:p>
          <a:p>
            <a:pPr lvl="1">
              <a:buFont typeface="Arial" panose="020B0604020202020204" pitchFamily="34" charset="0"/>
              <a:buChar char="•"/>
            </a:pPr>
            <a:r>
              <a:rPr lang="en-US" sz="1600" b="1" dirty="0"/>
              <a:t>Loss-of-Heatsink: </a:t>
            </a:r>
            <a:r>
              <a:rPr lang="en-US" sz="1600" dirty="0"/>
              <a:t>Large thermal inertia of pool and both active and passive decay heat removal systems</a:t>
            </a:r>
          </a:p>
          <a:p>
            <a:pPr lvl="1">
              <a:buFont typeface="Arial" panose="020B0604020202020204" pitchFamily="34" charset="0"/>
              <a:buChar char="•"/>
            </a:pPr>
            <a:r>
              <a:rPr lang="en-US" sz="1600" b="1" dirty="0"/>
              <a:t>Loss-of-Flow: </a:t>
            </a:r>
            <a:r>
              <a:rPr lang="en-US" sz="1600" dirty="0"/>
              <a:t>Typically requires designed short-term, minimal </a:t>
            </a:r>
            <a:r>
              <a:rPr lang="en-US" sz="1600" dirty="0" err="1"/>
              <a:t>coastdown</a:t>
            </a:r>
            <a:r>
              <a:rPr lang="en-US" sz="1600" dirty="0"/>
              <a:t> to successfully transition to natural circulation (dependent on design)</a:t>
            </a:r>
          </a:p>
          <a:p>
            <a:pPr lvl="1">
              <a:buFont typeface="Arial" panose="020B0604020202020204" pitchFamily="34" charset="0"/>
              <a:buChar char="•"/>
            </a:pPr>
            <a:r>
              <a:rPr lang="en-US" sz="1600" b="1" dirty="0"/>
              <a:t>Transient Overpower: </a:t>
            </a:r>
            <a:r>
              <a:rPr lang="en-US" sz="1600" dirty="0"/>
              <a:t>Highly reliable reactor protection system and inherent negative reactivity feedback</a:t>
            </a:r>
          </a:p>
          <a:p>
            <a:pPr lvl="1">
              <a:buFont typeface="Arial" panose="020B0604020202020204" pitchFamily="34" charset="0"/>
              <a:buChar char="•"/>
            </a:pPr>
            <a:endParaRPr lang="en-US" sz="1600" dirty="0"/>
          </a:p>
          <a:p>
            <a:pPr marL="284162" lvl="1" indent="0">
              <a:buNone/>
            </a:pPr>
            <a:endParaRPr lang="en-US" sz="1600" dirty="0"/>
          </a:p>
          <a:p>
            <a:pPr lvl="1">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13</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SFR Severe Accident Prevention</a:t>
            </a:r>
          </a:p>
        </p:txBody>
      </p:sp>
    </p:spTree>
    <p:extLst>
      <p:ext uri="{BB962C8B-B14F-4D97-AF65-F5344CB8AC3E}">
        <p14:creationId xmlns:p14="http://schemas.microsoft.com/office/powerpoint/2010/main" val="153954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7" y="830844"/>
            <a:ext cx="5104323" cy="3688738"/>
          </a:xfrm>
        </p:spPr>
        <p:txBody>
          <a:bodyPr/>
          <a:lstStyle/>
          <a:p>
            <a:r>
              <a:rPr lang="en-US" sz="2000" b="1" dirty="0"/>
              <a:t>Flow Blockages</a:t>
            </a:r>
          </a:p>
          <a:p>
            <a:pPr lvl="1">
              <a:buFont typeface="Arial" panose="020B0604020202020204" pitchFamily="34" charset="0"/>
              <a:buChar char="•"/>
            </a:pPr>
            <a:r>
              <a:rPr lang="en-US" sz="1600" dirty="0"/>
              <a:t>Valuable experience gained from two early metal-fuel sodium reactor flow blockage events:</a:t>
            </a:r>
          </a:p>
          <a:p>
            <a:pPr lvl="1">
              <a:buFont typeface="Arial" panose="020B0604020202020204" pitchFamily="34" charset="0"/>
              <a:buChar char="•"/>
            </a:pPr>
            <a:endParaRPr lang="en-US" sz="1600" dirty="0"/>
          </a:p>
          <a:p>
            <a:pPr lvl="1">
              <a:buFont typeface="Arial" panose="020B0604020202020204" pitchFamily="34" charset="0"/>
              <a:buChar char="•"/>
            </a:pPr>
            <a:r>
              <a:rPr lang="en-US" sz="1600" b="1" dirty="0"/>
              <a:t>SRE</a:t>
            </a:r>
            <a:r>
              <a:rPr lang="en-US" sz="1600" dirty="0"/>
              <a:t>: </a:t>
            </a:r>
            <a:r>
              <a:rPr lang="en-US" sz="1600" dirty="0">
                <a:solidFill>
                  <a:srgbClr val="000000"/>
                </a:solidFill>
              </a:rPr>
              <a:t>Ingress of tetralin (hydrocarbon) pump coolant into the primary sodium, reducing core flow paths and leading to eutectic failure of 13 of the 43 fuel elements</a:t>
            </a:r>
          </a:p>
          <a:p>
            <a:pPr lvl="1">
              <a:buFont typeface="Arial" panose="020B0604020202020204" pitchFamily="34" charset="0"/>
              <a:buChar char="•"/>
            </a:pPr>
            <a:endParaRPr lang="en-US" sz="1600" dirty="0">
              <a:solidFill>
                <a:srgbClr val="000000"/>
              </a:solidFill>
            </a:endParaRPr>
          </a:p>
          <a:p>
            <a:pPr lvl="1">
              <a:buFont typeface="Arial" panose="020B0604020202020204" pitchFamily="34" charset="0"/>
              <a:buChar char="•"/>
            </a:pPr>
            <a:r>
              <a:rPr lang="en-US" sz="1600" b="1" dirty="0"/>
              <a:t>Fermi-1</a:t>
            </a:r>
            <a:r>
              <a:rPr lang="en-US" sz="1600" dirty="0"/>
              <a:t>: </a:t>
            </a:r>
            <a:r>
              <a:rPr lang="en-US" sz="1600" dirty="0">
                <a:solidFill>
                  <a:srgbClr val="000000"/>
                </a:solidFill>
              </a:rPr>
              <a:t>Two pieces of “meltdown liner” dislodge and restrict flow to several assemblies, resulting in fuel damage in 4 assemblies with no further propagation</a:t>
            </a:r>
          </a:p>
          <a:p>
            <a:pPr lvl="1">
              <a:buFont typeface="Arial" panose="020B0604020202020204" pitchFamily="34" charset="0"/>
              <a:buChar char="•"/>
            </a:pPr>
            <a:endParaRPr lang="en-US" sz="1600" dirty="0">
              <a:solidFill>
                <a:srgbClr val="000000"/>
              </a:solidFill>
            </a:endParaRPr>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14</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SFR Severe Accident Prevention</a:t>
            </a:r>
          </a:p>
        </p:txBody>
      </p:sp>
      <p:pic>
        <p:nvPicPr>
          <p:cNvPr id="5" name="Picture 4">
            <a:extLst>
              <a:ext uri="{FF2B5EF4-FFF2-40B4-BE49-F238E27FC236}">
                <a16:creationId xmlns:a16="http://schemas.microsoft.com/office/drawing/2014/main" id="{555FA2A1-E2BC-D2AD-3B94-F1D60E5BE5FF}"/>
              </a:ext>
            </a:extLst>
          </p:cNvPr>
          <p:cNvPicPr>
            <a:picLocks noChangeAspect="1"/>
          </p:cNvPicPr>
          <p:nvPr/>
        </p:nvPicPr>
        <p:blipFill>
          <a:blip r:embed="rId2"/>
          <a:stretch>
            <a:fillRect/>
          </a:stretch>
        </p:blipFill>
        <p:spPr>
          <a:xfrm>
            <a:off x="5829957" y="733904"/>
            <a:ext cx="2105083" cy="2014813"/>
          </a:xfrm>
          <a:prstGeom prst="rect">
            <a:avLst/>
          </a:prstGeom>
        </p:spPr>
      </p:pic>
      <p:pic>
        <p:nvPicPr>
          <p:cNvPr id="6" name="Picture 5">
            <a:extLst>
              <a:ext uri="{FF2B5EF4-FFF2-40B4-BE49-F238E27FC236}">
                <a16:creationId xmlns:a16="http://schemas.microsoft.com/office/drawing/2014/main" id="{7EE37B23-DFB2-0707-DFEA-D004EB37D9C2}"/>
              </a:ext>
            </a:extLst>
          </p:cNvPr>
          <p:cNvPicPr>
            <a:picLocks noChangeAspect="1"/>
          </p:cNvPicPr>
          <p:nvPr/>
        </p:nvPicPr>
        <p:blipFill rotWithShape="1">
          <a:blip r:embed="rId3"/>
          <a:srcRect b="2390"/>
          <a:stretch/>
        </p:blipFill>
        <p:spPr>
          <a:xfrm>
            <a:off x="6495939" y="2860910"/>
            <a:ext cx="2508362" cy="1863490"/>
          </a:xfrm>
          <a:prstGeom prst="rect">
            <a:avLst/>
          </a:prstGeom>
        </p:spPr>
      </p:pic>
    </p:spTree>
    <p:extLst>
      <p:ext uri="{BB962C8B-B14F-4D97-AF65-F5344CB8AC3E}">
        <p14:creationId xmlns:p14="http://schemas.microsoft.com/office/powerpoint/2010/main" val="157173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6" y="830844"/>
            <a:ext cx="8075854" cy="3688738"/>
          </a:xfrm>
        </p:spPr>
        <p:txBody>
          <a:bodyPr/>
          <a:lstStyle/>
          <a:p>
            <a:r>
              <a:rPr lang="en-US" sz="2000" b="1" dirty="0"/>
              <a:t>Flow Blockage Lessons Learned:</a:t>
            </a:r>
          </a:p>
          <a:p>
            <a:pPr lvl="1">
              <a:spcAft>
                <a:spcPts val="1200"/>
              </a:spcAft>
              <a:buFont typeface="Arial" panose="020B0604020202020204" pitchFamily="34" charset="0"/>
              <a:buChar char="•"/>
            </a:pPr>
            <a:r>
              <a:rPr lang="en-US" sz="1600" dirty="0"/>
              <a:t>Inlet nozzle designs include multiple coolant inlet passages </a:t>
            </a:r>
          </a:p>
          <a:p>
            <a:pPr lvl="1">
              <a:spcAft>
                <a:spcPts val="1200"/>
              </a:spcAft>
              <a:buFont typeface="Arial" panose="020B0604020202020204" pitchFamily="34" charset="0"/>
              <a:buChar char="•"/>
            </a:pPr>
            <a:r>
              <a:rPr lang="en-US" sz="1600" dirty="0"/>
              <a:t>Inlet plenum design to ensure coolant flow distribution and assembly supply</a:t>
            </a:r>
          </a:p>
          <a:p>
            <a:pPr lvl="1">
              <a:buFont typeface="Arial" panose="020B0604020202020204" pitchFamily="34" charset="0"/>
              <a:buChar char="•"/>
            </a:pPr>
            <a:r>
              <a:rPr lang="en-US" sz="1600" dirty="0"/>
              <a:t>Instrumentation design to facilitate detection (multiple thermocouples, delayed neutron detectors, gas tags)</a:t>
            </a:r>
          </a:p>
          <a:p>
            <a:pPr marL="284162" lvl="1" indent="0">
              <a:buNone/>
            </a:pPr>
            <a:endParaRPr lang="en-US" sz="1600" dirty="0"/>
          </a:p>
          <a:p>
            <a:pPr lvl="1">
              <a:buFont typeface="Arial" panose="020B0604020202020204" pitchFamily="34" charset="0"/>
              <a:buChar char="•"/>
            </a:pPr>
            <a:r>
              <a:rPr lang="en-US" sz="1600" dirty="0"/>
              <a:t>Considerable research and testing of both external and internal blockages have been performed to understand and quantify the damage mechanisms and limits</a:t>
            </a:r>
          </a:p>
          <a:p>
            <a:pPr lvl="1">
              <a:buFont typeface="Arial" panose="020B0604020202020204" pitchFamily="34" charset="0"/>
              <a:buChar char="•"/>
            </a:pPr>
            <a:endParaRPr lang="en-US" sz="1600" dirty="0"/>
          </a:p>
          <a:p>
            <a:pPr lvl="1">
              <a:buFont typeface="Arial" panose="020B0604020202020204" pitchFamily="34" charset="0"/>
              <a:buChar char="•"/>
            </a:pPr>
            <a:r>
              <a:rPr lang="en-US" sz="1600" b="1" i="1" dirty="0"/>
              <a:t>Above items support the case that total instantaneous blockage events are not credible for current SFR designs.</a:t>
            </a:r>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a:p>
            <a:pPr lvl="1">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15</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SFR Severe Accident Prevention</a:t>
            </a:r>
          </a:p>
        </p:txBody>
      </p:sp>
    </p:spTree>
    <p:extLst>
      <p:ext uri="{BB962C8B-B14F-4D97-AF65-F5344CB8AC3E}">
        <p14:creationId xmlns:p14="http://schemas.microsoft.com/office/powerpoint/2010/main" val="239694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61"/>
            <a:ext cx="8372901" cy="621711"/>
          </a:xfrm>
        </p:spPr>
        <p:txBody>
          <a:bodyPr/>
          <a:lstStyle/>
          <a:p>
            <a:r>
              <a:rPr lang="en-US" dirty="0"/>
              <a:t>Experimental Support</a:t>
            </a:r>
            <a:endParaRPr lang="en-US" cap="none" dirty="0"/>
          </a:p>
        </p:txBody>
      </p:sp>
      <p:sp>
        <p:nvSpPr>
          <p:cNvPr id="5" name="Slide Number Placeholder 4"/>
          <p:cNvSpPr>
            <a:spLocks noGrp="1"/>
          </p:cNvSpPr>
          <p:nvPr>
            <p:ph type="sldNum" sz="quarter" idx="13"/>
          </p:nvPr>
        </p:nvSpPr>
        <p:spPr>
          <a:xfrm>
            <a:off x="1699097" y="4814889"/>
            <a:ext cx="457200" cy="137160"/>
          </a:xfrm>
        </p:spPr>
        <p:txBody>
          <a:bodyPr/>
          <a:lstStyle/>
          <a:p>
            <a:fld id="{AEFAAC5A-9C4F-4278-920D-DF2BAB595749}" type="slidenum">
              <a:rPr lang="en-US" smtClean="0"/>
              <a:pPr/>
              <a:t>16</a:t>
            </a:fld>
            <a:endParaRPr lang="en-US" dirty="0"/>
          </a:p>
        </p:txBody>
      </p:sp>
      <p:sp>
        <p:nvSpPr>
          <p:cNvPr id="9" name="Subtitle 2"/>
          <p:cNvSpPr txBox="1">
            <a:spLocks/>
          </p:cNvSpPr>
          <p:nvPr/>
        </p:nvSpPr>
        <p:spPr>
          <a:xfrm>
            <a:off x="1103050" y="2547804"/>
            <a:ext cx="2104247" cy="503813"/>
          </a:xfrm>
          <a:prstGeom prst="rect">
            <a:avLst/>
          </a:prstGeom>
        </p:spPr>
        <p:txBody>
          <a:bodyPr vert="horz" lIns="68580" tIns="34290" rIns="68580" bIns="3429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cap="small" dirty="0">
                <a:solidFill>
                  <a:schemeClr val="tx1">
                    <a:lumMod val="50000"/>
                  </a:schemeClr>
                </a:solidFill>
                <a:cs typeface="Bebas Neue"/>
              </a:rPr>
              <a:t>Power</a:t>
            </a:r>
          </a:p>
        </p:txBody>
      </p:sp>
      <p:sp>
        <p:nvSpPr>
          <p:cNvPr id="11" name="Content Placeholder 2"/>
          <p:cNvSpPr txBox="1">
            <a:spLocks/>
          </p:cNvSpPr>
          <p:nvPr/>
        </p:nvSpPr>
        <p:spPr>
          <a:xfrm>
            <a:off x="457198" y="719235"/>
            <a:ext cx="5716623" cy="557564"/>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231775">
              <a:buFont typeface="Wingdings" charset="2"/>
              <a:buChar char="§"/>
            </a:pPr>
            <a:r>
              <a:rPr lang="en-US" sz="2000" b="1" dirty="0">
                <a:solidFill>
                  <a:schemeClr val="bg2">
                    <a:lumMod val="10000"/>
                  </a:schemeClr>
                </a:solidFill>
              </a:rPr>
              <a:t>EBR-II Shutdown Heat Removal Tests (SHRT)</a:t>
            </a:r>
          </a:p>
          <a:p>
            <a:pPr marL="568325" lvl="2" indent="-285750">
              <a:buFont typeface="Arial" charset="0"/>
              <a:buChar char="•"/>
            </a:pPr>
            <a:r>
              <a:rPr lang="en-US" sz="1600" dirty="0">
                <a:solidFill>
                  <a:schemeClr val="bg2">
                    <a:lumMod val="10000"/>
                  </a:schemeClr>
                </a:solidFill>
              </a:rPr>
              <a:t>SHRT-45R, unprotected (no SCRAM) loss of flow tests</a:t>
            </a:r>
          </a:p>
          <a:p>
            <a:pPr marL="568325" lvl="2" indent="-285750">
              <a:buFont typeface="Arial" charset="0"/>
              <a:buChar char="•"/>
            </a:pPr>
            <a:r>
              <a:rPr lang="en-US" sz="1600" dirty="0">
                <a:solidFill>
                  <a:schemeClr val="bg2">
                    <a:lumMod val="10000"/>
                  </a:schemeClr>
                </a:solidFill>
              </a:rPr>
              <a:t>Many additional whole-reactor tests conducted</a:t>
            </a:r>
          </a:p>
          <a:p>
            <a:pPr marL="231775" lvl="1" indent="-231775">
              <a:buFont typeface="Wingdings" charset="2"/>
              <a:buChar char="§"/>
            </a:pPr>
            <a:endParaRPr lang="en-US" dirty="0">
              <a:solidFill>
                <a:schemeClr val="bg2">
                  <a:lumMod val="10000"/>
                </a:schemeClr>
              </a:solidFill>
            </a:endParaRPr>
          </a:p>
        </p:txBody>
      </p:sp>
      <p:sp>
        <p:nvSpPr>
          <p:cNvPr id="14" name="Content Placeholder 2"/>
          <p:cNvSpPr txBox="1">
            <a:spLocks/>
          </p:cNvSpPr>
          <p:nvPr/>
        </p:nvSpPr>
        <p:spPr>
          <a:xfrm>
            <a:off x="457198" y="1588182"/>
            <a:ext cx="5288605" cy="2266897"/>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68325" lvl="2" indent="-285750">
              <a:buFont typeface="Arial" charset="0"/>
              <a:buChar char="•"/>
            </a:pPr>
            <a:endParaRPr lang="en-US" sz="1400" dirty="0">
              <a:solidFill>
                <a:schemeClr val="bg2">
                  <a:lumMod val="10000"/>
                </a:schemeClr>
              </a:solidFill>
            </a:endParaRPr>
          </a:p>
          <a:p>
            <a:pPr marL="285750" lvl="1" indent="-285750">
              <a:buFont typeface="Wingdings" charset="2"/>
              <a:buChar char="§"/>
            </a:pPr>
            <a:r>
              <a:rPr lang="en-US" sz="2000" b="1" dirty="0">
                <a:solidFill>
                  <a:schemeClr val="bg2">
                    <a:lumMod val="10000"/>
                  </a:schemeClr>
                </a:solidFill>
              </a:rPr>
              <a:t>No challenge to fuel integrity</a:t>
            </a:r>
          </a:p>
          <a:p>
            <a:pPr marL="568325" lvl="2" indent="-285750">
              <a:buFont typeface="Arial" charset="0"/>
              <a:buChar char="•"/>
            </a:pPr>
            <a:r>
              <a:rPr lang="en-US" sz="1600" dirty="0">
                <a:solidFill>
                  <a:schemeClr val="bg2">
                    <a:lumMod val="10000"/>
                  </a:schemeClr>
                </a:solidFill>
              </a:rPr>
              <a:t>Power reduction due inherent reactivity feedbacks</a:t>
            </a:r>
          </a:p>
          <a:p>
            <a:pPr marL="285750" lvl="1" indent="-285750">
              <a:buFont typeface="Wingdings" charset="2"/>
              <a:buChar char="§"/>
            </a:pPr>
            <a:endParaRPr lang="en-US" dirty="0">
              <a:solidFill>
                <a:schemeClr val="bg2">
                  <a:lumMod val="10000"/>
                </a:schemeClr>
              </a:solidFill>
            </a:endParaRPr>
          </a:p>
        </p:txBody>
      </p:sp>
      <p:pic>
        <p:nvPicPr>
          <p:cNvPr id="16" name="Picture 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198" y="2799711"/>
            <a:ext cx="3395952" cy="226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4871" y="2779652"/>
            <a:ext cx="3238289" cy="228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ubtitle 2"/>
          <p:cNvSpPr txBox="1">
            <a:spLocks/>
          </p:cNvSpPr>
          <p:nvPr/>
        </p:nvSpPr>
        <p:spPr>
          <a:xfrm>
            <a:off x="4959569" y="2546961"/>
            <a:ext cx="2104247" cy="503813"/>
          </a:xfrm>
          <a:prstGeom prst="rect">
            <a:avLst/>
          </a:prstGeom>
        </p:spPr>
        <p:txBody>
          <a:bodyPr vert="horz" lIns="68580" tIns="34290" rIns="68580" bIns="3429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cap="small" dirty="0">
                <a:solidFill>
                  <a:schemeClr val="tx1">
                    <a:lumMod val="50000"/>
                  </a:schemeClr>
                </a:solidFill>
                <a:cs typeface="Bebas Neue"/>
              </a:rPr>
              <a:t>Pump Speed</a:t>
            </a:r>
          </a:p>
        </p:txBody>
      </p:sp>
      <p:pic>
        <p:nvPicPr>
          <p:cNvPr id="3" name="Picture 4" descr="EBR-II | The Experimental Breeder Reactor-II (EBR-II) operat… | Flickr">
            <a:extLst>
              <a:ext uri="{FF2B5EF4-FFF2-40B4-BE49-F238E27FC236}">
                <a16:creationId xmlns:a16="http://schemas.microsoft.com/office/drawing/2014/main" id="{205E6AB7-C331-8ED3-80EA-F2131422F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0908" y="874639"/>
            <a:ext cx="2419439" cy="142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7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61"/>
            <a:ext cx="8372901" cy="621711"/>
          </a:xfrm>
        </p:spPr>
        <p:txBody>
          <a:bodyPr/>
          <a:lstStyle/>
          <a:p>
            <a:r>
              <a:rPr lang="en-US" dirty="0"/>
              <a:t>Experimental Support</a:t>
            </a:r>
            <a:endParaRPr lang="en-US" cap="none"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17</a:t>
            </a:fld>
            <a:endParaRPr lang="en-US" dirty="0"/>
          </a:p>
        </p:txBody>
      </p:sp>
      <p:sp>
        <p:nvSpPr>
          <p:cNvPr id="11" name="Content Placeholder 2"/>
          <p:cNvSpPr txBox="1">
            <a:spLocks/>
          </p:cNvSpPr>
          <p:nvPr/>
        </p:nvSpPr>
        <p:spPr>
          <a:xfrm>
            <a:off x="457201" y="815124"/>
            <a:ext cx="5496127" cy="1381976"/>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231775">
              <a:buFont typeface="Wingdings" charset="2"/>
              <a:buChar char="§"/>
            </a:pPr>
            <a:r>
              <a:rPr lang="en-US" sz="2000" b="1" dirty="0">
                <a:solidFill>
                  <a:schemeClr val="bg2">
                    <a:lumMod val="10000"/>
                  </a:schemeClr>
                </a:solidFill>
              </a:rPr>
              <a:t>Cladding Breach Experiments</a:t>
            </a:r>
          </a:p>
          <a:p>
            <a:pPr marL="568325" lvl="2" indent="-285750">
              <a:buFont typeface="Arial" charset="0"/>
              <a:buChar char="•"/>
            </a:pPr>
            <a:r>
              <a:rPr lang="en-US" sz="1600" dirty="0">
                <a:solidFill>
                  <a:schemeClr val="bg2">
                    <a:lumMod val="10000"/>
                  </a:schemeClr>
                </a:solidFill>
              </a:rPr>
              <a:t>Failed fuel performance</a:t>
            </a:r>
          </a:p>
          <a:p>
            <a:pPr marL="568325" lvl="2" indent="-285750">
              <a:buFont typeface="Arial" charset="0"/>
              <a:buChar char="•"/>
            </a:pPr>
            <a:r>
              <a:rPr lang="en-US" sz="1600" dirty="0">
                <a:solidFill>
                  <a:schemeClr val="bg2">
                    <a:lumMod val="10000"/>
                  </a:schemeClr>
                </a:solidFill>
              </a:rPr>
              <a:t>Leaker tests – 1960s</a:t>
            </a:r>
          </a:p>
          <a:p>
            <a:pPr marL="568325" lvl="2" indent="-285750">
              <a:buFont typeface="Arial" charset="0"/>
              <a:buChar char="•"/>
            </a:pPr>
            <a:r>
              <a:rPr lang="en-US" sz="1600" dirty="0">
                <a:solidFill>
                  <a:schemeClr val="bg2">
                    <a:lumMod val="10000"/>
                  </a:schemeClr>
                </a:solidFill>
              </a:rPr>
              <a:t>Run Beyond Cladding Breach (RBCB) – 1980s</a:t>
            </a:r>
          </a:p>
          <a:p>
            <a:pPr marL="231775" lvl="1" indent="-231775">
              <a:buFont typeface="Wingdings" charset="2"/>
              <a:buChar char="§"/>
            </a:pPr>
            <a:endParaRPr lang="en-US" sz="1100" dirty="0">
              <a:solidFill>
                <a:schemeClr val="bg2">
                  <a:lumMod val="10000"/>
                </a:schemeClr>
              </a:solidFill>
            </a:endParaRPr>
          </a:p>
          <a:p>
            <a:pPr marL="231775" lvl="1" indent="-231775">
              <a:buFont typeface="Wingdings" charset="2"/>
              <a:buChar char="§"/>
            </a:pPr>
            <a:r>
              <a:rPr lang="en-US" sz="2000" b="1" dirty="0">
                <a:solidFill>
                  <a:schemeClr val="bg2">
                    <a:lumMod val="10000"/>
                  </a:schemeClr>
                </a:solidFill>
              </a:rPr>
              <a:t>Fuel Behavior Test Apparatus (FBTA)</a:t>
            </a:r>
          </a:p>
          <a:p>
            <a:pPr marL="568325" lvl="2" indent="-285750">
              <a:buFont typeface="Arial" charset="0"/>
              <a:buChar char="•"/>
            </a:pPr>
            <a:r>
              <a:rPr lang="en-US" sz="1600" dirty="0">
                <a:solidFill>
                  <a:schemeClr val="bg2">
                    <a:lumMod val="10000"/>
                  </a:schemeClr>
                </a:solidFill>
              </a:rPr>
              <a:t>Examined FCCI rates and temperatures for liquid phase formation</a:t>
            </a:r>
          </a:p>
          <a:p>
            <a:pPr marL="568325" lvl="2" indent="-285750">
              <a:buFont typeface="Arial" charset="0"/>
              <a:buChar char="•"/>
            </a:pPr>
            <a:r>
              <a:rPr lang="en-US" sz="1600" dirty="0">
                <a:solidFill>
                  <a:schemeClr val="bg2">
                    <a:lumMod val="10000"/>
                  </a:schemeClr>
                </a:solidFill>
              </a:rPr>
              <a:t>Radiant furnace </a:t>
            </a:r>
          </a:p>
          <a:p>
            <a:pPr marL="568325" lvl="2" indent="-285750">
              <a:buFont typeface="Arial" charset="0"/>
              <a:buChar char="•"/>
            </a:pPr>
            <a:r>
              <a:rPr lang="en-US" sz="1600" dirty="0">
                <a:solidFill>
                  <a:schemeClr val="bg2">
                    <a:lumMod val="10000"/>
                  </a:schemeClr>
                </a:solidFill>
              </a:rPr>
              <a:t>Heated irradiated pin segments (U-10Zr, U-Pu-</a:t>
            </a:r>
            <a:r>
              <a:rPr lang="en-US" sz="1600" dirty="0" err="1">
                <a:solidFill>
                  <a:schemeClr val="bg2">
                    <a:lumMod val="10000"/>
                  </a:schemeClr>
                </a:solidFill>
              </a:rPr>
              <a:t>Zr</a:t>
            </a:r>
            <a:r>
              <a:rPr lang="en-US" sz="1600" dirty="0">
                <a:solidFill>
                  <a:schemeClr val="bg2">
                    <a:lumMod val="10000"/>
                  </a:schemeClr>
                </a:solidFill>
              </a:rPr>
              <a:t>) </a:t>
            </a:r>
          </a:p>
          <a:p>
            <a:pPr marL="231775" lvl="1" indent="-231775">
              <a:buFont typeface="Wingdings" charset="2"/>
              <a:buChar char="§"/>
            </a:pPr>
            <a:endParaRPr lang="en-US" sz="1100" dirty="0">
              <a:solidFill>
                <a:schemeClr val="bg2">
                  <a:lumMod val="10000"/>
                </a:schemeClr>
              </a:solidFill>
            </a:endParaRPr>
          </a:p>
          <a:p>
            <a:pPr marL="568325" lvl="2" indent="-285750">
              <a:buFont typeface="Arial" charset="0"/>
              <a:buChar char="•"/>
            </a:pPr>
            <a:r>
              <a:rPr lang="en-US" sz="1600" dirty="0">
                <a:solidFill>
                  <a:schemeClr val="bg2">
                    <a:lumMod val="10000"/>
                  </a:schemeClr>
                </a:solidFill>
              </a:rPr>
              <a:t>Examined cladding failure margin at elevated temperatures</a:t>
            </a:r>
          </a:p>
          <a:p>
            <a:pPr marL="568325" lvl="2" indent="-285750">
              <a:buFont typeface="Arial" charset="0"/>
              <a:buChar char="•"/>
            </a:pPr>
            <a:r>
              <a:rPr lang="en-US" sz="1600" dirty="0">
                <a:solidFill>
                  <a:schemeClr val="bg2">
                    <a:lumMod val="10000"/>
                  </a:schemeClr>
                </a:solidFill>
              </a:rPr>
              <a:t>Radiant furnace</a:t>
            </a:r>
          </a:p>
          <a:p>
            <a:pPr marL="568325" lvl="2" indent="-285750">
              <a:buFont typeface="Arial" charset="0"/>
              <a:buChar char="•"/>
            </a:pPr>
            <a:r>
              <a:rPr lang="en-US" sz="1600" dirty="0">
                <a:solidFill>
                  <a:schemeClr val="bg2">
                    <a:lumMod val="10000"/>
                  </a:schemeClr>
                </a:solidFill>
              </a:rPr>
              <a:t>Heated irradiated whole pins (U-</a:t>
            </a:r>
            <a:r>
              <a:rPr lang="en-US" sz="1600" dirty="0" err="1">
                <a:solidFill>
                  <a:schemeClr val="bg2">
                    <a:lumMod val="10000"/>
                  </a:schemeClr>
                </a:solidFill>
              </a:rPr>
              <a:t>Zr</a:t>
            </a:r>
            <a:r>
              <a:rPr lang="en-US" sz="1600" dirty="0">
                <a:solidFill>
                  <a:schemeClr val="bg2">
                    <a:lumMod val="10000"/>
                  </a:schemeClr>
                </a:solidFill>
              </a:rPr>
              <a:t>, U-Pu-</a:t>
            </a:r>
            <a:r>
              <a:rPr lang="en-US" sz="1600" dirty="0" err="1">
                <a:solidFill>
                  <a:schemeClr val="bg2">
                    <a:lumMod val="10000"/>
                  </a:schemeClr>
                </a:solidFill>
              </a:rPr>
              <a:t>Zr</a:t>
            </a:r>
            <a:r>
              <a:rPr lang="en-US" sz="1600" dirty="0">
                <a:solidFill>
                  <a:schemeClr val="bg2">
                    <a:lumMod val="10000"/>
                  </a:schemeClr>
                </a:solidFill>
              </a:rPr>
              <a:t>)</a:t>
            </a:r>
          </a:p>
        </p:txBody>
      </p:sp>
    </p:spTree>
    <p:extLst>
      <p:ext uri="{BB962C8B-B14F-4D97-AF65-F5344CB8AC3E}">
        <p14:creationId xmlns:p14="http://schemas.microsoft.com/office/powerpoint/2010/main" val="126452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61"/>
            <a:ext cx="8372901" cy="621711"/>
          </a:xfrm>
        </p:spPr>
        <p:txBody>
          <a:bodyPr/>
          <a:lstStyle/>
          <a:p>
            <a:r>
              <a:rPr lang="en-US" dirty="0"/>
              <a:t>Experimental Support</a:t>
            </a:r>
            <a:endParaRPr lang="en-US" cap="none" dirty="0"/>
          </a:p>
        </p:txBody>
      </p:sp>
      <p:sp>
        <p:nvSpPr>
          <p:cNvPr id="5" name="Slide Number Placeholder 4"/>
          <p:cNvSpPr>
            <a:spLocks noGrp="1"/>
          </p:cNvSpPr>
          <p:nvPr>
            <p:ph type="sldNum" sz="quarter" idx="13"/>
          </p:nvPr>
        </p:nvSpPr>
        <p:spPr/>
        <p:txBody>
          <a:bodyPr/>
          <a:lstStyle/>
          <a:p>
            <a:fld id="{AEFAAC5A-9C4F-4278-920D-DF2BAB595749}" type="slidenum">
              <a:rPr lang="en-US" smtClean="0"/>
              <a:pPr/>
              <a:t>18</a:t>
            </a:fld>
            <a:endParaRPr lang="en-US" dirty="0"/>
          </a:p>
        </p:txBody>
      </p:sp>
      <p:pic>
        <p:nvPicPr>
          <p:cNvPr id="3" name="Picture 2"/>
          <p:cNvPicPr>
            <a:picLocks noChangeAspect="1"/>
          </p:cNvPicPr>
          <p:nvPr/>
        </p:nvPicPr>
        <p:blipFill>
          <a:blip r:embed="rId3"/>
          <a:stretch>
            <a:fillRect/>
          </a:stretch>
        </p:blipFill>
        <p:spPr>
          <a:xfrm>
            <a:off x="5209694" y="0"/>
            <a:ext cx="3814333" cy="1508760"/>
          </a:xfrm>
          <a:prstGeom prst="rect">
            <a:avLst/>
          </a:prstGeom>
        </p:spPr>
      </p:pic>
      <p:sp>
        <p:nvSpPr>
          <p:cNvPr id="11" name="Content Placeholder 2"/>
          <p:cNvSpPr txBox="1">
            <a:spLocks/>
          </p:cNvSpPr>
          <p:nvPr/>
        </p:nvSpPr>
        <p:spPr>
          <a:xfrm>
            <a:off x="402829" y="893843"/>
            <a:ext cx="8505217" cy="3910618"/>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231775">
              <a:buFont typeface="Wingdings" charset="2"/>
              <a:buChar char="§"/>
            </a:pPr>
            <a:r>
              <a:rPr lang="en-US" sz="2000" b="1" dirty="0">
                <a:solidFill>
                  <a:schemeClr val="bg2">
                    <a:lumMod val="10000"/>
                  </a:schemeClr>
                </a:solidFill>
              </a:rPr>
              <a:t>TREAT M-Series</a:t>
            </a:r>
          </a:p>
          <a:p>
            <a:pPr marL="568325" lvl="2" indent="-285750">
              <a:buFont typeface="Arial" charset="0"/>
              <a:buChar char="•"/>
            </a:pPr>
            <a:r>
              <a:rPr lang="en-US" sz="1600" dirty="0">
                <a:solidFill>
                  <a:schemeClr val="bg2">
                    <a:lumMod val="10000"/>
                  </a:schemeClr>
                </a:solidFill>
              </a:rPr>
              <a:t>Examined fuel melting and relocation, clad failure</a:t>
            </a:r>
          </a:p>
          <a:p>
            <a:pPr marL="568325" lvl="2" indent="-285750">
              <a:buFont typeface="Arial" charset="0"/>
              <a:buChar char="•"/>
            </a:pPr>
            <a:r>
              <a:rPr lang="en-US" sz="1600" dirty="0">
                <a:solidFill>
                  <a:schemeClr val="bg2">
                    <a:lumMod val="10000"/>
                  </a:schemeClr>
                </a:solidFill>
              </a:rPr>
              <a:t>Whole irradiated EBR-II pins U-5Fs/SS, U-10Zr/HT9, U-19Pu-10Zr/D9</a:t>
            </a:r>
          </a:p>
          <a:p>
            <a:pPr marL="568325" lvl="2" indent="-285750">
              <a:buFont typeface="Arial" charset="0"/>
              <a:buChar char="•"/>
            </a:pPr>
            <a:r>
              <a:rPr lang="en-US" sz="1600" dirty="0">
                <a:solidFill>
                  <a:schemeClr val="bg2">
                    <a:lumMod val="10000"/>
                  </a:schemeClr>
                </a:solidFill>
              </a:rPr>
              <a:t>Utilizing flowing sodium loops</a:t>
            </a:r>
          </a:p>
          <a:p>
            <a:pPr marL="568325" lvl="2" indent="-285750">
              <a:buFont typeface="Arial" charset="0"/>
              <a:buChar char="•"/>
            </a:pPr>
            <a:r>
              <a:rPr lang="en-US" sz="1600" dirty="0">
                <a:solidFill>
                  <a:schemeClr val="bg2">
                    <a:lumMod val="10000"/>
                  </a:schemeClr>
                </a:solidFill>
              </a:rPr>
              <a:t>Subjected to extreme transient overpowers (&gt;4x nominal)</a:t>
            </a:r>
          </a:p>
          <a:p>
            <a:pPr marL="231775" lvl="1" indent="-231775">
              <a:buFont typeface="Wingdings" charset="2"/>
              <a:buChar char="§"/>
            </a:pPr>
            <a:endParaRPr lang="en-US" dirty="0">
              <a:solidFill>
                <a:schemeClr val="bg2">
                  <a:lumMod val="10000"/>
                </a:schemeClr>
              </a:solidFill>
            </a:endParaRPr>
          </a:p>
          <a:p>
            <a:pPr marL="231775" lvl="1" indent="-231775">
              <a:buFont typeface="Wingdings" charset="2"/>
              <a:buChar char="§"/>
            </a:pPr>
            <a:r>
              <a:rPr lang="en-US" sz="2000" b="1" dirty="0">
                <a:solidFill>
                  <a:schemeClr val="bg2">
                    <a:lumMod val="10000"/>
                  </a:schemeClr>
                </a:solidFill>
              </a:rPr>
              <a:t>Metal Fuel Quenching</a:t>
            </a:r>
          </a:p>
          <a:p>
            <a:pPr marL="568325" lvl="2" indent="-285750">
              <a:buFont typeface="Arial" charset="0"/>
              <a:buChar char="•"/>
            </a:pPr>
            <a:r>
              <a:rPr lang="en-US" sz="1600" dirty="0">
                <a:solidFill>
                  <a:schemeClr val="bg2">
                    <a:lumMod val="10000"/>
                  </a:schemeClr>
                </a:solidFill>
              </a:rPr>
              <a:t>Examined fragmentation/</a:t>
            </a:r>
            <a:r>
              <a:rPr lang="en-US" sz="1600" dirty="0" err="1">
                <a:solidFill>
                  <a:schemeClr val="bg2">
                    <a:lumMod val="10000"/>
                  </a:schemeClr>
                </a:solidFill>
              </a:rPr>
              <a:t>coolability</a:t>
            </a:r>
            <a:endParaRPr lang="en-US" sz="1600" dirty="0">
              <a:solidFill>
                <a:schemeClr val="bg2">
                  <a:lumMod val="10000"/>
                </a:schemeClr>
              </a:solidFill>
            </a:endParaRPr>
          </a:p>
          <a:p>
            <a:pPr marL="568325" lvl="2" indent="-285750">
              <a:buFont typeface="Arial" charset="0"/>
              <a:buChar char="•"/>
            </a:pPr>
            <a:r>
              <a:rPr lang="en-US" sz="1600" dirty="0">
                <a:solidFill>
                  <a:schemeClr val="bg2">
                    <a:lumMod val="10000"/>
                  </a:schemeClr>
                </a:solidFill>
              </a:rPr>
              <a:t>Molten fuel dropped into sodium</a:t>
            </a:r>
          </a:p>
          <a:p>
            <a:pPr marL="568325" lvl="2" indent="-285750">
              <a:buFont typeface="Arial" charset="0"/>
              <a:buChar char="•"/>
            </a:pPr>
            <a:endParaRPr lang="en-US" sz="1400" dirty="0">
              <a:solidFill>
                <a:schemeClr val="bg2">
                  <a:lumMod val="10000"/>
                </a:schemeClr>
              </a:solidFill>
            </a:endParaRPr>
          </a:p>
          <a:p>
            <a:pPr marL="231775" lvl="1" indent="-231775">
              <a:buFont typeface="Wingdings" charset="2"/>
              <a:buChar char="§"/>
            </a:pPr>
            <a:r>
              <a:rPr lang="en-US" sz="2000" b="1" dirty="0">
                <a:solidFill>
                  <a:schemeClr val="bg2">
                    <a:lumMod val="10000"/>
                  </a:schemeClr>
                </a:solidFill>
              </a:rPr>
              <a:t>Melt Tests</a:t>
            </a:r>
          </a:p>
          <a:p>
            <a:pPr marL="568325" lvl="2" indent="-285750">
              <a:buFont typeface="Arial" charset="0"/>
              <a:buChar char="•"/>
            </a:pPr>
            <a:r>
              <a:rPr lang="en-US" sz="1600" dirty="0">
                <a:solidFill>
                  <a:schemeClr val="bg2">
                    <a:lumMod val="10000"/>
                  </a:schemeClr>
                </a:solidFill>
              </a:rPr>
              <a:t>Assessed radionuclide release</a:t>
            </a:r>
          </a:p>
          <a:p>
            <a:pPr marL="568325" lvl="2" indent="-285750">
              <a:buFont typeface="Arial" charset="0"/>
              <a:buChar char="•"/>
            </a:pPr>
            <a:r>
              <a:rPr lang="en-US" sz="1600" dirty="0">
                <a:solidFill>
                  <a:schemeClr val="bg2">
                    <a:lumMod val="10000"/>
                  </a:schemeClr>
                </a:solidFill>
              </a:rPr>
              <a:t>Melt refining EBR-II fuel</a:t>
            </a:r>
          </a:p>
          <a:p>
            <a:pPr marL="568325" lvl="2" indent="-285750">
              <a:buFont typeface="Arial" charset="0"/>
              <a:buChar char="•"/>
            </a:pPr>
            <a:r>
              <a:rPr lang="en-US" sz="1600" dirty="0">
                <a:solidFill>
                  <a:schemeClr val="bg2">
                    <a:lumMod val="10000"/>
                  </a:schemeClr>
                </a:solidFill>
              </a:rPr>
              <a:t>ORNL, Hanford, Atomics International</a:t>
            </a:r>
          </a:p>
          <a:p>
            <a:pPr marL="568325" lvl="2" indent="-285750">
              <a:buFont typeface="Arial" charset="0"/>
              <a:buChar char="•"/>
            </a:pPr>
            <a:r>
              <a:rPr lang="en-US" sz="1600" dirty="0">
                <a:solidFill>
                  <a:schemeClr val="bg2">
                    <a:lumMod val="10000"/>
                  </a:schemeClr>
                </a:solidFill>
              </a:rPr>
              <a:t>Typically in inert or air environment</a:t>
            </a:r>
            <a:endParaRPr lang="en-US" sz="1600" dirty="0"/>
          </a:p>
          <a:p>
            <a:pPr marL="568325" lvl="2" indent="-285750">
              <a:buFont typeface="Arial" charset="0"/>
              <a:buChar char="•"/>
            </a:pPr>
            <a:endParaRPr lang="en-US" dirty="0"/>
          </a:p>
        </p:txBody>
      </p:sp>
      <p:pic>
        <p:nvPicPr>
          <p:cNvPr id="4" name="Picture 3"/>
          <p:cNvPicPr>
            <a:picLocks noChangeAspect="1"/>
          </p:cNvPicPr>
          <p:nvPr/>
        </p:nvPicPr>
        <p:blipFill>
          <a:blip r:embed="rId4"/>
          <a:stretch>
            <a:fillRect/>
          </a:stretch>
        </p:blipFill>
        <p:spPr>
          <a:xfrm>
            <a:off x="5434377" y="2291525"/>
            <a:ext cx="3537169" cy="2469052"/>
          </a:xfrm>
          <a:prstGeom prst="rect">
            <a:avLst/>
          </a:prstGeom>
        </p:spPr>
      </p:pic>
      <p:sp>
        <p:nvSpPr>
          <p:cNvPr id="7" name="Rectangle 6"/>
          <p:cNvSpPr/>
          <p:nvPr/>
        </p:nvSpPr>
        <p:spPr>
          <a:xfrm>
            <a:off x="4970761" y="4528711"/>
            <a:ext cx="1182532" cy="4637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7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6" y="830844"/>
            <a:ext cx="5079735" cy="3688738"/>
          </a:xfrm>
        </p:spPr>
        <p:txBody>
          <a:bodyPr/>
          <a:lstStyle/>
          <a:p>
            <a:r>
              <a:rPr lang="en-US" sz="2000" b="1" dirty="0"/>
              <a:t>Accident Prevention</a:t>
            </a:r>
          </a:p>
          <a:p>
            <a:pPr lvl="1">
              <a:buFont typeface="Arial" panose="020B0604020202020204" pitchFamily="34" charset="0"/>
              <a:buChar char="•"/>
            </a:pPr>
            <a:r>
              <a:rPr lang="en-US" sz="1600" dirty="0"/>
              <a:t>The neutronic and thermal-hydraulic models in SAS4A/SASSYS-1 are fundamental to demonstrating the performance of the SFR design in preventing conditions where fuel damage could occur.</a:t>
            </a:r>
          </a:p>
          <a:p>
            <a:pPr lvl="1">
              <a:buFont typeface="Arial" panose="020B0604020202020204" pitchFamily="34" charset="0"/>
              <a:buChar char="•"/>
            </a:pPr>
            <a:endParaRPr lang="en-US" sz="1600" dirty="0"/>
          </a:p>
          <a:p>
            <a:pPr lvl="1">
              <a:buFont typeface="Arial" panose="020B0604020202020204" pitchFamily="34" charset="0"/>
              <a:buChar char="•"/>
            </a:pPr>
            <a:r>
              <a:rPr lang="en-US" sz="1600" dirty="0"/>
              <a:t>In continuous use and development since the 1960s, SAS4A/SASSYS-1 is utilized throughout the U.S. SFR industry.</a:t>
            </a:r>
          </a:p>
          <a:p>
            <a:pPr lvl="1">
              <a:buFont typeface="Arial" panose="020B0604020202020204" pitchFamily="34" charset="0"/>
              <a:buChar char="•"/>
            </a:pPr>
            <a:endParaRPr lang="en-US" sz="1600" dirty="0"/>
          </a:p>
          <a:p>
            <a:pPr lvl="1">
              <a:buFont typeface="Arial" panose="020B0604020202020204" pitchFamily="34" charset="0"/>
              <a:buChar char="•"/>
            </a:pPr>
            <a:r>
              <a:rPr lang="en-US" sz="1600" dirty="0"/>
              <a:t>SAS4A/SASSYS-1 has been validated utilizing numerous experimental programs and tests (such as EBR-II and FFTF) including both protected and unprotected transient scenarios.</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19</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SAS4A/SASSYS-1 Modeling Capabilities</a:t>
            </a:r>
          </a:p>
        </p:txBody>
      </p:sp>
      <p:pic>
        <p:nvPicPr>
          <p:cNvPr id="2" name="Picture 1">
            <a:extLst>
              <a:ext uri="{FF2B5EF4-FFF2-40B4-BE49-F238E27FC236}">
                <a16:creationId xmlns:a16="http://schemas.microsoft.com/office/drawing/2014/main" id="{965B3B52-E7FC-60B0-5973-12979AF40735}"/>
              </a:ext>
            </a:extLst>
          </p:cNvPr>
          <p:cNvPicPr>
            <a:picLocks noChangeAspect="1"/>
          </p:cNvPicPr>
          <p:nvPr/>
        </p:nvPicPr>
        <p:blipFill>
          <a:blip r:embed="rId2"/>
          <a:stretch>
            <a:fillRect/>
          </a:stretch>
        </p:blipFill>
        <p:spPr>
          <a:xfrm>
            <a:off x="7676005" y="909548"/>
            <a:ext cx="1415808" cy="3107177"/>
          </a:xfrm>
          <a:prstGeom prst="rect">
            <a:avLst/>
          </a:prstGeom>
        </p:spPr>
      </p:pic>
      <p:pic>
        <p:nvPicPr>
          <p:cNvPr id="3074" name="Picture 2">
            <a:extLst>
              <a:ext uri="{FF2B5EF4-FFF2-40B4-BE49-F238E27FC236}">
                <a16:creationId xmlns:a16="http://schemas.microsoft.com/office/drawing/2014/main" id="{5A2AA50A-9F1D-63B6-BE6C-6723630EF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295" y="3099634"/>
            <a:ext cx="2174511" cy="17556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A810688-982A-6C6B-A8FC-582A4623DB4C}"/>
              </a:ext>
            </a:extLst>
          </p:cNvPr>
          <p:cNvPicPr>
            <a:picLocks noChangeAspect="1"/>
          </p:cNvPicPr>
          <p:nvPr/>
        </p:nvPicPr>
        <p:blipFill rotWithShape="1">
          <a:blip r:embed="rId4"/>
          <a:srcRect l="3511" t="4888" r="2661" b="4358"/>
          <a:stretch/>
        </p:blipFill>
        <p:spPr bwMode="auto">
          <a:xfrm>
            <a:off x="5675098" y="790730"/>
            <a:ext cx="2000907" cy="16724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893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2</a:t>
            </a:fld>
            <a:endParaRPr lang="en-US" altLang="en-US"/>
          </a:p>
        </p:txBody>
      </p:sp>
      <p:grpSp>
        <p:nvGrpSpPr>
          <p:cNvPr id="11" name="Group 10">
            <a:extLst>
              <a:ext uri="{FF2B5EF4-FFF2-40B4-BE49-F238E27FC236}">
                <a16:creationId xmlns:a16="http://schemas.microsoft.com/office/drawing/2014/main" id="{181EB130-B054-066D-9B4F-65761041BF75}"/>
              </a:ext>
            </a:extLst>
          </p:cNvPr>
          <p:cNvGrpSpPr/>
          <p:nvPr/>
        </p:nvGrpSpPr>
        <p:grpSpPr>
          <a:xfrm>
            <a:off x="1428869" y="521783"/>
            <a:ext cx="5181600" cy="1828800"/>
            <a:chOff x="0" y="0"/>
            <a:chExt cx="5181600" cy="1828800"/>
          </a:xfrm>
        </p:grpSpPr>
        <p:sp>
          <p:nvSpPr>
            <p:cNvPr id="12" name="Rounded Rectangle 11">
              <a:extLst>
                <a:ext uri="{FF2B5EF4-FFF2-40B4-BE49-F238E27FC236}">
                  <a16:creationId xmlns:a16="http://schemas.microsoft.com/office/drawing/2014/main" id="{043B2307-7F21-2432-A6F0-497ECF8E9F54}"/>
                </a:ext>
              </a:extLst>
            </p:cNvPr>
            <p:cNvSpPr/>
            <p:nvPr/>
          </p:nvSpPr>
          <p:spPr>
            <a:xfrm>
              <a:off x="0" y="0"/>
              <a:ext cx="5181600" cy="182880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E4B40741-49B2-16E4-90C5-653272E1D6E2}"/>
                </a:ext>
              </a:extLst>
            </p:cNvPr>
            <p:cNvSpPr txBox="1"/>
            <p:nvPr/>
          </p:nvSpPr>
          <p:spPr>
            <a:xfrm>
              <a:off x="53564" y="53564"/>
              <a:ext cx="3291392" cy="1721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800" b="1" i="1" kern="1200" dirty="0"/>
                <a:t>Background</a:t>
              </a:r>
            </a:p>
            <a:p>
              <a:pPr marL="171450" lvl="1" indent="-171450" algn="l" defTabSz="711200">
                <a:lnSpc>
                  <a:spcPct val="90000"/>
                </a:lnSpc>
                <a:spcBef>
                  <a:spcPct val="0"/>
                </a:spcBef>
                <a:spcAft>
                  <a:spcPct val="15000"/>
                </a:spcAft>
                <a:buChar char="•"/>
              </a:pPr>
              <a:r>
                <a:rPr lang="en-US" sz="1600" b="1" i="1" kern="1200" dirty="0"/>
                <a:t>Early U.S. Sodium Reactors</a:t>
              </a:r>
            </a:p>
            <a:p>
              <a:pPr marL="171450" lvl="1" indent="-171450" algn="l" defTabSz="711200">
                <a:lnSpc>
                  <a:spcPct val="90000"/>
                </a:lnSpc>
                <a:spcBef>
                  <a:spcPct val="0"/>
                </a:spcBef>
                <a:spcAft>
                  <a:spcPct val="15000"/>
                </a:spcAft>
                <a:buChar char="•"/>
              </a:pPr>
              <a:r>
                <a:rPr lang="en-US" sz="1600" b="1" i="1" kern="1200" dirty="0"/>
                <a:t>Clinch River Breeder Reactor</a:t>
              </a:r>
            </a:p>
            <a:p>
              <a:pPr marL="171450" lvl="1" indent="-171450" algn="l" defTabSz="711200">
                <a:lnSpc>
                  <a:spcPct val="90000"/>
                </a:lnSpc>
                <a:spcBef>
                  <a:spcPct val="0"/>
                </a:spcBef>
                <a:spcAft>
                  <a:spcPct val="15000"/>
                </a:spcAft>
                <a:buChar char="•"/>
              </a:pPr>
              <a:r>
                <a:rPr lang="en-US" sz="1600" b="1" i="1" kern="1200" dirty="0"/>
                <a:t>Metal fuel and IFR/ALMR</a:t>
              </a:r>
            </a:p>
          </p:txBody>
        </p:sp>
      </p:grpSp>
      <p:grpSp>
        <p:nvGrpSpPr>
          <p:cNvPr id="14" name="Group 13">
            <a:extLst>
              <a:ext uri="{FF2B5EF4-FFF2-40B4-BE49-F238E27FC236}">
                <a16:creationId xmlns:a16="http://schemas.microsoft.com/office/drawing/2014/main" id="{DFEBB4A2-3D90-3FB4-B19A-C73644FE0648}"/>
              </a:ext>
            </a:extLst>
          </p:cNvPr>
          <p:cNvGrpSpPr/>
          <p:nvPr/>
        </p:nvGrpSpPr>
        <p:grpSpPr>
          <a:xfrm>
            <a:off x="2013960" y="2610785"/>
            <a:ext cx="5181600" cy="1828800"/>
            <a:chOff x="914399" y="2235200"/>
            <a:chExt cx="5181600" cy="1828800"/>
          </a:xfrm>
        </p:grpSpPr>
        <p:sp>
          <p:nvSpPr>
            <p:cNvPr id="15" name="Rounded Rectangle 14">
              <a:extLst>
                <a:ext uri="{FF2B5EF4-FFF2-40B4-BE49-F238E27FC236}">
                  <a16:creationId xmlns:a16="http://schemas.microsoft.com/office/drawing/2014/main" id="{F7115D37-5C3C-93C1-4C3A-D23C501E35F5}"/>
                </a:ext>
              </a:extLst>
            </p:cNvPr>
            <p:cNvSpPr/>
            <p:nvPr/>
          </p:nvSpPr>
          <p:spPr>
            <a:xfrm>
              <a:off x="914399" y="2235200"/>
              <a:ext cx="5181600" cy="182880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53C7BD75-D90B-C0E7-156A-DC682BD9222F}"/>
                </a:ext>
              </a:extLst>
            </p:cNvPr>
            <p:cNvSpPr txBox="1"/>
            <p:nvPr/>
          </p:nvSpPr>
          <p:spPr>
            <a:xfrm>
              <a:off x="967962" y="2288764"/>
              <a:ext cx="5128037" cy="1721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800" b="1" i="1" kern="1200" dirty="0"/>
                <a:t>Current Perspective</a:t>
              </a:r>
            </a:p>
            <a:p>
              <a:pPr marL="171450" lvl="1" indent="-171450" algn="l" defTabSz="711200">
                <a:lnSpc>
                  <a:spcPct val="90000"/>
                </a:lnSpc>
                <a:spcBef>
                  <a:spcPct val="0"/>
                </a:spcBef>
                <a:spcAft>
                  <a:spcPct val="15000"/>
                </a:spcAft>
                <a:buChar char="•"/>
              </a:pPr>
              <a:r>
                <a:rPr lang="en-US" sz="1600" b="1" i="1" kern="1200" dirty="0"/>
                <a:t>Risk-Informed Approaches</a:t>
              </a:r>
            </a:p>
            <a:p>
              <a:pPr marL="171450" lvl="1" indent="-171450" algn="l" defTabSz="711200">
                <a:lnSpc>
                  <a:spcPct val="90000"/>
                </a:lnSpc>
                <a:spcBef>
                  <a:spcPct val="0"/>
                </a:spcBef>
                <a:spcAft>
                  <a:spcPct val="15000"/>
                </a:spcAft>
                <a:buChar char="•"/>
              </a:pPr>
              <a:r>
                <a:rPr lang="en-US" sz="1600" b="1" i="1" kern="1200" dirty="0"/>
                <a:t>SFR Accident Prevention</a:t>
              </a:r>
            </a:p>
            <a:p>
              <a:pPr marL="171450" lvl="1" indent="-171450" algn="l" defTabSz="711200">
                <a:lnSpc>
                  <a:spcPct val="90000"/>
                </a:lnSpc>
                <a:spcBef>
                  <a:spcPct val="0"/>
                </a:spcBef>
                <a:spcAft>
                  <a:spcPct val="15000"/>
                </a:spcAft>
                <a:buChar char="•"/>
              </a:pPr>
              <a:r>
                <a:rPr lang="en-US" sz="1600" b="1" i="1" kern="1200" dirty="0" err="1"/>
                <a:t>Modsim</a:t>
              </a:r>
              <a:r>
                <a:rPr lang="en-US" sz="1600" b="1" i="1" kern="1200" dirty="0"/>
                <a:t> Capabilities &amp; Experimental Programs</a:t>
              </a:r>
            </a:p>
          </p:txBody>
        </p:sp>
      </p:grpSp>
      <p:grpSp>
        <p:nvGrpSpPr>
          <p:cNvPr id="17" name="Group 16">
            <a:extLst>
              <a:ext uri="{FF2B5EF4-FFF2-40B4-BE49-F238E27FC236}">
                <a16:creationId xmlns:a16="http://schemas.microsoft.com/office/drawing/2014/main" id="{C83BCAA6-2212-26EE-D2ED-E96BA90AF579}"/>
              </a:ext>
            </a:extLst>
          </p:cNvPr>
          <p:cNvGrpSpPr/>
          <p:nvPr/>
        </p:nvGrpSpPr>
        <p:grpSpPr>
          <a:xfrm>
            <a:off x="5517440" y="1756223"/>
            <a:ext cx="1188720" cy="1188720"/>
            <a:chOff x="3992880" y="1437639"/>
            <a:chExt cx="1188720" cy="1188720"/>
          </a:xfrm>
        </p:grpSpPr>
        <p:sp>
          <p:nvSpPr>
            <p:cNvPr id="18" name="Down Arrow 17">
              <a:extLst>
                <a:ext uri="{FF2B5EF4-FFF2-40B4-BE49-F238E27FC236}">
                  <a16:creationId xmlns:a16="http://schemas.microsoft.com/office/drawing/2014/main" id="{560B7DFA-40E4-EFAC-9739-4DE15C4310F7}"/>
                </a:ext>
              </a:extLst>
            </p:cNvPr>
            <p:cNvSpPr/>
            <p:nvPr/>
          </p:nvSpPr>
          <p:spPr>
            <a:xfrm>
              <a:off x="3992880" y="1437639"/>
              <a:ext cx="1188720" cy="1188720"/>
            </a:xfrm>
            <a:prstGeom prst="downArrow">
              <a:avLst>
                <a:gd name="adj1" fmla="val 55000"/>
                <a:gd name="adj2" fmla="val 45000"/>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9" name="Down Arrow 4">
              <a:extLst>
                <a:ext uri="{FF2B5EF4-FFF2-40B4-BE49-F238E27FC236}">
                  <a16:creationId xmlns:a16="http://schemas.microsoft.com/office/drawing/2014/main" id="{186B92A8-463D-82C9-0B25-3B74922DA26C}"/>
                </a:ext>
              </a:extLst>
            </p:cNvPr>
            <p:cNvSpPr txBox="1"/>
            <p:nvPr/>
          </p:nvSpPr>
          <p:spPr>
            <a:xfrm>
              <a:off x="4260342" y="1437639"/>
              <a:ext cx="653796" cy="8945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b="1" i="1" kern="1200"/>
            </a:p>
          </p:txBody>
        </p:sp>
      </p:grpSp>
    </p:spTree>
    <p:extLst>
      <p:ext uri="{BB962C8B-B14F-4D97-AF65-F5344CB8AC3E}">
        <p14:creationId xmlns:p14="http://schemas.microsoft.com/office/powerpoint/2010/main" val="172861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6" y="830844"/>
            <a:ext cx="5916313" cy="3688738"/>
          </a:xfrm>
        </p:spPr>
        <p:txBody>
          <a:bodyPr/>
          <a:lstStyle/>
          <a:p>
            <a:r>
              <a:rPr lang="en-US" sz="2000" b="1" dirty="0"/>
              <a:t>Severe Accident Models</a:t>
            </a:r>
          </a:p>
          <a:p>
            <a:pPr lvl="1">
              <a:buFont typeface="Arial" panose="020B0604020202020204" pitchFamily="34" charset="0"/>
              <a:buChar char="•"/>
            </a:pPr>
            <a:r>
              <a:rPr lang="en-US" sz="1600" dirty="0"/>
              <a:t>SAS4A/SASSYS-1 contains detailed models regarding fuel behavior during transient scenarios, with ongoing updates to the metal fuel modeling capabilities.</a:t>
            </a:r>
          </a:p>
          <a:p>
            <a:pPr lvl="1">
              <a:buFont typeface="Arial" panose="020B0604020202020204" pitchFamily="34" charset="0"/>
              <a:buChar char="•"/>
            </a:pPr>
            <a:endParaRPr lang="en-US" sz="1600" dirty="0"/>
          </a:p>
          <a:p>
            <a:pPr lvl="1">
              <a:buFont typeface="Arial" panose="020B0604020202020204" pitchFamily="34" charset="0"/>
              <a:buChar char="•"/>
            </a:pPr>
            <a:r>
              <a:rPr lang="en-US" sz="1600" dirty="0"/>
              <a:t>Metal fuel phenomena modeled include:</a:t>
            </a:r>
          </a:p>
          <a:p>
            <a:pPr lvl="2">
              <a:buFont typeface="Arial" panose="020B0604020202020204" pitchFamily="34" charset="0"/>
              <a:buChar char="•"/>
            </a:pPr>
            <a:r>
              <a:rPr lang="en-US" sz="1200" dirty="0"/>
              <a:t>Pre-transient constituent redistribution</a:t>
            </a:r>
          </a:p>
          <a:p>
            <a:pPr lvl="2">
              <a:buFont typeface="Arial" panose="020B0604020202020204" pitchFamily="34" charset="0"/>
              <a:buChar char="•"/>
            </a:pPr>
            <a:r>
              <a:rPr lang="en-US" sz="1200" dirty="0"/>
              <a:t>Fuel-cladding interaction</a:t>
            </a:r>
          </a:p>
          <a:p>
            <a:pPr lvl="2">
              <a:buFont typeface="Arial" panose="020B0604020202020204" pitchFamily="34" charset="0"/>
              <a:buChar char="•"/>
            </a:pPr>
            <a:r>
              <a:rPr lang="en-US" sz="1200" dirty="0"/>
              <a:t>Fuel movement and relocation (in-pin and ex-pin)</a:t>
            </a:r>
          </a:p>
          <a:p>
            <a:pPr lvl="2">
              <a:buFont typeface="Arial" panose="020B0604020202020204" pitchFamily="34" charset="0"/>
              <a:buChar char="•"/>
            </a:pPr>
            <a:endParaRPr lang="en-US" sz="1200" dirty="0"/>
          </a:p>
          <a:p>
            <a:pPr lvl="1">
              <a:buFont typeface="Arial" panose="020B0604020202020204" pitchFamily="34" charset="0"/>
              <a:buChar char="•"/>
            </a:pPr>
            <a:r>
              <a:rPr lang="en-US" sz="1600" dirty="0"/>
              <a:t>SAS4A/SASSYS-1 metal fuel models:</a:t>
            </a:r>
          </a:p>
          <a:p>
            <a:pPr lvl="2">
              <a:buFont typeface="Arial" panose="020B0604020202020204" pitchFamily="34" charset="0"/>
              <a:buChar char="•"/>
            </a:pPr>
            <a:r>
              <a:rPr lang="en-US" sz="1200" dirty="0"/>
              <a:t>SSCOMP: pre-transient metal fuel characterization</a:t>
            </a:r>
          </a:p>
          <a:p>
            <a:pPr lvl="2">
              <a:buFont typeface="Arial" panose="020B0604020202020204" pitchFamily="34" charset="0"/>
              <a:buChar char="•"/>
            </a:pPr>
            <a:r>
              <a:rPr lang="en-US" sz="1200" dirty="0"/>
              <a:t>DEFORM: transient metal fuel pin mechanics</a:t>
            </a:r>
          </a:p>
          <a:p>
            <a:pPr lvl="2">
              <a:buFont typeface="Arial" panose="020B0604020202020204" pitchFamily="34" charset="0"/>
              <a:buChar char="•"/>
            </a:pPr>
            <a:r>
              <a:rPr lang="en-US" sz="1200" dirty="0"/>
              <a:t>PINACLE: pre-failure in-pin metal fuel relocation</a:t>
            </a:r>
          </a:p>
          <a:p>
            <a:pPr lvl="2">
              <a:buFont typeface="Arial" panose="020B0604020202020204" pitchFamily="34" charset="0"/>
              <a:buChar char="•"/>
            </a:pPr>
            <a:r>
              <a:rPr lang="en-US" sz="1200"/>
              <a:t>LEVITATE: </a:t>
            </a:r>
            <a:r>
              <a:rPr lang="en-US" sz="1200" dirty="0"/>
              <a:t>post-failure metal fuel relocation</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20</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SAS4A/SASSYS-1 Modeling Capabilities</a:t>
            </a:r>
          </a:p>
        </p:txBody>
      </p:sp>
      <p:pic>
        <p:nvPicPr>
          <p:cNvPr id="2" name="Picture 1">
            <a:extLst>
              <a:ext uri="{FF2B5EF4-FFF2-40B4-BE49-F238E27FC236}">
                <a16:creationId xmlns:a16="http://schemas.microsoft.com/office/drawing/2014/main" id="{EA38D3B0-C723-450A-4500-52302C76A1C0}"/>
              </a:ext>
            </a:extLst>
          </p:cNvPr>
          <p:cNvPicPr>
            <a:picLocks noChangeAspect="1"/>
          </p:cNvPicPr>
          <p:nvPr/>
        </p:nvPicPr>
        <p:blipFill>
          <a:blip r:embed="rId2"/>
          <a:stretch>
            <a:fillRect/>
          </a:stretch>
        </p:blipFill>
        <p:spPr>
          <a:xfrm>
            <a:off x="6361889" y="748326"/>
            <a:ext cx="2647352" cy="1563721"/>
          </a:xfrm>
          <a:prstGeom prst="rect">
            <a:avLst/>
          </a:prstGeom>
        </p:spPr>
      </p:pic>
      <p:pic>
        <p:nvPicPr>
          <p:cNvPr id="5" name="Picture 4">
            <a:extLst>
              <a:ext uri="{FF2B5EF4-FFF2-40B4-BE49-F238E27FC236}">
                <a16:creationId xmlns:a16="http://schemas.microsoft.com/office/drawing/2014/main" id="{2CF6D436-824F-E044-349C-1EE88A3EB034}"/>
              </a:ext>
            </a:extLst>
          </p:cNvPr>
          <p:cNvPicPr>
            <a:picLocks noChangeAspect="1"/>
          </p:cNvPicPr>
          <p:nvPr/>
        </p:nvPicPr>
        <p:blipFill>
          <a:blip r:embed="rId3"/>
          <a:stretch>
            <a:fillRect/>
          </a:stretch>
        </p:blipFill>
        <p:spPr>
          <a:xfrm>
            <a:off x="5197708" y="2237181"/>
            <a:ext cx="2647352" cy="1713454"/>
          </a:xfrm>
          <a:prstGeom prst="rect">
            <a:avLst/>
          </a:prstGeom>
        </p:spPr>
      </p:pic>
      <p:pic>
        <p:nvPicPr>
          <p:cNvPr id="6" name="Picture 5">
            <a:extLst>
              <a:ext uri="{FF2B5EF4-FFF2-40B4-BE49-F238E27FC236}">
                <a16:creationId xmlns:a16="http://schemas.microsoft.com/office/drawing/2014/main" id="{3EB4FC32-EC8A-C809-F0F4-FD1BFBD00218}"/>
              </a:ext>
            </a:extLst>
          </p:cNvPr>
          <p:cNvPicPr>
            <a:picLocks noChangeAspect="1"/>
          </p:cNvPicPr>
          <p:nvPr/>
        </p:nvPicPr>
        <p:blipFill>
          <a:blip r:embed="rId4"/>
          <a:stretch>
            <a:fillRect/>
          </a:stretch>
        </p:blipFill>
        <p:spPr>
          <a:xfrm>
            <a:off x="7045625" y="3579779"/>
            <a:ext cx="2033524" cy="1563721"/>
          </a:xfrm>
          <a:prstGeom prst="rect">
            <a:avLst/>
          </a:prstGeom>
        </p:spPr>
      </p:pic>
    </p:spTree>
    <p:extLst>
      <p:ext uri="{BB962C8B-B14F-4D97-AF65-F5344CB8AC3E}">
        <p14:creationId xmlns:p14="http://schemas.microsoft.com/office/powerpoint/2010/main" val="428048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0DBBFA-A79C-303F-CE66-32B542BBBC52}"/>
              </a:ext>
            </a:extLst>
          </p:cNvPr>
          <p:cNvPicPr>
            <a:picLocks noChangeAspect="1"/>
          </p:cNvPicPr>
          <p:nvPr/>
        </p:nvPicPr>
        <p:blipFill>
          <a:blip r:embed="rId2"/>
          <a:stretch>
            <a:fillRect/>
          </a:stretch>
        </p:blipFill>
        <p:spPr>
          <a:xfrm>
            <a:off x="6750995" y="103867"/>
            <a:ext cx="2344283" cy="3178445"/>
          </a:xfrm>
          <a:prstGeom prst="rect">
            <a:avLst/>
          </a:prstGeom>
        </p:spPr>
      </p:pic>
      <p:sp>
        <p:nvSpPr>
          <p:cNvPr id="3" name="Content Placeholder 2"/>
          <p:cNvSpPr>
            <a:spLocks noGrp="1"/>
          </p:cNvSpPr>
          <p:nvPr>
            <p:ph idx="1"/>
          </p:nvPr>
        </p:nvSpPr>
        <p:spPr>
          <a:xfrm>
            <a:off x="445576" y="830844"/>
            <a:ext cx="5916313" cy="3688738"/>
          </a:xfrm>
        </p:spPr>
        <p:txBody>
          <a:bodyPr/>
          <a:lstStyle/>
          <a:p>
            <a:r>
              <a:rPr lang="en-US" sz="2000" b="1" dirty="0"/>
              <a:t>Severe Accident Models</a:t>
            </a:r>
          </a:p>
          <a:p>
            <a:pPr lvl="1">
              <a:buFont typeface="Arial" panose="020B0604020202020204" pitchFamily="34" charset="0"/>
              <a:buChar char="•"/>
            </a:pPr>
            <a:r>
              <a:rPr lang="en-US" sz="1600" dirty="0"/>
              <a:t>Validation of the updated SAS4A/SASSYS-1 metal fuel severe accident models was performed utilizing the TREAT M-Series TOP tests. </a:t>
            </a:r>
          </a:p>
          <a:p>
            <a:pPr lvl="1">
              <a:buFont typeface="Arial" panose="020B0604020202020204" pitchFamily="34" charset="0"/>
              <a:buChar char="•"/>
            </a:pPr>
            <a:endParaRPr lang="en-US" sz="1600" dirty="0"/>
          </a:p>
          <a:p>
            <a:pPr lvl="1">
              <a:buFont typeface="Arial" panose="020B0604020202020204" pitchFamily="34" charset="0"/>
              <a:buChar char="•"/>
            </a:pPr>
            <a:r>
              <a:rPr lang="en-US" sz="1600" dirty="0"/>
              <a:t>The updated metal fuel severe accident models are currently being integrated into the main version of the SAS4A/SASSYS-1 code. </a:t>
            </a:r>
          </a:p>
          <a:p>
            <a:pPr lvl="1">
              <a:buFont typeface="Arial" panose="020B0604020202020204" pitchFamily="34" charset="0"/>
              <a:buChar char="•"/>
            </a:pPr>
            <a:endParaRPr lang="en-US" sz="1600" dirty="0"/>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21</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SAS4A/SASSYS-1 Modeling Capabilities</a:t>
            </a:r>
          </a:p>
        </p:txBody>
      </p:sp>
      <p:pic>
        <p:nvPicPr>
          <p:cNvPr id="10" name="Picture 9">
            <a:extLst>
              <a:ext uri="{FF2B5EF4-FFF2-40B4-BE49-F238E27FC236}">
                <a16:creationId xmlns:a16="http://schemas.microsoft.com/office/drawing/2014/main" id="{B922C66F-75CC-02F0-EA56-CE8F0A447A79}"/>
              </a:ext>
            </a:extLst>
          </p:cNvPr>
          <p:cNvPicPr>
            <a:picLocks noChangeAspect="1"/>
          </p:cNvPicPr>
          <p:nvPr/>
        </p:nvPicPr>
        <p:blipFill>
          <a:blip r:embed="rId3"/>
          <a:stretch>
            <a:fillRect/>
          </a:stretch>
        </p:blipFill>
        <p:spPr>
          <a:xfrm>
            <a:off x="4852330" y="3386179"/>
            <a:ext cx="4092529" cy="1757321"/>
          </a:xfrm>
          <a:prstGeom prst="rect">
            <a:avLst/>
          </a:prstGeom>
        </p:spPr>
      </p:pic>
      <p:pic>
        <p:nvPicPr>
          <p:cNvPr id="11" name="Picture 10">
            <a:extLst>
              <a:ext uri="{FF2B5EF4-FFF2-40B4-BE49-F238E27FC236}">
                <a16:creationId xmlns:a16="http://schemas.microsoft.com/office/drawing/2014/main" id="{7775EE63-C772-0F0A-E9D4-C8B35DD8C5C4}"/>
              </a:ext>
            </a:extLst>
          </p:cNvPr>
          <p:cNvPicPr>
            <a:picLocks noChangeAspect="1"/>
          </p:cNvPicPr>
          <p:nvPr/>
        </p:nvPicPr>
        <p:blipFill>
          <a:blip r:embed="rId4"/>
          <a:stretch>
            <a:fillRect/>
          </a:stretch>
        </p:blipFill>
        <p:spPr>
          <a:xfrm>
            <a:off x="302147" y="3422498"/>
            <a:ext cx="4331776" cy="1688910"/>
          </a:xfrm>
          <a:prstGeom prst="rect">
            <a:avLst/>
          </a:prstGeom>
        </p:spPr>
      </p:pic>
    </p:spTree>
    <p:extLst>
      <p:ext uri="{BB962C8B-B14F-4D97-AF65-F5344CB8AC3E}">
        <p14:creationId xmlns:p14="http://schemas.microsoft.com/office/powerpoint/2010/main" val="399951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22</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385549" y="1950039"/>
            <a:ext cx="8372901" cy="621711"/>
          </a:xfrm>
        </p:spPr>
        <p:txBody>
          <a:bodyPr/>
          <a:lstStyle/>
          <a:p>
            <a:pPr algn="ctr"/>
            <a:r>
              <a:rPr lang="en-US" dirty="0"/>
              <a:t>Conclusions</a:t>
            </a:r>
          </a:p>
        </p:txBody>
      </p:sp>
    </p:spTree>
    <p:extLst>
      <p:ext uri="{BB962C8B-B14F-4D97-AF65-F5344CB8AC3E}">
        <p14:creationId xmlns:p14="http://schemas.microsoft.com/office/powerpoint/2010/main" val="73465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6" y="830844"/>
            <a:ext cx="7586316" cy="3688738"/>
          </a:xfrm>
        </p:spPr>
        <p:txBody>
          <a:bodyPr/>
          <a:lstStyle/>
          <a:p>
            <a:r>
              <a:rPr lang="en-US" sz="2000" dirty="0"/>
              <a:t>Current U.S. SFR severe accident strategy focuses on prevention through the utilization of passive and inherent reactor design features and risk-informed design/licensing approaches</a:t>
            </a:r>
          </a:p>
          <a:p>
            <a:endParaRPr lang="en-US" sz="1200" dirty="0"/>
          </a:p>
          <a:p>
            <a:r>
              <a:rPr lang="en-US" sz="2000" dirty="0"/>
              <a:t>Pool-type designs and the use of metal fuel are central to achieving this goal, with significant experimental data to support mod/sim capabilities</a:t>
            </a:r>
          </a:p>
          <a:p>
            <a:endParaRPr lang="en-US" sz="1200" dirty="0"/>
          </a:p>
          <a:p>
            <a:r>
              <a:rPr lang="en-US" sz="2000" dirty="0"/>
              <a:t>The new generation of U.S. SFR designs are now entering the licensing process.</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23</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Conclusions</a:t>
            </a:r>
          </a:p>
        </p:txBody>
      </p:sp>
    </p:spTree>
    <p:extLst>
      <p:ext uri="{BB962C8B-B14F-4D97-AF65-F5344CB8AC3E}">
        <p14:creationId xmlns:p14="http://schemas.microsoft.com/office/powerpoint/2010/main" val="185386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4854575"/>
            <a:ext cx="457200" cy="138113"/>
          </a:xfrm>
        </p:spPr>
        <p:txBody>
          <a:bodyPr/>
          <a:lstStyle/>
          <a:p>
            <a:fld id="{AEFAAC5A-9C4F-4278-920D-DF2BAB595749}" type="slidenum">
              <a:rPr lang="en-US" smtClean="0"/>
              <a:pPr/>
              <a:t>24</a:t>
            </a:fld>
            <a:endParaRPr lang="en-US" dirty="0"/>
          </a:p>
        </p:txBody>
      </p:sp>
      <p:pic>
        <p:nvPicPr>
          <p:cNvPr id="7" name="Picture 6">
            <a:extLst>
              <a:ext uri="{FF2B5EF4-FFF2-40B4-BE49-F238E27FC236}">
                <a16:creationId xmlns:a16="http://schemas.microsoft.com/office/drawing/2014/main" id="{E7B19B9C-A401-704B-9452-527FB2B3747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5978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3</a:t>
            </a:fld>
            <a:endParaRPr lang="en-US" altLang="en-US"/>
          </a:p>
        </p:txBody>
      </p:sp>
      <p:grpSp>
        <p:nvGrpSpPr>
          <p:cNvPr id="11" name="Group 10">
            <a:extLst>
              <a:ext uri="{FF2B5EF4-FFF2-40B4-BE49-F238E27FC236}">
                <a16:creationId xmlns:a16="http://schemas.microsoft.com/office/drawing/2014/main" id="{181EB130-B054-066D-9B4F-65761041BF75}"/>
              </a:ext>
            </a:extLst>
          </p:cNvPr>
          <p:cNvGrpSpPr/>
          <p:nvPr/>
        </p:nvGrpSpPr>
        <p:grpSpPr>
          <a:xfrm>
            <a:off x="1428869" y="521783"/>
            <a:ext cx="5181600" cy="1828800"/>
            <a:chOff x="0" y="0"/>
            <a:chExt cx="5181600" cy="1828800"/>
          </a:xfrm>
        </p:grpSpPr>
        <p:sp>
          <p:nvSpPr>
            <p:cNvPr id="12" name="Rounded Rectangle 11">
              <a:extLst>
                <a:ext uri="{FF2B5EF4-FFF2-40B4-BE49-F238E27FC236}">
                  <a16:creationId xmlns:a16="http://schemas.microsoft.com/office/drawing/2014/main" id="{043B2307-7F21-2432-A6F0-497ECF8E9F54}"/>
                </a:ext>
              </a:extLst>
            </p:cNvPr>
            <p:cNvSpPr/>
            <p:nvPr/>
          </p:nvSpPr>
          <p:spPr>
            <a:xfrm>
              <a:off x="0" y="0"/>
              <a:ext cx="5181600" cy="182880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E4B40741-49B2-16E4-90C5-653272E1D6E2}"/>
                </a:ext>
              </a:extLst>
            </p:cNvPr>
            <p:cNvSpPr txBox="1"/>
            <p:nvPr/>
          </p:nvSpPr>
          <p:spPr>
            <a:xfrm>
              <a:off x="53564" y="53564"/>
              <a:ext cx="3291392" cy="1721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800" b="1" i="1" kern="1200" dirty="0"/>
                <a:t>Background</a:t>
              </a:r>
            </a:p>
            <a:p>
              <a:pPr marL="171450" lvl="1" indent="-171450" algn="l" defTabSz="711200">
                <a:lnSpc>
                  <a:spcPct val="90000"/>
                </a:lnSpc>
                <a:spcBef>
                  <a:spcPct val="0"/>
                </a:spcBef>
                <a:spcAft>
                  <a:spcPct val="15000"/>
                </a:spcAft>
                <a:buChar char="•"/>
              </a:pPr>
              <a:r>
                <a:rPr lang="en-US" sz="1600" b="1" i="1" kern="1200" dirty="0"/>
                <a:t>Early U.S. Sodium Reactors</a:t>
              </a:r>
            </a:p>
            <a:p>
              <a:pPr marL="171450" lvl="1" indent="-171450" algn="l" defTabSz="711200">
                <a:lnSpc>
                  <a:spcPct val="90000"/>
                </a:lnSpc>
                <a:spcBef>
                  <a:spcPct val="0"/>
                </a:spcBef>
                <a:spcAft>
                  <a:spcPct val="15000"/>
                </a:spcAft>
                <a:buChar char="•"/>
              </a:pPr>
              <a:r>
                <a:rPr lang="en-US" sz="1600" b="1" i="1" kern="1200" dirty="0"/>
                <a:t>Clinch River Breeder Reactor</a:t>
              </a:r>
            </a:p>
            <a:p>
              <a:pPr marL="171450" lvl="1" indent="-171450" algn="l" defTabSz="711200">
                <a:lnSpc>
                  <a:spcPct val="90000"/>
                </a:lnSpc>
                <a:spcBef>
                  <a:spcPct val="0"/>
                </a:spcBef>
                <a:spcAft>
                  <a:spcPct val="15000"/>
                </a:spcAft>
                <a:buChar char="•"/>
              </a:pPr>
              <a:r>
                <a:rPr lang="en-US" sz="1600" b="1" i="1" kern="1200" dirty="0"/>
                <a:t>Metal fuel and IFR/ALMR</a:t>
              </a:r>
            </a:p>
          </p:txBody>
        </p:sp>
      </p:grpSp>
      <p:sp>
        <p:nvSpPr>
          <p:cNvPr id="15" name="Rounded Rectangle 14">
            <a:extLst>
              <a:ext uri="{FF2B5EF4-FFF2-40B4-BE49-F238E27FC236}">
                <a16:creationId xmlns:a16="http://schemas.microsoft.com/office/drawing/2014/main" id="{F7115D37-5C3C-93C1-4C3A-D23C501E35F5}"/>
              </a:ext>
            </a:extLst>
          </p:cNvPr>
          <p:cNvSpPr/>
          <p:nvPr/>
        </p:nvSpPr>
        <p:spPr>
          <a:xfrm>
            <a:off x="2013960" y="2610785"/>
            <a:ext cx="5181600" cy="1828800"/>
          </a:xfrm>
          <a:prstGeom prst="roundRect">
            <a:avLst>
              <a:gd name="adj" fmla="val 10000"/>
            </a:avLst>
          </a:prstGeom>
          <a:solidFill>
            <a:srgbClr val="00609C">
              <a:alpha val="4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53C7BD75-D90B-C0E7-156A-DC682BD9222F}"/>
              </a:ext>
            </a:extLst>
          </p:cNvPr>
          <p:cNvSpPr txBox="1"/>
          <p:nvPr/>
        </p:nvSpPr>
        <p:spPr>
          <a:xfrm>
            <a:off x="2067523" y="2664349"/>
            <a:ext cx="5128037" cy="1721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800" b="1" i="1" kern="1200" dirty="0"/>
              <a:t>Current Perspective</a:t>
            </a:r>
          </a:p>
          <a:p>
            <a:pPr marL="171450" lvl="1" indent="-171450" algn="l" defTabSz="711200">
              <a:lnSpc>
                <a:spcPct val="90000"/>
              </a:lnSpc>
              <a:spcBef>
                <a:spcPct val="0"/>
              </a:spcBef>
              <a:spcAft>
                <a:spcPct val="15000"/>
              </a:spcAft>
              <a:buChar char="•"/>
            </a:pPr>
            <a:r>
              <a:rPr lang="en-US" sz="1600" b="1" i="1" kern="1200" dirty="0"/>
              <a:t>Risk-Informed Approaches</a:t>
            </a:r>
          </a:p>
          <a:p>
            <a:pPr marL="171450" lvl="1" indent="-171450" algn="l" defTabSz="711200">
              <a:lnSpc>
                <a:spcPct val="90000"/>
              </a:lnSpc>
              <a:spcBef>
                <a:spcPct val="0"/>
              </a:spcBef>
              <a:spcAft>
                <a:spcPct val="15000"/>
              </a:spcAft>
              <a:buChar char="•"/>
            </a:pPr>
            <a:r>
              <a:rPr lang="en-US" sz="1600" b="1" i="1" kern="1200" dirty="0"/>
              <a:t>SFR Accident Prevention</a:t>
            </a:r>
          </a:p>
          <a:p>
            <a:pPr marL="171450" lvl="1" indent="-171450" algn="l" defTabSz="711200">
              <a:lnSpc>
                <a:spcPct val="90000"/>
              </a:lnSpc>
              <a:spcBef>
                <a:spcPct val="0"/>
              </a:spcBef>
              <a:spcAft>
                <a:spcPct val="15000"/>
              </a:spcAft>
              <a:buChar char="•"/>
            </a:pPr>
            <a:r>
              <a:rPr lang="en-US" sz="1600" b="1" i="1" kern="1200" dirty="0" err="1"/>
              <a:t>Modsim</a:t>
            </a:r>
            <a:r>
              <a:rPr lang="en-US" sz="1600" b="1" i="1" kern="1200" dirty="0"/>
              <a:t> Capabilities &amp; Experimental Programs</a:t>
            </a:r>
          </a:p>
        </p:txBody>
      </p:sp>
      <p:grpSp>
        <p:nvGrpSpPr>
          <p:cNvPr id="17" name="Group 16">
            <a:extLst>
              <a:ext uri="{FF2B5EF4-FFF2-40B4-BE49-F238E27FC236}">
                <a16:creationId xmlns:a16="http://schemas.microsoft.com/office/drawing/2014/main" id="{C83BCAA6-2212-26EE-D2ED-E96BA90AF579}"/>
              </a:ext>
            </a:extLst>
          </p:cNvPr>
          <p:cNvGrpSpPr/>
          <p:nvPr/>
        </p:nvGrpSpPr>
        <p:grpSpPr>
          <a:xfrm>
            <a:off x="5517440" y="1756223"/>
            <a:ext cx="1188720" cy="1188720"/>
            <a:chOff x="3992880" y="1437639"/>
            <a:chExt cx="1188720" cy="1188720"/>
          </a:xfrm>
        </p:grpSpPr>
        <p:sp>
          <p:nvSpPr>
            <p:cNvPr id="18" name="Down Arrow 17">
              <a:extLst>
                <a:ext uri="{FF2B5EF4-FFF2-40B4-BE49-F238E27FC236}">
                  <a16:creationId xmlns:a16="http://schemas.microsoft.com/office/drawing/2014/main" id="{560B7DFA-40E4-EFAC-9739-4DE15C4310F7}"/>
                </a:ext>
              </a:extLst>
            </p:cNvPr>
            <p:cNvSpPr/>
            <p:nvPr/>
          </p:nvSpPr>
          <p:spPr>
            <a:xfrm>
              <a:off x="3992880" y="1437639"/>
              <a:ext cx="1188720" cy="1188720"/>
            </a:xfrm>
            <a:prstGeom prst="downArrow">
              <a:avLst>
                <a:gd name="adj1" fmla="val 55000"/>
                <a:gd name="adj2" fmla="val 45000"/>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9" name="Down Arrow 4">
              <a:extLst>
                <a:ext uri="{FF2B5EF4-FFF2-40B4-BE49-F238E27FC236}">
                  <a16:creationId xmlns:a16="http://schemas.microsoft.com/office/drawing/2014/main" id="{186B92A8-463D-82C9-0B25-3B74922DA26C}"/>
                </a:ext>
              </a:extLst>
            </p:cNvPr>
            <p:cNvSpPr txBox="1"/>
            <p:nvPr/>
          </p:nvSpPr>
          <p:spPr>
            <a:xfrm>
              <a:off x="4260342" y="1437639"/>
              <a:ext cx="653796" cy="8945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b="1" i="1" kern="1200"/>
            </a:p>
          </p:txBody>
        </p:sp>
      </p:grpSp>
    </p:spTree>
    <p:extLst>
      <p:ext uri="{BB962C8B-B14F-4D97-AF65-F5344CB8AC3E}">
        <p14:creationId xmlns:p14="http://schemas.microsoft.com/office/powerpoint/2010/main" val="69011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BR-II | The Experimental Breeder Reactor-II (EBR-II) operat… | Flickr">
            <a:extLst>
              <a:ext uri="{FF2B5EF4-FFF2-40B4-BE49-F238E27FC236}">
                <a16:creationId xmlns:a16="http://schemas.microsoft.com/office/drawing/2014/main" id="{00C5408E-CEB4-2467-D087-9C1618616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1496" y="3889505"/>
            <a:ext cx="2112348" cy="12459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45577" y="830844"/>
            <a:ext cx="4744261" cy="3688738"/>
          </a:xfrm>
        </p:spPr>
        <p:txBody>
          <a:bodyPr/>
          <a:lstStyle/>
          <a:p>
            <a:r>
              <a:rPr lang="en-US" sz="2000" b="1" dirty="0"/>
              <a:t>Thermal and Fast Reactors</a:t>
            </a:r>
          </a:p>
          <a:p>
            <a:pPr lvl="1">
              <a:spcAft>
                <a:spcPts val="1200"/>
              </a:spcAft>
              <a:buFont typeface="Arial" panose="020B0604020202020204" pitchFamily="34" charset="0"/>
              <a:buChar char="•"/>
            </a:pPr>
            <a:r>
              <a:rPr lang="en-US" sz="1600" dirty="0"/>
              <a:t>The U.S. explored both thermal (graphite moderated) and fast sodium reactor designs in the 1950s and 1960s.</a:t>
            </a:r>
            <a:endParaRPr lang="en-US" sz="2000" b="1" dirty="0"/>
          </a:p>
          <a:p>
            <a:r>
              <a:rPr lang="en-US" sz="2000" b="1" dirty="0"/>
              <a:t>Metal Fuel</a:t>
            </a:r>
          </a:p>
          <a:p>
            <a:pPr lvl="1">
              <a:spcAft>
                <a:spcPts val="1200"/>
              </a:spcAft>
              <a:buFont typeface="Arial" panose="020B0604020202020204" pitchFamily="34" charset="0"/>
              <a:buChar char="•"/>
            </a:pPr>
            <a:r>
              <a:rPr lang="en-US" sz="1600" dirty="0"/>
              <a:t>Early U.S. liquid metal reactor development focused on the use of metal fuel (EBR-I, SRE, Fermi-1, EBR-II, HNPF). </a:t>
            </a:r>
          </a:p>
          <a:p>
            <a:pPr lvl="1">
              <a:spcAft>
                <a:spcPts val="1200"/>
              </a:spcAft>
              <a:buFont typeface="Arial" panose="020B0604020202020204" pitchFamily="34" charset="0"/>
              <a:buChar char="•"/>
            </a:pPr>
            <a:r>
              <a:rPr lang="en-US" sz="1600" dirty="0"/>
              <a:t>However, difficulties were encountered in achieving higher burnup levels, with cladding stress limiting fuel burnup to 1-2%</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4</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Early U.S. Sodium Reactor Experience</a:t>
            </a:r>
          </a:p>
        </p:txBody>
      </p:sp>
      <p:pic>
        <p:nvPicPr>
          <p:cNvPr id="2" name="Picture 1">
            <a:extLst>
              <a:ext uri="{FF2B5EF4-FFF2-40B4-BE49-F238E27FC236}">
                <a16:creationId xmlns:a16="http://schemas.microsoft.com/office/drawing/2014/main" id="{9550AECB-8B7E-63B5-4148-DF833730100E}"/>
              </a:ext>
            </a:extLst>
          </p:cNvPr>
          <p:cNvPicPr>
            <a:picLocks noChangeAspect="1"/>
          </p:cNvPicPr>
          <p:nvPr/>
        </p:nvPicPr>
        <p:blipFill>
          <a:blip r:embed="rId3"/>
          <a:stretch>
            <a:fillRect/>
          </a:stretch>
        </p:blipFill>
        <p:spPr>
          <a:xfrm>
            <a:off x="5464179" y="670229"/>
            <a:ext cx="1622511" cy="1305063"/>
          </a:xfrm>
          <a:prstGeom prst="rect">
            <a:avLst/>
          </a:prstGeom>
        </p:spPr>
      </p:pic>
      <p:pic>
        <p:nvPicPr>
          <p:cNvPr id="1026" name="Picture 2" descr="OLYMPUS DIGITAL CAMERA">
            <a:extLst>
              <a:ext uri="{FF2B5EF4-FFF2-40B4-BE49-F238E27FC236}">
                <a16:creationId xmlns:a16="http://schemas.microsoft.com/office/drawing/2014/main" id="{08086EDB-BC3B-C13F-37BE-35E02613D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780" y="2386634"/>
            <a:ext cx="1905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AE0A9AE-D3A5-933C-CBCB-FB6D44A9093E}"/>
              </a:ext>
            </a:extLst>
          </p:cNvPr>
          <p:cNvPicPr>
            <a:picLocks noChangeAspect="1"/>
          </p:cNvPicPr>
          <p:nvPr/>
        </p:nvPicPr>
        <p:blipFill>
          <a:blip r:embed="rId5"/>
          <a:stretch>
            <a:fillRect/>
          </a:stretch>
        </p:blipFill>
        <p:spPr>
          <a:xfrm>
            <a:off x="7571707" y="1115877"/>
            <a:ext cx="1408079" cy="1403086"/>
          </a:xfrm>
          <a:prstGeom prst="rect">
            <a:avLst/>
          </a:prstGeom>
        </p:spPr>
      </p:pic>
      <p:sp>
        <p:nvSpPr>
          <p:cNvPr id="6" name="TextBox 5">
            <a:extLst>
              <a:ext uri="{FF2B5EF4-FFF2-40B4-BE49-F238E27FC236}">
                <a16:creationId xmlns:a16="http://schemas.microsoft.com/office/drawing/2014/main" id="{814EE24F-9A21-FB63-2CFE-AA0F357484D8}"/>
              </a:ext>
            </a:extLst>
          </p:cNvPr>
          <p:cNvSpPr txBox="1"/>
          <p:nvPr/>
        </p:nvSpPr>
        <p:spPr>
          <a:xfrm>
            <a:off x="4837587" y="1955747"/>
            <a:ext cx="2875693" cy="430887"/>
          </a:xfrm>
          <a:prstGeom prst="rect">
            <a:avLst/>
          </a:prstGeom>
          <a:noFill/>
        </p:spPr>
        <p:txBody>
          <a:bodyPr wrap="square" rtlCol="0">
            <a:spAutoFit/>
          </a:bodyPr>
          <a:lstStyle/>
          <a:p>
            <a:pPr algn="ctr"/>
            <a:r>
              <a:rPr lang="en-US" sz="1100" dirty="0">
                <a:solidFill>
                  <a:srgbClr val="000000"/>
                </a:solidFill>
              </a:rPr>
              <a:t>Sodium Reactor Experiment (SRE)</a:t>
            </a:r>
          </a:p>
          <a:p>
            <a:pPr algn="ctr"/>
            <a:r>
              <a:rPr lang="en-US" sz="1100" dirty="0">
                <a:solidFill>
                  <a:srgbClr val="000000"/>
                </a:solidFill>
              </a:rPr>
              <a:t>1957-64</a:t>
            </a:r>
          </a:p>
        </p:txBody>
      </p:sp>
      <p:sp>
        <p:nvSpPr>
          <p:cNvPr id="8" name="TextBox 7">
            <a:extLst>
              <a:ext uri="{FF2B5EF4-FFF2-40B4-BE49-F238E27FC236}">
                <a16:creationId xmlns:a16="http://schemas.microsoft.com/office/drawing/2014/main" id="{117A538B-C0DF-DFC0-790D-1AA421C96E7D}"/>
              </a:ext>
            </a:extLst>
          </p:cNvPr>
          <p:cNvSpPr txBox="1"/>
          <p:nvPr/>
        </p:nvSpPr>
        <p:spPr>
          <a:xfrm>
            <a:off x="5861967" y="4352270"/>
            <a:ext cx="1545064" cy="430887"/>
          </a:xfrm>
          <a:prstGeom prst="rect">
            <a:avLst/>
          </a:prstGeom>
          <a:noFill/>
        </p:spPr>
        <p:txBody>
          <a:bodyPr wrap="square" rtlCol="0">
            <a:spAutoFit/>
          </a:bodyPr>
          <a:lstStyle/>
          <a:p>
            <a:pPr algn="ctr"/>
            <a:r>
              <a:rPr lang="en-US" sz="1100" dirty="0">
                <a:solidFill>
                  <a:srgbClr val="000000"/>
                </a:solidFill>
              </a:rPr>
              <a:t>EBR-II</a:t>
            </a:r>
          </a:p>
          <a:p>
            <a:pPr algn="ctr"/>
            <a:r>
              <a:rPr lang="en-US" sz="1100" dirty="0">
                <a:solidFill>
                  <a:srgbClr val="000000"/>
                </a:solidFill>
              </a:rPr>
              <a:t>1963-92</a:t>
            </a:r>
          </a:p>
        </p:txBody>
      </p:sp>
      <p:sp>
        <p:nvSpPr>
          <p:cNvPr id="9" name="TextBox 8">
            <a:extLst>
              <a:ext uri="{FF2B5EF4-FFF2-40B4-BE49-F238E27FC236}">
                <a16:creationId xmlns:a16="http://schemas.microsoft.com/office/drawing/2014/main" id="{9D848562-8622-A2D4-4B15-208EC42043E6}"/>
              </a:ext>
            </a:extLst>
          </p:cNvPr>
          <p:cNvSpPr txBox="1"/>
          <p:nvPr/>
        </p:nvSpPr>
        <p:spPr>
          <a:xfrm>
            <a:off x="7503214" y="2478862"/>
            <a:ext cx="1545064" cy="430887"/>
          </a:xfrm>
          <a:prstGeom prst="rect">
            <a:avLst/>
          </a:prstGeom>
          <a:noFill/>
        </p:spPr>
        <p:txBody>
          <a:bodyPr wrap="square" rtlCol="0">
            <a:spAutoFit/>
          </a:bodyPr>
          <a:lstStyle/>
          <a:p>
            <a:pPr algn="ctr"/>
            <a:r>
              <a:rPr lang="en-US" sz="1100" dirty="0">
                <a:solidFill>
                  <a:srgbClr val="000000"/>
                </a:solidFill>
              </a:rPr>
              <a:t>Fermi-1</a:t>
            </a:r>
          </a:p>
          <a:p>
            <a:pPr algn="ctr"/>
            <a:r>
              <a:rPr lang="en-US" sz="1100" dirty="0">
                <a:solidFill>
                  <a:srgbClr val="000000"/>
                </a:solidFill>
              </a:rPr>
              <a:t>1963-72</a:t>
            </a:r>
          </a:p>
        </p:txBody>
      </p:sp>
      <p:sp>
        <p:nvSpPr>
          <p:cNvPr id="10" name="TextBox 9">
            <a:extLst>
              <a:ext uri="{FF2B5EF4-FFF2-40B4-BE49-F238E27FC236}">
                <a16:creationId xmlns:a16="http://schemas.microsoft.com/office/drawing/2014/main" id="{950FBECA-84B7-A88A-24E6-A9AC42BE83D9}"/>
              </a:ext>
            </a:extLst>
          </p:cNvPr>
          <p:cNvSpPr txBox="1"/>
          <p:nvPr/>
        </p:nvSpPr>
        <p:spPr>
          <a:xfrm>
            <a:off x="5217529" y="3567734"/>
            <a:ext cx="2189502" cy="430887"/>
          </a:xfrm>
          <a:prstGeom prst="rect">
            <a:avLst/>
          </a:prstGeom>
          <a:noFill/>
        </p:spPr>
        <p:txBody>
          <a:bodyPr wrap="square" rtlCol="0">
            <a:spAutoFit/>
          </a:bodyPr>
          <a:lstStyle/>
          <a:p>
            <a:pPr algn="ctr"/>
            <a:r>
              <a:rPr lang="en-US" sz="1100" dirty="0">
                <a:solidFill>
                  <a:srgbClr val="000000"/>
                </a:solidFill>
              </a:rPr>
              <a:t>Hallam Nuclear Power Facility</a:t>
            </a:r>
          </a:p>
          <a:p>
            <a:pPr algn="ctr"/>
            <a:r>
              <a:rPr lang="en-US" sz="1100" dirty="0">
                <a:solidFill>
                  <a:srgbClr val="000000"/>
                </a:solidFill>
              </a:rPr>
              <a:t>1963-64</a:t>
            </a:r>
          </a:p>
        </p:txBody>
      </p:sp>
    </p:spTree>
    <p:extLst>
      <p:ext uri="{BB962C8B-B14F-4D97-AF65-F5344CB8AC3E}">
        <p14:creationId xmlns:p14="http://schemas.microsoft.com/office/powerpoint/2010/main" val="28733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7" y="830844"/>
            <a:ext cx="5240984" cy="3688738"/>
          </a:xfrm>
        </p:spPr>
        <p:txBody>
          <a:bodyPr/>
          <a:lstStyle/>
          <a:p>
            <a:r>
              <a:rPr lang="en-US" sz="2000" b="1" dirty="0"/>
              <a:t>Switch to Oxide Fuel</a:t>
            </a:r>
          </a:p>
          <a:p>
            <a:pPr lvl="1">
              <a:spcAft>
                <a:spcPts val="1200"/>
              </a:spcAft>
              <a:buFont typeface="Arial" panose="020B0604020202020204" pitchFamily="34" charset="0"/>
              <a:buChar char="•"/>
            </a:pPr>
            <a:r>
              <a:rPr lang="en-US" sz="1600" dirty="0"/>
              <a:t>Further U.S. sodium reactor development switched to oxide fuel, based on experience from the LWR operating fleet and naval reactors.</a:t>
            </a:r>
            <a:endParaRPr lang="en-US" sz="2000" b="1" dirty="0"/>
          </a:p>
          <a:p>
            <a:r>
              <a:rPr lang="en-US" sz="2000" b="1" dirty="0"/>
              <a:t>Fast Flux Test Facility (FFTF)</a:t>
            </a:r>
          </a:p>
          <a:p>
            <a:pPr lvl="1">
              <a:spcAft>
                <a:spcPts val="1200"/>
              </a:spcAft>
              <a:buFont typeface="Arial" panose="020B0604020202020204" pitchFamily="34" charset="0"/>
              <a:buChar char="•"/>
            </a:pPr>
            <a:r>
              <a:rPr lang="en-US" sz="1600" dirty="0"/>
              <a:t>A loop-type, oxide-fuel SFR operated successfully from 1980-1992.</a:t>
            </a:r>
            <a:endParaRPr lang="en-US" sz="2000" b="1" dirty="0"/>
          </a:p>
          <a:p>
            <a:r>
              <a:rPr lang="en-US" sz="2000" b="1" dirty="0"/>
              <a:t>Clinch River Breeder Reactor (CRBR)</a:t>
            </a:r>
          </a:p>
          <a:p>
            <a:pPr lvl="1">
              <a:spcAft>
                <a:spcPts val="1200"/>
              </a:spcAft>
              <a:buFont typeface="Arial" panose="020B0604020202020204" pitchFamily="34" charset="0"/>
              <a:buChar char="•"/>
            </a:pPr>
            <a:r>
              <a:rPr lang="en-US" sz="1600" dirty="0"/>
              <a:t>Following FFTF experience, CRBR was to be a large loop-type, oxide-fuel commercial SFR. Significant licensing challenges were encountered (described on the next slide), which contributed to the project’s eventual cancellation in 1983.</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5</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FFTF and Clinch River Breeder Reactor</a:t>
            </a:r>
          </a:p>
        </p:txBody>
      </p:sp>
      <p:pic>
        <p:nvPicPr>
          <p:cNvPr id="5" name="Picture 4">
            <a:extLst>
              <a:ext uri="{FF2B5EF4-FFF2-40B4-BE49-F238E27FC236}">
                <a16:creationId xmlns:a16="http://schemas.microsoft.com/office/drawing/2014/main" id="{05C3C1F4-6835-97D4-3A5B-C02695E76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920" b="11920"/>
          <a:stretch>
            <a:fillRect/>
          </a:stretch>
        </p:blipFill>
        <p:spPr bwMode="auto">
          <a:xfrm>
            <a:off x="5947246" y="752569"/>
            <a:ext cx="2971447" cy="1688322"/>
          </a:xfrm>
          <a:prstGeom prst="rect">
            <a:avLst/>
          </a:prstGeom>
          <a:noFill/>
          <a:ln>
            <a:noFill/>
          </a:ln>
          <a:effectLst>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Rectangle 5">
            <a:extLst>
              <a:ext uri="{FF2B5EF4-FFF2-40B4-BE49-F238E27FC236}">
                <a16:creationId xmlns:a16="http://schemas.microsoft.com/office/drawing/2014/main" id="{49CB05E8-1B50-2364-6342-226054873C16}"/>
              </a:ext>
            </a:extLst>
          </p:cNvPr>
          <p:cNvSpPr>
            <a:spLocks noChangeAspect="1"/>
          </p:cNvSpPr>
          <p:nvPr/>
        </p:nvSpPr>
        <p:spPr>
          <a:xfrm>
            <a:off x="5686561" y="2666500"/>
            <a:ext cx="2327264" cy="2327264"/>
          </a:xfrm>
          <a:prstGeom prst="rect">
            <a:avLst/>
          </a:prstGeom>
          <a:blipFill>
            <a:blip r:embed="rId3">
              <a:extLst>
                <a:ext uri="{28A0092B-C50C-407E-A947-70E740481C1C}">
                  <a14:useLocalDpi xmlns:a14="http://schemas.microsoft.com/office/drawing/2010/main" val="0"/>
                </a:ext>
              </a:extLst>
            </a:blip>
            <a:srcRect/>
            <a:stretch>
              <a:fillRect l="-28000" r="-28000"/>
            </a:stretch>
          </a:blipFill>
          <a:ln w="19050" cmpd="sng">
            <a:solidFill>
              <a:srgbClr val="000000"/>
            </a:solidFill>
          </a:ln>
          <a:effectLst>
            <a:softEdge rad="63500"/>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13172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6" y="830844"/>
            <a:ext cx="8080586" cy="3688738"/>
          </a:xfrm>
        </p:spPr>
        <p:txBody>
          <a:bodyPr/>
          <a:lstStyle/>
          <a:p>
            <a:r>
              <a:rPr lang="en-US" sz="2000" b="1" dirty="0"/>
              <a:t>Hypothetical Core Disruption Accidents (HCDAs)</a:t>
            </a:r>
          </a:p>
          <a:p>
            <a:pPr lvl="1">
              <a:buFont typeface="Arial" panose="020B0604020202020204" pitchFamily="34" charset="0"/>
              <a:buChar char="•"/>
            </a:pPr>
            <a:r>
              <a:rPr lang="en-US" sz="1600" dirty="0"/>
              <a:t>Severe accident concerns were a major impediment to CRBR licensing and consumed significant project resources. </a:t>
            </a:r>
          </a:p>
          <a:p>
            <a:pPr lvl="1">
              <a:buFont typeface="Arial" panose="020B0604020202020204" pitchFamily="34" charset="0"/>
              <a:buChar char="•"/>
            </a:pPr>
            <a:endParaRPr lang="en-US" sz="1600" dirty="0"/>
          </a:p>
          <a:p>
            <a:pPr lvl="1">
              <a:spcAft>
                <a:spcPts val="1200"/>
              </a:spcAft>
              <a:buFont typeface="Arial" panose="020B0604020202020204" pitchFamily="34" charset="0"/>
              <a:buChar char="•"/>
            </a:pPr>
            <a:r>
              <a:rPr lang="en-US" sz="1600" dirty="0"/>
              <a:t>After much effort, the USNRC eventually excluded HCDAs from the design basis:</a:t>
            </a:r>
          </a:p>
          <a:p>
            <a:pPr marL="615950" lvl="2" indent="0">
              <a:spcAft>
                <a:spcPts val="1200"/>
              </a:spcAft>
              <a:buNone/>
            </a:pPr>
            <a:r>
              <a:rPr lang="en-US" sz="1400" i="1" dirty="0"/>
              <a:t>“It is our current position that the probability of core melt and disruptive accidents can and must be reduced to a sufficiently low level to justify their exclusion from the design basis accident spectrum. We will therefore not consider CDAs as design basis accidents.”</a:t>
            </a:r>
          </a:p>
          <a:p>
            <a:pPr marL="615950" lvl="2" indent="0">
              <a:spcAft>
                <a:spcPts val="1200"/>
              </a:spcAft>
              <a:buNone/>
            </a:pPr>
            <a:endParaRPr lang="en-US" sz="1600" i="1" dirty="0"/>
          </a:p>
          <a:p>
            <a:pPr lvl="1">
              <a:spcAft>
                <a:spcPts val="1200"/>
              </a:spcAft>
              <a:buFont typeface="Arial" panose="020B0604020202020204" pitchFamily="34" charset="0"/>
              <a:buChar char="•"/>
            </a:pPr>
            <a:r>
              <a:rPr lang="en-US" sz="1600" dirty="0"/>
              <a:t>However, certain CDA considerations, such as vessel head and containment functional requirements to mitigate energetic events, were still mandated.</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6</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CRBR Licensing Challenges</a:t>
            </a:r>
          </a:p>
        </p:txBody>
      </p:sp>
      <p:sp>
        <p:nvSpPr>
          <p:cNvPr id="2" name="TextBox 1">
            <a:extLst>
              <a:ext uri="{FF2B5EF4-FFF2-40B4-BE49-F238E27FC236}">
                <a16:creationId xmlns:a16="http://schemas.microsoft.com/office/drawing/2014/main" id="{8FA57D99-4C6E-8A08-EF28-9D66882DA3B2}"/>
              </a:ext>
            </a:extLst>
          </p:cNvPr>
          <p:cNvSpPr txBox="1"/>
          <p:nvPr/>
        </p:nvSpPr>
        <p:spPr>
          <a:xfrm>
            <a:off x="4633894" y="2972682"/>
            <a:ext cx="4184583" cy="307777"/>
          </a:xfrm>
          <a:prstGeom prst="rect">
            <a:avLst/>
          </a:prstGeom>
          <a:noFill/>
        </p:spPr>
        <p:txBody>
          <a:bodyPr wrap="square" rtlCol="0">
            <a:spAutoFit/>
          </a:bodyPr>
          <a:lstStyle/>
          <a:p>
            <a:r>
              <a:rPr lang="en-US" sz="1400" i="1" dirty="0">
                <a:solidFill>
                  <a:schemeClr val="tx1">
                    <a:lumMod val="50000"/>
                  </a:schemeClr>
                </a:solidFill>
              </a:rPr>
              <a:t>- Letter from the NRC to the CRBR project, 1976</a:t>
            </a:r>
          </a:p>
        </p:txBody>
      </p:sp>
    </p:spTree>
    <p:extLst>
      <p:ext uri="{BB962C8B-B14F-4D97-AF65-F5344CB8AC3E}">
        <p14:creationId xmlns:p14="http://schemas.microsoft.com/office/powerpoint/2010/main" val="316990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6" y="830844"/>
            <a:ext cx="8451289" cy="3688738"/>
          </a:xfrm>
        </p:spPr>
        <p:txBody>
          <a:bodyPr/>
          <a:lstStyle/>
          <a:p>
            <a:r>
              <a:rPr lang="en-US" sz="2000" b="1" dirty="0"/>
              <a:t>Advanced Liquid Metal Reactor (ALMR) &amp; Integral Fast Reactor (IFR)</a:t>
            </a:r>
          </a:p>
          <a:p>
            <a:pPr lvl="1">
              <a:spcAft>
                <a:spcPts val="1200"/>
              </a:spcAft>
              <a:buFont typeface="Arial" panose="020B0604020202020204" pitchFamily="34" charset="0"/>
              <a:buChar char="•"/>
            </a:pPr>
            <a:r>
              <a:rPr lang="en-US" sz="1600" dirty="0"/>
              <a:t>Following the cancellation of CRBR, U.S. SFR research in the 1980s shifted to pool-type metal fuel designs to address the regulatory concerns regarding severe accidents that were raised during the CRBR process.</a:t>
            </a:r>
          </a:p>
          <a:p>
            <a:pPr lvl="1">
              <a:spcAft>
                <a:spcPts val="1200"/>
              </a:spcAft>
              <a:buFont typeface="Arial" panose="020B0604020202020204" pitchFamily="34" charset="0"/>
              <a:buChar char="•"/>
            </a:pPr>
            <a:r>
              <a:rPr lang="en-US" sz="1600" dirty="0"/>
              <a:t>Further metal fuel testing demonstrated that the previous burnup limitations could be overcome through fuel design changes to accommodate swelling, such as the addition of large fission gas plenums and increased fuel-cladding gap size.</a:t>
            </a:r>
          </a:p>
          <a:p>
            <a:pPr lvl="1">
              <a:spcAft>
                <a:spcPts val="1200"/>
              </a:spcAft>
              <a:buFont typeface="Arial" panose="020B0604020202020204" pitchFamily="34" charset="0"/>
              <a:buChar char="•"/>
            </a:pPr>
            <a:r>
              <a:rPr lang="en-US" sz="1600" dirty="0"/>
              <a:t>Pool-type designs were adopted to eliminate the possibility of large primary sodium piping breaks outside of the reactor vessel.</a:t>
            </a:r>
          </a:p>
          <a:p>
            <a:pPr lvl="1">
              <a:spcAft>
                <a:spcPts val="1200"/>
              </a:spcAft>
              <a:buFont typeface="Arial" panose="020B0604020202020204" pitchFamily="34" charset="0"/>
              <a:buChar char="•"/>
            </a:pPr>
            <a:r>
              <a:rPr lang="en-US" sz="1600" b="1" dirty="0"/>
              <a:t>Focus on prevention</a:t>
            </a:r>
            <a:r>
              <a:rPr lang="en-US" sz="1600" dirty="0"/>
              <a:t>: The U.S. SFR safety approach shifted to primarily demonstrating the extremely low likelihood of fuel damage events, and benign termination of such events, based on the inherent properties of metal fuel (discussed in later slides).</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7</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Shift Back to Metal Fuel</a:t>
            </a:r>
          </a:p>
        </p:txBody>
      </p:sp>
    </p:spTree>
    <p:extLst>
      <p:ext uri="{BB962C8B-B14F-4D97-AF65-F5344CB8AC3E}">
        <p14:creationId xmlns:p14="http://schemas.microsoft.com/office/powerpoint/2010/main" val="246822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8</a:t>
            </a:fld>
            <a:endParaRPr lang="en-US" altLang="en-US"/>
          </a:p>
        </p:txBody>
      </p:sp>
      <p:sp>
        <p:nvSpPr>
          <p:cNvPr id="12" name="Rounded Rectangle 11">
            <a:extLst>
              <a:ext uri="{FF2B5EF4-FFF2-40B4-BE49-F238E27FC236}">
                <a16:creationId xmlns:a16="http://schemas.microsoft.com/office/drawing/2014/main" id="{043B2307-7F21-2432-A6F0-497ECF8E9F54}"/>
              </a:ext>
            </a:extLst>
          </p:cNvPr>
          <p:cNvSpPr/>
          <p:nvPr/>
        </p:nvSpPr>
        <p:spPr>
          <a:xfrm>
            <a:off x="1428869" y="521783"/>
            <a:ext cx="5181600" cy="1828800"/>
          </a:xfrm>
          <a:prstGeom prst="roundRect">
            <a:avLst>
              <a:gd name="adj" fmla="val 10000"/>
            </a:avLst>
          </a:prstGeom>
          <a:solidFill>
            <a:srgbClr val="00609C">
              <a:alpha val="41176"/>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E4B40741-49B2-16E4-90C5-653272E1D6E2}"/>
              </a:ext>
            </a:extLst>
          </p:cNvPr>
          <p:cNvSpPr txBox="1"/>
          <p:nvPr/>
        </p:nvSpPr>
        <p:spPr>
          <a:xfrm>
            <a:off x="1482433" y="575347"/>
            <a:ext cx="3291392" cy="1721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800" b="1" i="1" kern="1200" dirty="0"/>
              <a:t>Background</a:t>
            </a:r>
          </a:p>
          <a:p>
            <a:pPr marL="171450" lvl="1" indent="-171450" algn="l" defTabSz="711200">
              <a:lnSpc>
                <a:spcPct val="90000"/>
              </a:lnSpc>
              <a:spcBef>
                <a:spcPct val="0"/>
              </a:spcBef>
              <a:spcAft>
                <a:spcPct val="15000"/>
              </a:spcAft>
              <a:buChar char="•"/>
            </a:pPr>
            <a:r>
              <a:rPr lang="en-US" sz="1600" b="1" i="1" kern="1200" dirty="0"/>
              <a:t>Early U.S. Sodium Reactors</a:t>
            </a:r>
          </a:p>
          <a:p>
            <a:pPr marL="171450" lvl="1" indent="-171450" algn="l" defTabSz="711200">
              <a:lnSpc>
                <a:spcPct val="90000"/>
              </a:lnSpc>
              <a:spcBef>
                <a:spcPct val="0"/>
              </a:spcBef>
              <a:spcAft>
                <a:spcPct val="15000"/>
              </a:spcAft>
              <a:buChar char="•"/>
            </a:pPr>
            <a:r>
              <a:rPr lang="en-US" sz="1600" b="1" i="1" kern="1200" dirty="0"/>
              <a:t>Clinch River Breeder Reactor</a:t>
            </a:r>
          </a:p>
          <a:p>
            <a:pPr marL="171450" lvl="1" indent="-171450" algn="l" defTabSz="711200">
              <a:lnSpc>
                <a:spcPct val="90000"/>
              </a:lnSpc>
              <a:spcBef>
                <a:spcPct val="0"/>
              </a:spcBef>
              <a:spcAft>
                <a:spcPct val="15000"/>
              </a:spcAft>
              <a:buChar char="•"/>
            </a:pPr>
            <a:r>
              <a:rPr lang="en-US" sz="1600" b="1" i="1" kern="1200" dirty="0"/>
              <a:t>Metal fuel and IFR/ALMR</a:t>
            </a:r>
          </a:p>
        </p:txBody>
      </p:sp>
      <p:grpSp>
        <p:nvGrpSpPr>
          <p:cNvPr id="14" name="Group 13">
            <a:extLst>
              <a:ext uri="{FF2B5EF4-FFF2-40B4-BE49-F238E27FC236}">
                <a16:creationId xmlns:a16="http://schemas.microsoft.com/office/drawing/2014/main" id="{DFEBB4A2-3D90-3FB4-B19A-C73644FE0648}"/>
              </a:ext>
            </a:extLst>
          </p:cNvPr>
          <p:cNvGrpSpPr/>
          <p:nvPr/>
        </p:nvGrpSpPr>
        <p:grpSpPr>
          <a:xfrm>
            <a:off x="2013960" y="2610785"/>
            <a:ext cx="5181600" cy="1828800"/>
            <a:chOff x="914399" y="2235200"/>
            <a:chExt cx="5181600" cy="1828800"/>
          </a:xfrm>
        </p:grpSpPr>
        <p:sp>
          <p:nvSpPr>
            <p:cNvPr id="15" name="Rounded Rectangle 14">
              <a:extLst>
                <a:ext uri="{FF2B5EF4-FFF2-40B4-BE49-F238E27FC236}">
                  <a16:creationId xmlns:a16="http://schemas.microsoft.com/office/drawing/2014/main" id="{F7115D37-5C3C-93C1-4C3A-D23C501E35F5}"/>
                </a:ext>
              </a:extLst>
            </p:cNvPr>
            <p:cNvSpPr/>
            <p:nvPr/>
          </p:nvSpPr>
          <p:spPr>
            <a:xfrm>
              <a:off x="914399" y="2235200"/>
              <a:ext cx="5181600" cy="182880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53C7BD75-D90B-C0E7-156A-DC682BD9222F}"/>
                </a:ext>
              </a:extLst>
            </p:cNvPr>
            <p:cNvSpPr txBox="1"/>
            <p:nvPr/>
          </p:nvSpPr>
          <p:spPr>
            <a:xfrm>
              <a:off x="967962" y="2288764"/>
              <a:ext cx="5128037" cy="1721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800" b="1" i="1" kern="1200" dirty="0"/>
                <a:t>Current Perspective</a:t>
              </a:r>
            </a:p>
            <a:p>
              <a:pPr marL="171450" lvl="1" indent="-171450" algn="l" defTabSz="711200">
                <a:lnSpc>
                  <a:spcPct val="90000"/>
                </a:lnSpc>
                <a:spcBef>
                  <a:spcPct val="0"/>
                </a:spcBef>
                <a:spcAft>
                  <a:spcPct val="15000"/>
                </a:spcAft>
                <a:buChar char="•"/>
              </a:pPr>
              <a:r>
                <a:rPr lang="en-US" sz="1600" b="1" i="1" kern="1200" dirty="0"/>
                <a:t>Risk-Informed Approaches</a:t>
              </a:r>
            </a:p>
            <a:p>
              <a:pPr marL="171450" lvl="1" indent="-171450" algn="l" defTabSz="711200">
                <a:lnSpc>
                  <a:spcPct val="90000"/>
                </a:lnSpc>
                <a:spcBef>
                  <a:spcPct val="0"/>
                </a:spcBef>
                <a:spcAft>
                  <a:spcPct val="15000"/>
                </a:spcAft>
                <a:buChar char="•"/>
              </a:pPr>
              <a:r>
                <a:rPr lang="en-US" sz="1600" b="1" i="1" kern="1200" dirty="0"/>
                <a:t>SFR Accident Prevention</a:t>
              </a:r>
            </a:p>
            <a:p>
              <a:pPr marL="171450" lvl="1" indent="-171450" algn="l" defTabSz="711200">
                <a:lnSpc>
                  <a:spcPct val="90000"/>
                </a:lnSpc>
                <a:spcBef>
                  <a:spcPct val="0"/>
                </a:spcBef>
                <a:spcAft>
                  <a:spcPct val="15000"/>
                </a:spcAft>
                <a:buChar char="•"/>
              </a:pPr>
              <a:r>
                <a:rPr lang="en-US" sz="1600" b="1" i="1" kern="1200" dirty="0" err="1"/>
                <a:t>Modsim</a:t>
              </a:r>
              <a:r>
                <a:rPr lang="en-US" sz="1600" b="1" i="1" kern="1200" dirty="0"/>
                <a:t> Capabilities &amp; Experimental Programs</a:t>
              </a:r>
            </a:p>
          </p:txBody>
        </p:sp>
      </p:grpSp>
      <p:grpSp>
        <p:nvGrpSpPr>
          <p:cNvPr id="17" name="Group 16">
            <a:extLst>
              <a:ext uri="{FF2B5EF4-FFF2-40B4-BE49-F238E27FC236}">
                <a16:creationId xmlns:a16="http://schemas.microsoft.com/office/drawing/2014/main" id="{C83BCAA6-2212-26EE-D2ED-E96BA90AF579}"/>
              </a:ext>
            </a:extLst>
          </p:cNvPr>
          <p:cNvGrpSpPr/>
          <p:nvPr/>
        </p:nvGrpSpPr>
        <p:grpSpPr>
          <a:xfrm>
            <a:off x="5517440" y="1756223"/>
            <a:ext cx="1188720" cy="1188720"/>
            <a:chOff x="3992880" y="1437639"/>
            <a:chExt cx="1188720" cy="1188720"/>
          </a:xfrm>
        </p:grpSpPr>
        <p:sp>
          <p:nvSpPr>
            <p:cNvPr id="18" name="Down Arrow 17">
              <a:extLst>
                <a:ext uri="{FF2B5EF4-FFF2-40B4-BE49-F238E27FC236}">
                  <a16:creationId xmlns:a16="http://schemas.microsoft.com/office/drawing/2014/main" id="{560B7DFA-40E4-EFAC-9739-4DE15C4310F7}"/>
                </a:ext>
              </a:extLst>
            </p:cNvPr>
            <p:cNvSpPr/>
            <p:nvPr/>
          </p:nvSpPr>
          <p:spPr>
            <a:xfrm>
              <a:off x="3992880" y="1437639"/>
              <a:ext cx="1188720" cy="1188720"/>
            </a:xfrm>
            <a:prstGeom prst="downArrow">
              <a:avLst>
                <a:gd name="adj1" fmla="val 55000"/>
                <a:gd name="adj2" fmla="val 45000"/>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9" name="Down Arrow 4">
              <a:extLst>
                <a:ext uri="{FF2B5EF4-FFF2-40B4-BE49-F238E27FC236}">
                  <a16:creationId xmlns:a16="http://schemas.microsoft.com/office/drawing/2014/main" id="{186B92A8-463D-82C9-0B25-3B74922DA26C}"/>
                </a:ext>
              </a:extLst>
            </p:cNvPr>
            <p:cNvSpPr txBox="1"/>
            <p:nvPr/>
          </p:nvSpPr>
          <p:spPr>
            <a:xfrm>
              <a:off x="4260342" y="1437639"/>
              <a:ext cx="653796" cy="8945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b="1" i="1" kern="1200"/>
            </a:p>
          </p:txBody>
        </p:sp>
      </p:grpSp>
    </p:spTree>
    <p:extLst>
      <p:ext uri="{BB962C8B-B14F-4D97-AF65-F5344CB8AC3E}">
        <p14:creationId xmlns:p14="http://schemas.microsoft.com/office/powerpoint/2010/main" val="17603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577" y="830844"/>
            <a:ext cx="7273277" cy="3688738"/>
          </a:xfrm>
        </p:spPr>
        <p:txBody>
          <a:bodyPr/>
          <a:lstStyle/>
          <a:p>
            <a:r>
              <a:rPr lang="en-US" sz="2000" b="1" dirty="0"/>
              <a:t>Current U.S. Perspective</a:t>
            </a:r>
          </a:p>
          <a:p>
            <a:pPr lvl="1">
              <a:buFont typeface="Arial" panose="020B0604020202020204" pitchFamily="34" charset="0"/>
              <a:buChar char="•"/>
            </a:pPr>
            <a:r>
              <a:rPr lang="en-US" sz="1600" dirty="0"/>
              <a:t>All current U.S. SFR vendors utilize metal fuel pool-type designs (</a:t>
            </a:r>
            <a:r>
              <a:rPr lang="en-US" sz="1600" dirty="0" err="1"/>
              <a:t>TerraPower</a:t>
            </a:r>
            <a:r>
              <a:rPr lang="en-US" sz="1600" dirty="0"/>
              <a:t>, GE-Hitachi, </a:t>
            </a:r>
            <a:r>
              <a:rPr lang="en-US" sz="1600" dirty="0" err="1"/>
              <a:t>Oklo</a:t>
            </a:r>
            <a:r>
              <a:rPr lang="en-US" sz="1600" dirty="0"/>
              <a:t>, etc.)</a:t>
            </a:r>
          </a:p>
          <a:p>
            <a:pPr lvl="1">
              <a:buFont typeface="Arial" panose="020B0604020202020204" pitchFamily="34" charset="0"/>
              <a:buChar char="•"/>
            </a:pPr>
            <a:endParaRPr lang="en-US" sz="1600" dirty="0"/>
          </a:p>
          <a:p>
            <a:pPr lvl="1">
              <a:buFont typeface="Arial" panose="020B0604020202020204" pitchFamily="34" charset="0"/>
              <a:buChar char="•"/>
            </a:pPr>
            <a:r>
              <a:rPr lang="en-US" sz="1600" dirty="0"/>
              <a:t>Risk-informed approaches are utilized to demonstrate that severe accidents are within the “residual risk” category due to the use of inherent and passive design features. Since such events are outside the design basis and dedicated severe accident mitigation systems are not required.</a:t>
            </a:r>
          </a:p>
          <a:p>
            <a:pPr lvl="1">
              <a:buFont typeface="Arial" panose="020B0604020202020204" pitchFamily="34" charset="0"/>
              <a:buChar char="•"/>
            </a:pPr>
            <a:endParaRPr lang="en-US" sz="1600" dirty="0"/>
          </a:p>
          <a:p>
            <a:pPr lvl="1">
              <a:buFont typeface="Arial" panose="020B0604020202020204" pitchFamily="34" charset="0"/>
              <a:buChar char="•"/>
            </a:pPr>
            <a:r>
              <a:rPr lang="en-US" sz="1600" dirty="0"/>
              <a:t>“Credible” fuel damage events result in benign termination due to inherent properties of metal fuel and associated reactor design features.</a:t>
            </a:r>
          </a:p>
          <a:p>
            <a:pPr lvl="1">
              <a:buFont typeface="Arial" panose="020B0604020202020204" pitchFamily="34" charset="0"/>
              <a:buChar char="•"/>
            </a:pPr>
            <a:endParaRPr lang="en-US" sz="1600" dirty="0"/>
          </a:p>
          <a:p>
            <a:pPr lvl="1">
              <a:buFont typeface="Arial" panose="020B0604020202020204" pitchFamily="34" charset="0"/>
              <a:buChar char="•"/>
            </a:pPr>
            <a:r>
              <a:rPr lang="en-US" sz="1600" dirty="0" err="1"/>
              <a:t>Modsim</a:t>
            </a:r>
            <a:r>
              <a:rPr lang="en-US" sz="1600" dirty="0"/>
              <a:t> capabilities and experimental testing campaigns are utilized to demonstrate and support the above points.</a:t>
            </a:r>
          </a:p>
        </p:txBody>
      </p:sp>
      <p:sp>
        <p:nvSpPr>
          <p:cNvPr id="4" name="Slide Number Placeholder 3">
            <a:extLst>
              <a:ext uri="{FF2B5EF4-FFF2-40B4-BE49-F238E27FC236}">
                <a16:creationId xmlns:a16="http://schemas.microsoft.com/office/drawing/2014/main" id="{998DD2D9-C120-2145-9D92-5EF256BDE8F1}"/>
              </a:ext>
            </a:extLst>
          </p:cNvPr>
          <p:cNvSpPr>
            <a:spLocks noGrp="1"/>
          </p:cNvSpPr>
          <p:nvPr>
            <p:ph type="sldNum" sz="quarter" idx="11"/>
          </p:nvPr>
        </p:nvSpPr>
        <p:spPr/>
        <p:txBody>
          <a:bodyPr/>
          <a:lstStyle/>
          <a:p>
            <a:pPr>
              <a:defRPr/>
            </a:pPr>
            <a:fld id="{ACA1C9C5-D19A-4A22-A0DA-38AD7840C017}" type="slidenum">
              <a:rPr lang="en-US" altLang="en-US" smtClean="0"/>
              <a:pPr>
                <a:defRPr/>
              </a:pPr>
              <a:t>9</a:t>
            </a:fld>
            <a:endParaRPr lang="en-US" altLang="en-US"/>
          </a:p>
        </p:txBody>
      </p:sp>
      <p:sp>
        <p:nvSpPr>
          <p:cNvPr id="7" name="Title 6">
            <a:extLst>
              <a:ext uri="{FF2B5EF4-FFF2-40B4-BE49-F238E27FC236}">
                <a16:creationId xmlns:a16="http://schemas.microsoft.com/office/drawing/2014/main" id="{BDE5679E-67DF-1845-B1D6-37D6698B0E16}"/>
              </a:ext>
            </a:extLst>
          </p:cNvPr>
          <p:cNvSpPr>
            <a:spLocks noGrp="1"/>
          </p:cNvSpPr>
          <p:nvPr>
            <p:ph type="title"/>
          </p:nvPr>
        </p:nvSpPr>
        <p:spPr>
          <a:xfrm>
            <a:off x="445576" y="0"/>
            <a:ext cx="8372901" cy="621711"/>
          </a:xfrm>
        </p:spPr>
        <p:txBody>
          <a:bodyPr/>
          <a:lstStyle/>
          <a:p>
            <a:r>
              <a:rPr lang="en-US" dirty="0"/>
              <a:t>Overview</a:t>
            </a:r>
          </a:p>
        </p:txBody>
      </p:sp>
    </p:spTree>
    <p:extLst>
      <p:ext uri="{BB962C8B-B14F-4D97-AF65-F5344CB8AC3E}">
        <p14:creationId xmlns:p14="http://schemas.microsoft.com/office/powerpoint/2010/main" val="277406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rgonne 75th Anniversary presentation template_16x9" id="{742C4232-E203-D349-BFA1-DBD8D85E808D}" vid="{20B7DD4E-32DE-374C-8F88-B076E23A24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1_presentation_16x9</Template>
  <TotalTime>17596</TotalTime>
  <Words>1758</Words>
  <Application>Microsoft Macintosh PowerPoint</Application>
  <PresentationFormat>On-screen Show (16:9)</PresentationFormat>
  <Paragraphs>226</Paragraphs>
  <Slides>24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Arial Regular</vt:lpstr>
      <vt:lpstr>Courier New</vt:lpstr>
      <vt:lpstr>Wingdings</vt:lpstr>
      <vt:lpstr>1_presentation_16x9</vt:lpstr>
      <vt:lpstr>Sodium Fast Reactor Severe Accident Prevention and Mitigation Strategy: U.S. Perspective</vt:lpstr>
      <vt:lpstr>PowerPoint Presentation</vt:lpstr>
      <vt:lpstr>PowerPoint Presentation</vt:lpstr>
      <vt:lpstr>Early U.S. Sodium Reactor Experience</vt:lpstr>
      <vt:lpstr>FFTF and Clinch River Breeder Reactor</vt:lpstr>
      <vt:lpstr>CRBR Licensing Challenges</vt:lpstr>
      <vt:lpstr>Shift Back to Metal Fuel</vt:lpstr>
      <vt:lpstr>PowerPoint Presentation</vt:lpstr>
      <vt:lpstr>Overview</vt:lpstr>
      <vt:lpstr>Risk-Informed performance-Based (RIPB)</vt:lpstr>
      <vt:lpstr>Risk-Informed performance-Based (RIPB)</vt:lpstr>
      <vt:lpstr>Risk-Informed performance-Based (RIPB)</vt:lpstr>
      <vt:lpstr>SFR Severe Accident Prevention</vt:lpstr>
      <vt:lpstr>SFR Severe Accident Prevention</vt:lpstr>
      <vt:lpstr>SFR Severe Accident Prevention</vt:lpstr>
      <vt:lpstr>Experimental Support</vt:lpstr>
      <vt:lpstr>Experimental Support</vt:lpstr>
      <vt:lpstr>Experimental Support</vt:lpstr>
      <vt:lpstr>SAS4A/SASSYS-1 Modeling Capabilities</vt:lpstr>
      <vt:lpstr>SAS4A/SASSYS-1 Modeling Capabilities</vt:lpstr>
      <vt:lpstr>SAS4A/SASSYS-1 Modeling Capabilities</vt:lpstr>
      <vt:lpstr>Conclusions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Engineering Analysis</dc:title>
  <dc:creator>Fanning, Thomas H.</dc:creator>
  <cp:lastModifiedBy>Bucknor, Matthew D.</cp:lastModifiedBy>
  <cp:revision>851</cp:revision>
  <cp:lastPrinted>2020-10-21T19:23:01Z</cp:lastPrinted>
  <dcterms:created xsi:type="dcterms:W3CDTF">2021-05-18T00:42:55Z</dcterms:created>
  <dcterms:modified xsi:type="dcterms:W3CDTF">2023-03-09T20:17:40Z</dcterms:modified>
</cp:coreProperties>
</file>