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48" r:id="rId4"/>
  </p:sldMasterIdLst>
  <p:notesMasterIdLst>
    <p:notesMasterId r:id="rId28"/>
  </p:notesMasterIdLst>
  <p:handoutMasterIdLst>
    <p:handoutMasterId r:id="rId29"/>
  </p:handoutMasterIdLst>
  <p:sldIdLst>
    <p:sldId id="256" r:id="rId5"/>
    <p:sldId id="294" r:id="rId6"/>
    <p:sldId id="285" r:id="rId7"/>
    <p:sldId id="283" r:id="rId8"/>
    <p:sldId id="282" r:id="rId9"/>
    <p:sldId id="280" r:id="rId10"/>
    <p:sldId id="274" r:id="rId11"/>
    <p:sldId id="289" r:id="rId12"/>
    <p:sldId id="287" r:id="rId13"/>
    <p:sldId id="295" r:id="rId14"/>
    <p:sldId id="259" r:id="rId15"/>
    <p:sldId id="303" r:id="rId16"/>
    <p:sldId id="291" r:id="rId17"/>
    <p:sldId id="298" r:id="rId18"/>
    <p:sldId id="299" r:id="rId19"/>
    <p:sldId id="293" r:id="rId20"/>
    <p:sldId id="297" r:id="rId21"/>
    <p:sldId id="305" r:id="rId22"/>
    <p:sldId id="300" r:id="rId23"/>
    <p:sldId id="301" r:id="rId24"/>
    <p:sldId id="302" r:id="rId25"/>
    <p:sldId id="304" r:id="rId26"/>
    <p:sldId id="269" r:id="rId27"/>
  </p:sldIdLst>
  <p:sldSz cx="12192000" cy="6858000"/>
  <p:notesSz cx="6858000" cy="9144000"/>
  <p:embeddedFontLst>
    <p:embeddedFont>
      <p:font typeface="Arial Narrow" panose="020B0606020202030204" pitchFamily="3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Helvetica" panose="020B0604020202020204" pitchFamily="34" charset="0"/>
      <p:regular r:id="rId38"/>
      <p:bold r:id="rId39"/>
      <p:italic r:id="rId40"/>
      <p:boldItalic r:id="rId41"/>
    </p:embeddedFont>
    <p:embeddedFont>
      <p:font typeface="Segoe UI" panose="020B0502040204020203" pitchFamily="34" charset="0"/>
      <p:regular r:id="rId42"/>
      <p:bold r:id="rId43"/>
      <p:italic r:id="rId44"/>
      <p:boldItalic r:id="rId45"/>
    </p:embeddedFont>
    <p:embeddedFont>
      <p:font typeface="Segoe UI Light" panose="020B0502040204020203" pitchFamily="34" charset="0"/>
      <p:regular r:id="rId46"/>
      <p: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5135"/>
    <a:srgbClr val="3E7090"/>
    <a:srgbClr val="627272"/>
    <a:srgbClr val="BDA07D"/>
    <a:srgbClr val="007635"/>
    <a:srgbClr val="93A5A8"/>
    <a:srgbClr val="F5F9F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5226" autoAdjust="0"/>
  </p:normalViewPr>
  <p:slideViewPr>
    <p:cSldViewPr snapToGrid="0">
      <p:cViewPr varScale="1">
        <p:scale>
          <a:sx n="87" d="100"/>
          <a:sy n="87" d="100"/>
        </p:scale>
        <p:origin x="612"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3154"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41"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7.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F:\Work\SO-C\RESULTS%20CLADD\CLAD%202021%20studies\Report\presentation%20plots%20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05300828129314"/>
          <c:y val="3.6487896094533248E-2"/>
          <c:w val="0.84305229830860573"/>
          <c:h val="0.83629425632140808"/>
        </c:manualLayout>
      </c:layout>
      <c:scatterChart>
        <c:scatterStyle val="lineMarker"/>
        <c:varyColors val="0"/>
        <c:ser>
          <c:idx val="0"/>
          <c:order val="0"/>
          <c:tx>
            <c:strRef>
              <c:f>ULOFA!$I$1</c:f>
              <c:strCache>
                <c:ptCount val="1"/>
                <c:pt idx="0">
                  <c:v>Net</c:v>
                </c:pt>
              </c:strCache>
            </c:strRef>
          </c:tx>
          <c:spPr>
            <a:ln w="19050" cap="rnd">
              <a:solidFill>
                <a:schemeClr val="tx1"/>
              </a:solidFill>
              <a:round/>
            </a:ln>
            <a:effectLst/>
          </c:spPr>
          <c:marker>
            <c:symbol val="none"/>
          </c:marker>
          <c:xVal>
            <c:numRef>
              <c:f>ULOFA!$H$2:$H$88</c:f>
              <c:numCache>
                <c:formatCode>General</c:formatCode>
                <c:ptCount val="8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25.823</c:v>
                </c:pt>
                <c:pt idx="27">
                  <c:v>26</c:v>
                </c:pt>
                <c:pt idx="28">
                  <c:v>27</c:v>
                </c:pt>
                <c:pt idx="29">
                  <c:v>28</c:v>
                </c:pt>
                <c:pt idx="30">
                  <c:v>28.8249</c:v>
                </c:pt>
                <c:pt idx="31">
                  <c:v>29</c:v>
                </c:pt>
                <c:pt idx="32">
                  <c:v>29.484999999999999</c:v>
                </c:pt>
                <c:pt idx="33">
                  <c:v>30</c:v>
                </c:pt>
                <c:pt idx="34">
                  <c:v>30.168099999999999</c:v>
                </c:pt>
                <c:pt idx="35">
                  <c:v>31</c:v>
                </c:pt>
                <c:pt idx="36">
                  <c:v>32</c:v>
                </c:pt>
                <c:pt idx="37">
                  <c:v>33</c:v>
                </c:pt>
                <c:pt idx="38">
                  <c:v>34</c:v>
                </c:pt>
                <c:pt idx="39">
                  <c:v>35</c:v>
                </c:pt>
                <c:pt idx="40">
                  <c:v>36</c:v>
                </c:pt>
                <c:pt idx="41">
                  <c:v>37</c:v>
                </c:pt>
                <c:pt idx="42">
                  <c:v>38</c:v>
                </c:pt>
                <c:pt idx="43">
                  <c:v>39</c:v>
                </c:pt>
                <c:pt idx="44">
                  <c:v>40</c:v>
                </c:pt>
                <c:pt idx="45">
                  <c:v>40.395099999999999</c:v>
                </c:pt>
                <c:pt idx="46">
                  <c:v>41</c:v>
                </c:pt>
                <c:pt idx="47">
                  <c:v>42</c:v>
                </c:pt>
                <c:pt idx="48">
                  <c:v>43</c:v>
                </c:pt>
                <c:pt idx="49">
                  <c:v>44</c:v>
                </c:pt>
                <c:pt idx="50">
                  <c:v>45</c:v>
                </c:pt>
                <c:pt idx="51">
                  <c:v>46</c:v>
                </c:pt>
                <c:pt idx="52">
                  <c:v>47</c:v>
                </c:pt>
                <c:pt idx="53">
                  <c:v>48</c:v>
                </c:pt>
                <c:pt idx="54">
                  <c:v>48.610100000000003</c:v>
                </c:pt>
                <c:pt idx="55">
                  <c:v>49</c:v>
                </c:pt>
                <c:pt idx="56">
                  <c:v>50</c:v>
                </c:pt>
                <c:pt idx="57">
                  <c:v>51</c:v>
                </c:pt>
                <c:pt idx="58">
                  <c:v>51.320099999999996</c:v>
                </c:pt>
                <c:pt idx="59">
                  <c:v>52</c:v>
                </c:pt>
                <c:pt idx="60">
                  <c:v>53</c:v>
                </c:pt>
                <c:pt idx="61">
                  <c:v>54</c:v>
                </c:pt>
                <c:pt idx="62">
                  <c:v>55</c:v>
                </c:pt>
                <c:pt idx="63">
                  <c:v>56</c:v>
                </c:pt>
                <c:pt idx="64">
                  <c:v>57</c:v>
                </c:pt>
                <c:pt idx="65">
                  <c:v>58</c:v>
                </c:pt>
                <c:pt idx="66">
                  <c:v>59</c:v>
                </c:pt>
                <c:pt idx="67">
                  <c:v>60</c:v>
                </c:pt>
                <c:pt idx="68">
                  <c:v>61</c:v>
                </c:pt>
                <c:pt idx="69">
                  <c:v>62</c:v>
                </c:pt>
                <c:pt idx="70">
                  <c:v>63</c:v>
                </c:pt>
                <c:pt idx="71">
                  <c:v>64</c:v>
                </c:pt>
                <c:pt idx="72">
                  <c:v>65</c:v>
                </c:pt>
                <c:pt idx="73">
                  <c:v>66</c:v>
                </c:pt>
                <c:pt idx="74">
                  <c:v>67</c:v>
                </c:pt>
                <c:pt idx="75">
                  <c:v>68</c:v>
                </c:pt>
                <c:pt idx="76">
                  <c:v>69</c:v>
                </c:pt>
                <c:pt idx="77">
                  <c:v>70</c:v>
                </c:pt>
                <c:pt idx="78">
                  <c:v>71</c:v>
                </c:pt>
                <c:pt idx="79">
                  <c:v>72</c:v>
                </c:pt>
                <c:pt idx="80">
                  <c:v>73</c:v>
                </c:pt>
                <c:pt idx="81">
                  <c:v>74</c:v>
                </c:pt>
                <c:pt idx="82">
                  <c:v>75</c:v>
                </c:pt>
                <c:pt idx="83">
                  <c:v>76</c:v>
                </c:pt>
                <c:pt idx="84">
                  <c:v>76.0886</c:v>
                </c:pt>
                <c:pt idx="85">
                  <c:v>76.1404</c:v>
                </c:pt>
                <c:pt idx="86">
                  <c:v>76.174499999999995</c:v>
                </c:pt>
              </c:numCache>
            </c:numRef>
          </c:xVal>
          <c:yVal>
            <c:numRef>
              <c:f>ULOFA!$I$2:$I$88</c:f>
              <c:numCache>
                <c:formatCode>General</c:formatCode>
                <c:ptCount val="87"/>
                <c:pt idx="0">
                  <c:v>0</c:v>
                </c:pt>
                <c:pt idx="1">
                  <c:v>-1.6E-2</c:v>
                </c:pt>
                <c:pt idx="2">
                  <c:v>-3.1E-2</c:v>
                </c:pt>
                <c:pt idx="3">
                  <c:v>-4.2000000000000003E-2</c:v>
                </c:pt>
                <c:pt idx="4">
                  <c:v>-5.0999999999999997E-2</c:v>
                </c:pt>
                <c:pt idx="5">
                  <c:v>-5.8000000000000003E-2</c:v>
                </c:pt>
                <c:pt idx="6">
                  <c:v>-6.4000000000000001E-2</c:v>
                </c:pt>
                <c:pt idx="7">
                  <c:v>-7.0000000000000007E-2</c:v>
                </c:pt>
                <c:pt idx="8">
                  <c:v>-7.4999999999999997E-2</c:v>
                </c:pt>
                <c:pt idx="9">
                  <c:v>-0.08</c:v>
                </c:pt>
                <c:pt idx="10">
                  <c:v>-8.5000000000000006E-2</c:v>
                </c:pt>
                <c:pt idx="11">
                  <c:v>-8.7999999999999995E-2</c:v>
                </c:pt>
                <c:pt idx="12">
                  <c:v>-9.1999999999999998E-2</c:v>
                </c:pt>
                <c:pt idx="13">
                  <c:v>-9.5000000000000001E-2</c:v>
                </c:pt>
                <c:pt idx="14">
                  <c:v>-9.7000000000000003E-2</c:v>
                </c:pt>
                <c:pt idx="15">
                  <c:v>-0.1</c:v>
                </c:pt>
                <c:pt idx="16">
                  <c:v>-0.10199999999999999</c:v>
                </c:pt>
                <c:pt idx="17">
                  <c:v>-0.105</c:v>
                </c:pt>
                <c:pt idx="18">
                  <c:v>-0.107</c:v>
                </c:pt>
                <c:pt idx="19">
                  <c:v>-0.109</c:v>
                </c:pt>
                <c:pt idx="20">
                  <c:v>-0.112</c:v>
                </c:pt>
                <c:pt idx="21">
                  <c:v>-0.114</c:v>
                </c:pt>
                <c:pt idx="22">
                  <c:v>-0.115</c:v>
                </c:pt>
                <c:pt idx="23">
                  <c:v>-0.11700000000000001</c:v>
                </c:pt>
                <c:pt idx="24">
                  <c:v>-0.11899999999999999</c:v>
                </c:pt>
                <c:pt idx="25">
                  <c:v>-0.121</c:v>
                </c:pt>
                <c:pt idx="26">
                  <c:v>-0.122</c:v>
                </c:pt>
                <c:pt idx="27">
                  <c:v>-0.122</c:v>
                </c:pt>
                <c:pt idx="28">
                  <c:v>-0.124</c:v>
                </c:pt>
                <c:pt idx="29">
                  <c:v>-0.125</c:v>
                </c:pt>
                <c:pt idx="30">
                  <c:v>-0.126</c:v>
                </c:pt>
                <c:pt idx="31">
                  <c:v>-0.129</c:v>
                </c:pt>
                <c:pt idx="32">
                  <c:v>-0.13</c:v>
                </c:pt>
                <c:pt idx="33">
                  <c:v>-0.13900000000000001</c:v>
                </c:pt>
                <c:pt idx="34">
                  <c:v>-0.13800000000000001</c:v>
                </c:pt>
                <c:pt idx="35">
                  <c:v>-0.13900000000000001</c:v>
                </c:pt>
                <c:pt idx="36">
                  <c:v>-0.13400000000000001</c:v>
                </c:pt>
                <c:pt idx="37">
                  <c:v>-0.13</c:v>
                </c:pt>
                <c:pt idx="38">
                  <c:v>-0.153</c:v>
                </c:pt>
                <c:pt idx="39">
                  <c:v>-0.186</c:v>
                </c:pt>
                <c:pt idx="40">
                  <c:v>-0.2</c:v>
                </c:pt>
                <c:pt idx="41">
                  <c:v>-0.18</c:v>
                </c:pt>
                <c:pt idx="42">
                  <c:v>-0.16500000000000001</c:v>
                </c:pt>
                <c:pt idx="43">
                  <c:v>-0.155</c:v>
                </c:pt>
                <c:pt idx="44">
                  <c:v>-0.14699999999999999</c:v>
                </c:pt>
                <c:pt idx="45">
                  <c:v>-0.14499999999999999</c:v>
                </c:pt>
                <c:pt idx="46">
                  <c:v>-0.154</c:v>
                </c:pt>
                <c:pt idx="47">
                  <c:v>-0.14799999999999999</c:v>
                </c:pt>
                <c:pt idx="48">
                  <c:v>-0.14299999999999999</c:v>
                </c:pt>
                <c:pt idx="49">
                  <c:v>-0.14000000000000001</c:v>
                </c:pt>
                <c:pt idx="50">
                  <c:v>-0.13700000000000001</c:v>
                </c:pt>
                <c:pt idx="51">
                  <c:v>-0.122</c:v>
                </c:pt>
                <c:pt idx="52">
                  <c:v>-0.14000000000000001</c:v>
                </c:pt>
                <c:pt idx="53">
                  <c:v>-0.13600000000000001</c:v>
                </c:pt>
                <c:pt idx="54">
                  <c:v>-0.13500000000000001</c:v>
                </c:pt>
                <c:pt idx="55">
                  <c:v>-0.14000000000000001</c:v>
                </c:pt>
                <c:pt idx="56">
                  <c:v>-0.13900000000000001</c:v>
                </c:pt>
                <c:pt idx="57">
                  <c:v>-0.13500000000000001</c:v>
                </c:pt>
                <c:pt idx="58">
                  <c:v>-0.13400000000000001</c:v>
                </c:pt>
                <c:pt idx="59">
                  <c:v>-0.13300000000000001</c:v>
                </c:pt>
                <c:pt idx="60">
                  <c:v>-0.13</c:v>
                </c:pt>
                <c:pt idx="61">
                  <c:v>-0.127</c:v>
                </c:pt>
                <c:pt idx="62">
                  <c:v>-0.121</c:v>
                </c:pt>
                <c:pt idx="63">
                  <c:v>-0.16500000000000001</c:v>
                </c:pt>
                <c:pt idx="64">
                  <c:v>-0.154</c:v>
                </c:pt>
                <c:pt idx="65">
                  <c:v>-0.153</c:v>
                </c:pt>
                <c:pt idx="66">
                  <c:v>-0.14599999999999999</c:v>
                </c:pt>
                <c:pt idx="67">
                  <c:v>-0.16</c:v>
                </c:pt>
                <c:pt idx="68">
                  <c:v>-0.151</c:v>
                </c:pt>
                <c:pt idx="69">
                  <c:v>-0.14399999999999999</c:v>
                </c:pt>
                <c:pt idx="70">
                  <c:v>-0.13900000000000001</c:v>
                </c:pt>
                <c:pt idx="71">
                  <c:v>-8.4000000000000005E-2</c:v>
                </c:pt>
                <c:pt idx="72">
                  <c:v>4.1000000000000002E-2</c:v>
                </c:pt>
                <c:pt idx="73">
                  <c:v>1.0999999999999999E-2</c:v>
                </c:pt>
                <c:pt idx="74">
                  <c:v>-4.5999999999999999E-2</c:v>
                </c:pt>
                <c:pt idx="75">
                  <c:v>-5.2999999999999999E-2</c:v>
                </c:pt>
                <c:pt idx="76">
                  <c:v>-0.06</c:v>
                </c:pt>
                <c:pt idx="77">
                  <c:v>-6.5000000000000002E-2</c:v>
                </c:pt>
                <c:pt idx="78">
                  <c:v>0.16300000000000001</c:v>
                </c:pt>
                <c:pt idx="79">
                  <c:v>0.16300000000000001</c:v>
                </c:pt>
                <c:pt idx="80">
                  <c:v>0.123</c:v>
                </c:pt>
                <c:pt idx="81">
                  <c:v>0.1</c:v>
                </c:pt>
                <c:pt idx="82">
                  <c:v>0.34</c:v>
                </c:pt>
                <c:pt idx="83">
                  <c:v>0.58699999999999997</c:v>
                </c:pt>
                <c:pt idx="84">
                  <c:v>0.89800000000000002</c:v>
                </c:pt>
                <c:pt idx="85">
                  <c:v>0.871</c:v>
                </c:pt>
                <c:pt idx="86">
                  <c:v>0.99299999999999999</c:v>
                </c:pt>
              </c:numCache>
            </c:numRef>
          </c:yVal>
          <c:smooth val="0"/>
          <c:extLst>
            <c:ext xmlns:c16="http://schemas.microsoft.com/office/drawing/2014/chart" uri="{C3380CC4-5D6E-409C-BE32-E72D297353CC}">
              <c16:uniqueId val="{00000000-9D9C-48CF-9F44-69827094F17D}"/>
            </c:ext>
          </c:extLst>
        </c:ser>
        <c:ser>
          <c:idx val="1"/>
          <c:order val="1"/>
          <c:tx>
            <c:strRef>
              <c:f>ULOFA!$J$1</c:f>
              <c:strCache>
                <c:ptCount val="1"/>
                <c:pt idx="0">
                  <c:v>Fuel axial</c:v>
                </c:pt>
              </c:strCache>
            </c:strRef>
          </c:tx>
          <c:spPr>
            <a:ln w="19050" cap="rnd">
              <a:solidFill>
                <a:schemeClr val="accent2">
                  <a:alpha val="60000"/>
                </a:schemeClr>
              </a:solidFill>
              <a:round/>
            </a:ln>
            <a:effectLst/>
          </c:spPr>
          <c:marker>
            <c:symbol val="none"/>
          </c:marker>
          <c:xVal>
            <c:numRef>
              <c:f>ULOFA!$H$2:$H$88</c:f>
              <c:numCache>
                <c:formatCode>General</c:formatCode>
                <c:ptCount val="8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25.823</c:v>
                </c:pt>
                <c:pt idx="27">
                  <c:v>26</c:v>
                </c:pt>
                <c:pt idx="28">
                  <c:v>27</c:v>
                </c:pt>
                <c:pt idx="29">
                  <c:v>28</c:v>
                </c:pt>
                <c:pt idx="30">
                  <c:v>28.8249</c:v>
                </c:pt>
                <c:pt idx="31">
                  <c:v>29</c:v>
                </c:pt>
                <c:pt idx="32">
                  <c:v>29.484999999999999</c:v>
                </c:pt>
                <c:pt idx="33">
                  <c:v>30</c:v>
                </c:pt>
                <c:pt idx="34">
                  <c:v>30.168099999999999</c:v>
                </c:pt>
                <c:pt idx="35">
                  <c:v>31</c:v>
                </c:pt>
                <c:pt idx="36">
                  <c:v>32</c:v>
                </c:pt>
                <c:pt idx="37">
                  <c:v>33</c:v>
                </c:pt>
                <c:pt idx="38">
                  <c:v>34</c:v>
                </c:pt>
                <c:pt idx="39">
                  <c:v>35</c:v>
                </c:pt>
                <c:pt idx="40">
                  <c:v>36</c:v>
                </c:pt>
                <c:pt idx="41">
                  <c:v>37</c:v>
                </c:pt>
                <c:pt idx="42">
                  <c:v>38</c:v>
                </c:pt>
                <c:pt idx="43">
                  <c:v>39</c:v>
                </c:pt>
                <c:pt idx="44">
                  <c:v>40</c:v>
                </c:pt>
                <c:pt idx="45">
                  <c:v>40.395099999999999</c:v>
                </c:pt>
                <c:pt idx="46">
                  <c:v>41</c:v>
                </c:pt>
                <c:pt idx="47">
                  <c:v>42</c:v>
                </c:pt>
                <c:pt idx="48">
                  <c:v>43</c:v>
                </c:pt>
                <c:pt idx="49">
                  <c:v>44</c:v>
                </c:pt>
                <c:pt idx="50">
                  <c:v>45</c:v>
                </c:pt>
                <c:pt idx="51">
                  <c:v>46</c:v>
                </c:pt>
                <c:pt idx="52">
                  <c:v>47</c:v>
                </c:pt>
                <c:pt idx="53">
                  <c:v>48</c:v>
                </c:pt>
                <c:pt idx="54">
                  <c:v>48.610100000000003</c:v>
                </c:pt>
                <c:pt idx="55">
                  <c:v>49</c:v>
                </c:pt>
                <c:pt idx="56">
                  <c:v>50</c:v>
                </c:pt>
                <c:pt idx="57">
                  <c:v>51</c:v>
                </c:pt>
                <c:pt idx="58">
                  <c:v>51.320099999999996</c:v>
                </c:pt>
                <c:pt idx="59">
                  <c:v>52</c:v>
                </c:pt>
                <c:pt idx="60">
                  <c:v>53</c:v>
                </c:pt>
                <c:pt idx="61">
                  <c:v>54</c:v>
                </c:pt>
                <c:pt idx="62">
                  <c:v>55</c:v>
                </c:pt>
                <c:pt idx="63">
                  <c:v>56</c:v>
                </c:pt>
                <c:pt idx="64">
                  <c:v>57</c:v>
                </c:pt>
                <c:pt idx="65">
                  <c:v>58</c:v>
                </c:pt>
                <c:pt idx="66">
                  <c:v>59</c:v>
                </c:pt>
                <c:pt idx="67">
                  <c:v>60</c:v>
                </c:pt>
                <c:pt idx="68">
                  <c:v>61</c:v>
                </c:pt>
                <c:pt idx="69">
                  <c:v>62</c:v>
                </c:pt>
                <c:pt idx="70">
                  <c:v>63</c:v>
                </c:pt>
                <c:pt idx="71">
                  <c:v>64</c:v>
                </c:pt>
                <c:pt idx="72">
                  <c:v>65</c:v>
                </c:pt>
                <c:pt idx="73">
                  <c:v>66</c:v>
                </c:pt>
                <c:pt idx="74">
                  <c:v>67</c:v>
                </c:pt>
                <c:pt idx="75">
                  <c:v>68</c:v>
                </c:pt>
                <c:pt idx="76">
                  <c:v>69</c:v>
                </c:pt>
                <c:pt idx="77">
                  <c:v>70</c:v>
                </c:pt>
                <c:pt idx="78">
                  <c:v>71</c:v>
                </c:pt>
                <c:pt idx="79">
                  <c:v>72</c:v>
                </c:pt>
                <c:pt idx="80">
                  <c:v>73</c:v>
                </c:pt>
                <c:pt idx="81">
                  <c:v>74</c:v>
                </c:pt>
                <c:pt idx="82">
                  <c:v>75</c:v>
                </c:pt>
                <c:pt idx="83">
                  <c:v>76</c:v>
                </c:pt>
                <c:pt idx="84">
                  <c:v>76.0886</c:v>
                </c:pt>
                <c:pt idx="85">
                  <c:v>76.1404</c:v>
                </c:pt>
                <c:pt idx="86">
                  <c:v>76.174499999999995</c:v>
                </c:pt>
              </c:numCache>
            </c:numRef>
          </c:xVal>
          <c:yVal>
            <c:numRef>
              <c:f>ULOFA!$J$2:$J$88</c:f>
              <c:numCache>
                <c:formatCode>General</c:formatCode>
                <c:ptCount val="87"/>
                <c:pt idx="0">
                  <c:v>0</c:v>
                </c:pt>
                <c:pt idx="1">
                  <c:v>1E-3</c:v>
                </c:pt>
                <c:pt idx="2">
                  <c:v>3.0000000000000001E-3</c:v>
                </c:pt>
                <c:pt idx="3">
                  <c:v>7.0000000000000001E-3</c:v>
                </c:pt>
                <c:pt idx="4">
                  <c:v>1.2E-2</c:v>
                </c:pt>
                <c:pt idx="5">
                  <c:v>1.7000000000000001E-2</c:v>
                </c:pt>
                <c:pt idx="6">
                  <c:v>2.1999999999999999E-2</c:v>
                </c:pt>
                <c:pt idx="7">
                  <c:v>2.7E-2</c:v>
                </c:pt>
                <c:pt idx="8">
                  <c:v>3.1E-2</c:v>
                </c:pt>
                <c:pt idx="9">
                  <c:v>3.5999999999999997E-2</c:v>
                </c:pt>
                <c:pt idx="10">
                  <c:v>4.1000000000000002E-2</c:v>
                </c:pt>
                <c:pt idx="11">
                  <c:v>4.4999999999999998E-2</c:v>
                </c:pt>
                <c:pt idx="12">
                  <c:v>0.05</c:v>
                </c:pt>
                <c:pt idx="13">
                  <c:v>5.5E-2</c:v>
                </c:pt>
                <c:pt idx="14">
                  <c:v>5.8999999999999997E-2</c:v>
                </c:pt>
                <c:pt idx="15">
                  <c:v>6.3E-2</c:v>
                </c:pt>
                <c:pt idx="16">
                  <c:v>6.7000000000000004E-2</c:v>
                </c:pt>
                <c:pt idx="17">
                  <c:v>7.0999999999999994E-2</c:v>
                </c:pt>
                <c:pt idx="18">
                  <c:v>7.4999999999999997E-2</c:v>
                </c:pt>
                <c:pt idx="19">
                  <c:v>7.9000000000000001E-2</c:v>
                </c:pt>
                <c:pt idx="20">
                  <c:v>8.3000000000000004E-2</c:v>
                </c:pt>
                <c:pt idx="21">
                  <c:v>8.5999999999999993E-2</c:v>
                </c:pt>
                <c:pt idx="22">
                  <c:v>0.09</c:v>
                </c:pt>
                <c:pt idx="23">
                  <c:v>9.2999999999999999E-2</c:v>
                </c:pt>
                <c:pt idx="24">
                  <c:v>9.7000000000000003E-2</c:v>
                </c:pt>
                <c:pt idx="25">
                  <c:v>0.1</c:v>
                </c:pt>
                <c:pt idx="26">
                  <c:v>0.10199999999999999</c:v>
                </c:pt>
                <c:pt idx="27">
                  <c:v>0.10299999999999999</c:v>
                </c:pt>
                <c:pt idx="28">
                  <c:v>0.106</c:v>
                </c:pt>
                <c:pt idx="29">
                  <c:v>0.109</c:v>
                </c:pt>
                <c:pt idx="30">
                  <c:v>0.112</c:v>
                </c:pt>
                <c:pt idx="31">
                  <c:v>0.112</c:v>
                </c:pt>
                <c:pt idx="32">
                  <c:v>0.114</c:v>
                </c:pt>
                <c:pt idx="33">
                  <c:v>0.11600000000000001</c:v>
                </c:pt>
                <c:pt idx="34">
                  <c:v>0.11600000000000001</c:v>
                </c:pt>
                <c:pt idx="35">
                  <c:v>0.12</c:v>
                </c:pt>
                <c:pt idx="36">
                  <c:v>0.123</c:v>
                </c:pt>
                <c:pt idx="37">
                  <c:v>0.126</c:v>
                </c:pt>
                <c:pt idx="38">
                  <c:v>0.129</c:v>
                </c:pt>
                <c:pt idx="39">
                  <c:v>0.13500000000000001</c:v>
                </c:pt>
                <c:pt idx="40">
                  <c:v>0.14199999999999999</c:v>
                </c:pt>
                <c:pt idx="41">
                  <c:v>0.15</c:v>
                </c:pt>
                <c:pt idx="42">
                  <c:v>0.155</c:v>
                </c:pt>
                <c:pt idx="43">
                  <c:v>0.159</c:v>
                </c:pt>
                <c:pt idx="44">
                  <c:v>0.161</c:v>
                </c:pt>
                <c:pt idx="45">
                  <c:v>0.16200000000000001</c:v>
                </c:pt>
                <c:pt idx="46">
                  <c:v>0.16300000000000001</c:v>
                </c:pt>
                <c:pt idx="47">
                  <c:v>0.16600000000000001</c:v>
                </c:pt>
                <c:pt idx="48">
                  <c:v>0.16700000000000001</c:v>
                </c:pt>
                <c:pt idx="49">
                  <c:v>0.16800000000000001</c:v>
                </c:pt>
                <c:pt idx="50">
                  <c:v>0.16900000000000001</c:v>
                </c:pt>
                <c:pt idx="51">
                  <c:v>0.16900000000000001</c:v>
                </c:pt>
                <c:pt idx="52">
                  <c:v>0.16900000000000001</c:v>
                </c:pt>
                <c:pt idx="53">
                  <c:v>0.16900000000000001</c:v>
                </c:pt>
                <c:pt idx="54">
                  <c:v>0.17</c:v>
                </c:pt>
                <c:pt idx="55">
                  <c:v>0.17</c:v>
                </c:pt>
                <c:pt idx="56">
                  <c:v>0.17100000000000001</c:v>
                </c:pt>
                <c:pt idx="57">
                  <c:v>0.17199999999999999</c:v>
                </c:pt>
                <c:pt idx="58">
                  <c:v>0.17299999999999999</c:v>
                </c:pt>
                <c:pt idx="59">
                  <c:v>0.17299999999999999</c:v>
                </c:pt>
                <c:pt idx="60">
                  <c:v>0.17399999999999999</c:v>
                </c:pt>
                <c:pt idx="61">
                  <c:v>0.17399999999999999</c:v>
                </c:pt>
                <c:pt idx="62">
                  <c:v>0.17399999999999999</c:v>
                </c:pt>
                <c:pt idx="63">
                  <c:v>0.17799999999999999</c:v>
                </c:pt>
                <c:pt idx="64">
                  <c:v>0.18099999999999999</c:v>
                </c:pt>
                <c:pt idx="65">
                  <c:v>0.183</c:v>
                </c:pt>
                <c:pt idx="66">
                  <c:v>0.186</c:v>
                </c:pt>
                <c:pt idx="67">
                  <c:v>0.188</c:v>
                </c:pt>
                <c:pt idx="68">
                  <c:v>0.191</c:v>
                </c:pt>
                <c:pt idx="69">
                  <c:v>0.193</c:v>
                </c:pt>
                <c:pt idx="70">
                  <c:v>0.19400000000000001</c:v>
                </c:pt>
                <c:pt idx="71">
                  <c:v>0.191</c:v>
                </c:pt>
                <c:pt idx="72">
                  <c:v>0.18099999999999999</c:v>
                </c:pt>
                <c:pt idx="73">
                  <c:v>0.16700000000000001</c:v>
                </c:pt>
                <c:pt idx="74">
                  <c:v>0.158</c:v>
                </c:pt>
                <c:pt idx="75">
                  <c:v>0.152</c:v>
                </c:pt>
                <c:pt idx="76">
                  <c:v>0.14799999999999999</c:v>
                </c:pt>
                <c:pt idx="77">
                  <c:v>0.14499999999999999</c:v>
                </c:pt>
                <c:pt idx="78">
                  <c:v>0.13300000000000001</c:v>
                </c:pt>
                <c:pt idx="79">
                  <c:v>9.6000000000000002E-2</c:v>
                </c:pt>
                <c:pt idx="80">
                  <c:v>6.7000000000000004E-2</c:v>
                </c:pt>
                <c:pt idx="81">
                  <c:v>4.1000000000000002E-2</c:v>
                </c:pt>
                <c:pt idx="82">
                  <c:v>-4.4999999999999998E-2</c:v>
                </c:pt>
                <c:pt idx="83">
                  <c:v>-0.245</c:v>
                </c:pt>
                <c:pt idx="84">
                  <c:v>-0.60499999999999998</c:v>
                </c:pt>
                <c:pt idx="85">
                  <c:v>-0.67500000000000004</c:v>
                </c:pt>
                <c:pt idx="86">
                  <c:v>-0.874</c:v>
                </c:pt>
              </c:numCache>
            </c:numRef>
          </c:yVal>
          <c:smooth val="0"/>
          <c:extLst>
            <c:ext xmlns:c16="http://schemas.microsoft.com/office/drawing/2014/chart" uri="{C3380CC4-5D6E-409C-BE32-E72D297353CC}">
              <c16:uniqueId val="{00000001-9D9C-48CF-9F44-69827094F17D}"/>
            </c:ext>
          </c:extLst>
        </c:ser>
        <c:ser>
          <c:idx val="2"/>
          <c:order val="2"/>
          <c:tx>
            <c:strRef>
              <c:f>ULOFA!$K$1</c:f>
              <c:strCache>
                <c:ptCount val="1"/>
                <c:pt idx="0">
                  <c:v>Doppler</c:v>
                </c:pt>
              </c:strCache>
            </c:strRef>
          </c:tx>
          <c:spPr>
            <a:ln w="19050" cap="rnd">
              <a:solidFill>
                <a:schemeClr val="accent1"/>
              </a:solidFill>
              <a:round/>
            </a:ln>
            <a:effectLst/>
          </c:spPr>
          <c:marker>
            <c:symbol val="none"/>
          </c:marker>
          <c:xVal>
            <c:numRef>
              <c:f>ULOFA!$H$2:$H$88</c:f>
              <c:numCache>
                <c:formatCode>General</c:formatCode>
                <c:ptCount val="8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25.823</c:v>
                </c:pt>
                <c:pt idx="27">
                  <c:v>26</c:v>
                </c:pt>
                <c:pt idx="28">
                  <c:v>27</c:v>
                </c:pt>
                <c:pt idx="29">
                  <c:v>28</c:v>
                </c:pt>
                <c:pt idx="30">
                  <c:v>28.8249</c:v>
                </c:pt>
                <c:pt idx="31">
                  <c:v>29</c:v>
                </c:pt>
                <c:pt idx="32">
                  <c:v>29.484999999999999</c:v>
                </c:pt>
                <c:pt idx="33">
                  <c:v>30</c:v>
                </c:pt>
                <c:pt idx="34">
                  <c:v>30.168099999999999</c:v>
                </c:pt>
                <c:pt idx="35">
                  <c:v>31</c:v>
                </c:pt>
                <c:pt idx="36">
                  <c:v>32</c:v>
                </c:pt>
                <c:pt idx="37">
                  <c:v>33</c:v>
                </c:pt>
                <c:pt idx="38">
                  <c:v>34</c:v>
                </c:pt>
                <c:pt idx="39">
                  <c:v>35</c:v>
                </c:pt>
                <c:pt idx="40">
                  <c:v>36</c:v>
                </c:pt>
                <c:pt idx="41">
                  <c:v>37</c:v>
                </c:pt>
                <c:pt idx="42">
                  <c:v>38</c:v>
                </c:pt>
                <c:pt idx="43">
                  <c:v>39</c:v>
                </c:pt>
                <c:pt idx="44">
                  <c:v>40</c:v>
                </c:pt>
                <c:pt idx="45">
                  <c:v>40.395099999999999</c:v>
                </c:pt>
                <c:pt idx="46">
                  <c:v>41</c:v>
                </c:pt>
                <c:pt idx="47">
                  <c:v>42</c:v>
                </c:pt>
                <c:pt idx="48">
                  <c:v>43</c:v>
                </c:pt>
                <c:pt idx="49">
                  <c:v>44</c:v>
                </c:pt>
                <c:pt idx="50">
                  <c:v>45</c:v>
                </c:pt>
                <c:pt idx="51">
                  <c:v>46</c:v>
                </c:pt>
                <c:pt idx="52">
                  <c:v>47</c:v>
                </c:pt>
                <c:pt idx="53">
                  <c:v>48</c:v>
                </c:pt>
                <c:pt idx="54">
                  <c:v>48.610100000000003</c:v>
                </c:pt>
                <c:pt idx="55">
                  <c:v>49</c:v>
                </c:pt>
                <c:pt idx="56">
                  <c:v>50</c:v>
                </c:pt>
                <c:pt idx="57">
                  <c:v>51</c:v>
                </c:pt>
                <c:pt idx="58">
                  <c:v>51.320099999999996</c:v>
                </c:pt>
                <c:pt idx="59">
                  <c:v>52</c:v>
                </c:pt>
                <c:pt idx="60">
                  <c:v>53</c:v>
                </c:pt>
                <c:pt idx="61">
                  <c:v>54</c:v>
                </c:pt>
                <c:pt idx="62">
                  <c:v>55</c:v>
                </c:pt>
                <c:pt idx="63">
                  <c:v>56</c:v>
                </c:pt>
                <c:pt idx="64">
                  <c:v>57</c:v>
                </c:pt>
                <c:pt idx="65">
                  <c:v>58</c:v>
                </c:pt>
                <c:pt idx="66">
                  <c:v>59</c:v>
                </c:pt>
                <c:pt idx="67">
                  <c:v>60</c:v>
                </c:pt>
                <c:pt idx="68">
                  <c:v>61</c:v>
                </c:pt>
                <c:pt idx="69">
                  <c:v>62</c:v>
                </c:pt>
                <c:pt idx="70">
                  <c:v>63</c:v>
                </c:pt>
                <c:pt idx="71">
                  <c:v>64</c:v>
                </c:pt>
                <c:pt idx="72">
                  <c:v>65</c:v>
                </c:pt>
                <c:pt idx="73">
                  <c:v>66</c:v>
                </c:pt>
                <c:pt idx="74">
                  <c:v>67</c:v>
                </c:pt>
                <c:pt idx="75">
                  <c:v>68</c:v>
                </c:pt>
                <c:pt idx="76">
                  <c:v>69</c:v>
                </c:pt>
                <c:pt idx="77">
                  <c:v>70</c:v>
                </c:pt>
                <c:pt idx="78">
                  <c:v>71</c:v>
                </c:pt>
                <c:pt idx="79">
                  <c:v>72</c:v>
                </c:pt>
                <c:pt idx="80">
                  <c:v>73</c:v>
                </c:pt>
                <c:pt idx="81">
                  <c:v>74</c:v>
                </c:pt>
                <c:pt idx="82">
                  <c:v>75</c:v>
                </c:pt>
                <c:pt idx="83">
                  <c:v>76</c:v>
                </c:pt>
                <c:pt idx="84">
                  <c:v>76.0886</c:v>
                </c:pt>
                <c:pt idx="85">
                  <c:v>76.1404</c:v>
                </c:pt>
                <c:pt idx="86">
                  <c:v>76.174499999999995</c:v>
                </c:pt>
              </c:numCache>
            </c:numRef>
          </c:xVal>
          <c:yVal>
            <c:numRef>
              <c:f>ULOFA!$K$2:$K$88</c:f>
              <c:numCache>
                <c:formatCode>General</c:formatCode>
                <c:ptCount val="87"/>
                <c:pt idx="0">
                  <c:v>0</c:v>
                </c:pt>
                <c:pt idx="1">
                  <c:v>1E-3</c:v>
                </c:pt>
                <c:pt idx="2">
                  <c:v>6.0000000000000001E-3</c:v>
                </c:pt>
                <c:pt idx="3">
                  <c:v>1.2E-2</c:v>
                </c:pt>
                <c:pt idx="4">
                  <c:v>0.02</c:v>
                </c:pt>
                <c:pt idx="5">
                  <c:v>2.8000000000000001E-2</c:v>
                </c:pt>
                <c:pt idx="6">
                  <c:v>3.5999999999999997E-2</c:v>
                </c:pt>
                <c:pt idx="7">
                  <c:v>4.4999999999999998E-2</c:v>
                </c:pt>
                <c:pt idx="8">
                  <c:v>5.2999999999999999E-2</c:v>
                </c:pt>
                <c:pt idx="9">
                  <c:v>6.0999999999999999E-2</c:v>
                </c:pt>
                <c:pt idx="10">
                  <c:v>6.9000000000000006E-2</c:v>
                </c:pt>
                <c:pt idx="11">
                  <c:v>7.6999999999999999E-2</c:v>
                </c:pt>
                <c:pt idx="12">
                  <c:v>8.5000000000000006E-2</c:v>
                </c:pt>
                <c:pt idx="13">
                  <c:v>9.2999999999999999E-2</c:v>
                </c:pt>
                <c:pt idx="14">
                  <c:v>0.10100000000000001</c:v>
                </c:pt>
                <c:pt idx="15">
                  <c:v>0.109</c:v>
                </c:pt>
                <c:pt idx="16">
                  <c:v>0.11600000000000001</c:v>
                </c:pt>
                <c:pt idx="17">
                  <c:v>0.123</c:v>
                </c:pt>
                <c:pt idx="18">
                  <c:v>0.13</c:v>
                </c:pt>
                <c:pt idx="19">
                  <c:v>0.13700000000000001</c:v>
                </c:pt>
                <c:pt idx="20">
                  <c:v>0.14399999999999999</c:v>
                </c:pt>
                <c:pt idx="21">
                  <c:v>0.151</c:v>
                </c:pt>
                <c:pt idx="22">
                  <c:v>0.157</c:v>
                </c:pt>
                <c:pt idx="23">
                  <c:v>0.16400000000000001</c:v>
                </c:pt>
                <c:pt idx="24">
                  <c:v>0.17</c:v>
                </c:pt>
                <c:pt idx="25">
                  <c:v>0.17599999999999999</c:v>
                </c:pt>
                <c:pt idx="26">
                  <c:v>0.18099999999999999</c:v>
                </c:pt>
                <c:pt idx="27">
                  <c:v>0.182</c:v>
                </c:pt>
                <c:pt idx="28">
                  <c:v>0.188</c:v>
                </c:pt>
                <c:pt idx="29">
                  <c:v>0.19400000000000001</c:v>
                </c:pt>
                <c:pt idx="30">
                  <c:v>0.19800000000000001</c:v>
                </c:pt>
                <c:pt idx="31">
                  <c:v>0.19900000000000001</c:v>
                </c:pt>
                <c:pt idx="32">
                  <c:v>0.20200000000000001</c:v>
                </c:pt>
                <c:pt idx="33">
                  <c:v>0.20599999999999999</c:v>
                </c:pt>
                <c:pt idx="34">
                  <c:v>0.20699999999999999</c:v>
                </c:pt>
                <c:pt idx="35">
                  <c:v>0.214</c:v>
                </c:pt>
                <c:pt idx="36">
                  <c:v>0.221</c:v>
                </c:pt>
                <c:pt idx="37">
                  <c:v>0.22600000000000001</c:v>
                </c:pt>
                <c:pt idx="38">
                  <c:v>0.23300000000000001</c:v>
                </c:pt>
                <c:pt idx="39">
                  <c:v>0.245</c:v>
                </c:pt>
                <c:pt idx="40">
                  <c:v>0.26</c:v>
                </c:pt>
                <c:pt idx="41">
                  <c:v>0.27500000000000002</c:v>
                </c:pt>
                <c:pt idx="42">
                  <c:v>0.28599999999999998</c:v>
                </c:pt>
                <c:pt idx="43">
                  <c:v>0.29299999999999998</c:v>
                </c:pt>
                <c:pt idx="44">
                  <c:v>0.29799999999999999</c:v>
                </c:pt>
                <c:pt idx="45">
                  <c:v>0.3</c:v>
                </c:pt>
                <c:pt idx="46">
                  <c:v>0.30299999999999999</c:v>
                </c:pt>
                <c:pt idx="47">
                  <c:v>0.307</c:v>
                </c:pt>
                <c:pt idx="48">
                  <c:v>0.311</c:v>
                </c:pt>
                <c:pt idx="49">
                  <c:v>0.313</c:v>
                </c:pt>
                <c:pt idx="50">
                  <c:v>0.315</c:v>
                </c:pt>
                <c:pt idx="51">
                  <c:v>0.316</c:v>
                </c:pt>
                <c:pt idx="52">
                  <c:v>0.315</c:v>
                </c:pt>
                <c:pt idx="53">
                  <c:v>0.316</c:v>
                </c:pt>
                <c:pt idx="54">
                  <c:v>0.317</c:v>
                </c:pt>
                <c:pt idx="55">
                  <c:v>0.318</c:v>
                </c:pt>
                <c:pt idx="56">
                  <c:v>0.32</c:v>
                </c:pt>
                <c:pt idx="57">
                  <c:v>0.32300000000000001</c:v>
                </c:pt>
                <c:pt idx="58">
                  <c:v>0.32300000000000001</c:v>
                </c:pt>
                <c:pt idx="59">
                  <c:v>0.32500000000000001</c:v>
                </c:pt>
                <c:pt idx="60">
                  <c:v>0.32600000000000001</c:v>
                </c:pt>
                <c:pt idx="61">
                  <c:v>0.32700000000000001</c:v>
                </c:pt>
                <c:pt idx="62">
                  <c:v>0.32700000000000001</c:v>
                </c:pt>
                <c:pt idx="63">
                  <c:v>0.33500000000000002</c:v>
                </c:pt>
                <c:pt idx="64">
                  <c:v>0.34200000000000003</c:v>
                </c:pt>
                <c:pt idx="65">
                  <c:v>0.34699999999999998</c:v>
                </c:pt>
                <c:pt idx="66">
                  <c:v>0.35199999999999998</c:v>
                </c:pt>
                <c:pt idx="67">
                  <c:v>0.35799999999999998</c:v>
                </c:pt>
                <c:pt idx="68">
                  <c:v>0.36399999999999999</c:v>
                </c:pt>
                <c:pt idx="69">
                  <c:v>0.36799999999999999</c:v>
                </c:pt>
                <c:pt idx="70">
                  <c:v>0.371</c:v>
                </c:pt>
                <c:pt idx="71">
                  <c:v>0.36299999999999999</c:v>
                </c:pt>
                <c:pt idx="72">
                  <c:v>0.34200000000000003</c:v>
                </c:pt>
                <c:pt idx="73">
                  <c:v>0.311</c:v>
                </c:pt>
                <c:pt idx="74">
                  <c:v>0.29399999999999998</c:v>
                </c:pt>
                <c:pt idx="75">
                  <c:v>0.28299999999999997</c:v>
                </c:pt>
                <c:pt idx="76">
                  <c:v>0.27500000000000002</c:v>
                </c:pt>
                <c:pt idx="77">
                  <c:v>0.26900000000000002</c:v>
                </c:pt>
                <c:pt idx="78">
                  <c:v>0.245</c:v>
                </c:pt>
                <c:pt idx="79">
                  <c:v>0.17399999999999999</c:v>
                </c:pt>
                <c:pt idx="80">
                  <c:v>0.121</c:v>
                </c:pt>
                <c:pt idx="81">
                  <c:v>7.4999999999999997E-2</c:v>
                </c:pt>
                <c:pt idx="82">
                  <c:v>-6.5000000000000002E-2</c:v>
                </c:pt>
                <c:pt idx="83">
                  <c:v>-0.34799999999999998</c:v>
                </c:pt>
                <c:pt idx="84">
                  <c:v>-0.746</c:v>
                </c:pt>
                <c:pt idx="85">
                  <c:v>-0.80400000000000005</c:v>
                </c:pt>
                <c:pt idx="86">
                  <c:v>-0.85</c:v>
                </c:pt>
              </c:numCache>
            </c:numRef>
          </c:yVal>
          <c:smooth val="0"/>
          <c:extLst>
            <c:ext xmlns:c16="http://schemas.microsoft.com/office/drawing/2014/chart" uri="{C3380CC4-5D6E-409C-BE32-E72D297353CC}">
              <c16:uniqueId val="{00000002-9D9C-48CF-9F44-69827094F17D}"/>
            </c:ext>
          </c:extLst>
        </c:ser>
        <c:ser>
          <c:idx val="3"/>
          <c:order val="3"/>
          <c:tx>
            <c:strRef>
              <c:f>ULOFA!$L$1</c:f>
              <c:strCache>
                <c:ptCount val="1"/>
                <c:pt idx="0">
                  <c:v>Steel axial</c:v>
                </c:pt>
              </c:strCache>
            </c:strRef>
          </c:tx>
          <c:spPr>
            <a:ln w="19050" cap="rnd">
              <a:solidFill>
                <a:schemeClr val="accent4">
                  <a:alpha val="60000"/>
                </a:schemeClr>
              </a:solidFill>
              <a:round/>
            </a:ln>
            <a:effectLst/>
          </c:spPr>
          <c:marker>
            <c:symbol val="none"/>
          </c:marker>
          <c:xVal>
            <c:numRef>
              <c:f>ULOFA!$H$2:$H$88</c:f>
              <c:numCache>
                <c:formatCode>General</c:formatCode>
                <c:ptCount val="8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25.823</c:v>
                </c:pt>
                <c:pt idx="27">
                  <c:v>26</c:v>
                </c:pt>
                <c:pt idx="28">
                  <c:v>27</c:v>
                </c:pt>
                <c:pt idx="29">
                  <c:v>28</c:v>
                </c:pt>
                <c:pt idx="30">
                  <c:v>28.8249</c:v>
                </c:pt>
                <c:pt idx="31">
                  <c:v>29</c:v>
                </c:pt>
                <c:pt idx="32">
                  <c:v>29.484999999999999</c:v>
                </c:pt>
                <c:pt idx="33">
                  <c:v>30</c:v>
                </c:pt>
                <c:pt idx="34">
                  <c:v>30.168099999999999</c:v>
                </c:pt>
                <c:pt idx="35">
                  <c:v>31</c:v>
                </c:pt>
                <c:pt idx="36">
                  <c:v>32</c:v>
                </c:pt>
                <c:pt idx="37">
                  <c:v>33</c:v>
                </c:pt>
                <c:pt idx="38">
                  <c:v>34</c:v>
                </c:pt>
                <c:pt idx="39">
                  <c:v>35</c:v>
                </c:pt>
                <c:pt idx="40">
                  <c:v>36</c:v>
                </c:pt>
                <c:pt idx="41">
                  <c:v>37</c:v>
                </c:pt>
                <c:pt idx="42">
                  <c:v>38</c:v>
                </c:pt>
                <c:pt idx="43">
                  <c:v>39</c:v>
                </c:pt>
                <c:pt idx="44">
                  <c:v>40</c:v>
                </c:pt>
                <c:pt idx="45">
                  <c:v>40.395099999999999</c:v>
                </c:pt>
                <c:pt idx="46">
                  <c:v>41</c:v>
                </c:pt>
                <c:pt idx="47">
                  <c:v>42</c:v>
                </c:pt>
                <c:pt idx="48">
                  <c:v>43</c:v>
                </c:pt>
                <c:pt idx="49">
                  <c:v>44</c:v>
                </c:pt>
                <c:pt idx="50">
                  <c:v>45</c:v>
                </c:pt>
                <c:pt idx="51">
                  <c:v>46</c:v>
                </c:pt>
                <c:pt idx="52">
                  <c:v>47</c:v>
                </c:pt>
                <c:pt idx="53">
                  <c:v>48</c:v>
                </c:pt>
                <c:pt idx="54">
                  <c:v>48.610100000000003</c:v>
                </c:pt>
                <c:pt idx="55">
                  <c:v>49</c:v>
                </c:pt>
                <c:pt idx="56">
                  <c:v>50</c:v>
                </c:pt>
                <c:pt idx="57">
                  <c:v>51</c:v>
                </c:pt>
                <c:pt idx="58">
                  <c:v>51.320099999999996</c:v>
                </c:pt>
                <c:pt idx="59">
                  <c:v>52</c:v>
                </c:pt>
                <c:pt idx="60">
                  <c:v>53</c:v>
                </c:pt>
                <c:pt idx="61">
                  <c:v>54</c:v>
                </c:pt>
                <c:pt idx="62">
                  <c:v>55</c:v>
                </c:pt>
                <c:pt idx="63">
                  <c:v>56</c:v>
                </c:pt>
                <c:pt idx="64">
                  <c:v>57</c:v>
                </c:pt>
                <c:pt idx="65">
                  <c:v>58</c:v>
                </c:pt>
                <c:pt idx="66">
                  <c:v>59</c:v>
                </c:pt>
                <c:pt idx="67">
                  <c:v>60</c:v>
                </c:pt>
                <c:pt idx="68">
                  <c:v>61</c:v>
                </c:pt>
                <c:pt idx="69">
                  <c:v>62</c:v>
                </c:pt>
                <c:pt idx="70">
                  <c:v>63</c:v>
                </c:pt>
                <c:pt idx="71">
                  <c:v>64</c:v>
                </c:pt>
                <c:pt idx="72">
                  <c:v>65</c:v>
                </c:pt>
                <c:pt idx="73">
                  <c:v>66</c:v>
                </c:pt>
                <c:pt idx="74">
                  <c:v>67</c:v>
                </c:pt>
                <c:pt idx="75">
                  <c:v>68</c:v>
                </c:pt>
                <c:pt idx="76">
                  <c:v>69</c:v>
                </c:pt>
                <c:pt idx="77">
                  <c:v>70</c:v>
                </c:pt>
                <c:pt idx="78">
                  <c:v>71</c:v>
                </c:pt>
                <c:pt idx="79">
                  <c:v>72</c:v>
                </c:pt>
                <c:pt idx="80">
                  <c:v>73</c:v>
                </c:pt>
                <c:pt idx="81">
                  <c:v>74</c:v>
                </c:pt>
                <c:pt idx="82">
                  <c:v>75</c:v>
                </c:pt>
                <c:pt idx="83">
                  <c:v>76</c:v>
                </c:pt>
                <c:pt idx="84">
                  <c:v>76.0886</c:v>
                </c:pt>
                <c:pt idx="85">
                  <c:v>76.1404</c:v>
                </c:pt>
                <c:pt idx="86">
                  <c:v>76.174499999999995</c:v>
                </c:pt>
              </c:numCache>
            </c:numRef>
          </c:xVal>
          <c:yVal>
            <c:numRef>
              <c:f>ULOFA!$L$2:$L$88</c:f>
              <c:numCache>
                <c:formatCode>General</c:formatCode>
                <c:ptCount val="87"/>
                <c:pt idx="0">
                  <c:v>0</c:v>
                </c:pt>
                <c:pt idx="1">
                  <c:v>2E-3</c:v>
                </c:pt>
                <c:pt idx="2">
                  <c:v>3.0000000000000001E-3</c:v>
                </c:pt>
                <c:pt idx="3">
                  <c:v>5.0000000000000001E-3</c:v>
                </c:pt>
                <c:pt idx="4">
                  <c:v>7.0000000000000001E-3</c:v>
                </c:pt>
                <c:pt idx="5">
                  <c:v>8.0000000000000002E-3</c:v>
                </c:pt>
                <c:pt idx="6">
                  <c:v>0.01</c:v>
                </c:pt>
                <c:pt idx="7">
                  <c:v>1.0999999999999999E-2</c:v>
                </c:pt>
                <c:pt idx="8">
                  <c:v>1.2E-2</c:v>
                </c:pt>
                <c:pt idx="9">
                  <c:v>1.2999999999999999E-2</c:v>
                </c:pt>
                <c:pt idx="10">
                  <c:v>1.4999999999999999E-2</c:v>
                </c:pt>
                <c:pt idx="11">
                  <c:v>1.6E-2</c:v>
                </c:pt>
                <c:pt idx="12">
                  <c:v>1.7000000000000001E-2</c:v>
                </c:pt>
                <c:pt idx="13">
                  <c:v>1.7999999999999999E-2</c:v>
                </c:pt>
                <c:pt idx="14">
                  <c:v>1.9E-2</c:v>
                </c:pt>
                <c:pt idx="15">
                  <c:v>0.02</c:v>
                </c:pt>
                <c:pt idx="16">
                  <c:v>2.1000000000000001E-2</c:v>
                </c:pt>
                <c:pt idx="17">
                  <c:v>2.1999999999999999E-2</c:v>
                </c:pt>
                <c:pt idx="18">
                  <c:v>2.3E-2</c:v>
                </c:pt>
                <c:pt idx="19">
                  <c:v>2.4E-2</c:v>
                </c:pt>
                <c:pt idx="20">
                  <c:v>2.4E-2</c:v>
                </c:pt>
                <c:pt idx="21">
                  <c:v>2.5000000000000001E-2</c:v>
                </c:pt>
                <c:pt idx="22">
                  <c:v>2.5999999999999999E-2</c:v>
                </c:pt>
                <c:pt idx="23">
                  <c:v>2.7E-2</c:v>
                </c:pt>
                <c:pt idx="24">
                  <c:v>2.8000000000000001E-2</c:v>
                </c:pt>
                <c:pt idx="25">
                  <c:v>2.8000000000000001E-2</c:v>
                </c:pt>
                <c:pt idx="26">
                  <c:v>2.9000000000000001E-2</c:v>
                </c:pt>
                <c:pt idx="27">
                  <c:v>2.9000000000000001E-2</c:v>
                </c:pt>
                <c:pt idx="28">
                  <c:v>0.03</c:v>
                </c:pt>
                <c:pt idx="29">
                  <c:v>3.1E-2</c:v>
                </c:pt>
                <c:pt idx="30">
                  <c:v>3.1E-2</c:v>
                </c:pt>
                <c:pt idx="31">
                  <c:v>3.1E-2</c:v>
                </c:pt>
                <c:pt idx="32">
                  <c:v>3.1E-2</c:v>
                </c:pt>
                <c:pt idx="33">
                  <c:v>3.2000000000000001E-2</c:v>
                </c:pt>
                <c:pt idx="34">
                  <c:v>3.2000000000000001E-2</c:v>
                </c:pt>
                <c:pt idx="35">
                  <c:v>3.2000000000000001E-2</c:v>
                </c:pt>
                <c:pt idx="36">
                  <c:v>3.3000000000000002E-2</c:v>
                </c:pt>
                <c:pt idx="37">
                  <c:v>3.4000000000000002E-2</c:v>
                </c:pt>
                <c:pt idx="38">
                  <c:v>3.4000000000000002E-2</c:v>
                </c:pt>
                <c:pt idx="39">
                  <c:v>3.4000000000000002E-2</c:v>
                </c:pt>
                <c:pt idx="40">
                  <c:v>3.4000000000000002E-2</c:v>
                </c:pt>
                <c:pt idx="41">
                  <c:v>3.4000000000000002E-2</c:v>
                </c:pt>
                <c:pt idx="42">
                  <c:v>3.4000000000000002E-2</c:v>
                </c:pt>
                <c:pt idx="43">
                  <c:v>3.5000000000000003E-2</c:v>
                </c:pt>
                <c:pt idx="44">
                  <c:v>3.5000000000000003E-2</c:v>
                </c:pt>
                <c:pt idx="45">
                  <c:v>3.5000000000000003E-2</c:v>
                </c:pt>
                <c:pt idx="46">
                  <c:v>3.5999999999999997E-2</c:v>
                </c:pt>
                <c:pt idx="47">
                  <c:v>3.5999999999999997E-2</c:v>
                </c:pt>
                <c:pt idx="48">
                  <c:v>3.6999999999999998E-2</c:v>
                </c:pt>
                <c:pt idx="49">
                  <c:v>3.6999999999999998E-2</c:v>
                </c:pt>
                <c:pt idx="50">
                  <c:v>3.7999999999999999E-2</c:v>
                </c:pt>
                <c:pt idx="51">
                  <c:v>3.9E-2</c:v>
                </c:pt>
                <c:pt idx="52">
                  <c:v>0.04</c:v>
                </c:pt>
                <c:pt idx="53">
                  <c:v>0.04</c:v>
                </c:pt>
                <c:pt idx="54">
                  <c:v>4.1000000000000002E-2</c:v>
                </c:pt>
                <c:pt idx="55">
                  <c:v>4.1000000000000002E-2</c:v>
                </c:pt>
                <c:pt idx="56">
                  <c:v>4.1000000000000002E-2</c:v>
                </c:pt>
                <c:pt idx="57">
                  <c:v>4.2000000000000003E-2</c:v>
                </c:pt>
                <c:pt idx="58">
                  <c:v>4.2000000000000003E-2</c:v>
                </c:pt>
                <c:pt idx="59">
                  <c:v>4.2000000000000003E-2</c:v>
                </c:pt>
                <c:pt idx="60">
                  <c:v>4.2999999999999997E-2</c:v>
                </c:pt>
                <c:pt idx="61">
                  <c:v>4.2999999999999997E-2</c:v>
                </c:pt>
                <c:pt idx="62">
                  <c:v>4.3999999999999997E-2</c:v>
                </c:pt>
                <c:pt idx="63">
                  <c:v>4.3999999999999997E-2</c:v>
                </c:pt>
                <c:pt idx="64">
                  <c:v>4.3999999999999997E-2</c:v>
                </c:pt>
                <c:pt idx="65">
                  <c:v>4.4999999999999998E-2</c:v>
                </c:pt>
                <c:pt idx="66">
                  <c:v>4.4999999999999998E-2</c:v>
                </c:pt>
                <c:pt idx="67">
                  <c:v>4.4999999999999998E-2</c:v>
                </c:pt>
                <c:pt idx="68">
                  <c:v>4.4999999999999998E-2</c:v>
                </c:pt>
                <c:pt idx="69">
                  <c:v>4.4999999999999998E-2</c:v>
                </c:pt>
                <c:pt idx="70">
                  <c:v>4.5999999999999999E-2</c:v>
                </c:pt>
                <c:pt idx="71">
                  <c:v>4.5999999999999999E-2</c:v>
                </c:pt>
                <c:pt idx="72">
                  <c:v>4.8000000000000001E-2</c:v>
                </c:pt>
                <c:pt idx="73">
                  <c:v>0.05</c:v>
                </c:pt>
                <c:pt idx="74">
                  <c:v>5.2999999999999999E-2</c:v>
                </c:pt>
                <c:pt idx="75">
                  <c:v>5.3999999999999999E-2</c:v>
                </c:pt>
                <c:pt idx="76">
                  <c:v>5.6000000000000001E-2</c:v>
                </c:pt>
                <c:pt idx="77">
                  <c:v>5.7000000000000002E-2</c:v>
                </c:pt>
                <c:pt idx="78">
                  <c:v>5.8999999999999997E-2</c:v>
                </c:pt>
                <c:pt idx="79">
                  <c:v>6.3E-2</c:v>
                </c:pt>
                <c:pt idx="80">
                  <c:v>6.8000000000000005E-2</c:v>
                </c:pt>
                <c:pt idx="81">
                  <c:v>7.1999999999999995E-2</c:v>
                </c:pt>
                <c:pt idx="82">
                  <c:v>8.3000000000000004E-2</c:v>
                </c:pt>
                <c:pt idx="83">
                  <c:v>9.9000000000000005E-2</c:v>
                </c:pt>
                <c:pt idx="84">
                  <c:v>0.106</c:v>
                </c:pt>
                <c:pt idx="85">
                  <c:v>0.112</c:v>
                </c:pt>
                <c:pt idx="86">
                  <c:v>0.115</c:v>
                </c:pt>
              </c:numCache>
            </c:numRef>
          </c:yVal>
          <c:smooth val="0"/>
          <c:extLst>
            <c:ext xmlns:c16="http://schemas.microsoft.com/office/drawing/2014/chart" uri="{C3380CC4-5D6E-409C-BE32-E72D297353CC}">
              <c16:uniqueId val="{00000003-9D9C-48CF-9F44-69827094F17D}"/>
            </c:ext>
          </c:extLst>
        </c:ser>
        <c:ser>
          <c:idx val="4"/>
          <c:order val="4"/>
          <c:tx>
            <c:strRef>
              <c:f>ULOFA!$M$1</c:f>
              <c:strCache>
                <c:ptCount val="1"/>
                <c:pt idx="0">
                  <c:v>Coolant Expansion</c:v>
                </c:pt>
              </c:strCache>
            </c:strRef>
          </c:tx>
          <c:spPr>
            <a:ln w="19050" cap="rnd">
              <a:solidFill>
                <a:srgbClr val="00B0F0">
                  <a:alpha val="40000"/>
                </a:srgbClr>
              </a:solidFill>
              <a:round/>
            </a:ln>
            <a:effectLst/>
          </c:spPr>
          <c:marker>
            <c:symbol val="none"/>
          </c:marker>
          <c:xVal>
            <c:numRef>
              <c:f>ULOFA!$H$2:$H$88</c:f>
              <c:numCache>
                <c:formatCode>General</c:formatCode>
                <c:ptCount val="8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25.823</c:v>
                </c:pt>
                <c:pt idx="27">
                  <c:v>26</c:v>
                </c:pt>
                <c:pt idx="28">
                  <c:v>27</c:v>
                </c:pt>
                <c:pt idx="29">
                  <c:v>28</c:v>
                </c:pt>
                <c:pt idx="30">
                  <c:v>28.8249</c:v>
                </c:pt>
                <c:pt idx="31">
                  <c:v>29</c:v>
                </c:pt>
                <c:pt idx="32">
                  <c:v>29.484999999999999</c:v>
                </c:pt>
                <c:pt idx="33">
                  <c:v>30</c:v>
                </c:pt>
                <c:pt idx="34">
                  <c:v>30.168099999999999</c:v>
                </c:pt>
                <c:pt idx="35">
                  <c:v>31</c:v>
                </c:pt>
                <c:pt idx="36">
                  <c:v>32</c:v>
                </c:pt>
                <c:pt idx="37">
                  <c:v>33</c:v>
                </c:pt>
                <c:pt idx="38">
                  <c:v>34</c:v>
                </c:pt>
                <c:pt idx="39">
                  <c:v>35</c:v>
                </c:pt>
                <c:pt idx="40">
                  <c:v>36</c:v>
                </c:pt>
                <c:pt idx="41">
                  <c:v>37</c:v>
                </c:pt>
                <c:pt idx="42">
                  <c:v>38</c:v>
                </c:pt>
                <c:pt idx="43">
                  <c:v>39</c:v>
                </c:pt>
                <c:pt idx="44">
                  <c:v>40</c:v>
                </c:pt>
                <c:pt idx="45">
                  <c:v>40.395099999999999</c:v>
                </c:pt>
                <c:pt idx="46">
                  <c:v>41</c:v>
                </c:pt>
                <c:pt idx="47">
                  <c:v>42</c:v>
                </c:pt>
                <c:pt idx="48">
                  <c:v>43</c:v>
                </c:pt>
                <c:pt idx="49">
                  <c:v>44</c:v>
                </c:pt>
                <c:pt idx="50">
                  <c:v>45</c:v>
                </c:pt>
                <c:pt idx="51">
                  <c:v>46</c:v>
                </c:pt>
                <c:pt idx="52">
                  <c:v>47</c:v>
                </c:pt>
                <c:pt idx="53">
                  <c:v>48</c:v>
                </c:pt>
                <c:pt idx="54">
                  <c:v>48.610100000000003</c:v>
                </c:pt>
                <c:pt idx="55">
                  <c:v>49</c:v>
                </c:pt>
                <c:pt idx="56">
                  <c:v>50</c:v>
                </c:pt>
                <c:pt idx="57">
                  <c:v>51</c:v>
                </c:pt>
                <c:pt idx="58">
                  <c:v>51.320099999999996</c:v>
                </c:pt>
                <c:pt idx="59">
                  <c:v>52</c:v>
                </c:pt>
                <c:pt idx="60">
                  <c:v>53</c:v>
                </c:pt>
                <c:pt idx="61">
                  <c:v>54</c:v>
                </c:pt>
                <c:pt idx="62">
                  <c:v>55</c:v>
                </c:pt>
                <c:pt idx="63">
                  <c:v>56</c:v>
                </c:pt>
                <c:pt idx="64">
                  <c:v>57</c:v>
                </c:pt>
                <c:pt idx="65">
                  <c:v>58</c:v>
                </c:pt>
                <c:pt idx="66">
                  <c:v>59</c:v>
                </c:pt>
                <c:pt idx="67">
                  <c:v>60</c:v>
                </c:pt>
                <c:pt idx="68">
                  <c:v>61</c:v>
                </c:pt>
                <c:pt idx="69">
                  <c:v>62</c:v>
                </c:pt>
                <c:pt idx="70">
                  <c:v>63</c:v>
                </c:pt>
                <c:pt idx="71">
                  <c:v>64</c:v>
                </c:pt>
                <c:pt idx="72">
                  <c:v>65</c:v>
                </c:pt>
                <c:pt idx="73">
                  <c:v>66</c:v>
                </c:pt>
                <c:pt idx="74">
                  <c:v>67</c:v>
                </c:pt>
                <c:pt idx="75">
                  <c:v>68</c:v>
                </c:pt>
                <c:pt idx="76">
                  <c:v>69</c:v>
                </c:pt>
                <c:pt idx="77">
                  <c:v>70</c:v>
                </c:pt>
                <c:pt idx="78">
                  <c:v>71</c:v>
                </c:pt>
                <c:pt idx="79">
                  <c:v>72</c:v>
                </c:pt>
                <c:pt idx="80">
                  <c:v>73</c:v>
                </c:pt>
                <c:pt idx="81">
                  <c:v>74</c:v>
                </c:pt>
                <c:pt idx="82">
                  <c:v>75</c:v>
                </c:pt>
                <c:pt idx="83">
                  <c:v>76</c:v>
                </c:pt>
                <c:pt idx="84">
                  <c:v>76.0886</c:v>
                </c:pt>
                <c:pt idx="85">
                  <c:v>76.1404</c:v>
                </c:pt>
                <c:pt idx="86">
                  <c:v>76.174499999999995</c:v>
                </c:pt>
              </c:numCache>
            </c:numRef>
          </c:xVal>
          <c:yVal>
            <c:numRef>
              <c:f>ULOFA!$M$2:$M$88</c:f>
              <c:numCache>
                <c:formatCode>General</c:formatCode>
                <c:ptCount val="87"/>
                <c:pt idx="0">
                  <c:v>0</c:v>
                </c:pt>
                <c:pt idx="1">
                  <c:v>6.0000000000000001E-3</c:v>
                </c:pt>
                <c:pt idx="2">
                  <c:v>1.0999999999999999E-2</c:v>
                </c:pt>
                <c:pt idx="3">
                  <c:v>1.7000000000000001E-2</c:v>
                </c:pt>
                <c:pt idx="4">
                  <c:v>2.1999999999999999E-2</c:v>
                </c:pt>
                <c:pt idx="5">
                  <c:v>2.5999999999999999E-2</c:v>
                </c:pt>
                <c:pt idx="6">
                  <c:v>3.1E-2</c:v>
                </c:pt>
                <c:pt idx="7">
                  <c:v>3.5000000000000003E-2</c:v>
                </c:pt>
                <c:pt idx="8">
                  <c:v>3.9E-2</c:v>
                </c:pt>
                <c:pt idx="9">
                  <c:v>4.2999999999999997E-2</c:v>
                </c:pt>
                <c:pt idx="10">
                  <c:v>4.7E-2</c:v>
                </c:pt>
                <c:pt idx="11">
                  <c:v>5.0999999999999997E-2</c:v>
                </c:pt>
                <c:pt idx="12">
                  <c:v>5.5E-2</c:v>
                </c:pt>
                <c:pt idx="13">
                  <c:v>5.8000000000000003E-2</c:v>
                </c:pt>
                <c:pt idx="14">
                  <c:v>6.0999999999999999E-2</c:v>
                </c:pt>
                <c:pt idx="15">
                  <c:v>6.5000000000000002E-2</c:v>
                </c:pt>
                <c:pt idx="16">
                  <c:v>6.8000000000000005E-2</c:v>
                </c:pt>
                <c:pt idx="17">
                  <c:v>7.0999999999999994E-2</c:v>
                </c:pt>
                <c:pt idx="18">
                  <c:v>7.3999999999999996E-2</c:v>
                </c:pt>
                <c:pt idx="19">
                  <c:v>7.6999999999999999E-2</c:v>
                </c:pt>
                <c:pt idx="20">
                  <c:v>7.9000000000000001E-2</c:v>
                </c:pt>
                <c:pt idx="21">
                  <c:v>8.2000000000000003E-2</c:v>
                </c:pt>
                <c:pt idx="22">
                  <c:v>8.5000000000000006E-2</c:v>
                </c:pt>
                <c:pt idx="23">
                  <c:v>8.6999999999999994E-2</c:v>
                </c:pt>
                <c:pt idx="24">
                  <c:v>0.09</c:v>
                </c:pt>
                <c:pt idx="25">
                  <c:v>9.1999999999999998E-2</c:v>
                </c:pt>
                <c:pt idx="26">
                  <c:v>9.4E-2</c:v>
                </c:pt>
                <c:pt idx="27">
                  <c:v>9.5000000000000001E-2</c:v>
                </c:pt>
                <c:pt idx="28">
                  <c:v>9.7000000000000003E-2</c:v>
                </c:pt>
                <c:pt idx="29">
                  <c:v>9.9000000000000005E-2</c:v>
                </c:pt>
                <c:pt idx="30">
                  <c:v>0.10100000000000001</c:v>
                </c:pt>
                <c:pt idx="31">
                  <c:v>0.10199999999999999</c:v>
                </c:pt>
                <c:pt idx="32">
                  <c:v>0.10299999999999999</c:v>
                </c:pt>
                <c:pt idx="33">
                  <c:v>0.105</c:v>
                </c:pt>
                <c:pt idx="34">
                  <c:v>0.106</c:v>
                </c:pt>
                <c:pt idx="35">
                  <c:v>0.108</c:v>
                </c:pt>
                <c:pt idx="36">
                  <c:v>0.11</c:v>
                </c:pt>
                <c:pt idx="37">
                  <c:v>0.113</c:v>
                </c:pt>
                <c:pt idx="38">
                  <c:v>0.11799999999999999</c:v>
                </c:pt>
                <c:pt idx="39">
                  <c:v>0.125</c:v>
                </c:pt>
                <c:pt idx="40">
                  <c:v>0.129</c:v>
                </c:pt>
                <c:pt idx="41">
                  <c:v>0.129</c:v>
                </c:pt>
                <c:pt idx="42">
                  <c:v>0.129</c:v>
                </c:pt>
                <c:pt idx="43">
                  <c:v>0.13</c:v>
                </c:pt>
                <c:pt idx="44">
                  <c:v>0.13200000000000001</c:v>
                </c:pt>
                <c:pt idx="45">
                  <c:v>0.13200000000000001</c:v>
                </c:pt>
                <c:pt idx="46">
                  <c:v>0.13500000000000001</c:v>
                </c:pt>
                <c:pt idx="47">
                  <c:v>0.13700000000000001</c:v>
                </c:pt>
                <c:pt idx="48">
                  <c:v>0.13900000000000001</c:v>
                </c:pt>
                <c:pt idx="49">
                  <c:v>0.14199999999999999</c:v>
                </c:pt>
                <c:pt idx="50">
                  <c:v>0.14399999999999999</c:v>
                </c:pt>
                <c:pt idx="51">
                  <c:v>0.14499999999999999</c:v>
                </c:pt>
                <c:pt idx="52">
                  <c:v>0.15</c:v>
                </c:pt>
                <c:pt idx="53">
                  <c:v>0.152</c:v>
                </c:pt>
                <c:pt idx="54">
                  <c:v>0.153</c:v>
                </c:pt>
                <c:pt idx="55">
                  <c:v>0.155</c:v>
                </c:pt>
                <c:pt idx="56">
                  <c:v>0.157</c:v>
                </c:pt>
                <c:pt idx="57">
                  <c:v>0.159</c:v>
                </c:pt>
                <c:pt idx="58">
                  <c:v>0.159</c:v>
                </c:pt>
                <c:pt idx="59">
                  <c:v>0.161</c:v>
                </c:pt>
                <c:pt idx="60">
                  <c:v>0.16300000000000001</c:v>
                </c:pt>
                <c:pt idx="61">
                  <c:v>0.16500000000000001</c:v>
                </c:pt>
                <c:pt idx="62">
                  <c:v>0.16700000000000001</c:v>
                </c:pt>
                <c:pt idx="63">
                  <c:v>0.17499999999999999</c:v>
                </c:pt>
                <c:pt idx="64">
                  <c:v>0.17599999999999999</c:v>
                </c:pt>
                <c:pt idx="65">
                  <c:v>0.17699999999999999</c:v>
                </c:pt>
                <c:pt idx="66">
                  <c:v>0.17799999999999999</c:v>
                </c:pt>
                <c:pt idx="67">
                  <c:v>0.182</c:v>
                </c:pt>
                <c:pt idx="68">
                  <c:v>0.182</c:v>
                </c:pt>
                <c:pt idx="69">
                  <c:v>0.183</c:v>
                </c:pt>
                <c:pt idx="70">
                  <c:v>0.184</c:v>
                </c:pt>
                <c:pt idx="71">
                  <c:v>0.17899999999999999</c:v>
                </c:pt>
                <c:pt idx="72">
                  <c:v>0.16600000000000001</c:v>
                </c:pt>
                <c:pt idx="73">
                  <c:v>0.17299999999999999</c:v>
                </c:pt>
                <c:pt idx="74">
                  <c:v>0.186</c:v>
                </c:pt>
                <c:pt idx="75">
                  <c:v>0.192</c:v>
                </c:pt>
                <c:pt idx="76">
                  <c:v>0.19600000000000001</c:v>
                </c:pt>
                <c:pt idx="77">
                  <c:v>0.2</c:v>
                </c:pt>
                <c:pt idx="78">
                  <c:v>0.17100000000000001</c:v>
                </c:pt>
                <c:pt idx="79">
                  <c:v>0.16900000000000001</c:v>
                </c:pt>
                <c:pt idx="80">
                  <c:v>0.17899999999999999</c:v>
                </c:pt>
                <c:pt idx="81">
                  <c:v>0.189</c:v>
                </c:pt>
                <c:pt idx="82">
                  <c:v>0.14199999999999999</c:v>
                </c:pt>
                <c:pt idx="83">
                  <c:v>0.15</c:v>
                </c:pt>
                <c:pt idx="84">
                  <c:v>9.4E-2</c:v>
                </c:pt>
                <c:pt idx="85">
                  <c:v>8.5999999999999993E-2</c:v>
                </c:pt>
                <c:pt idx="86">
                  <c:v>8.5000000000000006E-2</c:v>
                </c:pt>
              </c:numCache>
            </c:numRef>
          </c:yVal>
          <c:smooth val="0"/>
          <c:extLst>
            <c:ext xmlns:c16="http://schemas.microsoft.com/office/drawing/2014/chart" uri="{C3380CC4-5D6E-409C-BE32-E72D297353CC}">
              <c16:uniqueId val="{00000004-9D9C-48CF-9F44-69827094F17D}"/>
            </c:ext>
          </c:extLst>
        </c:ser>
        <c:ser>
          <c:idx val="5"/>
          <c:order val="5"/>
          <c:tx>
            <c:strRef>
              <c:f>ULOFA!$N$1</c:f>
              <c:strCache>
                <c:ptCount val="1"/>
                <c:pt idx="0">
                  <c:v>Coolant voiding</c:v>
                </c:pt>
              </c:strCache>
            </c:strRef>
          </c:tx>
          <c:spPr>
            <a:ln w="19050" cap="rnd">
              <a:solidFill>
                <a:schemeClr val="accent6"/>
              </a:solidFill>
              <a:round/>
            </a:ln>
            <a:effectLst/>
          </c:spPr>
          <c:marker>
            <c:symbol val="none"/>
          </c:marker>
          <c:xVal>
            <c:numRef>
              <c:f>ULOFA!$H$2:$H$88</c:f>
              <c:numCache>
                <c:formatCode>General</c:formatCode>
                <c:ptCount val="8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25.823</c:v>
                </c:pt>
                <c:pt idx="27">
                  <c:v>26</c:v>
                </c:pt>
                <c:pt idx="28">
                  <c:v>27</c:v>
                </c:pt>
                <c:pt idx="29">
                  <c:v>28</c:v>
                </c:pt>
                <c:pt idx="30">
                  <c:v>28.8249</c:v>
                </c:pt>
                <c:pt idx="31">
                  <c:v>29</c:v>
                </c:pt>
                <c:pt idx="32">
                  <c:v>29.484999999999999</c:v>
                </c:pt>
                <c:pt idx="33">
                  <c:v>30</c:v>
                </c:pt>
                <c:pt idx="34">
                  <c:v>30.168099999999999</c:v>
                </c:pt>
                <c:pt idx="35">
                  <c:v>31</c:v>
                </c:pt>
                <c:pt idx="36">
                  <c:v>32</c:v>
                </c:pt>
                <c:pt idx="37">
                  <c:v>33</c:v>
                </c:pt>
                <c:pt idx="38">
                  <c:v>34</c:v>
                </c:pt>
                <c:pt idx="39">
                  <c:v>35</c:v>
                </c:pt>
                <c:pt idx="40">
                  <c:v>36</c:v>
                </c:pt>
                <c:pt idx="41">
                  <c:v>37</c:v>
                </c:pt>
                <c:pt idx="42">
                  <c:v>38</c:v>
                </c:pt>
                <c:pt idx="43">
                  <c:v>39</c:v>
                </c:pt>
                <c:pt idx="44">
                  <c:v>40</c:v>
                </c:pt>
                <c:pt idx="45">
                  <c:v>40.395099999999999</c:v>
                </c:pt>
                <c:pt idx="46">
                  <c:v>41</c:v>
                </c:pt>
                <c:pt idx="47">
                  <c:v>42</c:v>
                </c:pt>
                <c:pt idx="48">
                  <c:v>43</c:v>
                </c:pt>
                <c:pt idx="49">
                  <c:v>44</c:v>
                </c:pt>
                <c:pt idx="50">
                  <c:v>45</c:v>
                </c:pt>
                <c:pt idx="51">
                  <c:v>46</c:v>
                </c:pt>
                <c:pt idx="52">
                  <c:v>47</c:v>
                </c:pt>
                <c:pt idx="53">
                  <c:v>48</c:v>
                </c:pt>
                <c:pt idx="54">
                  <c:v>48.610100000000003</c:v>
                </c:pt>
                <c:pt idx="55">
                  <c:v>49</c:v>
                </c:pt>
                <c:pt idx="56">
                  <c:v>50</c:v>
                </c:pt>
                <c:pt idx="57">
                  <c:v>51</c:v>
                </c:pt>
                <c:pt idx="58">
                  <c:v>51.320099999999996</c:v>
                </c:pt>
                <c:pt idx="59">
                  <c:v>52</c:v>
                </c:pt>
                <c:pt idx="60">
                  <c:v>53</c:v>
                </c:pt>
                <c:pt idx="61">
                  <c:v>54</c:v>
                </c:pt>
                <c:pt idx="62">
                  <c:v>55</c:v>
                </c:pt>
                <c:pt idx="63">
                  <c:v>56</c:v>
                </c:pt>
                <c:pt idx="64">
                  <c:v>57</c:v>
                </c:pt>
                <c:pt idx="65">
                  <c:v>58</c:v>
                </c:pt>
                <c:pt idx="66">
                  <c:v>59</c:v>
                </c:pt>
                <c:pt idx="67">
                  <c:v>60</c:v>
                </c:pt>
                <c:pt idx="68">
                  <c:v>61</c:v>
                </c:pt>
                <c:pt idx="69">
                  <c:v>62</c:v>
                </c:pt>
                <c:pt idx="70">
                  <c:v>63</c:v>
                </c:pt>
                <c:pt idx="71">
                  <c:v>64</c:v>
                </c:pt>
                <c:pt idx="72">
                  <c:v>65</c:v>
                </c:pt>
                <c:pt idx="73">
                  <c:v>66</c:v>
                </c:pt>
                <c:pt idx="74">
                  <c:v>67</c:v>
                </c:pt>
                <c:pt idx="75">
                  <c:v>68</c:v>
                </c:pt>
                <c:pt idx="76">
                  <c:v>69</c:v>
                </c:pt>
                <c:pt idx="77">
                  <c:v>70</c:v>
                </c:pt>
                <c:pt idx="78">
                  <c:v>71</c:v>
                </c:pt>
                <c:pt idx="79">
                  <c:v>72</c:v>
                </c:pt>
                <c:pt idx="80">
                  <c:v>73</c:v>
                </c:pt>
                <c:pt idx="81">
                  <c:v>74</c:v>
                </c:pt>
                <c:pt idx="82">
                  <c:v>75</c:v>
                </c:pt>
                <c:pt idx="83">
                  <c:v>76</c:v>
                </c:pt>
                <c:pt idx="84">
                  <c:v>76.0886</c:v>
                </c:pt>
                <c:pt idx="85">
                  <c:v>76.1404</c:v>
                </c:pt>
                <c:pt idx="86">
                  <c:v>76.174499999999995</c:v>
                </c:pt>
              </c:numCache>
            </c:numRef>
          </c:xVal>
          <c:yVal>
            <c:numRef>
              <c:f>ULOFA!$N$2:$N$88</c:f>
              <c:numCache>
                <c:formatCode>General</c:formatCode>
                <c:ptCount val="8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-1E-3</c:v>
                </c:pt>
                <c:pt idx="30">
                  <c:v>-1E-3</c:v>
                </c:pt>
                <c:pt idx="31">
                  <c:v>-4.0000000000000001E-3</c:v>
                </c:pt>
                <c:pt idx="32">
                  <c:v>-6.0000000000000001E-3</c:v>
                </c:pt>
                <c:pt idx="33">
                  <c:v>-1.9E-2</c:v>
                </c:pt>
                <c:pt idx="34">
                  <c:v>-0.02</c:v>
                </c:pt>
                <c:pt idx="35">
                  <c:v>-0.03</c:v>
                </c:pt>
                <c:pt idx="36">
                  <c:v>-3.3000000000000002E-2</c:v>
                </c:pt>
                <c:pt idx="37">
                  <c:v>-3.5999999999999997E-2</c:v>
                </c:pt>
                <c:pt idx="38">
                  <c:v>-7.0999999999999994E-2</c:v>
                </c:pt>
                <c:pt idx="39">
                  <c:v>-0.123</c:v>
                </c:pt>
                <c:pt idx="40">
                  <c:v>-0.161</c:v>
                </c:pt>
                <c:pt idx="41">
                  <c:v>-0.16300000000000001</c:v>
                </c:pt>
                <c:pt idx="42">
                  <c:v>-0.16300000000000001</c:v>
                </c:pt>
                <c:pt idx="43">
                  <c:v>-0.16300000000000001</c:v>
                </c:pt>
                <c:pt idx="44">
                  <c:v>-0.16300000000000001</c:v>
                </c:pt>
                <c:pt idx="45">
                  <c:v>-0.16300000000000001</c:v>
                </c:pt>
                <c:pt idx="46">
                  <c:v>-0.17699999999999999</c:v>
                </c:pt>
                <c:pt idx="47">
                  <c:v>-0.17899999999999999</c:v>
                </c:pt>
                <c:pt idx="48">
                  <c:v>-0.18</c:v>
                </c:pt>
                <c:pt idx="49">
                  <c:v>-0.18</c:v>
                </c:pt>
                <c:pt idx="50">
                  <c:v>-0.18099999999999999</c:v>
                </c:pt>
                <c:pt idx="51">
                  <c:v>-0.16600000000000001</c:v>
                </c:pt>
                <c:pt idx="52">
                  <c:v>-0.185</c:v>
                </c:pt>
                <c:pt idx="53">
                  <c:v>-0.183</c:v>
                </c:pt>
                <c:pt idx="54">
                  <c:v>-0.184</c:v>
                </c:pt>
                <c:pt idx="55">
                  <c:v>-0.191</c:v>
                </c:pt>
                <c:pt idx="56">
                  <c:v>-0.19500000000000001</c:v>
                </c:pt>
                <c:pt idx="57">
                  <c:v>-0.19700000000000001</c:v>
                </c:pt>
                <c:pt idx="58">
                  <c:v>-0.19700000000000001</c:v>
                </c:pt>
                <c:pt idx="59">
                  <c:v>-0.2</c:v>
                </c:pt>
                <c:pt idx="60">
                  <c:v>-0.20100000000000001</c:v>
                </c:pt>
                <c:pt idx="61">
                  <c:v>-0.20399999999999999</c:v>
                </c:pt>
                <c:pt idx="62">
                  <c:v>-0.2</c:v>
                </c:pt>
                <c:pt idx="63">
                  <c:v>-0.26200000000000001</c:v>
                </c:pt>
                <c:pt idx="64">
                  <c:v>-0.26300000000000001</c:v>
                </c:pt>
                <c:pt idx="65">
                  <c:v>-0.27100000000000002</c:v>
                </c:pt>
                <c:pt idx="66">
                  <c:v>-0.27200000000000002</c:v>
                </c:pt>
                <c:pt idx="67">
                  <c:v>-0.29899999999999999</c:v>
                </c:pt>
                <c:pt idx="68">
                  <c:v>-0.29899999999999999</c:v>
                </c:pt>
                <c:pt idx="69">
                  <c:v>-0.29899999999999999</c:v>
                </c:pt>
                <c:pt idx="70">
                  <c:v>-0.29899999999999999</c:v>
                </c:pt>
                <c:pt idx="71">
                  <c:v>-0.22900000000000001</c:v>
                </c:pt>
                <c:pt idx="72">
                  <c:v>-6.0999999999999999E-2</c:v>
                </c:pt>
                <c:pt idx="73">
                  <c:v>-5.6000000000000001E-2</c:v>
                </c:pt>
                <c:pt idx="74">
                  <c:v>-0.10199999999999999</c:v>
                </c:pt>
                <c:pt idx="75">
                  <c:v>-9.9000000000000005E-2</c:v>
                </c:pt>
                <c:pt idx="76">
                  <c:v>-0.1</c:v>
                </c:pt>
                <c:pt idx="77">
                  <c:v>-0.1</c:v>
                </c:pt>
                <c:pt idx="78">
                  <c:v>0.191</c:v>
                </c:pt>
                <c:pt idx="79">
                  <c:v>0.29599999999999999</c:v>
                </c:pt>
                <c:pt idx="80">
                  <c:v>0.32400000000000001</c:v>
                </c:pt>
                <c:pt idx="81">
                  <c:v>0.33800000000000002</c:v>
                </c:pt>
                <c:pt idx="82">
                  <c:v>0.84</c:v>
                </c:pt>
                <c:pt idx="83">
                  <c:v>0.96799999999999997</c:v>
                </c:pt>
                <c:pt idx="84">
                  <c:v>1.458</c:v>
                </c:pt>
                <c:pt idx="85">
                  <c:v>1.5529999999999999</c:v>
                </c:pt>
                <c:pt idx="86">
                  <c:v>1.579</c:v>
                </c:pt>
              </c:numCache>
            </c:numRef>
          </c:yVal>
          <c:smooth val="0"/>
          <c:extLst>
            <c:ext xmlns:c16="http://schemas.microsoft.com/office/drawing/2014/chart" uri="{C3380CC4-5D6E-409C-BE32-E72D297353CC}">
              <c16:uniqueId val="{00000005-9D9C-48CF-9F44-69827094F17D}"/>
            </c:ext>
          </c:extLst>
        </c:ser>
        <c:ser>
          <c:idx val="6"/>
          <c:order val="6"/>
          <c:tx>
            <c:strRef>
              <c:f>ULOFA!$O$1</c:f>
              <c:strCache>
                <c:ptCount val="1"/>
                <c:pt idx="0">
                  <c:v>Radial expansion</c:v>
                </c:pt>
              </c:strCache>
            </c:strRef>
          </c:tx>
          <c:spPr>
            <a:ln w="19050" cap="rnd">
              <a:solidFill>
                <a:schemeClr val="accent1">
                  <a:lumMod val="50000"/>
                </a:schemeClr>
              </a:solidFill>
              <a:round/>
            </a:ln>
            <a:effectLst/>
          </c:spPr>
          <c:marker>
            <c:symbol val="none"/>
          </c:marker>
          <c:xVal>
            <c:numRef>
              <c:f>ULOFA!$H$2:$H$88</c:f>
              <c:numCache>
                <c:formatCode>General</c:formatCode>
                <c:ptCount val="8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25.823</c:v>
                </c:pt>
                <c:pt idx="27">
                  <c:v>26</c:v>
                </c:pt>
                <c:pt idx="28">
                  <c:v>27</c:v>
                </c:pt>
                <c:pt idx="29">
                  <c:v>28</c:v>
                </c:pt>
                <c:pt idx="30">
                  <c:v>28.8249</c:v>
                </c:pt>
                <c:pt idx="31">
                  <c:v>29</c:v>
                </c:pt>
                <c:pt idx="32">
                  <c:v>29.484999999999999</c:v>
                </c:pt>
                <c:pt idx="33">
                  <c:v>30</c:v>
                </c:pt>
                <c:pt idx="34">
                  <c:v>30.168099999999999</c:v>
                </c:pt>
                <c:pt idx="35">
                  <c:v>31</c:v>
                </c:pt>
                <c:pt idx="36">
                  <c:v>32</c:v>
                </c:pt>
                <c:pt idx="37">
                  <c:v>33</c:v>
                </c:pt>
                <c:pt idx="38">
                  <c:v>34</c:v>
                </c:pt>
                <c:pt idx="39">
                  <c:v>35</c:v>
                </c:pt>
                <c:pt idx="40">
                  <c:v>36</c:v>
                </c:pt>
                <c:pt idx="41">
                  <c:v>37</c:v>
                </c:pt>
                <c:pt idx="42">
                  <c:v>38</c:v>
                </c:pt>
                <c:pt idx="43">
                  <c:v>39</c:v>
                </c:pt>
                <c:pt idx="44">
                  <c:v>40</c:v>
                </c:pt>
                <c:pt idx="45">
                  <c:v>40.395099999999999</c:v>
                </c:pt>
                <c:pt idx="46">
                  <c:v>41</c:v>
                </c:pt>
                <c:pt idx="47">
                  <c:v>42</c:v>
                </c:pt>
                <c:pt idx="48">
                  <c:v>43</c:v>
                </c:pt>
                <c:pt idx="49">
                  <c:v>44</c:v>
                </c:pt>
                <c:pt idx="50">
                  <c:v>45</c:v>
                </c:pt>
                <c:pt idx="51">
                  <c:v>46</c:v>
                </c:pt>
                <c:pt idx="52">
                  <c:v>47</c:v>
                </c:pt>
                <c:pt idx="53">
                  <c:v>48</c:v>
                </c:pt>
                <c:pt idx="54">
                  <c:v>48.610100000000003</c:v>
                </c:pt>
                <c:pt idx="55">
                  <c:v>49</c:v>
                </c:pt>
                <c:pt idx="56">
                  <c:v>50</c:v>
                </c:pt>
                <c:pt idx="57">
                  <c:v>51</c:v>
                </c:pt>
                <c:pt idx="58">
                  <c:v>51.320099999999996</c:v>
                </c:pt>
                <c:pt idx="59">
                  <c:v>52</c:v>
                </c:pt>
                <c:pt idx="60">
                  <c:v>53</c:v>
                </c:pt>
                <c:pt idx="61">
                  <c:v>54</c:v>
                </c:pt>
                <c:pt idx="62">
                  <c:v>55</c:v>
                </c:pt>
                <c:pt idx="63">
                  <c:v>56</c:v>
                </c:pt>
                <c:pt idx="64">
                  <c:v>57</c:v>
                </c:pt>
                <c:pt idx="65">
                  <c:v>58</c:v>
                </c:pt>
                <c:pt idx="66">
                  <c:v>59</c:v>
                </c:pt>
                <c:pt idx="67">
                  <c:v>60</c:v>
                </c:pt>
                <c:pt idx="68">
                  <c:v>61</c:v>
                </c:pt>
                <c:pt idx="69">
                  <c:v>62</c:v>
                </c:pt>
                <c:pt idx="70">
                  <c:v>63</c:v>
                </c:pt>
                <c:pt idx="71">
                  <c:v>64</c:v>
                </c:pt>
                <c:pt idx="72">
                  <c:v>65</c:v>
                </c:pt>
                <c:pt idx="73">
                  <c:v>66</c:v>
                </c:pt>
                <c:pt idx="74">
                  <c:v>67</c:v>
                </c:pt>
                <c:pt idx="75">
                  <c:v>68</c:v>
                </c:pt>
                <c:pt idx="76">
                  <c:v>69</c:v>
                </c:pt>
                <c:pt idx="77">
                  <c:v>70</c:v>
                </c:pt>
                <c:pt idx="78">
                  <c:v>71</c:v>
                </c:pt>
                <c:pt idx="79">
                  <c:v>72</c:v>
                </c:pt>
                <c:pt idx="80">
                  <c:v>73</c:v>
                </c:pt>
                <c:pt idx="81">
                  <c:v>74</c:v>
                </c:pt>
                <c:pt idx="82">
                  <c:v>75</c:v>
                </c:pt>
                <c:pt idx="83">
                  <c:v>76</c:v>
                </c:pt>
                <c:pt idx="84">
                  <c:v>76.0886</c:v>
                </c:pt>
                <c:pt idx="85">
                  <c:v>76.1404</c:v>
                </c:pt>
                <c:pt idx="86">
                  <c:v>76.174499999999995</c:v>
                </c:pt>
              </c:numCache>
            </c:numRef>
          </c:xVal>
          <c:yVal>
            <c:numRef>
              <c:f>ULOFA!$O$2:$O$88</c:f>
              <c:numCache>
                <c:formatCode>General</c:formatCode>
                <c:ptCount val="87"/>
                <c:pt idx="0">
                  <c:v>0</c:v>
                </c:pt>
                <c:pt idx="1">
                  <c:v>-2.5000000000000001E-2</c:v>
                </c:pt>
                <c:pt idx="2">
                  <c:v>-5.5E-2</c:v>
                </c:pt>
                <c:pt idx="3">
                  <c:v>-8.4000000000000005E-2</c:v>
                </c:pt>
                <c:pt idx="4">
                  <c:v>-0.111</c:v>
                </c:pt>
                <c:pt idx="5">
                  <c:v>-0.13800000000000001</c:v>
                </c:pt>
                <c:pt idx="6">
                  <c:v>-0.16300000000000001</c:v>
                </c:pt>
                <c:pt idx="7">
                  <c:v>-0.188</c:v>
                </c:pt>
                <c:pt idx="8">
                  <c:v>-0.21099999999999999</c:v>
                </c:pt>
                <c:pt idx="9">
                  <c:v>-0.23400000000000001</c:v>
                </c:pt>
                <c:pt idx="10">
                  <c:v>-0.25600000000000001</c:v>
                </c:pt>
                <c:pt idx="11">
                  <c:v>-0.27800000000000002</c:v>
                </c:pt>
                <c:pt idx="12">
                  <c:v>-0.29799999999999999</c:v>
                </c:pt>
                <c:pt idx="13">
                  <c:v>-0.318</c:v>
                </c:pt>
                <c:pt idx="14">
                  <c:v>-0.33800000000000002</c:v>
                </c:pt>
                <c:pt idx="15">
                  <c:v>-0.35599999999999998</c:v>
                </c:pt>
                <c:pt idx="16">
                  <c:v>-0.375</c:v>
                </c:pt>
                <c:pt idx="17">
                  <c:v>-0.39200000000000002</c:v>
                </c:pt>
                <c:pt idx="18">
                  <c:v>-0.40899999999999997</c:v>
                </c:pt>
                <c:pt idx="19">
                  <c:v>-0.42599999999999999</c:v>
                </c:pt>
                <c:pt idx="20">
                  <c:v>-0.442</c:v>
                </c:pt>
                <c:pt idx="21">
                  <c:v>-0.45800000000000002</c:v>
                </c:pt>
                <c:pt idx="22">
                  <c:v>-0.47299999999999998</c:v>
                </c:pt>
                <c:pt idx="23">
                  <c:v>-0.48799999999999999</c:v>
                </c:pt>
                <c:pt idx="24">
                  <c:v>-0.503</c:v>
                </c:pt>
                <c:pt idx="25">
                  <c:v>-0.51700000000000002</c:v>
                </c:pt>
                <c:pt idx="26">
                  <c:v>-0.52800000000000002</c:v>
                </c:pt>
                <c:pt idx="27">
                  <c:v>-0.53100000000000003</c:v>
                </c:pt>
                <c:pt idx="28">
                  <c:v>-0.54400000000000004</c:v>
                </c:pt>
                <c:pt idx="29">
                  <c:v>-0.55700000000000005</c:v>
                </c:pt>
                <c:pt idx="30">
                  <c:v>-0.56699999999999995</c:v>
                </c:pt>
                <c:pt idx="31">
                  <c:v>-0.56899999999999995</c:v>
                </c:pt>
                <c:pt idx="32">
                  <c:v>-0.57399999999999995</c:v>
                </c:pt>
                <c:pt idx="33">
                  <c:v>-0.57799999999999996</c:v>
                </c:pt>
                <c:pt idx="34">
                  <c:v>-0.57899999999999996</c:v>
                </c:pt>
                <c:pt idx="35">
                  <c:v>-0.58299999999999996</c:v>
                </c:pt>
                <c:pt idx="36">
                  <c:v>-0.58799999999999997</c:v>
                </c:pt>
                <c:pt idx="37">
                  <c:v>-0.59199999999999997</c:v>
                </c:pt>
                <c:pt idx="38">
                  <c:v>-0.59699999999999998</c:v>
                </c:pt>
                <c:pt idx="39">
                  <c:v>-0.60099999999999998</c:v>
                </c:pt>
                <c:pt idx="40">
                  <c:v>-0.60399999999999998</c:v>
                </c:pt>
                <c:pt idx="41">
                  <c:v>-0.60499999999999998</c:v>
                </c:pt>
                <c:pt idx="42">
                  <c:v>-0.60599999999999998</c:v>
                </c:pt>
                <c:pt idx="43">
                  <c:v>-0.60799999999999998</c:v>
                </c:pt>
                <c:pt idx="44">
                  <c:v>-0.61099999999999999</c:v>
                </c:pt>
                <c:pt idx="45">
                  <c:v>-0.61199999999999999</c:v>
                </c:pt>
                <c:pt idx="46">
                  <c:v>-0.61399999999999999</c:v>
                </c:pt>
                <c:pt idx="47">
                  <c:v>-0.61599999999999999</c:v>
                </c:pt>
                <c:pt idx="48">
                  <c:v>-0.61799999999999999</c:v>
                </c:pt>
                <c:pt idx="49">
                  <c:v>-0.62</c:v>
                </c:pt>
                <c:pt idx="50">
                  <c:v>-0.622</c:v>
                </c:pt>
                <c:pt idx="51">
                  <c:v>-0.625</c:v>
                </c:pt>
                <c:pt idx="52">
                  <c:v>-0.628</c:v>
                </c:pt>
                <c:pt idx="53">
                  <c:v>-0.63</c:v>
                </c:pt>
                <c:pt idx="54">
                  <c:v>-0.63200000000000001</c:v>
                </c:pt>
                <c:pt idx="55">
                  <c:v>-0.63200000000000001</c:v>
                </c:pt>
                <c:pt idx="56">
                  <c:v>-0.63300000000000001</c:v>
                </c:pt>
                <c:pt idx="57">
                  <c:v>-0.63400000000000001</c:v>
                </c:pt>
                <c:pt idx="58">
                  <c:v>-0.63400000000000001</c:v>
                </c:pt>
                <c:pt idx="59">
                  <c:v>-0.63400000000000001</c:v>
                </c:pt>
                <c:pt idx="60">
                  <c:v>-0.63400000000000001</c:v>
                </c:pt>
                <c:pt idx="61">
                  <c:v>-0.63400000000000001</c:v>
                </c:pt>
                <c:pt idx="62">
                  <c:v>-0.63400000000000001</c:v>
                </c:pt>
                <c:pt idx="63">
                  <c:v>-0.63400000000000001</c:v>
                </c:pt>
                <c:pt idx="64">
                  <c:v>-0.63400000000000001</c:v>
                </c:pt>
                <c:pt idx="65">
                  <c:v>-0.63400000000000001</c:v>
                </c:pt>
                <c:pt idx="66">
                  <c:v>-0.63400000000000001</c:v>
                </c:pt>
                <c:pt idx="67">
                  <c:v>-0.63400000000000001</c:v>
                </c:pt>
                <c:pt idx="68">
                  <c:v>-0.63500000000000001</c:v>
                </c:pt>
                <c:pt idx="69">
                  <c:v>-0.63500000000000001</c:v>
                </c:pt>
                <c:pt idx="70">
                  <c:v>-0.63500000000000001</c:v>
                </c:pt>
                <c:pt idx="71">
                  <c:v>-0.63500000000000001</c:v>
                </c:pt>
                <c:pt idx="72">
                  <c:v>-0.63500000000000001</c:v>
                </c:pt>
                <c:pt idx="73">
                  <c:v>-0.63500000000000001</c:v>
                </c:pt>
                <c:pt idx="74">
                  <c:v>-0.63500000000000001</c:v>
                </c:pt>
                <c:pt idx="75">
                  <c:v>-0.63500000000000001</c:v>
                </c:pt>
                <c:pt idx="76">
                  <c:v>-0.63500000000000001</c:v>
                </c:pt>
                <c:pt idx="77">
                  <c:v>-0.63500000000000001</c:v>
                </c:pt>
                <c:pt idx="78">
                  <c:v>-0.63500000000000001</c:v>
                </c:pt>
                <c:pt idx="79">
                  <c:v>-0.63500000000000001</c:v>
                </c:pt>
                <c:pt idx="80">
                  <c:v>-0.63500000000000001</c:v>
                </c:pt>
                <c:pt idx="81">
                  <c:v>-0.63500000000000001</c:v>
                </c:pt>
                <c:pt idx="82">
                  <c:v>-0.63500000000000001</c:v>
                </c:pt>
                <c:pt idx="83">
                  <c:v>-0.63600000000000001</c:v>
                </c:pt>
                <c:pt idx="84">
                  <c:v>-0.63600000000000001</c:v>
                </c:pt>
                <c:pt idx="85">
                  <c:v>-0.63600000000000001</c:v>
                </c:pt>
                <c:pt idx="86">
                  <c:v>-0.63600000000000001</c:v>
                </c:pt>
              </c:numCache>
            </c:numRef>
          </c:yVal>
          <c:smooth val="0"/>
          <c:extLst>
            <c:ext xmlns:c16="http://schemas.microsoft.com/office/drawing/2014/chart" uri="{C3380CC4-5D6E-409C-BE32-E72D297353CC}">
              <c16:uniqueId val="{00000006-9D9C-48CF-9F44-69827094F17D}"/>
            </c:ext>
          </c:extLst>
        </c:ser>
        <c:ser>
          <c:idx val="7"/>
          <c:order val="7"/>
          <c:tx>
            <c:strRef>
              <c:f>ULOFA!$P$1</c:f>
              <c:strCache>
                <c:ptCount val="1"/>
                <c:pt idx="0">
                  <c:v>Slumping</c:v>
                </c:pt>
              </c:strCache>
            </c:strRef>
          </c:tx>
          <c:spPr>
            <a:ln w="19050" cap="rnd">
              <a:solidFill>
                <a:srgbClr val="007635"/>
              </a:solidFill>
              <a:round/>
            </a:ln>
            <a:effectLst/>
          </c:spPr>
          <c:marker>
            <c:symbol val="none"/>
          </c:marker>
          <c:xVal>
            <c:numRef>
              <c:f>ULOFA!$H$2:$H$88</c:f>
              <c:numCache>
                <c:formatCode>General</c:formatCode>
                <c:ptCount val="8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25.823</c:v>
                </c:pt>
                <c:pt idx="27">
                  <c:v>26</c:v>
                </c:pt>
                <c:pt idx="28">
                  <c:v>27</c:v>
                </c:pt>
                <c:pt idx="29">
                  <c:v>28</c:v>
                </c:pt>
                <c:pt idx="30">
                  <c:v>28.8249</c:v>
                </c:pt>
                <c:pt idx="31">
                  <c:v>29</c:v>
                </c:pt>
                <c:pt idx="32">
                  <c:v>29.484999999999999</c:v>
                </c:pt>
                <c:pt idx="33">
                  <c:v>30</c:v>
                </c:pt>
                <c:pt idx="34">
                  <c:v>30.168099999999999</c:v>
                </c:pt>
                <c:pt idx="35">
                  <c:v>31</c:v>
                </c:pt>
                <c:pt idx="36">
                  <c:v>32</c:v>
                </c:pt>
                <c:pt idx="37">
                  <c:v>33</c:v>
                </c:pt>
                <c:pt idx="38">
                  <c:v>34</c:v>
                </c:pt>
                <c:pt idx="39">
                  <c:v>35</c:v>
                </c:pt>
                <c:pt idx="40">
                  <c:v>36</c:v>
                </c:pt>
                <c:pt idx="41">
                  <c:v>37</c:v>
                </c:pt>
                <c:pt idx="42">
                  <c:v>38</c:v>
                </c:pt>
                <c:pt idx="43">
                  <c:v>39</c:v>
                </c:pt>
                <c:pt idx="44">
                  <c:v>40</c:v>
                </c:pt>
                <c:pt idx="45">
                  <c:v>40.395099999999999</c:v>
                </c:pt>
                <c:pt idx="46">
                  <c:v>41</c:v>
                </c:pt>
                <c:pt idx="47">
                  <c:v>42</c:v>
                </c:pt>
                <c:pt idx="48">
                  <c:v>43</c:v>
                </c:pt>
                <c:pt idx="49">
                  <c:v>44</c:v>
                </c:pt>
                <c:pt idx="50">
                  <c:v>45</c:v>
                </c:pt>
                <c:pt idx="51">
                  <c:v>46</c:v>
                </c:pt>
                <c:pt idx="52">
                  <c:v>47</c:v>
                </c:pt>
                <c:pt idx="53">
                  <c:v>48</c:v>
                </c:pt>
                <c:pt idx="54">
                  <c:v>48.610100000000003</c:v>
                </c:pt>
                <c:pt idx="55">
                  <c:v>49</c:v>
                </c:pt>
                <c:pt idx="56">
                  <c:v>50</c:v>
                </c:pt>
                <c:pt idx="57">
                  <c:v>51</c:v>
                </c:pt>
                <c:pt idx="58">
                  <c:v>51.320099999999996</c:v>
                </c:pt>
                <c:pt idx="59">
                  <c:v>52</c:v>
                </c:pt>
                <c:pt idx="60">
                  <c:v>53</c:v>
                </c:pt>
                <c:pt idx="61">
                  <c:v>54</c:v>
                </c:pt>
                <c:pt idx="62">
                  <c:v>55</c:v>
                </c:pt>
                <c:pt idx="63">
                  <c:v>56</c:v>
                </c:pt>
                <c:pt idx="64">
                  <c:v>57</c:v>
                </c:pt>
                <c:pt idx="65">
                  <c:v>58</c:v>
                </c:pt>
                <c:pt idx="66">
                  <c:v>59</c:v>
                </c:pt>
                <c:pt idx="67">
                  <c:v>60</c:v>
                </c:pt>
                <c:pt idx="68">
                  <c:v>61</c:v>
                </c:pt>
                <c:pt idx="69">
                  <c:v>62</c:v>
                </c:pt>
                <c:pt idx="70">
                  <c:v>63</c:v>
                </c:pt>
                <c:pt idx="71">
                  <c:v>64</c:v>
                </c:pt>
                <c:pt idx="72">
                  <c:v>65</c:v>
                </c:pt>
                <c:pt idx="73">
                  <c:v>66</c:v>
                </c:pt>
                <c:pt idx="74">
                  <c:v>67</c:v>
                </c:pt>
                <c:pt idx="75">
                  <c:v>68</c:v>
                </c:pt>
                <c:pt idx="76">
                  <c:v>69</c:v>
                </c:pt>
                <c:pt idx="77">
                  <c:v>70</c:v>
                </c:pt>
                <c:pt idx="78">
                  <c:v>71</c:v>
                </c:pt>
                <c:pt idx="79">
                  <c:v>72</c:v>
                </c:pt>
                <c:pt idx="80">
                  <c:v>73</c:v>
                </c:pt>
                <c:pt idx="81">
                  <c:v>74</c:v>
                </c:pt>
                <c:pt idx="82">
                  <c:v>75</c:v>
                </c:pt>
                <c:pt idx="83">
                  <c:v>76</c:v>
                </c:pt>
                <c:pt idx="84">
                  <c:v>76.0886</c:v>
                </c:pt>
                <c:pt idx="85">
                  <c:v>76.1404</c:v>
                </c:pt>
                <c:pt idx="86">
                  <c:v>76.174499999999995</c:v>
                </c:pt>
              </c:numCache>
            </c:numRef>
          </c:xVal>
          <c:yVal>
            <c:numRef>
              <c:f>ULOFA!$P$2:$P$88</c:f>
              <c:numCache>
                <c:formatCode>General</c:formatCode>
                <c:ptCount val="8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8.0000000000000002E-3</c:v>
                </c:pt>
                <c:pt idx="86">
                  <c:v>0.112</c:v>
                </c:pt>
              </c:numCache>
            </c:numRef>
          </c:yVal>
          <c:smooth val="0"/>
          <c:extLst>
            <c:ext xmlns:c16="http://schemas.microsoft.com/office/drawing/2014/chart" uri="{C3380CC4-5D6E-409C-BE32-E72D297353CC}">
              <c16:uniqueId val="{00000007-9D9C-48CF-9F44-69827094F17D}"/>
            </c:ext>
          </c:extLst>
        </c:ser>
        <c:ser>
          <c:idx val="8"/>
          <c:order val="8"/>
          <c:tx>
            <c:strRef>
              <c:f>ULOFA!$Q$1</c:f>
              <c:strCache>
                <c:ptCount val="1"/>
                <c:pt idx="0">
                  <c:v>Clad motion</c:v>
                </c:pt>
              </c:strCache>
            </c:strRef>
          </c:tx>
          <c:spPr>
            <a:ln w="19050" cap="rnd">
              <a:solidFill>
                <a:srgbClr val="C00000"/>
              </a:solidFill>
              <a:round/>
            </a:ln>
            <a:effectLst/>
          </c:spPr>
          <c:marker>
            <c:symbol val="none"/>
          </c:marker>
          <c:xVal>
            <c:numRef>
              <c:f>ULOFA!$H$2:$H$88</c:f>
              <c:numCache>
                <c:formatCode>General</c:formatCode>
                <c:ptCount val="8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25.823</c:v>
                </c:pt>
                <c:pt idx="27">
                  <c:v>26</c:v>
                </c:pt>
                <c:pt idx="28">
                  <c:v>27</c:v>
                </c:pt>
                <c:pt idx="29">
                  <c:v>28</c:v>
                </c:pt>
                <c:pt idx="30">
                  <c:v>28.8249</c:v>
                </c:pt>
                <c:pt idx="31">
                  <c:v>29</c:v>
                </c:pt>
                <c:pt idx="32">
                  <c:v>29.484999999999999</c:v>
                </c:pt>
                <c:pt idx="33">
                  <c:v>30</c:v>
                </c:pt>
                <c:pt idx="34">
                  <c:v>30.168099999999999</c:v>
                </c:pt>
                <c:pt idx="35">
                  <c:v>31</c:v>
                </c:pt>
                <c:pt idx="36">
                  <c:v>32</c:v>
                </c:pt>
                <c:pt idx="37">
                  <c:v>33</c:v>
                </c:pt>
                <c:pt idx="38">
                  <c:v>34</c:v>
                </c:pt>
                <c:pt idx="39">
                  <c:v>35</c:v>
                </c:pt>
                <c:pt idx="40">
                  <c:v>36</c:v>
                </c:pt>
                <c:pt idx="41">
                  <c:v>37</c:v>
                </c:pt>
                <c:pt idx="42">
                  <c:v>38</c:v>
                </c:pt>
                <c:pt idx="43">
                  <c:v>39</c:v>
                </c:pt>
                <c:pt idx="44">
                  <c:v>40</c:v>
                </c:pt>
                <c:pt idx="45">
                  <c:v>40.395099999999999</c:v>
                </c:pt>
                <c:pt idx="46">
                  <c:v>41</c:v>
                </c:pt>
                <c:pt idx="47">
                  <c:v>42</c:v>
                </c:pt>
                <c:pt idx="48">
                  <c:v>43</c:v>
                </c:pt>
                <c:pt idx="49">
                  <c:v>44</c:v>
                </c:pt>
                <c:pt idx="50">
                  <c:v>45</c:v>
                </c:pt>
                <c:pt idx="51">
                  <c:v>46</c:v>
                </c:pt>
                <c:pt idx="52">
                  <c:v>47</c:v>
                </c:pt>
                <c:pt idx="53">
                  <c:v>48</c:v>
                </c:pt>
                <c:pt idx="54">
                  <c:v>48.610100000000003</c:v>
                </c:pt>
                <c:pt idx="55">
                  <c:v>49</c:v>
                </c:pt>
                <c:pt idx="56">
                  <c:v>50</c:v>
                </c:pt>
                <c:pt idx="57">
                  <c:v>51</c:v>
                </c:pt>
                <c:pt idx="58">
                  <c:v>51.320099999999996</c:v>
                </c:pt>
                <c:pt idx="59">
                  <c:v>52</c:v>
                </c:pt>
                <c:pt idx="60">
                  <c:v>53</c:v>
                </c:pt>
                <c:pt idx="61">
                  <c:v>54</c:v>
                </c:pt>
                <c:pt idx="62">
                  <c:v>55</c:v>
                </c:pt>
                <c:pt idx="63">
                  <c:v>56</c:v>
                </c:pt>
                <c:pt idx="64">
                  <c:v>57</c:v>
                </c:pt>
                <c:pt idx="65">
                  <c:v>58</c:v>
                </c:pt>
                <c:pt idx="66">
                  <c:v>59</c:v>
                </c:pt>
                <c:pt idx="67">
                  <c:v>60</c:v>
                </c:pt>
                <c:pt idx="68">
                  <c:v>61</c:v>
                </c:pt>
                <c:pt idx="69">
                  <c:v>62</c:v>
                </c:pt>
                <c:pt idx="70">
                  <c:v>63</c:v>
                </c:pt>
                <c:pt idx="71">
                  <c:v>64</c:v>
                </c:pt>
                <c:pt idx="72">
                  <c:v>65</c:v>
                </c:pt>
                <c:pt idx="73">
                  <c:v>66</c:v>
                </c:pt>
                <c:pt idx="74">
                  <c:v>67</c:v>
                </c:pt>
                <c:pt idx="75">
                  <c:v>68</c:v>
                </c:pt>
                <c:pt idx="76">
                  <c:v>69</c:v>
                </c:pt>
                <c:pt idx="77">
                  <c:v>70</c:v>
                </c:pt>
                <c:pt idx="78">
                  <c:v>71</c:v>
                </c:pt>
                <c:pt idx="79">
                  <c:v>72</c:v>
                </c:pt>
                <c:pt idx="80">
                  <c:v>73</c:v>
                </c:pt>
                <c:pt idx="81">
                  <c:v>74</c:v>
                </c:pt>
                <c:pt idx="82">
                  <c:v>75</c:v>
                </c:pt>
                <c:pt idx="83">
                  <c:v>76</c:v>
                </c:pt>
                <c:pt idx="84">
                  <c:v>76.0886</c:v>
                </c:pt>
                <c:pt idx="85">
                  <c:v>76.1404</c:v>
                </c:pt>
                <c:pt idx="86">
                  <c:v>76.174499999999995</c:v>
                </c:pt>
              </c:numCache>
            </c:numRef>
          </c:xVal>
          <c:yVal>
            <c:numRef>
              <c:f>ULOFA!$Q$2:$Q$88</c:f>
              <c:numCache>
                <c:formatCode>General</c:formatCode>
                <c:ptCount val="8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2.1000000000000001E-2</c:v>
                </c:pt>
                <c:pt idx="82">
                  <c:v>0.02</c:v>
                </c:pt>
                <c:pt idx="83">
                  <c:v>0.59899999999999998</c:v>
                </c:pt>
                <c:pt idx="84">
                  <c:v>1.2270000000000001</c:v>
                </c:pt>
                <c:pt idx="85">
                  <c:v>1.2290000000000001</c:v>
                </c:pt>
                <c:pt idx="86">
                  <c:v>1.462</c:v>
                </c:pt>
              </c:numCache>
            </c:numRef>
          </c:yVal>
          <c:smooth val="0"/>
          <c:extLst>
            <c:ext xmlns:c16="http://schemas.microsoft.com/office/drawing/2014/chart" uri="{C3380CC4-5D6E-409C-BE32-E72D297353CC}">
              <c16:uniqueId val="{00000008-9D9C-48CF-9F44-69827094F17D}"/>
            </c:ext>
          </c:extLst>
        </c:ser>
        <c:dLbls>
          <c:showLegendKey val="0"/>
          <c:showVal val="0"/>
          <c:showCatName val="0"/>
          <c:showSerName val="0"/>
          <c:showPercent val="0"/>
          <c:showBubbleSize val="0"/>
        </c:dLbls>
        <c:axId val="526958672"/>
        <c:axId val="526954736"/>
      </c:scatterChart>
      <c:valAx>
        <c:axId val="526958672"/>
        <c:scaling>
          <c:orientation val="minMax"/>
        </c:scaling>
        <c:delete val="0"/>
        <c:axPos val="b"/>
        <c:title>
          <c:tx>
            <c:rich>
              <a:bodyPr rot="0" spcFirstLastPara="1" vertOverflow="ellipsis" vert="horz" wrap="square" anchor="ctr" anchorCtr="1"/>
              <a:lstStyle/>
              <a:p>
                <a:pPr>
                  <a:defRPr sz="1400" b="1" i="0" u="none" strike="noStrike" kern="1200" cap="all" baseline="0">
                    <a:solidFill>
                      <a:schemeClr val="tx1">
                        <a:lumMod val="65000"/>
                        <a:lumOff val="35000"/>
                      </a:schemeClr>
                    </a:solidFill>
                    <a:latin typeface="+mn-lt"/>
                    <a:ea typeface="+mn-ea"/>
                    <a:cs typeface="+mn-cs"/>
                  </a:defRPr>
                </a:pPr>
                <a:r>
                  <a:rPr lang="en-IN" b="1"/>
                  <a:t>Time (s)</a:t>
                </a:r>
              </a:p>
            </c:rich>
          </c:tx>
          <c:overlay val="0"/>
          <c:spPr>
            <a:noFill/>
            <a:ln>
              <a:noFill/>
            </a:ln>
            <a:effectLst/>
          </c:spPr>
          <c:txPr>
            <a:bodyPr rot="0" spcFirstLastPara="1" vertOverflow="ellipsis" vert="horz" wrap="square" anchor="ctr" anchorCtr="1"/>
            <a:lstStyle/>
            <a:p>
              <a:pPr>
                <a:defRPr sz="1400" b="1"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1">
                <a:lumMod val="25000"/>
                <a:lumOff val="75000"/>
              </a:schemeClr>
            </a:solidFill>
          </a:ln>
          <a:effectLst/>
        </c:spPr>
        <c:txPr>
          <a:bodyPr rot="-60000000" spcFirstLastPara="1" vertOverflow="ellipsis" vert="horz" wrap="square" anchor="ctr" anchorCtr="1"/>
          <a:lstStyle/>
          <a:p>
            <a:pPr>
              <a:defRPr sz="1400" b="0" i="0" u="none" strike="noStrike" kern="1200" spc="20" baseline="0">
                <a:solidFill>
                  <a:schemeClr val="tx1">
                    <a:lumMod val="65000"/>
                    <a:lumOff val="35000"/>
                  </a:schemeClr>
                </a:solidFill>
                <a:latin typeface="+mn-lt"/>
                <a:ea typeface="+mn-ea"/>
                <a:cs typeface="+mn-cs"/>
              </a:defRPr>
            </a:pPr>
            <a:endParaRPr lang="en-US"/>
          </a:p>
        </c:txPr>
        <c:crossAx val="526954736"/>
        <c:crossesAt val="-1"/>
        <c:crossBetween val="midCat"/>
      </c:valAx>
      <c:valAx>
        <c:axId val="526954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cap="all" baseline="0">
                    <a:solidFill>
                      <a:schemeClr val="tx1">
                        <a:lumMod val="65000"/>
                        <a:lumOff val="35000"/>
                      </a:schemeClr>
                    </a:solidFill>
                    <a:latin typeface="+mn-lt"/>
                    <a:ea typeface="+mn-ea"/>
                    <a:cs typeface="+mn-cs"/>
                  </a:defRPr>
                </a:pPr>
                <a:r>
                  <a:rPr lang="en-IN" b="1" dirty="0"/>
                  <a:t>Reactivity ($)</a:t>
                </a:r>
              </a:p>
            </c:rich>
          </c:tx>
          <c:overlay val="0"/>
          <c:spPr>
            <a:noFill/>
            <a:ln>
              <a:noFill/>
            </a:ln>
            <a:effectLst/>
          </c:spPr>
          <c:txPr>
            <a:bodyPr rot="-5400000" spcFirstLastPara="1" vertOverflow="ellipsis" vert="horz" wrap="square" anchor="ctr" anchorCtr="1"/>
            <a:lstStyle/>
            <a:p>
              <a:pPr>
                <a:defRPr sz="1400" b="1"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spc="20" baseline="0">
                <a:solidFill>
                  <a:schemeClr val="tx1">
                    <a:lumMod val="65000"/>
                    <a:lumOff val="35000"/>
                  </a:schemeClr>
                </a:solidFill>
                <a:latin typeface="+mn-lt"/>
                <a:ea typeface="+mn-ea"/>
                <a:cs typeface="+mn-cs"/>
              </a:defRPr>
            </a:pPr>
            <a:endParaRPr lang="en-US"/>
          </a:p>
        </c:txPr>
        <c:crossAx val="526958672"/>
        <c:crosses val="autoZero"/>
        <c:crossBetween val="midCat"/>
      </c:valAx>
      <c:spPr>
        <a:noFill/>
        <a:ln>
          <a:noFill/>
        </a:ln>
        <a:effectLst/>
      </c:spPr>
    </c:plotArea>
    <c:legend>
      <c:legendPos val="b"/>
      <c:layout>
        <c:manualLayout>
          <c:xMode val="edge"/>
          <c:yMode val="edge"/>
          <c:x val="0.17489166666666667"/>
          <c:y val="0.14345444444444444"/>
          <c:w val="0.25510555555555553"/>
          <c:h val="0.34913316994716598"/>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a:solidFill>
          <a:schemeClr val="tx1">
            <a:lumMod val="15000"/>
            <a:lumOff val="85000"/>
          </a:schemeClr>
        </a:solidFill>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19050" cap="rnd">
        <a:solidFill>
          <a:schemeClr val="phClr">
            <a:alpha val="60000"/>
          </a:schemeClr>
        </a:solidFill>
        <a:round/>
      </a:ln>
    </cs:spPr>
  </cs:dataPointLine>
  <cs:dataPointMarker>
    <cs:lnRef idx="0">
      <cs:styleClr val="auto"/>
    </cs:lnRef>
    <cs:fillRef idx="0">
      <cs:styleClr val="auto"/>
    </cs:fillRef>
    <cs:effectRef idx="0"/>
    <cs:fontRef idx="minor">
      <a:schemeClr val="dk1"/>
    </cs:fontRef>
    <cs:spPr>
      <a:solidFill>
        <a:schemeClr val="lt1"/>
      </a:solidFill>
      <a:ln w="38100">
        <a:solidFill>
          <a:schemeClr val="phClr">
            <a:alpha val="60000"/>
          </a:schemeClr>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15000"/>
            <a:lumOff val="8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a:solidFill>
          <a:schemeClr val="tx1">
            <a:lumMod val="15000"/>
            <a:lumOff val="85000"/>
          </a:schemeClr>
        </a:solidFill>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a:solidFill>
          <a:schemeClr val="tx1">
            <a:lumMod val="25000"/>
            <a:lumOff val="75000"/>
          </a:schemeClr>
        </a:solidFill>
      </a:ln>
    </cs:spPr>
    <cs:defRPr sz="900"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18/5/colors/Iconchunking_coloredoutline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0B14E-AEA6-48D3-A387-ED4A3A3BF840}" type="doc">
      <dgm:prSet loTypeId="urn:microsoft.com/office/officeart/2016/7/layout/AccentHomeChevronProcess" loCatId="process" qsTypeId="urn:microsoft.com/office/officeart/2005/8/quickstyle/simple1" qsCatId="simple" csTypeId="urn:microsoft.com/office/officeart/2018/5/colors/Iconchunking_coloredoutline_colorful1" csCatId="colorful" phldr="1"/>
      <dgm:spPr/>
      <dgm:t>
        <a:bodyPr/>
        <a:lstStyle/>
        <a:p>
          <a:endParaRPr lang="en-US"/>
        </a:p>
      </dgm:t>
    </dgm:pt>
    <dgm:pt modelId="{AACEAFD5-63CF-4AFC-B46F-BE086C5D447C}">
      <dgm:prSet phldrT="[Text]"/>
      <dgm:spPr>
        <a:solidFill>
          <a:schemeClr val="accent1"/>
        </a:solidFill>
        <a:ln>
          <a:solidFill>
            <a:schemeClr val="accent1"/>
          </a:solidFill>
        </a:ln>
      </dgm:spPr>
      <dgm:t>
        <a:bodyPr/>
        <a:lstStyle/>
        <a:p>
          <a:r>
            <a:rPr lang="en-US" b="1" dirty="0">
              <a:solidFill>
                <a:srgbClr val="002060"/>
              </a:solidFill>
              <a:effectLst>
                <a:outerShdw blurRad="50800" dist="38100" dir="2700000" algn="tl" rotWithShape="0">
                  <a:schemeClr val="tx1">
                    <a:alpha val="50000"/>
                  </a:schemeClr>
                </a:outerShdw>
              </a:effectLst>
              <a:latin typeface="Arial Narrow" panose="020B0606020202030204" pitchFamily="34" charset="0"/>
            </a:rPr>
            <a:t>PREDIS</a:t>
          </a:r>
        </a:p>
      </dgm:t>
    </dgm:pt>
    <dgm:pt modelId="{7A0BD8EC-BB4A-4912-A54E-6F39B681264E}" type="parTrans" cxnId="{AE101ABC-7EA3-4444-A576-8AB15A371C84}">
      <dgm:prSet/>
      <dgm:spPr/>
      <dgm:t>
        <a:bodyPr/>
        <a:lstStyle/>
        <a:p>
          <a:endParaRPr lang="en-US">
            <a:latin typeface="Arial Narrow" panose="020B0606020202030204" pitchFamily="34" charset="0"/>
          </a:endParaRPr>
        </a:p>
      </dgm:t>
    </dgm:pt>
    <dgm:pt modelId="{7A8D4B4D-06E9-4958-810D-A6226B6AC588}" type="sibTrans" cxnId="{AE101ABC-7EA3-4444-A576-8AB15A371C84}">
      <dgm:prSet/>
      <dgm:spPr/>
      <dgm:t>
        <a:bodyPr/>
        <a:lstStyle/>
        <a:p>
          <a:endParaRPr lang="en-US">
            <a:latin typeface="Arial Narrow" panose="020B0606020202030204" pitchFamily="34" charset="0"/>
          </a:endParaRPr>
        </a:p>
      </dgm:t>
    </dgm:pt>
    <dgm:pt modelId="{349299C9-846E-4827-813A-349CCCE20782}">
      <dgm:prSet phldrT="[Text]" custT="1"/>
      <dgm:spPr/>
      <dgm:t>
        <a:bodyPr lIns="108000" tIns="432000" rIns="288000" anchor="t" anchorCtr="0"/>
        <a:lstStyle/>
        <a:p>
          <a:pPr marL="0" lvl="0" indent="0" algn="l" defTabSz="533400">
            <a:lnSpc>
              <a:spcPct val="100000"/>
            </a:lnSpc>
            <a:spcBef>
              <a:spcPct val="0"/>
            </a:spcBef>
            <a:spcAft>
              <a:spcPts val="200"/>
            </a:spcAft>
            <a:buNone/>
          </a:pPr>
          <a:r>
            <a:rPr lang="en-US" sz="1800" b="1" kern="1200" dirty="0">
              <a:solidFill>
                <a:schemeClr val="tx1"/>
              </a:solidFill>
              <a:latin typeface="Helvetica" panose="020B0604020202020204" pitchFamily="34" charset="0"/>
              <a:ea typeface="+mn-ea"/>
              <a:cs typeface="Helvetica" panose="020B0604020202020204" pitchFamily="34" charset="0"/>
            </a:rPr>
            <a:t>Pre-disassembly Phase calculation </a:t>
          </a:r>
        </a:p>
        <a:p>
          <a:pPr marL="0" lvl="0" indent="0" algn="l" defTabSz="533400">
            <a:lnSpc>
              <a:spcPct val="100000"/>
            </a:lnSpc>
            <a:spcBef>
              <a:spcPct val="0"/>
            </a:spcBef>
            <a:spcAft>
              <a:spcPts val="200"/>
            </a:spcAft>
            <a:buNone/>
          </a:pPr>
          <a:endParaRPr lang="en-US" sz="1800" b="1" kern="1200" dirty="0">
            <a:solidFill>
              <a:schemeClr val="tx1"/>
            </a:solidFill>
            <a:latin typeface="Helvetica" panose="020B0604020202020204" pitchFamily="34" charset="0"/>
            <a:ea typeface="+mn-ea"/>
            <a:cs typeface="Helvetica" panose="020B0604020202020204" pitchFamily="34" charset="0"/>
          </a:endParaRPr>
        </a:p>
        <a:p>
          <a:pPr marL="0" lvl="0" indent="0" algn="l" defTabSz="533400">
            <a:lnSpc>
              <a:spcPct val="100000"/>
            </a:lnSpc>
            <a:spcBef>
              <a:spcPct val="0"/>
            </a:spcBef>
            <a:spcAft>
              <a:spcPts val="200"/>
            </a:spcAft>
            <a:buNone/>
          </a:pPr>
          <a:r>
            <a:rPr lang="en-IN" sz="1800" b="1" kern="1200" dirty="0">
              <a:solidFill>
                <a:schemeClr val="tx1"/>
              </a:solidFill>
              <a:latin typeface="Helvetica" panose="020B0604020202020204" pitchFamily="34" charset="0"/>
              <a:ea typeface="+mn-ea"/>
              <a:cs typeface="Helvetica" panose="020B0604020202020204" pitchFamily="34" charset="0"/>
            </a:rPr>
            <a:t>Reactor power and system temperature changes with time</a:t>
          </a:r>
          <a:endParaRPr lang="en-US" sz="1800" b="1" kern="1200" dirty="0">
            <a:solidFill>
              <a:schemeClr val="tx1"/>
            </a:solidFill>
            <a:latin typeface="Helvetica" panose="020B0604020202020204" pitchFamily="34" charset="0"/>
            <a:ea typeface="+mn-ea"/>
            <a:cs typeface="Helvetica" panose="020B0604020202020204" pitchFamily="34" charset="0"/>
          </a:endParaRPr>
        </a:p>
      </dgm:t>
    </dgm:pt>
    <dgm:pt modelId="{AEA27547-B9ED-4994-BD27-04EC297EF367}" type="parTrans" cxnId="{0EFA3039-6828-403C-9445-4359BA6645E6}">
      <dgm:prSet/>
      <dgm:spPr/>
      <dgm:t>
        <a:bodyPr/>
        <a:lstStyle/>
        <a:p>
          <a:endParaRPr lang="en-US">
            <a:latin typeface="Arial Narrow" panose="020B0606020202030204" pitchFamily="34" charset="0"/>
          </a:endParaRPr>
        </a:p>
      </dgm:t>
    </dgm:pt>
    <dgm:pt modelId="{9D819F52-ACA0-4B08-8256-DF6BD8FA3A0B}" type="sibTrans" cxnId="{0EFA3039-6828-403C-9445-4359BA6645E6}">
      <dgm:prSet/>
      <dgm:spPr/>
      <dgm:t>
        <a:bodyPr/>
        <a:lstStyle/>
        <a:p>
          <a:endParaRPr lang="en-US">
            <a:latin typeface="Arial Narrow" panose="020B0606020202030204" pitchFamily="34" charset="0"/>
          </a:endParaRPr>
        </a:p>
      </dgm:t>
    </dgm:pt>
    <dgm:pt modelId="{5D70EFF5-8B31-4A1F-AE44-51E4CF0013EB}">
      <dgm:prSet phldrT="[Text]" custT="1"/>
      <dgm:spPr/>
      <dgm:t>
        <a:bodyPr lIns="108000" tIns="432000" rIns="288000" anchor="t" anchorCtr="0"/>
        <a:lstStyle/>
        <a:p>
          <a:pPr>
            <a:lnSpc>
              <a:spcPct val="100000"/>
            </a:lnSpc>
            <a:spcAft>
              <a:spcPts val="200"/>
            </a:spcAft>
          </a:pPr>
          <a:r>
            <a:rPr lang="en-US" sz="1800" b="1" dirty="0">
              <a:solidFill>
                <a:schemeClr val="tx1"/>
              </a:solidFill>
              <a:latin typeface="Helvetica" panose="020B0604020202020204" pitchFamily="34" charset="0"/>
              <a:cs typeface="Helvetica" panose="020B0604020202020204" pitchFamily="34" charset="0"/>
            </a:rPr>
            <a:t>Disassembly phase calculation</a:t>
          </a:r>
        </a:p>
        <a:p>
          <a:pPr>
            <a:lnSpc>
              <a:spcPct val="100000"/>
            </a:lnSpc>
            <a:spcAft>
              <a:spcPts val="200"/>
            </a:spcAft>
          </a:pPr>
          <a:endParaRPr lang="en-US" sz="1800" b="1" dirty="0">
            <a:solidFill>
              <a:schemeClr val="tx1"/>
            </a:solidFill>
            <a:latin typeface="Helvetica" panose="020B0604020202020204" pitchFamily="34" charset="0"/>
            <a:cs typeface="Helvetica" panose="020B0604020202020204" pitchFamily="34" charset="0"/>
          </a:endParaRPr>
        </a:p>
        <a:p>
          <a:pPr>
            <a:lnSpc>
              <a:spcPct val="100000"/>
            </a:lnSpc>
            <a:spcAft>
              <a:spcPts val="200"/>
            </a:spcAft>
          </a:pPr>
          <a:r>
            <a:rPr lang="en-IN" sz="1800" b="1" dirty="0">
              <a:solidFill>
                <a:schemeClr val="tx1"/>
              </a:solidFill>
              <a:latin typeface="Helvetica" panose="020B0604020202020204" pitchFamily="34" charset="0"/>
              <a:cs typeface="Helvetica" panose="020B0604020202020204" pitchFamily="34" charset="0"/>
            </a:rPr>
            <a:t>Coupled point kinetics hydrodynamics code</a:t>
          </a:r>
          <a:endParaRPr lang="en-US" sz="1800" b="1" dirty="0">
            <a:solidFill>
              <a:schemeClr val="tx1"/>
            </a:solidFill>
            <a:latin typeface="Helvetica" panose="020B0604020202020204" pitchFamily="34" charset="0"/>
            <a:cs typeface="Helvetica" panose="020B0604020202020204" pitchFamily="34" charset="0"/>
          </a:endParaRPr>
        </a:p>
      </dgm:t>
    </dgm:pt>
    <dgm:pt modelId="{96C720A0-FEEF-48D1-8DF6-ABA03C304822}" type="parTrans" cxnId="{E97FF64F-8020-497E-AE7D-2395DDA4560D}">
      <dgm:prSet/>
      <dgm:spPr/>
      <dgm:t>
        <a:bodyPr/>
        <a:lstStyle/>
        <a:p>
          <a:endParaRPr lang="en-US">
            <a:latin typeface="Arial Narrow" panose="020B0606020202030204" pitchFamily="34" charset="0"/>
          </a:endParaRPr>
        </a:p>
      </dgm:t>
    </dgm:pt>
    <dgm:pt modelId="{B6A59CDE-18AD-4553-B6C5-FF001A8E8510}" type="sibTrans" cxnId="{E97FF64F-8020-497E-AE7D-2395DDA4560D}">
      <dgm:prSet/>
      <dgm:spPr/>
      <dgm:t>
        <a:bodyPr/>
        <a:lstStyle/>
        <a:p>
          <a:endParaRPr lang="en-US">
            <a:latin typeface="Arial Narrow" panose="020B0606020202030204" pitchFamily="34" charset="0"/>
          </a:endParaRPr>
        </a:p>
      </dgm:t>
    </dgm:pt>
    <dgm:pt modelId="{D71FC021-6A65-44D1-95B9-0E6C89079866}">
      <dgm:prSet phldrT="[Text]"/>
      <dgm:spPr>
        <a:solidFill>
          <a:schemeClr val="accent3"/>
        </a:solidFill>
        <a:ln>
          <a:solidFill>
            <a:schemeClr val="accent3"/>
          </a:solidFill>
        </a:ln>
      </dgm:spPr>
      <dgm:t>
        <a:bodyPr/>
        <a:lstStyle/>
        <a:p>
          <a:r>
            <a:rPr lang="en-US" b="1" dirty="0">
              <a:solidFill>
                <a:srgbClr val="002060"/>
              </a:solidFill>
              <a:effectLst>
                <a:outerShdw blurRad="50800" dist="38100" dir="2700000" algn="tl" rotWithShape="0">
                  <a:schemeClr val="tx1">
                    <a:alpha val="50000"/>
                  </a:schemeClr>
                </a:outerShdw>
              </a:effectLst>
              <a:latin typeface="Arial Narrow" panose="020B0606020202030204" pitchFamily="34" charset="0"/>
            </a:rPr>
            <a:t>MERC</a:t>
          </a:r>
        </a:p>
      </dgm:t>
    </dgm:pt>
    <dgm:pt modelId="{862AAE39-3AAD-40E3-BA20-90187BD73242}" type="parTrans" cxnId="{53239C96-427C-420B-95DC-546F3B30ED65}">
      <dgm:prSet/>
      <dgm:spPr/>
      <dgm:t>
        <a:bodyPr/>
        <a:lstStyle/>
        <a:p>
          <a:endParaRPr lang="en-US">
            <a:latin typeface="Arial Narrow" panose="020B0606020202030204" pitchFamily="34" charset="0"/>
          </a:endParaRPr>
        </a:p>
      </dgm:t>
    </dgm:pt>
    <dgm:pt modelId="{9B090D9D-470E-46E2-AABB-0368A52481AA}" type="sibTrans" cxnId="{53239C96-427C-420B-95DC-546F3B30ED65}">
      <dgm:prSet/>
      <dgm:spPr/>
      <dgm:t>
        <a:bodyPr/>
        <a:lstStyle/>
        <a:p>
          <a:endParaRPr lang="en-US">
            <a:latin typeface="Arial Narrow" panose="020B0606020202030204" pitchFamily="34" charset="0"/>
          </a:endParaRPr>
        </a:p>
      </dgm:t>
    </dgm:pt>
    <dgm:pt modelId="{4A6BB192-9983-4F48-BBC5-6E384EED7EC5}">
      <dgm:prSet phldrT="[Text]" custT="1"/>
      <dgm:spPr/>
      <dgm:t>
        <a:bodyPr lIns="108000" tIns="432000" rIns="288000" anchor="t" anchorCtr="0"/>
        <a:lstStyle/>
        <a:p>
          <a:pPr>
            <a:lnSpc>
              <a:spcPct val="100000"/>
            </a:lnSpc>
            <a:spcAft>
              <a:spcPts val="200"/>
            </a:spcAft>
          </a:pPr>
          <a:r>
            <a:rPr lang="en-IN" sz="1800" b="1" dirty="0">
              <a:solidFill>
                <a:schemeClr val="tx1"/>
              </a:solidFill>
              <a:latin typeface="Helvetica" panose="020B0604020202020204" pitchFamily="34" charset="0"/>
              <a:cs typeface="Helvetica" panose="020B0604020202020204" pitchFamily="34" charset="0"/>
            </a:rPr>
            <a:t>Mechanical work potential of the core estimated</a:t>
          </a:r>
          <a:endParaRPr lang="en-US" sz="1800" b="1" dirty="0">
            <a:solidFill>
              <a:schemeClr val="tx1"/>
            </a:solidFill>
            <a:latin typeface="Helvetica" panose="020B0604020202020204" pitchFamily="34" charset="0"/>
            <a:cs typeface="Helvetica" panose="020B0604020202020204" pitchFamily="34" charset="0"/>
          </a:endParaRPr>
        </a:p>
      </dgm:t>
    </dgm:pt>
    <dgm:pt modelId="{230A6E4A-6CED-4DC0-AEFE-6859FE07B658}" type="parTrans" cxnId="{E3115EEA-DE9C-4F06-B8B3-BEB263D5F2B1}">
      <dgm:prSet/>
      <dgm:spPr/>
      <dgm:t>
        <a:bodyPr/>
        <a:lstStyle/>
        <a:p>
          <a:endParaRPr lang="en-US">
            <a:latin typeface="Arial Narrow" panose="020B0606020202030204" pitchFamily="34" charset="0"/>
          </a:endParaRPr>
        </a:p>
      </dgm:t>
    </dgm:pt>
    <dgm:pt modelId="{0B568EC2-5D2A-4B00-8047-B7832F245B44}" type="sibTrans" cxnId="{E3115EEA-DE9C-4F06-B8B3-BEB263D5F2B1}">
      <dgm:prSet/>
      <dgm:spPr/>
      <dgm:t>
        <a:bodyPr/>
        <a:lstStyle/>
        <a:p>
          <a:endParaRPr lang="en-US">
            <a:latin typeface="Arial Narrow" panose="020B0606020202030204" pitchFamily="34" charset="0"/>
          </a:endParaRPr>
        </a:p>
      </dgm:t>
    </dgm:pt>
    <dgm:pt modelId="{D07AD3FD-84FF-467E-9693-752776549C61}">
      <dgm:prSet phldrT="[Text]"/>
      <dgm:spPr>
        <a:solidFill>
          <a:schemeClr val="accent2"/>
        </a:solidFill>
        <a:ln>
          <a:solidFill>
            <a:schemeClr val="accent2"/>
          </a:solidFill>
        </a:ln>
      </dgm:spPr>
      <dgm:t>
        <a:bodyPr/>
        <a:lstStyle/>
        <a:p>
          <a:r>
            <a:rPr lang="en-US" b="1" dirty="0">
              <a:effectLst>
                <a:outerShdw blurRad="50800" dist="38100" dir="2700000" algn="tl" rotWithShape="0">
                  <a:schemeClr val="tx1">
                    <a:alpha val="50000"/>
                  </a:schemeClr>
                </a:outerShdw>
              </a:effectLst>
              <a:latin typeface="Arial Narrow" panose="020B0606020202030204" pitchFamily="34" charset="0"/>
            </a:rPr>
            <a:t>VENUS</a:t>
          </a:r>
        </a:p>
      </dgm:t>
    </dgm:pt>
    <dgm:pt modelId="{A8C9B7A9-BC2A-4753-B7F0-F2E361D95520}" type="sibTrans" cxnId="{55492768-9A5E-4F74-AC7C-959C5C24EFD3}">
      <dgm:prSet/>
      <dgm:spPr/>
      <dgm:t>
        <a:bodyPr/>
        <a:lstStyle/>
        <a:p>
          <a:endParaRPr lang="en-US">
            <a:latin typeface="Arial Narrow" panose="020B0606020202030204" pitchFamily="34" charset="0"/>
          </a:endParaRPr>
        </a:p>
      </dgm:t>
    </dgm:pt>
    <dgm:pt modelId="{7B691773-F524-4FAD-A272-BDF0B0C4370A}" type="parTrans" cxnId="{55492768-9A5E-4F74-AC7C-959C5C24EFD3}">
      <dgm:prSet/>
      <dgm:spPr/>
      <dgm:t>
        <a:bodyPr/>
        <a:lstStyle/>
        <a:p>
          <a:endParaRPr lang="en-US">
            <a:latin typeface="Arial Narrow" panose="020B0606020202030204" pitchFamily="34" charset="0"/>
          </a:endParaRPr>
        </a:p>
      </dgm:t>
    </dgm:pt>
    <dgm:pt modelId="{AD435595-5CE9-4F04-A5F6-EDFCB43E4785}">
      <dgm:prSet custT="1"/>
      <dgm:spPr/>
      <dgm:t>
        <a:bodyPr/>
        <a:lstStyle/>
        <a:p>
          <a:pPr marL="0" lvl="0" indent="0" algn="l" defTabSz="533400">
            <a:lnSpc>
              <a:spcPct val="100000"/>
            </a:lnSpc>
            <a:spcBef>
              <a:spcPct val="0"/>
            </a:spcBef>
            <a:spcAft>
              <a:spcPts val="200"/>
            </a:spcAft>
            <a:buNone/>
          </a:pPr>
          <a:endParaRPr lang="en-IN" sz="1800" b="1" kern="1200" dirty="0">
            <a:solidFill>
              <a:schemeClr val="tx1"/>
            </a:solidFill>
            <a:latin typeface="Helvetica" panose="020B0604020202020204" pitchFamily="34" charset="0"/>
            <a:ea typeface="+mn-ea"/>
            <a:cs typeface="Helvetica" panose="020B0604020202020204" pitchFamily="34" charset="0"/>
          </a:endParaRPr>
        </a:p>
      </dgm:t>
    </dgm:pt>
    <dgm:pt modelId="{77C49BDD-2107-4CCD-A554-0156CEC322E6}" type="parTrans" cxnId="{4384DA63-A14C-4881-ABEB-A02450380EC6}">
      <dgm:prSet/>
      <dgm:spPr/>
      <dgm:t>
        <a:bodyPr/>
        <a:lstStyle/>
        <a:p>
          <a:endParaRPr lang="en-IN">
            <a:latin typeface="Arial Narrow" panose="020B0606020202030204" pitchFamily="34" charset="0"/>
          </a:endParaRPr>
        </a:p>
      </dgm:t>
    </dgm:pt>
    <dgm:pt modelId="{54C6FC01-5DBD-42F7-840C-7E9CA756AFAA}" type="sibTrans" cxnId="{4384DA63-A14C-4881-ABEB-A02450380EC6}">
      <dgm:prSet/>
      <dgm:spPr/>
      <dgm:t>
        <a:bodyPr/>
        <a:lstStyle/>
        <a:p>
          <a:endParaRPr lang="en-IN">
            <a:latin typeface="Arial Narrow" panose="020B0606020202030204" pitchFamily="34" charset="0"/>
          </a:endParaRPr>
        </a:p>
      </dgm:t>
    </dgm:pt>
    <dgm:pt modelId="{CCA28EC5-D3CE-46D1-912A-85AEECF03888}">
      <dgm:prSet custT="1"/>
      <dgm:spPr/>
      <dgm:t>
        <a:bodyPr/>
        <a:lstStyle/>
        <a:p>
          <a:pPr>
            <a:lnSpc>
              <a:spcPct val="100000"/>
            </a:lnSpc>
            <a:spcAft>
              <a:spcPts val="200"/>
            </a:spcAft>
          </a:pPr>
          <a:endParaRPr lang="en-IN" sz="1800" b="1" dirty="0">
            <a:solidFill>
              <a:schemeClr val="tx1"/>
            </a:solidFill>
            <a:latin typeface="Helvetica" panose="020B0604020202020204" pitchFamily="34" charset="0"/>
            <a:cs typeface="Helvetica" panose="020B0604020202020204" pitchFamily="34" charset="0"/>
          </a:endParaRPr>
        </a:p>
      </dgm:t>
    </dgm:pt>
    <dgm:pt modelId="{4FF6F37E-093A-4DBA-A3A0-6C56C2B637D1}" type="parTrans" cxnId="{AE41FB8B-B8E8-429A-9532-D284071AA73E}">
      <dgm:prSet/>
      <dgm:spPr/>
      <dgm:t>
        <a:bodyPr/>
        <a:lstStyle/>
        <a:p>
          <a:endParaRPr lang="en-IN">
            <a:latin typeface="Arial Narrow" panose="020B0606020202030204" pitchFamily="34" charset="0"/>
          </a:endParaRPr>
        </a:p>
      </dgm:t>
    </dgm:pt>
    <dgm:pt modelId="{BE8C69E0-5E58-4256-80DF-332F5BCE0550}" type="sibTrans" cxnId="{AE41FB8B-B8E8-429A-9532-D284071AA73E}">
      <dgm:prSet/>
      <dgm:spPr/>
      <dgm:t>
        <a:bodyPr/>
        <a:lstStyle/>
        <a:p>
          <a:endParaRPr lang="en-IN">
            <a:latin typeface="Arial Narrow" panose="020B0606020202030204" pitchFamily="34" charset="0"/>
          </a:endParaRPr>
        </a:p>
      </dgm:t>
    </dgm:pt>
    <dgm:pt modelId="{594BF422-752C-42F3-A230-3D0E6AE9A886}" type="pres">
      <dgm:prSet presAssocID="{55C0B14E-AEA6-48D3-A387-ED4A3A3BF840}" presName="Name0" presStyleCnt="0">
        <dgm:presLayoutVars>
          <dgm:animLvl val="lvl"/>
          <dgm:resizeHandles val="exact"/>
        </dgm:presLayoutVars>
      </dgm:prSet>
      <dgm:spPr/>
    </dgm:pt>
    <dgm:pt modelId="{F6A1B9E0-4B4A-47A4-A011-67526CEEA770}" type="pres">
      <dgm:prSet presAssocID="{AACEAFD5-63CF-4AFC-B46F-BE086C5D447C}" presName="composite" presStyleCnt="0"/>
      <dgm:spPr/>
    </dgm:pt>
    <dgm:pt modelId="{FA4E6E73-A3C8-4495-927B-8AADA5A74297}" type="pres">
      <dgm:prSet presAssocID="{AACEAFD5-63CF-4AFC-B46F-BE086C5D447C}" presName="L" presStyleLbl="solidFgAcc1" presStyleIdx="0" presStyleCnt="3">
        <dgm:presLayoutVars>
          <dgm:chMax val="0"/>
          <dgm:chPref val="0"/>
        </dgm:presLayoutVars>
      </dgm:prSet>
      <dgm:spPr>
        <a:ln>
          <a:solidFill>
            <a:schemeClr val="accent1"/>
          </a:solidFill>
        </a:ln>
      </dgm:spPr>
    </dgm:pt>
    <dgm:pt modelId="{CA3A6A4E-2D39-41D2-A6B1-B590D0C452D2}" type="pres">
      <dgm:prSet presAssocID="{AACEAFD5-63CF-4AFC-B46F-BE086C5D447C}" presName="parTx" presStyleLbl="alignNode1" presStyleIdx="0" presStyleCnt="3" custScaleY="103522">
        <dgm:presLayoutVars>
          <dgm:chMax val="0"/>
          <dgm:chPref val="0"/>
          <dgm:bulletEnabled val="1"/>
        </dgm:presLayoutVars>
      </dgm:prSet>
      <dgm:spPr/>
    </dgm:pt>
    <dgm:pt modelId="{810D7AA7-A541-4507-BE7F-36CCF210089F}" type="pres">
      <dgm:prSet presAssocID="{AACEAFD5-63CF-4AFC-B46F-BE086C5D447C}" presName="desTx" presStyleLbl="revTx" presStyleIdx="0" presStyleCnt="3">
        <dgm:presLayoutVars>
          <dgm:chMax val="0"/>
          <dgm:chPref val="0"/>
          <dgm:bulletEnabled val="1"/>
        </dgm:presLayoutVars>
      </dgm:prSet>
      <dgm:spPr/>
    </dgm:pt>
    <dgm:pt modelId="{4F7CDD44-32F1-4759-861F-8DABEBBA8D89}" type="pres">
      <dgm:prSet presAssocID="{AACEAFD5-63CF-4AFC-B46F-BE086C5D447C}" presName="EmptyPlaceHolder" presStyleCnt="0"/>
      <dgm:spPr/>
    </dgm:pt>
    <dgm:pt modelId="{C9A9B9EA-6A1D-4A13-9C7F-C112F25D2888}" type="pres">
      <dgm:prSet presAssocID="{7A8D4B4D-06E9-4958-810D-A6226B6AC588}" presName="space" presStyleCnt="0"/>
      <dgm:spPr/>
    </dgm:pt>
    <dgm:pt modelId="{EC37843F-14A6-4E20-B7AE-2B086A8F5F45}" type="pres">
      <dgm:prSet presAssocID="{D07AD3FD-84FF-467E-9693-752776549C61}" presName="composite" presStyleCnt="0"/>
      <dgm:spPr/>
    </dgm:pt>
    <dgm:pt modelId="{E41E7729-FD3F-426D-804C-45BD60BD762D}" type="pres">
      <dgm:prSet presAssocID="{D07AD3FD-84FF-467E-9693-752776549C61}" presName="L" presStyleLbl="solidFgAcc1" presStyleIdx="1" presStyleCnt="3">
        <dgm:presLayoutVars>
          <dgm:chMax val="0"/>
          <dgm:chPref val="0"/>
        </dgm:presLayoutVars>
      </dgm:prSet>
      <dgm:spPr>
        <a:ln>
          <a:solidFill>
            <a:schemeClr val="accent2"/>
          </a:solidFill>
        </a:ln>
      </dgm:spPr>
    </dgm:pt>
    <dgm:pt modelId="{6C46E586-0364-4C52-98F9-74A7ACD803D1}" type="pres">
      <dgm:prSet presAssocID="{D07AD3FD-84FF-467E-9693-752776549C61}" presName="parTx" presStyleLbl="alignNode1" presStyleIdx="1" presStyleCnt="3">
        <dgm:presLayoutVars>
          <dgm:chMax val="0"/>
          <dgm:chPref val="0"/>
          <dgm:bulletEnabled val="1"/>
        </dgm:presLayoutVars>
      </dgm:prSet>
      <dgm:spPr/>
    </dgm:pt>
    <dgm:pt modelId="{5E07F9E4-149C-4A89-848F-4ABDD305F0C5}" type="pres">
      <dgm:prSet presAssocID="{D07AD3FD-84FF-467E-9693-752776549C61}" presName="desTx" presStyleLbl="revTx" presStyleIdx="1" presStyleCnt="3">
        <dgm:presLayoutVars>
          <dgm:chMax val="0"/>
          <dgm:chPref val="0"/>
          <dgm:bulletEnabled val="1"/>
        </dgm:presLayoutVars>
      </dgm:prSet>
      <dgm:spPr/>
    </dgm:pt>
    <dgm:pt modelId="{2928FCAD-BE3F-45AC-93A5-FD98F8A50E00}" type="pres">
      <dgm:prSet presAssocID="{D07AD3FD-84FF-467E-9693-752776549C61}" presName="EmptyPlaceHolder" presStyleCnt="0"/>
      <dgm:spPr/>
    </dgm:pt>
    <dgm:pt modelId="{C2DF8D93-19C7-4E07-BCAF-9FAAB62C8CF2}" type="pres">
      <dgm:prSet presAssocID="{A8C9B7A9-BC2A-4753-B7F0-F2E361D95520}" presName="space" presStyleCnt="0"/>
      <dgm:spPr/>
    </dgm:pt>
    <dgm:pt modelId="{86E313B1-36D3-44D7-907E-22A08CB8E9CC}" type="pres">
      <dgm:prSet presAssocID="{D71FC021-6A65-44D1-95B9-0E6C89079866}" presName="composite" presStyleCnt="0"/>
      <dgm:spPr/>
    </dgm:pt>
    <dgm:pt modelId="{473F2067-7126-4D56-A328-5A8CFD3D8D52}" type="pres">
      <dgm:prSet presAssocID="{D71FC021-6A65-44D1-95B9-0E6C89079866}" presName="L" presStyleLbl="solidFgAcc1" presStyleIdx="2" presStyleCnt="3">
        <dgm:presLayoutVars>
          <dgm:chMax val="0"/>
          <dgm:chPref val="0"/>
        </dgm:presLayoutVars>
      </dgm:prSet>
      <dgm:spPr>
        <a:ln>
          <a:solidFill>
            <a:schemeClr val="accent3"/>
          </a:solidFill>
        </a:ln>
      </dgm:spPr>
    </dgm:pt>
    <dgm:pt modelId="{7A0B5EFC-88FB-4ED5-994F-D5F6584C2293}" type="pres">
      <dgm:prSet presAssocID="{D71FC021-6A65-44D1-95B9-0E6C89079866}" presName="parTx" presStyleLbl="alignNode1" presStyleIdx="2" presStyleCnt="3">
        <dgm:presLayoutVars>
          <dgm:chMax val="0"/>
          <dgm:chPref val="0"/>
          <dgm:bulletEnabled val="1"/>
        </dgm:presLayoutVars>
      </dgm:prSet>
      <dgm:spPr/>
    </dgm:pt>
    <dgm:pt modelId="{FD7B29F2-0D66-4B4B-BC8A-82DA23575305}" type="pres">
      <dgm:prSet presAssocID="{D71FC021-6A65-44D1-95B9-0E6C89079866}" presName="desTx" presStyleLbl="revTx" presStyleIdx="2" presStyleCnt="3">
        <dgm:presLayoutVars>
          <dgm:chMax val="0"/>
          <dgm:chPref val="0"/>
          <dgm:bulletEnabled val="1"/>
        </dgm:presLayoutVars>
      </dgm:prSet>
      <dgm:spPr/>
    </dgm:pt>
    <dgm:pt modelId="{BABAA172-7B81-4C6B-BCF2-4572322515C5}" type="pres">
      <dgm:prSet presAssocID="{D71FC021-6A65-44D1-95B9-0E6C89079866}" presName="EmptyPlaceHolder" presStyleCnt="0"/>
      <dgm:spPr/>
    </dgm:pt>
  </dgm:ptLst>
  <dgm:cxnLst>
    <dgm:cxn modelId="{F23BFC27-EEA1-48DD-A68B-3C9BF1AE455D}" type="presOf" srcId="{349299C9-846E-4827-813A-349CCCE20782}" destId="{810D7AA7-A541-4507-BE7F-36CCF210089F}" srcOrd="0" destOrd="0" presId="urn:microsoft.com/office/officeart/2016/7/layout/AccentHomeChevronProcess"/>
    <dgm:cxn modelId="{0EFA3039-6828-403C-9445-4359BA6645E6}" srcId="{AACEAFD5-63CF-4AFC-B46F-BE086C5D447C}" destId="{349299C9-846E-4827-813A-349CCCE20782}" srcOrd="0" destOrd="0" parTransId="{AEA27547-B9ED-4994-BD27-04EC297EF367}" sibTransId="{9D819F52-ACA0-4B08-8256-DF6BD8FA3A0B}"/>
    <dgm:cxn modelId="{6CDEA839-6538-453E-9113-58ECC65280CB}" type="presOf" srcId="{AACEAFD5-63CF-4AFC-B46F-BE086C5D447C}" destId="{CA3A6A4E-2D39-41D2-A6B1-B590D0C452D2}" srcOrd="0" destOrd="0" presId="urn:microsoft.com/office/officeart/2016/7/layout/AccentHomeChevronProcess"/>
    <dgm:cxn modelId="{4384DA63-A14C-4881-ABEB-A02450380EC6}" srcId="{AACEAFD5-63CF-4AFC-B46F-BE086C5D447C}" destId="{AD435595-5CE9-4F04-A5F6-EDFCB43E4785}" srcOrd="1" destOrd="0" parTransId="{77C49BDD-2107-4CCD-A554-0156CEC322E6}" sibTransId="{54C6FC01-5DBD-42F7-840C-7E9CA756AFAA}"/>
    <dgm:cxn modelId="{55492768-9A5E-4F74-AC7C-959C5C24EFD3}" srcId="{55C0B14E-AEA6-48D3-A387-ED4A3A3BF840}" destId="{D07AD3FD-84FF-467E-9693-752776549C61}" srcOrd="1" destOrd="0" parTransId="{7B691773-F524-4FAD-A272-BDF0B0C4370A}" sibTransId="{A8C9B7A9-BC2A-4753-B7F0-F2E361D95520}"/>
    <dgm:cxn modelId="{E97FF64F-8020-497E-AE7D-2395DDA4560D}" srcId="{D07AD3FD-84FF-467E-9693-752776549C61}" destId="{5D70EFF5-8B31-4A1F-AE44-51E4CF0013EB}" srcOrd="0" destOrd="0" parTransId="{96C720A0-FEEF-48D1-8DF6-ABA03C304822}" sibTransId="{B6A59CDE-18AD-4553-B6C5-FF001A8E8510}"/>
    <dgm:cxn modelId="{219EA357-E48B-4A91-91A7-8282DFF10601}" type="presOf" srcId="{55C0B14E-AEA6-48D3-A387-ED4A3A3BF840}" destId="{594BF422-752C-42F3-A230-3D0E6AE9A886}" srcOrd="0" destOrd="0" presId="urn:microsoft.com/office/officeart/2016/7/layout/AccentHomeChevronProcess"/>
    <dgm:cxn modelId="{61E56288-5A92-4019-989A-398C8EA8A844}" type="presOf" srcId="{4A6BB192-9983-4F48-BBC5-6E384EED7EC5}" destId="{FD7B29F2-0D66-4B4B-BC8A-82DA23575305}" srcOrd="0" destOrd="0" presId="urn:microsoft.com/office/officeart/2016/7/layout/AccentHomeChevronProcess"/>
    <dgm:cxn modelId="{AE41FB8B-B8E8-429A-9532-D284071AA73E}" srcId="{D71FC021-6A65-44D1-95B9-0E6C89079866}" destId="{CCA28EC5-D3CE-46D1-912A-85AEECF03888}" srcOrd="1" destOrd="0" parTransId="{4FF6F37E-093A-4DBA-A3A0-6C56C2B637D1}" sibTransId="{BE8C69E0-5E58-4256-80DF-332F5BCE0550}"/>
    <dgm:cxn modelId="{60399491-EC61-4ACD-870E-1A66600F3D26}" type="presOf" srcId="{D71FC021-6A65-44D1-95B9-0E6C89079866}" destId="{7A0B5EFC-88FB-4ED5-994F-D5F6584C2293}" srcOrd="0" destOrd="0" presId="urn:microsoft.com/office/officeart/2016/7/layout/AccentHomeChevronProcess"/>
    <dgm:cxn modelId="{53239C96-427C-420B-95DC-546F3B30ED65}" srcId="{55C0B14E-AEA6-48D3-A387-ED4A3A3BF840}" destId="{D71FC021-6A65-44D1-95B9-0E6C89079866}" srcOrd="2" destOrd="0" parTransId="{862AAE39-3AAD-40E3-BA20-90187BD73242}" sibTransId="{9B090D9D-470E-46E2-AABB-0368A52481AA}"/>
    <dgm:cxn modelId="{2F6485B4-0735-4D01-8060-5A89B7562619}" type="presOf" srcId="{5D70EFF5-8B31-4A1F-AE44-51E4CF0013EB}" destId="{5E07F9E4-149C-4A89-848F-4ABDD305F0C5}" srcOrd="0" destOrd="0" presId="urn:microsoft.com/office/officeart/2016/7/layout/AccentHomeChevronProcess"/>
    <dgm:cxn modelId="{06A092B7-599E-498D-9A96-97D095BFB2C6}" type="presOf" srcId="{AD435595-5CE9-4F04-A5F6-EDFCB43E4785}" destId="{810D7AA7-A541-4507-BE7F-36CCF210089F}" srcOrd="0" destOrd="1" presId="urn:microsoft.com/office/officeart/2016/7/layout/AccentHomeChevronProcess"/>
    <dgm:cxn modelId="{AE101ABC-7EA3-4444-A576-8AB15A371C84}" srcId="{55C0B14E-AEA6-48D3-A387-ED4A3A3BF840}" destId="{AACEAFD5-63CF-4AFC-B46F-BE086C5D447C}" srcOrd="0" destOrd="0" parTransId="{7A0BD8EC-BB4A-4912-A54E-6F39B681264E}" sibTransId="{7A8D4B4D-06E9-4958-810D-A6226B6AC588}"/>
    <dgm:cxn modelId="{475EEEC0-FA67-494A-8855-19AAACF99D48}" type="presOf" srcId="{CCA28EC5-D3CE-46D1-912A-85AEECF03888}" destId="{FD7B29F2-0D66-4B4B-BC8A-82DA23575305}" srcOrd="0" destOrd="1" presId="urn:microsoft.com/office/officeart/2016/7/layout/AccentHomeChevronProcess"/>
    <dgm:cxn modelId="{665C05C7-3CB0-428C-B457-E59A0AF60DA1}" type="presOf" srcId="{D07AD3FD-84FF-467E-9693-752776549C61}" destId="{6C46E586-0364-4C52-98F9-74A7ACD803D1}" srcOrd="0" destOrd="0" presId="urn:microsoft.com/office/officeart/2016/7/layout/AccentHomeChevronProcess"/>
    <dgm:cxn modelId="{E3115EEA-DE9C-4F06-B8B3-BEB263D5F2B1}" srcId="{D71FC021-6A65-44D1-95B9-0E6C89079866}" destId="{4A6BB192-9983-4F48-BBC5-6E384EED7EC5}" srcOrd="0" destOrd="0" parTransId="{230A6E4A-6CED-4DC0-AEFE-6859FE07B658}" sibTransId="{0B568EC2-5D2A-4B00-8047-B7832F245B44}"/>
    <dgm:cxn modelId="{C93892E1-28C0-4B75-A464-293C00708672}" type="presParOf" srcId="{594BF422-752C-42F3-A230-3D0E6AE9A886}" destId="{F6A1B9E0-4B4A-47A4-A011-67526CEEA770}" srcOrd="0" destOrd="0" presId="urn:microsoft.com/office/officeart/2016/7/layout/AccentHomeChevronProcess"/>
    <dgm:cxn modelId="{D5413575-9692-46A2-A045-9ED8482318DF}" type="presParOf" srcId="{F6A1B9E0-4B4A-47A4-A011-67526CEEA770}" destId="{FA4E6E73-A3C8-4495-927B-8AADA5A74297}" srcOrd="0" destOrd="0" presId="urn:microsoft.com/office/officeart/2016/7/layout/AccentHomeChevronProcess"/>
    <dgm:cxn modelId="{3303BDD6-668D-45F1-9491-4125E782D67C}" type="presParOf" srcId="{F6A1B9E0-4B4A-47A4-A011-67526CEEA770}" destId="{CA3A6A4E-2D39-41D2-A6B1-B590D0C452D2}" srcOrd="1" destOrd="0" presId="urn:microsoft.com/office/officeart/2016/7/layout/AccentHomeChevronProcess"/>
    <dgm:cxn modelId="{3BAD5A1C-162E-4722-B818-968C4083BECD}" type="presParOf" srcId="{F6A1B9E0-4B4A-47A4-A011-67526CEEA770}" destId="{810D7AA7-A541-4507-BE7F-36CCF210089F}" srcOrd="2" destOrd="0" presId="urn:microsoft.com/office/officeart/2016/7/layout/AccentHomeChevronProcess"/>
    <dgm:cxn modelId="{A3B267C1-BAFC-42F0-A63A-6491CFDC1ED2}" type="presParOf" srcId="{F6A1B9E0-4B4A-47A4-A011-67526CEEA770}" destId="{4F7CDD44-32F1-4759-861F-8DABEBBA8D89}" srcOrd="3" destOrd="0" presId="urn:microsoft.com/office/officeart/2016/7/layout/AccentHomeChevronProcess"/>
    <dgm:cxn modelId="{80CC9289-BA8F-4ED7-A4ED-9FA5EF71D964}" type="presParOf" srcId="{594BF422-752C-42F3-A230-3D0E6AE9A886}" destId="{C9A9B9EA-6A1D-4A13-9C7F-C112F25D2888}" srcOrd="1" destOrd="0" presId="urn:microsoft.com/office/officeart/2016/7/layout/AccentHomeChevronProcess"/>
    <dgm:cxn modelId="{5B7985CA-BC92-461D-A77E-E2320D4992D0}" type="presParOf" srcId="{594BF422-752C-42F3-A230-3D0E6AE9A886}" destId="{EC37843F-14A6-4E20-B7AE-2B086A8F5F45}" srcOrd="2" destOrd="0" presId="urn:microsoft.com/office/officeart/2016/7/layout/AccentHomeChevronProcess"/>
    <dgm:cxn modelId="{1996E4D7-D809-45CA-9DF0-561A93BDAFB1}" type="presParOf" srcId="{EC37843F-14A6-4E20-B7AE-2B086A8F5F45}" destId="{E41E7729-FD3F-426D-804C-45BD60BD762D}" srcOrd="0" destOrd="0" presId="urn:microsoft.com/office/officeart/2016/7/layout/AccentHomeChevronProcess"/>
    <dgm:cxn modelId="{16E53752-1AB8-4CD2-BFD6-85C0CDA26E1B}" type="presParOf" srcId="{EC37843F-14A6-4E20-B7AE-2B086A8F5F45}" destId="{6C46E586-0364-4C52-98F9-74A7ACD803D1}" srcOrd="1" destOrd="0" presId="urn:microsoft.com/office/officeart/2016/7/layout/AccentHomeChevronProcess"/>
    <dgm:cxn modelId="{FAC2F23D-E510-4342-91C3-FCAB11B207C0}" type="presParOf" srcId="{EC37843F-14A6-4E20-B7AE-2B086A8F5F45}" destId="{5E07F9E4-149C-4A89-848F-4ABDD305F0C5}" srcOrd="2" destOrd="0" presId="urn:microsoft.com/office/officeart/2016/7/layout/AccentHomeChevronProcess"/>
    <dgm:cxn modelId="{3843A525-0A63-4743-B0E8-0F795D54B4E4}" type="presParOf" srcId="{EC37843F-14A6-4E20-B7AE-2B086A8F5F45}" destId="{2928FCAD-BE3F-45AC-93A5-FD98F8A50E00}" srcOrd="3" destOrd="0" presId="urn:microsoft.com/office/officeart/2016/7/layout/AccentHomeChevronProcess"/>
    <dgm:cxn modelId="{D179D84E-BE2C-46EF-8594-412D3A7F9213}" type="presParOf" srcId="{594BF422-752C-42F3-A230-3D0E6AE9A886}" destId="{C2DF8D93-19C7-4E07-BCAF-9FAAB62C8CF2}" srcOrd="3" destOrd="0" presId="urn:microsoft.com/office/officeart/2016/7/layout/AccentHomeChevronProcess"/>
    <dgm:cxn modelId="{D8554B98-FAA7-4800-BB76-916BA7A2B10E}" type="presParOf" srcId="{594BF422-752C-42F3-A230-3D0E6AE9A886}" destId="{86E313B1-36D3-44D7-907E-22A08CB8E9CC}" srcOrd="4" destOrd="0" presId="urn:microsoft.com/office/officeart/2016/7/layout/AccentHomeChevronProcess"/>
    <dgm:cxn modelId="{19D10FBF-8E65-4EB5-9B54-54A271982B0D}" type="presParOf" srcId="{86E313B1-36D3-44D7-907E-22A08CB8E9CC}" destId="{473F2067-7126-4D56-A328-5A8CFD3D8D52}" srcOrd="0" destOrd="0" presId="urn:microsoft.com/office/officeart/2016/7/layout/AccentHomeChevronProcess"/>
    <dgm:cxn modelId="{11A73768-8587-4E2B-BDDA-6254211FDF2D}" type="presParOf" srcId="{86E313B1-36D3-44D7-907E-22A08CB8E9CC}" destId="{7A0B5EFC-88FB-4ED5-994F-D5F6584C2293}" srcOrd="1" destOrd="0" presId="urn:microsoft.com/office/officeart/2016/7/layout/AccentHomeChevronProcess"/>
    <dgm:cxn modelId="{522D3FED-6E8C-40DF-8BA8-A80510ACC48F}" type="presParOf" srcId="{86E313B1-36D3-44D7-907E-22A08CB8E9CC}" destId="{FD7B29F2-0D66-4B4B-BC8A-82DA23575305}" srcOrd="2" destOrd="0" presId="urn:microsoft.com/office/officeart/2016/7/layout/AccentHomeChevronProcess"/>
    <dgm:cxn modelId="{8075A955-4651-4DD2-B114-EB147BF378DF}" type="presParOf" srcId="{86E313B1-36D3-44D7-907E-22A08CB8E9CC}" destId="{BABAA172-7B81-4C6B-BCF2-4572322515C5}"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E6E73-A3C8-4495-927B-8AADA5A74297}">
      <dsp:nvSpPr>
        <dsp:cNvPr id="0" name=""/>
        <dsp:cNvSpPr/>
      </dsp:nvSpPr>
      <dsp:spPr>
        <a:xfrm rot="5400000">
          <a:off x="-1075252" y="2093700"/>
          <a:ext cx="2426463" cy="267503"/>
        </a:xfrm>
        <a:prstGeom prst="corner">
          <a:avLst>
            <a:gd name="adj1" fmla="val 1000"/>
            <a:gd name="adj2" fmla="val 1000"/>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CA3A6A4E-2D39-41D2-A6B1-B590D0C452D2}">
      <dsp:nvSpPr>
        <dsp:cNvPr id="0" name=""/>
        <dsp:cNvSpPr/>
      </dsp:nvSpPr>
      <dsp:spPr>
        <a:xfrm>
          <a:off x="4227" y="3385649"/>
          <a:ext cx="3343791" cy="808821"/>
        </a:xfrm>
        <a:prstGeom prst="homePlate">
          <a:avLst>
            <a:gd name="adj" fmla="val 25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254000" rIns="127000" bIns="2540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02060"/>
              </a:solidFill>
              <a:effectLst>
                <a:outerShdw blurRad="50800" dist="38100" dir="2700000" algn="tl" rotWithShape="0">
                  <a:schemeClr val="tx1">
                    <a:alpha val="50000"/>
                  </a:schemeClr>
                </a:outerShdw>
              </a:effectLst>
              <a:latin typeface="Arial Narrow" panose="020B0606020202030204" pitchFamily="34" charset="0"/>
            </a:rPr>
            <a:t>PREDIS</a:t>
          </a:r>
        </a:p>
      </dsp:txBody>
      <dsp:txXfrm>
        <a:off x="4227" y="3385649"/>
        <a:ext cx="3242688" cy="808821"/>
      </dsp:txXfrm>
    </dsp:sp>
    <dsp:sp modelId="{810D7AA7-A541-4507-BE7F-36CCF210089F}">
      <dsp:nvSpPr>
        <dsp:cNvPr id="0" name=""/>
        <dsp:cNvSpPr/>
      </dsp:nvSpPr>
      <dsp:spPr>
        <a:xfrm>
          <a:off x="271731" y="1185865"/>
          <a:ext cx="2715158" cy="1771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432000" rIns="288000" bIns="0" numCol="1" spcCol="1270" anchor="t" anchorCtr="0">
          <a:noAutofit/>
        </a:bodyPr>
        <a:lstStyle/>
        <a:p>
          <a:pPr marL="0" lvl="0" indent="0" algn="l" defTabSz="533400">
            <a:lnSpc>
              <a:spcPct val="100000"/>
            </a:lnSpc>
            <a:spcBef>
              <a:spcPct val="0"/>
            </a:spcBef>
            <a:spcAft>
              <a:spcPts val="200"/>
            </a:spcAft>
            <a:buNone/>
          </a:pPr>
          <a:r>
            <a:rPr lang="en-US" sz="1800" b="1" kern="1200" dirty="0">
              <a:solidFill>
                <a:schemeClr val="tx1"/>
              </a:solidFill>
              <a:latin typeface="Helvetica" panose="020B0604020202020204" pitchFamily="34" charset="0"/>
              <a:ea typeface="+mn-ea"/>
              <a:cs typeface="Helvetica" panose="020B0604020202020204" pitchFamily="34" charset="0"/>
            </a:rPr>
            <a:t>Pre-disassembly Phase calculation </a:t>
          </a:r>
        </a:p>
        <a:p>
          <a:pPr marL="0" lvl="0" indent="0" algn="l" defTabSz="533400">
            <a:lnSpc>
              <a:spcPct val="100000"/>
            </a:lnSpc>
            <a:spcBef>
              <a:spcPct val="0"/>
            </a:spcBef>
            <a:spcAft>
              <a:spcPts val="200"/>
            </a:spcAft>
            <a:buNone/>
          </a:pPr>
          <a:endParaRPr lang="en-US" sz="1800" b="1" kern="1200" dirty="0">
            <a:solidFill>
              <a:schemeClr val="tx1"/>
            </a:solidFill>
            <a:latin typeface="Helvetica" panose="020B0604020202020204" pitchFamily="34" charset="0"/>
            <a:ea typeface="+mn-ea"/>
            <a:cs typeface="Helvetica" panose="020B0604020202020204" pitchFamily="34" charset="0"/>
          </a:endParaRPr>
        </a:p>
        <a:p>
          <a:pPr marL="0" lvl="0" indent="0" algn="l" defTabSz="533400">
            <a:lnSpc>
              <a:spcPct val="100000"/>
            </a:lnSpc>
            <a:spcBef>
              <a:spcPct val="0"/>
            </a:spcBef>
            <a:spcAft>
              <a:spcPts val="200"/>
            </a:spcAft>
            <a:buNone/>
          </a:pPr>
          <a:r>
            <a:rPr lang="en-IN" sz="1800" b="1" kern="1200" dirty="0">
              <a:solidFill>
                <a:schemeClr val="tx1"/>
              </a:solidFill>
              <a:latin typeface="Helvetica" panose="020B0604020202020204" pitchFamily="34" charset="0"/>
              <a:ea typeface="+mn-ea"/>
              <a:cs typeface="Helvetica" panose="020B0604020202020204" pitchFamily="34" charset="0"/>
            </a:rPr>
            <a:t>Reactor power and system temperature changes with time</a:t>
          </a:r>
          <a:endParaRPr lang="en-US" sz="1800" b="1" kern="1200" dirty="0">
            <a:solidFill>
              <a:schemeClr val="tx1"/>
            </a:solidFill>
            <a:latin typeface="Helvetica" panose="020B0604020202020204" pitchFamily="34" charset="0"/>
            <a:ea typeface="+mn-ea"/>
            <a:cs typeface="Helvetica" panose="020B0604020202020204" pitchFamily="34" charset="0"/>
          </a:endParaRPr>
        </a:p>
        <a:p>
          <a:pPr marL="0" lvl="0" indent="0" algn="l" defTabSz="533400">
            <a:lnSpc>
              <a:spcPct val="100000"/>
            </a:lnSpc>
            <a:spcBef>
              <a:spcPct val="0"/>
            </a:spcBef>
            <a:spcAft>
              <a:spcPts val="200"/>
            </a:spcAft>
            <a:buNone/>
          </a:pPr>
          <a:endParaRPr lang="en-IN" sz="1800" b="1" kern="1200" dirty="0">
            <a:solidFill>
              <a:schemeClr val="tx1"/>
            </a:solidFill>
            <a:latin typeface="Helvetica" panose="020B0604020202020204" pitchFamily="34" charset="0"/>
            <a:ea typeface="+mn-ea"/>
            <a:cs typeface="Helvetica" panose="020B0604020202020204" pitchFamily="34" charset="0"/>
          </a:endParaRPr>
        </a:p>
      </dsp:txBody>
      <dsp:txXfrm>
        <a:off x="271731" y="1185865"/>
        <a:ext cx="2715158" cy="1771393"/>
      </dsp:txXfrm>
    </dsp:sp>
    <dsp:sp modelId="{E41E7729-FD3F-426D-804C-45BD60BD762D}">
      <dsp:nvSpPr>
        <dsp:cNvPr id="0" name=""/>
        <dsp:cNvSpPr/>
      </dsp:nvSpPr>
      <dsp:spPr>
        <a:xfrm rot="5400000">
          <a:off x="2209501" y="2079942"/>
          <a:ext cx="2343910" cy="267503"/>
        </a:xfrm>
        <a:prstGeom prst="corner">
          <a:avLst>
            <a:gd name="adj1" fmla="val 1000"/>
            <a:gd name="adj2" fmla="val 1000"/>
          </a:avLst>
        </a:prstGeom>
        <a:solidFill>
          <a:schemeClr val="lt1">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6C46E586-0364-4C52-98F9-74A7ACD803D1}">
      <dsp:nvSpPr>
        <dsp:cNvPr id="0" name=""/>
        <dsp:cNvSpPr/>
      </dsp:nvSpPr>
      <dsp:spPr>
        <a:xfrm>
          <a:off x="3247705" y="3385649"/>
          <a:ext cx="3343791" cy="781303"/>
        </a:xfrm>
        <a:prstGeom prst="chevron">
          <a:avLst>
            <a:gd name="adj" fmla="val 25000"/>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254000" rIns="127000" bIns="2540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50800" dist="38100" dir="2700000" algn="tl" rotWithShape="0">
                  <a:schemeClr val="tx1">
                    <a:alpha val="50000"/>
                  </a:schemeClr>
                </a:outerShdw>
              </a:effectLst>
              <a:latin typeface="Arial Narrow" panose="020B0606020202030204" pitchFamily="34" charset="0"/>
            </a:rPr>
            <a:t>VENUS</a:t>
          </a:r>
        </a:p>
      </dsp:txBody>
      <dsp:txXfrm>
        <a:off x="3443031" y="3385649"/>
        <a:ext cx="2953139" cy="781303"/>
      </dsp:txXfrm>
    </dsp:sp>
    <dsp:sp modelId="{5E07F9E4-149C-4A89-848F-4ABDD305F0C5}">
      <dsp:nvSpPr>
        <dsp:cNvPr id="0" name=""/>
        <dsp:cNvSpPr/>
      </dsp:nvSpPr>
      <dsp:spPr>
        <a:xfrm>
          <a:off x="3515208" y="1202240"/>
          <a:ext cx="2715158" cy="1711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432000" rIns="288000" bIns="0" numCol="1" spcCol="1270" anchor="t" anchorCtr="0">
          <a:noAutofit/>
        </a:bodyPr>
        <a:lstStyle/>
        <a:p>
          <a:pPr marL="0" lvl="0" indent="0" algn="l" defTabSz="800100">
            <a:lnSpc>
              <a:spcPct val="100000"/>
            </a:lnSpc>
            <a:spcBef>
              <a:spcPct val="0"/>
            </a:spcBef>
            <a:spcAft>
              <a:spcPts val="200"/>
            </a:spcAft>
            <a:buNone/>
          </a:pPr>
          <a:r>
            <a:rPr lang="en-US" sz="1800" b="1" kern="1200" dirty="0">
              <a:solidFill>
                <a:schemeClr val="tx1"/>
              </a:solidFill>
              <a:latin typeface="Helvetica" panose="020B0604020202020204" pitchFamily="34" charset="0"/>
              <a:cs typeface="Helvetica" panose="020B0604020202020204" pitchFamily="34" charset="0"/>
            </a:rPr>
            <a:t>Disassembly phase calculation</a:t>
          </a:r>
        </a:p>
        <a:p>
          <a:pPr marL="0" lvl="0" indent="0" algn="l" defTabSz="800100">
            <a:lnSpc>
              <a:spcPct val="100000"/>
            </a:lnSpc>
            <a:spcBef>
              <a:spcPct val="0"/>
            </a:spcBef>
            <a:spcAft>
              <a:spcPts val="200"/>
            </a:spcAft>
            <a:buNone/>
          </a:pPr>
          <a:endParaRPr lang="en-US" sz="1800" b="1" kern="1200" dirty="0">
            <a:solidFill>
              <a:schemeClr val="tx1"/>
            </a:solidFill>
            <a:latin typeface="Helvetica" panose="020B0604020202020204" pitchFamily="34" charset="0"/>
            <a:cs typeface="Helvetica" panose="020B0604020202020204" pitchFamily="34" charset="0"/>
          </a:endParaRPr>
        </a:p>
        <a:p>
          <a:pPr marL="0" lvl="0" indent="0" algn="l" defTabSz="800100">
            <a:lnSpc>
              <a:spcPct val="100000"/>
            </a:lnSpc>
            <a:spcBef>
              <a:spcPct val="0"/>
            </a:spcBef>
            <a:spcAft>
              <a:spcPts val="200"/>
            </a:spcAft>
            <a:buNone/>
          </a:pPr>
          <a:r>
            <a:rPr lang="en-IN" sz="1800" b="1" kern="1200" dirty="0">
              <a:solidFill>
                <a:schemeClr val="tx1"/>
              </a:solidFill>
              <a:latin typeface="Helvetica" panose="020B0604020202020204" pitchFamily="34" charset="0"/>
              <a:cs typeface="Helvetica" panose="020B0604020202020204" pitchFamily="34" charset="0"/>
            </a:rPr>
            <a:t>Coupled point kinetics hydrodynamics code</a:t>
          </a:r>
          <a:endParaRPr lang="en-US" sz="1800" b="1" kern="1200" dirty="0">
            <a:solidFill>
              <a:schemeClr val="tx1"/>
            </a:solidFill>
            <a:latin typeface="Helvetica" panose="020B0604020202020204" pitchFamily="34" charset="0"/>
            <a:cs typeface="Helvetica" panose="020B0604020202020204" pitchFamily="34" charset="0"/>
          </a:endParaRPr>
        </a:p>
      </dsp:txBody>
      <dsp:txXfrm>
        <a:off x="3515208" y="1202240"/>
        <a:ext cx="2715158" cy="1711127"/>
      </dsp:txXfrm>
    </dsp:sp>
    <dsp:sp modelId="{473F2067-7126-4D56-A328-5A8CFD3D8D52}">
      <dsp:nvSpPr>
        <dsp:cNvPr id="0" name=""/>
        <dsp:cNvSpPr/>
      </dsp:nvSpPr>
      <dsp:spPr>
        <a:xfrm rot="5400000">
          <a:off x="5452979" y="2079942"/>
          <a:ext cx="2343910" cy="267503"/>
        </a:xfrm>
        <a:prstGeom prst="corner">
          <a:avLst>
            <a:gd name="adj1" fmla="val 1000"/>
            <a:gd name="adj2" fmla="val 1000"/>
          </a:avLst>
        </a:prstGeom>
        <a:solidFill>
          <a:schemeClr val="l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7A0B5EFC-88FB-4ED5-994F-D5F6584C2293}">
      <dsp:nvSpPr>
        <dsp:cNvPr id="0" name=""/>
        <dsp:cNvSpPr/>
      </dsp:nvSpPr>
      <dsp:spPr>
        <a:xfrm>
          <a:off x="6491182" y="3385649"/>
          <a:ext cx="3343791" cy="781303"/>
        </a:xfrm>
        <a:prstGeom prst="chevron">
          <a:avLst>
            <a:gd name="adj" fmla="val 25000"/>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254000" rIns="127000" bIns="2540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02060"/>
              </a:solidFill>
              <a:effectLst>
                <a:outerShdw blurRad="50800" dist="38100" dir="2700000" algn="tl" rotWithShape="0">
                  <a:schemeClr val="tx1">
                    <a:alpha val="50000"/>
                  </a:schemeClr>
                </a:outerShdw>
              </a:effectLst>
              <a:latin typeface="Arial Narrow" panose="020B0606020202030204" pitchFamily="34" charset="0"/>
            </a:rPr>
            <a:t>MERC</a:t>
          </a:r>
        </a:p>
      </dsp:txBody>
      <dsp:txXfrm>
        <a:off x="6686508" y="3385649"/>
        <a:ext cx="2953139" cy="781303"/>
      </dsp:txXfrm>
    </dsp:sp>
    <dsp:sp modelId="{FD7B29F2-0D66-4B4B-BC8A-82DA23575305}">
      <dsp:nvSpPr>
        <dsp:cNvPr id="0" name=""/>
        <dsp:cNvSpPr/>
      </dsp:nvSpPr>
      <dsp:spPr>
        <a:xfrm>
          <a:off x="6758686" y="1202240"/>
          <a:ext cx="2715158" cy="1711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432000" rIns="288000" bIns="0" numCol="1" spcCol="1270" anchor="t" anchorCtr="0">
          <a:noAutofit/>
        </a:bodyPr>
        <a:lstStyle/>
        <a:p>
          <a:pPr marL="0" lvl="0" indent="0" algn="l" defTabSz="800100">
            <a:lnSpc>
              <a:spcPct val="100000"/>
            </a:lnSpc>
            <a:spcBef>
              <a:spcPct val="0"/>
            </a:spcBef>
            <a:spcAft>
              <a:spcPts val="200"/>
            </a:spcAft>
            <a:buNone/>
          </a:pPr>
          <a:r>
            <a:rPr lang="en-IN" sz="1800" b="1" kern="1200" dirty="0">
              <a:solidFill>
                <a:schemeClr val="tx1"/>
              </a:solidFill>
              <a:latin typeface="Helvetica" panose="020B0604020202020204" pitchFamily="34" charset="0"/>
              <a:cs typeface="Helvetica" panose="020B0604020202020204" pitchFamily="34" charset="0"/>
            </a:rPr>
            <a:t>Mechanical work potential of the core estimated</a:t>
          </a:r>
          <a:endParaRPr lang="en-US" sz="1800" b="1" kern="1200" dirty="0">
            <a:solidFill>
              <a:schemeClr val="tx1"/>
            </a:solidFill>
            <a:latin typeface="Helvetica" panose="020B0604020202020204" pitchFamily="34" charset="0"/>
            <a:cs typeface="Helvetica" panose="020B0604020202020204" pitchFamily="34" charset="0"/>
          </a:endParaRPr>
        </a:p>
        <a:p>
          <a:pPr marL="0" lvl="0" indent="0" algn="l" defTabSz="800100">
            <a:lnSpc>
              <a:spcPct val="100000"/>
            </a:lnSpc>
            <a:spcBef>
              <a:spcPct val="0"/>
            </a:spcBef>
            <a:spcAft>
              <a:spcPts val="200"/>
            </a:spcAft>
            <a:buNone/>
          </a:pPr>
          <a:endParaRPr lang="en-IN" sz="1800" b="1" kern="1200" dirty="0">
            <a:solidFill>
              <a:schemeClr val="tx1"/>
            </a:solidFill>
            <a:latin typeface="Helvetica" panose="020B0604020202020204" pitchFamily="34" charset="0"/>
            <a:cs typeface="Helvetica" panose="020B0604020202020204" pitchFamily="34" charset="0"/>
          </a:endParaRPr>
        </a:p>
      </dsp:txBody>
      <dsp:txXfrm>
        <a:off x="6758686" y="1202240"/>
        <a:ext cx="2715158" cy="1711127"/>
      </dsp:txXfrm>
    </dsp:sp>
  </dsp:spTree>
</dsp:drawing>
</file>

<file path=ppt/diagrams/layout1.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AF03AE-1CC2-475F-B909-50970E9699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B63C45E-73BA-4C86-A24F-A5006B4E7B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37A4CE-17BB-4BB2-AC7B-97495293E2AC}" type="datetimeFigureOut">
              <a:rPr lang="en-US" smtClean="0"/>
              <a:t>3/10/2023</a:t>
            </a:fld>
            <a:endParaRPr lang="en-US" dirty="0"/>
          </a:p>
        </p:txBody>
      </p:sp>
      <p:sp>
        <p:nvSpPr>
          <p:cNvPr id="4" name="Footer Placeholder 3">
            <a:extLst>
              <a:ext uri="{FF2B5EF4-FFF2-40B4-BE49-F238E27FC236}">
                <a16:creationId xmlns:a16="http://schemas.microsoft.com/office/drawing/2014/main" id="{D71DB874-DF6A-4AFA-8055-4AD7EE4CE3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677078F-04CB-4625-B536-5BCAA2EC6C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0EF92D-82DD-4142-BCE8-036B91487D2E}" type="slidenum">
              <a:rPr lang="en-US" smtClean="0"/>
              <a:t>‹#›</a:t>
            </a:fld>
            <a:endParaRPr lang="en-US" dirty="0"/>
          </a:p>
        </p:txBody>
      </p:sp>
    </p:spTree>
    <p:extLst>
      <p:ext uri="{BB962C8B-B14F-4D97-AF65-F5344CB8AC3E}">
        <p14:creationId xmlns:p14="http://schemas.microsoft.com/office/powerpoint/2010/main" val="75707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6C8F5-2FDA-4718-81AA-24F4816BBD56}" type="datetimeFigureOut">
              <a:rPr lang="en-US" smtClean="0"/>
              <a:t>3/10/2023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EC616-C518-4358-9496-6C33B2F5FA56}" type="slidenum">
              <a:rPr lang="en-US" smtClean="0"/>
              <a:t>‹#›</a:t>
            </a:fld>
            <a:endParaRPr lang="en-US" dirty="0"/>
          </a:p>
        </p:txBody>
      </p:sp>
    </p:spTree>
    <p:extLst>
      <p:ext uri="{BB962C8B-B14F-4D97-AF65-F5344CB8AC3E}">
        <p14:creationId xmlns:p14="http://schemas.microsoft.com/office/powerpoint/2010/main" val="1732322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4ACCFF-64A9-40AA-93F9-86E3CE016187}"/>
              </a:ext>
            </a:extLst>
          </p:cNvPr>
          <p:cNvSpPr>
            <a:spLocks noGrp="1"/>
          </p:cNvSpPr>
          <p:nvPr>
            <p:ph type="title" hasCustomPrompt="1"/>
          </p:nvPr>
        </p:nvSpPr>
        <p:spPr>
          <a:xfrm>
            <a:off x="651769" y="2683895"/>
            <a:ext cx="5278514" cy="2862225"/>
          </a:xfrm>
          <a:prstGeom prst="rect">
            <a:avLst/>
          </a:prstGeom>
        </p:spPr>
        <p:txBody>
          <a:bodyPr anchor="b"/>
          <a:lstStyle>
            <a:lvl1pPr>
              <a:lnSpc>
                <a:spcPct val="100000"/>
              </a:lnSpc>
              <a:defRPr sz="5000" cap="all" spc="200" baseline="0"/>
            </a:lvl1pPr>
          </a:lstStyle>
          <a:p>
            <a:r>
              <a:rPr lang="en-US" dirty="0"/>
              <a:t>Click to add title</a:t>
            </a:r>
          </a:p>
        </p:txBody>
      </p:sp>
      <p:sp>
        <p:nvSpPr>
          <p:cNvPr id="9" name="Text Placeholder 8">
            <a:extLst>
              <a:ext uri="{FF2B5EF4-FFF2-40B4-BE49-F238E27FC236}">
                <a16:creationId xmlns:a16="http://schemas.microsoft.com/office/drawing/2014/main" id="{AD785D0F-160C-4A31-93B3-F251B0730757}"/>
              </a:ext>
            </a:extLst>
          </p:cNvPr>
          <p:cNvSpPr>
            <a:spLocks noGrp="1"/>
          </p:cNvSpPr>
          <p:nvPr>
            <p:ph type="body" sz="quarter" idx="10" hasCustomPrompt="1"/>
          </p:nvPr>
        </p:nvSpPr>
        <p:spPr>
          <a:xfrm>
            <a:off x="685636" y="5568698"/>
            <a:ext cx="5278514" cy="618142"/>
          </a:xfrm>
          <a:prstGeom prst="rect">
            <a:avLst/>
          </a:prstGeom>
        </p:spPr>
        <p:txBody>
          <a:bodyPr anchor="t"/>
          <a:lstStyle>
            <a:lvl1pPr marL="0" indent="0">
              <a:buNone/>
              <a:defRPr sz="2000" b="0" i="0" spc="200" baseline="0">
                <a:solidFill>
                  <a:schemeClr val="accent4"/>
                </a:solidFill>
              </a:defRPr>
            </a:lvl1pPr>
          </a:lstStyle>
          <a:p>
            <a:pPr lvl="0"/>
            <a:r>
              <a:rPr lang="en-US" dirty="0"/>
              <a:t>Click to add name</a:t>
            </a:r>
          </a:p>
        </p:txBody>
      </p:sp>
      <p:sp>
        <p:nvSpPr>
          <p:cNvPr id="11" name="Picture Placeholder 10">
            <a:extLst>
              <a:ext uri="{FF2B5EF4-FFF2-40B4-BE49-F238E27FC236}">
                <a16:creationId xmlns:a16="http://schemas.microsoft.com/office/drawing/2014/main" id="{31CCC134-2698-41E9-A225-76300EF59E5D}"/>
              </a:ext>
            </a:extLst>
          </p:cNvPr>
          <p:cNvSpPr>
            <a:spLocks noGrp="1"/>
          </p:cNvSpPr>
          <p:nvPr>
            <p:ph type="pic" sz="quarter" idx="11" hasCustomPrompt="1"/>
          </p:nvPr>
        </p:nvSpPr>
        <p:spPr>
          <a:xfrm>
            <a:off x="8143875" y="947737"/>
            <a:ext cx="4048124" cy="4962525"/>
          </a:xfrm>
          <a:prstGeom prst="rect">
            <a:avLst/>
          </a:prstGeom>
        </p:spPr>
        <p:txBody>
          <a:bodyPr/>
          <a:lstStyle>
            <a:lvl1pPr marL="0" indent="0" algn="ctr">
              <a:buNone/>
              <a:defRPr spc="400" baseline="0"/>
            </a:lvl1pPr>
          </a:lstStyle>
          <a:p>
            <a:r>
              <a:rPr lang="en-US" dirty="0"/>
              <a:t>Click to add photo</a:t>
            </a:r>
          </a:p>
        </p:txBody>
      </p:sp>
    </p:spTree>
    <p:extLst>
      <p:ext uri="{BB962C8B-B14F-4D97-AF65-F5344CB8AC3E}">
        <p14:creationId xmlns:p14="http://schemas.microsoft.com/office/powerpoint/2010/main" val="2127806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duct Launch">
    <p:bg>
      <p:bgPr>
        <a:solidFill>
          <a:schemeClr val="bg1">
            <a:alpha val="3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101351-79F8-4AD7-A22B-E7AFB1C69970}"/>
              </a:ext>
              <a:ext uri="{C183D7F6-B498-43B3-948B-1728B52AA6E4}">
                <adec:decorative xmlns:adec="http://schemas.microsoft.com/office/drawing/2017/decorative"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E09A49BC-8099-40DE-8210-5A1CBAA423D4}"/>
              </a:ext>
            </a:extLst>
          </p:cNvPr>
          <p:cNvSpPr>
            <a:spLocks noGrp="1"/>
          </p:cNvSpPr>
          <p:nvPr>
            <p:ph type="title" hasCustomPrompt="1"/>
          </p:nvPr>
        </p:nvSpPr>
        <p:spPr>
          <a:xfrm>
            <a:off x="838200" y="498928"/>
            <a:ext cx="10515600" cy="567872"/>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13" name="Rectangle 12">
            <a:extLst>
              <a:ext uri="{FF2B5EF4-FFF2-40B4-BE49-F238E27FC236}">
                <a16:creationId xmlns:a16="http://schemas.microsoft.com/office/drawing/2014/main" id="{45B7BBE6-4278-4E33-9044-72A2E0C0E403}"/>
              </a:ext>
              <a:ext uri="{C183D7F6-B498-43B3-948B-1728B52AA6E4}">
                <adec:decorative xmlns:adec="http://schemas.microsoft.com/office/drawing/2017/decorative" val="1"/>
              </a:ext>
            </a:extLst>
          </p:cNvPr>
          <p:cNvSpPr/>
          <p:nvPr userDrawn="1"/>
        </p:nvSpPr>
        <p:spPr>
          <a:xfrm>
            <a:off x="608564" y="1585733"/>
            <a:ext cx="2065188" cy="3995918"/>
          </a:xfrm>
          <a:prstGeom prst="rect">
            <a:avLst/>
          </a:prstGeom>
          <a:solidFill>
            <a:srgbClr val="3E7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00E549E-0E7C-4599-B51C-97AA7E525CD2}"/>
              </a:ext>
              <a:ext uri="{C183D7F6-B498-43B3-948B-1728B52AA6E4}">
                <adec:decorative xmlns:adec="http://schemas.microsoft.com/office/drawing/2017/decorative" val="1"/>
              </a:ext>
            </a:extLst>
          </p:cNvPr>
          <p:cNvSpPr/>
          <p:nvPr userDrawn="1"/>
        </p:nvSpPr>
        <p:spPr>
          <a:xfrm>
            <a:off x="2832832" y="1585733"/>
            <a:ext cx="2065188" cy="3995918"/>
          </a:xfrm>
          <a:prstGeom prst="rect">
            <a:avLst/>
          </a:prstGeom>
          <a:solidFill>
            <a:srgbClr val="93A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F7C507F-AD4D-47B6-88C3-C1D0154FB7F2}"/>
              </a:ext>
              <a:ext uri="{C183D7F6-B498-43B3-948B-1728B52AA6E4}">
                <adec:decorative xmlns:adec="http://schemas.microsoft.com/office/drawing/2017/decorative" val="1"/>
              </a:ext>
            </a:extLst>
          </p:cNvPr>
          <p:cNvSpPr/>
          <p:nvPr userDrawn="1"/>
        </p:nvSpPr>
        <p:spPr>
          <a:xfrm>
            <a:off x="5063405" y="1585733"/>
            <a:ext cx="2065188" cy="3995918"/>
          </a:xfrm>
          <a:prstGeom prst="rect">
            <a:avLst/>
          </a:prstGeom>
          <a:solidFill>
            <a:srgbClr val="627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A0266B1-BBD1-44C0-8D4C-4E651D320B77}"/>
              </a:ext>
              <a:ext uri="{C183D7F6-B498-43B3-948B-1728B52AA6E4}">
                <adec:decorative xmlns:adec="http://schemas.microsoft.com/office/drawing/2017/decorative" val="1"/>
              </a:ext>
            </a:extLst>
          </p:cNvPr>
          <p:cNvSpPr/>
          <p:nvPr userDrawn="1"/>
        </p:nvSpPr>
        <p:spPr>
          <a:xfrm>
            <a:off x="7293980" y="1585733"/>
            <a:ext cx="2065188" cy="3995918"/>
          </a:xfrm>
          <a:prstGeom prst="rect">
            <a:avLst/>
          </a:prstGeom>
          <a:solidFill>
            <a:srgbClr val="BDA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71BB1CE-E3FA-4E7F-A54B-3FB675098A2A}"/>
              </a:ext>
              <a:ext uri="{C183D7F6-B498-43B3-948B-1728B52AA6E4}">
                <adec:decorative xmlns:adec="http://schemas.microsoft.com/office/drawing/2017/decorative" val="1"/>
              </a:ext>
            </a:extLst>
          </p:cNvPr>
          <p:cNvSpPr/>
          <p:nvPr userDrawn="1"/>
        </p:nvSpPr>
        <p:spPr>
          <a:xfrm>
            <a:off x="9511052" y="1585733"/>
            <a:ext cx="2065188" cy="3995918"/>
          </a:xfrm>
          <a:prstGeom prst="rect">
            <a:avLst/>
          </a:prstGeom>
          <a:solidFill>
            <a:srgbClr val="685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a:extLst>
              <a:ext uri="{FF2B5EF4-FFF2-40B4-BE49-F238E27FC236}">
                <a16:creationId xmlns:a16="http://schemas.microsoft.com/office/drawing/2014/main" id="{15D11F63-A3DB-4EB1-9148-6E8C6678D14A}"/>
              </a:ext>
            </a:extLst>
          </p:cNvPr>
          <p:cNvSpPr>
            <a:spLocks noGrp="1"/>
          </p:cNvSpPr>
          <p:nvPr>
            <p:ph type="body" sz="quarter" idx="15" hasCustomPrompt="1"/>
          </p:nvPr>
        </p:nvSpPr>
        <p:spPr>
          <a:xfrm>
            <a:off x="727843" y="2434147"/>
            <a:ext cx="1826631" cy="776287"/>
          </a:xfrm>
          <a:prstGeom prst="rect">
            <a:avLst/>
          </a:prstGeom>
        </p:spPr>
        <p:txBody>
          <a:bodyPr anchor="b"/>
          <a:lstStyle>
            <a:lvl1pPr marL="0" indent="0">
              <a:buNone/>
              <a:defRPr sz="2000" cap="all" normalizeH="0" baseline="0">
                <a:solidFill>
                  <a:schemeClr val="bg1"/>
                </a:solidFill>
              </a:defRPr>
            </a:lvl1pPr>
          </a:lstStyle>
          <a:p>
            <a:pPr lvl="0"/>
            <a:r>
              <a:rPr lang="en-US" dirty="0"/>
              <a:t>Add text</a:t>
            </a:r>
          </a:p>
        </p:txBody>
      </p:sp>
      <p:sp>
        <p:nvSpPr>
          <p:cNvPr id="29" name="Text Placeholder 22">
            <a:extLst>
              <a:ext uri="{FF2B5EF4-FFF2-40B4-BE49-F238E27FC236}">
                <a16:creationId xmlns:a16="http://schemas.microsoft.com/office/drawing/2014/main" id="{96E63495-7407-4360-95F6-82D0C68813B0}"/>
              </a:ext>
            </a:extLst>
          </p:cNvPr>
          <p:cNvSpPr>
            <a:spLocks noGrp="1"/>
          </p:cNvSpPr>
          <p:nvPr>
            <p:ph type="body" sz="quarter" idx="20" hasCustomPrompt="1"/>
          </p:nvPr>
        </p:nvSpPr>
        <p:spPr>
          <a:xfrm>
            <a:off x="727843"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2" name="Text Placeholder 22">
            <a:extLst>
              <a:ext uri="{FF2B5EF4-FFF2-40B4-BE49-F238E27FC236}">
                <a16:creationId xmlns:a16="http://schemas.microsoft.com/office/drawing/2014/main" id="{3A879552-0B9C-48EC-8D07-A24DB252D634}"/>
              </a:ext>
            </a:extLst>
          </p:cNvPr>
          <p:cNvSpPr>
            <a:spLocks noGrp="1"/>
          </p:cNvSpPr>
          <p:nvPr>
            <p:ph type="body" sz="quarter" idx="21" hasCustomPrompt="1"/>
          </p:nvPr>
        </p:nvSpPr>
        <p:spPr>
          <a:xfrm>
            <a:off x="2952111" y="2443870"/>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3" name="Text Placeholder 22">
            <a:extLst>
              <a:ext uri="{FF2B5EF4-FFF2-40B4-BE49-F238E27FC236}">
                <a16:creationId xmlns:a16="http://schemas.microsoft.com/office/drawing/2014/main" id="{8337BD60-5C54-4FEC-A9D6-5C29EB94799F}"/>
              </a:ext>
            </a:extLst>
          </p:cNvPr>
          <p:cNvSpPr>
            <a:spLocks noGrp="1"/>
          </p:cNvSpPr>
          <p:nvPr>
            <p:ph type="body" sz="quarter" idx="22" hasCustomPrompt="1"/>
          </p:nvPr>
        </p:nvSpPr>
        <p:spPr>
          <a:xfrm>
            <a:off x="2952111" y="3276772"/>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4" name="Text Placeholder 22">
            <a:extLst>
              <a:ext uri="{FF2B5EF4-FFF2-40B4-BE49-F238E27FC236}">
                <a16:creationId xmlns:a16="http://schemas.microsoft.com/office/drawing/2014/main" id="{25F7073D-87C3-473A-9A04-748C3F682652}"/>
              </a:ext>
            </a:extLst>
          </p:cNvPr>
          <p:cNvSpPr>
            <a:spLocks noGrp="1"/>
          </p:cNvSpPr>
          <p:nvPr>
            <p:ph type="body" sz="quarter" idx="23" hasCustomPrompt="1"/>
          </p:nvPr>
        </p:nvSpPr>
        <p:spPr>
          <a:xfrm>
            <a:off x="5182684" y="2434147"/>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5" name="Text Placeholder 22">
            <a:extLst>
              <a:ext uri="{FF2B5EF4-FFF2-40B4-BE49-F238E27FC236}">
                <a16:creationId xmlns:a16="http://schemas.microsoft.com/office/drawing/2014/main" id="{5CB2BF3B-6E9D-4A28-A938-C9CC9E496484}"/>
              </a:ext>
            </a:extLst>
          </p:cNvPr>
          <p:cNvSpPr>
            <a:spLocks noGrp="1"/>
          </p:cNvSpPr>
          <p:nvPr>
            <p:ph type="body" sz="quarter" idx="24" hasCustomPrompt="1"/>
          </p:nvPr>
        </p:nvSpPr>
        <p:spPr>
          <a:xfrm>
            <a:off x="5182684"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6" name="Text Placeholder 22">
            <a:extLst>
              <a:ext uri="{FF2B5EF4-FFF2-40B4-BE49-F238E27FC236}">
                <a16:creationId xmlns:a16="http://schemas.microsoft.com/office/drawing/2014/main" id="{94E179CD-2F9C-44FA-813E-253ACC4A978E}"/>
              </a:ext>
            </a:extLst>
          </p:cNvPr>
          <p:cNvSpPr>
            <a:spLocks noGrp="1"/>
          </p:cNvSpPr>
          <p:nvPr>
            <p:ph type="body" sz="quarter" idx="25" hasCustomPrompt="1"/>
          </p:nvPr>
        </p:nvSpPr>
        <p:spPr>
          <a:xfrm>
            <a:off x="7413259" y="2443870"/>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7" name="Text Placeholder 22">
            <a:extLst>
              <a:ext uri="{FF2B5EF4-FFF2-40B4-BE49-F238E27FC236}">
                <a16:creationId xmlns:a16="http://schemas.microsoft.com/office/drawing/2014/main" id="{34D58360-D7DD-4F33-A29E-5F4835C2DC57}"/>
              </a:ext>
            </a:extLst>
          </p:cNvPr>
          <p:cNvSpPr>
            <a:spLocks noGrp="1"/>
          </p:cNvSpPr>
          <p:nvPr>
            <p:ph type="body" sz="quarter" idx="26" hasCustomPrompt="1"/>
          </p:nvPr>
        </p:nvSpPr>
        <p:spPr>
          <a:xfrm>
            <a:off x="7413259" y="3276772"/>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8" name="Text Placeholder 22">
            <a:extLst>
              <a:ext uri="{FF2B5EF4-FFF2-40B4-BE49-F238E27FC236}">
                <a16:creationId xmlns:a16="http://schemas.microsoft.com/office/drawing/2014/main" id="{AA5A81E7-83B9-4A30-9A57-98FFF2716065}"/>
              </a:ext>
            </a:extLst>
          </p:cNvPr>
          <p:cNvSpPr>
            <a:spLocks noGrp="1"/>
          </p:cNvSpPr>
          <p:nvPr>
            <p:ph type="body" sz="quarter" idx="27" hasCustomPrompt="1"/>
          </p:nvPr>
        </p:nvSpPr>
        <p:spPr>
          <a:xfrm>
            <a:off x="9630331" y="2434147"/>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9" name="Text Placeholder 22">
            <a:extLst>
              <a:ext uri="{FF2B5EF4-FFF2-40B4-BE49-F238E27FC236}">
                <a16:creationId xmlns:a16="http://schemas.microsoft.com/office/drawing/2014/main" id="{C45C6D3E-88B9-42D5-9A94-6D2B9CA3CDD0}"/>
              </a:ext>
            </a:extLst>
          </p:cNvPr>
          <p:cNvSpPr>
            <a:spLocks noGrp="1"/>
          </p:cNvSpPr>
          <p:nvPr>
            <p:ph type="body" sz="quarter" idx="28" hasCustomPrompt="1"/>
          </p:nvPr>
        </p:nvSpPr>
        <p:spPr>
          <a:xfrm>
            <a:off x="9630331"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5" name="Date Placeholder 4">
            <a:extLst>
              <a:ext uri="{FF2B5EF4-FFF2-40B4-BE49-F238E27FC236}">
                <a16:creationId xmlns:a16="http://schemas.microsoft.com/office/drawing/2014/main" id="{9843D60E-3024-42AA-9CF9-A44192AE74E9}"/>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D182FBC6-68D1-4570-A549-C4A925FB8546}"/>
              </a:ext>
            </a:extLst>
          </p:cNvPr>
          <p:cNvSpPr>
            <a:spLocks noGrp="1"/>
          </p:cNvSpPr>
          <p:nvPr>
            <p:ph type="ftr" sz="quarter" idx="11"/>
          </p:nvPr>
        </p:nvSpPr>
        <p:spPr/>
        <p:txBody>
          <a:bodyPr/>
          <a:lstStyle/>
          <a:p>
            <a:r>
              <a:rPr lang="en-IN"/>
              <a:t>RECENT DEVELOPMENTS IN MODELING OF SEVERE ACCIDENT ANALYSIS CODE PREDIS</a:t>
            </a:r>
            <a:endParaRPr lang="en-US" dirty="0"/>
          </a:p>
        </p:txBody>
      </p:sp>
      <p:sp>
        <p:nvSpPr>
          <p:cNvPr id="7" name="Slide Number Placeholder 6">
            <a:extLst>
              <a:ext uri="{FF2B5EF4-FFF2-40B4-BE49-F238E27FC236}">
                <a16:creationId xmlns:a16="http://schemas.microsoft.com/office/drawing/2014/main" id="{C4E1DC1F-6117-4AB4-9BF1-878D4F8200D2}"/>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374537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78B9A4D3-8D91-4865-B422-5F60885A730F}"/>
              </a:ext>
              <a:ext uri="{C183D7F6-B498-43B3-948B-1728B52AA6E4}">
                <adec:decorative xmlns:adec="http://schemas.microsoft.com/office/drawing/2017/decorative" val="1"/>
              </a:ext>
            </a:extLst>
          </p:cNvPr>
          <p:cNvCxnSpPr>
            <a:cxnSpLocks/>
          </p:cNvCxnSpPr>
          <p:nvPr userDrawn="1"/>
        </p:nvCxnSpPr>
        <p:spPr>
          <a:xfrm flipH="1">
            <a:off x="1592874" y="3684898"/>
            <a:ext cx="900625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0ECDAF5-DEB9-4A0C-9165-6ED23184A320}"/>
              </a:ext>
            </a:extLst>
          </p:cNvPr>
          <p:cNvSpPr>
            <a:spLocks noGrp="1"/>
          </p:cNvSpPr>
          <p:nvPr>
            <p:ph type="title" hasCustomPrompt="1"/>
          </p:nvPr>
        </p:nvSpPr>
        <p:spPr>
          <a:xfrm>
            <a:off x="838200" y="498928"/>
            <a:ext cx="10515600" cy="565435"/>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8" name="Rectangle 7">
            <a:extLst>
              <a:ext uri="{FF2B5EF4-FFF2-40B4-BE49-F238E27FC236}">
                <a16:creationId xmlns:a16="http://schemas.microsoft.com/office/drawing/2014/main" id="{65FEA1AD-EC70-422F-BADD-FCA14BF9D43F}"/>
              </a:ext>
              <a:ext uri="{C183D7F6-B498-43B3-948B-1728B52AA6E4}">
                <adec:decorative xmlns:adec="http://schemas.microsoft.com/office/drawing/2017/decorative" val="1"/>
              </a:ext>
            </a:extLst>
          </p:cNvPr>
          <p:cNvSpPr/>
          <p:nvPr userDrawn="1"/>
        </p:nvSpPr>
        <p:spPr>
          <a:xfrm>
            <a:off x="1428750" y="3520775"/>
            <a:ext cx="328246" cy="3282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C84996E-63EA-4C88-816A-3AE158BB57E0}"/>
              </a:ext>
              <a:ext uri="{C183D7F6-B498-43B3-948B-1728B52AA6E4}">
                <adec:decorative xmlns:adec="http://schemas.microsoft.com/office/drawing/2017/decorative" val="1"/>
              </a:ext>
            </a:extLst>
          </p:cNvPr>
          <p:cNvSpPr/>
          <p:nvPr userDrawn="1"/>
        </p:nvSpPr>
        <p:spPr>
          <a:xfrm>
            <a:off x="3680314" y="3520775"/>
            <a:ext cx="328246" cy="3282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CA09893-F9A1-4FA2-A462-C1C443EC323F}"/>
              </a:ext>
              <a:ext uri="{C183D7F6-B498-43B3-948B-1728B52AA6E4}">
                <adec:decorative xmlns:adec="http://schemas.microsoft.com/office/drawing/2017/decorative" val="1"/>
              </a:ext>
            </a:extLst>
          </p:cNvPr>
          <p:cNvSpPr/>
          <p:nvPr userDrawn="1"/>
        </p:nvSpPr>
        <p:spPr>
          <a:xfrm>
            <a:off x="5931878" y="3520775"/>
            <a:ext cx="328246" cy="32824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29FBC17-744B-4367-90B4-20C9CDBD18E4}"/>
              </a:ext>
              <a:ext uri="{C183D7F6-B498-43B3-948B-1728B52AA6E4}">
                <adec:decorative xmlns:adec="http://schemas.microsoft.com/office/drawing/2017/decorative" val="1"/>
              </a:ext>
            </a:extLst>
          </p:cNvPr>
          <p:cNvSpPr/>
          <p:nvPr userDrawn="1"/>
        </p:nvSpPr>
        <p:spPr>
          <a:xfrm>
            <a:off x="8183442" y="3520775"/>
            <a:ext cx="328246" cy="3282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9FD6CCE-53EA-424C-A29B-35A77F78203D}"/>
              </a:ext>
              <a:ext uri="{C183D7F6-B498-43B3-948B-1728B52AA6E4}">
                <adec:decorative xmlns:adec="http://schemas.microsoft.com/office/drawing/2017/decorative" val="1"/>
              </a:ext>
            </a:extLst>
          </p:cNvPr>
          <p:cNvSpPr/>
          <p:nvPr userDrawn="1"/>
        </p:nvSpPr>
        <p:spPr>
          <a:xfrm>
            <a:off x="10435004" y="3520775"/>
            <a:ext cx="328246" cy="32824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A1ADC218-9303-4431-8BD2-4D5F9C19A2D3}"/>
              </a:ext>
              <a:ext uri="{C183D7F6-B498-43B3-948B-1728B52AA6E4}">
                <adec:decorative xmlns:adec="http://schemas.microsoft.com/office/drawing/2017/decorative" val="1"/>
              </a:ext>
            </a:extLst>
          </p:cNvPr>
          <p:cNvCxnSpPr>
            <a:cxnSpLocks/>
          </p:cNvCxnSpPr>
          <p:nvPr userDrawn="1"/>
        </p:nvCxnSpPr>
        <p:spPr>
          <a:xfrm>
            <a:off x="1592873" y="2964383"/>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F724929-97F8-4988-BD69-D86CAA6950D1}"/>
              </a:ext>
              <a:ext uri="{C183D7F6-B498-43B3-948B-1728B52AA6E4}">
                <adec:decorative xmlns:adec="http://schemas.microsoft.com/office/drawing/2017/decorative" val="1"/>
              </a:ext>
            </a:extLst>
          </p:cNvPr>
          <p:cNvCxnSpPr>
            <a:cxnSpLocks/>
          </p:cNvCxnSpPr>
          <p:nvPr userDrawn="1"/>
        </p:nvCxnSpPr>
        <p:spPr>
          <a:xfrm>
            <a:off x="6096001" y="2964383"/>
            <a:ext cx="0" cy="41571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0FEF08-1FB7-46B4-AB6B-D672A96A71F8}"/>
              </a:ext>
              <a:ext uri="{C183D7F6-B498-43B3-948B-1728B52AA6E4}">
                <adec:decorative xmlns:adec="http://schemas.microsoft.com/office/drawing/2017/decorative" val="1"/>
              </a:ext>
            </a:extLst>
          </p:cNvPr>
          <p:cNvCxnSpPr>
            <a:cxnSpLocks/>
          </p:cNvCxnSpPr>
          <p:nvPr userDrawn="1"/>
        </p:nvCxnSpPr>
        <p:spPr>
          <a:xfrm>
            <a:off x="10599127" y="2964383"/>
            <a:ext cx="0" cy="41571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Text Placeholder 22">
            <a:extLst>
              <a:ext uri="{FF2B5EF4-FFF2-40B4-BE49-F238E27FC236}">
                <a16:creationId xmlns:a16="http://schemas.microsoft.com/office/drawing/2014/main" id="{8BA510CE-108D-434A-9BE7-BE6712175231}"/>
              </a:ext>
            </a:extLst>
          </p:cNvPr>
          <p:cNvSpPr>
            <a:spLocks noGrp="1"/>
          </p:cNvSpPr>
          <p:nvPr>
            <p:ph type="body" sz="quarter" idx="15" hasCustomPrompt="1"/>
          </p:nvPr>
        </p:nvSpPr>
        <p:spPr>
          <a:xfrm>
            <a:off x="465172" y="1627860"/>
            <a:ext cx="2251564" cy="498496"/>
          </a:xfrm>
          <a:prstGeom prst="rect">
            <a:avLst/>
          </a:prstGeom>
        </p:spPr>
        <p:txBody>
          <a:bodyPr anchor="b"/>
          <a:lstStyle>
            <a:lvl1pPr marL="0" indent="0" algn="ctr">
              <a:buNone/>
              <a:defRPr sz="1800" cap="all" baseline="0">
                <a:solidFill>
                  <a:schemeClr val="tx2"/>
                </a:solidFill>
                <a:latin typeface="Segoe UI" panose="020B0502040204020203" pitchFamily="34" charset="0"/>
              </a:defRPr>
            </a:lvl1pPr>
          </a:lstStyle>
          <a:p>
            <a:pPr lvl="0"/>
            <a:r>
              <a:rPr lang="en-US" dirty="0"/>
              <a:t>Add text</a:t>
            </a:r>
          </a:p>
        </p:txBody>
      </p:sp>
      <p:sp>
        <p:nvSpPr>
          <p:cNvPr id="28" name="Text Placeholder 22">
            <a:extLst>
              <a:ext uri="{FF2B5EF4-FFF2-40B4-BE49-F238E27FC236}">
                <a16:creationId xmlns:a16="http://schemas.microsoft.com/office/drawing/2014/main" id="{00414708-82D0-44BF-8CBD-2D165A385617}"/>
              </a:ext>
            </a:extLst>
          </p:cNvPr>
          <p:cNvSpPr>
            <a:spLocks noGrp="1"/>
          </p:cNvSpPr>
          <p:nvPr>
            <p:ph type="body" sz="quarter" idx="20" hasCustomPrompt="1"/>
          </p:nvPr>
        </p:nvSpPr>
        <p:spPr>
          <a:xfrm>
            <a:off x="465172" y="2135346"/>
            <a:ext cx="2251564" cy="812407"/>
          </a:xfrm>
          <a:prstGeom prst="rect">
            <a:avLst/>
          </a:prstGeom>
        </p:spPr>
        <p:txBody>
          <a:bodyPr anchor="t"/>
          <a:lstStyle>
            <a:lvl1pPr marL="0" indent="0" algn="ctr">
              <a:lnSpc>
                <a:spcPct val="114000"/>
              </a:lnSpc>
              <a:spcBef>
                <a:spcPts val="0"/>
              </a:spcBef>
              <a:buNone/>
              <a:defRPr sz="1400" spc="50" baseline="0">
                <a:solidFill>
                  <a:schemeClr val="tx2"/>
                </a:solidFill>
              </a:defRPr>
            </a:lvl1pPr>
          </a:lstStyle>
          <a:p>
            <a:pPr lvl="0"/>
            <a:r>
              <a:rPr lang="en-US" dirty="0"/>
              <a:t>Add text</a:t>
            </a:r>
          </a:p>
        </p:txBody>
      </p:sp>
      <p:sp>
        <p:nvSpPr>
          <p:cNvPr id="29" name="Text Placeholder 22">
            <a:extLst>
              <a:ext uri="{FF2B5EF4-FFF2-40B4-BE49-F238E27FC236}">
                <a16:creationId xmlns:a16="http://schemas.microsoft.com/office/drawing/2014/main" id="{272F07D4-1C66-4FA2-8361-FC6267F17717}"/>
              </a:ext>
            </a:extLst>
          </p:cNvPr>
          <p:cNvSpPr>
            <a:spLocks noGrp="1"/>
          </p:cNvSpPr>
          <p:nvPr>
            <p:ph type="body" sz="quarter" idx="21" hasCustomPrompt="1"/>
          </p:nvPr>
        </p:nvSpPr>
        <p:spPr>
          <a:xfrm>
            <a:off x="4970216" y="1637385"/>
            <a:ext cx="2251564" cy="498496"/>
          </a:xfrm>
          <a:prstGeom prst="rect">
            <a:avLst/>
          </a:prstGeom>
        </p:spPr>
        <p:txBody>
          <a:bodyPr anchor="b"/>
          <a:lstStyle>
            <a:lvl1pPr marL="0" indent="0" algn="ctr">
              <a:buNone/>
              <a:defRPr sz="1800" cap="all" baseline="0">
                <a:solidFill>
                  <a:schemeClr val="accent5">
                    <a:lumMod val="75000"/>
                  </a:schemeClr>
                </a:solidFill>
                <a:latin typeface="Segoe UI" panose="020B0502040204020203" pitchFamily="34" charset="0"/>
              </a:defRPr>
            </a:lvl1pPr>
          </a:lstStyle>
          <a:p>
            <a:pPr lvl="0"/>
            <a:r>
              <a:rPr lang="en-US" dirty="0"/>
              <a:t>Add text</a:t>
            </a:r>
          </a:p>
        </p:txBody>
      </p:sp>
      <p:sp>
        <p:nvSpPr>
          <p:cNvPr id="30" name="Text Placeholder 22">
            <a:extLst>
              <a:ext uri="{FF2B5EF4-FFF2-40B4-BE49-F238E27FC236}">
                <a16:creationId xmlns:a16="http://schemas.microsoft.com/office/drawing/2014/main" id="{432C0CF3-19F3-4C10-9EEC-BA5E5F3FD22F}"/>
              </a:ext>
            </a:extLst>
          </p:cNvPr>
          <p:cNvSpPr>
            <a:spLocks noGrp="1"/>
          </p:cNvSpPr>
          <p:nvPr>
            <p:ph type="body" sz="quarter" idx="22" hasCustomPrompt="1"/>
          </p:nvPr>
        </p:nvSpPr>
        <p:spPr>
          <a:xfrm>
            <a:off x="4970216" y="2144871"/>
            <a:ext cx="2251564" cy="812407"/>
          </a:xfrm>
          <a:prstGeom prst="rect">
            <a:avLst/>
          </a:prstGeom>
        </p:spPr>
        <p:txBody>
          <a:bodyPr anchor="t"/>
          <a:lstStyle>
            <a:lvl1pPr marL="0" indent="0" algn="ctr">
              <a:lnSpc>
                <a:spcPct val="114000"/>
              </a:lnSpc>
              <a:spcBef>
                <a:spcPts val="0"/>
              </a:spcBef>
              <a:buNone/>
              <a:defRPr sz="1400" spc="50" baseline="0">
                <a:solidFill>
                  <a:schemeClr val="accent5">
                    <a:lumMod val="75000"/>
                  </a:schemeClr>
                </a:solidFill>
              </a:defRPr>
            </a:lvl1pPr>
          </a:lstStyle>
          <a:p>
            <a:pPr lvl="0"/>
            <a:r>
              <a:rPr lang="en-US" dirty="0"/>
              <a:t>Add text</a:t>
            </a:r>
          </a:p>
        </p:txBody>
      </p:sp>
      <p:sp>
        <p:nvSpPr>
          <p:cNvPr id="31" name="Text Placeholder 22">
            <a:extLst>
              <a:ext uri="{FF2B5EF4-FFF2-40B4-BE49-F238E27FC236}">
                <a16:creationId xmlns:a16="http://schemas.microsoft.com/office/drawing/2014/main" id="{4A3A0AFC-7EB9-4059-8C59-C42379BA923E}"/>
              </a:ext>
            </a:extLst>
          </p:cNvPr>
          <p:cNvSpPr>
            <a:spLocks noGrp="1"/>
          </p:cNvSpPr>
          <p:nvPr>
            <p:ph type="body" sz="quarter" idx="23" hasCustomPrompt="1"/>
          </p:nvPr>
        </p:nvSpPr>
        <p:spPr>
          <a:xfrm>
            <a:off x="9473340" y="1637385"/>
            <a:ext cx="2251564" cy="498496"/>
          </a:xfrm>
          <a:prstGeom prst="rect">
            <a:avLst/>
          </a:prstGeom>
        </p:spPr>
        <p:txBody>
          <a:bodyPr anchor="b"/>
          <a:lstStyle>
            <a:lvl1pPr marL="0" indent="0" algn="ctr">
              <a:buNone/>
              <a:defRPr sz="1800" cap="all" baseline="0">
                <a:solidFill>
                  <a:schemeClr val="accent6">
                    <a:lumMod val="50000"/>
                  </a:schemeClr>
                </a:solidFill>
                <a:latin typeface="Segoe UI" panose="020B0502040204020203" pitchFamily="34" charset="0"/>
              </a:defRPr>
            </a:lvl1pPr>
          </a:lstStyle>
          <a:p>
            <a:pPr lvl="0"/>
            <a:r>
              <a:rPr lang="en-US" dirty="0"/>
              <a:t>Add text</a:t>
            </a:r>
          </a:p>
        </p:txBody>
      </p:sp>
      <p:sp>
        <p:nvSpPr>
          <p:cNvPr id="32" name="Text Placeholder 22">
            <a:extLst>
              <a:ext uri="{FF2B5EF4-FFF2-40B4-BE49-F238E27FC236}">
                <a16:creationId xmlns:a16="http://schemas.microsoft.com/office/drawing/2014/main" id="{417F27A8-21AF-48E6-8A67-65C9920A3077}"/>
              </a:ext>
            </a:extLst>
          </p:cNvPr>
          <p:cNvSpPr>
            <a:spLocks noGrp="1"/>
          </p:cNvSpPr>
          <p:nvPr>
            <p:ph type="body" sz="quarter" idx="24" hasCustomPrompt="1"/>
          </p:nvPr>
        </p:nvSpPr>
        <p:spPr>
          <a:xfrm>
            <a:off x="9473340" y="2144871"/>
            <a:ext cx="2251564" cy="812407"/>
          </a:xfrm>
          <a:prstGeom prst="rect">
            <a:avLst/>
          </a:prstGeom>
        </p:spPr>
        <p:txBody>
          <a:bodyPr anchor="t"/>
          <a:lstStyle>
            <a:lvl1pPr marL="0" indent="0" algn="ctr">
              <a:lnSpc>
                <a:spcPct val="114000"/>
              </a:lnSpc>
              <a:spcBef>
                <a:spcPts val="0"/>
              </a:spcBef>
              <a:buNone/>
              <a:defRPr sz="1400" spc="50" baseline="0">
                <a:solidFill>
                  <a:schemeClr val="accent6">
                    <a:lumMod val="50000"/>
                  </a:schemeClr>
                </a:solidFill>
              </a:defRPr>
            </a:lvl1pPr>
          </a:lstStyle>
          <a:p>
            <a:pPr lvl="0"/>
            <a:r>
              <a:rPr lang="en-US" dirty="0"/>
              <a:t>Add text</a:t>
            </a:r>
          </a:p>
        </p:txBody>
      </p:sp>
      <p:sp>
        <p:nvSpPr>
          <p:cNvPr id="33" name="Text Placeholder 22">
            <a:extLst>
              <a:ext uri="{FF2B5EF4-FFF2-40B4-BE49-F238E27FC236}">
                <a16:creationId xmlns:a16="http://schemas.microsoft.com/office/drawing/2014/main" id="{F26C8D2A-15B8-4AB1-83F7-74DB0A35CC77}"/>
              </a:ext>
            </a:extLst>
          </p:cNvPr>
          <p:cNvSpPr>
            <a:spLocks noGrp="1"/>
          </p:cNvSpPr>
          <p:nvPr>
            <p:ph type="body" sz="quarter" idx="25" hasCustomPrompt="1"/>
          </p:nvPr>
        </p:nvSpPr>
        <p:spPr>
          <a:xfrm>
            <a:off x="2716736" y="4400252"/>
            <a:ext cx="2251562" cy="498496"/>
          </a:xfrm>
          <a:prstGeom prst="rect">
            <a:avLst/>
          </a:prstGeom>
        </p:spPr>
        <p:txBody>
          <a:bodyPr anchor="b"/>
          <a:lstStyle>
            <a:lvl1pPr marL="0" indent="0" algn="ctr">
              <a:buNone/>
              <a:defRPr sz="1800" cap="all" baseline="0">
                <a:solidFill>
                  <a:schemeClr val="accent2"/>
                </a:solidFill>
                <a:latin typeface="Segoe UI" panose="020B0502040204020203" pitchFamily="34" charset="0"/>
              </a:defRPr>
            </a:lvl1pPr>
          </a:lstStyle>
          <a:p>
            <a:pPr lvl="0"/>
            <a:r>
              <a:rPr lang="en-US" dirty="0"/>
              <a:t>Add text</a:t>
            </a:r>
          </a:p>
        </p:txBody>
      </p:sp>
      <p:sp>
        <p:nvSpPr>
          <p:cNvPr id="34" name="Text Placeholder 22">
            <a:extLst>
              <a:ext uri="{FF2B5EF4-FFF2-40B4-BE49-F238E27FC236}">
                <a16:creationId xmlns:a16="http://schemas.microsoft.com/office/drawing/2014/main" id="{07311D06-DEA1-4811-AC58-E3B935DC5A8F}"/>
              </a:ext>
            </a:extLst>
          </p:cNvPr>
          <p:cNvSpPr>
            <a:spLocks noGrp="1"/>
          </p:cNvSpPr>
          <p:nvPr>
            <p:ph type="body" sz="quarter" idx="26" hasCustomPrompt="1"/>
          </p:nvPr>
        </p:nvSpPr>
        <p:spPr>
          <a:xfrm>
            <a:off x="2716736" y="4917263"/>
            <a:ext cx="2251562" cy="795563"/>
          </a:xfrm>
          <a:prstGeom prst="rect">
            <a:avLst/>
          </a:prstGeom>
        </p:spPr>
        <p:txBody>
          <a:bodyPr anchor="t"/>
          <a:lstStyle>
            <a:lvl1pPr marL="0" indent="0" algn="ctr">
              <a:lnSpc>
                <a:spcPct val="114000"/>
              </a:lnSpc>
              <a:spcBef>
                <a:spcPts val="0"/>
              </a:spcBef>
              <a:buNone/>
              <a:defRPr sz="1400" spc="50" baseline="0">
                <a:solidFill>
                  <a:schemeClr val="accent2"/>
                </a:solidFill>
              </a:defRPr>
            </a:lvl1pPr>
          </a:lstStyle>
          <a:p>
            <a:pPr lvl="0"/>
            <a:r>
              <a:rPr lang="en-US" dirty="0"/>
              <a:t>Add text</a:t>
            </a:r>
          </a:p>
        </p:txBody>
      </p:sp>
      <p:sp>
        <p:nvSpPr>
          <p:cNvPr id="35" name="Text Placeholder 22">
            <a:extLst>
              <a:ext uri="{FF2B5EF4-FFF2-40B4-BE49-F238E27FC236}">
                <a16:creationId xmlns:a16="http://schemas.microsoft.com/office/drawing/2014/main" id="{23AC1CF6-E394-4A35-A634-F187E005A4F8}"/>
              </a:ext>
            </a:extLst>
          </p:cNvPr>
          <p:cNvSpPr>
            <a:spLocks noGrp="1"/>
          </p:cNvSpPr>
          <p:nvPr>
            <p:ph type="body" sz="quarter" idx="27" hasCustomPrompt="1"/>
          </p:nvPr>
        </p:nvSpPr>
        <p:spPr>
          <a:xfrm>
            <a:off x="7221784" y="4400252"/>
            <a:ext cx="2251562" cy="498496"/>
          </a:xfrm>
          <a:prstGeom prst="rect">
            <a:avLst/>
          </a:prstGeom>
        </p:spPr>
        <p:txBody>
          <a:bodyPr anchor="b"/>
          <a:lstStyle>
            <a:lvl1pPr marL="0" indent="0" algn="ctr">
              <a:buNone/>
              <a:defRPr sz="1800" cap="all" baseline="0">
                <a:solidFill>
                  <a:schemeClr val="accent4">
                    <a:lumMod val="75000"/>
                  </a:schemeClr>
                </a:solidFill>
                <a:latin typeface="Segoe UI" panose="020B0502040204020203" pitchFamily="34" charset="0"/>
              </a:defRPr>
            </a:lvl1pPr>
          </a:lstStyle>
          <a:p>
            <a:pPr lvl="0"/>
            <a:r>
              <a:rPr lang="en-US" dirty="0"/>
              <a:t>Add text</a:t>
            </a:r>
          </a:p>
        </p:txBody>
      </p:sp>
      <p:sp>
        <p:nvSpPr>
          <p:cNvPr id="36" name="Text Placeholder 22">
            <a:extLst>
              <a:ext uri="{FF2B5EF4-FFF2-40B4-BE49-F238E27FC236}">
                <a16:creationId xmlns:a16="http://schemas.microsoft.com/office/drawing/2014/main" id="{9F72BEB0-9B11-4205-B9FC-10E5201C8132}"/>
              </a:ext>
            </a:extLst>
          </p:cNvPr>
          <p:cNvSpPr>
            <a:spLocks noGrp="1"/>
          </p:cNvSpPr>
          <p:nvPr>
            <p:ph type="body" sz="quarter" idx="28" hasCustomPrompt="1"/>
          </p:nvPr>
        </p:nvSpPr>
        <p:spPr>
          <a:xfrm>
            <a:off x="7221784" y="4917263"/>
            <a:ext cx="2251562" cy="795563"/>
          </a:xfrm>
          <a:prstGeom prst="rect">
            <a:avLst/>
          </a:prstGeom>
        </p:spPr>
        <p:txBody>
          <a:bodyPr anchor="t"/>
          <a:lstStyle>
            <a:lvl1pPr marL="0" indent="0" algn="ctr">
              <a:lnSpc>
                <a:spcPct val="114000"/>
              </a:lnSpc>
              <a:spcBef>
                <a:spcPts val="0"/>
              </a:spcBef>
              <a:buNone/>
              <a:defRPr sz="1400" spc="50" baseline="0">
                <a:solidFill>
                  <a:schemeClr val="accent4">
                    <a:lumMod val="75000"/>
                  </a:schemeClr>
                </a:solidFill>
              </a:defRPr>
            </a:lvl1pPr>
          </a:lstStyle>
          <a:p>
            <a:pPr lvl="0"/>
            <a:r>
              <a:rPr lang="en-US" dirty="0"/>
              <a:t>Add text</a:t>
            </a:r>
          </a:p>
        </p:txBody>
      </p:sp>
      <p:cxnSp>
        <p:nvCxnSpPr>
          <p:cNvPr id="51" name="Straight Connector 50">
            <a:extLst>
              <a:ext uri="{FF2B5EF4-FFF2-40B4-BE49-F238E27FC236}">
                <a16:creationId xmlns:a16="http://schemas.microsoft.com/office/drawing/2014/main" id="{0E574CD7-C8A6-4F56-81B4-F72FB22E04DA}"/>
              </a:ext>
              <a:ext uri="{C183D7F6-B498-43B3-948B-1728B52AA6E4}">
                <adec:decorative xmlns:adec="http://schemas.microsoft.com/office/drawing/2017/decorative" val="1"/>
              </a:ext>
            </a:extLst>
          </p:cNvPr>
          <p:cNvCxnSpPr>
            <a:cxnSpLocks/>
          </p:cNvCxnSpPr>
          <p:nvPr userDrawn="1"/>
        </p:nvCxnSpPr>
        <p:spPr>
          <a:xfrm>
            <a:off x="3844715" y="3977431"/>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0FC7994-2504-4FF9-81F5-24405FEF066C}"/>
              </a:ext>
              <a:ext uri="{C183D7F6-B498-43B3-948B-1728B52AA6E4}">
                <adec:decorative xmlns:adec="http://schemas.microsoft.com/office/drawing/2017/decorative" val="1"/>
              </a:ext>
            </a:extLst>
          </p:cNvPr>
          <p:cNvCxnSpPr>
            <a:cxnSpLocks/>
          </p:cNvCxnSpPr>
          <p:nvPr userDrawn="1"/>
        </p:nvCxnSpPr>
        <p:spPr>
          <a:xfrm>
            <a:off x="8347565" y="3977431"/>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DC4F63B8-F105-4AC4-889E-C12790C8EBB9}"/>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8C3AAE30-8A46-485A-BD2B-6ADB1856324D}"/>
              </a:ext>
            </a:extLst>
          </p:cNvPr>
          <p:cNvSpPr>
            <a:spLocks noGrp="1"/>
          </p:cNvSpPr>
          <p:nvPr>
            <p:ph type="ftr" sz="quarter" idx="11"/>
          </p:nvPr>
        </p:nvSpPr>
        <p:spPr/>
        <p:txBody>
          <a:bodyPr/>
          <a:lstStyle/>
          <a:p>
            <a:r>
              <a:rPr lang="en-IN"/>
              <a:t>RECENT DEVELOPMENTS IN MODELING OF SEVERE ACCIDENT ANALYSIS CODE PREDIS</a:t>
            </a:r>
            <a:endParaRPr lang="en-US" dirty="0"/>
          </a:p>
        </p:txBody>
      </p:sp>
      <p:sp>
        <p:nvSpPr>
          <p:cNvPr id="5" name="Slide Number Placeholder 4">
            <a:extLst>
              <a:ext uri="{FF2B5EF4-FFF2-40B4-BE49-F238E27FC236}">
                <a16:creationId xmlns:a16="http://schemas.microsoft.com/office/drawing/2014/main" id="{39159F9D-CDA1-4B51-B521-C243219B8F36}"/>
              </a:ext>
            </a:extLst>
          </p:cNvPr>
          <p:cNvSpPr>
            <a:spLocks noGrp="1"/>
          </p:cNvSpPr>
          <p:nvPr>
            <p:ph type="sldNum" sz="quarter" idx="12"/>
          </p:nvPr>
        </p:nvSpPr>
        <p:spPr/>
        <p:txBody>
          <a:body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2767837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umn 2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48F598-64F2-429E-B3E0-FC31DC90A0D5}"/>
              </a:ext>
            </a:extLst>
          </p:cNvPr>
          <p:cNvSpPr>
            <a:spLocks noGrp="1"/>
          </p:cNvSpPr>
          <p:nvPr>
            <p:ph type="title" hasCustomPrompt="1"/>
          </p:nvPr>
        </p:nvSpPr>
        <p:spPr>
          <a:xfrm>
            <a:off x="838200" y="649956"/>
            <a:ext cx="10515600" cy="726137"/>
          </a:xfrm>
          <a:prstGeom prst="rect">
            <a:avLst/>
          </a:prstGeom>
        </p:spPr>
        <p:txBody>
          <a:bodyPr anchor="ctr"/>
          <a:lstStyle>
            <a:lvl1pPr algn="r">
              <a:defRPr sz="3200" cap="all" spc="200" baseline="0">
                <a:solidFill>
                  <a:schemeClr val="accent4"/>
                </a:solidFill>
              </a:defRPr>
            </a:lvl1pPr>
          </a:lstStyle>
          <a:p>
            <a:r>
              <a:rPr lang="en-US" dirty="0"/>
              <a:t>Click to add title</a:t>
            </a:r>
          </a:p>
        </p:txBody>
      </p:sp>
      <p:sp>
        <p:nvSpPr>
          <p:cNvPr id="2" name="Rectangle 1">
            <a:extLst>
              <a:ext uri="{FF2B5EF4-FFF2-40B4-BE49-F238E27FC236}">
                <a16:creationId xmlns:a16="http://schemas.microsoft.com/office/drawing/2014/main" id="{B7B9DAAC-E781-43E6-913C-893B8D6754F5}"/>
              </a:ext>
              <a:ext uri="{C183D7F6-B498-43B3-948B-1728B52AA6E4}">
                <adec:decorative xmlns:adec="http://schemas.microsoft.com/office/drawing/2017/decorative" val="1"/>
              </a:ext>
            </a:extLst>
          </p:cNvPr>
          <p:cNvSpPr/>
          <p:nvPr userDrawn="1"/>
        </p:nvSpPr>
        <p:spPr>
          <a:xfrm>
            <a:off x="-1" y="530240"/>
            <a:ext cx="12192001" cy="889369"/>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4">
            <a:extLst>
              <a:ext uri="{FF2B5EF4-FFF2-40B4-BE49-F238E27FC236}">
                <a16:creationId xmlns:a16="http://schemas.microsoft.com/office/drawing/2014/main" id="{1C78864A-44CD-4C12-B023-C16330014BEB}"/>
              </a:ext>
            </a:extLst>
          </p:cNvPr>
          <p:cNvSpPr>
            <a:spLocks noGrp="1"/>
          </p:cNvSpPr>
          <p:nvPr>
            <p:ph type="body" sz="quarter" idx="13" hasCustomPrompt="1"/>
          </p:nvPr>
        </p:nvSpPr>
        <p:spPr>
          <a:xfrm>
            <a:off x="1277759" y="2063838"/>
            <a:ext cx="4626764" cy="422365"/>
          </a:xfrm>
          <a:prstGeom prst="rect">
            <a:avLst/>
          </a:prstGeom>
        </p:spPr>
        <p:txBody>
          <a:bodyPr>
            <a:norm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1" name="Text Placeholder 17">
            <a:extLst>
              <a:ext uri="{FF2B5EF4-FFF2-40B4-BE49-F238E27FC236}">
                <a16:creationId xmlns:a16="http://schemas.microsoft.com/office/drawing/2014/main" id="{6D9CE0F4-78C6-4BD6-9C58-FDFC16FF09AB}"/>
              </a:ext>
            </a:extLst>
          </p:cNvPr>
          <p:cNvSpPr>
            <a:spLocks noGrp="1"/>
          </p:cNvSpPr>
          <p:nvPr>
            <p:ph type="body" sz="quarter" idx="16" hasCustomPrompt="1"/>
          </p:nvPr>
        </p:nvSpPr>
        <p:spPr>
          <a:xfrm>
            <a:off x="1277551" y="2486203"/>
            <a:ext cx="4626293"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10" name="Text Placeholder 14">
            <a:extLst>
              <a:ext uri="{FF2B5EF4-FFF2-40B4-BE49-F238E27FC236}">
                <a16:creationId xmlns:a16="http://schemas.microsoft.com/office/drawing/2014/main" id="{B499BD94-B24B-4B23-9B87-81DF413EA416}"/>
              </a:ext>
            </a:extLst>
          </p:cNvPr>
          <p:cNvSpPr>
            <a:spLocks noGrp="1"/>
          </p:cNvSpPr>
          <p:nvPr>
            <p:ph type="body" sz="quarter" idx="15" hasCustomPrompt="1"/>
          </p:nvPr>
        </p:nvSpPr>
        <p:spPr>
          <a:xfrm>
            <a:off x="6351708" y="2063837"/>
            <a:ext cx="4626763" cy="422365"/>
          </a:xfrm>
          <a:prstGeom prst="rect">
            <a:avLst/>
          </a:prstGeom>
        </p:spPr>
        <p:txBody>
          <a:bodyPr>
            <a:norm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2" name="Text Placeholder 17">
            <a:extLst>
              <a:ext uri="{FF2B5EF4-FFF2-40B4-BE49-F238E27FC236}">
                <a16:creationId xmlns:a16="http://schemas.microsoft.com/office/drawing/2014/main" id="{6BC5A941-8EB4-4D4B-9671-6B8FA6447ABE}"/>
              </a:ext>
            </a:extLst>
          </p:cNvPr>
          <p:cNvSpPr>
            <a:spLocks noGrp="1"/>
          </p:cNvSpPr>
          <p:nvPr>
            <p:ph type="body" sz="quarter" idx="17" hasCustomPrompt="1"/>
          </p:nvPr>
        </p:nvSpPr>
        <p:spPr>
          <a:xfrm>
            <a:off x="6352188" y="2486202"/>
            <a:ext cx="4626293"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4" name="Date Placeholder 3">
            <a:extLst>
              <a:ext uri="{FF2B5EF4-FFF2-40B4-BE49-F238E27FC236}">
                <a16:creationId xmlns:a16="http://schemas.microsoft.com/office/drawing/2014/main" id="{AE4E3392-5868-4F6C-BFCC-ECCB66A3B2CC}"/>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DED975EE-261C-47D3-A9E5-7401C706A46E}"/>
              </a:ext>
            </a:extLst>
          </p:cNvPr>
          <p:cNvSpPr>
            <a:spLocks noGrp="1"/>
          </p:cNvSpPr>
          <p:nvPr>
            <p:ph type="ftr" sz="quarter" idx="11"/>
          </p:nvPr>
        </p:nvSpPr>
        <p:spPr/>
        <p:txBody>
          <a:bodyPr/>
          <a:lstStyle/>
          <a:p>
            <a:r>
              <a:rPr lang="en-IN"/>
              <a:t>RECENT DEVELOPMENTS IN MODELING OF SEVERE ACCIDENT ANALYSIS CODE PREDIS</a:t>
            </a:r>
            <a:endParaRPr lang="en-US" dirty="0"/>
          </a:p>
        </p:txBody>
      </p:sp>
      <p:sp>
        <p:nvSpPr>
          <p:cNvPr id="6" name="Slide Number Placeholder 5">
            <a:extLst>
              <a:ext uri="{FF2B5EF4-FFF2-40B4-BE49-F238E27FC236}">
                <a16:creationId xmlns:a16="http://schemas.microsoft.com/office/drawing/2014/main" id="{C727BB3A-38A2-4A8E-88C2-55FAE758D5AC}"/>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389179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umn 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B3E9C-104B-4460-A48D-0C2C5329B84B}"/>
              </a:ext>
            </a:extLst>
          </p:cNvPr>
          <p:cNvSpPr>
            <a:spLocks noGrp="1"/>
          </p:cNvSpPr>
          <p:nvPr>
            <p:ph type="title" hasCustomPrompt="1"/>
          </p:nvPr>
        </p:nvSpPr>
        <p:spPr>
          <a:xfrm>
            <a:off x="838200" y="640431"/>
            <a:ext cx="10515600" cy="726137"/>
          </a:xfrm>
          <a:prstGeom prst="rect">
            <a:avLst/>
          </a:prstGeom>
        </p:spPr>
        <p:txBody>
          <a:bodyPr anchor="ctr"/>
          <a:lstStyle>
            <a:lvl1pPr algn="r">
              <a:defRPr sz="3200" cap="all" spc="200" baseline="0">
                <a:solidFill>
                  <a:schemeClr val="accent4"/>
                </a:solidFill>
              </a:defRPr>
            </a:lvl1pPr>
          </a:lstStyle>
          <a:p>
            <a:r>
              <a:rPr lang="en-US" dirty="0"/>
              <a:t>Click to add title</a:t>
            </a:r>
          </a:p>
        </p:txBody>
      </p:sp>
      <p:sp>
        <p:nvSpPr>
          <p:cNvPr id="11" name="Rectangle 10">
            <a:extLst>
              <a:ext uri="{FF2B5EF4-FFF2-40B4-BE49-F238E27FC236}">
                <a16:creationId xmlns:a16="http://schemas.microsoft.com/office/drawing/2014/main" id="{716DDC2F-7D33-44CF-9D9F-B342720BBC65}"/>
              </a:ext>
              <a:ext uri="{C183D7F6-B498-43B3-948B-1728B52AA6E4}">
                <adec:decorative xmlns:adec="http://schemas.microsoft.com/office/drawing/2017/decorative" val="1"/>
              </a:ext>
            </a:extLst>
          </p:cNvPr>
          <p:cNvSpPr/>
          <p:nvPr userDrawn="1"/>
        </p:nvSpPr>
        <p:spPr>
          <a:xfrm>
            <a:off x="-1" y="530240"/>
            <a:ext cx="12192000" cy="889369"/>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4">
            <a:extLst>
              <a:ext uri="{FF2B5EF4-FFF2-40B4-BE49-F238E27FC236}">
                <a16:creationId xmlns:a16="http://schemas.microsoft.com/office/drawing/2014/main" id="{9A8189FC-92D4-447F-BE75-86F13BA33B6C}"/>
              </a:ext>
            </a:extLst>
          </p:cNvPr>
          <p:cNvSpPr>
            <a:spLocks noGrp="1"/>
          </p:cNvSpPr>
          <p:nvPr>
            <p:ph type="body" sz="quarter" idx="13" hasCustomPrompt="1"/>
          </p:nvPr>
        </p:nvSpPr>
        <p:spPr>
          <a:xfrm>
            <a:off x="483140"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4" name="Text Placeholder 17">
            <a:extLst>
              <a:ext uri="{FF2B5EF4-FFF2-40B4-BE49-F238E27FC236}">
                <a16:creationId xmlns:a16="http://schemas.microsoft.com/office/drawing/2014/main" id="{4FDAEC9F-05AF-4D5D-AD2C-537FF767ED6A}"/>
              </a:ext>
            </a:extLst>
          </p:cNvPr>
          <p:cNvSpPr>
            <a:spLocks noGrp="1"/>
          </p:cNvSpPr>
          <p:nvPr>
            <p:ph type="body" sz="quarter" idx="16" hasCustomPrompt="1"/>
          </p:nvPr>
        </p:nvSpPr>
        <p:spPr>
          <a:xfrm>
            <a:off x="482932"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22" name="Text Placeholder 14">
            <a:extLst>
              <a:ext uri="{FF2B5EF4-FFF2-40B4-BE49-F238E27FC236}">
                <a16:creationId xmlns:a16="http://schemas.microsoft.com/office/drawing/2014/main" id="{2492CECA-D20C-47AF-A75A-44DFDE74D82D}"/>
              </a:ext>
            </a:extLst>
          </p:cNvPr>
          <p:cNvSpPr>
            <a:spLocks noGrp="1"/>
          </p:cNvSpPr>
          <p:nvPr>
            <p:ph type="body" sz="quarter" idx="17" hasCustomPrompt="1"/>
          </p:nvPr>
        </p:nvSpPr>
        <p:spPr>
          <a:xfrm>
            <a:off x="4329790"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23" name="Text Placeholder 17">
            <a:extLst>
              <a:ext uri="{FF2B5EF4-FFF2-40B4-BE49-F238E27FC236}">
                <a16:creationId xmlns:a16="http://schemas.microsoft.com/office/drawing/2014/main" id="{EEF915A4-555A-4718-876D-625A85FAB0C9}"/>
              </a:ext>
            </a:extLst>
          </p:cNvPr>
          <p:cNvSpPr>
            <a:spLocks noGrp="1"/>
          </p:cNvSpPr>
          <p:nvPr>
            <p:ph type="body" sz="quarter" idx="18" hasCustomPrompt="1"/>
          </p:nvPr>
        </p:nvSpPr>
        <p:spPr>
          <a:xfrm>
            <a:off x="4329582"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26" name="Text Placeholder 14">
            <a:extLst>
              <a:ext uri="{FF2B5EF4-FFF2-40B4-BE49-F238E27FC236}">
                <a16:creationId xmlns:a16="http://schemas.microsoft.com/office/drawing/2014/main" id="{7458D237-AB82-4392-B182-AAF3694FDB1D}"/>
              </a:ext>
            </a:extLst>
          </p:cNvPr>
          <p:cNvSpPr>
            <a:spLocks noGrp="1"/>
          </p:cNvSpPr>
          <p:nvPr>
            <p:ph type="body" sz="quarter" idx="19" hasCustomPrompt="1"/>
          </p:nvPr>
        </p:nvSpPr>
        <p:spPr>
          <a:xfrm>
            <a:off x="8175874"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27" name="Text Placeholder 17">
            <a:extLst>
              <a:ext uri="{FF2B5EF4-FFF2-40B4-BE49-F238E27FC236}">
                <a16:creationId xmlns:a16="http://schemas.microsoft.com/office/drawing/2014/main" id="{AAA9CCE2-427A-46C0-A79B-0D01E8888EEB}"/>
              </a:ext>
            </a:extLst>
          </p:cNvPr>
          <p:cNvSpPr>
            <a:spLocks noGrp="1"/>
          </p:cNvSpPr>
          <p:nvPr>
            <p:ph type="body" sz="quarter" idx="20" hasCustomPrompt="1"/>
          </p:nvPr>
        </p:nvSpPr>
        <p:spPr>
          <a:xfrm>
            <a:off x="8175666"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4" name="Date Placeholder 3">
            <a:extLst>
              <a:ext uri="{FF2B5EF4-FFF2-40B4-BE49-F238E27FC236}">
                <a16:creationId xmlns:a16="http://schemas.microsoft.com/office/drawing/2014/main" id="{235A30FE-146C-418D-B68F-9EBB829D029E}"/>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B6BCBBE8-05C6-4946-80F5-DE319A6FCE8D}"/>
              </a:ext>
            </a:extLst>
          </p:cNvPr>
          <p:cNvSpPr>
            <a:spLocks noGrp="1"/>
          </p:cNvSpPr>
          <p:nvPr>
            <p:ph type="ftr" sz="quarter" idx="11"/>
          </p:nvPr>
        </p:nvSpPr>
        <p:spPr/>
        <p:txBody>
          <a:bodyPr/>
          <a:lstStyle/>
          <a:p>
            <a:r>
              <a:rPr lang="en-IN"/>
              <a:t>RECENT DEVELOPMENTS IN MODELING OF SEVERE ACCIDENT ANALYSIS CODE PREDIS</a:t>
            </a:r>
            <a:endParaRPr lang="en-US" dirty="0"/>
          </a:p>
        </p:txBody>
      </p:sp>
      <p:sp>
        <p:nvSpPr>
          <p:cNvPr id="6" name="Slide Number Placeholder 5">
            <a:extLst>
              <a:ext uri="{FF2B5EF4-FFF2-40B4-BE49-F238E27FC236}">
                <a16:creationId xmlns:a16="http://schemas.microsoft.com/office/drawing/2014/main" id="{722839E0-080F-4A5D-99FB-FD1917E7F5BF}"/>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07788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65D0-3E91-45C0-BC6C-CC7BFE58B0B9}"/>
              </a:ext>
            </a:extLst>
          </p:cNvPr>
          <p:cNvSpPr>
            <a:spLocks noGrp="1"/>
          </p:cNvSpPr>
          <p:nvPr>
            <p:ph type="title" hasCustomPrompt="1"/>
          </p:nvPr>
        </p:nvSpPr>
        <p:spPr>
          <a:xfrm>
            <a:off x="1574800" y="3429000"/>
            <a:ext cx="3097320" cy="978408"/>
          </a:xfrm>
          <a:prstGeom prst="rect">
            <a:avLst/>
          </a:prstGeom>
        </p:spPr>
        <p:txBody>
          <a:bodyPr anchor="ctr"/>
          <a:lstStyle>
            <a:lvl1pPr algn="l">
              <a:defRPr sz="3200" cap="all" spc="200" baseline="0">
                <a:solidFill>
                  <a:schemeClr val="accent4"/>
                </a:solidFill>
              </a:defRPr>
            </a:lvl1pPr>
          </a:lstStyle>
          <a:p>
            <a:r>
              <a:rPr lang="en-US" dirty="0"/>
              <a:t>Click to add title</a:t>
            </a:r>
          </a:p>
        </p:txBody>
      </p:sp>
      <p:sp>
        <p:nvSpPr>
          <p:cNvPr id="6" name="Picture Placeholder 5">
            <a:extLst>
              <a:ext uri="{FF2B5EF4-FFF2-40B4-BE49-F238E27FC236}">
                <a16:creationId xmlns:a16="http://schemas.microsoft.com/office/drawing/2014/main" id="{09651A5D-2C86-4900-A248-8559E39BDAC9}"/>
              </a:ext>
            </a:extLst>
          </p:cNvPr>
          <p:cNvSpPr>
            <a:spLocks noGrp="1"/>
          </p:cNvSpPr>
          <p:nvPr>
            <p:ph type="pic" sz="quarter" idx="13" hasCustomPrompt="1"/>
          </p:nvPr>
        </p:nvSpPr>
        <p:spPr>
          <a:xfrm>
            <a:off x="0" y="0"/>
            <a:ext cx="12192000" cy="2051050"/>
          </a:xfrm>
          <a:prstGeom prst="rect">
            <a:avLst/>
          </a:prstGeom>
        </p:spPr>
        <p:txBody>
          <a:bodyPr/>
          <a:lstStyle>
            <a:lvl1pPr marL="0" indent="0" algn="ctr">
              <a:buNone/>
              <a:defRPr spc="400" baseline="0"/>
            </a:lvl1pPr>
          </a:lstStyle>
          <a:p>
            <a:r>
              <a:rPr lang="en-US" dirty="0"/>
              <a:t>Click to add photo</a:t>
            </a:r>
          </a:p>
        </p:txBody>
      </p:sp>
      <p:sp>
        <p:nvSpPr>
          <p:cNvPr id="9" name="Text Placeholder 11">
            <a:extLst>
              <a:ext uri="{FF2B5EF4-FFF2-40B4-BE49-F238E27FC236}">
                <a16:creationId xmlns:a16="http://schemas.microsoft.com/office/drawing/2014/main" id="{D5F84479-AB5A-4587-BAAF-A05E52224B46}"/>
              </a:ext>
            </a:extLst>
          </p:cNvPr>
          <p:cNvSpPr>
            <a:spLocks noGrp="1"/>
          </p:cNvSpPr>
          <p:nvPr>
            <p:ph type="body" sz="quarter" idx="16" hasCustomPrompt="1"/>
          </p:nvPr>
        </p:nvSpPr>
        <p:spPr>
          <a:xfrm>
            <a:off x="6235700" y="2854660"/>
            <a:ext cx="4749800" cy="2129971"/>
          </a:xfrm>
          <a:prstGeom prst="rect">
            <a:avLst/>
          </a:prstGeom>
        </p:spPr>
        <p:txBody>
          <a:bodyPr/>
          <a:lstStyle>
            <a:lvl1pPr marL="0" indent="0" algn="l">
              <a:lnSpc>
                <a:spcPct val="150000"/>
              </a:lnSpc>
              <a:spcBef>
                <a:spcPts val="0"/>
              </a:spcBef>
              <a:buNone/>
              <a:defRPr sz="1400" cap="none" spc="50" baseline="0">
                <a:latin typeface="+mn-lt"/>
              </a:defRPr>
            </a:lvl1pPr>
          </a:lstStyle>
          <a:p>
            <a:pPr lvl="0"/>
            <a:r>
              <a:rPr lang="en-US" dirty="0"/>
              <a:t>Click to add text</a:t>
            </a:r>
          </a:p>
        </p:txBody>
      </p:sp>
      <p:sp>
        <p:nvSpPr>
          <p:cNvPr id="7" name="Picture Placeholder 5">
            <a:extLst>
              <a:ext uri="{FF2B5EF4-FFF2-40B4-BE49-F238E27FC236}">
                <a16:creationId xmlns:a16="http://schemas.microsoft.com/office/drawing/2014/main" id="{3D8D3253-3A08-4F2F-B6B3-607BBC6B33D7}"/>
              </a:ext>
            </a:extLst>
          </p:cNvPr>
          <p:cNvSpPr>
            <a:spLocks noGrp="1"/>
          </p:cNvSpPr>
          <p:nvPr>
            <p:ph type="pic" sz="quarter" idx="14" hasCustomPrompt="1"/>
          </p:nvPr>
        </p:nvSpPr>
        <p:spPr>
          <a:xfrm>
            <a:off x="0" y="5788241"/>
            <a:ext cx="12192000" cy="1069760"/>
          </a:xfrm>
          <a:prstGeom prst="rect">
            <a:avLst/>
          </a:prstGeom>
        </p:spPr>
        <p:txBody>
          <a:bodyPr/>
          <a:lstStyle>
            <a:lvl1pPr marL="0" indent="0" algn="ctr">
              <a:buNone/>
              <a:defRPr spc="400" baseline="0"/>
            </a:lvl1pPr>
          </a:lstStyle>
          <a:p>
            <a:r>
              <a:rPr lang="en-US" dirty="0"/>
              <a:t>Click to add photo</a:t>
            </a:r>
          </a:p>
        </p:txBody>
      </p:sp>
      <p:sp>
        <p:nvSpPr>
          <p:cNvPr id="3" name="Date Placeholder 2">
            <a:extLst>
              <a:ext uri="{FF2B5EF4-FFF2-40B4-BE49-F238E27FC236}">
                <a16:creationId xmlns:a16="http://schemas.microsoft.com/office/drawing/2014/main" id="{92B75CEA-DDFB-4C62-B83F-6A0B86FA74F7}"/>
              </a:ext>
            </a:extLst>
          </p:cNvPr>
          <p:cNvSpPr>
            <a:spLocks noGrp="1"/>
          </p:cNvSpPr>
          <p:nvPr>
            <p:ph type="dt" sz="half" idx="10"/>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a:t>20XX</a:t>
            </a:r>
            <a:endParaRPr lang="en-US" dirty="0"/>
          </a:p>
        </p:txBody>
      </p:sp>
      <p:sp>
        <p:nvSpPr>
          <p:cNvPr id="4" name="Footer Placeholder 3">
            <a:extLst>
              <a:ext uri="{FF2B5EF4-FFF2-40B4-BE49-F238E27FC236}">
                <a16:creationId xmlns:a16="http://schemas.microsoft.com/office/drawing/2014/main" id="{5D425E30-50C5-42DD-911D-36C0E732E337}"/>
              </a:ext>
            </a:extLst>
          </p:cNvPr>
          <p:cNvSpPr>
            <a:spLocks noGrp="1"/>
          </p:cNvSpPr>
          <p:nvPr>
            <p:ph type="ftr" sz="quarter" idx="11"/>
          </p:nvPr>
        </p:nvSpPr>
        <p:spPr/>
        <p:txBody>
          <a:bodyPr/>
          <a:lstStyle>
            <a:lvl1pPr>
              <a:defRPr>
                <a:solidFill>
                  <a:schemeClr val="bg1"/>
                </a:solidFill>
                <a:effectLst>
                  <a:outerShdw blurRad="38100" dist="38100" dir="2700000" algn="tl">
                    <a:srgbClr val="000000">
                      <a:alpha val="43137"/>
                    </a:srgbClr>
                  </a:outerShdw>
                </a:effectLst>
              </a:defRPr>
            </a:lvl1pPr>
          </a:lstStyle>
          <a:p>
            <a:r>
              <a:rPr lang="en-IN"/>
              <a:t>RECENT DEVELOPMENTS IN MODELING OF SEVERE ACCIDENT ANALYSIS CODE PREDIS</a:t>
            </a:r>
            <a:endParaRPr lang="en-US" dirty="0"/>
          </a:p>
        </p:txBody>
      </p:sp>
      <p:sp>
        <p:nvSpPr>
          <p:cNvPr id="5" name="Slide Number Placeholder 4">
            <a:extLst>
              <a:ext uri="{FF2B5EF4-FFF2-40B4-BE49-F238E27FC236}">
                <a16:creationId xmlns:a16="http://schemas.microsoft.com/office/drawing/2014/main" id="{6E88C855-986C-4539-81CE-5421C8EB71F7}"/>
              </a:ext>
            </a:extLst>
          </p:cNvPr>
          <p:cNvSpPr>
            <a:spLocks noGrp="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2377239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F63EB3-EB79-4150-A7A5-F675662724D7}"/>
              </a:ext>
            </a:extLst>
          </p:cNvPr>
          <p:cNvSpPr>
            <a:spLocks noGrp="1"/>
          </p:cNvSpPr>
          <p:nvPr>
            <p:ph type="title" hasCustomPrompt="1"/>
          </p:nvPr>
        </p:nvSpPr>
        <p:spPr>
          <a:xfrm>
            <a:off x="4073237" y="1096375"/>
            <a:ext cx="4045527" cy="1590790"/>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6" name="Picture Placeholder 5">
            <a:extLst>
              <a:ext uri="{FF2B5EF4-FFF2-40B4-BE49-F238E27FC236}">
                <a16:creationId xmlns:a16="http://schemas.microsoft.com/office/drawing/2014/main" id="{289D0B50-E879-41B9-9B1B-EBB40605D1B7}"/>
              </a:ext>
            </a:extLst>
          </p:cNvPr>
          <p:cNvSpPr>
            <a:spLocks noGrp="1"/>
          </p:cNvSpPr>
          <p:nvPr>
            <p:ph type="pic" sz="quarter" idx="13" hasCustomPrompt="1"/>
          </p:nvPr>
        </p:nvSpPr>
        <p:spPr>
          <a:xfrm>
            <a:off x="0" y="951274"/>
            <a:ext cx="2743201" cy="4747564"/>
          </a:xfrm>
          <a:prstGeom prst="rect">
            <a:avLst/>
          </a:prstGeom>
        </p:spPr>
        <p:txBody>
          <a:bodyPr/>
          <a:lstStyle>
            <a:lvl1pPr marL="0" indent="0" algn="ctr">
              <a:buNone/>
              <a:defRPr spc="400" baseline="0"/>
            </a:lvl1pPr>
          </a:lstStyle>
          <a:p>
            <a:r>
              <a:rPr lang="en-US" dirty="0"/>
              <a:t>Click to add photo</a:t>
            </a:r>
          </a:p>
        </p:txBody>
      </p:sp>
      <p:sp>
        <p:nvSpPr>
          <p:cNvPr id="8" name="Text Placeholder 8">
            <a:extLst>
              <a:ext uri="{FF2B5EF4-FFF2-40B4-BE49-F238E27FC236}">
                <a16:creationId xmlns:a16="http://schemas.microsoft.com/office/drawing/2014/main" id="{EB4D3EE7-1F3B-4AAB-A04D-3162C35A1A90}"/>
              </a:ext>
            </a:extLst>
          </p:cNvPr>
          <p:cNvSpPr>
            <a:spLocks noGrp="1"/>
          </p:cNvSpPr>
          <p:nvPr>
            <p:ph type="body" sz="quarter" idx="16" hasCustomPrompt="1"/>
          </p:nvPr>
        </p:nvSpPr>
        <p:spPr>
          <a:xfrm>
            <a:off x="4107354" y="2910720"/>
            <a:ext cx="4011410" cy="2061261"/>
          </a:xfrm>
          <a:prstGeom prst="rect">
            <a:avLst/>
          </a:prstGeom>
        </p:spPr>
        <p:txBody>
          <a:bodyPr anchor="t"/>
          <a:lstStyle>
            <a:lvl1pPr marL="0" indent="0">
              <a:lnSpc>
                <a:spcPct val="200000"/>
              </a:lnSpc>
              <a:spcBef>
                <a:spcPts val="0"/>
              </a:spcBef>
              <a:buFont typeface="Segoe UI Light" panose="020B0502040204020203" pitchFamily="34" charset="0"/>
              <a:buNone/>
              <a:defRPr sz="2000" b="0" i="0" spc="200" baseline="0">
                <a:solidFill>
                  <a:schemeClr val="accent4"/>
                </a:solidFill>
              </a:defRPr>
            </a:lvl1pPr>
          </a:lstStyle>
          <a:p>
            <a:pPr lvl="0"/>
            <a:r>
              <a:rPr lang="en-US" dirty="0"/>
              <a:t>Click to add name</a:t>
            </a:r>
          </a:p>
        </p:txBody>
      </p:sp>
      <p:sp>
        <p:nvSpPr>
          <p:cNvPr id="9" name="Picture Placeholder 5">
            <a:extLst>
              <a:ext uri="{FF2B5EF4-FFF2-40B4-BE49-F238E27FC236}">
                <a16:creationId xmlns:a16="http://schemas.microsoft.com/office/drawing/2014/main" id="{2A57A12F-74B8-4CBC-816C-F2AC890D1B90}"/>
              </a:ext>
            </a:extLst>
          </p:cNvPr>
          <p:cNvSpPr>
            <a:spLocks noGrp="1"/>
          </p:cNvSpPr>
          <p:nvPr>
            <p:ph type="pic" sz="quarter" idx="17" hasCustomPrompt="1"/>
          </p:nvPr>
        </p:nvSpPr>
        <p:spPr>
          <a:xfrm>
            <a:off x="9448800" y="951274"/>
            <a:ext cx="2743200" cy="4747564"/>
          </a:xfrm>
          <a:prstGeom prst="rect">
            <a:avLst/>
          </a:prstGeom>
        </p:spPr>
        <p:txBody>
          <a:bodyPr/>
          <a:lstStyle>
            <a:lvl1pPr marL="0" indent="0" algn="ctr">
              <a:buNone/>
              <a:defRPr spc="400" baseline="0"/>
            </a:lvl1pPr>
          </a:lstStyle>
          <a:p>
            <a:r>
              <a:rPr lang="en-US" dirty="0"/>
              <a:t>Click to add photo</a:t>
            </a:r>
          </a:p>
        </p:txBody>
      </p:sp>
      <p:sp>
        <p:nvSpPr>
          <p:cNvPr id="3" name="Date Placeholder 2">
            <a:extLst>
              <a:ext uri="{FF2B5EF4-FFF2-40B4-BE49-F238E27FC236}">
                <a16:creationId xmlns:a16="http://schemas.microsoft.com/office/drawing/2014/main" id="{2A19A048-F803-428B-9A66-6DE56F4DE58E}"/>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DB42CDA7-93A6-45DB-9062-E70E51ACB72C}"/>
              </a:ext>
            </a:extLst>
          </p:cNvPr>
          <p:cNvSpPr>
            <a:spLocks noGrp="1"/>
          </p:cNvSpPr>
          <p:nvPr>
            <p:ph type="ftr" sz="quarter" idx="11"/>
          </p:nvPr>
        </p:nvSpPr>
        <p:spPr/>
        <p:txBody>
          <a:bodyPr/>
          <a:lstStyle/>
          <a:p>
            <a:r>
              <a:rPr lang="en-IN"/>
              <a:t>RECENT DEVELOPMENTS IN MODELING OF SEVERE ACCIDENT ANALYSIS CODE PREDIS</a:t>
            </a:r>
            <a:endParaRPr lang="en-US" dirty="0"/>
          </a:p>
        </p:txBody>
      </p:sp>
      <p:sp>
        <p:nvSpPr>
          <p:cNvPr id="5" name="Slide Number Placeholder 4">
            <a:extLst>
              <a:ext uri="{FF2B5EF4-FFF2-40B4-BE49-F238E27FC236}">
                <a16:creationId xmlns:a16="http://schemas.microsoft.com/office/drawing/2014/main" id="{B1F08F63-561A-455E-8ED8-20CCE58E722A}"/>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549593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4C813-EE84-4C00-BDF7-2FD444FA42A0}"/>
              </a:ext>
            </a:extLst>
          </p:cNvPr>
          <p:cNvSpPr>
            <a:spLocks noGrp="1"/>
          </p:cNvSpPr>
          <p:nvPr>
            <p:ph type="title" hasCustomPrompt="1"/>
          </p:nvPr>
        </p:nvSpPr>
        <p:spPr>
          <a:xfrm>
            <a:off x="1401580" y="942423"/>
            <a:ext cx="4694420" cy="1124392"/>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9" name="Text Placeholder 11">
            <a:extLst>
              <a:ext uri="{FF2B5EF4-FFF2-40B4-BE49-F238E27FC236}">
                <a16:creationId xmlns:a16="http://schemas.microsoft.com/office/drawing/2014/main" id="{41FB44AB-9520-4C96-A83D-2FABD15CBE70}"/>
              </a:ext>
            </a:extLst>
          </p:cNvPr>
          <p:cNvSpPr>
            <a:spLocks noGrp="1"/>
          </p:cNvSpPr>
          <p:nvPr>
            <p:ph type="body" sz="quarter" idx="16" hasCustomPrompt="1"/>
          </p:nvPr>
        </p:nvSpPr>
        <p:spPr>
          <a:xfrm>
            <a:off x="1410587" y="2329867"/>
            <a:ext cx="4058872" cy="3156533"/>
          </a:xfrm>
          <a:prstGeom prst="rect">
            <a:avLst/>
          </a:prstGeom>
        </p:spPr>
        <p:txBody>
          <a:bodyPr/>
          <a:lstStyle>
            <a:lvl1pPr marL="0" indent="0" algn="l">
              <a:lnSpc>
                <a:spcPct val="200000"/>
              </a:lnSpc>
              <a:spcBef>
                <a:spcPts val="0"/>
              </a:spcBef>
              <a:buFont typeface="Segoe UI Light" panose="020B0502040204020203" pitchFamily="34" charset="0"/>
              <a:buNone/>
              <a:defRPr sz="2000" cap="none" spc="50" baseline="0">
                <a:solidFill>
                  <a:schemeClr val="accent4"/>
                </a:solidFill>
                <a:latin typeface="+mn-lt"/>
              </a:defRPr>
            </a:lvl1pPr>
          </a:lstStyle>
          <a:p>
            <a:pPr lvl="0"/>
            <a:r>
              <a:rPr lang="en-US" dirty="0"/>
              <a:t>Click to add text</a:t>
            </a:r>
          </a:p>
        </p:txBody>
      </p:sp>
      <p:sp>
        <p:nvSpPr>
          <p:cNvPr id="4" name="Date Placeholder 3">
            <a:extLst>
              <a:ext uri="{FF2B5EF4-FFF2-40B4-BE49-F238E27FC236}">
                <a16:creationId xmlns:a16="http://schemas.microsoft.com/office/drawing/2014/main" id="{3A6B1A04-4BA1-4FCF-B19E-6A052911CC2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C9DD33EA-800C-403C-867B-B4178A7C375B}"/>
              </a:ext>
            </a:extLst>
          </p:cNvPr>
          <p:cNvSpPr>
            <a:spLocks noGrp="1"/>
          </p:cNvSpPr>
          <p:nvPr>
            <p:ph type="ftr" sz="quarter" idx="11"/>
          </p:nvPr>
        </p:nvSpPr>
        <p:spPr/>
        <p:txBody>
          <a:bodyPr/>
          <a:lstStyle/>
          <a:p>
            <a:r>
              <a:rPr lang="en-IN"/>
              <a:t>RECENT DEVELOPMENTS IN MODELING OF SEVERE ACCIDENT ANALYSIS CODE PREDIS</a:t>
            </a:r>
            <a:endParaRPr lang="en-US" dirty="0"/>
          </a:p>
        </p:txBody>
      </p:sp>
      <p:sp>
        <p:nvSpPr>
          <p:cNvPr id="7" name="Picture Placeholder 2">
            <a:extLst>
              <a:ext uri="{FF2B5EF4-FFF2-40B4-BE49-F238E27FC236}">
                <a16:creationId xmlns:a16="http://schemas.microsoft.com/office/drawing/2014/main" id="{0285C91D-2914-4BB9-A857-7DFA168C761F}"/>
              </a:ext>
            </a:extLst>
          </p:cNvPr>
          <p:cNvSpPr>
            <a:spLocks noGrp="1"/>
          </p:cNvSpPr>
          <p:nvPr>
            <p:ph type="pic" sz="quarter" idx="14" hasCustomPrompt="1"/>
          </p:nvPr>
        </p:nvSpPr>
        <p:spPr>
          <a:xfrm>
            <a:off x="7183361" y="0"/>
            <a:ext cx="3598052" cy="3258105"/>
          </a:xfrm>
          <a:prstGeom prst="rect">
            <a:avLst/>
          </a:prstGeom>
        </p:spPr>
        <p:txBody>
          <a:bodyPr/>
          <a:lstStyle>
            <a:lvl1pPr marL="0" indent="0" algn="ctr">
              <a:buNone/>
              <a:defRPr spc="400" baseline="0"/>
            </a:lvl1pPr>
          </a:lstStyle>
          <a:p>
            <a:r>
              <a:rPr lang="en-US" dirty="0"/>
              <a:t>Click to add photo</a:t>
            </a:r>
          </a:p>
        </p:txBody>
      </p:sp>
      <p:sp>
        <p:nvSpPr>
          <p:cNvPr id="3" name="Picture Placeholder 2">
            <a:extLst>
              <a:ext uri="{FF2B5EF4-FFF2-40B4-BE49-F238E27FC236}">
                <a16:creationId xmlns:a16="http://schemas.microsoft.com/office/drawing/2014/main" id="{C6896BB5-7888-43CA-A76C-BF7DE06DF2BD}"/>
              </a:ext>
            </a:extLst>
          </p:cNvPr>
          <p:cNvSpPr>
            <a:spLocks noGrp="1"/>
          </p:cNvSpPr>
          <p:nvPr>
            <p:ph type="pic" sz="quarter" idx="13" hasCustomPrompt="1"/>
          </p:nvPr>
        </p:nvSpPr>
        <p:spPr>
          <a:xfrm>
            <a:off x="7183361" y="3599895"/>
            <a:ext cx="3598052" cy="3258105"/>
          </a:xfrm>
          <a:prstGeom prst="rect">
            <a:avLst/>
          </a:prstGeom>
        </p:spPr>
        <p:txBody>
          <a:bodyPr/>
          <a:lstStyle>
            <a:lvl1pPr marL="0" indent="0" algn="ctr">
              <a:buNone/>
              <a:defRPr spc="400" baseline="0"/>
            </a:lvl1pPr>
          </a:lstStyle>
          <a:p>
            <a:r>
              <a:rPr lang="en-US" dirty="0"/>
              <a:t>Click to add photo</a:t>
            </a:r>
          </a:p>
        </p:txBody>
      </p:sp>
      <p:sp>
        <p:nvSpPr>
          <p:cNvPr id="6" name="Slide Number Placeholder 5">
            <a:extLst>
              <a:ext uri="{FF2B5EF4-FFF2-40B4-BE49-F238E27FC236}">
                <a16:creationId xmlns:a16="http://schemas.microsoft.com/office/drawing/2014/main" id="{26C8D158-80CE-4259-AE40-6EC8A072E290}"/>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729022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EC8E4-E66E-43DD-B7F9-77510035ACC4}"/>
              </a:ext>
            </a:extLst>
          </p:cNvPr>
          <p:cNvSpPr>
            <a:spLocks noGrp="1"/>
          </p:cNvSpPr>
          <p:nvPr>
            <p:ph type="title" hasCustomPrompt="1"/>
          </p:nvPr>
        </p:nvSpPr>
        <p:spPr>
          <a:xfrm>
            <a:off x="6197600" y="2921000"/>
            <a:ext cx="4749800" cy="527050"/>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9" name="Picture Placeholder 8">
            <a:extLst>
              <a:ext uri="{FF2B5EF4-FFF2-40B4-BE49-F238E27FC236}">
                <a16:creationId xmlns:a16="http://schemas.microsoft.com/office/drawing/2014/main" id="{3DA549A2-F99E-46CF-BFF2-0F2D5834E10E}"/>
              </a:ext>
            </a:extLst>
          </p:cNvPr>
          <p:cNvSpPr>
            <a:spLocks noGrp="1"/>
          </p:cNvSpPr>
          <p:nvPr>
            <p:ph type="pic" sz="quarter" idx="13" hasCustomPrompt="1"/>
          </p:nvPr>
        </p:nvSpPr>
        <p:spPr>
          <a:xfrm>
            <a:off x="838200" y="492125"/>
            <a:ext cx="4114800" cy="5372100"/>
          </a:xfrm>
          <a:prstGeom prst="rect">
            <a:avLst/>
          </a:prstGeom>
        </p:spPr>
        <p:txBody>
          <a:bodyPr/>
          <a:lstStyle>
            <a:lvl1pPr marL="0" indent="0">
              <a:buNone/>
              <a:defRPr spc="400" baseline="0"/>
            </a:lvl1pPr>
          </a:lstStyle>
          <a:p>
            <a:r>
              <a:rPr lang="en-US" dirty="0"/>
              <a:t>Click to add photo</a:t>
            </a:r>
          </a:p>
        </p:txBody>
      </p:sp>
      <p:sp>
        <p:nvSpPr>
          <p:cNvPr id="13" name="Text Placeholder 11">
            <a:extLst>
              <a:ext uri="{FF2B5EF4-FFF2-40B4-BE49-F238E27FC236}">
                <a16:creationId xmlns:a16="http://schemas.microsoft.com/office/drawing/2014/main" id="{8E76B184-0041-41D4-948C-64DE4AB097C0}"/>
              </a:ext>
            </a:extLst>
          </p:cNvPr>
          <p:cNvSpPr>
            <a:spLocks noGrp="1"/>
          </p:cNvSpPr>
          <p:nvPr>
            <p:ph type="body" sz="quarter" idx="15" hasCustomPrompt="1"/>
          </p:nvPr>
        </p:nvSpPr>
        <p:spPr>
          <a:xfrm>
            <a:off x="6197600" y="3429000"/>
            <a:ext cx="4749800" cy="2129971"/>
          </a:xfrm>
          <a:prstGeom prst="rect">
            <a:avLst/>
          </a:prstGeom>
        </p:spPr>
        <p:txBody>
          <a:bodyPr/>
          <a:lstStyle>
            <a:lvl1pPr marL="0" indent="0" algn="l">
              <a:lnSpc>
                <a:spcPct val="150000"/>
              </a:lnSpc>
              <a:spcBef>
                <a:spcPts val="0"/>
              </a:spcBef>
              <a:buNone/>
              <a:defRPr sz="1400" cap="none" spc="50" baseline="0">
                <a:latin typeface="+mn-lt"/>
              </a:defRPr>
            </a:lvl1pPr>
          </a:lstStyle>
          <a:p>
            <a:pPr lvl="0"/>
            <a:r>
              <a:rPr lang="en-US" dirty="0"/>
              <a:t>Click to add text</a:t>
            </a:r>
          </a:p>
        </p:txBody>
      </p:sp>
      <p:sp>
        <p:nvSpPr>
          <p:cNvPr id="4" name="Date Placeholder 3">
            <a:extLst>
              <a:ext uri="{FF2B5EF4-FFF2-40B4-BE49-F238E27FC236}">
                <a16:creationId xmlns:a16="http://schemas.microsoft.com/office/drawing/2014/main" id="{B89B09CA-52A5-4AB5-AF1F-8A21941819CE}"/>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6BF5B9A3-008F-4631-AAAD-66E8363F3C0F}"/>
              </a:ext>
            </a:extLst>
          </p:cNvPr>
          <p:cNvSpPr>
            <a:spLocks noGrp="1"/>
          </p:cNvSpPr>
          <p:nvPr>
            <p:ph type="ftr" sz="quarter" idx="11"/>
          </p:nvPr>
        </p:nvSpPr>
        <p:spPr/>
        <p:txBody>
          <a:bodyPr/>
          <a:lstStyle/>
          <a:p>
            <a:r>
              <a:rPr lang="en-IN"/>
              <a:t>RECENT DEVELOPMENTS IN MODELING OF SEVERE ACCIDENT ANALYSIS CODE PREDIS</a:t>
            </a:r>
            <a:endParaRPr lang="en-US" dirty="0"/>
          </a:p>
        </p:txBody>
      </p:sp>
      <p:sp>
        <p:nvSpPr>
          <p:cNvPr id="6" name="Slide Number Placeholder 5">
            <a:extLst>
              <a:ext uri="{FF2B5EF4-FFF2-40B4-BE49-F238E27FC236}">
                <a16:creationId xmlns:a16="http://schemas.microsoft.com/office/drawing/2014/main" id="{84547ADF-979E-4B05-BD10-4C2F27964C58}"/>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2919361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imary Goals">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38C8EB8A-A968-4E47-AE69-9A01E7717EB1}"/>
              </a:ext>
            </a:extLst>
          </p:cNvPr>
          <p:cNvSpPr>
            <a:spLocks noGrp="1"/>
          </p:cNvSpPr>
          <p:nvPr>
            <p:ph type="pic" sz="quarter" idx="14" hasCustomPrompt="1"/>
          </p:nvPr>
        </p:nvSpPr>
        <p:spPr>
          <a:xfrm>
            <a:off x="598402" y="598401"/>
            <a:ext cx="9645056" cy="5661198"/>
          </a:xfrm>
          <a:prstGeom prst="rect">
            <a:avLst/>
          </a:prstGeom>
        </p:spPr>
        <p:txBody>
          <a:bodyPr/>
          <a:lstStyle>
            <a:lvl1pPr marL="0" indent="0" algn="ctr">
              <a:buNone/>
              <a:defRPr spc="400" baseline="0"/>
            </a:lvl1pPr>
          </a:lstStyle>
          <a:p>
            <a:r>
              <a:rPr lang="en-US" dirty="0"/>
              <a:t>Click to add photo</a:t>
            </a:r>
          </a:p>
        </p:txBody>
      </p:sp>
      <p:sp>
        <p:nvSpPr>
          <p:cNvPr id="2" name="Title 1">
            <a:extLst>
              <a:ext uri="{FF2B5EF4-FFF2-40B4-BE49-F238E27FC236}">
                <a16:creationId xmlns:a16="http://schemas.microsoft.com/office/drawing/2014/main" id="{85A198BF-0DCC-40E9-B9E5-892F3CCF5439}"/>
              </a:ext>
            </a:extLst>
          </p:cNvPr>
          <p:cNvSpPr>
            <a:spLocks noGrp="1"/>
          </p:cNvSpPr>
          <p:nvPr>
            <p:ph type="title" hasCustomPrompt="1"/>
          </p:nvPr>
        </p:nvSpPr>
        <p:spPr>
          <a:xfrm>
            <a:off x="6169978" y="3443968"/>
            <a:ext cx="6022021" cy="882499"/>
          </a:xfrm>
          <a:prstGeom prst="rect">
            <a:avLst/>
          </a:prstGeom>
          <a:solidFill>
            <a:schemeClr val="accent4">
              <a:alpha val="80000"/>
            </a:schemeClr>
          </a:solidFill>
        </p:spPr>
        <p:txBody>
          <a:bodyPr lIns="1371600" tIns="457200" anchor="ctr" anchorCtr="0"/>
          <a:lstStyle>
            <a:lvl1pPr>
              <a:defRPr sz="3200" cap="all" spc="200" baseline="0">
                <a:solidFill>
                  <a:schemeClr val="bg1"/>
                </a:solidFill>
              </a:defRPr>
            </a:lvl1pPr>
          </a:lstStyle>
          <a:p>
            <a:r>
              <a:rPr lang="en-US" dirty="0"/>
              <a:t>Click to add title</a:t>
            </a:r>
          </a:p>
        </p:txBody>
      </p:sp>
      <p:sp>
        <p:nvSpPr>
          <p:cNvPr id="9" name="Text Placeholder 11">
            <a:extLst>
              <a:ext uri="{FF2B5EF4-FFF2-40B4-BE49-F238E27FC236}">
                <a16:creationId xmlns:a16="http://schemas.microsoft.com/office/drawing/2014/main" id="{FAD04F8B-0B18-4B5F-B3A8-8EEDC439F5F5}"/>
              </a:ext>
            </a:extLst>
          </p:cNvPr>
          <p:cNvSpPr>
            <a:spLocks noGrp="1"/>
          </p:cNvSpPr>
          <p:nvPr>
            <p:ph type="body" sz="quarter" idx="16" hasCustomPrompt="1"/>
          </p:nvPr>
        </p:nvSpPr>
        <p:spPr>
          <a:xfrm>
            <a:off x="6169979" y="4326467"/>
            <a:ext cx="6022021" cy="830414"/>
          </a:xfrm>
          <a:prstGeom prst="rect">
            <a:avLst/>
          </a:prstGeom>
          <a:solidFill>
            <a:schemeClr val="accent4">
              <a:alpha val="80000"/>
            </a:schemeClr>
          </a:solidFill>
        </p:spPr>
        <p:txBody>
          <a:bodyPr lIns="1371600" bIns="365760" anchor="ctr"/>
          <a:lstStyle>
            <a:lvl1pPr marL="0" indent="0" algn="l">
              <a:buNone/>
              <a:defRPr sz="2000" i="0" cap="none" spc="200" baseline="0">
                <a:solidFill>
                  <a:schemeClr val="bg1"/>
                </a:solidFill>
                <a:latin typeface="+mj-lt"/>
              </a:defRPr>
            </a:lvl1pPr>
          </a:lstStyle>
          <a:p>
            <a:pPr lvl="0"/>
            <a:r>
              <a:rPr lang="en-US" dirty="0"/>
              <a:t>Click to add title</a:t>
            </a:r>
          </a:p>
        </p:txBody>
      </p:sp>
    </p:spTree>
    <p:extLst>
      <p:ext uri="{BB962C8B-B14F-4D97-AF65-F5344CB8AC3E}">
        <p14:creationId xmlns:p14="http://schemas.microsoft.com/office/powerpoint/2010/main" val="1593073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arterly Performa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EE33C-7BB8-4644-AC43-EAFCF071A501}"/>
              </a:ext>
            </a:extLst>
          </p:cNvPr>
          <p:cNvSpPr>
            <a:spLocks noGrp="1"/>
          </p:cNvSpPr>
          <p:nvPr>
            <p:ph type="title" hasCustomPrompt="1"/>
          </p:nvPr>
        </p:nvSpPr>
        <p:spPr>
          <a:xfrm>
            <a:off x="1109663" y="498928"/>
            <a:ext cx="9972675" cy="567873"/>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7" name="Date Placeholder 6">
            <a:extLst>
              <a:ext uri="{FF2B5EF4-FFF2-40B4-BE49-F238E27FC236}">
                <a16:creationId xmlns:a16="http://schemas.microsoft.com/office/drawing/2014/main" id="{A36A6D30-3C9B-4105-8529-1FC3C4799157}"/>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6F6CE03B-D3BE-49C6-B2A4-0E17803F19AE}"/>
              </a:ext>
            </a:extLst>
          </p:cNvPr>
          <p:cNvSpPr>
            <a:spLocks noGrp="1"/>
          </p:cNvSpPr>
          <p:nvPr>
            <p:ph type="ftr" sz="quarter" idx="11"/>
          </p:nvPr>
        </p:nvSpPr>
        <p:spPr/>
        <p:txBody>
          <a:bodyPr/>
          <a:lstStyle/>
          <a:p>
            <a:r>
              <a:rPr lang="en-IN"/>
              <a:t>RECENT DEVELOPMENTS IN MODELING OF SEVERE ACCIDENT ANALYSIS CODE PREDIS</a:t>
            </a:r>
            <a:endParaRPr lang="en-US" dirty="0"/>
          </a:p>
        </p:txBody>
      </p:sp>
      <p:sp>
        <p:nvSpPr>
          <p:cNvPr id="9" name="Slide Number Placeholder 8">
            <a:extLst>
              <a:ext uri="{FF2B5EF4-FFF2-40B4-BE49-F238E27FC236}">
                <a16:creationId xmlns:a16="http://schemas.microsoft.com/office/drawing/2014/main" id="{3DEB961D-2B84-4E52-A71A-1C55CFFD8FFB}"/>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36727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reas of Grow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A794-F088-4753-95A0-021064EE61C0}"/>
              </a:ext>
            </a:extLst>
          </p:cNvPr>
          <p:cNvSpPr>
            <a:spLocks noGrp="1"/>
          </p:cNvSpPr>
          <p:nvPr>
            <p:ph type="title" hasCustomPrompt="1"/>
          </p:nvPr>
        </p:nvSpPr>
        <p:spPr>
          <a:xfrm>
            <a:off x="838200" y="494166"/>
            <a:ext cx="10515600" cy="567873"/>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3" name="Date Placeholder 2">
            <a:extLst>
              <a:ext uri="{FF2B5EF4-FFF2-40B4-BE49-F238E27FC236}">
                <a16:creationId xmlns:a16="http://schemas.microsoft.com/office/drawing/2014/main" id="{57C3E83D-2F76-4F03-9EF6-81DED406531E}"/>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D3D99F77-FE1A-4CD5-8B1C-50D8981A1EE1}"/>
              </a:ext>
            </a:extLst>
          </p:cNvPr>
          <p:cNvSpPr>
            <a:spLocks noGrp="1"/>
          </p:cNvSpPr>
          <p:nvPr>
            <p:ph type="ftr" sz="quarter" idx="11"/>
          </p:nvPr>
        </p:nvSpPr>
        <p:spPr/>
        <p:txBody>
          <a:bodyPr/>
          <a:lstStyle/>
          <a:p>
            <a:r>
              <a:rPr lang="en-IN"/>
              <a:t>RECENT DEVELOPMENTS IN MODELING OF SEVERE ACCIDENT ANALYSIS CODE PREDIS</a:t>
            </a:r>
            <a:endParaRPr lang="en-US" dirty="0"/>
          </a:p>
        </p:txBody>
      </p:sp>
      <p:sp>
        <p:nvSpPr>
          <p:cNvPr id="5" name="Slide Number Placeholder 4">
            <a:extLst>
              <a:ext uri="{FF2B5EF4-FFF2-40B4-BE49-F238E27FC236}">
                <a16:creationId xmlns:a16="http://schemas.microsoft.com/office/drawing/2014/main" id="{C84CA1C4-7C3D-4FAE-B5FC-D235F6D9E1E8}"/>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139488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8E96375-73CE-4ED7-90B6-293AB27ED0AD}"/>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pc="400" baseline="0"/>
            </a:lvl1pPr>
          </a:lstStyle>
          <a:p>
            <a:r>
              <a:rPr lang="en-US" dirty="0"/>
              <a:t>Click to add photo</a:t>
            </a:r>
          </a:p>
        </p:txBody>
      </p:sp>
      <p:sp>
        <p:nvSpPr>
          <p:cNvPr id="15" name="Title 14">
            <a:extLst>
              <a:ext uri="{FF2B5EF4-FFF2-40B4-BE49-F238E27FC236}">
                <a16:creationId xmlns:a16="http://schemas.microsoft.com/office/drawing/2014/main" id="{4E8AED7C-EFC3-4427-AD37-E7AA4AF0CF8C}"/>
              </a:ext>
            </a:extLst>
          </p:cNvPr>
          <p:cNvSpPr>
            <a:spLocks noGrp="1"/>
          </p:cNvSpPr>
          <p:nvPr>
            <p:ph type="title" hasCustomPrompt="1"/>
          </p:nvPr>
        </p:nvSpPr>
        <p:spPr>
          <a:xfrm>
            <a:off x="-1" y="1181910"/>
            <a:ext cx="12192000" cy="3352227"/>
          </a:xfrm>
          <a:custGeom>
            <a:avLst/>
            <a:gdLst>
              <a:gd name="connsiteX0" fmla="*/ 11721830 w 12192000"/>
              <a:gd name="connsiteY0" fmla="*/ 0 h 3352227"/>
              <a:gd name="connsiteX1" fmla="*/ 12192000 w 12192000"/>
              <a:gd name="connsiteY1" fmla="*/ 0 h 3352227"/>
              <a:gd name="connsiteX2" fmla="*/ 12192000 w 12192000"/>
              <a:gd name="connsiteY2" fmla="*/ 3352227 h 3352227"/>
              <a:gd name="connsiteX3" fmla="*/ 11721830 w 12192000"/>
              <a:gd name="connsiteY3" fmla="*/ 3352227 h 3352227"/>
              <a:gd name="connsiteX4" fmla="*/ 0 w 12192000"/>
              <a:gd name="connsiteY4" fmla="*/ 0 h 3352227"/>
              <a:gd name="connsiteX5" fmla="*/ 5525311 w 12192000"/>
              <a:gd name="connsiteY5" fmla="*/ 0 h 3352227"/>
              <a:gd name="connsiteX6" fmla="*/ 5525311 w 12192000"/>
              <a:gd name="connsiteY6" fmla="*/ 3352227 h 3352227"/>
              <a:gd name="connsiteX7" fmla="*/ 0 w 12192000"/>
              <a:gd name="connsiteY7" fmla="*/ 3352227 h 33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352227">
                <a:moveTo>
                  <a:pt x="11721830" y="0"/>
                </a:moveTo>
                <a:lnTo>
                  <a:pt x="12192000" y="0"/>
                </a:lnTo>
                <a:lnTo>
                  <a:pt x="12192000" y="3352227"/>
                </a:lnTo>
                <a:lnTo>
                  <a:pt x="11721830" y="3352227"/>
                </a:lnTo>
                <a:close/>
                <a:moveTo>
                  <a:pt x="0" y="0"/>
                </a:moveTo>
                <a:lnTo>
                  <a:pt x="5525311" y="0"/>
                </a:lnTo>
                <a:lnTo>
                  <a:pt x="5525311" y="3352227"/>
                </a:lnTo>
                <a:lnTo>
                  <a:pt x="0" y="3352227"/>
                </a:lnTo>
                <a:close/>
              </a:path>
            </a:pathLst>
          </a:custGeom>
          <a:solidFill>
            <a:schemeClr val="accent4">
              <a:lumMod val="20000"/>
              <a:lumOff val="80000"/>
              <a:alpha val="85000"/>
            </a:schemeClr>
          </a:solidFill>
        </p:spPr>
        <p:txBody>
          <a:bodyPr lIns="960120" rIns="7315200" anchor="b"/>
          <a:lstStyle>
            <a:lvl1pPr>
              <a:defRPr lang="en-US" sz="3200" cap="all" spc="200" baseline="0" dirty="0"/>
            </a:lvl1pPr>
          </a:lstStyle>
          <a:p>
            <a:pPr marL="0" lvl="0"/>
            <a:r>
              <a:rPr lang="en-US" dirty="0"/>
              <a:t>Click to add title</a:t>
            </a:r>
          </a:p>
        </p:txBody>
      </p:sp>
      <p:sp>
        <p:nvSpPr>
          <p:cNvPr id="16" name="Text Placeholder 15">
            <a:extLst>
              <a:ext uri="{FF2B5EF4-FFF2-40B4-BE49-F238E27FC236}">
                <a16:creationId xmlns:a16="http://schemas.microsoft.com/office/drawing/2014/main" id="{72FF0B66-A4D6-423A-AC8B-48E8CD7DF8B7}"/>
              </a:ext>
            </a:extLst>
          </p:cNvPr>
          <p:cNvSpPr>
            <a:spLocks noGrp="1"/>
          </p:cNvSpPr>
          <p:nvPr>
            <p:ph type="body" sz="quarter" idx="16" hasCustomPrompt="1"/>
          </p:nvPr>
        </p:nvSpPr>
        <p:spPr>
          <a:xfrm>
            <a:off x="-1" y="4534137"/>
            <a:ext cx="12192000" cy="1141953"/>
          </a:xfrm>
          <a:custGeom>
            <a:avLst/>
            <a:gdLst>
              <a:gd name="connsiteX0" fmla="*/ 11721830 w 12192000"/>
              <a:gd name="connsiteY0" fmla="*/ 1 h 1141953"/>
              <a:gd name="connsiteX1" fmla="*/ 12192000 w 12192000"/>
              <a:gd name="connsiteY1" fmla="*/ 1 h 1141953"/>
              <a:gd name="connsiteX2" fmla="*/ 12192000 w 12192000"/>
              <a:gd name="connsiteY2" fmla="*/ 1141953 h 1141953"/>
              <a:gd name="connsiteX3" fmla="*/ 11721830 w 12192000"/>
              <a:gd name="connsiteY3" fmla="*/ 1141953 h 1141953"/>
              <a:gd name="connsiteX4" fmla="*/ 0 w 12192000"/>
              <a:gd name="connsiteY4" fmla="*/ 0 h 1141953"/>
              <a:gd name="connsiteX5" fmla="*/ 5525311 w 12192000"/>
              <a:gd name="connsiteY5" fmla="*/ 0 h 1141953"/>
              <a:gd name="connsiteX6" fmla="*/ 5525311 w 12192000"/>
              <a:gd name="connsiteY6" fmla="*/ 1141952 h 1141953"/>
              <a:gd name="connsiteX7" fmla="*/ 0 w 12192000"/>
              <a:gd name="connsiteY7" fmla="*/ 1141952 h 114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141953">
                <a:moveTo>
                  <a:pt x="11721830" y="1"/>
                </a:moveTo>
                <a:lnTo>
                  <a:pt x="12192000" y="1"/>
                </a:lnTo>
                <a:lnTo>
                  <a:pt x="12192000" y="1141953"/>
                </a:lnTo>
                <a:lnTo>
                  <a:pt x="11721830" y="1141953"/>
                </a:lnTo>
                <a:close/>
                <a:moveTo>
                  <a:pt x="0" y="0"/>
                </a:moveTo>
                <a:lnTo>
                  <a:pt x="5525311" y="0"/>
                </a:lnTo>
                <a:lnTo>
                  <a:pt x="5525311" y="1141952"/>
                </a:lnTo>
                <a:lnTo>
                  <a:pt x="0" y="1141952"/>
                </a:lnTo>
                <a:close/>
              </a:path>
            </a:pathLst>
          </a:custGeom>
          <a:solidFill>
            <a:schemeClr val="accent4">
              <a:lumMod val="20000"/>
              <a:lumOff val="80000"/>
              <a:alpha val="85000"/>
            </a:schemeClr>
          </a:solidFill>
        </p:spPr>
        <p:txBody>
          <a:bodyPr lIns="960120" tIns="137160" rIns="6400800" anchor="t"/>
          <a:lstStyle>
            <a:lvl1pPr marL="0" indent="0">
              <a:buNone/>
              <a:defRPr lang="en-US" sz="2000" b="0" i="0" spc="200" baseline="0" dirty="0">
                <a:solidFill>
                  <a:schemeClr val="accent5">
                    <a:lumMod val="50000"/>
                  </a:schemeClr>
                </a:solidFill>
              </a:defRPr>
            </a:lvl1pPr>
          </a:lstStyle>
          <a:p>
            <a:pPr marL="228600" lvl="0" indent="-228600"/>
            <a:r>
              <a:rPr lang="en-US" dirty="0"/>
              <a:t>Click to add name</a:t>
            </a:r>
          </a:p>
        </p:txBody>
      </p:sp>
      <p:sp>
        <p:nvSpPr>
          <p:cNvPr id="2" name="Date Placeholder 1">
            <a:extLst>
              <a:ext uri="{FF2B5EF4-FFF2-40B4-BE49-F238E27FC236}">
                <a16:creationId xmlns:a16="http://schemas.microsoft.com/office/drawing/2014/main" id="{AC52883E-0EA3-4DCA-BB78-AD84BBE53F80}"/>
              </a:ext>
            </a:extLst>
          </p:cNvPr>
          <p:cNvSpPr>
            <a:spLocks noGrp="1"/>
          </p:cNvSpPr>
          <p:nvPr>
            <p:ph type="dt" sz="half" idx="10"/>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a:t>20XX</a:t>
            </a:r>
            <a:endParaRPr lang="en-US" dirty="0"/>
          </a:p>
        </p:txBody>
      </p:sp>
      <p:sp>
        <p:nvSpPr>
          <p:cNvPr id="3" name="Footer Placeholder 2">
            <a:extLst>
              <a:ext uri="{FF2B5EF4-FFF2-40B4-BE49-F238E27FC236}">
                <a16:creationId xmlns:a16="http://schemas.microsoft.com/office/drawing/2014/main" id="{C31860F9-7B15-486D-B68B-1D5E02F61DEA}"/>
              </a:ext>
            </a:extLst>
          </p:cNvPr>
          <p:cNvSpPr>
            <a:spLocks noGrp="1"/>
          </p:cNvSpPr>
          <p:nvPr>
            <p:ph type="ftr" sz="quarter" idx="11"/>
          </p:nvPr>
        </p:nvSpPr>
        <p:spPr/>
        <p:txBody>
          <a:bodyPr/>
          <a:lstStyle>
            <a:lvl1pPr>
              <a:defRPr>
                <a:solidFill>
                  <a:schemeClr val="bg1"/>
                </a:solidFill>
                <a:effectLst>
                  <a:outerShdw blurRad="38100" dist="38100" dir="2700000" algn="tl">
                    <a:srgbClr val="000000">
                      <a:alpha val="43137"/>
                    </a:srgbClr>
                  </a:outerShdw>
                </a:effectLst>
              </a:defRPr>
            </a:lvl1pPr>
          </a:lstStyle>
          <a:p>
            <a:r>
              <a:rPr lang="en-IN"/>
              <a:t>RECENT DEVELOPMENTS IN MODELING OF SEVERE ACCIDENT ANALYSIS CODE PREDIS</a:t>
            </a:r>
            <a:endParaRPr lang="en-US" dirty="0"/>
          </a:p>
        </p:txBody>
      </p:sp>
      <p:sp>
        <p:nvSpPr>
          <p:cNvPr id="4" name="Slide Number Placeholder 3">
            <a:extLst>
              <a:ext uri="{FF2B5EF4-FFF2-40B4-BE49-F238E27FC236}">
                <a16:creationId xmlns:a16="http://schemas.microsoft.com/office/drawing/2014/main" id="{190B89DE-8ADC-4391-8EAF-C713EA69935F}"/>
              </a:ext>
            </a:extLst>
          </p:cNvPr>
          <p:cNvSpPr>
            <a:spLocks noGrp="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580063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886F38-E337-4504-BF25-D65176023E6B}"/>
              </a:ext>
              <a:ext uri="{C183D7F6-B498-43B3-948B-1728B52AA6E4}">
                <adec:decorative xmlns:adec="http://schemas.microsoft.com/office/drawing/2017/decorative"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93D2BF-453A-45BE-9E29-EC3F8D9F55CE}"/>
              </a:ext>
            </a:extLst>
          </p:cNvPr>
          <p:cNvSpPr>
            <a:spLocks noGrp="1"/>
          </p:cNvSpPr>
          <p:nvPr>
            <p:ph type="title" hasCustomPrompt="1"/>
          </p:nvPr>
        </p:nvSpPr>
        <p:spPr>
          <a:xfrm>
            <a:off x="999846" y="1487527"/>
            <a:ext cx="2581554" cy="1325563"/>
          </a:xfrm>
          <a:prstGeom prst="rect">
            <a:avLst/>
          </a:prstGeom>
        </p:spPr>
        <p:txBody>
          <a:bodyPr anchor="b"/>
          <a:lstStyle>
            <a:lvl1pPr algn="ctr">
              <a:defRPr sz="3200" cap="all" spc="200" baseline="0">
                <a:solidFill>
                  <a:schemeClr val="accent4"/>
                </a:solidFill>
              </a:defRPr>
            </a:lvl1pPr>
          </a:lstStyle>
          <a:p>
            <a:r>
              <a:rPr lang="en-US" dirty="0"/>
              <a:t>Click to add title</a:t>
            </a:r>
          </a:p>
        </p:txBody>
      </p:sp>
      <p:sp>
        <p:nvSpPr>
          <p:cNvPr id="51" name="Picture Placeholder 9">
            <a:extLst>
              <a:ext uri="{FF2B5EF4-FFF2-40B4-BE49-F238E27FC236}">
                <a16:creationId xmlns:a16="http://schemas.microsoft.com/office/drawing/2014/main" id="{C47B8159-559E-42C4-AA5B-7642DE427455}"/>
              </a:ext>
            </a:extLst>
          </p:cNvPr>
          <p:cNvSpPr>
            <a:spLocks noGrp="1"/>
          </p:cNvSpPr>
          <p:nvPr>
            <p:ph type="pic" sz="quarter" idx="23" hasCustomPrompt="1"/>
          </p:nvPr>
        </p:nvSpPr>
        <p:spPr>
          <a:xfrm>
            <a:off x="4793630" y="677419"/>
            <a:ext cx="2357652" cy="1622425"/>
          </a:xfrm>
          <a:prstGeom prst="rect">
            <a:avLst/>
          </a:prstGeom>
        </p:spPr>
        <p:txBody>
          <a:bodyPr/>
          <a:lstStyle>
            <a:lvl1pPr marL="0" indent="0" algn="ctr">
              <a:buNone/>
              <a:defRPr/>
            </a:lvl1pPr>
          </a:lstStyle>
          <a:p>
            <a:r>
              <a:rPr lang="en-US" dirty="0"/>
              <a:t>Click to add photo</a:t>
            </a:r>
          </a:p>
        </p:txBody>
      </p:sp>
      <p:sp>
        <p:nvSpPr>
          <p:cNvPr id="52" name="Text Placeholder 17">
            <a:extLst>
              <a:ext uri="{FF2B5EF4-FFF2-40B4-BE49-F238E27FC236}">
                <a16:creationId xmlns:a16="http://schemas.microsoft.com/office/drawing/2014/main" id="{9E9FA76D-767D-4F48-9238-F384F4D41696}"/>
              </a:ext>
            </a:extLst>
          </p:cNvPr>
          <p:cNvSpPr>
            <a:spLocks noGrp="1"/>
          </p:cNvSpPr>
          <p:nvPr>
            <p:ph type="body" sz="quarter" idx="24" hasCustomPrompt="1"/>
          </p:nvPr>
        </p:nvSpPr>
        <p:spPr>
          <a:xfrm>
            <a:off x="4793628" y="2299842"/>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3" name="Text Placeholder 17">
            <a:extLst>
              <a:ext uri="{FF2B5EF4-FFF2-40B4-BE49-F238E27FC236}">
                <a16:creationId xmlns:a16="http://schemas.microsoft.com/office/drawing/2014/main" id="{40F2B787-B1D2-493C-ABA2-D6E69C4800D1}"/>
              </a:ext>
            </a:extLst>
          </p:cNvPr>
          <p:cNvSpPr>
            <a:spLocks noGrp="1"/>
          </p:cNvSpPr>
          <p:nvPr>
            <p:ph type="body" sz="quarter" idx="25" hasCustomPrompt="1"/>
          </p:nvPr>
        </p:nvSpPr>
        <p:spPr>
          <a:xfrm>
            <a:off x="4793628" y="2774990"/>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4" name="Picture Placeholder 9">
            <a:extLst>
              <a:ext uri="{FF2B5EF4-FFF2-40B4-BE49-F238E27FC236}">
                <a16:creationId xmlns:a16="http://schemas.microsoft.com/office/drawing/2014/main" id="{7FCC4980-412C-49F7-BF30-8693DD9EAC03}"/>
              </a:ext>
            </a:extLst>
          </p:cNvPr>
          <p:cNvSpPr>
            <a:spLocks noGrp="1"/>
          </p:cNvSpPr>
          <p:nvPr>
            <p:ph type="pic" sz="quarter" idx="26" hasCustomPrompt="1"/>
          </p:nvPr>
        </p:nvSpPr>
        <p:spPr>
          <a:xfrm>
            <a:off x="7431774" y="677419"/>
            <a:ext cx="2357652" cy="1622425"/>
          </a:xfrm>
          <a:prstGeom prst="rect">
            <a:avLst/>
          </a:prstGeom>
        </p:spPr>
        <p:txBody>
          <a:bodyPr/>
          <a:lstStyle>
            <a:lvl1pPr marL="0" indent="0" algn="ctr">
              <a:buNone/>
              <a:defRPr/>
            </a:lvl1pPr>
          </a:lstStyle>
          <a:p>
            <a:r>
              <a:rPr lang="en-US" dirty="0"/>
              <a:t>Click to add photo</a:t>
            </a:r>
          </a:p>
        </p:txBody>
      </p:sp>
      <p:sp>
        <p:nvSpPr>
          <p:cNvPr id="55" name="Text Placeholder 17">
            <a:extLst>
              <a:ext uri="{FF2B5EF4-FFF2-40B4-BE49-F238E27FC236}">
                <a16:creationId xmlns:a16="http://schemas.microsoft.com/office/drawing/2014/main" id="{B9BD60DD-95CB-47D1-9C2F-5ACD38820662}"/>
              </a:ext>
            </a:extLst>
          </p:cNvPr>
          <p:cNvSpPr>
            <a:spLocks noGrp="1"/>
          </p:cNvSpPr>
          <p:nvPr>
            <p:ph type="body" sz="quarter" idx="27" hasCustomPrompt="1"/>
          </p:nvPr>
        </p:nvSpPr>
        <p:spPr>
          <a:xfrm>
            <a:off x="7431772" y="2299842"/>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6" name="Text Placeholder 17">
            <a:extLst>
              <a:ext uri="{FF2B5EF4-FFF2-40B4-BE49-F238E27FC236}">
                <a16:creationId xmlns:a16="http://schemas.microsoft.com/office/drawing/2014/main" id="{19FF93B2-766D-4558-94BE-49F215C0FF7B}"/>
              </a:ext>
            </a:extLst>
          </p:cNvPr>
          <p:cNvSpPr>
            <a:spLocks noGrp="1"/>
          </p:cNvSpPr>
          <p:nvPr>
            <p:ph type="body" sz="quarter" idx="28" hasCustomPrompt="1"/>
          </p:nvPr>
        </p:nvSpPr>
        <p:spPr>
          <a:xfrm>
            <a:off x="7431772" y="2774990"/>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7" name="Picture Placeholder 9">
            <a:extLst>
              <a:ext uri="{FF2B5EF4-FFF2-40B4-BE49-F238E27FC236}">
                <a16:creationId xmlns:a16="http://schemas.microsoft.com/office/drawing/2014/main" id="{F16F9FCC-4EE2-4D18-8257-694E9C80F547}"/>
              </a:ext>
            </a:extLst>
          </p:cNvPr>
          <p:cNvSpPr>
            <a:spLocks noGrp="1"/>
          </p:cNvSpPr>
          <p:nvPr>
            <p:ph type="pic" sz="quarter" idx="32" hasCustomPrompt="1"/>
          </p:nvPr>
        </p:nvSpPr>
        <p:spPr>
          <a:xfrm>
            <a:off x="4793630" y="3250138"/>
            <a:ext cx="2357652" cy="1622425"/>
          </a:xfrm>
          <a:prstGeom prst="rect">
            <a:avLst/>
          </a:prstGeom>
        </p:spPr>
        <p:txBody>
          <a:bodyPr/>
          <a:lstStyle>
            <a:lvl1pPr marL="0" indent="0" algn="ctr">
              <a:buNone/>
              <a:defRPr/>
            </a:lvl1pPr>
          </a:lstStyle>
          <a:p>
            <a:r>
              <a:rPr lang="en-US" dirty="0"/>
              <a:t>Click to add photo</a:t>
            </a:r>
          </a:p>
        </p:txBody>
      </p:sp>
      <p:sp>
        <p:nvSpPr>
          <p:cNvPr id="58" name="Text Placeholder 17">
            <a:extLst>
              <a:ext uri="{FF2B5EF4-FFF2-40B4-BE49-F238E27FC236}">
                <a16:creationId xmlns:a16="http://schemas.microsoft.com/office/drawing/2014/main" id="{F434B9BC-2EC7-4433-BAA8-039EB5BED5C0}"/>
              </a:ext>
            </a:extLst>
          </p:cNvPr>
          <p:cNvSpPr>
            <a:spLocks noGrp="1"/>
          </p:cNvSpPr>
          <p:nvPr>
            <p:ph type="body" sz="quarter" idx="33" hasCustomPrompt="1"/>
          </p:nvPr>
        </p:nvSpPr>
        <p:spPr>
          <a:xfrm>
            <a:off x="4793628" y="4872561"/>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9" name="Text Placeholder 17">
            <a:extLst>
              <a:ext uri="{FF2B5EF4-FFF2-40B4-BE49-F238E27FC236}">
                <a16:creationId xmlns:a16="http://schemas.microsoft.com/office/drawing/2014/main" id="{6F08FB05-53FB-4C19-A35C-592C4DFDFF46}"/>
              </a:ext>
            </a:extLst>
          </p:cNvPr>
          <p:cNvSpPr>
            <a:spLocks noGrp="1"/>
          </p:cNvSpPr>
          <p:nvPr>
            <p:ph type="body" sz="quarter" idx="34" hasCustomPrompt="1"/>
          </p:nvPr>
        </p:nvSpPr>
        <p:spPr>
          <a:xfrm>
            <a:off x="4793628" y="5347709"/>
            <a:ext cx="2357652" cy="475147"/>
          </a:xfrm>
          <a:prstGeom prst="rect">
            <a:avLst/>
          </a:prstGeom>
        </p:spPr>
        <p:txBody>
          <a:bodyPr/>
          <a:lstStyle>
            <a:lvl1pPr marL="0" indent="0" algn="ctr">
              <a:lnSpc>
                <a:spcPct val="100000"/>
              </a:lnSpc>
              <a:spcBef>
                <a:spcPts val="0"/>
              </a:spcBef>
              <a:buNone/>
              <a:defRPr sz="1200" b="0" i="0" cap="none" spc="200" baseline="0"/>
            </a:lvl1pPr>
          </a:lstStyle>
          <a:p>
            <a:pPr lvl="0"/>
            <a:r>
              <a:rPr lang="en-US" dirty="0"/>
              <a:t>Click to title</a:t>
            </a:r>
          </a:p>
        </p:txBody>
      </p:sp>
      <p:sp>
        <p:nvSpPr>
          <p:cNvPr id="60" name="Picture Placeholder 9">
            <a:extLst>
              <a:ext uri="{FF2B5EF4-FFF2-40B4-BE49-F238E27FC236}">
                <a16:creationId xmlns:a16="http://schemas.microsoft.com/office/drawing/2014/main" id="{9589D7D2-07DF-415C-A139-E911869A1BCC}"/>
              </a:ext>
            </a:extLst>
          </p:cNvPr>
          <p:cNvSpPr>
            <a:spLocks noGrp="1"/>
          </p:cNvSpPr>
          <p:nvPr>
            <p:ph type="pic" sz="quarter" idx="35" hasCustomPrompt="1"/>
          </p:nvPr>
        </p:nvSpPr>
        <p:spPr>
          <a:xfrm>
            <a:off x="7431774" y="3250138"/>
            <a:ext cx="2357652" cy="1622425"/>
          </a:xfrm>
          <a:prstGeom prst="rect">
            <a:avLst/>
          </a:prstGeom>
        </p:spPr>
        <p:txBody>
          <a:bodyPr/>
          <a:lstStyle>
            <a:lvl1pPr marL="0" indent="0" algn="ctr">
              <a:buNone/>
              <a:defRPr/>
            </a:lvl1pPr>
          </a:lstStyle>
          <a:p>
            <a:r>
              <a:rPr lang="en-US" dirty="0"/>
              <a:t>Click to add photo</a:t>
            </a:r>
          </a:p>
        </p:txBody>
      </p:sp>
      <p:sp>
        <p:nvSpPr>
          <p:cNvPr id="61" name="Text Placeholder 17">
            <a:extLst>
              <a:ext uri="{FF2B5EF4-FFF2-40B4-BE49-F238E27FC236}">
                <a16:creationId xmlns:a16="http://schemas.microsoft.com/office/drawing/2014/main" id="{E622F2E3-2C07-4ABC-A803-40361BBB7386}"/>
              </a:ext>
            </a:extLst>
          </p:cNvPr>
          <p:cNvSpPr>
            <a:spLocks noGrp="1"/>
          </p:cNvSpPr>
          <p:nvPr>
            <p:ph type="body" sz="quarter" idx="36" hasCustomPrompt="1"/>
          </p:nvPr>
        </p:nvSpPr>
        <p:spPr>
          <a:xfrm>
            <a:off x="7431772" y="4872561"/>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62" name="Text Placeholder 17">
            <a:extLst>
              <a:ext uri="{FF2B5EF4-FFF2-40B4-BE49-F238E27FC236}">
                <a16:creationId xmlns:a16="http://schemas.microsoft.com/office/drawing/2014/main" id="{B505FD93-2404-46B6-9EE0-9CABFC5233ED}"/>
              </a:ext>
            </a:extLst>
          </p:cNvPr>
          <p:cNvSpPr>
            <a:spLocks noGrp="1"/>
          </p:cNvSpPr>
          <p:nvPr>
            <p:ph type="body" sz="quarter" idx="37" hasCustomPrompt="1"/>
          </p:nvPr>
        </p:nvSpPr>
        <p:spPr>
          <a:xfrm>
            <a:off x="7431772" y="5347709"/>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 name="Date Placeholder 4">
            <a:extLst>
              <a:ext uri="{FF2B5EF4-FFF2-40B4-BE49-F238E27FC236}">
                <a16:creationId xmlns:a16="http://schemas.microsoft.com/office/drawing/2014/main" id="{5B91FF20-37AD-4448-896C-C37172D16263}"/>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376AF771-F500-4564-96BB-2AC1F13F9D36}"/>
              </a:ext>
            </a:extLst>
          </p:cNvPr>
          <p:cNvSpPr>
            <a:spLocks noGrp="1"/>
          </p:cNvSpPr>
          <p:nvPr>
            <p:ph type="ftr" sz="quarter" idx="11"/>
          </p:nvPr>
        </p:nvSpPr>
        <p:spPr/>
        <p:txBody>
          <a:bodyPr/>
          <a:lstStyle/>
          <a:p>
            <a:r>
              <a:rPr lang="en-IN"/>
              <a:t>RECENT DEVELOPMENTS IN MODELING OF SEVERE ACCIDENT ANALYSIS CODE PREDIS</a:t>
            </a:r>
            <a:endParaRPr lang="en-US" dirty="0"/>
          </a:p>
        </p:txBody>
      </p:sp>
      <p:sp>
        <p:nvSpPr>
          <p:cNvPr id="7" name="Slide Number Placeholder 6">
            <a:extLst>
              <a:ext uri="{FF2B5EF4-FFF2-40B4-BE49-F238E27FC236}">
                <a16:creationId xmlns:a16="http://schemas.microsoft.com/office/drawing/2014/main" id="{9254F218-0E34-408C-AB25-76184E9ACC54}"/>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780753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_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886F38-E337-4504-BF25-D65176023E6B}"/>
              </a:ext>
              <a:ext uri="{C183D7F6-B498-43B3-948B-1728B52AA6E4}">
                <adec:decorative xmlns:adec="http://schemas.microsoft.com/office/drawing/2017/decorative"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0116A5-69B8-43BF-B141-AC2A4B6CEB97}"/>
              </a:ext>
            </a:extLst>
          </p:cNvPr>
          <p:cNvSpPr>
            <a:spLocks noGrp="1"/>
          </p:cNvSpPr>
          <p:nvPr>
            <p:ph type="title" hasCustomPrompt="1"/>
          </p:nvPr>
        </p:nvSpPr>
        <p:spPr>
          <a:xfrm>
            <a:off x="336217" y="1207697"/>
            <a:ext cx="2970156" cy="1622912"/>
          </a:xfrm>
          <a:prstGeom prst="rect">
            <a:avLst/>
          </a:prstGeom>
        </p:spPr>
        <p:txBody>
          <a:bodyPr anchor="b"/>
          <a:lstStyle>
            <a:lvl1pPr algn="ctr">
              <a:defRPr sz="3200" cap="all" spc="200" baseline="0">
                <a:solidFill>
                  <a:schemeClr val="accent4"/>
                </a:solidFill>
              </a:defRPr>
            </a:lvl1pPr>
          </a:lstStyle>
          <a:p>
            <a:r>
              <a:rPr lang="en-US" dirty="0"/>
              <a:t>Click to add title</a:t>
            </a:r>
          </a:p>
        </p:txBody>
      </p:sp>
      <p:sp>
        <p:nvSpPr>
          <p:cNvPr id="10" name="Picture Placeholder 9">
            <a:extLst>
              <a:ext uri="{FF2B5EF4-FFF2-40B4-BE49-F238E27FC236}">
                <a16:creationId xmlns:a16="http://schemas.microsoft.com/office/drawing/2014/main" id="{6D283EBF-8FBA-4A7A-9DCE-23E0BF7F6AAC}"/>
              </a:ext>
            </a:extLst>
          </p:cNvPr>
          <p:cNvSpPr>
            <a:spLocks noGrp="1"/>
          </p:cNvSpPr>
          <p:nvPr>
            <p:ph type="pic" sz="quarter" idx="15" hasCustomPrompt="1"/>
          </p:nvPr>
        </p:nvSpPr>
        <p:spPr>
          <a:xfrm>
            <a:off x="3780553" y="1153717"/>
            <a:ext cx="1412050" cy="1147276"/>
          </a:xfrm>
          <a:prstGeom prst="rect">
            <a:avLst/>
          </a:prstGeom>
        </p:spPr>
        <p:txBody>
          <a:bodyPr/>
          <a:lstStyle>
            <a:lvl1pPr marL="0" indent="0" algn="ctr">
              <a:buNone/>
              <a:defRPr/>
            </a:lvl1pPr>
          </a:lstStyle>
          <a:p>
            <a:r>
              <a:rPr lang="en-US" dirty="0"/>
              <a:t>Click to add photo</a:t>
            </a:r>
          </a:p>
        </p:txBody>
      </p:sp>
      <p:sp>
        <p:nvSpPr>
          <p:cNvPr id="18" name="Text Placeholder 17">
            <a:extLst>
              <a:ext uri="{FF2B5EF4-FFF2-40B4-BE49-F238E27FC236}">
                <a16:creationId xmlns:a16="http://schemas.microsoft.com/office/drawing/2014/main" id="{48D76D02-A6E3-446F-B85B-CAD9ED06415D}"/>
              </a:ext>
            </a:extLst>
          </p:cNvPr>
          <p:cNvSpPr>
            <a:spLocks noGrp="1"/>
          </p:cNvSpPr>
          <p:nvPr>
            <p:ph type="body" sz="quarter" idx="21" hasCustomPrompt="1"/>
          </p:nvPr>
        </p:nvSpPr>
        <p:spPr>
          <a:xfrm>
            <a:off x="3451733"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9" name="Text Placeholder 17">
            <a:extLst>
              <a:ext uri="{FF2B5EF4-FFF2-40B4-BE49-F238E27FC236}">
                <a16:creationId xmlns:a16="http://schemas.microsoft.com/office/drawing/2014/main" id="{90954B1A-CAD7-4645-A1B3-1A5EFD54C975}"/>
              </a:ext>
            </a:extLst>
          </p:cNvPr>
          <p:cNvSpPr>
            <a:spLocks noGrp="1"/>
          </p:cNvSpPr>
          <p:nvPr>
            <p:ph type="body" sz="quarter" idx="22" hasCustomPrompt="1"/>
          </p:nvPr>
        </p:nvSpPr>
        <p:spPr>
          <a:xfrm>
            <a:off x="3451733"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28" name="Picture Placeholder 9">
            <a:extLst>
              <a:ext uri="{FF2B5EF4-FFF2-40B4-BE49-F238E27FC236}">
                <a16:creationId xmlns:a16="http://schemas.microsoft.com/office/drawing/2014/main" id="{D517EAC0-89E0-4247-B048-92F65C868A7E}"/>
              </a:ext>
            </a:extLst>
          </p:cNvPr>
          <p:cNvSpPr>
            <a:spLocks noGrp="1"/>
          </p:cNvSpPr>
          <p:nvPr>
            <p:ph type="pic" sz="quarter" idx="38" hasCustomPrompt="1"/>
          </p:nvPr>
        </p:nvSpPr>
        <p:spPr>
          <a:xfrm>
            <a:off x="5891925" y="1153717"/>
            <a:ext cx="1412050" cy="1147276"/>
          </a:xfrm>
          <a:prstGeom prst="rect">
            <a:avLst/>
          </a:prstGeom>
        </p:spPr>
        <p:txBody>
          <a:bodyPr/>
          <a:lstStyle>
            <a:lvl1pPr marL="0" indent="0" algn="ctr">
              <a:buNone/>
              <a:defRPr/>
            </a:lvl1pPr>
          </a:lstStyle>
          <a:p>
            <a:r>
              <a:rPr lang="en-US" dirty="0"/>
              <a:t>Click to add photo</a:t>
            </a:r>
          </a:p>
        </p:txBody>
      </p:sp>
      <p:sp>
        <p:nvSpPr>
          <p:cNvPr id="11" name="Text Placeholder 17">
            <a:extLst>
              <a:ext uri="{FF2B5EF4-FFF2-40B4-BE49-F238E27FC236}">
                <a16:creationId xmlns:a16="http://schemas.microsoft.com/office/drawing/2014/main" id="{7F5710E0-5399-4C8A-9D92-390195CB6F27}"/>
              </a:ext>
            </a:extLst>
          </p:cNvPr>
          <p:cNvSpPr>
            <a:spLocks noGrp="1"/>
          </p:cNvSpPr>
          <p:nvPr>
            <p:ph type="body" sz="quarter" idx="24" hasCustomPrompt="1"/>
          </p:nvPr>
        </p:nvSpPr>
        <p:spPr>
          <a:xfrm>
            <a:off x="5563105"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2" name="Text Placeholder 17">
            <a:extLst>
              <a:ext uri="{FF2B5EF4-FFF2-40B4-BE49-F238E27FC236}">
                <a16:creationId xmlns:a16="http://schemas.microsoft.com/office/drawing/2014/main" id="{019883F1-27DD-46A1-AD71-3AE14256007E}"/>
              </a:ext>
            </a:extLst>
          </p:cNvPr>
          <p:cNvSpPr>
            <a:spLocks noGrp="1"/>
          </p:cNvSpPr>
          <p:nvPr>
            <p:ph type="body" sz="quarter" idx="25" hasCustomPrompt="1"/>
          </p:nvPr>
        </p:nvSpPr>
        <p:spPr>
          <a:xfrm>
            <a:off x="5563105"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29" name="Picture Placeholder 9">
            <a:extLst>
              <a:ext uri="{FF2B5EF4-FFF2-40B4-BE49-F238E27FC236}">
                <a16:creationId xmlns:a16="http://schemas.microsoft.com/office/drawing/2014/main" id="{7847BEB8-AC95-445E-AFB4-34B7658BB992}"/>
              </a:ext>
            </a:extLst>
          </p:cNvPr>
          <p:cNvSpPr>
            <a:spLocks noGrp="1"/>
          </p:cNvSpPr>
          <p:nvPr>
            <p:ph type="pic" sz="quarter" idx="39" hasCustomPrompt="1"/>
          </p:nvPr>
        </p:nvSpPr>
        <p:spPr>
          <a:xfrm>
            <a:off x="8003297" y="1153717"/>
            <a:ext cx="1412049" cy="1147276"/>
          </a:xfrm>
          <a:prstGeom prst="rect">
            <a:avLst/>
          </a:prstGeom>
        </p:spPr>
        <p:txBody>
          <a:bodyPr/>
          <a:lstStyle>
            <a:lvl1pPr marL="0" indent="0" algn="ctr">
              <a:buNone/>
              <a:defRPr/>
            </a:lvl1pPr>
          </a:lstStyle>
          <a:p>
            <a:r>
              <a:rPr lang="en-US" dirty="0"/>
              <a:t>Click to add photo</a:t>
            </a:r>
          </a:p>
        </p:txBody>
      </p:sp>
      <p:sp>
        <p:nvSpPr>
          <p:cNvPr id="14" name="Text Placeholder 17">
            <a:extLst>
              <a:ext uri="{FF2B5EF4-FFF2-40B4-BE49-F238E27FC236}">
                <a16:creationId xmlns:a16="http://schemas.microsoft.com/office/drawing/2014/main" id="{82B5CAB5-1932-4DC0-BBBD-8ABA7C5D5DED}"/>
              </a:ext>
            </a:extLst>
          </p:cNvPr>
          <p:cNvSpPr>
            <a:spLocks noGrp="1"/>
          </p:cNvSpPr>
          <p:nvPr>
            <p:ph type="body" sz="quarter" idx="27" hasCustomPrompt="1"/>
          </p:nvPr>
        </p:nvSpPr>
        <p:spPr>
          <a:xfrm>
            <a:off x="7674476"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5" name="Text Placeholder 17">
            <a:extLst>
              <a:ext uri="{FF2B5EF4-FFF2-40B4-BE49-F238E27FC236}">
                <a16:creationId xmlns:a16="http://schemas.microsoft.com/office/drawing/2014/main" id="{E248F87C-2911-41CB-A4BD-6ECD4E13B8C6}"/>
              </a:ext>
            </a:extLst>
          </p:cNvPr>
          <p:cNvSpPr>
            <a:spLocks noGrp="1"/>
          </p:cNvSpPr>
          <p:nvPr>
            <p:ph type="body" sz="quarter" idx="28" hasCustomPrompt="1"/>
          </p:nvPr>
        </p:nvSpPr>
        <p:spPr>
          <a:xfrm>
            <a:off x="7674476"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7" name="Picture Placeholder 9">
            <a:extLst>
              <a:ext uri="{FF2B5EF4-FFF2-40B4-BE49-F238E27FC236}">
                <a16:creationId xmlns:a16="http://schemas.microsoft.com/office/drawing/2014/main" id="{7B6B3681-1E21-44DA-AADA-F5E638A87423}"/>
              </a:ext>
            </a:extLst>
          </p:cNvPr>
          <p:cNvSpPr>
            <a:spLocks noGrp="1"/>
          </p:cNvSpPr>
          <p:nvPr>
            <p:ph type="pic" sz="quarter" idx="47" hasCustomPrompt="1"/>
          </p:nvPr>
        </p:nvSpPr>
        <p:spPr>
          <a:xfrm>
            <a:off x="10114667" y="1153717"/>
            <a:ext cx="1412049" cy="1147276"/>
          </a:xfrm>
          <a:prstGeom prst="rect">
            <a:avLst/>
          </a:prstGeom>
        </p:spPr>
        <p:txBody>
          <a:bodyPr/>
          <a:lstStyle>
            <a:lvl1pPr marL="0" indent="0" algn="ctr">
              <a:buNone/>
              <a:defRPr/>
            </a:lvl1pPr>
          </a:lstStyle>
          <a:p>
            <a:r>
              <a:rPr lang="en-US" dirty="0"/>
              <a:t>Click to add photo</a:t>
            </a:r>
          </a:p>
        </p:txBody>
      </p:sp>
      <p:sp>
        <p:nvSpPr>
          <p:cNvPr id="33" name="Text Placeholder 17">
            <a:extLst>
              <a:ext uri="{FF2B5EF4-FFF2-40B4-BE49-F238E27FC236}">
                <a16:creationId xmlns:a16="http://schemas.microsoft.com/office/drawing/2014/main" id="{2D88AD4B-15C6-42C2-B9A5-BD645DA67D7E}"/>
              </a:ext>
            </a:extLst>
          </p:cNvPr>
          <p:cNvSpPr>
            <a:spLocks noGrp="1"/>
          </p:cNvSpPr>
          <p:nvPr>
            <p:ph type="body" sz="quarter" idx="43" hasCustomPrompt="1"/>
          </p:nvPr>
        </p:nvSpPr>
        <p:spPr>
          <a:xfrm>
            <a:off x="9785846"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34" name="Text Placeholder 17">
            <a:extLst>
              <a:ext uri="{FF2B5EF4-FFF2-40B4-BE49-F238E27FC236}">
                <a16:creationId xmlns:a16="http://schemas.microsoft.com/office/drawing/2014/main" id="{D79E337C-DD94-4BC6-9F28-69AC04CD2B3E}"/>
              </a:ext>
            </a:extLst>
          </p:cNvPr>
          <p:cNvSpPr>
            <a:spLocks noGrp="1"/>
          </p:cNvSpPr>
          <p:nvPr>
            <p:ph type="body" sz="quarter" idx="44" hasCustomPrompt="1"/>
          </p:nvPr>
        </p:nvSpPr>
        <p:spPr>
          <a:xfrm>
            <a:off x="9785846"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0" name="Picture Placeholder 9">
            <a:extLst>
              <a:ext uri="{FF2B5EF4-FFF2-40B4-BE49-F238E27FC236}">
                <a16:creationId xmlns:a16="http://schemas.microsoft.com/office/drawing/2014/main" id="{B50A84FF-F66B-4AB8-837C-E3025F19E9C0}"/>
              </a:ext>
            </a:extLst>
          </p:cNvPr>
          <p:cNvSpPr>
            <a:spLocks noGrp="1"/>
          </p:cNvSpPr>
          <p:nvPr>
            <p:ph type="pic" sz="quarter" idx="40" hasCustomPrompt="1"/>
          </p:nvPr>
        </p:nvSpPr>
        <p:spPr>
          <a:xfrm>
            <a:off x="3780553" y="3614936"/>
            <a:ext cx="1412050" cy="1147276"/>
          </a:xfrm>
          <a:prstGeom prst="rect">
            <a:avLst/>
          </a:prstGeom>
        </p:spPr>
        <p:txBody>
          <a:bodyPr/>
          <a:lstStyle>
            <a:lvl1pPr marL="0" indent="0" algn="ctr">
              <a:buNone/>
              <a:defRPr/>
            </a:lvl1pPr>
          </a:lstStyle>
          <a:p>
            <a:r>
              <a:rPr lang="en-US" dirty="0"/>
              <a:t>Click to add photo</a:t>
            </a:r>
          </a:p>
        </p:txBody>
      </p:sp>
      <p:sp>
        <p:nvSpPr>
          <p:cNvPr id="17" name="Text Placeholder 17">
            <a:extLst>
              <a:ext uri="{FF2B5EF4-FFF2-40B4-BE49-F238E27FC236}">
                <a16:creationId xmlns:a16="http://schemas.microsoft.com/office/drawing/2014/main" id="{540D9937-87C5-40B3-86E6-F1CBFCA40CA0}"/>
              </a:ext>
            </a:extLst>
          </p:cNvPr>
          <p:cNvSpPr>
            <a:spLocks noGrp="1"/>
          </p:cNvSpPr>
          <p:nvPr>
            <p:ph type="body" sz="quarter" idx="30" hasCustomPrompt="1"/>
          </p:nvPr>
        </p:nvSpPr>
        <p:spPr>
          <a:xfrm>
            <a:off x="3451733" y="4767397"/>
            <a:ext cx="2069691" cy="476403"/>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0" name="Text Placeholder 17">
            <a:extLst>
              <a:ext uri="{FF2B5EF4-FFF2-40B4-BE49-F238E27FC236}">
                <a16:creationId xmlns:a16="http://schemas.microsoft.com/office/drawing/2014/main" id="{C81570DE-3568-4F16-9DF8-269B29DDE60E}"/>
              </a:ext>
            </a:extLst>
          </p:cNvPr>
          <p:cNvSpPr>
            <a:spLocks noGrp="1"/>
          </p:cNvSpPr>
          <p:nvPr>
            <p:ph type="body" sz="quarter" idx="31" hasCustomPrompt="1"/>
          </p:nvPr>
        </p:nvSpPr>
        <p:spPr>
          <a:xfrm>
            <a:off x="3451733" y="5242840"/>
            <a:ext cx="2069691" cy="697196"/>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1" name="Picture Placeholder 9">
            <a:extLst>
              <a:ext uri="{FF2B5EF4-FFF2-40B4-BE49-F238E27FC236}">
                <a16:creationId xmlns:a16="http://schemas.microsoft.com/office/drawing/2014/main" id="{41C26642-ECFF-4F11-B242-BBBA5D672DA0}"/>
              </a:ext>
            </a:extLst>
          </p:cNvPr>
          <p:cNvSpPr>
            <a:spLocks noGrp="1"/>
          </p:cNvSpPr>
          <p:nvPr>
            <p:ph type="pic" sz="quarter" idx="41" hasCustomPrompt="1"/>
          </p:nvPr>
        </p:nvSpPr>
        <p:spPr>
          <a:xfrm>
            <a:off x="5891925" y="3614936"/>
            <a:ext cx="1412050" cy="1147276"/>
          </a:xfrm>
          <a:prstGeom prst="rect">
            <a:avLst/>
          </a:prstGeom>
        </p:spPr>
        <p:txBody>
          <a:bodyPr/>
          <a:lstStyle>
            <a:lvl1pPr marL="0" indent="0" algn="ctr">
              <a:buNone/>
              <a:defRPr/>
            </a:lvl1pPr>
          </a:lstStyle>
          <a:p>
            <a:r>
              <a:rPr lang="en-US" dirty="0"/>
              <a:t>Click to add photo</a:t>
            </a:r>
          </a:p>
        </p:txBody>
      </p:sp>
      <p:sp>
        <p:nvSpPr>
          <p:cNvPr id="22" name="Text Placeholder 17">
            <a:extLst>
              <a:ext uri="{FF2B5EF4-FFF2-40B4-BE49-F238E27FC236}">
                <a16:creationId xmlns:a16="http://schemas.microsoft.com/office/drawing/2014/main" id="{5E4E35F3-EC7A-489D-985F-0CA9F0402B0D}"/>
              </a:ext>
            </a:extLst>
          </p:cNvPr>
          <p:cNvSpPr>
            <a:spLocks noGrp="1"/>
          </p:cNvSpPr>
          <p:nvPr>
            <p:ph type="body" sz="quarter" idx="33" hasCustomPrompt="1"/>
          </p:nvPr>
        </p:nvSpPr>
        <p:spPr>
          <a:xfrm>
            <a:off x="5563105" y="4768651"/>
            <a:ext cx="2069691"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3" name="Text Placeholder 17">
            <a:extLst>
              <a:ext uri="{FF2B5EF4-FFF2-40B4-BE49-F238E27FC236}">
                <a16:creationId xmlns:a16="http://schemas.microsoft.com/office/drawing/2014/main" id="{55AFBE6C-8E28-48EC-8798-5E463B8E47ED}"/>
              </a:ext>
            </a:extLst>
          </p:cNvPr>
          <p:cNvSpPr>
            <a:spLocks noGrp="1"/>
          </p:cNvSpPr>
          <p:nvPr>
            <p:ph type="body" sz="quarter" idx="34" hasCustomPrompt="1"/>
          </p:nvPr>
        </p:nvSpPr>
        <p:spPr>
          <a:xfrm>
            <a:off x="5563105" y="5243800"/>
            <a:ext cx="2069691"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2" name="Picture Placeholder 9">
            <a:extLst>
              <a:ext uri="{FF2B5EF4-FFF2-40B4-BE49-F238E27FC236}">
                <a16:creationId xmlns:a16="http://schemas.microsoft.com/office/drawing/2014/main" id="{BCC40003-8966-4A03-9C79-EB95966FFE0C}"/>
              </a:ext>
            </a:extLst>
          </p:cNvPr>
          <p:cNvSpPr>
            <a:spLocks noGrp="1"/>
          </p:cNvSpPr>
          <p:nvPr>
            <p:ph type="pic" sz="quarter" idx="42" hasCustomPrompt="1"/>
          </p:nvPr>
        </p:nvSpPr>
        <p:spPr>
          <a:xfrm>
            <a:off x="8003297" y="3614936"/>
            <a:ext cx="1412049" cy="1147276"/>
          </a:xfrm>
          <a:prstGeom prst="rect">
            <a:avLst/>
          </a:prstGeom>
        </p:spPr>
        <p:txBody>
          <a:bodyPr/>
          <a:lstStyle>
            <a:lvl1pPr marL="0" indent="0" algn="ctr">
              <a:buNone/>
              <a:defRPr/>
            </a:lvl1pPr>
          </a:lstStyle>
          <a:p>
            <a:r>
              <a:rPr lang="en-US" dirty="0"/>
              <a:t>Click to add photo</a:t>
            </a:r>
          </a:p>
        </p:txBody>
      </p:sp>
      <p:sp>
        <p:nvSpPr>
          <p:cNvPr id="25" name="Text Placeholder 17">
            <a:extLst>
              <a:ext uri="{FF2B5EF4-FFF2-40B4-BE49-F238E27FC236}">
                <a16:creationId xmlns:a16="http://schemas.microsoft.com/office/drawing/2014/main" id="{023FE51B-CC62-42E7-BCF7-123DB0B9244A}"/>
              </a:ext>
            </a:extLst>
          </p:cNvPr>
          <p:cNvSpPr>
            <a:spLocks noGrp="1"/>
          </p:cNvSpPr>
          <p:nvPr>
            <p:ph type="body" sz="quarter" idx="36" hasCustomPrompt="1"/>
          </p:nvPr>
        </p:nvSpPr>
        <p:spPr>
          <a:xfrm>
            <a:off x="7674476" y="4768651"/>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6" name="Text Placeholder 17">
            <a:extLst>
              <a:ext uri="{FF2B5EF4-FFF2-40B4-BE49-F238E27FC236}">
                <a16:creationId xmlns:a16="http://schemas.microsoft.com/office/drawing/2014/main" id="{3CA6C07A-2E37-4897-AF99-5152B241E380}"/>
              </a:ext>
            </a:extLst>
          </p:cNvPr>
          <p:cNvSpPr>
            <a:spLocks noGrp="1"/>
          </p:cNvSpPr>
          <p:nvPr>
            <p:ph type="body" sz="quarter" idx="37" hasCustomPrompt="1"/>
          </p:nvPr>
        </p:nvSpPr>
        <p:spPr>
          <a:xfrm>
            <a:off x="7674476" y="5243800"/>
            <a:ext cx="2069690"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8" name="Picture Placeholder 9">
            <a:extLst>
              <a:ext uri="{FF2B5EF4-FFF2-40B4-BE49-F238E27FC236}">
                <a16:creationId xmlns:a16="http://schemas.microsoft.com/office/drawing/2014/main" id="{026B0125-C5D1-4397-BA37-9D1FCB7DA71E}"/>
              </a:ext>
            </a:extLst>
          </p:cNvPr>
          <p:cNvSpPr>
            <a:spLocks noGrp="1"/>
          </p:cNvSpPr>
          <p:nvPr>
            <p:ph type="pic" sz="quarter" idx="48" hasCustomPrompt="1"/>
          </p:nvPr>
        </p:nvSpPr>
        <p:spPr>
          <a:xfrm>
            <a:off x="10114667" y="3614936"/>
            <a:ext cx="1412049" cy="1147276"/>
          </a:xfrm>
          <a:prstGeom prst="rect">
            <a:avLst/>
          </a:prstGeom>
        </p:spPr>
        <p:txBody>
          <a:bodyPr/>
          <a:lstStyle>
            <a:lvl1pPr marL="0" indent="0" algn="ctr">
              <a:buNone/>
              <a:defRPr/>
            </a:lvl1pPr>
          </a:lstStyle>
          <a:p>
            <a:r>
              <a:rPr lang="en-US" dirty="0"/>
              <a:t>Click to add photo</a:t>
            </a:r>
          </a:p>
        </p:txBody>
      </p:sp>
      <p:sp>
        <p:nvSpPr>
          <p:cNvPr id="35" name="Text Placeholder 17">
            <a:extLst>
              <a:ext uri="{FF2B5EF4-FFF2-40B4-BE49-F238E27FC236}">
                <a16:creationId xmlns:a16="http://schemas.microsoft.com/office/drawing/2014/main" id="{A57BE95A-45E1-4F78-9162-0D9005657D71}"/>
              </a:ext>
            </a:extLst>
          </p:cNvPr>
          <p:cNvSpPr>
            <a:spLocks noGrp="1"/>
          </p:cNvSpPr>
          <p:nvPr>
            <p:ph type="body" sz="quarter" idx="45" hasCustomPrompt="1"/>
          </p:nvPr>
        </p:nvSpPr>
        <p:spPr>
          <a:xfrm>
            <a:off x="9785846" y="4768651"/>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36" name="Text Placeholder 17">
            <a:extLst>
              <a:ext uri="{FF2B5EF4-FFF2-40B4-BE49-F238E27FC236}">
                <a16:creationId xmlns:a16="http://schemas.microsoft.com/office/drawing/2014/main" id="{EF2F2B86-E2A2-406A-9EED-2FBD66017988}"/>
              </a:ext>
            </a:extLst>
          </p:cNvPr>
          <p:cNvSpPr>
            <a:spLocks noGrp="1"/>
          </p:cNvSpPr>
          <p:nvPr>
            <p:ph type="body" sz="quarter" idx="46" hasCustomPrompt="1"/>
          </p:nvPr>
        </p:nvSpPr>
        <p:spPr>
          <a:xfrm>
            <a:off x="9785846" y="5243800"/>
            <a:ext cx="2069690"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5" name="Date Placeholder 4">
            <a:extLst>
              <a:ext uri="{FF2B5EF4-FFF2-40B4-BE49-F238E27FC236}">
                <a16:creationId xmlns:a16="http://schemas.microsoft.com/office/drawing/2014/main" id="{5B91FF20-37AD-4448-896C-C37172D16263}"/>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376AF771-F500-4564-96BB-2AC1F13F9D36}"/>
              </a:ext>
            </a:extLst>
          </p:cNvPr>
          <p:cNvSpPr>
            <a:spLocks noGrp="1"/>
          </p:cNvSpPr>
          <p:nvPr>
            <p:ph type="ftr" sz="quarter" idx="11"/>
          </p:nvPr>
        </p:nvSpPr>
        <p:spPr/>
        <p:txBody>
          <a:bodyPr/>
          <a:lstStyle/>
          <a:p>
            <a:r>
              <a:rPr lang="en-IN"/>
              <a:t>RECENT DEVELOPMENTS IN MODELING OF SEVERE ACCIDENT ANALYSIS CODE PREDIS</a:t>
            </a:r>
            <a:endParaRPr lang="en-US" dirty="0"/>
          </a:p>
        </p:txBody>
      </p:sp>
      <p:sp>
        <p:nvSpPr>
          <p:cNvPr id="7" name="Slide Number Placeholder 6">
            <a:extLst>
              <a:ext uri="{FF2B5EF4-FFF2-40B4-BE49-F238E27FC236}">
                <a16:creationId xmlns:a16="http://schemas.microsoft.com/office/drawing/2014/main" id="{9254F218-0E34-408C-AB25-76184E9ACC54}"/>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677729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3FB4E19-B10C-43FA-AB4B-5D0396BD64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cap="all" spc="150" baseline="0">
                <a:solidFill>
                  <a:schemeClr val="tx1">
                    <a:tint val="75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3E5C552B-0CAD-4920-B258-233A9F86DF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cap="all" spc="150" baseline="0">
                <a:solidFill>
                  <a:schemeClr val="tx1">
                    <a:tint val="75000"/>
                  </a:schemeClr>
                </a:solidFill>
              </a:defRPr>
            </a:lvl1pPr>
          </a:lstStyle>
          <a:p>
            <a:r>
              <a:rPr lang="en-IN"/>
              <a:t>RECENT DEVELOPMENTS IN MODELING OF SEVERE ACCIDENT ANALYSIS CODE PREDIS</a:t>
            </a:r>
            <a:endParaRPr lang="en-US" dirty="0"/>
          </a:p>
        </p:txBody>
      </p:sp>
      <p:sp>
        <p:nvSpPr>
          <p:cNvPr id="6" name="Slide Number Placeholder 5">
            <a:extLst>
              <a:ext uri="{FF2B5EF4-FFF2-40B4-BE49-F238E27FC236}">
                <a16:creationId xmlns:a16="http://schemas.microsoft.com/office/drawing/2014/main" id="{CE983FFB-15A3-4B11-A130-4565577A3F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cap="all" spc="150" baseline="0">
                <a:solidFill>
                  <a:schemeClr val="tx1">
                    <a:tint val="75000"/>
                  </a:schemeClr>
                </a:solidFill>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3587109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2" r:id="rId7"/>
    <p:sldLayoutId id="2147483663" r:id="rId8"/>
    <p:sldLayoutId id="2147483656" r:id="rId9"/>
    <p:sldLayoutId id="2147483657" r:id="rId10"/>
    <p:sldLayoutId id="2147483664" r:id="rId11"/>
    <p:sldLayoutId id="2147483658" r:id="rId12"/>
    <p:sldLayoutId id="2147483659" r:id="rId13"/>
    <p:sldLayoutId id="2147483660" r:id="rId14"/>
    <p:sldLayoutId id="2147483661"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D64C50-A740-468A-8AB6-F949358D80A6}"/>
              </a:ext>
            </a:extLst>
          </p:cNvPr>
          <p:cNvSpPr>
            <a:spLocks noGrp="1"/>
          </p:cNvSpPr>
          <p:nvPr>
            <p:ph type="title"/>
          </p:nvPr>
        </p:nvSpPr>
        <p:spPr>
          <a:xfrm>
            <a:off x="651770" y="2683895"/>
            <a:ext cx="7447202" cy="2009291"/>
          </a:xfrm>
        </p:spPr>
        <p:txBody>
          <a:bodyPr/>
          <a:lstStyle/>
          <a:p>
            <a:r>
              <a:rPr lang="en-IN" sz="3200" b="1" dirty="0"/>
              <a:t>RECENT DEVELOPMENTS IN MODELING OF SEVERE ACCIDENT ANALYSIS CODE PREDIS </a:t>
            </a:r>
          </a:p>
        </p:txBody>
      </p:sp>
      <p:sp>
        <p:nvSpPr>
          <p:cNvPr id="5" name="Text Placeholder 4">
            <a:extLst>
              <a:ext uri="{FF2B5EF4-FFF2-40B4-BE49-F238E27FC236}">
                <a16:creationId xmlns:a16="http://schemas.microsoft.com/office/drawing/2014/main" id="{28F94A06-38B8-4C8F-ABF0-FB763704D01F}"/>
              </a:ext>
            </a:extLst>
          </p:cNvPr>
          <p:cNvSpPr>
            <a:spLocks noGrp="1"/>
          </p:cNvSpPr>
          <p:nvPr>
            <p:ph type="body" sz="quarter" idx="10"/>
          </p:nvPr>
        </p:nvSpPr>
        <p:spPr>
          <a:xfrm>
            <a:off x="685634" y="5359381"/>
            <a:ext cx="6651599" cy="799048"/>
          </a:xfrm>
        </p:spPr>
        <p:txBody>
          <a:bodyPr/>
          <a:lstStyle/>
          <a:p>
            <a:r>
              <a:rPr lang="en-US" b="1" dirty="0"/>
              <a:t>Anuraj V L, T. Sathiyasheela, K. Devan</a:t>
            </a:r>
          </a:p>
          <a:p>
            <a:r>
              <a:rPr lang="en-US" b="1" dirty="0"/>
              <a:t>Indira Gandhi Centre for Atomic Research, India.</a:t>
            </a:r>
          </a:p>
        </p:txBody>
      </p:sp>
      <p:sp>
        <p:nvSpPr>
          <p:cNvPr id="34" name="Rectangle 33">
            <a:extLst>
              <a:ext uri="{FF2B5EF4-FFF2-40B4-BE49-F238E27FC236}">
                <a16:creationId xmlns:a16="http://schemas.microsoft.com/office/drawing/2014/main" id="{106CDEB7-77E8-4351-9B76-07896E7317C0}"/>
              </a:ext>
              <a:ext uri="{C183D7F6-B498-43B3-948B-1728B52AA6E4}">
                <adec:decorative xmlns:adec="http://schemas.microsoft.com/office/drawing/2017/decorative" val="1"/>
              </a:ext>
            </a:extLst>
          </p:cNvPr>
          <p:cNvSpPr/>
          <p:nvPr/>
        </p:nvSpPr>
        <p:spPr>
          <a:xfrm>
            <a:off x="7990488" y="0"/>
            <a:ext cx="2895600"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2569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32416A3-39EF-4CBE-943D-C79C22FDDC46}"/>
              </a:ext>
            </a:extLst>
          </p:cNvPr>
          <p:cNvSpPr>
            <a:spLocks noGrp="1"/>
          </p:cNvSpPr>
          <p:nvPr>
            <p:ph type="title"/>
          </p:nvPr>
        </p:nvSpPr>
        <p:spPr>
          <a:xfrm>
            <a:off x="838200" y="649956"/>
            <a:ext cx="10515600" cy="726137"/>
          </a:xfrm>
        </p:spPr>
        <p:txBody>
          <a:bodyPr/>
          <a:lstStyle/>
          <a:p>
            <a:r>
              <a:rPr lang="en-US" dirty="0">
                <a:latin typeface="Helvetica" panose="020B0604020202020204" pitchFamily="34" charset="0"/>
                <a:cs typeface="Helvetica" panose="020B0604020202020204" pitchFamily="34" charset="0"/>
              </a:rPr>
              <a:t>results</a:t>
            </a:r>
          </a:p>
        </p:txBody>
      </p:sp>
      <p:sp>
        <p:nvSpPr>
          <p:cNvPr id="4" name="Slide Number Placeholder 3">
            <a:extLst>
              <a:ext uri="{FF2B5EF4-FFF2-40B4-BE49-F238E27FC236}">
                <a16:creationId xmlns:a16="http://schemas.microsoft.com/office/drawing/2014/main" id="{7E375B46-1A54-44B9-BDCF-97B4D6758E70}"/>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10</a:t>
            </a:fld>
            <a:endParaRPr lang="en-US" dirty="0"/>
          </a:p>
        </p:txBody>
      </p:sp>
      <p:graphicFrame>
        <p:nvGraphicFramePr>
          <p:cNvPr id="9" name="Chart 8">
            <a:extLst>
              <a:ext uri="{FF2B5EF4-FFF2-40B4-BE49-F238E27FC236}">
                <a16:creationId xmlns:a16="http://schemas.microsoft.com/office/drawing/2014/main" id="{0496DE6F-5D91-4FE0-B16B-3F138807ABAA}"/>
              </a:ext>
            </a:extLst>
          </p:cNvPr>
          <p:cNvGraphicFramePr>
            <a:graphicFrameLocks/>
          </p:cNvGraphicFramePr>
          <p:nvPr>
            <p:extLst>
              <p:ext uri="{D42A27DB-BD31-4B8C-83A1-F6EECF244321}">
                <p14:modId xmlns:p14="http://schemas.microsoft.com/office/powerpoint/2010/main" val="2846635328"/>
              </p:ext>
            </p:extLst>
          </p:nvPr>
        </p:nvGraphicFramePr>
        <p:xfrm>
          <a:off x="1421579" y="729000"/>
          <a:ext cx="7805547" cy="5627350"/>
        </p:xfrm>
        <a:graphic>
          <a:graphicData uri="http://schemas.openxmlformats.org/drawingml/2006/chart">
            <c:chart xmlns:c="http://schemas.openxmlformats.org/drawingml/2006/chart" xmlns:r="http://schemas.openxmlformats.org/officeDocument/2006/relationships" r:id="rId2"/>
          </a:graphicData>
        </a:graphic>
      </p:graphicFrame>
      <p:sp>
        <p:nvSpPr>
          <p:cNvPr id="7" name="Footer Placeholder 2">
            <a:extLst>
              <a:ext uri="{FF2B5EF4-FFF2-40B4-BE49-F238E27FC236}">
                <a16:creationId xmlns:a16="http://schemas.microsoft.com/office/drawing/2014/main" id="{49C7FAA6-8735-4728-9D09-812EF415D874}"/>
              </a:ext>
            </a:extLst>
          </p:cNvPr>
          <p:cNvSpPr>
            <a:spLocks noGrp="1"/>
          </p:cNvSpPr>
          <p:nvPr>
            <p:ph type="ftr" sz="quarter" idx="11"/>
          </p:nvPr>
        </p:nvSpPr>
        <p:spPr>
          <a:xfrm>
            <a:off x="4038600" y="6356350"/>
            <a:ext cx="4114800" cy="365125"/>
          </a:xfrm>
        </p:spPr>
        <p:txBody>
          <a:bodyPr/>
          <a:lstStyle/>
          <a:p>
            <a:r>
              <a:rPr lang="en-IN"/>
              <a:t>RECENT DEVELOPMENTS IN MODELING OF SEVERE ACCIDENT ANALYSIS CODE PREDIS</a:t>
            </a:r>
            <a:endParaRPr lang="en-US" dirty="0"/>
          </a:p>
        </p:txBody>
      </p:sp>
    </p:spTree>
    <p:extLst>
      <p:ext uri="{BB962C8B-B14F-4D97-AF65-F5344CB8AC3E}">
        <p14:creationId xmlns:p14="http://schemas.microsoft.com/office/powerpoint/2010/main" val="974652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47DBE8E2-71E9-40A8-B25F-2D4F23E76688}"/>
              </a:ext>
            </a:extLst>
          </p:cNvPr>
          <p:cNvPicPr>
            <a:picLocks noGrp="1" noChangeAspect="1"/>
          </p:cNvPicPr>
          <p:nvPr>
            <p:ph type="pic" sz="quarter" idx="14"/>
          </p:nvPr>
        </p:nvPicPr>
        <p:blipFill>
          <a:blip r:embed="rId2"/>
          <a:srcRect/>
          <a:stretch/>
        </p:blipFill>
        <p:spPr>
          <a:xfrm>
            <a:off x="736625" y="567472"/>
            <a:ext cx="9645056" cy="5425343"/>
          </a:xfrm>
        </p:spPr>
      </p:pic>
      <p:sp>
        <p:nvSpPr>
          <p:cNvPr id="16" name="Text Placeholder 15">
            <a:extLst>
              <a:ext uri="{FF2B5EF4-FFF2-40B4-BE49-F238E27FC236}">
                <a16:creationId xmlns:a16="http://schemas.microsoft.com/office/drawing/2014/main" id="{D7D3E7A5-4BD8-44AD-B116-D2CED7043DD7}"/>
              </a:ext>
            </a:extLst>
          </p:cNvPr>
          <p:cNvSpPr>
            <a:spLocks noGrp="1"/>
          </p:cNvSpPr>
          <p:nvPr>
            <p:ph type="body" sz="quarter" idx="16"/>
          </p:nvPr>
        </p:nvSpPr>
        <p:spPr>
          <a:xfrm>
            <a:off x="7570381" y="182880"/>
            <a:ext cx="4621619" cy="857250"/>
          </a:xfrm>
        </p:spPr>
        <p:txBody>
          <a:bodyPr lIns="288000" tIns="0" rIns="360000" bIns="0"/>
          <a:lstStyle/>
          <a:p>
            <a:pPr algn="r"/>
            <a:r>
              <a:rPr lang="en-US" dirty="0">
                <a:latin typeface="Helvetica" panose="020B0604020202020204" pitchFamily="34" charset="0"/>
                <a:cs typeface="Helvetica" panose="020B0604020202020204" pitchFamily="34" charset="0"/>
              </a:rPr>
              <a:t>Status at the end of pre-disassembly phase</a:t>
            </a:r>
          </a:p>
        </p:txBody>
      </p:sp>
    </p:spTree>
    <p:extLst>
      <p:ext uri="{BB962C8B-B14F-4D97-AF65-F5344CB8AC3E}">
        <p14:creationId xmlns:p14="http://schemas.microsoft.com/office/powerpoint/2010/main" val="3754331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D7D3E7A5-4BD8-44AD-B116-D2CED7043DD7}"/>
              </a:ext>
            </a:extLst>
          </p:cNvPr>
          <p:cNvSpPr>
            <a:spLocks noGrp="1"/>
          </p:cNvSpPr>
          <p:nvPr>
            <p:ph type="body" sz="quarter" idx="16"/>
          </p:nvPr>
        </p:nvSpPr>
        <p:spPr>
          <a:xfrm>
            <a:off x="7570381" y="182880"/>
            <a:ext cx="4621619" cy="857250"/>
          </a:xfrm>
        </p:spPr>
        <p:txBody>
          <a:bodyPr lIns="288000" tIns="0" rIns="360000" bIns="0"/>
          <a:lstStyle/>
          <a:p>
            <a:pPr algn="r"/>
            <a:r>
              <a:rPr lang="en-US" dirty="0">
                <a:latin typeface="Helvetica" panose="020B0604020202020204" pitchFamily="34" charset="0"/>
                <a:cs typeface="Helvetica" panose="020B0604020202020204" pitchFamily="34" charset="0"/>
              </a:rPr>
              <a:t>RESULTS</a:t>
            </a:r>
          </a:p>
        </p:txBody>
      </p:sp>
      <p:graphicFrame>
        <p:nvGraphicFramePr>
          <p:cNvPr id="6" name="Table 5">
            <a:extLst>
              <a:ext uri="{FF2B5EF4-FFF2-40B4-BE49-F238E27FC236}">
                <a16:creationId xmlns:a16="http://schemas.microsoft.com/office/drawing/2014/main" id="{00B23E9B-A0D7-4503-8506-A1C460261412}"/>
              </a:ext>
            </a:extLst>
          </p:cNvPr>
          <p:cNvGraphicFramePr>
            <a:graphicFrameLocks noGrp="1"/>
          </p:cNvGraphicFramePr>
          <p:nvPr>
            <p:extLst>
              <p:ext uri="{D42A27DB-BD31-4B8C-83A1-F6EECF244321}">
                <p14:modId xmlns:p14="http://schemas.microsoft.com/office/powerpoint/2010/main" val="2126988085"/>
              </p:ext>
            </p:extLst>
          </p:nvPr>
        </p:nvGraphicFramePr>
        <p:xfrm>
          <a:off x="1773716" y="1729648"/>
          <a:ext cx="8956712" cy="4373696"/>
        </p:xfrm>
        <a:graphic>
          <a:graphicData uri="http://schemas.openxmlformats.org/drawingml/2006/table">
            <a:tbl>
              <a:tblPr firstRow="1" firstCol="1" bandRow="1">
                <a:tableStyleId>{5FD0F851-EC5A-4D38-B0AD-8093EC10F338}</a:tableStyleId>
              </a:tblPr>
              <a:tblGrid>
                <a:gridCol w="3941842">
                  <a:extLst>
                    <a:ext uri="{9D8B030D-6E8A-4147-A177-3AD203B41FA5}">
                      <a16:colId xmlns:a16="http://schemas.microsoft.com/office/drawing/2014/main" val="885442400"/>
                    </a:ext>
                  </a:extLst>
                </a:gridCol>
                <a:gridCol w="2328412">
                  <a:extLst>
                    <a:ext uri="{9D8B030D-6E8A-4147-A177-3AD203B41FA5}">
                      <a16:colId xmlns:a16="http://schemas.microsoft.com/office/drawing/2014/main" val="1289188543"/>
                    </a:ext>
                  </a:extLst>
                </a:gridCol>
                <a:gridCol w="2686458">
                  <a:extLst>
                    <a:ext uri="{9D8B030D-6E8A-4147-A177-3AD203B41FA5}">
                      <a16:colId xmlns:a16="http://schemas.microsoft.com/office/drawing/2014/main" val="3086679309"/>
                    </a:ext>
                  </a:extLst>
                </a:gridCol>
              </a:tblGrid>
              <a:tr h="890333">
                <a:tc>
                  <a:txBody>
                    <a:bodyPr/>
                    <a:lstStyle/>
                    <a:p>
                      <a:pPr algn="just">
                        <a:lnSpc>
                          <a:spcPct val="100000"/>
                        </a:lnSpc>
                        <a:spcAft>
                          <a:spcPts val="1200"/>
                        </a:spcAft>
                      </a:pPr>
                      <a:r>
                        <a:rPr lang="en-GB" sz="1800" b="1" dirty="0">
                          <a:solidFill>
                            <a:schemeClr val="tx1"/>
                          </a:solidFill>
                          <a:effectLst/>
                          <a:latin typeface="Arial Narrow" panose="020B0606020202030204" pitchFamily="34" charset="0"/>
                          <a:cs typeface="Helvetica" panose="020B0604020202020204" pitchFamily="34" charset="0"/>
                        </a:rPr>
                        <a:t>Parameter</a:t>
                      </a:r>
                      <a:endParaRPr lang="en-IN" sz="1800" b="1" dirty="0">
                        <a:solidFill>
                          <a:schemeClr val="tx1"/>
                        </a:solidFill>
                        <a:effectLst/>
                        <a:latin typeface="Arial Narrow" panose="020B0606020202030204" pitchFamily="34" charset="0"/>
                        <a:ea typeface="Times New Roman" panose="02020603050405020304" pitchFamily="18" charset="0"/>
                        <a:cs typeface="Helvetica" panose="020B0604020202020204" pitchFamily="34" charset="0"/>
                      </a:endParaRPr>
                    </a:p>
                  </a:txBody>
                  <a:tcPr marL="68580" marR="68580" marT="0" marB="0" anchor="ctr"/>
                </a:tc>
                <a:tc>
                  <a:txBody>
                    <a:bodyPr/>
                    <a:lstStyle/>
                    <a:p>
                      <a:pPr algn="ctr">
                        <a:lnSpc>
                          <a:spcPct val="100000"/>
                        </a:lnSpc>
                        <a:spcAft>
                          <a:spcPts val="1200"/>
                        </a:spcAft>
                      </a:pPr>
                      <a:r>
                        <a:rPr lang="en-GB" sz="1800" b="1" dirty="0">
                          <a:solidFill>
                            <a:schemeClr val="tx1"/>
                          </a:solidFill>
                          <a:effectLst/>
                          <a:latin typeface="Arial Narrow" panose="020B0606020202030204" pitchFamily="34" charset="0"/>
                          <a:cs typeface="Helvetica" panose="020B0604020202020204" pitchFamily="34" charset="0"/>
                        </a:rPr>
                        <a:t>Without clad relocation feedback</a:t>
                      </a:r>
                      <a:endParaRPr lang="en-IN" sz="1800" b="1" dirty="0">
                        <a:solidFill>
                          <a:schemeClr val="tx1"/>
                        </a:solidFill>
                        <a:effectLst/>
                        <a:latin typeface="Arial Narrow" panose="020B0606020202030204" pitchFamily="34" charset="0"/>
                        <a:ea typeface="Times New Roman" panose="02020603050405020304" pitchFamily="18" charset="0"/>
                        <a:cs typeface="Helvetica" panose="020B0604020202020204" pitchFamily="34" charset="0"/>
                      </a:endParaRPr>
                    </a:p>
                  </a:txBody>
                  <a:tcPr marL="68580" marR="68580" marT="0" marB="0" anchor="ctr"/>
                </a:tc>
                <a:tc>
                  <a:txBody>
                    <a:bodyPr/>
                    <a:lstStyle/>
                    <a:p>
                      <a:pPr algn="ctr">
                        <a:lnSpc>
                          <a:spcPct val="100000"/>
                        </a:lnSpc>
                        <a:spcAft>
                          <a:spcPts val="1200"/>
                        </a:spcAft>
                      </a:pPr>
                      <a:r>
                        <a:rPr lang="en-GB" sz="1800" b="1" dirty="0">
                          <a:solidFill>
                            <a:schemeClr val="tx1"/>
                          </a:solidFill>
                          <a:effectLst/>
                          <a:latin typeface="Arial Narrow" panose="020B0606020202030204" pitchFamily="34" charset="0"/>
                          <a:cs typeface="Helvetica" panose="020B0604020202020204" pitchFamily="34" charset="0"/>
                        </a:rPr>
                        <a:t>With clad relocation feedback</a:t>
                      </a:r>
                      <a:endParaRPr lang="en-IN" sz="1800" b="1" dirty="0">
                        <a:solidFill>
                          <a:schemeClr val="tx1"/>
                        </a:solidFill>
                        <a:effectLst/>
                        <a:latin typeface="Arial Narrow" panose="020B0606020202030204" pitchFamily="34" charset="0"/>
                        <a:ea typeface="Times New Roman" panose="02020603050405020304" pitchFamily="18" charset="0"/>
                        <a:cs typeface="Helvetica" panose="020B0604020202020204" pitchFamily="34" charset="0"/>
                      </a:endParaRPr>
                    </a:p>
                  </a:txBody>
                  <a:tcPr marL="68580" marR="68580" marT="0" marB="0" anchor="ctr"/>
                </a:tc>
                <a:extLst>
                  <a:ext uri="{0D108BD9-81ED-4DB2-BD59-A6C34878D82A}">
                    <a16:rowId xmlns:a16="http://schemas.microsoft.com/office/drawing/2014/main" val="913146504"/>
                  </a:ext>
                </a:extLst>
              </a:tr>
              <a:tr h="325917">
                <a:tc gridSpan="3">
                  <a:txBody>
                    <a:bodyPr/>
                    <a:lstStyle/>
                    <a:p>
                      <a:pPr algn="just">
                        <a:lnSpc>
                          <a:spcPts val="1300"/>
                        </a:lnSpc>
                        <a:spcAft>
                          <a:spcPts val="1200"/>
                        </a:spcAft>
                      </a:pPr>
                      <a:r>
                        <a:rPr lang="en-GB" sz="1800" b="1" i="1" dirty="0">
                          <a:solidFill>
                            <a:schemeClr val="tx1"/>
                          </a:solidFill>
                          <a:effectLst/>
                          <a:latin typeface="Arial Narrow" panose="020B0606020202030204" pitchFamily="34" charset="0"/>
                          <a:cs typeface="Helvetica" panose="020B0604020202020204" pitchFamily="34" charset="0"/>
                        </a:rPr>
                        <a:t>At the end of pre-disassembly phase</a:t>
                      </a:r>
                      <a:endParaRPr lang="en-IN" sz="1800" b="1" i="1" dirty="0">
                        <a:solidFill>
                          <a:schemeClr val="tx1"/>
                        </a:solidFill>
                        <a:effectLst/>
                        <a:latin typeface="Arial Narrow" panose="020B0606020202030204" pitchFamily="34" charset="0"/>
                        <a:ea typeface="Times New Roman" panose="02020603050405020304" pitchFamily="18" charset="0"/>
                        <a:cs typeface="Helvetica" panose="020B0604020202020204" pitchFamily="34" charset="0"/>
                      </a:endParaRPr>
                    </a:p>
                  </a:txBody>
                  <a:tcPr marL="68580" marR="68580" marT="0" marB="0" anchor="ctr">
                    <a:solidFill>
                      <a:srgbClr val="3E7090">
                        <a:alpha val="20000"/>
                      </a:srgbClr>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258900356"/>
                  </a:ext>
                </a:extLst>
              </a:tr>
              <a:tr h="325917">
                <a:tc>
                  <a:txBody>
                    <a:bodyPr/>
                    <a:lstStyle/>
                    <a:p>
                      <a:pPr algn="just">
                        <a:lnSpc>
                          <a:spcPts val="1300"/>
                        </a:lnSpc>
                        <a:spcAft>
                          <a:spcPts val="1200"/>
                        </a:spcAft>
                      </a:pPr>
                      <a:r>
                        <a:rPr lang="en-GB" sz="1800" b="1" dirty="0">
                          <a:solidFill>
                            <a:schemeClr val="tx1"/>
                          </a:solidFill>
                          <a:effectLst/>
                          <a:latin typeface="Arial Narrow" panose="020B0606020202030204" pitchFamily="34" charset="0"/>
                          <a:cs typeface="Helvetica" panose="020B0604020202020204" pitchFamily="34" charset="0"/>
                        </a:rPr>
                        <a:t>Reactor power (W)</a:t>
                      </a:r>
                      <a:endParaRPr lang="en-IN" sz="1800" b="1" dirty="0">
                        <a:solidFill>
                          <a:schemeClr val="tx1"/>
                        </a:solidFill>
                        <a:effectLst/>
                        <a:latin typeface="Arial Narrow" panose="020B0606020202030204" pitchFamily="34" charset="0"/>
                        <a:ea typeface="Times New Roman" panose="02020603050405020304" pitchFamily="18" charset="0"/>
                        <a:cs typeface="Helvetica" panose="020B0604020202020204" pitchFamily="34" charset="0"/>
                      </a:endParaRPr>
                    </a:p>
                  </a:txBody>
                  <a:tcPr marL="68580" marR="68580" marT="0" marB="0" anchor="ctr"/>
                </a:tc>
                <a:tc>
                  <a:txBody>
                    <a:bodyPr/>
                    <a:lstStyle/>
                    <a:p>
                      <a:pPr algn="ctr">
                        <a:lnSpc>
                          <a:spcPts val="1300"/>
                        </a:lnSpc>
                        <a:spcAft>
                          <a:spcPts val="1200"/>
                        </a:spcAft>
                      </a:pPr>
                      <a:r>
                        <a:rPr lang="en-GB" sz="1800" b="1" dirty="0">
                          <a:solidFill>
                            <a:schemeClr val="tx1"/>
                          </a:solidFill>
                          <a:effectLst/>
                          <a:latin typeface="Arial Narrow" panose="020B0606020202030204" pitchFamily="34" charset="0"/>
                          <a:cs typeface="Helvetica" panose="020B0604020202020204" pitchFamily="34" charset="0"/>
                        </a:rPr>
                        <a:t>14.56 x10</a:t>
                      </a:r>
                      <a:r>
                        <a:rPr lang="en-GB" sz="1800" b="1" baseline="30000" dirty="0">
                          <a:solidFill>
                            <a:schemeClr val="tx1"/>
                          </a:solidFill>
                          <a:effectLst/>
                          <a:latin typeface="Arial Narrow" panose="020B0606020202030204" pitchFamily="34" charset="0"/>
                          <a:cs typeface="Helvetica" panose="020B0604020202020204" pitchFamily="34" charset="0"/>
                        </a:rPr>
                        <a:t>9</a:t>
                      </a:r>
                      <a:endParaRPr lang="en-IN" sz="1800" b="1" dirty="0">
                        <a:solidFill>
                          <a:schemeClr val="tx1"/>
                        </a:solidFill>
                        <a:effectLst/>
                        <a:latin typeface="Arial Narrow" panose="020B0606020202030204" pitchFamily="34" charset="0"/>
                        <a:ea typeface="Times New Roman" panose="02020603050405020304" pitchFamily="18" charset="0"/>
                        <a:cs typeface="Helvetica" panose="020B0604020202020204" pitchFamily="34" charset="0"/>
                      </a:endParaRPr>
                    </a:p>
                  </a:txBody>
                  <a:tcPr marL="68580" marR="68580" marT="0" marB="0" anchor="ctr"/>
                </a:tc>
                <a:tc>
                  <a:txBody>
                    <a:bodyPr/>
                    <a:lstStyle/>
                    <a:p>
                      <a:pPr algn="ctr">
                        <a:lnSpc>
                          <a:spcPts val="1300"/>
                        </a:lnSpc>
                        <a:spcAft>
                          <a:spcPts val="1200"/>
                        </a:spcAft>
                      </a:pPr>
                      <a:r>
                        <a:rPr lang="en-GB" sz="1800" b="1" dirty="0">
                          <a:solidFill>
                            <a:schemeClr val="tx1"/>
                          </a:solidFill>
                          <a:effectLst/>
                          <a:latin typeface="Arial Narrow" panose="020B0606020202030204" pitchFamily="34" charset="0"/>
                          <a:cs typeface="Helvetica" panose="020B0604020202020204" pitchFamily="34" charset="0"/>
                        </a:rPr>
                        <a:t>93.42 x 10</a:t>
                      </a:r>
                      <a:r>
                        <a:rPr lang="en-GB" sz="1800" b="1" baseline="30000" dirty="0">
                          <a:solidFill>
                            <a:schemeClr val="tx1"/>
                          </a:solidFill>
                          <a:effectLst/>
                          <a:latin typeface="Arial Narrow" panose="020B0606020202030204" pitchFamily="34" charset="0"/>
                          <a:cs typeface="Helvetica" panose="020B0604020202020204" pitchFamily="34" charset="0"/>
                        </a:rPr>
                        <a:t>9</a:t>
                      </a:r>
                      <a:endParaRPr lang="en-IN" sz="1800" b="1" dirty="0">
                        <a:solidFill>
                          <a:schemeClr val="tx1"/>
                        </a:solidFill>
                        <a:effectLst/>
                        <a:latin typeface="Arial Narrow" panose="020B0606020202030204" pitchFamily="34" charset="0"/>
                        <a:ea typeface="Times New Roman" panose="02020603050405020304" pitchFamily="18" charset="0"/>
                        <a:cs typeface="Helvetica" panose="020B0604020202020204" pitchFamily="34" charset="0"/>
                      </a:endParaRPr>
                    </a:p>
                  </a:txBody>
                  <a:tcPr marL="68580" marR="68580" marT="0" marB="0" anchor="ctr"/>
                </a:tc>
                <a:extLst>
                  <a:ext uri="{0D108BD9-81ED-4DB2-BD59-A6C34878D82A}">
                    <a16:rowId xmlns:a16="http://schemas.microsoft.com/office/drawing/2014/main" val="1554215346"/>
                  </a:ext>
                </a:extLst>
              </a:tr>
              <a:tr h="349389">
                <a:tc>
                  <a:txBody>
                    <a:bodyPr/>
                    <a:lstStyle/>
                    <a:p>
                      <a:pPr algn="just">
                        <a:lnSpc>
                          <a:spcPts val="1300"/>
                        </a:lnSpc>
                        <a:spcAft>
                          <a:spcPts val="1200"/>
                        </a:spcAft>
                      </a:pPr>
                      <a:r>
                        <a:rPr lang="en-GB" sz="1800" b="1" dirty="0">
                          <a:solidFill>
                            <a:schemeClr val="tx1"/>
                          </a:solidFill>
                          <a:effectLst/>
                          <a:latin typeface="Arial Narrow" panose="020B0606020202030204" pitchFamily="34" charset="0"/>
                          <a:cs typeface="Helvetica" panose="020B0604020202020204" pitchFamily="34" charset="0"/>
                        </a:rPr>
                        <a:t>Net reactivity ($)</a:t>
                      </a:r>
                      <a:endParaRPr lang="en-IN" sz="1800" b="1" dirty="0">
                        <a:solidFill>
                          <a:schemeClr val="tx1"/>
                        </a:solidFill>
                        <a:effectLst/>
                        <a:latin typeface="Arial Narrow" panose="020B0606020202030204" pitchFamily="34" charset="0"/>
                        <a:ea typeface="Times New Roman" panose="02020603050405020304" pitchFamily="18" charset="0"/>
                        <a:cs typeface="Helvetica" panose="020B0604020202020204" pitchFamily="34" charset="0"/>
                      </a:endParaRPr>
                    </a:p>
                  </a:txBody>
                  <a:tcPr marL="68580" marR="68580" marT="0" marB="0" anchor="ctr"/>
                </a:tc>
                <a:tc>
                  <a:txBody>
                    <a:bodyPr/>
                    <a:lstStyle/>
                    <a:p>
                      <a:pPr algn="ctr">
                        <a:lnSpc>
                          <a:spcPts val="1300"/>
                        </a:lnSpc>
                        <a:spcAft>
                          <a:spcPts val="1200"/>
                        </a:spcAft>
                      </a:pPr>
                      <a:r>
                        <a:rPr lang="en-GB" sz="1800" b="1" dirty="0">
                          <a:solidFill>
                            <a:schemeClr val="tx1"/>
                          </a:solidFill>
                          <a:effectLst/>
                          <a:latin typeface="Arial Narrow" panose="020B0606020202030204" pitchFamily="34" charset="0"/>
                          <a:cs typeface="Helvetica" panose="020B0604020202020204" pitchFamily="34" charset="0"/>
                        </a:rPr>
                        <a:t>0.881</a:t>
                      </a:r>
                      <a:endParaRPr lang="en-IN" sz="1800" b="1" dirty="0">
                        <a:solidFill>
                          <a:schemeClr val="tx1"/>
                        </a:solidFill>
                        <a:effectLst/>
                        <a:latin typeface="Arial Narrow" panose="020B0606020202030204" pitchFamily="34" charset="0"/>
                        <a:ea typeface="Times New Roman" panose="02020603050405020304" pitchFamily="18" charset="0"/>
                        <a:cs typeface="Helvetica" panose="020B0604020202020204" pitchFamily="34" charset="0"/>
                      </a:endParaRPr>
                    </a:p>
                  </a:txBody>
                  <a:tcPr marL="68580" marR="68580" marT="0" marB="0" anchor="ctr"/>
                </a:tc>
                <a:tc>
                  <a:txBody>
                    <a:bodyPr/>
                    <a:lstStyle/>
                    <a:p>
                      <a:pPr algn="ctr">
                        <a:lnSpc>
                          <a:spcPts val="1300"/>
                        </a:lnSpc>
                        <a:spcAft>
                          <a:spcPts val="1200"/>
                        </a:spcAft>
                      </a:pPr>
                      <a:r>
                        <a:rPr lang="en-GB" sz="1800" b="1">
                          <a:solidFill>
                            <a:schemeClr val="tx1"/>
                          </a:solidFill>
                          <a:effectLst/>
                          <a:latin typeface="Arial Narrow" panose="020B0606020202030204" pitchFamily="34" charset="0"/>
                          <a:cs typeface="Helvetica" panose="020B0604020202020204" pitchFamily="34" charset="0"/>
                        </a:rPr>
                        <a:t>0.993</a:t>
                      </a:r>
                      <a:endParaRPr lang="en-IN" sz="1800" b="1">
                        <a:solidFill>
                          <a:schemeClr val="tx1"/>
                        </a:solidFill>
                        <a:effectLst/>
                        <a:latin typeface="Arial Narrow" panose="020B0606020202030204" pitchFamily="34" charset="0"/>
                        <a:ea typeface="Times New Roman" panose="02020603050405020304" pitchFamily="18" charset="0"/>
                        <a:cs typeface="Helvetica" panose="020B0604020202020204" pitchFamily="34" charset="0"/>
                      </a:endParaRPr>
                    </a:p>
                  </a:txBody>
                  <a:tcPr marL="68580" marR="68580" marT="0" marB="0" anchor="ctr"/>
                </a:tc>
                <a:extLst>
                  <a:ext uri="{0D108BD9-81ED-4DB2-BD59-A6C34878D82A}">
                    <a16:rowId xmlns:a16="http://schemas.microsoft.com/office/drawing/2014/main" val="3009140016"/>
                  </a:ext>
                </a:extLst>
              </a:tr>
              <a:tr h="361528">
                <a:tc>
                  <a:txBody>
                    <a:bodyPr/>
                    <a:lstStyle/>
                    <a:p>
                      <a:pPr algn="just">
                        <a:lnSpc>
                          <a:spcPts val="1300"/>
                        </a:lnSpc>
                        <a:spcAft>
                          <a:spcPts val="1200"/>
                        </a:spcAft>
                      </a:pPr>
                      <a:r>
                        <a:rPr lang="en-GB" sz="1800" b="1" dirty="0">
                          <a:solidFill>
                            <a:schemeClr val="tx1"/>
                          </a:solidFill>
                          <a:effectLst/>
                          <a:latin typeface="Arial Narrow" panose="020B0606020202030204" pitchFamily="34" charset="0"/>
                          <a:cs typeface="Helvetica" panose="020B0604020202020204" pitchFamily="34" charset="0"/>
                        </a:rPr>
                        <a:t>Phase duration (s)</a:t>
                      </a:r>
                      <a:endParaRPr lang="en-IN" sz="1800" b="1" dirty="0">
                        <a:solidFill>
                          <a:schemeClr val="tx1"/>
                        </a:solidFill>
                        <a:effectLst/>
                        <a:latin typeface="Arial Narrow" panose="020B0606020202030204" pitchFamily="34" charset="0"/>
                        <a:ea typeface="Times New Roman" panose="02020603050405020304" pitchFamily="18" charset="0"/>
                        <a:cs typeface="Helvetica" panose="020B0604020202020204" pitchFamily="34" charset="0"/>
                      </a:endParaRPr>
                    </a:p>
                  </a:txBody>
                  <a:tcPr marL="68580" marR="68580" marT="0" marB="0" anchor="ctr"/>
                </a:tc>
                <a:tc>
                  <a:txBody>
                    <a:bodyPr/>
                    <a:lstStyle/>
                    <a:p>
                      <a:pPr algn="ctr">
                        <a:lnSpc>
                          <a:spcPts val="1300"/>
                        </a:lnSpc>
                        <a:spcAft>
                          <a:spcPts val="1200"/>
                        </a:spcAft>
                      </a:pPr>
                      <a:r>
                        <a:rPr lang="en-GB" sz="1800" b="1" dirty="0">
                          <a:solidFill>
                            <a:schemeClr val="tx1"/>
                          </a:solidFill>
                          <a:effectLst/>
                          <a:latin typeface="Arial Narrow" panose="020B0606020202030204" pitchFamily="34" charset="0"/>
                          <a:cs typeface="Helvetica" panose="020B0604020202020204" pitchFamily="34" charset="0"/>
                        </a:rPr>
                        <a:t>78.84</a:t>
                      </a:r>
                      <a:endParaRPr lang="en-IN" sz="1800" b="1" dirty="0">
                        <a:solidFill>
                          <a:schemeClr val="tx1"/>
                        </a:solidFill>
                        <a:effectLst/>
                        <a:latin typeface="Arial Narrow" panose="020B0606020202030204" pitchFamily="34" charset="0"/>
                        <a:ea typeface="Times New Roman" panose="02020603050405020304" pitchFamily="18" charset="0"/>
                        <a:cs typeface="Helvetica" panose="020B0604020202020204" pitchFamily="34" charset="0"/>
                      </a:endParaRPr>
                    </a:p>
                  </a:txBody>
                  <a:tcPr marL="68580" marR="68580" marT="0" marB="0" anchor="ctr"/>
                </a:tc>
                <a:tc>
                  <a:txBody>
                    <a:bodyPr/>
                    <a:lstStyle/>
                    <a:p>
                      <a:pPr algn="ctr">
                        <a:lnSpc>
                          <a:spcPts val="1300"/>
                        </a:lnSpc>
                        <a:spcAft>
                          <a:spcPts val="1200"/>
                        </a:spcAft>
                      </a:pPr>
                      <a:r>
                        <a:rPr lang="en-GB" sz="1800" b="1" dirty="0">
                          <a:solidFill>
                            <a:schemeClr val="tx1"/>
                          </a:solidFill>
                          <a:effectLst/>
                          <a:latin typeface="Arial Narrow" panose="020B0606020202030204" pitchFamily="34" charset="0"/>
                          <a:cs typeface="Helvetica" panose="020B0604020202020204" pitchFamily="34" charset="0"/>
                        </a:rPr>
                        <a:t>76.17</a:t>
                      </a:r>
                      <a:endParaRPr lang="en-IN" sz="1800" b="1" dirty="0">
                        <a:solidFill>
                          <a:schemeClr val="tx1"/>
                        </a:solidFill>
                        <a:effectLst/>
                        <a:latin typeface="Arial Narrow" panose="020B0606020202030204" pitchFamily="34" charset="0"/>
                        <a:ea typeface="Times New Roman" panose="02020603050405020304" pitchFamily="18" charset="0"/>
                        <a:cs typeface="Helvetica" panose="020B0604020202020204" pitchFamily="34" charset="0"/>
                      </a:endParaRPr>
                    </a:p>
                  </a:txBody>
                  <a:tcPr marL="68580" marR="68580" marT="0" marB="0" anchor="ctr"/>
                </a:tc>
                <a:extLst>
                  <a:ext uri="{0D108BD9-81ED-4DB2-BD59-A6C34878D82A}">
                    <a16:rowId xmlns:a16="http://schemas.microsoft.com/office/drawing/2014/main" val="1460645647"/>
                  </a:ext>
                </a:extLst>
              </a:tr>
              <a:tr h="361528">
                <a:tc gridSpan="3">
                  <a:txBody>
                    <a:bodyPr/>
                    <a:lstStyle/>
                    <a:p>
                      <a:pPr algn="just">
                        <a:lnSpc>
                          <a:spcPts val="1300"/>
                        </a:lnSpc>
                        <a:spcAft>
                          <a:spcPts val="1200"/>
                        </a:spcAft>
                      </a:pPr>
                      <a:r>
                        <a:rPr lang="en-GB" sz="1800" b="1" i="1" dirty="0">
                          <a:solidFill>
                            <a:schemeClr val="tx1"/>
                          </a:solidFill>
                          <a:effectLst/>
                          <a:latin typeface="Arial Narrow" panose="020B0606020202030204" pitchFamily="34" charset="0"/>
                          <a:cs typeface="Helvetica" panose="020B0604020202020204" pitchFamily="34" charset="0"/>
                        </a:rPr>
                        <a:t>At the end of disassembly phase</a:t>
                      </a:r>
                      <a:endParaRPr lang="en-IN" sz="1800" b="1" i="1" dirty="0">
                        <a:solidFill>
                          <a:schemeClr val="tx1"/>
                        </a:solidFill>
                        <a:effectLst/>
                        <a:latin typeface="Arial Narrow" panose="020B0606020202030204" pitchFamily="34" charset="0"/>
                        <a:ea typeface="Times New Roman" panose="02020603050405020304" pitchFamily="18" charset="0"/>
                        <a:cs typeface="Helvetica" panose="020B0604020202020204" pitchFamily="34" charset="0"/>
                      </a:endParaRPr>
                    </a:p>
                  </a:txBody>
                  <a:tcPr marL="68580" marR="68580" marT="0" marB="0" anchor="ctr">
                    <a:solidFill>
                      <a:srgbClr val="3E7090">
                        <a:alpha val="20000"/>
                      </a:srgbClr>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930238558"/>
                  </a:ext>
                </a:extLst>
              </a:tr>
              <a:tr h="349389">
                <a:tc>
                  <a:txBody>
                    <a:bodyPr/>
                    <a:lstStyle/>
                    <a:p>
                      <a:pPr algn="just">
                        <a:lnSpc>
                          <a:spcPts val="1300"/>
                        </a:lnSpc>
                        <a:spcAft>
                          <a:spcPts val="1200"/>
                        </a:spcAft>
                      </a:pPr>
                      <a:r>
                        <a:rPr lang="en-GB" sz="1800" b="1" dirty="0">
                          <a:solidFill>
                            <a:schemeClr val="tx1"/>
                          </a:solidFill>
                          <a:effectLst/>
                          <a:latin typeface="Arial Narrow" panose="020B0606020202030204" pitchFamily="34" charset="0"/>
                          <a:cs typeface="Helvetica" panose="020B0604020202020204" pitchFamily="34" charset="0"/>
                        </a:rPr>
                        <a:t>Input reactivity addition rate ($/s)</a:t>
                      </a:r>
                      <a:endParaRPr lang="en-IN" sz="1800" b="1" dirty="0">
                        <a:solidFill>
                          <a:schemeClr val="tx1"/>
                        </a:solidFill>
                        <a:effectLst/>
                        <a:latin typeface="Arial Narrow" panose="020B0606020202030204" pitchFamily="34" charset="0"/>
                        <a:ea typeface="Times New Roman" panose="02020603050405020304" pitchFamily="18" charset="0"/>
                        <a:cs typeface="Helvetica" panose="020B0604020202020204" pitchFamily="34" charset="0"/>
                      </a:endParaRPr>
                    </a:p>
                  </a:txBody>
                  <a:tcPr marL="68580" marR="68580" marT="0" marB="0" anchor="ctr"/>
                </a:tc>
                <a:tc>
                  <a:txBody>
                    <a:bodyPr/>
                    <a:lstStyle/>
                    <a:p>
                      <a:pPr algn="ctr">
                        <a:lnSpc>
                          <a:spcPts val="1300"/>
                        </a:lnSpc>
                        <a:spcAft>
                          <a:spcPts val="1200"/>
                        </a:spcAft>
                      </a:pPr>
                      <a:r>
                        <a:rPr lang="en-GB" sz="1800" b="1" dirty="0">
                          <a:solidFill>
                            <a:schemeClr val="tx1"/>
                          </a:solidFill>
                          <a:effectLst/>
                          <a:latin typeface="Arial Narrow" panose="020B0606020202030204" pitchFamily="34" charset="0"/>
                          <a:cs typeface="Helvetica" panose="020B0604020202020204" pitchFamily="34" charset="0"/>
                        </a:rPr>
                        <a:t>65.6*</a:t>
                      </a:r>
                      <a:endParaRPr lang="en-IN" sz="1800" b="1" dirty="0">
                        <a:solidFill>
                          <a:schemeClr val="tx1"/>
                        </a:solidFill>
                        <a:effectLst/>
                        <a:latin typeface="Arial Narrow" panose="020B0606020202030204" pitchFamily="34" charset="0"/>
                        <a:ea typeface="Times New Roman" panose="02020603050405020304" pitchFamily="18" charset="0"/>
                        <a:cs typeface="Helvetica" panose="020B0604020202020204" pitchFamily="34" charset="0"/>
                      </a:endParaRPr>
                    </a:p>
                  </a:txBody>
                  <a:tcPr marL="68580" marR="68580" marT="0" marB="0" anchor="ctr"/>
                </a:tc>
                <a:tc>
                  <a:txBody>
                    <a:bodyPr/>
                    <a:lstStyle/>
                    <a:p>
                      <a:pPr algn="ctr">
                        <a:lnSpc>
                          <a:spcPts val="1300"/>
                        </a:lnSpc>
                        <a:spcAft>
                          <a:spcPts val="1200"/>
                        </a:spcAft>
                      </a:pPr>
                      <a:r>
                        <a:rPr lang="en-GB" sz="1800" b="1">
                          <a:solidFill>
                            <a:schemeClr val="tx1"/>
                          </a:solidFill>
                          <a:effectLst/>
                          <a:latin typeface="Arial Narrow" panose="020B0606020202030204" pitchFamily="34" charset="0"/>
                          <a:cs typeface="Helvetica" panose="020B0604020202020204" pitchFamily="34" charset="0"/>
                        </a:rPr>
                        <a:t>65.6</a:t>
                      </a:r>
                      <a:endParaRPr lang="en-IN" sz="1800" b="1">
                        <a:solidFill>
                          <a:schemeClr val="tx1"/>
                        </a:solidFill>
                        <a:effectLst/>
                        <a:latin typeface="Arial Narrow" panose="020B0606020202030204" pitchFamily="34" charset="0"/>
                        <a:ea typeface="Times New Roman" panose="02020603050405020304" pitchFamily="18" charset="0"/>
                        <a:cs typeface="Helvetica" panose="020B0604020202020204" pitchFamily="34" charset="0"/>
                      </a:endParaRPr>
                    </a:p>
                  </a:txBody>
                  <a:tcPr marL="68580" marR="68580" marT="0" marB="0" anchor="ctr"/>
                </a:tc>
                <a:extLst>
                  <a:ext uri="{0D108BD9-81ED-4DB2-BD59-A6C34878D82A}">
                    <a16:rowId xmlns:a16="http://schemas.microsoft.com/office/drawing/2014/main" val="1463219974"/>
                  </a:ext>
                </a:extLst>
              </a:tr>
              <a:tr h="349389">
                <a:tc>
                  <a:txBody>
                    <a:bodyPr/>
                    <a:lstStyle/>
                    <a:p>
                      <a:pPr algn="just">
                        <a:lnSpc>
                          <a:spcPts val="1300"/>
                        </a:lnSpc>
                        <a:spcAft>
                          <a:spcPts val="1200"/>
                        </a:spcAft>
                      </a:pPr>
                      <a:r>
                        <a:rPr lang="en-GB" sz="1800" b="1" dirty="0">
                          <a:solidFill>
                            <a:schemeClr val="tx1"/>
                          </a:solidFill>
                          <a:effectLst/>
                          <a:latin typeface="Arial Narrow" panose="020B0606020202030204" pitchFamily="34" charset="0"/>
                          <a:cs typeface="Helvetica" panose="020B0604020202020204" pitchFamily="34" charset="0"/>
                        </a:rPr>
                        <a:t>Phase duration (</a:t>
                      </a:r>
                      <a:r>
                        <a:rPr lang="en-GB" sz="1800" b="1" dirty="0" err="1">
                          <a:solidFill>
                            <a:schemeClr val="tx1"/>
                          </a:solidFill>
                          <a:effectLst/>
                          <a:latin typeface="Arial Narrow" panose="020B0606020202030204" pitchFamily="34" charset="0"/>
                          <a:cs typeface="Helvetica" panose="020B0604020202020204" pitchFamily="34" charset="0"/>
                        </a:rPr>
                        <a:t>ms</a:t>
                      </a:r>
                      <a:r>
                        <a:rPr lang="en-GB" sz="1800" b="1" dirty="0">
                          <a:solidFill>
                            <a:schemeClr val="tx1"/>
                          </a:solidFill>
                          <a:effectLst/>
                          <a:latin typeface="Arial Narrow" panose="020B0606020202030204" pitchFamily="34" charset="0"/>
                          <a:cs typeface="Helvetica" panose="020B0604020202020204" pitchFamily="34" charset="0"/>
                        </a:rPr>
                        <a:t>)</a:t>
                      </a:r>
                      <a:endParaRPr lang="en-IN" sz="1800" b="1" dirty="0">
                        <a:solidFill>
                          <a:schemeClr val="tx1"/>
                        </a:solidFill>
                        <a:effectLst/>
                        <a:latin typeface="Arial Narrow" panose="020B0606020202030204" pitchFamily="34" charset="0"/>
                        <a:ea typeface="Times New Roman" panose="02020603050405020304" pitchFamily="18" charset="0"/>
                        <a:cs typeface="Helvetica" panose="020B0604020202020204" pitchFamily="34" charset="0"/>
                      </a:endParaRPr>
                    </a:p>
                  </a:txBody>
                  <a:tcPr marL="68580" marR="68580" marT="0" marB="0" anchor="ctr"/>
                </a:tc>
                <a:tc>
                  <a:txBody>
                    <a:bodyPr/>
                    <a:lstStyle/>
                    <a:p>
                      <a:pPr algn="ctr">
                        <a:lnSpc>
                          <a:spcPts val="1300"/>
                        </a:lnSpc>
                        <a:spcAft>
                          <a:spcPts val="1200"/>
                        </a:spcAft>
                      </a:pPr>
                      <a:r>
                        <a:rPr lang="en-GB" sz="1800" b="1" dirty="0">
                          <a:solidFill>
                            <a:schemeClr val="tx1"/>
                          </a:solidFill>
                          <a:effectLst/>
                          <a:latin typeface="Arial Narrow" panose="020B0606020202030204" pitchFamily="34" charset="0"/>
                          <a:cs typeface="Helvetica" panose="020B0604020202020204" pitchFamily="34" charset="0"/>
                        </a:rPr>
                        <a:t>10.81</a:t>
                      </a:r>
                      <a:endParaRPr lang="en-IN" sz="1800" b="1" dirty="0">
                        <a:solidFill>
                          <a:schemeClr val="tx1"/>
                        </a:solidFill>
                        <a:effectLst/>
                        <a:latin typeface="Arial Narrow" panose="020B0606020202030204" pitchFamily="34" charset="0"/>
                        <a:ea typeface="Times New Roman" panose="02020603050405020304" pitchFamily="18" charset="0"/>
                        <a:cs typeface="Helvetica" panose="020B0604020202020204" pitchFamily="34" charset="0"/>
                      </a:endParaRPr>
                    </a:p>
                  </a:txBody>
                  <a:tcPr marL="68580" marR="68580" marT="0" marB="0" anchor="ctr"/>
                </a:tc>
                <a:tc>
                  <a:txBody>
                    <a:bodyPr/>
                    <a:lstStyle/>
                    <a:p>
                      <a:pPr algn="ctr">
                        <a:lnSpc>
                          <a:spcPts val="1300"/>
                        </a:lnSpc>
                        <a:spcAft>
                          <a:spcPts val="1200"/>
                        </a:spcAft>
                      </a:pPr>
                      <a:r>
                        <a:rPr lang="en-GB" sz="1800" b="1">
                          <a:solidFill>
                            <a:schemeClr val="tx1"/>
                          </a:solidFill>
                          <a:effectLst/>
                          <a:latin typeface="Arial Narrow" panose="020B0606020202030204" pitchFamily="34" charset="0"/>
                          <a:cs typeface="Helvetica" panose="020B0604020202020204" pitchFamily="34" charset="0"/>
                        </a:rPr>
                        <a:t>8.15</a:t>
                      </a:r>
                      <a:endParaRPr lang="en-IN" sz="1800" b="1">
                        <a:solidFill>
                          <a:schemeClr val="tx1"/>
                        </a:solidFill>
                        <a:effectLst/>
                        <a:latin typeface="Arial Narrow" panose="020B0606020202030204" pitchFamily="34" charset="0"/>
                        <a:ea typeface="Times New Roman" panose="02020603050405020304" pitchFamily="18" charset="0"/>
                        <a:cs typeface="Helvetica" panose="020B0604020202020204" pitchFamily="34" charset="0"/>
                      </a:endParaRPr>
                    </a:p>
                  </a:txBody>
                  <a:tcPr marL="68580" marR="68580" marT="0" marB="0" anchor="ctr"/>
                </a:tc>
                <a:extLst>
                  <a:ext uri="{0D108BD9-81ED-4DB2-BD59-A6C34878D82A}">
                    <a16:rowId xmlns:a16="http://schemas.microsoft.com/office/drawing/2014/main" val="2196266145"/>
                  </a:ext>
                </a:extLst>
              </a:tr>
              <a:tr h="361528">
                <a:tc>
                  <a:txBody>
                    <a:bodyPr/>
                    <a:lstStyle/>
                    <a:p>
                      <a:pPr algn="just">
                        <a:lnSpc>
                          <a:spcPts val="1300"/>
                        </a:lnSpc>
                        <a:spcAft>
                          <a:spcPts val="1200"/>
                        </a:spcAft>
                      </a:pPr>
                      <a:r>
                        <a:rPr lang="en-GB" sz="1800" b="1" dirty="0">
                          <a:solidFill>
                            <a:schemeClr val="tx1"/>
                          </a:solidFill>
                          <a:effectLst/>
                          <a:latin typeface="Arial Narrow" panose="020B0606020202030204" pitchFamily="34" charset="0"/>
                          <a:cs typeface="Helvetica" panose="020B0604020202020204" pitchFamily="34" charset="0"/>
                        </a:rPr>
                        <a:t>Fuel vapor fraction (%)</a:t>
                      </a:r>
                      <a:endParaRPr lang="en-IN" sz="1800" b="1" dirty="0">
                        <a:solidFill>
                          <a:schemeClr val="tx1"/>
                        </a:solidFill>
                        <a:effectLst/>
                        <a:latin typeface="Arial Narrow" panose="020B0606020202030204" pitchFamily="34" charset="0"/>
                        <a:ea typeface="Times New Roman" panose="02020603050405020304" pitchFamily="18" charset="0"/>
                        <a:cs typeface="Helvetica" panose="020B0604020202020204" pitchFamily="34" charset="0"/>
                      </a:endParaRPr>
                    </a:p>
                  </a:txBody>
                  <a:tcPr marL="68580" marR="68580" marT="0" marB="0" anchor="ctr"/>
                </a:tc>
                <a:tc>
                  <a:txBody>
                    <a:bodyPr/>
                    <a:lstStyle/>
                    <a:p>
                      <a:pPr algn="ctr">
                        <a:lnSpc>
                          <a:spcPts val="1300"/>
                        </a:lnSpc>
                        <a:spcAft>
                          <a:spcPts val="1200"/>
                        </a:spcAft>
                      </a:pPr>
                      <a:r>
                        <a:rPr lang="en-GB" sz="1800" b="1" dirty="0">
                          <a:solidFill>
                            <a:schemeClr val="tx1"/>
                          </a:solidFill>
                          <a:effectLst/>
                          <a:latin typeface="Arial Narrow" panose="020B0606020202030204" pitchFamily="34" charset="0"/>
                          <a:cs typeface="Helvetica" panose="020B0604020202020204" pitchFamily="34" charset="0"/>
                        </a:rPr>
                        <a:t>39.8</a:t>
                      </a:r>
                      <a:endParaRPr lang="en-IN" sz="1800" b="1" dirty="0">
                        <a:solidFill>
                          <a:schemeClr val="tx1"/>
                        </a:solidFill>
                        <a:effectLst/>
                        <a:latin typeface="Arial Narrow" panose="020B0606020202030204" pitchFamily="34" charset="0"/>
                        <a:ea typeface="Times New Roman" panose="02020603050405020304" pitchFamily="18" charset="0"/>
                        <a:cs typeface="Helvetica" panose="020B0604020202020204" pitchFamily="34" charset="0"/>
                      </a:endParaRPr>
                    </a:p>
                  </a:txBody>
                  <a:tcPr marL="68580" marR="68580" marT="0" marB="0" anchor="ctr"/>
                </a:tc>
                <a:tc>
                  <a:txBody>
                    <a:bodyPr/>
                    <a:lstStyle/>
                    <a:p>
                      <a:pPr algn="ctr">
                        <a:lnSpc>
                          <a:spcPts val="1300"/>
                        </a:lnSpc>
                        <a:spcAft>
                          <a:spcPts val="1200"/>
                        </a:spcAft>
                      </a:pPr>
                      <a:r>
                        <a:rPr lang="en-GB" sz="1800" b="1">
                          <a:solidFill>
                            <a:schemeClr val="tx1"/>
                          </a:solidFill>
                          <a:effectLst/>
                          <a:latin typeface="Arial Narrow" panose="020B0606020202030204" pitchFamily="34" charset="0"/>
                          <a:cs typeface="Helvetica" panose="020B0604020202020204" pitchFamily="34" charset="0"/>
                        </a:rPr>
                        <a:t>34.9</a:t>
                      </a:r>
                      <a:endParaRPr lang="en-IN" sz="1800" b="1">
                        <a:solidFill>
                          <a:schemeClr val="tx1"/>
                        </a:solidFill>
                        <a:effectLst/>
                        <a:latin typeface="Arial Narrow" panose="020B0606020202030204" pitchFamily="34" charset="0"/>
                        <a:ea typeface="Times New Roman" panose="02020603050405020304" pitchFamily="18" charset="0"/>
                        <a:cs typeface="Helvetica" panose="020B0604020202020204" pitchFamily="34" charset="0"/>
                      </a:endParaRPr>
                    </a:p>
                  </a:txBody>
                  <a:tcPr marL="68580" marR="68580" marT="0" marB="0" anchor="ctr"/>
                </a:tc>
                <a:extLst>
                  <a:ext uri="{0D108BD9-81ED-4DB2-BD59-A6C34878D82A}">
                    <a16:rowId xmlns:a16="http://schemas.microsoft.com/office/drawing/2014/main" val="1010079874"/>
                  </a:ext>
                </a:extLst>
              </a:tr>
              <a:tr h="349389">
                <a:tc>
                  <a:txBody>
                    <a:bodyPr/>
                    <a:lstStyle/>
                    <a:p>
                      <a:pPr algn="just">
                        <a:lnSpc>
                          <a:spcPts val="1300"/>
                        </a:lnSpc>
                        <a:spcAft>
                          <a:spcPts val="1200"/>
                        </a:spcAft>
                      </a:pPr>
                      <a:r>
                        <a:rPr lang="en-GB" sz="1800" b="1">
                          <a:solidFill>
                            <a:schemeClr val="tx1"/>
                          </a:solidFill>
                          <a:effectLst/>
                          <a:latin typeface="Arial Narrow" panose="020B0606020202030204" pitchFamily="34" charset="0"/>
                          <a:cs typeface="Helvetica" panose="020B0604020202020204" pitchFamily="34" charset="0"/>
                        </a:rPr>
                        <a:t>Thermal energy release (MJ)</a:t>
                      </a:r>
                      <a:endParaRPr lang="en-IN" sz="1800" b="1">
                        <a:solidFill>
                          <a:schemeClr val="tx1"/>
                        </a:solidFill>
                        <a:effectLst/>
                        <a:latin typeface="Arial Narrow" panose="020B0606020202030204" pitchFamily="34" charset="0"/>
                        <a:ea typeface="Times New Roman" panose="02020603050405020304" pitchFamily="18" charset="0"/>
                        <a:cs typeface="Helvetica" panose="020B0604020202020204" pitchFamily="34" charset="0"/>
                      </a:endParaRPr>
                    </a:p>
                  </a:txBody>
                  <a:tcPr marL="68580" marR="68580" marT="0" marB="0" anchor="ctr"/>
                </a:tc>
                <a:tc>
                  <a:txBody>
                    <a:bodyPr/>
                    <a:lstStyle/>
                    <a:p>
                      <a:pPr algn="ctr">
                        <a:lnSpc>
                          <a:spcPts val="1300"/>
                        </a:lnSpc>
                        <a:spcAft>
                          <a:spcPts val="1200"/>
                        </a:spcAft>
                      </a:pPr>
                      <a:r>
                        <a:rPr lang="en-GB" sz="1800" b="1" dirty="0">
                          <a:solidFill>
                            <a:schemeClr val="tx1"/>
                          </a:solidFill>
                          <a:effectLst/>
                          <a:latin typeface="Arial Narrow" panose="020B0606020202030204" pitchFamily="34" charset="0"/>
                          <a:cs typeface="Helvetica" panose="020B0604020202020204" pitchFamily="34" charset="0"/>
                        </a:rPr>
                        <a:t>5544</a:t>
                      </a:r>
                      <a:endParaRPr lang="en-IN" sz="1800" b="1" dirty="0">
                        <a:solidFill>
                          <a:schemeClr val="tx1"/>
                        </a:solidFill>
                        <a:effectLst/>
                        <a:latin typeface="Arial Narrow" panose="020B0606020202030204" pitchFamily="34" charset="0"/>
                        <a:ea typeface="Times New Roman" panose="02020603050405020304" pitchFamily="18" charset="0"/>
                        <a:cs typeface="Helvetica" panose="020B0604020202020204" pitchFamily="34" charset="0"/>
                      </a:endParaRPr>
                    </a:p>
                  </a:txBody>
                  <a:tcPr marL="68580" marR="68580" marT="0" marB="0" anchor="ctr"/>
                </a:tc>
                <a:tc>
                  <a:txBody>
                    <a:bodyPr/>
                    <a:lstStyle/>
                    <a:p>
                      <a:pPr algn="ctr">
                        <a:lnSpc>
                          <a:spcPts val="1300"/>
                        </a:lnSpc>
                        <a:spcAft>
                          <a:spcPts val="1200"/>
                        </a:spcAft>
                      </a:pPr>
                      <a:r>
                        <a:rPr lang="en-GB" sz="1800" b="1" dirty="0">
                          <a:solidFill>
                            <a:schemeClr val="tx1"/>
                          </a:solidFill>
                          <a:effectLst/>
                          <a:latin typeface="Arial Narrow" panose="020B0606020202030204" pitchFamily="34" charset="0"/>
                          <a:cs typeface="Helvetica" panose="020B0604020202020204" pitchFamily="34" charset="0"/>
                        </a:rPr>
                        <a:t>5107</a:t>
                      </a:r>
                      <a:endParaRPr lang="en-IN" sz="1800" b="1" dirty="0">
                        <a:solidFill>
                          <a:schemeClr val="tx1"/>
                        </a:solidFill>
                        <a:effectLst/>
                        <a:latin typeface="Arial Narrow" panose="020B0606020202030204" pitchFamily="34" charset="0"/>
                        <a:ea typeface="Times New Roman" panose="02020603050405020304" pitchFamily="18" charset="0"/>
                        <a:cs typeface="Helvetica" panose="020B0604020202020204" pitchFamily="34" charset="0"/>
                      </a:endParaRPr>
                    </a:p>
                  </a:txBody>
                  <a:tcPr marL="68580" marR="68580" marT="0" marB="0" anchor="ctr"/>
                </a:tc>
                <a:extLst>
                  <a:ext uri="{0D108BD9-81ED-4DB2-BD59-A6C34878D82A}">
                    <a16:rowId xmlns:a16="http://schemas.microsoft.com/office/drawing/2014/main" val="1097516756"/>
                  </a:ext>
                </a:extLst>
              </a:tr>
              <a:tr h="349389">
                <a:tc>
                  <a:txBody>
                    <a:bodyPr/>
                    <a:lstStyle/>
                    <a:p>
                      <a:pPr algn="just">
                        <a:lnSpc>
                          <a:spcPts val="1300"/>
                        </a:lnSpc>
                        <a:spcAft>
                          <a:spcPts val="1200"/>
                        </a:spcAft>
                      </a:pPr>
                      <a:r>
                        <a:rPr lang="en-GB" sz="1800" b="1">
                          <a:solidFill>
                            <a:schemeClr val="tx1"/>
                          </a:solidFill>
                          <a:effectLst/>
                          <a:latin typeface="Arial Narrow" panose="020B0606020202030204" pitchFamily="34" charset="0"/>
                          <a:cs typeface="Helvetica" panose="020B0604020202020204" pitchFamily="34" charset="0"/>
                        </a:rPr>
                        <a:t>Mechanical energy release (MJ)</a:t>
                      </a:r>
                      <a:endParaRPr lang="en-IN" sz="1800" b="1">
                        <a:solidFill>
                          <a:schemeClr val="tx1"/>
                        </a:solidFill>
                        <a:effectLst/>
                        <a:latin typeface="Arial Narrow" panose="020B0606020202030204" pitchFamily="34" charset="0"/>
                        <a:ea typeface="Times New Roman" panose="02020603050405020304" pitchFamily="18" charset="0"/>
                        <a:cs typeface="Helvetica" panose="020B0604020202020204" pitchFamily="34" charset="0"/>
                      </a:endParaRPr>
                    </a:p>
                  </a:txBody>
                  <a:tcPr marL="68580" marR="68580" marT="0" marB="0" anchor="ctr"/>
                </a:tc>
                <a:tc>
                  <a:txBody>
                    <a:bodyPr/>
                    <a:lstStyle/>
                    <a:p>
                      <a:pPr algn="ctr">
                        <a:lnSpc>
                          <a:spcPts val="1300"/>
                        </a:lnSpc>
                        <a:spcAft>
                          <a:spcPts val="1200"/>
                        </a:spcAft>
                      </a:pPr>
                      <a:r>
                        <a:rPr lang="en-GB" sz="1800" b="1" dirty="0">
                          <a:solidFill>
                            <a:schemeClr val="tx1"/>
                          </a:solidFill>
                          <a:effectLst/>
                          <a:latin typeface="Arial Narrow" panose="020B0606020202030204" pitchFamily="34" charset="0"/>
                          <a:cs typeface="Helvetica" panose="020B0604020202020204" pitchFamily="34" charset="0"/>
                        </a:rPr>
                        <a:t>100</a:t>
                      </a:r>
                      <a:endParaRPr lang="en-IN" sz="1800" b="1" dirty="0">
                        <a:solidFill>
                          <a:schemeClr val="tx1"/>
                        </a:solidFill>
                        <a:effectLst/>
                        <a:latin typeface="Arial Narrow" panose="020B0606020202030204" pitchFamily="34" charset="0"/>
                        <a:ea typeface="Times New Roman" panose="02020603050405020304" pitchFamily="18" charset="0"/>
                        <a:cs typeface="Helvetica" panose="020B0604020202020204" pitchFamily="34" charset="0"/>
                      </a:endParaRPr>
                    </a:p>
                  </a:txBody>
                  <a:tcPr marL="68580" marR="68580" marT="0" marB="0" anchor="ctr"/>
                </a:tc>
                <a:tc>
                  <a:txBody>
                    <a:bodyPr/>
                    <a:lstStyle/>
                    <a:p>
                      <a:pPr algn="ctr">
                        <a:lnSpc>
                          <a:spcPts val="1300"/>
                        </a:lnSpc>
                        <a:spcAft>
                          <a:spcPts val="1200"/>
                        </a:spcAft>
                      </a:pPr>
                      <a:r>
                        <a:rPr lang="en-GB" sz="1800" b="1" dirty="0">
                          <a:solidFill>
                            <a:schemeClr val="tx1"/>
                          </a:solidFill>
                          <a:effectLst/>
                          <a:latin typeface="Arial Narrow" panose="020B0606020202030204" pitchFamily="34" charset="0"/>
                          <a:cs typeface="Helvetica" panose="020B0604020202020204" pitchFamily="34" charset="0"/>
                        </a:rPr>
                        <a:t>103</a:t>
                      </a:r>
                      <a:endParaRPr lang="en-IN" sz="1800" b="1" dirty="0">
                        <a:solidFill>
                          <a:schemeClr val="tx1"/>
                        </a:solidFill>
                        <a:effectLst/>
                        <a:latin typeface="Arial Narrow" panose="020B0606020202030204" pitchFamily="34" charset="0"/>
                        <a:ea typeface="Times New Roman" panose="02020603050405020304" pitchFamily="18" charset="0"/>
                        <a:cs typeface="Helvetica" panose="020B0604020202020204" pitchFamily="34" charset="0"/>
                      </a:endParaRPr>
                    </a:p>
                  </a:txBody>
                  <a:tcPr marL="68580" marR="68580" marT="0" marB="0" anchor="ctr"/>
                </a:tc>
                <a:extLst>
                  <a:ext uri="{0D108BD9-81ED-4DB2-BD59-A6C34878D82A}">
                    <a16:rowId xmlns:a16="http://schemas.microsoft.com/office/drawing/2014/main" val="3949932691"/>
                  </a:ext>
                </a:extLst>
              </a:tr>
            </a:tbl>
          </a:graphicData>
        </a:graphic>
      </p:graphicFrame>
      <p:sp>
        <p:nvSpPr>
          <p:cNvPr id="2" name="TextBox 1">
            <a:extLst>
              <a:ext uri="{FF2B5EF4-FFF2-40B4-BE49-F238E27FC236}">
                <a16:creationId xmlns:a16="http://schemas.microsoft.com/office/drawing/2014/main" id="{5F4033CC-B3D1-44CB-949A-F2AC0204D2B1}"/>
              </a:ext>
            </a:extLst>
          </p:cNvPr>
          <p:cNvSpPr txBox="1"/>
          <p:nvPr/>
        </p:nvSpPr>
        <p:spPr>
          <a:xfrm>
            <a:off x="1652531" y="6202496"/>
            <a:ext cx="5997155" cy="276999"/>
          </a:xfrm>
          <a:prstGeom prst="rect">
            <a:avLst/>
          </a:prstGeom>
          <a:noFill/>
        </p:spPr>
        <p:txBody>
          <a:bodyPr wrap="none" rtlCol="0">
            <a:spAutoFit/>
          </a:bodyPr>
          <a:lstStyle/>
          <a:p>
            <a:r>
              <a:rPr lang="en-IN" sz="1200" b="1" i="1" dirty="0">
                <a:latin typeface="Helvetica" panose="020B0604020202020204" pitchFamily="34" charset="0"/>
                <a:cs typeface="Helvetica" panose="020B0604020202020204" pitchFamily="34" charset="0"/>
              </a:rPr>
              <a:t>* 65.6 $/s is the reactivity addition rate corresponds to 100 MJ of energy release</a:t>
            </a:r>
          </a:p>
        </p:txBody>
      </p:sp>
    </p:spTree>
    <p:extLst>
      <p:ext uri="{BB962C8B-B14F-4D97-AF65-F5344CB8AC3E}">
        <p14:creationId xmlns:p14="http://schemas.microsoft.com/office/powerpoint/2010/main" val="1563758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32416A3-39EF-4CBE-943D-C79C22FDDC46}"/>
              </a:ext>
            </a:extLst>
          </p:cNvPr>
          <p:cNvSpPr>
            <a:spLocks noGrp="1"/>
          </p:cNvSpPr>
          <p:nvPr>
            <p:ph type="title"/>
          </p:nvPr>
        </p:nvSpPr>
        <p:spPr>
          <a:xfrm>
            <a:off x="838200" y="649956"/>
            <a:ext cx="10515600" cy="726137"/>
          </a:xfrm>
        </p:spPr>
        <p:txBody>
          <a:bodyPr/>
          <a:lstStyle/>
          <a:p>
            <a:pPr algn="l"/>
            <a:r>
              <a:rPr lang="en-GB" dirty="0">
                <a:latin typeface="Helvetica" panose="020B0604020202020204" pitchFamily="34" charset="0"/>
                <a:cs typeface="Helvetica" panose="020B0604020202020204" pitchFamily="34" charset="0"/>
              </a:rPr>
              <a:t>fuel expansion MODULE</a:t>
            </a:r>
            <a:endParaRPr lang="en-US" dirty="0">
              <a:latin typeface="Helvetica" panose="020B0604020202020204" pitchFamily="34" charset="0"/>
              <a:cs typeface="Helvetica" panose="020B0604020202020204" pitchFamily="34" charset="0"/>
            </a:endParaRPr>
          </a:p>
        </p:txBody>
      </p:sp>
      <p:sp>
        <p:nvSpPr>
          <p:cNvPr id="4" name="Slide Number Placeholder 3">
            <a:extLst>
              <a:ext uri="{FF2B5EF4-FFF2-40B4-BE49-F238E27FC236}">
                <a16:creationId xmlns:a16="http://schemas.microsoft.com/office/drawing/2014/main" id="{7E375B46-1A54-44B9-BDCF-97B4D6758E70}"/>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13</a:t>
            </a:fld>
            <a:endParaRPr lang="en-US" dirty="0"/>
          </a:p>
        </p:txBody>
      </p:sp>
      <p:sp>
        <p:nvSpPr>
          <p:cNvPr id="18" name="Text Placeholder 5">
            <a:extLst>
              <a:ext uri="{FF2B5EF4-FFF2-40B4-BE49-F238E27FC236}">
                <a16:creationId xmlns:a16="http://schemas.microsoft.com/office/drawing/2014/main" id="{A33A0ABC-648E-466D-9903-EF9293205B15}"/>
              </a:ext>
            </a:extLst>
          </p:cNvPr>
          <p:cNvSpPr txBox="1">
            <a:spLocks/>
          </p:cNvSpPr>
          <p:nvPr/>
        </p:nvSpPr>
        <p:spPr>
          <a:xfrm>
            <a:off x="738130" y="1927224"/>
            <a:ext cx="10615670" cy="4078537"/>
          </a:xfrm>
          <a:prstGeom prst="rect">
            <a:avLst/>
          </a:prstGeom>
        </p:spPr>
        <p:txBody>
          <a:bodyPr/>
          <a:lstStyle>
            <a:lvl1pPr marL="0" indent="0" algn="l" defTabSz="914400" rtl="0" eaLnBrk="1" latinLnBrk="0" hangingPunct="1">
              <a:lnSpc>
                <a:spcPct val="150000"/>
              </a:lnSpc>
              <a:spcBef>
                <a:spcPts val="0"/>
              </a:spcBef>
              <a:spcAft>
                <a:spcPts val="1200"/>
              </a:spcAft>
              <a:buFont typeface="Segoe UI Light" panose="020B0502040204020203" pitchFamily="34" charset="0"/>
              <a:buNone/>
              <a:defRPr sz="140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en-US" sz="2400" dirty="0">
                <a:latin typeface="Helvetica" panose="020B0604020202020204" pitchFamily="34" charset="0"/>
                <a:cs typeface="Helvetica" panose="020B0604020202020204" pitchFamily="34" charset="0"/>
              </a:rPr>
              <a:t>FEXPAN models a time-dependent hydrodynamic expansion of a homogeneous fluid medium in spherical geometry.</a:t>
            </a:r>
          </a:p>
          <a:p>
            <a:pPr marL="342900" indent="-342900">
              <a:lnSpc>
                <a:spcPct val="100000"/>
              </a:lnSpc>
              <a:buFont typeface="Arial" panose="020B0604020202020204" pitchFamily="34" charset="0"/>
              <a:buChar char="•"/>
            </a:pPr>
            <a:r>
              <a:rPr lang="en-US" sz="2400" dirty="0">
                <a:latin typeface="Helvetica" panose="020B0604020202020204" pitchFamily="34" charset="0"/>
                <a:cs typeface="Helvetica" panose="020B0604020202020204" pitchFamily="34" charset="0"/>
              </a:rPr>
              <a:t>The model simulates the core expansion surrounded by a compressible medium.</a:t>
            </a:r>
          </a:p>
          <a:p>
            <a:pPr marL="342900" indent="-342900">
              <a:lnSpc>
                <a:spcPct val="100000"/>
              </a:lnSpc>
              <a:buFont typeface="Arial" panose="020B0604020202020204" pitchFamily="34" charset="0"/>
              <a:buChar char="•"/>
            </a:pPr>
            <a:r>
              <a:rPr lang="en-US" sz="2400" dirty="0">
                <a:latin typeface="Helvetica" panose="020B0604020202020204" pitchFamily="34" charset="0"/>
                <a:cs typeface="Helvetica" panose="020B0604020202020204" pitchFamily="34" charset="0"/>
              </a:rPr>
              <a:t>The model is adapted in the present analysis and a study of post disassembly hydrodynamic expansion for FFTF geometry is performed.</a:t>
            </a:r>
          </a:p>
          <a:p>
            <a:pPr marL="342900" indent="-342900">
              <a:lnSpc>
                <a:spcPct val="100000"/>
              </a:lnSpc>
              <a:buFont typeface="Arial" panose="020B0604020202020204" pitchFamily="34" charset="0"/>
              <a:buChar char="•"/>
            </a:pPr>
            <a:r>
              <a:rPr lang="en-US" sz="2400" dirty="0">
                <a:latin typeface="Helvetica" panose="020B0604020202020204" pitchFamily="34" charset="0"/>
                <a:cs typeface="Helvetica" panose="020B0604020202020204" pitchFamily="34" charset="0"/>
              </a:rPr>
              <a:t>The output provides the temporal and spatial pressure distribution in the fuel bubble following disassembly. </a:t>
            </a:r>
          </a:p>
        </p:txBody>
      </p:sp>
      <p:sp>
        <p:nvSpPr>
          <p:cNvPr id="24" name="Footer Placeholder 2">
            <a:extLst>
              <a:ext uri="{FF2B5EF4-FFF2-40B4-BE49-F238E27FC236}">
                <a16:creationId xmlns:a16="http://schemas.microsoft.com/office/drawing/2014/main" id="{F13B3CFE-2706-4782-9593-77002AF0E064}"/>
              </a:ext>
            </a:extLst>
          </p:cNvPr>
          <p:cNvSpPr>
            <a:spLocks noGrp="1"/>
          </p:cNvSpPr>
          <p:nvPr>
            <p:ph type="ftr" sz="quarter" idx="11"/>
          </p:nvPr>
        </p:nvSpPr>
        <p:spPr>
          <a:xfrm>
            <a:off x="4038600" y="6356350"/>
            <a:ext cx="4114800" cy="365125"/>
          </a:xfrm>
        </p:spPr>
        <p:txBody>
          <a:bodyPr/>
          <a:lstStyle/>
          <a:p>
            <a:r>
              <a:rPr lang="en-IN" dirty="0"/>
              <a:t>RECENT DEVELOPMENTS IN MODELING OF SEVERE ACCIDENT ANALYSIS CODE PREDIS</a:t>
            </a:r>
            <a:endParaRPr lang="en-US" dirty="0"/>
          </a:p>
        </p:txBody>
      </p:sp>
    </p:spTree>
    <p:extLst>
      <p:ext uri="{BB962C8B-B14F-4D97-AF65-F5344CB8AC3E}">
        <p14:creationId xmlns:p14="http://schemas.microsoft.com/office/powerpoint/2010/main" val="285935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32416A3-39EF-4CBE-943D-C79C22FDDC46}"/>
              </a:ext>
            </a:extLst>
          </p:cNvPr>
          <p:cNvSpPr>
            <a:spLocks noGrp="1"/>
          </p:cNvSpPr>
          <p:nvPr>
            <p:ph type="title"/>
          </p:nvPr>
        </p:nvSpPr>
        <p:spPr>
          <a:xfrm>
            <a:off x="838200" y="649956"/>
            <a:ext cx="10515600" cy="726137"/>
          </a:xfrm>
        </p:spPr>
        <p:txBody>
          <a:bodyPr/>
          <a:lstStyle/>
          <a:p>
            <a:pPr algn="l"/>
            <a:r>
              <a:rPr lang="en-GB" dirty="0">
                <a:latin typeface="Helvetica" panose="020B0604020202020204" pitchFamily="34" charset="0"/>
                <a:cs typeface="Helvetica" panose="020B0604020202020204" pitchFamily="34" charset="0"/>
              </a:rPr>
              <a:t>fuel expansion MODULE</a:t>
            </a:r>
            <a:endParaRPr lang="en-US" dirty="0">
              <a:latin typeface="Helvetica" panose="020B0604020202020204" pitchFamily="34" charset="0"/>
              <a:cs typeface="Helvetica" panose="020B0604020202020204" pitchFamily="34" charset="0"/>
            </a:endParaRPr>
          </a:p>
        </p:txBody>
      </p:sp>
      <p:sp>
        <p:nvSpPr>
          <p:cNvPr id="4" name="Slide Number Placeholder 3">
            <a:extLst>
              <a:ext uri="{FF2B5EF4-FFF2-40B4-BE49-F238E27FC236}">
                <a16:creationId xmlns:a16="http://schemas.microsoft.com/office/drawing/2014/main" id="{7E375B46-1A54-44B9-BDCF-97B4D6758E70}"/>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14</a:t>
            </a:fld>
            <a:endParaRPr lang="en-US" dirty="0"/>
          </a:p>
        </p:txBody>
      </p:sp>
      <p:sp>
        <p:nvSpPr>
          <p:cNvPr id="24" name="Footer Placeholder 2">
            <a:extLst>
              <a:ext uri="{FF2B5EF4-FFF2-40B4-BE49-F238E27FC236}">
                <a16:creationId xmlns:a16="http://schemas.microsoft.com/office/drawing/2014/main" id="{F13B3CFE-2706-4782-9593-77002AF0E064}"/>
              </a:ext>
            </a:extLst>
          </p:cNvPr>
          <p:cNvSpPr>
            <a:spLocks noGrp="1"/>
          </p:cNvSpPr>
          <p:nvPr>
            <p:ph type="ftr" sz="quarter" idx="11"/>
          </p:nvPr>
        </p:nvSpPr>
        <p:spPr>
          <a:xfrm>
            <a:off x="4038600" y="6356350"/>
            <a:ext cx="4114800" cy="365125"/>
          </a:xfrm>
        </p:spPr>
        <p:txBody>
          <a:bodyPr/>
          <a:lstStyle/>
          <a:p>
            <a:r>
              <a:rPr lang="en-IN"/>
              <a:t>RECENT DEVELOPMENTS IN MODELING OF SEVERE ACCIDENT ANALYSIS CODE PREDIS</a:t>
            </a:r>
            <a:endParaRPr lang="en-US" dirty="0"/>
          </a:p>
        </p:txBody>
      </p:sp>
      <p:pic>
        <p:nvPicPr>
          <p:cNvPr id="7" name="Picture 6">
            <a:extLst>
              <a:ext uri="{FF2B5EF4-FFF2-40B4-BE49-F238E27FC236}">
                <a16:creationId xmlns:a16="http://schemas.microsoft.com/office/drawing/2014/main" id="{420821CB-B5EE-45A2-BD2C-A027C4E6CC3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89352" y="1893873"/>
            <a:ext cx="4726724" cy="4055235"/>
          </a:xfrm>
          <a:prstGeom prst="rect">
            <a:avLst/>
          </a:prstGeom>
          <a:noFill/>
        </p:spPr>
      </p:pic>
      <p:pic>
        <p:nvPicPr>
          <p:cNvPr id="9" name="Picture 8">
            <a:extLst>
              <a:ext uri="{FF2B5EF4-FFF2-40B4-BE49-F238E27FC236}">
                <a16:creationId xmlns:a16="http://schemas.microsoft.com/office/drawing/2014/main" id="{2D1C8E4B-A948-4FB0-AB28-31BD9E9BBFF0}"/>
              </a:ext>
            </a:extLst>
          </p:cNvPr>
          <p:cNvPicPr/>
          <p:nvPr/>
        </p:nvPicPr>
        <p:blipFill>
          <a:blip r:embed="rId3">
            <a:lum bright="-27000" contrast="55000"/>
          </a:blip>
          <a:srcRect/>
          <a:stretch>
            <a:fillRect/>
          </a:stretch>
        </p:blipFill>
        <p:spPr bwMode="auto">
          <a:xfrm>
            <a:off x="6505630" y="1914655"/>
            <a:ext cx="4848170" cy="3666748"/>
          </a:xfrm>
          <a:prstGeom prst="rect">
            <a:avLst/>
          </a:prstGeom>
          <a:noFill/>
          <a:ln w="9525">
            <a:noFill/>
            <a:miter lim="800000"/>
            <a:headEnd/>
            <a:tailEnd/>
          </a:ln>
        </p:spPr>
      </p:pic>
      <p:sp>
        <p:nvSpPr>
          <p:cNvPr id="2" name="TextBox 1">
            <a:extLst>
              <a:ext uri="{FF2B5EF4-FFF2-40B4-BE49-F238E27FC236}">
                <a16:creationId xmlns:a16="http://schemas.microsoft.com/office/drawing/2014/main" id="{3A690522-2EE8-A897-B456-FDD902200B73}"/>
              </a:ext>
            </a:extLst>
          </p:cNvPr>
          <p:cNvSpPr txBox="1"/>
          <p:nvPr/>
        </p:nvSpPr>
        <p:spPr>
          <a:xfrm>
            <a:off x="3037116" y="5794283"/>
            <a:ext cx="1602376" cy="338554"/>
          </a:xfrm>
          <a:prstGeom prst="rect">
            <a:avLst/>
          </a:prstGeom>
          <a:noFill/>
        </p:spPr>
        <p:txBody>
          <a:bodyPr wrap="square" rtlCol="0">
            <a:spAutoFit/>
          </a:bodyPr>
          <a:lstStyle/>
          <a:p>
            <a:r>
              <a:rPr lang="en-IN" sz="1600" b="1" dirty="0">
                <a:solidFill>
                  <a:srgbClr val="685135"/>
                </a:solidFill>
                <a:latin typeface="Helvetica" panose="020B0604020202020204" pitchFamily="34" charset="0"/>
                <a:cs typeface="Helvetica" panose="020B0604020202020204" pitchFamily="34" charset="0"/>
              </a:rPr>
              <a:t>PREDIS</a:t>
            </a:r>
          </a:p>
        </p:txBody>
      </p:sp>
      <p:sp>
        <p:nvSpPr>
          <p:cNvPr id="3" name="TextBox 2">
            <a:extLst>
              <a:ext uri="{FF2B5EF4-FFF2-40B4-BE49-F238E27FC236}">
                <a16:creationId xmlns:a16="http://schemas.microsoft.com/office/drawing/2014/main" id="{0A87771F-2B2E-C8AD-2FDA-2792710FBA31}"/>
              </a:ext>
            </a:extLst>
          </p:cNvPr>
          <p:cNvSpPr txBox="1"/>
          <p:nvPr/>
        </p:nvSpPr>
        <p:spPr>
          <a:xfrm>
            <a:off x="8414658" y="5729161"/>
            <a:ext cx="2128155" cy="338554"/>
          </a:xfrm>
          <a:prstGeom prst="rect">
            <a:avLst/>
          </a:prstGeom>
          <a:noFill/>
        </p:spPr>
        <p:txBody>
          <a:bodyPr wrap="square" rtlCol="0">
            <a:spAutoFit/>
          </a:bodyPr>
          <a:lstStyle/>
          <a:p>
            <a:r>
              <a:rPr lang="en-IN" sz="1600" b="1" dirty="0">
                <a:solidFill>
                  <a:srgbClr val="685135"/>
                </a:solidFill>
                <a:latin typeface="Helvetica" panose="020B0604020202020204" pitchFamily="34" charset="0"/>
                <a:cs typeface="Helvetica" panose="020B0604020202020204" pitchFamily="34" charset="0"/>
              </a:rPr>
              <a:t>REFERENCE</a:t>
            </a:r>
          </a:p>
        </p:txBody>
      </p:sp>
    </p:spTree>
    <p:extLst>
      <p:ext uri="{BB962C8B-B14F-4D97-AF65-F5344CB8AC3E}">
        <p14:creationId xmlns:p14="http://schemas.microsoft.com/office/powerpoint/2010/main" val="112360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32416A3-39EF-4CBE-943D-C79C22FDDC46}"/>
              </a:ext>
            </a:extLst>
          </p:cNvPr>
          <p:cNvSpPr>
            <a:spLocks noGrp="1"/>
          </p:cNvSpPr>
          <p:nvPr>
            <p:ph type="title"/>
          </p:nvPr>
        </p:nvSpPr>
        <p:spPr>
          <a:xfrm>
            <a:off x="838200" y="649956"/>
            <a:ext cx="10515600" cy="726137"/>
          </a:xfrm>
        </p:spPr>
        <p:txBody>
          <a:bodyPr/>
          <a:lstStyle/>
          <a:p>
            <a:pPr algn="l"/>
            <a:r>
              <a:rPr lang="en-GB" dirty="0">
                <a:latin typeface="Helvetica" panose="020B0604020202020204" pitchFamily="34" charset="0"/>
                <a:cs typeface="Helvetica" panose="020B0604020202020204" pitchFamily="34" charset="0"/>
              </a:rPr>
              <a:t>fuel expansion MODULE</a:t>
            </a:r>
            <a:endParaRPr lang="en-US" dirty="0">
              <a:latin typeface="Helvetica" panose="020B0604020202020204" pitchFamily="34" charset="0"/>
              <a:cs typeface="Helvetica" panose="020B0604020202020204" pitchFamily="34" charset="0"/>
            </a:endParaRPr>
          </a:p>
        </p:txBody>
      </p:sp>
      <p:sp>
        <p:nvSpPr>
          <p:cNvPr id="4" name="Slide Number Placeholder 3">
            <a:extLst>
              <a:ext uri="{FF2B5EF4-FFF2-40B4-BE49-F238E27FC236}">
                <a16:creationId xmlns:a16="http://schemas.microsoft.com/office/drawing/2014/main" id="{7E375B46-1A54-44B9-BDCF-97B4D6758E70}"/>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15</a:t>
            </a:fld>
            <a:endParaRPr lang="en-US" dirty="0"/>
          </a:p>
        </p:txBody>
      </p:sp>
      <p:sp>
        <p:nvSpPr>
          <p:cNvPr id="24" name="Footer Placeholder 2">
            <a:extLst>
              <a:ext uri="{FF2B5EF4-FFF2-40B4-BE49-F238E27FC236}">
                <a16:creationId xmlns:a16="http://schemas.microsoft.com/office/drawing/2014/main" id="{F13B3CFE-2706-4782-9593-77002AF0E064}"/>
              </a:ext>
            </a:extLst>
          </p:cNvPr>
          <p:cNvSpPr>
            <a:spLocks noGrp="1"/>
          </p:cNvSpPr>
          <p:nvPr>
            <p:ph type="ftr" sz="quarter" idx="11"/>
          </p:nvPr>
        </p:nvSpPr>
        <p:spPr>
          <a:xfrm>
            <a:off x="4038600" y="6356350"/>
            <a:ext cx="4114800" cy="365125"/>
          </a:xfrm>
        </p:spPr>
        <p:txBody>
          <a:bodyPr/>
          <a:lstStyle/>
          <a:p>
            <a:r>
              <a:rPr lang="en-IN"/>
              <a:t>RECENT DEVELOPMENTS IN MODELING OF SEVERE ACCIDENT ANALYSIS CODE PREDIS</a:t>
            </a:r>
            <a:endParaRPr lang="en-US" dirty="0"/>
          </a:p>
        </p:txBody>
      </p:sp>
      <p:pic>
        <p:nvPicPr>
          <p:cNvPr id="8" name="Picture 7">
            <a:extLst>
              <a:ext uri="{FF2B5EF4-FFF2-40B4-BE49-F238E27FC236}">
                <a16:creationId xmlns:a16="http://schemas.microsoft.com/office/drawing/2014/main" id="{4B0F5599-090C-4701-9411-58D9BBC1CC6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86020" y="2050767"/>
            <a:ext cx="5344498" cy="3807108"/>
          </a:xfrm>
          <a:prstGeom prst="rect">
            <a:avLst/>
          </a:prstGeom>
          <a:noFill/>
        </p:spPr>
      </p:pic>
      <p:pic>
        <p:nvPicPr>
          <p:cNvPr id="10" name="Picture 9">
            <a:extLst>
              <a:ext uri="{FF2B5EF4-FFF2-40B4-BE49-F238E27FC236}">
                <a16:creationId xmlns:a16="http://schemas.microsoft.com/office/drawing/2014/main" id="{7C13212B-4E45-4286-AE58-1D6239375D3A}"/>
              </a:ext>
            </a:extLst>
          </p:cNvPr>
          <p:cNvPicPr/>
          <p:nvPr/>
        </p:nvPicPr>
        <p:blipFill>
          <a:blip r:embed="rId3">
            <a:lum bright="-27000" contrast="55000"/>
          </a:blip>
          <a:srcRect/>
          <a:stretch>
            <a:fillRect/>
          </a:stretch>
        </p:blipFill>
        <p:spPr bwMode="auto">
          <a:xfrm>
            <a:off x="6646225" y="2050767"/>
            <a:ext cx="5197263" cy="3639183"/>
          </a:xfrm>
          <a:prstGeom prst="rect">
            <a:avLst/>
          </a:prstGeom>
          <a:noFill/>
          <a:ln w="9525">
            <a:noFill/>
            <a:miter lim="800000"/>
            <a:headEnd/>
            <a:tailEnd/>
          </a:ln>
        </p:spPr>
      </p:pic>
      <p:sp>
        <p:nvSpPr>
          <p:cNvPr id="2" name="TextBox 1">
            <a:extLst>
              <a:ext uri="{FF2B5EF4-FFF2-40B4-BE49-F238E27FC236}">
                <a16:creationId xmlns:a16="http://schemas.microsoft.com/office/drawing/2014/main" id="{1E3D17FE-77D9-6269-C637-7529C3957083}"/>
              </a:ext>
            </a:extLst>
          </p:cNvPr>
          <p:cNvSpPr txBox="1"/>
          <p:nvPr/>
        </p:nvSpPr>
        <p:spPr>
          <a:xfrm>
            <a:off x="3237412" y="5753782"/>
            <a:ext cx="1602376" cy="338554"/>
          </a:xfrm>
          <a:prstGeom prst="rect">
            <a:avLst/>
          </a:prstGeom>
          <a:noFill/>
        </p:spPr>
        <p:txBody>
          <a:bodyPr wrap="square" rtlCol="0">
            <a:spAutoFit/>
          </a:bodyPr>
          <a:lstStyle/>
          <a:p>
            <a:r>
              <a:rPr lang="en-IN" sz="1600" b="1" dirty="0">
                <a:solidFill>
                  <a:srgbClr val="685135"/>
                </a:solidFill>
                <a:latin typeface="Helvetica" panose="020B0604020202020204" pitchFamily="34" charset="0"/>
                <a:cs typeface="Helvetica" panose="020B0604020202020204" pitchFamily="34" charset="0"/>
              </a:rPr>
              <a:t>PREDIS</a:t>
            </a:r>
          </a:p>
        </p:txBody>
      </p:sp>
      <p:sp>
        <p:nvSpPr>
          <p:cNvPr id="3" name="TextBox 2">
            <a:extLst>
              <a:ext uri="{FF2B5EF4-FFF2-40B4-BE49-F238E27FC236}">
                <a16:creationId xmlns:a16="http://schemas.microsoft.com/office/drawing/2014/main" id="{7677B059-D6E5-7E33-9DF1-C8BC49A8C335}"/>
              </a:ext>
            </a:extLst>
          </p:cNvPr>
          <p:cNvSpPr txBox="1"/>
          <p:nvPr/>
        </p:nvSpPr>
        <p:spPr>
          <a:xfrm>
            <a:off x="8918122" y="5684180"/>
            <a:ext cx="2128155" cy="338554"/>
          </a:xfrm>
          <a:prstGeom prst="rect">
            <a:avLst/>
          </a:prstGeom>
          <a:noFill/>
        </p:spPr>
        <p:txBody>
          <a:bodyPr wrap="square" rtlCol="0">
            <a:spAutoFit/>
          </a:bodyPr>
          <a:lstStyle/>
          <a:p>
            <a:r>
              <a:rPr lang="en-IN" sz="1600" b="1" dirty="0">
                <a:solidFill>
                  <a:srgbClr val="685135"/>
                </a:solidFill>
                <a:latin typeface="Helvetica" panose="020B0604020202020204" pitchFamily="34" charset="0"/>
                <a:cs typeface="Helvetica" panose="020B0604020202020204" pitchFamily="34" charset="0"/>
              </a:rPr>
              <a:t>REFERENCE</a:t>
            </a:r>
          </a:p>
        </p:txBody>
      </p:sp>
      <p:sp>
        <p:nvSpPr>
          <p:cNvPr id="5" name="TextBox 4">
            <a:extLst>
              <a:ext uri="{FF2B5EF4-FFF2-40B4-BE49-F238E27FC236}">
                <a16:creationId xmlns:a16="http://schemas.microsoft.com/office/drawing/2014/main" id="{57EDDE4D-5C4A-1862-0CE7-8CC3922B2CC3}"/>
              </a:ext>
            </a:extLst>
          </p:cNvPr>
          <p:cNvSpPr txBox="1"/>
          <p:nvPr/>
        </p:nvSpPr>
        <p:spPr>
          <a:xfrm rot="16200000">
            <a:off x="-16329" y="3259722"/>
            <a:ext cx="1709057" cy="338554"/>
          </a:xfrm>
          <a:prstGeom prst="rect">
            <a:avLst/>
          </a:prstGeom>
          <a:solidFill>
            <a:schemeClr val="bg1"/>
          </a:solidFill>
          <a:ln>
            <a:noFill/>
          </a:ln>
        </p:spPr>
        <p:txBody>
          <a:bodyPr wrap="square" rtlCol="0">
            <a:spAutoFit/>
          </a:bodyPr>
          <a:lstStyle/>
          <a:p>
            <a:r>
              <a:rPr lang="en-IN" sz="1600" b="1" dirty="0">
                <a:latin typeface="Calibri" panose="020F0502020204030204" pitchFamily="34" charset="0"/>
                <a:ea typeface="Calibri" panose="020F0502020204030204" pitchFamily="34" charset="0"/>
                <a:cs typeface="Calibri" panose="020F0502020204030204" pitchFamily="34" charset="0"/>
              </a:rPr>
              <a:t>Pressure (bar)</a:t>
            </a:r>
          </a:p>
        </p:txBody>
      </p:sp>
    </p:spTree>
    <p:extLst>
      <p:ext uri="{BB962C8B-B14F-4D97-AF65-F5344CB8AC3E}">
        <p14:creationId xmlns:p14="http://schemas.microsoft.com/office/powerpoint/2010/main" val="3032477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32416A3-39EF-4CBE-943D-C79C22FDDC46}"/>
              </a:ext>
            </a:extLst>
          </p:cNvPr>
          <p:cNvSpPr>
            <a:spLocks noGrp="1"/>
          </p:cNvSpPr>
          <p:nvPr>
            <p:ph type="title"/>
          </p:nvPr>
        </p:nvSpPr>
        <p:spPr>
          <a:xfrm>
            <a:off x="838200" y="649956"/>
            <a:ext cx="10515600" cy="726137"/>
          </a:xfrm>
        </p:spPr>
        <p:txBody>
          <a:bodyPr/>
          <a:lstStyle/>
          <a:p>
            <a:pPr algn="l"/>
            <a:r>
              <a:rPr lang="en-US" dirty="0">
                <a:latin typeface="Helvetica" panose="020B0604020202020204" pitchFamily="34" charset="0"/>
                <a:cs typeface="Helvetica" panose="020B0604020202020204" pitchFamily="34" charset="0"/>
              </a:rPr>
              <a:t>IN-pin fuel motion</a:t>
            </a:r>
          </a:p>
        </p:txBody>
      </p:sp>
      <p:sp>
        <p:nvSpPr>
          <p:cNvPr id="24" name="Text Placeholder 23">
            <a:extLst>
              <a:ext uri="{FF2B5EF4-FFF2-40B4-BE49-F238E27FC236}">
                <a16:creationId xmlns:a16="http://schemas.microsoft.com/office/drawing/2014/main" id="{B127C79B-F024-434C-825D-15CEE80923F4}"/>
              </a:ext>
            </a:extLst>
          </p:cNvPr>
          <p:cNvSpPr>
            <a:spLocks noGrp="1"/>
          </p:cNvSpPr>
          <p:nvPr>
            <p:ph type="body" sz="quarter" idx="16"/>
          </p:nvPr>
        </p:nvSpPr>
        <p:spPr>
          <a:xfrm>
            <a:off x="341523" y="1799259"/>
            <a:ext cx="7579604" cy="3959191"/>
          </a:xfrm>
        </p:spPr>
        <p:txBody>
          <a:bodyPr/>
          <a:lstStyle/>
          <a:p>
            <a:pPr marL="342900" indent="-342900">
              <a:lnSpc>
                <a:spcPct val="100000"/>
              </a:lnSpc>
              <a:buFont typeface="Arial" panose="020B0604020202020204" pitchFamily="34" charset="0"/>
              <a:buChar char="•"/>
            </a:pPr>
            <a:r>
              <a:rPr lang="en-US" sz="2400" dirty="0">
                <a:latin typeface="Helvetica" panose="020B0604020202020204" pitchFamily="34" charset="0"/>
                <a:cs typeface="Helvetica" panose="020B0604020202020204" pitchFamily="34" charset="0"/>
              </a:rPr>
              <a:t>In-pin fuel motion is a hydrodynamic movement of molten fuel inside the fuel pins of a fast reactor under UTOPA without pin failure.</a:t>
            </a:r>
          </a:p>
          <a:p>
            <a:pPr marL="342900" indent="-342900">
              <a:lnSpc>
                <a:spcPct val="100000"/>
              </a:lnSpc>
              <a:buFont typeface="Arial" panose="020B0604020202020204" pitchFamily="34" charset="0"/>
              <a:buChar char="•"/>
            </a:pPr>
            <a:r>
              <a:rPr lang="en-IN" sz="2400" dirty="0">
                <a:latin typeface="Helvetica" panose="020B0604020202020204" pitchFamily="34" charset="0"/>
                <a:cs typeface="Helvetica" panose="020B0604020202020204" pitchFamily="34" charset="0"/>
              </a:rPr>
              <a:t>UTOPA analysis of a medium sized MOX fuelled fast reactor of rated power 600 MW is carried out.</a:t>
            </a:r>
            <a:endParaRPr lang="en-US" sz="2400" dirty="0">
              <a:latin typeface="Helvetica" panose="020B0604020202020204" pitchFamily="34" charset="0"/>
              <a:cs typeface="Helvetica" panose="020B0604020202020204" pitchFamily="34" charset="0"/>
            </a:endParaRPr>
          </a:p>
          <a:p>
            <a:pPr marL="342900" indent="-342900">
              <a:lnSpc>
                <a:spcPct val="100000"/>
              </a:lnSpc>
              <a:buFont typeface="Arial" panose="020B0604020202020204" pitchFamily="34" charset="0"/>
              <a:buChar char="•"/>
            </a:pPr>
            <a:r>
              <a:rPr lang="en-US" sz="2400" dirty="0">
                <a:latin typeface="Helvetica" panose="020B0604020202020204" pitchFamily="34" charset="0"/>
                <a:cs typeface="Helvetica" panose="020B0604020202020204" pitchFamily="34" charset="0"/>
              </a:rPr>
              <a:t>With melting the melt radius increases and the molten fuel is relocated to the central hole</a:t>
            </a:r>
          </a:p>
          <a:p>
            <a:pPr marL="342900" indent="-342900">
              <a:lnSpc>
                <a:spcPct val="100000"/>
              </a:lnSpc>
              <a:buFont typeface="Arial" panose="020B0604020202020204" pitchFamily="34" charset="0"/>
              <a:buChar char="•"/>
            </a:pPr>
            <a:r>
              <a:rPr lang="en-IN" sz="2400" dirty="0">
                <a:latin typeface="Helvetica" panose="020B0604020202020204" pitchFamily="34" charset="0"/>
                <a:cs typeface="Helvetica" panose="020B0604020202020204" pitchFamily="34" charset="0"/>
              </a:rPr>
              <a:t>Once it is relocated it is dropping down due to gravity, and when it reaches the lower portion it solidifies.</a:t>
            </a:r>
            <a:endParaRPr lang="en-US" sz="2400" dirty="0">
              <a:latin typeface="Helvetica" panose="020B0604020202020204" pitchFamily="34" charset="0"/>
              <a:cs typeface="Helvetica" panose="020B0604020202020204" pitchFamily="34" charset="0"/>
            </a:endParaRPr>
          </a:p>
          <a:p>
            <a:pPr marL="342900" indent="-342900">
              <a:lnSpc>
                <a:spcPct val="100000"/>
              </a:lnSpc>
              <a:buFont typeface="Arial" panose="020B0604020202020204" pitchFamily="34" charset="0"/>
              <a:buChar char="•"/>
            </a:pPr>
            <a:endParaRPr lang="en-US" sz="2400" dirty="0">
              <a:latin typeface="Helvetica" panose="020B0604020202020204" pitchFamily="34" charset="0"/>
              <a:cs typeface="Helvetica" panose="020B0604020202020204" pitchFamily="34" charset="0"/>
            </a:endParaRPr>
          </a:p>
        </p:txBody>
      </p:sp>
      <p:sp>
        <p:nvSpPr>
          <p:cNvPr id="4" name="Slide Number Placeholder 3">
            <a:extLst>
              <a:ext uri="{FF2B5EF4-FFF2-40B4-BE49-F238E27FC236}">
                <a16:creationId xmlns:a16="http://schemas.microsoft.com/office/drawing/2014/main" id="{7E375B46-1A54-44B9-BDCF-97B4D6758E70}"/>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16</a:t>
            </a:fld>
            <a:endParaRPr lang="en-US" dirty="0"/>
          </a:p>
        </p:txBody>
      </p:sp>
      <p:sp>
        <p:nvSpPr>
          <p:cNvPr id="9" name="Footer Placeholder 2">
            <a:extLst>
              <a:ext uri="{FF2B5EF4-FFF2-40B4-BE49-F238E27FC236}">
                <a16:creationId xmlns:a16="http://schemas.microsoft.com/office/drawing/2014/main" id="{5BD4F1FA-8629-49C7-8246-36235DFCA29C}"/>
              </a:ext>
            </a:extLst>
          </p:cNvPr>
          <p:cNvSpPr>
            <a:spLocks noGrp="1"/>
          </p:cNvSpPr>
          <p:nvPr>
            <p:ph type="ftr" sz="quarter" idx="11"/>
          </p:nvPr>
        </p:nvSpPr>
        <p:spPr>
          <a:xfrm>
            <a:off x="4038600" y="6356350"/>
            <a:ext cx="4114800" cy="365125"/>
          </a:xfrm>
        </p:spPr>
        <p:txBody>
          <a:bodyPr/>
          <a:lstStyle/>
          <a:p>
            <a:r>
              <a:rPr lang="en-IN"/>
              <a:t>RECENT DEVELOPMENTS IN MODELING OF SEVERE ACCIDENT ANALYSIS CODE PREDIS</a:t>
            </a:r>
            <a:endParaRPr lang="en-US" dirty="0"/>
          </a:p>
        </p:txBody>
      </p:sp>
      <p:pic>
        <p:nvPicPr>
          <p:cNvPr id="7" name="Picture 6">
            <a:extLst>
              <a:ext uri="{FF2B5EF4-FFF2-40B4-BE49-F238E27FC236}">
                <a16:creationId xmlns:a16="http://schemas.microsoft.com/office/drawing/2014/main" id="{1B4A27A2-1EA6-4056-8C86-9D19AB0C898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3399" y="1839956"/>
            <a:ext cx="3315159" cy="3877798"/>
          </a:xfrm>
          <a:prstGeom prst="rect">
            <a:avLst/>
          </a:prstGeom>
          <a:noFill/>
          <a:ln>
            <a:noFill/>
          </a:ln>
        </p:spPr>
      </p:pic>
    </p:spTree>
    <p:extLst>
      <p:ext uri="{BB962C8B-B14F-4D97-AF65-F5344CB8AC3E}">
        <p14:creationId xmlns:p14="http://schemas.microsoft.com/office/powerpoint/2010/main" val="3075548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32416A3-39EF-4CBE-943D-C79C22FDDC46}"/>
              </a:ext>
            </a:extLst>
          </p:cNvPr>
          <p:cNvSpPr>
            <a:spLocks noGrp="1"/>
          </p:cNvSpPr>
          <p:nvPr>
            <p:ph type="title"/>
          </p:nvPr>
        </p:nvSpPr>
        <p:spPr>
          <a:xfrm>
            <a:off x="838200" y="649956"/>
            <a:ext cx="10515600" cy="726137"/>
          </a:xfrm>
        </p:spPr>
        <p:txBody>
          <a:bodyPr/>
          <a:lstStyle/>
          <a:p>
            <a:pPr algn="l"/>
            <a:r>
              <a:rPr lang="en-US" dirty="0">
                <a:latin typeface="Helvetica" panose="020B0604020202020204" pitchFamily="34" charset="0"/>
                <a:cs typeface="Helvetica" panose="020B0604020202020204" pitchFamily="34" charset="0"/>
              </a:rPr>
              <a:t>IN-pin fuel motion</a:t>
            </a:r>
          </a:p>
        </p:txBody>
      </p:sp>
      <p:sp>
        <p:nvSpPr>
          <p:cNvPr id="4" name="Slide Number Placeholder 3">
            <a:extLst>
              <a:ext uri="{FF2B5EF4-FFF2-40B4-BE49-F238E27FC236}">
                <a16:creationId xmlns:a16="http://schemas.microsoft.com/office/drawing/2014/main" id="{7E375B46-1A54-44B9-BDCF-97B4D6758E70}"/>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17</a:t>
            </a:fld>
            <a:endParaRPr lang="en-US" dirty="0"/>
          </a:p>
        </p:txBody>
      </p:sp>
      <p:sp>
        <p:nvSpPr>
          <p:cNvPr id="9" name="Footer Placeholder 2">
            <a:extLst>
              <a:ext uri="{FF2B5EF4-FFF2-40B4-BE49-F238E27FC236}">
                <a16:creationId xmlns:a16="http://schemas.microsoft.com/office/drawing/2014/main" id="{5BD4F1FA-8629-49C7-8246-36235DFCA29C}"/>
              </a:ext>
            </a:extLst>
          </p:cNvPr>
          <p:cNvSpPr>
            <a:spLocks noGrp="1"/>
          </p:cNvSpPr>
          <p:nvPr>
            <p:ph type="ftr" sz="quarter" idx="11"/>
          </p:nvPr>
        </p:nvSpPr>
        <p:spPr>
          <a:xfrm>
            <a:off x="4038600" y="6356350"/>
            <a:ext cx="4114800" cy="365125"/>
          </a:xfrm>
        </p:spPr>
        <p:txBody>
          <a:bodyPr/>
          <a:lstStyle/>
          <a:p>
            <a:r>
              <a:rPr lang="en-IN"/>
              <a:t>RECENT DEVELOPMENTS IN MODELING OF SEVERE ACCIDENT ANALYSIS CODE PREDIS</a:t>
            </a:r>
            <a:endParaRPr lang="en-US" dirty="0"/>
          </a:p>
        </p:txBody>
      </p:sp>
      <p:pic>
        <p:nvPicPr>
          <p:cNvPr id="7" name="Picture 6">
            <a:extLst>
              <a:ext uri="{FF2B5EF4-FFF2-40B4-BE49-F238E27FC236}">
                <a16:creationId xmlns:a16="http://schemas.microsoft.com/office/drawing/2014/main" id="{10D68286-9FEA-4E4D-B82F-2AFFE0F98BA4}"/>
              </a:ext>
            </a:extLst>
          </p:cNvPr>
          <p:cNvPicPr/>
          <p:nvPr/>
        </p:nvPicPr>
        <p:blipFill>
          <a:blip r:embed="rId2"/>
          <a:stretch>
            <a:fillRect/>
          </a:stretch>
        </p:blipFill>
        <p:spPr>
          <a:xfrm>
            <a:off x="553252" y="1734017"/>
            <a:ext cx="5156380" cy="3544842"/>
          </a:xfrm>
          <a:prstGeom prst="rect">
            <a:avLst/>
          </a:prstGeom>
        </p:spPr>
      </p:pic>
      <p:pic>
        <p:nvPicPr>
          <p:cNvPr id="3" name="Picture 2">
            <a:extLst>
              <a:ext uri="{FF2B5EF4-FFF2-40B4-BE49-F238E27FC236}">
                <a16:creationId xmlns:a16="http://schemas.microsoft.com/office/drawing/2014/main" id="{98992415-C10C-4D84-940E-10A5299954CB}"/>
              </a:ext>
            </a:extLst>
          </p:cNvPr>
          <p:cNvPicPr>
            <a:picLocks noChangeAspect="1"/>
          </p:cNvPicPr>
          <p:nvPr/>
        </p:nvPicPr>
        <p:blipFill>
          <a:blip r:embed="rId3"/>
          <a:stretch>
            <a:fillRect/>
          </a:stretch>
        </p:blipFill>
        <p:spPr>
          <a:xfrm>
            <a:off x="6131572" y="1615896"/>
            <a:ext cx="5351896" cy="3750460"/>
          </a:xfrm>
          <a:prstGeom prst="rect">
            <a:avLst/>
          </a:prstGeom>
        </p:spPr>
      </p:pic>
      <p:sp>
        <p:nvSpPr>
          <p:cNvPr id="8" name="Text Placeholder 22">
            <a:extLst>
              <a:ext uri="{FF2B5EF4-FFF2-40B4-BE49-F238E27FC236}">
                <a16:creationId xmlns:a16="http://schemas.microsoft.com/office/drawing/2014/main" id="{138BD87A-163F-4CE1-B88D-BFD3FC5A3E58}"/>
              </a:ext>
            </a:extLst>
          </p:cNvPr>
          <p:cNvSpPr txBox="1">
            <a:spLocks/>
          </p:cNvSpPr>
          <p:nvPr/>
        </p:nvSpPr>
        <p:spPr>
          <a:xfrm>
            <a:off x="1667906" y="5438987"/>
            <a:ext cx="3576124" cy="42236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200" baseline="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chemeClr val="tx1"/>
                </a:solidFill>
                <a:latin typeface="Helvetica" panose="020B0604020202020204" pitchFamily="34" charset="0"/>
                <a:cs typeface="Helvetica" panose="020B0604020202020204" pitchFamily="34" charset="0"/>
              </a:rPr>
              <a:t>Reactor power with time</a:t>
            </a:r>
          </a:p>
        </p:txBody>
      </p:sp>
      <p:sp>
        <p:nvSpPr>
          <p:cNvPr id="10" name="Text Placeholder 22">
            <a:extLst>
              <a:ext uri="{FF2B5EF4-FFF2-40B4-BE49-F238E27FC236}">
                <a16:creationId xmlns:a16="http://schemas.microsoft.com/office/drawing/2014/main" id="{B6C9CA28-046D-4899-86BB-47AEA4BBAD44}"/>
              </a:ext>
            </a:extLst>
          </p:cNvPr>
          <p:cNvSpPr txBox="1">
            <a:spLocks/>
          </p:cNvSpPr>
          <p:nvPr/>
        </p:nvSpPr>
        <p:spPr>
          <a:xfrm>
            <a:off x="7448482" y="5438987"/>
            <a:ext cx="3576124" cy="42236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200" baseline="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chemeClr val="tx1"/>
                </a:solidFill>
                <a:latin typeface="Helvetica" panose="020B0604020202020204" pitchFamily="34" charset="0"/>
                <a:cs typeface="Helvetica" panose="020B0604020202020204" pitchFamily="34" charset="0"/>
              </a:rPr>
              <a:t>Melting reactivity with time</a:t>
            </a:r>
          </a:p>
        </p:txBody>
      </p:sp>
    </p:spTree>
    <p:extLst>
      <p:ext uri="{BB962C8B-B14F-4D97-AF65-F5344CB8AC3E}">
        <p14:creationId xmlns:p14="http://schemas.microsoft.com/office/powerpoint/2010/main" val="3044542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32416A3-39EF-4CBE-943D-C79C22FDDC46}"/>
              </a:ext>
            </a:extLst>
          </p:cNvPr>
          <p:cNvSpPr>
            <a:spLocks noGrp="1"/>
          </p:cNvSpPr>
          <p:nvPr>
            <p:ph type="title"/>
          </p:nvPr>
        </p:nvSpPr>
        <p:spPr>
          <a:xfrm>
            <a:off x="838200" y="649956"/>
            <a:ext cx="10515600" cy="726137"/>
          </a:xfrm>
        </p:spPr>
        <p:txBody>
          <a:bodyPr/>
          <a:lstStyle/>
          <a:p>
            <a:pPr algn="l"/>
            <a:r>
              <a:rPr lang="en-US" dirty="0">
                <a:latin typeface="Helvetica" panose="020B0604020202020204" pitchFamily="34" charset="0"/>
                <a:cs typeface="Helvetica" panose="020B0604020202020204" pitchFamily="34" charset="0"/>
              </a:rPr>
              <a:t>IN-pin fuel motion</a:t>
            </a:r>
          </a:p>
        </p:txBody>
      </p:sp>
      <p:sp>
        <p:nvSpPr>
          <p:cNvPr id="24" name="Text Placeholder 23">
            <a:extLst>
              <a:ext uri="{FF2B5EF4-FFF2-40B4-BE49-F238E27FC236}">
                <a16:creationId xmlns:a16="http://schemas.microsoft.com/office/drawing/2014/main" id="{B127C79B-F024-434C-825D-15CEE80923F4}"/>
              </a:ext>
            </a:extLst>
          </p:cNvPr>
          <p:cNvSpPr>
            <a:spLocks noGrp="1"/>
          </p:cNvSpPr>
          <p:nvPr>
            <p:ph type="body" sz="quarter" idx="16"/>
          </p:nvPr>
        </p:nvSpPr>
        <p:spPr>
          <a:xfrm>
            <a:off x="333915" y="2185177"/>
            <a:ext cx="4766895" cy="3206034"/>
          </a:xfrm>
        </p:spPr>
        <p:txBody>
          <a:bodyPr/>
          <a:lstStyle/>
          <a:p>
            <a:pPr>
              <a:lnSpc>
                <a:spcPts val="3400"/>
              </a:lnSpc>
            </a:pPr>
            <a:r>
              <a:rPr lang="en-IN" sz="2400" dirty="0">
                <a:latin typeface="Helvetica" panose="020B0604020202020204" pitchFamily="34" charset="0"/>
                <a:cs typeface="Helvetica" panose="020B0604020202020204" pitchFamily="34" charset="0"/>
              </a:rPr>
              <a:t>Considering in pin fuel motion feedbacks not only reduces the power at the end of the transient, it also reduces the hot spot clad, coolant temperature and also the number of radial channels undergo melting. </a:t>
            </a:r>
            <a:endParaRPr lang="en-US" sz="2400" dirty="0">
              <a:latin typeface="Helvetica" panose="020B0604020202020204" pitchFamily="34" charset="0"/>
              <a:cs typeface="Helvetica" panose="020B0604020202020204" pitchFamily="34" charset="0"/>
            </a:endParaRPr>
          </a:p>
        </p:txBody>
      </p:sp>
      <p:sp>
        <p:nvSpPr>
          <p:cNvPr id="4" name="Slide Number Placeholder 3">
            <a:extLst>
              <a:ext uri="{FF2B5EF4-FFF2-40B4-BE49-F238E27FC236}">
                <a16:creationId xmlns:a16="http://schemas.microsoft.com/office/drawing/2014/main" id="{7E375B46-1A54-44B9-BDCF-97B4D6758E70}"/>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18</a:t>
            </a:fld>
            <a:endParaRPr lang="en-US" dirty="0"/>
          </a:p>
        </p:txBody>
      </p:sp>
      <p:sp>
        <p:nvSpPr>
          <p:cNvPr id="9" name="Footer Placeholder 2">
            <a:extLst>
              <a:ext uri="{FF2B5EF4-FFF2-40B4-BE49-F238E27FC236}">
                <a16:creationId xmlns:a16="http://schemas.microsoft.com/office/drawing/2014/main" id="{5BD4F1FA-8629-49C7-8246-36235DFCA29C}"/>
              </a:ext>
            </a:extLst>
          </p:cNvPr>
          <p:cNvSpPr>
            <a:spLocks noGrp="1"/>
          </p:cNvSpPr>
          <p:nvPr>
            <p:ph type="ftr" sz="quarter" idx="11"/>
          </p:nvPr>
        </p:nvSpPr>
        <p:spPr>
          <a:xfrm>
            <a:off x="4038600" y="6356350"/>
            <a:ext cx="4114800" cy="365125"/>
          </a:xfrm>
        </p:spPr>
        <p:txBody>
          <a:bodyPr/>
          <a:lstStyle/>
          <a:p>
            <a:r>
              <a:rPr lang="en-IN"/>
              <a:t>RECENT DEVELOPMENTS IN MODELING OF SEVERE ACCIDENT ANALYSIS CODE PREDIS</a:t>
            </a:r>
            <a:endParaRPr lang="en-US" dirty="0"/>
          </a:p>
        </p:txBody>
      </p:sp>
      <p:graphicFrame>
        <p:nvGraphicFramePr>
          <p:cNvPr id="2" name="Table 1">
            <a:extLst>
              <a:ext uri="{FF2B5EF4-FFF2-40B4-BE49-F238E27FC236}">
                <a16:creationId xmlns:a16="http://schemas.microsoft.com/office/drawing/2014/main" id="{264061AE-DBB7-4A9B-8850-C830E00F93AA}"/>
              </a:ext>
            </a:extLst>
          </p:cNvPr>
          <p:cNvGraphicFramePr>
            <a:graphicFrameLocks noGrp="1"/>
          </p:cNvGraphicFramePr>
          <p:nvPr/>
        </p:nvGraphicFramePr>
        <p:xfrm>
          <a:off x="5535764" y="2104222"/>
          <a:ext cx="6322321" cy="3367944"/>
        </p:xfrm>
        <a:graphic>
          <a:graphicData uri="http://schemas.openxmlformats.org/drawingml/2006/table">
            <a:tbl>
              <a:tblPr firstRow="1" firstCol="1" bandRow="1">
                <a:tableStyleId>{68D230F3-CF80-4859-8CE7-A43EE81993B5}</a:tableStyleId>
              </a:tblPr>
              <a:tblGrid>
                <a:gridCol w="3146045">
                  <a:extLst>
                    <a:ext uri="{9D8B030D-6E8A-4147-A177-3AD203B41FA5}">
                      <a16:colId xmlns:a16="http://schemas.microsoft.com/office/drawing/2014/main" val="3629751493"/>
                    </a:ext>
                  </a:extLst>
                </a:gridCol>
                <a:gridCol w="1776578">
                  <a:extLst>
                    <a:ext uri="{9D8B030D-6E8A-4147-A177-3AD203B41FA5}">
                      <a16:colId xmlns:a16="http://schemas.microsoft.com/office/drawing/2014/main" val="1312906795"/>
                    </a:ext>
                  </a:extLst>
                </a:gridCol>
                <a:gridCol w="1399698">
                  <a:extLst>
                    <a:ext uri="{9D8B030D-6E8A-4147-A177-3AD203B41FA5}">
                      <a16:colId xmlns:a16="http://schemas.microsoft.com/office/drawing/2014/main" val="1721758125"/>
                    </a:ext>
                  </a:extLst>
                </a:gridCol>
              </a:tblGrid>
              <a:tr h="753642">
                <a:tc>
                  <a:txBody>
                    <a:bodyPr/>
                    <a:lstStyle/>
                    <a:p>
                      <a:pPr algn="ctr">
                        <a:lnSpc>
                          <a:spcPct val="100000"/>
                        </a:lnSpc>
                        <a:spcAft>
                          <a:spcPts val="0"/>
                        </a:spcAft>
                      </a:pPr>
                      <a:r>
                        <a:rPr lang="en-GB" sz="1800" dirty="0">
                          <a:effectLst/>
                          <a:latin typeface="Arial Narrow" panose="020B0606020202030204" pitchFamily="34" charset="0"/>
                        </a:rPr>
                        <a:t>Parameter</a:t>
                      </a:r>
                      <a:endParaRPr lang="en-IN" sz="1800" dirty="0">
                        <a:effectLst/>
                        <a:latin typeface="Arial Narrow" panose="020B0606020202030204" pitchFamily="34" charset="0"/>
                      </a:endParaRPr>
                    </a:p>
                    <a:p>
                      <a:pPr algn="ctr">
                        <a:lnSpc>
                          <a:spcPct val="100000"/>
                        </a:lnSpc>
                        <a:spcAft>
                          <a:spcPts val="0"/>
                        </a:spcAft>
                      </a:pPr>
                      <a:r>
                        <a:rPr lang="en-GB" sz="1800" dirty="0">
                          <a:effectLst/>
                          <a:latin typeface="Arial Narrow" panose="020B0606020202030204" pitchFamily="34" charset="0"/>
                        </a:rPr>
                        <a:t>(at 500 s)</a:t>
                      </a:r>
                      <a:endParaRPr lang="en-IN" sz="1800" dirty="0">
                        <a:effectLst/>
                        <a:latin typeface="Arial Narrow" panose="020B0606020202030204" pitchFamily="34" charset="0"/>
                        <a:ea typeface="Times New Roman" panose="02020603050405020304" pitchFamily="18" charset="0"/>
                      </a:endParaRPr>
                    </a:p>
                  </a:txBody>
                  <a:tcPr marL="68580" marR="68580" marT="0" marB="0" anchor="ctr"/>
                </a:tc>
                <a:tc>
                  <a:txBody>
                    <a:bodyPr/>
                    <a:lstStyle/>
                    <a:p>
                      <a:pPr algn="ctr">
                        <a:lnSpc>
                          <a:spcPct val="100000"/>
                        </a:lnSpc>
                        <a:spcAft>
                          <a:spcPts val="0"/>
                        </a:spcAft>
                      </a:pPr>
                      <a:r>
                        <a:rPr lang="en-GB" sz="1800" dirty="0">
                          <a:effectLst/>
                          <a:latin typeface="Arial Narrow" panose="020B0606020202030204" pitchFamily="34" charset="0"/>
                        </a:rPr>
                        <a:t>UTOPA without IPFM</a:t>
                      </a:r>
                      <a:endParaRPr lang="en-IN" sz="1800" dirty="0">
                        <a:effectLst/>
                        <a:latin typeface="Arial Narrow" panose="020B0606020202030204" pitchFamily="34" charset="0"/>
                        <a:ea typeface="Times New Roman" panose="02020603050405020304" pitchFamily="18" charset="0"/>
                      </a:endParaRPr>
                    </a:p>
                  </a:txBody>
                  <a:tcPr marL="68580" marR="68580" marT="0" marB="0" anchor="ctr"/>
                </a:tc>
                <a:tc>
                  <a:txBody>
                    <a:bodyPr/>
                    <a:lstStyle/>
                    <a:p>
                      <a:pPr algn="ctr">
                        <a:lnSpc>
                          <a:spcPct val="100000"/>
                        </a:lnSpc>
                        <a:spcAft>
                          <a:spcPts val="0"/>
                        </a:spcAft>
                      </a:pPr>
                      <a:r>
                        <a:rPr lang="en-GB" sz="1800" dirty="0">
                          <a:effectLst/>
                          <a:latin typeface="Arial Narrow" panose="020B0606020202030204" pitchFamily="34" charset="0"/>
                        </a:rPr>
                        <a:t>UTOPA with IPFM</a:t>
                      </a:r>
                      <a:endParaRPr lang="en-IN" sz="1800" dirty="0">
                        <a:effectLst/>
                        <a:latin typeface="Arial Narrow" panose="020B0606020202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1854887392"/>
                  </a:ext>
                </a:extLst>
              </a:tr>
              <a:tr h="435717">
                <a:tc>
                  <a:txBody>
                    <a:bodyPr/>
                    <a:lstStyle/>
                    <a:p>
                      <a:pPr algn="l">
                        <a:lnSpc>
                          <a:spcPts val="1300"/>
                        </a:lnSpc>
                        <a:spcAft>
                          <a:spcPts val="0"/>
                        </a:spcAft>
                      </a:pPr>
                      <a:r>
                        <a:rPr lang="en-GB" sz="1800">
                          <a:effectLst/>
                          <a:latin typeface="Arial Narrow" panose="020B0606020202030204" pitchFamily="34" charset="0"/>
                        </a:rPr>
                        <a:t>Power (%)</a:t>
                      </a:r>
                      <a:endParaRPr lang="en-IN" sz="1800">
                        <a:effectLst/>
                        <a:latin typeface="Arial Narrow" panose="020B0606020202030204" pitchFamily="34" charset="0"/>
                        <a:ea typeface="Times New Roman" panose="02020603050405020304" pitchFamily="18" charset="0"/>
                      </a:endParaRPr>
                    </a:p>
                  </a:txBody>
                  <a:tcPr marL="68580" marR="68580" marT="0" marB="0" anchor="ctr"/>
                </a:tc>
                <a:tc>
                  <a:txBody>
                    <a:bodyPr/>
                    <a:lstStyle/>
                    <a:p>
                      <a:pPr algn="ctr">
                        <a:lnSpc>
                          <a:spcPts val="1300"/>
                        </a:lnSpc>
                        <a:spcAft>
                          <a:spcPts val="0"/>
                        </a:spcAft>
                      </a:pPr>
                      <a:r>
                        <a:rPr lang="en-GB" sz="1800" b="1" dirty="0">
                          <a:effectLst/>
                          <a:latin typeface="Arial Narrow" panose="020B0606020202030204" pitchFamily="34" charset="0"/>
                        </a:rPr>
                        <a:t>150</a:t>
                      </a:r>
                      <a:endParaRPr lang="en-IN" sz="1800" b="1" dirty="0">
                        <a:effectLst/>
                        <a:latin typeface="Arial Narrow" panose="020B0606020202030204" pitchFamily="34" charset="0"/>
                        <a:ea typeface="Times New Roman" panose="02020603050405020304" pitchFamily="18" charset="0"/>
                      </a:endParaRPr>
                    </a:p>
                  </a:txBody>
                  <a:tcPr marL="68580" marR="68580" marT="0" marB="0" anchor="ctr"/>
                </a:tc>
                <a:tc>
                  <a:txBody>
                    <a:bodyPr/>
                    <a:lstStyle/>
                    <a:p>
                      <a:pPr algn="ctr">
                        <a:lnSpc>
                          <a:spcPts val="1300"/>
                        </a:lnSpc>
                        <a:spcAft>
                          <a:spcPts val="0"/>
                        </a:spcAft>
                      </a:pPr>
                      <a:r>
                        <a:rPr lang="en-GB" sz="1800" b="1">
                          <a:effectLst/>
                          <a:latin typeface="Arial Narrow" panose="020B0606020202030204" pitchFamily="34" charset="0"/>
                        </a:rPr>
                        <a:t>131</a:t>
                      </a:r>
                      <a:endParaRPr lang="en-IN" sz="1800" b="1">
                        <a:effectLst/>
                        <a:latin typeface="Arial Narrow" panose="020B0606020202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849362688"/>
                  </a:ext>
                </a:extLst>
              </a:tr>
              <a:tr h="435717">
                <a:tc>
                  <a:txBody>
                    <a:bodyPr/>
                    <a:lstStyle/>
                    <a:p>
                      <a:pPr algn="l">
                        <a:lnSpc>
                          <a:spcPts val="1300"/>
                        </a:lnSpc>
                        <a:spcAft>
                          <a:spcPts val="0"/>
                        </a:spcAft>
                      </a:pPr>
                      <a:r>
                        <a:rPr lang="en-GB" sz="1800">
                          <a:effectLst/>
                          <a:latin typeface="Arial Narrow" panose="020B0606020202030204" pitchFamily="34" charset="0"/>
                        </a:rPr>
                        <a:t>Peak clad temperature (</a:t>
                      </a:r>
                      <a:r>
                        <a:rPr lang="en-GB" sz="1800" baseline="30000">
                          <a:effectLst/>
                          <a:latin typeface="Arial Narrow" panose="020B0606020202030204" pitchFamily="34" charset="0"/>
                        </a:rPr>
                        <a:t>0</a:t>
                      </a:r>
                      <a:r>
                        <a:rPr lang="en-GB" sz="1800">
                          <a:effectLst/>
                          <a:latin typeface="Arial Narrow" panose="020B0606020202030204" pitchFamily="34" charset="0"/>
                        </a:rPr>
                        <a:t>C)</a:t>
                      </a:r>
                      <a:endParaRPr lang="en-IN" sz="1800">
                        <a:effectLst/>
                        <a:latin typeface="Arial Narrow" panose="020B0606020202030204" pitchFamily="34" charset="0"/>
                        <a:ea typeface="Times New Roman" panose="02020603050405020304" pitchFamily="18" charset="0"/>
                      </a:endParaRPr>
                    </a:p>
                  </a:txBody>
                  <a:tcPr marL="68580" marR="68580" marT="0" marB="0" anchor="ctr"/>
                </a:tc>
                <a:tc>
                  <a:txBody>
                    <a:bodyPr/>
                    <a:lstStyle/>
                    <a:p>
                      <a:pPr algn="ctr">
                        <a:lnSpc>
                          <a:spcPts val="1300"/>
                        </a:lnSpc>
                        <a:spcAft>
                          <a:spcPts val="0"/>
                        </a:spcAft>
                      </a:pPr>
                      <a:r>
                        <a:rPr lang="en-GB" sz="1800" b="1" dirty="0">
                          <a:effectLst/>
                          <a:latin typeface="Arial Narrow" panose="020B0606020202030204" pitchFamily="34" charset="0"/>
                        </a:rPr>
                        <a:t>819</a:t>
                      </a:r>
                      <a:endParaRPr lang="en-IN" sz="1800" b="1" dirty="0">
                        <a:effectLst/>
                        <a:latin typeface="Arial Narrow" panose="020B0606020202030204" pitchFamily="34" charset="0"/>
                        <a:ea typeface="Times New Roman" panose="02020603050405020304" pitchFamily="18" charset="0"/>
                      </a:endParaRPr>
                    </a:p>
                  </a:txBody>
                  <a:tcPr marL="68580" marR="68580" marT="0" marB="0" anchor="ctr"/>
                </a:tc>
                <a:tc>
                  <a:txBody>
                    <a:bodyPr/>
                    <a:lstStyle/>
                    <a:p>
                      <a:pPr algn="ctr">
                        <a:lnSpc>
                          <a:spcPts val="1300"/>
                        </a:lnSpc>
                        <a:spcAft>
                          <a:spcPts val="0"/>
                        </a:spcAft>
                      </a:pPr>
                      <a:r>
                        <a:rPr lang="en-GB" sz="1800" b="1">
                          <a:effectLst/>
                          <a:latin typeface="Arial Narrow" panose="020B0606020202030204" pitchFamily="34" charset="0"/>
                        </a:rPr>
                        <a:t>758</a:t>
                      </a:r>
                      <a:endParaRPr lang="en-IN" sz="1800" b="1">
                        <a:effectLst/>
                        <a:latin typeface="Arial Narrow" panose="020B0606020202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163128747"/>
                  </a:ext>
                </a:extLst>
              </a:tr>
              <a:tr h="435717">
                <a:tc>
                  <a:txBody>
                    <a:bodyPr/>
                    <a:lstStyle/>
                    <a:p>
                      <a:pPr algn="l">
                        <a:lnSpc>
                          <a:spcPts val="1300"/>
                        </a:lnSpc>
                        <a:spcAft>
                          <a:spcPts val="0"/>
                        </a:spcAft>
                      </a:pPr>
                      <a:r>
                        <a:rPr lang="en-GB" sz="1800" dirty="0">
                          <a:effectLst/>
                          <a:latin typeface="Arial Narrow" panose="020B0606020202030204" pitchFamily="34" charset="0"/>
                        </a:rPr>
                        <a:t>Peak coolant temperature (</a:t>
                      </a:r>
                      <a:r>
                        <a:rPr lang="en-GB" sz="1800" baseline="30000" dirty="0">
                          <a:effectLst/>
                          <a:latin typeface="Arial Narrow" panose="020B0606020202030204" pitchFamily="34" charset="0"/>
                        </a:rPr>
                        <a:t>0</a:t>
                      </a:r>
                      <a:r>
                        <a:rPr lang="en-GB" sz="1800" dirty="0">
                          <a:effectLst/>
                          <a:latin typeface="Arial Narrow" panose="020B0606020202030204" pitchFamily="34" charset="0"/>
                        </a:rPr>
                        <a:t>C)</a:t>
                      </a:r>
                      <a:endParaRPr lang="en-IN" sz="1800" dirty="0">
                        <a:effectLst/>
                        <a:latin typeface="Arial Narrow" panose="020B0606020202030204" pitchFamily="34" charset="0"/>
                        <a:ea typeface="Times New Roman" panose="02020603050405020304" pitchFamily="18" charset="0"/>
                      </a:endParaRPr>
                    </a:p>
                  </a:txBody>
                  <a:tcPr marL="68580" marR="68580" marT="0" marB="0" anchor="ctr"/>
                </a:tc>
                <a:tc>
                  <a:txBody>
                    <a:bodyPr/>
                    <a:lstStyle/>
                    <a:p>
                      <a:pPr algn="ctr">
                        <a:lnSpc>
                          <a:spcPts val="1300"/>
                        </a:lnSpc>
                        <a:spcAft>
                          <a:spcPts val="0"/>
                        </a:spcAft>
                      </a:pPr>
                      <a:r>
                        <a:rPr lang="en-GB" sz="1800" b="1" dirty="0">
                          <a:effectLst/>
                          <a:latin typeface="Arial Narrow" panose="020B0606020202030204" pitchFamily="34" charset="0"/>
                        </a:rPr>
                        <a:t>817</a:t>
                      </a:r>
                      <a:endParaRPr lang="en-IN" sz="1800" b="1" dirty="0">
                        <a:effectLst/>
                        <a:latin typeface="Arial Narrow" panose="020B0606020202030204" pitchFamily="34" charset="0"/>
                        <a:ea typeface="Times New Roman" panose="02020603050405020304" pitchFamily="18" charset="0"/>
                      </a:endParaRPr>
                    </a:p>
                  </a:txBody>
                  <a:tcPr marL="68580" marR="68580" marT="0" marB="0" anchor="ctr"/>
                </a:tc>
                <a:tc>
                  <a:txBody>
                    <a:bodyPr/>
                    <a:lstStyle/>
                    <a:p>
                      <a:pPr algn="ctr">
                        <a:lnSpc>
                          <a:spcPts val="1300"/>
                        </a:lnSpc>
                        <a:spcAft>
                          <a:spcPts val="0"/>
                        </a:spcAft>
                      </a:pPr>
                      <a:r>
                        <a:rPr lang="en-GB" sz="1800" b="1">
                          <a:effectLst/>
                          <a:latin typeface="Arial Narrow" panose="020B0606020202030204" pitchFamily="34" charset="0"/>
                        </a:rPr>
                        <a:t>756</a:t>
                      </a:r>
                      <a:endParaRPr lang="en-IN" sz="1800" b="1">
                        <a:effectLst/>
                        <a:latin typeface="Arial Narrow" panose="020B0606020202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604478760"/>
                  </a:ext>
                </a:extLst>
              </a:tr>
              <a:tr h="435717">
                <a:tc>
                  <a:txBody>
                    <a:bodyPr/>
                    <a:lstStyle/>
                    <a:p>
                      <a:pPr algn="l">
                        <a:lnSpc>
                          <a:spcPts val="1300"/>
                        </a:lnSpc>
                        <a:spcAft>
                          <a:spcPts val="0"/>
                        </a:spcAft>
                      </a:pPr>
                      <a:r>
                        <a:rPr lang="en-GB" sz="1800">
                          <a:effectLst/>
                          <a:latin typeface="Arial Narrow" panose="020B0606020202030204" pitchFamily="34" charset="0"/>
                        </a:rPr>
                        <a:t>Clad hotspot temperature (</a:t>
                      </a:r>
                      <a:r>
                        <a:rPr lang="en-GB" sz="1800" baseline="30000">
                          <a:effectLst/>
                          <a:latin typeface="Arial Narrow" panose="020B0606020202030204" pitchFamily="34" charset="0"/>
                        </a:rPr>
                        <a:t>0</a:t>
                      </a:r>
                      <a:r>
                        <a:rPr lang="en-GB" sz="1800">
                          <a:effectLst/>
                          <a:latin typeface="Arial Narrow" panose="020B0606020202030204" pitchFamily="34" charset="0"/>
                        </a:rPr>
                        <a:t>C)</a:t>
                      </a:r>
                      <a:endParaRPr lang="en-IN" sz="1800">
                        <a:effectLst/>
                        <a:latin typeface="Arial Narrow" panose="020B0606020202030204" pitchFamily="34" charset="0"/>
                        <a:ea typeface="Times New Roman" panose="02020603050405020304" pitchFamily="18" charset="0"/>
                      </a:endParaRPr>
                    </a:p>
                  </a:txBody>
                  <a:tcPr marL="68580" marR="68580" marT="0" marB="0" anchor="ctr"/>
                </a:tc>
                <a:tc>
                  <a:txBody>
                    <a:bodyPr/>
                    <a:lstStyle/>
                    <a:p>
                      <a:pPr algn="ctr">
                        <a:lnSpc>
                          <a:spcPts val="1300"/>
                        </a:lnSpc>
                        <a:spcAft>
                          <a:spcPts val="0"/>
                        </a:spcAft>
                      </a:pPr>
                      <a:r>
                        <a:rPr lang="en-GB" sz="1800" b="1" dirty="0">
                          <a:effectLst/>
                          <a:latin typeface="Arial Narrow" panose="020B0606020202030204" pitchFamily="34" charset="0"/>
                        </a:rPr>
                        <a:t>863</a:t>
                      </a:r>
                      <a:endParaRPr lang="en-IN" sz="1800" b="1" dirty="0">
                        <a:effectLst/>
                        <a:latin typeface="Arial Narrow" panose="020B0606020202030204" pitchFamily="34" charset="0"/>
                        <a:ea typeface="Times New Roman" panose="02020603050405020304" pitchFamily="18" charset="0"/>
                      </a:endParaRPr>
                    </a:p>
                  </a:txBody>
                  <a:tcPr marL="68580" marR="68580" marT="0" marB="0" anchor="ctr"/>
                </a:tc>
                <a:tc>
                  <a:txBody>
                    <a:bodyPr/>
                    <a:lstStyle/>
                    <a:p>
                      <a:pPr algn="ctr">
                        <a:lnSpc>
                          <a:spcPts val="1300"/>
                        </a:lnSpc>
                        <a:spcAft>
                          <a:spcPts val="0"/>
                        </a:spcAft>
                      </a:pPr>
                      <a:r>
                        <a:rPr lang="en-GB" sz="1800" b="1">
                          <a:effectLst/>
                          <a:latin typeface="Arial Narrow" panose="020B0606020202030204" pitchFamily="34" charset="0"/>
                        </a:rPr>
                        <a:t>796</a:t>
                      </a:r>
                      <a:endParaRPr lang="en-IN" sz="1800" b="1">
                        <a:effectLst/>
                        <a:latin typeface="Arial Narrow" panose="020B0606020202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3940829766"/>
                  </a:ext>
                </a:extLst>
              </a:tr>
              <a:tr h="435717">
                <a:tc>
                  <a:txBody>
                    <a:bodyPr/>
                    <a:lstStyle/>
                    <a:p>
                      <a:pPr algn="l">
                        <a:lnSpc>
                          <a:spcPts val="1300"/>
                        </a:lnSpc>
                        <a:spcAft>
                          <a:spcPts val="0"/>
                        </a:spcAft>
                      </a:pPr>
                      <a:r>
                        <a:rPr lang="en-GB" sz="1800">
                          <a:effectLst/>
                          <a:latin typeface="Arial Narrow" panose="020B0606020202030204" pitchFamily="34" charset="0"/>
                        </a:rPr>
                        <a:t>Coolant hotspot temperature (</a:t>
                      </a:r>
                      <a:r>
                        <a:rPr lang="en-GB" sz="1800" baseline="30000">
                          <a:effectLst/>
                          <a:latin typeface="Arial Narrow" panose="020B0606020202030204" pitchFamily="34" charset="0"/>
                        </a:rPr>
                        <a:t>0</a:t>
                      </a:r>
                      <a:r>
                        <a:rPr lang="en-GB" sz="1800">
                          <a:effectLst/>
                          <a:latin typeface="Arial Narrow" panose="020B0606020202030204" pitchFamily="34" charset="0"/>
                        </a:rPr>
                        <a:t>C)</a:t>
                      </a:r>
                      <a:endParaRPr lang="en-IN" sz="1800">
                        <a:effectLst/>
                        <a:latin typeface="Arial Narrow" panose="020B0606020202030204" pitchFamily="34" charset="0"/>
                        <a:ea typeface="Times New Roman" panose="02020603050405020304" pitchFamily="18" charset="0"/>
                      </a:endParaRPr>
                    </a:p>
                  </a:txBody>
                  <a:tcPr marL="68580" marR="68580" marT="0" marB="0" anchor="ctr"/>
                </a:tc>
                <a:tc>
                  <a:txBody>
                    <a:bodyPr/>
                    <a:lstStyle/>
                    <a:p>
                      <a:pPr algn="ctr">
                        <a:lnSpc>
                          <a:spcPts val="1300"/>
                        </a:lnSpc>
                        <a:spcAft>
                          <a:spcPts val="0"/>
                        </a:spcAft>
                      </a:pPr>
                      <a:r>
                        <a:rPr lang="en-GB" sz="1800" b="1" dirty="0">
                          <a:effectLst/>
                          <a:latin typeface="Arial Narrow" panose="020B0606020202030204" pitchFamily="34" charset="0"/>
                        </a:rPr>
                        <a:t>855</a:t>
                      </a:r>
                      <a:endParaRPr lang="en-IN" sz="1800" b="1" dirty="0">
                        <a:effectLst/>
                        <a:latin typeface="Arial Narrow" panose="020B0606020202030204" pitchFamily="34" charset="0"/>
                        <a:ea typeface="Times New Roman" panose="02020603050405020304" pitchFamily="18" charset="0"/>
                      </a:endParaRPr>
                    </a:p>
                  </a:txBody>
                  <a:tcPr marL="68580" marR="68580" marT="0" marB="0" anchor="ctr"/>
                </a:tc>
                <a:tc>
                  <a:txBody>
                    <a:bodyPr/>
                    <a:lstStyle/>
                    <a:p>
                      <a:pPr algn="ctr">
                        <a:lnSpc>
                          <a:spcPts val="1300"/>
                        </a:lnSpc>
                        <a:spcAft>
                          <a:spcPts val="0"/>
                        </a:spcAft>
                      </a:pPr>
                      <a:r>
                        <a:rPr lang="en-GB" sz="1800" b="1" dirty="0">
                          <a:effectLst/>
                          <a:latin typeface="Arial Narrow" panose="020B0606020202030204" pitchFamily="34" charset="0"/>
                        </a:rPr>
                        <a:t>789</a:t>
                      </a:r>
                      <a:endParaRPr lang="en-IN" sz="1800" b="1" dirty="0">
                        <a:effectLst/>
                        <a:latin typeface="Arial Narrow" panose="020B0606020202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4125636374"/>
                  </a:ext>
                </a:extLst>
              </a:tr>
              <a:tr h="435717">
                <a:tc>
                  <a:txBody>
                    <a:bodyPr/>
                    <a:lstStyle/>
                    <a:p>
                      <a:pPr algn="l">
                        <a:lnSpc>
                          <a:spcPts val="1300"/>
                        </a:lnSpc>
                        <a:spcAft>
                          <a:spcPts val="0"/>
                        </a:spcAft>
                      </a:pPr>
                      <a:r>
                        <a:rPr lang="en-GB" sz="1800" dirty="0">
                          <a:effectLst/>
                          <a:latin typeface="Arial Narrow" panose="020B0606020202030204" pitchFamily="34" charset="0"/>
                        </a:rPr>
                        <a:t>Inlet coolant temperature (</a:t>
                      </a:r>
                      <a:r>
                        <a:rPr lang="en-GB" sz="1800" baseline="30000" dirty="0">
                          <a:effectLst/>
                          <a:latin typeface="Arial Narrow" panose="020B0606020202030204" pitchFamily="34" charset="0"/>
                        </a:rPr>
                        <a:t>0</a:t>
                      </a:r>
                      <a:r>
                        <a:rPr lang="en-GB" sz="1800" dirty="0">
                          <a:effectLst/>
                          <a:latin typeface="Arial Narrow" panose="020B0606020202030204" pitchFamily="34" charset="0"/>
                        </a:rPr>
                        <a:t>C)</a:t>
                      </a:r>
                      <a:endParaRPr lang="en-IN" sz="1800" dirty="0">
                        <a:effectLst/>
                        <a:latin typeface="Arial Narrow" panose="020B0606020202030204" pitchFamily="34" charset="0"/>
                        <a:ea typeface="Times New Roman" panose="02020603050405020304" pitchFamily="18" charset="0"/>
                      </a:endParaRPr>
                    </a:p>
                  </a:txBody>
                  <a:tcPr marL="68580" marR="68580" marT="0" marB="0" anchor="ctr"/>
                </a:tc>
                <a:tc>
                  <a:txBody>
                    <a:bodyPr/>
                    <a:lstStyle/>
                    <a:p>
                      <a:pPr algn="ctr">
                        <a:lnSpc>
                          <a:spcPts val="1300"/>
                        </a:lnSpc>
                        <a:spcAft>
                          <a:spcPts val="0"/>
                        </a:spcAft>
                      </a:pPr>
                      <a:r>
                        <a:rPr lang="en-GB" sz="1800" b="1">
                          <a:effectLst/>
                          <a:latin typeface="Arial Narrow" panose="020B0606020202030204" pitchFamily="34" charset="0"/>
                        </a:rPr>
                        <a:t>492</a:t>
                      </a:r>
                      <a:endParaRPr lang="en-IN" sz="1800" b="1">
                        <a:effectLst/>
                        <a:latin typeface="Arial Narrow" panose="020B0606020202030204" pitchFamily="34" charset="0"/>
                        <a:ea typeface="Times New Roman" panose="02020603050405020304" pitchFamily="18" charset="0"/>
                      </a:endParaRPr>
                    </a:p>
                  </a:txBody>
                  <a:tcPr marL="68580" marR="68580" marT="0" marB="0" anchor="ctr"/>
                </a:tc>
                <a:tc>
                  <a:txBody>
                    <a:bodyPr/>
                    <a:lstStyle/>
                    <a:p>
                      <a:pPr algn="ctr">
                        <a:lnSpc>
                          <a:spcPts val="1300"/>
                        </a:lnSpc>
                        <a:spcAft>
                          <a:spcPts val="0"/>
                        </a:spcAft>
                      </a:pPr>
                      <a:r>
                        <a:rPr lang="en-GB" sz="1800" b="1" dirty="0">
                          <a:effectLst/>
                          <a:latin typeface="Arial Narrow" panose="020B0606020202030204" pitchFamily="34" charset="0"/>
                        </a:rPr>
                        <a:t>471</a:t>
                      </a:r>
                      <a:endParaRPr lang="en-IN" sz="1800" b="1" dirty="0">
                        <a:effectLst/>
                        <a:latin typeface="Arial Narrow" panose="020B0606020202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1765684630"/>
                  </a:ext>
                </a:extLst>
              </a:tr>
            </a:tbl>
          </a:graphicData>
        </a:graphic>
      </p:graphicFrame>
    </p:spTree>
    <p:extLst>
      <p:ext uri="{BB962C8B-B14F-4D97-AF65-F5344CB8AC3E}">
        <p14:creationId xmlns:p14="http://schemas.microsoft.com/office/powerpoint/2010/main" val="2217972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32416A3-39EF-4CBE-943D-C79C22FDDC46}"/>
              </a:ext>
            </a:extLst>
          </p:cNvPr>
          <p:cNvSpPr>
            <a:spLocks noGrp="1"/>
          </p:cNvSpPr>
          <p:nvPr>
            <p:ph type="title"/>
          </p:nvPr>
        </p:nvSpPr>
        <p:spPr>
          <a:xfrm>
            <a:off x="838200" y="649956"/>
            <a:ext cx="10872730" cy="726137"/>
          </a:xfrm>
        </p:spPr>
        <p:txBody>
          <a:bodyPr/>
          <a:lstStyle/>
          <a:p>
            <a:pPr algn="l"/>
            <a:r>
              <a:rPr lang="en-GB" dirty="0" err="1">
                <a:latin typeface="Helvetica" panose="020B0604020202020204" pitchFamily="34" charset="0"/>
                <a:cs typeface="Helvetica" panose="020B0604020202020204" pitchFamily="34" charset="0"/>
              </a:rPr>
              <a:t>fFTF</a:t>
            </a:r>
            <a:r>
              <a:rPr lang="en-GB" dirty="0">
                <a:latin typeface="Helvetica" panose="020B0604020202020204" pitchFamily="34" charset="0"/>
                <a:cs typeface="Helvetica" panose="020B0604020202020204" pitchFamily="34" charset="0"/>
              </a:rPr>
              <a:t> LOFWOS TEST simulation with PREDIS</a:t>
            </a:r>
            <a:endParaRPr lang="en-US" dirty="0">
              <a:latin typeface="Helvetica" panose="020B0604020202020204" pitchFamily="34" charset="0"/>
              <a:cs typeface="Helvetica" panose="020B0604020202020204" pitchFamily="34" charset="0"/>
            </a:endParaRPr>
          </a:p>
        </p:txBody>
      </p:sp>
      <p:sp>
        <p:nvSpPr>
          <p:cNvPr id="24" name="Text Placeholder 23">
            <a:extLst>
              <a:ext uri="{FF2B5EF4-FFF2-40B4-BE49-F238E27FC236}">
                <a16:creationId xmlns:a16="http://schemas.microsoft.com/office/drawing/2014/main" id="{B127C79B-F024-434C-825D-15CEE80923F4}"/>
              </a:ext>
            </a:extLst>
          </p:cNvPr>
          <p:cNvSpPr>
            <a:spLocks noGrp="1"/>
          </p:cNvSpPr>
          <p:nvPr>
            <p:ph type="body" sz="quarter" idx="16"/>
          </p:nvPr>
        </p:nvSpPr>
        <p:spPr>
          <a:xfrm>
            <a:off x="639597" y="1690922"/>
            <a:ext cx="11170485" cy="3959191"/>
          </a:xfrm>
        </p:spPr>
        <p:txBody>
          <a:bodyPr/>
          <a:lstStyle/>
          <a:p>
            <a:pPr marL="342900" indent="-342900">
              <a:lnSpc>
                <a:spcPct val="100000"/>
              </a:lnSpc>
              <a:buFont typeface="Arial" panose="020B0604020202020204" pitchFamily="34" charset="0"/>
              <a:buChar char="•"/>
            </a:pPr>
            <a:r>
              <a:rPr lang="en-IN" sz="2400" dirty="0">
                <a:latin typeface="Helvetica" panose="020B0604020202020204" pitchFamily="34" charset="0"/>
                <a:cs typeface="Helvetica" panose="020B0604020202020204" pitchFamily="34" charset="0"/>
              </a:rPr>
              <a:t>PREDIS code is benchmarked against FFTF Loss of Flow Without Scram (LOFWOS) test.</a:t>
            </a:r>
          </a:p>
          <a:p>
            <a:pPr marL="342900" indent="-342900">
              <a:lnSpc>
                <a:spcPct val="100000"/>
              </a:lnSpc>
              <a:buFont typeface="Arial" panose="020B0604020202020204" pitchFamily="34" charset="0"/>
              <a:buChar char="•"/>
            </a:pPr>
            <a:r>
              <a:rPr lang="en-IN" sz="2400" dirty="0">
                <a:latin typeface="Helvetica" panose="020B0604020202020204" pitchFamily="34" charset="0"/>
                <a:cs typeface="Helvetica" panose="020B0604020202020204" pitchFamily="34" charset="0"/>
              </a:rPr>
              <a:t>The test was initiated at 50% power and 100% flow with all three primary sodium pumps tripped simultaneously. </a:t>
            </a:r>
          </a:p>
          <a:p>
            <a:pPr marL="342900" indent="-342900">
              <a:lnSpc>
                <a:spcPct val="100000"/>
              </a:lnSpc>
              <a:buFont typeface="Arial" panose="020B0604020202020204" pitchFamily="34" charset="0"/>
              <a:buChar char="•"/>
            </a:pPr>
            <a:r>
              <a:rPr lang="en-IN" sz="2400" dirty="0">
                <a:latin typeface="Helvetica" panose="020B0604020202020204" pitchFamily="34" charset="0"/>
                <a:cs typeface="Helvetica" panose="020B0604020202020204" pitchFamily="34" charset="0"/>
              </a:rPr>
              <a:t>Gas Expansion Modules (GEM) was introduced to demonstrate their effectiveness.</a:t>
            </a:r>
          </a:p>
          <a:p>
            <a:pPr marL="342900" indent="-342900">
              <a:lnSpc>
                <a:spcPct val="100000"/>
              </a:lnSpc>
              <a:buFont typeface="Arial" panose="020B0604020202020204" pitchFamily="34" charset="0"/>
              <a:buChar char="•"/>
            </a:pPr>
            <a:r>
              <a:rPr lang="en-IN" sz="2400" dirty="0">
                <a:latin typeface="Helvetica" panose="020B0604020202020204" pitchFamily="34" charset="0"/>
                <a:cs typeface="Helvetica" panose="020B0604020202020204" pitchFamily="34" charset="0"/>
              </a:rPr>
              <a:t>Transient analyses are carried out with PREDIS code and the evolution of power is compared, net reactivity in the core is compared with the ANL result.</a:t>
            </a:r>
          </a:p>
          <a:p>
            <a:pPr marL="342900" indent="-342900">
              <a:lnSpc>
                <a:spcPct val="100000"/>
              </a:lnSpc>
              <a:buFont typeface="Arial" panose="020B0604020202020204" pitchFamily="34" charset="0"/>
              <a:buChar char="•"/>
            </a:pPr>
            <a:r>
              <a:rPr lang="en-IN" sz="2400" dirty="0">
                <a:latin typeface="Helvetica" panose="020B0604020202020204" pitchFamily="34" charset="0"/>
                <a:cs typeface="Helvetica" panose="020B0604020202020204" pitchFamily="34" charset="0"/>
              </a:rPr>
              <a:t>The code could predict the net reactivity change and power evolution fairly well.</a:t>
            </a:r>
            <a:endParaRPr lang="en-US" sz="2400" dirty="0">
              <a:latin typeface="Helvetica" panose="020B0604020202020204" pitchFamily="34" charset="0"/>
              <a:cs typeface="Helvetica" panose="020B0604020202020204" pitchFamily="34" charset="0"/>
            </a:endParaRPr>
          </a:p>
        </p:txBody>
      </p:sp>
      <p:sp>
        <p:nvSpPr>
          <p:cNvPr id="4" name="Slide Number Placeholder 3">
            <a:extLst>
              <a:ext uri="{FF2B5EF4-FFF2-40B4-BE49-F238E27FC236}">
                <a16:creationId xmlns:a16="http://schemas.microsoft.com/office/drawing/2014/main" id="{7E375B46-1A54-44B9-BDCF-97B4D6758E70}"/>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19</a:t>
            </a:fld>
            <a:endParaRPr lang="en-US" dirty="0"/>
          </a:p>
        </p:txBody>
      </p:sp>
      <p:sp>
        <p:nvSpPr>
          <p:cNvPr id="9" name="Footer Placeholder 2">
            <a:extLst>
              <a:ext uri="{FF2B5EF4-FFF2-40B4-BE49-F238E27FC236}">
                <a16:creationId xmlns:a16="http://schemas.microsoft.com/office/drawing/2014/main" id="{5BD4F1FA-8629-49C7-8246-36235DFCA29C}"/>
              </a:ext>
            </a:extLst>
          </p:cNvPr>
          <p:cNvSpPr>
            <a:spLocks noGrp="1"/>
          </p:cNvSpPr>
          <p:nvPr>
            <p:ph type="ftr" sz="quarter" idx="11"/>
          </p:nvPr>
        </p:nvSpPr>
        <p:spPr>
          <a:xfrm>
            <a:off x="4038600" y="6356350"/>
            <a:ext cx="4114800" cy="365125"/>
          </a:xfrm>
        </p:spPr>
        <p:txBody>
          <a:bodyPr/>
          <a:lstStyle/>
          <a:p>
            <a:r>
              <a:rPr lang="en-IN"/>
              <a:t>RECENT DEVELOPMENTS IN MODELING OF SEVERE ACCIDENT ANALYSIS CODE PREDIS</a:t>
            </a:r>
            <a:endParaRPr lang="en-US" dirty="0"/>
          </a:p>
        </p:txBody>
      </p:sp>
    </p:spTree>
    <p:extLst>
      <p:ext uri="{BB962C8B-B14F-4D97-AF65-F5344CB8AC3E}">
        <p14:creationId xmlns:p14="http://schemas.microsoft.com/office/powerpoint/2010/main" val="2161963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F3F083B8-4B95-4C15-B710-4BC526A23973}"/>
              </a:ext>
            </a:extLst>
          </p:cNvPr>
          <p:cNvSpPr>
            <a:spLocks noGrp="1"/>
          </p:cNvSpPr>
          <p:nvPr>
            <p:ph type="title"/>
          </p:nvPr>
        </p:nvSpPr>
        <p:spPr>
          <a:xfrm>
            <a:off x="369323" y="0"/>
            <a:ext cx="9178438" cy="1124392"/>
          </a:xfrm>
        </p:spPr>
        <p:txBody>
          <a:bodyPr/>
          <a:lstStyle/>
          <a:p>
            <a:r>
              <a:rPr lang="en-US" b="1" dirty="0">
                <a:latin typeface="Helvetica" panose="020B0604020202020204" pitchFamily="34" charset="0"/>
                <a:cs typeface="Helvetica" panose="020B0604020202020204" pitchFamily="34" charset="0"/>
              </a:rPr>
              <a:t>Safety analysis Code system</a:t>
            </a:r>
          </a:p>
        </p:txBody>
      </p:sp>
      <p:sp>
        <p:nvSpPr>
          <p:cNvPr id="3" name="Footer Placeholder 2">
            <a:extLst>
              <a:ext uri="{FF2B5EF4-FFF2-40B4-BE49-F238E27FC236}">
                <a16:creationId xmlns:a16="http://schemas.microsoft.com/office/drawing/2014/main" id="{6CCBF0FB-0046-4D3C-AC29-2382CF05B6D1}"/>
              </a:ext>
            </a:extLst>
          </p:cNvPr>
          <p:cNvSpPr>
            <a:spLocks noGrp="1"/>
          </p:cNvSpPr>
          <p:nvPr>
            <p:ph type="ftr" sz="quarter" idx="11"/>
          </p:nvPr>
        </p:nvSpPr>
        <p:spPr>
          <a:xfrm>
            <a:off x="4038600" y="6356350"/>
            <a:ext cx="4114800" cy="365125"/>
          </a:xfrm>
        </p:spPr>
        <p:txBody>
          <a:bodyPr/>
          <a:lstStyle/>
          <a:p>
            <a:r>
              <a:rPr lang="en-IN"/>
              <a:t>RECENT DEVELOPMENTS IN MODELING OF SEVERE ACCIDENT ANALYSIS CODE PREDIS</a:t>
            </a:r>
            <a:endParaRPr lang="en-US" dirty="0"/>
          </a:p>
        </p:txBody>
      </p:sp>
      <p:sp>
        <p:nvSpPr>
          <p:cNvPr id="4" name="Slide Number Placeholder 3">
            <a:extLst>
              <a:ext uri="{FF2B5EF4-FFF2-40B4-BE49-F238E27FC236}">
                <a16:creationId xmlns:a16="http://schemas.microsoft.com/office/drawing/2014/main" id="{C5FE626F-057D-4E99-A748-F977659F21EC}"/>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2</a:t>
            </a:fld>
            <a:endParaRPr lang="en-US" dirty="0"/>
          </a:p>
        </p:txBody>
      </p:sp>
      <p:graphicFrame>
        <p:nvGraphicFramePr>
          <p:cNvPr id="9" name="Content Placeholder 6" descr="SmartArt Process diagram">
            <a:extLst>
              <a:ext uri="{FF2B5EF4-FFF2-40B4-BE49-F238E27FC236}">
                <a16:creationId xmlns:a16="http://schemas.microsoft.com/office/drawing/2014/main" id="{F538EC28-909A-413F-BD2A-9B238B20FF69}"/>
              </a:ext>
            </a:extLst>
          </p:cNvPr>
          <p:cNvGraphicFramePr>
            <a:graphicFrameLocks/>
          </p:cNvGraphicFramePr>
          <p:nvPr>
            <p:extLst>
              <p:ext uri="{D42A27DB-BD31-4B8C-83A1-F6EECF244321}">
                <p14:modId xmlns:p14="http://schemas.microsoft.com/office/powerpoint/2010/main" val="52717160"/>
              </p:ext>
            </p:extLst>
          </p:nvPr>
        </p:nvGraphicFramePr>
        <p:xfrm>
          <a:off x="464127" y="1437037"/>
          <a:ext cx="9839202" cy="5208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6399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32416A3-39EF-4CBE-943D-C79C22FDDC46}"/>
              </a:ext>
            </a:extLst>
          </p:cNvPr>
          <p:cNvSpPr>
            <a:spLocks noGrp="1"/>
          </p:cNvSpPr>
          <p:nvPr>
            <p:ph type="title"/>
          </p:nvPr>
        </p:nvSpPr>
        <p:spPr>
          <a:xfrm>
            <a:off x="838200" y="649956"/>
            <a:ext cx="10740528" cy="726137"/>
          </a:xfrm>
        </p:spPr>
        <p:txBody>
          <a:bodyPr/>
          <a:lstStyle/>
          <a:p>
            <a:pPr algn="l"/>
            <a:r>
              <a:rPr lang="en-GB" dirty="0" err="1">
                <a:latin typeface="Helvetica" panose="020B0604020202020204" pitchFamily="34" charset="0"/>
                <a:cs typeface="Helvetica" panose="020B0604020202020204" pitchFamily="34" charset="0"/>
              </a:rPr>
              <a:t>fFTF</a:t>
            </a:r>
            <a:r>
              <a:rPr lang="en-GB" dirty="0">
                <a:latin typeface="Helvetica" panose="020B0604020202020204" pitchFamily="34" charset="0"/>
                <a:cs typeface="Helvetica" panose="020B0604020202020204" pitchFamily="34" charset="0"/>
              </a:rPr>
              <a:t> LOFWOS TEST simulation with PREDIS</a:t>
            </a:r>
            <a:endParaRPr lang="en-US" dirty="0">
              <a:latin typeface="Helvetica" panose="020B0604020202020204" pitchFamily="34" charset="0"/>
              <a:cs typeface="Helvetica" panose="020B0604020202020204" pitchFamily="34" charset="0"/>
            </a:endParaRPr>
          </a:p>
        </p:txBody>
      </p:sp>
      <p:sp>
        <p:nvSpPr>
          <p:cNvPr id="4" name="Slide Number Placeholder 3">
            <a:extLst>
              <a:ext uri="{FF2B5EF4-FFF2-40B4-BE49-F238E27FC236}">
                <a16:creationId xmlns:a16="http://schemas.microsoft.com/office/drawing/2014/main" id="{7E375B46-1A54-44B9-BDCF-97B4D6758E70}"/>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20</a:t>
            </a:fld>
            <a:endParaRPr lang="en-US" dirty="0"/>
          </a:p>
        </p:txBody>
      </p:sp>
      <p:sp>
        <p:nvSpPr>
          <p:cNvPr id="9" name="Footer Placeholder 2">
            <a:extLst>
              <a:ext uri="{FF2B5EF4-FFF2-40B4-BE49-F238E27FC236}">
                <a16:creationId xmlns:a16="http://schemas.microsoft.com/office/drawing/2014/main" id="{5BD4F1FA-8629-49C7-8246-36235DFCA29C}"/>
              </a:ext>
            </a:extLst>
          </p:cNvPr>
          <p:cNvSpPr>
            <a:spLocks noGrp="1"/>
          </p:cNvSpPr>
          <p:nvPr>
            <p:ph type="ftr" sz="quarter" idx="11"/>
          </p:nvPr>
        </p:nvSpPr>
        <p:spPr>
          <a:xfrm>
            <a:off x="4038600" y="6356350"/>
            <a:ext cx="4114800" cy="365125"/>
          </a:xfrm>
        </p:spPr>
        <p:txBody>
          <a:bodyPr/>
          <a:lstStyle/>
          <a:p>
            <a:r>
              <a:rPr lang="en-IN"/>
              <a:t>RECENT DEVELOPMENTS IN MODELING OF SEVERE ACCIDENT ANALYSIS CODE PREDIS</a:t>
            </a:r>
            <a:endParaRPr lang="en-US" dirty="0"/>
          </a:p>
        </p:txBody>
      </p:sp>
      <p:pic>
        <p:nvPicPr>
          <p:cNvPr id="8" name="Picture 7">
            <a:extLst>
              <a:ext uri="{FF2B5EF4-FFF2-40B4-BE49-F238E27FC236}">
                <a16:creationId xmlns:a16="http://schemas.microsoft.com/office/drawing/2014/main" id="{84AAB4B1-3873-4CB5-9D6F-F69D15110628}"/>
              </a:ext>
            </a:extLst>
          </p:cNvPr>
          <p:cNvPicPr/>
          <p:nvPr/>
        </p:nvPicPr>
        <p:blipFill rotWithShape="1">
          <a:blip r:embed="rId2"/>
          <a:srcRect l="6891" t="7860" r="8711" b="5696"/>
          <a:stretch/>
        </p:blipFill>
        <p:spPr bwMode="auto">
          <a:xfrm>
            <a:off x="590990" y="2111675"/>
            <a:ext cx="4622278" cy="3564730"/>
          </a:xfrm>
          <a:prstGeom prst="rect">
            <a:avLst/>
          </a:prstGeom>
          <a:noFill/>
          <a:ln>
            <a:noFill/>
          </a:ln>
          <a:extLst>
            <a:ext uri="{53640926-AAD7-44D8-BBD7-CCE9431645EC}">
              <a14:shadowObscured xmlns:a14="http://schemas.microsoft.com/office/drawing/2010/main"/>
            </a:ext>
          </a:extLst>
        </p:spPr>
      </p:pic>
      <p:pic>
        <p:nvPicPr>
          <p:cNvPr id="2050" name="Picture 2">
            <a:extLst>
              <a:ext uri="{FF2B5EF4-FFF2-40B4-BE49-F238E27FC236}">
                <a16:creationId xmlns:a16="http://schemas.microsoft.com/office/drawing/2014/main" id="{1DFFF0C4-B69F-4E35-9465-D14353B3956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9584" y="1893522"/>
            <a:ext cx="5484215" cy="396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2">
            <a:extLst>
              <a:ext uri="{FF2B5EF4-FFF2-40B4-BE49-F238E27FC236}">
                <a16:creationId xmlns:a16="http://schemas.microsoft.com/office/drawing/2014/main" id="{28E6D1E1-17AB-4AF5-A4F5-7DB14B95A500}"/>
              </a:ext>
            </a:extLst>
          </p:cNvPr>
          <p:cNvSpPr txBox="1">
            <a:spLocks/>
          </p:cNvSpPr>
          <p:nvPr/>
        </p:nvSpPr>
        <p:spPr>
          <a:xfrm>
            <a:off x="7448482" y="5594012"/>
            <a:ext cx="3576124" cy="42236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200" baseline="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chemeClr val="tx1"/>
                </a:solidFill>
                <a:latin typeface="Helvetica" panose="020B0604020202020204" pitchFamily="34" charset="0"/>
                <a:cs typeface="Helvetica" panose="020B0604020202020204" pitchFamily="34" charset="0"/>
              </a:rPr>
              <a:t>Reactor power with time</a:t>
            </a:r>
          </a:p>
        </p:txBody>
      </p:sp>
      <p:sp>
        <p:nvSpPr>
          <p:cNvPr id="10" name="Text Placeholder 22">
            <a:extLst>
              <a:ext uri="{FF2B5EF4-FFF2-40B4-BE49-F238E27FC236}">
                <a16:creationId xmlns:a16="http://schemas.microsoft.com/office/drawing/2014/main" id="{7165200D-D4D1-4EB7-9A10-E03C3DBC77CC}"/>
              </a:ext>
            </a:extLst>
          </p:cNvPr>
          <p:cNvSpPr txBox="1">
            <a:spLocks/>
          </p:cNvSpPr>
          <p:nvPr/>
        </p:nvSpPr>
        <p:spPr>
          <a:xfrm>
            <a:off x="1294847" y="5687658"/>
            <a:ext cx="3576124" cy="42236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200" baseline="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chemeClr val="tx1"/>
                </a:solidFill>
                <a:latin typeface="Helvetica" panose="020B0604020202020204" pitchFamily="34" charset="0"/>
                <a:cs typeface="Helvetica" panose="020B0604020202020204" pitchFamily="34" charset="0"/>
              </a:rPr>
              <a:t>Net reactivity with time</a:t>
            </a:r>
          </a:p>
        </p:txBody>
      </p:sp>
    </p:spTree>
    <p:extLst>
      <p:ext uri="{BB962C8B-B14F-4D97-AF65-F5344CB8AC3E}">
        <p14:creationId xmlns:p14="http://schemas.microsoft.com/office/powerpoint/2010/main" val="3474813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32416A3-39EF-4CBE-943D-C79C22FDDC46}"/>
              </a:ext>
            </a:extLst>
          </p:cNvPr>
          <p:cNvSpPr>
            <a:spLocks noGrp="1"/>
          </p:cNvSpPr>
          <p:nvPr>
            <p:ph type="title"/>
          </p:nvPr>
        </p:nvSpPr>
        <p:spPr>
          <a:xfrm>
            <a:off x="838199" y="649956"/>
            <a:ext cx="10729511" cy="726137"/>
          </a:xfrm>
        </p:spPr>
        <p:txBody>
          <a:bodyPr/>
          <a:lstStyle/>
          <a:p>
            <a:pPr algn="l"/>
            <a:r>
              <a:rPr lang="en-GB" dirty="0" err="1">
                <a:latin typeface="Helvetica" panose="020B0604020202020204" pitchFamily="34" charset="0"/>
                <a:cs typeface="Helvetica" panose="020B0604020202020204" pitchFamily="34" charset="0"/>
              </a:rPr>
              <a:t>fFTF</a:t>
            </a:r>
            <a:r>
              <a:rPr lang="en-GB" dirty="0">
                <a:latin typeface="Helvetica" panose="020B0604020202020204" pitchFamily="34" charset="0"/>
                <a:cs typeface="Helvetica" panose="020B0604020202020204" pitchFamily="34" charset="0"/>
              </a:rPr>
              <a:t> LOFWOS TEST simulation with PREDIS</a:t>
            </a:r>
            <a:endParaRPr lang="en-US" dirty="0">
              <a:latin typeface="Helvetica" panose="020B0604020202020204" pitchFamily="34" charset="0"/>
              <a:cs typeface="Helvetica" panose="020B0604020202020204" pitchFamily="34" charset="0"/>
            </a:endParaRPr>
          </a:p>
        </p:txBody>
      </p:sp>
      <p:sp>
        <p:nvSpPr>
          <p:cNvPr id="4" name="Slide Number Placeholder 3">
            <a:extLst>
              <a:ext uri="{FF2B5EF4-FFF2-40B4-BE49-F238E27FC236}">
                <a16:creationId xmlns:a16="http://schemas.microsoft.com/office/drawing/2014/main" id="{7E375B46-1A54-44B9-BDCF-97B4D6758E70}"/>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21</a:t>
            </a:fld>
            <a:endParaRPr lang="en-US" dirty="0"/>
          </a:p>
        </p:txBody>
      </p:sp>
      <p:sp>
        <p:nvSpPr>
          <p:cNvPr id="9" name="Footer Placeholder 2">
            <a:extLst>
              <a:ext uri="{FF2B5EF4-FFF2-40B4-BE49-F238E27FC236}">
                <a16:creationId xmlns:a16="http://schemas.microsoft.com/office/drawing/2014/main" id="{5BD4F1FA-8629-49C7-8246-36235DFCA29C}"/>
              </a:ext>
            </a:extLst>
          </p:cNvPr>
          <p:cNvSpPr>
            <a:spLocks noGrp="1"/>
          </p:cNvSpPr>
          <p:nvPr>
            <p:ph type="ftr" sz="quarter" idx="11"/>
          </p:nvPr>
        </p:nvSpPr>
        <p:spPr>
          <a:xfrm>
            <a:off x="4038600" y="6356350"/>
            <a:ext cx="4114800" cy="365125"/>
          </a:xfrm>
        </p:spPr>
        <p:txBody>
          <a:bodyPr/>
          <a:lstStyle/>
          <a:p>
            <a:r>
              <a:rPr lang="en-IN"/>
              <a:t>RECENT DEVELOPMENTS IN MODELING OF SEVERE ACCIDENT ANALYSIS CODE PREDIS</a:t>
            </a:r>
            <a:endParaRPr lang="en-US" dirty="0"/>
          </a:p>
        </p:txBody>
      </p:sp>
      <p:pic>
        <p:nvPicPr>
          <p:cNvPr id="7" name="Picture 6">
            <a:extLst>
              <a:ext uri="{FF2B5EF4-FFF2-40B4-BE49-F238E27FC236}">
                <a16:creationId xmlns:a16="http://schemas.microsoft.com/office/drawing/2014/main" id="{00A71EE0-868B-4A9F-9BAB-A6887CB8DBC6}"/>
              </a:ext>
            </a:extLst>
          </p:cNvPr>
          <p:cNvPicPr/>
          <p:nvPr/>
        </p:nvPicPr>
        <p:blipFill>
          <a:blip r:embed="rId2"/>
          <a:stretch>
            <a:fillRect/>
          </a:stretch>
        </p:blipFill>
        <p:spPr>
          <a:xfrm>
            <a:off x="444144" y="1532375"/>
            <a:ext cx="5273246" cy="3793249"/>
          </a:xfrm>
          <a:prstGeom prst="rect">
            <a:avLst/>
          </a:prstGeom>
        </p:spPr>
      </p:pic>
      <p:pic>
        <p:nvPicPr>
          <p:cNvPr id="10" name="Picture 9">
            <a:extLst>
              <a:ext uri="{FF2B5EF4-FFF2-40B4-BE49-F238E27FC236}">
                <a16:creationId xmlns:a16="http://schemas.microsoft.com/office/drawing/2014/main" id="{D97E1AE5-540A-4FB2-9C9B-3CD0089B5AB2}"/>
              </a:ext>
            </a:extLst>
          </p:cNvPr>
          <p:cNvPicPr/>
          <p:nvPr/>
        </p:nvPicPr>
        <p:blipFill>
          <a:blip r:embed="rId3"/>
          <a:stretch>
            <a:fillRect/>
          </a:stretch>
        </p:blipFill>
        <p:spPr>
          <a:xfrm>
            <a:off x="6474611" y="1611009"/>
            <a:ext cx="5572303" cy="3635982"/>
          </a:xfrm>
          <a:prstGeom prst="rect">
            <a:avLst/>
          </a:prstGeom>
        </p:spPr>
      </p:pic>
      <p:sp>
        <p:nvSpPr>
          <p:cNvPr id="8" name="Text Placeholder 22">
            <a:extLst>
              <a:ext uri="{FF2B5EF4-FFF2-40B4-BE49-F238E27FC236}">
                <a16:creationId xmlns:a16="http://schemas.microsoft.com/office/drawing/2014/main" id="{6D016162-D2E6-444C-AF41-5E1421D4949A}"/>
              </a:ext>
            </a:extLst>
          </p:cNvPr>
          <p:cNvSpPr txBox="1">
            <a:spLocks/>
          </p:cNvSpPr>
          <p:nvPr/>
        </p:nvSpPr>
        <p:spPr>
          <a:xfrm>
            <a:off x="1024569" y="5438987"/>
            <a:ext cx="4219461" cy="42236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200" baseline="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en-US" sz="1400" b="1" dirty="0">
                <a:solidFill>
                  <a:schemeClr val="tx1"/>
                </a:solidFill>
                <a:latin typeface="Helvetica" panose="020B0604020202020204" pitchFamily="34" charset="0"/>
                <a:cs typeface="Helvetica" panose="020B0604020202020204" pitchFamily="34" charset="0"/>
              </a:rPr>
              <a:t>Variation in temperature with time(PREDIS)</a:t>
            </a:r>
          </a:p>
        </p:txBody>
      </p:sp>
      <p:sp>
        <p:nvSpPr>
          <p:cNvPr id="11" name="Text Placeholder 22">
            <a:extLst>
              <a:ext uri="{FF2B5EF4-FFF2-40B4-BE49-F238E27FC236}">
                <a16:creationId xmlns:a16="http://schemas.microsoft.com/office/drawing/2014/main" id="{7648C80A-B843-4B2B-80D2-04F309BB7A3C}"/>
              </a:ext>
            </a:extLst>
          </p:cNvPr>
          <p:cNvSpPr txBox="1">
            <a:spLocks/>
          </p:cNvSpPr>
          <p:nvPr/>
        </p:nvSpPr>
        <p:spPr>
          <a:xfrm>
            <a:off x="7448481" y="5438987"/>
            <a:ext cx="3998043" cy="42236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200" baseline="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en-US" sz="1400" b="1" dirty="0">
                <a:solidFill>
                  <a:schemeClr val="tx1"/>
                </a:solidFill>
                <a:latin typeface="Helvetica" panose="020B0604020202020204" pitchFamily="34" charset="0"/>
                <a:cs typeface="Helvetica" panose="020B0604020202020204" pitchFamily="34" charset="0"/>
              </a:rPr>
              <a:t>Feedback reactivity components (PREDIS)</a:t>
            </a:r>
          </a:p>
        </p:txBody>
      </p:sp>
    </p:spTree>
    <p:extLst>
      <p:ext uri="{BB962C8B-B14F-4D97-AF65-F5344CB8AC3E}">
        <p14:creationId xmlns:p14="http://schemas.microsoft.com/office/powerpoint/2010/main" val="3809455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32416A3-39EF-4CBE-943D-C79C22FDDC46}"/>
              </a:ext>
            </a:extLst>
          </p:cNvPr>
          <p:cNvSpPr>
            <a:spLocks noGrp="1"/>
          </p:cNvSpPr>
          <p:nvPr>
            <p:ph type="title"/>
          </p:nvPr>
        </p:nvSpPr>
        <p:spPr>
          <a:xfrm>
            <a:off x="838200" y="649956"/>
            <a:ext cx="10872730" cy="726137"/>
          </a:xfrm>
        </p:spPr>
        <p:txBody>
          <a:bodyPr/>
          <a:lstStyle/>
          <a:p>
            <a:pPr algn="l"/>
            <a:r>
              <a:rPr lang="en-GB" dirty="0">
                <a:latin typeface="Helvetica" panose="020B0604020202020204" pitchFamily="34" charset="0"/>
                <a:cs typeface="Helvetica" panose="020B0604020202020204" pitchFamily="34" charset="0"/>
              </a:rPr>
              <a:t>conclusions</a:t>
            </a:r>
            <a:endParaRPr lang="en-US" dirty="0">
              <a:latin typeface="Helvetica" panose="020B0604020202020204" pitchFamily="34" charset="0"/>
              <a:cs typeface="Helvetica" panose="020B0604020202020204" pitchFamily="34" charset="0"/>
            </a:endParaRPr>
          </a:p>
        </p:txBody>
      </p:sp>
      <p:sp>
        <p:nvSpPr>
          <p:cNvPr id="24" name="Text Placeholder 23">
            <a:extLst>
              <a:ext uri="{FF2B5EF4-FFF2-40B4-BE49-F238E27FC236}">
                <a16:creationId xmlns:a16="http://schemas.microsoft.com/office/drawing/2014/main" id="{B127C79B-F024-434C-825D-15CEE80923F4}"/>
              </a:ext>
            </a:extLst>
          </p:cNvPr>
          <p:cNvSpPr>
            <a:spLocks noGrp="1"/>
          </p:cNvSpPr>
          <p:nvPr>
            <p:ph type="body" sz="quarter" idx="16"/>
          </p:nvPr>
        </p:nvSpPr>
        <p:spPr>
          <a:xfrm>
            <a:off x="639597" y="1933296"/>
            <a:ext cx="11170485" cy="3959191"/>
          </a:xfrm>
        </p:spPr>
        <p:txBody>
          <a:bodyPr/>
          <a:lstStyle/>
          <a:p>
            <a:pPr marL="342900" indent="-342900">
              <a:lnSpc>
                <a:spcPct val="100000"/>
              </a:lnSpc>
              <a:buFont typeface="Wingdings" panose="05000000000000000000" pitchFamily="2" charset="2"/>
              <a:buChar char="ü"/>
            </a:pPr>
            <a:r>
              <a:rPr lang="en-IN" sz="2400" dirty="0">
                <a:latin typeface="Helvetica" panose="020B0604020202020204" pitchFamily="34" charset="0"/>
                <a:cs typeface="Helvetica" panose="020B0604020202020204" pitchFamily="34" charset="0"/>
              </a:rPr>
              <a:t>Clad relocation model and in-pin fuel motion models are implemented in the safety analysis code PREDIS and the effect of those phenomena in the severe accident characteristics of fast reactors are studied.</a:t>
            </a:r>
          </a:p>
          <a:p>
            <a:pPr marL="342900" indent="-342900">
              <a:lnSpc>
                <a:spcPct val="100000"/>
              </a:lnSpc>
              <a:buFont typeface="Wingdings" panose="05000000000000000000" pitchFamily="2" charset="2"/>
              <a:buChar char="ü"/>
            </a:pPr>
            <a:r>
              <a:rPr lang="en-IN" sz="2400" dirty="0">
                <a:latin typeface="Helvetica" panose="020B0604020202020204" pitchFamily="34" charset="0"/>
                <a:cs typeface="Helvetica" panose="020B0604020202020204" pitchFamily="34" charset="0"/>
              </a:rPr>
              <a:t>A benchmark analysis for PREDIS code is carried against the FFTF LOFWOS test #13. </a:t>
            </a:r>
          </a:p>
          <a:p>
            <a:pPr marL="342900" indent="-342900">
              <a:lnSpc>
                <a:spcPct val="100000"/>
              </a:lnSpc>
              <a:buFont typeface="Wingdings" panose="05000000000000000000" pitchFamily="2" charset="2"/>
              <a:buChar char="ü"/>
            </a:pPr>
            <a:r>
              <a:rPr lang="en-IN" sz="2400" dirty="0">
                <a:latin typeface="Helvetica" panose="020B0604020202020204" pitchFamily="34" charset="0"/>
                <a:cs typeface="Helvetica" panose="020B0604020202020204" pitchFamily="34" charset="0"/>
              </a:rPr>
              <a:t>The models on clad relocation, in-pin fuel motion and the fuel expansion helped in simulating fast reactor severe accidents in more detail. </a:t>
            </a:r>
            <a:endParaRPr lang="en-US" sz="2400" dirty="0">
              <a:latin typeface="Helvetica" panose="020B0604020202020204" pitchFamily="34" charset="0"/>
              <a:cs typeface="Helvetica" panose="020B0604020202020204" pitchFamily="34" charset="0"/>
            </a:endParaRPr>
          </a:p>
        </p:txBody>
      </p:sp>
      <p:sp>
        <p:nvSpPr>
          <p:cNvPr id="4" name="Slide Number Placeholder 3">
            <a:extLst>
              <a:ext uri="{FF2B5EF4-FFF2-40B4-BE49-F238E27FC236}">
                <a16:creationId xmlns:a16="http://schemas.microsoft.com/office/drawing/2014/main" id="{7E375B46-1A54-44B9-BDCF-97B4D6758E70}"/>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22</a:t>
            </a:fld>
            <a:endParaRPr lang="en-US" dirty="0"/>
          </a:p>
        </p:txBody>
      </p:sp>
      <p:sp>
        <p:nvSpPr>
          <p:cNvPr id="9" name="Footer Placeholder 2">
            <a:extLst>
              <a:ext uri="{FF2B5EF4-FFF2-40B4-BE49-F238E27FC236}">
                <a16:creationId xmlns:a16="http://schemas.microsoft.com/office/drawing/2014/main" id="{5BD4F1FA-8629-49C7-8246-36235DFCA29C}"/>
              </a:ext>
            </a:extLst>
          </p:cNvPr>
          <p:cNvSpPr>
            <a:spLocks noGrp="1"/>
          </p:cNvSpPr>
          <p:nvPr>
            <p:ph type="ftr" sz="quarter" idx="11"/>
          </p:nvPr>
        </p:nvSpPr>
        <p:spPr>
          <a:xfrm>
            <a:off x="4038600" y="6356350"/>
            <a:ext cx="4114800" cy="365125"/>
          </a:xfrm>
        </p:spPr>
        <p:txBody>
          <a:bodyPr/>
          <a:lstStyle/>
          <a:p>
            <a:r>
              <a:rPr lang="en-IN"/>
              <a:t>RECENT DEVELOPMENTS IN MODELING OF SEVERE ACCIDENT ANALYSIS CODE PREDIS</a:t>
            </a:r>
            <a:endParaRPr lang="en-US" dirty="0"/>
          </a:p>
        </p:txBody>
      </p:sp>
    </p:spTree>
    <p:extLst>
      <p:ext uri="{BB962C8B-B14F-4D97-AF65-F5344CB8AC3E}">
        <p14:creationId xmlns:p14="http://schemas.microsoft.com/office/powerpoint/2010/main" val="3538769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B2BE730E-3A48-4CBD-8E48-B35F154D8350}"/>
              </a:ext>
            </a:extLst>
          </p:cNvPr>
          <p:cNvPicPr>
            <a:picLocks noGrp="1" noChangeAspect="1"/>
          </p:cNvPicPr>
          <p:nvPr>
            <p:ph type="pic" sz="quarter" idx="13"/>
          </p:nvPr>
        </p:nvPicPr>
        <p:blipFill rotWithShape="1">
          <a:blip r:embed="rId2"/>
          <a:srcRect t="13311" r="105" b="1"/>
          <a:stretch/>
        </p:blipFill>
        <p:spPr>
          <a:xfrm>
            <a:off x="-1" y="0"/>
            <a:ext cx="12191999" cy="6858000"/>
          </a:xfrm>
        </p:spPr>
      </p:pic>
      <p:sp>
        <p:nvSpPr>
          <p:cNvPr id="15" name="Title 14">
            <a:extLst>
              <a:ext uri="{FF2B5EF4-FFF2-40B4-BE49-F238E27FC236}">
                <a16:creationId xmlns:a16="http://schemas.microsoft.com/office/drawing/2014/main" id="{985311D1-54C5-4629-99A1-D0E53D8E6534}"/>
              </a:ext>
            </a:extLst>
          </p:cNvPr>
          <p:cNvSpPr>
            <a:spLocks noGrp="1"/>
          </p:cNvSpPr>
          <p:nvPr>
            <p:ph type="title"/>
          </p:nvPr>
        </p:nvSpPr>
        <p:spPr>
          <a:xfrm>
            <a:off x="-1" y="1181910"/>
            <a:ext cx="12192000" cy="3352227"/>
          </a:xfrm>
        </p:spPr>
        <p:txBody>
          <a:bodyPr/>
          <a:lstStyle/>
          <a:p>
            <a:r>
              <a:rPr lang="en-US" dirty="0">
                <a:latin typeface="Helvetica" panose="020B0604020202020204" pitchFamily="34" charset="0"/>
                <a:cs typeface="Helvetica" panose="020B0604020202020204" pitchFamily="34" charset="0"/>
              </a:rPr>
              <a:t>Thank you</a:t>
            </a:r>
          </a:p>
        </p:txBody>
      </p:sp>
      <p:sp>
        <p:nvSpPr>
          <p:cNvPr id="17" name="Text Placeholder 16">
            <a:extLst>
              <a:ext uri="{FF2B5EF4-FFF2-40B4-BE49-F238E27FC236}">
                <a16:creationId xmlns:a16="http://schemas.microsoft.com/office/drawing/2014/main" id="{172E38AD-9DB1-4BF6-B4CA-5E36E2D4D485}"/>
              </a:ext>
            </a:extLst>
          </p:cNvPr>
          <p:cNvSpPr>
            <a:spLocks noGrp="1"/>
          </p:cNvSpPr>
          <p:nvPr>
            <p:ph type="body" sz="quarter" idx="16"/>
          </p:nvPr>
        </p:nvSpPr>
        <p:spPr>
          <a:xfrm>
            <a:off x="-1" y="4534137"/>
            <a:ext cx="12192000" cy="1685689"/>
          </a:xfrm>
        </p:spPr>
        <p:txBody>
          <a:bodyPr/>
          <a:lstStyle/>
          <a:p>
            <a:r>
              <a:rPr lang="en-US" sz="1800" dirty="0"/>
              <a:t>Dr. Anuraj V L</a:t>
            </a:r>
          </a:p>
          <a:p>
            <a:r>
              <a:rPr lang="en-US" sz="1800" dirty="0"/>
              <a:t>Indira Gandhi Centre for Atomic Research, INDIA</a:t>
            </a:r>
          </a:p>
          <a:p>
            <a:r>
              <a:rPr lang="en-US" sz="1800" dirty="0"/>
              <a:t>anuraj@igcar.gov.in</a:t>
            </a:r>
          </a:p>
        </p:txBody>
      </p:sp>
      <p:sp>
        <p:nvSpPr>
          <p:cNvPr id="4" name="Slide Number Placeholder 3">
            <a:extLst>
              <a:ext uri="{FF2B5EF4-FFF2-40B4-BE49-F238E27FC236}">
                <a16:creationId xmlns:a16="http://schemas.microsoft.com/office/drawing/2014/main" id="{97E49766-851F-4808-BD95-B55C6D1316C1}"/>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23</a:t>
            </a:fld>
            <a:endParaRPr lang="en-US" dirty="0"/>
          </a:p>
        </p:txBody>
      </p:sp>
      <p:sp>
        <p:nvSpPr>
          <p:cNvPr id="8" name="Footer Placeholder 2">
            <a:extLst>
              <a:ext uri="{FF2B5EF4-FFF2-40B4-BE49-F238E27FC236}">
                <a16:creationId xmlns:a16="http://schemas.microsoft.com/office/drawing/2014/main" id="{06CB72EE-929E-4267-86B0-6A9CC6FE23D5}"/>
              </a:ext>
            </a:extLst>
          </p:cNvPr>
          <p:cNvSpPr>
            <a:spLocks noGrp="1"/>
          </p:cNvSpPr>
          <p:nvPr>
            <p:ph type="ftr" sz="quarter" idx="11"/>
          </p:nvPr>
        </p:nvSpPr>
        <p:spPr>
          <a:xfrm>
            <a:off x="4038600" y="6356350"/>
            <a:ext cx="4114800" cy="365125"/>
          </a:xfrm>
        </p:spPr>
        <p:txBody>
          <a:bodyPr/>
          <a:lstStyle/>
          <a:p>
            <a:r>
              <a:rPr lang="en-IN"/>
              <a:t>RECENT DEVELOPMENTS IN MODELING OF SEVERE ACCIDENT ANALYSIS CODE PREDIS</a:t>
            </a:r>
            <a:endParaRPr lang="en-US" dirty="0"/>
          </a:p>
        </p:txBody>
      </p:sp>
    </p:spTree>
    <p:extLst>
      <p:ext uri="{BB962C8B-B14F-4D97-AF65-F5344CB8AC3E}">
        <p14:creationId xmlns:p14="http://schemas.microsoft.com/office/powerpoint/2010/main" val="1388807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3C4CC1D7-A91E-4CD5-B051-0B202E09ACE0}"/>
              </a:ext>
            </a:extLst>
          </p:cNvPr>
          <p:cNvSpPr>
            <a:spLocks noGrp="1"/>
          </p:cNvSpPr>
          <p:nvPr>
            <p:ph type="title"/>
          </p:nvPr>
        </p:nvSpPr>
        <p:spPr>
          <a:xfrm>
            <a:off x="838200" y="498928"/>
            <a:ext cx="10515600" cy="567872"/>
          </a:xfrm>
        </p:spPr>
        <p:txBody>
          <a:bodyPr/>
          <a:lstStyle/>
          <a:p>
            <a:pPr algn="l"/>
            <a:r>
              <a:rPr lang="en-US" dirty="0">
                <a:latin typeface="Helvetica" panose="020B0604020202020204" pitchFamily="34" charset="0"/>
                <a:cs typeface="Helvetica" panose="020B0604020202020204" pitchFamily="34" charset="0"/>
              </a:rPr>
              <a:t>Molten clad relocation</a:t>
            </a:r>
          </a:p>
        </p:txBody>
      </p:sp>
      <p:sp>
        <p:nvSpPr>
          <p:cNvPr id="14" name="Text Placeholder 13">
            <a:extLst>
              <a:ext uri="{FF2B5EF4-FFF2-40B4-BE49-F238E27FC236}">
                <a16:creationId xmlns:a16="http://schemas.microsoft.com/office/drawing/2014/main" id="{5C73BB6C-294B-4A13-AFEB-58CFBE6EDC0E}"/>
              </a:ext>
            </a:extLst>
          </p:cNvPr>
          <p:cNvSpPr>
            <a:spLocks noGrp="1"/>
          </p:cNvSpPr>
          <p:nvPr>
            <p:ph type="body" sz="quarter" idx="15"/>
          </p:nvPr>
        </p:nvSpPr>
        <p:spPr>
          <a:xfrm>
            <a:off x="727843" y="2434147"/>
            <a:ext cx="1826631" cy="776287"/>
          </a:xfrm>
        </p:spPr>
        <p:txBody>
          <a:bodyPr/>
          <a:lstStyle/>
          <a:p>
            <a:r>
              <a:rPr lang="en-US" b="1" dirty="0"/>
              <a:t>melting</a:t>
            </a:r>
          </a:p>
        </p:txBody>
      </p:sp>
      <p:sp>
        <p:nvSpPr>
          <p:cNvPr id="19" name="Text Placeholder 18">
            <a:extLst>
              <a:ext uri="{FF2B5EF4-FFF2-40B4-BE49-F238E27FC236}">
                <a16:creationId xmlns:a16="http://schemas.microsoft.com/office/drawing/2014/main" id="{E6F35BA7-9C1A-47BD-9F51-FF505471E934}"/>
              </a:ext>
            </a:extLst>
          </p:cNvPr>
          <p:cNvSpPr>
            <a:spLocks noGrp="1"/>
          </p:cNvSpPr>
          <p:nvPr>
            <p:ph type="body" sz="quarter" idx="20"/>
          </p:nvPr>
        </p:nvSpPr>
        <p:spPr>
          <a:xfrm>
            <a:off x="727843" y="3267049"/>
            <a:ext cx="1826631" cy="1527689"/>
          </a:xfrm>
        </p:spPr>
        <p:txBody>
          <a:bodyPr/>
          <a:lstStyle/>
          <a:p>
            <a:r>
              <a:rPr lang="en-US" sz="2000" dirty="0"/>
              <a:t>Clad melts soon after a local </a:t>
            </a:r>
            <a:r>
              <a:rPr lang="en-US" sz="2000" dirty="0" err="1"/>
              <a:t>dryout</a:t>
            </a:r>
            <a:r>
              <a:rPr lang="en-US" sz="2000" dirty="0"/>
              <a:t> of coolant.</a:t>
            </a:r>
          </a:p>
        </p:txBody>
      </p:sp>
      <p:sp>
        <p:nvSpPr>
          <p:cNvPr id="65" name="Text Placeholder 64">
            <a:extLst>
              <a:ext uri="{FF2B5EF4-FFF2-40B4-BE49-F238E27FC236}">
                <a16:creationId xmlns:a16="http://schemas.microsoft.com/office/drawing/2014/main" id="{56983C54-58DE-4EC6-A4F8-CC5E0956C55F}"/>
              </a:ext>
            </a:extLst>
          </p:cNvPr>
          <p:cNvSpPr>
            <a:spLocks noGrp="1"/>
          </p:cNvSpPr>
          <p:nvPr>
            <p:ph type="body" sz="quarter" idx="21"/>
          </p:nvPr>
        </p:nvSpPr>
        <p:spPr>
          <a:xfrm>
            <a:off x="2952111" y="2443870"/>
            <a:ext cx="1826631" cy="776287"/>
          </a:xfrm>
        </p:spPr>
        <p:txBody>
          <a:bodyPr/>
          <a:lstStyle/>
          <a:p>
            <a:r>
              <a:rPr lang="en-US" b="1" dirty="0"/>
              <a:t>Upward motion</a:t>
            </a:r>
          </a:p>
        </p:txBody>
      </p:sp>
      <p:sp>
        <p:nvSpPr>
          <p:cNvPr id="66" name="Text Placeholder 65">
            <a:extLst>
              <a:ext uri="{FF2B5EF4-FFF2-40B4-BE49-F238E27FC236}">
                <a16:creationId xmlns:a16="http://schemas.microsoft.com/office/drawing/2014/main" id="{69FD5778-FBC3-4719-B73E-FDA8CD3E6F78}"/>
              </a:ext>
            </a:extLst>
          </p:cNvPr>
          <p:cNvSpPr>
            <a:spLocks noGrp="1"/>
          </p:cNvSpPr>
          <p:nvPr>
            <p:ph type="body" sz="quarter" idx="22"/>
          </p:nvPr>
        </p:nvSpPr>
        <p:spPr>
          <a:xfrm>
            <a:off x="2952111" y="3276772"/>
            <a:ext cx="1826631" cy="1527689"/>
          </a:xfrm>
        </p:spPr>
        <p:txBody>
          <a:bodyPr/>
          <a:lstStyle/>
          <a:p>
            <a:r>
              <a:rPr lang="en-US" sz="2000" dirty="0"/>
              <a:t>High sodium vapor velocity leads upward motion of molten clad</a:t>
            </a:r>
          </a:p>
        </p:txBody>
      </p:sp>
      <p:sp>
        <p:nvSpPr>
          <p:cNvPr id="67" name="Text Placeholder 66">
            <a:extLst>
              <a:ext uri="{FF2B5EF4-FFF2-40B4-BE49-F238E27FC236}">
                <a16:creationId xmlns:a16="http://schemas.microsoft.com/office/drawing/2014/main" id="{D1B4E94F-ED75-4961-8559-62760ECE77C3}"/>
              </a:ext>
            </a:extLst>
          </p:cNvPr>
          <p:cNvSpPr>
            <a:spLocks noGrp="1"/>
          </p:cNvSpPr>
          <p:nvPr>
            <p:ph type="body" sz="quarter" idx="23"/>
          </p:nvPr>
        </p:nvSpPr>
        <p:spPr>
          <a:xfrm>
            <a:off x="5182684" y="2434147"/>
            <a:ext cx="1826631" cy="776287"/>
          </a:xfrm>
        </p:spPr>
        <p:txBody>
          <a:bodyPr/>
          <a:lstStyle/>
          <a:p>
            <a:r>
              <a:rPr lang="en-US" b="1" dirty="0"/>
              <a:t>freezing</a:t>
            </a:r>
          </a:p>
        </p:txBody>
      </p:sp>
      <p:sp>
        <p:nvSpPr>
          <p:cNvPr id="68" name="Text Placeholder 67">
            <a:extLst>
              <a:ext uri="{FF2B5EF4-FFF2-40B4-BE49-F238E27FC236}">
                <a16:creationId xmlns:a16="http://schemas.microsoft.com/office/drawing/2014/main" id="{E5506267-2D48-49F5-A83E-BDD4CEDE678B}"/>
              </a:ext>
            </a:extLst>
          </p:cNvPr>
          <p:cNvSpPr>
            <a:spLocks noGrp="1"/>
          </p:cNvSpPr>
          <p:nvPr>
            <p:ph type="body" sz="quarter" idx="24"/>
          </p:nvPr>
        </p:nvSpPr>
        <p:spPr>
          <a:xfrm>
            <a:off x="5182684" y="3267049"/>
            <a:ext cx="1826631" cy="1527689"/>
          </a:xfrm>
        </p:spPr>
        <p:txBody>
          <a:bodyPr/>
          <a:lstStyle/>
          <a:p>
            <a:r>
              <a:rPr lang="en-US" sz="2000" dirty="0"/>
              <a:t>Molten clad reaching the blanket (low temperature) region freezes</a:t>
            </a:r>
          </a:p>
        </p:txBody>
      </p:sp>
      <p:sp>
        <p:nvSpPr>
          <p:cNvPr id="69" name="Text Placeholder 68">
            <a:extLst>
              <a:ext uri="{FF2B5EF4-FFF2-40B4-BE49-F238E27FC236}">
                <a16:creationId xmlns:a16="http://schemas.microsoft.com/office/drawing/2014/main" id="{C3FBF82F-DBD2-47F5-B554-7A0405FCE74C}"/>
              </a:ext>
            </a:extLst>
          </p:cNvPr>
          <p:cNvSpPr>
            <a:spLocks noGrp="1"/>
          </p:cNvSpPr>
          <p:nvPr>
            <p:ph type="body" sz="quarter" idx="25"/>
          </p:nvPr>
        </p:nvSpPr>
        <p:spPr>
          <a:xfrm>
            <a:off x="7413259" y="2443870"/>
            <a:ext cx="1826631" cy="776287"/>
          </a:xfrm>
        </p:spPr>
        <p:txBody>
          <a:bodyPr/>
          <a:lstStyle/>
          <a:p>
            <a:r>
              <a:rPr lang="en-US" b="1" dirty="0"/>
              <a:t>Flow reversal</a:t>
            </a:r>
          </a:p>
        </p:txBody>
      </p:sp>
      <p:sp>
        <p:nvSpPr>
          <p:cNvPr id="70" name="Text Placeholder 69">
            <a:extLst>
              <a:ext uri="{FF2B5EF4-FFF2-40B4-BE49-F238E27FC236}">
                <a16:creationId xmlns:a16="http://schemas.microsoft.com/office/drawing/2014/main" id="{1B675A47-B6F8-4C4D-94F4-A52389C3C52D}"/>
              </a:ext>
            </a:extLst>
          </p:cNvPr>
          <p:cNvSpPr>
            <a:spLocks noGrp="1"/>
          </p:cNvSpPr>
          <p:nvPr>
            <p:ph type="body" sz="quarter" idx="26"/>
          </p:nvPr>
        </p:nvSpPr>
        <p:spPr>
          <a:xfrm>
            <a:off x="7413259" y="3276772"/>
            <a:ext cx="1826631" cy="1527689"/>
          </a:xfrm>
        </p:spPr>
        <p:txBody>
          <a:bodyPr/>
          <a:lstStyle/>
          <a:p>
            <a:r>
              <a:rPr lang="en-US" sz="2000" dirty="0"/>
              <a:t>Flow blockage leads to flow reversal and draining down the channel</a:t>
            </a:r>
          </a:p>
        </p:txBody>
      </p:sp>
      <p:sp>
        <p:nvSpPr>
          <p:cNvPr id="71" name="Text Placeholder 70">
            <a:extLst>
              <a:ext uri="{FF2B5EF4-FFF2-40B4-BE49-F238E27FC236}">
                <a16:creationId xmlns:a16="http://schemas.microsoft.com/office/drawing/2014/main" id="{563DF0AC-EC94-4ECF-849C-EC09FF7F46B5}"/>
              </a:ext>
            </a:extLst>
          </p:cNvPr>
          <p:cNvSpPr>
            <a:spLocks noGrp="1"/>
          </p:cNvSpPr>
          <p:nvPr>
            <p:ph type="body" sz="quarter" idx="27"/>
          </p:nvPr>
        </p:nvSpPr>
        <p:spPr>
          <a:xfrm>
            <a:off x="9630331" y="2434147"/>
            <a:ext cx="1826631" cy="776287"/>
          </a:xfrm>
        </p:spPr>
        <p:txBody>
          <a:bodyPr/>
          <a:lstStyle/>
          <a:p>
            <a:r>
              <a:rPr lang="en-US" b="1" dirty="0"/>
              <a:t>slumping</a:t>
            </a:r>
          </a:p>
        </p:txBody>
      </p:sp>
      <p:sp>
        <p:nvSpPr>
          <p:cNvPr id="72" name="Text Placeholder 71">
            <a:extLst>
              <a:ext uri="{FF2B5EF4-FFF2-40B4-BE49-F238E27FC236}">
                <a16:creationId xmlns:a16="http://schemas.microsoft.com/office/drawing/2014/main" id="{8A6E6F45-E685-4E7B-B715-B80B70922716}"/>
              </a:ext>
            </a:extLst>
          </p:cNvPr>
          <p:cNvSpPr>
            <a:spLocks noGrp="1"/>
          </p:cNvSpPr>
          <p:nvPr>
            <p:ph type="body" sz="quarter" idx="28"/>
          </p:nvPr>
        </p:nvSpPr>
        <p:spPr>
          <a:xfrm>
            <a:off x="9630331" y="3267049"/>
            <a:ext cx="1826631" cy="1527689"/>
          </a:xfrm>
        </p:spPr>
        <p:txBody>
          <a:bodyPr/>
          <a:lstStyle/>
          <a:p>
            <a:r>
              <a:rPr lang="en-US" sz="2000" dirty="0"/>
              <a:t>The molten clad can finally slump into the liquid sodium</a:t>
            </a:r>
          </a:p>
        </p:txBody>
      </p:sp>
      <p:sp>
        <p:nvSpPr>
          <p:cNvPr id="4" name="Slide Number Placeholder 3">
            <a:extLst>
              <a:ext uri="{FF2B5EF4-FFF2-40B4-BE49-F238E27FC236}">
                <a16:creationId xmlns:a16="http://schemas.microsoft.com/office/drawing/2014/main" id="{B3D139B0-AFDC-487D-BA64-66803D0D6924}"/>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3</a:t>
            </a:fld>
            <a:endParaRPr lang="en-US" dirty="0"/>
          </a:p>
        </p:txBody>
      </p:sp>
      <p:sp>
        <p:nvSpPr>
          <p:cNvPr id="18" name="Footer Placeholder 2">
            <a:extLst>
              <a:ext uri="{FF2B5EF4-FFF2-40B4-BE49-F238E27FC236}">
                <a16:creationId xmlns:a16="http://schemas.microsoft.com/office/drawing/2014/main" id="{EC8068FF-0D14-4A8D-A6F8-30E3675C1163}"/>
              </a:ext>
            </a:extLst>
          </p:cNvPr>
          <p:cNvSpPr>
            <a:spLocks noGrp="1"/>
          </p:cNvSpPr>
          <p:nvPr>
            <p:ph type="ftr" sz="quarter" idx="11"/>
          </p:nvPr>
        </p:nvSpPr>
        <p:spPr>
          <a:xfrm>
            <a:off x="4038600" y="6356350"/>
            <a:ext cx="4114800" cy="365125"/>
          </a:xfrm>
        </p:spPr>
        <p:txBody>
          <a:bodyPr/>
          <a:lstStyle/>
          <a:p>
            <a:r>
              <a:rPr lang="en-IN"/>
              <a:t>RECENT DEVELOPMENTS IN MODELING OF SEVERE ACCIDENT ANALYSIS CODE PREDIS</a:t>
            </a:r>
            <a:endParaRPr lang="en-US" dirty="0"/>
          </a:p>
        </p:txBody>
      </p:sp>
    </p:spTree>
    <p:extLst>
      <p:ext uri="{BB962C8B-B14F-4D97-AF65-F5344CB8AC3E}">
        <p14:creationId xmlns:p14="http://schemas.microsoft.com/office/powerpoint/2010/main" val="1071066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32416A3-39EF-4CBE-943D-C79C22FDDC46}"/>
              </a:ext>
            </a:extLst>
          </p:cNvPr>
          <p:cNvSpPr>
            <a:spLocks noGrp="1"/>
          </p:cNvSpPr>
          <p:nvPr>
            <p:ph type="title"/>
          </p:nvPr>
        </p:nvSpPr>
        <p:spPr>
          <a:xfrm>
            <a:off x="838200" y="649956"/>
            <a:ext cx="10515600" cy="726137"/>
          </a:xfrm>
        </p:spPr>
        <p:txBody>
          <a:bodyPr/>
          <a:lstStyle/>
          <a:p>
            <a:pPr algn="l"/>
            <a:r>
              <a:rPr lang="en-US" dirty="0">
                <a:latin typeface="Helvetica" panose="020B0604020202020204" pitchFamily="34" charset="0"/>
                <a:cs typeface="Helvetica" panose="020B0604020202020204" pitchFamily="34" charset="0"/>
              </a:rPr>
              <a:t>The model</a:t>
            </a:r>
          </a:p>
        </p:txBody>
      </p:sp>
      <p:sp>
        <p:nvSpPr>
          <p:cNvPr id="24" name="Text Placeholder 23">
            <a:extLst>
              <a:ext uri="{FF2B5EF4-FFF2-40B4-BE49-F238E27FC236}">
                <a16:creationId xmlns:a16="http://schemas.microsoft.com/office/drawing/2014/main" id="{B127C79B-F024-434C-825D-15CEE80923F4}"/>
              </a:ext>
            </a:extLst>
          </p:cNvPr>
          <p:cNvSpPr>
            <a:spLocks noGrp="1"/>
          </p:cNvSpPr>
          <p:nvPr>
            <p:ph type="body" sz="quarter" idx="16"/>
          </p:nvPr>
        </p:nvSpPr>
        <p:spPr>
          <a:xfrm>
            <a:off x="455295" y="1951282"/>
            <a:ext cx="11236970" cy="3807205"/>
          </a:xfrm>
        </p:spPr>
        <p:txBody>
          <a:bodyPr/>
          <a:lstStyle/>
          <a:p>
            <a:r>
              <a:rPr lang="en-US" sz="2400" b="1" dirty="0">
                <a:latin typeface="Helvetica" panose="020B0604020202020204" pitchFamily="34" charset="0"/>
                <a:cs typeface="Helvetica" panose="020B0604020202020204" pitchFamily="34" charset="0"/>
              </a:rPr>
              <a:t>Coolant channel is assumed to be voided.</a:t>
            </a:r>
          </a:p>
          <a:p>
            <a:r>
              <a:rPr lang="en-US" sz="2400" b="1" dirty="0">
                <a:latin typeface="Helvetica" panose="020B0604020202020204" pitchFamily="34" charset="0"/>
                <a:cs typeface="Helvetica" panose="020B0604020202020204" pitchFamily="34" charset="0"/>
              </a:rPr>
              <a:t>Reentry of the upper liquid sodium into the hot core will not take place.</a:t>
            </a:r>
          </a:p>
          <a:p>
            <a:r>
              <a:rPr lang="en-US" sz="2400" b="1" dirty="0">
                <a:latin typeface="Helvetica" panose="020B0604020202020204" pitchFamily="34" charset="0"/>
                <a:cs typeface="Helvetica" panose="020B0604020202020204" pitchFamily="34" charset="0"/>
              </a:rPr>
              <a:t>Molten clad moves as film rather than as entrained droplets.</a:t>
            </a:r>
          </a:p>
          <a:p>
            <a:r>
              <a:rPr lang="en-IN" sz="2400" b="1" dirty="0">
                <a:latin typeface="Helvetica" panose="020B0604020202020204" pitchFamily="34" charset="0"/>
                <a:cs typeface="Helvetica" panose="020B0604020202020204" pitchFamily="34" charset="0"/>
              </a:rPr>
              <a:t>The vapor phase of coolant is assumed to be incompressible.</a:t>
            </a:r>
            <a:endParaRPr lang="en-US" sz="2400" b="1" dirty="0">
              <a:latin typeface="Helvetica" panose="020B0604020202020204" pitchFamily="34" charset="0"/>
              <a:cs typeface="Helvetica" panose="020B0604020202020204" pitchFamily="34" charset="0"/>
            </a:endParaRPr>
          </a:p>
          <a:p>
            <a:r>
              <a:rPr lang="en-US" sz="2400" b="1" dirty="0">
                <a:latin typeface="Helvetica" panose="020B0604020202020204" pitchFamily="34" charset="0"/>
                <a:cs typeface="Helvetica" panose="020B0604020202020204" pitchFamily="34" charset="0"/>
              </a:rPr>
              <a:t>No source of gas either from fission product gas or steel vaporization.</a:t>
            </a:r>
          </a:p>
        </p:txBody>
      </p:sp>
      <p:sp>
        <p:nvSpPr>
          <p:cNvPr id="4" name="Slide Number Placeholder 3">
            <a:extLst>
              <a:ext uri="{FF2B5EF4-FFF2-40B4-BE49-F238E27FC236}">
                <a16:creationId xmlns:a16="http://schemas.microsoft.com/office/drawing/2014/main" id="{7E375B46-1A54-44B9-BDCF-97B4D6758E70}"/>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4</a:t>
            </a:fld>
            <a:endParaRPr lang="en-US" dirty="0"/>
          </a:p>
        </p:txBody>
      </p:sp>
      <p:sp>
        <p:nvSpPr>
          <p:cNvPr id="7" name="Footer Placeholder 2">
            <a:extLst>
              <a:ext uri="{FF2B5EF4-FFF2-40B4-BE49-F238E27FC236}">
                <a16:creationId xmlns:a16="http://schemas.microsoft.com/office/drawing/2014/main" id="{24B68AC5-419F-4BF8-AD52-343571548A47}"/>
              </a:ext>
            </a:extLst>
          </p:cNvPr>
          <p:cNvSpPr>
            <a:spLocks noGrp="1"/>
          </p:cNvSpPr>
          <p:nvPr>
            <p:ph type="ftr" sz="quarter" idx="11"/>
          </p:nvPr>
        </p:nvSpPr>
        <p:spPr>
          <a:xfrm>
            <a:off x="4038600" y="6356350"/>
            <a:ext cx="4114800" cy="365125"/>
          </a:xfrm>
        </p:spPr>
        <p:txBody>
          <a:bodyPr/>
          <a:lstStyle/>
          <a:p>
            <a:r>
              <a:rPr lang="en-IN"/>
              <a:t>RECENT DEVELOPMENTS IN MODELING OF SEVERE ACCIDENT ANALYSIS CODE PREDIS</a:t>
            </a:r>
            <a:endParaRPr lang="en-US" dirty="0"/>
          </a:p>
        </p:txBody>
      </p:sp>
      <p:sp>
        <p:nvSpPr>
          <p:cNvPr id="6" name="TextBox 5">
            <a:extLst>
              <a:ext uri="{FF2B5EF4-FFF2-40B4-BE49-F238E27FC236}">
                <a16:creationId xmlns:a16="http://schemas.microsoft.com/office/drawing/2014/main" id="{CAD37F7D-A79A-482B-8C20-532A6B63B4C7}"/>
              </a:ext>
            </a:extLst>
          </p:cNvPr>
          <p:cNvSpPr txBox="1"/>
          <p:nvPr/>
        </p:nvSpPr>
        <p:spPr>
          <a:xfrm>
            <a:off x="433075" y="5758487"/>
            <a:ext cx="11281410" cy="523220"/>
          </a:xfrm>
          <a:prstGeom prst="rect">
            <a:avLst/>
          </a:prstGeom>
          <a:noFill/>
        </p:spPr>
        <p:txBody>
          <a:bodyPr wrap="square" rtlCol="0">
            <a:spAutoFit/>
          </a:bodyPr>
          <a:lstStyle/>
          <a:p>
            <a:r>
              <a:rPr lang="en-IN" sz="1400" b="1" dirty="0"/>
              <a:t>Molten Clad Motion Model for Fast Reactor Loss-of-Low Accidents</a:t>
            </a:r>
          </a:p>
          <a:p>
            <a:r>
              <a:rPr lang="en-IN" sz="1400" b="1" dirty="0"/>
              <a:t>M. Ishii, W. L. Chen, and M. A. </a:t>
            </a:r>
            <a:r>
              <a:rPr lang="en-IN" sz="1400" b="1" dirty="0" err="1"/>
              <a:t>Grolmes</a:t>
            </a:r>
            <a:r>
              <a:rPr lang="en-IN" sz="1400" b="1" dirty="0"/>
              <a:t>, Nuclear Science and Engineering: 60, 435-451, 1976</a:t>
            </a:r>
          </a:p>
        </p:txBody>
      </p:sp>
    </p:spTree>
    <p:extLst>
      <p:ext uri="{BB962C8B-B14F-4D97-AF65-F5344CB8AC3E}">
        <p14:creationId xmlns:p14="http://schemas.microsoft.com/office/powerpoint/2010/main" val="2836360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32416A3-39EF-4CBE-943D-C79C22FDDC46}"/>
              </a:ext>
            </a:extLst>
          </p:cNvPr>
          <p:cNvSpPr>
            <a:spLocks noGrp="1"/>
          </p:cNvSpPr>
          <p:nvPr>
            <p:ph type="title"/>
          </p:nvPr>
        </p:nvSpPr>
        <p:spPr>
          <a:xfrm>
            <a:off x="838200" y="649956"/>
            <a:ext cx="10515600" cy="726137"/>
          </a:xfrm>
        </p:spPr>
        <p:txBody>
          <a:bodyPr/>
          <a:lstStyle/>
          <a:p>
            <a:r>
              <a:rPr lang="en-US" dirty="0">
                <a:latin typeface="Helvetica" panose="020B0604020202020204" pitchFamily="34" charset="0"/>
                <a:cs typeface="Helvetica" panose="020B0604020202020204" pitchFamily="34" charset="0"/>
              </a:rPr>
              <a:t>The model</a:t>
            </a:r>
          </a:p>
        </p:txBody>
      </p:sp>
      <p:sp>
        <p:nvSpPr>
          <p:cNvPr id="4" name="Slide Number Placeholder 3">
            <a:extLst>
              <a:ext uri="{FF2B5EF4-FFF2-40B4-BE49-F238E27FC236}">
                <a16:creationId xmlns:a16="http://schemas.microsoft.com/office/drawing/2014/main" id="{7E375B46-1A54-44B9-BDCF-97B4D6758E70}"/>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5</a:t>
            </a:fld>
            <a:endParaRPr lang="en-US" dirty="0"/>
          </a:p>
        </p:txBody>
      </p:sp>
      <p:pic>
        <p:nvPicPr>
          <p:cNvPr id="14" name="Picture 13">
            <a:extLst>
              <a:ext uri="{FF2B5EF4-FFF2-40B4-BE49-F238E27FC236}">
                <a16:creationId xmlns:a16="http://schemas.microsoft.com/office/drawing/2014/main" id="{CE53601C-4B62-40C6-81F1-0354CA2EA67E}"/>
              </a:ext>
            </a:extLst>
          </p:cNvPr>
          <p:cNvPicPr>
            <a:picLocks noChangeAspect="1"/>
          </p:cNvPicPr>
          <p:nvPr/>
        </p:nvPicPr>
        <p:blipFill>
          <a:blip r:embed="rId2"/>
          <a:stretch>
            <a:fillRect/>
          </a:stretch>
        </p:blipFill>
        <p:spPr>
          <a:xfrm>
            <a:off x="202523" y="68263"/>
            <a:ext cx="6011141" cy="6288088"/>
          </a:xfrm>
          <a:prstGeom prst="rect">
            <a:avLst/>
          </a:prstGeom>
        </p:spPr>
      </p:pic>
      <p:pic>
        <p:nvPicPr>
          <p:cNvPr id="16" name="Picture 15">
            <a:extLst>
              <a:ext uri="{FF2B5EF4-FFF2-40B4-BE49-F238E27FC236}">
                <a16:creationId xmlns:a16="http://schemas.microsoft.com/office/drawing/2014/main" id="{08D38CAF-2335-4C83-B9E3-B0F475B27F82}"/>
              </a:ext>
            </a:extLst>
          </p:cNvPr>
          <p:cNvPicPr>
            <a:picLocks noChangeAspect="1"/>
          </p:cNvPicPr>
          <p:nvPr/>
        </p:nvPicPr>
        <p:blipFill rotWithShape="1">
          <a:blip r:embed="rId3"/>
          <a:srcRect l="17175" r="9096"/>
          <a:stretch/>
        </p:blipFill>
        <p:spPr>
          <a:xfrm>
            <a:off x="6939038" y="3223260"/>
            <a:ext cx="3343123" cy="2283709"/>
          </a:xfrm>
          <a:prstGeom prst="rect">
            <a:avLst/>
          </a:prstGeom>
        </p:spPr>
      </p:pic>
      <p:sp>
        <p:nvSpPr>
          <p:cNvPr id="3" name="Footer Placeholder 2">
            <a:extLst>
              <a:ext uri="{FF2B5EF4-FFF2-40B4-BE49-F238E27FC236}">
                <a16:creationId xmlns:a16="http://schemas.microsoft.com/office/drawing/2014/main" id="{4DF89667-35C3-49C3-92E2-05DA0D264928}"/>
              </a:ext>
            </a:extLst>
          </p:cNvPr>
          <p:cNvSpPr>
            <a:spLocks noGrp="1"/>
          </p:cNvSpPr>
          <p:nvPr>
            <p:ph type="ftr" sz="quarter" idx="11"/>
          </p:nvPr>
        </p:nvSpPr>
        <p:spPr/>
        <p:txBody>
          <a:bodyPr/>
          <a:lstStyle/>
          <a:p>
            <a:r>
              <a:rPr lang="en-IN"/>
              <a:t>RECENT DEVELOPMENTS IN MODELING OF SEVERE ACCIDENT ANALYSIS CODE PREDIS</a:t>
            </a:r>
            <a:endParaRPr lang="en-US" dirty="0"/>
          </a:p>
        </p:txBody>
      </p:sp>
    </p:spTree>
    <p:extLst>
      <p:ext uri="{BB962C8B-B14F-4D97-AF65-F5344CB8AC3E}">
        <p14:creationId xmlns:p14="http://schemas.microsoft.com/office/powerpoint/2010/main" val="2017180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32416A3-39EF-4CBE-943D-C79C22FDDC46}"/>
              </a:ext>
            </a:extLst>
          </p:cNvPr>
          <p:cNvSpPr>
            <a:spLocks noGrp="1"/>
          </p:cNvSpPr>
          <p:nvPr>
            <p:ph type="title"/>
          </p:nvPr>
        </p:nvSpPr>
        <p:spPr>
          <a:xfrm>
            <a:off x="838200" y="649956"/>
            <a:ext cx="10515600" cy="726137"/>
          </a:xfrm>
        </p:spPr>
        <p:txBody>
          <a:bodyPr/>
          <a:lstStyle/>
          <a:p>
            <a:pPr algn="l"/>
            <a:r>
              <a:rPr lang="en-US" dirty="0">
                <a:latin typeface="Helvetica" panose="020B0604020202020204" pitchFamily="34" charset="0"/>
                <a:cs typeface="Helvetica" panose="020B0604020202020204" pitchFamily="34" charset="0"/>
              </a:rPr>
              <a:t>The model</a:t>
            </a:r>
          </a:p>
        </p:txBody>
      </p:sp>
      <p:sp>
        <p:nvSpPr>
          <p:cNvPr id="23" name="Text Placeholder 22">
            <a:extLst>
              <a:ext uri="{FF2B5EF4-FFF2-40B4-BE49-F238E27FC236}">
                <a16:creationId xmlns:a16="http://schemas.microsoft.com/office/drawing/2014/main" id="{0E769AD8-E32B-4302-A770-0424AC0A2A3A}"/>
              </a:ext>
            </a:extLst>
          </p:cNvPr>
          <p:cNvSpPr>
            <a:spLocks noGrp="1"/>
          </p:cNvSpPr>
          <p:nvPr>
            <p:ph type="body" sz="quarter" idx="15"/>
          </p:nvPr>
        </p:nvSpPr>
        <p:spPr>
          <a:xfrm>
            <a:off x="1268018" y="1498152"/>
            <a:ext cx="4626763" cy="422365"/>
          </a:xfrm>
        </p:spPr>
        <p:txBody>
          <a:bodyPr>
            <a:normAutofit/>
          </a:bodyPr>
          <a:lstStyle/>
          <a:p>
            <a:r>
              <a:rPr lang="en-US" sz="2400" b="1" dirty="0">
                <a:latin typeface="Helvetica" panose="020B0604020202020204" pitchFamily="34" charset="0"/>
                <a:cs typeface="Helvetica" panose="020B0604020202020204" pitchFamily="34" charset="0"/>
              </a:rPr>
              <a:t>Theory</a:t>
            </a:r>
          </a:p>
        </p:txBody>
      </p:sp>
      <p:sp>
        <p:nvSpPr>
          <p:cNvPr id="4" name="Slide Number Placeholder 3">
            <a:extLst>
              <a:ext uri="{FF2B5EF4-FFF2-40B4-BE49-F238E27FC236}">
                <a16:creationId xmlns:a16="http://schemas.microsoft.com/office/drawing/2014/main" id="{7E375B46-1A54-44B9-BDCF-97B4D6758E70}"/>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6</a:t>
            </a:fld>
            <a:endParaRPr lang="en-US" dirty="0"/>
          </a:p>
        </p:txBody>
      </p:sp>
      <p:pic>
        <p:nvPicPr>
          <p:cNvPr id="8" name="Picture 7">
            <a:extLst>
              <a:ext uri="{FF2B5EF4-FFF2-40B4-BE49-F238E27FC236}">
                <a16:creationId xmlns:a16="http://schemas.microsoft.com/office/drawing/2014/main" id="{BF6A392D-2D53-47AF-82E0-90704F5BC649}"/>
              </a:ext>
            </a:extLst>
          </p:cNvPr>
          <p:cNvPicPr>
            <a:picLocks noChangeAspect="1"/>
          </p:cNvPicPr>
          <p:nvPr/>
        </p:nvPicPr>
        <p:blipFill>
          <a:blip r:embed="rId2"/>
          <a:stretch>
            <a:fillRect/>
          </a:stretch>
        </p:blipFill>
        <p:spPr>
          <a:xfrm>
            <a:off x="639597" y="2528264"/>
            <a:ext cx="7153248" cy="900736"/>
          </a:xfrm>
          <a:prstGeom prst="rect">
            <a:avLst/>
          </a:prstGeom>
        </p:spPr>
      </p:pic>
      <p:pic>
        <p:nvPicPr>
          <p:cNvPr id="11" name="Picture 10">
            <a:extLst>
              <a:ext uri="{FF2B5EF4-FFF2-40B4-BE49-F238E27FC236}">
                <a16:creationId xmlns:a16="http://schemas.microsoft.com/office/drawing/2014/main" id="{C9E46313-9503-40F4-80C9-0EC7E7B5B449}"/>
              </a:ext>
            </a:extLst>
          </p:cNvPr>
          <p:cNvPicPr>
            <a:picLocks noChangeAspect="1"/>
          </p:cNvPicPr>
          <p:nvPr/>
        </p:nvPicPr>
        <p:blipFill>
          <a:blip r:embed="rId3"/>
          <a:stretch>
            <a:fillRect/>
          </a:stretch>
        </p:blipFill>
        <p:spPr>
          <a:xfrm>
            <a:off x="838200" y="3693199"/>
            <a:ext cx="8761228" cy="833632"/>
          </a:xfrm>
          <a:prstGeom prst="rect">
            <a:avLst/>
          </a:prstGeom>
        </p:spPr>
      </p:pic>
      <p:pic>
        <p:nvPicPr>
          <p:cNvPr id="12" name="Picture 11">
            <a:extLst>
              <a:ext uri="{FF2B5EF4-FFF2-40B4-BE49-F238E27FC236}">
                <a16:creationId xmlns:a16="http://schemas.microsoft.com/office/drawing/2014/main" id="{BE44864B-DE0D-40B1-BA4A-28D5F86CC575}"/>
              </a:ext>
            </a:extLst>
          </p:cNvPr>
          <p:cNvPicPr>
            <a:picLocks noChangeAspect="1"/>
          </p:cNvPicPr>
          <p:nvPr/>
        </p:nvPicPr>
        <p:blipFill>
          <a:blip r:embed="rId4"/>
          <a:stretch>
            <a:fillRect/>
          </a:stretch>
        </p:blipFill>
        <p:spPr>
          <a:xfrm>
            <a:off x="8399592" y="4986561"/>
            <a:ext cx="1582608" cy="910058"/>
          </a:xfrm>
          <a:prstGeom prst="rect">
            <a:avLst/>
          </a:prstGeom>
        </p:spPr>
      </p:pic>
      <p:sp>
        <p:nvSpPr>
          <p:cNvPr id="6" name="Text Placeholder 5">
            <a:extLst>
              <a:ext uri="{FF2B5EF4-FFF2-40B4-BE49-F238E27FC236}">
                <a16:creationId xmlns:a16="http://schemas.microsoft.com/office/drawing/2014/main" id="{8C1FB8A6-2715-44F5-AF79-0CF3C7EF68E9}"/>
              </a:ext>
            </a:extLst>
          </p:cNvPr>
          <p:cNvSpPr>
            <a:spLocks noGrp="1"/>
          </p:cNvSpPr>
          <p:nvPr>
            <p:ph type="body" sz="quarter" idx="16"/>
          </p:nvPr>
        </p:nvSpPr>
        <p:spPr>
          <a:xfrm>
            <a:off x="838200" y="1920517"/>
            <a:ext cx="10714203" cy="719409"/>
          </a:xfrm>
        </p:spPr>
        <p:txBody>
          <a:bodyPr/>
          <a:lstStyle/>
          <a:p>
            <a:r>
              <a:rPr lang="en-IN" sz="2400" dirty="0">
                <a:latin typeface="Helvetica" panose="020B0604020202020204" pitchFamily="34" charset="0"/>
                <a:cs typeface="Helvetica" panose="020B0604020202020204" pitchFamily="34" charset="0"/>
              </a:rPr>
              <a:t>One –dimensional equation of motion for sodium vapor and molten clad</a:t>
            </a:r>
          </a:p>
        </p:txBody>
      </p:sp>
      <p:sp>
        <p:nvSpPr>
          <p:cNvPr id="13" name="Text Placeholder 5">
            <a:extLst>
              <a:ext uri="{FF2B5EF4-FFF2-40B4-BE49-F238E27FC236}">
                <a16:creationId xmlns:a16="http://schemas.microsoft.com/office/drawing/2014/main" id="{D07258BC-2E9C-469D-A569-86B0F197F035}"/>
              </a:ext>
            </a:extLst>
          </p:cNvPr>
          <p:cNvSpPr txBox="1">
            <a:spLocks/>
          </p:cNvSpPr>
          <p:nvPr/>
        </p:nvSpPr>
        <p:spPr>
          <a:xfrm>
            <a:off x="1315993" y="4748969"/>
            <a:ext cx="6626528" cy="1459075"/>
          </a:xfrm>
          <a:prstGeom prst="rect">
            <a:avLst/>
          </a:prstGeom>
        </p:spPr>
        <p:txBody>
          <a:bodyPr/>
          <a:lstStyle>
            <a:lvl1pPr marL="0" indent="0" algn="l" defTabSz="914400" rtl="0" eaLnBrk="1" latinLnBrk="0" hangingPunct="1">
              <a:lnSpc>
                <a:spcPct val="150000"/>
              </a:lnSpc>
              <a:spcBef>
                <a:spcPts val="0"/>
              </a:spcBef>
              <a:spcAft>
                <a:spcPts val="1200"/>
              </a:spcAft>
              <a:buFont typeface="Segoe UI Light" panose="020B0502040204020203" pitchFamily="34" charset="0"/>
              <a:buNone/>
              <a:defRPr sz="140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400" dirty="0">
                <a:latin typeface="Helvetica" panose="020B0604020202020204" pitchFamily="34" charset="0"/>
                <a:cs typeface="Helvetica" panose="020B0604020202020204" pitchFamily="34" charset="0"/>
              </a:rPr>
              <a:t>Assuming the film thickness is uniform over the molten part, conservation of mass gives</a:t>
            </a:r>
          </a:p>
        </p:txBody>
      </p:sp>
      <p:sp>
        <p:nvSpPr>
          <p:cNvPr id="14" name="Footer Placeholder 2">
            <a:extLst>
              <a:ext uri="{FF2B5EF4-FFF2-40B4-BE49-F238E27FC236}">
                <a16:creationId xmlns:a16="http://schemas.microsoft.com/office/drawing/2014/main" id="{CDEEFCF8-6294-49D6-A0B6-2DA0139C1036}"/>
              </a:ext>
            </a:extLst>
          </p:cNvPr>
          <p:cNvSpPr>
            <a:spLocks noGrp="1"/>
          </p:cNvSpPr>
          <p:nvPr>
            <p:ph type="ftr" sz="quarter" idx="11"/>
          </p:nvPr>
        </p:nvSpPr>
        <p:spPr>
          <a:xfrm>
            <a:off x="4038600" y="6356350"/>
            <a:ext cx="4114800" cy="365125"/>
          </a:xfrm>
        </p:spPr>
        <p:txBody>
          <a:bodyPr/>
          <a:lstStyle/>
          <a:p>
            <a:r>
              <a:rPr lang="en-IN"/>
              <a:t>RECENT DEVELOPMENTS IN MODELING OF SEVERE ACCIDENT ANALYSIS CODE PREDIS</a:t>
            </a:r>
            <a:endParaRPr lang="en-US" dirty="0"/>
          </a:p>
        </p:txBody>
      </p:sp>
    </p:spTree>
    <p:extLst>
      <p:ext uri="{BB962C8B-B14F-4D97-AF65-F5344CB8AC3E}">
        <p14:creationId xmlns:p14="http://schemas.microsoft.com/office/powerpoint/2010/main" val="867256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32416A3-39EF-4CBE-943D-C79C22FDDC46}"/>
              </a:ext>
            </a:extLst>
          </p:cNvPr>
          <p:cNvSpPr>
            <a:spLocks noGrp="1"/>
          </p:cNvSpPr>
          <p:nvPr>
            <p:ph type="title"/>
          </p:nvPr>
        </p:nvSpPr>
        <p:spPr>
          <a:xfrm>
            <a:off x="838200" y="649956"/>
            <a:ext cx="10515600" cy="726137"/>
          </a:xfrm>
        </p:spPr>
        <p:txBody>
          <a:bodyPr/>
          <a:lstStyle/>
          <a:p>
            <a:pPr algn="l"/>
            <a:r>
              <a:rPr lang="en-US" dirty="0">
                <a:latin typeface="Helvetica" panose="020B0604020202020204" pitchFamily="34" charset="0"/>
                <a:cs typeface="Helvetica" panose="020B0604020202020204" pitchFamily="34" charset="0"/>
              </a:rPr>
              <a:t>The model</a:t>
            </a:r>
          </a:p>
        </p:txBody>
      </p:sp>
      <p:sp>
        <p:nvSpPr>
          <p:cNvPr id="4" name="Slide Number Placeholder 3">
            <a:extLst>
              <a:ext uri="{FF2B5EF4-FFF2-40B4-BE49-F238E27FC236}">
                <a16:creationId xmlns:a16="http://schemas.microsoft.com/office/drawing/2014/main" id="{7E375B46-1A54-44B9-BDCF-97B4D6758E70}"/>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7</a:t>
            </a:fld>
            <a:endParaRPr lang="en-US" dirty="0"/>
          </a:p>
        </p:txBody>
      </p:sp>
      <p:pic>
        <p:nvPicPr>
          <p:cNvPr id="5" name="Picture 4">
            <a:extLst>
              <a:ext uri="{FF2B5EF4-FFF2-40B4-BE49-F238E27FC236}">
                <a16:creationId xmlns:a16="http://schemas.microsoft.com/office/drawing/2014/main" id="{8E85F1A9-5FAB-4808-A6E3-63851D7A7433}"/>
              </a:ext>
            </a:extLst>
          </p:cNvPr>
          <p:cNvPicPr>
            <a:picLocks noChangeAspect="1"/>
          </p:cNvPicPr>
          <p:nvPr/>
        </p:nvPicPr>
        <p:blipFill>
          <a:blip r:embed="rId2"/>
          <a:stretch>
            <a:fillRect/>
          </a:stretch>
        </p:blipFill>
        <p:spPr>
          <a:xfrm>
            <a:off x="607699" y="2280208"/>
            <a:ext cx="7256905" cy="792952"/>
          </a:xfrm>
          <a:prstGeom prst="rect">
            <a:avLst/>
          </a:prstGeom>
        </p:spPr>
      </p:pic>
      <p:pic>
        <p:nvPicPr>
          <p:cNvPr id="6" name="Picture 5">
            <a:extLst>
              <a:ext uri="{FF2B5EF4-FFF2-40B4-BE49-F238E27FC236}">
                <a16:creationId xmlns:a16="http://schemas.microsoft.com/office/drawing/2014/main" id="{FCAE5E9B-7199-4414-B4C8-1F0811C2F8BC}"/>
              </a:ext>
            </a:extLst>
          </p:cNvPr>
          <p:cNvPicPr>
            <a:picLocks noChangeAspect="1"/>
          </p:cNvPicPr>
          <p:nvPr/>
        </p:nvPicPr>
        <p:blipFill>
          <a:blip r:embed="rId3"/>
          <a:stretch>
            <a:fillRect/>
          </a:stretch>
        </p:blipFill>
        <p:spPr>
          <a:xfrm>
            <a:off x="607699" y="3876640"/>
            <a:ext cx="5686429" cy="776288"/>
          </a:xfrm>
          <a:prstGeom prst="rect">
            <a:avLst/>
          </a:prstGeom>
        </p:spPr>
      </p:pic>
      <p:pic>
        <p:nvPicPr>
          <p:cNvPr id="7" name="Picture 6">
            <a:extLst>
              <a:ext uri="{FF2B5EF4-FFF2-40B4-BE49-F238E27FC236}">
                <a16:creationId xmlns:a16="http://schemas.microsoft.com/office/drawing/2014/main" id="{D029C86E-FEC7-4076-9E5D-F534347CEB14}"/>
              </a:ext>
            </a:extLst>
          </p:cNvPr>
          <p:cNvPicPr>
            <a:picLocks noChangeAspect="1"/>
          </p:cNvPicPr>
          <p:nvPr/>
        </p:nvPicPr>
        <p:blipFill>
          <a:blip r:embed="rId4"/>
          <a:stretch>
            <a:fillRect/>
          </a:stretch>
        </p:blipFill>
        <p:spPr>
          <a:xfrm>
            <a:off x="607699" y="5276536"/>
            <a:ext cx="5061099" cy="931508"/>
          </a:xfrm>
          <a:prstGeom prst="rect">
            <a:avLst/>
          </a:prstGeom>
        </p:spPr>
      </p:pic>
      <p:sp>
        <p:nvSpPr>
          <p:cNvPr id="15" name="Text Placeholder 22">
            <a:extLst>
              <a:ext uri="{FF2B5EF4-FFF2-40B4-BE49-F238E27FC236}">
                <a16:creationId xmlns:a16="http://schemas.microsoft.com/office/drawing/2014/main" id="{25ED3095-9630-4BF2-BB4E-E811FD22E469}"/>
              </a:ext>
            </a:extLst>
          </p:cNvPr>
          <p:cNvSpPr txBox="1">
            <a:spLocks/>
          </p:cNvSpPr>
          <p:nvPr/>
        </p:nvSpPr>
        <p:spPr>
          <a:xfrm>
            <a:off x="1268018" y="1498152"/>
            <a:ext cx="4626763" cy="42236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200" baseline="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a:latin typeface="Helvetica" panose="020B0604020202020204" pitchFamily="34" charset="0"/>
                <a:cs typeface="Helvetica" panose="020B0604020202020204" pitchFamily="34" charset="0"/>
              </a:rPr>
              <a:t>Theory</a:t>
            </a:r>
            <a:endParaRPr lang="en-US" sz="2400" b="1" dirty="0">
              <a:latin typeface="Helvetica" panose="020B0604020202020204" pitchFamily="34" charset="0"/>
              <a:cs typeface="Helvetica" panose="020B0604020202020204" pitchFamily="34" charset="0"/>
            </a:endParaRPr>
          </a:p>
        </p:txBody>
      </p:sp>
      <p:sp>
        <p:nvSpPr>
          <p:cNvPr id="16" name="Text Placeholder 5">
            <a:extLst>
              <a:ext uri="{FF2B5EF4-FFF2-40B4-BE49-F238E27FC236}">
                <a16:creationId xmlns:a16="http://schemas.microsoft.com/office/drawing/2014/main" id="{BE7E185A-6DCA-4C59-A6A1-D320776835FE}"/>
              </a:ext>
            </a:extLst>
          </p:cNvPr>
          <p:cNvSpPr txBox="1">
            <a:spLocks/>
          </p:cNvSpPr>
          <p:nvPr/>
        </p:nvSpPr>
        <p:spPr>
          <a:xfrm>
            <a:off x="1314895" y="1870628"/>
            <a:ext cx="10237508" cy="719409"/>
          </a:xfrm>
          <a:prstGeom prst="rect">
            <a:avLst/>
          </a:prstGeom>
        </p:spPr>
        <p:txBody>
          <a:bodyPr/>
          <a:lstStyle>
            <a:lvl1pPr marL="0" indent="0" algn="l" defTabSz="914400" rtl="0" eaLnBrk="1" latinLnBrk="0" hangingPunct="1">
              <a:lnSpc>
                <a:spcPct val="150000"/>
              </a:lnSpc>
              <a:spcBef>
                <a:spcPts val="0"/>
              </a:spcBef>
              <a:spcAft>
                <a:spcPts val="1200"/>
              </a:spcAft>
              <a:buFont typeface="Segoe UI Light" panose="020B0502040204020203" pitchFamily="34" charset="0"/>
              <a:buNone/>
              <a:defRPr sz="140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400" dirty="0">
                <a:latin typeface="Helvetica" panose="020B0604020202020204" pitchFamily="34" charset="0"/>
                <a:cs typeface="Helvetica" panose="020B0604020202020204" pitchFamily="34" charset="0"/>
              </a:rPr>
              <a:t>One –dimensional vapor continuity equation</a:t>
            </a:r>
          </a:p>
        </p:txBody>
      </p:sp>
      <p:sp>
        <p:nvSpPr>
          <p:cNvPr id="17" name="Text Placeholder 5">
            <a:extLst>
              <a:ext uri="{FF2B5EF4-FFF2-40B4-BE49-F238E27FC236}">
                <a16:creationId xmlns:a16="http://schemas.microsoft.com/office/drawing/2014/main" id="{5A1A8306-AC69-4BD3-8A75-0EA3FEBDB29B}"/>
              </a:ext>
            </a:extLst>
          </p:cNvPr>
          <p:cNvSpPr txBox="1">
            <a:spLocks/>
          </p:cNvSpPr>
          <p:nvPr/>
        </p:nvSpPr>
        <p:spPr>
          <a:xfrm>
            <a:off x="1314895" y="3084572"/>
            <a:ext cx="10237508" cy="719409"/>
          </a:xfrm>
          <a:prstGeom prst="rect">
            <a:avLst/>
          </a:prstGeom>
        </p:spPr>
        <p:txBody>
          <a:bodyPr/>
          <a:lstStyle>
            <a:lvl1pPr marL="0" indent="0" algn="l" defTabSz="914400" rtl="0" eaLnBrk="1" latinLnBrk="0" hangingPunct="1">
              <a:lnSpc>
                <a:spcPct val="150000"/>
              </a:lnSpc>
              <a:spcBef>
                <a:spcPts val="0"/>
              </a:spcBef>
              <a:spcAft>
                <a:spcPts val="1200"/>
              </a:spcAft>
              <a:buFont typeface="Segoe UI Light" panose="020B0502040204020203" pitchFamily="34" charset="0"/>
              <a:buNone/>
              <a:defRPr sz="140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400" dirty="0">
                <a:latin typeface="Helvetica" panose="020B0604020202020204" pitchFamily="34" charset="0"/>
                <a:cs typeface="Helvetica" panose="020B0604020202020204" pitchFamily="34" charset="0"/>
              </a:rPr>
              <a:t>The integrated form of the vapor momentum equation equation</a:t>
            </a:r>
          </a:p>
        </p:txBody>
      </p:sp>
      <p:sp>
        <p:nvSpPr>
          <p:cNvPr id="18" name="Text Placeholder 5">
            <a:extLst>
              <a:ext uri="{FF2B5EF4-FFF2-40B4-BE49-F238E27FC236}">
                <a16:creationId xmlns:a16="http://schemas.microsoft.com/office/drawing/2014/main" id="{C57A9CAD-4B3C-47F3-B52F-494EF73805B8}"/>
              </a:ext>
            </a:extLst>
          </p:cNvPr>
          <p:cNvSpPr txBox="1">
            <a:spLocks/>
          </p:cNvSpPr>
          <p:nvPr/>
        </p:nvSpPr>
        <p:spPr>
          <a:xfrm>
            <a:off x="509589" y="4659741"/>
            <a:ext cx="10237508" cy="719409"/>
          </a:xfrm>
          <a:prstGeom prst="rect">
            <a:avLst/>
          </a:prstGeom>
        </p:spPr>
        <p:txBody>
          <a:bodyPr/>
          <a:lstStyle>
            <a:lvl1pPr marL="0" indent="0" algn="l" defTabSz="914400" rtl="0" eaLnBrk="1" latinLnBrk="0" hangingPunct="1">
              <a:lnSpc>
                <a:spcPct val="150000"/>
              </a:lnSpc>
              <a:spcBef>
                <a:spcPts val="0"/>
              </a:spcBef>
              <a:spcAft>
                <a:spcPts val="1200"/>
              </a:spcAft>
              <a:buFont typeface="Segoe UI Light" panose="020B0502040204020203" pitchFamily="34" charset="0"/>
              <a:buNone/>
              <a:defRPr sz="140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400" dirty="0">
                <a:latin typeface="Helvetica" panose="020B0604020202020204" pitchFamily="34" charset="0"/>
                <a:cs typeface="Helvetica" panose="020B0604020202020204" pitchFamily="34" charset="0"/>
              </a:rPr>
              <a:t>The blockage resistance coefficient</a:t>
            </a:r>
          </a:p>
        </p:txBody>
      </p:sp>
      <p:sp>
        <p:nvSpPr>
          <p:cNvPr id="13" name="Footer Placeholder 2">
            <a:extLst>
              <a:ext uri="{FF2B5EF4-FFF2-40B4-BE49-F238E27FC236}">
                <a16:creationId xmlns:a16="http://schemas.microsoft.com/office/drawing/2014/main" id="{3AFB49E5-1CAE-4A91-8FE9-3C044E56C6CD}"/>
              </a:ext>
            </a:extLst>
          </p:cNvPr>
          <p:cNvSpPr>
            <a:spLocks noGrp="1"/>
          </p:cNvSpPr>
          <p:nvPr>
            <p:ph type="ftr" sz="quarter" idx="11"/>
          </p:nvPr>
        </p:nvSpPr>
        <p:spPr>
          <a:xfrm>
            <a:off x="4038600" y="6356350"/>
            <a:ext cx="4114800" cy="365125"/>
          </a:xfrm>
        </p:spPr>
        <p:txBody>
          <a:bodyPr/>
          <a:lstStyle/>
          <a:p>
            <a:r>
              <a:rPr lang="en-IN"/>
              <a:t>RECENT DEVELOPMENTS IN MODELING OF SEVERE ACCIDENT ANALYSIS CODE PREDIS</a:t>
            </a:r>
            <a:endParaRPr lang="en-US" dirty="0"/>
          </a:p>
        </p:txBody>
      </p:sp>
    </p:spTree>
    <p:extLst>
      <p:ext uri="{BB962C8B-B14F-4D97-AF65-F5344CB8AC3E}">
        <p14:creationId xmlns:p14="http://schemas.microsoft.com/office/powerpoint/2010/main" val="1417216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32416A3-39EF-4CBE-943D-C79C22FDDC46}"/>
              </a:ext>
            </a:extLst>
          </p:cNvPr>
          <p:cNvSpPr>
            <a:spLocks noGrp="1"/>
          </p:cNvSpPr>
          <p:nvPr>
            <p:ph type="title"/>
          </p:nvPr>
        </p:nvSpPr>
        <p:spPr>
          <a:xfrm>
            <a:off x="838200" y="649956"/>
            <a:ext cx="10515600" cy="726137"/>
          </a:xfrm>
        </p:spPr>
        <p:txBody>
          <a:bodyPr/>
          <a:lstStyle/>
          <a:p>
            <a:pPr algn="l"/>
            <a:r>
              <a:rPr lang="en-US" dirty="0">
                <a:latin typeface="Helvetica" panose="020B0604020202020204" pitchFamily="34" charset="0"/>
                <a:cs typeface="Helvetica" panose="020B0604020202020204" pitchFamily="34" charset="0"/>
              </a:rPr>
              <a:t>The model</a:t>
            </a:r>
          </a:p>
        </p:txBody>
      </p:sp>
      <p:sp>
        <p:nvSpPr>
          <p:cNvPr id="4" name="Slide Number Placeholder 3">
            <a:extLst>
              <a:ext uri="{FF2B5EF4-FFF2-40B4-BE49-F238E27FC236}">
                <a16:creationId xmlns:a16="http://schemas.microsoft.com/office/drawing/2014/main" id="{7E375B46-1A54-44B9-BDCF-97B4D6758E70}"/>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8</a:t>
            </a:fld>
            <a:endParaRPr lang="en-US" dirty="0"/>
          </a:p>
        </p:txBody>
      </p:sp>
      <p:pic>
        <p:nvPicPr>
          <p:cNvPr id="9" name="Picture 8">
            <a:extLst>
              <a:ext uri="{FF2B5EF4-FFF2-40B4-BE49-F238E27FC236}">
                <a16:creationId xmlns:a16="http://schemas.microsoft.com/office/drawing/2014/main" id="{C32EBF14-80F8-4ECB-9DFE-75C0BDF4DB38}"/>
              </a:ext>
            </a:extLst>
          </p:cNvPr>
          <p:cNvPicPr>
            <a:picLocks noChangeAspect="1"/>
          </p:cNvPicPr>
          <p:nvPr/>
        </p:nvPicPr>
        <p:blipFill>
          <a:blip r:embed="rId2"/>
          <a:stretch>
            <a:fillRect/>
          </a:stretch>
        </p:blipFill>
        <p:spPr>
          <a:xfrm>
            <a:off x="509589" y="2644951"/>
            <a:ext cx="7049750" cy="954309"/>
          </a:xfrm>
          <a:prstGeom prst="rect">
            <a:avLst/>
          </a:prstGeom>
        </p:spPr>
      </p:pic>
      <p:pic>
        <p:nvPicPr>
          <p:cNvPr id="10" name="Picture 9">
            <a:extLst>
              <a:ext uri="{FF2B5EF4-FFF2-40B4-BE49-F238E27FC236}">
                <a16:creationId xmlns:a16="http://schemas.microsoft.com/office/drawing/2014/main" id="{EAD6B525-2FBD-46F2-8A9E-450AC4B9241C}"/>
              </a:ext>
            </a:extLst>
          </p:cNvPr>
          <p:cNvPicPr>
            <a:picLocks noChangeAspect="1"/>
          </p:cNvPicPr>
          <p:nvPr/>
        </p:nvPicPr>
        <p:blipFill rotWithShape="1">
          <a:blip r:embed="rId3"/>
          <a:srcRect l="6883"/>
          <a:stretch/>
        </p:blipFill>
        <p:spPr>
          <a:xfrm>
            <a:off x="7401259" y="2475540"/>
            <a:ext cx="3497113" cy="1123720"/>
          </a:xfrm>
          <a:prstGeom prst="rect">
            <a:avLst/>
          </a:prstGeom>
        </p:spPr>
      </p:pic>
      <p:sp>
        <p:nvSpPr>
          <p:cNvPr id="15" name="Text Placeholder 22">
            <a:extLst>
              <a:ext uri="{FF2B5EF4-FFF2-40B4-BE49-F238E27FC236}">
                <a16:creationId xmlns:a16="http://schemas.microsoft.com/office/drawing/2014/main" id="{25ED3095-9630-4BF2-BB4E-E811FD22E469}"/>
              </a:ext>
            </a:extLst>
          </p:cNvPr>
          <p:cNvSpPr txBox="1">
            <a:spLocks/>
          </p:cNvSpPr>
          <p:nvPr/>
        </p:nvSpPr>
        <p:spPr>
          <a:xfrm>
            <a:off x="1268018" y="1498152"/>
            <a:ext cx="4626763" cy="42236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200" baseline="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latin typeface="Helvetica" panose="020B0604020202020204" pitchFamily="34" charset="0"/>
                <a:cs typeface="Helvetica" panose="020B0604020202020204" pitchFamily="34" charset="0"/>
              </a:rPr>
              <a:t>Theory</a:t>
            </a:r>
          </a:p>
        </p:txBody>
      </p:sp>
      <p:sp>
        <p:nvSpPr>
          <p:cNvPr id="16" name="Text Placeholder 5">
            <a:extLst>
              <a:ext uri="{FF2B5EF4-FFF2-40B4-BE49-F238E27FC236}">
                <a16:creationId xmlns:a16="http://schemas.microsoft.com/office/drawing/2014/main" id="{BEDD1564-DC2B-432B-BB49-35DB378FCCEF}"/>
              </a:ext>
            </a:extLst>
          </p:cNvPr>
          <p:cNvSpPr txBox="1">
            <a:spLocks/>
          </p:cNvSpPr>
          <p:nvPr/>
        </p:nvSpPr>
        <p:spPr>
          <a:xfrm>
            <a:off x="1077264" y="1920517"/>
            <a:ext cx="10237508" cy="719409"/>
          </a:xfrm>
          <a:prstGeom prst="rect">
            <a:avLst/>
          </a:prstGeom>
        </p:spPr>
        <p:txBody>
          <a:bodyPr/>
          <a:lstStyle>
            <a:lvl1pPr marL="0" indent="0" algn="l" defTabSz="914400" rtl="0" eaLnBrk="1" latinLnBrk="0" hangingPunct="1">
              <a:lnSpc>
                <a:spcPct val="150000"/>
              </a:lnSpc>
              <a:spcBef>
                <a:spcPts val="0"/>
              </a:spcBef>
              <a:spcAft>
                <a:spcPts val="1200"/>
              </a:spcAft>
              <a:buFont typeface="Segoe UI Light" panose="020B0502040204020203" pitchFamily="34" charset="0"/>
              <a:buNone/>
              <a:defRPr sz="140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400" dirty="0">
                <a:latin typeface="Helvetica" panose="020B0604020202020204" pitchFamily="34" charset="0"/>
                <a:cs typeface="Helvetica" panose="020B0604020202020204" pitchFamily="34" charset="0"/>
              </a:rPr>
              <a:t>The integral momentum balance equation for molten clad is </a:t>
            </a:r>
          </a:p>
        </p:txBody>
      </p:sp>
      <p:sp>
        <p:nvSpPr>
          <p:cNvPr id="17" name="Text Placeholder 5">
            <a:extLst>
              <a:ext uri="{FF2B5EF4-FFF2-40B4-BE49-F238E27FC236}">
                <a16:creationId xmlns:a16="http://schemas.microsoft.com/office/drawing/2014/main" id="{B4D02338-7299-4F33-8C96-650F9ECC01D1}"/>
              </a:ext>
            </a:extLst>
          </p:cNvPr>
          <p:cNvSpPr txBox="1">
            <a:spLocks/>
          </p:cNvSpPr>
          <p:nvPr/>
        </p:nvSpPr>
        <p:spPr>
          <a:xfrm>
            <a:off x="1077264" y="3865821"/>
            <a:ext cx="10237508" cy="1123720"/>
          </a:xfrm>
          <a:prstGeom prst="rect">
            <a:avLst/>
          </a:prstGeom>
        </p:spPr>
        <p:txBody>
          <a:bodyPr/>
          <a:lstStyle>
            <a:lvl1pPr marL="0" indent="0" algn="l" defTabSz="914400" rtl="0" eaLnBrk="1" latinLnBrk="0" hangingPunct="1">
              <a:lnSpc>
                <a:spcPct val="150000"/>
              </a:lnSpc>
              <a:spcBef>
                <a:spcPts val="0"/>
              </a:spcBef>
              <a:spcAft>
                <a:spcPts val="1200"/>
              </a:spcAft>
              <a:buFont typeface="Segoe UI Light" panose="020B0502040204020203" pitchFamily="34" charset="0"/>
              <a:buNone/>
              <a:defRPr sz="140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400" dirty="0">
                <a:latin typeface="Helvetica" panose="020B0604020202020204" pitchFamily="34" charset="0"/>
                <a:cs typeface="Helvetica" panose="020B0604020202020204" pitchFamily="34" charset="0"/>
              </a:rPr>
              <a:t>The molten steel film velocity is calculated solving this equation using Euler method </a:t>
            </a:r>
          </a:p>
        </p:txBody>
      </p:sp>
      <p:sp>
        <p:nvSpPr>
          <p:cNvPr id="19" name="Text Placeholder 5">
            <a:extLst>
              <a:ext uri="{FF2B5EF4-FFF2-40B4-BE49-F238E27FC236}">
                <a16:creationId xmlns:a16="http://schemas.microsoft.com/office/drawing/2014/main" id="{48FCFB42-33E9-475D-97F8-314E90362565}"/>
              </a:ext>
            </a:extLst>
          </p:cNvPr>
          <p:cNvSpPr txBox="1">
            <a:spLocks/>
          </p:cNvSpPr>
          <p:nvPr/>
        </p:nvSpPr>
        <p:spPr>
          <a:xfrm>
            <a:off x="1077264" y="5009067"/>
            <a:ext cx="10237508" cy="1123720"/>
          </a:xfrm>
          <a:prstGeom prst="rect">
            <a:avLst/>
          </a:prstGeom>
        </p:spPr>
        <p:txBody>
          <a:bodyPr/>
          <a:lstStyle>
            <a:lvl1pPr marL="0" indent="0" algn="l" defTabSz="914400" rtl="0" eaLnBrk="1" latinLnBrk="0" hangingPunct="1">
              <a:lnSpc>
                <a:spcPct val="150000"/>
              </a:lnSpc>
              <a:spcBef>
                <a:spcPts val="0"/>
              </a:spcBef>
              <a:spcAft>
                <a:spcPts val="1200"/>
              </a:spcAft>
              <a:buFont typeface="Segoe UI Light" panose="020B0502040204020203" pitchFamily="34" charset="0"/>
              <a:buNone/>
              <a:defRPr sz="140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400" dirty="0">
                <a:latin typeface="Helvetica" panose="020B0604020202020204" pitchFamily="34" charset="0"/>
                <a:cs typeface="Helvetica" panose="020B0604020202020204" pitchFamily="34" charset="0"/>
              </a:rPr>
              <a:t>If </a:t>
            </a:r>
            <a:r>
              <a:rPr lang="en-IN" sz="2400" i="1" dirty="0">
                <a:latin typeface="Helvetica" panose="020B0604020202020204" pitchFamily="34" charset="0"/>
                <a:cs typeface="Helvetica" panose="020B0604020202020204" pitchFamily="34" charset="0"/>
              </a:rPr>
              <a:t>t</a:t>
            </a:r>
            <a:r>
              <a:rPr lang="en-IN" sz="2400" i="1" baseline="-25000" dirty="0">
                <a:latin typeface="Helvetica" panose="020B0604020202020204" pitchFamily="34" charset="0"/>
                <a:cs typeface="Helvetica" panose="020B0604020202020204" pitchFamily="34" charset="0"/>
              </a:rPr>
              <a:t>m0</a:t>
            </a:r>
            <a:r>
              <a:rPr lang="en-IN" sz="2400" i="1" dirty="0">
                <a:latin typeface="Helvetica" panose="020B0604020202020204" pitchFamily="34" charset="0"/>
                <a:cs typeface="Helvetica" panose="020B0604020202020204" pitchFamily="34" charset="0"/>
              </a:rPr>
              <a:t> </a:t>
            </a:r>
            <a:r>
              <a:rPr lang="en-IN" sz="2400" dirty="0">
                <a:latin typeface="Helvetica" panose="020B0604020202020204" pitchFamily="34" charset="0"/>
                <a:cs typeface="Helvetica" panose="020B0604020202020204" pitchFamily="34" charset="0"/>
              </a:rPr>
              <a:t> is the time when clad motion starts</a:t>
            </a:r>
          </a:p>
        </p:txBody>
      </p:sp>
      <p:pic>
        <p:nvPicPr>
          <p:cNvPr id="12" name="Picture 11">
            <a:extLst>
              <a:ext uri="{FF2B5EF4-FFF2-40B4-BE49-F238E27FC236}">
                <a16:creationId xmlns:a16="http://schemas.microsoft.com/office/drawing/2014/main" id="{05553BC5-223A-4742-A836-EC70B85FBD91}"/>
              </a:ext>
            </a:extLst>
          </p:cNvPr>
          <p:cNvPicPr>
            <a:picLocks noChangeAspect="1"/>
          </p:cNvPicPr>
          <p:nvPr/>
        </p:nvPicPr>
        <p:blipFill>
          <a:blip r:embed="rId4"/>
          <a:stretch>
            <a:fillRect/>
          </a:stretch>
        </p:blipFill>
        <p:spPr>
          <a:xfrm>
            <a:off x="2279481" y="5582023"/>
            <a:ext cx="3313245" cy="597913"/>
          </a:xfrm>
          <a:prstGeom prst="rect">
            <a:avLst/>
          </a:prstGeom>
        </p:spPr>
      </p:pic>
      <p:sp>
        <p:nvSpPr>
          <p:cNvPr id="13" name="Footer Placeholder 2">
            <a:extLst>
              <a:ext uri="{FF2B5EF4-FFF2-40B4-BE49-F238E27FC236}">
                <a16:creationId xmlns:a16="http://schemas.microsoft.com/office/drawing/2014/main" id="{6EEF7A1D-69C8-45FB-A824-F46751BB66DC}"/>
              </a:ext>
            </a:extLst>
          </p:cNvPr>
          <p:cNvSpPr>
            <a:spLocks noGrp="1"/>
          </p:cNvSpPr>
          <p:nvPr>
            <p:ph type="ftr" sz="quarter" idx="11"/>
          </p:nvPr>
        </p:nvSpPr>
        <p:spPr>
          <a:xfrm>
            <a:off x="4038600" y="6356350"/>
            <a:ext cx="4114800" cy="365125"/>
          </a:xfrm>
        </p:spPr>
        <p:txBody>
          <a:bodyPr/>
          <a:lstStyle/>
          <a:p>
            <a:r>
              <a:rPr lang="en-IN"/>
              <a:t>RECENT DEVELOPMENTS IN MODELING OF SEVERE ACCIDENT ANALYSIS CODE PREDIS</a:t>
            </a:r>
            <a:endParaRPr lang="en-US" dirty="0"/>
          </a:p>
        </p:txBody>
      </p:sp>
    </p:spTree>
    <p:extLst>
      <p:ext uri="{BB962C8B-B14F-4D97-AF65-F5344CB8AC3E}">
        <p14:creationId xmlns:p14="http://schemas.microsoft.com/office/powerpoint/2010/main" val="3312071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32416A3-39EF-4CBE-943D-C79C22FDDC46}"/>
              </a:ext>
            </a:extLst>
          </p:cNvPr>
          <p:cNvSpPr>
            <a:spLocks noGrp="1"/>
          </p:cNvSpPr>
          <p:nvPr>
            <p:ph type="title"/>
          </p:nvPr>
        </p:nvSpPr>
        <p:spPr>
          <a:xfrm>
            <a:off x="838200" y="649956"/>
            <a:ext cx="10515600" cy="726137"/>
          </a:xfrm>
        </p:spPr>
        <p:txBody>
          <a:bodyPr/>
          <a:lstStyle/>
          <a:p>
            <a:pPr algn="l"/>
            <a:r>
              <a:rPr lang="en-US" dirty="0">
                <a:latin typeface="Helvetica" panose="020B0604020202020204" pitchFamily="34" charset="0"/>
                <a:cs typeface="Helvetica" panose="020B0604020202020204" pitchFamily="34" charset="0"/>
              </a:rPr>
              <a:t>PFBR ULOFA analysis</a:t>
            </a:r>
          </a:p>
        </p:txBody>
      </p:sp>
      <p:sp>
        <p:nvSpPr>
          <p:cNvPr id="4" name="Slide Number Placeholder 3">
            <a:extLst>
              <a:ext uri="{FF2B5EF4-FFF2-40B4-BE49-F238E27FC236}">
                <a16:creationId xmlns:a16="http://schemas.microsoft.com/office/drawing/2014/main" id="{7E375B46-1A54-44B9-BDCF-97B4D6758E70}"/>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9</a:t>
            </a:fld>
            <a:endParaRPr lang="en-US" dirty="0"/>
          </a:p>
        </p:txBody>
      </p:sp>
      <p:sp>
        <p:nvSpPr>
          <p:cNvPr id="9" name="Footer Placeholder 2">
            <a:extLst>
              <a:ext uri="{FF2B5EF4-FFF2-40B4-BE49-F238E27FC236}">
                <a16:creationId xmlns:a16="http://schemas.microsoft.com/office/drawing/2014/main" id="{F1BDADE2-056C-4403-8A41-67D68FECDE70}"/>
              </a:ext>
            </a:extLst>
          </p:cNvPr>
          <p:cNvSpPr>
            <a:spLocks noGrp="1"/>
          </p:cNvSpPr>
          <p:nvPr>
            <p:ph type="ftr" sz="quarter" idx="11"/>
          </p:nvPr>
        </p:nvSpPr>
        <p:spPr>
          <a:xfrm>
            <a:off x="4038600" y="6356350"/>
            <a:ext cx="4114800" cy="365125"/>
          </a:xfrm>
        </p:spPr>
        <p:txBody>
          <a:bodyPr/>
          <a:lstStyle/>
          <a:p>
            <a:r>
              <a:rPr lang="en-IN"/>
              <a:t>RECENT DEVELOPMENTS IN MODELING OF SEVERE ACCIDENT ANALYSIS CODE PREDIS</a:t>
            </a:r>
            <a:endParaRPr lang="en-US" dirty="0"/>
          </a:p>
        </p:txBody>
      </p:sp>
      <p:sp>
        <p:nvSpPr>
          <p:cNvPr id="10" name="Text Placeholder 22">
            <a:extLst>
              <a:ext uri="{FF2B5EF4-FFF2-40B4-BE49-F238E27FC236}">
                <a16:creationId xmlns:a16="http://schemas.microsoft.com/office/drawing/2014/main" id="{ED02CC0A-CB34-4738-8E2C-D89BC39ED5D1}"/>
              </a:ext>
            </a:extLst>
          </p:cNvPr>
          <p:cNvSpPr txBox="1">
            <a:spLocks/>
          </p:cNvSpPr>
          <p:nvPr/>
        </p:nvSpPr>
        <p:spPr>
          <a:xfrm>
            <a:off x="1910278" y="6116547"/>
            <a:ext cx="3576124" cy="42236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200" baseline="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chemeClr val="tx1"/>
                </a:solidFill>
                <a:latin typeface="Helvetica" panose="020B0604020202020204" pitchFamily="34" charset="0"/>
                <a:cs typeface="Helvetica" panose="020B0604020202020204" pitchFamily="34" charset="0"/>
              </a:rPr>
              <a:t>Reactor power with time</a:t>
            </a:r>
          </a:p>
        </p:txBody>
      </p:sp>
      <p:pic>
        <p:nvPicPr>
          <p:cNvPr id="12" name="Picture 11">
            <a:extLst>
              <a:ext uri="{FF2B5EF4-FFF2-40B4-BE49-F238E27FC236}">
                <a16:creationId xmlns:a16="http://schemas.microsoft.com/office/drawing/2014/main" id="{B5B2AE36-33D6-4D20-9968-0174F558A7A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779" y="1920517"/>
            <a:ext cx="5487002" cy="4100104"/>
          </a:xfrm>
          <a:prstGeom prst="rect">
            <a:avLst/>
          </a:prstGeom>
          <a:noFill/>
        </p:spPr>
      </p:pic>
      <p:pic>
        <p:nvPicPr>
          <p:cNvPr id="13" name="Picture 12">
            <a:extLst>
              <a:ext uri="{FF2B5EF4-FFF2-40B4-BE49-F238E27FC236}">
                <a16:creationId xmlns:a16="http://schemas.microsoft.com/office/drawing/2014/main" id="{6D101FCC-7B1E-495C-A789-FC765CFF47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0038" y="1920517"/>
            <a:ext cx="5774183" cy="4100104"/>
          </a:xfrm>
          <a:prstGeom prst="rect">
            <a:avLst/>
          </a:prstGeom>
          <a:noFill/>
        </p:spPr>
      </p:pic>
      <p:sp>
        <p:nvSpPr>
          <p:cNvPr id="2" name="Text Placeholder 22">
            <a:extLst>
              <a:ext uri="{FF2B5EF4-FFF2-40B4-BE49-F238E27FC236}">
                <a16:creationId xmlns:a16="http://schemas.microsoft.com/office/drawing/2014/main" id="{4479A09B-9059-2BEA-4E22-640150398E7C}"/>
              </a:ext>
            </a:extLst>
          </p:cNvPr>
          <p:cNvSpPr txBox="1">
            <a:spLocks/>
          </p:cNvSpPr>
          <p:nvPr/>
        </p:nvSpPr>
        <p:spPr>
          <a:xfrm>
            <a:off x="7668820" y="6116547"/>
            <a:ext cx="3576124" cy="42236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200" baseline="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chemeClr val="tx1"/>
                </a:solidFill>
                <a:latin typeface="Helvetica" panose="020B0604020202020204" pitchFamily="34" charset="0"/>
                <a:cs typeface="Helvetica" panose="020B0604020202020204" pitchFamily="34" charset="0"/>
              </a:rPr>
              <a:t>Net reactivity with time</a:t>
            </a:r>
          </a:p>
        </p:txBody>
      </p:sp>
    </p:spTree>
    <p:extLst>
      <p:ext uri="{BB962C8B-B14F-4D97-AF65-F5344CB8AC3E}">
        <p14:creationId xmlns:p14="http://schemas.microsoft.com/office/powerpoint/2010/main" val="2014780387"/>
      </p:ext>
    </p:extLst>
  </p:cSld>
  <p:clrMapOvr>
    <a:masterClrMapping/>
  </p:clrMapOvr>
</p:sld>
</file>

<file path=ppt/theme/theme1.xml><?xml version="1.0" encoding="utf-8"?>
<a:theme xmlns:a="http://schemas.openxmlformats.org/drawingml/2006/main" name="Office Theme">
  <a:themeElements>
    <a:clrScheme name="Custom 17">
      <a:dk1>
        <a:sysClr val="windowText" lastClr="000000"/>
      </a:dk1>
      <a:lt1>
        <a:sysClr val="window" lastClr="FFFFFF"/>
      </a:lt1>
      <a:dk2>
        <a:srgbClr val="44546A"/>
      </a:dk2>
      <a:lt2>
        <a:srgbClr val="E7E6E6"/>
      </a:lt2>
      <a:accent1>
        <a:srgbClr val="BED6DA"/>
      </a:accent1>
      <a:accent2>
        <a:srgbClr val="3E7090"/>
      </a:accent2>
      <a:accent3>
        <a:srgbClr val="93A5A8"/>
      </a:accent3>
      <a:accent4>
        <a:srgbClr val="627272"/>
      </a:accent4>
      <a:accent5>
        <a:srgbClr val="BDA07D"/>
      </a:accent5>
      <a:accent6>
        <a:srgbClr val="D8CAB7"/>
      </a:accent6>
      <a:hlink>
        <a:srgbClr val="0563C1"/>
      </a:hlink>
      <a:folHlink>
        <a:srgbClr val="954F72"/>
      </a:folHlink>
    </a:clrScheme>
    <a:fontScheme name="Custom 2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astal_Presentation_TM33468121_Win32_JC_SL_v3" id="{EB91EBED-606F-4526-98F2-0BC37D122083}" vid="{0066A017-97AF-4FCB-BD31-68FEF3C011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3E84E3F0-7763-473A-A672-F70F538DAC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19E3DC-63DC-4703-A1A6-A21819296CF6}">
  <ds:schemaRefs>
    <ds:schemaRef ds:uri="http://schemas.microsoft.com/sharepoint/v3/contenttype/forms"/>
  </ds:schemaRefs>
</ds:datastoreItem>
</file>

<file path=customXml/itemProps3.xml><?xml version="1.0" encoding="utf-8"?>
<ds:datastoreItem xmlns:ds="http://schemas.openxmlformats.org/officeDocument/2006/customXml" ds:itemID="{2D0C81F5-4E08-4068-8DC9-6D21305E57B8}">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Coastal presentation</Template>
  <TotalTime>0</TotalTime>
  <Words>1155</Words>
  <Application>Microsoft Office PowerPoint</Application>
  <PresentationFormat>Widescreen</PresentationFormat>
  <Paragraphs>190</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Segoe UI Light</vt:lpstr>
      <vt:lpstr>Segoe UI</vt:lpstr>
      <vt:lpstr>Calibri</vt:lpstr>
      <vt:lpstr>Wingdings</vt:lpstr>
      <vt:lpstr>Arial Narrow</vt:lpstr>
      <vt:lpstr>Helvetica</vt:lpstr>
      <vt:lpstr>Office Theme</vt:lpstr>
      <vt:lpstr>RECENT DEVELOPMENTS IN MODELING OF SEVERE ACCIDENT ANALYSIS CODE PREDIS </vt:lpstr>
      <vt:lpstr>Safety analysis Code system</vt:lpstr>
      <vt:lpstr>Molten clad relocation</vt:lpstr>
      <vt:lpstr>The model</vt:lpstr>
      <vt:lpstr>The model</vt:lpstr>
      <vt:lpstr>The model</vt:lpstr>
      <vt:lpstr>The model</vt:lpstr>
      <vt:lpstr>The model</vt:lpstr>
      <vt:lpstr>PFBR ULOFA analysis</vt:lpstr>
      <vt:lpstr>results</vt:lpstr>
      <vt:lpstr>PowerPoint Presentation</vt:lpstr>
      <vt:lpstr>PowerPoint Presentation</vt:lpstr>
      <vt:lpstr>fuel expansion MODULE</vt:lpstr>
      <vt:lpstr>fuel expansion MODULE</vt:lpstr>
      <vt:lpstr>fuel expansion MODULE</vt:lpstr>
      <vt:lpstr>IN-pin fuel motion</vt:lpstr>
      <vt:lpstr>IN-pin fuel motion</vt:lpstr>
      <vt:lpstr>IN-pin fuel motion</vt:lpstr>
      <vt:lpstr>fFTF LOFWOS TEST simulation with PREDIS</vt:lpstr>
      <vt:lpstr>fFTF LOFWOS TEST simulation with PREDIS</vt:lpstr>
      <vt:lpstr>fFTF LOFWOS TEST simulation with PREDIS</vt:lpstr>
      <vt:lpstr>conclusions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2022-01-04T11:49:53Z</dcterms:created>
  <dcterms:modified xsi:type="dcterms:W3CDTF">2023-03-10T10:15:12Z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