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61" r:id="rId6"/>
    <p:sldId id="347" r:id="rId7"/>
    <p:sldId id="348" r:id="rId8"/>
    <p:sldId id="349" r:id="rId9"/>
    <p:sldId id="353" r:id="rId10"/>
    <p:sldId id="350" r:id="rId11"/>
    <p:sldId id="354" r:id="rId12"/>
    <p:sldId id="358" r:id="rId13"/>
    <p:sldId id="356" r:id="rId14"/>
    <p:sldId id="359" r:id="rId15"/>
    <p:sldId id="360" r:id="rId16"/>
    <p:sldId id="361" r:id="rId17"/>
    <p:sldId id="362" r:id="rId18"/>
    <p:sldId id="363" r:id="rId19"/>
    <p:sldId id="351" r:id="rId20"/>
    <p:sldId id="365" r:id="rId21"/>
    <p:sldId id="366" r:id="rId22"/>
    <p:sldId id="352" r:id="rId23"/>
    <p:sldId id="364" r:id="rId24"/>
    <p:sldId id="34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A83"/>
    <a:srgbClr val="000000"/>
    <a:srgbClr val="E60019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2" autoAdjust="0"/>
    <p:restoredTop sz="93979" autoAdjust="0"/>
  </p:normalViewPr>
  <p:slideViewPr>
    <p:cSldViewPr snapToGrid="0">
      <p:cViewPr varScale="1">
        <p:scale>
          <a:sx n="160" d="100"/>
          <a:sy n="160" d="100"/>
        </p:scale>
        <p:origin x="324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2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271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4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99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303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186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95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798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6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06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13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4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1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16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07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51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890433"/>
            <a:ext cx="4053600" cy="148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900397"/>
            <a:ext cx="4029633" cy="14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mmanuelle.dufour@cea.fr" TargetMode="Externa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8F5523B-07B7-9DEB-2F12-7DEA76B03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2654299"/>
            <a:ext cx="9318398" cy="15875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3D THERMALHYDRAULICS-NEUTRONICS </a:t>
            </a:r>
            <a:r>
              <a:rPr lang="en-US" dirty="0" smtClean="0"/>
              <a:t>SIMULATION </a:t>
            </a:r>
            <a:r>
              <a:rPr lang="en-US" dirty="0"/>
              <a:t>OF SFR CORE DEGRADATION </a:t>
            </a:r>
            <a:r>
              <a:rPr lang="en-US" dirty="0" smtClean="0"/>
              <a:t>WITH THE </a:t>
            </a:r>
            <a:r>
              <a:rPr lang="en-US" dirty="0"/>
              <a:t>SEASON FRENCH </a:t>
            </a:r>
            <a:r>
              <a:rPr lang="en-US" dirty="0" smtClean="0"/>
              <a:t>PLATFORM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14050DC-D09E-731D-2398-1B9D2E3B4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626464"/>
            <a:ext cx="10926762" cy="1044347"/>
          </a:xfrm>
        </p:spPr>
        <p:txBody>
          <a:bodyPr/>
          <a:lstStyle/>
          <a:p>
            <a:r>
              <a:rPr lang="fr-FR" b="1" u="sng" dirty="0" smtClean="0"/>
              <a:t>Emmanuelle DUFOUR</a:t>
            </a:r>
            <a:r>
              <a:rPr lang="fr-FR" b="1" dirty="0" smtClean="0"/>
              <a:t>, Pierre GUBERNATIS, Laurent TROTIGNON </a:t>
            </a:r>
            <a:endParaRPr lang="fr-FR" b="1" dirty="0"/>
          </a:p>
          <a:p>
            <a:r>
              <a:rPr lang="fr-FR" dirty="0" smtClean="0"/>
              <a:t>CEA</a:t>
            </a:r>
            <a:r>
              <a:rPr lang="fr-FR" dirty="0"/>
              <a:t>, DES, IRESNE, DTN, SMTA, LMAG, </a:t>
            </a:r>
            <a:r>
              <a:rPr lang="fr-FR" dirty="0" smtClean="0"/>
              <a:t>Cadarache, </a:t>
            </a:r>
            <a:r>
              <a:rPr lang="fr-FR" dirty="0"/>
              <a:t>F-13108 Saint-Paul-lez-Durance, </a:t>
            </a:r>
            <a:r>
              <a:rPr lang="fr-FR" dirty="0" smtClean="0"/>
              <a:t>France</a:t>
            </a:r>
          </a:p>
        </p:txBody>
      </p:sp>
      <p:sp>
        <p:nvSpPr>
          <p:cNvPr id="6" name="Sous-titre 4">
            <a:extLst>
              <a:ext uri="{FF2B5EF4-FFF2-40B4-BE49-F238E27FC236}">
                <a16:creationId xmlns:a16="http://schemas.microsoft.com/office/drawing/2014/main" id="{914050DC-D09E-731D-2398-1B9D2E3B427E}"/>
              </a:ext>
            </a:extLst>
          </p:cNvPr>
          <p:cNvSpPr txBox="1">
            <a:spLocks/>
          </p:cNvSpPr>
          <p:nvPr/>
        </p:nvSpPr>
        <p:spPr>
          <a:xfrm>
            <a:off x="731838" y="5947907"/>
            <a:ext cx="10926762" cy="54088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Technical </a:t>
            </a:r>
            <a:r>
              <a:rPr lang="en-US" i="1" dirty="0"/>
              <a:t>Meeting on the Safety Approach for Liquid Metal Cooled Fast Reactors and the Analysis and Modelling of Severe </a:t>
            </a:r>
            <a:r>
              <a:rPr lang="en-US" i="1" dirty="0" smtClean="0"/>
              <a:t>Accidents, 13-17 March 2023, IAEA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6757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SEASON </a:t>
            </a:r>
            <a:r>
              <a:rPr lang="fr-FR" dirty="0" err="1" smtClean="0"/>
              <a:t>platform</a:t>
            </a:r>
            <a:r>
              <a:rPr lang="fr-FR" dirty="0" smtClean="0"/>
              <a:t> (4/8)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3" y="1379156"/>
            <a:ext cx="7259295" cy="4320000"/>
          </a:xfrm>
          <a:prstGeom prst="rect">
            <a:avLst/>
          </a:prstGeom>
          <a:noFill/>
        </p:spPr>
      </p:pic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1268599" y="5699156"/>
            <a:ext cx="5186561" cy="408059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 smtClean="0"/>
              <a:t>Architecture of the SEASON platform (version 4.2) </a:t>
            </a:r>
            <a:endParaRPr lang="fr-FR" sz="140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086162" y="4449604"/>
            <a:ext cx="2916613" cy="1116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7667839" y="1043320"/>
            <a:ext cx="4356161" cy="59478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500" b="1" dirty="0" smtClean="0"/>
              <a:t>SIMMER-V/PARIS coupled calculation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GB" sz="1500" dirty="0" smtClean="0"/>
              <a:t>Coupling of the </a:t>
            </a:r>
            <a:r>
              <a:rPr lang="en-US" sz="1500" dirty="0"/>
              <a:t>different channel degradation </a:t>
            </a:r>
            <a:r>
              <a:rPr lang="en-US" sz="1500" dirty="0" smtClean="0"/>
              <a:t>calculations </a:t>
            </a:r>
            <a:r>
              <a:rPr lang="en-US" sz="1500" dirty="0"/>
              <a:t>performed with </a:t>
            </a:r>
            <a:r>
              <a:rPr lang="en-US" sz="1500" dirty="0" smtClean="0"/>
              <a:t>SIMMER-V to </a:t>
            </a:r>
            <a:r>
              <a:rPr lang="en-US" sz="1500" dirty="0"/>
              <a:t>a single spatial </a:t>
            </a:r>
            <a:r>
              <a:rPr lang="en-US" sz="1500" dirty="0" err="1"/>
              <a:t>neutronics</a:t>
            </a:r>
            <a:r>
              <a:rPr lang="en-US" sz="1500" dirty="0"/>
              <a:t> </a:t>
            </a:r>
            <a:r>
              <a:rPr lang="en-US" sz="1500" dirty="0" smtClean="0"/>
              <a:t>calculation, </a:t>
            </a:r>
            <a:r>
              <a:rPr lang="en-US" sz="1500" dirty="0"/>
              <a:t>performed by the PARIS </a:t>
            </a:r>
            <a:r>
              <a:rPr lang="en-US" sz="1500" dirty="0" smtClean="0"/>
              <a:t>code,  </a:t>
            </a:r>
            <a:r>
              <a:rPr lang="en-US" sz="1500" dirty="0"/>
              <a:t>using a MPI environment </a:t>
            </a:r>
            <a:r>
              <a:rPr lang="en-US" sz="1500" dirty="0" smtClean="0"/>
              <a:t>:</a:t>
            </a:r>
          </a:p>
          <a:p>
            <a:pPr marL="900113" indent="-179388" defTabSz="985838">
              <a:buFont typeface="Arial" panose="020B0604020202020204" pitchFamily="34" charset="0"/>
              <a:buChar char="•"/>
            </a:pPr>
            <a:r>
              <a:rPr lang="en-US" sz="1500" dirty="0" smtClean="0"/>
              <a:t>PARIS </a:t>
            </a:r>
            <a:r>
              <a:rPr lang="en-US" sz="1500" dirty="0"/>
              <a:t>initially used the SNATCH flux </a:t>
            </a:r>
            <a:r>
              <a:rPr lang="en-US" sz="1500" dirty="0" smtClean="0"/>
              <a:t>solver. Then, the </a:t>
            </a:r>
            <a:r>
              <a:rPr lang="en-US" sz="1500" dirty="0"/>
              <a:t>parallelized neutron flux solver </a:t>
            </a:r>
            <a:r>
              <a:rPr lang="en-US" sz="1500" dirty="0" smtClean="0"/>
              <a:t>PARTISN was </a:t>
            </a:r>
            <a:r>
              <a:rPr lang="en-US" sz="1500" dirty="0"/>
              <a:t>implemented in </a:t>
            </a:r>
            <a:r>
              <a:rPr lang="en-US" sz="1500" dirty="0" smtClean="0"/>
              <a:t>SEASON.</a:t>
            </a:r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introduction of the high-performance parallel flux solver </a:t>
            </a:r>
            <a:r>
              <a:rPr lang="en-US" sz="1500" dirty="0" smtClean="0"/>
              <a:t>IDT </a:t>
            </a:r>
            <a:r>
              <a:rPr lang="en-US" sz="1500" dirty="0"/>
              <a:t>in SEASON is currently underway and a first operational version of the coupling between SIMMER-V and PARIS/IDT using a file exchange is available and being </a:t>
            </a:r>
            <a:r>
              <a:rPr lang="en-US" sz="1500" dirty="0" smtClean="0"/>
              <a:t>tested.</a:t>
            </a:r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Only </a:t>
            </a:r>
            <a:r>
              <a:rPr lang="en-US" sz="1500" dirty="0"/>
              <a:t>the shielding process is missing in SEASON. This point is under investigation together with the question of the </a:t>
            </a:r>
            <a:r>
              <a:rPr lang="en-US" sz="1500" dirty="0" smtClean="0"/>
              <a:t>on-the-fly update </a:t>
            </a:r>
            <a:r>
              <a:rPr lang="en-US" sz="1500" dirty="0"/>
              <a:t>of the cross sections during the </a:t>
            </a:r>
            <a:r>
              <a:rPr lang="en-US" sz="1500" dirty="0" smtClean="0"/>
              <a:t>degradation.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970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SEASON </a:t>
            </a:r>
            <a:r>
              <a:rPr lang="fr-FR" dirty="0" err="1" smtClean="0"/>
              <a:t>platform</a:t>
            </a:r>
            <a:r>
              <a:rPr lang="fr-FR" dirty="0" smtClean="0"/>
              <a:t> (5/8)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1" y="1379156"/>
            <a:ext cx="7259295" cy="4320000"/>
          </a:xfrm>
          <a:prstGeom prst="rect">
            <a:avLst/>
          </a:prstGeom>
          <a:noFill/>
        </p:spPr>
      </p:pic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1268599" y="5699156"/>
            <a:ext cx="5186561" cy="408059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 smtClean="0"/>
              <a:t>Architecture of the SEASON platform (version 4.2) </a:t>
            </a:r>
            <a:endParaRPr lang="fr-FR" sz="1400" i="1" dirty="0" smtClean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7667839" y="1043320"/>
            <a:ext cx="4442561" cy="5595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500" b="1" dirty="0" smtClean="0"/>
              <a:t>Irradiation-degradation chaining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 smtClean="0"/>
              <a:t>Consideration </a:t>
            </a:r>
            <a:r>
              <a:rPr lang="en-US" sz="1500" dirty="0"/>
              <a:t>of the state of irradiation of the fuel pins (as initial condition before degradation) using the GERMINAL </a:t>
            </a:r>
            <a:r>
              <a:rPr lang="en-US" sz="1500" dirty="0" smtClean="0"/>
              <a:t>code :</a:t>
            </a:r>
          </a:p>
          <a:p>
            <a:pPr marL="900113" indent="-179388" defTabSz="985838">
              <a:buFont typeface="Arial" panose="020B0604020202020204" pitchFamily="34" charset="0"/>
              <a:buChar char="•"/>
            </a:pPr>
            <a:r>
              <a:rPr lang="en-US" sz="1500" dirty="0"/>
              <a:t>The irradiation phase is externally calculated by GERMINAL for each representative fuel pin of the core. </a:t>
            </a:r>
            <a:endParaRPr lang="en-US" sz="1500" dirty="0" smtClean="0"/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chaining between irradiation and degradation is managed by a SEASON functionality that processes the GERMINAL results and stores in a SQL </a:t>
            </a:r>
            <a:r>
              <a:rPr lang="en-US" sz="1500" dirty="0" smtClean="0"/>
              <a:t>database </a:t>
            </a:r>
            <a:r>
              <a:rPr lang="en-US" sz="1500" dirty="0"/>
              <a:t>the properties of the fuel pins for different states of irradiation. </a:t>
            </a:r>
            <a:endParaRPr lang="en-US" sz="1500" dirty="0" smtClean="0"/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This </a:t>
            </a:r>
            <a:r>
              <a:rPr lang="en-US" sz="1500" dirty="0"/>
              <a:t>database is then directly read by SIMMER-V to initialize the degradation phase</a:t>
            </a:r>
            <a:r>
              <a:rPr lang="en-US" sz="1500" dirty="0" smtClean="0"/>
              <a:t>.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/>
              <a:t>The extension of the irradiation-degradation chaining to the irradiation module of the SAS-SFR code was done in order to possibly replace </a:t>
            </a:r>
            <a:r>
              <a:rPr lang="en-US" sz="1500" dirty="0" smtClean="0"/>
              <a:t>GERMINAL.</a:t>
            </a:r>
            <a:endParaRPr lang="en-US" sz="15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44748" y="2064408"/>
            <a:ext cx="3024000" cy="1116026"/>
            <a:chOff x="244748" y="2053776"/>
            <a:chExt cx="3024000" cy="1116026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244748" y="2087446"/>
              <a:ext cx="3024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275433" y="2087446"/>
              <a:ext cx="4867" cy="1044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244749" y="3131288"/>
              <a:ext cx="1728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3246475" y="2053776"/>
              <a:ext cx="4867" cy="756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1934321" y="2768009"/>
              <a:ext cx="1296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966456" y="2737802"/>
              <a:ext cx="4867" cy="432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2086162" y="4449604"/>
            <a:ext cx="2916613" cy="1116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579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SEASON </a:t>
            </a:r>
            <a:r>
              <a:rPr lang="fr-FR" dirty="0" err="1" smtClean="0"/>
              <a:t>platform</a:t>
            </a:r>
            <a:r>
              <a:rPr lang="fr-FR" dirty="0" smtClean="0"/>
              <a:t> (6/8)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1" y="1379156"/>
            <a:ext cx="7259295" cy="4320000"/>
          </a:xfrm>
          <a:prstGeom prst="rect">
            <a:avLst/>
          </a:prstGeom>
          <a:noFill/>
        </p:spPr>
      </p:pic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1268599" y="5699156"/>
            <a:ext cx="5186561" cy="408059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 smtClean="0"/>
              <a:t>Architecture of the SEASON platform (version 4.2) </a:t>
            </a:r>
            <a:endParaRPr lang="fr-FR" sz="1400" i="1" dirty="0" smtClean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7667839" y="1043320"/>
            <a:ext cx="4428161" cy="135922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500" b="1" dirty="0" smtClean="0"/>
              <a:t>Graphical user interface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 smtClean="0"/>
              <a:t>Central </a:t>
            </a:r>
            <a:r>
              <a:rPr lang="en-US" sz="1500" dirty="0"/>
              <a:t>module specifically designed for the reactor core representation constructed on a serializable specific data </a:t>
            </a:r>
            <a:r>
              <a:rPr lang="en-US" sz="1500" dirty="0" smtClean="0"/>
              <a:t>model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20562" y="1872360"/>
            <a:ext cx="3904238" cy="196524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>
          <a:xfrm>
            <a:off x="7667839" y="2242026"/>
            <a:ext cx="4428161" cy="39256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 smtClean="0"/>
              <a:t>Definition of </a:t>
            </a:r>
            <a:r>
              <a:rPr lang="en-US" sz="1500" dirty="0"/>
              <a:t>the </a:t>
            </a:r>
            <a:r>
              <a:rPr lang="en-US" sz="1500" dirty="0" smtClean="0"/>
              <a:t>core :</a:t>
            </a:r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geometry </a:t>
            </a:r>
            <a:r>
              <a:rPr lang="en-US" sz="1500" dirty="0"/>
              <a:t>and materials at a given reference thermal state</a:t>
            </a:r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irradiation</a:t>
            </a:r>
            <a:endParaRPr lang="en-US" sz="1500" dirty="0"/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power</a:t>
            </a:r>
            <a:endParaRPr lang="en-US" sz="1500" dirty="0"/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flow rate</a:t>
            </a:r>
            <a:endParaRPr lang="en-US" sz="1500" dirty="0"/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 smtClean="0"/>
              <a:t>Partitioning </a:t>
            </a:r>
            <a:r>
              <a:rPr lang="en-US" sz="1500" dirty="0"/>
              <a:t>of the core into channels based on several </a:t>
            </a:r>
            <a:r>
              <a:rPr lang="en-US" sz="1500" dirty="0" smtClean="0"/>
              <a:t>criteria :</a:t>
            </a:r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subassembly </a:t>
            </a:r>
            <a:r>
              <a:rPr lang="en-US" sz="1500" dirty="0" smtClean="0"/>
              <a:t>geometry</a:t>
            </a:r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subassembly </a:t>
            </a:r>
            <a:r>
              <a:rPr lang="en-US" sz="1500" dirty="0"/>
              <a:t>cycle </a:t>
            </a:r>
            <a:r>
              <a:rPr lang="en-US" sz="1500" dirty="0" smtClean="0"/>
              <a:t>number</a:t>
            </a:r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power </a:t>
            </a:r>
            <a:r>
              <a:rPr lang="en-US" sz="1500" dirty="0"/>
              <a:t>over flow rate ratio in the </a:t>
            </a:r>
            <a:r>
              <a:rPr lang="en-US" sz="1500" dirty="0" smtClean="0"/>
              <a:t>subassembly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3239247" y="1445109"/>
            <a:ext cx="1535953" cy="1152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506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SEASON </a:t>
            </a:r>
            <a:r>
              <a:rPr lang="fr-FR" dirty="0" err="1" smtClean="0"/>
              <a:t>platform</a:t>
            </a:r>
            <a:r>
              <a:rPr lang="fr-FR" dirty="0" smtClean="0"/>
              <a:t> (7/8)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1" y="1379156"/>
            <a:ext cx="7259295" cy="4320000"/>
          </a:xfrm>
          <a:prstGeom prst="rect">
            <a:avLst/>
          </a:prstGeom>
          <a:noFill/>
        </p:spPr>
      </p:pic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1268599" y="5699156"/>
            <a:ext cx="5186561" cy="408059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 smtClean="0"/>
              <a:t>Architecture of the SEASON platform (version 4.2) </a:t>
            </a:r>
            <a:endParaRPr lang="fr-FR" sz="1400" i="1" dirty="0" smtClean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7667839" y="1043320"/>
            <a:ext cx="4428161" cy="10484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500" b="1" dirty="0" smtClean="0"/>
              <a:t>Graphical user interface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/>
              <a:t>Pre-processing of the SIMMER-V/PARIS coupled calculation : </a:t>
            </a:r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>
          <a:xfrm>
            <a:off x="7667644" y="2025971"/>
            <a:ext cx="4428161" cy="591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179388" defTabSz="985838">
              <a:buFont typeface="Arial" panose="020B0604020202020204" pitchFamily="34" charset="0"/>
              <a:buChar char="•"/>
            </a:pPr>
            <a:r>
              <a:rPr lang="en-US" sz="1500" dirty="0" smtClean="0"/>
              <a:t>Creation </a:t>
            </a:r>
            <a:r>
              <a:rPr lang="en-US" sz="1500" dirty="0"/>
              <a:t>of the irradiated fuel pin database from GERMINAL </a:t>
            </a:r>
            <a:r>
              <a:rPr lang="en-US" sz="1500" dirty="0" smtClean="0"/>
              <a:t>results</a:t>
            </a:r>
            <a:endParaRPr lang="en-US" sz="1500" dirty="0"/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7667839" y="2567313"/>
            <a:ext cx="4428161" cy="7854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Calculation </a:t>
            </a:r>
            <a:r>
              <a:rPr lang="en-US" sz="1500" dirty="0"/>
              <a:t>of the </a:t>
            </a:r>
            <a:r>
              <a:rPr lang="en-US" sz="1500" dirty="0" err="1"/>
              <a:t>neutronics</a:t>
            </a:r>
            <a:r>
              <a:rPr lang="en-US" sz="1500" dirty="0"/>
              <a:t> cross sections for the nominal core geometry using the ECCO/ERANOS </a:t>
            </a:r>
            <a:r>
              <a:rPr lang="en-US" sz="1500" dirty="0" smtClean="0"/>
              <a:t>code</a:t>
            </a:r>
            <a:endParaRPr lang="en-US" sz="1500" dirty="0"/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7667839" y="3326331"/>
            <a:ext cx="4428161" cy="9348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Generation </a:t>
            </a:r>
            <a:r>
              <a:rPr lang="en-US" sz="1500" dirty="0"/>
              <a:t>of large parts of </a:t>
            </a:r>
            <a:r>
              <a:rPr lang="en-US" sz="1500" dirty="0" smtClean="0"/>
              <a:t>SIMMER-V </a:t>
            </a:r>
            <a:r>
              <a:rPr lang="en-US" sz="1500" dirty="0"/>
              <a:t>input files for the various channel </a:t>
            </a:r>
            <a:r>
              <a:rPr lang="en-US" sz="1500" dirty="0" smtClean="0"/>
              <a:t>calculations</a:t>
            </a:r>
            <a:endParaRPr lang="en-US" sz="1500" dirty="0"/>
          </a:p>
        </p:txBody>
      </p:sp>
      <p:sp>
        <p:nvSpPr>
          <p:cNvPr id="15" name="Espace réservé du contenu 8"/>
          <p:cNvSpPr txBox="1">
            <a:spLocks/>
          </p:cNvSpPr>
          <p:nvPr/>
        </p:nvSpPr>
        <p:spPr>
          <a:xfrm>
            <a:off x="7667839" y="4091320"/>
            <a:ext cx="4428161" cy="9826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Generation </a:t>
            </a:r>
            <a:r>
              <a:rPr lang="en-US" sz="1500" dirty="0"/>
              <a:t>of the input file for the coupling between </a:t>
            </a:r>
            <a:r>
              <a:rPr lang="en-US" sz="1500" dirty="0" err="1"/>
              <a:t>thermalhydraulics</a:t>
            </a:r>
            <a:r>
              <a:rPr lang="en-US" sz="1500" dirty="0"/>
              <a:t> and </a:t>
            </a:r>
            <a:r>
              <a:rPr lang="en-US" sz="1500" dirty="0" err="1" smtClean="0"/>
              <a:t>neutronics</a:t>
            </a:r>
            <a:endParaRPr lang="en-US" sz="1500" dirty="0" smtClean="0"/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7667839" y="4928040"/>
            <a:ext cx="4428161" cy="10133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 smtClean="0"/>
              <a:t>Run of a </a:t>
            </a:r>
            <a:r>
              <a:rPr lang="en-US" sz="1500" dirty="0"/>
              <a:t>multi-channel or full core SIMMER-V/PARIS coupled </a:t>
            </a:r>
            <a:r>
              <a:rPr lang="en-US" sz="1500" dirty="0" smtClean="0"/>
              <a:t>calculation</a:t>
            </a:r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>
          <a:xfrm>
            <a:off x="7667839" y="5537637"/>
            <a:ext cx="4428161" cy="12098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 smtClean="0"/>
              <a:t>Management of the </a:t>
            </a:r>
            <a:r>
              <a:rPr lang="en-US" sz="1500" dirty="0"/>
              <a:t>transition between the multi-channel calculation of the initiating phase </a:t>
            </a:r>
            <a:r>
              <a:rPr lang="en-US" sz="1500" dirty="0" smtClean="0"/>
              <a:t>and </a:t>
            </a:r>
            <a:r>
              <a:rPr lang="en-US" sz="1500" dirty="0"/>
              <a:t>the full core calculation of the generalized degradation </a:t>
            </a:r>
            <a:r>
              <a:rPr lang="en-US" sz="1500" dirty="0" smtClean="0"/>
              <a:t>phase</a:t>
            </a:r>
            <a:endParaRPr lang="en-US" sz="1500" dirty="0"/>
          </a:p>
          <a:p>
            <a:pPr marL="720725" indent="-273050">
              <a:buFont typeface="Wingdings" panose="05000000000000000000" pitchFamily="2" charset="2"/>
              <a:buChar char="ü"/>
            </a:pPr>
            <a:endParaRPr lang="en-US" sz="1500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256701" y="2064408"/>
            <a:ext cx="3024000" cy="1116026"/>
            <a:chOff x="244748" y="2053776"/>
            <a:chExt cx="3024000" cy="1116026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244748" y="2087446"/>
              <a:ext cx="3024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275433" y="2087446"/>
              <a:ext cx="4867" cy="1044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244749" y="3131288"/>
              <a:ext cx="1728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3246475" y="2053776"/>
              <a:ext cx="4867" cy="756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934321" y="2768009"/>
              <a:ext cx="1296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1966456" y="2737802"/>
              <a:ext cx="4867" cy="432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4687319" y="1542118"/>
            <a:ext cx="2777975" cy="2592000"/>
            <a:chOff x="4717209" y="1542118"/>
            <a:chExt cx="2777975" cy="259200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4723184" y="1575151"/>
              <a:ext cx="2772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4753869" y="1557223"/>
              <a:ext cx="4867" cy="1368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4717209" y="2911835"/>
              <a:ext cx="1260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7450584" y="1542118"/>
              <a:ext cx="4867" cy="2592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5948816" y="4098575"/>
              <a:ext cx="1512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5966744" y="2873228"/>
              <a:ext cx="4867" cy="1260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307343" y="2744053"/>
            <a:ext cx="1898333" cy="1548683"/>
            <a:chOff x="1307352" y="2744053"/>
            <a:chExt cx="1898333" cy="1548683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333685" y="2781997"/>
              <a:ext cx="1872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345490" y="2750714"/>
              <a:ext cx="4867" cy="1512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>
              <a:off x="1973280" y="3284736"/>
              <a:ext cx="4867" cy="1008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1943470" y="3283684"/>
              <a:ext cx="1260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>
              <a:off x="3170334" y="2744053"/>
              <a:ext cx="4867" cy="576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1307352" y="4261223"/>
              <a:ext cx="648000" cy="62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4646699" y="2959217"/>
            <a:ext cx="2178686" cy="1732013"/>
            <a:chOff x="4646700" y="2959217"/>
            <a:chExt cx="2178686" cy="1732013"/>
          </a:xfrm>
        </p:grpSpPr>
        <p:cxnSp>
          <p:nvCxnSpPr>
            <p:cNvPr id="51" name="Connecteur droit 50"/>
            <p:cNvCxnSpPr/>
            <p:nvPr/>
          </p:nvCxnSpPr>
          <p:spPr>
            <a:xfrm flipH="1">
              <a:off x="4676559" y="2959217"/>
              <a:ext cx="4867" cy="1008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4648576" y="2995952"/>
              <a:ext cx="1512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>
              <a:off x="6123271" y="2965713"/>
              <a:ext cx="4867" cy="1152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646700" y="3944247"/>
              <a:ext cx="432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>
              <a:off x="5097242" y="3902784"/>
              <a:ext cx="4867" cy="756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V="1">
              <a:off x="5061386" y="4658626"/>
              <a:ext cx="1764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6090024" y="4089991"/>
              <a:ext cx="684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>
              <a:off x="6803470" y="4043230"/>
              <a:ext cx="4867" cy="648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e 72"/>
          <p:cNvGrpSpPr/>
          <p:nvPr/>
        </p:nvGrpSpPr>
        <p:grpSpPr>
          <a:xfrm>
            <a:off x="1887355" y="3241610"/>
            <a:ext cx="3204000" cy="2417832"/>
            <a:chOff x="1893336" y="3241610"/>
            <a:chExt cx="3204000" cy="2417832"/>
          </a:xfrm>
        </p:grpSpPr>
        <p:cxnSp>
          <p:nvCxnSpPr>
            <p:cNvPr id="64" name="Connecteur droit 63"/>
            <p:cNvCxnSpPr/>
            <p:nvPr/>
          </p:nvCxnSpPr>
          <p:spPr>
            <a:xfrm flipH="1">
              <a:off x="1930873" y="3283442"/>
              <a:ext cx="4867" cy="2376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1905288" y="3272710"/>
              <a:ext cx="1440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V="1">
              <a:off x="1893336" y="5635394"/>
              <a:ext cx="3204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5061910" y="4320987"/>
              <a:ext cx="4867" cy="1332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H="1">
              <a:off x="3319767" y="3241610"/>
              <a:ext cx="4867" cy="1116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3278268" y="4357452"/>
              <a:ext cx="1800000" cy="15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1974373" y="3272710"/>
            <a:ext cx="2772000" cy="118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355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SEASON </a:t>
            </a:r>
            <a:r>
              <a:rPr lang="fr-FR" dirty="0" err="1" smtClean="0"/>
              <a:t>platform</a:t>
            </a:r>
            <a:r>
              <a:rPr lang="fr-FR" dirty="0" smtClean="0"/>
              <a:t> (8/8)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2" y="999247"/>
            <a:ext cx="4554406" cy="4680000"/>
          </a:xfrm>
          <a:prstGeom prst="rect">
            <a:avLst/>
          </a:prstGeom>
        </p:spPr>
      </p:pic>
      <p:sp>
        <p:nvSpPr>
          <p:cNvPr id="5" name="Espace réservé du contenu 8"/>
          <p:cNvSpPr>
            <a:spLocks noGrp="1"/>
          </p:cNvSpPr>
          <p:nvPr>
            <p:ph idx="1"/>
          </p:nvPr>
        </p:nvSpPr>
        <p:spPr>
          <a:xfrm>
            <a:off x="189767" y="5738239"/>
            <a:ext cx="5043635" cy="813996"/>
          </a:xfrm>
        </p:spPr>
        <p:txBody>
          <a:bodyPr>
            <a:noAutofit/>
          </a:bodyPr>
          <a:lstStyle/>
          <a:p>
            <a:pPr algn="ctr"/>
            <a:r>
              <a:rPr lang="en-US" sz="1400" i="1" dirty="0" smtClean="0"/>
              <a:t>Principle </a:t>
            </a:r>
            <a:r>
              <a:rPr lang="en-US" sz="1400" i="1" dirty="0"/>
              <a:t>of the transition between the multi-channel calculation of the initiating phase </a:t>
            </a:r>
            <a:r>
              <a:rPr lang="en-US" sz="1400" i="1" dirty="0" smtClean="0"/>
              <a:t>and </a:t>
            </a:r>
            <a:r>
              <a:rPr lang="en-US" sz="1400" i="1" dirty="0"/>
              <a:t>the full core calculation of the generalized degradation </a:t>
            </a:r>
            <a:r>
              <a:rPr lang="en-US" sz="1400" i="1" dirty="0" smtClean="0"/>
              <a:t>phase</a:t>
            </a:r>
            <a:endParaRPr lang="fr-FR" sz="1400" i="1" dirty="0" smtClean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5322365" y="1007462"/>
            <a:ext cx="6672992" cy="55248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500" b="1" dirty="0" smtClean="0"/>
              <a:t>Transition between multi-channel (MC) and full core (FC) calculations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GB" sz="1500" dirty="0" smtClean="0"/>
              <a:t>Principle</a:t>
            </a:r>
            <a:endParaRPr lang="en-US" sz="1500" dirty="0" smtClean="0"/>
          </a:p>
          <a:p>
            <a:pPr marL="1063625" indent="-257175" defTabSz="985838">
              <a:spcBef>
                <a:spcPts val="600"/>
              </a:spcBef>
              <a:buFont typeface="+mj-lt"/>
              <a:buAutoNum type="arabicPeriod"/>
            </a:pPr>
            <a:r>
              <a:rPr lang="en-US" sz="1500" dirty="0" smtClean="0"/>
              <a:t>Generation of input data files for MC and FC calculations</a:t>
            </a:r>
          </a:p>
          <a:p>
            <a:pPr marL="1063625" indent="-257175" defTabSz="985838">
              <a:spcBef>
                <a:spcPts val="600"/>
              </a:spcBef>
              <a:buFont typeface="+mj-lt"/>
              <a:buAutoNum type="arabicPeriod"/>
            </a:pPr>
            <a:r>
              <a:rPr lang="en-US" sz="1500" dirty="0" smtClean="0"/>
              <a:t>Run of steady-state MC and FC calculations</a:t>
            </a:r>
          </a:p>
          <a:p>
            <a:pPr marL="806450" defTabSz="985838">
              <a:spcBef>
                <a:spcPts val="600"/>
              </a:spcBef>
            </a:pPr>
            <a:r>
              <a:rPr lang="en-US" sz="1500" dirty="0"/>
              <a:t> </a:t>
            </a:r>
            <a:r>
              <a:rPr lang="en-US" sz="1500" dirty="0" smtClean="0"/>
              <a:t>    </a:t>
            </a:r>
            <a:r>
              <a:rPr lang="en-US" sz="1500" dirty="0" smtClean="0">
                <a:sym typeface="Wingdings" panose="05000000000000000000" pitchFamily="2" charset="2"/>
              </a:rPr>
              <a:t> Generation of a HDF5 dump file of the FC calculation</a:t>
            </a:r>
            <a:endParaRPr lang="en-US" sz="1500" dirty="0" smtClean="0"/>
          </a:p>
          <a:p>
            <a:pPr marL="1071563" indent="-265113" defTabSz="985838">
              <a:spcBef>
                <a:spcPts val="600"/>
              </a:spcBef>
              <a:buFont typeface="+mj-lt"/>
              <a:buAutoNum type="arabicPeriod" startAt="3"/>
            </a:pPr>
            <a:r>
              <a:rPr lang="en-US" sz="1500" dirty="0" smtClean="0"/>
              <a:t>Run of the MC calculation of the initiating phase until the stopping criterion (break-up of one of the </a:t>
            </a:r>
            <a:r>
              <a:rPr lang="en-US" sz="1500" dirty="0"/>
              <a:t>can walls located on the periphery of the simulated domain in one of the SIMMER-V </a:t>
            </a:r>
            <a:r>
              <a:rPr lang="en-US" sz="1500" dirty="0" smtClean="0"/>
              <a:t>channels)</a:t>
            </a:r>
          </a:p>
          <a:p>
            <a:pPr marL="1071563" indent="-265113" defTabSz="985838">
              <a:spcBef>
                <a:spcPts val="600"/>
              </a:spcBef>
            </a:pPr>
            <a:r>
              <a:rPr lang="en-US" sz="1500" dirty="0"/>
              <a:t> </a:t>
            </a:r>
            <a:r>
              <a:rPr lang="en-US" sz="1500" dirty="0" smtClean="0"/>
              <a:t>    </a:t>
            </a:r>
            <a:r>
              <a:rPr lang="en-US" sz="1500" dirty="0" smtClean="0">
                <a:sym typeface="Wingdings" panose="05000000000000000000" pitchFamily="2" charset="2"/>
              </a:rPr>
              <a:t> Generation of the HDF5 dump files of the different channels </a:t>
            </a:r>
            <a:r>
              <a:rPr lang="en-US" sz="1500" dirty="0">
                <a:sym typeface="Wingdings" panose="05000000000000000000" pitchFamily="2" charset="2"/>
              </a:rPr>
              <a:t>shortly </a:t>
            </a:r>
            <a:r>
              <a:rPr lang="en-US" sz="1500" dirty="0" smtClean="0">
                <a:sym typeface="Wingdings" panose="05000000000000000000" pitchFamily="2" charset="2"/>
              </a:rPr>
              <a:t>before the </a:t>
            </a:r>
            <a:r>
              <a:rPr lang="en-US" sz="1500" dirty="0">
                <a:sym typeface="Wingdings" panose="05000000000000000000" pitchFamily="2" charset="2"/>
              </a:rPr>
              <a:t>first subassembly can-wall break-up </a:t>
            </a:r>
            <a:endParaRPr lang="en-US" sz="1500" dirty="0" smtClean="0"/>
          </a:p>
          <a:p>
            <a:pPr marL="1071563" indent="-265113" defTabSz="985838">
              <a:spcBef>
                <a:spcPts val="600"/>
              </a:spcBef>
              <a:buFont typeface="+mj-lt"/>
              <a:buAutoNum type="arabicPeriod" startAt="4"/>
            </a:pPr>
            <a:r>
              <a:rPr lang="en-US" sz="1500" dirty="0" smtClean="0"/>
              <a:t>Merge </a:t>
            </a:r>
            <a:r>
              <a:rPr lang="en-US" sz="1500" dirty="0"/>
              <a:t>of the different HDF5 dump files of the multi-channel calculation into the corresponding full core HDF5 dump </a:t>
            </a:r>
            <a:r>
              <a:rPr lang="en-US" sz="1500" dirty="0" smtClean="0"/>
              <a:t>file</a:t>
            </a:r>
          </a:p>
          <a:p>
            <a:pPr marL="1071563" indent="-265113" defTabSz="985838">
              <a:spcBef>
                <a:spcPts val="600"/>
              </a:spcBef>
            </a:pPr>
            <a:r>
              <a:rPr lang="en-US" sz="1500" dirty="0"/>
              <a:t> </a:t>
            </a:r>
            <a:r>
              <a:rPr lang="en-US" sz="1500" dirty="0" smtClean="0"/>
              <a:t>    + Rearrangement of </a:t>
            </a:r>
            <a:r>
              <a:rPr lang="en-US" sz="1500" dirty="0"/>
              <a:t>the unique </a:t>
            </a:r>
            <a:r>
              <a:rPr lang="en-US" sz="1500" dirty="0" err="1"/>
              <a:t>neutronics</a:t>
            </a:r>
            <a:r>
              <a:rPr lang="en-US" sz="1500" dirty="0"/>
              <a:t> dump file </a:t>
            </a:r>
            <a:r>
              <a:rPr lang="en-US" sz="1500" dirty="0" smtClean="0"/>
              <a:t>from a multi-channel description of </a:t>
            </a:r>
            <a:r>
              <a:rPr lang="en-US" sz="1500" dirty="0"/>
              <a:t>the core to a full </a:t>
            </a:r>
            <a:r>
              <a:rPr lang="en-US" sz="1500" dirty="0" smtClean="0"/>
              <a:t>core description</a:t>
            </a:r>
          </a:p>
          <a:p>
            <a:pPr marL="1071563" indent="-265113" defTabSz="985838">
              <a:spcBef>
                <a:spcPts val="600"/>
              </a:spcBef>
              <a:buFont typeface="+mj-lt"/>
              <a:buAutoNum type="arabicPeriod" startAt="5"/>
            </a:pPr>
            <a:r>
              <a:rPr lang="en-US" sz="1500" dirty="0" smtClean="0"/>
              <a:t>Run of the </a:t>
            </a:r>
            <a:r>
              <a:rPr lang="en-US" sz="1500" dirty="0"/>
              <a:t>FC calculation of </a:t>
            </a:r>
            <a:r>
              <a:rPr lang="en-US" sz="1500" dirty="0" smtClean="0"/>
              <a:t>the generalized </a:t>
            </a:r>
            <a:r>
              <a:rPr lang="en-US" sz="1500" dirty="0"/>
              <a:t>degradation </a:t>
            </a:r>
            <a:r>
              <a:rPr lang="en-US" sz="1500" dirty="0" smtClean="0"/>
              <a:t>phase</a:t>
            </a:r>
          </a:p>
          <a:p>
            <a:pPr marL="717550" indent="-265113" defTabSz="9858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500" dirty="0" smtClean="0"/>
              <a:t>Transition procedure currently operational for simple </a:t>
            </a:r>
            <a:r>
              <a:rPr lang="en-US" sz="1500" dirty="0"/>
              <a:t>channels having meshes that match exactly the full core </a:t>
            </a:r>
            <a:r>
              <a:rPr lang="en-US" sz="1500" dirty="0" smtClean="0"/>
              <a:t>mesh</a:t>
            </a:r>
          </a:p>
          <a:p>
            <a:pPr marL="717550" indent="-265113" defTabSz="9858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500" dirty="0" smtClean="0"/>
              <a:t>Functionality </a:t>
            </a:r>
            <a:r>
              <a:rPr lang="en-US" sz="1500" dirty="0"/>
              <a:t>that allows to run the full core calculation of the generalized degradation phase in a multiprocessor mode after the transition </a:t>
            </a:r>
            <a:r>
              <a:rPr lang="en-US" sz="1500" dirty="0" smtClean="0"/>
              <a:t>under </a:t>
            </a:r>
            <a:r>
              <a:rPr lang="en-US" sz="1500" dirty="0"/>
              <a:t>development</a:t>
            </a:r>
            <a:endParaRPr lang="en-US" sz="15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18479" y="4575592"/>
            <a:ext cx="4356000" cy="828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21473" y="3915196"/>
            <a:ext cx="4356000" cy="720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18492" y="2776703"/>
            <a:ext cx="4356000" cy="115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18485" y="2077443"/>
            <a:ext cx="4356000" cy="97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21204" y="1372573"/>
            <a:ext cx="4356000" cy="1044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656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1901" y="2133531"/>
            <a:ext cx="7227434" cy="2390775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Application case : </a:t>
            </a:r>
            <a:br>
              <a:rPr lang="fr-FR" sz="4400" dirty="0" smtClean="0"/>
            </a:br>
            <a:r>
              <a:rPr lang="fr-FR" sz="4400" dirty="0" smtClean="0"/>
              <a:t>3D </a:t>
            </a:r>
            <a:r>
              <a:rPr lang="fr-FR" sz="4400" dirty="0" err="1" smtClean="0"/>
              <a:t>calculation</a:t>
            </a:r>
            <a:r>
              <a:rPr lang="fr-FR" sz="4400" dirty="0" smtClean="0"/>
              <a:t> of an ULOF </a:t>
            </a:r>
            <a:r>
              <a:rPr lang="fr-FR" sz="4400" dirty="0" err="1" smtClean="0"/>
              <a:t>transient</a:t>
            </a:r>
            <a:r>
              <a:rPr lang="fr-FR" sz="4400" dirty="0" smtClean="0"/>
              <a:t> on a </a:t>
            </a:r>
            <a:r>
              <a:rPr lang="fr-FR" sz="4400" dirty="0" err="1" smtClean="0"/>
              <a:t>simplified</a:t>
            </a:r>
            <a:r>
              <a:rPr lang="fr-FR" sz="4400" dirty="0" smtClean="0"/>
              <a:t> SFR </a:t>
            </a:r>
            <a:r>
              <a:rPr lang="fr-FR" sz="4400" dirty="0" err="1" smtClean="0"/>
              <a:t>core</a:t>
            </a:r>
            <a:endParaRPr lang="fr-FR" sz="440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3"/>
          </p:nvPr>
        </p:nvSpPr>
        <p:spPr>
          <a:xfrm>
            <a:off x="522288" y="2083430"/>
            <a:ext cx="2546350" cy="2673350"/>
          </a:xfrm>
        </p:spPr>
        <p:txBody>
          <a:bodyPr/>
          <a:lstStyle/>
          <a:p>
            <a:r>
              <a:rPr lang="fr-FR" sz="113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46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617" r="3162"/>
          <a:stretch/>
        </p:blipFill>
        <p:spPr bwMode="auto">
          <a:xfrm>
            <a:off x="98338" y="3482688"/>
            <a:ext cx="2561580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999334" y="6425848"/>
            <a:ext cx="693738" cy="279569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case (1/2)</a:t>
            </a:r>
            <a:endParaRPr lang="fr-FR" dirty="0"/>
          </a:p>
        </p:txBody>
      </p:sp>
      <p:sp>
        <p:nvSpPr>
          <p:cNvPr id="4" name="Espace réservé du contenu 8"/>
          <p:cNvSpPr>
            <a:spLocks noGrp="1"/>
          </p:cNvSpPr>
          <p:nvPr>
            <p:ph idx="1"/>
          </p:nvPr>
        </p:nvSpPr>
        <p:spPr>
          <a:xfrm>
            <a:off x="580638" y="1024667"/>
            <a:ext cx="11383934" cy="385788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1600" b="1" dirty="0" smtClean="0"/>
              <a:t>Complete sequence of an ULOF transient in a simplified SFR core in 3D Cartesian geometry :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540" t="1388" r="1876"/>
          <a:stretch/>
        </p:blipFill>
        <p:spPr bwMode="auto">
          <a:xfrm>
            <a:off x="2685771" y="3482688"/>
            <a:ext cx="2540902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38799" r="50578" b="19943"/>
          <a:stretch/>
        </p:blipFill>
        <p:spPr bwMode="auto">
          <a:xfrm>
            <a:off x="5380772" y="3708686"/>
            <a:ext cx="1108710" cy="123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8" t="28416" r="28595" b="19943"/>
          <a:stretch/>
        </p:blipFill>
        <p:spPr bwMode="auto">
          <a:xfrm>
            <a:off x="5206147" y="4877195"/>
            <a:ext cx="1457960" cy="1281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6661536" y="3662688"/>
            <a:ext cx="5388576" cy="2520000"/>
            <a:chOff x="6661536" y="3982389"/>
            <a:chExt cx="5388576" cy="252000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7"/>
            <a:srcRect l="414" t="3655" r="1576" b="1707"/>
            <a:stretch/>
          </p:blipFill>
          <p:spPr bwMode="auto">
            <a:xfrm>
              <a:off x="6771055" y="3982389"/>
              <a:ext cx="2557702" cy="252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02747" y="3982389"/>
              <a:ext cx="2547365" cy="2520000"/>
            </a:xfrm>
            <a:prstGeom prst="rect">
              <a:avLst/>
            </a:prstGeom>
          </p:spPr>
        </p:pic>
        <p:cxnSp>
          <p:nvCxnSpPr>
            <p:cNvPr id="14" name="Connecteur droit avec flèche 13"/>
            <p:cNvCxnSpPr/>
            <p:nvPr/>
          </p:nvCxnSpPr>
          <p:spPr>
            <a:xfrm>
              <a:off x="6661536" y="5262192"/>
              <a:ext cx="2808000" cy="444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8338" y="6275131"/>
            <a:ext cx="710554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5" name="Espace réservé du contenu 8"/>
          <p:cNvSpPr txBox="1">
            <a:spLocks/>
          </p:cNvSpPr>
          <p:nvPr/>
        </p:nvSpPr>
        <p:spPr>
          <a:xfrm>
            <a:off x="583618" y="1714929"/>
            <a:ext cx="11383934" cy="3652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263525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GB" sz="1500" dirty="0" smtClean="0"/>
              <a:t>Multi-channel calculation </a:t>
            </a:r>
            <a:r>
              <a:rPr lang="en-GB" sz="1500" dirty="0" smtClean="0">
                <a:sym typeface="Wingdings" panose="05000000000000000000" pitchFamily="2" charset="2"/>
              </a:rPr>
              <a:t> core partitioned into 12 simple channels</a:t>
            </a:r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583627" y="2013741"/>
            <a:ext cx="11383934" cy="3551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263525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GB" sz="1500" dirty="0" smtClean="0"/>
              <a:t>Meshing :</a:t>
            </a:r>
            <a:r>
              <a:rPr lang="en-GB" sz="1500" dirty="0" smtClean="0">
                <a:sym typeface="Wingdings" panose="05000000000000000000" pitchFamily="2" charset="2"/>
              </a:rPr>
              <a:t> </a:t>
            </a:r>
            <a:r>
              <a:rPr lang="en-GB" sz="1500" dirty="0" err="1" smtClean="0">
                <a:sym typeface="Wingdings" panose="05000000000000000000" pitchFamily="2" charset="2"/>
              </a:rPr>
              <a:t>ortho</a:t>
            </a:r>
            <a:r>
              <a:rPr lang="en-GB" sz="1500" dirty="0" smtClean="0">
                <a:sym typeface="Wingdings" panose="05000000000000000000" pitchFamily="2" charset="2"/>
              </a:rPr>
              <a:t>-hexagonal approach  meshes of channels that match exactly the full core mesh (17x34x30 mesh cells)                             </a:t>
            </a:r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>
          <a:xfrm>
            <a:off x="580638" y="2322372"/>
            <a:ext cx="11383934" cy="333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263525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GB" sz="1500" dirty="0" smtClean="0"/>
              <a:t>Coupling with </a:t>
            </a:r>
            <a:r>
              <a:rPr lang="en-GB" sz="1500" dirty="0" err="1" smtClean="0"/>
              <a:t>neutronics</a:t>
            </a:r>
            <a:r>
              <a:rPr lang="en-GB" sz="1500" dirty="0" smtClean="0"/>
              <a:t> using the SNATCH flux solver</a:t>
            </a:r>
            <a:endParaRPr lang="en-GB" dirty="0" smtClean="0"/>
          </a:p>
        </p:txBody>
      </p:sp>
      <p:sp>
        <p:nvSpPr>
          <p:cNvPr id="18" name="Espace réservé du contenu 8"/>
          <p:cNvSpPr txBox="1">
            <a:spLocks/>
          </p:cNvSpPr>
          <p:nvPr/>
        </p:nvSpPr>
        <p:spPr>
          <a:xfrm>
            <a:off x="580638" y="2622144"/>
            <a:ext cx="11383934" cy="4192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263525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GB" sz="1500" dirty="0" smtClean="0"/>
              <a:t>Steady state with constant </a:t>
            </a:r>
            <a:r>
              <a:rPr lang="en-US" sz="1500" dirty="0" smtClean="0"/>
              <a:t>nominal conditions of power and sodium flow</a:t>
            </a:r>
          </a:p>
        </p:txBody>
      </p:sp>
      <p:sp>
        <p:nvSpPr>
          <p:cNvPr id="19" name="Espace réservé du contenu 8"/>
          <p:cNvSpPr txBox="1">
            <a:spLocks/>
          </p:cNvSpPr>
          <p:nvPr/>
        </p:nvSpPr>
        <p:spPr>
          <a:xfrm>
            <a:off x="577647" y="2921829"/>
            <a:ext cx="11383934" cy="333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263525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500" dirty="0" smtClean="0"/>
              <a:t>ULOF transient simulated by a sodium flow decrease at the core inlet with a pump halving time of 10 s</a:t>
            </a:r>
            <a:endParaRPr lang="en-GB" sz="1500" dirty="0" smtClean="0"/>
          </a:p>
        </p:txBody>
      </p:sp>
      <p:sp>
        <p:nvSpPr>
          <p:cNvPr id="20" name="Espace réservé du contenu 8"/>
          <p:cNvSpPr txBox="1">
            <a:spLocks/>
          </p:cNvSpPr>
          <p:nvPr/>
        </p:nvSpPr>
        <p:spPr>
          <a:xfrm>
            <a:off x="586607" y="1418454"/>
            <a:ext cx="11383934" cy="3890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263525">
              <a:buFont typeface="Wingdings" panose="05000000000000000000" pitchFamily="2" charset="2"/>
              <a:buChar char="ü"/>
            </a:pPr>
            <a:r>
              <a:rPr lang="en-GB" sz="1500" dirty="0" smtClean="0"/>
              <a:t>217 subassemblies </a:t>
            </a:r>
            <a:r>
              <a:rPr lang="en-GB" sz="1500" dirty="0" smtClean="0">
                <a:sym typeface="Wingdings" panose="05000000000000000000" pitchFamily="2" charset="2"/>
              </a:rPr>
              <a:t></a:t>
            </a:r>
            <a:r>
              <a:rPr lang="en-GB" sz="1500" dirty="0" smtClean="0"/>
              <a:t> 2 types of axially homogeneous fresh fuel subassemblies + reflector subassemblies</a:t>
            </a:r>
          </a:p>
        </p:txBody>
      </p:sp>
      <p:sp>
        <p:nvSpPr>
          <p:cNvPr id="22" name="Espace réservé du contenu 8"/>
          <p:cNvSpPr txBox="1">
            <a:spLocks/>
          </p:cNvSpPr>
          <p:nvPr/>
        </p:nvSpPr>
        <p:spPr>
          <a:xfrm>
            <a:off x="509111" y="6377802"/>
            <a:ext cx="1740034" cy="305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 smtClean="0"/>
              <a:t>Radial cut of the core</a:t>
            </a:r>
            <a:endParaRPr lang="fr-FR" sz="1200" i="1" dirty="0" smtClean="0"/>
          </a:p>
        </p:txBody>
      </p:sp>
      <p:sp>
        <p:nvSpPr>
          <p:cNvPr id="23" name="Espace réservé du contenu 8"/>
          <p:cNvSpPr txBox="1">
            <a:spLocks/>
          </p:cNvSpPr>
          <p:nvPr/>
        </p:nvSpPr>
        <p:spPr>
          <a:xfrm>
            <a:off x="3086205" y="6377802"/>
            <a:ext cx="1740034" cy="305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 smtClean="0"/>
              <a:t>Partitioning of the core</a:t>
            </a:r>
            <a:endParaRPr lang="fr-FR" sz="1200" i="1" dirty="0" smtClean="0"/>
          </a:p>
        </p:txBody>
      </p:sp>
      <p:sp>
        <p:nvSpPr>
          <p:cNvPr id="24" name="Espace réservé du contenu 8"/>
          <p:cNvSpPr txBox="1">
            <a:spLocks/>
          </p:cNvSpPr>
          <p:nvPr/>
        </p:nvSpPr>
        <p:spPr>
          <a:xfrm>
            <a:off x="5230309" y="6242862"/>
            <a:ext cx="1431227" cy="5216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 smtClean="0"/>
              <a:t>Ortho-hexagonal approach</a:t>
            </a:r>
            <a:endParaRPr lang="fr-FR" sz="1200" i="1" dirty="0" smtClean="0"/>
          </a:p>
        </p:txBody>
      </p:sp>
      <p:sp>
        <p:nvSpPr>
          <p:cNvPr id="25" name="Espace réservé du contenu 8"/>
          <p:cNvSpPr txBox="1">
            <a:spLocks/>
          </p:cNvSpPr>
          <p:nvPr/>
        </p:nvSpPr>
        <p:spPr>
          <a:xfrm>
            <a:off x="8003229" y="6412277"/>
            <a:ext cx="2867636" cy="305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 smtClean="0"/>
              <a:t>Discretization of the full core</a:t>
            </a:r>
            <a:endParaRPr lang="fr-FR" sz="1200" i="1" dirty="0" smtClean="0"/>
          </a:p>
        </p:txBody>
      </p:sp>
      <p:sp>
        <p:nvSpPr>
          <p:cNvPr id="26" name="Espace réservé du contenu 8"/>
          <p:cNvSpPr txBox="1">
            <a:spLocks/>
          </p:cNvSpPr>
          <p:nvPr/>
        </p:nvSpPr>
        <p:spPr>
          <a:xfrm>
            <a:off x="6661536" y="6158625"/>
            <a:ext cx="2867636" cy="305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i="1" dirty="0" smtClean="0"/>
              <a:t>Radial-azimuthal cut</a:t>
            </a:r>
            <a:endParaRPr lang="fr-FR" sz="1100" i="1" dirty="0" smtClean="0"/>
          </a:p>
        </p:txBody>
      </p:sp>
      <p:sp>
        <p:nvSpPr>
          <p:cNvPr id="27" name="Espace réservé du contenu 8"/>
          <p:cNvSpPr txBox="1">
            <a:spLocks/>
          </p:cNvSpPr>
          <p:nvPr/>
        </p:nvSpPr>
        <p:spPr>
          <a:xfrm>
            <a:off x="9375759" y="6167442"/>
            <a:ext cx="2867636" cy="305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i="1" dirty="0" smtClean="0"/>
              <a:t>Axial-radial cut</a:t>
            </a:r>
            <a:endParaRPr lang="fr-FR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3639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1"/>
      <p:bldP spid="23" grpId="1"/>
      <p:bldP spid="24" grpId="1"/>
      <p:bldP spid="25" grpId="1"/>
      <p:bldP spid="26" grpId="1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999334" y="638484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case </a:t>
            </a:r>
            <a:r>
              <a:rPr lang="fr-FR" dirty="0" smtClean="0"/>
              <a:t>(2/2)</a:t>
            </a:r>
            <a:endParaRPr lang="fr-FR" dirty="0"/>
          </a:p>
        </p:txBody>
      </p:sp>
      <p:sp>
        <p:nvSpPr>
          <p:cNvPr id="5" name="Espace réservé du contenu 8"/>
          <p:cNvSpPr>
            <a:spLocks noGrp="1"/>
          </p:cNvSpPr>
          <p:nvPr>
            <p:ph idx="1"/>
          </p:nvPr>
        </p:nvSpPr>
        <p:spPr>
          <a:xfrm>
            <a:off x="313346" y="1022654"/>
            <a:ext cx="11611362" cy="1529299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600" b="1" dirty="0" smtClean="0"/>
              <a:t>Realization of </a:t>
            </a:r>
            <a:r>
              <a:rPr lang="en-GB" sz="1600" b="1" dirty="0"/>
              <a:t>2 simulations </a:t>
            </a:r>
            <a:r>
              <a:rPr lang="en-US" sz="1600" b="1" dirty="0"/>
              <a:t>of the ULOF transient i</a:t>
            </a:r>
            <a:r>
              <a:rPr lang="en-US" sz="1600" b="1" dirty="0" smtClean="0"/>
              <a:t>n </a:t>
            </a:r>
            <a:r>
              <a:rPr lang="en-US" sz="1600" b="1" dirty="0"/>
              <a:t>order to validate the procedure of transition between the multi-channel calculation of the initiating phase and the full core calculation of the generalized degradation </a:t>
            </a:r>
            <a:r>
              <a:rPr lang="en-US" sz="1600" b="1" dirty="0" smtClean="0"/>
              <a:t>phase :</a:t>
            </a:r>
            <a:endParaRPr lang="en-GB" sz="1600" b="1" dirty="0" smtClean="0"/>
          </a:p>
          <a:p>
            <a:pPr marL="809625" indent="-263525">
              <a:buFont typeface="Wingdings" panose="05000000000000000000" pitchFamily="2" charset="2"/>
              <a:buChar char="ü"/>
            </a:pPr>
            <a:r>
              <a:rPr lang="en-US" sz="1500" dirty="0">
                <a:sym typeface="Wingdings" panose="05000000000000000000" pitchFamily="2" charset="2"/>
              </a:rPr>
              <a:t>a full core calculation of the whole sequence of the </a:t>
            </a:r>
            <a:r>
              <a:rPr lang="en-US" sz="1500" dirty="0" smtClean="0">
                <a:sym typeface="Wingdings" panose="05000000000000000000" pitchFamily="2" charset="2"/>
              </a:rPr>
              <a:t>transient</a:t>
            </a:r>
          </a:p>
          <a:p>
            <a:pPr marL="809625" indent="-2635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500" dirty="0">
                <a:sym typeface="Wingdings" panose="05000000000000000000" pitchFamily="2" charset="2"/>
              </a:rPr>
              <a:t>a multi-channel calculation of the initiating phase of the transient followed by a full core calculation of the generalized </a:t>
            </a:r>
            <a:r>
              <a:rPr lang="en-US" sz="1500" dirty="0" smtClean="0">
                <a:sym typeface="Wingdings" panose="05000000000000000000" pitchFamily="2" charset="2"/>
              </a:rPr>
              <a:t>degradation </a:t>
            </a:r>
            <a:r>
              <a:rPr lang="en-US" sz="1500" dirty="0">
                <a:sym typeface="Wingdings" panose="05000000000000000000" pitchFamily="2" charset="2"/>
              </a:rPr>
              <a:t>phase (with a transition performed an instant before the first subassembly can-wall break-up </a:t>
            </a:r>
            <a:r>
              <a:rPr lang="en-US" sz="1500" dirty="0" smtClean="0">
                <a:sym typeface="Wingdings" panose="05000000000000000000" pitchFamily="2" charset="2"/>
              </a:rPr>
              <a:t>in </a:t>
            </a:r>
            <a:r>
              <a:rPr lang="en-US" sz="1500" dirty="0">
                <a:sym typeface="Wingdings" panose="05000000000000000000" pitchFamily="2" charset="2"/>
              </a:rPr>
              <a:t>the </a:t>
            </a:r>
            <a:r>
              <a:rPr lang="en-US" sz="1500" dirty="0" smtClean="0">
                <a:sym typeface="Wingdings" panose="05000000000000000000" pitchFamily="2" charset="2"/>
              </a:rPr>
              <a:t>central channel)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" y="3375130"/>
            <a:ext cx="4815632" cy="29520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98" y="3411130"/>
            <a:ext cx="6231974" cy="2880000"/>
          </a:xfrm>
          <a:prstGeom prst="rect">
            <a:avLst/>
          </a:prstGeom>
        </p:spPr>
      </p:pic>
      <p:sp>
        <p:nvSpPr>
          <p:cNvPr id="10" name="Espace réservé du contenu 8"/>
          <p:cNvSpPr txBox="1">
            <a:spLocks/>
          </p:cNvSpPr>
          <p:nvPr/>
        </p:nvSpPr>
        <p:spPr>
          <a:xfrm>
            <a:off x="428832" y="6347565"/>
            <a:ext cx="5186561" cy="4080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 smtClean="0"/>
              <a:t>Core power variation during ULOF transient</a:t>
            </a:r>
            <a:endParaRPr lang="fr-FR" sz="1200" i="1" dirty="0" smtClean="0"/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5983804" y="6347564"/>
            <a:ext cx="5186561" cy="4080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 smtClean="0"/>
              <a:t>Core state after the power peak in the full core calculation</a:t>
            </a:r>
            <a:endParaRPr lang="fr-FR" sz="1200" i="1" dirty="0" smtClean="0"/>
          </a:p>
        </p:txBody>
      </p:sp>
      <p:sp>
        <p:nvSpPr>
          <p:cNvPr id="3" name="Ellipse 2"/>
          <p:cNvSpPr/>
          <p:nvPr/>
        </p:nvSpPr>
        <p:spPr>
          <a:xfrm>
            <a:off x="3783106" y="5295153"/>
            <a:ext cx="711200" cy="38847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2" name="Ellipse 11"/>
          <p:cNvSpPr/>
          <p:nvPr/>
        </p:nvSpPr>
        <p:spPr>
          <a:xfrm>
            <a:off x="4135717" y="5059094"/>
            <a:ext cx="394447" cy="540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5" name="Espace réservé du contenu 8"/>
          <p:cNvSpPr txBox="1">
            <a:spLocks/>
          </p:cNvSpPr>
          <p:nvPr/>
        </p:nvSpPr>
        <p:spPr>
          <a:xfrm>
            <a:off x="307374" y="2576531"/>
            <a:ext cx="11611362" cy="423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7700" indent="-285750">
              <a:buFont typeface="Wingdings" panose="05000000000000000000" pitchFamily="2" charset="2"/>
              <a:buChar char="à"/>
            </a:pPr>
            <a:r>
              <a:rPr lang="en-US" sz="1500" dirty="0" smtClean="0">
                <a:sym typeface="Wingdings" panose="05000000000000000000" pitchFamily="2" charset="2"/>
              </a:rPr>
              <a:t>Regression bug of the multi-channel calculation under correction</a:t>
            </a:r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307370" y="2875350"/>
            <a:ext cx="11611362" cy="423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770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sz="1500" dirty="0" smtClean="0">
                <a:sym typeface="Wingdings" panose="05000000000000000000" pitchFamily="2" charset="2"/>
              </a:rPr>
              <a:t>Transition </a:t>
            </a:r>
            <a:r>
              <a:rPr lang="en-US" sz="1500" dirty="0" smtClean="0">
                <a:sym typeface="Wingdings" panose="05000000000000000000" pitchFamily="2" charset="2"/>
              </a:rPr>
              <a:t>between multi-channel and full core calculations well managed </a:t>
            </a:r>
            <a:endParaRPr lang="en-GB" sz="15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03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3" grpId="1" animBg="1"/>
      <p:bldP spid="12" grpId="0" animBg="1"/>
      <p:bldP spid="12" grpId="1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1900" y="2141280"/>
            <a:ext cx="7688263" cy="239077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Perspectives</a:t>
            </a:r>
            <a:endParaRPr lang="fr-FR" sz="400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3"/>
          </p:nvPr>
        </p:nvSpPr>
        <p:spPr>
          <a:xfrm>
            <a:off x="522288" y="2083430"/>
            <a:ext cx="2546350" cy="2673350"/>
          </a:xfrm>
        </p:spPr>
        <p:txBody>
          <a:bodyPr/>
          <a:lstStyle/>
          <a:p>
            <a:r>
              <a:rPr lang="fr-FR" sz="11300" dirty="0" smtClean="0"/>
              <a:t>4</a:t>
            </a:r>
            <a:endParaRPr lang="fr-FR" sz="11300" dirty="0"/>
          </a:p>
        </p:txBody>
      </p:sp>
    </p:spTree>
    <p:extLst>
      <p:ext uri="{BB962C8B-B14F-4D97-AF65-F5344CB8AC3E}">
        <p14:creationId xmlns:p14="http://schemas.microsoft.com/office/powerpoint/2010/main" val="20575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80638" y="1194145"/>
            <a:ext cx="11066585" cy="5337283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1600" b="1" dirty="0"/>
              <a:t>Short term perspectives </a:t>
            </a:r>
            <a:r>
              <a:rPr lang="en-GB" sz="1600" b="1" dirty="0" smtClean="0"/>
              <a:t>for the future developments of SEASON :</a:t>
            </a:r>
            <a:endParaRPr lang="en-GB" sz="1600" b="1" dirty="0"/>
          </a:p>
          <a:p>
            <a:pPr marL="809625" indent="-263525">
              <a:buFont typeface="Wingdings" panose="05000000000000000000" pitchFamily="2" charset="2"/>
              <a:buChar char="ü"/>
            </a:pPr>
            <a:r>
              <a:rPr lang="en-US" sz="1500" dirty="0" smtClean="0"/>
              <a:t>Adaptation </a:t>
            </a:r>
            <a:r>
              <a:rPr lang="en-US" sz="1500" dirty="0"/>
              <a:t>of the irradiation-degradation chaining to the detailed pin model DPIN3 of </a:t>
            </a:r>
            <a:r>
              <a:rPr lang="en-US" sz="1500" dirty="0" smtClean="0"/>
              <a:t>SIMMER-V</a:t>
            </a:r>
          </a:p>
          <a:p>
            <a:pPr marL="809625" indent="-263525">
              <a:buFont typeface="Wingdings" panose="05000000000000000000" pitchFamily="2" charset="2"/>
              <a:buChar char="ü"/>
            </a:pPr>
            <a:r>
              <a:rPr lang="en-US" sz="1500" dirty="0" smtClean="0"/>
              <a:t>Extension of the transition procedure </a:t>
            </a:r>
            <a:r>
              <a:rPr lang="en-US" sz="1500" dirty="0"/>
              <a:t>to the case with </a:t>
            </a:r>
            <a:r>
              <a:rPr lang="en-US" sz="1500" dirty="0" smtClean="0"/>
              <a:t>extended </a:t>
            </a:r>
            <a:r>
              <a:rPr lang="en-US" sz="1500" dirty="0"/>
              <a:t>channels</a:t>
            </a:r>
            <a:endParaRPr lang="en-US" sz="1500" dirty="0" smtClean="0"/>
          </a:p>
          <a:p>
            <a:pPr marL="809625" indent="-263525">
              <a:buFont typeface="Wingdings" panose="05000000000000000000" pitchFamily="2" charset="2"/>
              <a:buChar char="ü"/>
            </a:pPr>
            <a:r>
              <a:rPr lang="en-US" sz="1500" dirty="0" smtClean="0"/>
              <a:t>Implementation </a:t>
            </a:r>
            <a:r>
              <a:rPr lang="en-US" sz="1500" dirty="0"/>
              <a:t>of the two types of </a:t>
            </a:r>
            <a:r>
              <a:rPr lang="en-US" sz="1500" dirty="0" err="1"/>
              <a:t>thermalhydraulics</a:t>
            </a:r>
            <a:r>
              <a:rPr lang="en-US" sz="1500" dirty="0"/>
              <a:t> boundary coupling of </a:t>
            </a:r>
            <a:r>
              <a:rPr lang="en-US" sz="1500" dirty="0" smtClean="0"/>
              <a:t>SIMMER-V : </a:t>
            </a:r>
            <a:endParaRPr lang="en-US" sz="1500" dirty="0"/>
          </a:p>
          <a:p>
            <a:pPr marL="1257300" indent="-179388">
              <a:buFont typeface="Arial" panose="020B0604020202020204" pitchFamily="34" charset="0"/>
              <a:buChar char="•"/>
              <a:tabLst>
                <a:tab pos="1347788" algn="l"/>
              </a:tabLst>
            </a:pPr>
            <a:r>
              <a:rPr lang="en-US" sz="1500" dirty="0" smtClean="0"/>
              <a:t>a </a:t>
            </a:r>
            <a:r>
              <a:rPr lang="en-US" sz="1500" dirty="0"/>
              <a:t>inner (SIMMER-V/SIMMER-V) boundary coupling (using MPI exchanges and the </a:t>
            </a:r>
            <a:r>
              <a:rPr lang="en-US" sz="1500" dirty="0" err="1"/>
              <a:t>MEDCoupling</a:t>
            </a:r>
            <a:r>
              <a:rPr lang="en-US" sz="1500" dirty="0"/>
              <a:t> library), which will allow to embed a domain inside another one with the possibility of local mesh refining (for example, a core finely meshed into a vessel coarsely meshed</a:t>
            </a:r>
            <a:r>
              <a:rPr lang="en-US" sz="1500" dirty="0" smtClean="0"/>
              <a:t>)</a:t>
            </a:r>
            <a:endParaRPr lang="en-US" sz="1500" dirty="0"/>
          </a:p>
          <a:p>
            <a:pPr marL="1257300" indent="-1793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</a:pPr>
            <a:r>
              <a:rPr lang="en-US" sz="1500" dirty="0" smtClean="0"/>
              <a:t>a </a:t>
            </a:r>
            <a:r>
              <a:rPr lang="en-US" sz="1500" dirty="0"/>
              <a:t>hybrid (SIMMER-V/another code) boundary coupling (using </a:t>
            </a:r>
            <a:r>
              <a:rPr lang="en-US" sz="1500" dirty="0" err="1"/>
              <a:t>ICoCo</a:t>
            </a:r>
            <a:r>
              <a:rPr lang="en-US" sz="1500" dirty="0"/>
              <a:t>/</a:t>
            </a:r>
            <a:r>
              <a:rPr lang="en-US" sz="1500" dirty="0" err="1"/>
              <a:t>MEDCoupling</a:t>
            </a:r>
            <a:r>
              <a:rPr lang="en-US" sz="1500" dirty="0"/>
              <a:t> exchanges), which will allow to couple SIMMER-V to a code modelling the primary circuit as </a:t>
            </a:r>
            <a:r>
              <a:rPr lang="en-US" sz="1500" dirty="0" smtClean="0"/>
              <a:t>CATHARE</a:t>
            </a:r>
            <a:endParaRPr lang="en-US" sz="1500" dirty="0"/>
          </a:p>
          <a:p>
            <a:pPr marL="809625" indent="-263525">
              <a:buFont typeface="Wingdings" panose="05000000000000000000" pitchFamily="2" charset="2"/>
              <a:buChar char="ü"/>
            </a:pPr>
            <a:r>
              <a:rPr lang="en-US" sz="1500" dirty="0" smtClean="0"/>
              <a:t>Implementation </a:t>
            </a:r>
            <a:r>
              <a:rPr lang="en-US" sz="1500" dirty="0"/>
              <a:t>of the on-the-fly update of the macroscopic cross sections during the </a:t>
            </a:r>
            <a:r>
              <a:rPr lang="en-US" sz="1500" dirty="0" smtClean="0"/>
              <a:t>degradation</a:t>
            </a:r>
          </a:p>
          <a:p>
            <a:pPr marL="546100"/>
            <a:endParaRPr lang="en-GB" sz="400" dirty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1600" b="1" dirty="0"/>
              <a:t>Longer term perspectives </a:t>
            </a:r>
            <a:r>
              <a:rPr lang="en-GB" sz="1600" b="1" dirty="0" smtClean="0"/>
              <a:t>:</a:t>
            </a:r>
          </a:p>
          <a:p>
            <a:pPr marL="809625" indent="-263525">
              <a:buFont typeface="Wingdings" panose="05000000000000000000" pitchFamily="2" charset="2"/>
              <a:buChar char="ü"/>
            </a:pPr>
            <a:r>
              <a:rPr lang="en-US" sz="1500" dirty="0" smtClean="0"/>
              <a:t>Introduction </a:t>
            </a:r>
            <a:r>
              <a:rPr lang="en-US" sz="1500" dirty="0"/>
              <a:t>of a simplified model describing the axial extension of the structures of the </a:t>
            </a:r>
            <a:r>
              <a:rPr lang="en-US" sz="1500" dirty="0" smtClean="0"/>
              <a:t>core</a:t>
            </a:r>
          </a:p>
          <a:p>
            <a:pPr marL="809625" indent="-263525">
              <a:buFont typeface="Wingdings" panose="05000000000000000000" pitchFamily="2" charset="2"/>
              <a:buChar char="ü"/>
            </a:pPr>
            <a:r>
              <a:rPr lang="en-US" sz="1500" dirty="0" smtClean="0"/>
              <a:t>Improvement </a:t>
            </a:r>
            <a:r>
              <a:rPr lang="en-US" sz="1500" dirty="0"/>
              <a:t>of the neutron computing by introducing a shielding module (from the </a:t>
            </a:r>
            <a:r>
              <a:rPr lang="en-US" sz="1500" dirty="0" err="1"/>
              <a:t>neutronics</a:t>
            </a:r>
            <a:r>
              <a:rPr lang="en-US" sz="1500" dirty="0"/>
              <a:t> platform </a:t>
            </a:r>
            <a:r>
              <a:rPr lang="en-US" sz="1500" dirty="0" smtClean="0"/>
              <a:t>APOLLO3) </a:t>
            </a:r>
            <a:r>
              <a:rPr lang="en-US" sz="1500" dirty="0"/>
              <a:t>and taking into account the transport of fission products and their delayed </a:t>
            </a:r>
            <a:r>
              <a:rPr lang="en-US" sz="1500" dirty="0" smtClean="0"/>
              <a:t>neutrons</a:t>
            </a:r>
            <a:endParaRPr lang="en-US" sz="1500" dirty="0"/>
          </a:p>
          <a:p>
            <a:pPr marL="809625" indent="-263525">
              <a:buFont typeface="Wingdings" panose="05000000000000000000" pitchFamily="2" charset="2"/>
              <a:buChar char="ü"/>
            </a:pPr>
            <a:r>
              <a:rPr lang="en-US" sz="1500" dirty="0" smtClean="0"/>
              <a:t>Introduction </a:t>
            </a:r>
            <a:r>
              <a:rPr lang="en-US" sz="1500" dirty="0"/>
              <a:t>of an advanced modelling of cross sections in case of degraded geometry (from APOLLO3</a:t>
            </a:r>
            <a:r>
              <a:rPr lang="en-US" sz="1500" dirty="0" smtClean="0"/>
              <a:t>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224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1838" y="1381125"/>
            <a:ext cx="9674185" cy="4795838"/>
          </a:xfrm>
        </p:spPr>
        <p:txBody>
          <a:bodyPr>
            <a:normAutofit/>
          </a:bodyPr>
          <a:lstStyle/>
          <a:p>
            <a:pPr marL="536575" indent="-536575">
              <a:lnSpc>
                <a:spcPct val="150000"/>
              </a:lnSpc>
            </a:pPr>
            <a:r>
              <a:rPr lang="fr-FR" sz="2400" dirty="0" smtClean="0"/>
              <a:t>Introduction</a:t>
            </a:r>
          </a:p>
          <a:p>
            <a:pPr marL="536575" indent="-536575">
              <a:lnSpc>
                <a:spcPct val="150000"/>
              </a:lnSpc>
            </a:pPr>
            <a:r>
              <a:rPr lang="fr-FR" sz="2400" dirty="0" smtClean="0"/>
              <a:t>Description of the SEASON platform (version 4.2)</a:t>
            </a:r>
          </a:p>
          <a:p>
            <a:pPr marL="536575" indent="-536575">
              <a:lnSpc>
                <a:spcPct val="150000"/>
              </a:lnSpc>
            </a:pPr>
            <a:r>
              <a:rPr lang="fr-FR" sz="2400" dirty="0" smtClean="0"/>
              <a:t>Application case : 3D calculation of an ULOF transient on a simplified SFR core</a:t>
            </a:r>
          </a:p>
          <a:p>
            <a:pPr marL="536575" indent="-536575">
              <a:lnSpc>
                <a:spcPct val="150000"/>
              </a:lnSpc>
            </a:pPr>
            <a:r>
              <a:rPr lang="fr-FR" sz="2400" dirty="0" smtClean="0"/>
              <a:t>Perspectives</a:t>
            </a:r>
            <a:endParaRPr lang="fr-FR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05420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731837" y="3343506"/>
            <a:ext cx="7652884" cy="703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attention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731837" y="4426858"/>
            <a:ext cx="4232049" cy="1930400"/>
          </a:xfrm>
        </p:spPr>
        <p:txBody>
          <a:bodyPr>
            <a:normAutofit/>
          </a:bodyPr>
          <a:lstStyle/>
          <a:p>
            <a:r>
              <a:rPr lang="fr-FR" b="1" dirty="0" smtClean="0"/>
              <a:t>CEA</a:t>
            </a:r>
            <a:r>
              <a:rPr lang="fr-FR" b="1" dirty="0"/>
              <a:t>, DES, IRESNE, DTN, SMTA, </a:t>
            </a:r>
            <a:r>
              <a:rPr lang="fr-FR" b="1" dirty="0" smtClean="0"/>
              <a:t>LMAG</a:t>
            </a:r>
          </a:p>
          <a:p>
            <a:r>
              <a:rPr lang="fr-FR" b="1" dirty="0" smtClean="0"/>
              <a:t>Cadarache</a:t>
            </a:r>
          </a:p>
          <a:p>
            <a:r>
              <a:rPr lang="fr-FR" b="1" dirty="0" smtClean="0"/>
              <a:t>F-13108 Saint-Paul-lez-Durance</a:t>
            </a:r>
          </a:p>
          <a:p>
            <a:r>
              <a:rPr lang="fr-FR" b="1" dirty="0" smtClean="0"/>
              <a:t>France</a:t>
            </a:r>
            <a:endParaRPr lang="fr-FR" b="1" dirty="0"/>
          </a:p>
          <a:p>
            <a:endParaRPr lang="fr-FR" b="1" dirty="0"/>
          </a:p>
          <a:p>
            <a:r>
              <a:rPr lang="fr-FR" dirty="0" smtClean="0">
                <a:hlinkClick r:id="rId2"/>
              </a:rPr>
              <a:t>emmanuelle.dufour@cea.fr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2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1900" y="2141280"/>
            <a:ext cx="7688263" cy="239077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Introduction</a:t>
            </a:r>
            <a:endParaRPr lang="fr-FR" sz="400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3"/>
          </p:nvPr>
        </p:nvSpPr>
        <p:spPr>
          <a:xfrm>
            <a:off x="522288" y="2083430"/>
            <a:ext cx="2546350" cy="2673350"/>
          </a:xfrm>
        </p:spPr>
        <p:txBody>
          <a:bodyPr/>
          <a:lstStyle/>
          <a:p>
            <a:r>
              <a:rPr lang="fr-FR" sz="11300" dirty="0" smtClean="0"/>
              <a:t>1</a:t>
            </a:r>
            <a:endParaRPr lang="fr-FR" sz="11300" dirty="0"/>
          </a:p>
        </p:txBody>
      </p:sp>
    </p:spTree>
    <p:extLst>
      <p:ext uri="{BB962C8B-B14F-4D97-AF65-F5344CB8AC3E}">
        <p14:creationId xmlns:p14="http://schemas.microsoft.com/office/powerpoint/2010/main" val="32807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80638" y="1318270"/>
            <a:ext cx="11066585" cy="4807328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fr-FR" dirty="0" smtClean="0"/>
              <a:t>SEASON is a </a:t>
            </a:r>
            <a:r>
              <a:rPr lang="en-GB" dirty="0" smtClean="0"/>
              <a:t>new platform </a:t>
            </a:r>
          </a:p>
          <a:p>
            <a:endParaRPr lang="en-GB" sz="100" dirty="0" smtClean="0"/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en-GB" dirty="0"/>
              <a:t>D</a:t>
            </a:r>
            <a:r>
              <a:rPr lang="en-GB" dirty="0" smtClean="0"/>
              <a:t>eveloped </a:t>
            </a:r>
            <a:r>
              <a:rPr lang="en-GB" dirty="0"/>
              <a:t>by the French Alternative Energies and Atomic Energy Commission (CEA</a:t>
            </a:r>
            <a:r>
              <a:rPr lang="en-GB" dirty="0" smtClean="0"/>
              <a:t>)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en-US" dirty="0" smtClean="0"/>
              <a:t>Dedicated </a:t>
            </a:r>
            <a:r>
              <a:rPr lang="en-US" dirty="0"/>
              <a:t>to the simulation of SFR core degradation during severe accident transients, from the initial state of the irradiated core until the relocation phase of the corium towards the core </a:t>
            </a:r>
            <a:r>
              <a:rPr lang="en-US" dirty="0" smtClean="0"/>
              <a:t>catcher</a:t>
            </a:r>
            <a:endParaRPr lang="fr-FR" dirty="0"/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en-US" dirty="0" smtClean="0"/>
              <a:t>Based </a:t>
            </a:r>
            <a:r>
              <a:rPr lang="en-US" dirty="0"/>
              <a:t>on a multi-channel formulation of the SIMMER-V </a:t>
            </a:r>
            <a:r>
              <a:rPr lang="en-US" dirty="0" err="1"/>
              <a:t>thermalhydraulics</a:t>
            </a:r>
            <a:r>
              <a:rPr lang="en-US" dirty="0"/>
              <a:t> and core degradation </a:t>
            </a:r>
            <a:r>
              <a:rPr lang="en-US" dirty="0" smtClean="0"/>
              <a:t>code 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Involving</a:t>
            </a:r>
          </a:p>
          <a:p>
            <a:pPr marL="1252538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chaining of SIMMER-V with a fuel performance </a:t>
            </a:r>
            <a:r>
              <a:rPr lang="en-US" dirty="0" smtClean="0"/>
              <a:t>code :                                                               </a:t>
            </a:r>
            <a:r>
              <a:rPr lang="en-US" i="1" dirty="0" smtClean="0"/>
              <a:t>GERMINAL </a:t>
            </a:r>
            <a:r>
              <a:rPr lang="en-US" i="1" dirty="0"/>
              <a:t>or </a:t>
            </a:r>
            <a:r>
              <a:rPr lang="en-US" i="1" dirty="0" smtClean="0"/>
              <a:t>SAS-SFR</a:t>
            </a:r>
          </a:p>
          <a:p>
            <a:pPr marL="1252538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coupling </a:t>
            </a:r>
            <a:r>
              <a:rPr lang="en-US" dirty="0"/>
              <a:t>of SIMMER-V with a spatial </a:t>
            </a:r>
            <a:r>
              <a:rPr lang="en-US" dirty="0" err="1"/>
              <a:t>neutronics</a:t>
            </a:r>
            <a:r>
              <a:rPr lang="en-US" dirty="0"/>
              <a:t> </a:t>
            </a:r>
            <a:r>
              <a:rPr lang="en-US" dirty="0" smtClean="0"/>
              <a:t>code :                                                                          </a:t>
            </a:r>
            <a:r>
              <a:rPr lang="en-US" i="1" dirty="0" smtClean="0"/>
              <a:t>PARIS which uses SNATCH</a:t>
            </a:r>
            <a:r>
              <a:rPr lang="en-US" i="1" dirty="0"/>
              <a:t>, PARTISN or </a:t>
            </a:r>
            <a:r>
              <a:rPr lang="en-US" i="1" dirty="0" smtClean="0"/>
              <a:t>IDT flux solver</a:t>
            </a:r>
          </a:p>
          <a:p>
            <a:pPr marL="1252538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coupling </a:t>
            </a:r>
            <a:r>
              <a:rPr lang="en-US" dirty="0"/>
              <a:t>of SIMMER-V with</a:t>
            </a:r>
            <a:r>
              <a:rPr lang="en-US" dirty="0" smtClean="0"/>
              <a:t> </a:t>
            </a:r>
            <a:r>
              <a:rPr lang="en-US" dirty="0"/>
              <a:t>a code modelling the primary </a:t>
            </a:r>
            <a:r>
              <a:rPr lang="en-US" dirty="0" smtClean="0"/>
              <a:t>circuit :                                                  </a:t>
            </a:r>
            <a:r>
              <a:rPr lang="en-US" i="1" dirty="0" smtClean="0"/>
              <a:t>SIMMER-V or CATHARE in preparation</a:t>
            </a:r>
            <a:endParaRPr lang="en-GB" i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(1/2)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5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80639" y="1327141"/>
            <a:ext cx="6512340" cy="5016510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dirty="0"/>
              <a:t>Contrary to the former computational scheme based on the chaining of the SAS-SFR and SIMMER codes for calculating a severe accident </a:t>
            </a:r>
            <a:r>
              <a:rPr lang="en-US" dirty="0" smtClean="0"/>
              <a:t>transient, SEASON </a:t>
            </a:r>
            <a:r>
              <a:rPr lang="en-US" dirty="0"/>
              <a:t>allows to calculate the initiating phase and the generalized degradation phase of the accident with the same SIMMER-V </a:t>
            </a:r>
            <a:r>
              <a:rPr lang="en-US" dirty="0" smtClean="0"/>
              <a:t>code :</a:t>
            </a:r>
          </a:p>
          <a:p>
            <a:pPr marL="896938" indent="-355600">
              <a:buFont typeface="Wingdings" panose="05000000000000000000" pitchFamily="2" charset="2"/>
              <a:buChar char="ü"/>
            </a:pPr>
            <a:r>
              <a:rPr lang="en-US" i="1" dirty="0"/>
              <a:t>I</a:t>
            </a:r>
            <a:r>
              <a:rPr lang="en-US" i="1" dirty="0" smtClean="0"/>
              <a:t>nitiating phase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/>
              <a:t> multi-channel </a:t>
            </a:r>
            <a:r>
              <a:rPr lang="en-US" i="1" dirty="0"/>
              <a:t>description of the </a:t>
            </a:r>
            <a:r>
              <a:rPr lang="en-US" i="1" dirty="0" smtClean="0"/>
              <a:t>core </a:t>
            </a:r>
            <a:r>
              <a:rPr lang="en-US" dirty="0" smtClean="0"/>
              <a:t>(offering </a:t>
            </a:r>
            <a:r>
              <a:rPr lang="en-US" dirty="0"/>
              <a:t>a good computing performance as long as the channels evolve </a:t>
            </a:r>
            <a:r>
              <a:rPr lang="en-US" dirty="0" err="1"/>
              <a:t>thermalhydraulically</a:t>
            </a:r>
            <a:r>
              <a:rPr lang="en-US" dirty="0"/>
              <a:t> </a:t>
            </a:r>
            <a:r>
              <a:rPr lang="en-US" dirty="0" smtClean="0"/>
              <a:t>independently) </a:t>
            </a:r>
          </a:p>
          <a:p>
            <a:pPr marL="896938" indent="-355600">
              <a:buFont typeface="Wingdings" panose="05000000000000000000" pitchFamily="2" charset="2"/>
              <a:buChar char="ü"/>
            </a:pPr>
            <a:r>
              <a:rPr lang="en-US" i="1" dirty="0"/>
              <a:t>G</a:t>
            </a:r>
            <a:r>
              <a:rPr lang="en-US" i="1" dirty="0" smtClean="0"/>
              <a:t>eneralized degradation phase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i="1" dirty="0"/>
              <a:t>full core </a:t>
            </a:r>
            <a:r>
              <a:rPr lang="en-US" i="1" dirty="0" smtClean="0"/>
              <a:t>description </a:t>
            </a:r>
          </a:p>
          <a:p>
            <a:pPr marL="541338"/>
            <a:endParaRPr lang="en-US" sz="100" dirty="0" smtClean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dirty="0" smtClean="0"/>
              <a:t>This allows </a:t>
            </a:r>
            <a:r>
              <a:rPr lang="en-US" dirty="0"/>
              <a:t>to perform a more easily achievable </a:t>
            </a:r>
            <a:r>
              <a:rPr lang="en-US" i="1" dirty="0"/>
              <a:t>transition</a:t>
            </a:r>
            <a:r>
              <a:rPr lang="en-US" dirty="0"/>
              <a:t> between the multi-channel calculation of the initiating phase and the full core calculation of the generalized degradation phase, and offers at the same time a better coherency of the whole sequence treatment.</a:t>
            </a:r>
            <a:r>
              <a:rPr lang="en-GB" dirty="0" smtClean="0"/>
              <a:t>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(2/2)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t="19232" r="17409" b="8180"/>
          <a:stretch/>
        </p:blipFill>
        <p:spPr bwMode="auto">
          <a:xfrm>
            <a:off x="7658625" y="2193909"/>
            <a:ext cx="4212000" cy="2546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space réservé du contenu 8"/>
          <p:cNvSpPr txBox="1">
            <a:spLocks/>
          </p:cNvSpPr>
          <p:nvPr/>
        </p:nvSpPr>
        <p:spPr>
          <a:xfrm>
            <a:off x="7808300" y="4892070"/>
            <a:ext cx="3912649" cy="40805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i="1" dirty="0" smtClean="0"/>
              <a:t>Historical </a:t>
            </a:r>
            <a:r>
              <a:rPr lang="en-US" sz="1400" i="1" dirty="0"/>
              <a:t>and new computational schemes for calculating a severe accident transient in a SFR </a:t>
            </a:r>
            <a:endParaRPr lang="fr-FR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7278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1900" y="2133531"/>
            <a:ext cx="7433375" cy="239077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Description of the SEASON platform</a:t>
            </a:r>
            <a:endParaRPr lang="fr-FR" sz="400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3"/>
          </p:nvPr>
        </p:nvSpPr>
        <p:spPr>
          <a:xfrm>
            <a:off x="522288" y="2083430"/>
            <a:ext cx="2546350" cy="2673350"/>
          </a:xfrm>
        </p:spPr>
        <p:txBody>
          <a:bodyPr/>
          <a:lstStyle/>
          <a:p>
            <a:r>
              <a:rPr lang="fr-FR" sz="11300" dirty="0" smtClean="0"/>
              <a:t>2</a:t>
            </a:r>
            <a:endParaRPr lang="fr-FR" sz="11300" dirty="0"/>
          </a:p>
        </p:txBody>
      </p:sp>
    </p:spTree>
    <p:extLst>
      <p:ext uri="{BB962C8B-B14F-4D97-AF65-F5344CB8AC3E}">
        <p14:creationId xmlns:p14="http://schemas.microsoft.com/office/powerpoint/2010/main" val="32606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SEASON platform (1/8)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3" y="1379156"/>
            <a:ext cx="7259295" cy="4320000"/>
          </a:xfrm>
          <a:prstGeom prst="rect">
            <a:avLst/>
          </a:prstGeom>
          <a:noFill/>
        </p:spPr>
      </p:pic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1268599" y="5699156"/>
            <a:ext cx="5186561" cy="408059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 smtClean="0"/>
              <a:t>Architecture of the SEASON platform (version 4.2) </a:t>
            </a:r>
            <a:endParaRPr lang="fr-FR" sz="1400" i="1" dirty="0" smtClean="0"/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7667839" y="1064920"/>
            <a:ext cx="4140161" cy="560948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500" b="1" dirty="0" smtClean="0"/>
              <a:t>SIMMER-V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GB" sz="1500" dirty="0"/>
              <a:t>F</a:t>
            </a:r>
            <a:r>
              <a:rPr lang="en-GB" sz="1500" dirty="0" smtClean="0"/>
              <a:t>undamental </a:t>
            </a:r>
            <a:r>
              <a:rPr lang="en-GB" sz="1500" dirty="0"/>
              <a:t>component of the SEASON </a:t>
            </a:r>
            <a:r>
              <a:rPr lang="en-GB" sz="1500" dirty="0" smtClean="0"/>
              <a:t>platform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GB" sz="1500" dirty="0"/>
              <a:t>T</a:t>
            </a:r>
            <a:r>
              <a:rPr lang="en-GB" sz="1500" dirty="0" smtClean="0"/>
              <a:t>hree-dimensional </a:t>
            </a:r>
            <a:r>
              <a:rPr lang="en-GB" sz="1500" dirty="0"/>
              <a:t>multi-velocity-field, multiphase, multicomponent, Eulerian, fluid dynamics code coupled with a fuel pin model and a space- and energy-dependent neutron transport kinetics </a:t>
            </a:r>
            <a:r>
              <a:rPr lang="en-GB" sz="1500" dirty="0" smtClean="0"/>
              <a:t>model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/>
              <a:t>Property</a:t>
            </a:r>
            <a:r>
              <a:rPr lang="en-US" sz="1500" dirty="0" smtClean="0"/>
              <a:t> of JAEA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/>
              <a:t>Co-developed </a:t>
            </a:r>
            <a:r>
              <a:rPr lang="en-GB" sz="1500" dirty="0"/>
              <a:t>by CEA and </a:t>
            </a:r>
            <a:r>
              <a:rPr lang="en-GB" sz="1500" dirty="0" smtClean="0"/>
              <a:t>JAEA               </a:t>
            </a:r>
            <a:r>
              <a:rPr lang="en-US" sz="1500" dirty="0" smtClean="0"/>
              <a:t>within </a:t>
            </a:r>
            <a:r>
              <a:rPr lang="en-US" sz="1500" dirty="0"/>
              <a:t>the framework of the implementing arrangement between CEA, FRAMATOME, JAEA, MHI and MFBR (2020-2024)</a:t>
            </a:r>
            <a:endParaRPr lang="en-GB" sz="1500" dirty="0" smtClean="0"/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US" sz="1500" dirty="0" smtClean="0"/>
              <a:t>Derived from </a:t>
            </a:r>
            <a:r>
              <a:rPr lang="en-US" sz="1500" dirty="0"/>
              <a:t>SIMMER-IV </a:t>
            </a:r>
            <a:r>
              <a:rPr lang="en-US" sz="1500" dirty="0" smtClean="0"/>
              <a:t>with the objective of improving </a:t>
            </a:r>
            <a:r>
              <a:rPr lang="en-US" sz="1500" dirty="0"/>
              <a:t>numerical performance and </a:t>
            </a:r>
            <a:r>
              <a:rPr lang="en-US" sz="1500" dirty="0" smtClean="0"/>
              <a:t>addressing </a:t>
            </a:r>
            <a:r>
              <a:rPr lang="en-US" sz="1500" dirty="0"/>
              <a:t>in a more precise and consistent way the whole severe accident sequence from the initiating </a:t>
            </a:r>
            <a:r>
              <a:rPr lang="en-US" sz="1500" dirty="0" smtClean="0"/>
              <a:t>phase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8987" y="4619812"/>
            <a:ext cx="756000" cy="5259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368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SEASON platform (2/8)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3" y="1379156"/>
            <a:ext cx="7259295" cy="4320000"/>
          </a:xfrm>
          <a:prstGeom prst="rect">
            <a:avLst/>
          </a:prstGeom>
          <a:noFill/>
        </p:spPr>
      </p:pic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1268599" y="5699156"/>
            <a:ext cx="5186561" cy="408059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 smtClean="0"/>
              <a:t>Architecture of the SEASON platform (version 4.2) </a:t>
            </a:r>
            <a:endParaRPr lang="fr-FR" sz="1400" i="1" dirty="0" smtClean="0"/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7667839" y="1043320"/>
            <a:ext cx="4392161" cy="55086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500" b="1" dirty="0" smtClean="0"/>
              <a:t>SIMMER-V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GB" sz="1500" dirty="0" smtClean="0"/>
              <a:t>Benefiting from:</a:t>
            </a:r>
          </a:p>
          <a:p>
            <a:pPr marL="900113" indent="-179388">
              <a:buFont typeface="Arial" panose="020B0604020202020204" pitchFamily="34" charset="0"/>
              <a:buChar char="•"/>
            </a:pPr>
            <a:r>
              <a:rPr lang="en-US" sz="1500" dirty="0" smtClean="0"/>
              <a:t>an </a:t>
            </a:r>
            <a:r>
              <a:rPr lang="en-US" sz="1500" dirty="0"/>
              <a:t>in-development detailed model of fuel pin degradation, called DPIN3, coupled to a complete Pu isotope vector, in order to describe irradiated fuel and general behaviour of in-pin fuel </a:t>
            </a:r>
            <a:r>
              <a:rPr lang="en-US" sz="1500" dirty="0" smtClean="0"/>
              <a:t>motion</a:t>
            </a:r>
          </a:p>
          <a:p>
            <a:pPr marL="90011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a </a:t>
            </a:r>
            <a:r>
              <a:rPr lang="en-US" sz="1500" dirty="0"/>
              <a:t>MPI (domain decomposition) </a:t>
            </a:r>
            <a:r>
              <a:rPr lang="en-US" sz="1500" dirty="0" err="1"/>
              <a:t>thermalhydraulics</a:t>
            </a:r>
            <a:r>
              <a:rPr lang="en-US" sz="1500" dirty="0"/>
              <a:t> </a:t>
            </a:r>
            <a:r>
              <a:rPr lang="en-US" sz="1500" dirty="0" smtClean="0"/>
              <a:t>parallelization</a:t>
            </a:r>
          </a:p>
          <a:p>
            <a:pPr marL="90011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an </a:t>
            </a:r>
            <a:r>
              <a:rPr lang="en-US" sz="1500" dirty="0" err="1"/>
              <a:t>OpenMP</a:t>
            </a:r>
            <a:r>
              <a:rPr lang="en-US" sz="1500" dirty="0"/>
              <a:t> </a:t>
            </a:r>
            <a:r>
              <a:rPr lang="en-US" sz="1500" dirty="0" err="1"/>
              <a:t>neutronics</a:t>
            </a:r>
            <a:r>
              <a:rPr lang="en-US" sz="1500" dirty="0"/>
              <a:t> </a:t>
            </a:r>
            <a:r>
              <a:rPr lang="en-US" sz="1500" dirty="0" smtClean="0"/>
              <a:t>parallelization</a:t>
            </a:r>
          </a:p>
          <a:p>
            <a:pPr marL="90011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a </a:t>
            </a:r>
            <a:r>
              <a:rPr lang="en-US" sz="1500" dirty="0"/>
              <a:t>dynamical memory </a:t>
            </a:r>
            <a:r>
              <a:rPr lang="en-US" sz="1500" dirty="0" smtClean="0"/>
              <a:t>allocation</a:t>
            </a:r>
          </a:p>
          <a:p>
            <a:pPr marL="90011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in-development </a:t>
            </a:r>
            <a:r>
              <a:rPr lang="en-US" sz="1500" dirty="0"/>
              <a:t>standardized interfacing capabilities allowing the code to dialog and get coupled with other </a:t>
            </a:r>
            <a:r>
              <a:rPr lang="en-US" sz="1500" dirty="0" smtClean="0"/>
              <a:t>codes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8987" y="4619812"/>
            <a:ext cx="756000" cy="5259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3594845" y="4533154"/>
            <a:ext cx="1305859" cy="936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7681451" y="5002311"/>
            <a:ext cx="4392161" cy="15897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285750">
              <a:buFont typeface="Wingdings" panose="05000000000000000000" pitchFamily="2" charset="2"/>
              <a:buChar char="ü"/>
            </a:pPr>
            <a:r>
              <a:rPr lang="en-US" sz="1500" dirty="0" smtClean="0"/>
              <a:t>Within SEASON, the SIMMER-V internal neutron kinetics and transport model is not used, but an external </a:t>
            </a:r>
            <a:r>
              <a:rPr lang="en-US" sz="1500" dirty="0" err="1" smtClean="0"/>
              <a:t>neutronics</a:t>
            </a:r>
            <a:r>
              <a:rPr lang="en-US" sz="1500" dirty="0" smtClean="0"/>
              <a:t> code (PARIS which uses a flux solver that can be SNATCH, PARTISN or IDT) is coupled to SIMMER-V.</a:t>
            </a:r>
            <a:endParaRPr lang="en-GB" sz="1500" dirty="0" smtClean="0"/>
          </a:p>
        </p:txBody>
      </p:sp>
    </p:spTree>
    <p:extLst>
      <p:ext uri="{BB962C8B-B14F-4D97-AF65-F5344CB8AC3E}">
        <p14:creationId xmlns:p14="http://schemas.microsoft.com/office/powerpoint/2010/main" val="39578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SEASON </a:t>
            </a:r>
            <a:r>
              <a:rPr lang="fr-FR" dirty="0" err="1" smtClean="0"/>
              <a:t>platform</a:t>
            </a:r>
            <a:r>
              <a:rPr lang="fr-FR" dirty="0" smtClean="0"/>
              <a:t> (3/8)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3" y="1379156"/>
            <a:ext cx="7259295" cy="4320000"/>
          </a:xfrm>
          <a:prstGeom prst="rect">
            <a:avLst/>
          </a:prstGeom>
          <a:noFill/>
        </p:spPr>
      </p:pic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1268599" y="5699156"/>
            <a:ext cx="5186561" cy="408059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 smtClean="0"/>
              <a:t>Architecture of the SEASON platform (version 4.2) </a:t>
            </a:r>
            <a:endParaRPr lang="fr-FR" sz="140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086162" y="4449604"/>
            <a:ext cx="2916613" cy="1116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7667839" y="1043320"/>
            <a:ext cx="4269761" cy="6171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1500" b="1" dirty="0" smtClean="0"/>
              <a:t>Multi-channel formulation of SIMMER-V </a:t>
            </a:r>
          </a:p>
          <a:p>
            <a:pPr marL="720725" indent="-273050">
              <a:buFont typeface="Wingdings" panose="05000000000000000000" pitchFamily="2" charset="2"/>
              <a:buChar char="ü"/>
            </a:pPr>
            <a:r>
              <a:rPr lang="en-GB" sz="1500" dirty="0" smtClean="0"/>
              <a:t>Calculation of the initiating phase of the accident by considering a multi-channel modelling of the core :</a:t>
            </a:r>
          </a:p>
          <a:p>
            <a:pPr marL="900113" indent="-179388" defTabSz="985838"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core is represented by a partition of the core into several </a:t>
            </a:r>
            <a:r>
              <a:rPr lang="en-US" sz="1500" dirty="0" err="1"/>
              <a:t>thermalhydraulics</a:t>
            </a:r>
            <a:r>
              <a:rPr lang="en-US" sz="1500" dirty="0"/>
              <a:t> channels. </a:t>
            </a:r>
            <a:endParaRPr lang="en-US" sz="1500" dirty="0" smtClean="0"/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These </a:t>
            </a:r>
            <a:r>
              <a:rPr lang="en-US" sz="1500" dirty="0"/>
              <a:t>channels are thermally independent and each channel is computed separately by a different run of the SIMMER-V code. </a:t>
            </a:r>
            <a:endParaRPr lang="en-US" sz="1500" dirty="0" smtClean="0"/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The geometry of a channel can </a:t>
            </a:r>
            <a:r>
              <a:rPr lang="en-US" sz="1500" dirty="0" smtClean="0"/>
              <a:t>correspond either </a:t>
            </a:r>
            <a:r>
              <a:rPr lang="en-US" sz="1500" dirty="0"/>
              <a:t>to a single subassembly containing an average </a:t>
            </a:r>
            <a:r>
              <a:rPr lang="en-US" sz="1500" dirty="0" smtClean="0"/>
              <a:t>or </a:t>
            </a:r>
            <a:r>
              <a:rPr lang="en-US" sz="1500" dirty="0"/>
              <a:t>several fuel pins </a:t>
            </a:r>
            <a:r>
              <a:rPr lang="en-US" sz="1500" dirty="0" smtClean="0"/>
              <a:t>(</a:t>
            </a:r>
            <a:r>
              <a:rPr lang="en-US" sz="1500" i="1" dirty="0" smtClean="0"/>
              <a:t>‘</a:t>
            </a:r>
            <a:r>
              <a:rPr lang="en-US" sz="1500" i="1" dirty="0"/>
              <a:t>simple channel</a:t>
            </a:r>
            <a:r>
              <a:rPr lang="en-US" sz="1500" i="1" dirty="0" smtClean="0"/>
              <a:t>’</a:t>
            </a:r>
            <a:r>
              <a:rPr lang="en-US" sz="1500" dirty="0" smtClean="0"/>
              <a:t>), or </a:t>
            </a:r>
            <a:r>
              <a:rPr lang="en-US" sz="1500" dirty="0"/>
              <a:t>to a group of contiguous subassemblies with one or more </a:t>
            </a:r>
            <a:r>
              <a:rPr lang="en-US" sz="1500" dirty="0" smtClean="0"/>
              <a:t>representative fuel </a:t>
            </a:r>
            <a:r>
              <a:rPr lang="en-US" sz="1500" dirty="0"/>
              <a:t>pins per subassembly </a:t>
            </a:r>
            <a:r>
              <a:rPr lang="en-US" sz="1500" dirty="0" smtClean="0"/>
              <a:t>(</a:t>
            </a:r>
            <a:r>
              <a:rPr lang="en-US" sz="1500" i="1" dirty="0" smtClean="0"/>
              <a:t>‘</a:t>
            </a:r>
            <a:r>
              <a:rPr lang="en-US" sz="1500" i="1" dirty="0"/>
              <a:t>extended channel</a:t>
            </a:r>
            <a:r>
              <a:rPr lang="en-US" sz="1500" i="1" dirty="0" smtClean="0"/>
              <a:t>’).</a:t>
            </a:r>
            <a:endParaRPr lang="en-US" sz="1500" dirty="0" smtClean="0"/>
          </a:p>
          <a:p>
            <a:pPr marL="900113" indent="-179388" defTabSz="985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500" dirty="0" smtClean="0"/>
              <a:t>The channels </a:t>
            </a:r>
            <a:r>
              <a:rPr lang="en-US" sz="1500" dirty="0" smtClean="0"/>
              <a:t>are </a:t>
            </a:r>
            <a:r>
              <a:rPr lang="en-US" sz="1500" dirty="0"/>
              <a:t>simulated with user-imposed conditions at axial core boundaries.</a:t>
            </a:r>
            <a:endParaRPr lang="en-GB" sz="1500" dirty="0" smtClean="0"/>
          </a:p>
          <a:p>
            <a:pPr marL="447675"/>
            <a:endParaRPr lang="en-GB" sz="1500" dirty="0" smtClean="0"/>
          </a:p>
        </p:txBody>
      </p:sp>
    </p:spTree>
    <p:extLst>
      <p:ext uri="{BB962C8B-B14F-4D97-AF65-F5344CB8AC3E}">
        <p14:creationId xmlns:p14="http://schemas.microsoft.com/office/powerpoint/2010/main" val="29426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51dffeb-2989-4a61-aef8-844a993007f8"/>
    <ds:schemaRef ds:uri="582fa2ad-bcfb-4c30-8490-7bbd511b18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657</TotalTime>
  <Words>1902</Words>
  <Application>Microsoft Office PowerPoint</Application>
  <PresentationFormat>Grand écran</PresentationFormat>
  <Paragraphs>192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Thème Office</vt:lpstr>
      <vt:lpstr>3D THERMALHYDRAULICS-NEUTRONICS SIMULATION OF SFR CORE DEGRADATION WITH THE SEASON FRENCH PLATFORM</vt:lpstr>
      <vt:lpstr>Content</vt:lpstr>
      <vt:lpstr>Introduction</vt:lpstr>
      <vt:lpstr>Introduction (1/2)</vt:lpstr>
      <vt:lpstr>Introduction (2/2)</vt:lpstr>
      <vt:lpstr>Description of the SEASON platform</vt:lpstr>
      <vt:lpstr>Description of the SEASON platform (1/8)</vt:lpstr>
      <vt:lpstr>Description of the SEASON platform (2/8)</vt:lpstr>
      <vt:lpstr>Description of the SEASON platform (3/8)</vt:lpstr>
      <vt:lpstr>Description of the SEASON platform (4/8)</vt:lpstr>
      <vt:lpstr>Description of the SEASON platform (5/8)</vt:lpstr>
      <vt:lpstr>Description of the SEASON platform (6/8)</vt:lpstr>
      <vt:lpstr>Description of the SEASON platform (7/8)</vt:lpstr>
      <vt:lpstr>Description of the SEASON platform (8/8)</vt:lpstr>
      <vt:lpstr>Application case :  3D calculation of an ULOF transient on a simplified SFR core</vt:lpstr>
      <vt:lpstr>Application case (1/2)</vt:lpstr>
      <vt:lpstr>Application case (2/2)</vt:lpstr>
      <vt:lpstr>Perspectives</vt:lpstr>
      <vt:lpstr>Perspectives</vt:lpstr>
      <vt:lpstr>Thank you for your attention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</dc:title>
  <dc:creator>DUFOUR Emmanuelle</dc:creator>
  <cp:lastModifiedBy>DUFOUR Emmanuelle 206811</cp:lastModifiedBy>
  <cp:revision>233</cp:revision>
  <dcterms:created xsi:type="dcterms:W3CDTF">2023-01-13T15:17:34Z</dcterms:created>
  <dcterms:modified xsi:type="dcterms:W3CDTF">2023-03-10T13:25:52Z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