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5" r:id="rId2"/>
    <p:sldId id="297" r:id="rId3"/>
    <p:sldId id="300" r:id="rId4"/>
    <p:sldId id="299" r:id="rId5"/>
  </p:sldIdLst>
  <p:sldSz cx="12192000" cy="6858000"/>
  <p:notesSz cx="6858000" cy="9144000"/>
  <p:defaultTextStyle>
    <a:lvl1pPr defTabSz="457200">
      <a:defRPr>
        <a:latin typeface="+mn-lt"/>
        <a:ea typeface="+mn-ea"/>
        <a:cs typeface="+mn-cs"/>
        <a:sym typeface="Helvetica"/>
      </a:defRPr>
    </a:lvl1pPr>
    <a:lvl2pPr defTabSz="457200">
      <a:defRPr>
        <a:latin typeface="+mn-lt"/>
        <a:ea typeface="+mn-ea"/>
        <a:cs typeface="+mn-cs"/>
        <a:sym typeface="Helvetica"/>
      </a:defRPr>
    </a:lvl2pPr>
    <a:lvl3pPr defTabSz="457200">
      <a:defRPr>
        <a:latin typeface="+mn-lt"/>
        <a:ea typeface="+mn-ea"/>
        <a:cs typeface="+mn-cs"/>
        <a:sym typeface="Helvetica"/>
      </a:defRPr>
    </a:lvl3pPr>
    <a:lvl4pPr defTabSz="457200">
      <a:defRPr>
        <a:latin typeface="+mn-lt"/>
        <a:ea typeface="+mn-ea"/>
        <a:cs typeface="+mn-cs"/>
        <a:sym typeface="Helvetica"/>
      </a:defRPr>
    </a:lvl4pPr>
    <a:lvl5pPr defTabSz="457200">
      <a:defRPr>
        <a:latin typeface="+mn-lt"/>
        <a:ea typeface="+mn-ea"/>
        <a:cs typeface="+mn-cs"/>
        <a:sym typeface="Helvetica"/>
      </a:defRPr>
    </a:lvl5pPr>
    <a:lvl6pPr defTabSz="457200">
      <a:defRPr>
        <a:latin typeface="+mn-lt"/>
        <a:ea typeface="+mn-ea"/>
        <a:cs typeface="+mn-cs"/>
        <a:sym typeface="Helvetica"/>
      </a:defRPr>
    </a:lvl6pPr>
    <a:lvl7pPr defTabSz="457200">
      <a:defRPr>
        <a:latin typeface="+mn-lt"/>
        <a:ea typeface="+mn-ea"/>
        <a:cs typeface="+mn-cs"/>
        <a:sym typeface="Helvetica"/>
      </a:defRPr>
    </a:lvl7pPr>
    <a:lvl8pPr defTabSz="457200">
      <a:defRPr>
        <a:latin typeface="+mn-lt"/>
        <a:ea typeface="+mn-ea"/>
        <a:cs typeface="+mn-cs"/>
        <a:sym typeface="Helvetica"/>
      </a:defRPr>
    </a:lvl8pPr>
    <a:lvl9pPr defTabSz="457200">
      <a:defRPr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Kelley, Ph.D." initials="JKP" lastIdx="0" clrIdx="0">
    <p:extLst>
      <p:ext uri="{19B8F6BF-5375-455C-9EA6-DF929625EA0E}">
        <p15:presenceInfo xmlns:p15="http://schemas.microsoft.com/office/powerpoint/2012/main" userId="S-1-5-21-1614895754-1935655697-725345543-373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1F4"/>
    <a:srgbClr val="DBF7FD"/>
    <a:srgbClr val="CE2028"/>
    <a:srgbClr val="0073B8"/>
    <a:srgbClr val="007FB7"/>
    <a:srgbClr val="992AC4"/>
    <a:srgbClr val="0441F9"/>
    <a:srgbClr val="E33245"/>
    <a:srgbClr val="6550A6"/>
    <a:srgbClr val="3185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3582" autoAdjust="0"/>
  </p:normalViewPr>
  <p:slideViewPr>
    <p:cSldViewPr snapToGrid="0" snapToObjects="1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0" d="100"/>
          <a:sy n="50" d="100"/>
        </p:scale>
        <p:origin x="2710" y="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571A9D-6499-4C97-9F59-0E37C7E613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31AD80-3E90-4600-9C2E-498DF2C7CC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4336A-1561-4038-98E1-D8E1234AD0EA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DFA4F-96C3-4B93-BEBF-A4A19B0298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50D1D-CE21-4FE1-A1F7-81DE76E3C8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10B18-0667-4FC9-8B1B-EE3D26680F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68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63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5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emf"/><Relationship Id="rId4" Type="http://schemas.openxmlformats.org/officeDocument/2006/relationships/image" Target="../media/image4.tif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 hasCustomPrompt="1"/>
          </p:nvPr>
        </p:nvSpPr>
        <p:spPr>
          <a:xfrm>
            <a:off x="135467" y="-8837"/>
            <a:ext cx="10464800" cy="597415"/>
          </a:xfrm>
          <a:prstGeom prst="rect">
            <a:avLst/>
          </a:prstGeom>
        </p:spPr>
        <p:txBody>
          <a:bodyPr/>
          <a:lstStyle>
            <a:lvl1pPr>
              <a:defRPr sz="3200" b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lang="en-US" sz="28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Title goes here</a:t>
            </a:r>
            <a:endParaRPr sz="2800" b="1" dirty="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One</a:t>
            </a:r>
          </a:p>
          <a:p>
            <a:pPr lvl="1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Two</a:t>
            </a:r>
          </a:p>
          <a:p>
            <a:pPr lvl="2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Three</a:t>
            </a:r>
          </a:p>
          <a:p>
            <a:pPr lvl="3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Four</a:t>
            </a:r>
          </a:p>
          <a:p>
            <a:pPr lvl="4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Five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434195" y="6476301"/>
            <a:ext cx="293614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0285979B-2335-8943-9511-25760B04C115}" type="slidenum">
              <a:rPr kumimoji="0" lang="en-US" sz="12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‹#›</a:t>
            </a:fld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4"/>
          <p:cNvSpPr>
            <a:spLocks noGrp="1"/>
          </p:cNvSpPr>
          <p:nvPr>
            <p:ph type="title"/>
          </p:nvPr>
        </p:nvSpPr>
        <p:spPr>
          <a:xfrm>
            <a:off x="135467" y="-8837"/>
            <a:ext cx="10464800" cy="597415"/>
          </a:xfrm>
          <a:prstGeom prst="rect">
            <a:avLst/>
          </a:prstGeom>
        </p:spPr>
        <p:txBody>
          <a:bodyPr/>
          <a:lstStyle>
            <a:lvl1pPr>
              <a:defRPr sz="2400" b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28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Title Text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358" y="6374676"/>
            <a:ext cx="1031968" cy="4488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5740" y="6358370"/>
            <a:ext cx="1019311" cy="502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756" y="6355080"/>
            <a:ext cx="1831230" cy="50292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348549"/>
            <a:ext cx="12192000" cy="0"/>
          </a:xfrm>
          <a:prstGeom prst="line">
            <a:avLst/>
          </a:prstGeom>
          <a:ln w="25400">
            <a:solidFill>
              <a:srgbClr val="0073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3329" y="-9787"/>
            <a:ext cx="1092804" cy="703493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1387744" y="647739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285979B-2335-8943-9511-25760B04C115}" type="slidenum">
              <a:rPr kumimoji="0" lang="en-US" sz="12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pPr/>
              <a:t>‹#›</a:t>
            </a:fld>
            <a:endParaRPr lang="en-US" sz="120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0644" y="6504421"/>
            <a:ext cx="1362456" cy="235413"/>
          </a:xfrm>
          <a:prstGeom prst="rect">
            <a:avLst/>
          </a:prstGeom>
        </p:spPr>
      </p:pic>
      <p:sp>
        <p:nvSpPr>
          <p:cNvPr id="4" name="Pentagon 3">
            <a:extLst>
              <a:ext uri="{FF2B5EF4-FFF2-40B4-BE49-F238E27FC236}">
                <a16:creationId xmlns:a16="http://schemas.microsoft.com/office/drawing/2014/main" id="{EEB74E2D-6AFF-5A45-BE89-5829DE3924F3}"/>
              </a:ext>
            </a:extLst>
          </p:cNvPr>
          <p:cNvSpPr/>
          <p:nvPr userDrawn="1"/>
        </p:nvSpPr>
        <p:spPr>
          <a:xfrm>
            <a:off x="0" y="-9786"/>
            <a:ext cx="10436697" cy="536004"/>
          </a:xfrm>
          <a:custGeom>
            <a:avLst/>
            <a:gdLst>
              <a:gd name="connsiteX0" fmla="*/ 0 w 10167257"/>
              <a:gd name="connsiteY0" fmla="*/ 0 h 512707"/>
              <a:gd name="connsiteX1" fmla="*/ 9910904 w 10167257"/>
              <a:gd name="connsiteY1" fmla="*/ 0 h 512707"/>
              <a:gd name="connsiteX2" fmla="*/ 10167257 w 10167257"/>
              <a:gd name="connsiteY2" fmla="*/ 256354 h 512707"/>
              <a:gd name="connsiteX3" fmla="*/ 9910904 w 10167257"/>
              <a:gd name="connsiteY3" fmla="*/ 512707 h 512707"/>
              <a:gd name="connsiteX4" fmla="*/ 0 w 10167257"/>
              <a:gd name="connsiteY4" fmla="*/ 512707 h 512707"/>
              <a:gd name="connsiteX5" fmla="*/ 0 w 10167257"/>
              <a:gd name="connsiteY5" fmla="*/ 0 h 512707"/>
              <a:gd name="connsiteX0" fmla="*/ 0 w 10429258"/>
              <a:gd name="connsiteY0" fmla="*/ 0 h 541828"/>
              <a:gd name="connsiteX1" fmla="*/ 9910904 w 10429258"/>
              <a:gd name="connsiteY1" fmla="*/ 0 h 541828"/>
              <a:gd name="connsiteX2" fmla="*/ 10167257 w 10429258"/>
              <a:gd name="connsiteY2" fmla="*/ 256354 h 541828"/>
              <a:gd name="connsiteX3" fmla="*/ 10429258 w 10429258"/>
              <a:gd name="connsiteY3" fmla="*/ 541828 h 541828"/>
              <a:gd name="connsiteX4" fmla="*/ 0 w 10429258"/>
              <a:gd name="connsiteY4" fmla="*/ 512707 h 541828"/>
              <a:gd name="connsiteX5" fmla="*/ 0 w 10429258"/>
              <a:gd name="connsiteY5" fmla="*/ 0 h 541828"/>
              <a:gd name="connsiteX0" fmla="*/ 0 w 10429258"/>
              <a:gd name="connsiteY0" fmla="*/ 0 h 541828"/>
              <a:gd name="connsiteX1" fmla="*/ 9910904 w 10429258"/>
              <a:gd name="connsiteY1" fmla="*/ 0 h 541828"/>
              <a:gd name="connsiteX2" fmla="*/ 10109015 w 10429258"/>
              <a:gd name="connsiteY2" fmla="*/ 314596 h 541828"/>
              <a:gd name="connsiteX3" fmla="*/ 10429258 w 10429258"/>
              <a:gd name="connsiteY3" fmla="*/ 541828 h 541828"/>
              <a:gd name="connsiteX4" fmla="*/ 0 w 10429258"/>
              <a:gd name="connsiteY4" fmla="*/ 512707 h 541828"/>
              <a:gd name="connsiteX5" fmla="*/ 0 w 10429258"/>
              <a:gd name="connsiteY5" fmla="*/ 0 h 541828"/>
              <a:gd name="connsiteX0" fmla="*/ 0 w 10242884"/>
              <a:gd name="connsiteY0" fmla="*/ 0 h 541828"/>
              <a:gd name="connsiteX1" fmla="*/ 9910904 w 10242884"/>
              <a:gd name="connsiteY1" fmla="*/ 0 h 541828"/>
              <a:gd name="connsiteX2" fmla="*/ 10109015 w 10242884"/>
              <a:gd name="connsiteY2" fmla="*/ 314596 h 541828"/>
              <a:gd name="connsiteX3" fmla="*/ 10242884 w 10242884"/>
              <a:gd name="connsiteY3" fmla="*/ 541828 h 541828"/>
              <a:gd name="connsiteX4" fmla="*/ 0 w 10242884"/>
              <a:gd name="connsiteY4" fmla="*/ 512707 h 541828"/>
              <a:gd name="connsiteX5" fmla="*/ 0 w 10242884"/>
              <a:gd name="connsiteY5" fmla="*/ 0 h 541828"/>
              <a:gd name="connsiteX0" fmla="*/ 0 w 10242884"/>
              <a:gd name="connsiteY0" fmla="*/ 0 h 541828"/>
              <a:gd name="connsiteX1" fmla="*/ 9910904 w 10242884"/>
              <a:gd name="connsiteY1" fmla="*/ 0 h 541828"/>
              <a:gd name="connsiteX2" fmla="*/ 10237147 w 10242884"/>
              <a:gd name="connsiteY2" fmla="*/ 530091 h 541828"/>
              <a:gd name="connsiteX3" fmla="*/ 10242884 w 10242884"/>
              <a:gd name="connsiteY3" fmla="*/ 541828 h 541828"/>
              <a:gd name="connsiteX4" fmla="*/ 0 w 10242884"/>
              <a:gd name="connsiteY4" fmla="*/ 512707 h 541828"/>
              <a:gd name="connsiteX5" fmla="*/ 0 w 10242884"/>
              <a:gd name="connsiteY5" fmla="*/ 0 h 541828"/>
              <a:gd name="connsiteX0" fmla="*/ 0 w 10242884"/>
              <a:gd name="connsiteY0" fmla="*/ 0 h 536004"/>
              <a:gd name="connsiteX1" fmla="*/ 9910904 w 10242884"/>
              <a:gd name="connsiteY1" fmla="*/ 0 h 536004"/>
              <a:gd name="connsiteX2" fmla="*/ 10237147 w 10242884"/>
              <a:gd name="connsiteY2" fmla="*/ 530091 h 536004"/>
              <a:gd name="connsiteX3" fmla="*/ 10242884 w 10242884"/>
              <a:gd name="connsiteY3" fmla="*/ 536004 h 536004"/>
              <a:gd name="connsiteX4" fmla="*/ 0 w 10242884"/>
              <a:gd name="connsiteY4" fmla="*/ 512707 h 536004"/>
              <a:gd name="connsiteX5" fmla="*/ 0 w 10242884"/>
              <a:gd name="connsiteY5" fmla="*/ 0 h 536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42884" h="536004">
                <a:moveTo>
                  <a:pt x="0" y="0"/>
                </a:moveTo>
                <a:lnTo>
                  <a:pt x="9910904" y="0"/>
                </a:lnTo>
                <a:lnTo>
                  <a:pt x="10237147" y="530091"/>
                </a:lnTo>
                <a:lnTo>
                  <a:pt x="10242884" y="536004"/>
                </a:lnTo>
                <a:lnTo>
                  <a:pt x="0" y="512707"/>
                </a:lnTo>
                <a:lnTo>
                  <a:pt x="0" y="0"/>
                </a:lnTo>
                <a:close/>
              </a:path>
            </a:pathLst>
          </a:custGeom>
          <a:solidFill>
            <a:srgbClr val="0073B8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94605" y="6522485"/>
            <a:ext cx="1591137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NSDD 2022 Canberra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2266-4238-4FC2-88D1-763B346C8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9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if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0644" y="6504421"/>
            <a:ext cx="1362456" cy="235413"/>
          </a:xfrm>
          <a:prstGeom prst="rect">
            <a:avLst/>
          </a:prstGeom>
        </p:spPr>
      </p:pic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452701" y="1204185"/>
            <a:ext cx="11286597" cy="4988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8900" tIns="88900" rIns="88900" bIns="88900"/>
          <a:lstStyle/>
          <a:p>
            <a:pPr lvl="0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One</a:t>
            </a:r>
          </a:p>
          <a:p>
            <a:pPr lvl="1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Two</a:t>
            </a:r>
          </a:p>
          <a:p>
            <a:pPr lvl="2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Three</a:t>
            </a:r>
          </a:p>
          <a:p>
            <a:pPr lvl="3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Four</a:t>
            </a:r>
          </a:p>
          <a:p>
            <a:pPr lvl="4">
              <a:defRPr sz="1800">
                <a:uFillTx/>
              </a:defRPr>
            </a:pPr>
            <a:r>
              <a:rPr sz="2400" dirty="0">
                <a:uFill>
                  <a:solidFill/>
                </a:uFill>
              </a:rPr>
              <a:t>Body Level Five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358" y="6374676"/>
            <a:ext cx="1031968" cy="44888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5740" y="6358370"/>
            <a:ext cx="1019311" cy="50292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756" y="6355080"/>
            <a:ext cx="1831230" cy="502920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0" y="6348549"/>
            <a:ext cx="12192000" cy="0"/>
          </a:xfrm>
          <a:prstGeom prst="line">
            <a:avLst/>
          </a:prstGeom>
          <a:ln w="25400">
            <a:solidFill>
              <a:srgbClr val="0073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23351" y="177581"/>
            <a:ext cx="2121098" cy="1365457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7694605" y="6522485"/>
            <a:ext cx="1634418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NSDD 2022 Canberra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3B19D612-9B0A-8B4D-BB5E-C0B76421C1D2}"/>
              </a:ext>
            </a:extLst>
          </p:cNvPr>
          <p:cNvSpPr/>
          <p:nvPr userDrawn="1"/>
        </p:nvSpPr>
        <p:spPr>
          <a:xfrm>
            <a:off x="1" y="1"/>
            <a:ext cx="9699170" cy="1190330"/>
          </a:xfrm>
          <a:custGeom>
            <a:avLst/>
            <a:gdLst>
              <a:gd name="connsiteX0" fmla="*/ 0 w 9437914"/>
              <a:gd name="connsiteY0" fmla="*/ 0 h 1186543"/>
              <a:gd name="connsiteX1" fmla="*/ 8844643 w 9437914"/>
              <a:gd name="connsiteY1" fmla="*/ 0 h 1186543"/>
              <a:gd name="connsiteX2" fmla="*/ 9437914 w 9437914"/>
              <a:gd name="connsiteY2" fmla="*/ 593272 h 1186543"/>
              <a:gd name="connsiteX3" fmla="*/ 8844643 w 9437914"/>
              <a:gd name="connsiteY3" fmla="*/ 1186543 h 1186543"/>
              <a:gd name="connsiteX4" fmla="*/ 0 w 9437914"/>
              <a:gd name="connsiteY4" fmla="*/ 1186543 h 1186543"/>
              <a:gd name="connsiteX5" fmla="*/ 0 w 9437914"/>
              <a:gd name="connsiteY5" fmla="*/ 0 h 1186543"/>
              <a:gd name="connsiteX0" fmla="*/ 0 w 9947886"/>
              <a:gd name="connsiteY0" fmla="*/ 0 h 1186543"/>
              <a:gd name="connsiteX1" fmla="*/ 8844643 w 9947886"/>
              <a:gd name="connsiteY1" fmla="*/ 0 h 1186543"/>
              <a:gd name="connsiteX2" fmla="*/ 9437914 w 9947886"/>
              <a:gd name="connsiteY2" fmla="*/ 593272 h 1186543"/>
              <a:gd name="connsiteX3" fmla="*/ 9947886 w 9947886"/>
              <a:gd name="connsiteY3" fmla="*/ 1146787 h 1186543"/>
              <a:gd name="connsiteX4" fmla="*/ 0 w 9947886"/>
              <a:gd name="connsiteY4" fmla="*/ 1186543 h 1186543"/>
              <a:gd name="connsiteX5" fmla="*/ 0 w 9947886"/>
              <a:gd name="connsiteY5" fmla="*/ 0 h 1186543"/>
              <a:gd name="connsiteX0" fmla="*/ 0 w 9512458"/>
              <a:gd name="connsiteY0" fmla="*/ 0 h 1190330"/>
              <a:gd name="connsiteX1" fmla="*/ 8844643 w 9512458"/>
              <a:gd name="connsiteY1" fmla="*/ 0 h 1190330"/>
              <a:gd name="connsiteX2" fmla="*/ 9437914 w 9512458"/>
              <a:gd name="connsiteY2" fmla="*/ 593272 h 1190330"/>
              <a:gd name="connsiteX3" fmla="*/ 9512458 w 9512458"/>
              <a:gd name="connsiteY3" fmla="*/ 1190330 h 1190330"/>
              <a:gd name="connsiteX4" fmla="*/ 0 w 9512458"/>
              <a:gd name="connsiteY4" fmla="*/ 1186543 h 1190330"/>
              <a:gd name="connsiteX5" fmla="*/ 0 w 9512458"/>
              <a:gd name="connsiteY5" fmla="*/ 0 h 1190330"/>
              <a:gd name="connsiteX0" fmla="*/ 0 w 9512458"/>
              <a:gd name="connsiteY0" fmla="*/ 0 h 1190330"/>
              <a:gd name="connsiteX1" fmla="*/ 8844643 w 9512458"/>
              <a:gd name="connsiteY1" fmla="*/ 0 h 1190330"/>
              <a:gd name="connsiteX2" fmla="*/ 9231086 w 9512458"/>
              <a:gd name="connsiteY2" fmla="*/ 691243 h 1190330"/>
              <a:gd name="connsiteX3" fmla="*/ 9512458 w 9512458"/>
              <a:gd name="connsiteY3" fmla="*/ 1190330 h 1190330"/>
              <a:gd name="connsiteX4" fmla="*/ 0 w 9512458"/>
              <a:gd name="connsiteY4" fmla="*/ 1186543 h 1190330"/>
              <a:gd name="connsiteX5" fmla="*/ 0 w 9512458"/>
              <a:gd name="connsiteY5" fmla="*/ 0 h 119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12458" h="1190330">
                <a:moveTo>
                  <a:pt x="0" y="0"/>
                </a:moveTo>
                <a:lnTo>
                  <a:pt x="8844643" y="0"/>
                </a:lnTo>
                <a:lnTo>
                  <a:pt x="9231086" y="691243"/>
                </a:lnTo>
                <a:lnTo>
                  <a:pt x="9512458" y="1190330"/>
                </a:lnTo>
                <a:lnTo>
                  <a:pt x="0" y="1186543"/>
                </a:lnTo>
                <a:lnTo>
                  <a:pt x="0" y="0"/>
                </a:lnTo>
                <a:close/>
              </a:path>
            </a:pathLst>
          </a:custGeom>
          <a:solidFill>
            <a:srgbClr val="0073B8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transition spd="med"/>
  <p:hf sldNum="0" hdr="0" ftr="0" dt="0"/>
  <p:txStyles>
    <p:titleStyle>
      <a:lvl1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1pPr>
      <a:lvl2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2pPr>
      <a:lvl3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3pPr>
      <a:lvl4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4pPr>
      <a:lvl5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5pPr>
      <a:lvl6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6pPr>
      <a:lvl7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7pPr>
      <a:lvl8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8pPr>
      <a:lvl9pPr>
        <a:defRPr sz="2800" b="1">
          <a:solidFill>
            <a:srgbClr val="FFFFFF"/>
          </a:solidFill>
          <a:uFill>
            <a:solidFill>
              <a:srgbClr val="FFFFFF"/>
            </a:solidFill>
          </a:u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254000" indent="-254000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1pPr>
      <a:lvl2pPr marL="728133" indent="-270933">
        <a:spcBef>
          <a:spcPts val="2000"/>
        </a:spcBef>
        <a:buSzPct val="125000"/>
        <a:buChar char="-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2pPr>
      <a:lvl3pPr marL="914400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3pPr>
      <a:lvl4pPr marL="1371600">
        <a:spcBef>
          <a:spcPts val="2000"/>
        </a:spcBef>
        <a:buSzPct val="125000"/>
        <a:buChar char="-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4pPr>
      <a:lvl5pPr marL="1828800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5pPr>
      <a:lvl6pPr marL="3430813" indent="-979714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6pPr>
      <a:lvl7pPr marL="3786413" indent="-979714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7pPr>
      <a:lvl8pPr marL="4142013" indent="-979714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8pPr>
      <a:lvl9pPr marL="4497613" indent="-979713">
        <a:spcBef>
          <a:spcPts val="2000"/>
        </a:spcBef>
        <a:buSzPct val="125000"/>
        <a:buChar char="•"/>
        <a:defRPr sz="2400">
          <a:uFill>
            <a:solidFill/>
          </a:uFill>
          <a:latin typeface="Century Gothic"/>
          <a:ea typeface="Century Gothic"/>
          <a:cs typeface="Century Gothic"/>
          <a:sym typeface="Century Gothic"/>
        </a:defRPr>
      </a:lvl9pPr>
    </p:bodyStyle>
    <p:otherStyle>
      <a:lvl1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1pPr>
      <a:lvl2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2pPr>
      <a:lvl3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3pPr>
      <a:lvl4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4pPr>
      <a:lvl5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5pPr>
      <a:lvl6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6pPr>
      <a:lvl7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7pPr>
      <a:lvl8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8pPr>
      <a:lvl9pPr algn="ctr">
        <a:defRPr sz="1200">
          <a:solidFill>
            <a:schemeClr val="tx1"/>
          </a:solidFill>
          <a:uFill>
            <a:solidFill>
              <a:srgbClr val="6C6C6C"/>
            </a:solidFill>
          </a:u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1B7535-75B6-4E0B-930C-C784B5F5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67" y="309657"/>
            <a:ext cx="10464800" cy="597415"/>
          </a:xfrm>
        </p:spPr>
        <p:txBody>
          <a:bodyPr/>
          <a:lstStyle/>
          <a:p>
            <a:r>
              <a:rPr lang="en-US" sz="2800" dirty="0" smtClean="0"/>
              <a:t>Decay modes listed in ENSDF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Kelley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NCSU and TUNL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7327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AF2F-7C4E-4B23-AE8E-C219E996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Historically: Energy Levels of Light Nuclei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069" y="588578"/>
            <a:ext cx="4659390" cy="54965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842" y="1010667"/>
            <a:ext cx="4543425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7979" y="1621561"/>
            <a:ext cx="4810125" cy="390525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734061" y="816746"/>
            <a:ext cx="5096696" cy="4980372"/>
          </a:xfrm>
          <a:prstGeom prst="rect">
            <a:avLst/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59542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general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2559" y="1402674"/>
            <a:ext cx="11045011" cy="3046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none" rtlCol="0">
            <a:spAutoFit/>
          </a:bodyPr>
          <a:lstStyle/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r>
              <a:rPr lang="en-US" sz="3200" dirty="0" smtClean="0"/>
              <a:t>Fay had a policy to list mode=</a:t>
            </a:r>
            <a:r>
              <a:rPr lang="en-US" sz="3200" dirty="0" smtClean="0">
                <a:latin typeface="Symbol" panose="05050102010706020507" pitchFamily="18" charset="2"/>
              </a:rPr>
              <a:t>g</a:t>
            </a:r>
            <a:r>
              <a:rPr lang="en-US" sz="3200" dirty="0" smtClean="0"/>
              <a:t> for levels observed in (</a:t>
            </a:r>
            <a:r>
              <a:rPr lang="en-US" sz="3200" dirty="0" err="1" smtClean="0"/>
              <a:t>e,e</a:t>
            </a:r>
            <a:r>
              <a:rPr lang="en-US" sz="3200" dirty="0" smtClean="0"/>
              <a:t>’), </a:t>
            </a:r>
          </a:p>
          <a:p>
            <a:pPr algn="l"/>
            <a:r>
              <a:rPr lang="en-US" sz="3200" dirty="0" smtClean="0"/>
              <a:t>but this doesn’t feel right?</a:t>
            </a:r>
          </a:p>
          <a:p>
            <a:pPr algn="l"/>
            <a:endParaRPr lang="en-US" sz="32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90078" y="3410505"/>
            <a:ext cx="8491427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none" rtlCol="0">
            <a:spAutoFit/>
          </a:bodyPr>
          <a:lstStyle/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In light nuclei, </a:t>
            </a:r>
            <a:r>
              <a:rPr lang="en-US" sz="1600" dirty="0" smtClean="0">
                <a:latin typeface="Symbol" panose="05050102010706020507" pitchFamily="18" charset="2"/>
              </a:rPr>
              <a:t>Gg</a:t>
            </a:r>
            <a:r>
              <a:rPr lang="en-US" sz="1600" dirty="0" smtClean="0"/>
              <a:t>0 and BE values often originate from (</a:t>
            </a:r>
            <a:r>
              <a:rPr lang="en-US" sz="1600" dirty="0" err="1" smtClean="0"/>
              <a:t>e,e</a:t>
            </a:r>
            <a:r>
              <a:rPr lang="en-US" sz="1600" dirty="0" smtClean="0"/>
              <a:t>’)</a:t>
            </a:r>
          </a:p>
          <a:p>
            <a:pPr algn="l"/>
            <a:r>
              <a:rPr lang="en-US" sz="1600" dirty="0"/>
              <a:t>	</a:t>
            </a:r>
            <a:r>
              <a:rPr lang="en-US" sz="1600" dirty="0" smtClean="0"/>
              <a:t>Caution: B(C</a:t>
            </a:r>
            <a:r>
              <a:rPr lang="en-US" sz="1600" dirty="0" smtClean="0">
                <a:latin typeface="Symbol" panose="05050102010706020507" pitchFamily="18" charset="2"/>
              </a:rPr>
              <a:t>l</a:t>
            </a:r>
            <a:r>
              <a:rPr lang="en-US" sz="1600" dirty="0" smtClean="0"/>
              <a:t>) and B(M</a:t>
            </a:r>
            <a:r>
              <a:rPr lang="en-US" sz="1600" dirty="0" smtClean="0">
                <a:latin typeface="Symbol" panose="05050102010706020507" pitchFamily="18" charset="2"/>
              </a:rPr>
              <a:t>l</a:t>
            </a:r>
            <a:r>
              <a:rPr lang="en-US" sz="1600" dirty="0" smtClean="0"/>
              <a:t>) values are often given rather than  B(E</a:t>
            </a:r>
            <a:r>
              <a:rPr lang="en-US" sz="1600" dirty="0" smtClean="0">
                <a:latin typeface="Symbol" panose="05050102010706020507" pitchFamily="18" charset="2"/>
              </a:rPr>
              <a:t>l</a:t>
            </a:r>
            <a:r>
              <a:rPr lang="en-US" sz="1600" dirty="0" smtClean="0"/>
              <a:t>) and </a:t>
            </a:r>
            <a:r>
              <a:rPr lang="en-US" sz="1600" dirty="0"/>
              <a:t>B(M</a:t>
            </a:r>
            <a:r>
              <a:rPr lang="en-US" sz="1600" dirty="0">
                <a:latin typeface="Symbol" panose="05050102010706020507" pitchFamily="18" charset="2"/>
              </a:rPr>
              <a:t>l</a:t>
            </a:r>
            <a:r>
              <a:rPr lang="en-US" sz="1600" dirty="0"/>
              <a:t>) values </a:t>
            </a:r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03023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general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635" y="1328321"/>
            <a:ext cx="4905375" cy="6858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12559" y="870012"/>
            <a:ext cx="4342856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none" rtlCol="0">
            <a:spAutoFit/>
          </a:bodyPr>
          <a:lstStyle/>
          <a:p>
            <a:pPr algn="l"/>
            <a:r>
              <a:rPr lang="en-US" sz="1600" dirty="0" smtClean="0"/>
              <a:t>I learned that listing “%Mode=?” is acceptable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.</a:t>
            </a:r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7450" y="3052762"/>
            <a:ext cx="7277100" cy="752475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612559" y="2126877"/>
            <a:ext cx="4314001" cy="427809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none" rtlCol="0">
            <a:spAutoFit/>
          </a:bodyPr>
          <a:lstStyle/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r>
              <a:rPr lang="en-US" sz="1600" dirty="0" smtClean="0"/>
              <a:t>	-	</a:t>
            </a:r>
            <a:r>
              <a:rPr lang="en-US" sz="1600" baseline="30000" dirty="0"/>
              <a:t>9</a:t>
            </a:r>
            <a:r>
              <a:rPr lang="en-US" sz="1600" dirty="0"/>
              <a:t>Be(</a:t>
            </a:r>
            <a:r>
              <a:rPr lang="en-US" sz="1600" dirty="0" err="1">
                <a:latin typeface="Symbol" panose="05050102010706020507" pitchFamily="18" charset="2"/>
              </a:rPr>
              <a:t>a</a:t>
            </a:r>
            <a:r>
              <a:rPr lang="en-US" sz="1600" dirty="0" err="1"/>
              <a:t>,n</a:t>
            </a:r>
            <a:r>
              <a:rPr lang="en-US" sz="1600" dirty="0" err="1">
                <a:latin typeface="Symbol" panose="05050102010706020507" pitchFamily="18" charset="2"/>
              </a:rPr>
              <a:t>g</a:t>
            </a:r>
            <a:r>
              <a:rPr lang="en-US" sz="1600" dirty="0"/>
              <a:t>)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/>
              <a:t>	</a:t>
            </a:r>
            <a:r>
              <a:rPr lang="en-US" sz="1600" dirty="0" smtClean="0"/>
              <a:t>-	How best to write the decay mode?</a:t>
            </a:r>
          </a:p>
          <a:p>
            <a:pPr algn="l"/>
            <a:r>
              <a:rPr lang="en-US" sz="1600" dirty="0"/>
              <a:t>			%</a:t>
            </a:r>
            <a:r>
              <a:rPr lang="en-US" sz="1600" dirty="0" smtClean="0"/>
              <a:t>n&gt;0; </a:t>
            </a:r>
            <a:r>
              <a:rPr lang="en-US" sz="1600" dirty="0"/>
              <a:t>%a&gt;0 is true</a:t>
            </a:r>
          </a:p>
          <a:p>
            <a:pPr algn="l"/>
            <a:r>
              <a:rPr lang="en-US" sz="1600" dirty="0" smtClean="0"/>
              <a:t>			%n&gt;0</a:t>
            </a:r>
            <a:r>
              <a:rPr lang="en-US" sz="1600" dirty="0"/>
              <a:t>; %</a:t>
            </a:r>
            <a:r>
              <a:rPr lang="en-US" sz="1600" dirty="0" smtClean="0"/>
              <a:t>a&lt;100 </a:t>
            </a:r>
            <a:r>
              <a:rPr lang="en-US" sz="1600" dirty="0"/>
              <a:t>is true</a:t>
            </a:r>
          </a:p>
          <a:p>
            <a:pPr algn="l"/>
            <a:r>
              <a:rPr lang="en-US" sz="1600" dirty="0" smtClean="0"/>
              <a:t>			%n&lt;100; %a&gt;0 is true</a:t>
            </a:r>
          </a:p>
          <a:p>
            <a:pPr algn="l"/>
            <a:r>
              <a:rPr lang="en-US" sz="1600" dirty="0"/>
              <a:t>		</a:t>
            </a:r>
            <a:r>
              <a:rPr lang="en-US" sz="1600" dirty="0" smtClean="0"/>
              <a:t>	%</a:t>
            </a:r>
            <a:r>
              <a:rPr lang="en-US" sz="1600" dirty="0"/>
              <a:t>n&lt;100; %</a:t>
            </a:r>
            <a:r>
              <a:rPr lang="en-US" sz="1600" dirty="0" smtClean="0"/>
              <a:t>a&lt;100 </a:t>
            </a:r>
            <a:r>
              <a:rPr lang="en-US" sz="1600" dirty="0"/>
              <a:t>is true</a:t>
            </a:r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612559" y="1350922"/>
            <a:ext cx="7661072" cy="329320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none" rtlCol="0">
            <a:spAutoFit/>
          </a:bodyPr>
          <a:lstStyle/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r>
              <a:rPr lang="en-US" sz="1600" dirty="0" smtClean="0"/>
              <a:t>	-	But I once heard a user joking that “?” must imply the mode is uncertain.</a:t>
            </a:r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635316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wrap="square">
        <a:spAutoFit/>
      </a:bodyPr>
      <a:lstStyle>
        <a:defPPr algn="l">
          <a:defRPr sz="1600" dirty="0" smtClean="0"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18631</TotalTime>
  <Words>69</Words>
  <Application>Microsoft Office PowerPoint</Application>
  <PresentationFormat>Widescreen</PresentationFormat>
  <Paragraphs>55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Century Gothic</vt:lpstr>
      <vt:lpstr>Helvetica</vt:lpstr>
      <vt:lpstr>Helvetica Neue</vt:lpstr>
      <vt:lpstr>Symbol</vt:lpstr>
      <vt:lpstr>Times New Roman</vt:lpstr>
      <vt:lpstr>Default</vt:lpstr>
      <vt:lpstr>Decay modes listed in ENSDF</vt:lpstr>
      <vt:lpstr>Historically: Energy Levels of Light Nuclei</vt:lpstr>
      <vt:lpstr>A few general questions </vt:lpstr>
      <vt:lpstr>A few general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Kelley, Ph.D.</dc:creator>
  <cp:lastModifiedBy>Ned Kelley</cp:lastModifiedBy>
  <cp:revision>358</cp:revision>
  <dcterms:modified xsi:type="dcterms:W3CDTF">2022-10-18T15:49:05Z</dcterms:modified>
</cp:coreProperties>
</file>