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5" r:id="rId2"/>
    <p:sldId id="311" r:id="rId3"/>
    <p:sldId id="296" r:id="rId4"/>
    <p:sldId id="315" r:id="rId5"/>
    <p:sldId id="312" r:id="rId6"/>
    <p:sldId id="309" r:id="rId7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7" autoAdjust="0"/>
  </p:normalViewPr>
  <p:slideViewPr>
    <p:cSldViewPr snapToGrid="0"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5170686-0269-4402-A2D0-2F60AFE3665E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BA5A863-5579-48FA-91ED-324F0E4DB2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04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ACDD-AFFB-4381-8B34-70B87B27F722}" type="datetimeFigureOut">
              <a:rPr lang="zh-CN" altLang="en-US" smtClean="0"/>
              <a:pPr/>
              <a:t>2022/10/24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36A8-C5CB-4B06-B3BF-41C8B4B135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89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ACDD-AFFB-4381-8B34-70B87B27F722}" type="datetimeFigureOut">
              <a:rPr lang="zh-CN" altLang="en-US" smtClean="0"/>
              <a:pPr/>
              <a:t>2022/10/24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36A8-C5CB-4B06-B3BF-41C8B4B135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91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ACDD-AFFB-4381-8B34-70B87B27F722}" type="datetimeFigureOut">
              <a:rPr lang="zh-CN" altLang="en-US" smtClean="0"/>
              <a:pPr/>
              <a:t>2022/10/24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36A8-C5CB-4B06-B3BF-41C8B4B135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0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ACDD-AFFB-4381-8B34-70B87B27F722}" type="datetimeFigureOut">
              <a:rPr lang="zh-CN" altLang="en-US" smtClean="0"/>
              <a:pPr/>
              <a:t>2022/10/24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36A8-C5CB-4B06-B3BF-41C8B4B135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8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ACDD-AFFB-4381-8B34-70B87B27F722}" type="datetimeFigureOut">
              <a:rPr lang="zh-CN" altLang="en-US" smtClean="0"/>
              <a:pPr/>
              <a:t>2022/10/24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36A8-C5CB-4B06-B3BF-41C8B4B135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93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ACDD-AFFB-4381-8B34-70B87B27F722}" type="datetimeFigureOut">
              <a:rPr lang="zh-CN" altLang="en-US" smtClean="0"/>
              <a:pPr/>
              <a:t>2022/10/24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36A8-C5CB-4B06-B3BF-41C8B4B135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51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ACDD-AFFB-4381-8B34-70B87B27F722}" type="datetimeFigureOut">
              <a:rPr lang="zh-CN" altLang="en-US" smtClean="0"/>
              <a:pPr/>
              <a:t>2022/10/24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36A8-C5CB-4B06-B3BF-41C8B4B135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89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ACDD-AFFB-4381-8B34-70B87B27F722}" type="datetimeFigureOut">
              <a:rPr lang="zh-CN" altLang="en-US" smtClean="0"/>
              <a:pPr/>
              <a:t>2022/10/24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36A8-C5CB-4B06-B3BF-41C8B4B135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48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ACDD-AFFB-4381-8B34-70B87B27F722}" type="datetimeFigureOut">
              <a:rPr lang="zh-CN" altLang="en-US" smtClean="0"/>
              <a:pPr/>
              <a:t>2022/10/24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36A8-C5CB-4B06-B3BF-41C8B4B135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84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ACDD-AFFB-4381-8B34-70B87B27F722}" type="datetimeFigureOut">
              <a:rPr lang="zh-CN" altLang="en-US" smtClean="0"/>
              <a:pPr/>
              <a:t>2022/10/24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36A8-C5CB-4B06-B3BF-41C8B4B135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17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ACDD-AFFB-4381-8B34-70B87B27F722}" type="datetimeFigureOut">
              <a:rPr lang="zh-CN" altLang="en-US" smtClean="0"/>
              <a:pPr/>
              <a:t>2022/10/24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36A8-C5CB-4B06-B3BF-41C8B4B135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38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1ACDD-AFFB-4381-8B34-70B87B27F722}" type="datetimeFigureOut">
              <a:rPr lang="zh-CN" altLang="en-US" smtClean="0"/>
              <a:pPr/>
              <a:t>2022/10/24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B36A8-C5CB-4B06-B3BF-41C8B4B135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12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6" y="74313"/>
            <a:ext cx="1046564" cy="10465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8" y="241658"/>
            <a:ext cx="3424575" cy="751474"/>
          </a:xfrm>
          <a:prstGeom prst="rect">
            <a:avLst/>
          </a:prstGeom>
        </p:spPr>
      </p:pic>
      <p:sp>
        <p:nvSpPr>
          <p:cNvPr id="7" name="副标题 2"/>
          <p:cNvSpPr txBox="1">
            <a:spLocks/>
          </p:cNvSpPr>
          <p:nvPr/>
        </p:nvSpPr>
        <p:spPr>
          <a:xfrm>
            <a:off x="830826" y="4415688"/>
            <a:ext cx="7374198" cy="1343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Yang Dong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College of Physics, Jilin University</a:t>
            </a:r>
            <a:b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Changchun 130012,China</a:t>
            </a:r>
            <a:b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dyang@jlu.edu.cn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62857" y="1905000"/>
            <a:ext cx="8345713" cy="208757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Status Report </a:t>
            </a:r>
            <a:r>
              <a:rPr lang="en-US" altLang="zh-CN" sz="4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of Jilin </a:t>
            </a:r>
            <a:r>
              <a:rPr lang="en-US" altLang="zh-CN" sz="4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University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副标题 2"/>
          <p:cNvSpPr txBox="1">
            <a:spLocks/>
          </p:cNvSpPr>
          <p:nvPr/>
        </p:nvSpPr>
        <p:spPr>
          <a:xfrm>
            <a:off x="983226" y="6357248"/>
            <a:ext cx="7374198" cy="370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2022.10.24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Changchun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06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78" y="238899"/>
            <a:ext cx="2010390" cy="4411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43" y="60099"/>
            <a:ext cx="800101" cy="800101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143691" y="946357"/>
            <a:ext cx="8856429" cy="0"/>
          </a:xfrm>
          <a:prstGeom prst="line">
            <a:avLst/>
          </a:prstGeom>
          <a:ln w="63500" cap="rnd">
            <a:gradFill>
              <a:gsLst>
                <a:gs pos="0">
                  <a:schemeClr val="accent1">
                    <a:lumMod val="0"/>
                    <a:lumOff val="100000"/>
                    <a:alpha val="90000"/>
                  </a:schemeClr>
                </a:gs>
                <a:gs pos="50000">
                  <a:srgbClr val="0070C0"/>
                </a:gs>
                <a:gs pos="100000">
                  <a:schemeClr val="accent1">
                    <a:lumMod val="0"/>
                    <a:lumOff val="100000"/>
                    <a:alpha val="9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1392" y="274391"/>
            <a:ext cx="6093467" cy="497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Status 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mass chain evaluation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00006" y="2665313"/>
            <a:ext cx="8886286" cy="4049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/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—————————————————————————————</a:t>
            </a: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endParaRPr lang="en-US" altLang="zh-CN" sz="22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609600" indent="-609600" algn="just">
              <a:buFontTx/>
              <a:buNone/>
            </a:pPr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A                                                       Status</a:t>
            </a:r>
          </a:p>
          <a:p>
            <a:pPr marL="609600" indent="-609600" algn="just"/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—————————————————————————————</a:t>
            </a: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endParaRPr lang="en-US" altLang="zh-CN" sz="22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609600" indent="-609600" algn="just">
              <a:buFontTx/>
              <a:buNone/>
            </a:pPr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52                   Yang Dong, Huo Junde, NDS, 128, 185 (2015)</a:t>
            </a:r>
          </a:p>
          <a:p>
            <a:pPr marL="609600" indent="-609600" algn="just">
              <a:buFontTx/>
              <a:buNone/>
            </a:pPr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53                   Huo Junde, NDS, 110, 2689 (2009)</a:t>
            </a:r>
          </a:p>
          <a:p>
            <a:pPr marL="609600" indent="-609600" algn="just">
              <a:buFontTx/>
              <a:buNone/>
            </a:pPr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54                   Yang Dong, Huo Junde, NDS, 121, 1 (2014)</a:t>
            </a:r>
          </a:p>
          <a:p>
            <a:pPr marL="609600" indent="-609600" algn="just">
              <a:buFontTx/>
              <a:buNone/>
            </a:pPr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55                   Huo Junde, NDS, 109, 787-942 (2008) </a:t>
            </a:r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under</a:t>
            </a:r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evaluation)</a:t>
            </a:r>
            <a:endParaRPr lang="en-US" altLang="zh-CN" sz="22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609600" indent="-609600" algn="just">
              <a:buFontTx/>
              <a:buNone/>
            </a:pPr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56                   Huo Junde, Huo Su, Yang Dong, NDS, 112, 1513 (2011)</a:t>
            </a:r>
          </a:p>
          <a:p>
            <a:pPr marL="609600" indent="-609600" algn="just"/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67                   Yang Dong , Huo Junde (2019) </a:t>
            </a:r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under</a:t>
            </a:r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evaluation)</a:t>
            </a:r>
            <a:endParaRPr lang="en-US" altLang="zh-CN" sz="22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—————————————————————————————</a:t>
            </a: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endParaRPr lang="en-US" altLang="zh-CN" sz="22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4318" y="1156040"/>
            <a:ext cx="84857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Members </a:t>
            </a: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of Jilin university (JLU) </a:t>
            </a:r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 centre </a:t>
            </a: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include: </a:t>
            </a:r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Yang </a:t>
            </a: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Dong, </a:t>
            </a:r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and a </a:t>
            </a:r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student </a:t>
            </a:r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Chen Duo. </a:t>
            </a:r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Professor Li Jian also involves in some theoretical researches in the nuclear structure data. Jilin </a:t>
            </a: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university group is responsible for the </a:t>
            </a:r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mass </a:t>
            </a:r>
            <a:r>
              <a:rPr lang="en-US" altLang="zh-CN" sz="2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chains: A=52, 53, 54, 55, </a:t>
            </a:r>
            <a:r>
              <a:rPr lang="en-US" altLang="zh-CN" sz="22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56, and 67. </a:t>
            </a:r>
            <a:endParaRPr lang="zh-CN" altLang="en-US" sz="2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8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78" y="238899"/>
            <a:ext cx="2010390" cy="4411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43" y="60099"/>
            <a:ext cx="800101" cy="800101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143691" y="946357"/>
            <a:ext cx="8856429" cy="0"/>
          </a:xfrm>
          <a:prstGeom prst="line">
            <a:avLst/>
          </a:prstGeom>
          <a:ln w="63500" cap="rnd">
            <a:gradFill>
              <a:gsLst>
                <a:gs pos="0">
                  <a:schemeClr val="accent1">
                    <a:lumMod val="0"/>
                    <a:lumOff val="100000"/>
                    <a:alpha val="90000"/>
                  </a:schemeClr>
                </a:gs>
                <a:gs pos="50000">
                  <a:srgbClr val="0070C0"/>
                </a:gs>
                <a:gs pos="100000">
                  <a:schemeClr val="accent1">
                    <a:lumMod val="0"/>
                    <a:lumOff val="100000"/>
                    <a:alpha val="9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248D7A0F-74AE-4AF1-9EB2-2DF00CF8180A}"/>
              </a:ext>
            </a:extLst>
          </p:cNvPr>
          <p:cNvSpPr txBox="1">
            <a:spLocks noChangeArrowheads="1"/>
          </p:cNvSpPr>
          <p:nvPr/>
        </p:nvSpPr>
        <p:spPr>
          <a:xfrm>
            <a:off x="86539" y="1271589"/>
            <a:ext cx="8956906" cy="540069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2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Projects </a:t>
            </a: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 China:</a:t>
            </a:r>
          </a:p>
          <a:p>
            <a:pPr marL="514350" indent="-514350">
              <a:spcBef>
                <a:spcPct val="0"/>
              </a:spcBef>
              <a:buFontTx/>
              <a:buAutoNum type="arabicParenBoth"/>
              <a:defRPr/>
            </a:pPr>
            <a:r>
              <a:rPr kumimoji="0" lang="en-US" altLang="zh-CN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Decay </a:t>
            </a:r>
            <a:r>
              <a:rPr kumimoji="0" lang="en-US" altLang="zh-CN" sz="2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 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evaluation for CENDL-DDL database </a:t>
            </a:r>
            <a:r>
              <a:rPr kumimoji="0" lang="en-US" altLang="zh-CN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(finished)</a:t>
            </a:r>
            <a:r>
              <a:rPr lang="en-US" altLang="zh-CN" sz="2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 marL="514350" lvl="0" indent="-514350">
              <a:spcBef>
                <a:spcPct val="0"/>
              </a:spcBef>
              <a:buAutoNum type="arabicParenBoth"/>
              <a:defRPr/>
            </a:pPr>
            <a:r>
              <a:rPr lang="en-US" altLang="zh-CN" sz="2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Systematical 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study for the ground states’ spin of odd-Z </a:t>
            </a:r>
            <a:r>
              <a:rPr lang="en-US" altLang="zh-CN" sz="2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nucleus (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finished</a:t>
            </a:r>
            <a:r>
              <a:rPr lang="en-US" altLang="zh-CN" sz="2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);</a:t>
            </a:r>
          </a:p>
          <a:p>
            <a:pPr marL="514350" lvl="0" indent="-514350">
              <a:spcBef>
                <a:spcPct val="0"/>
              </a:spcBef>
              <a:buAutoNum type="arabicParenBoth"/>
              <a:defRPr/>
            </a:pPr>
            <a:r>
              <a:rPr lang="en-US" altLang="zh-CN" sz="2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Statistical 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analysis of half-lives measurement </a:t>
            </a:r>
            <a:r>
              <a:rPr lang="en-US" altLang="zh-CN" sz="2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uncertainty 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(in </a:t>
            </a:r>
            <a:r>
              <a:rPr lang="en-US" altLang="zh-CN" sz="2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process).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Articles</a:t>
            </a:r>
          </a:p>
          <a:p>
            <a:pPr marL="514350" indent="-514350">
              <a:spcBef>
                <a:spcPct val="0"/>
              </a:spcBef>
              <a:buAutoNum type="arabicParenBoth"/>
              <a:defRPr/>
            </a:pP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‘Low-lying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investigation of odd-A Mn isotopes around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N=28’,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Huanyi Ye, Jian Li*, 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Dong Yang*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Hua Jin, Xiaolong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Huang (submitted);</a:t>
            </a:r>
          </a:p>
          <a:p>
            <a:pPr marL="514350" indent="-514350">
              <a:spcBef>
                <a:spcPct val="0"/>
              </a:spcBef>
              <a:buAutoNum type="arabicParenBoth"/>
              <a:defRPr/>
            </a:pP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‘Odd-A nuclei ground state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 prediction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neural network’, Hufeng Wen, Tianshuai Shang, Jian Li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Zhongming Liu, 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Dong Yang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Yonghe Xue, Xiang Li (submitted).</a:t>
            </a:r>
            <a:endParaRPr lang="en-US" altLang="zh-CN" sz="2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1392" y="274391"/>
            <a:ext cx="6093467" cy="497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Other data researches 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of the group </a:t>
            </a:r>
          </a:p>
        </p:txBody>
      </p:sp>
    </p:spTree>
    <p:extLst>
      <p:ext uri="{BB962C8B-B14F-4D97-AF65-F5344CB8AC3E}">
        <p14:creationId xmlns:p14="http://schemas.microsoft.com/office/powerpoint/2010/main" val="383326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78" y="238899"/>
            <a:ext cx="2010390" cy="4411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43" y="60099"/>
            <a:ext cx="800101" cy="800101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143691" y="946357"/>
            <a:ext cx="8856429" cy="0"/>
          </a:xfrm>
          <a:prstGeom prst="line">
            <a:avLst/>
          </a:prstGeom>
          <a:ln w="63500" cap="rnd">
            <a:gradFill>
              <a:gsLst>
                <a:gs pos="0">
                  <a:schemeClr val="accent1">
                    <a:lumMod val="0"/>
                    <a:lumOff val="100000"/>
                    <a:alpha val="90000"/>
                  </a:schemeClr>
                </a:gs>
                <a:gs pos="50000">
                  <a:srgbClr val="0070C0"/>
                </a:gs>
                <a:gs pos="100000">
                  <a:schemeClr val="accent1">
                    <a:lumMod val="0"/>
                    <a:lumOff val="100000"/>
                    <a:alpha val="9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1392" y="274391"/>
            <a:ext cx="6093467" cy="497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 research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by 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machine learning</a:t>
            </a:r>
            <a:endParaRPr lang="en-US" altLang="zh-CN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1097390"/>
            <a:ext cx="4810125" cy="547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871539" y="1313369"/>
            <a:ext cx="714374" cy="258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218131" y="2851663"/>
            <a:ext cx="1433141" cy="605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95353" y="3857624"/>
            <a:ext cx="401702" cy="12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220875" y="4597701"/>
            <a:ext cx="36659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‘Odd-A nuclei ground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state’s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 prediction using neural network’, Hufeng Wen, Tianshuai Shang, Jian Li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Zhongming Liu,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Dong Yang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Yonghe Xue, Xiang Li (submitted)</a:t>
            </a:r>
            <a:endParaRPr lang="en-US" altLang="zh-C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5005" y="2129669"/>
            <a:ext cx="2784737" cy="21236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(discrete data):</a:t>
            </a:r>
          </a:p>
          <a:p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(a): Odd-Z</a:t>
            </a:r>
          </a:p>
          <a:p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(b): Odd-N</a:t>
            </a:r>
          </a:p>
          <a:p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data</a:t>
            </a:r>
          </a:p>
          <a:p>
            <a:r>
              <a:rPr lang="en-US" altLang="zh-CN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predicted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Grey: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inconsistent data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78" y="238899"/>
            <a:ext cx="2010390" cy="4411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43" y="60099"/>
            <a:ext cx="800101" cy="800101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143691" y="946357"/>
            <a:ext cx="8856429" cy="0"/>
          </a:xfrm>
          <a:prstGeom prst="line">
            <a:avLst/>
          </a:prstGeom>
          <a:ln w="63500" cap="rnd">
            <a:gradFill>
              <a:gsLst>
                <a:gs pos="0">
                  <a:schemeClr val="accent1">
                    <a:lumMod val="0"/>
                    <a:lumOff val="100000"/>
                    <a:alpha val="90000"/>
                  </a:schemeClr>
                </a:gs>
                <a:gs pos="50000">
                  <a:srgbClr val="0070C0"/>
                </a:gs>
                <a:gs pos="100000">
                  <a:schemeClr val="accent1">
                    <a:lumMod val="0"/>
                    <a:lumOff val="100000"/>
                    <a:alpha val="9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1392" y="274391"/>
            <a:ext cx="6093467" cy="497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 research 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by 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machine learning</a:t>
            </a:r>
            <a:endParaRPr lang="en-US" altLang="zh-CN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4" t="30816" r="35414" b="33438"/>
          <a:stretch/>
        </p:blipFill>
        <p:spPr>
          <a:xfrm>
            <a:off x="171393" y="1032085"/>
            <a:ext cx="3453700" cy="2156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7" t="24907" r="26646" b="38346"/>
          <a:stretch/>
        </p:blipFill>
        <p:spPr>
          <a:xfrm>
            <a:off x="171392" y="3366073"/>
            <a:ext cx="3453700" cy="2165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9" t="4640" r="2899" b="63530"/>
          <a:stretch/>
        </p:blipFill>
        <p:spPr>
          <a:xfrm>
            <a:off x="7538185" y="1732166"/>
            <a:ext cx="1243781" cy="1663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248D7A0F-74AE-4AF1-9EB2-2DF00CF8180A}"/>
              </a:ext>
            </a:extLst>
          </p:cNvPr>
          <p:cNvSpPr txBox="1">
            <a:spLocks noChangeArrowheads="1"/>
          </p:cNvSpPr>
          <p:nvPr/>
        </p:nvSpPr>
        <p:spPr>
          <a:xfrm>
            <a:off x="471665" y="5900742"/>
            <a:ext cx="8215112" cy="62865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itchFamily="18" charset="0"/>
              </a:rPr>
              <a:t>Energy data predicted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Bayesian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neural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network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4" y="1357313"/>
            <a:ext cx="65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737" y="3752839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7" t="30997" r="34199" b="33182"/>
          <a:stretch/>
        </p:blipFill>
        <p:spPr>
          <a:xfrm>
            <a:off x="3843217" y="1062907"/>
            <a:ext cx="3400865" cy="2105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0" t="30803" r="35160" b="31845"/>
          <a:stretch/>
        </p:blipFill>
        <p:spPr>
          <a:xfrm>
            <a:off x="3809157" y="3361695"/>
            <a:ext cx="3400864" cy="223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245501" y="1362834"/>
            <a:ext cx="65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7454" y="375836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78" y="238899"/>
            <a:ext cx="2010390" cy="4411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43" y="60099"/>
            <a:ext cx="800101" cy="800101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143691" y="904157"/>
            <a:ext cx="8856429" cy="0"/>
          </a:xfrm>
          <a:prstGeom prst="line">
            <a:avLst/>
          </a:prstGeom>
          <a:ln w="63500" cap="rnd">
            <a:gradFill>
              <a:gsLst>
                <a:gs pos="0">
                  <a:schemeClr val="accent1">
                    <a:lumMod val="0"/>
                    <a:lumOff val="100000"/>
                    <a:alpha val="90000"/>
                  </a:schemeClr>
                </a:gs>
                <a:gs pos="50000">
                  <a:srgbClr val="0070C0"/>
                </a:gs>
                <a:gs pos="100000">
                  <a:schemeClr val="accent1">
                    <a:lumMod val="0"/>
                    <a:lumOff val="100000"/>
                    <a:alpha val="9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228600" y="272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228600" y="547043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228600" y="913884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228600" y="713830"/>
            <a:ext cx="18004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00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/>
            </a:r>
            <a:b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0" marR="0" lvl="0" indent="1600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228600" y="1234559"/>
            <a:ext cx="1800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00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091" name="Rectangle 43"/>
          <p:cNvSpPr>
            <a:spLocks noChangeArrowheads="1"/>
          </p:cNvSpPr>
          <p:nvPr/>
        </p:nvSpPr>
        <p:spPr bwMode="auto">
          <a:xfrm>
            <a:off x="228600" y="1034505"/>
            <a:ext cx="18004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00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/>
            </a:r>
            <a:b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0" marR="0" lvl="0" indent="1600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2" name="图片 3">
            <a:extLst>
              <a:ext uri="{FF2B5EF4-FFF2-40B4-BE49-F238E27FC236}">
                <a16:creationId xmlns="" xmlns:a16="http://schemas.microsoft.com/office/drawing/2014/main" id="{4A21030D-5FCA-4662-80F4-AD768E7703D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906" y="2467735"/>
            <a:ext cx="6877709" cy="393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标题 1">
            <a:extLst>
              <a:ext uri="{FF2B5EF4-FFF2-40B4-BE49-F238E27FC236}">
                <a16:creationId xmlns="" xmlns:a16="http://schemas.microsoft.com/office/drawing/2014/main" id="{8CF7B177-DA12-4A19-937E-67E4ED04DB6E}"/>
              </a:ext>
            </a:extLst>
          </p:cNvPr>
          <p:cNvSpPr txBox="1">
            <a:spLocks/>
          </p:cNvSpPr>
          <p:nvPr/>
        </p:nvSpPr>
        <p:spPr>
          <a:xfrm>
            <a:off x="414996" y="10800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zh-CN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47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模板.pptx" id="{740E1506-CCEC-42DB-8780-BF9F62CDA888}" vid="{1C6234F7-ED0D-4EB0-ACEA-4289B808498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4672</TotalTime>
  <Words>380</Words>
  <Application>Microsoft Office PowerPoint</Application>
  <PresentationFormat>全屏显示(4:3)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WJSun</dc:creator>
  <cp:lastModifiedBy>xb21cn</cp:lastModifiedBy>
  <cp:revision>316</cp:revision>
  <cp:lastPrinted>2022-04-07T09:51:57Z</cp:lastPrinted>
  <dcterms:created xsi:type="dcterms:W3CDTF">2019-10-30T11:01:42Z</dcterms:created>
  <dcterms:modified xsi:type="dcterms:W3CDTF">2022-10-24T06:03:31Z</dcterms:modified>
</cp:coreProperties>
</file>